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3.xml" ContentType="application/vnd.openxmlformats-officedocument.drawingml.chart+xml"/>
  <Override PartName="/ppt/notesSlides/notesSlide39.xml" ContentType="application/vnd.openxmlformats-officedocument.presentationml.notesSlide+xml"/>
  <Override PartName="/ppt/charts/chart4.xml" ContentType="application/vnd.openxmlformats-officedocument.drawingml.chart+xml"/>
  <Override PartName="/ppt/notesSlides/notesSlide40.xml" ContentType="application/vnd.openxmlformats-officedocument.presentationml.notesSlide+xml"/>
  <Override PartName="/ppt/charts/chart5.xml" ContentType="application/vnd.openxmlformats-officedocument.drawingml.chart+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rts/chart6.xml" ContentType="application/vnd.openxmlformats-officedocument.drawingml.chart+xml"/>
  <Override PartName="/ppt/notesSlides/notesSlide45.xml" ContentType="application/vnd.openxmlformats-officedocument.presentationml.notesSlide+xml"/>
  <Override PartName="/ppt/charts/chart7.xml" ContentType="application/vnd.openxmlformats-officedocument.drawingml.chart+xml"/>
  <Override PartName="/ppt/notesSlides/notesSlide4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47.xml" ContentType="application/vnd.openxmlformats-officedocument.presentationml.notesSlide+xml"/>
  <Override PartName="/ppt/charts/chart10.xml" ContentType="application/vnd.openxmlformats-officedocument.drawingml.chart+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8"/>
  </p:notesMasterIdLst>
  <p:handoutMasterIdLst>
    <p:handoutMasterId r:id="rId69"/>
  </p:handoutMasterIdLst>
  <p:sldIdLst>
    <p:sldId id="256" r:id="rId2"/>
    <p:sldId id="334" r:id="rId3"/>
    <p:sldId id="335" r:id="rId4"/>
    <p:sldId id="408" r:id="rId5"/>
    <p:sldId id="369" r:id="rId6"/>
    <p:sldId id="410" r:id="rId7"/>
    <p:sldId id="411" r:id="rId8"/>
    <p:sldId id="344" r:id="rId9"/>
    <p:sldId id="337" r:id="rId10"/>
    <p:sldId id="339" r:id="rId11"/>
    <p:sldId id="373" r:id="rId12"/>
    <p:sldId id="342" r:id="rId13"/>
    <p:sldId id="375" r:id="rId14"/>
    <p:sldId id="336" r:id="rId15"/>
    <p:sldId id="406" r:id="rId16"/>
    <p:sldId id="376" r:id="rId17"/>
    <p:sldId id="340" r:id="rId18"/>
    <p:sldId id="377" r:id="rId19"/>
    <p:sldId id="370" r:id="rId20"/>
    <p:sldId id="416" r:id="rId21"/>
    <p:sldId id="378" r:id="rId22"/>
    <p:sldId id="379" r:id="rId23"/>
    <p:sldId id="380" r:id="rId24"/>
    <p:sldId id="381" r:id="rId25"/>
    <p:sldId id="385" r:id="rId26"/>
    <p:sldId id="386" r:id="rId27"/>
    <p:sldId id="387" r:id="rId28"/>
    <p:sldId id="389" r:id="rId29"/>
    <p:sldId id="388" r:id="rId30"/>
    <p:sldId id="390" r:id="rId31"/>
    <p:sldId id="391" r:id="rId32"/>
    <p:sldId id="392" r:id="rId33"/>
    <p:sldId id="405" r:id="rId34"/>
    <p:sldId id="305" r:id="rId35"/>
    <p:sldId id="415" r:id="rId36"/>
    <p:sldId id="398" r:id="rId37"/>
    <p:sldId id="399" r:id="rId38"/>
    <p:sldId id="400" r:id="rId39"/>
    <p:sldId id="401" r:id="rId40"/>
    <p:sldId id="402" r:id="rId41"/>
    <p:sldId id="403" r:id="rId42"/>
    <p:sldId id="347" r:id="rId43"/>
    <p:sldId id="353" r:id="rId44"/>
    <p:sldId id="354" r:id="rId45"/>
    <p:sldId id="368" r:id="rId46"/>
    <p:sldId id="355" r:id="rId47"/>
    <p:sldId id="356" r:id="rId48"/>
    <p:sldId id="357" r:id="rId49"/>
    <p:sldId id="364" r:id="rId50"/>
    <p:sldId id="366" r:id="rId51"/>
    <p:sldId id="367" r:id="rId52"/>
    <p:sldId id="345" r:id="rId53"/>
    <p:sldId id="409" r:id="rId54"/>
    <p:sldId id="407" r:id="rId55"/>
    <p:sldId id="412" r:id="rId56"/>
    <p:sldId id="413" r:id="rId57"/>
    <p:sldId id="414" r:id="rId58"/>
    <p:sldId id="360" r:id="rId59"/>
    <p:sldId id="346" r:id="rId60"/>
    <p:sldId id="404" r:id="rId61"/>
    <p:sldId id="393" r:id="rId62"/>
    <p:sldId id="394" r:id="rId63"/>
    <p:sldId id="395" r:id="rId64"/>
    <p:sldId id="396" r:id="rId65"/>
    <p:sldId id="397" r:id="rId66"/>
    <p:sldId id="365" r:id="rId6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frameSlides="1"/>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000"/>
    <a:srgbClr val="1AA52F"/>
    <a:srgbClr val="4F81BE"/>
    <a:srgbClr val="85B776"/>
    <a:srgbClr val="8CB86C"/>
    <a:srgbClr val="65B1A2"/>
    <a:srgbClr val="80B67E"/>
    <a:srgbClr val="6EB296"/>
    <a:srgbClr val="87B874"/>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65" autoAdjust="0"/>
    <p:restoredTop sz="85270" autoAdjust="0"/>
  </p:normalViewPr>
  <p:slideViewPr>
    <p:cSldViewPr>
      <p:cViewPr varScale="1">
        <p:scale>
          <a:sx n="93" d="100"/>
          <a:sy n="93" d="100"/>
        </p:scale>
        <p:origin x="-584" y="-11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4" d="100"/>
          <a:sy n="84" d="100"/>
        </p:scale>
        <p:origin x="-208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notesMaster" Target="notesMasters/notesMaster1.xml"/><Relationship Id="rId69" Type="http://schemas.openxmlformats.org/officeDocument/2006/relationships/handoutMaster" Target="handoutMasters/handout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interSettings" Target="printerSettings/printerSettings1.bin"/><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oleObject" Target="OSX:Users:jdd:Documents:lprof:ISCA2011:presentation:languagePopularity.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OSX:Users:jdd:Documents:lprof:ISCA2011:cameraready:figs:LibcCharts.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OSX:Users:jdd:Documents:lprof:ISCA2011:cameraready:charts:OverviewBars.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OSX:Users:jdd:Documents:lprof:ISCA2011:cameraready:charts:OverviewBar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OSX:Users:jdd:Documents:lprof:ISCA2011:presentation:languagePopularit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OSX:Users:jdd:Documents:lprof:ISCA2011:cameraready:charts:MySQL.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OSX:Users:jdd:Documents:lprof:ISCA2011:cameraready:charts:MySQL.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OSX:Users:jdd:Documents:lprof:ISCA2011:cameraready:charts:MySQL.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OSX:Users:jdd:Documents:lprof:ISCA2011:cameraready:figs:LibcChart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OSX:Users:jdd:Documents:lprof:ISCA2011:cameraready:charts:LibcLongBar.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OSX:Users:jdd:Documents:lprof:ISCA2011:cameraready:figs:LibcCharts.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OSX:Users:jdd:Documents:lprof:ISCA2011:cameraready:figs:LibcChar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Language Popularity</a:t>
            </a:r>
            <a:endParaRPr lang="en-US" dirty="0"/>
          </a:p>
        </c:rich>
      </c:tx>
      <c:layout/>
      <c:overlay val="0"/>
    </c:title>
    <c:autoTitleDeleted val="0"/>
    <c:plotArea>
      <c:layout/>
      <c:pieChart>
        <c:varyColors val="1"/>
        <c:ser>
          <c:idx val="0"/>
          <c:order val="0"/>
          <c:tx>
            <c:strRef>
              <c:f>Sheet1!$B$1</c:f>
              <c:strCache>
                <c:ptCount val="1"/>
                <c:pt idx="0">
                  <c:v>Popularity 2002</c:v>
                </c:pt>
              </c:strCache>
            </c:strRef>
          </c:tx>
          <c:dLbls>
            <c:dLbl>
              <c:idx val="10"/>
              <c:delete val="1"/>
            </c:dLbl>
            <c:dLbl>
              <c:idx val="11"/>
              <c:layout>
                <c:manualLayout>
                  <c:x val="-0.124883773208904"/>
                  <c:y val="-0.107285176309483"/>
                </c:manualLayout>
              </c:layout>
              <c:showLegendKey val="0"/>
              <c:showVal val="0"/>
              <c:showCatName val="1"/>
              <c:showSerName val="0"/>
              <c:showPercent val="0"/>
              <c:showBubbleSize val="0"/>
            </c:dLbl>
            <c:dLbl>
              <c:idx val="13"/>
              <c:layout>
                <c:manualLayout>
                  <c:x val="-0.0608592762710217"/>
                  <c:y val="-0.179463393162811"/>
                </c:manualLayout>
              </c:layout>
              <c:showLegendKey val="0"/>
              <c:showVal val="0"/>
              <c:showCatName val="1"/>
              <c:showSerName val="0"/>
              <c:showPercent val="0"/>
              <c:showBubbleSize val="0"/>
            </c:dLbl>
            <c:dLbl>
              <c:idx val="14"/>
              <c:delete val="1"/>
            </c:dLbl>
            <c:dLbl>
              <c:idx val="15"/>
              <c:delete val="1"/>
            </c:dLbl>
            <c:dLbl>
              <c:idx val="16"/>
              <c:delete val="1"/>
            </c:dLbl>
            <c:showLegendKey val="0"/>
            <c:showVal val="0"/>
            <c:showCatName val="1"/>
            <c:showSerName val="0"/>
            <c:showPercent val="0"/>
            <c:showBubbleSize val="0"/>
            <c:showLeaderLines val="1"/>
          </c:dLbls>
          <c:cat>
            <c:strRef>
              <c:f>Sheet1!$A$2:$A$19</c:f>
              <c:strCache>
                <c:ptCount val="18"/>
                <c:pt idx="0">
                  <c:v>Java</c:v>
                </c:pt>
                <c:pt idx="1">
                  <c:v>C </c:v>
                </c:pt>
                <c:pt idx="2">
                  <c:v>C++</c:v>
                </c:pt>
                <c:pt idx="3">
                  <c:v>Visual Basic</c:v>
                </c:pt>
                <c:pt idx="4">
                  <c:v>Perl</c:v>
                </c:pt>
                <c:pt idx="5">
                  <c:v>PHP</c:v>
                </c:pt>
                <c:pt idx="6">
                  <c:v>Javascript</c:v>
                </c:pt>
                <c:pt idx="7">
                  <c:v>Delphi</c:v>
                </c:pt>
                <c:pt idx="8">
                  <c:v>Python</c:v>
                </c:pt>
                <c:pt idx="9">
                  <c:v>Lisp</c:v>
                </c:pt>
                <c:pt idx="10">
                  <c:v>Ada</c:v>
                </c:pt>
                <c:pt idx="11">
                  <c:v>Scheme</c:v>
                </c:pt>
                <c:pt idx="12">
                  <c:v>C#</c:v>
                </c:pt>
                <c:pt idx="13">
                  <c:v>Objective-C</c:v>
                </c:pt>
                <c:pt idx="14">
                  <c:v>Ruby</c:v>
                </c:pt>
                <c:pt idx="15">
                  <c:v>Lua</c:v>
                </c:pt>
                <c:pt idx="16">
                  <c:v>Go</c:v>
                </c:pt>
                <c:pt idx="17">
                  <c:v>Other</c:v>
                </c:pt>
              </c:strCache>
            </c:strRef>
          </c:cat>
          <c:val>
            <c:numRef>
              <c:f>Sheet1!$B$2:$B$19</c:f>
              <c:numCache>
                <c:formatCode>0.0%</c:formatCode>
                <c:ptCount val="18"/>
                <c:pt idx="0">
                  <c:v>0.242</c:v>
                </c:pt>
                <c:pt idx="1">
                  <c:v>0.202</c:v>
                </c:pt>
                <c:pt idx="2">
                  <c:v>0.15</c:v>
                </c:pt>
                <c:pt idx="3">
                  <c:v>0.077</c:v>
                </c:pt>
                <c:pt idx="4">
                  <c:v>0.075</c:v>
                </c:pt>
                <c:pt idx="5">
                  <c:v>0.073</c:v>
                </c:pt>
                <c:pt idx="6">
                  <c:v>0.0145</c:v>
                </c:pt>
                <c:pt idx="7">
                  <c:v>0.013</c:v>
                </c:pt>
                <c:pt idx="8">
                  <c:v>0.011</c:v>
                </c:pt>
                <c:pt idx="9">
                  <c:v>0.0088</c:v>
                </c:pt>
                <c:pt idx="10">
                  <c:v>0.0078</c:v>
                </c:pt>
                <c:pt idx="11">
                  <c:v>0.0073</c:v>
                </c:pt>
                <c:pt idx="12">
                  <c:v>0.007</c:v>
                </c:pt>
                <c:pt idx="13">
                  <c:v>0.0005</c:v>
                </c:pt>
                <c:pt idx="14">
                  <c:v>0.0</c:v>
                </c:pt>
                <c:pt idx="15">
                  <c:v>0.0</c:v>
                </c:pt>
                <c:pt idx="16">
                  <c:v>0.0</c:v>
                </c:pt>
                <c:pt idx="17">
                  <c:v>0.1111</c:v>
                </c:pt>
              </c:numCache>
            </c:numRef>
          </c:val>
        </c:ser>
        <c:dLbls>
          <c:showLegendKey val="0"/>
          <c:showVal val="0"/>
          <c:showCatName val="1"/>
          <c:showSerName val="0"/>
          <c:showPercent val="0"/>
          <c:showBubbleSize val="0"/>
          <c:showLeaderLines val="1"/>
        </c:dLbls>
        <c:firstSliceAng val="0"/>
      </c:pieChart>
    </c:plotArea>
    <c:plotVisOnly val="1"/>
    <c:dispBlanksAs val="gap"/>
    <c:showDLblsOverMax val="0"/>
  </c:chart>
  <c:txPr>
    <a:bodyPr/>
    <a:lstStyle/>
    <a:p>
      <a:pPr>
        <a:defRPr sz="20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'IL1 Stalls'!$B$3</c:f>
              <c:strCache>
                <c:ptCount val="1"/>
                <c:pt idx="0">
                  <c:v>I/O</c:v>
                </c:pt>
              </c:strCache>
            </c:strRef>
          </c:tx>
          <c:invertIfNegative val="0"/>
          <c:cat>
            <c:strRef>
              <c:f>'IL1 Stalls'!$C$2:$F$2</c:f>
              <c:strCache>
                <c:ptCount val="4"/>
                <c:pt idx="0">
                  <c:v>MySQL (User)</c:v>
                </c:pt>
                <c:pt idx="1">
                  <c:v>MySQL (Kernel)</c:v>
                </c:pt>
                <c:pt idx="2">
                  <c:v>Apache (User)</c:v>
                </c:pt>
                <c:pt idx="3">
                  <c:v>Apache (Kernel)</c:v>
                </c:pt>
              </c:strCache>
            </c:strRef>
          </c:cat>
          <c:val>
            <c:numRef>
              <c:f>'IL1 Stalls'!$C$3:$F$3</c:f>
              <c:numCache>
                <c:formatCode>0.00%</c:formatCode>
                <c:ptCount val="4"/>
                <c:pt idx="0">
                  <c:v>0.00121433783790593</c:v>
                </c:pt>
                <c:pt idx="1">
                  <c:v>0.223911922902903</c:v>
                </c:pt>
                <c:pt idx="2">
                  <c:v>0.012025869500876</c:v>
                </c:pt>
                <c:pt idx="3">
                  <c:v>0.119954766793616</c:v>
                </c:pt>
              </c:numCache>
            </c:numRef>
          </c:val>
        </c:ser>
        <c:ser>
          <c:idx val="1"/>
          <c:order val="1"/>
          <c:tx>
            <c:strRef>
              <c:f>'IL1 Stalls'!$B$4</c:f>
              <c:strCache>
                <c:ptCount val="1"/>
                <c:pt idx="0">
                  <c:v>Memory</c:v>
                </c:pt>
              </c:strCache>
            </c:strRef>
          </c:tx>
          <c:invertIfNegative val="0"/>
          <c:cat>
            <c:strRef>
              <c:f>'IL1 Stalls'!$C$2:$F$2</c:f>
              <c:strCache>
                <c:ptCount val="4"/>
                <c:pt idx="0">
                  <c:v>MySQL (User)</c:v>
                </c:pt>
                <c:pt idx="1">
                  <c:v>MySQL (Kernel)</c:v>
                </c:pt>
                <c:pt idx="2">
                  <c:v>Apache (User)</c:v>
                </c:pt>
                <c:pt idx="3">
                  <c:v>Apache (Kernel)</c:v>
                </c:pt>
              </c:strCache>
            </c:strRef>
          </c:cat>
          <c:val>
            <c:numRef>
              <c:f>'IL1 Stalls'!$C$4:$F$4</c:f>
              <c:numCache>
                <c:formatCode>0.00%</c:formatCode>
                <c:ptCount val="4"/>
                <c:pt idx="0">
                  <c:v>0.00611610945527033</c:v>
                </c:pt>
                <c:pt idx="1">
                  <c:v>0.0053638837306519</c:v>
                </c:pt>
                <c:pt idx="2">
                  <c:v>0.00118005760009788</c:v>
                </c:pt>
                <c:pt idx="3">
                  <c:v>0.00752311276697609</c:v>
                </c:pt>
              </c:numCache>
            </c:numRef>
          </c:val>
        </c:ser>
        <c:ser>
          <c:idx val="2"/>
          <c:order val="2"/>
          <c:tx>
            <c:strRef>
              <c:f>'IL1 Stalls'!$B$5</c:f>
              <c:strCache>
                <c:ptCount val="1"/>
                <c:pt idx="0">
                  <c:v>Pthreads</c:v>
                </c:pt>
              </c:strCache>
            </c:strRef>
          </c:tx>
          <c:invertIfNegative val="0"/>
          <c:cat>
            <c:strRef>
              <c:f>'IL1 Stalls'!$C$2:$F$2</c:f>
              <c:strCache>
                <c:ptCount val="4"/>
                <c:pt idx="0">
                  <c:v>MySQL (User)</c:v>
                </c:pt>
                <c:pt idx="1">
                  <c:v>MySQL (Kernel)</c:v>
                </c:pt>
                <c:pt idx="2">
                  <c:v>Apache (User)</c:v>
                </c:pt>
                <c:pt idx="3">
                  <c:v>Apache (Kernel)</c:v>
                </c:pt>
              </c:strCache>
            </c:strRef>
          </c:cat>
          <c:val>
            <c:numRef>
              <c:f>'IL1 Stalls'!$C$5:$F$5</c:f>
              <c:numCache>
                <c:formatCode>0.00%</c:formatCode>
                <c:ptCount val="4"/>
                <c:pt idx="0">
                  <c:v>0.00407576318003087</c:v>
                </c:pt>
                <c:pt idx="1">
                  <c:v>0.0230554844850816</c:v>
                </c:pt>
                <c:pt idx="2">
                  <c:v>8.29242582490818E-5</c:v>
                </c:pt>
                <c:pt idx="3">
                  <c:v>1.66955586051731E-5</c:v>
                </c:pt>
              </c:numCache>
            </c:numRef>
          </c:val>
        </c:ser>
        <c:dLbls>
          <c:showLegendKey val="0"/>
          <c:showVal val="0"/>
          <c:showCatName val="0"/>
          <c:showSerName val="0"/>
          <c:showPercent val="0"/>
          <c:showBubbleSize val="0"/>
        </c:dLbls>
        <c:gapWidth val="150"/>
        <c:axId val="687329592"/>
        <c:axId val="687332680"/>
      </c:barChart>
      <c:catAx>
        <c:axId val="687329592"/>
        <c:scaling>
          <c:orientation val="minMax"/>
        </c:scaling>
        <c:delete val="0"/>
        <c:axPos val="b"/>
        <c:numFmt formatCode="General" sourceLinked="1"/>
        <c:majorTickMark val="out"/>
        <c:minorTickMark val="none"/>
        <c:tickLblPos val="nextTo"/>
        <c:txPr>
          <a:bodyPr rot="0" vert="horz"/>
          <a:lstStyle/>
          <a:p>
            <a:pPr>
              <a:defRPr/>
            </a:pPr>
            <a:endParaRPr lang="en-US"/>
          </a:p>
        </c:txPr>
        <c:crossAx val="687332680"/>
        <c:crosses val="autoZero"/>
        <c:auto val="1"/>
        <c:lblAlgn val="ctr"/>
        <c:lblOffset val="100"/>
        <c:tickLblSkip val="1"/>
        <c:tickMarkSkip val="1"/>
        <c:noMultiLvlLbl val="0"/>
      </c:catAx>
      <c:valAx>
        <c:axId val="687332680"/>
        <c:scaling>
          <c:orientation val="minMax"/>
          <c:max val="0.03"/>
        </c:scaling>
        <c:delete val="0"/>
        <c:axPos val="l"/>
        <c:majorGridlines/>
        <c:title>
          <c:tx>
            <c:rich>
              <a:bodyPr/>
              <a:lstStyle/>
              <a:p>
                <a:pPr>
                  <a:defRPr/>
                </a:pPr>
                <a:r>
                  <a:rPr lang="en-US"/>
                  <a:t>Percentage of Total Cycles</a:t>
                </a:r>
              </a:p>
            </c:rich>
          </c:tx>
          <c:layout>
            <c:manualLayout>
              <c:xMode val="edge"/>
              <c:yMode val="edge"/>
              <c:x val="0.00771604938271605"/>
              <c:y val="0.270861446666993"/>
            </c:manualLayout>
          </c:layout>
          <c:overlay val="0"/>
        </c:title>
        <c:numFmt formatCode="0.0%" sourceLinked="0"/>
        <c:majorTickMark val="out"/>
        <c:minorTickMark val="none"/>
        <c:tickLblPos val="nextTo"/>
        <c:txPr>
          <a:bodyPr rot="0" vert="horz"/>
          <a:lstStyle/>
          <a:p>
            <a:pPr>
              <a:defRPr/>
            </a:pPr>
            <a:endParaRPr lang="en-US"/>
          </a:p>
        </c:txPr>
        <c:crossAx val="687329592"/>
        <c:crosses val="autoZero"/>
        <c:crossBetween val="between"/>
      </c:valAx>
    </c:plotArea>
    <c:legend>
      <c:legendPos val="t"/>
      <c:layout>
        <c:manualLayout>
          <c:xMode val="edge"/>
          <c:yMode val="edge"/>
          <c:x val="0.305105594439584"/>
          <c:y val="0.0"/>
          <c:w val="0.389788811120832"/>
          <c:h val="0.0739015014427544"/>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MySQL Execution Cycles (User Time)</a:t>
            </a:r>
          </a:p>
        </c:rich>
      </c:tx>
      <c:layout/>
      <c:overlay val="0"/>
    </c:title>
    <c:autoTitleDeleted val="0"/>
    <c:plotArea>
      <c:layout/>
      <c:barChart>
        <c:barDir val="col"/>
        <c:grouping val="clustered"/>
        <c:varyColors val="0"/>
        <c:ser>
          <c:idx val="0"/>
          <c:order val="0"/>
          <c:invertIfNegative val="0"/>
          <c:cat>
            <c:strRef>
              <c:f>Sheet1!$I$4:$I$7</c:f>
              <c:strCache>
                <c:ptCount val="4"/>
                <c:pt idx="0">
                  <c:v>None</c:v>
                </c:pt>
                <c:pt idx="1">
                  <c:v>LiMiT</c:v>
                </c:pt>
                <c:pt idx="2">
                  <c:v>perf_event</c:v>
                </c:pt>
                <c:pt idx="3">
                  <c:v>PAPI</c:v>
                </c:pt>
              </c:strCache>
            </c:strRef>
          </c:cat>
          <c:val>
            <c:numRef>
              <c:f>Sheet1!$J$4:$J$7</c:f>
              <c:numCache>
                <c:formatCode>General</c:formatCode>
                <c:ptCount val="4"/>
                <c:pt idx="0" formatCode="0.00E+00">
                  <c:v>5.23397774805E11</c:v>
                </c:pt>
                <c:pt idx="1">
                  <c:v>7.44463643569027E11</c:v>
                </c:pt>
                <c:pt idx="2" formatCode="0.00E+00">
                  <c:v>1.00751E12</c:v>
                </c:pt>
                <c:pt idx="3">
                  <c:v>2.1485788633986E12</c:v>
                </c:pt>
              </c:numCache>
            </c:numRef>
          </c:val>
        </c:ser>
        <c:dLbls>
          <c:showLegendKey val="0"/>
          <c:showVal val="0"/>
          <c:showCatName val="0"/>
          <c:showSerName val="0"/>
          <c:showPercent val="0"/>
          <c:showBubbleSize val="0"/>
        </c:dLbls>
        <c:gapWidth val="150"/>
        <c:axId val="686860488"/>
        <c:axId val="686863528"/>
      </c:barChart>
      <c:catAx>
        <c:axId val="686860488"/>
        <c:scaling>
          <c:orientation val="minMax"/>
        </c:scaling>
        <c:delete val="0"/>
        <c:axPos val="b"/>
        <c:numFmt formatCode="General" sourceLinked="1"/>
        <c:majorTickMark val="out"/>
        <c:minorTickMark val="none"/>
        <c:tickLblPos val="nextTo"/>
        <c:txPr>
          <a:bodyPr rot="0" vert="horz"/>
          <a:lstStyle/>
          <a:p>
            <a:pPr>
              <a:defRPr/>
            </a:pPr>
            <a:endParaRPr lang="en-US"/>
          </a:p>
        </c:txPr>
        <c:crossAx val="686863528"/>
        <c:crosses val="autoZero"/>
        <c:auto val="1"/>
        <c:lblAlgn val="ctr"/>
        <c:lblOffset val="100"/>
        <c:tickLblSkip val="1"/>
        <c:tickMarkSkip val="1"/>
        <c:noMultiLvlLbl val="0"/>
      </c:catAx>
      <c:valAx>
        <c:axId val="686863528"/>
        <c:scaling>
          <c:orientation val="minMax"/>
        </c:scaling>
        <c:delete val="0"/>
        <c:axPos val="l"/>
        <c:majorGridlines/>
        <c:numFmt formatCode="0.00E+00" sourceLinked="1"/>
        <c:majorTickMark val="out"/>
        <c:minorTickMark val="none"/>
        <c:tickLblPos val="nextTo"/>
        <c:txPr>
          <a:bodyPr rot="0" vert="horz"/>
          <a:lstStyle/>
          <a:p>
            <a:pPr>
              <a:defRPr/>
            </a:pPr>
            <a:endParaRPr lang="en-US"/>
          </a:p>
        </c:txPr>
        <c:crossAx val="6868604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Sheet1!$D$1</c:f>
              <c:strCache>
                <c:ptCount val="1"/>
                <c:pt idx="0">
                  <c:v>Unlock</c:v>
                </c:pt>
              </c:strCache>
            </c:strRef>
          </c:tx>
          <c:invertIfNegative val="0"/>
          <c:cat>
            <c:strRef>
              <c:f>Sheet1!$C$2:$C$8</c:f>
              <c:strCache>
                <c:ptCount val="7"/>
                <c:pt idx="0">
                  <c:v>Firefox LiMiT</c:v>
                </c:pt>
                <c:pt idx="1">
                  <c:v>Apache LiMiT</c:v>
                </c:pt>
                <c:pt idx="2">
                  <c:v>Parsec LiMiT</c:v>
                </c:pt>
                <c:pt idx="3">
                  <c:v>MySQL LiMiT</c:v>
                </c:pt>
                <c:pt idx="4">
                  <c:v>Apache PAPI</c:v>
                </c:pt>
                <c:pt idx="5">
                  <c:v>Parsec PAPI</c:v>
                </c:pt>
                <c:pt idx="6">
                  <c:v>MySQL PAPI</c:v>
                </c:pt>
              </c:strCache>
            </c:strRef>
          </c:cat>
          <c:val>
            <c:numRef>
              <c:f>Sheet1!$D$2:$D$8</c:f>
              <c:numCache>
                <c:formatCode>0.00%</c:formatCode>
                <c:ptCount val="7"/>
                <c:pt idx="0">
                  <c:v>0.0406084755008422</c:v>
                </c:pt>
                <c:pt idx="1">
                  <c:v>0.0140261806702979</c:v>
                </c:pt>
                <c:pt idx="2">
                  <c:v>0.00678375976214312</c:v>
                </c:pt>
                <c:pt idx="3">
                  <c:v>0.0379570058337352</c:v>
                </c:pt>
                <c:pt idx="4">
                  <c:v>0.113554260083248</c:v>
                </c:pt>
                <c:pt idx="5">
                  <c:v>0.105976658494049</c:v>
                </c:pt>
                <c:pt idx="6">
                  <c:v>0.206350313154524</c:v>
                </c:pt>
              </c:numCache>
            </c:numRef>
          </c:val>
        </c:ser>
        <c:ser>
          <c:idx val="1"/>
          <c:order val="1"/>
          <c:tx>
            <c:strRef>
              <c:f>Sheet1!$E$1</c:f>
              <c:strCache>
                <c:ptCount val="1"/>
                <c:pt idx="0">
                  <c:v>Lock Held</c:v>
                </c:pt>
              </c:strCache>
            </c:strRef>
          </c:tx>
          <c:invertIfNegative val="0"/>
          <c:cat>
            <c:strRef>
              <c:f>Sheet1!$C$2:$C$8</c:f>
              <c:strCache>
                <c:ptCount val="7"/>
                <c:pt idx="0">
                  <c:v>Firefox LiMiT</c:v>
                </c:pt>
                <c:pt idx="1">
                  <c:v>Apache LiMiT</c:v>
                </c:pt>
                <c:pt idx="2">
                  <c:v>Parsec LiMiT</c:v>
                </c:pt>
                <c:pt idx="3">
                  <c:v>MySQL LiMiT</c:v>
                </c:pt>
                <c:pt idx="4">
                  <c:v>Apache PAPI</c:v>
                </c:pt>
                <c:pt idx="5">
                  <c:v>Parsec PAPI</c:v>
                </c:pt>
                <c:pt idx="6">
                  <c:v>MySQL PAPI</c:v>
                </c:pt>
              </c:strCache>
            </c:strRef>
          </c:cat>
          <c:val>
            <c:numRef>
              <c:f>Sheet1!$E$2:$E$8</c:f>
              <c:numCache>
                <c:formatCode>0.00%</c:formatCode>
                <c:ptCount val="7"/>
                <c:pt idx="0">
                  <c:v>0.175895973576541</c:v>
                </c:pt>
                <c:pt idx="1">
                  <c:v>0.0164560561434794</c:v>
                </c:pt>
                <c:pt idx="2">
                  <c:v>0.00631599235585945</c:v>
                </c:pt>
                <c:pt idx="3">
                  <c:v>0.276660202477575</c:v>
                </c:pt>
                <c:pt idx="4">
                  <c:v>0.0264980031717721</c:v>
                </c:pt>
                <c:pt idx="5">
                  <c:v>0.0142126153163209</c:v>
                </c:pt>
                <c:pt idx="6">
                  <c:v>0.164300149635471</c:v>
                </c:pt>
              </c:numCache>
            </c:numRef>
          </c:val>
        </c:ser>
        <c:ser>
          <c:idx val="2"/>
          <c:order val="2"/>
          <c:tx>
            <c:strRef>
              <c:f>Sheet1!$F$1</c:f>
              <c:strCache>
                <c:ptCount val="1"/>
                <c:pt idx="0">
                  <c:v>Lock</c:v>
                </c:pt>
              </c:strCache>
            </c:strRef>
          </c:tx>
          <c:invertIfNegative val="0"/>
          <c:cat>
            <c:strRef>
              <c:f>Sheet1!$C$2:$C$8</c:f>
              <c:strCache>
                <c:ptCount val="7"/>
                <c:pt idx="0">
                  <c:v>Firefox LiMiT</c:v>
                </c:pt>
                <c:pt idx="1">
                  <c:v>Apache LiMiT</c:v>
                </c:pt>
                <c:pt idx="2">
                  <c:v>Parsec LiMiT</c:v>
                </c:pt>
                <c:pt idx="3">
                  <c:v>MySQL LiMiT</c:v>
                </c:pt>
                <c:pt idx="4">
                  <c:v>Apache PAPI</c:v>
                </c:pt>
                <c:pt idx="5">
                  <c:v>Parsec PAPI</c:v>
                </c:pt>
                <c:pt idx="6">
                  <c:v>MySQL PAPI</c:v>
                </c:pt>
              </c:strCache>
            </c:strRef>
          </c:cat>
          <c:val>
            <c:numRef>
              <c:f>Sheet1!$F$2:$F$8</c:f>
              <c:numCache>
                <c:formatCode>0.00%</c:formatCode>
                <c:ptCount val="7"/>
                <c:pt idx="0">
                  <c:v>0.0902378290854163</c:v>
                </c:pt>
                <c:pt idx="1">
                  <c:v>0.0169135571760737</c:v>
                </c:pt>
                <c:pt idx="2">
                  <c:v>0.0093982656806612</c:v>
                </c:pt>
                <c:pt idx="3">
                  <c:v>0.0417152375463102</c:v>
                </c:pt>
                <c:pt idx="4">
                  <c:v>0.238729336205091</c:v>
                </c:pt>
                <c:pt idx="5">
                  <c:v>0.231236369185117</c:v>
                </c:pt>
                <c:pt idx="6">
                  <c:v>0.371208609472458</c:v>
                </c:pt>
              </c:numCache>
            </c:numRef>
          </c:val>
        </c:ser>
        <c:ser>
          <c:idx val="3"/>
          <c:order val="3"/>
          <c:tx>
            <c:strRef>
              <c:f>Sheet1!$G$1</c:f>
              <c:strCache>
                <c:ptCount val="1"/>
                <c:pt idx="0">
                  <c:v>Free</c:v>
                </c:pt>
              </c:strCache>
            </c:strRef>
          </c:tx>
          <c:invertIfNegative val="0"/>
          <c:cat>
            <c:strRef>
              <c:f>Sheet1!$C$2:$C$8</c:f>
              <c:strCache>
                <c:ptCount val="7"/>
                <c:pt idx="0">
                  <c:v>Firefox LiMiT</c:v>
                </c:pt>
                <c:pt idx="1">
                  <c:v>Apache LiMiT</c:v>
                </c:pt>
                <c:pt idx="2">
                  <c:v>Parsec LiMiT</c:v>
                </c:pt>
                <c:pt idx="3">
                  <c:v>MySQL LiMiT</c:v>
                </c:pt>
                <c:pt idx="4">
                  <c:v>Apache PAPI</c:v>
                </c:pt>
                <c:pt idx="5">
                  <c:v>Parsec PAPI</c:v>
                </c:pt>
                <c:pt idx="6">
                  <c:v>MySQL PAPI</c:v>
                </c:pt>
              </c:strCache>
            </c:strRef>
          </c:cat>
          <c:val>
            <c:numRef>
              <c:f>Sheet1!$G$2:$G$8</c:f>
              <c:numCache>
                <c:formatCode>0.00%</c:formatCode>
                <c:ptCount val="7"/>
                <c:pt idx="0">
                  <c:v>0.693257721837201</c:v>
                </c:pt>
                <c:pt idx="1">
                  <c:v>0.952604206010149</c:v>
                </c:pt>
                <c:pt idx="2">
                  <c:v>0.977501982201336</c:v>
                </c:pt>
                <c:pt idx="3">
                  <c:v>0.64366755414238</c:v>
                </c:pt>
                <c:pt idx="4">
                  <c:v>0.621218400539889</c:v>
                </c:pt>
                <c:pt idx="5">
                  <c:v>0.648574357004514</c:v>
                </c:pt>
                <c:pt idx="6">
                  <c:v>0.258140927737547</c:v>
                </c:pt>
              </c:numCache>
            </c:numRef>
          </c:val>
        </c:ser>
        <c:dLbls>
          <c:showLegendKey val="0"/>
          <c:showVal val="0"/>
          <c:showCatName val="0"/>
          <c:showSerName val="0"/>
          <c:showPercent val="0"/>
          <c:showBubbleSize val="0"/>
        </c:dLbls>
        <c:gapWidth val="150"/>
        <c:overlap val="100"/>
        <c:axId val="3072872"/>
        <c:axId val="3076056"/>
      </c:barChart>
      <c:catAx>
        <c:axId val="3072872"/>
        <c:scaling>
          <c:orientation val="minMax"/>
        </c:scaling>
        <c:delete val="0"/>
        <c:axPos val="b"/>
        <c:numFmt formatCode="General" sourceLinked="1"/>
        <c:majorTickMark val="out"/>
        <c:minorTickMark val="none"/>
        <c:tickLblPos val="nextTo"/>
        <c:txPr>
          <a:bodyPr rot="0" vert="horz"/>
          <a:lstStyle/>
          <a:p>
            <a:pPr>
              <a:defRPr/>
            </a:pPr>
            <a:endParaRPr lang="en-US"/>
          </a:p>
        </c:txPr>
        <c:crossAx val="3076056"/>
        <c:crosses val="autoZero"/>
        <c:auto val="1"/>
        <c:lblAlgn val="ctr"/>
        <c:lblOffset val="100"/>
        <c:tickLblSkip val="1"/>
        <c:tickMarkSkip val="1"/>
        <c:noMultiLvlLbl val="0"/>
      </c:catAx>
      <c:valAx>
        <c:axId val="3076056"/>
        <c:scaling>
          <c:orientation val="minMax"/>
        </c:scaling>
        <c:delete val="0"/>
        <c:axPos val="l"/>
        <c:majorGridlines/>
        <c:title>
          <c:tx>
            <c:rich>
              <a:bodyPr/>
              <a:lstStyle/>
              <a:p>
                <a:pPr>
                  <a:defRPr/>
                </a:pPr>
                <a:r>
                  <a:rPr lang="en-US"/>
                  <a:t>Percentage of Total User Cycles</a:t>
                </a:r>
              </a:p>
            </c:rich>
          </c:tx>
          <c:layout/>
          <c:overlay val="0"/>
        </c:title>
        <c:numFmt formatCode="0%" sourceLinked="1"/>
        <c:majorTickMark val="out"/>
        <c:minorTickMark val="none"/>
        <c:tickLblPos val="nextTo"/>
        <c:txPr>
          <a:bodyPr rot="0" vert="horz"/>
          <a:lstStyle/>
          <a:p>
            <a:pPr>
              <a:defRPr/>
            </a:pPr>
            <a:endParaRPr lang="en-US"/>
          </a:p>
        </c:txPr>
        <c:crossAx val="307287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Language Popularity</a:t>
            </a:r>
            <a:endParaRPr lang="en-US" dirty="0"/>
          </a:p>
        </c:rich>
      </c:tx>
      <c:layout/>
      <c:overlay val="0"/>
    </c:title>
    <c:autoTitleDeleted val="0"/>
    <c:plotArea>
      <c:layout/>
      <c:pieChart>
        <c:varyColors val="1"/>
        <c:ser>
          <c:idx val="0"/>
          <c:order val="0"/>
          <c:tx>
            <c:strRef>
              <c:f>Sheet1!$C$1</c:f>
              <c:strCache>
                <c:ptCount val="1"/>
                <c:pt idx="0">
                  <c:v>Popularity 2011</c:v>
                </c:pt>
              </c:strCache>
            </c:strRef>
          </c:tx>
          <c:dLbls>
            <c:dLbl>
              <c:idx val="7"/>
              <c:layout>
                <c:manualLayout>
                  <c:x val="-0.125790682414698"/>
                  <c:y val="0.0556648897148726"/>
                </c:manualLayout>
              </c:layout>
              <c:showLegendKey val="0"/>
              <c:showVal val="0"/>
              <c:showCatName val="1"/>
              <c:showSerName val="0"/>
              <c:showPercent val="0"/>
              <c:showBubbleSize val="0"/>
            </c:dLbl>
            <c:showLegendKey val="0"/>
            <c:showVal val="0"/>
            <c:showCatName val="1"/>
            <c:showSerName val="0"/>
            <c:showPercent val="0"/>
            <c:showBubbleSize val="0"/>
            <c:showLeaderLines val="1"/>
          </c:dLbls>
          <c:cat>
            <c:strRef>
              <c:f>Sheet1!$A$2:$A$19</c:f>
              <c:strCache>
                <c:ptCount val="18"/>
                <c:pt idx="0">
                  <c:v>Java</c:v>
                </c:pt>
                <c:pt idx="1">
                  <c:v>C </c:v>
                </c:pt>
                <c:pt idx="2">
                  <c:v>C++</c:v>
                </c:pt>
                <c:pt idx="3">
                  <c:v>Visual Basic</c:v>
                </c:pt>
                <c:pt idx="4">
                  <c:v>Perl</c:v>
                </c:pt>
                <c:pt idx="5">
                  <c:v>PHP</c:v>
                </c:pt>
                <c:pt idx="6">
                  <c:v>Javascript</c:v>
                </c:pt>
                <c:pt idx="7">
                  <c:v>Delphi</c:v>
                </c:pt>
                <c:pt idx="8">
                  <c:v>Python</c:v>
                </c:pt>
                <c:pt idx="9">
                  <c:v>Lisp</c:v>
                </c:pt>
                <c:pt idx="10">
                  <c:v>Ada</c:v>
                </c:pt>
                <c:pt idx="11">
                  <c:v>Scheme</c:v>
                </c:pt>
                <c:pt idx="12">
                  <c:v>C#</c:v>
                </c:pt>
                <c:pt idx="13">
                  <c:v>Objective-C</c:v>
                </c:pt>
                <c:pt idx="14">
                  <c:v>Ruby</c:v>
                </c:pt>
                <c:pt idx="15">
                  <c:v>Lua</c:v>
                </c:pt>
                <c:pt idx="16">
                  <c:v>Go</c:v>
                </c:pt>
                <c:pt idx="17">
                  <c:v>Other</c:v>
                </c:pt>
              </c:strCache>
            </c:strRef>
          </c:cat>
          <c:val>
            <c:numRef>
              <c:f>Sheet1!$C$2:$C$19</c:f>
              <c:numCache>
                <c:formatCode>0.0%</c:formatCode>
                <c:ptCount val="18"/>
                <c:pt idx="0">
                  <c:v>0.188</c:v>
                </c:pt>
                <c:pt idx="1">
                  <c:v>0.158</c:v>
                </c:pt>
                <c:pt idx="2">
                  <c:v>0.088</c:v>
                </c:pt>
                <c:pt idx="3">
                  <c:v>0.058</c:v>
                </c:pt>
                <c:pt idx="4">
                  <c:v>0.028</c:v>
                </c:pt>
                <c:pt idx="5">
                  <c:v>0.078</c:v>
                </c:pt>
                <c:pt idx="6">
                  <c:v>0.0155</c:v>
                </c:pt>
                <c:pt idx="7">
                  <c:v>0.013</c:v>
                </c:pt>
                <c:pt idx="8">
                  <c:v>0.065</c:v>
                </c:pt>
                <c:pt idx="9">
                  <c:v>0.0107</c:v>
                </c:pt>
                <c:pt idx="10">
                  <c:v>0.007</c:v>
                </c:pt>
                <c:pt idx="11">
                  <c:v>0.005</c:v>
                </c:pt>
                <c:pt idx="12">
                  <c:v>0.0625</c:v>
                </c:pt>
                <c:pt idx="13">
                  <c:v>0.03</c:v>
                </c:pt>
                <c:pt idx="14">
                  <c:v>0.0175</c:v>
                </c:pt>
                <c:pt idx="15">
                  <c:v>0.0065</c:v>
                </c:pt>
                <c:pt idx="16">
                  <c:v>0.006</c:v>
                </c:pt>
                <c:pt idx="17">
                  <c:v>0.1633</c:v>
                </c:pt>
              </c:numCache>
            </c:numRef>
          </c:val>
        </c:ser>
        <c:dLbls>
          <c:showLegendKey val="0"/>
          <c:showVal val="0"/>
          <c:showCatName val="1"/>
          <c:showSerName val="0"/>
          <c:showPercent val="0"/>
          <c:showBubbleSize val="0"/>
          <c:showLeaderLines val="1"/>
        </c:dLbls>
        <c:firstSliceAng val="0"/>
      </c:pieChart>
    </c:plotArea>
    <c:plotVisOnly val="1"/>
    <c:dispBlanksAs val="gap"/>
    <c:showDLblsOverMax val="0"/>
  </c:chart>
  <c:txPr>
    <a:bodyPr/>
    <a:lstStyle/>
    <a:p>
      <a:pPr>
        <a:defRPr sz="2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Sheet1!$C$1</c:f>
              <c:strCache>
                <c:ptCount val="1"/>
                <c:pt idx="0">
                  <c:v>Unlocking</c:v>
                </c:pt>
              </c:strCache>
            </c:strRef>
          </c:tx>
          <c:invertIfNegative val="0"/>
          <c:cat>
            <c:strRef>
              <c:f>Sheet1!$B$2:$B$5</c:f>
              <c:strCache>
                <c:ptCount val="4"/>
                <c:pt idx="0">
                  <c:v>MySQL 4.1 (2004)</c:v>
                </c:pt>
                <c:pt idx="1">
                  <c:v>MySQL 5.0 (2005)</c:v>
                </c:pt>
                <c:pt idx="2">
                  <c:v>MySQL 5.1 (2008)</c:v>
                </c:pt>
                <c:pt idx="3">
                  <c:v>MySQL 5.5 (Beta, 2009)</c:v>
                </c:pt>
              </c:strCache>
            </c:strRef>
          </c:cat>
          <c:val>
            <c:numRef>
              <c:f>Sheet1!$C$2:$C$5</c:f>
              <c:numCache>
                <c:formatCode>0.00%</c:formatCode>
                <c:ptCount val="4"/>
                <c:pt idx="0">
                  <c:v>0.0523921500687009</c:v>
                </c:pt>
                <c:pt idx="1">
                  <c:v>0.0535862192426488</c:v>
                </c:pt>
                <c:pt idx="2">
                  <c:v>0.0379570058337352</c:v>
                </c:pt>
                <c:pt idx="3">
                  <c:v>0.0289683456397217</c:v>
                </c:pt>
              </c:numCache>
            </c:numRef>
          </c:val>
        </c:ser>
        <c:ser>
          <c:idx val="1"/>
          <c:order val="1"/>
          <c:tx>
            <c:strRef>
              <c:f>Sheet1!$D$1</c:f>
              <c:strCache>
                <c:ptCount val="1"/>
                <c:pt idx="0">
                  <c:v>Lock Held</c:v>
                </c:pt>
              </c:strCache>
            </c:strRef>
          </c:tx>
          <c:invertIfNegative val="0"/>
          <c:cat>
            <c:strRef>
              <c:f>Sheet1!$B$2:$B$5</c:f>
              <c:strCache>
                <c:ptCount val="4"/>
                <c:pt idx="0">
                  <c:v>MySQL 4.1 (2004)</c:v>
                </c:pt>
                <c:pt idx="1">
                  <c:v>MySQL 5.0 (2005)</c:v>
                </c:pt>
                <c:pt idx="2">
                  <c:v>MySQL 5.1 (2008)</c:v>
                </c:pt>
                <c:pt idx="3">
                  <c:v>MySQL 5.5 (Beta, 2009)</c:v>
                </c:pt>
              </c:strCache>
            </c:strRef>
          </c:cat>
          <c:val>
            <c:numRef>
              <c:f>Sheet1!$D$2:$D$5</c:f>
              <c:numCache>
                <c:formatCode>0.00%</c:formatCode>
                <c:ptCount val="4"/>
                <c:pt idx="0">
                  <c:v>0.327396757877312</c:v>
                </c:pt>
                <c:pt idx="1">
                  <c:v>0.365709241113769</c:v>
                </c:pt>
                <c:pt idx="2">
                  <c:v>0.276660202477575</c:v>
                </c:pt>
                <c:pt idx="3">
                  <c:v>0.243931127890312</c:v>
                </c:pt>
              </c:numCache>
            </c:numRef>
          </c:val>
        </c:ser>
        <c:ser>
          <c:idx val="2"/>
          <c:order val="2"/>
          <c:tx>
            <c:strRef>
              <c:f>Sheet1!$E$1</c:f>
              <c:strCache>
                <c:ptCount val="1"/>
                <c:pt idx="0">
                  <c:v>Locking</c:v>
                </c:pt>
              </c:strCache>
            </c:strRef>
          </c:tx>
          <c:invertIfNegative val="0"/>
          <c:cat>
            <c:strRef>
              <c:f>Sheet1!$B$2:$B$5</c:f>
              <c:strCache>
                <c:ptCount val="4"/>
                <c:pt idx="0">
                  <c:v>MySQL 4.1 (2004)</c:v>
                </c:pt>
                <c:pt idx="1">
                  <c:v>MySQL 5.0 (2005)</c:v>
                </c:pt>
                <c:pt idx="2">
                  <c:v>MySQL 5.1 (2008)</c:v>
                </c:pt>
                <c:pt idx="3">
                  <c:v>MySQL 5.5 (Beta, 2009)</c:v>
                </c:pt>
              </c:strCache>
            </c:strRef>
          </c:cat>
          <c:val>
            <c:numRef>
              <c:f>Sheet1!$E$2:$E$5</c:f>
              <c:numCache>
                <c:formatCode>0.00%</c:formatCode>
                <c:ptCount val="4"/>
                <c:pt idx="0">
                  <c:v>0.0557870392386261</c:v>
                </c:pt>
                <c:pt idx="1">
                  <c:v>0.0606364187481436</c:v>
                </c:pt>
                <c:pt idx="2">
                  <c:v>0.0417152375463102</c:v>
                </c:pt>
                <c:pt idx="3">
                  <c:v>0.0336799593425297</c:v>
                </c:pt>
              </c:numCache>
            </c:numRef>
          </c:val>
        </c:ser>
        <c:ser>
          <c:idx val="3"/>
          <c:order val="3"/>
          <c:tx>
            <c:strRef>
              <c:f>Sheet1!$F$1</c:f>
              <c:strCache>
                <c:ptCount val="1"/>
                <c:pt idx="0">
                  <c:v>Free</c:v>
                </c:pt>
              </c:strCache>
            </c:strRef>
          </c:tx>
          <c:invertIfNegative val="0"/>
          <c:cat>
            <c:strRef>
              <c:f>Sheet1!$B$2:$B$5</c:f>
              <c:strCache>
                <c:ptCount val="4"/>
                <c:pt idx="0">
                  <c:v>MySQL 4.1 (2004)</c:v>
                </c:pt>
                <c:pt idx="1">
                  <c:v>MySQL 5.0 (2005)</c:v>
                </c:pt>
                <c:pt idx="2">
                  <c:v>MySQL 5.1 (2008)</c:v>
                </c:pt>
                <c:pt idx="3">
                  <c:v>MySQL 5.5 (Beta, 2009)</c:v>
                </c:pt>
              </c:strCache>
            </c:strRef>
          </c:cat>
          <c:val>
            <c:numRef>
              <c:f>Sheet1!$F$2:$F$5</c:f>
              <c:numCache>
                <c:formatCode>0.00%</c:formatCode>
                <c:ptCount val="4"/>
                <c:pt idx="0">
                  <c:v>0.564424052815361</c:v>
                </c:pt>
                <c:pt idx="1">
                  <c:v>0.520068120895439</c:v>
                </c:pt>
                <c:pt idx="2">
                  <c:v>0.64366755414238</c:v>
                </c:pt>
                <c:pt idx="3">
                  <c:v>0.693420567127437</c:v>
                </c:pt>
              </c:numCache>
            </c:numRef>
          </c:val>
        </c:ser>
        <c:dLbls>
          <c:showLegendKey val="0"/>
          <c:showVal val="0"/>
          <c:showCatName val="0"/>
          <c:showSerName val="0"/>
          <c:showPercent val="0"/>
          <c:showBubbleSize val="0"/>
        </c:dLbls>
        <c:gapWidth val="150"/>
        <c:overlap val="100"/>
        <c:axId val="687797000"/>
        <c:axId val="687800184"/>
      </c:barChart>
      <c:catAx>
        <c:axId val="687797000"/>
        <c:scaling>
          <c:orientation val="minMax"/>
        </c:scaling>
        <c:delete val="0"/>
        <c:axPos val="b"/>
        <c:numFmt formatCode="General" sourceLinked="1"/>
        <c:majorTickMark val="out"/>
        <c:minorTickMark val="none"/>
        <c:tickLblPos val="nextTo"/>
        <c:txPr>
          <a:bodyPr rot="0" vert="horz"/>
          <a:lstStyle/>
          <a:p>
            <a:pPr>
              <a:defRPr/>
            </a:pPr>
            <a:endParaRPr lang="en-US"/>
          </a:p>
        </c:txPr>
        <c:crossAx val="687800184"/>
        <c:crosses val="autoZero"/>
        <c:auto val="1"/>
        <c:lblAlgn val="ctr"/>
        <c:lblOffset val="100"/>
        <c:tickLblSkip val="1"/>
        <c:tickMarkSkip val="1"/>
        <c:noMultiLvlLbl val="0"/>
      </c:catAx>
      <c:valAx>
        <c:axId val="687800184"/>
        <c:scaling>
          <c:orientation val="minMax"/>
          <c:max val="1.0"/>
        </c:scaling>
        <c:delete val="0"/>
        <c:axPos val="l"/>
        <c:majorGridlines/>
        <c:title>
          <c:tx>
            <c:rich>
              <a:bodyPr/>
              <a:lstStyle/>
              <a:p>
                <a:pPr>
                  <a:defRPr/>
                </a:pPr>
                <a:r>
                  <a:rPr lang="en-US"/>
                  <a:t>Percentage of Execution</a:t>
                </a:r>
              </a:p>
            </c:rich>
          </c:tx>
          <c:layout/>
          <c:overlay val="0"/>
        </c:title>
        <c:numFmt formatCode="0%" sourceLinked="0"/>
        <c:majorTickMark val="out"/>
        <c:minorTickMark val="none"/>
        <c:tickLblPos val="nextTo"/>
        <c:txPr>
          <a:bodyPr rot="0" vert="horz"/>
          <a:lstStyle/>
          <a:p>
            <a:pPr>
              <a:defRPr/>
            </a:pPr>
            <a:endParaRPr lang="en-US"/>
          </a:p>
        </c:txPr>
        <c:crossAx val="687797000"/>
        <c:crosses val="autoZero"/>
        <c:crossBetween val="between"/>
      </c:valAx>
    </c:plotArea>
    <c:legend>
      <c:legendPos val="r"/>
      <c:layout/>
      <c:overlay val="0"/>
    </c:legend>
    <c:plotVisOnly val="1"/>
    <c:dispBlanksAs val="gap"/>
    <c:showDLblsOverMax val="0"/>
  </c:chart>
  <c:txPr>
    <a:bodyPr/>
    <a:lstStyle/>
    <a:p>
      <a:pPr>
        <a:defRPr sz="18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1"/>
          <c:tx>
            <c:strRef>
              <c:f>Sheet1!$O$26</c:f>
              <c:strCache>
                <c:ptCount val="1"/>
                <c:pt idx="0">
                  <c:v>Overall Time With Lock Held</c:v>
                </c:pt>
              </c:strCache>
            </c:strRef>
          </c:tx>
          <c:marker>
            <c:symbol val="square"/>
            <c:size val="7"/>
          </c:marker>
          <c:cat>
            <c:strRef>
              <c:f>Sheet1!$M$27:$M$30</c:f>
              <c:strCache>
                <c:ptCount val="4"/>
                <c:pt idx="0">
                  <c:v>MySQL 4.1 (2004)</c:v>
                </c:pt>
                <c:pt idx="1">
                  <c:v>MySQL 5.0 (2005)</c:v>
                </c:pt>
                <c:pt idx="2">
                  <c:v>MySQL 5.1 (2008)</c:v>
                </c:pt>
                <c:pt idx="3">
                  <c:v>MySQL 5.5 (Beta, 2009)</c:v>
                </c:pt>
              </c:strCache>
            </c:strRef>
          </c:cat>
          <c:val>
            <c:numRef>
              <c:f>Sheet1!$O$27:$O$30</c:f>
              <c:numCache>
                <c:formatCode>0.0%</c:formatCode>
                <c:ptCount val="4"/>
                <c:pt idx="0">
                  <c:v>0.344150994515263</c:v>
                </c:pt>
                <c:pt idx="1">
                  <c:v>0.385182486331282</c:v>
                </c:pt>
                <c:pt idx="2">
                  <c:v>0.287440508003271</c:v>
                </c:pt>
                <c:pt idx="3">
                  <c:v>0.251225614309867</c:v>
                </c:pt>
              </c:numCache>
            </c:numRef>
          </c:val>
          <c:smooth val="0"/>
        </c:ser>
        <c:dLbls>
          <c:showLegendKey val="0"/>
          <c:showVal val="0"/>
          <c:showCatName val="0"/>
          <c:showSerName val="0"/>
          <c:showPercent val="0"/>
          <c:showBubbleSize val="0"/>
        </c:dLbls>
        <c:marker val="1"/>
        <c:smooth val="0"/>
        <c:axId val="687729208"/>
        <c:axId val="687732152"/>
      </c:lineChart>
      <c:lineChart>
        <c:grouping val="standard"/>
        <c:varyColors val="0"/>
        <c:ser>
          <c:idx val="0"/>
          <c:order val="0"/>
          <c:tx>
            <c:strRef>
              <c:f>Sheet1!$N$26</c:f>
              <c:strCache>
                <c:ptCount val="1"/>
                <c:pt idx="0">
                  <c:v>Avg. Lock Hold Time</c:v>
                </c:pt>
              </c:strCache>
            </c:strRef>
          </c:tx>
          <c:marker>
            <c:symbol val="diamond"/>
            <c:size val="7"/>
          </c:marker>
          <c:cat>
            <c:strRef>
              <c:f>Sheet1!$M$27:$M$30</c:f>
              <c:strCache>
                <c:ptCount val="4"/>
                <c:pt idx="0">
                  <c:v>MySQL 4.1 (2004)</c:v>
                </c:pt>
                <c:pt idx="1">
                  <c:v>MySQL 5.0 (2005)</c:v>
                </c:pt>
                <c:pt idx="2">
                  <c:v>MySQL 5.1 (2008)</c:v>
                </c:pt>
                <c:pt idx="3">
                  <c:v>MySQL 5.5 (Beta, 2009)</c:v>
                </c:pt>
              </c:strCache>
            </c:strRef>
          </c:cat>
          <c:val>
            <c:numRef>
              <c:f>Sheet1!$N$27:$N$30</c:f>
              <c:numCache>
                <c:formatCode>General</c:formatCode>
                <c:ptCount val="4"/>
                <c:pt idx="0">
                  <c:v>901.6673324732907</c:v>
                </c:pt>
                <c:pt idx="1">
                  <c:v>929.4097295803307</c:v>
                </c:pt>
                <c:pt idx="2">
                  <c:v>1076.479808306405</c:v>
                </c:pt>
                <c:pt idx="3">
                  <c:v>1309.673268089102</c:v>
                </c:pt>
              </c:numCache>
            </c:numRef>
          </c:val>
          <c:smooth val="0"/>
        </c:ser>
        <c:dLbls>
          <c:showLegendKey val="0"/>
          <c:showVal val="0"/>
          <c:showCatName val="0"/>
          <c:showSerName val="0"/>
          <c:showPercent val="0"/>
          <c:showBubbleSize val="0"/>
        </c:dLbls>
        <c:marker val="1"/>
        <c:smooth val="0"/>
        <c:axId val="687737768"/>
        <c:axId val="687740936"/>
      </c:lineChart>
      <c:catAx>
        <c:axId val="687729208"/>
        <c:scaling>
          <c:orientation val="minMax"/>
        </c:scaling>
        <c:delete val="0"/>
        <c:axPos val="b"/>
        <c:numFmt formatCode="General" sourceLinked="1"/>
        <c:majorTickMark val="out"/>
        <c:minorTickMark val="none"/>
        <c:tickLblPos val="nextTo"/>
        <c:txPr>
          <a:bodyPr rot="0" vert="horz"/>
          <a:lstStyle/>
          <a:p>
            <a:pPr>
              <a:defRPr/>
            </a:pPr>
            <a:endParaRPr lang="en-US"/>
          </a:p>
        </c:txPr>
        <c:crossAx val="687732152"/>
        <c:crosses val="autoZero"/>
        <c:auto val="1"/>
        <c:lblAlgn val="ctr"/>
        <c:lblOffset val="100"/>
        <c:tickLblSkip val="1"/>
        <c:tickMarkSkip val="1"/>
        <c:noMultiLvlLbl val="0"/>
      </c:catAx>
      <c:valAx>
        <c:axId val="687732152"/>
        <c:scaling>
          <c:orientation val="minMax"/>
        </c:scaling>
        <c:delete val="0"/>
        <c:axPos val="l"/>
        <c:majorGridlines/>
        <c:title>
          <c:tx>
            <c:rich>
              <a:bodyPr/>
              <a:lstStyle/>
              <a:p>
                <a:pPr>
                  <a:defRPr/>
                </a:pPr>
                <a:r>
                  <a:rPr lang="en-US"/>
                  <a:t>Percentage of Execution</a:t>
                </a:r>
              </a:p>
              <a:p>
                <a:pPr>
                  <a:defRPr/>
                </a:pPr>
                <a:r>
                  <a:rPr lang="en-US"/>
                  <a:t>with Lock Held</a:t>
                </a:r>
              </a:p>
            </c:rich>
          </c:tx>
          <c:layout/>
          <c:overlay val="0"/>
        </c:title>
        <c:numFmt formatCode="0%" sourceLinked="0"/>
        <c:majorTickMark val="out"/>
        <c:minorTickMark val="none"/>
        <c:tickLblPos val="nextTo"/>
        <c:txPr>
          <a:bodyPr rot="0" vert="horz"/>
          <a:lstStyle/>
          <a:p>
            <a:pPr>
              <a:defRPr/>
            </a:pPr>
            <a:endParaRPr lang="en-US"/>
          </a:p>
        </c:txPr>
        <c:crossAx val="687729208"/>
        <c:crosses val="autoZero"/>
        <c:crossBetween val="between"/>
      </c:valAx>
      <c:catAx>
        <c:axId val="687737768"/>
        <c:scaling>
          <c:orientation val="minMax"/>
        </c:scaling>
        <c:delete val="1"/>
        <c:axPos val="b"/>
        <c:majorTickMark val="out"/>
        <c:minorTickMark val="none"/>
        <c:tickLblPos val="nextTo"/>
        <c:crossAx val="687740936"/>
        <c:crosses val="autoZero"/>
        <c:auto val="1"/>
        <c:lblAlgn val="ctr"/>
        <c:lblOffset val="100"/>
        <c:noMultiLvlLbl val="0"/>
      </c:catAx>
      <c:valAx>
        <c:axId val="687740936"/>
        <c:scaling>
          <c:orientation val="minMax"/>
        </c:scaling>
        <c:delete val="0"/>
        <c:axPos val="r"/>
        <c:title>
          <c:tx>
            <c:rich>
              <a:bodyPr/>
              <a:lstStyle/>
              <a:p>
                <a:pPr>
                  <a:defRPr/>
                </a:pPr>
                <a:r>
                  <a:rPr lang="en-US"/>
                  <a:t>Average Number of Cycles</a:t>
                </a:r>
              </a:p>
              <a:p>
                <a:pPr>
                  <a:defRPr/>
                </a:pPr>
                <a:r>
                  <a:rPr lang="en-US"/>
                  <a:t>Lock is Held</a:t>
                </a:r>
              </a:p>
            </c:rich>
          </c:tx>
          <c:layout/>
          <c:overlay val="0"/>
        </c:title>
        <c:numFmt formatCode="General" sourceLinked="1"/>
        <c:majorTickMark val="out"/>
        <c:minorTickMark val="none"/>
        <c:tickLblPos val="nextTo"/>
        <c:txPr>
          <a:bodyPr rot="0" vert="horz"/>
          <a:lstStyle/>
          <a:p>
            <a:pPr>
              <a:defRPr/>
            </a:pPr>
            <a:endParaRPr lang="en-US"/>
          </a:p>
        </c:txPr>
        <c:crossAx val="687737768"/>
        <c:crosses val="max"/>
        <c:crossBetween val="between"/>
      </c:valAx>
    </c:plotArea>
    <c:legend>
      <c:legendPos val="t"/>
      <c:layout/>
      <c:overlay val="0"/>
    </c:legend>
    <c:plotVisOnly val="1"/>
    <c:dispBlanksAs val="gap"/>
    <c:showDLblsOverMax val="0"/>
  </c:chart>
  <c:txPr>
    <a:bodyPr/>
    <a:lstStyle/>
    <a:p>
      <a:pPr>
        <a:defRPr sz="18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Sheet1!$N$19</c:f>
              <c:strCache>
                <c:ptCount val="1"/>
                <c:pt idx="0">
                  <c:v>Dynamic Locks</c:v>
                </c:pt>
              </c:strCache>
            </c:strRef>
          </c:tx>
          <c:marker>
            <c:symbol val="diamond"/>
            <c:size val="7"/>
          </c:marker>
          <c:cat>
            <c:strRef>
              <c:f>Sheet1!$M$20:$M$23</c:f>
              <c:strCache>
                <c:ptCount val="4"/>
                <c:pt idx="0">
                  <c:v>MySQL 4.1 (2004)</c:v>
                </c:pt>
                <c:pt idx="1">
                  <c:v>MySQL 5.0 (2005)</c:v>
                </c:pt>
                <c:pt idx="2">
                  <c:v>MySQL 5.1 (2008)</c:v>
                </c:pt>
                <c:pt idx="3">
                  <c:v>MySQL 5.5 (Beta, 2009)</c:v>
                </c:pt>
              </c:strCache>
            </c:strRef>
          </c:cat>
          <c:val>
            <c:numRef>
              <c:f>Sheet1!$N$20:$N$23</c:f>
              <c:numCache>
                <c:formatCode>General</c:formatCode>
                <c:ptCount val="4"/>
                <c:pt idx="0">
                  <c:v>5.10317342E8</c:v>
                </c:pt>
                <c:pt idx="1">
                  <c:v>3.69465802E8</c:v>
                </c:pt>
                <c:pt idx="2">
                  <c:v>2.27516626E8</c:v>
                </c:pt>
                <c:pt idx="3">
                  <c:v>1.15364682E8</c:v>
                </c:pt>
              </c:numCache>
            </c:numRef>
          </c:val>
          <c:smooth val="0"/>
        </c:ser>
        <c:dLbls>
          <c:showLegendKey val="0"/>
          <c:showVal val="0"/>
          <c:showCatName val="0"/>
          <c:showSerName val="0"/>
          <c:showPercent val="0"/>
          <c:showBubbleSize val="0"/>
        </c:dLbls>
        <c:marker val="1"/>
        <c:smooth val="0"/>
        <c:axId val="687662952"/>
        <c:axId val="687665960"/>
      </c:lineChart>
      <c:lineChart>
        <c:grouping val="standard"/>
        <c:varyColors val="0"/>
        <c:ser>
          <c:idx val="1"/>
          <c:order val="1"/>
          <c:tx>
            <c:strRef>
              <c:f>Sheet1!$O$19</c:f>
              <c:strCache>
                <c:ptCount val="1"/>
                <c:pt idx="0">
                  <c:v>Static Locks</c:v>
                </c:pt>
              </c:strCache>
            </c:strRef>
          </c:tx>
          <c:marker>
            <c:symbol val="square"/>
            <c:size val="7"/>
          </c:marker>
          <c:cat>
            <c:strRef>
              <c:f>Sheet1!$M$20:$M$23</c:f>
              <c:strCache>
                <c:ptCount val="4"/>
                <c:pt idx="0">
                  <c:v>MySQL 4.1 (2004)</c:v>
                </c:pt>
                <c:pt idx="1">
                  <c:v>MySQL 5.0 (2005)</c:v>
                </c:pt>
                <c:pt idx="2">
                  <c:v>MySQL 5.1 (2008)</c:v>
                </c:pt>
                <c:pt idx="3">
                  <c:v>MySQL 5.5 (Beta, 2009)</c:v>
                </c:pt>
              </c:strCache>
            </c:strRef>
          </c:cat>
          <c:val>
            <c:numRef>
              <c:f>Sheet1!$O$20:$O$23</c:f>
              <c:numCache>
                <c:formatCode>General</c:formatCode>
                <c:ptCount val="4"/>
                <c:pt idx="0">
                  <c:v>272401.0</c:v>
                </c:pt>
                <c:pt idx="1">
                  <c:v>332564.0</c:v>
                </c:pt>
                <c:pt idx="2">
                  <c:v>124678.0</c:v>
                </c:pt>
                <c:pt idx="3">
                  <c:v>103137.0</c:v>
                </c:pt>
              </c:numCache>
            </c:numRef>
          </c:val>
          <c:smooth val="0"/>
        </c:ser>
        <c:dLbls>
          <c:showLegendKey val="0"/>
          <c:showVal val="0"/>
          <c:showCatName val="0"/>
          <c:showSerName val="0"/>
          <c:showPercent val="0"/>
          <c:showBubbleSize val="0"/>
        </c:dLbls>
        <c:marker val="1"/>
        <c:smooth val="0"/>
        <c:axId val="687671608"/>
        <c:axId val="687674808"/>
      </c:lineChart>
      <c:catAx>
        <c:axId val="687662952"/>
        <c:scaling>
          <c:orientation val="minMax"/>
        </c:scaling>
        <c:delete val="0"/>
        <c:axPos val="b"/>
        <c:numFmt formatCode="General" sourceLinked="1"/>
        <c:majorTickMark val="out"/>
        <c:minorTickMark val="none"/>
        <c:tickLblPos val="nextTo"/>
        <c:txPr>
          <a:bodyPr rot="0" vert="horz"/>
          <a:lstStyle/>
          <a:p>
            <a:pPr>
              <a:defRPr/>
            </a:pPr>
            <a:endParaRPr lang="en-US"/>
          </a:p>
        </c:txPr>
        <c:crossAx val="687665960"/>
        <c:crosses val="autoZero"/>
        <c:auto val="1"/>
        <c:lblAlgn val="ctr"/>
        <c:lblOffset val="100"/>
        <c:tickLblSkip val="1"/>
        <c:tickMarkSkip val="1"/>
        <c:noMultiLvlLbl val="0"/>
      </c:catAx>
      <c:valAx>
        <c:axId val="687665960"/>
        <c:scaling>
          <c:orientation val="minMax"/>
        </c:scaling>
        <c:delete val="0"/>
        <c:axPos val="l"/>
        <c:majorGridlines/>
        <c:title>
          <c:tx>
            <c:rich>
              <a:bodyPr/>
              <a:lstStyle/>
              <a:p>
                <a:pPr>
                  <a:defRPr/>
                </a:pPr>
                <a:r>
                  <a:rPr lang="en-US"/>
                  <a:t>Dynamic Locks</a:t>
                </a:r>
              </a:p>
            </c:rich>
          </c:tx>
          <c:layout/>
          <c:overlay val="0"/>
        </c:title>
        <c:numFmt formatCode="0.E+00" sourceLinked="0"/>
        <c:majorTickMark val="out"/>
        <c:minorTickMark val="none"/>
        <c:tickLblPos val="nextTo"/>
        <c:txPr>
          <a:bodyPr rot="0" vert="horz"/>
          <a:lstStyle/>
          <a:p>
            <a:pPr>
              <a:defRPr/>
            </a:pPr>
            <a:endParaRPr lang="en-US"/>
          </a:p>
        </c:txPr>
        <c:crossAx val="687662952"/>
        <c:crosses val="autoZero"/>
        <c:crossBetween val="between"/>
      </c:valAx>
      <c:catAx>
        <c:axId val="687671608"/>
        <c:scaling>
          <c:orientation val="minMax"/>
        </c:scaling>
        <c:delete val="1"/>
        <c:axPos val="b"/>
        <c:majorTickMark val="out"/>
        <c:minorTickMark val="none"/>
        <c:tickLblPos val="nextTo"/>
        <c:crossAx val="687674808"/>
        <c:crosses val="autoZero"/>
        <c:auto val="1"/>
        <c:lblAlgn val="ctr"/>
        <c:lblOffset val="100"/>
        <c:noMultiLvlLbl val="0"/>
      </c:catAx>
      <c:valAx>
        <c:axId val="687674808"/>
        <c:scaling>
          <c:orientation val="minMax"/>
        </c:scaling>
        <c:delete val="0"/>
        <c:axPos val="r"/>
        <c:title>
          <c:tx>
            <c:rich>
              <a:bodyPr/>
              <a:lstStyle/>
              <a:p>
                <a:pPr>
                  <a:defRPr/>
                </a:pPr>
                <a:r>
                  <a:rPr lang="en-US"/>
                  <a:t>Static Locks</a:t>
                </a:r>
              </a:p>
            </c:rich>
          </c:tx>
          <c:layout/>
          <c:overlay val="0"/>
        </c:title>
        <c:numFmt formatCode="0.E+00" sourceLinked="0"/>
        <c:majorTickMark val="out"/>
        <c:minorTickMark val="none"/>
        <c:tickLblPos val="nextTo"/>
        <c:txPr>
          <a:bodyPr rot="0" vert="horz"/>
          <a:lstStyle/>
          <a:p>
            <a:pPr>
              <a:defRPr/>
            </a:pPr>
            <a:endParaRPr lang="en-US"/>
          </a:p>
        </c:txPr>
        <c:crossAx val="687671608"/>
        <c:crosses val="max"/>
        <c:crossBetween val="between"/>
      </c:valAx>
    </c:plotArea>
    <c:legend>
      <c:legendPos val="t"/>
      <c:layout/>
      <c:overlay val="0"/>
    </c:legend>
    <c:plotVisOnly val="1"/>
    <c:dispBlanksAs val="gap"/>
    <c:showDLblsOverMax val="0"/>
  </c:chart>
  <c:txPr>
    <a:bodyPr/>
    <a:lstStyle/>
    <a:p>
      <a:pPr>
        <a:defRPr sz="18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887965393215"/>
          <c:y val="0.0392546583850932"/>
          <c:w val="0.828222878390201"/>
          <c:h val="0.807643957548785"/>
        </c:manualLayout>
      </c:layout>
      <c:barChart>
        <c:barDir val="col"/>
        <c:grouping val="stacked"/>
        <c:varyColors val="0"/>
        <c:ser>
          <c:idx val="0"/>
          <c:order val="0"/>
          <c:tx>
            <c:strRef>
              <c:f>Cycles!$B$6</c:f>
              <c:strCache>
                <c:ptCount val="1"/>
                <c:pt idx="0">
                  <c:v>I/O</c:v>
                </c:pt>
              </c:strCache>
            </c:strRef>
          </c:tx>
          <c:invertIfNegative val="0"/>
          <c:cat>
            <c:strRef>
              <c:f>Cycles!$C$5:$F$5</c:f>
              <c:strCache>
                <c:ptCount val="4"/>
                <c:pt idx="0">
                  <c:v>MySQL (User)</c:v>
                </c:pt>
                <c:pt idx="1">
                  <c:v>MySQL (Kernel)</c:v>
                </c:pt>
                <c:pt idx="2">
                  <c:v>Apache (User)</c:v>
                </c:pt>
                <c:pt idx="3">
                  <c:v>Apache (Kernel)</c:v>
                </c:pt>
              </c:strCache>
            </c:strRef>
          </c:cat>
          <c:val>
            <c:numRef>
              <c:f>Cycles!$C$6:$F$6</c:f>
              <c:numCache>
                <c:formatCode>0.00%</c:formatCode>
                <c:ptCount val="4"/>
                <c:pt idx="0">
                  <c:v>0.00579151681911521</c:v>
                </c:pt>
                <c:pt idx="1">
                  <c:v>0.118444027664274</c:v>
                </c:pt>
                <c:pt idx="2">
                  <c:v>0.399952760243371</c:v>
                </c:pt>
                <c:pt idx="3">
                  <c:v>0.128984925486859</c:v>
                </c:pt>
              </c:numCache>
            </c:numRef>
          </c:val>
        </c:ser>
        <c:ser>
          <c:idx val="1"/>
          <c:order val="1"/>
          <c:tx>
            <c:strRef>
              <c:f>Cycles!$B$7</c:f>
              <c:strCache>
                <c:ptCount val="1"/>
                <c:pt idx="0">
                  <c:v>Memory</c:v>
                </c:pt>
              </c:strCache>
            </c:strRef>
          </c:tx>
          <c:invertIfNegative val="0"/>
          <c:cat>
            <c:strRef>
              <c:f>Cycles!$C$5:$F$5</c:f>
              <c:strCache>
                <c:ptCount val="4"/>
                <c:pt idx="0">
                  <c:v>MySQL (User)</c:v>
                </c:pt>
                <c:pt idx="1">
                  <c:v>MySQL (Kernel)</c:v>
                </c:pt>
                <c:pt idx="2">
                  <c:v>Apache (User)</c:v>
                </c:pt>
                <c:pt idx="3">
                  <c:v>Apache (Kernel)</c:v>
                </c:pt>
              </c:strCache>
            </c:strRef>
          </c:cat>
          <c:val>
            <c:numRef>
              <c:f>Cycles!$C$7:$F$7</c:f>
              <c:numCache>
                <c:formatCode>0.00%</c:formatCode>
                <c:ptCount val="4"/>
                <c:pt idx="0">
                  <c:v>0.0866841370641043</c:v>
                </c:pt>
                <c:pt idx="1">
                  <c:v>0.000168242446518827</c:v>
                </c:pt>
                <c:pt idx="2">
                  <c:v>0.0744425865929607</c:v>
                </c:pt>
                <c:pt idx="3">
                  <c:v>0.0152024263589076</c:v>
                </c:pt>
              </c:numCache>
            </c:numRef>
          </c:val>
        </c:ser>
        <c:ser>
          <c:idx val="2"/>
          <c:order val="2"/>
          <c:tx>
            <c:strRef>
              <c:f>Cycles!$B$8</c:f>
              <c:strCache>
                <c:ptCount val="1"/>
                <c:pt idx="0">
                  <c:v>Pthreads</c:v>
                </c:pt>
              </c:strCache>
            </c:strRef>
          </c:tx>
          <c:invertIfNegative val="0"/>
          <c:cat>
            <c:strRef>
              <c:f>Cycles!$C$5:$F$5</c:f>
              <c:strCache>
                <c:ptCount val="4"/>
                <c:pt idx="0">
                  <c:v>MySQL (User)</c:v>
                </c:pt>
                <c:pt idx="1">
                  <c:v>MySQL (Kernel)</c:v>
                </c:pt>
                <c:pt idx="2">
                  <c:v>Apache (User)</c:v>
                </c:pt>
                <c:pt idx="3">
                  <c:v>Apache (Kernel)</c:v>
                </c:pt>
              </c:strCache>
            </c:strRef>
          </c:cat>
          <c:val>
            <c:numRef>
              <c:f>Cycles!$C$8:$F$8</c:f>
              <c:numCache>
                <c:formatCode>0.00%</c:formatCode>
                <c:ptCount val="4"/>
                <c:pt idx="0">
                  <c:v>0.0700454856370622</c:v>
                </c:pt>
                <c:pt idx="1">
                  <c:v>0.00587820011633348</c:v>
                </c:pt>
                <c:pt idx="2">
                  <c:v>0.00193260912379017</c:v>
                </c:pt>
                <c:pt idx="3">
                  <c:v>6.15507922187222E-5</c:v>
                </c:pt>
              </c:numCache>
            </c:numRef>
          </c:val>
        </c:ser>
        <c:dLbls>
          <c:showLegendKey val="0"/>
          <c:showVal val="0"/>
          <c:showCatName val="0"/>
          <c:showSerName val="0"/>
          <c:showPercent val="0"/>
          <c:showBubbleSize val="0"/>
        </c:dLbls>
        <c:gapWidth val="55"/>
        <c:overlap val="100"/>
        <c:axId val="687525256"/>
        <c:axId val="687528344"/>
      </c:barChart>
      <c:catAx>
        <c:axId val="687525256"/>
        <c:scaling>
          <c:orientation val="minMax"/>
        </c:scaling>
        <c:delete val="0"/>
        <c:axPos val="b"/>
        <c:numFmt formatCode="General" sourceLinked="1"/>
        <c:majorTickMark val="none"/>
        <c:minorTickMark val="none"/>
        <c:tickLblPos val="nextTo"/>
        <c:txPr>
          <a:bodyPr rot="0" vert="horz"/>
          <a:lstStyle/>
          <a:p>
            <a:pPr>
              <a:defRPr/>
            </a:pPr>
            <a:endParaRPr lang="en-US"/>
          </a:p>
        </c:txPr>
        <c:crossAx val="687528344"/>
        <c:crosses val="autoZero"/>
        <c:auto val="1"/>
        <c:lblAlgn val="ctr"/>
        <c:lblOffset val="100"/>
        <c:tickLblSkip val="1"/>
        <c:tickMarkSkip val="1"/>
        <c:noMultiLvlLbl val="0"/>
      </c:catAx>
      <c:valAx>
        <c:axId val="687528344"/>
        <c:scaling>
          <c:orientation val="minMax"/>
          <c:max val="0.5"/>
        </c:scaling>
        <c:delete val="0"/>
        <c:axPos val="l"/>
        <c:majorGridlines/>
        <c:title>
          <c:tx>
            <c:rich>
              <a:bodyPr rot="-5400000" vert="horz"/>
              <a:lstStyle/>
              <a:p>
                <a:pPr>
                  <a:defRPr/>
                </a:pPr>
                <a:r>
                  <a:rPr lang="en-US"/>
                  <a:t>Percentage of Total Cycles</a:t>
                </a:r>
              </a:p>
            </c:rich>
          </c:tx>
          <c:layout>
            <c:manualLayout>
              <c:xMode val="edge"/>
              <c:yMode val="edge"/>
              <c:x val="0.00771604938271605"/>
              <c:y val="0.194656037560522"/>
            </c:manualLayout>
          </c:layout>
          <c:overlay val="0"/>
        </c:title>
        <c:numFmt formatCode="0%" sourceLinked="0"/>
        <c:majorTickMark val="none"/>
        <c:minorTickMark val="none"/>
        <c:tickLblPos val="nextTo"/>
        <c:txPr>
          <a:bodyPr rot="0" vert="horz"/>
          <a:lstStyle/>
          <a:p>
            <a:pPr>
              <a:defRPr/>
            </a:pPr>
            <a:endParaRPr lang="en-US"/>
          </a:p>
        </c:txPr>
        <c:crossAx val="687525256"/>
        <c:crosses val="autoZero"/>
        <c:crossBetween val="between"/>
      </c:valAx>
    </c:plotArea>
    <c:legend>
      <c:legendPos val="r"/>
      <c:layout>
        <c:manualLayout>
          <c:xMode val="edge"/>
          <c:yMode val="edge"/>
          <c:x val="0.185333066005638"/>
          <c:y val="0.120824766469409"/>
          <c:w val="0.143370637698066"/>
          <c:h val="0.221704504328263"/>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CPI!$B$9</c:f>
              <c:strCache>
                <c:ptCount val="1"/>
                <c:pt idx="0">
                  <c:v>CPI</c:v>
                </c:pt>
              </c:strCache>
            </c:strRef>
          </c:tx>
          <c:invertIfNegative val="0"/>
          <c:cat>
            <c:strRef>
              <c:f>CPI!$A$10:$A$13</c:f>
              <c:strCache>
                <c:ptCount val="4"/>
                <c:pt idx="0">
                  <c:v>User</c:v>
                </c:pt>
                <c:pt idx="1">
                  <c:v>Kernel</c:v>
                </c:pt>
                <c:pt idx="2">
                  <c:v>Libc</c:v>
                </c:pt>
                <c:pt idx="3">
                  <c:v>Program</c:v>
                </c:pt>
              </c:strCache>
            </c:strRef>
          </c:cat>
          <c:val>
            <c:numRef>
              <c:f>CPI!$B$10:$B$13</c:f>
              <c:numCache>
                <c:formatCode>General</c:formatCode>
                <c:ptCount val="4"/>
                <c:pt idx="0">
                  <c:v>1.47894577560888</c:v>
                </c:pt>
                <c:pt idx="1">
                  <c:v>1.99967440401932</c:v>
                </c:pt>
                <c:pt idx="2">
                  <c:v>1.94385696763182</c:v>
                </c:pt>
                <c:pt idx="3">
                  <c:v>1.39198697403947</c:v>
                </c:pt>
              </c:numCache>
            </c:numRef>
          </c:val>
        </c:ser>
        <c:dLbls>
          <c:showLegendKey val="0"/>
          <c:showVal val="0"/>
          <c:showCatName val="0"/>
          <c:showSerName val="0"/>
          <c:showPercent val="0"/>
          <c:showBubbleSize val="0"/>
        </c:dLbls>
        <c:gapWidth val="150"/>
        <c:axId val="687465624"/>
        <c:axId val="687468744"/>
      </c:barChart>
      <c:catAx>
        <c:axId val="687465624"/>
        <c:scaling>
          <c:orientation val="minMax"/>
        </c:scaling>
        <c:delete val="0"/>
        <c:axPos val="b"/>
        <c:numFmt formatCode="General" sourceLinked="1"/>
        <c:majorTickMark val="out"/>
        <c:minorTickMark val="none"/>
        <c:tickLblPos val="nextTo"/>
        <c:txPr>
          <a:bodyPr rot="0" vert="horz"/>
          <a:lstStyle/>
          <a:p>
            <a:pPr>
              <a:defRPr/>
            </a:pPr>
            <a:endParaRPr lang="en-US"/>
          </a:p>
        </c:txPr>
        <c:crossAx val="687468744"/>
        <c:crosses val="autoZero"/>
        <c:auto val="1"/>
        <c:lblAlgn val="ctr"/>
        <c:lblOffset val="100"/>
        <c:tickLblSkip val="1"/>
        <c:tickMarkSkip val="1"/>
        <c:noMultiLvlLbl val="0"/>
      </c:catAx>
      <c:valAx>
        <c:axId val="687468744"/>
        <c:scaling>
          <c:orientation val="minMax"/>
          <c:max val="2.0"/>
        </c:scaling>
        <c:delete val="0"/>
        <c:axPos val="l"/>
        <c:majorGridlines/>
        <c:title>
          <c:tx>
            <c:rich>
              <a:bodyPr/>
              <a:lstStyle/>
              <a:p>
                <a:pPr>
                  <a:defRPr/>
                </a:pPr>
                <a:r>
                  <a:rPr lang="en-US"/>
                  <a:t>Clocks per Instruction</a:t>
                </a:r>
              </a:p>
            </c:rich>
          </c:tx>
          <c:layout>
            <c:manualLayout>
              <c:xMode val="edge"/>
              <c:yMode val="edge"/>
              <c:x val="0.00925925925925926"/>
              <c:y val="0.25676842568592"/>
            </c:manualLayout>
          </c:layout>
          <c:overlay val="0"/>
        </c:title>
        <c:numFmt formatCode="General" sourceLinked="1"/>
        <c:majorTickMark val="out"/>
        <c:minorTickMark val="none"/>
        <c:tickLblPos val="nextTo"/>
        <c:txPr>
          <a:bodyPr rot="0" vert="horz"/>
          <a:lstStyle/>
          <a:p>
            <a:pPr>
              <a:defRPr/>
            </a:pPr>
            <a:endParaRPr lang="en-US"/>
          </a:p>
        </c:txPr>
        <c:crossAx val="6874656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650098615722"/>
          <c:y val="0.143241053201683"/>
          <c:w val="0.651234083544435"/>
          <c:h val="0.704546931633546"/>
        </c:manualLayout>
      </c:layout>
      <c:barChart>
        <c:barDir val="col"/>
        <c:grouping val="clustered"/>
        <c:varyColors val="0"/>
        <c:ser>
          <c:idx val="0"/>
          <c:order val="0"/>
          <c:tx>
            <c:strRef>
              <c:f>'Global MPKI'!$B$4</c:f>
              <c:strCache>
                <c:ptCount val="1"/>
                <c:pt idx="0">
                  <c:v>I/O</c:v>
                </c:pt>
              </c:strCache>
            </c:strRef>
          </c:tx>
          <c:invertIfNegative val="0"/>
          <c:cat>
            <c:strRef>
              <c:f>'Global MPKI'!$C$3:$E$3</c:f>
              <c:strCache>
                <c:ptCount val="3"/>
                <c:pt idx="0">
                  <c:v>MySQL (User)</c:v>
                </c:pt>
                <c:pt idx="1">
                  <c:v>MySQL (Kernel)</c:v>
                </c:pt>
                <c:pt idx="2">
                  <c:v>Apache (User)</c:v>
                </c:pt>
              </c:strCache>
            </c:strRef>
          </c:cat>
          <c:val>
            <c:numRef>
              <c:f>'Global MPKI'!$C$4:$E$4</c:f>
              <c:numCache>
                <c:formatCode>General</c:formatCode>
                <c:ptCount val="3"/>
                <c:pt idx="0">
                  <c:v>0.0649062939949176</c:v>
                </c:pt>
                <c:pt idx="1">
                  <c:v>2.055552920338248</c:v>
                </c:pt>
                <c:pt idx="2">
                  <c:v>0.0807935199344722</c:v>
                </c:pt>
              </c:numCache>
            </c:numRef>
          </c:val>
        </c:ser>
        <c:ser>
          <c:idx val="1"/>
          <c:order val="1"/>
          <c:tx>
            <c:strRef>
              <c:f>'Global MPKI'!$B$5</c:f>
              <c:strCache>
                <c:ptCount val="1"/>
                <c:pt idx="0">
                  <c:v>Memory</c:v>
                </c:pt>
              </c:strCache>
            </c:strRef>
          </c:tx>
          <c:invertIfNegative val="0"/>
          <c:cat>
            <c:strRef>
              <c:f>'Global MPKI'!$C$3:$E$3</c:f>
              <c:strCache>
                <c:ptCount val="3"/>
                <c:pt idx="0">
                  <c:v>MySQL (User)</c:v>
                </c:pt>
                <c:pt idx="1">
                  <c:v>MySQL (Kernel)</c:v>
                </c:pt>
                <c:pt idx="2">
                  <c:v>Apache (User)</c:v>
                </c:pt>
              </c:strCache>
            </c:strRef>
          </c:cat>
          <c:val>
            <c:numRef>
              <c:f>'Global MPKI'!$C$5:$E$5</c:f>
              <c:numCache>
                <c:formatCode>General</c:formatCode>
                <c:ptCount val="3"/>
                <c:pt idx="0">
                  <c:v>0.05031459708444</c:v>
                </c:pt>
                <c:pt idx="1">
                  <c:v>0.0305737570431575</c:v>
                </c:pt>
                <c:pt idx="2">
                  <c:v>0.212002104546439</c:v>
                </c:pt>
              </c:numCache>
            </c:numRef>
          </c:val>
        </c:ser>
        <c:ser>
          <c:idx val="2"/>
          <c:order val="2"/>
          <c:tx>
            <c:strRef>
              <c:f>'Global MPKI'!$B$6</c:f>
              <c:strCache>
                <c:ptCount val="1"/>
                <c:pt idx="0">
                  <c:v>Pthreads</c:v>
                </c:pt>
              </c:strCache>
            </c:strRef>
          </c:tx>
          <c:invertIfNegative val="0"/>
          <c:cat>
            <c:strRef>
              <c:f>'Global MPKI'!$C$3:$E$3</c:f>
              <c:strCache>
                <c:ptCount val="3"/>
                <c:pt idx="0">
                  <c:v>MySQL (User)</c:v>
                </c:pt>
                <c:pt idx="1">
                  <c:v>MySQL (Kernel)</c:v>
                </c:pt>
                <c:pt idx="2">
                  <c:v>Apache (User)</c:v>
                </c:pt>
              </c:strCache>
            </c:strRef>
          </c:cat>
          <c:val>
            <c:numRef>
              <c:f>'Global MPKI'!$C$6:$E$6</c:f>
              <c:numCache>
                <c:formatCode>General</c:formatCode>
                <c:ptCount val="3"/>
                <c:pt idx="0">
                  <c:v>0.248904052753247</c:v>
                </c:pt>
                <c:pt idx="1">
                  <c:v>0.146657937609268</c:v>
                </c:pt>
                <c:pt idx="2">
                  <c:v>0.562113546936481</c:v>
                </c:pt>
              </c:numCache>
            </c:numRef>
          </c:val>
        </c:ser>
        <c:dLbls>
          <c:showLegendKey val="0"/>
          <c:showVal val="0"/>
          <c:showCatName val="0"/>
          <c:showSerName val="0"/>
          <c:showPercent val="0"/>
          <c:showBubbleSize val="0"/>
        </c:dLbls>
        <c:gapWidth val="150"/>
        <c:axId val="687388616"/>
        <c:axId val="687391624"/>
      </c:barChart>
      <c:catAx>
        <c:axId val="687388616"/>
        <c:scaling>
          <c:orientation val="minMax"/>
        </c:scaling>
        <c:delete val="0"/>
        <c:axPos val="b"/>
        <c:numFmt formatCode="General" sourceLinked="1"/>
        <c:majorTickMark val="out"/>
        <c:minorTickMark val="none"/>
        <c:tickLblPos val="nextTo"/>
        <c:txPr>
          <a:bodyPr rot="0" vert="horz"/>
          <a:lstStyle/>
          <a:p>
            <a:pPr>
              <a:defRPr/>
            </a:pPr>
            <a:endParaRPr lang="en-US"/>
          </a:p>
        </c:txPr>
        <c:crossAx val="687391624"/>
        <c:crosses val="autoZero"/>
        <c:auto val="1"/>
        <c:lblAlgn val="ctr"/>
        <c:lblOffset val="100"/>
        <c:tickLblSkip val="1"/>
        <c:tickMarkSkip val="1"/>
        <c:noMultiLvlLbl val="0"/>
      </c:catAx>
      <c:valAx>
        <c:axId val="687391624"/>
        <c:scaling>
          <c:orientation val="minMax"/>
          <c:max val="2.0"/>
        </c:scaling>
        <c:delete val="0"/>
        <c:axPos val="l"/>
        <c:majorGridlines/>
        <c:title>
          <c:tx>
            <c:rich>
              <a:bodyPr/>
              <a:lstStyle/>
              <a:p>
                <a:pPr>
                  <a:defRPr/>
                </a:pPr>
                <a:r>
                  <a:rPr lang="en-US"/>
                  <a:t>L3 MPKI</a:t>
                </a:r>
              </a:p>
            </c:rich>
          </c:tx>
          <c:layout/>
          <c:overlay val="0"/>
        </c:title>
        <c:numFmt formatCode="General" sourceLinked="1"/>
        <c:majorTickMark val="out"/>
        <c:minorTickMark val="none"/>
        <c:tickLblPos val="nextTo"/>
        <c:txPr>
          <a:bodyPr rot="0" vert="horz"/>
          <a:lstStyle/>
          <a:p>
            <a:pPr>
              <a:defRPr/>
            </a:pPr>
            <a:endParaRPr lang="en-US"/>
          </a:p>
        </c:txPr>
        <c:crossAx val="687388616"/>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0078248031496"/>
          <c:y val="0.0582010582010582"/>
          <c:w val="0.647421751968504"/>
          <c:h val="0.771027371578553"/>
        </c:manualLayout>
      </c:layout>
      <c:barChart>
        <c:barDir val="col"/>
        <c:grouping val="clustered"/>
        <c:varyColors val="0"/>
        <c:ser>
          <c:idx val="0"/>
          <c:order val="0"/>
          <c:tx>
            <c:strRef>
              <c:f>'Global MPKI'!$F$4</c:f>
              <c:strCache>
                <c:ptCount val="1"/>
                <c:pt idx="0">
                  <c:v>I/O</c:v>
                </c:pt>
              </c:strCache>
            </c:strRef>
          </c:tx>
          <c:invertIfNegative val="0"/>
          <c:cat>
            <c:strRef>
              <c:f>'Global MPKI'!$G$3</c:f>
              <c:strCache>
                <c:ptCount val="1"/>
                <c:pt idx="0">
                  <c:v>Apache (Kernel)</c:v>
                </c:pt>
              </c:strCache>
            </c:strRef>
          </c:cat>
          <c:val>
            <c:numRef>
              <c:f>'Global MPKI'!$G$4</c:f>
              <c:numCache>
                <c:formatCode>General</c:formatCode>
                <c:ptCount val="1"/>
                <c:pt idx="0">
                  <c:v>6.83902576115126</c:v>
                </c:pt>
              </c:numCache>
            </c:numRef>
          </c:val>
        </c:ser>
        <c:ser>
          <c:idx val="1"/>
          <c:order val="1"/>
          <c:tx>
            <c:strRef>
              <c:f>'Global MPKI'!$F$5</c:f>
              <c:strCache>
                <c:ptCount val="1"/>
                <c:pt idx="0">
                  <c:v>Memory</c:v>
                </c:pt>
              </c:strCache>
            </c:strRef>
          </c:tx>
          <c:invertIfNegative val="0"/>
          <c:cat>
            <c:strRef>
              <c:f>'Global MPKI'!$G$3</c:f>
              <c:strCache>
                <c:ptCount val="1"/>
                <c:pt idx="0">
                  <c:v>Apache (Kernel)</c:v>
                </c:pt>
              </c:strCache>
            </c:strRef>
          </c:cat>
          <c:val>
            <c:numRef>
              <c:f>'Global MPKI'!$G$5</c:f>
              <c:numCache>
                <c:formatCode>General</c:formatCode>
                <c:ptCount val="1"/>
                <c:pt idx="0">
                  <c:v>32.4591213178708</c:v>
                </c:pt>
              </c:numCache>
            </c:numRef>
          </c:val>
        </c:ser>
        <c:ser>
          <c:idx val="2"/>
          <c:order val="2"/>
          <c:tx>
            <c:strRef>
              <c:f>'Global MPKI'!$F$6</c:f>
              <c:strCache>
                <c:ptCount val="1"/>
                <c:pt idx="0">
                  <c:v>Pthreads</c:v>
                </c:pt>
              </c:strCache>
            </c:strRef>
          </c:tx>
          <c:invertIfNegative val="0"/>
          <c:cat>
            <c:strRef>
              <c:f>'Global MPKI'!$G$3</c:f>
              <c:strCache>
                <c:ptCount val="1"/>
                <c:pt idx="0">
                  <c:v>Apache (Kernel)</c:v>
                </c:pt>
              </c:strCache>
            </c:strRef>
          </c:cat>
          <c:val>
            <c:numRef>
              <c:f>'Global MPKI'!$G$6</c:f>
              <c:numCache>
                <c:formatCode>General</c:formatCode>
                <c:ptCount val="1"/>
                <c:pt idx="0">
                  <c:v>2.06896551724138</c:v>
                </c:pt>
              </c:numCache>
            </c:numRef>
          </c:val>
        </c:ser>
        <c:dLbls>
          <c:showLegendKey val="0"/>
          <c:showVal val="0"/>
          <c:showCatName val="0"/>
          <c:showSerName val="0"/>
          <c:showPercent val="0"/>
          <c:showBubbleSize val="0"/>
        </c:dLbls>
        <c:gapWidth val="150"/>
        <c:axId val="687420104"/>
        <c:axId val="687423112"/>
      </c:barChart>
      <c:catAx>
        <c:axId val="687420104"/>
        <c:scaling>
          <c:orientation val="minMax"/>
        </c:scaling>
        <c:delete val="0"/>
        <c:axPos val="b"/>
        <c:numFmt formatCode="General" sourceLinked="1"/>
        <c:majorTickMark val="out"/>
        <c:minorTickMark val="none"/>
        <c:tickLblPos val="nextTo"/>
        <c:txPr>
          <a:bodyPr rot="0" vert="horz"/>
          <a:lstStyle/>
          <a:p>
            <a:pPr>
              <a:defRPr/>
            </a:pPr>
            <a:endParaRPr lang="en-US"/>
          </a:p>
        </c:txPr>
        <c:crossAx val="687423112"/>
        <c:crosses val="autoZero"/>
        <c:auto val="1"/>
        <c:lblAlgn val="ctr"/>
        <c:lblOffset val="100"/>
        <c:tickLblSkip val="1"/>
        <c:tickMarkSkip val="1"/>
        <c:noMultiLvlLbl val="0"/>
      </c:catAx>
      <c:valAx>
        <c:axId val="687423112"/>
        <c:scaling>
          <c:orientation val="minMax"/>
        </c:scaling>
        <c:delete val="0"/>
        <c:axPos val="l"/>
        <c:majorGridlines/>
        <c:numFmt formatCode="General" sourceLinked="1"/>
        <c:majorTickMark val="out"/>
        <c:minorTickMark val="none"/>
        <c:tickLblPos val="nextTo"/>
        <c:txPr>
          <a:bodyPr rot="0" vert="horz"/>
          <a:lstStyle/>
          <a:p>
            <a:pPr>
              <a:defRPr/>
            </a:pPr>
            <a:endParaRPr lang="en-US"/>
          </a:p>
        </c:txPr>
        <c:crossAx val="6874201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25CA15-2A58-504D-80B2-69143AE8E38D}" type="doc">
      <dgm:prSet loTypeId="urn:microsoft.com/office/officeart/2005/8/layout/cycle2" loCatId="" qsTypeId="urn:microsoft.com/office/officeart/2005/8/quickstyle/simple4" qsCatId="simple" csTypeId="urn:microsoft.com/office/officeart/2005/8/colors/accent1_2" csCatId="accent1" phldr="1"/>
      <dgm:spPr/>
      <dgm:t>
        <a:bodyPr/>
        <a:lstStyle/>
        <a:p>
          <a:endParaRPr lang="en-US"/>
        </a:p>
      </dgm:t>
    </dgm:pt>
    <dgm:pt modelId="{85C0D7E2-C287-E64E-AD4A-9DE4AA28F606}">
      <dgm:prSet phldrT="[Text]" custT="1"/>
      <dgm:spPr/>
      <dgm:t>
        <a:bodyPr/>
        <a:lstStyle/>
        <a:p>
          <a:r>
            <a:rPr lang="en-US" sz="2000" dirty="0" smtClean="0"/>
            <a:t>Performance Data Collection</a:t>
          </a:r>
          <a:endParaRPr lang="en-US" sz="2000" dirty="0"/>
        </a:p>
      </dgm:t>
    </dgm:pt>
    <dgm:pt modelId="{F3928004-6D77-974A-82E3-EFCB7348F23C}" type="parTrans" cxnId="{F43A0EE9-BB35-1E46-B417-F5A7CE494EFE}">
      <dgm:prSet/>
      <dgm:spPr/>
      <dgm:t>
        <a:bodyPr/>
        <a:lstStyle/>
        <a:p>
          <a:endParaRPr lang="en-US" sz="2800"/>
        </a:p>
      </dgm:t>
    </dgm:pt>
    <dgm:pt modelId="{8F6B28A2-E658-F246-B128-D9112E47B2CF}" type="sibTrans" cxnId="{F43A0EE9-BB35-1E46-B417-F5A7CE494EFE}">
      <dgm:prSet custT="1"/>
      <dgm:spPr/>
      <dgm:t>
        <a:bodyPr/>
        <a:lstStyle/>
        <a:p>
          <a:endParaRPr lang="en-US" sz="1800"/>
        </a:p>
      </dgm:t>
    </dgm:pt>
    <dgm:pt modelId="{7A46D373-2A72-5A49-BE0B-3D4C4200CBEF}">
      <dgm:prSet phldrT="[Text]" custT="1"/>
      <dgm:spPr/>
      <dgm:t>
        <a:bodyPr/>
        <a:lstStyle/>
        <a:p>
          <a:r>
            <a:rPr lang="en-US" sz="2000" dirty="0" smtClean="0"/>
            <a:t>Human Analysis</a:t>
          </a:r>
          <a:endParaRPr lang="en-US" sz="2000" dirty="0"/>
        </a:p>
      </dgm:t>
    </dgm:pt>
    <dgm:pt modelId="{B1D3BA20-49C4-1645-83B4-52B82F0DFC9E}" type="parTrans" cxnId="{1C6C803C-4BDA-7440-87BE-70183F9EB0D0}">
      <dgm:prSet/>
      <dgm:spPr/>
      <dgm:t>
        <a:bodyPr/>
        <a:lstStyle/>
        <a:p>
          <a:endParaRPr lang="en-US" sz="2800"/>
        </a:p>
      </dgm:t>
    </dgm:pt>
    <dgm:pt modelId="{344D17A7-2EC5-FF41-A538-0AF1BB1D6B08}" type="sibTrans" cxnId="{1C6C803C-4BDA-7440-87BE-70183F9EB0D0}">
      <dgm:prSet custT="1"/>
      <dgm:spPr/>
      <dgm:t>
        <a:bodyPr/>
        <a:lstStyle/>
        <a:p>
          <a:endParaRPr lang="en-US" sz="1800"/>
        </a:p>
      </dgm:t>
    </dgm:pt>
    <dgm:pt modelId="{6A315C66-39B8-7544-AF60-DE3EFAFE00D6}">
      <dgm:prSet phldrT="[Text]" custT="1"/>
      <dgm:spPr/>
      <dgm:t>
        <a:bodyPr/>
        <a:lstStyle/>
        <a:p>
          <a:r>
            <a:rPr lang="en-US" sz="2000" dirty="0" smtClean="0"/>
            <a:t>Architectural Improvement</a:t>
          </a:r>
          <a:endParaRPr lang="en-US" sz="2000" dirty="0"/>
        </a:p>
      </dgm:t>
    </dgm:pt>
    <dgm:pt modelId="{9BF93CD9-F13C-234E-A063-557AB6BDC233}" type="parTrans" cxnId="{1F27345E-BC3F-F145-A7C9-686EC27A6BAC}">
      <dgm:prSet/>
      <dgm:spPr/>
      <dgm:t>
        <a:bodyPr/>
        <a:lstStyle/>
        <a:p>
          <a:endParaRPr lang="en-US" sz="2800"/>
        </a:p>
      </dgm:t>
    </dgm:pt>
    <dgm:pt modelId="{46C2C867-FEEE-A243-BD30-5C921A49FB3C}" type="sibTrans" cxnId="{1F27345E-BC3F-F145-A7C9-686EC27A6BAC}">
      <dgm:prSet custT="1"/>
      <dgm:spPr/>
      <dgm:t>
        <a:bodyPr/>
        <a:lstStyle/>
        <a:p>
          <a:endParaRPr lang="en-US" sz="1800"/>
        </a:p>
      </dgm:t>
    </dgm:pt>
    <dgm:pt modelId="{9F3A279C-934B-7840-BD13-8CB3491C82E6}" type="pres">
      <dgm:prSet presAssocID="{1A25CA15-2A58-504D-80B2-69143AE8E38D}" presName="cycle" presStyleCnt="0">
        <dgm:presLayoutVars>
          <dgm:dir/>
          <dgm:resizeHandles val="exact"/>
        </dgm:presLayoutVars>
      </dgm:prSet>
      <dgm:spPr/>
      <dgm:t>
        <a:bodyPr/>
        <a:lstStyle/>
        <a:p>
          <a:endParaRPr lang="en-US"/>
        </a:p>
      </dgm:t>
    </dgm:pt>
    <dgm:pt modelId="{C3D92DC5-F8B4-894D-9695-4B49FBC8B146}" type="pres">
      <dgm:prSet presAssocID="{85C0D7E2-C287-E64E-AD4A-9DE4AA28F606}" presName="node" presStyleLbl="node1" presStyleIdx="0" presStyleCnt="3">
        <dgm:presLayoutVars>
          <dgm:bulletEnabled val="1"/>
        </dgm:presLayoutVars>
      </dgm:prSet>
      <dgm:spPr/>
      <dgm:t>
        <a:bodyPr/>
        <a:lstStyle/>
        <a:p>
          <a:endParaRPr lang="en-US"/>
        </a:p>
      </dgm:t>
    </dgm:pt>
    <dgm:pt modelId="{4B12A6AD-CF2F-6448-AB2E-70C5C34B667F}" type="pres">
      <dgm:prSet presAssocID="{8F6B28A2-E658-F246-B128-D9112E47B2CF}" presName="sibTrans" presStyleLbl="sibTrans2D1" presStyleIdx="0" presStyleCnt="3"/>
      <dgm:spPr/>
      <dgm:t>
        <a:bodyPr/>
        <a:lstStyle/>
        <a:p>
          <a:endParaRPr lang="en-US"/>
        </a:p>
      </dgm:t>
    </dgm:pt>
    <dgm:pt modelId="{0E84DFAC-3C5E-6E46-BB3F-626BAD0B6F46}" type="pres">
      <dgm:prSet presAssocID="{8F6B28A2-E658-F246-B128-D9112E47B2CF}" presName="connectorText" presStyleLbl="sibTrans2D1" presStyleIdx="0" presStyleCnt="3"/>
      <dgm:spPr/>
      <dgm:t>
        <a:bodyPr/>
        <a:lstStyle/>
        <a:p>
          <a:endParaRPr lang="en-US"/>
        </a:p>
      </dgm:t>
    </dgm:pt>
    <dgm:pt modelId="{B3EEC0CA-7FDB-C543-82C5-6AC315895876}" type="pres">
      <dgm:prSet presAssocID="{7A46D373-2A72-5A49-BE0B-3D4C4200CBEF}" presName="node" presStyleLbl="node1" presStyleIdx="1" presStyleCnt="3">
        <dgm:presLayoutVars>
          <dgm:bulletEnabled val="1"/>
        </dgm:presLayoutVars>
      </dgm:prSet>
      <dgm:spPr/>
      <dgm:t>
        <a:bodyPr/>
        <a:lstStyle/>
        <a:p>
          <a:endParaRPr lang="en-US"/>
        </a:p>
      </dgm:t>
    </dgm:pt>
    <dgm:pt modelId="{060BE7DA-8A7F-1B49-9DEB-A9138F29048C}" type="pres">
      <dgm:prSet presAssocID="{344D17A7-2EC5-FF41-A538-0AF1BB1D6B08}" presName="sibTrans" presStyleLbl="sibTrans2D1" presStyleIdx="1" presStyleCnt="3"/>
      <dgm:spPr/>
      <dgm:t>
        <a:bodyPr/>
        <a:lstStyle/>
        <a:p>
          <a:endParaRPr lang="en-US"/>
        </a:p>
      </dgm:t>
    </dgm:pt>
    <dgm:pt modelId="{293747CF-4291-CF43-B05C-24588F0893C2}" type="pres">
      <dgm:prSet presAssocID="{344D17A7-2EC5-FF41-A538-0AF1BB1D6B08}" presName="connectorText" presStyleLbl="sibTrans2D1" presStyleIdx="1" presStyleCnt="3"/>
      <dgm:spPr/>
      <dgm:t>
        <a:bodyPr/>
        <a:lstStyle/>
        <a:p>
          <a:endParaRPr lang="en-US"/>
        </a:p>
      </dgm:t>
    </dgm:pt>
    <dgm:pt modelId="{4FB38B35-2442-4B4B-9710-1853DD482AEC}" type="pres">
      <dgm:prSet presAssocID="{6A315C66-39B8-7544-AF60-DE3EFAFE00D6}" presName="node" presStyleLbl="node1" presStyleIdx="2" presStyleCnt="3">
        <dgm:presLayoutVars>
          <dgm:bulletEnabled val="1"/>
        </dgm:presLayoutVars>
      </dgm:prSet>
      <dgm:spPr/>
      <dgm:t>
        <a:bodyPr/>
        <a:lstStyle/>
        <a:p>
          <a:endParaRPr lang="en-US"/>
        </a:p>
      </dgm:t>
    </dgm:pt>
    <dgm:pt modelId="{E186D08E-326E-EA45-82B1-50580CACAF2C}" type="pres">
      <dgm:prSet presAssocID="{46C2C867-FEEE-A243-BD30-5C921A49FB3C}" presName="sibTrans" presStyleLbl="sibTrans2D1" presStyleIdx="2" presStyleCnt="3"/>
      <dgm:spPr/>
      <dgm:t>
        <a:bodyPr/>
        <a:lstStyle/>
        <a:p>
          <a:endParaRPr lang="en-US"/>
        </a:p>
      </dgm:t>
    </dgm:pt>
    <dgm:pt modelId="{FE81506F-DD0C-C44C-A960-8A8C645804F0}" type="pres">
      <dgm:prSet presAssocID="{46C2C867-FEEE-A243-BD30-5C921A49FB3C}" presName="connectorText" presStyleLbl="sibTrans2D1" presStyleIdx="2" presStyleCnt="3"/>
      <dgm:spPr/>
      <dgm:t>
        <a:bodyPr/>
        <a:lstStyle/>
        <a:p>
          <a:endParaRPr lang="en-US"/>
        </a:p>
      </dgm:t>
    </dgm:pt>
  </dgm:ptLst>
  <dgm:cxnLst>
    <dgm:cxn modelId="{7A8D8E0B-0348-DE48-BF9F-F69C332DEF29}" type="presOf" srcId="{8F6B28A2-E658-F246-B128-D9112E47B2CF}" destId="{0E84DFAC-3C5E-6E46-BB3F-626BAD0B6F46}" srcOrd="1" destOrd="0" presId="urn:microsoft.com/office/officeart/2005/8/layout/cycle2"/>
    <dgm:cxn modelId="{DE68C858-B5B2-5B4D-B781-094BDD2DDA1D}" type="presOf" srcId="{344D17A7-2EC5-FF41-A538-0AF1BB1D6B08}" destId="{060BE7DA-8A7F-1B49-9DEB-A9138F29048C}" srcOrd="0" destOrd="0" presId="urn:microsoft.com/office/officeart/2005/8/layout/cycle2"/>
    <dgm:cxn modelId="{25CE20E6-AEE9-7D48-B8E2-D3A104F38CB0}" type="presOf" srcId="{46C2C867-FEEE-A243-BD30-5C921A49FB3C}" destId="{FE81506F-DD0C-C44C-A960-8A8C645804F0}" srcOrd="1" destOrd="0" presId="urn:microsoft.com/office/officeart/2005/8/layout/cycle2"/>
    <dgm:cxn modelId="{0B7386A4-A916-2342-B56A-6C14C476246D}" type="presOf" srcId="{8F6B28A2-E658-F246-B128-D9112E47B2CF}" destId="{4B12A6AD-CF2F-6448-AB2E-70C5C34B667F}" srcOrd="0" destOrd="0" presId="urn:microsoft.com/office/officeart/2005/8/layout/cycle2"/>
    <dgm:cxn modelId="{1C6C803C-4BDA-7440-87BE-70183F9EB0D0}" srcId="{1A25CA15-2A58-504D-80B2-69143AE8E38D}" destId="{7A46D373-2A72-5A49-BE0B-3D4C4200CBEF}" srcOrd="1" destOrd="0" parTransId="{B1D3BA20-49C4-1645-83B4-52B82F0DFC9E}" sibTransId="{344D17A7-2EC5-FF41-A538-0AF1BB1D6B08}"/>
    <dgm:cxn modelId="{2E9D8F27-782A-5743-A48B-D89802A729BA}" type="presOf" srcId="{85C0D7E2-C287-E64E-AD4A-9DE4AA28F606}" destId="{C3D92DC5-F8B4-894D-9695-4B49FBC8B146}" srcOrd="0" destOrd="0" presId="urn:microsoft.com/office/officeart/2005/8/layout/cycle2"/>
    <dgm:cxn modelId="{4267C966-DA77-A94B-967A-3010F11BCD1A}" type="presOf" srcId="{7A46D373-2A72-5A49-BE0B-3D4C4200CBEF}" destId="{B3EEC0CA-7FDB-C543-82C5-6AC315895876}" srcOrd="0" destOrd="0" presId="urn:microsoft.com/office/officeart/2005/8/layout/cycle2"/>
    <dgm:cxn modelId="{581FCD69-1116-1946-A959-3FBD95E319BA}" type="presOf" srcId="{344D17A7-2EC5-FF41-A538-0AF1BB1D6B08}" destId="{293747CF-4291-CF43-B05C-24588F0893C2}" srcOrd="1" destOrd="0" presId="urn:microsoft.com/office/officeart/2005/8/layout/cycle2"/>
    <dgm:cxn modelId="{1F27345E-BC3F-F145-A7C9-686EC27A6BAC}" srcId="{1A25CA15-2A58-504D-80B2-69143AE8E38D}" destId="{6A315C66-39B8-7544-AF60-DE3EFAFE00D6}" srcOrd="2" destOrd="0" parTransId="{9BF93CD9-F13C-234E-A063-557AB6BDC233}" sibTransId="{46C2C867-FEEE-A243-BD30-5C921A49FB3C}"/>
    <dgm:cxn modelId="{9AB5F2CF-F92D-2F45-B291-47FF4F189A35}" type="presOf" srcId="{6A315C66-39B8-7544-AF60-DE3EFAFE00D6}" destId="{4FB38B35-2442-4B4B-9710-1853DD482AEC}" srcOrd="0" destOrd="0" presId="urn:microsoft.com/office/officeart/2005/8/layout/cycle2"/>
    <dgm:cxn modelId="{F43A0EE9-BB35-1E46-B417-F5A7CE494EFE}" srcId="{1A25CA15-2A58-504D-80B2-69143AE8E38D}" destId="{85C0D7E2-C287-E64E-AD4A-9DE4AA28F606}" srcOrd="0" destOrd="0" parTransId="{F3928004-6D77-974A-82E3-EFCB7348F23C}" sibTransId="{8F6B28A2-E658-F246-B128-D9112E47B2CF}"/>
    <dgm:cxn modelId="{6DFA0E9C-4FB5-B141-921F-2DF4092B3B6C}" type="presOf" srcId="{46C2C867-FEEE-A243-BD30-5C921A49FB3C}" destId="{E186D08E-326E-EA45-82B1-50580CACAF2C}" srcOrd="0" destOrd="0" presId="urn:microsoft.com/office/officeart/2005/8/layout/cycle2"/>
    <dgm:cxn modelId="{6606E65A-9F7F-B04C-9199-A12D90DC27EF}" type="presOf" srcId="{1A25CA15-2A58-504D-80B2-69143AE8E38D}" destId="{9F3A279C-934B-7840-BD13-8CB3491C82E6}" srcOrd="0" destOrd="0" presId="urn:microsoft.com/office/officeart/2005/8/layout/cycle2"/>
    <dgm:cxn modelId="{A247A38B-8F2F-0A4F-9315-476CD28B5BDA}" type="presParOf" srcId="{9F3A279C-934B-7840-BD13-8CB3491C82E6}" destId="{C3D92DC5-F8B4-894D-9695-4B49FBC8B146}" srcOrd="0" destOrd="0" presId="urn:microsoft.com/office/officeart/2005/8/layout/cycle2"/>
    <dgm:cxn modelId="{A6C1A90E-138C-A243-8C1B-8B7F8225F71A}" type="presParOf" srcId="{9F3A279C-934B-7840-BD13-8CB3491C82E6}" destId="{4B12A6AD-CF2F-6448-AB2E-70C5C34B667F}" srcOrd="1" destOrd="0" presId="urn:microsoft.com/office/officeart/2005/8/layout/cycle2"/>
    <dgm:cxn modelId="{1DEE5E8B-3B98-0749-BDA5-49F1F19D685C}" type="presParOf" srcId="{4B12A6AD-CF2F-6448-AB2E-70C5C34B667F}" destId="{0E84DFAC-3C5E-6E46-BB3F-626BAD0B6F46}" srcOrd="0" destOrd="0" presId="urn:microsoft.com/office/officeart/2005/8/layout/cycle2"/>
    <dgm:cxn modelId="{2C6E24FB-BBDB-3C48-BB4B-499490E9E930}" type="presParOf" srcId="{9F3A279C-934B-7840-BD13-8CB3491C82E6}" destId="{B3EEC0CA-7FDB-C543-82C5-6AC315895876}" srcOrd="2" destOrd="0" presId="urn:microsoft.com/office/officeart/2005/8/layout/cycle2"/>
    <dgm:cxn modelId="{9AD6B124-87DB-F94A-9FF3-53C5A59797C5}" type="presParOf" srcId="{9F3A279C-934B-7840-BD13-8CB3491C82E6}" destId="{060BE7DA-8A7F-1B49-9DEB-A9138F29048C}" srcOrd="3" destOrd="0" presId="urn:microsoft.com/office/officeart/2005/8/layout/cycle2"/>
    <dgm:cxn modelId="{0BBDD712-29CF-6544-8B20-CD4F2499360A}" type="presParOf" srcId="{060BE7DA-8A7F-1B49-9DEB-A9138F29048C}" destId="{293747CF-4291-CF43-B05C-24588F0893C2}" srcOrd="0" destOrd="0" presId="urn:microsoft.com/office/officeart/2005/8/layout/cycle2"/>
    <dgm:cxn modelId="{7885C373-8108-B345-B9C8-8E035FB4C942}" type="presParOf" srcId="{9F3A279C-934B-7840-BD13-8CB3491C82E6}" destId="{4FB38B35-2442-4B4B-9710-1853DD482AEC}" srcOrd="4" destOrd="0" presId="urn:microsoft.com/office/officeart/2005/8/layout/cycle2"/>
    <dgm:cxn modelId="{BC7AC537-A352-064F-8AAA-344E1C1231BA}" type="presParOf" srcId="{9F3A279C-934B-7840-BD13-8CB3491C82E6}" destId="{E186D08E-326E-EA45-82B1-50580CACAF2C}" srcOrd="5" destOrd="0" presId="urn:microsoft.com/office/officeart/2005/8/layout/cycle2"/>
    <dgm:cxn modelId="{405CBB67-9321-4242-A9A4-1F0F5567C193}" type="presParOf" srcId="{E186D08E-326E-EA45-82B1-50580CACAF2C}" destId="{FE81506F-DD0C-C44C-A960-8A8C645804F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92DC5-F8B4-894D-9695-4B49FBC8B146}">
      <dsp:nvSpPr>
        <dsp:cNvPr id="0" name=""/>
        <dsp:cNvSpPr/>
      </dsp:nvSpPr>
      <dsp:spPr>
        <a:xfrm>
          <a:off x="3003723" y="314"/>
          <a:ext cx="2222152" cy="2222152"/>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Performance Data Collection</a:t>
          </a:r>
          <a:endParaRPr lang="en-US" sz="2000" kern="1200" dirty="0"/>
        </a:p>
      </dsp:txBody>
      <dsp:txXfrm>
        <a:off x="3329150" y="325741"/>
        <a:ext cx="1571298" cy="1571298"/>
      </dsp:txXfrm>
    </dsp:sp>
    <dsp:sp modelId="{4B12A6AD-CF2F-6448-AB2E-70C5C34B667F}">
      <dsp:nvSpPr>
        <dsp:cNvPr id="0" name=""/>
        <dsp:cNvSpPr/>
      </dsp:nvSpPr>
      <dsp:spPr>
        <a:xfrm rot="3600000">
          <a:off x="4645279" y="2166418"/>
          <a:ext cx="590282" cy="749976"/>
        </a:xfrm>
        <a:prstGeom prst="rightArrow">
          <a:avLst>
            <a:gd name="adj1" fmla="val 60000"/>
            <a:gd name="adj2" fmla="val 50000"/>
          </a:avLst>
        </a:prstGeom>
        <a:gradFill rotWithShape="0">
          <a:gsLst>
            <a:gs pos="0">
              <a:schemeClr val="accent1">
                <a:tint val="60000"/>
                <a:hueOff val="0"/>
                <a:satOff val="0"/>
                <a:lumOff val="0"/>
                <a:alphaOff val="0"/>
                <a:tint val="73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shade val="57000"/>
                <a:satMod val="120000"/>
              </a:schemeClr>
            </a:gs>
            <a:gs pos="80000">
              <a:schemeClr val="accent1">
                <a:tint val="60000"/>
                <a:hueOff val="0"/>
                <a:satOff val="0"/>
                <a:lumOff val="0"/>
                <a:alphaOff val="0"/>
                <a:shade val="56000"/>
                <a:satMod val="145000"/>
              </a:schemeClr>
            </a:gs>
            <a:gs pos="88000">
              <a:schemeClr val="accent1">
                <a:tint val="60000"/>
                <a:hueOff val="0"/>
                <a:satOff val="0"/>
                <a:lumOff val="0"/>
                <a:alphaOff val="0"/>
                <a:shade val="63000"/>
                <a:satMod val="160000"/>
              </a:schemeClr>
            </a:gs>
            <a:gs pos="100000">
              <a:schemeClr val="accent1">
                <a:tint val="60000"/>
                <a:hueOff val="0"/>
                <a:satOff val="0"/>
                <a:lumOff val="0"/>
                <a:alphaOff val="0"/>
                <a:tint val="99555"/>
                <a:satMod val="155000"/>
              </a:schemeClr>
            </a:gs>
          </a:gsLst>
          <a:lin ang="5400000" scaled="1"/>
        </a:gradFill>
        <a:ln>
          <a:noFill/>
        </a:ln>
        <a:effectLst>
          <a:glow rad="70000">
            <a:schemeClr val="accent1">
              <a:tint val="60000"/>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689550" y="2239733"/>
        <a:ext cx="413197" cy="449986"/>
      </dsp:txXfrm>
    </dsp:sp>
    <dsp:sp modelId="{B3EEC0CA-7FDB-C543-82C5-6AC315895876}">
      <dsp:nvSpPr>
        <dsp:cNvPr id="0" name=""/>
        <dsp:cNvSpPr/>
      </dsp:nvSpPr>
      <dsp:spPr>
        <a:xfrm>
          <a:off x="4671670" y="2889282"/>
          <a:ext cx="2222152" cy="2222152"/>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Human Analysis</a:t>
          </a:r>
          <a:endParaRPr lang="en-US" sz="2000" kern="1200" dirty="0"/>
        </a:p>
      </dsp:txBody>
      <dsp:txXfrm>
        <a:off x="4997097" y="3214709"/>
        <a:ext cx="1571298" cy="1571298"/>
      </dsp:txXfrm>
    </dsp:sp>
    <dsp:sp modelId="{060BE7DA-8A7F-1B49-9DEB-A9138F29048C}">
      <dsp:nvSpPr>
        <dsp:cNvPr id="0" name=""/>
        <dsp:cNvSpPr/>
      </dsp:nvSpPr>
      <dsp:spPr>
        <a:xfrm rot="10800000">
          <a:off x="3836364" y="3625370"/>
          <a:ext cx="590282" cy="749976"/>
        </a:xfrm>
        <a:prstGeom prst="rightArrow">
          <a:avLst>
            <a:gd name="adj1" fmla="val 60000"/>
            <a:gd name="adj2" fmla="val 50000"/>
          </a:avLst>
        </a:prstGeom>
        <a:gradFill rotWithShape="0">
          <a:gsLst>
            <a:gs pos="0">
              <a:schemeClr val="accent1">
                <a:tint val="60000"/>
                <a:hueOff val="0"/>
                <a:satOff val="0"/>
                <a:lumOff val="0"/>
                <a:alphaOff val="0"/>
                <a:tint val="73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shade val="57000"/>
                <a:satMod val="120000"/>
              </a:schemeClr>
            </a:gs>
            <a:gs pos="80000">
              <a:schemeClr val="accent1">
                <a:tint val="60000"/>
                <a:hueOff val="0"/>
                <a:satOff val="0"/>
                <a:lumOff val="0"/>
                <a:alphaOff val="0"/>
                <a:shade val="56000"/>
                <a:satMod val="145000"/>
              </a:schemeClr>
            </a:gs>
            <a:gs pos="88000">
              <a:schemeClr val="accent1">
                <a:tint val="60000"/>
                <a:hueOff val="0"/>
                <a:satOff val="0"/>
                <a:lumOff val="0"/>
                <a:alphaOff val="0"/>
                <a:shade val="63000"/>
                <a:satMod val="160000"/>
              </a:schemeClr>
            </a:gs>
            <a:gs pos="100000">
              <a:schemeClr val="accent1">
                <a:tint val="60000"/>
                <a:hueOff val="0"/>
                <a:satOff val="0"/>
                <a:lumOff val="0"/>
                <a:alphaOff val="0"/>
                <a:tint val="99555"/>
                <a:satMod val="155000"/>
              </a:schemeClr>
            </a:gs>
          </a:gsLst>
          <a:lin ang="5400000" scaled="1"/>
        </a:gradFill>
        <a:ln>
          <a:noFill/>
        </a:ln>
        <a:effectLst>
          <a:glow rad="70000">
            <a:schemeClr val="accent1">
              <a:tint val="60000"/>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013449" y="3775365"/>
        <a:ext cx="413197" cy="449986"/>
      </dsp:txXfrm>
    </dsp:sp>
    <dsp:sp modelId="{4FB38B35-2442-4B4B-9710-1853DD482AEC}">
      <dsp:nvSpPr>
        <dsp:cNvPr id="0" name=""/>
        <dsp:cNvSpPr/>
      </dsp:nvSpPr>
      <dsp:spPr>
        <a:xfrm>
          <a:off x="1335777" y="2889282"/>
          <a:ext cx="2222152" cy="2222152"/>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Architectural Improvement</a:t>
          </a:r>
          <a:endParaRPr lang="en-US" sz="2000" kern="1200" dirty="0"/>
        </a:p>
      </dsp:txBody>
      <dsp:txXfrm>
        <a:off x="1661204" y="3214709"/>
        <a:ext cx="1571298" cy="1571298"/>
      </dsp:txXfrm>
    </dsp:sp>
    <dsp:sp modelId="{E186D08E-326E-EA45-82B1-50580CACAF2C}">
      <dsp:nvSpPr>
        <dsp:cNvPr id="0" name=""/>
        <dsp:cNvSpPr/>
      </dsp:nvSpPr>
      <dsp:spPr>
        <a:xfrm rot="18000000">
          <a:off x="2977332" y="2195354"/>
          <a:ext cx="590282" cy="749976"/>
        </a:xfrm>
        <a:prstGeom prst="rightArrow">
          <a:avLst>
            <a:gd name="adj1" fmla="val 60000"/>
            <a:gd name="adj2" fmla="val 50000"/>
          </a:avLst>
        </a:prstGeom>
        <a:gradFill rotWithShape="0">
          <a:gsLst>
            <a:gs pos="0">
              <a:schemeClr val="accent1">
                <a:tint val="60000"/>
                <a:hueOff val="0"/>
                <a:satOff val="0"/>
                <a:lumOff val="0"/>
                <a:alphaOff val="0"/>
                <a:tint val="73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shade val="57000"/>
                <a:satMod val="120000"/>
              </a:schemeClr>
            </a:gs>
            <a:gs pos="80000">
              <a:schemeClr val="accent1">
                <a:tint val="60000"/>
                <a:hueOff val="0"/>
                <a:satOff val="0"/>
                <a:lumOff val="0"/>
                <a:alphaOff val="0"/>
                <a:shade val="56000"/>
                <a:satMod val="145000"/>
              </a:schemeClr>
            </a:gs>
            <a:gs pos="88000">
              <a:schemeClr val="accent1">
                <a:tint val="60000"/>
                <a:hueOff val="0"/>
                <a:satOff val="0"/>
                <a:lumOff val="0"/>
                <a:alphaOff val="0"/>
                <a:shade val="63000"/>
                <a:satMod val="160000"/>
              </a:schemeClr>
            </a:gs>
            <a:gs pos="100000">
              <a:schemeClr val="accent1">
                <a:tint val="60000"/>
                <a:hueOff val="0"/>
                <a:satOff val="0"/>
                <a:lumOff val="0"/>
                <a:alphaOff val="0"/>
                <a:tint val="99555"/>
                <a:satMod val="155000"/>
              </a:schemeClr>
            </a:gs>
          </a:gsLst>
          <a:lin ang="5400000" scaled="1"/>
        </a:gradFill>
        <a:ln>
          <a:noFill/>
        </a:ln>
        <a:effectLst>
          <a:glow rad="70000">
            <a:schemeClr val="accent1">
              <a:tint val="60000"/>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3021603" y="2422029"/>
        <a:ext cx="413197" cy="44998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920682-1D04-1C42-B546-55446E1ACC3A}" type="datetimeFigureOut">
              <a:rPr lang="en-US" smtClean="0"/>
              <a:t>5/19/11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FB39FF-7967-C142-A4DB-187DB0BF07CE}" type="slidenum">
              <a:rPr lang="en-US" smtClean="0"/>
              <a:t>‹#›</a:t>
            </a:fld>
            <a:endParaRPr lang="en-US"/>
          </a:p>
        </p:txBody>
      </p:sp>
    </p:spTree>
    <p:extLst>
      <p:ext uri="{BB962C8B-B14F-4D97-AF65-F5344CB8AC3E}">
        <p14:creationId xmlns:p14="http://schemas.microsoft.com/office/powerpoint/2010/main" val="137464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cs typeface="Arial" charset="0"/>
              </a:defRPr>
            </a:lvl1pPr>
          </a:lstStyle>
          <a:p>
            <a:pPr>
              <a:defRPr/>
            </a:pPr>
            <a:fld id="{9001C868-459A-478F-B730-39090E25FBDD}" type="datetimeFigureOut">
              <a:rPr lang="en-US"/>
              <a:pPr>
                <a:defRPr/>
              </a:pPr>
              <a:t>5/19/11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charset="0"/>
                <a:cs typeface="Arial" charset="0"/>
              </a:defRPr>
            </a:lvl1pPr>
          </a:lstStyle>
          <a:p>
            <a:pPr>
              <a:defRPr/>
            </a:pPr>
            <a:fld id="{85990E18-F3F8-476B-AEF7-ABBD9887EE16}" type="slidenum">
              <a:rPr lang="en-US"/>
              <a:pPr>
                <a:defRPr/>
              </a:pPr>
              <a:t>‹#›</a:t>
            </a:fld>
            <a:endParaRPr lang="en-US"/>
          </a:p>
        </p:txBody>
      </p:sp>
    </p:spTree>
    <p:extLst>
      <p:ext uri="{BB962C8B-B14F-4D97-AF65-F5344CB8AC3E}">
        <p14:creationId xmlns:p14="http://schemas.microsoft.com/office/powerpoint/2010/main" val="11033885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a:t>
            </a:r>
            <a:r>
              <a:rPr lang="en-US" baseline="0" dirty="0" smtClean="0"/>
              <a:t>  Today I’ll be talking about Rapid Identification of Architectural Bottlenecks via Precise Event Counting, a joint work with my advisor </a:t>
            </a:r>
            <a:r>
              <a:rPr lang="en-US" baseline="0" dirty="0" err="1" smtClean="0"/>
              <a:t>Simha</a:t>
            </a:r>
            <a:r>
              <a:rPr lang="en-US" baseline="0" dirty="0" smtClean="0"/>
              <a:t> </a:t>
            </a:r>
            <a:r>
              <a:rPr lang="en-US" baseline="0" dirty="0" err="1" smtClean="0"/>
              <a:t>Sethumadhavan</a:t>
            </a:r>
            <a:r>
              <a:rPr lang="en-US" baseline="0" dirty="0" smtClean="0"/>
              <a:t>.  In this work, we show a new way to use existing hardware performance counters and several case studies which use our new method.</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way of monitoring</a:t>
            </a:r>
            <a:r>
              <a:rPr lang="en-US" baseline="0" dirty="0" smtClean="0"/>
              <a:t> execution is to insert instrumentation at particular points in the program. &lt;click&gt;  For instance, one may want to monitor synchronization regions of a program’s execution.  To do so, we put in code to read performance counters around synchronization routines.  However, this code is relatively heavy, requiring many cycles to run. &lt;click&gt; While the instrumentation code is running, </a:t>
            </a:r>
            <a:r>
              <a:rPr lang="en-US" baseline="0" dirty="0" err="1" smtClean="0"/>
              <a:t>microarchitectural</a:t>
            </a:r>
            <a:r>
              <a:rPr lang="en-US" baseline="0" dirty="0" smtClean="0"/>
              <a:t> state is also perturbed.  As a result, </a:t>
            </a:r>
            <a:r>
              <a:rPr lang="en-US" baseline="0" dirty="0" err="1" smtClean="0"/>
              <a:t>microarchitectural</a:t>
            </a:r>
            <a:r>
              <a:rPr lang="en-US" baseline="0" dirty="0" smtClean="0"/>
              <a:t> events monitored in short regions of code have little to do with the events which would have occurred without instrumentation.  This represents a drastic reduction in accuracy for short regions.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10</a:t>
            </a:fld>
            <a:endParaRPr lang="en-US"/>
          </a:p>
        </p:txBody>
      </p:sp>
    </p:spTree>
    <p:extLst>
      <p:ext uri="{BB962C8B-B14F-4D97-AF65-F5344CB8AC3E}">
        <p14:creationId xmlns:p14="http://schemas.microsoft.com/office/powerpoint/2010/main" val="42435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Existing tools to read performance counters precisely include PAPI and Linux’s new </a:t>
            </a:r>
            <a:r>
              <a:rPr lang="en-US" dirty="0" err="1" smtClean="0"/>
              <a:t>perf_event</a:t>
            </a:r>
            <a:r>
              <a:rPr lang="en-US" dirty="0" smtClean="0"/>
              <a:t> interface.  We</a:t>
            </a:r>
            <a:r>
              <a:rPr lang="en-US" baseline="0" dirty="0" smtClean="0"/>
              <a:t> call them heavyweight because each read requires a relatively long amount of time; on the order of 100s of nanoseconds or a microsecond.</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11</a:t>
            </a:fld>
            <a:endParaRPr lang="en-US"/>
          </a:p>
        </p:txBody>
      </p:sp>
    </p:spTree>
    <p:extLst>
      <p:ext uri="{BB962C8B-B14F-4D97-AF65-F5344CB8AC3E}">
        <p14:creationId xmlns:p14="http://schemas.microsoft.com/office/powerpoint/2010/main" val="2105007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reduce</a:t>
            </a:r>
            <a:r>
              <a:rPr lang="en-US" baseline="0" dirty="0" smtClean="0"/>
              <a:t> inaccuracy (and overhead), most of the time we use sampling instead of precise monitoring. &lt;click&gt;  With sampling, we briefly interrupt execution once every N events.  During the interrupt, we record the instruction pointer that was executing (sometimes we do a stack trace as well) and return to execution.  These sampling interrupts are typically very short (which reduces perturbation) and are evenly spaced out so we never encounter very short regions between interruptions.  After execution, we extrapolate information about execution events based on all of the samples collected.  As a result, sampling is generally accurate, but looses precision – we are likely to miss short regions of execution and small changes in execution may not be significant with respect to sampling noise.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12</a:t>
            </a:fld>
            <a:endParaRPr lang="en-US"/>
          </a:p>
        </p:txBody>
      </p:sp>
    </p:spTree>
    <p:extLst>
      <p:ext uri="{BB962C8B-B14F-4D97-AF65-F5344CB8AC3E}">
        <p14:creationId xmlns:p14="http://schemas.microsoft.com/office/powerpoint/2010/main" val="124490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Modern</a:t>
            </a:r>
            <a:r>
              <a:rPr lang="en-US" baseline="0" dirty="0" smtClean="0"/>
              <a:t> examples of sampling tools include Intel’s </a:t>
            </a:r>
            <a:r>
              <a:rPr lang="en-US" baseline="0" dirty="0" err="1" smtClean="0"/>
              <a:t>vTune</a:t>
            </a:r>
            <a:r>
              <a:rPr lang="en-US" baseline="0" dirty="0" smtClean="0"/>
              <a:t> and Linux’s </a:t>
            </a:r>
            <a:r>
              <a:rPr lang="en-US" baseline="0" dirty="0" err="1" smtClean="0"/>
              <a:t>Oprofile</a:t>
            </a:r>
            <a:r>
              <a:rPr lang="en-US" baseline="0" dirty="0" smtClean="0"/>
              <a:t>.  They generally have low overheads (which are inversely proportional to the sampling period) but loose precision.</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13</a:t>
            </a:fld>
            <a:endParaRPr lang="en-US"/>
          </a:p>
        </p:txBody>
      </p:sp>
    </p:spTree>
    <p:extLst>
      <p:ext uri="{BB962C8B-B14F-4D97-AF65-F5344CB8AC3E}">
        <p14:creationId xmlns:p14="http://schemas.microsoft.com/office/powerpoint/2010/main" val="28403505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Sampling’s increased</a:t>
            </a:r>
            <a:r>
              <a:rPr lang="en-US" baseline="0" dirty="0" smtClean="0"/>
              <a:t> accuracy has popularized it’s usage, however it has a few problems.  For example, say we want to determine how much time a program spends in critical sections.  We see here an example of code from MySQL 5.1.  Observe that locks are obtained conditionally – that is, they may or may not be obtained each time a region of code is executed.</a:t>
            </a:r>
          </a:p>
          <a:p>
            <a:r>
              <a:rPr lang="en-US" baseline="0" dirty="0" smtClean="0"/>
              <a:t>&lt;click&gt;</a:t>
            </a:r>
          </a:p>
          <a:p>
            <a:r>
              <a:rPr lang="en-US" dirty="0" smtClean="0"/>
              <a:t>As a result, should a sampling interrupt occur during this</a:t>
            </a:r>
            <a:r>
              <a:rPr lang="en-US" baseline="0" dirty="0" smtClean="0"/>
              <a:t> region, it would be very difficult for said interrupt to determine whether or not the program is in a critical section.</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14</a:t>
            </a:fld>
            <a:endParaRPr lang="en-US"/>
          </a:p>
        </p:txBody>
      </p:sp>
    </p:spTree>
    <p:extLst>
      <p:ext uri="{BB962C8B-B14F-4D97-AF65-F5344CB8AC3E}">
        <p14:creationId xmlns:p14="http://schemas.microsoft.com/office/powerpoint/2010/main" val="45502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precise</a:t>
            </a:r>
            <a:r>
              <a:rPr lang="en-US" baseline="0" dirty="0" smtClean="0"/>
              <a:t> methods, however, we can solve this problem trivially.  We simply insert &lt;click&gt; instrumentation in the locking routines themselves so the counter reads happen if and only the lock is obtained.</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15</a:t>
            </a:fld>
            <a:endParaRPr lang="en-US"/>
          </a:p>
        </p:txBody>
      </p:sp>
    </p:spTree>
    <p:extLst>
      <p:ext uri="{BB962C8B-B14F-4D97-AF65-F5344CB8AC3E}">
        <p14:creationId xmlns:p14="http://schemas.microsoft.com/office/powerpoint/2010/main" val="42172812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 course</a:t>
            </a:r>
            <a:r>
              <a:rPr lang="en-US" baseline="0" dirty="0" smtClean="0"/>
              <a:t> by adding precise counter reads we add significant overhead and perturbation.  If the critical sections are short (which many are), this perturbation means that values obtained will be very inaccurate.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16</a:t>
            </a:fld>
            <a:endParaRPr lang="en-US"/>
          </a:p>
        </p:txBody>
      </p:sp>
    </p:spTree>
    <p:extLst>
      <p:ext uri="{BB962C8B-B14F-4D97-AF65-F5344CB8AC3E}">
        <p14:creationId xmlns:p14="http://schemas.microsoft.com/office/powerpoint/2010/main" val="3747087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let’s just decrease the overhead of counter</a:t>
            </a:r>
            <a:r>
              <a:rPr lang="en-US" baseline="0" dirty="0" smtClean="0"/>
              <a:t> reads.  &lt;click&gt; Shorter reads mean less perturbation and accurate measurements.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17</a:t>
            </a:fld>
            <a:endParaRPr lang="en-US"/>
          </a:p>
        </p:txBody>
      </p:sp>
    </p:spTree>
    <p:extLst>
      <p:ext uri="{BB962C8B-B14F-4D97-AF65-F5344CB8AC3E}">
        <p14:creationId xmlns:p14="http://schemas.microsoft.com/office/powerpoint/2010/main" val="1571796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tool that provides quick counter reads</a:t>
            </a:r>
            <a:r>
              <a:rPr lang="en-US" baseline="0" dirty="0" smtClean="0"/>
              <a:t> we’d call lightweight</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18</a:t>
            </a:fld>
            <a:endParaRPr lang="en-US"/>
          </a:p>
        </p:txBody>
      </p:sp>
    </p:spTree>
    <p:extLst>
      <p:ext uri="{BB962C8B-B14F-4D97-AF65-F5344CB8AC3E}">
        <p14:creationId xmlns:p14="http://schemas.microsoft.com/office/powerpoint/2010/main" val="6823129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we’ve written one which we call </a:t>
            </a:r>
            <a:r>
              <a:rPr lang="en-US" dirty="0" err="1" smtClean="0"/>
              <a:t>LiMiT</a:t>
            </a:r>
            <a:r>
              <a:rPr lang="en-US" dirty="0" smtClean="0"/>
              <a:t>.  It provides</a:t>
            </a:r>
            <a:r>
              <a:rPr lang="en-US" baseline="0" dirty="0" smtClean="0"/>
              <a:t> counter reads in 11ns (a 24x speedup) with no branches and only one memory load.</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19</a:t>
            </a:fld>
            <a:endParaRPr lang="en-US"/>
          </a:p>
        </p:txBody>
      </p:sp>
    </p:spTree>
    <p:extLst>
      <p:ext uri="{BB962C8B-B14F-4D97-AF65-F5344CB8AC3E}">
        <p14:creationId xmlns:p14="http://schemas.microsoft.com/office/powerpoint/2010/main" val="267150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computer architects, we are tasked with speeding up popular workloads.  However as computers have become increasingly popular and pervasive, the number of important applications, languages and platforms has increased dramatically.  In 2002, we were able to concentrate on a relatively small number of languages on a relatively few platforms.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a:t>
            </a:fld>
            <a:endParaRPr lang="en-US"/>
          </a:p>
        </p:txBody>
      </p:sp>
    </p:spTree>
    <p:extLst>
      <p:ext uri="{BB962C8B-B14F-4D97-AF65-F5344CB8AC3E}">
        <p14:creationId xmlns:p14="http://schemas.microsoft.com/office/powerpoint/2010/main" val="23338939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the existing tools I’ve just gone over, there has been some recent academic</a:t>
            </a:r>
            <a:r>
              <a:rPr lang="en-US" baseline="0" dirty="0" smtClean="0"/>
              <a:t> </a:t>
            </a:r>
            <a:r>
              <a:rPr lang="en-US" dirty="0" smtClean="0"/>
              <a:t>work in performance counters.  However, none of this work has been on reducing the overhead of performance counters.  There’s some other</a:t>
            </a:r>
            <a:r>
              <a:rPr lang="en-US" baseline="0" dirty="0" smtClean="0"/>
              <a:t> software, but none over virtualization and speed like </a:t>
            </a:r>
            <a:r>
              <a:rPr lang="en-US" baseline="0" dirty="0" err="1" smtClean="0"/>
              <a:t>LiMiT</a:t>
            </a:r>
            <a:r>
              <a:rPr lang="en-US" baseline="0" dirty="0" smtClean="0"/>
              <a:t> does.</a:t>
            </a:r>
          </a:p>
          <a:p>
            <a:endParaRPr lang="en-US" baseline="0" dirty="0" smtClean="0"/>
          </a:p>
          <a:p>
            <a:r>
              <a:rPr lang="en-US" baseline="0" dirty="0" smtClean="0"/>
              <a:t>Other recent work includes rigorous examination of hardware performance counters.  There’s also a large body of work on enhancing sampling techniques with things like counter multiplexing and trace alignment.  However, the focus on sampling-based research has left a significant gap that our work fills.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20</a:t>
            </a:fld>
            <a:endParaRPr lang="en-US"/>
          </a:p>
        </p:txBody>
      </p:sp>
    </p:spTree>
    <p:extLst>
      <p:ext uri="{BB962C8B-B14F-4D97-AF65-F5344CB8AC3E}">
        <p14:creationId xmlns:p14="http://schemas.microsoft.com/office/powerpoint/2010/main" val="19763270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spend a few minutes</a:t>
            </a:r>
            <a:r>
              <a:rPr lang="en-US" baseline="0" dirty="0" smtClean="0"/>
              <a:t> now discussing how </a:t>
            </a:r>
            <a:r>
              <a:rPr lang="en-US" baseline="0" dirty="0" err="1" smtClean="0"/>
              <a:t>LiMiT</a:t>
            </a:r>
            <a:r>
              <a:rPr lang="en-US" baseline="0" dirty="0" smtClean="0"/>
              <a:t> is implemented.</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21</a:t>
            </a:fld>
            <a:endParaRPr lang="en-US"/>
          </a:p>
        </p:txBody>
      </p:sp>
    </p:spTree>
    <p:extLst>
      <p:ext uri="{BB962C8B-B14F-4D97-AF65-F5344CB8AC3E}">
        <p14:creationId xmlns:p14="http://schemas.microsoft.com/office/powerpoint/2010/main" val="1651031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makes existing precise</a:t>
            </a:r>
            <a:r>
              <a:rPr lang="en-US" baseline="0" dirty="0" smtClean="0"/>
              <a:t> tools so slow?  System calls.  &lt;click&gt;  To go fast, </a:t>
            </a:r>
            <a:r>
              <a:rPr lang="en-US" baseline="0" dirty="0" err="1" smtClean="0"/>
              <a:t>LiMiT</a:t>
            </a:r>
            <a:r>
              <a:rPr lang="en-US" baseline="0" dirty="0" smtClean="0"/>
              <a:t> avoids system calls.  &lt;click&gt;  This, however, turns out to be difficult.  The reason is counter overflows.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22</a:t>
            </a:fld>
            <a:endParaRPr lang="en-US"/>
          </a:p>
        </p:txBody>
      </p:sp>
    </p:spTree>
    <p:extLst>
      <p:ext uri="{BB962C8B-B14F-4D97-AF65-F5344CB8AC3E}">
        <p14:creationId xmlns:p14="http://schemas.microsoft.com/office/powerpoint/2010/main" val="37663776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describe</a:t>
            </a:r>
            <a:r>
              <a:rPr lang="en-US" baseline="0" dirty="0" smtClean="0"/>
              <a:t> the problem and our solution, we look at a self monitoring process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23</a:t>
            </a:fld>
            <a:endParaRPr lang="en-US"/>
          </a:p>
        </p:txBody>
      </p:sp>
    </p:spTree>
    <p:extLst>
      <p:ext uri="{BB962C8B-B14F-4D97-AF65-F5344CB8AC3E}">
        <p14:creationId xmlns:p14="http://schemas.microsoft.com/office/powerpoint/2010/main" val="1032213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our process runs, it encounters</a:t>
            </a:r>
            <a:r>
              <a:rPr lang="en-US" baseline="0" dirty="0" smtClean="0"/>
              <a:t> cache misses, branches and it’s cycle count increments.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24</a:t>
            </a:fld>
            <a:endParaRPr lang="en-US"/>
          </a:p>
        </p:txBody>
      </p:sp>
    </p:spTree>
    <p:extLst>
      <p:ext uri="{BB962C8B-B14F-4D97-AF65-F5344CB8AC3E}">
        <p14:creationId xmlns:p14="http://schemas.microsoft.com/office/powerpoint/2010/main" val="26306445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Unfortunately,</a:t>
            </a:r>
            <a:r>
              <a:rPr lang="en-US" baseline="0" dirty="0" smtClean="0"/>
              <a:t> however, the counters have finite size, so eventually they overflow. &lt;click&gt; &lt;click&gt; &lt;click&gt;  Upon overflow, an interrupt fires and operating system code runs.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25</a:t>
            </a:fld>
            <a:endParaRPr lang="en-US"/>
          </a:p>
        </p:txBody>
      </p:sp>
    </p:spTree>
    <p:extLst>
      <p:ext uri="{BB962C8B-B14F-4D97-AF65-F5344CB8AC3E}">
        <p14:creationId xmlns:p14="http://schemas.microsoft.com/office/powerpoint/2010/main" val="42197639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avoid data loss, the operating system takes the overflowed value and puts it in overflow space. &lt;click&gt;</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26</a:t>
            </a:fld>
            <a:endParaRPr lang="en-US"/>
          </a:p>
        </p:txBody>
      </p:sp>
    </p:spTree>
    <p:extLst>
      <p:ext uri="{BB962C8B-B14F-4D97-AF65-F5344CB8AC3E}">
        <p14:creationId xmlns:p14="http://schemas.microsoft.com/office/powerpoint/2010/main" val="9059270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when the self-monitoring</a:t>
            </a:r>
            <a:r>
              <a:rPr lang="en-US" baseline="0" dirty="0" smtClean="0"/>
              <a:t> process wants to get this value, it must &lt;click&gt; read the value of the counter, &lt;click&gt; read the overflow space from memory and &lt;click&gt; add the two.  This is only mildly slower than only reading the counter and much faster than having to ask the kernel via a system call.</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27</a:t>
            </a:fld>
            <a:endParaRPr lang="en-US"/>
          </a:p>
        </p:txBody>
      </p:sp>
    </p:spTree>
    <p:extLst>
      <p:ext uri="{BB962C8B-B14F-4D97-AF65-F5344CB8AC3E}">
        <p14:creationId xmlns:p14="http://schemas.microsoft.com/office/powerpoint/2010/main" val="30745021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there is a dangerous</a:t>
            </a:r>
            <a:r>
              <a:rPr lang="en-US" baseline="0" dirty="0" smtClean="0"/>
              <a:t> situation we need to worry about.  Say the self-monitoring process starts reading a counter just before an overflow.  &lt;click&gt;  It reads the counter,</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28</a:t>
            </a:fld>
            <a:endParaRPr lang="en-US"/>
          </a:p>
        </p:txBody>
      </p:sp>
    </p:spTree>
    <p:extLst>
      <p:ext uri="{BB962C8B-B14F-4D97-AF65-F5344CB8AC3E}">
        <p14:creationId xmlns:p14="http://schemas.microsoft.com/office/powerpoint/2010/main" val="37104580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then an</a:t>
            </a:r>
            <a:r>
              <a:rPr lang="en-US" baseline="0" dirty="0" smtClean="0"/>
              <a:t> overflow occurs. The operating system gets the interrupt and &lt;click&gt; stores the overflowed value in the overflow space.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29</a:t>
            </a:fld>
            <a:endParaRPr lang="en-US"/>
          </a:p>
        </p:txBody>
      </p:sp>
    </p:spTree>
    <p:extLst>
      <p:ext uri="{BB962C8B-B14F-4D97-AF65-F5344CB8AC3E}">
        <p14:creationId xmlns:p14="http://schemas.microsoft.com/office/powerpoint/2010/main" val="3868795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however, we have many more languages and many more platforms.  In addition</a:t>
            </a:r>
            <a:r>
              <a:rPr lang="en-US" baseline="0" dirty="0" smtClean="0"/>
              <a:t> to traditional HPC and desktop applications, our success has heralded the mobile computing revolution and arguably cloud and web 2.0 technologies.  Their growing popularity necessitates our study of them, yet the applications are being churned rapidly.  (Possibly because we’re graduating too many people in computer science, but reducing the number of programmers hardly seems like a good solution.)</a:t>
            </a:r>
          </a:p>
          <a:p>
            <a:endParaRPr lang="en-US" baseline="0" dirty="0" smtClean="0"/>
          </a:p>
          <a:p>
            <a:r>
              <a:rPr lang="en-US" baseline="0" dirty="0" smtClean="0"/>
              <a:t>Additionally (since this is a computer architecture talk) I should mention that</a:t>
            </a:r>
          </a:p>
          <a:p>
            <a:r>
              <a:rPr lang="en-US" baseline="0" dirty="0" smtClean="0"/>
              <a:t>&lt;click&gt;</a:t>
            </a:r>
          </a:p>
          <a:p>
            <a:r>
              <a:rPr lang="en-US" baseline="0" dirty="0" smtClean="0"/>
              <a:t>Moore’s Law scaling and Multicore contribute to our headaches.  Of course this leaves us with one question:</a:t>
            </a:r>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a:t>
            </a:fld>
            <a:endParaRPr lang="en-US"/>
          </a:p>
        </p:txBody>
      </p:sp>
    </p:spTree>
    <p:extLst>
      <p:ext uri="{BB962C8B-B14F-4D97-AF65-F5344CB8AC3E}">
        <p14:creationId xmlns:p14="http://schemas.microsoft.com/office/powerpoint/2010/main" val="36321445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control is returned to the self-monitoring</a:t>
            </a:r>
            <a:r>
              <a:rPr lang="en-US" baseline="0" dirty="0" smtClean="0"/>
              <a:t> program who &lt;click&gt; reads the overflow space and &lt;click&gt; adds the value.  But the computed value is wrong because the operating system violated the atomicity of the read operation.</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30</a:t>
            </a:fld>
            <a:endParaRPr lang="en-US"/>
          </a:p>
        </p:txBody>
      </p:sp>
    </p:spTree>
    <p:extLst>
      <p:ext uri="{BB962C8B-B14F-4D97-AF65-F5344CB8AC3E}">
        <p14:creationId xmlns:p14="http://schemas.microsoft.com/office/powerpoint/2010/main" val="28226078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solve this problem</a:t>
            </a:r>
            <a:r>
              <a:rPr lang="en-US" baseline="0" dirty="0" smtClean="0"/>
              <a:t> without adding any overhead to the self-monitoring program’s read routine, we add atomicity violation detection and correction to the operating system.  Let’s rewind a bit.  This time when an overflow occurs during a counter read, the operating system again gets the interrupt and moves the value into the overflow space.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31</a:t>
            </a:fld>
            <a:endParaRPr lang="en-US"/>
          </a:p>
        </p:txBody>
      </p:sp>
    </p:spTree>
    <p:extLst>
      <p:ext uri="{BB962C8B-B14F-4D97-AF65-F5344CB8AC3E}">
        <p14:creationId xmlns:p14="http://schemas.microsoft.com/office/powerpoint/2010/main" val="12901716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the operating system also looks at the operations</a:t>
            </a:r>
            <a:r>
              <a:rPr lang="en-US" baseline="0" dirty="0" smtClean="0"/>
              <a:t> (via the saved instruction pointer) which the self-monitoring process was executing.  As a result, it’s able to determine that a counter read was taking place.  To correct this atomicity violation, &lt;click&gt; the operating system zeros out the register the user program was reading to match the new value of the performance counter.</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32</a:t>
            </a:fld>
            <a:endParaRPr lang="en-US"/>
          </a:p>
        </p:txBody>
      </p:sp>
    </p:spTree>
    <p:extLst>
      <p:ext uri="{BB962C8B-B14F-4D97-AF65-F5344CB8AC3E}">
        <p14:creationId xmlns:p14="http://schemas.microsoft.com/office/powerpoint/2010/main" val="179332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control returns to the self-monitoring process, it grabs the overflowed value from memory and adds it to the corrected performance counter value.  As a result, it looks to the self-monitoring process as if the interrupt had occurred just before it started the counter read.  Most importantly, we haven’t modified the counter read routine.  As a result, ensuring read atomicity introduces overhead only in the uncommon case – counter overflows.</a:t>
            </a:r>
          </a:p>
          <a:p>
            <a:r>
              <a:rPr lang="en-US" baseline="0" dirty="0" smtClean="0"/>
              <a:t>&lt;Click&gt;</a:t>
            </a:r>
          </a:p>
          <a:p>
            <a:r>
              <a:rPr lang="en-US" baseline="0" dirty="0" smtClean="0"/>
              <a:t>So what sort of speed up does this method get us?</a:t>
            </a:r>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33</a:t>
            </a:fld>
            <a:endParaRPr lang="en-US"/>
          </a:p>
        </p:txBody>
      </p:sp>
    </p:spTree>
    <p:extLst>
      <p:ext uri="{BB962C8B-B14F-4D97-AF65-F5344CB8AC3E}">
        <p14:creationId xmlns:p14="http://schemas.microsoft.com/office/powerpoint/2010/main" val="28568117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t>
            </a:r>
            <a:r>
              <a:rPr lang="en-US" baseline="0" dirty="0" smtClean="0"/>
              <a:t>a simple benchmark reading 3 counters 10 million times each.  We see an overall speedup of 92x over PAPI and a 23x speedup over the Linux’s new </a:t>
            </a:r>
            <a:r>
              <a:rPr lang="en-US" baseline="0" dirty="0" err="1" smtClean="0"/>
              <a:t>perf_event</a:t>
            </a:r>
            <a:r>
              <a:rPr lang="en-US" baseline="0" dirty="0" smtClean="0"/>
              <a:t>.  We also see a significant different in where time is spent.  </a:t>
            </a:r>
            <a:r>
              <a:rPr lang="en-US" baseline="0" dirty="0" err="1" smtClean="0"/>
              <a:t>LiMiT</a:t>
            </a:r>
            <a:r>
              <a:rPr lang="en-US" baseline="0" dirty="0" smtClean="0"/>
              <a:t> doesn’t invoke the kernel to read, so it spends almost no time in the kernel.  PAPI and </a:t>
            </a:r>
            <a:r>
              <a:rPr lang="en-US" baseline="0" dirty="0" err="1" smtClean="0"/>
              <a:t>perf_event</a:t>
            </a:r>
            <a:r>
              <a:rPr lang="en-US" baseline="0" dirty="0" smtClean="0"/>
              <a:t>, on the other hand, both use system calls to read the performance counters so most of their time is spent in the kernel.</a:t>
            </a:r>
          </a:p>
          <a:p>
            <a:endParaRPr lang="en-US" baseline="0" dirty="0" smtClean="0"/>
          </a:p>
          <a:p>
            <a:r>
              <a:rPr lang="en-US" baseline="0" dirty="0" smtClean="0"/>
              <a:t>On the Nehalem microarchitecture, </a:t>
            </a:r>
            <a:r>
              <a:rPr lang="en-US" baseline="0" dirty="0" err="1" smtClean="0"/>
              <a:t>LiMiT</a:t>
            </a:r>
            <a:r>
              <a:rPr lang="en-US" baseline="0" dirty="0" smtClean="0"/>
              <a:t> counter reads end up being 5 instructions which take about 37 cycles and 11.3 nanoseconds to execute.  Given these relatively low numbers and details of the counter reading instructions, we think that we are close to a lower bound for precise counter reads on this microarchitecture.  Reducing overhead further will likely require architectural change.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34</a:t>
            </a:fld>
            <a:endParaRPr lang="en-US"/>
          </a:p>
        </p:txBody>
      </p:sp>
    </p:spTree>
    <p:extLst>
      <p:ext uri="{BB962C8B-B14F-4D97-AF65-F5344CB8AC3E}">
        <p14:creationId xmlns:p14="http://schemas.microsoft.com/office/powerpoint/2010/main" val="17462759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we have a very lightweight method</a:t>
            </a:r>
            <a:r>
              <a:rPr lang="en-US" baseline="0" dirty="0" smtClean="0"/>
              <a:t> to read counters, we are able to accurately study very fine granularity behavior in near-real-time.  This includes things like synchronization regions and short function calls.  In the paper, we give the results from three case studies using </a:t>
            </a:r>
            <a:r>
              <a:rPr lang="en-US" baseline="0" dirty="0" err="1" smtClean="0"/>
              <a:t>LiMiT</a:t>
            </a:r>
            <a:r>
              <a:rPr lang="en-US" baseline="0" dirty="0" smtClean="0"/>
              <a:t>, two of which I will presently discuss.  The first looks at synchronization overheads and critical section in production web applications like Apache, MySQL and Firefox as well as the PARSEC benchmark.  What we find is that all three using locking in very different ways and that synchronization overheads can be non-trivial.  In the next study we look at synchronization in MySQL over several generations since the advent of multicore, finding that in general MySQL has been able to optimize their code for better scalability and less overhead.  Our last case study examines the behavior of user and kernel code during runtime library calls; this study revealed that code in these regions tends to perform poorly as compared to main program code.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35</a:t>
            </a:fld>
            <a:endParaRPr lang="en-US"/>
          </a:p>
        </p:txBody>
      </p:sp>
    </p:spTree>
    <p:extLst>
      <p:ext uri="{BB962C8B-B14F-4D97-AF65-F5344CB8AC3E}">
        <p14:creationId xmlns:p14="http://schemas.microsoft.com/office/powerpoint/2010/main" val="27782423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first case study we using </a:t>
            </a:r>
            <a:r>
              <a:rPr lang="en-US" dirty="0" err="1" smtClean="0"/>
              <a:t>LiMiT</a:t>
            </a:r>
            <a:r>
              <a:rPr lang="en-US" baseline="0" dirty="0" smtClean="0"/>
              <a:t> to study locking behavior to study several versions of MySQL</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36</a:t>
            </a:fld>
            <a:endParaRPr lang="en-US"/>
          </a:p>
        </p:txBody>
      </p:sp>
    </p:spTree>
    <p:extLst>
      <p:ext uri="{BB962C8B-B14F-4D97-AF65-F5344CB8AC3E}">
        <p14:creationId xmlns:p14="http://schemas.microsoft.com/office/powerpoint/2010/main" val="325343377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Specifically</a:t>
            </a:r>
            <a:r>
              <a:rPr lang="en-US" baseline="0" dirty="0" smtClean="0"/>
              <a:t>, we are attempting to answer the following two questions: has MySQL gotten better a locking and how?</a:t>
            </a:r>
          </a:p>
          <a:p>
            <a:endParaRPr lang="en-US" baseline="0" dirty="0" smtClean="0"/>
          </a:p>
          <a:p>
            <a:r>
              <a:rPr lang="en-US" baseline="0" dirty="0" smtClean="0"/>
              <a:t>We do so by intercepting </a:t>
            </a:r>
            <a:r>
              <a:rPr lang="en-US" baseline="0" dirty="0" err="1" smtClean="0"/>
              <a:t>pthread</a:t>
            </a:r>
            <a:r>
              <a:rPr lang="en-US" baseline="0" dirty="0" smtClean="0"/>
              <a:t> locking calls and inserting counter reads into them, allowing us to counter overheads and critical section lengths.  We need </a:t>
            </a:r>
            <a:r>
              <a:rPr lang="en-US" baseline="0" dirty="0" err="1" smtClean="0"/>
              <a:t>LiMiT</a:t>
            </a:r>
            <a:r>
              <a:rPr lang="en-US" baseline="0" dirty="0" smtClean="0"/>
              <a:t> to conduct this study due to the problem with sampling detailed earlier; specifically that during a sampling interrupt it is difficult to determine whether or not a program is in a critical section.</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37</a:t>
            </a:fld>
            <a:endParaRPr lang="en-US"/>
          </a:p>
        </p:txBody>
      </p:sp>
    </p:spTree>
    <p:extLst>
      <p:ext uri="{BB962C8B-B14F-4D97-AF65-F5344CB8AC3E}">
        <p14:creationId xmlns:p14="http://schemas.microsoft.com/office/powerpoint/2010/main" val="31247583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here are our</a:t>
            </a:r>
            <a:r>
              <a:rPr lang="en-US" baseline="0" dirty="0" smtClean="0"/>
              <a:t> headline results.   For each version of MySQL shown on the X axis, we break down execution into 4 categories by percentage of total execution cycles in all threads.  From top to bottom the categories are:</a:t>
            </a:r>
          </a:p>
          <a:p>
            <a:pPr marL="171450" indent="-171450">
              <a:buFontTx/>
              <a:buChar char="-"/>
            </a:pPr>
            <a:r>
              <a:rPr lang="en-US" baseline="0" dirty="0" smtClean="0"/>
              <a:t>Free time (cycles spent unrelated to locks or critical sections)</a:t>
            </a:r>
          </a:p>
          <a:p>
            <a:pPr marL="171450" indent="-171450">
              <a:buFontTx/>
              <a:buChar char="-"/>
            </a:pPr>
            <a:r>
              <a:rPr lang="en-US" baseline="0" dirty="0" smtClean="0"/>
              <a:t>Cycles spent obtaining locks</a:t>
            </a:r>
          </a:p>
          <a:p>
            <a:pPr marL="171450" indent="-171450">
              <a:buFontTx/>
              <a:buChar char="-"/>
            </a:pPr>
            <a:r>
              <a:rPr lang="en-US" baseline="0" dirty="0" smtClean="0"/>
              <a:t>Cycles spent with one or more locks held</a:t>
            </a:r>
          </a:p>
          <a:p>
            <a:pPr marL="171450" indent="-171450">
              <a:buFontTx/>
              <a:buChar char="-"/>
            </a:pPr>
            <a:r>
              <a:rPr lang="en-US" baseline="0" dirty="0" smtClean="0"/>
              <a:t>And Cycles spend unlocking</a:t>
            </a:r>
          </a:p>
          <a:p>
            <a:pPr marL="0" indent="0">
              <a:buFontTx/>
              <a:buNone/>
            </a:pPr>
            <a:r>
              <a:rPr lang="en-US" baseline="0" dirty="0" smtClean="0"/>
              <a:t>What we see in from this data is that more recent versions of MySQL spend less time with locks held.  MySQL is also spending less time obtaining and releasing locks.</a:t>
            </a:r>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38</a:t>
            </a:fld>
            <a:endParaRPr lang="en-US"/>
          </a:p>
        </p:txBody>
      </p:sp>
    </p:spTree>
    <p:extLst>
      <p:ext uri="{BB962C8B-B14F-4D97-AF65-F5344CB8AC3E}">
        <p14:creationId xmlns:p14="http://schemas.microsoft.com/office/powerpoint/2010/main" val="36365206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look specifically</a:t>
            </a:r>
            <a:r>
              <a:rPr lang="en-US" baseline="0" dirty="0" smtClean="0"/>
              <a:t> at the amount of time in critical sections.  The red line here is the same data as the last slide, but just the overall time with at least one lock held.  In other words, this is cumulative critical section time.  The blue line here corresponds to the right Y axis and represents the average number of cycles each lock is held.  What’s interesting here is that average lock held time is increasing while overall time in locks is decreasing.  Put differently, the granularity of the locks is increasing and less of the total work is done inside of locks, possibly as a result of the granularity increase.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39</a:t>
            </a:fld>
            <a:endParaRPr lang="en-US"/>
          </a:p>
        </p:txBody>
      </p:sp>
    </p:spTree>
    <p:extLst>
      <p:ext uri="{BB962C8B-B14F-4D97-AF65-F5344CB8AC3E}">
        <p14:creationId xmlns:p14="http://schemas.microsoft.com/office/powerpoint/2010/main" val="3367945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can we possible keep up with rapid application growth?</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a:t>
            </a:fld>
            <a:endParaRPr lang="en-US"/>
          </a:p>
        </p:txBody>
      </p:sp>
    </p:spTree>
    <p:extLst>
      <p:ext uri="{BB962C8B-B14F-4D97-AF65-F5344CB8AC3E}">
        <p14:creationId xmlns:p14="http://schemas.microsoft.com/office/powerpoint/2010/main" val="7805816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data and assertion is further implied by lock counts.</a:t>
            </a:r>
            <a:r>
              <a:rPr lang="en-US" baseline="0" dirty="0" smtClean="0"/>
              <a:t>  Here we look at dynamic locks (that’s number of times a lock is acquired and represented by the blue line and left Y axis) and static locks (which is the number of locks allocated and used and represented by the red line and right axis).  Later versions of MySQL have fewer locks in both respects.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40</a:t>
            </a:fld>
            <a:endParaRPr lang="en-US"/>
          </a:p>
        </p:txBody>
      </p:sp>
    </p:spTree>
    <p:extLst>
      <p:ext uri="{BB962C8B-B14F-4D97-AF65-F5344CB8AC3E}">
        <p14:creationId xmlns:p14="http://schemas.microsoft.com/office/powerpoint/2010/main" val="39686410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reiterate,</a:t>
            </a:r>
            <a:r>
              <a:rPr lang="en-US" baseline="0" dirty="0" smtClean="0"/>
              <a:t> MySQL has increased it’s critical section efficiency by increasing the granularity of it’s locks.  It enters critical sections less often but spends more time in them.</a:t>
            </a:r>
          </a:p>
          <a:p>
            <a:endParaRPr lang="en-US" baseline="0" dirty="0" smtClean="0"/>
          </a:p>
          <a:p>
            <a:r>
              <a:rPr lang="en-US" baseline="0" dirty="0" smtClean="0"/>
              <a:t>More broadly, this study teaches us the usefulness of performance counters outside of computer architecture.  Although performance counters are often used to determine the efficacy of </a:t>
            </a:r>
            <a:r>
              <a:rPr lang="en-US" baseline="0" dirty="0" err="1" smtClean="0"/>
              <a:t>microarchitectural</a:t>
            </a:r>
            <a:r>
              <a:rPr lang="en-US" baseline="0" dirty="0" smtClean="0"/>
              <a:t> structures, they can be used for many other applications.  However, the way the counters can be accessed has a direct affect on their usage; sampling may be appropriate for many computer architecture applications, but other interface methods may have applications in software engineering, security or a host of other fields.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41</a:t>
            </a:fld>
            <a:endParaRPr lang="en-US"/>
          </a:p>
        </p:txBody>
      </p:sp>
    </p:spTree>
    <p:extLst>
      <p:ext uri="{BB962C8B-B14F-4D97-AF65-F5344CB8AC3E}">
        <p14:creationId xmlns:p14="http://schemas.microsoft.com/office/powerpoint/2010/main" val="26990254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next case study looks at production</a:t>
            </a:r>
            <a:r>
              <a:rPr lang="en-US" baseline="0" dirty="0" smtClean="0"/>
              <a:t> code’s </a:t>
            </a:r>
            <a:r>
              <a:rPr lang="en-US" baseline="0" dirty="0" err="1" smtClean="0"/>
              <a:t>microarchitectural</a:t>
            </a:r>
            <a:r>
              <a:rPr lang="en-US" baseline="0" dirty="0" smtClean="0"/>
              <a:t> performance in runtime libraries.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42</a:t>
            </a:fld>
            <a:endParaRPr lang="en-US"/>
          </a:p>
        </p:txBody>
      </p:sp>
    </p:spTree>
    <p:extLst>
      <p:ext uri="{BB962C8B-B14F-4D97-AF65-F5344CB8AC3E}">
        <p14:creationId xmlns:p14="http://schemas.microsoft.com/office/powerpoint/2010/main" val="30041947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attempt to answer the following questions in this case study:  First, how much time do system applications spend in runtime libraries like </a:t>
            </a:r>
            <a:r>
              <a:rPr lang="en-US" baseline="0" dirty="0" err="1" smtClean="0"/>
              <a:t>libc</a:t>
            </a:r>
            <a:r>
              <a:rPr lang="en-US" baseline="0" dirty="0" smtClean="0"/>
              <a:t>, </a:t>
            </a:r>
            <a:r>
              <a:rPr lang="en-US" baseline="0" dirty="0" err="1" smtClean="0"/>
              <a:t>libm</a:t>
            </a:r>
            <a:r>
              <a:rPr lang="en-US" baseline="0" dirty="0" smtClean="0"/>
              <a:t> and </a:t>
            </a:r>
            <a:r>
              <a:rPr lang="en-US" baseline="0" dirty="0" err="1" smtClean="0"/>
              <a:t>libpthread</a:t>
            </a:r>
            <a:r>
              <a:rPr lang="en-US" baseline="0" dirty="0" smtClean="0"/>
              <a:t>.  Second, do the libraries behave and if not, why?</a:t>
            </a:r>
          </a:p>
          <a:p>
            <a:endParaRPr lang="en-US" baseline="0" dirty="0" smtClean="0"/>
          </a:p>
          <a:p>
            <a:r>
              <a:rPr lang="en-US" baseline="0" dirty="0" smtClean="0"/>
              <a:t>We do this using </a:t>
            </a:r>
            <a:r>
              <a:rPr lang="en-US" baseline="0" dirty="0" err="1" smtClean="0"/>
              <a:t>LiMiT</a:t>
            </a:r>
            <a:r>
              <a:rPr lang="en-US" baseline="0" dirty="0" smtClean="0"/>
              <a:t>; we intercept common library calls and count events like cycles and cache misses in both user and kernel space during the calls.  More importantly, we break down the counts into categories based on the original library call.  For instance, if the application calls </a:t>
            </a:r>
            <a:r>
              <a:rPr lang="en-US" baseline="0" dirty="0" err="1" smtClean="0"/>
              <a:t>pwrite</a:t>
            </a:r>
            <a:r>
              <a:rPr lang="en-US" baseline="0" dirty="0" smtClean="0"/>
              <a:t> which internally calls </a:t>
            </a:r>
            <a:r>
              <a:rPr lang="en-US" baseline="0" dirty="0" err="1" smtClean="0"/>
              <a:t>memmove</a:t>
            </a:r>
            <a:r>
              <a:rPr lang="en-US" baseline="0" dirty="0" smtClean="0"/>
              <a:t> which causes a page fault, all of the events (be they cycles or cache misses) from all those functions in both </a:t>
            </a:r>
            <a:r>
              <a:rPr lang="en-US" baseline="0" dirty="0" err="1" smtClean="0"/>
              <a:t>userspace</a:t>
            </a:r>
            <a:r>
              <a:rPr lang="en-US" baseline="0" dirty="0" smtClean="0"/>
              <a:t> and kernel mode will count towards the I/O category, not the memory category.  This is tricky to do with sampling as it requires deep stack traces which cross the kernel/user stack boundary.  It’s pretty easy with </a:t>
            </a:r>
            <a:r>
              <a:rPr lang="en-US" baseline="0" dirty="0" err="1" smtClean="0"/>
              <a:t>LiMiT</a:t>
            </a:r>
            <a:r>
              <a:rPr lang="en-US" baseline="0" dirty="0" smtClean="0"/>
              <a:t>.</a:t>
            </a:r>
          </a:p>
          <a:p>
            <a:endParaRPr lang="en-US" baseline="0" dirty="0" smtClean="0"/>
          </a:p>
          <a:p>
            <a:r>
              <a:rPr lang="en-US" baseline="0" dirty="0" smtClean="0"/>
              <a:t>Lastly, we’ll be looking specifically at MySQL and Apache.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43</a:t>
            </a:fld>
            <a:endParaRPr lang="en-US"/>
          </a:p>
        </p:txBody>
      </p:sp>
    </p:spTree>
    <p:extLst>
      <p:ext uri="{BB962C8B-B14F-4D97-AF65-F5344CB8AC3E}">
        <p14:creationId xmlns:p14="http://schemas.microsoft.com/office/powerpoint/2010/main" val="15915979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let’s answer our first question, how much time is spent</a:t>
            </a:r>
            <a:r>
              <a:rPr lang="en-US" baseline="0" dirty="0" smtClean="0"/>
              <a:t> in library calls.  The Y axis is the percent of total cycles – that’s the cycles in all threads both user space and kernel space.  On the X axis, we see MySQL’s </a:t>
            </a:r>
            <a:r>
              <a:rPr lang="en-US" baseline="0" dirty="0" err="1" smtClean="0"/>
              <a:t>userspace</a:t>
            </a:r>
            <a:r>
              <a:rPr lang="en-US" baseline="0" dirty="0" smtClean="0"/>
              <a:t> cycles, it’s kernel cycles, and the same for Apache.  The cycle counts are further broken up by category – </a:t>
            </a:r>
            <a:r>
              <a:rPr lang="en-US" baseline="0" dirty="0" err="1" smtClean="0"/>
              <a:t>pthread</a:t>
            </a:r>
            <a:r>
              <a:rPr lang="en-US" baseline="0" dirty="0" smtClean="0"/>
              <a:t> is largely lock acquire and releases, memory is stuff like </a:t>
            </a:r>
            <a:r>
              <a:rPr lang="en-US" baseline="0" dirty="0" err="1" smtClean="0"/>
              <a:t>memmove</a:t>
            </a:r>
            <a:r>
              <a:rPr lang="en-US" baseline="0" dirty="0" smtClean="0"/>
              <a:t> and </a:t>
            </a:r>
            <a:r>
              <a:rPr lang="en-US" baseline="0" dirty="0" err="1" smtClean="0"/>
              <a:t>memset</a:t>
            </a:r>
            <a:r>
              <a:rPr lang="en-US" baseline="0" dirty="0" smtClean="0"/>
              <a:t>, and I/O includes functions like </a:t>
            </a:r>
            <a:r>
              <a:rPr lang="en-US" baseline="0" dirty="0" err="1" smtClean="0"/>
              <a:t>pwrite</a:t>
            </a:r>
            <a:r>
              <a:rPr lang="en-US" baseline="0" dirty="0" smtClean="0"/>
              <a:t> and read.</a:t>
            </a:r>
          </a:p>
          <a:p>
            <a:endParaRPr lang="en-US" baseline="0" dirty="0" smtClean="0"/>
          </a:p>
          <a:p>
            <a:r>
              <a:rPr lang="en-US" baseline="0" dirty="0" smtClean="0"/>
              <a:t>This data clearly shows that a good deal of time is spent outside the main application code.  MySQL spends about of 28% and Apache over 60%!  Further, we see that Apache is (unsurprisingly) dominated by I/O whereas MySQL spends a good deal of time in all three categories.  In both cases, however, it is clear that it’s critical that library routines perform well </a:t>
            </a:r>
            <a:r>
              <a:rPr lang="en-US" baseline="0" dirty="0" err="1" smtClean="0"/>
              <a:t>microarchitecturally</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44</a:t>
            </a:fld>
            <a:endParaRPr lang="en-US"/>
          </a:p>
        </p:txBody>
      </p:sp>
    </p:spTree>
    <p:extLst>
      <p:ext uri="{BB962C8B-B14F-4D97-AF65-F5344CB8AC3E}">
        <p14:creationId xmlns:p14="http://schemas.microsoft.com/office/powerpoint/2010/main" val="236290293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do they?  Not</a:t>
            </a:r>
            <a:r>
              <a:rPr lang="en-US" baseline="0" dirty="0" smtClean="0"/>
              <a:t> really.  Here we’re looking at clocks per instruction in MySQL.  Each bar represents a part of the program – user mode versus kernel mode and library code versus program code.  What we see is that in general, MySQL program code (the bar on the far right) performs relatively OK – a CPI a bit under 1.4.  However, </a:t>
            </a:r>
            <a:r>
              <a:rPr lang="en-US" baseline="0" dirty="0" err="1" smtClean="0"/>
              <a:t>libc</a:t>
            </a:r>
            <a:r>
              <a:rPr lang="en-US" baseline="0" dirty="0" smtClean="0"/>
              <a:t> does not and the kernel even worse, with both CPIs approaching 2.</a:t>
            </a:r>
          </a:p>
          <a:p>
            <a:endParaRPr lang="en-US" baseline="0" dirty="0" smtClean="0"/>
          </a:p>
          <a:p>
            <a:r>
              <a:rPr lang="en-US" baseline="0" dirty="0" smtClean="0"/>
              <a:t>We see similar trends for Apache.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45</a:t>
            </a:fld>
            <a:endParaRPr lang="en-US"/>
          </a:p>
        </p:txBody>
      </p:sp>
    </p:spTree>
    <p:extLst>
      <p:ext uri="{BB962C8B-B14F-4D97-AF65-F5344CB8AC3E}">
        <p14:creationId xmlns:p14="http://schemas.microsoft.com/office/powerpoint/2010/main" val="339875869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explanation</a:t>
            </a:r>
            <a:r>
              <a:rPr lang="en-US" baseline="0" dirty="0" smtClean="0"/>
              <a:t> for this is L3 (last level) cache misses, which we see in in terms of misses per </a:t>
            </a:r>
            <a:r>
              <a:rPr lang="en-US" baseline="0" dirty="0" err="1" smtClean="0"/>
              <a:t>kiloinstruction</a:t>
            </a:r>
            <a:r>
              <a:rPr lang="en-US" baseline="0" dirty="0" smtClean="0"/>
              <a:t>.  We see that in the kernel I/O functions tend to perform very poorly, relatively speaking, in cache misses.  This is likely due to non-</a:t>
            </a:r>
            <a:r>
              <a:rPr lang="en-US" baseline="0" dirty="0" err="1" smtClean="0"/>
              <a:t>cachable</a:t>
            </a:r>
            <a:r>
              <a:rPr lang="en-US" baseline="0" dirty="0" smtClean="0"/>
              <a:t> interactions necessary for device I/O.  We also see Apache take a huge number of misses in the kernel during memory functions.  Remember, this red bar does not include I/O functions, so non-cacheable pages are likely not to blame.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46</a:t>
            </a:fld>
            <a:endParaRPr lang="en-US"/>
          </a:p>
        </p:txBody>
      </p:sp>
    </p:spTree>
    <p:extLst>
      <p:ext uri="{BB962C8B-B14F-4D97-AF65-F5344CB8AC3E}">
        <p14:creationId xmlns:p14="http://schemas.microsoft.com/office/powerpoint/2010/main" val="6902849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part of the problem appears to be instruction cache misses!  Here we’re looking at the percentage of cycles where the core is outright stalling due to instruction cache misses.  Kernel I/O routines,</a:t>
            </a:r>
            <a:r>
              <a:rPr lang="en-US" baseline="0" dirty="0" smtClean="0"/>
              <a:t> for some reason, do very, very poorly in this regard.  22% and 12% in terms of instruction cache stall cycles are huge!  And it you recall from a few slides ago, I/O is hugely important for these applications.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47</a:t>
            </a:fld>
            <a:endParaRPr lang="en-US"/>
          </a:p>
        </p:txBody>
      </p:sp>
    </p:spTree>
    <p:extLst>
      <p:ext uri="{BB962C8B-B14F-4D97-AF65-F5344CB8AC3E}">
        <p14:creationId xmlns:p14="http://schemas.microsoft.com/office/powerpoint/2010/main" val="52931295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obvious</a:t>
            </a:r>
            <a:r>
              <a:rPr lang="en-US" baseline="0" dirty="0" smtClean="0"/>
              <a:t> observation is that Apache is mostly I/O bound and MySQL has a non-trivial amount as well.  Further, these sections of code do not tend to perform well </a:t>
            </a:r>
            <a:r>
              <a:rPr lang="en-US" baseline="0" dirty="0" err="1" smtClean="0"/>
              <a:t>microarchitecturally</a:t>
            </a:r>
            <a:r>
              <a:rPr lang="en-US" baseline="0" dirty="0" smtClean="0"/>
              <a:t>.  The implication is that I/O optimization could yield huge benefits for web data center workloads, and indeed we there is some research on this.  We think this data motivates movement on this front by big industry.  (Is there anyone from Intel or AMD in the audience?)</a:t>
            </a:r>
          </a:p>
          <a:p>
            <a:endParaRPr lang="en-US" baseline="0" dirty="0" smtClean="0"/>
          </a:p>
          <a:p>
            <a:r>
              <a:rPr lang="en-US" baseline="0" dirty="0" smtClean="0"/>
              <a:t>Second, we’ve noticed that a good deal of kernel code suffers from instruction cache stalls.  It’s difficult to say why without </a:t>
            </a:r>
            <a:r>
              <a:rPr lang="en-US" baseline="0" dirty="0" err="1" smtClean="0"/>
              <a:t>microarchitectural</a:t>
            </a:r>
            <a:r>
              <a:rPr lang="en-US" baseline="0" dirty="0" smtClean="0"/>
              <a:t> details of Nehalem, but we’re speculating that the interrupt based mechanism for system calls doesn’t interact well with </a:t>
            </a:r>
            <a:r>
              <a:rPr lang="en-US" baseline="0" dirty="0" err="1" smtClean="0"/>
              <a:t>icache</a:t>
            </a:r>
            <a:r>
              <a:rPr lang="en-US" baseline="0" dirty="0" smtClean="0"/>
              <a:t> </a:t>
            </a:r>
            <a:r>
              <a:rPr lang="en-US" baseline="0" dirty="0" err="1" smtClean="0"/>
              <a:t>prefetcher</a:t>
            </a:r>
            <a:r>
              <a:rPr lang="en-US" baseline="0" dirty="0" smtClean="0"/>
              <a:t>, though we see no reason why this is necessarily the case.  This is a wrinkle that would likely be worked out if I/O and system interaction got significant attention.</a:t>
            </a:r>
          </a:p>
          <a:p>
            <a:endParaRPr lang="en-US" baseline="0" dirty="0" smtClean="0"/>
          </a:p>
          <a:p>
            <a:r>
              <a:rPr lang="en-US" baseline="0" dirty="0" smtClean="0"/>
              <a:t>Lastly, we want to note that </a:t>
            </a:r>
            <a:r>
              <a:rPr lang="en-US" baseline="0" dirty="0" err="1" smtClean="0"/>
              <a:t>LiMiT</a:t>
            </a:r>
            <a:r>
              <a:rPr lang="en-US" baseline="0" dirty="0" smtClean="0"/>
              <a:t> enabled us to get very detailed performance data.  It’s not so detailed as simulation – we can’t determine, for instance, exactly how instructions flow through the pipeline – but we were able to collect the data very, very quickly.  A few hours to write the instrumentation and a few minutes to run them with Apache and MySQL.</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48</a:t>
            </a:fld>
            <a:endParaRPr lang="en-US"/>
          </a:p>
        </p:txBody>
      </p:sp>
    </p:spTree>
    <p:extLst>
      <p:ext uri="{BB962C8B-B14F-4D97-AF65-F5344CB8AC3E}">
        <p14:creationId xmlns:p14="http://schemas.microsoft.com/office/powerpoint/2010/main" val="170719393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 now</a:t>
            </a:r>
            <a:r>
              <a:rPr lang="en-US" baseline="0" dirty="0" smtClean="0"/>
              <a:t> spend a minute in summary and give some concluding remarks.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49</a:t>
            </a:fld>
            <a:endParaRPr lang="en-US"/>
          </a:p>
        </p:txBody>
      </p:sp>
    </p:spTree>
    <p:extLst>
      <p:ext uri="{BB962C8B-B14F-4D97-AF65-F5344CB8AC3E}">
        <p14:creationId xmlns:p14="http://schemas.microsoft.com/office/powerpoint/2010/main" val="1736799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investigate</a:t>
            </a:r>
            <a:r>
              <a:rPr lang="en-US" baseline="0" dirty="0" smtClean="0"/>
              <a:t> this question, let’s briefly examine our usual research methodology.  Often, we collect performance data about one or several target applications.  We analyze this data and propose architectural improvements to speed up the applications.</a:t>
            </a:r>
          </a:p>
          <a:p>
            <a:r>
              <a:rPr lang="en-US" baseline="0" dirty="0" smtClean="0"/>
              <a:t>&lt;click&gt;</a:t>
            </a:r>
          </a:p>
          <a:p>
            <a:r>
              <a:rPr lang="en-US" baseline="0" dirty="0" smtClean="0"/>
              <a:t>Today, we’re talking about performance data collection.</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5</a:t>
            </a:fld>
            <a:endParaRPr lang="en-US"/>
          </a:p>
        </p:txBody>
      </p:sp>
    </p:spTree>
    <p:extLst>
      <p:ext uri="{BB962C8B-B14F-4D97-AF65-F5344CB8AC3E}">
        <p14:creationId xmlns:p14="http://schemas.microsoft.com/office/powerpoint/2010/main" val="291922173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written and made available a tool called </a:t>
            </a:r>
            <a:r>
              <a:rPr lang="en-US" dirty="0" err="1" smtClean="0"/>
              <a:t>LiMiT</a:t>
            </a:r>
            <a:r>
              <a:rPr lang="en-US" dirty="0" smtClean="0"/>
              <a:t>.  It reduces the overhead of performance counter reads by about 23x and</a:t>
            </a:r>
            <a:r>
              <a:rPr lang="en-US" baseline="0" dirty="0" smtClean="0"/>
              <a:t> thus allows us to conduct detailed case studies in near-real-time.  We’ve conducted several case studies on production applications MySQL and Apache.  In the first we saw that MySQL has over the last few years increased their multithreading efficiency.  This case study also showed the benefits of performance counting for non-architecture studies.  The second case study showed that runtime and kernel code can perform very differently from typical application code and also showed the importance of library and kernel code for system applications.</a:t>
            </a:r>
          </a:p>
          <a:p>
            <a:endParaRPr lang="en-US" baseline="0" dirty="0" smtClean="0"/>
          </a:p>
          <a:p>
            <a:r>
              <a:rPr lang="en-US" baseline="0" dirty="0" smtClean="0"/>
              <a:t>While these results are themselves interesting, we think </a:t>
            </a:r>
            <a:r>
              <a:rPr lang="en-US" baseline="0" dirty="0" err="1" smtClean="0"/>
              <a:t>LiMiT</a:t>
            </a:r>
            <a:r>
              <a:rPr lang="en-US" baseline="0" dirty="0" smtClean="0"/>
              <a:t> provides an interesting opportunity for architecture research methodology.  Specifically, it allows us to investigate applications on production hardware in much more detail than currently feasible.   The data we obtain using </a:t>
            </a:r>
            <a:r>
              <a:rPr lang="en-US" baseline="0" dirty="0" err="1" smtClean="0"/>
              <a:t>LiMiT</a:t>
            </a:r>
            <a:r>
              <a:rPr lang="en-US" baseline="0" dirty="0" smtClean="0"/>
              <a:t> can assist in identifying bottlenecks, writing representative benchmarks, and verifying representativeness.  At this point </a:t>
            </a:r>
            <a:r>
              <a:rPr lang="en-US" baseline="0" dirty="0" err="1" smtClean="0"/>
              <a:t>microbenchmarks</a:t>
            </a:r>
            <a:r>
              <a:rPr lang="en-US" baseline="0" dirty="0" smtClean="0"/>
              <a:t> can be simulated, drastically decreasing simulation time and easing the study of new workloads.  In short, performance counter methodologies like this allow us to rapidly identify architectural bottlenecks.</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50</a:t>
            </a:fld>
            <a:endParaRPr lang="en-US"/>
          </a:p>
        </p:txBody>
      </p:sp>
    </p:spTree>
    <p:extLst>
      <p:ext uri="{BB962C8B-B14F-4D97-AF65-F5344CB8AC3E}">
        <p14:creationId xmlns:p14="http://schemas.microsoft.com/office/powerpoint/2010/main" val="60243917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a:t>
            </a:r>
            <a:r>
              <a:rPr lang="en-US" baseline="0" dirty="0" smtClean="0"/>
              <a:t> dodge your questions now.</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51</a:t>
            </a:fld>
            <a:endParaRPr lang="en-US"/>
          </a:p>
        </p:txBody>
      </p:sp>
    </p:spTree>
    <p:extLst>
      <p:ext uri="{BB962C8B-B14F-4D97-AF65-F5344CB8AC3E}">
        <p14:creationId xmlns:p14="http://schemas.microsoft.com/office/powerpoint/2010/main" val="19593274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Variety of factors</a:t>
            </a:r>
            <a:r>
              <a:rPr lang="en-US" baseline="0" dirty="0" smtClean="0"/>
              <a:t> upon which to choose a performance evaluation method</a:t>
            </a:r>
          </a:p>
          <a:p>
            <a:pPr>
              <a:buFontTx/>
              <a:buChar char="-"/>
            </a:pPr>
            <a:r>
              <a:rPr lang="en-US" baseline="0" dirty="0" smtClean="0"/>
              <a:t>Each performance evaluation method: pros and cons for each</a:t>
            </a:r>
            <a:endParaRPr lang="en-US" baseline="0" dirty="0"/>
          </a:p>
          <a:p>
            <a:pPr>
              <a:buFontTx/>
              <a:buChar char="-"/>
            </a:pPr>
            <a:r>
              <a:rPr lang="en-US" baseline="0" dirty="0" smtClean="0"/>
              <a:t>Simulators &amp; Production Hardware – powerful approach</a:t>
            </a:r>
          </a:p>
          <a:p>
            <a:pPr>
              <a:buFontTx/>
              <a:buChar char="-"/>
            </a:pPr>
            <a:r>
              <a:rPr lang="en-US" baseline="0" dirty="0" smtClean="0"/>
              <a:t>Let’s examine the accuracy/precision tradeoff</a:t>
            </a:r>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53</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Add’l</a:t>
            </a:r>
            <a:r>
              <a:rPr lang="en-US" dirty="0" smtClean="0"/>
              <a:t> note: </a:t>
            </a:r>
            <a:r>
              <a:rPr lang="en-US" dirty="0" err="1" smtClean="0"/>
              <a:t>Userspace</a:t>
            </a:r>
            <a:r>
              <a:rPr lang="en-US" baseline="0" dirty="0" smtClean="0"/>
              <a:t> time only!  PAPI has lots of kernel overhead</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60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model or observe</a:t>
            </a:r>
            <a:r>
              <a:rPr lang="en-US" baseline="0" dirty="0" smtClean="0"/>
              <a:t> performance with a variety of methods.</a:t>
            </a:r>
          </a:p>
          <a:p>
            <a:endParaRPr lang="en-US" baseline="0" dirty="0" smtClean="0"/>
          </a:p>
          <a:p>
            <a:pPr marL="171450" indent="-171450">
              <a:buFontTx/>
              <a:buChar char="-"/>
            </a:pPr>
            <a:r>
              <a:rPr lang="en-US" baseline="0" dirty="0" smtClean="0"/>
              <a:t>Often we use analytical models to make quick calculations.  However, they are typically based on simple assumptions and as a result often represent only upper or lower bounds which may or may not be realistic.</a:t>
            </a:r>
          </a:p>
          <a:p>
            <a:pPr marL="171450" indent="-171450">
              <a:buFontTx/>
              <a:buChar char="-"/>
            </a:pPr>
            <a:r>
              <a:rPr lang="en-US" baseline="0" dirty="0" smtClean="0"/>
              <a:t>Simulation is a standard in the architecture community.  Using simulation, we are able to accurately model a variety of systems.  We are also able to precisely monitor the simulation without affecting simulation results.  Simulation would be perfect, except it is very, very slow.  Additionally, it is notoriously difficult to run complex workloads in simulators making it even more difficult to adapt to new applications.</a:t>
            </a:r>
          </a:p>
          <a:p>
            <a:pPr marL="171450" indent="-171450">
              <a:buFontTx/>
              <a:buChar char="-"/>
            </a:pPr>
            <a:r>
              <a:rPr lang="en-US" baseline="0" dirty="0" smtClean="0"/>
              <a:t>Another option is using performance counters on production hardware.  Since applications already run on these systems and performance counters allow near-native execution speed, it is easy to quickly collect performance data on any application – new or old.  The drawback of production hardware is that we cannot collect detailed data without perturbing program execution, adversely affecting accuracy.  As a result, we can only collect rough information with hardware performance counters.</a:t>
            </a:r>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6</a:t>
            </a:fld>
            <a:endParaRPr lang="en-US"/>
          </a:p>
        </p:txBody>
      </p:sp>
    </p:spTree>
    <p:extLst>
      <p:ext uri="{BB962C8B-B14F-4D97-AF65-F5344CB8AC3E}">
        <p14:creationId xmlns:p14="http://schemas.microsoft.com/office/powerpoint/2010/main" val="3065369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I’ll be discussing methods which allow us to collect information far more detailed than previously possible using performance counters.  These methods allow us to accurately</a:t>
            </a:r>
            <a:r>
              <a:rPr lang="en-US" baseline="0" dirty="0" smtClean="0"/>
              <a:t> and precisely characterize applications very quickly.  We can’t get as detailed as with simulation, but we can closer.  As a result, we can quickly study new code and run shorter segments in simulation.</a:t>
            </a:r>
          </a:p>
          <a:p>
            <a:endParaRPr lang="en-US" baseline="0" dirty="0" smtClean="0"/>
          </a:p>
          <a:p>
            <a:r>
              <a:rPr lang="en-US" baseline="0" dirty="0" smtClean="0"/>
              <a:t>The question is, how far can we push the bar?</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7</a:t>
            </a:fld>
            <a:endParaRPr lang="en-US"/>
          </a:p>
        </p:txBody>
      </p:sp>
    </p:spTree>
    <p:extLst>
      <p:ext uri="{BB962C8B-B14F-4D97-AF65-F5344CB8AC3E}">
        <p14:creationId xmlns:p14="http://schemas.microsoft.com/office/powerpoint/2010/main" val="3065369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answer this question, let’s talk a little bit about accuracy,</a:t>
            </a:r>
            <a:r>
              <a:rPr lang="en-US" baseline="0" dirty="0" smtClean="0"/>
              <a:t> precision and perturbation</a:t>
            </a:r>
            <a:r>
              <a:rPr lang="en-US" baseline="0" dirty="0" smtClean="0"/>
              <a:t>.</a:t>
            </a:r>
          </a:p>
          <a:p>
            <a:endParaRPr lang="en-US" baseline="0" dirty="0" smtClean="0"/>
          </a:p>
          <a:p>
            <a:r>
              <a:rPr lang="en-US" baseline="0" dirty="0" smtClean="0"/>
              <a:t>Define perturbation and accuracy in this context.</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8</a:t>
            </a:fld>
            <a:endParaRPr lang="en-US"/>
          </a:p>
        </p:txBody>
      </p:sp>
    </p:spTree>
    <p:extLst>
      <p:ext uri="{BB962C8B-B14F-4D97-AF65-F5344CB8AC3E}">
        <p14:creationId xmlns:p14="http://schemas.microsoft.com/office/powerpoint/2010/main" val="2569407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 program executes</a:t>
            </a:r>
            <a:r>
              <a:rPr lang="en-US" baseline="0" dirty="0" smtClean="0"/>
              <a:t> normally, it goes through a set of states.  &lt;click&gt; Some are architectural (symbolized by the brown bar) and must be mostly preserved to ensure correctness of execution – fortunately, this state is easy to preserve.  At the same time, the program works through a set of </a:t>
            </a:r>
            <a:r>
              <a:rPr lang="en-US" baseline="0" dirty="0" err="1" smtClean="0"/>
              <a:t>microarchitectural</a:t>
            </a:r>
            <a:r>
              <a:rPr lang="en-US" baseline="0" dirty="0" smtClean="0"/>
              <a:t> states which heavily influence the application’s performance. &lt;click&gt; This includes things like cache state.</a:t>
            </a:r>
            <a:endParaRPr lang="en-US" dirty="0"/>
          </a:p>
        </p:txBody>
      </p:sp>
      <p:sp>
        <p:nvSpPr>
          <p:cNvPr id="4" name="Slide Number Placeholder 3"/>
          <p:cNvSpPr>
            <a:spLocks noGrp="1"/>
          </p:cNvSpPr>
          <p:nvPr>
            <p:ph type="sldNum" sz="quarter" idx="10"/>
          </p:nvPr>
        </p:nvSpPr>
        <p:spPr/>
        <p:txBody>
          <a:bodyPr/>
          <a:lstStyle/>
          <a:p>
            <a:pPr>
              <a:defRPr/>
            </a:pPr>
            <a:fld id="{85990E18-F3F8-476B-AEF7-ABBD9887EE16}" type="slidenum">
              <a:rPr lang="en-US" smtClean="0"/>
              <a:pPr>
                <a:defRPr/>
              </a:pPr>
              <a:t>9</a:t>
            </a:fld>
            <a:endParaRPr lang="en-US"/>
          </a:p>
        </p:txBody>
      </p:sp>
    </p:spTree>
    <p:extLst>
      <p:ext uri="{BB962C8B-B14F-4D97-AF65-F5344CB8AC3E}">
        <p14:creationId xmlns:p14="http://schemas.microsoft.com/office/powerpoint/2010/main" val="3365488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457200" y="5943600"/>
            <a:ext cx="8229600" cy="1588"/>
          </a:xfrm>
          <a:prstGeom prst="line">
            <a:avLst/>
          </a:prstGeom>
          <a:ln>
            <a:solidFill>
              <a:srgbClr val="660066"/>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828274" y="1371600"/>
            <a:ext cx="7772400" cy="1470025"/>
          </a:xfrm>
          <a:noFill/>
          <a:ln>
            <a:noFill/>
          </a:ln>
        </p:spPr>
        <p:style>
          <a:lnRef idx="2">
            <a:schemeClr val="accent6">
              <a:shade val="50000"/>
            </a:schemeClr>
          </a:lnRef>
          <a:fillRef idx="1">
            <a:schemeClr val="accent6"/>
          </a:fillRef>
          <a:effectRef idx="0">
            <a:schemeClr val="accent6"/>
          </a:effectRef>
          <a:fontRef idx="none"/>
        </p:style>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06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6" name="Slide Number Placeholder 5"/>
          <p:cNvSpPr>
            <a:spLocks noGrp="1"/>
          </p:cNvSpPr>
          <p:nvPr>
            <p:ph type="sldNum" sz="quarter" idx="12"/>
          </p:nvPr>
        </p:nvSpPr>
        <p:spPr/>
        <p:txBody>
          <a:bodyPr/>
          <a:lstStyle>
            <a:lvl1pPr>
              <a:defRPr/>
            </a:lvl1pPr>
          </a:lstStyle>
          <a:p>
            <a:pPr>
              <a:defRPr/>
            </a:pPr>
            <a:fld id="{8E314A50-B039-41C9-9298-AA6298F2449B}"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6" name="Slide Number Placeholder 5"/>
          <p:cNvSpPr>
            <a:spLocks noGrp="1"/>
          </p:cNvSpPr>
          <p:nvPr>
            <p:ph type="sldNum" sz="quarter" idx="12"/>
          </p:nvPr>
        </p:nvSpPr>
        <p:spPr/>
        <p:txBody>
          <a:bodyPr/>
          <a:lstStyle>
            <a:lvl1pPr>
              <a:defRPr/>
            </a:lvl1pPr>
          </a:lstStyle>
          <a:p>
            <a:pPr>
              <a:defRPr/>
            </a:pPr>
            <a:fld id="{D730C362-15AF-4103-B638-9CAC1E9379EA}"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atin typeface="Arial Rounded MT Bold"/>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6" name="Slide Number Placeholder 5"/>
          <p:cNvSpPr>
            <a:spLocks noGrp="1"/>
          </p:cNvSpPr>
          <p:nvPr>
            <p:ph type="sldNum" sz="quarter" idx="12"/>
          </p:nvPr>
        </p:nvSpPr>
        <p:spPr/>
        <p:txBody>
          <a:bodyPr/>
          <a:lstStyle>
            <a:lvl1pPr>
              <a:defRPr/>
            </a:lvl1pPr>
          </a:lstStyle>
          <a:p>
            <a:pPr>
              <a:defRPr/>
            </a:pPr>
            <a:fld id="{D3EF06B8-5535-4D43-8E98-90EF3716400D}"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05000"/>
            <a:ext cx="7772400" cy="1362075"/>
          </a:xfrm>
        </p:spPr>
        <p:txBody>
          <a:bodyPr anchor="b"/>
          <a:lstStyle>
            <a:lvl1pPr algn="r">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3267075"/>
            <a:ext cx="7772400" cy="1500187"/>
          </a:xfrm>
        </p:spPr>
        <p:txBody>
          <a:bodyPr anchor="t"/>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6" name="Slide Number Placeholder 5"/>
          <p:cNvSpPr>
            <a:spLocks noGrp="1"/>
          </p:cNvSpPr>
          <p:nvPr>
            <p:ph type="sldNum" sz="quarter" idx="12"/>
          </p:nvPr>
        </p:nvSpPr>
        <p:spPr/>
        <p:txBody>
          <a:bodyPr/>
          <a:lstStyle>
            <a:lvl1pPr>
              <a:defRPr/>
            </a:lvl1pPr>
          </a:lstStyle>
          <a:p>
            <a:pPr>
              <a:defRPr/>
            </a:pPr>
            <a:fld id="{F81376A5-505C-4000-B54A-48EF70A1CA8B}"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7" name="Slide Number Placeholder 6"/>
          <p:cNvSpPr>
            <a:spLocks noGrp="1"/>
          </p:cNvSpPr>
          <p:nvPr>
            <p:ph type="sldNum" sz="quarter" idx="12"/>
          </p:nvPr>
        </p:nvSpPr>
        <p:spPr/>
        <p:txBody>
          <a:bodyPr/>
          <a:lstStyle>
            <a:lvl1pPr>
              <a:defRPr/>
            </a:lvl1pPr>
          </a:lstStyle>
          <a:p>
            <a:pPr>
              <a:defRPr/>
            </a:pPr>
            <a:fld id="{71DF9473-6F3C-4434-9F29-3A58FC915BD2}"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066801"/>
            <a:ext cx="4040188"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52602"/>
            <a:ext cx="4040188" cy="43735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066800"/>
            <a:ext cx="4041775" cy="6858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52602"/>
            <a:ext cx="4041775" cy="43735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9" name="Slide Number Placeholder 8"/>
          <p:cNvSpPr>
            <a:spLocks noGrp="1"/>
          </p:cNvSpPr>
          <p:nvPr>
            <p:ph type="sldNum" sz="quarter" idx="12"/>
          </p:nvPr>
        </p:nvSpPr>
        <p:spPr/>
        <p:txBody>
          <a:bodyPr/>
          <a:lstStyle>
            <a:lvl1pPr>
              <a:defRPr/>
            </a:lvl1pPr>
          </a:lstStyle>
          <a:p>
            <a:pPr>
              <a:defRPr/>
            </a:pPr>
            <a:fld id="{0F8FC6DB-8F93-410D-8342-B29DC5BC76D7}"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5" name="Slide Number Placeholder 4"/>
          <p:cNvSpPr>
            <a:spLocks noGrp="1"/>
          </p:cNvSpPr>
          <p:nvPr>
            <p:ph type="sldNum" sz="quarter" idx="12"/>
          </p:nvPr>
        </p:nvSpPr>
        <p:spPr/>
        <p:txBody>
          <a:bodyPr/>
          <a:lstStyle>
            <a:lvl1pPr>
              <a:defRPr/>
            </a:lvl1pPr>
          </a:lstStyle>
          <a:p>
            <a:pPr>
              <a:defRPr/>
            </a:pPr>
            <a:fld id="{100D5353-941B-48C2-9A8E-E3D8C1FC5103}"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4" name="Slide Number Placeholder 3"/>
          <p:cNvSpPr>
            <a:spLocks noGrp="1"/>
          </p:cNvSpPr>
          <p:nvPr>
            <p:ph type="sldNum" sz="quarter" idx="12"/>
          </p:nvPr>
        </p:nvSpPr>
        <p:spPr/>
        <p:txBody>
          <a:bodyPr/>
          <a:lstStyle>
            <a:lvl1pPr>
              <a:defRPr/>
            </a:lvl1pPr>
          </a:lstStyle>
          <a:p>
            <a:pPr>
              <a:defRPr/>
            </a:pPr>
            <a:fld id="{7F39FEAA-07F9-4A16-8A41-DF7A6F44E451}"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7" name="Slide Number Placeholder 6"/>
          <p:cNvSpPr>
            <a:spLocks noGrp="1"/>
          </p:cNvSpPr>
          <p:nvPr>
            <p:ph type="sldNum" sz="quarter" idx="12"/>
          </p:nvPr>
        </p:nvSpPr>
        <p:spPr/>
        <p:txBody>
          <a:bodyPr/>
          <a:lstStyle>
            <a:lvl1pPr>
              <a:defRPr/>
            </a:lvl1pPr>
          </a:lstStyle>
          <a:p>
            <a:pPr>
              <a:defRPr/>
            </a:pPr>
            <a:fld id="{22D62503-233A-40F5-9EA5-1F29B1D7A4B4}"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en-US"/>
              <a:t>CASTL: Computer Architecture and Security Technologies Lab</a:t>
            </a:r>
          </a:p>
        </p:txBody>
      </p:sp>
      <p:sp>
        <p:nvSpPr>
          <p:cNvPr id="7" name="Slide Number Placeholder 6"/>
          <p:cNvSpPr>
            <a:spLocks noGrp="1"/>
          </p:cNvSpPr>
          <p:nvPr>
            <p:ph type="sldNum" sz="quarter" idx="12"/>
          </p:nvPr>
        </p:nvSpPr>
        <p:spPr/>
        <p:txBody>
          <a:bodyPr/>
          <a:lstStyle>
            <a:lvl1pPr>
              <a:defRPr/>
            </a:lvl1pPr>
          </a:lstStyle>
          <a:p>
            <a:pPr>
              <a:defRPr/>
            </a:pPr>
            <a:fld id="{41EFB880-B2EC-4ABC-AB5C-4491AE9D6C7B}"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8229600" cy="709613"/>
          </a:xfrm>
          <a:prstGeom prst="rect">
            <a:avLst/>
          </a:prstGeom>
          <a:noFill/>
          <a:ln>
            <a:noFill/>
          </a:ln>
        </p:spPr>
        <p:style>
          <a:lnRef idx="3">
            <a:schemeClr val="lt1"/>
          </a:lnRef>
          <a:fillRef idx="1">
            <a:schemeClr val="accent3"/>
          </a:fillRef>
          <a:effectRef idx="1">
            <a:schemeClr val="accent3"/>
          </a:effectRef>
          <a:fontRef idx="none"/>
        </p:style>
        <p:txBody>
          <a:bodyPr vert="horz" lIns="91440" tIns="45720" rIns="91440" bIns="45720" rtlCol="0" anchor="ctr">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990600"/>
            <a:ext cx="8229600" cy="5111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50" smtClean="0">
                <a:solidFill>
                  <a:schemeClr val="tx1">
                    <a:tint val="75000"/>
                  </a:schemeClr>
                </a:solidFill>
                <a:latin typeface="Arial Rounded MT Bold"/>
                <a:cs typeface="Arial Rounded MT Bold"/>
              </a:defRPr>
            </a:lvl1pPr>
          </a:lstStyle>
          <a:p>
            <a:pPr>
              <a:defRPr/>
            </a:pPr>
            <a:r>
              <a:rPr lang="en-US"/>
              <a:t>CASTL: Computer Architecture and Security Technologies Lab</a:t>
            </a:r>
          </a:p>
        </p:txBody>
      </p:sp>
      <p:sp>
        <p:nvSpPr>
          <p:cNvPr id="6" name="Slide Number Placeholder 5"/>
          <p:cNvSpPr>
            <a:spLocks noGrp="1"/>
          </p:cNvSpPr>
          <p:nvPr>
            <p:ph type="sldNum" sz="quarter" idx="4"/>
          </p:nvPr>
        </p:nvSpPr>
        <p:spPr>
          <a:xfrm>
            <a:off x="8763000" y="6492875"/>
            <a:ext cx="381000" cy="365125"/>
          </a:xfrm>
          <a:prstGeom prst="rect">
            <a:avLst/>
          </a:prstGeom>
        </p:spPr>
        <p:txBody>
          <a:bodyPr vert="horz" lIns="91440" tIns="45720" rIns="91440" bIns="45720" rtlCol="0" anchor="ctr"/>
          <a:lstStyle>
            <a:lvl1pPr algn="r">
              <a:defRPr sz="1200" smtClean="0">
                <a:solidFill>
                  <a:schemeClr val="tx1">
                    <a:tint val="75000"/>
                  </a:schemeClr>
                </a:solidFill>
                <a:latin typeface="Arial" charset="0"/>
                <a:cs typeface="Arial" charset="0"/>
              </a:defRPr>
            </a:lvl1pPr>
          </a:lstStyle>
          <a:p>
            <a:pPr>
              <a:defRPr/>
            </a:pPr>
            <a:fld id="{6AFDB571-5922-4D21-B357-F9FEBB544C08}" type="slidenum">
              <a:rPr lang="en-US"/>
              <a:pPr>
                <a:defRPr/>
              </a:pPr>
              <a:t>‹#›</a:t>
            </a:fld>
            <a:endParaRPr lang="en-US"/>
          </a:p>
        </p:txBody>
      </p:sp>
      <p:pic>
        <p:nvPicPr>
          <p:cNvPr id="1030" name="Picture 4"/>
          <p:cNvPicPr>
            <a:picLocks noChangeAspect="1" noChangeArrowheads="1"/>
          </p:cNvPicPr>
          <p:nvPr/>
        </p:nvPicPr>
        <p:blipFill>
          <a:blip r:embed="rId13"/>
          <a:srcRect/>
          <a:stretch>
            <a:fillRect/>
          </a:stretch>
        </p:blipFill>
        <p:spPr bwMode="auto">
          <a:xfrm>
            <a:off x="0" y="6178550"/>
            <a:ext cx="838200" cy="679450"/>
          </a:xfrm>
          <a:prstGeom prst="rect">
            <a:avLst/>
          </a:prstGeom>
          <a:noFill/>
          <a:ln w="9525">
            <a:noFill/>
            <a:miter lim="800000"/>
            <a:headEnd/>
            <a:tailEnd/>
          </a:ln>
        </p:spPr>
      </p:pic>
      <p:cxnSp>
        <p:nvCxnSpPr>
          <p:cNvPr id="9" name="Straight Connector 8"/>
          <p:cNvCxnSpPr/>
          <p:nvPr/>
        </p:nvCxnSpPr>
        <p:spPr>
          <a:xfrm>
            <a:off x="457200" y="862013"/>
            <a:ext cx="8229600" cy="1587"/>
          </a:xfrm>
          <a:prstGeom prst="line">
            <a:avLst/>
          </a:prstGeom>
          <a:ln>
            <a:solidFill>
              <a:srgbClr val="660066"/>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iming>
    <p:tnLst>
      <p:par>
        <p:cTn xmlns:p14="http://schemas.microsoft.com/office/powerpoint/2010/main" id="1" dur="indefinite" restart="never" nodeType="tmRoot"/>
      </p:par>
    </p:tnLst>
  </p:timing>
  <p:hf hdr="0"/>
  <p:txStyles>
    <p:titleStyle>
      <a:lvl1pPr algn="ctr" defTabSz="457200" rtl="0" fontAlgn="base">
        <a:spcBef>
          <a:spcPct val="0"/>
        </a:spcBef>
        <a:spcAft>
          <a:spcPct val="0"/>
        </a:spcAft>
        <a:defRPr sz="3600" kern="1200">
          <a:solidFill>
            <a:schemeClr val="tx1"/>
          </a:solidFill>
          <a:latin typeface="Arial Rounded MT Bold"/>
          <a:ea typeface="Arial Rounded MT Bold"/>
          <a:cs typeface="Arial Rounded MT Bold"/>
        </a:defRPr>
      </a:lvl1pPr>
      <a:lvl2pPr algn="ctr" defTabSz="457200" rtl="0" fontAlgn="base">
        <a:spcBef>
          <a:spcPct val="0"/>
        </a:spcBef>
        <a:spcAft>
          <a:spcPct val="0"/>
        </a:spcAft>
        <a:defRPr sz="3600">
          <a:solidFill>
            <a:schemeClr val="tx1"/>
          </a:solidFill>
          <a:latin typeface="Arial Rounded MT Bold"/>
          <a:ea typeface="Arial Rounded MT Bold"/>
          <a:cs typeface="Arial Rounded MT Bold"/>
        </a:defRPr>
      </a:lvl2pPr>
      <a:lvl3pPr algn="ctr" defTabSz="457200" rtl="0" fontAlgn="base">
        <a:spcBef>
          <a:spcPct val="0"/>
        </a:spcBef>
        <a:spcAft>
          <a:spcPct val="0"/>
        </a:spcAft>
        <a:defRPr sz="3600">
          <a:solidFill>
            <a:schemeClr val="tx1"/>
          </a:solidFill>
          <a:latin typeface="Arial Rounded MT Bold"/>
          <a:ea typeface="Arial Rounded MT Bold"/>
          <a:cs typeface="Arial Rounded MT Bold"/>
        </a:defRPr>
      </a:lvl3pPr>
      <a:lvl4pPr algn="ctr" defTabSz="457200" rtl="0" fontAlgn="base">
        <a:spcBef>
          <a:spcPct val="0"/>
        </a:spcBef>
        <a:spcAft>
          <a:spcPct val="0"/>
        </a:spcAft>
        <a:defRPr sz="3600">
          <a:solidFill>
            <a:schemeClr val="tx1"/>
          </a:solidFill>
          <a:latin typeface="Arial Rounded MT Bold"/>
          <a:ea typeface="Arial Rounded MT Bold"/>
          <a:cs typeface="Arial Rounded MT Bold"/>
        </a:defRPr>
      </a:lvl4pPr>
      <a:lvl5pPr algn="ctr" defTabSz="457200" rtl="0" fontAlgn="base">
        <a:spcBef>
          <a:spcPct val="0"/>
        </a:spcBef>
        <a:spcAft>
          <a:spcPct val="0"/>
        </a:spcAft>
        <a:defRPr sz="3600">
          <a:solidFill>
            <a:schemeClr val="tx1"/>
          </a:solidFill>
          <a:latin typeface="Arial Rounded MT Bold"/>
          <a:ea typeface="Arial Rounded MT Bold"/>
          <a:cs typeface="Arial Rounded MT Bold"/>
        </a:defRPr>
      </a:lvl5pPr>
      <a:lvl6pPr marL="457200" algn="ctr" defTabSz="457200" rtl="0" fontAlgn="base">
        <a:spcBef>
          <a:spcPct val="0"/>
        </a:spcBef>
        <a:spcAft>
          <a:spcPct val="0"/>
        </a:spcAft>
        <a:defRPr sz="3600">
          <a:solidFill>
            <a:schemeClr val="tx1"/>
          </a:solidFill>
          <a:latin typeface="Arial Rounded MT Bold"/>
          <a:ea typeface="Arial Rounded MT Bold"/>
          <a:cs typeface="Arial Rounded MT Bold"/>
        </a:defRPr>
      </a:lvl6pPr>
      <a:lvl7pPr marL="914400" algn="ctr" defTabSz="457200" rtl="0" fontAlgn="base">
        <a:spcBef>
          <a:spcPct val="0"/>
        </a:spcBef>
        <a:spcAft>
          <a:spcPct val="0"/>
        </a:spcAft>
        <a:defRPr sz="3600">
          <a:solidFill>
            <a:schemeClr val="tx1"/>
          </a:solidFill>
          <a:latin typeface="Arial Rounded MT Bold"/>
          <a:ea typeface="Arial Rounded MT Bold"/>
          <a:cs typeface="Arial Rounded MT Bold"/>
        </a:defRPr>
      </a:lvl7pPr>
      <a:lvl8pPr marL="1371600" algn="ctr" defTabSz="457200" rtl="0" fontAlgn="base">
        <a:spcBef>
          <a:spcPct val="0"/>
        </a:spcBef>
        <a:spcAft>
          <a:spcPct val="0"/>
        </a:spcAft>
        <a:defRPr sz="3600">
          <a:solidFill>
            <a:schemeClr val="tx1"/>
          </a:solidFill>
          <a:latin typeface="Arial Rounded MT Bold"/>
          <a:ea typeface="Arial Rounded MT Bold"/>
          <a:cs typeface="Arial Rounded MT Bold"/>
        </a:defRPr>
      </a:lvl8pPr>
      <a:lvl9pPr marL="1828800" algn="ctr" defTabSz="457200" rtl="0" fontAlgn="base">
        <a:spcBef>
          <a:spcPct val="0"/>
        </a:spcBef>
        <a:spcAft>
          <a:spcPct val="0"/>
        </a:spcAft>
        <a:defRPr sz="3600">
          <a:solidFill>
            <a:schemeClr val="tx1"/>
          </a:solidFill>
          <a:latin typeface="Arial Rounded MT Bold"/>
          <a:ea typeface="Arial Rounded MT Bold"/>
          <a:cs typeface="Arial Rounded MT Bold"/>
        </a:defRPr>
      </a:lvl9pPr>
    </p:titleStyle>
    <p:bodyStyle>
      <a:lvl1pPr marL="342900" indent="-342900" algn="l" defTabSz="457200" rtl="0" fontAlgn="base">
        <a:spcBef>
          <a:spcPct val="20000"/>
        </a:spcBef>
        <a:spcAft>
          <a:spcPct val="0"/>
        </a:spcAft>
        <a:buFont typeface="Arial" pitchFamily="34" charset="0"/>
        <a:buChar char="•"/>
        <a:defRPr sz="2800" kern="1200">
          <a:solidFill>
            <a:schemeClr val="tx1"/>
          </a:solidFill>
          <a:latin typeface="Arial Rounded MT Bold"/>
          <a:ea typeface="Arial Rounded MT Bold"/>
          <a:cs typeface="Arial Rounded MT Bold"/>
        </a:defRPr>
      </a:lvl1pPr>
      <a:lvl2pPr marL="742950" indent="-285750" algn="l" defTabSz="457200" rtl="0" fontAlgn="base">
        <a:spcBef>
          <a:spcPct val="20000"/>
        </a:spcBef>
        <a:spcAft>
          <a:spcPct val="0"/>
        </a:spcAft>
        <a:buFont typeface="Arial" pitchFamily="34" charset="0"/>
        <a:buChar char="–"/>
        <a:defRPr sz="2400" kern="1200">
          <a:solidFill>
            <a:srgbClr val="000090"/>
          </a:solidFill>
          <a:latin typeface="Arial Rounded MT Bold"/>
          <a:ea typeface="Arial Rounded MT Bold"/>
          <a:cs typeface="Arial Rounded MT Bold"/>
        </a:defRPr>
      </a:lvl2pPr>
      <a:lvl3pPr marL="1143000" indent="-228600" algn="l" defTabSz="457200" rtl="0" fontAlgn="base">
        <a:spcBef>
          <a:spcPct val="20000"/>
        </a:spcBef>
        <a:spcAft>
          <a:spcPct val="0"/>
        </a:spcAft>
        <a:buFont typeface="Arial" pitchFamily="34" charset="0"/>
        <a:buChar char="•"/>
        <a:defRPr sz="2000" kern="1200">
          <a:solidFill>
            <a:srgbClr val="FF0000"/>
          </a:solidFill>
          <a:latin typeface="Arial Rounded MT Bold"/>
          <a:ea typeface="Arial Rounded MT Bold"/>
          <a:cs typeface="Arial Rounded MT Bold"/>
        </a:defRPr>
      </a:lvl3pPr>
      <a:lvl4pPr marL="1600200" indent="-228600" algn="l" defTabSz="457200" rtl="0" fontAlgn="base">
        <a:spcBef>
          <a:spcPct val="20000"/>
        </a:spcBef>
        <a:spcAft>
          <a:spcPct val="0"/>
        </a:spcAft>
        <a:buFont typeface="Arial" pitchFamily="34" charset="0"/>
        <a:buChar char="–"/>
        <a:defRPr kern="1200">
          <a:solidFill>
            <a:schemeClr val="tx1"/>
          </a:solidFill>
          <a:latin typeface="Arial Rounded MT Bold"/>
          <a:ea typeface="Arial Rounded MT Bold"/>
          <a:cs typeface="Arial Rounded MT Bold"/>
        </a:defRPr>
      </a:lvl4pPr>
      <a:lvl5pPr marL="2057400" indent="-228600" algn="l" defTabSz="457200" rtl="0" fontAlgn="base">
        <a:spcBef>
          <a:spcPct val="20000"/>
        </a:spcBef>
        <a:spcAft>
          <a:spcPct val="0"/>
        </a:spcAft>
        <a:buFont typeface="Arial" pitchFamily="34" charset="0"/>
        <a:buChar char="»"/>
        <a:defRPr kern="1200">
          <a:solidFill>
            <a:schemeClr val="tx1"/>
          </a:solidFill>
          <a:latin typeface="Arial Rounded MT Bold"/>
          <a:ea typeface="Arial Rounded MT Bold"/>
          <a:cs typeface="Arial Rounded MT 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image" Target="../media/image2.jpg"/><Relationship Id="rId5" Type="http://schemas.openxmlformats.org/officeDocument/2006/relationships/image" Target="../media/image3.jpg"/><Relationship Id="rId6" Type="http://schemas.openxmlformats.org/officeDocument/2006/relationships/image" Target="../media/image4.gi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5.jpeg"/></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image" Target="../media/image17.jpeg"/><Relationship Id="rId5" Type="http://schemas.openxmlformats.org/officeDocument/2006/relationships/image" Target="../media/image18.jpeg"/><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image" Target="../media/image19.jpeg"/><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image" Target="../media/image19.jpeg"/><Relationship Id="rId4" Type="http://schemas.openxmlformats.org/officeDocument/2006/relationships/image" Target="../media/image16.jpeg"/><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0.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0.jpeg"/></Relationships>
</file>

<file path=ppt/slides/_rels/slide29.xml.rels><?xml version="1.0" encoding="UTF-8" standalone="yes"?>
<Relationships xmlns="http://schemas.openxmlformats.org/package/2006/relationships"><Relationship Id="rId3" Type="http://schemas.openxmlformats.org/officeDocument/2006/relationships/image" Target="../media/image19.jpeg"/><Relationship Id="rId4" Type="http://schemas.openxmlformats.org/officeDocument/2006/relationships/image" Target="../media/image20.jpeg"/><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1" Type="http://schemas.openxmlformats.org/officeDocument/2006/relationships/image" Target="../media/image11.gif"/><Relationship Id="rId12" Type="http://schemas.openxmlformats.org/officeDocument/2006/relationships/image" Target="../media/image12.jpg"/><Relationship Id="rId13" Type="http://schemas.openxmlformats.org/officeDocument/2006/relationships/image" Target="../media/image13.jpg"/><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gif"/><Relationship Id="rId4" Type="http://schemas.openxmlformats.org/officeDocument/2006/relationships/chart" Target="../charts/chart2.xml"/><Relationship Id="rId5" Type="http://schemas.openxmlformats.org/officeDocument/2006/relationships/image" Target="../media/image6.gif"/><Relationship Id="rId6" Type="http://schemas.openxmlformats.org/officeDocument/2006/relationships/image" Target="../media/image7.jpg"/><Relationship Id="rId7" Type="http://schemas.openxmlformats.org/officeDocument/2006/relationships/image" Target="../media/image4.gif"/><Relationship Id="rId8" Type="http://schemas.openxmlformats.org/officeDocument/2006/relationships/image" Target="../media/image8.jpg"/><Relationship Id="rId9" Type="http://schemas.openxmlformats.org/officeDocument/2006/relationships/image" Target="../media/image9.jpg"/><Relationship Id="rId10" Type="http://schemas.openxmlformats.org/officeDocument/2006/relationships/image" Target="../media/image10.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20.jpeg"/></Relationships>
</file>

<file path=ppt/slides/_rels/slide31.xml.rels><?xml version="1.0" encoding="UTF-8" standalone="yes"?>
<Relationships xmlns="http://schemas.openxmlformats.org/package/2006/relationships"><Relationship Id="rId3" Type="http://schemas.openxmlformats.org/officeDocument/2006/relationships/image" Target="../media/image19.jpeg"/><Relationship Id="rId4" Type="http://schemas.openxmlformats.org/officeDocument/2006/relationships/image" Target="../media/image20.jpeg"/><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image" Target="../media/image19.jpeg"/><Relationship Id="rId4" Type="http://schemas.openxmlformats.org/officeDocument/2006/relationships/image" Target="../media/image20.jpeg"/><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20.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chart" Target="../charts/char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chart" Target="../charts/char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chart" Target="../charts/char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chart" Target="../charts/char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chart" Target="../charts/chart7.xml"/></Relationships>
</file>

<file path=ppt/slides/_rels/slide46.xml.rels><?xml version="1.0" encoding="UTF-8" standalone="yes"?>
<Relationships xmlns="http://schemas.openxmlformats.org/package/2006/relationships"><Relationship Id="rId3" Type="http://schemas.openxmlformats.org/officeDocument/2006/relationships/chart" Target="../charts/chart8.xml"/><Relationship Id="rId4" Type="http://schemas.openxmlformats.org/officeDocument/2006/relationships/chart" Target="../charts/chart9.xml"/><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chart" Target="../charts/char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jpeg"/><Relationship Id="rId3" Type="http://schemas.openxmlformats.org/officeDocument/2006/relationships/image" Target="../media/image22.jp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jpeg"/><Relationship Id="rId3" Type="http://schemas.openxmlformats.org/officeDocument/2006/relationships/image" Target="../media/image15.jpe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 Id="rId3" Type="http://schemas.openxmlformats.org/officeDocument/2006/relationships/image" Target="../media/image22.jp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emf"/></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 Id="rId3" Type="http://schemas.openxmlformats.org/officeDocument/2006/relationships/chart" Target="../charts/chart1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bwMode="auto">
          <a:xfrm>
            <a:off x="828675" y="1371600"/>
            <a:ext cx="7772400" cy="1470025"/>
          </a:xfrm>
          <a:ln w="38100"/>
          <a:effectLst/>
        </p:spPr>
        <p:txBody>
          <a:bodyPr wrap="square" numCol="1" anchorCtr="0" compatLnSpc="1">
            <a:prstTxWarp prst="textNoShape">
              <a:avLst/>
            </a:prstTxWarp>
            <a:normAutofit fontScale="90000"/>
          </a:bodyPr>
          <a:lstStyle/>
          <a:p>
            <a:r>
              <a:rPr lang="en-US" sz="3200" dirty="0"/>
              <a:t>Rapid Identification of Architectural Bottlenecks via Precise Event Counting</a:t>
            </a:r>
            <a:endParaRPr lang="en-US" sz="3200" dirty="0" smtClean="0"/>
          </a:p>
        </p:txBody>
      </p:sp>
      <p:sp>
        <p:nvSpPr>
          <p:cNvPr id="3" name="Subtitle 2"/>
          <p:cNvSpPr>
            <a:spLocks noGrp="1"/>
          </p:cNvSpPr>
          <p:nvPr>
            <p:ph type="subTitle" idx="1"/>
          </p:nvPr>
        </p:nvSpPr>
        <p:spPr>
          <a:xfrm>
            <a:off x="457200" y="3886200"/>
            <a:ext cx="8153400" cy="1828800"/>
          </a:xfrm>
        </p:spPr>
        <p:txBody>
          <a:bodyPr rtlCol="0">
            <a:normAutofit fontScale="92500" lnSpcReduction="10000"/>
          </a:bodyPr>
          <a:lstStyle/>
          <a:p>
            <a:r>
              <a:rPr lang="en-US" u="sng" dirty="0"/>
              <a:t>John </a:t>
            </a:r>
            <a:r>
              <a:rPr lang="en-US" u="sng" dirty="0" err="1" smtClean="0"/>
              <a:t>Demme</a:t>
            </a:r>
            <a:r>
              <a:rPr lang="en-US" dirty="0" smtClean="0"/>
              <a:t>, </a:t>
            </a:r>
            <a:r>
              <a:rPr lang="en-US" dirty="0" err="1" smtClean="0"/>
              <a:t>Simha</a:t>
            </a:r>
            <a:r>
              <a:rPr lang="en-US" dirty="0" smtClean="0"/>
              <a:t> </a:t>
            </a:r>
            <a:r>
              <a:rPr lang="en-US" dirty="0" err="1"/>
              <a:t>Sethumadhavan</a:t>
            </a:r>
            <a:endParaRPr lang="en-US" dirty="0"/>
          </a:p>
          <a:p>
            <a:r>
              <a:rPr lang="en-US" dirty="0" smtClean="0"/>
              <a:t>Columbia University</a:t>
            </a:r>
          </a:p>
          <a:p>
            <a:endParaRPr lang="en-US" dirty="0" smtClean="0"/>
          </a:p>
          <a:p>
            <a:r>
              <a:rPr lang="en-US" dirty="0" smtClean="0"/>
              <a:t>{</a:t>
            </a:r>
            <a:r>
              <a:rPr lang="en-US" dirty="0" err="1"/>
              <a:t>jdd,simha</a:t>
            </a:r>
            <a:r>
              <a:rPr lang="en-US" dirty="0"/>
              <a:t>}@</a:t>
            </a:r>
            <a:r>
              <a:rPr lang="en-US" dirty="0" err="1"/>
              <a:t>cs.columbia.edu</a:t>
            </a:r>
            <a:endParaRPr lang="en-US" dirty="0" smtClean="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1066800" y="1447800"/>
            <a:ext cx="72390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 name="Title 1"/>
          <p:cNvSpPr>
            <a:spLocks noGrp="1"/>
          </p:cNvSpPr>
          <p:nvPr>
            <p:ph type="title"/>
          </p:nvPr>
        </p:nvSpPr>
        <p:spPr/>
        <p:txBody>
          <a:bodyPr>
            <a:normAutofit/>
          </a:bodyPr>
          <a:lstStyle/>
          <a:p>
            <a:r>
              <a:rPr lang="en-US" dirty="0" smtClean="0"/>
              <a:t>Precise Instrumentation</a:t>
            </a:r>
            <a:endParaRPr lang="en-US" dirty="0"/>
          </a:p>
        </p:txBody>
      </p:sp>
      <p:sp>
        <p:nvSpPr>
          <p:cNvPr id="9" name="Content Placeholder 8"/>
          <p:cNvSpPr>
            <a:spLocks noGrp="1"/>
          </p:cNvSpPr>
          <p:nvPr>
            <p:ph idx="1"/>
          </p:nvPr>
        </p:nvSpPr>
        <p:spPr>
          <a:xfrm>
            <a:off x="457200" y="4876800"/>
            <a:ext cx="8229600" cy="1225550"/>
          </a:xfrm>
        </p:spPr>
        <p:txBody>
          <a:bodyPr/>
          <a:lstStyle/>
          <a:p>
            <a:r>
              <a:rPr lang="en-US" dirty="0" smtClean="0"/>
              <a:t>When instrumentation is inserted, the machine state is disrupted and measurements are inaccurate</a:t>
            </a:r>
          </a:p>
        </p:txBody>
      </p:sp>
      <p:sp>
        <p:nvSpPr>
          <p:cNvPr id="3" name="Footer Placeholder 2"/>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4" name="Slide Number Placeholder 3"/>
          <p:cNvSpPr>
            <a:spLocks noGrp="1"/>
          </p:cNvSpPr>
          <p:nvPr>
            <p:ph type="sldNum" sz="quarter" idx="12"/>
          </p:nvPr>
        </p:nvSpPr>
        <p:spPr/>
        <p:txBody>
          <a:bodyPr/>
          <a:lstStyle/>
          <a:p>
            <a:pPr>
              <a:defRPr/>
            </a:pPr>
            <a:fld id="{100D5353-941B-48C2-9A8E-E3D8C1FC5103}" type="slidenum">
              <a:rPr lang="en-US" smtClean="0"/>
              <a:pPr>
                <a:defRPr/>
              </a:pPr>
              <a:t>10</a:t>
            </a:fld>
            <a:endParaRPr lang="en-US"/>
          </a:p>
        </p:txBody>
      </p:sp>
      <p:sp>
        <p:nvSpPr>
          <p:cNvPr id="6" name="TextBox 5"/>
          <p:cNvSpPr txBox="1"/>
          <p:nvPr/>
        </p:nvSpPr>
        <p:spPr>
          <a:xfrm>
            <a:off x="3036106" y="990600"/>
            <a:ext cx="3238236" cy="369332"/>
          </a:xfrm>
          <a:prstGeom prst="rect">
            <a:avLst/>
          </a:prstGeom>
          <a:noFill/>
        </p:spPr>
        <p:txBody>
          <a:bodyPr wrap="none" rtlCol="0">
            <a:spAutoFit/>
          </a:bodyPr>
          <a:lstStyle/>
          <a:p>
            <a:pPr algn="ctr"/>
            <a:r>
              <a:rPr lang="en-US" dirty="0" smtClean="0"/>
              <a:t>Monitored Program Execution</a:t>
            </a:r>
            <a:endParaRPr lang="en-US" dirty="0"/>
          </a:p>
        </p:txBody>
      </p:sp>
      <p:sp>
        <p:nvSpPr>
          <p:cNvPr id="17" name="Rectangle 16"/>
          <p:cNvSpPr/>
          <p:nvPr/>
        </p:nvSpPr>
        <p:spPr>
          <a:xfrm>
            <a:off x="1066800" y="3810000"/>
            <a:ext cx="7239000" cy="685800"/>
          </a:xfrm>
          <a:prstGeom prst="rect">
            <a:avLst/>
          </a:prstGeom>
          <a:gradFill flip="none" rotWithShape="1">
            <a:gsLst>
              <a:gs pos="0">
                <a:schemeClr val="accent5"/>
              </a:gs>
              <a:gs pos="100000">
                <a:schemeClr val="accent3"/>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8" name="TextBox 17"/>
          <p:cNvSpPr txBox="1"/>
          <p:nvPr/>
        </p:nvSpPr>
        <p:spPr>
          <a:xfrm>
            <a:off x="1759772" y="3352800"/>
            <a:ext cx="5790918" cy="369332"/>
          </a:xfrm>
          <a:prstGeom prst="rect">
            <a:avLst/>
          </a:prstGeom>
          <a:noFill/>
        </p:spPr>
        <p:txBody>
          <a:bodyPr wrap="none" rtlCol="0">
            <a:spAutoFit/>
          </a:bodyPr>
          <a:lstStyle/>
          <a:p>
            <a:pPr algn="ctr"/>
            <a:r>
              <a:rPr lang="en-US" dirty="0" smtClean="0"/>
              <a:t>“Correct” Machine State (Cache, Branch Predictor, </a:t>
            </a:r>
            <a:r>
              <a:rPr lang="en-US" dirty="0" err="1" smtClean="0"/>
              <a:t>etc</a:t>
            </a:r>
            <a:r>
              <a:rPr lang="en-US" dirty="0" smtClean="0"/>
              <a:t>)</a:t>
            </a:r>
            <a:endParaRPr lang="en-US" dirty="0"/>
          </a:p>
        </p:txBody>
      </p:sp>
      <p:grpSp>
        <p:nvGrpSpPr>
          <p:cNvPr id="25" name="Group 24"/>
          <p:cNvGrpSpPr/>
          <p:nvPr/>
        </p:nvGrpSpPr>
        <p:grpSpPr>
          <a:xfrm>
            <a:off x="1066800" y="1447800"/>
            <a:ext cx="7848600" cy="685800"/>
            <a:chOff x="1066800" y="1447800"/>
            <a:chExt cx="7848600" cy="685800"/>
          </a:xfrm>
        </p:grpSpPr>
        <p:sp>
          <p:nvSpPr>
            <p:cNvPr id="5" name="Rectangle 4"/>
            <p:cNvSpPr/>
            <p:nvPr/>
          </p:nvSpPr>
          <p:spPr>
            <a:xfrm>
              <a:off x="1066800" y="1447800"/>
              <a:ext cx="78486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1" name="Rectangle 10"/>
            <p:cNvSpPr/>
            <p:nvPr/>
          </p:nvSpPr>
          <p:spPr>
            <a:xfrm>
              <a:off x="4041006" y="14478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2" name="Rectangle 11"/>
            <p:cNvSpPr/>
            <p:nvPr/>
          </p:nvSpPr>
          <p:spPr>
            <a:xfrm>
              <a:off x="6602128" y="14478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3" name="Rectangle 12"/>
            <p:cNvSpPr/>
            <p:nvPr/>
          </p:nvSpPr>
          <p:spPr>
            <a:xfrm>
              <a:off x="7180446" y="14478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grpSp>
      <p:grpSp>
        <p:nvGrpSpPr>
          <p:cNvPr id="26" name="Group 25"/>
          <p:cNvGrpSpPr/>
          <p:nvPr/>
        </p:nvGrpSpPr>
        <p:grpSpPr>
          <a:xfrm>
            <a:off x="1066800" y="2133600"/>
            <a:ext cx="7848600" cy="1143000"/>
            <a:chOff x="1066800" y="2286000"/>
            <a:chExt cx="7848600" cy="1143000"/>
          </a:xfrm>
        </p:grpSpPr>
        <p:sp>
          <p:nvSpPr>
            <p:cNvPr id="21" name="Rectangle 20"/>
            <p:cNvSpPr/>
            <p:nvPr/>
          </p:nvSpPr>
          <p:spPr>
            <a:xfrm>
              <a:off x="7015213" y="2743200"/>
              <a:ext cx="330467" cy="685800"/>
            </a:xfrm>
            <a:prstGeom prst="rect">
              <a:avLst/>
            </a:prstGeom>
            <a:gradFill flip="none" rotWithShape="1">
              <a:gsLst>
                <a:gs pos="0">
                  <a:schemeClr val="accent5"/>
                </a:gs>
                <a:gs pos="100000">
                  <a:schemeClr val="accent3"/>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7" name="Rectangle 6"/>
            <p:cNvSpPr/>
            <p:nvPr/>
          </p:nvSpPr>
          <p:spPr>
            <a:xfrm>
              <a:off x="1066800" y="2743200"/>
              <a:ext cx="7848600" cy="685800"/>
            </a:xfrm>
            <a:prstGeom prst="rect">
              <a:avLst/>
            </a:prstGeom>
            <a:gradFill flip="none" rotWithShape="1">
              <a:gsLst>
                <a:gs pos="0">
                  <a:schemeClr val="accent5"/>
                </a:gs>
                <a:gs pos="100000">
                  <a:schemeClr val="accent3"/>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8" name="TextBox 7"/>
            <p:cNvSpPr txBox="1"/>
            <p:nvPr/>
          </p:nvSpPr>
          <p:spPr>
            <a:xfrm>
              <a:off x="1755254" y="2286000"/>
              <a:ext cx="6404321" cy="369332"/>
            </a:xfrm>
            <a:prstGeom prst="rect">
              <a:avLst/>
            </a:prstGeom>
            <a:noFill/>
          </p:spPr>
          <p:txBody>
            <a:bodyPr wrap="none" rtlCol="0">
              <a:spAutoFit/>
            </a:bodyPr>
            <a:lstStyle/>
            <a:p>
              <a:pPr algn="ctr"/>
              <a:r>
                <a:rPr lang="en-US" dirty="0" smtClean="0"/>
                <a:t>Measured Machine State (Cache, Branch Predictor, </a:t>
              </a:r>
              <a:r>
                <a:rPr lang="en-US" dirty="0" err="1" smtClean="0"/>
                <a:t>etc</a:t>
              </a:r>
              <a:r>
                <a:rPr lang="en-US" dirty="0" smtClean="0"/>
                <a:t>)</a:t>
              </a:r>
              <a:endParaRPr lang="en-US" dirty="0"/>
            </a:p>
          </p:txBody>
        </p:sp>
        <p:sp>
          <p:nvSpPr>
            <p:cNvPr id="14" name="Rectangle 13"/>
            <p:cNvSpPr/>
            <p:nvPr/>
          </p:nvSpPr>
          <p:spPr>
            <a:xfrm>
              <a:off x="4288857" y="2743200"/>
              <a:ext cx="4543926" cy="685800"/>
            </a:xfrm>
            <a:prstGeom prst="rect">
              <a:avLst/>
            </a:prstGeom>
            <a:gradFill flip="none" rotWithShape="1">
              <a:gsLst>
                <a:gs pos="0">
                  <a:schemeClr val="accent5"/>
                </a:gs>
                <a:gs pos="66000">
                  <a:schemeClr val="accent3"/>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5" name="Rectangle 14"/>
            <p:cNvSpPr/>
            <p:nvPr/>
          </p:nvSpPr>
          <p:spPr>
            <a:xfrm>
              <a:off x="4041006" y="27432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9" name="Rectangle 18"/>
            <p:cNvSpPr/>
            <p:nvPr/>
          </p:nvSpPr>
          <p:spPr>
            <a:xfrm>
              <a:off x="6602128" y="27432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2" name="Rectangle 21"/>
            <p:cNvSpPr/>
            <p:nvPr/>
          </p:nvSpPr>
          <p:spPr>
            <a:xfrm>
              <a:off x="7428297" y="2743200"/>
              <a:ext cx="1487103" cy="685800"/>
            </a:xfrm>
            <a:prstGeom prst="rect">
              <a:avLst/>
            </a:prstGeom>
            <a:gradFill flip="none" rotWithShape="1">
              <a:gsLst>
                <a:gs pos="0">
                  <a:schemeClr val="accent5"/>
                </a:gs>
                <a:gs pos="100000">
                  <a:schemeClr val="accent3"/>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0" name="Rectangle 19"/>
            <p:cNvSpPr/>
            <p:nvPr/>
          </p:nvSpPr>
          <p:spPr>
            <a:xfrm>
              <a:off x="7180446" y="27432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grpSp>
      <p:cxnSp>
        <p:nvCxnSpPr>
          <p:cNvPr id="27" name="Straight Arrow Connector 26"/>
          <p:cNvCxnSpPr/>
          <p:nvPr/>
        </p:nvCxnSpPr>
        <p:spPr>
          <a:xfrm flipV="1">
            <a:off x="4410374" y="2133600"/>
            <a:ext cx="0" cy="3048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105237" y="2401669"/>
            <a:ext cx="1352128" cy="646331"/>
          </a:xfrm>
          <a:prstGeom prst="rect">
            <a:avLst/>
          </a:prstGeom>
          <a:noFill/>
        </p:spPr>
        <p:txBody>
          <a:bodyPr wrap="none" rtlCol="0">
            <a:spAutoFit/>
          </a:bodyPr>
          <a:lstStyle/>
          <a:p>
            <a:pPr algn="r"/>
            <a:r>
              <a:rPr lang="en-US" dirty="0" smtClean="0"/>
              <a:t>Start of</a:t>
            </a:r>
          </a:p>
          <a:p>
            <a:pPr algn="r"/>
            <a:r>
              <a:rPr lang="en-US" dirty="0" err="1" smtClean="0"/>
              <a:t>mutex_lock</a:t>
            </a:r>
            <a:endParaRPr lang="en-US" dirty="0"/>
          </a:p>
        </p:txBody>
      </p:sp>
      <p:cxnSp>
        <p:nvCxnSpPr>
          <p:cNvPr id="29" name="Straight Arrow Connector 28"/>
          <p:cNvCxnSpPr/>
          <p:nvPr/>
        </p:nvCxnSpPr>
        <p:spPr>
          <a:xfrm flipV="1">
            <a:off x="6977152" y="2133600"/>
            <a:ext cx="0" cy="3048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5467437" y="2401669"/>
            <a:ext cx="1608884" cy="646331"/>
          </a:xfrm>
          <a:prstGeom prst="rect">
            <a:avLst/>
          </a:prstGeom>
          <a:noFill/>
        </p:spPr>
        <p:txBody>
          <a:bodyPr wrap="none" rtlCol="0">
            <a:spAutoFit/>
          </a:bodyPr>
          <a:lstStyle/>
          <a:p>
            <a:pPr algn="r"/>
            <a:r>
              <a:rPr lang="en-US" dirty="0" smtClean="0"/>
              <a:t>Start of</a:t>
            </a:r>
          </a:p>
          <a:p>
            <a:pPr algn="r"/>
            <a:r>
              <a:rPr lang="en-US" dirty="0" err="1" smtClean="0"/>
              <a:t>mutex_unlock</a:t>
            </a:r>
            <a:endParaRPr lang="en-US" dirty="0"/>
          </a:p>
        </p:txBody>
      </p:sp>
      <p:cxnSp>
        <p:nvCxnSpPr>
          <p:cNvPr id="31" name="Straight Arrow Connector 30"/>
          <p:cNvCxnSpPr/>
          <p:nvPr/>
        </p:nvCxnSpPr>
        <p:spPr>
          <a:xfrm flipV="1">
            <a:off x="7601037" y="2133600"/>
            <a:ext cx="0" cy="3048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7524837" y="2401669"/>
            <a:ext cx="1390563" cy="646331"/>
          </a:xfrm>
          <a:prstGeom prst="rect">
            <a:avLst/>
          </a:prstGeom>
          <a:noFill/>
        </p:spPr>
        <p:txBody>
          <a:bodyPr wrap="none" rtlCol="0">
            <a:spAutoFit/>
          </a:bodyPr>
          <a:lstStyle/>
          <a:p>
            <a:r>
              <a:rPr lang="en-US" dirty="0" smtClean="0"/>
              <a:t>Start of</a:t>
            </a:r>
          </a:p>
          <a:p>
            <a:r>
              <a:rPr lang="en-US" dirty="0" err="1"/>
              <a:t>b</a:t>
            </a:r>
            <a:r>
              <a:rPr lang="en-US" dirty="0" err="1" smtClean="0"/>
              <a:t>arrier_wait</a:t>
            </a:r>
            <a:endParaRPr lang="en-US" dirty="0"/>
          </a:p>
        </p:txBody>
      </p:sp>
      <p:cxnSp>
        <p:nvCxnSpPr>
          <p:cNvPr id="33" name="Straight Arrow Connector 32"/>
          <p:cNvCxnSpPr/>
          <p:nvPr/>
        </p:nvCxnSpPr>
        <p:spPr>
          <a:xfrm>
            <a:off x="1066800" y="2590800"/>
            <a:ext cx="0" cy="685800"/>
          </a:xfrm>
          <a:prstGeom prst="straightConnector1">
            <a:avLst/>
          </a:prstGeom>
          <a:ln w="28575" cmpd="sng">
            <a:headEnd type="diamond"/>
            <a:tailEnd type="diamond"/>
          </a:ln>
        </p:spPr>
        <p:style>
          <a:lnRef idx="1">
            <a:schemeClr val="dk1"/>
          </a:lnRef>
          <a:fillRef idx="0">
            <a:schemeClr val="dk1"/>
          </a:fillRef>
          <a:effectRef idx="0">
            <a:schemeClr val="dk1"/>
          </a:effectRef>
          <a:fontRef idx="minor">
            <a:schemeClr val="tx1"/>
          </a:fontRef>
        </p:style>
      </p:cxnSp>
      <p:cxnSp>
        <p:nvCxnSpPr>
          <p:cNvPr id="35" name="Straight Arrow Connector 34"/>
          <p:cNvCxnSpPr/>
          <p:nvPr/>
        </p:nvCxnSpPr>
        <p:spPr>
          <a:xfrm>
            <a:off x="1066800" y="1447800"/>
            <a:ext cx="0" cy="685800"/>
          </a:xfrm>
          <a:prstGeom prst="straightConnector1">
            <a:avLst/>
          </a:prstGeom>
          <a:ln w="28575" cmpd="sng">
            <a:headEnd type="diamond"/>
            <a:tailEnd type="diamond"/>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a:off x="1066800" y="4843046"/>
            <a:ext cx="7239000" cy="182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7" name="TextBox 36"/>
          <p:cNvSpPr txBox="1"/>
          <p:nvPr/>
        </p:nvSpPr>
        <p:spPr>
          <a:xfrm>
            <a:off x="4199455" y="4495800"/>
            <a:ext cx="745091" cy="400110"/>
          </a:xfrm>
          <a:prstGeom prst="rect">
            <a:avLst/>
          </a:prstGeom>
          <a:noFill/>
        </p:spPr>
        <p:txBody>
          <a:bodyPr wrap="none" rtlCol="0">
            <a:spAutoFit/>
          </a:bodyPr>
          <a:lstStyle/>
          <a:p>
            <a:r>
              <a:rPr lang="en-US" sz="2000" dirty="0" smtClean="0"/>
              <a:t>Time</a:t>
            </a:r>
            <a:endParaRPr lang="en-US" sz="2000" dirty="0"/>
          </a:p>
        </p:txBody>
      </p:sp>
      <p:cxnSp>
        <p:nvCxnSpPr>
          <p:cNvPr id="38" name="Straight Arrow Connector 37"/>
          <p:cNvCxnSpPr/>
          <p:nvPr/>
        </p:nvCxnSpPr>
        <p:spPr>
          <a:xfrm>
            <a:off x="1066800" y="3810000"/>
            <a:ext cx="0" cy="685800"/>
          </a:xfrm>
          <a:prstGeom prst="straightConnector1">
            <a:avLst/>
          </a:prstGeom>
          <a:ln w="28575" cmpd="sng">
            <a:headEnd type="diamond"/>
            <a:tailEnd type="diamon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481817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27"/>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8"/>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29"/>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31"/>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32"/>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30"/>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63" presetClass="path" presetSubtype="0" accel="50000" decel="50000" fill="hold" nodeType="withEffect">
                                  <p:stCondLst>
                                    <p:cond delay="0"/>
                                  </p:stCondLst>
                                  <p:childTnLst>
                                    <p:animMotion origin="layout" path="M 4.06559E-6 1.57017E-6 L 0.85788 1.57017E-6 " pathEditMode="relative" rAng="0" ptsTypes="AA">
                                      <p:cBhvr>
                                        <p:cTn id="44" dur="2000" fill="hold"/>
                                        <p:tgtEl>
                                          <p:spTgt spid="33"/>
                                        </p:tgtEl>
                                        <p:attrNameLst>
                                          <p:attrName>ppt_x</p:attrName>
                                          <p:attrName>ppt_y</p:attrName>
                                        </p:attrNameLst>
                                      </p:cBhvr>
                                      <p:rCtr x="42894" y="0"/>
                                    </p:animMotion>
                                  </p:childTnLst>
                                </p:cTn>
                              </p:par>
                              <p:par>
                                <p:cTn id="45" presetID="1" presetClass="entr" presetSubtype="0" fill="hold" nodeType="with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par>
                                <p:cTn id="47" presetID="63" presetClass="path" presetSubtype="0" accel="50000" decel="50000" fill="hold" nodeType="withEffect">
                                  <p:stCondLst>
                                    <p:cond delay="0"/>
                                  </p:stCondLst>
                                  <p:childTnLst>
                                    <p:animMotion origin="layout" path="M 4.06559E-6 1.57017E-6 L 0.85788 1.57017E-6 " pathEditMode="relative" rAng="0" ptsTypes="AA">
                                      <p:cBhvr>
                                        <p:cTn id="48" dur="2000" fill="hold"/>
                                        <p:tgtEl>
                                          <p:spTgt spid="35"/>
                                        </p:tgtEl>
                                        <p:attrNameLst>
                                          <p:attrName>ppt_x</p:attrName>
                                          <p:attrName>ppt_y</p:attrName>
                                        </p:attrNameLst>
                                      </p:cBhvr>
                                      <p:rCtr x="42894" y="0"/>
                                    </p:animMotion>
                                  </p:childTnLst>
                                </p:cTn>
                              </p:par>
                              <p:par>
                                <p:cTn id="49" presetID="1" presetClass="entr" presetSubtype="0"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par>
                                <p:cTn id="53" presetID="63" presetClass="path" presetSubtype="0" accel="50000" decel="50000" fill="hold" nodeType="withEffect">
                                  <p:stCondLst>
                                    <p:cond delay="0"/>
                                  </p:stCondLst>
                                  <p:childTnLst>
                                    <p:animMotion origin="layout" path="M 4.06559E-6 3.9648E-6 L 0.79125 3.9648E-6 " pathEditMode="relative" rAng="0" ptsTypes="AA">
                                      <p:cBhvr>
                                        <p:cTn id="54" dur="2000" fill="hold"/>
                                        <p:tgtEl>
                                          <p:spTgt spid="38"/>
                                        </p:tgtEl>
                                        <p:attrNameLst>
                                          <p:attrName>ppt_x</p:attrName>
                                          <p:attrName>ppt_y</p:attrName>
                                        </p:attrNameLst>
                                      </p:cBhvr>
                                      <p:rCtr x="39563" y="0"/>
                                    </p:animMotion>
                                  </p:childTnLst>
                                </p:cTn>
                              </p:par>
                              <p:par>
                                <p:cTn id="55" presetID="1" presetClass="entr" presetSubtype="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8" grpId="1"/>
      <p:bldP spid="30" grpId="0"/>
      <p:bldP spid="30" grpId="1"/>
      <p:bldP spid="32" grpId="0"/>
      <p:bldP spid="3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 Counter SW Landscape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23867753"/>
              </p:ext>
            </p:extLst>
          </p:nvPr>
        </p:nvGraphicFramePr>
        <p:xfrm>
          <a:off x="457200" y="990600"/>
          <a:ext cx="8229600" cy="5181600"/>
        </p:xfrm>
        <a:graphic>
          <a:graphicData uri="http://schemas.openxmlformats.org/drawingml/2006/table">
            <a:tbl>
              <a:tblPr firstRow="1" bandRow="1">
                <a:tableStyleId>{5C22544A-7EE6-4342-B048-85BDC9FD1C3A}</a:tableStyleId>
              </a:tblPr>
              <a:tblGrid>
                <a:gridCol w="1447800"/>
                <a:gridCol w="2590800"/>
                <a:gridCol w="2095500"/>
                <a:gridCol w="2095500"/>
              </a:tblGrid>
              <a:tr h="533400">
                <a:tc>
                  <a:txBody>
                    <a:bodyPr/>
                    <a:lstStyle/>
                    <a:p>
                      <a:endParaRPr lang="en-US" sz="2400" dirty="0"/>
                    </a:p>
                  </a:txBody>
                  <a:tcPr/>
                </a:tc>
                <a:tc>
                  <a:txBody>
                    <a:bodyPr/>
                    <a:lstStyle/>
                    <a:p>
                      <a:pPr algn="ctr"/>
                      <a:endParaRPr lang="en-US" sz="2400" dirty="0"/>
                    </a:p>
                  </a:txBody>
                  <a:tcPr/>
                </a:tc>
                <a:tc gridSpan="2">
                  <a:txBody>
                    <a:bodyPr/>
                    <a:lstStyle/>
                    <a:p>
                      <a:pPr algn="ctr"/>
                      <a:r>
                        <a:rPr lang="en-US" sz="2400" dirty="0" smtClean="0"/>
                        <a:t>Precise</a:t>
                      </a:r>
                    </a:p>
                  </a:txBody>
                  <a:tcPr/>
                </a:tc>
                <a:tc hMerge="1">
                  <a:txBody>
                    <a:bodyPr/>
                    <a:lstStyle/>
                    <a:p>
                      <a:pPr algn="ctr"/>
                      <a:endParaRPr lang="en-US" sz="2400" dirty="0"/>
                    </a:p>
                  </a:txBody>
                  <a:tcPr/>
                </a:tc>
              </a:tr>
              <a:tr h="1371600">
                <a:tc>
                  <a:txBody>
                    <a:bodyPr/>
                    <a:lstStyle/>
                    <a:p>
                      <a:endParaRPr lang="en-US" sz="2400" dirty="0"/>
                    </a:p>
                  </a:txBody>
                  <a:tcPr/>
                </a:tc>
                <a:tc>
                  <a:txBody>
                    <a:bodyPr/>
                    <a:lstStyle/>
                    <a:p>
                      <a:pPr marL="0" indent="0">
                        <a:buFont typeface="Arial"/>
                        <a:buNone/>
                      </a:pPr>
                      <a:endParaRPr lang="en-US" sz="2400" dirty="0" smtClean="0"/>
                    </a:p>
                    <a:p>
                      <a:pPr marL="0" indent="0">
                        <a:buFont typeface="Arial"/>
                        <a:buNone/>
                      </a:pPr>
                      <a:endParaRPr lang="en-US" sz="2400" dirty="0" smtClean="0"/>
                    </a:p>
                    <a:p>
                      <a:pPr marL="0" indent="0">
                        <a:buFont typeface="Arial"/>
                        <a:buNone/>
                      </a:pPr>
                      <a:endParaRPr lang="en-US" sz="2400" dirty="0"/>
                    </a:p>
                  </a:txBody>
                  <a:tcPr/>
                </a:tc>
                <a:tc gridSpan="2">
                  <a:txBody>
                    <a:bodyPr/>
                    <a:lstStyle/>
                    <a:p>
                      <a:pPr marL="0" indent="0">
                        <a:buFont typeface="Arial"/>
                        <a:buNone/>
                      </a:pPr>
                      <a:r>
                        <a:rPr lang="en-US" sz="2400" dirty="0" smtClean="0"/>
                        <a:t>Reads counters whenever</a:t>
                      </a:r>
                      <a:r>
                        <a:rPr lang="en-US" sz="2400" baseline="0" dirty="0" smtClean="0"/>
                        <a:t> program or instrumentation requests a read</a:t>
                      </a:r>
                      <a:endParaRPr lang="en-US" sz="2400" dirty="0"/>
                    </a:p>
                  </a:txBody>
                  <a:tcPr/>
                </a:tc>
                <a:tc hMerge="1">
                  <a:txBody>
                    <a:bodyPr/>
                    <a:lstStyle/>
                    <a:p>
                      <a:pPr marL="342900" indent="-342900">
                        <a:buFont typeface="Arial"/>
                        <a:buChar char="•"/>
                      </a:pPr>
                      <a:endParaRPr lang="en-US" sz="2400" dirty="0"/>
                    </a:p>
                  </a:txBody>
                  <a:tcPr/>
                </a:tc>
              </a:tr>
              <a:tr h="533400">
                <a:tc>
                  <a:txBody>
                    <a:bodyPr/>
                    <a:lstStyle/>
                    <a:p>
                      <a:endParaRPr lang="en-US" sz="2400" dirty="0"/>
                    </a:p>
                  </a:txBody>
                  <a:tcPr/>
                </a:tc>
                <a:tc>
                  <a:txBody>
                    <a:bodyPr/>
                    <a:lstStyle/>
                    <a:p>
                      <a:pPr marL="342900" indent="-342900">
                        <a:buFont typeface="Arial"/>
                        <a:buChar char="•"/>
                      </a:pPr>
                      <a:endParaRPr lang="en-US" sz="2400" dirty="0"/>
                    </a:p>
                  </a:txBody>
                  <a:tcPr/>
                </a:tc>
                <a:tc>
                  <a:txBody>
                    <a:bodyPr/>
                    <a:lstStyle/>
                    <a:p>
                      <a:pPr marL="0" indent="0" algn="ctr">
                        <a:buFont typeface="Arial"/>
                        <a:buNone/>
                      </a:pPr>
                      <a:r>
                        <a:rPr lang="en-US" sz="2400" b="1" dirty="0" smtClean="0">
                          <a:solidFill>
                            <a:schemeClr val="bg1"/>
                          </a:solidFill>
                        </a:rPr>
                        <a:t>Heavyweight</a:t>
                      </a:r>
                      <a:endParaRPr lang="en-US" sz="2400" b="1" dirty="0">
                        <a:solidFill>
                          <a:schemeClr val="bg1"/>
                        </a:solidFill>
                      </a:endParaRPr>
                    </a:p>
                  </a:txBody>
                  <a:tcPr>
                    <a:solidFill>
                      <a:srgbClr val="4F81BE"/>
                    </a:solidFill>
                  </a:tcPr>
                </a:tc>
                <a:tc>
                  <a:txBody>
                    <a:bodyPr/>
                    <a:lstStyle/>
                    <a:p>
                      <a:pPr marL="0" indent="0" algn="ctr">
                        <a:buFont typeface="Arial"/>
                        <a:buNone/>
                      </a:pPr>
                      <a:endParaRPr lang="en-US" sz="2400" b="1" dirty="0">
                        <a:solidFill>
                          <a:schemeClr val="bg1"/>
                        </a:solidFill>
                      </a:endParaRPr>
                    </a:p>
                  </a:txBody>
                  <a:tcPr>
                    <a:solidFill>
                      <a:srgbClr val="4F81BE"/>
                    </a:solidFill>
                  </a:tcPr>
                </a:tc>
              </a:tr>
              <a:tr h="370840">
                <a:tc>
                  <a:txBody>
                    <a:bodyPr/>
                    <a:lstStyle/>
                    <a:p>
                      <a:r>
                        <a:rPr lang="en-US" sz="2400" dirty="0" smtClean="0"/>
                        <a:t>Examples</a:t>
                      </a:r>
                      <a:endParaRPr lang="en-US" sz="2400" dirty="0"/>
                    </a:p>
                  </a:txBody>
                  <a:tcPr/>
                </a:tc>
                <a:tc>
                  <a:txBody>
                    <a:bodyPr/>
                    <a:lstStyle/>
                    <a:p>
                      <a:pPr marL="0" indent="0">
                        <a:buFont typeface="Arial"/>
                        <a:buNone/>
                      </a:pPr>
                      <a:endParaRPr lang="en-US" sz="2400" dirty="0"/>
                    </a:p>
                  </a:txBody>
                  <a:tcPr/>
                </a:tc>
                <a:tc>
                  <a:txBody>
                    <a:bodyPr/>
                    <a:lstStyle/>
                    <a:p>
                      <a:pPr marL="164592" indent="-164592">
                        <a:buFont typeface="Arial"/>
                        <a:buChar char="•"/>
                      </a:pPr>
                      <a:r>
                        <a:rPr lang="en-US" sz="2400" dirty="0" smtClean="0"/>
                        <a:t>PAPI</a:t>
                      </a:r>
                    </a:p>
                    <a:p>
                      <a:pPr marL="164592" indent="-164592">
                        <a:buFont typeface="Arial"/>
                        <a:buChar char="•"/>
                      </a:pPr>
                      <a:r>
                        <a:rPr lang="en-US" sz="2400" dirty="0" err="1" smtClean="0"/>
                        <a:t>perf_event</a:t>
                      </a:r>
                      <a:endParaRPr lang="en-US" sz="2400" dirty="0"/>
                    </a:p>
                  </a:txBody>
                  <a:tcPr/>
                </a:tc>
                <a:tc>
                  <a:txBody>
                    <a:bodyPr/>
                    <a:lstStyle/>
                    <a:p>
                      <a:pPr marL="0" indent="0">
                        <a:buFont typeface="Arial"/>
                        <a:buNone/>
                      </a:pPr>
                      <a:endParaRPr lang="en-US" sz="2400" dirty="0"/>
                    </a:p>
                  </a:txBody>
                  <a:tcPr/>
                </a:tc>
              </a:tr>
              <a:tr h="370840">
                <a:tc>
                  <a:txBody>
                    <a:bodyPr/>
                    <a:lstStyle/>
                    <a:p>
                      <a:r>
                        <a:rPr lang="en-US" sz="2400" dirty="0" smtClean="0"/>
                        <a:t>Overhead</a:t>
                      </a:r>
                      <a:endParaRPr lang="en-US" sz="2400" dirty="0"/>
                    </a:p>
                  </a:txBody>
                  <a:tcPr/>
                </a:tc>
                <a:tc>
                  <a:txBody>
                    <a:bodyPr/>
                    <a:lstStyle/>
                    <a:p>
                      <a:pPr marL="0" indent="0">
                        <a:buFont typeface="Arial"/>
                        <a:buNone/>
                      </a:pPr>
                      <a:endParaRPr lang="en-US" sz="2400" dirty="0"/>
                    </a:p>
                  </a:txBody>
                  <a:tcPr/>
                </a:tc>
                <a:tc>
                  <a:txBody>
                    <a:bodyPr/>
                    <a:lstStyle/>
                    <a:p>
                      <a:pPr marL="164592" indent="-164592">
                        <a:buFont typeface="Arial"/>
                        <a:buChar char="•"/>
                      </a:pPr>
                      <a:r>
                        <a:rPr lang="en-US" sz="2400" dirty="0" smtClean="0"/>
                        <a:t>Proportional</a:t>
                      </a:r>
                      <a:r>
                        <a:rPr lang="en-US" sz="2400" baseline="0" dirty="0" smtClean="0"/>
                        <a:t> to # of reads</a:t>
                      </a:r>
                      <a:endParaRPr lang="en-US" sz="2400" dirty="0" smtClean="0"/>
                    </a:p>
                    <a:p>
                      <a:pPr marL="164592" indent="-164592">
                        <a:buFont typeface="Arial"/>
                        <a:buChar char="•"/>
                      </a:pPr>
                      <a:r>
                        <a:rPr lang="en-US" sz="2400" dirty="0" smtClean="0"/>
                        <a:t>PAPI: 1048ns</a:t>
                      </a:r>
                    </a:p>
                    <a:p>
                      <a:pPr marL="164592" indent="-164592">
                        <a:buFont typeface="Arial"/>
                        <a:buChar char="•"/>
                      </a:pPr>
                      <a:r>
                        <a:rPr lang="en-US" sz="2400" dirty="0" err="1" smtClean="0"/>
                        <a:t>Perf_event</a:t>
                      </a:r>
                      <a:r>
                        <a:rPr lang="en-US" sz="2400" dirty="0" smtClean="0"/>
                        <a:t>:       262ns</a:t>
                      </a:r>
                      <a:endParaRPr lang="en-US" sz="2400" dirty="0"/>
                    </a:p>
                  </a:txBody>
                  <a:tcPr/>
                </a:tc>
                <a:tc>
                  <a:txBody>
                    <a:bodyPr/>
                    <a:lstStyle/>
                    <a:p>
                      <a:pPr marL="0" indent="0">
                        <a:buFont typeface="Arial"/>
                        <a:buNone/>
                      </a:pPr>
                      <a:endParaRPr lang="en-US" sz="2400"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11</a:t>
            </a:fld>
            <a:endParaRPr lang="en-US"/>
          </a:p>
        </p:txBody>
      </p:sp>
    </p:spTree>
    <p:extLst>
      <p:ext uri="{BB962C8B-B14F-4D97-AF65-F5344CB8AC3E}">
        <p14:creationId xmlns:p14="http://schemas.microsoft.com/office/powerpoint/2010/main" val="14161736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vs. Instrumentation</a:t>
            </a:r>
            <a:endParaRPr lang="en-US" dirty="0"/>
          </a:p>
        </p:txBody>
      </p:sp>
      <p:sp>
        <p:nvSpPr>
          <p:cNvPr id="3" name="Footer Placeholder 2"/>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4" name="Slide Number Placeholder 3"/>
          <p:cNvSpPr>
            <a:spLocks noGrp="1"/>
          </p:cNvSpPr>
          <p:nvPr>
            <p:ph type="sldNum" sz="quarter" idx="12"/>
          </p:nvPr>
        </p:nvSpPr>
        <p:spPr/>
        <p:txBody>
          <a:bodyPr/>
          <a:lstStyle/>
          <a:p>
            <a:pPr>
              <a:defRPr/>
            </a:pPr>
            <a:fld id="{100D5353-941B-48C2-9A8E-E3D8C1FC5103}" type="slidenum">
              <a:rPr lang="en-US" smtClean="0"/>
              <a:pPr>
                <a:defRPr/>
              </a:pPr>
              <a:t>12</a:t>
            </a:fld>
            <a:endParaRPr lang="en-US"/>
          </a:p>
        </p:txBody>
      </p:sp>
      <p:grpSp>
        <p:nvGrpSpPr>
          <p:cNvPr id="7" name="Group 6"/>
          <p:cNvGrpSpPr/>
          <p:nvPr/>
        </p:nvGrpSpPr>
        <p:grpSpPr>
          <a:xfrm>
            <a:off x="1066800" y="3124200"/>
            <a:ext cx="7239000" cy="1664732"/>
            <a:chOff x="1066800" y="1219200"/>
            <a:chExt cx="7239000" cy="1664732"/>
          </a:xfrm>
        </p:grpSpPr>
        <p:sp>
          <p:nvSpPr>
            <p:cNvPr id="5" name="Rectangle 4"/>
            <p:cNvSpPr/>
            <p:nvPr/>
          </p:nvSpPr>
          <p:spPr>
            <a:xfrm>
              <a:off x="1066800" y="1676400"/>
              <a:ext cx="72390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6" name="TextBox 5"/>
            <p:cNvSpPr txBox="1"/>
            <p:nvPr/>
          </p:nvSpPr>
          <p:spPr>
            <a:xfrm>
              <a:off x="3093815" y="1219200"/>
              <a:ext cx="3122820" cy="369332"/>
            </a:xfrm>
            <a:prstGeom prst="rect">
              <a:avLst/>
            </a:prstGeom>
            <a:noFill/>
          </p:spPr>
          <p:txBody>
            <a:bodyPr wrap="none" rtlCol="0">
              <a:spAutoFit/>
            </a:bodyPr>
            <a:lstStyle/>
            <a:p>
              <a:pPr algn="ctr"/>
              <a:r>
                <a:rPr lang="en-US" dirty="0" smtClean="0"/>
                <a:t>Sampled Program Execution</a:t>
              </a:r>
              <a:endParaRPr lang="en-US" dirty="0"/>
            </a:p>
          </p:txBody>
        </p:sp>
        <p:sp>
          <p:nvSpPr>
            <p:cNvPr id="11" name="Rectangle 10"/>
            <p:cNvSpPr/>
            <p:nvPr/>
          </p:nvSpPr>
          <p:spPr>
            <a:xfrm>
              <a:off x="2209800" y="16764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2" name="Rectangle 11"/>
            <p:cNvSpPr/>
            <p:nvPr/>
          </p:nvSpPr>
          <p:spPr>
            <a:xfrm>
              <a:off x="4267200" y="16764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3" name="Rectangle 12"/>
            <p:cNvSpPr/>
            <p:nvPr/>
          </p:nvSpPr>
          <p:spPr>
            <a:xfrm>
              <a:off x="6324600" y="16764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cxnSp>
          <p:nvCxnSpPr>
            <p:cNvPr id="16" name="Straight Connector 15"/>
            <p:cNvCxnSpPr/>
            <p:nvPr/>
          </p:nvCxnSpPr>
          <p:spPr>
            <a:xfrm>
              <a:off x="2286000" y="2514600"/>
              <a:ext cx="1981200" cy="0"/>
            </a:xfrm>
            <a:prstGeom prst="line">
              <a:avLst/>
            </a:prstGeom>
            <a:ln>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2743200" y="2514600"/>
              <a:ext cx="1056825" cy="369332"/>
            </a:xfrm>
            <a:prstGeom prst="rect">
              <a:avLst/>
            </a:prstGeom>
            <a:noFill/>
          </p:spPr>
          <p:txBody>
            <a:bodyPr wrap="none" rtlCol="0">
              <a:spAutoFit/>
            </a:bodyPr>
            <a:lstStyle/>
            <a:p>
              <a:r>
                <a:rPr lang="en-US" dirty="0" smtClean="0"/>
                <a:t>n cycles</a:t>
              </a:r>
              <a:endParaRPr lang="en-US" dirty="0"/>
            </a:p>
          </p:txBody>
        </p:sp>
        <p:cxnSp>
          <p:nvCxnSpPr>
            <p:cNvPr id="23" name="Straight Connector 22"/>
            <p:cNvCxnSpPr/>
            <p:nvPr/>
          </p:nvCxnSpPr>
          <p:spPr>
            <a:xfrm>
              <a:off x="4343400" y="2514600"/>
              <a:ext cx="1981200" cy="0"/>
            </a:xfrm>
            <a:prstGeom prst="line">
              <a:avLst/>
            </a:prstGeom>
            <a:ln>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4800600" y="2514600"/>
              <a:ext cx="1056825" cy="369332"/>
            </a:xfrm>
            <a:prstGeom prst="rect">
              <a:avLst/>
            </a:prstGeom>
            <a:noFill/>
          </p:spPr>
          <p:txBody>
            <a:bodyPr wrap="none" rtlCol="0">
              <a:spAutoFit/>
            </a:bodyPr>
            <a:lstStyle/>
            <a:p>
              <a:r>
                <a:rPr lang="en-US" dirty="0" smtClean="0"/>
                <a:t>n cycles</a:t>
              </a:r>
              <a:endParaRPr lang="en-US" dirty="0"/>
            </a:p>
          </p:txBody>
        </p:sp>
      </p:grpSp>
      <p:sp>
        <p:nvSpPr>
          <p:cNvPr id="25" name="Rectangle 24"/>
          <p:cNvSpPr/>
          <p:nvPr/>
        </p:nvSpPr>
        <p:spPr>
          <a:xfrm>
            <a:off x="1066800" y="1447800"/>
            <a:ext cx="79248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6" name="TextBox 25"/>
          <p:cNvSpPr txBox="1"/>
          <p:nvPr/>
        </p:nvSpPr>
        <p:spPr>
          <a:xfrm>
            <a:off x="2309069" y="990600"/>
            <a:ext cx="4692323" cy="369332"/>
          </a:xfrm>
          <a:prstGeom prst="rect">
            <a:avLst/>
          </a:prstGeom>
          <a:noFill/>
        </p:spPr>
        <p:txBody>
          <a:bodyPr wrap="none" rtlCol="0">
            <a:spAutoFit/>
          </a:bodyPr>
          <a:lstStyle/>
          <a:p>
            <a:pPr algn="ctr"/>
            <a:r>
              <a:rPr lang="en-US" dirty="0" smtClean="0"/>
              <a:t>Traditional Instrumented Program Execution</a:t>
            </a:r>
            <a:endParaRPr lang="en-US" dirty="0"/>
          </a:p>
        </p:txBody>
      </p:sp>
      <p:sp>
        <p:nvSpPr>
          <p:cNvPr id="27" name="Rectangle 26"/>
          <p:cNvSpPr/>
          <p:nvPr/>
        </p:nvSpPr>
        <p:spPr>
          <a:xfrm>
            <a:off x="2971800" y="1447800"/>
            <a:ext cx="3810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8" name="Rectangle 27"/>
          <p:cNvSpPr/>
          <p:nvPr/>
        </p:nvSpPr>
        <p:spPr>
          <a:xfrm>
            <a:off x="5715000" y="1447800"/>
            <a:ext cx="3810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9" name="Rectangle 28"/>
          <p:cNvSpPr/>
          <p:nvPr/>
        </p:nvSpPr>
        <p:spPr>
          <a:xfrm>
            <a:off x="6324600" y="1447800"/>
            <a:ext cx="3810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cxnSp>
        <p:nvCxnSpPr>
          <p:cNvPr id="35" name="Straight Arrow Connector 34"/>
          <p:cNvCxnSpPr/>
          <p:nvPr/>
        </p:nvCxnSpPr>
        <p:spPr>
          <a:xfrm flipV="1">
            <a:off x="3343574" y="2209800"/>
            <a:ext cx="0" cy="3048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2038437" y="2477869"/>
            <a:ext cx="1352128" cy="646331"/>
          </a:xfrm>
          <a:prstGeom prst="rect">
            <a:avLst/>
          </a:prstGeom>
          <a:noFill/>
        </p:spPr>
        <p:txBody>
          <a:bodyPr wrap="none" rtlCol="0">
            <a:spAutoFit/>
          </a:bodyPr>
          <a:lstStyle/>
          <a:p>
            <a:pPr algn="r"/>
            <a:r>
              <a:rPr lang="en-US" dirty="0" smtClean="0"/>
              <a:t>Start of</a:t>
            </a:r>
          </a:p>
          <a:p>
            <a:pPr algn="r"/>
            <a:r>
              <a:rPr lang="en-US" dirty="0" err="1" smtClean="0"/>
              <a:t>mutex_lock</a:t>
            </a:r>
            <a:endParaRPr lang="en-US" dirty="0"/>
          </a:p>
        </p:txBody>
      </p:sp>
      <p:cxnSp>
        <p:nvCxnSpPr>
          <p:cNvPr id="37" name="Straight Arrow Connector 36"/>
          <p:cNvCxnSpPr/>
          <p:nvPr/>
        </p:nvCxnSpPr>
        <p:spPr>
          <a:xfrm flipV="1">
            <a:off x="6062752" y="2209800"/>
            <a:ext cx="0" cy="3048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4553037" y="2477869"/>
            <a:ext cx="1608884" cy="646331"/>
          </a:xfrm>
          <a:prstGeom prst="rect">
            <a:avLst/>
          </a:prstGeom>
          <a:noFill/>
        </p:spPr>
        <p:txBody>
          <a:bodyPr wrap="none" rtlCol="0">
            <a:spAutoFit/>
          </a:bodyPr>
          <a:lstStyle/>
          <a:p>
            <a:pPr algn="r"/>
            <a:r>
              <a:rPr lang="en-US" dirty="0" smtClean="0"/>
              <a:t>Start of</a:t>
            </a:r>
          </a:p>
          <a:p>
            <a:pPr algn="r"/>
            <a:r>
              <a:rPr lang="en-US" dirty="0" err="1" smtClean="0"/>
              <a:t>mutex_unlock</a:t>
            </a:r>
            <a:endParaRPr lang="en-US" dirty="0"/>
          </a:p>
        </p:txBody>
      </p:sp>
      <p:cxnSp>
        <p:nvCxnSpPr>
          <p:cNvPr id="39" name="Straight Arrow Connector 38"/>
          <p:cNvCxnSpPr/>
          <p:nvPr/>
        </p:nvCxnSpPr>
        <p:spPr>
          <a:xfrm flipV="1">
            <a:off x="6686637" y="2209800"/>
            <a:ext cx="0" cy="3048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6610437" y="2477869"/>
            <a:ext cx="1390563" cy="646331"/>
          </a:xfrm>
          <a:prstGeom prst="rect">
            <a:avLst/>
          </a:prstGeom>
          <a:noFill/>
        </p:spPr>
        <p:txBody>
          <a:bodyPr wrap="none" rtlCol="0">
            <a:spAutoFit/>
          </a:bodyPr>
          <a:lstStyle/>
          <a:p>
            <a:r>
              <a:rPr lang="en-US" dirty="0" smtClean="0"/>
              <a:t>Start of</a:t>
            </a:r>
          </a:p>
          <a:p>
            <a:r>
              <a:rPr lang="en-US" dirty="0" err="1"/>
              <a:t>b</a:t>
            </a:r>
            <a:r>
              <a:rPr lang="en-US" dirty="0" err="1" smtClean="0"/>
              <a:t>arrier_wait</a:t>
            </a:r>
            <a:endParaRPr lang="en-US" dirty="0"/>
          </a:p>
        </p:txBody>
      </p:sp>
      <p:sp>
        <p:nvSpPr>
          <p:cNvPr id="30" name="Content Placeholder 8"/>
          <p:cNvSpPr>
            <a:spLocks noGrp="1"/>
          </p:cNvSpPr>
          <p:nvPr>
            <p:ph idx="1"/>
          </p:nvPr>
        </p:nvSpPr>
        <p:spPr>
          <a:xfrm>
            <a:off x="457200" y="5099050"/>
            <a:ext cx="7772400" cy="1225550"/>
          </a:xfrm>
        </p:spPr>
        <p:txBody>
          <a:bodyPr/>
          <a:lstStyle/>
          <a:p>
            <a:r>
              <a:rPr lang="en-US" dirty="0" smtClean="0"/>
              <a:t>Traditional instrumentation like polling</a:t>
            </a:r>
          </a:p>
          <a:p>
            <a:r>
              <a:rPr lang="en-US" dirty="0" smtClean="0"/>
              <a:t>Sampling uses interrupts</a:t>
            </a:r>
            <a:endParaRPr lang="en-US" dirty="0"/>
          </a:p>
        </p:txBody>
      </p:sp>
      <p:cxnSp>
        <p:nvCxnSpPr>
          <p:cNvPr id="31" name="Straight Arrow Connector 30"/>
          <p:cNvCxnSpPr/>
          <p:nvPr/>
        </p:nvCxnSpPr>
        <p:spPr>
          <a:xfrm>
            <a:off x="1066800" y="4976336"/>
            <a:ext cx="7239000" cy="182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4199455" y="4629090"/>
            <a:ext cx="745091" cy="400110"/>
          </a:xfrm>
          <a:prstGeom prst="rect">
            <a:avLst/>
          </a:prstGeom>
          <a:noFill/>
        </p:spPr>
        <p:txBody>
          <a:bodyPr wrap="none" rtlCol="0">
            <a:spAutoFit/>
          </a:bodyPr>
          <a:lstStyle/>
          <a:p>
            <a:r>
              <a:rPr lang="en-US" sz="2000" dirty="0" smtClean="0"/>
              <a:t>Time</a:t>
            </a:r>
            <a:endParaRPr lang="en-US" sz="2000" dirty="0"/>
          </a:p>
        </p:txBody>
      </p:sp>
    </p:spTree>
    <p:extLst>
      <p:ext uri="{BB962C8B-B14F-4D97-AF65-F5344CB8AC3E}">
        <p14:creationId xmlns:p14="http://schemas.microsoft.com/office/powerpoint/2010/main" val="42881496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 Counter SW Landscape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08290346"/>
              </p:ext>
            </p:extLst>
          </p:nvPr>
        </p:nvGraphicFramePr>
        <p:xfrm>
          <a:off x="457200" y="990600"/>
          <a:ext cx="8229600" cy="5181600"/>
        </p:xfrm>
        <a:graphic>
          <a:graphicData uri="http://schemas.openxmlformats.org/drawingml/2006/table">
            <a:tbl>
              <a:tblPr firstRow="1" bandRow="1">
                <a:tableStyleId>{5C22544A-7EE6-4342-B048-85BDC9FD1C3A}</a:tableStyleId>
              </a:tblPr>
              <a:tblGrid>
                <a:gridCol w="1447800"/>
                <a:gridCol w="2590800"/>
                <a:gridCol w="2095500"/>
                <a:gridCol w="2095500"/>
              </a:tblGrid>
              <a:tr h="533400">
                <a:tc>
                  <a:txBody>
                    <a:bodyPr/>
                    <a:lstStyle/>
                    <a:p>
                      <a:endParaRPr lang="en-US" sz="2400" dirty="0"/>
                    </a:p>
                  </a:txBody>
                  <a:tcPr/>
                </a:tc>
                <a:tc>
                  <a:txBody>
                    <a:bodyPr/>
                    <a:lstStyle/>
                    <a:p>
                      <a:pPr algn="ctr"/>
                      <a:r>
                        <a:rPr lang="en-US" sz="2400" dirty="0" smtClean="0"/>
                        <a:t>Sampling</a:t>
                      </a:r>
                      <a:endParaRPr lang="en-US" sz="2400" dirty="0"/>
                    </a:p>
                  </a:txBody>
                  <a:tcPr/>
                </a:tc>
                <a:tc gridSpan="2">
                  <a:txBody>
                    <a:bodyPr/>
                    <a:lstStyle/>
                    <a:p>
                      <a:pPr algn="ctr"/>
                      <a:r>
                        <a:rPr lang="en-US" sz="2400" dirty="0" smtClean="0"/>
                        <a:t>Precise</a:t>
                      </a:r>
                    </a:p>
                  </a:txBody>
                  <a:tcPr/>
                </a:tc>
                <a:tc hMerge="1">
                  <a:txBody>
                    <a:bodyPr/>
                    <a:lstStyle/>
                    <a:p>
                      <a:pPr algn="ctr"/>
                      <a:endParaRPr lang="en-US" sz="2400" dirty="0"/>
                    </a:p>
                  </a:txBody>
                  <a:tcPr/>
                </a:tc>
              </a:tr>
              <a:tr h="1371600">
                <a:tc>
                  <a:txBody>
                    <a:bodyPr/>
                    <a:lstStyle/>
                    <a:p>
                      <a:endParaRPr lang="en-US" sz="2400" dirty="0"/>
                    </a:p>
                  </a:txBody>
                  <a:tcPr/>
                </a:tc>
                <a:tc>
                  <a:txBody>
                    <a:bodyPr/>
                    <a:lstStyle/>
                    <a:p>
                      <a:pPr marL="0" indent="0">
                        <a:buFont typeface="Arial"/>
                        <a:buNone/>
                      </a:pPr>
                      <a:r>
                        <a:rPr lang="en-US" sz="2400" dirty="0" smtClean="0"/>
                        <a:t>Interrupts every </a:t>
                      </a:r>
                      <a:r>
                        <a:rPr lang="en-US" sz="2400" i="1" dirty="0" smtClean="0"/>
                        <a:t>n</a:t>
                      </a:r>
                      <a:r>
                        <a:rPr lang="en-US" sz="2400" dirty="0" smtClean="0"/>
                        <a:t> cycles and extrapolates</a:t>
                      </a:r>
                      <a:endParaRPr lang="en-US" sz="2400" dirty="0"/>
                    </a:p>
                  </a:txBody>
                  <a:tcPr/>
                </a:tc>
                <a:tc gridSpan="2">
                  <a:txBody>
                    <a:bodyPr/>
                    <a:lstStyle/>
                    <a:p>
                      <a:pPr marL="0" indent="0">
                        <a:buFont typeface="Arial"/>
                        <a:buNone/>
                      </a:pPr>
                      <a:r>
                        <a:rPr lang="en-US" sz="2400" dirty="0" smtClean="0"/>
                        <a:t>Reads counters whenever</a:t>
                      </a:r>
                      <a:r>
                        <a:rPr lang="en-US" sz="2400" baseline="0" dirty="0" smtClean="0"/>
                        <a:t> program or instrumentation requests a read</a:t>
                      </a:r>
                      <a:endParaRPr lang="en-US" sz="2400" dirty="0"/>
                    </a:p>
                  </a:txBody>
                  <a:tcPr/>
                </a:tc>
                <a:tc hMerge="1">
                  <a:txBody>
                    <a:bodyPr/>
                    <a:lstStyle/>
                    <a:p>
                      <a:pPr marL="342900" indent="-342900">
                        <a:buFont typeface="Arial"/>
                        <a:buChar char="•"/>
                      </a:pPr>
                      <a:endParaRPr lang="en-US" sz="2400" dirty="0"/>
                    </a:p>
                  </a:txBody>
                  <a:tcPr/>
                </a:tc>
              </a:tr>
              <a:tr h="533400">
                <a:tc>
                  <a:txBody>
                    <a:bodyPr/>
                    <a:lstStyle/>
                    <a:p>
                      <a:endParaRPr lang="en-US" sz="2400" dirty="0"/>
                    </a:p>
                  </a:txBody>
                  <a:tcPr/>
                </a:tc>
                <a:tc>
                  <a:txBody>
                    <a:bodyPr/>
                    <a:lstStyle/>
                    <a:p>
                      <a:pPr marL="342900" indent="-342900">
                        <a:buFont typeface="Arial"/>
                        <a:buChar char="•"/>
                      </a:pPr>
                      <a:endParaRPr lang="en-US" sz="2400" dirty="0"/>
                    </a:p>
                  </a:txBody>
                  <a:tcPr/>
                </a:tc>
                <a:tc>
                  <a:txBody>
                    <a:bodyPr/>
                    <a:lstStyle/>
                    <a:p>
                      <a:pPr marL="0" indent="0" algn="ctr">
                        <a:buFont typeface="Arial"/>
                        <a:buNone/>
                      </a:pPr>
                      <a:r>
                        <a:rPr lang="en-US" sz="2400" b="1" dirty="0" smtClean="0">
                          <a:solidFill>
                            <a:schemeClr val="bg1"/>
                          </a:solidFill>
                        </a:rPr>
                        <a:t>Heavyweight</a:t>
                      </a:r>
                      <a:endParaRPr lang="en-US" sz="2400" b="1" dirty="0">
                        <a:solidFill>
                          <a:schemeClr val="bg1"/>
                        </a:solidFill>
                      </a:endParaRPr>
                    </a:p>
                  </a:txBody>
                  <a:tcPr>
                    <a:solidFill>
                      <a:srgbClr val="4F81BE"/>
                    </a:solidFill>
                  </a:tcPr>
                </a:tc>
                <a:tc>
                  <a:txBody>
                    <a:bodyPr/>
                    <a:lstStyle/>
                    <a:p>
                      <a:endParaRPr lang="en-US" dirty="0"/>
                    </a:p>
                  </a:txBody>
                  <a:tcPr>
                    <a:solidFill>
                      <a:srgbClr val="4F81BE"/>
                    </a:solidFill>
                  </a:tcPr>
                </a:tc>
              </a:tr>
              <a:tr h="370840">
                <a:tc>
                  <a:txBody>
                    <a:bodyPr/>
                    <a:lstStyle/>
                    <a:p>
                      <a:r>
                        <a:rPr lang="en-US" sz="2400" dirty="0" smtClean="0"/>
                        <a:t>Examples</a:t>
                      </a:r>
                      <a:endParaRPr lang="en-US" sz="2400" dirty="0"/>
                    </a:p>
                  </a:txBody>
                  <a:tcPr/>
                </a:tc>
                <a:tc>
                  <a:txBody>
                    <a:bodyPr/>
                    <a:lstStyle/>
                    <a:p>
                      <a:pPr marL="164592" indent="-164592">
                        <a:buFont typeface="Arial"/>
                        <a:buChar char="•"/>
                      </a:pPr>
                      <a:r>
                        <a:rPr lang="en-US" sz="2400" dirty="0" err="1" smtClean="0"/>
                        <a:t>vTune</a:t>
                      </a:r>
                      <a:endParaRPr lang="en-US" sz="2400" baseline="0" dirty="0" smtClean="0"/>
                    </a:p>
                    <a:p>
                      <a:pPr marL="164592" indent="-164592">
                        <a:buFont typeface="Arial"/>
                        <a:buChar char="•"/>
                      </a:pPr>
                      <a:r>
                        <a:rPr lang="en-US" sz="2400" baseline="0" dirty="0" err="1" smtClean="0"/>
                        <a:t>OProfile</a:t>
                      </a:r>
                      <a:endParaRPr lang="en-US" sz="2400" dirty="0"/>
                    </a:p>
                  </a:txBody>
                  <a:tcPr/>
                </a:tc>
                <a:tc>
                  <a:txBody>
                    <a:bodyPr/>
                    <a:lstStyle/>
                    <a:p>
                      <a:pPr marL="164592" indent="-164592">
                        <a:buFont typeface="Arial"/>
                        <a:buChar char="•"/>
                      </a:pPr>
                      <a:r>
                        <a:rPr lang="en-US" sz="2400" dirty="0" smtClean="0"/>
                        <a:t>PAPI</a:t>
                      </a:r>
                    </a:p>
                    <a:p>
                      <a:pPr marL="164592" indent="-164592">
                        <a:buFont typeface="Arial"/>
                        <a:buChar char="•"/>
                      </a:pPr>
                      <a:r>
                        <a:rPr lang="en-US" sz="2400" dirty="0" err="1" smtClean="0"/>
                        <a:t>perf_event</a:t>
                      </a:r>
                      <a:endParaRPr lang="en-US" sz="2400" dirty="0"/>
                    </a:p>
                  </a:txBody>
                  <a:tcPr/>
                </a:tc>
                <a:tc>
                  <a:txBody>
                    <a:bodyPr/>
                    <a:lstStyle/>
                    <a:p>
                      <a:endParaRPr lang="en-US"/>
                    </a:p>
                  </a:txBody>
                  <a:tcPr/>
                </a:tc>
              </a:tr>
              <a:tr h="370840">
                <a:tc>
                  <a:txBody>
                    <a:bodyPr/>
                    <a:lstStyle/>
                    <a:p>
                      <a:r>
                        <a:rPr lang="en-US" sz="2400" dirty="0" smtClean="0"/>
                        <a:t>Overhead</a:t>
                      </a:r>
                      <a:endParaRPr lang="en-US" sz="2400" dirty="0"/>
                    </a:p>
                  </a:txBody>
                  <a:tcPr/>
                </a:tc>
                <a:tc>
                  <a:txBody>
                    <a:bodyPr/>
                    <a:lstStyle/>
                    <a:p>
                      <a:pPr marL="164592" indent="-164592">
                        <a:buFont typeface="Arial"/>
                        <a:buChar char="•"/>
                      </a:pPr>
                      <a:r>
                        <a:rPr lang="en-US" sz="2400" dirty="0" smtClean="0"/>
                        <a:t>Inversely</a:t>
                      </a:r>
                      <a:r>
                        <a:rPr lang="en-US" sz="2400" baseline="0" dirty="0" smtClean="0"/>
                        <a:t> proportional to n</a:t>
                      </a:r>
                    </a:p>
                    <a:p>
                      <a:pPr marL="164592" indent="-164592">
                        <a:buFont typeface="Arial"/>
                        <a:buChar char="•"/>
                      </a:pPr>
                      <a:r>
                        <a:rPr lang="en-US" sz="2400" baseline="0" dirty="0" smtClean="0"/>
                        <a:t>Up to 20%</a:t>
                      </a:r>
                    </a:p>
                    <a:p>
                      <a:pPr marL="164592" indent="-164592">
                        <a:buFont typeface="Arial"/>
                        <a:buChar char="•"/>
                      </a:pPr>
                      <a:r>
                        <a:rPr lang="en-US" sz="2400" baseline="0" dirty="0" smtClean="0"/>
                        <a:t>Usually much less</a:t>
                      </a:r>
                      <a:endParaRPr lang="en-US" sz="2400" dirty="0"/>
                    </a:p>
                  </a:txBody>
                  <a:tcPr/>
                </a:tc>
                <a:tc>
                  <a:txBody>
                    <a:bodyPr/>
                    <a:lstStyle/>
                    <a:p>
                      <a:pPr marL="164592" indent="-164592">
                        <a:buFont typeface="Arial"/>
                        <a:buChar char="•"/>
                      </a:pPr>
                      <a:r>
                        <a:rPr lang="en-US" sz="2400" dirty="0" smtClean="0"/>
                        <a:t>Proportional</a:t>
                      </a:r>
                      <a:r>
                        <a:rPr lang="en-US" sz="2400" baseline="0" dirty="0" smtClean="0"/>
                        <a:t> to # of reads</a:t>
                      </a:r>
                      <a:endParaRPr lang="en-US" sz="2400" dirty="0" smtClean="0"/>
                    </a:p>
                    <a:p>
                      <a:pPr marL="164592" indent="-164592">
                        <a:buFont typeface="Arial"/>
                        <a:buChar char="•"/>
                      </a:pPr>
                      <a:r>
                        <a:rPr lang="en-US" sz="2400" dirty="0" smtClean="0"/>
                        <a:t>PAPI: 1048ns</a:t>
                      </a:r>
                    </a:p>
                    <a:p>
                      <a:pPr marL="164592" indent="-164592">
                        <a:buFont typeface="Arial"/>
                        <a:buChar char="•"/>
                      </a:pPr>
                      <a:r>
                        <a:rPr lang="en-US" sz="2400" dirty="0" err="1" smtClean="0"/>
                        <a:t>Perf_event</a:t>
                      </a:r>
                      <a:r>
                        <a:rPr lang="en-US" sz="2400" dirty="0" smtClean="0"/>
                        <a:t>:       262ns</a:t>
                      </a:r>
                      <a:endParaRPr lang="en-US" sz="2400" dirty="0"/>
                    </a:p>
                  </a:txBody>
                  <a:tcPr/>
                </a:tc>
                <a:tc>
                  <a:txBody>
                    <a:bodyPr/>
                    <a:lstStyle/>
                    <a:p>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13</a:t>
            </a:fld>
            <a:endParaRPr lang="en-US"/>
          </a:p>
        </p:txBody>
      </p:sp>
    </p:spTree>
    <p:extLst>
      <p:ext uri="{BB962C8B-B14F-4D97-AF65-F5344CB8AC3E}">
        <p14:creationId xmlns:p14="http://schemas.microsoft.com/office/powerpoint/2010/main" val="24448287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with Sampling</a:t>
            </a:r>
            <a:endParaRPr lang="en-US" dirty="0"/>
          </a:p>
        </p:txBody>
      </p:sp>
      <p:sp>
        <p:nvSpPr>
          <p:cNvPr id="3" name="Footer Placeholder 2"/>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4" name="Slide Number Placeholder 3"/>
          <p:cNvSpPr>
            <a:spLocks noGrp="1"/>
          </p:cNvSpPr>
          <p:nvPr>
            <p:ph type="sldNum" sz="quarter" idx="12"/>
          </p:nvPr>
        </p:nvSpPr>
        <p:spPr/>
        <p:txBody>
          <a:bodyPr/>
          <a:lstStyle/>
          <a:p>
            <a:pPr>
              <a:defRPr/>
            </a:pPr>
            <a:fld id="{100D5353-941B-48C2-9A8E-E3D8C1FC5103}" type="slidenum">
              <a:rPr lang="en-US" smtClean="0"/>
              <a:pPr>
                <a:defRPr/>
              </a:pPr>
              <a:t>14</a:t>
            </a:fld>
            <a:endParaRPr lang="en-US"/>
          </a:p>
        </p:txBody>
      </p:sp>
      <p:pic>
        <p:nvPicPr>
          <p:cNvPr id="12" name="Picture Placeholder 7" descr="mysql_cs.pdf"/>
          <p:cNvPicPr>
            <a:picLocks noGrp="1" noChangeAspect="1"/>
          </p:cNvPicPr>
          <p:nvPr>
            <p:ph idx="1"/>
          </p:nvPr>
        </p:nvPicPr>
        <p:blipFill>
          <a:blip r:embed="rId3">
            <a:extLst>
              <a:ext uri="{28A0092B-C50C-407E-A947-70E740481C1C}">
                <a14:useLocalDpi xmlns:a14="http://schemas.microsoft.com/office/drawing/2010/main" val="0"/>
              </a:ext>
            </a:extLst>
          </a:blip>
          <a:srcRect l="-31556" r="-31556"/>
          <a:stretch>
            <a:fillRect/>
          </a:stretch>
        </p:blipFill>
        <p:spPr>
          <a:xfrm>
            <a:off x="-457200" y="990600"/>
            <a:ext cx="8229600" cy="5111750"/>
          </a:xfrm>
        </p:spPr>
      </p:pic>
      <p:grpSp>
        <p:nvGrpSpPr>
          <p:cNvPr id="9" name="Group 8"/>
          <p:cNvGrpSpPr/>
          <p:nvPr/>
        </p:nvGrpSpPr>
        <p:grpSpPr>
          <a:xfrm>
            <a:off x="6172200" y="2514600"/>
            <a:ext cx="2971800" cy="1055132"/>
            <a:chOff x="6172200" y="2514600"/>
            <a:chExt cx="2971800" cy="1055132"/>
          </a:xfrm>
        </p:grpSpPr>
        <p:sp>
          <p:nvSpPr>
            <p:cNvPr id="6" name="Left Arrow 5"/>
            <p:cNvSpPr/>
            <p:nvPr/>
          </p:nvSpPr>
          <p:spPr>
            <a:xfrm>
              <a:off x="6172200" y="2819400"/>
              <a:ext cx="198120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7" name="TextBox 6"/>
            <p:cNvSpPr txBox="1"/>
            <p:nvPr/>
          </p:nvSpPr>
          <p:spPr>
            <a:xfrm>
              <a:off x="6400800" y="2514600"/>
              <a:ext cx="2080718" cy="400110"/>
            </a:xfrm>
            <a:prstGeom prst="rect">
              <a:avLst/>
            </a:prstGeom>
            <a:noFill/>
          </p:spPr>
          <p:txBody>
            <a:bodyPr wrap="none" rtlCol="0">
              <a:spAutoFit/>
            </a:bodyPr>
            <a:lstStyle/>
            <a:p>
              <a:r>
                <a:rPr lang="en-US" sz="2000" dirty="0" smtClean="0"/>
                <a:t>Sample Interrupt</a:t>
              </a:r>
              <a:endParaRPr lang="en-US" sz="2000" dirty="0"/>
            </a:p>
          </p:txBody>
        </p:sp>
        <p:sp>
          <p:nvSpPr>
            <p:cNvPr id="8" name="TextBox 7"/>
            <p:cNvSpPr txBox="1"/>
            <p:nvPr/>
          </p:nvSpPr>
          <p:spPr>
            <a:xfrm>
              <a:off x="6521843" y="3200400"/>
              <a:ext cx="2622157" cy="369332"/>
            </a:xfrm>
            <a:prstGeom prst="rect">
              <a:avLst/>
            </a:prstGeom>
            <a:noFill/>
          </p:spPr>
          <p:txBody>
            <a:bodyPr wrap="none" rtlCol="0">
              <a:spAutoFit/>
            </a:bodyPr>
            <a:lstStyle/>
            <a:p>
              <a:r>
                <a:rPr lang="en-US" dirty="0" smtClean="0"/>
                <a:t>Is this a critical section?</a:t>
              </a:r>
              <a:endParaRPr lang="en-US" dirty="0"/>
            </a:p>
          </p:txBody>
        </p:sp>
      </p:grpSp>
    </p:spTree>
    <p:extLst>
      <p:ext uri="{BB962C8B-B14F-4D97-AF65-F5344CB8AC3E}">
        <p14:creationId xmlns:p14="http://schemas.microsoft.com/office/powerpoint/2010/main" val="33517344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Corrected with Precision</a:t>
            </a:r>
            <a:endParaRPr lang="en-US" dirty="0"/>
          </a:p>
        </p:txBody>
      </p:sp>
      <p:sp>
        <p:nvSpPr>
          <p:cNvPr id="3" name="Footer Placeholder 2"/>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4" name="Slide Number Placeholder 3"/>
          <p:cNvSpPr>
            <a:spLocks noGrp="1"/>
          </p:cNvSpPr>
          <p:nvPr>
            <p:ph type="sldNum" sz="quarter" idx="12"/>
          </p:nvPr>
        </p:nvSpPr>
        <p:spPr/>
        <p:txBody>
          <a:bodyPr/>
          <a:lstStyle/>
          <a:p>
            <a:pPr>
              <a:defRPr/>
            </a:pPr>
            <a:fld id="{100D5353-941B-48C2-9A8E-E3D8C1FC5103}" type="slidenum">
              <a:rPr lang="en-US" smtClean="0"/>
              <a:pPr>
                <a:defRPr/>
              </a:pPr>
              <a:t>15</a:t>
            </a:fld>
            <a:endParaRPr lang="en-US"/>
          </a:p>
        </p:txBody>
      </p:sp>
      <p:pic>
        <p:nvPicPr>
          <p:cNvPr id="12" name="Picture Placeholder 7" descr="mysql_cs.pdf"/>
          <p:cNvPicPr>
            <a:picLocks noGrp="1" noChangeAspect="1"/>
          </p:cNvPicPr>
          <p:nvPr>
            <p:ph idx="1"/>
          </p:nvPr>
        </p:nvPicPr>
        <p:blipFill>
          <a:blip r:embed="rId3">
            <a:extLst>
              <a:ext uri="{28A0092B-C50C-407E-A947-70E740481C1C}">
                <a14:useLocalDpi xmlns:a14="http://schemas.microsoft.com/office/drawing/2010/main" val="0"/>
              </a:ext>
            </a:extLst>
          </a:blip>
          <a:srcRect l="-31556" r="-31556"/>
          <a:stretch>
            <a:fillRect/>
          </a:stretch>
        </p:blipFill>
        <p:spPr>
          <a:xfrm>
            <a:off x="-457200" y="990600"/>
            <a:ext cx="8229600" cy="5111750"/>
          </a:xfrm>
        </p:spPr>
      </p:pic>
      <p:grpSp>
        <p:nvGrpSpPr>
          <p:cNvPr id="9" name="Group 8"/>
          <p:cNvGrpSpPr/>
          <p:nvPr/>
        </p:nvGrpSpPr>
        <p:grpSpPr>
          <a:xfrm>
            <a:off x="6172200" y="1524000"/>
            <a:ext cx="2337328" cy="4043065"/>
            <a:chOff x="6172200" y="1524000"/>
            <a:chExt cx="2337328" cy="4043065"/>
          </a:xfrm>
        </p:grpSpPr>
        <p:sp>
          <p:nvSpPr>
            <p:cNvPr id="6" name="Left Arrow 5"/>
            <p:cNvSpPr/>
            <p:nvPr/>
          </p:nvSpPr>
          <p:spPr>
            <a:xfrm>
              <a:off x="6172200" y="1524000"/>
              <a:ext cx="198120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5" name="TextBox 4"/>
            <p:cNvSpPr txBox="1"/>
            <p:nvPr/>
          </p:nvSpPr>
          <p:spPr>
            <a:xfrm>
              <a:off x="6477000" y="1905000"/>
              <a:ext cx="2032528" cy="461665"/>
            </a:xfrm>
            <a:prstGeom prst="rect">
              <a:avLst/>
            </a:prstGeom>
            <a:noFill/>
          </p:spPr>
          <p:txBody>
            <a:bodyPr wrap="none" rtlCol="0">
              <a:spAutoFit/>
            </a:bodyPr>
            <a:lstStyle/>
            <a:p>
              <a:r>
                <a:rPr lang="en-US" sz="2400" dirty="0" smtClean="0"/>
                <a:t>Read counter</a:t>
              </a:r>
              <a:endParaRPr lang="en-US" sz="2400" dirty="0"/>
            </a:p>
          </p:txBody>
        </p:sp>
        <p:sp>
          <p:nvSpPr>
            <p:cNvPr id="10" name="Left Arrow 9"/>
            <p:cNvSpPr/>
            <p:nvPr/>
          </p:nvSpPr>
          <p:spPr>
            <a:xfrm>
              <a:off x="6172200" y="4724400"/>
              <a:ext cx="198120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1" name="TextBox 10"/>
            <p:cNvSpPr txBox="1"/>
            <p:nvPr/>
          </p:nvSpPr>
          <p:spPr>
            <a:xfrm>
              <a:off x="6477000" y="5105400"/>
              <a:ext cx="2032528" cy="461665"/>
            </a:xfrm>
            <a:prstGeom prst="rect">
              <a:avLst/>
            </a:prstGeom>
            <a:noFill/>
          </p:spPr>
          <p:txBody>
            <a:bodyPr wrap="none" rtlCol="0">
              <a:spAutoFit/>
            </a:bodyPr>
            <a:lstStyle/>
            <a:p>
              <a:r>
                <a:rPr lang="en-US" sz="2400" dirty="0" smtClean="0"/>
                <a:t>Read counter</a:t>
              </a:r>
              <a:endParaRPr lang="en-US" sz="2400" dirty="0"/>
            </a:p>
          </p:txBody>
        </p:sp>
      </p:grpSp>
    </p:spTree>
    <p:extLst>
      <p:ext uri="{BB962C8B-B14F-4D97-AF65-F5344CB8AC3E}">
        <p14:creationId xmlns:p14="http://schemas.microsoft.com/office/powerpoint/2010/main" val="19642208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1066800" y="1447800"/>
            <a:ext cx="72390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 name="Title 1"/>
          <p:cNvSpPr>
            <a:spLocks noGrp="1"/>
          </p:cNvSpPr>
          <p:nvPr>
            <p:ph type="title"/>
          </p:nvPr>
        </p:nvSpPr>
        <p:spPr/>
        <p:txBody>
          <a:bodyPr>
            <a:normAutofit/>
          </a:bodyPr>
          <a:lstStyle/>
          <a:p>
            <a:r>
              <a:rPr lang="en-US" dirty="0" smtClean="0"/>
              <a:t>But, Precision Adds Overhead</a:t>
            </a:r>
            <a:endParaRPr lang="en-US" dirty="0"/>
          </a:p>
        </p:txBody>
      </p:sp>
      <p:sp>
        <p:nvSpPr>
          <p:cNvPr id="3" name="Footer Placeholder 2"/>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4" name="Slide Number Placeholder 3"/>
          <p:cNvSpPr>
            <a:spLocks noGrp="1"/>
          </p:cNvSpPr>
          <p:nvPr>
            <p:ph type="sldNum" sz="quarter" idx="12"/>
          </p:nvPr>
        </p:nvSpPr>
        <p:spPr/>
        <p:txBody>
          <a:bodyPr/>
          <a:lstStyle/>
          <a:p>
            <a:pPr>
              <a:defRPr/>
            </a:pPr>
            <a:fld id="{100D5353-941B-48C2-9A8E-E3D8C1FC5103}" type="slidenum">
              <a:rPr lang="en-US" smtClean="0"/>
              <a:pPr>
                <a:defRPr/>
              </a:pPr>
              <a:t>16</a:t>
            </a:fld>
            <a:endParaRPr lang="en-US"/>
          </a:p>
        </p:txBody>
      </p:sp>
      <p:sp>
        <p:nvSpPr>
          <p:cNvPr id="6" name="TextBox 5"/>
          <p:cNvSpPr txBox="1"/>
          <p:nvPr/>
        </p:nvSpPr>
        <p:spPr>
          <a:xfrm>
            <a:off x="3036106" y="990600"/>
            <a:ext cx="3238236" cy="369332"/>
          </a:xfrm>
          <a:prstGeom prst="rect">
            <a:avLst/>
          </a:prstGeom>
          <a:noFill/>
        </p:spPr>
        <p:txBody>
          <a:bodyPr wrap="none" rtlCol="0">
            <a:spAutoFit/>
          </a:bodyPr>
          <a:lstStyle/>
          <a:p>
            <a:pPr algn="ctr"/>
            <a:r>
              <a:rPr lang="en-US" dirty="0" smtClean="0"/>
              <a:t>Monitored Program Execution</a:t>
            </a:r>
            <a:endParaRPr lang="en-US" dirty="0"/>
          </a:p>
        </p:txBody>
      </p:sp>
      <p:sp>
        <p:nvSpPr>
          <p:cNvPr id="17" name="Rectangle 16"/>
          <p:cNvSpPr/>
          <p:nvPr/>
        </p:nvSpPr>
        <p:spPr>
          <a:xfrm>
            <a:off x="1066800" y="4038600"/>
            <a:ext cx="7239000" cy="685800"/>
          </a:xfrm>
          <a:prstGeom prst="rect">
            <a:avLst/>
          </a:prstGeom>
          <a:gradFill flip="none" rotWithShape="1">
            <a:gsLst>
              <a:gs pos="0">
                <a:schemeClr val="accent5"/>
              </a:gs>
              <a:gs pos="100000">
                <a:schemeClr val="accent3"/>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8" name="TextBox 17"/>
          <p:cNvSpPr txBox="1"/>
          <p:nvPr/>
        </p:nvSpPr>
        <p:spPr>
          <a:xfrm>
            <a:off x="1759772" y="3581400"/>
            <a:ext cx="5790918" cy="369332"/>
          </a:xfrm>
          <a:prstGeom prst="rect">
            <a:avLst/>
          </a:prstGeom>
          <a:noFill/>
        </p:spPr>
        <p:txBody>
          <a:bodyPr wrap="none" rtlCol="0">
            <a:spAutoFit/>
          </a:bodyPr>
          <a:lstStyle/>
          <a:p>
            <a:pPr algn="ctr"/>
            <a:r>
              <a:rPr lang="en-US" dirty="0" smtClean="0"/>
              <a:t>“Correct” Machine State (Cache, Branch Predictor, </a:t>
            </a:r>
            <a:r>
              <a:rPr lang="en-US" dirty="0" err="1" smtClean="0"/>
              <a:t>etc</a:t>
            </a:r>
            <a:r>
              <a:rPr lang="en-US" dirty="0" smtClean="0"/>
              <a:t>)</a:t>
            </a:r>
            <a:endParaRPr lang="en-US" dirty="0"/>
          </a:p>
        </p:txBody>
      </p:sp>
      <p:grpSp>
        <p:nvGrpSpPr>
          <p:cNvPr id="25" name="Group 24"/>
          <p:cNvGrpSpPr/>
          <p:nvPr/>
        </p:nvGrpSpPr>
        <p:grpSpPr>
          <a:xfrm>
            <a:off x="1066800" y="1447800"/>
            <a:ext cx="7848600" cy="685800"/>
            <a:chOff x="1066800" y="1447800"/>
            <a:chExt cx="7848600" cy="685800"/>
          </a:xfrm>
        </p:grpSpPr>
        <p:sp>
          <p:nvSpPr>
            <p:cNvPr id="5" name="Rectangle 4"/>
            <p:cNvSpPr/>
            <p:nvPr/>
          </p:nvSpPr>
          <p:spPr>
            <a:xfrm>
              <a:off x="1066800" y="1447800"/>
              <a:ext cx="78486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1" name="Rectangle 10"/>
            <p:cNvSpPr/>
            <p:nvPr/>
          </p:nvSpPr>
          <p:spPr>
            <a:xfrm>
              <a:off x="4041006" y="14478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2" name="Rectangle 11"/>
            <p:cNvSpPr/>
            <p:nvPr/>
          </p:nvSpPr>
          <p:spPr>
            <a:xfrm>
              <a:off x="6602128" y="14478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3" name="Rectangle 12"/>
            <p:cNvSpPr/>
            <p:nvPr/>
          </p:nvSpPr>
          <p:spPr>
            <a:xfrm>
              <a:off x="7180446" y="14478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grpSp>
      <p:grpSp>
        <p:nvGrpSpPr>
          <p:cNvPr id="26" name="Group 25"/>
          <p:cNvGrpSpPr/>
          <p:nvPr/>
        </p:nvGrpSpPr>
        <p:grpSpPr>
          <a:xfrm>
            <a:off x="1066800" y="2286000"/>
            <a:ext cx="7848600" cy="1143000"/>
            <a:chOff x="1066800" y="2286000"/>
            <a:chExt cx="7848600" cy="1143000"/>
          </a:xfrm>
        </p:grpSpPr>
        <p:sp>
          <p:nvSpPr>
            <p:cNvPr id="21" name="Rectangle 20"/>
            <p:cNvSpPr/>
            <p:nvPr/>
          </p:nvSpPr>
          <p:spPr>
            <a:xfrm>
              <a:off x="7015213" y="2743200"/>
              <a:ext cx="330467" cy="685800"/>
            </a:xfrm>
            <a:prstGeom prst="rect">
              <a:avLst/>
            </a:prstGeom>
            <a:gradFill flip="none" rotWithShape="1">
              <a:gsLst>
                <a:gs pos="0">
                  <a:schemeClr val="accent5"/>
                </a:gs>
                <a:gs pos="100000">
                  <a:schemeClr val="accent3"/>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7" name="Rectangle 6"/>
            <p:cNvSpPr/>
            <p:nvPr/>
          </p:nvSpPr>
          <p:spPr>
            <a:xfrm>
              <a:off x="1066800" y="2743200"/>
              <a:ext cx="7848600" cy="685800"/>
            </a:xfrm>
            <a:prstGeom prst="rect">
              <a:avLst/>
            </a:prstGeom>
            <a:gradFill flip="none" rotWithShape="1">
              <a:gsLst>
                <a:gs pos="0">
                  <a:schemeClr val="accent5"/>
                </a:gs>
                <a:gs pos="100000">
                  <a:schemeClr val="accent3"/>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8" name="TextBox 7"/>
            <p:cNvSpPr txBox="1"/>
            <p:nvPr/>
          </p:nvSpPr>
          <p:spPr>
            <a:xfrm>
              <a:off x="1755254" y="2286000"/>
              <a:ext cx="6404321" cy="369332"/>
            </a:xfrm>
            <a:prstGeom prst="rect">
              <a:avLst/>
            </a:prstGeom>
            <a:noFill/>
          </p:spPr>
          <p:txBody>
            <a:bodyPr wrap="none" rtlCol="0">
              <a:spAutoFit/>
            </a:bodyPr>
            <a:lstStyle/>
            <a:p>
              <a:pPr algn="ctr"/>
              <a:r>
                <a:rPr lang="en-US" dirty="0" smtClean="0"/>
                <a:t>Measured Machine State (Cache, Branch Predictor, </a:t>
              </a:r>
              <a:r>
                <a:rPr lang="en-US" dirty="0" err="1" smtClean="0"/>
                <a:t>etc</a:t>
              </a:r>
              <a:r>
                <a:rPr lang="en-US" dirty="0" smtClean="0"/>
                <a:t>)</a:t>
              </a:r>
              <a:endParaRPr lang="en-US" dirty="0"/>
            </a:p>
          </p:txBody>
        </p:sp>
        <p:sp>
          <p:nvSpPr>
            <p:cNvPr id="14" name="Rectangle 13"/>
            <p:cNvSpPr/>
            <p:nvPr/>
          </p:nvSpPr>
          <p:spPr>
            <a:xfrm>
              <a:off x="4288857" y="2743200"/>
              <a:ext cx="4543926" cy="685800"/>
            </a:xfrm>
            <a:prstGeom prst="rect">
              <a:avLst/>
            </a:prstGeom>
            <a:gradFill flip="none" rotWithShape="1">
              <a:gsLst>
                <a:gs pos="0">
                  <a:schemeClr val="accent5"/>
                </a:gs>
                <a:gs pos="66000">
                  <a:schemeClr val="accent3"/>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5" name="Rectangle 14"/>
            <p:cNvSpPr/>
            <p:nvPr/>
          </p:nvSpPr>
          <p:spPr>
            <a:xfrm>
              <a:off x="4041006" y="27432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9" name="Rectangle 18"/>
            <p:cNvSpPr/>
            <p:nvPr/>
          </p:nvSpPr>
          <p:spPr>
            <a:xfrm>
              <a:off x="6602128" y="27432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2" name="Rectangle 21"/>
            <p:cNvSpPr/>
            <p:nvPr/>
          </p:nvSpPr>
          <p:spPr>
            <a:xfrm>
              <a:off x="7428297" y="2743200"/>
              <a:ext cx="1487103" cy="685800"/>
            </a:xfrm>
            <a:prstGeom prst="rect">
              <a:avLst/>
            </a:prstGeom>
            <a:gradFill flip="none" rotWithShape="1">
              <a:gsLst>
                <a:gs pos="0">
                  <a:schemeClr val="accent5"/>
                </a:gs>
                <a:gs pos="100000">
                  <a:schemeClr val="accent3"/>
                </a:gs>
              </a:gsLst>
              <a:lin ang="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0" name="Rectangle 19"/>
            <p:cNvSpPr/>
            <p:nvPr/>
          </p:nvSpPr>
          <p:spPr>
            <a:xfrm>
              <a:off x="7180446" y="2743200"/>
              <a:ext cx="413084"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grpSp>
      <p:cxnSp>
        <p:nvCxnSpPr>
          <p:cNvPr id="23" name="Straight Arrow Connector 22"/>
          <p:cNvCxnSpPr/>
          <p:nvPr/>
        </p:nvCxnSpPr>
        <p:spPr>
          <a:xfrm>
            <a:off x="1066800" y="5071646"/>
            <a:ext cx="7239000" cy="182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4199455" y="4724400"/>
            <a:ext cx="745091" cy="400110"/>
          </a:xfrm>
          <a:prstGeom prst="rect">
            <a:avLst/>
          </a:prstGeom>
          <a:noFill/>
        </p:spPr>
        <p:txBody>
          <a:bodyPr wrap="none" rtlCol="0">
            <a:spAutoFit/>
          </a:bodyPr>
          <a:lstStyle/>
          <a:p>
            <a:r>
              <a:rPr lang="en-US" sz="2000" dirty="0" smtClean="0"/>
              <a:t>Time</a:t>
            </a:r>
            <a:endParaRPr lang="en-US" sz="2000" dirty="0"/>
          </a:p>
        </p:txBody>
      </p:sp>
    </p:spTree>
    <p:extLst>
      <p:ext uri="{BB962C8B-B14F-4D97-AF65-F5344CB8AC3E}">
        <p14:creationId xmlns:p14="http://schemas.microsoft.com/office/powerpoint/2010/main" val="13826418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Adds Perturbation</a:t>
            </a:r>
          </a:p>
        </p:txBody>
      </p:sp>
      <p:sp>
        <p:nvSpPr>
          <p:cNvPr id="9" name="Content Placeholder 8"/>
          <p:cNvSpPr>
            <a:spLocks noGrp="1"/>
          </p:cNvSpPr>
          <p:nvPr>
            <p:ph idx="1"/>
          </p:nvPr>
        </p:nvSpPr>
        <p:spPr>
          <a:xfrm>
            <a:off x="457200" y="4876800"/>
            <a:ext cx="7772400" cy="1225550"/>
          </a:xfrm>
        </p:spPr>
        <p:txBody>
          <a:bodyPr/>
          <a:lstStyle/>
          <a:p>
            <a:r>
              <a:rPr lang="en-US" dirty="0" smtClean="0"/>
              <a:t>If instrumentation sections are short, perturbation is reduced and measurements become more accurate</a:t>
            </a:r>
            <a:endParaRPr lang="en-US" dirty="0"/>
          </a:p>
        </p:txBody>
      </p:sp>
      <p:sp>
        <p:nvSpPr>
          <p:cNvPr id="3" name="Footer Placeholder 2"/>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4" name="Slide Number Placeholder 3"/>
          <p:cNvSpPr>
            <a:spLocks noGrp="1"/>
          </p:cNvSpPr>
          <p:nvPr>
            <p:ph type="sldNum" sz="quarter" idx="12"/>
          </p:nvPr>
        </p:nvSpPr>
        <p:spPr/>
        <p:txBody>
          <a:bodyPr/>
          <a:lstStyle/>
          <a:p>
            <a:pPr>
              <a:defRPr/>
            </a:pPr>
            <a:fld id="{100D5353-941B-48C2-9A8E-E3D8C1FC5103}" type="slidenum">
              <a:rPr lang="en-US" smtClean="0"/>
              <a:pPr>
                <a:defRPr/>
              </a:pPr>
              <a:t>17</a:t>
            </a:fld>
            <a:endParaRPr lang="en-US"/>
          </a:p>
        </p:txBody>
      </p:sp>
      <p:sp>
        <p:nvSpPr>
          <p:cNvPr id="5" name="Rectangle 4"/>
          <p:cNvSpPr/>
          <p:nvPr/>
        </p:nvSpPr>
        <p:spPr>
          <a:xfrm>
            <a:off x="1066800" y="1447800"/>
            <a:ext cx="72390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6" name="TextBox 5"/>
          <p:cNvSpPr txBox="1"/>
          <p:nvPr/>
        </p:nvSpPr>
        <p:spPr>
          <a:xfrm>
            <a:off x="3036106" y="990600"/>
            <a:ext cx="3238236" cy="369332"/>
          </a:xfrm>
          <a:prstGeom prst="rect">
            <a:avLst/>
          </a:prstGeom>
          <a:noFill/>
        </p:spPr>
        <p:txBody>
          <a:bodyPr wrap="none" rtlCol="0">
            <a:spAutoFit/>
          </a:bodyPr>
          <a:lstStyle/>
          <a:p>
            <a:pPr algn="ctr"/>
            <a:r>
              <a:rPr lang="en-US" dirty="0" smtClean="0"/>
              <a:t>Monitored Program Execution</a:t>
            </a:r>
            <a:endParaRPr lang="en-US" dirty="0"/>
          </a:p>
        </p:txBody>
      </p:sp>
      <p:sp>
        <p:nvSpPr>
          <p:cNvPr id="11" name="Rectangle 10"/>
          <p:cNvSpPr/>
          <p:nvPr/>
        </p:nvSpPr>
        <p:spPr>
          <a:xfrm>
            <a:off x="3810000" y="14478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2" name="Rectangle 11"/>
          <p:cNvSpPr/>
          <p:nvPr/>
        </p:nvSpPr>
        <p:spPr>
          <a:xfrm>
            <a:off x="6324600" y="14478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3" name="Rectangle 12"/>
          <p:cNvSpPr/>
          <p:nvPr/>
        </p:nvSpPr>
        <p:spPr>
          <a:xfrm>
            <a:off x="6705600" y="14478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7" name="Rectangle 16"/>
          <p:cNvSpPr/>
          <p:nvPr/>
        </p:nvSpPr>
        <p:spPr>
          <a:xfrm>
            <a:off x="1066800" y="3810000"/>
            <a:ext cx="7239000" cy="685800"/>
          </a:xfrm>
          <a:prstGeom prst="rect">
            <a:avLst/>
          </a:prstGeom>
          <a:gradFill flip="none" rotWithShape="1">
            <a:gsLst>
              <a:gs pos="0">
                <a:schemeClr val="accent5"/>
              </a:gs>
              <a:gs pos="100000">
                <a:schemeClr val="accent3"/>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8" name="TextBox 17"/>
          <p:cNvSpPr txBox="1"/>
          <p:nvPr/>
        </p:nvSpPr>
        <p:spPr>
          <a:xfrm>
            <a:off x="1759772" y="3352800"/>
            <a:ext cx="5790918" cy="369332"/>
          </a:xfrm>
          <a:prstGeom prst="rect">
            <a:avLst/>
          </a:prstGeom>
          <a:noFill/>
        </p:spPr>
        <p:txBody>
          <a:bodyPr wrap="none" rtlCol="0">
            <a:spAutoFit/>
          </a:bodyPr>
          <a:lstStyle/>
          <a:p>
            <a:pPr algn="ctr"/>
            <a:r>
              <a:rPr lang="en-US" dirty="0" smtClean="0"/>
              <a:t>“Correct” Machine State (Cache, Branch Predictor, </a:t>
            </a:r>
            <a:r>
              <a:rPr lang="en-US" dirty="0" err="1" smtClean="0"/>
              <a:t>etc</a:t>
            </a:r>
            <a:r>
              <a:rPr lang="en-US" dirty="0" smtClean="0"/>
              <a:t>)</a:t>
            </a:r>
            <a:endParaRPr lang="en-US" dirty="0"/>
          </a:p>
        </p:txBody>
      </p:sp>
      <p:grpSp>
        <p:nvGrpSpPr>
          <p:cNvPr id="10" name="Group 9"/>
          <p:cNvGrpSpPr/>
          <p:nvPr/>
        </p:nvGrpSpPr>
        <p:grpSpPr>
          <a:xfrm>
            <a:off x="1066800" y="2133600"/>
            <a:ext cx="7239000" cy="1143000"/>
            <a:chOff x="1066800" y="2286000"/>
            <a:chExt cx="7239000" cy="1143000"/>
          </a:xfrm>
        </p:grpSpPr>
        <p:sp>
          <p:nvSpPr>
            <p:cNvPr id="7" name="Rectangle 6"/>
            <p:cNvSpPr/>
            <p:nvPr/>
          </p:nvSpPr>
          <p:spPr>
            <a:xfrm>
              <a:off x="1066800" y="2743200"/>
              <a:ext cx="7239000" cy="685800"/>
            </a:xfrm>
            <a:prstGeom prst="rect">
              <a:avLst/>
            </a:prstGeom>
            <a:gradFill flip="none" rotWithShape="1">
              <a:gsLst>
                <a:gs pos="0">
                  <a:schemeClr val="accent5"/>
                </a:gs>
                <a:gs pos="100000">
                  <a:schemeClr val="accent3"/>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8" name="TextBox 7"/>
            <p:cNvSpPr txBox="1"/>
            <p:nvPr/>
          </p:nvSpPr>
          <p:spPr>
            <a:xfrm>
              <a:off x="1701782" y="2286000"/>
              <a:ext cx="5906898" cy="369332"/>
            </a:xfrm>
            <a:prstGeom prst="rect">
              <a:avLst/>
            </a:prstGeom>
            <a:noFill/>
          </p:spPr>
          <p:txBody>
            <a:bodyPr wrap="none" rtlCol="0">
              <a:spAutoFit/>
            </a:bodyPr>
            <a:lstStyle/>
            <a:p>
              <a:pPr algn="ctr"/>
              <a:r>
                <a:rPr lang="en-US" dirty="0" smtClean="0"/>
                <a:t>Measured Machine State (Cache, Branch Predictor, </a:t>
              </a:r>
              <a:r>
                <a:rPr lang="en-US" dirty="0" err="1" smtClean="0"/>
                <a:t>etc</a:t>
              </a:r>
              <a:r>
                <a:rPr lang="en-US" dirty="0" smtClean="0"/>
                <a:t>)</a:t>
              </a:r>
              <a:endParaRPr lang="en-US" dirty="0"/>
            </a:p>
          </p:txBody>
        </p:sp>
        <p:sp>
          <p:nvSpPr>
            <p:cNvPr id="15" name="Rectangle 14"/>
            <p:cNvSpPr/>
            <p:nvPr/>
          </p:nvSpPr>
          <p:spPr>
            <a:xfrm>
              <a:off x="3810000" y="27432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9" name="Rectangle 18"/>
            <p:cNvSpPr/>
            <p:nvPr/>
          </p:nvSpPr>
          <p:spPr>
            <a:xfrm>
              <a:off x="6324600" y="27432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0" name="Rectangle 19"/>
            <p:cNvSpPr/>
            <p:nvPr/>
          </p:nvSpPr>
          <p:spPr>
            <a:xfrm>
              <a:off x="6705600" y="27432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grpSp>
      <p:cxnSp>
        <p:nvCxnSpPr>
          <p:cNvPr id="21" name="Straight Arrow Connector 20"/>
          <p:cNvCxnSpPr/>
          <p:nvPr/>
        </p:nvCxnSpPr>
        <p:spPr>
          <a:xfrm>
            <a:off x="1066800" y="4843046"/>
            <a:ext cx="7239000" cy="182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4199455" y="4495800"/>
            <a:ext cx="745091" cy="400110"/>
          </a:xfrm>
          <a:prstGeom prst="rect">
            <a:avLst/>
          </a:prstGeom>
          <a:noFill/>
        </p:spPr>
        <p:txBody>
          <a:bodyPr wrap="none" rtlCol="0">
            <a:spAutoFit/>
          </a:bodyPr>
          <a:lstStyle/>
          <a:p>
            <a:r>
              <a:rPr lang="en-US" sz="2000" dirty="0" smtClean="0"/>
              <a:t>Time</a:t>
            </a:r>
            <a:endParaRPr lang="en-US" sz="2000" dirty="0"/>
          </a:p>
        </p:txBody>
      </p:sp>
    </p:spTree>
    <p:extLst>
      <p:ext uri="{BB962C8B-B14F-4D97-AF65-F5344CB8AC3E}">
        <p14:creationId xmlns:p14="http://schemas.microsoft.com/office/powerpoint/2010/main" val="10481817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 Counter SW Landscape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19904737"/>
              </p:ext>
            </p:extLst>
          </p:nvPr>
        </p:nvGraphicFramePr>
        <p:xfrm>
          <a:off x="457200" y="990600"/>
          <a:ext cx="8229600" cy="5181600"/>
        </p:xfrm>
        <a:graphic>
          <a:graphicData uri="http://schemas.openxmlformats.org/drawingml/2006/table">
            <a:tbl>
              <a:tblPr firstRow="1" bandRow="1">
                <a:tableStyleId>{5C22544A-7EE6-4342-B048-85BDC9FD1C3A}</a:tableStyleId>
              </a:tblPr>
              <a:tblGrid>
                <a:gridCol w="1447800"/>
                <a:gridCol w="2590800"/>
                <a:gridCol w="2095500"/>
                <a:gridCol w="2095500"/>
              </a:tblGrid>
              <a:tr h="533400">
                <a:tc>
                  <a:txBody>
                    <a:bodyPr/>
                    <a:lstStyle/>
                    <a:p>
                      <a:endParaRPr lang="en-US" sz="2400" dirty="0"/>
                    </a:p>
                  </a:txBody>
                  <a:tcPr/>
                </a:tc>
                <a:tc>
                  <a:txBody>
                    <a:bodyPr/>
                    <a:lstStyle/>
                    <a:p>
                      <a:pPr algn="ctr"/>
                      <a:r>
                        <a:rPr lang="en-US" sz="2400" dirty="0" smtClean="0"/>
                        <a:t>Sampling</a:t>
                      </a:r>
                      <a:endParaRPr lang="en-US" sz="2400" dirty="0"/>
                    </a:p>
                  </a:txBody>
                  <a:tcPr/>
                </a:tc>
                <a:tc gridSpan="2">
                  <a:txBody>
                    <a:bodyPr/>
                    <a:lstStyle/>
                    <a:p>
                      <a:pPr algn="ctr"/>
                      <a:r>
                        <a:rPr lang="en-US" sz="2400" dirty="0" smtClean="0"/>
                        <a:t>Precise</a:t>
                      </a:r>
                    </a:p>
                  </a:txBody>
                  <a:tcPr/>
                </a:tc>
                <a:tc hMerge="1">
                  <a:txBody>
                    <a:bodyPr/>
                    <a:lstStyle/>
                    <a:p>
                      <a:pPr algn="ctr"/>
                      <a:endParaRPr lang="en-US" sz="2400" dirty="0"/>
                    </a:p>
                  </a:txBody>
                  <a:tcPr/>
                </a:tc>
              </a:tr>
              <a:tr h="1371600">
                <a:tc>
                  <a:txBody>
                    <a:bodyPr/>
                    <a:lstStyle/>
                    <a:p>
                      <a:endParaRPr lang="en-US" sz="2400" dirty="0"/>
                    </a:p>
                  </a:txBody>
                  <a:tcPr/>
                </a:tc>
                <a:tc>
                  <a:txBody>
                    <a:bodyPr/>
                    <a:lstStyle/>
                    <a:p>
                      <a:pPr marL="0" indent="0">
                        <a:buFont typeface="Arial"/>
                        <a:buNone/>
                      </a:pPr>
                      <a:r>
                        <a:rPr lang="en-US" sz="2400" dirty="0" smtClean="0"/>
                        <a:t>Interrupts every </a:t>
                      </a:r>
                      <a:r>
                        <a:rPr lang="en-US" sz="2400" i="1" dirty="0" smtClean="0"/>
                        <a:t>n</a:t>
                      </a:r>
                      <a:r>
                        <a:rPr lang="en-US" sz="2400" dirty="0" smtClean="0"/>
                        <a:t> cycles and extrapolates</a:t>
                      </a:r>
                      <a:endParaRPr lang="en-US" sz="2400" dirty="0"/>
                    </a:p>
                  </a:txBody>
                  <a:tcPr/>
                </a:tc>
                <a:tc gridSpan="2">
                  <a:txBody>
                    <a:bodyPr/>
                    <a:lstStyle/>
                    <a:p>
                      <a:pPr marL="0" indent="0">
                        <a:buFont typeface="Arial"/>
                        <a:buNone/>
                      </a:pPr>
                      <a:r>
                        <a:rPr lang="en-US" sz="2400" dirty="0" smtClean="0"/>
                        <a:t>Reads counters whenever</a:t>
                      </a:r>
                      <a:r>
                        <a:rPr lang="en-US" sz="2400" baseline="0" dirty="0" smtClean="0"/>
                        <a:t> program or instrumentation requests a read</a:t>
                      </a:r>
                      <a:endParaRPr lang="en-US" sz="2400" dirty="0"/>
                    </a:p>
                  </a:txBody>
                  <a:tcPr/>
                </a:tc>
                <a:tc hMerge="1">
                  <a:txBody>
                    <a:bodyPr/>
                    <a:lstStyle/>
                    <a:p>
                      <a:pPr marL="342900" indent="-342900">
                        <a:buFont typeface="Arial"/>
                        <a:buChar char="•"/>
                      </a:pPr>
                      <a:endParaRPr lang="en-US" sz="2400" dirty="0"/>
                    </a:p>
                  </a:txBody>
                  <a:tcPr/>
                </a:tc>
              </a:tr>
              <a:tr h="533400">
                <a:tc>
                  <a:txBody>
                    <a:bodyPr/>
                    <a:lstStyle/>
                    <a:p>
                      <a:endParaRPr lang="en-US" sz="2400" dirty="0"/>
                    </a:p>
                  </a:txBody>
                  <a:tcPr/>
                </a:tc>
                <a:tc>
                  <a:txBody>
                    <a:bodyPr/>
                    <a:lstStyle/>
                    <a:p>
                      <a:pPr marL="342900" indent="-342900">
                        <a:buFont typeface="Arial"/>
                        <a:buChar char="•"/>
                      </a:pPr>
                      <a:endParaRPr lang="en-US" sz="2400" dirty="0"/>
                    </a:p>
                  </a:txBody>
                  <a:tcPr/>
                </a:tc>
                <a:tc>
                  <a:txBody>
                    <a:bodyPr/>
                    <a:lstStyle/>
                    <a:p>
                      <a:pPr marL="0" indent="0" algn="ctr">
                        <a:buFont typeface="Arial"/>
                        <a:buNone/>
                      </a:pPr>
                      <a:r>
                        <a:rPr lang="en-US" sz="2400" b="1" dirty="0" smtClean="0">
                          <a:solidFill>
                            <a:schemeClr val="bg1"/>
                          </a:solidFill>
                        </a:rPr>
                        <a:t>Heavyweight</a:t>
                      </a:r>
                      <a:endParaRPr lang="en-US" sz="2400" b="1" dirty="0">
                        <a:solidFill>
                          <a:schemeClr val="bg1"/>
                        </a:solidFill>
                      </a:endParaRPr>
                    </a:p>
                  </a:txBody>
                  <a:tcPr>
                    <a:solidFill>
                      <a:srgbClr val="4F81BE"/>
                    </a:solidFill>
                  </a:tcPr>
                </a:tc>
                <a:tc>
                  <a:txBody>
                    <a:bodyPr/>
                    <a:lstStyle/>
                    <a:p>
                      <a:pPr marL="0" indent="0" algn="ctr">
                        <a:buFont typeface="Arial"/>
                        <a:buNone/>
                      </a:pPr>
                      <a:r>
                        <a:rPr lang="en-US" sz="2400" b="1" dirty="0" smtClean="0">
                          <a:solidFill>
                            <a:schemeClr val="bg1"/>
                          </a:solidFill>
                        </a:rPr>
                        <a:t>Lightweight</a:t>
                      </a:r>
                      <a:endParaRPr lang="en-US" sz="2400" b="1" dirty="0">
                        <a:solidFill>
                          <a:schemeClr val="bg1"/>
                        </a:solidFill>
                      </a:endParaRPr>
                    </a:p>
                  </a:txBody>
                  <a:tcPr>
                    <a:solidFill>
                      <a:srgbClr val="4F81BE"/>
                    </a:solidFill>
                  </a:tcPr>
                </a:tc>
              </a:tr>
              <a:tr h="370840">
                <a:tc>
                  <a:txBody>
                    <a:bodyPr/>
                    <a:lstStyle/>
                    <a:p>
                      <a:r>
                        <a:rPr lang="en-US" sz="2400" dirty="0" smtClean="0"/>
                        <a:t>Examples</a:t>
                      </a:r>
                      <a:endParaRPr lang="en-US" sz="2400" dirty="0"/>
                    </a:p>
                  </a:txBody>
                  <a:tcPr/>
                </a:tc>
                <a:tc>
                  <a:txBody>
                    <a:bodyPr/>
                    <a:lstStyle/>
                    <a:p>
                      <a:pPr marL="164592" indent="-164592">
                        <a:buFont typeface="Arial"/>
                        <a:buChar char="•"/>
                      </a:pPr>
                      <a:r>
                        <a:rPr lang="en-US" sz="2400" dirty="0" err="1" smtClean="0"/>
                        <a:t>vTune</a:t>
                      </a:r>
                      <a:endParaRPr lang="en-US" sz="2400" baseline="0" dirty="0" smtClean="0"/>
                    </a:p>
                    <a:p>
                      <a:pPr marL="164592" indent="-164592">
                        <a:buFont typeface="Arial"/>
                        <a:buChar char="•"/>
                      </a:pPr>
                      <a:r>
                        <a:rPr lang="en-US" sz="2400" baseline="0" dirty="0" err="1" smtClean="0"/>
                        <a:t>OProfile</a:t>
                      </a:r>
                      <a:endParaRPr lang="en-US" sz="2400" dirty="0"/>
                    </a:p>
                  </a:txBody>
                  <a:tcPr/>
                </a:tc>
                <a:tc>
                  <a:txBody>
                    <a:bodyPr/>
                    <a:lstStyle/>
                    <a:p>
                      <a:pPr marL="164592" indent="-164592">
                        <a:buFont typeface="Arial"/>
                        <a:buChar char="•"/>
                      </a:pPr>
                      <a:r>
                        <a:rPr lang="en-US" sz="2400" dirty="0" smtClean="0"/>
                        <a:t>PAPI</a:t>
                      </a:r>
                    </a:p>
                    <a:p>
                      <a:pPr marL="164592" indent="-164592">
                        <a:buFont typeface="Arial"/>
                        <a:buChar char="•"/>
                      </a:pPr>
                      <a:r>
                        <a:rPr lang="en-US" sz="2400" dirty="0" err="1" smtClean="0"/>
                        <a:t>perf_event</a:t>
                      </a:r>
                      <a:endParaRPr lang="en-US" sz="2400" dirty="0"/>
                    </a:p>
                  </a:txBody>
                  <a:tcPr/>
                </a:tc>
                <a:tc>
                  <a:txBody>
                    <a:bodyPr/>
                    <a:lstStyle/>
                    <a:p>
                      <a:endParaRPr lang="en-US" dirty="0"/>
                    </a:p>
                  </a:txBody>
                  <a:tcPr/>
                </a:tc>
              </a:tr>
              <a:tr h="370840">
                <a:tc>
                  <a:txBody>
                    <a:bodyPr/>
                    <a:lstStyle/>
                    <a:p>
                      <a:r>
                        <a:rPr lang="en-US" sz="2400" dirty="0" smtClean="0"/>
                        <a:t>Overhead</a:t>
                      </a:r>
                      <a:endParaRPr lang="en-US" sz="2400" dirty="0"/>
                    </a:p>
                  </a:txBody>
                  <a:tcPr/>
                </a:tc>
                <a:tc>
                  <a:txBody>
                    <a:bodyPr/>
                    <a:lstStyle/>
                    <a:p>
                      <a:pPr marL="164592" indent="-164592">
                        <a:buFont typeface="Arial"/>
                        <a:buChar char="•"/>
                      </a:pPr>
                      <a:r>
                        <a:rPr lang="en-US" sz="2400" dirty="0" smtClean="0"/>
                        <a:t>Inversely</a:t>
                      </a:r>
                      <a:r>
                        <a:rPr lang="en-US" sz="2400" baseline="0" dirty="0" smtClean="0"/>
                        <a:t> proportional to n</a:t>
                      </a:r>
                    </a:p>
                    <a:p>
                      <a:pPr marL="164592" indent="-164592">
                        <a:buFont typeface="Arial"/>
                        <a:buChar char="•"/>
                      </a:pPr>
                      <a:r>
                        <a:rPr lang="en-US" sz="2400" baseline="0" dirty="0" smtClean="0"/>
                        <a:t>Up to 20%</a:t>
                      </a:r>
                    </a:p>
                    <a:p>
                      <a:pPr marL="164592" indent="-164592">
                        <a:buFont typeface="Arial"/>
                        <a:buChar char="•"/>
                      </a:pPr>
                      <a:r>
                        <a:rPr lang="en-US" sz="2400" baseline="0" dirty="0" smtClean="0"/>
                        <a:t>Usually much less</a:t>
                      </a:r>
                      <a:endParaRPr lang="en-US" sz="2400" dirty="0"/>
                    </a:p>
                  </a:txBody>
                  <a:tcPr/>
                </a:tc>
                <a:tc>
                  <a:txBody>
                    <a:bodyPr/>
                    <a:lstStyle/>
                    <a:p>
                      <a:pPr marL="164592" indent="-164592">
                        <a:buFont typeface="Arial"/>
                        <a:buChar char="•"/>
                      </a:pPr>
                      <a:r>
                        <a:rPr lang="en-US" sz="2400" dirty="0" smtClean="0"/>
                        <a:t>Proportional</a:t>
                      </a:r>
                      <a:r>
                        <a:rPr lang="en-US" sz="2400" baseline="0" dirty="0" smtClean="0"/>
                        <a:t> to # of reads</a:t>
                      </a:r>
                      <a:endParaRPr lang="en-US" sz="2400" dirty="0" smtClean="0"/>
                    </a:p>
                    <a:p>
                      <a:pPr marL="164592" indent="-164592">
                        <a:buFont typeface="Arial"/>
                        <a:buChar char="•"/>
                      </a:pPr>
                      <a:r>
                        <a:rPr lang="en-US" sz="2400" dirty="0" smtClean="0"/>
                        <a:t>PAPI: 1048ns</a:t>
                      </a:r>
                    </a:p>
                    <a:p>
                      <a:pPr marL="164592" indent="-164592">
                        <a:buFont typeface="Arial"/>
                        <a:buChar char="•"/>
                      </a:pPr>
                      <a:r>
                        <a:rPr lang="en-US" sz="2400" dirty="0" err="1" smtClean="0"/>
                        <a:t>Perf_event</a:t>
                      </a:r>
                      <a:r>
                        <a:rPr lang="en-US" sz="2400" dirty="0" smtClean="0"/>
                        <a:t>:       262ns</a:t>
                      </a:r>
                      <a:endParaRPr lang="en-US" sz="2400" dirty="0"/>
                    </a:p>
                  </a:txBody>
                  <a:tcPr/>
                </a:tc>
                <a:tc>
                  <a:txBody>
                    <a:bodyPr/>
                    <a:lstStyle/>
                    <a:p>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18</a:t>
            </a:fld>
            <a:endParaRPr lang="en-US"/>
          </a:p>
        </p:txBody>
      </p:sp>
    </p:spTree>
    <p:extLst>
      <p:ext uri="{BB962C8B-B14F-4D97-AF65-F5344CB8AC3E}">
        <p14:creationId xmlns:p14="http://schemas.microsoft.com/office/powerpoint/2010/main" val="16325340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 Counter SW Landscape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29451336"/>
              </p:ext>
            </p:extLst>
          </p:nvPr>
        </p:nvGraphicFramePr>
        <p:xfrm>
          <a:off x="457200" y="990600"/>
          <a:ext cx="8229600" cy="5181600"/>
        </p:xfrm>
        <a:graphic>
          <a:graphicData uri="http://schemas.openxmlformats.org/drawingml/2006/table">
            <a:tbl>
              <a:tblPr firstRow="1" bandRow="1">
                <a:tableStyleId>{5C22544A-7EE6-4342-B048-85BDC9FD1C3A}</a:tableStyleId>
              </a:tblPr>
              <a:tblGrid>
                <a:gridCol w="1447800"/>
                <a:gridCol w="2590800"/>
                <a:gridCol w="2095500"/>
                <a:gridCol w="2095500"/>
              </a:tblGrid>
              <a:tr h="533400">
                <a:tc>
                  <a:txBody>
                    <a:bodyPr/>
                    <a:lstStyle/>
                    <a:p>
                      <a:endParaRPr lang="en-US" sz="2400" dirty="0"/>
                    </a:p>
                  </a:txBody>
                  <a:tcPr/>
                </a:tc>
                <a:tc>
                  <a:txBody>
                    <a:bodyPr/>
                    <a:lstStyle/>
                    <a:p>
                      <a:pPr algn="ctr"/>
                      <a:r>
                        <a:rPr lang="en-US" sz="2400" dirty="0" smtClean="0"/>
                        <a:t>Sampling</a:t>
                      </a:r>
                      <a:endParaRPr lang="en-US" sz="2400" dirty="0"/>
                    </a:p>
                  </a:txBody>
                  <a:tcPr/>
                </a:tc>
                <a:tc gridSpan="2">
                  <a:txBody>
                    <a:bodyPr/>
                    <a:lstStyle/>
                    <a:p>
                      <a:pPr algn="ctr"/>
                      <a:r>
                        <a:rPr lang="en-US" sz="2400" dirty="0" smtClean="0"/>
                        <a:t>Precise</a:t>
                      </a:r>
                    </a:p>
                  </a:txBody>
                  <a:tcPr/>
                </a:tc>
                <a:tc hMerge="1">
                  <a:txBody>
                    <a:bodyPr/>
                    <a:lstStyle/>
                    <a:p>
                      <a:pPr algn="ctr"/>
                      <a:endParaRPr lang="en-US" sz="2400" dirty="0"/>
                    </a:p>
                  </a:txBody>
                  <a:tcPr/>
                </a:tc>
              </a:tr>
              <a:tr h="1371600">
                <a:tc>
                  <a:txBody>
                    <a:bodyPr/>
                    <a:lstStyle/>
                    <a:p>
                      <a:endParaRPr lang="en-US" sz="2400" dirty="0"/>
                    </a:p>
                  </a:txBody>
                  <a:tcPr/>
                </a:tc>
                <a:tc>
                  <a:txBody>
                    <a:bodyPr/>
                    <a:lstStyle/>
                    <a:p>
                      <a:pPr marL="0" indent="0">
                        <a:buFont typeface="Arial"/>
                        <a:buNone/>
                      </a:pPr>
                      <a:r>
                        <a:rPr lang="en-US" sz="2400" dirty="0" smtClean="0"/>
                        <a:t>Interrupts every </a:t>
                      </a:r>
                      <a:r>
                        <a:rPr lang="en-US" sz="2400" i="1" dirty="0" smtClean="0"/>
                        <a:t>n</a:t>
                      </a:r>
                      <a:r>
                        <a:rPr lang="en-US" sz="2400" dirty="0" smtClean="0"/>
                        <a:t> cycles and extrapolates</a:t>
                      </a:r>
                      <a:endParaRPr lang="en-US" sz="2400" dirty="0"/>
                    </a:p>
                  </a:txBody>
                  <a:tcPr/>
                </a:tc>
                <a:tc gridSpan="2">
                  <a:txBody>
                    <a:bodyPr/>
                    <a:lstStyle/>
                    <a:p>
                      <a:pPr marL="0" indent="0">
                        <a:buFont typeface="Arial"/>
                        <a:buNone/>
                      </a:pPr>
                      <a:r>
                        <a:rPr lang="en-US" sz="2400" dirty="0" smtClean="0"/>
                        <a:t>Reads counters whenever</a:t>
                      </a:r>
                      <a:r>
                        <a:rPr lang="en-US" sz="2400" baseline="0" dirty="0" smtClean="0"/>
                        <a:t> program or instrumentation requests a read</a:t>
                      </a:r>
                      <a:endParaRPr lang="en-US" sz="2400" dirty="0"/>
                    </a:p>
                  </a:txBody>
                  <a:tcPr/>
                </a:tc>
                <a:tc hMerge="1">
                  <a:txBody>
                    <a:bodyPr/>
                    <a:lstStyle/>
                    <a:p>
                      <a:pPr marL="342900" indent="-342900">
                        <a:buFont typeface="Arial"/>
                        <a:buChar char="•"/>
                      </a:pPr>
                      <a:endParaRPr lang="en-US" sz="2400" dirty="0"/>
                    </a:p>
                  </a:txBody>
                  <a:tcPr/>
                </a:tc>
              </a:tr>
              <a:tr h="533400">
                <a:tc>
                  <a:txBody>
                    <a:bodyPr/>
                    <a:lstStyle/>
                    <a:p>
                      <a:endParaRPr lang="en-US" sz="2400" dirty="0"/>
                    </a:p>
                  </a:txBody>
                  <a:tcPr/>
                </a:tc>
                <a:tc>
                  <a:txBody>
                    <a:bodyPr/>
                    <a:lstStyle/>
                    <a:p>
                      <a:pPr marL="342900" indent="-342900">
                        <a:buFont typeface="Arial"/>
                        <a:buChar char="•"/>
                      </a:pPr>
                      <a:endParaRPr lang="en-US" sz="2400" dirty="0"/>
                    </a:p>
                  </a:txBody>
                  <a:tcPr/>
                </a:tc>
                <a:tc>
                  <a:txBody>
                    <a:bodyPr/>
                    <a:lstStyle/>
                    <a:p>
                      <a:pPr marL="0" indent="0" algn="ctr">
                        <a:buFont typeface="Arial"/>
                        <a:buNone/>
                      </a:pPr>
                      <a:r>
                        <a:rPr lang="en-US" sz="2400" b="1" dirty="0" smtClean="0">
                          <a:solidFill>
                            <a:schemeClr val="bg1"/>
                          </a:solidFill>
                        </a:rPr>
                        <a:t>Heavyweight</a:t>
                      </a:r>
                      <a:endParaRPr lang="en-US" sz="2400" b="1" dirty="0">
                        <a:solidFill>
                          <a:schemeClr val="bg1"/>
                        </a:solidFill>
                      </a:endParaRPr>
                    </a:p>
                  </a:txBody>
                  <a:tcPr>
                    <a:solidFill>
                      <a:srgbClr val="4F81BE"/>
                    </a:solidFill>
                  </a:tcPr>
                </a:tc>
                <a:tc>
                  <a:txBody>
                    <a:bodyPr/>
                    <a:lstStyle/>
                    <a:p>
                      <a:pPr marL="0" indent="0" algn="ctr">
                        <a:buFont typeface="Arial"/>
                        <a:buNone/>
                      </a:pPr>
                      <a:r>
                        <a:rPr lang="en-US" sz="2400" b="1" dirty="0" smtClean="0">
                          <a:solidFill>
                            <a:schemeClr val="bg1"/>
                          </a:solidFill>
                        </a:rPr>
                        <a:t>Lightweight</a:t>
                      </a:r>
                      <a:endParaRPr lang="en-US" sz="2400" b="1" dirty="0">
                        <a:solidFill>
                          <a:schemeClr val="bg1"/>
                        </a:solidFill>
                      </a:endParaRPr>
                    </a:p>
                  </a:txBody>
                  <a:tcPr>
                    <a:solidFill>
                      <a:srgbClr val="4F81BE"/>
                    </a:solidFill>
                  </a:tcPr>
                </a:tc>
              </a:tr>
              <a:tr h="370840">
                <a:tc>
                  <a:txBody>
                    <a:bodyPr/>
                    <a:lstStyle/>
                    <a:p>
                      <a:r>
                        <a:rPr lang="en-US" sz="2400" dirty="0" smtClean="0"/>
                        <a:t>Examples</a:t>
                      </a:r>
                      <a:endParaRPr lang="en-US" sz="2400" dirty="0"/>
                    </a:p>
                  </a:txBody>
                  <a:tcPr/>
                </a:tc>
                <a:tc>
                  <a:txBody>
                    <a:bodyPr/>
                    <a:lstStyle/>
                    <a:p>
                      <a:pPr marL="164592" indent="-164592">
                        <a:buFont typeface="Arial"/>
                        <a:buChar char="•"/>
                      </a:pPr>
                      <a:r>
                        <a:rPr lang="en-US" sz="2400" dirty="0" err="1" smtClean="0"/>
                        <a:t>vTune</a:t>
                      </a:r>
                      <a:endParaRPr lang="en-US" sz="2400" baseline="0" dirty="0" smtClean="0"/>
                    </a:p>
                    <a:p>
                      <a:pPr marL="164592" indent="-164592">
                        <a:buFont typeface="Arial"/>
                        <a:buChar char="•"/>
                      </a:pPr>
                      <a:r>
                        <a:rPr lang="en-US" sz="2400" baseline="0" dirty="0" err="1" smtClean="0"/>
                        <a:t>OProfile</a:t>
                      </a:r>
                      <a:endParaRPr lang="en-US" sz="2400" dirty="0"/>
                    </a:p>
                  </a:txBody>
                  <a:tcPr/>
                </a:tc>
                <a:tc>
                  <a:txBody>
                    <a:bodyPr/>
                    <a:lstStyle/>
                    <a:p>
                      <a:pPr marL="164592" indent="-164592">
                        <a:buFont typeface="Arial"/>
                        <a:buChar char="•"/>
                      </a:pPr>
                      <a:r>
                        <a:rPr lang="en-US" sz="2400" dirty="0" smtClean="0"/>
                        <a:t>PAPI</a:t>
                      </a:r>
                    </a:p>
                    <a:p>
                      <a:pPr marL="164592" indent="-164592">
                        <a:buFont typeface="Arial"/>
                        <a:buChar char="•"/>
                      </a:pPr>
                      <a:r>
                        <a:rPr lang="en-US" sz="2400" dirty="0" err="1" smtClean="0"/>
                        <a:t>perf_event</a:t>
                      </a:r>
                      <a:endParaRPr lang="en-US" sz="2400" dirty="0"/>
                    </a:p>
                  </a:txBody>
                  <a:tcPr/>
                </a:tc>
                <a:tc>
                  <a:txBody>
                    <a:bodyPr/>
                    <a:lstStyle/>
                    <a:p>
                      <a:pPr marL="164592" indent="-164592">
                        <a:buFont typeface="Arial"/>
                        <a:buChar char="•"/>
                      </a:pPr>
                      <a:r>
                        <a:rPr lang="en-US" sz="2400" dirty="0" err="1" smtClean="0"/>
                        <a:t>LiMiT</a:t>
                      </a:r>
                      <a:endParaRPr lang="en-US" sz="2400" dirty="0"/>
                    </a:p>
                  </a:txBody>
                  <a:tcPr/>
                </a:tc>
              </a:tr>
              <a:tr h="370840">
                <a:tc>
                  <a:txBody>
                    <a:bodyPr/>
                    <a:lstStyle/>
                    <a:p>
                      <a:r>
                        <a:rPr lang="en-US" sz="2400" dirty="0" smtClean="0"/>
                        <a:t>Overhead</a:t>
                      </a:r>
                      <a:endParaRPr lang="en-US" sz="2400" dirty="0"/>
                    </a:p>
                  </a:txBody>
                  <a:tcPr/>
                </a:tc>
                <a:tc>
                  <a:txBody>
                    <a:bodyPr/>
                    <a:lstStyle/>
                    <a:p>
                      <a:pPr marL="164592" indent="-164592">
                        <a:buFont typeface="Arial"/>
                        <a:buChar char="•"/>
                      </a:pPr>
                      <a:r>
                        <a:rPr lang="en-US" sz="2400" dirty="0" smtClean="0"/>
                        <a:t>Inversely</a:t>
                      </a:r>
                      <a:r>
                        <a:rPr lang="en-US" sz="2400" baseline="0" dirty="0" smtClean="0"/>
                        <a:t> proportional to n</a:t>
                      </a:r>
                    </a:p>
                    <a:p>
                      <a:pPr marL="164592" indent="-164592">
                        <a:buFont typeface="Arial"/>
                        <a:buChar char="•"/>
                      </a:pPr>
                      <a:r>
                        <a:rPr lang="en-US" sz="2400" baseline="0" dirty="0" smtClean="0"/>
                        <a:t>Up to 20%</a:t>
                      </a:r>
                    </a:p>
                    <a:p>
                      <a:pPr marL="164592" indent="-164592">
                        <a:buFont typeface="Arial"/>
                        <a:buChar char="•"/>
                      </a:pPr>
                      <a:r>
                        <a:rPr lang="en-US" sz="2400" baseline="0" dirty="0" smtClean="0"/>
                        <a:t>Usually much less</a:t>
                      </a:r>
                      <a:endParaRPr lang="en-US" sz="2400" dirty="0"/>
                    </a:p>
                  </a:txBody>
                  <a:tcPr/>
                </a:tc>
                <a:tc>
                  <a:txBody>
                    <a:bodyPr/>
                    <a:lstStyle/>
                    <a:p>
                      <a:pPr marL="164592" indent="-164592">
                        <a:buFont typeface="Arial"/>
                        <a:buChar char="•"/>
                      </a:pPr>
                      <a:r>
                        <a:rPr lang="en-US" sz="2400" dirty="0" smtClean="0"/>
                        <a:t>Proportional</a:t>
                      </a:r>
                      <a:r>
                        <a:rPr lang="en-US" sz="2400" baseline="0" dirty="0" smtClean="0"/>
                        <a:t> to # of reads</a:t>
                      </a:r>
                      <a:endParaRPr lang="en-US" sz="2400" dirty="0" smtClean="0"/>
                    </a:p>
                    <a:p>
                      <a:pPr marL="164592" indent="-164592">
                        <a:buFont typeface="Arial"/>
                        <a:buChar char="•"/>
                      </a:pPr>
                      <a:r>
                        <a:rPr lang="en-US" sz="2400" dirty="0" smtClean="0"/>
                        <a:t>PAPI: 1048ns</a:t>
                      </a:r>
                    </a:p>
                    <a:p>
                      <a:pPr marL="164592" indent="-164592">
                        <a:buFont typeface="Arial"/>
                        <a:buChar char="•"/>
                      </a:pPr>
                      <a:r>
                        <a:rPr lang="en-US" sz="2400" dirty="0" err="1" smtClean="0"/>
                        <a:t>Perf_event</a:t>
                      </a:r>
                      <a:r>
                        <a:rPr lang="en-US" sz="2400" dirty="0" smtClean="0"/>
                        <a:t>:       262ns</a:t>
                      </a:r>
                      <a:endParaRPr lang="en-US" sz="2400" dirty="0"/>
                    </a:p>
                  </a:txBody>
                  <a:tcPr/>
                </a:tc>
                <a:tc>
                  <a:txBody>
                    <a:bodyPr/>
                    <a:lstStyle/>
                    <a:p>
                      <a:pPr marL="164592" indent="-164592">
                        <a:buFont typeface="Arial"/>
                        <a:buChar char="•"/>
                      </a:pPr>
                      <a:r>
                        <a:rPr lang="en-US" sz="2400" dirty="0" smtClean="0"/>
                        <a:t>Proportional to # of reads</a:t>
                      </a:r>
                    </a:p>
                    <a:p>
                      <a:pPr marL="164592" indent="-164592">
                        <a:buFont typeface="Arial"/>
                        <a:buChar char="•"/>
                      </a:pPr>
                      <a:r>
                        <a:rPr lang="en-US" sz="2400" dirty="0" smtClean="0"/>
                        <a:t>11ns</a:t>
                      </a:r>
                      <a:endParaRPr lang="en-US" sz="2400"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19</a:t>
            </a:fld>
            <a:endParaRPr lang="en-US"/>
          </a:p>
        </p:txBody>
      </p:sp>
    </p:spTree>
    <p:extLst>
      <p:ext uri="{BB962C8B-B14F-4D97-AF65-F5344CB8AC3E}">
        <p14:creationId xmlns:p14="http://schemas.microsoft.com/office/powerpoint/2010/main" val="853139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2002</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19286271"/>
              </p:ext>
            </p:extLst>
          </p:nvPr>
        </p:nvGraphicFramePr>
        <p:xfrm>
          <a:off x="457200" y="990600"/>
          <a:ext cx="6400800" cy="5111750"/>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8" descr="pentium4_77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2800" y="1600200"/>
            <a:ext cx="1752600" cy="1752600"/>
          </a:xfrm>
          <a:prstGeom prst="rect">
            <a:avLst/>
          </a:prstGeom>
        </p:spPr>
      </p:pic>
      <p:pic>
        <p:nvPicPr>
          <p:cNvPr id="10" name="Picture 9" descr="microsoft-windows-xp-oa4-460.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8000" y="4495800"/>
            <a:ext cx="2133600" cy="1600200"/>
          </a:xfrm>
          <a:prstGeom prst="rect">
            <a:avLst/>
          </a:prstGeom>
        </p:spPr>
      </p:pic>
      <p:pic>
        <p:nvPicPr>
          <p:cNvPr id="12" name="Picture 11" descr="sit3-shine.7.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15000" y="2667000"/>
            <a:ext cx="2007235" cy="2209800"/>
          </a:xfrm>
          <a:prstGeom prst="rect">
            <a:avLst/>
          </a:prstGeom>
        </p:spPr>
      </p:pic>
      <p:sp>
        <p:nvSpPr>
          <p:cNvPr id="13" name="TextBox 12"/>
          <p:cNvSpPr txBox="1"/>
          <p:nvPr/>
        </p:nvSpPr>
        <p:spPr>
          <a:xfrm>
            <a:off x="6353622" y="1066800"/>
            <a:ext cx="1418778" cy="461665"/>
          </a:xfrm>
          <a:prstGeom prst="rect">
            <a:avLst/>
          </a:prstGeom>
          <a:noFill/>
        </p:spPr>
        <p:txBody>
          <a:bodyPr wrap="none" rtlCol="0">
            <a:spAutoFit/>
          </a:bodyPr>
          <a:lstStyle/>
          <a:p>
            <a:r>
              <a:rPr lang="en-US" sz="2400" b="1" dirty="0" smtClean="0">
                <a:latin typeface="+mn-lt"/>
              </a:rPr>
              <a:t>Platforms </a:t>
            </a:r>
            <a:endParaRPr lang="en-US" sz="2400" b="1" dirty="0">
              <a:latin typeface="+mn-lt"/>
            </a:endParaRPr>
          </a:p>
        </p:txBody>
      </p:sp>
      <p:sp>
        <p:nvSpPr>
          <p:cNvPr id="14" name="TextBox 13"/>
          <p:cNvSpPr txBox="1"/>
          <p:nvPr/>
        </p:nvSpPr>
        <p:spPr>
          <a:xfrm>
            <a:off x="924041" y="6123801"/>
            <a:ext cx="4638559" cy="276999"/>
          </a:xfrm>
          <a:prstGeom prst="rect">
            <a:avLst/>
          </a:prstGeom>
          <a:noFill/>
        </p:spPr>
        <p:txBody>
          <a:bodyPr wrap="none" rtlCol="0">
            <a:spAutoFit/>
          </a:bodyPr>
          <a:lstStyle/>
          <a:p>
            <a:r>
              <a:rPr lang="en-US" sz="1200" dirty="0" smtClean="0"/>
              <a:t>Source: TIOBE Index </a:t>
            </a:r>
            <a:r>
              <a:rPr lang="pl-PL" sz="1200" dirty="0"/>
              <a:t>http://</a:t>
            </a:r>
            <a:r>
              <a:rPr lang="pl-PL" sz="1200" dirty="0" err="1"/>
              <a:t>www.tiobe.com</a:t>
            </a:r>
            <a:r>
              <a:rPr lang="pl-PL" sz="1200" dirty="0"/>
              <a:t>/</a:t>
            </a:r>
            <a:r>
              <a:rPr lang="pl-PL" sz="1200" dirty="0" err="1"/>
              <a:t>index.php</a:t>
            </a:r>
            <a:r>
              <a:rPr lang="pl-PL" sz="1200" dirty="0"/>
              <a:t>/</a:t>
            </a:r>
            <a:r>
              <a:rPr lang="pl-PL" sz="1200" dirty="0" err="1"/>
              <a:t>tiobe_index</a:t>
            </a:r>
            <a:endParaRPr lang="en-US" sz="1200" dirty="0"/>
          </a:p>
        </p:txBody>
      </p:sp>
    </p:spTree>
    <p:extLst>
      <p:ext uri="{BB962C8B-B14F-4D97-AF65-F5344CB8AC3E}">
        <p14:creationId xmlns:p14="http://schemas.microsoft.com/office/powerpoint/2010/main" val="370221466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p:txBody>
          <a:bodyPr/>
          <a:lstStyle/>
          <a:p>
            <a:r>
              <a:rPr lang="en-US" dirty="0" smtClean="0"/>
              <a:t>No recent papers for better precise counting</a:t>
            </a:r>
          </a:p>
          <a:p>
            <a:pPr lvl="1"/>
            <a:r>
              <a:rPr lang="en-US" dirty="0" smtClean="0"/>
              <a:t>Original PAPI paper:  </a:t>
            </a:r>
            <a:r>
              <a:rPr lang="en-US" b="1" dirty="0" smtClean="0"/>
              <a:t>Browne et </a:t>
            </a:r>
            <a:r>
              <a:rPr lang="en-US" b="1" dirty="0"/>
              <a:t>a</a:t>
            </a:r>
            <a:r>
              <a:rPr lang="en-US" b="1" dirty="0" smtClean="0"/>
              <a:t>l. </a:t>
            </a:r>
            <a:r>
              <a:rPr lang="en-US" dirty="0" smtClean="0"/>
              <a:t>2000</a:t>
            </a:r>
          </a:p>
          <a:p>
            <a:pPr lvl="1"/>
            <a:r>
              <a:rPr lang="en-US" dirty="0" smtClean="0"/>
              <a:t>Some software, none offering </a:t>
            </a:r>
            <a:r>
              <a:rPr lang="en-US" dirty="0" err="1" smtClean="0"/>
              <a:t>LiMiT’s</a:t>
            </a:r>
            <a:r>
              <a:rPr lang="en-US" dirty="0" smtClean="0"/>
              <a:t> features</a:t>
            </a:r>
          </a:p>
          <a:p>
            <a:r>
              <a:rPr lang="en-US" dirty="0"/>
              <a:t>C</a:t>
            </a:r>
            <a:r>
              <a:rPr lang="en-US" dirty="0" smtClean="0"/>
              <a:t>haracterizing performance counters</a:t>
            </a:r>
          </a:p>
          <a:p>
            <a:pPr lvl="1"/>
            <a:r>
              <a:rPr lang="en-US" dirty="0"/>
              <a:t> </a:t>
            </a:r>
            <a:r>
              <a:rPr lang="en-US" dirty="0" smtClean="0"/>
              <a:t>Weaver &amp; </a:t>
            </a:r>
            <a:r>
              <a:rPr lang="is-IS" dirty="0" smtClean="0"/>
              <a:t>Dongarra 2010</a:t>
            </a:r>
            <a:endParaRPr lang="en-US" dirty="0" smtClean="0"/>
          </a:p>
          <a:p>
            <a:r>
              <a:rPr lang="en-US" dirty="0" smtClean="0"/>
              <a:t>Sampling</a:t>
            </a:r>
          </a:p>
          <a:p>
            <a:pPr lvl="1"/>
            <a:r>
              <a:rPr lang="en-US" dirty="0" smtClean="0"/>
              <a:t>Counter multiplexing techniques</a:t>
            </a:r>
          </a:p>
          <a:p>
            <a:pPr lvl="2"/>
            <a:r>
              <a:rPr lang="en-US" dirty="0" err="1" smtClean="0"/>
              <a:t>Mytkowicz</a:t>
            </a:r>
            <a:r>
              <a:rPr lang="en-US" dirty="0" smtClean="0"/>
              <a:t> et al. 2007</a:t>
            </a:r>
          </a:p>
          <a:p>
            <a:pPr lvl="2"/>
            <a:r>
              <a:rPr lang="en-US" dirty="0" err="1" smtClean="0"/>
              <a:t>Azimi</a:t>
            </a:r>
            <a:r>
              <a:rPr lang="en-US" dirty="0" smtClean="0"/>
              <a:t> et al. 2005</a:t>
            </a:r>
          </a:p>
          <a:p>
            <a:pPr lvl="1"/>
            <a:r>
              <a:rPr lang="en-US" dirty="0" smtClean="0"/>
              <a:t>Trace Alignment</a:t>
            </a:r>
          </a:p>
          <a:p>
            <a:pPr lvl="2"/>
            <a:r>
              <a:rPr lang="en-US" dirty="0" err="1"/>
              <a:t>Mytkowicz</a:t>
            </a:r>
            <a:r>
              <a:rPr lang="en-US" dirty="0"/>
              <a:t> et al. </a:t>
            </a:r>
            <a:r>
              <a:rPr lang="en-US" dirty="0" smtClean="0"/>
              <a:t>2006</a:t>
            </a:r>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20</a:t>
            </a:fld>
            <a:endParaRPr lang="en-US"/>
          </a:p>
        </p:txBody>
      </p:sp>
    </p:spTree>
    <p:extLst>
      <p:ext uri="{BB962C8B-B14F-4D97-AF65-F5344CB8AC3E}">
        <p14:creationId xmlns:p14="http://schemas.microsoft.com/office/powerpoint/2010/main" val="62611536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Reducing counter</a:t>
            </a:r>
            <a:br>
              <a:rPr lang="en-US" dirty="0" smtClean="0"/>
            </a:br>
            <a:r>
              <a:rPr lang="en-US" dirty="0" smtClean="0"/>
              <a:t>read overheads</a:t>
            </a:r>
            <a:endParaRPr lang="en-US" dirty="0"/>
          </a:p>
        </p:txBody>
      </p:sp>
      <p:sp>
        <p:nvSpPr>
          <p:cNvPr id="3" name="Text Placeholder 2"/>
          <p:cNvSpPr>
            <a:spLocks noGrp="1"/>
          </p:cNvSpPr>
          <p:nvPr>
            <p:ph type="body" idx="1"/>
          </p:nvPr>
        </p:nvSpPr>
        <p:spPr/>
        <p:txBody>
          <a:bodyPr/>
          <a:lstStyle/>
          <a:p>
            <a:r>
              <a:rPr lang="en-US" dirty="0" smtClean="0"/>
              <a:t>Implementing lightweight, precise monitoring</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F81376A5-505C-4000-B54A-48EF70A1CA8B}" type="slidenum">
              <a:rPr lang="en-US" smtClean="0"/>
              <a:pPr>
                <a:defRPr/>
              </a:pPr>
              <a:t>21</a:t>
            </a:fld>
            <a:endParaRPr lang="en-US"/>
          </a:p>
        </p:txBody>
      </p:sp>
    </p:spTree>
    <p:extLst>
      <p:ext uri="{BB962C8B-B14F-4D97-AF65-F5344CB8AC3E}">
        <p14:creationId xmlns:p14="http://schemas.microsoft.com/office/powerpoint/2010/main" val="249523132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txBox="1">
            <a:spLocks/>
          </p:cNvSpPr>
          <p:nvPr/>
        </p:nvSpPr>
        <p:spPr>
          <a:xfrm>
            <a:off x="457200" y="152400"/>
            <a:ext cx="8229600" cy="709613"/>
          </a:xfrm>
          <a:prstGeom prst="rect">
            <a:avLst/>
          </a:prstGeom>
          <a:noFill/>
          <a:ln w="19050" cap="flat" cmpd="sng" algn="ctr">
            <a:noFill/>
            <a:prstDash val="solid"/>
          </a:ln>
          <a:effectLst>
            <a:glow rad="63500">
              <a:schemeClr val="accent3">
                <a:tint val="30000"/>
                <a:shade val="95000"/>
                <a:satMod val="300000"/>
                <a:alpha val="50000"/>
              </a:schemeClr>
            </a:glow>
          </a:effectLst>
        </p:spPr>
        <p:txBody>
          <a:bodyPr vert="horz" lIns="91440" tIns="45720" rIns="91440" bIns="45720" rtlCol="0" anchor="ctr">
            <a:normAutofit/>
          </a:bodyPr>
          <a:lstStyle>
            <a:lvl1pPr algn="ctr" defTabSz="457200" rtl="0" fontAlgn="base">
              <a:spcBef>
                <a:spcPct val="0"/>
              </a:spcBef>
              <a:spcAft>
                <a:spcPct val="0"/>
              </a:spcAft>
              <a:defRPr sz="3600" kern="1200">
                <a:solidFill>
                  <a:schemeClr val="tx1"/>
                </a:solidFill>
                <a:latin typeface="Arial Rounded MT Bold"/>
                <a:ea typeface="Arial Rounded MT Bold"/>
                <a:cs typeface="Arial Rounded MT Bold"/>
              </a:defRPr>
            </a:lvl1pPr>
            <a:lvl2pPr algn="ctr" defTabSz="457200" rtl="0" fontAlgn="base">
              <a:spcBef>
                <a:spcPct val="0"/>
              </a:spcBef>
              <a:spcAft>
                <a:spcPct val="0"/>
              </a:spcAft>
              <a:defRPr sz="3600">
                <a:solidFill>
                  <a:schemeClr val="tx1"/>
                </a:solidFill>
                <a:latin typeface="Arial Rounded MT Bold"/>
                <a:ea typeface="Arial Rounded MT Bold"/>
                <a:cs typeface="Arial Rounded MT Bold"/>
              </a:defRPr>
            </a:lvl2pPr>
            <a:lvl3pPr algn="ctr" defTabSz="457200" rtl="0" fontAlgn="base">
              <a:spcBef>
                <a:spcPct val="0"/>
              </a:spcBef>
              <a:spcAft>
                <a:spcPct val="0"/>
              </a:spcAft>
              <a:defRPr sz="3600">
                <a:solidFill>
                  <a:schemeClr val="tx1"/>
                </a:solidFill>
                <a:latin typeface="Arial Rounded MT Bold"/>
                <a:ea typeface="Arial Rounded MT Bold"/>
                <a:cs typeface="Arial Rounded MT Bold"/>
              </a:defRPr>
            </a:lvl3pPr>
            <a:lvl4pPr algn="ctr" defTabSz="457200" rtl="0" fontAlgn="base">
              <a:spcBef>
                <a:spcPct val="0"/>
              </a:spcBef>
              <a:spcAft>
                <a:spcPct val="0"/>
              </a:spcAft>
              <a:defRPr sz="3600">
                <a:solidFill>
                  <a:schemeClr val="tx1"/>
                </a:solidFill>
                <a:latin typeface="Arial Rounded MT Bold"/>
                <a:ea typeface="Arial Rounded MT Bold"/>
                <a:cs typeface="Arial Rounded MT Bold"/>
              </a:defRPr>
            </a:lvl4pPr>
            <a:lvl5pPr algn="ctr" defTabSz="457200" rtl="0" fontAlgn="base">
              <a:spcBef>
                <a:spcPct val="0"/>
              </a:spcBef>
              <a:spcAft>
                <a:spcPct val="0"/>
              </a:spcAft>
              <a:defRPr sz="3600">
                <a:solidFill>
                  <a:schemeClr val="tx1"/>
                </a:solidFill>
                <a:latin typeface="Arial Rounded MT Bold"/>
                <a:ea typeface="Arial Rounded MT Bold"/>
                <a:cs typeface="Arial Rounded MT Bold"/>
              </a:defRPr>
            </a:lvl5pPr>
            <a:lvl6pPr marL="457200" algn="ctr" defTabSz="457200" rtl="0" fontAlgn="base">
              <a:spcBef>
                <a:spcPct val="0"/>
              </a:spcBef>
              <a:spcAft>
                <a:spcPct val="0"/>
              </a:spcAft>
              <a:defRPr sz="3600">
                <a:solidFill>
                  <a:schemeClr val="tx1"/>
                </a:solidFill>
                <a:latin typeface="Arial Rounded MT Bold"/>
                <a:ea typeface="Arial Rounded MT Bold"/>
                <a:cs typeface="Arial Rounded MT Bold"/>
              </a:defRPr>
            </a:lvl6pPr>
            <a:lvl7pPr marL="914400" algn="ctr" defTabSz="457200" rtl="0" fontAlgn="base">
              <a:spcBef>
                <a:spcPct val="0"/>
              </a:spcBef>
              <a:spcAft>
                <a:spcPct val="0"/>
              </a:spcAft>
              <a:defRPr sz="3600">
                <a:solidFill>
                  <a:schemeClr val="tx1"/>
                </a:solidFill>
                <a:latin typeface="Arial Rounded MT Bold"/>
                <a:ea typeface="Arial Rounded MT Bold"/>
                <a:cs typeface="Arial Rounded MT Bold"/>
              </a:defRPr>
            </a:lvl7pPr>
            <a:lvl8pPr marL="1371600" algn="ctr" defTabSz="457200" rtl="0" fontAlgn="base">
              <a:spcBef>
                <a:spcPct val="0"/>
              </a:spcBef>
              <a:spcAft>
                <a:spcPct val="0"/>
              </a:spcAft>
              <a:defRPr sz="3600">
                <a:solidFill>
                  <a:schemeClr val="tx1"/>
                </a:solidFill>
                <a:latin typeface="Arial Rounded MT Bold"/>
                <a:ea typeface="Arial Rounded MT Bold"/>
                <a:cs typeface="Arial Rounded MT Bold"/>
              </a:defRPr>
            </a:lvl8pPr>
            <a:lvl9pPr marL="1828800" algn="ctr" defTabSz="457200" rtl="0" fontAlgn="base">
              <a:spcBef>
                <a:spcPct val="0"/>
              </a:spcBef>
              <a:spcAft>
                <a:spcPct val="0"/>
              </a:spcAft>
              <a:defRPr sz="3600">
                <a:solidFill>
                  <a:schemeClr val="tx1"/>
                </a:solidFill>
                <a:latin typeface="Arial Rounded MT Bold"/>
                <a:ea typeface="Arial Rounded MT Bold"/>
                <a:cs typeface="Arial Rounded MT Bold"/>
              </a:defRPr>
            </a:lvl9pPr>
          </a:lstStyle>
          <a:p>
            <a:pPr fontAlgn="auto">
              <a:spcAft>
                <a:spcPts val="0"/>
              </a:spcAft>
              <a:defRPr/>
            </a:pPr>
            <a:r>
              <a:rPr lang="en-US" dirty="0" smtClean="0">
                <a:ea typeface="+mj-ea"/>
              </a:rPr>
              <a:t>Why Precision is Slow</a:t>
            </a:r>
            <a:endParaRPr lang="en-US" dirty="0">
              <a:ea typeface="+mj-ea"/>
            </a:endParaRPr>
          </a:p>
        </p:txBody>
      </p:sp>
      <p:sp>
        <p:nvSpPr>
          <p:cNvPr id="2" name="Title 1"/>
          <p:cNvSpPr>
            <a:spLocks noGrp="1"/>
          </p:cNvSpPr>
          <p:nvPr>
            <p:ph type="title"/>
          </p:nvPr>
        </p:nvSpPr>
        <p:spPr/>
        <p:txBody>
          <a:bodyPr>
            <a:normAutofit fontScale="90000"/>
          </a:bodyPr>
          <a:lstStyle/>
          <a:p>
            <a:pPr fontAlgn="auto">
              <a:spcAft>
                <a:spcPts val="0"/>
              </a:spcAft>
              <a:defRPr/>
            </a:pPr>
            <a:r>
              <a:rPr lang="en-US" dirty="0" smtClean="0">
                <a:ea typeface="+mj-ea"/>
              </a:rPr>
              <a:t>Avoid system calls to avoid overhead</a:t>
            </a:r>
            <a:endParaRPr lang="en-US" dirty="0">
              <a:ea typeface="+mj-ea"/>
            </a:endParaRPr>
          </a:p>
        </p:txBody>
      </p:sp>
      <p:sp>
        <p:nvSpPr>
          <p:cNvPr id="21507" name="Text Placeholder 2"/>
          <p:cNvSpPr>
            <a:spLocks noGrp="1"/>
          </p:cNvSpPr>
          <p:nvPr>
            <p:ph type="body" idx="1"/>
          </p:nvPr>
        </p:nvSpPr>
        <p:spPr>
          <a:xfrm>
            <a:off x="457200" y="1066800"/>
            <a:ext cx="4040188" cy="685800"/>
          </a:xfrm>
        </p:spPr>
        <p:txBody>
          <a:bodyPr/>
          <a:lstStyle/>
          <a:p>
            <a:r>
              <a:rPr lang="en-US" dirty="0" smtClean="0"/>
              <a:t>Perfmon2 &amp; </a:t>
            </a:r>
            <a:r>
              <a:rPr lang="en-US" dirty="0" err="1" smtClean="0"/>
              <a:t>Perf_event</a:t>
            </a:r>
            <a:endParaRPr lang="en-US" dirty="0" smtClean="0"/>
          </a:p>
        </p:txBody>
      </p:sp>
      <p:sp>
        <p:nvSpPr>
          <p:cNvPr id="21508" name="Text Placeholder 4"/>
          <p:cNvSpPr>
            <a:spLocks noGrp="1"/>
          </p:cNvSpPr>
          <p:nvPr>
            <p:ph type="body" sz="quarter" idx="3"/>
          </p:nvPr>
        </p:nvSpPr>
        <p:spPr>
          <a:xfrm>
            <a:off x="4645025" y="1066800"/>
            <a:ext cx="4041775" cy="685800"/>
          </a:xfrm>
        </p:spPr>
        <p:txBody>
          <a:bodyPr/>
          <a:lstStyle/>
          <a:p>
            <a:r>
              <a:rPr lang="en-US" smtClean="0"/>
              <a:t>LiMiT</a:t>
            </a:r>
          </a:p>
        </p:txBody>
      </p:sp>
      <p:sp>
        <p:nvSpPr>
          <p:cNvPr id="10" name="Rounded Rectangle 9"/>
          <p:cNvSpPr/>
          <p:nvPr/>
        </p:nvSpPr>
        <p:spPr>
          <a:xfrm>
            <a:off x="266700" y="2057400"/>
            <a:ext cx="2209800" cy="9144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dirty="0"/>
              <a:t>Program requests counter read</a:t>
            </a:r>
          </a:p>
        </p:txBody>
      </p:sp>
      <p:sp>
        <p:nvSpPr>
          <p:cNvPr id="12" name="Slide Number Placeholder 11"/>
          <p:cNvSpPr>
            <a:spLocks noGrp="1"/>
          </p:cNvSpPr>
          <p:nvPr>
            <p:ph type="sldNum" sz="quarter" idx="12"/>
          </p:nvPr>
        </p:nvSpPr>
        <p:spPr/>
        <p:txBody>
          <a:bodyPr/>
          <a:lstStyle/>
          <a:p>
            <a:pPr>
              <a:defRPr/>
            </a:pPr>
            <a:fld id="{2DF6A674-D157-47EB-8E0F-00F3CB3715E1}" type="slidenum">
              <a:rPr lang="en-US"/>
              <a:pPr>
                <a:defRPr/>
              </a:pPr>
              <a:t>22</a:t>
            </a:fld>
            <a:endParaRPr lang="en-US"/>
          </a:p>
        </p:txBody>
      </p:sp>
      <p:sp>
        <p:nvSpPr>
          <p:cNvPr id="13" name="Footer Placeholder 12"/>
          <p:cNvSpPr>
            <a:spLocks noGrp="1"/>
          </p:cNvSpPr>
          <p:nvPr>
            <p:ph type="ftr" sz="quarter" idx="11"/>
          </p:nvPr>
        </p:nvSpPr>
        <p:spPr/>
        <p:txBody>
          <a:bodyPr/>
          <a:lstStyle/>
          <a:p>
            <a:pPr>
              <a:defRPr/>
            </a:pPr>
            <a:r>
              <a:rPr lang="en-US"/>
              <a:t>CASTL: Computer Architecture and Security Technologies Lab</a:t>
            </a:r>
          </a:p>
        </p:txBody>
      </p:sp>
      <p:sp>
        <p:nvSpPr>
          <p:cNvPr id="11" name="Rounded Rectangle 10"/>
          <p:cNvSpPr/>
          <p:nvPr/>
        </p:nvSpPr>
        <p:spPr>
          <a:xfrm>
            <a:off x="2133600" y="3467100"/>
            <a:ext cx="2209800" cy="9144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dirty="0" smtClean="0"/>
              <a:t>Kernel reads counter and returns result</a:t>
            </a:r>
            <a:endParaRPr lang="en-US" dirty="0"/>
          </a:p>
        </p:txBody>
      </p:sp>
      <p:sp>
        <p:nvSpPr>
          <p:cNvPr id="14" name="Rounded Rectangle 13"/>
          <p:cNvSpPr/>
          <p:nvPr/>
        </p:nvSpPr>
        <p:spPr>
          <a:xfrm>
            <a:off x="266700" y="4876800"/>
            <a:ext cx="2209800" cy="9144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dirty="0" smtClean="0"/>
              <a:t>Program uses value</a:t>
            </a:r>
            <a:endParaRPr lang="en-US" dirty="0"/>
          </a:p>
        </p:txBody>
      </p:sp>
      <p:sp>
        <p:nvSpPr>
          <p:cNvPr id="19" name="TextBox 18"/>
          <p:cNvSpPr txBox="1"/>
          <p:nvPr/>
        </p:nvSpPr>
        <p:spPr>
          <a:xfrm rot="3066606">
            <a:off x="2242479" y="2653610"/>
            <a:ext cx="1415772" cy="369332"/>
          </a:xfrm>
          <a:prstGeom prst="rect">
            <a:avLst/>
          </a:prstGeom>
          <a:noFill/>
        </p:spPr>
        <p:txBody>
          <a:bodyPr wrap="none" rtlCol="0">
            <a:spAutoFit/>
          </a:bodyPr>
          <a:lstStyle/>
          <a:p>
            <a:r>
              <a:rPr lang="en-US" dirty="0" smtClean="0"/>
              <a:t>System Call</a:t>
            </a:r>
            <a:endParaRPr lang="en-US" dirty="0"/>
          </a:p>
        </p:txBody>
      </p:sp>
      <p:cxnSp>
        <p:nvCxnSpPr>
          <p:cNvPr id="21" name="Straight Arrow Connector 20"/>
          <p:cNvCxnSpPr>
            <a:stCxn id="10" idx="3"/>
            <a:endCxn id="11" idx="0"/>
          </p:cNvCxnSpPr>
          <p:nvPr/>
        </p:nvCxnSpPr>
        <p:spPr>
          <a:xfrm>
            <a:off x="2476500" y="2514600"/>
            <a:ext cx="762000" cy="95250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11" idx="2"/>
            <a:endCxn id="14" idx="3"/>
          </p:cNvCxnSpPr>
          <p:nvPr/>
        </p:nvCxnSpPr>
        <p:spPr>
          <a:xfrm rot="5400000">
            <a:off x="2381250" y="4476750"/>
            <a:ext cx="952500" cy="76200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rot="18512689">
            <a:off x="2319202" y="4736212"/>
            <a:ext cx="1377300" cy="369332"/>
          </a:xfrm>
          <a:prstGeom prst="rect">
            <a:avLst/>
          </a:prstGeom>
          <a:noFill/>
        </p:spPr>
        <p:txBody>
          <a:bodyPr wrap="none" rtlCol="0">
            <a:spAutoFit/>
          </a:bodyPr>
          <a:lstStyle/>
          <a:p>
            <a:r>
              <a:rPr lang="en-US" dirty="0" smtClean="0"/>
              <a:t>System Ret</a:t>
            </a:r>
            <a:endParaRPr lang="en-US" dirty="0"/>
          </a:p>
        </p:txBody>
      </p:sp>
      <p:cxnSp>
        <p:nvCxnSpPr>
          <p:cNvPr id="26" name="Straight Connector 25"/>
          <p:cNvCxnSpPr/>
          <p:nvPr/>
        </p:nvCxnSpPr>
        <p:spPr>
          <a:xfrm rot="5400000">
            <a:off x="1943100" y="3619500"/>
            <a:ext cx="5105400" cy="1588"/>
          </a:xfrm>
          <a:prstGeom prst="line">
            <a:avLst/>
          </a:prstGeom>
          <a:ln>
            <a:solidFill>
              <a:schemeClr val="accent4">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7" name="Rounded Rectangle 26"/>
          <p:cNvSpPr/>
          <p:nvPr/>
        </p:nvSpPr>
        <p:spPr>
          <a:xfrm>
            <a:off x="4953000" y="2057400"/>
            <a:ext cx="2209800" cy="9144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dirty="0"/>
              <a:t>Program </a:t>
            </a:r>
            <a:r>
              <a:rPr lang="en-US" dirty="0" smtClean="0"/>
              <a:t>reads counter</a:t>
            </a:r>
            <a:endParaRPr lang="en-US" dirty="0"/>
          </a:p>
        </p:txBody>
      </p:sp>
      <p:sp>
        <p:nvSpPr>
          <p:cNvPr id="29" name="Rounded Rectangle 28"/>
          <p:cNvSpPr/>
          <p:nvPr/>
        </p:nvSpPr>
        <p:spPr>
          <a:xfrm>
            <a:off x="4953000" y="4800600"/>
            <a:ext cx="2209800" cy="9144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dirty="0" smtClean="0"/>
              <a:t>Program uses value</a:t>
            </a:r>
            <a:endParaRPr lang="en-US" dirty="0"/>
          </a:p>
        </p:txBody>
      </p:sp>
      <p:cxnSp>
        <p:nvCxnSpPr>
          <p:cNvPr id="35" name="Straight Arrow Connector 34"/>
          <p:cNvCxnSpPr>
            <a:stCxn id="27" idx="2"/>
            <a:endCxn id="29" idx="0"/>
          </p:cNvCxnSpPr>
          <p:nvPr/>
        </p:nvCxnSpPr>
        <p:spPr>
          <a:xfrm>
            <a:off x="6057900" y="2971800"/>
            <a:ext cx="0" cy="182880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8" name="Rounded Rectangle 17"/>
          <p:cNvSpPr/>
          <p:nvPr/>
        </p:nvSpPr>
        <p:spPr>
          <a:xfrm>
            <a:off x="6248400" y="3200400"/>
            <a:ext cx="2514600" cy="1371600"/>
          </a:xfrm>
          <a:prstGeom prst="roundRect">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dirty="0" smtClean="0"/>
              <a:t>Why is this</a:t>
            </a:r>
          </a:p>
          <a:p>
            <a:pPr algn="ctr">
              <a:defRPr/>
            </a:pPr>
            <a:r>
              <a:rPr lang="en-US" sz="2400" dirty="0" smtClean="0"/>
              <a:t>so hard?</a:t>
            </a:r>
            <a:endParaRPr lang="en-US" sz="2400" dirty="0"/>
          </a:p>
        </p:txBody>
      </p:sp>
    </p:spTree>
    <p:extLst>
      <p:ext uri="{BB962C8B-B14F-4D97-AF65-F5344CB8AC3E}">
        <p14:creationId xmlns:p14="http://schemas.microsoft.com/office/powerpoint/2010/main" val="28120502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508">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 grpId="0"/>
      <p:bldP spid="21508" grpId="0" build="p"/>
      <p:bldP spid="27" grpId="0" animBg="1"/>
      <p:bldP spid="29" grpId="0" animBg="1"/>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A Self-Monitoring Process</a:t>
            </a:r>
            <a:endParaRPr lang="en-US" dirty="0"/>
          </a:p>
        </p:txBody>
      </p:sp>
      <p:sp>
        <p:nvSpPr>
          <p:cNvPr id="7" name="Footer Placeholder 6"/>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8" name="Slide Number Placeholder 7"/>
          <p:cNvSpPr>
            <a:spLocks noGrp="1"/>
          </p:cNvSpPr>
          <p:nvPr>
            <p:ph type="sldNum" sz="quarter" idx="12"/>
          </p:nvPr>
        </p:nvSpPr>
        <p:spPr/>
        <p:txBody>
          <a:bodyPr/>
          <a:lstStyle/>
          <a:p>
            <a:pPr>
              <a:defRPr/>
            </a:pPr>
            <a:fld id="{0F8FC6DB-8F93-410D-8342-B29DC5BC76D7}" type="slidenum">
              <a:rPr lang="en-US" smtClean="0"/>
              <a:pPr>
                <a:defRPr/>
              </a:pPr>
              <a:t>23</a:t>
            </a:fld>
            <a:endParaRPr lang="en-US"/>
          </a:p>
        </p:txBody>
      </p:sp>
      <p:pic>
        <p:nvPicPr>
          <p:cNvPr id="12" name="Picture 11" descr="clip-art-graphic-of-a-yellow-guy-character-checking-his-pocket-watch-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4500" y="1752600"/>
            <a:ext cx="3175000" cy="3175000"/>
          </a:xfrm>
          <a:prstGeom prst="rect">
            <a:avLst/>
          </a:prstGeom>
        </p:spPr>
      </p:pic>
    </p:spTree>
    <p:extLst>
      <p:ext uri="{BB962C8B-B14F-4D97-AF65-F5344CB8AC3E}">
        <p14:creationId xmlns:p14="http://schemas.microsoft.com/office/powerpoint/2010/main" val="6222073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process, run</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24</a:t>
            </a:fld>
            <a:endParaRPr lang="en-US"/>
          </a:p>
        </p:txBody>
      </p:sp>
      <p:pic>
        <p:nvPicPr>
          <p:cNvPr id="6" name="Picture 5" descr="37746-clip-art-graphic-of-a-yellow-guy-character-running-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82" y="914400"/>
            <a:ext cx="2702859" cy="2702859"/>
          </a:xfrm>
          <a:prstGeom prst="rect">
            <a:avLst/>
          </a:prstGeom>
        </p:spPr>
      </p:pic>
      <p:pic>
        <p:nvPicPr>
          <p:cNvPr id="9" name="Picture 8" descr="37747-clip-art-graphic-of-a-yellow-guy-character-doing-sit-ups-by-jester-arts.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5600" y="3657600"/>
            <a:ext cx="1828800" cy="1828800"/>
          </a:xfrm>
          <a:prstGeom prst="rect">
            <a:avLst/>
          </a:prstGeom>
        </p:spPr>
      </p:pic>
      <p:pic>
        <p:nvPicPr>
          <p:cNvPr id="10" name="Picture 9" descr="37762-clip-art-graphic-of-a-yellow-guy-character-doing-push-ups-by-jester-arts.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76400" y="2362200"/>
            <a:ext cx="2057400" cy="2057400"/>
          </a:xfrm>
          <a:prstGeom prst="rect">
            <a:avLst/>
          </a:prstGeom>
        </p:spPr>
      </p:pic>
      <p:sp>
        <p:nvSpPr>
          <p:cNvPr id="3" name="TextBox 2"/>
          <p:cNvSpPr txBox="1"/>
          <p:nvPr/>
        </p:nvSpPr>
        <p:spPr>
          <a:xfrm>
            <a:off x="7645163" y="1972270"/>
            <a:ext cx="355837" cy="461665"/>
          </a:xfrm>
          <a:prstGeom prst="rect">
            <a:avLst/>
          </a:prstGeom>
          <a:noFill/>
        </p:spPr>
        <p:txBody>
          <a:bodyPr wrap="none" rtlCol="0">
            <a:spAutoFit/>
          </a:bodyPr>
          <a:lstStyle/>
          <a:p>
            <a:r>
              <a:rPr lang="en-US" sz="2400" dirty="0" smtClean="0"/>
              <a:t>3</a:t>
            </a:r>
            <a:endParaRPr lang="en-US" sz="2400" dirty="0"/>
          </a:p>
        </p:txBody>
      </p:sp>
      <p:sp>
        <p:nvSpPr>
          <p:cNvPr id="11" name="TextBox 10"/>
          <p:cNvSpPr txBox="1"/>
          <p:nvPr/>
        </p:nvSpPr>
        <p:spPr>
          <a:xfrm>
            <a:off x="7543800" y="2433935"/>
            <a:ext cx="527007" cy="461665"/>
          </a:xfrm>
          <a:prstGeom prst="rect">
            <a:avLst/>
          </a:prstGeom>
          <a:noFill/>
        </p:spPr>
        <p:txBody>
          <a:bodyPr wrap="none" rtlCol="0">
            <a:spAutoFit/>
          </a:bodyPr>
          <a:lstStyle/>
          <a:p>
            <a:r>
              <a:rPr lang="en-US" sz="2400" dirty="0" smtClean="0"/>
              <a:t>24</a:t>
            </a:r>
            <a:endParaRPr lang="en-US" sz="2400" dirty="0"/>
          </a:p>
        </p:txBody>
      </p:sp>
      <p:sp>
        <p:nvSpPr>
          <p:cNvPr id="12" name="TextBox 11"/>
          <p:cNvSpPr txBox="1"/>
          <p:nvPr/>
        </p:nvSpPr>
        <p:spPr>
          <a:xfrm>
            <a:off x="7543800" y="2891135"/>
            <a:ext cx="527007" cy="461665"/>
          </a:xfrm>
          <a:prstGeom prst="rect">
            <a:avLst/>
          </a:prstGeom>
          <a:noFill/>
        </p:spPr>
        <p:txBody>
          <a:bodyPr wrap="none" rtlCol="0">
            <a:spAutoFit/>
          </a:bodyPr>
          <a:lstStyle/>
          <a:p>
            <a:r>
              <a:rPr lang="en-US" sz="2400" dirty="0" smtClean="0"/>
              <a:t>39</a:t>
            </a:r>
            <a:endParaRPr lang="en-US" sz="2400" dirty="0"/>
          </a:p>
        </p:txBody>
      </p:sp>
      <p:sp>
        <p:nvSpPr>
          <p:cNvPr id="13" name="TextBox 12"/>
          <p:cNvSpPr txBox="1"/>
          <p:nvPr/>
        </p:nvSpPr>
        <p:spPr>
          <a:xfrm>
            <a:off x="7620000" y="1976735"/>
            <a:ext cx="355837" cy="461665"/>
          </a:xfrm>
          <a:prstGeom prst="rect">
            <a:avLst/>
          </a:prstGeom>
          <a:noFill/>
        </p:spPr>
        <p:txBody>
          <a:bodyPr wrap="none" rtlCol="0">
            <a:spAutoFit/>
          </a:bodyPr>
          <a:lstStyle/>
          <a:p>
            <a:r>
              <a:rPr lang="en-US" sz="2400" dirty="0" smtClean="0"/>
              <a:t>5</a:t>
            </a:r>
            <a:endParaRPr lang="en-US" sz="2400" dirty="0"/>
          </a:p>
        </p:txBody>
      </p:sp>
      <p:graphicFrame>
        <p:nvGraphicFramePr>
          <p:cNvPr id="15" name="Content Placeholder 7"/>
          <p:cNvGraphicFramePr>
            <a:graphicFrameLocks/>
          </p:cNvGraphicFramePr>
          <p:nvPr>
            <p:extLst>
              <p:ext uri="{D42A27DB-BD31-4B8C-83A1-F6EECF244321}">
                <p14:modId xmlns:p14="http://schemas.microsoft.com/office/powerpoint/2010/main" val="2508242796"/>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Tree>
    <p:extLst>
      <p:ext uri="{BB962C8B-B14F-4D97-AF65-F5344CB8AC3E}">
        <p14:creationId xmlns:p14="http://schemas.microsoft.com/office/powerpoint/2010/main" val="26945135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xit" presetSubtype="0" fill="hold" nodeType="withEffect">
                                  <p:stCondLst>
                                    <p:cond delay="0"/>
                                  </p:stCondLst>
                                  <p:childTnLst>
                                    <p:set>
                                      <p:cBhvr>
                                        <p:cTn id="26" dur="1" fill="hold">
                                          <p:stCondLst>
                                            <p:cond delay="0"/>
                                          </p:stCondLst>
                                        </p:cTn>
                                        <p:tgtEl>
                                          <p:spTgt spid="9"/>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2" grpId="0"/>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Overflow</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25</a:t>
            </a:fld>
            <a:endParaRPr lang="en-US"/>
          </a:p>
        </p:txBody>
      </p:sp>
      <p:pic>
        <p:nvPicPr>
          <p:cNvPr id="7" name="Picture 6" descr="37746-clip-art-graphic-of-a-yellow-guy-character-running-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990600"/>
            <a:ext cx="3276600" cy="3276600"/>
          </a:xfrm>
          <a:prstGeom prst="rect">
            <a:avLst/>
          </a:prstGeom>
        </p:spPr>
      </p:pic>
      <p:graphicFrame>
        <p:nvGraphicFramePr>
          <p:cNvPr id="8" name="Content Placeholder 7"/>
          <p:cNvGraphicFramePr>
            <a:graphicFrameLocks/>
          </p:cNvGraphicFramePr>
          <p:nvPr>
            <p:extLst>
              <p:ext uri="{D42A27DB-BD31-4B8C-83A1-F6EECF244321}">
                <p14:modId xmlns:p14="http://schemas.microsoft.com/office/powerpoint/2010/main" val="1367889333"/>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9" name="TextBox 8"/>
          <p:cNvSpPr txBox="1"/>
          <p:nvPr/>
        </p:nvSpPr>
        <p:spPr>
          <a:xfrm>
            <a:off x="7550193" y="2438400"/>
            <a:ext cx="527007" cy="461665"/>
          </a:xfrm>
          <a:prstGeom prst="rect">
            <a:avLst/>
          </a:prstGeom>
          <a:noFill/>
        </p:spPr>
        <p:txBody>
          <a:bodyPr wrap="none" rtlCol="0">
            <a:spAutoFit/>
          </a:bodyPr>
          <a:lstStyle/>
          <a:p>
            <a:r>
              <a:rPr lang="en-US" sz="2400" dirty="0" smtClean="0"/>
              <a:t>24</a:t>
            </a:r>
            <a:endParaRPr lang="en-US" sz="2400" dirty="0"/>
          </a:p>
        </p:txBody>
      </p:sp>
      <p:sp>
        <p:nvSpPr>
          <p:cNvPr id="10" name="TextBox 9"/>
          <p:cNvSpPr txBox="1"/>
          <p:nvPr/>
        </p:nvSpPr>
        <p:spPr>
          <a:xfrm>
            <a:off x="7543800" y="2895600"/>
            <a:ext cx="527007" cy="461665"/>
          </a:xfrm>
          <a:prstGeom prst="rect">
            <a:avLst/>
          </a:prstGeom>
          <a:noFill/>
        </p:spPr>
        <p:txBody>
          <a:bodyPr wrap="none" rtlCol="0">
            <a:spAutoFit/>
          </a:bodyPr>
          <a:lstStyle/>
          <a:p>
            <a:r>
              <a:rPr lang="en-US" sz="2400" dirty="0" smtClean="0"/>
              <a:t>39</a:t>
            </a:r>
            <a:endParaRPr lang="en-US" sz="2400" dirty="0"/>
          </a:p>
        </p:txBody>
      </p:sp>
      <p:sp>
        <p:nvSpPr>
          <p:cNvPr id="11" name="TextBox 10"/>
          <p:cNvSpPr txBox="1"/>
          <p:nvPr/>
        </p:nvSpPr>
        <p:spPr>
          <a:xfrm>
            <a:off x="7702593" y="1981200"/>
            <a:ext cx="355837" cy="461665"/>
          </a:xfrm>
          <a:prstGeom prst="rect">
            <a:avLst/>
          </a:prstGeom>
          <a:noFill/>
        </p:spPr>
        <p:txBody>
          <a:bodyPr wrap="none" rtlCol="0">
            <a:spAutoFit/>
          </a:bodyPr>
          <a:lstStyle/>
          <a:p>
            <a:r>
              <a:rPr lang="en-US" sz="2400" dirty="0" smtClean="0"/>
              <a:t>7</a:t>
            </a:r>
            <a:endParaRPr lang="en-US" sz="2400" dirty="0"/>
          </a:p>
        </p:txBody>
      </p:sp>
      <p:sp>
        <p:nvSpPr>
          <p:cNvPr id="12" name="TextBox 11"/>
          <p:cNvSpPr txBox="1"/>
          <p:nvPr/>
        </p:nvSpPr>
        <p:spPr>
          <a:xfrm>
            <a:off x="7543800" y="2895600"/>
            <a:ext cx="527007" cy="461665"/>
          </a:xfrm>
          <a:prstGeom prst="rect">
            <a:avLst/>
          </a:prstGeom>
          <a:noFill/>
        </p:spPr>
        <p:txBody>
          <a:bodyPr wrap="none" rtlCol="0">
            <a:spAutoFit/>
          </a:bodyPr>
          <a:lstStyle/>
          <a:p>
            <a:r>
              <a:rPr lang="en-US" sz="2400" dirty="0" smtClean="0"/>
              <a:t>95</a:t>
            </a:r>
            <a:endParaRPr lang="en-US" sz="2400" dirty="0"/>
          </a:p>
        </p:txBody>
      </p:sp>
      <p:sp>
        <p:nvSpPr>
          <p:cNvPr id="13" name="TextBox 12"/>
          <p:cNvSpPr txBox="1"/>
          <p:nvPr/>
        </p:nvSpPr>
        <p:spPr>
          <a:xfrm>
            <a:off x="7379022" y="2895600"/>
            <a:ext cx="698178" cy="461665"/>
          </a:xfrm>
          <a:prstGeom prst="rect">
            <a:avLst/>
          </a:prstGeom>
          <a:noFill/>
        </p:spPr>
        <p:txBody>
          <a:bodyPr wrap="none" rtlCol="0">
            <a:spAutoFit/>
          </a:bodyPr>
          <a:lstStyle/>
          <a:p>
            <a:r>
              <a:rPr lang="en-US" sz="2400" dirty="0" smtClean="0">
                <a:solidFill>
                  <a:srgbClr val="FF0000"/>
                </a:solidFill>
              </a:rPr>
              <a:t>1</a:t>
            </a:r>
            <a:r>
              <a:rPr lang="en-US" sz="2400" dirty="0"/>
              <a:t>0</a:t>
            </a:r>
            <a:r>
              <a:rPr lang="en-US" sz="2400" dirty="0" smtClean="0"/>
              <a:t>0</a:t>
            </a:r>
            <a:endParaRPr lang="en-US" sz="2400" dirty="0"/>
          </a:p>
        </p:txBody>
      </p:sp>
      <p:cxnSp>
        <p:nvCxnSpPr>
          <p:cNvPr id="15" name="Straight Connector 14"/>
          <p:cNvCxnSpPr/>
          <p:nvPr/>
        </p:nvCxnSpPr>
        <p:spPr>
          <a:xfrm>
            <a:off x="7620000" y="19812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pic>
        <p:nvPicPr>
          <p:cNvPr id="19" name="Picture 18" descr="clip-art-graphic-of-yellow-guy-characters-holding-stop-and-go-signs-by-jester-arts.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67400" y="3886200"/>
            <a:ext cx="2590800" cy="2590800"/>
          </a:xfrm>
          <a:prstGeom prst="rect">
            <a:avLst/>
          </a:prstGeom>
        </p:spPr>
      </p:pic>
      <p:sp>
        <p:nvSpPr>
          <p:cNvPr id="20" name="Oval Callout 19"/>
          <p:cNvSpPr/>
          <p:nvPr/>
        </p:nvSpPr>
        <p:spPr>
          <a:xfrm>
            <a:off x="3429000" y="4038600"/>
            <a:ext cx="1828800" cy="993648"/>
          </a:xfrm>
          <a:prstGeom prst="wedgeEllipseCallout">
            <a:avLst>
              <a:gd name="adj1" fmla="val 78841"/>
              <a:gd name="adj2" fmla="val 50471"/>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err="1" smtClean="0">
                <a:effectLst/>
              </a:rPr>
              <a:t>Psst</a:t>
            </a:r>
            <a:r>
              <a:rPr lang="en-US" sz="2400" dirty="0" smtClean="0"/>
              <a:t>!</a:t>
            </a:r>
            <a:endParaRPr lang="en-US" sz="2400" dirty="0" smtClean="0">
              <a:effectLst/>
            </a:endParaRPr>
          </a:p>
        </p:txBody>
      </p:sp>
    </p:spTree>
    <p:extLst>
      <p:ext uri="{BB962C8B-B14F-4D97-AF65-F5344CB8AC3E}">
        <p14:creationId xmlns:p14="http://schemas.microsoft.com/office/powerpoint/2010/main" val="37587919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build="allAtOnce"/>
      <p:bldP spid="13" grpId="0"/>
      <p:bldP spid="2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clip-art-graphic-of-yellow-guy-characters-holding-stop-and-go-signs-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5000" y="3962400"/>
            <a:ext cx="2590800" cy="2590800"/>
          </a:xfrm>
          <a:prstGeom prst="rect">
            <a:avLst/>
          </a:prstGeom>
        </p:spPr>
      </p:pic>
      <p:sp>
        <p:nvSpPr>
          <p:cNvPr id="2" name="Title 1"/>
          <p:cNvSpPr>
            <a:spLocks noGrp="1"/>
          </p:cNvSpPr>
          <p:nvPr>
            <p:ph type="title"/>
          </p:nvPr>
        </p:nvSpPr>
        <p:spPr/>
        <p:txBody>
          <a:bodyPr/>
          <a:lstStyle/>
          <a:p>
            <a:r>
              <a:rPr lang="en-US" dirty="0" smtClean="0"/>
              <a:t>Overflow</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26</a:t>
            </a:fld>
            <a:endParaRPr lang="en-US"/>
          </a:p>
        </p:txBody>
      </p:sp>
      <p:pic>
        <p:nvPicPr>
          <p:cNvPr id="6" name="Picture 5" descr="37746-clip-art-graphic-of-a-yellow-guy-character-running-by-jester-arts.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200" y="990600"/>
            <a:ext cx="3276600" cy="3276600"/>
          </a:xfrm>
          <a:prstGeom prst="rect">
            <a:avLst/>
          </a:prstGeom>
        </p:spPr>
      </p:pic>
      <p:graphicFrame>
        <p:nvGraphicFramePr>
          <p:cNvPr id="7" name="Content Placeholder 7"/>
          <p:cNvGraphicFramePr>
            <a:graphicFrameLocks/>
          </p:cNvGraphicFramePr>
          <p:nvPr>
            <p:extLst>
              <p:ext uri="{D42A27DB-BD31-4B8C-83A1-F6EECF244321}">
                <p14:modId xmlns:p14="http://schemas.microsoft.com/office/powerpoint/2010/main" val="3593148063"/>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8" name="TextBox 7"/>
          <p:cNvSpPr txBox="1"/>
          <p:nvPr/>
        </p:nvSpPr>
        <p:spPr>
          <a:xfrm>
            <a:off x="7550193" y="2438400"/>
            <a:ext cx="527007" cy="461665"/>
          </a:xfrm>
          <a:prstGeom prst="rect">
            <a:avLst/>
          </a:prstGeom>
          <a:noFill/>
        </p:spPr>
        <p:txBody>
          <a:bodyPr wrap="none" rtlCol="0">
            <a:spAutoFit/>
          </a:bodyPr>
          <a:lstStyle/>
          <a:p>
            <a:r>
              <a:rPr lang="en-US" sz="2400" dirty="0" smtClean="0"/>
              <a:t>24</a:t>
            </a:r>
            <a:endParaRPr lang="en-US" sz="2400" dirty="0"/>
          </a:p>
        </p:txBody>
      </p:sp>
      <p:sp>
        <p:nvSpPr>
          <p:cNvPr id="10" name="TextBox 9"/>
          <p:cNvSpPr txBox="1"/>
          <p:nvPr/>
        </p:nvSpPr>
        <p:spPr>
          <a:xfrm>
            <a:off x="7702593" y="1981200"/>
            <a:ext cx="355837" cy="461665"/>
          </a:xfrm>
          <a:prstGeom prst="rect">
            <a:avLst/>
          </a:prstGeom>
          <a:noFill/>
        </p:spPr>
        <p:txBody>
          <a:bodyPr wrap="none" rtlCol="0">
            <a:spAutoFit/>
          </a:bodyPr>
          <a:lstStyle/>
          <a:p>
            <a:r>
              <a:rPr lang="en-US" sz="2400" dirty="0" smtClean="0"/>
              <a:t>7</a:t>
            </a:r>
            <a:endParaRPr lang="en-US" sz="2400" dirty="0"/>
          </a:p>
        </p:txBody>
      </p:sp>
      <p:cxnSp>
        <p:nvCxnSpPr>
          <p:cNvPr id="13" name="Straight Connector 12"/>
          <p:cNvCxnSpPr/>
          <p:nvPr/>
        </p:nvCxnSpPr>
        <p:spPr>
          <a:xfrm>
            <a:off x="7620000" y="19812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7543800" y="2891135"/>
            <a:ext cx="527007" cy="461665"/>
          </a:xfrm>
          <a:prstGeom prst="rect">
            <a:avLst/>
          </a:prstGeom>
          <a:noFill/>
        </p:spPr>
        <p:txBody>
          <a:bodyPr wrap="none" rtlCol="0">
            <a:spAutoFit/>
          </a:bodyPr>
          <a:lstStyle/>
          <a:p>
            <a:r>
              <a:rPr lang="en-US" sz="2400" dirty="0"/>
              <a:t>0</a:t>
            </a:r>
            <a:r>
              <a:rPr lang="en-US" sz="2400" dirty="0" smtClean="0"/>
              <a:t>0</a:t>
            </a:r>
            <a:endParaRPr lang="en-US" sz="2400" dirty="0"/>
          </a:p>
        </p:txBody>
      </p:sp>
      <p:graphicFrame>
        <p:nvGraphicFramePr>
          <p:cNvPr id="15" name="Content Placeholder 7"/>
          <p:cNvGraphicFramePr>
            <a:graphicFrameLocks/>
          </p:cNvGraphicFramePr>
          <p:nvPr>
            <p:extLst>
              <p:ext uri="{D42A27DB-BD31-4B8C-83A1-F6EECF244321}">
                <p14:modId xmlns:p14="http://schemas.microsoft.com/office/powerpoint/2010/main" val="25873038"/>
              </p:ext>
            </p:extLst>
          </p:nvPr>
        </p:nvGraphicFramePr>
        <p:xfrm>
          <a:off x="5943600" y="43434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16" name="TextBox 15"/>
          <p:cNvSpPr txBox="1"/>
          <p:nvPr/>
        </p:nvSpPr>
        <p:spPr>
          <a:xfrm>
            <a:off x="7696200" y="4800600"/>
            <a:ext cx="355837" cy="461665"/>
          </a:xfrm>
          <a:prstGeom prst="rect">
            <a:avLst/>
          </a:prstGeom>
          <a:noFill/>
        </p:spPr>
        <p:txBody>
          <a:bodyPr wrap="none" rtlCol="0">
            <a:spAutoFit/>
          </a:bodyPr>
          <a:lstStyle/>
          <a:p>
            <a:r>
              <a:rPr lang="en-US" sz="2400" dirty="0"/>
              <a:t>0</a:t>
            </a:r>
          </a:p>
        </p:txBody>
      </p:sp>
      <p:sp>
        <p:nvSpPr>
          <p:cNvPr id="17" name="TextBox 16"/>
          <p:cNvSpPr txBox="1"/>
          <p:nvPr/>
        </p:nvSpPr>
        <p:spPr>
          <a:xfrm>
            <a:off x="7702593" y="4343400"/>
            <a:ext cx="355837" cy="461665"/>
          </a:xfrm>
          <a:prstGeom prst="rect">
            <a:avLst/>
          </a:prstGeom>
          <a:noFill/>
        </p:spPr>
        <p:txBody>
          <a:bodyPr wrap="none" rtlCol="0">
            <a:spAutoFit/>
          </a:bodyPr>
          <a:lstStyle/>
          <a:p>
            <a:r>
              <a:rPr lang="en-US" sz="2400" dirty="0"/>
              <a:t>0</a:t>
            </a:r>
          </a:p>
        </p:txBody>
      </p:sp>
      <p:cxnSp>
        <p:nvCxnSpPr>
          <p:cNvPr id="18" name="Straight Connector 17"/>
          <p:cNvCxnSpPr/>
          <p:nvPr/>
        </p:nvCxnSpPr>
        <p:spPr>
          <a:xfrm>
            <a:off x="7239000" y="43434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7696200" y="5253335"/>
            <a:ext cx="355837" cy="461665"/>
          </a:xfrm>
          <a:prstGeom prst="rect">
            <a:avLst/>
          </a:prstGeom>
          <a:noFill/>
        </p:spPr>
        <p:txBody>
          <a:bodyPr wrap="none" rtlCol="0">
            <a:spAutoFit/>
          </a:bodyPr>
          <a:lstStyle/>
          <a:p>
            <a:r>
              <a:rPr lang="en-US" sz="2400" dirty="0" smtClean="0"/>
              <a:t>0</a:t>
            </a:r>
            <a:endParaRPr lang="en-US" sz="2400" dirty="0"/>
          </a:p>
        </p:txBody>
      </p:sp>
      <p:sp>
        <p:nvSpPr>
          <p:cNvPr id="20" name="TextBox 19"/>
          <p:cNvSpPr txBox="1"/>
          <p:nvPr/>
        </p:nvSpPr>
        <p:spPr>
          <a:xfrm>
            <a:off x="6096000" y="3962400"/>
            <a:ext cx="1814018" cy="369332"/>
          </a:xfrm>
          <a:prstGeom prst="rect">
            <a:avLst/>
          </a:prstGeom>
          <a:noFill/>
        </p:spPr>
        <p:txBody>
          <a:bodyPr wrap="none" rtlCol="0">
            <a:spAutoFit/>
          </a:bodyPr>
          <a:lstStyle/>
          <a:p>
            <a:r>
              <a:rPr lang="en-US" dirty="0" smtClean="0"/>
              <a:t>Overflow Space</a:t>
            </a:r>
            <a:endParaRPr lang="en-US" dirty="0"/>
          </a:p>
        </p:txBody>
      </p:sp>
      <p:sp>
        <p:nvSpPr>
          <p:cNvPr id="22" name="Down Arrow 21"/>
          <p:cNvSpPr/>
          <p:nvPr/>
        </p:nvSpPr>
        <p:spPr>
          <a:xfrm rot="2693485">
            <a:off x="4917838" y="2975861"/>
            <a:ext cx="609600" cy="14478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3" name="Down Arrow 22"/>
          <p:cNvSpPr/>
          <p:nvPr/>
        </p:nvSpPr>
        <p:spPr>
          <a:xfrm rot="16200000">
            <a:off x="4876800" y="4800600"/>
            <a:ext cx="609600" cy="12192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4" name="TextBox 23"/>
          <p:cNvSpPr txBox="1"/>
          <p:nvPr/>
        </p:nvSpPr>
        <p:spPr>
          <a:xfrm>
            <a:off x="7315200" y="2891135"/>
            <a:ext cx="355837" cy="461665"/>
          </a:xfrm>
          <a:prstGeom prst="rect">
            <a:avLst/>
          </a:prstGeom>
          <a:noFill/>
        </p:spPr>
        <p:txBody>
          <a:bodyPr wrap="none" rtlCol="0">
            <a:spAutoFit/>
          </a:bodyPr>
          <a:lstStyle/>
          <a:p>
            <a:r>
              <a:rPr lang="en-US" sz="2400" dirty="0" smtClean="0">
                <a:solidFill>
                  <a:srgbClr val="FF0000"/>
                </a:solidFill>
              </a:rPr>
              <a:t>1</a:t>
            </a:r>
            <a:endParaRPr lang="en-US" sz="2400" dirty="0">
              <a:solidFill>
                <a:srgbClr val="FF0000"/>
              </a:solidFill>
            </a:endParaRPr>
          </a:p>
        </p:txBody>
      </p:sp>
      <p:sp>
        <p:nvSpPr>
          <p:cNvPr id="25" name="TextBox 24"/>
          <p:cNvSpPr txBox="1"/>
          <p:nvPr/>
        </p:nvSpPr>
        <p:spPr>
          <a:xfrm>
            <a:off x="7379022" y="5257800"/>
            <a:ext cx="698178" cy="461665"/>
          </a:xfrm>
          <a:prstGeom prst="rect">
            <a:avLst/>
          </a:prstGeom>
          <a:noFill/>
        </p:spPr>
        <p:txBody>
          <a:bodyPr wrap="none" rtlCol="0">
            <a:spAutoFit/>
          </a:bodyPr>
          <a:lstStyle/>
          <a:p>
            <a:r>
              <a:rPr lang="en-US" sz="2400" dirty="0" smtClean="0"/>
              <a:t>100</a:t>
            </a:r>
            <a:endParaRPr lang="en-US" sz="2400" dirty="0"/>
          </a:p>
        </p:txBody>
      </p:sp>
    </p:spTree>
    <p:extLst>
      <p:ext uri="{BB962C8B-B14F-4D97-AF65-F5344CB8AC3E}">
        <p14:creationId xmlns:p14="http://schemas.microsoft.com/office/powerpoint/2010/main" val="3440205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2864 -0.00185 C -0.0901 -0.00926 -0.15138 -0.01666 -0.19687 0.00903 C -0.24236 0.03472 -0.26701 0.10463 -0.30138 0.15278 C -0.33576 0.20093 -0.41232 0.26806 -0.40277 0.29861 C -0.39322 0.32917 -0.31267 0.32755 -0.24427 0.33565 C -0.17586 0.34375 -0.03489 0.34537 0.0073 0.34676 " pathEditMode="relative" ptsTypes="aaaaaA">
                                      <p:cBhvr>
                                        <p:cTn id="6" dur="2000" fill="hold"/>
                                        <p:tgtEl>
                                          <p:spTgt spid="24"/>
                                        </p:tgtEl>
                                        <p:attrNameLst>
                                          <p:attrName>ppt_x</p:attrName>
                                          <p:attrName>ppt_y</p:attrName>
                                        </p:attrNameLst>
                                      </p:cBhvr>
                                    </p:animMotion>
                                  </p:childTnLst>
                                </p:cTn>
                              </p:par>
                            </p:childTnLst>
                          </p:cTn>
                        </p:par>
                        <p:par>
                          <p:cTn id="7" fill="hold">
                            <p:stCondLst>
                              <p:cond delay="2000"/>
                            </p:stCondLst>
                            <p:childTnLst>
                              <p:par>
                                <p:cTn id="8" presetID="1" presetClass="exit" presetSubtype="0" fill="hold" grpId="1" nodeType="afterEffect">
                                  <p:stCondLst>
                                    <p:cond delay="0"/>
                                  </p:stCondLst>
                                  <p:childTnLst>
                                    <p:set>
                                      <p:cBhvr>
                                        <p:cTn id="9" dur="1" fill="hold">
                                          <p:stCondLst>
                                            <p:cond delay="0"/>
                                          </p:stCondLst>
                                        </p:cTn>
                                        <p:tgtEl>
                                          <p:spTgt spid="24"/>
                                        </p:tgtEl>
                                        <p:attrNameLst>
                                          <p:attrName>style.visibility</p:attrName>
                                        </p:attrNameLst>
                                      </p:cBhvr>
                                      <p:to>
                                        <p:strVal val="hidden"/>
                                      </p:to>
                                    </p:set>
                                  </p:childTnLst>
                                </p:cTn>
                              </p:par>
                            </p:childTnLst>
                          </p:cTn>
                        </p:par>
                        <p:par>
                          <p:cTn id="10" fill="hold">
                            <p:stCondLst>
                              <p:cond delay="2000"/>
                            </p:stCondLst>
                            <p:childTnLst>
                              <p:par>
                                <p:cTn id="11" presetID="1" presetClass="exit" presetSubtype="0" fill="hold" grpId="0" nodeType="afterEffect">
                                  <p:stCondLst>
                                    <p:cond delay="0"/>
                                  </p:stCondLst>
                                  <p:childTnLst>
                                    <p:set>
                                      <p:cBhvr>
                                        <p:cTn id="12" dur="1" fill="hold">
                                          <p:stCondLst>
                                            <p:cond delay="0"/>
                                          </p:stCondLst>
                                        </p:cTn>
                                        <p:tgtEl>
                                          <p:spTgt spid="19"/>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4" grpId="0"/>
      <p:bldP spid="24" grpId="1"/>
      <p:bldP spid="2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Modified Read</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27</a:t>
            </a:fld>
            <a:endParaRPr lang="en-US"/>
          </a:p>
        </p:txBody>
      </p:sp>
      <p:graphicFrame>
        <p:nvGraphicFramePr>
          <p:cNvPr id="6" name="Content Placeholder 7"/>
          <p:cNvGraphicFramePr>
            <a:graphicFrameLocks/>
          </p:cNvGraphicFramePr>
          <p:nvPr>
            <p:extLst>
              <p:ext uri="{D42A27DB-BD31-4B8C-83A1-F6EECF244321}">
                <p14:modId xmlns:p14="http://schemas.microsoft.com/office/powerpoint/2010/main" val="2249149540"/>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7" name="TextBox 6"/>
          <p:cNvSpPr txBox="1"/>
          <p:nvPr/>
        </p:nvSpPr>
        <p:spPr>
          <a:xfrm>
            <a:off x="7550193" y="2438400"/>
            <a:ext cx="527007" cy="461665"/>
          </a:xfrm>
          <a:prstGeom prst="rect">
            <a:avLst/>
          </a:prstGeom>
          <a:noFill/>
        </p:spPr>
        <p:txBody>
          <a:bodyPr wrap="none" rtlCol="0">
            <a:spAutoFit/>
          </a:bodyPr>
          <a:lstStyle/>
          <a:p>
            <a:r>
              <a:rPr lang="en-US" sz="2400" dirty="0" smtClean="0"/>
              <a:t>24</a:t>
            </a:r>
            <a:endParaRPr lang="en-US" sz="2400" dirty="0"/>
          </a:p>
        </p:txBody>
      </p:sp>
      <p:sp>
        <p:nvSpPr>
          <p:cNvPr id="8" name="TextBox 7"/>
          <p:cNvSpPr txBox="1"/>
          <p:nvPr/>
        </p:nvSpPr>
        <p:spPr>
          <a:xfrm>
            <a:off x="7702593" y="1981200"/>
            <a:ext cx="355837" cy="461665"/>
          </a:xfrm>
          <a:prstGeom prst="rect">
            <a:avLst/>
          </a:prstGeom>
          <a:noFill/>
        </p:spPr>
        <p:txBody>
          <a:bodyPr wrap="none" rtlCol="0">
            <a:spAutoFit/>
          </a:bodyPr>
          <a:lstStyle/>
          <a:p>
            <a:r>
              <a:rPr lang="en-US" sz="2400" dirty="0" smtClean="0"/>
              <a:t>7</a:t>
            </a:r>
            <a:endParaRPr lang="en-US" sz="2400" dirty="0"/>
          </a:p>
        </p:txBody>
      </p:sp>
      <p:cxnSp>
        <p:nvCxnSpPr>
          <p:cNvPr id="9" name="Straight Connector 8"/>
          <p:cNvCxnSpPr/>
          <p:nvPr/>
        </p:nvCxnSpPr>
        <p:spPr>
          <a:xfrm>
            <a:off x="7620000" y="19812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543800" y="2891135"/>
            <a:ext cx="527007" cy="461665"/>
          </a:xfrm>
          <a:prstGeom prst="rect">
            <a:avLst/>
          </a:prstGeom>
          <a:noFill/>
        </p:spPr>
        <p:txBody>
          <a:bodyPr wrap="none" rtlCol="0">
            <a:spAutoFit/>
          </a:bodyPr>
          <a:lstStyle/>
          <a:p>
            <a:r>
              <a:rPr lang="en-US" sz="2400" dirty="0" smtClean="0"/>
              <a:t>20</a:t>
            </a:r>
            <a:endParaRPr lang="en-US" sz="2400" dirty="0"/>
          </a:p>
        </p:txBody>
      </p:sp>
      <p:graphicFrame>
        <p:nvGraphicFramePr>
          <p:cNvPr id="11" name="Content Placeholder 7"/>
          <p:cNvGraphicFramePr>
            <a:graphicFrameLocks/>
          </p:cNvGraphicFramePr>
          <p:nvPr>
            <p:extLst>
              <p:ext uri="{D42A27DB-BD31-4B8C-83A1-F6EECF244321}">
                <p14:modId xmlns:p14="http://schemas.microsoft.com/office/powerpoint/2010/main" val="539764533"/>
              </p:ext>
            </p:extLst>
          </p:nvPr>
        </p:nvGraphicFramePr>
        <p:xfrm>
          <a:off x="5943600" y="43434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12" name="TextBox 11"/>
          <p:cNvSpPr txBox="1"/>
          <p:nvPr/>
        </p:nvSpPr>
        <p:spPr>
          <a:xfrm>
            <a:off x="7696200" y="4800600"/>
            <a:ext cx="355837" cy="461665"/>
          </a:xfrm>
          <a:prstGeom prst="rect">
            <a:avLst/>
          </a:prstGeom>
          <a:noFill/>
        </p:spPr>
        <p:txBody>
          <a:bodyPr wrap="none" rtlCol="0">
            <a:spAutoFit/>
          </a:bodyPr>
          <a:lstStyle/>
          <a:p>
            <a:r>
              <a:rPr lang="en-US" sz="2400" dirty="0" smtClean="0"/>
              <a:t>0</a:t>
            </a:r>
            <a:endParaRPr lang="en-US" sz="2400" dirty="0"/>
          </a:p>
        </p:txBody>
      </p:sp>
      <p:sp>
        <p:nvSpPr>
          <p:cNvPr id="13" name="TextBox 12"/>
          <p:cNvSpPr txBox="1"/>
          <p:nvPr/>
        </p:nvSpPr>
        <p:spPr>
          <a:xfrm>
            <a:off x="7702593" y="4343400"/>
            <a:ext cx="355837" cy="461665"/>
          </a:xfrm>
          <a:prstGeom prst="rect">
            <a:avLst/>
          </a:prstGeom>
          <a:noFill/>
        </p:spPr>
        <p:txBody>
          <a:bodyPr wrap="none" rtlCol="0">
            <a:spAutoFit/>
          </a:bodyPr>
          <a:lstStyle/>
          <a:p>
            <a:r>
              <a:rPr lang="en-US" sz="2400" dirty="0" smtClean="0"/>
              <a:t>0</a:t>
            </a:r>
            <a:endParaRPr lang="en-US" sz="2400" dirty="0"/>
          </a:p>
        </p:txBody>
      </p:sp>
      <p:cxnSp>
        <p:nvCxnSpPr>
          <p:cNvPr id="14" name="Straight Connector 13"/>
          <p:cNvCxnSpPr/>
          <p:nvPr/>
        </p:nvCxnSpPr>
        <p:spPr>
          <a:xfrm>
            <a:off x="7239000" y="43434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096000" y="3962400"/>
            <a:ext cx="1814018" cy="369332"/>
          </a:xfrm>
          <a:prstGeom prst="rect">
            <a:avLst/>
          </a:prstGeom>
          <a:noFill/>
        </p:spPr>
        <p:txBody>
          <a:bodyPr wrap="none" rtlCol="0">
            <a:spAutoFit/>
          </a:bodyPr>
          <a:lstStyle/>
          <a:p>
            <a:r>
              <a:rPr lang="en-US" dirty="0" smtClean="0"/>
              <a:t>Overflow Space</a:t>
            </a:r>
            <a:endParaRPr lang="en-US" dirty="0"/>
          </a:p>
        </p:txBody>
      </p:sp>
      <p:sp>
        <p:nvSpPr>
          <p:cNvPr id="17" name="TextBox 16"/>
          <p:cNvSpPr txBox="1"/>
          <p:nvPr/>
        </p:nvSpPr>
        <p:spPr>
          <a:xfrm>
            <a:off x="7315200" y="2891135"/>
            <a:ext cx="184666" cy="461665"/>
          </a:xfrm>
          <a:prstGeom prst="rect">
            <a:avLst/>
          </a:prstGeom>
          <a:noFill/>
        </p:spPr>
        <p:txBody>
          <a:bodyPr wrap="none" rtlCol="0">
            <a:spAutoFit/>
          </a:bodyPr>
          <a:lstStyle/>
          <a:p>
            <a:endParaRPr lang="en-US" sz="2400" dirty="0">
              <a:solidFill>
                <a:srgbClr val="FF0000"/>
              </a:solidFill>
            </a:endParaRPr>
          </a:p>
        </p:txBody>
      </p:sp>
      <p:sp>
        <p:nvSpPr>
          <p:cNvPr id="18" name="TextBox 17"/>
          <p:cNvSpPr txBox="1"/>
          <p:nvPr/>
        </p:nvSpPr>
        <p:spPr>
          <a:xfrm>
            <a:off x="7379022" y="5257800"/>
            <a:ext cx="698178" cy="461665"/>
          </a:xfrm>
          <a:prstGeom prst="rect">
            <a:avLst/>
          </a:prstGeom>
          <a:noFill/>
        </p:spPr>
        <p:txBody>
          <a:bodyPr wrap="none" rtlCol="0">
            <a:spAutoFit/>
          </a:bodyPr>
          <a:lstStyle/>
          <a:p>
            <a:r>
              <a:rPr lang="en-US" sz="2400" dirty="0" smtClean="0"/>
              <a:t>100</a:t>
            </a:r>
            <a:endParaRPr lang="en-US" sz="2400" dirty="0"/>
          </a:p>
        </p:txBody>
      </p:sp>
      <p:pic>
        <p:nvPicPr>
          <p:cNvPr id="19" name="Picture 18" descr="37756-clip-art-graphic-of-a-yellow-guy-character-wondering-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981200"/>
            <a:ext cx="2362200" cy="2362200"/>
          </a:xfrm>
          <a:prstGeom prst="rect">
            <a:avLst/>
          </a:prstGeom>
        </p:spPr>
      </p:pic>
      <p:sp>
        <p:nvSpPr>
          <p:cNvPr id="20" name="Left Arrow 19"/>
          <p:cNvSpPr/>
          <p:nvPr/>
        </p:nvSpPr>
        <p:spPr>
          <a:xfrm>
            <a:off x="4114800" y="2819400"/>
            <a:ext cx="1676400" cy="533400"/>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2" name="TextBox 21"/>
          <p:cNvSpPr txBox="1"/>
          <p:nvPr/>
        </p:nvSpPr>
        <p:spPr>
          <a:xfrm>
            <a:off x="3124200" y="2819400"/>
            <a:ext cx="527007" cy="461665"/>
          </a:xfrm>
          <a:prstGeom prst="rect">
            <a:avLst/>
          </a:prstGeom>
          <a:noFill/>
        </p:spPr>
        <p:txBody>
          <a:bodyPr wrap="none" rtlCol="0">
            <a:spAutoFit/>
          </a:bodyPr>
          <a:lstStyle/>
          <a:p>
            <a:r>
              <a:rPr lang="en-US" sz="2400" dirty="0" smtClean="0"/>
              <a:t>20</a:t>
            </a:r>
            <a:endParaRPr lang="en-US" sz="2400" dirty="0"/>
          </a:p>
        </p:txBody>
      </p:sp>
      <p:sp>
        <p:nvSpPr>
          <p:cNvPr id="21" name="Left Arrow 20"/>
          <p:cNvSpPr/>
          <p:nvPr/>
        </p:nvSpPr>
        <p:spPr>
          <a:xfrm rot="2711155">
            <a:off x="3624919" y="4402128"/>
            <a:ext cx="2535829" cy="533400"/>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3" name="TextBox 22"/>
          <p:cNvSpPr txBox="1"/>
          <p:nvPr/>
        </p:nvSpPr>
        <p:spPr>
          <a:xfrm>
            <a:off x="2971800" y="3195935"/>
            <a:ext cx="698178" cy="461665"/>
          </a:xfrm>
          <a:prstGeom prst="rect">
            <a:avLst/>
          </a:prstGeom>
          <a:noFill/>
        </p:spPr>
        <p:txBody>
          <a:bodyPr wrap="none" rtlCol="0">
            <a:spAutoFit/>
          </a:bodyPr>
          <a:lstStyle/>
          <a:p>
            <a:r>
              <a:rPr lang="en-US" sz="2400" dirty="0" smtClean="0"/>
              <a:t>100</a:t>
            </a:r>
            <a:endParaRPr lang="en-US" sz="2400" dirty="0"/>
          </a:p>
        </p:txBody>
      </p:sp>
      <p:cxnSp>
        <p:nvCxnSpPr>
          <p:cNvPr id="15" name="Straight Connector 14"/>
          <p:cNvCxnSpPr/>
          <p:nvPr/>
        </p:nvCxnSpPr>
        <p:spPr>
          <a:xfrm>
            <a:off x="2667000" y="3657600"/>
            <a:ext cx="914400"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5" name="TextBox 24"/>
          <p:cNvSpPr txBox="1"/>
          <p:nvPr/>
        </p:nvSpPr>
        <p:spPr>
          <a:xfrm>
            <a:off x="2667000" y="3200400"/>
            <a:ext cx="364403" cy="461665"/>
          </a:xfrm>
          <a:prstGeom prst="rect">
            <a:avLst/>
          </a:prstGeom>
          <a:noFill/>
        </p:spPr>
        <p:txBody>
          <a:bodyPr wrap="none" rtlCol="0">
            <a:spAutoFit/>
          </a:bodyPr>
          <a:lstStyle/>
          <a:p>
            <a:r>
              <a:rPr lang="en-US" sz="2400" dirty="0" smtClean="0"/>
              <a:t>+</a:t>
            </a:r>
            <a:endParaRPr lang="en-US" sz="2400" dirty="0"/>
          </a:p>
        </p:txBody>
      </p:sp>
      <p:sp>
        <p:nvSpPr>
          <p:cNvPr id="26" name="TextBox 25"/>
          <p:cNvSpPr txBox="1"/>
          <p:nvPr/>
        </p:nvSpPr>
        <p:spPr>
          <a:xfrm>
            <a:off x="2971800" y="3653135"/>
            <a:ext cx="698178" cy="461665"/>
          </a:xfrm>
          <a:prstGeom prst="rect">
            <a:avLst/>
          </a:prstGeom>
          <a:noFill/>
        </p:spPr>
        <p:txBody>
          <a:bodyPr wrap="none" rtlCol="0">
            <a:spAutoFit/>
          </a:bodyPr>
          <a:lstStyle/>
          <a:p>
            <a:r>
              <a:rPr lang="en-US" sz="2400" dirty="0" smtClean="0"/>
              <a:t>120</a:t>
            </a:r>
            <a:endParaRPr lang="en-US" sz="2400" dirty="0"/>
          </a:p>
        </p:txBody>
      </p:sp>
    </p:spTree>
    <p:extLst>
      <p:ext uri="{BB962C8B-B14F-4D97-AF65-F5344CB8AC3E}">
        <p14:creationId xmlns:p14="http://schemas.microsoft.com/office/powerpoint/2010/main" val="21903950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20"/>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1"/>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2" grpId="0"/>
      <p:bldP spid="21" grpId="0" animBg="1"/>
      <p:bldP spid="21" grpId="1" animBg="1"/>
      <p:bldP spid="23" grpId="0"/>
      <p:bldP spid="25" grpId="0"/>
      <p:bldP spid="26" grpId="0"/>
      <p:bldP spid="26"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Overflow During Read</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28</a:t>
            </a:fld>
            <a:endParaRPr lang="en-US"/>
          </a:p>
        </p:txBody>
      </p:sp>
      <p:graphicFrame>
        <p:nvGraphicFramePr>
          <p:cNvPr id="6" name="Content Placeholder 7"/>
          <p:cNvGraphicFramePr>
            <a:graphicFrameLocks/>
          </p:cNvGraphicFramePr>
          <p:nvPr>
            <p:extLst>
              <p:ext uri="{D42A27DB-BD31-4B8C-83A1-F6EECF244321}">
                <p14:modId xmlns:p14="http://schemas.microsoft.com/office/powerpoint/2010/main" val="4131680815"/>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7" name="TextBox 6"/>
          <p:cNvSpPr txBox="1"/>
          <p:nvPr/>
        </p:nvSpPr>
        <p:spPr>
          <a:xfrm>
            <a:off x="7550193" y="2438400"/>
            <a:ext cx="527007" cy="461665"/>
          </a:xfrm>
          <a:prstGeom prst="rect">
            <a:avLst/>
          </a:prstGeom>
          <a:noFill/>
        </p:spPr>
        <p:txBody>
          <a:bodyPr wrap="none" rtlCol="0">
            <a:spAutoFit/>
          </a:bodyPr>
          <a:lstStyle/>
          <a:p>
            <a:r>
              <a:rPr lang="en-US" sz="2400" dirty="0" smtClean="0"/>
              <a:t>24</a:t>
            </a:r>
            <a:endParaRPr lang="en-US" sz="2400" dirty="0"/>
          </a:p>
        </p:txBody>
      </p:sp>
      <p:sp>
        <p:nvSpPr>
          <p:cNvPr id="8" name="TextBox 7"/>
          <p:cNvSpPr txBox="1"/>
          <p:nvPr/>
        </p:nvSpPr>
        <p:spPr>
          <a:xfrm>
            <a:off x="7702593" y="1981200"/>
            <a:ext cx="355837" cy="461665"/>
          </a:xfrm>
          <a:prstGeom prst="rect">
            <a:avLst/>
          </a:prstGeom>
          <a:noFill/>
        </p:spPr>
        <p:txBody>
          <a:bodyPr wrap="none" rtlCol="0">
            <a:spAutoFit/>
          </a:bodyPr>
          <a:lstStyle/>
          <a:p>
            <a:r>
              <a:rPr lang="en-US" sz="2400" dirty="0" smtClean="0"/>
              <a:t>7</a:t>
            </a:r>
            <a:endParaRPr lang="en-US" sz="2400" dirty="0"/>
          </a:p>
        </p:txBody>
      </p:sp>
      <p:cxnSp>
        <p:nvCxnSpPr>
          <p:cNvPr id="9" name="Straight Connector 8"/>
          <p:cNvCxnSpPr/>
          <p:nvPr/>
        </p:nvCxnSpPr>
        <p:spPr>
          <a:xfrm>
            <a:off x="7620000" y="19812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543800" y="2891135"/>
            <a:ext cx="527007" cy="461665"/>
          </a:xfrm>
          <a:prstGeom prst="rect">
            <a:avLst/>
          </a:prstGeom>
          <a:noFill/>
        </p:spPr>
        <p:txBody>
          <a:bodyPr wrap="none" rtlCol="0">
            <a:spAutoFit/>
          </a:bodyPr>
          <a:lstStyle/>
          <a:p>
            <a:r>
              <a:rPr lang="en-US" sz="2400" dirty="0" smtClean="0"/>
              <a:t>9</a:t>
            </a:r>
            <a:r>
              <a:rPr lang="en-US" sz="2400" dirty="0"/>
              <a:t>9</a:t>
            </a:r>
          </a:p>
        </p:txBody>
      </p:sp>
      <p:graphicFrame>
        <p:nvGraphicFramePr>
          <p:cNvPr id="11" name="Content Placeholder 7"/>
          <p:cNvGraphicFramePr>
            <a:graphicFrameLocks/>
          </p:cNvGraphicFramePr>
          <p:nvPr>
            <p:extLst>
              <p:ext uri="{D42A27DB-BD31-4B8C-83A1-F6EECF244321}">
                <p14:modId xmlns:p14="http://schemas.microsoft.com/office/powerpoint/2010/main" val="2525052838"/>
              </p:ext>
            </p:extLst>
          </p:nvPr>
        </p:nvGraphicFramePr>
        <p:xfrm>
          <a:off x="5943600" y="43434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12" name="TextBox 11"/>
          <p:cNvSpPr txBox="1"/>
          <p:nvPr/>
        </p:nvSpPr>
        <p:spPr>
          <a:xfrm>
            <a:off x="7696200" y="4800600"/>
            <a:ext cx="355837" cy="461665"/>
          </a:xfrm>
          <a:prstGeom prst="rect">
            <a:avLst/>
          </a:prstGeom>
          <a:noFill/>
        </p:spPr>
        <p:txBody>
          <a:bodyPr wrap="none" rtlCol="0">
            <a:spAutoFit/>
          </a:bodyPr>
          <a:lstStyle/>
          <a:p>
            <a:r>
              <a:rPr lang="en-US" sz="2400" dirty="0" smtClean="0"/>
              <a:t>0</a:t>
            </a:r>
            <a:endParaRPr lang="en-US" sz="2400" dirty="0"/>
          </a:p>
        </p:txBody>
      </p:sp>
      <p:sp>
        <p:nvSpPr>
          <p:cNvPr id="13" name="TextBox 12"/>
          <p:cNvSpPr txBox="1"/>
          <p:nvPr/>
        </p:nvSpPr>
        <p:spPr>
          <a:xfrm>
            <a:off x="7702593" y="4343400"/>
            <a:ext cx="355837" cy="461665"/>
          </a:xfrm>
          <a:prstGeom prst="rect">
            <a:avLst/>
          </a:prstGeom>
          <a:noFill/>
        </p:spPr>
        <p:txBody>
          <a:bodyPr wrap="none" rtlCol="0">
            <a:spAutoFit/>
          </a:bodyPr>
          <a:lstStyle/>
          <a:p>
            <a:r>
              <a:rPr lang="en-US" sz="2400" dirty="0" smtClean="0"/>
              <a:t>0</a:t>
            </a:r>
            <a:endParaRPr lang="en-US" sz="2400" dirty="0"/>
          </a:p>
        </p:txBody>
      </p:sp>
      <p:cxnSp>
        <p:nvCxnSpPr>
          <p:cNvPr id="14" name="Straight Connector 13"/>
          <p:cNvCxnSpPr/>
          <p:nvPr/>
        </p:nvCxnSpPr>
        <p:spPr>
          <a:xfrm>
            <a:off x="7239000" y="43434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096000" y="3962400"/>
            <a:ext cx="1814018" cy="369332"/>
          </a:xfrm>
          <a:prstGeom prst="rect">
            <a:avLst/>
          </a:prstGeom>
          <a:noFill/>
        </p:spPr>
        <p:txBody>
          <a:bodyPr wrap="none" rtlCol="0">
            <a:spAutoFit/>
          </a:bodyPr>
          <a:lstStyle/>
          <a:p>
            <a:r>
              <a:rPr lang="en-US" dirty="0" smtClean="0"/>
              <a:t>Overflow Space</a:t>
            </a:r>
            <a:endParaRPr lang="en-US" dirty="0"/>
          </a:p>
        </p:txBody>
      </p:sp>
      <p:sp>
        <p:nvSpPr>
          <p:cNvPr id="17" name="TextBox 16"/>
          <p:cNvSpPr txBox="1"/>
          <p:nvPr/>
        </p:nvSpPr>
        <p:spPr>
          <a:xfrm>
            <a:off x="7315200" y="2891135"/>
            <a:ext cx="184666" cy="461665"/>
          </a:xfrm>
          <a:prstGeom prst="rect">
            <a:avLst/>
          </a:prstGeom>
          <a:noFill/>
        </p:spPr>
        <p:txBody>
          <a:bodyPr wrap="none" rtlCol="0">
            <a:spAutoFit/>
          </a:bodyPr>
          <a:lstStyle/>
          <a:p>
            <a:endParaRPr lang="en-US" sz="2400" dirty="0">
              <a:solidFill>
                <a:srgbClr val="FF0000"/>
              </a:solidFill>
            </a:endParaRPr>
          </a:p>
        </p:txBody>
      </p:sp>
      <p:sp>
        <p:nvSpPr>
          <p:cNvPr id="18" name="TextBox 17"/>
          <p:cNvSpPr txBox="1"/>
          <p:nvPr/>
        </p:nvSpPr>
        <p:spPr>
          <a:xfrm>
            <a:off x="7696200" y="5257800"/>
            <a:ext cx="355837" cy="461665"/>
          </a:xfrm>
          <a:prstGeom prst="rect">
            <a:avLst/>
          </a:prstGeom>
          <a:noFill/>
        </p:spPr>
        <p:txBody>
          <a:bodyPr wrap="none" rtlCol="0">
            <a:spAutoFit/>
          </a:bodyPr>
          <a:lstStyle/>
          <a:p>
            <a:r>
              <a:rPr lang="en-US" sz="2400" dirty="0" smtClean="0"/>
              <a:t>0</a:t>
            </a:r>
            <a:endParaRPr lang="en-US" sz="2400" dirty="0"/>
          </a:p>
        </p:txBody>
      </p:sp>
      <p:pic>
        <p:nvPicPr>
          <p:cNvPr id="19" name="Picture 18" descr="37756-clip-art-graphic-of-a-yellow-guy-character-wondering-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981200"/>
            <a:ext cx="2362200" cy="2362200"/>
          </a:xfrm>
          <a:prstGeom prst="rect">
            <a:avLst/>
          </a:prstGeom>
        </p:spPr>
      </p:pic>
      <p:sp>
        <p:nvSpPr>
          <p:cNvPr id="20" name="Left Arrow 19"/>
          <p:cNvSpPr/>
          <p:nvPr/>
        </p:nvSpPr>
        <p:spPr>
          <a:xfrm>
            <a:off x="4114800" y="2819400"/>
            <a:ext cx="1676400" cy="533400"/>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2" name="TextBox 21"/>
          <p:cNvSpPr txBox="1"/>
          <p:nvPr/>
        </p:nvSpPr>
        <p:spPr>
          <a:xfrm>
            <a:off x="3124200" y="2819400"/>
            <a:ext cx="527007" cy="461665"/>
          </a:xfrm>
          <a:prstGeom prst="rect">
            <a:avLst/>
          </a:prstGeom>
          <a:noFill/>
        </p:spPr>
        <p:txBody>
          <a:bodyPr wrap="none" rtlCol="0">
            <a:spAutoFit/>
          </a:bodyPr>
          <a:lstStyle/>
          <a:p>
            <a:r>
              <a:rPr lang="en-US" sz="2400" dirty="0" smtClean="0"/>
              <a:t>99</a:t>
            </a:r>
            <a:endParaRPr lang="en-US" sz="2400" dirty="0"/>
          </a:p>
        </p:txBody>
      </p:sp>
    </p:spTree>
    <p:extLst>
      <p:ext uri="{BB962C8B-B14F-4D97-AF65-F5344CB8AC3E}">
        <p14:creationId xmlns:p14="http://schemas.microsoft.com/office/powerpoint/2010/main" val="42910875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clip-art-graphic-of-yellow-guy-characters-holding-stop-and-go-signs-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5000" y="3962400"/>
            <a:ext cx="2590800" cy="2590800"/>
          </a:xfrm>
          <a:prstGeom prst="rect">
            <a:avLst/>
          </a:prstGeom>
        </p:spPr>
      </p:pic>
      <p:sp>
        <p:nvSpPr>
          <p:cNvPr id="2" name="Title 1"/>
          <p:cNvSpPr>
            <a:spLocks noGrp="1"/>
          </p:cNvSpPr>
          <p:nvPr>
            <p:ph type="title"/>
          </p:nvPr>
        </p:nvSpPr>
        <p:spPr/>
        <p:txBody>
          <a:bodyPr/>
          <a:lstStyle/>
          <a:p>
            <a:r>
              <a:rPr lang="en-US" dirty="0" smtClean="0"/>
              <a:t>Overflow!</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29</a:t>
            </a:fld>
            <a:endParaRPr lang="en-US"/>
          </a:p>
        </p:txBody>
      </p:sp>
      <p:graphicFrame>
        <p:nvGraphicFramePr>
          <p:cNvPr id="6" name="Content Placeholder 7"/>
          <p:cNvGraphicFramePr>
            <a:graphicFrameLocks/>
          </p:cNvGraphicFramePr>
          <p:nvPr>
            <p:extLst>
              <p:ext uri="{D42A27DB-BD31-4B8C-83A1-F6EECF244321}">
                <p14:modId xmlns:p14="http://schemas.microsoft.com/office/powerpoint/2010/main" val="3927656046"/>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a:t>
                      </a:r>
                      <a:r>
                        <a:rPr lang="en-US" sz="2400" baseline="0" dirty="0" smtClean="0"/>
                        <a:t>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7" name="TextBox 6"/>
          <p:cNvSpPr txBox="1"/>
          <p:nvPr/>
        </p:nvSpPr>
        <p:spPr>
          <a:xfrm>
            <a:off x="7550193" y="2438400"/>
            <a:ext cx="527007" cy="461665"/>
          </a:xfrm>
          <a:prstGeom prst="rect">
            <a:avLst/>
          </a:prstGeom>
          <a:noFill/>
        </p:spPr>
        <p:txBody>
          <a:bodyPr wrap="none" rtlCol="0">
            <a:spAutoFit/>
          </a:bodyPr>
          <a:lstStyle/>
          <a:p>
            <a:r>
              <a:rPr lang="en-US" sz="2400" dirty="0" smtClean="0"/>
              <a:t>24</a:t>
            </a:r>
            <a:endParaRPr lang="en-US" sz="2400" dirty="0"/>
          </a:p>
        </p:txBody>
      </p:sp>
      <p:sp>
        <p:nvSpPr>
          <p:cNvPr id="8" name="TextBox 7"/>
          <p:cNvSpPr txBox="1"/>
          <p:nvPr/>
        </p:nvSpPr>
        <p:spPr>
          <a:xfrm>
            <a:off x="7702593" y="1981200"/>
            <a:ext cx="355837" cy="461665"/>
          </a:xfrm>
          <a:prstGeom prst="rect">
            <a:avLst/>
          </a:prstGeom>
          <a:noFill/>
        </p:spPr>
        <p:txBody>
          <a:bodyPr wrap="none" rtlCol="0">
            <a:spAutoFit/>
          </a:bodyPr>
          <a:lstStyle/>
          <a:p>
            <a:r>
              <a:rPr lang="en-US" sz="2400" dirty="0" smtClean="0"/>
              <a:t>7</a:t>
            </a:r>
            <a:endParaRPr lang="en-US" sz="2400" dirty="0"/>
          </a:p>
        </p:txBody>
      </p:sp>
      <p:cxnSp>
        <p:nvCxnSpPr>
          <p:cNvPr id="9" name="Straight Connector 8"/>
          <p:cNvCxnSpPr/>
          <p:nvPr/>
        </p:nvCxnSpPr>
        <p:spPr>
          <a:xfrm>
            <a:off x="7620000" y="19812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543800" y="2891135"/>
            <a:ext cx="527007" cy="461665"/>
          </a:xfrm>
          <a:prstGeom prst="rect">
            <a:avLst/>
          </a:prstGeom>
          <a:noFill/>
        </p:spPr>
        <p:txBody>
          <a:bodyPr wrap="none" rtlCol="0">
            <a:spAutoFit/>
          </a:bodyPr>
          <a:lstStyle/>
          <a:p>
            <a:r>
              <a:rPr lang="en-US" sz="2400" dirty="0" smtClean="0"/>
              <a:t>00</a:t>
            </a:r>
            <a:endParaRPr lang="en-US" sz="2400" dirty="0"/>
          </a:p>
        </p:txBody>
      </p:sp>
      <p:graphicFrame>
        <p:nvGraphicFramePr>
          <p:cNvPr id="11" name="Content Placeholder 7"/>
          <p:cNvGraphicFramePr>
            <a:graphicFrameLocks/>
          </p:cNvGraphicFramePr>
          <p:nvPr>
            <p:extLst>
              <p:ext uri="{D42A27DB-BD31-4B8C-83A1-F6EECF244321}">
                <p14:modId xmlns:p14="http://schemas.microsoft.com/office/powerpoint/2010/main" val="903659049"/>
              </p:ext>
            </p:extLst>
          </p:nvPr>
        </p:nvGraphicFramePr>
        <p:xfrm>
          <a:off x="5943600" y="43434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12" name="TextBox 11"/>
          <p:cNvSpPr txBox="1"/>
          <p:nvPr/>
        </p:nvSpPr>
        <p:spPr>
          <a:xfrm>
            <a:off x="7696200" y="4800600"/>
            <a:ext cx="355837" cy="461665"/>
          </a:xfrm>
          <a:prstGeom prst="rect">
            <a:avLst/>
          </a:prstGeom>
          <a:noFill/>
        </p:spPr>
        <p:txBody>
          <a:bodyPr wrap="none" rtlCol="0">
            <a:spAutoFit/>
          </a:bodyPr>
          <a:lstStyle/>
          <a:p>
            <a:r>
              <a:rPr lang="en-US" sz="2400" dirty="0" smtClean="0"/>
              <a:t>0</a:t>
            </a:r>
            <a:endParaRPr lang="en-US" sz="2400" dirty="0"/>
          </a:p>
        </p:txBody>
      </p:sp>
      <p:sp>
        <p:nvSpPr>
          <p:cNvPr id="13" name="TextBox 12"/>
          <p:cNvSpPr txBox="1"/>
          <p:nvPr/>
        </p:nvSpPr>
        <p:spPr>
          <a:xfrm>
            <a:off x="7702593" y="4343400"/>
            <a:ext cx="355837" cy="461665"/>
          </a:xfrm>
          <a:prstGeom prst="rect">
            <a:avLst/>
          </a:prstGeom>
          <a:noFill/>
        </p:spPr>
        <p:txBody>
          <a:bodyPr wrap="none" rtlCol="0">
            <a:spAutoFit/>
          </a:bodyPr>
          <a:lstStyle/>
          <a:p>
            <a:r>
              <a:rPr lang="en-US" sz="2400" dirty="0" smtClean="0"/>
              <a:t>0</a:t>
            </a:r>
            <a:endParaRPr lang="en-US" sz="2400" dirty="0"/>
          </a:p>
        </p:txBody>
      </p:sp>
      <p:cxnSp>
        <p:nvCxnSpPr>
          <p:cNvPr id="14" name="Straight Connector 13"/>
          <p:cNvCxnSpPr/>
          <p:nvPr/>
        </p:nvCxnSpPr>
        <p:spPr>
          <a:xfrm>
            <a:off x="7239000" y="43434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096000" y="3962400"/>
            <a:ext cx="1814018" cy="369332"/>
          </a:xfrm>
          <a:prstGeom prst="rect">
            <a:avLst/>
          </a:prstGeom>
          <a:noFill/>
        </p:spPr>
        <p:txBody>
          <a:bodyPr wrap="none" rtlCol="0">
            <a:spAutoFit/>
          </a:bodyPr>
          <a:lstStyle/>
          <a:p>
            <a:r>
              <a:rPr lang="en-US" dirty="0" smtClean="0"/>
              <a:t>Overflow Space</a:t>
            </a:r>
            <a:endParaRPr lang="en-US" dirty="0"/>
          </a:p>
        </p:txBody>
      </p:sp>
      <p:sp>
        <p:nvSpPr>
          <p:cNvPr id="17" name="TextBox 16"/>
          <p:cNvSpPr txBox="1"/>
          <p:nvPr/>
        </p:nvSpPr>
        <p:spPr>
          <a:xfrm>
            <a:off x="7315200" y="2891135"/>
            <a:ext cx="184666" cy="461665"/>
          </a:xfrm>
          <a:prstGeom prst="rect">
            <a:avLst/>
          </a:prstGeom>
          <a:noFill/>
        </p:spPr>
        <p:txBody>
          <a:bodyPr wrap="none" rtlCol="0">
            <a:spAutoFit/>
          </a:bodyPr>
          <a:lstStyle/>
          <a:p>
            <a:endParaRPr lang="en-US" sz="2400" dirty="0">
              <a:solidFill>
                <a:srgbClr val="FF0000"/>
              </a:solidFill>
            </a:endParaRPr>
          </a:p>
        </p:txBody>
      </p:sp>
      <p:sp>
        <p:nvSpPr>
          <p:cNvPr id="18" name="TextBox 17"/>
          <p:cNvSpPr txBox="1"/>
          <p:nvPr/>
        </p:nvSpPr>
        <p:spPr>
          <a:xfrm>
            <a:off x="7696200" y="5257800"/>
            <a:ext cx="304800" cy="461665"/>
          </a:xfrm>
          <a:prstGeom prst="rect">
            <a:avLst/>
          </a:prstGeom>
          <a:noFill/>
        </p:spPr>
        <p:txBody>
          <a:bodyPr wrap="square" rtlCol="0">
            <a:spAutoFit/>
          </a:bodyPr>
          <a:lstStyle/>
          <a:p>
            <a:r>
              <a:rPr lang="en-US" sz="2400" dirty="0" smtClean="0"/>
              <a:t>0</a:t>
            </a:r>
            <a:endParaRPr lang="en-US" sz="2400" dirty="0"/>
          </a:p>
        </p:txBody>
      </p:sp>
      <p:pic>
        <p:nvPicPr>
          <p:cNvPr id="19" name="Picture 18" descr="37756-clip-art-graphic-of-a-yellow-guy-character-wondering-by-jester-arts.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1981200"/>
            <a:ext cx="2362200" cy="2362200"/>
          </a:xfrm>
          <a:prstGeom prst="rect">
            <a:avLst/>
          </a:prstGeom>
        </p:spPr>
      </p:pic>
      <p:sp>
        <p:nvSpPr>
          <p:cNvPr id="23" name="TextBox 22"/>
          <p:cNvSpPr txBox="1"/>
          <p:nvPr/>
        </p:nvSpPr>
        <p:spPr>
          <a:xfrm>
            <a:off x="7340363" y="2891135"/>
            <a:ext cx="355837" cy="461665"/>
          </a:xfrm>
          <a:prstGeom prst="rect">
            <a:avLst/>
          </a:prstGeom>
          <a:noFill/>
        </p:spPr>
        <p:txBody>
          <a:bodyPr wrap="none" rtlCol="0">
            <a:spAutoFit/>
          </a:bodyPr>
          <a:lstStyle/>
          <a:p>
            <a:r>
              <a:rPr lang="en-US" sz="2400" dirty="0" smtClean="0">
                <a:solidFill>
                  <a:srgbClr val="FF0000"/>
                </a:solidFill>
              </a:rPr>
              <a:t>1</a:t>
            </a:r>
            <a:endParaRPr lang="en-US" sz="2400" dirty="0">
              <a:solidFill>
                <a:srgbClr val="FF0000"/>
              </a:solidFill>
            </a:endParaRPr>
          </a:p>
        </p:txBody>
      </p:sp>
      <p:sp>
        <p:nvSpPr>
          <p:cNvPr id="24" name="Down Arrow 23"/>
          <p:cNvSpPr/>
          <p:nvPr/>
        </p:nvSpPr>
        <p:spPr>
          <a:xfrm rot="2693485">
            <a:off x="4917838" y="2975861"/>
            <a:ext cx="609600" cy="14478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5" name="Down Arrow 24"/>
          <p:cNvSpPr/>
          <p:nvPr/>
        </p:nvSpPr>
        <p:spPr>
          <a:xfrm rot="16200000">
            <a:off x="4876800" y="4800600"/>
            <a:ext cx="609600" cy="12192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6" name="TextBox 25"/>
          <p:cNvSpPr txBox="1"/>
          <p:nvPr/>
        </p:nvSpPr>
        <p:spPr>
          <a:xfrm>
            <a:off x="7391400" y="5257800"/>
            <a:ext cx="762000" cy="461665"/>
          </a:xfrm>
          <a:prstGeom prst="rect">
            <a:avLst/>
          </a:prstGeom>
          <a:noFill/>
        </p:spPr>
        <p:txBody>
          <a:bodyPr wrap="square" rtlCol="0">
            <a:spAutoFit/>
          </a:bodyPr>
          <a:lstStyle/>
          <a:p>
            <a:r>
              <a:rPr lang="en-US" sz="2400" dirty="0" smtClean="0"/>
              <a:t>100</a:t>
            </a:r>
            <a:endParaRPr lang="en-US" sz="2400" dirty="0"/>
          </a:p>
        </p:txBody>
      </p:sp>
      <p:sp>
        <p:nvSpPr>
          <p:cNvPr id="27" name="TextBox 26"/>
          <p:cNvSpPr txBox="1"/>
          <p:nvPr/>
        </p:nvSpPr>
        <p:spPr>
          <a:xfrm>
            <a:off x="3124200" y="2819400"/>
            <a:ext cx="527007" cy="461665"/>
          </a:xfrm>
          <a:prstGeom prst="rect">
            <a:avLst/>
          </a:prstGeom>
          <a:noFill/>
        </p:spPr>
        <p:txBody>
          <a:bodyPr wrap="none" rtlCol="0">
            <a:spAutoFit/>
          </a:bodyPr>
          <a:lstStyle/>
          <a:p>
            <a:r>
              <a:rPr lang="en-US" sz="2400" dirty="0" smtClean="0"/>
              <a:t>99</a:t>
            </a:r>
            <a:endParaRPr lang="en-US" sz="2400" dirty="0"/>
          </a:p>
        </p:txBody>
      </p:sp>
    </p:spTree>
    <p:extLst>
      <p:ext uri="{BB962C8B-B14F-4D97-AF65-F5344CB8AC3E}">
        <p14:creationId xmlns:p14="http://schemas.microsoft.com/office/powerpoint/2010/main" val="31398828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1996 -0.00416 C -0.07916 -0.01944 -0.13819 -0.03449 -0.19809 0.00903 C -0.25798 0.05255 -0.35208 0.20139 -0.37934 0.25741 C -0.40659 0.31343 -0.42239 0.32894 -0.36146 0.34445 C -0.30052 0.35996 -0.0717 0.34977 -0.01337 0.35093 " pathEditMode="relative" ptsTypes="aaaaA">
                                      <p:cBhvr>
                                        <p:cTn id="6" dur="2000" fill="hold"/>
                                        <p:tgtEl>
                                          <p:spTgt spid="23"/>
                                        </p:tgtEl>
                                        <p:attrNameLst>
                                          <p:attrName>ppt_x</p:attrName>
                                          <p:attrName>ppt_y</p:attrName>
                                        </p:attrNameLst>
                                      </p:cBhvr>
                                    </p:animMotion>
                                  </p:childTnLst>
                                </p:cTn>
                              </p:par>
                            </p:childTnLst>
                          </p:cTn>
                        </p:par>
                        <p:par>
                          <p:cTn id="7" fill="hold">
                            <p:stCondLst>
                              <p:cond delay="2000"/>
                            </p:stCondLst>
                            <p:childTnLst>
                              <p:par>
                                <p:cTn id="8" presetID="1" presetClass="exit" presetSubtype="0" fill="hold" grpId="0" nodeType="afterEffect">
                                  <p:stCondLst>
                                    <p:cond delay="0"/>
                                  </p:stCondLst>
                                  <p:childTnLst>
                                    <p:set>
                                      <p:cBhvr>
                                        <p:cTn id="9" dur="1" fill="hold">
                                          <p:stCondLst>
                                            <p:cond delay="0"/>
                                          </p:stCondLst>
                                        </p:cTn>
                                        <p:tgtEl>
                                          <p:spTgt spid="18"/>
                                        </p:tgtEl>
                                        <p:attrNameLst>
                                          <p:attrName>style.visibility</p:attrName>
                                        </p:attrNameLst>
                                      </p:cBhvr>
                                      <p:to>
                                        <p:strVal val="hidden"/>
                                      </p:to>
                                    </p:set>
                                  </p:childTnLst>
                                </p:cTn>
                              </p:par>
                              <p:par>
                                <p:cTn id="10" presetID="1" presetClass="exit" presetSubtype="0" fill="hold" grpId="1" nodeType="withEffect">
                                  <p:stCondLst>
                                    <p:cond delay="0"/>
                                  </p:stCondLst>
                                  <p:childTnLst>
                                    <p:set>
                                      <p:cBhvr>
                                        <p:cTn id="11" dur="1" fill="hold">
                                          <p:stCondLst>
                                            <p:cond delay="0"/>
                                          </p:stCondLst>
                                        </p:cTn>
                                        <p:tgtEl>
                                          <p:spTgt spid="23"/>
                                        </p:tgtEl>
                                        <p:attrNameLst>
                                          <p:attrName>style.visibility</p:attrName>
                                        </p:attrNameLst>
                                      </p:cBhvr>
                                      <p:to>
                                        <p:strVal val="hidden"/>
                                      </p:to>
                                    </p:set>
                                  </p:childTnLst>
                                </p:cTn>
                              </p:par>
                              <p:par>
                                <p:cTn id="12" presetID="1" presetClass="entr" presetSubtype="0" fill="hold" nodeType="withEffect">
                                  <p:stCondLst>
                                    <p:cond delay="0"/>
                                  </p:stCondLst>
                                  <p:childTnLst>
                                    <p:set>
                                      <p:cBhvr>
                                        <p:cTn id="13"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3" grpId="0"/>
      <p:bldP spid="2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android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7800" y="4267200"/>
            <a:ext cx="1930400" cy="1447800"/>
          </a:xfrm>
          <a:prstGeom prst="rect">
            <a:avLst/>
          </a:prstGeom>
        </p:spPr>
      </p:pic>
      <p:sp>
        <p:nvSpPr>
          <p:cNvPr id="2" name="Title 1"/>
          <p:cNvSpPr>
            <a:spLocks noGrp="1"/>
          </p:cNvSpPr>
          <p:nvPr>
            <p:ph type="title"/>
          </p:nvPr>
        </p:nvSpPr>
        <p:spPr/>
        <p:txBody>
          <a:bodyPr/>
          <a:lstStyle/>
          <a:p>
            <a:r>
              <a:rPr lang="en-US" dirty="0" smtClean="0"/>
              <a:t>2011</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67905651"/>
              </p:ext>
            </p:extLst>
          </p:nvPr>
        </p:nvGraphicFramePr>
        <p:xfrm>
          <a:off x="457200" y="990600"/>
          <a:ext cx="6400800" cy="511175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924041" y="6123801"/>
            <a:ext cx="4638559" cy="276999"/>
          </a:xfrm>
          <a:prstGeom prst="rect">
            <a:avLst/>
          </a:prstGeom>
          <a:noFill/>
        </p:spPr>
        <p:txBody>
          <a:bodyPr wrap="none" rtlCol="0">
            <a:spAutoFit/>
          </a:bodyPr>
          <a:lstStyle/>
          <a:p>
            <a:r>
              <a:rPr lang="en-US" sz="1200" dirty="0" smtClean="0"/>
              <a:t>Source: TIOBE Index </a:t>
            </a:r>
            <a:r>
              <a:rPr lang="pl-PL" sz="1200" dirty="0"/>
              <a:t>http://</a:t>
            </a:r>
            <a:r>
              <a:rPr lang="pl-PL" sz="1200" dirty="0" err="1"/>
              <a:t>www.tiobe.com</a:t>
            </a:r>
            <a:r>
              <a:rPr lang="pl-PL" sz="1200" dirty="0"/>
              <a:t>/</a:t>
            </a:r>
            <a:r>
              <a:rPr lang="pl-PL" sz="1200" dirty="0" err="1"/>
              <a:t>index.php</a:t>
            </a:r>
            <a:r>
              <a:rPr lang="pl-PL" sz="1200" dirty="0"/>
              <a:t>/</a:t>
            </a:r>
            <a:r>
              <a:rPr lang="pl-PL" sz="1200" dirty="0" err="1"/>
              <a:t>tiobe_index</a:t>
            </a:r>
            <a:endParaRPr lang="en-US" sz="1200" dirty="0"/>
          </a:p>
        </p:txBody>
      </p:sp>
      <p:sp>
        <p:nvSpPr>
          <p:cNvPr id="8" name="TextBox 7"/>
          <p:cNvSpPr txBox="1"/>
          <p:nvPr/>
        </p:nvSpPr>
        <p:spPr>
          <a:xfrm>
            <a:off x="6353622" y="1066800"/>
            <a:ext cx="1418778" cy="461665"/>
          </a:xfrm>
          <a:prstGeom prst="rect">
            <a:avLst/>
          </a:prstGeom>
          <a:noFill/>
        </p:spPr>
        <p:txBody>
          <a:bodyPr wrap="none" rtlCol="0">
            <a:spAutoFit/>
          </a:bodyPr>
          <a:lstStyle/>
          <a:p>
            <a:r>
              <a:rPr lang="en-US" sz="2400" b="1" dirty="0" smtClean="0">
                <a:latin typeface="+mn-lt"/>
              </a:rPr>
              <a:t>Platforms </a:t>
            </a:r>
            <a:endParaRPr lang="en-US" sz="2400" b="1" dirty="0">
              <a:latin typeface="+mn-lt"/>
            </a:endParaRPr>
          </a:p>
        </p:txBody>
      </p:sp>
      <p:pic>
        <p:nvPicPr>
          <p:cNvPr id="3" name="Picture 2" descr="icon_iphone.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8153400" y="3733800"/>
            <a:ext cx="969818" cy="1600200"/>
          </a:xfrm>
          <a:prstGeom prst="rect">
            <a:avLst/>
          </a:prstGeom>
        </p:spPr>
      </p:pic>
      <p:pic>
        <p:nvPicPr>
          <p:cNvPr id="12" name="Picture 11" descr="Firefox-Eating-IE.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43600" y="3048000"/>
            <a:ext cx="977462" cy="944880"/>
          </a:xfrm>
          <a:prstGeom prst="rect">
            <a:avLst/>
          </a:prstGeom>
        </p:spPr>
      </p:pic>
      <p:pic>
        <p:nvPicPr>
          <p:cNvPr id="11" name="Picture 10" descr="sit3-shine.7.gi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86400" y="4256562"/>
            <a:ext cx="1219200" cy="1342238"/>
          </a:xfrm>
          <a:prstGeom prst="rect">
            <a:avLst/>
          </a:prstGeom>
        </p:spPr>
      </p:pic>
      <p:pic>
        <p:nvPicPr>
          <p:cNvPr id="13" name="Picture 12" descr="chrome1.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43600" y="5933208"/>
            <a:ext cx="1333500" cy="889000"/>
          </a:xfrm>
          <a:prstGeom prst="rect">
            <a:avLst/>
          </a:prstGeom>
        </p:spPr>
      </p:pic>
      <p:pic>
        <p:nvPicPr>
          <p:cNvPr id="14" name="Picture 13" descr="mac-os-x.jp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166354" y="2590800"/>
            <a:ext cx="901446" cy="990600"/>
          </a:xfrm>
          <a:prstGeom prst="rect">
            <a:avLst/>
          </a:prstGeom>
        </p:spPr>
      </p:pic>
      <p:pic>
        <p:nvPicPr>
          <p:cNvPr id="16" name="Picture 15" descr="ti-omap4_00FA000000304201.jp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086600" y="2743200"/>
            <a:ext cx="956120" cy="959944"/>
          </a:xfrm>
          <a:prstGeom prst="rect">
            <a:avLst/>
          </a:prstGeom>
        </p:spPr>
      </p:pic>
      <p:pic>
        <p:nvPicPr>
          <p:cNvPr id="17" name="Picture 16" descr="corei7.gif"/>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05400" y="1524000"/>
            <a:ext cx="2032000" cy="1524000"/>
          </a:xfrm>
          <a:prstGeom prst="rect">
            <a:avLst/>
          </a:prstGeom>
        </p:spPr>
      </p:pic>
      <p:pic>
        <p:nvPicPr>
          <p:cNvPr id="19" name="Picture 18" descr="intel_atom_n280_vs_n270.jp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162800" y="1645920"/>
            <a:ext cx="762000" cy="944880"/>
          </a:xfrm>
          <a:prstGeom prst="rect">
            <a:avLst/>
          </a:prstGeom>
        </p:spPr>
      </p:pic>
      <p:pic>
        <p:nvPicPr>
          <p:cNvPr id="20" name="Picture 19" descr="windows-7-logo.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924800" y="5486400"/>
            <a:ext cx="990600" cy="990600"/>
          </a:xfrm>
          <a:prstGeom prst="rect">
            <a:avLst/>
          </a:prstGeom>
        </p:spPr>
      </p:pic>
      <p:sp>
        <p:nvSpPr>
          <p:cNvPr id="9" name="TextBox 8"/>
          <p:cNvSpPr txBox="1"/>
          <p:nvPr/>
        </p:nvSpPr>
        <p:spPr>
          <a:xfrm>
            <a:off x="6019800" y="5486400"/>
            <a:ext cx="1433205" cy="461665"/>
          </a:xfrm>
          <a:prstGeom prst="rect">
            <a:avLst/>
          </a:prstGeom>
          <a:noFill/>
        </p:spPr>
        <p:txBody>
          <a:bodyPr wrap="none" rtlCol="0">
            <a:spAutoFit/>
          </a:bodyPr>
          <a:lstStyle/>
          <a:p>
            <a:r>
              <a:rPr lang="en-US" sz="2400" u="sng" dirty="0" smtClean="0"/>
              <a:t>Multicore</a:t>
            </a:r>
            <a:endParaRPr lang="en-US" sz="2400" u="sng" dirty="0"/>
          </a:p>
        </p:txBody>
      </p:sp>
      <p:sp>
        <p:nvSpPr>
          <p:cNvPr id="21" name="TextBox 20"/>
          <p:cNvSpPr txBox="1"/>
          <p:nvPr/>
        </p:nvSpPr>
        <p:spPr>
          <a:xfrm>
            <a:off x="6248400" y="3886200"/>
            <a:ext cx="1928733" cy="461665"/>
          </a:xfrm>
          <a:prstGeom prst="rect">
            <a:avLst/>
          </a:prstGeom>
          <a:noFill/>
        </p:spPr>
        <p:txBody>
          <a:bodyPr wrap="none" rtlCol="0">
            <a:spAutoFit/>
          </a:bodyPr>
          <a:lstStyle/>
          <a:p>
            <a:r>
              <a:rPr lang="en-US" sz="2400" u="sng" dirty="0" smtClean="0"/>
              <a:t>Moore’s Law</a:t>
            </a:r>
            <a:endParaRPr lang="en-US" sz="2400" u="sng" dirty="0"/>
          </a:p>
        </p:txBody>
      </p:sp>
    </p:spTree>
    <p:extLst>
      <p:ext uri="{BB962C8B-B14F-4D97-AF65-F5344CB8AC3E}">
        <p14:creationId xmlns:p14="http://schemas.microsoft.com/office/powerpoint/2010/main" val="10214951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Atomicity Violation!</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30</a:t>
            </a:fld>
            <a:endParaRPr lang="en-US"/>
          </a:p>
        </p:txBody>
      </p:sp>
      <p:graphicFrame>
        <p:nvGraphicFramePr>
          <p:cNvPr id="6" name="Content Placeholder 7"/>
          <p:cNvGraphicFramePr>
            <a:graphicFrameLocks/>
          </p:cNvGraphicFramePr>
          <p:nvPr>
            <p:extLst>
              <p:ext uri="{D42A27DB-BD31-4B8C-83A1-F6EECF244321}">
                <p14:modId xmlns:p14="http://schemas.microsoft.com/office/powerpoint/2010/main" val="1188716744"/>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7" name="TextBox 6"/>
          <p:cNvSpPr txBox="1"/>
          <p:nvPr/>
        </p:nvSpPr>
        <p:spPr>
          <a:xfrm>
            <a:off x="7550193" y="2438400"/>
            <a:ext cx="527007" cy="461665"/>
          </a:xfrm>
          <a:prstGeom prst="rect">
            <a:avLst/>
          </a:prstGeom>
          <a:noFill/>
        </p:spPr>
        <p:txBody>
          <a:bodyPr wrap="none" rtlCol="0">
            <a:spAutoFit/>
          </a:bodyPr>
          <a:lstStyle/>
          <a:p>
            <a:r>
              <a:rPr lang="en-US" sz="2400" dirty="0" smtClean="0"/>
              <a:t>24</a:t>
            </a:r>
            <a:endParaRPr lang="en-US" sz="2400" dirty="0"/>
          </a:p>
        </p:txBody>
      </p:sp>
      <p:sp>
        <p:nvSpPr>
          <p:cNvPr id="8" name="TextBox 7"/>
          <p:cNvSpPr txBox="1"/>
          <p:nvPr/>
        </p:nvSpPr>
        <p:spPr>
          <a:xfrm>
            <a:off x="7702593" y="1981200"/>
            <a:ext cx="355837" cy="461665"/>
          </a:xfrm>
          <a:prstGeom prst="rect">
            <a:avLst/>
          </a:prstGeom>
          <a:noFill/>
        </p:spPr>
        <p:txBody>
          <a:bodyPr wrap="none" rtlCol="0">
            <a:spAutoFit/>
          </a:bodyPr>
          <a:lstStyle/>
          <a:p>
            <a:r>
              <a:rPr lang="en-US" sz="2400" dirty="0" smtClean="0"/>
              <a:t>7</a:t>
            </a:r>
            <a:endParaRPr lang="en-US" sz="2400" dirty="0"/>
          </a:p>
        </p:txBody>
      </p:sp>
      <p:cxnSp>
        <p:nvCxnSpPr>
          <p:cNvPr id="9" name="Straight Connector 8"/>
          <p:cNvCxnSpPr/>
          <p:nvPr/>
        </p:nvCxnSpPr>
        <p:spPr>
          <a:xfrm>
            <a:off x="7620000" y="19812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721363" y="2891135"/>
            <a:ext cx="355837" cy="461665"/>
          </a:xfrm>
          <a:prstGeom prst="rect">
            <a:avLst/>
          </a:prstGeom>
          <a:noFill/>
        </p:spPr>
        <p:txBody>
          <a:bodyPr wrap="none" rtlCol="0">
            <a:spAutoFit/>
          </a:bodyPr>
          <a:lstStyle/>
          <a:p>
            <a:r>
              <a:rPr lang="en-US" sz="2400" dirty="0"/>
              <a:t>0</a:t>
            </a:r>
          </a:p>
        </p:txBody>
      </p:sp>
      <p:graphicFrame>
        <p:nvGraphicFramePr>
          <p:cNvPr id="11" name="Content Placeholder 7"/>
          <p:cNvGraphicFramePr>
            <a:graphicFrameLocks/>
          </p:cNvGraphicFramePr>
          <p:nvPr>
            <p:extLst>
              <p:ext uri="{D42A27DB-BD31-4B8C-83A1-F6EECF244321}">
                <p14:modId xmlns:p14="http://schemas.microsoft.com/office/powerpoint/2010/main" val="1434440682"/>
              </p:ext>
            </p:extLst>
          </p:nvPr>
        </p:nvGraphicFramePr>
        <p:xfrm>
          <a:off x="5943600" y="43434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12" name="TextBox 11"/>
          <p:cNvSpPr txBox="1"/>
          <p:nvPr/>
        </p:nvSpPr>
        <p:spPr>
          <a:xfrm>
            <a:off x="7696200" y="4800600"/>
            <a:ext cx="355837" cy="461665"/>
          </a:xfrm>
          <a:prstGeom prst="rect">
            <a:avLst/>
          </a:prstGeom>
          <a:noFill/>
        </p:spPr>
        <p:txBody>
          <a:bodyPr wrap="none" rtlCol="0">
            <a:spAutoFit/>
          </a:bodyPr>
          <a:lstStyle/>
          <a:p>
            <a:r>
              <a:rPr lang="en-US" sz="2400" dirty="0" smtClean="0"/>
              <a:t>0</a:t>
            </a:r>
            <a:endParaRPr lang="en-US" sz="2400" dirty="0"/>
          </a:p>
        </p:txBody>
      </p:sp>
      <p:sp>
        <p:nvSpPr>
          <p:cNvPr id="13" name="TextBox 12"/>
          <p:cNvSpPr txBox="1"/>
          <p:nvPr/>
        </p:nvSpPr>
        <p:spPr>
          <a:xfrm>
            <a:off x="7702593" y="4343400"/>
            <a:ext cx="355837" cy="461665"/>
          </a:xfrm>
          <a:prstGeom prst="rect">
            <a:avLst/>
          </a:prstGeom>
          <a:noFill/>
        </p:spPr>
        <p:txBody>
          <a:bodyPr wrap="none" rtlCol="0">
            <a:spAutoFit/>
          </a:bodyPr>
          <a:lstStyle/>
          <a:p>
            <a:r>
              <a:rPr lang="en-US" sz="2400" dirty="0" smtClean="0"/>
              <a:t>0</a:t>
            </a:r>
            <a:endParaRPr lang="en-US" sz="2400" dirty="0"/>
          </a:p>
        </p:txBody>
      </p:sp>
      <p:cxnSp>
        <p:nvCxnSpPr>
          <p:cNvPr id="14" name="Straight Connector 13"/>
          <p:cNvCxnSpPr/>
          <p:nvPr/>
        </p:nvCxnSpPr>
        <p:spPr>
          <a:xfrm>
            <a:off x="7239000" y="43434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096000" y="3962400"/>
            <a:ext cx="1814018" cy="369332"/>
          </a:xfrm>
          <a:prstGeom prst="rect">
            <a:avLst/>
          </a:prstGeom>
          <a:noFill/>
        </p:spPr>
        <p:txBody>
          <a:bodyPr wrap="none" rtlCol="0">
            <a:spAutoFit/>
          </a:bodyPr>
          <a:lstStyle/>
          <a:p>
            <a:r>
              <a:rPr lang="en-US" dirty="0" smtClean="0"/>
              <a:t>Overflow Space</a:t>
            </a:r>
            <a:endParaRPr lang="en-US" dirty="0"/>
          </a:p>
        </p:txBody>
      </p:sp>
      <p:sp>
        <p:nvSpPr>
          <p:cNvPr id="17" name="TextBox 16"/>
          <p:cNvSpPr txBox="1"/>
          <p:nvPr/>
        </p:nvSpPr>
        <p:spPr>
          <a:xfrm>
            <a:off x="7315200" y="2891135"/>
            <a:ext cx="184666" cy="461665"/>
          </a:xfrm>
          <a:prstGeom prst="rect">
            <a:avLst/>
          </a:prstGeom>
          <a:noFill/>
        </p:spPr>
        <p:txBody>
          <a:bodyPr wrap="none" rtlCol="0">
            <a:spAutoFit/>
          </a:bodyPr>
          <a:lstStyle/>
          <a:p>
            <a:endParaRPr lang="en-US" sz="2400" dirty="0">
              <a:solidFill>
                <a:srgbClr val="FF0000"/>
              </a:solidFill>
            </a:endParaRPr>
          </a:p>
        </p:txBody>
      </p:sp>
      <p:sp>
        <p:nvSpPr>
          <p:cNvPr id="18" name="TextBox 17"/>
          <p:cNvSpPr txBox="1"/>
          <p:nvPr/>
        </p:nvSpPr>
        <p:spPr>
          <a:xfrm>
            <a:off x="7379022" y="5257800"/>
            <a:ext cx="698178" cy="461665"/>
          </a:xfrm>
          <a:prstGeom prst="rect">
            <a:avLst/>
          </a:prstGeom>
          <a:noFill/>
        </p:spPr>
        <p:txBody>
          <a:bodyPr wrap="none" rtlCol="0">
            <a:spAutoFit/>
          </a:bodyPr>
          <a:lstStyle/>
          <a:p>
            <a:r>
              <a:rPr lang="en-US" sz="2400" dirty="0" smtClean="0"/>
              <a:t>100</a:t>
            </a:r>
            <a:endParaRPr lang="en-US" sz="2400" dirty="0"/>
          </a:p>
        </p:txBody>
      </p:sp>
      <p:pic>
        <p:nvPicPr>
          <p:cNvPr id="19" name="Picture 18" descr="37756-clip-art-graphic-of-a-yellow-guy-character-wondering-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981200"/>
            <a:ext cx="2362200" cy="2362200"/>
          </a:xfrm>
          <a:prstGeom prst="rect">
            <a:avLst/>
          </a:prstGeom>
        </p:spPr>
      </p:pic>
      <p:sp>
        <p:nvSpPr>
          <p:cNvPr id="22" name="TextBox 21"/>
          <p:cNvSpPr txBox="1"/>
          <p:nvPr/>
        </p:nvSpPr>
        <p:spPr>
          <a:xfrm>
            <a:off x="3124200" y="2819400"/>
            <a:ext cx="527007" cy="461665"/>
          </a:xfrm>
          <a:prstGeom prst="rect">
            <a:avLst/>
          </a:prstGeom>
          <a:noFill/>
        </p:spPr>
        <p:txBody>
          <a:bodyPr wrap="none" rtlCol="0">
            <a:spAutoFit/>
          </a:bodyPr>
          <a:lstStyle/>
          <a:p>
            <a:r>
              <a:rPr lang="en-US" sz="2400" dirty="0" smtClean="0"/>
              <a:t>99</a:t>
            </a:r>
            <a:endParaRPr lang="en-US" sz="2400" dirty="0"/>
          </a:p>
        </p:txBody>
      </p:sp>
      <p:sp>
        <p:nvSpPr>
          <p:cNvPr id="21" name="Left Arrow 20"/>
          <p:cNvSpPr/>
          <p:nvPr/>
        </p:nvSpPr>
        <p:spPr>
          <a:xfrm rot="2711155">
            <a:off x="3624919" y="4402128"/>
            <a:ext cx="2535829" cy="533400"/>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3" name="TextBox 22"/>
          <p:cNvSpPr txBox="1"/>
          <p:nvPr/>
        </p:nvSpPr>
        <p:spPr>
          <a:xfrm>
            <a:off x="2971800" y="3195935"/>
            <a:ext cx="698178" cy="461665"/>
          </a:xfrm>
          <a:prstGeom prst="rect">
            <a:avLst/>
          </a:prstGeom>
          <a:noFill/>
        </p:spPr>
        <p:txBody>
          <a:bodyPr wrap="none" rtlCol="0">
            <a:spAutoFit/>
          </a:bodyPr>
          <a:lstStyle/>
          <a:p>
            <a:r>
              <a:rPr lang="en-US" sz="2400" dirty="0" smtClean="0"/>
              <a:t>100</a:t>
            </a:r>
            <a:endParaRPr lang="en-US" sz="2400" dirty="0"/>
          </a:p>
        </p:txBody>
      </p:sp>
      <p:cxnSp>
        <p:nvCxnSpPr>
          <p:cNvPr id="15" name="Straight Connector 14"/>
          <p:cNvCxnSpPr/>
          <p:nvPr/>
        </p:nvCxnSpPr>
        <p:spPr>
          <a:xfrm>
            <a:off x="2667000" y="3657600"/>
            <a:ext cx="914400"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5" name="TextBox 24"/>
          <p:cNvSpPr txBox="1"/>
          <p:nvPr/>
        </p:nvSpPr>
        <p:spPr>
          <a:xfrm>
            <a:off x="2667000" y="3200400"/>
            <a:ext cx="364403" cy="461665"/>
          </a:xfrm>
          <a:prstGeom prst="rect">
            <a:avLst/>
          </a:prstGeom>
          <a:noFill/>
        </p:spPr>
        <p:txBody>
          <a:bodyPr wrap="none" rtlCol="0">
            <a:spAutoFit/>
          </a:bodyPr>
          <a:lstStyle/>
          <a:p>
            <a:r>
              <a:rPr lang="en-US" sz="2400" dirty="0" smtClean="0"/>
              <a:t>+</a:t>
            </a:r>
            <a:endParaRPr lang="en-US" sz="2400" dirty="0"/>
          </a:p>
        </p:txBody>
      </p:sp>
      <p:sp>
        <p:nvSpPr>
          <p:cNvPr id="26" name="TextBox 25"/>
          <p:cNvSpPr txBox="1"/>
          <p:nvPr/>
        </p:nvSpPr>
        <p:spPr>
          <a:xfrm>
            <a:off x="2971800" y="3653135"/>
            <a:ext cx="698178" cy="461665"/>
          </a:xfrm>
          <a:prstGeom prst="rect">
            <a:avLst/>
          </a:prstGeom>
          <a:noFill/>
        </p:spPr>
        <p:txBody>
          <a:bodyPr wrap="none" rtlCol="0">
            <a:spAutoFit/>
          </a:bodyPr>
          <a:lstStyle/>
          <a:p>
            <a:r>
              <a:rPr lang="en-US" sz="2400" dirty="0" smtClean="0">
                <a:solidFill>
                  <a:srgbClr val="FF0000"/>
                </a:solidFill>
              </a:rPr>
              <a:t>19</a:t>
            </a:r>
            <a:r>
              <a:rPr lang="en-US" sz="2400" dirty="0">
                <a:solidFill>
                  <a:srgbClr val="FF0000"/>
                </a:solidFill>
              </a:rPr>
              <a:t>9</a:t>
            </a:r>
          </a:p>
        </p:txBody>
      </p:sp>
    </p:spTree>
    <p:extLst>
      <p:ext uri="{BB962C8B-B14F-4D97-AF65-F5344CB8AC3E}">
        <p14:creationId xmlns:p14="http://schemas.microsoft.com/office/powerpoint/2010/main" val="2726115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2"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21"/>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1" animBg="1"/>
      <p:bldP spid="21" grpId="2" animBg="1"/>
      <p:bldP spid="23" grpId="0"/>
      <p:bldP spid="25" grpId="0"/>
      <p:bldP spid="26" grpId="0"/>
      <p:bldP spid="26"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clip-art-graphic-of-yellow-guy-characters-holding-stop-and-go-signs-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5000" y="3962400"/>
            <a:ext cx="2590800" cy="2590800"/>
          </a:xfrm>
          <a:prstGeom prst="rect">
            <a:avLst/>
          </a:prstGeom>
        </p:spPr>
      </p:pic>
      <p:sp>
        <p:nvSpPr>
          <p:cNvPr id="2" name="Title 1"/>
          <p:cNvSpPr>
            <a:spLocks noGrp="1"/>
          </p:cNvSpPr>
          <p:nvPr>
            <p:ph type="title"/>
          </p:nvPr>
        </p:nvSpPr>
        <p:spPr/>
        <p:txBody>
          <a:bodyPr/>
          <a:lstStyle/>
          <a:p>
            <a:r>
              <a:rPr lang="en-US" dirty="0" smtClean="0"/>
              <a:t>OS Detection &amp; Correction</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31</a:t>
            </a:fld>
            <a:endParaRPr lang="en-US"/>
          </a:p>
        </p:txBody>
      </p:sp>
      <p:graphicFrame>
        <p:nvGraphicFramePr>
          <p:cNvPr id="6" name="Content Placeholder 7"/>
          <p:cNvGraphicFramePr>
            <a:graphicFrameLocks/>
          </p:cNvGraphicFramePr>
          <p:nvPr>
            <p:extLst>
              <p:ext uri="{D42A27DB-BD31-4B8C-83A1-F6EECF244321}">
                <p14:modId xmlns:p14="http://schemas.microsoft.com/office/powerpoint/2010/main" val="1895035420"/>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7" name="TextBox 6"/>
          <p:cNvSpPr txBox="1"/>
          <p:nvPr/>
        </p:nvSpPr>
        <p:spPr>
          <a:xfrm>
            <a:off x="7550193" y="2438400"/>
            <a:ext cx="527007" cy="461665"/>
          </a:xfrm>
          <a:prstGeom prst="rect">
            <a:avLst/>
          </a:prstGeom>
          <a:noFill/>
        </p:spPr>
        <p:txBody>
          <a:bodyPr wrap="none" rtlCol="0">
            <a:spAutoFit/>
          </a:bodyPr>
          <a:lstStyle/>
          <a:p>
            <a:r>
              <a:rPr lang="en-US" sz="2400" dirty="0" smtClean="0"/>
              <a:t>24</a:t>
            </a:r>
            <a:endParaRPr lang="en-US" sz="2400" dirty="0"/>
          </a:p>
        </p:txBody>
      </p:sp>
      <p:sp>
        <p:nvSpPr>
          <p:cNvPr id="8" name="TextBox 7"/>
          <p:cNvSpPr txBox="1"/>
          <p:nvPr/>
        </p:nvSpPr>
        <p:spPr>
          <a:xfrm>
            <a:off x="7702593" y="1981200"/>
            <a:ext cx="355837" cy="461665"/>
          </a:xfrm>
          <a:prstGeom prst="rect">
            <a:avLst/>
          </a:prstGeom>
          <a:noFill/>
        </p:spPr>
        <p:txBody>
          <a:bodyPr wrap="none" rtlCol="0">
            <a:spAutoFit/>
          </a:bodyPr>
          <a:lstStyle/>
          <a:p>
            <a:r>
              <a:rPr lang="en-US" sz="2400" dirty="0" smtClean="0"/>
              <a:t>7</a:t>
            </a:r>
            <a:endParaRPr lang="en-US" sz="2400" dirty="0"/>
          </a:p>
        </p:txBody>
      </p:sp>
      <p:cxnSp>
        <p:nvCxnSpPr>
          <p:cNvPr id="9" name="Straight Connector 8"/>
          <p:cNvCxnSpPr/>
          <p:nvPr/>
        </p:nvCxnSpPr>
        <p:spPr>
          <a:xfrm>
            <a:off x="7620000" y="19812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543800" y="2891135"/>
            <a:ext cx="527007" cy="461665"/>
          </a:xfrm>
          <a:prstGeom prst="rect">
            <a:avLst/>
          </a:prstGeom>
          <a:noFill/>
        </p:spPr>
        <p:txBody>
          <a:bodyPr wrap="none" rtlCol="0">
            <a:spAutoFit/>
          </a:bodyPr>
          <a:lstStyle/>
          <a:p>
            <a:r>
              <a:rPr lang="en-US" sz="2400" dirty="0" smtClean="0"/>
              <a:t>00</a:t>
            </a:r>
            <a:endParaRPr lang="en-US" sz="2400" dirty="0"/>
          </a:p>
        </p:txBody>
      </p:sp>
      <p:graphicFrame>
        <p:nvGraphicFramePr>
          <p:cNvPr id="11" name="Content Placeholder 7"/>
          <p:cNvGraphicFramePr>
            <a:graphicFrameLocks/>
          </p:cNvGraphicFramePr>
          <p:nvPr>
            <p:extLst>
              <p:ext uri="{D42A27DB-BD31-4B8C-83A1-F6EECF244321}">
                <p14:modId xmlns:p14="http://schemas.microsoft.com/office/powerpoint/2010/main" val="3407617122"/>
              </p:ext>
            </p:extLst>
          </p:nvPr>
        </p:nvGraphicFramePr>
        <p:xfrm>
          <a:off x="5943600" y="43434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12" name="TextBox 11"/>
          <p:cNvSpPr txBox="1"/>
          <p:nvPr/>
        </p:nvSpPr>
        <p:spPr>
          <a:xfrm>
            <a:off x="7696200" y="4800600"/>
            <a:ext cx="355837" cy="461665"/>
          </a:xfrm>
          <a:prstGeom prst="rect">
            <a:avLst/>
          </a:prstGeom>
          <a:noFill/>
        </p:spPr>
        <p:txBody>
          <a:bodyPr wrap="none" rtlCol="0">
            <a:spAutoFit/>
          </a:bodyPr>
          <a:lstStyle/>
          <a:p>
            <a:r>
              <a:rPr lang="en-US" sz="2400" dirty="0" smtClean="0"/>
              <a:t>0</a:t>
            </a:r>
            <a:endParaRPr lang="en-US" sz="2400" dirty="0"/>
          </a:p>
        </p:txBody>
      </p:sp>
      <p:sp>
        <p:nvSpPr>
          <p:cNvPr id="13" name="TextBox 12"/>
          <p:cNvSpPr txBox="1"/>
          <p:nvPr/>
        </p:nvSpPr>
        <p:spPr>
          <a:xfrm>
            <a:off x="7702593" y="4343400"/>
            <a:ext cx="355837" cy="461665"/>
          </a:xfrm>
          <a:prstGeom prst="rect">
            <a:avLst/>
          </a:prstGeom>
          <a:noFill/>
        </p:spPr>
        <p:txBody>
          <a:bodyPr wrap="none" rtlCol="0">
            <a:spAutoFit/>
          </a:bodyPr>
          <a:lstStyle/>
          <a:p>
            <a:r>
              <a:rPr lang="en-US" sz="2400" dirty="0" smtClean="0"/>
              <a:t>0</a:t>
            </a:r>
            <a:endParaRPr lang="en-US" sz="2400" dirty="0"/>
          </a:p>
        </p:txBody>
      </p:sp>
      <p:cxnSp>
        <p:nvCxnSpPr>
          <p:cNvPr id="14" name="Straight Connector 13"/>
          <p:cNvCxnSpPr/>
          <p:nvPr/>
        </p:nvCxnSpPr>
        <p:spPr>
          <a:xfrm>
            <a:off x="7239000" y="43434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096000" y="3962400"/>
            <a:ext cx="1814018" cy="369332"/>
          </a:xfrm>
          <a:prstGeom prst="rect">
            <a:avLst/>
          </a:prstGeom>
          <a:noFill/>
        </p:spPr>
        <p:txBody>
          <a:bodyPr wrap="none" rtlCol="0">
            <a:spAutoFit/>
          </a:bodyPr>
          <a:lstStyle/>
          <a:p>
            <a:r>
              <a:rPr lang="en-US" dirty="0" smtClean="0"/>
              <a:t>Overflow Space</a:t>
            </a:r>
            <a:endParaRPr lang="en-US" dirty="0"/>
          </a:p>
        </p:txBody>
      </p:sp>
      <p:sp>
        <p:nvSpPr>
          <p:cNvPr id="17" name="TextBox 16"/>
          <p:cNvSpPr txBox="1"/>
          <p:nvPr/>
        </p:nvSpPr>
        <p:spPr>
          <a:xfrm>
            <a:off x="7315200" y="2891135"/>
            <a:ext cx="184666" cy="461665"/>
          </a:xfrm>
          <a:prstGeom prst="rect">
            <a:avLst/>
          </a:prstGeom>
          <a:noFill/>
        </p:spPr>
        <p:txBody>
          <a:bodyPr wrap="none" rtlCol="0">
            <a:spAutoFit/>
          </a:bodyPr>
          <a:lstStyle/>
          <a:p>
            <a:endParaRPr lang="en-US" sz="2400" dirty="0">
              <a:solidFill>
                <a:srgbClr val="FF0000"/>
              </a:solidFill>
            </a:endParaRPr>
          </a:p>
        </p:txBody>
      </p:sp>
      <p:sp>
        <p:nvSpPr>
          <p:cNvPr id="18" name="TextBox 17"/>
          <p:cNvSpPr txBox="1"/>
          <p:nvPr/>
        </p:nvSpPr>
        <p:spPr>
          <a:xfrm>
            <a:off x="7696200" y="5257800"/>
            <a:ext cx="304800" cy="461665"/>
          </a:xfrm>
          <a:prstGeom prst="rect">
            <a:avLst/>
          </a:prstGeom>
          <a:noFill/>
        </p:spPr>
        <p:txBody>
          <a:bodyPr wrap="square" rtlCol="0">
            <a:spAutoFit/>
          </a:bodyPr>
          <a:lstStyle/>
          <a:p>
            <a:r>
              <a:rPr lang="en-US" sz="2400" dirty="0" smtClean="0"/>
              <a:t>0</a:t>
            </a:r>
            <a:endParaRPr lang="en-US" sz="2400" dirty="0"/>
          </a:p>
        </p:txBody>
      </p:sp>
      <p:pic>
        <p:nvPicPr>
          <p:cNvPr id="19" name="Picture 18" descr="37756-clip-art-graphic-of-a-yellow-guy-character-wondering-by-jester-arts.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1981200"/>
            <a:ext cx="2362200" cy="2362200"/>
          </a:xfrm>
          <a:prstGeom prst="rect">
            <a:avLst/>
          </a:prstGeom>
        </p:spPr>
      </p:pic>
      <p:sp>
        <p:nvSpPr>
          <p:cNvPr id="23" name="TextBox 22"/>
          <p:cNvSpPr txBox="1"/>
          <p:nvPr/>
        </p:nvSpPr>
        <p:spPr>
          <a:xfrm>
            <a:off x="7340363" y="2891135"/>
            <a:ext cx="355837" cy="461665"/>
          </a:xfrm>
          <a:prstGeom prst="rect">
            <a:avLst/>
          </a:prstGeom>
          <a:noFill/>
        </p:spPr>
        <p:txBody>
          <a:bodyPr wrap="none" rtlCol="0">
            <a:spAutoFit/>
          </a:bodyPr>
          <a:lstStyle/>
          <a:p>
            <a:r>
              <a:rPr lang="en-US" sz="2400" dirty="0" smtClean="0">
                <a:solidFill>
                  <a:srgbClr val="FF0000"/>
                </a:solidFill>
              </a:rPr>
              <a:t>1</a:t>
            </a:r>
            <a:endParaRPr lang="en-US" sz="2400" dirty="0">
              <a:solidFill>
                <a:srgbClr val="FF0000"/>
              </a:solidFill>
            </a:endParaRPr>
          </a:p>
        </p:txBody>
      </p:sp>
      <p:sp>
        <p:nvSpPr>
          <p:cNvPr id="24" name="Down Arrow 23"/>
          <p:cNvSpPr/>
          <p:nvPr/>
        </p:nvSpPr>
        <p:spPr>
          <a:xfrm rot="2693485">
            <a:off x="4917838" y="2975861"/>
            <a:ext cx="609600" cy="14478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5" name="Down Arrow 24"/>
          <p:cNvSpPr/>
          <p:nvPr/>
        </p:nvSpPr>
        <p:spPr>
          <a:xfrm rot="16200000">
            <a:off x="4876800" y="4800600"/>
            <a:ext cx="609600" cy="12192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6" name="TextBox 25"/>
          <p:cNvSpPr txBox="1"/>
          <p:nvPr/>
        </p:nvSpPr>
        <p:spPr>
          <a:xfrm>
            <a:off x="7391400" y="5257800"/>
            <a:ext cx="762000" cy="461665"/>
          </a:xfrm>
          <a:prstGeom prst="rect">
            <a:avLst/>
          </a:prstGeom>
          <a:noFill/>
        </p:spPr>
        <p:txBody>
          <a:bodyPr wrap="square" rtlCol="0">
            <a:spAutoFit/>
          </a:bodyPr>
          <a:lstStyle/>
          <a:p>
            <a:r>
              <a:rPr lang="en-US" sz="2400" dirty="0" smtClean="0"/>
              <a:t>100</a:t>
            </a:r>
            <a:endParaRPr lang="en-US" sz="2400" dirty="0"/>
          </a:p>
        </p:txBody>
      </p:sp>
      <p:sp>
        <p:nvSpPr>
          <p:cNvPr id="27" name="TextBox 26"/>
          <p:cNvSpPr txBox="1"/>
          <p:nvPr/>
        </p:nvSpPr>
        <p:spPr>
          <a:xfrm>
            <a:off x="3124200" y="2819400"/>
            <a:ext cx="527007" cy="461665"/>
          </a:xfrm>
          <a:prstGeom prst="rect">
            <a:avLst/>
          </a:prstGeom>
          <a:noFill/>
        </p:spPr>
        <p:txBody>
          <a:bodyPr wrap="none" rtlCol="0">
            <a:spAutoFit/>
          </a:bodyPr>
          <a:lstStyle/>
          <a:p>
            <a:r>
              <a:rPr lang="en-US" sz="2400" dirty="0" smtClean="0"/>
              <a:t>99</a:t>
            </a:r>
            <a:endParaRPr lang="en-US" sz="2400" dirty="0"/>
          </a:p>
        </p:txBody>
      </p:sp>
    </p:spTree>
    <p:extLst>
      <p:ext uri="{BB962C8B-B14F-4D97-AF65-F5344CB8AC3E}">
        <p14:creationId xmlns:p14="http://schemas.microsoft.com/office/powerpoint/2010/main" val="1531327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1996 -0.00416 C -0.07916 -0.01944 -0.13819 -0.03449 -0.19809 0.00903 C -0.25798 0.05255 -0.35208 0.20139 -0.37934 0.25741 C -0.40659 0.31343 -0.42239 0.32894 -0.36146 0.34445 C -0.30052 0.35996 -0.0717 0.34977 -0.01337 0.35093 " pathEditMode="relative" ptsTypes="aaaaA">
                                      <p:cBhvr>
                                        <p:cTn id="6" dur="2000" fill="hold"/>
                                        <p:tgtEl>
                                          <p:spTgt spid="23"/>
                                        </p:tgtEl>
                                        <p:attrNameLst>
                                          <p:attrName>ppt_x</p:attrName>
                                          <p:attrName>ppt_y</p:attrName>
                                        </p:attrNameLst>
                                      </p:cBhvr>
                                    </p:animMotion>
                                  </p:childTnLst>
                                </p:cTn>
                              </p:par>
                            </p:childTnLst>
                          </p:cTn>
                        </p:par>
                        <p:par>
                          <p:cTn id="7" fill="hold">
                            <p:stCondLst>
                              <p:cond delay="2000"/>
                            </p:stCondLst>
                            <p:childTnLst>
                              <p:par>
                                <p:cTn id="8" presetID="1" presetClass="exit" presetSubtype="0" fill="hold" grpId="0" nodeType="afterEffect">
                                  <p:stCondLst>
                                    <p:cond delay="0"/>
                                  </p:stCondLst>
                                  <p:childTnLst>
                                    <p:set>
                                      <p:cBhvr>
                                        <p:cTn id="9" dur="1" fill="hold">
                                          <p:stCondLst>
                                            <p:cond delay="0"/>
                                          </p:stCondLst>
                                        </p:cTn>
                                        <p:tgtEl>
                                          <p:spTgt spid="18"/>
                                        </p:tgtEl>
                                        <p:attrNameLst>
                                          <p:attrName>style.visibility</p:attrName>
                                        </p:attrNameLst>
                                      </p:cBhvr>
                                      <p:to>
                                        <p:strVal val="hidden"/>
                                      </p:to>
                                    </p:set>
                                  </p:childTnLst>
                                </p:cTn>
                              </p:par>
                              <p:par>
                                <p:cTn id="10" presetID="1" presetClass="exit" presetSubtype="0" fill="hold" grpId="1" nodeType="withEffect">
                                  <p:stCondLst>
                                    <p:cond delay="0"/>
                                  </p:stCondLst>
                                  <p:childTnLst>
                                    <p:set>
                                      <p:cBhvr>
                                        <p:cTn id="11" dur="1" fill="hold">
                                          <p:stCondLst>
                                            <p:cond delay="0"/>
                                          </p:stCondLst>
                                        </p:cTn>
                                        <p:tgtEl>
                                          <p:spTgt spid="23"/>
                                        </p:tgtEl>
                                        <p:attrNameLst>
                                          <p:attrName>style.visibility</p:attrName>
                                        </p:attrNameLst>
                                      </p:cBhvr>
                                      <p:to>
                                        <p:strVal val="hidden"/>
                                      </p:to>
                                    </p:set>
                                  </p:childTnLst>
                                </p:cTn>
                              </p:par>
                              <p:par>
                                <p:cTn id="12" presetID="1" presetClass="entr" presetSubtype="0" fill="hold" nodeType="withEffect">
                                  <p:stCondLst>
                                    <p:cond delay="0"/>
                                  </p:stCondLst>
                                  <p:childTnLst>
                                    <p:set>
                                      <p:cBhvr>
                                        <p:cTn id="13"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3" grpId="0"/>
      <p:bldP spid="23"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clip-art-graphic-of-yellow-guy-characters-holding-stop-and-go-signs-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5000" y="3962400"/>
            <a:ext cx="2590800" cy="2590800"/>
          </a:xfrm>
          <a:prstGeom prst="rect">
            <a:avLst/>
          </a:prstGeom>
        </p:spPr>
      </p:pic>
      <p:sp>
        <p:nvSpPr>
          <p:cNvPr id="2" name="Title 1"/>
          <p:cNvSpPr>
            <a:spLocks noGrp="1"/>
          </p:cNvSpPr>
          <p:nvPr>
            <p:ph type="title"/>
          </p:nvPr>
        </p:nvSpPr>
        <p:spPr/>
        <p:txBody>
          <a:bodyPr/>
          <a:lstStyle/>
          <a:p>
            <a:r>
              <a:rPr lang="en-US" dirty="0" smtClean="0"/>
              <a:t>OS Detection &amp; Correction</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32</a:t>
            </a:fld>
            <a:endParaRPr lang="en-US"/>
          </a:p>
        </p:txBody>
      </p:sp>
      <p:graphicFrame>
        <p:nvGraphicFramePr>
          <p:cNvPr id="6" name="Content Placeholder 7"/>
          <p:cNvGraphicFramePr>
            <a:graphicFrameLocks/>
          </p:cNvGraphicFramePr>
          <p:nvPr>
            <p:extLst>
              <p:ext uri="{D42A27DB-BD31-4B8C-83A1-F6EECF244321}">
                <p14:modId xmlns:p14="http://schemas.microsoft.com/office/powerpoint/2010/main" val="1457428274"/>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7" name="TextBox 6"/>
          <p:cNvSpPr txBox="1"/>
          <p:nvPr/>
        </p:nvSpPr>
        <p:spPr>
          <a:xfrm>
            <a:off x="7550193" y="2438400"/>
            <a:ext cx="527007" cy="461665"/>
          </a:xfrm>
          <a:prstGeom prst="rect">
            <a:avLst/>
          </a:prstGeom>
          <a:noFill/>
        </p:spPr>
        <p:txBody>
          <a:bodyPr wrap="none" rtlCol="0">
            <a:spAutoFit/>
          </a:bodyPr>
          <a:lstStyle/>
          <a:p>
            <a:r>
              <a:rPr lang="en-US" sz="2400" dirty="0" smtClean="0"/>
              <a:t>24</a:t>
            </a:r>
            <a:endParaRPr lang="en-US" sz="2400" dirty="0"/>
          </a:p>
        </p:txBody>
      </p:sp>
      <p:sp>
        <p:nvSpPr>
          <p:cNvPr id="8" name="TextBox 7"/>
          <p:cNvSpPr txBox="1"/>
          <p:nvPr/>
        </p:nvSpPr>
        <p:spPr>
          <a:xfrm>
            <a:off x="7702593" y="1981200"/>
            <a:ext cx="355837" cy="461665"/>
          </a:xfrm>
          <a:prstGeom prst="rect">
            <a:avLst/>
          </a:prstGeom>
          <a:noFill/>
        </p:spPr>
        <p:txBody>
          <a:bodyPr wrap="none" rtlCol="0">
            <a:spAutoFit/>
          </a:bodyPr>
          <a:lstStyle/>
          <a:p>
            <a:r>
              <a:rPr lang="en-US" sz="2400" dirty="0" smtClean="0"/>
              <a:t>7</a:t>
            </a:r>
            <a:endParaRPr lang="en-US" sz="2400" dirty="0"/>
          </a:p>
        </p:txBody>
      </p:sp>
      <p:cxnSp>
        <p:nvCxnSpPr>
          <p:cNvPr id="9" name="Straight Connector 8"/>
          <p:cNvCxnSpPr/>
          <p:nvPr/>
        </p:nvCxnSpPr>
        <p:spPr>
          <a:xfrm>
            <a:off x="7620000" y="19812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543800" y="2891135"/>
            <a:ext cx="527007" cy="461665"/>
          </a:xfrm>
          <a:prstGeom prst="rect">
            <a:avLst/>
          </a:prstGeom>
          <a:noFill/>
        </p:spPr>
        <p:txBody>
          <a:bodyPr wrap="none" rtlCol="0">
            <a:spAutoFit/>
          </a:bodyPr>
          <a:lstStyle/>
          <a:p>
            <a:r>
              <a:rPr lang="en-US" sz="2400" dirty="0" smtClean="0"/>
              <a:t>00</a:t>
            </a:r>
            <a:endParaRPr lang="en-US" sz="2400" dirty="0"/>
          </a:p>
        </p:txBody>
      </p:sp>
      <p:graphicFrame>
        <p:nvGraphicFramePr>
          <p:cNvPr id="11" name="Content Placeholder 7"/>
          <p:cNvGraphicFramePr>
            <a:graphicFrameLocks/>
          </p:cNvGraphicFramePr>
          <p:nvPr>
            <p:extLst>
              <p:ext uri="{D42A27DB-BD31-4B8C-83A1-F6EECF244321}">
                <p14:modId xmlns:p14="http://schemas.microsoft.com/office/powerpoint/2010/main" val="3611834529"/>
              </p:ext>
            </p:extLst>
          </p:nvPr>
        </p:nvGraphicFramePr>
        <p:xfrm>
          <a:off x="5943600" y="43434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12" name="TextBox 11"/>
          <p:cNvSpPr txBox="1"/>
          <p:nvPr/>
        </p:nvSpPr>
        <p:spPr>
          <a:xfrm>
            <a:off x="7696200" y="4800600"/>
            <a:ext cx="355837" cy="461665"/>
          </a:xfrm>
          <a:prstGeom prst="rect">
            <a:avLst/>
          </a:prstGeom>
          <a:noFill/>
        </p:spPr>
        <p:txBody>
          <a:bodyPr wrap="none" rtlCol="0">
            <a:spAutoFit/>
          </a:bodyPr>
          <a:lstStyle/>
          <a:p>
            <a:r>
              <a:rPr lang="en-US" sz="2400" dirty="0" smtClean="0"/>
              <a:t>0</a:t>
            </a:r>
            <a:endParaRPr lang="en-US" sz="2400" dirty="0"/>
          </a:p>
        </p:txBody>
      </p:sp>
      <p:sp>
        <p:nvSpPr>
          <p:cNvPr id="13" name="TextBox 12"/>
          <p:cNvSpPr txBox="1"/>
          <p:nvPr/>
        </p:nvSpPr>
        <p:spPr>
          <a:xfrm>
            <a:off x="7702593" y="4343400"/>
            <a:ext cx="355837" cy="461665"/>
          </a:xfrm>
          <a:prstGeom prst="rect">
            <a:avLst/>
          </a:prstGeom>
          <a:noFill/>
        </p:spPr>
        <p:txBody>
          <a:bodyPr wrap="none" rtlCol="0">
            <a:spAutoFit/>
          </a:bodyPr>
          <a:lstStyle/>
          <a:p>
            <a:r>
              <a:rPr lang="en-US" sz="2400" dirty="0" smtClean="0"/>
              <a:t>0</a:t>
            </a:r>
            <a:endParaRPr lang="en-US" sz="2400" dirty="0"/>
          </a:p>
        </p:txBody>
      </p:sp>
      <p:cxnSp>
        <p:nvCxnSpPr>
          <p:cNvPr id="14" name="Straight Connector 13"/>
          <p:cNvCxnSpPr/>
          <p:nvPr/>
        </p:nvCxnSpPr>
        <p:spPr>
          <a:xfrm>
            <a:off x="7239000" y="43434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096000" y="3962400"/>
            <a:ext cx="1814018" cy="369332"/>
          </a:xfrm>
          <a:prstGeom prst="rect">
            <a:avLst/>
          </a:prstGeom>
          <a:noFill/>
        </p:spPr>
        <p:txBody>
          <a:bodyPr wrap="none" rtlCol="0">
            <a:spAutoFit/>
          </a:bodyPr>
          <a:lstStyle/>
          <a:p>
            <a:r>
              <a:rPr lang="en-US" dirty="0" smtClean="0"/>
              <a:t>Overflow Space</a:t>
            </a:r>
            <a:endParaRPr lang="en-US" dirty="0"/>
          </a:p>
        </p:txBody>
      </p:sp>
      <p:sp>
        <p:nvSpPr>
          <p:cNvPr id="17" name="TextBox 16"/>
          <p:cNvSpPr txBox="1"/>
          <p:nvPr/>
        </p:nvSpPr>
        <p:spPr>
          <a:xfrm>
            <a:off x="7315200" y="2891135"/>
            <a:ext cx="184666" cy="461665"/>
          </a:xfrm>
          <a:prstGeom prst="rect">
            <a:avLst/>
          </a:prstGeom>
          <a:noFill/>
        </p:spPr>
        <p:txBody>
          <a:bodyPr wrap="none" rtlCol="0">
            <a:spAutoFit/>
          </a:bodyPr>
          <a:lstStyle/>
          <a:p>
            <a:endParaRPr lang="en-US" sz="2400" dirty="0">
              <a:solidFill>
                <a:srgbClr val="FF0000"/>
              </a:solidFill>
            </a:endParaRPr>
          </a:p>
        </p:txBody>
      </p:sp>
      <p:pic>
        <p:nvPicPr>
          <p:cNvPr id="19" name="Picture 18" descr="37756-clip-art-graphic-of-a-yellow-guy-character-wondering-by-jester-arts.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1981200"/>
            <a:ext cx="2362200" cy="2362200"/>
          </a:xfrm>
          <a:prstGeom prst="rect">
            <a:avLst/>
          </a:prstGeom>
        </p:spPr>
      </p:pic>
      <p:sp>
        <p:nvSpPr>
          <p:cNvPr id="26" name="TextBox 25"/>
          <p:cNvSpPr txBox="1"/>
          <p:nvPr/>
        </p:nvSpPr>
        <p:spPr>
          <a:xfrm>
            <a:off x="7391400" y="5253335"/>
            <a:ext cx="762000" cy="461665"/>
          </a:xfrm>
          <a:prstGeom prst="rect">
            <a:avLst/>
          </a:prstGeom>
          <a:noFill/>
        </p:spPr>
        <p:txBody>
          <a:bodyPr wrap="square" rtlCol="0">
            <a:spAutoFit/>
          </a:bodyPr>
          <a:lstStyle/>
          <a:p>
            <a:r>
              <a:rPr lang="en-US" sz="2400" dirty="0" smtClean="0"/>
              <a:t>100</a:t>
            </a:r>
            <a:endParaRPr lang="en-US" sz="2400" dirty="0"/>
          </a:p>
        </p:txBody>
      </p:sp>
      <p:sp>
        <p:nvSpPr>
          <p:cNvPr id="27" name="TextBox 26"/>
          <p:cNvSpPr txBox="1"/>
          <p:nvPr/>
        </p:nvSpPr>
        <p:spPr>
          <a:xfrm>
            <a:off x="3124200" y="2819400"/>
            <a:ext cx="527007" cy="461665"/>
          </a:xfrm>
          <a:prstGeom prst="rect">
            <a:avLst/>
          </a:prstGeom>
          <a:noFill/>
        </p:spPr>
        <p:txBody>
          <a:bodyPr wrap="none" rtlCol="0">
            <a:spAutoFit/>
          </a:bodyPr>
          <a:lstStyle/>
          <a:p>
            <a:r>
              <a:rPr lang="en-US" sz="2400" dirty="0" smtClean="0"/>
              <a:t>99</a:t>
            </a:r>
            <a:endParaRPr lang="en-US" sz="2400" dirty="0"/>
          </a:p>
        </p:txBody>
      </p:sp>
      <p:sp>
        <p:nvSpPr>
          <p:cNvPr id="3" name="Cloud Callout 2"/>
          <p:cNvSpPr/>
          <p:nvPr/>
        </p:nvSpPr>
        <p:spPr>
          <a:xfrm>
            <a:off x="4038600" y="2209800"/>
            <a:ext cx="1676400" cy="1755648"/>
          </a:xfrm>
          <a:prstGeom prst="cloudCallout">
            <a:avLst>
              <a:gd name="adj1" fmla="val -77081"/>
              <a:gd name="adj2" fmla="val 736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effectLst/>
              </a:rPr>
              <a:t>Looks like he was reading that…</a:t>
            </a:r>
          </a:p>
        </p:txBody>
      </p:sp>
      <p:sp>
        <p:nvSpPr>
          <p:cNvPr id="15" name="Up Arrow 14"/>
          <p:cNvSpPr/>
          <p:nvPr/>
        </p:nvSpPr>
        <p:spPr>
          <a:xfrm>
            <a:off x="3276600" y="3352800"/>
            <a:ext cx="228600" cy="914400"/>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8" name="TextBox 27"/>
          <p:cNvSpPr txBox="1"/>
          <p:nvPr/>
        </p:nvSpPr>
        <p:spPr>
          <a:xfrm>
            <a:off x="3276600" y="2814935"/>
            <a:ext cx="355837" cy="461665"/>
          </a:xfrm>
          <a:prstGeom prst="rect">
            <a:avLst/>
          </a:prstGeom>
          <a:noFill/>
        </p:spPr>
        <p:txBody>
          <a:bodyPr wrap="none" rtlCol="0">
            <a:spAutoFit/>
          </a:bodyPr>
          <a:lstStyle/>
          <a:p>
            <a:r>
              <a:rPr lang="en-US" sz="2400" dirty="0"/>
              <a:t>0</a:t>
            </a:r>
          </a:p>
        </p:txBody>
      </p:sp>
    </p:spTree>
    <p:extLst>
      <p:ext uri="{BB962C8B-B14F-4D97-AF65-F5344CB8AC3E}">
        <p14:creationId xmlns:p14="http://schemas.microsoft.com/office/powerpoint/2010/main" val="40810659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 grpId="0" animBg="1"/>
      <p:bldP spid="15" grpId="0" animBg="1"/>
      <p:bldP spid="2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Atomicity Violation Corrected</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33</a:t>
            </a:fld>
            <a:endParaRPr lang="en-US"/>
          </a:p>
        </p:txBody>
      </p:sp>
      <p:graphicFrame>
        <p:nvGraphicFramePr>
          <p:cNvPr id="6" name="Content Placeholder 7"/>
          <p:cNvGraphicFramePr>
            <a:graphicFrameLocks/>
          </p:cNvGraphicFramePr>
          <p:nvPr>
            <p:extLst>
              <p:ext uri="{D42A27DB-BD31-4B8C-83A1-F6EECF244321}">
                <p14:modId xmlns:p14="http://schemas.microsoft.com/office/powerpoint/2010/main" val="3005235489"/>
              </p:ext>
            </p:extLst>
          </p:nvPr>
        </p:nvGraphicFramePr>
        <p:xfrm>
          <a:off x="5943600" y="1981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7" name="TextBox 6"/>
          <p:cNvSpPr txBox="1"/>
          <p:nvPr/>
        </p:nvSpPr>
        <p:spPr>
          <a:xfrm>
            <a:off x="7550193" y="2438400"/>
            <a:ext cx="527007" cy="461665"/>
          </a:xfrm>
          <a:prstGeom prst="rect">
            <a:avLst/>
          </a:prstGeom>
          <a:noFill/>
        </p:spPr>
        <p:txBody>
          <a:bodyPr wrap="none" rtlCol="0">
            <a:spAutoFit/>
          </a:bodyPr>
          <a:lstStyle/>
          <a:p>
            <a:r>
              <a:rPr lang="en-US" sz="2400" dirty="0" smtClean="0"/>
              <a:t>24</a:t>
            </a:r>
            <a:endParaRPr lang="en-US" sz="2400" dirty="0"/>
          </a:p>
        </p:txBody>
      </p:sp>
      <p:sp>
        <p:nvSpPr>
          <p:cNvPr id="8" name="TextBox 7"/>
          <p:cNvSpPr txBox="1"/>
          <p:nvPr/>
        </p:nvSpPr>
        <p:spPr>
          <a:xfrm>
            <a:off x="7702593" y="1981200"/>
            <a:ext cx="355837" cy="461665"/>
          </a:xfrm>
          <a:prstGeom prst="rect">
            <a:avLst/>
          </a:prstGeom>
          <a:noFill/>
        </p:spPr>
        <p:txBody>
          <a:bodyPr wrap="none" rtlCol="0">
            <a:spAutoFit/>
          </a:bodyPr>
          <a:lstStyle/>
          <a:p>
            <a:r>
              <a:rPr lang="en-US" sz="2400" dirty="0" smtClean="0"/>
              <a:t>7</a:t>
            </a:r>
            <a:endParaRPr lang="en-US" sz="2400" dirty="0"/>
          </a:p>
        </p:txBody>
      </p:sp>
      <p:cxnSp>
        <p:nvCxnSpPr>
          <p:cNvPr id="9" name="Straight Connector 8"/>
          <p:cNvCxnSpPr/>
          <p:nvPr/>
        </p:nvCxnSpPr>
        <p:spPr>
          <a:xfrm>
            <a:off x="7620000" y="19812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721363" y="2891135"/>
            <a:ext cx="355837" cy="461665"/>
          </a:xfrm>
          <a:prstGeom prst="rect">
            <a:avLst/>
          </a:prstGeom>
          <a:noFill/>
        </p:spPr>
        <p:txBody>
          <a:bodyPr wrap="none" rtlCol="0">
            <a:spAutoFit/>
          </a:bodyPr>
          <a:lstStyle/>
          <a:p>
            <a:r>
              <a:rPr lang="en-US" sz="2400" dirty="0"/>
              <a:t>0</a:t>
            </a:r>
          </a:p>
        </p:txBody>
      </p:sp>
      <p:graphicFrame>
        <p:nvGraphicFramePr>
          <p:cNvPr id="11" name="Content Placeholder 7"/>
          <p:cNvGraphicFramePr>
            <a:graphicFrameLocks/>
          </p:cNvGraphicFramePr>
          <p:nvPr>
            <p:extLst>
              <p:ext uri="{D42A27DB-BD31-4B8C-83A1-F6EECF244321}">
                <p14:modId xmlns:p14="http://schemas.microsoft.com/office/powerpoint/2010/main" val="3737107437"/>
              </p:ext>
            </p:extLst>
          </p:nvPr>
        </p:nvGraphicFramePr>
        <p:xfrm>
          <a:off x="5943600" y="43434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L1 Misses</a:t>
                      </a:r>
                      <a:endParaRPr lang="en-US" sz="2400" dirty="0"/>
                    </a:p>
                  </a:txBody>
                  <a:tcPr/>
                </a:tc>
                <a:tc>
                  <a:txBody>
                    <a:bodyPr/>
                    <a:lstStyle/>
                    <a:p>
                      <a:pPr algn="r"/>
                      <a:endParaRPr lang="en-US" sz="2400" dirty="0"/>
                    </a:p>
                  </a:txBody>
                  <a:tcPr/>
                </a:tc>
              </a:tr>
              <a:tr h="457200">
                <a:tc>
                  <a:txBody>
                    <a:bodyPr/>
                    <a:lstStyle/>
                    <a:p>
                      <a:pPr algn="l"/>
                      <a:r>
                        <a:rPr lang="en-US" sz="2400" dirty="0" smtClean="0"/>
                        <a:t>Branches</a:t>
                      </a:r>
                      <a:endParaRPr lang="en-US" sz="2400" dirty="0"/>
                    </a:p>
                  </a:txBody>
                  <a:tcPr/>
                </a:tc>
                <a:tc>
                  <a:txBody>
                    <a:bodyPr/>
                    <a:lstStyle/>
                    <a:p>
                      <a:pPr algn="r"/>
                      <a:endParaRPr lang="en-US" sz="2400" dirty="0"/>
                    </a:p>
                  </a:txBody>
                  <a:tcPr/>
                </a:tc>
              </a:tr>
              <a:tr h="381000">
                <a:tc>
                  <a:txBody>
                    <a:bodyPr/>
                    <a:lstStyle/>
                    <a:p>
                      <a:pPr algn="l"/>
                      <a:r>
                        <a:rPr lang="en-US" sz="2400" dirty="0" smtClean="0"/>
                        <a:t>Cycles</a:t>
                      </a:r>
                      <a:endParaRPr lang="en-US" sz="2400" dirty="0"/>
                    </a:p>
                  </a:txBody>
                  <a:tcPr/>
                </a:tc>
                <a:tc>
                  <a:txBody>
                    <a:bodyPr/>
                    <a:lstStyle/>
                    <a:p>
                      <a:pPr algn="r"/>
                      <a:endParaRPr lang="en-US" sz="2400" dirty="0"/>
                    </a:p>
                  </a:txBody>
                  <a:tcPr/>
                </a:tc>
              </a:tr>
            </a:tbl>
          </a:graphicData>
        </a:graphic>
      </p:graphicFrame>
      <p:sp>
        <p:nvSpPr>
          <p:cNvPr id="12" name="TextBox 11"/>
          <p:cNvSpPr txBox="1"/>
          <p:nvPr/>
        </p:nvSpPr>
        <p:spPr>
          <a:xfrm>
            <a:off x="7696200" y="4800600"/>
            <a:ext cx="355837" cy="461665"/>
          </a:xfrm>
          <a:prstGeom prst="rect">
            <a:avLst/>
          </a:prstGeom>
          <a:noFill/>
        </p:spPr>
        <p:txBody>
          <a:bodyPr wrap="none" rtlCol="0">
            <a:spAutoFit/>
          </a:bodyPr>
          <a:lstStyle/>
          <a:p>
            <a:r>
              <a:rPr lang="en-US" sz="2400" dirty="0" smtClean="0"/>
              <a:t>0</a:t>
            </a:r>
            <a:endParaRPr lang="en-US" sz="2400" dirty="0"/>
          </a:p>
        </p:txBody>
      </p:sp>
      <p:sp>
        <p:nvSpPr>
          <p:cNvPr id="13" name="TextBox 12"/>
          <p:cNvSpPr txBox="1"/>
          <p:nvPr/>
        </p:nvSpPr>
        <p:spPr>
          <a:xfrm>
            <a:off x="7702593" y="4343400"/>
            <a:ext cx="355837" cy="461665"/>
          </a:xfrm>
          <a:prstGeom prst="rect">
            <a:avLst/>
          </a:prstGeom>
          <a:noFill/>
        </p:spPr>
        <p:txBody>
          <a:bodyPr wrap="none" rtlCol="0">
            <a:spAutoFit/>
          </a:bodyPr>
          <a:lstStyle/>
          <a:p>
            <a:r>
              <a:rPr lang="en-US" sz="2400" dirty="0" smtClean="0"/>
              <a:t>0</a:t>
            </a:r>
            <a:endParaRPr lang="en-US" sz="2400" dirty="0"/>
          </a:p>
        </p:txBody>
      </p:sp>
      <p:cxnSp>
        <p:nvCxnSpPr>
          <p:cNvPr id="14" name="Straight Connector 13"/>
          <p:cNvCxnSpPr/>
          <p:nvPr/>
        </p:nvCxnSpPr>
        <p:spPr>
          <a:xfrm>
            <a:off x="7239000" y="4343400"/>
            <a:ext cx="0" cy="1371600"/>
          </a:xfrm>
          <a:prstGeom prst="line">
            <a:avLst/>
          </a:prstGeom>
          <a:ln>
            <a:solidFill>
              <a:schemeClr val="accent3"/>
            </a:solidFill>
            <a:tailEnd type="none"/>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096000" y="3962400"/>
            <a:ext cx="1814018" cy="369332"/>
          </a:xfrm>
          <a:prstGeom prst="rect">
            <a:avLst/>
          </a:prstGeom>
          <a:noFill/>
        </p:spPr>
        <p:txBody>
          <a:bodyPr wrap="none" rtlCol="0">
            <a:spAutoFit/>
          </a:bodyPr>
          <a:lstStyle/>
          <a:p>
            <a:r>
              <a:rPr lang="en-US" dirty="0" smtClean="0"/>
              <a:t>Overflow Space</a:t>
            </a:r>
            <a:endParaRPr lang="en-US" dirty="0"/>
          </a:p>
        </p:txBody>
      </p:sp>
      <p:sp>
        <p:nvSpPr>
          <p:cNvPr id="17" name="TextBox 16"/>
          <p:cNvSpPr txBox="1"/>
          <p:nvPr/>
        </p:nvSpPr>
        <p:spPr>
          <a:xfrm>
            <a:off x="7315200" y="2891135"/>
            <a:ext cx="184666" cy="461665"/>
          </a:xfrm>
          <a:prstGeom prst="rect">
            <a:avLst/>
          </a:prstGeom>
          <a:noFill/>
        </p:spPr>
        <p:txBody>
          <a:bodyPr wrap="none" rtlCol="0">
            <a:spAutoFit/>
          </a:bodyPr>
          <a:lstStyle/>
          <a:p>
            <a:endParaRPr lang="en-US" sz="2400" dirty="0">
              <a:solidFill>
                <a:srgbClr val="FF0000"/>
              </a:solidFill>
            </a:endParaRPr>
          </a:p>
        </p:txBody>
      </p:sp>
      <p:sp>
        <p:nvSpPr>
          <p:cNvPr id="18" name="TextBox 17"/>
          <p:cNvSpPr txBox="1"/>
          <p:nvPr/>
        </p:nvSpPr>
        <p:spPr>
          <a:xfrm>
            <a:off x="7379022" y="5257800"/>
            <a:ext cx="698178" cy="461665"/>
          </a:xfrm>
          <a:prstGeom prst="rect">
            <a:avLst/>
          </a:prstGeom>
          <a:noFill/>
        </p:spPr>
        <p:txBody>
          <a:bodyPr wrap="none" rtlCol="0">
            <a:spAutoFit/>
          </a:bodyPr>
          <a:lstStyle/>
          <a:p>
            <a:r>
              <a:rPr lang="en-US" sz="2400" dirty="0" smtClean="0"/>
              <a:t>100</a:t>
            </a:r>
            <a:endParaRPr lang="en-US" sz="2400" dirty="0"/>
          </a:p>
        </p:txBody>
      </p:sp>
      <p:pic>
        <p:nvPicPr>
          <p:cNvPr id="19" name="Picture 18" descr="37756-clip-art-graphic-of-a-yellow-guy-character-wondering-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981200"/>
            <a:ext cx="2362200" cy="2362200"/>
          </a:xfrm>
          <a:prstGeom prst="rect">
            <a:avLst/>
          </a:prstGeom>
        </p:spPr>
      </p:pic>
      <p:sp>
        <p:nvSpPr>
          <p:cNvPr id="22" name="TextBox 21"/>
          <p:cNvSpPr txBox="1"/>
          <p:nvPr/>
        </p:nvSpPr>
        <p:spPr>
          <a:xfrm>
            <a:off x="3301763" y="2819400"/>
            <a:ext cx="355837" cy="461665"/>
          </a:xfrm>
          <a:prstGeom prst="rect">
            <a:avLst/>
          </a:prstGeom>
          <a:noFill/>
        </p:spPr>
        <p:txBody>
          <a:bodyPr wrap="none" rtlCol="0">
            <a:spAutoFit/>
          </a:bodyPr>
          <a:lstStyle/>
          <a:p>
            <a:r>
              <a:rPr lang="en-US" sz="2400" dirty="0"/>
              <a:t>0</a:t>
            </a:r>
          </a:p>
        </p:txBody>
      </p:sp>
      <p:sp>
        <p:nvSpPr>
          <p:cNvPr id="21" name="Left Arrow 20"/>
          <p:cNvSpPr/>
          <p:nvPr/>
        </p:nvSpPr>
        <p:spPr>
          <a:xfrm rot="2711155">
            <a:off x="3624919" y="4402128"/>
            <a:ext cx="2535829" cy="533400"/>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23" name="TextBox 22"/>
          <p:cNvSpPr txBox="1"/>
          <p:nvPr/>
        </p:nvSpPr>
        <p:spPr>
          <a:xfrm>
            <a:off x="2971800" y="3195935"/>
            <a:ext cx="698178" cy="461665"/>
          </a:xfrm>
          <a:prstGeom prst="rect">
            <a:avLst/>
          </a:prstGeom>
          <a:noFill/>
        </p:spPr>
        <p:txBody>
          <a:bodyPr wrap="none" rtlCol="0">
            <a:spAutoFit/>
          </a:bodyPr>
          <a:lstStyle/>
          <a:p>
            <a:r>
              <a:rPr lang="en-US" sz="2400" dirty="0" smtClean="0"/>
              <a:t>100</a:t>
            </a:r>
            <a:endParaRPr lang="en-US" sz="2400" dirty="0"/>
          </a:p>
        </p:txBody>
      </p:sp>
      <p:cxnSp>
        <p:nvCxnSpPr>
          <p:cNvPr id="15" name="Straight Connector 14"/>
          <p:cNvCxnSpPr/>
          <p:nvPr/>
        </p:nvCxnSpPr>
        <p:spPr>
          <a:xfrm>
            <a:off x="2667000" y="3657600"/>
            <a:ext cx="914400"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5" name="TextBox 24"/>
          <p:cNvSpPr txBox="1"/>
          <p:nvPr/>
        </p:nvSpPr>
        <p:spPr>
          <a:xfrm>
            <a:off x="2667000" y="3200400"/>
            <a:ext cx="364403" cy="461665"/>
          </a:xfrm>
          <a:prstGeom prst="rect">
            <a:avLst/>
          </a:prstGeom>
          <a:noFill/>
        </p:spPr>
        <p:txBody>
          <a:bodyPr wrap="none" rtlCol="0">
            <a:spAutoFit/>
          </a:bodyPr>
          <a:lstStyle/>
          <a:p>
            <a:r>
              <a:rPr lang="en-US" sz="2400" dirty="0" smtClean="0"/>
              <a:t>+</a:t>
            </a:r>
            <a:endParaRPr lang="en-US" sz="2400" dirty="0"/>
          </a:p>
        </p:txBody>
      </p:sp>
      <p:sp>
        <p:nvSpPr>
          <p:cNvPr id="26" name="TextBox 25"/>
          <p:cNvSpPr txBox="1"/>
          <p:nvPr/>
        </p:nvSpPr>
        <p:spPr>
          <a:xfrm>
            <a:off x="2971800" y="3653135"/>
            <a:ext cx="698178" cy="461665"/>
          </a:xfrm>
          <a:prstGeom prst="rect">
            <a:avLst/>
          </a:prstGeom>
          <a:noFill/>
        </p:spPr>
        <p:txBody>
          <a:bodyPr wrap="none" rtlCol="0">
            <a:spAutoFit/>
          </a:bodyPr>
          <a:lstStyle/>
          <a:p>
            <a:r>
              <a:rPr lang="en-US" sz="2400" dirty="0" smtClean="0"/>
              <a:t>100</a:t>
            </a:r>
            <a:endParaRPr lang="en-US" sz="2400" dirty="0"/>
          </a:p>
        </p:txBody>
      </p:sp>
      <p:sp>
        <p:nvSpPr>
          <p:cNvPr id="3" name="TextBox 2"/>
          <p:cNvSpPr txBox="1"/>
          <p:nvPr/>
        </p:nvSpPr>
        <p:spPr>
          <a:xfrm>
            <a:off x="685800" y="4800600"/>
            <a:ext cx="3886200" cy="954107"/>
          </a:xfrm>
          <a:prstGeom prst="rect">
            <a:avLst/>
          </a:prstGeom>
          <a:noFill/>
        </p:spPr>
        <p:txBody>
          <a:bodyPr wrap="square" rtlCol="0">
            <a:spAutoFit/>
          </a:bodyPr>
          <a:lstStyle/>
          <a:p>
            <a:r>
              <a:rPr lang="en-US" sz="2800" dirty="0" smtClean="0"/>
              <a:t>So what does all this effort buy us?</a:t>
            </a:r>
            <a:endParaRPr lang="en-US" sz="2800" dirty="0"/>
          </a:p>
        </p:txBody>
      </p:sp>
    </p:spTree>
    <p:extLst>
      <p:ext uri="{BB962C8B-B14F-4D97-AF65-F5344CB8AC3E}">
        <p14:creationId xmlns:p14="http://schemas.microsoft.com/office/powerpoint/2010/main" val="11202521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5" grpId="0"/>
      <p:bldP spid="26" grpId="0"/>
      <p:bldP spid="26" grpId="1"/>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to collect 3*10</a:t>
            </a:r>
            <a:r>
              <a:rPr lang="en-US" baseline="30000" dirty="0" smtClean="0"/>
              <a:t>7</a:t>
            </a:r>
            <a:r>
              <a:rPr lang="en-US" dirty="0" smtClean="0"/>
              <a:t> readings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19627751"/>
              </p:ext>
            </p:extLst>
          </p:nvPr>
        </p:nvGraphicFramePr>
        <p:xfrm>
          <a:off x="457200" y="1219200"/>
          <a:ext cx="8229600" cy="18288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US" sz="2400" dirty="0" smtClean="0"/>
                        <a:t>Time</a:t>
                      </a:r>
                      <a:endParaRPr lang="en-US" sz="2400" dirty="0"/>
                    </a:p>
                  </a:txBody>
                  <a:tcPr/>
                </a:tc>
                <a:tc>
                  <a:txBody>
                    <a:bodyPr/>
                    <a:lstStyle/>
                    <a:p>
                      <a:pPr algn="ctr"/>
                      <a:r>
                        <a:rPr lang="en-US" sz="2400" dirty="0" smtClean="0"/>
                        <a:t>PAPI</a:t>
                      </a:r>
                      <a:endParaRPr lang="en-US" sz="2400" dirty="0"/>
                    </a:p>
                  </a:txBody>
                  <a:tcPr/>
                </a:tc>
                <a:tc>
                  <a:txBody>
                    <a:bodyPr/>
                    <a:lstStyle/>
                    <a:p>
                      <a:pPr algn="ctr"/>
                      <a:r>
                        <a:rPr lang="en-US" sz="2400" dirty="0" err="1" smtClean="0"/>
                        <a:t>Perf_event</a:t>
                      </a:r>
                      <a:endParaRPr lang="en-US" sz="2400" dirty="0"/>
                    </a:p>
                  </a:txBody>
                  <a:tcPr/>
                </a:tc>
                <a:tc>
                  <a:txBody>
                    <a:bodyPr/>
                    <a:lstStyle/>
                    <a:p>
                      <a:pPr algn="ctr"/>
                      <a:r>
                        <a:rPr lang="en-US" sz="2400" dirty="0" err="1" smtClean="0"/>
                        <a:t>LiMiT</a:t>
                      </a:r>
                      <a:endParaRPr lang="en-US" sz="2400" dirty="0"/>
                    </a:p>
                  </a:txBody>
                  <a:tcPr/>
                </a:tc>
                <a:tc>
                  <a:txBody>
                    <a:bodyPr/>
                    <a:lstStyle/>
                    <a:p>
                      <a:pPr algn="ctr"/>
                      <a:r>
                        <a:rPr lang="en-US" sz="2400" dirty="0" smtClean="0"/>
                        <a:t>Speedup</a:t>
                      </a:r>
                      <a:endParaRPr lang="en-US" sz="2400" dirty="0"/>
                    </a:p>
                  </a:txBody>
                  <a:tcPr/>
                </a:tc>
              </a:tr>
              <a:tr h="370840">
                <a:tc>
                  <a:txBody>
                    <a:bodyPr/>
                    <a:lstStyle/>
                    <a:p>
                      <a:pPr algn="r"/>
                      <a:r>
                        <a:rPr lang="en-US" sz="2400" b="1" dirty="0" smtClean="0"/>
                        <a:t>User</a:t>
                      </a:r>
                      <a:endParaRPr lang="en-US" sz="2400" b="1" dirty="0"/>
                    </a:p>
                  </a:txBody>
                  <a:tcPr/>
                </a:tc>
                <a:tc>
                  <a:txBody>
                    <a:bodyPr/>
                    <a:lstStyle/>
                    <a:p>
                      <a:pPr algn="ctr"/>
                      <a:r>
                        <a:rPr lang="en-US" sz="2400" dirty="0" smtClean="0"/>
                        <a:t>1.26s</a:t>
                      </a:r>
                      <a:endParaRPr lang="en-US" sz="2400" dirty="0"/>
                    </a:p>
                  </a:txBody>
                  <a:tcPr/>
                </a:tc>
                <a:tc>
                  <a:txBody>
                    <a:bodyPr/>
                    <a:lstStyle/>
                    <a:p>
                      <a:pPr algn="ctr"/>
                      <a:r>
                        <a:rPr lang="en-US" sz="2400" dirty="0" smtClean="0"/>
                        <a:t>0.53s</a:t>
                      </a:r>
                      <a:endParaRPr lang="en-US" sz="2400" dirty="0"/>
                    </a:p>
                  </a:txBody>
                  <a:tcPr/>
                </a:tc>
                <a:tc>
                  <a:txBody>
                    <a:bodyPr/>
                    <a:lstStyle/>
                    <a:p>
                      <a:pPr algn="ctr"/>
                      <a:r>
                        <a:rPr lang="en-US" sz="2400" dirty="0" smtClean="0"/>
                        <a:t>0.034s</a:t>
                      </a:r>
                      <a:endParaRPr lang="en-US" sz="2400" dirty="0"/>
                    </a:p>
                  </a:txBody>
                  <a:tcPr/>
                </a:tc>
                <a:tc>
                  <a:txBody>
                    <a:bodyPr/>
                    <a:lstStyle/>
                    <a:p>
                      <a:pPr algn="ctr"/>
                      <a:r>
                        <a:rPr lang="en-US" sz="2400" dirty="0" smtClean="0"/>
                        <a:t>3.7x</a:t>
                      </a:r>
                      <a:r>
                        <a:rPr lang="en-US" sz="2400" baseline="0" dirty="0" smtClean="0"/>
                        <a:t> / 1.56x</a:t>
                      </a:r>
                      <a:endParaRPr lang="en-US" sz="2400" dirty="0"/>
                    </a:p>
                  </a:txBody>
                  <a:tcPr/>
                </a:tc>
              </a:tr>
              <a:tr h="370840">
                <a:tc>
                  <a:txBody>
                    <a:bodyPr/>
                    <a:lstStyle/>
                    <a:p>
                      <a:pPr algn="r"/>
                      <a:r>
                        <a:rPr lang="en-US" sz="2400" b="1" dirty="0" smtClean="0"/>
                        <a:t>System</a:t>
                      </a:r>
                      <a:endParaRPr lang="en-US" sz="2400" b="1" dirty="0"/>
                    </a:p>
                  </a:txBody>
                  <a:tcPr/>
                </a:tc>
                <a:tc>
                  <a:txBody>
                    <a:bodyPr/>
                    <a:lstStyle/>
                    <a:p>
                      <a:pPr algn="ctr"/>
                      <a:r>
                        <a:rPr lang="en-US" sz="2400" dirty="0" smtClean="0"/>
                        <a:t>30.10s</a:t>
                      </a:r>
                      <a:endParaRPr lang="en-US" sz="2400" dirty="0"/>
                    </a:p>
                  </a:txBody>
                  <a:tcPr/>
                </a:tc>
                <a:tc>
                  <a:txBody>
                    <a:bodyPr/>
                    <a:lstStyle/>
                    <a:p>
                      <a:pPr algn="ctr"/>
                      <a:r>
                        <a:rPr lang="en-US" sz="2400" dirty="0" smtClean="0"/>
                        <a:t>7.30s</a:t>
                      </a:r>
                      <a:endParaRPr lang="en-US" sz="2400" dirty="0"/>
                    </a:p>
                  </a:txBody>
                  <a:tcPr/>
                </a:tc>
                <a:tc>
                  <a:txBody>
                    <a:bodyPr/>
                    <a:lstStyle/>
                    <a:p>
                      <a:pPr algn="ctr"/>
                      <a:r>
                        <a:rPr lang="en-US" sz="2400" dirty="0" smtClean="0"/>
                        <a:t>0</a:t>
                      </a:r>
                      <a:endParaRPr lang="en-US" sz="2400" dirty="0"/>
                    </a:p>
                  </a:txBody>
                  <a:tcPr/>
                </a:tc>
                <a:tc>
                  <a:txBody>
                    <a:bodyPr/>
                    <a:lstStyle/>
                    <a:p>
                      <a:pPr algn="ctr"/>
                      <a:r>
                        <a:rPr lang="en-US" sz="2400" dirty="0" smtClean="0"/>
                        <a:t>∞</a:t>
                      </a:r>
                    </a:p>
                  </a:txBody>
                  <a:tcPr/>
                </a:tc>
              </a:tr>
              <a:tr h="370840">
                <a:tc>
                  <a:txBody>
                    <a:bodyPr/>
                    <a:lstStyle/>
                    <a:p>
                      <a:pPr algn="r"/>
                      <a:r>
                        <a:rPr lang="en-US" sz="2400" b="1" dirty="0" smtClean="0"/>
                        <a:t>Wall</a:t>
                      </a:r>
                      <a:endParaRPr lang="en-US" sz="2400" b="1" dirty="0"/>
                    </a:p>
                  </a:txBody>
                  <a:tcPr/>
                </a:tc>
                <a:tc>
                  <a:txBody>
                    <a:bodyPr/>
                    <a:lstStyle/>
                    <a:p>
                      <a:pPr algn="ctr"/>
                      <a:r>
                        <a:rPr lang="en-US" sz="2400" dirty="0" smtClean="0"/>
                        <a:t>31.44s</a:t>
                      </a:r>
                      <a:endParaRPr lang="en-US" sz="2400" dirty="0"/>
                    </a:p>
                  </a:txBody>
                  <a:tcPr/>
                </a:tc>
                <a:tc>
                  <a:txBody>
                    <a:bodyPr/>
                    <a:lstStyle/>
                    <a:p>
                      <a:pPr algn="ctr"/>
                      <a:r>
                        <a:rPr lang="en-US" sz="2400" dirty="0" smtClean="0"/>
                        <a:t>7.87s</a:t>
                      </a:r>
                      <a:endParaRPr lang="en-US" sz="2400" dirty="0"/>
                    </a:p>
                  </a:txBody>
                  <a:tcPr/>
                </a:tc>
                <a:tc>
                  <a:txBody>
                    <a:bodyPr/>
                    <a:lstStyle/>
                    <a:p>
                      <a:pPr algn="ctr"/>
                      <a:r>
                        <a:rPr lang="en-US" sz="2400" dirty="0" smtClean="0"/>
                        <a:t>0.34s</a:t>
                      </a:r>
                      <a:endParaRPr lang="en-US" sz="2400" dirty="0"/>
                    </a:p>
                  </a:txBody>
                  <a:tcPr/>
                </a:tc>
                <a:tc>
                  <a:txBody>
                    <a:bodyPr/>
                    <a:lstStyle/>
                    <a:p>
                      <a:pPr algn="ctr"/>
                      <a:r>
                        <a:rPr lang="en-US" sz="2400" dirty="0" smtClean="0"/>
                        <a:t>92x / 23.1x</a:t>
                      </a:r>
                      <a:endParaRPr lang="en-US" sz="2400"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34</a:t>
            </a:fld>
            <a:endParaRPr lang="en-US"/>
          </a:p>
        </p:txBody>
      </p:sp>
      <p:sp>
        <p:nvSpPr>
          <p:cNvPr id="7" name="TextBox 6"/>
          <p:cNvSpPr txBox="1"/>
          <p:nvPr/>
        </p:nvSpPr>
        <p:spPr>
          <a:xfrm>
            <a:off x="1143000" y="3352800"/>
            <a:ext cx="255198" cy="400110"/>
          </a:xfrm>
          <a:prstGeom prst="rect">
            <a:avLst/>
          </a:prstGeom>
          <a:noFill/>
        </p:spPr>
        <p:txBody>
          <a:bodyPr wrap="none" rtlCol="0">
            <a:spAutoFit/>
          </a:bodyPr>
          <a:lstStyle/>
          <a:p>
            <a:r>
              <a:rPr lang="en-US" sz="2000" dirty="0" smtClean="0"/>
              <a:t> </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1871883824"/>
              </p:ext>
            </p:extLst>
          </p:nvPr>
        </p:nvGraphicFramePr>
        <p:xfrm>
          <a:off x="457200" y="3733800"/>
          <a:ext cx="6629400" cy="1828800"/>
        </p:xfrm>
        <a:graphic>
          <a:graphicData uri="http://schemas.openxmlformats.org/drawingml/2006/table">
            <a:tbl>
              <a:tblPr firstRow="1" bandRow="1">
                <a:tableStyleId>{5C22544A-7EE6-4342-B048-85BDC9FD1C3A}</a:tableStyleId>
              </a:tblPr>
              <a:tblGrid>
                <a:gridCol w="3314700"/>
                <a:gridCol w="3314700"/>
              </a:tblGrid>
              <a:tr h="370840">
                <a:tc>
                  <a:txBody>
                    <a:bodyPr/>
                    <a:lstStyle/>
                    <a:p>
                      <a:endParaRPr lang="en-US" sz="2400" dirty="0"/>
                    </a:p>
                  </a:txBody>
                  <a:tcPr/>
                </a:tc>
                <a:tc>
                  <a:txBody>
                    <a:bodyPr/>
                    <a:lstStyle/>
                    <a:p>
                      <a:pPr algn="ctr"/>
                      <a:r>
                        <a:rPr lang="en-US" sz="2400" dirty="0" smtClean="0"/>
                        <a:t>Average </a:t>
                      </a:r>
                      <a:r>
                        <a:rPr lang="en-US" sz="2400" dirty="0" err="1" smtClean="0"/>
                        <a:t>LiMiT</a:t>
                      </a:r>
                      <a:r>
                        <a:rPr lang="en-US" sz="2400" baseline="0" dirty="0" smtClean="0"/>
                        <a:t> Readout</a:t>
                      </a:r>
                      <a:endParaRPr lang="en-US" sz="2400" dirty="0"/>
                    </a:p>
                  </a:txBody>
                  <a:tcPr/>
                </a:tc>
              </a:tr>
              <a:tr h="370840">
                <a:tc>
                  <a:txBody>
                    <a:bodyPr/>
                    <a:lstStyle/>
                    <a:p>
                      <a:pPr algn="r"/>
                      <a:r>
                        <a:rPr lang="en-US" sz="2400" b="1" dirty="0" smtClean="0"/>
                        <a:t>Number</a:t>
                      </a:r>
                      <a:r>
                        <a:rPr lang="en-US" sz="2400" b="1" baseline="0" dirty="0" smtClean="0"/>
                        <a:t> of instructions</a:t>
                      </a:r>
                      <a:endParaRPr lang="en-US" sz="2400" b="1" dirty="0"/>
                    </a:p>
                  </a:txBody>
                  <a:tcPr/>
                </a:tc>
                <a:tc>
                  <a:txBody>
                    <a:bodyPr/>
                    <a:lstStyle/>
                    <a:p>
                      <a:pPr algn="ctr"/>
                      <a:r>
                        <a:rPr lang="en-US" sz="2400" dirty="0" smtClean="0"/>
                        <a:t>5</a:t>
                      </a:r>
                      <a:endParaRPr lang="en-US" sz="2400" dirty="0"/>
                    </a:p>
                  </a:txBody>
                  <a:tcPr/>
                </a:tc>
              </a:tr>
              <a:tr h="370840">
                <a:tc>
                  <a:txBody>
                    <a:bodyPr/>
                    <a:lstStyle/>
                    <a:p>
                      <a:pPr algn="r"/>
                      <a:r>
                        <a:rPr lang="en-US" sz="2400" b="1" dirty="0" smtClean="0"/>
                        <a:t>Number of cycles</a:t>
                      </a:r>
                      <a:endParaRPr lang="en-US" sz="2400" b="1" dirty="0"/>
                    </a:p>
                  </a:txBody>
                  <a:tcPr/>
                </a:tc>
                <a:tc>
                  <a:txBody>
                    <a:bodyPr/>
                    <a:lstStyle/>
                    <a:p>
                      <a:pPr algn="ctr"/>
                      <a:r>
                        <a:rPr lang="en-US" sz="2400" dirty="0" smtClean="0"/>
                        <a:t>37.14</a:t>
                      </a:r>
                      <a:endParaRPr lang="en-US" sz="2400" dirty="0"/>
                    </a:p>
                  </a:txBody>
                  <a:tcPr/>
                </a:tc>
              </a:tr>
              <a:tr h="370840">
                <a:tc>
                  <a:txBody>
                    <a:bodyPr/>
                    <a:lstStyle/>
                    <a:p>
                      <a:pPr algn="r"/>
                      <a:r>
                        <a:rPr lang="en-US" sz="2400" b="1" dirty="0" smtClean="0"/>
                        <a:t>Time</a:t>
                      </a:r>
                      <a:endParaRPr lang="en-US" sz="2400" b="1" dirty="0"/>
                    </a:p>
                  </a:txBody>
                  <a:tcPr/>
                </a:tc>
                <a:tc>
                  <a:txBody>
                    <a:bodyPr/>
                    <a:lstStyle/>
                    <a:p>
                      <a:pPr algn="ctr"/>
                      <a:r>
                        <a:rPr lang="en-US" sz="2400" dirty="0" smtClean="0"/>
                        <a:t>11.3</a:t>
                      </a:r>
                      <a:r>
                        <a:rPr lang="en-US" sz="2400" baseline="0" dirty="0" smtClean="0"/>
                        <a:t> </a:t>
                      </a:r>
                      <a:r>
                        <a:rPr lang="en-US" sz="2400" dirty="0" smtClean="0"/>
                        <a:t>ns</a:t>
                      </a:r>
                      <a:endParaRPr lang="en-US" sz="24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LiMiT</a:t>
            </a:r>
            <a:r>
              <a:rPr lang="en-US" dirty="0" smtClean="0"/>
              <a:t> Enables Detailed Study</a:t>
            </a:r>
            <a:endParaRPr lang="en-US" dirty="0"/>
          </a:p>
        </p:txBody>
      </p:sp>
      <p:sp>
        <p:nvSpPr>
          <p:cNvPr id="3" name="Content Placeholder 2"/>
          <p:cNvSpPr>
            <a:spLocks noGrp="1"/>
          </p:cNvSpPr>
          <p:nvPr>
            <p:ph idx="1"/>
          </p:nvPr>
        </p:nvSpPr>
        <p:spPr/>
        <p:txBody>
          <a:bodyPr/>
          <a:lstStyle/>
          <a:p>
            <a:r>
              <a:rPr lang="en-US" dirty="0" smtClean="0"/>
              <a:t>Short counter reads decrease perturbation</a:t>
            </a:r>
          </a:p>
          <a:p>
            <a:r>
              <a:rPr lang="en-US" dirty="0" smtClean="0"/>
              <a:t>Little perturbation allows detailed study of</a:t>
            </a:r>
          </a:p>
          <a:p>
            <a:pPr lvl="1"/>
            <a:r>
              <a:rPr lang="en-US" dirty="0" smtClean="0"/>
              <a:t>Short synchronization regions</a:t>
            </a:r>
          </a:p>
          <a:p>
            <a:pPr lvl="1"/>
            <a:r>
              <a:rPr lang="en-US" dirty="0" smtClean="0"/>
              <a:t>Short function calls</a:t>
            </a:r>
          </a:p>
          <a:p>
            <a:endParaRPr lang="en-US" dirty="0" smtClean="0"/>
          </a:p>
          <a:p>
            <a:r>
              <a:rPr lang="en-US" dirty="0" smtClean="0"/>
              <a:t>Three Case Studies</a:t>
            </a:r>
          </a:p>
          <a:p>
            <a:pPr lvl="1"/>
            <a:r>
              <a:rPr lang="en-US" dirty="0" smtClean="0"/>
              <a:t>Synchronization in production web applications</a:t>
            </a:r>
          </a:p>
          <a:p>
            <a:pPr lvl="2"/>
            <a:r>
              <a:rPr lang="en-US" dirty="0" smtClean="0"/>
              <a:t>Not presented here, see paper</a:t>
            </a:r>
          </a:p>
          <a:p>
            <a:pPr lvl="1"/>
            <a:r>
              <a:rPr lang="en-US" dirty="0" smtClean="0"/>
              <a:t>Synchronization changes in MySQL over time</a:t>
            </a:r>
          </a:p>
          <a:p>
            <a:pPr lvl="1"/>
            <a:r>
              <a:rPr lang="en-US" dirty="0" smtClean="0"/>
              <a:t>User/Kernel code behavior in runtime libraries</a:t>
            </a:r>
          </a:p>
          <a:p>
            <a:pPr lvl="1"/>
            <a:endParaRPr lang="en-US" dirty="0" smtClean="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35</a:t>
            </a:fld>
            <a:endParaRPr lang="en-US"/>
          </a:p>
        </p:txBody>
      </p:sp>
    </p:spTree>
    <p:extLst>
      <p:ext uri="{BB962C8B-B14F-4D97-AF65-F5344CB8AC3E}">
        <p14:creationId xmlns:p14="http://schemas.microsoft.com/office/powerpoint/2010/main" val="291116525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Case Study:</a:t>
            </a:r>
            <a:br>
              <a:rPr lang="en-US" dirty="0" smtClean="0"/>
            </a:br>
            <a:r>
              <a:rPr lang="en-US" dirty="0"/>
              <a:t>LONGITUDINAL STUDY OF LOCKING BEHAVIOR IN MYSQL</a:t>
            </a:r>
          </a:p>
        </p:txBody>
      </p:sp>
      <p:sp>
        <p:nvSpPr>
          <p:cNvPr id="7" name="Text Placeholder 6"/>
          <p:cNvSpPr>
            <a:spLocks noGrp="1"/>
          </p:cNvSpPr>
          <p:nvPr>
            <p:ph type="body" idx="1"/>
          </p:nvPr>
        </p:nvSpPr>
        <p:spPr/>
        <p:txBody>
          <a:bodyPr/>
          <a:lstStyle/>
          <a:p>
            <a:r>
              <a:rPr lang="en-US" dirty="0" smtClean="0"/>
              <a:t>Has MySQL gotten better since the advent of multi-cores?</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36</a:t>
            </a:fld>
            <a:endParaRPr lang="en-US"/>
          </a:p>
        </p:txBody>
      </p:sp>
    </p:spTree>
    <p:extLst>
      <p:ext uri="{BB962C8B-B14F-4D97-AF65-F5344CB8AC3E}">
        <p14:creationId xmlns:p14="http://schemas.microsoft.com/office/powerpoint/2010/main" val="134737273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Evolution of Locking in MySQL</a:t>
            </a:r>
            <a:endParaRPr lang="en-US" dirty="0"/>
          </a:p>
        </p:txBody>
      </p:sp>
      <p:sp>
        <p:nvSpPr>
          <p:cNvPr id="7" name="Content Placeholder 6"/>
          <p:cNvSpPr>
            <a:spLocks noGrp="1"/>
          </p:cNvSpPr>
          <p:nvPr>
            <p:ph idx="1"/>
          </p:nvPr>
        </p:nvSpPr>
        <p:spPr/>
        <p:txBody>
          <a:bodyPr/>
          <a:lstStyle/>
          <a:p>
            <a:pPr marL="0" indent="0">
              <a:buNone/>
            </a:pPr>
            <a:endParaRPr lang="en-US" dirty="0"/>
          </a:p>
          <a:p>
            <a:r>
              <a:rPr lang="en-US" dirty="0" smtClean="0"/>
              <a:t>Questions to answer</a:t>
            </a:r>
          </a:p>
          <a:p>
            <a:pPr lvl="1"/>
            <a:r>
              <a:rPr lang="en-US" dirty="0" smtClean="0"/>
              <a:t>Has MySQL gotten better at locking?</a:t>
            </a:r>
          </a:p>
          <a:p>
            <a:pPr lvl="1"/>
            <a:r>
              <a:rPr lang="en-US" dirty="0" smtClean="0"/>
              <a:t>What techniques have been used?</a:t>
            </a:r>
          </a:p>
          <a:p>
            <a:endParaRPr lang="en-US" dirty="0" smtClean="0"/>
          </a:p>
          <a:p>
            <a:r>
              <a:rPr lang="en-US" dirty="0" smtClean="0"/>
              <a:t>Methodology</a:t>
            </a:r>
          </a:p>
          <a:p>
            <a:pPr lvl="1"/>
            <a:r>
              <a:rPr lang="en-US" dirty="0" smtClean="0"/>
              <a:t>Intercept </a:t>
            </a:r>
            <a:r>
              <a:rPr lang="en-US" dirty="0" err="1" smtClean="0"/>
              <a:t>pthread</a:t>
            </a:r>
            <a:r>
              <a:rPr lang="en-US" dirty="0" smtClean="0"/>
              <a:t> locking calls</a:t>
            </a:r>
          </a:p>
          <a:p>
            <a:pPr lvl="1"/>
            <a:r>
              <a:rPr lang="en-US" dirty="0" smtClean="0"/>
              <a:t>Count overheads and critical sections</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F81376A5-505C-4000-B54A-48EF70A1CA8B}" type="slidenum">
              <a:rPr lang="en-US" smtClean="0"/>
              <a:pPr>
                <a:defRPr/>
              </a:pPr>
              <a:t>37</a:t>
            </a:fld>
            <a:endParaRPr lang="en-US"/>
          </a:p>
        </p:txBody>
      </p:sp>
    </p:spTree>
    <p:extLst>
      <p:ext uri="{BB962C8B-B14F-4D97-AF65-F5344CB8AC3E}">
        <p14:creationId xmlns:p14="http://schemas.microsoft.com/office/powerpoint/2010/main" val="270453410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MySQL Synchronization Times</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08294542"/>
              </p:ext>
            </p:extLst>
          </p:nvPr>
        </p:nvGraphicFramePr>
        <p:xfrm>
          <a:off x="457200" y="990600"/>
          <a:ext cx="8229600" cy="5111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493426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MySQL Critical Sections</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39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2895990"/>
              </p:ext>
            </p:extLst>
          </p:nvPr>
        </p:nvGraphicFramePr>
        <p:xfrm>
          <a:off x="457200" y="990600"/>
          <a:ext cx="8229600" cy="5111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556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How can we possibly keep up?</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a:t>
            </a:fld>
            <a:endParaRPr lang="en-US"/>
          </a:p>
        </p:txBody>
      </p:sp>
    </p:spTree>
    <p:extLst>
      <p:ext uri="{BB962C8B-B14F-4D97-AF65-F5344CB8AC3E}">
        <p14:creationId xmlns:p14="http://schemas.microsoft.com/office/powerpoint/2010/main" val="48915139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Locks in MySQL</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11603484"/>
              </p:ext>
            </p:extLst>
          </p:nvPr>
        </p:nvGraphicFramePr>
        <p:xfrm>
          <a:off x="457200" y="990600"/>
          <a:ext cx="8229600" cy="5111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7779375"/>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&amp; Implications</a:t>
            </a:r>
            <a:endParaRPr lang="en-US" dirty="0"/>
          </a:p>
        </p:txBody>
      </p:sp>
      <p:sp>
        <p:nvSpPr>
          <p:cNvPr id="3" name="Content Placeholder 2"/>
          <p:cNvSpPr>
            <a:spLocks noGrp="1"/>
          </p:cNvSpPr>
          <p:nvPr>
            <p:ph idx="1"/>
          </p:nvPr>
        </p:nvSpPr>
        <p:spPr/>
        <p:txBody>
          <a:bodyPr/>
          <a:lstStyle/>
          <a:p>
            <a:r>
              <a:rPr lang="en-US" dirty="0" smtClean="0"/>
              <a:t>Coarser granularity, better performance</a:t>
            </a:r>
          </a:p>
          <a:p>
            <a:pPr lvl="1"/>
            <a:r>
              <a:rPr lang="en-US" dirty="0" smtClean="0"/>
              <a:t>Total critical section time has decreased</a:t>
            </a:r>
          </a:p>
          <a:p>
            <a:pPr lvl="1"/>
            <a:r>
              <a:rPr lang="en-US" dirty="0"/>
              <a:t>A</a:t>
            </a:r>
            <a:r>
              <a:rPr lang="en-US" dirty="0" smtClean="0"/>
              <a:t>verage CS times have increased</a:t>
            </a:r>
          </a:p>
          <a:p>
            <a:pPr lvl="1"/>
            <a:r>
              <a:rPr lang="en-US" dirty="0" smtClean="0"/>
              <a:t>Number of locks has decreased</a:t>
            </a:r>
          </a:p>
          <a:p>
            <a:pPr marL="0" indent="0">
              <a:buNone/>
            </a:pPr>
            <a:endParaRPr lang="en-US" dirty="0" smtClean="0"/>
          </a:p>
          <a:p>
            <a:r>
              <a:rPr lang="en-US" dirty="0" smtClean="0"/>
              <a:t>Performance counters useful for software engineering studies</a:t>
            </a:r>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41</a:t>
            </a:fld>
            <a:endParaRPr lang="en-US"/>
          </a:p>
        </p:txBody>
      </p:sp>
    </p:spTree>
    <p:extLst>
      <p:ext uri="{BB962C8B-B14F-4D97-AF65-F5344CB8AC3E}">
        <p14:creationId xmlns:p14="http://schemas.microsoft.com/office/powerpoint/2010/main" val="122961536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sz="3200" dirty="0" smtClean="0"/>
              <a:t>Case Study:</a:t>
            </a:r>
            <a:br>
              <a:rPr lang="en-US" sz="3200" dirty="0" smtClean="0"/>
            </a:br>
            <a:r>
              <a:rPr lang="en-US" sz="3200" dirty="0"/>
              <a:t>KERNEL/</a:t>
            </a:r>
            <a:r>
              <a:rPr lang="en-US" sz="3200" dirty="0" smtClean="0"/>
              <a:t>USERSPACE OVERHEADS </a:t>
            </a:r>
            <a:r>
              <a:rPr lang="en-US" sz="3200" dirty="0"/>
              <a:t>IN </a:t>
            </a:r>
            <a:r>
              <a:rPr lang="en-US" sz="3200" dirty="0" smtClean="0"/>
              <a:t>RUNTIME LIBRARY</a:t>
            </a:r>
            <a:endParaRPr lang="en-US" sz="3200" dirty="0"/>
          </a:p>
        </p:txBody>
      </p:sp>
      <p:sp>
        <p:nvSpPr>
          <p:cNvPr id="7" name="Text Placeholder 6"/>
          <p:cNvSpPr>
            <a:spLocks noGrp="1"/>
          </p:cNvSpPr>
          <p:nvPr>
            <p:ph type="body" idx="1"/>
          </p:nvPr>
        </p:nvSpPr>
        <p:spPr/>
        <p:txBody>
          <a:bodyPr/>
          <a:lstStyle/>
          <a:p>
            <a:r>
              <a:rPr lang="en-US" dirty="0" smtClean="0"/>
              <a:t>Does code in the kernel and runtime library behave?</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42</a:t>
            </a:fld>
            <a:endParaRPr lang="en-US"/>
          </a:p>
        </p:txBody>
      </p:sp>
    </p:spTree>
    <p:extLst>
      <p:ext uri="{BB962C8B-B14F-4D97-AF65-F5344CB8AC3E}">
        <p14:creationId xmlns:p14="http://schemas.microsoft.com/office/powerpoint/2010/main" val="4182970662"/>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Full System Analysis w/o Simulation</a:t>
            </a:r>
            <a:endParaRPr lang="en-US" dirty="0"/>
          </a:p>
        </p:txBody>
      </p:sp>
      <p:sp>
        <p:nvSpPr>
          <p:cNvPr id="7" name="Content Placeholder 6"/>
          <p:cNvSpPr>
            <a:spLocks noGrp="1"/>
          </p:cNvSpPr>
          <p:nvPr>
            <p:ph idx="1"/>
          </p:nvPr>
        </p:nvSpPr>
        <p:spPr/>
        <p:txBody>
          <a:bodyPr/>
          <a:lstStyle/>
          <a:p>
            <a:r>
              <a:rPr lang="en-US" dirty="0" smtClean="0"/>
              <a:t>Questions to answer</a:t>
            </a:r>
          </a:p>
          <a:p>
            <a:pPr lvl="1"/>
            <a:r>
              <a:rPr lang="en-US" dirty="0" smtClean="0"/>
              <a:t>How much time do system applications spend in in runtime libraries?</a:t>
            </a:r>
          </a:p>
          <a:p>
            <a:pPr lvl="1"/>
            <a:r>
              <a:rPr lang="en-US" dirty="0" smtClean="0"/>
              <a:t>How well do they perform in them?  Why?</a:t>
            </a:r>
          </a:p>
          <a:p>
            <a:r>
              <a:rPr lang="en-US" dirty="0" smtClean="0"/>
              <a:t>Methodology</a:t>
            </a:r>
          </a:p>
          <a:p>
            <a:pPr lvl="1"/>
            <a:r>
              <a:rPr lang="en-US" dirty="0" smtClean="0"/>
              <a:t>Intercept common </a:t>
            </a:r>
            <a:r>
              <a:rPr lang="en-US" dirty="0" err="1" smtClean="0"/>
              <a:t>libc</a:t>
            </a:r>
            <a:r>
              <a:rPr lang="en-US" dirty="0"/>
              <a:t>,</a:t>
            </a:r>
            <a:r>
              <a:rPr lang="en-US" dirty="0" smtClean="0"/>
              <a:t> </a:t>
            </a:r>
            <a:r>
              <a:rPr lang="en-US" dirty="0" err="1" smtClean="0"/>
              <a:t>libm</a:t>
            </a:r>
            <a:r>
              <a:rPr lang="en-US" dirty="0" smtClean="0"/>
              <a:t> and </a:t>
            </a:r>
            <a:r>
              <a:rPr lang="en-US" dirty="0" err="1" smtClean="0"/>
              <a:t>libpthread</a:t>
            </a:r>
            <a:r>
              <a:rPr lang="en-US" dirty="0" smtClean="0"/>
              <a:t> calls</a:t>
            </a:r>
          </a:p>
          <a:p>
            <a:pPr lvl="1"/>
            <a:r>
              <a:rPr lang="en-US" dirty="0" smtClean="0"/>
              <a:t>Count user-/kernel- space events during the calls</a:t>
            </a:r>
          </a:p>
          <a:p>
            <a:pPr lvl="1"/>
            <a:r>
              <a:rPr lang="en-US" dirty="0" smtClean="0"/>
              <a:t>Break down by purpose (I/O, Memory, </a:t>
            </a:r>
            <a:r>
              <a:rPr lang="en-US" dirty="0" err="1" smtClean="0"/>
              <a:t>Pthread</a:t>
            </a:r>
            <a:r>
              <a:rPr lang="en-US" dirty="0" smtClean="0"/>
              <a:t>)</a:t>
            </a:r>
            <a:endParaRPr lang="en-US" dirty="0"/>
          </a:p>
          <a:p>
            <a:r>
              <a:rPr lang="en-US" dirty="0" smtClean="0"/>
              <a:t>Applications</a:t>
            </a:r>
          </a:p>
          <a:p>
            <a:pPr lvl="1"/>
            <a:r>
              <a:rPr lang="en-US" dirty="0" smtClean="0"/>
              <a:t>MySQL, Apache</a:t>
            </a:r>
          </a:p>
          <a:p>
            <a:r>
              <a:rPr lang="en-US" dirty="0" smtClean="0"/>
              <a:t>Intel Nehalem Microarchitecture</a:t>
            </a:r>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F81376A5-505C-4000-B54A-48EF70A1CA8B}" type="slidenum">
              <a:rPr lang="en-US" smtClean="0"/>
              <a:pPr>
                <a:defRPr/>
              </a:pPr>
              <a:t>43</a:t>
            </a:fld>
            <a:endParaRPr lang="en-US"/>
          </a:p>
        </p:txBody>
      </p:sp>
    </p:spTree>
    <p:extLst>
      <p:ext uri="{BB962C8B-B14F-4D97-AF65-F5344CB8AC3E}">
        <p14:creationId xmlns:p14="http://schemas.microsoft.com/office/powerpoint/2010/main" val="2722079537"/>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Execution Cycles in Library Calls</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38512137"/>
              </p:ext>
            </p:extLst>
          </p:nvPr>
        </p:nvGraphicFramePr>
        <p:xfrm>
          <a:off x="457200" y="990600"/>
          <a:ext cx="8229600" cy="5111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834796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MySQL Clocks per Instruction</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72660532"/>
              </p:ext>
            </p:extLst>
          </p:nvPr>
        </p:nvGraphicFramePr>
        <p:xfrm>
          <a:off x="457200" y="990600"/>
          <a:ext cx="8229600" cy="5111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389315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L3 Cache MPKI</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46</a:t>
            </a:fld>
            <a:endParaRPr lang="en-US"/>
          </a:p>
        </p:txBody>
      </p:sp>
      <p:graphicFrame>
        <p:nvGraphicFramePr>
          <p:cNvPr id="6" name="Chart 5"/>
          <p:cNvGraphicFramePr>
            <a:graphicFrameLocks/>
          </p:cNvGraphicFramePr>
          <p:nvPr>
            <p:extLst>
              <p:ext uri="{D42A27DB-BD31-4B8C-83A1-F6EECF244321}">
                <p14:modId xmlns:p14="http://schemas.microsoft.com/office/powerpoint/2010/main" val="2082169734"/>
              </p:ext>
            </p:extLst>
          </p:nvPr>
        </p:nvGraphicFramePr>
        <p:xfrm>
          <a:off x="457199" y="1066800"/>
          <a:ext cx="8201025" cy="4800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2750375091"/>
              </p:ext>
            </p:extLst>
          </p:nvPr>
        </p:nvGraphicFramePr>
        <p:xfrm>
          <a:off x="6781800" y="1447800"/>
          <a:ext cx="1905000" cy="44577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37548530"/>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I-Cache Stall Cycles</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2066789"/>
              </p:ext>
            </p:extLst>
          </p:nvPr>
        </p:nvGraphicFramePr>
        <p:xfrm>
          <a:off x="457200" y="990600"/>
          <a:ext cx="8229600" cy="511175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429000" y="1295400"/>
            <a:ext cx="839180" cy="369332"/>
          </a:xfrm>
          <a:prstGeom prst="rect">
            <a:avLst/>
          </a:prstGeom>
          <a:noFill/>
        </p:spPr>
        <p:txBody>
          <a:bodyPr wrap="none" rtlCol="0">
            <a:spAutoFit/>
          </a:bodyPr>
          <a:lstStyle/>
          <a:p>
            <a:r>
              <a:rPr lang="en-US" b="1" dirty="0" smtClean="0"/>
              <a:t>22.4%</a:t>
            </a:r>
            <a:endParaRPr lang="en-US" b="1" dirty="0"/>
          </a:p>
        </p:txBody>
      </p:sp>
      <p:sp>
        <p:nvSpPr>
          <p:cNvPr id="8" name="TextBox 7"/>
          <p:cNvSpPr txBox="1"/>
          <p:nvPr/>
        </p:nvSpPr>
        <p:spPr>
          <a:xfrm>
            <a:off x="6934200" y="1295400"/>
            <a:ext cx="839180" cy="369332"/>
          </a:xfrm>
          <a:prstGeom prst="rect">
            <a:avLst/>
          </a:prstGeom>
          <a:noFill/>
        </p:spPr>
        <p:txBody>
          <a:bodyPr wrap="none" rtlCol="0">
            <a:spAutoFit/>
          </a:bodyPr>
          <a:lstStyle/>
          <a:p>
            <a:r>
              <a:rPr lang="en-US" b="1" dirty="0" smtClean="0"/>
              <a:t>12.0%</a:t>
            </a:r>
            <a:endParaRPr lang="en-US" b="1" dirty="0"/>
          </a:p>
        </p:txBody>
      </p:sp>
    </p:spTree>
    <p:extLst>
      <p:ext uri="{BB962C8B-B14F-4D97-AF65-F5344CB8AC3E}">
        <p14:creationId xmlns:p14="http://schemas.microsoft.com/office/powerpoint/2010/main" val="291112044"/>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&amp; Implications</a:t>
            </a:r>
            <a:endParaRPr lang="en-US" dirty="0"/>
          </a:p>
        </p:txBody>
      </p:sp>
      <p:sp>
        <p:nvSpPr>
          <p:cNvPr id="3" name="Content Placeholder 2"/>
          <p:cNvSpPr>
            <a:spLocks noGrp="1"/>
          </p:cNvSpPr>
          <p:nvPr>
            <p:ph idx="1"/>
          </p:nvPr>
        </p:nvSpPr>
        <p:spPr/>
        <p:txBody>
          <a:bodyPr/>
          <a:lstStyle/>
          <a:p>
            <a:r>
              <a:rPr lang="en-US" dirty="0" smtClean="0"/>
              <a:t>Apache is fundamentally I/O bound</a:t>
            </a:r>
          </a:p>
          <a:p>
            <a:pPr lvl="1"/>
            <a:r>
              <a:rPr lang="en-US" dirty="0" smtClean="0"/>
              <a:t>Optimization of the I/O subsystem necessary</a:t>
            </a:r>
          </a:p>
          <a:p>
            <a:endParaRPr lang="en-US" dirty="0" smtClean="0"/>
          </a:p>
          <a:p>
            <a:r>
              <a:rPr lang="en-US" dirty="0" smtClean="0"/>
              <a:t>Kernel code suffers from I-Cache stalls</a:t>
            </a:r>
          </a:p>
          <a:p>
            <a:pPr lvl="1"/>
            <a:r>
              <a:rPr lang="en-US" dirty="0" smtClean="0"/>
              <a:t>Speculation: bad interrupt instruction prefetching</a:t>
            </a:r>
          </a:p>
          <a:p>
            <a:endParaRPr lang="en-US" dirty="0" smtClean="0"/>
          </a:p>
          <a:p>
            <a:r>
              <a:rPr lang="en-US" dirty="0" err="1" smtClean="0"/>
              <a:t>LiMiT</a:t>
            </a:r>
            <a:r>
              <a:rPr lang="en-US" dirty="0" smtClean="0"/>
              <a:t> yields detailed performance data</a:t>
            </a:r>
          </a:p>
          <a:p>
            <a:pPr lvl="1"/>
            <a:r>
              <a:rPr lang="en-US" dirty="0" smtClean="0"/>
              <a:t>Not as accurate or detailed as simulation</a:t>
            </a:r>
          </a:p>
          <a:p>
            <a:pPr lvl="1"/>
            <a:r>
              <a:rPr lang="en-US" dirty="0" smtClean="0"/>
              <a:t>But gathered in hours rather than weeks</a:t>
            </a:r>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48</a:t>
            </a:fld>
            <a:endParaRPr lang="en-US"/>
          </a:p>
        </p:txBody>
      </p:sp>
    </p:spTree>
    <p:extLst>
      <p:ext uri="{BB962C8B-B14F-4D97-AF65-F5344CB8AC3E}">
        <p14:creationId xmlns:p14="http://schemas.microsoft.com/office/powerpoint/2010/main" val="95562736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Conclusions</a:t>
            </a:r>
            <a:endParaRPr lang="en-US" dirty="0"/>
          </a:p>
        </p:txBody>
      </p:sp>
      <p:sp>
        <p:nvSpPr>
          <p:cNvPr id="7" name="Text Placeholder 6"/>
          <p:cNvSpPr>
            <a:spLocks noGrp="1"/>
          </p:cNvSpPr>
          <p:nvPr>
            <p:ph type="body" idx="1"/>
          </p:nvPr>
        </p:nvSpPr>
        <p:spPr/>
        <p:txBody>
          <a:bodyPr/>
          <a:lstStyle/>
          <a:p>
            <a:r>
              <a:rPr lang="en-US" dirty="0" smtClean="0"/>
              <a:t>Research Methodology Implications,</a:t>
            </a:r>
          </a:p>
          <a:p>
            <a:r>
              <a:rPr lang="en-US" dirty="0" smtClean="0"/>
              <a:t>Closing thoughts</a:t>
            </a:r>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49</a:t>
            </a:fld>
            <a:endParaRPr lang="en-US"/>
          </a:p>
        </p:txBody>
      </p:sp>
    </p:spTree>
    <p:extLst>
      <p:ext uri="{BB962C8B-B14F-4D97-AF65-F5344CB8AC3E}">
        <p14:creationId xmlns:p14="http://schemas.microsoft.com/office/powerpoint/2010/main" val="144340715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Lifecycle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53825223"/>
              </p:ext>
            </p:extLst>
          </p:nvPr>
        </p:nvGraphicFramePr>
        <p:xfrm>
          <a:off x="457200" y="990600"/>
          <a:ext cx="8229600" cy="5111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5</a:t>
            </a:fld>
            <a:endParaRPr lang="en-US"/>
          </a:p>
        </p:txBody>
      </p:sp>
      <p:sp>
        <p:nvSpPr>
          <p:cNvPr id="7" name="Oval 6"/>
          <p:cNvSpPr/>
          <p:nvPr/>
        </p:nvSpPr>
        <p:spPr>
          <a:xfrm>
            <a:off x="3276600" y="838200"/>
            <a:ext cx="2590800" cy="2590800"/>
          </a:xfrm>
          <a:prstGeom prst="ellipse">
            <a:avLst/>
          </a:prstGeom>
          <a:solidFill>
            <a:schemeClr val="accent3">
              <a:alpha val="3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Tree>
    <p:extLst>
      <p:ext uri="{BB962C8B-B14F-4D97-AF65-F5344CB8AC3E}">
        <p14:creationId xmlns:p14="http://schemas.microsoft.com/office/powerpoint/2010/main" val="700375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a:t>Implications from case studies</a:t>
            </a:r>
          </a:p>
          <a:p>
            <a:pPr lvl="1"/>
            <a:r>
              <a:rPr lang="en-US" dirty="0" smtClean="0"/>
              <a:t>MySQL’s multicore </a:t>
            </a:r>
            <a:r>
              <a:rPr lang="en-US" dirty="0"/>
              <a:t>e</a:t>
            </a:r>
            <a:r>
              <a:rPr lang="en-US" dirty="0" smtClean="0"/>
              <a:t>xperience helped scalability</a:t>
            </a:r>
          </a:p>
          <a:p>
            <a:pPr lvl="1"/>
            <a:r>
              <a:rPr lang="en-US" dirty="0" smtClean="0"/>
              <a:t>Performance </a:t>
            </a:r>
            <a:r>
              <a:rPr lang="en-US" dirty="0" smtClean="0"/>
              <a:t>counting </a:t>
            </a:r>
            <a:r>
              <a:rPr lang="en-US" dirty="0" smtClean="0"/>
              <a:t>for non-architecture</a:t>
            </a:r>
          </a:p>
          <a:p>
            <a:pPr lvl="1"/>
            <a:r>
              <a:rPr lang="en-US" dirty="0" smtClean="0"/>
              <a:t>Libraries and kernels perform very differently</a:t>
            </a:r>
          </a:p>
          <a:p>
            <a:pPr lvl="1"/>
            <a:r>
              <a:rPr lang="en-US" dirty="0" smtClean="0"/>
              <a:t>I/O subsystems can be slow</a:t>
            </a:r>
          </a:p>
          <a:p>
            <a:r>
              <a:rPr lang="en-US" dirty="0" smtClean="0"/>
              <a:t>Research Methodology</a:t>
            </a:r>
          </a:p>
          <a:p>
            <a:pPr lvl="1"/>
            <a:r>
              <a:rPr lang="en-US" dirty="0" err="1" smtClean="0"/>
              <a:t>LiMiT</a:t>
            </a:r>
            <a:r>
              <a:rPr lang="en-US" dirty="0" smtClean="0"/>
              <a:t> can provide detailed results quickly</a:t>
            </a:r>
          </a:p>
          <a:p>
            <a:pPr lvl="1"/>
            <a:r>
              <a:rPr lang="en-US" dirty="0" smtClean="0"/>
              <a:t>Simulators are more detailed but slow</a:t>
            </a:r>
          </a:p>
          <a:p>
            <a:pPr lvl="1"/>
            <a:r>
              <a:rPr lang="en-US" dirty="0" smtClean="0"/>
              <a:t>Opportunity to build </a:t>
            </a:r>
            <a:r>
              <a:rPr lang="en-US" dirty="0" err="1" smtClean="0"/>
              <a:t>microbenchmarks</a:t>
            </a:r>
            <a:endParaRPr lang="en-US" dirty="0" smtClean="0"/>
          </a:p>
          <a:p>
            <a:pPr lvl="2"/>
            <a:r>
              <a:rPr lang="en-US" dirty="0" smtClean="0"/>
              <a:t>Identify bottlenecks with counters</a:t>
            </a:r>
          </a:p>
          <a:p>
            <a:pPr lvl="2"/>
            <a:r>
              <a:rPr lang="en-US" dirty="0" smtClean="0"/>
              <a:t>Verify representativeness with counters</a:t>
            </a:r>
          </a:p>
          <a:p>
            <a:pPr lvl="2"/>
            <a:r>
              <a:rPr lang="en-US" dirty="0" smtClean="0"/>
              <a:t>Then simulate</a:t>
            </a:r>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50</a:t>
            </a:fld>
            <a:endParaRPr lang="en-US"/>
          </a:p>
        </p:txBody>
      </p:sp>
    </p:spTree>
    <p:extLst>
      <p:ext uri="{BB962C8B-B14F-4D97-AF65-F5344CB8AC3E}">
        <p14:creationId xmlns:p14="http://schemas.microsoft.com/office/powerpoint/2010/main" val="4185459761"/>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Questions?</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51</a:t>
            </a:fld>
            <a:endParaRPr lang="en-US"/>
          </a:p>
        </p:txBody>
      </p:sp>
    </p:spTree>
    <p:extLst>
      <p:ext uri="{BB962C8B-B14F-4D97-AF65-F5344CB8AC3E}">
        <p14:creationId xmlns:p14="http://schemas.microsoft.com/office/powerpoint/2010/main" val="135993946"/>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Text Placeholder 2"/>
          <p:cNvSpPr>
            <a:spLocks noGrp="1"/>
          </p:cNvSpPr>
          <p:nvPr>
            <p:ph type="body" idx="1"/>
          </p:nvPr>
        </p:nvSpPr>
        <p:spPr/>
        <p:txBody>
          <a:bodyPr/>
          <a:lstStyle/>
          <a:p>
            <a:r>
              <a:rPr lang="en-US" dirty="0" smtClean="0"/>
              <a:t>Man down!  Need backup!</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F81376A5-505C-4000-B54A-48EF70A1CA8B}" type="slidenum">
              <a:rPr lang="en-US" smtClean="0"/>
              <a:pPr>
                <a:defRPr/>
              </a:pPr>
              <a:t>52</a:t>
            </a:fld>
            <a:endParaRPr lang="en-US"/>
          </a:p>
        </p:txBody>
      </p:sp>
    </p:spTree>
    <p:extLst>
      <p:ext uri="{BB962C8B-B14F-4D97-AF65-F5344CB8AC3E}">
        <p14:creationId xmlns:p14="http://schemas.microsoft.com/office/powerpoint/2010/main" val="2669686111"/>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fontAlgn="auto">
              <a:spcAft>
                <a:spcPts val="0"/>
              </a:spcAft>
              <a:defRPr/>
            </a:pPr>
            <a:r>
              <a:rPr lang="en-US" dirty="0" smtClean="0">
                <a:ea typeface="+mj-ea"/>
              </a:rPr>
              <a:t>Performance Evaluation Methods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2865324"/>
              </p:ext>
            </p:extLst>
          </p:nvPr>
        </p:nvGraphicFramePr>
        <p:xfrm>
          <a:off x="457200" y="990600"/>
          <a:ext cx="8229600" cy="34594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en-US" dirty="0"/>
                    </a:p>
                  </a:txBody>
                  <a:tcPr/>
                </a:tc>
                <a:tc>
                  <a:txBody>
                    <a:bodyPr/>
                    <a:lstStyle/>
                    <a:p>
                      <a:pPr algn="ctr"/>
                      <a:r>
                        <a:rPr lang="en-US" dirty="0" smtClean="0"/>
                        <a:t>Accuracy</a:t>
                      </a:r>
                      <a:endParaRPr lang="en-US" dirty="0"/>
                    </a:p>
                  </a:txBody>
                  <a:tcPr/>
                </a:tc>
                <a:tc>
                  <a:txBody>
                    <a:bodyPr/>
                    <a:lstStyle/>
                    <a:p>
                      <a:pPr algn="ctr"/>
                      <a:r>
                        <a:rPr lang="en-US" dirty="0" smtClean="0"/>
                        <a:t>Precision</a:t>
                      </a:r>
                      <a:endParaRPr lang="en-US" dirty="0"/>
                    </a:p>
                  </a:txBody>
                  <a:tcPr/>
                </a:tc>
                <a:tc>
                  <a:txBody>
                    <a:bodyPr/>
                    <a:lstStyle/>
                    <a:p>
                      <a:pPr algn="ctr"/>
                      <a:r>
                        <a:rPr lang="en-US" dirty="0" smtClean="0"/>
                        <a:t>Speed</a:t>
                      </a:r>
                      <a:endParaRPr lang="en-US" dirty="0"/>
                    </a:p>
                  </a:txBody>
                  <a:tcPr/>
                </a:tc>
                <a:tc>
                  <a:txBody>
                    <a:bodyPr/>
                    <a:lstStyle/>
                    <a:p>
                      <a:pPr algn="ctr"/>
                      <a:r>
                        <a:rPr lang="en-US" dirty="0" smtClean="0"/>
                        <a:t>Cost</a:t>
                      </a:r>
                      <a:endParaRPr lang="en-US" dirty="0"/>
                    </a:p>
                  </a:txBody>
                  <a:tcPr/>
                </a:tc>
              </a:tr>
              <a:tr h="619760">
                <a:tc>
                  <a:txBody>
                    <a:bodyPr/>
                    <a:lstStyle/>
                    <a:p>
                      <a:r>
                        <a:rPr lang="en-US" sz="2400" b="1" dirty="0" smtClean="0"/>
                        <a:t>Simulators</a:t>
                      </a:r>
                      <a:endParaRPr lang="en-US" sz="2400" b="1" dirty="0"/>
                    </a:p>
                  </a:txBody>
                  <a:tcPr anchor="ctr"/>
                </a:tc>
                <a:tc>
                  <a:txBody>
                    <a:bodyPr/>
                    <a:lstStyle/>
                    <a:p>
                      <a:pPr algn="ctr"/>
                      <a:r>
                        <a:rPr lang="en-US" sz="3200" dirty="0" smtClean="0">
                          <a:solidFill>
                            <a:srgbClr val="00B050"/>
                          </a:solidFill>
                        </a:rPr>
                        <a:t>↑</a:t>
                      </a:r>
                      <a:endParaRPr lang="en-US" sz="3200" dirty="0">
                        <a:solidFill>
                          <a:srgbClr val="C00000"/>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00B050"/>
                          </a:solidFill>
                        </a:rPr>
                        <a:t>↑</a:t>
                      </a:r>
                      <a:endParaRPr lang="en-US" sz="3200" dirty="0" smtClean="0">
                        <a:solidFill>
                          <a:srgbClr val="C00000"/>
                        </a:solidFill>
                      </a:endParaRPr>
                    </a:p>
                  </a:txBody>
                  <a:tcPr anchor="ctr"/>
                </a:tc>
                <a:tc>
                  <a:txBody>
                    <a:bodyPr/>
                    <a:lstStyle/>
                    <a:p>
                      <a:pPr algn="ctr"/>
                      <a:r>
                        <a:rPr lang="en-US" sz="3200" dirty="0" smtClean="0">
                          <a:solidFill>
                            <a:srgbClr val="C00000"/>
                          </a:solidFill>
                        </a:rPr>
                        <a:t>↓</a:t>
                      </a:r>
                      <a:endParaRPr lang="en-US" sz="32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B30000"/>
                          </a:solidFill>
                        </a:rPr>
                        <a:t>↑</a:t>
                      </a:r>
                      <a:r>
                        <a:rPr lang="en-US" sz="3200" dirty="0" smtClean="0">
                          <a:solidFill>
                            <a:schemeClr val="tx1"/>
                          </a:solidFill>
                        </a:rPr>
                        <a:t>/</a:t>
                      </a:r>
                      <a:r>
                        <a:rPr lang="en-US" sz="3200" dirty="0" smtClean="0">
                          <a:solidFill>
                            <a:srgbClr val="1AA52F"/>
                          </a:solidFill>
                        </a:rPr>
                        <a:t>↓</a:t>
                      </a:r>
                    </a:p>
                  </a:txBody>
                  <a:tcPr anchor="ctr"/>
                </a:tc>
              </a:tr>
              <a:tr h="370840">
                <a:tc>
                  <a:txBody>
                    <a:bodyPr/>
                    <a:lstStyle/>
                    <a:p>
                      <a:r>
                        <a:rPr lang="en-US" sz="2400" b="1" dirty="0" smtClean="0"/>
                        <a:t>Analytical Models</a:t>
                      </a:r>
                      <a:endParaRPr lang="en-US" sz="2400" b="1" dirty="0"/>
                    </a:p>
                  </a:txBody>
                  <a:tcPr anchor="ctr"/>
                </a:tc>
                <a:tc>
                  <a:txBody>
                    <a:bodyPr/>
                    <a:lstStyle/>
                    <a:p>
                      <a:pPr algn="ctr"/>
                      <a:r>
                        <a:rPr lang="en-US" sz="3200" dirty="0" smtClean="0"/>
                        <a:t>?</a:t>
                      </a:r>
                      <a:endParaRPr lang="en-US" sz="3200" dirty="0"/>
                    </a:p>
                  </a:txBody>
                  <a:tcPr anchor="ctr"/>
                </a:tc>
                <a:tc>
                  <a:txBody>
                    <a:bodyPr/>
                    <a:lstStyle/>
                    <a:p>
                      <a:pPr algn="ctr"/>
                      <a:r>
                        <a:rPr lang="en-US" sz="3200" dirty="0" smtClean="0"/>
                        <a:t>?</a:t>
                      </a:r>
                      <a:endParaRPr lang="en-US" sz="32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00B050"/>
                          </a:solidFill>
                        </a:rPr>
                        <a:t>↑</a:t>
                      </a:r>
                      <a:endParaRPr lang="en-US" sz="3200" dirty="0" smtClean="0">
                        <a:solidFill>
                          <a:srgbClr val="C00000"/>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1AA52F"/>
                          </a:solidFill>
                        </a:rPr>
                        <a:t>↓</a:t>
                      </a:r>
                    </a:p>
                  </a:txBody>
                  <a:tcPr anchor="ctr"/>
                </a:tc>
              </a:tr>
              <a:tr h="370840">
                <a:tc>
                  <a:txBody>
                    <a:bodyPr/>
                    <a:lstStyle/>
                    <a:p>
                      <a:r>
                        <a:rPr lang="en-US" sz="2400" b="1" dirty="0" smtClean="0"/>
                        <a:t>Prototype Hardware</a:t>
                      </a:r>
                      <a:endParaRPr lang="en-US" sz="2400" b="1"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00B050"/>
                          </a:solidFill>
                        </a:rPr>
                        <a:t>↑</a:t>
                      </a:r>
                      <a:endParaRPr lang="en-US" sz="3200" dirty="0" smtClean="0">
                        <a:solidFill>
                          <a:srgbClr val="C00000"/>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00B050"/>
                          </a:solidFill>
                        </a:rPr>
                        <a:t>↑</a:t>
                      </a:r>
                      <a:endParaRPr lang="en-US" sz="3200" dirty="0" smtClean="0">
                        <a:solidFill>
                          <a:srgbClr val="C00000"/>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00B050"/>
                          </a:solidFill>
                        </a:rPr>
                        <a:t>↑</a:t>
                      </a:r>
                      <a:endParaRPr lang="en-US" sz="3200" dirty="0" smtClean="0">
                        <a:solidFill>
                          <a:srgbClr val="C00000"/>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CC0000"/>
                          </a:solidFill>
                        </a:rPr>
                        <a:t>↑</a:t>
                      </a:r>
                    </a:p>
                  </a:txBody>
                  <a:tcPr anchor="ctr"/>
                </a:tc>
              </a:tr>
              <a:tr h="370840">
                <a:tc>
                  <a:txBody>
                    <a:bodyPr/>
                    <a:lstStyle/>
                    <a:p>
                      <a:r>
                        <a:rPr lang="en-US" sz="2400" b="1" dirty="0" smtClean="0"/>
                        <a:t>Production</a:t>
                      </a:r>
                    </a:p>
                    <a:p>
                      <a:r>
                        <a:rPr lang="en-US" sz="2400" b="1" dirty="0" smtClean="0"/>
                        <a:t>Hardware</a:t>
                      </a:r>
                      <a:endParaRPr lang="en-US" sz="2400" b="1"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00B050"/>
                          </a:solidFill>
                        </a:rPr>
                        <a:t>↑</a:t>
                      </a:r>
                      <a:r>
                        <a:rPr lang="en-US" sz="3200" dirty="0" smtClean="0">
                          <a:solidFill>
                            <a:schemeClr val="tx1"/>
                          </a:solidFill>
                        </a:rPr>
                        <a:t>/</a:t>
                      </a:r>
                      <a:r>
                        <a:rPr lang="en-US" sz="3200" dirty="0" smtClean="0">
                          <a:solidFill>
                            <a:srgbClr val="C00000"/>
                          </a:solidFill>
                        </a:rPr>
                        <a:t>↓</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00B050"/>
                          </a:solidFill>
                        </a:rPr>
                        <a:t>↑</a:t>
                      </a:r>
                      <a:r>
                        <a:rPr lang="en-US" sz="3200" dirty="0" smtClean="0">
                          <a:solidFill>
                            <a:schemeClr val="tx1"/>
                          </a:solidFill>
                        </a:rPr>
                        <a:t>/</a:t>
                      </a:r>
                      <a:r>
                        <a:rPr lang="en-US" sz="3200" dirty="0" smtClean="0">
                          <a:solidFill>
                            <a:srgbClr val="C00000"/>
                          </a:solidFill>
                        </a:rPr>
                        <a:t>↓</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00B050"/>
                          </a:solidFill>
                        </a:rPr>
                        <a:t>↑</a:t>
                      </a:r>
                      <a:endParaRPr lang="en-US" sz="3200" dirty="0" smtClean="0">
                        <a:solidFill>
                          <a:srgbClr val="C00000"/>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3200" dirty="0" smtClean="0">
                          <a:solidFill>
                            <a:srgbClr val="1AA52F"/>
                          </a:solidFill>
                        </a:rPr>
                        <a:t>↓</a:t>
                      </a:r>
                    </a:p>
                  </a:txBody>
                  <a:tcPr anchor="ctr"/>
                </a:tc>
              </a:tr>
            </a:tbl>
          </a:graphicData>
        </a:graphic>
      </p:graphicFrame>
      <p:sp>
        <p:nvSpPr>
          <p:cNvPr id="17470" name="TextBox 30"/>
          <p:cNvSpPr txBox="1">
            <a:spLocks noChangeArrowheads="1"/>
          </p:cNvSpPr>
          <p:nvPr/>
        </p:nvSpPr>
        <p:spPr bwMode="auto">
          <a:xfrm>
            <a:off x="2743627" y="4419600"/>
            <a:ext cx="2056973" cy="523220"/>
          </a:xfrm>
          <a:prstGeom prst="rect">
            <a:avLst/>
          </a:prstGeom>
          <a:noFill/>
          <a:ln w="9525">
            <a:noFill/>
            <a:miter lim="800000"/>
            <a:headEnd/>
            <a:tailEnd/>
          </a:ln>
        </p:spPr>
        <p:txBody>
          <a:bodyPr wrap="none">
            <a:spAutoFit/>
          </a:bodyPr>
          <a:lstStyle/>
          <a:p>
            <a:pPr algn="ctr"/>
            <a:r>
              <a:rPr lang="en-US" sz="1400" dirty="0"/>
              <a:t>Accuracy and Precision</a:t>
            </a:r>
          </a:p>
          <a:p>
            <a:pPr algn="ctr"/>
            <a:r>
              <a:rPr lang="en-US" sz="1400" dirty="0"/>
              <a:t>are traded off</a:t>
            </a:r>
          </a:p>
        </p:txBody>
      </p:sp>
      <p:sp>
        <p:nvSpPr>
          <p:cNvPr id="17471" name="TextBox 31"/>
          <p:cNvSpPr txBox="1">
            <a:spLocks noChangeArrowheads="1"/>
          </p:cNvSpPr>
          <p:nvPr/>
        </p:nvSpPr>
        <p:spPr bwMode="auto">
          <a:xfrm>
            <a:off x="1219200" y="5181600"/>
            <a:ext cx="7425174" cy="646331"/>
          </a:xfrm>
          <a:prstGeom prst="rect">
            <a:avLst/>
          </a:prstGeom>
          <a:noFill/>
          <a:ln w="9525">
            <a:noFill/>
            <a:miter lim="800000"/>
            <a:headEnd/>
            <a:tailEnd/>
          </a:ln>
        </p:spPr>
        <p:txBody>
          <a:bodyPr wrap="none">
            <a:spAutoFit/>
          </a:bodyPr>
          <a:lstStyle/>
          <a:p>
            <a:pPr>
              <a:buFont typeface="Arial" pitchFamily="34" charset="0"/>
              <a:buChar char="•"/>
            </a:pPr>
            <a:r>
              <a:rPr lang="en-US" dirty="0"/>
              <a:t> Production hardware provides performance counters</a:t>
            </a:r>
          </a:p>
          <a:p>
            <a:pPr>
              <a:buFont typeface="Arial" pitchFamily="34" charset="0"/>
              <a:buChar char="•"/>
            </a:pPr>
            <a:r>
              <a:rPr lang="en-US" dirty="0"/>
              <a:t> However, existing interfaces make accuracy/precision tradeoff </a:t>
            </a:r>
            <a:r>
              <a:rPr lang="en-US" dirty="0" smtClean="0"/>
              <a:t>difficult</a:t>
            </a:r>
            <a:endParaRPr lang="en-US" dirty="0"/>
          </a:p>
        </p:txBody>
      </p:sp>
      <p:sp>
        <p:nvSpPr>
          <p:cNvPr id="34" name="Slide Number Placeholder 33"/>
          <p:cNvSpPr>
            <a:spLocks noGrp="1"/>
          </p:cNvSpPr>
          <p:nvPr>
            <p:ph type="sldNum" sz="quarter" idx="12"/>
          </p:nvPr>
        </p:nvSpPr>
        <p:spPr/>
        <p:txBody>
          <a:bodyPr/>
          <a:lstStyle/>
          <a:p>
            <a:pPr>
              <a:defRPr/>
            </a:pPr>
            <a:fld id="{1DDE5E0A-3C13-4AFE-AE1C-4E3EF2FE4C2C}" type="slidenum">
              <a:rPr lang="en-US"/>
              <a:pPr>
                <a:defRPr/>
              </a:pPr>
              <a:t>53</a:t>
            </a:fld>
            <a:endParaRPr lang="en-US"/>
          </a:p>
        </p:txBody>
      </p:sp>
      <p:sp>
        <p:nvSpPr>
          <p:cNvPr id="35" name="Footer Placeholder 34"/>
          <p:cNvSpPr>
            <a:spLocks noGrp="1"/>
          </p:cNvSpPr>
          <p:nvPr>
            <p:ph type="ftr" sz="quarter" idx="11"/>
          </p:nvPr>
        </p:nvSpPr>
        <p:spPr/>
        <p:txBody>
          <a:bodyPr/>
          <a:lstStyle/>
          <a:p>
            <a:pPr>
              <a:defRPr/>
            </a:pPr>
            <a:r>
              <a:rPr lang="en-US"/>
              <a:t>CASTL: Computer Architecture and Security Technologies Lab</a:t>
            </a:r>
          </a:p>
        </p:txBody>
      </p:sp>
      <p:sp>
        <p:nvSpPr>
          <p:cNvPr id="2" name="Rounded Rectangle 1"/>
          <p:cNvSpPr/>
          <p:nvPr/>
        </p:nvSpPr>
        <p:spPr>
          <a:xfrm>
            <a:off x="381000" y="3657600"/>
            <a:ext cx="8382000" cy="762000"/>
          </a:xfrm>
          <a:prstGeom prst="roundRect">
            <a:avLst/>
          </a:prstGeom>
          <a:solidFill>
            <a:schemeClr val="accent3">
              <a:alpha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
        <p:nvSpPr>
          <p:cNvPr id="10" name="Rounded Rectangle 9"/>
          <p:cNvSpPr/>
          <p:nvPr/>
        </p:nvSpPr>
        <p:spPr>
          <a:xfrm>
            <a:off x="381000" y="1295400"/>
            <a:ext cx="8382000" cy="762000"/>
          </a:xfrm>
          <a:prstGeom prst="roundRect">
            <a:avLst/>
          </a:prstGeom>
          <a:solidFill>
            <a:schemeClr val="accent3">
              <a:alpha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smtClean="0">
              <a:effectLst/>
            </a:endParaRPr>
          </a:p>
        </p:txBody>
      </p:sp>
    </p:spTree>
    <p:extLst>
      <p:ext uri="{BB962C8B-B14F-4D97-AF65-F5344CB8AC3E}">
        <p14:creationId xmlns:p14="http://schemas.microsoft.com/office/powerpoint/2010/main" val="12234034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vs. </a:t>
            </a:r>
            <a:r>
              <a:rPr lang="en-US" dirty="0" err="1" smtClean="0"/>
              <a:t>LiMiT</a:t>
            </a:r>
            <a:endParaRPr lang="en-US" dirty="0"/>
          </a:p>
        </p:txBody>
      </p:sp>
      <p:sp>
        <p:nvSpPr>
          <p:cNvPr id="3" name="Footer Placeholder 2"/>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4" name="Slide Number Placeholder 3"/>
          <p:cNvSpPr>
            <a:spLocks noGrp="1"/>
          </p:cNvSpPr>
          <p:nvPr>
            <p:ph type="sldNum" sz="quarter" idx="12"/>
          </p:nvPr>
        </p:nvSpPr>
        <p:spPr/>
        <p:txBody>
          <a:bodyPr/>
          <a:lstStyle/>
          <a:p>
            <a:pPr>
              <a:defRPr/>
            </a:pPr>
            <a:fld id="{100D5353-941B-48C2-9A8E-E3D8C1FC5103}" type="slidenum">
              <a:rPr lang="en-US" smtClean="0"/>
              <a:pPr>
                <a:defRPr/>
              </a:pPr>
              <a:t>54</a:t>
            </a:fld>
            <a:endParaRPr lang="en-US"/>
          </a:p>
        </p:txBody>
      </p:sp>
      <p:grpSp>
        <p:nvGrpSpPr>
          <p:cNvPr id="7" name="Group 6"/>
          <p:cNvGrpSpPr/>
          <p:nvPr/>
        </p:nvGrpSpPr>
        <p:grpSpPr>
          <a:xfrm>
            <a:off x="1066800" y="3276600"/>
            <a:ext cx="7239000" cy="1664732"/>
            <a:chOff x="1066800" y="1219200"/>
            <a:chExt cx="7239000" cy="1664732"/>
          </a:xfrm>
        </p:grpSpPr>
        <p:sp>
          <p:nvSpPr>
            <p:cNvPr id="5" name="Rectangle 4"/>
            <p:cNvSpPr/>
            <p:nvPr/>
          </p:nvSpPr>
          <p:spPr>
            <a:xfrm>
              <a:off x="1066800" y="1676400"/>
              <a:ext cx="72390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6" name="TextBox 5"/>
            <p:cNvSpPr txBox="1"/>
            <p:nvPr/>
          </p:nvSpPr>
          <p:spPr>
            <a:xfrm>
              <a:off x="3093815" y="1219200"/>
              <a:ext cx="3122820" cy="369332"/>
            </a:xfrm>
            <a:prstGeom prst="rect">
              <a:avLst/>
            </a:prstGeom>
            <a:noFill/>
          </p:spPr>
          <p:txBody>
            <a:bodyPr wrap="none" rtlCol="0">
              <a:spAutoFit/>
            </a:bodyPr>
            <a:lstStyle/>
            <a:p>
              <a:pPr algn="ctr"/>
              <a:r>
                <a:rPr lang="en-US" dirty="0" smtClean="0"/>
                <a:t>Sampled Program Execution</a:t>
              </a:r>
              <a:endParaRPr lang="en-US" dirty="0"/>
            </a:p>
          </p:txBody>
        </p:sp>
        <p:sp>
          <p:nvSpPr>
            <p:cNvPr id="11" name="Rectangle 10"/>
            <p:cNvSpPr/>
            <p:nvPr/>
          </p:nvSpPr>
          <p:spPr>
            <a:xfrm>
              <a:off x="2209800" y="16764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2" name="Rectangle 11"/>
            <p:cNvSpPr/>
            <p:nvPr/>
          </p:nvSpPr>
          <p:spPr>
            <a:xfrm>
              <a:off x="4267200" y="16764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13" name="Rectangle 12"/>
            <p:cNvSpPr/>
            <p:nvPr/>
          </p:nvSpPr>
          <p:spPr>
            <a:xfrm>
              <a:off x="6324600" y="16764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cxnSp>
          <p:nvCxnSpPr>
            <p:cNvPr id="16" name="Straight Connector 15"/>
            <p:cNvCxnSpPr/>
            <p:nvPr/>
          </p:nvCxnSpPr>
          <p:spPr>
            <a:xfrm>
              <a:off x="2286000" y="2514600"/>
              <a:ext cx="1981200" cy="0"/>
            </a:xfrm>
            <a:prstGeom prst="line">
              <a:avLst/>
            </a:prstGeom>
            <a:ln>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2743200" y="2514600"/>
              <a:ext cx="1056825" cy="369332"/>
            </a:xfrm>
            <a:prstGeom prst="rect">
              <a:avLst/>
            </a:prstGeom>
            <a:noFill/>
          </p:spPr>
          <p:txBody>
            <a:bodyPr wrap="none" rtlCol="0">
              <a:spAutoFit/>
            </a:bodyPr>
            <a:lstStyle/>
            <a:p>
              <a:r>
                <a:rPr lang="en-US" dirty="0" smtClean="0"/>
                <a:t>n cycles</a:t>
              </a:r>
              <a:endParaRPr lang="en-US" dirty="0"/>
            </a:p>
          </p:txBody>
        </p:sp>
        <p:cxnSp>
          <p:nvCxnSpPr>
            <p:cNvPr id="23" name="Straight Connector 22"/>
            <p:cNvCxnSpPr/>
            <p:nvPr/>
          </p:nvCxnSpPr>
          <p:spPr>
            <a:xfrm>
              <a:off x="4343400" y="2514600"/>
              <a:ext cx="1981200" cy="0"/>
            </a:xfrm>
            <a:prstGeom prst="line">
              <a:avLst/>
            </a:prstGeom>
            <a:ln>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4800600" y="2514600"/>
              <a:ext cx="1056825" cy="369332"/>
            </a:xfrm>
            <a:prstGeom prst="rect">
              <a:avLst/>
            </a:prstGeom>
            <a:noFill/>
          </p:spPr>
          <p:txBody>
            <a:bodyPr wrap="none" rtlCol="0">
              <a:spAutoFit/>
            </a:bodyPr>
            <a:lstStyle/>
            <a:p>
              <a:r>
                <a:rPr lang="en-US" dirty="0" smtClean="0"/>
                <a:t>n cycles</a:t>
              </a:r>
              <a:endParaRPr lang="en-US" dirty="0"/>
            </a:p>
          </p:txBody>
        </p:sp>
      </p:grpSp>
      <p:grpSp>
        <p:nvGrpSpPr>
          <p:cNvPr id="8" name="Group 7"/>
          <p:cNvGrpSpPr/>
          <p:nvPr/>
        </p:nvGrpSpPr>
        <p:grpSpPr>
          <a:xfrm>
            <a:off x="1066800" y="990600"/>
            <a:ext cx="7391400" cy="2133600"/>
            <a:chOff x="1066800" y="3276600"/>
            <a:chExt cx="7391400" cy="2133600"/>
          </a:xfrm>
        </p:grpSpPr>
        <p:sp>
          <p:nvSpPr>
            <p:cNvPr id="25" name="Rectangle 24"/>
            <p:cNvSpPr/>
            <p:nvPr/>
          </p:nvSpPr>
          <p:spPr>
            <a:xfrm>
              <a:off x="1066800" y="3733800"/>
              <a:ext cx="73914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6" name="TextBox 25"/>
            <p:cNvSpPr txBox="1"/>
            <p:nvPr/>
          </p:nvSpPr>
          <p:spPr>
            <a:xfrm>
              <a:off x="2563628" y="3276600"/>
              <a:ext cx="4183207" cy="369332"/>
            </a:xfrm>
            <a:prstGeom prst="rect">
              <a:avLst/>
            </a:prstGeom>
            <a:noFill/>
          </p:spPr>
          <p:txBody>
            <a:bodyPr wrap="none" rtlCol="0">
              <a:spAutoFit/>
            </a:bodyPr>
            <a:lstStyle/>
            <a:p>
              <a:pPr algn="ctr"/>
              <a:r>
                <a:rPr lang="en-US" dirty="0" err="1" smtClean="0"/>
                <a:t>LiMiT</a:t>
              </a:r>
              <a:r>
                <a:rPr lang="en-US" dirty="0" smtClean="0"/>
                <a:t> Instrumented Program Execution</a:t>
              </a:r>
              <a:endParaRPr lang="en-US" dirty="0"/>
            </a:p>
          </p:txBody>
        </p:sp>
        <p:sp>
          <p:nvSpPr>
            <p:cNvPr id="27" name="Rectangle 26"/>
            <p:cNvSpPr/>
            <p:nvPr/>
          </p:nvSpPr>
          <p:spPr>
            <a:xfrm>
              <a:off x="2971800" y="37338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8" name="Rectangle 27"/>
            <p:cNvSpPr/>
            <p:nvPr/>
          </p:nvSpPr>
          <p:spPr>
            <a:xfrm>
              <a:off x="5715000" y="37338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29" name="Rectangle 28"/>
            <p:cNvSpPr/>
            <p:nvPr/>
          </p:nvSpPr>
          <p:spPr>
            <a:xfrm>
              <a:off x="6324600" y="3733800"/>
              <a:ext cx="76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cxnSp>
          <p:nvCxnSpPr>
            <p:cNvPr id="35" name="Straight Arrow Connector 34"/>
            <p:cNvCxnSpPr/>
            <p:nvPr/>
          </p:nvCxnSpPr>
          <p:spPr>
            <a:xfrm flipV="1">
              <a:off x="2981537" y="4495800"/>
              <a:ext cx="0" cy="3048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1676400" y="4763869"/>
              <a:ext cx="1352128" cy="646331"/>
            </a:xfrm>
            <a:prstGeom prst="rect">
              <a:avLst/>
            </a:prstGeom>
            <a:noFill/>
          </p:spPr>
          <p:txBody>
            <a:bodyPr wrap="none" rtlCol="0">
              <a:spAutoFit/>
            </a:bodyPr>
            <a:lstStyle/>
            <a:p>
              <a:pPr algn="r"/>
              <a:r>
                <a:rPr lang="en-US" dirty="0" smtClean="0"/>
                <a:t>Start of</a:t>
              </a:r>
            </a:p>
            <a:p>
              <a:pPr algn="r"/>
              <a:r>
                <a:rPr lang="en-US" dirty="0" err="1" smtClean="0"/>
                <a:t>mutex_lock</a:t>
              </a:r>
              <a:endParaRPr lang="en-US" dirty="0"/>
            </a:p>
          </p:txBody>
        </p:sp>
        <p:cxnSp>
          <p:nvCxnSpPr>
            <p:cNvPr id="37" name="Straight Arrow Connector 36"/>
            <p:cNvCxnSpPr/>
            <p:nvPr/>
          </p:nvCxnSpPr>
          <p:spPr>
            <a:xfrm flipV="1">
              <a:off x="5681243" y="4495800"/>
              <a:ext cx="0" cy="3048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4171528" y="4763869"/>
              <a:ext cx="1608884" cy="646331"/>
            </a:xfrm>
            <a:prstGeom prst="rect">
              <a:avLst/>
            </a:prstGeom>
            <a:noFill/>
          </p:spPr>
          <p:txBody>
            <a:bodyPr wrap="none" rtlCol="0">
              <a:spAutoFit/>
            </a:bodyPr>
            <a:lstStyle/>
            <a:p>
              <a:pPr algn="r"/>
              <a:r>
                <a:rPr lang="en-US" dirty="0" smtClean="0"/>
                <a:t>Start of</a:t>
              </a:r>
            </a:p>
            <a:p>
              <a:pPr algn="r"/>
              <a:r>
                <a:rPr lang="en-US" dirty="0" err="1" smtClean="0"/>
                <a:t>mutex_unlock</a:t>
              </a:r>
              <a:endParaRPr lang="en-US" dirty="0"/>
            </a:p>
          </p:txBody>
        </p:sp>
        <p:cxnSp>
          <p:nvCxnSpPr>
            <p:cNvPr id="39" name="Straight Arrow Connector 38"/>
            <p:cNvCxnSpPr/>
            <p:nvPr/>
          </p:nvCxnSpPr>
          <p:spPr>
            <a:xfrm flipV="1">
              <a:off x="6324600" y="4495800"/>
              <a:ext cx="0" cy="30480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6248400" y="4763869"/>
              <a:ext cx="1390563" cy="646331"/>
            </a:xfrm>
            <a:prstGeom prst="rect">
              <a:avLst/>
            </a:prstGeom>
            <a:noFill/>
          </p:spPr>
          <p:txBody>
            <a:bodyPr wrap="none" rtlCol="0">
              <a:spAutoFit/>
            </a:bodyPr>
            <a:lstStyle/>
            <a:p>
              <a:r>
                <a:rPr lang="en-US" dirty="0" smtClean="0"/>
                <a:t>Start of</a:t>
              </a:r>
            </a:p>
            <a:p>
              <a:r>
                <a:rPr lang="en-US" dirty="0" err="1"/>
                <a:t>b</a:t>
              </a:r>
              <a:r>
                <a:rPr lang="en-US" dirty="0" err="1" smtClean="0"/>
                <a:t>arrier_wait</a:t>
              </a:r>
              <a:endParaRPr lang="en-US" dirty="0"/>
            </a:p>
          </p:txBody>
        </p:sp>
      </p:grpSp>
    </p:spTree>
    <p:extLst>
      <p:ext uri="{BB962C8B-B14F-4D97-AF65-F5344CB8AC3E}">
        <p14:creationId xmlns:p14="http://schemas.microsoft.com/office/powerpoint/2010/main" val="23918613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process runs</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55</a:t>
            </a:fld>
            <a:endParaRPr lang="en-US"/>
          </a:p>
        </p:txBody>
      </p:sp>
      <p:pic>
        <p:nvPicPr>
          <p:cNvPr id="8" name="Picture 7" descr="clip-art-graphic-of-a-yellow-guy-character-leaning-by-jester-art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200" y="4114800"/>
            <a:ext cx="1619624" cy="1619624"/>
          </a:xfrm>
          <a:prstGeom prst="rect">
            <a:avLst/>
          </a:prstGeom>
        </p:spPr>
      </p:pic>
      <p:pic>
        <p:nvPicPr>
          <p:cNvPr id="9" name="Picture 8" descr="34264-clip-art-graphic-of-an-orange-guy-character-sprinting-past-during-a-race-by-jester-art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2057400"/>
            <a:ext cx="3418317" cy="2438400"/>
          </a:xfrm>
          <a:prstGeom prst="rect">
            <a:avLst/>
          </a:prstGeom>
        </p:spPr>
      </p:pic>
      <p:graphicFrame>
        <p:nvGraphicFramePr>
          <p:cNvPr id="10" name="Content Placeholder 7"/>
          <p:cNvGraphicFramePr>
            <a:graphicFrameLocks noGrp="1"/>
          </p:cNvGraphicFramePr>
          <p:nvPr>
            <p:ph idx="1"/>
            <p:extLst>
              <p:ext uri="{D42A27DB-BD31-4B8C-83A1-F6EECF244321}">
                <p14:modId xmlns:p14="http://schemas.microsoft.com/office/powerpoint/2010/main" val="2836381958"/>
              </p:ext>
            </p:extLst>
          </p:nvPr>
        </p:nvGraphicFramePr>
        <p:xfrm>
          <a:off x="5638800" y="1600200"/>
          <a:ext cx="2133600" cy="1371600"/>
        </p:xfrm>
        <a:graphic>
          <a:graphicData uri="http://schemas.openxmlformats.org/drawingml/2006/table">
            <a:tbl>
              <a:tblPr bandRow="1">
                <a:tableStyleId>{5C22544A-7EE6-4342-B048-85BDC9FD1C3A}</a:tableStyleId>
              </a:tblPr>
              <a:tblGrid>
                <a:gridCol w="1600200"/>
                <a:gridCol w="533400"/>
              </a:tblGrid>
              <a:tr h="457200">
                <a:tc>
                  <a:txBody>
                    <a:bodyPr/>
                    <a:lstStyle/>
                    <a:p>
                      <a:pPr algn="l"/>
                      <a:r>
                        <a:rPr lang="en-US" sz="2400" dirty="0" smtClean="0"/>
                        <a:t>Miles</a:t>
                      </a:r>
                      <a:endParaRPr lang="en-US" sz="2400" dirty="0"/>
                    </a:p>
                  </a:txBody>
                  <a:tcPr/>
                </a:tc>
                <a:tc>
                  <a:txBody>
                    <a:bodyPr/>
                    <a:lstStyle/>
                    <a:p>
                      <a:pPr algn="r"/>
                      <a:endParaRPr lang="en-US" sz="2400" dirty="0"/>
                    </a:p>
                  </a:txBody>
                  <a:tcPr/>
                </a:tc>
              </a:tr>
              <a:tr h="457200">
                <a:tc>
                  <a:txBody>
                    <a:bodyPr/>
                    <a:lstStyle/>
                    <a:p>
                      <a:pPr algn="l"/>
                      <a:r>
                        <a:rPr lang="en-US" sz="2400" dirty="0" smtClean="0"/>
                        <a:t>Pushups</a:t>
                      </a:r>
                      <a:endParaRPr lang="en-US" sz="2400" dirty="0"/>
                    </a:p>
                  </a:txBody>
                  <a:tcPr/>
                </a:tc>
                <a:tc>
                  <a:txBody>
                    <a:bodyPr/>
                    <a:lstStyle/>
                    <a:p>
                      <a:pPr algn="r"/>
                      <a:endParaRPr lang="en-US" sz="2400" dirty="0"/>
                    </a:p>
                  </a:txBody>
                  <a:tcPr/>
                </a:tc>
              </a:tr>
              <a:tr h="381000">
                <a:tc>
                  <a:txBody>
                    <a:bodyPr/>
                    <a:lstStyle/>
                    <a:p>
                      <a:pPr algn="l"/>
                      <a:r>
                        <a:rPr lang="en-US" sz="2400" dirty="0" err="1" smtClean="0"/>
                        <a:t>Situps</a:t>
                      </a:r>
                      <a:endParaRPr lang="en-US" sz="2400" dirty="0"/>
                    </a:p>
                  </a:txBody>
                  <a:tcPr/>
                </a:tc>
                <a:tc>
                  <a:txBody>
                    <a:bodyPr/>
                    <a:lstStyle/>
                    <a:p>
                      <a:pPr algn="r"/>
                      <a:endParaRPr lang="en-US" sz="2400" dirty="0"/>
                    </a:p>
                  </a:txBody>
                  <a:tcPr/>
                </a:tc>
              </a:tr>
            </a:tbl>
          </a:graphicData>
        </a:graphic>
      </p:graphicFrame>
      <p:sp>
        <p:nvSpPr>
          <p:cNvPr id="11" name="TextBox 10"/>
          <p:cNvSpPr txBox="1"/>
          <p:nvPr/>
        </p:nvSpPr>
        <p:spPr>
          <a:xfrm>
            <a:off x="7340363" y="1595735"/>
            <a:ext cx="355837" cy="461665"/>
          </a:xfrm>
          <a:prstGeom prst="rect">
            <a:avLst/>
          </a:prstGeom>
          <a:noFill/>
        </p:spPr>
        <p:txBody>
          <a:bodyPr wrap="none" rtlCol="0">
            <a:spAutoFit/>
          </a:bodyPr>
          <a:lstStyle/>
          <a:p>
            <a:r>
              <a:rPr lang="en-US" sz="2400" dirty="0"/>
              <a:t>5</a:t>
            </a:r>
          </a:p>
        </p:txBody>
      </p:sp>
      <p:sp>
        <p:nvSpPr>
          <p:cNvPr id="12" name="TextBox 11"/>
          <p:cNvSpPr txBox="1"/>
          <p:nvPr/>
        </p:nvSpPr>
        <p:spPr>
          <a:xfrm>
            <a:off x="7239000" y="2057400"/>
            <a:ext cx="527007" cy="461665"/>
          </a:xfrm>
          <a:prstGeom prst="rect">
            <a:avLst/>
          </a:prstGeom>
          <a:noFill/>
        </p:spPr>
        <p:txBody>
          <a:bodyPr wrap="none" rtlCol="0">
            <a:spAutoFit/>
          </a:bodyPr>
          <a:lstStyle/>
          <a:p>
            <a:r>
              <a:rPr lang="en-US" sz="2400" dirty="0" smtClean="0"/>
              <a:t>24</a:t>
            </a:r>
            <a:endParaRPr lang="en-US" sz="2400" dirty="0"/>
          </a:p>
        </p:txBody>
      </p:sp>
      <p:sp>
        <p:nvSpPr>
          <p:cNvPr id="13" name="TextBox 12"/>
          <p:cNvSpPr txBox="1"/>
          <p:nvPr/>
        </p:nvSpPr>
        <p:spPr>
          <a:xfrm>
            <a:off x="7239000" y="2514600"/>
            <a:ext cx="527007" cy="461665"/>
          </a:xfrm>
          <a:prstGeom prst="rect">
            <a:avLst/>
          </a:prstGeom>
          <a:noFill/>
        </p:spPr>
        <p:txBody>
          <a:bodyPr wrap="none" rtlCol="0">
            <a:spAutoFit/>
          </a:bodyPr>
          <a:lstStyle/>
          <a:p>
            <a:r>
              <a:rPr lang="en-US" sz="2400" dirty="0" smtClean="0"/>
              <a:t>39</a:t>
            </a:r>
            <a:endParaRPr lang="en-US" sz="2400" dirty="0"/>
          </a:p>
        </p:txBody>
      </p:sp>
      <p:sp>
        <p:nvSpPr>
          <p:cNvPr id="15" name="TextBox 14"/>
          <p:cNvSpPr txBox="1"/>
          <p:nvPr/>
        </p:nvSpPr>
        <p:spPr>
          <a:xfrm>
            <a:off x="7315200" y="1600200"/>
            <a:ext cx="355837" cy="461665"/>
          </a:xfrm>
          <a:prstGeom prst="rect">
            <a:avLst/>
          </a:prstGeom>
          <a:noFill/>
        </p:spPr>
        <p:txBody>
          <a:bodyPr wrap="none" rtlCol="0">
            <a:spAutoFit/>
          </a:bodyPr>
          <a:lstStyle/>
          <a:p>
            <a:r>
              <a:rPr lang="en-US" sz="2400" dirty="0" smtClean="0"/>
              <a:t>7</a:t>
            </a:r>
            <a:endParaRPr lang="en-US" sz="2400" dirty="0"/>
          </a:p>
        </p:txBody>
      </p:sp>
      <p:sp>
        <p:nvSpPr>
          <p:cNvPr id="16" name="TextBox 15"/>
          <p:cNvSpPr txBox="1"/>
          <p:nvPr/>
        </p:nvSpPr>
        <p:spPr>
          <a:xfrm>
            <a:off x="7315200" y="1600200"/>
            <a:ext cx="355837" cy="461665"/>
          </a:xfrm>
          <a:prstGeom prst="rect">
            <a:avLst/>
          </a:prstGeom>
          <a:noFill/>
        </p:spPr>
        <p:txBody>
          <a:bodyPr wrap="none" rtlCol="0">
            <a:spAutoFit/>
          </a:bodyPr>
          <a:lstStyle/>
          <a:p>
            <a:r>
              <a:rPr lang="en-US" sz="2400" dirty="0" smtClean="0"/>
              <a:t>9</a:t>
            </a:r>
            <a:endParaRPr lang="en-US" sz="2400" dirty="0"/>
          </a:p>
        </p:txBody>
      </p:sp>
    </p:spTree>
    <p:extLst>
      <p:ext uri="{BB962C8B-B14F-4D97-AF65-F5344CB8AC3E}">
        <p14:creationId xmlns:p14="http://schemas.microsoft.com/office/powerpoint/2010/main" val="39488036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0" nodeType="clickEffect">
                                  <p:stCondLst>
                                    <p:cond delay="0"/>
                                  </p:stCondLst>
                                  <p:childTnLst>
                                    <p:set>
                                      <p:cBhvr>
                                        <p:cTn id="13" dur="1" fill="hold">
                                          <p:stCondLst>
                                            <p:cond delay="0"/>
                                          </p:stCondLst>
                                        </p:cTn>
                                        <p:tgtEl>
                                          <p:spTgt spid="15">
                                            <p:txEl>
                                              <p:pRg st="0" end="0"/>
                                            </p:txEl>
                                          </p:spTgt>
                                        </p:tgtEl>
                                        <p:attrNameLst>
                                          <p:attrName>style.visibility</p:attrName>
                                        </p:attrNameLst>
                                      </p:cBhvr>
                                      <p:to>
                                        <p:strVal val="hidden"/>
                                      </p:to>
                                    </p:set>
                                  </p:childTnLst>
                                </p:cTn>
                              </p:par>
                              <p:par>
                                <p:cTn id="14" presetID="1"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build="allAtOnce"/>
      <p:bldP spid="1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clip-art-graphic-of-yellow-guy-characters-holding-stop-and-go-signs-by-jester-art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2400" y="3962400"/>
            <a:ext cx="2590800" cy="2590800"/>
          </a:xfrm>
          <a:prstGeom prst="rect">
            <a:avLst/>
          </a:prstGeom>
        </p:spPr>
      </p:pic>
      <p:sp>
        <p:nvSpPr>
          <p:cNvPr id="2" name="Title 1"/>
          <p:cNvSpPr>
            <a:spLocks noGrp="1"/>
          </p:cNvSpPr>
          <p:nvPr>
            <p:ph type="title"/>
          </p:nvPr>
        </p:nvSpPr>
        <p:spPr/>
        <p:txBody>
          <a:bodyPr/>
          <a:lstStyle/>
          <a:p>
            <a:r>
              <a:rPr lang="en-US" dirty="0" smtClean="0"/>
              <a:t>Fix: Virtualization</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56</a:t>
            </a:fld>
            <a:endParaRPr lang="en-US"/>
          </a:p>
        </p:txBody>
      </p:sp>
      <p:graphicFrame>
        <p:nvGraphicFramePr>
          <p:cNvPr id="6" name="Content Placeholder 7"/>
          <p:cNvGraphicFramePr>
            <a:graphicFrameLocks/>
          </p:cNvGraphicFramePr>
          <p:nvPr>
            <p:extLst>
              <p:ext uri="{D42A27DB-BD31-4B8C-83A1-F6EECF244321}">
                <p14:modId xmlns:p14="http://schemas.microsoft.com/office/powerpoint/2010/main" val="3637089914"/>
              </p:ext>
            </p:extLst>
          </p:nvPr>
        </p:nvGraphicFramePr>
        <p:xfrm>
          <a:off x="5638800" y="1600200"/>
          <a:ext cx="2133600" cy="1371600"/>
        </p:xfrm>
        <a:graphic>
          <a:graphicData uri="http://schemas.openxmlformats.org/drawingml/2006/table">
            <a:tbl>
              <a:tblPr bandRow="1">
                <a:tableStyleId>{5C22544A-7EE6-4342-B048-85BDC9FD1C3A}</a:tableStyleId>
              </a:tblPr>
              <a:tblGrid>
                <a:gridCol w="1600200"/>
                <a:gridCol w="533400"/>
              </a:tblGrid>
              <a:tr h="457200">
                <a:tc>
                  <a:txBody>
                    <a:bodyPr/>
                    <a:lstStyle/>
                    <a:p>
                      <a:pPr algn="l"/>
                      <a:r>
                        <a:rPr lang="en-US" sz="2400" dirty="0" smtClean="0"/>
                        <a:t>Miles</a:t>
                      </a:r>
                      <a:endParaRPr lang="en-US" sz="2400" dirty="0"/>
                    </a:p>
                  </a:txBody>
                  <a:tcPr/>
                </a:tc>
                <a:tc>
                  <a:txBody>
                    <a:bodyPr/>
                    <a:lstStyle/>
                    <a:p>
                      <a:pPr algn="r"/>
                      <a:endParaRPr lang="en-US" sz="2400" dirty="0"/>
                    </a:p>
                  </a:txBody>
                  <a:tcPr/>
                </a:tc>
              </a:tr>
              <a:tr h="457200">
                <a:tc>
                  <a:txBody>
                    <a:bodyPr/>
                    <a:lstStyle/>
                    <a:p>
                      <a:pPr algn="l"/>
                      <a:r>
                        <a:rPr lang="en-US" sz="2400" dirty="0" smtClean="0"/>
                        <a:t>Pushups</a:t>
                      </a:r>
                      <a:endParaRPr lang="en-US" sz="2400" dirty="0"/>
                    </a:p>
                  </a:txBody>
                  <a:tcPr/>
                </a:tc>
                <a:tc>
                  <a:txBody>
                    <a:bodyPr/>
                    <a:lstStyle/>
                    <a:p>
                      <a:pPr algn="r"/>
                      <a:endParaRPr lang="en-US" sz="2400" dirty="0"/>
                    </a:p>
                  </a:txBody>
                  <a:tcPr/>
                </a:tc>
              </a:tr>
              <a:tr h="381000">
                <a:tc>
                  <a:txBody>
                    <a:bodyPr/>
                    <a:lstStyle/>
                    <a:p>
                      <a:pPr algn="l"/>
                      <a:r>
                        <a:rPr lang="en-US" sz="2400" dirty="0" err="1" smtClean="0"/>
                        <a:t>Situps</a:t>
                      </a:r>
                      <a:endParaRPr lang="en-US" sz="2400" dirty="0"/>
                    </a:p>
                  </a:txBody>
                  <a:tcPr/>
                </a:tc>
                <a:tc>
                  <a:txBody>
                    <a:bodyPr/>
                    <a:lstStyle/>
                    <a:p>
                      <a:pPr algn="r"/>
                      <a:endParaRPr lang="en-US" sz="2400" dirty="0"/>
                    </a:p>
                  </a:txBody>
                  <a:tcPr/>
                </a:tc>
              </a:tr>
            </a:tbl>
          </a:graphicData>
        </a:graphic>
      </p:graphicFrame>
      <p:sp>
        <p:nvSpPr>
          <p:cNvPr id="8" name="TextBox 7"/>
          <p:cNvSpPr txBox="1"/>
          <p:nvPr/>
        </p:nvSpPr>
        <p:spPr>
          <a:xfrm>
            <a:off x="7239000" y="2057400"/>
            <a:ext cx="527007" cy="461665"/>
          </a:xfrm>
          <a:prstGeom prst="rect">
            <a:avLst/>
          </a:prstGeom>
          <a:noFill/>
        </p:spPr>
        <p:txBody>
          <a:bodyPr wrap="none" rtlCol="0">
            <a:spAutoFit/>
          </a:bodyPr>
          <a:lstStyle/>
          <a:p>
            <a:r>
              <a:rPr lang="en-US" sz="2400" dirty="0" smtClean="0"/>
              <a:t>24</a:t>
            </a:r>
            <a:endParaRPr lang="en-US" sz="2400" dirty="0"/>
          </a:p>
        </p:txBody>
      </p:sp>
      <p:sp>
        <p:nvSpPr>
          <p:cNvPr id="9" name="TextBox 8"/>
          <p:cNvSpPr txBox="1"/>
          <p:nvPr/>
        </p:nvSpPr>
        <p:spPr>
          <a:xfrm>
            <a:off x="7239000" y="2514600"/>
            <a:ext cx="527007" cy="461665"/>
          </a:xfrm>
          <a:prstGeom prst="rect">
            <a:avLst/>
          </a:prstGeom>
          <a:noFill/>
        </p:spPr>
        <p:txBody>
          <a:bodyPr wrap="none" rtlCol="0">
            <a:spAutoFit/>
          </a:bodyPr>
          <a:lstStyle/>
          <a:p>
            <a:r>
              <a:rPr lang="en-US" sz="2400" dirty="0" smtClean="0"/>
              <a:t>39</a:t>
            </a:r>
            <a:endParaRPr lang="en-US" sz="2400" dirty="0"/>
          </a:p>
        </p:txBody>
      </p:sp>
      <p:sp>
        <p:nvSpPr>
          <p:cNvPr id="11" name="TextBox 10"/>
          <p:cNvSpPr txBox="1"/>
          <p:nvPr/>
        </p:nvSpPr>
        <p:spPr>
          <a:xfrm>
            <a:off x="7239000" y="1600200"/>
            <a:ext cx="527007" cy="461665"/>
          </a:xfrm>
          <a:prstGeom prst="rect">
            <a:avLst/>
          </a:prstGeom>
          <a:noFill/>
        </p:spPr>
        <p:txBody>
          <a:bodyPr wrap="none" rtlCol="0">
            <a:spAutoFit/>
          </a:bodyPr>
          <a:lstStyle/>
          <a:p>
            <a:r>
              <a:rPr lang="en-US" sz="2400" dirty="0" smtClean="0"/>
              <a:t>30</a:t>
            </a:r>
            <a:endParaRPr lang="en-US" sz="2400" dirty="0"/>
          </a:p>
        </p:txBody>
      </p:sp>
      <p:pic>
        <p:nvPicPr>
          <p:cNvPr id="12" name="Picture 11" descr="clip-art-graphic-of-a-yellow-guy-character-checking-his-pocket-watch-by-jester-art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2362200"/>
            <a:ext cx="2199341" cy="2199341"/>
          </a:xfrm>
          <a:prstGeom prst="rect">
            <a:avLst/>
          </a:prstGeom>
        </p:spPr>
      </p:pic>
      <p:sp>
        <p:nvSpPr>
          <p:cNvPr id="13" name="Oval Callout 12"/>
          <p:cNvSpPr/>
          <p:nvPr/>
        </p:nvSpPr>
        <p:spPr>
          <a:xfrm>
            <a:off x="2133600" y="1143000"/>
            <a:ext cx="1905000" cy="1143000"/>
          </a:xfrm>
          <a:prstGeom prst="wedgeEllipseCallout">
            <a:avLst>
              <a:gd name="adj1" fmla="val -41258"/>
              <a:gd name="adj2" fmla="val 77206"/>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effectLst/>
              </a:rPr>
              <a:t>30 Miles!</a:t>
            </a:r>
          </a:p>
          <a:p>
            <a:pPr algn="ctr"/>
            <a:r>
              <a:rPr lang="en-US" dirty="0" smtClean="0">
                <a:effectLst/>
              </a:rPr>
              <a:t>I did pretty well today.</a:t>
            </a:r>
          </a:p>
        </p:txBody>
      </p:sp>
      <p:sp>
        <p:nvSpPr>
          <p:cNvPr id="15" name="Oval Callout 14"/>
          <p:cNvSpPr/>
          <p:nvPr/>
        </p:nvSpPr>
        <p:spPr>
          <a:xfrm>
            <a:off x="5943600" y="3200400"/>
            <a:ext cx="1828800" cy="993648"/>
          </a:xfrm>
          <a:prstGeom prst="wedgeEllipseCallout">
            <a:avLst>
              <a:gd name="adj1" fmla="val -73120"/>
              <a:gd name="adj2" fmla="val 7152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effectLst/>
              </a:rPr>
              <a:t>No you didn’t.</a:t>
            </a:r>
          </a:p>
        </p:txBody>
      </p:sp>
      <p:sp>
        <p:nvSpPr>
          <p:cNvPr id="16" name="TextBox 15"/>
          <p:cNvSpPr txBox="1"/>
          <p:nvPr/>
        </p:nvSpPr>
        <p:spPr>
          <a:xfrm>
            <a:off x="7315200" y="1600200"/>
            <a:ext cx="355837" cy="461665"/>
          </a:xfrm>
          <a:prstGeom prst="rect">
            <a:avLst/>
          </a:prstGeom>
          <a:noFill/>
        </p:spPr>
        <p:txBody>
          <a:bodyPr wrap="none" rtlCol="0">
            <a:spAutoFit/>
          </a:bodyPr>
          <a:lstStyle/>
          <a:p>
            <a:r>
              <a:rPr lang="en-US" sz="2400" dirty="0"/>
              <a:t>7</a:t>
            </a:r>
          </a:p>
        </p:txBody>
      </p:sp>
    </p:spTree>
    <p:extLst>
      <p:ext uri="{BB962C8B-B14F-4D97-AF65-F5344CB8AC3E}">
        <p14:creationId xmlns:p14="http://schemas.microsoft.com/office/powerpoint/2010/main" val="28147751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animBg="1"/>
      <p:bldP spid="1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533400" y="2895600"/>
            <a:ext cx="7239000" cy="3276600"/>
            <a:chOff x="533400" y="2895600"/>
            <a:chExt cx="7239000" cy="3276600"/>
          </a:xfrm>
        </p:grpSpPr>
        <p:pic>
          <p:nvPicPr>
            <p:cNvPr id="7" name="Picture 6" descr="37746-clip-art-graphic-of-a-yellow-guy-character-running-by-jester-art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2895600"/>
              <a:ext cx="3276600" cy="3276600"/>
            </a:xfrm>
            <a:prstGeom prst="rect">
              <a:avLst/>
            </a:prstGeom>
          </p:spPr>
        </p:pic>
        <p:graphicFrame>
          <p:nvGraphicFramePr>
            <p:cNvPr id="13" name="Content Placeholder 7"/>
            <p:cNvGraphicFramePr>
              <a:graphicFrameLocks/>
            </p:cNvGraphicFramePr>
            <p:nvPr>
              <p:extLst>
                <p:ext uri="{D42A27DB-BD31-4B8C-83A1-F6EECF244321}">
                  <p14:modId xmlns:p14="http://schemas.microsoft.com/office/powerpoint/2010/main" val="2568870814"/>
                </p:ext>
              </p:extLst>
            </p:nvPr>
          </p:nvGraphicFramePr>
          <p:xfrm>
            <a:off x="5638800" y="3886200"/>
            <a:ext cx="2133600" cy="1371600"/>
          </p:xfrm>
          <a:graphic>
            <a:graphicData uri="http://schemas.openxmlformats.org/drawingml/2006/table">
              <a:tbl>
                <a:tblPr bandRow="1">
                  <a:tableStyleId>{C083E6E3-FA7D-4D7B-A595-EF9225AFEA82}</a:tableStyleId>
                </a:tblPr>
                <a:tblGrid>
                  <a:gridCol w="1600200"/>
                  <a:gridCol w="533400"/>
                </a:tblGrid>
                <a:tr h="457200">
                  <a:tc>
                    <a:txBody>
                      <a:bodyPr/>
                      <a:lstStyle/>
                      <a:p>
                        <a:pPr algn="l"/>
                        <a:r>
                          <a:rPr lang="en-US" sz="2400" dirty="0" smtClean="0"/>
                          <a:t>Miles</a:t>
                        </a:r>
                        <a:endParaRPr lang="en-US" sz="2400" dirty="0"/>
                      </a:p>
                    </a:txBody>
                    <a:tcPr/>
                  </a:tc>
                  <a:tc>
                    <a:txBody>
                      <a:bodyPr/>
                      <a:lstStyle/>
                      <a:p>
                        <a:pPr algn="r"/>
                        <a:endParaRPr lang="en-US" sz="2400" dirty="0"/>
                      </a:p>
                    </a:txBody>
                    <a:tcPr/>
                  </a:tc>
                </a:tr>
                <a:tr h="457200">
                  <a:tc>
                    <a:txBody>
                      <a:bodyPr/>
                      <a:lstStyle/>
                      <a:p>
                        <a:pPr algn="l"/>
                        <a:r>
                          <a:rPr lang="en-US" sz="2400" dirty="0" smtClean="0"/>
                          <a:t>Pushups</a:t>
                        </a:r>
                        <a:endParaRPr lang="en-US" sz="2400" dirty="0"/>
                      </a:p>
                    </a:txBody>
                    <a:tcPr/>
                  </a:tc>
                  <a:tc>
                    <a:txBody>
                      <a:bodyPr/>
                      <a:lstStyle/>
                      <a:p>
                        <a:pPr algn="r"/>
                        <a:endParaRPr lang="en-US" sz="2400" dirty="0"/>
                      </a:p>
                    </a:txBody>
                    <a:tcPr/>
                  </a:tc>
                </a:tr>
                <a:tr h="381000">
                  <a:tc>
                    <a:txBody>
                      <a:bodyPr/>
                      <a:lstStyle/>
                      <a:p>
                        <a:pPr algn="l"/>
                        <a:r>
                          <a:rPr lang="en-US" sz="2400" dirty="0" err="1" smtClean="0"/>
                          <a:t>Situps</a:t>
                        </a:r>
                        <a:endParaRPr lang="en-US" sz="2400" dirty="0"/>
                      </a:p>
                    </a:txBody>
                    <a:tcPr/>
                  </a:tc>
                  <a:tc>
                    <a:txBody>
                      <a:bodyPr/>
                      <a:lstStyle/>
                      <a:p>
                        <a:pPr algn="r"/>
                        <a:endParaRPr lang="en-US" sz="2400" dirty="0"/>
                      </a:p>
                    </a:txBody>
                    <a:tcPr/>
                  </a:tc>
                </a:tr>
              </a:tbl>
            </a:graphicData>
          </a:graphic>
        </p:graphicFrame>
        <p:sp>
          <p:nvSpPr>
            <p:cNvPr id="14" name="TextBox 13"/>
            <p:cNvSpPr txBox="1"/>
            <p:nvPr/>
          </p:nvSpPr>
          <p:spPr>
            <a:xfrm>
              <a:off x="7239000" y="4343400"/>
              <a:ext cx="527007" cy="461665"/>
            </a:xfrm>
            <a:prstGeom prst="rect">
              <a:avLst/>
            </a:prstGeom>
            <a:noFill/>
          </p:spPr>
          <p:txBody>
            <a:bodyPr wrap="none" rtlCol="0">
              <a:spAutoFit/>
            </a:bodyPr>
            <a:lstStyle/>
            <a:p>
              <a:r>
                <a:rPr lang="en-US" sz="2400" dirty="0" smtClean="0"/>
                <a:t>24</a:t>
              </a:r>
              <a:endParaRPr lang="en-US" sz="2400" dirty="0"/>
            </a:p>
          </p:txBody>
        </p:sp>
        <p:sp>
          <p:nvSpPr>
            <p:cNvPr id="15" name="TextBox 14"/>
            <p:cNvSpPr txBox="1"/>
            <p:nvPr/>
          </p:nvSpPr>
          <p:spPr>
            <a:xfrm>
              <a:off x="7239000" y="4800600"/>
              <a:ext cx="527007" cy="461665"/>
            </a:xfrm>
            <a:prstGeom prst="rect">
              <a:avLst/>
            </a:prstGeom>
            <a:noFill/>
          </p:spPr>
          <p:txBody>
            <a:bodyPr wrap="none" rtlCol="0">
              <a:spAutoFit/>
            </a:bodyPr>
            <a:lstStyle/>
            <a:p>
              <a:r>
                <a:rPr lang="en-US" sz="2400" dirty="0" smtClean="0"/>
                <a:t>39</a:t>
              </a:r>
              <a:endParaRPr lang="en-US" sz="2400" dirty="0"/>
            </a:p>
          </p:txBody>
        </p:sp>
        <p:sp>
          <p:nvSpPr>
            <p:cNvPr id="16" name="TextBox 15"/>
            <p:cNvSpPr txBox="1"/>
            <p:nvPr/>
          </p:nvSpPr>
          <p:spPr>
            <a:xfrm>
              <a:off x="7391400" y="3886200"/>
              <a:ext cx="355837" cy="461665"/>
            </a:xfrm>
            <a:prstGeom prst="rect">
              <a:avLst/>
            </a:prstGeom>
            <a:noFill/>
          </p:spPr>
          <p:txBody>
            <a:bodyPr wrap="none" rtlCol="0">
              <a:spAutoFit/>
            </a:bodyPr>
            <a:lstStyle/>
            <a:p>
              <a:r>
                <a:rPr lang="en-US" sz="2400" dirty="0" smtClean="0"/>
                <a:t>7</a:t>
              </a:r>
              <a:endParaRPr lang="en-US" sz="2400" dirty="0"/>
            </a:p>
          </p:txBody>
        </p:sp>
      </p:grpSp>
      <p:sp>
        <p:nvSpPr>
          <p:cNvPr id="2" name="Title 1"/>
          <p:cNvSpPr>
            <a:spLocks noGrp="1"/>
          </p:cNvSpPr>
          <p:nvPr>
            <p:ph type="title"/>
          </p:nvPr>
        </p:nvSpPr>
        <p:spPr/>
        <p:txBody>
          <a:bodyPr/>
          <a:lstStyle/>
          <a:p>
            <a:r>
              <a:rPr lang="en-US" dirty="0" smtClean="0"/>
              <a:t>Avoiding Communication</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57</a:t>
            </a:fld>
            <a:endParaRPr lang="en-US"/>
          </a:p>
        </p:txBody>
      </p:sp>
      <p:grpSp>
        <p:nvGrpSpPr>
          <p:cNvPr id="18" name="Group 17"/>
          <p:cNvGrpSpPr/>
          <p:nvPr/>
        </p:nvGrpSpPr>
        <p:grpSpPr>
          <a:xfrm>
            <a:off x="533400" y="1143000"/>
            <a:ext cx="7239000" cy="2438400"/>
            <a:chOff x="533400" y="1143000"/>
            <a:chExt cx="7239000" cy="2438400"/>
          </a:xfrm>
        </p:grpSpPr>
        <p:pic>
          <p:nvPicPr>
            <p:cNvPr id="6" name="Picture 5" descr="34264-clip-art-graphic-of-an-orange-guy-character-sprinting-past-during-a-race-by-jester-art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143000"/>
              <a:ext cx="3418317" cy="2438400"/>
            </a:xfrm>
            <a:prstGeom prst="rect">
              <a:avLst/>
            </a:prstGeom>
          </p:spPr>
        </p:pic>
        <p:graphicFrame>
          <p:nvGraphicFramePr>
            <p:cNvPr id="8" name="Content Placeholder 7"/>
            <p:cNvGraphicFramePr>
              <a:graphicFrameLocks/>
            </p:cNvGraphicFramePr>
            <p:nvPr>
              <p:extLst>
                <p:ext uri="{D42A27DB-BD31-4B8C-83A1-F6EECF244321}">
                  <p14:modId xmlns:p14="http://schemas.microsoft.com/office/powerpoint/2010/main" val="3108111621"/>
                </p:ext>
              </p:extLst>
            </p:nvPr>
          </p:nvGraphicFramePr>
          <p:xfrm>
            <a:off x="5638800" y="1600200"/>
            <a:ext cx="2133600" cy="1371600"/>
          </p:xfrm>
          <a:graphic>
            <a:graphicData uri="http://schemas.openxmlformats.org/drawingml/2006/table">
              <a:tbl>
                <a:tblPr bandRow="1">
                  <a:tableStyleId>{93296810-A885-4BE3-A3E7-6D5BEEA58F35}</a:tableStyleId>
                </a:tblPr>
                <a:tblGrid>
                  <a:gridCol w="1600200"/>
                  <a:gridCol w="533400"/>
                </a:tblGrid>
                <a:tr h="457200">
                  <a:tc>
                    <a:txBody>
                      <a:bodyPr/>
                      <a:lstStyle/>
                      <a:p>
                        <a:pPr algn="l"/>
                        <a:r>
                          <a:rPr lang="en-US" sz="2400" dirty="0" smtClean="0"/>
                          <a:t>Miles</a:t>
                        </a:r>
                        <a:endParaRPr lang="en-US" sz="2400" dirty="0"/>
                      </a:p>
                    </a:txBody>
                    <a:tcPr/>
                  </a:tc>
                  <a:tc>
                    <a:txBody>
                      <a:bodyPr/>
                      <a:lstStyle/>
                      <a:p>
                        <a:pPr algn="r"/>
                        <a:endParaRPr lang="en-US" sz="2400" dirty="0"/>
                      </a:p>
                    </a:txBody>
                    <a:tcPr/>
                  </a:tc>
                </a:tr>
                <a:tr h="457200">
                  <a:tc>
                    <a:txBody>
                      <a:bodyPr/>
                      <a:lstStyle/>
                      <a:p>
                        <a:pPr algn="l"/>
                        <a:r>
                          <a:rPr lang="en-US" sz="2400" dirty="0" smtClean="0"/>
                          <a:t>Pushups</a:t>
                        </a:r>
                        <a:endParaRPr lang="en-US" sz="2400" dirty="0"/>
                      </a:p>
                    </a:txBody>
                    <a:tcPr/>
                  </a:tc>
                  <a:tc>
                    <a:txBody>
                      <a:bodyPr/>
                      <a:lstStyle/>
                      <a:p>
                        <a:pPr algn="r"/>
                        <a:endParaRPr lang="en-US" sz="2400" dirty="0"/>
                      </a:p>
                    </a:txBody>
                    <a:tcPr/>
                  </a:tc>
                </a:tr>
                <a:tr h="381000">
                  <a:tc>
                    <a:txBody>
                      <a:bodyPr/>
                      <a:lstStyle/>
                      <a:p>
                        <a:pPr algn="l"/>
                        <a:r>
                          <a:rPr lang="en-US" sz="2400" dirty="0" err="1" smtClean="0"/>
                          <a:t>Situps</a:t>
                        </a:r>
                        <a:endParaRPr lang="en-US" sz="2400" dirty="0"/>
                      </a:p>
                    </a:txBody>
                    <a:tcPr/>
                  </a:tc>
                  <a:tc>
                    <a:txBody>
                      <a:bodyPr/>
                      <a:lstStyle/>
                      <a:p>
                        <a:pPr algn="r"/>
                        <a:endParaRPr lang="en-US" sz="2400" dirty="0"/>
                      </a:p>
                    </a:txBody>
                    <a:tcPr/>
                  </a:tc>
                </a:tr>
              </a:tbl>
            </a:graphicData>
          </a:graphic>
        </p:graphicFrame>
        <p:sp>
          <p:nvSpPr>
            <p:cNvPr id="9" name="TextBox 8"/>
            <p:cNvSpPr txBox="1"/>
            <p:nvPr/>
          </p:nvSpPr>
          <p:spPr>
            <a:xfrm>
              <a:off x="7391400" y="2057400"/>
              <a:ext cx="355837" cy="461665"/>
            </a:xfrm>
            <a:prstGeom prst="rect">
              <a:avLst/>
            </a:prstGeom>
            <a:noFill/>
          </p:spPr>
          <p:txBody>
            <a:bodyPr wrap="none" rtlCol="0">
              <a:spAutoFit/>
            </a:bodyPr>
            <a:lstStyle/>
            <a:p>
              <a:r>
                <a:rPr lang="en-US" sz="2400" dirty="0" smtClean="0"/>
                <a:t>0</a:t>
              </a:r>
              <a:endParaRPr lang="en-US" sz="2400" dirty="0"/>
            </a:p>
          </p:txBody>
        </p:sp>
        <p:sp>
          <p:nvSpPr>
            <p:cNvPr id="10" name="TextBox 9"/>
            <p:cNvSpPr txBox="1"/>
            <p:nvPr/>
          </p:nvSpPr>
          <p:spPr>
            <a:xfrm>
              <a:off x="7391400" y="2514600"/>
              <a:ext cx="355837" cy="461665"/>
            </a:xfrm>
            <a:prstGeom prst="rect">
              <a:avLst/>
            </a:prstGeom>
            <a:noFill/>
          </p:spPr>
          <p:txBody>
            <a:bodyPr wrap="none" rtlCol="0">
              <a:spAutoFit/>
            </a:bodyPr>
            <a:lstStyle/>
            <a:p>
              <a:r>
                <a:rPr lang="en-US" sz="2400" dirty="0"/>
                <a:t>0</a:t>
              </a:r>
            </a:p>
          </p:txBody>
        </p:sp>
        <p:sp>
          <p:nvSpPr>
            <p:cNvPr id="11" name="TextBox 10"/>
            <p:cNvSpPr txBox="1"/>
            <p:nvPr/>
          </p:nvSpPr>
          <p:spPr>
            <a:xfrm>
              <a:off x="7239000" y="1600200"/>
              <a:ext cx="527007" cy="461665"/>
            </a:xfrm>
            <a:prstGeom prst="rect">
              <a:avLst/>
            </a:prstGeom>
            <a:noFill/>
          </p:spPr>
          <p:txBody>
            <a:bodyPr wrap="none" rtlCol="0">
              <a:spAutoFit/>
            </a:bodyPr>
            <a:lstStyle/>
            <a:p>
              <a:r>
                <a:rPr lang="en-US" sz="2400" dirty="0" smtClean="0"/>
                <a:t>30</a:t>
              </a:r>
              <a:endParaRPr lang="en-US" sz="2400" dirty="0"/>
            </a:p>
          </p:txBody>
        </p:sp>
      </p:grpSp>
    </p:spTree>
    <p:extLst>
      <p:ext uri="{BB962C8B-B14F-4D97-AF65-F5344CB8AC3E}">
        <p14:creationId xmlns:p14="http://schemas.microsoft.com/office/powerpoint/2010/main" val="22903865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18"/>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17"/>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LiMiT</a:t>
            </a:r>
            <a:r>
              <a:rPr lang="en-US" dirty="0" smtClean="0"/>
              <a:t> Operation</a:t>
            </a:r>
            <a:endParaRPr lang="en-US" dirty="0"/>
          </a:p>
        </p:txBody>
      </p:sp>
      <p:pic>
        <p:nvPicPr>
          <p:cNvPr id="8" name="Content Placeholder 7" descr="kernel_operation.pdf"/>
          <p:cNvPicPr>
            <a:picLocks noGrp="1" noChangeAspect="1"/>
          </p:cNvPicPr>
          <p:nvPr>
            <p:ph idx="1"/>
          </p:nvPr>
        </p:nvPicPr>
        <p:blipFill>
          <a:blip r:embed="rId2">
            <a:extLst>
              <a:ext uri="{28A0092B-C50C-407E-A947-70E740481C1C}">
                <a14:useLocalDpi xmlns:a14="http://schemas.microsoft.com/office/drawing/2010/main" val="0"/>
              </a:ext>
            </a:extLst>
          </a:blip>
          <a:srcRect t="-48818" b="-48818"/>
          <a:stretch>
            <a:fillRect/>
          </a:stretch>
        </p:blipFill>
        <p:spPr/>
      </p:pic>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F81376A5-505C-4000-B54A-48EF70A1CA8B}" type="slidenum">
              <a:rPr lang="en-US" smtClean="0"/>
              <a:pPr>
                <a:defRPr/>
              </a:pPr>
              <a:t>58</a:t>
            </a:fld>
            <a:endParaRPr lang="en-US"/>
          </a:p>
        </p:txBody>
      </p:sp>
    </p:spTree>
    <p:extLst>
      <p:ext uri="{BB962C8B-B14F-4D97-AF65-F5344CB8AC3E}">
        <p14:creationId xmlns:p14="http://schemas.microsoft.com/office/powerpoint/2010/main" val="2377055142"/>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RDTSC</a:t>
            </a:r>
            <a:endParaRPr lang="en-US" dirty="0"/>
          </a:p>
        </p:txBody>
      </p:sp>
      <p:pic>
        <p:nvPicPr>
          <p:cNvPr id="8" name="Content Placeholder 7" descr="rdtsc.pdf"/>
          <p:cNvPicPr>
            <a:picLocks noGrp="1" noChangeAspect="1"/>
          </p:cNvPicPr>
          <p:nvPr>
            <p:ph idx="1"/>
          </p:nvPr>
        </p:nvPicPr>
        <p:blipFill>
          <a:blip r:embed="rId2">
            <a:extLst>
              <a:ext uri="{28A0092B-C50C-407E-A947-70E740481C1C}">
                <a14:useLocalDpi xmlns:a14="http://schemas.microsoft.com/office/drawing/2010/main" val="0"/>
              </a:ext>
            </a:extLst>
          </a:blip>
          <a:srcRect t="-23466" b="-23466"/>
          <a:stretch>
            <a:fillRect/>
          </a:stretch>
        </p:blipFill>
        <p:spPr/>
      </p:pic>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F81376A5-505C-4000-B54A-48EF70A1CA8B}" type="slidenum">
              <a:rPr lang="en-US" smtClean="0"/>
              <a:pPr>
                <a:defRPr/>
              </a:pPr>
              <a:t>59</a:t>
            </a:fld>
            <a:endParaRPr lang="en-US"/>
          </a:p>
        </p:txBody>
      </p:sp>
    </p:spTree>
    <p:extLst>
      <p:ext uri="{BB962C8B-B14F-4D97-AF65-F5344CB8AC3E}">
        <p14:creationId xmlns:p14="http://schemas.microsoft.com/office/powerpoint/2010/main" val="17117552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Data Collection</a:t>
            </a:r>
            <a:endParaRPr lang="en-US" dirty="0"/>
          </a:p>
        </p:txBody>
      </p:sp>
      <p:sp>
        <p:nvSpPr>
          <p:cNvPr id="3" name="Content Placeholder 2"/>
          <p:cNvSpPr>
            <a:spLocks noGrp="1"/>
          </p:cNvSpPr>
          <p:nvPr>
            <p:ph idx="1"/>
          </p:nvPr>
        </p:nvSpPr>
        <p:spPr/>
        <p:txBody>
          <a:bodyPr/>
          <a:lstStyle/>
          <a:p>
            <a:r>
              <a:rPr lang="en-US" dirty="0" smtClean="0"/>
              <a:t>Analytical Models</a:t>
            </a:r>
          </a:p>
          <a:p>
            <a:pPr lvl="1"/>
            <a:r>
              <a:rPr lang="en-US" dirty="0" smtClean="0"/>
              <a:t>Fast, but questionable accuracy</a:t>
            </a:r>
          </a:p>
          <a:p>
            <a:r>
              <a:rPr lang="en-US" dirty="0" smtClean="0"/>
              <a:t>Simulation</a:t>
            </a:r>
          </a:p>
          <a:p>
            <a:pPr lvl="1"/>
            <a:r>
              <a:rPr lang="en-US" dirty="0" smtClean="0"/>
              <a:t>Often the gold standard</a:t>
            </a:r>
          </a:p>
          <a:p>
            <a:pPr lvl="1"/>
            <a:r>
              <a:rPr lang="en-US" dirty="0" smtClean="0"/>
              <a:t>Very detailed information</a:t>
            </a:r>
          </a:p>
          <a:p>
            <a:pPr lvl="1"/>
            <a:r>
              <a:rPr lang="en-US" dirty="0" smtClean="0"/>
              <a:t>Very slow</a:t>
            </a:r>
          </a:p>
          <a:p>
            <a:r>
              <a:rPr lang="en-US" dirty="0" smtClean="0"/>
              <a:t>Production Hardware </a:t>
            </a:r>
            <a:r>
              <a:rPr lang="en-US" sz="2400" dirty="0" smtClean="0"/>
              <a:t>(performance counters)</a:t>
            </a:r>
            <a:endParaRPr lang="en-US" dirty="0" smtClean="0"/>
          </a:p>
          <a:p>
            <a:pPr lvl="1"/>
            <a:r>
              <a:rPr lang="en-US" dirty="0" smtClean="0"/>
              <a:t>Very fast</a:t>
            </a:r>
          </a:p>
          <a:p>
            <a:pPr lvl="1"/>
            <a:r>
              <a:rPr lang="en-US" dirty="0" smtClean="0"/>
              <a:t>Not very detailed</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6</a:t>
            </a:fld>
            <a:endParaRPr lang="en-US"/>
          </a:p>
        </p:txBody>
      </p:sp>
    </p:spTree>
    <p:extLst>
      <p:ext uri="{BB962C8B-B14F-4D97-AF65-F5344CB8AC3E}">
        <p14:creationId xmlns:p14="http://schemas.microsoft.com/office/powerpoint/2010/main" val="3241390610"/>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MySQL</a:t>
            </a:r>
            <a:r>
              <a:rPr lang="en-US" dirty="0" smtClean="0"/>
              <a:t> Instrumentation Overhead</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60</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1442826"/>
              </p:ext>
            </p:extLst>
          </p:nvPr>
        </p:nvGraphicFramePr>
        <p:xfrm>
          <a:off x="457200" y="990600"/>
          <a:ext cx="8229600" cy="5111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1539480"/>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Case Study A:</a:t>
            </a:r>
            <a:br>
              <a:rPr lang="en-US" dirty="0" smtClean="0"/>
            </a:br>
            <a:r>
              <a:rPr lang="en-US" dirty="0"/>
              <a:t>LOCKING IN WEB WORKLOADS</a:t>
            </a:r>
          </a:p>
        </p:txBody>
      </p:sp>
      <p:sp>
        <p:nvSpPr>
          <p:cNvPr id="7" name="Text Placeholder 6"/>
          <p:cNvSpPr>
            <a:spLocks noGrp="1"/>
          </p:cNvSpPr>
          <p:nvPr>
            <p:ph type="body" idx="1"/>
          </p:nvPr>
        </p:nvSpPr>
        <p:spPr/>
        <p:txBody>
          <a:bodyPr/>
          <a:lstStyle/>
          <a:p>
            <a:r>
              <a:rPr lang="en-US" dirty="0" smtClean="0"/>
              <a:t>How does web-related software use locks? </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61</a:t>
            </a:fld>
            <a:endParaRPr lang="en-US"/>
          </a:p>
        </p:txBody>
      </p:sp>
    </p:spTree>
    <p:extLst>
      <p:ext uri="{BB962C8B-B14F-4D97-AF65-F5344CB8AC3E}">
        <p14:creationId xmlns:p14="http://schemas.microsoft.com/office/powerpoint/2010/main" val="734771233"/>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Locking on the Web</a:t>
            </a:r>
            <a:endParaRPr lang="en-US" dirty="0"/>
          </a:p>
        </p:txBody>
      </p:sp>
      <p:sp>
        <p:nvSpPr>
          <p:cNvPr id="7" name="Content Placeholder 6"/>
          <p:cNvSpPr>
            <a:spLocks noGrp="1"/>
          </p:cNvSpPr>
          <p:nvPr>
            <p:ph idx="1"/>
          </p:nvPr>
        </p:nvSpPr>
        <p:spPr/>
        <p:txBody>
          <a:bodyPr/>
          <a:lstStyle/>
          <a:p>
            <a:r>
              <a:rPr lang="en-US" dirty="0" smtClean="0"/>
              <a:t>Questions to answer</a:t>
            </a:r>
          </a:p>
          <a:p>
            <a:pPr lvl="1"/>
            <a:r>
              <a:rPr lang="en-US" dirty="0" smtClean="0"/>
              <a:t>Is locking a significant concern?</a:t>
            </a:r>
          </a:p>
          <a:p>
            <a:pPr lvl="1"/>
            <a:r>
              <a:rPr lang="en-US" dirty="0" smtClean="0"/>
              <a:t>How can architects help?</a:t>
            </a:r>
          </a:p>
          <a:p>
            <a:pPr lvl="1"/>
            <a:r>
              <a:rPr lang="en-US" dirty="0" smtClean="0"/>
              <a:t>Are traditional benchmarks similar?</a:t>
            </a:r>
          </a:p>
          <a:p>
            <a:r>
              <a:rPr lang="en-US" dirty="0" smtClean="0"/>
              <a:t>Methodology</a:t>
            </a:r>
          </a:p>
          <a:p>
            <a:pPr lvl="1"/>
            <a:r>
              <a:rPr lang="en-US" dirty="0" smtClean="0"/>
              <a:t>Intercept </a:t>
            </a:r>
            <a:r>
              <a:rPr lang="en-US" dirty="0" err="1" smtClean="0"/>
              <a:t>pthread</a:t>
            </a:r>
            <a:r>
              <a:rPr lang="en-US" dirty="0" smtClean="0"/>
              <a:t> </a:t>
            </a:r>
            <a:r>
              <a:rPr lang="en-US" dirty="0" err="1" smtClean="0"/>
              <a:t>mutex</a:t>
            </a:r>
            <a:r>
              <a:rPr lang="en-US" dirty="0" smtClean="0"/>
              <a:t> calls, time w/ </a:t>
            </a:r>
            <a:r>
              <a:rPr lang="en-US" dirty="0" err="1" smtClean="0"/>
              <a:t>LiMiT</a:t>
            </a:r>
            <a:endParaRPr lang="en-US" dirty="0" smtClean="0"/>
          </a:p>
          <a:p>
            <a:r>
              <a:rPr lang="en-US" dirty="0" smtClean="0"/>
              <a:t>Applications</a:t>
            </a:r>
          </a:p>
          <a:p>
            <a:pPr lvl="1"/>
            <a:r>
              <a:rPr lang="en-US" dirty="0" smtClean="0"/>
              <a:t>Firefox</a:t>
            </a:r>
          </a:p>
          <a:p>
            <a:pPr lvl="1"/>
            <a:r>
              <a:rPr lang="en-US" dirty="0" smtClean="0"/>
              <a:t>Apache</a:t>
            </a:r>
          </a:p>
          <a:p>
            <a:pPr lvl="1"/>
            <a:r>
              <a:rPr lang="en-US" dirty="0" smtClean="0"/>
              <a:t>MySQL</a:t>
            </a:r>
          </a:p>
          <a:p>
            <a:pPr lvl="1"/>
            <a:r>
              <a:rPr lang="en-US" dirty="0" smtClean="0"/>
              <a:t>PARSEC</a:t>
            </a:r>
          </a:p>
          <a:p>
            <a:pPr lvl="1"/>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F81376A5-505C-4000-B54A-48EF70A1CA8B}" type="slidenum">
              <a:rPr lang="en-US" smtClean="0"/>
              <a:pPr>
                <a:defRPr/>
              </a:pPr>
              <a:t>62</a:t>
            </a:fld>
            <a:endParaRPr lang="en-US"/>
          </a:p>
        </p:txBody>
      </p:sp>
    </p:spTree>
    <p:extLst>
      <p:ext uri="{BB962C8B-B14F-4D97-AF65-F5344CB8AC3E}">
        <p14:creationId xmlns:p14="http://schemas.microsoft.com/office/powerpoint/2010/main" val="1771551744"/>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Execution Time by Region</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F81376A5-505C-4000-B54A-48EF70A1CA8B}" type="slidenum">
              <a:rPr lang="en-US" smtClean="0"/>
              <a:pPr>
                <a:defRPr/>
              </a:pPr>
              <a:t>63</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553521030"/>
              </p:ext>
            </p:extLst>
          </p:nvPr>
        </p:nvGraphicFramePr>
        <p:xfrm>
          <a:off x="457200" y="990600"/>
          <a:ext cx="8229600" cy="5111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3111613"/>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Locking Statistics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43833036"/>
              </p:ext>
            </p:extLst>
          </p:nvPr>
        </p:nvGraphicFramePr>
        <p:xfrm>
          <a:off x="457200" y="990600"/>
          <a:ext cx="8229600" cy="2560320"/>
        </p:xfrm>
        <a:graphic>
          <a:graphicData uri="http://schemas.openxmlformats.org/drawingml/2006/table">
            <a:tbl>
              <a:tblPr firstRow="1" bandRow="1">
                <a:tableStyleId>{5C22544A-7EE6-4342-B048-85BDC9FD1C3A}</a:tableStyleId>
              </a:tblPr>
              <a:tblGrid>
                <a:gridCol w="2209800"/>
                <a:gridCol w="1447800"/>
                <a:gridCol w="1600200"/>
                <a:gridCol w="1524000"/>
                <a:gridCol w="1447800"/>
              </a:tblGrid>
              <a:tr h="370840">
                <a:tc>
                  <a:txBody>
                    <a:bodyPr/>
                    <a:lstStyle/>
                    <a:p>
                      <a:endParaRPr lang="en-US" sz="2400" dirty="0"/>
                    </a:p>
                  </a:txBody>
                  <a:tcPr/>
                </a:tc>
                <a:tc>
                  <a:txBody>
                    <a:bodyPr/>
                    <a:lstStyle/>
                    <a:p>
                      <a:pPr algn="ctr"/>
                      <a:r>
                        <a:rPr lang="en-US" sz="2400" dirty="0" smtClean="0"/>
                        <a:t>Firefox</a:t>
                      </a:r>
                      <a:endParaRPr lang="en-US" sz="2400" dirty="0"/>
                    </a:p>
                  </a:txBody>
                  <a:tcPr/>
                </a:tc>
                <a:tc>
                  <a:txBody>
                    <a:bodyPr/>
                    <a:lstStyle/>
                    <a:p>
                      <a:pPr algn="ctr"/>
                      <a:r>
                        <a:rPr lang="en-US" sz="2400" dirty="0" smtClean="0"/>
                        <a:t>Apache</a:t>
                      </a:r>
                      <a:endParaRPr lang="en-US" sz="2400" dirty="0"/>
                    </a:p>
                  </a:txBody>
                  <a:tcPr/>
                </a:tc>
                <a:tc>
                  <a:txBody>
                    <a:bodyPr/>
                    <a:lstStyle/>
                    <a:p>
                      <a:pPr algn="ctr"/>
                      <a:r>
                        <a:rPr lang="en-US" sz="2400" dirty="0" smtClean="0"/>
                        <a:t>PARSEC</a:t>
                      </a:r>
                      <a:endParaRPr lang="en-US" sz="2400" dirty="0"/>
                    </a:p>
                  </a:txBody>
                  <a:tcPr/>
                </a:tc>
                <a:tc>
                  <a:txBody>
                    <a:bodyPr/>
                    <a:lstStyle/>
                    <a:p>
                      <a:pPr algn="ctr"/>
                      <a:r>
                        <a:rPr lang="en-US" sz="2400" dirty="0" smtClean="0"/>
                        <a:t>MySQL</a:t>
                      </a:r>
                      <a:endParaRPr lang="en-US" sz="2400" dirty="0"/>
                    </a:p>
                  </a:txBody>
                  <a:tcPr/>
                </a:tc>
              </a:tr>
              <a:tr h="370840">
                <a:tc>
                  <a:txBody>
                    <a:bodyPr/>
                    <a:lstStyle/>
                    <a:p>
                      <a:pPr algn="r"/>
                      <a:r>
                        <a:rPr lang="en-US" sz="2400" dirty="0" smtClean="0"/>
                        <a:t>Avg.</a:t>
                      </a:r>
                      <a:r>
                        <a:rPr lang="en-US" sz="2400" baseline="0" dirty="0" smtClean="0"/>
                        <a:t> Lock Held Time (cycles)</a:t>
                      </a:r>
                      <a:endParaRPr lang="en-US" sz="2400" dirty="0"/>
                    </a:p>
                  </a:txBody>
                  <a:tcPr anchor="ctr"/>
                </a:tc>
                <a:tc>
                  <a:txBody>
                    <a:bodyPr/>
                    <a:lstStyle/>
                    <a:p>
                      <a:pPr algn="ctr"/>
                      <a:r>
                        <a:rPr lang="en-US" sz="2400" dirty="0" smtClean="0"/>
                        <a:t>789</a:t>
                      </a:r>
                      <a:endParaRPr lang="en-US" sz="2400" dirty="0"/>
                    </a:p>
                  </a:txBody>
                  <a:tcPr anchor="ctr"/>
                </a:tc>
                <a:tc>
                  <a:txBody>
                    <a:bodyPr/>
                    <a:lstStyle/>
                    <a:p>
                      <a:pPr algn="ctr"/>
                      <a:r>
                        <a:rPr lang="en-US" sz="2400" dirty="0" smtClean="0"/>
                        <a:t>149</a:t>
                      </a:r>
                      <a:endParaRPr lang="en-US" sz="2400" dirty="0"/>
                    </a:p>
                  </a:txBody>
                  <a:tcPr anchor="ctr"/>
                </a:tc>
                <a:tc>
                  <a:txBody>
                    <a:bodyPr/>
                    <a:lstStyle/>
                    <a:p>
                      <a:pPr algn="ctr"/>
                      <a:r>
                        <a:rPr lang="en-US" sz="2400" dirty="0" smtClean="0"/>
                        <a:t>118</a:t>
                      </a:r>
                      <a:endParaRPr lang="en-US" sz="2400" dirty="0"/>
                    </a:p>
                  </a:txBody>
                  <a:tcPr anchor="ctr"/>
                </a:tc>
                <a:tc>
                  <a:txBody>
                    <a:bodyPr/>
                    <a:lstStyle/>
                    <a:p>
                      <a:pPr algn="ctr"/>
                      <a:r>
                        <a:rPr lang="en-US" sz="2400" dirty="0" smtClean="0"/>
                        <a:t>1076</a:t>
                      </a:r>
                      <a:endParaRPr lang="en-US" sz="2400" dirty="0"/>
                    </a:p>
                  </a:txBody>
                  <a:tcPr anchor="ctr"/>
                </a:tc>
              </a:tr>
              <a:tr h="370840">
                <a:tc>
                  <a:txBody>
                    <a:bodyPr/>
                    <a:lstStyle/>
                    <a:p>
                      <a:pPr algn="r"/>
                      <a:r>
                        <a:rPr lang="en-US" sz="2400" dirty="0" smtClean="0"/>
                        <a:t>Dynamic Locks per 10k Cycles</a:t>
                      </a:r>
                      <a:endParaRPr lang="en-US" sz="2400" dirty="0"/>
                    </a:p>
                  </a:txBody>
                  <a:tcPr anchor="ctr"/>
                </a:tc>
                <a:tc>
                  <a:txBody>
                    <a:bodyPr/>
                    <a:lstStyle/>
                    <a:p>
                      <a:pPr algn="ctr"/>
                      <a:r>
                        <a:rPr lang="en-US" sz="2400" dirty="0" smtClean="0"/>
                        <a:t>3.24</a:t>
                      </a:r>
                      <a:endParaRPr lang="en-US" sz="2400" dirty="0"/>
                    </a:p>
                  </a:txBody>
                  <a:tcPr anchor="ctr"/>
                </a:tc>
                <a:tc>
                  <a:txBody>
                    <a:bodyPr/>
                    <a:lstStyle/>
                    <a:p>
                      <a:pPr algn="ctr"/>
                      <a:r>
                        <a:rPr lang="en-US" sz="2400" dirty="0" smtClean="0"/>
                        <a:t>1.12</a:t>
                      </a:r>
                      <a:endParaRPr lang="en-US" sz="2400" dirty="0"/>
                    </a:p>
                  </a:txBody>
                  <a:tcPr anchor="ctr"/>
                </a:tc>
                <a:tc>
                  <a:txBody>
                    <a:bodyPr/>
                    <a:lstStyle/>
                    <a:p>
                      <a:pPr algn="ctr"/>
                      <a:r>
                        <a:rPr lang="en-US" sz="2400" dirty="0" smtClean="0"/>
                        <a:t>0.545</a:t>
                      </a:r>
                      <a:endParaRPr lang="en-US" sz="2400" dirty="0"/>
                    </a:p>
                  </a:txBody>
                  <a:tcPr anchor="ctr"/>
                </a:tc>
                <a:tc>
                  <a:txBody>
                    <a:bodyPr/>
                    <a:lstStyle/>
                    <a:p>
                      <a:pPr algn="ctr"/>
                      <a:r>
                        <a:rPr lang="en-US" sz="2400" dirty="0" smtClean="0"/>
                        <a:t>3.18</a:t>
                      </a:r>
                      <a:endParaRPr lang="en-US" sz="2400" dirty="0"/>
                    </a:p>
                  </a:txBody>
                  <a:tcPr anchor="ctr"/>
                </a:tc>
              </a:tr>
              <a:tr h="370840">
                <a:tc>
                  <a:txBody>
                    <a:bodyPr/>
                    <a:lstStyle/>
                    <a:p>
                      <a:pPr algn="r"/>
                      <a:r>
                        <a:rPr lang="en-US" sz="2400" dirty="0" smtClean="0"/>
                        <a:t>Static Locks</a:t>
                      </a:r>
                      <a:endParaRPr lang="en-US" sz="2400" dirty="0"/>
                    </a:p>
                  </a:txBody>
                  <a:tcPr anchor="ctr"/>
                </a:tc>
                <a:tc>
                  <a:txBody>
                    <a:bodyPr/>
                    <a:lstStyle/>
                    <a:p>
                      <a:pPr algn="ctr"/>
                      <a:r>
                        <a:rPr lang="en-US" sz="2400" dirty="0" smtClean="0"/>
                        <a:t>57</a:t>
                      </a:r>
                      <a:endParaRPr lang="en-US" sz="2400" dirty="0"/>
                    </a:p>
                  </a:txBody>
                  <a:tcPr anchor="ctr"/>
                </a:tc>
                <a:tc>
                  <a:txBody>
                    <a:bodyPr/>
                    <a:lstStyle/>
                    <a:p>
                      <a:pPr algn="ctr"/>
                      <a:r>
                        <a:rPr lang="en-US" sz="2400" dirty="0" smtClean="0"/>
                        <a:t>1</a:t>
                      </a:r>
                      <a:endParaRPr lang="en-US" sz="2400" dirty="0"/>
                    </a:p>
                  </a:txBody>
                  <a:tcPr anchor="ctr"/>
                </a:tc>
                <a:tc>
                  <a:txBody>
                    <a:bodyPr/>
                    <a:lstStyle/>
                    <a:p>
                      <a:pPr algn="ctr"/>
                      <a:r>
                        <a:rPr lang="en-US" sz="2400" dirty="0" smtClean="0"/>
                        <a:t>17</a:t>
                      </a:r>
                      <a:endParaRPr lang="en-US" sz="2400" dirty="0"/>
                    </a:p>
                  </a:txBody>
                  <a:tcPr anchor="ctr"/>
                </a:tc>
                <a:tc>
                  <a:txBody>
                    <a:bodyPr/>
                    <a:lstStyle/>
                    <a:p>
                      <a:pPr algn="ctr"/>
                      <a:r>
                        <a:rPr lang="en-US" sz="2400" dirty="0" smtClean="0"/>
                        <a:t>13853</a:t>
                      </a:r>
                      <a:endParaRPr lang="en-US" sz="2400" dirty="0"/>
                    </a:p>
                  </a:txBody>
                  <a:tcPr anchor="ctr"/>
                </a:tc>
              </a:tr>
            </a:tbl>
          </a:graphicData>
        </a:graphic>
      </p:graphicFrame>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64</a:t>
            </a:fld>
            <a:endParaRPr lang="en-US"/>
          </a:p>
        </p:txBody>
      </p:sp>
    </p:spTree>
    <p:extLst>
      <p:ext uri="{BB962C8B-B14F-4D97-AF65-F5344CB8AC3E}">
        <p14:creationId xmlns:p14="http://schemas.microsoft.com/office/powerpoint/2010/main" val="1188491013"/>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&amp; Implications</a:t>
            </a:r>
            <a:endParaRPr lang="en-US" dirty="0"/>
          </a:p>
        </p:txBody>
      </p:sp>
      <p:sp>
        <p:nvSpPr>
          <p:cNvPr id="3" name="Content Placeholder 2"/>
          <p:cNvSpPr>
            <a:spLocks noGrp="1"/>
          </p:cNvSpPr>
          <p:nvPr>
            <p:ph idx="1"/>
          </p:nvPr>
        </p:nvSpPr>
        <p:spPr/>
        <p:txBody>
          <a:bodyPr/>
          <a:lstStyle/>
          <a:p>
            <a:r>
              <a:rPr lang="en-US" dirty="0" smtClean="0"/>
              <a:t>Applications like Firefox and MySQL use locks differently from Apache and PARSEC</a:t>
            </a:r>
          </a:p>
          <a:p>
            <a:pPr lvl="1"/>
            <a:r>
              <a:rPr lang="en-US" dirty="0" smtClean="0"/>
              <a:t>Many notions of synchronization based on scientific computing probably don’t apply</a:t>
            </a:r>
          </a:p>
          <a:p>
            <a:r>
              <a:rPr lang="en-US" dirty="0" smtClean="0"/>
              <a:t>Locking overheads up to 8 - 13%</a:t>
            </a:r>
          </a:p>
          <a:p>
            <a:pPr lvl="1"/>
            <a:r>
              <a:rPr lang="en-US" dirty="0" smtClean="0"/>
              <a:t>More efficient mechanisms may be helpful</a:t>
            </a:r>
          </a:p>
          <a:p>
            <a:pPr lvl="1"/>
            <a:r>
              <a:rPr lang="en-US" dirty="0" smtClean="0"/>
              <a:t>But, 13% is upper bound on speedup</a:t>
            </a:r>
          </a:p>
          <a:p>
            <a:r>
              <a:rPr lang="en-US" dirty="0" smtClean="0"/>
              <a:t>MySQL has some very long critical sections</a:t>
            </a:r>
          </a:p>
          <a:p>
            <a:pPr lvl="1"/>
            <a:r>
              <a:rPr lang="en-US" dirty="0" smtClean="0"/>
              <a:t>Prime targets for micro-arch optimization</a:t>
            </a:r>
          </a:p>
          <a:p>
            <a:pPr lvl="1"/>
            <a:r>
              <a:rPr lang="en-US" dirty="0" smtClean="0"/>
              <a:t>If they run faster, MySQL scales better</a:t>
            </a:r>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65</a:t>
            </a:fld>
            <a:endParaRPr lang="en-US"/>
          </a:p>
        </p:txBody>
      </p:sp>
    </p:spTree>
    <p:extLst>
      <p:ext uri="{BB962C8B-B14F-4D97-AF65-F5344CB8AC3E}">
        <p14:creationId xmlns:p14="http://schemas.microsoft.com/office/powerpoint/2010/main" val="2015234093"/>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 Enhancements</a:t>
            </a:r>
            <a:endParaRPr lang="en-US" dirty="0"/>
          </a:p>
        </p:txBody>
      </p:sp>
      <p:sp>
        <p:nvSpPr>
          <p:cNvPr id="3" name="Content Placeholder 2"/>
          <p:cNvSpPr>
            <a:spLocks noGrp="1"/>
          </p:cNvSpPr>
          <p:nvPr>
            <p:ph idx="1"/>
          </p:nvPr>
        </p:nvSpPr>
        <p:spPr/>
        <p:txBody>
          <a:bodyPr/>
          <a:lstStyle/>
          <a:p>
            <a:r>
              <a:rPr lang="en-US" dirty="0" smtClean="0"/>
              <a:t>64-bit Reads and Writes</a:t>
            </a:r>
          </a:p>
          <a:p>
            <a:pPr lvl="1"/>
            <a:r>
              <a:rPr lang="en-US" dirty="0" smtClean="0"/>
              <a:t>Overflows are primary source of complexity</a:t>
            </a:r>
          </a:p>
          <a:p>
            <a:pPr lvl="1"/>
            <a:r>
              <a:rPr lang="en-US" dirty="0" smtClean="0"/>
              <a:t>64-bit counters w/ full read/write eliminates it</a:t>
            </a:r>
          </a:p>
          <a:p>
            <a:r>
              <a:rPr lang="en-US" dirty="0" smtClean="0"/>
              <a:t>Destructive Reads</a:t>
            </a:r>
          </a:p>
          <a:p>
            <a:pPr lvl="1"/>
            <a:r>
              <a:rPr lang="en-US" dirty="0"/>
              <a:t>D</a:t>
            </a:r>
            <a:r>
              <a:rPr lang="en-US" dirty="0" smtClean="0"/>
              <a:t>ifference = 2 reads, store, load &amp; subtract</a:t>
            </a:r>
          </a:p>
          <a:p>
            <a:pPr lvl="1"/>
            <a:r>
              <a:rPr lang="en-US" dirty="0" smtClean="0"/>
              <a:t>Destructive read difference = 2 reads</a:t>
            </a:r>
          </a:p>
          <a:p>
            <a:r>
              <a:rPr lang="en-US" dirty="0" smtClean="0"/>
              <a:t>Combined Reads</a:t>
            </a:r>
          </a:p>
          <a:p>
            <a:pPr lvl="1"/>
            <a:r>
              <a:rPr lang="en-US" dirty="0" smtClean="0"/>
              <a:t>X86 counter read requires 2 instructions</a:t>
            </a:r>
          </a:p>
          <a:p>
            <a:pPr lvl="1"/>
            <a:r>
              <a:rPr lang="en-US" dirty="0" smtClean="0"/>
              <a:t>Combining should reduce overhead</a:t>
            </a:r>
          </a:p>
          <a:p>
            <a:r>
              <a:rPr lang="en-US" dirty="0" smtClean="0"/>
              <a:t>AMD’s Lightweight Profiling Proposal</a:t>
            </a:r>
          </a:p>
          <a:p>
            <a:pPr lvl="1"/>
            <a:r>
              <a:rPr lang="en-US" dirty="0" smtClean="0"/>
              <a:t>Really good, depending on microarchitecture</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66</a:t>
            </a:fld>
            <a:endParaRPr lang="en-US"/>
          </a:p>
        </p:txBody>
      </p:sp>
    </p:spTree>
    <p:extLst>
      <p:ext uri="{BB962C8B-B14F-4D97-AF65-F5344CB8AC3E}">
        <p14:creationId xmlns:p14="http://schemas.microsoft.com/office/powerpoint/2010/main" val="206839100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Data Collection</a:t>
            </a:r>
            <a:endParaRPr lang="en-US" dirty="0"/>
          </a:p>
        </p:txBody>
      </p:sp>
      <p:sp>
        <p:nvSpPr>
          <p:cNvPr id="3" name="Content Placeholder 2"/>
          <p:cNvSpPr>
            <a:spLocks noGrp="1"/>
          </p:cNvSpPr>
          <p:nvPr>
            <p:ph idx="1"/>
          </p:nvPr>
        </p:nvSpPr>
        <p:spPr/>
        <p:txBody>
          <a:bodyPr/>
          <a:lstStyle/>
          <a:p>
            <a:r>
              <a:rPr lang="en-US" dirty="0" smtClean="0"/>
              <a:t>Analytical Models</a:t>
            </a:r>
          </a:p>
          <a:p>
            <a:pPr lvl="1"/>
            <a:r>
              <a:rPr lang="en-US" dirty="0" smtClean="0"/>
              <a:t>Fast, but questionable accuracy</a:t>
            </a:r>
          </a:p>
          <a:p>
            <a:r>
              <a:rPr lang="en-US" dirty="0" smtClean="0"/>
              <a:t>Simulation</a:t>
            </a:r>
          </a:p>
          <a:p>
            <a:pPr lvl="1"/>
            <a:r>
              <a:rPr lang="en-US" dirty="0" smtClean="0"/>
              <a:t>Often the gold standard</a:t>
            </a:r>
          </a:p>
          <a:p>
            <a:pPr lvl="1"/>
            <a:r>
              <a:rPr lang="en-US" dirty="0" smtClean="0"/>
              <a:t>Very detailed information</a:t>
            </a:r>
          </a:p>
          <a:p>
            <a:pPr lvl="1"/>
            <a:r>
              <a:rPr lang="en-US" dirty="0" smtClean="0"/>
              <a:t>Very slow</a:t>
            </a:r>
          </a:p>
          <a:p>
            <a:r>
              <a:rPr lang="en-US" dirty="0" smtClean="0"/>
              <a:t>Production Hardware </a:t>
            </a:r>
            <a:r>
              <a:rPr lang="en-US" sz="2400" dirty="0" smtClean="0"/>
              <a:t>(Performance Counters)</a:t>
            </a:r>
            <a:endParaRPr lang="en-US" dirty="0" smtClean="0"/>
          </a:p>
          <a:p>
            <a:pPr lvl="1"/>
            <a:r>
              <a:rPr lang="en-US" dirty="0" smtClean="0"/>
              <a:t>Very fast</a:t>
            </a:r>
          </a:p>
          <a:p>
            <a:pPr lvl="1"/>
            <a:r>
              <a:rPr lang="en-US" strike="sngStrike" dirty="0" smtClean="0"/>
              <a:t>Not very detailed</a:t>
            </a:r>
            <a:endParaRPr lang="en-US" dirty="0" smtClean="0"/>
          </a:p>
          <a:p>
            <a:pPr lvl="1"/>
            <a:r>
              <a:rPr lang="en-US" dirty="0" smtClean="0"/>
              <a:t>Relatively detailed</a:t>
            </a:r>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7</a:t>
            </a:fld>
            <a:endParaRPr lang="en-US"/>
          </a:p>
        </p:txBody>
      </p:sp>
    </p:spTree>
    <p:extLst>
      <p:ext uri="{BB962C8B-B14F-4D97-AF65-F5344CB8AC3E}">
        <p14:creationId xmlns:p14="http://schemas.microsoft.com/office/powerpoint/2010/main" val="16325412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Accuracy, Precision &amp; Perturbation</a:t>
            </a:r>
            <a:endParaRPr lang="en-US" dirty="0"/>
          </a:p>
        </p:txBody>
      </p:sp>
      <p:sp>
        <p:nvSpPr>
          <p:cNvPr id="7" name="Text Placeholder 6"/>
          <p:cNvSpPr>
            <a:spLocks noGrp="1"/>
          </p:cNvSpPr>
          <p:nvPr>
            <p:ph type="body" idx="1"/>
          </p:nvPr>
        </p:nvSpPr>
        <p:spPr/>
        <p:txBody>
          <a:bodyPr/>
          <a:lstStyle/>
          <a:p>
            <a:r>
              <a:rPr lang="en-US" dirty="0" smtClean="0"/>
              <a:t>A comparison of performance monitoring techniques</a:t>
            </a:r>
          </a:p>
          <a:p>
            <a:r>
              <a:rPr lang="en-US" dirty="0"/>
              <a:t>a</a:t>
            </a:r>
            <a:r>
              <a:rPr lang="en-US" dirty="0" smtClean="0"/>
              <a:t>nd the uncertainty </a:t>
            </a:r>
            <a:r>
              <a:rPr lang="en-US" dirty="0"/>
              <a:t>p</a:t>
            </a:r>
            <a:r>
              <a:rPr lang="en-US" dirty="0" smtClean="0"/>
              <a:t>rincipal </a:t>
            </a:r>
            <a:endParaRPr lang="en-US" dirty="0"/>
          </a:p>
        </p:txBody>
      </p:sp>
      <p:sp>
        <p:nvSpPr>
          <p:cNvPr id="4" name="Footer Placeholder 3"/>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5" name="Slide Number Placeholder 4"/>
          <p:cNvSpPr>
            <a:spLocks noGrp="1"/>
          </p:cNvSpPr>
          <p:nvPr>
            <p:ph type="sldNum" sz="quarter" idx="12"/>
          </p:nvPr>
        </p:nvSpPr>
        <p:spPr/>
        <p:txBody>
          <a:bodyPr/>
          <a:lstStyle/>
          <a:p>
            <a:pPr>
              <a:defRPr/>
            </a:pPr>
            <a:fld id="{D3EF06B8-5535-4D43-8E98-90EF3716400D}" type="slidenum">
              <a:rPr lang="en-US" smtClean="0"/>
              <a:pPr>
                <a:defRPr/>
              </a:pPr>
              <a:t>8</a:t>
            </a:fld>
            <a:endParaRPr lang="en-US"/>
          </a:p>
        </p:txBody>
      </p:sp>
    </p:spTree>
    <p:extLst>
      <p:ext uri="{BB962C8B-B14F-4D97-AF65-F5344CB8AC3E}">
        <p14:creationId xmlns:p14="http://schemas.microsoft.com/office/powerpoint/2010/main" val="23269778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Accuracy, Precision &amp; Perturbation</a:t>
            </a:r>
            <a:endParaRPr lang="en-US" dirty="0"/>
          </a:p>
        </p:txBody>
      </p:sp>
      <p:sp>
        <p:nvSpPr>
          <p:cNvPr id="9" name="Content Placeholder 8"/>
          <p:cNvSpPr>
            <a:spLocks noGrp="1"/>
          </p:cNvSpPr>
          <p:nvPr>
            <p:ph idx="1"/>
          </p:nvPr>
        </p:nvSpPr>
        <p:spPr>
          <a:xfrm>
            <a:off x="457200" y="3962400"/>
            <a:ext cx="8229600" cy="2139950"/>
          </a:xfrm>
        </p:spPr>
        <p:txBody>
          <a:bodyPr/>
          <a:lstStyle/>
          <a:p>
            <a:r>
              <a:rPr lang="en-US" dirty="0" smtClean="0"/>
              <a:t>In normal execution, program interacts with microarchitecture as expected</a:t>
            </a:r>
            <a:endParaRPr lang="en-US" dirty="0"/>
          </a:p>
        </p:txBody>
      </p:sp>
      <p:sp>
        <p:nvSpPr>
          <p:cNvPr id="3" name="Footer Placeholder 2"/>
          <p:cNvSpPr>
            <a:spLocks noGrp="1"/>
          </p:cNvSpPr>
          <p:nvPr>
            <p:ph type="ftr" sz="quarter" idx="11"/>
          </p:nvPr>
        </p:nvSpPr>
        <p:spPr/>
        <p:txBody>
          <a:bodyPr/>
          <a:lstStyle/>
          <a:p>
            <a:pPr>
              <a:defRPr/>
            </a:pPr>
            <a:r>
              <a:rPr lang="en-US" smtClean="0"/>
              <a:t>CASTL: Computer Architecture and Security Technologies Lab</a:t>
            </a:r>
            <a:endParaRPr lang="en-US"/>
          </a:p>
        </p:txBody>
      </p:sp>
      <p:sp>
        <p:nvSpPr>
          <p:cNvPr id="4" name="Slide Number Placeholder 3"/>
          <p:cNvSpPr>
            <a:spLocks noGrp="1"/>
          </p:cNvSpPr>
          <p:nvPr>
            <p:ph type="sldNum" sz="quarter" idx="12"/>
          </p:nvPr>
        </p:nvSpPr>
        <p:spPr/>
        <p:txBody>
          <a:bodyPr/>
          <a:lstStyle/>
          <a:p>
            <a:pPr>
              <a:defRPr/>
            </a:pPr>
            <a:fld id="{100D5353-941B-48C2-9A8E-E3D8C1FC5103}" type="slidenum">
              <a:rPr lang="en-US" smtClean="0"/>
              <a:pPr>
                <a:defRPr/>
              </a:pPr>
              <a:t>9</a:t>
            </a:fld>
            <a:endParaRPr lang="en-US"/>
          </a:p>
        </p:txBody>
      </p:sp>
      <p:sp>
        <p:nvSpPr>
          <p:cNvPr id="5" name="Rectangle 4"/>
          <p:cNvSpPr/>
          <p:nvPr/>
        </p:nvSpPr>
        <p:spPr>
          <a:xfrm>
            <a:off x="1066800" y="1447800"/>
            <a:ext cx="7239000" cy="685800"/>
          </a:xfrm>
          <a:prstGeom prst="rect">
            <a:avLst/>
          </a:prstGeom>
          <a:gradFill flip="none" rotWithShape="1">
            <a:gsLst>
              <a:gs pos="0">
                <a:schemeClr val="accent2">
                  <a:lumMod val="75000"/>
                </a:schemeClr>
              </a:gs>
              <a:gs pos="100000">
                <a:schemeClr val="bg2">
                  <a:lumMod val="75000"/>
                </a:schemeClr>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6" name="TextBox 5"/>
          <p:cNvSpPr txBox="1"/>
          <p:nvPr/>
        </p:nvSpPr>
        <p:spPr>
          <a:xfrm>
            <a:off x="3177388" y="990600"/>
            <a:ext cx="2955669" cy="369332"/>
          </a:xfrm>
          <a:prstGeom prst="rect">
            <a:avLst/>
          </a:prstGeom>
          <a:noFill/>
        </p:spPr>
        <p:txBody>
          <a:bodyPr wrap="none" rtlCol="0">
            <a:spAutoFit/>
          </a:bodyPr>
          <a:lstStyle/>
          <a:p>
            <a:pPr algn="ctr"/>
            <a:r>
              <a:rPr lang="en-US" dirty="0" smtClean="0"/>
              <a:t>Normal Program Execution</a:t>
            </a:r>
            <a:endParaRPr lang="en-US" dirty="0"/>
          </a:p>
        </p:txBody>
      </p:sp>
      <p:sp>
        <p:nvSpPr>
          <p:cNvPr id="7" name="Rectangle 6"/>
          <p:cNvSpPr/>
          <p:nvPr/>
        </p:nvSpPr>
        <p:spPr>
          <a:xfrm>
            <a:off x="1066800" y="2743200"/>
            <a:ext cx="7239000" cy="685800"/>
          </a:xfrm>
          <a:prstGeom prst="rect">
            <a:avLst/>
          </a:prstGeom>
          <a:gradFill flip="none" rotWithShape="1">
            <a:gsLst>
              <a:gs pos="0">
                <a:schemeClr val="accent5"/>
              </a:gs>
              <a:gs pos="100000">
                <a:schemeClr val="accent3"/>
              </a:gs>
            </a:gsLst>
            <a:lin ang="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effectLst/>
            </a:endParaRPr>
          </a:p>
        </p:txBody>
      </p:sp>
      <p:sp>
        <p:nvSpPr>
          <p:cNvPr id="8" name="TextBox 7"/>
          <p:cNvSpPr txBox="1"/>
          <p:nvPr/>
        </p:nvSpPr>
        <p:spPr>
          <a:xfrm>
            <a:off x="1457931" y="2286000"/>
            <a:ext cx="6394599" cy="369332"/>
          </a:xfrm>
          <a:prstGeom prst="rect">
            <a:avLst/>
          </a:prstGeom>
          <a:noFill/>
        </p:spPr>
        <p:txBody>
          <a:bodyPr wrap="none" rtlCol="0">
            <a:spAutoFit/>
          </a:bodyPr>
          <a:lstStyle/>
          <a:p>
            <a:pPr algn="ctr"/>
            <a:r>
              <a:rPr lang="en-US" dirty="0" smtClean="0"/>
              <a:t>Corresponding Machine State (Cache, Branch Predictor, </a:t>
            </a:r>
            <a:r>
              <a:rPr lang="en-US" dirty="0" err="1" smtClean="0"/>
              <a:t>etc</a:t>
            </a:r>
            <a:r>
              <a:rPr lang="en-US" dirty="0" smtClean="0"/>
              <a:t>)</a:t>
            </a:r>
            <a:endParaRPr lang="en-US" dirty="0"/>
          </a:p>
        </p:txBody>
      </p:sp>
      <p:cxnSp>
        <p:nvCxnSpPr>
          <p:cNvPr id="11" name="Straight Arrow Connector 10"/>
          <p:cNvCxnSpPr/>
          <p:nvPr/>
        </p:nvCxnSpPr>
        <p:spPr>
          <a:xfrm>
            <a:off x="1066800" y="3776246"/>
            <a:ext cx="7239000" cy="182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199455" y="3429000"/>
            <a:ext cx="745091" cy="400110"/>
          </a:xfrm>
          <a:prstGeom prst="rect">
            <a:avLst/>
          </a:prstGeom>
          <a:noFill/>
        </p:spPr>
        <p:txBody>
          <a:bodyPr wrap="none" rtlCol="0">
            <a:spAutoFit/>
          </a:bodyPr>
          <a:lstStyle/>
          <a:p>
            <a:r>
              <a:rPr lang="en-US" sz="2000" dirty="0" smtClean="0"/>
              <a:t>Time</a:t>
            </a:r>
            <a:endParaRPr lang="en-US" sz="2000" dirty="0"/>
          </a:p>
        </p:txBody>
      </p:sp>
      <p:cxnSp>
        <p:nvCxnSpPr>
          <p:cNvPr id="16" name="Straight Arrow Connector 15"/>
          <p:cNvCxnSpPr/>
          <p:nvPr/>
        </p:nvCxnSpPr>
        <p:spPr>
          <a:xfrm>
            <a:off x="1066800" y="1447800"/>
            <a:ext cx="0" cy="685800"/>
          </a:xfrm>
          <a:prstGeom prst="straightConnector1">
            <a:avLst/>
          </a:prstGeom>
          <a:ln w="28575" cmpd="sng">
            <a:headEnd type="diamond"/>
            <a:tailEnd type="diamond"/>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a:off x="1066800" y="2743200"/>
            <a:ext cx="0" cy="685800"/>
          </a:xfrm>
          <a:prstGeom prst="straightConnector1">
            <a:avLst/>
          </a:prstGeom>
          <a:ln w="28575" cmpd="sng">
            <a:headEnd type="diamond"/>
            <a:tailEnd type="diamon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116879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4.06559E-6 -2.05188E-6 L 0.79125 -2.05188E-6 " pathEditMode="relative" rAng="0" ptsTypes="AA">
                                      <p:cBhvr>
                                        <p:cTn id="6" dur="2000" fill="hold"/>
                                        <p:tgtEl>
                                          <p:spTgt spid="16"/>
                                        </p:tgtEl>
                                        <p:attrNameLst>
                                          <p:attrName>ppt_x</p:attrName>
                                          <p:attrName>ppt_y</p:attrName>
                                        </p:attrNameLst>
                                      </p:cBhvr>
                                      <p:rCtr x="39563" y="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63" presetClass="path" presetSubtype="0" accel="50000" decel="50000" fill="hold" nodeType="withEffect">
                                  <p:stCondLst>
                                    <p:cond delay="0"/>
                                  </p:stCondLst>
                                  <p:childTnLst>
                                    <p:animMotion origin="layout" path="M 4.06559E-6 -2.05188E-6 L 0.79125 -2.05188E-6 " pathEditMode="relative" rAng="0" ptsTypes="AA">
                                      <p:cBhvr>
                                        <p:cTn id="16" dur="2000" fill="hold"/>
                                        <p:tgtEl>
                                          <p:spTgt spid="16"/>
                                        </p:tgtEl>
                                        <p:attrNameLst>
                                          <p:attrName>ppt_x</p:attrName>
                                          <p:attrName>ppt_y</p:attrName>
                                        </p:attrNameLst>
                                      </p:cBhvr>
                                      <p:rCtr x="39563" y="0"/>
                                    </p:animMotion>
                                  </p:childTnLst>
                                </p:cTn>
                              </p:par>
                              <p:par>
                                <p:cTn id="17" presetID="63" presetClass="path" presetSubtype="0" accel="50000" decel="50000" fill="hold" nodeType="withEffect">
                                  <p:stCondLst>
                                    <p:cond delay="0"/>
                                  </p:stCondLst>
                                  <p:childTnLst>
                                    <p:animMotion origin="layout" path="M 4.06559E-6 1.57017E-6 L 0.79125 1.57017E-6 " pathEditMode="relative" rAng="0" ptsTypes="AA">
                                      <p:cBhvr>
                                        <p:cTn id="18" dur="2000" fill="hold"/>
                                        <p:tgtEl>
                                          <p:spTgt spid="17"/>
                                        </p:tgtEl>
                                        <p:attrNameLst>
                                          <p:attrName>ppt_x</p:attrName>
                                          <p:attrName>ppt_y</p:attrName>
                                        </p:attrNameLst>
                                      </p:cBhvr>
                                      <p:rCtr x="3956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theme/theme1.xml><?xml version="1.0" encoding="utf-8"?>
<a:theme xmlns:a="http://schemas.openxmlformats.org/drawingml/2006/main" name="longtalk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smtClean="0">
            <a:effectLst/>
          </a:defRPr>
        </a:defPPr>
      </a:lstStyle>
      <a:style>
        <a:lnRef idx="2">
          <a:schemeClr val="accent1">
            <a:shade val="50000"/>
          </a:schemeClr>
        </a:lnRef>
        <a:fillRef idx="1">
          <a:schemeClr val="accent1"/>
        </a:fillRef>
        <a:effectRef idx="0">
          <a:schemeClr val="accent1"/>
        </a:effectRef>
        <a:fontRef idx="minor">
          <a:schemeClr val="lt1"/>
        </a:fontRef>
      </a:style>
    </a:spDef>
    <a:lnDef>
      <a:spPr>
        <a:ln>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longtalks</Template>
  <TotalTime>10634</TotalTime>
  <Words>6266</Words>
  <Application>Microsoft Macintosh PowerPoint</Application>
  <PresentationFormat>On-screen Show (4:3)</PresentationFormat>
  <Paragraphs>888</Paragraphs>
  <Slides>66</Slides>
  <Notes>53</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longtalks</vt:lpstr>
      <vt:lpstr>Rapid Identification of Architectural Bottlenecks via Precise Event Counting</vt:lpstr>
      <vt:lpstr>2002</vt:lpstr>
      <vt:lpstr>2011</vt:lpstr>
      <vt:lpstr>How can we possibly keep up?</vt:lpstr>
      <vt:lpstr>Architectural Lifecycle</vt:lpstr>
      <vt:lpstr>Performance Data Collection</vt:lpstr>
      <vt:lpstr>Performance Data Collection</vt:lpstr>
      <vt:lpstr>Accuracy, Precision &amp; Perturbation</vt:lpstr>
      <vt:lpstr>Accuracy, Precision &amp; Perturbation</vt:lpstr>
      <vt:lpstr>Precise Instrumentation</vt:lpstr>
      <vt:lpstr>Performance Counter SW Landscape</vt:lpstr>
      <vt:lpstr>Sampling vs. Instrumentation</vt:lpstr>
      <vt:lpstr>Performance Counter SW Landscape</vt:lpstr>
      <vt:lpstr>The Problem with Sampling</vt:lpstr>
      <vt:lpstr>Corrected with Precision</vt:lpstr>
      <vt:lpstr>But, Precision Adds Overhead</vt:lpstr>
      <vt:lpstr>Instrumentation Adds Perturbation</vt:lpstr>
      <vt:lpstr>Performance Counter SW Landscape</vt:lpstr>
      <vt:lpstr>Performance Counter SW Landscape</vt:lpstr>
      <vt:lpstr>Related Work</vt:lpstr>
      <vt:lpstr>Reducing counter read overheads</vt:lpstr>
      <vt:lpstr>Avoid system calls to avoid overhead</vt:lpstr>
      <vt:lpstr>A Self-Monitoring Process</vt:lpstr>
      <vt:lpstr>Run, process, run</vt:lpstr>
      <vt:lpstr>Overflow</vt:lpstr>
      <vt:lpstr>Overflow</vt:lpstr>
      <vt:lpstr>Modified Read</vt:lpstr>
      <vt:lpstr>Overflow During Read</vt:lpstr>
      <vt:lpstr>Overflow!</vt:lpstr>
      <vt:lpstr>Atomicity Violation!</vt:lpstr>
      <vt:lpstr>OS Detection &amp; Correction</vt:lpstr>
      <vt:lpstr>OS Detection &amp; Correction</vt:lpstr>
      <vt:lpstr>Atomicity Violation Corrected</vt:lpstr>
      <vt:lpstr>Time to collect 3*107 readings</vt:lpstr>
      <vt:lpstr>LiMiT Enables Detailed Study</vt:lpstr>
      <vt:lpstr>Case Study: LONGITUDINAL STUDY OF LOCKING BEHAVIOR IN MYSQL</vt:lpstr>
      <vt:lpstr>Evolution of Locking in MySQL</vt:lpstr>
      <vt:lpstr>MySQL Synchronization Times</vt:lpstr>
      <vt:lpstr>MySQL Critical Sections</vt:lpstr>
      <vt:lpstr>Number of Locks in MySQL</vt:lpstr>
      <vt:lpstr>Observations &amp; Implications</vt:lpstr>
      <vt:lpstr>Case Study: KERNEL/USERSPACE OVERHEADS IN RUNTIME LIBRARY</vt:lpstr>
      <vt:lpstr>Full System Analysis w/o Simulation</vt:lpstr>
      <vt:lpstr>Execution Cycles in Library Calls</vt:lpstr>
      <vt:lpstr>MySQL Clocks per Instruction</vt:lpstr>
      <vt:lpstr>L3 Cache MPKI</vt:lpstr>
      <vt:lpstr>I-Cache Stall Cycles</vt:lpstr>
      <vt:lpstr>Observations &amp; Implications</vt:lpstr>
      <vt:lpstr>Conclusions</vt:lpstr>
      <vt:lpstr>Conclusions</vt:lpstr>
      <vt:lpstr>Questions?</vt:lpstr>
      <vt:lpstr>Backup slides</vt:lpstr>
      <vt:lpstr>Performance Evaluation Methods</vt:lpstr>
      <vt:lpstr>Sampling vs. LiMiT</vt:lpstr>
      <vt:lpstr>Another process runs</vt:lpstr>
      <vt:lpstr>Fix: Virtualization</vt:lpstr>
      <vt:lpstr>Avoiding Communication</vt:lpstr>
      <vt:lpstr>LiMiT Operation</vt:lpstr>
      <vt:lpstr>RDTSC</vt:lpstr>
      <vt:lpstr>MySQL Instrumentation Overhead</vt:lpstr>
      <vt:lpstr>Case Study A: LOCKING IN WEB WORKLOADS</vt:lpstr>
      <vt:lpstr>Locking on the Web</vt:lpstr>
      <vt:lpstr>Execution Time by Region</vt:lpstr>
      <vt:lpstr>Locking Statistics</vt:lpstr>
      <vt:lpstr>Observations &amp; Implications</vt:lpstr>
      <vt:lpstr>Hardware Enhancements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Tools for Enhancing Computer Systems Research</dc:title>
  <dc:creator>teqdruid</dc:creator>
  <cp:lastModifiedBy>Nobody Nowhere</cp:lastModifiedBy>
  <cp:revision>597</cp:revision>
  <cp:lastPrinted>2011-05-19T18:00:13Z</cp:lastPrinted>
  <dcterms:created xsi:type="dcterms:W3CDTF">2010-09-27T00:42:23Z</dcterms:created>
  <dcterms:modified xsi:type="dcterms:W3CDTF">2011-05-19T19:31:42Z</dcterms:modified>
</cp:coreProperties>
</file>