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7" r:id="rId2"/>
    <p:sldId id="258" r:id="rId3"/>
    <p:sldId id="259" r:id="rId4"/>
    <p:sldId id="256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147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6ADB82-886B-43CA-ADFD-2DF432D3820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91019E6-67E9-4964-BD6C-333BA392C301}">
      <dgm:prSet phldrT="[文本]" custT="1"/>
      <dgm:spPr/>
      <dgm:t>
        <a:bodyPr/>
        <a:lstStyle/>
        <a:p>
          <a:r>
            <a:rPr lang="en-US" altLang="zh-CN" sz="1400" dirty="0" smtClean="0"/>
            <a:t>Press register button</a:t>
          </a:r>
          <a:endParaRPr lang="zh-CN" altLang="en-US" sz="1400" dirty="0"/>
        </a:p>
      </dgm:t>
    </dgm:pt>
    <dgm:pt modelId="{1B3C5E01-DDC7-4566-95F9-B97500D50A59}" type="parTrans" cxnId="{C38E1982-ED32-4C0D-A399-1EE304A58959}">
      <dgm:prSet/>
      <dgm:spPr/>
      <dgm:t>
        <a:bodyPr/>
        <a:lstStyle/>
        <a:p>
          <a:endParaRPr lang="zh-CN" altLang="en-US"/>
        </a:p>
      </dgm:t>
    </dgm:pt>
    <dgm:pt modelId="{04CF4C22-3B1F-4A67-961A-CC38531865A3}" type="sibTrans" cxnId="{C38E1982-ED32-4C0D-A399-1EE304A58959}">
      <dgm:prSet/>
      <dgm:spPr/>
      <dgm:t>
        <a:bodyPr/>
        <a:lstStyle/>
        <a:p>
          <a:endParaRPr lang="zh-CN" altLang="en-US"/>
        </a:p>
      </dgm:t>
    </dgm:pt>
    <dgm:pt modelId="{09A05205-B465-4532-A55B-8DA4FB768F14}">
      <dgm:prSet phldrT="[文本]" custT="1"/>
      <dgm:spPr/>
      <dgm:t>
        <a:bodyPr/>
        <a:lstStyle/>
        <a:p>
          <a:r>
            <a:rPr lang="en-US" altLang="zh-CN" sz="1400" dirty="0" smtClean="0"/>
            <a:t>Redirect to the website for registration</a:t>
          </a:r>
          <a:endParaRPr lang="zh-CN" altLang="en-US" sz="1400" dirty="0"/>
        </a:p>
      </dgm:t>
    </dgm:pt>
    <dgm:pt modelId="{A9C3F67E-0591-4CA8-ADF2-2C0EBA959FE0}" type="parTrans" cxnId="{419CF3F8-2A24-420A-858D-C2F3FF2BB278}">
      <dgm:prSet/>
      <dgm:spPr/>
      <dgm:t>
        <a:bodyPr/>
        <a:lstStyle/>
        <a:p>
          <a:endParaRPr lang="zh-CN" altLang="en-US"/>
        </a:p>
      </dgm:t>
    </dgm:pt>
    <dgm:pt modelId="{73498978-CFB1-4FDB-9BF4-FDEFBE7DDFBA}" type="sibTrans" cxnId="{419CF3F8-2A24-420A-858D-C2F3FF2BB278}">
      <dgm:prSet/>
      <dgm:spPr/>
      <dgm:t>
        <a:bodyPr/>
        <a:lstStyle/>
        <a:p>
          <a:endParaRPr lang="zh-CN" altLang="en-US"/>
        </a:p>
      </dgm:t>
    </dgm:pt>
    <dgm:pt modelId="{C9AA73BD-D163-4DB4-A499-A27CD90A5D04}">
      <dgm:prSet phldrT="[文本]" custT="1"/>
      <dgm:spPr/>
      <dgm:t>
        <a:bodyPr/>
        <a:lstStyle/>
        <a:p>
          <a:r>
            <a:rPr lang="en-US" altLang="zh-CN" sz="1400" dirty="0" smtClean="0"/>
            <a:t>Get the authorization code and start using the service</a:t>
          </a:r>
          <a:endParaRPr lang="zh-CN" altLang="en-US" sz="1400" dirty="0"/>
        </a:p>
      </dgm:t>
    </dgm:pt>
    <dgm:pt modelId="{28A5D882-F3B8-4353-B7C1-320A51F49BD6}" type="parTrans" cxnId="{D16C9302-B36F-478C-A220-33B757D4723E}">
      <dgm:prSet/>
      <dgm:spPr/>
      <dgm:t>
        <a:bodyPr/>
        <a:lstStyle/>
        <a:p>
          <a:endParaRPr lang="zh-CN" altLang="en-US"/>
        </a:p>
      </dgm:t>
    </dgm:pt>
    <dgm:pt modelId="{C498A723-DCAF-459F-AB1E-2613ACF0AA0A}" type="sibTrans" cxnId="{D16C9302-B36F-478C-A220-33B757D4723E}">
      <dgm:prSet/>
      <dgm:spPr/>
      <dgm:t>
        <a:bodyPr/>
        <a:lstStyle/>
        <a:p>
          <a:endParaRPr lang="zh-CN" altLang="en-US"/>
        </a:p>
      </dgm:t>
    </dgm:pt>
    <dgm:pt modelId="{FAE553C1-D199-46DE-AE53-97F1DD0C3979}" type="pres">
      <dgm:prSet presAssocID="{886ADB82-886B-43CA-ADFD-2DF432D38209}" presName="CompostProcess" presStyleCnt="0">
        <dgm:presLayoutVars>
          <dgm:dir/>
          <dgm:resizeHandles val="exact"/>
        </dgm:presLayoutVars>
      </dgm:prSet>
      <dgm:spPr/>
    </dgm:pt>
    <dgm:pt modelId="{B19512AB-03BF-4D04-A932-8C2EA51AEDC8}" type="pres">
      <dgm:prSet presAssocID="{886ADB82-886B-43CA-ADFD-2DF432D38209}" presName="arrow" presStyleLbl="bgShp" presStyleIdx="0" presStyleCnt="1" custLinFactNeighborX="-22018"/>
      <dgm:spPr/>
    </dgm:pt>
    <dgm:pt modelId="{EB828CAF-6055-4026-A0B8-903505BDDDA5}" type="pres">
      <dgm:prSet presAssocID="{886ADB82-886B-43CA-ADFD-2DF432D38209}" presName="linearProcess" presStyleCnt="0"/>
      <dgm:spPr/>
    </dgm:pt>
    <dgm:pt modelId="{DA2F7C40-2777-4EC2-8739-1CB96116087E}" type="pres">
      <dgm:prSet presAssocID="{491019E6-67E9-4964-BD6C-333BA392C301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A05AFB1-5D83-4357-815A-05B91E9E6269}" type="pres">
      <dgm:prSet presAssocID="{04CF4C22-3B1F-4A67-961A-CC38531865A3}" presName="sibTrans" presStyleCnt="0"/>
      <dgm:spPr/>
    </dgm:pt>
    <dgm:pt modelId="{73FB1335-0EC2-4D9D-9DB9-820B7C7F2010}" type="pres">
      <dgm:prSet presAssocID="{09A05205-B465-4532-A55B-8DA4FB768F14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5645F9A-5921-4230-8088-7E799EF6C090}" type="pres">
      <dgm:prSet presAssocID="{73498978-CFB1-4FDB-9BF4-FDEFBE7DDFBA}" presName="sibTrans" presStyleCnt="0"/>
      <dgm:spPr/>
    </dgm:pt>
    <dgm:pt modelId="{5895A027-FAD5-48C4-93ED-1BDF6880DF4D}" type="pres">
      <dgm:prSet presAssocID="{C9AA73BD-D163-4DB4-A499-A27CD90A5D04}" presName="textNode" presStyleLbl="node1" presStyleIdx="2" presStyleCnt="3" custScaleX="129699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C38E1982-ED32-4C0D-A399-1EE304A58959}" srcId="{886ADB82-886B-43CA-ADFD-2DF432D38209}" destId="{491019E6-67E9-4964-BD6C-333BA392C301}" srcOrd="0" destOrd="0" parTransId="{1B3C5E01-DDC7-4566-95F9-B97500D50A59}" sibTransId="{04CF4C22-3B1F-4A67-961A-CC38531865A3}"/>
    <dgm:cxn modelId="{892B576B-8D37-4962-9497-53986030A6DA}" type="presOf" srcId="{09A05205-B465-4532-A55B-8DA4FB768F14}" destId="{73FB1335-0EC2-4D9D-9DB9-820B7C7F2010}" srcOrd="0" destOrd="0" presId="urn:microsoft.com/office/officeart/2005/8/layout/hProcess9"/>
    <dgm:cxn modelId="{3F016A50-16C8-4596-911F-1DF212325DD4}" type="presOf" srcId="{886ADB82-886B-43CA-ADFD-2DF432D38209}" destId="{FAE553C1-D199-46DE-AE53-97F1DD0C3979}" srcOrd="0" destOrd="0" presId="urn:microsoft.com/office/officeart/2005/8/layout/hProcess9"/>
    <dgm:cxn modelId="{CE476022-42D7-4869-8B9F-67DD52CACFCB}" type="presOf" srcId="{491019E6-67E9-4964-BD6C-333BA392C301}" destId="{DA2F7C40-2777-4EC2-8739-1CB96116087E}" srcOrd="0" destOrd="0" presId="urn:microsoft.com/office/officeart/2005/8/layout/hProcess9"/>
    <dgm:cxn modelId="{D16C9302-B36F-478C-A220-33B757D4723E}" srcId="{886ADB82-886B-43CA-ADFD-2DF432D38209}" destId="{C9AA73BD-D163-4DB4-A499-A27CD90A5D04}" srcOrd="2" destOrd="0" parTransId="{28A5D882-F3B8-4353-B7C1-320A51F49BD6}" sibTransId="{C498A723-DCAF-459F-AB1E-2613ACF0AA0A}"/>
    <dgm:cxn modelId="{B478AFBE-66C2-44AD-B631-ED8C055B4FDE}" type="presOf" srcId="{C9AA73BD-D163-4DB4-A499-A27CD90A5D04}" destId="{5895A027-FAD5-48C4-93ED-1BDF6880DF4D}" srcOrd="0" destOrd="0" presId="urn:microsoft.com/office/officeart/2005/8/layout/hProcess9"/>
    <dgm:cxn modelId="{419CF3F8-2A24-420A-858D-C2F3FF2BB278}" srcId="{886ADB82-886B-43CA-ADFD-2DF432D38209}" destId="{09A05205-B465-4532-A55B-8DA4FB768F14}" srcOrd="1" destOrd="0" parTransId="{A9C3F67E-0591-4CA8-ADF2-2C0EBA959FE0}" sibTransId="{73498978-CFB1-4FDB-9BF4-FDEFBE7DDFBA}"/>
    <dgm:cxn modelId="{6D2BBCE5-942E-42F9-95AF-BE9AAD57CE55}" type="presParOf" srcId="{FAE553C1-D199-46DE-AE53-97F1DD0C3979}" destId="{B19512AB-03BF-4D04-A932-8C2EA51AEDC8}" srcOrd="0" destOrd="0" presId="urn:microsoft.com/office/officeart/2005/8/layout/hProcess9"/>
    <dgm:cxn modelId="{1A7DC19D-B88D-4E44-AD07-823E65363BC0}" type="presParOf" srcId="{FAE553C1-D199-46DE-AE53-97F1DD0C3979}" destId="{EB828CAF-6055-4026-A0B8-903505BDDDA5}" srcOrd="1" destOrd="0" presId="urn:microsoft.com/office/officeart/2005/8/layout/hProcess9"/>
    <dgm:cxn modelId="{3320131D-1DE5-4191-AEE9-DDEA803D57A7}" type="presParOf" srcId="{EB828CAF-6055-4026-A0B8-903505BDDDA5}" destId="{DA2F7C40-2777-4EC2-8739-1CB96116087E}" srcOrd="0" destOrd="0" presId="urn:microsoft.com/office/officeart/2005/8/layout/hProcess9"/>
    <dgm:cxn modelId="{3658F4E2-BC8F-488F-8378-11C5F605AC53}" type="presParOf" srcId="{EB828CAF-6055-4026-A0B8-903505BDDDA5}" destId="{4A05AFB1-5D83-4357-815A-05B91E9E6269}" srcOrd="1" destOrd="0" presId="urn:microsoft.com/office/officeart/2005/8/layout/hProcess9"/>
    <dgm:cxn modelId="{8E647250-16E7-4B14-94FE-75DE1BB85374}" type="presParOf" srcId="{EB828CAF-6055-4026-A0B8-903505BDDDA5}" destId="{73FB1335-0EC2-4D9D-9DB9-820B7C7F2010}" srcOrd="2" destOrd="0" presId="urn:microsoft.com/office/officeart/2005/8/layout/hProcess9"/>
    <dgm:cxn modelId="{119C7DDA-EDDA-4B33-BAC1-A3A9BEE3E072}" type="presParOf" srcId="{EB828CAF-6055-4026-A0B8-903505BDDDA5}" destId="{35645F9A-5921-4230-8088-7E799EF6C090}" srcOrd="3" destOrd="0" presId="urn:microsoft.com/office/officeart/2005/8/layout/hProcess9"/>
    <dgm:cxn modelId="{1EAA9655-D56D-4B68-A25F-329DAA2A9E96}" type="presParOf" srcId="{EB828CAF-6055-4026-A0B8-903505BDDDA5}" destId="{5895A027-FAD5-48C4-93ED-1BDF6880DF4D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9512AB-03BF-4D04-A932-8C2EA51AEDC8}">
      <dsp:nvSpPr>
        <dsp:cNvPr id="0" name=""/>
        <dsp:cNvSpPr/>
      </dsp:nvSpPr>
      <dsp:spPr>
        <a:xfrm>
          <a:off x="0" y="0"/>
          <a:ext cx="5141371" cy="259228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2F7C40-2777-4EC2-8739-1CB96116087E}">
      <dsp:nvSpPr>
        <dsp:cNvPr id="0" name=""/>
        <dsp:cNvSpPr/>
      </dsp:nvSpPr>
      <dsp:spPr>
        <a:xfrm>
          <a:off x="734" y="777686"/>
          <a:ext cx="1665747" cy="10369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400" kern="1200" dirty="0" smtClean="0"/>
            <a:t>Press register button</a:t>
          </a:r>
          <a:endParaRPr lang="zh-CN" altLang="en-US" sz="1400" kern="1200" dirty="0"/>
        </a:p>
      </dsp:txBody>
      <dsp:txXfrm>
        <a:off x="51352" y="828304"/>
        <a:ext cx="1564511" cy="935679"/>
      </dsp:txXfrm>
    </dsp:sp>
    <dsp:sp modelId="{73FB1335-0EC2-4D9D-9DB9-820B7C7F2010}">
      <dsp:nvSpPr>
        <dsp:cNvPr id="0" name=""/>
        <dsp:cNvSpPr/>
      </dsp:nvSpPr>
      <dsp:spPr>
        <a:xfrm>
          <a:off x="1944107" y="777686"/>
          <a:ext cx="1665747" cy="10369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400" kern="1200" dirty="0" smtClean="0"/>
            <a:t>Redirect to the website for registration</a:t>
          </a:r>
          <a:endParaRPr lang="zh-CN" altLang="en-US" sz="1400" kern="1200" dirty="0"/>
        </a:p>
      </dsp:txBody>
      <dsp:txXfrm>
        <a:off x="1994725" y="828304"/>
        <a:ext cx="1564511" cy="935679"/>
      </dsp:txXfrm>
    </dsp:sp>
    <dsp:sp modelId="{5895A027-FAD5-48C4-93ED-1BDF6880DF4D}">
      <dsp:nvSpPr>
        <dsp:cNvPr id="0" name=""/>
        <dsp:cNvSpPr/>
      </dsp:nvSpPr>
      <dsp:spPr>
        <a:xfrm>
          <a:off x="3887479" y="777686"/>
          <a:ext cx="2160457" cy="10369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400" kern="1200" dirty="0" smtClean="0"/>
            <a:t>Get the authorization code and start using the service</a:t>
          </a:r>
          <a:endParaRPr lang="zh-CN" altLang="en-US" sz="1400" kern="1200" dirty="0"/>
        </a:p>
      </dsp:txBody>
      <dsp:txXfrm>
        <a:off x="3938097" y="828304"/>
        <a:ext cx="2059221" cy="9356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圆角矩形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圆角矩形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标题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0" name="副标题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19" name="日期占位符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7A0889-A2AD-4BC7-BC3A-6E641521B268}" type="datetimeFigureOut">
              <a:rPr lang="zh-CN" altLang="en-US" smtClean="0"/>
              <a:t>2011/12/17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11" name="灯片编号占位符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149FA-8797-414F-940F-2EDFF638D96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7A0889-A2AD-4BC7-BC3A-6E641521B268}" type="datetimeFigureOut">
              <a:rPr lang="zh-CN" altLang="en-US" smtClean="0"/>
              <a:t>2011/12/17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149FA-8797-414F-940F-2EDFF638D96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7A0889-A2AD-4BC7-BC3A-6E641521B268}" type="datetimeFigureOut">
              <a:rPr lang="zh-CN" altLang="en-US" smtClean="0"/>
              <a:t>2011/12/17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149FA-8797-414F-940F-2EDFF638D96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7A0889-A2AD-4BC7-BC3A-6E641521B268}" type="datetimeFigureOut">
              <a:rPr lang="zh-CN" altLang="en-US" smtClean="0"/>
              <a:t>2011/12/17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149FA-8797-414F-940F-2EDFF638D96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圆角矩形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圆角矩形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7A0889-A2AD-4BC7-BC3A-6E641521B268}" type="datetimeFigureOut">
              <a:rPr lang="zh-CN" altLang="en-US" smtClean="0"/>
              <a:t>2011/12/17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149FA-8797-414F-940F-2EDFF638D96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7A0889-A2AD-4BC7-BC3A-6E641521B268}" type="datetimeFigureOut">
              <a:rPr lang="zh-CN" altLang="en-US" smtClean="0"/>
              <a:t>2011/12/17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149FA-8797-414F-940F-2EDFF638D96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7A0889-A2AD-4BC7-BC3A-6E641521B268}" type="datetimeFigureOut">
              <a:rPr lang="zh-CN" altLang="en-US" smtClean="0"/>
              <a:t>2011/12/17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149FA-8797-414F-940F-2EDFF638D96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7A0889-A2AD-4BC7-BC3A-6E641521B268}" type="datetimeFigureOut">
              <a:rPr lang="zh-CN" altLang="en-US" smtClean="0"/>
              <a:t>2011/12/17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149FA-8797-414F-940F-2EDFF638D96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圆角矩形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7A0889-A2AD-4BC7-BC3A-6E641521B268}" type="datetimeFigureOut">
              <a:rPr lang="zh-CN" altLang="en-US" smtClean="0"/>
              <a:t>2011/12/17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149FA-8797-414F-940F-2EDFF638D96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7A0889-A2AD-4BC7-BC3A-6E641521B268}" type="datetimeFigureOut">
              <a:rPr lang="zh-CN" altLang="en-US" smtClean="0"/>
              <a:t>2011/12/17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149FA-8797-414F-940F-2EDFF638D96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圆角矩形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单圆角矩形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7A0889-A2AD-4BC7-BC3A-6E641521B268}" type="datetimeFigureOut">
              <a:rPr lang="zh-CN" altLang="en-US" smtClean="0"/>
              <a:t>2011/12/17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149FA-8797-414F-940F-2EDFF638D963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圆角矩形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圆角矩形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标题占位符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25" name="日期占位符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07A0889-A2AD-4BC7-BC3A-6E641521B268}" type="datetimeFigureOut">
              <a:rPr lang="zh-CN" altLang="en-US" smtClean="0"/>
              <a:t>2011/12/17</a:t>
            </a:fld>
            <a:endParaRPr lang="zh-CN" altLang="en-US"/>
          </a:p>
        </p:txBody>
      </p:sp>
      <p:sp>
        <p:nvSpPr>
          <p:cNvPr id="18" name="页脚占位符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86149FA-8797-414F-940F-2EDFF638D96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608" y="1844824"/>
            <a:ext cx="6984776" cy="1800200"/>
          </a:xfrm>
        </p:spPr>
        <p:txBody>
          <a:bodyPr/>
          <a:lstStyle/>
          <a:p>
            <a:pPr algn="ctr"/>
            <a:r>
              <a:rPr lang="en-US" altLang="zh-CN" sz="4800" dirty="0" smtClean="0"/>
              <a:t/>
            </a:r>
            <a:br>
              <a:rPr lang="en-US" altLang="zh-CN" sz="4800" dirty="0" smtClean="0"/>
            </a:br>
            <a:r>
              <a:rPr lang="en-US" altLang="zh-CN" sz="4800" dirty="0" smtClean="0"/>
              <a:t>SECE-</a:t>
            </a:r>
            <a:r>
              <a:rPr lang="en-US" altLang="zh-CN" sz="3600" dirty="0" smtClean="0"/>
              <a:t>Android client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724128" y="4293096"/>
            <a:ext cx="3170312" cy="1565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Name : </a:t>
            </a:r>
            <a:r>
              <a:rPr lang="en-US" altLang="zh-CN" sz="2400" dirty="0" err="1" smtClean="0">
                <a:latin typeface="Ebrima" pitchFamily="2" charset="0"/>
                <a:ea typeface="Ebrima" pitchFamily="2" charset="0"/>
                <a:cs typeface="Ebrima" pitchFamily="2" charset="0"/>
              </a:rPr>
              <a:t>Jiawen</a:t>
            </a:r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 Sun</a:t>
            </a:r>
          </a:p>
          <a:p>
            <a:pPr marL="0" indent="0">
              <a:buNone/>
            </a:pPr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UNI :  js3990</a:t>
            </a:r>
          </a:p>
          <a:p>
            <a:pPr marL="0" indent="0">
              <a:buNone/>
            </a:pPr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Tutor : Jan </a:t>
            </a:r>
            <a:r>
              <a:rPr lang="en-US" altLang="zh-CN" sz="2400" dirty="0" err="1" smtClean="0">
                <a:latin typeface="Ebrima" pitchFamily="2" charset="0"/>
                <a:ea typeface="Ebrima" pitchFamily="2" charset="0"/>
                <a:cs typeface="Ebrima" pitchFamily="2" charset="0"/>
              </a:rPr>
              <a:t>Janak</a:t>
            </a:r>
            <a:endParaRPr lang="zh-CN" altLang="en-US" sz="2400" dirty="0">
              <a:latin typeface="Ebrima" pitchFamily="2" charset="0"/>
              <a:cs typeface="Ebrima" pitchFamily="2" charset="0"/>
            </a:endParaRPr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465" y="188640"/>
            <a:ext cx="7200800" cy="18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altLang="zh-CN" sz="4800" dirty="0" smtClean="0"/>
              <a:t/>
            </a:r>
            <a:br>
              <a:rPr lang="en-US" altLang="zh-CN" sz="4800" dirty="0" smtClean="0"/>
            </a:br>
            <a:r>
              <a:rPr lang="en-US" altLang="zh-CN" sz="3600" dirty="0" smtClean="0"/>
              <a:t>CS project-coms e6901</a:t>
            </a:r>
          </a:p>
          <a:p>
            <a:pPr algn="ctr"/>
            <a:r>
              <a:rPr lang="en-US" altLang="zh-CN" sz="2800" dirty="0" smtClean="0"/>
              <a:t>Professor: H</a:t>
            </a:r>
            <a:r>
              <a:rPr lang="en-US" altLang="zh-CN" sz="2800" dirty="0"/>
              <a:t>. </a:t>
            </a:r>
            <a:r>
              <a:rPr lang="en-US" altLang="zh-CN" sz="2800" dirty="0" err="1"/>
              <a:t>Schulzrinne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738882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altLang="zh-CN" sz="4000" dirty="0" smtClean="0"/>
              <a:t>Android application</a:t>
            </a:r>
            <a:br>
              <a:rPr lang="en-US" altLang="zh-CN" sz="4000" dirty="0" smtClean="0"/>
            </a:br>
            <a:r>
              <a:rPr lang="en-US" altLang="zh-CN" sz="4000" dirty="0" smtClean="0"/>
              <a:t>       -</a:t>
            </a:r>
            <a:r>
              <a:rPr lang="en-US" altLang="zh-CN" dirty="0" err="1" smtClean="0"/>
              <a:t>SECE_Android</a:t>
            </a:r>
            <a:r>
              <a:rPr lang="en-US" altLang="zh-CN" dirty="0" smtClean="0"/>
              <a:t>-Client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988840"/>
            <a:ext cx="8183880" cy="4187952"/>
          </a:xfrm>
        </p:spPr>
        <p:txBody>
          <a:bodyPr>
            <a:normAutofit/>
          </a:bodyPr>
          <a:lstStyle/>
          <a:p>
            <a:r>
              <a:rPr lang="en-US" altLang="zh-CN" sz="36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Main </a:t>
            </a:r>
            <a:r>
              <a:rPr lang="en-US" altLang="zh-CN" sz="36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Function-Background </a:t>
            </a:r>
            <a:r>
              <a:rPr lang="en-US" altLang="zh-CN" sz="3600" dirty="0">
                <a:latin typeface="Ebrima" pitchFamily="2" charset="0"/>
                <a:ea typeface="Ebrima" pitchFamily="2" charset="0"/>
                <a:cs typeface="Ebrima" pitchFamily="2" charset="0"/>
              </a:rPr>
              <a:t>S</a:t>
            </a:r>
            <a:r>
              <a:rPr lang="en-US" altLang="zh-CN" sz="36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ervice</a:t>
            </a:r>
            <a:endParaRPr lang="en-US" altLang="zh-CN" sz="3600" dirty="0" smtClean="0">
              <a:latin typeface="Ebrima" pitchFamily="2" charset="0"/>
              <a:ea typeface="Ebrima" pitchFamily="2" charset="0"/>
              <a:cs typeface="Ebrima" pitchFamily="2" charset="0"/>
            </a:endParaRPr>
          </a:p>
          <a:p>
            <a:r>
              <a:rPr lang="en-US" altLang="zh-CN" sz="21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Listen to the android phone state, includes </a:t>
            </a:r>
            <a:r>
              <a:rPr lang="en-US" altLang="zh-CN" sz="21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call state(IDLE, RINGING, OFFHOOK), </a:t>
            </a:r>
            <a:r>
              <a:rPr lang="en-US" altLang="zh-CN" sz="21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sensor </a:t>
            </a:r>
            <a:r>
              <a:rPr lang="en-US" altLang="zh-CN" sz="21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state(SHAKE, STILL) </a:t>
            </a:r>
            <a:r>
              <a:rPr lang="en-US" altLang="zh-CN" sz="21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and environmental </a:t>
            </a:r>
            <a:r>
              <a:rPr lang="en-US" altLang="zh-CN" sz="21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state(Lighting condition so far);</a:t>
            </a:r>
            <a:endParaRPr lang="en-US" altLang="zh-CN" sz="2100" dirty="0" smtClean="0">
              <a:latin typeface="Ebrima" pitchFamily="2" charset="0"/>
              <a:ea typeface="Ebrima" pitchFamily="2" charset="0"/>
              <a:cs typeface="Ebrima" pitchFamily="2" charset="0"/>
            </a:endParaRPr>
          </a:p>
          <a:p>
            <a:r>
              <a:rPr lang="en-US" altLang="zh-CN" sz="2100" dirty="0">
                <a:latin typeface="Ebrima" pitchFamily="2" charset="0"/>
                <a:ea typeface="Ebrima" pitchFamily="2" charset="0"/>
                <a:cs typeface="Ebrima" pitchFamily="2" charset="0"/>
              </a:rPr>
              <a:t>C</a:t>
            </a:r>
            <a:r>
              <a:rPr lang="en-US" altLang="zh-CN" sz="21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ommunicate </a:t>
            </a:r>
            <a:r>
              <a:rPr lang="en-US" altLang="zh-CN" sz="21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state update </a:t>
            </a:r>
            <a:r>
              <a:rPr lang="en-US" altLang="zh-CN" sz="21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information(design the relevant information to XML and JSON format) </a:t>
            </a:r>
            <a:r>
              <a:rPr lang="en-US" altLang="zh-CN" sz="21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with SECE </a:t>
            </a:r>
            <a:r>
              <a:rPr lang="en-US" altLang="zh-CN" sz="21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server</a:t>
            </a:r>
            <a:r>
              <a:rPr lang="en-US" altLang="zh-CN" sz="2100" dirty="0" smtClean="0">
                <a:latin typeface="Ebrima" pitchFamily="2" charset="0"/>
                <a:cs typeface="Ebrima" pitchFamily="2" charset="0"/>
              </a:rPr>
              <a:t> </a:t>
            </a:r>
            <a:r>
              <a:rPr lang="en-US" altLang="zh-CN" sz="2100" dirty="0" smtClean="0">
                <a:latin typeface="Ebrima" pitchFamily="2" charset="0"/>
                <a:cs typeface="Ebrima" pitchFamily="2" charset="0"/>
              </a:rPr>
              <a:t>using both SIP (PUBLISH request) and HTTP (POST) protocol</a:t>
            </a:r>
            <a:endParaRPr lang="en-US" altLang="zh-CN" sz="2100" dirty="0" smtClean="0">
              <a:latin typeface="Ebrima" pitchFamily="2" charset="0"/>
              <a:ea typeface="Ebrima" pitchFamily="2" charset="0"/>
              <a:cs typeface="Ebrima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1235" y="476672"/>
            <a:ext cx="1268126" cy="1361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4663208"/>
            <a:ext cx="6528445" cy="2043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5077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altLang="zh-CN" sz="4400" dirty="0" smtClean="0"/>
              <a:t>Registration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r>
              <a:rPr lang="en-US" altLang="zh-CN" sz="4000" dirty="0" smtClean="0"/>
              <a:t>                </a:t>
            </a:r>
            <a:r>
              <a:rPr lang="en-US" altLang="zh-CN" sz="4000" dirty="0" smtClean="0"/>
              <a:t>-</a:t>
            </a:r>
            <a:r>
              <a:rPr lang="en-US" altLang="zh-CN" dirty="0" smtClean="0"/>
              <a:t>SECE Android Client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772816"/>
            <a:ext cx="8183880" cy="4187952"/>
          </a:xfrm>
        </p:spPr>
        <p:txBody>
          <a:bodyPr/>
          <a:lstStyle/>
          <a:p>
            <a:pPr>
              <a:buFont typeface="Wingdings" pitchFamily="2" charset="2"/>
              <a:buChar char="l"/>
            </a:pPr>
            <a:r>
              <a:rPr lang="en-US" altLang="zh-CN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When </a:t>
            </a:r>
            <a:r>
              <a:rPr lang="en-US" altLang="zh-CN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the application is first installed in </a:t>
            </a:r>
            <a:r>
              <a:rPr lang="en-US" altLang="zh-CN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the phone, </a:t>
            </a:r>
            <a:r>
              <a:rPr lang="en-US" altLang="zh-CN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Users will need to register </a:t>
            </a:r>
            <a:r>
              <a:rPr lang="en-US" altLang="zh-CN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in order to use the </a:t>
            </a:r>
            <a:r>
              <a:rPr lang="en-US" altLang="zh-CN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service properly.</a:t>
            </a:r>
            <a:endParaRPr lang="en-US" altLang="zh-CN" dirty="0" smtClean="0">
              <a:latin typeface="Ebrima" pitchFamily="2" charset="0"/>
              <a:ea typeface="Ebrima" pitchFamily="2" charset="0"/>
              <a:cs typeface="Ebrima" pitchFamily="2" charset="0"/>
            </a:endParaRPr>
          </a:p>
          <a:p>
            <a:pPr marL="0" indent="0">
              <a:buNone/>
            </a:pPr>
            <a:endParaRPr lang="zh-CN" altLang="en-US" dirty="0"/>
          </a:p>
        </p:txBody>
      </p:sp>
      <p:graphicFrame>
        <p:nvGraphicFramePr>
          <p:cNvPr id="4" name="图示 3"/>
          <p:cNvGraphicFramePr/>
          <p:nvPr>
            <p:extLst>
              <p:ext uri="{D42A27DB-BD31-4B8C-83A1-F6EECF244321}">
                <p14:modId xmlns:p14="http://schemas.microsoft.com/office/powerpoint/2010/main" val="3958759247"/>
              </p:ext>
            </p:extLst>
          </p:nvPr>
        </p:nvGraphicFramePr>
        <p:xfrm>
          <a:off x="1763688" y="3140968"/>
          <a:ext cx="6048672" cy="25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1926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19512AB-03BF-4D04-A932-8C2EA51AED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B19512AB-03BF-4D04-A932-8C2EA51AED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A2F7C40-2777-4EC2-8739-1CB9611608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DA2F7C40-2777-4EC2-8739-1CB9611608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3FB1335-0EC2-4D9D-9DB9-820B7C7F20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73FB1335-0EC2-4D9D-9DB9-820B7C7F20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895A027-FAD5-48C4-93ED-1BDF6880DF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5895A027-FAD5-48C4-93ED-1BDF6880DF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-468560" y="474456"/>
            <a:ext cx="7016608" cy="1082551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Phone Calling State</a:t>
            </a:r>
            <a:br>
              <a:rPr lang="en-US" altLang="zh-CN" dirty="0" smtClean="0"/>
            </a:br>
            <a:r>
              <a:rPr lang="en-US" altLang="zh-CN" sz="3100" dirty="0" smtClean="0"/>
              <a:t>-SECE Android Client</a:t>
            </a:r>
            <a:endParaRPr lang="zh-CN" altLang="en-US" sz="31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95537" y="3573016"/>
            <a:ext cx="5204372" cy="3537811"/>
          </a:xfrm>
        </p:spPr>
        <p:txBody>
          <a:bodyPr>
            <a:normAutofit/>
          </a:bodyPr>
          <a:lstStyle/>
          <a:p>
            <a:pPr marL="457200" indent="-457200" algn="l">
              <a:buFont typeface="Wingdings" pitchFamily="2" charset="2"/>
              <a:buChar char="l"/>
            </a:pPr>
            <a:r>
              <a:rPr lang="en-US" altLang="zh-CN" sz="1800" dirty="0">
                <a:latin typeface="Ebrima" pitchFamily="2" charset="0"/>
                <a:ea typeface="Ebrima" pitchFamily="2" charset="0"/>
                <a:cs typeface="Ebrima" pitchFamily="2" charset="0"/>
              </a:rPr>
              <a:t>I</a:t>
            </a:r>
            <a:r>
              <a:rPr lang="en-US" altLang="zh-CN" sz="18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mplement the phone </a:t>
            </a:r>
            <a:r>
              <a:rPr lang="en-US" altLang="zh-CN" sz="18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state machine to listen </a:t>
            </a:r>
            <a:r>
              <a:rPr lang="en-US" altLang="zh-CN" sz="1800" dirty="0">
                <a:latin typeface="Ebrima" pitchFamily="2" charset="0"/>
                <a:ea typeface="Ebrima" pitchFamily="2" charset="0"/>
                <a:cs typeface="Ebrima" pitchFamily="2" charset="0"/>
              </a:rPr>
              <a:t>to the </a:t>
            </a:r>
            <a:r>
              <a:rPr lang="en-US" altLang="zh-CN" sz="18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calling </a:t>
            </a:r>
            <a:r>
              <a:rPr lang="en-US" altLang="zh-CN" sz="18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state changes. (</a:t>
            </a:r>
            <a:r>
              <a:rPr lang="en-US" altLang="zh-CN" sz="1800" b="1" dirty="0" err="1" smtClean="0">
                <a:latin typeface="Ebrima" pitchFamily="2" charset="0"/>
                <a:ea typeface="Ebrima" pitchFamily="2" charset="0"/>
                <a:cs typeface="Ebrima" pitchFamily="2" charset="0"/>
              </a:rPr>
              <a:t>T</a:t>
            </a:r>
            <a:r>
              <a:rPr lang="en-US" altLang="zh-CN" sz="1800" b="1" dirty="0" err="1" smtClean="0">
                <a:latin typeface="Ebrima" pitchFamily="2" charset="0"/>
                <a:ea typeface="Ebrima" pitchFamily="2" charset="0"/>
                <a:cs typeface="Ebrima" pitchFamily="2" charset="0"/>
              </a:rPr>
              <a:t>elePhonyManager</a:t>
            </a:r>
            <a:r>
              <a:rPr lang="en-US" altLang="zh-CN" sz="18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 API)</a:t>
            </a:r>
            <a:endParaRPr lang="en-US" altLang="zh-CN" sz="1800" dirty="0">
              <a:latin typeface="Ebrima" pitchFamily="2" charset="0"/>
              <a:ea typeface="Ebrima" pitchFamily="2" charset="0"/>
              <a:cs typeface="Ebrima" pitchFamily="2" charset="0"/>
            </a:endParaRPr>
          </a:p>
          <a:p>
            <a:pPr marL="457200" indent="-457200" algn="l">
              <a:buFont typeface="Wingdings" pitchFamily="2" charset="2"/>
              <a:buChar char="l"/>
            </a:pPr>
            <a:r>
              <a:rPr lang="en-US" altLang="zh-CN" sz="18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Initialize SIP </a:t>
            </a:r>
            <a:r>
              <a:rPr lang="en-US" altLang="zh-CN" sz="18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protocol method with the registration code </a:t>
            </a:r>
            <a:r>
              <a:rPr lang="en-US" altLang="zh-CN" sz="18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(BASE64 format)</a:t>
            </a:r>
          </a:p>
          <a:p>
            <a:pPr marL="0" algn="l"/>
            <a:r>
              <a:rPr lang="en-US" altLang="zh-CN" sz="1800" dirty="0">
                <a:latin typeface="Ebrima" pitchFamily="2" charset="0"/>
                <a:ea typeface="Ebrima" pitchFamily="2" charset="0"/>
                <a:cs typeface="Ebrima" pitchFamily="2" charset="0"/>
              </a:rPr>
              <a:t> </a:t>
            </a:r>
            <a:r>
              <a:rPr lang="en-US" altLang="zh-CN" sz="18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      (</a:t>
            </a:r>
            <a:r>
              <a:rPr lang="en-US" altLang="zh-CN" sz="1800" b="1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Jain-sip</a:t>
            </a:r>
            <a:r>
              <a:rPr lang="en-US" altLang="zh-CN" sz="18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 API provides SIP methods)</a:t>
            </a:r>
            <a:endParaRPr lang="en-US" altLang="zh-CN" sz="1800" dirty="0" smtClean="0">
              <a:latin typeface="Ebrima" pitchFamily="2" charset="0"/>
              <a:ea typeface="Ebrima" pitchFamily="2" charset="0"/>
              <a:cs typeface="Ebrima" pitchFamily="2" charset="0"/>
            </a:endParaRPr>
          </a:p>
          <a:p>
            <a:pPr marL="457200" indent="-457200" algn="l">
              <a:buFont typeface="Wingdings" pitchFamily="2" charset="2"/>
              <a:buChar char="l"/>
            </a:pPr>
            <a:r>
              <a:rPr lang="en-US" altLang="zh-CN" sz="18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Send </a:t>
            </a:r>
            <a:r>
              <a:rPr lang="en-US" altLang="zh-CN" sz="1800" dirty="0">
                <a:latin typeface="Ebrima" pitchFamily="2" charset="0"/>
                <a:ea typeface="Ebrima" pitchFamily="2" charset="0"/>
                <a:cs typeface="Ebrima" pitchFamily="2" charset="0"/>
              </a:rPr>
              <a:t>phone </a:t>
            </a:r>
            <a:r>
              <a:rPr lang="en-US" altLang="zh-CN" sz="18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state (</a:t>
            </a:r>
            <a:r>
              <a:rPr lang="en-US" altLang="zh-CN" sz="1800" b="1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XML</a:t>
            </a:r>
            <a:r>
              <a:rPr lang="en-US" altLang="zh-CN" sz="18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) </a:t>
            </a:r>
            <a:r>
              <a:rPr lang="en-US" altLang="zh-CN" sz="1800" dirty="0">
                <a:latin typeface="Ebrima" pitchFamily="2" charset="0"/>
                <a:ea typeface="Ebrima" pitchFamily="2" charset="0"/>
                <a:cs typeface="Ebrima" pitchFamily="2" charset="0"/>
              </a:rPr>
              <a:t>changes to SECE </a:t>
            </a:r>
            <a:r>
              <a:rPr lang="en-US" altLang="zh-CN" sz="18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Server within PUBLISH </a:t>
            </a:r>
            <a:r>
              <a:rPr lang="en-US" altLang="zh-CN" sz="18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Request</a:t>
            </a:r>
          </a:p>
          <a:p>
            <a:pPr marL="457200" indent="-457200" algn="l">
              <a:buFont typeface="Wingdings" pitchFamily="2" charset="2"/>
              <a:buChar char="l"/>
            </a:pPr>
            <a:r>
              <a:rPr lang="en-US" altLang="zh-CN" sz="18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Difficulties: outgoing number, XML status file format.</a:t>
            </a:r>
            <a:endParaRPr lang="en-US" altLang="zh-CN" sz="1800" dirty="0">
              <a:latin typeface="Ebrima" pitchFamily="2" charset="0"/>
              <a:ea typeface="Ebrima" pitchFamily="2" charset="0"/>
              <a:cs typeface="Ebrima" pitchFamily="2" charset="0"/>
            </a:endParaRPr>
          </a:p>
          <a:p>
            <a:pPr marL="0" algn="l"/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484784"/>
            <a:ext cx="4071688" cy="1728192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7793" y="3573016"/>
            <a:ext cx="3067882" cy="2252544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9580" y="1590904"/>
            <a:ext cx="3423650" cy="1677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2716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altLang="zh-CN" sz="4400" dirty="0" smtClean="0"/>
              <a:t>Sensor State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>            -</a:t>
            </a:r>
            <a:r>
              <a:rPr lang="en-US" altLang="zh-CN" dirty="0"/>
              <a:t>SECE Android Client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844824"/>
            <a:ext cx="8327896" cy="4187952"/>
          </a:xfrm>
        </p:spPr>
        <p:txBody>
          <a:bodyPr>
            <a:normAutofit/>
          </a:bodyPr>
          <a:lstStyle/>
          <a:p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Use the </a:t>
            </a:r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Sensor </a:t>
            </a:r>
            <a:r>
              <a:rPr lang="en-US" altLang="zh-CN" sz="2400" b="1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ACCELEROMETER </a:t>
            </a:r>
            <a:r>
              <a:rPr lang="en-US" altLang="zh-CN" sz="2400" i="1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 </a:t>
            </a:r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inside </a:t>
            </a:r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the </a:t>
            </a:r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Android </a:t>
            </a:r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phone to compute for identification </a:t>
            </a:r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of </a:t>
            </a:r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the shaking motion of the phone; (calculate moving speed)</a:t>
            </a:r>
          </a:p>
          <a:p>
            <a:r>
              <a:rPr lang="en-US" altLang="zh-CN" sz="2400" dirty="0" err="1" smtClean="0">
                <a:latin typeface="Ebrima" pitchFamily="2" charset="0"/>
                <a:ea typeface="Ebrima" pitchFamily="2" charset="0"/>
                <a:cs typeface="Ebrima" pitchFamily="2" charset="0"/>
              </a:rPr>
              <a:t>SensorManager</a:t>
            </a:r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 API and also </a:t>
            </a:r>
            <a:r>
              <a:rPr lang="en-US" altLang="zh-CN" sz="2400" dirty="0" err="1" smtClean="0">
                <a:latin typeface="Ebrima" pitchFamily="2" charset="0"/>
                <a:ea typeface="Ebrima" pitchFamily="2" charset="0"/>
                <a:cs typeface="Ebrima" pitchFamily="2" charset="0"/>
              </a:rPr>
              <a:t>SensorEventListerner</a:t>
            </a:r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 to listen the </a:t>
            </a:r>
            <a:r>
              <a:rPr lang="en-US" altLang="zh-CN" sz="2400" dirty="0" err="1" smtClean="0">
                <a:latin typeface="Ebrima" pitchFamily="2" charset="0"/>
                <a:ea typeface="Ebrima" pitchFamily="2" charset="0"/>
                <a:cs typeface="Ebrima" pitchFamily="2" charset="0"/>
              </a:rPr>
              <a:t>the</a:t>
            </a:r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 </a:t>
            </a:r>
            <a:r>
              <a:rPr lang="en-US" altLang="zh-CN" sz="2400" dirty="0" err="1" smtClean="0">
                <a:latin typeface="Ebrima" pitchFamily="2" charset="0"/>
                <a:ea typeface="Ebrima" pitchFamily="2" charset="0"/>
                <a:cs typeface="Ebrima" pitchFamily="2" charset="0"/>
              </a:rPr>
              <a:t>valuse</a:t>
            </a:r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 change of the sensor;</a:t>
            </a:r>
          </a:p>
          <a:p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Implement a simple two state </a:t>
            </a:r>
            <a:r>
              <a:rPr lang="en-US" altLang="zh-CN" sz="2400" dirty="0" err="1" smtClean="0">
                <a:latin typeface="Ebrima" pitchFamily="2" charset="0"/>
                <a:ea typeface="Ebrima" pitchFamily="2" charset="0"/>
                <a:cs typeface="Ebrima" pitchFamily="2" charset="0"/>
              </a:rPr>
              <a:t>state</a:t>
            </a:r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 machine to check the status from shaking to still or still to shaking;</a:t>
            </a:r>
          </a:p>
          <a:p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Add </a:t>
            </a:r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the authorization code to </a:t>
            </a:r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the </a:t>
            </a:r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header and send the </a:t>
            </a:r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states by </a:t>
            </a:r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HTTP POST method. </a:t>
            </a:r>
          </a:p>
          <a:p>
            <a:pPr marL="0" indent="0">
              <a:buNone/>
            </a:pPr>
            <a:r>
              <a:rPr lang="fr-FR" altLang="zh-CN" sz="2400" dirty="0">
                <a:latin typeface="Ebrima" pitchFamily="2" charset="0"/>
                <a:cs typeface="Ebrima" pitchFamily="2" charset="0"/>
              </a:rPr>
              <a:t>	 </a:t>
            </a:r>
            <a:endParaRPr lang="zh-CN" altLang="en-US" sz="2400" dirty="0">
              <a:latin typeface="Ebrima" pitchFamily="2" charset="0"/>
              <a:cs typeface="Ebrima" pitchFamily="2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4" y="764704"/>
            <a:ext cx="1409179" cy="1119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1650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altLang="zh-CN" sz="4400" dirty="0" smtClean="0"/>
              <a:t>Lighting Condition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>               -</a:t>
            </a:r>
            <a:r>
              <a:rPr lang="en-US" altLang="zh-CN" dirty="0"/>
              <a:t>SECE Android Client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772816"/>
            <a:ext cx="7992888" cy="417646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l"/>
            </a:pPr>
            <a:r>
              <a:rPr lang="en-US" altLang="zh-CN" dirty="0" smtClean="0"/>
              <a:t>Ambient Light </a:t>
            </a:r>
            <a:r>
              <a:rPr lang="en-US" altLang="zh-CN" dirty="0" smtClean="0"/>
              <a:t>Sensor;</a:t>
            </a:r>
            <a:endParaRPr lang="en-US" altLang="zh-CN" dirty="0" smtClean="0"/>
          </a:p>
          <a:p>
            <a:pPr>
              <a:buFont typeface="Wingdings" pitchFamily="2" charset="2"/>
              <a:buChar char="l"/>
            </a:pPr>
            <a:r>
              <a:rPr lang="en-US" altLang="zh-CN" dirty="0" smtClean="0"/>
              <a:t>Also use </a:t>
            </a:r>
            <a:r>
              <a:rPr lang="en-US" altLang="zh-CN" dirty="0" err="1" smtClean="0"/>
              <a:t>SensorManager</a:t>
            </a:r>
            <a:r>
              <a:rPr lang="en-US" altLang="zh-CN" dirty="0" smtClean="0"/>
              <a:t> API listen to the lighting value changes and send the lighting condition information to SECE server via HTTP POST in JSON </a:t>
            </a:r>
            <a:r>
              <a:rPr lang="en-US" altLang="zh-CN" dirty="0" smtClean="0"/>
              <a:t>format</a:t>
            </a:r>
            <a:r>
              <a:rPr lang="en-US" altLang="zh-CN" dirty="0"/>
              <a:t>;</a:t>
            </a:r>
            <a:endParaRPr lang="en-US" altLang="zh-CN" dirty="0" smtClean="0"/>
          </a:p>
          <a:p>
            <a:pPr>
              <a:buFont typeface="Wingdings" pitchFamily="2" charset="2"/>
              <a:buChar char="l"/>
            </a:pPr>
            <a:r>
              <a:rPr lang="en-US" altLang="zh-CN" dirty="0" smtClean="0"/>
              <a:t>Change the lighting value to percentage;</a:t>
            </a:r>
          </a:p>
          <a:p>
            <a:pPr>
              <a:buFont typeface="Wingdings" pitchFamily="2" charset="2"/>
              <a:buChar char="l"/>
            </a:pPr>
            <a:r>
              <a:rPr lang="en-US" altLang="zh-CN" dirty="0" err="1" smtClean="0"/>
              <a:t>Json</a:t>
            </a:r>
            <a:r>
              <a:rPr lang="en-US" altLang="zh-CN" dirty="0" smtClean="0"/>
              <a:t> format:</a:t>
            </a:r>
          </a:p>
          <a:p>
            <a:pPr marL="0" indent="0">
              <a:buNone/>
            </a:pPr>
            <a:r>
              <a:rPr lang="pt-BR" altLang="zh-CN" dirty="0"/>
              <a:t> {"m":[{ "n": "</a:t>
            </a:r>
            <a:r>
              <a:rPr lang="pt-BR" altLang="zh-CN" dirty="0" smtClean="0"/>
              <a:t>ambient_light",</a:t>
            </a:r>
            <a:r>
              <a:rPr lang="pt-BR" altLang="zh-CN" dirty="0"/>
              <a:t> "</a:t>
            </a:r>
            <a:r>
              <a:rPr lang="pt-BR" altLang="zh-CN" dirty="0" smtClean="0"/>
              <a:t>u":%,   "</a:t>
            </a:r>
            <a:r>
              <a:rPr lang="pt-BR" altLang="zh-CN" dirty="0"/>
              <a:t>v</a:t>
            </a:r>
            <a:r>
              <a:rPr lang="pt-BR" altLang="zh-CN" dirty="0" smtClean="0"/>
              <a:t>":23.5 </a:t>
            </a:r>
            <a:r>
              <a:rPr lang="pt-BR" altLang="zh-CN" dirty="0"/>
              <a:t>}]}</a:t>
            </a:r>
          </a:p>
          <a:p>
            <a:pPr marL="0" indent="0">
              <a:buNone/>
            </a:pPr>
            <a:endParaRPr lang="pt-BR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>
              <a:buFont typeface="Wingdings" pitchFamily="2" charset="2"/>
              <a:buChar char="l"/>
            </a:pP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431354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627784" y="764704"/>
            <a:ext cx="3888432" cy="914400"/>
          </a:xfrm>
        </p:spPr>
        <p:txBody>
          <a:bodyPr>
            <a:normAutofit/>
          </a:bodyPr>
          <a:lstStyle/>
          <a:p>
            <a:r>
              <a:rPr lang="en-US" altLang="zh-CN" sz="5400" dirty="0" smtClean="0"/>
              <a:t>Summary</a:t>
            </a:r>
            <a:endParaRPr lang="zh-CN" altLang="en-US" sz="5400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187624" y="1700808"/>
            <a:ext cx="6912768" cy="4608512"/>
          </a:xfrm>
        </p:spPr>
        <p:txBody>
          <a:bodyPr>
            <a:normAutofit/>
          </a:bodyPr>
          <a:lstStyle/>
          <a:p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Background Service;</a:t>
            </a:r>
          </a:p>
          <a:p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Registration</a:t>
            </a:r>
          </a:p>
          <a:p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Listen to state change</a:t>
            </a:r>
          </a:p>
          <a:p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Communicate with SECE server</a:t>
            </a:r>
          </a:p>
          <a:p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SIP protocol (Jain-sip API)</a:t>
            </a:r>
          </a:p>
          <a:p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HTTP protocol (HTTP API)</a:t>
            </a:r>
          </a:p>
          <a:p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Android API (</a:t>
            </a:r>
            <a:r>
              <a:rPr lang="en-US" altLang="zh-CN" sz="2400" dirty="0" err="1" smtClean="0">
                <a:latin typeface="Ebrima" pitchFamily="2" charset="0"/>
                <a:ea typeface="Ebrima" pitchFamily="2" charset="0"/>
                <a:cs typeface="Ebrima" pitchFamily="2" charset="0"/>
              </a:rPr>
              <a:t>TelePhonyManger</a:t>
            </a:r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, </a:t>
            </a:r>
            <a:r>
              <a:rPr lang="en-US" altLang="zh-CN" sz="2400" dirty="0" err="1" smtClean="0">
                <a:latin typeface="Ebrima" pitchFamily="2" charset="0"/>
                <a:ea typeface="Ebrima" pitchFamily="2" charset="0"/>
                <a:cs typeface="Ebrima" pitchFamily="2" charset="0"/>
              </a:rPr>
              <a:t>SensorManager</a:t>
            </a:r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, </a:t>
            </a:r>
            <a:r>
              <a:rPr lang="en-US" altLang="zh-CN" sz="2400" dirty="0" err="1" smtClean="0">
                <a:latin typeface="Ebrima" pitchFamily="2" charset="0"/>
                <a:ea typeface="Ebrima" pitchFamily="2" charset="0"/>
                <a:cs typeface="Ebrima" pitchFamily="2" charset="0"/>
              </a:rPr>
              <a:t>WifiManager</a:t>
            </a:r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 etc.)</a:t>
            </a:r>
          </a:p>
          <a:p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Exchange data format(XML format, </a:t>
            </a:r>
            <a:r>
              <a:rPr lang="en-US" altLang="zh-CN" sz="2400" dirty="0" err="1" smtClean="0">
                <a:latin typeface="Ebrima" pitchFamily="2" charset="0"/>
                <a:ea typeface="Ebrima" pitchFamily="2" charset="0"/>
                <a:cs typeface="Ebrima" pitchFamily="2" charset="0"/>
              </a:rPr>
              <a:t>Json</a:t>
            </a:r>
            <a:r>
              <a:rPr lang="en-US" altLang="zh-CN" sz="2400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 format)</a:t>
            </a:r>
            <a:endParaRPr lang="zh-CN" altLang="en-US" sz="2400" dirty="0">
              <a:latin typeface="Ebrima" pitchFamily="2" charset="0"/>
              <a:cs typeface="Ebrim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506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视点">
  <a:themeElements>
    <a:clrScheme name="视点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视点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视点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215</TotalTime>
  <Words>358</Words>
  <Application>Microsoft Office PowerPoint</Application>
  <PresentationFormat>全屏显示(4:3)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8" baseType="lpstr">
      <vt:lpstr>视点</vt:lpstr>
      <vt:lpstr> SECE-Android client</vt:lpstr>
      <vt:lpstr>Android application        -SECE_Android-Client</vt:lpstr>
      <vt:lpstr>Registration                 -SECE Android Client</vt:lpstr>
      <vt:lpstr>Phone Calling State -SECE Android Client</vt:lpstr>
      <vt:lpstr>Sensor State             -SECE Android Client</vt:lpstr>
      <vt:lpstr>Lighting Condition                -SECE Android Client</vt:lpstr>
      <vt:lpstr>Summary</vt:lpstr>
    </vt:vector>
  </TitlesOfParts>
  <Company>sjtu-is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 Phone State</dc:title>
  <dc:creator>sjw</dc:creator>
  <cp:lastModifiedBy>sjw</cp:lastModifiedBy>
  <cp:revision>19</cp:revision>
  <dcterms:created xsi:type="dcterms:W3CDTF">2011-10-24T19:20:39Z</dcterms:created>
  <dcterms:modified xsi:type="dcterms:W3CDTF">2011-12-18T04:44:45Z</dcterms:modified>
</cp:coreProperties>
</file>