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sldIdLst>
    <p:sldId id="256" r:id="rId2"/>
    <p:sldId id="267" r:id="rId3"/>
    <p:sldId id="266" r:id="rId4"/>
    <p:sldId id="861" r:id="rId5"/>
    <p:sldId id="364" r:id="rId6"/>
    <p:sldId id="337" r:id="rId7"/>
    <p:sldId id="338" r:id="rId8"/>
    <p:sldId id="336" r:id="rId9"/>
    <p:sldId id="353" r:id="rId10"/>
    <p:sldId id="865" r:id="rId11"/>
    <p:sldId id="356" r:id="rId12"/>
    <p:sldId id="357" r:id="rId13"/>
    <p:sldId id="882" r:id="rId14"/>
    <p:sldId id="862" r:id="rId15"/>
    <p:sldId id="854" r:id="rId16"/>
    <p:sldId id="354" r:id="rId17"/>
    <p:sldId id="855" r:id="rId18"/>
    <p:sldId id="863" r:id="rId19"/>
    <p:sldId id="852" r:id="rId20"/>
    <p:sldId id="359" r:id="rId21"/>
    <p:sldId id="271" r:id="rId22"/>
    <p:sldId id="355" r:id="rId23"/>
    <p:sldId id="867" r:id="rId24"/>
    <p:sldId id="871" r:id="rId25"/>
    <p:sldId id="869" r:id="rId26"/>
    <p:sldId id="872" r:id="rId27"/>
    <p:sldId id="877" r:id="rId28"/>
    <p:sldId id="876" r:id="rId29"/>
    <p:sldId id="868" r:id="rId30"/>
    <p:sldId id="873" r:id="rId31"/>
    <p:sldId id="264" r:id="rId32"/>
    <p:sldId id="878" r:id="rId33"/>
    <p:sldId id="879" r:id="rId34"/>
    <p:sldId id="269" r:id="rId35"/>
    <p:sldId id="866" r:id="rId36"/>
    <p:sldId id="372" r:id="rId37"/>
    <p:sldId id="371" r:id="rId38"/>
    <p:sldId id="368" r:id="rId39"/>
    <p:sldId id="860" r:id="rId40"/>
    <p:sldId id="858" r:id="rId41"/>
    <p:sldId id="373" r:id="rId42"/>
    <p:sldId id="260" r:id="rId43"/>
    <p:sldId id="857" r:id="rId44"/>
    <p:sldId id="864" r:id="rId45"/>
    <p:sldId id="257" r:id="rId46"/>
    <p:sldId id="259" r:id="rId47"/>
    <p:sldId id="261" r:id="rId48"/>
    <p:sldId id="262" r:id="rId49"/>
    <p:sldId id="366" r:id="rId50"/>
    <p:sldId id="367" r:id="rId51"/>
    <p:sldId id="881"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751759-BC54-D945-AC80-2A8CC3636855}" v="1" dt="2022-08-21T21:46:17.0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37"/>
    <p:restoredTop sz="94560"/>
  </p:normalViewPr>
  <p:slideViewPr>
    <p:cSldViewPr snapToGrid="0" snapToObjects="1">
      <p:cViewPr varScale="1">
        <p:scale>
          <a:sx n="85" d="100"/>
          <a:sy n="85" d="100"/>
        </p:scale>
        <p:origin x="200" y="528"/>
      </p:cViewPr>
      <p:guideLst/>
    </p:cSldViewPr>
  </p:slideViewPr>
  <p:notesTextViewPr>
    <p:cViewPr>
      <p:scale>
        <a:sx n="1" d="1"/>
        <a:sy n="1" d="1"/>
      </p:scale>
      <p:origin x="0" y="0"/>
    </p:cViewPr>
  </p:notesTextViewPr>
  <p:sorterViewPr>
    <p:cViewPr>
      <p:scale>
        <a:sx n="58" d="100"/>
        <a:sy n="58"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737353-0F57-7149-8685-3AED82E474C1}" type="doc">
      <dgm:prSet loTypeId="urn:microsoft.com/office/officeart/2005/8/layout/process1" loCatId="" qsTypeId="urn:microsoft.com/office/officeart/2005/8/quickstyle/simple1" qsCatId="simple" csTypeId="urn:microsoft.com/office/officeart/2005/8/colors/colorful2" csCatId="colorful" phldr="1"/>
      <dgm:spPr/>
    </dgm:pt>
    <dgm:pt modelId="{50228702-012D-4840-9E64-F56494EA37AA}">
      <dgm:prSet phldrT="[Text]"/>
      <dgm:spPr/>
      <dgm:t>
        <a:bodyPr/>
        <a:lstStyle/>
        <a:p>
          <a:r>
            <a:rPr lang="en-US" dirty="0"/>
            <a:t>Can you do video over the Internet?</a:t>
          </a:r>
        </a:p>
      </dgm:t>
    </dgm:pt>
    <dgm:pt modelId="{9100F981-DCE0-C045-ADB2-F291480AE510}" type="parTrans" cxnId="{A412F684-D83F-3649-9200-E9AA19B51CA3}">
      <dgm:prSet/>
      <dgm:spPr/>
      <dgm:t>
        <a:bodyPr/>
        <a:lstStyle/>
        <a:p>
          <a:endParaRPr lang="en-US"/>
        </a:p>
      </dgm:t>
    </dgm:pt>
    <dgm:pt modelId="{B0F88BA1-95F8-6243-8424-CCB13B452E58}" type="sibTrans" cxnId="{A412F684-D83F-3649-9200-E9AA19B51CA3}">
      <dgm:prSet/>
      <dgm:spPr/>
      <dgm:t>
        <a:bodyPr/>
        <a:lstStyle/>
        <a:p>
          <a:endParaRPr lang="en-US"/>
        </a:p>
      </dgm:t>
    </dgm:pt>
    <dgm:pt modelId="{206429FC-9F69-FB4E-9E60-90ECF2B9DEBD}">
      <dgm:prSet phldrT="[Text]"/>
      <dgm:spPr/>
      <dgm:t>
        <a:bodyPr/>
        <a:lstStyle/>
        <a:p>
          <a:r>
            <a:rPr lang="en-US" dirty="0"/>
            <a:t>At decent quality?</a:t>
          </a:r>
        </a:p>
      </dgm:t>
    </dgm:pt>
    <dgm:pt modelId="{5CFA34BB-B130-6F40-A3E1-92DCB292337B}" type="parTrans" cxnId="{FE6EF589-D2B6-0444-83BC-D9BF500F62E9}">
      <dgm:prSet/>
      <dgm:spPr/>
      <dgm:t>
        <a:bodyPr/>
        <a:lstStyle/>
        <a:p>
          <a:endParaRPr lang="en-US"/>
        </a:p>
      </dgm:t>
    </dgm:pt>
    <dgm:pt modelId="{277E19F0-E8D9-9D44-A06B-57711EA3E958}" type="sibTrans" cxnId="{FE6EF589-D2B6-0444-83BC-D9BF500F62E9}">
      <dgm:prSet/>
      <dgm:spPr/>
      <dgm:t>
        <a:bodyPr/>
        <a:lstStyle/>
        <a:p>
          <a:endParaRPr lang="en-US"/>
        </a:p>
      </dgm:t>
    </dgm:pt>
    <dgm:pt modelId="{FC517763-1367-A145-88EF-E1A362BADBC5}">
      <dgm:prSet phldrT="[Text]"/>
      <dgm:spPr/>
      <dgm:t>
        <a:bodyPr/>
        <a:lstStyle/>
        <a:p>
          <a:r>
            <a:rPr lang="en-US" dirty="0"/>
            <a:t>My job depends on Zoom!</a:t>
          </a:r>
        </a:p>
        <a:p>
          <a:r>
            <a:rPr lang="en-US" dirty="0"/>
            <a:t>How much does  it cost?</a:t>
          </a:r>
        </a:p>
      </dgm:t>
    </dgm:pt>
    <dgm:pt modelId="{4F74FDB6-73DD-A843-A243-0573A7E337A4}" type="parTrans" cxnId="{0064926E-C4E0-CE4A-9F25-258D59594B32}">
      <dgm:prSet/>
      <dgm:spPr/>
      <dgm:t>
        <a:bodyPr/>
        <a:lstStyle/>
        <a:p>
          <a:endParaRPr lang="en-US"/>
        </a:p>
      </dgm:t>
    </dgm:pt>
    <dgm:pt modelId="{43496074-C332-BF40-98D8-610EE6AA48A0}" type="sibTrans" cxnId="{0064926E-C4E0-CE4A-9F25-258D59594B32}">
      <dgm:prSet/>
      <dgm:spPr/>
      <dgm:t>
        <a:bodyPr/>
        <a:lstStyle/>
        <a:p>
          <a:endParaRPr lang="en-US"/>
        </a:p>
      </dgm:t>
    </dgm:pt>
    <dgm:pt modelId="{8134B569-9618-5141-8FEE-39A912E28D89}">
      <dgm:prSet phldrT="[Text]"/>
      <dgm:spPr/>
      <dgm:t>
        <a:bodyPr/>
        <a:lstStyle/>
        <a:p>
          <a:r>
            <a:rPr lang="en-US" dirty="0"/>
            <a:t>On my phone? </a:t>
          </a:r>
        </a:p>
      </dgm:t>
    </dgm:pt>
    <dgm:pt modelId="{63D8863C-6A16-E44D-B585-D06E13F378B6}" type="parTrans" cxnId="{A34A00B9-1D21-5643-981C-2EF4E1B48DAD}">
      <dgm:prSet/>
      <dgm:spPr/>
      <dgm:t>
        <a:bodyPr/>
        <a:lstStyle/>
        <a:p>
          <a:endParaRPr lang="en-US"/>
        </a:p>
      </dgm:t>
    </dgm:pt>
    <dgm:pt modelId="{B443D829-825D-F44F-932D-5DDFAB5B94D7}" type="sibTrans" cxnId="{A34A00B9-1D21-5643-981C-2EF4E1B48DAD}">
      <dgm:prSet/>
      <dgm:spPr/>
      <dgm:t>
        <a:bodyPr/>
        <a:lstStyle/>
        <a:p>
          <a:endParaRPr lang="en-US"/>
        </a:p>
      </dgm:t>
    </dgm:pt>
    <dgm:pt modelId="{55D18FF8-5FFF-0B4F-AF9F-4DB708E410BA}" type="pres">
      <dgm:prSet presAssocID="{EC737353-0F57-7149-8685-3AED82E474C1}" presName="Name0" presStyleCnt="0">
        <dgm:presLayoutVars>
          <dgm:dir/>
          <dgm:resizeHandles val="exact"/>
        </dgm:presLayoutVars>
      </dgm:prSet>
      <dgm:spPr/>
    </dgm:pt>
    <dgm:pt modelId="{DE53AE11-E346-ED44-A9D1-30E6A8C99F4D}" type="pres">
      <dgm:prSet presAssocID="{50228702-012D-4840-9E64-F56494EA37AA}" presName="node" presStyleLbl="node1" presStyleIdx="0" presStyleCnt="4">
        <dgm:presLayoutVars>
          <dgm:bulletEnabled val="1"/>
        </dgm:presLayoutVars>
      </dgm:prSet>
      <dgm:spPr/>
    </dgm:pt>
    <dgm:pt modelId="{7FF3E6E4-66FC-6448-A39C-F9885D098CD0}" type="pres">
      <dgm:prSet presAssocID="{B0F88BA1-95F8-6243-8424-CCB13B452E58}" presName="sibTrans" presStyleLbl="sibTrans2D1" presStyleIdx="0" presStyleCnt="3"/>
      <dgm:spPr/>
    </dgm:pt>
    <dgm:pt modelId="{B15BC098-F7F7-B640-A69F-AA71105EDB62}" type="pres">
      <dgm:prSet presAssocID="{B0F88BA1-95F8-6243-8424-CCB13B452E58}" presName="connectorText" presStyleLbl="sibTrans2D1" presStyleIdx="0" presStyleCnt="3"/>
      <dgm:spPr/>
    </dgm:pt>
    <dgm:pt modelId="{41DF0644-FFD2-2D44-B6D4-1322D549DB10}" type="pres">
      <dgm:prSet presAssocID="{206429FC-9F69-FB4E-9E60-90ECF2B9DEBD}" presName="node" presStyleLbl="node1" presStyleIdx="1" presStyleCnt="4">
        <dgm:presLayoutVars>
          <dgm:bulletEnabled val="1"/>
        </dgm:presLayoutVars>
      </dgm:prSet>
      <dgm:spPr/>
    </dgm:pt>
    <dgm:pt modelId="{91797E01-FE1C-DB49-A8F6-34BB3E0FDAC6}" type="pres">
      <dgm:prSet presAssocID="{277E19F0-E8D9-9D44-A06B-57711EA3E958}" presName="sibTrans" presStyleLbl="sibTrans2D1" presStyleIdx="1" presStyleCnt="3"/>
      <dgm:spPr/>
    </dgm:pt>
    <dgm:pt modelId="{762021C3-B7FE-7441-A792-E163FE06416B}" type="pres">
      <dgm:prSet presAssocID="{277E19F0-E8D9-9D44-A06B-57711EA3E958}" presName="connectorText" presStyleLbl="sibTrans2D1" presStyleIdx="1" presStyleCnt="3"/>
      <dgm:spPr/>
    </dgm:pt>
    <dgm:pt modelId="{91BA7172-1B40-7C46-8C7F-CE5AA83C7A50}" type="pres">
      <dgm:prSet presAssocID="{8134B569-9618-5141-8FEE-39A912E28D89}" presName="node" presStyleLbl="node1" presStyleIdx="2" presStyleCnt="4">
        <dgm:presLayoutVars>
          <dgm:bulletEnabled val="1"/>
        </dgm:presLayoutVars>
      </dgm:prSet>
      <dgm:spPr/>
    </dgm:pt>
    <dgm:pt modelId="{006F3C2E-C0BA-AF42-AE7F-D758C4F0B3BE}" type="pres">
      <dgm:prSet presAssocID="{B443D829-825D-F44F-932D-5DDFAB5B94D7}" presName="sibTrans" presStyleLbl="sibTrans2D1" presStyleIdx="2" presStyleCnt="3"/>
      <dgm:spPr/>
    </dgm:pt>
    <dgm:pt modelId="{A2FE8995-6544-F447-BA2E-2941C6F3FB2F}" type="pres">
      <dgm:prSet presAssocID="{B443D829-825D-F44F-932D-5DDFAB5B94D7}" presName="connectorText" presStyleLbl="sibTrans2D1" presStyleIdx="2" presStyleCnt="3"/>
      <dgm:spPr/>
    </dgm:pt>
    <dgm:pt modelId="{7C783F20-138C-344E-B8F7-A80CCDE1001F}" type="pres">
      <dgm:prSet presAssocID="{FC517763-1367-A145-88EF-E1A362BADBC5}" presName="node" presStyleLbl="node1" presStyleIdx="3" presStyleCnt="4" custScaleY="164718">
        <dgm:presLayoutVars>
          <dgm:bulletEnabled val="1"/>
        </dgm:presLayoutVars>
      </dgm:prSet>
      <dgm:spPr/>
    </dgm:pt>
  </dgm:ptLst>
  <dgm:cxnLst>
    <dgm:cxn modelId="{D5A9B800-BC04-5448-B829-79500DD97417}" type="presOf" srcId="{277E19F0-E8D9-9D44-A06B-57711EA3E958}" destId="{91797E01-FE1C-DB49-A8F6-34BB3E0FDAC6}" srcOrd="0" destOrd="0" presId="urn:microsoft.com/office/officeart/2005/8/layout/process1"/>
    <dgm:cxn modelId="{5FE5CF0D-8FEC-924C-A460-B3B262B875DC}" type="presOf" srcId="{B443D829-825D-F44F-932D-5DDFAB5B94D7}" destId="{006F3C2E-C0BA-AF42-AE7F-D758C4F0B3BE}" srcOrd="0" destOrd="0" presId="urn:microsoft.com/office/officeart/2005/8/layout/process1"/>
    <dgm:cxn modelId="{62A2C425-ED64-5B45-9623-920ABBF5EDB5}" type="presOf" srcId="{B0F88BA1-95F8-6243-8424-CCB13B452E58}" destId="{7FF3E6E4-66FC-6448-A39C-F9885D098CD0}" srcOrd="0" destOrd="0" presId="urn:microsoft.com/office/officeart/2005/8/layout/process1"/>
    <dgm:cxn modelId="{0D659C35-20DA-C444-8D16-148235A21E11}" type="presOf" srcId="{FC517763-1367-A145-88EF-E1A362BADBC5}" destId="{7C783F20-138C-344E-B8F7-A80CCDE1001F}" srcOrd="0" destOrd="0" presId="urn:microsoft.com/office/officeart/2005/8/layout/process1"/>
    <dgm:cxn modelId="{4538B569-3963-BB44-822C-CE0A7FA57ED4}" type="presOf" srcId="{EC737353-0F57-7149-8685-3AED82E474C1}" destId="{55D18FF8-5FFF-0B4F-AF9F-4DB708E410BA}" srcOrd="0" destOrd="0" presId="urn:microsoft.com/office/officeart/2005/8/layout/process1"/>
    <dgm:cxn modelId="{0064926E-C4E0-CE4A-9F25-258D59594B32}" srcId="{EC737353-0F57-7149-8685-3AED82E474C1}" destId="{FC517763-1367-A145-88EF-E1A362BADBC5}" srcOrd="3" destOrd="0" parTransId="{4F74FDB6-73DD-A843-A243-0573A7E337A4}" sibTransId="{43496074-C332-BF40-98D8-610EE6AA48A0}"/>
    <dgm:cxn modelId="{35334B81-A151-8344-99A9-310DA0D45DDC}" type="presOf" srcId="{B443D829-825D-F44F-932D-5DDFAB5B94D7}" destId="{A2FE8995-6544-F447-BA2E-2941C6F3FB2F}" srcOrd="1" destOrd="0" presId="urn:microsoft.com/office/officeart/2005/8/layout/process1"/>
    <dgm:cxn modelId="{A412F684-D83F-3649-9200-E9AA19B51CA3}" srcId="{EC737353-0F57-7149-8685-3AED82E474C1}" destId="{50228702-012D-4840-9E64-F56494EA37AA}" srcOrd="0" destOrd="0" parTransId="{9100F981-DCE0-C045-ADB2-F291480AE510}" sibTransId="{B0F88BA1-95F8-6243-8424-CCB13B452E58}"/>
    <dgm:cxn modelId="{FE6EF589-D2B6-0444-83BC-D9BF500F62E9}" srcId="{EC737353-0F57-7149-8685-3AED82E474C1}" destId="{206429FC-9F69-FB4E-9E60-90ECF2B9DEBD}" srcOrd="1" destOrd="0" parTransId="{5CFA34BB-B130-6F40-A3E1-92DCB292337B}" sibTransId="{277E19F0-E8D9-9D44-A06B-57711EA3E958}"/>
    <dgm:cxn modelId="{E826C98C-E9A3-3C4B-8D69-D0E72A8BF480}" type="presOf" srcId="{50228702-012D-4840-9E64-F56494EA37AA}" destId="{DE53AE11-E346-ED44-A9D1-30E6A8C99F4D}" srcOrd="0" destOrd="0" presId="urn:microsoft.com/office/officeart/2005/8/layout/process1"/>
    <dgm:cxn modelId="{A34A00B9-1D21-5643-981C-2EF4E1B48DAD}" srcId="{EC737353-0F57-7149-8685-3AED82E474C1}" destId="{8134B569-9618-5141-8FEE-39A912E28D89}" srcOrd="2" destOrd="0" parTransId="{63D8863C-6A16-E44D-B585-D06E13F378B6}" sibTransId="{B443D829-825D-F44F-932D-5DDFAB5B94D7}"/>
    <dgm:cxn modelId="{A0C596B9-727F-B74C-A47F-9A7D11EDCEC7}" type="presOf" srcId="{B0F88BA1-95F8-6243-8424-CCB13B452E58}" destId="{B15BC098-F7F7-B640-A69F-AA71105EDB62}" srcOrd="1" destOrd="0" presId="urn:microsoft.com/office/officeart/2005/8/layout/process1"/>
    <dgm:cxn modelId="{E9BF5DD1-7280-6A4C-99FE-D0E6DF8AC7BD}" type="presOf" srcId="{206429FC-9F69-FB4E-9E60-90ECF2B9DEBD}" destId="{41DF0644-FFD2-2D44-B6D4-1322D549DB10}" srcOrd="0" destOrd="0" presId="urn:microsoft.com/office/officeart/2005/8/layout/process1"/>
    <dgm:cxn modelId="{420094F1-CFA4-5F4D-BE23-49A462C4092C}" type="presOf" srcId="{8134B569-9618-5141-8FEE-39A912E28D89}" destId="{91BA7172-1B40-7C46-8C7F-CE5AA83C7A50}" srcOrd="0" destOrd="0" presId="urn:microsoft.com/office/officeart/2005/8/layout/process1"/>
    <dgm:cxn modelId="{2E432FFA-F33B-B147-B7A7-3392FC564D1B}" type="presOf" srcId="{277E19F0-E8D9-9D44-A06B-57711EA3E958}" destId="{762021C3-B7FE-7441-A792-E163FE06416B}" srcOrd="1" destOrd="0" presId="urn:microsoft.com/office/officeart/2005/8/layout/process1"/>
    <dgm:cxn modelId="{1515C030-640C-B645-B968-DBB137C48F73}" type="presParOf" srcId="{55D18FF8-5FFF-0B4F-AF9F-4DB708E410BA}" destId="{DE53AE11-E346-ED44-A9D1-30E6A8C99F4D}" srcOrd="0" destOrd="0" presId="urn:microsoft.com/office/officeart/2005/8/layout/process1"/>
    <dgm:cxn modelId="{ADD3D960-CBE0-324C-9E86-C57251EC375C}" type="presParOf" srcId="{55D18FF8-5FFF-0B4F-AF9F-4DB708E410BA}" destId="{7FF3E6E4-66FC-6448-A39C-F9885D098CD0}" srcOrd="1" destOrd="0" presId="urn:microsoft.com/office/officeart/2005/8/layout/process1"/>
    <dgm:cxn modelId="{BE4AAAA6-EF2D-624F-B8BD-4597646886FE}" type="presParOf" srcId="{7FF3E6E4-66FC-6448-A39C-F9885D098CD0}" destId="{B15BC098-F7F7-B640-A69F-AA71105EDB62}" srcOrd="0" destOrd="0" presId="urn:microsoft.com/office/officeart/2005/8/layout/process1"/>
    <dgm:cxn modelId="{6F96E9C1-F779-4C41-9D3D-E533FA2B27CB}" type="presParOf" srcId="{55D18FF8-5FFF-0B4F-AF9F-4DB708E410BA}" destId="{41DF0644-FFD2-2D44-B6D4-1322D549DB10}" srcOrd="2" destOrd="0" presId="urn:microsoft.com/office/officeart/2005/8/layout/process1"/>
    <dgm:cxn modelId="{B1083084-774E-3548-9A6D-AA86F1D04B8E}" type="presParOf" srcId="{55D18FF8-5FFF-0B4F-AF9F-4DB708E410BA}" destId="{91797E01-FE1C-DB49-A8F6-34BB3E0FDAC6}" srcOrd="3" destOrd="0" presId="urn:microsoft.com/office/officeart/2005/8/layout/process1"/>
    <dgm:cxn modelId="{27B00EC4-A296-AB4F-B639-0C523EEA13C9}" type="presParOf" srcId="{91797E01-FE1C-DB49-A8F6-34BB3E0FDAC6}" destId="{762021C3-B7FE-7441-A792-E163FE06416B}" srcOrd="0" destOrd="0" presId="urn:microsoft.com/office/officeart/2005/8/layout/process1"/>
    <dgm:cxn modelId="{B17576AE-32E3-814F-96CC-58C923E16B78}" type="presParOf" srcId="{55D18FF8-5FFF-0B4F-AF9F-4DB708E410BA}" destId="{91BA7172-1B40-7C46-8C7F-CE5AA83C7A50}" srcOrd="4" destOrd="0" presId="urn:microsoft.com/office/officeart/2005/8/layout/process1"/>
    <dgm:cxn modelId="{399DBED8-8100-7942-9FCE-9E71093DFE1B}" type="presParOf" srcId="{55D18FF8-5FFF-0B4F-AF9F-4DB708E410BA}" destId="{006F3C2E-C0BA-AF42-AE7F-D758C4F0B3BE}" srcOrd="5" destOrd="0" presId="urn:microsoft.com/office/officeart/2005/8/layout/process1"/>
    <dgm:cxn modelId="{D9230A7B-DE8E-174E-B9E7-7D0AFC01F161}" type="presParOf" srcId="{006F3C2E-C0BA-AF42-AE7F-D758C4F0B3BE}" destId="{A2FE8995-6544-F447-BA2E-2941C6F3FB2F}" srcOrd="0" destOrd="0" presId="urn:microsoft.com/office/officeart/2005/8/layout/process1"/>
    <dgm:cxn modelId="{E512BB1A-DE8B-844D-A3B0-3D3FF3D1A3D4}" type="presParOf" srcId="{55D18FF8-5FFF-0B4F-AF9F-4DB708E410BA}" destId="{7C783F20-138C-344E-B8F7-A80CCDE1001F}"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901E1C-E6A2-094F-BCDD-49C977439F09}" type="doc">
      <dgm:prSet loTypeId="urn:microsoft.com/office/officeart/2005/8/layout/default" loCatId="" qsTypeId="urn:microsoft.com/office/officeart/2005/8/quickstyle/simple1" qsCatId="simple" csTypeId="urn:microsoft.com/office/officeart/2005/8/colors/colorful2" csCatId="colorful" phldr="1"/>
      <dgm:spPr/>
      <dgm:t>
        <a:bodyPr/>
        <a:lstStyle/>
        <a:p>
          <a:endParaRPr lang="en-US"/>
        </a:p>
      </dgm:t>
    </dgm:pt>
    <dgm:pt modelId="{925167C2-B417-C842-BCFF-06AFF3C3CC5F}">
      <dgm:prSet phldrT="[Text]"/>
      <dgm:spPr/>
      <dgm:t>
        <a:bodyPr/>
        <a:lstStyle/>
        <a:p>
          <a:r>
            <a:rPr lang="en-US" dirty="0"/>
            <a:t>Technology</a:t>
          </a:r>
        </a:p>
      </dgm:t>
    </dgm:pt>
    <dgm:pt modelId="{C76171DD-D96C-224E-9C4E-00F311F23D44}" type="parTrans" cxnId="{270B8138-4B47-B046-9350-99B1C09C6C76}">
      <dgm:prSet/>
      <dgm:spPr/>
      <dgm:t>
        <a:bodyPr/>
        <a:lstStyle/>
        <a:p>
          <a:endParaRPr lang="en-US"/>
        </a:p>
      </dgm:t>
    </dgm:pt>
    <dgm:pt modelId="{F41C9C41-AB44-FD41-805B-8BD32A7CB152}" type="sibTrans" cxnId="{270B8138-4B47-B046-9350-99B1C09C6C76}">
      <dgm:prSet/>
      <dgm:spPr/>
      <dgm:t>
        <a:bodyPr/>
        <a:lstStyle/>
        <a:p>
          <a:endParaRPr lang="en-US"/>
        </a:p>
      </dgm:t>
    </dgm:pt>
    <dgm:pt modelId="{DF909072-ED6E-724A-A70C-CCF63C8D9096}">
      <dgm:prSet phldrT="[Text]"/>
      <dgm:spPr/>
      <dgm:t>
        <a:bodyPr/>
        <a:lstStyle/>
        <a:p>
          <a:r>
            <a:rPr lang="en-US" dirty="0"/>
            <a:t>Law &amp; regulation</a:t>
          </a:r>
        </a:p>
      </dgm:t>
    </dgm:pt>
    <dgm:pt modelId="{46AF0F9C-E091-874E-BBCE-CA76A03B3FE6}" type="parTrans" cxnId="{1764761C-E451-E245-8E45-E915E059C428}">
      <dgm:prSet/>
      <dgm:spPr/>
      <dgm:t>
        <a:bodyPr/>
        <a:lstStyle/>
        <a:p>
          <a:endParaRPr lang="en-US"/>
        </a:p>
      </dgm:t>
    </dgm:pt>
    <dgm:pt modelId="{DB2A73C8-DE5C-4549-876D-3C33A3BED86D}" type="sibTrans" cxnId="{1764761C-E451-E245-8E45-E915E059C428}">
      <dgm:prSet/>
      <dgm:spPr/>
      <dgm:t>
        <a:bodyPr/>
        <a:lstStyle/>
        <a:p>
          <a:endParaRPr lang="en-US"/>
        </a:p>
      </dgm:t>
    </dgm:pt>
    <dgm:pt modelId="{09EF4FB1-C36A-7D49-B7D5-1D4521C4A2D5}">
      <dgm:prSet phldrT="[Text]"/>
      <dgm:spPr/>
      <dgm:t>
        <a:bodyPr/>
        <a:lstStyle/>
        <a:p>
          <a:r>
            <a:rPr lang="en-US" dirty="0"/>
            <a:t>Operations</a:t>
          </a:r>
        </a:p>
      </dgm:t>
    </dgm:pt>
    <dgm:pt modelId="{DEFCA326-FAC8-4E4A-B45B-C478BAC621F7}" type="parTrans" cxnId="{7320932E-8F4F-004B-A881-EFDA23DDD93C}">
      <dgm:prSet/>
      <dgm:spPr/>
      <dgm:t>
        <a:bodyPr/>
        <a:lstStyle/>
        <a:p>
          <a:endParaRPr lang="en-US"/>
        </a:p>
      </dgm:t>
    </dgm:pt>
    <dgm:pt modelId="{5547868E-328D-E041-9C6C-0B2F5BB6BD0B}" type="sibTrans" cxnId="{7320932E-8F4F-004B-A881-EFDA23DDD93C}">
      <dgm:prSet/>
      <dgm:spPr/>
      <dgm:t>
        <a:bodyPr/>
        <a:lstStyle/>
        <a:p>
          <a:endParaRPr lang="en-US"/>
        </a:p>
      </dgm:t>
    </dgm:pt>
    <dgm:pt modelId="{DDC9F5F9-56D6-7947-AAAB-4E22862DB622}">
      <dgm:prSet phldrT="[Text]"/>
      <dgm:spPr/>
      <dgm:t>
        <a:bodyPr/>
        <a:lstStyle/>
        <a:p>
          <a:r>
            <a:rPr lang="en-US" dirty="0"/>
            <a:t>Law enforcement</a:t>
          </a:r>
        </a:p>
      </dgm:t>
    </dgm:pt>
    <dgm:pt modelId="{B35DA109-10D0-5140-8633-FC429477F386}" type="parTrans" cxnId="{BFFBF142-E63D-D94F-8F50-D3BABA0CF22E}">
      <dgm:prSet/>
      <dgm:spPr/>
      <dgm:t>
        <a:bodyPr/>
        <a:lstStyle/>
        <a:p>
          <a:endParaRPr lang="en-US"/>
        </a:p>
      </dgm:t>
    </dgm:pt>
    <dgm:pt modelId="{E186E548-2DA7-574F-91EF-A36C6F5C9CE1}" type="sibTrans" cxnId="{BFFBF142-E63D-D94F-8F50-D3BABA0CF22E}">
      <dgm:prSet/>
      <dgm:spPr/>
      <dgm:t>
        <a:bodyPr/>
        <a:lstStyle/>
        <a:p>
          <a:endParaRPr lang="en-US"/>
        </a:p>
      </dgm:t>
    </dgm:pt>
    <dgm:pt modelId="{EEDACE2C-DF70-6A46-ADE4-1B7F30F66452}">
      <dgm:prSet phldrT="[Text]"/>
      <dgm:spPr/>
      <dgm:t>
        <a:bodyPr/>
        <a:lstStyle/>
        <a:p>
          <a:r>
            <a:rPr lang="en-US" dirty="0"/>
            <a:t>STIR/SHAKEN</a:t>
          </a:r>
        </a:p>
      </dgm:t>
    </dgm:pt>
    <dgm:pt modelId="{C3F79CAA-5A59-4443-9FCE-D53D19AC40A3}" type="parTrans" cxnId="{76C12076-678D-3E41-8ACD-02D7B45DF37D}">
      <dgm:prSet/>
      <dgm:spPr/>
      <dgm:t>
        <a:bodyPr/>
        <a:lstStyle/>
        <a:p>
          <a:endParaRPr lang="en-US"/>
        </a:p>
      </dgm:t>
    </dgm:pt>
    <dgm:pt modelId="{C1301027-2614-8649-ABEE-3613CEA43833}" type="sibTrans" cxnId="{76C12076-678D-3E41-8ACD-02D7B45DF37D}">
      <dgm:prSet/>
      <dgm:spPr/>
      <dgm:t>
        <a:bodyPr/>
        <a:lstStyle/>
        <a:p>
          <a:endParaRPr lang="en-US"/>
        </a:p>
      </dgm:t>
    </dgm:pt>
    <dgm:pt modelId="{D8CF2EA8-8BC4-DD4F-9A09-2CEB1258F49A}">
      <dgm:prSet phldrT="[Text]"/>
      <dgm:spPr/>
      <dgm:t>
        <a:bodyPr/>
        <a:lstStyle/>
        <a:p>
          <a:r>
            <a:rPr lang="en-US" dirty="0"/>
            <a:t>TRACED Act</a:t>
          </a:r>
        </a:p>
      </dgm:t>
    </dgm:pt>
    <dgm:pt modelId="{9E14C6CA-565A-EA4E-B88B-444DFB66D695}" type="parTrans" cxnId="{F9DEF9C6-4BF9-8240-A85B-D4DE95F1832A}">
      <dgm:prSet/>
      <dgm:spPr/>
      <dgm:t>
        <a:bodyPr/>
        <a:lstStyle/>
        <a:p>
          <a:endParaRPr lang="en-US"/>
        </a:p>
      </dgm:t>
    </dgm:pt>
    <dgm:pt modelId="{21F1B8F7-1787-AA47-871C-E44C184D5BF7}" type="sibTrans" cxnId="{F9DEF9C6-4BF9-8240-A85B-D4DE95F1832A}">
      <dgm:prSet/>
      <dgm:spPr/>
      <dgm:t>
        <a:bodyPr/>
        <a:lstStyle/>
        <a:p>
          <a:endParaRPr lang="en-US"/>
        </a:p>
      </dgm:t>
    </dgm:pt>
    <dgm:pt modelId="{411D1E24-0CC9-5347-A006-DE6CD7774EE9}">
      <dgm:prSet phldrT="[Text]"/>
      <dgm:spPr/>
      <dgm:t>
        <a:bodyPr/>
        <a:lstStyle/>
        <a:p>
          <a:r>
            <a:rPr lang="en-US" dirty="0"/>
            <a:t>Robocall Mitigation DB</a:t>
          </a:r>
        </a:p>
      </dgm:t>
    </dgm:pt>
    <dgm:pt modelId="{1790071E-18BC-0048-BA79-77B76D314E10}" type="parTrans" cxnId="{DBC5A197-72A1-B849-B2A5-56681EF2897E}">
      <dgm:prSet/>
      <dgm:spPr/>
      <dgm:t>
        <a:bodyPr/>
        <a:lstStyle/>
        <a:p>
          <a:endParaRPr lang="en-US"/>
        </a:p>
      </dgm:t>
    </dgm:pt>
    <dgm:pt modelId="{A5E0B369-EB01-9F4E-945D-56A10DA7BB41}" type="sibTrans" cxnId="{DBC5A197-72A1-B849-B2A5-56681EF2897E}">
      <dgm:prSet/>
      <dgm:spPr/>
      <dgm:t>
        <a:bodyPr/>
        <a:lstStyle/>
        <a:p>
          <a:endParaRPr lang="en-US"/>
        </a:p>
      </dgm:t>
    </dgm:pt>
    <dgm:pt modelId="{AF3B16DB-D895-054E-BAA7-8C35324BFAFF}">
      <dgm:prSet phldrT="[Text]"/>
      <dgm:spPr/>
      <dgm:t>
        <a:bodyPr/>
        <a:lstStyle/>
        <a:p>
          <a:r>
            <a:rPr lang="en-US" dirty="0"/>
            <a:t>Traceback</a:t>
          </a:r>
        </a:p>
      </dgm:t>
    </dgm:pt>
    <dgm:pt modelId="{EC516D61-C37D-6A40-A56E-93114E3EF541}" type="parTrans" cxnId="{6722663A-2006-3C4A-B3A6-CA2F01523104}">
      <dgm:prSet/>
      <dgm:spPr/>
      <dgm:t>
        <a:bodyPr/>
        <a:lstStyle/>
        <a:p>
          <a:endParaRPr lang="en-US"/>
        </a:p>
      </dgm:t>
    </dgm:pt>
    <dgm:pt modelId="{2218C2D3-1953-5D44-BECC-50EB71953F2A}" type="sibTrans" cxnId="{6722663A-2006-3C4A-B3A6-CA2F01523104}">
      <dgm:prSet/>
      <dgm:spPr/>
      <dgm:t>
        <a:bodyPr/>
        <a:lstStyle/>
        <a:p>
          <a:endParaRPr lang="en-US"/>
        </a:p>
      </dgm:t>
    </dgm:pt>
    <dgm:pt modelId="{2B3FE365-2ECB-2340-B012-C4AE77B34B6E}">
      <dgm:prSet phldrT="[Text]"/>
      <dgm:spPr/>
      <dgm:t>
        <a:bodyPr/>
        <a:lstStyle/>
        <a:p>
          <a:r>
            <a:rPr lang="en-US" dirty="0"/>
            <a:t>Traceback</a:t>
          </a:r>
        </a:p>
      </dgm:t>
    </dgm:pt>
    <dgm:pt modelId="{1189A326-1A3F-7A4E-8069-6687F4A51BA2}" type="parTrans" cxnId="{BAC32E00-6301-D84A-B1D0-FA121F522194}">
      <dgm:prSet/>
      <dgm:spPr/>
      <dgm:t>
        <a:bodyPr/>
        <a:lstStyle/>
        <a:p>
          <a:endParaRPr lang="en-US"/>
        </a:p>
      </dgm:t>
    </dgm:pt>
    <dgm:pt modelId="{A033D8BF-A057-1445-A9AA-9151B8E1E494}" type="sibTrans" cxnId="{BAC32E00-6301-D84A-B1D0-FA121F522194}">
      <dgm:prSet/>
      <dgm:spPr/>
      <dgm:t>
        <a:bodyPr/>
        <a:lstStyle/>
        <a:p>
          <a:endParaRPr lang="en-US"/>
        </a:p>
      </dgm:t>
    </dgm:pt>
    <dgm:pt modelId="{CB29496D-3726-0B45-98E0-EBE39AC065B6}">
      <dgm:prSet phldrT="[Text]"/>
      <dgm:spPr/>
      <dgm:t>
        <a:bodyPr/>
        <a:lstStyle/>
        <a:p>
          <a:r>
            <a:rPr lang="en-US" dirty="0"/>
            <a:t>State AGs</a:t>
          </a:r>
        </a:p>
      </dgm:t>
    </dgm:pt>
    <dgm:pt modelId="{BD5AC8D3-23CE-094E-9543-F3733E45574B}" type="parTrans" cxnId="{67D2EF06-E01C-8140-BF69-24EB48C916C9}">
      <dgm:prSet/>
      <dgm:spPr/>
      <dgm:t>
        <a:bodyPr/>
        <a:lstStyle/>
        <a:p>
          <a:endParaRPr lang="en-US"/>
        </a:p>
      </dgm:t>
    </dgm:pt>
    <dgm:pt modelId="{3B566E87-BCEE-3F42-833C-1E35FB117B8F}" type="sibTrans" cxnId="{67D2EF06-E01C-8140-BF69-24EB48C916C9}">
      <dgm:prSet/>
      <dgm:spPr/>
      <dgm:t>
        <a:bodyPr/>
        <a:lstStyle/>
        <a:p>
          <a:endParaRPr lang="en-US"/>
        </a:p>
      </dgm:t>
    </dgm:pt>
    <dgm:pt modelId="{A31B10B1-BA73-734F-9F5D-A391273DE7FD}">
      <dgm:prSet phldrT="[Text]"/>
      <dgm:spPr/>
      <dgm:t>
        <a:bodyPr/>
        <a:lstStyle/>
        <a:p>
          <a:r>
            <a:rPr lang="en-US" dirty="0"/>
            <a:t>KYC</a:t>
          </a:r>
        </a:p>
      </dgm:t>
    </dgm:pt>
    <dgm:pt modelId="{7566FA1A-8A53-AE4D-A663-71D2AE3F2CCB}" type="parTrans" cxnId="{D88044E1-3311-C548-8F69-10388BBD3D33}">
      <dgm:prSet/>
      <dgm:spPr/>
      <dgm:t>
        <a:bodyPr/>
        <a:lstStyle/>
        <a:p>
          <a:endParaRPr lang="en-US"/>
        </a:p>
      </dgm:t>
    </dgm:pt>
    <dgm:pt modelId="{FC1A6276-9652-C840-A1DF-EF839EBA80ED}" type="sibTrans" cxnId="{D88044E1-3311-C548-8F69-10388BBD3D33}">
      <dgm:prSet/>
      <dgm:spPr/>
      <dgm:t>
        <a:bodyPr/>
        <a:lstStyle/>
        <a:p>
          <a:endParaRPr lang="en-US"/>
        </a:p>
      </dgm:t>
    </dgm:pt>
    <dgm:pt modelId="{104EE16A-8438-E845-8B1B-7A289D664BEB}">
      <dgm:prSet phldrT="[Text]"/>
      <dgm:spPr/>
      <dgm:t>
        <a:bodyPr/>
        <a:lstStyle/>
        <a:p>
          <a:r>
            <a:rPr lang="en-US" dirty="0"/>
            <a:t>Mandate caller auth.</a:t>
          </a:r>
        </a:p>
      </dgm:t>
    </dgm:pt>
    <dgm:pt modelId="{412FBE1D-A164-434B-9D22-172D44296CC3}" type="parTrans" cxnId="{B759F4F4-544A-2349-BCF4-01A813D3C27D}">
      <dgm:prSet/>
      <dgm:spPr/>
      <dgm:t>
        <a:bodyPr/>
        <a:lstStyle/>
        <a:p>
          <a:endParaRPr lang="en-US"/>
        </a:p>
      </dgm:t>
    </dgm:pt>
    <dgm:pt modelId="{8CB1AE10-FD08-BE45-8F30-7C690318E45E}" type="sibTrans" cxnId="{B759F4F4-544A-2349-BCF4-01A813D3C27D}">
      <dgm:prSet/>
      <dgm:spPr/>
      <dgm:t>
        <a:bodyPr/>
        <a:lstStyle/>
        <a:p>
          <a:endParaRPr lang="en-US"/>
        </a:p>
      </dgm:t>
    </dgm:pt>
    <dgm:pt modelId="{FB0D1CA5-35B9-D34E-9B53-C1B7F90F980C}">
      <dgm:prSet phldrT="[Text]"/>
      <dgm:spPr/>
      <dgm:t>
        <a:bodyPr/>
        <a:lstStyle/>
        <a:p>
          <a:r>
            <a:rPr lang="en-US" dirty="0"/>
            <a:t>Analytics</a:t>
          </a:r>
        </a:p>
      </dgm:t>
    </dgm:pt>
    <dgm:pt modelId="{C65F0303-E188-7E4E-B15B-991AA0376A29}" type="parTrans" cxnId="{E0E2A121-75E6-2D41-8ECF-CD9BFAA12A75}">
      <dgm:prSet/>
      <dgm:spPr/>
      <dgm:t>
        <a:bodyPr/>
        <a:lstStyle/>
        <a:p>
          <a:endParaRPr lang="en-US"/>
        </a:p>
      </dgm:t>
    </dgm:pt>
    <dgm:pt modelId="{328AF15C-8969-CD48-8A2A-9EDBF61E1E14}" type="sibTrans" cxnId="{E0E2A121-75E6-2D41-8ECF-CD9BFAA12A75}">
      <dgm:prSet/>
      <dgm:spPr/>
      <dgm:t>
        <a:bodyPr/>
        <a:lstStyle/>
        <a:p>
          <a:endParaRPr lang="en-US"/>
        </a:p>
      </dgm:t>
    </dgm:pt>
    <dgm:pt modelId="{3BFD2F16-3C5D-CF42-B2CD-3014393021DC}" type="pres">
      <dgm:prSet presAssocID="{31901E1C-E6A2-094F-BCDD-49C977439F09}" presName="diagram" presStyleCnt="0">
        <dgm:presLayoutVars>
          <dgm:dir/>
          <dgm:resizeHandles val="exact"/>
        </dgm:presLayoutVars>
      </dgm:prSet>
      <dgm:spPr/>
    </dgm:pt>
    <dgm:pt modelId="{C0469E8F-D385-364E-8533-B1D928BEB7E3}" type="pres">
      <dgm:prSet presAssocID="{925167C2-B417-C842-BCFF-06AFF3C3CC5F}" presName="node" presStyleLbl="node1" presStyleIdx="0" presStyleCnt="4">
        <dgm:presLayoutVars>
          <dgm:bulletEnabled val="1"/>
        </dgm:presLayoutVars>
      </dgm:prSet>
      <dgm:spPr/>
    </dgm:pt>
    <dgm:pt modelId="{40A0A7A6-2E14-2147-90CA-97FBE4E0F78D}" type="pres">
      <dgm:prSet presAssocID="{F41C9C41-AB44-FD41-805B-8BD32A7CB152}" presName="sibTrans" presStyleCnt="0"/>
      <dgm:spPr/>
    </dgm:pt>
    <dgm:pt modelId="{02D0DE93-FA24-4E4B-8604-EAEC96F2DE59}" type="pres">
      <dgm:prSet presAssocID="{DF909072-ED6E-724A-A70C-CCF63C8D9096}" presName="node" presStyleLbl="node1" presStyleIdx="1" presStyleCnt="4">
        <dgm:presLayoutVars>
          <dgm:bulletEnabled val="1"/>
        </dgm:presLayoutVars>
      </dgm:prSet>
      <dgm:spPr/>
    </dgm:pt>
    <dgm:pt modelId="{D29CEC40-4E6F-594A-84CA-1B54E0273D51}" type="pres">
      <dgm:prSet presAssocID="{DB2A73C8-DE5C-4549-876D-3C33A3BED86D}" presName="sibTrans" presStyleCnt="0"/>
      <dgm:spPr/>
    </dgm:pt>
    <dgm:pt modelId="{B0B0CCC1-EA7F-C443-826E-91ACA24F202C}" type="pres">
      <dgm:prSet presAssocID="{09EF4FB1-C36A-7D49-B7D5-1D4521C4A2D5}" presName="node" presStyleLbl="node1" presStyleIdx="2" presStyleCnt="4">
        <dgm:presLayoutVars>
          <dgm:bulletEnabled val="1"/>
        </dgm:presLayoutVars>
      </dgm:prSet>
      <dgm:spPr/>
    </dgm:pt>
    <dgm:pt modelId="{BA5EC114-0DA9-9147-BC5A-686799C7EB08}" type="pres">
      <dgm:prSet presAssocID="{5547868E-328D-E041-9C6C-0B2F5BB6BD0B}" presName="sibTrans" presStyleCnt="0"/>
      <dgm:spPr/>
    </dgm:pt>
    <dgm:pt modelId="{E331C5E5-416F-0A4D-B212-54E1B8D89B7F}" type="pres">
      <dgm:prSet presAssocID="{DDC9F5F9-56D6-7947-AAAB-4E22862DB622}" presName="node" presStyleLbl="node1" presStyleIdx="3" presStyleCnt="4">
        <dgm:presLayoutVars>
          <dgm:bulletEnabled val="1"/>
        </dgm:presLayoutVars>
      </dgm:prSet>
      <dgm:spPr/>
    </dgm:pt>
  </dgm:ptLst>
  <dgm:cxnLst>
    <dgm:cxn modelId="{BAC32E00-6301-D84A-B1D0-FA121F522194}" srcId="{925167C2-B417-C842-BCFF-06AFF3C3CC5F}" destId="{2B3FE365-2ECB-2340-B012-C4AE77B34B6E}" srcOrd="1" destOrd="0" parTransId="{1189A326-1A3F-7A4E-8069-6687F4A51BA2}" sibTransId="{A033D8BF-A057-1445-A9AA-9151B8E1E494}"/>
    <dgm:cxn modelId="{67D2EF06-E01C-8140-BF69-24EB48C916C9}" srcId="{DDC9F5F9-56D6-7947-AAAB-4E22862DB622}" destId="{CB29496D-3726-0B45-98E0-EBE39AC065B6}" srcOrd="0" destOrd="0" parTransId="{BD5AC8D3-23CE-094E-9543-F3733E45574B}" sibTransId="{3B566E87-BCEE-3F42-833C-1E35FB117B8F}"/>
    <dgm:cxn modelId="{1764761C-E451-E245-8E45-E915E059C428}" srcId="{31901E1C-E6A2-094F-BCDD-49C977439F09}" destId="{DF909072-ED6E-724A-A70C-CCF63C8D9096}" srcOrd="1" destOrd="0" parTransId="{46AF0F9C-E091-874E-BBCE-CA76A03B3FE6}" sibTransId="{DB2A73C8-DE5C-4549-876D-3C33A3BED86D}"/>
    <dgm:cxn modelId="{E0E2A121-75E6-2D41-8ECF-CD9BFAA12A75}" srcId="{925167C2-B417-C842-BCFF-06AFF3C3CC5F}" destId="{FB0D1CA5-35B9-D34E-9B53-C1B7F90F980C}" srcOrd="2" destOrd="0" parTransId="{C65F0303-E188-7E4E-B15B-991AA0376A29}" sibTransId="{328AF15C-8969-CD48-8A2A-9EDBF61E1E14}"/>
    <dgm:cxn modelId="{AA612725-A550-FB49-B2F9-80216757F8B4}" type="presOf" srcId="{AF3B16DB-D895-054E-BAA7-8C35324BFAFF}" destId="{B0B0CCC1-EA7F-C443-826E-91ACA24F202C}" srcOrd="0" destOrd="1" presId="urn:microsoft.com/office/officeart/2005/8/layout/default"/>
    <dgm:cxn modelId="{7320932E-8F4F-004B-A881-EFDA23DDD93C}" srcId="{31901E1C-E6A2-094F-BCDD-49C977439F09}" destId="{09EF4FB1-C36A-7D49-B7D5-1D4521C4A2D5}" srcOrd="2" destOrd="0" parTransId="{DEFCA326-FAC8-4E4A-B45B-C478BAC621F7}" sibTransId="{5547868E-328D-E041-9C6C-0B2F5BB6BD0B}"/>
    <dgm:cxn modelId="{EDF53E30-FFC6-BD42-974F-C608A6E81636}" type="presOf" srcId="{925167C2-B417-C842-BCFF-06AFF3C3CC5F}" destId="{C0469E8F-D385-364E-8533-B1D928BEB7E3}" srcOrd="0" destOrd="0" presId="urn:microsoft.com/office/officeart/2005/8/layout/default"/>
    <dgm:cxn modelId="{039E5133-20F6-824D-92B0-D7FD4EF36465}" type="presOf" srcId="{FB0D1CA5-35B9-D34E-9B53-C1B7F90F980C}" destId="{C0469E8F-D385-364E-8533-B1D928BEB7E3}" srcOrd="0" destOrd="3" presId="urn:microsoft.com/office/officeart/2005/8/layout/default"/>
    <dgm:cxn modelId="{270B8138-4B47-B046-9350-99B1C09C6C76}" srcId="{31901E1C-E6A2-094F-BCDD-49C977439F09}" destId="{925167C2-B417-C842-BCFF-06AFF3C3CC5F}" srcOrd="0" destOrd="0" parTransId="{C76171DD-D96C-224E-9C4E-00F311F23D44}" sibTransId="{F41C9C41-AB44-FD41-805B-8BD32A7CB152}"/>
    <dgm:cxn modelId="{6722663A-2006-3C4A-B3A6-CA2F01523104}" srcId="{09EF4FB1-C36A-7D49-B7D5-1D4521C4A2D5}" destId="{AF3B16DB-D895-054E-BAA7-8C35324BFAFF}" srcOrd="0" destOrd="0" parTransId="{EC516D61-C37D-6A40-A56E-93114E3EF541}" sibTransId="{2218C2D3-1953-5D44-BECC-50EB71953F2A}"/>
    <dgm:cxn modelId="{BFFBF142-E63D-D94F-8F50-D3BABA0CF22E}" srcId="{31901E1C-E6A2-094F-BCDD-49C977439F09}" destId="{DDC9F5F9-56D6-7947-AAAB-4E22862DB622}" srcOrd="3" destOrd="0" parTransId="{B35DA109-10D0-5140-8633-FC429477F386}" sibTransId="{E186E548-2DA7-574F-91EF-A36C6F5C9CE1}"/>
    <dgm:cxn modelId="{C4487946-D8EF-2143-879C-7A48F06A6AA0}" type="presOf" srcId="{411D1E24-0CC9-5347-A006-DE6CD7774EE9}" destId="{02D0DE93-FA24-4E4B-8604-EAEC96F2DE59}" srcOrd="0" destOrd="3" presId="urn:microsoft.com/office/officeart/2005/8/layout/default"/>
    <dgm:cxn modelId="{56B85E67-1745-034D-97D1-8943CC56CAD6}" type="presOf" srcId="{CB29496D-3726-0B45-98E0-EBE39AC065B6}" destId="{E331C5E5-416F-0A4D-B212-54E1B8D89B7F}" srcOrd="0" destOrd="1" presId="urn:microsoft.com/office/officeart/2005/8/layout/default"/>
    <dgm:cxn modelId="{BB2C746D-AAA8-9249-AA72-0939311C21B5}" type="presOf" srcId="{D8CF2EA8-8BC4-DD4F-9A09-2CEB1258F49A}" destId="{02D0DE93-FA24-4E4B-8604-EAEC96F2DE59}" srcOrd="0" destOrd="1" presId="urn:microsoft.com/office/officeart/2005/8/layout/default"/>
    <dgm:cxn modelId="{76C12076-678D-3E41-8ACD-02D7B45DF37D}" srcId="{925167C2-B417-C842-BCFF-06AFF3C3CC5F}" destId="{EEDACE2C-DF70-6A46-ADE4-1B7F30F66452}" srcOrd="0" destOrd="0" parTransId="{C3F79CAA-5A59-4443-9FCE-D53D19AC40A3}" sibTransId="{C1301027-2614-8649-ABEE-3613CEA43833}"/>
    <dgm:cxn modelId="{A14D847E-B48B-064D-9852-142551B3CB8C}" type="presOf" srcId="{31901E1C-E6A2-094F-BCDD-49C977439F09}" destId="{3BFD2F16-3C5D-CF42-B2CD-3014393021DC}" srcOrd="0" destOrd="0" presId="urn:microsoft.com/office/officeart/2005/8/layout/default"/>
    <dgm:cxn modelId="{626DA27E-C7EC-F44F-9258-5AFD7CDBE84C}" type="presOf" srcId="{DDC9F5F9-56D6-7947-AAAB-4E22862DB622}" destId="{E331C5E5-416F-0A4D-B212-54E1B8D89B7F}" srcOrd="0" destOrd="0" presId="urn:microsoft.com/office/officeart/2005/8/layout/default"/>
    <dgm:cxn modelId="{E39AA792-AFEF-8E49-8C6B-5842AE544173}" type="presOf" srcId="{104EE16A-8438-E845-8B1B-7A289D664BEB}" destId="{02D0DE93-FA24-4E4B-8604-EAEC96F2DE59}" srcOrd="0" destOrd="2" presId="urn:microsoft.com/office/officeart/2005/8/layout/default"/>
    <dgm:cxn modelId="{DBC5A197-72A1-B849-B2A5-56681EF2897E}" srcId="{DF909072-ED6E-724A-A70C-CCF63C8D9096}" destId="{411D1E24-0CC9-5347-A006-DE6CD7774EE9}" srcOrd="2" destOrd="0" parTransId="{1790071E-18BC-0048-BA79-77B76D314E10}" sibTransId="{A5E0B369-EB01-9F4E-945D-56A10DA7BB41}"/>
    <dgm:cxn modelId="{F4D5CFC2-C9F1-4A4A-8D0C-B4A165105912}" type="presOf" srcId="{A31B10B1-BA73-734F-9F5D-A391273DE7FD}" destId="{B0B0CCC1-EA7F-C443-826E-91ACA24F202C}" srcOrd="0" destOrd="2" presId="urn:microsoft.com/office/officeart/2005/8/layout/default"/>
    <dgm:cxn modelId="{F9DEF9C6-4BF9-8240-A85B-D4DE95F1832A}" srcId="{DF909072-ED6E-724A-A70C-CCF63C8D9096}" destId="{D8CF2EA8-8BC4-DD4F-9A09-2CEB1258F49A}" srcOrd="0" destOrd="0" parTransId="{9E14C6CA-565A-EA4E-B88B-444DFB66D695}" sibTransId="{21F1B8F7-1787-AA47-871C-E44C184D5BF7}"/>
    <dgm:cxn modelId="{24654CD5-AF7A-AC49-A5F8-870B0CEE875C}" type="presOf" srcId="{DF909072-ED6E-724A-A70C-CCF63C8D9096}" destId="{02D0DE93-FA24-4E4B-8604-EAEC96F2DE59}" srcOrd="0" destOrd="0" presId="urn:microsoft.com/office/officeart/2005/8/layout/default"/>
    <dgm:cxn modelId="{D88044E1-3311-C548-8F69-10388BBD3D33}" srcId="{09EF4FB1-C36A-7D49-B7D5-1D4521C4A2D5}" destId="{A31B10B1-BA73-734F-9F5D-A391273DE7FD}" srcOrd="1" destOrd="0" parTransId="{7566FA1A-8A53-AE4D-A663-71D2AE3F2CCB}" sibTransId="{FC1A6276-9652-C840-A1DF-EF839EBA80ED}"/>
    <dgm:cxn modelId="{BA4822EE-AD3F-1241-8828-2DDFB445FCBD}" type="presOf" srcId="{EEDACE2C-DF70-6A46-ADE4-1B7F30F66452}" destId="{C0469E8F-D385-364E-8533-B1D928BEB7E3}" srcOrd="0" destOrd="1" presId="urn:microsoft.com/office/officeart/2005/8/layout/default"/>
    <dgm:cxn modelId="{B759F4F4-544A-2349-BCF4-01A813D3C27D}" srcId="{DF909072-ED6E-724A-A70C-CCF63C8D9096}" destId="{104EE16A-8438-E845-8B1B-7A289D664BEB}" srcOrd="1" destOrd="0" parTransId="{412FBE1D-A164-434B-9D22-172D44296CC3}" sibTransId="{8CB1AE10-FD08-BE45-8F30-7C690318E45E}"/>
    <dgm:cxn modelId="{CAB056F5-E85E-1C41-9011-C14393C13960}" type="presOf" srcId="{09EF4FB1-C36A-7D49-B7D5-1D4521C4A2D5}" destId="{B0B0CCC1-EA7F-C443-826E-91ACA24F202C}" srcOrd="0" destOrd="0" presId="urn:microsoft.com/office/officeart/2005/8/layout/default"/>
    <dgm:cxn modelId="{E8EEC3F6-2A94-D742-8685-08BED15239CB}" type="presOf" srcId="{2B3FE365-2ECB-2340-B012-C4AE77B34B6E}" destId="{C0469E8F-D385-364E-8533-B1D928BEB7E3}" srcOrd="0" destOrd="2" presId="urn:microsoft.com/office/officeart/2005/8/layout/default"/>
    <dgm:cxn modelId="{45EB95DF-E295-9C48-9BCF-3D4602CACFEF}" type="presParOf" srcId="{3BFD2F16-3C5D-CF42-B2CD-3014393021DC}" destId="{C0469E8F-D385-364E-8533-B1D928BEB7E3}" srcOrd="0" destOrd="0" presId="urn:microsoft.com/office/officeart/2005/8/layout/default"/>
    <dgm:cxn modelId="{2AEE9D5C-3BE6-CA4E-B73E-9B807F3F2C9A}" type="presParOf" srcId="{3BFD2F16-3C5D-CF42-B2CD-3014393021DC}" destId="{40A0A7A6-2E14-2147-90CA-97FBE4E0F78D}" srcOrd="1" destOrd="0" presId="urn:microsoft.com/office/officeart/2005/8/layout/default"/>
    <dgm:cxn modelId="{E440347F-3573-BA4A-B8BF-D985AF8489A0}" type="presParOf" srcId="{3BFD2F16-3C5D-CF42-B2CD-3014393021DC}" destId="{02D0DE93-FA24-4E4B-8604-EAEC96F2DE59}" srcOrd="2" destOrd="0" presId="urn:microsoft.com/office/officeart/2005/8/layout/default"/>
    <dgm:cxn modelId="{E88A39CB-7618-C245-A300-B8F1CBD843F9}" type="presParOf" srcId="{3BFD2F16-3C5D-CF42-B2CD-3014393021DC}" destId="{D29CEC40-4E6F-594A-84CA-1B54E0273D51}" srcOrd="3" destOrd="0" presId="urn:microsoft.com/office/officeart/2005/8/layout/default"/>
    <dgm:cxn modelId="{CDF11E65-3622-294A-A826-47C43BBBC6C5}" type="presParOf" srcId="{3BFD2F16-3C5D-CF42-B2CD-3014393021DC}" destId="{B0B0CCC1-EA7F-C443-826E-91ACA24F202C}" srcOrd="4" destOrd="0" presId="urn:microsoft.com/office/officeart/2005/8/layout/default"/>
    <dgm:cxn modelId="{8B2AEE7A-1935-B142-8428-A349444BD3E7}" type="presParOf" srcId="{3BFD2F16-3C5D-CF42-B2CD-3014393021DC}" destId="{BA5EC114-0DA9-9147-BC5A-686799C7EB08}" srcOrd="5" destOrd="0" presId="urn:microsoft.com/office/officeart/2005/8/layout/default"/>
    <dgm:cxn modelId="{C4955376-DA70-8643-8302-2AB60AD214C9}" type="presParOf" srcId="{3BFD2F16-3C5D-CF42-B2CD-3014393021DC}" destId="{E331C5E5-416F-0A4D-B212-54E1B8D89B7F}"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53AE11-E346-ED44-A9D1-30E6A8C99F4D}">
      <dsp:nvSpPr>
        <dsp:cNvPr id="0" name=""/>
        <dsp:cNvSpPr/>
      </dsp:nvSpPr>
      <dsp:spPr>
        <a:xfrm>
          <a:off x="4621" y="1694404"/>
          <a:ext cx="2020453" cy="121227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Can you do video over the Internet?</a:t>
          </a:r>
        </a:p>
      </dsp:txBody>
      <dsp:txXfrm>
        <a:off x="40127" y="1729910"/>
        <a:ext cx="1949441" cy="1141260"/>
      </dsp:txXfrm>
    </dsp:sp>
    <dsp:sp modelId="{7FF3E6E4-66FC-6448-A39C-F9885D098CD0}">
      <dsp:nvSpPr>
        <dsp:cNvPr id="0" name=""/>
        <dsp:cNvSpPr/>
      </dsp:nvSpPr>
      <dsp:spPr>
        <a:xfrm>
          <a:off x="2227119" y="2050004"/>
          <a:ext cx="428336" cy="501072"/>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2227119" y="2150218"/>
        <a:ext cx="299835" cy="300644"/>
      </dsp:txXfrm>
    </dsp:sp>
    <dsp:sp modelId="{41DF0644-FFD2-2D44-B6D4-1322D549DB10}">
      <dsp:nvSpPr>
        <dsp:cNvPr id="0" name=""/>
        <dsp:cNvSpPr/>
      </dsp:nvSpPr>
      <dsp:spPr>
        <a:xfrm>
          <a:off x="2833255" y="1694404"/>
          <a:ext cx="2020453" cy="1212272"/>
        </a:xfrm>
        <a:prstGeom prst="roundRect">
          <a:avLst>
            <a:gd name="adj" fmla="val 10000"/>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At decent quality?</a:t>
          </a:r>
        </a:p>
      </dsp:txBody>
      <dsp:txXfrm>
        <a:off x="2868761" y="1729910"/>
        <a:ext cx="1949441" cy="1141260"/>
      </dsp:txXfrm>
    </dsp:sp>
    <dsp:sp modelId="{91797E01-FE1C-DB49-A8F6-34BB3E0FDAC6}">
      <dsp:nvSpPr>
        <dsp:cNvPr id="0" name=""/>
        <dsp:cNvSpPr/>
      </dsp:nvSpPr>
      <dsp:spPr>
        <a:xfrm>
          <a:off x="5055754" y="2050004"/>
          <a:ext cx="428336" cy="501072"/>
        </a:xfrm>
        <a:prstGeom prst="rightArrow">
          <a:avLst>
            <a:gd name="adj1" fmla="val 60000"/>
            <a:gd name="adj2" fmla="val 50000"/>
          </a:avLst>
        </a:prstGeom>
        <a:solidFill>
          <a:schemeClr val="accent2">
            <a:hueOff val="-727682"/>
            <a:satOff val="-41964"/>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5055754" y="2150218"/>
        <a:ext cx="299835" cy="300644"/>
      </dsp:txXfrm>
    </dsp:sp>
    <dsp:sp modelId="{91BA7172-1B40-7C46-8C7F-CE5AA83C7A50}">
      <dsp:nvSpPr>
        <dsp:cNvPr id="0" name=""/>
        <dsp:cNvSpPr/>
      </dsp:nvSpPr>
      <dsp:spPr>
        <a:xfrm>
          <a:off x="5661890" y="1694404"/>
          <a:ext cx="2020453" cy="1212272"/>
        </a:xfrm>
        <a:prstGeom prst="roundRect">
          <a:avLst>
            <a:gd name="adj" fmla="val 10000"/>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On my phone? </a:t>
          </a:r>
        </a:p>
      </dsp:txBody>
      <dsp:txXfrm>
        <a:off x="5697396" y="1729910"/>
        <a:ext cx="1949441" cy="1141260"/>
      </dsp:txXfrm>
    </dsp:sp>
    <dsp:sp modelId="{006F3C2E-C0BA-AF42-AE7F-D758C4F0B3BE}">
      <dsp:nvSpPr>
        <dsp:cNvPr id="0" name=""/>
        <dsp:cNvSpPr/>
      </dsp:nvSpPr>
      <dsp:spPr>
        <a:xfrm>
          <a:off x="7884389" y="2050004"/>
          <a:ext cx="428336" cy="501072"/>
        </a:xfrm>
        <a:prstGeom prs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7884389" y="2150218"/>
        <a:ext cx="299835" cy="300644"/>
      </dsp:txXfrm>
    </dsp:sp>
    <dsp:sp modelId="{7C783F20-138C-344E-B8F7-A80CCDE1001F}">
      <dsp:nvSpPr>
        <dsp:cNvPr id="0" name=""/>
        <dsp:cNvSpPr/>
      </dsp:nvSpPr>
      <dsp:spPr>
        <a:xfrm>
          <a:off x="8490525" y="1302125"/>
          <a:ext cx="2020453" cy="1996830"/>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My job depends on Zoom!</a:t>
          </a:r>
        </a:p>
        <a:p>
          <a:pPr marL="0" lvl="0" indent="0" algn="ctr" defTabSz="933450">
            <a:lnSpc>
              <a:spcPct val="90000"/>
            </a:lnSpc>
            <a:spcBef>
              <a:spcPct val="0"/>
            </a:spcBef>
            <a:spcAft>
              <a:spcPct val="35000"/>
            </a:spcAft>
            <a:buNone/>
          </a:pPr>
          <a:r>
            <a:rPr lang="en-US" sz="2100" kern="1200" dirty="0"/>
            <a:t>How much does  it cost?</a:t>
          </a:r>
        </a:p>
      </dsp:txBody>
      <dsp:txXfrm>
        <a:off x="8549010" y="1360610"/>
        <a:ext cx="1903483" cy="18798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469E8F-D385-364E-8533-B1D928BEB7E3}">
      <dsp:nvSpPr>
        <dsp:cNvPr id="0" name=""/>
        <dsp:cNvSpPr/>
      </dsp:nvSpPr>
      <dsp:spPr>
        <a:xfrm>
          <a:off x="496" y="583503"/>
          <a:ext cx="1934765" cy="116085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Technology</a:t>
          </a:r>
        </a:p>
        <a:p>
          <a:pPr marL="114300" lvl="1" indent="-114300" algn="l" defTabSz="622300">
            <a:lnSpc>
              <a:spcPct val="90000"/>
            </a:lnSpc>
            <a:spcBef>
              <a:spcPct val="0"/>
            </a:spcBef>
            <a:spcAft>
              <a:spcPct val="15000"/>
            </a:spcAft>
            <a:buChar char="•"/>
          </a:pPr>
          <a:r>
            <a:rPr lang="en-US" sz="1400" kern="1200" dirty="0"/>
            <a:t>STIR/SHAKEN</a:t>
          </a:r>
        </a:p>
        <a:p>
          <a:pPr marL="114300" lvl="1" indent="-114300" algn="l" defTabSz="622300">
            <a:lnSpc>
              <a:spcPct val="90000"/>
            </a:lnSpc>
            <a:spcBef>
              <a:spcPct val="0"/>
            </a:spcBef>
            <a:spcAft>
              <a:spcPct val="15000"/>
            </a:spcAft>
            <a:buChar char="•"/>
          </a:pPr>
          <a:r>
            <a:rPr lang="en-US" sz="1400" kern="1200" dirty="0"/>
            <a:t>Traceback</a:t>
          </a:r>
        </a:p>
        <a:p>
          <a:pPr marL="114300" lvl="1" indent="-114300" algn="l" defTabSz="622300">
            <a:lnSpc>
              <a:spcPct val="90000"/>
            </a:lnSpc>
            <a:spcBef>
              <a:spcPct val="0"/>
            </a:spcBef>
            <a:spcAft>
              <a:spcPct val="15000"/>
            </a:spcAft>
            <a:buChar char="•"/>
          </a:pPr>
          <a:r>
            <a:rPr lang="en-US" sz="1400" kern="1200" dirty="0"/>
            <a:t>Analytics</a:t>
          </a:r>
        </a:p>
      </dsp:txBody>
      <dsp:txXfrm>
        <a:off x="496" y="583503"/>
        <a:ext cx="1934765" cy="1160859"/>
      </dsp:txXfrm>
    </dsp:sp>
    <dsp:sp modelId="{02D0DE93-FA24-4E4B-8604-EAEC96F2DE59}">
      <dsp:nvSpPr>
        <dsp:cNvPr id="0" name=""/>
        <dsp:cNvSpPr/>
      </dsp:nvSpPr>
      <dsp:spPr>
        <a:xfrm>
          <a:off x="2128738" y="583503"/>
          <a:ext cx="1934765" cy="1160859"/>
        </a:xfrm>
        <a:prstGeom prst="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Law &amp; regulation</a:t>
          </a:r>
        </a:p>
        <a:p>
          <a:pPr marL="114300" lvl="1" indent="-114300" algn="l" defTabSz="622300">
            <a:lnSpc>
              <a:spcPct val="90000"/>
            </a:lnSpc>
            <a:spcBef>
              <a:spcPct val="0"/>
            </a:spcBef>
            <a:spcAft>
              <a:spcPct val="15000"/>
            </a:spcAft>
            <a:buChar char="•"/>
          </a:pPr>
          <a:r>
            <a:rPr lang="en-US" sz="1400" kern="1200" dirty="0"/>
            <a:t>TRACED Act</a:t>
          </a:r>
        </a:p>
        <a:p>
          <a:pPr marL="114300" lvl="1" indent="-114300" algn="l" defTabSz="622300">
            <a:lnSpc>
              <a:spcPct val="90000"/>
            </a:lnSpc>
            <a:spcBef>
              <a:spcPct val="0"/>
            </a:spcBef>
            <a:spcAft>
              <a:spcPct val="15000"/>
            </a:spcAft>
            <a:buChar char="•"/>
          </a:pPr>
          <a:r>
            <a:rPr lang="en-US" sz="1400" kern="1200" dirty="0"/>
            <a:t>Mandate caller auth.</a:t>
          </a:r>
        </a:p>
        <a:p>
          <a:pPr marL="114300" lvl="1" indent="-114300" algn="l" defTabSz="622300">
            <a:lnSpc>
              <a:spcPct val="90000"/>
            </a:lnSpc>
            <a:spcBef>
              <a:spcPct val="0"/>
            </a:spcBef>
            <a:spcAft>
              <a:spcPct val="15000"/>
            </a:spcAft>
            <a:buChar char="•"/>
          </a:pPr>
          <a:r>
            <a:rPr lang="en-US" sz="1400" kern="1200" dirty="0"/>
            <a:t>Robocall Mitigation DB</a:t>
          </a:r>
        </a:p>
      </dsp:txBody>
      <dsp:txXfrm>
        <a:off x="2128738" y="583503"/>
        <a:ext cx="1934765" cy="1160859"/>
      </dsp:txXfrm>
    </dsp:sp>
    <dsp:sp modelId="{B0B0CCC1-EA7F-C443-826E-91ACA24F202C}">
      <dsp:nvSpPr>
        <dsp:cNvPr id="0" name=""/>
        <dsp:cNvSpPr/>
      </dsp:nvSpPr>
      <dsp:spPr>
        <a:xfrm>
          <a:off x="496" y="1937839"/>
          <a:ext cx="1934765" cy="1160859"/>
        </a:xfrm>
        <a:prstGeom prst="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Operations</a:t>
          </a:r>
        </a:p>
        <a:p>
          <a:pPr marL="114300" lvl="1" indent="-114300" algn="l" defTabSz="622300">
            <a:lnSpc>
              <a:spcPct val="90000"/>
            </a:lnSpc>
            <a:spcBef>
              <a:spcPct val="0"/>
            </a:spcBef>
            <a:spcAft>
              <a:spcPct val="15000"/>
            </a:spcAft>
            <a:buChar char="•"/>
          </a:pPr>
          <a:r>
            <a:rPr lang="en-US" sz="1400" kern="1200" dirty="0"/>
            <a:t>Traceback</a:t>
          </a:r>
        </a:p>
        <a:p>
          <a:pPr marL="114300" lvl="1" indent="-114300" algn="l" defTabSz="622300">
            <a:lnSpc>
              <a:spcPct val="90000"/>
            </a:lnSpc>
            <a:spcBef>
              <a:spcPct val="0"/>
            </a:spcBef>
            <a:spcAft>
              <a:spcPct val="15000"/>
            </a:spcAft>
            <a:buChar char="•"/>
          </a:pPr>
          <a:r>
            <a:rPr lang="en-US" sz="1400" kern="1200" dirty="0"/>
            <a:t>KYC</a:t>
          </a:r>
        </a:p>
      </dsp:txBody>
      <dsp:txXfrm>
        <a:off x="496" y="1937839"/>
        <a:ext cx="1934765" cy="1160859"/>
      </dsp:txXfrm>
    </dsp:sp>
    <dsp:sp modelId="{E331C5E5-416F-0A4D-B212-54E1B8D89B7F}">
      <dsp:nvSpPr>
        <dsp:cNvPr id="0" name=""/>
        <dsp:cNvSpPr/>
      </dsp:nvSpPr>
      <dsp:spPr>
        <a:xfrm>
          <a:off x="2128738" y="1937839"/>
          <a:ext cx="1934765" cy="1160859"/>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Law enforcement</a:t>
          </a:r>
        </a:p>
        <a:p>
          <a:pPr marL="114300" lvl="1" indent="-114300" algn="l" defTabSz="622300">
            <a:lnSpc>
              <a:spcPct val="90000"/>
            </a:lnSpc>
            <a:spcBef>
              <a:spcPct val="0"/>
            </a:spcBef>
            <a:spcAft>
              <a:spcPct val="15000"/>
            </a:spcAft>
            <a:buChar char="•"/>
          </a:pPr>
          <a:r>
            <a:rPr lang="en-US" sz="1400" kern="1200" dirty="0"/>
            <a:t>State AGs</a:t>
          </a:r>
        </a:p>
      </dsp:txBody>
      <dsp:txXfrm>
        <a:off x="2128738" y="1937839"/>
        <a:ext cx="1934765" cy="116085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D6D84B-9662-A34E-B76F-1BAA5B134483}" type="datetimeFigureOut">
              <a:rPr lang="en-US" smtClean="0"/>
              <a:t>10/19/22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5FED31-51B5-2B4C-A179-535B2F03D0B0}" type="slidenum">
              <a:rPr lang="en-US" smtClean="0"/>
              <a:t>‹#›</a:t>
            </a:fld>
            <a:endParaRPr lang="en-US"/>
          </a:p>
        </p:txBody>
      </p:sp>
    </p:spTree>
    <p:extLst>
      <p:ext uri="{BB962C8B-B14F-4D97-AF65-F5344CB8AC3E}">
        <p14:creationId xmlns:p14="http://schemas.microsoft.com/office/powerpoint/2010/main" val="971555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www.sdxcentral.com</a:t>
            </a:r>
            <a:r>
              <a:rPr lang="en-US" dirty="0"/>
              <a:t>/networking/</a:t>
            </a:r>
            <a:r>
              <a:rPr lang="en-US" dirty="0" err="1"/>
              <a:t>sdn</a:t>
            </a:r>
            <a:r>
              <a:rPr lang="en-US" dirty="0"/>
              <a:t>/definitions/enterprise-data-center-networking/</a:t>
            </a:r>
          </a:p>
          <a:p>
            <a:r>
              <a:rPr lang="en-US" dirty="0"/>
              <a:t>https://</a:t>
            </a:r>
            <a:r>
              <a:rPr lang="en-US" dirty="0" err="1"/>
              <a:t>wballiance.com</a:t>
            </a:r>
            <a:r>
              <a:rPr lang="en-US" dirty="0"/>
              <a:t>/wp-content/uploads/2019/10/WBA-Wi-Fi-Sensing-</a:t>
            </a:r>
            <a:r>
              <a:rPr lang="en-US" dirty="0" err="1"/>
              <a:t>paper.pdf</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45FED31-51B5-2B4C-A179-535B2F03D0B0}" type="slidenum">
              <a:rPr lang="en-US" smtClean="0"/>
              <a:t>3</a:t>
            </a:fld>
            <a:endParaRPr lang="en-US"/>
          </a:p>
        </p:txBody>
      </p:sp>
    </p:spTree>
    <p:extLst>
      <p:ext uri="{BB962C8B-B14F-4D97-AF65-F5344CB8AC3E}">
        <p14:creationId xmlns:p14="http://schemas.microsoft.com/office/powerpoint/2010/main" val="4096492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www.wsj.com</a:t>
            </a:r>
            <a:r>
              <a:rPr lang="en-US" dirty="0"/>
              <a:t>/articles/ubiquitous-south-korea-app-goes-offline-raising-fresh-concerns-over-tech-giants-11666009504</a:t>
            </a:r>
          </a:p>
        </p:txBody>
      </p:sp>
      <p:sp>
        <p:nvSpPr>
          <p:cNvPr id="4" name="Slide Number Placeholder 3"/>
          <p:cNvSpPr>
            <a:spLocks noGrp="1"/>
          </p:cNvSpPr>
          <p:nvPr>
            <p:ph type="sldNum" sz="quarter" idx="5"/>
          </p:nvPr>
        </p:nvSpPr>
        <p:spPr/>
        <p:txBody>
          <a:bodyPr/>
          <a:lstStyle/>
          <a:p>
            <a:fld id="{EED0EA40-96F5-564A-A90C-834002C6ABDB}" type="slidenum">
              <a:rPr lang="en-US" smtClean="0"/>
              <a:t>29</a:t>
            </a:fld>
            <a:endParaRPr lang="en-US"/>
          </a:p>
        </p:txBody>
      </p:sp>
    </p:spTree>
    <p:extLst>
      <p:ext uri="{BB962C8B-B14F-4D97-AF65-F5344CB8AC3E}">
        <p14:creationId xmlns:p14="http://schemas.microsoft.com/office/powerpoint/2010/main" val="2425445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a:t>
            </a:r>
            <a:r>
              <a:rPr lang="en-US" dirty="0" err="1"/>
              <a:t>www.nber.org</a:t>
            </a:r>
            <a:r>
              <a:rPr lang="en-US" dirty="0"/>
              <a:t>/system/files/</a:t>
            </a:r>
            <a:r>
              <a:rPr lang="en-US" dirty="0" err="1"/>
              <a:t>working_papers</a:t>
            </a:r>
            <a:r>
              <a:rPr lang="en-US" dirty="0"/>
              <a:t>/w29396/w29396.pdf</a:t>
            </a:r>
          </a:p>
        </p:txBody>
      </p:sp>
    </p:spTree>
    <p:extLst>
      <p:ext uri="{BB962C8B-B14F-4D97-AF65-F5344CB8AC3E}">
        <p14:creationId xmlns:p14="http://schemas.microsoft.com/office/powerpoint/2010/main" val="112105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robocallindex.com</a:t>
            </a:r>
            <a:r>
              <a:rPr lang="en-US" dirty="0"/>
              <a:t>/history/time</a:t>
            </a:r>
          </a:p>
        </p:txBody>
      </p:sp>
      <p:sp>
        <p:nvSpPr>
          <p:cNvPr id="4" name="Slide Number Placeholder 3"/>
          <p:cNvSpPr>
            <a:spLocks noGrp="1"/>
          </p:cNvSpPr>
          <p:nvPr>
            <p:ph type="sldNum" sz="quarter" idx="5"/>
          </p:nvPr>
        </p:nvSpPr>
        <p:spPr/>
        <p:txBody>
          <a:bodyPr/>
          <a:lstStyle/>
          <a:p>
            <a:fld id="{B45FED31-51B5-2B4C-A179-535B2F03D0B0}" type="slidenum">
              <a:rPr lang="en-US" smtClean="0"/>
              <a:t>36</a:t>
            </a:fld>
            <a:endParaRPr lang="en-US"/>
          </a:p>
        </p:txBody>
      </p:sp>
    </p:spTree>
    <p:extLst>
      <p:ext uri="{BB962C8B-B14F-4D97-AF65-F5344CB8AC3E}">
        <p14:creationId xmlns:p14="http://schemas.microsoft.com/office/powerpoint/2010/main" val="683738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www.tandfonline.com</a:t>
            </a:r>
            <a:r>
              <a:rPr lang="en-US" dirty="0"/>
              <a:t>/</a:t>
            </a:r>
            <a:r>
              <a:rPr lang="en-US" dirty="0" err="1"/>
              <a:t>doi</a:t>
            </a:r>
            <a:r>
              <a:rPr lang="en-US" dirty="0"/>
              <a:t>/pdf/10.1080/26883597.2020.1801331</a:t>
            </a:r>
          </a:p>
        </p:txBody>
      </p:sp>
      <p:sp>
        <p:nvSpPr>
          <p:cNvPr id="4" name="Slide Number Placeholder 3"/>
          <p:cNvSpPr>
            <a:spLocks noGrp="1"/>
          </p:cNvSpPr>
          <p:nvPr>
            <p:ph type="sldNum" sz="quarter" idx="5"/>
          </p:nvPr>
        </p:nvSpPr>
        <p:spPr/>
        <p:txBody>
          <a:bodyPr/>
          <a:lstStyle/>
          <a:p>
            <a:fld id="{B45FED31-51B5-2B4C-A179-535B2F03D0B0}" type="slidenum">
              <a:rPr lang="en-US" smtClean="0"/>
              <a:t>37</a:t>
            </a:fld>
            <a:endParaRPr lang="en-US"/>
          </a:p>
        </p:txBody>
      </p:sp>
    </p:spTree>
    <p:extLst>
      <p:ext uri="{BB962C8B-B14F-4D97-AF65-F5344CB8AC3E}">
        <p14:creationId xmlns:p14="http://schemas.microsoft.com/office/powerpoint/2010/main" val="3973000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www.technologyreview.com</a:t>
            </a:r>
            <a:r>
              <a:rPr lang="en-US" dirty="0"/>
              <a:t>/2022/06/29/1054005/</a:t>
            </a:r>
            <a:r>
              <a:rPr lang="en-US" dirty="0" err="1"/>
              <a:t>toronto</a:t>
            </a:r>
            <a:r>
              <a:rPr lang="en-US" dirty="0"/>
              <a:t>-kill-the-smart-city/</a:t>
            </a:r>
          </a:p>
          <a:p>
            <a:r>
              <a:rPr lang="en-US" dirty="0"/>
              <a:t>https://</a:t>
            </a:r>
            <a:r>
              <a:rPr lang="en-US" dirty="0" err="1"/>
              <a:t>arstechnica.com</a:t>
            </a:r>
            <a:r>
              <a:rPr lang="en-US" dirty="0"/>
              <a:t>/cars/2022/08/v2x-is-finally-dead-as-court-refuses-to-stop-fccs-5-9-ghz-reallocation/</a:t>
            </a:r>
          </a:p>
          <a:p>
            <a:r>
              <a:rPr lang="en-US" dirty="0"/>
              <a:t>https://</a:t>
            </a:r>
            <a:r>
              <a:rPr lang="en-US" dirty="0" err="1"/>
              <a:t>www.youtube.com</a:t>
            </a:r>
            <a:r>
              <a:rPr lang="en-US" dirty="0"/>
              <a:t>/</a:t>
            </a:r>
            <a:r>
              <a:rPr lang="en-US" dirty="0" err="1"/>
              <a:t>watch?v</a:t>
            </a:r>
            <a:r>
              <a:rPr lang="en-US" dirty="0"/>
              <a:t>=QEJ9HrZq7Ro</a:t>
            </a:r>
          </a:p>
          <a:p>
            <a:endParaRPr lang="en-US" dirty="0"/>
          </a:p>
          <a:p>
            <a:endParaRPr lang="en-US" dirty="0"/>
          </a:p>
        </p:txBody>
      </p:sp>
      <p:sp>
        <p:nvSpPr>
          <p:cNvPr id="4" name="Slide Number Placeholder 3"/>
          <p:cNvSpPr>
            <a:spLocks noGrp="1"/>
          </p:cNvSpPr>
          <p:nvPr>
            <p:ph type="sldNum" sz="quarter" idx="5"/>
          </p:nvPr>
        </p:nvSpPr>
        <p:spPr/>
        <p:txBody>
          <a:bodyPr/>
          <a:lstStyle/>
          <a:p>
            <a:fld id="{B45FED31-51B5-2B4C-A179-535B2F03D0B0}" type="slidenum">
              <a:rPr lang="en-US" smtClean="0"/>
              <a:t>38</a:t>
            </a:fld>
            <a:endParaRPr lang="en-US"/>
          </a:p>
        </p:txBody>
      </p:sp>
    </p:spTree>
    <p:extLst>
      <p:ext uri="{BB962C8B-B14F-4D97-AF65-F5344CB8AC3E}">
        <p14:creationId xmlns:p14="http://schemas.microsoft.com/office/powerpoint/2010/main" val="3409401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www.history.com</a:t>
            </a:r>
            <a:r>
              <a:rPr lang="en-US" dirty="0"/>
              <a:t>/news/interstate-highway-system-infrastructure-construction-segregation</a:t>
            </a:r>
          </a:p>
        </p:txBody>
      </p:sp>
      <p:sp>
        <p:nvSpPr>
          <p:cNvPr id="4" name="Slide Number Placeholder 3"/>
          <p:cNvSpPr>
            <a:spLocks noGrp="1"/>
          </p:cNvSpPr>
          <p:nvPr>
            <p:ph type="sldNum" sz="quarter" idx="5"/>
          </p:nvPr>
        </p:nvSpPr>
        <p:spPr/>
        <p:txBody>
          <a:bodyPr/>
          <a:lstStyle/>
          <a:p>
            <a:fld id="{B45FED31-51B5-2B4C-A179-535B2F03D0B0}" type="slidenum">
              <a:rPr lang="en-US" smtClean="0"/>
              <a:t>39</a:t>
            </a:fld>
            <a:endParaRPr lang="en-US"/>
          </a:p>
        </p:txBody>
      </p:sp>
    </p:spTree>
    <p:extLst>
      <p:ext uri="{BB962C8B-B14F-4D97-AF65-F5344CB8AC3E}">
        <p14:creationId xmlns:p14="http://schemas.microsoft.com/office/powerpoint/2010/main" val="31030388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www.law.cornell.edu</a:t>
            </a:r>
            <a:r>
              <a:rPr lang="en-US" dirty="0"/>
              <a:t>/</a:t>
            </a:r>
            <a:r>
              <a:rPr lang="en-US" dirty="0" err="1"/>
              <a:t>wex</a:t>
            </a:r>
            <a:r>
              <a:rPr lang="en-US" dirty="0"/>
              <a:t>/but-</a:t>
            </a:r>
            <a:r>
              <a:rPr lang="en-US" dirty="0" err="1"/>
              <a:t>for_test</a:t>
            </a:r>
            <a:endParaRPr lang="en-US" dirty="0"/>
          </a:p>
          <a:p>
            <a:endParaRPr lang="en-US" dirty="0"/>
          </a:p>
        </p:txBody>
      </p:sp>
      <p:sp>
        <p:nvSpPr>
          <p:cNvPr id="4" name="Slide Number Placeholder 3"/>
          <p:cNvSpPr>
            <a:spLocks noGrp="1"/>
          </p:cNvSpPr>
          <p:nvPr>
            <p:ph type="sldNum" sz="quarter" idx="5"/>
          </p:nvPr>
        </p:nvSpPr>
        <p:spPr/>
        <p:txBody>
          <a:bodyPr/>
          <a:lstStyle/>
          <a:p>
            <a:fld id="{B45FED31-51B5-2B4C-A179-535B2F03D0B0}" type="slidenum">
              <a:rPr lang="en-US" smtClean="0"/>
              <a:t>40</a:t>
            </a:fld>
            <a:endParaRPr lang="en-US"/>
          </a:p>
        </p:txBody>
      </p:sp>
    </p:spTree>
    <p:extLst>
      <p:ext uri="{BB962C8B-B14F-4D97-AF65-F5344CB8AC3E}">
        <p14:creationId xmlns:p14="http://schemas.microsoft.com/office/powerpoint/2010/main" val="1122662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cra.org</a:t>
            </a:r>
            <a:r>
              <a:rPr lang="en-US" dirty="0"/>
              <a:t>/resources/</a:t>
            </a:r>
            <a:r>
              <a:rPr lang="en-US" dirty="0" err="1"/>
              <a:t>taulbee</a:t>
            </a:r>
            <a:r>
              <a:rPr lang="en-US" dirty="0"/>
              <a:t>-survey/</a:t>
            </a:r>
          </a:p>
        </p:txBody>
      </p:sp>
      <p:sp>
        <p:nvSpPr>
          <p:cNvPr id="4" name="Slide Number Placeholder 3"/>
          <p:cNvSpPr>
            <a:spLocks noGrp="1"/>
          </p:cNvSpPr>
          <p:nvPr>
            <p:ph type="sldNum" sz="quarter" idx="5"/>
          </p:nvPr>
        </p:nvSpPr>
        <p:spPr/>
        <p:txBody>
          <a:bodyPr/>
          <a:lstStyle/>
          <a:p>
            <a:fld id="{B45FED31-51B5-2B4C-A179-535B2F03D0B0}" type="slidenum">
              <a:rPr lang="en-US" smtClean="0"/>
              <a:t>45</a:t>
            </a:fld>
            <a:endParaRPr lang="en-US"/>
          </a:p>
        </p:txBody>
      </p:sp>
    </p:spTree>
    <p:extLst>
      <p:ext uri="{BB962C8B-B14F-4D97-AF65-F5344CB8AC3E}">
        <p14:creationId xmlns:p14="http://schemas.microsoft.com/office/powerpoint/2010/main" val="31093105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cdn.selinc.com</a:t>
            </a:r>
            <a:r>
              <a:rPr lang="en-US" dirty="0"/>
              <a:t>/assets/Literature/Publications/Technical%20Papers/6303_TodaysEngineeringShortage_JP_20071026_Web.pdf?v=20151202-215825</a:t>
            </a:r>
          </a:p>
          <a:p>
            <a:r>
              <a:rPr lang="en-US" dirty="0"/>
              <a:t>https://</a:t>
            </a:r>
            <a:r>
              <a:rPr lang="en-US" dirty="0" err="1"/>
              <a:t>today.rowan.edu</a:t>
            </a:r>
            <a:r>
              <a:rPr lang="en-US" dirty="0"/>
              <a:t>/news/2021/10/rowan-developing-new-power-engineering-</a:t>
            </a:r>
            <a:r>
              <a:rPr lang="en-US" dirty="0" err="1"/>
              <a:t>program.html</a:t>
            </a:r>
            <a:endParaRPr lang="en-US" dirty="0"/>
          </a:p>
          <a:p>
            <a:r>
              <a:rPr lang="en-US" dirty="0"/>
              <a:t>https://</a:t>
            </a:r>
            <a:r>
              <a:rPr lang="en-US" dirty="0" err="1"/>
              <a:t>www.energy.gov</a:t>
            </a:r>
            <a:r>
              <a:rPr lang="en-US" dirty="0"/>
              <a:t>/sites/prod/files/</a:t>
            </a:r>
            <a:r>
              <a:rPr lang="en-US" dirty="0" err="1"/>
              <a:t>oeprod</a:t>
            </a:r>
            <a:r>
              <a:rPr lang="en-US" dirty="0"/>
              <a:t>/</a:t>
            </a:r>
            <a:r>
              <a:rPr lang="en-US" dirty="0" err="1"/>
              <a:t>DocumentsandMedia</a:t>
            </a:r>
            <a:r>
              <a:rPr lang="en-US" dirty="0"/>
              <a:t>/Workforce_Trends_Report_090706_FINAL.pdf</a:t>
            </a:r>
          </a:p>
          <a:p>
            <a:endParaRPr lang="en-US" dirty="0"/>
          </a:p>
          <a:p>
            <a:endParaRPr lang="en-US" dirty="0"/>
          </a:p>
        </p:txBody>
      </p:sp>
      <p:sp>
        <p:nvSpPr>
          <p:cNvPr id="4" name="Slide Number Placeholder 3"/>
          <p:cNvSpPr>
            <a:spLocks noGrp="1"/>
          </p:cNvSpPr>
          <p:nvPr>
            <p:ph type="sldNum" sz="quarter" idx="5"/>
          </p:nvPr>
        </p:nvSpPr>
        <p:spPr/>
        <p:txBody>
          <a:bodyPr/>
          <a:lstStyle/>
          <a:p>
            <a:fld id="{B45FED31-51B5-2B4C-A179-535B2F03D0B0}" type="slidenum">
              <a:rPr lang="en-US" smtClean="0"/>
              <a:t>48</a:t>
            </a:fld>
            <a:endParaRPr lang="en-US"/>
          </a:p>
        </p:txBody>
      </p:sp>
    </p:spTree>
    <p:extLst>
      <p:ext uri="{BB962C8B-B14F-4D97-AF65-F5344CB8AC3E}">
        <p14:creationId xmlns:p14="http://schemas.microsoft.com/office/powerpoint/2010/main" val="2232580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ce.udel.edu</a:t>
            </a:r>
            <a:r>
              <a:rPr lang="en-US" dirty="0"/>
              <a:t>/research/research-overview/transportation-engineering-and-civil-infrastructure-systems/</a:t>
            </a:r>
          </a:p>
        </p:txBody>
      </p:sp>
      <p:sp>
        <p:nvSpPr>
          <p:cNvPr id="4" name="Slide Number Placeholder 3"/>
          <p:cNvSpPr>
            <a:spLocks noGrp="1"/>
          </p:cNvSpPr>
          <p:nvPr>
            <p:ph type="sldNum" sz="quarter" idx="5"/>
          </p:nvPr>
        </p:nvSpPr>
        <p:spPr/>
        <p:txBody>
          <a:bodyPr/>
          <a:lstStyle/>
          <a:p>
            <a:fld id="{B45FED31-51B5-2B4C-A179-535B2F03D0B0}" type="slidenum">
              <a:rPr lang="en-US" smtClean="0"/>
              <a:t>5</a:t>
            </a:fld>
            <a:endParaRPr lang="en-US"/>
          </a:p>
        </p:txBody>
      </p:sp>
    </p:spTree>
    <p:extLst>
      <p:ext uri="{BB962C8B-B14F-4D97-AF65-F5344CB8AC3E}">
        <p14:creationId xmlns:p14="http://schemas.microsoft.com/office/powerpoint/2010/main" val="827139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obamawhitehouse.archives.gov</a:t>
            </a:r>
            <a:r>
              <a:rPr lang="en-US" dirty="0"/>
              <a:t>/the-press-office/2013/02/12/presidential-policy-directive-critical-infrastructure-security-and-resil</a:t>
            </a:r>
          </a:p>
          <a:p>
            <a:endParaRPr lang="en-US" dirty="0"/>
          </a:p>
        </p:txBody>
      </p:sp>
      <p:sp>
        <p:nvSpPr>
          <p:cNvPr id="4" name="Slide Number Placeholder 3"/>
          <p:cNvSpPr>
            <a:spLocks noGrp="1"/>
          </p:cNvSpPr>
          <p:nvPr>
            <p:ph type="sldNum" sz="quarter" idx="5"/>
          </p:nvPr>
        </p:nvSpPr>
        <p:spPr/>
        <p:txBody>
          <a:bodyPr/>
          <a:lstStyle/>
          <a:p>
            <a:fld id="{B45FED31-51B5-2B4C-A179-535B2F03D0B0}" type="slidenum">
              <a:rPr lang="en-US" smtClean="0"/>
              <a:t>7</a:t>
            </a:fld>
            <a:endParaRPr lang="en-US"/>
          </a:p>
        </p:txBody>
      </p:sp>
    </p:spTree>
    <p:extLst>
      <p:ext uri="{BB962C8B-B14F-4D97-AF65-F5344CB8AC3E}">
        <p14:creationId xmlns:p14="http://schemas.microsoft.com/office/powerpoint/2010/main" val="1429702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www.iec.ch</a:t>
            </a:r>
            <a:r>
              <a:rPr lang="en-US" dirty="0"/>
              <a:t>/</a:t>
            </a:r>
            <a:r>
              <a:rPr lang="en-US" dirty="0" err="1"/>
              <a:t>worldplugs</a:t>
            </a:r>
            <a:r>
              <a:rPr lang="en-US" dirty="0"/>
              <a:t>/</a:t>
            </a:r>
            <a:r>
              <a:rPr lang="en-US" dirty="0" err="1"/>
              <a:t>history.htm</a:t>
            </a:r>
            <a:endParaRPr lang="en-US" dirty="0"/>
          </a:p>
          <a:p>
            <a:r>
              <a:rPr lang="en-US" dirty="0"/>
              <a:t>https://</a:t>
            </a:r>
            <a:r>
              <a:rPr lang="en-US" dirty="0" err="1"/>
              <a:t>rustbeltanthro.wordpress.com</a:t>
            </a:r>
            <a:r>
              <a:rPr lang="en-US" dirty="0"/>
              <a:t>/2015/04/02/mapping-electrical-sockets-and-plugs-a-history-of-colonialism-war-and-non-globalization/</a:t>
            </a:r>
          </a:p>
          <a:p>
            <a:r>
              <a:rPr lang="en-US" dirty="0"/>
              <a:t>https://</a:t>
            </a:r>
            <a:r>
              <a:rPr lang="en-US" dirty="0" err="1"/>
              <a:t>www.oilshell.org</a:t>
            </a:r>
            <a:r>
              <a:rPr lang="en-US" dirty="0"/>
              <a:t>/blog/2022/02/</a:t>
            </a:r>
            <a:r>
              <a:rPr lang="en-US" dirty="0" err="1"/>
              <a:t>diagrams.html</a:t>
            </a:r>
            <a:endParaRPr lang="en-US" dirty="0"/>
          </a:p>
          <a:p>
            <a:endParaRPr lang="en-US" dirty="0"/>
          </a:p>
          <a:p>
            <a:r>
              <a:rPr lang="en-US" dirty="0"/>
              <a:t>http://</a:t>
            </a:r>
            <a:r>
              <a:rPr lang="en-US" dirty="0" err="1"/>
              <a:t>www.mosaicshades.com</a:t>
            </a:r>
            <a:r>
              <a:rPr lang="en-US" dirty="0"/>
              <a:t>/antique2005/sockets/</a:t>
            </a:r>
          </a:p>
        </p:txBody>
      </p:sp>
      <p:sp>
        <p:nvSpPr>
          <p:cNvPr id="4" name="Slide Number Placeholder 3"/>
          <p:cNvSpPr>
            <a:spLocks noGrp="1"/>
          </p:cNvSpPr>
          <p:nvPr>
            <p:ph type="sldNum" sz="quarter" idx="10"/>
          </p:nvPr>
        </p:nvSpPr>
        <p:spPr/>
        <p:txBody>
          <a:bodyPr/>
          <a:lstStyle/>
          <a:p>
            <a:fld id="{D94793F2-8E8C-3342-8F05-97A4BC3E6913}" type="slidenum">
              <a:rPr lang="en-US" smtClean="0"/>
              <a:t>9</a:t>
            </a:fld>
            <a:endParaRPr lang="en-US"/>
          </a:p>
        </p:txBody>
      </p:sp>
    </p:spTree>
    <p:extLst>
      <p:ext uri="{BB962C8B-B14F-4D97-AF65-F5344CB8AC3E}">
        <p14:creationId xmlns:p14="http://schemas.microsoft.com/office/powerpoint/2010/main" val="160512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trends.google.com</a:t>
            </a:r>
            <a:r>
              <a:rPr lang="en-US" dirty="0"/>
              <a:t>/trends/</a:t>
            </a:r>
            <a:r>
              <a:rPr lang="en-US" dirty="0" err="1"/>
              <a:t>explore?date</a:t>
            </a:r>
            <a:r>
              <a:rPr lang="en-US" dirty="0"/>
              <a:t>=</a:t>
            </a:r>
            <a:r>
              <a:rPr lang="en-US" dirty="0" err="1"/>
              <a:t>all&amp;geo</a:t>
            </a:r>
            <a:r>
              <a:rPr lang="en-US" dirty="0"/>
              <a:t>=</a:t>
            </a:r>
            <a:r>
              <a:rPr lang="en-US" dirty="0" err="1"/>
              <a:t>US&amp;q</a:t>
            </a:r>
            <a:r>
              <a:rPr lang="en-US" dirty="0"/>
              <a:t>=internet%20outage</a:t>
            </a:r>
          </a:p>
        </p:txBody>
      </p:sp>
      <p:sp>
        <p:nvSpPr>
          <p:cNvPr id="4" name="Slide Number Placeholder 3"/>
          <p:cNvSpPr>
            <a:spLocks noGrp="1"/>
          </p:cNvSpPr>
          <p:nvPr>
            <p:ph type="sldNum" sz="quarter" idx="5"/>
          </p:nvPr>
        </p:nvSpPr>
        <p:spPr/>
        <p:txBody>
          <a:bodyPr/>
          <a:lstStyle/>
          <a:p>
            <a:fld id="{B45FED31-51B5-2B4C-A179-535B2F03D0B0}" type="slidenum">
              <a:rPr lang="en-US" smtClean="0"/>
              <a:t>11</a:t>
            </a:fld>
            <a:endParaRPr lang="en-US"/>
          </a:p>
        </p:txBody>
      </p:sp>
    </p:spTree>
    <p:extLst>
      <p:ext uri="{BB962C8B-B14F-4D97-AF65-F5344CB8AC3E}">
        <p14:creationId xmlns:p14="http://schemas.microsoft.com/office/powerpoint/2010/main" val="299065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dx.doi.org</a:t>
            </a:r>
            <a:r>
              <a:rPr lang="en-US" dirty="0"/>
              <a:t>/10.2139/ssrn.3121942</a:t>
            </a:r>
          </a:p>
        </p:txBody>
      </p:sp>
      <p:sp>
        <p:nvSpPr>
          <p:cNvPr id="4" name="Slide Number Placeholder 3"/>
          <p:cNvSpPr>
            <a:spLocks noGrp="1"/>
          </p:cNvSpPr>
          <p:nvPr>
            <p:ph type="sldNum" sz="quarter" idx="5"/>
          </p:nvPr>
        </p:nvSpPr>
        <p:spPr/>
        <p:txBody>
          <a:bodyPr/>
          <a:lstStyle/>
          <a:p>
            <a:fld id="{B45FED31-51B5-2B4C-A179-535B2F03D0B0}" type="slidenum">
              <a:rPr lang="en-US" smtClean="0"/>
              <a:t>12</a:t>
            </a:fld>
            <a:endParaRPr lang="en-US"/>
          </a:p>
        </p:txBody>
      </p:sp>
    </p:spTree>
    <p:extLst>
      <p:ext uri="{BB962C8B-B14F-4D97-AF65-F5344CB8AC3E}">
        <p14:creationId xmlns:p14="http://schemas.microsoft.com/office/powerpoint/2010/main" val="989326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www.pwc.no</a:t>
            </a:r>
            <a:r>
              <a:rPr lang="en-US" dirty="0"/>
              <a:t>/</a:t>
            </a:r>
            <a:r>
              <a:rPr lang="en-US" dirty="0" err="1"/>
              <a:t>en</a:t>
            </a:r>
            <a:r>
              <a:rPr lang="en-US" dirty="0"/>
              <a:t>/bridging-the-technological-valley-of-</a:t>
            </a:r>
            <a:r>
              <a:rPr lang="en-US" dirty="0" err="1"/>
              <a:t>death.html</a:t>
            </a:r>
            <a:endParaRPr lang="en-US" dirty="0"/>
          </a:p>
        </p:txBody>
      </p:sp>
      <p:sp>
        <p:nvSpPr>
          <p:cNvPr id="4" name="Slide Number Placeholder 3"/>
          <p:cNvSpPr>
            <a:spLocks noGrp="1"/>
          </p:cNvSpPr>
          <p:nvPr>
            <p:ph type="sldNum" sz="quarter" idx="5"/>
          </p:nvPr>
        </p:nvSpPr>
        <p:spPr/>
        <p:txBody>
          <a:bodyPr/>
          <a:lstStyle/>
          <a:p>
            <a:fld id="{B45FED31-51B5-2B4C-A179-535B2F03D0B0}" type="slidenum">
              <a:rPr lang="en-US" smtClean="0"/>
              <a:t>15</a:t>
            </a:fld>
            <a:endParaRPr lang="en-US"/>
          </a:p>
        </p:txBody>
      </p:sp>
    </p:spTree>
    <p:extLst>
      <p:ext uri="{BB962C8B-B14F-4D97-AF65-F5344CB8AC3E}">
        <p14:creationId xmlns:p14="http://schemas.microsoft.com/office/powerpoint/2010/main" val="2582879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www.microsoft.com</a:t>
            </a:r>
            <a:r>
              <a:rPr lang="en-US" dirty="0"/>
              <a:t>/</a:t>
            </a:r>
            <a:r>
              <a:rPr lang="en-US" dirty="0" err="1"/>
              <a:t>en</a:t>
            </a:r>
            <a:r>
              <a:rPr lang="en-US" dirty="0"/>
              <a:t>-us/research/wp-content/uploads/2016/11/</a:t>
            </a:r>
            <a:r>
              <a:rPr lang="en-US" dirty="0" err="1"/>
              <a:t>comsware.pdf</a:t>
            </a:r>
            <a:endParaRPr lang="en-US" dirty="0"/>
          </a:p>
        </p:txBody>
      </p:sp>
      <p:sp>
        <p:nvSpPr>
          <p:cNvPr id="4" name="Slide Number Placeholder 3"/>
          <p:cNvSpPr>
            <a:spLocks noGrp="1"/>
          </p:cNvSpPr>
          <p:nvPr>
            <p:ph type="sldNum" sz="quarter" idx="5"/>
          </p:nvPr>
        </p:nvSpPr>
        <p:spPr/>
        <p:txBody>
          <a:bodyPr/>
          <a:lstStyle/>
          <a:p>
            <a:fld id="{B45FED31-51B5-2B4C-A179-535B2F03D0B0}" type="slidenum">
              <a:rPr lang="en-US" smtClean="0"/>
              <a:t>22</a:t>
            </a:fld>
            <a:endParaRPr lang="en-US"/>
          </a:p>
        </p:txBody>
      </p:sp>
    </p:spTree>
    <p:extLst>
      <p:ext uri="{BB962C8B-B14F-4D97-AF65-F5344CB8AC3E}">
        <p14:creationId xmlns:p14="http://schemas.microsoft.com/office/powerpoint/2010/main" val="355703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a:t>
            </a:r>
            <a:r>
              <a:rPr lang="en-US" dirty="0" err="1"/>
              <a:t>www.nytimes.com</a:t>
            </a:r>
            <a:r>
              <a:rPr lang="en-US" dirty="0"/>
              <a:t>/2020/09/02/business/inflation-worse-pandemic-</a:t>
            </a:r>
            <a:r>
              <a:rPr lang="en-US" dirty="0" err="1"/>
              <a:t>coronavirus.html</a:t>
            </a:r>
            <a:endParaRPr lang="en-US" dirty="0"/>
          </a:p>
        </p:txBody>
      </p:sp>
    </p:spTree>
    <p:extLst>
      <p:ext uri="{BB962C8B-B14F-4D97-AF65-F5344CB8AC3E}">
        <p14:creationId xmlns:p14="http://schemas.microsoft.com/office/powerpoint/2010/main" val="2719278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C7E88-2754-062B-3D35-406729ECD8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30F2D7-8F11-154B-17B1-F77419C05C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4BA54F-1E8E-D5A6-0E99-8B39ED6E4B2E}"/>
              </a:ext>
            </a:extLst>
          </p:cNvPr>
          <p:cNvSpPr>
            <a:spLocks noGrp="1"/>
          </p:cNvSpPr>
          <p:nvPr>
            <p:ph type="dt" sz="half" idx="10"/>
          </p:nvPr>
        </p:nvSpPr>
        <p:spPr/>
        <p:txBody>
          <a:bodyPr/>
          <a:lstStyle/>
          <a:p>
            <a:fld id="{8B3A0C60-C8A3-F84D-BA6A-E5FCB795D8DC}" type="datetime1">
              <a:rPr lang="en-US" smtClean="0"/>
              <a:t>10/19/22</a:t>
            </a:fld>
            <a:endParaRPr lang="en-US"/>
          </a:p>
        </p:txBody>
      </p:sp>
      <p:sp>
        <p:nvSpPr>
          <p:cNvPr id="5" name="Footer Placeholder 4">
            <a:extLst>
              <a:ext uri="{FF2B5EF4-FFF2-40B4-BE49-F238E27FC236}">
                <a16:creationId xmlns:a16="http://schemas.microsoft.com/office/drawing/2014/main" id="{9F324301-2306-8001-2587-32CFCCDFB394}"/>
              </a:ext>
            </a:extLst>
          </p:cNvPr>
          <p:cNvSpPr>
            <a:spLocks noGrp="1"/>
          </p:cNvSpPr>
          <p:nvPr>
            <p:ph type="ftr" sz="quarter" idx="11"/>
          </p:nvPr>
        </p:nvSpPr>
        <p:spPr/>
        <p:txBody>
          <a:bodyPr/>
          <a:lstStyle/>
          <a:p>
            <a:r>
              <a:rPr lang="en-US"/>
              <a:t>50 Jahre KIT-Fakultät für Informatik</a:t>
            </a:r>
          </a:p>
        </p:txBody>
      </p:sp>
      <p:sp>
        <p:nvSpPr>
          <p:cNvPr id="6" name="Slide Number Placeholder 5">
            <a:extLst>
              <a:ext uri="{FF2B5EF4-FFF2-40B4-BE49-F238E27FC236}">
                <a16:creationId xmlns:a16="http://schemas.microsoft.com/office/drawing/2014/main" id="{F252E9B0-125D-F396-A00F-7469418A347A}"/>
              </a:ext>
            </a:extLst>
          </p:cNvPr>
          <p:cNvSpPr>
            <a:spLocks noGrp="1"/>
          </p:cNvSpPr>
          <p:nvPr>
            <p:ph type="sldNum" sz="quarter" idx="12"/>
          </p:nvPr>
        </p:nvSpPr>
        <p:spPr/>
        <p:txBody>
          <a:bodyPr/>
          <a:lstStyle/>
          <a:p>
            <a:fld id="{817380D5-738D-774F-9A20-31B92A34E1CE}" type="slidenum">
              <a:rPr lang="en-US" smtClean="0"/>
              <a:t>‹#›</a:t>
            </a:fld>
            <a:endParaRPr lang="en-US"/>
          </a:p>
        </p:txBody>
      </p:sp>
    </p:spTree>
    <p:extLst>
      <p:ext uri="{BB962C8B-B14F-4D97-AF65-F5344CB8AC3E}">
        <p14:creationId xmlns:p14="http://schemas.microsoft.com/office/powerpoint/2010/main" val="1777838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98778-85DF-1A40-C51C-B63EE26E45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9654F1-3637-2542-BF50-A04AC696AF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1C9FE3-CC5A-DFB1-E133-C3DF0DE2D902}"/>
              </a:ext>
            </a:extLst>
          </p:cNvPr>
          <p:cNvSpPr>
            <a:spLocks noGrp="1"/>
          </p:cNvSpPr>
          <p:nvPr>
            <p:ph type="dt" sz="half" idx="10"/>
          </p:nvPr>
        </p:nvSpPr>
        <p:spPr/>
        <p:txBody>
          <a:bodyPr/>
          <a:lstStyle/>
          <a:p>
            <a:fld id="{2EFF2AE8-8E06-3D4B-9C7F-C02E2ABD14D2}" type="datetime1">
              <a:rPr lang="en-US" smtClean="0"/>
              <a:t>10/19/22</a:t>
            </a:fld>
            <a:endParaRPr lang="en-US"/>
          </a:p>
        </p:txBody>
      </p:sp>
      <p:sp>
        <p:nvSpPr>
          <p:cNvPr id="5" name="Footer Placeholder 4">
            <a:extLst>
              <a:ext uri="{FF2B5EF4-FFF2-40B4-BE49-F238E27FC236}">
                <a16:creationId xmlns:a16="http://schemas.microsoft.com/office/drawing/2014/main" id="{C2BF0652-DB70-62A4-96EB-A23BB07CB80B}"/>
              </a:ext>
            </a:extLst>
          </p:cNvPr>
          <p:cNvSpPr>
            <a:spLocks noGrp="1"/>
          </p:cNvSpPr>
          <p:nvPr>
            <p:ph type="ftr" sz="quarter" idx="11"/>
          </p:nvPr>
        </p:nvSpPr>
        <p:spPr/>
        <p:txBody>
          <a:bodyPr/>
          <a:lstStyle/>
          <a:p>
            <a:r>
              <a:rPr lang="en-US"/>
              <a:t>50 Jahre KIT-Fakultät für Informatik</a:t>
            </a:r>
          </a:p>
        </p:txBody>
      </p:sp>
      <p:sp>
        <p:nvSpPr>
          <p:cNvPr id="6" name="Slide Number Placeholder 5">
            <a:extLst>
              <a:ext uri="{FF2B5EF4-FFF2-40B4-BE49-F238E27FC236}">
                <a16:creationId xmlns:a16="http://schemas.microsoft.com/office/drawing/2014/main" id="{5E3436CA-574D-6AED-738E-A2FD872E0D6C}"/>
              </a:ext>
            </a:extLst>
          </p:cNvPr>
          <p:cNvSpPr>
            <a:spLocks noGrp="1"/>
          </p:cNvSpPr>
          <p:nvPr>
            <p:ph type="sldNum" sz="quarter" idx="12"/>
          </p:nvPr>
        </p:nvSpPr>
        <p:spPr/>
        <p:txBody>
          <a:bodyPr/>
          <a:lstStyle/>
          <a:p>
            <a:fld id="{817380D5-738D-774F-9A20-31B92A34E1CE}" type="slidenum">
              <a:rPr lang="en-US" smtClean="0"/>
              <a:t>‹#›</a:t>
            </a:fld>
            <a:endParaRPr lang="en-US"/>
          </a:p>
        </p:txBody>
      </p:sp>
    </p:spTree>
    <p:extLst>
      <p:ext uri="{BB962C8B-B14F-4D97-AF65-F5344CB8AC3E}">
        <p14:creationId xmlns:p14="http://schemas.microsoft.com/office/powerpoint/2010/main" val="3350137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E883BA-6F48-5F03-EBFC-E9CE040703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408D64-507A-109D-8A63-CA8CC72CA4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7142E-2F26-DD50-92C4-68A4365D38DA}"/>
              </a:ext>
            </a:extLst>
          </p:cNvPr>
          <p:cNvSpPr>
            <a:spLocks noGrp="1"/>
          </p:cNvSpPr>
          <p:nvPr>
            <p:ph type="dt" sz="half" idx="10"/>
          </p:nvPr>
        </p:nvSpPr>
        <p:spPr/>
        <p:txBody>
          <a:bodyPr/>
          <a:lstStyle/>
          <a:p>
            <a:fld id="{4F25D22C-A04F-C649-A6D6-BE08B188A63C}" type="datetime1">
              <a:rPr lang="en-US" smtClean="0"/>
              <a:t>10/19/22</a:t>
            </a:fld>
            <a:endParaRPr lang="en-US"/>
          </a:p>
        </p:txBody>
      </p:sp>
      <p:sp>
        <p:nvSpPr>
          <p:cNvPr id="5" name="Footer Placeholder 4">
            <a:extLst>
              <a:ext uri="{FF2B5EF4-FFF2-40B4-BE49-F238E27FC236}">
                <a16:creationId xmlns:a16="http://schemas.microsoft.com/office/drawing/2014/main" id="{DD5C0449-85B9-8C57-B7E9-FE4296F31656}"/>
              </a:ext>
            </a:extLst>
          </p:cNvPr>
          <p:cNvSpPr>
            <a:spLocks noGrp="1"/>
          </p:cNvSpPr>
          <p:nvPr>
            <p:ph type="ftr" sz="quarter" idx="11"/>
          </p:nvPr>
        </p:nvSpPr>
        <p:spPr/>
        <p:txBody>
          <a:bodyPr/>
          <a:lstStyle/>
          <a:p>
            <a:r>
              <a:rPr lang="en-US"/>
              <a:t>50 Jahre KIT-Fakultät für Informatik</a:t>
            </a:r>
          </a:p>
        </p:txBody>
      </p:sp>
      <p:sp>
        <p:nvSpPr>
          <p:cNvPr id="6" name="Slide Number Placeholder 5">
            <a:extLst>
              <a:ext uri="{FF2B5EF4-FFF2-40B4-BE49-F238E27FC236}">
                <a16:creationId xmlns:a16="http://schemas.microsoft.com/office/drawing/2014/main" id="{3CD7FB9C-AF24-D21A-1030-4115BA636FCF}"/>
              </a:ext>
            </a:extLst>
          </p:cNvPr>
          <p:cNvSpPr>
            <a:spLocks noGrp="1"/>
          </p:cNvSpPr>
          <p:nvPr>
            <p:ph type="sldNum" sz="quarter" idx="12"/>
          </p:nvPr>
        </p:nvSpPr>
        <p:spPr/>
        <p:txBody>
          <a:bodyPr/>
          <a:lstStyle/>
          <a:p>
            <a:fld id="{817380D5-738D-774F-9A20-31B92A34E1CE}" type="slidenum">
              <a:rPr lang="en-US" smtClean="0"/>
              <a:t>‹#›</a:t>
            </a:fld>
            <a:endParaRPr lang="en-US"/>
          </a:p>
        </p:txBody>
      </p:sp>
    </p:spTree>
    <p:extLst>
      <p:ext uri="{BB962C8B-B14F-4D97-AF65-F5344CB8AC3E}">
        <p14:creationId xmlns:p14="http://schemas.microsoft.com/office/powerpoint/2010/main" val="1699502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0BF6F-1F2A-13B5-EC87-08772F8A10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98BC8F-84DE-363D-0739-C8A5CA22D8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3FF577-8EE8-1DA7-D734-C9C72A926F29}"/>
              </a:ext>
            </a:extLst>
          </p:cNvPr>
          <p:cNvSpPr>
            <a:spLocks noGrp="1"/>
          </p:cNvSpPr>
          <p:nvPr>
            <p:ph type="dt" sz="half" idx="10"/>
          </p:nvPr>
        </p:nvSpPr>
        <p:spPr/>
        <p:txBody>
          <a:bodyPr/>
          <a:lstStyle/>
          <a:p>
            <a:fld id="{7ECCDCC2-C883-FE4D-A3B0-DC8ADB4F71BF}" type="datetime1">
              <a:rPr lang="en-US" smtClean="0"/>
              <a:t>10/19/22</a:t>
            </a:fld>
            <a:endParaRPr lang="en-US"/>
          </a:p>
        </p:txBody>
      </p:sp>
      <p:sp>
        <p:nvSpPr>
          <p:cNvPr id="5" name="Footer Placeholder 4">
            <a:extLst>
              <a:ext uri="{FF2B5EF4-FFF2-40B4-BE49-F238E27FC236}">
                <a16:creationId xmlns:a16="http://schemas.microsoft.com/office/drawing/2014/main" id="{0192D5CB-FF60-3BC0-30F6-119A0472CC22}"/>
              </a:ext>
            </a:extLst>
          </p:cNvPr>
          <p:cNvSpPr>
            <a:spLocks noGrp="1"/>
          </p:cNvSpPr>
          <p:nvPr>
            <p:ph type="ftr" sz="quarter" idx="11"/>
          </p:nvPr>
        </p:nvSpPr>
        <p:spPr/>
        <p:txBody>
          <a:bodyPr/>
          <a:lstStyle/>
          <a:p>
            <a:r>
              <a:rPr lang="en-US"/>
              <a:t>50 Jahre KIT-Fakultät für Informatik</a:t>
            </a:r>
          </a:p>
        </p:txBody>
      </p:sp>
      <p:sp>
        <p:nvSpPr>
          <p:cNvPr id="6" name="Slide Number Placeholder 5">
            <a:extLst>
              <a:ext uri="{FF2B5EF4-FFF2-40B4-BE49-F238E27FC236}">
                <a16:creationId xmlns:a16="http://schemas.microsoft.com/office/drawing/2014/main" id="{876D8642-A49C-DDBF-A94F-60F482E76C04}"/>
              </a:ext>
            </a:extLst>
          </p:cNvPr>
          <p:cNvSpPr>
            <a:spLocks noGrp="1"/>
          </p:cNvSpPr>
          <p:nvPr>
            <p:ph type="sldNum" sz="quarter" idx="12"/>
          </p:nvPr>
        </p:nvSpPr>
        <p:spPr/>
        <p:txBody>
          <a:bodyPr/>
          <a:lstStyle/>
          <a:p>
            <a:fld id="{817380D5-738D-774F-9A20-31B92A34E1CE}" type="slidenum">
              <a:rPr lang="en-US" smtClean="0"/>
              <a:t>‹#›</a:t>
            </a:fld>
            <a:endParaRPr lang="en-US"/>
          </a:p>
        </p:txBody>
      </p:sp>
    </p:spTree>
    <p:extLst>
      <p:ext uri="{BB962C8B-B14F-4D97-AF65-F5344CB8AC3E}">
        <p14:creationId xmlns:p14="http://schemas.microsoft.com/office/powerpoint/2010/main" val="872326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B6212-444B-E7EF-547A-9FEEAE50E1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59EFE0-84EE-5504-7526-71FDF95091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CFC98A-E54E-0DB3-5B4D-2E631554E252}"/>
              </a:ext>
            </a:extLst>
          </p:cNvPr>
          <p:cNvSpPr>
            <a:spLocks noGrp="1"/>
          </p:cNvSpPr>
          <p:nvPr>
            <p:ph type="dt" sz="half" idx="10"/>
          </p:nvPr>
        </p:nvSpPr>
        <p:spPr/>
        <p:txBody>
          <a:bodyPr/>
          <a:lstStyle/>
          <a:p>
            <a:fld id="{F3C2630C-0940-854D-A23E-A2F5C2FD89E6}" type="datetime1">
              <a:rPr lang="en-US" smtClean="0"/>
              <a:t>10/19/22</a:t>
            </a:fld>
            <a:endParaRPr lang="en-US"/>
          </a:p>
        </p:txBody>
      </p:sp>
      <p:sp>
        <p:nvSpPr>
          <p:cNvPr id="5" name="Footer Placeholder 4">
            <a:extLst>
              <a:ext uri="{FF2B5EF4-FFF2-40B4-BE49-F238E27FC236}">
                <a16:creationId xmlns:a16="http://schemas.microsoft.com/office/drawing/2014/main" id="{58D86120-446A-9DFB-FD1C-63E5D11AD53F}"/>
              </a:ext>
            </a:extLst>
          </p:cNvPr>
          <p:cNvSpPr>
            <a:spLocks noGrp="1"/>
          </p:cNvSpPr>
          <p:nvPr>
            <p:ph type="ftr" sz="quarter" idx="11"/>
          </p:nvPr>
        </p:nvSpPr>
        <p:spPr/>
        <p:txBody>
          <a:bodyPr/>
          <a:lstStyle/>
          <a:p>
            <a:r>
              <a:rPr lang="en-US"/>
              <a:t>50 Jahre KIT-Fakultät für Informatik</a:t>
            </a:r>
          </a:p>
        </p:txBody>
      </p:sp>
      <p:sp>
        <p:nvSpPr>
          <p:cNvPr id="6" name="Slide Number Placeholder 5">
            <a:extLst>
              <a:ext uri="{FF2B5EF4-FFF2-40B4-BE49-F238E27FC236}">
                <a16:creationId xmlns:a16="http://schemas.microsoft.com/office/drawing/2014/main" id="{966202A1-011A-71D1-DA43-7CEF39EBA567}"/>
              </a:ext>
            </a:extLst>
          </p:cNvPr>
          <p:cNvSpPr>
            <a:spLocks noGrp="1"/>
          </p:cNvSpPr>
          <p:nvPr>
            <p:ph type="sldNum" sz="quarter" idx="12"/>
          </p:nvPr>
        </p:nvSpPr>
        <p:spPr/>
        <p:txBody>
          <a:bodyPr/>
          <a:lstStyle/>
          <a:p>
            <a:fld id="{817380D5-738D-774F-9A20-31B92A34E1CE}" type="slidenum">
              <a:rPr lang="en-US" smtClean="0"/>
              <a:t>‹#›</a:t>
            </a:fld>
            <a:endParaRPr lang="en-US"/>
          </a:p>
        </p:txBody>
      </p:sp>
    </p:spTree>
    <p:extLst>
      <p:ext uri="{BB962C8B-B14F-4D97-AF65-F5344CB8AC3E}">
        <p14:creationId xmlns:p14="http://schemas.microsoft.com/office/powerpoint/2010/main" val="3827687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0CF38-7D40-104A-1313-E01956C4FC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73708E-E46A-D60D-E52D-E33A8A4A88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F2EB62-F54F-7044-FA2D-ED5C2E3E46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E2CB45-D3A4-BE00-98D4-14253EF87623}"/>
              </a:ext>
            </a:extLst>
          </p:cNvPr>
          <p:cNvSpPr>
            <a:spLocks noGrp="1"/>
          </p:cNvSpPr>
          <p:nvPr>
            <p:ph type="dt" sz="half" idx="10"/>
          </p:nvPr>
        </p:nvSpPr>
        <p:spPr/>
        <p:txBody>
          <a:bodyPr/>
          <a:lstStyle/>
          <a:p>
            <a:fld id="{22E9BFCA-0A4E-6F4C-9A4E-A733AAFC44FA}" type="datetime1">
              <a:rPr lang="en-US" smtClean="0"/>
              <a:t>10/19/22</a:t>
            </a:fld>
            <a:endParaRPr lang="en-US"/>
          </a:p>
        </p:txBody>
      </p:sp>
      <p:sp>
        <p:nvSpPr>
          <p:cNvPr id="6" name="Footer Placeholder 5">
            <a:extLst>
              <a:ext uri="{FF2B5EF4-FFF2-40B4-BE49-F238E27FC236}">
                <a16:creationId xmlns:a16="http://schemas.microsoft.com/office/drawing/2014/main" id="{B363E2BF-95A9-44FF-F277-A4953E42E6DF}"/>
              </a:ext>
            </a:extLst>
          </p:cNvPr>
          <p:cNvSpPr>
            <a:spLocks noGrp="1"/>
          </p:cNvSpPr>
          <p:nvPr>
            <p:ph type="ftr" sz="quarter" idx="11"/>
          </p:nvPr>
        </p:nvSpPr>
        <p:spPr/>
        <p:txBody>
          <a:bodyPr/>
          <a:lstStyle/>
          <a:p>
            <a:r>
              <a:rPr lang="en-US"/>
              <a:t>50 Jahre KIT-Fakultät für Informatik</a:t>
            </a:r>
          </a:p>
        </p:txBody>
      </p:sp>
      <p:sp>
        <p:nvSpPr>
          <p:cNvPr id="7" name="Slide Number Placeholder 6">
            <a:extLst>
              <a:ext uri="{FF2B5EF4-FFF2-40B4-BE49-F238E27FC236}">
                <a16:creationId xmlns:a16="http://schemas.microsoft.com/office/drawing/2014/main" id="{203D4970-3D6B-7C16-A6F6-B4893A240EA4}"/>
              </a:ext>
            </a:extLst>
          </p:cNvPr>
          <p:cNvSpPr>
            <a:spLocks noGrp="1"/>
          </p:cNvSpPr>
          <p:nvPr>
            <p:ph type="sldNum" sz="quarter" idx="12"/>
          </p:nvPr>
        </p:nvSpPr>
        <p:spPr/>
        <p:txBody>
          <a:bodyPr/>
          <a:lstStyle/>
          <a:p>
            <a:fld id="{817380D5-738D-774F-9A20-31B92A34E1CE}" type="slidenum">
              <a:rPr lang="en-US" smtClean="0"/>
              <a:t>‹#›</a:t>
            </a:fld>
            <a:endParaRPr lang="en-US"/>
          </a:p>
        </p:txBody>
      </p:sp>
    </p:spTree>
    <p:extLst>
      <p:ext uri="{BB962C8B-B14F-4D97-AF65-F5344CB8AC3E}">
        <p14:creationId xmlns:p14="http://schemas.microsoft.com/office/powerpoint/2010/main" val="1974077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F81AF-6B4E-6D9F-9440-3A5D6F3C483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82F5D8D-DE53-F67A-695A-E809B586A2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89AA32-06DD-9A0A-9649-3B56A4950C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353690-1850-31F4-1FE8-591B392E28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CDD058-2702-736C-8095-DE97320ABC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532489-1258-E297-A2F8-49BB4A5136EB}"/>
              </a:ext>
            </a:extLst>
          </p:cNvPr>
          <p:cNvSpPr>
            <a:spLocks noGrp="1"/>
          </p:cNvSpPr>
          <p:nvPr>
            <p:ph type="dt" sz="half" idx="10"/>
          </p:nvPr>
        </p:nvSpPr>
        <p:spPr/>
        <p:txBody>
          <a:bodyPr/>
          <a:lstStyle/>
          <a:p>
            <a:fld id="{70F80318-D522-E749-B690-D80214EA09F6}" type="datetime1">
              <a:rPr lang="en-US" smtClean="0"/>
              <a:t>10/19/22</a:t>
            </a:fld>
            <a:endParaRPr lang="en-US"/>
          </a:p>
        </p:txBody>
      </p:sp>
      <p:sp>
        <p:nvSpPr>
          <p:cNvPr id="8" name="Footer Placeholder 7">
            <a:extLst>
              <a:ext uri="{FF2B5EF4-FFF2-40B4-BE49-F238E27FC236}">
                <a16:creationId xmlns:a16="http://schemas.microsoft.com/office/drawing/2014/main" id="{ED5D0EC6-EC09-6804-DC43-63D7C4B3F80E}"/>
              </a:ext>
            </a:extLst>
          </p:cNvPr>
          <p:cNvSpPr>
            <a:spLocks noGrp="1"/>
          </p:cNvSpPr>
          <p:nvPr>
            <p:ph type="ftr" sz="quarter" idx="11"/>
          </p:nvPr>
        </p:nvSpPr>
        <p:spPr/>
        <p:txBody>
          <a:bodyPr/>
          <a:lstStyle/>
          <a:p>
            <a:r>
              <a:rPr lang="en-US"/>
              <a:t>50 Jahre KIT-Fakultät für Informatik</a:t>
            </a:r>
          </a:p>
        </p:txBody>
      </p:sp>
      <p:sp>
        <p:nvSpPr>
          <p:cNvPr id="9" name="Slide Number Placeholder 8">
            <a:extLst>
              <a:ext uri="{FF2B5EF4-FFF2-40B4-BE49-F238E27FC236}">
                <a16:creationId xmlns:a16="http://schemas.microsoft.com/office/drawing/2014/main" id="{5021F4D3-83F7-C6E1-9A22-36E73FF351C2}"/>
              </a:ext>
            </a:extLst>
          </p:cNvPr>
          <p:cNvSpPr>
            <a:spLocks noGrp="1"/>
          </p:cNvSpPr>
          <p:nvPr>
            <p:ph type="sldNum" sz="quarter" idx="12"/>
          </p:nvPr>
        </p:nvSpPr>
        <p:spPr/>
        <p:txBody>
          <a:bodyPr/>
          <a:lstStyle/>
          <a:p>
            <a:fld id="{817380D5-738D-774F-9A20-31B92A34E1CE}" type="slidenum">
              <a:rPr lang="en-US" smtClean="0"/>
              <a:t>‹#›</a:t>
            </a:fld>
            <a:endParaRPr lang="en-US"/>
          </a:p>
        </p:txBody>
      </p:sp>
    </p:spTree>
    <p:extLst>
      <p:ext uri="{BB962C8B-B14F-4D97-AF65-F5344CB8AC3E}">
        <p14:creationId xmlns:p14="http://schemas.microsoft.com/office/powerpoint/2010/main" val="575653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FE2EC-3D51-A59D-DD67-3B5B1F24B4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4C0E63-F6E8-1906-1669-390FA6222661}"/>
              </a:ext>
            </a:extLst>
          </p:cNvPr>
          <p:cNvSpPr>
            <a:spLocks noGrp="1"/>
          </p:cNvSpPr>
          <p:nvPr>
            <p:ph type="dt" sz="half" idx="10"/>
          </p:nvPr>
        </p:nvSpPr>
        <p:spPr/>
        <p:txBody>
          <a:bodyPr/>
          <a:lstStyle/>
          <a:p>
            <a:fld id="{2E95CC31-8E5D-4043-91C3-2B3D13AEE820}" type="datetime1">
              <a:rPr lang="en-US" smtClean="0"/>
              <a:t>10/19/22</a:t>
            </a:fld>
            <a:endParaRPr lang="en-US"/>
          </a:p>
        </p:txBody>
      </p:sp>
      <p:sp>
        <p:nvSpPr>
          <p:cNvPr id="4" name="Footer Placeholder 3">
            <a:extLst>
              <a:ext uri="{FF2B5EF4-FFF2-40B4-BE49-F238E27FC236}">
                <a16:creationId xmlns:a16="http://schemas.microsoft.com/office/drawing/2014/main" id="{C2C3150D-07C4-35F1-8AB9-D22008652C5A}"/>
              </a:ext>
            </a:extLst>
          </p:cNvPr>
          <p:cNvSpPr>
            <a:spLocks noGrp="1"/>
          </p:cNvSpPr>
          <p:nvPr>
            <p:ph type="ftr" sz="quarter" idx="11"/>
          </p:nvPr>
        </p:nvSpPr>
        <p:spPr/>
        <p:txBody>
          <a:bodyPr/>
          <a:lstStyle/>
          <a:p>
            <a:r>
              <a:rPr lang="en-US"/>
              <a:t>50 Jahre KIT-Fakultät für Informatik</a:t>
            </a:r>
          </a:p>
        </p:txBody>
      </p:sp>
      <p:sp>
        <p:nvSpPr>
          <p:cNvPr id="5" name="Slide Number Placeholder 4">
            <a:extLst>
              <a:ext uri="{FF2B5EF4-FFF2-40B4-BE49-F238E27FC236}">
                <a16:creationId xmlns:a16="http://schemas.microsoft.com/office/drawing/2014/main" id="{B1710FED-8E75-9B84-4E52-AFDB9A3A7C4D}"/>
              </a:ext>
            </a:extLst>
          </p:cNvPr>
          <p:cNvSpPr>
            <a:spLocks noGrp="1"/>
          </p:cNvSpPr>
          <p:nvPr>
            <p:ph type="sldNum" sz="quarter" idx="12"/>
          </p:nvPr>
        </p:nvSpPr>
        <p:spPr/>
        <p:txBody>
          <a:bodyPr/>
          <a:lstStyle/>
          <a:p>
            <a:fld id="{817380D5-738D-774F-9A20-31B92A34E1CE}" type="slidenum">
              <a:rPr lang="en-US" smtClean="0"/>
              <a:t>‹#›</a:t>
            </a:fld>
            <a:endParaRPr lang="en-US"/>
          </a:p>
        </p:txBody>
      </p:sp>
    </p:spTree>
    <p:extLst>
      <p:ext uri="{BB962C8B-B14F-4D97-AF65-F5344CB8AC3E}">
        <p14:creationId xmlns:p14="http://schemas.microsoft.com/office/powerpoint/2010/main" val="2523345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245185-9A8D-BA1B-F472-2048D6C57E52}"/>
              </a:ext>
            </a:extLst>
          </p:cNvPr>
          <p:cNvSpPr>
            <a:spLocks noGrp="1"/>
          </p:cNvSpPr>
          <p:nvPr>
            <p:ph type="dt" sz="half" idx="10"/>
          </p:nvPr>
        </p:nvSpPr>
        <p:spPr/>
        <p:txBody>
          <a:bodyPr/>
          <a:lstStyle/>
          <a:p>
            <a:fld id="{AA4B1B29-A35B-EA4A-8422-B3EDB7D798CE}" type="datetime1">
              <a:rPr lang="en-US" smtClean="0"/>
              <a:t>10/19/22</a:t>
            </a:fld>
            <a:endParaRPr lang="en-US"/>
          </a:p>
        </p:txBody>
      </p:sp>
      <p:sp>
        <p:nvSpPr>
          <p:cNvPr id="3" name="Footer Placeholder 2">
            <a:extLst>
              <a:ext uri="{FF2B5EF4-FFF2-40B4-BE49-F238E27FC236}">
                <a16:creationId xmlns:a16="http://schemas.microsoft.com/office/drawing/2014/main" id="{83E7163B-D1B4-4327-18B0-6F4D5B6B9722}"/>
              </a:ext>
            </a:extLst>
          </p:cNvPr>
          <p:cNvSpPr>
            <a:spLocks noGrp="1"/>
          </p:cNvSpPr>
          <p:nvPr>
            <p:ph type="ftr" sz="quarter" idx="11"/>
          </p:nvPr>
        </p:nvSpPr>
        <p:spPr/>
        <p:txBody>
          <a:bodyPr/>
          <a:lstStyle/>
          <a:p>
            <a:r>
              <a:rPr lang="en-US"/>
              <a:t>50 Jahre KIT-Fakultät für Informatik</a:t>
            </a:r>
          </a:p>
        </p:txBody>
      </p:sp>
      <p:sp>
        <p:nvSpPr>
          <p:cNvPr id="4" name="Slide Number Placeholder 3">
            <a:extLst>
              <a:ext uri="{FF2B5EF4-FFF2-40B4-BE49-F238E27FC236}">
                <a16:creationId xmlns:a16="http://schemas.microsoft.com/office/drawing/2014/main" id="{9F63BFF4-CF05-092B-E7D2-C90F5A535455}"/>
              </a:ext>
            </a:extLst>
          </p:cNvPr>
          <p:cNvSpPr>
            <a:spLocks noGrp="1"/>
          </p:cNvSpPr>
          <p:nvPr>
            <p:ph type="sldNum" sz="quarter" idx="12"/>
          </p:nvPr>
        </p:nvSpPr>
        <p:spPr/>
        <p:txBody>
          <a:bodyPr/>
          <a:lstStyle/>
          <a:p>
            <a:fld id="{817380D5-738D-774F-9A20-31B92A34E1CE}" type="slidenum">
              <a:rPr lang="en-US" smtClean="0"/>
              <a:t>‹#›</a:t>
            </a:fld>
            <a:endParaRPr lang="en-US"/>
          </a:p>
        </p:txBody>
      </p:sp>
    </p:spTree>
    <p:extLst>
      <p:ext uri="{BB962C8B-B14F-4D97-AF65-F5344CB8AC3E}">
        <p14:creationId xmlns:p14="http://schemas.microsoft.com/office/powerpoint/2010/main" val="934190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103A0-E2AB-89C3-2A31-E1CF52C53C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4A9A92-4148-A3DE-CFEC-3E6B63E16F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DF59FC-29B9-F805-5268-0F4B868DF3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4CA3CC-0E85-1098-D86B-F7037280DFEF}"/>
              </a:ext>
            </a:extLst>
          </p:cNvPr>
          <p:cNvSpPr>
            <a:spLocks noGrp="1"/>
          </p:cNvSpPr>
          <p:nvPr>
            <p:ph type="dt" sz="half" idx="10"/>
          </p:nvPr>
        </p:nvSpPr>
        <p:spPr/>
        <p:txBody>
          <a:bodyPr/>
          <a:lstStyle/>
          <a:p>
            <a:fld id="{6C5E04CE-44E9-DF4E-9C3E-CA468008A325}" type="datetime1">
              <a:rPr lang="en-US" smtClean="0"/>
              <a:t>10/19/22</a:t>
            </a:fld>
            <a:endParaRPr lang="en-US"/>
          </a:p>
        </p:txBody>
      </p:sp>
      <p:sp>
        <p:nvSpPr>
          <p:cNvPr id="6" name="Footer Placeholder 5">
            <a:extLst>
              <a:ext uri="{FF2B5EF4-FFF2-40B4-BE49-F238E27FC236}">
                <a16:creationId xmlns:a16="http://schemas.microsoft.com/office/drawing/2014/main" id="{E6D2884F-7E22-41CE-BC77-D48C6359DC1A}"/>
              </a:ext>
            </a:extLst>
          </p:cNvPr>
          <p:cNvSpPr>
            <a:spLocks noGrp="1"/>
          </p:cNvSpPr>
          <p:nvPr>
            <p:ph type="ftr" sz="quarter" idx="11"/>
          </p:nvPr>
        </p:nvSpPr>
        <p:spPr/>
        <p:txBody>
          <a:bodyPr/>
          <a:lstStyle/>
          <a:p>
            <a:r>
              <a:rPr lang="en-US"/>
              <a:t>50 Jahre KIT-Fakultät für Informatik</a:t>
            </a:r>
          </a:p>
        </p:txBody>
      </p:sp>
      <p:sp>
        <p:nvSpPr>
          <p:cNvPr id="7" name="Slide Number Placeholder 6">
            <a:extLst>
              <a:ext uri="{FF2B5EF4-FFF2-40B4-BE49-F238E27FC236}">
                <a16:creationId xmlns:a16="http://schemas.microsoft.com/office/drawing/2014/main" id="{5B56CABB-2040-09A9-E689-C995D05123E0}"/>
              </a:ext>
            </a:extLst>
          </p:cNvPr>
          <p:cNvSpPr>
            <a:spLocks noGrp="1"/>
          </p:cNvSpPr>
          <p:nvPr>
            <p:ph type="sldNum" sz="quarter" idx="12"/>
          </p:nvPr>
        </p:nvSpPr>
        <p:spPr/>
        <p:txBody>
          <a:bodyPr/>
          <a:lstStyle/>
          <a:p>
            <a:fld id="{817380D5-738D-774F-9A20-31B92A34E1CE}" type="slidenum">
              <a:rPr lang="en-US" smtClean="0"/>
              <a:t>‹#›</a:t>
            </a:fld>
            <a:endParaRPr lang="en-US"/>
          </a:p>
        </p:txBody>
      </p:sp>
    </p:spTree>
    <p:extLst>
      <p:ext uri="{BB962C8B-B14F-4D97-AF65-F5344CB8AC3E}">
        <p14:creationId xmlns:p14="http://schemas.microsoft.com/office/powerpoint/2010/main" val="2081426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86B70-2DAF-CA8C-A3FE-D851E1B5A1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61F562-DA50-4C0B-55A5-8B90CFE925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D95244-74EE-DAB7-7548-FA8D7986AE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CFFC51-8C3F-5A2F-8128-23F9E95EB86A}"/>
              </a:ext>
            </a:extLst>
          </p:cNvPr>
          <p:cNvSpPr>
            <a:spLocks noGrp="1"/>
          </p:cNvSpPr>
          <p:nvPr>
            <p:ph type="dt" sz="half" idx="10"/>
          </p:nvPr>
        </p:nvSpPr>
        <p:spPr/>
        <p:txBody>
          <a:bodyPr/>
          <a:lstStyle/>
          <a:p>
            <a:fld id="{167F29B0-9FF1-6147-845D-B5DC9DAF6385}" type="datetime1">
              <a:rPr lang="en-US" smtClean="0"/>
              <a:t>10/19/22</a:t>
            </a:fld>
            <a:endParaRPr lang="en-US"/>
          </a:p>
        </p:txBody>
      </p:sp>
      <p:sp>
        <p:nvSpPr>
          <p:cNvPr id="6" name="Footer Placeholder 5">
            <a:extLst>
              <a:ext uri="{FF2B5EF4-FFF2-40B4-BE49-F238E27FC236}">
                <a16:creationId xmlns:a16="http://schemas.microsoft.com/office/drawing/2014/main" id="{73B83044-D180-150D-B485-39FBB264ECD4}"/>
              </a:ext>
            </a:extLst>
          </p:cNvPr>
          <p:cNvSpPr>
            <a:spLocks noGrp="1"/>
          </p:cNvSpPr>
          <p:nvPr>
            <p:ph type="ftr" sz="quarter" idx="11"/>
          </p:nvPr>
        </p:nvSpPr>
        <p:spPr/>
        <p:txBody>
          <a:bodyPr/>
          <a:lstStyle/>
          <a:p>
            <a:r>
              <a:rPr lang="en-US"/>
              <a:t>50 Jahre KIT-Fakultät für Informatik</a:t>
            </a:r>
          </a:p>
        </p:txBody>
      </p:sp>
      <p:sp>
        <p:nvSpPr>
          <p:cNvPr id="7" name="Slide Number Placeholder 6">
            <a:extLst>
              <a:ext uri="{FF2B5EF4-FFF2-40B4-BE49-F238E27FC236}">
                <a16:creationId xmlns:a16="http://schemas.microsoft.com/office/drawing/2014/main" id="{2540F723-92CA-C44D-3037-27EF5B7FB908}"/>
              </a:ext>
            </a:extLst>
          </p:cNvPr>
          <p:cNvSpPr>
            <a:spLocks noGrp="1"/>
          </p:cNvSpPr>
          <p:nvPr>
            <p:ph type="sldNum" sz="quarter" idx="12"/>
          </p:nvPr>
        </p:nvSpPr>
        <p:spPr/>
        <p:txBody>
          <a:bodyPr/>
          <a:lstStyle/>
          <a:p>
            <a:fld id="{817380D5-738D-774F-9A20-31B92A34E1CE}" type="slidenum">
              <a:rPr lang="en-US" smtClean="0"/>
              <a:t>‹#›</a:t>
            </a:fld>
            <a:endParaRPr lang="en-US"/>
          </a:p>
        </p:txBody>
      </p:sp>
    </p:spTree>
    <p:extLst>
      <p:ext uri="{BB962C8B-B14F-4D97-AF65-F5344CB8AC3E}">
        <p14:creationId xmlns:p14="http://schemas.microsoft.com/office/powerpoint/2010/main" val="3770319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DE0590-17DE-883A-A1D5-2F7F4E8E66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066564-FB14-E8E8-DC71-D2E1C993A8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B4E275-CE7D-4989-569F-1353ED5694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B926E5-F086-6140-AB4A-BEE2BD172452}" type="datetime1">
              <a:rPr lang="en-US" smtClean="0"/>
              <a:t>10/19/22</a:t>
            </a:fld>
            <a:endParaRPr lang="en-US"/>
          </a:p>
        </p:txBody>
      </p:sp>
      <p:sp>
        <p:nvSpPr>
          <p:cNvPr id="5" name="Footer Placeholder 4">
            <a:extLst>
              <a:ext uri="{FF2B5EF4-FFF2-40B4-BE49-F238E27FC236}">
                <a16:creationId xmlns:a16="http://schemas.microsoft.com/office/drawing/2014/main" id="{30F45D52-B65F-F151-2FA8-A1E178C676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50 Jahre KIT-Fakultät für Informatik</a:t>
            </a:r>
          </a:p>
        </p:txBody>
      </p:sp>
      <p:sp>
        <p:nvSpPr>
          <p:cNvPr id="6" name="Slide Number Placeholder 5">
            <a:extLst>
              <a:ext uri="{FF2B5EF4-FFF2-40B4-BE49-F238E27FC236}">
                <a16:creationId xmlns:a16="http://schemas.microsoft.com/office/drawing/2014/main" id="{CCB72E77-8172-8FA1-CA56-93060703C0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7380D5-738D-774F-9A20-31B92A34E1CE}" type="slidenum">
              <a:rPr lang="en-US" smtClean="0"/>
              <a:t>‹#›</a:t>
            </a:fld>
            <a:endParaRPr lang="en-US"/>
          </a:p>
        </p:txBody>
      </p:sp>
    </p:spTree>
    <p:extLst>
      <p:ext uri="{BB962C8B-B14F-4D97-AF65-F5344CB8AC3E}">
        <p14:creationId xmlns:p14="http://schemas.microsoft.com/office/powerpoint/2010/main" val="20235266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5.emf"/></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9.tiff"/><Relationship Id="rId3" Type="http://schemas.openxmlformats.org/officeDocument/2006/relationships/image" Target="../media/image34.tiff"/><Relationship Id="rId7" Type="http://schemas.openxmlformats.org/officeDocument/2006/relationships/image" Target="../media/image38.tiff"/><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37.tiff"/><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jpg"/></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https://www.lawfareblog.com/internet-entropy" TargetMode="External"/><Relationship Id="rId2" Type="http://schemas.openxmlformats.org/officeDocument/2006/relationships/image" Target="../media/image52.jpeg"/><Relationship Id="rId1" Type="http://schemas.openxmlformats.org/officeDocument/2006/relationships/slideLayout" Target="../slideLayouts/slideLayout6.xml"/><Relationship Id="rId5" Type="http://schemas.openxmlformats.org/officeDocument/2006/relationships/image" Target="../media/image54.emf"/><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emf"/><Relationship Id="rId5" Type="http://schemas.openxmlformats.org/officeDocument/2006/relationships/image" Target="../media/image3.jpe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3.png"/><Relationship Id="rId7" Type="http://schemas.openxmlformats.org/officeDocument/2006/relationships/diagramColors" Target="../diagrams/colors2.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71.png"/><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www.law.cornell.edu/wex/tort"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hyperlink" Target="http://www.law.cornell.edu/wex/actual_cause" TargetMode="External"/><Relationship Id="rId4" Type="http://schemas.openxmlformats.org/officeDocument/2006/relationships/hyperlink" Target="https://www.law.cornell.edu/wex/criminal_law"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9E5DB-2E19-8D6A-7484-1B83801A52CB}"/>
              </a:ext>
            </a:extLst>
          </p:cNvPr>
          <p:cNvSpPr>
            <a:spLocks noGrp="1"/>
          </p:cNvSpPr>
          <p:nvPr>
            <p:ph type="ctrTitle"/>
          </p:nvPr>
        </p:nvSpPr>
        <p:spPr/>
        <p:txBody>
          <a:bodyPr>
            <a:normAutofit fontScale="90000"/>
          </a:bodyPr>
          <a:lstStyle/>
          <a:p>
            <a:r>
              <a:rPr lang="en-US" dirty="0"/>
              <a:t>Networking as Civil Infrastructure: The Role of Policy and Economics</a:t>
            </a:r>
          </a:p>
        </p:txBody>
      </p:sp>
      <p:sp>
        <p:nvSpPr>
          <p:cNvPr id="3" name="Subtitle 2">
            <a:extLst>
              <a:ext uri="{FF2B5EF4-FFF2-40B4-BE49-F238E27FC236}">
                <a16:creationId xmlns:a16="http://schemas.microsoft.com/office/drawing/2014/main" id="{9007C91A-C57F-F460-C93C-2D35FB594616}"/>
              </a:ext>
            </a:extLst>
          </p:cNvPr>
          <p:cNvSpPr>
            <a:spLocks noGrp="1"/>
          </p:cNvSpPr>
          <p:nvPr>
            <p:ph type="subTitle" idx="1"/>
          </p:nvPr>
        </p:nvSpPr>
        <p:spPr/>
        <p:txBody>
          <a:bodyPr>
            <a:normAutofit lnSpcReduction="10000"/>
          </a:bodyPr>
          <a:lstStyle/>
          <a:p>
            <a:r>
              <a:rPr lang="en-US" dirty="0"/>
              <a:t>Henning Schulzrinne</a:t>
            </a:r>
          </a:p>
          <a:p>
            <a:r>
              <a:rPr lang="en-US" dirty="0"/>
              <a:t>(Columbia University)</a:t>
            </a:r>
          </a:p>
          <a:p>
            <a:r>
              <a:rPr lang="en-US" i="1" dirty="0"/>
              <a:t>50 Jahre KIT-</a:t>
            </a:r>
            <a:r>
              <a:rPr lang="en-US" i="1" dirty="0" err="1"/>
              <a:t>Fakultät</a:t>
            </a:r>
            <a:r>
              <a:rPr lang="en-US" i="1" dirty="0"/>
              <a:t> für </a:t>
            </a:r>
            <a:r>
              <a:rPr lang="en-US" i="1" dirty="0" err="1"/>
              <a:t>Informatik</a:t>
            </a:r>
            <a:endParaRPr lang="en-US" i="1" dirty="0"/>
          </a:p>
          <a:p>
            <a:r>
              <a:rPr lang="en-US" dirty="0"/>
              <a:t>October 20, 2022</a:t>
            </a:r>
          </a:p>
        </p:txBody>
      </p:sp>
      <p:sp>
        <p:nvSpPr>
          <p:cNvPr id="4" name="Date Placeholder 3">
            <a:extLst>
              <a:ext uri="{FF2B5EF4-FFF2-40B4-BE49-F238E27FC236}">
                <a16:creationId xmlns:a16="http://schemas.microsoft.com/office/drawing/2014/main" id="{42404ECB-9703-BA0A-372D-118EA51D2994}"/>
              </a:ext>
            </a:extLst>
          </p:cNvPr>
          <p:cNvSpPr>
            <a:spLocks noGrp="1"/>
          </p:cNvSpPr>
          <p:nvPr>
            <p:ph type="dt" sz="half" idx="10"/>
          </p:nvPr>
        </p:nvSpPr>
        <p:spPr/>
        <p:txBody>
          <a:bodyPr/>
          <a:lstStyle/>
          <a:p>
            <a:fld id="{FE7A19A2-EB2C-E64E-A0AA-B4133AAE85CF}" type="datetime1">
              <a:rPr lang="en-US" smtClean="0"/>
              <a:t>10/19/22</a:t>
            </a:fld>
            <a:endParaRPr lang="en-US"/>
          </a:p>
        </p:txBody>
      </p:sp>
      <p:sp>
        <p:nvSpPr>
          <p:cNvPr id="5" name="Footer Placeholder 4">
            <a:extLst>
              <a:ext uri="{FF2B5EF4-FFF2-40B4-BE49-F238E27FC236}">
                <a16:creationId xmlns:a16="http://schemas.microsoft.com/office/drawing/2014/main" id="{334D5B44-22F4-B313-93AF-A244912B92A1}"/>
              </a:ext>
            </a:extLst>
          </p:cNvPr>
          <p:cNvSpPr>
            <a:spLocks noGrp="1"/>
          </p:cNvSpPr>
          <p:nvPr>
            <p:ph type="ftr" sz="quarter" idx="11"/>
          </p:nvPr>
        </p:nvSpPr>
        <p:spPr/>
        <p:txBody>
          <a:bodyPr/>
          <a:lstStyle/>
          <a:p>
            <a:r>
              <a:rPr lang="en-US"/>
              <a:t>50 Jahre KIT-Fakultät für Informatik</a:t>
            </a:r>
          </a:p>
        </p:txBody>
      </p:sp>
      <p:sp>
        <p:nvSpPr>
          <p:cNvPr id="6" name="Slide Number Placeholder 5">
            <a:extLst>
              <a:ext uri="{FF2B5EF4-FFF2-40B4-BE49-F238E27FC236}">
                <a16:creationId xmlns:a16="http://schemas.microsoft.com/office/drawing/2014/main" id="{BE92AB8F-33AB-52DB-DF51-067D10438598}"/>
              </a:ext>
            </a:extLst>
          </p:cNvPr>
          <p:cNvSpPr>
            <a:spLocks noGrp="1"/>
          </p:cNvSpPr>
          <p:nvPr>
            <p:ph type="sldNum" sz="quarter" idx="12"/>
          </p:nvPr>
        </p:nvSpPr>
        <p:spPr/>
        <p:txBody>
          <a:bodyPr/>
          <a:lstStyle/>
          <a:p>
            <a:fld id="{817380D5-738D-774F-9A20-31B92A34E1CE}" type="slidenum">
              <a:rPr lang="en-US" smtClean="0"/>
              <a:t>1</a:t>
            </a:fld>
            <a:endParaRPr lang="en-US"/>
          </a:p>
        </p:txBody>
      </p:sp>
    </p:spTree>
    <p:extLst>
      <p:ext uri="{BB962C8B-B14F-4D97-AF65-F5344CB8AC3E}">
        <p14:creationId xmlns:p14="http://schemas.microsoft.com/office/powerpoint/2010/main" val="851195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5F40BF-5BB1-14D4-C7C4-FB44D9E8A4DF}"/>
              </a:ext>
            </a:extLst>
          </p:cNvPr>
          <p:cNvSpPr>
            <a:spLocks noGrp="1"/>
          </p:cNvSpPr>
          <p:nvPr>
            <p:ph type="title"/>
          </p:nvPr>
        </p:nvSpPr>
        <p:spPr/>
        <p:txBody>
          <a:bodyPr/>
          <a:lstStyle/>
          <a:p>
            <a:r>
              <a:rPr lang="en-US" dirty="0"/>
              <a:t>Civil engineers care a lot about reliability &amp; costs</a:t>
            </a:r>
          </a:p>
        </p:txBody>
      </p:sp>
      <p:sp>
        <p:nvSpPr>
          <p:cNvPr id="4" name="Text Placeholder 3">
            <a:extLst>
              <a:ext uri="{FF2B5EF4-FFF2-40B4-BE49-F238E27FC236}">
                <a16:creationId xmlns:a16="http://schemas.microsoft.com/office/drawing/2014/main" id="{ABDF7625-2775-68A8-89F4-8FAF1089F751}"/>
              </a:ext>
            </a:extLst>
          </p:cNvPr>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AAF6B3A9-1E8C-A67A-62DA-6896A05D5529}"/>
              </a:ext>
            </a:extLst>
          </p:cNvPr>
          <p:cNvSpPr>
            <a:spLocks noGrp="1"/>
          </p:cNvSpPr>
          <p:nvPr>
            <p:ph type="dt" sz="half" idx="10"/>
          </p:nvPr>
        </p:nvSpPr>
        <p:spPr/>
        <p:txBody>
          <a:bodyPr/>
          <a:lstStyle/>
          <a:p>
            <a:fld id="{8FA1AA45-0D66-6344-B088-5A42962B434B}" type="datetime1">
              <a:rPr lang="en-US" smtClean="0"/>
              <a:t>10/19/22</a:t>
            </a:fld>
            <a:endParaRPr lang="en-US"/>
          </a:p>
        </p:txBody>
      </p:sp>
      <p:sp>
        <p:nvSpPr>
          <p:cNvPr id="6" name="Footer Placeholder 5">
            <a:extLst>
              <a:ext uri="{FF2B5EF4-FFF2-40B4-BE49-F238E27FC236}">
                <a16:creationId xmlns:a16="http://schemas.microsoft.com/office/drawing/2014/main" id="{25FC8464-E9DC-0BE0-AE96-82F9E3241F19}"/>
              </a:ext>
            </a:extLst>
          </p:cNvPr>
          <p:cNvSpPr>
            <a:spLocks noGrp="1"/>
          </p:cNvSpPr>
          <p:nvPr>
            <p:ph type="ftr" sz="quarter" idx="11"/>
          </p:nvPr>
        </p:nvSpPr>
        <p:spPr/>
        <p:txBody>
          <a:bodyPr/>
          <a:lstStyle/>
          <a:p>
            <a:r>
              <a:rPr lang="en-US"/>
              <a:t>50 Jahre KIT-Fakultät für Informatik</a:t>
            </a:r>
          </a:p>
        </p:txBody>
      </p:sp>
      <p:sp>
        <p:nvSpPr>
          <p:cNvPr id="7" name="Slide Number Placeholder 6">
            <a:extLst>
              <a:ext uri="{FF2B5EF4-FFF2-40B4-BE49-F238E27FC236}">
                <a16:creationId xmlns:a16="http://schemas.microsoft.com/office/drawing/2014/main" id="{FB7DEDAC-6047-92F9-A6BD-0FF020AB4F36}"/>
              </a:ext>
            </a:extLst>
          </p:cNvPr>
          <p:cNvSpPr>
            <a:spLocks noGrp="1"/>
          </p:cNvSpPr>
          <p:nvPr>
            <p:ph type="sldNum" sz="quarter" idx="12"/>
          </p:nvPr>
        </p:nvSpPr>
        <p:spPr/>
        <p:txBody>
          <a:bodyPr/>
          <a:lstStyle/>
          <a:p>
            <a:fld id="{817380D5-738D-774F-9A20-31B92A34E1CE}" type="slidenum">
              <a:rPr lang="en-US" smtClean="0"/>
              <a:t>10</a:t>
            </a:fld>
            <a:endParaRPr lang="en-US"/>
          </a:p>
        </p:txBody>
      </p:sp>
    </p:spTree>
    <p:extLst>
      <p:ext uri="{BB962C8B-B14F-4D97-AF65-F5344CB8AC3E}">
        <p14:creationId xmlns:p14="http://schemas.microsoft.com/office/powerpoint/2010/main" val="2846801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B0A76-FE6F-9B46-A36F-220F6348F867}"/>
              </a:ext>
            </a:extLst>
          </p:cNvPr>
          <p:cNvSpPr>
            <a:spLocks noGrp="1"/>
          </p:cNvSpPr>
          <p:nvPr>
            <p:ph type="title"/>
          </p:nvPr>
        </p:nvSpPr>
        <p:spPr/>
        <p:txBody>
          <a:bodyPr/>
          <a:lstStyle/>
          <a:p>
            <a:r>
              <a:rPr lang="en-US" dirty="0"/>
              <a:t>”Internet outage” trends</a:t>
            </a:r>
          </a:p>
        </p:txBody>
      </p:sp>
      <p:pic>
        <p:nvPicPr>
          <p:cNvPr id="4" name="Picture 3">
            <a:extLst>
              <a:ext uri="{FF2B5EF4-FFF2-40B4-BE49-F238E27FC236}">
                <a16:creationId xmlns:a16="http://schemas.microsoft.com/office/drawing/2014/main" id="{680DCE48-E227-B47F-491F-82B903C365B3}"/>
              </a:ext>
            </a:extLst>
          </p:cNvPr>
          <p:cNvPicPr>
            <a:picLocks noChangeAspect="1"/>
          </p:cNvPicPr>
          <p:nvPr/>
        </p:nvPicPr>
        <p:blipFill>
          <a:blip r:embed="rId3"/>
          <a:stretch>
            <a:fillRect/>
          </a:stretch>
        </p:blipFill>
        <p:spPr>
          <a:xfrm>
            <a:off x="1338470" y="1264112"/>
            <a:ext cx="10167731" cy="2701788"/>
          </a:xfrm>
          <a:prstGeom prst="rect">
            <a:avLst/>
          </a:prstGeom>
        </p:spPr>
      </p:pic>
      <p:pic>
        <p:nvPicPr>
          <p:cNvPr id="3" name="Picture 2">
            <a:extLst>
              <a:ext uri="{FF2B5EF4-FFF2-40B4-BE49-F238E27FC236}">
                <a16:creationId xmlns:a16="http://schemas.microsoft.com/office/drawing/2014/main" id="{0E652844-DFEB-9134-B0A3-E0E41B70AC9C}"/>
              </a:ext>
            </a:extLst>
          </p:cNvPr>
          <p:cNvPicPr>
            <a:picLocks noChangeAspect="1"/>
          </p:cNvPicPr>
          <p:nvPr/>
        </p:nvPicPr>
        <p:blipFill>
          <a:blip r:embed="rId4"/>
          <a:stretch>
            <a:fillRect/>
          </a:stretch>
        </p:blipFill>
        <p:spPr>
          <a:xfrm>
            <a:off x="4118113" y="3965900"/>
            <a:ext cx="7772400" cy="2827351"/>
          </a:xfrm>
          <a:prstGeom prst="rect">
            <a:avLst/>
          </a:prstGeom>
        </p:spPr>
      </p:pic>
      <p:sp>
        <p:nvSpPr>
          <p:cNvPr id="5" name="Date Placeholder 4">
            <a:extLst>
              <a:ext uri="{FF2B5EF4-FFF2-40B4-BE49-F238E27FC236}">
                <a16:creationId xmlns:a16="http://schemas.microsoft.com/office/drawing/2014/main" id="{C49ABBE9-5D5B-8804-9728-0652AD569FC2}"/>
              </a:ext>
            </a:extLst>
          </p:cNvPr>
          <p:cNvSpPr>
            <a:spLocks noGrp="1"/>
          </p:cNvSpPr>
          <p:nvPr>
            <p:ph type="dt" sz="half" idx="10"/>
          </p:nvPr>
        </p:nvSpPr>
        <p:spPr/>
        <p:txBody>
          <a:bodyPr/>
          <a:lstStyle/>
          <a:p>
            <a:fld id="{661CEA18-331B-984E-B467-C5592C5717B1}" type="datetime1">
              <a:rPr lang="en-US" smtClean="0"/>
              <a:t>10/19/22</a:t>
            </a:fld>
            <a:endParaRPr lang="en-US"/>
          </a:p>
        </p:txBody>
      </p:sp>
      <p:sp>
        <p:nvSpPr>
          <p:cNvPr id="6" name="Footer Placeholder 5">
            <a:extLst>
              <a:ext uri="{FF2B5EF4-FFF2-40B4-BE49-F238E27FC236}">
                <a16:creationId xmlns:a16="http://schemas.microsoft.com/office/drawing/2014/main" id="{D057257D-FD47-517E-5ACE-8943633F75A4}"/>
              </a:ext>
            </a:extLst>
          </p:cNvPr>
          <p:cNvSpPr>
            <a:spLocks noGrp="1"/>
          </p:cNvSpPr>
          <p:nvPr>
            <p:ph type="ftr" sz="quarter" idx="11"/>
          </p:nvPr>
        </p:nvSpPr>
        <p:spPr/>
        <p:txBody>
          <a:bodyPr/>
          <a:lstStyle/>
          <a:p>
            <a:r>
              <a:rPr lang="en-US"/>
              <a:t>50 Jahre KIT-Fakultät für Informatik</a:t>
            </a:r>
          </a:p>
        </p:txBody>
      </p:sp>
      <p:sp>
        <p:nvSpPr>
          <p:cNvPr id="7" name="Slide Number Placeholder 6">
            <a:extLst>
              <a:ext uri="{FF2B5EF4-FFF2-40B4-BE49-F238E27FC236}">
                <a16:creationId xmlns:a16="http://schemas.microsoft.com/office/drawing/2014/main" id="{5B5B8054-7CA7-8BA1-4076-61AE445C8087}"/>
              </a:ext>
            </a:extLst>
          </p:cNvPr>
          <p:cNvSpPr>
            <a:spLocks noGrp="1"/>
          </p:cNvSpPr>
          <p:nvPr>
            <p:ph type="sldNum" sz="quarter" idx="12"/>
          </p:nvPr>
        </p:nvSpPr>
        <p:spPr/>
        <p:txBody>
          <a:bodyPr/>
          <a:lstStyle/>
          <a:p>
            <a:fld id="{817380D5-738D-774F-9A20-31B92A34E1CE}" type="slidenum">
              <a:rPr lang="en-US" smtClean="0"/>
              <a:t>11</a:t>
            </a:fld>
            <a:endParaRPr lang="en-US"/>
          </a:p>
        </p:txBody>
      </p:sp>
    </p:spTree>
    <p:extLst>
      <p:ext uri="{BB962C8B-B14F-4D97-AF65-F5344CB8AC3E}">
        <p14:creationId xmlns:p14="http://schemas.microsoft.com/office/powerpoint/2010/main" val="456691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0A3E4-66E1-77D3-AF2F-9F5157E127CE}"/>
              </a:ext>
            </a:extLst>
          </p:cNvPr>
          <p:cNvSpPr>
            <a:spLocks noGrp="1"/>
          </p:cNvSpPr>
          <p:nvPr>
            <p:ph type="title"/>
          </p:nvPr>
        </p:nvSpPr>
        <p:spPr/>
        <p:txBody>
          <a:bodyPr/>
          <a:lstStyle/>
          <a:p>
            <a:r>
              <a:rPr lang="en-US" dirty="0"/>
              <a:t>Still working on those 5 nines – and we need to keep trying!</a:t>
            </a:r>
          </a:p>
        </p:txBody>
      </p:sp>
      <p:pic>
        <p:nvPicPr>
          <p:cNvPr id="3" name="Picture 2">
            <a:extLst>
              <a:ext uri="{FF2B5EF4-FFF2-40B4-BE49-F238E27FC236}">
                <a16:creationId xmlns:a16="http://schemas.microsoft.com/office/drawing/2014/main" id="{8244D220-EDA0-1DF1-86C4-30AC110CB975}"/>
              </a:ext>
            </a:extLst>
          </p:cNvPr>
          <p:cNvPicPr>
            <a:picLocks noChangeAspect="1"/>
          </p:cNvPicPr>
          <p:nvPr/>
        </p:nvPicPr>
        <p:blipFill>
          <a:blip r:embed="rId3"/>
          <a:stretch>
            <a:fillRect/>
          </a:stretch>
        </p:blipFill>
        <p:spPr>
          <a:xfrm>
            <a:off x="1027133" y="1487154"/>
            <a:ext cx="5291135" cy="5005721"/>
          </a:xfrm>
          <a:prstGeom prst="rect">
            <a:avLst/>
          </a:prstGeom>
        </p:spPr>
      </p:pic>
      <p:sp>
        <p:nvSpPr>
          <p:cNvPr id="4" name="TextBox 3">
            <a:extLst>
              <a:ext uri="{FF2B5EF4-FFF2-40B4-BE49-F238E27FC236}">
                <a16:creationId xmlns:a16="http://schemas.microsoft.com/office/drawing/2014/main" id="{BE0F32FE-1365-D949-3603-97372310DFC2}"/>
              </a:ext>
            </a:extLst>
          </p:cNvPr>
          <p:cNvSpPr txBox="1"/>
          <p:nvPr/>
        </p:nvSpPr>
        <p:spPr>
          <a:xfrm>
            <a:off x="6692754" y="6488668"/>
            <a:ext cx="1428853" cy="369332"/>
          </a:xfrm>
          <a:prstGeom prst="rect">
            <a:avLst/>
          </a:prstGeom>
          <a:noFill/>
        </p:spPr>
        <p:txBody>
          <a:bodyPr wrap="none" rtlCol="0">
            <a:spAutoFit/>
          </a:bodyPr>
          <a:lstStyle/>
          <a:p>
            <a:r>
              <a:rPr lang="en-US" dirty="0"/>
              <a:t>Bischof, 2018</a:t>
            </a:r>
          </a:p>
        </p:txBody>
      </p:sp>
      <p:pic>
        <p:nvPicPr>
          <p:cNvPr id="6" name="Picture 5">
            <a:extLst>
              <a:ext uri="{FF2B5EF4-FFF2-40B4-BE49-F238E27FC236}">
                <a16:creationId xmlns:a16="http://schemas.microsoft.com/office/drawing/2014/main" id="{CDCA76CE-4217-DDC1-4AC1-838CA76C5354}"/>
              </a:ext>
            </a:extLst>
          </p:cNvPr>
          <p:cNvPicPr>
            <a:picLocks noChangeAspect="1"/>
          </p:cNvPicPr>
          <p:nvPr/>
        </p:nvPicPr>
        <p:blipFill>
          <a:blip r:embed="rId4"/>
          <a:stretch>
            <a:fillRect/>
          </a:stretch>
        </p:blipFill>
        <p:spPr>
          <a:xfrm>
            <a:off x="6692754" y="1487154"/>
            <a:ext cx="4278050" cy="2998633"/>
          </a:xfrm>
          <a:prstGeom prst="rect">
            <a:avLst/>
          </a:prstGeom>
        </p:spPr>
      </p:pic>
      <p:pic>
        <p:nvPicPr>
          <p:cNvPr id="7" name="Picture 6">
            <a:extLst>
              <a:ext uri="{FF2B5EF4-FFF2-40B4-BE49-F238E27FC236}">
                <a16:creationId xmlns:a16="http://schemas.microsoft.com/office/drawing/2014/main" id="{4BC7CA31-52D9-AF0D-6579-E7C00286065E}"/>
              </a:ext>
            </a:extLst>
          </p:cNvPr>
          <p:cNvPicPr>
            <a:picLocks noChangeAspect="1"/>
          </p:cNvPicPr>
          <p:nvPr/>
        </p:nvPicPr>
        <p:blipFill>
          <a:blip r:embed="rId5"/>
          <a:stretch>
            <a:fillRect/>
          </a:stretch>
        </p:blipFill>
        <p:spPr>
          <a:xfrm>
            <a:off x="9346425" y="4485787"/>
            <a:ext cx="1624379" cy="2194412"/>
          </a:xfrm>
          <a:prstGeom prst="rect">
            <a:avLst/>
          </a:prstGeom>
        </p:spPr>
      </p:pic>
      <p:sp>
        <p:nvSpPr>
          <p:cNvPr id="8" name="Date Placeholder 7">
            <a:extLst>
              <a:ext uri="{FF2B5EF4-FFF2-40B4-BE49-F238E27FC236}">
                <a16:creationId xmlns:a16="http://schemas.microsoft.com/office/drawing/2014/main" id="{8EFCE1C5-EF0F-4644-D4E0-3AE836E1A484}"/>
              </a:ext>
            </a:extLst>
          </p:cNvPr>
          <p:cNvSpPr>
            <a:spLocks noGrp="1"/>
          </p:cNvSpPr>
          <p:nvPr>
            <p:ph type="dt" sz="half" idx="10"/>
          </p:nvPr>
        </p:nvSpPr>
        <p:spPr/>
        <p:txBody>
          <a:bodyPr/>
          <a:lstStyle/>
          <a:p>
            <a:fld id="{31C816AE-79CF-DE49-8BB4-99F162378130}" type="datetime1">
              <a:rPr lang="en-US" smtClean="0"/>
              <a:t>10/19/22</a:t>
            </a:fld>
            <a:endParaRPr lang="en-US"/>
          </a:p>
        </p:txBody>
      </p:sp>
      <p:sp>
        <p:nvSpPr>
          <p:cNvPr id="9" name="Footer Placeholder 8">
            <a:extLst>
              <a:ext uri="{FF2B5EF4-FFF2-40B4-BE49-F238E27FC236}">
                <a16:creationId xmlns:a16="http://schemas.microsoft.com/office/drawing/2014/main" id="{A43995D0-7816-41DE-87BF-AB4CD9DB2D03}"/>
              </a:ext>
            </a:extLst>
          </p:cNvPr>
          <p:cNvSpPr>
            <a:spLocks noGrp="1"/>
          </p:cNvSpPr>
          <p:nvPr>
            <p:ph type="ftr" sz="quarter" idx="11"/>
          </p:nvPr>
        </p:nvSpPr>
        <p:spPr/>
        <p:txBody>
          <a:bodyPr/>
          <a:lstStyle/>
          <a:p>
            <a:r>
              <a:rPr lang="en-US"/>
              <a:t>50 Jahre KIT-Fakultät für Informatik</a:t>
            </a:r>
          </a:p>
        </p:txBody>
      </p:sp>
      <p:sp>
        <p:nvSpPr>
          <p:cNvPr id="10" name="Slide Number Placeholder 9">
            <a:extLst>
              <a:ext uri="{FF2B5EF4-FFF2-40B4-BE49-F238E27FC236}">
                <a16:creationId xmlns:a16="http://schemas.microsoft.com/office/drawing/2014/main" id="{9BBEA8B7-EF68-02B7-D8BD-F70090CFBEF9}"/>
              </a:ext>
            </a:extLst>
          </p:cNvPr>
          <p:cNvSpPr>
            <a:spLocks noGrp="1"/>
          </p:cNvSpPr>
          <p:nvPr>
            <p:ph type="sldNum" sz="quarter" idx="12"/>
          </p:nvPr>
        </p:nvSpPr>
        <p:spPr/>
        <p:txBody>
          <a:bodyPr/>
          <a:lstStyle/>
          <a:p>
            <a:fld id="{817380D5-738D-774F-9A20-31B92A34E1CE}" type="slidenum">
              <a:rPr lang="en-US" smtClean="0"/>
              <a:t>12</a:t>
            </a:fld>
            <a:endParaRPr lang="en-US"/>
          </a:p>
        </p:txBody>
      </p:sp>
    </p:spTree>
    <p:extLst>
      <p:ext uri="{BB962C8B-B14F-4D97-AF65-F5344CB8AC3E}">
        <p14:creationId xmlns:p14="http://schemas.microsoft.com/office/powerpoint/2010/main" val="5085903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ABA7AD5-590E-68BD-3D6E-FFE1D3EB91D8}"/>
              </a:ext>
            </a:extLst>
          </p:cNvPr>
          <p:cNvSpPr>
            <a:spLocks noGrp="1"/>
          </p:cNvSpPr>
          <p:nvPr>
            <p:ph type="title"/>
          </p:nvPr>
        </p:nvSpPr>
        <p:spPr/>
        <p:txBody>
          <a:bodyPr/>
          <a:lstStyle/>
          <a:p>
            <a:r>
              <a:rPr lang="en-US" dirty="0"/>
              <a:t>Security ∈ Reliability</a:t>
            </a:r>
          </a:p>
        </p:txBody>
      </p:sp>
      <p:sp>
        <p:nvSpPr>
          <p:cNvPr id="7" name="Content Placeholder 6">
            <a:extLst>
              <a:ext uri="{FF2B5EF4-FFF2-40B4-BE49-F238E27FC236}">
                <a16:creationId xmlns:a16="http://schemas.microsoft.com/office/drawing/2014/main" id="{3ADD3396-73AF-8B3B-9A5A-80D476D9B6B3}"/>
              </a:ext>
            </a:extLst>
          </p:cNvPr>
          <p:cNvSpPr>
            <a:spLocks noGrp="1"/>
          </p:cNvSpPr>
          <p:nvPr>
            <p:ph idx="1"/>
          </p:nvPr>
        </p:nvSpPr>
        <p:spPr/>
        <p:txBody>
          <a:bodyPr/>
          <a:lstStyle/>
          <a:p>
            <a:r>
              <a:rPr lang="en-US" dirty="0"/>
              <a:t>Many security problems manifest themselves as reliability problems</a:t>
            </a:r>
          </a:p>
          <a:p>
            <a:r>
              <a:rPr lang="en-US" dirty="0">
                <a:sym typeface="Wingdings" pitchFamily="2" charset="2"/>
              </a:rPr>
              <a:t> system does not perform to specification</a:t>
            </a:r>
          </a:p>
          <a:p>
            <a:r>
              <a:rPr lang="en-US" dirty="0">
                <a:sym typeface="Wingdings" pitchFamily="2" charset="2"/>
              </a:rPr>
              <a:t>including confidentiality and (data) integrity</a:t>
            </a:r>
          </a:p>
          <a:p>
            <a:r>
              <a:rPr lang="en-US" dirty="0">
                <a:sym typeface="Wingdings" pitchFamily="2" charset="2"/>
              </a:rPr>
              <a:t>e.g., ransomware impacts are largely business disruption impacts</a:t>
            </a:r>
            <a:endParaRPr lang="en-US" dirty="0"/>
          </a:p>
        </p:txBody>
      </p:sp>
      <p:sp>
        <p:nvSpPr>
          <p:cNvPr id="3" name="Date Placeholder 2">
            <a:extLst>
              <a:ext uri="{FF2B5EF4-FFF2-40B4-BE49-F238E27FC236}">
                <a16:creationId xmlns:a16="http://schemas.microsoft.com/office/drawing/2014/main" id="{A8B19D3B-4A19-09E9-539B-9AC4BCD56BEA}"/>
              </a:ext>
            </a:extLst>
          </p:cNvPr>
          <p:cNvSpPr>
            <a:spLocks noGrp="1"/>
          </p:cNvSpPr>
          <p:nvPr>
            <p:ph type="dt" sz="half" idx="10"/>
          </p:nvPr>
        </p:nvSpPr>
        <p:spPr/>
        <p:txBody>
          <a:bodyPr/>
          <a:lstStyle/>
          <a:p>
            <a:fld id="{1D48E303-2BEE-9C44-9B39-5CDA9B5E50B5}" type="datetime1">
              <a:rPr lang="en-US" smtClean="0"/>
              <a:t>10/19/22</a:t>
            </a:fld>
            <a:endParaRPr lang="en-US"/>
          </a:p>
        </p:txBody>
      </p:sp>
      <p:sp>
        <p:nvSpPr>
          <p:cNvPr id="4" name="Footer Placeholder 3">
            <a:extLst>
              <a:ext uri="{FF2B5EF4-FFF2-40B4-BE49-F238E27FC236}">
                <a16:creationId xmlns:a16="http://schemas.microsoft.com/office/drawing/2014/main" id="{920A31B0-B074-FB72-3A57-A8174CE39DEC}"/>
              </a:ext>
            </a:extLst>
          </p:cNvPr>
          <p:cNvSpPr>
            <a:spLocks noGrp="1"/>
          </p:cNvSpPr>
          <p:nvPr>
            <p:ph type="ftr" sz="quarter" idx="11"/>
          </p:nvPr>
        </p:nvSpPr>
        <p:spPr/>
        <p:txBody>
          <a:bodyPr/>
          <a:lstStyle/>
          <a:p>
            <a:r>
              <a:rPr lang="en-US"/>
              <a:t>50 Jahre KIT-Fakultät für Informatik</a:t>
            </a:r>
          </a:p>
        </p:txBody>
      </p:sp>
      <p:sp>
        <p:nvSpPr>
          <p:cNvPr id="5" name="Slide Number Placeholder 4">
            <a:extLst>
              <a:ext uri="{FF2B5EF4-FFF2-40B4-BE49-F238E27FC236}">
                <a16:creationId xmlns:a16="http://schemas.microsoft.com/office/drawing/2014/main" id="{D42294E9-B818-C695-D7DD-7098FA14FD64}"/>
              </a:ext>
            </a:extLst>
          </p:cNvPr>
          <p:cNvSpPr>
            <a:spLocks noGrp="1"/>
          </p:cNvSpPr>
          <p:nvPr>
            <p:ph type="sldNum" sz="quarter" idx="12"/>
          </p:nvPr>
        </p:nvSpPr>
        <p:spPr/>
        <p:txBody>
          <a:bodyPr/>
          <a:lstStyle/>
          <a:p>
            <a:fld id="{817380D5-738D-774F-9A20-31B92A34E1CE}" type="slidenum">
              <a:rPr lang="en-US" smtClean="0"/>
              <a:t>13</a:t>
            </a:fld>
            <a:endParaRPr lang="en-US"/>
          </a:p>
        </p:txBody>
      </p:sp>
    </p:spTree>
    <p:extLst>
      <p:ext uri="{BB962C8B-B14F-4D97-AF65-F5344CB8AC3E}">
        <p14:creationId xmlns:p14="http://schemas.microsoft.com/office/powerpoint/2010/main" val="3321970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FFBF947-9E37-40F2-D656-5505C7ED9B85}"/>
              </a:ext>
            </a:extLst>
          </p:cNvPr>
          <p:cNvSpPr>
            <a:spLocks noGrp="1"/>
          </p:cNvSpPr>
          <p:nvPr>
            <p:ph type="dt" sz="half" idx="10"/>
          </p:nvPr>
        </p:nvSpPr>
        <p:spPr/>
        <p:txBody>
          <a:bodyPr/>
          <a:lstStyle/>
          <a:p>
            <a:fld id="{581B919A-7A92-A744-BEEF-85076CC400B3}" type="datetime1">
              <a:rPr lang="en-US" smtClean="0"/>
              <a:t>10/19/22</a:t>
            </a:fld>
            <a:endParaRPr lang="en-US"/>
          </a:p>
        </p:txBody>
      </p:sp>
      <p:sp>
        <p:nvSpPr>
          <p:cNvPr id="5" name="Footer Placeholder 4">
            <a:extLst>
              <a:ext uri="{FF2B5EF4-FFF2-40B4-BE49-F238E27FC236}">
                <a16:creationId xmlns:a16="http://schemas.microsoft.com/office/drawing/2014/main" id="{5B4D6881-63BC-1F68-0482-4780F661A87A}"/>
              </a:ext>
            </a:extLst>
          </p:cNvPr>
          <p:cNvSpPr>
            <a:spLocks noGrp="1"/>
          </p:cNvSpPr>
          <p:nvPr>
            <p:ph type="ftr" sz="quarter" idx="11"/>
          </p:nvPr>
        </p:nvSpPr>
        <p:spPr/>
        <p:txBody>
          <a:bodyPr/>
          <a:lstStyle/>
          <a:p>
            <a:r>
              <a:rPr lang="en-US"/>
              <a:t>50 Jahre KIT-Fakultät für Informatik</a:t>
            </a:r>
          </a:p>
        </p:txBody>
      </p:sp>
      <p:sp>
        <p:nvSpPr>
          <p:cNvPr id="6" name="Slide Number Placeholder 5">
            <a:extLst>
              <a:ext uri="{FF2B5EF4-FFF2-40B4-BE49-F238E27FC236}">
                <a16:creationId xmlns:a16="http://schemas.microsoft.com/office/drawing/2014/main" id="{63CC1AE8-3E16-0891-FED0-35D1F9D1684A}"/>
              </a:ext>
            </a:extLst>
          </p:cNvPr>
          <p:cNvSpPr>
            <a:spLocks noGrp="1"/>
          </p:cNvSpPr>
          <p:nvPr>
            <p:ph type="sldNum" sz="quarter" idx="12"/>
          </p:nvPr>
        </p:nvSpPr>
        <p:spPr/>
        <p:txBody>
          <a:bodyPr/>
          <a:lstStyle/>
          <a:p>
            <a:fld id="{817380D5-738D-774F-9A20-31B92A34E1CE}" type="slidenum">
              <a:rPr lang="en-US" smtClean="0"/>
              <a:t>14</a:t>
            </a:fld>
            <a:endParaRPr lang="en-US"/>
          </a:p>
        </p:txBody>
      </p:sp>
      <p:sp>
        <p:nvSpPr>
          <p:cNvPr id="2" name="Title 1">
            <a:extLst>
              <a:ext uri="{FF2B5EF4-FFF2-40B4-BE49-F238E27FC236}">
                <a16:creationId xmlns:a16="http://schemas.microsoft.com/office/drawing/2014/main" id="{F8F77206-D4F9-69FE-522F-E07F35EFDC95}"/>
              </a:ext>
            </a:extLst>
          </p:cNvPr>
          <p:cNvSpPr>
            <a:spLocks noGrp="1"/>
          </p:cNvSpPr>
          <p:nvPr>
            <p:ph type="title" idx="4294967295"/>
          </p:nvPr>
        </p:nvSpPr>
        <p:spPr>
          <a:xfrm>
            <a:off x="718457" y="1726067"/>
            <a:ext cx="10515600" cy="2852737"/>
          </a:xfrm>
        </p:spPr>
        <p:txBody>
          <a:bodyPr>
            <a:normAutofit/>
          </a:bodyPr>
          <a:lstStyle/>
          <a:p>
            <a:r>
              <a:rPr lang="en-US" dirty="0"/>
              <a:t>Like civil engineers, we rely on standards</a:t>
            </a:r>
            <a:br>
              <a:rPr lang="en-US" dirty="0"/>
            </a:br>
            <a:r>
              <a:rPr lang="en-US" dirty="0"/>
              <a:t>or: implementors (mostly) don’t read papers, they read standards</a:t>
            </a:r>
            <a:br>
              <a:rPr lang="en-US" dirty="0"/>
            </a:br>
            <a:r>
              <a:rPr lang="en-US" dirty="0"/>
              <a:t>or: impact ≠ citation counts</a:t>
            </a:r>
          </a:p>
        </p:txBody>
      </p:sp>
    </p:spTree>
    <p:extLst>
      <p:ext uri="{BB962C8B-B14F-4D97-AF65-F5344CB8AC3E}">
        <p14:creationId xmlns:p14="http://schemas.microsoft.com/office/powerpoint/2010/main" val="3533428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0D080-2C84-05AA-5AF0-9C9CDE92F612}"/>
              </a:ext>
            </a:extLst>
          </p:cNvPr>
          <p:cNvSpPr>
            <a:spLocks noGrp="1"/>
          </p:cNvSpPr>
          <p:nvPr>
            <p:ph type="title"/>
          </p:nvPr>
        </p:nvSpPr>
        <p:spPr/>
        <p:txBody>
          <a:bodyPr/>
          <a:lstStyle/>
          <a:p>
            <a:r>
              <a:rPr lang="en-US" dirty="0"/>
              <a:t>Standards bridge the valley of death</a:t>
            </a:r>
          </a:p>
        </p:txBody>
      </p:sp>
      <p:pic>
        <p:nvPicPr>
          <p:cNvPr id="4" name="Picture 3">
            <a:extLst>
              <a:ext uri="{FF2B5EF4-FFF2-40B4-BE49-F238E27FC236}">
                <a16:creationId xmlns:a16="http://schemas.microsoft.com/office/drawing/2014/main" id="{343E0925-8678-AD2A-EDC5-120365F6A49F}"/>
              </a:ext>
            </a:extLst>
          </p:cNvPr>
          <p:cNvPicPr>
            <a:picLocks noChangeAspect="1"/>
          </p:cNvPicPr>
          <p:nvPr/>
        </p:nvPicPr>
        <p:blipFill>
          <a:blip r:embed="rId3"/>
          <a:stretch>
            <a:fillRect/>
          </a:stretch>
        </p:blipFill>
        <p:spPr>
          <a:xfrm>
            <a:off x="838200" y="1927099"/>
            <a:ext cx="6421783" cy="4287375"/>
          </a:xfrm>
          <a:prstGeom prst="rect">
            <a:avLst/>
          </a:prstGeom>
        </p:spPr>
      </p:pic>
      <p:sp>
        <p:nvSpPr>
          <p:cNvPr id="6" name="Rounded Rectangular Callout 5">
            <a:extLst>
              <a:ext uri="{FF2B5EF4-FFF2-40B4-BE49-F238E27FC236}">
                <a16:creationId xmlns:a16="http://schemas.microsoft.com/office/drawing/2014/main" id="{EEE6EA2E-CD73-6CB8-5731-70F26273820B}"/>
              </a:ext>
            </a:extLst>
          </p:cNvPr>
          <p:cNvSpPr/>
          <p:nvPr/>
        </p:nvSpPr>
        <p:spPr>
          <a:xfrm>
            <a:off x="7103165" y="1584671"/>
            <a:ext cx="3988905" cy="1457739"/>
          </a:xfrm>
          <a:prstGeom prst="wedgeRoundRectCallout">
            <a:avLst>
              <a:gd name="adj1" fmla="val -130136"/>
              <a:gd name="adj2" fmla="val 8068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standards</a:t>
            </a:r>
          </a:p>
          <a:p>
            <a:r>
              <a:rPr lang="en-US" dirty="0"/>
              <a:t>”rough consensus and running code”</a:t>
            </a:r>
          </a:p>
        </p:txBody>
      </p:sp>
      <p:sp>
        <p:nvSpPr>
          <p:cNvPr id="7" name="TextBox 6">
            <a:extLst>
              <a:ext uri="{FF2B5EF4-FFF2-40B4-BE49-F238E27FC236}">
                <a16:creationId xmlns:a16="http://schemas.microsoft.com/office/drawing/2014/main" id="{CE6DA901-0DEF-AC78-6643-E5C8C26C7937}"/>
              </a:ext>
            </a:extLst>
          </p:cNvPr>
          <p:cNvSpPr txBox="1"/>
          <p:nvPr/>
        </p:nvSpPr>
        <p:spPr>
          <a:xfrm>
            <a:off x="1484244" y="6214474"/>
            <a:ext cx="502061" cy="307777"/>
          </a:xfrm>
          <a:prstGeom prst="rect">
            <a:avLst/>
          </a:prstGeom>
          <a:noFill/>
        </p:spPr>
        <p:txBody>
          <a:bodyPr wrap="none" rtlCol="0">
            <a:spAutoFit/>
          </a:bodyPr>
          <a:lstStyle/>
          <a:p>
            <a:r>
              <a:rPr lang="en-US" sz="1400" dirty="0"/>
              <a:t>PwC</a:t>
            </a:r>
          </a:p>
        </p:txBody>
      </p:sp>
      <p:sp>
        <p:nvSpPr>
          <p:cNvPr id="8" name="Date Placeholder 7">
            <a:extLst>
              <a:ext uri="{FF2B5EF4-FFF2-40B4-BE49-F238E27FC236}">
                <a16:creationId xmlns:a16="http://schemas.microsoft.com/office/drawing/2014/main" id="{5D4AB8FD-3560-5817-5121-65DF811098E8}"/>
              </a:ext>
            </a:extLst>
          </p:cNvPr>
          <p:cNvSpPr>
            <a:spLocks noGrp="1"/>
          </p:cNvSpPr>
          <p:nvPr>
            <p:ph type="dt" sz="half" idx="10"/>
          </p:nvPr>
        </p:nvSpPr>
        <p:spPr/>
        <p:txBody>
          <a:bodyPr/>
          <a:lstStyle/>
          <a:p>
            <a:fld id="{1ED8F0B8-6070-524B-98C3-6E384E4CDE0A}" type="datetime1">
              <a:rPr lang="en-US" smtClean="0"/>
              <a:t>10/19/22</a:t>
            </a:fld>
            <a:endParaRPr lang="en-US"/>
          </a:p>
        </p:txBody>
      </p:sp>
      <p:sp>
        <p:nvSpPr>
          <p:cNvPr id="9" name="Footer Placeholder 8">
            <a:extLst>
              <a:ext uri="{FF2B5EF4-FFF2-40B4-BE49-F238E27FC236}">
                <a16:creationId xmlns:a16="http://schemas.microsoft.com/office/drawing/2014/main" id="{EB181482-0B37-B8A3-051B-B4831FA6CE7D}"/>
              </a:ext>
            </a:extLst>
          </p:cNvPr>
          <p:cNvSpPr>
            <a:spLocks noGrp="1"/>
          </p:cNvSpPr>
          <p:nvPr>
            <p:ph type="ftr" sz="quarter" idx="11"/>
          </p:nvPr>
        </p:nvSpPr>
        <p:spPr/>
        <p:txBody>
          <a:bodyPr/>
          <a:lstStyle/>
          <a:p>
            <a:r>
              <a:rPr lang="en-US"/>
              <a:t>50 Jahre KIT-Fakultät für Informatik</a:t>
            </a:r>
          </a:p>
        </p:txBody>
      </p:sp>
      <p:sp>
        <p:nvSpPr>
          <p:cNvPr id="10" name="Slide Number Placeholder 9">
            <a:extLst>
              <a:ext uri="{FF2B5EF4-FFF2-40B4-BE49-F238E27FC236}">
                <a16:creationId xmlns:a16="http://schemas.microsoft.com/office/drawing/2014/main" id="{7C53F527-5046-755C-511D-468D6A03A6EF}"/>
              </a:ext>
            </a:extLst>
          </p:cNvPr>
          <p:cNvSpPr>
            <a:spLocks noGrp="1"/>
          </p:cNvSpPr>
          <p:nvPr>
            <p:ph type="sldNum" sz="quarter" idx="12"/>
          </p:nvPr>
        </p:nvSpPr>
        <p:spPr/>
        <p:txBody>
          <a:bodyPr/>
          <a:lstStyle/>
          <a:p>
            <a:fld id="{817380D5-738D-774F-9A20-31B92A34E1CE}" type="slidenum">
              <a:rPr lang="en-US" smtClean="0"/>
              <a:t>15</a:t>
            </a:fld>
            <a:endParaRPr lang="en-US"/>
          </a:p>
        </p:txBody>
      </p:sp>
    </p:spTree>
    <p:extLst>
      <p:ext uri="{BB962C8B-B14F-4D97-AF65-F5344CB8AC3E}">
        <p14:creationId xmlns:p14="http://schemas.microsoft.com/office/powerpoint/2010/main" val="7930379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9FD985-5971-8803-199B-CAF172679695}"/>
              </a:ext>
            </a:extLst>
          </p:cNvPr>
          <p:cNvSpPr txBox="1"/>
          <p:nvPr/>
        </p:nvSpPr>
        <p:spPr>
          <a:xfrm>
            <a:off x="1035757" y="619252"/>
            <a:ext cx="9209679" cy="2554545"/>
          </a:xfrm>
          <a:prstGeom prst="rect">
            <a:avLst/>
          </a:prstGeom>
          <a:noFill/>
        </p:spPr>
        <p:txBody>
          <a:bodyPr wrap="square" rtlCol="0">
            <a:spAutoFit/>
          </a:bodyPr>
          <a:lstStyle/>
          <a:p>
            <a:r>
              <a:rPr lang="en-US" sz="3200" dirty="0"/>
              <a:t>Nobody beyond conference TPCs cares about the Internet because of its simplicity and mathematical elegance</a:t>
            </a:r>
          </a:p>
          <a:p>
            <a:r>
              <a:rPr lang="en-US" sz="3200" dirty="0"/>
              <a:t>(and if you do, you may want to participate in recent standards meetings…)</a:t>
            </a:r>
          </a:p>
        </p:txBody>
      </p:sp>
      <p:pic>
        <p:nvPicPr>
          <p:cNvPr id="4098" name="Picture 2" descr="Linux is evolution, not intelligent design - Linus Torvalds">
            <a:extLst>
              <a:ext uri="{FF2B5EF4-FFF2-40B4-BE49-F238E27FC236}">
                <a16:creationId xmlns:a16="http://schemas.microsoft.com/office/drawing/2014/main" id="{26375A02-A619-23F2-92DF-74F637D1CF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7205" y="2938039"/>
            <a:ext cx="4872092" cy="365406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EBBAAF49-9AC9-7877-E602-00EA2A0038AE}"/>
              </a:ext>
            </a:extLst>
          </p:cNvPr>
          <p:cNvCxnSpPr>
            <a:cxnSpLocks/>
          </p:cNvCxnSpPr>
          <p:nvPr/>
        </p:nvCxnSpPr>
        <p:spPr>
          <a:xfrm>
            <a:off x="7783360" y="3181200"/>
            <a:ext cx="1180176"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E6F7CFD-F64E-2982-EE32-364387A8CE0A}"/>
              </a:ext>
            </a:extLst>
          </p:cNvPr>
          <p:cNvSpPr txBox="1"/>
          <p:nvPr/>
        </p:nvSpPr>
        <p:spPr>
          <a:xfrm>
            <a:off x="7620924" y="2568707"/>
            <a:ext cx="1342612" cy="369332"/>
          </a:xfrm>
          <a:prstGeom prst="rect">
            <a:avLst/>
          </a:prstGeom>
          <a:noFill/>
        </p:spPr>
        <p:txBody>
          <a:bodyPr wrap="none" rtlCol="0">
            <a:spAutoFit/>
          </a:bodyPr>
          <a:lstStyle/>
          <a:p>
            <a:r>
              <a:rPr lang="en-US" dirty="0"/>
              <a:t>The internet</a:t>
            </a:r>
          </a:p>
        </p:txBody>
      </p:sp>
      <p:sp>
        <p:nvSpPr>
          <p:cNvPr id="3" name="Date Placeholder 2">
            <a:extLst>
              <a:ext uri="{FF2B5EF4-FFF2-40B4-BE49-F238E27FC236}">
                <a16:creationId xmlns:a16="http://schemas.microsoft.com/office/drawing/2014/main" id="{8DAB825D-BDE9-A631-4044-3B78736678AE}"/>
              </a:ext>
            </a:extLst>
          </p:cNvPr>
          <p:cNvSpPr>
            <a:spLocks noGrp="1"/>
          </p:cNvSpPr>
          <p:nvPr>
            <p:ph type="dt" sz="half" idx="10"/>
          </p:nvPr>
        </p:nvSpPr>
        <p:spPr/>
        <p:txBody>
          <a:bodyPr/>
          <a:lstStyle/>
          <a:p>
            <a:fld id="{49AE65BB-1623-1247-B093-301CCE0E2476}" type="datetime1">
              <a:rPr lang="en-US" smtClean="0"/>
              <a:t>10/19/22</a:t>
            </a:fld>
            <a:endParaRPr lang="en-US"/>
          </a:p>
        </p:txBody>
      </p:sp>
      <p:sp>
        <p:nvSpPr>
          <p:cNvPr id="4" name="Footer Placeholder 3">
            <a:extLst>
              <a:ext uri="{FF2B5EF4-FFF2-40B4-BE49-F238E27FC236}">
                <a16:creationId xmlns:a16="http://schemas.microsoft.com/office/drawing/2014/main" id="{9AA51EA7-9468-60C6-3B3B-AFFFFE465F90}"/>
              </a:ext>
            </a:extLst>
          </p:cNvPr>
          <p:cNvSpPr>
            <a:spLocks noGrp="1"/>
          </p:cNvSpPr>
          <p:nvPr>
            <p:ph type="ftr" sz="quarter" idx="11"/>
          </p:nvPr>
        </p:nvSpPr>
        <p:spPr/>
        <p:txBody>
          <a:bodyPr/>
          <a:lstStyle/>
          <a:p>
            <a:r>
              <a:rPr lang="en-US"/>
              <a:t>50 Jahre KIT-Fakultät für Informatik</a:t>
            </a:r>
          </a:p>
        </p:txBody>
      </p:sp>
      <p:sp>
        <p:nvSpPr>
          <p:cNvPr id="7" name="Slide Number Placeholder 6">
            <a:extLst>
              <a:ext uri="{FF2B5EF4-FFF2-40B4-BE49-F238E27FC236}">
                <a16:creationId xmlns:a16="http://schemas.microsoft.com/office/drawing/2014/main" id="{7D866981-0C99-FA86-2DF4-376067DF1719}"/>
              </a:ext>
            </a:extLst>
          </p:cNvPr>
          <p:cNvSpPr>
            <a:spLocks noGrp="1"/>
          </p:cNvSpPr>
          <p:nvPr>
            <p:ph type="sldNum" sz="quarter" idx="12"/>
          </p:nvPr>
        </p:nvSpPr>
        <p:spPr/>
        <p:txBody>
          <a:bodyPr/>
          <a:lstStyle/>
          <a:p>
            <a:fld id="{817380D5-738D-774F-9A20-31B92A34E1CE}" type="slidenum">
              <a:rPr lang="en-US" smtClean="0"/>
              <a:t>16</a:t>
            </a:fld>
            <a:endParaRPr lang="en-US"/>
          </a:p>
        </p:txBody>
      </p:sp>
    </p:spTree>
    <p:extLst>
      <p:ext uri="{BB962C8B-B14F-4D97-AF65-F5344CB8AC3E}">
        <p14:creationId xmlns:p14="http://schemas.microsoft.com/office/powerpoint/2010/main" val="2960426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620D6-C930-E611-6138-1BF9C3403188}"/>
              </a:ext>
            </a:extLst>
          </p:cNvPr>
          <p:cNvSpPr>
            <a:spLocks noGrp="1"/>
          </p:cNvSpPr>
          <p:nvPr>
            <p:ph type="title"/>
          </p:nvPr>
        </p:nvSpPr>
        <p:spPr/>
        <p:txBody>
          <a:bodyPr/>
          <a:lstStyle/>
          <a:p>
            <a:r>
              <a:rPr lang="en-US" dirty="0"/>
              <a:t>Standards are eco-systems, not one document</a:t>
            </a:r>
          </a:p>
        </p:txBody>
      </p:sp>
      <p:pic>
        <p:nvPicPr>
          <p:cNvPr id="3" name="Picture 2">
            <a:extLst>
              <a:ext uri="{FF2B5EF4-FFF2-40B4-BE49-F238E27FC236}">
                <a16:creationId xmlns:a16="http://schemas.microsoft.com/office/drawing/2014/main" id="{6343EBE3-E7DE-E911-4D2D-EF984F4AB7F0}"/>
              </a:ext>
            </a:extLst>
          </p:cNvPr>
          <p:cNvPicPr>
            <a:picLocks noChangeAspect="1"/>
          </p:cNvPicPr>
          <p:nvPr/>
        </p:nvPicPr>
        <p:blipFill>
          <a:blip r:embed="rId2"/>
          <a:stretch>
            <a:fillRect/>
          </a:stretch>
        </p:blipFill>
        <p:spPr>
          <a:xfrm>
            <a:off x="8665306" y="1584671"/>
            <a:ext cx="2948188" cy="5055704"/>
          </a:xfrm>
          <a:prstGeom prst="rect">
            <a:avLst/>
          </a:prstGeom>
        </p:spPr>
      </p:pic>
      <p:sp>
        <p:nvSpPr>
          <p:cNvPr id="4" name="TextBox 3">
            <a:extLst>
              <a:ext uri="{FF2B5EF4-FFF2-40B4-BE49-F238E27FC236}">
                <a16:creationId xmlns:a16="http://schemas.microsoft.com/office/drawing/2014/main" id="{B98A68CC-26B7-0D8B-E24C-2811BF4DA0B1}"/>
              </a:ext>
            </a:extLst>
          </p:cNvPr>
          <p:cNvSpPr txBox="1"/>
          <p:nvPr/>
        </p:nvSpPr>
        <p:spPr>
          <a:xfrm>
            <a:off x="718543" y="2305878"/>
            <a:ext cx="2634258" cy="923330"/>
          </a:xfrm>
          <a:prstGeom prst="rect">
            <a:avLst/>
          </a:prstGeom>
          <a:noFill/>
        </p:spPr>
        <p:txBody>
          <a:bodyPr wrap="square" rtlCol="0">
            <a:spAutoFit/>
          </a:bodyPr>
          <a:lstStyle/>
          <a:p>
            <a:r>
              <a:rPr lang="en-US" dirty="0"/>
              <a:t>“SMTP, defined in RFC 5321, is at the heart of … mail.” (Kurose/Ross)</a:t>
            </a:r>
          </a:p>
        </p:txBody>
      </p:sp>
      <p:sp>
        <p:nvSpPr>
          <p:cNvPr id="5" name="TextBox 4">
            <a:extLst>
              <a:ext uri="{FF2B5EF4-FFF2-40B4-BE49-F238E27FC236}">
                <a16:creationId xmlns:a16="http://schemas.microsoft.com/office/drawing/2014/main" id="{8B3DFC15-087B-AE39-330A-9C5B1649A4E5}"/>
              </a:ext>
            </a:extLst>
          </p:cNvPr>
          <p:cNvSpPr txBox="1"/>
          <p:nvPr/>
        </p:nvSpPr>
        <p:spPr>
          <a:xfrm>
            <a:off x="718543" y="1813617"/>
            <a:ext cx="1995675" cy="369332"/>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US" dirty="0"/>
              <a:t>What students see:</a:t>
            </a:r>
          </a:p>
        </p:txBody>
      </p:sp>
      <p:sp>
        <p:nvSpPr>
          <p:cNvPr id="6" name="TextBox 5">
            <a:extLst>
              <a:ext uri="{FF2B5EF4-FFF2-40B4-BE49-F238E27FC236}">
                <a16:creationId xmlns:a16="http://schemas.microsoft.com/office/drawing/2014/main" id="{B6AE542D-B431-D6E4-65FE-EEA919EA21EF}"/>
              </a:ext>
            </a:extLst>
          </p:cNvPr>
          <p:cNvSpPr txBox="1"/>
          <p:nvPr/>
        </p:nvSpPr>
        <p:spPr>
          <a:xfrm>
            <a:off x="5506277" y="1824938"/>
            <a:ext cx="2495363" cy="369332"/>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US" dirty="0"/>
              <a:t>What implementors see:</a:t>
            </a:r>
          </a:p>
        </p:txBody>
      </p:sp>
      <p:pic>
        <p:nvPicPr>
          <p:cNvPr id="7" name="Picture 6">
            <a:extLst>
              <a:ext uri="{FF2B5EF4-FFF2-40B4-BE49-F238E27FC236}">
                <a16:creationId xmlns:a16="http://schemas.microsoft.com/office/drawing/2014/main" id="{3D412337-8751-A977-8C09-63329E9AC007}"/>
              </a:ext>
            </a:extLst>
          </p:cNvPr>
          <p:cNvPicPr>
            <a:picLocks noChangeAspect="1"/>
          </p:cNvPicPr>
          <p:nvPr/>
        </p:nvPicPr>
        <p:blipFill>
          <a:blip r:embed="rId3"/>
          <a:stretch>
            <a:fillRect/>
          </a:stretch>
        </p:blipFill>
        <p:spPr>
          <a:xfrm>
            <a:off x="3734020" y="2451031"/>
            <a:ext cx="4723959" cy="3429000"/>
          </a:xfrm>
          <a:prstGeom prst="rect">
            <a:avLst/>
          </a:prstGeom>
        </p:spPr>
      </p:pic>
      <p:sp>
        <p:nvSpPr>
          <p:cNvPr id="8" name="Date Placeholder 7">
            <a:extLst>
              <a:ext uri="{FF2B5EF4-FFF2-40B4-BE49-F238E27FC236}">
                <a16:creationId xmlns:a16="http://schemas.microsoft.com/office/drawing/2014/main" id="{5F5FD4A9-41AE-51A0-53BE-6659E602ACFF}"/>
              </a:ext>
            </a:extLst>
          </p:cNvPr>
          <p:cNvSpPr>
            <a:spLocks noGrp="1"/>
          </p:cNvSpPr>
          <p:nvPr>
            <p:ph type="dt" sz="half" idx="10"/>
          </p:nvPr>
        </p:nvSpPr>
        <p:spPr/>
        <p:txBody>
          <a:bodyPr/>
          <a:lstStyle/>
          <a:p>
            <a:fld id="{BCD7A630-B8E4-C944-9722-A902FB977EEB}" type="datetime1">
              <a:rPr lang="en-US" smtClean="0"/>
              <a:t>10/19/22</a:t>
            </a:fld>
            <a:endParaRPr lang="en-US"/>
          </a:p>
        </p:txBody>
      </p:sp>
      <p:sp>
        <p:nvSpPr>
          <p:cNvPr id="9" name="Footer Placeholder 8">
            <a:extLst>
              <a:ext uri="{FF2B5EF4-FFF2-40B4-BE49-F238E27FC236}">
                <a16:creationId xmlns:a16="http://schemas.microsoft.com/office/drawing/2014/main" id="{0643B343-0FB1-517C-C0C5-6D327865BC24}"/>
              </a:ext>
            </a:extLst>
          </p:cNvPr>
          <p:cNvSpPr>
            <a:spLocks noGrp="1"/>
          </p:cNvSpPr>
          <p:nvPr>
            <p:ph type="ftr" sz="quarter" idx="11"/>
          </p:nvPr>
        </p:nvSpPr>
        <p:spPr/>
        <p:txBody>
          <a:bodyPr/>
          <a:lstStyle/>
          <a:p>
            <a:r>
              <a:rPr lang="en-US"/>
              <a:t>50 Jahre KIT-Fakultät für Informatik</a:t>
            </a:r>
          </a:p>
        </p:txBody>
      </p:sp>
      <p:sp>
        <p:nvSpPr>
          <p:cNvPr id="10" name="Slide Number Placeholder 9">
            <a:extLst>
              <a:ext uri="{FF2B5EF4-FFF2-40B4-BE49-F238E27FC236}">
                <a16:creationId xmlns:a16="http://schemas.microsoft.com/office/drawing/2014/main" id="{1A4EBA70-EC70-1960-E163-A4B411EAE6D1}"/>
              </a:ext>
            </a:extLst>
          </p:cNvPr>
          <p:cNvSpPr>
            <a:spLocks noGrp="1"/>
          </p:cNvSpPr>
          <p:nvPr>
            <p:ph type="sldNum" sz="quarter" idx="12"/>
          </p:nvPr>
        </p:nvSpPr>
        <p:spPr/>
        <p:txBody>
          <a:bodyPr/>
          <a:lstStyle/>
          <a:p>
            <a:fld id="{817380D5-738D-774F-9A20-31B92A34E1CE}" type="slidenum">
              <a:rPr lang="en-US" smtClean="0"/>
              <a:t>17</a:t>
            </a:fld>
            <a:endParaRPr lang="en-US"/>
          </a:p>
        </p:txBody>
      </p:sp>
    </p:spTree>
    <p:extLst>
      <p:ext uri="{BB962C8B-B14F-4D97-AF65-F5344CB8AC3E}">
        <p14:creationId xmlns:p14="http://schemas.microsoft.com/office/powerpoint/2010/main" val="30220064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A59B7-F309-B92D-31C5-93191F7E6356}"/>
              </a:ext>
            </a:extLst>
          </p:cNvPr>
          <p:cNvSpPr>
            <a:spLocks noGrp="1"/>
          </p:cNvSpPr>
          <p:nvPr>
            <p:ph type="title"/>
          </p:nvPr>
        </p:nvSpPr>
        <p:spPr/>
        <p:txBody>
          <a:bodyPr/>
          <a:lstStyle/>
          <a:p>
            <a:r>
              <a:rPr lang="en-US" dirty="0"/>
              <a:t>We are no longer the young crowd</a:t>
            </a:r>
          </a:p>
        </p:txBody>
      </p:sp>
      <p:sp>
        <p:nvSpPr>
          <p:cNvPr id="3" name="Text Placeholder 2">
            <a:extLst>
              <a:ext uri="{FF2B5EF4-FFF2-40B4-BE49-F238E27FC236}">
                <a16:creationId xmlns:a16="http://schemas.microsoft.com/office/drawing/2014/main" id="{FD01AD26-789D-A4F5-9B36-FC20DB5FD8A2}"/>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E5940D44-FB85-F2C2-D426-6AE39C656B18}"/>
              </a:ext>
            </a:extLst>
          </p:cNvPr>
          <p:cNvSpPr>
            <a:spLocks noGrp="1"/>
          </p:cNvSpPr>
          <p:nvPr>
            <p:ph type="dt" sz="half" idx="10"/>
          </p:nvPr>
        </p:nvSpPr>
        <p:spPr/>
        <p:txBody>
          <a:bodyPr/>
          <a:lstStyle/>
          <a:p>
            <a:fld id="{4F548FC9-88FB-2846-8991-E895DBEB268B}" type="datetime1">
              <a:rPr lang="en-US" smtClean="0"/>
              <a:t>10/19/22</a:t>
            </a:fld>
            <a:endParaRPr lang="en-US"/>
          </a:p>
        </p:txBody>
      </p:sp>
      <p:sp>
        <p:nvSpPr>
          <p:cNvPr id="5" name="Footer Placeholder 4">
            <a:extLst>
              <a:ext uri="{FF2B5EF4-FFF2-40B4-BE49-F238E27FC236}">
                <a16:creationId xmlns:a16="http://schemas.microsoft.com/office/drawing/2014/main" id="{6C2C73C9-3BE9-9E78-EBC2-8732AC95A7B6}"/>
              </a:ext>
            </a:extLst>
          </p:cNvPr>
          <p:cNvSpPr>
            <a:spLocks noGrp="1"/>
          </p:cNvSpPr>
          <p:nvPr>
            <p:ph type="ftr" sz="quarter" idx="11"/>
          </p:nvPr>
        </p:nvSpPr>
        <p:spPr/>
        <p:txBody>
          <a:bodyPr/>
          <a:lstStyle/>
          <a:p>
            <a:r>
              <a:rPr lang="en-US"/>
              <a:t>50 Jahre KIT-Fakultät für Informatik</a:t>
            </a:r>
          </a:p>
        </p:txBody>
      </p:sp>
      <p:sp>
        <p:nvSpPr>
          <p:cNvPr id="6" name="Slide Number Placeholder 5">
            <a:extLst>
              <a:ext uri="{FF2B5EF4-FFF2-40B4-BE49-F238E27FC236}">
                <a16:creationId xmlns:a16="http://schemas.microsoft.com/office/drawing/2014/main" id="{7E985711-3498-FC59-424E-1B1B68611E70}"/>
              </a:ext>
            </a:extLst>
          </p:cNvPr>
          <p:cNvSpPr>
            <a:spLocks noGrp="1"/>
          </p:cNvSpPr>
          <p:nvPr>
            <p:ph type="sldNum" sz="quarter" idx="12"/>
          </p:nvPr>
        </p:nvSpPr>
        <p:spPr/>
        <p:txBody>
          <a:bodyPr/>
          <a:lstStyle/>
          <a:p>
            <a:fld id="{817380D5-738D-774F-9A20-31B92A34E1CE}" type="slidenum">
              <a:rPr lang="en-US" smtClean="0"/>
              <a:t>18</a:t>
            </a:fld>
            <a:endParaRPr lang="en-US"/>
          </a:p>
        </p:txBody>
      </p:sp>
    </p:spTree>
    <p:extLst>
      <p:ext uri="{BB962C8B-B14F-4D97-AF65-F5344CB8AC3E}">
        <p14:creationId xmlns:p14="http://schemas.microsoft.com/office/powerpoint/2010/main" val="887538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0D226-80B8-0147-AD69-42E594233CF9}"/>
              </a:ext>
            </a:extLst>
          </p:cNvPr>
          <p:cNvSpPr>
            <a:spLocks noGrp="1"/>
          </p:cNvSpPr>
          <p:nvPr>
            <p:ph type="title"/>
          </p:nvPr>
        </p:nvSpPr>
        <p:spPr/>
        <p:txBody>
          <a:bodyPr/>
          <a:lstStyle/>
          <a:p>
            <a:r>
              <a:rPr lang="en-US" dirty="0"/>
              <a:t>Evolution of networking</a:t>
            </a:r>
          </a:p>
        </p:txBody>
      </p:sp>
      <p:graphicFrame>
        <p:nvGraphicFramePr>
          <p:cNvPr id="3" name="Diagram 2">
            <a:extLst>
              <a:ext uri="{FF2B5EF4-FFF2-40B4-BE49-F238E27FC236}">
                <a16:creationId xmlns:a16="http://schemas.microsoft.com/office/drawing/2014/main" id="{1FA6F668-5260-9EFE-6E46-58C8C857F3FD}"/>
              </a:ext>
            </a:extLst>
          </p:cNvPr>
          <p:cNvGraphicFramePr/>
          <p:nvPr>
            <p:extLst>
              <p:ext uri="{D42A27DB-BD31-4B8C-83A1-F6EECF244321}">
                <p14:modId xmlns:p14="http://schemas.microsoft.com/office/powerpoint/2010/main" val="2663857718"/>
              </p:ext>
            </p:extLst>
          </p:nvPr>
        </p:nvGraphicFramePr>
        <p:xfrm>
          <a:off x="980661" y="1537252"/>
          <a:ext cx="10515600" cy="46010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A635BB6B-6FEC-D9DA-017C-5D1482AE5432}"/>
              </a:ext>
            </a:extLst>
          </p:cNvPr>
          <p:cNvSpPr txBox="1"/>
          <p:nvPr/>
        </p:nvSpPr>
        <p:spPr>
          <a:xfrm>
            <a:off x="1474482" y="2339595"/>
            <a:ext cx="1056700" cy="523220"/>
          </a:xfrm>
          <a:prstGeom prst="rect">
            <a:avLst/>
          </a:prstGeom>
          <a:noFill/>
        </p:spPr>
        <p:txBody>
          <a:bodyPr wrap="none" rtlCol="0">
            <a:spAutoFit/>
          </a:bodyPr>
          <a:lstStyle/>
          <a:p>
            <a:pPr algn="ctr"/>
            <a:r>
              <a:rPr lang="en-US" sz="2800" dirty="0"/>
              <a:t>1990s</a:t>
            </a:r>
          </a:p>
        </p:txBody>
      </p:sp>
      <p:sp>
        <p:nvSpPr>
          <p:cNvPr id="5" name="TextBox 4">
            <a:extLst>
              <a:ext uri="{FF2B5EF4-FFF2-40B4-BE49-F238E27FC236}">
                <a16:creationId xmlns:a16="http://schemas.microsoft.com/office/drawing/2014/main" id="{8CA490AE-1060-3F8E-4D2F-7FDF312D60D0}"/>
              </a:ext>
            </a:extLst>
          </p:cNvPr>
          <p:cNvSpPr txBox="1"/>
          <p:nvPr/>
        </p:nvSpPr>
        <p:spPr>
          <a:xfrm>
            <a:off x="4239120" y="2339595"/>
            <a:ext cx="1056700" cy="523220"/>
          </a:xfrm>
          <a:prstGeom prst="rect">
            <a:avLst/>
          </a:prstGeom>
          <a:noFill/>
        </p:spPr>
        <p:txBody>
          <a:bodyPr wrap="none" rtlCol="0">
            <a:spAutoFit/>
          </a:bodyPr>
          <a:lstStyle/>
          <a:p>
            <a:pPr algn="ctr"/>
            <a:r>
              <a:rPr lang="en-US" sz="2800" dirty="0"/>
              <a:t>2000s</a:t>
            </a:r>
          </a:p>
        </p:txBody>
      </p:sp>
      <p:sp>
        <p:nvSpPr>
          <p:cNvPr id="6" name="TextBox 5">
            <a:extLst>
              <a:ext uri="{FF2B5EF4-FFF2-40B4-BE49-F238E27FC236}">
                <a16:creationId xmlns:a16="http://schemas.microsoft.com/office/drawing/2014/main" id="{ED0912A9-DFE1-E1A2-A3CA-B4DAA8457394}"/>
              </a:ext>
            </a:extLst>
          </p:cNvPr>
          <p:cNvSpPr txBox="1"/>
          <p:nvPr/>
        </p:nvSpPr>
        <p:spPr>
          <a:xfrm>
            <a:off x="9934046" y="2339595"/>
            <a:ext cx="915636" cy="523220"/>
          </a:xfrm>
          <a:prstGeom prst="rect">
            <a:avLst/>
          </a:prstGeom>
          <a:noFill/>
        </p:spPr>
        <p:txBody>
          <a:bodyPr wrap="none" rtlCol="0">
            <a:spAutoFit/>
          </a:bodyPr>
          <a:lstStyle/>
          <a:p>
            <a:pPr algn="ctr"/>
            <a:r>
              <a:rPr lang="en-US" sz="2800" dirty="0"/>
              <a:t>2022</a:t>
            </a:r>
          </a:p>
        </p:txBody>
      </p:sp>
      <p:sp>
        <p:nvSpPr>
          <p:cNvPr id="7" name="TextBox 6">
            <a:extLst>
              <a:ext uri="{FF2B5EF4-FFF2-40B4-BE49-F238E27FC236}">
                <a16:creationId xmlns:a16="http://schemas.microsoft.com/office/drawing/2014/main" id="{DDDA3511-2C3A-1E3C-407C-239DE0D1E505}"/>
              </a:ext>
            </a:extLst>
          </p:cNvPr>
          <p:cNvSpPr txBox="1"/>
          <p:nvPr/>
        </p:nvSpPr>
        <p:spPr>
          <a:xfrm>
            <a:off x="7003758" y="2339595"/>
            <a:ext cx="1056700" cy="523220"/>
          </a:xfrm>
          <a:prstGeom prst="rect">
            <a:avLst/>
          </a:prstGeom>
          <a:noFill/>
        </p:spPr>
        <p:txBody>
          <a:bodyPr wrap="none" rtlCol="0">
            <a:spAutoFit/>
          </a:bodyPr>
          <a:lstStyle/>
          <a:p>
            <a:pPr algn="ctr"/>
            <a:r>
              <a:rPr lang="en-US" sz="2800" dirty="0"/>
              <a:t>2010s</a:t>
            </a:r>
          </a:p>
        </p:txBody>
      </p:sp>
      <p:sp>
        <p:nvSpPr>
          <p:cNvPr id="8" name="Date Placeholder 7">
            <a:extLst>
              <a:ext uri="{FF2B5EF4-FFF2-40B4-BE49-F238E27FC236}">
                <a16:creationId xmlns:a16="http://schemas.microsoft.com/office/drawing/2014/main" id="{2E5DEE07-73CF-0B0F-11D0-1BC93C62894E}"/>
              </a:ext>
            </a:extLst>
          </p:cNvPr>
          <p:cNvSpPr>
            <a:spLocks noGrp="1"/>
          </p:cNvSpPr>
          <p:nvPr>
            <p:ph type="dt" sz="half" idx="10"/>
          </p:nvPr>
        </p:nvSpPr>
        <p:spPr/>
        <p:txBody>
          <a:bodyPr/>
          <a:lstStyle/>
          <a:p>
            <a:fld id="{228C5C51-226A-AC4E-8455-56E561C2EE2A}" type="datetime1">
              <a:rPr lang="en-US" smtClean="0"/>
              <a:t>10/19/22</a:t>
            </a:fld>
            <a:endParaRPr lang="en-US"/>
          </a:p>
        </p:txBody>
      </p:sp>
      <p:sp>
        <p:nvSpPr>
          <p:cNvPr id="9" name="Footer Placeholder 8">
            <a:extLst>
              <a:ext uri="{FF2B5EF4-FFF2-40B4-BE49-F238E27FC236}">
                <a16:creationId xmlns:a16="http://schemas.microsoft.com/office/drawing/2014/main" id="{7ADAEDF3-A4C7-7468-A43C-0D213CA8ADE6}"/>
              </a:ext>
            </a:extLst>
          </p:cNvPr>
          <p:cNvSpPr>
            <a:spLocks noGrp="1"/>
          </p:cNvSpPr>
          <p:nvPr>
            <p:ph type="ftr" sz="quarter" idx="11"/>
          </p:nvPr>
        </p:nvSpPr>
        <p:spPr/>
        <p:txBody>
          <a:bodyPr/>
          <a:lstStyle/>
          <a:p>
            <a:r>
              <a:rPr lang="en-US"/>
              <a:t>50 Jahre KIT-Fakultät für Informatik</a:t>
            </a:r>
          </a:p>
        </p:txBody>
      </p:sp>
      <p:sp>
        <p:nvSpPr>
          <p:cNvPr id="10" name="Slide Number Placeholder 9">
            <a:extLst>
              <a:ext uri="{FF2B5EF4-FFF2-40B4-BE49-F238E27FC236}">
                <a16:creationId xmlns:a16="http://schemas.microsoft.com/office/drawing/2014/main" id="{411A1B3A-98EE-56EF-E805-340BC7217453}"/>
              </a:ext>
            </a:extLst>
          </p:cNvPr>
          <p:cNvSpPr>
            <a:spLocks noGrp="1"/>
          </p:cNvSpPr>
          <p:nvPr>
            <p:ph type="sldNum" sz="quarter" idx="12"/>
          </p:nvPr>
        </p:nvSpPr>
        <p:spPr/>
        <p:txBody>
          <a:bodyPr/>
          <a:lstStyle/>
          <a:p>
            <a:fld id="{817380D5-738D-774F-9A20-31B92A34E1CE}" type="slidenum">
              <a:rPr lang="en-US" smtClean="0"/>
              <a:t>19</a:t>
            </a:fld>
            <a:endParaRPr lang="en-US"/>
          </a:p>
        </p:txBody>
      </p:sp>
    </p:spTree>
    <p:extLst>
      <p:ext uri="{BB962C8B-B14F-4D97-AF65-F5344CB8AC3E}">
        <p14:creationId xmlns:p14="http://schemas.microsoft.com/office/powerpoint/2010/main" val="2158007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93CA9-7F92-24F2-B65C-F4BC7D10C417}"/>
              </a:ext>
            </a:extLst>
          </p:cNvPr>
          <p:cNvSpPr>
            <a:spLocks noGrp="1"/>
          </p:cNvSpPr>
          <p:nvPr>
            <p:ph type="title"/>
          </p:nvPr>
        </p:nvSpPr>
        <p:spPr/>
        <p:txBody>
          <a:bodyPr/>
          <a:lstStyle/>
          <a:p>
            <a:r>
              <a:rPr lang="en-US" dirty="0"/>
              <a:t>A retro-perspective into the future</a:t>
            </a:r>
          </a:p>
        </p:txBody>
      </p:sp>
      <p:sp>
        <p:nvSpPr>
          <p:cNvPr id="3" name="Content Placeholder 2">
            <a:extLst>
              <a:ext uri="{FF2B5EF4-FFF2-40B4-BE49-F238E27FC236}">
                <a16:creationId xmlns:a16="http://schemas.microsoft.com/office/drawing/2014/main" id="{516D25F2-9DE5-1A75-4C97-934917C1D707}"/>
              </a:ext>
            </a:extLst>
          </p:cNvPr>
          <p:cNvSpPr>
            <a:spLocks noGrp="1"/>
          </p:cNvSpPr>
          <p:nvPr>
            <p:ph idx="1"/>
          </p:nvPr>
        </p:nvSpPr>
        <p:spPr/>
        <p:txBody>
          <a:bodyPr>
            <a:normAutofit/>
          </a:bodyPr>
          <a:lstStyle/>
          <a:p>
            <a:r>
              <a:rPr lang="en-US" dirty="0"/>
              <a:t>Networking is really four fields</a:t>
            </a:r>
          </a:p>
          <a:p>
            <a:r>
              <a:rPr lang="en-US" dirty="0"/>
              <a:t>Networking is civil (infrastructure) engineering</a:t>
            </a:r>
          </a:p>
          <a:p>
            <a:r>
              <a:rPr lang="en-US" dirty="0"/>
              <a:t>We’re no longer “new” – adult hood (and middle age+) is painful</a:t>
            </a:r>
          </a:p>
          <a:p>
            <a:r>
              <a:rPr lang="en-US" dirty="0"/>
              <a:t>Standards make networking different – but the valley of death looms</a:t>
            </a:r>
          </a:p>
          <a:p>
            <a:r>
              <a:rPr lang="en-US" dirty="0"/>
              <a:t>The internet is no longer the great equalizer</a:t>
            </a:r>
          </a:p>
          <a:p>
            <a:r>
              <a:rPr lang="en-US" dirty="0"/>
              <a:t>Responsible AI </a:t>
            </a:r>
            <a:r>
              <a:rPr lang="en-US" dirty="0">
                <a:sym typeface="Wingdings" pitchFamily="2" charset="2"/>
              </a:rPr>
              <a:t> responsible networking</a:t>
            </a:r>
            <a:endParaRPr lang="en-US" dirty="0"/>
          </a:p>
          <a:p>
            <a:r>
              <a:rPr lang="en-US" dirty="0"/>
              <a:t>Networking is no longer </a:t>
            </a:r>
            <a:r>
              <a:rPr lang="en-US" i="1" dirty="0"/>
              <a:t>the</a:t>
            </a:r>
            <a:r>
              <a:rPr lang="en-US" dirty="0"/>
              <a:t> (PhD) student attractor</a:t>
            </a:r>
          </a:p>
          <a:p>
            <a:r>
              <a:rPr lang="en-US" dirty="0"/>
              <a:t>Internet literacy (not just skills) is our next challenge</a:t>
            </a:r>
          </a:p>
        </p:txBody>
      </p:sp>
      <p:sp>
        <p:nvSpPr>
          <p:cNvPr id="4" name="Date Placeholder 3">
            <a:extLst>
              <a:ext uri="{FF2B5EF4-FFF2-40B4-BE49-F238E27FC236}">
                <a16:creationId xmlns:a16="http://schemas.microsoft.com/office/drawing/2014/main" id="{64CBEA27-06F5-C532-F821-E31E8B36DE66}"/>
              </a:ext>
            </a:extLst>
          </p:cNvPr>
          <p:cNvSpPr>
            <a:spLocks noGrp="1"/>
          </p:cNvSpPr>
          <p:nvPr>
            <p:ph type="dt" sz="half" idx="10"/>
          </p:nvPr>
        </p:nvSpPr>
        <p:spPr/>
        <p:txBody>
          <a:bodyPr/>
          <a:lstStyle/>
          <a:p>
            <a:fld id="{AF431621-014C-7649-A175-219ECE35D590}" type="datetime1">
              <a:rPr lang="en-US" smtClean="0"/>
              <a:t>10/19/22</a:t>
            </a:fld>
            <a:endParaRPr lang="en-US"/>
          </a:p>
        </p:txBody>
      </p:sp>
      <p:sp>
        <p:nvSpPr>
          <p:cNvPr id="5" name="Footer Placeholder 4">
            <a:extLst>
              <a:ext uri="{FF2B5EF4-FFF2-40B4-BE49-F238E27FC236}">
                <a16:creationId xmlns:a16="http://schemas.microsoft.com/office/drawing/2014/main" id="{1EF20ED3-13AF-BF11-9114-79C53C35AB2B}"/>
              </a:ext>
            </a:extLst>
          </p:cNvPr>
          <p:cNvSpPr>
            <a:spLocks noGrp="1"/>
          </p:cNvSpPr>
          <p:nvPr>
            <p:ph type="ftr" sz="quarter" idx="11"/>
          </p:nvPr>
        </p:nvSpPr>
        <p:spPr/>
        <p:txBody>
          <a:bodyPr/>
          <a:lstStyle/>
          <a:p>
            <a:r>
              <a:rPr lang="en-US"/>
              <a:t>50 Jahre KIT-Fakultät für Informatik</a:t>
            </a:r>
          </a:p>
        </p:txBody>
      </p:sp>
      <p:sp>
        <p:nvSpPr>
          <p:cNvPr id="6" name="Slide Number Placeholder 5">
            <a:extLst>
              <a:ext uri="{FF2B5EF4-FFF2-40B4-BE49-F238E27FC236}">
                <a16:creationId xmlns:a16="http://schemas.microsoft.com/office/drawing/2014/main" id="{F64C0749-871A-831C-034D-159CF0641551}"/>
              </a:ext>
            </a:extLst>
          </p:cNvPr>
          <p:cNvSpPr>
            <a:spLocks noGrp="1"/>
          </p:cNvSpPr>
          <p:nvPr>
            <p:ph type="sldNum" sz="quarter" idx="12"/>
          </p:nvPr>
        </p:nvSpPr>
        <p:spPr/>
        <p:txBody>
          <a:bodyPr/>
          <a:lstStyle/>
          <a:p>
            <a:fld id="{817380D5-738D-774F-9A20-31B92A34E1CE}" type="slidenum">
              <a:rPr lang="en-US" smtClean="0"/>
              <a:t>2</a:t>
            </a:fld>
            <a:endParaRPr lang="en-US"/>
          </a:p>
        </p:txBody>
      </p:sp>
    </p:spTree>
    <p:extLst>
      <p:ext uri="{BB962C8B-B14F-4D97-AF65-F5344CB8AC3E}">
        <p14:creationId xmlns:p14="http://schemas.microsoft.com/office/powerpoint/2010/main" val="11446620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FF450-E7CA-6943-83DA-9EE63EAAABBB}"/>
              </a:ext>
            </a:extLst>
          </p:cNvPr>
          <p:cNvSpPr>
            <a:spLocks noGrp="1"/>
          </p:cNvSpPr>
          <p:nvPr>
            <p:ph type="title"/>
          </p:nvPr>
        </p:nvSpPr>
        <p:spPr/>
        <p:txBody>
          <a:bodyPr/>
          <a:lstStyle/>
          <a:p>
            <a:r>
              <a:rPr lang="en-US" dirty="0"/>
              <a:t>~30 years ago</a:t>
            </a:r>
          </a:p>
        </p:txBody>
      </p:sp>
      <p:pic>
        <p:nvPicPr>
          <p:cNvPr id="5" name="Picture 4">
            <a:extLst>
              <a:ext uri="{FF2B5EF4-FFF2-40B4-BE49-F238E27FC236}">
                <a16:creationId xmlns:a16="http://schemas.microsoft.com/office/drawing/2014/main" id="{FD40DB41-AB35-8E49-B841-77DDD0EBA190}"/>
              </a:ext>
            </a:extLst>
          </p:cNvPr>
          <p:cNvPicPr>
            <a:picLocks noChangeAspect="1"/>
          </p:cNvPicPr>
          <p:nvPr/>
        </p:nvPicPr>
        <p:blipFill>
          <a:blip r:embed="rId2"/>
          <a:stretch>
            <a:fillRect/>
          </a:stretch>
        </p:blipFill>
        <p:spPr>
          <a:xfrm>
            <a:off x="838200" y="1403350"/>
            <a:ext cx="4635500" cy="3467100"/>
          </a:xfrm>
          <a:prstGeom prst="rect">
            <a:avLst/>
          </a:prstGeom>
        </p:spPr>
      </p:pic>
      <p:sp>
        <p:nvSpPr>
          <p:cNvPr id="6" name="TextBox 5">
            <a:extLst>
              <a:ext uri="{FF2B5EF4-FFF2-40B4-BE49-F238E27FC236}">
                <a16:creationId xmlns:a16="http://schemas.microsoft.com/office/drawing/2014/main" id="{B32D89A8-BF64-3440-B2DA-0A958E7438DE}"/>
              </a:ext>
            </a:extLst>
          </p:cNvPr>
          <p:cNvSpPr txBox="1"/>
          <p:nvPr/>
        </p:nvSpPr>
        <p:spPr>
          <a:xfrm>
            <a:off x="1003300" y="5156200"/>
            <a:ext cx="2824748" cy="369332"/>
          </a:xfrm>
          <a:prstGeom prst="rect">
            <a:avLst/>
          </a:prstGeom>
          <a:noFill/>
        </p:spPr>
        <p:txBody>
          <a:bodyPr wrap="none" rtlCol="0">
            <a:spAutoFit/>
          </a:bodyPr>
          <a:lstStyle/>
          <a:p>
            <a:r>
              <a:rPr lang="en-US" dirty="0"/>
              <a:t>Mosaic 1.0: November 1993</a:t>
            </a:r>
          </a:p>
        </p:txBody>
      </p:sp>
      <p:pic>
        <p:nvPicPr>
          <p:cNvPr id="7" name="Picture 6">
            <a:extLst>
              <a:ext uri="{FF2B5EF4-FFF2-40B4-BE49-F238E27FC236}">
                <a16:creationId xmlns:a16="http://schemas.microsoft.com/office/drawing/2014/main" id="{B27F8F94-7E05-384C-9B29-A06E1C997F9D}"/>
              </a:ext>
            </a:extLst>
          </p:cNvPr>
          <p:cNvPicPr>
            <a:picLocks noChangeAspect="1"/>
          </p:cNvPicPr>
          <p:nvPr/>
        </p:nvPicPr>
        <p:blipFill>
          <a:blip r:embed="rId3"/>
          <a:stretch>
            <a:fillRect/>
          </a:stretch>
        </p:blipFill>
        <p:spPr>
          <a:xfrm>
            <a:off x="6096000" y="1587500"/>
            <a:ext cx="3886200" cy="2590800"/>
          </a:xfrm>
          <a:prstGeom prst="rect">
            <a:avLst/>
          </a:prstGeom>
        </p:spPr>
      </p:pic>
      <p:sp>
        <p:nvSpPr>
          <p:cNvPr id="8" name="TextBox 7">
            <a:extLst>
              <a:ext uri="{FF2B5EF4-FFF2-40B4-BE49-F238E27FC236}">
                <a16:creationId xmlns:a16="http://schemas.microsoft.com/office/drawing/2014/main" id="{137710AC-9789-B74B-BD08-61D38112EAF5}"/>
              </a:ext>
            </a:extLst>
          </p:cNvPr>
          <p:cNvSpPr txBox="1"/>
          <p:nvPr/>
        </p:nvSpPr>
        <p:spPr>
          <a:xfrm>
            <a:off x="6390251" y="4305300"/>
            <a:ext cx="3297698" cy="369332"/>
          </a:xfrm>
          <a:prstGeom prst="rect">
            <a:avLst/>
          </a:prstGeom>
          <a:noFill/>
        </p:spPr>
        <p:txBody>
          <a:bodyPr wrap="none" rtlCol="0">
            <a:spAutoFit/>
          </a:bodyPr>
          <a:lstStyle/>
          <a:p>
            <a:r>
              <a:rPr lang="en-US" dirty="0"/>
              <a:t>IBM Simon (announced 11/1993)</a:t>
            </a:r>
          </a:p>
        </p:txBody>
      </p:sp>
      <p:pic>
        <p:nvPicPr>
          <p:cNvPr id="9" name="Picture 8">
            <a:extLst>
              <a:ext uri="{FF2B5EF4-FFF2-40B4-BE49-F238E27FC236}">
                <a16:creationId xmlns:a16="http://schemas.microsoft.com/office/drawing/2014/main" id="{E848E47B-C82D-DB46-B2EE-A664DC03F947}"/>
              </a:ext>
            </a:extLst>
          </p:cNvPr>
          <p:cNvPicPr>
            <a:picLocks noChangeAspect="1"/>
          </p:cNvPicPr>
          <p:nvPr/>
        </p:nvPicPr>
        <p:blipFill>
          <a:blip r:embed="rId4"/>
          <a:stretch>
            <a:fillRect/>
          </a:stretch>
        </p:blipFill>
        <p:spPr>
          <a:xfrm>
            <a:off x="9738749" y="2882900"/>
            <a:ext cx="2265743" cy="1371599"/>
          </a:xfrm>
          <a:prstGeom prst="rect">
            <a:avLst/>
          </a:prstGeom>
        </p:spPr>
      </p:pic>
      <p:pic>
        <p:nvPicPr>
          <p:cNvPr id="10" name="Picture 9">
            <a:extLst>
              <a:ext uri="{FF2B5EF4-FFF2-40B4-BE49-F238E27FC236}">
                <a16:creationId xmlns:a16="http://schemas.microsoft.com/office/drawing/2014/main" id="{F1282ACA-A8D1-A940-9DBD-BA58FC48DC26}"/>
              </a:ext>
            </a:extLst>
          </p:cNvPr>
          <p:cNvPicPr>
            <a:picLocks noChangeAspect="1"/>
          </p:cNvPicPr>
          <p:nvPr/>
        </p:nvPicPr>
        <p:blipFill>
          <a:blip r:embed="rId5"/>
          <a:stretch>
            <a:fillRect/>
          </a:stretch>
        </p:blipFill>
        <p:spPr>
          <a:xfrm>
            <a:off x="6515100" y="4946650"/>
            <a:ext cx="4533900" cy="1348692"/>
          </a:xfrm>
          <a:prstGeom prst="rect">
            <a:avLst/>
          </a:prstGeom>
        </p:spPr>
      </p:pic>
      <p:pic>
        <p:nvPicPr>
          <p:cNvPr id="11" name="Picture 10">
            <a:extLst>
              <a:ext uri="{FF2B5EF4-FFF2-40B4-BE49-F238E27FC236}">
                <a16:creationId xmlns:a16="http://schemas.microsoft.com/office/drawing/2014/main" id="{C87EBF37-C294-5342-9A07-C9572DE92442}"/>
              </a:ext>
            </a:extLst>
          </p:cNvPr>
          <p:cNvPicPr>
            <a:picLocks noChangeAspect="1"/>
          </p:cNvPicPr>
          <p:nvPr/>
        </p:nvPicPr>
        <p:blipFill>
          <a:blip r:embed="rId6"/>
          <a:stretch>
            <a:fillRect/>
          </a:stretch>
        </p:blipFill>
        <p:spPr>
          <a:xfrm>
            <a:off x="8160752" y="4801632"/>
            <a:ext cx="1331416" cy="998562"/>
          </a:xfrm>
          <a:prstGeom prst="rect">
            <a:avLst/>
          </a:prstGeom>
        </p:spPr>
      </p:pic>
      <p:sp>
        <p:nvSpPr>
          <p:cNvPr id="12" name="TextBox 11">
            <a:extLst>
              <a:ext uri="{FF2B5EF4-FFF2-40B4-BE49-F238E27FC236}">
                <a16:creationId xmlns:a16="http://schemas.microsoft.com/office/drawing/2014/main" id="{046BFCDD-6A0E-0442-BB2E-AB696B9DD337}"/>
              </a:ext>
            </a:extLst>
          </p:cNvPr>
          <p:cNvSpPr txBox="1"/>
          <p:nvPr/>
        </p:nvSpPr>
        <p:spPr>
          <a:xfrm>
            <a:off x="6390251" y="6309502"/>
            <a:ext cx="2176430" cy="369332"/>
          </a:xfrm>
          <a:prstGeom prst="rect">
            <a:avLst/>
          </a:prstGeom>
          <a:noFill/>
        </p:spPr>
        <p:txBody>
          <a:bodyPr wrap="none" rtlCol="0">
            <a:spAutoFit/>
          </a:bodyPr>
          <a:lstStyle/>
          <a:p>
            <a:r>
              <a:rPr lang="en-US" dirty="0"/>
              <a:t>GMD webcam (1997)</a:t>
            </a:r>
          </a:p>
        </p:txBody>
      </p:sp>
      <p:sp>
        <p:nvSpPr>
          <p:cNvPr id="13" name="TextBox 12">
            <a:extLst>
              <a:ext uri="{FF2B5EF4-FFF2-40B4-BE49-F238E27FC236}">
                <a16:creationId xmlns:a16="http://schemas.microsoft.com/office/drawing/2014/main" id="{21270D16-76B7-B942-8786-309D6AE5C945}"/>
              </a:ext>
            </a:extLst>
          </p:cNvPr>
          <p:cNvSpPr txBox="1"/>
          <p:nvPr/>
        </p:nvSpPr>
        <p:spPr>
          <a:xfrm>
            <a:off x="838200" y="5525532"/>
            <a:ext cx="2459841" cy="1200329"/>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Euro-ISDN: 1994</a:t>
            </a:r>
          </a:p>
          <a:p>
            <a:r>
              <a:rPr lang="en-US" dirty="0"/>
              <a:t>DSL patent: 1990</a:t>
            </a:r>
          </a:p>
          <a:p>
            <a:r>
              <a:rPr lang="en-US" dirty="0"/>
              <a:t>DOCSIS started 1995</a:t>
            </a:r>
          </a:p>
          <a:p>
            <a:r>
              <a:rPr lang="en-US" dirty="0"/>
              <a:t>DSL in Germany: 7/1999</a:t>
            </a:r>
          </a:p>
        </p:txBody>
      </p:sp>
      <p:pic>
        <p:nvPicPr>
          <p:cNvPr id="14" name="Picture 13">
            <a:extLst>
              <a:ext uri="{FF2B5EF4-FFF2-40B4-BE49-F238E27FC236}">
                <a16:creationId xmlns:a16="http://schemas.microsoft.com/office/drawing/2014/main" id="{BEA9E5D4-EDA4-F142-A264-EE55FA1DFA29}"/>
              </a:ext>
            </a:extLst>
          </p:cNvPr>
          <p:cNvPicPr>
            <a:picLocks noChangeAspect="1"/>
          </p:cNvPicPr>
          <p:nvPr/>
        </p:nvPicPr>
        <p:blipFill>
          <a:blip r:embed="rId7"/>
          <a:stretch>
            <a:fillRect/>
          </a:stretch>
        </p:blipFill>
        <p:spPr>
          <a:xfrm>
            <a:off x="5991948" y="192882"/>
            <a:ext cx="1486518" cy="2020887"/>
          </a:xfrm>
          <a:prstGeom prst="rect">
            <a:avLst/>
          </a:prstGeom>
        </p:spPr>
      </p:pic>
      <p:sp>
        <p:nvSpPr>
          <p:cNvPr id="15" name="TextBox 14">
            <a:extLst>
              <a:ext uri="{FF2B5EF4-FFF2-40B4-BE49-F238E27FC236}">
                <a16:creationId xmlns:a16="http://schemas.microsoft.com/office/drawing/2014/main" id="{EA69EB18-FC74-344C-9655-91E23A16F744}"/>
              </a:ext>
            </a:extLst>
          </p:cNvPr>
          <p:cNvSpPr txBox="1"/>
          <p:nvPr/>
        </p:nvSpPr>
        <p:spPr>
          <a:xfrm>
            <a:off x="5314198" y="22115"/>
            <a:ext cx="1355499" cy="369332"/>
          </a:xfrm>
          <a:prstGeom prst="rect">
            <a:avLst/>
          </a:prstGeom>
          <a:noFill/>
        </p:spPr>
        <p:txBody>
          <a:bodyPr wrap="none" rtlCol="0">
            <a:spAutoFit/>
          </a:bodyPr>
          <a:lstStyle/>
          <a:p>
            <a:r>
              <a:rPr lang="en-US" dirty="0"/>
              <a:t>August 1993</a:t>
            </a:r>
          </a:p>
        </p:txBody>
      </p:sp>
      <p:pic>
        <p:nvPicPr>
          <p:cNvPr id="17" name="Picture 16">
            <a:extLst>
              <a:ext uri="{FF2B5EF4-FFF2-40B4-BE49-F238E27FC236}">
                <a16:creationId xmlns:a16="http://schemas.microsoft.com/office/drawing/2014/main" id="{CF019CD5-507E-4C4F-8BCB-8360A8C66BDD}"/>
              </a:ext>
            </a:extLst>
          </p:cNvPr>
          <p:cNvPicPr>
            <a:picLocks noChangeAspect="1"/>
          </p:cNvPicPr>
          <p:nvPr/>
        </p:nvPicPr>
        <p:blipFill>
          <a:blip r:embed="rId8"/>
          <a:stretch>
            <a:fillRect/>
          </a:stretch>
        </p:blipFill>
        <p:spPr>
          <a:xfrm>
            <a:off x="9819234" y="175825"/>
            <a:ext cx="1992841" cy="1494631"/>
          </a:xfrm>
          <a:prstGeom prst="rect">
            <a:avLst/>
          </a:prstGeom>
        </p:spPr>
      </p:pic>
      <p:pic>
        <p:nvPicPr>
          <p:cNvPr id="4" name="Picture 3">
            <a:extLst>
              <a:ext uri="{FF2B5EF4-FFF2-40B4-BE49-F238E27FC236}">
                <a16:creationId xmlns:a16="http://schemas.microsoft.com/office/drawing/2014/main" id="{3495C903-2949-6643-9429-6F290001FFC1}"/>
              </a:ext>
            </a:extLst>
          </p:cNvPr>
          <p:cNvPicPr>
            <a:picLocks noChangeAspect="1"/>
          </p:cNvPicPr>
          <p:nvPr/>
        </p:nvPicPr>
        <p:blipFill>
          <a:blip r:embed="rId9"/>
          <a:stretch>
            <a:fillRect/>
          </a:stretch>
        </p:blipFill>
        <p:spPr>
          <a:xfrm>
            <a:off x="7536147" y="313225"/>
            <a:ext cx="1877985" cy="751194"/>
          </a:xfrm>
          <a:prstGeom prst="rect">
            <a:avLst/>
          </a:prstGeom>
        </p:spPr>
      </p:pic>
      <p:sp>
        <p:nvSpPr>
          <p:cNvPr id="3" name="Date Placeholder 2">
            <a:extLst>
              <a:ext uri="{FF2B5EF4-FFF2-40B4-BE49-F238E27FC236}">
                <a16:creationId xmlns:a16="http://schemas.microsoft.com/office/drawing/2014/main" id="{C679AAFF-60AF-CF65-D27B-55120CFB8C22}"/>
              </a:ext>
            </a:extLst>
          </p:cNvPr>
          <p:cNvSpPr>
            <a:spLocks noGrp="1"/>
          </p:cNvSpPr>
          <p:nvPr>
            <p:ph type="dt" sz="half" idx="10"/>
          </p:nvPr>
        </p:nvSpPr>
        <p:spPr/>
        <p:txBody>
          <a:bodyPr/>
          <a:lstStyle/>
          <a:p>
            <a:fld id="{1F8259B2-5D55-5848-8DE5-D5688F1580C7}" type="datetime1">
              <a:rPr lang="en-US" smtClean="0"/>
              <a:t>10/19/22</a:t>
            </a:fld>
            <a:endParaRPr lang="en-US"/>
          </a:p>
        </p:txBody>
      </p:sp>
      <p:sp>
        <p:nvSpPr>
          <p:cNvPr id="16" name="Footer Placeholder 15">
            <a:extLst>
              <a:ext uri="{FF2B5EF4-FFF2-40B4-BE49-F238E27FC236}">
                <a16:creationId xmlns:a16="http://schemas.microsoft.com/office/drawing/2014/main" id="{D8EF6452-B3E3-216C-54F7-D71BC07B7220}"/>
              </a:ext>
            </a:extLst>
          </p:cNvPr>
          <p:cNvSpPr>
            <a:spLocks noGrp="1"/>
          </p:cNvSpPr>
          <p:nvPr>
            <p:ph type="ftr" sz="quarter" idx="11"/>
          </p:nvPr>
        </p:nvSpPr>
        <p:spPr/>
        <p:txBody>
          <a:bodyPr/>
          <a:lstStyle/>
          <a:p>
            <a:r>
              <a:rPr lang="en-US"/>
              <a:t>50 Jahre KIT-Fakultät für Informatik</a:t>
            </a:r>
          </a:p>
        </p:txBody>
      </p:sp>
      <p:sp>
        <p:nvSpPr>
          <p:cNvPr id="18" name="Slide Number Placeholder 17">
            <a:extLst>
              <a:ext uri="{FF2B5EF4-FFF2-40B4-BE49-F238E27FC236}">
                <a16:creationId xmlns:a16="http://schemas.microsoft.com/office/drawing/2014/main" id="{F556E9D1-7AED-FF18-6864-7D85FCFCEE43}"/>
              </a:ext>
            </a:extLst>
          </p:cNvPr>
          <p:cNvSpPr>
            <a:spLocks noGrp="1"/>
          </p:cNvSpPr>
          <p:nvPr>
            <p:ph type="sldNum" sz="quarter" idx="12"/>
          </p:nvPr>
        </p:nvSpPr>
        <p:spPr/>
        <p:txBody>
          <a:bodyPr/>
          <a:lstStyle/>
          <a:p>
            <a:fld id="{817380D5-738D-774F-9A20-31B92A34E1CE}" type="slidenum">
              <a:rPr lang="en-US" smtClean="0"/>
              <a:t>20</a:t>
            </a:fld>
            <a:endParaRPr lang="en-US"/>
          </a:p>
        </p:txBody>
      </p:sp>
    </p:spTree>
    <p:extLst>
      <p:ext uri="{BB962C8B-B14F-4D97-AF65-F5344CB8AC3E}">
        <p14:creationId xmlns:p14="http://schemas.microsoft.com/office/powerpoint/2010/main" val="35285497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0CC734-3819-D642-BD48-B432DF69A4FD}"/>
              </a:ext>
            </a:extLst>
          </p:cNvPr>
          <p:cNvPicPr>
            <a:picLocks noChangeAspect="1"/>
          </p:cNvPicPr>
          <p:nvPr/>
        </p:nvPicPr>
        <p:blipFill>
          <a:blip r:embed="rId2"/>
          <a:stretch>
            <a:fillRect/>
          </a:stretch>
        </p:blipFill>
        <p:spPr>
          <a:xfrm rot="5400000">
            <a:off x="-570884" y="1028328"/>
            <a:ext cx="6231578" cy="4673684"/>
          </a:xfrm>
          <a:prstGeom prst="rect">
            <a:avLst/>
          </a:prstGeom>
        </p:spPr>
      </p:pic>
      <p:pic>
        <p:nvPicPr>
          <p:cNvPr id="11" name="Picture 10">
            <a:extLst>
              <a:ext uri="{FF2B5EF4-FFF2-40B4-BE49-F238E27FC236}">
                <a16:creationId xmlns:a16="http://schemas.microsoft.com/office/drawing/2014/main" id="{02CB81E0-07B2-A345-AF99-033303E9B40A}"/>
              </a:ext>
            </a:extLst>
          </p:cNvPr>
          <p:cNvPicPr>
            <a:picLocks noChangeAspect="1"/>
          </p:cNvPicPr>
          <p:nvPr/>
        </p:nvPicPr>
        <p:blipFill>
          <a:blip r:embed="rId3"/>
          <a:stretch>
            <a:fillRect/>
          </a:stretch>
        </p:blipFill>
        <p:spPr>
          <a:xfrm>
            <a:off x="4820345" y="795646"/>
            <a:ext cx="7371655" cy="4649190"/>
          </a:xfrm>
          <a:prstGeom prst="rect">
            <a:avLst/>
          </a:prstGeom>
        </p:spPr>
      </p:pic>
      <p:sp>
        <p:nvSpPr>
          <p:cNvPr id="2" name="Slide Number Placeholder 1">
            <a:extLst>
              <a:ext uri="{FF2B5EF4-FFF2-40B4-BE49-F238E27FC236}">
                <a16:creationId xmlns:a16="http://schemas.microsoft.com/office/drawing/2014/main" id="{8AE2A3F8-FA25-944B-9F41-88093BCEC41A}"/>
              </a:ext>
            </a:extLst>
          </p:cNvPr>
          <p:cNvSpPr>
            <a:spLocks noGrp="1"/>
          </p:cNvSpPr>
          <p:nvPr>
            <p:ph type="sldNum" sz="quarter" idx="12"/>
          </p:nvPr>
        </p:nvSpPr>
        <p:spPr/>
        <p:txBody>
          <a:bodyPr/>
          <a:lstStyle/>
          <a:p>
            <a:fld id="{3C75F7FA-10C2-AB4E-B085-BCCB7DD7AF11}" type="slidenum">
              <a:rPr lang="en-US" smtClean="0"/>
              <a:t>21</a:t>
            </a:fld>
            <a:endParaRPr lang="en-US"/>
          </a:p>
        </p:txBody>
      </p:sp>
      <p:sp>
        <p:nvSpPr>
          <p:cNvPr id="4" name="TextBox 3">
            <a:extLst>
              <a:ext uri="{FF2B5EF4-FFF2-40B4-BE49-F238E27FC236}">
                <a16:creationId xmlns:a16="http://schemas.microsoft.com/office/drawing/2014/main" id="{2B62E1E7-D55A-964D-A9BB-3F53001FD2A1}"/>
              </a:ext>
            </a:extLst>
          </p:cNvPr>
          <p:cNvSpPr txBox="1"/>
          <p:nvPr/>
        </p:nvSpPr>
        <p:spPr>
          <a:xfrm>
            <a:off x="9982200" y="5806435"/>
            <a:ext cx="1916679" cy="369332"/>
          </a:xfrm>
          <a:prstGeom prst="rect">
            <a:avLst/>
          </a:prstGeom>
          <a:noFill/>
        </p:spPr>
        <p:txBody>
          <a:bodyPr wrap="none" rtlCol="0">
            <a:spAutoFit/>
          </a:bodyPr>
          <a:lstStyle/>
          <a:p>
            <a:r>
              <a:rPr lang="en-US" dirty="0"/>
              <a:t>Kurose/Ross, 2000</a:t>
            </a:r>
          </a:p>
        </p:txBody>
      </p:sp>
      <p:sp>
        <p:nvSpPr>
          <p:cNvPr id="3" name="Date Placeholder 2">
            <a:extLst>
              <a:ext uri="{FF2B5EF4-FFF2-40B4-BE49-F238E27FC236}">
                <a16:creationId xmlns:a16="http://schemas.microsoft.com/office/drawing/2014/main" id="{948CD00B-6614-2CF2-4929-1A5F8100D37A}"/>
              </a:ext>
            </a:extLst>
          </p:cNvPr>
          <p:cNvSpPr>
            <a:spLocks noGrp="1"/>
          </p:cNvSpPr>
          <p:nvPr>
            <p:ph type="dt" sz="half" idx="10"/>
          </p:nvPr>
        </p:nvSpPr>
        <p:spPr/>
        <p:txBody>
          <a:bodyPr/>
          <a:lstStyle/>
          <a:p>
            <a:fld id="{27E13FFB-3B38-0843-9820-5271BA5023FA}" type="datetime1">
              <a:rPr lang="en-US" smtClean="0"/>
              <a:t>10/19/22</a:t>
            </a:fld>
            <a:endParaRPr lang="en-US"/>
          </a:p>
        </p:txBody>
      </p:sp>
      <p:sp>
        <p:nvSpPr>
          <p:cNvPr id="6" name="Footer Placeholder 5">
            <a:extLst>
              <a:ext uri="{FF2B5EF4-FFF2-40B4-BE49-F238E27FC236}">
                <a16:creationId xmlns:a16="http://schemas.microsoft.com/office/drawing/2014/main" id="{9894A767-6CB3-9863-893C-2B76E7ABB46B}"/>
              </a:ext>
            </a:extLst>
          </p:cNvPr>
          <p:cNvSpPr>
            <a:spLocks noGrp="1"/>
          </p:cNvSpPr>
          <p:nvPr>
            <p:ph type="ftr" sz="quarter" idx="11"/>
          </p:nvPr>
        </p:nvSpPr>
        <p:spPr/>
        <p:txBody>
          <a:bodyPr/>
          <a:lstStyle/>
          <a:p>
            <a:r>
              <a:rPr lang="en-US"/>
              <a:t>50 Jahre KIT-Fakultät für Informatik</a:t>
            </a:r>
          </a:p>
        </p:txBody>
      </p:sp>
    </p:spTree>
    <p:extLst>
      <p:ext uri="{BB962C8B-B14F-4D97-AF65-F5344CB8AC3E}">
        <p14:creationId xmlns:p14="http://schemas.microsoft.com/office/powerpoint/2010/main" val="4182021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A8D57-44C0-FC29-3A9F-8C5ECBC4B899}"/>
              </a:ext>
            </a:extLst>
          </p:cNvPr>
          <p:cNvSpPr>
            <a:spLocks noGrp="1"/>
          </p:cNvSpPr>
          <p:nvPr>
            <p:ph type="title"/>
          </p:nvPr>
        </p:nvSpPr>
        <p:spPr/>
        <p:txBody>
          <a:bodyPr/>
          <a:lstStyle/>
          <a:p>
            <a:r>
              <a:rPr lang="en-US" dirty="0"/>
              <a:t>We’ve met complexity, and it is us</a:t>
            </a:r>
          </a:p>
        </p:txBody>
      </p:sp>
      <p:pic>
        <p:nvPicPr>
          <p:cNvPr id="4" name="Picture 3">
            <a:extLst>
              <a:ext uri="{FF2B5EF4-FFF2-40B4-BE49-F238E27FC236}">
                <a16:creationId xmlns:a16="http://schemas.microsoft.com/office/drawing/2014/main" id="{69DB21EF-4749-F373-DFD1-8A76D0E84014}"/>
              </a:ext>
            </a:extLst>
          </p:cNvPr>
          <p:cNvPicPr>
            <a:picLocks noChangeAspect="1"/>
          </p:cNvPicPr>
          <p:nvPr/>
        </p:nvPicPr>
        <p:blipFill>
          <a:blip r:embed="rId3"/>
          <a:stretch>
            <a:fillRect/>
          </a:stretch>
        </p:blipFill>
        <p:spPr>
          <a:xfrm>
            <a:off x="838200" y="1389949"/>
            <a:ext cx="3716767" cy="2787575"/>
          </a:xfrm>
          <a:prstGeom prst="rect">
            <a:avLst/>
          </a:prstGeom>
        </p:spPr>
      </p:pic>
      <p:sp>
        <p:nvSpPr>
          <p:cNvPr id="6" name="TextBox 5">
            <a:extLst>
              <a:ext uri="{FF2B5EF4-FFF2-40B4-BE49-F238E27FC236}">
                <a16:creationId xmlns:a16="http://schemas.microsoft.com/office/drawing/2014/main" id="{1ADE941C-A4D7-94A6-AAE2-6AC8B552441D}"/>
              </a:ext>
            </a:extLst>
          </p:cNvPr>
          <p:cNvSpPr txBox="1"/>
          <p:nvPr/>
        </p:nvSpPr>
        <p:spPr>
          <a:xfrm>
            <a:off x="838200" y="4279018"/>
            <a:ext cx="6099586" cy="923330"/>
          </a:xfrm>
          <a:prstGeom prst="rect">
            <a:avLst/>
          </a:prstGeom>
          <a:noFill/>
        </p:spPr>
        <p:txBody>
          <a:bodyPr wrap="square">
            <a:spAutoFit/>
          </a:bodyPr>
          <a:lstStyle/>
          <a:p>
            <a:r>
              <a:rPr lang="en-US" sz="1800" dirty="0">
                <a:effectLst/>
                <a:latin typeface="Times" pitchFamily="2" charset="0"/>
              </a:rPr>
              <a:t>“In fact, the code complexity of an IP router now rivals that of a 5ESS telephony switch [app. 5-10 million lines of code].” (</a:t>
            </a:r>
            <a:r>
              <a:rPr lang="en-US" sz="1800" dirty="0" err="1">
                <a:effectLst/>
                <a:latin typeface="Times" pitchFamily="2" charset="0"/>
              </a:rPr>
              <a:t>Ramjee</a:t>
            </a:r>
            <a:r>
              <a:rPr lang="en-US" sz="1800" dirty="0">
                <a:effectLst/>
                <a:latin typeface="Times" pitchFamily="2" charset="0"/>
              </a:rPr>
              <a:t>, 2016)</a:t>
            </a:r>
          </a:p>
        </p:txBody>
      </p:sp>
      <p:pic>
        <p:nvPicPr>
          <p:cNvPr id="8" name="Picture 7">
            <a:extLst>
              <a:ext uri="{FF2B5EF4-FFF2-40B4-BE49-F238E27FC236}">
                <a16:creationId xmlns:a16="http://schemas.microsoft.com/office/drawing/2014/main" id="{E5113C02-4CC3-6FE6-A99B-A0B18E187BE4}"/>
              </a:ext>
            </a:extLst>
          </p:cNvPr>
          <p:cNvPicPr>
            <a:picLocks noChangeAspect="1"/>
          </p:cNvPicPr>
          <p:nvPr/>
        </p:nvPicPr>
        <p:blipFill>
          <a:blip r:embed="rId4"/>
          <a:stretch>
            <a:fillRect/>
          </a:stretch>
        </p:blipFill>
        <p:spPr>
          <a:xfrm>
            <a:off x="7319606" y="1258644"/>
            <a:ext cx="4278057" cy="5405718"/>
          </a:xfrm>
          <a:prstGeom prst="rect">
            <a:avLst/>
          </a:prstGeom>
        </p:spPr>
      </p:pic>
      <p:sp>
        <p:nvSpPr>
          <p:cNvPr id="10" name="Notched Right Arrow 9">
            <a:extLst>
              <a:ext uri="{FF2B5EF4-FFF2-40B4-BE49-F238E27FC236}">
                <a16:creationId xmlns:a16="http://schemas.microsoft.com/office/drawing/2014/main" id="{36D9BC75-7C1A-EC68-1C2F-53392E530BC6}"/>
              </a:ext>
            </a:extLst>
          </p:cNvPr>
          <p:cNvSpPr/>
          <p:nvPr/>
        </p:nvSpPr>
        <p:spPr>
          <a:xfrm>
            <a:off x="5217459" y="5197995"/>
            <a:ext cx="2517290" cy="1462014"/>
          </a:xfrm>
          <a:prstGeom prst="notched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t>RFC 1034: 54 pages (1987)</a:t>
            </a:r>
          </a:p>
        </p:txBody>
      </p:sp>
      <p:sp>
        <p:nvSpPr>
          <p:cNvPr id="11" name="TextBox 10">
            <a:extLst>
              <a:ext uri="{FF2B5EF4-FFF2-40B4-BE49-F238E27FC236}">
                <a16:creationId xmlns:a16="http://schemas.microsoft.com/office/drawing/2014/main" id="{356D84FE-92CB-794F-40B5-C9B6E196A355}"/>
              </a:ext>
            </a:extLst>
          </p:cNvPr>
          <p:cNvSpPr txBox="1"/>
          <p:nvPr/>
        </p:nvSpPr>
        <p:spPr>
          <a:xfrm>
            <a:off x="1613647" y="5712311"/>
            <a:ext cx="2319033" cy="369332"/>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r>
              <a:rPr lang="en-US" dirty="0"/>
              <a:t>Quagga: 226,048 CLOC</a:t>
            </a:r>
          </a:p>
        </p:txBody>
      </p:sp>
      <p:sp>
        <p:nvSpPr>
          <p:cNvPr id="3" name="Date Placeholder 2">
            <a:extLst>
              <a:ext uri="{FF2B5EF4-FFF2-40B4-BE49-F238E27FC236}">
                <a16:creationId xmlns:a16="http://schemas.microsoft.com/office/drawing/2014/main" id="{55D80492-5DBF-EA11-0A0C-9CC26143AD57}"/>
              </a:ext>
            </a:extLst>
          </p:cNvPr>
          <p:cNvSpPr>
            <a:spLocks noGrp="1"/>
          </p:cNvSpPr>
          <p:nvPr>
            <p:ph type="dt" sz="half" idx="10"/>
          </p:nvPr>
        </p:nvSpPr>
        <p:spPr/>
        <p:txBody>
          <a:bodyPr/>
          <a:lstStyle/>
          <a:p>
            <a:fld id="{3CD4C9B8-4D54-3643-A82B-480B76F6907A}" type="datetime1">
              <a:rPr lang="en-US" smtClean="0"/>
              <a:t>10/19/22</a:t>
            </a:fld>
            <a:endParaRPr lang="en-US"/>
          </a:p>
        </p:txBody>
      </p:sp>
      <p:sp>
        <p:nvSpPr>
          <p:cNvPr id="5" name="Footer Placeholder 4">
            <a:extLst>
              <a:ext uri="{FF2B5EF4-FFF2-40B4-BE49-F238E27FC236}">
                <a16:creationId xmlns:a16="http://schemas.microsoft.com/office/drawing/2014/main" id="{C532C3C9-B5FB-76A0-A014-66440C50EFC1}"/>
              </a:ext>
            </a:extLst>
          </p:cNvPr>
          <p:cNvSpPr>
            <a:spLocks noGrp="1"/>
          </p:cNvSpPr>
          <p:nvPr>
            <p:ph type="ftr" sz="quarter" idx="11"/>
          </p:nvPr>
        </p:nvSpPr>
        <p:spPr/>
        <p:txBody>
          <a:bodyPr/>
          <a:lstStyle/>
          <a:p>
            <a:r>
              <a:rPr lang="en-US"/>
              <a:t>50 Jahre KIT-Fakultät für Informatik</a:t>
            </a:r>
          </a:p>
        </p:txBody>
      </p:sp>
      <p:sp>
        <p:nvSpPr>
          <p:cNvPr id="7" name="Slide Number Placeholder 6">
            <a:extLst>
              <a:ext uri="{FF2B5EF4-FFF2-40B4-BE49-F238E27FC236}">
                <a16:creationId xmlns:a16="http://schemas.microsoft.com/office/drawing/2014/main" id="{5203C450-76F3-74E3-2B83-CBA043DF61F9}"/>
              </a:ext>
            </a:extLst>
          </p:cNvPr>
          <p:cNvSpPr>
            <a:spLocks noGrp="1"/>
          </p:cNvSpPr>
          <p:nvPr>
            <p:ph type="sldNum" sz="quarter" idx="12"/>
          </p:nvPr>
        </p:nvSpPr>
        <p:spPr/>
        <p:txBody>
          <a:bodyPr/>
          <a:lstStyle/>
          <a:p>
            <a:fld id="{817380D5-738D-774F-9A20-31B92A34E1CE}" type="slidenum">
              <a:rPr lang="en-US" smtClean="0"/>
              <a:t>22</a:t>
            </a:fld>
            <a:endParaRPr lang="en-US"/>
          </a:p>
        </p:txBody>
      </p:sp>
    </p:spTree>
    <p:extLst>
      <p:ext uri="{BB962C8B-B14F-4D97-AF65-F5344CB8AC3E}">
        <p14:creationId xmlns:p14="http://schemas.microsoft.com/office/powerpoint/2010/main" val="297632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F88CD-89E1-D770-BCDA-DC08FA345592}"/>
              </a:ext>
            </a:extLst>
          </p:cNvPr>
          <p:cNvSpPr>
            <a:spLocks noGrp="1"/>
          </p:cNvSpPr>
          <p:nvPr>
            <p:ph type="title"/>
          </p:nvPr>
        </p:nvSpPr>
        <p:spPr/>
        <p:txBody>
          <a:bodyPr/>
          <a:lstStyle/>
          <a:p>
            <a:r>
              <a:rPr lang="en-US" dirty="0"/>
              <a:t>The internet has scaled – to hyper-scalers</a:t>
            </a:r>
          </a:p>
        </p:txBody>
      </p:sp>
      <p:sp>
        <p:nvSpPr>
          <p:cNvPr id="3" name="Text Placeholder 2">
            <a:extLst>
              <a:ext uri="{FF2B5EF4-FFF2-40B4-BE49-F238E27FC236}">
                <a16:creationId xmlns:a16="http://schemas.microsoft.com/office/drawing/2014/main" id="{B5343293-7427-8E24-E8A4-001DACE6AFE5}"/>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62D63A45-8FA7-DBCE-4B58-800ADB30CC33}"/>
              </a:ext>
            </a:extLst>
          </p:cNvPr>
          <p:cNvSpPr>
            <a:spLocks noGrp="1"/>
          </p:cNvSpPr>
          <p:nvPr>
            <p:ph type="dt" sz="half" idx="10"/>
          </p:nvPr>
        </p:nvSpPr>
        <p:spPr/>
        <p:txBody>
          <a:bodyPr/>
          <a:lstStyle/>
          <a:p>
            <a:fld id="{7740F2CC-C61A-FA4D-B8D4-76E34AA9B912}" type="datetime1">
              <a:rPr lang="en-US" smtClean="0"/>
              <a:t>10/19/22</a:t>
            </a:fld>
            <a:endParaRPr lang="en-US"/>
          </a:p>
        </p:txBody>
      </p:sp>
      <p:sp>
        <p:nvSpPr>
          <p:cNvPr id="5" name="Footer Placeholder 4">
            <a:extLst>
              <a:ext uri="{FF2B5EF4-FFF2-40B4-BE49-F238E27FC236}">
                <a16:creationId xmlns:a16="http://schemas.microsoft.com/office/drawing/2014/main" id="{CAC853F1-58AE-1021-D843-63B9BE703C2B}"/>
              </a:ext>
            </a:extLst>
          </p:cNvPr>
          <p:cNvSpPr>
            <a:spLocks noGrp="1"/>
          </p:cNvSpPr>
          <p:nvPr>
            <p:ph type="ftr" sz="quarter" idx="11"/>
          </p:nvPr>
        </p:nvSpPr>
        <p:spPr/>
        <p:txBody>
          <a:bodyPr/>
          <a:lstStyle/>
          <a:p>
            <a:r>
              <a:rPr lang="en-US"/>
              <a:t>50 Jahre KIT-Fakultät für Informatik</a:t>
            </a:r>
          </a:p>
        </p:txBody>
      </p:sp>
      <p:sp>
        <p:nvSpPr>
          <p:cNvPr id="6" name="Slide Number Placeholder 5">
            <a:extLst>
              <a:ext uri="{FF2B5EF4-FFF2-40B4-BE49-F238E27FC236}">
                <a16:creationId xmlns:a16="http://schemas.microsoft.com/office/drawing/2014/main" id="{318BABCE-2570-1E8D-8CC2-41ED4BB595FB}"/>
              </a:ext>
            </a:extLst>
          </p:cNvPr>
          <p:cNvSpPr>
            <a:spLocks noGrp="1"/>
          </p:cNvSpPr>
          <p:nvPr>
            <p:ph type="sldNum" sz="quarter" idx="12"/>
          </p:nvPr>
        </p:nvSpPr>
        <p:spPr/>
        <p:txBody>
          <a:bodyPr/>
          <a:lstStyle/>
          <a:p>
            <a:fld id="{817380D5-738D-774F-9A20-31B92A34E1CE}" type="slidenum">
              <a:rPr lang="en-US" smtClean="0"/>
              <a:t>23</a:t>
            </a:fld>
            <a:endParaRPr lang="en-US"/>
          </a:p>
        </p:txBody>
      </p:sp>
    </p:spTree>
    <p:extLst>
      <p:ext uri="{BB962C8B-B14F-4D97-AF65-F5344CB8AC3E}">
        <p14:creationId xmlns:p14="http://schemas.microsoft.com/office/powerpoint/2010/main" val="19475097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44F54FD-E894-0347-BC9F-B2A500D211CD}"/>
              </a:ext>
            </a:extLst>
          </p:cNvPr>
          <p:cNvSpPr>
            <a:spLocks noGrp="1"/>
          </p:cNvSpPr>
          <p:nvPr>
            <p:ph type="ftr" sz="quarter" idx="11"/>
          </p:nvPr>
        </p:nvSpPr>
        <p:spPr/>
        <p:txBody>
          <a:bodyPr/>
          <a:lstStyle/>
          <a:p>
            <a:r>
              <a:rPr lang="en-US"/>
              <a:t>50 Jahre KIT-Fakultät für Informatik</a:t>
            </a:r>
          </a:p>
        </p:txBody>
      </p:sp>
      <p:sp>
        <p:nvSpPr>
          <p:cNvPr id="3" name="Slide Number Placeholder 2">
            <a:extLst>
              <a:ext uri="{FF2B5EF4-FFF2-40B4-BE49-F238E27FC236}">
                <a16:creationId xmlns:a16="http://schemas.microsoft.com/office/drawing/2014/main" id="{F5BE38CA-B524-1B47-8317-A224BA329EBD}"/>
              </a:ext>
            </a:extLst>
          </p:cNvPr>
          <p:cNvSpPr>
            <a:spLocks noGrp="1"/>
          </p:cNvSpPr>
          <p:nvPr>
            <p:ph type="sldNum" sz="quarter" idx="12"/>
          </p:nvPr>
        </p:nvSpPr>
        <p:spPr/>
        <p:txBody>
          <a:bodyPr/>
          <a:lstStyle/>
          <a:p>
            <a:fld id="{00000000-1234-1234-1234-123412341234}" type="slidenum">
              <a:rPr lang="en" smtClean="0"/>
              <a:pPr/>
              <a:t>24</a:t>
            </a:fld>
            <a:endParaRPr lang="en"/>
          </a:p>
        </p:txBody>
      </p:sp>
      <p:sp>
        <p:nvSpPr>
          <p:cNvPr id="4" name="Title 3">
            <a:extLst>
              <a:ext uri="{FF2B5EF4-FFF2-40B4-BE49-F238E27FC236}">
                <a16:creationId xmlns:a16="http://schemas.microsoft.com/office/drawing/2014/main" id="{5173E60A-648E-1E41-9DEC-42B8EDF2B676}"/>
              </a:ext>
            </a:extLst>
          </p:cNvPr>
          <p:cNvSpPr>
            <a:spLocks noGrp="1"/>
          </p:cNvSpPr>
          <p:nvPr>
            <p:ph type="title"/>
          </p:nvPr>
        </p:nvSpPr>
        <p:spPr/>
        <p:txBody>
          <a:bodyPr/>
          <a:lstStyle/>
          <a:p>
            <a:r>
              <a:rPr lang="en-US" dirty="0"/>
              <a:t>Centralization is not just an internet concern</a:t>
            </a:r>
          </a:p>
        </p:txBody>
      </p:sp>
      <p:pic>
        <p:nvPicPr>
          <p:cNvPr id="5" name="Picture 4">
            <a:extLst>
              <a:ext uri="{FF2B5EF4-FFF2-40B4-BE49-F238E27FC236}">
                <a16:creationId xmlns:a16="http://schemas.microsoft.com/office/drawing/2014/main" id="{DCB1CCD0-1909-C445-8260-31DD6446FC14}"/>
              </a:ext>
            </a:extLst>
          </p:cNvPr>
          <p:cNvPicPr>
            <a:picLocks noChangeAspect="1"/>
          </p:cNvPicPr>
          <p:nvPr/>
        </p:nvPicPr>
        <p:blipFill>
          <a:blip r:embed="rId2"/>
          <a:stretch>
            <a:fillRect/>
          </a:stretch>
        </p:blipFill>
        <p:spPr>
          <a:xfrm>
            <a:off x="3127513" y="2713436"/>
            <a:ext cx="5266267" cy="3225800"/>
          </a:xfrm>
          <a:prstGeom prst="rect">
            <a:avLst/>
          </a:prstGeom>
        </p:spPr>
      </p:pic>
      <p:pic>
        <p:nvPicPr>
          <p:cNvPr id="6" name="Picture 5">
            <a:extLst>
              <a:ext uri="{FF2B5EF4-FFF2-40B4-BE49-F238E27FC236}">
                <a16:creationId xmlns:a16="http://schemas.microsoft.com/office/drawing/2014/main" id="{873584B8-5EBF-7340-9633-83FF610F8EBB}"/>
              </a:ext>
            </a:extLst>
          </p:cNvPr>
          <p:cNvPicPr>
            <a:picLocks noChangeAspect="1"/>
          </p:cNvPicPr>
          <p:nvPr/>
        </p:nvPicPr>
        <p:blipFill>
          <a:blip r:embed="rId3"/>
          <a:stretch>
            <a:fillRect/>
          </a:stretch>
        </p:blipFill>
        <p:spPr>
          <a:xfrm>
            <a:off x="1669774" y="1182255"/>
            <a:ext cx="8494644" cy="1531181"/>
          </a:xfrm>
          <a:prstGeom prst="rect">
            <a:avLst/>
          </a:prstGeom>
        </p:spPr>
      </p:pic>
      <p:sp>
        <p:nvSpPr>
          <p:cNvPr id="8" name="TextBox 7">
            <a:extLst>
              <a:ext uri="{FF2B5EF4-FFF2-40B4-BE49-F238E27FC236}">
                <a16:creationId xmlns:a16="http://schemas.microsoft.com/office/drawing/2014/main" id="{8D64DDE6-6781-B346-BF17-5E69C1E903D4}"/>
              </a:ext>
            </a:extLst>
          </p:cNvPr>
          <p:cNvSpPr txBox="1"/>
          <p:nvPr/>
        </p:nvSpPr>
        <p:spPr>
          <a:xfrm>
            <a:off x="291549" y="6105923"/>
            <a:ext cx="4956312" cy="584968"/>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en-US" sz="1067" dirty="0"/>
              <a:t>https://</a:t>
            </a:r>
            <a:r>
              <a:rPr lang="en-US" sz="1067" dirty="0" err="1"/>
              <a:t>www.whitehouse.gov</a:t>
            </a:r>
            <a:r>
              <a:rPr lang="en-US" sz="1067" dirty="0"/>
              <a:t>/briefing-room/presidential-actions/2021/07/09/executive-order-on-promoting-competition-in-the-american-economy/</a:t>
            </a:r>
          </a:p>
        </p:txBody>
      </p:sp>
      <p:sp>
        <p:nvSpPr>
          <p:cNvPr id="7" name="Date Placeholder 6">
            <a:extLst>
              <a:ext uri="{FF2B5EF4-FFF2-40B4-BE49-F238E27FC236}">
                <a16:creationId xmlns:a16="http://schemas.microsoft.com/office/drawing/2014/main" id="{163FCCE8-80B9-109C-047C-9021F6869026}"/>
              </a:ext>
            </a:extLst>
          </p:cNvPr>
          <p:cNvSpPr>
            <a:spLocks noGrp="1"/>
          </p:cNvSpPr>
          <p:nvPr>
            <p:ph type="dt" sz="half" idx="10"/>
          </p:nvPr>
        </p:nvSpPr>
        <p:spPr/>
        <p:txBody>
          <a:bodyPr/>
          <a:lstStyle/>
          <a:p>
            <a:fld id="{454F58BD-9E6F-7C41-A108-AC58F7F7FD4C}" type="datetime1">
              <a:rPr lang="en-US" smtClean="0"/>
              <a:t>10/19/22</a:t>
            </a:fld>
            <a:endParaRPr lang="en-US"/>
          </a:p>
        </p:txBody>
      </p:sp>
    </p:spTree>
    <p:extLst>
      <p:ext uri="{BB962C8B-B14F-4D97-AF65-F5344CB8AC3E}">
        <p14:creationId xmlns:p14="http://schemas.microsoft.com/office/powerpoint/2010/main" val="16231614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C868D-F3CB-4C1D-B88E-FDFBAAC0B577}"/>
              </a:ext>
            </a:extLst>
          </p:cNvPr>
          <p:cNvSpPr>
            <a:spLocks noGrp="1"/>
          </p:cNvSpPr>
          <p:nvPr>
            <p:ph type="title"/>
          </p:nvPr>
        </p:nvSpPr>
        <p:spPr/>
        <p:txBody>
          <a:bodyPr/>
          <a:lstStyle/>
          <a:p>
            <a:r>
              <a:rPr lang="en-US" dirty="0"/>
              <a:t>Increasing concentration</a:t>
            </a:r>
          </a:p>
        </p:txBody>
      </p:sp>
      <p:pic>
        <p:nvPicPr>
          <p:cNvPr id="4" name="Picture 3">
            <a:extLst>
              <a:ext uri="{FF2B5EF4-FFF2-40B4-BE49-F238E27FC236}">
                <a16:creationId xmlns:a16="http://schemas.microsoft.com/office/drawing/2014/main" id="{6526262D-7EBF-E06E-9296-4330FE0DCA63}"/>
              </a:ext>
            </a:extLst>
          </p:cNvPr>
          <p:cNvPicPr>
            <a:picLocks noChangeAspect="1"/>
          </p:cNvPicPr>
          <p:nvPr/>
        </p:nvPicPr>
        <p:blipFill>
          <a:blip r:embed="rId2"/>
          <a:stretch>
            <a:fillRect/>
          </a:stretch>
        </p:blipFill>
        <p:spPr>
          <a:xfrm>
            <a:off x="838200" y="3920086"/>
            <a:ext cx="8763000" cy="1921039"/>
          </a:xfrm>
          <a:prstGeom prst="rect">
            <a:avLst/>
          </a:prstGeom>
        </p:spPr>
      </p:pic>
      <p:pic>
        <p:nvPicPr>
          <p:cNvPr id="5" name="Picture 4">
            <a:extLst>
              <a:ext uri="{FF2B5EF4-FFF2-40B4-BE49-F238E27FC236}">
                <a16:creationId xmlns:a16="http://schemas.microsoft.com/office/drawing/2014/main" id="{C4C013E9-3CC1-FD9C-AF7A-B9CE6F54C50A}"/>
              </a:ext>
            </a:extLst>
          </p:cNvPr>
          <p:cNvPicPr>
            <a:picLocks noChangeAspect="1"/>
          </p:cNvPicPr>
          <p:nvPr/>
        </p:nvPicPr>
        <p:blipFill>
          <a:blip r:embed="rId3"/>
          <a:stretch>
            <a:fillRect/>
          </a:stretch>
        </p:blipFill>
        <p:spPr>
          <a:xfrm>
            <a:off x="838200" y="1690687"/>
            <a:ext cx="8763000" cy="1921039"/>
          </a:xfrm>
          <a:prstGeom prst="rect">
            <a:avLst/>
          </a:prstGeom>
        </p:spPr>
      </p:pic>
      <p:sp>
        <p:nvSpPr>
          <p:cNvPr id="6" name="TextBox 5">
            <a:extLst>
              <a:ext uri="{FF2B5EF4-FFF2-40B4-BE49-F238E27FC236}">
                <a16:creationId xmlns:a16="http://schemas.microsoft.com/office/drawing/2014/main" id="{858C4E59-E223-5AE3-2C11-9C3FE537D980}"/>
              </a:ext>
            </a:extLst>
          </p:cNvPr>
          <p:cNvSpPr txBox="1"/>
          <p:nvPr/>
        </p:nvSpPr>
        <p:spPr>
          <a:xfrm>
            <a:off x="1042988" y="5964819"/>
            <a:ext cx="4631076" cy="369332"/>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en-US" dirty="0"/>
              <a:t>https://</a:t>
            </a:r>
            <a:r>
              <a:rPr lang="en-US" dirty="0" err="1"/>
              <a:t>pulse.internetsociety.org</a:t>
            </a:r>
            <a:r>
              <a:rPr lang="en-US" dirty="0"/>
              <a:t>/concentration</a:t>
            </a:r>
          </a:p>
        </p:txBody>
      </p:sp>
      <p:sp>
        <p:nvSpPr>
          <p:cNvPr id="7" name="TextBox 6">
            <a:extLst>
              <a:ext uri="{FF2B5EF4-FFF2-40B4-BE49-F238E27FC236}">
                <a16:creationId xmlns:a16="http://schemas.microsoft.com/office/drawing/2014/main" id="{8253BB39-46A6-99CF-FE02-DD8114C776F6}"/>
              </a:ext>
            </a:extLst>
          </p:cNvPr>
          <p:cNvSpPr txBox="1"/>
          <p:nvPr/>
        </p:nvSpPr>
        <p:spPr>
          <a:xfrm>
            <a:off x="10108504" y="4734838"/>
            <a:ext cx="1652568" cy="369332"/>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US" dirty="0" err="1"/>
              <a:t>Σ</a:t>
            </a:r>
            <a:r>
              <a:rPr lang="en-US" dirty="0"/>
              <a:t> market share</a:t>
            </a:r>
            <a:r>
              <a:rPr lang="en-US" baseline="30000" dirty="0"/>
              <a:t>2</a:t>
            </a:r>
            <a:endParaRPr lang="en-US" dirty="0"/>
          </a:p>
        </p:txBody>
      </p:sp>
      <p:pic>
        <p:nvPicPr>
          <p:cNvPr id="1026" name="Picture 2">
            <a:extLst>
              <a:ext uri="{FF2B5EF4-FFF2-40B4-BE49-F238E27FC236}">
                <a16:creationId xmlns:a16="http://schemas.microsoft.com/office/drawing/2014/main" id="{FBE24750-1EF9-A758-483B-024DAAD309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9161" y="1230856"/>
            <a:ext cx="2198144" cy="21981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42E9F0F-1ED0-F957-C0A5-BFE9D33D6D00}"/>
              </a:ext>
            </a:extLst>
          </p:cNvPr>
          <p:cNvSpPr txBox="1"/>
          <p:nvPr/>
        </p:nvSpPr>
        <p:spPr>
          <a:xfrm>
            <a:off x="7402882" y="832209"/>
            <a:ext cx="3218573" cy="36933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dirty="0"/>
              <a:t>Highly concentrated: HHI &gt; 1800</a:t>
            </a:r>
          </a:p>
        </p:txBody>
      </p:sp>
      <p:sp>
        <p:nvSpPr>
          <p:cNvPr id="8" name="Date Placeholder 7">
            <a:extLst>
              <a:ext uri="{FF2B5EF4-FFF2-40B4-BE49-F238E27FC236}">
                <a16:creationId xmlns:a16="http://schemas.microsoft.com/office/drawing/2014/main" id="{8D81F67C-8A2E-E2CD-B727-B0109BA4E618}"/>
              </a:ext>
            </a:extLst>
          </p:cNvPr>
          <p:cNvSpPr>
            <a:spLocks noGrp="1"/>
          </p:cNvSpPr>
          <p:nvPr>
            <p:ph type="dt" sz="half" idx="10"/>
          </p:nvPr>
        </p:nvSpPr>
        <p:spPr/>
        <p:txBody>
          <a:bodyPr/>
          <a:lstStyle/>
          <a:p>
            <a:fld id="{267813D2-1BF1-B54F-A9CE-F6C2C308F0D7}" type="datetime1">
              <a:rPr lang="en-US" smtClean="0"/>
              <a:t>10/19/22</a:t>
            </a:fld>
            <a:endParaRPr lang="en-US"/>
          </a:p>
        </p:txBody>
      </p:sp>
      <p:sp>
        <p:nvSpPr>
          <p:cNvPr id="9" name="Footer Placeholder 8">
            <a:extLst>
              <a:ext uri="{FF2B5EF4-FFF2-40B4-BE49-F238E27FC236}">
                <a16:creationId xmlns:a16="http://schemas.microsoft.com/office/drawing/2014/main" id="{9B96E400-AF82-827D-2870-08AD4DE39472}"/>
              </a:ext>
            </a:extLst>
          </p:cNvPr>
          <p:cNvSpPr>
            <a:spLocks noGrp="1"/>
          </p:cNvSpPr>
          <p:nvPr>
            <p:ph type="ftr" sz="quarter" idx="11"/>
          </p:nvPr>
        </p:nvSpPr>
        <p:spPr/>
        <p:txBody>
          <a:bodyPr/>
          <a:lstStyle/>
          <a:p>
            <a:r>
              <a:rPr lang="en-US"/>
              <a:t>50 Jahre KIT-Fakultät für Informatik</a:t>
            </a:r>
          </a:p>
        </p:txBody>
      </p:sp>
      <p:sp>
        <p:nvSpPr>
          <p:cNvPr id="10" name="Slide Number Placeholder 9">
            <a:extLst>
              <a:ext uri="{FF2B5EF4-FFF2-40B4-BE49-F238E27FC236}">
                <a16:creationId xmlns:a16="http://schemas.microsoft.com/office/drawing/2014/main" id="{A9F99915-1F23-7014-18D6-8C50B189E56E}"/>
              </a:ext>
            </a:extLst>
          </p:cNvPr>
          <p:cNvSpPr>
            <a:spLocks noGrp="1"/>
          </p:cNvSpPr>
          <p:nvPr>
            <p:ph type="sldNum" sz="quarter" idx="12"/>
          </p:nvPr>
        </p:nvSpPr>
        <p:spPr/>
        <p:txBody>
          <a:bodyPr/>
          <a:lstStyle/>
          <a:p>
            <a:fld id="{817380D5-738D-774F-9A20-31B92A34E1CE}" type="slidenum">
              <a:rPr lang="en-US" smtClean="0"/>
              <a:t>25</a:t>
            </a:fld>
            <a:endParaRPr lang="en-US"/>
          </a:p>
        </p:txBody>
      </p:sp>
    </p:spTree>
    <p:extLst>
      <p:ext uri="{BB962C8B-B14F-4D97-AF65-F5344CB8AC3E}">
        <p14:creationId xmlns:p14="http://schemas.microsoft.com/office/powerpoint/2010/main" val="13668767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05A5168-394B-204D-A2FD-6D816248A153}"/>
              </a:ext>
            </a:extLst>
          </p:cNvPr>
          <p:cNvSpPr>
            <a:spLocks noGrp="1"/>
          </p:cNvSpPr>
          <p:nvPr>
            <p:ph type="ftr" sz="quarter" idx="11"/>
          </p:nvPr>
        </p:nvSpPr>
        <p:spPr/>
        <p:txBody>
          <a:bodyPr/>
          <a:lstStyle/>
          <a:p>
            <a:r>
              <a:rPr lang="en-US"/>
              <a:t>50 Jahre KIT-Fakultät für Informatik</a:t>
            </a:r>
            <a:endParaRPr lang="en-US" dirty="0"/>
          </a:p>
        </p:txBody>
      </p:sp>
      <p:sp>
        <p:nvSpPr>
          <p:cNvPr id="5" name="Slide Number Placeholder 4">
            <a:extLst>
              <a:ext uri="{FF2B5EF4-FFF2-40B4-BE49-F238E27FC236}">
                <a16:creationId xmlns:a16="http://schemas.microsoft.com/office/drawing/2014/main" id="{F7F786CA-792F-9649-A234-198B8980B4CD}"/>
              </a:ext>
            </a:extLst>
          </p:cNvPr>
          <p:cNvSpPr>
            <a:spLocks noGrp="1"/>
          </p:cNvSpPr>
          <p:nvPr>
            <p:ph type="sldNum" sz="quarter" idx="12"/>
          </p:nvPr>
        </p:nvSpPr>
        <p:spPr/>
        <p:txBody>
          <a:bodyPr/>
          <a:lstStyle/>
          <a:p>
            <a:fld id="{6E2D2B3B-882E-40F3-A32F-6DD516915044}" type="slidenum">
              <a:rPr lang="en-US" smtClean="0"/>
              <a:pPr/>
              <a:t>26</a:t>
            </a:fld>
            <a:endParaRPr lang="en-US"/>
          </a:p>
        </p:txBody>
      </p:sp>
      <p:sp>
        <p:nvSpPr>
          <p:cNvPr id="2" name="Title 1">
            <a:extLst>
              <a:ext uri="{FF2B5EF4-FFF2-40B4-BE49-F238E27FC236}">
                <a16:creationId xmlns:a16="http://schemas.microsoft.com/office/drawing/2014/main" id="{FEE310EB-E9C0-9B48-AAB7-0EE4BCB6F3B3}"/>
              </a:ext>
            </a:extLst>
          </p:cNvPr>
          <p:cNvSpPr>
            <a:spLocks noGrp="1"/>
          </p:cNvSpPr>
          <p:nvPr>
            <p:ph type="title"/>
          </p:nvPr>
        </p:nvSpPr>
        <p:spPr/>
        <p:txBody>
          <a:bodyPr/>
          <a:lstStyle/>
          <a:p>
            <a:r>
              <a:rPr lang="en-US" dirty="0"/>
              <a:t>Classical consequences of market concentration</a:t>
            </a:r>
          </a:p>
        </p:txBody>
      </p:sp>
      <p:graphicFrame>
        <p:nvGraphicFramePr>
          <p:cNvPr id="6" name="Table 6">
            <a:extLst>
              <a:ext uri="{FF2B5EF4-FFF2-40B4-BE49-F238E27FC236}">
                <a16:creationId xmlns:a16="http://schemas.microsoft.com/office/drawing/2014/main" id="{E505E551-0A8C-0045-BCB4-6B13B0475AF0}"/>
              </a:ext>
            </a:extLst>
          </p:cNvPr>
          <p:cNvGraphicFramePr>
            <a:graphicFrameLocks noGrp="1"/>
          </p:cNvGraphicFramePr>
          <p:nvPr>
            <p:extLst>
              <p:ext uri="{D42A27DB-BD31-4B8C-83A1-F6EECF244321}">
                <p14:modId xmlns:p14="http://schemas.microsoft.com/office/powerpoint/2010/main" val="1375640978"/>
              </p:ext>
            </p:extLst>
          </p:nvPr>
        </p:nvGraphicFramePr>
        <p:xfrm>
          <a:off x="835380" y="1690688"/>
          <a:ext cx="11026768" cy="4413360"/>
        </p:xfrm>
        <a:graphic>
          <a:graphicData uri="http://schemas.openxmlformats.org/drawingml/2006/table">
            <a:tbl>
              <a:tblPr firstRow="1" bandRow="1">
                <a:tableStyleId>{5C22544A-7EE6-4342-B048-85BDC9FD1C3A}</a:tableStyleId>
              </a:tblPr>
              <a:tblGrid>
                <a:gridCol w="3067149">
                  <a:extLst>
                    <a:ext uri="{9D8B030D-6E8A-4147-A177-3AD203B41FA5}">
                      <a16:colId xmlns:a16="http://schemas.microsoft.com/office/drawing/2014/main" val="75165902"/>
                    </a:ext>
                  </a:extLst>
                </a:gridCol>
                <a:gridCol w="3714377">
                  <a:extLst>
                    <a:ext uri="{9D8B030D-6E8A-4147-A177-3AD203B41FA5}">
                      <a16:colId xmlns:a16="http://schemas.microsoft.com/office/drawing/2014/main" val="3616044954"/>
                    </a:ext>
                  </a:extLst>
                </a:gridCol>
                <a:gridCol w="4245242">
                  <a:extLst>
                    <a:ext uri="{9D8B030D-6E8A-4147-A177-3AD203B41FA5}">
                      <a16:colId xmlns:a16="http://schemas.microsoft.com/office/drawing/2014/main" val="127862945"/>
                    </a:ext>
                  </a:extLst>
                </a:gridCol>
              </a:tblGrid>
              <a:tr h="864134">
                <a:tc>
                  <a:txBody>
                    <a:bodyPr/>
                    <a:lstStyle/>
                    <a:p>
                      <a:r>
                        <a:rPr lang="en-US" sz="2400" dirty="0"/>
                        <a:t>Consequence</a:t>
                      </a:r>
                    </a:p>
                  </a:txBody>
                  <a:tcPr marL="121920" marR="121920" marT="60960" marB="60960"/>
                </a:tc>
                <a:tc>
                  <a:txBody>
                    <a:bodyPr/>
                    <a:lstStyle/>
                    <a:p>
                      <a:r>
                        <a:rPr lang="en-US" sz="2400" dirty="0"/>
                        <a:t>Non-networking example</a:t>
                      </a:r>
                    </a:p>
                  </a:txBody>
                  <a:tcPr marL="121920" marR="121920" marT="60960" marB="60960"/>
                </a:tc>
                <a:tc>
                  <a:txBody>
                    <a:bodyPr/>
                    <a:lstStyle/>
                    <a:p>
                      <a:r>
                        <a:rPr lang="en-US" sz="2400" dirty="0"/>
                        <a:t>Networking example</a:t>
                      </a:r>
                    </a:p>
                  </a:txBody>
                  <a:tcPr marL="121920" marR="121920" marT="60960" marB="60960"/>
                </a:tc>
                <a:extLst>
                  <a:ext uri="{0D108BD9-81ED-4DB2-BD59-A6C34878D82A}">
                    <a16:rowId xmlns:a16="http://schemas.microsoft.com/office/drawing/2014/main" val="2129843814"/>
                  </a:ext>
                </a:extLst>
              </a:tr>
              <a:tr h="1219200">
                <a:tc>
                  <a:txBody>
                    <a:bodyPr/>
                    <a:lstStyle/>
                    <a:p>
                      <a:r>
                        <a:rPr lang="en-US" sz="2400" dirty="0"/>
                        <a:t>Cost to consumers</a:t>
                      </a:r>
                    </a:p>
                  </a:txBody>
                  <a:tcPr marL="121920" marR="121920" marT="60960" marB="60960"/>
                </a:tc>
                <a:tc>
                  <a:txBody>
                    <a:bodyPr/>
                    <a:lstStyle/>
                    <a:p>
                      <a:r>
                        <a:rPr lang="en-US" sz="2400" dirty="0"/>
                        <a:t>Airline pricing</a:t>
                      </a:r>
                    </a:p>
                  </a:txBody>
                  <a:tcPr marL="121920" marR="121920" marT="60960" marB="60960"/>
                </a:tc>
                <a:tc>
                  <a:txBody>
                    <a:bodyPr/>
                    <a:lstStyle/>
                    <a:p>
                      <a:r>
                        <a:rPr lang="en-US" sz="2400" dirty="0"/>
                        <a:t>Platform charge for ads, app store</a:t>
                      </a:r>
                    </a:p>
                    <a:p>
                      <a:r>
                        <a:rPr lang="en-US" sz="2400"/>
                        <a:t>Privacy “cost”</a:t>
                      </a:r>
                      <a:endParaRPr lang="en-US" sz="2400" dirty="0"/>
                    </a:p>
                  </a:txBody>
                  <a:tcPr marL="121920" marR="121920" marT="60960" marB="60960"/>
                </a:tc>
                <a:extLst>
                  <a:ext uri="{0D108BD9-81ED-4DB2-BD59-A6C34878D82A}">
                    <a16:rowId xmlns:a16="http://schemas.microsoft.com/office/drawing/2014/main" val="3822979370"/>
                  </a:ext>
                </a:extLst>
              </a:tr>
              <a:tr h="487680">
                <a:tc>
                  <a:txBody>
                    <a:bodyPr/>
                    <a:lstStyle/>
                    <a:p>
                      <a:r>
                        <a:rPr lang="en-US" sz="2400" dirty="0"/>
                        <a:t>Lack of innovation</a:t>
                      </a:r>
                    </a:p>
                  </a:txBody>
                  <a:tcPr marL="121920" marR="121920" marT="60960" marB="60960"/>
                </a:tc>
                <a:tc>
                  <a:txBody>
                    <a:bodyPr/>
                    <a:lstStyle/>
                    <a:p>
                      <a:r>
                        <a:rPr lang="en-US" sz="2400" dirty="0"/>
                        <a:t>(US) railroads</a:t>
                      </a:r>
                    </a:p>
                  </a:txBody>
                  <a:tcPr marL="121920" marR="121920" marT="60960" marB="60960"/>
                </a:tc>
                <a:tc>
                  <a:txBody>
                    <a:bodyPr/>
                    <a:lstStyle/>
                    <a:p>
                      <a:r>
                        <a:rPr lang="en-US" sz="2400" dirty="0"/>
                        <a:t>Social media</a:t>
                      </a:r>
                    </a:p>
                  </a:txBody>
                  <a:tcPr marL="121920" marR="121920" marT="60960" marB="60960"/>
                </a:tc>
                <a:extLst>
                  <a:ext uri="{0D108BD9-81ED-4DB2-BD59-A6C34878D82A}">
                    <a16:rowId xmlns:a16="http://schemas.microsoft.com/office/drawing/2014/main" val="4199025898"/>
                  </a:ext>
                </a:extLst>
              </a:tr>
              <a:tr h="853440">
                <a:tc>
                  <a:txBody>
                    <a:bodyPr/>
                    <a:lstStyle/>
                    <a:p>
                      <a:r>
                        <a:rPr lang="en-US" sz="2400" dirty="0"/>
                        <a:t>Lack of resiliency</a:t>
                      </a:r>
                    </a:p>
                  </a:txBody>
                  <a:tcPr marL="121920" marR="121920" marT="60960" marB="60960"/>
                </a:tc>
                <a:tc>
                  <a:txBody>
                    <a:bodyPr/>
                    <a:lstStyle/>
                    <a:p>
                      <a:r>
                        <a:rPr lang="en-US" sz="2400" dirty="0"/>
                        <a:t>Container shipping</a:t>
                      </a:r>
                    </a:p>
                  </a:txBody>
                  <a:tcPr marL="121920" marR="121920" marT="60960" marB="60960"/>
                </a:tc>
                <a:tc>
                  <a:txBody>
                    <a:bodyPr/>
                    <a:lstStyle/>
                    <a:p>
                      <a:r>
                        <a:rPr lang="en-US" sz="2400" dirty="0"/>
                        <a:t>DNS (</a:t>
                      </a:r>
                      <a:r>
                        <a:rPr lang="en-US" sz="2400" dirty="0" err="1"/>
                        <a:t>Dyn</a:t>
                      </a:r>
                      <a:r>
                        <a:rPr lang="en-US" sz="2400" dirty="0"/>
                        <a:t>), CDNs (Fastly), Facebook outage</a:t>
                      </a:r>
                    </a:p>
                  </a:txBody>
                  <a:tcPr marL="121920" marR="121920" marT="60960" marB="60960"/>
                </a:tc>
                <a:extLst>
                  <a:ext uri="{0D108BD9-81ED-4DB2-BD59-A6C34878D82A}">
                    <a16:rowId xmlns:a16="http://schemas.microsoft.com/office/drawing/2014/main" val="1629328224"/>
                  </a:ext>
                </a:extLst>
              </a:tr>
              <a:tr h="494453">
                <a:tc>
                  <a:txBody>
                    <a:bodyPr/>
                    <a:lstStyle/>
                    <a:p>
                      <a:r>
                        <a:rPr lang="en-US" sz="2400" dirty="0"/>
                        <a:t>Monopsony</a:t>
                      </a:r>
                    </a:p>
                  </a:txBody>
                  <a:tcPr marL="121920" marR="121920" marT="60960" marB="60960"/>
                </a:tc>
                <a:tc>
                  <a:txBody>
                    <a:bodyPr/>
                    <a:lstStyle/>
                    <a:p>
                      <a:r>
                        <a:rPr lang="en-US" sz="2400" dirty="0"/>
                        <a:t>Lower wages for nurses</a:t>
                      </a:r>
                    </a:p>
                  </a:txBody>
                  <a:tcPr marL="121920" marR="121920" marT="60960" marB="60960"/>
                </a:tc>
                <a:tc>
                  <a:txBody>
                    <a:bodyPr/>
                    <a:lstStyle/>
                    <a:p>
                      <a:r>
                        <a:rPr lang="en-US" sz="2400" dirty="0"/>
                        <a:t>Lower prices for news content?</a:t>
                      </a:r>
                    </a:p>
                  </a:txBody>
                  <a:tcPr marL="121920" marR="121920" marT="60960" marB="60960"/>
                </a:tc>
                <a:extLst>
                  <a:ext uri="{0D108BD9-81ED-4DB2-BD59-A6C34878D82A}">
                    <a16:rowId xmlns:a16="http://schemas.microsoft.com/office/drawing/2014/main" val="4065134730"/>
                  </a:ext>
                </a:extLst>
              </a:tr>
              <a:tr h="494453">
                <a:tc>
                  <a:txBody>
                    <a:bodyPr/>
                    <a:lstStyle/>
                    <a:p>
                      <a:r>
                        <a:rPr lang="en-US" sz="2400" dirty="0"/>
                        <a:t>”Quality of service”</a:t>
                      </a:r>
                    </a:p>
                  </a:txBody>
                  <a:tcPr marL="121920" marR="121920" marT="60960" marB="60960"/>
                </a:tc>
                <a:tc>
                  <a:txBody>
                    <a:bodyPr/>
                    <a:lstStyle/>
                    <a:p>
                      <a:r>
                        <a:rPr lang="en-US" sz="2400" dirty="0"/>
                        <a:t>Beer?</a:t>
                      </a:r>
                    </a:p>
                  </a:txBody>
                  <a:tcPr marL="121920" marR="121920" marT="60960" marB="60960"/>
                </a:tc>
                <a:tc>
                  <a:txBody>
                    <a:bodyPr/>
                    <a:lstStyle/>
                    <a:p>
                      <a:r>
                        <a:rPr lang="en-US" sz="2400" dirty="0"/>
                        <a:t>Social media</a:t>
                      </a:r>
                    </a:p>
                  </a:txBody>
                  <a:tcPr marL="121920" marR="121920" marT="60960" marB="60960"/>
                </a:tc>
                <a:extLst>
                  <a:ext uri="{0D108BD9-81ED-4DB2-BD59-A6C34878D82A}">
                    <a16:rowId xmlns:a16="http://schemas.microsoft.com/office/drawing/2014/main" val="3355073682"/>
                  </a:ext>
                </a:extLst>
              </a:tr>
            </a:tbl>
          </a:graphicData>
        </a:graphic>
      </p:graphicFrame>
      <p:sp>
        <p:nvSpPr>
          <p:cNvPr id="3" name="Date Placeholder 2">
            <a:extLst>
              <a:ext uri="{FF2B5EF4-FFF2-40B4-BE49-F238E27FC236}">
                <a16:creationId xmlns:a16="http://schemas.microsoft.com/office/drawing/2014/main" id="{4A598CC1-A2F3-0921-CC8D-83321C4B66EB}"/>
              </a:ext>
            </a:extLst>
          </p:cNvPr>
          <p:cNvSpPr>
            <a:spLocks noGrp="1"/>
          </p:cNvSpPr>
          <p:nvPr>
            <p:ph type="dt" sz="half" idx="10"/>
          </p:nvPr>
        </p:nvSpPr>
        <p:spPr/>
        <p:txBody>
          <a:bodyPr/>
          <a:lstStyle/>
          <a:p>
            <a:fld id="{3DB9FB04-4253-D949-8E32-16F1F47F6C1C}" type="datetime1">
              <a:rPr lang="en-US" smtClean="0"/>
              <a:t>10/19/22</a:t>
            </a:fld>
            <a:endParaRPr lang="en-US"/>
          </a:p>
        </p:txBody>
      </p:sp>
    </p:spTree>
    <p:extLst>
      <p:ext uri="{BB962C8B-B14F-4D97-AF65-F5344CB8AC3E}">
        <p14:creationId xmlns:p14="http://schemas.microsoft.com/office/powerpoint/2010/main" val="2822703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F79730F-9D17-AE4F-9D7F-0CB61EE10B33}"/>
              </a:ext>
            </a:extLst>
          </p:cNvPr>
          <p:cNvSpPr>
            <a:spLocks noGrp="1"/>
          </p:cNvSpPr>
          <p:nvPr>
            <p:ph type="ftr" sz="quarter" idx="11"/>
          </p:nvPr>
        </p:nvSpPr>
        <p:spPr/>
        <p:txBody>
          <a:bodyPr/>
          <a:lstStyle/>
          <a:p>
            <a:r>
              <a:rPr lang="en-US"/>
              <a:t>50 Jahre KIT-Fakultät für Informatik</a:t>
            </a:r>
          </a:p>
        </p:txBody>
      </p:sp>
      <p:sp>
        <p:nvSpPr>
          <p:cNvPr id="3" name="Slide Number Placeholder 2">
            <a:extLst>
              <a:ext uri="{FF2B5EF4-FFF2-40B4-BE49-F238E27FC236}">
                <a16:creationId xmlns:a16="http://schemas.microsoft.com/office/drawing/2014/main" id="{B53A31D1-800D-5146-A446-BB4858F19339}"/>
              </a:ext>
            </a:extLst>
          </p:cNvPr>
          <p:cNvSpPr>
            <a:spLocks noGrp="1"/>
          </p:cNvSpPr>
          <p:nvPr>
            <p:ph type="sldNum" sz="quarter" idx="12"/>
          </p:nvPr>
        </p:nvSpPr>
        <p:spPr/>
        <p:txBody>
          <a:bodyPr/>
          <a:lstStyle/>
          <a:p>
            <a:fld id="{00000000-1234-1234-1234-123412341234}" type="slidenum">
              <a:rPr lang="en" smtClean="0"/>
              <a:pPr/>
              <a:t>27</a:t>
            </a:fld>
            <a:endParaRPr lang="en"/>
          </a:p>
        </p:txBody>
      </p:sp>
      <p:sp>
        <p:nvSpPr>
          <p:cNvPr id="4" name="Title 3">
            <a:extLst>
              <a:ext uri="{FF2B5EF4-FFF2-40B4-BE49-F238E27FC236}">
                <a16:creationId xmlns:a16="http://schemas.microsoft.com/office/drawing/2014/main" id="{0C09A679-062E-944F-82AD-BD1F5A9830AC}"/>
              </a:ext>
            </a:extLst>
          </p:cNvPr>
          <p:cNvSpPr>
            <a:spLocks noGrp="1"/>
          </p:cNvSpPr>
          <p:nvPr>
            <p:ph type="title"/>
          </p:nvPr>
        </p:nvSpPr>
        <p:spPr/>
        <p:txBody>
          <a:bodyPr/>
          <a:lstStyle/>
          <a:p>
            <a:r>
              <a:rPr lang="en-US" dirty="0"/>
              <a:t>Web (browsers): lack of software diversity</a:t>
            </a:r>
          </a:p>
        </p:txBody>
      </p:sp>
      <p:pic>
        <p:nvPicPr>
          <p:cNvPr id="1026" name="Picture 2" descr="r/browsers - Browser engine market share over time. Interesting to see how Chrome/Chromium has become the new IE">
            <a:extLst>
              <a:ext uri="{FF2B5EF4-FFF2-40B4-BE49-F238E27FC236}">
                <a16:creationId xmlns:a16="http://schemas.microsoft.com/office/drawing/2014/main" id="{8BA15DAF-3ACD-4A4B-B95C-0C41BB3B75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831" y="1201645"/>
            <a:ext cx="6736999" cy="56563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BBDF213-9CAA-BB43-9EE9-27EBD1BF097F}"/>
              </a:ext>
            </a:extLst>
          </p:cNvPr>
          <p:cNvPicPr>
            <a:picLocks noChangeAspect="1"/>
          </p:cNvPicPr>
          <p:nvPr/>
        </p:nvPicPr>
        <p:blipFill>
          <a:blip r:embed="rId3"/>
          <a:stretch>
            <a:fillRect/>
          </a:stretch>
        </p:blipFill>
        <p:spPr>
          <a:xfrm>
            <a:off x="6305827" y="1201645"/>
            <a:ext cx="5994400" cy="3894667"/>
          </a:xfrm>
          <a:prstGeom prst="rect">
            <a:avLst/>
          </a:prstGeom>
        </p:spPr>
      </p:pic>
      <p:sp>
        <p:nvSpPr>
          <p:cNvPr id="7" name="TextBox 6">
            <a:extLst>
              <a:ext uri="{FF2B5EF4-FFF2-40B4-BE49-F238E27FC236}">
                <a16:creationId xmlns:a16="http://schemas.microsoft.com/office/drawing/2014/main" id="{1E1FD472-1A1A-644F-AF23-A626C4BB0B55}"/>
              </a:ext>
            </a:extLst>
          </p:cNvPr>
          <p:cNvSpPr txBox="1"/>
          <p:nvPr/>
        </p:nvSpPr>
        <p:spPr>
          <a:xfrm>
            <a:off x="9303028" y="5317801"/>
            <a:ext cx="2468217" cy="646331"/>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1200" dirty="0"/>
              <a:t>Wang, et al: “A First Look at the Consolidation of DNS and Web Hosting Providers”, Oct. 2021</a:t>
            </a:r>
          </a:p>
        </p:txBody>
      </p:sp>
      <p:sp>
        <p:nvSpPr>
          <p:cNvPr id="6" name="Date Placeholder 5">
            <a:extLst>
              <a:ext uri="{FF2B5EF4-FFF2-40B4-BE49-F238E27FC236}">
                <a16:creationId xmlns:a16="http://schemas.microsoft.com/office/drawing/2014/main" id="{5223B9BC-8394-E399-0B5D-B4F702860791}"/>
              </a:ext>
            </a:extLst>
          </p:cNvPr>
          <p:cNvSpPr>
            <a:spLocks noGrp="1"/>
          </p:cNvSpPr>
          <p:nvPr>
            <p:ph type="dt" sz="half" idx="10"/>
          </p:nvPr>
        </p:nvSpPr>
        <p:spPr/>
        <p:txBody>
          <a:bodyPr/>
          <a:lstStyle/>
          <a:p>
            <a:fld id="{8A3D534C-0193-4941-A82E-B31933957675}" type="datetime1">
              <a:rPr lang="en-US" smtClean="0"/>
              <a:t>10/19/22</a:t>
            </a:fld>
            <a:endParaRPr lang="en-US"/>
          </a:p>
        </p:txBody>
      </p:sp>
    </p:spTree>
    <p:extLst>
      <p:ext uri="{BB962C8B-B14F-4D97-AF65-F5344CB8AC3E}">
        <p14:creationId xmlns:p14="http://schemas.microsoft.com/office/powerpoint/2010/main" val="22756800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A2368DC-A116-AE42-BEDB-DDF998A40086}"/>
              </a:ext>
            </a:extLst>
          </p:cNvPr>
          <p:cNvSpPr>
            <a:spLocks noGrp="1"/>
          </p:cNvSpPr>
          <p:nvPr>
            <p:ph type="ftr" sz="quarter" idx="11"/>
          </p:nvPr>
        </p:nvSpPr>
        <p:spPr/>
        <p:txBody>
          <a:bodyPr/>
          <a:lstStyle/>
          <a:p>
            <a:r>
              <a:rPr lang="en-US"/>
              <a:t>50 Jahre KIT-Fakultät für Informatik</a:t>
            </a:r>
          </a:p>
        </p:txBody>
      </p:sp>
      <p:sp>
        <p:nvSpPr>
          <p:cNvPr id="3" name="Slide Number Placeholder 2">
            <a:extLst>
              <a:ext uri="{FF2B5EF4-FFF2-40B4-BE49-F238E27FC236}">
                <a16:creationId xmlns:a16="http://schemas.microsoft.com/office/drawing/2014/main" id="{03275320-DFE4-C149-8B03-A995E3827909}"/>
              </a:ext>
            </a:extLst>
          </p:cNvPr>
          <p:cNvSpPr>
            <a:spLocks noGrp="1"/>
          </p:cNvSpPr>
          <p:nvPr>
            <p:ph type="sldNum" sz="quarter" idx="12"/>
          </p:nvPr>
        </p:nvSpPr>
        <p:spPr/>
        <p:txBody>
          <a:bodyPr/>
          <a:lstStyle/>
          <a:p>
            <a:fld id="{00000000-1234-1234-1234-123412341234}" type="slidenum">
              <a:rPr lang="en" smtClean="0"/>
              <a:pPr/>
              <a:t>28</a:t>
            </a:fld>
            <a:endParaRPr lang="en"/>
          </a:p>
        </p:txBody>
      </p:sp>
      <p:sp>
        <p:nvSpPr>
          <p:cNvPr id="4" name="Title 3">
            <a:extLst>
              <a:ext uri="{FF2B5EF4-FFF2-40B4-BE49-F238E27FC236}">
                <a16:creationId xmlns:a16="http://schemas.microsoft.com/office/drawing/2014/main" id="{BE24754A-8B74-204E-8704-FE3C1FAD9843}"/>
              </a:ext>
            </a:extLst>
          </p:cNvPr>
          <p:cNvSpPr>
            <a:spLocks noGrp="1"/>
          </p:cNvSpPr>
          <p:nvPr>
            <p:ph type="title"/>
          </p:nvPr>
        </p:nvSpPr>
        <p:spPr/>
        <p:txBody>
          <a:bodyPr/>
          <a:lstStyle/>
          <a:p>
            <a:r>
              <a:rPr lang="en-US" dirty="0"/>
              <a:t>DNS: lack of operational diversity</a:t>
            </a:r>
          </a:p>
        </p:txBody>
      </p:sp>
      <p:pic>
        <p:nvPicPr>
          <p:cNvPr id="5" name="Picture 4">
            <a:extLst>
              <a:ext uri="{FF2B5EF4-FFF2-40B4-BE49-F238E27FC236}">
                <a16:creationId xmlns:a16="http://schemas.microsoft.com/office/drawing/2014/main" id="{E586175F-5EEA-B343-804A-2319D662D8BC}"/>
              </a:ext>
            </a:extLst>
          </p:cNvPr>
          <p:cNvPicPr>
            <a:picLocks noChangeAspect="1"/>
          </p:cNvPicPr>
          <p:nvPr/>
        </p:nvPicPr>
        <p:blipFill>
          <a:blip r:embed="rId2"/>
          <a:stretch>
            <a:fillRect/>
          </a:stretch>
        </p:blipFill>
        <p:spPr>
          <a:xfrm>
            <a:off x="536714" y="1490032"/>
            <a:ext cx="4811889" cy="3495817"/>
          </a:xfrm>
          <a:prstGeom prst="rect">
            <a:avLst/>
          </a:prstGeom>
        </p:spPr>
      </p:pic>
      <p:sp>
        <p:nvSpPr>
          <p:cNvPr id="6" name="TextBox 5">
            <a:extLst>
              <a:ext uri="{FF2B5EF4-FFF2-40B4-BE49-F238E27FC236}">
                <a16:creationId xmlns:a16="http://schemas.microsoft.com/office/drawing/2014/main" id="{35F73718-1E34-1549-9066-5E60500084E4}"/>
              </a:ext>
            </a:extLst>
          </p:cNvPr>
          <p:cNvSpPr txBox="1"/>
          <p:nvPr/>
        </p:nvSpPr>
        <p:spPr>
          <a:xfrm>
            <a:off x="536715" y="5139737"/>
            <a:ext cx="4114800" cy="46166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1200" dirty="0"/>
              <a:t>Wang, et al: “A First Look at the Consolidation of DNS and Web Hosting Providers”, Oct. 2021</a:t>
            </a:r>
          </a:p>
        </p:txBody>
      </p:sp>
      <p:sp>
        <p:nvSpPr>
          <p:cNvPr id="8" name="TextBox 7">
            <a:extLst>
              <a:ext uri="{FF2B5EF4-FFF2-40B4-BE49-F238E27FC236}">
                <a16:creationId xmlns:a16="http://schemas.microsoft.com/office/drawing/2014/main" id="{E463C30C-FF0F-D74F-84DC-1CE012404224}"/>
              </a:ext>
            </a:extLst>
          </p:cNvPr>
          <p:cNvSpPr txBox="1"/>
          <p:nvPr/>
        </p:nvSpPr>
        <p:spPr>
          <a:xfrm>
            <a:off x="6775177" y="5511343"/>
            <a:ext cx="4224129" cy="1169551"/>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en-US" sz="1400" dirty="0">
                <a:hlinkClick r:id="rId3"/>
              </a:rPr>
              <a:t>https://www.lawfareblog.com/internet-entropy</a:t>
            </a:r>
            <a:endParaRPr lang="en-US" sz="1400" dirty="0"/>
          </a:p>
          <a:p>
            <a:r>
              <a:rPr lang="en-US" sz="1400" dirty="0"/>
              <a:t>Bates, et al: “Evidence of Decreasing Internet Entropy: The Lack of Redundancy in DNS Resolution by Major Websites and Services”, </a:t>
            </a:r>
            <a:r>
              <a:rPr lang="en-US" sz="1400" i="1" dirty="0"/>
              <a:t>Journal of Quantitative Description: Digital Media </a:t>
            </a:r>
            <a:r>
              <a:rPr lang="en-US" sz="1400" dirty="0"/>
              <a:t>1(2021)</a:t>
            </a:r>
          </a:p>
        </p:txBody>
      </p:sp>
      <p:pic>
        <p:nvPicPr>
          <p:cNvPr id="2049" name="Picture 1" descr="page21image55031616">
            <a:extLst>
              <a:ext uri="{FF2B5EF4-FFF2-40B4-BE49-F238E27FC236}">
                <a16:creationId xmlns:a16="http://schemas.microsoft.com/office/drawing/2014/main" id="{22D7F445-9512-114F-B095-1F655D5513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0955" y="2734001"/>
            <a:ext cx="5824331" cy="27773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A8D9B5F-54B1-B34A-993C-B1E21FEABFC7}"/>
              </a:ext>
            </a:extLst>
          </p:cNvPr>
          <p:cNvPicPr>
            <a:picLocks noChangeAspect="1"/>
          </p:cNvPicPr>
          <p:nvPr/>
        </p:nvPicPr>
        <p:blipFill>
          <a:blip r:embed="rId5"/>
          <a:stretch>
            <a:fillRect/>
          </a:stretch>
        </p:blipFill>
        <p:spPr>
          <a:xfrm>
            <a:off x="7671677" y="1182255"/>
            <a:ext cx="4181657" cy="1970781"/>
          </a:xfrm>
          <a:prstGeom prst="rect">
            <a:avLst/>
          </a:prstGeom>
        </p:spPr>
      </p:pic>
      <p:sp>
        <p:nvSpPr>
          <p:cNvPr id="7" name="Date Placeholder 6">
            <a:extLst>
              <a:ext uri="{FF2B5EF4-FFF2-40B4-BE49-F238E27FC236}">
                <a16:creationId xmlns:a16="http://schemas.microsoft.com/office/drawing/2014/main" id="{6AF8FFEC-F6B5-39EE-D89F-EDCBFC31BF17}"/>
              </a:ext>
            </a:extLst>
          </p:cNvPr>
          <p:cNvSpPr>
            <a:spLocks noGrp="1"/>
          </p:cNvSpPr>
          <p:nvPr>
            <p:ph type="dt" sz="half" idx="10"/>
          </p:nvPr>
        </p:nvSpPr>
        <p:spPr/>
        <p:txBody>
          <a:bodyPr/>
          <a:lstStyle/>
          <a:p>
            <a:fld id="{BE12AFDC-F170-FB45-972B-5114557E9A0E}" type="datetime1">
              <a:rPr lang="en-US" smtClean="0"/>
              <a:t>10/19/22</a:t>
            </a:fld>
            <a:endParaRPr lang="en-US"/>
          </a:p>
        </p:txBody>
      </p:sp>
    </p:spTree>
    <p:extLst>
      <p:ext uri="{BB962C8B-B14F-4D97-AF65-F5344CB8AC3E}">
        <p14:creationId xmlns:p14="http://schemas.microsoft.com/office/powerpoint/2010/main" val="39837382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B70810-5BCF-0F4E-0AFB-E6946BD5194F}"/>
              </a:ext>
            </a:extLst>
          </p:cNvPr>
          <p:cNvSpPr>
            <a:spLocks noGrp="1"/>
          </p:cNvSpPr>
          <p:nvPr>
            <p:ph type="title"/>
          </p:nvPr>
        </p:nvSpPr>
        <p:spPr/>
        <p:txBody>
          <a:bodyPr/>
          <a:lstStyle/>
          <a:p>
            <a:r>
              <a:rPr lang="en-US" dirty="0"/>
              <a:t>A web app is now “national infrastructure”</a:t>
            </a:r>
          </a:p>
        </p:txBody>
      </p:sp>
      <p:pic>
        <p:nvPicPr>
          <p:cNvPr id="5" name="Picture 4">
            <a:extLst>
              <a:ext uri="{FF2B5EF4-FFF2-40B4-BE49-F238E27FC236}">
                <a16:creationId xmlns:a16="http://schemas.microsoft.com/office/drawing/2014/main" id="{F3C4592A-210E-B831-E60A-B1AD43918357}"/>
              </a:ext>
            </a:extLst>
          </p:cNvPr>
          <p:cNvPicPr>
            <a:picLocks noChangeAspect="1"/>
          </p:cNvPicPr>
          <p:nvPr/>
        </p:nvPicPr>
        <p:blipFill>
          <a:blip r:embed="rId3"/>
          <a:stretch>
            <a:fillRect/>
          </a:stretch>
        </p:blipFill>
        <p:spPr>
          <a:xfrm>
            <a:off x="838200" y="1928958"/>
            <a:ext cx="7772400" cy="1257009"/>
          </a:xfrm>
          <a:prstGeom prst="rect">
            <a:avLst/>
          </a:prstGeom>
        </p:spPr>
      </p:pic>
      <p:pic>
        <p:nvPicPr>
          <p:cNvPr id="6" name="Picture 5">
            <a:extLst>
              <a:ext uri="{FF2B5EF4-FFF2-40B4-BE49-F238E27FC236}">
                <a16:creationId xmlns:a16="http://schemas.microsoft.com/office/drawing/2014/main" id="{44A2EFD4-6209-BF42-F34B-1A7CC0342438}"/>
              </a:ext>
            </a:extLst>
          </p:cNvPr>
          <p:cNvPicPr>
            <a:picLocks noChangeAspect="1"/>
          </p:cNvPicPr>
          <p:nvPr/>
        </p:nvPicPr>
        <p:blipFill>
          <a:blip r:embed="rId4"/>
          <a:stretch>
            <a:fillRect/>
          </a:stretch>
        </p:blipFill>
        <p:spPr>
          <a:xfrm>
            <a:off x="838200" y="4902616"/>
            <a:ext cx="7772400" cy="1629696"/>
          </a:xfrm>
          <a:prstGeom prst="rect">
            <a:avLst/>
          </a:prstGeom>
        </p:spPr>
        <p:style>
          <a:lnRef idx="0">
            <a:schemeClr val="accent3"/>
          </a:lnRef>
          <a:fillRef idx="3">
            <a:schemeClr val="accent3"/>
          </a:fillRef>
          <a:effectRef idx="3">
            <a:schemeClr val="accent3"/>
          </a:effectRef>
          <a:fontRef idx="minor">
            <a:schemeClr val="lt1"/>
          </a:fontRef>
        </p:style>
      </p:pic>
      <p:pic>
        <p:nvPicPr>
          <p:cNvPr id="7" name="Picture 6">
            <a:extLst>
              <a:ext uri="{FF2B5EF4-FFF2-40B4-BE49-F238E27FC236}">
                <a16:creationId xmlns:a16="http://schemas.microsoft.com/office/drawing/2014/main" id="{4B902C04-C6BD-7D13-910D-423A13561C03}"/>
              </a:ext>
            </a:extLst>
          </p:cNvPr>
          <p:cNvPicPr>
            <a:picLocks noChangeAspect="1"/>
          </p:cNvPicPr>
          <p:nvPr/>
        </p:nvPicPr>
        <p:blipFill>
          <a:blip r:embed="rId5"/>
          <a:stretch>
            <a:fillRect/>
          </a:stretch>
        </p:blipFill>
        <p:spPr>
          <a:xfrm>
            <a:off x="838200" y="2912499"/>
            <a:ext cx="7772400" cy="1775951"/>
          </a:xfrm>
          <a:prstGeom prst="rect">
            <a:avLst/>
          </a:prstGeom>
          <a:ln/>
        </p:spPr>
        <p:style>
          <a:lnRef idx="0">
            <a:schemeClr val="accent5"/>
          </a:lnRef>
          <a:fillRef idx="3">
            <a:schemeClr val="accent5"/>
          </a:fillRef>
          <a:effectRef idx="3">
            <a:schemeClr val="accent5"/>
          </a:effectRef>
          <a:fontRef idx="minor">
            <a:schemeClr val="lt1"/>
          </a:fontRef>
        </p:style>
      </p:pic>
      <p:pic>
        <p:nvPicPr>
          <p:cNvPr id="1026" name="Picture 2">
            <a:extLst>
              <a:ext uri="{FF2B5EF4-FFF2-40B4-BE49-F238E27FC236}">
                <a16:creationId xmlns:a16="http://schemas.microsoft.com/office/drawing/2014/main" id="{8CDCE87D-CC3D-706E-DB8E-14B189410C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10600" y="1998191"/>
            <a:ext cx="3565525" cy="23755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77934BA-4BAB-8730-1FCB-5E35F655AC6E}"/>
              </a:ext>
            </a:extLst>
          </p:cNvPr>
          <p:cNvSpPr txBox="1"/>
          <p:nvPr/>
        </p:nvSpPr>
        <p:spPr>
          <a:xfrm>
            <a:off x="8610600" y="4453513"/>
            <a:ext cx="2011513" cy="369332"/>
          </a:xfrm>
          <a:prstGeom prst="rect">
            <a:avLst/>
          </a:prstGeom>
          <a:noFill/>
        </p:spPr>
        <p:txBody>
          <a:bodyPr wrap="none" rtlCol="0">
            <a:spAutoFit/>
          </a:bodyPr>
          <a:lstStyle/>
          <a:p>
            <a:r>
              <a:rPr lang="en-US" dirty="0"/>
              <a:t>Oct. 17, 2022 (WSJ)</a:t>
            </a:r>
          </a:p>
        </p:txBody>
      </p:sp>
      <p:sp>
        <p:nvSpPr>
          <p:cNvPr id="2" name="Date Placeholder 1">
            <a:extLst>
              <a:ext uri="{FF2B5EF4-FFF2-40B4-BE49-F238E27FC236}">
                <a16:creationId xmlns:a16="http://schemas.microsoft.com/office/drawing/2014/main" id="{554C8DB6-429A-0076-A38E-5AB0471F9102}"/>
              </a:ext>
            </a:extLst>
          </p:cNvPr>
          <p:cNvSpPr>
            <a:spLocks noGrp="1"/>
          </p:cNvSpPr>
          <p:nvPr>
            <p:ph type="dt" sz="half" idx="10"/>
          </p:nvPr>
        </p:nvSpPr>
        <p:spPr/>
        <p:txBody>
          <a:bodyPr/>
          <a:lstStyle/>
          <a:p>
            <a:fld id="{A4A2FE6F-83C1-A54E-910C-1D66CDF1414A}" type="datetime1">
              <a:rPr lang="en-US" smtClean="0"/>
              <a:t>10/19/22</a:t>
            </a:fld>
            <a:endParaRPr lang="en-US"/>
          </a:p>
        </p:txBody>
      </p:sp>
      <p:sp>
        <p:nvSpPr>
          <p:cNvPr id="8" name="Footer Placeholder 7">
            <a:extLst>
              <a:ext uri="{FF2B5EF4-FFF2-40B4-BE49-F238E27FC236}">
                <a16:creationId xmlns:a16="http://schemas.microsoft.com/office/drawing/2014/main" id="{B8C93C07-26FE-9035-6BB6-F68B281EF371}"/>
              </a:ext>
            </a:extLst>
          </p:cNvPr>
          <p:cNvSpPr>
            <a:spLocks noGrp="1"/>
          </p:cNvSpPr>
          <p:nvPr>
            <p:ph type="ftr" sz="quarter" idx="11"/>
          </p:nvPr>
        </p:nvSpPr>
        <p:spPr/>
        <p:txBody>
          <a:bodyPr/>
          <a:lstStyle/>
          <a:p>
            <a:r>
              <a:rPr lang="en-US"/>
              <a:t>50 Jahre KIT-Fakultät für Informatik</a:t>
            </a:r>
          </a:p>
        </p:txBody>
      </p:sp>
      <p:sp>
        <p:nvSpPr>
          <p:cNvPr id="9" name="Slide Number Placeholder 8">
            <a:extLst>
              <a:ext uri="{FF2B5EF4-FFF2-40B4-BE49-F238E27FC236}">
                <a16:creationId xmlns:a16="http://schemas.microsoft.com/office/drawing/2014/main" id="{51954B3A-944E-4D27-8BA1-ED8A254BBB30}"/>
              </a:ext>
            </a:extLst>
          </p:cNvPr>
          <p:cNvSpPr>
            <a:spLocks noGrp="1"/>
          </p:cNvSpPr>
          <p:nvPr>
            <p:ph type="sldNum" sz="quarter" idx="12"/>
          </p:nvPr>
        </p:nvSpPr>
        <p:spPr/>
        <p:txBody>
          <a:bodyPr/>
          <a:lstStyle/>
          <a:p>
            <a:fld id="{817380D5-738D-774F-9A20-31B92A34E1CE}" type="slidenum">
              <a:rPr lang="en-US" smtClean="0"/>
              <a:t>29</a:t>
            </a:fld>
            <a:endParaRPr lang="en-US"/>
          </a:p>
        </p:txBody>
      </p:sp>
    </p:spTree>
    <p:extLst>
      <p:ext uri="{BB962C8B-B14F-4D97-AF65-F5344CB8AC3E}">
        <p14:creationId xmlns:p14="http://schemas.microsoft.com/office/powerpoint/2010/main" val="4052349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97AA1F28-11AB-EC03-EF82-2010650F952F}"/>
              </a:ext>
            </a:extLst>
          </p:cNvPr>
          <p:cNvSpPr/>
          <p:nvPr/>
        </p:nvSpPr>
        <p:spPr>
          <a:xfrm>
            <a:off x="838200" y="1430767"/>
            <a:ext cx="5089264" cy="3237461"/>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34A364-DB21-388A-6619-EDFC70F39073}"/>
              </a:ext>
            </a:extLst>
          </p:cNvPr>
          <p:cNvSpPr>
            <a:spLocks noGrp="1"/>
          </p:cNvSpPr>
          <p:nvPr>
            <p:ph type="title"/>
          </p:nvPr>
        </p:nvSpPr>
        <p:spPr/>
        <p:txBody>
          <a:bodyPr/>
          <a:lstStyle/>
          <a:p>
            <a:r>
              <a:rPr lang="en-US" dirty="0"/>
              <a:t>Networking has become (at least) four areas</a:t>
            </a:r>
          </a:p>
        </p:txBody>
      </p:sp>
      <p:sp>
        <p:nvSpPr>
          <p:cNvPr id="4" name="TextBox 3">
            <a:extLst>
              <a:ext uri="{FF2B5EF4-FFF2-40B4-BE49-F238E27FC236}">
                <a16:creationId xmlns:a16="http://schemas.microsoft.com/office/drawing/2014/main" id="{F1D67DDE-A48A-50EB-9EC9-9377415DB4E8}"/>
              </a:ext>
            </a:extLst>
          </p:cNvPr>
          <p:cNvSpPr txBox="1"/>
          <p:nvPr/>
        </p:nvSpPr>
        <p:spPr>
          <a:xfrm>
            <a:off x="8010218" y="5886898"/>
            <a:ext cx="885179" cy="369332"/>
          </a:xfrm>
          <a:prstGeom prst="rect">
            <a:avLst/>
          </a:prstGeom>
          <a:noFill/>
        </p:spPr>
        <p:txBody>
          <a:bodyPr wrap="none" rtlCol="0">
            <a:spAutoFit/>
          </a:bodyPr>
          <a:lstStyle/>
          <a:p>
            <a:r>
              <a:rPr lang="en-US" i="1" dirty="0"/>
              <a:t>sensing</a:t>
            </a:r>
          </a:p>
        </p:txBody>
      </p:sp>
      <p:sp>
        <p:nvSpPr>
          <p:cNvPr id="5" name="TextBox 4">
            <a:extLst>
              <a:ext uri="{FF2B5EF4-FFF2-40B4-BE49-F238E27FC236}">
                <a16:creationId xmlns:a16="http://schemas.microsoft.com/office/drawing/2014/main" id="{7614642A-2676-95C7-E95C-FA0B75D992B2}"/>
              </a:ext>
            </a:extLst>
          </p:cNvPr>
          <p:cNvSpPr txBox="1"/>
          <p:nvPr/>
        </p:nvSpPr>
        <p:spPr>
          <a:xfrm>
            <a:off x="4096021" y="5985478"/>
            <a:ext cx="559769" cy="369332"/>
          </a:xfrm>
          <a:prstGeom prst="rect">
            <a:avLst/>
          </a:prstGeom>
          <a:noFill/>
        </p:spPr>
        <p:txBody>
          <a:bodyPr wrap="none" rtlCol="0">
            <a:spAutoFit/>
          </a:bodyPr>
          <a:lstStyle/>
          <a:p>
            <a:r>
              <a:rPr lang="en-US" dirty="0"/>
              <a:t>PHY</a:t>
            </a:r>
          </a:p>
        </p:txBody>
      </p:sp>
      <p:pic>
        <p:nvPicPr>
          <p:cNvPr id="7" name="Picture 4">
            <a:extLst>
              <a:ext uri="{FF2B5EF4-FFF2-40B4-BE49-F238E27FC236}">
                <a16:creationId xmlns:a16="http://schemas.microsoft.com/office/drawing/2014/main" id="{89165142-4B19-5397-CD39-91D8D0587F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805" y="1774986"/>
            <a:ext cx="4756803" cy="27127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nterprise Data Center Networking">
            <a:extLst>
              <a:ext uri="{FF2B5EF4-FFF2-40B4-BE49-F238E27FC236}">
                <a16:creationId xmlns:a16="http://schemas.microsoft.com/office/drawing/2014/main" id="{2E2A848A-9116-D4AA-FC90-6FEF7D21DE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4952" y="1774986"/>
            <a:ext cx="3842243" cy="16540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5G NR Physical layer processing for PDSCH channel">
            <a:extLst>
              <a:ext uri="{FF2B5EF4-FFF2-40B4-BE49-F238E27FC236}">
                <a16:creationId xmlns:a16="http://schemas.microsoft.com/office/drawing/2014/main" id="{46E3B7B8-5328-C579-3069-B0C959BAFA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6758" y="4668228"/>
            <a:ext cx="1747073" cy="20057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F762592-CC9D-3213-E295-C8E9FAD78158}"/>
              </a:ext>
            </a:extLst>
          </p:cNvPr>
          <p:cNvPicPr>
            <a:picLocks noChangeAspect="1"/>
          </p:cNvPicPr>
          <p:nvPr/>
        </p:nvPicPr>
        <p:blipFill>
          <a:blip r:embed="rId6"/>
          <a:stretch>
            <a:fillRect/>
          </a:stretch>
        </p:blipFill>
        <p:spPr>
          <a:xfrm>
            <a:off x="7136682" y="5129335"/>
            <a:ext cx="1747073" cy="1040809"/>
          </a:xfrm>
          <a:prstGeom prst="rect">
            <a:avLst/>
          </a:prstGeom>
        </p:spPr>
      </p:pic>
      <p:sp>
        <p:nvSpPr>
          <p:cNvPr id="3" name="Date Placeholder 2">
            <a:extLst>
              <a:ext uri="{FF2B5EF4-FFF2-40B4-BE49-F238E27FC236}">
                <a16:creationId xmlns:a16="http://schemas.microsoft.com/office/drawing/2014/main" id="{0A66F5C1-3B40-03D1-5B43-8F90A400F93A}"/>
              </a:ext>
            </a:extLst>
          </p:cNvPr>
          <p:cNvSpPr>
            <a:spLocks noGrp="1"/>
          </p:cNvSpPr>
          <p:nvPr>
            <p:ph type="dt" sz="half" idx="10"/>
          </p:nvPr>
        </p:nvSpPr>
        <p:spPr/>
        <p:txBody>
          <a:bodyPr/>
          <a:lstStyle/>
          <a:p>
            <a:fld id="{1204EA8C-EC78-7B42-B5C3-64D4E86B496A}" type="datetime1">
              <a:rPr lang="en-US" smtClean="0"/>
              <a:t>10/19/22</a:t>
            </a:fld>
            <a:endParaRPr lang="en-US"/>
          </a:p>
        </p:txBody>
      </p:sp>
      <p:sp>
        <p:nvSpPr>
          <p:cNvPr id="11" name="Footer Placeholder 10">
            <a:extLst>
              <a:ext uri="{FF2B5EF4-FFF2-40B4-BE49-F238E27FC236}">
                <a16:creationId xmlns:a16="http://schemas.microsoft.com/office/drawing/2014/main" id="{F8C4017F-F43F-58ED-B8A0-D88177EACBC6}"/>
              </a:ext>
            </a:extLst>
          </p:cNvPr>
          <p:cNvSpPr>
            <a:spLocks noGrp="1"/>
          </p:cNvSpPr>
          <p:nvPr>
            <p:ph type="ftr" sz="quarter" idx="11"/>
          </p:nvPr>
        </p:nvSpPr>
        <p:spPr/>
        <p:txBody>
          <a:bodyPr/>
          <a:lstStyle/>
          <a:p>
            <a:r>
              <a:rPr lang="en-US"/>
              <a:t>50 Jahre KIT-Fakultät für Informatik</a:t>
            </a:r>
          </a:p>
        </p:txBody>
      </p:sp>
      <p:sp>
        <p:nvSpPr>
          <p:cNvPr id="12" name="Slide Number Placeholder 11">
            <a:extLst>
              <a:ext uri="{FF2B5EF4-FFF2-40B4-BE49-F238E27FC236}">
                <a16:creationId xmlns:a16="http://schemas.microsoft.com/office/drawing/2014/main" id="{E4BD00DF-B104-3273-323E-E0DAF139E616}"/>
              </a:ext>
            </a:extLst>
          </p:cNvPr>
          <p:cNvSpPr>
            <a:spLocks noGrp="1"/>
          </p:cNvSpPr>
          <p:nvPr>
            <p:ph type="sldNum" sz="quarter" idx="12"/>
          </p:nvPr>
        </p:nvSpPr>
        <p:spPr/>
        <p:txBody>
          <a:bodyPr/>
          <a:lstStyle/>
          <a:p>
            <a:fld id="{817380D5-738D-774F-9A20-31B92A34E1CE}" type="slidenum">
              <a:rPr lang="en-US" smtClean="0"/>
              <a:t>3</a:t>
            </a:fld>
            <a:endParaRPr lang="en-US"/>
          </a:p>
        </p:txBody>
      </p:sp>
    </p:spTree>
    <p:extLst>
      <p:ext uri="{BB962C8B-B14F-4D97-AF65-F5344CB8AC3E}">
        <p14:creationId xmlns:p14="http://schemas.microsoft.com/office/powerpoint/2010/main" val="18211011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C330F-B2EA-A14C-A0E9-6641095581A4}"/>
              </a:ext>
            </a:extLst>
          </p:cNvPr>
          <p:cNvSpPr>
            <a:spLocks noGrp="1"/>
          </p:cNvSpPr>
          <p:nvPr>
            <p:ph type="title"/>
          </p:nvPr>
        </p:nvSpPr>
        <p:spPr/>
        <p:txBody>
          <a:bodyPr/>
          <a:lstStyle/>
          <a:p>
            <a:r>
              <a:rPr lang="en-US" dirty="0"/>
              <a:t>Competition does not guarantee good results</a:t>
            </a:r>
          </a:p>
        </p:txBody>
      </p:sp>
      <p:sp>
        <p:nvSpPr>
          <p:cNvPr id="3" name="Content Placeholder 2">
            <a:extLst>
              <a:ext uri="{FF2B5EF4-FFF2-40B4-BE49-F238E27FC236}">
                <a16:creationId xmlns:a16="http://schemas.microsoft.com/office/drawing/2014/main" id="{05165ED9-7D59-7E46-9267-F1E0B0DC6807}"/>
              </a:ext>
            </a:extLst>
          </p:cNvPr>
          <p:cNvSpPr>
            <a:spLocks noGrp="1"/>
          </p:cNvSpPr>
          <p:nvPr>
            <p:ph idx="1"/>
          </p:nvPr>
        </p:nvSpPr>
        <p:spPr>
          <a:xfrm>
            <a:off x="406400" y="1305407"/>
            <a:ext cx="11391515" cy="2617237"/>
          </a:xfrm>
        </p:spPr>
        <p:txBody>
          <a:bodyPr/>
          <a:lstStyle/>
          <a:p>
            <a:r>
              <a:rPr lang="en-US" dirty="0"/>
              <a:t>A fully competitive service provision may discourage investment in R&amp;D</a:t>
            </a:r>
          </a:p>
          <a:p>
            <a:r>
              <a:rPr lang="en-US" dirty="0"/>
              <a:t>Many bad actors are small</a:t>
            </a:r>
          </a:p>
          <a:p>
            <a:pPr lvl="1"/>
            <a:r>
              <a:rPr lang="en-US" dirty="0"/>
              <a:t>Robocalls are </a:t>
            </a:r>
            <a:r>
              <a:rPr lang="en-US" b="1" dirty="0"/>
              <a:t>not</a:t>
            </a:r>
            <a:r>
              <a:rPr lang="en-US" dirty="0"/>
              <a:t> generated by AT&amp;T and Comcast</a:t>
            </a:r>
          </a:p>
          <a:p>
            <a:pPr lvl="1"/>
            <a:r>
              <a:rPr lang="en-US" dirty="0"/>
              <a:t>Spam is not generated by Google (directly) or Facebook</a:t>
            </a:r>
          </a:p>
          <a:p>
            <a:pPr lvl="1"/>
            <a:r>
              <a:rPr lang="en-US" dirty="0"/>
              <a:t>Most of the fencing of stolen goods is done by independent sellers</a:t>
            </a:r>
          </a:p>
          <a:p>
            <a:pPr lvl="1"/>
            <a:r>
              <a:rPr lang="en-US" dirty="0"/>
              <a:t>Some of the competitive social networks are hardly beacons of objectivity</a:t>
            </a:r>
          </a:p>
        </p:txBody>
      </p:sp>
      <p:sp>
        <p:nvSpPr>
          <p:cNvPr id="4" name="Footer Placeholder 3">
            <a:extLst>
              <a:ext uri="{FF2B5EF4-FFF2-40B4-BE49-F238E27FC236}">
                <a16:creationId xmlns:a16="http://schemas.microsoft.com/office/drawing/2014/main" id="{D96B1767-534F-1A45-8E22-01C6F60AC8F9}"/>
              </a:ext>
            </a:extLst>
          </p:cNvPr>
          <p:cNvSpPr>
            <a:spLocks noGrp="1"/>
          </p:cNvSpPr>
          <p:nvPr>
            <p:ph type="ftr" sz="quarter" idx="11"/>
          </p:nvPr>
        </p:nvSpPr>
        <p:spPr/>
        <p:txBody>
          <a:bodyPr/>
          <a:lstStyle/>
          <a:p>
            <a:r>
              <a:rPr lang="en-US"/>
              <a:t>50 Jahre KIT-Fakultät für Informatik</a:t>
            </a:r>
            <a:endParaRPr lang="en-US" dirty="0"/>
          </a:p>
        </p:txBody>
      </p:sp>
      <p:sp>
        <p:nvSpPr>
          <p:cNvPr id="5" name="Slide Number Placeholder 4">
            <a:extLst>
              <a:ext uri="{FF2B5EF4-FFF2-40B4-BE49-F238E27FC236}">
                <a16:creationId xmlns:a16="http://schemas.microsoft.com/office/drawing/2014/main" id="{C2C1953E-5E91-164E-83B1-87281BA23895}"/>
              </a:ext>
            </a:extLst>
          </p:cNvPr>
          <p:cNvSpPr>
            <a:spLocks noGrp="1"/>
          </p:cNvSpPr>
          <p:nvPr>
            <p:ph type="sldNum" sz="quarter" idx="12"/>
          </p:nvPr>
        </p:nvSpPr>
        <p:spPr/>
        <p:txBody>
          <a:bodyPr/>
          <a:lstStyle/>
          <a:p>
            <a:fld id="{6E2D2B3B-882E-40F3-A32F-6DD516915044}" type="slidenum">
              <a:rPr lang="en-US" smtClean="0"/>
              <a:pPr/>
              <a:t>30</a:t>
            </a:fld>
            <a:endParaRPr lang="en-US"/>
          </a:p>
        </p:txBody>
      </p:sp>
      <p:pic>
        <p:nvPicPr>
          <p:cNvPr id="6" name="Picture 5">
            <a:extLst>
              <a:ext uri="{FF2B5EF4-FFF2-40B4-BE49-F238E27FC236}">
                <a16:creationId xmlns:a16="http://schemas.microsoft.com/office/drawing/2014/main" id="{DBF6D970-D5FB-E940-8891-83FFC6812B7E}"/>
              </a:ext>
            </a:extLst>
          </p:cNvPr>
          <p:cNvPicPr>
            <a:picLocks noChangeAspect="1"/>
          </p:cNvPicPr>
          <p:nvPr/>
        </p:nvPicPr>
        <p:blipFill>
          <a:blip r:embed="rId2"/>
          <a:stretch>
            <a:fillRect/>
          </a:stretch>
        </p:blipFill>
        <p:spPr>
          <a:xfrm>
            <a:off x="811915" y="4060978"/>
            <a:ext cx="6626766" cy="1964041"/>
          </a:xfrm>
          <a:prstGeom prst="rect">
            <a:avLst/>
          </a:prstGeom>
        </p:spPr>
      </p:pic>
      <p:pic>
        <p:nvPicPr>
          <p:cNvPr id="4098" name="Picture 2" descr="A yellow brush-stroke styled 8 outlined in black, with &quot;kun&quot; underneath in white text outlined in black">
            <a:extLst>
              <a:ext uri="{FF2B5EF4-FFF2-40B4-BE49-F238E27FC236}">
                <a16:creationId xmlns:a16="http://schemas.microsoft.com/office/drawing/2014/main" id="{6E3CE5B6-3061-D24E-B65B-AB8D6D8A29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7302" y="4015364"/>
            <a:ext cx="1359328" cy="2011251"/>
          </a:xfrm>
          <a:prstGeom prst="rect">
            <a:avLst/>
          </a:prstGeom>
          <a:noFill/>
          <a:extLst>
            <a:ext uri="{909E8E84-426E-40DD-AFC4-6F175D3DCCD1}">
              <a14:hiddenFill xmlns:a14="http://schemas.microsoft.com/office/drawing/2010/main">
                <a:solidFill>
                  <a:srgbClr val="FFFFFF"/>
                </a:solidFill>
              </a14:hiddenFill>
            </a:ext>
          </a:extLst>
        </p:spPr>
      </p:pic>
      <p:sp>
        <p:nvSpPr>
          <p:cNvPr id="7" name="Date Placeholder 6">
            <a:extLst>
              <a:ext uri="{FF2B5EF4-FFF2-40B4-BE49-F238E27FC236}">
                <a16:creationId xmlns:a16="http://schemas.microsoft.com/office/drawing/2014/main" id="{770878D7-0FDF-D14E-5AA6-010FC2F6E517}"/>
              </a:ext>
            </a:extLst>
          </p:cNvPr>
          <p:cNvSpPr>
            <a:spLocks noGrp="1"/>
          </p:cNvSpPr>
          <p:nvPr>
            <p:ph type="dt" sz="half" idx="10"/>
          </p:nvPr>
        </p:nvSpPr>
        <p:spPr/>
        <p:txBody>
          <a:bodyPr/>
          <a:lstStyle/>
          <a:p>
            <a:fld id="{D5A2518F-2666-D94A-AFDB-5E2EE3E2FCA8}" type="datetime1">
              <a:rPr lang="en-US" smtClean="0"/>
              <a:t>10/19/22</a:t>
            </a:fld>
            <a:endParaRPr lang="en-US"/>
          </a:p>
        </p:txBody>
      </p:sp>
    </p:spTree>
    <p:extLst>
      <p:ext uri="{BB962C8B-B14F-4D97-AF65-F5344CB8AC3E}">
        <p14:creationId xmlns:p14="http://schemas.microsoft.com/office/powerpoint/2010/main" val="6500572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95BBCA0-8B8F-B944-979C-4503F2E242DA}"/>
              </a:ext>
            </a:extLst>
          </p:cNvPr>
          <p:cNvSpPr>
            <a:spLocks noGrp="1"/>
          </p:cNvSpPr>
          <p:nvPr>
            <p:ph type="ftr" sz="quarter" idx="11"/>
          </p:nvPr>
        </p:nvSpPr>
        <p:spPr/>
        <p:txBody>
          <a:bodyPr/>
          <a:lstStyle/>
          <a:p>
            <a:r>
              <a:rPr lang="en-US"/>
              <a:t>50 Jahre KIT-Fakultät für Informatik</a:t>
            </a:r>
            <a:endParaRPr lang="en-US" dirty="0"/>
          </a:p>
        </p:txBody>
      </p:sp>
      <p:sp>
        <p:nvSpPr>
          <p:cNvPr id="5" name="Slide Number Placeholder 4">
            <a:extLst>
              <a:ext uri="{FF2B5EF4-FFF2-40B4-BE49-F238E27FC236}">
                <a16:creationId xmlns:a16="http://schemas.microsoft.com/office/drawing/2014/main" id="{085FCBB9-40A8-1D41-AF15-B072CB63633B}"/>
              </a:ext>
            </a:extLst>
          </p:cNvPr>
          <p:cNvSpPr>
            <a:spLocks noGrp="1"/>
          </p:cNvSpPr>
          <p:nvPr>
            <p:ph type="sldNum" sz="quarter" idx="12"/>
          </p:nvPr>
        </p:nvSpPr>
        <p:spPr/>
        <p:txBody>
          <a:bodyPr/>
          <a:lstStyle/>
          <a:p>
            <a:fld id="{6E2D2B3B-882E-40F3-A32F-6DD516915044}" type="slidenum">
              <a:rPr lang="en-US" smtClean="0"/>
              <a:pPr/>
              <a:t>31</a:t>
            </a:fld>
            <a:endParaRPr lang="en-US"/>
          </a:p>
        </p:txBody>
      </p:sp>
      <p:sp>
        <p:nvSpPr>
          <p:cNvPr id="2" name="Title 1">
            <a:extLst>
              <a:ext uri="{FF2B5EF4-FFF2-40B4-BE49-F238E27FC236}">
                <a16:creationId xmlns:a16="http://schemas.microsoft.com/office/drawing/2014/main" id="{6E00A94A-B014-8A4A-95C2-D50F79C6A791}"/>
              </a:ext>
            </a:extLst>
          </p:cNvPr>
          <p:cNvSpPr>
            <a:spLocks noGrp="1"/>
          </p:cNvSpPr>
          <p:nvPr>
            <p:ph type="title"/>
          </p:nvPr>
        </p:nvSpPr>
        <p:spPr>
          <a:prstGeom prst="rect">
            <a:avLst/>
          </a:prstGeom>
        </p:spPr>
        <p:txBody>
          <a:bodyPr/>
          <a:lstStyle/>
          <a:p>
            <a:r>
              <a:rPr lang="en-US" dirty="0"/>
              <a:t>But Bitcoin (or blockchain) is different!</a:t>
            </a:r>
          </a:p>
        </p:txBody>
      </p:sp>
      <p:pic>
        <p:nvPicPr>
          <p:cNvPr id="7" name="Picture 6">
            <a:extLst>
              <a:ext uri="{FF2B5EF4-FFF2-40B4-BE49-F238E27FC236}">
                <a16:creationId xmlns:a16="http://schemas.microsoft.com/office/drawing/2014/main" id="{E5F38CD6-F37D-2C42-86EB-3A7CA4A55C04}"/>
              </a:ext>
            </a:extLst>
          </p:cNvPr>
          <p:cNvPicPr>
            <a:picLocks noChangeAspect="1"/>
          </p:cNvPicPr>
          <p:nvPr/>
        </p:nvPicPr>
        <p:blipFill>
          <a:blip r:embed="rId3"/>
          <a:stretch>
            <a:fillRect/>
          </a:stretch>
        </p:blipFill>
        <p:spPr>
          <a:xfrm>
            <a:off x="745434" y="1987287"/>
            <a:ext cx="11179919" cy="2944868"/>
          </a:xfrm>
          <a:prstGeom prst="rect">
            <a:avLst/>
          </a:prstGeom>
        </p:spPr>
        <p:style>
          <a:lnRef idx="0">
            <a:schemeClr val="accent1"/>
          </a:lnRef>
          <a:fillRef idx="3">
            <a:schemeClr val="accent1"/>
          </a:fillRef>
          <a:effectRef idx="3">
            <a:schemeClr val="accent1"/>
          </a:effectRef>
          <a:fontRef idx="minor">
            <a:schemeClr val="lt1"/>
          </a:fontRef>
        </p:style>
      </p:pic>
      <p:sp>
        <p:nvSpPr>
          <p:cNvPr id="8" name="TextBox 7">
            <a:extLst>
              <a:ext uri="{FF2B5EF4-FFF2-40B4-BE49-F238E27FC236}">
                <a16:creationId xmlns:a16="http://schemas.microsoft.com/office/drawing/2014/main" id="{C510019D-5AFE-604B-9271-C219E3834A1D}"/>
              </a:ext>
            </a:extLst>
          </p:cNvPr>
          <p:cNvSpPr txBox="1"/>
          <p:nvPr/>
        </p:nvSpPr>
        <p:spPr>
          <a:xfrm>
            <a:off x="745435" y="5228754"/>
            <a:ext cx="2928729" cy="830997"/>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1200" dirty="0"/>
              <a:t>Blockchain Analysis of the Bitcoin Market</a:t>
            </a:r>
          </a:p>
          <a:p>
            <a:r>
              <a:rPr lang="en-US" sz="1200" dirty="0"/>
              <a:t>Igor Makarov and Antoinette </a:t>
            </a:r>
            <a:r>
              <a:rPr lang="en-US" sz="1200" dirty="0" err="1"/>
              <a:t>Schoar</a:t>
            </a:r>
            <a:endParaRPr lang="en-US" sz="1200" dirty="0"/>
          </a:p>
          <a:p>
            <a:r>
              <a:rPr lang="en-US" sz="1200" dirty="0"/>
              <a:t>NBER Working Paper No. 29396</a:t>
            </a:r>
          </a:p>
          <a:p>
            <a:r>
              <a:rPr lang="en-US" sz="1200" dirty="0"/>
              <a:t>October 2021</a:t>
            </a:r>
          </a:p>
        </p:txBody>
      </p:sp>
      <p:sp>
        <p:nvSpPr>
          <p:cNvPr id="3" name="Date Placeholder 2">
            <a:extLst>
              <a:ext uri="{FF2B5EF4-FFF2-40B4-BE49-F238E27FC236}">
                <a16:creationId xmlns:a16="http://schemas.microsoft.com/office/drawing/2014/main" id="{06A0769E-4F99-A2B1-B303-6F05826013E8}"/>
              </a:ext>
            </a:extLst>
          </p:cNvPr>
          <p:cNvSpPr>
            <a:spLocks noGrp="1"/>
          </p:cNvSpPr>
          <p:nvPr>
            <p:ph type="dt" sz="half" idx="10"/>
          </p:nvPr>
        </p:nvSpPr>
        <p:spPr/>
        <p:txBody>
          <a:bodyPr/>
          <a:lstStyle/>
          <a:p>
            <a:fld id="{478F6721-0D90-1A41-8BB9-42A014915773}" type="datetime1">
              <a:rPr lang="en-US" smtClean="0"/>
              <a:t>10/19/22</a:t>
            </a:fld>
            <a:endParaRPr lang="en-US"/>
          </a:p>
        </p:txBody>
      </p:sp>
    </p:spTree>
    <p:extLst>
      <p:ext uri="{BB962C8B-B14F-4D97-AF65-F5344CB8AC3E}">
        <p14:creationId xmlns:p14="http://schemas.microsoft.com/office/powerpoint/2010/main" val="9244198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878E4-0119-D646-A5F1-B8C95DBBAF35}"/>
              </a:ext>
            </a:extLst>
          </p:cNvPr>
          <p:cNvSpPr>
            <a:spLocks noGrp="1"/>
          </p:cNvSpPr>
          <p:nvPr>
            <p:ph type="title"/>
          </p:nvPr>
        </p:nvSpPr>
        <p:spPr/>
        <p:txBody>
          <a:bodyPr/>
          <a:lstStyle/>
          <a:p>
            <a:r>
              <a:rPr lang="en-US" dirty="0"/>
              <a:t>Relying on technology to achieve decentralization is likely a distraction or diversion</a:t>
            </a:r>
          </a:p>
        </p:txBody>
      </p:sp>
      <p:sp>
        <p:nvSpPr>
          <p:cNvPr id="3" name="Text Placeholder 2">
            <a:extLst>
              <a:ext uri="{FF2B5EF4-FFF2-40B4-BE49-F238E27FC236}">
                <a16:creationId xmlns:a16="http://schemas.microsoft.com/office/drawing/2014/main" id="{06705FF1-FF9A-4845-B322-DEE4D2E791C3}"/>
              </a:ext>
            </a:extLst>
          </p:cNvPr>
          <p:cNvSpPr>
            <a:spLocks noGrp="1"/>
          </p:cNvSpPr>
          <p:nvPr>
            <p:ph type="body" idx="1"/>
          </p:nvPr>
        </p:nvSpPr>
        <p:spPr/>
        <p:txBody>
          <a:bodyPr/>
          <a:lstStyle/>
          <a:p>
            <a:r>
              <a:rPr lang="en-US" dirty="0"/>
              <a:t>See Web3</a:t>
            </a:r>
          </a:p>
        </p:txBody>
      </p:sp>
      <p:sp>
        <p:nvSpPr>
          <p:cNvPr id="4" name="Footer Placeholder 3">
            <a:extLst>
              <a:ext uri="{FF2B5EF4-FFF2-40B4-BE49-F238E27FC236}">
                <a16:creationId xmlns:a16="http://schemas.microsoft.com/office/drawing/2014/main" id="{3369553A-7B0F-0E4E-82EC-343CE3FFE497}"/>
              </a:ext>
            </a:extLst>
          </p:cNvPr>
          <p:cNvSpPr>
            <a:spLocks noGrp="1"/>
          </p:cNvSpPr>
          <p:nvPr>
            <p:ph type="ftr" sz="quarter" idx="11"/>
          </p:nvPr>
        </p:nvSpPr>
        <p:spPr/>
        <p:txBody>
          <a:bodyPr/>
          <a:lstStyle/>
          <a:p>
            <a:r>
              <a:rPr lang="en-US"/>
              <a:t>50 Jahre KIT-Fakultät für Informatik</a:t>
            </a:r>
          </a:p>
        </p:txBody>
      </p:sp>
      <p:sp>
        <p:nvSpPr>
          <p:cNvPr id="5" name="Slide Number Placeholder 4">
            <a:extLst>
              <a:ext uri="{FF2B5EF4-FFF2-40B4-BE49-F238E27FC236}">
                <a16:creationId xmlns:a16="http://schemas.microsoft.com/office/drawing/2014/main" id="{CC5EC411-8027-164C-977B-59443DEFC77D}"/>
              </a:ext>
            </a:extLst>
          </p:cNvPr>
          <p:cNvSpPr>
            <a:spLocks noGrp="1"/>
          </p:cNvSpPr>
          <p:nvPr>
            <p:ph type="sldNum" sz="quarter" idx="12"/>
          </p:nvPr>
        </p:nvSpPr>
        <p:spPr/>
        <p:txBody>
          <a:bodyPr/>
          <a:lstStyle/>
          <a:p>
            <a:fld id="{00000000-1234-1234-1234-123412341234}" type="slidenum">
              <a:rPr lang="en" smtClean="0"/>
              <a:pPr/>
              <a:t>32</a:t>
            </a:fld>
            <a:endParaRPr lang="en"/>
          </a:p>
        </p:txBody>
      </p:sp>
      <p:sp>
        <p:nvSpPr>
          <p:cNvPr id="6" name="Date Placeholder 5">
            <a:extLst>
              <a:ext uri="{FF2B5EF4-FFF2-40B4-BE49-F238E27FC236}">
                <a16:creationId xmlns:a16="http://schemas.microsoft.com/office/drawing/2014/main" id="{8E627689-1CB0-F170-5A98-21BB886B0B4D}"/>
              </a:ext>
            </a:extLst>
          </p:cNvPr>
          <p:cNvSpPr>
            <a:spLocks noGrp="1"/>
          </p:cNvSpPr>
          <p:nvPr>
            <p:ph type="dt" sz="half" idx="10"/>
          </p:nvPr>
        </p:nvSpPr>
        <p:spPr/>
        <p:txBody>
          <a:bodyPr/>
          <a:lstStyle/>
          <a:p>
            <a:fld id="{B7DB872A-3BE8-F345-8275-2827268C283A}" type="datetime1">
              <a:rPr lang="en-US" smtClean="0"/>
              <a:t>10/19/22</a:t>
            </a:fld>
            <a:endParaRPr lang="en-US"/>
          </a:p>
        </p:txBody>
      </p:sp>
    </p:spTree>
    <p:extLst>
      <p:ext uri="{BB962C8B-B14F-4D97-AF65-F5344CB8AC3E}">
        <p14:creationId xmlns:p14="http://schemas.microsoft.com/office/powerpoint/2010/main" val="21479835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5A209-8479-EE4E-B130-1B6563047B64}"/>
              </a:ext>
            </a:extLst>
          </p:cNvPr>
          <p:cNvSpPr>
            <a:spLocks noGrp="1"/>
          </p:cNvSpPr>
          <p:nvPr>
            <p:ph type="title"/>
          </p:nvPr>
        </p:nvSpPr>
        <p:spPr/>
        <p:txBody>
          <a:bodyPr/>
          <a:lstStyle/>
          <a:p>
            <a:r>
              <a:rPr lang="en-US" dirty="0"/>
              <a:t>Why do we believe in technology solutions?</a:t>
            </a:r>
          </a:p>
        </p:txBody>
      </p:sp>
      <p:sp>
        <p:nvSpPr>
          <p:cNvPr id="3" name="Content Placeholder 2">
            <a:extLst>
              <a:ext uri="{FF2B5EF4-FFF2-40B4-BE49-F238E27FC236}">
                <a16:creationId xmlns:a16="http://schemas.microsoft.com/office/drawing/2014/main" id="{1B2D59A4-643F-0446-870D-D9A0DDFC8D51}"/>
              </a:ext>
            </a:extLst>
          </p:cNvPr>
          <p:cNvSpPr>
            <a:spLocks noGrp="1"/>
          </p:cNvSpPr>
          <p:nvPr>
            <p:ph idx="1"/>
          </p:nvPr>
        </p:nvSpPr>
        <p:spPr/>
        <p:txBody>
          <a:bodyPr/>
          <a:lstStyle/>
          <a:p>
            <a:r>
              <a:rPr lang="en-US" dirty="0"/>
              <a:t>No hard choices, just good engineering and perfect outcomes!</a:t>
            </a:r>
          </a:p>
          <a:p>
            <a:r>
              <a:rPr lang="en-US" dirty="0"/>
              <a:t>Solve once &amp; done!</a:t>
            </a:r>
          </a:p>
          <a:p>
            <a:r>
              <a:rPr lang="en-US" dirty="0"/>
              <a:t>Clever, mysterious algorithms!</a:t>
            </a:r>
          </a:p>
          <a:p>
            <a:pPr lvl="1"/>
            <a:r>
              <a:rPr lang="en-US" dirty="0"/>
              <a:t>Chord, </a:t>
            </a:r>
            <a:r>
              <a:rPr lang="en-US" dirty="0" err="1"/>
              <a:t>Paxos</a:t>
            </a:r>
            <a:r>
              <a:rPr lang="en-US" dirty="0"/>
              <a:t>, Ethereum</a:t>
            </a:r>
          </a:p>
          <a:p>
            <a:r>
              <a:rPr lang="en-US" dirty="0"/>
              <a:t>We can keep the lawyers out!</a:t>
            </a:r>
          </a:p>
          <a:p>
            <a:r>
              <a:rPr lang="en-US" dirty="0"/>
              <a:t>We don’t have to deal with messy human systems!</a:t>
            </a:r>
          </a:p>
          <a:p>
            <a:r>
              <a:rPr lang="en-US" dirty="0"/>
              <a:t>Technology is necessary, but usually the easier part</a:t>
            </a:r>
          </a:p>
          <a:p>
            <a:endParaRPr lang="en-US" dirty="0"/>
          </a:p>
        </p:txBody>
      </p:sp>
      <p:sp>
        <p:nvSpPr>
          <p:cNvPr id="4" name="Footer Placeholder 3">
            <a:extLst>
              <a:ext uri="{FF2B5EF4-FFF2-40B4-BE49-F238E27FC236}">
                <a16:creationId xmlns:a16="http://schemas.microsoft.com/office/drawing/2014/main" id="{2EBF8E79-9B26-7F49-9D0C-0CCC9599AE92}"/>
              </a:ext>
            </a:extLst>
          </p:cNvPr>
          <p:cNvSpPr>
            <a:spLocks noGrp="1"/>
          </p:cNvSpPr>
          <p:nvPr>
            <p:ph type="ftr" sz="quarter" idx="11"/>
          </p:nvPr>
        </p:nvSpPr>
        <p:spPr/>
        <p:txBody>
          <a:bodyPr/>
          <a:lstStyle/>
          <a:p>
            <a:r>
              <a:rPr lang="en-US"/>
              <a:t>50 Jahre KIT-Fakultät für Informatik</a:t>
            </a:r>
            <a:endParaRPr lang="en-US" dirty="0"/>
          </a:p>
        </p:txBody>
      </p:sp>
      <p:sp>
        <p:nvSpPr>
          <p:cNvPr id="5" name="Slide Number Placeholder 4">
            <a:extLst>
              <a:ext uri="{FF2B5EF4-FFF2-40B4-BE49-F238E27FC236}">
                <a16:creationId xmlns:a16="http://schemas.microsoft.com/office/drawing/2014/main" id="{48B00703-54B5-0A4A-8185-C2FB8D983405}"/>
              </a:ext>
            </a:extLst>
          </p:cNvPr>
          <p:cNvSpPr>
            <a:spLocks noGrp="1"/>
          </p:cNvSpPr>
          <p:nvPr>
            <p:ph type="sldNum" sz="quarter" idx="12"/>
          </p:nvPr>
        </p:nvSpPr>
        <p:spPr/>
        <p:txBody>
          <a:bodyPr/>
          <a:lstStyle/>
          <a:p>
            <a:fld id="{6E2D2B3B-882E-40F3-A32F-6DD516915044}" type="slidenum">
              <a:rPr lang="en-US" smtClean="0"/>
              <a:pPr/>
              <a:t>33</a:t>
            </a:fld>
            <a:endParaRPr lang="en-US"/>
          </a:p>
        </p:txBody>
      </p:sp>
      <p:sp>
        <p:nvSpPr>
          <p:cNvPr id="6" name="Date Placeholder 5">
            <a:extLst>
              <a:ext uri="{FF2B5EF4-FFF2-40B4-BE49-F238E27FC236}">
                <a16:creationId xmlns:a16="http://schemas.microsoft.com/office/drawing/2014/main" id="{A277BE31-B8B2-4FB7-A02D-29BA811F5D40}"/>
              </a:ext>
            </a:extLst>
          </p:cNvPr>
          <p:cNvSpPr>
            <a:spLocks noGrp="1"/>
          </p:cNvSpPr>
          <p:nvPr>
            <p:ph type="dt" sz="half" idx="10"/>
          </p:nvPr>
        </p:nvSpPr>
        <p:spPr/>
        <p:txBody>
          <a:bodyPr/>
          <a:lstStyle/>
          <a:p>
            <a:fld id="{01F6994C-0ECE-094D-BDBC-1B94104AD788}" type="datetime1">
              <a:rPr lang="en-US" smtClean="0"/>
              <a:t>10/19/22</a:t>
            </a:fld>
            <a:endParaRPr lang="en-US"/>
          </a:p>
        </p:txBody>
      </p:sp>
    </p:spTree>
    <p:extLst>
      <p:ext uri="{BB962C8B-B14F-4D97-AF65-F5344CB8AC3E}">
        <p14:creationId xmlns:p14="http://schemas.microsoft.com/office/powerpoint/2010/main" val="6323904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46A7-5F52-304D-9D39-E9D7EBA24E15}"/>
              </a:ext>
            </a:extLst>
          </p:cNvPr>
          <p:cNvSpPr>
            <a:spLocks noGrp="1"/>
          </p:cNvSpPr>
          <p:nvPr>
            <p:ph type="title"/>
          </p:nvPr>
        </p:nvSpPr>
        <p:spPr/>
        <p:txBody>
          <a:bodyPr/>
          <a:lstStyle/>
          <a:p>
            <a:r>
              <a:rPr lang="en-US" dirty="0"/>
              <a:t>Governance matters</a:t>
            </a:r>
          </a:p>
        </p:txBody>
      </p:sp>
      <p:sp>
        <p:nvSpPr>
          <p:cNvPr id="3" name="Content Placeholder 2">
            <a:extLst>
              <a:ext uri="{FF2B5EF4-FFF2-40B4-BE49-F238E27FC236}">
                <a16:creationId xmlns:a16="http://schemas.microsoft.com/office/drawing/2014/main" id="{D29F9485-D262-C143-88AF-5C277D5B79C7}"/>
              </a:ext>
            </a:extLst>
          </p:cNvPr>
          <p:cNvSpPr>
            <a:spLocks noGrp="1"/>
          </p:cNvSpPr>
          <p:nvPr>
            <p:ph idx="1"/>
          </p:nvPr>
        </p:nvSpPr>
        <p:spPr/>
        <p:txBody>
          <a:bodyPr/>
          <a:lstStyle/>
          <a:p>
            <a:r>
              <a:rPr lang="en-US" dirty="0"/>
              <a:t>Large (internet) entities are often “affected with the public interest”</a:t>
            </a:r>
          </a:p>
          <a:p>
            <a:r>
              <a:rPr lang="en-US" dirty="0"/>
              <a:t>Tools: regulation (common carrier, safety, …) &amp; governance</a:t>
            </a:r>
          </a:p>
          <a:p>
            <a:pPr lvl="1"/>
            <a:r>
              <a:rPr lang="en-US" dirty="0"/>
              <a:t>learn from telecom regulation experience</a:t>
            </a:r>
          </a:p>
          <a:p>
            <a:r>
              <a:rPr lang="en-US" dirty="0"/>
              <a:t>Governance examples:</a:t>
            </a:r>
          </a:p>
          <a:p>
            <a:pPr lvl="1"/>
            <a:r>
              <a:rPr lang="en-US" dirty="0"/>
              <a:t>Facebook Oversight Board</a:t>
            </a:r>
          </a:p>
          <a:p>
            <a:pPr lvl="1"/>
            <a:r>
              <a:rPr lang="en-US" dirty="0"/>
              <a:t>Rural electric cooperatives (members)</a:t>
            </a:r>
          </a:p>
          <a:p>
            <a:pPr lvl="1"/>
            <a:r>
              <a:rPr lang="en-US" dirty="0"/>
              <a:t>Europe corporate governance (employee board representatives)</a:t>
            </a:r>
          </a:p>
          <a:p>
            <a:pPr lvl="1"/>
            <a:r>
              <a:rPr lang="en-US" dirty="0"/>
              <a:t>B corporations (shareholders)</a:t>
            </a:r>
          </a:p>
        </p:txBody>
      </p:sp>
      <p:sp>
        <p:nvSpPr>
          <p:cNvPr id="4" name="Footer Placeholder 3">
            <a:extLst>
              <a:ext uri="{FF2B5EF4-FFF2-40B4-BE49-F238E27FC236}">
                <a16:creationId xmlns:a16="http://schemas.microsoft.com/office/drawing/2014/main" id="{55C56B9B-0128-554E-A496-41011EE0CA68}"/>
              </a:ext>
            </a:extLst>
          </p:cNvPr>
          <p:cNvSpPr>
            <a:spLocks noGrp="1"/>
          </p:cNvSpPr>
          <p:nvPr>
            <p:ph type="ftr" sz="quarter" idx="11"/>
          </p:nvPr>
        </p:nvSpPr>
        <p:spPr/>
        <p:txBody>
          <a:bodyPr/>
          <a:lstStyle/>
          <a:p>
            <a:r>
              <a:rPr lang="en-US"/>
              <a:t>50 Jahre KIT-Fakultät für Informatik</a:t>
            </a:r>
            <a:endParaRPr lang="en-US" dirty="0"/>
          </a:p>
        </p:txBody>
      </p:sp>
      <p:sp>
        <p:nvSpPr>
          <p:cNvPr id="5" name="Slide Number Placeholder 4">
            <a:extLst>
              <a:ext uri="{FF2B5EF4-FFF2-40B4-BE49-F238E27FC236}">
                <a16:creationId xmlns:a16="http://schemas.microsoft.com/office/drawing/2014/main" id="{5264F680-7EBA-A347-B96F-35DF6A119AAE}"/>
              </a:ext>
            </a:extLst>
          </p:cNvPr>
          <p:cNvSpPr>
            <a:spLocks noGrp="1"/>
          </p:cNvSpPr>
          <p:nvPr>
            <p:ph type="sldNum" sz="quarter" idx="12"/>
          </p:nvPr>
        </p:nvSpPr>
        <p:spPr/>
        <p:txBody>
          <a:bodyPr/>
          <a:lstStyle/>
          <a:p>
            <a:fld id="{6E2D2B3B-882E-40F3-A32F-6DD516915044}" type="slidenum">
              <a:rPr lang="en-US" smtClean="0"/>
              <a:pPr/>
              <a:t>34</a:t>
            </a:fld>
            <a:endParaRPr lang="en-US"/>
          </a:p>
        </p:txBody>
      </p:sp>
      <p:pic>
        <p:nvPicPr>
          <p:cNvPr id="6" name="Picture 5">
            <a:extLst>
              <a:ext uri="{FF2B5EF4-FFF2-40B4-BE49-F238E27FC236}">
                <a16:creationId xmlns:a16="http://schemas.microsoft.com/office/drawing/2014/main" id="{BAD9DD9A-EFDA-994C-9FA7-08EAFA37CBC0}"/>
              </a:ext>
            </a:extLst>
          </p:cNvPr>
          <p:cNvPicPr>
            <a:picLocks noChangeAspect="1"/>
          </p:cNvPicPr>
          <p:nvPr/>
        </p:nvPicPr>
        <p:blipFill>
          <a:blip r:embed="rId2"/>
          <a:stretch>
            <a:fillRect/>
          </a:stretch>
        </p:blipFill>
        <p:spPr>
          <a:xfrm>
            <a:off x="8610600" y="3066475"/>
            <a:ext cx="2632029" cy="725049"/>
          </a:xfrm>
          <a:prstGeom prst="rect">
            <a:avLst/>
          </a:prstGeom>
        </p:spPr>
      </p:pic>
      <p:sp>
        <p:nvSpPr>
          <p:cNvPr id="7" name="Date Placeholder 6">
            <a:extLst>
              <a:ext uri="{FF2B5EF4-FFF2-40B4-BE49-F238E27FC236}">
                <a16:creationId xmlns:a16="http://schemas.microsoft.com/office/drawing/2014/main" id="{A4AFA030-B47E-BE11-3CB1-4877F6F8FE80}"/>
              </a:ext>
            </a:extLst>
          </p:cNvPr>
          <p:cNvSpPr>
            <a:spLocks noGrp="1"/>
          </p:cNvSpPr>
          <p:nvPr>
            <p:ph type="dt" sz="half" idx="10"/>
          </p:nvPr>
        </p:nvSpPr>
        <p:spPr/>
        <p:txBody>
          <a:bodyPr/>
          <a:lstStyle/>
          <a:p>
            <a:fld id="{A9DCDA94-D385-0544-8613-C9AB16CF6CA6}" type="datetime1">
              <a:rPr lang="en-US" smtClean="0"/>
              <a:t>10/19/22</a:t>
            </a:fld>
            <a:endParaRPr lang="en-US"/>
          </a:p>
        </p:txBody>
      </p:sp>
    </p:spTree>
    <p:extLst>
      <p:ext uri="{BB962C8B-B14F-4D97-AF65-F5344CB8AC3E}">
        <p14:creationId xmlns:p14="http://schemas.microsoft.com/office/powerpoint/2010/main" val="32753250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EB62-FF19-4439-E414-53DAD13E2FB8}"/>
              </a:ext>
            </a:extLst>
          </p:cNvPr>
          <p:cNvSpPr>
            <a:spLocks noGrp="1"/>
          </p:cNvSpPr>
          <p:nvPr>
            <p:ph type="title"/>
          </p:nvPr>
        </p:nvSpPr>
        <p:spPr/>
        <p:txBody>
          <a:bodyPr/>
          <a:lstStyle/>
          <a:p>
            <a:r>
              <a:rPr lang="en-US" dirty="0"/>
              <a:t>With impact comes responsibility</a:t>
            </a:r>
          </a:p>
        </p:txBody>
      </p:sp>
      <p:sp>
        <p:nvSpPr>
          <p:cNvPr id="3" name="Text Placeholder 2">
            <a:extLst>
              <a:ext uri="{FF2B5EF4-FFF2-40B4-BE49-F238E27FC236}">
                <a16:creationId xmlns:a16="http://schemas.microsoft.com/office/drawing/2014/main" id="{473A362F-4BCE-2C40-FE62-6E820FF673B7}"/>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31B85D7E-33C0-1FCE-44DC-3CF2C40D4C54}"/>
              </a:ext>
            </a:extLst>
          </p:cNvPr>
          <p:cNvSpPr>
            <a:spLocks noGrp="1"/>
          </p:cNvSpPr>
          <p:nvPr>
            <p:ph type="dt" sz="half" idx="10"/>
          </p:nvPr>
        </p:nvSpPr>
        <p:spPr/>
        <p:txBody>
          <a:bodyPr/>
          <a:lstStyle/>
          <a:p>
            <a:fld id="{3EBA5C54-C4B9-F74B-9437-BC814E676FDE}" type="datetime1">
              <a:rPr lang="en-US" smtClean="0"/>
              <a:t>10/19/22</a:t>
            </a:fld>
            <a:endParaRPr lang="en-US"/>
          </a:p>
        </p:txBody>
      </p:sp>
      <p:sp>
        <p:nvSpPr>
          <p:cNvPr id="5" name="Footer Placeholder 4">
            <a:extLst>
              <a:ext uri="{FF2B5EF4-FFF2-40B4-BE49-F238E27FC236}">
                <a16:creationId xmlns:a16="http://schemas.microsoft.com/office/drawing/2014/main" id="{083508EA-F4BC-1519-772E-6B58559A204C}"/>
              </a:ext>
            </a:extLst>
          </p:cNvPr>
          <p:cNvSpPr>
            <a:spLocks noGrp="1"/>
          </p:cNvSpPr>
          <p:nvPr>
            <p:ph type="ftr" sz="quarter" idx="11"/>
          </p:nvPr>
        </p:nvSpPr>
        <p:spPr/>
        <p:txBody>
          <a:bodyPr/>
          <a:lstStyle/>
          <a:p>
            <a:r>
              <a:rPr lang="en-US"/>
              <a:t>50 Jahre KIT-Fakultät für Informatik</a:t>
            </a:r>
          </a:p>
        </p:txBody>
      </p:sp>
      <p:sp>
        <p:nvSpPr>
          <p:cNvPr id="6" name="Slide Number Placeholder 5">
            <a:extLst>
              <a:ext uri="{FF2B5EF4-FFF2-40B4-BE49-F238E27FC236}">
                <a16:creationId xmlns:a16="http://schemas.microsoft.com/office/drawing/2014/main" id="{646795EB-C219-F239-A145-5763CB4BA776}"/>
              </a:ext>
            </a:extLst>
          </p:cNvPr>
          <p:cNvSpPr>
            <a:spLocks noGrp="1"/>
          </p:cNvSpPr>
          <p:nvPr>
            <p:ph type="sldNum" sz="quarter" idx="12"/>
          </p:nvPr>
        </p:nvSpPr>
        <p:spPr/>
        <p:txBody>
          <a:bodyPr/>
          <a:lstStyle/>
          <a:p>
            <a:fld id="{817380D5-738D-774F-9A20-31B92A34E1CE}" type="slidenum">
              <a:rPr lang="en-US" smtClean="0"/>
              <a:t>35</a:t>
            </a:fld>
            <a:endParaRPr lang="en-US"/>
          </a:p>
        </p:txBody>
      </p:sp>
    </p:spTree>
    <p:extLst>
      <p:ext uri="{BB962C8B-B14F-4D97-AF65-F5344CB8AC3E}">
        <p14:creationId xmlns:p14="http://schemas.microsoft.com/office/powerpoint/2010/main" val="35392158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7FA53-3B64-A0FF-BAD3-C35887D17DDB}"/>
              </a:ext>
            </a:extLst>
          </p:cNvPr>
          <p:cNvSpPr>
            <a:spLocks noGrp="1"/>
          </p:cNvSpPr>
          <p:nvPr>
            <p:ph type="title"/>
          </p:nvPr>
        </p:nvSpPr>
        <p:spPr/>
        <p:txBody>
          <a:bodyPr>
            <a:normAutofit/>
          </a:bodyPr>
          <a:lstStyle/>
          <a:p>
            <a:r>
              <a:rPr lang="en-US" sz="4000" dirty="0"/>
              <a:t>“100% of robocalls use the protocol I worked on”</a:t>
            </a:r>
          </a:p>
        </p:txBody>
      </p:sp>
      <p:pic>
        <p:nvPicPr>
          <p:cNvPr id="3" name="Picture 2">
            <a:extLst>
              <a:ext uri="{FF2B5EF4-FFF2-40B4-BE49-F238E27FC236}">
                <a16:creationId xmlns:a16="http://schemas.microsoft.com/office/drawing/2014/main" id="{A13D852B-1837-DF0E-51A7-BCE76D865156}"/>
              </a:ext>
            </a:extLst>
          </p:cNvPr>
          <p:cNvPicPr>
            <a:picLocks noChangeAspect="1"/>
          </p:cNvPicPr>
          <p:nvPr/>
        </p:nvPicPr>
        <p:blipFill>
          <a:blip r:embed="rId3"/>
          <a:stretch>
            <a:fillRect/>
          </a:stretch>
        </p:blipFill>
        <p:spPr>
          <a:xfrm>
            <a:off x="3574384" y="2391743"/>
            <a:ext cx="4221597" cy="3373817"/>
          </a:xfrm>
          <a:prstGeom prst="rect">
            <a:avLst/>
          </a:prstGeom>
        </p:spPr>
      </p:pic>
      <p:sp>
        <p:nvSpPr>
          <p:cNvPr id="5" name="Right Brace 4">
            <a:extLst>
              <a:ext uri="{FF2B5EF4-FFF2-40B4-BE49-F238E27FC236}">
                <a16:creationId xmlns:a16="http://schemas.microsoft.com/office/drawing/2014/main" id="{6EA0E48C-91C6-61D9-6F85-47A1180285E7}"/>
              </a:ext>
            </a:extLst>
          </p:cNvPr>
          <p:cNvSpPr/>
          <p:nvPr/>
        </p:nvSpPr>
        <p:spPr>
          <a:xfrm>
            <a:off x="2835965" y="2146852"/>
            <a:ext cx="410818" cy="3803374"/>
          </a:xfrm>
          <a:prstGeom prst="rightBrace">
            <a:avLst/>
          </a:prstGeom>
          <a:ln w="444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A3387421-6335-2CF6-B666-0B697D2D28C9}"/>
              </a:ext>
            </a:extLst>
          </p:cNvPr>
          <p:cNvSpPr txBox="1"/>
          <p:nvPr/>
        </p:nvSpPr>
        <p:spPr>
          <a:xfrm>
            <a:off x="924169" y="2207077"/>
            <a:ext cx="1994264" cy="369332"/>
          </a:xfrm>
          <a:prstGeom prst="rect">
            <a:avLst/>
          </a:prstGeom>
          <a:noFill/>
        </p:spPr>
        <p:txBody>
          <a:bodyPr wrap="none" rtlCol="0">
            <a:spAutoFit/>
          </a:bodyPr>
          <a:lstStyle/>
          <a:p>
            <a:r>
              <a:rPr lang="en-US" dirty="0"/>
              <a:t>too cheap to meter</a:t>
            </a:r>
          </a:p>
        </p:txBody>
      </p:sp>
      <p:sp>
        <p:nvSpPr>
          <p:cNvPr id="7" name="TextBox 6">
            <a:extLst>
              <a:ext uri="{FF2B5EF4-FFF2-40B4-BE49-F238E27FC236}">
                <a16:creationId xmlns:a16="http://schemas.microsoft.com/office/drawing/2014/main" id="{9EE72891-064D-4483-92DA-A0F749DC14F7}"/>
              </a:ext>
            </a:extLst>
          </p:cNvPr>
          <p:cNvSpPr txBox="1"/>
          <p:nvPr/>
        </p:nvSpPr>
        <p:spPr>
          <a:xfrm>
            <a:off x="924169" y="3389068"/>
            <a:ext cx="1324786" cy="646331"/>
          </a:xfrm>
          <a:prstGeom prst="rect">
            <a:avLst/>
          </a:prstGeom>
          <a:noFill/>
        </p:spPr>
        <p:txBody>
          <a:bodyPr wrap="none" rtlCol="0">
            <a:spAutoFit/>
          </a:bodyPr>
          <a:lstStyle/>
          <a:p>
            <a:r>
              <a:rPr lang="en-US" dirty="0"/>
              <a:t>unregulated</a:t>
            </a:r>
          </a:p>
          <a:p>
            <a:r>
              <a:rPr lang="en-US" dirty="0"/>
              <a:t>(not PSTN)</a:t>
            </a:r>
          </a:p>
        </p:txBody>
      </p:sp>
      <p:sp>
        <p:nvSpPr>
          <p:cNvPr id="9" name="TextBox 8">
            <a:extLst>
              <a:ext uri="{FF2B5EF4-FFF2-40B4-BE49-F238E27FC236}">
                <a16:creationId xmlns:a16="http://schemas.microsoft.com/office/drawing/2014/main" id="{DFBEAC15-7E20-2C03-308F-A5E2456168AB}"/>
              </a:ext>
            </a:extLst>
          </p:cNvPr>
          <p:cNvSpPr txBox="1"/>
          <p:nvPr/>
        </p:nvSpPr>
        <p:spPr>
          <a:xfrm>
            <a:off x="924169" y="4118563"/>
            <a:ext cx="1359475" cy="646331"/>
          </a:xfrm>
          <a:prstGeom prst="rect">
            <a:avLst/>
          </a:prstGeom>
          <a:noFill/>
        </p:spPr>
        <p:txBody>
          <a:bodyPr wrap="none" rtlCol="0">
            <a:spAutoFit/>
          </a:bodyPr>
          <a:lstStyle/>
          <a:p>
            <a:r>
              <a:rPr lang="en-US" dirty="0"/>
              <a:t>open-source</a:t>
            </a:r>
          </a:p>
          <a:p>
            <a:r>
              <a:rPr lang="en-US" dirty="0"/>
              <a:t>software</a:t>
            </a:r>
          </a:p>
        </p:txBody>
      </p:sp>
      <p:sp>
        <p:nvSpPr>
          <p:cNvPr id="10" name="TextBox 9">
            <a:extLst>
              <a:ext uri="{FF2B5EF4-FFF2-40B4-BE49-F238E27FC236}">
                <a16:creationId xmlns:a16="http://schemas.microsoft.com/office/drawing/2014/main" id="{62FD35F8-6E4F-3D79-B20B-673978484AC3}"/>
              </a:ext>
            </a:extLst>
          </p:cNvPr>
          <p:cNvSpPr txBox="1"/>
          <p:nvPr/>
        </p:nvSpPr>
        <p:spPr>
          <a:xfrm>
            <a:off x="924169" y="4848058"/>
            <a:ext cx="1569212" cy="369332"/>
          </a:xfrm>
          <a:prstGeom prst="rect">
            <a:avLst/>
          </a:prstGeom>
          <a:noFill/>
        </p:spPr>
        <p:txBody>
          <a:bodyPr wrap="none" rtlCol="0">
            <a:spAutoFit/>
          </a:bodyPr>
          <a:lstStyle/>
          <a:p>
            <a:r>
              <a:rPr lang="en-US" dirty="0"/>
              <a:t>programmable</a:t>
            </a:r>
          </a:p>
        </p:txBody>
      </p:sp>
      <p:sp>
        <p:nvSpPr>
          <p:cNvPr id="11" name="TextBox 10">
            <a:extLst>
              <a:ext uri="{FF2B5EF4-FFF2-40B4-BE49-F238E27FC236}">
                <a16:creationId xmlns:a16="http://schemas.microsoft.com/office/drawing/2014/main" id="{E505E6C5-1EAC-1EDB-3737-0E5CF0318E64}"/>
              </a:ext>
            </a:extLst>
          </p:cNvPr>
          <p:cNvSpPr txBox="1"/>
          <p:nvPr/>
        </p:nvSpPr>
        <p:spPr>
          <a:xfrm>
            <a:off x="924169" y="2659573"/>
            <a:ext cx="1341521" cy="646331"/>
          </a:xfrm>
          <a:prstGeom prst="rect">
            <a:avLst/>
          </a:prstGeom>
          <a:noFill/>
        </p:spPr>
        <p:txBody>
          <a:bodyPr wrap="none" rtlCol="0">
            <a:spAutoFit/>
          </a:bodyPr>
          <a:lstStyle/>
          <a:p>
            <a:r>
              <a:rPr lang="en-US" dirty="0"/>
              <a:t>the death of</a:t>
            </a:r>
          </a:p>
          <a:p>
            <a:r>
              <a:rPr lang="en-US" dirty="0"/>
              <a:t>distance</a:t>
            </a:r>
          </a:p>
        </p:txBody>
      </p:sp>
      <p:graphicFrame>
        <p:nvGraphicFramePr>
          <p:cNvPr id="14" name="Diagram 13">
            <a:extLst>
              <a:ext uri="{FF2B5EF4-FFF2-40B4-BE49-F238E27FC236}">
                <a16:creationId xmlns:a16="http://schemas.microsoft.com/office/drawing/2014/main" id="{E6F0A92A-59D7-CA15-9815-61AFC3B617AB}"/>
              </a:ext>
            </a:extLst>
          </p:cNvPr>
          <p:cNvGraphicFramePr/>
          <p:nvPr>
            <p:extLst>
              <p:ext uri="{D42A27DB-BD31-4B8C-83A1-F6EECF244321}">
                <p14:modId xmlns:p14="http://schemas.microsoft.com/office/powerpoint/2010/main" val="3970870566"/>
              </p:ext>
            </p:extLst>
          </p:nvPr>
        </p:nvGraphicFramePr>
        <p:xfrm>
          <a:off x="7970403" y="1844445"/>
          <a:ext cx="4064000" cy="36822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6" name="TextBox 15">
            <a:extLst>
              <a:ext uri="{FF2B5EF4-FFF2-40B4-BE49-F238E27FC236}">
                <a16:creationId xmlns:a16="http://schemas.microsoft.com/office/drawing/2014/main" id="{4EC5EA8F-C40F-EEDF-7745-43AB52F10418}"/>
              </a:ext>
            </a:extLst>
          </p:cNvPr>
          <p:cNvSpPr txBox="1"/>
          <p:nvPr/>
        </p:nvSpPr>
        <p:spPr>
          <a:xfrm>
            <a:off x="8123583" y="5711312"/>
            <a:ext cx="2692597" cy="369332"/>
          </a:xfrm>
          <a:prstGeom prst="rect">
            <a:avLst/>
          </a:prstGeom>
          <a:noFill/>
        </p:spPr>
        <p:txBody>
          <a:bodyPr wrap="none" rtlCol="0">
            <a:spAutoFit/>
          </a:bodyPr>
          <a:lstStyle/>
          <a:p>
            <a:r>
              <a:rPr lang="en-US" dirty="0"/>
              <a:t>incremental, not done yet!</a:t>
            </a:r>
          </a:p>
        </p:txBody>
      </p:sp>
      <p:sp>
        <p:nvSpPr>
          <p:cNvPr id="17" name="TextBox 16">
            <a:extLst>
              <a:ext uri="{FF2B5EF4-FFF2-40B4-BE49-F238E27FC236}">
                <a16:creationId xmlns:a16="http://schemas.microsoft.com/office/drawing/2014/main" id="{5FA707CB-0732-8B9D-8714-776CB2A81B6F}"/>
              </a:ext>
            </a:extLst>
          </p:cNvPr>
          <p:cNvSpPr txBox="1"/>
          <p:nvPr/>
        </p:nvSpPr>
        <p:spPr>
          <a:xfrm>
            <a:off x="924169" y="5300552"/>
            <a:ext cx="1303498" cy="646331"/>
          </a:xfrm>
          <a:prstGeom prst="rect">
            <a:avLst/>
          </a:prstGeom>
          <a:noFill/>
        </p:spPr>
        <p:txBody>
          <a:bodyPr wrap="none" rtlCol="0">
            <a:spAutoFit/>
          </a:bodyPr>
          <a:lstStyle/>
          <a:p>
            <a:r>
              <a:rPr lang="en-US" dirty="0"/>
              <a:t>low barriers</a:t>
            </a:r>
          </a:p>
          <a:p>
            <a:r>
              <a:rPr lang="en-US" dirty="0"/>
              <a:t>to entry</a:t>
            </a:r>
          </a:p>
        </p:txBody>
      </p:sp>
      <p:sp>
        <p:nvSpPr>
          <p:cNvPr id="19" name="Date Placeholder 18">
            <a:extLst>
              <a:ext uri="{FF2B5EF4-FFF2-40B4-BE49-F238E27FC236}">
                <a16:creationId xmlns:a16="http://schemas.microsoft.com/office/drawing/2014/main" id="{72374A82-FFA7-B54E-F136-9AF59B3E6203}"/>
              </a:ext>
            </a:extLst>
          </p:cNvPr>
          <p:cNvSpPr>
            <a:spLocks noGrp="1"/>
          </p:cNvSpPr>
          <p:nvPr>
            <p:ph type="dt" sz="half" idx="10"/>
          </p:nvPr>
        </p:nvSpPr>
        <p:spPr/>
        <p:txBody>
          <a:bodyPr/>
          <a:lstStyle/>
          <a:p>
            <a:fld id="{E8E04CF7-47D0-D14E-8552-952DC89E946B}" type="datetime1">
              <a:rPr lang="en-US" smtClean="0"/>
              <a:t>10/19/22</a:t>
            </a:fld>
            <a:endParaRPr lang="en-US"/>
          </a:p>
        </p:txBody>
      </p:sp>
      <p:sp>
        <p:nvSpPr>
          <p:cNvPr id="20" name="Footer Placeholder 19">
            <a:extLst>
              <a:ext uri="{FF2B5EF4-FFF2-40B4-BE49-F238E27FC236}">
                <a16:creationId xmlns:a16="http://schemas.microsoft.com/office/drawing/2014/main" id="{10EE9278-F361-EA43-7228-DC92FE585E90}"/>
              </a:ext>
            </a:extLst>
          </p:cNvPr>
          <p:cNvSpPr>
            <a:spLocks noGrp="1"/>
          </p:cNvSpPr>
          <p:nvPr>
            <p:ph type="ftr" sz="quarter" idx="11"/>
          </p:nvPr>
        </p:nvSpPr>
        <p:spPr/>
        <p:txBody>
          <a:bodyPr/>
          <a:lstStyle/>
          <a:p>
            <a:r>
              <a:rPr lang="en-US"/>
              <a:t>50 Jahre KIT-Fakultät für Informatik</a:t>
            </a:r>
          </a:p>
        </p:txBody>
      </p:sp>
      <p:sp>
        <p:nvSpPr>
          <p:cNvPr id="21" name="Slide Number Placeholder 20">
            <a:extLst>
              <a:ext uri="{FF2B5EF4-FFF2-40B4-BE49-F238E27FC236}">
                <a16:creationId xmlns:a16="http://schemas.microsoft.com/office/drawing/2014/main" id="{33223114-8A1B-6641-133B-A4FDA022B5DE}"/>
              </a:ext>
            </a:extLst>
          </p:cNvPr>
          <p:cNvSpPr>
            <a:spLocks noGrp="1"/>
          </p:cNvSpPr>
          <p:nvPr>
            <p:ph type="sldNum" sz="quarter" idx="12"/>
          </p:nvPr>
        </p:nvSpPr>
        <p:spPr/>
        <p:txBody>
          <a:bodyPr/>
          <a:lstStyle/>
          <a:p>
            <a:fld id="{817380D5-738D-774F-9A20-31B92A34E1CE}" type="slidenum">
              <a:rPr lang="en-US" smtClean="0"/>
              <a:t>36</a:t>
            </a:fld>
            <a:endParaRPr lang="en-US"/>
          </a:p>
        </p:txBody>
      </p:sp>
    </p:spTree>
    <p:extLst>
      <p:ext uri="{BB962C8B-B14F-4D97-AF65-F5344CB8AC3E}">
        <p14:creationId xmlns:p14="http://schemas.microsoft.com/office/powerpoint/2010/main" val="33238238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302DA-7468-3EB1-56C7-EDF7071ABACF}"/>
              </a:ext>
            </a:extLst>
          </p:cNvPr>
          <p:cNvSpPr>
            <a:spLocks noGrp="1"/>
          </p:cNvSpPr>
          <p:nvPr>
            <p:ph type="title"/>
          </p:nvPr>
        </p:nvSpPr>
        <p:spPr/>
        <p:txBody>
          <a:bodyPr/>
          <a:lstStyle/>
          <a:p>
            <a:r>
              <a:rPr lang="en-US" dirty="0"/>
              <a:t>The good, the bad &amp; the ugly – we can’t just take credit for the first</a:t>
            </a:r>
          </a:p>
        </p:txBody>
      </p:sp>
      <p:pic>
        <p:nvPicPr>
          <p:cNvPr id="3" name="Picture 2">
            <a:extLst>
              <a:ext uri="{FF2B5EF4-FFF2-40B4-BE49-F238E27FC236}">
                <a16:creationId xmlns:a16="http://schemas.microsoft.com/office/drawing/2014/main" id="{579E007D-EE77-FCB7-260D-49D60DADF103}"/>
              </a:ext>
            </a:extLst>
          </p:cNvPr>
          <p:cNvPicPr>
            <a:picLocks noChangeAspect="1"/>
          </p:cNvPicPr>
          <p:nvPr/>
        </p:nvPicPr>
        <p:blipFill>
          <a:blip r:embed="rId3"/>
          <a:stretch>
            <a:fillRect/>
          </a:stretch>
        </p:blipFill>
        <p:spPr>
          <a:xfrm>
            <a:off x="838200" y="2323198"/>
            <a:ext cx="4578275" cy="1337338"/>
          </a:xfrm>
          <a:prstGeom prst="rect">
            <a:avLst/>
          </a:prstGeom>
        </p:spPr>
      </p:pic>
      <p:pic>
        <p:nvPicPr>
          <p:cNvPr id="2050" name="Picture 2">
            <a:extLst>
              <a:ext uri="{FF2B5EF4-FFF2-40B4-BE49-F238E27FC236}">
                <a16:creationId xmlns:a16="http://schemas.microsoft.com/office/drawing/2014/main" id="{D7427988-A58A-1D2C-6FA1-84E6A53649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851982"/>
            <a:ext cx="4378398" cy="22045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12D6095-84D3-0D27-D31B-C6518244177A}"/>
              </a:ext>
            </a:extLst>
          </p:cNvPr>
          <p:cNvSpPr txBox="1"/>
          <p:nvPr/>
        </p:nvSpPr>
        <p:spPr>
          <a:xfrm>
            <a:off x="1032734" y="1904104"/>
            <a:ext cx="1059906" cy="369332"/>
          </a:xfrm>
          <a:prstGeom prst="rect">
            <a:avLst/>
          </a:prstGeom>
          <a:noFill/>
        </p:spPr>
        <p:txBody>
          <a:bodyPr wrap="none" rtlCol="0">
            <a:spAutoFit/>
          </a:bodyPr>
          <a:lstStyle/>
          <a:p>
            <a:r>
              <a:rPr lang="en-US" i="1" dirty="0">
                <a:solidFill>
                  <a:schemeClr val="accent6">
                    <a:lumMod val="75000"/>
                  </a:schemeClr>
                </a:solidFill>
              </a:rPr>
              <a:t>The good</a:t>
            </a:r>
          </a:p>
        </p:txBody>
      </p:sp>
      <p:sp>
        <p:nvSpPr>
          <p:cNvPr id="5" name="TextBox 4">
            <a:extLst>
              <a:ext uri="{FF2B5EF4-FFF2-40B4-BE49-F238E27FC236}">
                <a16:creationId xmlns:a16="http://schemas.microsoft.com/office/drawing/2014/main" id="{60F8D1E8-30A1-F4BE-3BA0-BF53941A0319}"/>
              </a:ext>
            </a:extLst>
          </p:cNvPr>
          <p:cNvSpPr txBox="1"/>
          <p:nvPr/>
        </p:nvSpPr>
        <p:spPr>
          <a:xfrm>
            <a:off x="5520700" y="1703231"/>
            <a:ext cx="1678193" cy="646331"/>
          </a:xfrm>
          <a:prstGeom prst="rect">
            <a:avLst/>
          </a:prstGeom>
          <a:noFill/>
        </p:spPr>
        <p:txBody>
          <a:bodyPr wrap="square" rtlCol="0">
            <a:spAutoFit/>
          </a:bodyPr>
          <a:lstStyle/>
          <a:p>
            <a:r>
              <a:rPr lang="en-US" i="1" dirty="0">
                <a:solidFill>
                  <a:schemeClr val="accent4"/>
                </a:solidFill>
              </a:rPr>
              <a:t>Bad</a:t>
            </a:r>
          </a:p>
          <a:p>
            <a:r>
              <a:rPr lang="en-US" i="1" dirty="0">
                <a:solidFill>
                  <a:schemeClr val="accent4"/>
                </a:solidFill>
              </a:rPr>
              <a:t>but improvable</a:t>
            </a:r>
          </a:p>
        </p:txBody>
      </p:sp>
      <p:sp>
        <p:nvSpPr>
          <p:cNvPr id="6" name="TextBox 5">
            <a:extLst>
              <a:ext uri="{FF2B5EF4-FFF2-40B4-BE49-F238E27FC236}">
                <a16:creationId xmlns:a16="http://schemas.microsoft.com/office/drawing/2014/main" id="{E14658C9-CC7F-2B81-FA42-B09898D99A29}"/>
              </a:ext>
            </a:extLst>
          </p:cNvPr>
          <p:cNvSpPr txBox="1"/>
          <p:nvPr/>
        </p:nvSpPr>
        <p:spPr>
          <a:xfrm>
            <a:off x="8626367" y="2302530"/>
            <a:ext cx="3324838" cy="92333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dirty="0"/>
              <a:t>We’ve met the problem – and they sponsor our conferences and hire our students!</a:t>
            </a:r>
          </a:p>
        </p:txBody>
      </p:sp>
      <p:pic>
        <p:nvPicPr>
          <p:cNvPr id="8" name="Picture 7">
            <a:extLst>
              <a:ext uri="{FF2B5EF4-FFF2-40B4-BE49-F238E27FC236}">
                <a16:creationId xmlns:a16="http://schemas.microsoft.com/office/drawing/2014/main" id="{67F616EE-8865-28EB-CFF5-CFCD430622F5}"/>
              </a:ext>
            </a:extLst>
          </p:cNvPr>
          <p:cNvPicPr>
            <a:picLocks noChangeAspect="1"/>
          </p:cNvPicPr>
          <p:nvPr/>
        </p:nvPicPr>
        <p:blipFill>
          <a:blip r:embed="rId5"/>
          <a:stretch>
            <a:fillRect/>
          </a:stretch>
        </p:blipFill>
        <p:spPr>
          <a:xfrm>
            <a:off x="4254267" y="2850776"/>
            <a:ext cx="1001314" cy="1156447"/>
          </a:xfrm>
          <a:prstGeom prst="rect">
            <a:avLst/>
          </a:prstGeom>
        </p:spPr>
      </p:pic>
      <p:sp>
        <p:nvSpPr>
          <p:cNvPr id="9" name="TextBox 8">
            <a:extLst>
              <a:ext uri="{FF2B5EF4-FFF2-40B4-BE49-F238E27FC236}">
                <a16:creationId xmlns:a16="http://schemas.microsoft.com/office/drawing/2014/main" id="{96B2590A-C3BB-DDA4-BC7B-2FDE7ACC944C}"/>
              </a:ext>
            </a:extLst>
          </p:cNvPr>
          <p:cNvSpPr txBox="1"/>
          <p:nvPr/>
        </p:nvSpPr>
        <p:spPr>
          <a:xfrm>
            <a:off x="8788998" y="1841731"/>
            <a:ext cx="1811778" cy="369332"/>
          </a:xfrm>
          <a:prstGeom prst="rect">
            <a:avLst/>
          </a:prstGeom>
          <a:noFill/>
        </p:spPr>
        <p:txBody>
          <a:bodyPr wrap="none" rtlCol="0">
            <a:spAutoFit/>
          </a:bodyPr>
          <a:lstStyle/>
          <a:p>
            <a:r>
              <a:rPr lang="en-US" i="1" dirty="0">
                <a:solidFill>
                  <a:srgbClr val="C00000"/>
                </a:solidFill>
              </a:rPr>
              <a:t>Wicked problems</a:t>
            </a:r>
          </a:p>
        </p:txBody>
      </p:sp>
      <p:sp>
        <p:nvSpPr>
          <p:cNvPr id="10" name="TextBox 9">
            <a:extLst>
              <a:ext uri="{FF2B5EF4-FFF2-40B4-BE49-F238E27FC236}">
                <a16:creationId xmlns:a16="http://schemas.microsoft.com/office/drawing/2014/main" id="{6DD2FD36-ADE4-0C28-3714-DA67FD641AE1}"/>
              </a:ext>
            </a:extLst>
          </p:cNvPr>
          <p:cNvSpPr txBox="1"/>
          <p:nvPr/>
        </p:nvSpPr>
        <p:spPr>
          <a:xfrm>
            <a:off x="5520700" y="2421954"/>
            <a:ext cx="2949397" cy="2031325"/>
          </a:xfrm>
          <a:prstGeom prst="rect">
            <a:avLst/>
          </a:prstGeom>
          <a:noFill/>
        </p:spPr>
        <p:txBody>
          <a:bodyPr wrap="none" rtlCol="0">
            <a:spAutoFit/>
          </a:bodyPr>
          <a:lstStyle/>
          <a:p>
            <a:r>
              <a:rPr lang="en-US" dirty="0"/>
              <a:t>unwanted communications</a:t>
            </a:r>
          </a:p>
          <a:p>
            <a:r>
              <a:rPr lang="en-US" dirty="0"/>
              <a:t>DDOS</a:t>
            </a:r>
          </a:p>
          <a:p>
            <a:r>
              <a:rPr lang="en-US" dirty="0"/>
              <a:t>CIA violations</a:t>
            </a:r>
          </a:p>
          <a:p>
            <a:r>
              <a:rPr lang="en-US" dirty="0">
                <a:sym typeface="Wingdings" pitchFamily="2" charset="2"/>
              </a:rPr>
              <a:t> bad actors are the “other”</a:t>
            </a:r>
            <a:endParaRPr lang="en-US" dirty="0"/>
          </a:p>
          <a:p>
            <a:endParaRPr lang="en-US" dirty="0"/>
          </a:p>
          <a:p>
            <a:r>
              <a:rPr lang="en-US" dirty="0"/>
              <a:t>lack of reliability</a:t>
            </a:r>
          </a:p>
          <a:p>
            <a:r>
              <a:rPr lang="en-US" dirty="0"/>
              <a:t>lack of usability</a:t>
            </a:r>
          </a:p>
        </p:txBody>
      </p:sp>
      <p:pic>
        <p:nvPicPr>
          <p:cNvPr id="11" name="Picture 10">
            <a:extLst>
              <a:ext uri="{FF2B5EF4-FFF2-40B4-BE49-F238E27FC236}">
                <a16:creationId xmlns:a16="http://schemas.microsoft.com/office/drawing/2014/main" id="{CEB1FEE2-DC94-8890-BC77-FCCA990BA974}"/>
              </a:ext>
            </a:extLst>
          </p:cNvPr>
          <p:cNvPicPr>
            <a:picLocks noChangeAspect="1"/>
          </p:cNvPicPr>
          <p:nvPr/>
        </p:nvPicPr>
        <p:blipFill>
          <a:blip r:embed="rId6"/>
          <a:stretch>
            <a:fillRect/>
          </a:stretch>
        </p:blipFill>
        <p:spPr>
          <a:xfrm>
            <a:off x="8632665" y="3417194"/>
            <a:ext cx="3216611" cy="841015"/>
          </a:xfrm>
          <a:prstGeom prst="rect">
            <a:avLst/>
          </a:prstGeom>
        </p:spPr>
      </p:pic>
      <p:pic>
        <p:nvPicPr>
          <p:cNvPr id="12" name="Picture 11">
            <a:extLst>
              <a:ext uri="{FF2B5EF4-FFF2-40B4-BE49-F238E27FC236}">
                <a16:creationId xmlns:a16="http://schemas.microsoft.com/office/drawing/2014/main" id="{E17B3EB1-ED5E-0898-A75F-D6E0518852E6}"/>
              </a:ext>
            </a:extLst>
          </p:cNvPr>
          <p:cNvPicPr>
            <a:picLocks noChangeAspect="1"/>
          </p:cNvPicPr>
          <p:nvPr/>
        </p:nvPicPr>
        <p:blipFill>
          <a:blip r:embed="rId7"/>
          <a:stretch>
            <a:fillRect/>
          </a:stretch>
        </p:blipFill>
        <p:spPr>
          <a:xfrm>
            <a:off x="8641136" y="4449543"/>
            <a:ext cx="3324839" cy="762656"/>
          </a:xfrm>
          <a:prstGeom prst="rect">
            <a:avLst/>
          </a:prstGeom>
        </p:spPr>
      </p:pic>
      <p:cxnSp>
        <p:nvCxnSpPr>
          <p:cNvPr id="14" name="Straight Connector 13">
            <a:extLst>
              <a:ext uri="{FF2B5EF4-FFF2-40B4-BE49-F238E27FC236}">
                <a16:creationId xmlns:a16="http://schemas.microsoft.com/office/drawing/2014/main" id="{148E3559-A6CC-1381-07AF-0F2953766D70}"/>
              </a:ext>
            </a:extLst>
          </p:cNvPr>
          <p:cNvCxnSpPr/>
          <p:nvPr/>
        </p:nvCxnSpPr>
        <p:spPr>
          <a:xfrm>
            <a:off x="5416475" y="1703231"/>
            <a:ext cx="0" cy="4536204"/>
          </a:xfrm>
          <a:prstGeom prst="line">
            <a:avLst/>
          </a:prstGeom>
          <a:ln w="44450" cap="rnd"/>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688104F-C7CA-407B-BEB9-58022B02D35E}"/>
              </a:ext>
            </a:extLst>
          </p:cNvPr>
          <p:cNvCxnSpPr/>
          <p:nvPr/>
        </p:nvCxnSpPr>
        <p:spPr>
          <a:xfrm>
            <a:off x="8470098" y="1690688"/>
            <a:ext cx="0" cy="4536204"/>
          </a:xfrm>
          <a:prstGeom prst="line">
            <a:avLst/>
          </a:prstGeom>
          <a:ln w="44450" cap="rnd"/>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91D4E63-E0B7-4DE3-A50D-216FBBCC0FBD}"/>
              </a:ext>
            </a:extLst>
          </p:cNvPr>
          <p:cNvSpPr txBox="1"/>
          <p:nvPr/>
        </p:nvSpPr>
        <p:spPr>
          <a:xfrm>
            <a:off x="8626367" y="5644483"/>
            <a:ext cx="2129173" cy="646331"/>
          </a:xfrm>
          <a:prstGeom prst="rect">
            <a:avLst/>
          </a:prstGeom>
          <a:noFill/>
        </p:spPr>
        <p:txBody>
          <a:bodyPr wrap="none" rtlCol="0">
            <a:spAutoFit/>
          </a:bodyPr>
          <a:lstStyle/>
          <a:p>
            <a:r>
              <a:rPr lang="en-US" dirty="0"/>
              <a:t>deindustrialization</a:t>
            </a:r>
          </a:p>
          <a:p>
            <a:r>
              <a:rPr lang="en-US" dirty="0"/>
              <a:t>death of Main Street</a:t>
            </a:r>
          </a:p>
        </p:txBody>
      </p:sp>
      <p:sp>
        <p:nvSpPr>
          <p:cNvPr id="17" name="Date Placeholder 16">
            <a:extLst>
              <a:ext uri="{FF2B5EF4-FFF2-40B4-BE49-F238E27FC236}">
                <a16:creationId xmlns:a16="http://schemas.microsoft.com/office/drawing/2014/main" id="{53D84BED-F3EF-7735-617B-DDF7F1B5C188}"/>
              </a:ext>
            </a:extLst>
          </p:cNvPr>
          <p:cNvSpPr>
            <a:spLocks noGrp="1"/>
          </p:cNvSpPr>
          <p:nvPr>
            <p:ph type="dt" sz="half" idx="10"/>
          </p:nvPr>
        </p:nvSpPr>
        <p:spPr/>
        <p:txBody>
          <a:bodyPr/>
          <a:lstStyle/>
          <a:p>
            <a:fld id="{29FA588B-48EB-0343-9E2C-AE5A5712C4DB}" type="datetime1">
              <a:rPr lang="en-US" smtClean="0"/>
              <a:t>10/19/22</a:t>
            </a:fld>
            <a:endParaRPr lang="en-US"/>
          </a:p>
        </p:txBody>
      </p:sp>
      <p:sp>
        <p:nvSpPr>
          <p:cNvPr id="18" name="Footer Placeholder 17">
            <a:extLst>
              <a:ext uri="{FF2B5EF4-FFF2-40B4-BE49-F238E27FC236}">
                <a16:creationId xmlns:a16="http://schemas.microsoft.com/office/drawing/2014/main" id="{11D078E9-9184-D335-F96A-237EEA39EE56}"/>
              </a:ext>
            </a:extLst>
          </p:cNvPr>
          <p:cNvSpPr>
            <a:spLocks noGrp="1"/>
          </p:cNvSpPr>
          <p:nvPr>
            <p:ph type="ftr" sz="quarter" idx="11"/>
          </p:nvPr>
        </p:nvSpPr>
        <p:spPr/>
        <p:txBody>
          <a:bodyPr/>
          <a:lstStyle/>
          <a:p>
            <a:r>
              <a:rPr lang="en-US"/>
              <a:t>50 Jahre KIT-Fakultät für Informatik</a:t>
            </a:r>
          </a:p>
        </p:txBody>
      </p:sp>
      <p:sp>
        <p:nvSpPr>
          <p:cNvPr id="19" name="Slide Number Placeholder 18">
            <a:extLst>
              <a:ext uri="{FF2B5EF4-FFF2-40B4-BE49-F238E27FC236}">
                <a16:creationId xmlns:a16="http://schemas.microsoft.com/office/drawing/2014/main" id="{30FF3DD6-8875-E3C0-A84A-6CA0CCCA1EAD}"/>
              </a:ext>
            </a:extLst>
          </p:cNvPr>
          <p:cNvSpPr>
            <a:spLocks noGrp="1"/>
          </p:cNvSpPr>
          <p:nvPr>
            <p:ph type="sldNum" sz="quarter" idx="12"/>
          </p:nvPr>
        </p:nvSpPr>
        <p:spPr/>
        <p:txBody>
          <a:bodyPr/>
          <a:lstStyle/>
          <a:p>
            <a:fld id="{817380D5-738D-774F-9A20-31B92A34E1CE}" type="slidenum">
              <a:rPr lang="en-US" smtClean="0"/>
              <a:t>37</a:t>
            </a:fld>
            <a:endParaRPr lang="en-US"/>
          </a:p>
        </p:txBody>
      </p:sp>
    </p:spTree>
    <p:extLst>
      <p:ext uri="{BB962C8B-B14F-4D97-AF65-F5344CB8AC3E}">
        <p14:creationId xmlns:p14="http://schemas.microsoft.com/office/powerpoint/2010/main" val="23566453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318C9-E0BA-49CE-18DA-12573CB6A773}"/>
              </a:ext>
            </a:extLst>
          </p:cNvPr>
          <p:cNvSpPr>
            <a:spLocks noGrp="1"/>
          </p:cNvSpPr>
          <p:nvPr>
            <p:ph type="title"/>
          </p:nvPr>
        </p:nvSpPr>
        <p:spPr/>
        <p:txBody>
          <a:bodyPr/>
          <a:lstStyle/>
          <a:p>
            <a:r>
              <a:rPr lang="en-US" dirty="0"/>
              <a:t>What if you build a technology and nobody (except VCs) want it?</a:t>
            </a:r>
          </a:p>
        </p:txBody>
      </p:sp>
      <p:pic>
        <p:nvPicPr>
          <p:cNvPr id="3" name="Picture 2">
            <a:extLst>
              <a:ext uri="{FF2B5EF4-FFF2-40B4-BE49-F238E27FC236}">
                <a16:creationId xmlns:a16="http://schemas.microsoft.com/office/drawing/2014/main" id="{D83C002F-4D00-AF69-1E9D-69298D90BF7D}"/>
              </a:ext>
            </a:extLst>
          </p:cNvPr>
          <p:cNvPicPr>
            <a:picLocks noChangeAspect="1"/>
          </p:cNvPicPr>
          <p:nvPr/>
        </p:nvPicPr>
        <p:blipFill>
          <a:blip r:embed="rId3"/>
          <a:stretch>
            <a:fillRect/>
          </a:stretch>
        </p:blipFill>
        <p:spPr>
          <a:xfrm>
            <a:off x="838200" y="1690688"/>
            <a:ext cx="8050408" cy="1766520"/>
          </a:xfrm>
          <a:prstGeom prst="rect">
            <a:avLst/>
          </a:prstGeom>
        </p:spPr>
      </p:pic>
      <p:pic>
        <p:nvPicPr>
          <p:cNvPr id="4" name="Picture 3">
            <a:extLst>
              <a:ext uri="{FF2B5EF4-FFF2-40B4-BE49-F238E27FC236}">
                <a16:creationId xmlns:a16="http://schemas.microsoft.com/office/drawing/2014/main" id="{0914EB7E-B16F-A634-2E65-6E13A5B6362B}"/>
              </a:ext>
            </a:extLst>
          </p:cNvPr>
          <p:cNvPicPr>
            <a:picLocks noChangeAspect="1"/>
          </p:cNvPicPr>
          <p:nvPr/>
        </p:nvPicPr>
        <p:blipFill>
          <a:blip r:embed="rId4"/>
          <a:stretch>
            <a:fillRect/>
          </a:stretch>
        </p:blipFill>
        <p:spPr>
          <a:xfrm>
            <a:off x="5928117" y="3636085"/>
            <a:ext cx="5902964" cy="1876582"/>
          </a:xfrm>
          <a:prstGeom prst="rect">
            <a:avLst/>
          </a:prstGeom>
        </p:spPr>
      </p:pic>
      <p:sp>
        <p:nvSpPr>
          <p:cNvPr id="6" name="TextBox 5">
            <a:extLst>
              <a:ext uri="{FF2B5EF4-FFF2-40B4-BE49-F238E27FC236}">
                <a16:creationId xmlns:a16="http://schemas.microsoft.com/office/drawing/2014/main" id="{0C09842C-B652-9ABA-DBF0-7CBDBB9B9EFE}"/>
              </a:ext>
            </a:extLst>
          </p:cNvPr>
          <p:cNvSpPr txBox="1"/>
          <p:nvPr/>
        </p:nvSpPr>
        <p:spPr>
          <a:xfrm>
            <a:off x="5928116" y="5593976"/>
            <a:ext cx="5792851" cy="1207111"/>
          </a:xfrm>
          <a:prstGeom prst="rect">
            <a:avLst/>
          </a:prstGeom>
          <a:noFill/>
        </p:spPr>
        <p:txBody>
          <a:bodyPr wrap="square">
            <a:spAutoFit/>
          </a:bodyPr>
          <a:lstStyle/>
          <a:p>
            <a:r>
              <a:rPr lang="en-US" dirty="0"/>
              <a:t>If Sidewalk’s Quayside failure taught us anything, it’s that these technologies need to respond better to human needs.</a:t>
            </a:r>
          </a:p>
          <a:p>
            <a:r>
              <a:rPr lang="en-US" dirty="0"/>
              <a:t>Sure, the tech industry has made life more productive over the past two decades, but has it made it better?</a:t>
            </a:r>
          </a:p>
        </p:txBody>
      </p:sp>
      <p:pic>
        <p:nvPicPr>
          <p:cNvPr id="8" name="Picture 7">
            <a:extLst>
              <a:ext uri="{FF2B5EF4-FFF2-40B4-BE49-F238E27FC236}">
                <a16:creationId xmlns:a16="http://schemas.microsoft.com/office/drawing/2014/main" id="{C2F1880B-8E6E-28F0-479C-90FEDA9DE30D}"/>
              </a:ext>
            </a:extLst>
          </p:cNvPr>
          <p:cNvPicPr>
            <a:picLocks noChangeAspect="1"/>
          </p:cNvPicPr>
          <p:nvPr/>
        </p:nvPicPr>
        <p:blipFill>
          <a:blip r:embed="rId5"/>
          <a:stretch>
            <a:fillRect/>
          </a:stretch>
        </p:blipFill>
        <p:spPr>
          <a:xfrm>
            <a:off x="838200" y="3958814"/>
            <a:ext cx="5015396" cy="1039688"/>
          </a:xfrm>
          <a:prstGeom prst="rect">
            <a:avLst/>
          </a:prstGeom>
        </p:spPr>
      </p:pic>
      <p:sp>
        <p:nvSpPr>
          <p:cNvPr id="5" name="Date Placeholder 4">
            <a:extLst>
              <a:ext uri="{FF2B5EF4-FFF2-40B4-BE49-F238E27FC236}">
                <a16:creationId xmlns:a16="http://schemas.microsoft.com/office/drawing/2014/main" id="{E37722FA-531E-F56A-272F-79B1BAD2FDBD}"/>
              </a:ext>
            </a:extLst>
          </p:cNvPr>
          <p:cNvSpPr>
            <a:spLocks noGrp="1"/>
          </p:cNvSpPr>
          <p:nvPr>
            <p:ph type="dt" sz="half" idx="10"/>
          </p:nvPr>
        </p:nvSpPr>
        <p:spPr/>
        <p:txBody>
          <a:bodyPr/>
          <a:lstStyle/>
          <a:p>
            <a:fld id="{30C30703-BABE-CB47-B902-72A1131FBA5A}" type="datetime1">
              <a:rPr lang="en-US" smtClean="0"/>
              <a:t>10/19/22</a:t>
            </a:fld>
            <a:endParaRPr lang="en-US"/>
          </a:p>
        </p:txBody>
      </p:sp>
      <p:sp>
        <p:nvSpPr>
          <p:cNvPr id="7" name="Footer Placeholder 6">
            <a:extLst>
              <a:ext uri="{FF2B5EF4-FFF2-40B4-BE49-F238E27FC236}">
                <a16:creationId xmlns:a16="http://schemas.microsoft.com/office/drawing/2014/main" id="{D7F80D5B-D9CB-4738-8DC3-1C2837B18F51}"/>
              </a:ext>
            </a:extLst>
          </p:cNvPr>
          <p:cNvSpPr>
            <a:spLocks noGrp="1"/>
          </p:cNvSpPr>
          <p:nvPr>
            <p:ph type="ftr" sz="quarter" idx="11"/>
          </p:nvPr>
        </p:nvSpPr>
        <p:spPr/>
        <p:txBody>
          <a:bodyPr/>
          <a:lstStyle/>
          <a:p>
            <a:r>
              <a:rPr lang="en-US"/>
              <a:t>50 Jahre KIT-Fakultät für Informatik</a:t>
            </a:r>
          </a:p>
        </p:txBody>
      </p:sp>
      <p:sp>
        <p:nvSpPr>
          <p:cNvPr id="10" name="Slide Number Placeholder 9">
            <a:extLst>
              <a:ext uri="{FF2B5EF4-FFF2-40B4-BE49-F238E27FC236}">
                <a16:creationId xmlns:a16="http://schemas.microsoft.com/office/drawing/2014/main" id="{6C63BED6-39C8-6C36-BD1D-6D05226A9317}"/>
              </a:ext>
            </a:extLst>
          </p:cNvPr>
          <p:cNvSpPr>
            <a:spLocks noGrp="1"/>
          </p:cNvSpPr>
          <p:nvPr>
            <p:ph type="sldNum" sz="quarter" idx="12"/>
          </p:nvPr>
        </p:nvSpPr>
        <p:spPr/>
        <p:txBody>
          <a:bodyPr/>
          <a:lstStyle/>
          <a:p>
            <a:fld id="{817380D5-738D-774F-9A20-31B92A34E1CE}" type="slidenum">
              <a:rPr lang="en-US" smtClean="0"/>
              <a:t>38</a:t>
            </a:fld>
            <a:endParaRPr lang="en-US"/>
          </a:p>
        </p:txBody>
      </p:sp>
    </p:spTree>
    <p:extLst>
      <p:ext uri="{BB962C8B-B14F-4D97-AF65-F5344CB8AC3E}">
        <p14:creationId xmlns:p14="http://schemas.microsoft.com/office/powerpoint/2010/main" val="13749033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E940E2-6728-85F1-B51A-3A6CD6C5CC6F}"/>
              </a:ext>
            </a:extLst>
          </p:cNvPr>
          <p:cNvPicPr>
            <a:picLocks noChangeAspect="1"/>
          </p:cNvPicPr>
          <p:nvPr/>
        </p:nvPicPr>
        <p:blipFill>
          <a:blip r:embed="rId3"/>
          <a:stretch>
            <a:fillRect/>
          </a:stretch>
        </p:blipFill>
        <p:spPr>
          <a:xfrm>
            <a:off x="602898" y="2290217"/>
            <a:ext cx="10986204" cy="3920835"/>
          </a:xfrm>
          <a:prstGeom prst="rect">
            <a:avLst/>
          </a:prstGeom>
        </p:spPr>
      </p:pic>
      <p:sp>
        <p:nvSpPr>
          <p:cNvPr id="3" name="Title 2">
            <a:extLst>
              <a:ext uri="{FF2B5EF4-FFF2-40B4-BE49-F238E27FC236}">
                <a16:creationId xmlns:a16="http://schemas.microsoft.com/office/drawing/2014/main" id="{36C5E782-4D02-E0F5-C2D1-0690DCEFE8BC}"/>
              </a:ext>
            </a:extLst>
          </p:cNvPr>
          <p:cNvSpPr>
            <a:spLocks noGrp="1"/>
          </p:cNvSpPr>
          <p:nvPr>
            <p:ph type="title"/>
          </p:nvPr>
        </p:nvSpPr>
        <p:spPr/>
        <p:txBody>
          <a:bodyPr/>
          <a:lstStyle/>
          <a:p>
            <a:r>
              <a:rPr lang="en-US" dirty="0"/>
              <a:t>“We’re just designing concrete structures”</a:t>
            </a:r>
          </a:p>
        </p:txBody>
      </p:sp>
      <p:sp>
        <p:nvSpPr>
          <p:cNvPr id="4" name="Date Placeholder 3">
            <a:extLst>
              <a:ext uri="{FF2B5EF4-FFF2-40B4-BE49-F238E27FC236}">
                <a16:creationId xmlns:a16="http://schemas.microsoft.com/office/drawing/2014/main" id="{8CEFB44A-48B3-D19F-E184-F66E07C2A05E}"/>
              </a:ext>
            </a:extLst>
          </p:cNvPr>
          <p:cNvSpPr>
            <a:spLocks noGrp="1"/>
          </p:cNvSpPr>
          <p:nvPr>
            <p:ph type="dt" sz="half" idx="10"/>
          </p:nvPr>
        </p:nvSpPr>
        <p:spPr/>
        <p:txBody>
          <a:bodyPr/>
          <a:lstStyle/>
          <a:p>
            <a:fld id="{ADBC1886-E9FB-2246-837B-5176D34D5BD1}" type="datetime1">
              <a:rPr lang="en-US" smtClean="0"/>
              <a:t>10/19/22</a:t>
            </a:fld>
            <a:endParaRPr lang="en-US"/>
          </a:p>
        </p:txBody>
      </p:sp>
      <p:sp>
        <p:nvSpPr>
          <p:cNvPr id="5" name="Footer Placeholder 4">
            <a:extLst>
              <a:ext uri="{FF2B5EF4-FFF2-40B4-BE49-F238E27FC236}">
                <a16:creationId xmlns:a16="http://schemas.microsoft.com/office/drawing/2014/main" id="{BEDCE86C-E806-23BF-D195-415BA61A646E}"/>
              </a:ext>
            </a:extLst>
          </p:cNvPr>
          <p:cNvSpPr>
            <a:spLocks noGrp="1"/>
          </p:cNvSpPr>
          <p:nvPr>
            <p:ph type="ftr" sz="quarter" idx="11"/>
          </p:nvPr>
        </p:nvSpPr>
        <p:spPr/>
        <p:txBody>
          <a:bodyPr/>
          <a:lstStyle/>
          <a:p>
            <a:r>
              <a:rPr lang="en-US"/>
              <a:t>50 Jahre KIT-Fakultät für Informatik</a:t>
            </a:r>
          </a:p>
        </p:txBody>
      </p:sp>
      <p:sp>
        <p:nvSpPr>
          <p:cNvPr id="6" name="Slide Number Placeholder 5">
            <a:extLst>
              <a:ext uri="{FF2B5EF4-FFF2-40B4-BE49-F238E27FC236}">
                <a16:creationId xmlns:a16="http://schemas.microsoft.com/office/drawing/2014/main" id="{4D2371A6-A535-C6EB-8149-515011C1EF86}"/>
              </a:ext>
            </a:extLst>
          </p:cNvPr>
          <p:cNvSpPr>
            <a:spLocks noGrp="1"/>
          </p:cNvSpPr>
          <p:nvPr>
            <p:ph type="sldNum" sz="quarter" idx="12"/>
          </p:nvPr>
        </p:nvSpPr>
        <p:spPr/>
        <p:txBody>
          <a:bodyPr/>
          <a:lstStyle/>
          <a:p>
            <a:fld id="{817380D5-738D-774F-9A20-31B92A34E1CE}" type="slidenum">
              <a:rPr lang="en-US" smtClean="0"/>
              <a:t>39</a:t>
            </a:fld>
            <a:endParaRPr lang="en-US"/>
          </a:p>
        </p:txBody>
      </p:sp>
    </p:spTree>
    <p:extLst>
      <p:ext uri="{BB962C8B-B14F-4D97-AF65-F5344CB8AC3E}">
        <p14:creationId xmlns:p14="http://schemas.microsoft.com/office/powerpoint/2010/main" val="3928585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F74B4-3D22-650A-4600-7C2DD47CFA2F}"/>
              </a:ext>
            </a:extLst>
          </p:cNvPr>
          <p:cNvSpPr>
            <a:spLocks noGrp="1"/>
          </p:cNvSpPr>
          <p:nvPr>
            <p:ph type="title"/>
          </p:nvPr>
        </p:nvSpPr>
        <p:spPr/>
        <p:txBody>
          <a:bodyPr/>
          <a:lstStyle/>
          <a:p>
            <a:r>
              <a:rPr lang="en-US" dirty="0"/>
              <a:t>Networks as core civil infrastructure</a:t>
            </a:r>
          </a:p>
        </p:txBody>
      </p:sp>
      <p:sp>
        <p:nvSpPr>
          <p:cNvPr id="3" name="Text Placeholder 2">
            <a:extLst>
              <a:ext uri="{FF2B5EF4-FFF2-40B4-BE49-F238E27FC236}">
                <a16:creationId xmlns:a16="http://schemas.microsoft.com/office/drawing/2014/main" id="{7F357467-1C2C-58A7-119B-FD8BF97C9A79}"/>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101A10C0-A298-5D9B-C58F-0AD7B02BCDE3}"/>
              </a:ext>
            </a:extLst>
          </p:cNvPr>
          <p:cNvSpPr>
            <a:spLocks noGrp="1"/>
          </p:cNvSpPr>
          <p:nvPr>
            <p:ph type="dt" sz="half" idx="10"/>
          </p:nvPr>
        </p:nvSpPr>
        <p:spPr/>
        <p:txBody>
          <a:bodyPr/>
          <a:lstStyle/>
          <a:p>
            <a:fld id="{E556EE79-69A2-754B-AB45-92C5E410DB37}" type="datetime1">
              <a:rPr lang="en-US" smtClean="0"/>
              <a:t>10/19/22</a:t>
            </a:fld>
            <a:endParaRPr lang="en-US"/>
          </a:p>
        </p:txBody>
      </p:sp>
      <p:sp>
        <p:nvSpPr>
          <p:cNvPr id="5" name="Footer Placeholder 4">
            <a:extLst>
              <a:ext uri="{FF2B5EF4-FFF2-40B4-BE49-F238E27FC236}">
                <a16:creationId xmlns:a16="http://schemas.microsoft.com/office/drawing/2014/main" id="{EAAB3106-6CB4-D896-D664-17322F5A65E1}"/>
              </a:ext>
            </a:extLst>
          </p:cNvPr>
          <p:cNvSpPr>
            <a:spLocks noGrp="1"/>
          </p:cNvSpPr>
          <p:nvPr>
            <p:ph type="ftr" sz="quarter" idx="11"/>
          </p:nvPr>
        </p:nvSpPr>
        <p:spPr/>
        <p:txBody>
          <a:bodyPr/>
          <a:lstStyle/>
          <a:p>
            <a:r>
              <a:rPr lang="en-US"/>
              <a:t>50 Jahre KIT-Fakultät für Informatik</a:t>
            </a:r>
          </a:p>
        </p:txBody>
      </p:sp>
      <p:sp>
        <p:nvSpPr>
          <p:cNvPr id="6" name="Slide Number Placeholder 5">
            <a:extLst>
              <a:ext uri="{FF2B5EF4-FFF2-40B4-BE49-F238E27FC236}">
                <a16:creationId xmlns:a16="http://schemas.microsoft.com/office/drawing/2014/main" id="{C8869452-B95F-16EB-7EFB-0CF60589268C}"/>
              </a:ext>
            </a:extLst>
          </p:cNvPr>
          <p:cNvSpPr>
            <a:spLocks noGrp="1"/>
          </p:cNvSpPr>
          <p:nvPr>
            <p:ph type="sldNum" sz="quarter" idx="12"/>
          </p:nvPr>
        </p:nvSpPr>
        <p:spPr/>
        <p:txBody>
          <a:bodyPr/>
          <a:lstStyle/>
          <a:p>
            <a:fld id="{817380D5-738D-774F-9A20-31B92A34E1CE}" type="slidenum">
              <a:rPr lang="en-US" smtClean="0"/>
              <a:t>4</a:t>
            </a:fld>
            <a:endParaRPr lang="en-US"/>
          </a:p>
        </p:txBody>
      </p:sp>
    </p:spTree>
    <p:extLst>
      <p:ext uri="{BB962C8B-B14F-4D97-AF65-F5344CB8AC3E}">
        <p14:creationId xmlns:p14="http://schemas.microsoft.com/office/powerpoint/2010/main" val="33575617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9BE01-A118-DF99-E046-EE98FF5E9AC5}"/>
              </a:ext>
            </a:extLst>
          </p:cNvPr>
          <p:cNvSpPr>
            <a:spLocks noGrp="1"/>
          </p:cNvSpPr>
          <p:nvPr>
            <p:ph type="title"/>
          </p:nvPr>
        </p:nvSpPr>
        <p:spPr/>
        <p:txBody>
          <a:bodyPr/>
          <a:lstStyle/>
          <a:p>
            <a:r>
              <a:rPr lang="en-US" dirty="0"/>
              <a:t>But we’re just building tools!</a:t>
            </a:r>
          </a:p>
        </p:txBody>
      </p:sp>
      <p:sp>
        <p:nvSpPr>
          <p:cNvPr id="3" name="TextBox 2">
            <a:extLst>
              <a:ext uri="{FF2B5EF4-FFF2-40B4-BE49-F238E27FC236}">
                <a16:creationId xmlns:a16="http://schemas.microsoft.com/office/drawing/2014/main" id="{13FCED15-0D31-CD8B-E841-9D11970F1178}"/>
              </a:ext>
            </a:extLst>
          </p:cNvPr>
          <p:cNvSpPr txBox="1"/>
          <p:nvPr/>
        </p:nvSpPr>
        <p:spPr>
          <a:xfrm>
            <a:off x="838200" y="1842051"/>
            <a:ext cx="11062252" cy="646331"/>
          </a:xfrm>
          <a:prstGeom prst="rect">
            <a:avLst/>
          </a:prstGeom>
          <a:noFill/>
        </p:spPr>
        <p:txBody>
          <a:bodyPr wrap="square" rtlCol="0">
            <a:spAutoFit/>
          </a:bodyPr>
          <a:lstStyle/>
          <a:p>
            <a:r>
              <a:rPr lang="en-US" dirty="0"/>
              <a:t>The but-for test is a test commonly used in both </a:t>
            </a:r>
            <a:r>
              <a:rPr lang="en-US" dirty="0">
                <a:hlinkClick r:id="rId3"/>
              </a:rPr>
              <a:t>tort </a:t>
            </a:r>
            <a:r>
              <a:rPr lang="en-US" dirty="0"/>
              <a:t>law and </a:t>
            </a:r>
            <a:r>
              <a:rPr lang="en-US" dirty="0">
                <a:hlinkClick r:id="rId4"/>
              </a:rPr>
              <a:t>criminal law </a:t>
            </a:r>
            <a:r>
              <a:rPr lang="en-US" dirty="0"/>
              <a:t>to determine </a:t>
            </a:r>
            <a:r>
              <a:rPr lang="en-US" dirty="0">
                <a:hlinkClick r:id="rId5"/>
              </a:rPr>
              <a:t>actual causation</a:t>
            </a:r>
            <a:r>
              <a:rPr lang="en-US" dirty="0"/>
              <a:t>.  The test asks, "</a:t>
            </a:r>
            <a:r>
              <a:rPr lang="en-US" i="1" dirty="0"/>
              <a:t>but for the existence of X, would Y have occurred?</a:t>
            </a:r>
            <a:r>
              <a:rPr lang="en-US" dirty="0"/>
              <a:t>” (Cornell LII)</a:t>
            </a:r>
          </a:p>
        </p:txBody>
      </p:sp>
      <p:sp>
        <p:nvSpPr>
          <p:cNvPr id="4" name="TextBox 3">
            <a:extLst>
              <a:ext uri="{FF2B5EF4-FFF2-40B4-BE49-F238E27FC236}">
                <a16:creationId xmlns:a16="http://schemas.microsoft.com/office/drawing/2014/main" id="{9DAD172D-C966-CBAC-ACEA-112B696DBE8E}"/>
              </a:ext>
            </a:extLst>
          </p:cNvPr>
          <p:cNvSpPr txBox="1"/>
          <p:nvPr/>
        </p:nvSpPr>
        <p:spPr>
          <a:xfrm>
            <a:off x="8444756" y="0"/>
            <a:ext cx="3747244" cy="1477328"/>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en-US" i="1" dirty="0"/>
              <a:t>"Once the rockets are up,</a:t>
            </a:r>
            <a:br>
              <a:rPr lang="en-US" i="1" dirty="0"/>
            </a:br>
            <a:r>
              <a:rPr lang="en-US" i="1" dirty="0"/>
              <a:t>who cares where they come down?</a:t>
            </a:r>
            <a:br>
              <a:rPr lang="en-US" i="1" dirty="0"/>
            </a:br>
            <a:r>
              <a:rPr lang="en-US" i="1" dirty="0"/>
              <a:t>That's not my department,"</a:t>
            </a:r>
            <a:br>
              <a:rPr lang="en-US" i="1" dirty="0"/>
            </a:br>
            <a:r>
              <a:rPr lang="en-US" i="1" dirty="0"/>
              <a:t>says </a:t>
            </a:r>
            <a:r>
              <a:rPr lang="en-US" i="1" dirty="0" err="1"/>
              <a:t>Wernher</a:t>
            </a:r>
            <a:r>
              <a:rPr lang="en-US" i="1" dirty="0"/>
              <a:t> von Braun. </a:t>
            </a:r>
            <a:r>
              <a:rPr lang="en-US" dirty="0"/>
              <a:t>(Tom Lehrer)</a:t>
            </a:r>
          </a:p>
          <a:p>
            <a:endParaRPr lang="en-US" dirty="0"/>
          </a:p>
        </p:txBody>
      </p:sp>
      <p:sp>
        <p:nvSpPr>
          <p:cNvPr id="5" name="TextBox 4">
            <a:extLst>
              <a:ext uri="{FF2B5EF4-FFF2-40B4-BE49-F238E27FC236}">
                <a16:creationId xmlns:a16="http://schemas.microsoft.com/office/drawing/2014/main" id="{704255B2-ADA7-A731-2D7A-A63E51D33008}"/>
              </a:ext>
            </a:extLst>
          </p:cNvPr>
          <p:cNvSpPr txBox="1"/>
          <p:nvPr/>
        </p:nvSpPr>
        <p:spPr>
          <a:xfrm>
            <a:off x="838200" y="2853105"/>
            <a:ext cx="8830815" cy="3108543"/>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wrap="none" rtlCol="0">
            <a:spAutoFit/>
          </a:bodyPr>
          <a:lstStyle/>
          <a:p>
            <a:r>
              <a:rPr lang="en-US" sz="2800" dirty="0"/>
              <a:t>The internet is not just the telephone network with packets</a:t>
            </a:r>
          </a:p>
          <a:p>
            <a:pPr marL="285750" indent="-285750">
              <a:buFont typeface="Arial" panose="020B0604020202020204" pitchFamily="34" charset="0"/>
              <a:buChar char="•"/>
            </a:pPr>
            <a:r>
              <a:rPr lang="en-US" sz="2800" dirty="0"/>
              <a:t>any (digital) content</a:t>
            </a:r>
          </a:p>
          <a:p>
            <a:pPr marL="285750" indent="-285750">
              <a:buFont typeface="Arial" panose="020B0604020202020204" pitchFamily="34" charset="0"/>
              <a:buChar char="•"/>
            </a:pPr>
            <a:r>
              <a:rPr lang="en-US" sz="2800" dirty="0"/>
              <a:t>ubiquity in time &amp; space</a:t>
            </a:r>
          </a:p>
          <a:p>
            <a:pPr marL="285750" indent="-285750">
              <a:buFont typeface="Arial" panose="020B0604020202020204" pitchFamily="34" charset="0"/>
              <a:buChar char="•"/>
            </a:pPr>
            <a:r>
              <a:rPr lang="en-US" sz="2800" dirty="0"/>
              <a:t>amplification: one-to-many &amp; any-to-one</a:t>
            </a:r>
          </a:p>
          <a:p>
            <a:pPr marL="285750" indent="-285750">
              <a:buFont typeface="Arial" panose="020B0604020202020204" pitchFamily="34" charset="0"/>
              <a:buChar char="•"/>
            </a:pPr>
            <a:r>
              <a:rPr lang="en-US" sz="2800" dirty="0"/>
              <a:t>generality</a:t>
            </a:r>
          </a:p>
          <a:p>
            <a:pPr marL="285750" indent="-285750">
              <a:buFont typeface="Arial" panose="020B0604020202020204" pitchFamily="34" charset="0"/>
              <a:buChar char="•"/>
            </a:pPr>
            <a:r>
              <a:rPr lang="en-US" sz="2800" dirty="0"/>
              <a:t>programmability &amp; automation</a:t>
            </a:r>
          </a:p>
          <a:p>
            <a:pPr marL="285750" indent="-285750">
              <a:buFont typeface="Arial" panose="020B0604020202020204" pitchFamily="34" charset="0"/>
              <a:buChar char="•"/>
            </a:pPr>
            <a:r>
              <a:rPr lang="en-US" sz="2800" dirty="0"/>
              <a:t>international</a:t>
            </a:r>
          </a:p>
        </p:txBody>
      </p:sp>
      <p:sp>
        <p:nvSpPr>
          <p:cNvPr id="6" name="Date Placeholder 5">
            <a:extLst>
              <a:ext uri="{FF2B5EF4-FFF2-40B4-BE49-F238E27FC236}">
                <a16:creationId xmlns:a16="http://schemas.microsoft.com/office/drawing/2014/main" id="{C0D1A94D-6F3B-B2A4-DCC7-F81A2AD4C166}"/>
              </a:ext>
            </a:extLst>
          </p:cNvPr>
          <p:cNvSpPr>
            <a:spLocks noGrp="1"/>
          </p:cNvSpPr>
          <p:nvPr>
            <p:ph type="dt" sz="half" idx="10"/>
          </p:nvPr>
        </p:nvSpPr>
        <p:spPr/>
        <p:txBody>
          <a:bodyPr/>
          <a:lstStyle/>
          <a:p>
            <a:fld id="{0EC77C50-14A3-6249-97E2-09DDA538F397}" type="datetime1">
              <a:rPr lang="en-US" smtClean="0"/>
              <a:t>10/19/22</a:t>
            </a:fld>
            <a:endParaRPr lang="en-US"/>
          </a:p>
        </p:txBody>
      </p:sp>
      <p:sp>
        <p:nvSpPr>
          <p:cNvPr id="7" name="Footer Placeholder 6">
            <a:extLst>
              <a:ext uri="{FF2B5EF4-FFF2-40B4-BE49-F238E27FC236}">
                <a16:creationId xmlns:a16="http://schemas.microsoft.com/office/drawing/2014/main" id="{C7126797-568D-7F9E-7829-270C6D88470D}"/>
              </a:ext>
            </a:extLst>
          </p:cNvPr>
          <p:cNvSpPr>
            <a:spLocks noGrp="1"/>
          </p:cNvSpPr>
          <p:nvPr>
            <p:ph type="ftr" sz="quarter" idx="11"/>
          </p:nvPr>
        </p:nvSpPr>
        <p:spPr/>
        <p:txBody>
          <a:bodyPr/>
          <a:lstStyle/>
          <a:p>
            <a:r>
              <a:rPr lang="en-US"/>
              <a:t>50 Jahre KIT-Fakultät für Informatik</a:t>
            </a:r>
          </a:p>
        </p:txBody>
      </p:sp>
      <p:sp>
        <p:nvSpPr>
          <p:cNvPr id="8" name="Slide Number Placeholder 7">
            <a:extLst>
              <a:ext uri="{FF2B5EF4-FFF2-40B4-BE49-F238E27FC236}">
                <a16:creationId xmlns:a16="http://schemas.microsoft.com/office/drawing/2014/main" id="{8B7B76C5-7501-3A90-D0C8-2CA81E339DB2}"/>
              </a:ext>
            </a:extLst>
          </p:cNvPr>
          <p:cNvSpPr>
            <a:spLocks noGrp="1"/>
          </p:cNvSpPr>
          <p:nvPr>
            <p:ph type="sldNum" sz="quarter" idx="12"/>
          </p:nvPr>
        </p:nvSpPr>
        <p:spPr/>
        <p:txBody>
          <a:bodyPr/>
          <a:lstStyle/>
          <a:p>
            <a:fld id="{817380D5-738D-774F-9A20-31B92A34E1CE}" type="slidenum">
              <a:rPr lang="en-US" smtClean="0"/>
              <a:t>40</a:t>
            </a:fld>
            <a:endParaRPr lang="en-US"/>
          </a:p>
        </p:txBody>
      </p:sp>
    </p:spTree>
    <p:extLst>
      <p:ext uri="{BB962C8B-B14F-4D97-AF65-F5344CB8AC3E}">
        <p14:creationId xmlns:p14="http://schemas.microsoft.com/office/powerpoint/2010/main" val="17860429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821EA-DD10-B33E-9766-C70D5CB893DA}"/>
              </a:ext>
            </a:extLst>
          </p:cNvPr>
          <p:cNvSpPr>
            <a:spLocks noGrp="1"/>
          </p:cNvSpPr>
          <p:nvPr>
            <p:ph type="title"/>
          </p:nvPr>
        </p:nvSpPr>
        <p:spPr/>
        <p:txBody>
          <a:bodyPr/>
          <a:lstStyle/>
          <a:p>
            <a:r>
              <a:rPr lang="en-US" dirty="0"/>
              <a:t>Individualized ethics falls short</a:t>
            </a:r>
          </a:p>
        </p:txBody>
      </p:sp>
      <p:sp>
        <p:nvSpPr>
          <p:cNvPr id="11" name="TextBox 10">
            <a:extLst>
              <a:ext uri="{FF2B5EF4-FFF2-40B4-BE49-F238E27FC236}">
                <a16:creationId xmlns:a16="http://schemas.microsoft.com/office/drawing/2014/main" id="{8C37E278-7F1C-1BF4-B753-CB4D41D2B7C2}"/>
              </a:ext>
            </a:extLst>
          </p:cNvPr>
          <p:cNvSpPr txBox="1"/>
          <p:nvPr/>
        </p:nvSpPr>
        <p:spPr>
          <a:xfrm>
            <a:off x="838200" y="1573408"/>
            <a:ext cx="6096000" cy="2308324"/>
          </a:xfrm>
          <a:prstGeom prst="rect">
            <a:avLst/>
          </a:prstGeom>
          <a:noFill/>
        </p:spPr>
        <p:txBody>
          <a:bodyPr wrap="square">
            <a:spAutoFit/>
          </a:bodyPr>
          <a:lstStyle/>
          <a:p>
            <a:r>
              <a:rPr lang="en-US" b="0" i="1" dirty="0">
                <a:solidFill>
                  <a:srgbClr val="222222"/>
                </a:solidFill>
                <a:effectLst/>
                <a:latin typeface="Verdana" panose="020B0604030504040204" pitchFamily="34" charset="0"/>
              </a:rPr>
              <a:t>ACM Code of Ethics</a:t>
            </a:r>
            <a:r>
              <a:rPr lang="en-US" b="0" i="0" dirty="0">
                <a:solidFill>
                  <a:srgbClr val="222222"/>
                </a:solidFill>
                <a:effectLst/>
                <a:latin typeface="Verdana" panose="020B0604030504040204" pitchFamily="34" charset="0"/>
              </a:rPr>
              <a:t>: “Computing professionals should consider whether the results of their efforts will respect diversity, will be used in socially responsible ways, will meet social needs, and will be broadly accessible. They are encouraged to actively contribute to society by engaging in pro bono or volunteer work that benefits the public good.”</a:t>
            </a:r>
            <a:endParaRPr lang="en-US" dirty="0"/>
          </a:p>
        </p:txBody>
      </p:sp>
      <p:sp>
        <p:nvSpPr>
          <p:cNvPr id="12" name="TextBox 11">
            <a:extLst>
              <a:ext uri="{FF2B5EF4-FFF2-40B4-BE49-F238E27FC236}">
                <a16:creationId xmlns:a16="http://schemas.microsoft.com/office/drawing/2014/main" id="{92008A97-E0FC-A981-D8B9-64C6806F7E91}"/>
              </a:ext>
            </a:extLst>
          </p:cNvPr>
          <p:cNvSpPr txBox="1"/>
          <p:nvPr/>
        </p:nvSpPr>
        <p:spPr>
          <a:xfrm>
            <a:off x="838200" y="4180536"/>
            <a:ext cx="4327275" cy="1200329"/>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US" sz="2400" dirty="0"/>
              <a:t>Test your ML system for bias.</a:t>
            </a:r>
          </a:p>
          <a:p>
            <a:r>
              <a:rPr lang="en-US" sz="2400" dirty="0"/>
              <a:t>Use encryption in your protocols.</a:t>
            </a:r>
          </a:p>
          <a:p>
            <a:r>
              <a:rPr lang="en-US" sz="2400" dirty="0"/>
              <a:t>Make systems accessible.</a:t>
            </a:r>
          </a:p>
        </p:txBody>
      </p:sp>
      <p:sp>
        <p:nvSpPr>
          <p:cNvPr id="13" name="TextBox 12">
            <a:extLst>
              <a:ext uri="{FF2B5EF4-FFF2-40B4-BE49-F238E27FC236}">
                <a16:creationId xmlns:a16="http://schemas.microsoft.com/office/drawing/2014/main" id="{FFC22233-51A0-89E9-FE14-518DF036869C}"/>
              </a:ext>
            </a:extLst>
          </p:cNvPr>
          <p:cNvSpPr txBox="1"/>
          <p:nvPr/>
        </p:nvSpPr>
        <p:spPr>
          <a:xfrm>
            <a:off x="7224090" y="1674674"/>
            <a:ext cx="4763317" cy="3108543"/>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285750" indent="-285750">
              <a:buFont typeface="Arial" panose="020B0604020202020204" pitchFamily="34" charset="0"/>
              <a:buChar char="•"/>
            </a:pPr>
            <a:r>
              <a:rPr lang="en-US" sz="2800" dirty="0"/>
              <a:t>Unbiased ML for content recommendation does not protect democracy.</a:t>
            </a:r>
          </a:p>
          <a:p>
            <a:pPr marL="285750" indent="-285750">
              <a:buFont typeface="Arial" panose="020B0604020202020204" pitchFamily="34" charset="0"/>
              <a:buChar char="•"/>
            </a:pPr>
            <a:r>
              <a:rPr lang="en-US" sz="2800" dirty="0"/>
              <a:t>Encryption does not mean privacy.</a:t>
            </a:r>
          </a:p>
          <a:p>
            <a:pPr marL="285750" indent="-285750">
              <a:buFont typeface="Arial" panose="020B0604020202020204" pitchFamily="34" charset="0"/>
              <a:buChar char="•"/>
            </a:pPr>
            <a:r>
              <a:rPr lang="en-US" sz="2800" dirty="0"/>
              <a:t>Accessible systems may not mean inclusion.</a:t>
            </a:r>
          </a:p>
        </p:txBody>
      </p:sp>
      <p:pic>
        <p:nvPicPr>
          <p:cNvPr id="14" name="Picture 13">
            <a:extLst>
              <a:ext uri="{FF2B5EF4-FFF2-40B4-BE49-F238E27FC236}">
                <a16:creationId xmlns:a16="http://schemas.microsoft.com/office/drawing/2014/main" id="{A4E876A8-D7DD-FCE1-0310-588F88C18DB0}"/>
              </a:ext>
            </a:extLst>
          </p:cNvPr>
          <p:cNvPicPr>
            <a:picLocks noChangeAspect="1"/>
          </p:cNvPicPr>
          <p:nvPr/>
        </p:nvPicPr>
        <p:blipFill>
          <a:blip r:embed="rId2"/>
          <a:stretch>
            <a:fillRect/>
          </a:stretch>
        </p:blipFill>
        <p:spPr>
          <a:xfrm>
            <a:off x="2097157" y="5543145"/>
            <a:ext cx="5237922" cy="1178330"/>
          </a:xfrm>
          <a:prstGeom prst="rect">
            <a:avLst/>
          </a:prstGeom>
          <a:solidFill>
            <a:schemeClr val="bg2">
              <a:lumMod val="90000"/>
            </a:schemeClr>
          </a:solidFill>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pic>
      <p:sp>
        <p:nvSpPr>
          <p:cNvPr id="15" name="Date Placeholder 14">
            <a:extLst>
              <a:ext uri="{FF2B5EF4-FFF2-40B4-BE49-F238E27FC236}">
                <a16:creationId xmlns:a16="http://schemas.microsoft.com/office/drawing/2014/main" id="{08559B22-D67B-9D93-9112-CA31B8AC978C}"/>
              </a:ext>
            </a:extLst>
          </p:cNvPr>
          <p:cNvSpPr>
            <a:spLocks noGrp="1"/>
          </p:cNvSpPr>
          <p:nvPr>
            <p:ph type="dt" sz="half" idx="10"/>
          </p:nvPr>
        </p:nvSpPr>
        <p:spPr/>
        <p:txBody>
          <a:bodyPr/>
          <a:lstStyle/>
          <a:p>
            <a:fld id="{BF8D557C-B0BC-DA42-833C-F84CE4C65E5A}" type="datetime1">
              <a:rPr lang="en-US" smtClean="0"/>
              <a:t>10/19/22</a:t>
            </a:fld>
            <a:endParaRPr lang="en-US"/>
          </a:p>
        </p:txBody>
      </p:sp>
      <p:sp>
        <p:nvSpPr>
          <p:cNvPr id="16" name="Footer Placeholder 15">
            <a:extLst>
              <a:ext uri="{FF2B5EF4-FFF2-40B4-BE49-F238E27FC236}">
                <a16:creationId xmlns:a16="http://schemas.microsoft.com/office/drawing/2014/main" id="{BD1EA971-4E47-8974-8AFF-BC2C034EA262}"/>
              </a:ext>
            </a:extLst>
          </p:cNvPr>
          <p:cNvSpPr>
            <a:spLocks noGrp="1"/>
          </p:cNvSpPr>
          <p:nvPr>
            <p:ph type="ftr" sz="quarter" idx="11"/>
          </p:nvPr>
        </p:nvSpPr>
        <p:spPr/>
        <p:txBody>
          <a:bodyPr/>
          <a:lstStyle/>
          <a:p>
            <a:r>
              <a:rPr lang="en-US"/>
              <a:t>50 Jahre KIT-Fakultät für Informatik</a:t>
            </a:r>
          </a:p>
        </p:txBody>
      </p:sp>
      <p:sp>
        <p:nvSpPr>
          <p:cNvPr id="17" name="Slide Number Placeholder 16">
            <a:extLst>
              <a:ext uri="{FF2B5EF4-FFF2-40B4-BE49-F238E27FC236}">
                <a16:creationId xmlns:a16="http://schemas.microsoft.com/office/drawing/2014/main" id="{EC9DA7B9-45DA-CA19-3BC5-5A5BFB3077F2}"/>
              </a:ext>
            </a:extLst>
          </p:cNvPr>
          <p:cNvSpPr>
            <a:spLocks noGrp="1"/>
          </p:cNvSpPr>
          <p:nvPr>
            <p:ph type="sldNum" sz="quarter" idx="12"/>
          </p:nvPr>
        </p:nvSpPr>
        <p:spPr/>
        <p:txBody>
          <a:bodyPr/>
          <a:lstStyle/>
          <a:p>
            <a:fld id="{817380D5-738D-774F-9A20-31B92A34E1CE}" type="slidenum">
              <a:rPr lang="en-US" smtClean="0"/>
              <a:t>41</a:t>
            </a:fld>
            <a:endParaRPr lang="en-US"/>
          </a:p>
        </p:txBody>
      </p:sp>
      <p:sp>
        <p:nvSpPr>
          <p:cNvPr id="3" name="TextBox 2">
            <a:extLst>
              <a:ext uri="{FF2B5EF4-FFF2-40B4-BE49-F238E27FC236}">
                <a16:creationId xmlns:a16="http://schemas.microsoft.com/office/drawing/2014/main" id="{FDC93761-AF58-5743-9A5A-CD8005563CDB}"/>
              </a:ext>
            </a:extLst>
          </p:cNvPr>
          <p:cNvSpPr txBox="1"/>
          <p:nvPr/>
        </p:nvSpPr>
        <p:spPr>
          <a:xfrm>
            <a:off x="8285018" y="5679669"/>
            <a:ext cx="1940339" cy="461665"/>
          </a:xfrm>
          <a:prstGeom prst="rect">
            <a:avLst/>
          </a:prstGeom>
          <a:noFill/>
        </p:spPr>
        <p:txBody>
          <a:bodyPr wrap="none" rtlCol="0">
            <a:spAutoFit/>
          </a:bodyPr>
          <a:lstStyle/>
          <a:p>
            <a:r>
              <a:rPr lang="en-US" sz="2400" dirty="0"/>
              <a:t>“nerd harder”</a:t>
            </a:r>
          </a:p>
        </p:txBody>
      </p:sp>
    </p:spTree>
    <p:extLst>
      <p:ext uri="{BB962C8B-B14F-4D97-AF65-F5344CB8AC3E}">
        <p14:creationId xmlns:p14="http://schemas.microsoft.com/office/powerpoint/2010/main" val="37230638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F14A6-B980-2344-54B3-2BDB69F5C0FF}"/>
              </a:ext>
            </a:extLst>
          </p:cNvPr>
          <p:cNvSpPr>
            <a:spLocks noGrp="1"/>
          </p:cNvSpPr>
          <p:nvPr>
            <p:ph type="title"/>
          </p:nvPr>
        </p:nvSpPr>
        <p:spPr/>
        <p:txBody>
          <a:bodyPr/>
          <a:lstStyle/>
          <a:p>
            <a:r>
              <a:rPr lang="en-US" dirty="0"/>
              <a:t>Civil Engineering Ethics (ASCE) – [Society]</a:t>
            </a:r>
          </a:p>
        </p:txBody>
      </p:sp>
      <p:sp>
        <p:nvSpPr>
          <p:cNvPr id="3" name="Content Placeholder 2">
            <a:extLst>
              <a:ext uri="{FF2B5EF4-FFF2-40B4-BE49-F238E27FC236}">
                <a16:creationId xmlns:a16="http://schemas.microsoft.com/office/drawing/2014/main" id="{1A2A6DE9-2A9F-D141-AB6F-1E5D16AC8CA5}"/>
              </a:ext>
            </a:extLst>
          </p:cNvPr>
          <p:cNvSpPr>
            <a:spLocks noGrp="1"/>
          </p:cNvSpPr>
          <p:nvPr>
            <p:ph idx="1"/>
          </p:nvPr>
        </p:nvSpPr>
        <p:spPr/>
        <p:txBody>
          <a:bodyPr>
            <a:normAutofit fontScale="92500" lnSpcReduction="10000"/>
          </a:bodyPr>
          <a:lstStyle/>
          <a:p>
            <a:r>
              <a:rPr lang="en-US" dirty="0"/>
              <a:t>“first and foremost, </a:t>
            </a:r>
            <a:r>
              <a:rPr lang="en-US" dirty="0">
                <a:solidFill>
                  <a:srgbClr val="C00000"/>
                </a:solidFill>
              </a:rPr>
              <a:t>protect the health, safety, and welfare of the public</a:t>
            </a:r>
            <a:r>
              <a:rPr lang="en-US" dirty="0"/>
              <a:t>; </a:t>
            </a:r>
          </a:p>
          <a:p>
            <a:r>
              <a:rPr lang="en-US" dirty="0">
                <a:solidFill>
                  <a:srgbClr val="C00000"/>
                </a:solidFill>
              </a:rPr>
              <a:t>enhance the quality of life for humanity</a:t>
            </a:r>
            <a:r>
              <a:rPr lang="en-US" dirty="0"/>
              <a:t>;</a:t>
            </a:r>
          </a:p>
          <a:p>
            <a:r>
              <a:rPr lang="en-US" dirty="0"/>
              <a:t>express professional opinions truthfully and only when founded on adequate knowledge and honest conviction; </a:t>
            </a:r>
            <a:endParaRPr lang="en-US" dirty="0">
              <a:effectLst/>
            </a:endParaRPr>
          </a:p>
          <a:p>
            <a:r>
              <a:rPr lang="en-US" dirty="0"/>
              <a:t>endeavor to be of service in civic affairs; </a:t>
            </a:r>
          </a:p>
          <a:p>
            <a:r>
              <a:rPr lang="en-US" dirty="0"/>
              <a:t>acknowledge the diverse historical, social, and cultural needs of the community, and incorporate these considerations in their work; </a:t>
            </a:r>
          </a:p>
          <a:p>
            <a:r>
              <a:rPr lang="en-US" dirty="0">
                <a:solidFill>
                  <a:srgbClr val="C00000"/>
                </a:solidFill>
              </a:rPr>
              <a:t>consider the capabilities, limitations, and implications</a:t>
            </a:r>
            <a:r>
              <a:rPr lang="en-US" dirty="0"/>
              <a:t> of current and emerging technologies when part of their work; and </a:t>
            </a:r>
          </a:p>
          <a:p>
            <a:r>
              <a:rPr lang="en-US" dirty="0"/>
              <a:t>report misconduct to the appropriate authorities where necessary to protect the health, safety, and welfare of the public.” </a:t>
            </a:r>
          </a:p>
          <a:p>
            <a:endParaRPr lang="en-US" dirty="0"/>
          </a:p>
        </p:txBody>
      </p:sp>
      <p:sp>
        <p:nvSpPr>
          <p:cNvPr id="4" name="Date Placeholder 3">
            <a:extLst>
              <a:ext uri="{FF2B5EF4-FFF2-40B4-BE49-F238E27FC236}">
                <a16:creationId xmlns:a16="http://schemas.microsoft.com/office/drawing/2014/main" id="{7AE98671-EBAC-96FC-46DC-37D9A09430A6}"/>
              </a:ext>
            </a:extLst>
          </p:cNvPr>
          <p:cNvSpPr>
            <a:spLocks noGrp="1"/>
          </p:cNvSpPr>
          <p:nvPr>
            <p:ph type="dt" sz="half" idx="10"/>
          </p:nvPr>
        </p:nvSpPr>
        <p:spPr/>
        <p:txBody>
          <a:bodyPr/>
          <a:lstStyle/>
          <a:p>
            <a:fld id="{3FFE5C74-1BE1-DD4C-81D3-443C25B33EE0}" type="datetime1">
              <a:rPr lang="en-US" smtClean="0"/>
              <a:t>10/19/22</a:t>
            </a:fld>
            <a:endParaRPr lang="en-US"/>
          </a:p>
        </p:txBody>
      </p:sp>
      <p:sp>
        <p:nvSpPr>
          <p:cNvPr id="5" name="Footer Placeholder 4">
            <a:extLst>
              <a:ext uri="{FF2B5EF4-FFF2-40B4-BE49-F238E27FC236}">
                <a16:creationId xmlns:a16="http://schemas.microsoft.com/office/drawing/2014/main" id="{B8E9AFB9-AFD6-3F9F-E4F3-6E51241BAF98}"/>
              </a:ext>
            </a:extLst>
          </p:cNvPr>
          <p:cNvSpPr>
            <a:spLocks noGrp="1"/>
          </p:cNvSpPr>
          <p:nvPr>
            <p:ph type="ftr" sz="quarter" idx="11"/>
          </p:nvPr>
        </p:nvSpPr>
        <p:spPr/>
        <p:txBody>
          <a:bodyPr/>
          <a:lstStyle/>
          <a:p>
            <a:r>
              <a:rPr lang="en-US"/>
              <a:t>50 Jahre KIT-Fakultät für Informatik</a:t>
            </a:r>
          </a:p>
        </p:txBody>
      </p:sp>
      <p:sp>
        <p:nvSpPr>
          <p:cNvPr id="6" name="Slide Number Placeholder 5">
            <a:extLst>
              <a:ext uri="{FF2B5EF4-FFF2-40B4-BE49-F238E27FC236}">
                <a16:creationId xmlns:a16="http://schemas.microsoft.com/office/drawing/2014/main" id="{AA474B7A-B353-32BD-42A9-0EA58E41A39B}"/>
              </a:ext>
            </a:extLst>
          </p:cNvPr>
          <p:cNvSpPr>
            <a:spLocks noGrp="1"/>
          </p:cNvSpPr>
          <p:nvPr>
            <p:ph type="sldNum" sz="quarter" idx="12"/>
          </p:nvPr>
        </p:nvSpPr>
        <p:spPr/>
        <p:txBody>
          <a:bodyPr/>
          <a:lstStyle/>
          <a:p>
            <a:fld id="{817380D5-738D-774F-9A20-31B92A34E1CE}" type="slidenum">
              <a:rPr lang="en-US" smtClean="0"/>
              <a:t>42</a:t>
            </a:fld>
            <a:endParaRPr lang="en-US"/>
          </a:p>
        </p:txBody>
      </p:sp>
    </p:spTree>
    <p:extLst>
      <p:ext uri="{BB962C8B-B14F-4D97-AF65-F5344CB8AC3E}">
        <p14:creationId xmlns:p14="http://schemas.microsoft.com/office/powerpoint/2010/main" val="29068269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F6479-2F98-219F-0736-F4E8F4E43601}"/>
              </a:ext>
            </a:extLst>
          </p:cNvPr>
          <p:cNvSpPr>
            <a:spLocks noGrp="1"/>
          </p:cNvSpPr>
          <p:nvPr>
            <p:ph type="title"/>
          </p:nvPr>
        </p:nvSpPr>
        <p:spPr/>
        <p:txBody>
          <a:bodyPr/>
          <a:lstStyle/>
          <a:p>
            <a:r>
              <a:rPr lang="en-US" dirty="0"/>
              <a:t>Responsible AI </a:t>
            </a:r>
            <a:r>
              <a:rPr lang="en-US" dirty="0">
                <a:sym typeface="Wingdings" pitchFamily="2" charset="2"/>
              </a:rPr>
              <a:t> responsible networking</a:t>
            </a:r>
            <a:endParaRPr lang="en-US" dirty="0"/>
          </a:p>
        </p:txBody>
      </p:sp>
      <p:pic>
        <p:nvPicPr>
          <p:cNvPr id="3" name="Picture 2">
            <a:extLst>
              <a:ext uri="{FF2B5EF4-FFF2-40B4-BE49-F238E27FC236}">
                <a16:creationId xmlns:a16="http://schemas.microsoft.com/office/drawing/2014/main" id="{0D0A48FB-78B7-78C9-B6C7-A239BFE90367}"/>
              </a:ext>
            </a:extLst>
          </p:cNvPr>
          <p:cNvPicPr>
            <a:picLocks noChangeAspect="1"/>
          </p:cNvPicPr>
          <p:nvPr/>
        </p:nvPicPr>
        <p:blipFill>
          <a:blip r:embed="rId2"/>
          <a:stretch>
            <a:fillRect/>
          </a:stretch>
        </p:blipFill>
        <p:spPr>
          <a:xfrm>
            <a:off x="977348" y="1627761"/>
            <a:ext cx="5514801" cy="2195285"/>
          </a:xfrm>
          <a:prstGeom prst="rect">
            <a:avLst/>
          </a:prstGeom>
        </p:spPr>
        <p:style>
          <a:lnRef idx="0">
            <a:schemeClr val="accent5"/>
          </a:lnRef>
          <a:fillRef idx="3">
            <a:schemeClr val="accent5"/>
          </a:fillRef>
          <a:effectRef idx="3">
            <a:schemeClr val="accent5"/>
          </a:effectRef>
          <a:fontRef idx="minor">
            <a:schemeClr val="lt1"/>
          </a:fontRef>
        </p:style>
      </p:pic>
      <p:sp>
        <p:nvSpPr>
          <p:cNvPr id="4" name="TextBox 3">
            <a:extLst>
              <a:ext uri="{FF2B5EF4-FFF2-40B4-BE49-F238E27FC236}">
                <a16:creationId xmlns:a16="http://schemas.microsoft.com/office/drawing/2014/main" id="{7BAAA3E5-C594-53FE-A936-2F56837FBB25}"/>
              </a:ext>
            </a:extLst>
          </p:cNvPr>
          <p:cNvSpPr txBox="1"/>
          <p:nvPr/>
        </p:nvSpPr>
        <p:spPr>
          <a:xfrm>
            <a:off x="4346713" y="3453714"/>
            <a:ext cx="851515" cy="369332"/>
          </a:xfrm>
          <a:prstGeom prst="rect">
            <a:avLst/>
          </a:prstGeom>
          <a:noFill/>
        </p:spPr>
        <p:txBody>
          <a:bodyPr wrap="none" rtlCol="0">
            <a:spAutoFit/>
          </a:bodyPr>
          <a:lstStyle/>
          <a:p>
            <a:r>
              <a:rPr lang="en-US" dirty="0"/>
              <a:t>Google</a:t>
            </a:r>
          </a:p>
        </p:txBody>
      </p:sp>
      <p:sp>
        <p:nvSpPr>
          <p:cNvPr id="5" name="TextBox 4">
            <a:extLst>
              <a:ext uri="{FF2B5EF4-FFF2-40B4-BE49-F238E27FC236}">
                <a16:creationId xmlns:a16="http://schemas.microsoft.com/office/drawing/2014/main" id="{9D4548FD-8D54-9D29-2480-DDEA4BAB4685}"/>
              </a:ext>
            </a:extLst>
          </p:cNvPr>
          <p:cNvSpPr txBox="1"/>
          <p:nvPr/>
        </p:nvSpPr>
        <p:spPr>
          <a:xfrm>
            <a:off x="977348" y="4306909"/>
            <a:ext cx="5514801" cy="181588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800" dirty="0"/>
              <a:t>Responsible AI ensures that AI and machine learning (ML) models </a:t>
            </a:r>
            <a:r>
              <a:rPr lang="en-US" sz="2800" i="1" dirty="0"/>
              <a:t>are Robust, Explainable, Ethical and Efficient.</a:t>
            </a:r>
            <a:r>
              <a:rPr lang="en-US" sz="2800" dirty="0"/>
              <a:t> (FICO)</a:t>
            </a:r>
          </a:p>
        </p:txBody>
      </p:sp>
      <p:sp>
        <p:nvSpPr>
          <p:cNvPr id="6" name="TextBox 5">
            <a:extLst>
              <a:ext uri="{FF2B5EF4-FFF2-40B4-BE49-F238E27FC236}">
                <a16:creationId xmlns:a16="http://schemas.microsoft.com/office/drawing/2014/main" id="{98E50CCA-2355-0E64-6342-8702E02C2635}"/>
              </a:ext>
            </a:extLst>
          </p:cNvPr>
          <p:cNvSpPr txBox="1"/>
          <p:nvPr/>
        </p:nvSpPr>
        <p:spPr>
          <a:xfrm>
            <a:off x="6906985" y="1694351"/>
            <a:ext cx="4866140" cy="2062103"/>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US" sz="3200" dirty="0"/>
              <a:t>Robust ✅</a:t>
            </a:r>
          </a:p>
          <a:p>
            <a:r>
              <a:rPr lang="en-US" sz="3200" dirty="0"/>
              <a:t>Ethical ✅</a:t>
            </a:r>
          </a:p>
          <a:p>
            <a:r>
              <a:rPr lang="en-US" sz="3200" dirty="0"/>
              <a:t>Abuse-resistant?</a:t>
            </a:r>
          </a:p>
          <a:p>
            <a:r>
              <a:rPr lang="en-US" sz="3200" dirty="0"/>
              <a:t>Responsive to public policy?</a:t>
            </a:r>
          </a:p>
        </p:txBody>
      </p:sp>
      <p:sp>
        <p:nvSpPr>
          <p:cNvPr id="7" name="Date Placeholder 6">
            <a:extLst>
              <a:ext uri="{FF2B5EF4-FFF2-40B4-BE49-F238E27FC236}">
                <a16:creationId xmlns:a16="http://schemas.microsoft.com/office/drawing/2014/main" id="{09DB00A0-D5C0-B09C-B0EA-A3DC5215A4C2}"/>
              </a:ext>
            </a:extLst>
          </p:cNvPr>
          <p:cNvSpPr>
            <a:spLocks noGrp="1"/>
          </p:cNvSpPr>
          <p:nvPr>
            <p:ph type="dt" sz="half" idx="10"/>
          </p:nvPr>
        </p:nvSpPr>
        <p:spPr/>
        <p:txBody>
          <a:bodyPr/>
          <a:lstStyle/>
          <a:p>
            <a:fld id="{409CC412-A40F-4F49-ACAD-38A8E5BEB2FC}" type="datetime1">
              <a:rPr lang="en-US" smtClean="0"/>
              <a:t>10/19/22</a:t>
            </a:fld>
            <a:endParaRPr lang="en-US"/>
          </a:p>
        </p:txBody>
      </p:sp>
      <p:sp>
        <p:nvSpPr>
          <p:cNvPr id="8" name="Footer Placeholder 7">
            <a:extLst>
              <a:ext uri="{FF2B5EF4-FFF2-40B4-BE49-F238E27FC236}">
                <a16:creationId xmlns:a16="http://schemas.microsoft.com/office/drawing/2014/main" id="{B612FC16-B5EE-7CC2-FBC2-99A26538DF02}"/>
              </a:ext>
            </a:extLst>
          </p:cNvPr>
          <p:cNvSpPr>
            <a:spLocks noGrp="1"/>
          </p:cNvSpPr>
          <p:nvPr>
            <p:ph type="ftr" sz="quarter" idx="11"/>
          </p:nvPr>
        </p:nvSpPr>
        <p:spPr/>
        <p:txBody>
          <a:bodyPr/>
          <a:lstStyle/>
          <a:p>
            <a:r>
              <a:rPr lang="en-US"/>
              <a:t>50 Jahre KIT-Fakultät für Informatik</a:t>
            </a:r>
          </a:p>
        </p:txBody>
      </p:sp>
      <p:sp>
        <p:nvSpPr>
          <p:cNvPr id="9" name="Slide Number Placeholder 8">
            <a:extLst>
              <a:ext uri="{FF2B5EF4-FFF2-40B4-BE49-F238E27FC236}">
                <a16:creationId xmlns:a16="http://schemas.microsoft.com/office/drawing/2014/main" id="{D35B76DF-5507-767B-D775-804DD0DA4A9F}"/>
              </a:ext>
            </a:extLst>
          </p:cNvPr>
          <p:cNvSpPr>
            <a:spLocks noGrp="1"/>
          </p:cNvSpPr>
          <p:nvPr>
            <p:ph type="sldNum" sz="quarter" idx="12"/>
          </p:nvPr>
        </p:nvSpPr>
        <p:spPr/>
        <p:txBody>
          <a:bodyPr/>
          <a:lstStyle/>
          <a:p>
            <a:fld id="{817380D5-738D-774F-9A20-31B92A34E1CE}" type="slidenum">
              <a:rPr lang="en-US" smtClean="0"/>
              <a:t>43</a:t>
            </a:fld>
            <a:endParaRPr lang="en-US"/>
          </a:p>
        </p:txBody>
      </p:sp>
    </p:spTree>
    <p:extLst>
      <p:ext uri="{BB962C8B-B14F-4D97-AF65-F5344CB8AC3E}">
        <p14:creationId xmlns:p14="http://schemas.microsoft.com/office/powerpoint/2010/main" val="20975426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D8677-EEE1-3136-82EA-196A32A7E281}"/>
              </a:ext>
            </a:extLst>
          </p:cNvPr>
          <p:cNvSpPr>
            <a:spLocks noGrp="1"/>
          </p:cNvSpPr>
          <p:nvPr>
            <p:ph type="title"/>
          </p:nvPr>
        </p:nvSpPr>
        <p:spPr/>
        <p:txBody>
          <a:bodyPr/>
          <a:lstStyle/>
          <a:p>
            <a:r>
              <a:rPr lang="en-US" dirty="0"/>
              <a:t>The next generation network(</a:t>
            </a:r>
            <a:r>
              <a:rPr lang="en-US" dirty="0" err="1"/>
              <a:t>ers</a:t>
            </a:r>
            <a:r>
              <a:rPr lang="en-US" dirty="0"/>
              <a:t>)</a:t>
            </a:r>
          </a:p>
        </p:txBody>
      </p:sp>
      <p:sp>
        <p:nvSpPr>
          <p:cNvPr id="3" name="Text Placeholder 2">
            <a:extLst>
              <a:ext uri="{FF2B5EF4-FFF2-40B4-BE49-F238E27FC236}">
                <a16:creationId xmlns:a16="http://schemas.microsoft.com/office/drawing/2014/main" id="{99B6DB2A-76FD-DA71-5FB0-F0F6A5FE7515}"/>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C6EFEEB4-1D22-A340-AB0E-CB7ACD6E3702}"/>
              </a:ext>
            </a:extLst>
          </p:cNvPr>
          <p:cNvSpPr>
            <a:spLocks noGrp="1"/>
          </p:cNvSpPr>
          <p:nvPr>
            <p:ph type="dt" sz="half" idx="10"/>
          </p:nvPr>
        </p:nvSpPr>
        <p:spPr/>
        <p:txBody>
          <a:bodyPr/>
          <a:lstStyle/>
          <a:p>
            <a:fld id="{FEAFCF42-5BFC-FC4C-AEC6-610CF90923BD}" type="datetime1">
              <a:rPr lang="en-US" smtClean="0"/>
              <a:t>10/19/22</a:t>
            </a:fld>
            <a:endParaRPr lang="en-US"/>
          </a:p>
        </p:txBody>
      </p:sp>
      <p:sp>
        <p:nvSpPr>
          <p:cNvPr id="5" name="Footer Placeholder 4">
            <a:extLst>
              <a:ext uri="{FF2B5EF4-FFF2-40B4-BE49-F238E27FC236}">
                <a16:creationId xmlns:a16="http://schemas.microsoft.com/office/drawing/2014/main" id="{04075E7E-A9A7-E955-C3DC-86DD9A2E2F6F}"/>
              </a:ext>
            </a:extLst>
          </p:cNvPr>
          <p:cNvSpPr>
            <a:spLocks noGrp="1"/>
          </p:cNvSpPr>
          <p:nvPr>
            <p:ph type="ftr" sz="quarter" idx="11"/>
          </p:nvPr>
        </p:nvSpPr>
        <p:spPr/>
        <p:txBody>
          <a:bodyPr/>
          <a:lstStyle/>
          <a:p>
            <a:r>
              <a:rPr lang="en-US"/>
              <a:t>50 Jahre KIT-Fakultät für Informatik</a:t>
            </a:r>
          </a:p>
        </p:txBody>
      </p:sp>
      <p:sp>
        <p:nvSpPr>
          <p:cNvPr id="6" name="Slide Number Placeholder 5">
            <a:extLst>
              <a:ext uri="{FF2B5EF4-FFF2-40B4-BE49-F238E27FC236}">
                <a16:creationId xmlns:a16="http://schemas.microsoft.com/office/drawing/2014/main" id="{D89A8102-5400-334A-51B0-3542C2B464A1}"/>
              </a:ext>
            </a:extLst>
          </p:cNvPr>
          <p:cNvSpPr>
            <a:spLocks noGrp="1"/>
          </p:cNvSpPr>
          <p:nvPr>
            <p:ph type="sldNum" sz="quarter" idx="12"/>
          </p:nvPr>
        </p:nvSpPr>
        <p:spPr/>
        <p:txBody>
          <a:bodyPr/>
          <a:lstStyle/>
          <a:p>
            <a:fld id="{817380D5-738D-774F-9A20-31B92A34E1CE}" type="slidenum">
              <a:rPr lang="en-US" smtClean="0"/>
              <a:t>44</a:t>
            </a:fld>
            <a:endParaRPr lang="en-US"/>
          </a:p>
        </p:txBody>
      </p:sp>
    </p:spTree>
    <p:extLst>
      <p:ext uri="{BB962C8B-B14F-4D97-AF65-F5344CB8AC3E}">
        <p14:creationId xmlns:p14="http://schemas.microsoft.com/office/powerpoint/2010/main" val="30930448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AFA04B-6370-8A72-DDEA-758878CD3B3F}"/>
              </a:ext>
            </a:extLst>
          </p:cNvPr>
          <p:cNvSpPr>
            <a:spLocks noGrp="1"/>
          </p:cNvSpPr>
          <p:nvPr>
            <p:ph type="title"/>
          </p:nvPr>
        </p:nvSpPr>
        <p:spPr/>
        <p:txBody>
          <a:bodyPr/>
          <a:lstStyle/>
          <a:p>
            <a:r>
              <a:rPr lang="en-US" dirty="0"/>
              <a:t>Networking: now dominated by ML</a:t>
            </a:r>
          </a:p>
        </p:txBody>
      </p:sp>
      <p:sp>
        <p:nvSpPr>
          <p:cNvPr id="7" name="TextBox 6">
            <a:extLst>
              <a:ext uri="{FF2B5EF4-FFF2-40B4-BE49-F238E27FC236}">
                <a16:creationId xmlns:a16="http://schemas.microsoft.com/office/drawing/2014/main" id="{DEAEE1A3-FAFA-A89C-D640-271C1D3AE096}"/>
              </a:ext>
            </a:extLst>
          </p:cNvPr>
          <p:cNvSpPr txBox="1"/>
          <p:nvPr/>
        </p:nvSpPr>
        <p:spPr>
          <a:xfrm>
            <a:off x="279700" y="1808873"/>
            <a:ext cx="2936838" cy="923330"/>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dirty="0"/>
              <a:t>CRA </a:t>
            </a:r>
            <a:r>
              <a:rPr lang="en-US" dirty="0" err="1"/>
              <a:t>Taulbee</a:t>
            </a:r>
            <a:r>
              <a:rPr lang="en-US" dirty="0"/>
              <a:t> Surveys of</a:t>
            </a:r>
          </a:p>
          <a:p>
            <a:r>
              <a:rPr lang="en-US" dirty="0"/>
              <a:t>PhD-granting CS &amp; CE departments in US &amp; Canada</a:t>
            </a:r>
          </a:p>
        </p:txBody>
      </p:sp>
      <p:sp>
        <p:nvSpPr>
          <p:cNvPr id="8" name="TextBox 7">
            <a:extLst>
              <a:ext uri="{FF2B5EF4-FFF2-40B4-BE49-F238E27FC236}">
                <a16:creationId xmlns:a16="http://schemas.microsoft.com/office/drawing/2014/main" id="{35B9639D-80A1-6A44-05BA-5AC5309DFBD6}"/>
              </a:ext>
            </a:extLst>
          </p:cNvPr>
          <p:cNvSpPr txBox="1"/>
          <p:nvPr/>
        </p:nvSpPr>
        <p:spPr>
          <a:xfrm>
            <a:off x="73906" y="6492945"/>
            <a:ext cx="2695674" cy="307777"/>
          </a:xfrm>
          <a:prstGeom prst="rect">
            <a:avLst/>
          </a:prstGeom>
          <a:noFill/>
        </p:spPr>
        <p:txBody>
          <a:bodyPr wrap="none" rtlCol="0">
            <a:spAutoFit/>
          </a:bodyPr>
          <a:lstStyle/>
          <a:p>
            <a:r>
              <a:rPr lang="en-US" sz="1400" dirty="0"/>
              <a:t>&lt; 2008 combines OS &amp; networking</a:t>
            </a:r>
          </a:p>
        </p:txBody>
      </p:sp>
      <p:sp>
        <p:nvSpPr>
          <p:cNvPr id="10" name="TextBox 9">
            <a:extLst>
              <a:ext uri="{FF2B5EF4-FFF2-40B4-BE49-F238E27FC236}">
                <a16:creationId xmlns:a16="http://schemas.microsoft.com/office/drawing/2014/main" id="{4F3B5D9F-0272-0AE4-9D8E-6A889D50262B}"/>
              </a:ext>
            </a:extLst>
          </p:cNvPr>
          <p:cNvSpPr txBox="1"/>
          <p:nvPr/>
        </p:nvSpPr>
        <p:spPr>
          <a:xfrm>
            <a:off x="9647818" y="6539112"/>
            <a:ext cx="2544182" cy="261610"/>
          </a:xfrm>
          <a:prstGeom prst="rect">
            <a:avLst/>
          </a:prstGeom>
          <a:noFill/>
        </p:spPr>
        <p:txBody>
          <a:bodyPr wrap="square">
            <a:spAutoFit/>
          </a:bodyPr>
          <a:lstStyle/>
          <a:p>
            <a:r>
              <a:rPr lang="en-US" sz="1050" dirty="0"/>
              <a:t>https://</a:t>
            </a:r>
            <a:r>
              <a:rPr lang="en-US" sz="1050" dirty="0" err="1"/>
              <a:t>cra.org</a:t>
            </a:r>
            <a:r>
              <a:rPr lang="en-US" sz="1050" dirty="0"/>
              <a:t>/resources/</a:t>
            </a:r>
            <a:r>
              <a:rPr lang="en-US" sz="1050" dirty="0" err="1"/>
              <a:t>taulbee</a:t>
            </a:r>
            <a:r>
              <a:rPr lang="en-US" sz="1050" dirty="0"/>
              <a:t>-survey/</a:t>
            </a:r>
          </a:p>
        </p:txBody>
      </p:sp>
      <p:pic>
        <p:nvPicPr>
          <p:cNvPr id="2" name="Picture 1">
            <a:extLst>
              <a:ext uri="{FF2B5EF4-FFF2-40B4-BE49-F238E27FC236}">
                <a16:creationId xmlns:a16="http://schemas.microsoft.com/office/drawing/2014/main" id="{583C5C78-0BE3-54F3-43C0-C6EE5FC14B79}"/>
              </a:ext>
            </a:extLst>
          </p:cNvPr>
          <p:cNvPicPr>
            <a:picLocks noChangeAspect="1"/>
          </p:cNvPicPr>
          <p:nvPr/>
        </p:nvPicPr>
        <p:blipFill>
          <a:blip r:embed="rId3"/>
          <a:stretch>
            <a:fillRect/>
          </a:stretch>
        </p:blipFill>
        <p:spPr>
          <a:xfrm>
            <a:off x="3216538" y="1322667"/>
            <a:ext cx="7988300" cy="4965700"/>
          </a:xfrm>
          <a:prstGeom prst="rect">
            <a:avLst/>
          </a:prstGeom>
        </p:spPr>
      </p:pic>
      <p:sp>
        <p:nvSpPr>
          <p:cNvPr id="3" name="TextBox 2">
            <a:extLst>
              <a:ext uri="{FF2B5EF4-FFF2-40B4-BE49-F238E27FC236}">
                <a16:creationId xmlns:a16="http://schemas.microsoft.com/office/drawing/2014/main" id="{4C25320C-9232-902B-BE9D-772CA9D4E48A}"/>
              </a:ext>
            </a:extLst>
          </p:cNvPr>
          <p:cNvSpPr txBox="1"/>
          <p:nvPr/>
        </p:nvSpPr>
        <p:spPr>
          <a:xfrm>
            <a:off x="279700" y="3205352"/>
            <a:ext cx="2829236" cy="1200329"/>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US" dirty="0"/>
              <a:t>Do we know why?</a:t>
            </a:r>
          </a:p>
          <a:p>
            <a:pPr marL="285750" indent="-285750">
              <a:buFont typeface="Arial" panose="020B0604020202020204" pitchFamily="34" charset="0"/>
              <a:buChar char="•"/>
            </a:pPr>
            <a:r>
              <a:rPr lang="en-US" dirty="0"/>
              <a:t>“petroleum engineering”</a:t>
            </a:r>
          </a:p>
          <a:p>
            <a:pPr marL="285750" indent="-285750">
              <a:buFont typeface="Arial" panose="020B0604020202020204" pitchFamily="34" charset="0"/>
              <a:buChar char="•"/>
            </a:pPr>
            <a:r>
              <a:rPr lang="en-US" dirty="0"/>
              <a:t>“</a:t>
            </a:r>
            <a:r>
              <a:rPr lang="en-US" dirty="0" err="1"/>
              <a:t>boooring</a:t>
            </a:r>
            <a:r>
              <a:rPr lang="en-US" dirty="0"/>
              <a:t>”</a:t>
            </a:r>
          </a:p>
          <a:p>
            <a:pPr marL="285750" indent="-285750">
              <a:buFont typeface="Arial" panose="020B0604020202020204" pitchFamily="34" charset="0"/>
              <a:buChar char="•"/>
            </a:pPr>
            <a:r>
              <a:rPr lang="en-US" dirty="0"/>
              <a:t>“no jobs”</a:t>
            </a:r>
          </a:p>
        </p:txBody>
      </p:sp>
      <p:sp>
        <p:nvSpPr>
          <p:cNvPr id="5" name="Date Placeholder 4">
            <a:extLst>
              <a:ext uri="{FF2B5EF4-FFF2-40B4-BE49-F238E27FC236}">
                <a16:creationId xmlns:a16="http://schemas.microsoft.com/office/drawing/2014/main" id="{3C6E1382-C2C6-2989-CCA7-D2CC12E808D6}"/>
              </a:ext>
            </a:extLst>
          </p:cNvPr>
          <p:cNvSpPr>
            <a:spLocks noGrp="1"/>
          </p:cNvSpPr>
          <p:nvPr>
            <p:ph type="dt" sz="half" idx="10"/>
          </p:nvPr>
        </p:nvSpPr>
        <p:spPr/>
        <p:txBody>
          <a:bodyPr/>
          <a:lstStyle/>
          <a:p>
            <a:fld id="{312DE4E3-042F-5B41-8FF0-9E479530EFB0}" type="datetime1">
              <a:rPr lang="en-US" smtClean="0"/>
              <a:t>10/19/22</a:t>
            </a:fld>
            <a:endParaRPr lang="en-US"/>
          </a:p>
        </p:txBody>
      </p:sp>
      <p:sp>
        <p:nvSpPr>
          <p:cNvPr id="6" name="Footer Placeholder 5">
            <a:extLst>
              <a:ext uri="{FF2B5EF4-FFF2-40B4-BE49-F238E27FC236}">
                <a16:creationId xmlns:a16="http://schemas.microsoft.com/office/drawing/2014/main" id="{6C06AD1E-6490-0CBF-C526-69F77D1B62D7}"/>
              </a:ext>
            </a:extLst>
          </p:cNvPr>
          <p:cNvSpPr>
            <a:spLocks noGrp="1"/>
          </p:cNvSpPr>
          <p:nvPr>
            <p:ph type="ftr" sz="quarter" idx="11"/>
          </p:nvPr>
        </p:nvSpPr>
        <p:spPr/>
        <p:txBody>
          <a:bodyPr/>
          <a:lstStyle/>
          <a:p>
            <a:r>
              <a:rPr lang="en-US"/>
              <a:t>50 Jahre KIT-Fakultät für Informatik</a:t>
            </a:r>
          </a:p>
        </p:txBody>
      </p:sp>
      <p:sp>
        <p:nvSpPr>
          <p:cNvPr id="9" name="Slide Number Placeholder 8">
            <a:extLst>
              <a:ext uri="{FF2B5EF4-FFF2-40B4-BE49-F238E27FC236}">
                <a16:creationId xmlns:a16="http://schemas.microsoft.com/office/drawing/2014/main" id="{6FB41481-5EDD-4D86-5044-420D90E3A239}"/>
              </a:ext>
            </a:extLst>
          </p:cNvPr>
          <p:cNvSpPr>
            <a:spLocks noGrp="1"/>
          </p:cNvSpPr>
          <p:nvPr>
            <p:ph type="sldNum" sz="quarter" idx="12"/>
          </p:nvPr>
        </p:nvSpPr>
        <p:spPr/>
        <p:txBody>
          <a:bodyPr/>
          <a:lstStyle/>
          <a:p>
            <a:fld id="{817380D5-738D-774F-9A20-31B92A34E1CE}" type="slidenum">
              <a:rPr lang="en-US" smtClean="0"/>
              <a:t>45</a:t>
            </a:fld>
            <a:endParaRPr lang="en-US"/>
          </a:p>
        </p:txBody>
      </p:sp>
    </p:spTree>
    <p:extLst>
      <p:ext uri="{BB962C8B-B14F-4D97-AF65-F5344CB8AC3E}">
        <p14:creationId xmlns:p14="http://schemas.microsoft.com/office/powerpoint/2010/main" val="18343614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996CD-3C1E-DC80-66A6-F530A32882DC}"/>
              </a:ext>
            </a:extLst>
          </p:cNvPr>
          <p:cNvSpPr>
            <a:spLocks noGrp="1"/>
          </p:cNvSpPr>
          <p:nvPr>
            <p:ph type="title"/>
          </p:nvPr>
        </p:nvSpPr>
        <p:spPr/>
        <p:txBody>
          <a:bodyPr/>
          <a:lstStyle/>
          <a:p>
            <a:r>
              <a:rPr lang="en-US" dirty="0"/>
              <a:t>The faculty pipeline is drying up</a:t>
            </a:r>
          </a:p>
        </p:txBody>
      </p:sp>
      <p:pic>
        <p:nvPicPr>
          <p:cNvPr id="3" name="Picture 2">
            <a:extLst>
              <a:ext uri="{FF2B5EF4-FFF2-40B4-BE49-F238E27FC236}">
                <a16:creationId xmlns:a16="http://schemas.microsoft.com/office/drawing/2014/main" id="{D0F80739-3A89-E896-8459-8D6C86C2FFEC}"/>
              </a:ext>
            </a:extLst>
          </p:cNvPr>
          <p:cNvPicPr>
            <a:picLocks noChangeAspect="1"/>
          </p:cNvPicPr>
          <p:nvPr/>
        </p:nvPicPr>
        <p:blipFill>
          <a:blip r:embed="rId2"/>
          <a:stretch>
            <a:fillRect/>
          </a:stretch>
        </p:blipFill>
        <p:spPr>
          <a:xfrm>
            <a:off x="619787" y="1294242"/>
            <a:ext cx="9488244" cy="4970033"/>
          </a:xfrm>
          <a:prstGeom prst="rect">
            <a:avLst/>
          </a:prstGeom>
        </p:spPr>
      </p:pic>
      <p:sp>
        <p:nvSpPr>
          <p:cNvPr id="5" name="Date Placeholder 4">
            <a:extLst>
              <a:ext uri="{FF2B5EF4-FFF2-40B4-BE49-F238E27FC236}">
                <a16:creationId xmlns:a16="http://schemas.microsoft.com/office/drawing/2014/main" id="{2FB50F1F-5987-F122-5F02-7F8D9CB737E9}"/>
              </a:ext>
            </a:extLst>
          </p:cNvPr>
          <p:cNvSpPr>
            <a:spLocks noGrp="1"/>
          </p:cNvSpPr>
          <p:nvPr>
            <p:ph type="dt" sz="half" idx="10"/>
          </p:nvPr>
        </p:nvSpPr>
        <p:spPr/>
        <p:txBody>
          <a:bodyPr/>
          <a:lstStyle/>
          <a:p>
            <a:fld id="{4A97E61A-7973-4947-AAFB-1239D9D7CB0D}" type="datetime1">
              <a:rPr lang="en-US" smtClean="0"/>
              <a:t>10/19/22</a:t>
            </a:fld>
            <a:endParaRPr lang="en-US"/>
          </a:p>
        </p:txBody>
      </p:sp>
      <p:sp>
        <p:nvSpPr>
          <p:cNvPr id="6" name="Footer Placeholder 5">
            <a:extLst>
              <a:ext uri="{FF2B5EF4-FFF2-40B4-BE49-F238E27FC236}">
                <a16:creationId xmlns:a16="http://schemas.microsoft.com/office/drawing/2014/main" id="{2D0031E7-4282-E208-9D7D-28891F5CE300}"/>
              </a:ext>
            </a:extLst>
          </p:cNvPr>
          <p:cNvSpPr>
            <a:spLocks noGrp="1"/>
          </p:cNvSpPr>
          <p:nvPr>
            <p:ph type="ftr" sz="quarter" idx="11"/>
          </p:nvPr>
        </p:nvSpPr>
        <p:spPr/>
        <p:txBody>
          <a:bodyPr/>
          <a:lstStyle/>
          <a:p>
            <a:r>
              <a:rPr lang="en-US"/>
              <a:t>50 Jahre KIT-Fakultät für Informatik</a:t>
            </a:r>
          </a:p>
        </p:txBody>
      </p:sp>
      <p:sp>
        <p:nvSpPr>
          <p:cNvPr id="7" name="Slide Number Placeholder 6">
            <a:extLst>
              <a:ext uri="{FF2B5EF4-FFF2-40B4-BE49-F238E27FC236}">
                <a16:creationId xmlns:a16="http://schemas.microsoft.com/office/drawing/2014/main" id="{D60455EC-2DBF-BB5C-78C0-B8B2CC4A3521}"/>
              </a:ext>
            </a:extLst>
          </p:cNvPr>
          <p:cNvSpPr>
            <a:spLocks noGrp="1"/>
          </p:cNvSpPr>
          <p:nvPr>
            <p:ph type="sldNum" sz="quarter" idx="12"/>
          </p:nvPr>
        </p:nvSpPr>
        <p:spPr/>
        <p:txBody>
          <a:bodyPr/>
          <a:lstStyle/>
          <a:p>
            <a:fld id="{817380D5-738D-774F-9A20-31B92A34E1CE}" type="slidenum">
              <a:rPr lang="en-US" smtClean="0"/>
              <a:t>46</a:t>
            </a:fld>
            <a:endParaRPr lang="en-US"/>
          </a:p>
        </p:txBody>
      </p:sp>
      <p:sp>
        <p:nvSpPr>
          <p:cNvPr id="4" name="TextBox 3">
            <a:extLst>
              <a:ext uri="{FF2B5EF4-FFF2-40B4-BE49-F238E27FC236}">
                <a16:creationId xmlns:a16="http://schemas.microsoft.com/office/drawing/2014/main" id="{35D488BC-7530-8EF1-6EC6-6196DFD9331F}"/>
              </a:ext>
            </a:extLst>
          </p:cNvPr>
          <p:cNvSpPr txBox="1"/>
          <p:nvPr/>
        </p:nvSpPr>
        <p:spPr>
          <a:xfrm>
            <a:off x="726871" y="1413431"/>
            <a:ext cx="1801583" cy="369332"/>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en-US" dirty="0"/>
              <a:t>171 departments</a:t>
            </a:r>
          </a:p>
        </p:txBody>
      </p:sp>
      <p:sp>
        <p:nvSpPr>
          <p:cNvPr id="9" name="Rounded Rectangular Callout 8">
            <a:extLst>
              <a:ext uri="{FF2B5EF4-FFF2-40B4-BE49-F238E27FC236}">
                <a16:creationId xmlns:a16="http://schemas.microsoft.com/office/drawing/2014/main" id="{F8D9A56D-887D-C857-4E64-6F0B4532E77F}"/>
              </a:ext>
            </a:extLst>
          </p:cNvPr>
          <p:cNvSpPr/>
          <p:nvPr/>
        </p:nvSpPr>
        <p:spPr>
          <a:xfrm>
            <a:off x="10266218" y="4059381"/>
            <a:ext cx="1832468" cy="914400"/>
          </a:xfrm>
          <a:prstGeom prst="wedgeRoundRectCallout">
            <a:avLst>
              <a:gd name="adj1" fmla="val -71235"/>
              <a:gd name="adj2" fmla="val 8219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4 tenure-track faculty hires</a:t>
            </a:r>
          </a:p>
        </p:txBody>
      </p:sp>
    </p:spTree>
    <p:extLst>
      <p:ext uri="{BB962C8B-B14F-4D97-AF65-F5344CB8AC3E}">
        <p14:creationId xmlns:p14="http://schemas.microsoft.com/office/powerpoint/2010/main" val="39245047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574BB-CEC8-8944-B3CF-1DBA6392968F}"/>
              </a:ext>
            </a:extLst>
          </p:cNvPr>
          <p:cNvSpPr>
            <a:spLocks noGrp="1"/>
          </p:cNvSpPr>
          <p:nvPr>
            <p:ph type="title"/>
          </p:nvPr>
        </p:nvSpPr>
        <p:spPr/>
        <p:txBody>
          <a:bodyPr/>
          <a:lstStyle/>
          <a:p>
            <a:r>
              <a:rPr lang="en-US" dirty="0"/>
              <a:t>2022 Columbia University CS MS student tracks</a:t>
            </a:r>
          </a:p>
        </p:txBody>
      </p:sp>
      <p:pic>
        <p:nvPicPr>
          <p:cNvPr id="3" name="Picture 2">
            <a:extLst>
              <a:ext uri="{FF2B5EF4-FFF2-40B4-BE49-F238E27FC236}">
                <a16:creationId xmlns:a16="http://schemas.microsoft.com/office/drawing/2014/main" id="{AF214854-A641-484A-6AF0-3D1FBF55B9CE}"/>
              </a:ext>
            </a:extLst>
          </p:cNvPr>
          <p:cNvPicPr>
            <a:picLocks noChangeAspect="1"/>
          </p:cNvPicPr>
          <p:nvPr/>
        </p:nvPicPr>
        <p:blipFill>
          <a:blip r:embed="rId2"/>
          <a:stretch>
            <a:fillRect/>
          </a:stretch>
        </p:blipFill>
        <p:spPr>
          <a:xfrm>
            <a:off x="1705476" y="1519069"/>
            <a:ext cx="8208085" cy="5083416"/>
          </a:xfrm>
          <a:prstGeom prst="rect">
            <a:avLst/>
          </a:prstGeom>
        </p:spPr>
      </p:pic>
      <p:sp>
        <p:nvSpPr>
          <p:cNvPr id="5" name="Date Placeholder 4">
            <a:extLst>
              <a:ext uri="{FF2B5EF4-FFF2-40B4-BE49-F238E27FC236}">
                <a16:creationId xmlns:a16="http://schemas.microsoft.com/office/drawing/2014/main" id="{994256B7-6A13-573B-3B39-95DDE9F2A374}"/>
              </a:ext>
            </a:extLst>
          </p:cNvPr>
          <p:cNvSpPr>
            <a:spLocks noGrp="1"/>
          </p:cNvSpPr>
          <p:nvPr>
            <p:ph type="dt" sz="half" idx="10"/>
          </p:nvPr>
        </p:nvSpPr>
        <p:spPr/>
        <p:txBody>
          <a:bodyPr/>
          <a:lstStyle/>
          <a:p>
            <a:fld id="{8F4F2781-B8E6-184B-AC78-6EDCD85F55B3}" type="datetime1">
              <a:rPr lang="en-US" smtClean="0"/>
              <a:t>10/19/22</a:t>
            </a:fld>
            <a:endParaRPr lang="en-US" dirty="0"/>
          </a:p>
        </p:txBody>
      </p:sp>
      <p:sp>
        <p:nvSpPr>
          <p:cNvPr id="6" name="Footer Placeholder 5">
            <a:extLst>
              <a:ext uri="{FF2B5EF4-FFF2-40B4-BE49-F238E27FC236}">
                <a16:creationId xmlns:a16="http://schemas.microsoft.com/office/drawing/2014/main" id="{510FD707-08B8-5A6A-E464-D798AB6F3750}"/>
              </a:ext>
            </a:extLst>
          </p:cNvPr>
          <p:cNvSpPr>
            <a:spLocks noGrp="1"/>
          </p:cNvSpPr>
          <p:nvPr>
            <p:ph type="ftr" sz="quarter" idx="11"/>
          </p:nvPr>
        </p:nvSpPr>
        <p:spPr/>
        <p:txBody>
          <a:bodyPr/>
          <a:lstStyle/>
          <a:p>
            <a:r>
              <a:rPr lang="en-US"/>
              <a:t>50 Jahre KIT-Fakultät für Informatik</a:t>
            </a:r>
          </a:p>
        </p:txBody>
      </p:sp>
      <p:sp>
        <p:nvSpPr>
          <p:cNvPr id="7" name="Slide Number Placeholder 6">
            <a:extLst>
              <a:ext uri="{FF2B5EF4-FFF2-40B4-BE49-F238E27FC236}">
                <a16:creationId xmlns:a16="http://schemas.microsoft.com/office/drawing/2014/main" id="{2CB9EF1F-5AAF-9F96-B30D-889FEC4BBB2A}"/>
              </a:ext>
            </a:extLst>
          </p:cNvPr>
          <p:cNvSpPr>
            <a:spLocks noGrp="1"/>
          </p:cNvSpPr>
          <p:nvPr>
            <p:ph type="sldNum" sz="quarter" idx="12"/>
          </p:nvPr>
        </p:nvSpPr>
        <p:spPr/>
        <p:txBody>
          <a:bodyPr/>
          <a:lstStyle/>
          <a:p>
            <a:fld id="{817380D5-738D-774F-9A20-31B92A34E1CE}" type="slidenum">
              <a:rPr lang="en-US" smtClean="0"/>
              <a:t>47</a:t>
            </a:fld>
            <a:endParaRPr lang="en-US"/>
          </a:p>
        </p:txBody>
      </p:sp>
      <p:sp>
        <p:nvSpPr>
          <p:cNvPr id="4" name="TextBox 3">
            <a:extLst>
              <a:ext uri="{FF2B5EF4-FFF2-40B4-BE49-F238E27FC236}">
                <a16:creationId xmlns:a16="http://schemas.microsoft.com/office/drawing/2014/main" id="{BBF67275-8EE1-1B67-2340-AF6806161DBF}"/>
              </a:ext>
            </a:extLst>
          </p:cNvPr>
          <p:cNvSpPr txBox="1"/>
          <p:nvPr/>
        </p:nvSpPr>
        <p:spPr>
          <a:xfrm>
            <a:off x="1981200" y="5818909"/>
            <a:ext cx="917239" cy="369332"/>
          </a:xfrm>
          <a:prstGeom prst="rect">
            <a:avLst/>
          </a:prstGeom>
          <a:noFill/>
        </p:spPr>
        <p:txBody>
          <a:bodyPr wrap="none" rtlCol="0">
            <a:spAutoFit/>
          </a:bodyPr>
          <a:lstStyle/>
          <a:p>
            <a:r>
              <a:rPr lang="en-US" dirty="0"/>
              <a:t>N=1146</a:t>
            </a:r>
          </a:p>
        </p:txBody>
      </p:sp>
    </p:spTree>
    <p:extLst>
      <p:ext uri="{BB962C8B-B14F-4D97-AF65-F5344CB8AC3E}">
        <p14:creationId xmlns:p14="http://schemas.microsoft.com/office/powerpoint/2010/main" val="6111030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68291-AE10-E1C5-84AD-44F66AE949A8}"/>
              </a:ext>
            </a:extLst>
          </p:cNvPr>
          <p:cNvSpPr>
            <a:spLocks noGrp="1"/>
          </p:cNvSpPr>
          <p:nvPr>
            <p:ph type="title"/>
          </p:nvPr>
        </p:nvSpPr>
        <p:spPr/>
        <p:txBody>
          <a:bodyPr/>
          <a:lstStyle/>
          <a:p>
            <a:r>
              <a:rPr lang="en-US" dirty="0"/>
              <a:t>Infrastructure is not a hot subject</a:t>
            </a:r>
          </a:p>
        </p:txBody>
      </p:sp>
      <p:sp>
        <p:nvSpPr>
          <p:cNvPr id="4" name="TextBox 3">
            <a:extLst>
              <a:ext uri="{FF2B5EF4-FFF2-40B4-BE49-F238E27FC236}">
                <a16:creationId xmlns:a16="http://schemas.microsoft.com/office/drawing/2014/main" id="{D15497BD-C53F-2B27-D752-93200225A51C}"/>
              </a:ext>
            </a:extLst>
          </p:cNvPr>
          <p:cNvSpPr txBox="1"/>
          <p:nvPr/>
        </p:nvSpPr>
        <p:spPr>
          <a:xfrm>
            <a:off x="8441167" y="1690688"/>
            <a:ext cx="2280621"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200" i="1" dirty="0"/>
              <a:t>Today’s Power Engineering Shortage – An Alarming Problem With a Powerful Upside (2008)</a:t>
            </a:r>
          </a:p>
        </p:txBody>
      </p:sp>
      <p:sp>
        <p:nvSpPr>
          <p:cNvPr id="5" name="TextBox 4">
            <a:extLst>
              <a:ext uri="{FF2B5EF4-FFF2-40B4-BE49-F238E27FC236}">
                <a16:creationId xmlns:a16="http://schemas.microsoft.com/office/drawing/2014/main" id="{EC1129D2-B848-4EBA-73FD-CB455BDB5269}"/>
              </a:ext>
            </a:extLst>
          </p:cNvPr>
          <p:cNvSpPr txBox="1"/>
          <p:nvPr/>
        </p:nvSpPr>
        <p:spPr>
          <a:xfrm>
            <a:off x="8441166" y="2828835"/>
            <a:ext cx="2280621" cy="1200329"/>
          </a:xfrm>
          <a:prstGeom prst="rect">
            <a:avLst/>
          </a:prstGeom>
          <a:noFill/>
        </p:spPr>
        <p:txBody>
          <a:bodyPr wrap="square" rtlCol="0">
            <a:spAutoFit/>
          </a:bodyPr>
          <a:lstStyle/>
          <a:p>
            <a:r>
              <a:rPr lang="en-US" dirty="0"/>
              <a:t>“77% of energy companies find it difficult to hire qualified employees.”</a:t>
            </a:r>
          </a:p>
        </p:txBody>
      </p:sp>
      <p:sp>
        <p:nvSpPr>
          <p:cNvPr id="6" name="TextBox 5">
            <a:extLst>
              <a:ext uri="{FF2B5EF4-FFF2-40B4-BE49-F238E27FC236}">
                <a16:creationId xmlns:a16="http://schemas.microsoft.com/office/drawing/2014/main" id="{99563CAD-0FFC-4FA5-F937-A2406FB852A3}"/>
              </a:ext>
            </a:extLst>
          </p:cNvPr>
          <p:cNvSpPr txBox="1"/>
          <p:nvPr/>
        </p:nvSpPr>
        <p:spPr>
          <a:xfrm>
            <a:off x="8441166" y="4029164"/>
            <a:ext cx="3359971" cy="2308324"/>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dirty="0"/>
              <a:t>“There has been a decline in power engineering programs at universities over the past two decades; the current estimate is less than 30 programs in the United States and about 75 programs worldwide.” (2008)</a:t>
            </a:r>
          </a:p>
          <a:p>
            <a:endParaRPr lang="en-US" dirty="0"/>
          </a:p>
        </p:txBody>
      </p:sp>
      <p:pic>
        <p:nvPicPr>
          <p:cNvPr id="7" name="Picture 6">
            <a:extLst>
              <a:ext uri="{FF2B5EF4-FFF2-40B4-BE49-F238E27FC236}">
                <a16:creationId xmlns:a16="http://schemas.microsoft.com/office/drawing/2014/main" id="{C78065BC-4657-CC49-B980-CB6F86813E67}"/>
              </a:ext>
            </a:extLst>
          </p:cNvPr>
          <p:cNvPicPr>
            <a:picLocks noChangeAspect="1"/>
          </p:cNvPicPr>
          <p:nvPr/>
        </p:nvPicPr>
        <p:blipFill>
          <a:blip r:embed="rId3"/>
          <a:stretch>
            <a:fillRect/>
          </a:stretch>
        </p:blipFill>
        <p:spPr>
          <a:xfrm>
            <a:off x="838200" y="1291063"/>
            <a:ext cx="6970956" cy="5201812"/>
          </a:xfrm>
          <a:prstGeom prst="rect">
            <a:avLst/>
          </a:prstGeom>
        </p:spPr>
      </p:pic>
      <p:sp>
        <p:nvSpPr>
          <p:cNvPr id="8" name="Date Placeholder 7">
            <a:extLst>
              <a:ext uri="{FF2B5EF4-FFF2-40B4-BE49-F238E27FC236}">
                <a16:creationId xmlns:a16="http://schemas.microsoft.com/office/drawing/2014/main" id="{1041A3D6-4BC3-ACF6-075B-00741D7E070F}"/>
              </a:ext>
            </a:extLst>
          </p:cNvPr>
          <p:cNvSpPr>
            <a:spLocks noGrp="1"/>
          </p:cNvSpPr>
          <p:nvPr>
            <p:ph type="dt" sz="half" idx="10"/>
          </p:nvPr>
        </p:nvSpPr>
        <p:spPr/>
        <p:txBody>
          <a:bodyPr/>
          <a:lstStyle/>
          <a:p>
            <a:fld id="{8075C276-74D4-B144-83C8-4139672D1944}" type="datetime1">
              <a:rPr lang="en-US" smtClean="0"/>
              <a:t>10/19/22</a:t>
            </a:fld>
            <a:endParaRPr lang="en-US"/>
          </a:p>
        </p:txBody>
      </p:sp>
      <p:sp>
        <p:nvSpPr>
          <p:cNvPr id="9" name="Footer Placeholder 8">
            <a:extLst>
              <a:ext uri="{FF2B5EF4-FFF2-40B4-BE49-F238E27FC236}">
                <a16:creationId xmlns:a16="http://schemas.microsoft.com/office/drawing/2014/main" id="{223988C9-5B6D-BFA0-0251-D85F602DE836}"/>
              </a:ext>
            </a:extLst>
          </p:cNvPr>
          <p:cNvSpPr>
            <a:spLocks noGrp="1"/>
          </p:cNvSpPr>
          <p:nvPr>
            <p:ph type="ftr" sz="quarter" idx="11"/>
          </p:nvPr>
        </p:nvSpPr>
        <p:spPr/>
        <p:txBody>
          <a:bodyPr/>
          <a:lstStyle/>
          <a:p>
            <a:r>
              <a:rPr lang="en-US"/>
              <a:t>50 Jahre KIT-Fakultät für Informatik</a:t>
            </a:r>
          </a:p>
        </p:txBody>
      </p:sp>
      <p:sp>
        <p:nvSpPr>
          <p:cNvPr id="10" name="Slide Number Placeholder 9">
            <a:extLst>
              <a:ext uri="{FF2B5EF4-FFF2-40B4-BE49-F238E27FC236}">
                <a16:creationId xmlns:a16="http://schemas.microsoft.com/office/drawing/2014/main" id="{68264531-BDC3-F70E-7F9F-C364FA3EDAB2}"/>
              </a:ext>
            </a:extLst>
          </p:cNvPr>
          <p:cNvSpPr>
            <a:spLocks noGrp="1"/>
          </p:cNvSpPr>
          <p:nvPr>
            <p:ph type="sldNum" sz="quarter" idx="12"/>
          </p:nvPr>
        </p:nvSpPr>
        <p:spPr/>
        <p:txBody>
          <a:bodyPr/>
          <a:lstStyle/>
          <a:p>
            <a:fld id="{817380D5-738D-774F-9A20-31B92A34E1CE}" type="slidenum">
              <a:rPr lang="en-US" smtClean="0"/>
              <a:t>48</a:t>
            </a:fld>
            <a:endParaRPr lang="en-US"/>
          </a:p>
        </p:txBody>
      </p:sp>
    </p:spTree>
    <p:extLst>
      <p:ext uri="{BB962C8B-B14F-4D97-AF65-F5344CB8AC3E}">
        <p14:creationId xmlns:p14="http://schemas.microsoft.com/office/powerpoint/2010/main" val="38192884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01AA7-7DC0-1F18-419B-80237E6DE87B}"/>
              </a:ext>
            </a:extLst>
          </p:cNvPr>
          <p:cNvSpPr>
            <a:spLocks noGrp="1"/>
          </p:cNvSpPr>
          <p:nvPr>
            <p:ph type="title"/>
          </p:nvPr>
        </p:nvSpPr>
        <p:spPr/>
        <p:txBody>
          <a:bodyPr>
            <a:noAutofit/>
          </a:bodyPr>
          <a:lstStyle/>
          <a:p>
            <a:r>
              <a:rPr lang="en-US" sz="3600" dirty="0"/>
              <a:t>Few(er) students may want to do networking research</a:t>
            </a:r>
            <a:br>
              <a:rPr lang="en-US" sz="3600" dirty="0"/>
            </a:br>
            <a:r>
              <a:rPr lang="en-US" sz="3600" dirty="0"/>
              <a:t>All</a:t>
            </a:r>
            <a:r>
              <a:rPr lang="en-US" sz="3600" baseline="30000" dirty="0"/>
              <a:t>*</a:t>
            </a:r>
            <a:r>
              <a:rPr lang="en-US" sz="3600" dirty="0"/>
              <a:t> students need to understand networks</a:t>
            </a:r>
          </a:p>
        </p:txBody>
      </p:sp>
      <p:sp>
        <p:nvSpPr>
          <p:cNvPr id="3" name="Content Placeholder 2">
            <a:extLst>
              <a:ext uri="{FF2B5EF4-FFF2-40B4-BE49-F238E27FC236}">
                <a16:creationId xmlns:a16="http://schemas.microsoft.com/office/drawing/2014/main" id="{F6CA1671-E3A8-B2B4-741A-7A21A9ED43A8}"/>
              </a:ext>
            </a:extLst>
          </p:cNvPr>
          <p:cNvSpPr>
            <a:spLocks noGrp="1"/>
          </p:cNvSpPr>
          <p:nvPr>
            <p:ph idx="1"/>
          </p:nvPr>
        </p:nvSpPr>
        <p:spPr/>
        <p:txBody>
          <a:bodyPr>
            <a:normAutofit fontScale="92500" lnSpcReduction="20000"/>
          </a:bodyPr>
          <a:lstStyle/>
          <a:p>
            <a:r>
              <a:rPr lang="en-US" b="1" dirty="0"/>
              <a:t>Current:</a:t>
            </a:r>
            <a:r>
              <a:rPr lang="en-US" dirty="0"/>
              <a:t> how does congestion control work?</a:t>
            </a:r>
          </a:p>
          <a:p>
            <a:pPr lvl="1"/>
            <a:r>
              <a:rPr lang="en-US" dirty="0"/>
              <a:t>few students take the quad: OS, networks, distributed systems, security</a:t>
            </a:r>
          </a:p>
          <a:p>
            <a:r>
              <a:rPr lang="en-US" b="1" dirty="0"/>
              <a:t>Future</a:t>
            </a:r>
            <a:r>
              <a:rPr lang="en-US" dirty="0"/>
              <a:t>: how can I build scalable, reliable and secure services?</a:t>
            </a:r>
          </a:p>
          <a:p>
            <a:pPr lvl="1"/>
            <a:r>
              <a:rPr lang="en-US" dirty="0"/>
              <a:t>Do all CS students need to know how BGP and TCP Reno work?</a:t>
            </a:r>
          </a:p>
          <a:p>
            <a:r>
              <a:rPr lang="en-US" b="1" dirty="0"/>
              <a:t>Current:</a:t>
            </a:r>
            <a:r>
              <a:rPr lang="en-US" dirty="0"/>
              <a:t> digital &amp; computer literacy</a:t>
            </a:r>
          </a:p>
          <a:p>
            <a:pPr lvl="1"/>
            <a:r>
              <a:rPr lang="en-US" dirty="0"/>
              <a:t>“the ability to use information and communication technologies to find, evaluate, create, and communicate information, requiring both cognitive and technical skills.” (ALA)</a:t>
            </a:r>
          </a:p>
          <a:p>
            <a:r>
              <a:rPr lang="en-US" b="1" dirty="0"/>
              <a:t>Future</a:t>
            </a:r>
            <a:r>
              <a:rPr lang="en-US" dirty="0"/>
              <a:t>: </a:t>
            </a:r>
            <a:r>
              <a:rPr lang="en-US" dirty="0">
                <a:solidFill>
                  <a:srgbClr val="FF0000"/>
                </a:solidFill>
              </a:rPr>
              <a:t>internet literacy</a:t>
            </a:r>
          </a:p>
          <a:p>
            <a:pPr lvl="1"/>
            <a:r>
              <a:rPr lang="en-US" dirty="0"/>
              <a:t>How does the internet function? Who governs that function? Who can change it?</a:t>
            </a:r>
          </a:p>
          <a:p>
            <a:pPr lvl="1"/>
            <a:r>
              <a:rPr lang="en-US" dirty="0"/>
              <a:t>How does digital advertising work?</a:t>
            </a:r>
          </a:p>
          <a:p>
            <a:pPr lvl="1"/>
            <a:r>
              <a:rPr lang="en-US" dirty="0"/>
              <a:t>What is privacy? Is it the same as encryption?</a:t>
            </a:r>
          </a:p>
          <a:p>
            <a:pPr lvl="1"/>
            <a:r>
              <a:rPr lang="en-US" dirty="0"/>
              <a:t>What are platforms? What is common carriage? What is Section 230?</a:t>
            </a:r>
          </a:p>
        </p:txBody>
      </p:sp>
      <p:sp>
        <p:nvSpPr>
          <p:cNvPr id="4" name="Date Placeholder 3">
            <a:extLst>
              <a:ext uri="{FF2B5EF4-FFF2-40B4-BE49-F238E27FC236}">
                <a16:creationId xmlns:a16="http://schemas.microsoft.com/office/drawing/2014/main" id="{AA027B11-9164-F49E-6638-6688CE55F8CD}"/>
              </a:ext>
            </a:extLst>
          </p:cNvPr>
          <p:cNvSpPr>
            <a:spLocks noGrp="1"/>
          </p:cNvSpPr>
          <p:nvPr>
            <p:ph type="dt" sz="half" idx="10"/>
          </p:nvPr>
        </p:nvSpPr>
        <p:spPr/>
        <p:txBody>
          <a:bodyPr/>
          <a:lstStyle/>
          <a:p>
            <a:fld id="{9F51480D-82F8-8F43-9AD4-02617293053D}" type="datetime1">
              <a:rPr lang="en-US" smtClean="0"/>
              <a:t>10/19/22</a:t>
            </a:fld>
            <a:endParaRPr lang="en-US"/>
          </a:p>
        </p:txBody>
      </p:sp>
      <p:sp>
        <p:nvSpPr>
          <p:cNvPr id="5" name="Footer Placeholder 4">
            <a:extLst>
              <a:ext uri="{FF2B5EF4-FFF2-40B4-BE49-F238E27FC236}">
                <a16:creationId xmlns:a16="http://schemas.microsoft.com/office/drawing/2014/main" id="{24CA513E-1BDC-F818-9DC0-FAD0609FD176}"/>
              </a:ext>
            </a:extLst>
          </p:cNvPr>
          <p:cNvSpPr>
            <a:spLocks noGrp="1"/>
          </p:cNvSpPr>
          <p:nvPr>
            <p:ph type="ftr" sz="quarter" idx="11"/>
          </p:nvPr>
        </p:nvSpPr>
        <p:spPr/>
        <p:txBody>
          <a:bodyPr/>
          <a:lstStyle/>
          <a:p>
            <a:r>
              <a:rPr lang="en-US"/>
              <a:t>50 Jahre KIT-Fakultät für Informatik</a:t>
            </a:r>
          </a:p>
        </p:txBody>
      </p:sp>
      <p:sp>
        <p:nvSpPr>
          <p:cNvPr id="6" name="Slide Number Placeholder 5">
            <a:extLst>
              <a:ext uri="{FF2B5EF4-FFF2-40B4-BE49-F238E27FC236}">
                <a16:creationId xmlns:a16="http://schemas.microsoft.com/office/drawing/2014/main" id="{9F5F3849-145E-54C1-9E36-9997DC016803}"/>
              </a:ext>
            </a:extLst>
          </p:cNvPr>
          <p:cNvSpPr>
            <a:spLocks noGrp="1"/>
          </p:cNvSpPr>
          <p:nvPr>
            <p:ph type="sldNum" sz="quarter" idx="12"/>
          </p:nvPr>
        </p:nvSpPr>
        <p:spPr/>
        <p:txBody>
          <a:bodyPr/>
          <a:lstStyle/>
          <a:p>
            <a:fld id="{817380D5-738D-774F-9A20-31B92A34E1CE}" type="slidenum">
              <a:rPr lang="en-US" smtClean="0"/>
              <a:t>49</a:t>
            </a:fld>
            <a:endParaRPr lang="en-US"/>
          </a:p>
        </p:txBody>
      </p:sp>
    </p:spTree>
    <p:extLst>
      <p:ext uri="{BB962C8B-B14F-4D97-AF65-F5344CB8AC3E}">
        <p14:creationId xmlns:p14="http://schemas.microsoft.com/office/powerpoint/2010/main" val="3987329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5E7268-B4B9-126B-0F65-752157BC495A}"/>
              </a:ext>
            </a:extLst>
          </p:cNvPr>
          <p:cNvSpPr txBox="1"/>
          <p:nvPr/>
        </p:nvSpPr>
        <p:spPr>
          <a:xfrm>
            <a:off x="613775" y="428178"/>
            <a:ext cx="10935222" cy="4031873"/>
          </a:xfrm>
          <a:prstGeom prst="rect">
            <a:avLst/>
          </a:prstGeom>
          <a:noFill/>
        </p:spPr>
        <p:txBody>
          <a:bodyPr wrap="square">
            <a:spAutoFit/>
          </a:bodyPr>
          <a:lstStyle/>
          <a:p>
            <a:r>
              <a:rPr lang="en-US" sz="3200" b="0" i="0" dirty="0">
                <a:solidFill>
                  <a:srgbClr val="474747"/>
                </a:solidFill>
                <a:effectLst/>
                <a:latin typeface="Open Sans" panose="020B0606030504020204" pitchFamily="34" charset="0"/>
              </a:rPr>
              <a:t>Civil infrastructure systems involves the design, analysis and management of </a:t>
            </a:r>
            <a:r>
              <a:rPr lang="en-US" sz="3200" b="0" i="1" dirty="0">
                <a:solidFill>
                  <a:srgbClr val="474747"/>
                </a:solidFill>
                <a:effectLst/>
                <a:latin typeface="Open Sans" panose="020B0606030504020204" pitchFamily="34" charset="0"/>
              </a:rPr>
              <a:t>infrastructure that supports human activities</a:t>
            </a:r>
            <a:r>
              <a:rPr lang="en-US" sz="3200" b="0" i="0" dirty="0">
                <a:solidFill>
                  <a:srgbClr val="474747"/>
                </a:solidFill>
                <a:effectLst/>
                <a:latin typeface="Open Sans" panose="020B0606030504020204" pitchFamily="34" charset="0"/>
              </a:rPr>
              <a:t>, such as </a:t>
            </a:r>
            <a:r>
              <a:rPr lang="en-US" sz="3200" b="0" i="0" dirty="0">
                <a:solidFill>
                  <a:srgbClr val="FF0000"/>
                </a:solidFill>
                <a:effectLst/>
                <a:latin typeface="Open Sans" panose="020B0606030504020204" pitchFamily="34" charset="0"/>
              </a:rPr>
              <a:t>electric power, oil and gas, water and wastewater, communications, transportation and the buildings that make up urban and rural communities</a:t>
            </a:r>
            <a:r>
              <a:rPr lang="en-US" sz="3200" b="0" i="0" dirty="0">
                <a:solidFill>
                  <a:srgbClr val="474747"/>
                </a:solidFill>
                <a:effectLst/>
                <a:latin typeface="Open Sans" panose="020B0606030504020204" pitchFamily="34" charset="0"/>
              </a:rPr>
              <a:t>. These networks deliver essential services, provide shelter and </a:t>
            </a:r>
            <a:r>
              <a:rPr lang="en-US" sz="3200" b="0" i="0" dirty="0">
                <a:solidFill>
                  <a:srgbClr val="FF0000"/>
                </a:solidFill>
                <a:effectLst/>
                <a:latin typeface="Open Sans" panose="020B0606030504020204" pitchFamily="34" charset="0"/>
              </a:rPr>
              <a:t>support social interactions and economic development</a:t>
            </a:r>
            <a:r>
              <a:rPr lang="en-US" sz="3200" b="0" i="0" dirty="0">
                <a:solidFill>
                  <a:srgbClr val="474747"/>
                </a:solidFill>
                <a:effectLst/>
                <a:latin typeface="Open Sans" panose="020B0606030504020204" pitchFamily="34" charset="0"/>
              </a:rPr>
              <a:t>. They are society’s lifelines.</a:t>
            </a:r>
            <a:endParaRPr lang="en-US" sz="3200" dirty="0"/>
          </a:p>
        </p:txBody>
      </p:sp>
      <p:sp>
        <p:nvSpPr>
          <p:cNvPr id="2" name="Date Placeholder 1">
            <a:extLst>
              <a:ext uri="{FF2B5EF4-FFF2-40B4-BE49-F238E27FC236}">
                <a16:creationId xmlns:a16="http://schemas.microsoft.com/office/drawing/2014/main" id="{03D74C47-106D-B17D-2270-9C30E118ADDD}"/>
              </a:ext>
            </a:extLst>
          </p:cNvPr>
          <p:cNvSpPr>
            <a:spLocks noGrp="1"/>
          </p:cNvSpPr>
          <p:nvPr>
            <p:ph type="dt" sz="half" idx="10"/>
          </p:nvPr>
        </p:nvSpPr>
        <p:spPr/>
        <p:txBody>
          <a:bodyPr/>
          <a:lstStyle/>
          <a:p>
            <a:fld id="{124CA25E-3861-4D49-A001-533A0F4A0DE6}" type="datetime1">
              <a:rPr lang="en-US" smtClean="0"/>
              <a:t>10/19/22</a:t>
            </a:fld>
            <a:endParaRPr lang="en-US"/>
          </a:p>
        </p:txBody>
      </p:sp>
      <p:sp>
        <p:nvSpPr>
          <p:cNvPr id="4" name="Footer Placeholder 3">
            <a:extLst>
              <a:ext uri="{FF2B5EF4-FFF2-40B4-BE49-F238E27FC236}">
                <a16:creationId xmlns:a16="http://schemas.microsoft.com/office/drawing/2014/main" id="{6925A18A-EBB7-4B35-A66C-40F28FE4B68E}"/>
              </a:ext>
            </a:extLst>
          </p:cNvPr>
          <p:cNvSpPr>
            <a:spLocks noGrp="1"/>
          </p:cNvSpPr>
          <p:nvPr>
            <p:ph type="ftr" sz="quarter" idx="11"/>
          </p:nvPr>
        </p:nvSpPr>
        <p:spPr/>
        <p:txBody>
          <a:bodyPr/>
          <a:lstStyle/>
          <a:p>
            <a:r>
              <a:rPr lang="en-US"/>
              <a:t>50 Jahre KIT-Fakultät für Informatik</a:t>
            </a:r>
          </a:p>
        </p:txBody>
      </p:sp>
      <p:sp>
        <p:nvSpPr>
          <p:cNvPr id="5" name="Slide Number Placeholder 4">
            <a:extLst>
              <a:ext uri="{FF2B5EF4-FFF2-40B4-BE49-F238E27FC236}">
                <a16:creationId xmlns:a16="http://schemas.microsoft.com/office/drawing/2014/main" id="{09A9FB09-A839-DA4B-B2A3-E979D7F58E6D}"/>
              </a:ext>
            </a:extLst>
          </p:cNvPr>
          <p:cNvSpPr>
            <a:spLocks noGrp="1"/>
          </p:cNvSpPr>
          <p:nvPr>
            <p:ph type="sldNum" sz="quarter" idx="12"/>
          </p:nvPr>
        </p:nvSpPr>
        <p:spPr/>
        <p:txBody>
          <a:bodyPr/>
          <a:lstStyle/>
          <a:p>
            <a:fld id="{817380D5-738D-774F-9A20-31B92A34E1CE}" type="slidenum">
              <a:rPr lang="en-US" smtClean="0"/>
              <a:t>5</a:t>
            </a:fld>
            <a:endParaRPr lang="en-US"/>
          </a:p>
        </p:txBody>
      </p:sp>
    </p:spTree>
    <p:extLst>
      <p:ext uri="{BB962C8B-B14F-4D97-AF65-F5344CB8AC3E}">
        <p14:creationId xmlns:p14="http://schemas.microsoft.com/office/powerpoint/2010/main" val="2145691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2030A5-E201-9B69-5853-8D606B7065BB}"/>
              </a:ext>
            </a:extLst>
          </p:cNvPr>
          <p:cNvPicPr>
            <a:picLocks noChangeAspect="1"/>
          </p:cNvPicPr>
          <p:nvPr/>
        </p:nvPicPr>
        <p:blipFill>
          <a:blip r:embed="rId2"/>
          <a:stretch>
            <a:fillRect/>
          </a:stretch>
        </p:blipFill>
        <p:spPr>
          <a:xfrm>
            <a:off x="416369" y="0"/>
            <a:ext cx="11359261" cy="6858000"/>
          </a:xfrm>
          <a:prstGeom prst="rect">
            <a:avLst/>
          </a:prstGeom>
        </p:spPr>
      </p:pic>
      <p:pic>
        <p:nvPicPr>
          <p:cNvPr id="3074" name="Picture 2">
            <a:extLst>
              <a:ext uri="{FF2B5EF4-FFF2-40B4-BE49-F238E27FC236}">
                <a16:creationId xmlns:a16="http://schemas.microsoft.com/office/drawing/2014/main" id="{C256BE3E-4797-8DD4-3579-FB98F43E8A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8366" y="2968668"/>
            <a:ext cx="3967264" cy="2974932"/>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BB240F42-1FBE-F448-B204-6F8628A64324}"/>
              </a:ext>
            </a:extLst>
          </p:cNvPr>
          <p:cNvSpPr>
            <a:spLocks noGrp="1"/>
          </p:cNvSpPr>
          <p:nvPr>
            <p:ph type="dt" sz="half" idx="10"/>
          </p:nvPr>
        </p:nvSpPr>
        <p:spPr/>
        <p:txBody>
          <a:bodyPr/>
          <a:lstStyle/>
          <a:p>
            <a:fld id="{9D1E1820-88CD-D249-8FE0-A7A6E82B20A7}" type="datetime1">
              <a:rPr lang="en-US" smtClean="0"/>
              <a:t>10/19/22</a:t>
            </a:fld>
            <a:endParaRPr lang="en-US"/>
          </a:p>
        </p:txBody>
      </p:sp>
      <p:sp>
        <p:nvSpPr>
          <p:cNvPr id="4" name="Footer Placeholder 3">
            <a:extLst>
              <a:ext uri="{FF2B5EF4-FFF2-40B4-BE49-F238E27FC236}">
                <a16:creationId xmlns:a16="http://schemas.microsoft.com/office/drawing/2014/main" id="{1C9A2308-85AB-6C21-A5FB-EA847B3E5D1B}"/>
              </a:ext>
            </a:extLst>
          </p:cNvPr>
          <p:cNvSpPr>
            <a:spLocks noGrp="1"/>
          </p:cNvSpPr>
          <p:nvPr>
            <p:ph type="ftr" sz="quarter" idx="11"/>
          </p:nvPr>
        </p:nvSpPr>
        <p:spPr/>
        <p:txBody>
          <a:bodyPr/>
          <a:lstStyle/>
          <a:p>
            <a:r>
              <a:rPr lang="en-US"/>
              <a:t>50 Jahre KIT-Fakultät für Informatik</a:t>
            </a:r>
          </a:p>
        </p:txBody>
      </p:sp>
      <p:sp>
        <p:nvSpPr>
          <p:cNvPr id="5" name="Slide Number Placeholder 4">
            <a:extLst>
              <a:ext uri="{FF2B5EF4-FFF2-40B4-BE49-F238E27FC236}">
                <a16:creationId xmlns:a16="http://schemas.microsoft.com/office/drawing/2014/main" id="{579B6214-0656-5D26-C5E5-8CCBFE78ABD6}"/>
              </a:ext>
            </a:extLst>
          </p:cNvPr>
          <p:cNvSpPr>
            <a:spLocks noGrp="1"/>
          </p:cNvSpPr>
          <p:nvPr>
            <p:ph type="sldNum" sz="quarter" idx="12"/>
          </p:nvPr>
        </p:nvSpPr>
        <p:spPr/>
        <p:txBody>
          <a:bodyPr/>
          <a:lstStyle/>
          <a:p>
            <a:fld id="{817380D5-738D-774F-9A20-31B92A34E1CE}" type="slidenum">
              <a:rPr lang="en-US" smtClean="0"/>
              <a:t>50</a:t>
            </a:fld>
            <a:endParaRPr lang="en-US"/>
          </a:p>
        </p:txBody>
      </p:sp>
    </p:spTree>
    <p:extLst>
      <p:ext uri="{BB962C8B-B14F-4D97-AF65-F5344CB8AC3E}">
        <p14:creationId xmlns:p14="http://schemas.microsoft.com/office/powerpoint/2010/main" val="29882644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01646-E3BA-ECEA-E3BD-2E94D078B417}"/>
              </a:ext>
            </a:extLst>
          </p:cNvPr>
          <p:cNvSpPr>
            <a:spLocks noGrp="1"/>
          </p:cNvSpPr>
          <p:nvPr>
            <p:ph type="title"/>
          </p:nvPr>
        </p:nvSpPr>
        <p:spPr/>
        <p:txBody>
          <a:bodyPr/>
          <a:lstStyle/>
          <a:p>
            <a:r>
              <a:rPr lang="en-US" dirty="0"/>
              <a:t>The CS systems disciplines are changing</a:t>
            </a:r>
          </a:p>
        </p:txBody>
      </p:sp>
      <p:sp>
        <p:nvSpPr>
          <p:cNvPr id="3" name="Content Placeholder 2">
            <a:extLst>
              <a:ext uri="{FF2B5EF4-FFF2-40B4-BE49-F238E27FC236}">
                <a16:creationId xmlns:a16="http://schemas.microsoft.com/office/drawing/2014/main" id="{11A8AF0D-3F39-2867-700F-3925844019D0}"/>
              </a:ext>
            </a:extLst>
          </p:cNvPr>
          <p:cNvSpPr>
            <a:spLocks noGrp="1"/>
          </p:cNvSpPr>
          <p:nvPr>
            <p:ph idx="1"/>
          </p:nvPr>
        </p:nvSpPr>
        <p:spPr/>
        <p:txBody>
          <a:bodyPr/>
          <a:lstStyle/>
          <a:p>
            <a:r>
              <a:rPr lang="en-US" dirty="0"/>
              <a:t>Talked about networks, but applies (mostly) to OS and SE</a:t>
            </a:r>
          </a:p>
          <a:p>
            <a:r>
              <a:rPr lang="en-US" dirty="0"/>
              <a:t>Critical infrastructure, with emphasis on reliability (incl. security)</a:t>
            </a:r>
          </a:p>
          <a:p>
            <a:r>
              <a:rPr lang="en-US" dirty="0"/>
              <a:t>Performance matters, but often cheaper than reliability</a:t>
            </a:r>
          </a:p>
          <a:p>
            <a:r>
              <a:rPr lang="en-US" dirty="0"/>
              <a:t>Requires mindset of a civil engineer, not a novelty seeker</a:t>
            </a:r>
          </a:p>
          <a:p>
            <a:r>
              <a:rPr lang="en-US" dirty="0"/>
              <a:t>Knowledge decay rate is also less</a:t>
            </a:r>
          </a:p>
          <a:p>
            <a:r>
              <a:rPr lang="en-US" dirty="0"/>
              <a:t>Systems approach to ethics, not component</a:t>
            </a:r>
          </a:p>
          <a:p>
            <a:r>
              <a:rPr lang="en-US" dirty="0"/>
              <a:t>Need better interaction with governments</a:t>
            </a:r>
          </a:p>
          <a:p>
            <a:endParaRPr lang="en-US" dirty="0"/>
          </a:p>
        </p:txBody>
      </p:sp>
      <p:sp>
        <p:nvSpPr>
          <p:cNvPr id="4" name="Date Placeholder 3">
            <a:extLst>
              <a:ext uri="{FF2B5EF4-FFF2-40B4-BE49-F238E27FC236}">
                <a16:creationId xmlns:a16="http://schemas.microsoft.com/office/drawing/2014/main" id="{F4363FF1-0B55-EFD7-03AA-3F07D6F09311}"/>
              </a:ext>
            </a:extLst>
          </p:cNvPr>
          <p:cNvSpPr>
            <a:spLocks noGrp="1"/>
          </p:cNvSpPr>
          <p:nvPr>
            <p:ph type="dt" sz="half" idx="10"/>
          </p:nvPr>
        </p:nvSpPr>
        <p:spPr/>
        <p:txBody>
          <a:bodyPr/>
          <a:lstStyle/>
          <a:p>
            <a:fld id="{A6B8B8E2-FA73-A841-8FB3-A1378FB8FFE1}" type="datetime1">
              <a:rPr lang="en-US" smtClean="0"/>
              <a:t>10/19/22</a:t>
            </a:fld>
            <a:endParaRPr lang="en-US"/>
          </a:p>
        </p:txBody>
      </p:sp>
      <p:sp>
        <p:nvSpPr>
          <p:cNvPr id="5" name="Footer Placeholder 4">
            <a:extLst>
              <a:ext uri="{FF2B5EF4-FFF2-40B4-BE49-F238E27FC236}">
                <a16:creationId xmlns:a16="http://schemas.microsoft.com/office/drawing/2014/main" id="{EBDC4544-B57E-38F3-74CF-0326439216A9}"/>
              </a:ext>
            </a:extLst>
          </p:cNvPr>
          <p:cNvSpPr>
            <a:spLocks noGrp="1"/>
          </p:cNvSpPr>
          <p:nvPr>
            <p:ph type="ftr" sz="quarter" idx="11"/>
          </p:nvPr>
        </p:nvSpPr>
        <p:spPr/>
        <p:txBody>
          <a:bodyPr/>
          <a:lstStyle/>
          <a:p>
            <a:r>
              <a:rPr lang="en-US"/>
              <a:t>50 Jahre KIT-Fakultät für Informatik</a:t>
            </a:r>
          </a:p>
        </p:txBody>
      </p:sp>
      <p:sp>
        <p:nvSpPr>
          <p:cNvPr id="6" name="Slide Number Placeholder 5">
            <a:extLst>
              <a:ext uri="{FF2B5EF4-FFF2-40B4-BE49-F238E27FC236}">
                <a16:creationId xmlns:a16="http://schemas.microsoft.com/office/drawing/2014/main" id="{50C15170-0806-D071-F410-11B9C6B9F3E9}"/>
              </a:ext>
            </a:extLst>
          </p:cNvPr>
          <p:cNvSpPr>
            <a:spLocks noGrp="1"/>
          </p:cNvSpPr>
          <p:nvPr>
            <p:ph type="sldNum" sz="quarter" idx="12"/>
          </p:nvPr>
        </p:nvSpPr>
        <p:spPr/>
        <p:txBody>
          <a:bodyPr/>
          <a:lstStyle/>
          <a:p>
            <a:fld id="{817380D5-738D-774F-9A20-31B92A34E1CE}" type="slidenum">
              <a:rPr lang="en-US" smtClean="0"/>
              <a:t>51</a:t>
            </a:fld>
            <a:endParaRPr lang="en-US"/>
          </a:p>
        </p:txBody>
      </p:sp>
    </p:spTree>
    <p:extLst>
      <p:ext uri="{BB962C8B-B14F-4D97-AF65-F5344CB8AC3E}">
        <p14:creationId xmlns:p14="http://schemas.microsoft.com/office/powerpoint/2010/main" val="1744649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great civil infrastructures</a:t>
            </a:r>
          </a:p>
        </p:txBody>
      </p:sp>
      <p:sp>
        <p:nvSpPr>
          <p:cNvPr id="3" name="Content Placeholder 2"/>
          <p:cNvSpPr>
            <a:spLocks noGrp="1"/>
          </p:cNvSpPr>
          <p:nvPr>
            <p:ph idx="1"/>
          </p:nvPr>
        </p:nvSpPr>
        <p:spPr>
          <a:xfrm>
            <a:off x="838200" y="1492551"/>
            <a:ext cx="7315200" cy="2474679"/>
          </a:xfrm>
        </p:spPr>
        <p:txBody>
          <a:bodyPr>
            <a:normAutofit/>
          </a:bodyPr>
          <a:lstStyle/>
          <a:p>
            <a:r>
              <a:rPr lang="en-US" dirty="0">
                <a:sym typeface="Wingdings"/>
              </a:rPr>
              <a:t>Constructed over generations</a:t>
            </a:r>
          </a:p>
          <a:p>
            <a:r>
              <a:rPr lang="en-US" dirty="0">
                <a:sym typeface="Wingdings"/>
              </a:rPr>
              <a:t>Not replacement, but continual refurbishment</a:t>
            </a:r>
          </a:p>
          <a:p>
            <a:r>
              <a:rPr lang="en-US" dirty="0">
                <a:sym typeface="Wingdings"/>
              </a:rPr>
              <a:t>Interdependent components with well-defined interfaces</a:t>
            </a:r>
          </a:p>
          <a:p>
            <a:r>
              <a:rPr lang="en-US" dirty="0">
                <a:sym typeface="Wingdings"/>
              </a:rPr>
              <a:t>High initial cost, but operating cost dominates</a:t>
            </a:r>
          </a:p>
        </p:txBody>
      </p:sp>
      <p:sp>
        <p:nvSpPr>
          <p:cNvPr id="17" name="Date Placeholder 16"/>
          <p:cNvSpPr>
            <a:spLocks noGrp="1"/>
          </p:cNvSpPr>
          <p:nvPr>
            <p:ph type="dt" sz="half" idx="10"/>
          </p:nvPr>
        </p:nvSpPr>
        <p:spPr/>
        <p:txBody>
          <a:bodyPr/>
          <a:lstStyle/>
          <a:p>
            <a:fld id="{4CCDF73A-E777-C041-866D-4C5D6374B093}" type="datetime1">
              <a:rPr lang="en-US" smtClean="0"/>
              <a:t>10/19/22</a:t>
            </a:fld>
            <a:endParaRPr lang="en-US"/>
          </a:p>
        </p:txBody>
      </p:sp>
      <p:sp>
        <p:nvSpPr>
          <p:cNvPr id="18" name="Footer Placeholder 17"/>
          <p:cNvSpPr>
            <a:spLocks noGrp="1"/>
          </p:cNvSpPr>
          <p:nvPr>
            <p:ph type="ftr" sz="quarter" idx="11"/>
          </p:nvPr>
        </p:nvSpPr>
        <p:spPr/>
        <p:txBody>
          <a:bodyPr/>
          <a:lstStyle/>
          <a:p>
            <a:r>
              <a:rPr lang="en-US"/>
              <a:t>50 Jahre KIT-Fakultät für Informatik</a:t>
            </a:r>
          </a:p>
        </p:txBody>
      </p:sp>
      <p:sp>
        <p:nvSpPr>
          <p:cNvPr id="19" name="Slide Number Placeholder 18"/>
          <p:cNvSpPr>
            <a:spLocks noGrp="1"/>
          </p:cNvSpPr>
          <p:nvPr>
            <p:ph type="sldNum" sz="quarter" idx="12"/>
          </p:nvPr>
        </p:nvSpPr>
        <p:spPr/>
        <p:txBody>
          <a:bodyPr/>
          <a:lstStyle/>
          <a:p>
            <a:fld id="{1DFC704A-5905-BB45-B847-BB7C2C18A0C5}" type="slidenum">
              <a:rPr lang="en-US" smtClean="0"/>
              <a:t>6</a:t>
            </a:fld>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076968" y="4575273"/>
            <a:ext cx="1494783" cy="112108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77809" y="4471084"/>
            <a:ext cx="847313" cy="84731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51318" y="4471084"/>
            <a:ext cx="1683105" cy="106452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076969" y="3429000"/>
            <a:ext cx="1524000" cy="113665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571752" y="3429000"/>
            <a:ext cx="1429748" cy="113665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103120" y="4471084"/>
            <a:ext cx="1451452" cy="107950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738544" y="4459671"/>
            <a:ext cx="1447800" cy="858726"/>
          </a:xfrm>
          <a:prstGeom prst="rect">
            <a:avLst/>
          </a:prstGeom>
        </p:spPr>
      </p:pic>
      <p:sp>
        <p:nvSpPr>
          <p:cNvPr id="11" name="TextBox 10"/>
          <p:cNvSpPr txBox="1"/>
          <p:nvPr/>
        </p:nvSpPr>
        <p:spPr>
          <a:xfrm>
            <a:off x="2350592" y="3880335"/>
            <a:ext cx="787395" cy="400110"/>
          </a:xfrm>
          <a:prstGeom prst="rect">
            <a:avLst/>
          </a:prstGeom>
          <a:noFill/>
        </p:spPr>
        <p:txBody>
          <a:bodyPr wrap="none" rtlCol="0">
            <a:spAutoFit/>
          </a:bodyPr>
          <a:lstStyle/>
          <a:p>
            <a:r>
              <a:rPr lang="en-US" sz="2000" dirty="0">
                <a:solidFill>
                  <a:srgbClr val="FF0000"/>
                </a:solidFill>
              </a:rPr>
              <a:t>water</a:t>
            </a:r>
          </a:p>
        </p:txBody>
      </p:sp>
      <p:sp>
        <p:nvSpPr>
          <p:cNvPr id="12" name="TextBox 11"/>
          <p:cNvSpPr txBox="1"/>
          <p:nvPr/>
        </p:nvSpPr>
        <p:spPr>
          <a:xfrm>
            <a:off x="6409683" y="3933981"/>
            <a:ext cx="897682" cy="400110"/>
          </a:xfrm>
          <a:prstGeom prst="rect">
            <a:avLst/>
          </a:prstGeom>
          <a:noFill/>
        </p:spPr>
        <p:txBody>
          <a:bodyPr wrap="none" rtlCol="0">
            <a:spAutoFit/>
          </a:bodyPr>
          <a:lstStyle/>
          <a:p>
            <a:r>
              <a:rPr lang="en-US" sz="2000" dirty="0">
                <a:solidFill>
                  <a:srgbClr val="FF0000"/>
                </a:solidFill>
              </a:rPr>
              <a:t>energy</a:t>
            </a:r>
          </a:p>
        </p:txBody>
      </p:sp>
      <p:sp>
        <p:nvSpPr>
          <p:cNvPr id="13" name="TextBox 12"/>
          <p:cNvSpPr txBox="1"/>
          <p:nvPr/>
        </p:nvSpPr>
        <p:spPr>
          <a:xfrm>
            <a:off x="8962480" y="2970028"/>
            <a:ext cx="1752979" cy="400110"/>
          </a:xfrm>
          <a:prstGeom prst="rect">
            <a:avLst/>
          </a:prstGeom>
          <a:noFill/>
        </p:spPr>
        <p:txBody>
          <a:bodyPr wrap="none" rtlCol="0">
            <a:spAutoFit/>
          </a:bodyPr>
          <a:lstStyle/>
          <a:p>
            <a:r>
              <a:rPr lang="en-US" sz="2000" dirty="0">
                <a:solidFill>
                  <a:srgbClr val="FF0000"/>
                </a:solidFill>
              </a:rPr>
              <a:t>transportation</a:t>
            </a:r>
          </a:p>
        </p:txBody>
      </p:sp>
      <p:pic>
        <p:nvPicPr>
          <p:cNvPr id="14" name="Picture 13"/>
          <p:cNvPicPr>
            <a:picLocks noChangeAspect="1"/>
          </p:cNvPicPr>
          <p:nvPr/>
        </p:nvPicPr>
        <p:blipFill>
          <a:blip r:embed="rId9"/>
          <a:stretch>
            <a:fillRect/>
          </a:stretch>
        </p:blipFill>
        <p:spPr>
          <a:xfrm>
            <a:off x="9225129" y="1416926"/>
            <a:ext cx="1325546" cy="904685"/>
          </a:xfrm>
          <a:prstGeom prst="rect">
            <a:avLst/>
          </a:prstGeom>
        </p:spPr>
      </p:pic>
      <p:sp>
        <p:nvSpPr>
          <p:cNvPr id="15" name="TextBox 14"/>
          <p:cNvSpPr txBox="1"/>
          <p:nvPr/>
        </p:nvSpPr>
        <p:spPr>
          <a:xfrm>
            <a:off x="8962480" y="752995"/>
            <a:ext cx="2808526" cy="400110"/>
          </a:xfrm>
          <a:prstGeom prst="rect">
            <a:avLst/>
          </a:prstGeom>
          <a:noFill/>
        </p:spPr>
        <p:txBody>
          <a:bodyPr wrap="none" rtlCol="0">
            <a:spAutoFit/>
          </a:bodyPr>
          <a:lstStyle/>
          <a:p>
            <a:r>
              <a:rPr lang="en-US" sz="2000" dirty="0">
                <a:solidFill>
                  <a:srgbClr val="FF0000"/>
                </a:solidFill>
              </a:rPr>
              <a:t>internet communications</a:t>
            </a:r>
          </a:p>
        </p:txBody>
      </p:sp>
      <p:pic>
        <p:nvPicPr>
          <p:cNvPr id="16" name="Picture 15"/>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658961" y="1424286"/>
            <a:ext cx="1230704" cy="820149"/>
          </a:xfrm>
          <a:prstGeom prst="rect">
            <a:avLst/>
          </a:prstGeom>
        </p:spPr>
      </p:pic>
    </p:spTree>
    <p:extLst>
      <p:ext uri="{BB962C8B-B14F-4D97-AF65-F5344CB8AC3E}">
        <p14:creationId xmlns:p14="http://schemas.microsoft.com/office/powerpoint/2010/main" val="22549585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Internet as core civil infrastructure</a:t>
            </a:r>
          </a:p>
        </p:txBody>
      </p:sp>
      <p:sp>
        <p:nvSpPr>
          <p:cNvPr id="3" name="Date Placeholder 2"/>
          <p:cNvSpPr>
            <a:spLocks noGrp="1"/>
          </p:cNvSpPr>
          <p:nvPr>
            <p:ph type="dt" sz="half" idx="10"/>
          </p:nvPr>
        </p:nvSpPr>
        <p:spPr/>
        <p:txBody>
          <a:bodyPr/>
          <a:lstStyle/>
          <a:p>
            <a:fld id="{7B775A52-F557-5745-8483-C53B7592997F}" type="datetime1">
              <a:rPr lang="en-US" smtClean="0"/>
              <a:t>10/19/22</a:t>
            </a:fld>
            <a:endParaRPr lang="en-US"/>
          </a:p>
        </p:txBody>
      </p:sp>
      <p:sp>
        <p:nvSpPr>
          <p:cNvPr id="4" name="Footer Placeholder 3"/>
          <p:cNvSpPr>
            <a:spLocks noGrp="1"/>
          </p:cNvSpPr>
          <p:nvPr>
            <p:ph type="ftr" sz="quarter" idx="11"/>
          </p:nvPr>
        </p:nvSpPr>
        <p:spPr/>
        <p:txBody>
          <a:bodyPr/>
          <a:lstStyle/>
          <a:p>
            <a:r>
              <a:rPr lang="en-US"/>
              <a:t>50 Jahre KIT-Fakultät für Informatik</a:t>
            </a:r>
          </a:p>
        </p:txBody>
      </p:sp>
      <p:sp>
        <p:nvSpPr>
          <p:cNvPr id="7" name="Slide Number Placeholder 6"/>
          <p:cNvSpPr>
            <a:spLocks noGrp="1"/>
          </p:cNvSpPr>
          <p:nvPr>
            <p:ph type="sldNum" sz="quarter" idx="12"/>
          </p:nvPr>
        </p:nvSpPr>
        <p:spPr/>
        <p:txBody>
          <a:bodyPr/>
          <a:lstStyle/>
          <a:p>
            <a:fld id="{1DFC704A-5905-BB45-B847-BB7C2C18A0C5}" type="slidenum">
              <a:rPr lang="en-US" smtClean="0"/>
              <a:t>7</a:t>
            </a:fld>
            <a:endParaRPr lang="en-US"/>
          </a:p>
        </p:txBody>
      </p:sp>
      <p:pic>
        <p:nvPicPr>
          <p:cNvPr id="5" name="Picture 4"/>
          <p:cNvPicPr>
            <a:picLocks noChangeAspect="1"/>
          </p:cNvPicPr>
          <p:nvPr/>
        </p:nvPicPr>
        <p:blipFill>
          <a:blip r:embed="rId3"/>
          <a:stretch>
            <a:fillRect/>
          </a:stretch>
        </p:blipFill>
        <p:spPr>
          <a:xfrm>
            <a:off x="1955800" y="1320774"/>
            <a:ext cx="5087109" cy="3136530"/>
          </a:xfrm>
          <a:prstGeom prst="rect">
            <a:avLst/>
          </a:prstGeom>
        </p:spPr>
      </p:pic>
      <p:pic>
        <p:nvPicPr>
          <p:cNvPr id="6" name="Picture 5"/>
          <p:cNvPicPr>
            <a:picLocks noChangeAspect="1"/>
          </p:cNvPicPr>
          <p:nvPr/>
        </p:nvPicPr>
        <p:blipFill>
          <a:blip r:embed="rId4"/>
          <a:stretch>
            <a:fillRect/>
          </a:stretch>
        </p:blipFill>
        <p:spPr>
          <a:xfrm>
            <a:off x="8077200" y="2359819"/>
            <a:ext cx="3810000" cy="3327400"/>
          </a:xfrm>
          <a:prstGeom prst="rect">
            <a:avLst/>
          </a:prstGeom>
        </p:spPr>
      </p:pic>
      <p:pic>
        <p:nvPicPr>
          <p:cNvPr id="8" name="Picture 7">
            <a:extLst>
              <a:ext uri="{FF2B5EF4-FFF2-40B4-BE49-F238E27FC236}">
                <a16:creationId xmlns:a16="http://schemas.microsoft.com/office/drawing/2014/main" id="{C0A06DA5-F3A5-F375-D9D9-B84467F9AF5A}"/>
              </a:ext>
            </a:extLst>
          </p:cNvPr>
          <p:cNvPicPr>
            <a:picLocks noChangeAspect="1"/>
          </p:cNvPicPr>
          <p:nvPr/>
        </p:nvPicPr>
        <p:blipFill>
          <a:blip r:embed="rId5"/>
          <a:stretch>
            <a:fillRect/>
          </a:stretch>
        </p:blipFill>
        <p:spPr>
          <a:xfrm>
            <a:off x="647700" y="4565650"/>
            <a:ext cx="7429500" cy="1790700"/>
          </a:xfrm>
          <a:prstGeom prst="rect">
            <a:avLst/>
          </a:prstGeom>
        </p:spPr>
      </p:pic>
      <p:sp>
        <p:nvSpPr>
          <p:cNvPr id="9" name="TextBox 8">
            <a:extLst>
              <a:ext uri="{FF2B5EF4-FFF2-40B4-BE49-F238E27FC236}">
                <a16:creationId xmlns:a16="http://schemas.microsoft.com/office/drawing/2014/main" id="{D8B8633A-3E0E-3A30-E250-D57635918F50}"/>
              </a:ext>
            </a:extLst>
          </p:cNvPr>
          <p:cNvSpPr txBox="1"/>
          <p:nvPr/>
        </p:nvSpPr>
        <p:spPr>
          <a:xfrm>
            <a:off x="8726471" y="5687219"/>
            <a:ext cx="2511457" cy="369332"/>
          </a:xfrm>
          <a:prstGeom prst="rect">
            <a:avLst/>
          </a:prstGeom>
          <a:noFill/>
        </p:spPr>
        <p:txBody>
          <a:bodyPr wrap="none" rtlCol="0">
            <a:spAutoFit/>
          </a:bodyPr>
          <a:lstStyle/>
          <a:p>
            <a:r>
              <a:rPr lang="en-US" dirty="0"/>
              <a:t>Ted Stevens (R-AK, 2006)</a:t>
            </a:r>
          </a:p>
        </p:txBody>
      </p:sp>
    </p:spTree>
    <p:extLst>
      <p:ext uri="{BB962C8B-B14F-4D97-AF65-F5344CB8AC3E}">
        <p14:creationId xmlns:p14="http://schemas.microsoft.com/office/powerpoint/2010/main" val="2352066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3581400" y="1600200"/>
            <a:ext cx="4724400" cy="4343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fld id="{BFA54990-2706-A040-8892-6ACF8F6BE80C}" type="datetime1">
              <a:rPr lang="en-US" smtClean="0"/>
              <a:t>10/19/22</a:t>
            </a:fld>
            <a:endParaRPr lang="en-US"/>
          </a:p>
        </p:txBody>
      </p:sp>
      <p:sp>
        <p:nvSpPr>
          <p:cNvPr id="12" name="Footer Placeholder 11"/>
          <p:cNvSpPr>
            <a:spLocks noGrp="1"/>
          </p:cNvSpPr>
          <p:nvPr>
            <p:ph type="ftr" sz="quarter" idx="11"/>
          </p:nvPr>
        </p:nvSpPr>
        <p:spPr/>
        <p:txBody>
          <a:bodyPr/>
          <a:lstStyle/>
          <a:p>
            <a:r>
              <a:rPr lang="en-US"/>
              <a:t>50 Jahre KIT-Fakultät für Informatik</a:t>
            </a:r>
          </a:p>
        </p:txBody>
      </p:sp>
      <p:sp>
        <p:nvSpPr>
          <p:cNvPr id="15" name="Slide Number Placeholder 14"/>
          <p:cNvSpPr>
            <a:spLocks noGrp="1"/>
          </p:cNvSpPr>
          <p:nvPr>
            <p:ph type="sldNum" sz="quarter" idx="12"/>
          </p:nvPr>
        </p:nvSpPr>
        <p:spPr/>
        <p:txBody>
          <a:bodyPr/>
          <a:lstStyle/>
          <a:p>
            <a:fld id="{1DFC704A-5905-BB45-B847-BB7C2C18A0C5}" type="slidenum">
              <a:rPr lang="en-US" smtClean="0"/>
              <a:t>8</a:t>
            </a:fld>
            <a:endParaRPr lang="en-US"/>
          </a:p>
        </p:txBody>
      </p:sp>
      <p:sp>
        <p:nvSpPr>
          <p:cNvPr id="2" name="Title 1"/>
          <p:cNvSpPr>
            <a:spLocks noGrp="1"/>
          </p:cNvSpPr>
          <p:nvPr>
            <p:ph type="title"/>
          </p:nvPr>
        </p:nvSpPr>
        <p:spPr/>
        <p:txBody>
          <a:bodyPr/>
          <a:lstStyle/>
          <a:p>
            <a:r>
              <a:rPr lang="en-US" dirty="0"/>
              <a:t>Interdependencies with other lifelines</a:t>
            </a:r>
          </a:p>
        </p:txBody>
      </p:sp>
      <p:sp>
        <p:nvSpPr>
          <p:cNvPr id="4" name="Rounded Rectangle 3"/>
          <p:cNvSpPr/>
          <p:nvPr/>
        </p:nvSpPr>
        <p:spPr>
          <a:xfrm>
            <a:off x="6172200" y="1371600"/>
            <a:ext cx="914400" cy="914400"/>
          </a:xfrm>
          <a:prstGeom prst="roundRect">
            <a:avLst/>
          </a:prstGeom>
          <a:solidFill>
            <a:schemeClr val="bg2">
              <a:lumMod val="60000"/>
              <a:lumOff val="40000"/>
            </a:schemeClr>
          </a:solidFill>
          <a:ln>
            <a:solidFill>
              <a:schemeClr val="bg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0000"/>
                </a:solidFill>
              </a:rPr>
              <a:t>Trans</a:t>
            </a:r>
          </a:p>
        </p:txBody>
      </p:sp>
      <p:sp>
        <p:nvSpPr>
          <p:cNvPr id="5" name="Rounded Rectangle 4"/>
          <p:cNvSpPr/>
          <p:nvPr/>
        </p:nvSpPr>
        <p:spPr>
          <a:xfrm>
            <a:off x="7391400" y="4572000"/>
            <a:ext cx="1066800" cy="914400"/>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0000"/>
                </a:solidFill>
              </a:rPr>
              <a:t>Power</a:t>
            </a:r>
          </a:p>
        </p:txBody>
      </p:sp>
      <p:sp>
        <p:nvSpPr>
          <p:cNvPr id="6" name="Rounded Rectangle 5"/>
          <p:cNvSpPr/>
          <p:nvPr/>
        </p:nvSpPr>
        <p:spPr>
          <a:xfrm>
            <a:off x="5334000" y="5410200"/>
            <a:ext cx="1371600" cy="914400"/>
          </a:xfrm>
          <a:prstGeom prst="roundRect">
            <a:avLst/>
          </a:prstGeom>
          <a:solidFill>
            <a:srgbClr val="804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Pipelines</a:t>
            </a:r>
          </a:p>
        </p:txBody>
      </p:sp>
      <p:sp>
        <p:nvSpPr>
          <p:cNvPr id="7" name="Rounded Rectangle 6"/>
          <p:cNvSpPr/>
          <p:nvPr/>
        </p:nvSpPr>
        <p:spPr>
          <a:xfrm>
            <a:off x="7696200" y="2590800"/>
            <a:ext cx="914400" cy="9144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Water</a:t>
            </a:r>
          </a:p>
        </p:txBody>
      </p:sp>
      <p:sp>
        <p:nvSpPr>
          <p:cNvPr id="8" name="Decagon 7"/>
          <p:cNvSpPr/>
          <p:nvPr/>
        </p:nvSpPr>
        <p:spPr>
          <a:xfrm>
            <a:off x="3276600" y="4419600"/>
            <a:ext cx="1143000" cy="990600"/>
          </a:xfrm>
          <a:prstGeom prst="decago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towers &amp; antennas</a:t>
            </a:r>
          </a:p>
        </p:txBody>
      </p:sp>
      <p:sp>
        <p:nvSpPr>
          <p:cNvPr id="9" name="Decagon 8"/>
          <p:cNvSpPr/>
          <p:nvPr/>
        </p:nvSpPr>
        <p:spPr>
          <a:xfrm>
            <a:off x="4343400" y="1447800"/>
            <a:ext cx="1143000" cy="990600"/>
          </a:xfrm>
          <a:prstGeom prst="decago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outside plant</a:t>
            </a:r>
          </a:p>
        </p:txBody>
      </p:sp>
      <p:sp>
        <p:nvSpPr>
          <p:cNvPr id="10" name="Decagon 9"/>
          <p:cNvSpPr/>
          <p:nvPr/>
        </p:nvSpPr>
        <p:spPr>
          <a:xfrm>
            <a:off x="3124200" y="2743200"/>
            <a:ext cx="1143000" cy="990600"/>
          </a:xfrm>
          <a:prstGeom prst="decago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t>CO &amp; data centers</a:t>
            </a:r>
            <a:endParaRPr lang="en-US" sz="1600" dirty="0"/>
          </a:p>
        </p:txBody>
      </p:sp>
      <p:cxnSp>
        <p:nvCxnSpPr>
          <p:cNvPr id="13" name="Straight Arrow Connector 12"/>
          <p:cNvCxnSpPr>
            <a:stCxn id="7" idx="1"/>
            <a:endCxn id="9" idx="2"/>
          </p:cNvCxnSpPr>
          <p:nvPr/>
        </p:nvCxnSpPr>
        <p:spPr>
          <a:xfrm flipH="1" flipV="1">
            <a:off x="5377254" y="2249212"/>
            <a:ext cx="2318947" cy="798788"/>
          </a:xfrm>
          <a:prstGeom prst="straightConnector1">
            <a:avLst/>
          </a:prstGeom>
          <a:ln w="5715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7" idx="1"/>
            <a:endCxn id="10" idx="1"/>
          </p:cNvCxnSpPr>
          <p:nvPr/>
        </p:nvCxnSpPr>
        <p:spPr>
          <a:xfrm flipH="1">
            <a:off x="4267200" y="3048000"/>
            <a:ext cx="3429000" cy="190500"/>
          </a:xfrm>
          <a:prstGeom prst="straightConnector1">
            <a:avLst/>
          </a:prstGeom>
          <a:ln w="5715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17" name="Decagon 16"/>
          <p:cNvSpPr/>
          <p:nvPr/>
        </p:nvSpPr>
        <p:spPr>
          <a:xfrm>
            <a:off x="9296400" y="3505200"/>
            <a:ext cx="1143000" cy="1066800"/>
          </a:xfrm>
          <a:prstGeom prst="decago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Internet</a:t>
            </a:r>
          </a:p>
        </p:txBody>
      </p:sp>
      <p:cxnSp>
        <p:nvCxnSpPr>
          <p:cNvPr id="19" name="Straight Arrow Connector 18"/>
          <p:cNvCxnSpPr>
            <a:stCxn id="5" idx="1"/>
          </p:cNvCxnSpPr>
          <p:nvPr/>
        </p:nvCxnSpPr>
        <p:spPr>
          <a:xfrm flipH="1" flipV="1">
            <a:off x="5410200" y="2362200"/>
            <a:ext cx="1981200" cy="2667000"/>
          </a:xfrm>
          <a:prstGeom prst="straightConnector1">
            <a:avLst/>
          </a:prstGeom>
          <a:ln w="5715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5" idx="1"/>
            <a:endCxn id="10" idx="2"/>
          </p:cNvCxnSpPr>
          <p:nvPr/>
        </p:nvCxnSpPr>
        <p:spPr>
          <a:xfrm flipH="1" flipV="1">
            <a:off x="4158054" y="3544612"/>
            <a:ext cx="3233347" cy="1484588"/>
          </a:xfrm>
          <a:prstGeom prst="straightConnector1">
            <a:avLst/>
          </a:prstGeom>
          <a:ln w="5715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23" name="Curved Connector 22"/>
          <p:cNvCxnSpPr>
            <a:stCxn id="4" idx="2"/>
            <a:endCxn id="8" idx="1"/>
          </p:cNvCxnSpPr>
          <p:nvPr/>
        </p:nvCxnSpPr>
        <p:spPr>
          <a:xfrm rot="5400000">
            <a:off x="4210050" y="2495550"/>
            <a:ext cx="2628900" cy="2209800"/>
          </a:xfrm>
          <a:prstGeom prst="curvedConnector2">
            <a:avLst/>
          </a:prstGeom>
          <a:ln w="57150" cmpd="sng">
            <a:solidFill>
              <a:schemeClr val="bg2">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5" name="Curved Connector 24"/>
          <p:cNvCxnSpPr>
            <a:stCxn id="6" idx="0"/>
            <a:endCxn id="9" idx="4"/>
          </p:cNvCxnSpPr>
          <p:nvPr/>
        </p:nvCxnSpPr>
        <p:spPr>
          <a:xfrm rot="16200000" flipV="1">
            <a:off x="3893150" y="3283549"/>
            <a:ext cx="2971801" cy="1281503"/>
          </a:xfrm>
          <a:prstGeom prst="curvedConnector3">
            <a:avLst/>
          </a:prstGeom>
          <a:ln w="57150" cmpd="sng">
            <a:solidFill>
              <a:srgbClr val="804000"/>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17" idx="7"/>
            <a:endCxn id="7" idx="3"/>
          </p:cNvCxnSpPr>
          <p:nvPr/>
        </p:nvCxnSpPr>
        <p:spPr>
          <a:xfrm flipH="1" flipV="1">
            <a:off x="8610601" y="3048001"/>
            <a:ext cx="794947" cy="660941"/>
          </a:xfrm>
          <a:prstGeom prst="straightConnector1">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4724401" y="3276601"/>
            <a:ext cx="890463" cy="646331"/>
          </a:xfrm>
          <a:prstGeom prst="rect">
            <a:avLst/>
          </a:prstGeom>
          <a:solidFill>
            <a:srgbClr val="804000"/>
          </a:solidFill>
        </p:spPr>
        <p:txBody>
          <a:bodyPr wrap="none" rtlCol="0">
            <a:spAutoFit/>
          </a:bodyPr>
          <a:lstStyle/>
          <a:p>
            <a:pPr algn="ctr"/>
            <a:r>
              <a:rPr lang="en-US" dirty="0">
                <a:solidFill>
                  <a:srgbClr val="E6E6E6"/>
                </a:solidFill>
              </a:rPr>
              <a:t>shared</a:t>
            </a:r>
          </a:p>
          <a:p>
            <a:r>
              <a:rPr lang="en-US" dirty="0" err="1">
                <a:solidFill>
                  <a:srgbClr val="E6E6E6"/>
                </a:solidFill>
              </a:rPr>
              <a:t>RoW</a:t>
            </a:r>
            <a:endParaRPr lang="en-US" dirty="0">
              <a:solidFill>
                <a:srgbClr val="E6E6E6"/>
              </a:solidFill>
            </a:endParaRPr>
          </a:p>
        </p:txBody>
      </p:sp>
      <p:sp>
        <p:nvSpPr>
          <p:cNvPr id="29" name="TextBox 28"/>
          <p:cNvSpPr txBox="1"/>
          <p:nvPr/>
        </p:nvSpPr>
        <p:spPr>
          <a:xfrm>
            <a:off x="6511606" y="3733801"/>
            <a:ext cx="821250" cy="646331"/>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pPr algn="ctr"/>
            <a:r>
              <a:rPr lang="en-US" dirty="0"/>
              <a:t>shared</a:t>
            </a:r>
          </a:p>
          <a:p>
            <a:pPr algn="ctr"/>
            <a:r>
              <a:rPr lang="en-US" dirty="0"/>
              <a:t>poles</a:t>
            </a:r>
          </a:p>
        </p:txBody>
      </p:sp>
      <p:sp>
        <p:nvSpPr>
          <p:cNvPr id="30" name="TextBox 29"/>
          <p:cNvSpPr txBox="1"/>
          <p:nvPr/>
        </p:nvSpPr>
        <p:spPr>
          <a:xfrm>
            <a:off x="6629400" y="2895600"/>
            <a:ext cx="993256" cy="369332"/>
          </a:xfrm>
          <a:prstGeom prst="rect">
            <a:avLst/>
          </a:prstGeom>
          <a:solidFill>
            <a:srgbClr val="000090"/>
          </a:solidFill>
        </p:spPr>
        <p:txBody>
          <a:bodyPr wrap="none" rtlCol="0">
            <a:spAutoFit/>
          </a:bodyPr>
          <a:lstStyle/>
          <a:p>
            <a:r>
              <a:rPr lang="en-US" dirty="0">
                <a:solidFill>
                  <a:schemeClr val="bg2">
                    <a:lumMod val="20000"/>
                    <a:lumOff val="80000"/>
                  </a:schemeClr>
                </a:solidFill>
              </a:rPr>
              <a:t>flooding</a:t>
            </a:r>
          </a:p>
        </p:txBody>
      </p:sp>
      <p:sp>
        <p:nvSpPr>
          <p:cNvPr id="31" name="TextBox 30"/>
          <p:cNvSpPr txBox="1"/>
          <p:nvPr/>
        </p:nvSpPr>
        <p:spPr>
          <a:xfrm>
            <a:off x="4724400" y="4419601"/>
            <a:ext cx="663964" cy="646331"/>
          </a:xfrm>
          <a:prstGeom prst="rect">
            <a:avLst/>
          </a:prstGeom>
          <a:solidFill>
            <a:schemeClr val="bg2">
              <a:lumMod val="40000"/>
              <a:lumOff val="60000"/>
            </a:schemeClr>
          </a:solidFill>
        </p:spPr>
        <p:txBody>
          <a:bodyPr wrap="none" rtlCol="0">
            <a:spAutoFit/>
          </a:bodyPr>
          <a:lstStyle/>
          <a:p>
            <a:r>
              <a:rPr lang="en-US" dirty="0"/>
              <a:t>fuel</a:t>
            </a:r>
          </a:p>
          <a:p>
            <a:r>
              <a:rPr lang="en-US" dirty="0"/>
              <a:t>parts</a:t>
            </a:r>
          </a:p>
        </p:txBody>
      </p:sp>
      <p:sp>
        <p:nvSpPr>
          <p:cNvPr id="32" name="TextBox 31"/>
          <p:cNvSpPr txBox="1"/>
          <p:nvPr/>
        </p:nvSpPr>
        <p:spPr>
          <a:xfrm rot="16200000">
            <a:off x="8802008" y="1863210"/>
            <a:ext cx="2244717" cy="646331"/>
          </a:xfrm>
          <a:prstGeom prst="rect">
            <a:avLst/>
          </a:prstGeom>
          <a:solidFill>
            <a:srgbClr val="FF6600">
              <a:alpha val="30000"/>
            </a:srgbClr>
          </a:solidFill>
        </p:spPr>
        <p:txBody>
          <a:bodyPr wrap="none" rtlCol="0">
            <a:spAutoFit/>
          </a:bodyPr>
          <a:lstStyle/>
          <a:p>
            <a:r>
              <a:rPr lang="en-US" dirty="0"/>
              <a:t>recovery coordination</a:t>
            </a:r>
          </a:p>
          <a:p>
            <a:r>
              <a:rPr lang="en-US" dirty="0"/>
              <a:t>control</a:t>
            </a:r>
          </a:p>
        </p:txBody>
      </p:sp>
      <p:cxnSp>
        <p:nvCxnSpPr>
          <p:cNvPr id="33" name="Straight Arrow Connector 32"/>
          <p:cNvCxnSpPr>
            <a:stCxn id="17" idx="5"/>
            <a:endCxn id="5" idx="3"/>
          </p:cNvCxnSpPr>
          <p:nvPr/>
        </p:nvCxnSpPr>
        <p:spPr>
          <a:xfrm flipH="1">
            <a:off x="8458201" y="4368260"/>
            <a:ext cx="947347" cy="660941"/>
          </a:xfrm>
          <a:prstGeom prst="straightConnector1">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17" idx="4"/>
          </p:cNvCxnSpPr>
          <p:nvPr/>
        </p:nvCxnSpPr>
        <p:spPr>
          <a:xfrm rot="5400000">
            <a:off x="7436449" y="3841153"/>
            <a:ext cx="1524003" cy="2985697"/>
          </a:xfrm>
          <a:prstGeom prst="bentConnector2">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17" idx="8"/>
            <a:endCxn id="4" idx="0"/>
          </p:cNvCxnSpPr>
          <p:nvPr/>
        </p:nvCxnSpPr>
        <p:spPr>
          <a:xfrm rot="16200000" flipV="1">
            <a:off x="7093550" y="907453"/>
            <a:ext cx="2133601" cy="3061897"/>
          </a:xfrm>
          <a:prstGeom prst="curvedConnector3">
            <a:avLst>
              <a:gd name="adj1" fmla="val 110714"/>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7508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60981D0-BEEF-2348-A9F2-7A2337E42ABD}" type="datetime1">
              <a:rPr lang="en-US" smtClean="0"/>
              <a:t>10/19/22</a:t>
            </a:fld>
            <a:endParaRPr lang="en-US"/>
          </a:p>
        </p:txBody>
      </p:sp>
      <p:sp>
        <p:nvSpPr>
          <p:cNvPr id="4" name="Footer Placeholder 3"/>
          <p:cNvSpPr>
            <a:spLocks noGrp="1"/>
          </p:cNvSpPr>
          <p:nvPr>
            <p:ph type="ftr" sz="quarter" idx="11"/>
          </p:nvPr>
        </p:nvSpPr>
        <p:spPr/>
        <p:txBody>
          <a:bodyPr/>
          <a:lstStyle/>
          <a:p>
            <a:r>
              <a:rPr lang="en-US"/>
              <a:t>50 Jahre KIT-Fakultät für Informatik</a:t>
            </a:r>
            <a:endParaRPr lang="en-US" dirty="0"/>
          </a:p>
        </p:txBody>
      </p:sp>
      <p:sp>
        <p:nvSpPr>
          <p:cNvPr id="9" name="Slide Number Placeholder 8"/>
          <p:cNvSpPr>
            <a:spLocks noGrp="1"/>
          </p:cNvSpPr>
          <p:nvPr>
            <p:ph type="sldNum" sz="quarter" idx="12"/>
          </p:nvPr>
        </p:nvSpPr>
        <p:spPr/>
        <p:txBody>
          <a:bodyPr/>
          <a:lstStyle/>
          <a:p>
            <a:fld id="{1DFC704A-5905-BB45-B847-BB7C2C18A0C5}" type="slidenum">
              <a:rPr lang="en-US" smtClean="0"/>
              <a:t>9</a:t>
            </a:fld>
            <a:endParaRPr lang="en-US"/>
          </a:p>
        </p:txBody>
      </p:sp>
      <p:sp>
        <p:nvSpPr>
          <p:cNvPr id="2" name="Title 1"/>
          <p:cNvSpPr>
            <a:spLocks noGrp="1"/>
          </p:cNvSpPr>
          <p:nvPr>
            <p:ph type="title"/>
          </p:nvPr>
        </p:nvSpPr>
        <p:spPr/>
        <p:txBody>
          <a:bodyPr/>
          <a:lstStyle/>
          <a:p>
            <a:r>
              <a:rPr lang="en-US"/>
              <a:t>Interfaces: Energy</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15000" y="3095372"/>
            <a:ext cx="1143000" cy="918210"/>
          </a:xfrm>
          <a:prstGeom prst="rect">
            <a:avLst/>
          </a:prstGeom>
        </p:spPr>
      </p:pic>
      <p:sp>
        <p:nvSpPr>
          <p:cNvPr id="6" name="TextBox 5"/>
          <p:cNvSpPr txBox="1"/>
          <p:nvPr/>
        </p:nvSpPr>
        <p:spPr>
          <a:xfrm>
            <a:off x="5943601" y="4009773"/>
            <a:ext cx="1348767" cy="307777"/>
          </a:xfrm>
          <a:prstGeom prst="rect">
            <a:avLst/>
          </a:prstGeom>
          <a:noFill/>
        </p:spPr>
        <p:txBody>
          <a:bodyPr wrap="none" rtlCol="0">
            <a:spAutoFit/>
          </a:bodyPr>
          <a:lstStyle/>
          <a:p>
            <a:r>
              <a:rPr lang="en-US" sz="1400" dirty="0">
                <a:solidFill>
                  <a:srgbClr val="FFCF68"/>
                </a:solidFill>
              </a:rPr>
              <a:t>~1915 (2 prong)</a:t>
            </a:r>
          </a:p>
        </p:txBody>
      </p:sp>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76400" y="1556073"/>
            <a:ext cx="1143000" cy="15240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81400" y="1784673"/>
            <a:ext cx="1651000" cy="1077278"/>
          </a:xfrm>
          <a:prstGeom prst="rect">
            <a:avLst/>
          </a:prstGeom>
        </p:spPr>
      </p:pic>
      <p:cxnSp>
        <p:nvCxnSpPr>
          <p:cNvPr id="10" name="Straight Arrow Connector 9"/>
          <p:cNvCxnSpPr>
            <a:stCxn id="7" idx="3"/>
            <a:endCxn id="8" idx="1"/>
          </p:cNvCxnSpPr>
          <p:nvPr/>
        </p:nvCxnSpPr>
        <p:spPr bwMode="auto">
          <a:xfrm>
            <a:off x="2819400" y="2318074"/>
            <a:ext cx="762000" cy="5239"/>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pic>
        <p:nvPicPr>
          <p:cNvPr id="11" name="Picture 1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086601" y="4724400"/>
            <a:ext cx="1256257" cy="1403350"/>
          </a:xfrm>
          <a:prstGeom prst="rect">
            <a:avLst/>
          </a:prstGeom>
        </p:spPr>
      </p:pic>
      <p:sp>
        <p:nvSpPr>
          <p:cNvPr id="12" name="TextBox 11"/>
          <p:cNvSpPr txBox="1"/>
          <p:nvPr/>
        </p:nvSpPr>
        <p:spPr>
          <a:xfrm>
            <a:off x="7086600" y="6172200"/>
            <a:ext cx="473206" cy="261610"/>
          </a:xfrm>
          <a:prstGeom prst="rect">
            <a:avLst/>
          </a:prstGeom>
          <a:noFill/>
        </p:spPr>
        <p:txBody>
          <a:bodyPr wrap="none" rtlCol="0">
            <a:spAutoFit/>
          </a:bodyPr>
          <a:lstStyle/>
          <a:p>
            <a:r>
              <a:rPr lang="en-US" sz="1100" dirty="0"/>
              <a:t>1901</a:t>
            </a:r>
          </a:p>
        </p:txBody>
      </p:sp>
      <p:sp>
        <p:nvSpPr>
          <p:cNvPr id="13" name="TextBox 12"/>
          <p:cNvSpPr txBox="1"/>
          <p:nvPr/>
        </p:nvSpPr>
        <p:spPr>
          <a:xfrm>
            <a:off x="5665897" y="2516832"/>
            <a:ext cx="1107996" cy="369332"/>
          </a:xfrm>
          <a:prstGeom prst="rect">
            <a:avLst/>
          </a:prstGeom>
          <a:noFill/>
        </p:spPr>
        <p:txBody>
          <a:bodyPr wrap="none" rtlCol="0">
            <a:spAutoFit/>
          </a:bodyPr>
          <a:lstStyle/>
          <a:p>
            <a:r>
              <a:rPr lang="en-US" dirty="0">
                <a:solidFill>
                  <a:srgbClr val="FF0000"/>
                </a:solidFill>
              </a:rPr>
              <a:t>110/220V</a:t>
            </a:r>
          </a:p>
        </p:txBody>
      </p:sp>
      <p:pic>
        <p:nvPicPr>
          <p:cNvPr id="14" name="Picture 1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448800" y="4999180"/>
            <a:ext cx="965200" cy="840740"/>
          </a:xfrm>
          <a:prstGeom prst="rect">
            <a:avLst/>
          </a:prstGeom>
        </p:spPr>
      </p:pic>
      <p:cxnSp>
        <p:nvCxnSpPr>
          <p:cNvPr id="15" name="Straight Arrow Connector 14"/>
          <p:cNvCxnSpPr>
            <a:stCxn id="11" idx="3"/>
            <a:endCxn id="14" idx="1"/>
          </p:cNvCxnSpPr>
          <p:nvPr/>
        </p:nvCxnSpPr>
        <p:spPr bwMode="auto">
          <a:xfrm flipV="1">
            <a:off x="8342858" y="5419551"/>
            <a:ext cx="1105943" cy="6525"/>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pic>
        <p:nvPicPr>
          <p:cNvPr id="16" name="Picture 15"/>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229819" y="2986866"/>
            <a:ext cx="969819" cy="969819"/>
          </a:xfrm>
          <a:prstGeom prst="rect">
            <a:avLst/>
          </a:prstGeom>
        </p:spPr>
      </p:pic>
      <p:sp>
        <p:nvSpPr>
          <p:cNvPr id="17" name="TextBox 16"/>
          <p:cNvSpPr txBox="1"/>
          <p:nvPr/>
        </p:nvSpPr>
        <p:spPr>
          <a:xfrm>
            <a:off x="7288296" y="2823816"/>
            <a:ext cx="712054" cy="215444"/>
          </a:xfrm>
          <a:prstGeom prst="rect">
            <a:avLst/>
          </a:prstGeom>
          <a:noFill/>
        </p:spPr>
        <p:txBody>
          <a:bodyPr wrap="none" rtlCol="0">
            <a:spAutoFit/>
          </a:bodyPr>
          <a:lstStyle/>
          <a:p>
            <a:r>
              <a:rPr lang="en-US" sz="800"/>
              <a:t>NEMA 1-15R</a:t>
            </a:r>
          </a:p>
        </p:txBody>
      </p:sp>
      <p:sp>
        <p:nvSpPr>
          <p:cNvPr id="21" name="Rectangle 20"/>
          <p:cNvSpPr/>
          <p:nvPr/>
        </p:nvSpPr>
        <p:spPr>
          <a:xfrm>
            <a:off x="7145539" y="6417315"/>
            <a:ext cx="2611612" cy="261610"/>
          </a:xfrm>
          <a:prstGeom prst="rect">
            <a:avLst/>
          </a:prstGeom>
        </p:spPr>
        <p:txBody>
          <a:bodyPr wrap="none">
            <a:spAutoFit/>
          </a:bodyPr>
          <a:lstStyle/>
          <a:p>
            <a:r>
              <a:rPr lang="en-US" sz="1100" dirty="0"/>
              <a:t>http://</a:t>
            </a:r>
            <a:r>
              <a:rPr lang="en-US" sz="1100" dirty="0" err="1"/>
              <a:t>www.centennialbulb.org</a:t>
            </a:r>
            <a:r>
              <a:rPr lang="en-US" sz="1100" dirty="0"/>
              <a:t>/</a:t>
            </a:r>
            <a:r>
              <a:rPr lang="en-US" sz="1100" dirty="0" err="1"/>
              <a:t>cam.htm</a:t>
            </a:r>
            <a:endParaRPr lang="en-US" sz="1100" dirty="0"/>
          </a:p>
        </p:txBody>
      </p:sp>
      <p:pic>
        <p:nvPicPr>
          <p:cNvPr id="1026" name="Picture 2" descr="Hourglass Diagram 1">
            <a:extLst>
              <a:ext uri="{FF2B5EF4-FFF2-40B4-BE49-F238E27FC236}">
                <a16:creationId xmlns:a16="http://schemas.microsoft.com/office/drawing/2014/main" id="{11CD1F46-7FEA-1576-0FC2-93C1F32EF07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40518" y="1893688"/>
            <a:ext cx="1979443" cy="2627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7428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8221</TotalTime>
  <Words>2789</Words>
  <Application>Microsoft Macintosh PowerPoint</Application>
  <PresentationFormat>Widescreen</PresentationFormat>
  <Paragraphs>481</Paragraphs>
  <Slides>51</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Arial</vt:lpstr>
      <vt:lpstr>Calibri</vt:lpstr>
      <vt:lpstr>Calibri Light</vt:lpstr>
      <vt:lpstr>Open Sans</vt:lpstr>
      <vt:lpstr>Times</vt:lpstr>
      <vt:lpstr>Verdana</vt:lpstr>
      <vt:lpstr>Office Theme</vt:lpstr>
      <vt:lpstr>Networking as Civil Infrastructure: The Role of Policy and Economics</vt:lpstr>
      <vt:lpstr>A retro-perspective into the future</vt:lpstr>
      <vt:lpstr>Networking has become (at least) four areas</vt:lpstr>
      <vt:lpstr>Networks as core civil infrastructure</vt:lpstr>
      <vt:lpstr>PowerPoint Presentation</vt:lpstr>
      <vt:lpstr>The great civil infrastructures</vt:lpstr>
      <vt:lpstr>The Internet as core civil infrastructure</vt:lpstr>
      <vt:lpstr>Interdependencies with other lifelines</vt:lpstr>
      <vt:lpstr>Interfaces: Energy</vt:lpstr>
      <vt:lpstr>Civil engineers care a lot about reliability &amp; costs</vt:lpstr>
      <vt:lpstr>”Internet outage” trends</vt:lpstr>
      <vt:lpstr>Still working on those 5 nines – and we need to keep trying!</vt:lpstr>
      <vt:lpstr>Security ∈ Reliability</vt:lpstr>
      <vt:lpstr>Like civil engineers, we rely on standards or: implementors (mostly) don’t read papers, they read standards or: impact ≠ citation counts</vt:lpstr>
      <vt:lpstr>Standards bridge the valley of death</vt:lpstr>
      <vt:lpstr>PowerPoint Presentation</vt:lpstr>
      <vt:lpstr>Standards are eco-systems, not one document</vt:lpstr>
      <vt:lpstr>We are no longer the young crowd</vt:lpstr>
      <vt:lpstr>Evolution of networking</vt:lpstr>
      <vt:lpstr>~30 years ago</vt:lpstr>
      <vt:lpstr>PowerPoint Presentation</vt:lpstr>
      <vt:lpstr>We’ve met complexity, and it is us</vt:lpstr>
      <vt:lpstr>The internet has scaled – to hyper-scalers</vt:lpstr>
      <vt:lpstr>Centralization is not just an internet concern</vt:lpstr>
      <vt:lpstr>Increasing concentration</vt:lpstr>
      <vt:lpstr>Classical consequences of market concentration</vt:lpstr>
      <vt:lpstr>Web (browsers): lack of software diversity</vt:lpstr>
      <vt:lpstr>DNS: lack of operational diversity</vt:lpstr>
      <vt:lpstr>A web app is now “national infrastructure”</vt:lpstr>
      <vt:lpstr>Competition does not guarantee good results</vt:lpstr>
      <vt:lpstr>But Bitcoin (or blockchain) is different!</vt:lpstr>
      <vt:lpstr>Relying on technology to achieve decentralization is likely a distraction or diversion</vt:lpstr>
      <vt:lpstr>Why do we believe in technology solutions?</vt:lpstr>
      <vt:lpstr>Governance matters</vt:lpstr>
      <vt:lpstr>With impact comes responsibility</vt:lpstr>
      <vt:lpstr>“100% of robocalls use the protocol I worked on”</vt:lpstr>
      <vt:lpstr>The good, the bad &amp; the ugly – we can’t just take credit for the first</vt:lpstr>
      <vt:lpstr>What if you build a technology and nobody (except VCs) want it?</vt:lpstr>
      <vt:lpstr>“We’re just designing concrete structures”</vt:lpstr>
      <vt:lpstr>But we’re just building tools!</vt:lpstr>
      <vt:lpstr>Individualized ethics falls short</vt:lpstr>
      <vt:lpstr>Civil Engineering Ethics (ASCE) – [Society]</vt:lpstr>
      <vt:lpstr>Responsible AI  responsible networking</vt:lpstr>
      <vt:lpstr>The next generation network(ers)</vt:lpstr>
      <vt:lpstr>Networking: now dominated by ML</vt:lpstr>
      <vt:lpstr>The faculty pipeline is drying up</vt:lpstr>
      <vt:lpstr>2022 Columbia University CS MS student tracks</vt:lpstr>
      <vt:lpstr>Infrastructure is not a hot subject</vt:lpstr>
      <vt:lpstr>Few(er) students may want to do networking research All* students need to understand networks</vt:lpstr>
      <vt:lpstr>PowerPoint Presentation</vt:lpstr>
      <vt:lpstr>The CS systems disciplines are changing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Networking: The Newest Civil Engineering Challenge</dc:title>
  <dc:creator>Henning Schulzrinne</dc:creator>
  <cp:lastModifiedBy>Henning Schulzrinne</cp:lastModifiedBy>
  <cp:revision>33</cp:revision>
  <dcterms:created xsi:type="dcterms:W3CDTF">2022-08-14T02:30:59Z</dcterms:created>
  <dcterms:modified xsi:type="dcterms:W3CDTF">2022-10-19T20:29:29Z</dcterms:modified>
</cp:coreProperties>
</file>