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462" r:id="rId3"/>
    <p:sldId id="467" r:id="rId4"/>
    <p:sldId id="872" r:id="rId5"/>
    <p:sldId id="876" r:id="rId6"/>
    <p:sldId id="352" r:id="rId7"/>
    <p:sldId id="348" r:id="rId8"/>
    <p:sldId id="873" r:id="rId9"/>
    <p:sldId id="266" r:id="rId10"/>
    <p:sldId id="267" r:id="rId11"/>
    <p:sldId id="867" r:id="rId12"/>
    <p:sldId id="875" r:id="rId13"/>
    <p:sldId id="868" r:id="rId14"/>
    <p:sldId id="883" r:id="rId15"/>
    <p:sldId id="884" r:id="rId16"/>
    <p:sldId id="869" r:id="rId17"/>
    <p:sldId id="870" r:id="rId18"/>
    <p:sldId id="874" r:id="rId19"/>
    <p:sldId id="871" r:id="rId20"/>
    <p:sldId id="880" r:id="rId21"/>
    <p:sldId id="850" r:id="rId22"/>
    <p:sldId id="860" r:id="rId23"/>
    <p:sldId id="877" r:id="rId24"/>
    <p:sldId id="878" r:id="rId25"/>
    <p:sldId id="853" r:id="rId26"/>
    <p:sldId id="465" r:id="rId27"/>
    <p:sldId id="472" r:id="rId28"/>
    <p:sldId id="862" r:id="rId29"/>
    <p:sldId id="458" r:id="rId30"/>
    <p:sldId id="456" r:id="rId31"/>
    <p:sldId id="455" r:id="rId32"/>
    <p:sldId id="471" r:id="rId33"/>
    <p:sldId id="460" r:id="rId34"/>
    <p:sldId id="468" r:id="rId35"/>
    <p:sldId id="852" r:id="rId36"/>
    <p:sldId id="879" r:id="rId37"/>
    <p:sldId id="287" r:id="rId38"/>
    <p:sldId id="881" r:id="rId39"/>
    <p:sldId id="882" r:id="rId40"/>
    <p:sldId id="466" r:id="rId41"/>
    <p:sldId id="47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9"/>
    <p:restoredTop sz="90479"/>
  </p:normalViewPr>
  <p:slideViewPr>
    <p:cSldViewPr snapToGrid="0" snapToObjects="1">
      <p:cViewPr varScale="1">
        <p:scale>
          <a:sx n="113" d="100"/>
          <a:sy n="113" d="100"/>
        </p:scale>
        <p:origin x="1056" y="184"/>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Comcast </a:t>
            </a:r>
            <a:r>
              <a:rPr lang="en-US" i="1" dirty="0"/>
              <a:t>Median</a:t>
            </a:r>
            <a:r>
              <a:rPr lang="en-US" baseline="0" dirty="0"/>
              <a:t> Household Usage in </a:t>
            </a:r>
            <a:r>
              <a:rPr lang="en-US" dirty="0"/>
              <a:t>GB/month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230590622697907E-2"/>
          <c:y val="0.11206427547318397"/>
          <c:w val="0.94494740908959962"/>
          <c:h val="0.69935746569159352"/>
        </c:manualLayout>
      </c:layout>
      <c:lineChart>
        <c:grouping val="standard"/>
        <c:varyColors val="0"/>
        <c:ser>
          <c:idx val="0"/>
          <c:order val="0"/>
          <c:tx>
            <c:strRef>
              <c:f>Sheet1!$B$1</c:f>
              <c:strCache>
                <c:ptCount val="1"/>
                <c:pt idx="0">
                  <c:v>GB/month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Sheet1!$A$2:$A$21</c:f>
              <c:numCache>
                <c:formatCode>d\-mmm</c:formatCode>
                <c:ptCount val="20"/>
                <c:pt idx="0" formatCode="mmm\-yy">
                  <c:v>39722</c:v>
                </c:pt>
                <c:pt idx="1">
                  <c:v>40148</c:v>
                </c:pt>
                <c:pt idx="2" formatCode="m/d/yy">
                  <c:v>40695</c:v>
                </c:pt>
                <c:pt idx="3" formatCode="m/d/yy">
                  <c:v>41061</c:v>
                </c:pt>
                <c:pt idx="4" formatCode="m/d/yy">
                  <c:v>41609</c:v>
                </c:pt>
                <c:pt idx="5" formatCode="m/d/yy">
                  <c:v>41791</c:v>
                </c:pt>
                <c:pt idx="6" formatCode="m/d/yy">
                  <c:v>42278</c:v>
                </c:pt>
                <c:pt idx="7" formatCode="m/d/yy">
                  <c:v>42522</c:v>
                </c:pt>
                <c:pt idx="8" formatCode="m/d/yy">
                  <c:v>42644</c:v>
                </c:pt>
                <c:pt idx="9" formatCode="m/d/yy">
                  <c:v>42705</c:v>
                </c:pt>
                <c:pt idx="10" formatCode="m/d/yy">
                  <c:v>42887</c:v>
                </c:pt>
                <c:pt idx="11" formatCode="m/d/yy">
                  <c:v>43070</c:v>
                </c:pt>
                <c:pt idx="12" formatCode="m/d/yy">
                  <c:v>43252</c:v>
                </c:pt>
                <c:pt idx="13" formatCode="m/d/yy">
                  <c:v>43435</c:v>
                </c:pt>
                <c:pt idx="14" formatCode="m/d/yy">
                  <c:v>43617</c:v>
                </c:pt>
                <c:pt idx="15" formatCode="m/d/yy">
                  <c:v>43800</c:v>
                </c:pt>
                <c:pt idx="16" formatCode="m/d/yy">
                  <c:v>43983</c:v>
                </c:pt>
                <c:pt idx="17" formatCode="m/d/yy">
                  <c:v>44166</c:v>
                </c:pt>
                <c:pt idx="18" formatCode="m/d/yy">
                  <c:v>44348</c:v>
                </c:pt>
                <c:pt idx="19" formatCode="m/d/yy">
                  <c:v>44531</c:v>
                </c:pt>
              </c:numCache>
            </c:numRef>
          </c:cat>
          <c:val>
            <c:numRef>
              <c:f>Sheet1!$B$2:$B$21</c:f>
              <c:numCache>
                <c:formatCode>General</c:formatCode>
                <c:ptCount val="20"/>
                <c:pt idx="0">
                  <c:v>0.3</c:v>
                </c:pt>
                <c:pt idx="1">
                  <c:v>3</c:v>
                </c:pt>
                <c:pt idx="2">
                  <c:v>4</c:v>
                </c:pt>
                <c:pt idx="3">
                  <c:v>9</c:v>
                </c:pt>
                <c:pt idx="4">
                  <c:v>17</c:v>
                </c:pt>
                <c:pt idx="5">
                  <c:v>23</c:v>
                </c:pt>
                <c:pt idx="6">
                  <c:v>40</c:v>
                </c:pt>
                <c:pt idx="7">
                  <c:v>60</c:v>
                </c:pt>
                <c:pt idx="8">
                  <c:v>75</c:v>
                </c:pt>
                <c:pt idx="9">
                  <c:v>88</c:v>
                </c:pt>
                <c:pt idx="10">
                  <c:v>100</c:v>
                </c:pt>
                <c:pt idx="11">
                  <c:v>131</c:v>
                </c:pt>
                <c:pt idx="12">
                  <c:v>151</c:v>
                </c:pt>
                <c:pt idx="13">
                  <c:v>174</c:v>
                </c:pt>
                <c:pt idx="14">
                  <c:v>191</c:v>
                </c:pt>
                <c:pt idx="15">
                  <c:v>220</c:v>
                </c:pt>
                <c:pt idx="16">
                  <c:v>308</c:v>
                </c:pt>
                <c:pt idx="17">
                  <c:v>346</c:v>
                </c:pt>
                <c:pt idx="18">
                  <c:v>356</c:v>
                </c:pt>
                <c:pt idx="19">
                  <c:v>355</c:v>
                </c:pt>
              </c:numCache>
            </c:numRef>
          </c:val>
          <c:smooth val="0"/>
          <c:extLst>
            <c:ext xmlns:c16="http://schemas.microsoft.com/office/drawing/2014/chart" uri="{C3380CC4-5D6E-409C-BE32-E72D297353CC}">
              <c16:uniqueId val="{00000000-9B1F-9943-8595-B39FBD8311B1}"/>
            </c:ext>
          </c:extLst>
        </c:ser>
        <c:dLbls>
          <c:showLegendKey val="0"/>
          <c:showVal val="0"/>
          <c:showCatName val="0"/>
          <c:showSerName val="0"/>
          <c:showPercent val="0"/>
          <c:showBubbleSize val="0"/>
        </c:dLbls>
        <c:marker val="1"/>
        <c:smooth val="0"/>
        <c:axId val="75403743"/>
        <c:axId val="75405423"/>
      </c:lineChart>
      <c:dateAx>
        <c:axId val="7540374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05423"/>
        <c:crosses val="autoZero"/>
        <c:auto val="1"/>
        <c:lblOffset val="100"/>
        <c:baseTimeUnit val="months"/>
      </c:dateAx>
      <c:valAx>
        <c:axId val="754054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0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0.525</cdr:x>
      <cdr:y>0.26291</cdr:y>
    </cdr:from>
    <cdr:to>
      <cdr:x>0.85089</cdr:x>
      <cdr:y>0.33646</cdr:y>
    </cdr:to>
    <cdr:sp macro="" textlink="">
      <cdr:nvSpPr>
        <cdr:cNvPr id="2" name="TextBox 1">
          <a:extLst xmlns:a="http://schemas.openxmlformats.org/drawingml/2006/main">
            <a:ext uri="{FF2B5EF4-FFF2-40B4-BE49-F238E27FC236}">
              <a16:creationId xmlns:a16="http://schemas.microsoft.com/office/drawing/2014/main" id="{3EA62278-E752-6441-B90B-237FAD18EFF4}"/>
            </a:ext>
          </a:extLst>
        </cdr:cNvPr>
        <cdr:cNvSpPr txBox="1"/>
      </cdr:nvSpPr>
      <cdr:spPr>
        <a:xfrm xmlns:a="http://schemas.openxmlformats.org/drawingml/2006/main">
          <a:off x="4556500" y="1301858"/>
          <a:ext cx="2828441" cy="364210"/>
        </a:xfrm>
        <a:prstGeom xmlns:a="http://schemas.openxmlformats.org/drawingml/2006/main" prst="rect">
          <a:avLst/>
        </a:prstGeom>
      </cdr:spPr>
      <cdr:style>
        <a:lnRef xmlns:a="http://schemas.openxmlformats.org/drawingml/2006/main" idx="0">
          <a:schemeClr val="accent2"/>
        </a:lnRef>
        <a:fillRef xmlns:a="http://schemas.openxmlformats.org/drawingml/2006/main" idx="3">
          <a:schemeClr val="accent2"/>
        </a:fillRef>
        <a:effectRef xmlns:a="http://schemas.openxmlformats.org/drawingml/2006/main" idx="3">
          <a:schemeClr val="accent2"/>
        </a:effectRef>
        <a:fontRef xmlns:a="http://schemas.openxmlformats.org/drawingml/2006/main" idx="minor">
          <a:schemeClr val="lt1"/>
        </a:fontRef>
      </cdr:style>
      <cdr:txBody>
        <a:bodyPr xmlns:a="http://schemas.openxmlformats.org/drawingml/2006/main" vertOverflow="clip" wrap="none" rtlCol="0"/>
        <a:lstStyle xmlns:a="http://schemas.openxmlformats.org/drawingml/2006/main"/>
        <a:p xmlns:a="http://schemas.openxmlformats.org/drawingml/2006/main">
          <a:r>
            <a:rPr lang="en-US" sz="1600" dirty="0"/>
            <a:t>roughly 35% AAGR since 2017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87491-BBF6-3741-9674-0AE4B445E20C}" type="datetimeFigureOut">
              <a:rPr lang="en-US" smtClean="0"/>
              <a:t>6/27/22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FE3E8-AE7E-3A4A-80AB-27D1BEDC9122}" type="slidenum">
              <a:rPr lang="en-US" smtClean="0"/>
              <a:t>‹#›</a:t>
            </a:fld>
            <a:endParaRPr lang="en-US"/>
          </a:p>
        </p:txBody>
      </p:sp>
    </p:spTree>
    <p:extLst>
      <p:ext uri="{BB962C8B-B14F-4D97-AF65-F5344CB8AC3E}">
        <p14:creationId xmlns:p14="http://schemas.microsoft.com/office/powerpoint/2010/main" val="53437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lideshare.net/aliirfan04/lte-and-epc-specificati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omsguide.com/us/best-mobile-network,review-2942.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kenstechtips.com/index.php/download-speeds-2g-3g-and-4g-actual-meani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ultitech.com/brands/multiconnect-dragonfly-nano"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1</a:t>
            </a:fld>
            <a:endParaRPr lang="en-US"/>
          </a:p>
        </p:txBody>
      </p:sp>
    </p:spTree>
    <p:extLst>
      <p:ext uri="{BB962C8B-B14F-4D97-AF65-F5344CB8AC3E}">
        <p14:creationId xmlns:p14="http://schemas.microsoft.com/office/powerpoint/2010/main" val="558195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www.fiberbroadband.org</a:t>
            </a:r>
            <a:r>
              <a:rPr lang="en-US" dirty="0"/>
              <a:t>/d/do/4335</a:t>
            </a:r>
          </a:p>
        </p:txBody>
      </p:sp>
      <p:sp>
        <p:nvSpPr>
          <p:cNvPr id="4" name="Slide Number Placeholder 3"/>
          <p:cNvSpPr>
            <a:spLocks noGrp="1"/>
          </p:cNvSpPr>
          <p:nvPr>
            <p:ph type="sldNum" sz="quarter" idx="5"/>
          </p:nvPr>
        </p:nvSpPr>
        <p:spPr/>
        <p:txBody>
          <a:bodyPr/>
          <a:lstStyle/>
          <a:p>
            <a:fld id="{7BEFE3E8-AE7E-3A4A-80AB-27D1BEDC9122}" type="slidenum">
              <a:rPr lang="en-US" smtClean="0"/>
              <a:t>15</a:t>
            </a:fld>
            <a:endParaRPr lang="en-US"/>
          </a:p>
        </p:txBody>
      </p:sp>
    </p:spTree>
    <p:extLst>
      <p:ext uri="{BB962C8B-B14F-4D97-AF65-F5344CB8AC3E}">
        <p14:creationId xmlns:p14="http://schemas.microsoft.com/office/powerpoint/2010/main" val="947430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ttnmapper.org</a:t>
            </a:r>
            <a:r>
              <a:rPr lang="en-US" dirty="0"/>
              <a:t>/heatmap/</a:t>
            </a:r>
          </a:p>
        </p:txBody>
      </p:sp>
      <p:sp>
        <p:nvSpPr>
          <p:cNvPr id="4" name="Slide Number Placeholder 3"/>
          <p:cNvSpPr>
            <a:spLocks noGrp="1"/>
          </p:cNvSpPr>
          <p:nvPr>
            <p:ph type="sldNum" sz="quarter" idx="5"/>
          </p:nvPr>
        </p:nvSpPr>
        <p:spPr/>
        <p:txBody>
          <a:bodyPr/>
          <a:lstStyle/>
          <a:p>
            <a:fld id="{7BEFE3E8-AE7E-3A4A-80AB-27D1BEDC9122}" type="slidenum">
              <a:rPr lang="en-US" smtClean="0"/>
              <a:t>16</a:t>
            </a:fld>
            <a:endParaRPr lang="en-US"/>
          </a:p>
        </p:txBody>
      </p:sp>
    </p:spTree>
    <p:extLst>
      <p:ext uri="{BB962C8B-B14F-4D97-AF65-F5344CB8AC3E}">
        <p14:creationId xmlns:p14="http://schemas.microsoft.com/office/powerpoint/2010/main" val="1149737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www.steelintheair.com</a:t>
            </a:r>
            <a:r>
              <a:rPr lang="en-US" dirty="0"/>
              <a:t>/cell-tower-lease-rates/</a:t>
            </a:r>
          </a:p>
          <a:p>
            <a:r>
              <a:rPr lang="en-US" dirty="0"/>
              <a:t>https://</a:t>
            </a:r>
            <a:r>
              <a:rPr lang="en-US" dirty="0" err="1"/>
              <a:t>www.celltowerleaseexperts.com</a:t>
            </a:r>
            <a:r>
              <a:rPr lang="en-US" dirty="0"/>
              <a:t>/cell-tower-lease-news/cell-tower-industry-facts-figures-2016</a:t>
            </a:r>
          </a:p>
          <a:p>
            <a:r>
              <a:rPr lang="en-US" dirty="0"/>
              <a:t>https://</a:t>
            </a:r>
            <a:r>
              <a:rPr lang="en-US" dirty="0" err="1"/>
              <a:t>www.fiercewireless.com</a:t>
            </a:r>
            <a:r>
              <a:rPr lang="en-US" dirty="0"/>
              <a:t>/operators/dish-partners-helium-hotspot-model-featuring-</a:t>
            </a:r>
            <a:r>
              <a:rPr lang="en-US" dirty="0" err="1"/>
              <a:t>cbrs</a:t>
            </a:r>
            <a:r>
              <a:rPr lang="en-US" dirty="0"/>
              <a:t>-blockchain</a:t>
            </a:r>
          </a:p>
          <a:p>
            <a:endParaRPr lang="en-US" dirty="0"/>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18</a:t>
            </a:fld>
            <a:endParaRPr lang="en-US"/>
          </a:p>
        </p:txBody>
      </p:sp>
    </p:spTree>
    <p:extLst>
      <p:ext uri="{BB962C8B-B14F-4D97-AF65-F5344CB8AC3E}">
        <p14:creationId xmlns:p14="http://schemas.microsoft.com/office/powerpoint/2010/main" val="565644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hlinkClick r:id="rId3"/>
              </a:rPr>
              <a:t>https://www.slideshare.net/aliirfan04/lte-and-epc</a:t>
            </a:r>
            <a:r>
              <a:rPr lang="en-US">
                <a:hlinkClick r:id="rId3"/>
              </a:rPr>
              <a:t>-specifications</a:t>
            </a:r>
            <a:endParaRPr lang="en-US"/>
          </a:p>
        </p:txBody>
      </p:sp>
    </p:spTree>
    <p:extLst>
      <p:ext uri="{BB962C8B-B14F-4D97-AF65-F5344CB8AC3E}">
        <p14:creationId xmlns:p14="http://schemas.microsoft.com/office/powerpoint/2010/main" val="722959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Ericsson: </a:t>
            </a:r>
            <a:r>
              <a:rPr lang="en-US" sz="1200" b="0" kern="1200" dirty="0">
                <a:solidFill>
                  <a:schemeClr val="tx1"/>
                </a:solidFill>
                <a:effectLst/>
                <a:latin typeface="+mn-lt"/>
                <a:ea typeface="+mn-ea"/>
                <a:cs typeface="+mn-cs"/>
              </a:rPr>
              <a:t>Your guide to building a cloud native 5G Core </a:t>
            </a:r>
            <a:endParaRPr lang="en-US" dirty="0">
              <a:effectLst/>
            </a:endParaRPr>
          </a:p>
        </p:txBody>
      </p:sp>
      <p:sp>
        <p:nvSpPr>
          <p:cNvPr id="4" name="Slide Number Placeholder 3"/>
          <p:cNvSpPr>
            <a:spLocks noGrp="1"/>
          </p:cNvSpPr>
          <p:nvPr>
            <p:ph type="sldNum" sz="quarter" idx="5"/>
          </p:nvPr>
        </p:nvSpPr>
        <p:spPr/>
        <p:txBody>
          <a:bodyPr/>
          <a:lstStyle/>
          <a:p>
            <a:fld id="{7BEFE3E8-AE7E-3A4A-80AB-27D1BEDC9122}" type="slidenum">
              <a:rPr lang="en-US" smtClean="0"/>
              <a:t>22</a:t>
            </a:fld>
            <a:endParaRPr lang="en-US"/>
          </a:p>
        </p:txBody>
      </p:sp>
    </p:spTree>
    <p:extLst>
      <p:ext uri="{BB962C8B-B14F-4D97-AF65-F5344CB8AC3E}">
        <p14:creationId xmlns:p14="http://schemas.microsoft.com/office/powerpoint/2010/main" val="2770045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23</a:t>
            </a:fld>
            <a:endParaRPr lang="en-US"/>
          </a:p>
        </p:txBody>
      </p:sp>
    </p:spTree>
    <p:extLst>
      <p:ext uri="{BB962C8B-B14F-4D97-AF65-F5344CB8AC3E}">
        <p14:creationId xmlns:p14="http://schemas.microsoft.com/office/powerpoint/2010/main" val="10743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www.telecompetitor.com</a:t>
            </a:r>
            <a:r>
              <a:rPr lang="en-US" dirty="0"/>
              <a:t>/report-connected-devices-have-more-than-doubled-since-2019/</a:t>
            </a:r>
          </a:p>
        </p:txBody>
      </p:sp>
      <p:sp>
        <p:nvSpPr>
          <p:cNvPr id="4" name="Slide Number Placeholder 3"/>
          <p:cNvSpPr>
            <a:spLocks noGrp="1"/>
          </p:cNvSpPr>
          <p:nvPr>
            <p:ph type="sldNum" sz="quarter" idx="5"/>
          </p:nvPr>
        </p:nvSpPr>
        <p:spPr/>
        <p:txBody>
          <a:bodyPr/>
          <a:lstStyle/>
          <a:p>
            <a:fld id="{7BEFE3E8-AE7E-3A4A-80AB-27D1BEDC9122}" type="slidenum">
              <a:rPr lang="en-US" smtClean="0"/>
              <a:t>24</a:t>
            </a:fld>
            <a:endParaRPr lang="en-US"/>
          </a:p>
        </p:txBody>
      </p:sp>
    </p:spTree>
    <p:extLst>
      <p:ext uri="{BB962C8B-B14F-4D97-AF65-F5344CB8AC3E}">
        <p14:creationId xmlns:p14="http://schemas.microsoft.com/office/powerpoint/2010/main" val="2107713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https://www.tomsguide.com/us/best-mobile-network,review-2942.html</a:t>
            </a:r>
            <a:endParaRPr lang="en-US" dirty="0"/>
          </a:p>
          <a:p>
            <a:r>
              <a:rPr lang="en-US" dirty="0">
                <a:hlinkClick r:id="rId4"/>
              </a:rPr>
              <a:t>https://kenstechtips.com/index.php/download-speeds-2g-3g-and-4g-actual-meaning</a:t>
            </a:r>
            <a:endParaRPr lang="en-US" dirty="0"/>
          </a:p>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27</a:t>
            </a:fld>
            <a:endParaRPr lang="en-US"/>
          </a:p>
        </p:txBody>
      </p:sp>
    </p:spTree>
    <p:extLst>
      <p:ext uri="{BB962C8B-B14F-4D97-AF65-F5344CB8AC3E}">
        <p14:creationId xmlns:p14="http://schemas.microsoft.com/office/powerpoint/2010/main" val="2068493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Revisiting Wireless Internet Connectivity: 5G vs Wi-Fi 6</a:t>
            </a:r>
          </a:p>
          <a:p>
            <a:r>
              <a:rPr lang="en-US" dirty="0"/>
              <a:t>https://</a:t>
            </a:r>
            <a:r>
              <a:rPr lang="en-US" dirty="0" err="1"/>
              <a:t>arxiv.org</a:t>
            </a:r>
            <a:r>
              <a:rPr lang="en-US" dirty="0"/>
              <a:t>/abs/2010.11601</a:t>
            </a:r>
          </a:p>
        </p:txBody>
      </p:sp>
      <p:sp>
        <p:nvSpPr>
          <p:cNvPr id="4" name="Slide Number Placeholder 3"/>
          <p:cNvSpPr>
            <a:spLocks noGrp="1"/>
          </p:cNvSpPr>
          <p:nvPr>
            <p:ph type="sldNum" sz="quarter" idx="5"/>
          </p:nvPr>
        </p:nvSpPr>
        <p:spPr/>
        <p:txBody>
          <a:bodyPr/>
          <a:lstStyle/>
          <a:p>
            <a:fld id="{7BEFE3E8-AE7E-3A4A-80AB-27D1BEDC9122}" type="slidenum">
              <a:rPr lang="en-US" smtClean="0"/>
              <a:t>28</a:t>
            </a:fld>
            <a:endParaRPr lang="en-US"/>
          </a:p>
        </p:txBody>
      </p:sp>
    </p:spTree>
    <p:extLst>
      <p:ext uri="{BB962C8B-B14F-4D97-AF65-F5344CB8AC3E}">
        <p14:creationId xmlns:p14="http://schemas.microsoft.com/office/powerpoint/2010/main" val="2034419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https://www.multitech.com/brands/multiconnect-dragonfly-nano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Digi XBee3 Cellular</a:t>
            </a:r>
            <a:endParaRPr lang="en-US" dirty="0"/>
          </a:p>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31</a:t>
            </a:fld>
            <a:endParaRPr lang="en-US"/>
          </a:p>
        </p:txBody>
      </p:sp>
    </p:spTree>
    <p:extLst>
      <p:ext uri="{BB962C8B-B14F-4D97-AF65-F5344CB8AC3E}">
        <p14:creationId xmlns:p14="http://schemas.microsoft.com/office/powerpoint/2010/main" val="32906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jultika.oulu.fi</a:t>
            </a:r>
            <a:r>
              <a:rPr lang="en-US" dirty="0"/>
              <a:t>/Record/isbn978-952-62-2354-4</a:t>
            </a:r>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3</a:t>
            </a:fld>
            <a:endParaRPr lang="en-US"/>
          </a:p>
        </p:txBody>
      </p:sp>
    </p:spTree>
    <p:extLst>
      <p:ext uri="{BB962C8B-B14F-4D97-AF65-F5344CB8AC3E}">
        <p14:creationId xmlns:p14="http://schemas.microsoft.com/office/powerpoint/2010/main" val="422055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data.bls.gov</a:t>
            </a:r>
            <a:r>
              <a:rPr lang="en-US" dirty="0"/>
              <a:t>/timeseries/CUUR0000SEEE03</a:t>
            </a:r>
          </a:p>
          <a:p>
            <a:r>
              <a:rPr lang="en-US" dirty="0"/>
              <a:t>https://</a:t>
            </a:r>
            <a:r>
              <a:rPr lang="en-US" dirty="0" err="1"/>
              <a:t>openvault.com</a:t>
            </a:r>
            <a:r>
              <a:rPr lang="en-US" dirty="0"/>
              <a:t>/ovbi-2-tb-usage-growth-surging-as-subscriber-speeds-increase/</a:t>
            </a:r>
          </a:p>
          <a:p>
            <a:endParaRPr lang="en-US" dirty="0"/>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4</a:t>
            </a:fld>
            <a:endParaRPr lang="en-US"/>
          </a:p>
        </p:txBody>
      </p:sp>
    </p:spTree>
    <p:extLst>
      <p:ext uri="{BB962C8B-B14F-4D97-AF65-F5344CB8AC3E}">
        <p14:creationId xmlns:p14="http://schemas.microsoft.com/office/powerpoint/2010/main" val="279055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support.google.com</a:t>
            </a:r>
            <a:r>
              <a:rPr lang="en-US" dirty="0"/>
              <a:t>/stadia/answer/9607891?hl=</a:t>
            </a:r>
            <a:r>
              <a:rPr lang="en-US" dirty="0" err="1"/>
              <a:t>en</a:t>
            </a:r>
            <a:endParaRPr lang="en-US" dirty="0"/>
          </a:p>
          <a:p>
            <a:r>
              <a:rPr lang="en-US" dirty="0"/>
              <a:t>https://</a:t>
            </a:r>
            <a:r>
              <a:rPr lang="en-US" dirty="0" err="1"/>
              <a:t>www.telecompetitor.com</a:t>
            </a:r>
            <a:r>
              <a:rPr lang="en-US" dirty="0"/>
              <a:t>/report-mobile-revenue-per-gigabyte-is-under-1/</a:t>
            </a:r>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5</a:t>
            </a:fld>
            <a:endParaRPr lang="en-US"/>
          </a:p>
        </p:txBody>
      </p:sp>
    </p:spTree>
    <p:extLst>
      <p:ext uri="{BB962C8B-B14F-4D97-AF65-F5344CB8AC3E}">
        <p14:creationId xmlns:p14="http://schemas.microsoft.com/office/powerpoint/2010/main" val="359423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https://451research.com/blog/1662-featured-data-1</a:t>
            </a:r>
          </a:p>
        </p:txBody>
      </p:sp>
      <p:sp>
        <p:nvSpPr>
          <p:cNvPr id="4" name="Slide Number Placeholder 3"/>
          <p:cNvSpPr>
            <a:spLocks noGrp="1"/>
          </p:cNvSpPr>
          <p:nvPr>
            <p:ph type="sldNum" sz="quarter" idx="10"/>
          </p:nvPr>
        </p:nvSpPr>
        <p:spPr/>
        <p:txBody>
          <a:bodyPr/>
          <a:lstStyle/>
          <a:p>
            <a:fld id="{3B5E01B2-A4DF-E949-9ACF-FC77D3EEC206}" type="slidenum">
              <a:rPr lang="en-US" smtClean="0"/>
              <a:t>7</a:t>
            </a:fld>
            <a:endParaRPr lang="en-US"/>
          </a:p>
        </p:txBody>
      </p:sp>
    </p:spTree>
    <p:extLst>
      <p:ext uri="{BB962C8B-B14F-4D97-AF65-F5344CB8AC3E}">
        <p14:creationId xmlns:p14="http://schemas.microsoft.com/office/powerpoint/2010/main" val="247213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www.ericsson.com</a:t>
            </a:r>
            <a:r>
              <a:rPr lang="en-US" dirty="0"/>
              <a:t>/</a:t>
            </a:r>
            <a:r>
              <a:rPr lang="en-US" dirty="0" err="1"/>
              <a:t>en</a:t>
            </a:r>
            <a:r>
              <a:rPr lang="en-US" dirty="0"/>
              <a:t>/reports-and-papers/mobility-report/</a:t>
            </a:r>
            <a:r>
              <a:rPr lang="en-US" dirty="0" err="1"/>
              <a:t>dataforecasts</a:t>
            </a:r>
            <a:r>
              <a:rPr lang="en-US" dirty="0"/>
              <a:t>/mobile-traffic-forecast</a:t>
            </a:r>
          </a:p>
        </p:txBody>
      </p:sp>
      <p:sp>
        <p:nvSpPr>
          <p:cNvPr id="4" name="Slide Number Placeholder 3"/>
          <p:cNvSpPr>
            <a:spLocks noGrp="1"/>
          </p:cNvSpPr>
          <p:nvPr>
            <p:ph type="sldNum" sz="quarter" idx="5"/>
          </p:nvPr>
        </p:nvSpPr>
        <p:spPr/>
        <p:txBody>
          <a:bodyPr/>
          <a:lstStyle/>
          <a:p>
            <a:fld id="{7BEFE3E8-AE7E-3A4A-80AB-27D1BEDC9122}" type="slidenum">
              <a:rPr lang="en-US" smtClean="0"/>
              <a:t>8</a:t>
            </a:fld>
            <a:endParaRPr lang="en-US"/>
          </a:p>
        </p:txBody>
      </p:sp>
    </p:spTree>
    <p:extLst>
      <p:ext uri="{BB962C8B-B14F-4D97-AF65-F5344CB8AC3E}">
        <p14:creationId xmlns:p14="http://schemas.microsoft.com/office/powerpoint/2010/main" val="2210544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www.lightreading.com</a:t>
            </a:r>
            <a:r>
              <a:rPr lang="en-US" dirty="0"/>
              <a:t>/mobile/5g/a-big-5g-investment-cycle-dont-hold-your-breath/d/d-id/751698</a:t>
            </a:r>
          </a:p>
        </p:txBody>
      </p:sp>
      <p:sp>
        <p:nvSpPr>
          <p:cNvPr id="4" name="Slide Number Placeholder 3"/>
          <p:cNvSpPr>
            <a:spLocks noGrp="1"/>
          </p:cNvSpPr>
          <p:nvPr>
            <p:ph type="sldNum" sz="quarter" idx="5"/>
          </p:nvPr>
        </p:nvSpPr>
        <p:spPr/>
        <p:txBody>
          <a:bodyPr/>
          <a:lstStyle/>
          <a:p>
            <a:fld id="{7BEFE3E8-AE7E-3A4A-80AB-27D1BEDC9122}" type="slidenum">
              <a:rPr lang="en-US" smtClean="0"/>
              <a:t>11</a:t>
            </a:fld>
            <a:endParaRPr lang="en-US"/>
          </a:p>
        </p:txBody>
      </p:sp>
    </p:spTree>
    <p:extLst>
      <p:ext uri="{BB962C8B-B14F-4D97-AF65-F5344CB8AC3E}">
        <p14:creationId xmlns:p14="http://schemas.microsoft.com/office/powerpoint/2010/main" val="30200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www.lightreading.com</a:t>
            </a:r>
            <a:r>
              <a:rPr lang="en-US" dirty="0"/>
              <a:t>/cable/cable-wi-fi/an-inside-look-at-cables-</a:t>
            </a:r>
            <a:r>
              <a:rPr lang="en-US" dirty="0" err="1"/>
              <a:t>mvno</a:t>
            </a:r>
            <a:r>
              <a:rPr lang="en-US" dirty="0"/>
              <a:t>-business-model/d/d-id/752938</a:t>
            </a:r>
          </a:p>
          <a:p>
            <a:r>
              <a:rPr lang="en-US" dirty="0"/>
              <a:t>https://</a:t>
            </a:r>
            <a:r>
              <a:rPr lang="en-US" dirty="0" err="1"/>
              <a:t>www.lightreading.com</a:t>
            </a:r>
            <a:r>
              <a:rPr lang="en-US" dirty="0"/>
              <a:t>/cable-tech/us-cable-holds-steady-with-29-of-mobile-adds-in-q4/d/d-id/776127</a:t>
            </a:r>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13</a:t>
            </a:fld>
            <a:endParaRPr lang="en-US"/>
          </a:p>
        </p:txBody>
      </p:sp>
    </p:spTree>
    <p:extLst>
      <p:ext uri="{BB962C8B-B14F-4D97-AF65-F5344CB8AC3E}">
        <p14:creationId xmlns:p14="http://schemas.microsoft.com/office/powerpoint/2010/main" val="33112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www.fiberbroadband.org</a:t>
            </a:r>
            <a:r>
              <a:rPr lang="en-US" dirty="0"/>
              <a:t>/d/do/4335</a:t>
            </a:r>
          </a:p>
        </p:txBody>
      </p:sp>
      <p:sp>
        <p:nvSpPr>
          <p:cNvPr id="4" name="Slide Number Placeholder 3"/>
          <p:cNvSpPr>
            <a:spLocks noGrp="1"/>
          </p:cNvSpPr>
          <p:nvPr>
            <p:ph type="sldNum" sz="quarter" idx="5"/>
          </p:nvPr>
        </p:nvSpPr>
        <p:spPr/>
        <p:txBody>
          <a:bodyPr/>
          <a:lstStyle/>
          <a:p>
            <a:fld id="{7BEFE3E8-AE7E-3A4A-80AB-27D1BEDC9122}" type="slidenum">
              <a:rPr lang="en-US" smtClean="0"/>
              <a:t>14</a:t>
            </a:fld>
            <a:endParaRPr lang="en-US"/>
          </a:p>
        </p:txBody>
      </p:sp>
    </p:spTree>
    <p:extLst>
      <p:ext uri="{BB962C8B-B14F-4D97-AF65-F5344CB8AC3E}">
        <p14:creationId xmlns:p14="http://schemas.microsoft.com/office/powerpoint/2010/main" val="230700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CBDB-E784-8C4F-AFFF-FAC421DB0E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CE4D-D9D4-094B-B596-CCE7AD242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1BF801-7E52-0644-BFA8-2B4F42AFA8A2}"/>
              </a:ext>
            </a:extLst>
          </p:cNvPr>
          <p:cNvSpPr>
            <a:spLocks noGrp="1"/>
          </p:cNvSpPr>
          <p:nvPr>
            <p:ph type="dt" sz="half" idx="10"/>
          </p:nvPr>
        </p:nvSpPr>
        <p:spPr/>
        <p:txBody>
          <a:bodyPr/>
          <a:lstStyle/>
          <a:p>
            <a:fld id="{8516E6EA-FA7A-5D4C-B245-4499A4E595A1}" type="datetime1">
              <a:rPr lang="en-US" smtClean="0"/>
              <a:t>6/27/22</a:t>
            </a:fld>
            <a:endParaRPr lang="en-US"/>
          </a:p>
        </p:txBody>
      </p:sp>
      <p:sp>
        <p:nvSpPr>
          <p:cNvPr id="5" name="Footer Placeholder 4">
            <a:extLst>
              <a:ext uri="{FF2B5EF4-FFF2-40B4-BE49-F238E27FC236}">
                <a16:creationId xmlns:a16="http://schemas.microsoft.com/office/drawing/2014/main" id="{7BDABE64-0667-314D-B7B0-9B5FBC6336F4}"/>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2FDE31A2-D0CA-9340-9FCA-4CE1293B0C34}"/>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3906180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0CBE-BA35-5946-82B3-8F7754F65F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63AAC4-DC18-C042-BB5F-120DE5AC61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92692-1BB0-8D48-A6A1-514E7009F80B}"/>
              </a:ext>
            </a:extLst>
          </p:cNvPr>
          <p:cNvSpPr>
            <a:spLocks noGrp="1"/>
          </p:cNvSpPr>
          <p:nvPr>
            <p:ph type="dt" sz="half" idx="10"/>
          </p:nvPr>
        </p:nvSpPr>
        <p:spPr/>
        <p:txBody>
          <a:bodyPr/>
          <a:lstStyle/>
          <a:p>
            <a:fld id="{ADFF715F-948E-CD46-8BC8-AA8CD0950211}" type="datetime1">
              <a:rPr lang="en-US" smtClean="0"/>
              <a:t>6/27/22</a:t>
            </a:fld>
            <a:endParaRPr lang="en-US"/>
          </a:p>
        </p:txBody>
      </p:sp>
      <p:sp>
        <p:nvSpPr>
          <p:cNvPr id="5" name="Footer Placeholder 4">
            <a:extLst>
              <a:ext uri="{FF2B5EF4-FFF2-40B4-BE49-F238E27FC236}">
                <a16:creationId xmlns:a16="http://schemas.microsoft.com/office/drawing/2014/main" id="{75D1F380-91C2-9540-89AF-F5AB6A945B10}"/>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044A45FC-90D4-994F-8BF4-1FFBFABA85E5}"/>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9673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9F72BC-852D-6D4C-B187-3E43E04FE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6DF9DE-D61B-6F45-958F-32DB2413A9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D65BF-5DED-A946-BE8C-529D42D0242A}"/>
              </a:ext>
            </a:extLst>
          </p:cNvPr>
          <p:cNvSpPr>
            <a:spLocks noGrp="1"/>
          </p:cNvSpPr>
          <p:nvPr>
            <p:ph type="dt" sz="half" idx="10"/>
          </p:nvPr>
        </p:nvSpPr>
        <p:spPr/>
        <p:txBody>
          <a:bodyPr/>
          <a:lstStyle/>
          <a:p>
            <a:fld id="{1BE22C8D-934C-3E4F-B560-2B0097BE4A2C}" type="datetime1">
              <a:rPr lang="en-US" smtClean="0"/>
              <a:t>6/27/22</a:t>
            </a:fld>
            <a:endParaRPr lang="en-US"/>
          </a:p>
        </p:txBody>
      </p:sp>
      <p:sp>
        <p:nvSpPr>
          <p:cNvPr id="5" name="Footer Placeholder 4">
            <a:extLst>
              <a:ext uri="{FF2B5EF4-FFF2-40B4-BE49-F238E27FC236}">
                <a16:creationId xmlns:a16="http://schemas.microsoft.com/office/drawing/2014/main" id="{22C55E5C-9893-E345-87C8-133ECBEE1BC8}"/>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5ADDF8AF-492B-2C47-AD0A-F8D93721F22C}"/>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1140432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7BE8623E-283A-C54F-98DB-33C454EC04BD}" type="datetime1">
              <a:rPr lang="en-US" smtClean="0"/>
              <a:t>6/27/22</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Optica 2022</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9526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48F9-D596-CA49-BF18-F48CFD339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F10B7-BF88-174A-BC07-D62ED5D68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270C3-F8BF-8443-81E4-F04367A3D36D}"/>
              </a:ext>
            </a:extLst>
          </p:cNvPr>
          <p:cNvSpPr>
            <a:spLocks noGrp="1"/>
          </p:cNvSpPr>
          <p:nvPr>
            <p:ph type="dt" sz="half" idx="10"/>
          </p:nvPr>
        </p:nvSpPr>
        <p:spPr/>
        <p:txBody>
          <a:bodyPr/>
          <a:lstStyle/>
          <a:p>
            <a:fld id="{E1C889B7-EE45-714E-BF10-77282DA95C22}" type="datetime1">
              <a:rPr lang="en-US" smtClean="0"/>
              <a:t>6/27/22</a:t>
            </a:fld>
            <a:endParaRPr lang="en-US"/>
          </a:p>
        </p:txBody>
      </p:sp>
      <p:sp>
        <p:nvSpPr>
          <p:cNvPr id="5" name="Footer Placeholder 4">
            <a:extLst>
              <a:ext uri="{FF2B5EF4-FFF2-40B4-BE49-F238E27FC236}">
                <a16:creationId xmlns:a16="http://schemas.microsoft.com/office/drawing/2014/main" id="{FF614616-6D9B-3049-83C5-F64E3DB14D0A}"/>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89C6EF82-5E74-9A4D-82AD-29F4CB8F9D31}"/>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40006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B95E-8FAD-E24C-A0B8-C37737EBA1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06856B-C4BE-314E-B203-577D16C4B8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77C69-3412-CD47-BBBA-B114E7C2360B}"/>
              </a:ext>
            </a:extLst>
          </p:cNvPr>
          <p:cNvSpPr>
            <a:spLocks noGrp="1"/>
          </p:cNvSpPr>
          <p:nvPr>
            <p:ph type="dt" sz="half" idx="10"/>
          </p:nvPr>
        </p:nvSpPr>
        <p:spPr/>
        <p:txBody>
          <a:bodyPr/>
          <a:lstStyle/>
          <a:p>
            <a:fld id="{7E7F67BC-3C74-7340-8A6F-61FF9DA80644}" type="datetime1">
              <a:rPr lang="en-US" smtClean="0"/>
              <a:t>6/27/22</a:t>
            </a:fld>
            <a:endParaRPr lang="en-US"/>
          </a:p>
        </p:txBody>
      </p:sp>
      <p:sp>
        <p:nvSpPr>
          <p:cNvPr id="5" name="Footer Placeholder 4">
            <a:extLst>
              <a:ext uri="{FF2B5EF4-FFF2-40B4-BE49-F238E27FC236}">
                <a16:creationId xmlns:a16="http://schemas.microsoft.com/office/drawing/2014/main" id="{3803F864-0A23-B840-9653-160D63BEE7B5}"/>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8FC129ED-9EBC-3143-B590-24271D831552}"/>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20221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BF25-A6A2-CC47-8E6B-A6C6A8F7E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1C2F29-0EB6-784A-A151-92EA1B76E0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3938FC-6267-7644-846C-E96FA0BAC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76AD53-4091-CB45-8461-DEAA3837EB5F}"/>
              </a:ext>
            </a:extLst>
          </p:cNvPr>
          <p:cNvSpPr>
            <a:spLocks noGrp="1"/>
          </p:cNvSpPr>
          <p:nvPr>
            <p:ph type="dt" sz="half" idx="10"/>
          </p:nvPr>
        </p:nvSpPr>
        <p:spPr/>
        <p:txBody>
          <a:bodyPr/>
          <a:lstStyle/>
          <a:p>
            <a:fld id="{4E92B438-D3B3-E148-B8BC-1C122B43AABF}" type="datetime1">
              <a:rPr lang="en-US" smtClean="0"/>
              <a:t>6/27/22</a:t>
            </a:fld>
            <a:endParaRPr lang="en-US"/>
          </a:p>
        </p:txBody>
      </p:sp>
      <p:sp>
        <p:nvSpPr>
          <p:cNvPr id="6" name="Footer Placeholder 5">
            <a:extLst>
              <a:ext uri="{FF2B5EF4-FFF2-40B4-BE49-F238E27FC236}">
                <a16:creationId xmlns:a16="http://schemas.microsoft.com/office/drawing/2014/main" id="{5884A401-249B-E144-B2F1-565DB1459DC4}"/>
              </a:ext>
            </a:extLst>
          </p:cNvPr>
          <p:cNvSpPr>
            <a:spLocks noGrp="1"/>
          </p:cNvSpPr>
          <p:nvPr>
            <p:ph type="ftr" sz="quarter" idx="11"/>
          </p:nvPr>
        </p:nvSpPr>
        <p:spPr/>
        <p:txBody>
          <a:bodyPr/>
          <a:lstStyle/>
          <a:p>
            <a:r>
              <a:rPr lang="en-US"/>
              <a:t>NGA Technology WG 06/2022</a:t>
            </a:r>
          </a:p>
        </p:txBody>
      </p:sp>
      <p:sp>
        <p:nvSpPr>
          <p:cNvPr id="7" name="Slide Number Placeholder 6">
            <a:extLst>
              <a:ext uri="{FF2B5EF4-FFF2-40B4-BE49-F238E27FC236}">
                <a16:creationId xmlns:a16="http://schemas.microsoft.com/office/drawing/2014/main" id="{D0696538-D099-2A4B-8A01-29C46CFE2861}"/>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42971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4A0E-173F-A64B-A745-9298D2D710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A20AFB-AF68-C54C-8BFB-F9D48F718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3667-8844-DB47-8ED4-E73E87AD2E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375F6-0449-134E-AD64-27D0A2D2F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5ABA8-BB92-714C-A0AE-0DB5A0974B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3B5EAD-6061-9145-97FB-D9F78FAC01C2}"/>
              </a:ext>
            </a:extLst>
          </p:cNvPr>
          <p:cNvSpPr>
            <a:spLocks noGrp="1"/>
          </p:cNvSpPr>
          <p:nvPr>
            <p:ph type="dt" sz="half" idx="10"/>
          </p:nvPr>
        </p:nvSpPr>
        <p:spPr/>
        <p:txBody>
          <a:bodyPr/>
          <a:lstStyle/>
          <a:p>
            <a:fld id="{F73B0D89-E0FB-D44A-916F-2228B5CF7ADB}" type="datetime1">
              <a:rPr lang="en-US" smtClean="0"/>
              <a:t>6/27/22</a:t>
            </a:fld>
            <a:endParaRPr lang="en-US"/>
          </a:p>
        </p:txBody>
      </p:sp>
      <p:sp>
        <p:nvSpPr>
          <p:cNvPr id="8" name="Footer Placeholder 7">
            <a:extLst>
              <a:ext uri="{FF2B5EF4-FFF2-40B4-BE49-F238E27FC236}">
                <a16:creationId xmlns:a16="http://schemas.microsoft.com/office/drawing/2014/main" id="{34DCBFE3-5979-E74F-B951-DC10010EB25A}"/>
              </a:ext>
            </a:extLst>
          </p:cNvPr>
          <p:cNvSpPr>
            <a:spLocks noGrp="1"/>
          </p:cNvSpPr>
          <p:nvPr>
            <p:ph type="ftr" sz="quarter" idx="11"/>
          </p:nvPr>
        </p:nvSpPr>
        <p:spPr/>
        <p:txBody>
          <a:bodyPr/>
          <a:lstStyle/>
          <a:p>
            <a:r>
              <a:rPr lang="en-US"/>
              <a:t>NGA Technology WG 06/2022</a:t>
            </a:r>
          </a:p>
        </p:txBody>
      </p:sp>
      <p:sp>
        <p:nvSpPr>
          <p:cNvPr id="9" name="Slide Number Placeholder 8">
            <a:extLst>
              <a:ext uri="{FF2B5EF4-FFF2-40B4-BE49-F238E27FC236}">
                <a16:creationId xmlns:a16="http://schemas.microsoft.com/office/drawing/2014/main" id="{BD5C5322-ABCE-5340-AB62-A3B48BBBB5DD}"/>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179175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19A6C-9AB9-BF4F-906C-B22A5CB75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AE11D2-36C4-C146-9AF8-DC4AB0FF26ED}"/>
              </a:ext>
            </a:extLst>
          </p:cNvPr>
          <p:cNvSpPr>
            <a:spLocks noGrp="1"/>
          </p:cNvSpPr>
          <p:nvPr>
            <p:ph type="dt" sz="half" idx="10"/>
          </p:nvPr>
        </p:nvSpPr>
        <p:spPr/>
        <p:txBody>
          <a:bodyPr/>
          <a:lstStyle/>
          <a:p>
            <a:fld id="{8EAE4DDF-FC5E-2945-BD2F-9D94C121C2D4}" type="datetime1">
              <a:rPr lang="en-US" smtClean="0"/>
              <a:t>6/27/22</a:t>
            </a:fld>
            <a:endParaRPr lang="en-US"/>
          </a:p>
        </p:txBody>
      </p:sp>
      <p:sp>
        <p:nvSpPr>
          <p:cNvPr id="4" name="Footer Placeholder 3">
            <a:extLst>
              <a:ext uri="{FF2B5EF4-FFF2-40B4-BE49-F238E27FC236}">
                <a16:creationId xmlns:a16="http://schemas.microsoft.com/office/drawing/2014/main" id="{A8E78077-211D-A345-8164-D9917F795274}"/>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18967F41-6E0E-6448-BEC2-902BE83D8EFA}"/>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305858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DD4F9E-85A9-8F47-ACF5-BB4361761BD4}"/>
              </a:ext>
            </a:extLst>
          </p:cNvPr>
          <p:cNvSpPr>
            <a:spLocks noGrp="1"/>
          </p:cNvSpPr>
          <p:nvPr>
            <p:ph type="dt" sz="half" idx="10"/>
          </p:nvPr>
        </p:nvSpPr>
        <p:spPr/>
        <p:txBody>
          <a:bodyPr/>
          <a:lstStyle/>
          <a:p>
            <a:fld id="{4A402310-ECA7-B342-BB5E-6F6199B62299}" type="datetime1">
              <a:rPr lang="en-US" smtClean="0"/>
              <a:t>6/27/22</a:t>
            </a:fld>
            <a:endParaRPr lang="en-US"/>
          </a:p>
        </p:txBody>
      </p:sp>
      <p:sp>
        <p:nvSpPr>
          <p:cNvPr id="3" name="Footer Placeholder 2">
            <a:extLst>
              <a:ext uri="{FF2B5EF4-FFF2-40B4-BE49-F238E27FC236}">
                <a16:creationId xmlns:a16="http://schemas.microsoft.com/office/drawing/2014/main" id="{8EC1F33F-ED6D-5B4E-8355-4E4EC0EFA0FF}"/>
              </a:ext>
            </a:extLst>
          </p:cNvPr>
          <p:cNvSpPr>
            <a:spLocks noGrp="1"/>
          </p:cNvSpPr>
          <p:nvPr>
            <p:ph type="ftr" sz="quarter" idx="11"/>
          </p:nvPr>
        </p:nvSpPr>
        <p:spPr/>
        <p:txBody>
          <a:bodyPr/>
          <a:lstStyle/>
          <a:p>
            <a:r>
              <a:rPr lang="en-US"/>
              <a:t>NGA Technology WG 06/2022</a:t>
            </a:r>
          </a:p>
        </p:txBody>
      </p:sp>
      <p:sp>
        <p:nvSpPr>
          <p:cNvPr id="4" name="Slide Number Placeholder 3">
            <a:extLst>
              <a:ext uri="{FF2B5EF4-FFF2-40B4-BE49-F238E27FC236}">
                <a16:creationId xmlns:a16="http://schemas.microsoft.com/office/drawing/2014/main" id="{7CBB2AD8-00FC-AE41-9D04-170015C5CB46}"/>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411681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0045-A96E-D047-ACE3-3B4BDCA7F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C66EAC-CE69-6C43-AD4E-00A0FF0E3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C9A5DE-A059-4743-AD3F-754B66A4A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F32A7-6C5B-974C-9F4B-0060522B24A5}"/>
              </a:ext>
            </a:extLst>
          </p:cNvPr>
          <p:cNvSpPr>
            <a:spLocks noGrp="1"/>
          </p:cNvSpPr>
          <p:nvPr>
            <p:ph type="dt" sz="half" idx="10"/>
          </p:nvPr>
        </p:nvSpPr>
        <p:spPr/>
        <p:txBody>
          <a:bodyPr/>
          <a:lstStyle/>
          <a:p>
            <a:fld id="{904C1EEB-B390-834B-8C5E-8F9B1A1A4750}" type="datetime1">
              <a:rPr lang="en-US" smtClean="0"/>
              <a:t>6/27/22</a:t>
            </a:fld>
            <a:endParaRPr lang="en-US"/>
          </a:p>
        </p:txBody>
      </p:sp>
      <p:sp>
        <p:nvSpPr>
          <p:cNvPr id="6" name="Footer Placeholder 5">
            <a:extLst>
              <a:ext uri="{FF2B5EF4-FFF2-40B4-BE49-F238E27FC236}">
                <a16:creationId xmlns:a16="http://schemas.microsoft.com/office/drawing/2014/main" id="{4BDC5003-933D-FD44-B100-2A5A02F6D893}"/>
              </a:ext>
            </a:extLst>
          </p:cNvPr>
          <p:cNvSpPr>
            <a:spLocks noGrp="1"/>
          </p:cNvSpPr>
          <p:nvPr>
            <p:ph type="ftr" sz="quarter" idx="11"/>
          </p:nvPr>
        </p:nvSpPr>
        <p:spPr/>
        <p:txBody>
          <a:bodyPr/>
          <a:lstStyle/>
          <a:p>
            <a:r>
              <a:rPr lang="en-US"/>
              <a:t>NGA Technology WG 06/2022</a:t>
            </a:r>
          </a:p>
        </p:txBody>
      </p:sp>
      <p:sp>
        <p:nvSpPr>
          <p:cNvPr id="7" name="Slide Number Placeholder 6">
            <a:extLst>
              <a:ext uri="{FF2B5EF4-FFF2-40B4-BE49-F238E27FC236}">
                <a16:creationId xmlns:a16="http://schemas.microsoft.com/office/drawing/2014/main" id="{A1C3E3C2-35A9-FD4F-963F-9B737816C6A4}"/>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138709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58B8-519E-FF43-92D1-408299FF6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8CB3A7-2A0D-924A-9FCF-66E6CA49D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6354C-E00A-D74D-B501-E191A1564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F5DCA-02D9-234D-8A27-BC8D63F9F54E}"/>
              </a:ext>
            </a:extLst>
          </p:cNvPr>
          <p:cNvSpPr>
            <a:spLocks noGrp="1"/>
          </p:cNvSpPr>
          <p:nvPr>
            <p:ph type="dt" sz="half" idx="10"/>
          </p:nvPr>
        </p:nvSpPr>
        <p:spPr/>
        <p:txBody>
          <a:bodyPr/>
          <a:lstStyle/>
          <a:p>
            <a:fld id="{ED6AF851-02CD-9E43-B909-F9C5E3BC6572}" type="datetime1">
              <a:rPr lang="en-US" smtClean="0"/>
              <a:t>6/27/22</a:t>
            </a:fld>
            <a:endParaRPr lang="en-US"/>
          </a:p>
        </p:txBody>
      </p:sp>
      <p:sp>
        <p:nvSpPr>
          <p:cNvPr id="6" name="Footer Placeholder 5">
            <a:extLst>
              <a:ext uri="{FF2B5EF4-FFF2-40B4-BE49-F238E27FC236}">
                <a16:creationId xmlns:a16="http://schemas.microsoft.com/office/drawing/2014/main" id="{E968C3CF-7436-EB4D-845E-14A0B9ADC0CB}"/>
              </a:ext>
            </a:extLst>
          </p:cNvPr>
          <p:cNvSpPr>
            <a:spLocks noGrp="1"/>
          </p:cNvSpPr>
          <p:nvPr>
            <p:ph type="ftr" sz="quarter" idx="11"/>
          </p:nvPr>
        </p:nvSpPr>
        <p:spPr/>
        <p:txBody>
          <a:bodyPr/>
          <a:lstStyle/>
          <a:p>
            <a:r>
              <a:rPr lang="en-US"/>
              <a:t>NGA Technology WG 06/2022</a:t>
            </a:r>
          </a:p>
        </p:txBody>
      </p:sp>
      <p:sp>
        <p:nvSpPr>
          <p:cNvPr id="7" name="Slide Number Placeholder 6">
            <a:extLst>
              <a:ext uri="{FF2B5EF4-FFF2-40B4-BE49-F238E27FC236}">
                <a16:creationId xmlns:a16="http://schemas.microsoft.com/office/drawing/2014/main" id="{F2E8B1B0-1E56-6240-A443-1BA7F158E62F}"/>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29253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CC7DE-D31E-B544-BCBD-B64C419A8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9029ED-DB5F-6040-A3C4-3FA23637E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062DD-C459-6C47-A732-F153968E2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446D0-548B-E74C-8A1C-EDE105B7E1CF}" type="datetime1">
              <a:rPr lang="en-US" smtClean="0"/>
              <a:t>6/27/22</a:t>
            </a:fld>
            <a:endParaRPr lang="en-US"/>
          </a:p>
        </p:txBody>
      </p:sp>
      <p:sp>
        <p:nvSpPr>
          <p:cNvPr id="5" name="Footer Placeholder 4">
            <a:extLst>
              <a:ext uri="{FF2B5EF4-FFF2-40B4-BE49-F238E27FC236}">
                <a16:creationId xmlns:a16="http://schemas.microsoft.com/office/drawing/2014/main" id="{189CDED5-4375-5244-975E-7302B2DD6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NGA Technology WG 06/2022</a:t>
            </a:r>
          </a:p>
        </p:txBody>
      </p:sp>
      <p:sp>
        <p:nvSpPr>
          <p:cNvPr id="6" name="Slide Number Placeholder 5">
            <a:extLst>
              <a:ext uri="{FF2B5EF4-FFF2-40B4-BE49-F238E27FC236}">
                <a16:creationId xmlns:a16="http://schemas.microsoft.com/office/drawing/2014/main" id="{C8AFAEE5-C30A-A64C-B58F-E45CA0632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F71B0-4DD4-904D-8BC4-8B1315D779B4}" type="slidenum">
              <a:rPr lang="en-US" smtClean="0"/>
              <a:t>‹#›</a:t>
            </a:fld>
            <a:endParaRPr lang="en-US"/>
          </a:p>
        </p:txBody>
      </p:sp>
    </p:spTree>
    <p:extLst>
      <p:ext uri="{BB962C8B-B14F-4D97-AF65-F5344CB8AC3E}">
        <p14:creationId xmlns:p14="http://schemas.microsoft.com/office/powerpoint/2010/main" val="3372160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svg"/><Relationship Id="rId7"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tiff"/><Relationship Id="rId11" Type="http://schemas.openxmlformats.org/officeDocument/2006/relationships/image" Target="../media/image11.png"/><Relationship Id="rId5" Type="http://schemas.openxmlformats.org/officeDocument/2006/relationships/image" Target="../media/image5.tiff"/><Relationship Id="rId10" Type="http://schemas.openxmlformats.org/officeDocument/2006/relationships/image" Target="../media/image10.png"/><Relationship Id="rId4" Type="http://schemas.openxmlformats.org/officeDocument/2006/relationships/image" Target="../media/image4.tiff"/><Relationship Id="rId9" Type="http://schemas.openxmlformats.org/officeDocument/2006/relationships/image" Target="../media/image9.tiff"/></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6.xml"/><Relationship Id="rId5" Type="http://schemas.openxmlformats.org/officeDocument/2006/relationships/image" Target="../media/image71.tiff"/><Relationship Id="rId4" Type="http://schemas.openxmlformats.org/officeDocument/2006/relationships/image" Target="../media/image7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3.tiff"/><Relationship Id="rId4" Type="http://schemas.openxmlformats.org/officeDocument/2006/relationships/image" Target="../media/image9.tiff"/></Relationships>
</file>

<file path=ppt/slides/_rels/slide2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12.xml"/><Relationship Id="rId6" Type="http://schemas.openxmlformats.org/officeDocument/2006/relationships/image" Target="../media/image79.tiff"/><Relationship Id="rId5" Type="http://schemas.openxmlformats.org/officeDocument/2006/relationships/image" Target="../media/image78.tiff"/><Relationship Id="rId4" Type="http://schemas.openxmlformats.org/officeDocument/2006/relationships/image" Target="../media/image77.tiff"/></Relationships>
</file>

<file path=ppt/slides/_rels/slide3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tiff"/><Relationship Id="rId4" Type="http://schemas.openxmlformats.org/officeDocument/2006/relationships/image" Target="../media/image8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tiff"/><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91.tiff"/><Relationship Id="rId7" Type="http://schemas.openxmlformats.org/officeDocument/2006/relationships/image" Target="../media/image93.tiff"/><Relationship Id="rId2" Type="http://schemas.openxmlformats.org/officeDocument/2006/relationships/image" Target="../media/image90.tiff"/><Relationship Id="rId1" Type="http://schemas.openxmlformats.org/officeDocument/2006/relationships/slideLayout" Target="../slideLayouts/slideLayout6.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gif"/></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tiff"/><Relationship Id="rId2" Type="http://schemas.openxmlformats.org/officeDocument/2006/relationships/image" Target="../media/image94.tiff"/><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7.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0D5B-7522-EC4C-A133-7A50DCC2BF28}"/>
              </a:ext>
            </a:extLst>
          </p:cNvPr>
          <p:cNvSpPr>
            <a:spLocks noGrp="1"/>
          </p:cNvSpPr>
          <p:nvPr>
            <p:ph type="ctrTitle"/>
          </p:nvPr>
        </p:nvSpPr>
        <p:spPr/>
        <p:txBody>
          <a:bodyPr>
            <a:normAutofit fontScale="90000"/>
          </a:bodyPr>
          <a:lstStyle/>
          <a:p>
            <a:r>
              <a:rPr lang="en-US" b="1" dirty="0"/>
              <a:t>Scaling networks up and down: new network architectures for 6G </a:t>
            </a:r>
            <a:endParaRPr lang="en-US" dirty="0"/>
          </a:p>
        </p:txBody>
      </p:sp>
      <p:sp>
        <p:nvSpPr>
          <p:cNvPr id="3" name="Subtitle 2">
            <a:extLst>
              <a:ext uri="{FF2B5EF4-FFF2-40B4-BE49-F238E27FC236}">
                <a16:creationId xmlns:a16="http://schemas.microsoft.com/office/drawing/2014/main" id="{D11F8118-A811-984F-8AE3-44A236386297}"/>
              </a:ext>
            </a:extLst>
          </p:cNvPr>
          <p:cNvSpPr>
            <a:spLocks noGrp="1"/>
          </p:cNvSpPr>
          <p:nvPr>
            <p:ph type="subTitle" idx="1"/>
          </p:nvPr>
        </p:nvSpPr>
        <p:spPr/>
        <p:txBody>
          <a:bodyPr/>
          <a:lstStyle/>
          <a:p>
            <a:r>
              <a:rPr lang="en-US" dirty="0"/>
              <a:t>Henning Schulzrinne</a:t>
            </a:r>
          </a:p>
          <a:p>
            <a:r>
              <a:rPr lang="en-US" dirty="0"/>
              <a:t>Columbia University</a:t>
            </a:r>
          </a:p>
        </p:txBody>
      </p:sp>
      <p:sp>
        <p:nvSpPr>
          <p:cNvPr id="4" name="Slide Number Placeholder 3">
            <a:extLst>
              <a:ext uri="{FF2B5EF4-FFF2-40B4-BE49-F238E27FC236}">
                <a16:creationId xmlns:a16="http://schemas.microsoft.com/office/drawing/2014/main" id="{19BD77F9-4E0D-2B4E-99BA-DC3453A6B7CF}"/>
              </a:ext>
            </a:extLst>
          </p:cNvPr>
          <p:cNvSpPr>
            <a:spLocks noGrp="1"/>
          </p:cNvSpPr>
          <p:nvPr>
            <p:ph type="sldNum" sz="quarter" idx="12"/>
          </p:nvPr>
        </p:nvSpPr>
        <p:spPr/>
        <p:txBody>
          <a:bodyPr/>
          <a:lstStyle/>
          <a:p>
            <a:fld id="{6D00ABC0-0B20-594E-8324-2F30128B41A0}" type="slidenum">
              <a:rPr lang="en-US" smtClean="0"/>
              <a:t>1</a:t>
            </a:fld>
            <a:endParaRPr lang="en-US"/>
          </a:p>
        </p:txBody>
      </p:sp>
      <p:sp>
        <p:nvSpPr>
          <p:cNvPr id="9" name="TextBox 8">
            <a:extLst>
              <a:ext uri="{FF2B5EF4-FFF2-40B4-BE49-F238E27FC236}">
                <a16:creationId xmlns:a16="http://schemas.microsoft.com/office/drawing/2014/main" id="{86F74B75-F694-7244-B868-38192AAF3684}"/>
              </a:ext>
            </a:extLst>
          </p:cNvPr>
          <p:cNvSpPr txBox="1"/>
          <p:nvPr/>
        </p:nvSpPr>
        <p:spPr>
          <a:xfrm>
            <a:off x="900826" y="210704"/>
            <a:ext cx="7603835" cy="577081"/>
          </a:xfrm>
          <a:prstGeom prst="rect">
            <a:avLst/>
          </a:prstGeom>
          <a:noFill/>
        </p:spPr>
        <p:txBody>
          <a:bodyPr wrap="square" rtlCol="0">
            <a:spAutoFit/>
          </a:bodyPr>
          <a:lstStyle/>
          <a:p>
            <a:r>
              <a:rPr lang="en-US" sz="1050" dirty="0"/>
              <a:t>This material is based upon work supported by the National Science Foundation under Grant No. 1932418. Any opinions, findings, and conclusions or recommendations expressed in this material are those of the author(s) and do not necessarily reflect the views of the National Science Foundation.</a:t>
            </a:r>
          </a:p>
        </p:txBody>
      </p:sp>
      <p:pic>
        <p:nvPicPr>
          <p:cNvPr id="10" name="Picture 9">
            <a:extLst>
              <a:ext uri="{FF2B5EF4-FFF2-40B4-BE49-F238E27FC236}">
                <a16:creationId xmlns:a16="http://schemas.microsoft.com/office/drawing/2014/main" id="{7916E6EA-DF0B-B148-A65A-E0DFC9DAE0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5049" y="290428"/>
            <a:ext cx="415776" cy="417632"/>
          </a:xfrm>
          <a:prstGeom prst="rect">
            <a:avLst/>
          </a:prstGeom>
        </p:spPr>
      </p:pic>
      <p:sp>
        <p:nvSpPr>
          <p:cNvPr id="5" name="Footer Placeholder 4">
            <a:extLst>
              <a:ext uri="{FF2B5EF4-FFF2-40B4-BE49-F238E27FC236}">
                <a16:creationId xmlns:a16="http://schemas.microsoft.com/office/drawing/2014/main" id="{8B47564F-7CCE-F141-988B-75F257A5F274}"/>
              </a:ext>
            </a:extLst>
          </p:cNvPr>
          <p:cNvSpPr>
            <a:spLocks noGrp="1"/>
          </p:cNvSpPr>
          <p:nvPr>
            <p:ph type="ftr" sz="quarter" idx="11"/>
          </p:nvPr>
        </p:nvSpPr>
        <p:spPr/>
        <p:txBody>
          <a:bodyPr/>
          <a:lstStyle/>
          <a:p>
            <a:r>
              <a:rPr lang="en-US" dirty="0"/>
              <a:t>NGA Technology WG 06/2022</a:t>
            </a:r>
          </a:p>
        </p:txBody>
      </p:sp>
      <p:sp>
        <p:nvSpPr>
          <p:cNvPr id="7" name="Date Placeholder 6">
            <a:extLst>
              <a:ext uri="{FF2B5EF4-FFF2-40B4-BE49-F238E27FC236}">
                <a16:creationId xmlns:a16="http://schemas.microsoft.com/office/drawing/2014/main" id="{E76607F0-CA69-5D45-91F8-F8488569C8B2}"/>
              </a:ext>
            </a:extLst>
          </p:cNvPr>
          <p:cNvSpPr>
            <a:spLocks noGrp="1"/>
          </p:cNvSpPr>
          <p:nvPr>
            <p:ph type="dt" sz="half" idx="10"/>
          </p:nvPr>
        </p:nvSpPr>
        <p:spPr/>
        <p:txBody>
          <a:bodyPr/>
          <a:lstStyle/>
          <a:p>
            <a:fld id="{AF5879F0-436F-9542-A959-BDC4BE51ADB0}" type="datetime1">
              <a:rPr lang="en-US" smtClean="0"/>
              <a:t>6/27/22</a:t>
            </a:fld>
            <a:endParaRPr lang="en-US"/>
          </a:p>
        </p:txBody>
      </p:sp>
    </p:spTree>
    <p:extLst>
      <p:ext uri="{BB962C8B-B14F-4D97-AF65-F5344CB8AC3E}">
        <p14:creationId xmlns:p14="http://schemas.microsoft.com/office/powerpoint/2010/main" val="414921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Callout 16"/>
          <p:cNvSpPr/>
          <p:nvPr/>
        </p:nvSpPr>
        <p:spPr>
          <a:xfrm>
            <a:off x="6861549" y="4168635"/>
            <a:ext cx="1223955" cy="1219965"/>
          </a:xfrm>
          <a:prstGeom prst="wedgeEllipseCallout">
            <a:avLst>
              <a:gd name="adj1" fmla="val -52651"/>
              <a:gd name="adj2" fmla="val -6874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LTE-U</a:t>
            </a:r>
          </a:p>
          <a:p>
            <a:r>
              <a:rPr lang="en-US" sz="1400" dirty="0"/>
              <a:t>802.11n</a:t>
            </a:r>
          </a:p>
          <a:p>
            <a:r>
              <a:rPr lang="en-US" sz="1400" dirty="0"/>
              <a:t>LTE</a:t>
            </a:r>
          </a:p>
        </p:txBody>
      </p:sp>
      <p:sp>
        <p:nvSpPr>
          <p:cNvPr id="2" name="Title 1"/>
          <p:cNvSpPr>
            <a:spLocks noGrp="1"/>
          </p:cNvSpPr>
          <p:nvPr>
            <p:ph type="title"/>
          </p:nvPr>
        </p:nvSpPr>
        <p:spPr/>
        <p:txBody>
          <a:bodyPr/>
          <a:lstStyle/>
          <a:p>
            <a:r>
              <a:rPr lang="en-US" dirty="0"/>
              <a:t>What exactly is a carrier?</a:t>
            </a:r>
          </a:p>
        </p:txBody>
      </p:sp>
      <p:sp>
        <p:nvSpPr>
          <p:cNvPr id="22" name="Slide Number Placeholder 21"/>
          <p:cNvSpPr>
            <a:spLocks noGrp="1"/>
          </p:cNvSpPr>
          <p:nvPr>
            <p:ph type="sldNum" sz="quarter" idx="12"/>
          </p:nvPr>
        </p:nvSpPr>
        <p:spPr/>
        <p:txBody>
          <a:bodyPr/>
          <a:lstStyle/>
          <a:p>
            <a:fld id="{6E2D2B3B-882E-40F3-A32F-6DD516915044}" type="slidenum">
              <a:rPr lang="en-US" smtClean="0"/>
              <a:pPr/>
              <a:t>10</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0391" y="2064414"/>
            <a:ext cx="1797907" cy="102737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821" y="2917123"/>
            <a:ext cx="1338771" cy="20083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6891" y="3160650"/>
            <a:ext cx="1498181" cy="84272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5147" y="3727972"/>
            <a:ext cx="1193407" cy="1409083"/>
          </a:xfrm>
          <a:prstGeom prst="rect">
            <a:avLst/>
          </a:prstGeom>
        </p:spPr>
      </p:pic>
      <p:pic>
        <p:nvPicPr>
          <p:cNvPr id="7" name="Picture 6" descr="fiberligh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99101" y="4871442"/>
            <a:ext cx="2076451" cy="717551"/>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0701" y="2309773"/>
            <a:ext cx="1466627" cy="420433"/>
          </a:xfrm>
          <a:prstGeom prst="rect">
            <a:avLst/>
          </a:prstGeom>
        </p:spPr>
      </p:pic>
      <p:pic>
        <p:nvPicPr>
          <p:cNvPr id="9" name="Picture 8"/>
          <p:cNvPicPr>
            <a:picLocks noChangeAspect="1"/>
          </p:cNvPicPr>
          <p:nvPr/>
        </p:nvPicPr>
        <p:blipFill>
          <a:blip r:embed="rId8"/>
          <a:stretch>
            <a:fillRect/>
          </a:stretch>
        </p:blipFill>
        <p:spPr>
          <a:xfrm>
            <a:off x="1845951" y="1461189"/>
            <a:ext cx="1391376" cy="64003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49939" y="3754913"/>
            <a:ext cx="1229368" cy="922027"/>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4763" y="1762512"/>
            <a:ext cx="800616" cy="533315"/>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16797" y="3152582"/>
            <a:ext cx="1312083" cy="794903"/>
          </a:xfrm>
          <a:prstGeom prst="rect">
            <a:avLst/>
          </a:prstGeom>
        </p:spPr>
      </p:pic>
      <p:sp>
        <p:nvSpPr>
          <p:cNvPr id="13" name="Cloud 12"/>
          <p:cNvSpPr/>
          <p:nvPr/>
        </p:nvSpPr>
        <p:spPr>
          <a:xfrm>
            <a:off x="3986687" y="2821821"/>
            <a:ext cx="2063252" cy="148484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Level3</a:t>
            </a:r>
          </a:p>
          <a:p>
            <a:pPr algn="ctr"/>
            <a:r>
              <a:rPr lang="en-US" sz="1400" dirty="0"/>
              <a:t>Cogent</a:t>
            </a:r>
          </a:p>
        </p:txBody>
      </p:sp>
      <p:pic>
        <p:nvPicPr>
          <p:cNvPr id="14" name="Picture 13"/>
          <p:cNvPicPr>
            <a:picLocks noChangeAspect="1"/>
          </p:cNvPicPr>
          <p:nvPr/>
        </p:nvPicPr>
        <p:blipFill>
          <a:blip r:embed="rId12"/>
          <a:stretch>
            <a:fillRect/>
          </a:stretch>
        </p:blipFill>
        <p:spPr>
          <a:xfrm>
            <a:off x="2188013" y="5388601"/>
            <a:ext cx="2087539" cy="654303"/>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61382" y="6084581"/>
            <a:ext cx="1578509" cy="507481"/>
          </a:xfrm>
          <a:prstGeom prst="rect">
            <a:avLst/>
          </a:prstGeom>
        </p:spPr>
      </p:pic>
      <p:pic>
        <p:nvPicPr>
          <p:cNvPr id="18" name="Picture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80227" y="4609219"/>
            <a:ext cx="2111187" cy="1558760"/>
          </a:xfrm>
          <a:prstGeom prst="rect">
            <a:avLst/>
          </a:prstGeom>
        </p:spPr>
      </p:pic>
      <p:sp>
        <p:nvSpPr>
          <p:cNvPr id="19" name="Can 18"/>
          <p:cNvSpPr/>
          <p:nvPr/>
        </p:nvSpPr>
        <p:spPr>
          <a:xfrm>
            <a:off x="5840051" y="1628804"/>
            <a:ext cx="1021496"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sp>
        <p:nvSpPr>
          <p:cNvPr id="20" name="Can 19"/>
          <p:cNvSpPr/>
          <p:nvPr/>
        </p:nvSpPr>
        <p:spPr>
          <a:xfrm>
            <a:off x="5992450" y="1781204"/>
            <a:ext cx="1246332"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pic>
        <p:nvPicPr>
          <p:cNvPr id="23" name="Picture 2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20773" y="5318954"/>
            <a:ext cx="1808107" cy="1447897"/>
          </a:xfrm>
          <a:prstGeom prst="rect">
            <a:avLst/>
          </a:prstGeom>
        </p:spPr>
      </p:pic>
      <p:pic>
        <p:nvPicPr>
          <p:cNvPr id="24" name="Picture 23"/>
          <p:cNvPicPr>
            <a:picLocks noChangeAspect="1"/>
          </p:cNvPicPr>
          <p:nvPr/>
        </p:nvPicPr>
        <p:blipFill>
          <a:blip r:embed="rId16"/>
          <a:stretch>
            <a:fillRect/>
          </a:stretch>
        </p:blipFill>
        <p:spPr>
          <a:xfrm>
            <a:off x="7448019" y="6045202"/>
            <a:ext cx="622627" cy="552471"/>
          </a:xfrm>
          <a:prstGeom prst="rect">
            <a:avLst/>
          </a:prstGeom>
        </p:spPr>
      </p:pic>
      <p:sp>
        <p:nvSpPr>
          <p:cNvPr id="16" name="TextBox 15"/>
          <p:cNvSpPr txBox="1"/>
          <p:nvPr/>
        </p:nvSpPr>
        <p:spPr>
          <a:xfrm>
            <a:off x="1981200" y="2067875"/>
            <a:ext cx="1334020" cy="254044"/>
          </a:xfrm>
          <a:prstGeom prst="rect">
            <a:avLst/>
          </a:prstGeom>
          <a:noFill/>
        </p:spPr>
        <p:txBody>
          <a:bodyPr wrap="none" rtlCol="0">
            <a:spAutoFit/>
          </a:bodyPr>
          <a:lstStyle/>
          <a:p>
            <a:r>
              <a:rPr lang="en-US" sz="1051" i="1" dirty="0"/>
              <a:t>40k towers each (US)</a:t>
            </a:r>
          </a:p>
        </p:txBody>
      </p:sp>
      <p:sp>
        <p:nvSpPr>
          <p:cNvPr id="21" name="Date Placeholder 20">
            <a:extLst>
              <a:ext uri="{FF2B5EF4-FFF2-40B4-BE49-F238E27FC236}">
                <a16:creationId xmlns:a16="http://schemas.microsoft.com/office/drawing/2014/main" id="{324AF6CF-453E-FD44-B275-FBBC5071D2C2}"/>
              </a:ext>
            </a:extLst>
          </p:cNvPr>
          <p:cNvSpPr>
            <a:spLocks noGrp="1"/>
          </p:cNvSpPr>
          <p:nvPr>
            <p:ph type="dt" sz="half" idx="10"/>
          </p:nvPr>
        </p:nvSpPr>
        <p:spPr/>
        <p:txBody>
          <a:bodyPr/>
          <a:lstStyle/>
          <a:p>
            <a:fld id="{A46EE88A-3CFF-9945-AEE7-0492EB6390C9}" type="datetime1">
              <a:rPr lang="en-US" smtClean="0"/>
              <a:t>6/27/22</a:t>
            </a:fld>
            <a:endParaRPr lang="en-US"/>
          </a:p>
        </p:txBody>
      </p:sp>
      <p:sp>
        <p:nvSpPr>
          <p:cNvPr id="25" name="Footer Placeholder 24">
            <a:extLst>
              <a:ext uri="{FF2B5EF4-FFF2-40B4-BE49-F238E27FC236}">
                <a16:creationId xmlns:a16="http://schemas.microsoft.com/office/drawing/2014/main" id="{2D2B30D3-5C9E-554B-8B4F-35ECC048C3D1}"/>
              </a:ext>
            </a:extLst>
          </p:cNvPr>
          <p:cNvSpPr>
            <a:spLocks noGrp="1"/>
          </p:cNvSpPr>
          <p:nvPr>
            <p:ph type="ftr" sz="quarter" idx="11"/>
          </p:nvPr>
        </p:nvSpPr>
        <p:spPr/>
        <p:txBody>
          <a:bodyPr/>
          <a:lstStyle/>
          <a:p>
            <a:r>
              <a:rPr lang="en-US"/>
              <a:t>NGA Technology WG 06/2022</a:t>
            </a:r>
          </a:p>
        </p:txBody>
      </p:sp>
    </p:spTree>
    <p:extLst>
      <p:ext uri="{BB962C8B-B14F-4D97-AF65-F5344CB8AC3E}">
        <p14:creationId xmlns:p14="http://schemas.microsoft.com/office/powerpoint/2010/main" val="3750483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B1621-888E-F944-9528-2936A0B66833}"/>
              </a:ext>
            </a:extLst>
          </p:cNvPr>
          <p:cNvSpPr>
            <a:spLocks noGrp="1"/>
          </p:cNvSpPr>
          <p:nvPr>
            <p:ph type="title"/>
          </p:nvPr>
        </p:nvSpPr>
        <p:spPr/>
        <p:txBody>
          <a:bodyPr/>
          <a:lstStyle/>
          <a:p>
            <a:r>
              <a:rPr lang="en-US" dirty="0"/>
              <a:t>Investment incentives for 5G are modest – are they going to be better for 6G?</a:t>
            </a:r>
          </a:p>
        </p:txBody>
      </p:sp>
      <p:sp>
        <p:nvSpPr>
          <p:cNvPr id="3" name="Date Placeholder 2">
            <a:extLst>
              <a:ext uri="{FF2B5EF4-FFF2-40B4-BE49-F238E27FC236}">
                <a16:creationId xmlns:a16="http://schemas.microsoft.com/office/drawing/2014/main" id="{DA4C241A-37A2-D4D9-5CF5-D873D23A6AB4}"/>
              </a:ext>
            </a:extLst>
          </p:cNvPr>
          <p:cNvSpPr>
            <a:spLocks noGrp="1"/>
          </p:cNvSpPr>
          <p:nvPr>
            <p:ph type="dt" sz="half" idx="10"/>
          </p:nvPr>
        </p:nvSpPr>
        <p:spPr/>
        <p:txBody>
          <a:bodyPr/>
          <a:lstStyle/>
          <a:p>
            <a:fld id="{4B0245DF-28D5-B34D-8800-729964F5E6C4}" type="datetime1">
              <a:rPr lang="en-US" smtClean="0"/>
              <a:t>6/27/22</a:t>
            </a:fld>
            <a:endParaRPr lang="en-US"/>
          </a:p>
        </p:txBody>
      </p:sp>
      <p:sp>
        <p:nvSpPr>
          <p:cNvPr id="4" name="Footer Placeholder 3">
            <a:extLst>
              <a:ext uri="{FF2B5EF4-FFF2-40B4-BE49-F238E27FC236}">
                <a16:creationId xmlns:a16="http://schemas.microsoft.com/office/drawing/2014/main" id="{15E89549-5B1B-AB2B-FD85-F693ECC85DB2}"/>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A6EC7BB9-894B-D0E3-6A76-58B2D034D9DA}"/>
              </a:ext>
            </a:extLst>
          </p:cNvPr>
          <p:cNvSpPr>
            <a:spLocks noGrp="1"/>
          </p:cNvSpPr>
          <p:nvPr>
            <p:ph type="sldNum" sz="quarter" idx="12"/>
          </p:nvPr>
        </p:nvSpPr>
        <p:spPr/>
        <p:txBody>
          <a:bodyPr/>
          <a:lstStyle/>
          <a:p>
            <a:fld id="{E50F71B0-4DD4-904D-8BC4-8B1315D779B4}" type="slidenum">
              <a:rPr lang="en-US" smtClean="0"/>
              <a:t>11</a:t>
            </a:fld>
            <a:endParaRPr lang="en-US"/>
          </a:p>
        </p:txBody>
      </p:sp>
      <p:pic>
        <p:nvPicPr>
          <p:cNvPr id="1026" name="Picture 2" descr="Source: Jefferies">
            <a:extLst>
              <a:ext uri="{FF2B5EF4-FFF2-40B4-BE49-F238E27FC236}">
                <a16:creationId xmlns:a16="http://schemas.microsoft.com/office/drawing/2014/main" id="{88EC09D5-C89F-ECD7-7ABB-573C1FE27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669" y="3328917"/>
            <a:ext cx="4685862" cy="2708428"/>
          </a:xfrm>
          <a:prstGeom prst="rect">
            <a:avLst/>
          </a:prstGeom>
        </p:spPr>
        <p:style>
          <a:lnRef idx="0">
            <a:schemeClr val="accent5"/>
          </a:lnRef>
          <a:fillRef idx="3">
            <a:schemeClr val="accent5"/>
          </a:fillRef>
          <a:effectRef idx="3">
            <a:schemeClr val="accent5"/>
          </a:effectRef>
          <a:fontRef idx="minor">
            <a:schemeClr val="lt1"/>
          </a:fontRef>
        </p:style>
      </p:pic>
      <p:pic>
        <p:nvPicPr>
          <p:cNvPr id="9" name="Picture 8">
            <a:extLst>
              <a:ext uri="{FF2B5EF4-FFF2-40B4-BE49-F238E27FC236}">
                <a16:creationId xmlns:a16="http://schemas.microsoft.com/office/drawing/2014/main" id="{5447FA50-F5BC-551B-1122-88D9D881F411}"/>
              </a:ext>
            </a:extLst>
          </p:cNvPr>
          <p:cNvPicPr>
            <a:picLocks noChangeAspect="1"/>
          </p:cNvPicPr>
          <p:nvPr/>
        </p:nvPicPr>
        <p:blipFill>
          <a:blip r:embed="rId4"/>
          <a:stretch>
            <a:fillRect/>
          </a:stretch>
        </p:blipFill>
        <p:spPr>
          <a:xfrm>
            <a:off x="792218" y="1821941"/>
            <a:ext cx="5132114" cy="3013951"/>
          </a:xfrm>
          <a:prstGeom prst="rect">
            <a:avLst/>
          </a:prstGeom>
        </p:spPr>
        <p:style>
          <a:lnRef idx="0">
            <a:schemeClr val="accent5"/>
          </a:lnRef>
          <a:fillRef idx="3">
            <a:schemeClr val="accent5"/>
          </a:fillRef>
          <a:effectRef idx="3">
            <a:schemeClr val="accent5"/>
          </a:effectRef>
          <a:fontRef idx="minor">
            <a:schemeClr val="lt1"/>
          </a:fontRef>
        </p:style>
      </p:pic>
    </p:spTree>
    <p:extLst>
      <p:ext uri="{BB962C8B-B14F-4D97-AF65-F5344CB8AC3E}">
        <p14:creationId xmlns:p14="http://schemas.microsoft.com/office/powerpoint/2010/main" val="180083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C02F-48E9-2595-1EA4-93853B6EF843}"/>
              </a:ext>
            </a:extLst>
          </p:cNvPr>
          <p:cNvSpPr>
            <a:spLocks noGrp="1"/>
          </p:cNvSpPr>
          <p:nvPr>
            <p:ph type="title"/>
          </p:nvPr>
        </p:nvSpPr>
        <p:spPr/>
        <p:txBody>
          <a:bodyPr/>
          <a:lstStyle/>
          <a:p>
            <a:r>
              <a:rPr lang="en-US" dirty="0"/>
              <a:t>Cell towers as cost driver (or revenue source)</a:t>
            </a:r>
          </a:p>
        </p:txBody>
      </p:sp>
      <p:sp>
        <p:nvSpPr>
          <p:cNvPr id="4" name="Date Placeholder 3">
            <a:extLst>
              <a:ext uri="{FF2B5EF4-FFF2-40B4-BE49-F238E27FC236}">
                <a16:creationId xmlns:a16="http://schemas.microsoft.com/office/drawing/2014/main" id="{93124C9D-E3B4-5BD0-3E26-026169324784}"/>
              </a:ext>
            </a:extLst>
          </p:cNvPr>
          <p:cNvSpPr>
            <a:spLocks noGrp="1"/>
          </p:cNvSpPr>
          <p:nvPr>
            <p:ph type="dt" sz="half" idx="10"/>
          </p:nvPr>
        </p:nvSpPr>
        <p:spPr/>
        <p:txBody>
          <a:bodyPr/>
          <a:lstStyle/>
          <a:p>
            <a:fld id="{38EE075A-4D4C-5143-B0C8-AFB9317B1EA1}" type="datetime1">
              <a:rPr lang="en-US" smtClean="0"/>
              <a:t>6/27/22</a:t>
            </a:fld>
            <a:endParaRPr lang="en-US"/>
          </a:p>
        </p:txBody>
      </p:sp>
      <p:sp>
        <p:nvSpPr>
          <p:cNvPr id="5" name="Footer Placeholder 4">
            <a:extLst>
              <a:ext uri="{FF2B5EF4-FFF2-40B4-BE49-F238E27FC236}">
                <a16:creationId xmlns:a16="http://schemas.microsoft.com/office/drawing/2014/main" id="{4D00545F-C0E8-6832-E182-503D835DE165}"/>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4B2A876B-AB5E-73EE-5CFA-17A40C128B40}"/>
              </a:ext>
            </a:extLst>
          </p:cNvPr>
          <p:cNvSpPr>
            <a:spLocks noGrp="1"/>
          </p:cNvSpPr>
          <p:nvPr>
            <p:ph type="sldNum" sz="quarter" idx="12"/>
          </p:nvPr>
        </p:nvSpPr>
        <p:spPr/>
        <p:txBody>
          <a:bodyPr/>
          <a:lstStyle/>
          <a:p>
            <a:fld id="{E50F71B0-4DD4-904D-8BC4-8B1315D779B4}" type="slidenum">
              <a:rPr lang="en-US" smtClean="0"/>
              <a:t>12</a:t>
            </a:fld>
            <a:endParaRPr lang="en-US"/>
          </a:p>
        </p:txBody>
      </p:sp>
      <p:sp>
        <p:nvSpPr>
          <p:cNvPr id="7" name="TextBox 6">
            <a:extLst>
              <a:ext uri="{FF2B5EF4-FFF2-40B4-BE49-F238E27FC236}">
                <a16:creationId xmlns:a16="http://schemas.microsoft.com/office/drawing/2014/main" id="{E8AFCA4C-7A97-A1C6-8D23-F115008E29FB}"/>
              </a:ext>
            </a:extLst>
          </p:cNvPr>
          <p:cNvSpPr txBox="1"/>
          <p:nvPr/>
        </p:nvSpPr>
        <p:spPr>
          <a:xfrm>
            <a:off x="6691057" y="5731465"/>
            <a:ext cx="5370573" cy="369332"/>
          </a:xfrm>
          <a:prstGeom prst="rect">
            <a:avLst/>
          </a:prstGeom>
          <a:noFill/>
        </p:spPr>
        <p:txBody>
          <a:bodyPr wrap="none" rtlCol="0">
            <a:spAutoFit/>
          </a:bodyPr>
          <a:lstStyle/>
          <a:p>
            <a:r>
              <a:rPr lang="en-US" dirty="0"/>
              <a:t>* Cost does not include radio equipment and backhaul!</a:t>
            </a:r>
          </a:p>
        </p:txBody>
      </p:sp>
      <p:pic>
        <p:nvPicPr>
          <p:cNvPr id="8" name="Picture 7">
            <a:extLst>
              <a:ext uri="{FF2B5EF4-FFF2-40B4-BE49-F238E27FC236}">
                <a16:creationId xmlns:a16="http://schemas.microsoft.com/office/drawing/2014/main" id="{0859D543-1812-8DE5-3515-F711488A4925}"/>
              </a:ext>
            </a:extLst>
          </p:cNvPr>
          <p:cNvPicPr>
            <a:picLocks noChangeAspect="1"/>
          </p:cNvPicPr>
          <p:nvPr/>
        </p:nvPicPr>
        <p:blipFill>
          <a:blip r:embed="rId2"/>
          <a:stretch>
            <a:fillRect/>
          </a:stretch>
        </p:blipFill>
        <p:spPr>
          <a:xfrm>
            <a:off x="1248355" y="1333335"/>
            <a:ext cx="2248242" cy="892432"/>
          </a:xfrm>
          <a:prstGeom prst="rect">
            <a:avLst/>
          </a:prstGeom>
        </p:spPr>
      </p:pic>
      <p:pic>
        <p:nvPicPr>
          <p:cNvPr id="9" name="Picture 8">
            <a:extLst>
              <a:ext uri="{FF2B5EF4-FFF2-40B4-BE49-F238E27FC236}">
                <a16:creationId xmlns:a16="http://schemas.microsoft.com/office/drawing/2014/main" id="{D6D09488-F6AC-AB1D-1733-F86C79B01195}"/>
              </a:ext>
            </a:extLst>
          </p:cNvPr>
          <p:cNvPicPr>
            <a:picLocks noChangeAspect="1"/>
          </p:cNvPicPr>
          <p:nvPr/>
        </p:nvPicPr>
        <p:blipFill>
          <a:blip r:embed="rId3"/>
          <a:stretch>
            <a:fillRect/>
          </a:stretch>
        </p:blipFill>
        <p:spPr>
          <a:xfrm>
            <a:off x="3906752" y="1333335"/>
            <a:ext cx="2506406" cy="2615380"/>
          </a:xfrm>
          <a:prstGeom prst="rect">
            <a:avLst/>
          </a:prstGeom>
        </p:spPr>
      </p:pic>
      <p:sp>
        <p:nvSpPr>
          <p:cNvPr id="10" name="TextBox 9">
            <a:extLst>
              <a:ext uri="{FF2B5EF4-FFF2-40B4-BE49-F238E27FC236}">
                <a16:creationId xmlns:a16="http://schemas.microsoft.com/office/drawing/2014/main" id="{32F827E4-634D-40AC-6D93-1A9709D64D0F}"/>
              </a:ext>
            </a:extLst>
          </p:cNvPr>
          <p:cNvSpPr txBox="1"/>
          <p:nvPr/>
        </p:nvSpPr>
        <p:spPr>
          <a:xfrm>
            <a:off x="312044" y="6102434"/>
            <a:ext cx="5783956" cy="253916"/>
          </a:xfrm>
          <a:prstGeom prst="rect">
            <a:avLst/>
          </a:prstGeom>
          <a:solidFill>
            <a:schemeClr val="bg2">
              <a:lumMod val="75000"/>
            </a:schemeClr>
          </a:solidFill>
        </p:spPr>
        <p:txBody>
          <a:bodyPr wrap="none" rtlCol="0">
            <a:spAutoFit/>
          </a:bodyPr>
          <a:lstStyle/>
          <a:p>
            <a:r>
              <a:rPr lang="en-US" sz="1050" dirty="0"/>
              <a:t>https://</a:t>
            </a:r>
            <a:r>
              <a:rPr lang="en-US" sz="1050" dirty="0" err="1"/>
              <a:t>www.celltowerleaseexperts.com</a:t>
            </a:r>
            <a:r>
              <a:rPr lang="en-US" sz="1050" dirty="0"/>
              <a:t>/cell-tower-lease-news/cell-tower-industry-facts-figures-2016</a:t>
            </a:r>
          </a:p>
        </p:txBody>
      </p:sp>
      <p:pic>
        <p:nvPicPr>
          <p:cNvPr id="11" name="Picture 10">
            <a:extLst>
              <a:ext uri="{FF2B5EF4-FFF2-40B4-BE49-F238E27FC236}">
                <a16:creationId xmlns:a16="http://schemas.microsoft.com/office/drawing/2014/main" id="{408D9E51-3EAC-BEDC-B818-80422D0025C5}"/>
              </a:ext>
            </a:extLst>
          </p:cNvPr>
          <p:cNvPicPr>
            <a:picLocks noChangeAspect="1"/>
          </p:cNvPicPr>
          <p:nvPr/>
        </p:nvPicPr>
        <p:blipFill>
          <a:blip r:embed="rId4"/>
          <a:stretch>
            <a:fillRect/>
          </a:stretch>
        </p:blipFill>
        <p:spPr>
          <a:xfrm>
            <a:off x="7244880" y="1333335"/>
            <a:ext cx="3489385" cy="1968371"/>
          </a:xfrm>
          <a:prstGeom prst="rect">
            <a:avLst/>
          </a:prstGeom>
        </p:spPr>
      </p:pic>
      <p:pic>
        <p:nvPicPr>
          <p:cNvPr id="12" name="Picture 11">
            <a:extLst>
              <a:ext uri="{FF2B5EF4-FFF2-40B4-BE49-F238E27FC236}">
                <a16:creationId xmlns:a16="http://schemas.microsoft.com/office/drawing/2014/main" id="{711ADE6D-769B-2A85-1711-ECC91A6B4740}"/>
              </a:ext>
            </a:extLst>
          </p:cNvPr>
          <p:cNvPicPr>
            <a:picLocks noChangeAspect="1"/>
          </p:cNvPicPr>
          <p:nvPr/>
        </p:nvPicPr>
        <p:blipFill>
          <a:blip r:embed="rId5"/>
          <a:stretch>
            <a:fillRect/>
          </a:stretch>
        </p:blipFill>
        <p:spPr>
          <a:xfrm>
            <a:off x="312044" y="3948715"/>
            <a:ext cx="7141634" cy="1729322"/>
          </a:xfrm>
          <a:prstGeom prst="rect">
            <a:avLst/>
          </a:prstGeom>
        </p:spPr>
      </p:pic>
      <p:sp>
        <p:nvSpPr>
          <p:cNvPr id="13" name="TextBox 12">
            <a:extLst>
              <a:ext uri="{FF2B5EF4-FFF2-40B4-BE49-F238E27FC236}">
                <a16:creationId xmlns:a16="http://schemas.microsoft.com/office/drawing/2014/main" id="{6C2D38BC-1916-6B5D-F040-7E48AF900E19}"/>
              </a:ext>
            </a:extLst>
          </p:cNvPr>
          <p:cNvSpPr txBox="1"/>
          <p:nvPr/>
        </p:nvSpPr>
        <p:spPr>
          <a:xfrm>
            <a:off x="7747686" y="4120447"/>
            <a:ext cx="2880019"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cellular revenue per cell site:</a:t>
            </a:r>
          </a:p>
          <a:p>
            <a:r>
              <a:rPr lang="en-US" dirty="0"/>
              <a:t>$190B US total </a:t>
            </a:r>
            <a:r>
              <a:rPr lang="en-US" dirty="0">
                <a:sym typeface="Wingdings" pitchFamily="2" charset="2"/>
              </a:rPr>
              <a:t> $175k</a:t>
            </a:r>
            <a:endParaRPr lang="en-US" dirty="0"/>
          </a:p>
        </p:txBody>
      </p:sp>
    </p:spTree>
    <p:extLst>
      <p:ext uri="{BB962C8B-B14F-4D97-AF65-F5344CB8AC3E}">
        <p14:creationId xmlns:p14="http://schemas.microsoft.com/office/powerpoint/2010/main" val="134792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5751-D82E-E1E9-F810-E9858C3994D9}"/>
              </a:ext>
            </a:extLst>
          </p:cNvPr>
          <p:cNvSpPr>
            <a:spLocks noGrp="1"/>
          </p:cNvSpPr>
          <p:nvPr>
            <p:ph type="title"/>
          </p:nvPr>
        </p:nvSpPr>
        <p:spPr/>
        <p:txBody>
          <a:bodyPr/>
          <a:lstStyle/>
          <a:p>
            <a:r>
              <a:rPr lang="en-US" dirty="0"/>
              <a:t>New operator models – cable (HFC) industry</a:t>
            </a:r>
          </a:p>
        </p:txBody>
      </p:sp>
      <p:sp>
        <p:nvSpPr>
          <p:cNvPr id="4" name="Date Placeholder 3">
            <a:extLst>
              <a:ext uri="{FF2B5EF4-FFF2-40B4-BE49-F238E27FC236}">
                <a16:creationId xmlns:a16="http://schemas.microsoft.com/office/drawing/2014/main" id="{04D8BC86-DAA3-F2DE-CB5A-9DABA5B8857B}"/>
              </a:ext>
            </a:extLst>
          </p:cNvPr>
          <p:cNvSpPr>
            <a:spLocks noGrp="1"/>
          </p:cNvSpPr>
          <p:nvPr>
            <p:ph type="dt" sz="half" idx="10"/>
          </p:nvPr>
        </p:nvSpPr>
        <p:spPr/>
        <p:txBody>
          <a:bodyPr/>
          <a:lstStyle/>
          <a:p>
            <a:fld id="{9DF81C35-916F-644B-B592-DAFF4938EA80}" type="datetime1">
              <a:rPr lang="en-US" smtClean="0"/>
              <a:t>6/27/22</a:t>
            </a:fld>
            <a:endParaRPr lang="en-US"/>
          </a:p>
        </p:txBody>
      </p:sp>
      <p:sp>
        <p:nvSpPr>
          <p:cNvPr id="5" name="Footer Placeholder 4">
            <a:extLst>
              <a:ext uri="{FF2B5EF4-FFF2-40B4-BE49-F238E27FC236}">
                <a16:creationId xmlns:a16="http://schemas.microsoft.com/office/drawing/2014/main" id="{40975D8E-3442-CBC3-D87D-304346948E57}"/>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ED3A2DB2-797E-992F-1A87-A5FC2C555ED2}"/>
              </a:ext>
            </a:extLst>
          </p:cNvPr>
          <p:cNvSpPr>
            <a:spLocks noGrp="1"/>
          </p:cNvSpPr>
          <p:nvPr>
            <p:ph type="sldNum" sz="quarter" idx="12"/>
          </p:nvPr>
        </p:nvSpPr>
        <p:spPr/>
        <p:txBody>
          <a:bodyPr/>
          <a:lstStyle/>
          <a:p>
            <a:fld id="{E50F71B0-4DD4-904D-8BC4-8B1315D779B4}" type="slidenum">
              <a:rPr lang="en-US" smtClean="0"/>
              <a:t>13</a:t>
            </a:fld>
            <a:endParaRPr lang="en-US"/>
          </a:p>
        </p:txBody>
      </p:sp>
      <p:sp>
        <p:nvSpPr>
          <p:cNvPr id="7" name="TextBox 6">
            <a:extLst>
              <a:ext uri="{FF2B5EF4-FFF2-40B4-BE49-F238E27FC236}">
                <a16:creationId xmlns:a16="http://schemas.microsoft.com/office/drawing/2014/main" id="{D03E350E-562C-199E-BBEB-03A77C0ABCC5}"/>
              </a:ext>
            </a:extLst>
          </p:cNvPr>
          <p:cNvSpPr txBox="1"/>
          <p:nvPr/>
        </p:nvSpPr>
        <p:spPr>
          <a:xfrm>
            <a:off x="956442" y="1849821"/>
            <a:ext cx="5433026" cy="369332"/>
          </a:xfrm>
          <a:prstGeom prst="rect">
            <a:avLst/>
          </a:prstGeom>
          <a:noFill/>
        </p:spPr>
        <p:txBody>
          <a:bodyPr wrap="none" rtlCol="0">
            <a:spAutoFit/>
          </a:bodyPr>
          <a:lstStyle/>
          <a:p>
            <a:r>
              <a:rPr lang="en-US" dirty="0"/>
              <a:t>All major US cable operators are offering cellular service</a:t>
            </a:r>
          </a:p>
        </p:txBody>
      </p:sp>
      <p:sp>
        <p:nvSpPr>
          <p:cNvPr id="9" name="TextBox 8">
            <a:extLst>
              <a:ext uri="{FF2B5EF4-FFF2-40B4-BE49-F238E27FC236}">
                <a16:creationId xmlns:a16="http://schemas.microsoft.com/office/drawing/2014/main" id="{0C0B8C7F-7F26-F59B-5D5C-342D7E11178F}"/>
              </a:ext>
            </a:extLst>
          </p:cNvPr>
          <p:cNvSpPr txBox="1"/>
          <p:nvPr/>
        </p:nvSpPr>
        <p:spPr>
          <a:xfrm>
            <a:off x="816833" y="2583437"/>
            <a:ext cx="27432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hybrid model:</a:t>
            </a:r>
          </a:p>
          <a:p>
            <a:r>
              <a:rPr lang="en-US" dirty="0"/>
              <a:t>MVNO + Wi-Fi + CBRS</a:t>
            </a:r>
          </a:p>
        </p:txBody>
      </p:sp>
      <p:pic>
        <p:nvPicPr>
          <p:cNvPr id="2052" name="Picture 4" descr="Source: Tutela">
            <a:extLst>
              <a:ext uri="{FF2B5EF4-FFF2-40B4-BE49-F238E27FC236}">
                <a16:creationId xmlns:a16="http://schemas.microsoft.com/office/drawing/2014/main" id="{85CE57B5-791F-6E77-A946-35E9B9172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898" y="2378286"/>
            <a:ext cx="3921234" cy="40702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F91B112-EFC0-E567-1B18-373DB95EF9D7}"/>
              </a:ext>
            </a:extLst>
          </p:cNvPr>
          <p:cNvPicPr>
            <a:picLocks noChangeAspect="1"/>
          </p:cNvPicPr>
          <p:nvPr/>
        </p:nvPicPr>
        <p:blipFill>
          <a:blip r:embed="rId4"/>
          <a:stretch>
            <a:fillRect/>
          </a:stretch>
        </p:blipFill>
        <p:spPr>
          <a:xfrm>
            <a:off x="7951733" y="1479550"/>
            <a:ext cx="2857500" cy="3289300"/>
          </a:xfrm>
          <a:prstGeom prst="rect">
            <a:avLst/>
          </a:prstGeom>
        </p:spPr>
      </p:pic>
      <p:graphicFrame>
        <p:nvGraphicFramePr>
          <p:cNvPr id="13" name="Table 13">
            <a:extLst>
              <a:ext uri="{FF2B5EF4-FFF2-40B4-BE49-F238E27FC236}">
                <a16:creationId xmlns:a16="http://schemas.microsoft.com/office/drawing/2014/main" id="{E5958897-B219-B096-863B-C556DB4CB811}"/>
              </a:ext>
            </a:extLst>
          </p:cNvPr>
          <p:cNvGraphicFramePr>
            <a:graphicFrameLocks noGrp="1"/>
          </p:cNvGraphicFramePr>
          <p:nvPr>
            <p:extLst>
              <p:ext uri="{D42A27DB-BD31-4B8C-83A1-F6EECF244321}">
                <p14:modId xmlns:p14="http://schemas.microsoft.com/office/powerpoint/2010/main" val="2650341685"/>
              </p:ext>
            </p:extLst>
          </p:nvPr>
        </p:nvGraphicFramePr>
        <p:xfrm>
          <a:off x="7951732" y="4822190"/>
          <a:ext cx="2857502" cy="1112520"/>
        </p:xfrm>
        <a:graphic>
          <a:graphicData uri="http://schemas.openxmlformats.org/drawingml/2006/table">
            <a:tbl>
              <a:tblPr bandRow="1">
                <a:tableStyleId>{5C22544A-7EE6-4342-B048-85BDC9FD1C3A}</a:tableStyleId>
              </a:tblPr>
              <a:tblGrid>
                <a:gridCol w="1428751">
                  <a:extLst>
                    <a:ext uri="{9D8B030D-6E8A-4147-A177-3AD203B41FA5}">
                      <a16:colId xmlns:a16="http://schemas.microsoft.com/office/drawing/2014/main" val="2532227351"/>
                    </a:ext>
                  </a:extLst>
                </a:gridCol>
                <a:gridCol w="1428751">
                  <a:extLst>
                    <a:ext uri="{9D8B030D-6E8A-4147-A177-3AD203B41FA5}">
                      <a16:colId xmlns:a16="http://schemas.microsoft.com/office/drawing/2014/main" val="1427660548"/>
                    </a:ext>
                  </a:extLst>
                </a:gridCol>
              </a:tblGrid>
              <a:tr h="370840">
                <a:tc>
                  <a:txBody>
                    <a:bodyPr/>
                    <a:lstStyle/>
                    <a:p>
                      <a:r>
                        <a:rPr lang="en-US" dirty="0"/>
                        <a:t>Comcast</a:t>
                      </a:r>
                    </a:p>
                  </a:txBody>
                  <a:tcPr/>
                </a:tc>
                <a:tc>
                  <a:txBody>
                    <a:bodyPr/>
                    <a:lstStyle/>
                    <a:p>
                      <a:r>
                        <a:rPr lang="en-US" dirty="0"/>
                        <a:t>4M</a:t>
                      </a:r>
                    </a:p>
                  </a:txBody>
                  <a:tcPr/>
                </a:tc>
                <a:extLst>
                  <a:ext uri="{0D108BD9-81ED-4DB2-BD59-A6C34878D82A}">
                    <a16:rowId xmlns:a16="http://schemas.microsoft.com/office/drawing/2014/main" val="2245915007"/>
                  </a:ext>
                </a:extLst>
              </a:tr>
              <a:tr h="370840">
                <a:tc>
                  <a:txBody>
                    <a:bodyPr/>
                    <a:lstStyle/>
                    <a:p>
                      <a:r>
                        <a:rPr lang="en-US" dirty="0"/>
                        <a:t>Charter</a:t>
                      </a:r>
                    </a:p>
                  </a:txBody>
                  <a:tcPr/>
                </a:tc>
                <a:tc>
                  <a:txBody>
                    <a:bodyPr/>
                    <a:lstStyle/>
                    <a:p>
                      <a:r>
                        <a:rPr lang="en-US" dirty="0"/>
                        <a:t>3.56 M</a:t>
                      </a:r>
                    </a:p>
                  </a:txBody>
                  <a:tcPr/>
                </a:tc>
                <a:extLst>
                  <a:ext uri="{0D108BD9-81ED-4DB2-BD59-A6C34878D82A}">
                    <a16:rowId xmlns:a16="http://schemas.microsoft.com/office/drawing/2014/main" val="3763883874"/>
                  </a:ext>
                </a:extLst>
              </a:tr>
              <a:tr h="370840">
                <a:tc>
                  <a:txBody>
                    <a:bodyPr/>
                    <a:lstStyle/>
                    <a:p>
                      <a:r>
                        <a:rPr lang="en-US" dirty="0"/>
                        <a:t>Altice</a:t>
                      </a:r>
                    </a:p>
                  </a:txBody>
                  <a:tcPr/>
                </a:tc>
                <a:tc>
                  <a:txBody>
                    <a:bodyPr/>
                    <a:lstStyle/>
                    <a:p>
                      <a:r>
                        <a:rPr lang="en-US" dirty="0"/>
                        <a:t>186k</a:t>
                      </a:r>
                    </a:p>
                  </a:txBody>
                  <a:tcPr/>
                </a:tc>
                <a:extLst>
                  <a:ext uri="{0D108BD9-81ED-4DB2-BD59-A6C34878D82A}">
                    <a16:rowId xmlns:a16="http://schemas.microsoft.com/office/drawing/2014/main" val="2640447593"/>
                  </a:ext>
                </a:extLst>
              </a:tr>
            </a:tbl>
          </a:graphicData>
        </a:graphic>
      </p:graphicFrame>
      <p:sp>
        <p:nvSpPr>
          <p:cNvPr id="15" name="TextBox 14">
            <a:extLst>
              <a:ext uri="{FF2B5EF4-FFF2-40B4-BE49-F238E27FC236}">
                <a16:creationId xmlns:a16="http://schemas.microsoft.com/office/drawing/2014/main" id="{0F2D164D-F76D-BCCC-086C-E9F98BC8D00F}"/>
              </a:ext>
            </a:extLst>
          </p:cNvPr>
          <p:cNvSpPr txBox="1"/>
          <p:nvPr/>
        </p:nvSpPr>
        <p:spPr>
          <a:xfrm>
            <a:off x="9189031" y="5988050"/>
            <a:ext cx="1260281" cy="26161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050" dirty="0" err="1"/>
              <a:t>LightReading</a:t>
            </a:r>
            <a:r>
              <a:rPr lang="en-US" sz="1050" dirty="0"/>
              <a:t>, 3/22</a:t>
            </a:r>
          </a:p>
        </p:txBody>
      </p:sp>
      <p:sp>
        <p:nvSpPr>
          <p:cNvPr id="18" name="TextBox 17">
            <a:extLst>
              <a:ext uri="{FF2B5EF4-FFF2-40B4-BE49-F238E27FC236}">
                <a16:creationId xmlns:a16="http://schemas.microsoft.com/office/drawing/2014/main" id="{B243064B-BDA3-6565-6F5D-DD5F90D3AA8F}"/>
              </a:ext>
            </a:extLst>
          </p:cNvPr>
          <p:cNvSpPr txBox="1"/>
          <p:nvPr/>
        </p:nvSpPr>
        <p:spPr>
          <a:xfrm>
            <a:off x="3085252" y="6424718"/>
            <a:ext cx="1213794" cy="253916"/>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050" dirty="0" err="1"/>
              <a:t>LightReading</a:t>
            </a:r>
            <a:r>
              <a:rPr lang="en-US" sz="1050" dirty="0"/>
              <a:t>, 7/19</a:t>
            </a:r>
          </a:p>
        </p:txBody>
      </p:sp>
    </p:spTree>
    <p:extLst>
      <p:ext uri="{BB962C8B-B14F-4D97-AF65-F5344CB8AC3E}">
        <p14:creationId xmlns:p14="http://schemas.microsoft.com/office/powerpoint/2010/main" val="92971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FF14-F40D-77C1-AEFD-08D26DE797D4}"/>
              </a:ext>
            </a:extLst>
          </p:cNvPr>
          <p:cNvSpPr>
            <a:spLocks noGrp="1"/>
          </p:cNvSpPr>
          <p:nvPr>
            <p:ph type="title"/>
          </p:nvPr>
        </p:nvSpPr>
        <p:spPr/>
        <p:txBody>
          <a:bodyPr/>
          <a:lstStyle/>
          <a:p>
            <a:r>
              <a:rPr lang="en-US" dirty="0"/>
              <a:t>FTTH as the new backhaul</a:t>
            </a:r>
          </a:p>
        </p:txBody>
      </p:sp>
      <p:sp>
        <p:nvSpPr>
          <p:cNvPr id="3" name="Date Placeholder 2">
            <a:extLst>
              <a:ext uri="{FF2B5EF4-FFF2-40B4-BE49-F238E27FC236}">
                <a16:creationId xmlns:a16="http://schemas.microsoft.com/office/drawing/2014/main" id="{4664B5F6-7F5C-1987-C322-8937B6973457}"/>
              </a:ext>
            </a:extLst>
          </p:cNvPr>
          <p:cNvSpPr>
            <a:spLocks noGrp="1"/>
          </p:cNvSpPr>
          <p:nvPr>
            <p:ph type="dt" sz="half" idx="10"/>
          </p:nvPr>
        </p:nvSpPr>
        <p:spPr/>
        <p:txBody>
          <a:bodyPr/>
          <a:lstStyle/>
          <a:p>
            <a:fld id="{8EAE4DDF-FC5E-2945-BD2F-9D94C121C2D4}" type="datetime1">
              <a:rPr lang="en-US" smtClean="0"/>
              <a:t>6/27/22</a:t>
            </a:fld>
            <a:endParaRPr lang="en-US"/>
          </a:p>
        </p:txBody>
      </p:sp>
      <p:sp>
        <p:nvSpPr>
          <p:cNvPr id="4" name="Footer Placeholder 3">
            <a:extLst>
              <a:ext uri="{FF2B5EF4-FFF2-40B4-BE49-F238E27FC236}">
                <a16:creationId xmlns:a16="http://schemas.microsoft.com/office/drawing/2014/main" id="{539682BE-732D-4465-A384-753B51F97375}"/>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9D0A68EC-B533-5C42-ED27-60B2574CDE87}"/>
              </a:ext>
            </a:extLst>
          </p:cNvPr>
          <p:cNvSpPr>
            <a:spLocks noGrp="1"/>
          </p:cNvSpPr>
          <p:nvPr>
            <p:ph type="sldNum" sz="quarter" idx="12"/>
          </p:nvPr>
        </p:nvSpPr>
        <p:spPr/>
        <p:txBody>
          <a:bodyPr/>
          <a:lstStyle/>
          <a:p>
            <a:fld id="{E50F71B0-4DD4-904D-8BC4-8B1315D779B4}" type="slidenum">
              <a:rPr lang="en-US" smtClean="0"/>
              <a:t>14</a:t>
            </a:fld>
            <a:endParaRPr lang="en-US"/>
          </a:p>
        </p:txBody>
      </p:sp>
      <p:pic>
        <p:nvPicPr>
          <p:cNvPr id="6" name="Picture 5">
            <a:extLst>
              <a:ext uri="{FF2B5EF4-FFF2-40B4-BE49-F238E27FC236}">
                <a16:creationId xmlns:a16="http://schemas.microsoft.com/office/drawing/2014/main" id="{EE2E0F61-23E5-9DD2-19A0-C3C4395A2F68}"/>
              </a:ext>
            </a:extLst>
          </p:cNvPr>
          <p:cNvPicPr>
            <a:picLocks noChangeAspect="1"/>
          </p:cNvPicPr>
          <p:nvPr/>
        </p:nvPicPr>
        <p:blipFill>
          <a:blip r:embed="rId3"/>
          <a:stretch>
            <a:fillRect/>
          </a:stretch>
        </p:blipFill>
        <p:spPr>
          <a:xfrm>
            <a:off x="2833511" y="1284799"/>
            <a:ext cx="6333067" cy="5071551"/>
          </a:xfrm>
          <a:prstGeom prst="rect">
            <a:avLst/>
          </a:prstGeom>
        </p:spPr>
      </p:pic>
      <p:sp>
        <p:nvSpPr>
          <p:cNvPr id="7" name="TextBox 6">
            <a:extLst>
              <a:ext uri="{FF2B5EF4-FFF2-40B4-BE49-F238E27FC236}">
                <a16:creationId xmlns:a16="http://schemas.microsoft.com/office/drawing/2014/main" id="{DDCDD61E-F715-C36E-8F31-8625E6DEEDB3}"/>
              </a:ext>
            </a:extLst>
          </p:cNvPr>
          <p:cNvSpPr txBox="1"/>
          <p:nvPr/>
        </p:nvSpPr>
        <p:spPr>
          <a:xfrm>
            <a:off x="191911" y="5527181"/>
            <a:ext cx="1963999" cy="2462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1000" dirty="0"/>
              <a:t>https://</a:t>
            </a:r>
            <a:r>
              <a:rPr lang="en-US" sz="1000" dirty="0" err="1"/>
              <a:t>www.fiberbroadband.org</a:t>
            </a:r>
            <a:r>
              <a:rPr lang="en-US" sz="1000" dirty="0"/>
              <a:t>/</a:t>
            </a:r>
          </a:p>
        </p:txBody>
      </p:sp>
    </p:spTree>
    <p:extLst>
      <p:ext uri="{BB962C8B-B14F-4D97-AF65-F5344CB8AC3E}">
        <p14:creationId xmlns:p14="http://schemas.microsoft.com/office/powerpoint/2010/main" val="3833162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F260-A8C3-8BD1-6DBC-2C37BFDDC867}"/>
              </a:ext>
            </a:extLst>
          </p:cNvPr>
          <p:cNvSpPr>
            <a:spLocks noGrp="1"/>
          </p:cNvSpPr>
          <p:nvPr>
            <p:ph type="title"/>
          </p:nvPr>
        </p:nvSpPr>
        <p:spPr/>
        <p:txBody>
          <a:bodyPr/>
          <a:lstStyle/>
          <a:p>
            <a:r>
              <a:rPr lang="en-US" dirty="0"/>
              <a:t>FTTH now dominates fiber deployment</a:t>
            </a:r>
          </a:p>
        </p:txBody>
      </p:sp>
      <p:sp>
        <p:nvSpPr>
          <p:cNvPr id="3" name="Date Placeholder 2">
            <a:extLst>
              <a:ext uri="{FF2B5EF4-FFF2-40B4-BE49-F238E27FC236}">
                <a16:creationId xmlns:a16="http://schemas.microsoft.com/office/drawing/2014/main" id="{4B2FDB1C-BB30-0E2E-B1B8-CE736022FFFD}"/>
              </a:ext>
            </a:extLst>
          </p:cNvPr>
          <p:cNvSpPr>
            <a:spLocks noGrp="1"/>
          </p:cNvSpPr>
          <p:nvPr>
            <p:ph type="dt" sz="half" idx="10"/>
          </p:nvPr>
        </p:nvSpPr>
        <p:spPr/>
        <p:txBody>
          <a:bodyPr/>
          <a:lstStyle/>
          <a:p>
            <a:fld id="{8EAE4DDF-FC5E-2945-BD2F-9D94C121C2D4}" type="datetime1">
              <a:rPr lang="en-US" smtClean="0"/>
              <a:t>6/27/22</a:t>
            </a:fld>
            <a:endParaRPr lang="en-US"/>
          </a:p>
        </p:txBody>
      </p:sp>
      <p:sp>
        <p:nvSpPr>
          <p:cNvPr id="4" name="Footer Placeholder 3">
            <a:extLst>
              <a:ext uri="{FF2B5EF4-FFF2-40B4-BE49-F238E27FC236}">
                <a16:creationId xmlns:a16="http://schemas.microsoft.com/office/drawing/2014/main" id="{97FDF8AC-9EE7-8AA3-4C5C-8820168B5277}"/>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DE6785BC-41F0-3A82-5F86-39D02EA95C9D}"/>
              </a:ext>
            </a:extLst>
          </p:cNvPr>
          <p:cNvSpPr>
            <a:spLocks noGrp="1"/>
          </p:cNvSpPr>
          <p:nvPr>
            <p:ph type="sldNum" sz="quarter" idx="12"/>
          </p:nvPr>
        </p:nvSpPr>
        <p:spPr/>
        <p:txBody>
          <a:bodyPr/>
          <a:lstStyle/>
          <a:p>
            <a:fld id="{E50F71B0-4DD4-904D-8BC4-8B1315D779B4}" type="slidenum">
              <a:rPr lang="en-US" smtClean="0"/>
              <a:t>15</a:t>
            </a:fld>
            <a:endParaRPr lang="en-US"/>
          </a:p>
        </p:txBody>
      </p:sp>
      <p:pic>
        <p:nvPicPr>
          <p:cNvPr id="6" name="Picture 5">
            <a:extLst>
              <a:ext uri="{FF2B5EF4-FFF2-40B4-BE49-F238E27FC236}">
                <a16:creationId xmlns:a16="http://schemas.microsoft.com/office/drawing/2014/main" id="{C31F41A9-9269-06E1-9CD8-2A698FEBD564}"/>
              </a:ext>
            </a:extLst>
          </p:cNvPr>
          <p:cNvPicPr>
            <a:picLocks noChangeAspect="1"/>
          </p:cNvPicPr>
          <p:nvPr/>
        </p:nvPicPr>
        <p:blipFill>
          <a:blip r:embed="rId3"/>
          <a:stretch>
            <a:fillRect/>
          </a:stretch>
        </p:blipFill>
        <p:spPr>
          <a:xfrm>
            <a:off x="2946400" y="1233312"/>
            <a:ext cx="6299200" cy="4978400"/>
          </a:xfrm>
          <a:prstGeom prst="rect">
            <a:avLst/>
          </a:prstGeom>
        </p:spPr>
      </p:pic>
      <p:sp>
        <p:nvSpPr>
          <p:cNvPr id="7" name="TextBox 6">
            <a:extLst>
              <a:ext uri="{FF2B5EF4-FFF2-40B4-BE49-F238E27FC236}">
                <a16:creationId xmlns:a16="http://schemas.microsoft.com/office/drawing/2014/main" id="{9D48A224-2F64-46E3-294C-C84EFC264C24}"/>
              </a:ext>
            </a:extLst>
          </p:cNvPr>
          <p:cNvSpPr txBox="1"/>
          <p:nvPr/>
        </p:nvSpPr>
        <p:spPr>
          <a:xfrm>
            <a:off x="191911" y="5527181"/>
            <a:ext cx="1963999" cy="2462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1000" dirty="0"/>
              <a:t>https://</a:t>
            </a:r>
            <a:r>
              <a:rPr lang="en-US" sz="1000" dirty="0" err="1"/>
              <a:t>www.fiberbroadband.org</a:t>
            </a:r>
            <a:r>
              <a:rPr lang="en-US" sz="1000" dirty="0"/>
              <a:t>/</a:t>
            </a:r>
          </a:p>
        </p:txBody>
      </p:sp>
    </p:spTree>
    <p:extLst>
      <p:ext uri="{BB962C8B-B14F-4D97-AF65-F5344CB8AC3E}">
        <p14:creationId xmlns:p14="http://schemas.microsoft.com/office/powerpoint/2010/main" val="895078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1EFA-097F-6259-D997-3B937C79A89B}"/>
              </a:ext>
            </a:extLst>
          </p:cNvPr>
          <p:cNvSpPr>
            <a:spLocks noGrp="1"/>
          </p:cNvSpPr>
          <p:nvPr>
            <p:ph type="title"/>
          </p:nvPr>
        </p:nvSpPr>
        <p:spPr/>
        <p:txBody>
          <a:bodyPr/>
          <a:lstStyle/>
          <a:p>
            <a:r>
              <a:rPr lang="en-US" dirty="0"/>
              <a:t>The Things Network</a:t>
            </a:r>
          </a:p>
        </p:txBody>
      </p:sp>
      <p:sp>
        <p:nvSpPr>
          <p:cNvPr id="3" name="Date Placeholder 2">
            <a:extLst>
              <a:ext uri="{FF2B5EF4-FFF2-40B4-BE49-F238E27FC236}">
                <a16:creationId xmlns:a16="http://schemas.microsoft.com/office/drawing/2014/main" id="{92B68A3D-11E9-A143-7715-A9818E0B2704}"/>
              </a:ext>
            </a:extLst>
          </p:cNvPr>
          <p:cNvSpPr>
            <a:spLocks noGrp="1"/>
          </p:cNvSpPr>
          <p:nvPr>
            <p:ph type="dt" sz="half" idx="10"/>
          </p:nvPr>
        </p:nvSpPr>
        <p:spPr/>
        <p:txBody>
          <a:bodyPr/>
          <a:lstStyle/>
          <a:p>
            <a:fld id="{8CFEB6E0-5B85-AD45-85B5-50ED025AD62B}" type="datetime1">
              <a:rPr lang="en-US" smtClean="0"/>
              <a:t>6/27/22</a:t>
            </a:fld>
            <a:endParaRPr lang="en-US"/>
          </a:p>
        </p:txBody>
      </p:sp>
      <p:sp>
        <p:nvSpPr>
          <p:cNvPr id="4" name="Footer Placeholder 3">
            <a:extLst>
              <a:ext uri="{FF2B5EF4-FFF2-40B4-BE49-F238E27FC236}">
                <a16:creationId xmlns:a16="http://schemas.microsoft.com/office/drawing/2014/main" id="{919CBBF1-3876-40FE-8F05-11F153C3E6CF}"/>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F74992A7-605A-1DFB-5306-F891AF74B22C}"/>
              </a:ext>
            </a:extLst>
          </p:cNvPr>
          <p:cNvSpPr>
            <a:spLocks noGrp="1"/>
          </p:cNvSpPr>
          <p:nvPr>
            <p:ph type="sldNum" sz="quarter" idx="12"/>
          </p:nvPr>
        </p:nvSpPr>
        <p:spPr/>
        <p:txBody>
          <a:bodyPr/>
          <a:lstStyle/>
          <a:p>
            <a:fld id="{E50F71B0-4DD4-904D-8BC4-8B1315D779B4}" type="slidenum">
              <a:rPr lang="en-US" smtClean="0"/>
              <a:t>16</a:t>
            </a:fld>
            <a:endParaRPr lang="en-US"/>
          </a:p>
        </p:txBody>
      </p:sp>
      <p:pic>
        <p:nvPicPr>
          <p:cNvPr id="7" name="Picture 6">
            <a:extLst>
              <a:ext uri="{FF2B5EF4-FFF2-40B4-BE49-F238E27FC236}">
                <a16:creationId xmlns:a16="http://schemas.microsoft.com/office/drawing/2014/main" id="{F796BCFB-F688-C735-788B-2E2156536CFD}"/>
              </a:ext>
            </a:extLst>
          </p:cNvPr>
          <p:cNvPicPr>
            <a:picLocks noChangeAspect="1"/>
          </p:cNvPicPr>
          <p:nvPr/>
        </p:nvPicPr>
        <p:blipFill>
          <a:blip r:embed="rId3"/>
          <a:stretch>
            <a:fillRect/>
          </a:stretch>
        </p:blipFill>
        <p:spPr>
          <a:xfrm>
            <a:off x="1951483" y="1381187"/>
            <a:ext cx="8289034" cy="4695057"/>
          </a:xfrm>
          <a:prstGeom prst="rect">
            <a:avLst/>
          </a:prstGeom>
        </p:spPr>
      </p:pic>
    </p:spTree>
    <p:extLst>
      <p:ext uri="{BB962C8B-B14F-4D97-AF65-F5344CB8AC3E}">
        <p14:creationId xmlns:p14="http://schemas.microsoft.com/office/powerpoint/2010/main" val="3483345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B78FA-E966-6BCC-163C-6713FEDD515A}"/>
              </a:ext>
            </a:extLst>
          </p:cNvPr>
          <p:cNvSpPr>
            <a:spLocks noGrp="1"/>
          </p:cNvSpPr>
          <p:nvPr>
            <p:ph type="title"/>
          </p:nvPr>
        </p:nvSpPr>
        <p:spPr/>
        <p:txBody>
          <a:bodyPr/>
          <a:lstStyle/>
          <a:p>
            <a:r>
              <a:rPr lang="en-US" dirty="0"/>
              <a:t>The Things Network</a:t>
            </a:r>
          </a:p>
        </p:txBody>
      </p:sp>
      <p:sp>
        <p:nvSpPr>
          <p:cNvPr id="3" name="Date Placeholder 2">
            <a:extLst>
              <a:ext uri="{FF2B5EF4-FFF2-40B4-BE49-F238E27FC236}">
                <a16:creationId xmlns:a16="http://schemas.microsoft.com/office/drawing/2014/main" id="{DF70939C-194E-48EF-9DB7-4632A127741F}"/>
              </a:ext>
            </a:extLst>
          </p:cNvPr>
          <p:cNvSpPr>
            <a:spLocks noGrp="1"/>
          </p:cNvSpPr>
          <p:nvPr>
            <p:ph type="dt" sz="half" idx="10"/>
          </p:nvPr>
        </p:nvSpPr>
        <p:spPr/>
        <p:txBody>
          <a:bodyPr/>
          <a:lstStyle/>
          <a:p>
            <a:fld id="{4D5A3972-2437-A347-B869-6B4268D0B717}" type="datetime1">
              <a:rPr lang="en-US" smtClean="0"/>
              <a:t>6/27/22</a:t>
            </a:fld>
            <a:endParaRPr lang="en-US"/>
          </a:p>
        </p:txBody>
      </p:sp>
      <p:sp>
        <p:nvSpPr>
          <p:cNvPr id="4" name="Footer Placeholder 3">
            <a:extLst>
              <a:ext uri="{FF2B5EF4-FFF2-40B4-BE49-F238E27FC236}">
                <a16:creationId xmlns:a16="http://schemas.microsoft.com/office/drawing/2014/main" id="{01AC1C0A-84F8-3B3A-938A-0F75FA01B5AF}"/>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7A4AAF47-B032-D824-B70F-EBB3F5DCB9CD}"/>
              </a:ext>
            </a:extLst>
          </p:cNvPr>
          <p:cNvSpPr>
            <a:spLocks noGrp="1"/>
          </p:cNvSpPr>
          <p:nvPr>
            <p:ph type="sldNum" sz="quarter" idx="12"/>
          </p:nvPr>
        </p:nvSpPr>
        <p:spPr/>
        <p:txBody>
          <a:bodyPr/>
          <a:lstStyle/>
          <a:p>
            <a:fld id="{E50F71B0-4DD4-904D-8BC4-8B1315D779B4}" type="slidenum">
              <a:rPr lang="en-US" smtClean="0"/>
              <a:t>17</a:t>
            </a:fld>
            <a:endParaRPr lang="en-US"/>
          </a:p>
        </p:txBody>
      </p:sp>
      <p:pic>
        <p:nvPicPr>
          <p:cNvPr id="7" name="Picture 6">
            <a:extLst>
              <a:ext uri="{FF2B5EF4-FFF2-40B4-BE49-F238E27FC236}">
                <a16:creationId xmlns:a16="http://schemas.microsoft.com/office/drawing/2014/main" id="{4463715E-1F4E-484C-B791-6E22E3ECAD05}"/>
              </a:ext>
            </a:extLst>
          </p:cNvPr>
          <p:cNvPicPr>
            <a:picLocks noChangeAspect="1"/>
          </p:cNvPicPr>
          <p:nvPr/>
        </p:nvPicPr>
        <p:blipFill>
          <a:blip r:embed="rId2"/>
          <a:stretch>
            <a:fillRect/>
          </a:stretch>
        </p:blipFill>
        <p:spPr>
          <a:xfrm>
            <a:off x="5979701" y="1571980"/>
            <a:ext cx="6116461" cy="4532837"/>
          </a:xfrm>
          <a:prstGeom prst="rect">
            <a:avLst/>
          </a:prstGeom>
        </p:spPr>
      </p:pic>
      <p:pic>
        <p:nvPicPr>
          <p:cNvPr id="9" name="Picture 8">
            <a:extLst>
              <a:ext uri="{FF2B5EF4-FFF2-40B4-BE49-F238E27FC236}">
                <a16:creationId xmlns:a16="http://schemas.microsoft.com/office/drawing/2014/main" id="{533A0AEF-29E6-9BEB-365C-3081D56CDD4F}"/>
              </a:ext>
            </a:extLst>
          </p:cNvPr>
          <p:cNvPicPr>
            <a:picLocks noChangeAspect="1"/>
          </p:cNvPicPr>
          <p:nvPr/>
        </p:nvPicPr>
        <p:blipFill>
          <a:blip r:embed="rId3"/>
          <a:stretch>
            <a:fillRect/>
          </a:stretch>
        </p:blipFill>
        <p:spPr>
          <a:xfrm>
            <a:off x="252472" y="1557863"/>
            <a:ext cx="5727229" cy="4295422"/>
          </a:xfrm>
          <a:prstGeom prst="rect">
            <a:avLst/>
          </a:prstGeom>
        </p:spPr>
      </p:pic>
      <p:sp>
        <p:nvSpPr>
          <p:cNvPr id="10" name="TextBox 9">
            <a:extLst>
              <a:ext uri="{FF2B5EF4-FFF2-40B4-BE49-F238E27FC236}">
                <a16:creationId xmlns:a16="http://schemas.microsoft.com/office/drawing/2014/main" id="{CF2A8D47-6ED9-3D6B-E067-E0A877B5BDCE}"/>
              </a:ext>
            </a:extLst>
          </p:cNvPr>
          <p:cNvSpPr txBox="1"/>
          <p:nvPr/>
        </p:nvSpPr>
        <p:spPr>
          <a:xfrm>
            <a:off x="1874015" y="5853285"/>
            <a:ext cx="2484142" cy="369332"/>
          </a:xfrm>
          <a:prstGeom prst="rect">
            <a:avLst/>
          </a:prstGeom>
          <a:noFill/>
        </p:spPr>
        <p:txBody>
          <a:bodyPr wrap="none" rtlCol="0">
            <a:spAutoFit/>
          </a:bodyPr>
          <a:lstStyle/>
          <a:p>
            <a:r>
              <a:rPr lang="en-US" dirty="0"/>
              <a:t>April 2022 (Columbia U.)</a:t>
            </a:r>
          </a:p>
        </p:txBody>
      </p:sp>
    </p:spTree>
    <p:extLst>
      <p:ext uri="{BB962C8B-B14F-4D97-AF65-F5344CB8AC3E}">
        <p14:creationId xmlns:p14="http://schemas.microsoft.com/office/powerpoint/2010/main" val="116211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990B-6205-29E4-78FB-9495B8C0B974}"/>
              </a:ext>
            </a:extLst>
          </p:cNvPr>
          <p:cNvSpPr>
            <a:spLocks noGrp="1"/>
          </p:cNvSpPr>
          <p:nvPr>
            <p:ph type="title"/>
          </p:nvPr>
        </p:nvSpPr>
        <p:spPr/>
        <p:txBody>
          <a:bodyPr/>
          <a:lstStyle/>
          <a:p>
            <a:r>
              <a:rPr lang="en-US" dirty="0"/>
              <a:t>Helium LoRa model for IoT</a:t>
            </a:r>
          </a:p>
        </p:txBody>
      </p:sp>
      <p:sp>
        <p:nvSpPr>
          <p:cNvPr id="3" name="Date Placeholder 2">
            <a:extLst>
              <a:ext uri="{FF2B5EF4-FFF2-40B4-BE49-F238E27FC236}">
                <a16:creationId xmlns:a16="http://schemas.microsoft.com/office/drawing/2014/main" id="{12ACAB7A-BC44-5603-2FF9-0DD02A007426}"/>
              </a:ext>
            </a:extLst>
          </p:cNvPr>
          <p:cNvSpPr>
            <a:spLocks noGrp="1"/>
          </p:cNvSpPr>
          <p:nvPr>
            <p:ph type="dt" sz="half" idx="10"/>
          </p:nvPr>
        </p:nvSpPr>
        <p:spPr/>
        <p:txBody>
          <a:bodyPr/>
          <a:lstStyle/>
          <a:p>
            <a:fld id="{E6ED0687-CB73-5F40-BCD9-99A5F164345C}" type="datetime1">
              <a:rPr lang="en-US" smtClean="0"/>
              <a:t>6/27/22</a:t>
            </a:fld>
            <a:endParaRPr lang="en-US"/>
          </a:p>
        </p:txBody>
      </p:sp>
      <p:sp>
        <p:nvSpPr>
          <p:cNvPr id="4" name="Footer Placeholder 3">
            <a:extLst>
              <a:ext uri="{FF2B5EF4-FFF2-40B4-BE49-F238E27FC236}">
                <a16:creationId xmlns:a16="http://schemas.microsoft.com/office/drawing/2014/main" id="{D7482C51-E32A-1ACF-1CF7-F06A58AEC4C7}"/>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259525B7-DDDF-7815-FF71-525E0A81F8EE}"/>
              </a:ext>
            </a:extLst>
          </p:cNvPr>
          <p:cNvSpPr>
            <a:spLocks noGrp="1"/>
          </p:cNvSpPr>
          <p:nvPr>
            <p:ph type="sldNum" sz="quarter" idx="12"/>
          </p:nvPr>
        </p:nvSpPr>
        <p:spPr/>
        <p:txBody>
          <a:bodyPr/>
          <a:lstStyle/>
          <a:p>
            <a:fld id="{E50F71B0-4DD4-904D-8BC4-8B1315D779B4}" type="slidenum">
              <a:rPr lang="en-US" smtClean="0"/>
              <a:t>18</a:t>
            </a:fld>
            <a:endParaRPr lang="en-US"/>
          </a:p>
        </p:txBody>
      </p:sp>
      <p:sp>
        <p:nvSpPr>
          <p:cNvPr id="6" name="TextBox 5">
            <a:extLst>
              <a:ext uri="{FF2B5EF4-FFF2-40B4-BE49-F238E27FC236}">
                <a16:creationId xmlns:a16="http://schemas.microsoft.com/office/drawing/2014/main" id="{8221EB16-8125-A3ED-C631-303EFD257ECF}"/>
              </a:ext>
            </a:extLst>
          </p:cNvPr>
          <p:cNvSpPr txBox="1"/>
          <p:nvPr/>
        </p:nvSpPr>
        <p:spPr>
          <a:xfrm>
            <a:off x="1050324" y="1865870"/>
            <a:ext cx="4901726" cy="369332"/>
          </a:xfrm>
          <a:prstGeom prst="rect">
            <a:avLst/>
          </a:prstGeom>
          <a:noFill/>
        </p:spPr>
        <p:txBody>
          <a:bodyPr wrap="none" rtlCol="0">
            <a:spAutoFit/>
          </a:bodyPr>
          <a:lstStyle/>
          <a:p>
            <a:r>
              <a:rPr lang="en-US" dirty="0"/>
              <a:t>Helium: </a:t>
            </a:r>
            <a:r>
              <a:rPr lang="en-US" b="1" dirty="0"/>
              <a:t>0.001c per 24-byte message (</a:t>
            </a:r>
            <a:r>
              <a:rPr lang="en-US" b="1" dirty="0">
                <a:sym typeface="Wingdings" pitchFamily="2" charset="2"/>
              </a:rPr>
              <a:t> $416/GB)</a:t>
            </a:r>
            <a:endParaRPr lang="en-US" b="1" dirty="0"/>
          </a:p>
        </p:txBody>
      </p:sp>
      <p:pic>
        <p:nvPicPr>
          <p:cNvPr id="8" name="Picture 7">
            <a:extLst>
              <a:ext uri="{FF2B5EF4-FFF2-40B4-BE49-F238E27FC236}">
                <a16:creationId xmlns:a16="http://schemas.microsoft.com/office/drawing/2014/main" id="{CD1DFAD2-5CF7-56FE-BD1C-ADBD7142CB5D}"/>
              </a:ext>
            </a:extLst>
          </p:cNvPr>
          <p:cNvPicPr>
            <a:picLocks noChangeAspect="1"/>
          </p:cNvPicPr>
          <p:nvPr/>
        </p:nvPicPr>
        <p:blipFill>
          <a:blip r:embed="rId3"/>
          <a:stretch>
            <a:fillRect/>
          </a:stretch>
        </p:blipFill>
        <p:spPr>
          <a:xfrm>
            <a:off x="7364207" y="136525"/>
            <a:ext cx="4660727" cy="4010626"/>
          </a:xfrm>
          <a:prstGeom prst="rect">
            <a:avLst/>
          </a:prstGeom>
        </p:spPr>
      </p:pic>
      <p:sp>
        <p:nvSpPr>
          <p:cNvPr id="9" name="TextBox 8">
            <a:extLst>
              <a:ext uri="{FF2B5EF4-FFF2-40B4-BE49-F238E27FC236}">
                <a16:creationId xmlns:a16="http://schemas.microsoft.com/office/drawing/2014/main" id="{9ECF3B9A-DDC3-014B-55B2-F9195C3C8C1E}"/>
              </a:ext>
            </a:extLst>
          </p:cNvPr>
          <p:cNvSpPr txBox="1"/>
          <p:nvPr/>
        </p:nvSpPr>
        <p:spPr>
          <a:xfrm>
            <a:off x="1050324" y="2398646"/>
            <a:ext cx="3281732" cy="646331"/>
          </a:xfrm>
          <a:prstGeom prst="rect">
            <a:avLst/>
          </a:prstGeom>
          <a:noFill/>
        </p:spPr>
        <p:txBody>
          <a:bodyPr wrap="none" rtlCol="0">
            <a:spAutoFit/>
          </a:bodyPr>
          <a:lstStyle/>
          <a:p>
            <a:pPr marL="285750" indent="-285750">
              <a:buFont typeface="Wingdings" pitchFamily="2" charset="2"/>
              <a:buChar char="à"/>
            </a:pPr>
            <a:r>
              <a:rPr lang="en-US" dirty="0">
                <a:sym typeface="Wingdings" pitchFamily="2" charset="2"/>
              </a:rPr>
              <a:t>$3.46 per month and hotspot</a:t>
            </a:r>
          </a:p>
          <a:p>
            <a:r>
              <a:rPr lang="en-US" dirty="0">
                <a:sym typeface="Wingdings" pitchFamily="2" charset="2"/>
              </a:rPr>
              <a:t>5W of energy  $0.37 electricity</a:t>
            </a:r>
            <a:endParaRPr lang="en-US" dirty="0"/>
          </a:p>
        </p:txBody>
      </p:sp>
      <p:pic>
        <p:nvPicPr>
          <p:cNvPr id="16" name="Picture 15">
            <a:extLst>
              <a:ext uri="{FF2B5EF4-FFF2-40B4-BE49-F238E27FC236}">
                <a16:creationId xmlns:a16="http://schemas.microsoft.com/office/drawing/2014/main" id="{86327945-436F-77A4-C2E4-D02535761C43}"/>
              </a:ext>
            </a:extLst>
          </p:cNvPr>
          <p:cNvPicPr>
            <a:picLocks noChangeAspect="1"/>
          </p:cNvPicPr>
          <p:nvPr/>
        </p:nvPicPr>
        <p:blipFill>
          <a:blip r:embed="rId4"/>
          <a:stretch>
            <a:fillRect/>
          </a:stretch>
        </p:blipFill>
        <p:spPr>
          <a:xfrm>
            <a:off x="603421" y="3276635"/>
            <a:ext cx="6870357" cy="1403229"/>
          </a:xfrm>
          <a:prstGeom prst="rect">
            <a:avLst/>
          </a:prstGeom>
        </p:spPr>
      </p:pic>
      <p:pic>
        <p:nvPicPr>
          <p:cNvPr id="22" name="Picture 21">
            <a:extLst>
              <a:ext uri="{FF2B5EF4-FFF2-40B4-BE49-F238E27FC236}">
                <a16:creationId xmlns:a16="http://schemas.microsoft.com/office/drawing/2014/main" id="{75FB83D4-B89A-2E2B-792B-E491078435CA}"/>
              </a:ext>
            </a:extLst>
          </p:cNvPr>
          <p:cNvPicPr>
            <a:picLocks noChangeAspect="1"/>
          </p:cNvPicPr>
          <p:nvPr/>
        </p:nvPicPr>
        <p:blipFill>
          <a:blip r:embed="rId5"/>
          <a:stretch>
            <a:fillRect/>
          </a:stretch>
        </p:blipFill>
        <p:spPr>
          <a:xfrm>
            <a:off x="706950" y="4851357"/>
            <a:ext cx="10490200" cy="1333500"/>
          </a:xfrm>
          <a:prstGeom prst="rect">
            <a:avLst/>
          </a:prstGeom>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184467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8A9B-0D93-01E1-964D-D95B56896745}"/>
              </a:ext>
            </a:extLst>
          </p:cNvPr>
          <p:cNvSpPr>
            <a:spLocks noGrp="1"/>
          </p:cNvSpPr>
          <p:nvPr>
            <p:ph type="title"/>
          </p:nvPr>
        </p:nvSpPr>
        <p:spPr/>
        <p:txBody>
          <a:bodyPr/>
          <a:lstStyle/>
          <a:p>
            <a:r>
              <a:rPr lang="en-US" dirty="0"/>
              <a:t>Helium in Manhattan</a:t>
            </a:r>
          </a:p>
        </p:txBody>
      </p:sp>
      <p:sp>
        <p:nvSpPr>
          <p:cNvPr id="3" name="Date Placeholder 2">
            <a:extLst>
              <a:ext uri="{FF2B5EF4-FFF2-40B4-BE49-F238E27FC236}">
                <a16:creationId xmlns:a16="http://schemas.microsoft.com/office/drawing/2014/main" id="{1227203A-59BF-C8AB-80EE-7515BB5080DD}"/>
              </a:ext>
            </a:extLst>
          </p:cNvPr>
          <p:cNvSpPr>
            <a:spLocks noGrp="1"/>
          </p:cNvSpPr>
          <p:nvPr>
            <p:ph type="dt" sz="half" idx="10"/>
          </p:nvPr>
        </p:nvSpPr>
        <p:spPr/>
        <p:txBody>
          <a:bodyPr/>
          <a:lstStyle/>
          <a:p>
            <a:fld id="{94E2D657-C5D6-5540-ACFF-C11B45E6157F}" type="datetime1">
              <a:rPr lang="en-US" smtClean="0"/>
              <a:t>6/27/22</a:t>
            </a:fld>
            <a:endParaRPr lang="en-US"/>
          </a:p>
        </p:txBody>
      </p:sp>
      <p:sp>
        <p:nvSpPr>
          <p:cNvPr id="4" name="Footer Placeholder 3">
            <a:extLst>
              <a:ext uri="{FF2B5EF4-FFF2-40B4-BE49-F238E27FC236}">
                <a16:creationId xmlns:a16="http://schemas.microsoft.com/office/drawing/2014/main" id="{5FD04F28-9D1F-7A7E-709B-70EEC754FAB3}"/>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C3AB8611-1607-B667-1AFA-86C6DBFFE73C}"/>
              </a:ext>
            </a:extLst>
          </p:cNvPr>
          <p:cNvSpPr>
            <a:spLocks noGrp="1"/>
          </p:cNvSpPr>
          <p:nvPr>
            <p:ph type="sldNum" sz="quarter" idx="12"/>
          </p:nvPr>
        </p:nvSpPr>
        <p:spPr/>
        <p:txBody>
          <a:bodyPr/>
          <a:lstStyle/>
          <a:p>
            <a:fld id="{E50F71B0-4DD4-904D-8BC4-8B1315D779B4}" type="slidenum">
              <a:rPr lang="en-US" smtClean="0"/>
              <a:t>19</a:t>
            </a:fld>
            <a:endParaRPr lang="en-US"/>
          </a:p>
        </p:txBody>
      </p:sp>
      <p:pic>
        <p:nvPicPr>
          <p:cNvPr id="7" name="Picture 6">
            <a:extLst>
              <a:ext uri="{FF2B5EF4-FFF2-40B4-BE49-F238E27FC236}">
                <a16:creationId xmlns:a16="http://schemas.microsoft.com/office/drawing/2014/main" id="{5FC3E702-5DD0-F775-EDA0-859B622B2EF2}"/>
              </a:ext>
            </a:extLst>
          </p:cNvPr>
          <p:cNvPicPr>
            <a:picLocks noChangeAspect="1"/>
          </p:cNvPicPr>
          <p:nvPr/>
        </p:nvPicPr>
        <p:blipFill>
          <a:blip r:embed="rId2"/>
          <a:stretch>
            <a:fillRect/>
          </a:stretch>
        </p:blipFill>
        <p:spPr>
          <a:xfrm>
            <a:off x="3294206" y="1365956"/>
            <a:ext cx="4487482" cy="5492044"/>
          </a:xfrm>
          <a:prstGeom prst="rect">
            <a:avLst/>
          </a:prstGeom>
        </p:spPr>
      </p:pic>
    </p:spTree>
    <p:extLst>
      <p:ext uri="{BB962C8B-B14F-4D97-AF65-F5344CB8AC3E}">
        <p14:creationId xmlns:p14="http://schemas.microsoft.com/office/powerpoint/2010/main" val="267471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0F399C-A33C-DF4F-B3FC-D27826BA5DD7}"/>
              </a:ext>
            </a:extLst>
          </p:cNvPr>
          <p:cNvSpPr>
            <a:spLocks noGrp="1"/>
          </p:cNvSpPr>
          <p:nvPr>
            <p:ph type="ftr" sz="quarter" idx="11"/>
          </p:nvPr>
        </p:nvSpPr>
        <p:spPr/>
        <p:txBody>
          <a:bodyPr/>
          <a:lstStyle/>
          <a:p>
            <a:r>
              <a:rPr lang="en-US"/>
              <a:t>Optica 2022</a:t>
            </a:r>
          </a:p>
        </p:txBody>
      </p:sp>
      <p:sp>
        <p:nvSpPr>
          <p:cNvPr id="3" name="Slide Number Placeholder 2">
            <a:extLst>
              <a:ext uri="{FF2B5EF4-FFF2-40B4-BE49-F238E27FC236}">
                <a16:creationId xmlns:a16="http://schemas.microsoft.com/office/drawing/2014/main" id="{C9F8EE7E-7326-9649-8636-61FBE914833F}"/>
              </a:ext>
            </a:extLst>
          </p:cNvPr>
          <p:cNvSpPr>
            <a:spLocks noGrp="1"/>
          </p:cNvSpPr>
          <p:nvPr>
            <p:ph type="sldNum" sz="quarter" idx="12"/>
          </p:nvPr>
        </p:nvSpPr>
        <p:spPr/>
        <p:txBody>
          <a:bodyPr/>
          <a:lstStyle/>
          <a:p>
            <a:fld id="{6D00ABC0-0B20-594E-8324-2F30128B41A0}" type="slidenum">
              <a:rPr lang="en-US" smtClean="0"/>
              <a:t>2</a:t>
            </a:fld>
            <a:endParaRPr lang="en-US"/>
          </a:p>
        </p:txBody>
      </p:sp>
      <p:sp>
        <p:nvSpPr>
          <p:cNvPr id="4" name="Title 3">
            <a:extLst>
              <a:ext uri="{FF2B5EF4-FFF2-40B4-BE49-F238E27FC236}">
                <a16:creationId xmlns:a16="http://schemas.microsoft.com/office/drawing/2014/main" id="{10B5D50F-8EED-044C-8F47-3FB47B8A6BE2}"/>
              </a:ext>
            </a:extLst>
          </p:cNvPr>
          <p:cNvSpPr>
            <a:spLocks noGrp="1"/>
          </p:cNvSpPr>
          <p:nvPr>
            <p:ph type="title"/>
          </p:nvPr>
        </p:nvSpPr>
        <p:spPr/>
        <p:txBody>
          <a:bodyPr/>
          <a:lstStyle/>
          <a:p>
            <a:r>
              <a:rPr lang="en-US" dirty="0"/>
              <a:t>Classical ecological niches</a:t>
            </a:r>
          </a:p>
        </p:txBody>
      </p:sp>
      <p:pic>
        <p:nvPicPr>
          <p:cNvPr id="6" name="Graphic 5">
            <a:extLst>
              <a:ext uri="{FF2B5EF4-FFF2-40B4-BE49-F238E27FC236}">
                <a16:creationId xmlns:a16="http://schemas.microsoft.com/office/drawing/2014/main" id="{3245C07D-E3B3-1843-A373-661F56AD60E0}"/>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00552" y="3274451"/>
            <a:ext cx="1472162" cy="2081605"/>
          </a:xfrm>
          <a:prstGeom prst="rect">
            <a:avLst/>
          </a:prstGeom>
        </p:spPr>
      </p:pic>
      <p:pic>
        <p:nvPicPr>
          <p:cNvPr id="7" name="Picture 6">
            <a:extLst>
              <a:ext uri="{FF2B5EF4-FFF2-40B4-BE49-F238E27FC236}">
                <a16:creationId xmlns:a16="http://schemas.microsoft.com/office/drawing/2014/main" id="{72145852-C68D-C14B-ADFC-A62FD49DF29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83146" y="2182550"/>
            <a:ext cx="2687437" cy="1791148"/>
          </a:xfrm>
          <a:prstGeom prst="rect">
            <a:avLst/>
          </a:prstGeom>
        </p:spPr>
      </p:pic>
      <p:pic>
        <p:nvPicPr>
          <p:cNvPr id="8" name="Picture 7">
            <a:extLst>
              <a:ext uri="{FF2B5EF4-FFF2-40B4-BE49-F238E27FC236}">
                <a16:creationId xmlns:a16="http://schemas.microsoft.com/office/drawing/2014/main" id="{A673293E-AC96-2342-9269-0C4AB1D197F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53352" y="4526820"/>
            <a:ext cx="1302572" cy="1302572"/>
          </a:xfrm>
          <a:prstGeom prst="rect">
            <a:avLst/>
          </a:prstGeom>
        </p:spPr>
      </p:pic>
      <p:sp>
        <p:nvSpPr>
          <p:cNvPr id="10" name="TextBox 9">
            <a:extLst>
              <a:ext uri="{FF2B5EF4-FFF2-40B4-BE49-F238E27FC236}">
                <a16:creationId xmlns:a16="http://schemas.microsoft.com/office/drawing/2014/main" id="{CF104C6A-B94B-FF47-BB07-68E3ABE17CE2}"/>
              </a:ext>
            </a:extLst>
          </p:cNvPr>
          <p:cNvSpPr txBox="1"/>
          <p:nvPr/>
        </p:nvSpPr>
        <p:spPr>
          <a:xfrm>
            <a:off x="6400800" y="4152452"/>
            <a:ext cx="1392689" cy="646331"/>
          </a:xfrm>
          <a:prstGeom prst="rect">
            <a:avLst/>
          </a:prstGeom>
          <a:noFill/>
        </p:spPr>
        <p:txBody>
          <a:bodyPr wrap="none" rtlCol="0">
            <a:spAutoFit/>
          </a:bodyPr>
          <a:lstStyle/>
          <a:p>
            <a:pPr algn="ctr"/>
            <a:r>
              <a:rPr lang="en-US" dirty="0"/>
              <a:t>laptops</a:t>
            </a:r>
          </a:p>
          <a:p>
            <a:pPr algn="ctr"/>
            <a:r>
              <a:rPr lang="en-US" dirty="0"/>
              <a:t>Wi-Fi offload</a:t>
            </a:r>
          </a:p>
        </p:txBody>
      </p:sp>
      <p:sp>
        <p:nvSpPr>
          <p:cNvPr id="11" name="TextBox 10">
            <a:extLst>
              <a:ext uri="{FF2B5EF4-FFF2-40B4-BE49-F238E27FC236}">
                <a16:creationId xmlns:a16="http://schemas.microsoft.com/office/drawing/2014/main" id="{FB5A661A-5C3F-8748-89EF-C336B39F7ADA}"/>
              </a:ext>
            </a:extLst>
          </p:cNvPr>
          <p:cNvSpPr txBox="1"/>
          <p:nvPr/>
        </p:nvSpPr>
        <p:spPr>
          <a:xfrm>
            <a:off x="3700552" y="5171390"/>
            <a:ext cx="1242712" cy="369332"/>
          </a:xfrm>
          <a:prstGeom prst="rect">
            <a:avLst/>
          </a:prstGeom>
          <a:noFill/>
        </p:spPr>
        <p:txBody>
          <a:bodyPr wrap="none" rtlCol="0">
            <a:spAutoFit/>
          </a:bodyPr>
          <a:lstStyle/>
          <a:p>
            <a:r>
              <a:rPr lang="en-US" dirty="0"/>
              <a:t>peripherals</a:t>
            </a:r>
          </a:p>
        </p:txBody>
      </p:sp>
      <p:sp>
        <p:nvSpPr>
          <p:cNvPr id="12" name="TextBox 11">
            <a:extLst>
              <a:ext uri="{FF2B5EF4-FFF2-40B4-BE49-F238E27FC236}">
                <a16:creationId xmlns:a16="http://schemas.microsoft.com/office/drawing/2014/main" id="{F509F105-E687-3A4D-8BB3-E4FED9DF7B88}"/>
              </a:ext>
            </a:extLst>
          </p:cNvPr>
          <p:cNvSpPr txBox="1"/>
          <p:nvPr/>
        </p:nvSpPr>
        <p:spPr>
          <a:xfrm>
            <a:off x="1015251" y="5817382"/>
            <a:ext cx="1223605" cy="646331"/>
          </a:xfrm>
          <a:prstGeom prst="rect">
            <a:avLst/>
          </a:prstGeom>
          <a:noFill/>
        </p:spPr>
        <p:txBody>
          <a:bodyPr wrap="none" rtlCol="0">
            <a:spAutoFit/>
          </a:bodyPr>
          <a:lstStyle/>
          <a:p>
            <a:pPr algn="ctr"/>
            <a:r>
              <a:rPr lang="en-US" dirty="0"/>
              <a:t>lowest-end</a:t>
            </a:r>
          </a:p>
          <a:p>
            <a:pPr algn="ctr"/>
            <a:r>
              <a:rPr lang="en-US" dirty="0"/>
              <a:t>devices</a:t>
            </a:r>
          </a:p>
        </p:txBody>
      </p:sp>
      <p:sp>
        <p:nvSpPr>
          <p:cNvPr id="14" name="TextBox 13">
            <a:extLst>
              <a:ext uri="{FF2B5EF4-FFF2-40B4-BE49-F238E27FC236}">
                <a16:creationId xmlns:a16="http://schemas.microsoft.com/office/drawing/2014/main" id="{BB9F2BC4-A42B-AE4D-BE96-244AB0D4FF63}"/>
              </a:ext>
            </a:extLst>
          </p:cNvPr>
          <p:cNvSpPr txBox="1"/>
          <p:nvPr/>
        </p:nvSpPr>
        <p:spPr>
          <a:xfrm>
            <a:off x="9445214" y="2781776"/>
            <a:ext cx="2224455" cy="1200329"/>
          </a:xfrm>
          <a:prstGeom prst="rect">
            <a:avLst/>
          </a:prstGeom>
          <a:noFill/>
        </p:spPr>
        <p:txBody>
          <a:bodyPr wrap="none" rtlCol="0">
            <a:spAutoFit/>
          </a:bodyPr>
          <a:lstStyle/>
          <a:p>
            <a:pPr algn="ctr"/>
            <a:r>
              <a:rPr lang="en-US" dirty="0"/>
              <a:t>smartphones</a:t>
            </a:r>
          </a:p>
          <a:p>
            <a:pPr algn="ctr"/>
            <a:r>
              <a:rPr lang="en-US" dirty="0"/>
              <a:t>international roaming</a:t>
            </a:r>
          </a:p>
          <a:p>
            <a:pPr algn="ctr"/>
            <a:r>
              <a:rPr lang="en-US" dirty="0"/>
              <a:t>voice</a:t>
            </a:r>
          </a:p>
          <a:p>
            <a:pPr algn="ctr"/>
            <a:r>
              <a:rPr lang="en-US" dirty="0"/>
              <a:t>IoT WAN</a:t>
            </a:r>
          </a:p>
        </p:txBody>
      </p:sp>
      <p:pic>
        <p:nvPicPr>
          <p:cNvPr id="15" name="Picture 14">
            <a:extLst>
              <a:ext uri="{FF2B5EF4-FFF2-40B4-BE49-F238E27FC236}">
                <a16:creationId xmlns:a16="http://schemas.microsoft.com/office/drawing/2014/main" id="{420F3F5A-3B0D-7340-8BF0-22B60BBBF2E9}"/>
              </a:ext>
            </a:extLst>
          </p:cNvPr>
          <p:cNvPicPr>
            <a:picLocks noChangeAspect="1"/>
          </p:cNvPicPr>
          <p:nvPr/>
        </p:nvPicPr>
        <p:blipFill>
          <a:blip r:embed="rId6"/>
          <a:stretch>
            <a:fillRect/>
          </a:stretch>
        </p:blipFill>
        <p:spPr>
          <a:xfrm>
            <a:off x="3702575" y="3102270"/>
            <a:ext cx="1389455" cy="344361"/>
          </a:xfrm>
          <a:prstGeom prst="rect">
            <a:avLst/>
          </a:prstGeom>
        </p:spPr>
      </p:pic>
      <p:pic>
        <p:nvPicPr>
          <p:cNvPr id="16" name="Picture 15">
            <a:extLst>
              <a:ext uri="{FF2B5EF4-FFF2-40B4-BE49-F238E27FC236}">
                <a16:creationId xmlns:a16="http://schemas.microsoft.com/office/drawing/2014/main" id="{AF461B9F-2F83-0E48-B6C7-B221C54EF09E}"/>
              </a:ext>
            </a:extLst>
          </p:cNvPr>
          <p:cNvPicPr>
            <a:picLocks noChangeAspect="1"/>
          </p:cNvPicPr>
          <p:nvPr/>
        </p:nvPicPr>
        <p:blipFill>
          <a:blip r:embed="rId7"/>
          <a:stretch>
            <a:fillRect/>
          </a:stretch>
        </p:blipFill>
        <p:spPr>
          <a:xfrm>
            <a:off x="6190065" y="1253950"/>
            <a:ext cx="1603424" cy="1068949"/>
          </a:xfrm>
          <a:prstGeom prst="rect">
            <a:avLst/>
          </a:prstGeom>
        </p:spPr>
      </p:pic>
      <p:sp>
        <p:nvSpPr>
          <p:cNvPr id="17" name="Rounded Rectangular Callout 16">
            <a:extLst>
              <a:ext uri="{FF2B5EF4-FFF2-40B4-BE49-F238E27FC236}">
                <a16:creationId xmlns:a16="http://schemas.microsoft.com/office/drawing/2014/main" id="{5D829873-AC4C-B34E-A9C2-3E0881EA00EF}"/>
              </a:ext>
            </a:extLst>
          </p:cNvPr>
          <p:cNvSpPr/>
          <p:nvPr/>
        </p:nvSpPr>
        <p:spPr>
          <a:xfrm>
            <a:off x="994633" y="1689876"/>
            <a:ext cx="1420009" cy="1091900"/>
          </a:xfrm>
          <a:prstGeom prst="wedgeRoundRectCallout">
            <a:avLst>
              <a:gd name="adj1" fmla="val -49621"/>
              <a:gd name="adj2" fmla="val 1442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ular Callout 17">
            <a:extLst>
              <a:ext uri="{FF2B5EF4-FFF2-40B4-BE49-F238E27FC236}">
                <a16:creationId xmlns:a16="http://schemas.microsoft.com/office/drawing/2014/main" id="{531F811F-7F06-6549-9DD7-F975E06B145D}"/>
              </a:ext>
            </a:extLst>
          </p:cNvPr>
          <p:cNvSpPr/>
          <p:nvPr/>
        </p:nvSpPr>
        <p:spPr>
          <a:xfrm>
            <a:off x="1015251" y="1709214"/>
            <a:ext cx="1420009" cy="1091900"/>
          </a:xfrm>
          <a:prstGeom prst="wedgeRoundRectCallout">
            <a:avLst>
              <a:gd name="adj1" fmla="val -49621"/>
              <a:gd name="adj2" fmla="val 14427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mesh</a:t>
            </a:r>
          </a:p>
          <a:p>
            <a:pPr algn="ctr"/>
            <a:r>
              <a:rPr lang="en-US" dirty="0"/>
              <a:t>low energy</a:t>
            </a:r>
          </a:p>
        </p:txBody>
      </p:sp>
      <p:sp>
        <p:nvSpPr>
          <p:cNvPr id="19" name="Rounded Rectangular Callout 18">
            <a:extLst>
              <a:ext uri="{FF2B5EF4-FFF2-40B4-BE49-F238E27FC236}">
                <a16:creationId xmlns:a16="http://schemas.microsoft.com/office/drawing/2014/main" id="{7E65D8C7-7F1C-E94D-8EB5-C39801E7E623}"/>
              </a:ext>
            </a:extLst>
          </p:cNvPr>
          <p:cNvSpPr/>
          <p:nvPr/>
        </p:nvSpPr>
        <p:spPr>
          <a:xfrm>
            <a:off x="3216254" y="1538972"/>
            <a:ext cx="1420009" cy="1091900"/>
          </a:xfrm>
          <a:prstGeom prst="wedgeRoundRectCallout">
            <a:avLst>
              <a:gd name="adj1" fmla="val 43561"/>
              <a:gd name="adj2" fmla="val 851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pairing</a:t>
            </a:r>
          </a:p>
          <a:p>
            <a:pPr algn="ctr"/>
            <a:r>
              <a:rPr lang="en-US" dirty="0"/>
              <a:t>profiles</a:t>
            </a:r>
          </a:p>
        </p:txBody>
      </p:sp>
      <p:sp>
        <p:nvSpPr>
          <p:cNvPr id="20" name="Rounded Rectangular Callout 19">
            <a:extLst>
              <a:ext uri="{FF2B5EF4-FFF2-40B4-BE49-F238E27FC236}">
                <a16:creationId xmlns:a16="http://schemas.microsoft.com/office/drawing/2014/main" id="{EB673F1D-6172-444B-8EAC-5093E95D65DB}"/>
              </a:ext>
            </a:extLst>
          </p:cNvPr>
          <p:cNvSpPr/>
          <p:nvPr/>
        </p:nvSpPr>
        <p:spPr>
          <a:xfrm>
            <a:off x="6416859" y="4972360"/>
            <a:ext cx="1866529" cy="1091900"/>
          </a:xfrm>
          <a:prstGeom prst="wedgeRoundRectCallout">
            <a:avLst>
              <a:gd name="adj1" fmla="val 53410"/>
              <a:gd name="adj2" fmla="val -153263"/>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speed</a:t>
            </a:r>
          </a:p>
          <a:p>
            <a:pPr algn="ctr"/>
            <a:r>
              <a:rPr lang="en-US" dirty="0"/>
              <a:t>authentication</a:t>
            </a:r>
          </a:p>
        </p:txBody>
      </p:sp>
      <p:sp>
        <p:nvSpPr>
          <p:cNvPr id="22" name="Rounded Rectangular Callout 21">
            <a:extLst>
              <a:ext uri="{FF2B5EF4-FFF2-40B4-BE49-F238E27FC236}">
                <a16:creationId xmlns:a16="http://schemas.microsoft.com/office/drawing/2014/main" id="{EF05576B-E418-D441-9073-2BF40802F34D}"/>
              </a:ext>
            </a:extLst>
          </p:cNvPr>
          <p:cNvSpPr/>
          <p:nvPr/>
        </p:nvSpPr>
        <p:spPr>
          <a:xfrm>
            <a:off x="9430723" y="4810106"/>
            <a:ext cx="1866529" cy="1091900"/>
          </a:xfrm>
          <a:prstGeom prst="wedgeRoundRectCallout">
            <a:avLst>
              <a:gd name="adj1" fmla="val -16328"/>
              <a:gd name="adj2" fmla="val -151293"/>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voice</a:t>
            </a:r>
          </a:p>
          <a:p>
            <a:pPr algn="ctr"/>
            <a:r>
              <a:rPr lang="en-US" dirty="0"/>
              <a:t>mobility</a:t>
            </a:r>
          </a:p>
          <a:p>
            <a:pPr algn="ctr"/>
            <a:r>
              <a:rPr lang="en-US" sz="1400" dirty="0"/>
              <a:t>international roaming</a:t>
            </a:r>
          </a:p>
          <a:p>
            <a:pPr algn="ctr"/>
            <a:endParaRPr lang="en-US" dirty="0"/>
          </a:p>
        </p:txBody>
      </p:sp>
      <p:pic>
        <p:nvPicPr>
          <p:cNvPr id="23" name="Picture 22">
            <a:extLst>
              <a:ext uri="{FF2B5EF4-FFF2-40B4-BE49-F238E27FC236}">
                <a16:creationId xmlns:a16="http://schemas.microsoft.com/office/drawing/2014/main" id="{C6733AE7-FEA2-AE41-8293-977B9D286A13}"/>
              </a:ext>
            </a:extLst>
          </p:cNvPr>
          <p:cNvPicPr>
            <a:picLocks noChangeAspect="1"/>
          </p:cNvPicPr>
          <p:nvPr/>
        </p:nvPicPr>
        <p:blipFill>
          <a:blip r:embed="rId8"/>
          <a:stretch>
            <a:fillRect/>
          </a:stretch>
        </p:blipFill>
        <p:spPr>
          <a:xfrm>
            <a:off x="10557441" y="1349587"/>
            <a:ext cx="1519512" cy="1312306"/>
          </a:xfrm>
          <a:prstGeom prst="rect">
            <a:avLst/>
          </a:prstGeom>
        </p:spPr>
      </p:pic>
      <p:pic>
        <p:nvPicPr>
          <p:cNvPr id="24" name="Picture 23">
            <a:extLst>
              <a:ext uri="{FF2B5EF4-FFF2-40B4-BE49-F238E27FC236}">
                <a16:creationId xmlns:a16="http://schemas.microsoft.com/office/drawing/2014/main" id="{718F2C37-174C-0542-8BF5-BB033A4EDA66}"/>
              </a:ext>
            </a:extLst>
          </p:cNvPr>
          <p:cNvPicPr>
            <a:picLocks noChangeAspect="1"/>
          </p:cNvPicPr>
          <p:nvPr/>
        </p:nvPicPr>
        <p:blipFill>
          <a:blip r:embed="rId9"/>
          <a:stretch>
            <a:fillRect/>
          </a:stretch>
        </p:blipFill>
        <p:spPr>
          <a:xfrm>
            <a:off x="8942957" y="1511509"/>
            <a:ext cx="1386270" cy="1261506"/>
          </a:xfrm>
          <a:prstGeom prst="rect">
            <a:avLst/>
          </a:prstGeom>
        </p:spPr>
      </p:pic>
      <p:pic>
        <p:nvPicPr>
          <p:cNvPr id="26" name="Picture 25">
            <a:extLst>
              <a:ext uri="{FF2B5EF4-FFF2-40B4-BE49-F238E27FC236}">
                <a16:creationId xmlns:a16="http://schemas.microsoft.com/office/drawing/2014/main" id="{A38E41EF-7912-8C46-A8BC-9AB99C756E2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291671" y="3224248"/>
            <a:ext cx="1302572" cy="1302572"/>
          </a:xfrm>
          <a:prstGeom prst="rect">
            <a:avLst/>
          </a:prstGeom>
        </p:spPr>
      </p:pic>
      <p:pic>
        <p:nvPicPr>
          <p:cNvPr id="28" name="Picture 27">
            <a:extLst>
              <a:ext uri="{FF2B5EF4-FFF2-40B4-BE49-F238E27FC236}">
                <a16:creationId xmlns:a16="http://schemas.microsoft.com/office/drawing/2014/main" id="{81B158AB-F84F-454B-B131-532B5B73987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61024" y="4339135"/>
            <a:ext cx="1562473" cy="375369"/>
          </a:xfrm>
          <a:prstGeom prst="rect">
            <a:avLst/>
          </a:prstGeom>
        </p:spPr>
      </p:pic>
      <p:sp>
        <p:nvSpPr>
          <p:cNvPr id="9" name="Date Placeholder 8">
            <a:extLst>
              <a:ext uri="{FF2B5EF4-FFF2-40B4-BE49-F238E27FC236}">
                <a16:creationId xmlns:a16="http://schemas.microsoft.com/office/drawing/2014/main" id="{0DC96896-215B-4D4F-9D59-8F3094AA8C2F}"/>
              </a:ext>
            </a:extLst>
          </p:cNvPr>
          <p:cNvSpPr>
            <a:spLocks noGrp="1"/>
          </p:cNvSpPr>
          <p:nvPr>
            <p:ph type="dt" sz="half" idx="10"/>
          </p:nvPr>
        </p:nvSpPr>
        <p:spPr/>
        <p:txBody>
          <a:bodyPr/>
          <a:lstStyle/>
          <a:p>
            <a:fld id="{E300904F-135F-154A-9B69-7C1E40CC7F07}" type="datetime1">
              <a:rPr lang="en-US" smtClean="0"/>
              <a:t>6/27/22</a:t>
            </a:fld>
            <a:endParaRPr lang="en-US"/>
          </a:p>
        </p:txBody>
      </p:sp>
    </p:spTree>
    <p:extLst>
      <p:ext uri="{BB962C8B-B14F-4D97-AF65-F5344CB8AC3E}">
        <p14:creationId xmlns:p14="http://schemas.microsoft.com/office/powerpoint/2010/main" val="2491907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25FB-C607-1886-68FA-48125FFDED57}"/>
              </a:ext>
            </a:extLst>
          </p:cNvPr>
          <p:cNvSpPr>
            <a:spLocks noGrp="1"/>
          </p:cNvSpPr>
          <p:nvPr>
            <p:ph type="title"/>
          </p:nvPr>
        </p:nvSpPr>
        <p:spPr/>
        <p:txBody>
          <a:bodyPr/>
          <a:lstStyle/>
          <a:p>
            <a:r>
              <a:rPr lang="en-US" dirty="0"/>
              <a:t>But blockchain models are volatile</a:t>
            </a:r>
          </a:p>
        </p:txBody>
      </p:sp>
      <p:sp>
        <p:nvSpPr>
          <p:cNvPr id="3" name="Date Placeholder 2">
            <a:extLst>
              <a:ext uri="{FF2B5EF4-FFF2-40B4-BE49-F238E27FC236}">
                <a16:creationId xmlns:a16="http://schemas.microsoft.com/office/drawing/2014/main" id="{57E49798-D242-E4FD-39C4-E59086C96D5F}"/>
              </a:ext>
            </a:extLst>
          </p:cNvPr>
          <p:cNvSpPr>
            <a:spLocks noGrp="1"/>
          </p:cNvSpPr>
          <p:nvPr>
            <p:ph type="dt" sz="half" idx="10"/>
          </p:nvPr>
        </p:nvSpPr>
        <p:spPr/>
        <p:txBody>
          <a:bodyPr/>
          <a:lstStyle/>
          <a:p>
            <a:fld id="{B091E66A-9984-7C45-99B1-75962D2916EA}" type="datetime1">
              <a:rPr lang="en-US" smtClean="0"/>
              <a:t>6/27/22</a:t>
            </a:fld>
            <a:endParaRPr lang="en-US"/>
          </a:p>
        </p:txBody>
      </p:sp>
      <p:sp>
        <p:nvSpPr>
          <p:cNvPr id="4" name="Footer Placeholder 3">
            <a:extLst>
              <a:ext uri="{FF2B5EF4-FFF2-40B4-BE49-F238E27FC236}">
                <a16:creationId xmlns:a16="http://schemas.microsoft.com/office/drawing/2014/main" id="{16DA85EA-63FC-6173-265F-E3346A28968A}"/>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1B794E85-7B40-6D32-ED96-9C9C7051350E}"/>
              </a:ext>
            </a:extLst>
          </p:cNvPr>
          <p:cNvSpPr>
            <a:spLocks noGrp="1"/>
          </p:cNvSpPr>
          <p:nvPr>
            <p:ph type="sldNum" sz="quarter" idx="12"/>
          </p:nvPr>
        </p:nvSpPr>
        <p:spPr/>
        <p:txBody>
          <a:bodyPr/>
          <a:lstStyle/>
          <a:p>
            <a:fld id="{E50F71B0-4DD4-904D-8BC4-8B1315D779B4}" type="slidenum">
              <a:rPr lang="en-US" smtClean="0"/>
              <a:t>20</a:t>
            </a:fld>
            <a:endParaRPr lang="en-US"/>
          </a:p>
        </p:txBody>
      </p:sp>
      <p:pic>
        <p:nvPicPr>
          <p:cNvPr id="7" name="Picture 6">
            <a:extLst>
              <a:ext uri="{FF2B5EF4-FFF2-40B4-BE49-F238E27FC236}">
                <a16:creationId xmlns:a16="http://schemas.microsoft.com/office/drawing/2014/main" id="{97F01877-1C32-FEE0-E9E8-87674CB3687E}"/>
              </a:ext>
            </a:extLst>
          </p:cNvPr>
          <p:cNvPicPr>
            <a:picLocks noChangeAspect="1"/>
          </p:cNvPicPr>
          <p:nvPr/>
        </p:nvPicPr>
        <p:blipFill>
          <a:blip r:embed="rId2"/>
          <a:stretch>
            <a:fillRect/>
          </a:stretch>
        </p:blipFill>
        <p:spPr>
          <a:xfrm>
            <a:off x="1882048" y="1456893"/>
            <a:ext cx="6691183" cy="4452210"/>
          </a:xfrm>
          <a:prstGeom prst="rect">
            <a:avLst/>
          </a:prstGeom>
          <a:ln/>
          <a:effectLst>
            <a:glow rad="63500">
              <a:schemeClr val="accent1">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pic>
      <p:sp>
        <p:nvSpPr>
          <p:cNvPr id="8" name="TextBox 7">
            <a:extLst>
              <a:ext uri="{FF2B5EF4-FFF2-40B4-BE49-F238E27FC236}">
                <a16:creationId xmlns:a16="http://schemas.microsoft.com/office/drawing/2014/main" id="{51D64ED5-9522-ABC8-02A4-D01D51F67B6C}"/>
              </a:ext>
            </a:extLst>
          </p:cNvPr>
          <p:cNvSpPr txBox="1"/>
          <p:nvPr/>
        </p:nvSpPr>
        <p:spPr>
          <a:xfrm>
            <a:off x="1882048" y="6079351"/>
            <a:ext cx="2748253" cy="276999"/>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200" dirty="0"/>
              <a:t>https://</a:t>
            </a:r>
            <a:r>
              <a:rPr lang="en-US" sz="1200" dirty="0" err="1"/>
              <a:t>www.coinbase.com</a:t>
            </a:r>
            <a:r>
              <a:rPr lang="en-US" sz="1200" dirty="0"/>
              <a:t>/price/helium</a:t>
            </a:r>
          </a:p>
        </p:txBody>
      </p:sp>
    </p:spTree>
    <p:extLst>
      <p:ext uri="{BB962C8B-B14F-4D97-AF65-F5344CB8AC3E}">
        <p14:creationId xmlns:p14="http://schemas.microsoft.com/office/powerpoint/2010/main" val="2686164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C6D0F-A702-4342-A603-5C67781B608B}"/>
              </a:ext>
            </a:extLst>
          </p:cNvPr>
          <p:cNvSpPr>
            <a:spLocks noGrp="1"/>
          </p:cNvSpPr>
          <p:nvPr>
            <p:ph type="sldNum" sz="quarter" idx="12"/>
          </p:nvPr>
        </p:nvSpPr>
        <p:spPr/>
        <p:txBody>
          <a:bodyPr/>
          <a:lstStyle/>
          <a:p>
            <a:fld id="{00000000-1234-1234-1234-123412341234}" type="slidenum">
              <a:rPr lang="en" smtClean="0"/>
              <a:pPr/>
              <a:t>21</a:t>
            </a:fld>
            <a:endParaRPr lang="en"/>
          </a:p>
        </p:txBody>
      </p:sp>
      <p:sp>
        <p:nvSpPr>
          <p:cNvPr id="3" name="Title 2">
            <a:extLst>
              <a:ext uri="{FF2B5EF4-FFF2-40B4-BE49-F238E27FC236}">
                <a16:creationId xmlns:a16="http://schemas.microsoft.com/office/drawing/2014/main" id="{657B8DA4-CE4C-D544-B39F-DA4636651D59}"/>
              </a:ext>
            </a:extLst>
          </p:cNvPr>
          <p:cNvSpPr>
            <a:spLocks noGrp="1"/>
          </p:cNvSpPr>
          <p:nvPr>
            <p:ph type="title"/>
          </p:nvPr>
        </p:nvSpPr>
        <p:spPr/>
        <p:txBody>
          <a:bodyPr/>
          <a:lstStyle/>
          <a:p>
            <a:r>
              <a:rPr lang="en-US" dirty="0"/>
              <a:t>LTE EPC</a:t>
            </a:r>
          </a:p>
        </p:txBody>
      </p:sp>
      <p:pic>
        <p:nvPicPr>
          <p:cNvPr id="4" name="Picture 3">
            <a:extLst>
              <a:ext uri="{FF2B5EF4-FFF2-40B4-BE49-F238E27FC236}">
                <a16:creationId xmlns:a16="http://schemas.microsoft.com/office/drawing/2014/main" id="{E19FB6B7-7D5E-5645-BBC3-E2D9BB890418}"/>
              </a:ext>
            </a:extLst>
          </p:cNvPr>
          <p:cNvPicPr>
            <a:picLocks noChangeAspect="1"/>
          </p:cNvPicPr>
          <p:nvPr/>
        </p:nvPicPr>
        <p:blipFill>
          <a:blip r:embed="rId3"/>
          <a:stretch>
            <a:fillRect/>
          </a:stretch>
        </p:blipFill>
        <p:spPr>
          <a:xfrm>
            <a:off x="1372041" y="1255742"/>
            <a:ext cx="7717945" cy="5602257"/>
          </a:xfrm>
          <a:prstGeom prst="rect">
            <a:avLst/>
          </a:prstGeom>
        </p:spPr>
      </p:pic>
      <p:sp>
        <p:nvSpPr>
          <p:cNvPr id="5" name="Date Placeholder 4">
            <a:extLst>
              <a:ext uri="{FF2B5EF4-FFF2-40B4-BE49-F238E27FC236}">
                <a16:creationId xmlns:a16="http://schemas.microsoft.com/office/drawing/2014/main" id="{8E440C45-4770-6F4A-9B14-2D377BB3CE67}"/>
              </a:ext>
            </a:extLst>
          </p:cNvPr>
          <p:cNvSpPr>
            <a:spLocks noGrp="1"/>
          </p:cNvSpPr>
          <p:nvPr>
            <p:ph type="dt" sz="half" idx="10"/>
          </p:nvPr>
        </p:nvSpPr>
        <p:spPr/>
        <p:txBody>
          <a:bodyPr/>
          <a:lstStyle/>
          <a:p>
            <a:fld id="{A8351A6E-9A54-CC44-9FA5-0CD67B90D3A9}" type="datetime1">
              <a:rPr lang="en-US" smtClean="0"/>
              <a:t>6/27/22</a:t>
            </a:fld>
            <a:endParaRPr lang="en-US"/>
          </a:p>
        </p:txBody>
      </p:sp>
      <p:sp>
        <p:nvSpPr>
          <p:cNvPr id="6" name="Footer Placeholder 5">
            <a:extLst>
              <a:ext uri="{FF2B5EF4-FFF2-40B4-BE49-F238E27FC236}">
                <a16:creationId xmlns:a16="http://schemas.microsoft.com/office/drawing/2014/main" id="{C75BD5DD-1DA8-1741-9738-21A4AA1C2822}"/>
              </a:ext>
            </a:extLst>
          </p:cNvPr>
          <p:cNvSpPr>
            <a:spLocks noGrp="1"/>
          </p:cNvSpPr>
          <p:nvPr>
            <p:ph type="ftr" sz="quarter" idx="11"/>
          </p:nvPr>
        </p:nvSpPr>
        <p:spPr/>
        <p:txBody>
          <a:bodyPr/>
          <a:lstStyle/>
          <a:p>
            <a:r>
              <a:rPr lang="en-US"/>
              <a:t>NGA Technology WG 06/2022</a:t>
            </a:r>
          </a:p>
        </p:txBody>
      </p:sp>
    </p:spTree>
    <p:extLst>
      <p:ext uri="{BB962C8B-B14F-4D97-AF65-F5344CB8AC3E}">
        <p14:creationId xmlns:p14="http://schemas.microsoft.com/office/powerpoint/2010/main" val="221812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37F8-2D21-0F4F-9728-C2F9D31CF4A2}"/>
              </a:ext>
            </a:extLst>
          </p:cNvPr>
          <p:cNvSpPr>
            <a:spLocks noGrp="1"/>
          </p:cNvSpPr>
          <p:nvPr>
            <p:ph type="title"/>
          </p:nvPr>
        </p:nvSpPr>
        <p:spPr/>
        <p:txBody>
          <a:bodyPr/>
          <a:lstStyle/>
          <a:p>
            <a:r>
              <a:rPr lang="en-US" dirty="0"/>
              <a:t>5G &amp; 4G EPC</a:t>
            </a:r>
          </a:p>
        </p:txBody>
      </p:sp>
      <p:sp>
        <p:nvSpPr>
          <p:cNvPr id="3" name="Footer Placeholder 2">
            <a:extLst>
              <a:ext uri="{FF2B5EF4-FFF2-40B4-BE49-F238E27FC236}">
                <a16:creationId xmlns:a16="http://schemas.microsoft.com/office/drawing/2014/main" id="{CFA17620-F245-2F4D-9041-28F7D2E9EB08}"/>
              </a:ext>
            </a:extLst>
          </p:cNvPr>
          <p:cNvSpPr>
            <a:spLocks noGrp="1"/>
          </p:cNvSpPr>
          <p:nvPr>
            <p:ph type="ftr" sz="quarter" idx="11"/>
          </p:nvPr>
        </p:nvSpPr>
        <p:spPr/>
        <p:txBody>
          <a:bodyPr/>
          <a:lstStyle/>
          <a:p>
            <a:r>
              <a:rPr lang="en-US"/>
              <a:t>NGA Technology WG 06/2022</a:t>
            </a:r>
          </a:p>
        </p:txBody>
      </p:sp>
      <p:sp>
        <p:nvSpPr>
          <p:cNvPr id="4" name="Slide Number Placeholder 3">
            <a:extLst>
              <a:ext uri="{FF2B5EF4-FFF2-40B4-BE49-F238E27FC236}">
                <a16:creationId xmlns:a16="http://schemas.microsoft.com/office/drawing/2014/main" id="{D34A0EF4-31F4-B94A-80BC-527086C5C03E}"/>
              </a:ext>
            </a:extLst>
          </p:cNvPr>
          <p:cNvSpPr>
            <a:spLocks noGrp="1"/>
          </p:cNvSpPr>
          <p:nvPr>
            <p:ph type="sldNum" sz="quarter" idx="12"/>
          </p:nvPr>
        </p:nvSpPr>
        <p:spPr/>
        <p:txBody>
          <a:bodyPr/>
          <a:lstStyle/>
          <a:p>
            <a:fld id="{E50F71B0-4DD4-904D-8BC4-8B1315D779B4}" type="slidenum">
              <a:rPr lang="en-US" smtClean="0"/>
              <a:t>22</a:t>
            </a:fld>
            <a:endParaRPr lang="en-US"/>
          </a:p>
        </p:txBody>
      </p:sp>
      <p:pic>
        <p:nvPicPr>
          <p:cNvPr id="5" name="Picture 4">
            <a:extLst>
              <a:ext uri="{FF2B5EF4-FFF2-40B4-BE49-F238E27FC236}">
                <a16:creationId xmlns:a16="http://schemas.microsoft.com/office/drawing/2014/main" id="{6DD61CB3-A056-894B-BF03-F2D569F9BDFF}"/>
              </a:ext>
            </a:extLst>
          </p:cNvPr>
          <p:cNvPicPr>
            <a:picLocks noChangeAspect="1"/>
          </p:cNvPicPr>
          <p:nvPr/>
        </p:nvPicPr>
        <p:blipFill>
          <a:blip r:embed="rId3"/>
          <a:stretch>
            <a:fillRect/>
          </a:stretch>
        </p:blipFill>
        <p:spPr>
          <a:xfrm>
            <a:off x="1293779" y="1435099"/>
            <a:ext cx="8205821" cy="4807141"/>
          </a:xfrm>
          <a:prstGeom prst="rect">
            <a:avLst/>
          </a:prstGeom>
        </p:spPr>
      </p:pic>
      <p:sp>
        <p:nvSpPr>
          <p:cNvPr id="6" name="TextBox 5">
            <a:extLst>
              <a:ext uri="{FF2B5EF4-FFF2-40B4-BE49-F238E27FC236}">
                <a16:creationId xmlns:a16="http://schemas.microsoft.com/office/drawing/2014/main" id="{1C307349-FEA3-F649-AA01-7A43507DE89D}"/>
              </a:ext>
            </a:extLst>
          </p:cNvPr>
          <p:cNvSpPr txBox="1"/>
          <p:nvPr/>
        </p:nvSpPr>
        <p:spPr>
          <a:xfrm>
            <a:off x="416560" y="6356350"/>
            <a:ext cx="1572866" cy="307777"/>
          </a:xfrm>
          <a:prstGeom prst="rect">
            <a:avLst/>
          </a:prstGeom>
          <a:noFill/>
        </p:spPr>
        <p:txBody>
          <a:bodyPr wrap="none" rtlCol="0">
            <a:spAutoFit/>
          </a:bodyPr>
          <a:lstStyle/>
          <a:p>
            <a:r>
              <a:rPr lang="en-US" sz="1400" dirty="0"/>
              <a:t>Ericsson, Oct. 2020</a:t>
            </a:r>
          </a:p>
        </p:txBody>
      </p:sp>
      <p:sp>
        <p:nvSpPr>
          <p:cNvPr id="7" name="Date Placeholder 6">
            <a:extLst>
              <a:ext uri="{FF2B5EF4-FFF2-40B4-BE49-F238E27FC236}">
                <a16:creationId xmlns:a16="http://schemas.microsoft.com/office/drawing/2014/main" id="{95C1C4AC-9166-A341-AD46-7E74777AAB26}"/>
              </a:ext>
            </a:extLst>
          </p:cNvPr>
          <p:cNvSpPr>
            <a:spLocks noGrp="1"/>
          </p:cNvSpPr>
          <p:nvPr>
            <p:ph type="dt" sz="half" idx="10"/>
          </p:nvPr>
        </p:nvSpPr>
        <p:spPr/>
        <p:txBody>
          <a:bodyPr/>
          <a:lstStyle/>
          <a:p>
            <a:fld id="{092728E3-9887-574A-842F-990FF949612E}" type="datetime1">
              <a:rPr lang="en-US" smtClean="0"/>
              <a:t>6/27/22</a:t>
            </a:fld>
            <a:endParaRPr lang="en-US"/>
          </a:p>
        </p:txBody>
      </p:sp>
    </p:spTree>
    <p:extLst>
      <p:ext uri="{BB962C8B-B14F-4D97-AF65-F5344CB8AC3E}">
        <p14:creationId xmlns:p14="http://schemas.microsoft.com/office/powerpoint/2010/main" val="2923893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59EA-233F-926E-F8A5-39CDE60E0F4F}"/>
              </a:ext>
            </a:extLst>
          </p:cNvPr>
          <p:cNvSpPr>
            <a:spLocks noGrp="1"/>
          </p:cNvSpPr>
          <p:nvPr>
            <p:ph type="title"/>
          </p:nvPr>
        </p:nvSpPr>
        <p:spPr/>
        <p:txBody>
          <a:bodyPr/>
          <a:lstStyle/>
          <a:p>
            <a:r>
              <a:rPr lang="en-US" dirty="0"/>
              <a:t>Users per ASN roughly constant</a:t>
            </a:r>
          </a:p>
        </p:txBody>
      </p:sp>
      <p:sp>
        <p:nvSpPr>
          <p:cNvPr id="3" name="Date Placeholder 2">
            <a:extLst>
              <a:ext uri="{FF2B5EF4-FFF2-40B4-BE49-F238E27FC236}">
                <a16:creationId xmlns:a16="http://schemas.microsoft.com/office/drawing/2014/main" id="{98867FA2-96D6-A9A4-2800-3A396793D675}"/>
              </a:ext>
            </a:extLst>
          </p:cNvPr>
          <p:cNvSpPr>
            <a:spLocks noGrp="1"/>
          </p:cNvSpPr>
          <p:nvPr>
            <p:ph type="dt" sz="half" idx="10"/>
          </p:nvPr>
        </p:nvSpPr>
        <p:spPr/>
        <p:txBody>
          <a:bodyPr/>
          <a:lstStyle/>
          <a:p>
            <a:fld id="{E5C855F3-360E-E747-B0EB-B4BC40B3260D}" type="datetime1">
              <a:rPr lang="en-US" smtClean="0"/>
              <a:t>6/27/22</a:t>
            </a:fld>
            <a:endParaRPr lang="en-US"/>
          </a:p>
        </p:txBody>
      </p:sp>
      <p:sp>
        <p:nvSpPr>
          <p:cNvPr id="4" name="Footer Placeholder 3">
            <a:extLst>
              <a:ext uri="{FF2B5EF4-FFF2-40B4-BE49-F238E27FC236}">
                <a16:creationId xmlns:a16="http://schemas.microsoft.com/office/drawing/2014/main" id="{0F26B0B4-D458-60F0-73EC-99424B1A63AA}"/>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1E55FAE0-6D07-6643-E460-766A4074EDBD}"/>
              </a:ext>
            </a:extLst>
          </p:cNvPr>
          <p:cNvSpPr>
            <a:spLocks noGrp="1"/>
          </p:cNvSpPr>
          <p:nvPr>
            <p:ph type="sldNum" sz="quarter" idx="12"/>
          </p:nvPr>
        </p:nvSpPr>
        <p:spPr/>
        <p:txBody>
          <a:bodyPr/>
          <a:lstStyle/>
          <a:p>
            <a:fld id="{E50F71B0-4DD4-904D-8BC4-8B1315D779B4}" type="slidenum">
              <a:rPr lang="en-US" smtClean="0"/>
              <a:t>23</a:t>
            </a:fld>
            <a:endParaRPr lang="en-US"/>
          </a:p>
        </p:txBody>
      </p:sp>
      <p:pic>
        <p:nvPicPr>
          <p:cNvPr id="7170" name="Picture 2">
            <a:extLst>
              <a:ext uri="{FF2B5EF4-FFF2-40B4-BE49-F238E27FC236}">
                <a16:creationId xmlns:a16="http://schemas.microsoft.com/office/drawing/2014/main" id="{BD180057-1D70-ADD0-5D88-D6241C93E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29" y="1690688"/>
            <a:ext cx="5881322" cy="44540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F903AF-1A8E-5682-99D9-20C01A0A95BF}"/>
              </a:ext>
            </a:extLst>
          </p:cNvPr>
          <p:cNvSpPr txBox="1"/>
          <p:nvPr/>
        </p:nvSpPr>
        <p:spPr>
          <a:xfrm>
            <a:off x="1383956" y="6094740"/>
            <a:ext cx="1866217" cy="26161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100" dirty="0"/>
              <a:t>https://</a:t>
            </a:r>
            <a:r>
              <a:rPr lang="en-US" sz="1100" dirty="0" err="1"/>
              <a:t>www.cidr-report.org</a:t>
            </a:r>
            <a:r>
              <a:rPr lang="en-US" sz="1100" dirty="0"/>
              <a:t>/</a:t>
            </a:r>
          </a:p>
        </p:txBody>
      </p:sp>
      <p:pic>
        <p:nvPicPr>
          <p:cNvPr id="10" name="Picture 9">
            <a:extLst>
              <a:ext uri="{FF2B5EF4-FFF2-40B4-BE49-F238E27FC236}">
                <a16:creationId xmlns:a16="http://schemas.microsoft.com/office/drawing/2014/main" id="{65205B47-A904-AA54-55DC-9BD8F1752522}"/>
              </a:ext>
            </a:extLst>
          </p:cNvPr>
          <p:cNvPicPr>
            <a:picLocks noChangeAspect="1"/>
          </p:cNvPicPr>
          <p:nvPr/>
        </p:nvPicPr>
        <p:blipFill>
          <a:blip r:embed="rId4"/>
          <a:stretch>
            <a:fillRect/>
          </a:stretch>
        </p:blipFill>
        <p:spPr>
          <a:xfrm>
            <a:off x="6330779" y="1690688"/>
            <a:ext cx="5743271" cy="3154186"/>
          </a:xfrm>
          <a:prstGeom prst="rect">
            <a:avLst/>
          </a:prstGeom>
        </p:spPr>
      </p:pic>
      <p:sp>
        <p:nvSpPr>
          <p:cNvPr id="11" name="TextBox 10">
            <a:extLst>
              <a:ext uri="{FF2B5EF4-FFF2-40B4-BE49-F238E27FC236}">
                <a16:creationId xmlns:a16="http://schemas.microsoft.com/office/drawing/2014/main" id="{17D84770-1ADD-8251-C5A1-0EDC24849643}"/>
              </a:ext>
            </a:extLst>
          </p:cNvPr>
          <p:cNvSpPr txBox="1"/>
          <p:nvPr/>
        </p:nvSpPr>
        <p:spPr>
          <a:xfrm>
            <a:off x="6809361" y="6013979"/>
            <a:ext cx="4209807" cy="261610"/>
          </a:xfrm>
          <a:prstGeom prst="rect">
            <a:avLst/>
          </a:prstGeom>
          <a:solidFill>
            <a:schemeClr val="bg1">
              <a:lumMod val="65000"/>
            </a:schemeClr>
          </a:solidFill>
        </p:spPr>
        <p:txBody>
          <a:bodyPr wrap="none" rtlCol="0">
            <a:spAutoFit/>
          </a:bodyPr>
          <a:lstStyle/>
          <a:p>
            <a:r>
              <a:rPr lang="en-US" sz="1100" dirty="0"/>
              <a:t>https://</a:t>
            </a:r>
            <a:r>
              <a:rPr lang="en-US" sz="1100" dirty="0" err="1"/>
              <a:t>itu.foleon.com</a:t>
            </a:r>
            <a:r>
              <a:rPr lang="en-US" sz="1100" dirty="0"/>
              <a:t>/</a:t>
            </a:r>
            <a:r>
              <a:rPr lang="en-US" sz="1100" dirty="0" err="1"/>
              <a:t>itu</a:t>
            </a:r>
            <a:r>
              <a:rPr lang="en-US" sz="1100" dirty="0"/>
              <a:t>/measuring-digital-development/internet-us</a:t>
            </a:r>
          </a:p>
        </p:txBody>
      </p:sp>
      <p:sp>
        <p:nvSpPr>
          <p:cNvPr id="12" name="TextBox 11">
            <a:extLst>
              <a:ext uri="{FF2B5EF4-FFF2-40B4-BE49-F238E27FC236}">
                <a16:creationId xmlns:a16="http://schemas.microsoft.com/office/drawing/2014/main" id="{DF01F0EA-CC63-AE1E-D9A9-059DE7D24324}"/>
              </a:ext>
            </a:extLst>
          </p:cNvPr>
          <p:cNvSpPr txBox="1"/>
          <p:nvPr/>
        </p:nvSpPr>
        <p:spPr>
          <a:xfrm>
            <a:off x="6928239" y="5167312"/>
            <a:ext cx="4451283"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roughly unchanged at 60k users per AS</a:t>
            </a:r>
          </a:p>
          <a:p>
            <a:r>
              <a:rPr lang="en-US" dirty="0"/>
              <a:t>(slight decrease in users / routing table entry)</a:t>
            </a:r>
          </a:p>
        </p:txBody>
      </p:sp>
    </p:spTree>
    <p:extLst>
      <p:ext uri="{BB962C8B-B14F-4D97-AF65-F5344CB8AC3E}">
        <p14:creationId xmlns:p14="http://schemas.microsoft.com/office/powerpoint/2010/main" val="4175872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DEFA-086C-9C00-31A7-74A7808F9F1F}"/>
              </a:ext>
            </a:extLst>
          </p:cNvPr>
          <p:cNvSpPr>
            <a:spLocks noGrp="1"/>
          </p:cNvSpPr>
          <p:nvPr>
            <p:ph type="title"/>
          </p:nvPr>
        </p:nvSpPr>
        <p:spPr/>
        <p:txBody>
          <a:bodyPr/>
          <a:lstStyle/>
          <a:p>
            <a:r>
              <a:rPr lang="en-US" dirty="0"/>
              <a:t>Home networks are now small enterprise networks</a:t>
            </a:r>
          </a:p>
        </p:txBody>
      </p:sp>
      <p:sp>
        <p:nvSpPr>
          <p:cNvPr id="3" name="Date Placeholder 2">
            <a:extLst>
              <a:ext uri="{FF2B5EF4-FFF2-40B4-BE49-F238E27FC236}">
                <a16:creationId xmlns:a16="http://schemas.microsoft.com/office/drawing/2014/main" id="{99A727CA-1BC1-7D24-169D-CDCEAB80CE99}"/>
              </a:ext>
            </a:extLst>
          </p:cNvPr>
          <p:cNvSpPr>
            <a:spLocks noGrp="1"/>
          </p:cNvSpPr>
          <p:nvPr>
            <p:ph type="dt" sz="half" idx="10"/>
          </p:nvPr>
        </p:nvSpPr>
        <p:spPr/>
        <p:txBody>
          <a:bodyPr/>
          <a:lstStyle/>
          <a:p>
            <a:fld id="{0AB6A1C6-F801-A34D-AB72-406E55F146A1}" type="datetime1">
              <a:rPr lang="en-US" smtClean="0"/>
              <a:t>6/27/22</a:t>
            </a:fld>
            <a:endParaRPr lang="en-US"/>
          </a:p>
        </p:txBody>
      </p:sp>
      <p:sp>
        <p:nvSpPr>
          <p:cNvPr id="4" name="Footer Placeholder 3">
            <a:extLst>
              <a:ext uri="{FF2B5EF4-FFF2-40B4-BE49-F238E27FC236}">
                <a16:creationId xmlns:a16="http://schemas.microsoft.com/office/drawing/2014/main" id="{A0933B20-D1CF-D288-14EC-EB8CBAD9DE5C}"/>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79816BA3-0931-CDCA-2D58-0AC677550492}"/>
              </a:ext>
            </a:extLst>
          </p:cNvPr>
          <p:cNvSpPr>
            <a:spLocks noGrp="1"/>
          </p:cNvSpPr>
          <p:nvPr>
            <p:ph type="sldNum" sz="quarter" idx="12"/>
          </p:nvPr>
        </p:nvSpPr>
        <p:spPr/>
        <p:txBody>
          <a:bodyPr/>
          <a:lstStyle/>
          <a:p>
            <a:fld id="{E50F71B0-4DD4-904D-8BC4-8B1315D779B4}" type="slidenum">
              <a:rPr lang="en-US" smtClean="0"/>
              <a:t>24</a:t>
            </a:fld>
            <a:endParaRPr lang="en-US"/>
          </a:p>
        </p:txBody>
      </p:sp>
      <p:pic>
        <p:nvPicPr>
          <p:cNvPr id="7" name="Picture 6">
            <a:extLst>
              <a:ext uri="{FF2B5EF4-FFF2-40B4-BE49-F238E27FC236}">
                <a16:creationId xmlns:a16="http://schemas.microsoft.com/office/drawing/2014/main" id="{D6E3A69C-0A25-DE66-E3C7-5A7931D5A417}"/>
              </a:ext>
            </a:extLst>
          </p:cNvPr>
          <p:cNvPicPr>
            <a:picLocks noChangeAspect="1"/>
          </p:cNvPicPr>
          <p:nvPr/>
        </p:nvPicPr>
        <p:blipFill>
          <a:blip r:embed="rId3"/>
          <a:stretch>
            <a:fillRect/>
          </a:stretch>
        </p:blipFill>
        <p:spPr>
          <a:xfrm>
            <a:off x="838200" y="1785825"/>
            <a:ext cx="10676238" cy="978655"/>
          </a:xfrm>
          <a:prstGeom prst="rect">
            <a:avLst/>
          </a:prstGeom>
        </p:spPr>
        <p:style>
          <a:lnRef idx="0">
            <a:schemeClr val="accent5"/>
          </a:lnRef>
          <a:fillRef idx="3">
            <a:schemeClr val="accent5"/>
          </a:fillRef>
          <a:effectRef idx="3">
            <a:schemeClr val="accent5"/>
          </a:effectRef>
          <a:fontRef idx="minor">
            <a:schemeClr val="lt1"/>
          </a:fontRef>
        </p:style>
      </p:pic>
      <p:sp>
        <p:nvSpPr>
          <p:cNvPr id="8" name="TextBox 7">
            <a:extLst>
              <a:ext uri="{FF2B5EF4-FFF2-40B4-BE49-F238E27FC236}">
                <a16:creationId xmlns:a16="http://schemas.microsoft.com/office/drawing/2014/main" id="{E1422F41-82EF-5673-0732-630AC1B53BC6}"/>
              </a:ext>
            </a:extLst>
          </p:cNvPr>
          <p:cNvSpPr txBox="1"/>
          <p:nvPr/>
        </p:nvSpPr>
        <p:spPr>
          <a:xfrm>
            <a:off x="838200" y="3429000"/>
            <a:ext cx="5624384" cy="1815882"/>
          </a:xfrm>
          <a:prstGeom prst="rect">
            <a:avLst/>
          </a:prstGeom>
          <a:noFill/>
        </p:spPr>
        <p:txBody>
          <a:bodyPr wrap="square" rtlCol="0">
            <a:spAutoFit/>
          </a:bodyPr>
          <a:lstStyle/>
          <a:p>
            <a:r>
              <a:rPr lang="en-US" sz="2800" dirty="0"/>
              <a:t>Largely self-managed:</a:t>
            </a:r>
          </a:p>
          <a:p>
            <a:pPr marL="457200" indent="-457200">
              <a:buFont typeface="Arial" panose="020B0604020202020204" pitchFamily="34" charset="0"/>
              <a:buChar char="•"/>
            </a:pPr>
            <a:r>
              <a:rPr lang="en-US" sz="2800" dirty="0"/>
              <a:t>routing (mesh)</a:t>
            </a:r>
          </a:p>
          <a:p>
            <a:pPr marL="457200" indent="-457200">
              <a:buFont typeface="Arial" panose="020B0604020202020204" pitchFamily="34" charset="0"/>
              <a:buChar char="•"/>
            </a:pPr>
            <a:r>
              <a:rPr lang="en-US" sz="2800" dirty="0"/>
              <a:t>device management</a:t>
            </a:r>
          </a:p>
          <a:p>
            <a:pPr marL="457200" indent="-457200">
              <a:buFont typeface="Arial" panose="020B0604020202020204" pitchFamily="34" charset="0"/>
              <a:buChar char="•"/>
            </a:pPr>
            <a:r>
              <a:rPr lang="en-US" sz="2800" dirty="0"/>
              <a:t>device &amp; user authentication</a:t>
            </a:r>
          </a:p>
        </p:txBody>
      </p:sp>
    </p:spTree>
    <p:extLst>
      <p:ext uri="{BB962C8B-B14F-4D97-AF65-F5344CB8AC3E}">
        <p14:creationId xmlns:p14="http://schemas.microsoft.com/office/powerpoint/2010/main" val="2548465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6B7113-EE4E-D143-BAA5-D7E95097C822}"/>
              </a:ext>
            </a:extLst>
          </p:cNvPr>
          <p:cNvSpPr>
            <a:spLocks noGrp="1"/>
          </p:cNvSpPr>
          <p:nvPr>
            <p:ph type="sldNum" sz="quarter" idx="12"/>
          </p:nvPr>
        </p:nvSpPr>
        <p:spPr/>
        <p:txBody>
          <a:bodyPr/>
          <a:lstStyle/>
          <a:p>
            <a:fld id="{00000000-1234-1234-1234-123412341234}" type="slidenum">
              <a:rPr lang="en" smtClean="0"/>
              <a:pPr/>
              <a:t>25</a:t>
            </a:fld>
            <a:endParaRPr lang="en"/>
          </a:p>
        </p:txBody>
      </p:sp>
      <p:sp>
        <p:nvSpPr>
          <p:cNvPr id="3" name="Title 2">
            <a:extLst>
              <a:ext uri="{FF2B5EF4-FFF2-40B4-BE49-F238E27FC236}">
                <a16:creationId xmlns:a16="http://schemas.microsoft.com/office/drawing/2014/main" id="{83557A1C-4347-F249-A1C8-AA203D77FD14}"/>
              </a:ext>
            </a:extLst>
          </p:cNvPr>
          <p:cNvSpPr>
            <a:spLocks noGrp="1"/>
          </p:cNvSpPr>
          <p:nvPr>
            <p:ph type="title"/>
          </p:nvPr>
        </p:nvSpPr>
        <p:spPr/>
        <p:txBody>
          <a:bodyPr/>
          <a:lstStyle/>
          <a:p>
            <a:r>
              <a:rPr lang="en-US" dirty="0"/>
              <a:t>Scaling down is harder than scaling up</a:t>
            </a:r>
          </a:p>
        </p:txBody>
      </p:sp>
      <p:pic>
        <p:nvPicPr>
          <p:cNvPr id="4" name="Picture 3">
            <a:extLst>
              <a:ext uri="{FF2B5EF4-FFF2-40B4-BE49-F238E27FC236}">
                <a16:creationId xmlns:a16="http://schemas.microsoft.com/office/drawing/2014/main" id="{4FCF58FB-579E-1A49-8816-5A182C9E8BFB}"/>
              </a:ext>
            </a:extLst>
          </p:cNvPr>
          <p:cNvPicPr>
            <a:picLocks noChangeAspect="1"/>
          </p:cNvPicPr>
          <p:nvPr/>
        </p:nvPicPr>
        <p:blipFill>
          <a:blip r:embed="rId2"/>
          <a:stretch>
            <a:fillRect/>
          </a:stretch>
        </p:blipFill>
        <p:spPr>
          <a:xfrm>
            <a:off x="636105" y="4393236"/>
            <a:ext cx="3127513" cy="1373299"/>
          </a:xfrm>
          <a:prstGeom prst="rect">
            <a:avLst/>
          </a:prstGeom>
        </p:spPr>
      </p:pic>
      <p:pic>
        <p:nvPicPr>
          <p:cNvPr id="5" name="Picture 4">
            <a:extLst>
              <a:ext uri="{FF2B5EF4-FFF2-40B4-BE49-F238E27FC236}">
                <a16:creationId xmlns:a16="http://schemas.microsoft.com/office/drawing/2014/main" id="{AD4AAAE5-D17D-214C-818E-5C8F7423A2E0}"/>
              </a:ext>
            </a:extLst>
          </p:cNvPr>
          <p:cNvPicPr>
            <a:picLocks noChangeAspect="1"/>
          </p:cNvPicPr>
          <p:nvPr/>
        </p:nvPicPr>
        <p:blipFill>
          <a:blip r:embed="rId3"/>
          <a:stretch>
            <a:fillRect/>
          </a:stretch>
        </p:blipFill>
        <p:spPr>
          <a:xfrm>
            <a:off x="4047452" y="3222716"/>
            <a:ext cx="3338427" cy="1414659"/>
          </a:xfrm>
          <a:prstGeom prst="rect">
            <a:avLst/>
          </a:prstGeom>
        </p:spPr>
      </p:pic>
      <p:pic>
        <p:nvPicPr>
          <p:cNvPr id="6" name="Picture 5">
            <a:extLst>
              <a:ext uri="{FF2B5EF4-FFF2-40B4-BE49-F238E27FC236}">
                <a16:creationId xmlns:a16="http://schemas.microsoft.com/office/drawing/2014/main" id="{14695A97-AC04-0140-A4E7-F9C478A18554}"/>
              </a:ext>
            </a:extLst>
          </p:cNvPr>
          <p:cNvPicPr>
            <a:picLocks noChangeAspect="1"/>
          </p:cNvPicPr>
          <p:nvPr/>
        </p:nvPicPr>
        <p:blipFill>
          <a:blip r:embed="rId4"/>
          <a:stretch>
            <a:fillRect/>
          </a:stretch>
        </p:blipFill>
        <p:spPr>
          <a:xfrm>
            <a:off x="7669713" y="1002092"/>
            <a:ext cx="2078016" cy="2220625"/>
          </a:xfrm>
          <a:prstGeom prst="rect">
            <a:avLst/>
          </a:prstGeom>
        </p:spPr>
      </p:pic>
      <p:pic>
        <p:nvPicPr>
          <p:cNvPr id="7" name="Picture 6">
            <a:extLst>
              <a:ext uri="{FF2B5EF4-FFF2-40B4-BE49-F238E27FC236}">
                <a16:creationId xmlns:a16="http://schemas.microsoft.com/office/drawing/2014/main" id="{F82BDD9F-F0F2-1D4A-9984-1DA39AA14D6C}"/>
              </a:ext>
            </a:extLst>
          </p:cNvPr>
          <p:cNvPicPr>
            <a:picLocks noChangeAspect="1"/>
          </p:cNvPicPr>
          <p:nvPr/>
        </p:nvPicPr>
        <p:blipFill>
          <a:blip r:embed="rId5"/>
          <a:stretch>
            <a:fillRect/>
          </a:stretch>
        </p:blipFill>
        <p:spPr>
          <a:xfrm>
            <a:off x="8610601" y="2348993"/>
            <a:ext cx="3564791" cy="1747447"/>
          </a:xfrm>
          <a:prstGeom prst="rect">
            <a:avLst/>
          </a:prstGeom>
        </p:spPr>
      </p:pic>
      <p:sp>
        <p:nvSpPr>
          <p:cNvPr id="8" name="TextBox 7">
            <a:extLst>
              <a:ext uri="{FF2B5EF4-FFF2-40B4-BE49-F238E27FC236}">
                <a16:creationId xmlns:a16="http://schemas.microsoft.com/office/drawing/2014/main" id="{0219D7F6-3FDB-7A43-8C80-DDA0F5FE62FF}"/>
              </a:ext>
            </a:extLst>
          </p:cNvPr>
          <p:cNvSpPr txBox="1"/>
          <p:nvPr/>
        </p:nvSpPr>
        <p:spPr>
          <a:xfrm>
            <a:off x="8326765" y="4096439"/>
            <a:ext cx="2157770" cy="830997"/>
          </a:xfrm>
          <a:prstGeom prst="rect">
            <a:avLst/>
          </a:prstGeom>
          <a:noFill/>
        </p:spPr>
        <p:txBody>
          <a:bodyPr wrap="none" rtlCol="0">
            <a:spAutoFit/>
          </a:bodyPr>
          <a:lstStyle/>
          <a:p>
            <a:r>
              <a:rPr lang="en-US" sz="2400" dirty="0"/>
              <a:t>large enterprise</a:t>
            </a:r>
          </a:p>
          <a:p>
            <a:r>
              <a:rPr lang="en-US" sz="2400" dirty="0"/>
              <a:t>management</a:t>
            </a:r>
          </a:p>
        </p:txBody>
      </p:sp>
      <p:sp>
        <p:nvSpPr>
          <p:cNvPr id="9" name="TextBox 8">
            <a:extLst>
              <a:ext uri="{FF2B5EF4-FFF2-40B4-BE49-F238E27FC236}">
                <a16:creationId xmlns:a16="http://schemas.microsoft.com/office/drawing/2014/main" id="{D1F535FB-8E6D-5D48-9FEC-1E0554A13D21}"/>
              </a:ext>
            </a:extLst>
          </p:cNvPr>
          <p:cNvSpPr txBox="1"/>
          <p:nvPr/>
        </p:nvSpPr>
        <p:spPr>
          <a:xfrm>
            <a:off x="5070715" y="4637376"/>
            <a:ext cx="2055371" cy="461665"/>
          </a:xfrm>
          <a:prstGeom prst="rect">
            <a:avLst/>
          </a:prstGeom>
          <a:noFill/>
        </p:spPr>
        <p:txBody>
          <a:bodyPr wrap="none" rtlCol="0">
            <a:spAutoFit/>
          </a:bodyPr>
          <a:lstStyle/>
          <a:p>
            <a:r>
              <a:rPr lang="en-US" sz="2400" dirty="0"/>
              <a:t>mesh backhaul</a:t>
            </a:r>
          </a:p>
        </p:txBody>
      </p:sp>
      <p:sp>
        <p:nvSpPr>
          <p:cNvPr id="10" name="TextBox 9">
            <a:extLst>
              <a:ext uri="{FF2B5EF4-FFF2-40B4-BE49-F238E27FC236}">
                <a16:creationId xmlns:a16="http://schemas.microsoft.com/office/drawing/2014/main" id="{E8A597F3-C89B-B34E-A452-F32DAEE02A2F}"/>
              </a:ext>
            </a:extLst>
          </p:cNvPr>
          <p:cNvSpPr txBox="1"/>
          <p:nvPr/>
        </p:nvSpPr>
        <p:spPr>
          <a:xfrm>
            <a:off x="605563" y="3068533"/>
            <a:ext cx="2202526" cy="1200329"/>
          </a:xfrm>
          <a:prstGeom prst="rect">
            <a:avLst/>
          </a:prstGeom>
          <a:noFill/>
        </p:spPr>
        <p:txBody>
          <a:bodyPr wrap="none" rtlCol="0">
            <a:spAutoFit/>
          </a:bodyPr>
          <a:lstStyle/>
          <a:p>
            <a:r>
              <a:rPr lang="en-US" sz="2400" dirty="0"/>
              <a:t>firewall</a:t>
            </a:r>
          </a:p>
          <a:p>
            <a:r>
              <a:rPr lang="en-US" sz="2400" dirty="0"/>
              <a:t>DNS</a:t>
            </a:r>
          </a:p>
          <a:p>
            <a:r>
              <a:rPr lang="en-US" sz="2400" dirty="0"/>
              <a:t>edge computing</a:t>
            </a:r>
          </a:p>
        </p:txBody>
      </p:sp>
      <p:sp>
        <p:nvSpPr>
          <p:cNvPr id="11" name="TextBox 10">
            <a:extLst>
              <a:ext uri="{FF2B5EF4-FFF2-40B4-BE49-F238E27FC236}">
                <a16:creationId xmlns:a16="http://schemas.microsoft.com/office/drawing/2014/main" id="{44711C39-F1AC-164B-848F-CCFEB6377063}"/>
              </a:ext>
            </a:extLst>
          </p:cNvPr>
          <p:cNvSpPr txBox="1"/>
          <p:nvPr/>
        </p:nvSpPr>
        <p:spPr>
          <a:xfrm>
            <a:off x="5793179" y="5831937"/>
            <a:ext cx="5735866"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identity management and trust still deficient</a:t>
            </a:r>
          </a:p>
        </p:txBody>
      </p:sp>
      <p:sp>
        <p:nvSpPr>
          <p:cNvPr id="12" name="Right Arrow 11">
            <a:extLst>
              <a:ext uri="{FF2B5EF4-FFF2-40B4-BE49-F238E27FC236}">
                <a16:creationId xmlns:a16="http://schemas.microsoft.com/office/drawing/2014/main" id="{B9895065-E530-D84E-835D-E3226C6C5444}"/>
              </a:ext>
            </a:extLst>
          </p:cNvPr>
          <p:cNvSpPr/>
          <p:nvPr/>
        </p:nvSpPr>
        <p:spPr>
          <a:xfrm rot="20110732">
            <a:off x="2511769" y="3557668"/>
            <a:ext cx="8909315" cy="512465"/>
          </a:xfrm>
          <a:prstGeom prst="rightArrow">
            <a:avLst/>
          </a:prstGeom>
          <a:solidFill>
            <a:schemeClr val="accent4">
              <a:lumMod val="40000"/>
              <a:lumOff val="60000"/>
              <a:alpha val="3607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151F8BA9-DFB8-CB46-94E1-52CFE558626D}"/>
              </a:ext>
            </a:extLst>
          </p:cNvPr>
          <p:cNvSpPr txBox="1"/>
          <p:nvPr/>
        </p:nvSpPr>
        <p:spPr>
          <a:xfrm>
            <a:off x="936487" y="1711330"/>
            <a:ext cx="4648196" cy="461665"/>
          </a:xfrm>
          <a:prstGeom prst="rect">
            <a:avLst/>
          </a:prstGeom>
          <a:noFill/>
        </p:spPr>
        <p:txBody>
          <a:bodyPr wrap="none" rtlCol="0">
            <a:spAutoFit/>
          </a:bodyPr>
          <a:lstStyle/>
          <a:p>
            <a:r>
              <a:rPr lang="en-US" sz="2400" dirty="0"/>
              <a:t>no PhD (or carrier training) needed!</a:t>
            </a:r>
          </a:p>
        </p:txBody>
      </p:sp>
      <p:sp>
        <p:nvSpPr>
          <p:cNvPr id="14" name="Date Placeholder 13">
            <a:extLst>
              <a:ext uri="{FF2B5EF4-FFF2-40B4-BE49-F238E27FC236}">
                <a16:creationId xmlns:a16="http://schemas.microsoft.com/office/drawing/2014/main" id="{1ED76988-7474-2F45-8ABB-4227D6CCC9ED}"/>
              </a:ext>
            </a:extLst>
          </p:cNvPr>
          <p:cNvSpPr>
            <a:spLocks noGrp="1"/>
          </p:cNvSpPr>
          <p:nvPr>
            <p:ph type="dt" sz="half" idx="10"/>
          </p:nvPr>
        </p:nvSpPr>
        <p:spPr/>
        <p:txBody>
          <a:bodyPr/>
          <a:lstStyle/>
          <a:p>
            <a:fld id="{14844BBA-7194-A549-BB47-BFDE869F75A0}" type="datetime1">
              <a:rPr lang="en-US" smtClean="0"/>
              <a:t>6/27/22</a:t>
            </a:fld>
            <a:endParaRPr lang="en-US"/>
          </a:p>
        </p:txBody>
      </p:sp>
      <p:sp>
        <p:nvSpPr>
          <p:cNvPr id="15" name="Footer Placeholder 14">
            <a:extLst>
              <a:ext uri="{FF2B5EF4-FFF2-40B4-BE49-F238E27FC236}">
                <a16:creationId xmlns:a16="http://schemas.microsoft.com/office/drawing/2014/main" id="{9DDB4546-31D1-1B42-8F47-9AD0C954AAB3}"/>
              </a:ext>
            </a:extLst>
          </p:cNvPr>
          <p:cNvSpPr>
            <a:spLocks noGrp="1"/>
          </p:cNvSpPr>
          <p:nvPr>
            <p:ph type="ftr" sz="quarter" idx="11"/>
          </p:nvPr>
        </p:nvSpPr>
        <p:spPr/>
        <p:txBody>
          <a:bodyPr/>
          <a:lstStyle/>
          <a:p>
            <a:r>
              <a:rPr lang="en-US"/>
              <a:t>NGA Technology WG 06/2022</a:t>
            </a:r>
          </a:p>
        </p:txBody>
      </p:sp>
    </p:spTree>
    <p:extLst>
      <p:ext uri="{BB962C8B-B14F-4D97-AF65-F5344CB8AC3E}">
        <p14:creationId xmlns:p14="http://schemas.microsoft.com/office/powerpoint/2010/main" val="2084815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EA68C5-A3EA-094A-AF04-C8992E87B1F5}"/>
              </a:ext>
            </a:extLst>
          </p:cNvPr>
          <p:cNvSpPr>
            <a:spLocks noGrp="1"/>
          </p:cNvSpPr>
          <p:nvPr>
            <p:ph type="ftr" sz="quarter" idx="11"/>
          </p:nvPr>
        </p:nvSpPr>
        <p:spPr/>
        <p:txBody>
          <a:bodyPr/>
          <a:lstStyle/>
          <a:p>
            <a:r>
              <a:rPr lang="en-US"/>
              <a:t>NGA Technology WG 06/2022</a:t>
            </a:r>
          </a:p>
        </p:txBody>
      </p:sp>
      <p:sp>
        <p:nvSpPr>
          <p:cNvPr id="3" name="Slide Number Placeholder 2">
            <a:extLst>
              <a:ext uri="{FF2B5EF4-FFF2-40B4-BE49-F238E27FC236}">
                <a16:creationId xmlns:a16="http://schemas.microsoft.com/office/drawing/2014/main" id="{44BC2BF8-1F65-824D-83F4-415CBC822300}"/>
              </a:ext>
            </a:extLst>
          </p:cNvPr>
          <p:cNvSpPr>
            <a:spLocks noGrp="1"/>
          </p:cNvSpPr>
          <p:nvPr>
            <p:ph type="sldNum" sz="quarter" idx="12"/>
          </p:nvPr>
        </p:nvSpPr>
        <p:spPr/>
        <p:txBody>
          <a:bodyPr/>
          <a:lstStyle/>
          <a:p>
            <a:fld id="{6D00ABC0-0B20-594E-8324-2F30128B41A0}" type="slidenum">
              <a:rPr lang="en-US" smtClean="0"/>
              <a:t>26</a:t>
            </a:fld>
            <a:endParaRPr lang="en-US"/>
          </a:p>
        </p:txBody>
      </p:sp>
      <p:sp>
        <p:nvSpPr>
          <p:cNvPr id="4" name="Title 3">
            <a:extLst>
              <a:ext uri="{FF2B5EF4-FFF2-40B4-BE49-F238E27FC236}">
                <a16:creationId xmlns:a16="http://schemas.microsoft.com/office/drawing/2014/main" id="{C0CB7091-8ACD-5743-A1D8-91E5F872B6EF}"/>
              </a:ext>
            </a:extLst>
          </p:cNvPr>
          <p:cNvSpPr>
            <a:spLocks noGrp="1"/>
          </p:cNvSpPr>
          <p:nvPr>
            <p:ph type="title"/>
          </p:nvPr>
        </p:nvSpPr>
        <p:spPr/>
        <p:txBody>
          <a:bodyPr/>
          <a:lstStyle/>
          <a:p>
            <a:r>
              <a:rPr lang="en-US" dirty="0"/>
              <a:t>Network value is (much) more than PHY</a:t>
            </a:r>
          </a:p>
        </p:txBody>
      </p:sp>
      <p:graphicFrame>
        <p:nvGraphicFramePr>
          <p:cNvPr id="5" name="Table 4">
            <a:extLst>
              <a:ext uri="{FF2B5EF4-FFF2-40B4-BE49-F238E27FC236}">
                <a16:creationId xmlns:a16="http://schemas.microsoft.com/office/drawing/2014/main" id="{A4CC25BD-9D85-7D46-B8A2-0A106762CBE9}"/>
              </a:ext>
            </a:extLst>
          </p:cNvPr>
          <p:cNvGraphicFramePr>
            <a:graphicFrameLocks noGrp="1"/>
          </p:cNvGraphicFramePr>
          <p:nvPr/>
        </p:nvGraphicFramePr>
        <p:xfrm>
          <a:off x="293512" y="1313476"/>
          <a:ext cx="11672709" cy="4911653"/>
        </p:xfrm>
        <a:graphic>
          <a:graphicData uri="http://schemas.openxmlformats.org/drawingml/2006/table">
            <a:tbl>
              <a:tblPr firstRow="1" bandRow="1">
                <a:tableStyleId>{5C22544A-7EE6-4342-B048-85BDC9FD1C3A}</a:tableStyleId>
              </a:tblPr>
              <a:tblGrid>
                <a:gridCol w="1610304">
                  <a:extLst>
                    <a:ext uri="{9D8B030D-6E8A-4147-A177-3AD203B41FA5}">
                      <a16:colId xmlns:a16="http://schemas.microsoft.com/office/drawing/2014/main" val="1277413425"/>
                    </a:ext>
                  </a:extLst>
                </a:gridCol>
                <a:gridCol w="4594333">
                  <a:extLst>
                    <a:ext uri="{9D8B030D-6E8A-4147-A177-3AD203B41FA5}">
                      <a16:colId xmlns:a16="http://schemas.microsoft.com/office/drawing/2014/main" val="4175279850"/>
                    </a:ext>
                  </a:extLst>
                </a:gridCol>
                <a:gridCol w="5468072">
                  <a:extLst>
                    <a:ext uri="{9D8B030D-6E8A-4147-A177-3AD203B41FA5}">
                      <a16:colId xmlns:a16="http://schemas.microsoft.com/office/drawing/2014/main" val="1350467970"/>
                    </a:ext>
                  </a:extLst>
                </a:gridCol>
              </a:tblGrid>
              <a:tr h="522533">
                <a:tc>
                  <a:txBody>
                    <a:bodyPr/>
                    <a:lstStyle/>
                    <a:p>
                      <a:r>
                        <a:rPr lang="en-US" dirty="0"/>
                        <a:t>Property</a:t>
                      </a:r>
                    </a:p>
                  </a:txBody>
                  <a:tcPr/>
                </a:tc>
                <a:tc>
                  <a:txBody>
                    <a:bodyPr/>
                    <a:lstStyle/>
                    <a:p>
                      <a:r>
                        <a:rPr lang="en-US" dirty="0"/>
                        <a:t>Requirements?</a:t>
                      </a:r>
                    </a:p>
                  </a:txBody>
                  <a:tcPr/>
                </a:tc>
                <a:tc>
                  <a:txBody>
                    <a:bodyPr/>
                    <a:lstStyle/>
                    <a:p>
                      <a:r>
                        <a:rPr lang="en-US" dirty="0"/>
                        <a:t>Example</a:t>
                      </a:r>
                    </a:p>
                  </a:txBody>
                  <a:tcPr/>
                </a:tc>
                <a:extLst>
                  <a:ext uri="{0D108BD9-81ED-4DB2-BD59-A6C34878D82A}">
                    <a16:rowId xmlns:a16="http://schemas.microsoft.com/office/drawing/2014/main" val="2102229638"/>
                  </a:ext>
                </a:extLst>
              </a:tr>
              <a:tr h="522533">
                <a:tc>
                  <a:txBody>
                    <a:bodyPr/>
                    <a:lstStyle/>
                    <a:p>
                      <a:r>
                        <a:rPr lang="en-US" dirty="0"/>
                        <a:t>Universality</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operate my system (almost) anywhere in the world?</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Adaptive frequency use by region</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(device knows location)</a:t>
                      </a:r>
                    </a:p>
                  </a:txBody>
                  <a:tcPr/>
                </a:tc>
                <a:extLst>
                  <a:ext uri="{0D108BD9-81ED-4DB2-BD59-A6C34878D82A}">
                    <a16:rowId xmlns:a16="http://schemas.microsoft.com/office/drawing/2014/main" val="1359994775"/>
                  </a:ext>
                </a:extLst>
              </a:tr>
              <a:tr h="628120">
                <a:tc>
                  <a:txBody>
                    <a:bodyPr/>
                    <a:lstStyle/>
                    <a:p>
                      <a:r>
                        <a:rPr lang="en-US" dirty="0"/>
                        <a:t>Incremental system cost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How much does it cost to add the functionality to the system?</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&lt; $5 for IoT devices</a:t>
                      </a:r>
                    </a:p>
                  </a:txBody>
                  <a:tcPr/>
                </a:tc>
                <a:extLst>
                  <a:ext uri="{0D108BD9-81ED-4DB2-BD59-A6C34878D82A}">
                    <a16:rowId xmlns:a16="http://schemas.microsoft.com/office/drawing/2014/main" val="3961246217"/>
                  </a:ext>
                </a:extLst>
              </a:tr>
              <a:tr h="522533">
                <a:tc>
                  <a:txBody>
                    <a:bodyPr/>
                    <a:lstStyle/>
                    <a:p>
                      <a:r>
                        <a:rPr lang="en-US" dirty="0"/>
                        <a:t>Data cost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build “free” data systems, even if restricted? Can I leverage cheap landline BW?</a:t>
                      </a:r>
                    </a:p>
                  </a:txBody>
                  <a:tcPr/>
                </a:tc>
                <a:tc>
                  <a:txBody>
                    <a:bodyPr/>
                    <a:lstStyle/>
                    <a:p>
                      <a:r>
                        <a:rPr lang="en-US" dirty="0"/>
                        <a:t>&lt; $0.10/GB for in-home use</a:t>
                      </a:r>
                    </a:p>
                  </a:txBody>
                  <a:tcPr/>
                </a:tc>
                <a:extLst>
                  <a:ext uri="{0D108BD9-81ED-4DB2-BD59-A6C34878D82A}">
                    <a16:rowId xmlns:a16="http://schemas.microsoft.com/office/drawing/2014/main" val="1700714640"/>
                  </a:ext>
                </a:extLst>
              </a:tr>
              <a:tr h="522533">
                <a:tc>
                  <a:txBody>
                    <a:bodyPr/>
                    <a:lstStyle/>
                    <a:p>
                      <a:r>
                        <a:rPr lang="en-US" dirty="0"/>
                        <a:t>Network architecture</a:t>
                      </a:r>
                    </a:p>
                  </a:txBody>
                  <a:tcPr/>
                </a:tc>
                <a:tc>
                  <a:txBody>
                    <a:bodyPr/>
                    <a:lstStyle/>
                    <a:p>
                      <a:r>
                        <a:rPr lang="en-US" dirty="0"/>
                        <a:t>Can I build my own network?</a:t>
                      </a:r>
                    </a:p>
                  </a:txBody>
                  <a:tcPr/>
                </a:tc>
                <a:tc>
                  <a:txBody>
                    <a:bodyPr/>
                    <a:lstStyle/>
                    <a:p>
                      <a:r>
                        <a:rPr lang="en-US" dirty="0"/>
                        <a:t>peer-to-peer </a:t>
                      </a:r>
                      <a:r>
                        <a:rPr lang="en-US" dirty="0">
                          <a:sym typeface="Wingdings" pitchFamily="2" charset="2"/>
                        </a:rPr>
                        <a:t> mesh  access point  cellular  long-range</a:t>
                      </a:r>
                      <a:endParaRPr lang="en-US" dirty="0"/>
                    </a:p>
                  </a:txBody>
                  <a:tcPr/>
                </a:tc>
                <a:extLst>
                  <a:ext uri="{0D108BD9-81ED-4DB2-BD59-A6C34878D82A}">
                    <a16:rowId xmlns:a16="http://schemas.microsoft.com/office/drawing/2014/main" val="2802586643"/>
                  </a:ext>
                </a:extLst>
              </a:tr>
              <a:tr h="522533">
                <a:tc>
                  <a:txBody>
                    <a:bodyPr/>
                    <a:lstStyle/>
                    <a:p>
                      <a:r>
                        <a:rPr lang="en-US" dirty="0"/>
                        <a:t>User management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design my own user management?</a:t>
                      </a:r>
                    </a:p>
                  </a:txBody>
                  <a:tcPr/>
                </a:tc>
                <a:tc>
                  <a:txBody>
                    <a:bodyPr/>
                    <a:lstStyle/>
                    <a:p>
                      <a:r>
                        <a:rPr lang="en-US" dirty="0"/>
                        <a:t>database + credential</a:t>
                      </a:r>
                    </a:p>
                    <a:p>
                      <a:r>
                        <a:rPr lang="en-US" dirty="0"/>
                        <a:t>device-based model</a:t>
                      </a:r>
                    </a:p>
                    <a:p>
                      <a:r>
                        <a:rPr lang="en-US" dirty="0"/>
                        <a:t>coupled to other systems (e.g., combined with other services)</a:t>
                      </a:r>
                    </a:p>
                  </a:txBody>
                  <a:tcPr/>
                </a:tc>
                <a:extLst>
                  <a:ext uri="{0D108BD9-81ED-4DB2-BD59-A6C34878D82A}">
                    <a16:rowId xmlns:a16="http://schemas.microsoft.com/office/drawing/2014/main" val="3891778290"/>
                  </a:ext>
                </a:extLst>
              </a:tr>
              <a:tr h="522533">
                <a:tc>
                  <a:txBody>
                    <a:bodyPr/>
                    <a:lstStyle/>
                    <a:p>
                      <a:r>
                        <a:rPr lang="en-US" dirty="0"/>
                        <a:t>System management</a:t>
                      </a:r>
                    </a:p>
                  </a:txBody>
                  <a:tcPr/>
                </a:tc>
                <a:tc>
                  <a:txBody>
                    <a:bodyPr/>
                    <a:lstStyle/>
                    <a:p>
                      <a:r>
                        <a:rPr lang="en-US" dirty="0"/>
                        <a:t>Can the system largely manage itself?</a:t>
                      </a:r>
                    </a:p>
                  </a:txBody>
                  <a:tcPr/>
                </a:tc>
                <a:tc>
                  <a:txBody>
                    <a:bodyPr/>
                    <a:lstStyle/>
                    <a:p>
                      <a:r>
                        <a:rPr lang="en-US" dirty="0"/>
                        <a:t>Frequencies &amp; power, but also users and traffic restrictions</a:t>
                      </a:r>
                    </a:p>
                  </a:txBody>
                  <a:tcPr/>
                </a:tc>
                <a:extLst>
                  <a:ext uri="{0D108BD9-81ED-4DB2-BD59-A6C34878D82A}">
                    <a16:rowId xmlns:a16="http://schemas.microsoft.com/office/drawing/2014/main" val="3631719998"/>
                  </a:ext>
                </a:extLst>
              </a:tr>
            </a:tbl>
          </a:graphicData>
        </a:graphic>
      </p:graphicFrame>
      <p:sp>
        <p:nvSpPr>
          <p:cNvPr id="7" name="Date Placeholder 6">
            <a:extLst>
              <a:ext uri="{FF2B5EF4-FFF2-40B4-BE49-F238E27FC236}">
                <a16:creationId xmlns:a16="http://schemas.microsoft.com/office/drawing/2014/main" id="{98977280-210B-F143-B8C6-B1773EE7181B}"/>
              </a:ext>
            </a:extLst>
          </p:cNvPr>
          <p:cNvSpPr>
            <a:spLocks noGrp="1"/>
          </p:cNvSpPr>
          <p:nvPr>
            <p:ph type="dt" sz="half" idx="10"/>
          </p:nvPr>
        </p:nvSpPr>
        <p:spPr/>
        <p:txBody>
          <a:bodyPr/>
          <a:lstStyle/>
          <a:p>
            <a:fld id="{3531A0B3-2A6A-3342-B949-C80D4BD23B0D}" type="datetime1">
              <a:rPr lang="en-US" smtClean="0"/>
              <a:t>6/27/22</a:t>
            </a:fld>
            <a:endParaRPr lang="en-US"/>
          </a:p>
        </p:txBody>
      </p:sp>
    </p:spTree>
    <p:extLst>
      <p:ext uri="{BB962C8B-B14F-4D97-AF65-F5344CB8AC3E}">
        <p14:creationId xmlns:p14="http://schemas.microsoft.com/office/powerpoint/2010/main" val="411610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E43A8E-5956-D141-A605-CAC6C985891B}"/>
              </a:ext>
            </a:extLst>
          </p:cNvPr>
          <p:cNvSpPr>
            <a:spLocks noGrp="1"/>
          </p:cNvSpPr>
          <p:nvPr>
            <p:ph type="ftr" sz="quarter" idx="11"/>
          </p:nvPr>
        </p:nvSpPr>
        <p:spPr/>
        <p:txBody>
          <a:bodyPr/>
          <a:lstStyle/>
          <a:p>
            <a:r>
              <a:rPr lang="en-US"/>
              <a:t>Optica 2022</a:t>
            </a:r>
          </a:p>
        </p:txBody>
      </p:sp>
      <p:sp>
        <p:nvSpPr>
          <p:cNvPr id="3" name="Slide Number Placeholder 2">
            <a:extLst>
              <a:ext uri="{FF2B5EF4-FFF2-40B4-BE49-F238E27FC236}">
                <a16:creationId xmlns:a16="http://schemas.microsoft.com/office/drawing/2014/main" id="{170E08EF-2975-E646-A065-BD7EAE1647C4}"/>
              </a:ext>
            </a:extLst>
          </p:cNvPr>
          <p:cNvSpPr>
            <a:spLocks noGrp="1"/>
          </p:cNvSpPr>
          <p:nvPr>
            <p:ph type="sldNum" sz="quarter" idx="12"/>
          </p:nvPr>
        </p:nvSpPr>
        <p:spPr/>
        <p:txBody>
          <a:bodyPr/>
          <a:lstStyle/>
          <a:p>
            <a:fld id="{6D00ABC0-0B20-594E-8324-2F30128B41A0}" type="slidenum">
              <a:rPr lang="en-US" smtClean="0"/>
              <a:t>27</a:t>
            </a:fld>
            <a:endParaRPr lang="en-US"/>
          </a:p>
        </p:txBody>
      </p:sp>
      <p:sp>
        <p:nvSpPr>
          <p:cNvPr id="4" name="Title 3">
            <a:extLst>
              <a:ext uri="{FF2B5EF4-FFF2-40B4-BE49-F238E27FC236}">
                <a16:creationId xmlns:a16="http://schemas.microsoft.com/office/drawing/2014/main" id="{08840138-6960-C841-BFA1-C2B039A6F18B}"/>
              </a:ext>
            </a:extLst>
          </p:cNvPr>
          <p:cNvSpPr>
            <a:spLocks noGrp="1"/>
          </p:cNvSpPr>
          <p:nvPr>
            <p:ph type="title"/>
          </p:nvPr>
        </p:nvSpPr>
        <p:spPr/>
        <p:txBody>
          <a:bodyPr/>
          <a:lstStyle/>
          <a:p>
            <a:r>
              <a:rPr lang="en-US" dirty="0"/>
              <a:t>Parallel timelines</a:t>
            </a:r>
          </a:p>
        </p:txBody>
      </p:sp>
      <p:cxnSp>
        <p:nvCxnSpPr>
          <p:cNvPr id="6" name="Straight Connector 5">
            <a:extLst>
              <a:ext uri="{FF2B5EF4-FFF2-40B4-BE49-F238E27FC236}">
                <a16:creationId xmlns:a16="http://schemas.microsoft.com/office/drawing/2014/main" id="{B8664B32-3572-2846-9873-C20EB0577791}"/>
              </a:ext>
            </a:extLst>
          </p:cNvPr>
          <p:cNvCxnSpPr/>
          <p:nvPr/>
        </p:nvCxnSpPr>
        <p:spPr>
          <a:xfrm>
            <a:off x="338667" y="3567289"/>
            <a:ext cx="11255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C69406-4DDB-CD40-8852-820641AE76A4}"/>
              </a:ext>
            </a:extLst>
          </p:cNvPr>
          <p:cNvCxnSpPr/>
          <p:nvPr/>
        </p:nvCxnSpPr>
        <p:spPr>
          <a:xfrm>
            <a:off x="507999"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0B6ABC-884A-FE4F-A1D0-A5F4D5D5FA55}"/>
              </a:ext>
            </a:extLst>
          </p:cNvPr>
          <p:cNvCxnSpPr/>
          <p:nvPr/>
        </p:nvCxnSpPr>
        <p:spPr>
          <a:xfrm>
            <a:off x="1878188"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D37CF3-FD86-1C4C-9AE0-FD8A5E89890D}"/>
              </a:ext>
            </a:extLst>
          </p:cNvPr>
          <p:cNvCxnSpPr/>
          <p:nvPr/>
        </p:nvCxnSpPr>
        <p:spPr>
          <a:xfrm>
            <a:off x="3248377"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6F5554-4513-B94D-A42B-921F49E62215}"/>
              </a:ext>
            </a:extLst>
          </p:cNvPr>
          <p:cNvCxnSpPr/>
          <p:nvPr/>
        </p:nvCxnSpPr>
        <p:spPr>
          <a:xfrm>
            <a:off x="4618566"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243C3C-48DF-E74D-8883-0287D6B963F7}"/>
              </a:ext>
            </a:extLst>
          </p:cNvPr>
          <p:cNvCxnSpPr/>
          <p:nvPr/>
        </p:nvCxnSpPr>
        <p:spPr>
          <a:xfrm>
            <a:off x="5988755"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359C61-FFBE-CC49-870E-8F825F0761FD}"/>
              </a:ext>
            </a:extLst>
          </p:cNvPr>
          <p:cNvCxnSpPr/>
          <p:nvPr/>
        </p:nvCxnSpPr>
        <p:spPr>
          <a:xfrm>
            <a:off x="7358944"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B8F119-786A-FC47-8652-088B6B308D02}"/>
              </a:ext>
            </a:extLst>
          </p:cNvPr>
          <p:cNvCxnSpPr/>
          <p:nvPr/>
        </p:nvCxnSpPr>
        <p:spPr>
          <a:xfrm>
            <a:off x="8729133"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7115A4-DDC3-574E-BB06-64774506EB11}"/>
              </a:ext>
            </a:extLst>
          </p:cNvPr>
          <p:cNvCxnSpPr/>
          <p:nvPr/>
        </p:nvCxnSpPr>
        <p:spPr>
          <a:xfrm>
            <a:off x="10099322"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B25790-695E-454F-A648-AC708B9EE447}"/>
              </a:ext>
            </a:extLst>
          </p:cNvPr>
          <p:cNvCxnSpPr/>
          <p:nvPr/>
        </p:nvCxnSpPr>
        <p:spPr>
          <a:xfrm>
            <a:off x="11469510" y="3429000"/>
            <a:ext cx="0" cy="251178"/>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29E9F27-247D-B341-B007-5B38C1D65B30}"/>
              </a:ext>
            </a:extLst>
          </p:cNvPr>
          <p:cNvSpPr txBox="1"/>
          <p:nvPr/>
        </p:nvSpPr>
        <p:spPr>
          <a:xfrm>
            <a:off x="181626" y="3718815"/>
            <a:ext cx="652743" cy="369332"/>
          </a:xfrm>
          <a:prstGeom prst="rect">
            <a:avLst/>
          </a:prstGeom>
          <a:noFill/>
        </p:spPr>
        <p:txBody>
          <a:bodyPr wrap="none" rtlCol="0">
            <a:spAutoFit/>
          </a:bodyPr>
          <a:lstStyle/>
          <a:p>
            <a:pPr algn="ctr"/>
            <a:r>
              <a:rPr lang="en-US" dirty="0"/>
              <a:t>1980</a:t>
            </a:r>
          </a:p>
        </p:txBody>
      </p:sp>
      <p:sp>
        <p:nvSpPr>
          <p:cNvPr id="30" name="TextBox 29">
            <a:extLst>
              <a:ext uri="{FF2B5EF4-FFF2-40B4-BE49-F238E27FC236}">
                <a16:creationId xmlns:a16="http://schemas.microsoft.com/office/drawing/2014/main" id="{60DAEF02-92E4-6E44-8ECF-D5DF0067907B}"/>
              </a:ext>
            </a:extLst>
          </p:cNvPr>
          <p:cNvSpPr txBox="1"/>
          <p:nvPr/>
        </p:nvSpPr>
        <p:spPr>
          <a:xfrm>
            <a:off x="1551815" y="3718815"/>
            <a:ext cx="652744" cy="369332"/>
          </a:xfrm>
          <a:prstGeom prst="rect">
            <a:avLst/>
          </a:prstGeom>
          <a:noFill/>
        </p:spPr>
        <p:txBody>
          <a:bodyPr wrap="none" rtlCol="0">
            <a:spAutoFit/>
          </a:bodyPr>
          <a:lstStyle/>
          <a:p>
            <a:pPr algn="ctr"/>
            <a:r>
              <a:rPr lang="en-US" dirty="0"/>
              <a:t>1985</a:t>
            </a:r>
          </a:p>
        </p:txBody>
      </p:sp>
      <p:sp>
        <p:nvSpPr>
          <p:cNvPr id="31" name="TextBox 30">
            <a:extLst>
              <a:ext uri="{FF2B5EF4-FFF2-40B4-BE49-F238E27FC236}">
                <a16:creationId xmlns:a16="http://schemas.microsoft.com/office/drawing/2014/main" id="{F295AB42-9D0B-524E-AD2E-B9E2A22FE35F}"/>
              </a:ext>
            </a:extLst>
          </p:cNvPr>
          <p:cNvSpPr txBox="1"/>
          <p:nvPr/>
        </p:nvSpPr>
        <p:spPr>
          <a:xfrm>
            <a:off x="2922005" y="3718815"/>
            <a:ext cx="652744" cy="369332"/>
          </a:xfrm>
          <a:prstGeom prst="rect">
            <a:avLst/>
          </a:prstGeom>
          <a:noFill/>
        </p:spPr>
        <p:txBody>
          <a:bodyPr wrap="none" rtlCol="0">
            <a:spAutoFit/>
          </a:bodyPr>
          <a:lstStyle/>
          <a:p>
            <a:pPr algn="ctr"/>
            <a:r>
              <a:rPr lang="en-US" dirty="0"/>
              <a:t>1990</a:t>
            </a:r>
          </a:p>
        </p:txBody>
      </p:sp>
      <p:sp>
        <p:nvSpPr>
          <p:cNvPr id="32" name="TextBox 31">
            <a:extLst>
              <a:ext uri="{FF2B5EF4-FFF2-40B4-BE49-F238E27FC236}">
                <a16:creationId xmlns:a16="http://schemas.microsoft.com/office/drawing/2014/main" id="{D1117A40-8AE7-DA48-A53E-0B954E3D0387}"/>
              </a:ext>
            </a:extLst>
          </p:cNvPr>
          <p:cNvSpPr txBox="1"/>
          <p:nvPr/>
        </p:nvSpPr>
        <p:spPr>
          <a:xfrm>
            <a:off x="4292195" y="3718815"/>
            <a:ext cx="652744" cy="369332"/>
          </a:xfrm>
          <a:prstGeom prst="rect">
            <a:avLst/>
          </a:prstGeom>
          <a:noFill/>
        </p:spPr>
        <p:txBody>
          <a:bodyPr wrap="none" rtlCol="0">
            <a:spAutoFit/>
          </a:bodyPr>
          <a:lstStyle/>
          <a:p>
            <a:pPr algn="ctr"/>
            <a:r>
              <a:rPr lang="en-US" dirty="0"/>
              <a:t>1995</a:t>
            </a:r>
          </a:p>
        </p:txBody>
      </p:sp>
      <p:sp>
        <p:nvSpPr>
          <p:cNvPr id="33" name="TextBox 32">
            <a:extLst>
              <a:ext uri="{FF2B5EF4-FFF2-40B4-BE49-F238E27FC236}">
                <a16:creationId xmlns:a16="http://schemas.microsoft.com/office/drawing/2014/main" id="{E0053462-34CB-164F-9D7F-4DB931E93D89}"/>
              </a:ext>
            </a:extLst>
          </p:cNvPr>
          <p:cNvSpPr txBox="1"/>
          <p:nvPr/>
        </p:nvSpPr>
        <p:spPr>
          <a:xfrm>
            <a:off x="5639805" y="3718815"/>
            <a:ext cx="652744" cy="369332"/>
          </a:xfrm>
          <a:prstGeom prst="rect">
            <a:avLst/>
          </a:prstGeom>
          <a:noFill/>
        </p:spPr>
        <p:txBody>
          <a:bodyPr wrap="none" rtlCol="0">
            <a:spAutoFit/>
          </a:bodyPr>
          <a:lstStyle/>
          <a:p>
            <a:pPr algn="ctr"/>
            <a:r>
              <a:rPr lang="en-US" dirty="0"/>
              <a:t>2000</a:t>
            </a:r>
          </a:p>
        </p:txBody>
      </p:sp>
      <p:sp>
        <p:nvSpPr>
          <p:cNvPr id="34" name="TextBox 33">
            <a:extLst>
              <a:ext uri="{FF2B5EF4-FFF2-40B4-BE49-F238E27FC236}">
                <a16:creationId xmlns:a16="http://schemas.microsoft.com/office/drawing/2014/main" id="{AB5727A5-C803-D749-B29C-D8FBFF090B46}"/>
              </a:ext>
            </a:extLst>
          </p:cNvPr>
          <p:cNvSpPr txBox="1"/>
          <p:nvPr/>
        </p:nvSpPr>
        <p:spPr>
          <a:xfrm>
            <a:off x="7032571" y="3718815"/>
            <a:ext cx="652744" cy="369332"/>
          </a:xfrm>
          <a:prstGeom prst="rect">
            <a:avLst/>
          </a:prstGeom>
          <a:noFill/>
        </p:spPr>
        <p:txBody>
          <a:bodyPr wrap="none" rtlCol="0">
            <a:spAutoFit/>
          </a:bodyPr>
          <a:lstStyle/>
          <a:p>
            <a:pPr algn="ctr"/>
            <a:r>
              <a:rPr lang="en-US" dirty="0"/>
              <a:t>2005</a:t>
            </a:r>
          </a:p>
        </p:txBody>
      </p:sp>
      <p:sp>
        <p:nvSpPr>
          <p:cNvPr id="35" name="TextBox 34">
            <a:extLst>
              <a:ext uri="{FF2B5EF4-FFF2-40B4-BE49-F238E27FC236}">
                <a16:creationId xmlns:a16="http://schemas.microsoft.com/office/drawing/2014/main" id="{CF0735B1-10EE-1142-A633-DEEEBF314AF3}"/>
              </a:ext>
            </a:extLst>
          </p:cNvPr>
          <p:cNvSpPr txBox="1"/>
          <p:nvPr/>
        </p:nvSpPr>
        <p:spPr>
          <a:xfrm>
            <a:off x="8402761" y="3718815"/>
            <a:ext cx="652744" cy="369332"/>
          </a:xfrm>
          <a:prstGeom prst="rect">
            <a:avLst/>
          </a:prstGeom>
          <a:noFill/>
        </p:spPr>
        <p:txBody>
          <a:bodyPr wrap="none" rtlCol="0">
            <a:spAutoFit/>
          </a:bodyPr>
          <a:lstStyle/>
          <a:p>
            <a:pPr algn="ctr"/>
            <a:r>
              <a:rPr lang="en-US" dirty="0"/>
              <a:t>2010</a:t>
            </a:r>
          </a:p>
        </p:txBody>
      </p:sp>
      <p:sp>
        <p:nvSpPr>
          <p:cNvPr id="36" name="TextBox 35">
            <a:extLst>
              <a:ext uri="{FF2B5EF4-FFF2-40B4-BE49-F238E27FC236}">
                <a16:creationId xmlns:a16="http://schemas.microsoft.com/office/drawing/2014/main" id="{8484050D-DE7B-6446-8875-D74669B83354}"/>
              </a:ext>
            </a:extLst>
          </p:cNvPr>
          <p:cNvSpPr txBox="1"/>
          <p:nvPr/>
        </p:nvSpPr>
        <p:spPr>
          <a:xfrm>
            <a:off x="9772949" y="3718815"/>
            <a:ext cx="652744" cy="369332"/>
          </a:xfrm>
          <a:prstGeom prst="rect">
            <a:avLst/>
          </a:prstGeom>
          <a:noFill/>
        </p:spPr>
        <p:txBody>
          <a:bodyPr wrap="none" rtlCol="0">
            <a:spAutoFit/>
          </a:bodyPr>
          <a:lstStyle/>
          <a:p>
            <a:pPr algn="ctr"/>
            <a:r>
              <a:rPr lang="en-US" dirty="0"/>
              <a:t>2015</a:t>
            </a:r>
          </a:p>
        </p:txBody>
      </p:sp>
      <p:sp>
        <p:nvSpPr>
          <p:cNvPr id="37" name="TextBox 36">
            <a:extLst>
              <a:ext uri="{FF2B5EF4-FFF2-40B4-BE49-F238E27FC236}">
                <a16:creationId xmlns:a16="http://schemas.microsoft.com/office/drawing/2014/main" id="{9DF13461-2E6F-C64A-B1C8-67442D91DF8F}"/>
              </a:ext>
            </a:extLst>
          </p:cNvPr>
          <p:cNvSpPr txBox="1"/>
          <p:nvPr/>
        </p:nvSpPr>
        <p:spPr>
          <a:xfrm>
            <a:off x="11143137" y="3718815"/>
            <a:ext cx="652744" cy="369332"/>
          </a:xfrm>
          <a:prstGeom prst="rect">
            <a:avLst/>
          </a:prstGeom>
          <a:noFill/>
        </p:spPr>
        <p:txBody>
          <a:bodyPr wrap="none" rtlCol="0">
            <a:spAutoFit/>
          </a:bodyPr>
          <a:lstStyle/>
          <a:p>
            <a:pPr algn="ctr"/>
            <a:r>
              <a:rPr lang="en-US" dirty="0"/>
              <a:t>2020</a:t>
            </a:r>
          </a:p>
        </p:txBody>
      </p:sp>
      <p:sp>
        <p:nvSpPr>
          <p:cNvPr id="38" name="TextBox 37">
            <a:extLst>
              <a:ext uri="{FF2B5EF4-FFF2-40B4-BE49-F238E27FC236}">
                <a16:creationId xmlns:a16="http://schemas.microsoft.com/office/drawing/2014/main" id="{6080CCA5-449A-1640-AB70-7D8D670C3D43}"/>
              </a:ext>
            </a:extLst>
          </p:cNvPr>
          <p:cNvSpPr txBox="1"/>
          <p:nvPr/>
        </p:nvSpPr>
        <p:spPr>
          <a:xfrm>
            <a:off x="507998" y="6084711"/>
            <a:ext cx="2868029" cy="646331"/>
          </a:xfrm>
          <a:prstGeom prst="rect">
            <a:avLst/>
          </a:prstGeom>
          <a:noFill/>
        </p:spPr>
        <p:txBody>
          <a:bodyPr wrap="none" rtlCol="0">
            <a:spAutoFit/>
          </a:bodyPr>
          <a:lstStyle/>
          <a:p>
            <a:r>
              <a:rPr lang="en-US" dirty="0"/>
              <a:t>approximate standardization</a:t>
            </a:r>
          </a:p>
          <a:p>
            <a:r>
              <a:rPr lang="en-US" dirty="0"/>
              <a:t>or first deployment</a:t>
            </a:r>
          </a:p>
        </p:txBody>
      </p:sp>
      <p:sp>
        <p:nvSpPr>
          <p:cNvPr id="39" name="TextBox 38">
            <a:extLst>
              <a:ext uri="{FF2B5EF4-FFF2-40B4-BE49-F238E27FC236}">
                <a16:creationId xmlns:a16="http://schemas.microsoft.com/office/drawing/2014/main" id="{3889D475-3E23-B549-8BE4-A2CB9F5871B8}"/>
              </a:ext>
            </a:extLst>
          </p:cNvPr>
          <p:cNvSpPr txBox="1"/>
          <p:nvPr/>
        </p:nvSpPr>
        <p:spPr>
          <a:xfrm>
            <a:off x="12295" y="2641868"/>
            <a:ext cx="652744" cy="584775"/>
          </a:xfrm>
          <a:prstGeom prst="rect">
            <a:avLst/>
          </a:prstGeom>
          <a:noFill/>
        </p:spPr>
        <p:txBody>
          <a:bodyPr wrap="none" rtlCol="0">
            <a:spAutoFit/>
          </a:bodyPr>
          <a:lstStyle/>
          <a:p>
            <a:pPr algn="ctr"/>
            <a:r>
              <a:rPr lang="en-US" sz="3200" dirty="0"/>
              <a:t>1G</a:t>
            </a:r>
          </a:p>
        </p:txBody>
      </p:sp>
      <p:sp>
        <p:nvSpPr>
          <p:cNvPr id="40" name="TextBox 39">
            <a:extLst>
              <a:ext uri="{FF2B5EF4-FFF2-40B4-BE49-F238E27FC236}">
                <a16:creationId xmlns:a16="http://schemas.microsoft.com/office/drawing/2014/main" id="{F5BF3047-2BD9-9F49-8F93-22F676F23413}"/>
              </a:ext>
            </a:extLst>
          </p:cNvPr>
          <p:cNvSpPr txBox="1"/>
          <p:nvPr/>
        </p:nvSpPr>
        <p:spPr>
          <a:xfrm>
            <a:off x="3248378" y="2681693"/>
            <a:ext cx="652743" cy="584775"/>
          </a:xfrm>
          <a:prstGeom prst="rect">
            <a:avLst/>
          </a:prstGeom>
          <a:noFill/>
        </p:spPr>
        <p:txBody>
          <a:bodyPr wrap="none" rtlCol="0">
            <a:spAutoFit/>
          </a:bodyPr>
          <a:lstStyle/>
          <a:p>
            <a:pPr algn="ctr"/>
            <a:r>
              <a:rPr lang="en-US" sz="3200" dirty="0"/>
              <a:t>2G</a:t>
            </a:r>
          </a:p>
        </p:txBody>
      </p:sp>
      <p:sp>
        <p:nvSpPr>
          <p:cNvPr id="41" name="TextBox 40">
            <a:extLst>
              <a:ext uri="{FF2B5EF4-FFF2-40B4-BE49-F238E27FC236}">
                <a16:creationId xmlns:a16="http://schemas.microsoft.com/office/drawing/2014/main" id="{1C076C2E-D680-AD43-8970-872663860165}"/>
              </a:ext>
            </a:extLst>
          </p:cNvPr>
          <p:cNvSpPr txBox="1"/>
          <p:nvPr/>
        </p:nvSpPr>
        <p:spPr>
          <a:xfrm>
            <a:off x="5988756" y="2673902"/>
            <a:ext cx="652743" cy="584775"/>
          </a:xfrm>
          <a:prstGeom prst="rect">
            <a:avLst/>
          </a:prstGeom>
          <a:noFill/>
        </p:spPr>
        <p:txBody>
          <a:bodyPr wrap="none" rtlCol="0">
            <a:spAutoFit/>
          </a:bodyPr>
          <a:lstStyle/>
          <a:p>
            <a:pPr algn="ctr"/>
            <a:r>
              <a:rPr lang="en-US" sz="3200" dirty="0"/>
              <a:t>3G</a:t>
            </a:r>
          </a:p>
        </p:txBody>
      </p:sp>
      <p:sp>
        <p:nvSpPr>
          <p:cNvPr id="42" name="TextBox 41">
            <a:extLst>
              <a:ext uri="{FF2B5EF4-FFF2-40B4-BE49-F238E27FC236}">
                <a16:creationId xmlns:a16="http://schemas.microsoft.com/office/drawing/2014/main" id="{73A578E4-8693-AB43-AEAE-FF13587B2C3F}"/>
              </a:ext>
            </a:extLst>
          </p:cNvPr>
          <p:cNvSpPr txBox="1"/>
          <p:nvPr/>
        </p:nvSpPr>
        <p:spPr>
          <a:xfrm>
            <a:off x="8610601" y="2681692"/>
            <a:ext cx="652743" cy="584775"/>
          </a:xfrm>
          <a:prstGeom prst="rect">
            <a:avLst/>
          </a:prstGeom>
          <a:noFill/>
        </p:spPr>
        <p:txBody>
          <a:bodyPr wrap="none" rtlCol="0">
            <a:spAutoFit/>
          </a:bodyPr>
          <a:lstStyle/>
          <a:p>
            <a:pPr algn="ctr"/>
            <a:r>
              <a:rPr lang="en-US" sz="3200" dirty="0"/>
              <a:t>4G</a:t>
            </a:r>
          </a:p>
        </p:txBody>
      </p:sp>
      <p:sp>
        <p:nvSpPr>
          <p:cNvPr id="43" name="TextBox 42">
            <a:extLst>
              <a:ext uri="{FF2B5EF4-FFF2-40B4-BE49-F238E27FC236}">
                <a16:creationId xmlns:a16="http://schemas.microsoft.com/office/drawing/2014/main" id="{D271A705-6A3F-5E46-8500-33736BB36938}"/>
              </a:ext>
            </a:extLst>
          </p:cNvPr>
          <p:cNvSpPr txBox="1"/>
          <p:nvPr/>
        </p:nvSpPr>
        <p:spPr>
          <a:xfrm>
            <a:off x="11368916" y="2704371"/>
            <a:ext cx="652743" cy="584775"/>
          </a:xfrm>
          <a:prstGeom prst="rect">
            <a:avLst/>
          </a:prstGeom>
          <a:noFill/>
        </p:spPr>
        <p:txBody>
          <a:bodyPr wrap="none" rtlCol="0">
            <a:spAutoFit/>
          </a:bodyPr>
          <a:lstStyle/>
          <a:p>
            <a:pPr algn="ctr"/>
            <a:r>
              <a:rPr lang="en-US" sz="3200" dirty="0"/>
              <a:t>5G</a:t>
            </a:r>
          </a:p>
        </p:txBody>
      </p:sp>
      <p:sp>
        <p:nvSpPr>
          <p:cNvPr id="44" name="TextBox 43">
            <a:extLst>
              <a:ext uri="{FF2B5EF4-FFF2-40B4-BE49-F238E27FC236}">
                <a16:creationId xmlns:a16="http://schemas.microsoft.com/office/drawing/2014/main" id="{ED58F61F-DD0C-3E41-9C99-A52A5083BD89}"/>
              </a:ext>
            </a:extLst>
          </p:cNvPr>
          <p:cNvSpPr txBox="1"/>
          <p:nvPr/>
        </p:nvSpPr>
        <p:spPr>
          <a:xfrm>
            <a:off x="1422774" y="4211800"/>
            <a:ext cx="910827" cy="646331"/>
          </a:xfrm>
          <a:prstGeom prst="rect">
            <a:avLst/>
          </a:prstGeom>
          <a:noFill/>
        </p:spPr>
        <p:txBody>
          <a:bodyPr wrap="none" rtlCol="0">
            <a:spAutoFit/>
          </a:bodyPr>
          <a:lstStyle/>
          <a:p>
            <a:pPr algn="ctr"/>
            <a:r>
              <a:rPr lang="en-US" dirty="0"/>
              <a:t>2.4 GHz</a:t>
            </a:r>
          </a:p>
          <a:p>
            <a:pPr algn="ctr"/>
            <a:r>
              <a:rPr lang="en-US" dirty="0"/>
              <a:t>ISM</a:t>
            </a:r>
          </a:p>
        </p:txBody>
      </p:sp>
      <p:pic>
        <p:nvPicPr>
          <p:cNvPr id="46" name="Picture 45">
            <a:extLst>
              <a:ext uri="{FF2B5EF4-FFF2-40B4-BE49-F238E27FC236}">
                <a16:creationId xmlns:a16="http://schemas.microsoft.com/office/drawing/2014/main" id="{E185CA18-CDE5-E843-95A8-7E0FB5D271D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96813" y="4197086"/>
            <a:ext cx="758427" cy="568820"/>
          </a:xfrm>
          <a:prstGeom prst="rect">
            <a:avLst/>
          </a:prstGeom>
        </p:spPr>
      </p:pic>
      <p:sp>
        <p:nvSpPr>
          <p:cNvPr id="51" name="Line Callout 2 50">
            <a:extLst>
              <a:ext uri="{FF2B5EF4-FFF2-40B4-BE49-F238E27FC236}">
                <a16:creationId xmlns:a16="http://schemas.microsoft.com/office/drawing/2014/main" id="{3CBE0EAB-710E-D84E-9B8F-0BC8453614CC}"/>
              </a:ext>
            </a:extLst>
          </p:cNvPr>
          <p:cNvSpPr/>
          <p:nvPr/>
        </p:nvSpPr>
        <p:spPr>
          <a:xfrm>
            <a:off x="7049103" y="4442540"/>
            <a:ext cx="1132717" cy="612648"/>
          </a:xfrm>
          <a:prstGeom prst="borderCallout2">
            <a:avLst>
              <a:gd name="adj1" fmla="val 18750"/>
              <a:gd name="adj2" fmla="val -8333"/>
              <a:gd name="adj3" fmla="val 18750"/>
              <a:gd name="adj4" fmla="val -16667"/>
              <a:gd name="adj5" fmla="val -130729"/>
              <a:gd name="adj6" fmla="val -277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802.11g</a:t>
            </a:r>
          </a:p>
          <a:p>
            <a:pPr algn="ctr"/>
            <a:r>
              <a:rPr lang="en-US" dirty="0"/>
              <a:t>~20 Mb/s</a:t>
            </a:r>
          </a:p>
        </p:txBody>
      </p:sp>
      <p:sp>
        <p:nvSpPr>
          <p:cNvPr id="52" name="Line Callout 2 51">
            <a:extLst>
              <a:ext uri="{FF2B5EF4-FFF2-40B4-BE49-F238E27FC236}">
                <a16:creationId xmlns:a16="http://schemas.microsoft.com/office/drawing/2014/main" id="{8BC64AF0-C685-C54A-9704-35CEF9AA155A}"/>
              </a:ext>
            </a:extLst>
          </p:cNvPr>
          <p:cNvSpPr/>
          <p:nvPr/>
        </p:nvSpPr>
        <p:spPr>
          <a:xfrm>
            <a:off x="5899854" y="4765906"/>
            <a:ext cx="1132717" cy="612648"/>
          </a:xfrm>
          <a:prstGeom prst="borderCallout2">
            <a:avLst>
              <a:gd name="adj1" fmla="val 18750"/>
              <a:gd name="adj2" fmla="val -8333"/>
              <a:gd name="adj3" fmla="val 18750"/>
              <a:gd name="adj4" fmla="val -16667"/>
              <a:gd name="adj5" fmla="val -174952"/>
              <a:gd name="adj6" fmla="val -207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a:t>
            </a:r>
          </a:p>
          <a:p>
            <a:pPr algn="ctr"/>
            <a:r>
              <a:rPr lang="en-US" dirty="0"/>
              <a:t>~20 Mb/s</a:t>
            </a:r>
          </a:p>
        </p:txBody>
      </p:sp>
      <p:sp>
        <p:nvSpPr>
          <p:cNvPr id="53" name="Line Callout 2 52">
            <a:extLst>
              <a:ext uri="{FF2B5EF4-FFF2-40B4-BE49-F238E27FC236}">
                <a16:creationId xmlns:a16="http://schemas.microsoft.com/office/drawing/2014/main" id="{03A3BB41-8EC9-2440-A22B-68ED311B6BD5}"/>
              </a:ext>
            </a:extLst>
          </p:cNvPr>
          <p:cNvSpPr/>
          <p:nvPr/>
        </p:nvSpPr>
        <p:spPr>
          <a:xfrm>
            <a:off x="4211680" y="5642058"/>
            <a:ext cx="1132717" cy="612648"/>
          </a:xfrm>
          <a:prstGeom prst="borderCallout2">
            <a:avLst>
              <a:gd name="adj1" fmla="val 18750"/>
              <a:gd name="adj2" fmla="val -8333"/>
              <a:gd name="adj3" fmla="val 18750"/>
              <a:gd name="adj4" fmla="val -16667"/>
              <a:gd name="adj5" fmla="val -326048"/>
              <a:gd name="adj6" fmla="val 57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t>
            </a:r>
          </a:p>
          <a:p>
            <a:pPr algn="ctr"/>
            <a:r>
              <a:rPr lang="en-US" dirty="0"/>
              <a:t>~2 Mb/s</a:t>
            </a:r>
          </a:p>
        </p:txBody>
      </p:sp>
      <p:sp>
        <p:nvSpPr>
          <p:cNvPr id="54" name="Line Callout 2 53">
            <a:extLst>
              <a:ext uri="{FF2B5EF4-FFF2-40B4-BE49-F238E27FC236}">
                <a16:creationId xmlns:a16="http://schemas.microsoft.com/office/drawing/2014/main" id="{20E752F0-ABD3-4549-A5BD-BE66508A8414}"/>
              </a:ext>
            </a:extLst>
          </p:cNvPr>
          <p:cNvSpPr/>
          <p:nvPr/>
        </p:nvSpPr>
        <p:spPr>
          <a:xfrm>
            <a:off x="5889982" y="5620599"/>
            <a:ext cx="1132717" cy="612648"/>
          </a:xfrm>
          <a:prstGeom prst="borderCallout2">
            <a:avLst>
              <a:gd name="adj1" fmla="val 18750"/>
              <a:gd name="adj2" fmla="val -8333"/>
              <a:gd name="adj3" fmla="val 18750"/>
              <a:gd name="adj4" fmla="val -16667"/>
              <a:gd name="adj5" fmla="val -311307"/>
              <a:gd name="adj6" fmla="val -197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802.11b</a:t>
            </a:r>
          </a:p>
          <a:p>
            <a:pPr algn="ctr"/>
            <a:r>
              <a:rPr lang="en-US" dirty="0"/>
              <a:t>~6 Mb/s</a:t>
            </a:r>
          </a:p>
        </p:txBody>
      </p:sp>
      <p:sp>
        <p:nvSpPr>
          <p:cNvPr id="55" name="Line Callout 2 54">
            <a:extLst>
              <a:ext uri="{FF2B5EF4-FFF2-40B4-BE49-F238E27FC236}">
                <a16:creationId xmlns:a16="http://schemas.microsoft.com/office/drawing/2014/main" id="{3BD13E85-90AA-C94F-8B7E-FCCB24AD2184}"/>
              </a:ext>
            </a:extLst>
          </p:cNvPr>
          <p:cNvSpPr/>
          <p:nvPr/>
        </p:nvSpPr>
        <p:spPr>
          <a:xfrm>
            <a:off x="8849483" y="5314275"/>
            <a:ext cx="1249839" cy="612648"/>
          </a:xfrm>
          <a:prstGeom prst="borderCallout2">
            <a:avLst>
              <a:gd name="adj1" fmla="val 18750"/>
              <a:gd name="adj2" fmla="val -8333"/>
              <a:gd name="adj3" fmla="val 18750"/>
              <a:gd name="adj4" fmla="val -16667"/>
              <a:gd name="adj5" fmla="val -272612"/>
              <a:gd name="adj6" fmla="val -257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802.11n</a:t>
            </a:r>
          </a:p>
          <a:p>
            <a:pPr algn="ctr"/>
            <a:r>
              <a:rPr lang="en-US" dirty="0"/>
              <a:t>~100 Mb/s</a:t>
            </a:r>
          </a:p>
        </p:txBody>
      </p:sp>
      <p:sp>
        <p:nvSpPr>
          <p:cNvPr id="56" name="Line Callout 2 55">
            <a:extLst>
              <a:ext uri="{FF2B5EF4-FFF2-40B4-BE49-F238E27FC236}">
                <a16:creationId xmlns:a16="http://schemas.microsoft.com/office/drawing/2014/main" id="{1458BD0D-DC40-C24A-8BCA-0653004DA58F}"/>
              </a:ext>
            </a:extLst>
          </p:cNvPr>
          <p:cNvSpPr/>
          <p:nvPr/>
        </p:nvSpPr>
        <p:spPr>
          <a:xfrm>
            <a:off x="10445448" y="5335734"/>
            <a:ext cx="1249839" cy="612648"/>
          </a:xfrm>
          <a:prstGeom prst="borderCallout2">
            <a:avLst>
              <a:gd name="adj1" fmla="val 18750"/>
              <a:gd name="adj2" fmla="val -8333"/>
              <a:gd name="adj3" fmla="val 18750"/>
              <a:gd name="adj4" fmla="val -16667"/>
              <a:gd name="adj5" fmla="val -279983"/>
              <a:gd name="adj6" fmla="val -654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802.11ac</a:t>
            </a:r>
          </a:p>
          <a:p>
            <a:pPr algn="ctr"/>
            <a:r>
              <a:rPr lang="en-US" dirty="0"/>
              <a:t>~200 Mb/s</a:t>
            </a:r>
          </a:p>
        </p:txBody>
      </p:sp>
      <p:sp>
        <p:nvSpPr>
          <p:cNvPr id="57" name="Line Callout 2 56">
            <a:extLst>
              <a:ext uri="{FF2B5EF4-FFF2-40B4-BE49-F238E27FC236}">
                <a16:creationId xmlns:a16="http://schemas.microsoft.com/office/drawing/2014/main" id="{CB2C9E76-2AD0-AB4B-AB5C-7DED7315364F}"/>
              </a:ext>
            </a:extLst>
          </p:cNvPr>
          <p:cNvSpPr/>
          <p:nvPr/>
        </p:nvSpPr>
        <p:spPr>
          <a:xfrm>
            <a:off x="10743996" y="4496116"/>
            <a:ext cx="1249839" cy="612648"/>
          </a:xfrm>
          <a:prstGeom prst="borderCallout2">
            <a:avLst>
              <a:gd name="adj1" fmla="val 18750"/>
              <a:gd name="adj2" fmla="val -8333"/>
              <a:gd name="adj3" fmla="val 18750"/>
              <a:gd name="adj4" fmla="val -16667"/>
              <a:gd name="adj5" fmla="val -134415"/>
              <a:gd name="adj6" fmla="val 44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802.11ax</a:t>
            </a:r>
          </a:p>
          <a:p>
            <a:pPr algn="ctr"/>
            <a:r>
              <a:rPr lang="en-US" dirty="0"/>
              <a:t>~1 Gb/s</a:t>
            </a:r>
          </a:p>
        </p:txBody>
      </p:sp>
      <p:sp>
        <p:nvSpPr>
          <p:cNvPr id="58" name="TextBox 57">
            <a:extLst>
              <a:ext uri="{FF2B5EF4-FFF2-40B4-BE49-F238E27FC236}">
                <a16:creationId xmlns:a16="http://schemas.microsoft.com/office/drawing/2014/main" id="{5CDC6FF1-C450-D240-9747-D74D081C33E4}"/>
              </a:ext>
            </a:extLst>
          </p:cNvPr>
          <p:cNvSpPr txBox="1"/>
          <p:nvPr/>
        </p:nvSpPr>
        <p:spPr>
          <a:xfrm>
            <a:off x="5646871" y="2190106"/>
            <a:ext cx="1385700"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0.1-1.5 Mb/s</a:t>
            </a:r>
          </a:p>
        </p:txBody>
      </p:sp>
      <p:sp>
        <p:nvSpPr>
          <p:cNvPr id="59" name="TextBox 58">
            <a:extLst>
              <a:ext uri="{FF2B5EF4-FFF2-40B4-BE49-F238E27FC236}">
                <a16:creationId xmlns:a16="http://schemas.microsoft.com/office/drawing/2014/main" id="{6D9B6479-B029-914A-A5B6-BE2C11C35480}"/>
              </a:ext>
            </a:extLst>
          </p:cNvPr>
          <p:cNvSpPr txBox="1"/>
          <p:nvPr/>
        </p:nvSpPr>
        <p:spPr>
          <a:xfrm>
            <a:off x="8402761" y="2190106"/>
            <a:ext cx="1153264"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5-50 Mb/s</a:t>
            </a:r>
          </a:p>
        </p:txBody>
      </p:sp>
      <p:sp>
        <p:nvSpPr>
          <p:cNvPr id="60" name="TextBox 59">
            <a:extLst>
              <a:ext uri="{FF2B5EF4-FFF2-40B4-BE49-F238E27FC236}">
                <a16:creationId xmlns:a16="http://schemas.microsoft.com/office/drawing/2014/main" id="{6123BD50-65DA-3741-B3D8-4098CEAEAC98}"/>
              </a:ext>
            </a:extLst>
          </p:cNvPr>
          <p:cNvSpPr txBox="1"/>
          <p:nvPr/>
        </p:nvSpPr>
        <p:spPr>
          <a:xfrm>
            <a:off x="361482" y="1596897"/>
            <a:ext cx="1986634" cy="369332"/>
          </a:xfrm>
          <a:prstGeom prst="rect">
            <a:avLst/>
          </a:prstGeom>
          <a:noFill/>
        </p:spPr>
        <p:txBody>
          <a:bodyPr wrap="none" rtlCol="0">
            <a:spAutoFit/>
          </a:bodyPr>
          <a:lstStyle/>
          <a:p>
            <a:r>
              <a:rPr lang="en-US" i="1" dirty="0"/>
              <a:t>realistic top speeds</a:t>
            </a:r>
          </a:p>
        </p:txBody>
      </p:sp>
      <p:sp>
        <p:nvSpPr>
          <p:cNvPr id="61" name="TextBox 60">
            <a:extLst>
              <a:ext uri="{FF2B5EF4-FFF2-40B4-BE49-F238E27FC236}">
                <a16:creationId xmlns:a16="http://schemas.microsoft.com/office/drawing/2014/main" id="{B3DA3871-91F6-DC4A-A4D4-7B3DB18876FE}"/>
              </a:ext>
            </a:extLst>
          </p:cNvPr>
          <p:cNvSpPr txBox="1"/>
          <p:nvPr/>
        </p:nvSpPr>
        <p:spPr>
          <a:xfrm>
            <a:off x="10683644" y="2190106"/>
            <a:ext cx="1504323"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150-200 Mb/s</a:t>
            </a:r>
          </a:p>
        </p:txBody>
      </p:sp>
      <p:pic>
        <p:nvPicPr>
          <p:cNvPr id="62" name="Picture 61">
            <a:extLst>
              <a:ext uri="{FF2B5EF4-FFF2-40B4-BE49-F238E27FC236}">
                <a16:creationId xmlns:a16="http://schemas.microsoft.com/office/drawing/2014/main" id="{7376EB75-7F21-D541-B18B-7BD42CD8EE75}"/>
              </a:ext>
            </a:extLst>
          </p:cNvPr>
          <p:cNvPicPr>
            <a:picLocks noChangeAspect="1"/>
          </p:cNvPicPr>
          <p:nvPr/>
        </p:nvPicPr>
        <p:blipFill>
          <a:blip r:embed="rId4"/>
          <a:stretch>
            <a:fillRect/>
          </a:stretch>
        </p:blipFill>
        <p:spPr>
          <a:xfrm>
            <a:off x="8729133" y="1521187"/>
            <a:ext cx="572254" cy="520751"/>
          </a:xfrm>
          <a:prstGeom prst="rect">
            <a:avLst/>
          </a:prstGeom>
        </p:spPr>
      </p:pic>
      <p:pic>
        <p:nvPicPr>
          <p:cNvPr id="63" name="Picture 62">
            <a:extLst>
              <a:ext uri="{FF2B5EF4-FFF2-40B4-BE49-F238E27FC236}">
                <a16:creationId xmlns:a16="http://schemas.microsoft.com/office/drawing/2014/main" id="{08918E28-5850-744D-87D1-833D5A96AD1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143137" y="1466518"/>
            <a:ext cx="589192" cy="508848"/>
          </a:xfrm>
          <a:prstGeom prst="rect">
            <a:avLst/>
          </a:prstGeom>
        </p:spPr>
      </p:pic>
      <p:sp>
        <p:nvSpPr>
          <p:cNvPr id="64" name="TextBox 63">
            <a:extLst>
              <a:ext uri="{FF2B5EF4-FFF2-40B4-BE49-F238E27FC236}">
                <a16:creationId xmlns:a16="http://schemas.microsoft.com/office/drawing/2014/main" id="{B7BCBA24-3CFB-5645-A999-472980D4C0FF}"/>
              </a:ext>
            </a:extLst>
          </p:cNvPr>
          <p:cNvSpPr txBox="1"/>
          <p:nvPr/>
        </p:nvSpPr>
        <p:spPr>
          <a:xfrm>
            <a:off x="3040438" y="2190106"/>
            <a:ext cx="1191736"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&lt; 0.1 Mb/s</a:t>
            </a:r>
          </a:p>
        </p:txBody>
      </p:sp>
      <p:sp>
        <p:nvSpPr>
          <p:cNvPr id="7" name="Date Placeholder 6">
            <a:extLst>
              <a:ext uri="{FF2B5EF4-FFF2-40B4-BE49-F238E27FC236}">
                <a16:creationId xmlns:a16="http://schemas.microsoft.com/office/drawing/2014/main" id="{7B52E2FF-CD36-A948-9363-58DFDD2AAFD8}"/>
              </a:ext>
            </a:extLst>
          </p:cNvPr>
          <p:cNvSpPr>
            <a:spLocks noGrp="1"/>
          </p:cNvSpPr>
          <p:nvPr>
            <p:ph type="dt" sz="half" idx="10"/>
          </p:nvPr>
        </p:nvSpPr>
        <p:spPr/>
        <p:txBody>
          <a:bodyPr/>
          <a:lstStyle/>
          <a:p>
            <a:fld id="{F3CCB050-4075-0640-BC8C-D315BF881D7E}" type="datetime1">
              <a:rPr lang="en-US" smtClean="0"/>
              <a:t>6/27/22</a:t>
            </a:fld>
            <a:endParaRPr lang="en-US"/>
          </a:p>
        </p:txBody>
      </p:sp>
    </p:spTree>
    <p:extLst>
      <p:ext uri="{BB962C8B-B14F-4D97-AF65-F5344CB8AC3E}">
        <p14:creationId xmlns:p14="http://schemas.microsoft.com/office/powerpoint/2010/main" val="359912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2580-975E-CF48-BC6B-8D547697C7A8}"/>
              </a:ext>
            </a:extLst>
          </p:cNvPr>
          <p:cNvSpPr>
            <a:spLocks noGrp="1"/>
          </p:cNvSpPr>
          <p:nvPr>
            <p:ph type="title"/>
          </p:nvPr>
        </p:nvSpPr>
        <p:spPr/>
        <p:txBody>
          <a:bodyPr/>
          <a:lstStyle/>
          <a:p>
            <a:r>
              <a:rPr lang="en-US" dirty="0"/>
              <a:t>Wi-Fi &amp; 5G technology likely similar</a:t>
            </a:r>
          </a:p>
        </p:txBody>
      </p:sp>
      <p:sp>
        <p:nvSpPr>
          <p:cNvPr id="3" name="Footer Placeholder 2">
            <a:extLst>
              <a:ext uri="{FF2B5EF4-FFF2-40B4-BE49-F238E27FC236}">
                <a16:creationId xmlns:a16="http://schemas.microsoft.com/office/drawing/2014/main" id="{4AAC86D9-9D20-4F47-A29D-54956B6BF01B}"/>
              </a:ext>
            </a:extLst>
          </p:cNvPr>
          <p:cNvSpPr>
            <a:spLocks noGrp="1"/>
          </p:cNvSpPr>
          <p:nvPr>
            <p:ph type="ftr" sz="quarter" idx="11"/>
          </p:nvPr>
        </p:nvSpPr>
        <p:spPr/>
        <p:txBody>
          <a:bodyPr/>
          <a:lstStyle/>
          <a:p>
            <a:r>
              <a:rPr lang="en-US"/>
              <a:t>Optica 2022</a:t>
            </a:r>
          </a:p>
        </p:txBody>
      </p:sp>
      <p:sp>
        <p:nvSpPr>
          <p:cNvPr id="4" name="Slide Number Placeholder 3">
            <a:extLst>
              <a:ext uri="{FF2B5EF4-FFF2-40B4-BE49-F238E27FC236}">
                <a16:creationId xmlns:a16="http://schemas.microsoft.com/office/drawing/2014/main" id="{603EF8B1-CDD5-6C4A-824B-4D06638E1721}"/>
              </a:ext>
            </a:extLst>
          </p:cNvPr>
          <p:cNvSpPr>
            <a:spLocks noGrp="1"/>
          </p:cNvSpPr>
          <p:nvPr>
            <p:ph type="sldNum" sz="quarter" idx="12"/>
          </p:nvPr>
        </p:nvSpPr>
        <p:spPr/>
        <p:txBody>
          <a:bodyPr/>
          <a:lstStyle/>
          <a:p>
            <a:fld id="{E50F71B0-4DD4-904D-8BC4-8B1315D779B4}" type="slidenum">
              <a:rPr lang="en-US" smtClean="0"/>
              <a:t>28</a:t>
            </a:fld>
            <a:endParaRPr lang="en-US"/>
          </a:p>
        </p:txBody>
      </p:sp>
      <p:pic>
        <p:nvPicPr>
          <p:cNvPr id="5" name="Picture 4">
            <a:extLst>
              <a:ext uri="{FF2B5EF4-FFF2-40B4-BE49-F238E27FC236}">
                <a16:creationId xmlns:a16="http://schemas.microsoft.com/office/drawing/2014/main" id="{1F39D580-51EC-B041-8813-926CF57E466E}"/>
              </a:ext>
            </a:extLst>
          </p:cNvPr>
          <p:cNvPicPr>
            <a:picLocks noChangeAspect="1"/>
          </p:cNvPicPr>
          <p:nvPr/>
        </p:nvPicPr>
        <p:blipFill>
          <a:blip r:embed="rId3"/>
          <a:stretch>
            <a:fillRect/>
          </a:stretch>
        </p:blipFill>
        <p:spPr>
          <a:xfrm>
            <a:off x="3350260" y="1640137"/>
            <a:ext cx="5491480" cy="4716213"/>
          </a:xfrm>
          <a:prstGeom prst="rect">
            <a:avLst/>
          </a:prstGeom>
        </p:spPr>
      </p:pic>
      <p:sp>
        <p:nvSpPr>
          <p:cNvPr id="6" name="Rectangle 5">
            <a:extLst>
              <a:ext uri="{FF2B5EF4-FFF2-40B4-BE49-F238E27FC236}">
                <a16:creationId xmlns:a16="http://schemas.microsoft.com/office/drawing/2014/main" id="{F33D2B3B-A724-F941-A0EF-01710942CBD1}"/>
              </a:ext>
            </a:extLst>
          </p:cNvPr>
          <p:cNvSpPr/>
          <p:nvPr/>
        </p:nvSpPr>
        <p:spPr>
          <a:xfrm>
            <a:off x="376539" y="136525"/>
            <a:ext cx="5505482" cy="369332"/>
          </a:xfrm>
          <a:prstGeom prst="rect">
            <a:avLst/>
          </a:prstGeom>
        </p:spPr>
        <p:txBody>
          <a:bodyPr wrap="none">
            <a:spAutoFit/>
          </a:bodyPr>
          <a:lstStyle/>
          <a:p>
            <a:r>
              <a:rPr lang="en-US" dirty="0">
                <a:solidFill>
                  <a:srgbClr val="006DBF"/>
                </a:solidFill>
                <a:latin typeface="TimesNewRomanPSMT"/>
              </a:rPr>
              <a:t>Revisiting Wireless Internet Connectivity: 5G vs Wi-Fi 6 </a:t>
            </a:r>
            <a:endParaRPr lang="en-US" dirty="0"/>
          </a:p>
        </p:txBody>
      </p:sp>
      <p:sp>
        <p:nvSpPr>
          <p:cNvPr id="7" name="Date Placeholder 6">
            <a:extLst>
              <a:ext uri="{FF2B5EF4-FFF2-40B4-BE49-F238E27FC236}">
                <a16:creationId xmlns:a16="http://schemas.microsoft.com/office/drawing/2014/main" id="{9502943C-DE1A-E147-897F-2148BD7C5952}"/>
              </a:ext>
            </a:extLst>
          </p:cNvPr>
          <p:cNvSpPr>
            <a:spLocks noGrp="1"/>
          </p:cNvSpPr>
          <p:nvPr>
            <p:ph type="dt" sz="half" idx="10"/>
          </p:nvPr>
        </p:nvSpPr>
        <p:spPr/>
        <p:txBody>
          <a:bodyPr/>
          <a:lstStyle/>
          <a:p>
            <a:fld id="{3DE7929C-D2A9-F84B-9AED-CD887B567388}" type="datetime1">
              <a:rPr lang="en-US" smtClean="0"/>
              <a:t>6/27/22</a:t>
            </a:fld>
            <a:endParaRPr lang="en-US"/>
          </a:p>
        </p:txBody>
      </p:sp>
    </p:spTree>
    <p:extLst>
      <p:ext uri="{BB962C8B-B14F-4D97-AF65-F5344CB8AC3E}">
        <p14:creationId xmlns:p14="http://schemas.microsoft.com/office/powerpoint/2010/main" val="181254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94E1-E374-0740-91C8-A0443EA089C2}"/>
              </a:ext>
            </a:extLst>
          </p:cNvPr>
          <p:cNvSpPr>
            <a:spLocks noGrp="1"/>
          </p:cNvSpPr>
          <p:nvPr>
            <p:ph type="title"/>
          </p:nvPr>
        </p:nvSpPr>
        <p:spPr/>
        <p:txBody>
          <a:bodyPr/>
          <a:lstStyle/>
          <a:p>
            <a:r>
              <a:rPr lang="en-US" dirty="0"/>
              <a:t>What made Wi-Fi successful?</a:t>
            </a:r>
          </a:p>
        </p:txBody>
      </p:sp>
      <p:sp>
        <p:nvSpPr>
          <p:cNvPr id="3" name="Content Placeholder 2">
            <a:extLst>
              <a:ext uri="{FF2B5EF4-FFF2-40B4-BE49-F238E27FC236}">
                <a16:creationId xmlns:a16="http://schemas.microsoft.com/office/drawing/2014/main" id="{D981DB16-409A-CD4F-85FA-41C33533372D}"/>
              </a:ext>
            </a:extLst>
          </p:cNvPr>
          <p:cNvSpPr>
            <a:spLocks noGrp="1"/>
          </p:cNvSpPr>
          <p:nvPr>
            <p:ph idx="1"/>
          </p:nvPr>
        </p:nvSpPr>
        <p:spPr/>
        <p:txBody>
          <a:bodyPr>
            <a:normAutofit fontScale="92500" lnSpcReduction="20000"/>
          </a:bodyPr>
          <a:lstStyle/>
          <a:p>
            <a:r>
              <a:rPr lang="en-US" dirty="0"/>
              <a:t>Scalable complexity – 802.11b/g/n to 802.11ax</a:t>
            </a:r>
          </a:p>
          <a:p>
            <a:r>
              <a:rPr lang="en-US" dirty="0"/>
              <a:t>Architectural flexibility</a:t>
            </a:r>
          </a:p>
          <a:p>
            <a:pPr lvl="1"/>
            <a:r>
              <a:rPr lang="en-US" dirty="0"/>
              <a:t>peer-to-peer, access point, mesh, long haul Pt2MP &amp; Pt2Pt</a:t>
            </a:r>
          </a:p>
          <a:p>
            <a:pPr lvl="1"/>
            <a:r>
              <a:rPr lang="en-US" dirty="0"/>
              <a:t>re-use cheap local wired network and shared (managed &amp; firewalled) access</a:t>
            </a:r>
          </a:p>
          <a:p>
            <a:r>
              <a:rPr lang="en-US" dirty="0"/>
              <a:t>Multiple authentication models</a:t>
            </a:r>
          </a:p>
          <a:p>
            <a:pPr lvl="1"/>
            <a:r>
              <a:rPr lang="en-US" dirty="0"/>
              <a:t>from open access to federated 802.1x RADIUS</a:t>
            </a:r>
          </a:p>
          <a:p>
            <a:r>
              <a:rPr lang="en-US" dirty="0"/>
              <a:t>Minimal viable network functionality</a:t>
            </a:r>
          </a:p>
          <a:p>
            <a:pPr lvl="1"/>
            <a:r>
              <a:rPr lang="en-US" dirty="0"/>
              <a:t>Ethernet frames + IP</a:t>
            </a:r>
          </a:p>
          <a:p>
            <a:pPr lvl="1"/>
            <a:r>
              <a:rPr lang="en-US" dirty="0"/>
              <a:t>local multicast</a:t>
            </a:r>
          </a:p>
          <a:p>
            <a:r>
              <a:rPr lang="en-US" dirty="0"/>
              <a:t>International usability</a:t>
            </a:r>
          </a:p>
          <a:p>
            <a:pPr lvl="1"/>
            <a:r>
              <a:rPr lang="en-US" dirty="0"/>
              <a:t>universal “bootstrap” band (2.4 GHz)</a:t>
            </a:r>
          </a:p>
          <a:p>
            <a:pPr lvl="1"/>
            <a:r>
              <a:rPr lang="en-US" dirty="0"/>
              <a:t>locally-discoverable spectrum availability</a:t>
            </a:r>
          </a:p>
          <a:p>
            <a:endParaRPr lang="en-US" dirty="0"/>
          </a:p>
        </p:txBody>
      </p:sp>
      <p:sp>
        <p:nvSpPr>
          <p:cNvPr id="4" name="Footer Placeholder 3">
            <a:extLst>
              <a:ext uri="{FF2B5EF4-FFF2-40B4-BE49-F238E27FC236}">
                <a16:creationId xmlns:a16="http://schemas.microsoft.com/office/drawing/2014/main" id="{ECC84938-437E-D044-B19B-96BB3E1CCB68}"/>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38CE4C33-7C43-E14F-B0A3-BC28A190289B}"/>
              </a:ext>
            </a:extLst>
          </p:cNvPr>
          <p:cNvSpPr>
            <a:spLocks noGrp="1"/>
          </p:cNvSpPr>
          <p:nvPr>
            <p:ph type="sldNum" sz="quarter" idx="12"/>
          </p:nvPr>
        </p:nvSpPr>
        <p:spPr/>
        <p:txBody>
          <a:bodyPr/>
          <a:lstStyle/>
          <a:p>
            <a:fld id="{6D00ABC0-0B20-594E-8324-2F30128B41A0}" type="slidenum">
              <a:rPr lang="en-US" smtClean="0"/>
              <a:t>29</a:t>
            </a:fld>
            <a:endParaRPr lang="en-US"/>
          </a:p>
        </p:txBody>
      </p:sp>
      <p:sp>
        <p:nvSpPr>
          <p:cNvPr id="7" name="Date Placeholder 6">
            <a:extLst>
              <a:ext uri="{FF2B5EF4-FFF2-40B4-BE49-F238E27FC236}">
                <a16:creationId xmlns:a16="http://schemas.microsoft.com/office/drawing/2014/main" id="{B04B3A43-792E-B447-B9AC-932CEBFCA955}"/>
              </a:ext>
            </a:extLst>
          </p:cNvPr>
          <p:cNvSpPr>
            <a:spLocks noGrp="1"/>
          </p:cNvSpPr>
          <p:nvPr>
            <p:ph type="dt" sz="half" idx="10"/>
          </p:nvPr>
        </p:nvSpPr>
        <p:spPr/>
        <p:txBody>
          <a:bodyPr/>
          <a:lstStyle/>
          <a:p>
            <a:fld id="{47B23489-AF66-8D4A-A6C5-227C3390E86E}" type="datetime1">
              <a:rPr lang="en-US" smtClean="0"/>
              <a:t>6/27/22</a:t>
            </a:fld>
            <a:endParaRPr lang="en-US"/>
          </a:p>
        </p:txBody>
      </p:sp>
    </p:spTree>
    <p:extLst>
      <p:ext uri="{BB962C8B-B14F-4D97-AF65-F5344CB8AC3E}">
        <p14:creationId xmlns:p14="http://schemas.microsoft.com/office/powerpoint/2010/main" val="186019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0329EC-E4DF-DC48-B3F9-0CAD5C6A4A6F}"/>
              </a:ext>
            </a:extLst>
          </p:cNvPr>
          <p:cNvSpPr>
            <a:spLocks noGrp="1"/>
          </p:cNvSpPr>
          <p:nvPr>
            <p:ph type="ftr" sz="quarter" idx="11"/>
          </p:nvPr>
        </p:nvSpPr>
        <p:spPr/>
        <p:txBody>
          <a:bodyPr/>
          <a:lstStyle/>
          <a:p>
            <a:r>
              <a:rPr lang="en-US"/>
              <a:t>NGA Technology WG 06/2022</a:t>
            </a:r>
          </a:p>
        </p:txBody>
      </p:sp>
      <p:sp>
        <p:nvSpPr>
          <p:cNvPr id="3" name="Slide Number Placeholder 2">
            <a:extLst>
              <a:ext uri="{FF2B5EF4-FFF2-40B4-BE49-F238E27FC236}">
                <a16:creationId xmlns:a16="http://schemas.microsoft.com/office/drawing/2014/main" id="{F5084216-766A-8F4D-97A1-D558A2C88938}"/>
              </a:ext>
            </a:extLst>
          </p:cNvPr>
          <p:cNvSpPr>
            <a:spLocks noGrp="1"/>
          </p:cNvSpPr>
          <p:nvPr>
            <p:ph type="sldNum" sz="quarter" idx="12"/>
          </p:nvPr>
        </p:nvSpPr>
        <p:spPr/>
        <p:txBody>
          <a:bodyPr/>
          <a:lstStyle/>
          <a:p>
            <a:fld id="{6D00ABC0-0B20-594E-8324-2F30128B41A0}" type="slidenum">
              <a:rPr lang="en-US" smtClean="0"/>
              <a:t>3</a:t>
            </a:fld>
            <a:endParaRPr lang="en-US"/>
          </a:p>
        </p:txBody>
      </p:sp>
      <p:sp>
        <p:nvSpPr>
          <p:cNvPr id="4" name="Title 3">
            <a:extLst>
              <a:ext uri="{FF2B5EF4-FFF2-40B4-BE49-F238E27FC236}">
                <a16:creationId xmlns:a16="http://schemas.microsoft.com/office/drawing/2014/main" id="{EDB402AF-4AB2-F044-B8F3-C75216A9B4AF}"/>
              </a:ext>
            </a:extLst>
          </p:cNvPr>
          <p:cNvSpPr>
            <a:spLocks noGrp="1"/>
          </p:cNvSpPr>
          <p:nvPr>
            <p:ph type="title"/>
          </p:nvPr>
        </p:nvSpPr>
        <p:spPr/>
        <p:txBody>
          <a:bodyPr/>
          <a:lstStyle/>
          <a:p>
            <a:r>
              <a:rPr lang="en-US" dirty="0"/>
              <a:t>Classical requirements pyramid</a:t>
            </a:r>
          </a:p>
        </p:txBody>
      </p:sp>
      <p:pic>
        <p:nvPicPr>
          <p:cNvPr id="5" name="Picture 4">
            <a:extLst>
              <a:ext uri="{FF2B5EF4-FFF2-40B4-BE49-F238E27FC236}">
                <a16:creationId xmlns:a16="http://schemas.microsoft.com/office/drawing/2014/main" id="{42FD28FB-D08D-D24E-8EE7-F2BBD38A7297}"/>
              </a:ext>
            </a:extLst>
          </p:cNvPr>
          <p:cNvPicPr>
            <a:picLocks noChangeAspect="1"/>
          </p:cNvPicPr>
          <p:nvPr/>
        </p:nvPicPr>
        <p:blipFill>
          <a:blip r:embed="rId3"/>
          <a:stretch>
            <a:fillRect/>
          </a:stretch>
        </p:blipFill>
        <p:spPr>
          <a:xfrm>
            <a:off x="474734" y="1353665"/>
            <a:ext cx="5394887" cy="4543063"/>
          </a:xfrm>
          <a:prstGeom prst="rect">
            <a:avLst/>
          </a:prstGeom>
        </p:spPr>
      </p:pic>
      <p:sp>
        <p:nvSpPr>
          <p:cNvPr id="6" name="TextBox 5">
            <a:extLst>
              <a:ext uri="{FF2B5EF4-FFF2-40B4-BE49-F238E27FC236}">
                <a16:creationId xmlns:a16="http://schemas.microsoft.com/office/drawing/2014/main" id="{9EC43DA0-E63C-9945-974A-09E7D87A38DB}"/>
              </a:ext>
            </a:extLst>
          </p:cNvPr>
          <p:cNvSpPr txBox="1"/>
          <p:nvPr/>
        </p:nvSpPr>
        <p:spPr>
          <a:xfrm>
            <a:off x="4551535" y="5987018"/>
            <a:ext cx="263617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mostly PHY requirements!</a:t>
            </a:r>
          </a:p>
        </p:txBody>
      </p:sp>
      <p:sp>
        <p:nvSpPr>
          <p:cNvPr id="8" name="Date Placeholder 7">
            <a:extLst>
              <a:ext uri="{FF2B5EF4-FFF2-40B4-BE49-F238E27FC236}">
                <a16:creationId xmlns:a16="http://schemas.microsoft.com/office/drawing/2014/main" id="{AA839676-0DD9-494A-BE21-13BA9D5FEE23}"/>
              </a:ext>
            </a:extLst>
          </p:cNvPr>
          <p:cNvSpPr>
            <a:spLocks noGrp="1"/>
          </p:cNvSpPr>
          <p:nvPr>
            <p:ph type="dt" sz="half" idx="10"/>
          </p:nvPr>
        </p:nvSpPr>
        <p:spPr/>
        <p:txBody>
          <a:bodyPr/>
          <a:lstStyle/>
          <a:p>
            <a:fld id="{E1859772-6BCF-4248-9B97-F20C01CCAE3D}" type="datetime1">
              <a:rPr lang="en-US" smtClean="0"/>
              <a:t>6/27/22</a:t>
            </a:fld>
            <a:endParaRPr lang="en-US"/>
          </a:p>
        </p:txBody>
      </p:sp>
      <p:pic>
        <p:nvPicPr>
          <p:cNvPr id="7" name="Picture 6">
            <a:extLst>
              <a:ext uri="{FF2B5EF4-FFF2-40B4-BE49-F238E27FC236}">
                <a16:creationId xmlns:a16="http://schemas.microsoft.com/office/drawing/2014/main" id="{D8016426-1578-68EB-C0C6-BCB848042907}"/>
              </a:ext>
            </a:extLst>
          </p:cNvPr>
          <p:cNvPicPr>
            <a:picLocks noChangeAspect="1"/>
          </p:cNvPicPr>
          <p:nvPr/>
        </p:nvPicPr>
        <p:blipFill>
          <a:blip r:embed="rId4"/>
          <a:stretch>
            <a:fillRect/>
          </a:stretch>
        </p:blipFill>
        <p:spPr>
          <a:xfrm>
            <a:off x="6412794" y="1058028"/>
            <a:ext cx="5168900" cy="4838700"/>
          </a:xfrm>
          <a:prstGeom prst="rect">
            <a:avLst/>
          </a:prstGeom>
        </p:spPr>
      </p:pic>
    </p:spTree>
    <p:extLst>
      <p:ext uri="{BB962C8B-B14F-4D97-AF65-F5344CB8AC3E}">
        <p14:creationId xmlns:p14="http://schemas.microsoft.com/office/powerpoint/2010/main" val="822200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A0834E-144E-FF42-909D-1680AA3B8A98}"/>
              </a:ext>
            </a:extLst>
          </p:cNvPr>
          <p:cNvSpPr>
            <a:spLocks noGrp="1"/>
          </p:cNvSpPr>
          <p:nvPr>
            <p:ph type="ftr" sz="quarter" idx="11"/>
          </p:nvPr>
        </p:nvSpPr>
        <p:spPr/>
        <p:txBody>
          <a:bodyPr/>
          <a:lstStyle/>
          <a:p>
            <a:r>
              <a:rPr lang="en-US"/>
              <a:t>Optica 2022</a:t>
            </a:r>
          </a:p>
        </p:txBody>
      </p:sp>
      <p:sp>
        <p:nvSpPr>
          <p:cNvPr id="3" name="Slide Number Placeholder 2">
            <a:extLst>
              <a:ext uri="{FF2B5EF4-FFF2-40B4-BE49-F238E27FC236}">
                <a16:creationId xmlns:a16="http://schemas.microsoft.com/office/drawing/2014/main" id="{AA043ACF-E54C-0D41-A580-966C7D01E0E7}"/>
              </a:ext>
            </a:extLst>
          </p:cNvPr>
          <p:cNvSpPr>
            <a:spLocks noGrp="1"/>
          </p:cNvSpPr>
          <p:nvPr>
            <p:ph type="sldNum" sz="quarter" idx="12"/>
          </p:nvPr>
        </p:nvSpPr>
        <p:spPr/>
        <p:txBody>
          <a:bodyPr/>
          <a:lstStyle/>
          <a:p>
            <a:fld id="{6D00ABC0-0B20-594E-8324-2F30128B41A0}" type="slidenum">
              <a:rPr lang="en-US" smtClean="0"/>
              <a:t>30</a:t>
            </a:fld>
            <a:endParaRPr lang="en-US"/>
          </a:p>
        </p:txBody>
      </p:sp>
      <p:sp>
        <p:nvSpPr>
          <p:cNvPr id="4" name="Title 3">
            <a:extLst>
              <a:ext uri="{FF2B5EF4-FFF2-40B4-BE49-F238E27FC236}">
                <a16:creationId xmlns:a16="http://schemas.microsoft.com/office/drawing/2014/main" id="{DD8E201F-35F7-7744-8C65-87AD745C2D6D}"/>
              </a:ext>
            </a:extLst>
          </p:cNvPr>
          <p:cNvSpPr>
            <a:spLocks noGrp="1"/>
          </p:cNvSpPr>
          <p:nvPr>
            <p:ph type="title"/>
          </p:nvPr>
        </p:nvSpPr>
        <p:spPr/>
        <p:txBody>
          <a:bodyPr/>
          <a:lstStyle/>
          <a:p>
            <a:r>
              <a:rPr lang="en-US" dirty="0"/>
              <a:t>Wi-Fi (and BT &amp; </a:t>
            </a:r>
            <a:r>
              <a:rPr lang="en-US" dirty="0" err="1"/>
              <a:t>LoRa</a:t>
            </a:r>
            <a:r>
              <a:rPr lang="en-US" dirty="0"/>
              <a:t>) ”won” by integration</a:t>
            </a:r>
          </a:p>
        </p:txBody>
      </p:sp>
      <p:pic>
        <p:nvPicPr>
          <p:cNvPr id="5" name="Picture 4">
            <a:extLst>
              <a:ext uri="{FF2B5EF4-FFF2-40B4-BE49-F238E27FC236}">
                <a16:creationId xmlns:a16="http://schemas.microsoft.com/office/drawing/2014/main" id="{4159C7B4-CD0F-FA44-90B8-DBFB20DA7CAA}"/>
              </a:ext>
            </a:extLst>
          </p:cNvPr>
          <p:cNvPicPr>
            <a:picLocks noChangeAspect="1"/>
          </p:cNvPicPr>
          <p:nvPr/>
        </p:nvPicPr>
        <p:blipFill>
          <a:blip r:embed="rId2"/>
          <a:stretch>
            <a:fillRect/>
          </a:stretch>
        </p:blipFill>
        <p:spPr>
          <a:xfrm>
            <a:off x="278803" y="1256544"/>
            <a:ext cx="1722120" cy="1722120"/>
          </a:xfrm>
          <a:prstGeom prst="rect">
            <a:avLst/>
          </a:prstGeom>
        </p:spPr>
      </p:pic>
      <p:sp>
        <p:nvSpPr>
          <p:cNvPr id="6" name="TextBox 5">
            <a:extLst>
              <a:ext uri="{FF2B5EF4-FFF2-40B4-BE49-F238E27FC236}">
                <a16:creationId xmlns:a16="http://schemas.microsoft.com/office/drawing/2014/main" id="{A123F59D-8182-124D-9B9E-04ED7EA8B2CE}"/>
              </a:ext>
            </a:extLst>
          </p:cNvPr>
          <p:cNvSpPr txBox="1"/>
          <p:nvPr/>
        </p:nvSpPr>
        <p:spPr>
          <a:xfrm>
            <a:off x="278803" y="1333948"/>
            <a:ext cx="710451" cy="369332"/>
          </a:xfrm>
          <a:prstGeom prst="rect">
            <a:avLst/>
          </a:prstGeom>
          <a:noFill/>
        </p:spPr>
        <p:txBody>
          <a:bodyPr wrap="none" rtlCol="0">
            <a:spAutoFit/>
          </a:bodyPr>
          <a:lstStyle/>
          <a:p>
            <a:r>
              <a:rPr lang="en-US" dirty="0">
                <a:solidFill>
                  <a:srgbClr val="FF0000"/>
                </a:solidFill>
              </a:rPr>
              <a:t>$6.95</a:t>
            </a:r>
          </a:p>
        </p:txBody>
      </p:sp>
      <p:sp>
        <p:nvSpPr>
          <p:cNvPr id="7" name="Rectangle 6">
            <a:extLst>
              <a:ext uri="{FF2B5EF4-FFF2-40B4-BE49-F238E27FC236}">
                <a16:creationId xmlns:a16="http://schemas.microsoft.com/office/drawing/2014/main" id="{479A6E9D-2863-314B-9DF0-27BD8D23B23B}"/>
              </a:ext>
            </a:extLst>
          </p:cNvPr>
          <p:cNvSpPr/>
          <p:nvPr/>
        </p:nvSpPr>
        <p:spPr>
          <a:xfrm>
            <a:off x="495689" y="2716909"/>
            <a:ext cx="987130" cy="369332"/>
          </a:xfrm>
          <a:prstGeom prst="rect">
            <a:avLst/>
          </a:prstGeom>
        </p:spPr>
        <p:txBody>
          <a:bodyPr wrap="none">
            <a:spAutoFit/>
          </a:bodyPr>
          <a:lstStyle/>
          <a:p>
            <a:r>
              <a:rPr lang="en-US" dirty="0">
                <a:solidFill>
                  <a:srgbClr val="555555"/>
                </a:solidFill>
                <a:latin typeface="Montserrat"/>
              </a:rPr>
              <a:t>ESP8266</a:t>
            </a:r>
            <a:endParaRPr lang="en-US" b="0" i="0" dirty="0">
              <a:solidFill>
                <a:srgbClr val="555555"/>
              </a:solidFill>
              <a:effectLst/>
              <a:latin typeface="Montserrat"/>
            </a:endParaRPr>
          </a:p>
        </p:txBody>
      </p:sp>
      <p:pic>
        <p:nvPicPr>
          <p:cNvPr id="8" name="Picture 7">
            <a:extLst>
              <a:ext uri="{FF2B5EF4-FFF2-40B4-BE49-F238E27FC236}">
                <a16:creationId xmlns:a16="http://schemas.microsoft.com/office/drawing/2014/main" id="{B67EB75F-57B3-874F-8FA3-B6293F200407}"/>
              </a:ext>
            </a:extLst>
          </p:cNvPr>
          <p:cNvPicPr>
            <a:picLocks noChangeAspect="1"/>
          </p:cNvPicPr>
          <p:nvPr/>
        </p:nvPicPr>
        <p:blipFill>
          <a:blip r:embed="rId3"/>
          <a:stretch>
            <a:fillRect/>
          </a:stretch>
        </p:blipFill>
        <p:spPr>
          <a:xfrm>
            <a:off x="3656704" y="1148967"/>
            <a:ext cx="2948492" cy="2948492"/>
          </a:xfrm>
          <a:prstGeom prst="rect">
            <a:avLst/>
          </a:prstGeom>
        </p:spPr>
      </p:pic>
      <p:sp>
        <p:nvSpPr>
          <p:cNvPr id="9" name="TextBox 8">
            <a:extLst>
              <a:ext uri="{FF2B5EF4-FFF2-40B4-BE49-F238E27FC236}">
                <a16:creationId xmlns:a16="http://schemas.microsoft.com/office/drawing/2014/main" id="{3404B8FF-46FF-1045-89E7-BC5E492805F7}"/>
              </a:ext>
            </a:extLst>
          </p:cNvPr>
          <p:cNvSpPr txBox="1"/>
          <p:nvPr/>
        </p:nvSpPr>
        <p:spPr>
          <a:xfrm>
            <a:off x="3952400" y="3774293"/>
            <a:ext cx="2143600" cy="646331"/>
          </a:xfrm>
          <a:prstGeom prst="rect">
            <a:avLst/>
          </a:prstGeom>
          <a:noFill/>
        </p:spPr>
        <p:txBody>
          <a:bodyPr wrap="none" rtlCol="0">
            <a:spAutoFit/>
          </a:bodyPr>
          <a:lstStyle/>
          <a:p>
            <a:r>
              <a:rPr lang="en-US" dirty="0"/>
              <a:t>Arduino Uno </a:t>
            </a:r>
            <a:r>
              <a:rPr lang="en-US" dirty="0" err="1"/>
              <a:t>WiFi</a:t>
            </a:r>
            <a:r>
              <a:rPr lang="en-US" dirty="0"/>
              <a:t> R2</a:t>
            </a:r>
          </a:p>
          <a:p>
            <a:r>
              <a:rPr lang="en-US" dirty="0">
                <a:solidFill>
                  <a:srgbClr val="FF0000"/>
                </a:solidFill>
              </a:rPr>
              <a:t>$45</a:t>
            </a:r>
          </a:p>
        </p:txBody>
      </p:sp>
      <p:pic>
        <p:nvPicPr>
          <p:cNvPr id="10" name="Picture 9">
            <a:extLst>
              <a:ext uri="{FF2B5EF4-FFF2-40B4-BE49-F238E27FC236}">
                <a16:creationId xmlns:a16="http://schemas.microsoft.com/office/drawing/2014/main" id="{00382C2F-0FCE-7A40-86DA-2891E9DA388D}"/>
              </a:ext>
            </a:extLst>
          </p:cNvPr>
          <p:cNvPicPr>
            <a:picLocks noChangeAspect="1"/>
          </p:cNvPicPr>
          <p:nvPr/>
        </p:nvPicPr>
        <p:blipFill>
          <a:blip r:embed="rId4"/>
          <a:stretch>
            <a:fillRect/>
          </a:stretch>
        </p:blipFill>
        <p:spPr>
          <a:xfrm>
            <a:off x="7538800" y="1518614"/>
            <a:ext cx="2143600" cy="2143600"/>
          </a:xfrm>
          <a:prstGeom prst="rect">
            <a:avLst/>
          </a:prstGeom>
        </p:spPr>
      </p:pic>
      <p:sp>
        <p:nvSpPr>
          <p:cNvPr id="11" name="Rectangle 10">
            <a:extLst>
              <a:ext uri="{FF2B5EF4-FFF2-40B4-BE49-F238E27FC236}">
                <a16:creationId xmlns:a16="http://schemas.microsoft.com/office/drawing/2014/main" id="{4B4DC70A-99AF-2E49-9BED-DFFC024C69A5}"/>
              </a:ext>
            </a:extLst>
          </p:cNvPr>
          <p:cNvSpPr/>
          <p:nvPr/>
        </p:nvSpPr>
        <p:spPr>
          <a:xfrm>
            <a:off x="7634980" y="3429000"/>
            <a:ext cx="1898340" cy="646331"/>
          </a:xfrm>
          <a:prstGeom prst="rect">
            <a:avLst/>
          </a:prstGeom>
        </p:spPr>
        <p:txBody>
          <a:bodyPr wrap="none">
            <a:spAutoFit/>
          </a:bodyPr>
          <a:lstStyle/>
          <a:p>
            <a:r>
              <a:rPr lang="en-US" dirty="0">
                <a:solidFill>
                  <a:srgbClr val="555555"/>
                </a:solidFill>
                <a:latin typeface="Montserrat"/>
              </a:rPr>
              <a:t>Arduino MKR1000</a:t>
            </a:r>
          </a:p>
          <a:p>
            <a:r>
              <a:rPr lang="en-US" dirty="0">
                <a:solidFill>
                  <a:srgbClr val="FF0000"/>
                </a:solidFill>
                <a:latin typeface="Montserrat"/>
              </a:rPr>
              <a:t>$36 </a:t>
            </a:r>
            <a:endParaRPr lang="en-US" b="0" i="0" dirty="0">
              <a:solidFill>
                <a:srgbClr val="FF0000"/>
              </a:solidFill>
              <a:effectLst/>
              <a:latin typeface="Montserrat"/>
            </a:endParaRPr>
          </a:p>
        </p:txBody>
      </p:sp>
      <p:pic>
        <p:nvPicPr>
          <p:cNvPr id="12" name="Picture 11">
            <a:extLst>
              <a:ext uri="{FF2B5EF4-FFF2-40B4-BE49-F238E27FC236}">
                <a16:creationId xmlns:a16="http://schemas.microsoft.com/office/drawing/2014/main" id="{A70B8487-AA45-F841-9217-F39A11D6C8BE}"/>
              </a:ext>
            </a:extLst>
          </p:cNvPr>
          <p:cNvPicPr>
            <a:picLocks noChangeAspect="1"/>
          </p:cNvPicPr>
          <p:nvPr/>
        </p:nvPicPr>
        <p:blipFill>
          <a:blip r:embed="rId5"/>
          <a:stretch>
            <a:fillRect/>
          </a:stretch>
        </p:blipFill>
        <p:spPr>
          <a:xfrm>
            <a:off x="430388" y="3941568"/>
            <a:ext cx="1841500" cy="1384300"/>
          </a:xfrm>
          <a:prstGeom prst="rect">
            <a:avLst/>
          </a:prstGeom>
        </p:spPr>
      </p:pic>
      <p:sp>
        <p:nvSpPr>
          <p:cNvPr id="13" name="Rectangle 12">
            <a:extLst>
              <a:ext uri="{FF2B5EF4-FFF2-40B4-BE49-F238E27FC236}">
                <a16:creationId xmlns:a16="http://schemas.microsoft.com/office/drawing/2014/main" id="{ABD9FF73-4788-4440-BDDC-490AA6CCAB61}"/>
              </a:ext>
            </a:extLst>
          </p:cNvPr>
          <p:cNvSpPr/>
          <p:nvPr/>
        </p:nvSpPr>
        <p:spPr>
          <a:xfrm>
            <a:off x="495689" y="5541884"/>
            <a:ext cx="6096000" cy="646331"/>
          </a:xfrm>
          <a:prstGeom prst="rect">
            <a:avLst/>
          </a:prstGeom>
        </p:spPr>
        <p:txBody>
          <a:bodyPr>
            <a:spAutoFit/>
          </a:bodyPr>
          <a:lstStyle/>
          <a:p>
            <a:r>
              <a:rPr lang="en-US" dirty="0">
                <a:solidFill>
                  <a:srgbClr val="000000"/>
                </a:solidFill>
                <a:latin typeface="proxima nova"/>
              </a:rPr>
              <a:t>Adafruit Feather M0 with RFM95 </a:t>
            </a:r>
            <a:r>
              <a:rPr lang="en-US" dirty="0" err="1">
                <a:solidFill>
                  <a:srgbClr val="000000"/>
                </a:solidFill>
                <a:latin typeface="proxima nova"/>
              </a:rPr>
              <a:t>LoRa</a:t>
            </a:r>
            <a:r>
              <a:rPr lang="en-US" dirty="0">
                <a:solidFill>
                  <a:srgbClr val="000000"/>
                </a:solidFill>
                <a:latin typeface="proxima nova"/>
              </a:rPr>
              <a:t> Radio - 900MHz – </a:t>
            </a:r>
            <a:r>
              <a:rPr lang="en-US" dirty="0" err="1">
                <a:solidFill>
                  <a:srgbClr val="000000"/>
                </a:solidFill>
                <a:latin typeface="proxima nova"/>
              </a:rPr>
              <a:t>RadioFruit</a:t>
            </a:r>
            <a:r>
              <a:rPr lang="en-US" dirty="0">
                <a:solidFill>
                  <a:srgbClr val="000000"/>
                </a:solidFill>
                <a:latin typeface="proxima nova"/>
              </a:rPr>
              <a:t> </a:t>
            </a:r>
            <a:r>
              <a:rPr lang="en-US" dirty="0">
                <a:solidFill>
                  <a:srgbClr val="FF0000"/>
                </a:solidFill>
                <a:latin typeface="proxima nova"/>
              </a:rPr>
              <a:t>$35</a:t>
            </a:r>
            <a:endParaRPr lang="en-US" b="0" i="0" dirty="0">
              <a:solidFill>
                <a:srgbClr val="FF0000"/>
              </a:solidFill>
              <a:effectLst/>
              <a:latin typeface="proxima nova"/>
            </a:endParaRPr>
          </a:p>
        </p:txBody>
      </p:sp>
      <p:pic>
        <p:nvPicPr>
          <p:cNvPr id="14" name="Picture 13">
            <a:extLst>
              <a:ext uri="{FF2B5EF4-FFF2-40B4-BE49-F238E27FC236}">
                <a16:creationId xmlns:a16="http://schemas.microsoft.com/office/drawing/2014/main" id="{90BF2749-0035-2F41-BFE5-A653E3DF556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00105" y="4810326"/>
            <a:ext cx="1764589" cy="1463115"/>
          </a:xfrm>
          <a:prstGeom prst="rect">
            <a:avLst/>
          </a:prstGeom>
        </p:spPr>
      </p:pic>
      <p:sp>
        <p:nvSpPr>
          <p:cNvPr id="15" name="Rectangle 14">
            <a:extLst>
              <a:ext uri="{FF2B5EF4-FFF2-40B4-BE49-F238E27FC236}">
                <a16:creationId xmlns:a16="http://schemas.microsoft.com/office/drawing/2014/main" id="{5DD56D05-ED63-E546-A6AA-332AE2F4AD8B}"/>
              </a:ext>
            </a:extLst>
          </p:cNvPr>
          <p:cNvSpPr/>
          <p:nvPr/>
        </p:nvSpPr>
        <p:spPr>
          <a:xfrm>
            <a:off x="7778289" y="4579530"/>
            <a:ext cx="1904111" cy="646331"/>
          </a:xfrm>
          <a:prstGeom prst="rect">
            <a:avLst/>
          </a:prstGeom>
        </p:spPr>
        <p:txBody>
          <a:bodyPr wrap="none">
            <a:spAutoFit/>
          </a:bodyPr>
          <a:lstStyle/>
          <a:p>
            <a:r>
              <a:rPr lang="en-US" dirty="0"/>
              <a:t>Wi‑Fi 802.11b/g/n</a:t>
            </a:r>
          </a:p>
          <a:p>
            <a:r>
              <a:rPr lang="en-US" dirty="0">
                <a:solidFill>
                  <a:srgbClr val="FF0000"/>
                </a:solidFill>
              </a:rPr>
              <a:t>$7.84</a:t>
            </a:r>
          </a:p>
        </p:txBody>
      </p:sp>
      <p:sp>
        <p:nvSpPr>
          <p:cNvPr id="16" name="TextBox 15">
            <a:extLst>
              <a:ext uri="{FF2B5EF4-FFF2-40B4-BE49-F238E27FC236}">
                <a16:creationId xmlns:a16="http://schemas.microsoft.com/office/drawing/2014/main" id="{941CE5A1-BC90-A141-B09F-006B1BBCCB80}"/>
              </a:ext>
            </a:extLst>
          </p:cNvPr>
          <p:cNvSpPr txBox="1"/>
          <p:nvPr/>
        </p:nvSpPr>
        <p:spPr>
          <a:xfrm>
            <a:off x="4287107" y="4661843"/>
            <a:ext cx="2709011"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a:t>Wi-Fi + computer</a:t>
            </a:r>
          </a:p>
        </p:txBody>
      </p:sp>
      <p:sp>
        <p:nvSpPr>
          <p:cNvPr id="18" name="Date Placeholder 17">
            <a:extLst>
              <a:ext uri="{FF2B5EF4-FFF2-40B4-BE49-F238E27FC236}">
                <a16:creationId xmlns:a16="http://schemas.microsoft.com/office/drawing/2014/main" id="{BCCFA897-9222-1C4F-88A1-AA4979C7CB93}"/>
              </a:ext>
            </a:extLst>
          </p:cNvPr>
          <p:cNvSpPr>
            <a:spLocks noGrp="1"/>
          </p:cNvSpPr>
          <p:nvPr>
            <p:ph type="dt" sz="half" idx="10"/>
          </p:nvPr>
        </p:nvSpPr>
        <p:spPr/>
        <p:txBody>
          <a:bodyPr/>
          <a:lstStyle/>
          <a:p>
            <a:fld id="{23C48755-4D61-CD45-9118-D236785D022D}" type="datetime1">
              <a:rPr lang="en-US" smtClean="0"/>
              <a:t>6/27/22</a:t>
            </a:fld>
            <a:endParaRPr lang="en-US"/>
          </a:p>
        </p:txBody>
      </p:sp>
    </p:spTree>
    <p:extLst>
      <p:ext uri="{BB962C8B-B14F-4D97-AF65-F5344CB8AC3E}">
        <p14:creationId xmlns:p14="http://schemas.microsoft.com/office/powerpoint/2010/main" val="75568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4FF35C-CBE8-474B-ABDC-A4AD81416A79}"/>
              </a:ext>
            </a:extLst>
          </p:cNvPr>
          <p:cNvSpPr>
            <a:spLocks noGrp="1"/>
          </p:cNvSpPr>
          <p:nvPr>
            <p:ph type="ftr" sz="quarter" idx="11"/>
          </p:nvPr>
        </p:nvSpPr>
        <p:spPr/>
        <p:txBody>
          <a:bodyPr/>
          <a:lstStyle/>
          <a:p>
            <a:r>
              <a:rPr lang="en-US"/>
              <a:t>Optica 2022</a:t>
            </a:r>
          </a:p>
        </p:txBody>
      </p:sp>
      <p:sp>
        <p:nvSpPr>
          <p:cNvPr id="3" name="Slide Number Placeholder 2">
            <a:extLst>
              <a:ext uri="{FF2B5EF4-FFF2-40B4-BE49-F238E27FC236}">
                <a16:creationId xmlns:a16="http://schemas.microsoft.com/office/drawing/2014/main" id="{7E93394D-C8D8-F245-9D26-29FDEBB4097A}"/>
              </a:ext>
            </a:extLst>
          </p:cNvPr>
          <p:cNvSpPr>
            <a:spLocks noGrp="1"/>
          </p:cNvSpPr>
          <p:nvPr>
            <p:ph type="sldNum" sz="quarter" idx="12"/>
          </p:nvPr>
        </p:nvSpPr>
        <p:spPr/>
        <p:txBody>
          <a:bodyPr/>
          <a:lstStyle/>
          <a:p>
            <a:fld id="{6D00ABC0-0B20-594E-8324-2F30128B41A0}" type="slidenum">
              <a:rPr lang="en-US" smtClean="0"/>
              <a:t>31</a:t>
            </a:fld>
            <a:endParaRPr lang="en-US"/>
          </a:p>
        </p:txBody>
      </p:sp>
      <p:sp>
        <p:nvSpPr>
          <p:cNvPr id="4" name="Title 3">
            <a:extLst>
              <a:ext uri="{FF2B5EF4-FFF2-40B4-BE49-F238E27FC236}">
                <a16:creationId xmlns:a16="http://schemas.microsoft.com/office/drawing/2014/main" id="{F7835AAE-52E2-F64F-875A-AFE71B3F7162}"/>
              </a:ext>
            </a:extLst>
          </p:cNvPr>
          <p:cNvSpPr>
            <a:spLocks noGrp="1"/>
          </p:cNvSpPr>
          <p:nvPr>
            <p:ph type="title"/>
          </p:nvPr>
        </p:nvSpPr>
        <p:spPr/>
        <p:txBody>
          <a:bodyPr/>
          <a:lstStyle/>
          <a:p>
            <a:r>
              <a:rPr lang="en-US" dirty="0"/>
              <a:t>Currently, 3G/4G is ~10-15x expensive – why?</a:t>
            </a:r>
          </a:p>
        </p:txBody>
      </p:sp>
      <p:pic>
        <p:nvPicPr>
          <p:cNvPr id="5" name="Picture 4">
            <a:extLst>
              <a:ext uri="{FF2B5EF4-FFF2-40B4-BE49-F238E27FC236}">
                <a16:creationId xmlns:a16="http://schemas.microsoft.com/office/drawing/2014/main" id="{ACEA0BCD-0EA3-3446-BDB5-A4CE76A10FBA}"/>
              </a:ext>
            </a:extLst>
          </p:cNvPr>
          <p:cNvPicPr>
            <a:picLocks noChangeAspect="1"/>
          </p:cNvPicPr>
          <p:nvPr/>
        </p:nvPicPr>
        <p:blipFill>
          <a:blip r:embed="rId3"/>
          <a:stretch>
            <a:fillRect/>
          </a:stretch>
        </p:blipFill>
        <p:spPr>
          <a:xfrm>
            <a:off x="5334079" y="2765236"/>
            <a:ext cx="2550459" cy="2550459"/>
          </a:xfrm>
          <a:prstGeom prst="rect">
            <a:avLst/>
          </a:prstGeom>
        </p:spPr>
      </p:pic>
      <p:sp>
        <p:nvSpPr>
          <p:cNvPr id="8" name="Rectangle 7">
            <a:extLst>
              <a:ext uri="{FF2B5EF4-FFF2-40B4-BE49-F238E27FC236}">
                <a16:creationId xmlns:a16="http://schemas.microsoft.com/office/drawing/2014/main" id="{0DEAF9D7-E2A3-A749-ABA4-823EEA977067}"/>
              </a:ext>
            </a:extLst>
          </p:cNvPr>
          <p:cNvSpPr/>
          <p:nvPr/>
        </p:nvSpPr>
        <p:spPr>
          <a:xfrm>
            <a:off x="5562600" y="4949960"/>
            <a:ext cx="6096000" cy="923330"/>
          </a:xfrm>
          <a:prstGeom prst="rect">
            <a:avLst/>
          </a:prstGeom>
        </p:spPr>
        <p:txBody>
          <a:bodyPr>
            <a:spAutoFit/>
          </a:bodyPr>
          <a:lstStyle/>
          <a:p>
            <a:r>
              <a:rPr lang="en-US" dirty="0">
                <a:solidFill>
                  <a:srgbClr val="222222"/>
                </a:solidFill>
                <a:latin typeface="Arial" panose="020B0604020202020204" pitchFamily="34" charset="0"/>
              </a:rPr>
              <a:t>Cellular 3G (AT&amp;T) Transceiver Module 850MHz, 900MHz, 1.8GHz, 1.9GHz, 2.1GHz</a:t>
            </a:r>
          </a:p>
          <a:p>
            <a:r>
              <a:rPr lang="en-US" dirty="0">
                <a:solidFill>
                  <a:srgbClr val="FF0000"/>
                </a:solidFill>
                <a:latin typeface="Arial" panose="020B0604020202020204" pitchFamily="34" charset="0"/>
              </a:rPr>
              <a:t>$69</a:t>
            </a:r>
            <a:endParaRPr lang="en-US" dirty="0">
              <a:solidFill>
                <a:srgbClr val="FF0000"/>
              </a:solidFill>
            </a:endParaRPr>
          </a:p>
        </p:txBody>
      </p:sp>
      <p:pic>
        <p:nvPicPr>
          <p:cNvPr id="9" name="Picture 8">
            <a:extLst>
              <a:ext uri="{FF2B5EF4-FFF2-40B4-BE49-F238E27FC236}">
                <a16:creationId xmlns:a16="http://schemas.microsoft.com/office/drawing/2014/main" id="{CE0CD132-D6E5-EE47-8C51-216FFE7F4C89}"/>
              </a:ext>
            </a:extLst>
          </p:cNvPr>
          <p:cNvPicPr>
            <a:picLocks noChangeAspect="1"/>
          </p:cNvPicPr>
          <p:nvPr/>
        </p:nvPicPr>
        <p:blipFill>
          <a:blip r:embed="rId4"/>
          <a:stretch>
            <a:fillRect/>
          </a:stretch>
        </p:blipFill>
        <p:spPr>
          <a:xfrm>
            <a:off x="1099163" y="1777662"/>
            <a:ext cx="2425849" cy="2425849"/>
          </a:xfrm>
          <a:prstGeom prst="rect">
            <a:avLst/>
          </a:prstGeom>
        </p:spPr>
      </p:pic>
      <p:sp>
        <p:nvSpPr>
          <p:cNvPr id="10" name="Rectangle 9">
            <a:extLst>
              <a:ext uri="{FF2B5EF4-FFF2-40B4-BE49-F238E27FC236}">
                <a16:creationId xmlns:a16="http://schemas.microsoft.com/office/drawing/2014/main" id="{C8F1F361-F2CC-5F4F-A8A8-B944D37DCEAE}"/>
              </a:ext>
            </a:extLst>
          </p:cNvPr>
          <p:cNvSpPr/>
          <p:nvPr/>
        </p:nvSpPr>
        <p:spPr>
          <a:xfrm>
            <a:off x="669752" y="3888047"/>
            <a:ext cx="4017980" cy="923330"/>
          </a:xfrm>
          <a:prstGeom prst="rect">
            <a:avLst/>
          </a:prstGeom>
        </p:spPr>
        <p:txBody>
          <a:bodyPr wrap="square">
            <a:spAutoFit/>
          </a:bodyPr>
          <a:lstStyle/>
          <a:p>
            <a:r>
              <a:rPr lang="en-US" dirty="0">
                <a:solidFill>
                  <a:srgbClr val="222222"/>
                </a:solidFill>
                <a:latin typeface="Arial" panose="020B0604020202020204" pitchFamily="34" charset="0"/>
              </a:rPr>
              <a:t>Bluetooth, Cellular 4G LTE CAT-M1 (AT&amp;T/Verizon) Transceiver Module</a:t>
            </a:r>
          </a:p>
          <a:p>
            <a:r>
              <a:rPr lang="en-US" dirty="0">
                <a:solidFill>
                  <a:srgbClr val="FF0000"/>
                </a:solidFill>
                <a:latin typeface="Arial" panose="020B0604020202020204" pitchFamily="34" charset="0"/>
              </a:rPr>
              <a:t>$69</a:t>
            </a:r>
            <a:endParaRPr lang="en-US" dirty="0">
              <a:solidFill>
                <a:srgbClr val="FF0000"/>
              </a:solidFill>
            </a:endParaRPr>
          </a:p>
        </p:txBody>
      </p:sp>
      <p:pic>
        <p:nvPicPr>
          <p:cNvPr id="12" name="Picture 11">
            <a:extLst>
              <a:ext uri="{FF2B5EF4-FFF2-40B4-BE49-F238E27FC236}">
                <a16:creationId xmlns:a16="http://schemas.microsoft.com/office/drawing/2014/main" id="{F4A80517-82B2-C940-8949-77CC40A3A512}"/>
              </a:ext>
            </a:extLst>
          </p:cNvPr>
          <p:cNvPicPr>
            <a:picLocks noChangeAspect="1"/>
          </p:cNvPicPr>
          <p:nvPr/>
        </p:nvPicPr>
        <p:blipFill>
          <a:blip r:embed="rId5"/>
          <a:stretch>
            <a:fillRect/>
          </a:stretch>
        </p:blipFill>
        <p:spPr>
          <a:xfrm>
            <a:off x="5334079" y="1226859"/>
            <a:ext cx="1904112" cy="1904112"/>
          </a:xfrm>
          <a:prstGeom prst="rect">
            <a:avLst/>
          </a:prstGeom>
        </p:spPr>
      </p:pic>
      <p:sp>
        <p:nvSpPr>
          <p:cNvPr id="13" name="Rectangle 12">
            <a:extLst>
              <a:ext uri="{FF2B5EF4-FFF2-40B4-BE49-F238E27FC236}">
                <a16:creationId xmlns:a16="http://schemas.microsoft.com/office/drawing/2014/main" id="{B6666CC7-AFC5-DD41-A6FC-31A65BDD2C27}"/>
              </a:ext>
            </a:extLst>
          </p:cNvPr>
          <p:cNvSpPr/>
          <p:nvPr/>
        </p:nvSpPr>
        <p:spPr>
          <a:xfrm>
            <a:off x="7302245" y="1513259"/>
            <a:ext cx="2616710" cy="1477328"/>
          </a:xfrm>
          <a:prstGeom prst="rect">
            <a:avLst/>
          </a:prstGeom>
        </p:spPr>
        <p:txBody>
          <a:bodyPr wrap="square">
            <a:spAutoFit/>
          </a:bodyPr>
          <a:lstStyle/>
          <a:p>
            <a:r>
              <a:rPr lang="en-US" dirty="0">
                <a:solidFill>
                  <a:srgbClr val="222222"/>
                </a:solidFill>
                <a:latin typeface="Arial" panose="020B0604020202020204" pitchFamily="34" charset="0"/>
              </a:rPr>
              <a:t>Cellular LTE Transceiver Module 700MHz, 850MHz, 1.7GHz, 1.9GHz</a:t>
            </a:r>
          </a:p>
          <a:p>
            <a:r>
              <a:rPr lang="en-US" dirty="0">
                <a:solidFill>
                  <a:srgbClr val="FF0000"/>
                </a:solidFill>
                <a:latin typeface="Arial" panose="020B0604020202020204" pitchFamily="34" charset="0"/>
              </a:rPr>
              <a:t>$104</a:t>
            </a:r>
            <a:endParaRPr lang="en-US" dirty="0">
              <a:solidFill>
                <a:srgbClr val="FF0000"/>
              </a:solidFill>
            </a:endParaRPr>
          </a:p>
        </p:txBody>
      </p:sp>
      <p:sp>
        <p:nvSpPr>
          <p:cNvPr id="14" name="TextBox 13">
            <a:extLst>
              <a:ext uri="{FF2B5EF4-FFF2-40B4-BE49-F238E27FC236}">
                <a16:creationId xmlns:a16="http://schemas.microsoft.com/office/drawing/2014/main" id="{9A3BC985-177E-4945-900C-0C1421E0036E}"/>
              </a:ext>
            </a:extLst>
          </p:cNvPr>
          <p:cNvSpPr txBox="1"/>
          <p:nvPr/>
        </p:nvSpPr>
        <p:spPr>
          <a:xfrm>
            <a:off x="1377244" y="5418667"/>
            <a:ext cx="2216376"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400" dirty="0"/>
              <a:t>AT&amp;T: &gt;72¢ /MB</a:t>
            </a:r>
          </a:p>
        </p:txBody>
      </p:sp>
      <p:pic>
        <p:nvPicPr>
          <p:cNvPr id="7" name="Picture 6">
            <a:extLst>
              <a:ext uri="{FF2B5EF4-FFF2-40B4-BE49-F238E27FC236}">
                <a16:creationId xmlns:a16="http://schemas.microsoft.com/office/drawing/2014/main" id="{890F20D7-D219-0D4A-841A-975743B6AB43}"/>
              </a:ext>
            </a:extLst>
          </p:cNvPr>
          <p:cNvPicPr>
            <a:picLocks noChangeAspect="1"/>
          </p:cNvPicPr>
          <p:nvPr/>
        </p:nvPicPr>
        <p:blipFill>
          <a:blip r:embed="rId6"/>
          <a:stretch>
            <a:fillRect/>
          </a:stretch>
        </p:blipFill>
        <p:spPr>
          <a:xfrm>
            <a:off x="7924800" y="0"/>
            <a:ext cx="4267200" cy="804333"/>
          </a:xfrm>
          <a:prstGeom prst="rect">
            <a:avLst/>
          </a:prstGeom>
        </p:spPr>
      </p:pic>
      <p:sp>
        <p:nvSpPr>
          <p:cNvPr id="11" name="Date Placeholder 10">
            <a:extLst>
              <a:ext uri="{FF2B5EF4-FFF2-40B4-BE49-F238E27FC236}">
                <a16:creationId xmlns:a16="http://schemas.microsoft.com/office/drawing/2014/main" id="{8E59FA22-7016-8744-9865-97D817F6E014}"/>
              </a:ext>
            </a:extLst>
          </p:cNvPr>
          <p:cNvSpPr>
            <a:spLocks noGrp="1"/>
          </p:cNvSpPr>
          <p:nvPr>
            <p:ph type="dt" sz="half" idx="10"/>
          </p:nvPr>
        </p:nvSpPr>
        <p:spPr/>
        <p:txBody>
          <a:bodyPr/>
          <a:lstStyle/>
          <a:p>
            <a:fld id="{6AC9FF97-17E4-2345-9610-B39D945312BC}" type="datetime1">
              <a:rPr lang="en-US" smtClean="0"/>
              <a:t>6/27/22</a:t>
            </a:fld>
            <a:endParaRPr lang="en-US"/>
          </a:p>
        </p:txBody>
      </p:sp>
    </p:spTree>
    <p:extLst>
      <p:ext uri="{BB962C8B-B14F-4D97-AF65-F5344CB8AC3E}">
        <p14:creationId xmlns:p14="http://schemas.microsoft.com/office/powerpoint/2010/main" val="2917309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51FE-979D-DD48-AF52-100C1C8EF744}"/>
              </a:ext>
            </a:extLst>
          </p:cNvPr>
          <p:cNvSpPr>
            <a:spLocks noGrp="1"/>
          </p:cNvSpPr>
          <p:nvPr>
            <p:ph type="title"/>
          </p:nvPr>
        </p:nvSpPr>
        <p:spPr/>
        <p:txBody>
          <a:bodyPr/>
          <a:lstStyle/>
          <a:p>
            <a:r>
              <a:rPr lang="en-US" dirty="0"/>
              <a:t>What’s bad about having both Wi-Fi and (</a:t>
            </a:r>
            <a:r>
              <a:rPr lang="en-US" dirty="0" err="1"/>
              <a:t>nG</a:t>
            </a:r>
            <a:r>
              <a:rPr lang="en-US" dirty="0"/>
              <a:t>) cellular?</a:t>
            </a:r>
          </a:p>
        </p:txBody>
      </p:sp>
      <p:sp>
        <p:nvSpPr>
          <p:cNvPr id="3" name="Content Placeholder 2">
            <a:extLst>
              <a:ext uri="{FF2B5EF4-FFF2-40B4-BE49-F238E27FC236}">
                <a16:creationId xmlns:a16="http://schemas.microsoft.com/office/drawing/2014/main" id="{8E5EEB3C-F842-CA4F-AA52-A45014643AE1}"/>
              </a:ext>
            </a:extLst>
          </p:cNvPr>
          <p:cNvSpPr>
            <a:spLocks noGrp="1"/>
          </p:cNvSpPr>
          <p:nvPr>
            <p:ph idx="1"/>
          </p:nvPr>
        </p:nvSpPr>
        <p:spPr/>
        <p:txBody>
          <a:bodyPr/>
          <a:lstStyle/>
          <a:p>
            <a:r>
              <a:rPr lang="en-US" dirty="0"/>
              <a:t>System hardware complexity (e.g., for IoT devices)</a:t>
            </a:r>
          </a:p>
          <a:p>
            <a:r>
              <a:rPr lang="en-US" dirty="0"/>
              <a:t>No seamless roaming</a:t>
            </a:r>
          </a:p>
          <a:p>
            <a:r>
              <a:rPr lang="en-US" dirty="0"/>
              <a:t>Maintain multiple user identities</a:t>
            </a:r>
          </a:p>
          <a:p>
            <a:r>
              <a:rPr lang="en-US" dirty="0"/>
              <a:t>Difficult to do consistent traffic restriction</a:t>
            </a:r>
          </a:p>
          <a:p>
            <a:pPr lvl="1"/>
            <a:r>
              <a:rPr lang="en-US" dirty="0"/>
              <a:t>cellular bypasses corporate firewall</a:t>
            </a:r>
          </a:p>
          <a:p>
            <a:r>
              <a:rPr lang="en-US" dirty="0"/>
              <a:t>Inconsistent network behavior</a:t>
            </a:r>
          </a:p>
          <a:p>
            <a:pPr lvl="1"/>
            <a:r>
              <a:rPr lang="en-US" dirty="0"/>
              <a:t>e.g., IPv6 support</a:t>
            </a:r>
          </a:p>
          <a:p>
            <a:r>
              <a:rPr lang="en-US" dirty="0"/>
              <a:t>More limited competition</a:t>
            </a:r>
          </a:p>
        </p:txBody>
      </p:sp>
      <p:sp>
        <p:nvSpPr>
          <p:cNvPr id="4" name="Footer Placeholder 3">
            <a:extLst>
              <a:ext uri="{FF2B5EF4-FFF2-40B4-BE49-F238E27FC236}">
                <a16:creationId xmlns:a16="http://schemas.microsoft.com/office/drawing/2014/main" id="{AAF80A5E-CD83-8241-956C-EAB3BD386CD6}"/>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5C8DDF70-8580-6B4A-B151-DA0FF72CA33E}"/>
              </a:ext>
            </a:extLst>
          </p:cNvPr>
          <p:cNvSpPr>
            <a:spLocks noGrp="1"/>
          </p:cNvSpPr>
          <p:nvPr>
            <p:ph type="sldNum" sz="quarter" idx="12"/>
          </p:nvPr>
        </p:nvSpPr>
        <p:spPr/>
        <p:txBody>
          <a:bodyPr/>
          <a:lstStyle/>
          <a:p>
            <a:fld id="{6D00ABC0-0B20-594E-8324-2F30128B41A0}" type="slidenum">
              <a:rPr lang="en-US" smtClean="0"/>
              <a:t>32</a:t>
            </a:fld>
            <a:endParaRPr lang="en-US"/>
          </a:p>
        </p:txBody>
      </p:sp>
      <p:sp>
        <p:nvSpPr>
          <p:cNvPr id="7" name="Date Placeholder 6">
            <a:extLst>
              <a:ext uri="{FF2B5EF4-FFF2-40B4-BE49-F238E27FC236}">
                <a16:creationId xmlns:a16="http://schemas.microsoft.com/office/drawing/2014/main" id="{43A7C1AE-F9DD-6942-8EA1-4BCD28957C9B}"/>
              </a:ext>
            </a:extLst>
          </p:cNvPr>
          <p:cNvSpPr>
            <a:spLocks noGrp="1"/>
          </p:cNvSpPr>
          <p:nvPr>
            <p:ph type="dt" sz="half" idx="10"/>
          </p:nvPr>
        </p:nvSpPr>
        <p:spPr/>
        <p:txBody>
          <a:bodyPr/>
          <a:lstStyle/>
          <a:p>
            <a:fld id="{6AC99E67-121E-384E-BD3B-B51E86A1A214}" type="datetime1">
              <a:rPr lang="en-US" smtClean="0"/>
              <a:t>6/27/22</a:t>
            </a:fld>
            <a:endParaRPr lang="en-US"/>
          </a:p>
        </p:txBody>
      </p:sp>
    </p:spTree>
    <p:extLst>
      <p:ext uri="{BB962C8B-B14F-4D97-AF65-F5344CB8AC3E}">
        <p14:creationId xmlns:p14="http://schemas.microsoft.com/office/powerpoint/2010/main" val="580809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E3E3DD-2C15-B74E-B465-F35F902B67A3}"/>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7D6A9D23-36AF-544A-A494-23BD944D50AD}"/>
              </a:ext>
            </a:extLst>
          </p:cNvPr>
          <p:cNvSpPr>
            <a:spLocks noGrp="1"/>
          </p:cNvSpPr>
          <p:nvPr>
            <p:ph type="sldNum" sz="quarter" idx="12"/>
          </p:nvPr>
        </p:nvSpPr>
        <p:spPr/>
        <p:txBody>
          <a:bodyPr/>
          <a:lstStyle/>
          <a:p>
            <a:fld id="{6D00ABC0-0B20-594E-8324-2F30128B41A0}" type="slidenum">
              <a:rPr lang="en-US" smtClean="0"/>
              <a:t>33</a:t>
            </a:fld>
            <a:endParaRPr lang="en-US"/>
          </a:p>
        </p:txBody>
      </p:sp>
      <p:sp>
        <p:nvSpPr>
          <p:cNvPr id="2" name="Title 1">
            <a:extLst>
              <a:ext uri="{FF2B5EF4-FFF2-40B4-BE49-F238E27FC236}">
                <a16:creationId xmlns:a16="http://schemas.microsoft.com/office/drawing/2014/main" id="{D48AA4CC-94FA-9747-B3FF-25454DC14E28}"/>
              </a:ext>
            </a:extLst>
          </p:cNvPr>
          <p:cNvSpPr>
            <a:spLocks noGrp="1"/>
          </p:cNvSpPr>
          <p:nvPr>
            <p:ph type="title"/>
          </p:nvPr>
        </p:nvSpPr>
        <p:spPr/>
        <p:txBody>
          <a:bodyPr/>
          <a:lstStyle/>
          <a:p>
            <a:r>
              <a:rPr lang="en-US" dirty="0"/>
              <a:t>Current authentication models</a:t>
            </a:r>
          </a:p>
        </p:txBody>
      </p:sp>
      <p:pic>
        <p:nvPicPr>
          <p:cNvPr id="7" name="Picture 6">
            <a:extLst>
              <a:ext uri="{FF2B5EF4-FFF2-40B4-BE49-F238E27FC236}">
                <a16:creationId xmlns:a16="http://schemas.microsoft.com/office/drawing/2014/main" id="{84575242-AD32-3D48-92E6-9A7A513B7EB9}"/>
              </a:ext>
            </a:extLst>
          </p:cNvPr>
          <p:cNvPicPr>
            <a:picLocks noChangeAspect="1"/>
          </p:cNvPicPr>
          <p:nvPr/>
        </p:nvPicPr>
        <p:blipFill>
          <a:blip r:embed="rId2"/>
          <a:stretch>
            <a:fillRect/>
          </a:stretch>
        </p:blipFill>
        <p:spPr>
          <a:xfrm>
            <a:off x="1609164" y="2596839"/>
            <a:ext cx="1106828" cy="1376156"/>
          </a:xfrm>
          <a:prstGeom prst="rect">
            <a:avLst/>
          </a:prstGeom>
        </p:spPr>
      </p:pic>
      <p:pic>
        <p:nvPicPr>
          <p:cNvPr id="8" name="Picture 7">
            <a:extLst>
              <a:ext uri="{FF2B5EF4-FFF2-40B4-BE49-F238E27FC236}">
                <a16:creationId xmlns:a16="http://schemas.microsoft.com/office/drawing/2014/main" id="{1BBA2C41-9885-CA4E-B424-0BF5DFA480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2223" y="2554118"/>
            <a:ext cx="1125519" cy="1500692"/>
          </a:xfrm>
          <a:prstGeom prst="rect">
            <a:avLst/>
          </a:prstGeom>
        </p:spPr>
      </p:pic>
      <p:sp>
        <p:nvSpPr>
          <p:cNvPr id="9" name="TextBox 8">
            <a:extLst>
              <a:ext uri="{FF2B5EF4-FFF2-40B4-BE49-F238E27FC236}">
                <a16:creationId xmlns:a16="http://schemas.microsoft.com/office/drawing/2014/main" id="{2BA55B80-EAB3-4D48-B8B1-E68A4EDC3BCB}"/>
              </a:ext>
            </a:extLst>
          </p:cNvPr>
          <p:cNvSpPr txBox="1"/>
          <p:nvPr/>
        </p:nvSpPr>
        <p:spPr>
          <a:xfrm>
            <a:off x="556632" y="1257027"/>
            <a:ext cx="2105063"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picket fence security</a:t>
            </a:r>
          </a:p>
        </p:txBody>
      </p:sp>
      <p:pic>
        <p:nvPicPr>
          <p:cNvPr id="10" name="Picture 9">
            <a:extLst>
              <a:ext uri="{FF2B5EF4-FFF2-40B4-BE49-F238E27FC236}">
                <a16:creationId xmlns:a16="http://schemas.microsoft.com/office/drawing/2014/main" id="{DB55FAFE-DE46-AF48-8D5E-7A3699B98F4B}"/>
              </a:ext>
            </a:extLst>
          </p:cNvPr>
          <p:cNvPicPr>
            <a:picLocks noChangeAspect="1"/>
          </p:cNvPicPr>
          <p:nvPr/>
        </p:nvPicPr>
        <p:blipFill>
          <a:blip r:embed="rId4"/>
          <a:stretch>
            <a:fillRect/>
          </a:stretch>
        </p:blipFill>
        <p:spPr>
          <a:xfrm>
            <a:off x="3513245" y="4376547"/>
            <a:ext cx="3098800" cy="1905000"/>
          </a:xfrm>
          <a:prstGeom prst="rect">
            <a:avLst/>
          </a:prstGeom>
        </p:spPr>
      </p:pic>
      <p:sp>
        <p:nvSpPr>
          <p:cNvPr id="11" name="TextBox 10">
            <a:extLst>
              <a:ext uri="{FF2B5EF4-FFF2-40B4-BE49-F238E27FC236}">
                <a16:creationId xmlns:a16="http://schemas.microsoft.com/office/drawing/2014/main" id="{EEBB83F4-C7F5-2B4D-AB28-ADD0771A2FE1}"/>
              </a:ext>
            </a:extLst>
          </p:cNvPr>
          <p:cNvSpPr txBox="1"/>
          <p:nvPr/>
        </p:nvSpPr>
        <p:spPr>
          <a:xfrm>
            <a:off x="3531177" y="3972995"/>
            <a:ext cx="3106235" cy="369332"/>
          </a:xfrm>
          <a:prstGeom prst="rect">
            <a:avLst/>
          </a:prstGeom>
          <a:noFill/>
        </p:spPr>
        <p:txBody>
          <a:bodyPr wrap="none" rtlCol="0">
            <a:spAutoFit/>
          </a:bodyPr>
          <a:lstStyle/>
          <a:p>
            <a:r>
              <a:rPr lang="en-US" dirty="0"/>
              <a:t>federated (RADIUS, DIAMETER)</a:t>
            </a:r>
          </a:p>
        </p:txBody>
      </p:sp>
      <p:pic>
        <p:nvPicPr>
          <p:cNvPr id="15" name="Picture 14">
            <a:extLst>
              <a:ext uri="{FF2B5EF4-FFF2-40B4-BE49-F238E27FC236}">
                <a16:creationId xmlns:a16="http://schemas.microsoft.com/office/drawing/2014/main" id="{A6DA3476-A62D-5547-BEED-CA88A928E25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6184" y="4259190"/>
            <a:ext cx="2163107" cy="1376156"/>
          </a:xfrm>
          <a:prstGeom prst="rect">
            <a:avLst/>
          </a:prstGeom>
        </p:spPr>
      </p:pic>
      <p:pic>
        <p:nvPicPr>
          <p:cNvPr id="16" name="Picture 15">
            <a:extLst>
              <a:ext uri="{FF2B5EF4-FFF2-40B4-BE49-F238E27FC236}">
                <a16:creationId xmlns:a16="http://schemas.microsoft.com/office/drawing/2014/main" id="{C861C977-2CB6-5D4C-8040-69048F942508}"/>
              </a:ext>
            </a:extLst>
          </p:cNvPr>
          <p:cNvPicPr>
            <a:picLocks noChangeAspect="1"/>
          </p:cNvPicPr>
          <p:nvPr/>
        </p:nvPicPr>
        <p:blipFill>
          <a:blip r:embed="rId6"/>
          <a:stretch>
            <a:fillRect/>
          </a:stretch>
        </p:blipFill>
        <p:spPr>
          <a:xfrm>
            <a:off x="6838876" y="1940995"/>
            <a:ext cx="5232400" cy="4064000"/>
          </a:xfrm>
          <a:prstGeom prst="rect">
            <a:avLst/>
          </a:prstGeom>
        </p:spPr>
      </p:pic>
      <p:sp>
        <p:nvSpPr>
          <p:cNvPr id="17" name="TextBox 16">
            <a:extLst>
              <a:ext uri="{FF2B5EF4-FFF2-40B4-BE49-F238E27FC236}">
                <a16:creationId xmlns:a16="http://schemas.microsoft.com/office/drawing/2014/main" id="{49581608-6D3C-2242-955C-3AF510F378BD}"/>
              </a:ext>
            </a:extLst>
          </p:cNvPr>
          <p:cNvSpPr txBox="1"/>
          <p:nvPr/>
        </p:nvSpPr>
        <p:spPr>
          <a:xfrm>
            <a:off x="407487" y="5779596"/>
            <a:ext cx="1614609" cy="369332"/>
          </a:xfrm>
          <a:prstGeom prst="rect">
            <a:avLst/>
          </a:prstGeom>
          <a:noFill/>
        </p:spPr>
        <p:txBody>
          <a:bodyPr wrap="none" rtlCol="0">
            <a:spAutoFit/>
          </a:bodyPr>
          <a:lstStyle/>
          <a:p>
            <a:r>
              <a:rPr lang="en-US" i="1" dirty="0"/>
              <a:t>WPA2-Personal</a:t>
            </a:r>
          </a:p>
        </p:txBody>
      </p:sp>
      <p:pic>
        <p:nvPicPr>
          <p:cNvPr id="18" name="Picture 17">
            <a:extLst>
              <a:ext uri="{FF2B5EF4-FFF2-40B4-BE49-F238E27FC236}">
                <a16:creationId xmlns:a16="http://schemas.microsoft.com/office/drawing/2014/main" id="{04D70E24-8CC1-0C43-A66F-BE7CAE47A0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38504" y="1656117"/>
            <a:ext cx="2491580" cy="2446279"/>
          </a:xfrm>
          <a:prstGeom prst="rect">
            <a:avLst/>
          </a:prstGeom>
        </p:spPr>
      </p:pic>
      <p:sp>
        <p:nvSpPr>
          <p:cNvPr id="19" name="TextBox 18">
            <a:extLst>
              <a:ext uri="{FF2B5EF4-FFF2-40B4-BE49-F238E27FC236}">
                <a16:creationId xmlns:a16="http://schemas.microsoft.com/office/drawing/2014/main" id="{1ADB2D23-67DA-A947-8C17-4E1EEA83C029}"/>
              </a:ext>
            </a:extLst>
          </p:cNvPr>
          <p:cNvSpPr txBox="1"/>
          <p:nvPr/>
        </p:nvSpPr>
        <p:spPr>
          <a:xfrm>
            <a:off x="4485939" y="1257027"/>
            <a:ext cx="80983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802.1x</a:t>
            </a:r>
          </a:p>
        </p:txBody>
      </p:sp>
      <p:sp>
        <p:nvSpPr>
          <p:cNvPr id="20" name="TextBox 19">
            <a:extLst>
              <a:ext uri="{FF2B5EF4-FFF2-40B4-BE49-F238E27FC236}">
                <a16:creationId xmlns:a16="http://schemas.microsoft.com/office/drawing/2014/main" id="{67B01AC0-DB30-C44B-B5EC-0AA5DC6CBE22}"/>
              </a:ext>
            </a:extLst>
          </p:cNvPr>
          <p:cNvSpPr txBox="1"/>
          <p:nvPr/>
        </p:nvSpPr>
        <p:spPr>
          <a:xfrm>
            <a:off x="8153400" y="1257027"/>
            <a:ext cx="222445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international roaming</a:t>
            </a:r>
          </a:p>
        </p:txBody>
      </p:sp>
      <p:sp>
        <p:nvSpPr>
          <p:cNvPr id="21" name="Cloud Callout 20">
            <a:extLst>
              <a:ext uri="{FF2B5EF4-FFF2-40B4-BE49-F238E27FC236}">
                <a16:creationId xmlns:a16="http://schemas.microsoft.com/office/drawing/2014/main" id="{0F423B19-4420-3249-AC37-E7D73000C78A}"/>
              </a:ext>
            </a:extLst>
          </p:cNvPr>
          <p:cNvSpPr/>
          <p:nvPr/>
        </p:nvSpPr>
        <p:spPr>
          <a:xfrm>
            <a:off x="1212432" y="1701131"/>
            <a:ext cx="2117280" cy="10230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hard to scale</a:t>
            </a:r>
          </a:p>
          <a:p>
            <a:pPr algn="ctr"/>
            <a:r>
              <a:rPr lang="en-US" dirty="0"/>
              <a:t>to IoT</a:t>
            </a:r>
          </a:p>
        </p:txBody>
      </p:sp>
      <p:sp>
        <p:nvSpPr>
          <p:cNvPr id="6" name="Date Placeholder 5">
            <a:extLst>
              <a:ext uri="{FF2B5EF4-FFF2-40B4-BE49-F238E27FC236}">
                <a16:creationId xmlns:a16="http://schemas.microsoft.com/office/drawing/2014/main" id="{EE3F7082-2B11-8543-A497-5243FBCB57D8}"/>
              </a:ext>
            </a:extLst>
          </p:cNvPr>
          <p:cNvSpPr>
            <a:spLocks noGrp="1"/>
          </p:cNvSpPr>
          <p:nvPr>
            <p:ph type="dt" sz="half" idx="10"/>
          </p:nvPr>
        </p:nvSpPr>
        <p:spPr/>
        <p:txBody>
          <a:bodyPr/>
          <a:lstStyle/>
          <a:p>
            <a:fld id="{50414157-5249-EA40-823B-4DA9B7623C25}" type="datetime1">
              <a:rPr lang="en-US" smtClean="0"/>
              <a:t>6/27/22</a:t>
            </a:fld>
            <a:endParaRPr lang="en-US"/>
          </a:p>
        </p:txBody>
      </p:sp>
    </p:spTree>
    <p:extLst>
      <p:ext uri="{BB962C8B-B14F-4D97-AF65-F5344CB8AC3E}">
        <p14:creationId xmlns:p14="http://schemas.microsoft.com/office/powerpoint/2010/main" val="3922122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B3896-A4C0-5E4B-AB0D-D3C5BC2CA175}"/>
              </a:ext>
            </a:extLst>
          </p:cNvPr>
          <p:cNvSpPr>
            <a:spLocks noGrp="1"/>
          </p:cNvSpPr>
          <p:nvPr>
            <p:ph type="ftr" sz="quarter" idx="11"/>
          </p:nvPr>
        </p:nvSpPr>
        <p:spPr/>
        <p:txBody>
          <a:bodyPr/>
          <a:lstStyle/>
          <a:p>
            <a:r>
              <a:rPr lang="en-US"/>
              <a:t>NGA Technology WG 06/2022</a:t>
            </a:r>
          </a:p>
        </p:txBody>
      </p:sp>
      <p:sp>
        <p:nvSpPr>
          <p:cNvPr id="3" name="Slide Number Placeholder 2">
            <a:extLst>
              <a:ext uri="{FF2B5EF4-FFF2-40B4-BE49-F238E27FC236}">
                <a16:creationId xmlns:a16="http://schemas.microsoft.com/office/drawing/2014/main" id="{A1C84A2B-48EA-DF43-B84D-0E76319140BA}"/>
              </a:ext>
            </a:extLst>
          </p:cNvPr>
          <p:cNvSpPr>
            <a:spLocks noGrp="1"/>
          </p:cNvSpPr>
          <p:nvPr>
            <p:ph type="sldNum" sz="quarter" idx="12"/>
          </p:nvPr>
        </p:nvSpPr>
        <p:spPr/>
        <p:txBody>
          <a:bodyPr/>
          <a:lstStyle/>
          <a:p>
            <a:fld id="{6D00ABC0-0B20-594E-8324-2F30128B41A0}" type="slidenum">
              <a:rPr lang="en-US" smtClean="0"/>
              <a:t>34</a:t>
            </a:fld>
            <a:endParaRPr lang="en-US"/>
          </a:p>
        </p:txBody>
      </p:sp>
      <p:sp>
        <p:nvSpPr>
          <p:cNvPr id="4" name="Title 3">
            <a:extLst>
              <a:ext uri="{FF2B5EF4-FFF2-40B4-BE49-F238E27FC236}">
                <a16:creationId xmlns:a16="http://schemas.microsoft.com/office/drawing/2014/main" id="{E0176F23-0780-5647-BD6D-44CDA62CF02B}"/>
              </a:ext>
            </a:extLst>
          </p:cNvPr>
          <p:cNvSpPr>
            <a:spLocks noGrp="1"/>
          </p:cNvSpPr>
          <p:nvPr>
            <p:ph type="title"/>
          </p:nvPr>
        </p:nvSpPr>
        <p:spPr/>
        <p:txBody>
          <a:bodyPr/>
          <a:lstStyle/>
          <a:p>
            <a:r>
              <a:rPr lang="en-US" dirty="0"/>
              <a:t>Stacks always focus on data – complexity is in control</a:t>
            </a:r>
          </a:p>
        </p:txBody>
      </p:sp>
      <p:pic>
        <p:nvPicPr>
          <p:cNvPr id="5" name="Picture 4">
            <a:extLst>
              <a:ext uri="{FF2B5EF4-FFF2-40B4-BE49-F238E27FC236}">
                <a16:creationId xmlns:a16="http://schemas.microsoft.com/office/drawing/2014/main" id="{37B788DE-1807-0D4E-B167-C57E48BF97B2}"/>
              </a:ext>
            </a:extLst>
          </p:cNvPr>
          <p:cNvPicPr>
            <a:picLocks noChangeAspect="1"/>
          </p:cNvPicPr>
          <p:nvPr/>
        </p:nvPicPr>
        <p:blipFill>
          <a:blip r:embed="rId2"/>
          <a:stretch>
            <a:fillRect/>
          </a:stretch>
        </p:blipFill>
        <p:spPr>
          <a:xfrm>
            <a:off x="231493" y="1603986"/>
            <a:ext cx="6096000" cy="2478049"/>
          </a:xfrm>
          <a:prstGeom prst="rect">
            <a:avLst/>
          </a:prstGeom>
        </p:spPr>
      </p:pic>
      <p:pic>
        <p:nvPicPr>
          <p:cNvPr id="6" name="Picture 5">
            <a:extLst>
              <a:ext uri="{FF2B5EF4-FFF2-40B4-BE49-F238E27FC236}">
                <a16:creationId xmlns:a16="http://schemas.microsoft.com/office/drawing/2014/main" id="{D8ED279E-32A6-0A47-B6D7-54C0FF9E782B}"/>
              </a:ext>
            </a:extLst>
          </p:cNvPr>
          <p:cNvPicPr>
            <a:picLocks noChangeAspect="1"/>
          </p:cNvPicPr>
          <p:nvPr/>
        </p:nvPicPr>
        <p:blipFill>
          <a:blip r:embed="rId3"/>
          <a:stretch>
            <a:fillRect/>
          </a:stretch>
        </p:blipFill>
        <p:spPr>
          <a:xfrm>
            <a:off x="6989107" y="1272319"/>
            <a:ext cx="4971400" cy="2809716"/>
          </a:xfrm>
          <a:prstGeom prst="rect">
            <a:avLst/>
          </a:prstGeom>
        </p:spPr>
      </p:pic>
      <p:pic>
        <p:nvPicPr>
          <p:cNvPr id="7" name="Picture 6">
            <a:extLst>
              <a:ext uri="{FF2B5EF4-FFF2-40B4-BE49-F238E27FC236}">
                <a16:creationId xmlns:a16="http://schemas.microsoft.com/office/drawing/2014/main" id="{E1BC1113-A104-7347-A155-151F9314D32F}"/>
              </a:ext>
            </a:extLst>
          </p:cNvPr>
          <p:cNvPicPr>
            <a:picLocks noChangeAspect="1"/>
          </p:cNvPicPr>
          <p:nvPr/>
        </p:nvPicPr>
        <p:blipFill>
          <a:blip r:embed="rId4"/>
          <a:stretch>
            <a:fillRect/>
          </a:stretch>
        </p:blipFill>
        <p:spPr>
          <a:xfrm>
            <a:off x="1735794" y="3888021"/>
            <a:ext cx="3467100" cy="2857500"/>
          </a:xfrm>
          <a:prstGeom prst="rect">
            <a:avLst/>
          </a:prstGeom>
        </p:spPr>
      </p:pic>
      <p:pic>
        <p:nvPicPr>
          <p:cNvPr id="9" name="Picture 8">
            <a:extLst>
              <a:ext uri="{FF2B5EF4-FFF2-40B4-BE49-F238E27FC236}">
                <a16:creationId xmlns:a16="http://schemas.microsoft.com/office/drawing/2014/main" id="{3872F98C-370A-E748-ACB8-308A112E3016}"/>
              </a:ext>
            </a:extLst>
          </p:cNvPr>
          <p:cNvPicPr>
            <a:picLocks noChangeAspect="1"/>
          </p:cNvPicPr>
          <p:nvPr/>
        </p:nvPicPr>
        <p:blipFill>
          <a:blip r:embed="rId5"/>
          <a:stretch>
            <a:fillRect/>
          </a:stretch>
        </p:blipFill>
        <p:spPr>
          <a:xfrm>
            <a:off x="231493" y="4885372"/>
            <a:ext cx="1603424" cy="1068949"/>
          </a:xfrm>
          <a:prstGeom prst="rect">
            <a:avLst/>
          </a:prstGeom>
        </p:spPr>
      </p:pic>
      <p:pic>
        <p:nvPicPr>
          <p:cNvPr id="10" name="Picture 9">
            <a:extLst>
              <a:ext uri="{FF2B5EF4-FFF2-40B4-BE49-F238E27FC236}">
                <a16:creationId xmlns:a16="http://schemas.microsoft.com/office/drawing/2014/main" id="{763EAB64-A68F-D24C-9E59-6141AA637337}"/>
              </a:ext>
            </a:extLst>
          </p:cNvPr>
          <p:cNvPicPr>
            <a:picLocks noChangeAspect="1"/>
          </p:cNvPicPr>
          <p:nvPr/>
        </p:nvPicPr>
        <p:blipFill>
          <a:blip r:embed="rId6"/>
          <a:stretch>
            <a:fillRect/>
          </a:stretch>
        </p:blipFill>
        <p:spPr>
          <a:xfrm>
            <a:off x="2837982" y="1329746"/>
            <a:ext cx="883022" cy="762610"/>
          </a:xfrm>
          <a:prstGeom prst="rect">
            <a:avLst/>
          </a:prstGeom>
        </p:spPr>
      </p:pic>
      <p:pic>
        <p:nvPicPr>
          <p:cNvPr id="11" name="Picture 10">
            <a:extLst>
              <a:ext uri="{FF2B5EF4-FFF2-40B4-BE49-F238E27FC236}">
                <a16:creationId xmlns:a16="http://schemas.microsoft.com/office/drawing/2014/main" id="{E77DB513-EA61-0248-BA20-B5C4F97301C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13662" y="4077949"/>
            <a:ext cx="2442544" cy="1068950"/>
          </a:xfrm>
          <a:prstGeom prst="rect">
            <a:avLst/>
          </a:prstGeom>
        </p:spPr>
      </p:pic>
      <p:sp>
        <p:nvSpPr>
          <p:cNvPr id="12" name="Date Placeholder 11">
            <a:extLst>
              <a:ext uri="{FF2B5EF4-FFF2-40B4-BE49-F238E27FC236}">
                <a16:creationId xmlns:a16="http://schemas.microsoft.com/office/drawing/2014/main" id="{DF0442DA-F9BB-9E49-83B2-E52E83434401}"/>
              </a:ext>
            </a:extLst>
          </p:cNvPr>
          <p:cNvSpPr>
            <a:spLocks noGrp="1"/>
          </p:cNvSpPr>
          <p:nvPr>
            <p:ph type="dt" sz="half" idx="10"/>
          </p:nvPr>
        </p:nvSpPr>
        <p:spPr/>
        <p:txBody>
          <a:bodyPr/>
          <a:lstStyle/>
          <a:p>
            <a:fld id="{010DD0A9-26D9-684C-AF7B-13D70D207A2F}" type="datetime1">
              <a:rPr lang="en-US" smtClean="0"/>
              <a:t>6/27/22</a:t>
            </a:fld>
            <a:endParaRPr lang="en-US"/>
          </a:p>
        </p:txBody>
      </p:sp>
    </p:spTree>
    <p:extLst>
      <p:ext uri="{BB962C8B-B14F-4D97-AF65-F5344CB8AC3E}">
        <p14:creationId xmlns:p14="http://schemas.microsoft.com/office/powerpoint/2010/main" val="2809088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DF28-BC03-BD4B-BC45-6C181D7CC485}"/>
              </a:ext>
            </a:extLst>
          </p:cNvPr>
          <p:cNvSpPr>
            <a:spLocks noGrp="1"/>
          </p:cNvSpPr>
          <p:nvPr>
            <p:ph type="title"/>
          </p:nvPr>
        </p:nvSpPr>
        <p:spPr/>
        <p:txBody>
          <a:bodyPr/>
          <a:lstStyle/>
          <a:p>
            <a:r>
              <a:rPr lang="en-US" dirty="0"/>
              <a:t>Requirements for simple networks</a:t>
            </a:r>
          </a:p>
        </p:txBody>
      </p:sp>
      <p:sp>
        <p:nvSpPr>
          <p:cNvPr id="3" name="Content Placeholder 2">
            <a:extLst>
              <a:ext uri="{FF2B5EF4-FFF2-40B4-BE49-F238E27FC236}">
                <a16:creationId xmlns:a16="http://schemas.microsoft.com/office/drawing/2014/main" id="{ACB7527C-0795-7C44-81ED-E30FD9C284B4}"/>
              </a:ext>
            </a:extLst>
          </p:cNvPr>
          <p:cNvSpPr>
            <a:spLocks noGrp="1"/>
          </p:cNvSpPr>
          <p:nvPr>
            <p:ph idx="1"/>
          </p:nvPr>
        </p:nvSpPr>
        <p:spPr/>
        <p:txBody>
          <a:bodyPr/>
          <a:lstStyle/>
          <a:p>
            <a:r>
              <a:rPr lang="en-US" dirty="0"/>
              <a:t>Separate link layer from network architecture</a:t>
            </a:r>
          </a:p>
          <a:p>
            <a:pPr lvl="1"/>
            <a:r>
              <a:rPr lang="en-US" dirty="0"/>
              <a:t>Why can’t 5G (or 6G) NR operate on a home router, without a carrier?</a:t>
            </a:r>
          </a:p>
          <a:p>
            <a:pPr lvl="1"/>
            <a:r>
              <a:rPr lang="en-US" dirty="0"/>
              <a:t>Assume flexible spectrum access (geo database)</a:t>
            </a:r>
          </a:p>
          <a:p>
            <a:r>
              <a:rPr lang="en-US" dirty="0"/>
              <a:t>Every interface must be testable and self-testing</a:t>
            </a:r>
          </a:p>
          <a:p>
            <a:r>
              <a:rPr lang="en-US" i="1" dirty="0"/>
              <a:t>Interface neutrality </a:t>
            </a:r>
            <a:r>
              <a:rPr lang="en-US" dirty="0"/>
              <a:t>= every control needs to be accessible to network consumer, not just operator (bounded by slice or authorization)</a:t>
            </a:r>
          </a:p>
          <a:p>
            <a:r>
              <a:rPr lang="en-US" dirty="0"/>
              <a:t>Clean interfaces particularly at layer 2 and 3</a:t>
            </a:r>
          </a:p>
          <a:p>
            <a:r>
              <a:rPr lang="en-US" dirty="0"/>
              <a:t>No configuration files, ever</a:t>
            </a:r>
          </a:p>
          <a:p>
            <a:r>
              <a:rPr lang="en-US" dirty="0"/>
              <a:t>No hard-coded addresses (e.g., gateways), ever</a:t>
            </a:r>
          </a:p>
          <a:p>
            <a:endParaRPr lang="en-US" dirty="0"/>
          </a:p>
        </p:txBody>
      </p:sp>
      <p:sp>
        <p:nvSpPr>
          <p:cNvPr id="4" name="Slide Number Placeholder 3">
            <a:extLst>
              <a:ext uri="{FF2B5EF4-FFF2-40B4-BE49-F238E27FC236}">
                <a16:creationId xmlns:a16="http://schemas.microsoft.com/office/drawing/2014/main" id="{DB16BC87-E631-714E-85C6-C79B0CB2F1CD}"/>
              </a:ext>
            </a:extLst>
          </p:cNvPr>
          <p:cNvSpPr>
            <a:spLocks noGrp="1"/>
          </p:cNvSpPr>
          <p:nvPr>
            <p:ph type="sldNum" sz="quarter" idx="12"/>
          </p:nvPr>
        </p:nvSpPr>
        <p:spPr/>
        <p:txBody>
          <a:bodyPr/>
          <a:lstStyle/>
          <a:p>
            <a:fld id="{6E2D2B3B-882E-40F3-A32F-6DD516915044}" type="slidenum">
              <a:rPr lang="en-US" smtClean="0"/>
              <a:pPr/>
              <a:t>35</a:t>
            </a:fld>
            <a:endParaRPr lang="en-US"/>
          </a:p>
        </p:txBody>
      </p:sp>
      <p:sp>
        <p:nvSpPr>
          <p:cNvPr id="5" name="Date Placeholder 4">
            <a:extLst>
              <a:ext uri="{FF2B5EF4-FFF2-40B4-BE49-F238E27FC236}">
                <a16:creationId xmlns:a16="http://schemas.microsoft.com/office/drawing/2014/main" id="{00EF3A5F-452B-944F-919F-A2101F0B88A5}"/>
              </a:ext>
            </a:extLst>
          </p:cNvPr>
          <p:cNvSpPr>
            <a:spLocks noGrp="1"/>
          </p:cNvSpPr>
          <p:nvPr>
            <p:ph type="dt" sz="half" idx="10"/>
          </p:nvPr>
        </p:nvSpPr>
        <p:spPr/>
        <p:txBody>
          <a:bodyPr/>
          <a:lstStyle/>
          <a:p>
            <a:fld id="{0F03761D-CD6A-A54E-A2DB-A942B6126542}" type="datetime1">
              <a:rPr lang="en-US" smtClean="0"/>
              <a:t>6/27/22</a:t>
            </a:fld>
            <a:endParaRPr lang="en-US"/>
          </a:p>
        </p:txBody>
      </p:sp>
      <p:sp>
        <p:nvSpPr>
          <p:cNvPr id="6" name="Footer Placeholder 5">
            <a:extLst>
              <a:ext uri="{FF2B5EF4-FFF2-40B4-BE49-F238E27FC236}">
                <a16:creationId xmlns:a16="http://schemas.microsoft.com/office/drawing/2014/main" id="{7057D4F4-F0C5-4243-9284-69C2932A961B}"/>
              </a:ext>
            </a:extLst>
          </p:cNvPr>
          <p:cNvSpPr>
            <a:spLocks noGrp="1"/>
          </p:cNvSpPr>
          <p:nvPr>
            <p:ph type="ftr" sz="quarter" idx="11"/>
          </p:nvPr>
        </p:nvSpPr>
        <p:spPr/>
        <p:txBody>
          <a:bodyPr/>
          <a:lstStyle/>
          <a:p>
            <a:r>
              <a:rPr lang="en-US"/>
              <a:t>NGA Technology WG 06/2022</a:t>
            </a:r>
            <a:endParaRPr lang="en-US" dirty="0"/>
          </a:p>
        </p:txBody>
      </p:sp>
    </p:spTree>
    <p:extLst>
      <p:ext uri="{BB962C8B-B14F-4D97-AF65-F5344CB8AC3E}">
        <p14:creationId xmlns:p14="http://schemas.microsoft.com/office/powerpoint/2010/main" val="3893057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CE5F-C986-828E-82AB-6298B79709E7}"/>
              </a:ext>
            </a:extLst>
          </p:cNvPr>
          <p:cNvSpPr>
            <a:spLocks noGrp="1"/>
          </p:cNvSpPr>
          <p:nvPr>
            <p:ph type="title"/>
          </p:nvPr>
        </p:nvSpPr>
        <p:spPr/>
        <p:txBody>
          <a:bodyPr/>
          <a:lstStyle/>
          <a:p>
            <a:r>
              <a:rPr lang="en-US" dirty="0"/>
              <a:t>What’s needed for down-scalable networks?</a:t>
            </a:r>
          </a:p>
        </p:txBody>
      </p:sp>
      <p:sp>
        <p:nvSpPr>
          <p:cNvPr id="3" name="Content Placeholder 2">
            <a:extLst>
              <a:ext uri="{FF2B5EF4-FFF2-40B4-BE49-F238E27FC236}">
                <a16:creationId xmlns:a16="http://schemas.microsoft.com/office/drawing/2014/main" id="{48D1BA10-703D-B054-47CB-48067B0D579A}"/>
              </a:ext>
            </a:extLst>
          </p:cNvPr>
          <p:cNvSpPr>
            <a:spLocks noGrp="1"/>
          </p:cNvSpPr>
          <p:nvPr>
            <p:ph idx="1"/>
          </p:nvPr>
        </p:nvSpPr>
        <p:spPr/>
        <p:txBody>
          <a:bodyPr/>
          <a:lstStyle/>
          <a:p>
            <a:r>
              <a:rPr lang="en-US" dirty="0"/>
              <a:t>Better frequency coordination for CBRS GAA (and similar systems)</a:t>
            </a:r>
          </a:p>
          <a:p>
            <a:pPr lvl="1"/>
            <a:r>
              <a:rPr lang="en-US" dirty="0"/>
              <a:t>e.g., allow time-domain (slot?) coordination</a:t>
            </a:r>
          </a:p>
          <a:p>
            <a:r>
              <a:rPr lang="en-US" dirty="0"/>
              <a:t>Support simple self-contained EPC that can run on AP</a:t>
            </a:r>
          </a:p>
          <a:p>
            <a:pPr lvl="1"/>
            <a:r>
              <a:rPr lang="en-US" dirty="0"/>
              <a:t>or </a:t>
            </a:r>
            <a:r>
              <a:rPr lang="en-US" dirty="0" err="1"/>
              <a:t>OpenRAN</a:t>
            </a:r>
            <a:r>
              <a:rPr lang="en-US" dirty="0"/>
              <a:t> with many </a:t>
            </a:r>
            <a:r>
              <a:rPr lang="en-US" i="1" dirty="0"/>
              <a:t>untrusted</a:t>
            </a:r>
            <a:r>
              <a:rPr lang="en-US" dirty="0"/>
              <a:t> participants </a:t>
            </a:r>
            <a:r>
              <a:rPr lang="en-US" dirty="0">
                <a:sym typeface="Wingdings" pitchFamily="2" charset="2"/>
              </a:rPr>
              <a:t> zero-trust networks</a:t>
            </a:r>
            <a:endParaRPr lang="en-US" dirty="0"/>
          </a:p>
          <a:p>
            <a:r>
              <a:rPr lang="en-US" dirty="0"/>
              <a:t>Simplified roaming and settlement mechanisms</a:t>
            </a:r>
          </a:p>
          <a:p>
            <a:pPr lvl="1"/>
            <a:r>
              <a:rPr lang="en-US" dirty="0"/>
              <a:t>GSMA unlikely to scale</a:t>
            </a:r>
          </a:p>
          <a:p>
            <a:r>
              <a:rPr lang="en-US" dirty="0"/>
              <a:t>May need new mobility models, but most new applications are likely nomadic and (somewhat) disruption-tolerant, not mobile and voice-like</a:t>
            </a:r>
          </a:p>
        </p:txBody>
      </p:sp>
      <p:sp>
        <p:nvSpPr>
          <p:cNvPr id="4" name="Date Placeholder 3">
            <a:extLst>
              <a:ext uri="{FF2B5EF4-FFF2-40B4-BE49-F238E27FC236}">
                <a16:creationId xmlns:a16="http://schemas.microsoft.com/office/drawing/2014/main" id="{DECC60A8-238E-C6AB-E6AA-A7F4303AAB38}"/>
              </a:ext>
            </a:extLst>
          </p:cNvPr>
          <p:cNvSpPr>
            <a:spLocks noGrp="1"/>
          </p:cNvSpPr>
          <p:nvPr>
            <p:ph type="dt" sz="half" idx="10"/>
          </p:nvPr>
        </p:nvSpPr>
        <p:spPr/>
        <p:txBody>
          <a:bodyPr/>
          <a:lstStyle/>
          <a:p>
            <a:fld id="{C3C6B5AC-74F3-2D40-AC80-A8104E8F043F}" type="datetime1">
              <a:rPr lang="en-US" smtClean="0"/>
              <a:t>6/27/22</a:t>
            </a:fld>
            <a:endParaRPr lang="en-US"/>
          </a:p>
        </p:txBody>
      </p:sp>
      <p:sp>
        <p:nvSpPr>
          <p:cNvPr id="5" name="Footer Placeholder 4">
            <a:extLst>
              <a:ext uri="{FF2B5EF4-FFF2-40B4-BE49-F238E27FC236}">
                <a16:creationId xmlns:a16="http://schemas.microsoft.com/office/drawing/2014/main" id="{06B38844-D8FE-B6CB-2566-207AA1AD4E6C}"/>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4477C9A0-2EF6-F024-8B06-5EEB0F031FAA}"/>
              </a:ext>
            </a:extLst>
          </p:cNvPr>
          <p:cNvSpPr>
            <a:spLocks noGrp="1"/>
          </p:cNvSpPr>
          <p:nvPr>
            <p:ph type="sldNum" sz="quarter" idx="12"/>
          </p:nvPr>
        </p:nvSpPr>
        <p:spPr/>
        <p:txBody>
          <a:bodyPr/>
          <a:lstStyle/>
          <a:p>
            <a:fld id="{E50F71B0-4DD4-904D-8BC4-8B1315D779B4}" type="slidenum">
              <a:rPr lang="en-US" smtClean="0"/>
              <a:t>36</a:t>
            </a:fld>
            <a:endParaRPr lang="en-US"/>
          </a:p>
        </p:txBody>
      </p:sp>
    </p:spTree>
    <p:extLst>
      <p:ext uri="{BB962C8B-B14F-4D97-AF65-F5344CB8AC3E}">
        <p14:creationId xmlns:p14="http://schemas.microsoft.com/office/powerpoint/2010/main" val="2207026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defRPr/>
            </a:pPr>
            <a:r>
              <a:rPr lang="en-US" dirty="0">
                <a:ea typeface="+mj-ea"/>
                <a:cs typeface="+mj-cs"/>
              </a:rPr>
              <a:t>Protocols matter, but programmability matters more</a:t>
            </a:r>
          </a:p>
        </p:txBody>
      </p:sp>
      <p:sp>
        <p:nvSpPr>
          <p:cNvPr id="59394" name="Content Placeholder 7"/>
          <p:cNvSpPr>
            <a:spLocks noGrp="1"/>
          </p:cNvSpPr>
          <p:nvPr>
            <p:ph idx="1"/>
          </p:nvPr>
        </p:nvSpPr>
        <p:spPr/>
        <p:txBody>
          <a:bodyPr>
            <a:normAutofit fontScale="92500" lnSpcReduction="10000"/>
          </a:bodyPr>
          <a:lstStyle/>
          <a:p>
            <a:pPr eaLnBrk="1" hangingPunct="1"/>
            <a:r>
              <a:rPr lang="en-US" dirty="0">
                <a:latin typeface="Arial" charset="0"/>
              </a:rPr>
              <a:t>Nobody wants to program raw protocols</a:t>
            </a:r>
          </a:p>
          <a:p>
            <a:pPr eaLnBrk="1" hangingPunct="1"/>
            <a:r>
              <a:rPr lang="en-US" dirty="0">
                <a:latin typeface="Arial" charset="0"/>
              </a:rPr>
              <a:t>Most significant network application creation advances:</a:t>
            </a:r>
          </a:p>
          <a:p>
            <a:pPr lvl="1" eaLnBrk="1" hangingPunct="1"/>
            <a:r>
              <a:rPr lang="en-US" dirty="0">
                <a:latin typeface="Arial" charset="0"/>
              </a:rPr>
              <a:t>1983: socket API </a:t>
            </a:r>
            <a:r>
              <a:rPr lang="en-US" dirty="0">
                <a:latin typeface="Arial" charset="0"/>
                <a:sym typeface="Wingdings" charset="0"/>
              </a:rPr>
              <a:t> abstract data stream or datagram</a:t>
            </a:r>
          </a:p>
          <a:p>
            <a:pPr lvl="1" eaLnBrk="1" hangingPunct="1"/>
            <a:r>
              <a:rPr lang="en-US" dirty="0">
                <a:latin typeface="Arial" charset="0"/>
                <a:sym typeface="Wingdings" charset="0"/>
              </a:rPr>
              <a:t>1998: Java network API  mostly names, HTTP, threads</a:t>
            </a:r>
          </a:p>
          <a:p>
            <a:pPr lvl="1" eaLnBrk="1" hangingPunct="1"/>
            <a:r>
              <a:rPr lang="en-US" dirty="0">
                <a:latin typeface="Arial" charset="0"/>
                <a:sym typeface="Wingdings" charset="0"/>
              </a:rPr>
              <a:t>1998: PHP  network input as script variables</a:t>
            </a:r>
          </a:p>
          <a:p>
            <a:pPr lvl="1" eaLnBrk="1" hangingPunct="1"/>
            <a:r>
              <a:rPr lang="en-US" dirty="0">
                <a:latin typeface="Arial" charset="0"/>
                <a:sym typeface="Wingdings" charset="0"/>
              </a:rPr>
              <a:t>2005: Ruby on Rails  simplify common patterns</a:t>
            </a:r>
          </a:p>
          <a:p>
            <a:pPr eaLnBrk="1" hangingPunct="1"/>
            <a:r>
              <a:rPr lang="en-US" dirty="0">
                <a:latin typeface="Arial" charset="0"/>
                <a:sym typeface="Wingdings" charset="0"/>
              </a:rPr>
              <a:t>Many fine protocols and frameworks failed the programmer hate test</a:t>
            </a:r>
          </a:p>
          <a:p>
            <a:pPr lvl="1" eaLnBrk="1" hangingPunct="1"/>
            <a:r>
              <a:rPr lang="en-US" dirty="0">
                <a:latin typeface="Arial" charset="0"/>
                <a:sym typeface="Wingdings" charset="0"/>
              </a:rPr>
              <a:t>e.g., JAIN for VoIP, SOAP for RPC</a:t>
            </a:r>
          </a:p>
          <a:p>
            <a:pPr eaLnBrk="1" hangingPunct="1"/>
            <a:r>
              <a:rPr lang="en-US" dirty="0">
                <a:latin typeface="Arial" charset="0"/>
                <a:sym typeface="Wingdings" charset="0"/>
              </a:rPr>
              <a:t>Most IoT programmers and factory automation specialists will not be computer scientists (and won’t have a telecom background)</a:t>
            </a:r>
          </a:p>
          <a:p>
            <a:pPr eaLnBrk="1" hangingPunct="1"/>
            <a:r>
              <a:rPr lang="en-US" dirty="0">
                <a:latin typeface="Arial" charset="0"/>
                <a:sym typeface="Wingdings" charset="0"/>
              </a:rPr>
              <a:t>Nobody learns ONAP in their CS BS</a:t>
            </a:r>
          </a:p>
          <a:p>
            <a:pPr lvl="1" eaLnBrk="1" hangingPunct="1"/>
            <a:endParaRPr lang="en-US" dirty="0">
              <a:latin typeface="Arial" charset="0"/>
              <a:sym typeface="Wingdings" charset="0"/>
            </a:endParaRPr>
          </a:p>
          <a:p>
            <a:pPr lvl="1" eaLnBrk="1" hangingPunct="1"/>
            <a:endParaRPr lang="en-US" dirty="0">
              <a:latin typeface="Arial" charset="0"/>
              <a:sym typeface="Wingdings" charset="0"/>
            </a:endParaRPr>
          </a:p>
          <a:p>
            <a:pPr lvl="1" eaLnBrk="1" hangingPunct="1"/>
            <a:endParaRPr lang="en-US" dirty="0">
              <a:latin typeface="Arial" charset="0"/>
            </a:endParaRPr>
          </a:p>
        </p:txBody>
      </p:sp>
      <p:sp>
        <p:nvSpPr>
          <p:cNvPr id="5939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32" indent="-285744" eaLnBrk="0" hangingPunct="0">
              <a:defRPr sz="2400">
                <a:solidFill>
                  <a:schemeClr val="tx1"/>
                </a:solidFill>
                <a:latin typeface="Calibri" charset="0"/>
                <a:ea typeface="ＭＳ Ｐゴシック" charset="0"/>
              </a:defRPr>
            </a:lvl2pPr>
            <a:lvl3pPr marL="1142971" indent="-228594" eaLnBrk="0" hangingPunct="0">
              <a:defRPr sz="2400">
                <a:solidFill>
                  <a:schemeClr val="tx1"/>
                </a:solidFill>
                <a:latin typeface="Calibri" charset="0"/>
                <a:ea typeface="ＭＳ Ｐゴシック" charset="0"/>
              </a:defRPr>
            </a:lvl3pPr>
            <a:lvl4pPr marL="1600160" indent="-228594" eaLnBrk="0" hangingPunct="0">
              <a:defRPr sz="2400">
                <a:solidFill>
                  <a:schemeClr val="tx1"/>
                </a:solidFill>
                <a:latin typeface="Calibri" charset="0"/>
                <a:ea typeface="ＭＳ Ｐゴシック" charset="0"/>
              </a:defRPr>
            </a:lvl4pPr>
            <a:lvl5pPr marL="2057349" indent="-228594" eaLnBrk="0" hangingPunct="0">
              <a:defRPr sz="2400">
                <a:solidFill>
                  <a:schemeClr val="tx1"/>
                </a:solidFill>
                <a:latin typeface="Calibri" charset="0"/>
                <a:ea typeface="ＭＳ Ｐゴシック" charset="0"/>
              </a:defRPr>
            </a:lvl5pPr>
            <a:lvl6pPr marL="2514537" indent="-228594" eaLnBrk="0" fontAlgn="base" hangingPunct="0">
              <a:spcBef>
                <a:spcPct val="0"/>
              </a:spcBef>
              <a:spcAft>
                <a:spcPct val="0"/>
              </a:spcAft>
              <a:defRPr sz="2400">
                <a:solidFill>
                  <a:schemeClr val="tx1"/>
                </a:solidFill>
                <a:latin typeface="Calibri" charset="0"/>
                <a:ea typeface="ＭＳ Ｐゴシック" charset="0"/>
              </a:defRPr>
            </a:lvl6pPr>
            <a:lvl7pPr marL="2971726" indent="-228594" eaLnBrk="0" fontAlgn="base" hangingPunct="0">
              <a:spcBef>
                <a:spcPct val="0"/>
              </a:spcBef>
              <a:spcAft>
                <a:spcPct val="0"/>
              </a:spcAft>
              <a:defRPr sz="2400">
                <a:solidFill>
                  <a:schemeClr val="tx1"/>
                </a:solidFill>
                <a:latin typeface="Calibri" charset="0"/>
                <a:ea typeface="ＭＳ Ｐゴシック" charset="0"/>
              </a:defRPr>
            </a:lvl7pPr>
            <a:lvl8pPr marL="3428914" indent="-228594" eaLnBrk="0" fontAlgn="base" hangingPunct="0">
              <a:spcBef>
                <a:spcPct val="0"/>
              </a:spcBef>
              <a:spcAft>
                <a:spcPct val="0"/>
              </a:spcAft>
              <a:defRPr sz="2400">
                <a:solidFill>
                  <a:schemeClr val="tx1"/>
                </a:solidFill>
                <a:latin typeface="Calibri" charset="0"/>
                <a:ea typeface="ＭＳ Ｐゴシック" charset="0"/>
              </a:defRPr>
            </a:lvl8pPr>
            <a:lvl9pPr marL="3886103" indent="-228594"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80A4A98-6AE8-3946-8DFC-306C8353EDC9}" type="slidenum">
              <a:rPr lang="en-US" sz="1400">
                <a:solidFill>
                  <a:srgbClr val="FFFFFF"/>
                </a:solidFill>
                <a:cs typeface="Arial" charset="0"/>
              </a:rPr>
              <a:pPr eaLnBrk="1" hangingPunct="1"/>
              <a:t>37</a:t>
            </a:fld>
            <a:endParaRPr lang="en-US" sz="1400">
              <a:solidFill>
                <a:srgbClr val="FFFFFF"/>
              </a:solidFill>
              <a:cs typeface="Arial" charset="0"/>
            </a:endParaRPr>
          </a:p>
        </p:txBody>
      </p:sp>
      <p:sp>
        <p:nvSpPr>
          <p:cNvPr id="2" name="Date Placeholder 1">
            <a:extLst>
              <a:ext uri="{FF2B5EF4-FFF2-40B4-BE49-F238E27FC236}">
                <a16:creationId xmlns:a16="http://schemas.microsoft.com/office/drawing/2014/main" id="{99596B15-B8B6-4449-9ED2-78411B99D9E8}"/>
              </a:ext>
            </a:extLst>
          </p:cNvPr>
          <p:cNvSpPr>
            <a:spLocks noGrp="1"/>
          </p:cNvSpPr>
          <p:nvPr>
            <p:ph type="dt" sz="half" idx="10"/>
          </p:nvPr>
        </p:nvSpPr>
        <p:spPr/>
        <p:txBody>
          <a:bodyPr/>
          <a:lstStyle/>
          <a:p>
            <a:fld id="{71AD220C-F607-8142-B325-B992B5F44B73}" type="datetime1">
              <a:rPr lang="en-US" smtClean="0"/>
              <a:t>6/27/22</a:t>
            </a:fld>
            <a:endParaRPr lang="en-US"/>
          </a:p>
        </p:txBody>
      </p:sp>
      <p:sp>
        <p:nvSpPr>
          <p:cNvPr id="3" name="Footer Placeholder 2">
            <a:extLst>
              <a:ext uri="{FF2B5EF4-FFF2-40B4-BE49-F238E27FC236}">
                <a16:creationId xmlns:a16="http://schemas.microsoft.com/office/drawing/2014/main" id="{0A225054-A232-5B40-B082-628593A1DB56}"/>
              </a:ext>
            </a:extLst>
          </p:cNvPr>
          <p:cNvSpPr>
            <a:spLocks noGrp="1"/>
          </p:cNvSpPr>
          <p:nvPr>
            <p:ph type="ftr" sz="quarter" idx="11"/>
          </p:nvPr>
        </p:nvSpPr>
        <p:spPr/>
        <p:txBody>
          <a:bodyPr/>
          <a:lstStyle/>
          <a:p>
            <a:r>
              <a:rPr lang="en-US"/>
              <a:t>NGA Technology WG 06/2022</a:t>
            </a:r>
            <a:endParaRPr lang="en-US" dirty="0"/>
          </a:p>
        </p:txBody>
      </p:sp>
    </p:spTree>
    <p:extLst>
      <p:ext uri="{BB962C8B-B14F-4D97-AF65-F5344CB8AC3E}">
        <p14:creationId xmlns:p14="http://schemas.microsoft.com/office/powerpoint/2010/main" val="1655519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966C-C552-0F75-879B-CD8D7FD0047C}"/>
              </a:ext>
            </a:extLst>
          </p:cNvPr>
          <p:cNvSpPr>
            <a:spLocks noGrp="1"/>
          </p:cNvSpPr>
          <p:nvPr>
            <p:ph type="title"/>
          </p:nvPr>
        </p:nvSpPr>
        <p:spPr/>
        <p:txBody>
          <a:bodyPr/>
          <a:lstStyle/>
          <a:p>
            <a:r>
              <a:rPr lang="en-US" dirty="0"/>
              <a:t>What has changed in network technology since 3G?</a:t>
            </a:r>
          </a:p>
        </p:txBody>
      </p:sp>
      <p:sp>
        <p:nvSpPr>
          <p:cNvPr id="3" name="Content Placeholder 2">
            <a:extLst>
              <a:ext uri="{FF2B5EF4-FFF2-40B4-BE49-F238E27FC236}">
                <a16:creationId xmlns:a16="http://schemas.microsoft.com/office/drawing/2014/main" id="{4C02C6CA-EFD2-EC91-EA27-D4D0200D19DA}"/>
              </a:ext>
            </a:extLst>
          </p:cNvPr>
          <p:cNvSpPr>
            <a:spLocks noGrp="1"/>
          </p:cNvSpPr>
          <p:nvPr>
            <p:ph idx="1"/>
          </p:nvPr>
        </p:nvSpPr>
        <p:spPr/>
        <p:txBody>
          <a:bodyPr>
            <a:normAutofit/>
          </a:bodyPr>
          <a:lstStyle/>
          <a:p>
            <a:r>
              <a:rPr lang="en-US" dirty="0"/>
              <a:t>Cheap &amp; universal GNS (GPS, </a:t>
            </a:r>
            <a:r>
              <a:rPr lang="en-US" dirty="0" err="1"/>
              <a:t>Beidou</a:t>
            </a:r>
            <a:r>
              <a:rPr lang="en-US" dirty="0"/>
              <a:t>, Galileo, …)</a:t>
            </a:r>
          </a:p>
          <a:p>
            <a:pPr lvl="1"/>
            <a:r>
              <a:rPr lang="en-US" dirty="0">
                <a:sym typeface="Wingdings" pitchFamily="2" charset="2"/>
              </a:rPr>
              <a:t> accurate time and position for every device  mobility and discovery</a:t>
            </a:r>
          </a:p>
          <a:p>
            <a:r>
              <a:rPr lang="en-US" dirty="0"/>
              <a:t>Multiple simultaneous connections</a:t>
            </a:r>
          </a:p>
          <a:p>
            <a:pPr lvl="1"/>
            <a:r>
              <a:rPr lang="en-US" dirty="0">
                <a:sym typeface="Wingdings" pitchFamily="2" charset="2"/>
              </a:rPr>
              <a:t> simplify hand-off and spectrum discovery</a:t>
            </a:r>
          </a:p>
          <a:p>
            <a:r>
              <a:rPr lang="en-US" dirty="0">
                <a:sym typeface="Wingdings" pitchFamily="2" charset="2"/>
              </a:rPr>
              <a:t>Low-cost Certificate Authorities (e.g., </a:t>
            </a:r>
            <a:r>
              <a:rPr lang="en-US" dirty="0" err="1">
                <a:sym typeface="Wingdings" pitchFamily="2" charset="2"/>
              </a:rPr>
              <a:t>letsencrypt.org</a:t>
            </a:r>
            <a:r>
              <a:rPr lang="en-US" dirty="0">
                <a:sym typeface="Wingdings" pitchFamily="2" charset="2"/>
              </a:rPr>
              <a:t>)</a:t>
            </a:r>
          </a:p>
          <a:p>
            <a:pPr lvl="1"/>
            <a:r>
              <a:rPr lang="en-US" dirty="0">
                <a:sym typeface="Wingdings" pitchFamily="2" charset="2"/>
              </a:rPr>
              <a:t> simplify authentication</a:t>
            </a:r>
          </a:p>
          <a:p>
            <a:r>
              <a:rPr lang="en-US" dirty="0">
                <a:sym typeface="Wingdings" pitchFamily="2" charset="2"/>
              </a:rPr>
              <a:t>Trusted execution environments on all but lowest-end devices</a:t>
            </a:r>
          </a:p>
          <a:p>
            <a:pPr lvl="1"/>
            <a:r>
              <a:rPr lang="en-US" dirty="0">
                <a:sym typeface="Wingdings" pitchFamily="2" charset="2"/>
              </a:rPr>
              <a:t> simplify authentication and device integrity</a:t>
            </a:r>
          </a:p>
        </p:txBody>
      </p:sp>
      <p:sp>
        <p:nvSpPr>
          <p:cNvPr id="4" name="Date Placeholder 3">
            <a:extLst>
              <a:ext uri="{FF2B5EF4-FFF2-40B4-BE49-F238E27FC236}">
                <a16:creationId xmlns:a16="http://schemas.microsoft.com/office/drawing/2014/main" id="{79B91C97-182E-DFB8-5E06-5922CF30370B}"/>
              </a:ext>
            </a:extLst>
          </p:cNvPr>
          <p:cNvSpPr>
            <a:spLocks noGrp="1"/>
          </p:cNvSpPr>
          <p:nvPr>
            <p:ph type="dt" sz="half" idx="10"/>
          </p:nvPr>
        </p:nvSpPr>
        <p:spPr/>
        <p:txBody>
          <a:bodyPr/>
          <a:lstStyle/>
          <a:p>
            <a:fld id="{E1C889B7-EE45-714E-BF10-77282DA95C22}" type="datetime1">
              <a:rPr lang="en-US" smtClean="0"/>
              <a:t>6/27/22</a:t>
            </a:fld>
            <a:endParaRPr lang="en-US"/>
          </a:p>
        </p:txBody>
      </p:sp>
      <p:sp>
        <p:nvSpPr>
          <p:cNvPr id="5" name="Footer Placeholder 4">
            <a:extLst>
              <a:ext uri="{FF2B5EF4-FFF2-40B4-BE49-F238E27FC236}">
                <a16:creationId xmlns:a16="http://schemas.microsoft.com/office/drawing/2014/main" id="{06234D43-80B5-EB5A-BE43-A55C24A03725}"/>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3E4D63DF-5D5A-0DDA-F4B0-0EB5FEA62B2B}"/>
              </a:ext>
            </a:extLst>
          </p:cNvPr>
          <p:cNvSpPr>
            <a:spLocks noGrp="1"/>
          </p:cNvSpPr>
          <p:nvPr>
            <p:ph type="sldNum" sz="quarter" idx="12"/>
          </p:nvPr>
        </p:nvSpPr>
        <p:spPr/>
        <p:txBody>
          <a:bodyPr/>
          <a:lstStyle/>
          <a:p>
            <a:fld id="{E50F71B0-4DD4-904D-8BC4-8B1315D779B4}" type="slidenum">
              <a:rPr lang="en-US" smtClean="0"/>
              <a:t>38</a:t>
            </a:fld>
            <a:endParaRPr lang="en-US"/>
          </a:p>
        </p:txBody>
      </p:sp>
    </p:spTree>
    <p:extLst>
      <p:ext uri="{BB962C8B-B14F-4D97-AF65-F5344CB8AC3E}">
        <p14:creationId xmlns:p14="http://schemas.microsoft.com/office/powerpoint/2010/main" val="3384501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1586-E98A-07D9-A7FC-19E61713E001}"/>
              </a:ext>
            </a:extLst>
          </p:cNvPr>
          <p:cNvSpPr>
            <a:spLocks noGrp="1"/>
          </p:cNvSpPr>
          <p:nvPr>
            <p:ph type="title"/>
          </p:nvPr>
        </p:nvSpPr>
        <p:spPr/>
        <p:txBody>
          <a:bodyPr/>
          <a:lstStyle/>
          <a:p>
            <a:r>
              <a:rPr lang="en-US" dirty="0"/>
              <a:t>What has changed?</a:t>
            </a:r>
          </a:p>
        </p:txBody>
      </p:sp>
      <p:sp>
        <p:nvSpPr>
          <p:cNvPr id="3" name="Content Placeholder 2">
            <a:extLst>
              <a:ext uri="{FF2B5EF4-FFF2-40B4-BE49-F238E27FC236}">
                <a16:creationId xmlns:a16="http://schemas.microsoft.com/office/drawing/2014/main" id="{357C9110-EBEF-440C-5105-3A863F5B2D86}"/>
              </a:ext>
            </a:extLst>
          </p:cNvPr>
          <p:cNvSpPr>
            <a:spLocks noGrp="1"/>
          </p:cNvSpPr>
          <p:nvPr>
            <p:ph idx="1"/>
          </p:nvPr>
        </p:nvSpPr>
        <p:spPr/>
        <p:txBody>
          <a:bodyPr/>
          <a:lstStyle/>
          <a:p>
            <a:r>
              <a:rPr lang="en-US" dirty="0">
                <a:sym typeface="Wingdings" pitchFamily="2" charset="2"/>
              </a:rPr>
              <a:t>FTTH provides access networks</a:t>
            </a:r>
          </a:p>
          <a:p>
            <a:pPr lvl="1"/>
            <a:r>
              <a:rPr lang="en-US" dirty="0">
                <a:sym typeface="Wingdings" pitchFamily="2" charset="2"/>
              </a:rPr>
              <a:t>BEAD project will add $42.5B (mostly) fiber connections</a:t>
            </a:r>
          </a:p>
          <a:p>
            <a:r>
              <a:rPr lang="en-US" dirty="0">
                <a:sym typeface="Wingdings" pitchFamily="2" charset="2"/>
              </a:rPr>
              <a:t>Most new applications are nomadic, not mobile</a:t>
            </a:r>
          </a:p>
          <a:p>
            <a:pPr lvl="1"/>
            <a:r>
              <a:rPr lang="en-US" dirty="0">
                <a:sym typeface="Wingdings" pitchFamily="2" charset="2"/>
              </a:rPr>
              <a:t>i.e., no need for voice-like continuity of connectivity</a:t>
            </a:r>
          </a:p>
          <a:p>
            <a:r>
              <a:rPr lang="en-US" dirty="0">
                <a:sym typeface="Wingdings" pitchFamily="2" charset="2"/>
              </a:rPr>
              <a:t>Multiple transparent access modalities common</a:t>
            </a:r>
          </a:p>
          <a:p>
            <a:pPr lvl="1"/>
            <a:r>
              <a:rPr lang="en-US" dirty="0">
                <a:sym typeface="Wingdings" pitchFamily="2" charset="2"/>
              </a:rPr>
              <a:t>Wi-Fi to cellular vertical “hand-off” mostly transparent to users</a:t>
            </a:r>
          </a:p>
          <a:p>
            <a:endParaRPr lang="en-US" dirty="0"/>
          </a:p>
        </p:txBody>
      </p:sp>
      <p:sp>
        <p:nvSpPr>
          <p:cNvPr id="4" name="Date Placeholder 3">
            <a:extLst>
              <a:ext uri="{FF2B5EF4-FFF2-40B4-BE49-F238E27FC236}">
                <a16:creationId xmlns:a16="http://schemas.microsoft.com/office/drawing/2014/main" id="{5DA59D0A-618D-B6F2-9BD7-FD18F83ABE24}"/>
              </a:ext>
            </a:extLst>
          </p:cNvPr>
          <p:cNvSpPr>
            <a:spLocks noGrp="1"/>
          </p:cNvSpPr>
          <p:nvPr>
            <p:ph type="dt" sz="half" idx="10"/>
          </p:nvPr>
        </p:nvSpPr>
        <p:spPr/>
        <p:txBody>
          <a:bodyPr/>
          <a:lstStyle/>
          <a:p>
            <a:fld id="{E1C889B7-EE45-714E-BF10-77282DA95C22}" type="datetime1">
              <a:rPr lang="en-US" smtClean="0"/>
              <a:t>6/27/22</a:t>
            </a:fld>
            <a:endParaRPr lang="en-US"/>
          </a:p>
        </p:txBody>
      </p:sp>
      <p:sp>
        <p:nvSpPr>
          <p:cNvPr id="5" name="Footer Placeholder 4">
            <a:extLst>
              <a:ext uri="{FF2B5EF4-FFF2-40B4-BE49-F238E27FC236}">
                <a16:creationId xmlns:a16="http://schemas.microsoft.com/office/drawing/2014/main" id="{1E030152-6805-D464-B7B7-0D19A944FEF0}"/>
              </a:ext>
            </a:extLst>
          </p:cNvPr>
          <p:cNvSpPr>
            <a:spLocks noGrp="1"/>
          </p:cNvSpPr>
          <p:nvPr>
            <p:ph type="ftr" sz="quarter" idx="11"/>
          </p:nvPr>
        </p:nvSpPr>
        <p:spPr/>
        <p:txBody>
          <a:bodyPr/>
          <a:lstStyle/>
          <a:p>
            <a:r>
              <a:rPr lang="en-US"/>
              <a:t>NGA Technology WG 06/2022</a:t>
            </a:r>
          </a:p>
        </p:txBody>
      </p:sp>
      <p:sp>
        <p:nvSpPr>
          <p:cNvPr id="6" name="Slide Number Placeholder 5">
            <a:extLst>
              <a:ext uri="{FF2B5EF4-FFF2-40B4-BE49-F238E27FC236}">
                <a16:creationId xmlns:a16="http://schemas.microsoft.com/office/drawing/2014/main" id="{545D1FED-AA47-3469-0F4A-859675A1B513}"/>
              </a:ext>
            </a:extLst>
          </p:cNvPr>
          <p:cNvSpPr>
            <a:spLocks noGrp="1"/>
          </p:cNvSpPr>
          <p:nvPr>
            <p:ph type="sldNum" sz="quarter" idx="12"/>
          </p:nvPr>
        </p:nvSpPr>
        <p:spPr/>
        <p:txBody>
          <a:bodyPr/>
          <a:lstStyle/>
          <a:p>
            <a:fld id="{E50F71B0-4DD4-904D-8BC4-8B1315D779B4}" type="slidenum">
              <a:rPr lang="en-US" smtClean="0"/>
              <a:t>39</a:t>
            </a:fld>
            <a:endParaRPr lang="en-US"/>
          </a:p>
        </p:txBody>
      </p:sp>
    </p:spTree>
    <p:extLst>
      <p:ext uri="{BB962C8B-B14F-4D97-AF65-F5344CB8AC3E}">
        <p14:creationId xmlns:p14="http://schemas.microsoft.com/office/powerpoint/2010/main" val="93348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54B4-622C-3552-4B61-F1AC2825C698}"/>
              </a:ext>
            </a:extLst>
          </p:cNvPr>
          <p:cNvSpPr>
            <a:spLocks noGrp="1"/>
          </p:cNvSpPr>
          <p:nvPr>
            <p:ph type="title"/>
          </p:nvPr>
        </p:nvSpPr>
        <p:spPr/>
        <p:txBody>
          <a:bodyPr/>
          <a:lstStyle/>
          <a:p>
            <a:r>
              <a:rPr lang="en-US" dirty="0"/>
              <a:t>The most important metric is missing!</a:t>
            </a:r>
          </a:p>
        </p:txBody>
      </p:sp>
      <p:sp>
        <p:nvSpPr>
          <p:cNvPr id="3" name="Date Placeholder 2">
            <a:extLst>
              <a:ext uri="{FF2B5EF4-FFF2-40B4-BE49-F238E27FC236}">
                <a16:creationId xmlns:a16="http://schemas.microsoft.com/office/drawing/2014/main" id="{0A12135B-647A-A8C1-0239-158E96DB12E9}"/>
              </a:ext>
            </a:extLst>
          </p:cNvPr>
          <p:cNvSpPr>
            <a:spLocks noGrp="1"/>
          </p:cNvSpPr>
          <p:nvPr>
            <p:ph type="dt" sz="half" idx="10"/>
          </p:nvPr>
        </p:nvSpPr>
        <p:spPr/>
        <p:txBody>
          <a:bodyPr/>
          <a:lstStyle/>
          <a:p>
            <a:fld id="{853836FD-DC4E-224B-B3DF-303284DC3BAC}" type="datetime1">
              <a:rPr lang="en-US" smtClean="0"/>
              <a:t>6/27/22</a:t>
            </a:fld>
            <a:endParaRPr lang="en-US"/>
          </a:p>
        </p:txBody>
      </p:sp>
      <p:sp>
        <p:nvSpPr>
          <p:cNvPr id="4" name="Footer Placeholder 3">
            <a:extLst>
              <a:ext uri="{FF2B5EF4-FFF2-40B4-BE49-F238E27FC236}">
                <a16:creationId xmlns:a16="http://schemas.microsoft.com/office/drawing/2014/main" id="{84A733C0-A112-653B-373F-1B872390FBC1}"/>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F7C8903A-258A-3D50-86F1-513674134D96}"/>
              </a:ext>
            </a:extLst>
          </p:cNvPr>
          <p:cNvSpPr>
            <a:spLocks noGrp="1"/>
          </p:cNvSpPr>
          <p:nvPr>
            <p:ph type="sldNum" sz="quarter" idx="12"/>
          </p:nvPr>
        </p:nvSpPr>
        <p:spPr/>
        <p:txBody>
          <a:bodyPr/>
          <a:lstStyle/>
          <a:p>
            <a:fld id="{E50F71B0-4DD4-904D-8BC4-8B1315D779B4}" type="slidenum">
              <a:rPr lang="en-US" smtClean="0"/>
              <a:t>4</a:t>
            </a:fld>
            <a:endParaRPr lang="en-US"/>
          </a:p>
        </p:txBody>
      </p:sp>
      <p:sp>
        <p:nvSpPr>
          <p:cNvPr id="6" name="TextBox 5">
            <a:extLst>
              <a:ext uri="{FF2B5EF4-FFF2-40B4-BE49-F238E27FC236}">
                <a16:creationId xmlns:a16="http://schemas.microsoft.com/office/drawing/2014/main" id="{45A4AC5A-BC77-3166-8760-02D942F0AF1A}"/>
              </a:ext>
            </a:extLst>
          </p:cNvPr>
          <p:cNvSpPr txBox="1"/>
          <p:nvPr/>
        </p:nvSpPr>
        <p:spPr>
          <a:xfrm>
            <a:off x="1667247" y="3943791"/>
            <a:ext cx="3542958" cy="246221"/>
          </a:xfrm>
          <a:prstGeom prst="rect">
            <a:avLst/>
          </a:prstGeom>
          <a:noFill/>
        </p:spPr>
        <p:txBody>
          <a:bodyPr wrap="none" rtlCol="0">
            <a:spAutoFit/>
          </a:bodyPr>
          <a:lstStyle/>
          <a:p>
            <a:r>
              <a:rPr lang="en-US" sz="1000" dirty="0"/>
              <a:t>BLS data (Internet services and electronic information providers)</a:t>
            </a:r>
          </a:p>
        </p:txBody>
      </p:sp>
      <p:graphicFrame>
        <p:nvGraphicFramePr>
          <p:cNvPr id="8" name="Chart 7">
            <a:extLst>
              <a:ext uri="{FF2B5EF4-FFF2-40B4-BE49-F238E27FC236}">
                <a16:creationId xmlns:a16="http://schemas.microsoft.com/office/drawing/2014/main" id="{7649F642-2BDA-AD1F-1F2A-8A833FD45C6D}"/>
              </a:ext>
            </a:extLst>
          </p:cNvPr>
          <p:cNvGraphicFramePr/>
          <p:nvPr>
            <p:extLst>
              <p:ext uri="{D42A27DB-BD31-4B8C-83A1-F6EECF244321}">
                <p14:modId xmlns:p14="http://schemas.microsoft.com/office/powerpoint/2010/main" val="2035696535"/>
              </p:ext>
            </p:extLst>
          </p:nvPr>
        </p:nvGraphicFramePr>
        <p:xfrm>
          <a:off x="557923" y="1365955"/>
          <a:ext cx="10795877" cy="4990395"/>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descr="Graph of CUUR0000SEEE03">
            <a:extLst>
              <a:ext uri="{FF2B5EF4-FFF2-40B4-BE49-F238E27FC236}">
                <a16:creationId xmlns:a16="http://schemas.microsoft.com/office/drawing/2014/main" id="{5EC6EC96-B70A-FD59-77E3-4DFC1367C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39538"/>
            <a:ext cx="4955822" cy="24779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89EECE-603E-9573-D81C-BE0DED57B31C}"/>
              </a:ext>
            </a:extLst>
          </p:cNvPr>
          <p:cNvSpPr txBox="1"/>
          <p:nvPr/>
        </p:nvSpPr>
        <p:spPr>
          <a:xfrm>
            <a:off x="9067800" y="1422094"/>
            <a:ext cx="2422010"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average: 500 GB/month</a:t>
            </a:r>
          </a:p>
          <a:p>
            <a:r>
              <a:rPr lang="en-US" dirty="0">
                <a:sym typeface="Wingdings" pitchFamily="2" charset="2"/>
              </a:rPr>
              <a:t> $0.12/GB</a:t>
            </a:r>
            <a:endParaRPr lang="en-US" dirty="0"/>
          </a:p>
        </p:txBody>
      </p:sp>
    </p:spTree>
    <p:extLst>
      <p:ext uri="{BB962C8B-B14F-4D97-AF65-F5344CB8AC3E}">
        <p14:creationId xmlns:p14="http://schemas.microsoft.com/office/powerpoint/2010/main" val="2820925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5745FF-4651-114D-A6E8-6EFA9C61CA6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92729" y="2077046"/>
            <a:ext cx="2590805" cy="1943104"/>
          </a:xfrm>
          <a:prstGeom prst="rect">
            <a:avLst/>
          </a:prstGeom>
        </p:spPr>
      </p:pic>
      <p:sp>
        <p:nvSpPr>
          <p:cNvPr id="2" name="Title 1">
            <a:extLst>
              <a:ext uri="{FF2B5EF4-FFF2-40B4-BE49-F238E27FC236}">
                <a16:creationId xmlns:a16="http://schemas.microsoft.com/office/drawing/2014/main" id="{4940B03B-E791-A441-905E-6D1F448FCC01}"/>
              </a:ext>
            </a:extLst>
          </p:cNvPr>
          <p:cNvSpPr>
            <a:spLocks noGrp="1"/>
          </p:cNvSpPr>
          <p:nvPr>
            <p:ph type="title"/>
          </p:nvPr>
        </p:nvSpPr>
        <p:spPr/>
        <p:txBody>
          <a:bodyPr/>
          <a:lstStyle/>
          <a:p>
            <a:r>
              <a:rPr lang="en-US" dirty="0"/>
              <a:t>Two evolutionary paths for 6G</a:t>
            </a:r>
          </a:p>
        </p:txBody>
      </p:sp>
      <p:sp>
        <p:nvSpPr>
          <p:cNvPr id="4" name="Footer Placeholder 3">
            <a:extLst>
              <a:ext uri="{FF2B5EF4-FFF2-40B4-BE49-F238E27FC236}">
                <a16:creationId xmlns:a16="http://schemas.microsoft.com/office/drawing/2014/main" id="{CEAE520C-652C-EB46-B039-F6D8A2453163}"/>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D7CDC858-8385-6E4F-A6ED-0FD1DC77010B}"/>
              </a:ext>
            </a:extLst>
          </p:cNvPr>
          <p:cNvSpPr>
            <a:spLocks noGrp="1"/>
          </p:cNvSpPr>
          <p:nvPr>
            <p:ph type="sldNum" sz="quarter" idx="12"/>
          </p:nvPr>
        </p:nvSpPr>
        <p:spPr/>
        <p:txBody>
          <a:bodyPr/>
          <a:lstStyle/>
          <a:p>
            <a:fld id="{6D00ABC0-0B20-594E-8324-2F30128B41A0}" type="slidenum">
              <a:rPr lang="en-US" smtClean="0"/>
              <a:t>40</a:t>
            </a:fld>
            <a:endParaRPr lang="en-US"/>
          </a:p>
        </p:txBody>
      </p:sp>
      <p:pic>
        <p:nvPicPr>
          <p:cNvPr id="10" name="Picture 9">
            <a:extLst>
              <a:ext uri="{FF2B5EF4-FFF2-40B4-BE49-F238E27FC236}">
                <a16:creationId xmlns:a16="http://schemas.microsoft.com/office/drawing/2014/main" id="{349B6935-FCCD-134D-8529-2F4B382B6DDE}"/>
              </a:ext>
            </a:extLst>
          </p:cNvPr>
          <p:cNvPicPr>
            <a:picLocks noChangeAspect="1"/>
          </p:cNvPicPr>
          <p:nvPr/>
        </p:nvPicPr>
        <p:blipFill>
          <a:blip r:embed="rId3"/>
          <a:stretch>
            <a:fillRect/>
          </a:stretch>
        </p:blipFill>
        <p:spPr>
          <a:xfrm>
            <a:off x="264462" y="1861053"/>
            <a:ext cx="2159097" cy="2159097"/>
          </a:xfrm>
          <a:prstGeom prst="rect">
            <a:avLst/>
          </a:prstGeom>
        </p:spPr>
      </p:pic>
      <p:pic>
        <p:nvPicPr>
          <p:cNvPr id="6" name="Picture 5">
            <a:extLst>
              <a:ext uri="{FF2B5EF4-FFF2-40B4-BE49-F238E27FC236}">
                <a16:creationId xmlns:a16="http://schemas.microsoft.com/office/drawing/2014/main" id="{E4214FB3-3A27-BA43-9497-47370C4303EA}"/>
              </a:ext>
            </a:extLst>
          </p:cNvPr>
          <p:cNvPicPr>
            <a:picLocks noChangeAspect="1"/>
          </p:cNvPicPr>
          <p:nvPr/>
        </p:nvPicPr>
        <p:blipFill>
          <a:blip r:embed="rId4"/>
          <a:stretch>
            <a:fillRect/>
          </a:stretch>
        </p:blipFill>
        <p:spPr>
          <a:xfrm>
            <a:off x="808337" y="2660885"/>
            <a:ext cx="1071346" cy="714230"/>
          </a:xfrm>
          <a:prstGeom prst="rect">
            <a:avLst/>
          </a:prstGeom>
        </p:spPr>
        <p:style>
          <a:lnRef idx="2">
            <a:schemeClr val="accent1">
              <a:shade val="50000"/>
            </a:schemeClr>
          </a:lnRef>
          <a:fillRef idx="1">
            <a:schemeClr val="accent1"/>
          </a:fillRef>
          <a:effectRef idx="0">
            <a:schemeClr val="accent1"/>
          </a:effectRef>
          <a:fontRef idx="minor">
            <a:schemeClr val="lt1"/>
          </a:fontRef>
        </p:style>
      </p:pic>
      <p:pic>
        <p:nvPicPr>
          <p:cNvPr id="20" name="Picture 19">
            <a:extLst>
              <a:ext uri="{FF2B5EF4-FFF2-40B4-BE49-F238E27FC236}">
                <a16:creationId xmlns:a16="http://schemas.microsoft.com/office/drawing/2014/main" id="{184BB385-CF61-5449-A43D-9748F75C907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130912" y="2130718"/>
            <a:ext cx="2590805" cy="1943104"/>
          </a:xfrm>
          <a:prstGeom prst="rect">
            <a:avLst/>
          </a:prstGeom>
        </p:spPr>
      </p:pic>
      <p:pic>
        <p:nvPicPr>
          <p:cNvPr id="8" name="Picture 7">
            <a:extLst>
              <a:ext uri="{FF2B5EF4-FFF2-40B4-BE49-F238E27FC236}">
                <a16:creationId xmlns:a16="http://schemas.microsoft.com/office/drawing/2014/main" id="{3BAD5288-9116-2F47-A46E-3B5B29D21397}"/>
              </a:ext>
            </a:extLst>
          </p:cNvPr>
          <p:cNvPicPr>
            <a:picLocks noChangeAspect="1"/>
          </p:cNvPicPr>
          <p:nvPr/>
        </p:nvPicPr>
        <p:blipFill>
          <a:blip r:embed="rId5"/>
          <a:stretch>
            <a:fillRect/>
          </a:stretch>
        </p:blipFill>
        <p:spPr>
          <a:xfrm>
            <a:off x="9976819" y="2792866"/>
            <a:ext cx="717436" cy="448397"/>
          </a:xfrm>
          <a:prstGeom prst="rect">
            <a:avLst/>
          </a:prstGeom>
        </p:spPr>
      </p:pic>
      <p:pic>
        <p:nvPicPr>
          <p:cNvPr id="12" name="Picture 4" descr="C:\Users\ecoffey\AppData\Local\Temp\Rar$DRa0.400\30009_Device_cloud_white_default_256.png">
            <a:extLst>
              <a:ext uri="{FF2B5EF4-FFF2-40B4-BE49-F238E27FC236}">
                <a16:creationId xmlns:a16="http://schemas.microsoft.com/office/drawing/2014/main" id="{99D36D76-DBE2-3745-9014-286D6490B0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4462" y="4732236"/>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8C88228-47FB-AF43-8411-3804FE276E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3791" y="4062052"/>
            <a:ext cx="1440438" cy="934484"/>
          </a:xfrm>
          <a:prstGeom prst="rect">
            <a:avLst/>
          </a:prstGeom>
        </p:spPr>
      </p:pic>
      <p:sp>
        <p:nvSpPr>
          <p:cNvPr id="14" name="TextBox 13">
            <a:extLst>
              <a:ext uri="{FF2B5EF4-FFF2-40B4-BE49-F238E27FC236}">
                <a16:creationId xmlns:a16="http://schemas.microsoft.com/office/drawing/2014/main" id="{6CA828A8-3C3E-D943-A4BF-99634F3FA205}"/>
              </a:ext>
            </a:extLst>
          </p:cNvPr>
          <p:cNvSpPr txBox="1"/>
          <p:nvPr/>
        </p:nvSpPr>
        <p:spPr>
          <a:xfrm>
            <a:off x="88096" y="5387154"/>
            <a:ext cx="2303451" cy="369332"/>
          </a:xfrm>
          <a:prstGeom prst="rect">
            <a:avLst/>
          </a:prstGeom>
          <a:noFill/>
        </p:spPr>
        <p:txBody>
          <a:bodyPr wrap="none" rtlCol="0">
            <a:spAutoFit/>
          </a:bodyPr>
          <a:lstStyle/>
          <a:p>
            <a:r>
              <a:rPr lang="en-US" dirty="0"/>
              <a:t>lowest bandwidth cost</a:t>
            </a:r>
          </a:p>
        </p:txBody>
      </p:sp>
      <p:sp>
        <p:nvSpPr>
          <p:cNvPr id="15" name="TextBox 14">
            <a:extLst>
              <a:ext uri="{FF2B5EF4-FFF2-40B4-BE49-F238E27FC236}">
                <a16:creationId xmlns:a16="http://schemas.microsoft.com/office/drawing/2014/main" id="{B7120870-40A8-5044-B6F1-917C6E8C8F87}"/>
              </a:ext>
            </a:extLst>
          </p:cNvPr>
          <p:cNvSpPr txBox="1"/>
          <p:nvPr/>
        </p:nvSpPr>
        <p:spPr>
          <a:xfrm>
            <a:off x="3442445" y="5248654"/>
            <a:ext cx="2346925" cy="646331"/>
          </a:xfrm>
          <a:prstGeom prst="rect">
            <a:avLst/>
          </a:prstGeom>
          <a:noFill/>
        </p:spPr>
        <p:txBody>
          <a:bodyPr wrap="none" rtlCol="0">
            <a:spAutoFit/>
          </a:bodyPr>
          <a:lstStyle/>
          <a:p>
            <a:r>
              <a:rPr lang="en-US" dirty="0"/>
              <a:t>like 4G &amp; 5G, just more</a:t>
            </a:r>
          </a:p>
          <a:p>
            <a:r>
              <a:rPr lang="en-US" dirty="0"/>
              <a:t>highest mobility</a:t>
            </a:r>
          </a:p>
        </p:txBody>
      </p:sp>
      <p:pic>
        <p:nvPicPr>
          <p:cNvPr id="16" name="Picture 15">
            <a:extLst>
              <a:ext uri="{FF2B5EF4-FFF2-40B4-BE49-F238E27FC236}">
                <a16:creationId xmlns:a16="http://schemas.microsoft.com/office/drawing/2014/main" id="{00E7AE63-1812-B64A-875C-C69A33034950}"/>
              </a:ext>
            </a:extLst>
          </p:cNvPr>
          <p:cNvPicPr>
            <a:picLocks noChangeAspect="1"/>
          </p:cNvPicPr>
          <p:nvPr/>
        </p:nvPicPr>
        <p:blipFill>
          <a:blip r:embed="rId5"/>
          <a:stretch>
            <a:fillRect/>
          </a:stretch>
        </p:blipFill>
        <p:spPr>
          <a:xfrm>
            <a:off x="7471694" y="2819663"/>
            <a:ext cx="717436" cy="448397"/>
          </a:xfrm>
          <a:prstGeom prst="rect">
            <a:avLst/>
          </a:prstGeom>
        </p:spPr>
      </p:pic>
      <p:cxnSp>
        <p:nvCxnSpPr>
          <p:cNvPr id="18" name="Straight Connector 17">
            <a:extLst>
              <a:ext uri="{FF2B5EF4-FFF2-40B4-BE49-F238E27FC236}">
                <a16:creationId xmlns:a16="http://schemas.microsoft.com/office/drawing/2014/main" id="{13A9DD62-1A56-0F49-BBDF-7B46CD51C06D}"/>
              </a:ext>
            </a:extLst>
          </p:cNvPr>
          <p:cNvCxnSpPr/>
          <p:nvPr/>
        </p:nvCxnSpPr>
        <p:spPr>
          <a:xfrm>
            <a:off x="6096000" y="1470435"/>
            <a:ext cx="0" cy="4885916"/>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F815FCA-3645-514C-A243-AD389226A9D1}"/>
              </a:ext>
            </a:extLst>
          </p:cNvPr>
          <p:cNvPicPr>
            <a:picLocks noChangeAspect="1"/>
          </p:cNvPicPr>
          <p:nvPr/>
        </p:nvPicPr>
        <p:blipFill>
          <a:blip r:embed="rId3"/>
          <a:stretch>
            <a:fillRect/>
          </a:stretch>
        </p:blipFill>
        <p:spPr>
          <a:xfrm>
            <a:off x="6734369" y="1902955"/>
            <a:ext cx="2159097" cy="2159097"/>
          </a:xfrm>
          <a:prstGeom prst="rect">
            <a:avLst/>
          </a:prstGeom>
        </p:spPr>
      </p:pic>
      <p:pic>
        <p:nvPicPr>
          <p:cNvPr id="21" name="Picture 4" descr="C:\Users\ecoffey\AppData\Local\Temp\Rar$DRa0.400\30009_Device_cloud_white_default_256.png">
            <a:extLst>
              <a:ext uri="{FF2B5EF4-FFF2-40B4-BE49-F238E27FC236}">
                <a16:creationId xmlns:a16="http://schemas.microsoft.com/office/drawing/2014/main" id="{0A347674-E93E-5646-87CE-99E85E632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70996" y="4523418"/>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BA14A5A-B335-474E-8604-AB55FF38B8A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079130" y="4455911"/>
            <a:ext cx="1143280" cy="1199323"/>
          </a:xfrm>
          <a:prstGeom prst="rect">
            <a:avLst/>
          </a:prstGeom>
        </p:spPr>
      </p:pic>
      <p:pic>
        <p:nvPicPr>
          <p:cNvPr id="24" name="Picture 4" descr="C:\Users\ecoffey\AppData\Local\Temp\Rar$DRa0.400\30009_Device_cloud_white_default_256.png">
            <a:extLst>
              <a:ext uri="{FF2B5EF4-FFF2-40B4-BE49-F238E27FC236}">
                <a16:creationId xmlns:a16="http://schemas.microsoft.com/office/drawing/2014/main" id="{F6F4C50F-AA62-3345-9CB5-F6E3F9AC93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10800" y="5851424"/>
            <a:ext cx="870052" cy="8700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7326D2-248D-1A4A-AC7E-7B676B218DCA}"/>
              </a:ext>
            </a:extLst>
          </p:cNvPr>
          <p:cNvSpPr txBox="1"/>
          <p:nvPr/>
        </p:nvSpPr>
        <p:spPr>
          <a:xfrm>
            <a:off x="4847129" y="1156629"/>
            <a:ext cx="2624565" cy="369332"/>
          </a:xfrm>
          <a:prstGeom prst="rect">
            <a:avLst/>
          </a:prstGeom>
          <a:noFill/>
        </p:spPr>
        <p:txBody>
          <a:bodyPr wrap="none" rtlCol="0">
            <a:spAutoFit/>
          </a:bodyPr>
          <a:lstStyle/>
          <a:p>
            <a:r>
              <a:rPr lang="en-US" dirty="0"/>
              <a:t>mostly not a PHY problem</a:t>
            </a:r>
          </a:p>
        </p:txBody>
      </p:sp>
      <p:pic>
        <p:nvPicPr>
          <p:cNvPr id="26" name="Picture 25">
            <a:extLst>
              <a:ext uri="{FF2B5EF4-FFF2-40B4-BE49-F238E27FC236}">
                <a16:creationId xmlns:a16="http://schemas.microsoft.com/office/drawing/2014/main" id="{F9E9D9EA-C927-134D-A9FB-EF9AC09CA1E8}"/>
              </a:ext>
            </a:extLst>
          </p:cNvPr>
          <p:cNvPicPr>
            <a:picLocks noChangeAspect="1"/>
          </p:cNvPicPr>
          <p:nvPr/>
        </p:nvPicPr>
        <p:blipFill>
          <a:blip r:embed="rId5"/>
          <a:stretch>
            <a:fillRect/>
          </a:stretch>
        </p:blipFill>
        <p:spPr>
          <a:xfrm>
            <a:off x="4149859" y="2754184"/>
            <a:ext cx="717436" cy="448397"/>
          </a:xfrm>
          <a:prstGeom prst="rect">
            <a:avLst/>
          </a:prstGeom>
        </p:spPr>
      </p:pic>
      <p:sp>
        <p:nvSpPr>
          <p:cNvPr id="7" name="Date Placeholder 6">
            <a:extLst>
              <a:ext uri="{FF2B5EF4-FFF2-40B4-BE49-F238E27FC236}">
                <a16:creationId xmlns:a16="http://schemas.microsoft.com/office/drawing/2014/main" id="{FA793A35-21D0-AB45-A8F8-CD36103C34DD}"/>
              </a:ext>
            </a:extLst>
          </p:cNvPr>
          <p:cNvSpPr>
            <a:spLocks noGrp="1"/>
          </p:cNvSpPr>
          <p:nvPr>
            <p:ph type="dt" sz="half" idx="10"/>
          </p:nvPr>
        </p:nvSpPr>
        <p:spPr/>
        <p:txBody>
          <a:bodyPr/>
          <a:lstStyle/>
          <a:p>
            <a:fld id="{7FEBBE37-DD11-EA4B-9016-574C725D4572}" type="datetime1">
              <a:rPr lang="en-US" smtClean="0"/>
              <a:t>6/27/22</a:t>
            </a:fld>
            <a:endParaRPr lang="en-US"/>
          </a:p>
        </p:txBody>
      </p:sp>
    </p:spTree>
    <p:extLst>
      <p:ext uri="{BB962C8B-B14F-4D97-AF65-F5344CB8AC3E}">
        <p14:creationId xmlns:p14="http://schemas.microsoft.com/office/powerpoint/2010/main" val="1589927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9CC0-4067-2749-8C78-E08B31FF618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A32E2D7-47AF-FE49-B9D2-647ADF8F1376}"/>
              </a:ext>
            </a:extLst>
          </p:cNvPr>
          <p:cNvSpPr>
            <a:spLocks noGrp="1"/>
          </p:cNvSpPr>
          <p:nvPr>
            <p:ph idx="1"/>
          </p:nvPr>
        </p:nvSpPr>
        <p:spPr/>
        <p:txBody>
          <a:bodyPr>
            <a:normAutofit lnSpcReduction="10000"/>
          </a:bodyPr>
          <a:lstStyle/>
          <a:p>
            <a:r>
              <a:rPr lang="en-US" dirty="0"/>
              <a:t>The key performance metric is $/GB (and maybe $/km</a:t>
            </a:r>
            <a:r>
              <a:rPr lang="en-US" baseline="30000" dirty="0"/>
              <a:t>2</a:t>
            </a:r>
            <a:r>
              <a:rPr lang="en-US" dirty="0"/>
              <a:t> coverage)</a:t>
            </a:r>
          </a:p>
          <a:p>
            <a:r>
              <a:rPr lang="en-US" dirty="0"/>
              <a:t>The key challenge is incentivizing investment</a:t>
            </a:r>
          </a:p>
          <a:p>
            <a:r>
              <a:rPr lang="en-US" dirty="0"/>
              <a:t>6G needs an architecture re-think, not (only) better PHY</a:t>
            </a:r>
          </a:p>
          <a:p>
            <a:r>
              <a:rPr lang="en-US" dirty="0"/>
              <a:t>Cleaner separation between media/complexity-dependent layers, common data transport and control planes</a:t>
            </a:r>
          </a:p>
          <a:p>
            <a:r>
              <a:rPr lang="en-US" dirty="0"/>
              <a:t>Design scalable, </a:t>
            </a:r>
            <a:r>
              <a:rPr lang="en-US" dirty="0">
                <a:solidFill>
                  <a:srgbClr val="FF0000"/>
                </a:solidFill>
              </a:rPr>
              <a:t>IP-based</a:t>
            </a:r>
            <a:r>
              <a:rPr lang="en-US" dirty="0"/>
              <a:t> control plane for everything from peer-to-peer mode to managed national cellular network</a:t>
            </a:r>
          </a:p>
          <a:p>
            <a:r>
              <a:rPr lang="en-US" dirty="0"/>
              <a:t>Cleanly separate access from backbone</a:t>
            </a:r>
          </a:p>
          <a:p>
            <a:pPr lvl="1"/>
            <a:r>
              <a:rPr lang="en-US" dirty="0"/>
              <a:t>since likely continue to be both locally (enterprise) and third-party managed</a:t>
            </a:r>
          </a:p>
          <a:p>
            <a:r>
              <a:rPr lang="en-US" dirty="0"/>
              <a:t>Opportunity to bridge the Wi-Fi - cellular chasm</a:t>
            </a:r>
          </a:p>
        </p:txBody>
      </p:sp>
      <p:sp>
        <p:nvSpPr>
          <p:cNvPr id="4" name="Footer Placeholder 3">
            <a:extLst>
              <a:ext uri="{FF2B5EF4-FFF2-40B4-BE49-F238E27FC236}">
                <a16:creationId xmlns:a16="http://schemas.microsoft.com/office/drawing/2014/main" id="{B4D468E6-B75D-594B-B099-626560490A88}"/>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D8CFA14F-6BBE-1D49-988F-4D6CD9EB30BD}"/>
              </a:ext>
            </a:extLst>
          </p:cNvPr>
          <p:cNvSpPr>
            <a:spLocks noGrp="1"/>
          </p:cNvSpPr>
          <p:nvPr>
            <p:ph type="sldNum" sz="quarter" idx="12"/>
          </p:nvPr>
        </p:nvSpPr>
        <p:spPr/>
        <p:txBody>
          <a:bodyPr/>
          <a:lstStyle/>
          <a:p>
            <a:fld id="{6D00ABC0-0B20-594E-8324-2F30128B41A0}" type="slidenum">
              <a:rPr lang="en-US" smtClean="0"/>
              <a:t>41</a:t>
            </a:fld>
            <a:endParaRPr lang="en-US"/>
          </a:p>
        </p:txBody>
      </p:sp>
      <p:sp>
        <p:nvSpPr>
          <p:cNvPr id="7" name="Date Placeholder 6">
            <a:extLst>
              <a:ext uri="{FF2B5EF4-FFF2-40B4-BE49-F238E27FC236}">
                <a16:creationId xmlns:a16="http://schemas.microsoft.com/office/drawing/2014/main" id="{DE7BB7F4-A272-A549-B511-FFFA70F76ED0}"/>
              </a:ext>
            </a:extLst>
          </p:cNvPr>
          <p:cNvSpPr>
            <a:spLocks noGrp="1"/>
          </p:cNvSpPr>
          <p:nvPr>
            <p:ph type="dt" sz="half" idx="10"/>
          </p:nvPr>
        </p:nvSpPr>
        <p:spPr/>
        <p:txBody>
          <a:bodyPr/>
          <a:lstStyle/>
          <a:p>
            <a:fld id="{0EF3E733-0683-AA40-97A0-59CBEFA22070}" type="datetime1">
              <a:rPr lang="en-US" smtClean="0"/>
              <a:t>6/27/22</a:t>
            </a:fld>
            <a:endParaRPr lang="en-US"/>
          </a:p>
        </p:txBody>
      </p:sp>
    </p:spTree>
    <p:extLst>
      <p:ext uri="{BB962C8B-B14F-4D97-AF65-F5344CB8AC3E}">
        <p14:creationId xmlns:p14="http://schemas.microsoft.com/office/powerpoint/2010/main" val="403890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6117-089F-5ADB-D29F-B15C2ED5AE9B}"/>
              </a:ext>
            </a:extLst>
          </p:cNvPr>
          <p:cNvSpPr>
            <a:spLocks noGrp="1"/>
          </p:cNvSpPr>
          <p:nvPr>
            <p:ph type="title"/>
          </p:nvPr>
        </p:nvSpPr>
        <p:spPr/>
        <p:txBody>
          <a:bodyPr/>
          <a:lstStyle/>
          <a:p>
            <a:r>
              <a:rPr lang="en-US" dirty="0"/>
              <a:t>Without cost (and price) decrease, no advanced applications</a:t>
            </a:r>
          </a:p>
        </p:txBody>
      </p:sp>
      <p:sp>
        <p:nvSpPr>
          <p:cNvPr id="3" name="Date Placeholder 2">
            <a:extLst>
              <a:ext uri="{FF2B5EF4-FFF2-40B4-BE49-F238E27FC236}">
                <a16:creationId xmlns:a16="http://schemas.microsoft.com/office/drawing/2014/main" id="{1323AE8F-91B1-DFC8-CBFE-DF5EF85C1A3F}"/>
              </a:ext>
            </a:extLst>
          </p:cNvPr>
          <p:cNvSpPr>
            <a:spLocks noGrp="1"/>
          </p:cNvSpPr>
          <p:nvPr>
            <p:ph type="dt" sz="half" idx="10"/>
          </p:nvPr>
        </p:nvSpPr>
        <p:spPr/>
        <p:txBody>
          <a:bodyPr/>
          <a:lstStyle/>
          <a:p>
            <a:fld id="{241BBA14-8EC9-FC4B-956A-716B31BF19A7}" type="datetime1">
              <a:rPr lang="en-US" smtClean="0"/>
              <a:t>6/27/22</a:t>
            </a:fld>
            <a:endParaRPr lang="en-US"/>
          </a:p>
        </p:txBody>
      </p:sp>
      <p:sp>
        <p:nvSpPr>
          <p:cNvPr id="4" name="Footer Placeholder 3">
            <a:extLst>
              <a:ext uri="{FF2B5EF4-FFF2-40B4-BE49-F238E27FC236}">
                <a16:creationId xmlns:a16="http://schemas.microsoft.com/office/drawing/2014/main" id="{B0D37CFC-5885-DF15-5C30-24A8EC023E9A}"/>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203BAEB7-14F5-20B9-A908-A8119CE3F9AA}"/>
              </a:ext>
            </a:extLst>
          </p:cNvPr>
          <p:cNvSpPr>
            <a:spLocks noGrp="1"/>
          </p:cNvSpPr>
          <p:nvPr>
            <p:ph type="sldNum" sz="quarter" idx="12"/>
          </p:nvPr>
        </p:nvSpPr>
        <p:spPr/>
        <p:txBody>
          <a:bodyPr/>
          <a:lstStyle/>
          <a:p>
            <a:fld id="{E50F71B0-4DD4-904D-8BC4-8B1315D779B4}" type="slidenum">
              <a:rPr lang="en-US" smtClean="0"/>
              <a:t>5</a:t>
            </a:fld>
            <a:endParaRPr lang="en-US"/>
          </a:p>
        </p:txBody>
      </p:sp>
      <p:pic>
        <p:nvPicPr>
          <p:cNvPr id="7" name="Picture 6">
            <a:extLst>
              <a:ext uri="{FF2B5EF4-FFF2-40B4-BE49-F238E27FC236}">
                <a16:creationId xmlns:a16="http://schemas.microsoft.com/office/drawing/2014/main" id="{E983E985-0134-00D8-C8B1-D4738FC2A51A}"/>
              </a:ext>
            </a:extLst>
          </p:cNvPr>
          <p:cNvPicPr>
            <a:picLocks noChangeAspect="1"/>
          </p:cNvPicPr>
          <p:nvPr/>
        </p:nvPicPr>
        <p:blipFill>
          <a:blip r:embed="rId3"/>
          <a:stretch>
            <a:fillRect/>
          </a:stretch>
        </p:blipFill>
        <p:spPr>
          <a:xfrm>
            <a:off x="838200" y="1771006"/>
            <a:ext cx="6157414" cy="3591825"/>
          </a:xfrm>
          <a:prstGeom prst="rect">
            <a:avLst/>
          </a:prstGeom>
        </p:spPr>
      </p:pic>
      <p:pic>
        <p:nvPicPr>
          <p:cNvPr id="9" name="Picture 8">
            <a:extLst>
              <a:ext uri="{FF2B5EF4-FFF2-40B4-BE49-F238E27FC236}">
                <a16:creationId xmlns:a16="http://schemas.microsoft.com/office/drawing/2014/main" id="{4B9E1330-3C41-328E-1CB7-0FC0E2E66070}"/>
              </a:ext>
            </a:extLst>
          </p:cNvPr>
          <p:cNvPicPr>
            <a:picLocks noChangeAspect="1"/>
          </p:cNvPicPr>
          <p:nvPr/>
        </p:nvPicPr>
        <p:blipFill>
          <a:blip r:embed="rId4"/>
          <a:stretch>
            <a:fillRect/>
          </a:stretch>
        </p:blipFill>
        <p:spPr>
          <a:xfrm>
            <a:off x="7200386" y="2603500"/>
            <a:ext cx="4686300" cy="1651000"/>
          </a:xfrm>
          <a:prstGeom prst="rect">
            <a:avLst/>
          </a:prstGeom>
        </p:spPr>
      </p:pic>
      <p:pic>
        <p:nvPicPr>
          <p:cNvPr id="6146" name="Picture 2">
            <a:extLst>
              <a:ext uri="{FF2B5EF4-FFF2-40B4-BE49-F238E27FC236}">
                <a16:creationId xmlns:a16="http://schemas.microsoft.com/office/drawing/2014/main" id="{BD2AEB6B-F08E-2874-40A4-B3D5EF801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0800" y="1702400"/>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FF681D1-E70B-CF39-5B13-A4F93FF36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9200" y="1765900"/>
            <a:ext cx="2413000" cy="63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6F31385-9D9C-BF59-CC6B-6417620F599B}"/>
              </a:ext>
            </a:extLst>
          </p:cNvPr>
          <p:cNvSpPr txBox="1"/>
          <p:nvPr/>
        </p:nvSpPr>
        <p:spPr>
          <a:xfrm>
            <a:off x="1947218" y="5565431"/>
            <a:ext cx="803498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dirty="0">
                <a:sym typeface="Wingdings" pitchFamily="2" charset="2"/>
              </a:rPr>
              <a:t> </a:t>
            </a:r>
            <a:r>
              <a:rPr lang="en-US" dirty="0"/>
              <a:t>The key performance metric is $/GB (and maybe $/km</a:t>
            </a:r>
            <a:r>
              <a:rPr lang="en-US" baseline="30000" dirty="0"/>
              <a:t>2</a:t>
            </a:r>
            <a:r>
              <a:rPr lang="en-US" dirty="0"/>
              <a:t> coverage)</a:t>
            </a:r>
          </a:p>
        </p:txBody>
      </p:sp>
    </p:spTree>
    <p:extLst>
      <p:ext uri="{BB962C8B-B14F-4D97-AF65-F5344CB8AC3E}">
        <p14:creationId xmlns:p14="http://schemas.microsoft.com/office/powerpoint/2010/main" val="161990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Generational surprises</a:t>
            </a:r>
          </a:p>
        </p:txBody>
      </p:sp>
      <p:graphicFrame>
        <p:nvGraphicFramePr>
          <p:cNvPr id="5" name="Table 4"/>
          <p:cNvGraphicFramePr>
            <a:graphicFrameLocks noGrp="1"/>
          </p:cNvGraphicFramePr>
          <p:nvPr>
            <p:extLst>
              <p:ext uri="{D42A27DB-BD31-4B8C-83A1-F6EECF244321}">
                <p14:modId xmlns:p14="http://schemas.microsoft.com/office/powerpoint/2010/main" val="2677172756"/>
              </p:ext>
            </p:extLst>
          </p:nvPr>
        </p:nvGraphicFramePr>
        <p:xfrm>
          <a:off x="838201" y="1558435"/>
          <a:ext cx="10657114" cy="4032895"/>
        </p:xfrm>
        <a:graphic>
          <a:graphicData uri="http://schemas.openxmlformats.org/drawingml/2006/table">
            <a:tbl>
              <a:tblPr firstRow="1" bandRow="1">
                <a:tableStyleId>{69C7853C-536D-4A76-A0AE-DD22124D55A5}</a:tableStyleId>
              </a:tblPr>
              <a:tblGrid>
                <a:gridCol w="1763403">
                  <a:extLst>
                    <a:ext uri="{9D8B030D-6E8A-4147-A177-3AD203B41FA5}">
                      <a16:colId xmlns:a16="http://schemas.microsoft.com/office/drawing/2014/main" val="20000"/>
                    </a:ext>
                  </a:extLst>
                </a:gridCol>
                <a:gridCol w="4101753">
                  <a:extLst>
                    <a:ext uri="{9D8B030D-6E8A-4147-A177-3AD203B41FA5}">
                      <a16:colId xmlns:a16="http://schemas.microsoft.com/office/drawing/2014/main" val="20001"/>
                    </a:ext>
                  </a:extLst>
                </a:gridCol>
                <a:gridCol w="2994975">
                  <a:extLst>
                    <a:ext uri="{9D8B030D-6E8A-4147-A177-3AD203B41FA5}">
                      <a16:colId xmlns:a16="http://schemas.microsoft.com/office/drawing/2014/main" val="20002"/>
                    </a:ext>
                  </a:extLst>
                </a:gridCol>
                <a:gridCol w="1796983">
                  <a:extLst>
                    <a:ext uri="{9D8B030D-6E8A-4147-A177-3AD203B41FA5}">
                      <a16:colId xmlns:a16="http://schemas.microsoft.com/office/drawing/2014/main" val="20003"/>
                    </a:ext>
                  </a:extLst>
                </a:gridCol>
              </a:tblGrid>
              <a:tr h="477395">
                <a:tc>
                  <a:txBody>
                    <a:bodyPr/>
                    <a:lstStyle/>
                    <a:p>
                      <a:r>
                        <a:rPr lang="en-US" sz="2400" dirty="0"/>
                        <a:t>Generation</a:t>
                      </a:r>
                    </a:p>
                  </a:txBody>
                  <a:tcPr/>
                </a:tc>
                <a:tc>
                  <a:txBody>
                    <a:bodyPr/>
                    <a:lstStyle/>
                    <a:p>
                      <a:r>
                        <a:rPr lang="en-US" sz="2400" dirty="0"/>
                        <a:t>Expectation</a:t>
                      </a:r>
                    </a:p>
                  </a:txBody>
                  <a:tcPr/>
                </a:tc>
                <a:tc>
                  <a:txBody>
                    <a:bodyPr/>
                    <a:lstStyle/>
                    <a:p>
                      <a:r>
                        <a:rPr lang="en-US" sz="2400" dirty="0"/>
                        <a:t>Surprise</a:t>
                      </a:r>
                    </a:p>
                  </a:txBody>
                  <a:tcPr/>
                </a:tc>
                <a:tc>
                  <a:txBody>
                    <a:bodyPr/>
                    <a:lstStyle/>
                    <a:p>
                      <a:r>
                        <a:rPr lang="en-US" sz="2400" dirty="0"/>
                        <a:t>Cost</a:t>
                      </a:r>
                      <a:r>
                        <a:rPr lang="en-US" sz="2400" baseline="0" dirty="0"/>
                        <a:t> per GB</a:t>
                      </a:r>
                      <a:endParaRPr lang="en-US" sz="2400" dirty="0"/>
                    </a:p>
                  </a:txBody>
                  <a:tcPr/>
                </a:tc>
                <a:extLst>
                  <a:ext uri="{0D108BD9-81ED-4DB2-BD59-A6C34878D82A}">
                    <a16:rowId xmlns:a16="http://schemas.microsoft.com/office/drawing/2014/main" val="10000"/>
                  </a:ext>
                </a:extLst>
              </a:tr>
              <a:tr h="822960">
                <a:tc>
                  <a:txBody>
                    <a:bodyPr/>
                    <a:lstStyle/>
                    <a:p>
                      <a:r>
                        <a:rPr lang="en-US" sz="2400" b="1" dirty="0"/>
                        <a:t>0G</a:t>
                      </a:r>
                      <a:r>
                        <a:rPr lang="en-US" sz="2400" baseline="0" dirty="0"/>
                        <a:t> (landline)</a:t>
                      </a:r>
                      <a:endParaRPr lang="en-US" sz="2400" dirty="0"/>
                    </a:p>
                  </a:txBody>
                  <a:tcPr/>
                </a:tc>
                <a:tc>
                  <a:txBody>
                    <a:bodyPr/>
                    <a:lstStyle/>
                    <a:p>
                      <a:r>
                        <a:rPr lang="en-US" sz="2400" dirty="0"/>
                        <a:t>voice</a:t>
                      </a:r>
                    </a:p>
                  </a:txBody>
                  <a:tcPr/>
                </a:tc>
                <a:tc>
                  <a:txBody>
                    <a:bodyPr/>
                    <a:lstStyle/>
                    <a:p>
                      <a:r>
                        <a:rPr lang="en-US" sz="2400" dirty="0"/>
                        <a:t>fax &amp; modem</a:t>
                      </a:r>
                    </a:p>
                  </a:txBody>
                  <a:tcPr/>
                </a:tc>
                <a:tc>
                  <a:txBody>
                    <a:bodyPr/>
                    <a:lstStyle/>
                    <a:p>
                      <a:endParaRPr lang="en-US" sz="2400" dirty="0"/>
                    </a:p>
                  </a:txBody>
                  <a:tcPr/>
                </a:tc>
                <a:extLst>
                  <a:ext uri="{0D108BD9-81ED-4DB2-BD59-A6C34878D82A}">
                    <a16:rowId xmlns:a16="http://schemas.microsoft.com/office/drawing/2014/main" val="10001"/>
                  </a:ext>
                </a:extLst>
              </a:tr>
              <a:tr h="477395">
                <a:tc>
                  <a:txBody>
                    <a:bodyPr/>
                    <a:lstStyle/>
                    <a:p>
                      <a:r>
                        <a:rPr lang="en-US" sz="2400" dirty="0"/>
                        <a:t>1G</a:t>
                      </a:r>
                    </a:p>
                  </a:txBody>
                  <a:tcPr/>
                </a:tc>
                <a:tc>
                  <a:txBody>
                    <a:bodyPr/>
                    <a:lstStyle/>
                    <a:p>
                      <a:r>
                        <a:rPr lang="en-US" sz="2400" dirty="0"/>
                        <a:t>corporate</a:t>
                      </a:r>
                      <a:r>
                        <a:rPr lang="en-US" sz="2400" baseline="0" dirty="0"/>
                        <a:t> limousine</a:t>
                      </a:r>
                      <a:endParaRPr lang="en-US" sz="2400" dirty="0"/>
                    </a:p>
                  </a:txBody>
                  <a:tcPr/>
                </a:tc>
                <a:tc>
                  <a:txBody>
                    <a:bodyPr/>
                    <a:lstStyle/>
                    <a:p>
                      <a:r>
                        <a:rPr lang="en-US" sz="2400" dirty="0"/>
                        <a:t>eavesdropping</a:t>
                      </a:r>
                    </a:p>
                  </a:txBody>
                  <a:tcPr/>
                </a:tc>
                <a:tc>
                  <a:txBody>
                    <a:bodyPr/>
                    <a:lstStyle/>
                    <a:p>
                      <a:endParaRPr lang="en-US" sz="2400" dirty="0"/>
                    </a:p>
                  </a:txBody>
                  <a:tcPr/>
                </a:tc>
                <a:extLst>
                  <a:ext uri="{0D108BD9-81ED-4DB2-BD59-A6C34878D82A}">
                    <a16:rowId xmlns:a16="http://schemas.microsoft.com/office/drawing/2014/main" val="10002"/>
                  </a:ext>
                </a:extLst>
              </a:tr>
              <a:tr h="477395">
                <a:tc>
                  <a:txBody>
                    <a:bodyPr/>
                    <a:lstStyle/>
                    <a:p>
                      <a:r>
                        <a:rPr lang="en-US" sz="2400" b="1" dirty="0"/>
                        <a:t>2G</a:t>
                      </a:r>
                    </a:p>
                  </a:txBody>
                  <a:tcPr/>
                </a:tc>
                <a:tc>
                  <a:txBody>
                    <a:bodyPr/>
                    <a:lstStyle/>
                    <a:p>
                      <a:r>
                        <a:rPr lang="en-US" sz="2400" dirty="0"/>
                        <a:t>better</a:t>
                      </a:r>
                      <a:r>
                        <a:rPr lang="en-US" sz="2400" baseline="0" dirty="0"/>
                        <a:t> voice quality (“digital!”)</a:t>
                      </a:r>
                      <a:endParaRPr lang="en-US" sz="2400" dirty="0"/>
                    </a:p>
                  </a:txBody>
                  <a:tcPr/>
                </a:tc>
                <a:tc>
                  <a:txBody>
                    <a:bodyPr/>
                    <a:lstStyle/>
                    <a:p>
                      <a:r>
                        <a:rPr lang="en-US" sz="2400" dirty="0"/>
                        <a:t>SMS</a:t>
                      </a:r>
                    </a:p>
                  </a:txBody>
                  <a:tcPr/>
                </a:tc>
                <a:tc>
                  <a:txBody>
                    <a:bodyPr/>
                    <a:lstStyle/>
                    <a:p>
                      <a:r>
                        <a:rPr lang="en-US" sz="2400" dirty="0"/>
                        <a:t>$1000</a:t>
                      </a:r>
                    </a:p>
                  </a:txBody>
                  <a:tcPr/>
                </a:tc>
                <a:extLst>
                  <a:ext uri="{0D108BD9-81ED-4DB2-BD59-A6C34878D82A}">
                    <a16:rowId xmlns:a16="http://schemas.microsoft.com/office/drawing/2014/main" val="10003"/>
                  </a:ext>
                </a:extLst>
              </a:tr>
              <a:tr h="477395">
                <a:tc>
                  <a:txBody>
                    <a:bodyPr/>
                    <a:lstStyle/>
                    <a:p>
                      <a:r>
                        <a:rPr lang="en-US" sz="2400" dirty="0"/>
                        <a:t>3G</a:t>
                      </a:r>
                    </a:p>
                  </a:txBody>
                  <a:tcPr/>
                </a:tc>
                <a:tc>
                  <a:txBody>
                    <a:bodyPr/>
                    <a:lstStyle/>
                    <a:p>
                      <a:r>
                        <a:rPr lang="en-US" sz="2400" dirty="0"/>
                        <a:t>WAP</a:t>
                      </a:r>
                    </a:p>
                  </a:txBody>
                  <a:tcPr/>
                </a:tc>
                <a:tc>
                  <a:txBody>
                    <a:bodyPr/>
                    <a:lstStyle/>
                    <a:p>
                      <a:r>
                        <a:rPr lang="en-US" sz="2400" dirty="0"/>
                        <a:t>web</a:t>
                      </a:r>
                    </a:p>
                  </a:txBody>
                  <a:tcPr/>
                </a:tc>
                <a:tc>
                  <a:txBody>
                    <a:bodyPr/>
                    <a:lstStyle/>
                    <a:p>
                      <a:r>
                        <a:rPr lang="en-US" sz="2400" dirty="0"/>
                        <a:t>$100</a:t>
                      </a:r>
                    </a:p>
                  </a:txBody>
                  <a:tcPr/>
                </a:tc>
                <a:extLst>
                  <a:ext uri="{0D108BD9-81ED-4DB2-BD59-A6C34878D82A}">
                    <a16:rowId xmlns:a16="http://schemas.microsoft.com/office/drawing/2014/main" val="10004"/>
                  </a:ext>
                </a:extLst>
              </a:tr>
              <a:tr h="822960">
                <a:tc>
                  <a:txBody>
                    <a:bodyPr/>
                    <a:lstStyle/>
                    <a:p>
                      <a:r>
                        <a:rPr lang="en-US" sz="2400" b="1" dirty="0"/>
                        <a:t>4G</a:t>
                      </a:r>
                    </a:p>
                  </a:txBody>
                  <a:tcPr/>
                </a:tc>
                <a:tc>
                  <a:txBody>
                    <a:bodyPr/>
                    <a:lstStyle/>
                    <a:p>
                      <a:r>
                        <a:rPr lang="en-US" sz="2400" dirty="0"/>
                        <a:t>IMS</a:t>
                      </a:r>
                    </a:p>
                  </a:txBody>
                  <a:tcPr/>
                </a:tc>
                <a:tc>
                  <a:txBody>
                    <a:bodyPr/>
                    <a:lstStyle/>
                    <a:p>
                      <a:r>
                        <a:rPr lang="en-US" sz="2400" dirty="0"/>
                        <a:t>YouTube,</a:t>
                      </a:r>
                      <a:r>
                        <a:rPr lang="en-US" sz="2400" baseline="0" dirty="0"/>
                        <a:t> </a:t>
                      </a:r>
                      <a:r>
                        <a:rPr lang="en-US" sz="2400" baseline="0" dirty="0" err="1"/>
                        <a:t>WhatsApp</a:t>
                      </a:r>
                      <a:r>
                        <a:rPr lang="en-US" sz="2400" baseline="0" dirty="0"/>
                        <a:t>,</a:t>
                      </a:r>
                    </a:p>
                    <a:p>
                      <a:r>
                        <a:rPr lang="en-US" sz="2400" baseline="0" dirty="0"/>
                        <a:t>notifications</a:t>
                      </a:r>
                      <a:endParaRPr lang="en-US" sz="2400" dirty="0"/>
                    </a:p>
                  </a:txBody>
                  <a:tcPr/>
                </a:tc>
                <a:tc>
                  <a:txBody>
                    <a:bodyPr/>
                    <a:lstStyle/>
                    <a:p>
                      <a:r>
                        <a:rPr lang="en-US" sz="2400" dirty="0"/>
                        <a:t>$10</a:t>
                      </a:r>
                    </a:p>
                  </a:txBody>
                  <a:tcPr/>
                </a:tc>
                <a:extLst>
                  <a:ext uri="{0D108BD9-81ED-4DB2-BD59-A6C34878D82A}">
                    <a16:rowId xmlns:a16="http://schemas.microsoft.com/office/drawing/2014/main" val="10005"/>
                  </a:ext>
                </a:extLst>
              </a:tr>
              <a:tr h="477395">
                <a:tc>
                  <a:txBody>
                    <a:bodyPr/>
                    <a:lstStyle/>
                    <a:p>
                      <a:r>
                        <a:rPr lang="en-US" sz="2400" dirty="0"/>
                        <a:t>5G</a:t>
                      </a:r>
                    </a:p>
                  </a:txBody>
                  <a:tcPr/>
                </a:tc>
                <a:tc>
                  <a:txBody>
                    <a:bodyPr/>
                    <a:lstStyle/>
                    <a:p>
                      <a:r>
                        <a:rPr lang="en-US" sz="2400" dirty="0"/>
                        <a:t>IoT (low latency)</a:t>
                      </a:r>
                    </a:p>
                  </a:txBody>
                  <a:tcPr/>
                </a:tc>
                <a:tc>
                  <a:txBody>
                    <a:bodyPr/>
                    <a:lstStyle/>
                    <a:p>
                      <a:r>
                        <a:rPr lang="en-US" sz="2400" dirty="0"/>
                        <a:t>FWA</a:t>
                      </a:r>
                    </a:p>
                  </a:txBody>
                  <a:tcPr/>
                </a:tc>
                <a:tc>
                  <a:txBody>
                    <a:bodyPr/>
                    <a:lstStyle/>
                    <a:p>
                      <a:r>
                        <a:rPr lang="en-US" sz="2400" dirty="0"/>
                        <a:t>$1?</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3122810" y="5591330"/>
            <a:ext cx="7227420"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285744" indent="-285744">
              <a:buFont typeface="Arial" charset="0"/>
              <a:buChar char="•"/>
            </a:pPr>
            <a:r>
              <a:rPr lang="en-US" sz="2400" dirty="0"/>
              <a:t>underestimated cost and fixed-equivalence as drivers</a:t>
            </a:r>
          </a:p>
          <a:p>
            <a:pPr marL="285744" indent="-285744">
              <a:buFont typeface="Arial" charset="0"/>
              <a:buChar char="•"/>
            </a:pPr>
            <a:r>
              <a:rPr lang="en-US" sz="2400" dirty="0"/>
              <a:t>are the even generations the successful ones?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6</a:t>
            </a:fld>
            <a:endParaRPr lang="en-US"/>
          </a:p>
        </p:txBody>
      </p:sp>
      <p:sp>
        <p:nvSpPr>
          <p:cNvPr id="3" name="Date Placeholder 2">
            <a:extLst>
              <a:ext uri="{FF2B5EF4-FFF2-40B4-BE49-F238E27FC236}">
                <a16:creationId xmlns:a16="http://schemas.microsoft.com/office/drawing/2014/main" id="{BBEE541E-E9AE-4D43-9132-E450C0762FEF}"/>
              </a:ext>
            </a:extLst>
          </p:cNvPr>
          <p:cNvSpPr>
            <a:spLocks noGrp="1"/>
          </p:cNvSpPr>
          <p:nvPr>
            <p:ph type="dt" sz="half" idx="10"/>
          </p:nvPr>
        </p:nvSpPr>
        <p:spPr/>
        <p:txBody>
          <a:bodyPr/>
          <a:lstStyle/>
          <a:p>
            <a:fld id="{EF7DCE88-0F50-E048-B2DD-B9CA76BD1AEA}" type="datetime1">
              <a:rPr lang="en-US" smtClean="0"/>
              <a:t>6/27/22</a:t>
            </a:fld>
            <a:endParaRPr lang="en-US"/>
          </a:p>
        </p:txBody>
      </p:sp>
      <p:sp>
        <p:nvSpPr>
          <p:cNvPr id="7" name="Footer Placeholder 6">
            <a:extLst>
              <a:ext uri="{FF2B5EF4-FFF2-40B4-BE49-F238E27FC236}">
                <a16:creationId xmlns:a16="http://schemas.microsoft.com/office/drawing/2014/main" id="{5231D0EF-C569-5540-BEF4-2D5A5043E199}"/>
              </a:ext>
            </a:extLst>
          </p:cNvPr>
          <p:cNvSpPr>
            <a:spLocks noGrp="1"/>
          </p:cNvSpPr>
          <p:nvPr>
            <p:ph type="ftr" sz="quarter" idx="11"/>
          </p:nvPr>
        </p:nvSpPr>
        <p:spPr/>
        <p:txBody>
          <a:bodyPr/>
          <a:lstStyle/>
          <a:p>
            <a:r>
              <a:rPr lang="en-US"/>
              <a:t>Optica 2022</a:t>
            </a:r>
          </a:p>
        </p:txBody>
      </p:sp>
    </p:spTree>
    <p:extLst>
      <p:ext uri="{BB962C8B-B14F-4D97-AF65-F5344CB8AC3E}">
        <p14:creationId xmlns:p14="http://schemas.microsoft.com/office/powerpoint/2010/main" val="124745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cost and price are highly variable</a:t>
            </a:r>
          </a:p>
        </p:txBody>
      </p:sp>
      <p:sp>
        <p:nvSpPr>
          <p:cNvPr id="3" name="Footer Placeholder 2"/>
          <p:cNvSpPr>
            <a:spLocks noGrp="1"/>
          </p:cNvSpPr>
          <p:nvPr>
            <p:ph type="ftr" sz="quarter" idx="11"/>
          </p:nvPr>
        </p:nvSpPr>
        <p:spPr/>
        <p:txBody>
          <a:bodyPr/>
          <a:lstStyle/>
          <a:p>
            <a:r>
              <a:rPr lang="nb-NO"/>
              <a:t>NGA Technology WG 06/2022</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7</a:t>
            </a:fld>
            <a:endParaRPr lang="en-US"/>
          </a:p>
        </p:txBody>
      </p:sp>
      <p:sp>
        <p:nvSpPr>
          <p:cNvPr id="6" name="TextBox 5"/>
          <p:cNvSpPr txBox="1"/>
          <p:nvPr/>
        </p:nvSpPr>
        <p:spPr>
          <a:xfrm>
            <a:off x="9049323" y="2774807"/>
            <a:ext cx="2068900" cy="523220"/>
          </a:xfrm>
          <a:prstGeom prst="rect">
            <a:avLst/>
          </a:prstGeom>
          <a:noFill/>
        </p:spPr>
        <p:txBody>
          <a:bodyPr wrap="none" rtlCol="0">
            <a:spAutoFit/>
          </a:bodyPr>
          <a:lstStyle/>
          <a:p>
            <a:r>
              <a:rPr lang="en-US" sz="1400" dirty="0"/>
              <a:t>avg. about 5.1 GB/month</a:t>
            </a:r>
          </a:p>
          <a:p>
            <a:r>
              <a:rPr lang="en-US" sz="1400" dirty="0"/>
              <a:t>T-Mobile: 10 GB tethering</a:t>
            </a:r>
          </a:p>
        </p:txBody>
      </p:sp>
      <p:sp>
        <p:nvSpPr>
          <p:cNvPr id="7" name="Date Placeholder 6">
            <a:extLst>
              <a:ext uri="{FF2B5EF4-FFF2-40B4-BE49-F238E27FC236}">
                <a16:creationId xmlns:a16="http://schemas.microsoft.com/office/drawing/2014/main" id="{9F1971FC-1439-1942-B5B3-F6BCFAF99805}"/>
              </a:ext>
            </a:extLst>
          </p:cNvPr>
          <p:cNvSpPr>
            <a:spLocks noGrp="1"/>
          </p:cNvSpPr>
          <p:nvPr>
            <p:ph type="dt" sz="half" idx="10"/>
          </p:nvPr>
        </p:nvSpPr>
        <p:spPr/>
        <p:txBody>
          <a:bodyPr/>
          <a:lstStyle/>
          <a:p>
            <a:fld id="{F18BB2B3-BD93-254F-92A8-7D82740CE615}" type="datetime1">
              <a:rPr lang="en-US" smtClean="0"/>
              <a:t>6/27/22</a:t>
            </a:fld>
            <a:endParaRPr lang="en-US"/>
          </a:p>
        </p:txBody>
      </p:sp>
      <p:sp>
        <p:nvSpPr>
          <p:cNvPr id="8" name="TextBox 7">
            <a:extLst>
              <a:ext uri="{FF2B5EF4-FFF2-40B4-BE49-F238E27FC236}">
                <a16:creationId xmlns:a16="http://schemas.microsoft.com/office/drawing/2014/main" id="{DD5CB653-6D30-3440-A132-332C7F2FBD2D}"/>
              </a:ext>
            </a:extLst>
          </p:cNvPr>
          <p:cNvSpPr txBox="1"/>
          <p:nvPr/>
        </p:nvSpPr>
        <p:spPr>
          <a:xfrm>
            <a:off x="9049323" y="5069840"/>
            <a:ext cx="1309782" cy="369332"/>
          </a:xfrm>
          <a:prstGeom prst="rect">
            <a:avLst/>
          </a:prstGeom>
          <a:noFill/>
        </p:spPr>
        <p:txBody>
          <a:bodyPr wrap="none" rtlCol="0">
            <a:spAutoFit/>
          </a:bodyPr>
          <a:lstStyle/>
          <a:p>
            <a:r>
              <a:rPr lang="en-US" dirty="0"/>
              <a:t>March 2020</a:t>
            </a:r>
          </a:p>
        </p:txBody>
      </p:sp>
      <p:pic>
        <p:nvPicPr>
          <p:cNvPr id="9" name="Picture 8">
            <a:extLst>
              <a:ext uri="{FF2B5EF4-FFF2-40B4-BE49-F238E27FC236}">
                <a16:creationId xmlns:a16="http://schemas.microsoft.com/office/drawing/2014/main" id="{C3AEF67D-A37E-77EB-4640-7E5F44A6204B}"/>
              </a:ext>
            </a:extLst>
          </p:cNvPr>
          <p:cNvPicPr>
            <a:picLocks noChangeAspect="1"/>
          </p:cNvPicPr>
          <p:nvPr/>
        </p:nvPicPr>
        <p:blipFill>
          <a:blip r:embed="rId3"/>
          <a:stretch>
            <a:fillRect/>
          </a:stretch>
        </p:blipFill>
        <p:spPr>
          <a:xfrm>
            <a:off x="2094127" y="1510442"/>
            <a:ext cx="6273800" cy="4356100"/>
          </a:xfrm>
          <a:prstGeom prst="rect">
            <a:avLst/>
          </a:prstGeom>
          <a:effectLst>
            <a:outerShdw blurRad="50800" dist="38100" dir="2700000" algn="tl" rotWithShape="0">
              <a:prstClr val="black">
                <a:alpha val="40000"/>
              </a:prstClr>
            </a:outerShdw>
          </a:effectLst>
          <a:scene3d>
            <a:camera prst="orthographicFront"/>
            <a:lightRig rig="threePt" dir="t"/>
          </a:scene3d>
          <a:sp3d prstMaterial="matte"/>
        </p:spPr>
      </p:pic>
    </p:spTree>
    <p:extLst>
      <p:ext uri="{BB962C8B-B14F-4D97-AF65-F5344CB8AC3E}">
        <p14:creationId xmlns:p14="http://schemas.microsoft.com/office/powerpoint/2010/main" val="1782600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8C24-EAC1-57C1-DFD9-6450B94F4B1A}"/>
              </a:ext>
            </a:extLst>
          </p:cNvPr>
          <p:cNvSpPr>
            <a:spLocks noGrp="1"/>
          </p:cNvSpPr>
          <p:nvPr>
            <p:ph type="title"/>
          </p:nvPr>
        </p:nvSpPr>
        <p:spPr/>
        <p:txBody>
          <a:bodyPr/>
          <a:lstStyle/>
          <a:p>
            <a:r>
              <a:rPr lang="en-US" dirty="0"/>
              <a:t>Mobile data usage</a:t>
            </a:r>
          </a:p>
        </p:txBody>
      </p:sp>
      <p:sp>
        <p:nvSpPr>
          <p:cNvPr id="3" name="Date Placeholder 2">
            <a:extLst>
              <a:ext uri="{FF2B5EF4-FFF2-40B4-BE49-F238E27FC236}">
                <a16:creationId xmlns:a16="http://schemas.microsoft.com/office/drawing/2014/main" id="{01ACC837-C0D5-391D-12F1-DFC115FBB5A9}"/>
              </a:ext>
            </a:extLst>
          </p:cNvPr>
          <p:cNvSpPr>
            <a:spLocks noGrp="1"/>
          </p:cNvSpPr>
          <p:nvPr>
            <p:ph type="dt" sz="half" idx="10"/>
          </p:nvPr>
        </p:nvSpPr>
        <p:spPr/>
        <p:txBody>
          <a:bodyPr/>
          <a:lstStyle/>
          <a:p>
            <a:fld id="{D5B7D97E-A1B0-AE49-AF4A-53A5248D83D9}" type="datetime1">
              <a:rPr lang="en-US" smtClean="0"/>
              <a:t>6/27/22</a:t>
            </a:fld>
            <a:endParaRPr lang="en-US"/>
          </a:p>
        </p:txBody>
      </p:sp>
      <p:sp>
        <p:nvSpPr>
          <p:cNvPr id="4" name="Footer Placeholder 3">
            <a:extLst>
              <a:ext uri="{FF2B5EF4-FFF2-40B4-BE49-F238E27FC236}">
                <a16:creationId xmlns:a16="http://schemas.microsoft.com/office/drawing/2014/main" id="{5901C1EB-0542-F102-9143-09B441255576}"/>
              </a:ext>
            </a:extLst>
          </p:cNvPr>
          <p:cNvSpPr>
            <a:spLocks noGrp="1"/>
          </p:cNvSpPr>
          <p:nvPr>
            <p:ph type="ftr" sz="quarter" idx="11"/>
          </p:nvPr>
        </p:nvSpPr>
        <p:spPr/>
        <p:txBody>
          <a:bodyPr/>
          <a:lstStyle/>
          <a:p>
            <a:r>
              <a:rPr lang="en-US"/>
              <a:t>NGA Technology WG 06/2022</a:t>
            </a:r>
          </a:p>
        </p:txBody>
      </p:sp>
      <p:sp>
        <p:nvSpPr>
          <p:cNvPr id="5" name="Slide Number Placeholder 4">
            <a:extLst>
              <a:ext uri="{FF2B5EF4-FFF2-40B4-BE49-F238E27FC236}">
                <a16:creationId xmlns:a16="http://schemas.microsoft.com/office/drawing/2014/main" id="{3183FF92-23C3-B9D0-6BD6-EEC57024B675}"/>
              </a:ext>
            </a:extLst>
          </p:cNvPr>
          <p:cNvSpPr>
            <a:spLocks noGrp="1"/>
          </p:cNvSpPr>
          <p:nvPr>
            <p:ph type="sldNum" sz="quarter" idx="12"/>
          </p:nvPr>
        </p:nvSpPr>
        <p:spPr/>
        <p:txBody>
          <a:bodyPr/>
          <a:lstStyle/>
          <a:p>
            <a:fld id="{E50F71B0-4DD4-904D-8BC4-8B1315D779B4}" type="slidenum">
              <a:rPr lang="en-US" smtClean="0"/>
              <a:t>8</a:t>
            </a:fld>
            <a:endParaRPr lang="en-US"/>
          </a:p>
        </p:txBody>
      </p:sp>
      <p:pic>
        <p:nvPicPr>
          <p:cNvPr id="9" name="Graphic 8">
            <a:extLst>
              <a:ext uri="{FF2B5EF4-FFF2-40B4-BE49-F238E27FC236}">
                <a16:creationId xmlns:a16="http://schemas.microsoft.com/office/drawing/2014/main" id="{D1F72883-BD8F-8A9E-3A0B-B4F7509BD9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695030"/>
            <a:ext cx="8608795" cy="4843882"/>
          </a:xfrm>
          <a:prstGeom prst="rect">
            <a:avLst/>
          </a:prstGeom>
        </p:spPr>
      </p:pic>
      <p:sp>
        <p:nvSpPr>
          <p:cNvPr id="10" name="TextBox 9">
            <a:extLst>
              <a:ext uri="{FF2B5EF4-FFF2-40B4-BE49-F238E27FC236}">
                <a16:creationId xmlns:a16="http://schemas.microsoft.com/office/drawing/2014/main" id="{B0D0B5CA-2C0E-9140-4066-59A2AC0D7D53}"/>
              </a:ext>
            </a:extLst>
          </p:cNvPr>
          <p:cNvSpPr txBox="1"/>
          <p:nvPr/>
        </p:nvSpPr>
        <p:spPr>
          <a:xfrm>
            <a:off x="9638270" y="1878227"/>
            <a:ext cx="2249334"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US ARPU (2022) = $35</a:t>
            </a:r>
          </a:p>
          <a:p>
            <a:r>
              <a:rPr lang="en-US" dirty="0">
                <a:sym typeface="Wingdings" pitchFamily="2" charset="2"/>
              </a:rPr>
              <a:t> $2.40/GB</a:t>
            </a:r>
            <a:endParaRPr lang="en-US" dirty="0"/>
          </a:p>
        </p:txBody>
      </p:sp>
      <p:sp>
        <p:nvSpPr>
          <p:cNvPr id="11" name="Rounded Rectangular Callout 10">
            <a:extLst>
              <a:ext uri="{FF2B5EF4-FFF2-40B4-BE49-F238E27FC236}">
                <a16:creationId xmlns:a16="http://schemas.microsoft.com/office/drawing/2014/main" id="{5DDEF701-959D-ADB6-4736-080E3DF7319B}"/>
              </a:ext>
            </a:extLst>
          </p:cNvPr>
          <p:cNvSpPr/>
          <p:nvPr/>
        </p:nvSpPr>
        <p:spPr>
          <a:xfrm>
            <a:off x="9885405" y="3429000"/>
            <a:ext cx="1816444" cy="1723768"/>
          </a:xfrm>
          <a:prstGeom prst="wedgeRoundRectCallout">
            <a:avLst>
              <a:gd name="adj1" fmla="val -54847"/>
              <a:gd name="adj2" fmla="val -97357"/>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~20 times more expensive per GB than home (“Wi-Fi”) </a:t>
            </a:r>
          </a:p>
        </p:txBody>
      </p:sp>
      <p:sp>
        <p:nvSpPr>
          <p:cNvPr id="12" name="TextBox 11">
            <a:extLst>
              <a:ext uri="{FF2B5EF4-FFF2-40B4-BE49-F238E27FC236}">
                <a16:creationId xmlns:a16="http://schemas.microsoft.com/office/drawing/2014/main" id="{68DAFD4D-CA1F-2A96-4D53-F26014872679}"/>
              </a:ext>
            </a:extLst>
          </p:cNvPr>
          <p:cNvSpPr txBox="1"/>
          <p:nvPr/>
        </p:nvSpPr>
        <p:spPr>
          <a:xfrm>
            <a:off x="1024219" y="1366471"/>
            <a:ext cx="2371162" cy="276999"/>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1200" dirty="0"/>
              <a:t>Ericsson Mobility Report Nov. 2021</a:t>
            </a:r>
          </a:p>
        </p:txBody>
      </p:sp>
    </p:spTree>
    <p:extLst>
      <p:ext uri="{BB962C8B-B14F-4D97-AF65-F5344CB8AC3E}">
        <p14:creationId xmlns:p14="http://schemas.microsoft.com/office/powerpoint/2010/main" val="167347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29563" y="1737362"/>
            <a:ext cx="7110560" cy="30777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endParaRPr lang="en-US" sz="1400" dirty="0"/>
          </a:p>
        </p:txBody>
      </p:sp>
      <p:sp>
        <p:nvSpPr>
          <p:cNvPr id="2" name="Title 1"/>
          <p:cNvSpPr>
            <a:spLocks noGrp="1"/>
          </p:cNvSpPr>
          <p:nvPr>
            <p:ph type="title"/>
          </p:nvPr>
        </p:nvSpPr>
        <p:spPr/>
        <p:txBody>
          <a:bodyPr/>
          <a:lstStyle/>
          <a:p>
            <a:r>
              <a:rPr lang="en-US" dirty="0"/>
              <a:t>Networks 1G through 4Gish</a:t>
            </a:r>
          </a:p>
        </p:txBody>
      </p:sp>
      <p:sp>
        <p:nvSpPr>
          <p:cNvPr id="5" name="Footer Placeholder 4"/>
          <p:cNvSpPr>
            <a:spLocks noGrp="1"/>
          </p:cNvSpPr>
          <p:nvPr>
            <p:ph type="ftr" sz="quarter" idx="11"/>
          </p:nvPr>
        </p:nvSpPr>
        <p:spPr/>
        <p:txBody>
          <a:bodyPr/>
          <a:lstStyle/>
          <a:p>
            <a:r>
              <a:rPr lang="nb-NO"/>
              <a:t>NGA Technology WG 06/2022</a:t>
            </a:r>
            <a:endParaRPr lang="en-US"/>
          </a:p>
        </p:txBody>
      </p:sp>
      <p:sp>
        <p:nvSpPr>
          <p:cNvPr id="8" name="Slide Number Placeholder 7"/>
          <p:cNvSpPr>
            <a:spLocks noGrp="1"/>
          </p:cNvSpPr>
          <p:nvPr>
            <p:ph type="sldNum" sz="quarter" idx="12"/>
          </p:nvPr>
        </p:nvSpPr>
        <p:spPr/>
        <p:txBody>
          <a:bodyPr/>
          <a:lstStyle/>
          <a:p>
            <a:fld id="{6E2D2B3B-882E-40F3-A32F-6DD516915044}" type="slidenum">
              <a:rPr lang="en-US" smtClean="0"/>
              <a:pPr/>
              <a:t>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4821" y="2917123"/>
            <a:ext cx="1338771" cy="2008399"/>
          </a:xfrm>
          <a:prstGeom prst="rect">
            <a:avLst/>
          </a:prstGeom>
        </p:spPr>
      </p:pic>
      <p:pic>
        <p:nvPicPr>
          <p:cNvPr id="6" name="Picture 5"/>
          <p:cNvPicPr>
            <a:picLocks noChangeAspect="1"/>
          </p:cNvPicPr>
          <p:nvPr/>
        </p:nvPicPr>
        <p:blipFill>
          <a:blip r:embed="rId3"/>
          <a:stretch>
            <a:fillRect/>
          </a:stretch>
        </p:blipFill>
        <p:spPr>
          <a:xfrm>
            <a:off x="7380281" y="5125937"/>
            <a:ext cx="1459840" cy="9679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29503" y="1737361"/>
            <a:ext cx="797579" cy="13292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6621" y="5035950"/>
            <a:ext cx="1616287" cy="897937"/>
          </a:xfrm>
          <a:prstGeom prst="rect">
            <a:avLst/>
          </a:prstGeom>
        </p:spPr>
      </p:pic>
      <p:pic>
        <p:nvPicPr>
          <p:cNvPr id="11" name="Picture 10" descr="raz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47358" y="3010296"/>
            <a:ext cx="1326311" cy="1822051"/>
          </a:xfrm>
          <a:prstGeom prst="rect">
            <a:avLst/>
          </a:prstGeom>
        </p:spPr>
      </p:pic>
      <p:pic>
        <p:nvPicPr>
          <p:cNvPr id="12" name="Picture 11" descr="ran.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86803" y="3090243"/>
            <a:ext cx="2919984" cy="1383792"/>
          </a:xfrm>
          <a:prstGeom prst="rect">
            <a:avLst/>
          </a:prstGeom>
        </p:spPr>
      </p:pic>
      <p:sp>
        <p:nvSpPr>
          <p:cNvPr id="13" name="TextBox 12"/>
          <p:cNvSpPr txBox="1"/>
          <p:nvPr/>
        </p:nvSpPr>
        <p:spPr>
          <a:xfrm>
            <a:off x="1875588" y="1874777"/>
            <a:ext cx="1303627" cy="30777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1400" dirty="0"/>
              <a:t>national carrier</a:t>
            </a:r>
          </a:p>
        </p:txBody>
      </p:sp>
      <p:pic>
        <p:nvPicPr>
          <p:cNvPr id="4" name="Picture 3" descr="9026.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7677" y="1891165"/>
            <a:ext cx="1549087" cy="100367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08656" y="4627838"/>
            <a:ext cx="1808107" cy="1447897"/>
          </a:xfrm>
          <a:prstGeom prst="rect">
            <a:avLst/>
          </a:prstGeom>
        </p:spPr>
      </p:pic>
      <p:sp>
        <p:nvSpPr>
          <p:cNvPr id="15" name="TextBox 14"/>
          <p:cNvSpPr txBox="1"/>
          <p:nvPr/>
        </p:nvSpPr>
        <p:spPr>
          <a:xfrm>
            <a:off x="6618876" y="3613779"/>
            <a:ext cx="1833066" cy="1077026"/>
          </a:xfrm>
          <a:prstGeom prst="rect">
            <a:avLst/>
          </a:prstGeom>
          <a:noFill/>
        </p:spPr>
        <p:txBody>
          <a:bodyPr wrap="none" rtlCol="0">
            <a:spAutoFit/>
          </a:bodyPr>
          <a:lstStyle/>
          <a:p>
            <a:r>
              <a:rPr lang="en-US" sz="2133" i="1" dirty="0"/>
              <a:t>one subscriber,</a:t>
            </a:r>
          </a:p>
          <a:p>
            <a:r>
              <a:rPr lang="en-US" sz="2133" i="1" dirty="0"/>
              <a:t>one phone,</a:t>
            </a:r>
          </a:p>
          <a:p>
            <a:r>
              <a:rPr lang="en-US" sz="2133" i="1" dirty="0"/>
              <a:t>one provider</a:t>
            </a:r>
          </a:p>
        </p:txBody>
      </p:sp>
      <p:sp>
        <p:nvSpPr>
          <p:cNvPr id="16" name="Date Placeholder 15">
            <a:extLst>
              <a:ext uri="{FF2B5EF4-FFF2-40B4-BE49-F238E27FC236}">
                <a16:creationId xmlns:a16="http://schemas.microsoft.com/office/drawing/2014/main" id="{0EBC2F77-8391-7342-AD9E-1315AFF89CD5}"/>
              </a:ext>
            </a:extLst>
          </p:cNvPr>
          <p:cNvSpPr>
            <a:spLocks noGrp="1"/>
          </p:cNvSpPr>
          <p:nvPr>
            <p:ph type="dt" sz="half" idx="10"/>
          </p:nvPr>
        </p:nvSpPr>
        <p:spPr/>
        <p:txBody>
          <a:bodyPr/>
          <a:lstStyle/>
          <a:p>
            <a:fld id="{6CA3AF16-131C-4740-811F-0BE77F4448C0}" type="datetime1">
              <a:rPr lang="en-US" smtClean="0"/>
              <a:t>6/27/22</a:t>
            </a:fld>
            <a:endParaRPr lang="en-US"/>
          </a:p>
        </p:txBody>
      </p:sp>
    </p:spTree>
    <p:extLst>
      <p:ext uri="{BB962C8B-B14F-4D97-AF65-F5344CB8AC3E}">
        <p14:creationId xmlns:p14="http://schemas.microsoft.com/office/powerpoint/2010/main" val="2815339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4140</TotalTime>
  <Words>2214</Words>
  <Application>Microsoft Macintosh PowerPoint</Application>
  <PresentationFormat>Widescreen</PresentationFormat>
  <Paragraphs>480</Paragraphs>
  <Slides>41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Montserrat</vt:lpstr>
      <vt:lpstr>proxima nova</vt:lpstr>
      <vt:lpstr>TimesNewRomanPSMT</vt:lpstr>
      <vt:lpstr>Wingdings</vt:lpstr>
      <vt:lpstr>Office Theme</vt:lpstr>
      <vt:lpstr>Scaling networks up and down: new network architectures for 6G </vt:lpstr>
      <vt:lpstr>Classical ecological niches</vt:lpstr>
      <vt:lpstr>Classical requirements pyramid</vt:lpstr>
      <vt:lpstr>The most important metric is missing!</vt:lpstr>
      <vt:lpstr>Without cost (and price) decrease, no advanced applications</vt:lpstr>
      <vt:lpstr>Generational surprises</vt:lpstr>
      <vt:lpstr>Network cost and price are highly variable</vt:lpstr>
      <vt:lpstr>Mobile data usage</vt:lpstr>
      <vt:lpstr>Networks 1G through 4Gish</vt:lpstr>
      <vt:lpstr>What exactly is a carrier?</vt:lpstr>
      <vt:lpstr>Investment incentives for 5G are modest – are they going to be better for 6G?</vt:lpstr>
      <vt:lpstr>Cell towers as cost driver (or revenue source)</vt:lpstr>
      <vt:lpstr>New operator models – cable (HFC) industry</vt:lpstr>
      <vt:lpstr>FTTH as the new backhaul</vt:lpstr>
      <vt:lpstr>FTTH now dominates fiber deployment</vt:lpstr>
      <vt:lpstr>The Things Network</vt:lpstr>
      <vt:lpstr>The Things Network</vt:lpstr>
      <vt:lpstr>Helium LoRa model for IoT</vt:lpstr>
      <vt:lpstr>Helium in Manhattan</vt:lpstr>
      <vt:lpstr>But blockchain models are volatile</vt:lpstr>
      <vt:lpstr>LTE EPC</vt:lpstr>
      <vt:lpstr>5G &amp; 4G EPC</vt:lpstr>
      <vt:lpstr>Users per ASN roughly constant</vt:lpstr>
      <vt:lpstr>Home networks are now small enterprise networks</vt:lpstr>
      <vt:lpstr>Scaling down is harder than scaling up</vt:lpstr>
      <vt:lpstr>Network value is (much) more than PHY</vt:lpstr>
      <vt:lpstr>Parallel timelines</vt:lpstr>
      <vt:lpstr>Wi-Fi &amp; 5G technology likely similar</vt:lpstr>
      <vt:lpstr>What made Wi-Fi successful?</vt:lpstr>
      <vt:lpstr>Wi-Fi (and BT &amp; LoRa) ”won” by integration</vt:lpstr>
      <vt:lpstr>Currently, 3G/4G is ~10-15x expensive – why?</vt:lpstr>
      <vt:lpstr>What’s bad about having both Wi-Fi and (nG) cellular?</vt:lpstr>
      <vt:lpstr>Current authentication models</vt:lpstr>
      <vt:lpstr>Stacks always focus on data – complexity is in control</vt:lpstr>
      <vt:lpstr>Requirements for simple networks</vt:lpstr>
      <vt:lpstr>What’s needed for down-scalable networks?</vt:lpstr>
      <vt:lpstr>Protocols matter, but programmability matters more</vt:lpstr>
      <vt:lpstr>What has changed in network technology since 3G?</vt:lpstr>
      <vt:lpstr>What has changed?</vt:lpstr>
      <vt:lpstr>Two evolutionary paths for 6G</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We Still Need Wi-Fi in the Era of 5G (and 6G)? </dc:title>
  <dc:creator>Henning Schulzrinne</dc:creator>
  <cp:lastModifiedBy>Henning Schulzrinne</cp:lastModifiedBy>
  <cp:revision>26</cp:revision>
  <dcterms:created xsi:type="dcterms:W3CDTF">2020-11-17T01:40:48Z</dcterms:created>
  <dcterms:modified xsi:type="dcterms:W3CDTF">2022-06-28T03:22:21Z</dcterms:modified>
</cp:coreProperties>
</file>