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5"/>
  </p:notesMasterIdLst>
  <p:handoutMasterIdLst>
    <p:handoutMasterId r:id="rId46"/>
  </p:handoutMasterIdLst>
  <p:sldIdLst>
    <p:sldId id="256" r:id="rId2"/>
    <p:sldId id="381" r:id="rId3"/>
    <p:sldId id="882" r:id="rId4"/>
    <p:sldId id="886" r:id="rId5"/>
    <p:sldId id="864" r:id="rId6"/>
    <p:sldId id="865" r:id="rId7"/>
    <p:sldId id="854" r:id="rId8"/>
    <p:sldId id="863" r:id="rId9"/>
    <p:sldId id="367" r:id="rId10"/>
    <p:sldId id="397" r:id="rId11"/>
    <p:sldId id="856" r:id="rId12"/>
    <p:sldId id="405" r:id="rId13"/>
    <p:sldId id="866" r:id="rId14"/>
    <p:sldId id="868" r:id="rId15"/>
    <p:sldId id="861" r:id="rId16"/>
    <p:sldId id="867" r:id="rId17"/>
    <p:sldId id="869" r:id="rId18"/>
    <p:sldId id="375" r:id="rId19"/>
    <p:sldId id="884" r:id="rId20"/>
    <p:sldId id="885" r:id="rId21"/>
    <p:sldId id="872" r:id="rId22"/>
    <p:sldId id="879" r:id="rId23"/>
    <p:sldId id="834" r:id="rId24"/>
    <p:sldId id="353" r:id="rId25"/>
    <p:sldId id="404" r:id="rId26"/>
    <p:sldId id="873" r:id="rId27"/>
    <p:sldId id="351" r:id="rId28"/>
    <p:sldId id="345" r:id="rId29"/>
    <p:sldId id="874" r:id="rId30"/>
    <p:sldId id="852" r:id="rId31"/>
    <p:sldId id="359" r:id="rId32"/>
    <p:sldId id="436" r:id="rId33"/>
    <p:sldId id="881" r:id="rId34"/>
    <p:sldId id="880" r:id="rId35"/>
    <p:sldId id="887" r:id="rId36"/>
    <p:sldId id="877" r:id="rId37"/>
    <p:sldId id="878" r:id="rId38"/>
    <p:sldId id="370" r:id="rId39"/>
    <p:sldId id="858" r:id="rId40"/>
    <p:sldId id="859" r:id="rId41"/>
    <p:sldId id="889" r:id="rId42"/>
    <p:sldId id="888" r:id="rId43"/>
    <p:sldId id="83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51"/>
    <p:restoredTop sz="94407"/>
  </p:normalViewPr>
  <p:slideViewPr>
    <p:cSldViewPr snapToGrid="0" snapToObjects="1">
      <p:cViewPr varScale="1">
        <p:scale>
          <a:sx n="119" d="100"/>
          <a:sy n="119" d="100"/>
        </p:scale>
        <p:origin x="91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hgs/Downloads/1.2.OECD-FixedMobileBB-2021-06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hgs/Downloads/BB-Portal_Note_graphJune2021_EN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41210098773216E-2"/>
          <c:y val="0.14756888009319694"/>
          <c:w val="0.92788733892680431"/>
          <c:h val="0.662674077505017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'1. Fixed Broadband'!$C$44</c:f>
              <c:strCache>
                <c:ptCount val="1"/>
                <c:pt idx="0">
                  <c:v>DSL</c:v>
                </c:pt>
              </c:strCache>
            </c:strRef>
          </c:tx>
          <c:spPr>
            <a:solidFill>
              <a:srgbClr val="004B78"/>
            </a:solidFill>
            <a:ln w="25400">
              <a:noFill/>
            </a:ln>
          </c:spPr>
          <c:invertIfNegative val="0"/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7C4-ED46-B1D9-D4E8CEF1E6E3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2-17C4-ED46-B1D9-D4E8CEF1E6E3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7C4-ED46-B1D9-D4E8CEF1E6E3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7C4-ED46-B1D9-D4E8CEF1E6E3}"/>
              </c:ext>
            </c:extLst>
          </c:dPt>
          <c:cat>
            <c:strRef>
              <c:f>'1. Fixed Broadband'!$B$45:$B$83</c:f>
              <c:strCache>
                <c:ptCount val="39"/>
                <c:pt idx="0">
                  <c:v>Switzerland</c:v>
                </c:pt>
                <c:pt idx="1">
                  <c:v>France</c:v>
                </c:pt>
                <c:pt idx="2">
                  <c:v>Norway</c:v>
                </c:pt>
                <c:pt idx="3">
                  <c:v>Denmark</c:v>
                </c:pt>
                <c:pt idx="4">
                  <c:v>Germany</c:v>
                </c:pt>
                <c:pt idx="5">
                  <c:v>Korea</c:v>
                </c:pt>
                <c:pt idx="6">
                  <c:v>Netherlands</c:v>
                </c:pt>
                <c:pt idx="7">
                  <c:v>Canada</c:v>
                </c:pt>
                <c:pt idx="8">
                  <c:v>Belgium</c:v>
                </c:pt>
                <c:pt idx="9">
                  <c:v>Portugal</c:v>
                </c:pt>
                <c:pt idx="10">
                  <c:v>United Kingdom</c:v>
                </c:pt>
                <c:pt idx="11">
                  <c:v>Sweden</c:v>
                </c:pt>
                <c:pt idx="12">
                  <c:v>Greece</c:v>
                </c:pt>
                <c:pt idx="13">
                  <c:v>Iceland</c:v>
                </c:pt>
                <c:pt idx="14">
                  <c:v>Luxembourg</c:v>
                </c:pt>
                <c:pt idx="15">
                  <c:v>United States</c:v>
                </c:pt>
                <c:pt idx="16">
                  <c:v>Czech Republic</c:v>
                </c:pt>
                <c:pt idx="17">
                  <c:v>New Zealand</c:v>
                </c:pt>
                <c:pt idx="18">
                  <c:v>Australia</c:v>
                </c:pt>
                <c:pt idx="19">
                  <c:v>Estonia</c:v>
                </c:pt>
                <c:pt idx="20">
                  <c:v>Japan</c:v>
                </c:pt>
                <c:pt idx="21">
                  <c:v>Spain </c:v>
                </c:pt>
                <c:pt idx="22">
                  <c:v>Hungary</c:v>
                </c:pt>
                <c:pt idx="23">
                  <c:v>OECD</c:v>
                </c:pt>
                <c:pt idx="24">
                  <c:v>Finland</c:v>
                </c:pt>
                <c:pt idx="25">
                  <c:v>Slovak Republic</c:v>
                </c:pt>
                <c:pt idx="26">
                  <c:v>Slovenia</c:v>
                </c:pt>
                <c:pt idx="27">
                  <c:v>Ireland</c:v>
                </c:pt>
                <c:pt idx="28">
                  <c:v>Italy</c:v>
                </c:pt>
                <c:pt idx="29">
                  <c:v>Austria</c:v>
                </c:pt>
                <c:pt idx="30">
                  <c:v>Lithuania</c:v>
                </c:pt>
                <c:pt idx="31">
                  <c:v>Israel</c:v>
                </c:pt>
                <c:pt idx="32">
                  <c:v>Latvia</c:v>
                </c:pt>
                <c:pt idx="33">
                  <c:v>Poland</c:v>
                </c:pt>
                <c:pt idx="34">
                  <c:v>Chile</c:v>
                </c:pt>
                <c:pt idx="35">
                  <c:v>Turkey</c:v>
                </c:pt>
                <c:pt idx="36">
                  <c:v>Costa Rica</c:v>
                </c:pt>
                <c:pt idx="37">
                  <c:v>Mexico </c:v>
                </c:pt>
                <c:pt idx="38">
                  <c:v>Colombia</c:v>
                </c:pt>
              </c:strCache>
            </c:strRef>
          </c:cat>
          <c:val>
            <c:numRef>
              <c:f>'1. Fixed Broadband'!$C$45:$C$83</c:f>
              <c:numCache>
                <c:formatCode>0.0</c:formatCode>
                <c:ptCount val="39"/>
                <c:pt idx="0">
                  <c:v>23.41</c:v>
                </c:pt>
                <c:pt idx="1">
                  <c:v>20.3</c:v>
                </c:pt>
                <c:pt idx="2">
                  <c:v>3.35</c:v>
                </c:pt>
                <c:pt idx="3">
                  <c:v>10.82</c:v>
                </c:pt>
                <c:pt idx="4">
                  <c:v>30.49</c:v>
                </c:pt>
                <c:pt idx="5">
                  <c:v>0.92</c:v>
                </c:pt>
                <c:pt idx="6">
                  <c:v>13.18</c:v>
                </c:pt>
                <c:pt idx="7">
                  <c:v>9.3800000000000008</c:v>
                </c:pt>
                <c:pt idx="8">
                  <c:v>18.54</c:v>
                </c:pt>
                <c:pt idx="9">
                  <c:v>3</c:v>
                </c:pt>
                <c:pt idx="10">
                  <c:v>30.67</c:v>
                </c:pt>
                <c:pt idx="11">
                  <c:v>2.83</c:v>
                </c:pt>
                <c:pt idx="12">
                  <c:v>40.32</c:v>
                </c:pt>
                <c:pt idx="13">
                  <c:v>10.51</c:v>
                </c:pt>
                <c:pt idx="14">
                  <c:v>13.82</c:v>
                </c:pt>
                <c:pt idx="15">
                  <c:v>5.47</c:v>
                </c:pt>
                <c:pt idx="16">
                  <c:v>9.1300000000000008</c:v>
                </c:pt>
                <c:pt idx="17">
                  <c:v>6.46</c:v>
                </c:pt>
                <c:pt idx="18">
                  <c:v>17.5</c:v>
                </c:pt>
                <c:pt idx="19">
                  <c:v>7.49</c:v>
                </c:pt>
                <c:pt idx="20">
                  <c:v>0.76</c:v>
                </c:pt>
                <c:pt idx="21">
                  <c:v>3.17</c:v>
                </c:pt>
                <c:pt idx="22">
                  <c:v>5.81</c:v>
                </c:pt>
                <c:pt idx="23">
                  <c:v>9.7100000000000009</c:v>
                </c:pt>
                <c:pt idx="24">
                  <c:v>4.43</c:v>
                </c:pt>
                <c:pt idx="25">
                  <c:v>8.41</c:v>
                </c:pt>
                <c:pt idx="26">
                  <c:v>7.54</c:v>
                </c:pt>
                <c:pt idx="27">
                  <c:v>15.88</c:v>
                </c:pt>
                <c:pt idx="28">
                  <c:v>7.83</c:v>
                </c:pt>
                <c:pt idx="29">
                  <c:v>16.53</c:v>
                </c:pt>
                <c:pt idx="30">
                  <c:v>4.22</c:v>
                </c:pt>
                <c:pt idx="31">
                  <c:v>16.59</c:v>
                </c:pt>
                <c:pt idx="32">
                  <c:v>5.22</c:v>
                </c:pt>
                <c:pt idx="33">
                  <c:v>4.21</c:v>
                </c:pt>
                <c:pt idx="34">
                  <c:v>0.96</c:v>
                </c:pt>
                <c:pt idx="35">
                  <c:v>13.51</c:v>
                </c:pt>
                <c:pt idx="36">
                  <c:v>2.98</c:v>
                </c:pt>
                <c:pt idx="37">
                  <c:v>4.66</c:v>
                </c:pt>
                <c:pt idx="38">
                  <c:v>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C4-ED46-B1D9-D4E8CEF1E6E3}"/>
            </c:ext>
          </c:extLst>
        </c:ser>
        <c:ser>
          <c:idx val="1"/>
          <c:order val="1"/>
          <c:tx>
            <c:strRef>
              <c:f>'1. Fixed Broadband'!$D$44</c:f>
              <c:strCache>
                <c:ptCount val="1"/>
                <c:pt idx="0">
                  <c:v>Cable</c:v>
                </c:pt>
              </c:strCache>
            </c:strRef>
          </c:tx>
          <c:spPr>
            <a:solidFill>
              <a:srgbClr val="037BC1"/>
            </a:solidFill>
            <a:ln w="25400">
              <a:noFill/>
            </a:ln>
          </c:spPr>
          <c:invertIfNegative val="0"/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7C4-ED46-B1D9-D4E8CEF1E6E3}"/>
              </c:ext>
            </c:extLst>
          </c:dPt>
          <c:dPt>
            <c:idx val="2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8-17C4-ED46-B1D9-D4E8CEF1E6E3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7C4-ED46-B1D9-D4E8CEF1E6E3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7C4-ED46-B1D9-D4E8CEF1E6E3}"/>
              </c:ext>
            </c:extLst>
          </c:dPt>
          <c:cat>
            <c:strRef>
              <c:f>'1. Fixed Broadband'!$B$45:$B$83</c:f>
              <c:strCache>
                <c:ptCount val="39"/>
                <c:pt idx="0">
                  <c:v>Switzerland</c:v>
                </c:pt>
                <c:pt idx="1">
                  <c:v>France</c:v>
                </c:pt>
                <c:pt idx="2">
                  <c:v>Norway</c:v>
                </c:pt>
                <c:pt idx="3">
                  <c:v>Denmark</c:v>
                </c:pt>
                <c:pt idx="4">
                  <c:v>Germany</c:v>
                </c:pt>
                <c:pt idx="5">
                  <c:v>Korea</c:v>
                </c:pt>
                <c:pt idx="6">
                  <c:v>Netherlands</c:v>
                </c:pt>
                <c:pt idx="7">
                  <c:v>Canada</c:v>
                </c:pt>
                <c:pt idx="8">
                  <c:v>Belgium</c:v>
                </c:pt>
                <c:pt idx="9">
                  <c:v>Portugal</c:v>
                </c:pt>
                <c:pt idx="10">
                  <c:v>United Kingdom</c:v>
                </c:pt>
                <c:pt idx="11">
                  <c:v>Sweden</c:v>
                </c:pt>
                <c:pt idx="12">
                  <c:v>Greece</c:v>
                </c:pt>
                <c:pt idx="13">
                  <c:v>Iceland</c:v>
                </c:pt>
                <c:pt idx="14">
                  <c:v>Luxembourg</c:v>
                </c:pt>
                <c:pt idx="15">
                  <c:v>United States</c:v>
                </c:pt>
                <c:pt idx="16">
                  <c:v>Czech Republic</c:v>
                </c:pt>
                <c:pt idx="17">
                  <c:v>New Zealand</c:v>
                </c:pt>
                <c:pt idx="18">
                  <c:v>Australia</c:v>
                </c:pt>
                <c:pt idx="19">
                  <c:v>Estonia</c:v>
                </c:pt>
                <c:pt idx="20">
                  <c:v>Japan</c:v>
                </c:pt>
                <c:pt idx="21">
                  <c:v>Spain </c:v>
                </c:pt>
                <c:pt idx="22">
                  <c:v>Hungary</c:v>
                </c:pt>
                <c:pt idx="23">
                  <c:v>OECD</c:v>
                </c:pt>
                <c:pt idx="24">
                  <c:v>Finland</c:v>
                </c:pt>
                <c:pt idx="25">
                  <c:v>Slovak Republic</c:v>
                </c:pt>
                <c:pt idx="26">
                  <c:v>Slovenia</c:v>
                </c:pt>
                <c:pt idx="27">
                  <c:v>Ireland</c:v>
                </c:pt>
                <c:pt idx="28">
                  <c:v>Italy</c:v>
                </c:pt>
                <c:pt idx="29">
                  <c:v>Austria</c:v>
                </c:pt>
                <c:pt idx="30">
                  <c:v>Lithuania</c:v>
                </c:pt>
                <c:pt idx="31">
                  <c:v>Israel</c:v>
                </c:pt>
                <c:pt idx="32">
                  <c:v>Latvia</c:v>
                </c:pt>
                <c:pt idx="33">
                  <c:v>Poland</c:v>
                </c:pt>
                <c:pt idx="34">
                  <c:v>Chile</c:v>
                </c:pt>
                <c:pt idx="35">
                  <c:v>Turkey</c:v>
                </c:pt>
                <c:pt idx="36">
                  <c:v>Costa Rica</c:v>
                </c:pt>
                <c:pt idx="37">
                  <c:v>Mexico </c:v>
                </c:pt>
                <c:pt idx="38">
                  <c:v>Colombia</c:v>
                </c:pt>
              </c:strCache>
            </c:strRef>
          </c:cat>
          <c:val>
            <c:numRef>
              <c:f>'1. Fixed Broadband'!$D$45:$D$83</c:f>
              <c:numCache>
                <c:formatCode>0.0</c:formatCode>
                <c:ptCount val="39"/>
                <c:pt idx="0">
                  <c:v>11.81</c:v>
                </c:pt>
                <c:pt idx="1">
                  <c:v>6.41</c:v>
                </c:pt>
                <c:pt idx="2">
                  <c:v>10.44</c:v>
                </c:pt>
                <c:pt idx="3">
                  <c:v>15.33</c:v>
                </c:pt>
                <c:pt idx="4">
                  <c:v>10.56</c:v>
                </c:pt>
                <c:pt idx="5">
                  <c:v>5.26</c:v>
                </c:pt>
                <c:pt idx="6">
                  <c:v>20.02</c:v>
                </c:pt>
                <c:pt idx="7">
                  <c:v>21.18</c:v>
                </c:pt>
                <c:pt idx="8">
                  <c:v>21.96</c:v>
                </c:pt>
                <c:pt idx="9">
                  <c:v>11.62</c:v>
                </c:pt>
                <c:pt idx="10">
                  <c:v>7.94</c:v>
                </c:pt>
                <c:pt idx="11">
                  <c:v>6.72</c:v>
                </c:pt>
                <c:pt idx="12">
                  <c:v>0</c:v>
                </c:pt>
                <c:pt idx="13">
                  <c:v>0.28999999999999998</c:v>
                </c:pt>
                <c:pt idx="14">
                  <c:v>3.93</c:v>
                </c:pt>
                <c:pt idx="15">
                  <c:v>24.02</c:v>
                </c:pt>
                <c:pt idx="16">
                  <c:v>5.78</c:v>
                </c:pt>
                <c:pt idx="17">
                  <c:v>0.92</c:v>
                </c:pt>
                <c:pt idx="18">
                  <c:v>7.95</c:v>
                </c:pt>
                <c:pt idx="19">
                  <c:v>6.77</c:v>
                </c:pt>
                <c:pt idx="20">
                  <c:v>5.21</c:v>
                </c:pt>
                <c:pt idx="21">
                  <c:v>4.3600000000000003</c:v>
                </c:pt>
                <c:pt idx="22">
                  <c:v>15.76</c:v>
                </c:pt>
                <c:pt idx="23">
                  <c:v>11.41</c:v>
                </c:pt>
                <c:pt idx="24">
                  <c:v>9.0399999999999991</c:v>
                </c:pt>
                <c:pt idx="25">
                  <c:v>3.2</c:v>
                </c:pt>
                <c:pt idx="26">
                  <c:v>8.76</c:v>
                </c:pt>
                <c:pt idx="27">
                  <c:v>7.57</c:v>
                </c:pt>
                <c:pt idx="28">
                  <c:v>0</c:v>
                </c:pt>
                <c:pt idx="29">
                  <c:v>10.9</c:v>
                </c:pt>
                <c:pt idx="30">
                  <c:v>0.69</c:v>
                </c:pt>
                <c:pt idx="31">
                  <c:v>8.4</c:v>
                </c:pt>
                <c:pt idx="32">
                  <c:v>0.79</c:v>
                </c:pt>
                <c:pt idx="33">
                  <c:v>7.34</c:v>
                </c:pt>
                <c:pt idx="34">
                  <c:v>8.69</c:v>
                </c:pt>
                <c:pt idx="35">
                  <c:v>1.61</c:v>
                </c:pt>
                <c:pt idx="36">
                  <c:v>12.26</c:v>
                </c:pt>
                <c:pt idx="37">
                  <c:v>7.66</c:v>
                </c:pt>
                <c:pt idx="38">
                  <c:v>10.16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7C4-ED46-B1D9-D4E8CEF1E6E3}"/>
            </c:ext>
          </c:extLst>
        </c:ser>
        <c:ser>
          <c:idx val="2"/>
          <c:order val="2"/>
          <c:tx>
            <c:strRef>
              <c:f>'1. Fixed Broadband'!$E$44</c:f>
              <c:strCache>
                <c:ptCount val="1"/>
                <c:pt idx="0">
                  <c:v>Fibre</c:v>
                </c:pt>
              </c:strCache>
            </c:strRef>
          </c:tx>
          <c:spPr>
            <a:solidFill>
              <a:srgbClr val="8CC841"/>
            </a:solidFill>
            <a:ln w="3175">
              <a:noFill/>
            </a:ln>
          </c:spPr>
          <c:invertIfNegative val="0"/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17C4-ED46-B1D9-D4E8CEF1E6E3}"/>
              </c:ext>
            </c:extLst>
          </c:dPt>
          <c:dPt>
            <c:idx val="2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3175">
                <a:noFill/>
              </a:ln>
            </c:spPr>
            <c:extLst>
              <c:ext xmlns:c16="http://schemas.microsoft.com/office/drawing/2014/chart" uri="{C3380CC4-5D6E-409C-BE32-E72D297353CC}">
                <c16:uniqueId val="{0000000E-17C4-ED46-B1D9-D4E8CEF1E6E3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17C4-ED46-B1D9-D4E8CEF1E6E3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17C4-ED46-B1D9-D4E8CEF1E6E3}"/>
              </c:ext>
            </c:extLst>
          </c:dPt>
          <c:cat>
            <c:strRef>
              <c:f>'1. Fixed Broadband'!$B$45:$B$83</c:f>
              <c:strCache>
                <c:ptCount val="39"/>
                <c:pt idx="0">
                  <c:v>Switzerland</c:v>
                </c:pt>
                <c:pt idx="1">
                  <c:v>France</c:v>
                </c:pt>
                <c:pt idx="2">
                  <c:v>Norway</c:v>
                </c:pt>
                <c:pt idx="3">
                  <c:v>Denmark</c:v>
                </c:pt>
                <c:pt idx="4">
                  <c:v>Germany</c:v>
                </c:pt>
                <c:pt idx="5">
                  <c:v>Korea</c:v>
                </c:pt>
                <c:pt idx="6">
                  <c:v>Netherlands</c:v>
                </c:pt>
                <c:pt idx="7">
                  <c:v>Canada</c:v>
                </c:pt>
                <c:pt idx="8">
                  <c:v>Belgium</c:v>
                </c:pt>
                <c:pt idx="9">
                  <c:v>Portugal</c:v>
                </c:pt>
                <c:pt idx="10">
                  <c:v>United Kingdom</c:v>
                </c:pt>
                <c:pt idx="11">
                  <c:v>Sweden</c:v>
                </c:pt>
                <c:pt idx="12">
                  <c:v>Greece</c:v>
                </c:pt>
                <c:pt idx="13">
                  <c:v>Iceland</c:v>
                </c:pt>
                <c:pt idx="14">
                  <c:v>Luxembourg</c:v>
                </c:pt>
                <c:pt idx="15">
                  <c:v>United States</c:v>
                </c:pt>
                <c:pt idx="16">
                  <c:v>Czech Republic</c:v>
                </c:pt>
                <c:pt idx="17">
                  <c:v>New Zealand</c:v>
                </c:pt>
                <c:pt idx="18">
                  <c:v>Australia</c:v>
                </c:pt>
                <c:pt idx="19">
                  <c:v>Estonia</c:v>
                </c:pt>
                <c:pt idx="20">
                  <c:v>Japan</c:v>
                </c:pt>
                <c:pt idx="21">
                  <c:v>Spain </c:v>
                </c:pt>
                <c:pt idx="22">
                  <c:v>Hungary</c:v>
                </c:pt>
                <c:pt idx="23">
                  <c:v>OECD</c:v>
                </c:pt>
                <c:pt idx="24">
                  <c:v>Finland</c:v>
                </c:pt>
                <c:pt idx="25">
                  <c:v>Slovak Republic</c:v>
                </c:pt>
                <c:pt idx="26">
                  <c:v>Slovenia</c:v>
                </c:pt>
                <c:pt idx="27">
                  <c:v>Ireland</c:v>
                </c:pt>
                <c:pt idx="28">
                  <c:v>Italy</c:v>
                </c:pt>
                <c:pt idx="29">
                  <c:v>Austria</c:v>
                </c:pt>
                <c:pt idx="30">
                  <c:v>Lithuania</c:v>
                </c:pt>
                <c:pt idx="31">
                  <c:v>Israel</c:v>
                </c:pt>
                <c:pt idx="32">
                  <c:v>Latvia</c:v>
                </c:pt>
                <c:pt idx="33">
                  <c:v>Poland</c:v>
                </c:pt>
                <c:pt idx="34">
                  <c:v>Chile</c:v>
                </c:pt>
                <c:pt idx="35">
                  <c:v>Turkey</c:v>
                </c:pt>
                <c:pt idx="36">
                  <c:v>Costa Rica</c:v>
                </c:pt>
                <c:pt idx="37">
                  <c:v>Mexico </c:v>
                </c:pt>
                <c:pt idx="38">
                  <c:v>Colombia</c:v>
                </c:pt>
              </c:strCache>
            </c:strRef>
          </c:cat>
          <c:val>
            <c:numRef>
              <c:f>'1. Fixed Broadband'!$E$45:$E$83</c:f>
              <c:numCache>
                <c:formatCode>0.0</c:formatCode>
                <c:ptCount val="39"/>
                <c:pt idx="0">
                  <c:v>11.17</c:v>
                </c:pt>
                <c:pt idx="1">
                  <c:v>18.34</c:v>
                </c:pt>
                <c:pt idx="2">
                  <c:v>28.17</c:v>
                </c:pt>
                <c:pt idx="3">
                  <c:v>17.649999999999999</c:v>
                </c:pt>
                <c:pt idx="4">
                  <c:v>2.8</c:v>
                </c:pt>
                <c:pt idx="5">
                  <c:v>37.53</c:v>
                </c:pt>
                <c:pt idx="6">
                  <c:v>10.220000000000001</c:v>
                </c:pt>
                <c:pt idx="7">
                  <c:v>9.11</c:v>
                </c:pt>
                <c:pt idx="8">
                  <c:v>0.9</c:v>
                </c:pt>
                <c:pt idx="9">
                  <c:v>23.69</c:v>
                </c:pt>
                <c:pt idx="10">
                  <c:v>2.34</c:v>
                </c:pt>
                <c:pt idx="11">
                  <c:v>30.83</c:v>
                </c:pt>
                <c:pt idx="12">
                  <c:v>0.15</c:v>
                </c:pt>
                <c:pt idx="13">
                  <c:v>27.91</c:v>
                </c:pt>
                <c:pt idx="14">
                  <c:v>20.27</c:v>
                </c:pt>
                <c:pt idx="15">
                  <c:v>6.35</c:v>
                </c:pt>
                <c:pt idx="16">
                  <c:v>6.93</c:v>
                </c:pt>
                <c:pt idx="17">
                  <c:v>22.53</c:v>
                </c:pt>
                <c:pt idx="18">
                  <c:v>8.01</c:v>
                </c:pt>
                <c:pt idx="19">
                  <c:v>15.28</c:v>
                </c:pt>
                <c:pt idx="20">
                  <c:v>28.18</c:v>
                </c:pt>
                <c:pt idx="21">
                  <c:v>26.03</c:v>
                </c:pt>
                <c:pt idx="22">
                  <c:v>11.02</c:v>
                </c:pt>
                <c:pt idx="23">
                  <c:v>10.85</c:v>
                </c:pt>
                <c:pt idx="24">
                  <c:v>19.489999999999998</c:v>
                </c:pt>
                <c:pt idx="25">
                  <c:v>11.72</c:v>
                </c:pt>
                <c:pt idx="26">
                  <c:v>14.61</c:v>
                </c:pt>
                <c:pt idx="27">
                  <c:v>6.2</c:v>
                </c:pt>
                <c:pt idx="28">
                  <c:v>3.79</c:v>
                </c:pt>
                <c:pt idx="29">
                  <c:v>1.49</c:v>
                </c:pt>
                <c:pt idx="30">
                  <c:v>22.06</c:v>
                </c:pt>
                <c:pt idx="31">
                  <c:v>3.4</c:v>
                </c:pt>
                <c:pt idx="32">
                  <c:v>18.28</c:v>
                </c:pt>
                <c:pt idx="33">
                  <c:v>7.1</c:v>
                </c:pt>
                <c:pt idx="34">
                  <c:v>10.33</c:v>
                </c:pt>
                <c:pt idx="35">
                  <c:v>5.18</c:v>
                </c:pt>
                <c:pt idx="36">
                  <c:v>4.47</c:v>
                </c:pt>
                <c:pt idx="37">
                  <c:v>5.5</c:v>
                </c:pt>
                <c:pt idx="38">
                  <c:v>3.29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17C4-ED46-B1D9-D4E8CEF1E6E3}"/>
            </c:ext>
          </c:extLst>
        </c:ser>
        <c:ser>
          <c:idx val="3"/>
          <c:order val="3"/>
          <c:tx>
            <c:strRef>
              <c:f>'1. Fixed Broadband'!$F$44</c:f>
              <c:strCache>
                <c:ptCount val="1"/>
                <c:pt idx="0">
                  <c:v>Satellite </c:v>
                </c:pt>
              </c:strCache>
            </c:strRef>
          </c:tx>
          <c:spPr>
            <a:solidFill>
              <a:srgbClr val="727272"/>
            </a:solidFill>
            <a:ln w="25400">
              <a:noFill/>
            </a:ln>
          </c:spPr>
          <c:invertIfNegative val="0"/>
          <c:cat>
            <c:strRef>
              <c:f>'1. Fixed Broadband'!$B$45:$B$83</c:f>
              <c:strCache>
                <c:ptCount val="39"/>
                <c:pt idx="0">
                  <c:v>Switzerland</c:v>
                </c:pt>
                <c:pt idx="1">
                  <c:v>France</c:v>
                </c:pt>
                <c:pt idx="2">
                  <c:v>Norway</c:v>
                </c:pt>
                <c:pt idx="3">
                  <c:v>Denmark</c:v>
                </c:pt>
                <c:pt idx="4">
                  <c:v>Germany</c:v>
                </c:pt>
                <c:pt idx="5">
                  <c:v>Korea</c:v>
                </c:pt>
                <c:pt idx="6">
                  <c:v>Netherlands</c:v>
                </c:pt>
                <c:pt idx="7">
                  <c:v>Canada</c:v>
                </c:pt>
                <c:pt idx="8">
                  <c:v>Belgium</c:v>
                </c:pt>
                <c:pt idx="9">
                  <c:v>Portugal</c:v>
                </c:pt>
                <c:pt idx="10">
                  <c:v>United Kingdom</c:v>
                </c:pt>
                <c:pt idx="11">
                  <c:v>Sweden</c:v>
                </c:pt>
                <c:pt idx="12">
                  <c:v>Greece</c:v>
                </c:pt>
                <c:pt idx="13">
                  <c:v>Iceland</c:v>
                </c:pt>
                <c:pt idx="14">
                  <c:v>Luxembourg</c:v>
                </c:pt>
                <c:pt idx="15">
                  <c:v>United States</c:v>
                </c:pt>
                <c:pt idx="16">
                  <c:v>Czech Republic</c:v>
                </c:pt>
                <c:pt idx="17">
                  <c:v>New Zealand</c:v>
                </c:pt>
                <c:pt idx="18">
                  <c:v>Australia</c:v>
                </c:pt>
                <c:pt idx="19">
                  <c:v>Estonia</c:v>
                </c:pt>
                <c:pt idx="20">
                  <c:v>Japan</c:v>
                </c:pt>
                <c:pt idx="21">
                  <c:v>Spain </c:v>
                </c:pt>
                <c:pt idx="22">
                  <c:v>Hungary</c:v>
                </c:pt>
                <c:pt idx="23">
                  <c:v>OECD</c:v>
                </c:pt>
                <c:pt idx="24">
                  <c:v>Finland</c:v>
                </c:pt>
                <c:pt idx="25">
                  <c:v>Slovak Republic</c:v>
                </c:pt>
                <c:pt idx="26">
                  <c:v>Slovenia</c:v>
                </c:pt>
                <c:pt idx="27">
                  <c:v>Ireland</c:v>
                </c:pt>
                <c:pt idx="28">
                  <c:v>Italy</c:v>
                </c:pt>
                <c:pt idx="29">
                  <c:v>Austria</c:v>
                </c:pt>
                <c:pt idx="30">
                  <c:v>Lithuania</c:v>
                </c:pt>
                <c:pt idx="31">
                  <c:v>Israel</c:v>
                </c:pt>
                <c:pt idx="32">
                  <c:v>Latvia</c:v>
                </c:pt>
                <c:pt idx="33">
                  <c:v>Poland</c:v>
                </c:pt>
                <c:pt idx="34">
                  <c:v>Chile</c:v>
                </c:pt>
                <c:pt idx="35">
                  <c:v>Turkey</c:v>
                </c:pt>
                <c:pt idx="36">
                  <c:v>Costa Rica</c:v>
                </c:pt>
                <c:pt idx="37">
                  <c:v>Mexico </c:v>
                </c:pt>
                <c:pt idx="38">
                  <c:v>Colombia</c:v>
                </c:pt>
              </c:strCache>
            </c:strRef>
          </c:cat>
          <c:val>
            <c:numRef>
              <c:f>'1. Fixed Broadband'!$F$45:$F$83</c:f>
              <c:numCache>
                <c:formatCode>0.0</c:formatCode>
                <c:ptCount val="39"/>
                <c:pt idx="0">
                  <c:v>0.02</c:v>
                </c:pt>
                <c:pt idx="1">
                  <c:v>0</c:v>
                </c:pt>
                <c:pt idx="2">
                  <c:v>0.04</c:v>
                </c:pt>
                <c:pt idx="3">
                  <c:v>0</c:v>
                </c:pt>
                <c:pt idx="4">
                  <c:v>0.03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0.01</c:v>
                </c:pt>
                <c:pt idx="10">
                  <c:v>0.04</c:v>
                </c:pt>
                <c:pt idx="11">
                  <c:v>0</c:v>
                </c:pt>
                <c:pt idx="12">
                  <c:v>0.03</c:v>
                </c:pt>
                <c:pt idx="13">
                  <c:v>0</c:v>
                </c:pt>
                <c:pt idx="14">
                  <c:v>0</c:v>
                </c:pt>
                <c:pt idx="15">
                  <c:v>0.57999999999999996</c:v>
                </c:pt>
                <c:pt idx="16">
                  <c:v>0.01</c:v>
                </c:pt>
                <c:pt idx="17">
                  <c:v>0.04</c:v>
                </c:pt>
                <c:pt idx="18">
                  <c:v>0.47</c:v>
                </c:pt>
                <c:pt idx="19">
                  <c:v>0</c:v>
                </c:pt>
                <c:pt idx="20">
                  <c:v>0</c:v>
                </c:pt>
                <c:pt idx="21">
                  <c:v>0.02</c:v>
                </c:pt>
                <c:pt idx="22">
                  <c:v>0.01</c:v>
                </c:pt>
                <c:pt idx="23">
                  <c:v>0.16</c:v>
                </c:pt>
                <c:pt idx="24">
                  <c:v>0</c:v>
                </c:pt>
                <c:pt idx="25">
                  <c:v>0.02</c:v>
                </c:pt>
                <c:pt idx="26">
                  <c:v>0</c:v>
                </c:pt>
                <c:pt idx="27">
                  <c:v>0.04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0.02</c:v>
                </c:pt>
                <c:pt idx="36">
                  <c:v>0</c:v>
                </c:pt>
                <c:pt idx="37">
                  <c:v>0.02</c:v>
                </c:pt>
                <c:pt idx="3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7C4-ED46-B1D9-D4E8CEF1E6E3}"/>
            </c:ext>
          </c:extLst>
        </c:ser>
        <c:ser>
          <c:idx val="4"/>
          <c:order val="4"/>
          <c:tx>
            <c:strRef>
              <c:f>'1. Fixed Broadband'!$G$44</c:f>
              <c:strCache>
                <c:ptCount val="1"/>
                <c:pt idx="0">
                  <c:v>Fixed wireless</c:v>
                </c:pt>
              </c:strCache>
            </c:strRef>
          </c:tx>
          <c:spPr>
            <a:solidFill>
              <a:srgbClr val="4B7520"/>
            </a:solidFill>
            <a:ln>
              <a:noFill/>
            </a:ln>
          </c:spPr>
          <c:invertIfNegative val="0"/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17C4-ED46-B1D9-D4E8CEF1E6E3}"/>
              </c:ext>
            </c:extLst>
          </c:dPt>
          <c:dPt>
            <c:idx val="23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5-17C4-ED46-B1D9-D4E8CEF1E6E3}"/>
              </c:ext>
            </c:extLst>
          </c:dPt>
          <c:cat>
            <c:strRef>
              <c:f>'1. Fixed Broadband'!$B$45:$B$83</c:f>
              <c:strCache>
                <c:ptCount val="39"/>
                <c:pt idx="0">
                  <c:v>Switzerland</c:v>
                </c:pt>
                <c:pt idx="1">
                  <c:v>France</c:v>
                </c:pt>
                <c:pt idx="2">
                  <c:v>Norway</c:v>
                </c:pt>
                <c:pt idx="3">
                  <c:v>Denmark</c:v>
                </c:pt>
                <c:pt idx="4">
                  <c:v>Germany</c:v>
                </c:pt>
                <c:pt idx="5">
                  <c:v>Korea</c:v>
                </c:pt>
                <c:pt idx="6">
                  <c:v>Netherlands</c:v>
                </c:pt>
                <c:pt idx="7">
                  <c:v>Canada</c:v>
                </c:pt>
                <c:pt idx="8">
                  <c:v>Belgium</c:v>
                </c:pt>
                <c:pt idx="9">
                  <c:v>Portugal</c:v>
                </c:pt>
                <c:pt idx="10">
                  <c:v>United Kingdom</c:v>
                </c:pt>
                <c:pt idx="11">
                  <c:v>Sweden</c:v>
                </c:pt>
                <c:pt idx="12">
                  <c:v>Greece</c:v>
                </c:pt>
                <c:pt idx="13">
                  <c:v>Iceland</c:v>
                </c:pt>
                <c:pt idx="14">
                  <c:v>Luxembourg</c:v>
                </c:pt>
                <c:pt idx="15">
                  <c:v>United States</c:v>
                </c:pt>
                <c:pt idx="16">
                  <c:v>Czech Republic</c:v>
                </c:pt>
                <c:pt idx="17">
                  <c:v>New Zealand</c:v>
                </c:pt>
                <c:pt idx="18">
                  <c:v>Australia</c:v>
                </c:pt>
                <c:pt idx="19">
                  <c:v>Estonia</c:v>
                </c:pt>
                <c:pt idx="20">
                  <c:v>Japan</c:v>
                </c:pt>
                <c:pt idx="21">
                  <c:v>Spain </c:v>
                </c:pt>
                <c:pt idx="22">
                  <c:v>Hungary</c:v>
                </c:pt>
                <c:pt idx="23">
                  <c:v>OECD</c:v>
                </c:pt>
                <c:pt idx="24">
                  <c:v>Finland</c:v>
                </c:pt>
                <c:pt idx="25">
                  <c:v>Slovak Republic</c:v>
                </c:pt>
                <c:pt idx="26">
                  <c:v>Slovenia</c:v>
                </c:pt>
                <c:pt idx="27">
                  <c:v>Ireland</c:v>
                </c:pt>
                <c:pt idx="28">
                  <c:v>Italy</c:v>
                </c:pt>
                <c:pt idx="29">
                  <c:v>Austria</c:v>
                </c:pt>
                <c:pt idx="30">
                  <c:v>Lithuania</c:v>
                </c:pt>
                <c:pt idx="31">
                  <c:v>Israel</c:v>
                </c:pt>
                <c:pt idx="32">
                  <c:v>Latvia</c:v>
                </c:pt>
                <c:pt idx="33">
                  <c:v>Poland</c:v>
                </c:pt>
                <c:pt idx="34">
                  <c:v>Chile</c:v>
                </c:pt>
                <c:pt idx="35">
                  <c:v>Turkey</c:v>
                </c:pt>
                <c:pt idx="36">
                  <c:v>Costa Rica</c:v>
                </c:pt>
                <c:pt idx="37">
                  <c:v>Mexico </c:v>
                </c:pt>
                <c:pt idx="38">
                  <c:v>Colombia</c:v>
                </c:pt>
              </c:strCache>
            </c:strRef>
          </c:cat>
          <c:val>
            <c:numRef>
              <c:f>'1. Fixed Broadband'!$G$45:$G$83</c:f>
              <c:numCache>
                <c:formatCode>0.0</c:formatCode>
                <c:ptCount val="39"/>
                <c:pt idx="0">
                  <c:v>0</c:v>
                </c:pt>
                <c:pt idx="1">
                  <c:v>0.82</c:v>
                </c:pt>
                <c:pt idx="2">
                  <c:v>2.72</c:v>
                </c:pt>
                <c:pt idx="3">
                  <c:v>0.36</c:v>
                </c:pt>
                <c:pt idx="4">
                  <c:v>0.01</c:v>
                </c:pt>
                <c:pt idx="5">
                  <c:v>0</c:v>
                </c:pt>
                <c:pt idx="6">
                  <c:v>0</c:v>
                </c:pt>
                <c:pt idx="7">
                  <c:v>2.6</c:v>
                </c:pt>
                <c:pt idx="8">
                  <c:v>0</c:v>
                </c:pt>
                <c:pt idx="9">
                  <c:v>2.71</c:v>
                </c:pt>
                <c:pt idx="10">
                  <c:v>0</c:v>
                </c:pt>
                <c:pt idx="11">
                  <c:v>7.0000000000000007E-2</c:v>
                </c:pt>
                <c:pt idx="12">
                  <c:v>0.02</c:v>
                </c:pt>
                <c:pt idx="13">
                  <c:v>0.08</c:v>
                </c:pt>
                <c:pt idx="14">
                  <c:v>0</c:v>
                </c:pt>
                <c:pt idx="15">
                  <c:v>0.73</c:v>
                </c:pt>
                <c:pt idx="16">
                  <c:v>14.75</c:v>
                </c:pt>
                <c:pt idx="17">
                  <c:v>5.41</c:v>
                </c:pt>
                <c:pt idx="18">
                  <c:v>1.41</c:v>
                </c:pt>
                <c:pt idx="19">
                  <c:v>5.53</c:v>
                </c:pt>
                <c:pt idx="20">
                  <c:v>0</c:v>
                </c:pt>
                <c:pt idx="21">
                  <c:v>0.56000000000000005</c:v>
                </c:pt>
                <c:pt idx="22">
                  <c:v>1.39</c:v>
                </c:pt>
                <c:pt idx="23">
                  <c:v>0.79</c:v>
                </c:pt>
                <c:pt idx="24">
                  <c:v>0.16</c:v>
                </c:pt>
                <c:pt idx="25">
                  <c:v>8.1199999999999992</c:v>
                </c:pt>
                <c:pt idx="26">
                  <c:v>0.27</c:v>
                </c:pt>
                <c:pt idx="27">
                  <c:v>1.52</c:v>
                </c:pt>
                <c:pt idx="28">
                  <c:v>2.74</c:v>
                </c:pt>
                <c:pt idx="29">
                  <c:v>0.22</c:v>
                </c:pt>
                <c:pt idx="30">
                  <c:v>1.49</c:v>
                </c:pt>
                <c:pt idx="31">
                  <c:v>0</c:v>
                </c:pt>
                <c:pt idx="32">
                  <c:v>0.39</c:v>
                </c:pt>
                <c:pt idx="33">
                  <c:v>2.0299999999999998</c:v>
                </c:pt>
                <c:pt idx="34">
                  <c:v>0.81</c:v>
                </c:pt>
                <c:pt idx="35">
                  <c:v>0</c:v>
                </c:pt>
                <c:pt idx="36">
                  <c:v>0.09</c:v>
                </c:pt>
                <c:pt idx="37">
                  <c:v>7.0000000000000007E-2</c:v>
                </c:pt>
                <c:pt idx="38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7C4-ED46-B1D9-D4E8CEF1E6E3}"/>
            </c:ext>
          </c:extLst>
        </c:ser>
        <c:ser>
          <c:idx val="5"/>
          <c:order val="5"/>
          <c:tx>
            <c:strRef>
              <c:f>'1. Fixed Broadband'!$H$44</c:f>
              <c:strCache>
                <c:ptCount val="1"/>
                <c:pt idx="0">
                  <c:v>Other </c:v>
                </c:pt>
              </c:strCache>
            </c:strRef>
          </c:tx>
          <c:spPr>
            <a:pattFill prst="dkDnDiag">
              <a:fgClr>
                <a:srgbClr val="04629A"/>
              </a:fgClr>
              <a:bgClr>
                <a:srgbClr val="C8C8C8"/>
              </a:bgClr>
            </a:pattFill>
          </c:spPr>
          <c:invertIfNegative val="0"/>
          <c:dPt>
            <c:idx val="23"/>
            <c:invertIfNegative val="0"/>
            <c:bubble3D val="0"/>
            <c:spPr>
              <a:pattFill prst="dkDnDiag">
                <a:fgClr>
                  <a:schemeClr val="bg1">
                    <a:lumMod val="50000"/>
                  </a:schemeClr>
                </a:fgClr>
                <a:bgClr>
                  <a:srgbClr val="C8C8C8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18-17C4-ED46-B1D9-D4E8CEF1E6E3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17C4-ED46-B1D9-D4E8CEF1E6E3}"/>
              </c:ext>
            </c:extLst>
          </c:dPt>
          <c:cat>
            <c:strRef>
              <c:f>'1. Fixed Broadband'!$B$45:$B$83</c:f>
              <c:strCache>
                <c:ptCount val="39"/>
                <c:pt idx="0">
                  <c:v>Switzerland</c:v>
                </c:pt>
                <c:pt idx="1">
                  <c:v>France</c:v>
                </c:pt>
                <c:pt idx="2">
                  <c:v>Norway</c:v>
                </c:pt>
                <c:pt idx="3">
                  <c:v>Denmark</c:v>
                </c:pt>
                <c:pt idx="4">
                  <c:v>Germany</c:v>
                </c:pt>
                <c:pt idx="5">
                  <c:v>Korea</c:v>
                </c:pt>
                <c:pt idx="6">
                  <c:v>Netherlands</c:v>
                </c:pt>
                <c:pt idx="7">
                  <c:v>Canada</c:v>
                </c:pt>
                <c:pt idx="8">
                  <c:v>Belgium</c:v>
                </c:pt>
                <c:pt idx="9">
                  <c:v>Portugal</c:v>
                </c:pt>
                <c:pt idx="10">
                  <c:v>United Kingdom</c:v>
                </c:pt>
                <c:pt idx="11">
                  <c:v>Sweden</c:v>
                </c:pt>
                <c:pt idx="12">
                  <c:v>Greece</c:v>
                </c:pt>
                <c:pt idx="13">
                  <c:v>Iceland</c:v>
                </c:pt>
                <c:pt idx="14">
                  <c:v>Luxembourg</c:v>
                </c:pt>
                <c:pt idx="15">
                  <c:v>United States</c:v>
                </c:pt>
                <c:pt idx="16">
                  <c:v>Czech Republic</c:v>
                </c:pt>
                <c:pt idx="17">
                  <c:v>New Zealand</c:v>
                </c:pt>
                <c:pt idx="18">
                  <c:v>Australia</c:v>
                </c:pt>
                <c:pt idx="19">
                  <c:v>Estonia</c:v>
                </c:pt>
                <c:pt idx="20">
                  <c:v>Japan</c:v>
                </c:pt>
                <c:pt idx="21">
                  <c:v>Spain </c:v>
                </c:pt>
                <c:pt idx="22">
                  <c:v>Hungary</c:v>
                </c:pt>
                <c:pt idx="23">
                  <c:v>OECD</c:v>
                </c:pt>
                <c:pt idx="24">
                  <c:v>Finland</c:v>
                </c:pt>
                <c:pt idx="25">
                  <c:v>Slovak Republic</c:v>
                </c:pt>
                <c:pt idx="26">
                  <c:v>Slovenia</c:v>
                </c:pt>
                <c:pt idx="27">
                  <c:v>Ireland</c:v>
                </c:pt>
                <c:pt idx="28">
                  <c:v>Italy</c:v>
                </c:pt>
                <c:pt idx="29">
                  <c:v>Austria</c:v>
                </c:pt>
                <c:pt idx="30">
                  <c:v>Lithuania</c:v>
                </c:pt>
                <c:pt idx="31">
                  <c:v>Israel</c:v>
                </c:pt>
                <c:pt idx="32">
                  <c:v>Latvia</c:v>
                </c:pt>
                <c:pt idx="33">
                  <c:v>Poland</c:v>
                </c:pt>
                <c:pt idx="34">
                  <c:v>Chile</c:v>
                </c:pt>
                <c:pt idx="35">
                  <c:v>Turkey</c:v>
                </c:pt>
                <c:pt idx="36">
                  <c:v>Costa Rica</c:v>
                </c:pt>
                <c:pt idx="37">
                  <c:v>Mexico </c:v>
                </c:pt>
                <c:pt idx="38">
                  <c:v>Colombia</c:v>
                </c:pt>
              </c:strCache>
            </c:strRef>
          </c:cat>
          <c:val>
            <c:numRef>
              <c:f>'1. Fixed Broadband'!$H$45:$H$83</c:f>
              <c:numCache>
                <c:formatCode>0.0</c:formatCode>
                <c:ptCount val="39"/>
                <c:pt idx="0">
                  <c:v>1.01</c:v>
                </c:pt>
                <c:pt idx="1">
                  <c:v>0</c:v>
                </c:pt>
                <c:pt idx="2">
                  <c:v>0.22</c:v>
                </c:pt>
                <c:pt idx="3">
                  <c:v>0.44</c:v>
                </c:pt>
                <c:pt idx="4">
                  <c:v>0.06</c:v>
                </c:pt>
                <c:pt idx="5">
                  <c:v>0</c:v>
                </c:pt>
                <c:pt idx="6">
                  <c:v>0</c:v>
                </c:pt>
                <c:pt idx="7">
                  <c:v>0.06</c:v>
                </c:pt>
                <c:pt idx="8">
                  <c:v>0.11</c:v>
                </c:pt>
                <c:pt idx="9">
                  <c:v>0.05</c:v>
                </c:pt>
                <c:pt idx="10">
                  <c:v>0</c:v>
                </c:pt>
                <c:pt idx="11">
                  <c:v>0.06</c:v>
                </c:pt>
                <c:pt idx="12">
                  <c:v>0</c:v>
                </c:pt>
                <c:pt idx="13">
                  <c:v>0</c:v>
                </c:pt>
                <c:pt idx="14">
                  <c:v>0.21</c:v>
                </c:pt>
                <c:pt idx="15">
                  <c:v>0.16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0.24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0.88</c:v>
                </c:pt>
                <c:pt idx="24">
                  <c:v>0.24</c:v>
                </c:pt>
                <c:pt idx="25">
                  <c:v>0.02</c:v>
                </c:pt>
                <c:pt idx="26">
                  <c:v>7.0000000000000007E-2</c:v>
                </c:pt>
                <c:pt idx="27">
                  <c:v>0</c:v>
                </c:pt>
                <c:pt idx="28">
                  <c:v>16.36</c:v>
                </c:pt>
                <c:pt idx="29">
                  <c:v>0.03</c:v>
                </c:pt>
                <c:pt idx="30">
                  <c:v>0.13</c:v>
                </c:pt>
                <c:pt idx="31">
                  <c:v>0</c:v>
                </c:pt>
                <c:pt idx="32">
                  <c:v>0.99</c:v>
                </c:pt>
                <c:pt idx="33">
                  <c:v>1.45</c:v>
                </c:pt>
                <c:pt idx="34">
                  <c:v>0.22</c:v>
                </c:pt>
                <c:pt idx="35">
                  <c:v>0.5</c:v>
                </c:pt>
                <c:pt idx="36">
                  <c:v>0.04</c:v>
                </c:pt>
                <c:pt idx="37">
                  <c:v>0.3</c:v>
                </c:pt>
                <c:pt idx="3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17C4-ED46-B1D9-D4E8CEF1E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495508591"/>
        <c:axId val="1"/>
      </c:barChart>
      <c:catAx>
        <c:axId val="1495508591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en-US"/>
                  <a:t>Per 100 inhabitants</a:t>
                </a:r>
              </a:p>
            </c:rich>
          </c:tx>
          <c:layout>
            <c:manualLayout>
              <c:xMode val="edge"/>
              <c:yMode val="edge"/>
              <c:x val="2.3559444358847523E-2"/>
              <c:y val="7.2248656083764934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50"/>
        </c:scaling>
        <c:delete val="0"/>
        <c:axPos val="l"/>
        <c:majorGridlines>
          <c:spPr>
            <a:ln w="3175">
              <a:solidFill>
                <a:schemeClr val="bg1"/>
              </a:solidFill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495508591"/>
        <c:crosses val="autoZero"/>
        <c:crossBetween val="between"/>
        <c:majorUnit val="5"/>
      </c:valAx>
      <c:spPr>
        <a:solidFill>
          <a:schemeClr val="bg1">
            <a:lumMod val="95000"/>
          </a:schemeClr>
        </a:solidFill>
        <a:ln w="25400">
          <a:noFill/>
        </a:ln>
      </c:spPr>
    </c:plotArea>
    <c:legend>
      <c:legendPos val="b"/>
      <c:layout>
        <c:manualLayout>
          <c:xMode val="edge"/>
          <c:yMode val="edge"/>
          <c:x val="9.9762734916816004E-2"/>
          <c:y val="1.8182411402360651E-2"/>
          <c:w val="0.8113234466126602"/>
          <c:h val="5.4547234207081949E-2"/>
        </c:manualLayout>
      </c:layout>
      <c:overlay val="0"/>
      <c:spPr>
        <a:solidFill>
          <a:schemeClr val="bg1">
            <a:lumMod val="95000"/>
          </a:schemeClr>
        </a:solidFill>
        <a:ln w="38100">
          <a:noFill/>
        </a:ln>
      </c:spPr>
      <c:txPr>
        <a:bodyPr/>
        <a:lstStyle/>
        <a:p>
          <a:pPr>
            <a:defRPr sz="82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 Narrow"/>
          <a:ea typeface="Arial Narrow"/>
          <a:cs typeface="Arial Narrow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r>
              <a:rPr lang="en-US"/>
              <a:t>%</a:t>
            </a:r>
          </a:p>
        </c:rich>
      </c:tx>
      <c:layout>
        <c:manualLayout>
          <c:xMode val="edge"/>
          <c:yMode val="edge"/>
          <c:x val="2.4340848771283209E-2"/>
          <c:y val="8.4347120843471207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2456610462959144E-2"/>
          <c:y val="0.14199615559004031"/>
          <c:w val="0.93345164986178408"/>
          <c:h val="0.62583545669929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'[BB-Portal_Note_graphJune2021_EN.xls]% Fibre-DSL-Cable EN'!$B$39</c:f>
              <c:strCache>
                <c:ptCount val="1"/>
                <c:pt idx="0">
                  <c:v>Fibre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7F0-4E44-B453-949D2625E106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7F0-4E44-B453-949D2625E106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7F0-4E44-B453-949D2625E106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F0-4E44-B453-949D2625E106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7F0-4E44-B453-949D2625E106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7F0-4E44-B453-949D2625E106}"/>
              </c:ext>
            </c:extLst>
          </c:dPt>
          <c:dPt>
            <c:idx val="1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D7F0-4E44-B453-949D2625E106}"/>
              </c:ext>
            </c:extLst>
          </c:dPt>
          <c:dPt>
            <c:idx val="17"/>
            <c:invertIfNegative val="0"/>
            <c:bubble3D val="0"/>
            <c:spPr>
              <a:solidFill>
                <a:srgbClr val="002060"/>
              </a:solidFill>
              <a:ln w="12700">
                <a:noFill/>
              </a:ln>
            </c:spPr>
            <c:extLst>
              <c:ext xmlns:c16="http://schemas.microsoft.com/office/drawing/2014/chart" uri="{C3380CC4-5D6E-409C-BE32-E72D297353CC}">
                <c16:uniqueId val="{00000009-D7F0-4E44-B453-949D2625E106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D7F0-4E44-B453-949D2625E106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7F0-4E44-B453-949D2625E106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D7F0-4E44-B453-949D2625E106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7F0-4E44-B453-949D2625E106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D7F0-4E44-B453-949D2625E106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7F0-4E44-B453-949D2625E106}"/>
              </c:ext>
            </c:extLst>
          </c:dPt>
          <c:cat>
            <c:strRef>
              <c:f>'[BB-Portal_Note_graphJune2021_EN.xls]% Fibre-DSL-Cable EN'!$A$40:$A$78</c:f>
              <c:strCache>
                <c:ptCount val="39"/>
                <c:pt idx="0">
                  <c:v>Korea</c:v>
                </c:pt>
                <c:pt idx="1">
                  <c:v>Japan</c:v>
                </c:pt>
                <c:pt idx="2">
                  <c:v>Lithuania</c:v>
                </c:pt>
                <c:pt idx="3">
                  <c:v>Spain </c:v>
                </c:pt>
                <c:pt idx="4">
                  <c:v>Sweden</c:v>
                </c:pt>
                <c:pt idx="5">
                  <c:v>Iceland</c:v>
                </c:pt>
                <c:pt idx="6">
                  <c:v>Latvia</c:v>
                </c:pt>
                <c:pt idx="7">
                  <c:v>New Zealand</c:v>
                </c:pt>
                <c:pt idx="8">
                  <c:v>Norway</c:v>
                </c:pt>
                <c:pt idx="9">
                  <c:v>Finland</c:v>
                </c:pt>
                <c:pt idx="10">
                  <c:v>Portugal</c:v>
                </c:pt>
                <c:pt idx="11">
                  <c:v>Luxembourg</c:v>
                </c:pt>
                <c:pt idx="12">
                  <c:v>Chile</c:v>
                </c:pt>
                <c:pt idx="13">
                  <c:v>Slovenia</c:v>
                </c:pt>
                <c:pt idx="14">
                  <c:v>Estonia</c:v>
                </c:pt>
                <c:pt idx="15">
                  <c:v>France</c:v>
                </c:pt>
                <c:pt idx="16">
                  <c:v>Denmark</c:v>
                </c:pt>
                <c:pt idx="17">
                  <c:v>Slovak Republic</c:v>
                </c:pt>
                <c:pt idx="18">
                  <c:v>Hungary</c:v>
                </c:pt>
                <c:pt idx="19">
                  <c:v>OECD</c:v>
                </c:pt>
                <c:pt idx="20">
                  <c:v>Poland</c:v>
                </c:pt>
                <c:pt idx="21">
                  <c:v>Mexico </c:v>
                </c:pt>
                <c:pt idx="22">
                  <c:v>Turkey</c:v>
                </c:pt>
                <c:pt idx="23">
                  <c:v>Switzerland</c:v>
                </c:pt>
                <c:pt idx="24">
                  <c:v>Netherlands</c:v>
                </c:pt>
                <c:pt idx="25">
                  <c:v>Australia</c:v>
                </c:pt>
                <c:pt idx="26">
                  <c:v>Costa Rica</c:v>
                </c:pt>
                <c:pt idx="27">
                  <c:v>Canada</c:v>
                </c:pt>
                <c:pt idx="28">
                  <c:v>Ireland</c:v>
                </c:pt>
                <c:pt idx="29">
                  <c:v>Colombia</c:v>
                </c:pt>
                <c:pt idx="30">
                  <c:v>Czech Republic</c:v>
                </c:pt>
                <c:pt idx="31">
                  <c:v>United States</c:v>
                </c:pt>
                <c:pt idx="32">
                  <c:v>Italy</c:v>
                </c:pt>
                <c:pt idx="33">
                  <c:v>Israel</c:v>
                </c:pt>
                <c:pt idx="34">
                  <c:v>Germany</c:v>
                </c:pt>
                <c:pt idx="35">
                  <c:v>United Kingdom</c:v>
                </c:pt>
                <c:pt idx="36">
                  <c:v>Austria</c:v>
                </c:pt>
                <c:pt idx="37">
                  <c:v>Belgium</c:v>
                </c:pt>
                <c:pt idx="38">
                  <c:v>Greece</c:v>
                </c:pt>
              </c:strCache>
            </c:strRef>
          </c:cat>
          <c:val>
            <c:numRef>
              <c:f>'[BB-Portal_Note_graphJune2021_EN.xls]% Fibre-DSL-Cable EN'!$B$40:$B$78</c:f>
              <c:numCache>
                <c:formatCode>#,##0.00</c:formatCode>
                <c:ptCount val="39"/>
                <c:pt idx="0">
                  <c:v>85.86</c:v>
                </c:pt>
                <c:pt idx="1">
                  <c:v>82.52</c:v>
                </c:pt>
                <c:pt idx="2">
                  <c:v>77.150000000000006</c:v>
                </c:pt>
                <c:pt idx="3">
                  <c:v>76.239999999999995</c:v>
                </c:pt>
                <c:pt idx="4">
                  <c:v>76.08</c:v>
                </c:pt>
                <c:pt idx="5">
                  <c:v>71.95</c:v>
                </c:pt>
                <c:pt idx="6">
                  <c:v>71.2</c:v>
                </c:pt>
                <c:pt idx="7">
                  <c:v>63.71</c:v>
                </c:pt>
                <c:pt idx="8">
                  <c:v>62.68</c:v>
                </c:pt>
                <c:pt idx="9">
                  <c:v>58.43</c:v>
                </c:pt>
                <c:pt idx="10">
                  <c:v>57.67</c:v>
                </c:pt>
                <c:pt idx="11">
                  <c:v>53.03</c:v>
                </c:pt>
                <c:pt idx="12">
                  <c:v>49.15</c:v>
                </c:pt>
                <c:pt idx="13">
                  <c:v>46.75</c:v>
                </c:pt>
                <c:pt idx="14">
                  <c:v>43.27</c:v>
                </c:pt>
                <c:pt idx="15">
                  <c:v>39.979999999999997</c:v>
                </c:pt>
                <c:pt idx="16">
                  <c:v>39.57</c:v>
                </c:pt>
                <c:pt idx="17">
                  <c:v>37.869999999999997</c:v>
                </c:pt>
                <c:pt idx="18">
                  <c:v>32.409999999999997</c:v>
                </c:pt>
                <c:pt idx="19">
                  <c:v>32.1</c:v>
                </c:pt>
                <c:pt idx="20">
                  <c:v>32.090000000000003</c:v>
                </c:pt>
                <c:pt idx="21">
                  <c:v>30.21</c:v>
                </c:pt>
                <c:pt idx="22">
                  <c:v>24.9</c:v>
                </c:pt>
                <c:pt idx="23">
                  <c:v>23.55</c:v>
                </c:pt>
                <c:pt idx="24">
                  <c:v>23.53</c:v>
                </c:pt>
                <c:pt idx="25">
                  <c:v>22.65</c:v>
                </c:pt>
                <c:pt idx="26" formatCode="0.0">
                  <c:v>22.53</c:v>
                </c:pt>
                <c:pt idx="27">
                  <c:v>21.52</c:v>
                </c:pt>
                <c:pt idx="28">
                  <c:v>19.87</c:v>
                </c:pt>
                <c:pt idx="29">
                  <c:v>19.760000000000002</c:v>
                </c:pt>
                <c:pt idx="30">
                  <c:v>18.940000000000001</c:v>
                </c:pt>
                <c:pt idx="31">
                  <c:v>17.010000000000002</c:v>
                </c:pt>
                <c:pt idx="32">
                  <c:v>12.33</c:v>
                </c:pt>
                <c:pt idx="33">
                  <c:v>11.98</c:v>
                </c:pt>
                <c:pt idx="34">
                  <c:v>6.37</c:v>
                </c:pt>
                <c:pt idx="35">
                  <c:v>5.71</c:v>
                </c:pt>
                <c:pt idx="36">
                  <c:v>5.1100000000000003</c:v>
                </c:pt>
                <c:pt idx="37">
                  <c:v>2.16</c:v>
                </c:pt>
                <c:pt idx="38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F0-4E44-B453-949D2625E106}"/>
            </c:ext>
          </c:extLst>
        </c:ser>
        <c:ser>
          <c:idx val="1"/>
          <c:order val="1"/>
          <c:tx>
            <c:strRef>
              <c:f>'[BB-Portal_Note_graphJune2021_EN.xls]% Fibre-DSL-Cable EN'!$C$39</c:f>
              <c:strCache>
                <c:ptCount val="1"/>
                <c:pt idx="0">
                  <c:v>DSL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7F0-4E44-B453-949D2625E106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D7F0-4E44-B453-949D2625E106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7F0-4E44-B453-949D2625E106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7F0-4E44-B453-949D2625E106}"/>
              </c:ext>
            </c:extLst>
          </c:dPt>
          <c:cat>
            <c:strRef>
              <c:f>'[BB-Portal_Note_graphJune2021_EN.xls]% Fibre-DSL-Cable EN'!$A$40:$A$78</c:f>
              <c:strCache>
                <c:ptCount val="39"/>
                <c:pt idx="0">
                  <c:v>Korea</c:v>
                </c:pt>
                <c:pt idx="1">
                  <c:v>Japan</c:v>
                </c:pt>
                <c:pt idx="2">
                  <c:v>Lithuania</c:v>
                </c:pt>
                <c:pt idx="3">
                  <c:v>Spain </c:v>
                </c:pt>
                <c:pt idx="4">
                  <c:v>Sweden</c:v>
                </c:pt>
                <c:pt idx="5">
                  <c:v>Iceland</c:v>
                </c:pt>
                <c:pt idx="6">
                  <c:v>Latvia</c:v>
                </c:pt>
                <c:pt idx="7">
                  <c:v>New Zealand</c:v>
                </c:pt>
                <c:pt idx="8">
                  <c:v>Norway</c:v>
                </c:pt>
                <c:pt idx="9">
                  <c:v>Finland</c:v>
                </c:pt>
                <c:pt idx="10">
                  <c:v>Portugal</c:v>
                </c:pt>
                <c:pt idx="11">
                  <c:v>Luxembourg</c:v>
                </c:pt>
                <c:pt idx="12">
                  <c:v>Chile</c:v>
                </c:pt>
                <c:pt idx="13">
                  <c:v>Slovenia</c:v>
                </c:pt>
                <c:pt idx="14">
                  <c:v>Estonia</c:v>
                </c:pt>
                <c:pt idx="15">
                  <c:v>France</c:v>
                </c:pt>
                <c:pt idx="16">
                  <c:v>Denmark</c:v>
                </c:pt>
                <c:pt idx="17">
                  <c:v>Slovak Republic</c:v>
                </c:pt>
                <c:pt idx="18">
                  <c:v>Hungary</c:v>
                </c:pt>
                <c:pt idx="19">
                  <c:v>OECD</c:v>
                </c:pt>
                <c:pt idx="20">
                  <c:v>Poland</c:v>
                </c:pt>
                <c:pt idx="21">
                  <c:v>Mexico </c:v>
                </c:pt>
                <c:pt idx="22">
                  <c:v>Turkey</c:v>
                </c:pt>
                <c:pt idx="23">
                  <c:v>Switzerland</c:v>
                </c:pt>
                <c:pt idx="24">
                  <c:v>Netherlands</c:v>
                </c:pt>
                <c:pt idx="25">
                  <c:v>Australia</c:v>
                </c:pt>
                <c:pt idx="26">
                  <c:v>Costa Rica</c:v>
                </c:pt>
                <c:pt idx="27">
                  <c:v>Canada</c:v>
                </c:pt>
                <c:pt idx="28">
                  <c:v>Ireland</c:v>
                </c:pt>
                <c:pt idx="29">
                  <c:v>Colombia</c:v>
                </c:pt>
                <c:pt idx="30">
                  <c:v>Czech Republic</c:v>
                </c:pt>
                <c:pt idx="31">
                  <c:v>United States</c:v>
                </c:pt>
                <c:pt idx="32">
                  <c:v>Italy</c:v>
                </c:pt>
                <c:pt idx="33">
                  <c:v>Israel</c:v>
                </c:pt>
                <c:pt idx="34">
                  <c:v>Germany</c:v>
                </c:pt>
                <c:pt idx="35">
                  <c:v>United Kingdom</c:v>
                </c:pt>
                <c:pt idx="36">
                  <c:v>Austria</c:v>
                </c:pt>
                <c:pt idx="37">
                  <c:v>Belgium</c:v>
                </c:pt>
                <c:pt idx="38">
                  <c:v>Greece</c:v>
                </c:pt>
              </c:strCache>
            </c:strRef>
          </c:cat>
          <c:val>
            <c:numRef>
              <c:f>'[BB-Portal_Note_graphJune2021_EN.xls]% Fibre-DSL-Cable EN'!$C$40:$C$78</c:f>
              <c:numCache>
                <c:formatCode>0.0</c:formatCode>
                <c:ptCount val="39"/>
                <c:pt idx="0">
                  <c:v>2.11</c:v>
                </c:pt>
                <c:pt idx="1">
                  <c:v>2.21</c:v>
                </c:pt>
                <c:pt idx="2">
                  <c:v>14.77</c:v>
                </c:pt>
                <c:pt idx="3">
                  <c:v>9.27</c:v>
                </c:pt>
                <c:pt idx="4">
                  <c:v>6.99</c:v>
                </c:pt>
                <c:pt idx="5">
                  <c:v>27.08</c:v>
                </c:pt>
                <c:pt idx="6">
                  <c:v>20.329999999999998</c:v>
                </c:pt>
                <c:pt idx="7">
                  <c:v>18.27</c:v>
                </c:pt>
                <c:pt idx="8">
                  <c:v>7.46</c:v>
                </c:pt>
                <c:pt idx="9">
                  <c:v>13.28</c:v>
                </c:pt>
                <c:pt idx="10">
                  <c:v>7.29</c:v>
                </c:pt>
                <c:pt idx="11">
                  <c:v>36.15</c:v>
                </c:pt>
                <c:pt idx="12">
                  <c:v>4.58</c:v>
                </c:pt>
                <c:pt idx="13">
                  <c:v>24.11</c:v>
                </c:pt>
                <c:pt idx="14">
                  <c:v>21.21</c:v>
                </c:pt>
                <c:pt idx="15">
                  <c:v>44.26</c:v>
                </c:pt>
                <c:pt idx="16">
                  <c:v>24.25</c:v>
                </c:pt>
                <c:pt idx="17">
                  <c:v>27.19</c:v>
                </c:pt>
                <c:pt idx="18">
                  <c:v>17.11</c:v>
                </c:pt>
                <c:pt idx="19">
                  <c:v>28.74</c:v>
                </c:pt>
                <c:pt idx="20">
                  <c:v>19.03</c:v>
                </c:pt>
                <c:pt idx="21">
                  <c:v>25.59</c:v>
                </c:pt>
                <c:pt idx="22">
                  <c:v>64.89</c:v>
                </c:pt>
                <c:pt idx="23">
                  <c:v>49.37</c:v>
                </c:pt>
                <c:pt idx="24">
                  <c:v>30.36</c:v>
                </c:pt>
                <c:pt idx="25">
                  <c:v>49.52</c:v>
                </c:pt>
                <c:pt idx="26">
                  <c:v>15.01</c:v>
                </c:pt>
                <c:pt idx="27">
                  <c:v>22.15</c:v>
                </c:pt>
                <c:pt idx="28">
                  <c:v>50.89</c:v>
                </c:pt>
                <c:pt idx="29">
                  <c:v>14.05</c:v>
                </c:pt>
                <c:pt idx="30">
                  <c:v>24.94</c:v>
                </c:pt>
                <c:pt idx="31">
                  <c:v>14.67</c:v>
                </c:pt>
                <c:pt idx="32">
                  <c:v>25.49</c:v>
                </c:pt>
                <c:pt idx="33">
                  <c:v>58.44</c:v>
                </c:pt>
                <c:pt idx="34">
                  <c:v>69.38</c:v>
                </c:pt>
                <c:pt idx="35">
                  <c:v>74.819999999999993</c:v>
                </c:pt>
                <c:pt idx="36">
                  <c:v>56.67</c:v>
                </c:pt>
                <c:pt idx="37">
                  <c:v>44.66</c:v>
                </c:pt>
                <c:pt idx="38">
                  <c:v>99.52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7F0-4E44-B453-949D2625E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36"/>
        <c:axId val="1586291311"/>
        <c:axId val="1"/>
      </c:barChart>
      <c:lineChart>
        <c:grouping val="standard"/>
        <c:varyColors val="0"/>
        <c:ser>
          <c:idx val="2"/>
          <c:order val="2"/>
          <c:tx>
            <c:strRef>
              <c:f>'[BB-Portal_Note_graphJune2021_EN.xls]% Fibre-DSL-Cable EN'!$D$39</c:f>
              <c:strCache>
                <c:ptCount val="1"/>
                <c:pt idx="0">
                  <c:v>Cable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9"/>
            <c:spPr>
              <a:solidFill>
                <a:schemeClr val="accent1">
                  <a:lumMod val="50000"/>
                </a:schemeClr>
              </a:solidFill>
              <a:ln w="12700">
                <a:solidFill>
                  <a:schemeClr val="bg1"/>
                </a:solidFill>
              </a:ln>
            </c:spPr>
          </c:marker>
          <c:dPt>
            <c:idx val="17"/>
            <c:bubble3D val="0"/>
            <c:extLst>
              <c:ext xmlns:c16="http://schemas.microsoft.com/office/drawing/2014/chart" uri="{C3380CC4-5D6E-409C-BE32-E72D297353CC}">
                <c16:uniqueId val="{00000016-D7F0-4E44-B453-949D2625E106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17-D7F0-4E44-B453-949D2625E106}"/>
              </c:ext>
            </c:extLst>
          </c:dPt>
          <c:dPt>
            <c:idx val="19"/>
            <c:marker>
              <c:spPr>
                <a:solidFill>
                  <a:schemeClr val="accent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D7F0-4E44-B453-949D2625E106}"/>
              </c:ext>
            </c:extLst>
          </c:dPt>
          <c:cat>
            <c:strRef>
              <c:f>'[BB-Portal_Note_graphJune2021_EN.xls]% Fibre-DSL-Cable EN'!$A$40:$A$78</c:f>
              <c:strCache>
                <c:ptCount val="39"/>
                <c:pt idx="0">
                  <c:v>Korea</c:v>
                </c:pt>
                <c:pt idx="1">
                  <c:v>Japan</c:v>
                </c:pt>
                <c:pt idx="2">
                  <c:v>Lithuania</c:v>
                </c:pt>
                <c:pt idx="3">
                  <c:v>Spain </c:v>
                </c:pt>
                <c:pt idx="4">
                  <c:v>Sweden</c:v>
                </c:pt>
                <c:pt idx="5">
                  <c:v>Iceland</c:v>
                </c:pt>
                <c:pt idx="6">
                  <c:v>Latvia</c:v>
                </c:pt>
                <c:pt idx="7">
                  <c:v>New Zealand</c:v>
                </c:pt>
                <c:pt idx="8">
                  <c:v>Norway</c:v>
                </c:pt>
                <c:pt idx="9">
                  <c:v>Finland</c:v>
                </c:pt>
                <c:pt idx="10">
                  <c:v>Portugal</c:v>
                </c:pt>
                <c:pt idx="11">
                  <c:v>Luxembourg</c:v>
                </c:pt>
                <c:pt idx="12">
                  <c:v>Chile</c:v>
                </c:pt>
                <c:pt idx="13">
                  <c:v>Slovenia</c:v>
                </c:pt>
                <c:pt idx="14">
                  <c:v>Estonia</c:v>
                </c:pt>
                <c:pt idx="15">
                  <c:v>France</c:v>
                </c:pt>
                <c:pt idx="16">
                  <c:v>Denmark</c:v>
                </c:pt>
                <c:pt idx="17">
                  <c:v>Slovak Republic</c:v>
                </c:pt>
                <c:pt idx="18">
                  <c:v>Hungary</c:v>
                </c:pt>
                <c:pt idx="19">
                  <c:v>OECD</c:v>
                </c:pt>
                <c:pt idx="20">
                  <c:v>Poland</c:v>
                </c:pt>
                <c:pt idx="21">
                  <c:v>Mexico </c:v>
                </c:pt>
                <c:pt idx="22">
                  <c:v>Turkey</c:v>
                </c:pt>
                <c:pt idx="23">
                  <c:v>Switzerland</c:v>
                </c:pt>
                <c:pt idx="24">
                  <c:v>Netherlands</c:v>
                </c:pt>
                <c:pt idx="25">
                  <c:v>Australia</c:v>
                </c:pt>
                <c:pt idx="26">
                  <c:v>Costa Rica</c:v>
                </c:pt>
                <c:pt idx="27">
                  <c:v>Canada</c:v>
                </c:pt>
                <c:pt idx="28">
                  <c:v>Ireland</c:v>
                </c:pt>
                <c:pt idx="29">
                  <c:v>Colombia</c:v>
                </c:pt>
                <c:pt idx="30">
                  <c:v>Czech Republic</c:v>
                </c:pt>
                <c:pt idx="31">
                  <c:v>United States</c:v>
                </c:pt>
                <c:pt idx="32">
                  <c:v>Italy</c:v>
                </c:pt>
                <c:pt idx="33">
                  <c:v>Israel</c:v>
                </c:pt>
                <c:pt idx="34">
                  <c:v>Germany</c:v>
                </c:pt>
                <c:pt idx="35">
                  <c:v>United Kingdom</c:v>
                </c:pt>
                <c:pt idx="36">
                  <c:v>Austria</c:v>
                </c:pt>
                <c:pt idx="37">
                  <c:v>Belgium</c:v>
                </c:pt>
                <c:pt idx="38">
                  <c:v>Greece</c:v>
                </c:pt>
              </c:strCache>
            </c:strRef>
          </c:cat>
          <c:val>
            <c:numRef>
              <c:f>'[BB-Portal_Note_graphJune2021_EN.xls]% Fibre-DSL-Cable EN'!$D$40:$D$78</c:f>
              <c:numCache>
                <c:formatCode>0.0</c:formatCode>
                <c:ptCount val="39"/>
                <c:pt idx="0">
                  <c:v>12.04</c:v>
                </c:pt>
                <c:pt idx="1">
                  <c:v>15.26</c:v>
                </c:pt>
                <c:pt idx="2">
                  <c:v>2.4300000000000002</c:v>
                </c:pt>
                <c:pt idx="3">
                  <c:v>12.78</c:v>
                </c:pt>
                <c:pt idx="4">
                  <c:v>16.579999999999998</c:v>
                </c:pt>
                <c:pt idx="5">
                  <c:v>0.75</c:v>
                </c:pt>
                <c:pt idx="6">
                  <c:v>3.09</c:v>
                </c:pt>
                <c:pt idx="7">
                  <c:v>2.6</c:v>
                </c:pt>
                <c:pt idx="8">
                  <c:v>23.24</c:v>
                </c:pt>
                <c:pt idx="9">
                  <c:v>27.1</c:v>
                </c:pt>
                <c:pt idx="10">
                  <c:v>28.29</c:v>
                </c:pt>
                <c:pt idx="11">
                  <c:v>10.28</c:v>
                </c:pt>
                <c:pt idx="12">
                  <c:v>41.36</c:v>
                </c:pt>
                <c:pt idx="13">
                  <c:v>28.03</c:v>
                </c:pt>
                <c:pt idx="14">
                  <c:v>19.170000000000002</c:v>
                </c:pt>
                <c:pt idx="15">
                  <c:v>13.96</c:v>
                </c:pt>
                <c:pt idx="16">
                  <c:v>34.380000000000003</c:v>
                </c:pt>
                <c:pt idx="17">
                  <c:v>10.34</c:v>
                </c:pt>
                <c:pt idx="18">
                  <c:v>46.37</c:v>
                </c:pt>
                <c:pt idx="19">
                  <c:v>33.770000000000003</c:v>
                </c:pt>
                <c:pt idx="20">
                  <c:v>33.17</c:v>
                </c:pt>
                <c:pt idx="21">
                  <c:v>42.09</c:v>
                </c:pt>
                <c:pt idx="22">
                  <c:v>7.71</c:v>
                </c:pt>
                <c:pt idx="23">
                  <c:v>24.9</c:v>
                </c:pt>
                <c:pt idx="24">
                  <c:v>46.11</c:v>
                </c:pt>
                <c:pt idx="25">
                  <c:v>22.49</c:v>
                </c:pt>
                <c:pt idx="26">
                  <c:v>61.79</c:v>
                </c:pt>
                <c:pt idx="27">
                  <c:v>50.04</c:v>
                </c:pt>
                <c:pt idx="28">
                  <c:v>24.25</c:v>
                </c:pt>
                <c:pt idx="29">
                  <c:v>61.16</c:v>
                </c:pt>
                <c:pt idx="30">
                  <c:v>15.8</c:v>
                </c:pt>
                <c:pt idx="31">
                  <c:v>64.39</c:v>
                </c:pt>
                <c:pt idx="33">
                  <c:v>29.58</c:v>
                </c:pt>
                <c:pt idx="34">
                  <c:v>24.02</c:v>
                </c:pt>
                <c:pt idx="35">
                  <c:v>19.37</c:v>
                </c:pt>
                <c:pt idx="36">
                  <c:v>37.380000000000003</c:v>
                </c:pt>
                <c:pt idx="37">
                  <c:v>52.91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D7F0-4E44-B453-949D2625E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6291311"/>
        <c:axId val="1"/>
      </c:lineChart>
      <c:catAx>
        <c:axId val="1586291311"/>
        <c:scaling>
          <c:orientation val="minMax"/>
        </c:scaling>
        <c:delete val="0"/>
        <c:axPos val="b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586291311"/>
        <c:crosses val="autoZero"/>
        <c:crossBetween val="between"/>
      </c:valAx>
      <c:spPr>
        <a:solidFill>
          <a:schemeClr val="bg1">
            <a:lumMod val="95000"/>
          </a:schemeClr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1082476852087642"/>
          <c:y val="1.2698838374844767E-2"/>
          <c:w val="0.81619182463610163"/>
          <c:h val="6.6668901467935027E-2"/>
        </c:manualLayout>
      </c:layout>
      <c:overlay val="0"/>
      <c:spPr>
        <a:solidFill>
          <a:schemeClr val="bg1">
            <a:lumMod val="95000"/>
          </a:schemeClr>
        </a:solidFill>
      </c:spPr>
      <c:txPr>
        <a:bodyPr/>
        <a:lstStyle/>
        <a:p>
          <a:pPr>
            <a:defRPr sz="775" b="0" i="0" u="none" strike="noStrike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Narrow"/>
          <a:ea typeface="Arial Narrow"/>
          <a:cs typeface="Arial Narrow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Comcast </a:t>
            </a:r>
            <a:r>
              <a:rPr lang="en-US" dirty="0"/>
              <a:t>Median</a:t>
            </a:r>
            <a:r>
              <a:rPr lang="en-US" baseline="0" dirty="0"/>
              <a:t> Household Usage in </a:t>
            </a:r>
            <a:r>
              <a:rPr lang="en-US" dirty="0"/>
              <a:t>GB/month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GB/month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Sheet1!$A$2:$A$21</c:f>
              <c:numCache>
                <c:formatCode>d\-mmm</c:formatCode>
                <c:ptCount val="20"/>
                <c:pt idx="0" formatCode="mmm\-yy">
                  <c:v>39722</c:v>
                </c:pt>
                <c:pt idx="1">
                  <c:v>40148</c:v>
                </c:pt>
                <c:pt idx="2" formatCode="m/d/yy">
                  <c:v>40695</c:v>
                </c:pt>
                <c:pt idx="3" formatCode="m/d/yy">
                  <c:v>41061</c:v>
                </c:pt>
                <c:pt idx="4" formatCode="m/d/yy">
                  <c:v>41609</c:v>
                </c:pt>
                <c:pt idx="5" formatCode="m/d/yy">
                  <c:v>41791</c:v>
                </c:pt>
                <c:pt idx="6" formatCode="m/d/yy">
                  <c:v>42278</c:v>
                </c:pt>
                <c:pt idx="7" formatCode="m/d/yy">
                  <c:v>42522</c:v>
                </c:pt>
                <c:pt idx="8" formatCode="m/d/yy">
                  <c:v>42644</c:v>
                </c:pt>
                <c:pt idx="9" formatCode="m/d/yy">
                  <c:v>42705</c:v>
                </c:pt>
                <c:pt idx="10" formatCode="m/d/yy">
                  <c:v>42887</c:v>
                </c:pt>
                <c:pt idx="11" formatCode="m/d/yy">
                  <c:v>43070</c:v>
                </c:pt>
                <c:pt idx="12" formatCode="m/d/yy">
                  <c:v>43252</c:v>
                </c:pt>
                <c:pt idx="13" formatCode="m/d/yy">
                  <c:v>43435</c:v>
                </c:pt>
                <c:pt idx="14" formatCode="m/d/yy">
                  <c:v>43617</c:v>
                </c:pt>
                <c:pt idx="15" formatCode="m/d/yy">
                  <c:v>43800</c:v>
                </c:pt>
                <c:pt idx="16" formatCode="m/d/yy">
                  <c:v>43983</c:v>
                </c:pt>
                <c:pt idx="17" formatCode="m/d/yy">
                  <c:v>44166</c:v>
                </c:pt>
                <c:pt idx="18" formatCode="m/d/yy">
                  <c:v>44348</c:v>
                </c:pt>
                <c:pt idx="19" formatCode="m/d/yy">
                  <c:v>44531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0.3</c:v>
                </c:pt>
                <c:pt idx="1">
                  <c:v>3</c:v>
                </c:pt>
                <c:pt idx="2">
                  <c:v>4</c:v>
                </c:pt>
                <c:pt idx="3">
                  <c:v>9</c:v>
                </c:pt>
                <c:pt idx="4">
                  <c:v>17</c:v>
                </c:pt>
                <c:pt idx="5">
                  <c:v>23</c:v>
                </c:pt>
                <c:pt idx="6">
                  <c:v>40</c:v>
                </c:pt>
                <c:pt idx="7">
                  <c:v>60</c:v>
                </c:pt>
                <c:pt idx="8">
                  <c:v>75</c:v>
                </c:pt>
                <c:pt idx="9">
                  <c:v>88</c:v>
                </c:pt>
                <c:pt idx="10">
                  <c:v>100</c:v>
                </c:pt>
                <c:pt idx="11">
                  <c:v>131</c:v>
                </c:pt>
                <c:pt idx="12">
                  <c:v>151</c:v>
                </c:pt>
                <c:pt idx="13">
                  <c:v>174</c:v>
                </c:pt>
                <c:pt idx="14">
                  <c:v>191</c:v>
                </c:pt>
                <c:pt idx="15">
                  <c:v>220</c:v>
                </c:pt>
                <c:pt idx="16">
                  <c:v>308</c:v>
                </c:pt>
                <c:pt idx="17">
                  <c:v>346</c:v>
                </c:pt>
                <c:pt idx="18">
                  <c:v>356</c:v>
                </c:pt>
                <c:pt idx="19">
                  <c:v>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1C-2F45-99A5-C961F1459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03743"/>
        <c:axId val="75405423"/>
      </c:lineChart>
      <c:dateAx>
        <c:axId val="75403743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05423"/>
        <c:crosses val="autoZero"/>
        <c:auto val="1"/>
        <c:lblOffset val="100"/>
        <c:baseTimeUnit val="months"/>
      </c:dateAx>
      <c:valAx>
        <c:axId val="75405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037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%</a:t>
            </a:r>
            <a:r>
              <a:rPr lang="en-US" baseline="0" dirty="0"/>
              <a:t> of revenue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CF9-804E-BD0A-B5DBC298C5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CF9-804E-BD0A-B5DBC298C5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CF9-804E-BD0A-B5DBC298C5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CF9-804E-BD0A-B5DBC298C5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Equipment</c:v>
                </c:pt>
                <c:pt idx="1">
                  <c:v>Construction</c:v>
                </c:pt>
                <c:pt idx="2">
                  <c:v>Operations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10.5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F9-804E-BD0A-B5DBC298C5D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16A123-400F-5744-B7CB-EA2253F9ACCB}" type="doc">
      <dgm:prSet loTypeId="urn:microsoft.com/office/officeart/2005/8/layout/cycle7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C8E8C1A-87F8-A54F-9AEF-2363FE2E5000}">
      <dgm:prSet phldrT="[Text]"/>
      <dgm:spPr/>
      <dgm:t>
        <a:bodyPr/>
        <a:lstStyle/>
        <a:p>
          <a:r>
            <a:rPr lang="en-US" dirty="0"/>
            <a:t>Availability</a:t>
          </a:r>
        </a:p>
      </dgm:t>
    </dgm:pt>
    <dgm:pt modelId="{72944072-AF83-554B-BDFE-2C8F4477EAAA}" type="parTrans" cxnId="{19E41D3F-438D-D845-8FE0-825277CDD15D}">
      <dgm:prSet/>
      <dgm:spPr/>
      <dgm:t>
        <a:bodyPr/>
        <a:lstStyle/>
        <a:p>
          <a:endParaRPr lang="en-US"/>
        </a:p>
      </dgm:t>
    </dgm:pt>
    <dgm:pt modelId="{EDEBAEA2-7B81-224F-8895-50284CAEBE45}" type="sibTrans" cxnId="{19E41D3F-438D-D845-8FE0-825277CDD15D}">
      <dgm:prSet/>
      <dgm:spPr/>
      <dgm:t>
        <a:bodyPr/>
        <a:lstStyle/>
        <a:p>
          <a:endParaRPr lang="en-US"/>
        </a:p>
      </dgm:t>
    </dgm:pt>
    <dgm:pt modelId="{C1FB6930-2309-C642-A21F-4C63BBE47E4D}">
      <dgm:prSet phldrT="[Text]"/>
      <dgm:spPr/>
      <dgm:t>
        <a:bodyPr/>
        <a:lstStyle/>
        <a:p>
          <a:r>
            <a:rPr lang="en-US" dirty="0"/>
            <a:t>Relevance</a:t>
          </a:r>
        </a:p>
      </dgm:t>
    </dgm:pt>
    <dgm:pt modelId="{5BBA6E59-0D4F-C440-9D7A-B3869CAD07BE}" type="parTrans" cxnId="{4D529A07-BBCE-6B42-B2CF-26B13603F941}">
      <dgm:prSet/>
      <dgm:spPr/>
      <dgm:t>
        <a:bodyPr/>
        <a:lstStyle/>
        <a:p>
          <a:endParaRPr lang="en-US"/>
        </a:p>
      </dgm:t>
    </dgm:pt>
    <dgm:pt modelId="{AE18F2A5-05EC-C94A-8D26-57C1622D5DEE}" type="sibTrans" cxnId="{4D529A07-BBCE-6B42-B2CF-26B13603F941}">
      <dgm:prSet/>
      <dgm:spPr/>
      <dgm:t>
        <a:bodyPr/>
        <a:lstStyle/>
        <a:p>
          <a:endParaRPr lang="en-US"/>
        </a:p>
      </dgm:t>
    </dgm:pt>
    <dgm:pt modelId="{1B34CB81-96B3-1D45-B233-B72888441C29}">
      <dgm:prSet phldrT="[Text]"/>
      <dgm:spPr/>
      <dgm:t>
        <a:bodyPr/>
        <a:lstStyle/>
        <a:p>
          <a:r>
            <a:rPr lang="en-US" dirty="0"/>
            <a:t>Affordability</a:t>
          </a:r>
        </a:p>
      </dgm:t>
    </dgm:pt>
    <dgm:pt modelId="{7900F099-C848-7C49-AD94-90770A98889C}" type="parTrans" cxnId="{D3816D29-9CBE-A44E-B3DF-003FE6083A82}">
      <dgm:prSet/>
      <dgm:spPr/>
      <dgm:t>
        <a:bodyPr/>
        <a:lstStyle/>
        <a:p>
          <a:endParaRPr lang="en-US"/>
        </a:p>
      </dgm:t>
    </dgm:pt>
    <dgm:pt modelId="{9C88B205-2307-1E46-9259-48A6344090FE}" type="sibTrans" cxnId="{D3816D29-9CBE-A44E-B3DF-003FE6083A82}">
      <dgm:prSet/>
      <dgm:spPr/>
      <dgm:t>
        <a:bodyPr/>
        <a:lstStyle/>
        <a:p>
          <a:endParaRPr lang="en-US"/>
        </a:p>
      </dgm:t>
    </dgm:pt>
    <dgm:pt modelId="{59D596DD-E251-8C4A-A948-C831C78C2342}" type="pres">
      <dgm:prSet presAssocID="{5B16A123-400F-5744-B7CB-EA2253F9ACCB}" presName="Name0" presStyleCnt="0">
        <dgm:presLayoutVars>
          <dgm:dir/>
          <dgm:resizeHandles val="exact"/>
        </dgm:presLayoutVars>
      </dgm:prSet>
      <dgm:spPr/>
    </dgm:pt>
    <dgm:pt modelId="{AEA1550F-BAFA-E94D-A45F-29E31FEFDA97}" type="pres">
      <dgm:prSet presAssocID="{8C8E8C1A-87F8-A54F-9AEF-2363FE2E5000}" presName="node" presStyleLbl="node1" presStyleIdx="0" presStyleCnt="3">
        <dgm:presLayoutVars>
          <dgm:bulletEnabled val="1"/>
        </dgm:presLayoutVars>
      </dgm:prSet>
      <dgm:spPr/>
    </dgm:pt>
    <dgm:pt modelId="{4034A62F-107A-1642-9529-F0EBCB14A15A}" type="pres">
      <dgm:prSet presAssocID="{EDEBAEA2-7B81-224F-8895-50284CAEBE45}" presName="sibTrans" presStyleLbl="sibTrans2D1" presStyleIdx="0" presStyleCnt="3"/>
      <dgm:spPr/>
    </dgm:pt>
    <dgm:pt modelId="{BDC64121-3218-8F4E-B795-876F914FC0FA}" type="pres">
      <dgm:prSet presAssocID="{EDEBAEA2-7B81-224F-8895-50284CAEBE45}" presName="connectorText" presStyleLbl="sibTrans2D1" presStyleIdx="0" presStyleCnt="3"/>
      <dgm:spPr/>
    </dgm:pt>
    <dgm:pt modelId="{F54D4696-9E23-0C4F-A915-E84D2D85D490}" type="pres">
      <dgm:prSet presAssocID="{C1FB6930-2309-C642-A21F-4C63BBE47E4D}" presName="node" presStyleLbl="node1" presStyleIdx="1" presStyleCnt="3">
        <dgm:presLayoutVars>
          <dgm:bulletEnabled val="1"/>
        </dgm:presLayoutVars>
      </dgm:prSet>
      <dgm:spPr/>
    </dgm:pt>
    <dgm:pt modelId="{0F990178-AB41-F942-85CC-2C008E128459}" type="pres">
      <dgm:prSet presAssocID="{AE18F2A5-05EC-C94A-8D26-57C1622D5DEE}" presName="sibTrans" presStyleLbl="sibTrans2D1" presStyleIdx="1" presStyleCnt="3"/>
      <dgm:spPr/>
    </dgm:pt>
    <dgm:pt modelId="{CB8D3395-B57F-CF48-AEA2-1876AC6A357F}" type="pres">
      <dgm:prSet presAssocID="{AE18F2A5-05EC-C94A-8D26-57C1622D5DEE}" presName="connectorText" presStyleLbl="sibTrans2D1" presStyleIdx="1" presStyleCnt="3"/>
      <dgm:spPr/>
    </dgm:pt>
    <dgm:pt modelId="{716A4E84-F64A-7C43-8FA0-BFC3582A2158}" type="pres">
      <dgm:prSet presAssocID="{1B34CB81-96B3-1D45-B233-B72888441C29}" presName="node" presStyleLbl="node1" presStyleIdx="2" presStyleCnt="3">
        <dgm:presLayoutVars>
          <dgm:bulletEnabled val="1"/>
        </dgm:presLayoutVars>
      </dgm:prSet>
      <dgm:spPr/>
    </dgm:pt>
    <dgm:pt modelId="{18ECCDA8-B5E8-5245-BBCC-B4AB81B1EAA6}" type="pres">
      <dgm:prSet presAssocID="{9C88B205-2307-1E46-9259-48A6344090FE}" presName="sibTrans" presStyleLbl="sibTrans2D1" presStyleIdx="2" presStyleCnt="3"/>
      <dgm:spPr/>
    </dgm:pt>
    <dgm:pt modelId="{AB078447-2C24-2A4D-BA6D-40FFC2168DE4}" type="pres">
      <dgm:prSet presAssocID="{9C88B205-2307-1E46-9259-48A6344090FE}" presName="connectorText" presStyleLbl="sibTrans2D1" presStyleIdx="2" presStyleCnt="3"/>
      <dgm:spPr/>
    </dgm:pt>
  </dgm:ptLst>
  <dgm:cxnLst>
    <dgm:cxn modelId="{4D529A07-BBCE-6B42-B2CF-26B13603F941}" srcId="{5B16A123-400F-5744-B7CB-EA2253F9ACCB}" destId="{C1FB6930-2309-C642-A21F-4C63BBE47E4D}" srcOrd="1" destOrd="0" parTransId="{5BBA6E59-0D4F-C440-9D7A-B3869CAD07BE}" sibTransId="{AE18F2A5-05EC-C94A-8D26-57C1622D5DEE}"/>
    <dgm:cxn modelId="{D3816D29-9CBE-A44E-B3DF-003FE6083A82}" srcId="{5B16A123-400F-5744-B7CB-EA2253F9ACCB}" destId="{1B34CB81-96B3-1D45-B233-B72888441C29}" srcOrd="2" destOrd="0" parTransId="{7900F099-C848-7C49-AD94-90770A98889C}" sibTransId="{9C88B205-2307-1E46-9259-48A6344090FE}"/>
    <dgm:cxn modelId="{19E41D3F-438D-D845-8FE0-825277CDD15D}" srcId="{5B16A123-400F-5744-B7CB-EA2253F9ACCB}" destId="{8C8E8C1A-87F8-A54F-9AEF-2363FE2E5000}" srcOrd="0" destOrd="0" parTransId="{72944072-AF83-554B-BDFE-2C8F4477EAAA}" sibTransId="{EDEBAEA2-7B81-224F-8895-50284CAEBE45}"/>
    <dgm:cxn modelId="{CE68884B-8E45-EC4C-8AA8-A4AD186B0F0C}" type="presOf" srcId="{9C88B205-2307-1E46-9259-48A6344090FE}" destId="{AB078447-2C24-2A4D-BA6D-40FFC2168DE4}" srcOrd="1" destOrd="0" presId="urn:microsoft.com/office/officeart/2005/8/layout/cycle7"/>
    <dgm:cxn modelId="{DBF7E74D-5A38-DF43-9115-0C60BAA3E9A5}" type="presOf" srcId="{C1FB6930-2309-C642-A21F-4C63BBE47E4D}" destId="{F54D4696-9E23-0C4F-A915-E84D2D85D490}" srcOrd="0" destOrd="0" presId="urn:microsoft.com/office/officeart/2005/8/layout/cycle7"/>
    <dgm:cxn modelId="{D1F21954-B345-664C-8B1A-EBE66570CAAB}" type="presOf" srcId="{9C88B205-2307-1E46-9259-48A6344090FE}" destId="{18ECCDA8-B5E8-5245-BBCC-B4AB81B1EAA6}" srcOrd="0" destOrd="0" presId="urn:microsoft.com/office/officeart/2005/8/layout/cycle7"/>
    <dgm:cxn modelId="{E0C56160-7976-7543-A4B3-BE43D6F51534}" type="presOf" srcId="{8C8E8C1A-87F8-A54F-9AEF-2363FE2E5000}" destId="{AEA1550F-BAFA-E94D-A45F-29E31FEFDA97}" srcOrd="0" destOrd="0" presId="urn:microsoft.com/office/officeart/2005/8/layout/cycle7"/>
    <dgm:cxn modelId="{9EF04181-8BCA-E24C-88DB-4419D40F004A}" type="presOf" srcId="{1B34CB81-96B3-1D45-B233-B72888441C29}" destId="{716A4E84-F64A-7C43-8FA0-BFC3582A2158}" srcOrd="0" destOrd="0" presId="urn:microsoft.com/office/officeart/2005/8/layout/cycle7"/>
    <dgm:cxn modelId="{1FD008B5-BD96-CD48-B516-B3A7A1F8A8F5}" type="presOf" srcId="{EDEBAEA2-7B81-224F-8895-50284CAEBE45}" destId="{4034A62F-107A-1642-9529-F0EBCB14A15A}" srcOrd="0" destOrd="0" presId="urn:microsoft.com/office/officeart/2005/8/layout/cycle7"/>
    <dgm:cxn modelId="{1CA463B8-F96C-1449-9FE4-750C057657F0}" type="presOf" srcId="{5B16A123-400F-5744-B7CB-EA2253F9ACCB}" destId="{59D596DD-E251-8C4A-A948-C831C78C2342}" srcOrd="0" destOrd="0" presId="urn:microsoft.com/office/officeart/2005/8/layout/cycle7"/>
    <dgm:cxn modelId="{39D182D0-C2AC-514F-8659-EB59F591B48A}" type="presOf" srcId="{AE18F2A5-05EC-C94A-8D26-57C1622D5DEE}" destId="{CB8D3395-B57F-CF48-AEA2-1876AC6A357F}" srcOrd="1" destOrd="0" presId="urn:microsoft.com/office/officeart/2005/8/layout/cycle7"/>
    <dgm:cxn modelId="{6B09DCF4-53BC-C843-9FF4-E69874C257AA}" type="presOf" srcId="{EDEBAEA2-7B81-224F-8895-50284CAEBE45}" destId="{BDC64121-3218-8F4E-B795-876F914FC0FA}" srcOrd="1" destOrd="0" presId="urn:microsoft.com/office/officeart/2005/8/layout/cycle7"/>
    <dgm:cxn modelId="{817D0FFB-80D8-C14E-882C-15C67BD374A7}" type="presOf" srcId="{AE18F2A5-05EC-C94A-8D26-57C1622D5DEE}" destId="{0F990178-AB41-F942-85CC-2C008E128459}" srcOrd="0" destOrd="0" presId="urn:microsoft.com/office/officeart/2005/8/layout/cycle7"/>
    <dgm:cxn modelId="{A4917616-C43F-6C42-8B41-8A268F855546}" type="presParOf" srcId="{59D596DD-E251-8C4A-A948-C831C78C2342}" destId="{AEA1550F-BAFA-E94D-A45F-29E31FEFDA97}" srcOrd="0" destOrd="0" presId="urn:microsoft.com/office/officeart/2005/8/layout/cycle7"/>
    <dgm:cxn modelId="{C56A695E-F161-D749-AC05-664FBF1B6971}" type="presParOf" srcId="{59D596DD-E251-8C4A-A948-C831C78C2342}" destId="{4034A62F-107A-1642-9529-F0EBCB14A15A}" srcOrd="1" destOrd="0" presId="urn:microsoft.com/office/officeart/2005/8/layout/cycle7"/>
    <dgm:cxn modelId="{DC6F4502-653D-9A4E-8607-9D5279134A40}" type="presParOf" srcId="{4034A62F-107A-1642-9529-F0EBCB14A15A}" destId="{BDC64121-3218-8F4E-B795-876F914FC0FA}" srcOrd="0" destOrd="0" presId="urn:microsoft.com/office/officeart/2005/8/layout/cycle7"/>
    <dgm:cxn modelId="{3BE48C6E-2CEF-8943-AAD3-DCF0A15EA3C5}" type="presParOf" srcId="{59D596DD-E251-8C4A-A948-C831C78C2342}" destId="{F54D4696-9E23-0C4F-A915-E84D2D85D490}" srcOrd="2" destOrd="0" presId="urn:microsoft.com/office/officeart/2005/8/layout/cycle7"/>
    <dgm:cxn modelId="{781D0C99-ED30-1E45-8198-3480DB0B941B}" type="presParOf" srcId="{59D596DD-E251-8C4A-A948-C831C78C2342}" destId="{0F990178-AB41-F942-85CC-2C008E128459}" srcOrd="3" destOrd="0" presId="urn:microsoft.com/office/officeart/2005/8/layout/cycle7"/>
    <dgm:cxn modelId="{033ED6A3-DEC5-5141-80DD-4FA6839701F5}" type="presParOf" srcId="{0F990178-AB41-F942-85CC-2C008E128459}" destId="{CB8D3395-B57F-CF48-AEA2-1876AC6A357F}" srcOrd="0" destOrd="0" presId="urn:microsoft.com/office/officeart/2005/8/layout/cycle7"/>
    <dgm:cxn modelId="{184AB69D-DE7A-BF46-9321-F2628FA7C474}" type="presParOf" srcId="{59D596DD-E251-8C4A-A948-C831C78C2342}" destId="{716A4E84-F64A-7C43-8FA0-BFC3582A2158}" srcOrd="4" destOrd="0" presId="urn:microsoft.com/office/officeart/2005/8/layout/cycle7"/>
    <dgm:cxn modelId="{F61B3AA3-ED5F-B244-8819-E74483496BB3}" type="presParOf" srcId="{59D596DD-E251-8C4A-A948-C831C78C2342}" destId="{18ECCDA8-B5E8-5245-BBCC-B4AB81B1EAA6}" srcOrd="5" destOrd="0" presId="urn:microsoft.com/office/officeart/2005/8/layout/cycle7"/>
    <dgm:cxn modelId="{C3462D73-6F0C-6041-A019-68264C9A14BB}" type="presParOf" srcId="{18ECCDA8-B5E8-5245-BBCC-B4AB81B1EAA6}" destId="{AB078447-2C24-2A4D-BA6D-40FFC2168DE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3EC1C7-8119-2B49-8CCC-17737AF46FC9}" type="doc">
      <dgm:prSet loTypeId="urn:microsoft.com/office/officeart/2005/8/layout/process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C6C694-B2AD-9E44-80BD-53C04A9296B9}">
      <dgm:prSet phldrT="[Text]" custT="1"/>
      <dgm:spPr/>
      <dgm:t>
        <a:bodyPr/>
        <a:lstStyle/>
        <a:p>
          <a:r>
            <a:rPr lang="en-US" sz="1400" dirty="0"/>
            <a:t>Contributions from telecom providers</a:t>
          </a:r>
        </a:p>
        <a:p>
          <a:r>
            <a:rPr lang="en-US" sz="1200" dirty="0"/>
            <a:t>(assessment of ~25-30% on their interstate end-user revenues)</a:t>
          </a:r>
        </a:p>
      </dgm:t>
    </dgm:pt>
    <dgm:pt modelId="{4B58EF27-C867-A346-8B6C-3A60E69A8435}" type="parTrans" cxnId="{B0A11DDB-5963-224B-B7B1-CC160B23CFC7}">
      <dgm:prSet/>
      <dgm:spPr/>
      <dgm:t>
        <a:bodyPr/>
        <a:lstStyle/>
        <a:p>
          <a:endParaRPr lang="en-US"/>
        </a:p>
      </dgm:t>
    </dgm:pt>
    <dgm:pt modelId="{403DB56B-7768-434D-AFE8-795C21E32587}" type="sibTrans" cxnId="{B0A11DDB-5963-224B-B7B1-CC160B23CFC7}">
      <dgm:prSet/>
      <dgm:spPr/>
      <dgm:t>
        <a:bodyPr/>
        <a:lstStyle/>
        <a:p>
          <a:endParaRPr lang="en-US"/>
        </a:p>
      </dgm:t>
    </dgm:pt>
    <dgm:pt modelId="{817E3C84-36D4-9344-8678-93C67CA8FBEE}">
      <dgm:prSet phldrT="[Text]"/>
      <dgm:spPr/>
      <dgm:t>
        <a:bodyPr/>
        <a:lstStyle/>
        <a:p>
          <a:r>
            <a:rPr lang="en-US" dirty="0"/>
            <a:t>wireline telco</a:t>
          </a:r>
        </a:p>
      </dgm:t>
    </dgm:pt>
    <dgm:pt modelId="{C775A7B3-0795-BB4B-B8E7-172571CEDF4B}" type="parTrans" cxnId="{B1F1C362-5BFE-DA45-B473-5F1BBE733094}">
      <dgm:prSet/>
      <dgm:spPr/>
      <dgm:t>
        <a:bodyPr/>
        <a:lstStyle/>
        <a:p>
          <a:endParaRPr lang="en-US"/>
        </a:p>
      </dgm:t>
    </dgm:pt>
    <dgm:pt modelId="{678F8A66-C430-1F4A-8CC1-C78B1B75C23D}" type="sibTrans" cxnId="{B1F1C362-5BFE-DA45-B473-5F1BBE733094}">
      <dgm:prSet/>
      <dgm:spPr/>
      <dgm:t>
        <a:bodyPr/>
        <a:lstStyle/>
        <a:p>
          <a:endParaRPr lang="en-US"/>
        </a:p>
      </dgm:t>
    </dgm:pt>
    <dgm:pt modelId="{C62C2336-EDE4-BE4D-A9C6-79CACF55E497}">
      <dgm:prSet phldrT="[Text]"/>
      <dgm:spPr/>
      <dgm:t>
        <a:bodyPr/>
        <a:lstStyle/>
        <a:p>
          <a:r>
            <a:rPr lang="en-US" dirty="0"/>
            <a:t>wireless telco</a:t>
          </a:r>
        </a:p>
      </dgm:t>
    </dgm:pt>
    <dgm:pt modelId="{FFC0193F-D2E5-454D-9F3B-71DAE80CA0FF}" type="parTrans" cxnId="{D3ADDE94-00F9-0941-88F6-E6366F9C9628}">
      <dgm:prSet/>
      <dgm:spPr/>
      <dgm:t>
        <a:bodyPr/>
        <a:lstStyle/>
        <a:p>
          <a:endParaRPr lang="en-US"/>
        </a:p>
      </dgm:t>
    </dgm:pt>
    <dgm:pt modelId="{B965D823-45AB-7744-B883-53C07257E28F}" type="sibTrans" cxnId="{D3ADDE94-00F9-0941-88F6-E6366F9C9628}">
      <dgm:prSet/>
      <dgm:spPr/>
      <dgm:t>
        <a:bodyPr/>
        <a:lstStyle/>
        <a:p>
          <a:endParaRPr lang="en-US"/>
        </a:p>
      </dgm:t>
    </dgm:pt>
    <dgm:pt modelId="{E8FE741C-F1B1-F848-8A06-D70F40D69906}">
      <dgm:prSet phldrT="[Text]"/>
      <dgm:spPr/>
      <dgm:t>
        <a:bodyPr/>
        <a:lstStyle/>
        <a:p>
          <a:r>
            <a:rPr lang="en-US" dirty="0"/>
            <a:t>Universal Service Fund</a:t>
          </a:r>
        </a:p>
      </dgm:t>
    </dgm:pt>
    <dgm:pt modelId="{AB50A733-F548-D147-BDAC-E5B0B03AA4DA}" type="parTrans" cxnId="{F0775AD7-760D-0043-8684-F0A70B407811}">
      <dgm:prSet/>
      <dgm:spPr/>
      <dgm:t>
        <a:bodyPr/>
        <a:lstStyle/>
        <a:p>
          <a:endParaRPr lang="en-US"/>
        </a:p>
      </dgm:t>
    </dgm:pt>
    <dgm:pt modelId="{AAE4FC36-8DB0-CF42-8195-A8BC154F0E3E}" type="sibTrans" cxnId="{F0775AD7-760D-0043-8684-F0A70B407811}">
      <dgm:prSet/>
      <dgm:spPr/>
      <dgm:t>
        <a:bodyPr/>
        <a:lstStyle/>
        <a:p>
          <a:endParaRPr lang="en-US"/>
        </a:p>
      </dgm:t>
    </dgm:pt>
    <dgm:pt modelId="{8FBF3695-3BF1-7146-BD83-B6C14583853B}">
      <dgm:prSet phldrT="[Text]" custT="1"/>
      <dgm:spPr/>
      <dgm:t>
        <a:bodyPr/>
        <a:lstStyle/>
        <a:p>
          <a:r>
            <a:rPr lang="en-US" sz="1400" dirty="0"/>
            <a:t>lifeline</a:t>
          </a:r>
        </a:p>
        <a:p>
          <a:r>
            <a:rPr lang="en-US" sz="1100" dirty="0"/>
            <a:t>($854M)</a:t>
          </a:r>
        </a:p>
      </dgm:t>
    </dgm:pt>
    <dgm:pt modelId="{3B97C820-01E2-DF4B-9CFF-2017322E0320}" type="parTrans" cxnId="{500FAAB1-5DCB-5442-9457-D3A1882F4767}">
      <dgm:prSet/>
      <dgm:spPr/>
      <dgm:t>
        <a:bodyPr/>
        <a:lstStyle/>
        <a:p>
          <a:endParaRPr lang="en-US"/>
        </a:p>
      </dgm:t>
    </dgm:pt>
    <dgm:pt modelId="{DAA73364-D306-4749-BC24-4242B4505870}" type="sibTrans" cxnId="{500FAAB1-5DCB-5442-9457-D3A1882F4767}">
      <dgm:prSet/>
      <dgm:spPr/>
      <dgm:t>
        <a:bodyPr/>
        <a:lstStyle/>
        <a:p>
          <a:endParaRPr lang="en-US"/>
        </a:p>
      </dgm:t>
    </dgm:pt>
    <dgm:pt modelId="{E1D7EAE0-97A9-024A-8515-9C26313E6955}">
      <dgm:prSet phldrT="[Text]" custT="1"/>
      <dgm:spPr/>
      <dgm:t>
        <a:bodyPr/>
        <a:lstStyle/>
        <a:p>
          <a:r>
            <a:rPr lang="en-US" sz="1400" dirty="0"/>
            <a:t>e-rate</a:t>
          </a:r>
          <a:br>
            <a:rPr lang="en-US" sz="1600" dirty="0"/>
          </a:br>
          <a:r>
            <a:rPr lang="en-US" sz="900" dirty="0"/>
            <a:t>(schools &amp; libraries) ($2.1B)</a:t>
          </a:r>
          <a:endParaRPr lang="en-US" sz="700" dirty="0"/>
        </a:p>
      </dgm:t>
    </dgm:pt>
    <dgm:pt modelId="{27170675-FAB2-7740-9F93-3AB8BC46E8B5}" type="parTrans" cxnId="{8DF66C65-63EE-F24D-B39A-E606AA9593ED}">
      <dgm:prSet/>
      <dgm:spPr/>
      <dgm:t>
        <a:bodyPr/>
        <a:lstStyle/>
        <a:p>
          <a:endParaRPr lang="en-US"/>
        </a:p>
      </dgm:t>
    </dgm:pt>
    <dgm:pt modelId="{486B1260-7343-E543-89F4-48E5BE9D755C}" type="sibTrans" cxnId="{8DF66C65-63EE-F24D-B39A-E606AA9593ED}">
      <dgm:prSet/>
      <dgm:spPr/>
      <dgm:t>
        <a:bodyPr/>
        <a:lstStyle/>
        <a:p>
          <a:endParaRPr lang="en-US"/>
        </a:p>
      </dgm:t>
    </dgm:pt>
    <dgm:pt modelId="{6AB5A13B-5D50-904A-AD45-1CC758B4572B}">
      <dgm:prSet phldrT="[Text]"/>
      <dgm:spPr/>
      <dgm:t>
        <a:bodyPr/>
        <a:lstStyle/>
        <a:p>
          <a:r>
            <a:rPr lang="en-US" dirty="0"/>
            <a:t>disbursement of funds to eligible entities</a:t>
          </a:r>
        </a:p>
      </dgm:t>
    </dgm:pt>
    <dgm:pt modelId="{F8D9B998-6747-EB45-AD6C-334B99538BE9}" type="parTrans" cxnId="{BF5C36D5-2E78-534A-BF74-ED3B62A3F4FD}">
      <dgm:prSet/>
      <dgm:spPr/>
      <dgm:t>
        <a:bodyPr/>
        <a:lstStyle/>
        <a:p>
          <a:endParaRPr lang="en-US"/>
        </a:p>
      </dgm:t>
    </dgm:pt>
    <dgm:pt modelId="{2508B06C-E786-B940-AACE-94A01AF54747}" type="sibTrans" cxnId="{BF5C36D5-2E78-534A-BF74-ED3B62A3F4FD}">
      <dgm:prSet/>
      <dgm:spPr/>
      <dgm:t>
        <a:bodyPr/>
        <a:lstStyle/>
        <a:p>
          <a:endParaRPr lang="en-US"/>
        </a:p>
      </dgm:t>
    </dgm:pt>
    <dgm:pt modelId="{81880D97-4660-184D-90E5-44B6FE0F71F1}">
      <dgm:prSet phldrT="[Text]"/>
      <dgm:spPr/>
      <dgm:t>
        <a:bodyPr/>
        <a:lstStyle/>
        <a:p>
          <a:r>
            <a:rPr lang="en-US" dirty="0"/>
            <a:t>reduce costs for rural </a:t>
          </a:r>
          <a:r>
            <a:rPr lang="en-US" dirty="0" err="1"/>
            <a:t>telcos</a:t>
          </a:r>
          <a:endParaRPr lang="en-US" dirty="0"/>
        </a:p>
      </dgm:t>
    </dgm:pt>
    <dgm:pt modelId="{DBCF110F-C7D9-2540-AA0F-008B315E22ED}" type="parTrans" cxnId="{4B0055E1-E5B7-C44E-BB44-CFE3B9374695}">
      <dgm:prSet/>
      <dgm:spPr/>
      <dgm:t>
        <a:bodyPr/>
        <a:lstStyle/>
        <a:p>
          <a:endParaRPr lang="en-US"/>
        </a:p>
      </dgm:t>
    </dgm:pt>
    <dgm:pt modelId="{A82EBBD3-F673-1949-B53C-7B6BFC6D0528}" type="sibTrans" cxnId="{4B0055E1-E5B7-C44E-BB44-CFE3B9374695}">
      <dgm:prSet/>
      <dgm:spPr/>
      <dgm:t>
        <a:bodyPr/>
        <a:lstStyle/>
        <a:p>
          <a:endParaRPr lang="en-US"/>
        </a:p>
      </dgm:t>
    </dgm:pt>
    <dgm:pt modelId="{143B615A-7CDD-9341-995C-971C8F6D3D8D}">
      <dgm:prSet phldrT="[Text]"/>
      <dgm:spPr/>
      <dgm:t>
        <a:bodyPr/>
        <a:lstStyle/>
        <a:p>
          <a:r>
            <a:rPr lang="en-US" dirty="0"/>
            <a:t>reduce costs for low-income consumers</a:t>
          </a:r>
        </a:p>
      </dgm:t>
    </dgm:pt>
    <dgm:pt modelId="{889A6456-4993-7041-BC02-448C902AE0BD}" type="parTrans" cxnId="{99BEEA48-DCF8-6349-BC7C-85A75B4CE30C}">
      <dgm:prSet/>
      <dgm:spPr/>
      <dgm:t>
        <a:bodyPr/>
        <a:lstStyle/>
        <a:p>
          <a:endParaRPr lang="en-US"/>
        </a:p>
      </dgm:t>
    </dgm:pt>
    <dgm:pt modelId="{BD8E0B30-1D67-4541-B0CF-3C4442B650EA}" type="sibTrans" cxnId="{99BEEA48-DCF8-6349-BC7C-85A75B4CE30C}">
      <dgm:prSet/>
      <dgm:spPr/>
      <dgm:t>
        <a:bodyPr/>
        <a:lstStyle/>
        <a:p>
          <a:endParaRPr lang="en-US"/>
        </a:p>
      </dgm:t>
    </dgm:pt>
    <dgm:pt modelId="{64A25E1C-C340-554B-9618-AB7F49A03AC7}">
      <dgm:prSet phldrT="[Text]"/>
      <dgm:spPr/>
      <dgm:t>
        <a:bodyPr/>
        <a:lstStyle/>
        <a:p>
          <a:r>
            <a:rPr lang="en-US" dirty="0"/>
            <a:t>cable</a:t>
          </a:r>
        </a:p>
      </dgm:t>
    </dgm:pt>
    <dgm:pt modelId="{4A1CC3FB-6956-EF43-A127-1BBF478886FE}" type="parTrans" cxnId="{37DF60AE-6287-3F41-A9FE-26EEDCCF7266}">
      <dgm:prSet/>
      <dgm:spPr/>
      <dgm:t>
        <a:bodyPr/>
        <a:lstStyle/>
        <a:p>
          <a:endParaRPr lang="en-US"/>
        </a:p>
      </dgm:t>
    </dgm:pt>
    <dgm:pt modelId="{6B1C08D4-00E4-F24D-BF7C-948277EB9F1C}" type="sibTrans" cxnId="{37DF60AE-6287-3F41-A9FE-26EEDCCF7266}">
      <dgm:prSet/>
      <dgm:spPr/>
      <dgm:t>
        <a:bodyPr/>
        <a:lstStyle/>
        <a:p>
          <a:endParaRPr lang="en-US"/>
        </a:p>
      </dgm:t>
    </dgm:pt>
    <dgm:pt modelId="{DBAB0F6F-E7C7-184B-8981-D7C0D6E117D2}">
      <dgm:prSet phldrT="[Text]" custT="1"/>
      <dgm:spPr/>
      <dgm:t>
        <a:bodyPr/>
        <a:lstStyle/>
        <a:p>
          <a:r>
            <a:rPr lang="en-US" sz="1400" dirty="0"/>
            <a:t>high-cost</a:t>
          </a:r>
        </a:p>
        <a:p>
          <a:r>
            <a:rPr lang="en-US" sz="1400" dirty="0"/>
            <a:t>($5.1B)</a:t>
          </a:r>
          <a:endParaRPr lang="en-US" sz="1200" dirty="0"/>
        </a:p>
      </dgm:t>
    </dgm:pt>
    <dgm:pt modelId="{0507ABB5-9444-044D-9B36-CE725763B248}" type="sibTrans" cxnId="{D514A7B5-D57F-A845-B055-F5F818B9D96B}">
      <dgm:prSet/>
      <dgm:spPr/>
      <dgm:t>
        <a:bodyPr/>
        <a:lstStyle/>
        <a:p>
          <a:endParaRPr lang="en-US"/>
        </a:p>
      </dgm:t>
    </dgm:pt>
    <dgm:pt modelId="{F92F8595-5824-DB46-9DE6-F51838B8271E}" type="parTrans" cxnId="{D514A7B5-D57F-A845-B055-F5F818B9D96B}">
      <dgm:prSet/>
      <dgm:spPr/>
      <dgm:t>
        <a:bodyPr/>
        <a:lstStyle/>
        <a:p>
          <a:endParaRPr lang="en-US"/>
        </a:p>
      </dgm:t>
    </dgm:pt>
    <dgm:pt modelId="{8A1706D5-2064-7743-90FF-5941E5C5F8D3}">
      <dgm:prSet phldrT="[Text]" custT="1"/>
      <dgm:spPr/>
      <dgm:t>
        <a:bodyPr/>
        <a:lstStyle/>
        <a:p>
          <a:r>
            <a:rPr lang="en-US" sz="1400" dirty="0"/>
            <a:t>rural health care</a:t>
          </a:r>
        </a:p>
        <a:p>
          <a:r>
            <a:rPr lang="en-US" sz="1050" dirty="0"/>
            <a:t>($298M)</a:t>
          </a:r>
        </a:p>
      </dgm:t>
    </dgm:pt>
    <dgm:pt modelId="{F40E7F94-52B0-8D47-9FEB-E5F583286F34}" type="parTrans" cxnId="{72558529-1E80-814C-AE8E-7BE17E109C69}">
      <dgm:prSet/>
      <dgm:spPr/>
      <dgm:t>
        <a:bodyPr/>
        <a:lstStyle/>
        <a:p>
          <a:endParaRPr lang="en-US"/>
        </a:p>
      </dgm:t>
    </dgm:pt>
    <dgm:pt modelId="{E068351D-6327-7D45-8F41-FEAE7102E981}" type="sibTrans" cxnId="{72558529-1E80-814C-AE8E-7BE17E109C69}">
      <dgm:prSet/>
      <dgm:spPr/>
      <dgm:t>
        <a:bodyPr/>
        <a:lstStyle/>
        <a:p>
          <a:endParaRPr lang="en-US"/>
        </a:p>
      </dgm:t>
    </dgm:pt>
    <dgm:pt modelId="{F9CFC1A8-30FF-D045-B828-E115EE5D673C}">
      <dgm:prSet phldrT="[Text]"/>
      <dgm:spPr/>
      <dgm:t>
        <a:bodyPr/>
        <a:lstStyle/>
        <a:p>
          <a:r>
            <a:rPr lang="en-US" dirty="0"/>
            <a:t>reduce costs for schools &amp; libraries</a:t>
          </a:r>
        </a:p>
      </dgm:t>
    </dgm:pt>
    <dgm:pt modelId="{76845D53-71BE-4B4D-82D0-B27F41BAB504}" type="parTrans" cxnId="{4FA36AC8-3236-7B46-A572-DF8371EB9B64}">
      <dgm:prSet/>
      <dgm:spPr/>
      <dgm:t>
        <a:bodyPr/>
        <a:lstStyle/>
        <a:p>
          <a:endParaRPr lang="en-US"/>
        </a:p>
      </dgm:t>
    </dgm:pt>
    <dgm:pt modelId="{DE8E1B5D-0F34-6244-A71C-3B8D9472626B}" type="sibTrans" cxnId="{4FA36AC8-3236-7B46-A572-DF8371EB9B64}">
      <dgm:prSet/>
      <dgm:spPr/>
      <dgm:t>
        <a:bodyPr/>
        <a:lstStyle/>
        <a:p>
          <a:endParaRPr lang="en-US"/>
        </a:p>
      </dgm:t>
    </dgm:pt>
    <dgm:pt modelId="{71C297D3-B219-9F43-9B22-045C72F55294}">
      <dgm:prSet phldrT="[Text]"/>
      <dgm:spPr/>
      <dgm:t>
        <a:bodyPr/>
        <a:lstStyle/>
        <a:p>
          <a:r>
            <a:rPr lang="en-US" dirty="0"/>
            <a:t>reduces costs for rural health providers</a:t>
          </a:r>
        </a:p>
      </dgm:t>
    </dgm:pt>
    <dgm:pt modelId="{983EA26E-FC30-0C43-A775-7E971788E2ED}" type="parTrans" cxnId="{B7E39697-E875-B946-A31D-41370FAB0E76}">
      <dgm:prSet/>
      <dgm:spPr/>
      <dgm:t>
        <a:bodyPr/>
        <a:lstStyle/>
        <a:p>
          <a:endParaRPr lang="en-US"/>
        </a:p>
      </dgm:t>
    </dgm:pt>
    <dgm:pt modelId="{3B139DF6-1E8F-F04B-9154-FBA498A806BA}" type="sibTrans" cxnId="{B7E39697-E875-B946-A31D-41370FAB0E76}">
      <dgm:prSet/>
      <dgm:spPr/>
      <dgm:t>
        <a:bodyPr/>
        <a:lstStyle/>
        <a:p>
          <a:endParaRPr lang="en-US"/>
        </a:p>
      </dgm:t>
    </dgm:pt>
    <dgm:pt modelId="{7501652C-5CF7-0A48-BDC8-998EF562F9C0}" type="pres">
      <dgm:prSet presAssocID="{043EC1C7-8119-2B49-8CCC-17737AF46FC9}" presName="Name0" presStyleCnt="0">
        <dgm:presLayoutVars>
          <dgm:dir/>
          <dgm:animLvl val="lvl"/>
          <dgm:resizeHandles val="exact"/>
        </dgm:presLayoutVars>
      </dgm:prSet>
      <dgm:spPr/>
    </dgm:pt>
    <dgm:pt modelId="{9613880A-E84B-1C40-BA98-442D126DB11E}" type="pres">
      <dgm:prSet presAssocID="{6AB5A13B-5D50-904A-AD45-1CC758B4572B}" presName="boxAndChildren" presStyleCnt="0"/>
      <dgm:spPr/>
    </dgm:pt>
    <dgm:pt modelId="{955D25E0-5AA3-5548-831E-79EF1344A4D8}" type="pres">
      <dgm:prSet presAssocID="{6AB5A13B-5D50-904A-AD45-1CC758B4572B}" presName="parentTextBox" presStyleLbl="node1" presStyleIdx="0" presStyleCnt="3"/>
      <dgm:spPr/>
    </dgm:pt>
    <dgm:pt modelId="{E9E357A0-9349-214B-AFB9-967DDB95B222}" type="pres">
      <dgm:prSet presAssocID="{6AB5A13B-5D50-904A-AD45-1CC758B4572B}" presName="entireBox" presStyleLbl="node1" presStyleIdx="0" presStyleCnt="3"/>
      <dgm:spPr/>
    </dgm:pt>
    <dgm:pt modelId="{9F5BAF81-ADDC-FA4E-A5D3-BB1446B49521}" type="pres">
      <dgm:prSet presAssocID="{6AB5A13B-5D50-904A-AD45-1CC758B4572B}" presName="descendantBox" presStyleCnt="0"/>
      <dgm:spPr/>
    </dgm:pt>
    <dgm:pt modelId="{B75E3170-0515-9D42-A5A9-618097EC397D}" type="pres">
      <dgm:prSet presAssocID="{81880D97-4660-184D-90E5-44B6FE0F71F1}" presName="childTextBox" presStyleLbl="fgAccFollowNode1" presStyleIdx="0" presStyleCnt="11">
        <dgm:presLayoutVars>
          <dgm:bulletEnabled val="1"/>
        </dgm:presLayoutVars>
      </dgm:prSet>
      <dgm:spPr/>
    </dgm:pt>
    <dgm:pt modelId="{EAE9A08E-97CA-AF4E-A813-C9F6B9F05BEF}" type="pres">
      <dgm:prSet presAssocID="{143B615A-7CDD-9341-995C-971C8F6D3D8D}" presName="childTextBox" presStyleLbl="fgAccFollowNode1" presStyleIdx="1" presStyleCnt="11">
        <dgm:presLayoutVars>
          <dgm:bulletEnabled val="1"/>
        </dgm:presLayoutVars>
      </dgm:prSet>
      <dgm:spPr/>
    </dgm:pt>
    <dgm:pt modelId="{4FBAD131-B0BD-DD46-87A7-7C2807C91FB6}" type="pres">
      <dgm:prSet presAssocID="{F9CFC1A8-30FF-D045-B828-E115EE5D673C}" presName="childTextBox" presStyleLbl="fgAccFollowNode1" presStyleIdx="2" presStyleCnt="11">
        <dgm:presLayoutVars>
          <dgm:bulletEnabled val="1"/>
        </dgm:presLayoutVars>
      </dgm:prSet>
      <dgm:spPr/>
    </dgm:pt>
    <dgm:pt modelId="{D9CA5DB7-3C4E-7440-9F57-70DCB3DA84EA}" type="pres">
      <dgm:prSet presAssocID="{71C297D3-B219-9F43-9B22-045C72F55294}" presName="childTextBox" presStyleLbl="fgAccFollowNode1" presStyleIdx="3" presStyleCnt="11">
        <dgm:presLayoutVars>
          <dgm:bulletEnabled val="1"/>
        </dgm:presLayoutVars>
      </dgm:prSet>
      <dgm:spPr/>
    </dgm:pt>
    <dgm:pt modelId="{D84FF06E-98BB-F648-8C5F-575DDDD5AB78}" type="pres">
      <dgm:prSet presAssocID="{AAE4FC36-8DB0-CF42-8195-A8BC154F0E3E}" presName="sp" presStyleCnt="0"/>
      <dgm:spPr/>
    </dgm:pt>
    <dgm:pt modelId="{4CD949D7-099C-E94B-BB32-5D9C94D9FA4A}" type="pres">
      <dgm:prSet presAssocID="{E8FE741C-F1B1-F848-8A06-D70F40D69906}" presName="arrowAndChildren" presStyleCnt="0"/>
      <dgm:spPr/>
    </dgm:pt>
    <dgm:pt modelId="{506668EC-781E-F14C-B006-80602D44DD59}" type="pres">
      <dgm:prSet presAssocID="{E8FE741C-F1B1-F848-8A06-D70F40D69906}" presName="parentTextArrow" presStyleLbl="node1" presStyleIdx="0" presStyleCnt="3"/>
      <dgm:spPr/>
    </dgm:pt>
    <dgm:pt modelId="{4EA09A4C-B42B-A346-B2F3-E6AB25AB07DE}" type="pres">
      <dgm:prSet presAssocID="{E8FE741C-F1B1-F848-8A06-D70F40D69906}" presName="arrow" presStyleLbl="node1" presStyleIdx="1" presStyleCnt="3"/>
      <dgm:spPr/>
    </dgm:pt>
    <dgm:pt modelId="{5994EBEC-0F69-0445-94C4-9D44ACF9C1A4}" type="pres">
      <dgm:prSet presAssocID="{E8FE741C-F1B1-F848-8A06-D70F40D69906}" presName="descendantArrow" presStyleCnt="0"/>
      <dgm:spPr/>
    </dgm:pt>
    <dgm:pt modelId="{EEB8F27D-D903-824F-9D51-73476F4B9ADB}" type="pres">
      <dgm:prSet presAssocID="{DBAB0F6F-E7C7-184B-8981-D7C0D6E117D2}" presName="childTextArrow" presStyleLbl="fgAccFollowNode1" presStyleIdx="4" presStyleCnt="11">
        <dgm:presLayoutVars>
          <dgm:bulletEnabled val="1"/>
        </dgm:presLayoutVars>
      </dgm:prSet>
      <dgm:spPr/>
    </dgm:pt>
    <dgm:pt modelId="{835FFC80-479B-F24B-911E-121E4093E32F}" type="pres">
      <dgm:prSet presAssocID="{8FBF3695-3BF1-7146-BD83-B6C14583853B}" presName="childTextArrow" presStyleLbl="fgAccFollowNode1" presStyleIdx="5" presStyleCnt="11">
        <dgm:presLayoutVars>
          <dgm:bulletEnabled val="1"/>
        </dgm:presLayoutVars>
      </dgm:prSet>
      <dgm:spPr/>
    </dgm:pt>
    <dgm:pt modelId="{E52C7F4E-3F94-B146-836C-3865534D375F}" type="pres">
      <dgm:prSet presAssocID="{E1D7EAE0-97A9-024A-8515-9C26313E6955}" presName="childTextArrow" presStyleLbl="fgAccFollowNode1" presStyleIdx="6" presStyleCnt="11">
        <dgm:presLayoutVars>
          <dgm:bulletEnabled val="1"/>
        </dgm:presLayoutVars>
      </dgm:prSet>
      <dgm:spPr/>
    </dgm:pt>
    <dgm:pt modelId="{26C9E769-403C-D94C-9368-D2D0C0E15348}" type="pres">
      <dgm:prSet presAssocID="{8A1706D5-2064-7743-90FF-5941E5C5F8D3}" presName="childTextArrow" presStyleLbl="fgAccFollowNode1" presStyleIdx="7" presStyleCnt="11">
        <dgm:presLayoutVars>
          <dgm:bulletEnabled val="1"/>
        </dgm:presLayoutVars>
      </dgm:prSet>
      <dgm:spPr/>
    </dgm:pt>
    <dgm:pt modelId="{9F771E3C-830F-6D4B-B1B4-7F51EEDDF867}" type="pres">
      <dgm:prSet presAssocID="{403DB56B-7768-434D-AFE8-795C21E32587}" presName="sp" presStyleCnt="0"/>
      <dgm:spPr/>
    </dgm:pt>
    <dgm:pt modelId="{4E8F7365-768D-8D49-8464-B48DFC003167}" type="pres">
      <dgm:prSet presAssocID="{7BC6C694-B2AD-9E44-80BD-53C04A9296B9}" presName="arrowAndChildren" presStyleCnt="0"/>
      <dgm:spPr/>
    </dgm:pt>
    <dgm:pt modelId="{60B6BB04-4028-9940-92C1-A50204D6D476}" type="pres">
      <dgm:prSet presAssocID="{7BC6C694-B2AD-9E44-80BD-53C04A9296B9}" presName="parentTextArrow" presStyleLbl="node1" presStyleIdx="1" presStyleCnt="3"/>
      <dgm:spPr/>
    </dgm:pt>
    <dgm:pt modelId="{E9E3A007-D2FA-794B-B565-781A33239565}" type="pres">
      <dgm:prSet presAssocID="{7BC6C694-B2AD-9E44-80BD-53C04A9296B9}" presName="arrow" presStyleLbl="node1" presStyleIdx="2" presStyleCnt="3" custLinFactNeighborY="441"/>
      <dgm:spPr/>
    </dgm:pt>
    <dgm:pt modelId="{90EC1BCB-D331-5342-9089-F479F08FC4A7}" type="pres">
      <dgm:prSet presAssocID="{7BC6C694-B2AD-9E44-80BD-53C04A9296B9}" presName="descendantArrow" presStyleCnt="0"/>
      <dgm:spPr/>
    </dgm:pt>
    <dgm:pt modelId="{7E017054-0FC8-E145-B25C-F8E5EE723161}" type="pres">
      <dgm:prSet presAssocID="{817E3C84-36D4-9344-8678-93C67CA8FBEE}" presName="childTextArrow" presStyleLbl="fgAccFollowNode1" presStyleIdx="8" presStyleCnt="11">
        <dgm:presLayoutVars>
          <dgm:bulletEnabled val="1"/>
        </dgm:presLayoutVars>
      </dgm:prSet>
      <dgm:spPr/>
    </dgm:pt>
    <dgm:pt modelId="{92427FBB-1141-4E4E-932C-1C5A9E0E16D3}" type="pres">
      <dgm:prSet presAssocID="{C62C2336-EDE4-BE4D-A9C6-79CACF55E497}" presName="childTextArrow" presStyleLbl="fgAccFollowNode1" presStyleIdx="9" presStyleCnt="11">
        <dgm:presLayoutVars>
          <dgm:bulletEnabled val="1"/>
        </dgm:presLayoutVars>
      </dgm:prSet>
      <dgm:spPr/>
    </dgm:pt>
    <dgm:pt modelId="{3C5214E2-1134-AF45-B270-206A650E47B9}" type="pres">
      <dgm:prSet presAssocID="{64A25E1C-C340-554B-9618-AB7F49A03AC7}" presName="childTextArrow" presStyleLbl="fgAccFollowNode1" presStyleIdx="10" presStyleCnt="11">
        <dgm:presLayoutVars>
          <dgm:bulletEnabled val="1"/>
        </dgm:presLayoutVars>
      </dgm:prSet>
      <dgm:spPr/>
    </dgm:pt>
  </dgm:ptLst>
  <dgm:cxnLst>
    <dgm:cxn modelId="{9B291C15-D91C-304E-86B0-EE5FE4071863}" type="presOf" srcId="{043EC1C7-8119-2B49-8CCC-17737AF46FC9}" destId="{7501652C-5CF7-0A48-BDC8-998EF562F9C0}" srcOrd="0" destOrd="0" presId="urn:microsoft.com/office/officeart/2005/8/layout/process4"/>
    <dgm:cxn modelId="{2E39BF24-355A-0343-A80B-00E5789CE2C7}" type="presOf" srcId="{8FBF3695-3BF1-7146-BD83-B6C14583853B}" destId="{835FFC80-479B-F24B-911E-121E4093E32F}" srcOrd="0" destOrd="0" presId="urn:microsoft.com/office/officeart/2005/8/layout/process4"/>
    <dgm:cxn modelId="{72558529-1E80-814C-AE8E-7BE17E109C69}" srcId="{E8FE741C-F1B1-F848-8A06-D70F40D69906}" destId="{8A1706D5-2064-7743-90FF-5941E5C5F8D3}" srcOrd="3" destOrd="0" parTransId="{F40E7F94-52B0-8D47-9FEB-E5F583286F34}" sibTransId="{E068351D-6327-7D45-8F41-FEAE7102E981}"/>
    <dgm:cxn modelId="{47B80E3A-4ED3-EE4B-A40E-E4E27672DBCA}" type="presOf" srcId="{817E3C84-36D4-9344-8678-93C67CA8FBEE}" destId="{7E017054-0FC8-E145-B25C-F8E5EE723161}" srcOrd="0" destOrd="0" presId="urn:microsoft.com/office/officeart/2005/8/layout/process4"/>
    <dgm:cxn modelId="{9C48713F-3893-9A4E-BE31-D0B79B04D8AD}" type="presOf" srcId="{64A25E1C-C340-554B-9618-AB7F49A03AC7}" destId="{3C5214E2-1134-AF45-B270-206A650E47B9}" srcOrd="0" destOrd="0" presId="urn:microsoft.com/office/officeart/2005/8/layout/process4"/>
    <dgm:cxn modelId="{D8F7CE40-D077-804A-9B3A-C56A022B33C3}" type="presOf" srcId="{7BC6C694-B2AD-9E44-80BD-53C04A9296B9}" destId="{E9E3A007-D2FA-794B-B565-781A33239565}" srcOrd="1" destOrd="0" presId="urn:microsoft.com/office/officeart/2005/8/layout/process4"/>
    <dgm:cxn modelId="{5AF2AD46-4211-724B-AE1D-C7BFB69E8BCA}" type="presOf" srcId="{71C297D3-B219-9F43-9B22-045C72F55294}" destId="{D9CA5DB7-3C4E-7440-9F57-70DCB3DA84EA}" srcOrd="0" destOrd="0" presId="urn:microsoft.com/office/officeart/2005/8/layout/process4"/>
    <dgm:cxn modelId="{AD7FC548-C700-A040-B953-DDACD3C72866}" type="presOf" srcId="{C62C2336-EDE4-BE4D-A9C6-79CACF55E497}" destId="{92427FBB-1141-4E4E-932C-1C5A9E0E16D3}" srcOrd="0" destOrd="0" presId="urn:microsoft.com/office/officeart/2005/8/layout/process4"/>
    <dgm:cxn modelId="{99BEEA48-DCF8-6349-BC7C-85A75B4CE30C}" srcId="{6AB5A13B-5D50-904A-AD45-1CC758B4572B}" destId="{143B615A-7CDD-9341-995C-971C8F6D3D8D}" srcOrd="1" destOrd="0" parTransId="{889A6456-4993-7041-BC02-448C902AE0BD}" sibTransId="{BD8E0B30-1D67-4541-B0CF-3C4442B650EA}"/>
    <dgm:cxn modelId="{DB28F760-A850-8F45-847A-510FF7D0A5D6}" type="presOf" srcId="{143B615A-7CDD-9341-995C-971C8F6D3D8D}" destId="{EAE9A08E-97CA-AF4E-A813-C9F6B9F05BEF}" srcOrd="0" destOrd="0" presId="urn:microsoft.com/office/officeart/2005/8/layout/process4"/>
    <dgm:cxn modelId="{B1F1C362-5BFE-DA45-B473-5F1BBE733094}" srcId="{7BC6C694-B2AD-9E44-80BD-53C04A9296B9}" destId="{817E3C84-36D4-9344-8678-93C67CA8FBEE}" srcOrd="0" destOrd="0" parTransId="{C775A7B3-0795-BB4B-B8E7-172571CEDF4B}" sibTransId="{678F8A66-C430-1F4A-8CC1-C78B1B75C23D}"/>
    <dgm:cxn modelId="{8DF66C65-63EE-F24D-B39A-E606AA9593ED}" srcId="{E8FE741C-F1B1-F848-8A06-D70F40D69906}" destId="{E1D7EAE0-97A9-024A-8515-9C26313E6955}" srcOrd="2" destOrd="0" parTransId="{27170675-FAB2-7740-9F93-3AB8BC46E8B5}" sibTransId="{486B1260-7343-E543-89F4-48E5BE9D755C}"/>
    <dgm:cxn modelId="{B0BC2A6F-4FCC-B34B-AA1C-45AD6D9AB2FB}" type="presOf" srcId="{8A1706D5-2064-7743-90FF-5941E5C5F8D3}" destId="{26C9E769-403C-D94C-9368-D2D0C0E15348}" srcOrd="0" destOrd="0" presId="urn:microsoft.com/office/officeart/2005/8/layout/process4"/>
    <dgm:cxn modelId="{FF1FF386-C38E-0F46-8150-D0CF39315902}" type="presOf" srcId="{E8FE741C-F1B1-F848-8A06-D70F40D69906}" destId="{4EA09A4C-B42B-A346-B2F3-E6AB25AB07DE}" srcOrd="1" destOrd="0" presId="urn:microsoft.com/office/officeart/2005/8/layout/process4"/>
    <dgm:cxn modelId="{6CFE948F-C7E1-7C4B-9716-03FBFB4CC1BC}" type="presOf" srcId="{6AB5A13B-5D50-904A-AD45-1CC758B4572B}" destId="{E9E357A0-9349-214B-AFB9-967DDB95B222}" srcOrd="1" destOrd="0" presId="urn:microsoft.com/office/officeart/2005/8/layout/process4"/>
    <dgm:cxn modelId="{D3ADDE94-00F9-0941-88F6-E6366F9C9628}" srcId="{7BC6C694-B2AD-9E44-80BD-53C04A9296B9}" destId="{C62C2336-EDE4-BE4D-A9C6-79CACF55E497}" srcOrd="1" destOrd="0" parTransId="{FFC0193F-D2E5-454D-9F3B-71DAE80CA0FF}" sibTransId="{B965D823-45AB-7744-B883-53C07257E28F}"/>
    <dgm:cxn modelId="{B7E39697-E875-B946-A31D-41370FAB0E76}" srcId="{6AB5A13B-5D50-904A-AD45-1CC758B4572B}" destId="{71C297D3-B219-9F43-9B22-045C72F55294}" srcOrd="3" destOrd="0" parTransId="{983EA26E-FC30-0C43-A775-7E971788E2ED}" sibTransId="{3B139DF6-1E8F-F04B-9154-FBA498A806BA}"/>
    <dgm:cxn modelId="{5CB13FAE-EBBF-1643-A467-DF2A44CF29CA}" type="presOf" srcId="{E8FE741C-F1B1-F848-8A06-D70F40D69906}" destId="{506668EC-781E-F14C-B006-80602D44DD59}" srcOrd="0" destOrd="0" presId="urn:microsoft.com/office/officeart/2005/8/layout/process4"/>
    <dgm:cxn modelId="{37DF60AE-6287-3F41-A9FE-26EEDCCF7266}" srcId="{7BC6C694-B2AD-9E44-80BD-53C04A9296B9}" destId="{64A25E1C-C340-554B-9618-AB7F49A03AC7}" srcOrd="2" destOrd="0" parTransId="{4A1CC3FB-6956-EF43-A127-1BBF478886FE}" sibTransId="{6B1C08D4-00E4-F24D-BF7C-948277EB9F1C}"/>
    <dgm:cxn modelId="{500FAAB1-5DCB-5442-9457-D3A1882F4767}" srcId="{E8FE741C-F1B1-F848-8A06-D70F40D69906}" destId="{8FBF3695-3BF1-7146-BD83-B6C14583853B}" srcOrd="1" destOrd="0" parTransId="{3B97C820-01E2-DF4B-9CFF-2017322E0320}" sibTransId="{DAA73364-D306-4749-BC24-4242B4505870}"/>
    <dgm:cxn modelId="{D514A7B5-D57F-A845-B055-F5F818B9D96B}" srcId="{E8FE741C-F1B1-F848-8A06-D70F40D69906}" destId="{DBAB0F6F-E7C7-184B-8981-D7C0D6E117D2}" srcOrd="0" destOrd="0" parTransId="{F92F8595-5824-DB46-9DE6-F51838B8271E}" sibTransId="{0507ABB5-9444-044D-9B36-CE725763B248}"/>
    <dgm:cxn modelId="{666CBBB7-F14C-5242-B697-E1AE4D53D16B}" type="presOf" srcId="{7BC6C694-B2AD-9E44-80BD-53C04A9296B9}" destId="{60B6BB04-4028-9940-92C1-A50204D6D476}" srcOrd="0" destOrd="0" presId="urn:microsoft.com/office/officeart/2005/8/layout/process4"/>
    <dgm:cxn modelId="{4FA36AC8-3236-7B46-A572-DF8371EB9B64}" srcId="{6AB5A13B-5D50-904A-AD45-1CC758B4572B}" destId="{F9CFC1A8-30FF-D045-B828-E115EE5D673C}" srcOrd="2" destOrd="0" parTransId="{76845D53-71BE-4B4D-82D0-B27F41BAB504}" sibTransId="{DE8E1B5D-0F34-6244-A71C-3B8D9472626B}"/>
    <dgm:cxn modelId="{8DEB91CE-BD1C-E14B-9E1C-123EDA81CB39}" type="presOf" srcId="{DBAB0F6F-E7C7-184B-8981-D7C0D6E117D2}" destId="{EEB8F27D-D903-824F-9D51-73476F4B9ADB}" srcOrd="0" destOrd="0" presId="urn:microsoft.com/office/officeart/2005/8/layout/process4"/>
    <dgm:cxn modelId="{709F56CF-4196-264D-8682-AE0662ACA3F4}" type="presOf" srcId="{E1D7EAE0-97A9-024A-8515-9C26313E6955}" destId="{E52C7F4E-3F94-B146-836C-3865534D375F}" srcOrd="0" destOrd="0" presId="urn:microsoft.com/office/officeart/2005/8/layout/process4"/>
    <dgm:cxn modelId="{BF5C36D5-2E78-534A-BF74-ED3B62A3F4FD}" srcId="{043EC1C7-8119-2B49-8CCC-17737AF46FC9}" destId="{6AB5A13B-5D50-904A-AD45-1CC758B4572B}" srcOrd="2" destOrd="0" parTransId="{F8D9B998-6747-EB45-AD6C-334B99538BE9}" sibTransId="{2508B06C-E786-B940-AACE-94A01AF54747}"/>
    <dgm:cxn modelId="{F0775AD7-760D-0043-8684-F0A70B407811}" srcId="{043EC1C7-8119-2B49-8CCC-17737AF46FC9}" destId="{E8FE741C-F1B1-F848-8A06-D70F40D69906}" srcOrd="1" destOrd="0" parTransId="{AB50A733-F548-D147-BDAC-E5B0B03AA4DA}" sibTransId="{AAE4FC36-8DB0-CF42-8195-A8BC154F0E3E}"/>
    <dgm:cxn modelId="{B0A11DDB-5963-224B-B7B1-CC160B23CFC7}" srcId="{043EC1C7-8119-2B49-8CCC-17737AF46FC9}" destId="{7BC6C694-B2AD-9E44-80BD-53C04A9296B9}" srcOrd="0" destOrd="0" parTransId="{4B58EF27-C867-A346-8B6C-3A60E69A8435}" sibTransId="{403DB56B-7768-434D-AFE8-795C21E32587}"/>
    <dgm:cxn modelId="{67BDD0DF-5612-4648-8646-AB2AE3396CB1}" type="presOf" srcId="{6AB5A13B-5D50-904A-AD45-1CC758B4572B}" destId="{955D25E0-5AA3-5548-831E-79EF1344A4D8}" srcOrd="0" destOrd="0" presId="urn:microsoft.com/office/officeart/2005/8/layout/process4"/>
    <dgm:cxn modelId="{4B0055E1-E5B7-C44E-BB44-CFE3B9374695}" srcId="{6AB5A13B-5D50-904A-AD45-1CC758B4572B}" destId="{81880D97-4660-184D-90E5-44B6FE0F71F1}" srcOrd="0" destOrd="0" parTransId="{DBCF110F-C7D9-2540-AA0F-008B315E22ED}" sibTransId="{A82EBBD3-F673-1949-B53C-7B6BFC6D0528}"/>
    <dgm:cxn modelId="{C48E82E1-C11D-8C45-BE00-35634BA42F48}" type="presOf" srcId="{F9CFC1A8-30FF-D045-B828-E115EE5D673C}" destId="{4FBAD131-B0BD-DD46-87A7-7C2807C91FB6}" srcOrd="0" destOrd="0" presId="urn:microsoft.com/office/officeart/2005/8/layout/process4"/>
    <dgm:cxn modelId="{B290F6E7-8784-8546-AF9E-1CA564E53E4D}" type="presOf" srcId="{81880D97-4660-184D-90E5-44B6FE0F71F1}" destId="{B75E3170-0515-9D42-A5A9-618097EC397D}" srcOrd="0" destOrd="0" presId="urn:microsoft.com/office/officeart/2005/8/layout/process4"/>
    <dgm:cxn modelId="{358C27F5-683E-214F-A6CD-EE0D205797E8}" type="presParOf" srcId="{7501652C-5CF7-0A48-BDC8-998EF562F9C0}" destId="{9613880A-E84B-1C40-BA98-442D126DB11E}" srcOrd="0" destOrd="0" presId="urn:microsoft.com/office/officeart/2005/8/layout/process4"/>
    <dgm:cxn modelId="{C941AC05-6D0F-9B47-9E21-05EBAA783568}" type="presParOf" srcId="{9613880A-E84B-1C40-BA98-442D126DB11E}" destId="{955D25E0-5AA3-5548-831E-79EF1344A4D8}" srcOrd="0" destOrd="0" presId="urn:microsoft.com/office/officeart/2005/8/layout/process4"/>
    <dgm:cxn modelId="{9E051634-59F0-0B42-9061-7800FF95BC6E}" type="presParOf" srcId="{9613880A-E84B-1C40-BA98-442D126DB11E}" destId="{E9E357A0-9349-214B-AFB9-967DDB95B222}" srcOrd="1" destOrd="0" presId="urn:microsoft.com/office/officeart/2005/8/layout/process4"/>
    <dgm:cxn modelId="{9ADBF7E5-A4F2-7344-BE17-A244587040F1}" type="presParOf" srcId="{9613880A-E84B-1C40-BA98-442D126DB11E}" destId="{9F5BAF81-ADDC-FA4E-A5D3-BB1446B49521}" srcOrd="2" destOrd="0" presId="urn:microsoft.com/office/officeart/2005/8/layout/process4"/>
    <dgm:cxn modelId="{075C26C1-E862-CF4E-B76A-E28014D0728A}" type="presParOf" srcId="{9F5BAF81-ADDC-FA4E-A5D3-BB1446B49521}" destId="{B75E3170-0515-9D42-A5A9-618097EC397D}" srcOrd="0" destOrd="0" presId="urn:microsoft.com/office/officeart/2005/8/layout/process4"/>
    <dgm:cxn modelId="{F1B8DA54-DBB8-1641-8367-85D46B6193E7}" type="presParOf" srcId="{9F5BAF81-ADDC-FA4E-A5D3-BB1446B49521}" destId="{EAE9A08E-97CA-AF4E-A813-C9F6B9F05BEF}" srcOrd="1" destOrd="0" presId="urn:microsoft.com/office/officeart/2005/8/layout/process4"/>
    <dgm:cxn modelId="{2DDDEEAA-21FA-714D-B824-6AE0A8009192}" type="presParOf" srcId="{9F5BAF81-ADDC-FA4E-A5D3-BB1446B49521}" destId="{4FBAD131-B0BD-DD46-87A7-7C2807C91FB6}" srcOrd="2" destOrd="0" presId="urn:microsoft.com/office/officeart/2005/8/layout/process4"/>
    <dgm:cxn modelId="{7AD262F3-9B0E-614A-B132-8D5E14CC498E}" type="presParOf" srcId="{9F5BAF81-ADDC-FA4E-A5D3-BB1446B49521}" destId="{D9CA5DB7-3C4E-7440-9F57-70DCB3DA84EA}" srcOrd="3" destOrd="0" presId="urn:microsoft.com/office/officeart/2005/8/layout/process4"/>
    <dgm:cxn modelId="{5831DB87-1E83-9348-84EF-9F11F5F1EB0F}" type="presParOf" srcId="{7501652C-5CF7-0A48-BDC8-998EF562F9C0}" destId="{D84FF06E-98BB-F648-8C5F-575DDDD5AB78}" srcOrd="1" destOrd="0" presId="urn:microsoft.com/office/officeart/2005/8/layout/process4"/>
    <dgm:cxn modelId="{1EB594C8-7EAA-E84E-AC87-A0D5D75BAAD1}" type="presParOf" srcId="{7501652C-5CF7-0A48-BDC8-998EF562F9C0}" destId="{4CD949D7-099C-E94B-BB32-5D9C94D9FA4A}" srcOrd="2" destOrd="0" presId="urn:microsoft.com/office/officeart/2005/8/layout/process4"/>
    <dgm:cxn modelId="{CA4B290F-4E38-1340-8F92-DA27218263D2}" type="presParOf" srcId="{4CD949D7-099C-E94B-BB32-5D9C94D9FA4A}" destId="{506668EC-781E-F14C-B006-80602D44DD59}" srcOrd="0" destOrd="0" presId="urn:microsoft.com/office/officeart/2005/8/layout/process4"/>
    <dgm:cxn modelId="{AEA0E2A2-E539-084D-9FF6-1661270964C6}" type="presParOf" srcId="{4CD949D7-099C-E94B-BB32-5D9C94D9FA4A}" destId="{4EA09A4C-B42B-A346-B2F3-E6AB25AB07DE}" srcOrd="1" destOrd="0" presId="urn:microsoft.com/office/officeart/2005/8/layout/process4"/>
    <dgm:cxn modelId="{8C038346-41BA-7F4B-AA9A-D58FE9C75584}" type="presParOf" srcId="{4CD949D7-099C-E94B-BB32-5D9C94D9FA4A}" destId="{5994EBEC-0F69-0445-94C4-9D44ACF9C1A4}" srcOrd="2" destOrd="0" presId="urn:microsoft.com/office/officeart/2005/8/layout/process4"/>
    <dgm:cxn modelId="{8D14BBD6-68E8-114E-9B0D-342B314BE162}" type="presParOf" srcId="{5994EBEC-0F69-0445-94C4-9D44ACF9C1A4}" destId="{EEB8F27D-D903-824F-9D51-73476F4B9ADB}" srcOrd="0" destOrd="0" presId="urn:microsoft.com/office/officeart/2005/8/layout/process4"/>
    <dgm:cxn modelId="{6E7DE532-EC9B-584F-8684-E37BB521A193}" type="presParOf" srcId="{5994EBEC-0F69-0445-94C4-9D44ACF9C1A4}" destId="{835FFC80-479B-F24B-911E-121E4093E32F}" srcOrd="1" destOrd="0" presId="urn:microsoft.com/office/officeart/2005/8/layout/process4"/>
    <dgm:cxn modelId="{38FA39BD-3CAB-D145-A3AC-98F6DFC59781}" type="presParOf" srcId="{5994EBEC-0F69-0445-94C4-9D44ACF9C1A4}" destId="{E52C7F4E-3F94-B146-836C-3865534D375F}" srcOrd="2" destOrd="0" presId="urn:microsoft.com/office/officeart/2005/8/layout/process4"/>
    <dgm:cxn modelId="{AEF4F855-4423-8C4D-A108-82DE1154D0A7}" type="presParOf" srcId="{5994EBEC-0F69-0445-94C4-9D44ACF9C1A4}" destId="{26C9E769-403C-D94C-9368-D2D0C0E15348}" srcOrd="3" destOrd="0" presId="urn:microsoft.com/office/officeart/2005/8/layout/process4"/>
    <dgm:cxn modelId="{742CBE75-B1D2-7548-A741-8F88E0D85C08}" type="presParOf" srcId="{7501652C-5CF7-0A48-BDC8-998EF562F9C0}" destId="{9F771E3C-830F-6D4B-B1B4-7F51EEDDF867}" srcOrd="3" destOrd="0" presId="urn:microsoft.com/office/officeart/2005/8/layout/process4"/>
    <dgm:cxn modelId="{7EEDF07E-0003-A24A-BF83-96F450FA7462}" type="presParOf" srcId="{7501652C-5CF7-0A48-BDC8-998EF562F9C0}" destId="{4E8F7365-768D-8D49-8464-B48DFC003167}" srcOrd="4" destOrd="0" presId="urn:microsoft.com/office/officeart/2005/8/layout/process4"/>
    <dgm:cxn modelId="{E34DC380-8870-1E41-BBD3-332C80F9116C}" type="presParOf" srcId="{4E8F7365-768D-8D49-8464-B48DFC003167}" destId="{60B6BB04-4028-9940-92C1-A50204D6D476}" srcOrd="0" destOrd="0" presId="urn:microsoft.com/office/officeart/2005/8/layout/process4"/>
    <dgm:cxn modelId="{18E1A352-B247-3B40-AF7B-6B50ED7BC91E}" type="presParOf" srcId="{4E8F7365-768D-8D49-8464-B48DFC003167}" destId="{E9E3A007-D2FA-794B-B565-781A33239565}" srcOrd="1" destOrd="0" presId="urn:microsoft.com/office/officeart/2005/8/layout/process4"/>
    <dgm:cxn modelId="{E4570E17-42EE-8E40-B942-166E29D22BC3}" type="presParOf" srcId="{4E8F7365-768D-8D49-8464-B48DFC003167}" destId="{90EC1BCB-D331-5342-9089-F479F08FC4A7}" srcOrd="2" destOrd="0" presId="urn:microsoft.com/office/officeart/2005/8/layout/process4"/>
    <dgm:cxn modelId="{0A8D2892-CE38-3541-81FE-73FB09CC1D87}" type="presParOf" srcId="{90EC1BCB-D331-5342-9089-F479F08FC4A7}" destId="{7E017054-0FC8-E145-B25C-F8E5EE723161}" srcOrd="0" destOrd="0" presId="urn:microsoft.com/office/officeart/2005/8/layout/process4"/>
    <dgm:cxn modelId="{4AD2C37E-AE17-E54F-A678-6F09039FEEB7}" type="presParOf" srcId="{90EC1BCB-D331-5342-9089-F479F08FC4A7}" destId="{92427FBB-1141-4E4E-932C-1C5A9E0E16D3}" srcOrd="1" destOrd="0" presId="urn:microsoft.com/office/officeart/2005/8/layout/process4"/>
    <dgm:cxn modelId="{6786825F-84D5-FF40-802D-8113E6504C5B}" type="presParOf" srcId="{90EC1BCB-D331-5342-9089-F479F08FC4A7}" destId="{3C5214E2-1134-AF45-B270-206A650E47B9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1550F-BAFA-E94D-A45F-29E31FEFDA97}">
      <dsp:nvSpPr>
        <dsp:cNvPr id="0" name=""/>
        <dsp:cNvSpPr/>
      </dsp:nvSpPr>
      <dsp:spPr>
        <a:xfrm>
          <a:off x="2265202" y="896"/>
          <a:ext cx="2188110" cy="10940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Availability</a:t>
          </a:r>
        </a:p>
      </dsp:txBody>
      <dsp:txXfrm>
        <a:off x="2297246" y="32940"/>
        <a:ext cx="2124022" cy="1029967"/>
      </dsp:txXfrm>
    </dsp:sp>
    <dsp:sp modelId="{4034A62F-107A-1642-9529-F0EBCB14A15A}">
      <dsp:nvSpPr>
        <dsp:cNvPr id="0" name=""/>
        <dsp:cNvSpPr/>
      </dsp:nvSpPr>
      <dsp:spPr>
        <a:xfrm rot="3600000">
          <a:off x="3692812" y="1920184"/>
          <a:ext cx="1138518" cy="3829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807688" y="1996768"/>
        <a:ext cx="908766" cy="229751"/>
      </dsp:txXfrm>
    </dsp:sp>
    <dsp:sp modelId="{F54D4696-9E23-0C4F-A915-E84D2D85D490}">
      <dsp:nvSpPr>
        <dsp:cNvPr id="0" name=""/>
        <dsp:cNvSpPr/>
      </dsp:nvSpPr>
      <dsp:spPr>
        <a:xfrm>
          <a:off x="4070831" y="3128336"/>
          <a:ext cx="2188110" cy="1094055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Relevance</a:t>
          </a:r>
        </a:p>
      </dsp:txBody>
      <dsp:txXfrm>
        <a:off x="4102875" y="3160380"/>
        <a:ext cx="2124022" cy="1029967"/>
      </dsp:txXfrm>
    </dsp:sp>
    <dsp:sp modelId="{0F990178-AB41-F942-85CC-2C008E128459}">
      <dsp:nvSpPr>
        <dsp:cNvPr id="0" name=""/>
        <dsp:cNvSpPr/>
      </dsp:nvSpPr>
      <dsp:spPr>
        <a:xfrm rot="10800000">
          <a:off x="2789998" y="3483904"/>
          <a:ext cx="1138518" cy="3829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2904874" y="3560488"/>
        <a:ext cx="908766" cy="229751"/>
      </dsp:txXfrm>
    </dsp:sp>
    <dsp:sp modelId="{716A4E84-F64A-7C43-8FA0-BFC3582A2158}">
      <dsp:nvSpPr>
        <dsp:cNvPr id="0" name=""/>
        <dsp:cNvSpPr/>
      </dsp:nvSpPr>
      <dsp:spPr>
        <a:xfrm>
          <a:off x="459573" y="3128336"/>
          <a:ext cx="2188110" cy="1094055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Affordability</a:t>
          </a:r>
        </a:p>
      </dsp:txBody>
      <dsp:txXfrm>
        <a:off x="491617" y="3160380"/>
        <a:ext cx="2124022" cy="1029967"/>
      </dsp:txXfrm>
    </dsp:sp>
    <dsp:sp modelId="{18ECCDA8-B5E8-5245-BBCC-B4AB81B1EAA6}">
      <dsp:nvSpPr>
        <dsp:cNvPr id="0" name=""/>
        <dsp:cNvSpPr/>
      </dsp:nvSpPr>
      <dsp:spPr>
        <a:xfrm rot="18000000">
          <a:off x="1887184" y="1920184"/>
          <a:ext cx="1138518" cy="38291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002060" y="1996768"/>
        <a:ext cx="908766" cy="2297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357A0-9349-214B-AFB9-967DDB95B222}">
      <dsp:nvSpPr>
        <dsp:cNvPr id="0" name=""/>
        <dsp:cNvSpPr/>
      </dsp:nvSpPr>
      <dsp:spPr>
        <a:xfrm>
          <a:off x="0" y="2750581"/>
          <a:ext cx="6407943" cy="90280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disbursement of funds to eligible entities</a:t>
          </a:r>
        </a:p>
      </dsp:txBody>
      <dsp:txXfrm>
        <a:off x="0" y="2750581"/>
        <a:ext cx="6407943" cy="487513"/>
      </dsp:txXfrm>
    </dsp:sp>
    <dsp:sp modelId="{B75E3170-0515-9D42-A5A9-618097EC397D}">
      <dsp:nvSpPr>
        <dsp:cNvPr id="0" name=""/>
        <dsp:cNvSpPr/>
      </dsp:nvSpPr>
      <dsp:spPr>
        <a:xfrm>
          <a:off x="0" y="3220038"/>
          <a:ext cx="1601985" cy="4152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 costs for rural </a:t>
          </a:r>
          <a:r>
            <a:rPr lang="en-US" sz="1200" kern="1200" dirty="0" err="1"/>
            <a:t>telcos</a:t>
          </a:r>
          <a:endParaRPr lang="en-US" sz="1200" kern="1200" dirty="0"/>
        </a:p>
      </dsp:txBody>
      <dsp:txXfrm>
        <a:off x="0" y="3220038"/>
        <a:ext cx="1601985" cy="415288"/>
      </dsp:txXfrm>
    </dsp:sp>
    <dsp:sp modelId="{EAE9A08E-97CA-AF4E-A813-C9F6B9F05BEF}">
      <dsp:nvSpPr>
        <dsp:cNvPr id="0" name=""/>
        <dsp:cNvSpPr/>
      </dsp:nvSpPr>
      <dsp:spPr>
        <a:xfrm>
          <a:off x="1601985" y="3220038"/>
          <a:ext cx="1601985" cy="41528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 costs for low-income consumers</a:t>
          </a:r>
        </a:p>
      </dsp:txBody>
      <dsp:txXfrm>
        <a:off x="1601985" y="3220038"/>
        <a:ext cx="1601985" cy="415288"/>
      </dsp:txXfrm>
    </dsp:sp>
    <dsp:sp modelId="{4FBAD131-B0BD-DD46-87A7-7C2807C91FB6}">
      <dsp:nvSpPr>
        <dsp:cNvPr id="0" name=""/>
        <dsp:cNvSpPr/>
      </dsp:nvSpPr>
      <dsp:spPr>
        <a:xfrm>
          <a:off x="3203971" y="3220038"/>
          <a:ext cx="1601985" cy="41528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 costs for schools &amp; libraries</a:t>
          </a:r>
        </a:p>
      </dsp:txBody>
      <dsp:txXfrm>
        <a:off x="3203971" y="3220038"/>
        <a:ext cx="1601985" cy="415288"/>
      </dsp:txXfrm>
    </dsp:sp>
    <dsp:sp modelId="{D9CA5DB7-3C4E-7440-9F57-70DCB3DA84EA}">
      <dsp:nvSpPr>
        <dsp:cNvPr id="0" name=""/>
        <dsp:cNvSpPr/>
      </dsp:nvSpPr>
      <dsp:spPr>
        <a:xfrm>
          <a:off x="4805958" y="3220038"/>
          <a:ext cx="1601985" cy="41528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reduces costs for rural health providers</a:t>
          </a:r>
        </a:p>
      </dsp:txBody>
      <dsp:txXfrm>
        <a:off x="4805958" y="3220038"/>
        <a:ext cx="1601985" cy="415288"/>
      </dsp:txXfrm>
    </dsp:sp>
    <dsp:sp modelId="{4EA09A4C-B42B-A346-B2F3-E6AB25AB07DE}">
      <dsp:nvSpPr>
        <dsp:cNvPr id="0" name=""/>
        <dsp:cNvSpPr/>
      </dsp:nvSpPr>
      <dsp:spPr>
        <a:xfrm rot="10800000">
          <a:off x="0" y="1375613"/>
          <a:ext cx="6407943" cy="1388509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Universal Service Fund</a:t>
          </a:r>
        </a:p>
      </dsp:txBody>
      <dsp:txXfrm rot="-10800000">
        <a:off x="0" y="1375613"/>
        <a:ext cx="6407943" cy="487366"/>
      </dsp:txXfrm>
    </dsp:sp>
    <dsp:sp modelId="{EEB8F27D-D903-824F-9D51-73476F4B9ADB}">
      <dsp:nvSpPr>
        <dsp:cNvPr id="0" name=""/>
        <dsp:cNvSpPr/>
      </dsp:nvSpPr>
      <dsp:spPr>
        <a:xfrm>
          <a:off x="0" y="1862980"/>
          <a:ext cx="1601985" cy="41516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high-cost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($5.1B)</a:t>
          </a:r>
          <a:endParaRPr lang="en-US" sz="1200" kern="1200" dirty="0"/>
        </a:p>
      </dsp:txBody>
      <dsp:txXfrm>
        <a:off x="0" y="1862980"/>
        <a:ext cx="1601985" cy="415164"/>
      </dsp:txXfrm>
    </dsp:sp>
    <dsp:sp modelId="{835FFC80-479B-F24B-911E-121E4093E32F}">
      <dsp:nvSpPr>
        <dsp:cNvPr id="0" name=""/>
        <dsp:cNvSpPr/>
      </dsp:nvSpPr>
      <dsp:spPr>
        <a:xfrm>
          <a:off x="1601985" y="1862980"/>
          <a:ext cx="1601985" cy="4151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lifeline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($854M)</a:t>
          </a:r>
        </a:p>
      </dsp:txBody>
      <dsp:txXfrm>
        <a:off x="1601985" y="1862980"/>
        <a:ext cx="1601985" cy="415164"/>
      </dsp:txXfrm>
    </dsp:sp>
    <dsp:sp modelId="{E52C7F4E-3F94-B146-836C-3865534D375F}">
      <dsp:nvSpPr>
        <dsp:cNvPr id="0" name=""/>
        <dsp:cNvSpPr/>
      </dsp:nvSpPr>
      <dsp:spPr>
        <a:xfrm>
          <a:off x="3203971" y="1862980"/>
          <a:ext cx="1601985" cy="41516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e-rate</a:t>
          </a:r>
          <a:br>
            <a:rPr lang="en-US" sz="1600" kern="1200" dirty="0"/>
          </a:br>
          <a:r>
            <a:rPr lang="en-US" sz="900" kern="1200" dirty="0"/>
            <a:t>(schools &amp; libraries) ($2.1B)</a:t>
          </a:r>
          <a:endParaRPr lang="en-US" sz="700" kern="1200" dirty="0"/>
        </a:p>
      </dsp:txBody>
      <dsp:txXfrm>
        <a:off x="3203971" y="1862980"/>
        <a:ext cx="1601985" cy="415164"/>
      </dsp:txXfrm>
    </dsp:sp>
    <dsp:sp modelId="{26C9E769-403C-D94C-9368-D2D0C0E15348}">
      <dsp:nvSpPr>
        <dsp:cNvPr id="0" name=""/>
        <dsp:cNvSpPr/>
      </dsp:nvSpPr>
      <dsp:spPr>
        <a:xfrm>
          <a:off x="4805958" y="1862980"/>
          <a:ext cx="1601985" cy="41516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rural health care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($298M)</a:t>
          </a:r>
        </a:p>
      </dsp:txBody>
      <dsp:txXfrm>
        <a:off x="4805958" y="1862980"/>
        <a:ext cx="1601985" cy="415164"/>
      </dsp:txXfrm>
    </dsp:sp>
    <dsp:sp modelId="{E9E3A007-D2FA-794B-B565-781A33239565}">
      <dsp:nvSpPr>
        <dsp:cNvPr id="0" name=""/>
        <dsp:cNvSpPr/>
      </dsp:nvSpPr>
      <dsp:spPr>
        <a:xfrm rot="10800000">
          <a:off x="0" y="6769"/>
          <a:ext cx="6407943" cy="138850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Contributions from telecom providers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(assessment of ~25-30% on their interstate end-user revenues)</a:t>
          </a:r>
        </a:p>
      </dsp:txBody>
      <dsp:txXfrm rot="-10800000">
        <a:off x="0" y="6769"/>
        <a:ext cx="6407943" cy="487366"/>
      </dsp:txXfrm>
    </dsp:sp>
    <dsp:sp modelId="{7E017054-0FC8-E145-B25C-F8E5EE723161}">
      <dsp:nvSpPr>
        <dsp:cNvPr id="0" name=""/>
        <dsp:cNvSpPr/>
      </dsp:nvSpPr>
      <dsp:spPr>
        <a:xfrm>
          <a:off x="3128" y="488012"/>
          <a:ext cx="2133895" cy="41516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wireline telco</a:t>
          </a:r>
        </a:p>
      </dsp:txBody>
      <dsp:txXfrm>
        <a:off x="3128" y="488012"/>
        <a:ext cx="2133895" cy="415164"/>
      </dsp:txXfrm>
    </dsp:sp>
    <dsp:sp modelId="{92427FBB-1141-4E4E-932C-1C5A9E0E16D3}">
      <dsp:nvSpPr>
        <dsp:cNvPr id="0" name=""/>
        <dsp:cNvSpPr/>
      </dsp:nvSpPr>
      <dsp:spPr>
        <a:xfrm>
          <a:off x="2137024" y="488012"/>
          <a:ext cx="2133895" cy="41516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wireless telco</a:t>
          </a:r>
        </a:p>
      </dsp:txBody>
      <dsp:txXfrm>
        <a:off x="2137024" y="488012"/>
        <a:ext cx="2133895" cy="415164"/>
      </dsp:txXfrm>
    </dsp:sp>
    <dsp:sp modelId="{3C5214E2-1134-AF45-B270-206A650E47B9}">
      <dsp:nvSpPr>
        <dsp:cNvPr id="0" name=""/>
        <dsp:cNvSpPr/>
      </dsp:nvSpPr>
      <dsp:spPr>
        <a:xfrm>
          <a:off x="4270919" y="488012"/>
          <a:ext cx="2133895" cy="4151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cable</a:t>
          </a:r>
        </a:p>
      </dsp:txBody>
      <dsp:txXfrm>
        <a:off x="4270919" y="488012"/>
        <a:ext cx="2133895" cy="415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0.525</cdr:x>
      <cdr:y>0.26291</cdr:y>
    </cdr:from>
    <cdr:to>
      <cdr:x>0.85089</cdr:x>
      <cdr:y>0.33646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EA62278-E752-6441-B90B-237FAD18EFF4}"/>
            </a:ext>
          </a:extLst>
        </cdr:cNvPr>
        <cdr:cNvSpPr txBox="1"/>
      </cdr:nvSpPr>
      <cdr:spPr>
        <a:xfrm xmlns:a="http://schemas.openxmlformats.org/drawingml/2006/main">
          <a:off x="4556500" y="1301858"/>
          <a:ext cx="2828441" cy="36421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/>
            <a:t>roughly 35% AAGR since 2017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0.71212</cdr:x>
      <cdr:y>0.38424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95B9563-CBC6-C94A-BF4D-EA6AA4EABD4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72100" y="1981200"/>
          <a:ext cx="2171700" cy="31750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B9E9E-52AA-744D-979D-D7FA2E901A94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B132C-321B-FB4B-BDFA-9E5F0A137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6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068A5-9EC8-8045-87D2-2455E44CBC59}" type="datetimeFigureOut">
              <a:rPr lang="en-US" smtClean="0"/>
              <a:t>2/23/22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C08D0-4A34-1640-8F17-02B971815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492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05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ipcarrier.blogspot.com</a:t>
            </a:r>
            <a:r>
              <a:rPr lang="en-US" dirty="0"/>
              <a:t>/2021/07/</a:t>
            </a:r>
          </a:p>
          <a:p>
            <a:r>
              <a:rPr lang="en-US" dirty="0"/>
              <a:t>https://</a:t>
            </a:r>
            <a:r>
              <a:rPr lang="en-US" dirty="0" err="1"/>
              <a:t>www.oecd.org</a:t>
            </a:r>
            <a:r>
              <a:rPr lang="en-US" dirty="0"/>
              <a:t>/</a:t>
            </a:r>
            <a:r>
              <a:rPr lang="en-US" dirty="0" err="1"/>
              <a:t>sti</a:t>
            </a:r>
            <a:r>
              <a:rPr lang="en-US" dirty="0"/>
              <a:t>/broadband/1.2.OECD-FixedMobileBB-2021-06.xls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83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www.oecd.org</a:t>
            </a:r>
            <a:r>
              <a:rPr lang="en-US" dirty="0"/>
              <a:t>/internet/broadband/broadband-statistics-</a:t>
            </a:r>
            <a:r>
              <a:rPr lang="en-US" dirty="0" err="1"/>
              <a:t>update.htm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www.oecd.org</a:t>
            </a:r>
            <a:r>
              <a:rPr lang="en-US" dirty="0"/>
              <a:t>/</a:t>
            </a:r>
            <a:r>
              <a:rPr lang="en-US" dirty="0" err="1"/>
              <a:t>sti</a:t>
            </a:r>
            <a:r>
              <a:rPr lang="en-US" dirty="0"/>
              <a:t>/broadband/broadband-statistics/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4793F2-8E8C-3342-8F05-97A4BC3E69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78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techpolicyinstitute.org</a:t>
            </a:r>
            <a:r>
              <a:rPr lang="en-US" dirty="0"/>
              <a:t>/2021/03/29/</a:t>
            </a:r>
            <a:r>
              <a:rPr lang="en-US" dirty="0" err="1"/>
              <a:t>youve</a:t>
            </a:r>
            <a:r>
              <a:rPr lang="en-US" dirty="0"/>
              <a:t>-been-served/</a:t>
            </a:r>
          </a:p>
          <a:p>
            <a:r>
              <a:rPr lang="en-US" dirty="0"/>
              <a:t>https://</a:t>
            </a:r>
            <a:r>
              <a:rPr lang="en-US" dirty="0" err="1"/>
              <a:t>broadbandnow.com</a:t>
            </a:r>
            <a:r>
              <a:rPr lang="en-US" dirty="0"/>
              <a:t>/report/</a:t>
            </a:r>
            <a:r>
              <a:rPr lang="en-US" dirty="0" err="1"/>
              <a:t>fcc</a:t>
            </a:r>
            <a:r>
              <a:rPr lang="en-US" dirty="0"/>
              <a:t>-broadband-definition/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7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www.xfinity.com</a:t>
            </a:r>
            <a:r>
              <a:rPr lang="en-US" dirty="0"/>
              <a:t>/support/articles/data-usage-average-network-usage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6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49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Manhattan: 508</a:t>
            </a:r>
            <a:r>
              <a:rPr lang="en-US" baseline="0" dirty="0"/>
              <a:t> road miles - http://</a:t>
            </a:r>
            <a:r>
              <a:rPr lang="en-US" baseline="0" dirty="0" err="1"/>
              <a:t>venus.fcny.org</a:t>
            </a:r>
            <a:r>
              <a:rPr lang="en-US" baseline="0" dirty="0"/>
              <a:t>/</a:t>
            </a:r>
            <a:r>
              <a:rPr lang="en-US" baseline="0" dirty="0" err="1"/>
              <a:t>cmgp</a:t>
            </a:r>
            <a:r>
              <a:rPr lang="en-US" baseline="0" dirty="0"/>
              <a:t>/streets/pages/2001PDF/Report/</a:t>
            </a:r>
            <a:r>
              <a:rPr lang="en-US" baseline="0" dirty="0" err="1"/>
              <a:t>DFMN.pdf</a:t>
            </a:r>
            <a:r>
              <a:rPr lang="en-US" baseline="0" dirty="0"/>
              <a:t> ; Wikipedia: 738,644 households in Manhattan</a:t>
            </a:r>
          </a:p>
          <a:p>
            <a:r>
              <a:rPr lang="en-US" baseline="0" dirty="0"/>
              <a:t>Alaska: 15,178 miles; 741,894 population</a:t>
            </a:r>
          </a:p>
          <a:p>
            <a:r>
              <a:rPr lang="en-US" baseline="0" dirty="0"/>
              <a:t>https://</a:t>
            </a:r>
            <a:r>
              <a:rPr lang="en-US" baseline="0" dirty="0" err="1"/>
              <a:t>www.pcmag.com</a:t>
            </a:r>
            <a:r>
              <a:rPr lang="en-US" baseline="0" dirty="0"/>
              <a:t>/news/tested-spacexs-starlink-satellite-internet-service-is-fast-but-itll-cost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9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www.tesmanian.com</a:t>
            </a:r>
            <a:r>
              <a:rPr lang="en-US" dirty="0"/>
              <a:t>/blogs/</a:t>
            </a:r>
            <a:r>
              <a:rPr lang="en-US" dirty="0" err="1"/>
              <a:t>tesmanian</a:t>
            </a:r>
            <a:r>
              <a:rPr lang="en-US" dirty="0"/>
              <a:t>-blog/</a:t>
            </a:r>
            <a:r>
              <a:rPr lang="en-US" dirty="0" err="1"/>
              <a:t>ufo</a:t>
            </a:r>
            <a:r>
              <a:rPr lang="en-US" dirty="0"/>
              <a:t>-</a:t>
            </a:r>
            <a:r>
              <a:rPr lang="en-US" dirty="0" err="1"/>
              <a:t>starlink</a:t>
            </a:r>
            <a:r>
              <a:rPr lang="en-US" dirty="0"/>
              <a:t>-terminal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74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opex</a:t>
            </a:r>
            <a:r>
              <a:rPr lang="en-US" dirty="0"/>
              <a:t> ratios: Deloitte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8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www.bbcmag.com</a:t>
            </a:r>
            <a:r>
              <a:rPr lang="en-US" dirty="0"/>
              <a:t>/broadband-applications/to-reduce-network-operating-expenses-choose-</a:t>
            </a:r>
            <a:r>
              <a:rPr lang="en-US" dirty="0" err="1"/>
              <a:t>ftth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www.telecompetitor.com</a:t>
            </a:r>
            <a:r>
              <a:rPr lang="en-US" dirty="0"/>
              <a:t>/report-for-an-extra-70-billion-ftth-could-be-available-to-90-of-u-s-homes-by-2029/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62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docs.fcc.gov</a:t>
            </a:r>
            <a:r>
              <a:rPr lang="en-US" dirty="0"/>
              <a:t>/public/attachments/DOC-362272A1.pdf</a:t>
            </a:r>
          </a:p>
          <a:p>
            <a:r>
              <a:rPr lang="en-US" dirty="0"/>
              <a:t>https://</a:t>
            </a:r>
            <a:r>
              <a:rPr lang="en-US" dirty="0" err="1"/>
              <a:t>opendata.usac.org</a:t>
            </a:r>
            <a:r>
              <a:rPr lang="en-US" dirty="0"/>
              <a:t>/High-Cost/High-Cost-Funding-Disbursement-Search/</a:t>
            </a:r>
            <a:r>
              <a:rPr lang="en-US" dirty="0" err="1"/>
              <a:t>cegz-dzzi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www.fcc.gov</a:t>
            </a:r>
            <a:r>
              <a:rPr lang="en-US" dirty="0"/>
              <a:t>/general/federal-state-joint-board-monitoring-reports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8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Internet Trends 2019 (Mary Meeker)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01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www.usac.org</a:t>
            </a:r>
            <a:r>
              <a:rPr lang="en-US" dirty="0"/>
              <a:t>/lifeline/learn/program-data/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60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www.benton.org</a:t>
            </a:r>
            <a:r>
              <a:rPr lang="en-US" dirty="0"/>
              <a:t>/blog/how-infrastructure-investment-and-jobs-act-will-make-broadband-more-affordable</a:t>
            </a:r>
          </a:p>
          <a:p>
            <a:r>
              <a:rPr lang="en-US" dirty="0"/>
              <a:t>https://</a:t>
            </a:r>
            <a:r>
              <a:rPr lang="en-US" dirty="0" err="1"/>
              <a:t>www.census.gov</a:t>
            </a:r>
            <a:r>
              <a:rPr lang="en-US" dirty="0"/>
              <a:t>/library/publications/2021/demo/p60-273.html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99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Internet Trends 2019 (Mary Meeker)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4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/internet/fact-sheet/internet-broadband/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20D8B-59E9-9843-AA83-73509A9301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fivethirtyeight.com</a:t>
            </a:r>
            <a:r>
              <a:rPr lang="en-US" dirty="0"/>
              <a:t>/features/the-worst-internet-in-</a:t>
            </a:r>
            <a:r>
              <a:rPr lang="en-US" dirty="0" err="1"/>
              <a:t>america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45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/internet/2021/06/03/mobile-technology-and-home-broadband-2021/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3F7A73-B34B-2545-8E93-2CFD529B4D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1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broadbandnow.com</a:t>
            </a:r>
            <a:r>
              <a:rPr lang="en-US" dirty="0"/>
              <a:t>/research/</a:t>
            </a:r>
            <a:r>
              <a:rPr lang="en-US" dirty="0" err="1"/>
              <a:t>fcc</a:t>
            </a:r>
            <a:r>
              <a:rPr lang="en-US" dirty="0"/>
              <a:t>-broadband-overreporting-by-state</a:t>
            </a:r>
          </a:p>
          <a:p>
            <a:r>
              <a:rPr lang="en-US" dirty="0"/>
              <a:t>https://</a:t>
            </a:r>
            <a:r>
              <a:rPr lang="en-US" dirty="0" err="1"/>
              <a:t>www.brookings.edu</a:t>
            </a:r>
            <a:r>
              <a:rPr lang="en-US" dirty="0"/>
              <a:t>/research/signs-of-digital-distress-mapping-broadband-availability/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C08D0-4A34-1640-8F17-02B9718150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3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20D8B-59E9-9843-AA83-73509A9301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00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1997_Mar_Trends.pdf</a:t>
            </a:r>
          </a:p>
          <a:p>
            <a:r>
              <a:rPr lang="en-US" dirty="0"/>
              <a:t>https://</a:t>
            </a:r>
            <a:r>
              <a:rPr lang="en-US" dirty="0" err="1"/>
              <a:t>www.calcable.org</a:t>
            </a:r>
            <a:r>
              <a:rPr lang="en-US" dirty="0"/>
              <a:t>/learn/history-of-cable/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6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083E-B8CC-2749-A52D-902512385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" y="0"/>
            <a:ext cx="9143999" cy="3509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17D1D-09D4-9A47-8506-7A59BBC8C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3230-EF28-C34B-B6E6-FE3CA987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740D-C0AA-5A4E-B8C8-F88987AA59A5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93A360-7162-9349-8704-A6065083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E6096-67E1-564D-A91F-371B2F06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7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0FBD-6F03-9E4C-B270-E983B8BA1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79F0B-936A-A844-8684-B441E9071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0DC3-095B-D544-812E-0CD5F321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82F4-B57B-5942-BE97-EC961D78F7D2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FF353-8F11-6140-B0FB-92A991F9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3D35B-E731-D345-A609-832E3DA2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2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13420-4624-F34C-8553-D5249B8EE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6A008-7844-3243-A372-8DDD29D9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4CC8-F383-B545-980A-19DDC220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2AE4-0BB0-D544-B8B7-01B3393B9FCF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09622-CE28-364B-A859-4B0EF8E9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E8F24-2FBC-D04E-BC47-972F71B7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39999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94250" y="2558767"/>
            <a:ext cx="39999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4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5A5E-DAD2-F747-85C4-6027EAAF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C544-1961-A54D-9F1E-80BCC5083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7"/>
            <a:ext cx="8543636" cy="4871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D4C5-3961-0445-A5BB-19A9BDAC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358083"/>
            <a:ext cx="2057400" cy="365125"/>
          </a:xfrm>
        </p:spPr>
        <p:txBody>
          <a:bodyPr/>
          <a:lstStyle/>
          <a:p>
            <a:fld id="{C5387936-47E8-A548-B285-550C79FA621B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D513-39CB-4C45-A106-E6F71355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5C96B-1ADE-0C4C-86BC-8D082CA3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1036" y="6356351"/>
            <a:ext cx="2057400" cy="365125"/>
          </a:xfrm>
        </p:spPr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93521-C397-1449-A048-7C5E7B25A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6EAB4-5F84-2F41-AD4D-058EB4337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B0A0-23E4-2D49-8148-ADA1662F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B9A15-437B-8D49-B3A3-8823E6314777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41958-A645-CF4A-8152-80DBC652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8187A-EE4D-6340-A602-2EF923049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0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5A5FD-6F83-004D-B637-9449A43AA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4255A-14F2-1049-AA34-E7214F04A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518C6-FFA2-2A4B-A02E-0B4155CC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35750-A7DD-2246-9C39-D97B129E474D}" type="datetime1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C8ABC-EED0-7540-AA91-1C854824F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836D-E2D8-8E4F-BE42-31E4CF80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CBD194-E5A6-7E4C-9861-19958900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36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F8AAB-AAB1-8B48-AD18-E3F04CBD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0D3C9-EF98-744B-B80F-5FF307EE0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A71FC-83EE-9B4F-B6F3-AD7B2D0EB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111C7C-BCC0-5A41-B3C2-B8D74D70E6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BB11E-091D-1D42-96CE-7C137077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69B4C-E2E8-4F4A-8E6A-8456C64930B0}" type="datetime1">
              <a:rPr lang="en-US" smtClean="0"/>
              <a:t>2/23/22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A57324-7C20-EC41-BCAC-17BC3F32B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C0C34-64AD-4C43-821B-5FA74CF4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91FB20-2CFC-DB44-9F63-25BFDF7F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96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2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3B000-6B30-4046-8C9C-60C29901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DA9A-1489-8F49-A865-69A66A8A37E1}" type="datetime1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AD833-44FD-234A-B955-5DCE4DDF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2C10E-834D-BF4A-9640-C1FBE5C3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8C8979C-F764-4E42-9E3E-3067CEFC8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24"/>
            <a:ext cx="9144000" cy="11739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14350" indent="0"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61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C7668-5120-9F40-B684-B1DB688F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D5D2-7C89-B54A-9547-E33B3F31D8CD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DBB3B-1765-E14F-AA1F-E5E1D3E2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3FA4-18FD-464E-8ADF-40A2F574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5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06DCE-8897-9141-A7B7-8502A7FD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0D46A-D85A-6648-9F8A-D9F53F6EF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94A23-CA3E-3F4F-AC8B-E3FCD418D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E0EC-6BBB-C549-B506-B91635B2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2F96-02D5-EB4A-8FF2-970353350B39}" type="datetime1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38165-C4D4-0941-BBE0-A3AEFB7F1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F2A5B-709F-1D4F-B6B6-4E376889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3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CBDB0-8E13-214A-8400-6C29FB49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C290F-D1DE-3445-B0AF-2314FD963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7F796-7AA5-6741-84D9-834664C40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6DA95-305D-6940-BDB1-92F1EA3B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2C224-9CAD-3E46-9307-C8CA50D1FF0E}" type="datetime1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09EB6-BD2F-D343-AB1C-48558473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4A0A-2038-9347-871F-AB96A15D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7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7DC6B-830F-8347-972D-896CA68E7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E8F5-C81D-8B4B-9CEE-375937A6A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ABCE9-66D6-1A4F-AA66-0DC01B8F57D5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3B707-388D-1C45-A92D-A1C4263BE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CA1E5-35D3-1D49-A435-E5519BC16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1DD30-7F24-DC41-8A0E-9B222169C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1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spe.hhs.gov/poverty-guideline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Accelerating Digital Inclusion – Making the Internet Available and Affordable to Everyone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Henning Schulzrinne</a:t>
            </a:r>
          </a:p>
          <a:p>
            <a:r>
              <a:rPr lang="en-US" dirty="0"/>
              <a:t>Columbia University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551B7-DB18-E44F-BDA1-A59FFF05C900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9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3132E-F270-0645-9BE3-4DA19758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4EAF3-1B30-5C45-B2F5-AB60A0F17FEC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56596-CE8E-2644-8857-10E24065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ACM Baltimore Chapter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9C03D-D1DC-6E4D-931A-32D20A12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10388F-4354-FD4E-9598-78DD10BD3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race, too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43F52-6555-464A-96D2-C9DA62471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156126"/>
            <a:ext cx="7593200" cy="51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77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F51453-8ED1-CD4F-AF7B-44458A1B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5B9F2-7ED0-D746-8E80-407AB5CAC0AC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13E1C-BC73-F947-9B2B-670AC1CE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ACM Baltimore Chapter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2515F-6F99-7045-B3C6-FBD28019B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2E800C-749E-C14C-A832-CC87B160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15% of U.S. adults are smartphone-only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B0C98-7891-9443-9328-4347D93067F3}"/>
              </a:ext>
            </a:extLst>
          </p:cNvPr>
          <p:cNvSpPr txBox="1"/>
          <p:nvPr/>
        </p:nvSpPr>
        <p:spPr>
          <a:xfrm>
            <a:off x="3719945" y="2171700"/>
            <a:ext cx="5226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Smartphones = mostly consumption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+ </a:t>
            </a:r>
            <a:r>
              <a:rPr lang="en-US" dirty="0" err="1"/>
              <a:t>TikTok</a:t>
            </a:r>
            <a:r>
              <a:rPr lang="en-US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to do homework on a smartphone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to do telework</a:t>
            </a:r>
          </a:p>
        </p:txBody>
      </p:sp>
      <p:pic>
        <p:nvPicPr>
          <p:cNvPr id="2050" name="Picture 2" descr="Chart showing broadband adoption varies substantially by education, household income; some differences less pronounced for smartphone ownership">
            <a:extLst>
              <a:ext uri="{FF2B5EF4-FFF2-40B4-BE49-F238E27FC236}">
                <a16:creationId xmlns:a16="http://schemas.microsoft.com/office/drawing/2014/main" id="{019ED287-5BB5-ED42-9E83-AA23BB459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1" y="1255361"/>
            <a:ext cx="3401874" cy="48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357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access by speed &amp; geography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71" y="1298266"/>
            <a:ext cx="4967357" cy="1281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1" y="2663783"/>
            <a:ext cx="5019675" cy="1514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2371" y="3878176"/>
            <a:ext cx="17027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15% of US population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911" y="1182255"/>
            <a:ext cx="1033139" cy="54239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AB0B2-F452-6546-AE6C-3E5F9C7C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90207-09CC-8345-9D8D-9062044CA35B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AA8D-244E-5141-880C-D401B8F4D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1EF6D-227D-314F-9133-5A136E97C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095" y="3797857"/>
            <a:ext cx="5307556" cy="29388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319187-A483-C642-A732-3AA7B2223EEA}"/>
              </a:ext>
            </a:extLst>
          </p:cNvPr>
          <p:cNvSpPr txBox="1"/>
          <p:nvPr/>
        </p:nvSpPr>
        <p:spPr>
          <a:xfrm>
            <a:off x="5083777" y="1740381"/>
            <a:ext cx="447558" cy="2462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305371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2514D-99C5-B845-85EC-28990E81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What are the causes?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BC8C9-988B-A34D-A04C-834B5CE66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70BD-BA9F-8D48-B96E-F18E43BF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C6D6D-B27F-FF46-8EE8-843FA6B82212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22043-C0B9-4A49-BF49-E9CE83028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A7391-E914-AD4B-B4D1-9D043A18C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093201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population density, easier broadband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459" y="1750137"/>
            <a:ext cx="6715838" cy="3744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1588" y="1731381"/>
            <a:ext cx="8338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2.91/km</a:t>
            </a:r>
            <a:r>
              <a:rPr lang="en-US" sz="1350" baseline="30000" dirty="0"/>
              <a:t>2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6619165" y="1731381"/>
            <a:ext cx="8338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3.49/km</a:t>
            </a:r>
            <a:r>
              <a:rPr lang="en-US" sz="1350" baseline="30000" dirty="0"/>
              <a:t>2</a:t>
            </a: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3436248" y="1756013"/>
            <a:ext cx="922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32.45/km</a:t>
            </a:r>
            <a:r>
              <a:rPr lang="en-US" sz="1350" baseline="30000" dirty="0"/>
              <a:t>2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276461" y="5702150"/>
            <a:ext cx="792205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Deloitte, 2017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7F3497-5207-BA4A-86F6-34A319CEA575}"/>
              </a:ext>
            </a:extLst>
          </p:cNvPr>
          <p:cNvSpPr txBox="1"/>
          <p:nvPr/>
        </p:nvSpPr>
        <p:spPr>
          <a:xfrm>
            <a:off x="1891898" y="4286250"/>
            <a:ext cx="1768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>
                    <a:lumMod val="95000"/>
                  </a:schemeClr>
                </a:solidFill>
              </a:rPr>
              <a:t>to be covered requires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6DAA80E-0A0D-D045-8DD6-5EF2635CE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4949-EC9C-6445-88FC-FF7CC2C65EFE}" type="datetime1">
              <a:rPr lang="en-US" smtClean="0"/>
              <a:t>2/23/22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5685004-B83C-0B41-9DA0-0B4E342A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2814054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F03ED-A9DD-D043-96AE-CE48589F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322A-ED3E-E444-8841-D33CFD2B2775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A7FDD-F06B-AC4D-908D-006D48A7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ED7F14-42DE-ED4F-830A-8818AFC1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Availability, affordability and relevance are coupled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08E27A3-897A-D94D-AA34-885F61607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430318"/>
              </p:ext>
            </p:extLst>
          </p:nvPr>
        </p:nvGraphicFramePr>
        <p:xfrm>
          <a:off x="1139125" y="1356102"/>
          <a:ext cx="6718515" cy="422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F794019-794C-AF42-96F0-8487ACEAE3FA}"/>
              </a:ext>
            </a:extLst>
          </p:cNvPr>
          <p:cNvSpPr txBox="1"/>
          <p:nvPr/>
        </p:nvSpPr>
        <p:spPr>
          <a:xfrm>
            <a:off x="5709063" y="3297630"/>
            <a:ext cx="2438745" cy="5078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not available – don’t know what</a:t>
            </a:r>
          </a:p>
          <a:p>
            <a:r>
              <a:rPr lang="en-US" sz="1350" dirty="0"/>
              <a:t>you don’t have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718F1-C601-1043-8E22-9524F3963299}"/>
              </a:ext>
            </a:extLst>
          </p:cNvPr>
          <p:cNvSpPr txBox="1"/>
          <p:nvPr/>
        </p:nvSpPr>
        <p:spPr>
          <a:xfrm>
            <a:off x="2799270" y="5704608"/>
            <a:ext cx="3315780" cy="5078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if not relevant, low on spending priority</a:t>
            </a:r>
          </a:p>
          <a:p>
            <a:r>
              <a:rPr lang="en-US" sz="1350" dirty="0"/>
              <a:t>if can’t afford, easier to claim “don’t want it”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42406-1398-9140-B891-2E47F02A6760}"/>
              </a:ext>
            </a:extLst>
          </p:cNvPr>
          <p:cNvSpPr txBox="1"/>
          <p:nvPr/>
        </p:nvSpPr>
        <p:spPr>
          <a:xfrm>
            <a:off x="459426" y="3199479"/>
            <a:ext cx="2395848" cy="71558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carriers don’t build or improve in low-income areas (“digital redlining”)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9FAE701-6591-9F46-857F-9CD1C702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270225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Reason for non-adoption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31EF0-56F3-7F4E-94B0-1C7CB769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80627"/>
            <a:ext cx="9144000" cy="37710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1A6745-2D8E-2D4D-AD9B-F312C661C11D}"/>
              </a:ext>
            </a:extLst>
          </p:cNvPr>
          <p:cNvSpPr txBox="1"/>
          <p:nvPr/>
        </p:nvSpPr>
        <p:spPr>
          <a:xfrm>
            <a:off x="4097655" y="5631182"/>
            <a:ext cx="2696572" cy="2308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www.digitalinclusion.org</a:t>
            </a:r>
            <a:r>
              <a:rPr lang="en-US" sz="900" dirty="0"/>
              <a:t>/measuring-the-gap/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A155-FDCB-4346-8CA6-73C6EFD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EB411-7173-974A-AD4F-FD85F827C18B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3E62A-3248-F847-828F-CBB5034D8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919961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2CDA-F358-7347-BE24-85B77F98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all depends on your (network) roots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E55C2-47CF-0E4E-A925-80673C7B9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BED2-1B56-7F41-832D-7CE6C04E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5E2D5-CBBD-F84C-8119-8A18FA4C12DA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11E63-FC55-7D47-9A85-7CE3552F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F6D6F-E566-4844-ADE3-B176EFA7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1367916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BCA2-1453-8442-84BE-CC592C3C2AF4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Accidental broadband</a:t>
            </a:r>
          </a:p>
        </p:txBody>
      </p:sp>
      <p:sp>
        <p:nvSpPr>
          <p:cNvPr id="5" name="Pentagon 4"/>
          <p:cNvSpPr/>
          <p:nvPr/>
        </p:nvSpPr>
        <p:spPr>
          <a:xfrm>
            <a:off x="916362" y="2911366"/>
            <a:ext cx="5465380" cy="17867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4588" y="2438400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DSL patents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8516" y="194836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94.2% of US</a:t>
            </a:r>
          </a:p>
          <a:p>
            <a:r>
              <a:rPr lang="en-US" dirty="0"/>
              <a:t>households have</a:t>
            </a:r>
          </a:p>
          <a:p>
            <a:r>
              <a:rPr lang="en-US" dirty="0"/>
              <a:t>phone service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1500" y="2161401"/>
            <a:ext cx="91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G.992.2</a:t>
            </a:r>
          </a:p>
          <a:p>
            <a:r>
              <a:rPr lang="en-US" dirty="0"/>
              <a:t>ADSL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588" y="319367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1988-1991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5826" y="31936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2144" y="31552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1999</a:t>
            </a:r>
          </a:p>
        </p:txBody>
      </p:sp>
      <p:sp>
        <p:nvSpPr>
          <p:cNvPr id="12" name="Pentagon 11"/>
          <p:cNvSpPr/>
          <p:nvPr/>
        </p:nvSpPr>
        <p:spPr>
          <a:xfrm>
            <a:off x="916362" y="4776171"/>
            <a:ext cx="7000991" cy="192652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93475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4224" y="3833632"/>
            <a:ext cx="1762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62.1 million US</a:t>
            </a:r>
          </a:p>
          <a:p>
            <a:pPr algn="ctr"/>
            <a:r>
              <a:rPr lang="en-US" dirty="0"/>
              <a:t>households have</a:t>
            </a:r>
          </a:p>
          <a:p>
            <a:pPr algn="ctr"/>
            <a:r>
              <a:rPr lang="en-US" dirty="0"/>
              <a:t>cable TV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55370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65551" y="3953894"/>
            <a:ext cx="1432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“peak CATV”:</a:t>
            </a:r>
          </a:p>
          <a:p>
            <a:pPr algn="ctr"/>
            <a:r>
              <a:rPr lang="en-US" dirty="0"/>
              <a:t>82% of HH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8050" y="499326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1997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7369" y="4187231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DOCSIS 1.0</a:t>
            </a:r>
          </a:p>
          <a:p>
            <a:r>
              <a:rPr lang="en-US" dirty="0"/>
              <a:t>(40M/1M)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90981" y="4974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08852" y="4004560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DOCSIS 3.1</a:t>
            </a:r>
          </a:p>
          <a:p>
            <a:r>
              <a:rPr lang="en-US" dirty="0"/>
              <a:t>(10G/1G)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FAAFB6-A6BF-5749-BBB2-95D890365EB4}"/>
              </a:ext>
            </a:extLst>
          </p:cNvPr>
          <p:cNvSpPr txBox="1"/>
          <p:nvPr/>
        </p:nvSpPr>
        <p:spPr>
          <a:xfrm>
            <a:off x="625642" y="5659997"/>
            <a:ext cx="7388215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 </a:t>
            </a:r>
            <a:r>
              <a:rPr lang="en-US" dirty="0"/>
              <a:t>DSL and cable infrastructure near-universally or widely available well before use as Internet access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EB7768-DDCF-EA42-81DB-751F3D30B06A}"/>
              </a:ext>
            </a:extLst>
          </p:cNvPr>
          <p:cNvSpPr txBox="1"/>
          <p:nvPr/>
        </p:nvSpPr>
        <p:spPr>
          <a:xfrm>
            <a:off x="625642" y="50026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D2B2E-6555-E54D-A170-464CAA42D2B6}"/>
              </a:ext>
            </a:extLst>
          </p:cNvPr>
          <p:cNvSpPr txBox="1"/>
          <p:nvPr/>
        </p:nvSpPr>
        <p:spPr>
          <a:xfrm>
            <a:off x="188428" y="4051854"/>
            <a:ext cx="1546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 million</a:t>
            </a:r>
          </a:p>
          <a:p>
            <a:r>
              <a:rPr lang="en-US" dirty="0"/>
              <a:t>US subscribers</a:t>
            </a:r>
          </a:p>
        </p:txBody>
      </p:sp>
    </p:spTree>
    <p:extLst>
      <p:ext uri="{BB962C8B-B14F-4D97-AF65-F5344CB8AC3E}">
        <p14:creationId xmlns:p14="http://schemas.microsoft.com/office/powerpoint/2010/main" val="1944745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34472F-0219-D34B-AB58-3571C92A1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863E-F632-1E4A-B109-9DC599939FE3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7C24C9-F2A1-DC49-9BBC-1CAFC635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ABA87-CFB2-2C4B-9A20-57A4B2A4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831E0F-6D60-9C49-9A1E-F5259A3A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technology 2021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7E44A0C-7F6E-EE4B-B116-D5C043F362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109893"/>
              </p:ext>
            </p:extLst>
          </p:nvPr>
        </p:nvGraphicFramePr>
        <p:xfrm>
          <a:off x="96819" y="1484555"/>
          <a:ext cx="8928848" cy="467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7732E68-DCE1-A045-B439-6A7ABB64BC8F}"/>
              </a:ext>
            </a:extLst>
          </p:cNvPr>
          <p:cNvSpPr txBox="1"/>
          <p:nvPr/>
        </p:nvSpPr>
        <p:spPr>
          <a:xfrm>
            <a:off x="6755802" y="6067313"/>
            <a:ext cx="18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OECD (June 2021)</a:t>
            </a:r>
          </a:p>
        </p:txBody>
      </p:sp>
    </p:spTree>
    <p:extLst>
      <p:ext uri="{BB962C8B-B14F-4D97-AF65-F5344CB8AC3E}">
        <p14:creationId xmlns:p14="http://schemas.microsoft.com/office/powerpoint/2010/main" val="46006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5808-465E-6E45-B819-0551C073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6EA3A-1FCB-D44B-9A06-31F48DAD2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Availability, affordability </a:t>
            </a:r>
            <a:r>
              <a:rPr lang="en-US" dirty="0"/>
              <a:t>and relevance</a:t>
            </a:r>
          </a:p>
          <a:p>
            <a:r>
              <a:rPr lang="en-US" dirty="0"/>
              <a:t>What makes deploying fixed broadband necessary &amp; expensive?</a:t>
            </a:r>
          </a:p>
          <a:p>
            <a:r>
              <a:rPr lang="en-US" dirty="0"/>
              <a:t>Technology may help – if it can dig trenches &amp; automate operations</a:t>
            </a:r>
          </a:p>
          <a:p>
            <a:r>
              <a:rPr lang="en-US" dirty="0"/>
              <a:t>Affordability may become a larger problem than availability</a:t>
            </a:r>
          </a:p>
          <a:p>
            <a:r>
              <a:rPr lang="en-US" dirty="0"/>
              <a:t>Government is likely to play a major role</a:t>
            </a:r>
          </a:p>
          <a:p>
            <a:r>
              <a:rPr lang="en-US" dirty="0"/>
              <a:t>Mostly focus on United States, but basic problems similar elsewhere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F2FE-03EE-9148-89A7-13C7C5BE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1857C-183E-2443-BE57-D892171839C1}" type="datetime1">
              <a:rPr lang="en-US" smtClean="0"/>
              <a:t>2/23/22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F5A51-FC82-C94D-8524-0376D96D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B2E7E-6291-444F-A7BC-AF494992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2214616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C73A9F-1A18-BA42-AC18-8BB37604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E40A9-B6F2-6742-8066-8CD0F5F650EE}" type="datetime1">
              <a:rPr lang="en-US" smtClean="0"/>
              <a:t>2/23/22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30B25-7B54-0240-A43B-F8688C043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DA4BB4-CBF4-C94B-96E4-2385E8118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FTTH internationally (OECD)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80E9F8-B2D5-434C-9D34-98762D3F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3FDB61D-FED0-3640-9FD1-9E72546ADC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806881"/>
              </p:ext>
            </p:extLst>
          </p:nvPr>
        </p:nvGraphicFramePr>
        <p:xfrm>
          <a:off x="129093" y="1333947"/>
          <a:ext cx="8832028" cy="4797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033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E2CDA-F358-7347-BE24-85B77F98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Improving availability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E55C2-47CF-0E4E-A925-80673C7B9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EBED2-1B56-7F41-832D-7CE6C04E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34795-BC29-4C40-9BC9-5A4A52DF5469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11E63-FC55-7D47-9A85-7CE3552F8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3053-0AC2-F148-9C22-EFE831C3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619927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418CF-965D-7347-9899-FF0853A1B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E736A-69FC-5742-860B-85FA206C0AAE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11FBBC-056D-5A4C-B771-C9A08AC0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E8C91-1C1F-C844-BCB1-2957CAA8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99E7AD-97A8-7B46-8579-756AAE76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speed do we need?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2BB7FD-8A43-5746-8224-4C2CCA43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4" y="1182255"/>
            <a:ext cx="6182591" cy="497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54BD9A-8193-B94D-95D2-2369FFE90382}"/>
              </a:ext>
            </a:extLst>
          </p:cNvPr>
          <p:cNvSpPr txBox="1"/>
          <p:nvPr/>
        </p:nvSpPr>
        <p:spPr>
          <a:xfrm>
            <a:off x="3882672" y="1709855"/>
            <a:ext cx="4632678" cy="64633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industry: most applications don’t need lots of bandwidth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63193-C09D-C646-A3F9-DFBB10AD17A4}"/>
              </a:ext>
            </a:extLst>
          </p:cNvPr>
          <p:cNvSpPr txBox="1"/>
          <p:nvPr/>
        </p:nvSpPr>
        <p:spPr>
          <a:xfrm>
            <a:off x="3882672" y="2572937"/>
            <a:ext cx="463267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advocates: but we want future-proof networks!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9CEC8-1B24-FC49-AA09-EE3FCEC09039}"/>
              </a:ext>
            </a:extLst>
          </p:cNvPr>
          <p:cNvSpPr txBox="1"/>
          <p:nvPr/>
        </p:nvSpPr>
        <p:spPr>
          <a:xfrm>
            <a:off x="6494318" y="5770268"/>
            <a:ext cx="22963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Technology Policy Institute, 3/21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A60C6-2653-8447-972A-CC7696F3E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3115268"/>
            <a:ext cx="8343900" cy="11049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067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2947-E739-404A-B195-89B738F4F665}" type="datetime1">
              <a:rPr lang="en-US" smtClean="0"/>
              <a:t>2/23/22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non-fiber networks, problem is likely capacity, not speed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40B5879-6DD6-CA4E-86BE-07DD37EADB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1188800"/>
              </p:ext>
            </p:extLst>
          </p:nvPr>
        </p:nvGraphicFramePr>
        <p:xfrm>
          <a:off x="216977" y="1286359"/>
          <a:ext cx="8679050" cy="4951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AB86E-749F-E04C-B489-785ACAA7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258660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ber Optic Cables">
            <a:extLst>
              <a:ext uri="{FF2B5EF4-FFF2-40B4-BE49-F238E27FC236}">
                <a16:creationId xmlns:a16="http://schemas.microsoft.com/office/drawing/2014/main" id="{B3EECC0F-B8E1-754E-A5CA-3C2DCC0D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41" y="2514271"/>
            <a:ext cx="975708" cy="6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5FBD92-C226-E74A-80F8-BD2CA5C3C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57063-0259-AF41-B80B-853B9B37B371}" type="datetime1">
              <a:rPr lang="en-US" smtClean="0"/>
              <a:t>2/23/22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  <a:r>
              <a:rPr lang="en-US"/>
              <a:t>: not Gb/s or b/s/Hz, but $/</a:t>
            </a:r>
            <a:r>
              <a:rPr lang="en-US" dirty="0"/>
              <a:t>GB and $/year</a:t>
            </a:r>
          </a:p>
        </p:txBody>
      </p:sp>
      <p:sp>
        <p:nvSpPr>
          <p:cNvPr id="14" name="Left-Up Arrow 13">
            <a:extLst>
              <a:ext uri="{FF2B5EF4-FFF2-40B4-BE49-F238E27FC236}">
                <a16:creationId xmlns:a16="http://schemas.microsoft.com/office/drawing/2014/main" id="{A25B4420-E6D1-D64C-B301-DE0730ABAC9E}"/>
              </a:ext>
            </a:extLst>
          </p:cNvPr>
          <p:cNvSpPr/>
          <p:nvPr/>
        </p:nvSpPr>
        <p:spPr>
          <a:xfrm flipH="1">
            <a:off x="1520190" y="2194560"/>
            <a:ext cx="5189220" cy="2926080"/>
          </a:xfrm>
          <a:prstGeom prst="leftUpArrow">
            <a:avLst>
              <a:gd name="adj1" fmla="val 207"/>
              <a:gd name="adj2" fmla="val 2736"/>
              <a:gd name="adj3" fmla="val 6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419D7E-848B-5F41-80AC-A7BA685657CB}"/>
              </a:ext>
            </a:extLst>
          </p:cNvPr>
          <p:cNvSpPr txBox="1"/>
          <p:nvPr/>
        </p:nvSpPr>
        <p:spPr>
          <a:xfrm>
            <a:off x="5326380" y="5148352"/>
            <a:ext cx="25009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GB/subscriber or GB/square mile</a:t>
            </a:r>
          </a:p>
        </p:txBody>
      </p: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CBF2D999-D0EF-8F4C-B410-D01D0D20BF80}"/>
              </a:ext>
            </a:extLst>
          </p:cNvPr>
          <p:cNvCxnSpPr/>
          <p:nvPr/>
        </p:nvCxnSpPr>
        <p:spPr>
          <a:xfrm flipV="1">
            <a:off x="1657350" y="2045970"/>
            <a:ext cx="4954905" cy="2623185"/>
          </a:xfrm>
          <a:prstGeom prst="curvedConnector3">
            <a:avLst>
              <a:gd name="adj1" fmla="val 66724"/>
            </a:avLst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DBAA24-F806-074D-A538-345FFB9A0688}"/>
              </a:ext>
            </a:extLst>
          </p:cNvPr>
          <p:cNvCxnSpPr/>
          <p:nvPr/>
        </p:nvCxnSpPr>
        <p:spPr>
          <a:xfrm>
            <a:off x="1663065" y="4217670"/>
            <a:ext cx="9772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D894B4-F85D-2648-BDA8-9460C0411586}"/>
              </a:ext>
            </a:extLst>
          </p:cNvPr>
          <p:cNvCxnSpPr/>
          <p:nvPr/>
        </p:nvCxnSpPr>
        <p:spPr>
          <a:xfrm flipV="1">
            <a:off x="2640330" y="3429000"/>
            <a:ext cx="0" cy="7886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7944380-FF7D-D847-91F7-0B962D6B4203}"/>
              </a:ext>
            </a:extLst>
          </p:cNvPr>
          <p:cNvCxnSpPr/>
          <p:nvPr/>
        </p:nvCxnSpPr>
        <p:spPr>
          <a:xfrm>
            <a:off x="2640330" y="3429000"/>
            <a:ext cx="9772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Callout 25">
            <a:extLst>
              <a:ext uri="{FF2B5EF4-FFF2-40B4-BE49-F238E27FC236}">
                <a16:creationId xmlns:a16="http://schemas.microsoft.com/office/drawing/2014/main" id="{DDB9B0E7-D1DB-3248-B29C-3E994D3BB911}"/>
              </a:ext>
            </a:extLst>
          </p:cNvPr>
          <p:cNvSpPr/>
          <p:nvPr/>
        </p:nvSpPr>
        <p:spPr>
          <a:xfrm>
            <a:off x="2686051" y="4120516"/>
            <a:ext cx="1360168" cy="850667"/>
          </a:xfrm>
          <a:prstGeom prst="wedgeEllipseCallout">
            <a:avLst>
              <a:gd name="adj1" fmla="val -52457"/>
              <a:gd name="adj2" fmla="val -49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2</a:t>
            </a:r>
            <a:r>
              <a:rPr lang="en-US" sz="1350" baseline="30000" dirty="0"/>
              <a:t>nd</a:t>
            </a:r>
            <a:r>
              <a:rPr lang="en-US" sz="1350" dirty="0"/>
              <a:t> GEO satellite</a:t>
            </a: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B5203221-6672-7C48-A299-D502F0F3154B}"/>
              </a:ext>
            </a:extLst>
          </p:cNvPr>
          <p:cNvSpPr/>
          <p:nvPr/>
        </p:nvSpPr>
        <p:spPr>
          <a:xfrm>
            <a:off x="5040630" y="3407011"/>
            <a:ext cx="1360168" cy="850667"/>
          </a:xfrm>
          <a:prstGeom prst="wedgeEllipseCallout">
            <a:avLst>
              <a:gd name="adj1" fmla="val -52457"/>
              <a:gd name="adj2" fmla="val -495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switch to small cells</a:t>
            </a:r>
          </a:p>
        </p:txBody>
      </p:sp>
      <p:sp>
        <p:nvSpPr>
          <p:cNvPr id="28" name="Oval Callout 27">
            <a:extLst>
              <a:ext uri="{FF2B5EF4-FFF2-40B4-BE49-F238E27FC236}">
                <a16:creationId xmlns:a16="http://schemas.microsoft.com/office/drawing/2014/main" id="{BEC5626E-36CF-BB4B-BC2B-B84167EB9E43}"/>
              </a:ext>
            </a:extLst>
          </p:cNvPr>
          <p:cNvSpPr/>
          <p:nvPr/>
        </p:nvSpPr>
        <p:spPr>
          <a:xfrm>
            <a:off x="6343647" y="2104858"/>
            <a:ext cx="1360168" cy="850667"/>
          </a:xfrm>
          <a:prstGeom prst="wedgeEllipseCallout">
            <a:avLst>
              <a:gd name="adj1" fmla="val -52457"/>
              <a:gd name="adj2" fmla="val -495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in-building cells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2F5212-CB41-8C4D-9042-C8563C65DC2E}"/>
              </a:ext>
            </a:extLst>
          </p:cNvPr>
          <p:cNvCxnSpPr>
            <a:cxnSpLocks/>
          </p:cNvCxnSpPr>
          <p:nvPr/>
        </p:nvCxnSpPr>
        <p:spPr>
          <a:xfrm flipV="1">
            <a:off x="1663065" y="2834641"/>
            <a:ext cx="4537710" cy="5943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88CC926-59DC-BB4B-A412-EE2B33939831}"/>
              </a:ext>
            </a:extLst>
          </p:cNvPr>
          <p:cNvSpPr txBox="1"/>
          <p:nvPr/>
        </p:nvSpPr>
        <p:spPr>
          <a:xfrm>
            <a:off x="650518" y="2149705"/>
            <a:ext cx="8082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$/month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A46C632-ACAC-C540-A323-668C4E0BDC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040" y="3596679"/>
            <a:ext cx="685881" cy="5761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FE8898-56EB-5A4E-A187-9A7EA40D2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681" y="4161010"/>
            <a:ext cx="432668" cy="5768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44FCA4-C95C-914A-B23A-77BDF6A8E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35" y="3144915"/>
            <a:ext cx="1181499" cy="60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4807D-F05F-7A49-99D8-64AC3491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1543814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determines network choices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828800" y="3826831"/>
            <a:ext cx="552635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28800" y="3673692"/>
            <a:ext cx="0" cy="30628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72300" y="3689227"/>
            <a:ext cx="0" cy="30628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57800" y="3689227"/>
            <a:ext cx="0" cy="30628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43300" y="3689227"/>
            <a:ext cx="0" cy="30628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15668" y="3995506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62802" y="4035529"/>
            <a:ext cx="3609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33219" y="4035529"/>
            <a:ext cx="449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3637" y="4035529"/>
            <a:ext cx="5373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1000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743450" y="3673692"/>
            <a:ext cx="0" cy="3062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99821" y="4035529"/>
            <a:ext cx="28725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88"/>
              <a:t>50</a:t>
            </a:r>
            <a:endParaRPr lang="en-US" sz="788" dirty="0"/>
          </a:p>
        </p:txBody>
      </p:sp>
      <p:sp>
        <p:nvSpPr>
          <p:cNvPr id="22" name="TextBox 21"/>
          <p:cNvSpPr txBox="1"/>
          <p:nvPr/>
        </p:nvSpPr>
        <p:spPr>
          <a:xfrm rot="5400000">
            <a:off x="3387281" y="4822788"/>
            <a:ext cx="13683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Alaska </a:t>
            </a:r>
            <a:r>
              <a:rPr lang="en-US" sz="1350" dirty="0" err="1"/>
              <a:t>roadmiles</a:t>
            </a:r>
            <a:endParaRPr lang="en-US" sz="135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057650" y="3673691"/>
            <a:ext cx="0" cy="3062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10260" y="4035006"/>
            <a:ext cx="28725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88" dirty="0"/>
              <a:t>20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7246620" y="3683676"/>
            <a:ext cx="0" cy="3062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208956" y="3847316"/>
            <a:ext cx="3385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1454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3268980" y="3683676"/>
            <a:ext cx="0" cy="30628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47204" y="3995506"/>
            <a:ext cx="23596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88" dirty="0"/>
              <a:t>7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131" y="4352552"/>
            <a:ext cx="726979" cy="4742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814" y="3187995"/>
            <a:ext cx="561274" cy="3744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3017201"/>
            <a:ext cx="765699" cy="57427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rot="16200000">
            <a:off x="986445" y="3617938"/>
            <a:ext cx="11340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HH/road mile</a:t>
            </a:r>
            <a:endParaRPr lang="en-US" sz="135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529" y="3153435"/>
            <a:ext cx="714200" cy="46423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4057651" y="2288774"/>
            <a:ext cx="33923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273220" y="2456339"/>
            <a:ext cx="832703" cy="1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707690" y="2641662"/>
            <a:ext cx="20840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341070" y="2181222"/>
            <a:ext cx="433132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/>
              <a:t>cable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257801" y="2641662"/>
            <a:ext cx="21922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341069" y="2537788"/>
            <a:ext cx="421910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FTTH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07088" y="2534464"/>
            <a:ext cx="869149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DSL (common)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94332" y="2316235"/>
            <a:ext cx="364202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REC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2584600" y="2825876"/>
            <a:ext cx="832703" cy="1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816437" y="2724132"/>
            <a:ext cx="428322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WISP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864308" y="2455816"/>
            <a:ext cx="1352173" cy="9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098707" y="2328611"/>
            <a:ext cx="558166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satellite</a:t>
            </a:r>
          </a:p>
        </p:txBody>
      </p:sp>
      <p:pic>
        <p:nvPicPr>
          <p:cNvPr id="6146" name="Picture 2" descr="starlink vs hughes">
            <a:extLst>
              <a:ext uri="{FF2B5EF4-FFF2-40B4-BE49-F238E27FC236}">
                <a16:creationId xmlns:a16="http://schemas.microsoft.com/office/drawing/2014/main" id="{39B2CE64-1585-654F-B989-39DA3B22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0" y="4777611"/>
            <a:ext cx="3106433" cy="183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11666-2578-7C42-ABA4-727DE15A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E9F5-123C-5140-9E09-17DC5CD27120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BAC47-CAE3-E44F-BC8D-361C0E17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524820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rural broadband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Who is going to build out?</a:t>
            </a:r>
          </a:p>
          <a:p>
            <a:pPr lvl="1"/>
            <a:r>
              <a:rPr lang="en-US" dirty="0"/>
              <a:t>some incumbent local exchange carriers (ILECs) are not interested</a:t>
            </a:r>
          </a:p>
          <a:p>
            <a:pPr lvl="1"/>
            <a:r>
              <a:rPr lang="en-US" dirty="0"/>
              <a:t>municipalities may be prohibited by state laws</a:t>
            </a:r>
          </a:p>
          <a:p>
            <a:pPr lvl="2"/>
            <a:r>
              <a:rPr lang="en-US" dirty="0"/>
              <a:t>or hurdle is extremely high</a:t>
            </a:r>
          </a:p>
          <a:p>
            <a:pPr lvl="1"/>
            <a:r>
              <a:rPr lang="en-US" dirty="0"/>
              <a:t>rural electric cooperatives </a:t>
            </a:r>
            <a:r>
              <a:rPr lang="mr-IN" dirty="0"/>
              <a:t>–</a:t>
            </a:r>
            <a:r>
              <a:rPr lang="en-US" dirty="0"/>
              <a:t> serve 14M homes in US (out of ~110M)</a:t>
            </a:r>
          </a:p>
          <a:p>
            <a:pPr lvl="2"/>
            <a:r>
              <a:rPr lang="en-US" dirty="0"/>
              <a:t>average, 5.8 electric meters per mile</a:t>
            </a:r>
          </a:p>
          <a:p>
            <a:r>
              <a:rPr lang="en-US" dirty="0"/>
              <a:t>Upgrade copper or new infrastructure?</a:t>
            </a:r>
          </a:p>
          <a:p>
            <a:pPr lvl="1"/>
            <a:r>
              <a:rPr lang="en-US" dirty="0"/>
              <a:t>fiber closer to the home (“FTTN”) 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fiber to the home (FTTH) or fixed wireless (FWA) or LEO</a:t>
            </a:r>
          </a:p>
          <a:p>
            <a:r>
              <a:rPr lang="en-US" dirty="0"/>
              <a:t>Who is going to pay for broadband?</a:t>
            </a:r>
          </a:p>
          <a:p>
            <a:pPr lvl="1"/>
            <a:r>
              <a:rPr lang="en-US" dirty="0"/>
              <a:t>subsidize once, for </a:t>
            </a:r>
            <a:r>
              <a:rPr lang="en-US" i="1" dirty="0"/>
              <a:t>N</a:t>
            </a:r>
            <a:r>
              <a:rPr lang="en-US" dirty="0"/>
              <a:t> years, or forever?</a:t>
            </a:r>
          </a:p>
          <a:p>
            <a:r>
              <a:rPr lang="en-US" dirty="0"/>
              <a:t>Are non-landline approaches scalable?</a:t>
            </a:r>
          </a:p>
          <a:p>
            <a:pPr lvl="1"/>
            <a:r>
              <a:rPr lang="en-US" dirty="0"/>
              <a:t>TV white spaces, HAPS</a:t>
            </a:r>
          </a:p>
          <a:p>
            <a:pPr lvl="1"/>
            <a:r>
              <a:rPr lang="en-US" dirty="0"/>
              <a:t>satellite </a:t>
            </a:r>
            <a:r>
              <a:rPr lang="mr-IN" dirty="0"/>
              <a:t>–</a:t>
            </a:r>
            <a:r>
              <a:rPr lang="en-US" dirty="0"/>
              <a:t> NGS like </a:t>
            </a:r>
            <a:r>
              <a:rPr lang="en-US" dirty="0" err="1"/>
              <a:t>OneWeb</a:t>
            </a:r>
            <a:r>
              <a:rPr lang="en-US" dirty="0"/>
              <a:t> (600 satellites) or </a:t>
            </a:r>
            <a:r>
              <a:rPr lang="en-US" dirty="0" err="1"/>
              <a:t>StarLink</a:t>
            </a:r>
            <a:endParaRPr lang="en-US" dirty="0"/>
          </a:p>
          <a:p>
            <a:pPr lvl="2"/>
            <a:r>
              <a:rPr lang="en-US" dirty="0"/>
              <a:t>currently, about 500k residential satellite subscribers</a:t>
            </a:r>
          </a:p>
          <a:p>
            <a:pPr lvl="3"/>
            <a:r>
              <a:rPr lang="en-US" dirty="0"/>
              <a:t>”better than nothing”</a:t>
            </a:r>
          </a:p>
          <a:p>
            <a:pPr lvl="3"/>
            <a:r>
              <a:rPr lang="en-US" dirty="0"/>
              <a:t>lacking capacity, high delay, low reliability, expensive</a:t>
            </a:r>
          </a:p>
          <a:p>
            <a:pPr lvl="2"/>
            <a:r>
              <a:rPr lang="en-US" dirty="0"/>
              <a:t>LEOs change the picture</a:t>
            </a:r>
          </a:p>
          <a:p>
            <a:pPr lvl="3"/>
            <a:r>
              <a:rPr lang="en-US" dirty="0"/>
              <a:t>but same concerns + spectrum + horizon visibility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074" name="Picture 2" descr="SpaceX's Starlink 'UFO on a stick' User Terminal Prototypes Revealed In Photos">
            <a:extLst>
              <a:ext uri="{FF2B5EF4-FFF2-40B4-BE49-F238E27FC236}">
                <a16:creationId xmlns:a16="http://schemas.microsoft.com/office/drawing/2014/main" id="{B410AD6B-0EB7-B740-A9B3-CB34021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64" y="3617073"/>
            <a:ext cx="2621672" cy="174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C63E8F-439C-6147-974D-BBDE86C701FF}"/>
              </a:ext>
            </a:extLst>
          </p:cNvPr>
          <p:cNvSpPr txBox="1"/>
          <p:nvPr/>
        </p:nvSpPr>
        <p:spPr>
          <a:xfrm>
            <a:off x="6438585" y="5463729"/>
            <a:ext cx="1708416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50-150 Mb/s, 40 </a:t>
            </a:r>
            <a:r>
              <a:rPr lang="en-US" sz="1200" dirty="0" err="1"/>
              <a:t>ms</a:t>
            </a:r>
            <a:r>
              <a:rPr lang="en-US" sz="1200" dirty="0"/>
              <a:t> RTT</a:t>
            </a:r>
          </a:p>
          <a:p>
            <a:r>
              <a:rPr lang="en-US" sz="1200" dirty="0"/>
              <a:t>$99/month</a:t>
            </a:r>
          </a:p>
          <a:p>
            <a:r>
              <a:rPr lang="en-US" sz="1200" dirty="0"/>
              <a:t>$499 antenna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721B47-55EC-684B-914F-2921407C0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B6F5-ECB5-7047-8881-1B8A35A4366B}" type="datetime1">
              <a:rPr lang="en-US" smtClean="0"/>
              <a:t>2/23/22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20E56-08DF-6C4E-9C0F-D6B508EDB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1025158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5B78773-BFFC-7145-B0FE-186345E6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E347D-6EF3-C54F-9F27-E10599DAA965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C704A-5905-BB45-B847-BB7C2C18A0C5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economics, (over)simplified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896982" y="1900348"/>
          <a:ext cx="565785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50" y="2228850"/>
            <a:ext cx="1659941" cy="12092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31732" y="2521873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70%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707" y="4235718"/>
            <a:ext cx="1211036" cy="1146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451" y="4706142"/>
            <a:ext cx="1415143" cy="10613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1096" y="446282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43845" y="4393570"/>
            <a:ext cx="2843279" cy="5078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traditional: 12-15 staff/10k customers</a:t>
            </a:r>
          </a:p>
          <a:p>
            <a:r>
              <a:rPr lang="en-US" sz="1350" dirty="0"/>
              <a:t>Iliad, FR: 3-4 staff/10k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80E4-7EB1-E249-83D1-ED387279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51284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observations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05407"/>
            <a:ext cx="5716292" cy="4871557"/>
          </a:xfrm>
        </p:spPr>
        <p:txBody>
          <a:bodyPr>
            <a:normAutofit/>
          </a:bodyPr>
          <a:lstStyle/>
          <a:p>
            <a:r>
              <a:rPr lang="en-US" dirty="0"/>
              <a:t>Fiber middle-mile cost: $50-70k/mile</a:t>
            </a:r>
          </a:p>
          <a:p>
            <a:r>
              <a:rPr lang="en-US" dirty="0"/>
              <a:t>Fiber per home passed: $1,250 (bottom 90%)</a:t>
            </a:r>
          </a:p>
          <a:p>
            <a:r>
              <a:rPr lang="en-US" dirty="0"/>
              <a:t>Fiber is cheap: 144 strands = $10k/mile, 48 strands = $4.7k/mile</a:t>
            </a:r>
          </a:p>
          <a:p>
            <a:r>
              <a:rPr lang="en-US" dirty="0"/>
              <a:t>Common characteristics:</a:t>
            </a:r>
          </a:p>
          <a:p>
            <a:pPr lvl="1"/>
            <a:r>
              <a:rPr lang="en-US" dirty="0"/>
              <a:t>avoid active elements in network </a:t>
            </a:r>
            <a:r>
              <a:rPr lang="en-US" dirty="0">
                <a:sym typeface="Wingdings"/>
              </a:rPr>
              <a:t> power, maintenance  PON</a:t>
            </a:r>
          </a:p>
          <a:p>
            <a:pPr lvl="1"/>
            <a:r>
              <a:rPr lang="en-US" dirty="0">
                <a:sym typeface="Wingdings"/>
              </a:rPr>
              <a:t>recently: avoid anything except fiber (including splitters)</a:t>
            </a:r>
          </a:p>
          <a:p>
            <a:pPr lvl="2"/>
            <a:r>
              <a:rPr lang="en-US" dirty="0">
                <a:sym typeface="Wingdings"/>
              </a:rPr>
              <a:t>cf. wireless last mile approach</a:t>
            </a:r>
          </a:p>
          <a:p>
            <a:pPr lvl="1"/>
            <a:r>
              <a:rPr lang="en-US" dirty="0">
                <a:sym typeface="Wingdings"/>
              </a:rPr>
              <a:t>fiber home run, even if PON (Google Fiber, Stockholm)</a:t>
            </a:r>
          </a:p>
          <a:p>
            <a:r>
              <a:rPr lang="en-US" dirty="0">
                <a:sym typeface="Wingdings"/>
              </a:rPr>
              <a:t>Fiber cost higher for buried, but cheaper if conduit or aerial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75792-1BB2-234A-9FEA-225B45E5E45F}" type="datetime1">
              <a:rPr lang="en-US" smtClean="0"/>
              <a:t>2/23/22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CC80-8907-0743-8D56-F55887CD0273}" type="slidenum">
              <a:rPr lang="en-US" smtClean="0"/>
              <a:t>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4A56D-AAC8-A746-98C4-ED2DCC60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pic>
        <p:nvPicPr>
          <p:cNvPr id="3074" name="Picture 2" descr=" ">
            <a:extLst>
              <a:ext uri="{FF2B5EF4-FFF2-40B4-BE49-F238E27FC236}">
                <a16:creationId xmlns:a16="http://schemas.microsoft.com/office/drawing/2014/main" id="{D9BF37EC-B80D-6448-A366-38DB2ACE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92" y="1305407"/>
            <a:ext cx="2555431" cy="153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36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33B9-6D36-D440-A903-1B3ECEA24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pay for this?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40617-237E-954F-9828-C1ECD7515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3E67E-A946-BA48-8062-66AD0B06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FE99-09CF-C743-AE72-9B479A7CC03A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325A1-93C6-064D-B6E2-6562FCB7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29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630FE-D3E0-4146-9AB4-290D712CA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89631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3AC824-8C79-E948-B2AA-C0C96D8CF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A7E7-A54D-C546-BC1F-06B0FEEBE7B8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94DB8-4F1F-E641-89AF-08DC7334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E8AE0-871E-A14B-BE3B-D4BEF3B42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1ECF7E-30EB-264A-BF49-4F8BE41C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OECD/high-income vs. lower-income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318C1-7E78-F04E-A7BF-1458259A6D02}"/>
              </a:ext>
            </a:extLst>
          </p:cNvPr>
          <p:cNvSpPr txBox="1"/>
          <p:nvPr/>
        </p:nvSpPr>
        <p:spPr>
          <a:xfrm>
            <a:off x="3673097" y="1313534"/>
            <a:ext cx="4432515" cy="23083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wired (or fixed) broadband widely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 from copper to fiber (and FWA)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least-connected 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affordability for low-income households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adoption – digital literacy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applications (“Factory 4.0”, telehealth, distance learning)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3EB3149-7B3A-AA49-B759-3F481430F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011" y="1560208"/>
            <a:ext cx="3023569" cy="1551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07B9F9-1E00-0748-BCC3-E04A886E8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47" y="4515550"/>
            <a:ext cx="2854677" cy="1449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57BCD7-7BAF-ED43-B8B7-4477E89FE1DA}"/>
              </a:ext>
            </a:extLst>
          </p:cNvPr>
          <p:cNvSpPr txBox="1"/>
          <p:nvPr/>
        </p:nvSpPr>
        <p:spPr>
          <a:xfrm>
            <a:off x="3673096" y="4517675"/>
            <a:ext cx="4432515" cy="175432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wired broadband uncommon: mobile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transition from 2G to 4G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middle mile, transoceanic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IXPs to avoid </a:t>
            </a:r>
            <a:r>
              <a:rPr lang="en-US" dirty="0" err="1"/>
              <a:t>tromboning</a:t>
            </a:r>
            <a:r>
              <a:rPr lang="en-US" dirty="0"/>
              <a:t> through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broad-based affordability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applications like banking, health, jobs</a:t>
            </a:r>
          </a:p>
        </p:txBody>
      </p:sp>
    </p:spTree>
    <p:extLst>
      <p:ext uri="{BB962C8B-B14F-4D97-AF65-F5344CB8AC3E}">
        <p14:creationId xmlns:p14="http://schemas.microsoft.com/office/powerpoint/2010/main" val="3393907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Service Fund (USF)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2055348"/>
              </p:ext>
            </p:extLst>
          </p:nvPr>
        </p:nvGraphicFramePr>
        <p:xfrm>
          <a:off x="1371601" y="1835944"/>
          <a:ext cx="6407944" cy="3654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3001" y="5804543"/>
            <a:ext cx="160653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Allison Baker, 2017; modified 2021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7E01E-8CF6-EA4C-83E7-02E7C3AB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5D14D-E527-664E-8AC1-1423D3984065}" type="datetime1">
              <a:rPr lang="en-US" smtClean="0"/>
              <a:t>2/23/22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744C1-E5A1-CF41-BBE0-58F8DC5D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1363721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FD5C5-C01D-DE47-870C-EF3CD617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4A117-2A89-F44D-8891-D19DE5738A8B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72A4E-0BD0-1545-9DD0-C85219CD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71CD6-F4A3-4949-8469-AFE175E39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48993A-FE74-C44B-8F9E-0EECEAB6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tried this for a while: Connect America Fund (CAF) and off-spring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6C6671-266F-5C44-9E98-EDFC7C175539}"/>
              </a:ext>
            </a:extLst>
          </p:cNvPr>
          <p:cNvGrpSpPr/>
          <p:nvPr/>
        </p:nvGrpSpPr>
        <p:grpSpPr>
          <a:xfrm>
            <a:off x="220662" y="1128497"/>
            <a:ext cx="8702675" cy="5281613"/>
            <a:chOff x="415925" y="1419225"/>
            <a:chExt cx="8702675" cy="528161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D3AA12-62A5-7C42-AADA-BC9E48AE8FDE}"/>
                </a:ext>
              </a:extLst>
            </p:cNvPr>
            <p:cNvSpPr/>
            <p:nvPr/>
          </p:nvSpPr>
          <p:spPr>
            <a:xfrm>
              <a:off x="3527425" y="1419225"/>
              <a:ext cx="2863850" cy="542925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Connect America Fund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5CFE0A-DCA0-CC41-A633-37121FBEA331}"/>
                </a:ext>
              </a:extLst>
            </p:cNvPr>
            <p:cNvSpPr/>
            <p:nvPr/>
          </p:nvSpPr>
          <p:spPr>
            <a:xfrm>
              <a:off x="2824163" y="2908300"/>
              <a:ext cx="1390650" cy="542925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Rate-of-Return Areas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1E6EDB-E7AD-D743-AB43-4DC2CF82DE94}"/>
                </a:ext>
              </a:extLst>
            </p:cNvPr>
            <p:cNvSpPr/>
            <p:nvPr/>
          </p:nvSpPr>
          <p:spPr>
            <a:xfrm>
              <a:off x="7278688" y="2176463"/>
              <a:ext cx="1389062" cy="563562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Mobile Services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37B9C5-1250-B545-8204-C33758283595}"/>
                </a:ext>
              </a:extLst>
            </p:cNvPr>
            <p:cNvSpPr/>
            <p:nvPr/>
          </p:nvSpPr>
          <p:spPr>
            <a:xfrm>
              <a:off x="7291388" y="3048000"/>
              <a:ext cx="1389062" cy="403225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Mobility Fund Phase 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C024F7-9436-1643-A383-593A89BC0CFB}"/>
                </a:ext>
              </a:extLst>
            </p:cNvPr>
            <p:cNvSpPr/>
            <p:nvPr/>
          </p:nvSpPr>
          <p:spPr>
            <a:xfrm>
              <a:off x="7289800" y="4251325"/>
              <a:ext cx="1389063" cy="538163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Mobility Fund Phase II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AA01D-8AAC-F84B-A81F-F5FB7AEA1D5A}"/>
                </a:ext>
              </a:extLst>
            </p:cNvPr>
            <p:cNvSpPr/>
            <p:nvPr/>
          </p:nvSpPr>
          <p:spPr>
            <a:xfrm>
              <a:off x="2822575" y="5843588"/>
              <a:ext cx="1389063" cy="404812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ICC (</a:t>
              </a:r>
              <a:r>
                <a:rPr kumimoji="0" lang="en-US" sz="12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RoR</a:t>
              </a: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AD5537-A4F5-B440-A7CB-672D6112A4BD}"/>
                </a:ext>
              </a:extLst>
            </p:cNvPr>
            <p:cNvSpPr/>
            <p:nvPr/>
          </p:nvSpPr>
          <p:spPr>
            <a:xfrm>
              <a:off x="2824163" y="4624388"/>
              <a:ext cx="1387475" cy="422275"/>
            </a:xfrm>
            <a:prstGeom prst="rect">
              <a:avLst/>
            </a:prstGeom>
            <a:solidFill>
              <a:srgbClr val="100A94">
                <a:lumMod val="7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HCLS (SNA, SVS)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295629-B84A-8645-AE54-637671566AE2}"/>
                </a:ext>
              </a:extLst>
            </p:cNvPr>
            <p:cNvSpPr/>
            <p:nvPr/>
          </p:nvSpPr>
          <p:spPr>
            <a:xfrm>
              <a:off x="2824163" y="4124325"/>
              <a:ext cx="1389062" cy="365125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CAF-BLS (ICLS)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1A46A7-B078-4C42-958A-E2E2DABF3B53}"/>
                </a:ext>
              </a:extLst>
            </p:cNvPr>
            <p:cNvSpPr/>
            <p:nvPr/>
          </p:nvSpPr>
          <p:spPr>
            <a:xfrm>
              <a:off x="717550" y="5589588"/>
              <a:ext cx="1390650" cy="438150"/>
            </a:xfrm>
            <a:prstGeom prst="rect">
              <a:avLst/>
            </a:prstGeom>
            <a:solidFill>
              <a:srgbClr val="00B050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95000"/>
                    </a:scheme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Phase II  (Auction)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B9D3B6-1E74-4B40-A8B0-944D42816390}"/>
                </a:ext>
              </a:extLst>
            </p:cNvPr>
            <p:cNvSpPr/>
            <p:nvPr/>
          </p:nvSpPr>
          <p:spPr>
            <a:xfrm>
              <a:off x="2824163" y="3562350"/>
              <a:ext cx="1389062" cy="387350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- ACAM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52D577C-A34E-8D43-9F75-B380DAA54A02}"/>
                </a:ext>
              </a:extLst>
            </p:cNvPr>
            <p:cNvSpPr/>
            <p:nvPr/>
          </p:nvSpPr>
          <p:spPr>
            <a:xfrm>
              <a:off x="4662488" y="2728913"/>
              <a:ext cx="1420812" cy="654050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Legacy Competitive ETCs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556E81-18B1-874F-8701-3B03FF13C3F4}"/>
                </a:ext>
              </a:extLst>
            </p:cNvPr>
            <p:cNvSpPr/>
            <p:nvPr/>
          </p:nvSpPr>
          <p:spPr>
            <a:xfrm>
              <a:off x="4662488" y="3648308"/>
              <a:ext cx="1423987" cy="511175"/>
            </a:xfrm>
            <a:prstGeom prst="rect">
              <a:avLst/>
            </a:prstGeom>
            <a:solidFill>
              <a:srgbClr val="100A94">
                <a:lumMod val="7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Frozen High Cost Support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A91381-9CFB-2343-A01D-0EBFFD8A141E}"/>
                </a:ext>
              </a:extLst>
            </p:cNvPr>
            <p:cNvSpPr/>
            <p:nvPr/>
          </p:nvSpPr>
          <p:spPr>
            <a:xfrm>
              <a:off x="7754938" y="6210300"/>
              <a:ext cx="1363662" cy="222250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Future Programs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F0B9E4-7AE9-204B-8996-98000550E969}"/>
                </a:ext>
              </a:extLst>
            </p:cNvPr>
            <p:cNvSpPr/>
            <p:nvPr/>
          </p:nvSpPr>
          <p:spPr>
            <a:xfrm>
              <a:off x="7754938" y="5949950"/>
              <a:ext cx="1363662" cy="220663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Programs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3B2551-31DC-F549-8439-6A7D7BB56E22}"/>
                </a:ext>
              </a:extLst>
            </p:cNvPr>
            <p:cNvSpPr/>
            <p:nvPr/>
          </p:nvSpPr>
          <p:spPr>
            <a:xfrm>
              <a:off x="7754938" y="6473825"/>
              <a:ext cx="1363662" cy="227013"/>
            </a:xfrm>
            <a:prstGeom prst="rect">
              <a:avLst/>
            </a:prstGeom>
            <a:solidFill>
              <a:srgbClr val="100A94">
                <a:lumMod val="7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Legacy Programs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4230F9-27D2-1241-9904-48796F3FDC03}"/>
                </a:ext>
              </a:extLst>
            </p:cNvPr>
            <p:cNvSpPr/>
            <p:nvPr/>
          </p:nvSpPr>
          <p:spPr>
            <a:xfrm>
              <a:off x="8088313" y="5702300"/>
              <a:ext cx="657225" cy="193675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Key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424A3C-9B8D-8840-B123-D4888AE74680}"/>
                </a:ext>
              </a:extLst>
            </p:cNvPr>
            <p:cNvSpPr/>
            <p:nvPr/>
          </p:nvSpPr>
          <p:spPr>
            <a:xfrm>
              <a:off x="717550" y="2909888"/>
              <a:ext cx="1390650" cy="544512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Price Cap Area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EB3051C-1BC4-BC4F-B04A-02AB880CC45A}"/>
                </a:ext>
              </a:extLst>
            </p:cNvPr>
            <p:cNvSpPr/>
            <p:nvPr/>
          </p:nvSpPr>
          <p:spPr>
            <a:xfrm>
              <a:off x="717550" y="3575050"/>
              <a:ext cx="1390650" cy="404813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Phase I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CA9669-FC4E-E144-AD2F-9542E8A9F976}"/>
                </a:ext>
              </a:extLst>
            </p:cNvPr>
            <p:cNvSpPr/>
            <p:nvPr/>
          </p:nvSpPr>
          <p:spPr>
            <a:xfrm>
              <a:off x="717550" y="4117975"/>
              <a:ext cx="1390650" cy="412750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76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Phase II</a:t>
              </a: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4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endParaRPr kumimoji="0" lang="en-US" sz="1276" b="0" i="0" u="none" strike="noStrike" kern="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FA3E1D2-2FF2-FC41-B196-9C6CA6C6883A}"/>
                </a:ext>
              </a:extLst>
            </p:cNvPr>
            <p:cNvSpPr/>
            <p:nvPr/>
          </p:nvSpPr>
          <p:spPr>
            <a:xfrm>
              <a:off x="717550" y="5116513"/>
              <a:ext cx="1390650" cy="365125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4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Rural Broadband Experiments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B214EC6-0B86-8A49-843D-0B70F362E9E1}"/>
                </a:ext>
              </a:extLst>
            </p:cNvPr>
            <p:cNvSpPr/>
            <p:nvPr/>
          </p:nvSpPr>
          <p:spPr>
            <a:xfrm>
              <a:off x="717550" y="4635500"/>
              <a:ext cx="1390650" cy="388938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CAF ICC (PC)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F3FB10-7650-CC4F-A54D-DE0306D91A12}"/>
                </a:ext>
              </a:extLst>
            </p:cNvPr>
            <p:cNvSpPr/>
            <p:nvPr/>
          </p:nvSpPr>
          <p:spPr>
            <a:xfrm>
              <a:off x="693738" y="6161088"/>
              <a:ext cx="1414462" cy="433387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Remote Areas Fund  (Auction)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7C211F-9D3B-E54B-8330-630838EC8D0B}"/>
                </a:ext>
              </a:extLst>
            </p:cNvPr>
            <p:cNvSpPr/>
            <p:nvPr/>
          </p:nvSpPr>
          <p:spPr>
            <a:xfrm>
              <a:off x="2822575" y="5173663"/>
              <a:ext cx="1390650" cy="547687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Alaska Plan (</a:t>
              </a:r>
              <a:r>
                <a:rPr kumimoji="0" lang="en-US" sz="1276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RoR</a:t>
              </a: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3BE552-AAA2-CA40-B498-34E1E526BA3F}"/>
                </a:ext>
              </a:extLst>
            </p:cNvPr>
            <p:cNvSpPr/>
            <p:nvPr/>
          </p:nvSpPr>
          <p:spPr>
            <a:xfrm>
              <a:off x="1712913" y="2176463"/>
              <a:ext cx="1389062" cy="563562"/>
            </a:xfrm>
            <a:prstGeom prst="rect">
              <a:avLst/>
            </a:prstGeom>
            <a:solidFill>
              <a:srgbClr val="000000">
                <a:lumMod val="65000"/>
                <a:lumOff val="35000"/>
              </a:srgbClr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Fixed Services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63A686-1F8A-5544-A371-AE0B50349DC2}"/>
                </a:ext>
              </a:extLst>
            </p:cNvPr>
            <p:cNvSpPr/>
            <p:nvPr/>
          </p:nvSpPr>
          <p:spPr>
            <a:xfrm>
              <a:off x="7286625" y="3576638"/>
              <a:ext cx="1390650" cy="547687"/>
            </a:xfrm>
            <a:prstGeom prst="rect">
              <a:avLst/>
            </a:prstGeom>
            <a:solidFill>
              <a:srgbClr val="48B711"/>
            </a:solidFill>
            <a:ln w="2540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76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Alaska Plan (Mobile)</a:t>
              </a:r>
            </a:p>
          </p:txBody>
        </p:sp>
        <p:cxnSp>
          <p:nvCxnSpPr>
            <p:cNvPr id="32" name="Straight Connector 8">
              <a:extLst>
                <a:ext uri="{FF2B5EF4-FFF2-40B4-BE49-F238E27FC236}">
                  <a16:creationId xmlns:a16="http://schemas.microsoft.com/office/drawing/2014/main" id="{2B640E7F-1EDD-0844-B6A2-ECF9F46129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9763" y="2740025"/>
              <a:ext cx="0" cy="16827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Straight Connector 16">
              <a:extLst>
                <a:ext uri="{FF2B5EF4-FFF2-40B4-BE49-F238E27FC236}">
                  <a16:creationId xmlns:a16="http://schemas.microsoft.com/office/drawing/2014/main" id="{6E6E3733-1F67-D544-A2B7-95387AD885A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55925" y="2740025"/>
              <a:ext cx="0" cy="16827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Straight Connector 32">
              <a:extLst>
                <a:ext uri="{FF2B5EF4-FFF2-40B4-BE49-F238E27FC236}">
                  <a16:creationId xmlns:a16="http://schemas.microsoft.com/office/drawing/2014/main" id="{CC20CB4A-965B-B14D-8ABA-81A8FAB2A7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925" y="3179763"/>
              <a:ext cx="0" cy="319722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" name="Straight Connector 42">
              <a:extLst>
                <a:ext uri="{FF2B5EF4-FFF2-40B4-BE49-F238E27FC236}">
                  <a16:creationId xmlns:a16="http://schemas.microsoft.com/office/drawing/2014/main" id="{81AB2F40-BC4C-A644-A2D0-857BA3A5FD46}"/>
                </a:ext>
              </a:extLst>
            </p:cNvPr>
            <p:cNvCxnSpPr>
              <a:cxnSpLocks noChangeShapeType="1"/>
              <a:endCxn id="23" idx="1"/>
            </p:cNvCxnSpPr>
            <p:nvPr/>
          </p:nvCxnSpPr>
          <p:spPr bwMode="auto">
            <a:xfrm>
              <a:off x="423863" y="3179763"/>
              <a:ext cx="293687" cy="1587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" name="Straight Connector 44">
              <a:extLst>
                <a:ext uri="{FF2B5EF4-FFF2-40B4-BE49-F238E27FC236}">
                  <a16:creationId xmlns:a16="http://schemas.microsoft.com/office/drawing/2014/main" id="{2B068A5D-D0C7-514D-908C-61EC246975AF}"/>
                </a:ext>
              </a:extLst>
            </p:cNvPr>
            <p:cNvCxnSpPr>
              <a:cxnSpLocks/>
              <a:endCxn id="24" idx="1"/>
            </p:cNvCxnSpPr>
            <p:nvPr/>
          </p:nvCxnSpPr>
          <p:spPr bwMode="auto">
            <a:xfrm>
              <a:off x="415925" y="3778250"/>
              <a:ext cx="3016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" name="Straight Connector 47">
              <a:extLst>
                <a:ext uri="{FF2B5EF4-FFF2-40B4-BE49-F238E27FC236}">
                  <a16:creationId xmlns:a16="http://schemas.microsoft.com/office/drawing/2014/main" id="{EE8D2066-44B5-A649-BC91-C8E95DDB932D}"/>
                </a:ext>
              </a:extLst>
            </p:cNvPr>
            <p:cNvCxnSpPr>
              <a:cxnSpLocks noChangeShapeType="1"/>
              <a:endCxn id="25" idx="1"/>
            </p:cNvCxnSpPr>
            <p:nvPr/>
          </p:nvCxnSpPr>
          <p:spPr bwMode="auto">
            <a:xfrm>
              <a:off x="415925" y="4324350"/>
              <a:ext cx="3016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Straight Connector 49">
              <a:extLst>
                <a:ext uri="{FF2B5EF4-FFF2-40B4-BE49-F238E27FC236}">
                  <a16:creationId xmlns:a16="http://schemas.microsoft.com/office/drawing/2014/main" id="{2DAA06CB-3800-6F44-8CF0-3BFAEC88812F}"/>
                </a:ext>
              </a:extLst>
            </p:cNvPr>
            <p:cNvCxnSpPr>
              <a:cxnSpLocks noChangeShapeType="1"/>
              <a:endCxn id="27" idx="1"/>
            </p:cNvCxnSpPr>
            <p:nvPr/>
          </p:nvCxnSpPr>
          <p:spPr bwMode="auto">
            <a:xfrm>
              <a:off x="415925" y="4829175"/>
              <a:ext cx="3016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Straight Connector 51">
              <a:extLst>
                <a:ext uri="{FF2B5EF4-FFF2-40B4-BE49-F238E27FC236}">
                  <a16:creationId xmlns:a16="http://schemas.microsoft.com/office/drawing/2014/main" id="{B6A53633-5C73-964C-800F-04064CCF96F2}"/>
                </a:ext>
              </a:extLst>
            </p:cNvPr>
            <p:cNvCxnSpPr>
              <a:cxnSpLocks/>
              <a:endCxn id="26" idx="1"/>
            </p:cNvCxnSpPr>
            <p:nvPr/>
          </p:nvCxnSpPr>
          <p:spPr bwMode="auto">
            <a:xfrm>
              <a:off x="423863" y="5299075"/>
              <a:ext cx="293687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" name="Straight Connector 54">
              <a:extLst>
                <a:ext uri="{FF2B5EF4-FFF2-40B4-BE49-F238E27FC236}">
                  <a16:creationId xmlns:a16="http://schemas.microsoft.com/office/drawing/2014/main" id="{CA7EC270-1B5F-3E43-82CD-5765F909DF6F}"/>
                </a:ext>
              </a:extLst>
            </p:cNvPr>
            <p:cNvCxnSpPr>
              <a:cxnSpLocks noChangeShapeType="1"/>
              <a:endCxn id="15" idx="1"/>
            </p:cNvCxnSpPr>
            <p:nvPr/>
          </p:nvCxnSpPr>
          <p:spPr bwMode="auto">
            <a:xfrm>
              <a:off x="415925" y="5808663"/>
              <a:ext cx="3016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" name="Straight Connector 56">
              <a:extLst>
                <a:ext uri="{FF2B5EF4-FFF2-40B4-BE49-F238E27FC236}">
                  <a16:creationId xmlns:a16="http://schemas.microsoft.com/office/drawing/2014/main" id="{86EB83FB-DEF2-6A41-B22C-23E16AC84AD1}"/>
                </a:ext>
              </a:extLst>
            </p:cNvPr>
            <p:cNvCxnSpPr>
              <a:cxnSpLocks noChangeShapeType="1"/>
              <a:endCxn id="28" idx="1"/>
            </p:cNvCxnSpPr>
            <p:nvPr/>
          </p:nvCxnSpPr>
          <p:spPr bwMode="auto">
            <a:xfrm>
              <a:off x="415925" y="6376988"/>
              <a:ext cx="27781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" name="Straight Connector 58">
              <a:extLst>
                <a:ext uri="{FF2B5EF4-FFF2-40B4-BE49-F238E27FC236}">
                  <a16:creationId xmlns:a16="http://schemas.microsoft.com/office/drawing/2014/main" id="{D17F0AC5-810E-D543-B4B7-A1D85949DB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6425" y="3230563"/>
              <a:ext cx="0" cy="281622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" name="Straight Connector 60">
              <a:extLst>
                <a:ext uri="{FF2B5EF4-FFF2-40B4-BE49-F238E27FC236}">
                  <a16:creationId xmlns:a16="http://schemas.microsoft.com/office/drawing/2014/main" id="{662A1819-2EA2-0B46-A8FE-14A3EC02D8A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14813" y="3230563"/>
              <a:ext cx="200025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" name="Straight Connector 62">
              <a:extLst>
                <a:ext uri="{FF2B5EF4-FFF2-40B4-BE49-F238E27FC236}">
                  <a16:creationId xmlns:a16="http://schemas.microsoft.com/office/drawing/2014/main" id="{FA19D335-341F-D14B-8BE8-D2E5C5E306A8}"/>
                </a:ext>
              </a:extLst>
            </p:cNvPr>
            <p:cNvCxnSpPr>
              <a:cxnSpLocks/>
              <a:endCxn id="16" idx="3"/>
            </p:cNvCxnSpPr>
            <p:nvPr/>
          </p:nvCxnSpPr>
          <p:spPr bwMode="auto">
            <a:xfrm flipH="1">
              <a:off x="4213225" y="3756025"/>
              <a:ext cx="21113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" name="Straight Connector 37890">
              <a:extLst>
                <a:ext uri="{FF2B5EF4-FFF2-40B4-BE49-F238E27FC236}">
                  <a16:creationId xmlns:a16="http://schemas.microsoft.com/office/drawing/2014/main" id="{B9BF6A60-8681-B64E-AA22-9DAB1ED91BAC}"/>
                </a:ext>
              </a:extLst>
            </p:cNvPr>
            <p:cNvCxnSpPr>
              <a:cxnSpLocks noChangeShapeType="1"/>
              <a:stCxn id="14" idx="3"/>
            </p:cNvCxnSpPr>
            <p:nvPr/>
          </p:nvCxnSpPr>
          <p:spPr bwMode="auto">
            <a:xfrm flipV="1">
              <a:off x="4213225" y="4306888"/>
              <a:ext cx="19526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6" name="Straight Connector 37892">
              <a:extLst>
                <a:ext uri="{FF2B5EF4-FFF2-40B4-BE49-F238E27FC236}">
                  <a16:creationId xmlns:a16="http://schemas.microsoft.com/office/drawing/2014/main" id="{03758953-3F2E-0141-A5B5-BC3C0B6B4772}"/>
                </a:ext>
              </a:extLst>
            </p:cNvPr>
            <p:cNvCxnSpPr>
              <a:cxnSpLocks noChangeShapeType="1"/>
              <a:stCxn id="13" idx="3"/>
            </p:cNvCxnSpPr>
            <p:nvPr/>
          </p:nvCxnSpPr>
          <p:spPr bwMode="auto">
            <a:xfrm>
              <a:off x="4211638" y="4835525"/>
              <a:ext cx="204787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7" name="Straight Connector 37894">
              <a:extLst>
                <a:ext uri="{FF2B5EF4-FFF2-40B4-BE49-F238E27FC236}">
                  <a16:creationId xmlns:a16="http://schemas.microsoft.com/office/drawing/2014/main" id="{505A87AA-C2E1-9D4E-A603-81B7704A43BF}"/>
                </a:ext>
              </a:extLst>
            </p:cNvPr>
            <p:cNvCxnSpPr>
              <a:cxnSpLocks noChangeShapeType="1"/>
              <a:stCxn id="29" idx="3"/>
            </p:cNvCxnSpPr>
            <p:nvPr/>
          </p:nvCxnSpPr>
          <p:spPr bwMode="auto">
            <a:xfrm flipV="1">
              <a:off x="4213225" y="5448300"/>
              <a:ext cx="19526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" name="Straight Connector 37896">
              <a:extLst>
                <a:ext uri="{FF2B5EF4-FFF2-40B4-BE49-F238E27FC236}">
                  <a16:creationId xmlns:a16="http://schemas.microsoft.com/office/drawing/2014/main" id="{54AD977A-D84C-1D4D-B1FD-2C9D5249B281}"/>
                </a:ext>
              </a:extLst>
            </p:cNvPr>
            <p:cNvCxnSpPr>
              <a:cxnSpLocks noChangeShapeType="1"/>
              <a:stCxn id="12" idx="3"/>
            </p:cNvCxnSpPr>
            <p:nvPr/>
          </p:nvCxnSpPr>
          <p:spPr bwMode="auto">
            <a:xfrm>
              <a:off x="4211638" y="6046788"/>
              <a:ext cx="204787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" name="Straight Connector 37898">
              <a:extLst>
                <a:ext uri="{FF2B5EF4-FFF2-40B4-BE49-F238E27FC236}">
                  <a16:creationId xmlns:a16="http://schemas.microsoft.com/office/drawing/2014/main" id="{2592FC9C-58F5-014F-BA6C-0552F76A58F0}"/>
                </a:ext>
              </a:extLst>
            </p:cNvPr>
            <p:cNvCxnSpPr>
              <a:cxnSpLocks noChangeShapeType="1"/>
              <a:stCxn id="17" idx="2"/>
              <a:endCxn id="18" idx="0"/>
            </p:cNvCxnSpPr>
            <p:nvPr/>
          </p:nvCxnSpPr>
          <p:spPr bwMode="auto">
            <a:xfrm>
              <a:off x="5372894" y="3382963"/>
              <a:ext cx="1588" cy="26534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" name="Straight Connector 37900">
              <a:extLst>
                <a:ext uri="{FF2B5EF4-FFF2-40B4-BE49-F238E27FC236}">
                  <a16:creationId xmlns:a16="http://schemas.microsoft.com/office/drawing/2014/main" id="{0B286572-0176-F642-90CC-B4B3AABA54B1}"/>
                </a:ext>
              </a:extLst>
            </p:cNvPr>
            <p:cNvCxnSpPr>
              <a:cxnSpLocks/>
              <a:stCxn id="30" idx="3"/>
            </p:cNvCxnSpPr>
            <p:nvPr/>
          </p:nvCxnSpPr>
          <p:spPr bwMode="auto">
            <a:xfrm>
              <a:off x="3101975" y="2457450"/>
              <a:ext cx="155098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" name="Straight Connector 37902">
              <a:extLst>
                <a:ext uri="{FF2B5EF4-FFF2-40B4-BE49-F238E27FC236}">
                  <a16:creationId xmlns:a16="http://schemas.microsoft.com/office/drawing/2014/main" id="{CC72ED86-E133-F34A-B9E0-25A5D9FF33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662488" y="2451100"/>
              <a:ext cx="0" cy="274638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" name="Straight Connector 37907">
              <a:extLst>
                <a:ext uri="{FF2B5EF4-FFF2-40B4-BE49-F238E27FC236}">
                  <a16:creationId xmlns:a16="http://schemas.microsoft.com/office/drawing/2014/main" id="{17832E7F-E1CD-A347-9107-2771524E57F6}"/>
                </a:ext>
              </a:extLst>
            </p:cNvPr>
            <p:cNvCxnSpPr>
              <a:cxnSpLocks/>
              <a:stCxn id="9" idx="1"/>
            </p:cNvCxnSpPr>
            <p:nvPr/>
          </p:nvCxnSpPr>
          <p:spPr bwMode="auto">
            <a:xfrm flipH="1" flipV="1">
              <a:off x="6083300" y="2451100"/>
              <a:ext cx="1195388" cy="635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3" name="Straight Connector 37909">
              <a:extLst>
                <a:ext uri="{FF2B5EF4-FFF2-40B4-BE49-F238E27FC236}">
                  <a16:creationId xmlns:a16="http://schemas.microsoft.com/office/drawing/2014/main" id="{13B6FBE1-3158-1B4F-B5EC-64D1756272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83300" y="2451100"/>
              <a:ext cx="0" cy="288925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4" name="Straight Connector 37915">
              <a:extLst>
                <a:ext uri="{FF2B5EF4-FFF2-40B4-BE49-F238E27FC236}">
                  <a16:creationId xmlns:a16="http://schemas.microsoft.com/office/drawing/2014/main" id="{CA4DD037-AAAA-1744-BFC9-9BFFD14B61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929688" y="2463800"/>
              <a:ext cx="0" cy="205105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5" name="Straight Connector 37917">
              <a:extLst>
                <a:ext uri="{FF2B5EF4-FFF2-40B4-BE49-F238E27FC236}">
                  <a16:creationId xmlns:a16="http://schemas.microsoft.com/office/drawing/2014/main" id="{DA1F837A-67CD-5642-B3BC-51DB577E6A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77275" y="2463800"/>
              <a:ext cx="252413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6" name="Straight Connector 37924">
              <a:extLst>
                <a:ext uri="{FF2B5EF4-FFF2-40B4-BE49-F238E27FC236}">
                  <a16:creationId xmlns:a16="http://schemas.microsoft.com/office/drawing/2014/main" id="{F506DF64-5D0C-134A-A4CB-8F541FAE7B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682038" y="3240088"/>
              <a:ext cx="254000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7" name="Straight Connector 37926">
              <a:extLst>
                <a:ext uri="{FF2B5EF4-FFF2-40B4-BE49-F238E27FC236}">
                  <a16:creationId xmlns:a16="http://schemas.microsoft.com/office/drawing/2014/main" id="{3E906D9F-87CE-BB45-B121-A19963F8A4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683625" y="3851275"/>
              <a:ext cx="24923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8" name="Straight Connector 37928">
              <a:extLst>
                <a:ext uri="{FF2B5EF4-FFF2-40B4-BE49-F238E27FC236}">
                  <a16:creationId xmlns:a16="http://schemas.microsoft.com/office/drawing/2014/main" id="{19FB03AA-A51B-C04A-B3B9-0C1FACD7F32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80450" y="4514850"/>
              <a:ext cx="249238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6A5CCAA-C622-9D4F-8E62-EE1E39D3FDFC}"/>
              </a:ext>
            </a:extLst>
          </p:cNvPr>
          <p:cNvSpPr txBox="1"/>
          <p:nvPr/>
        </p:nvSpPr>
        <p:spPr>
          <a:xfrm>
            <a:off x="209505" y="1927844"/>
            <a:ext cx="710451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RDOF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7A20CB-BAAD-3945-8386-786F5BD34759}"/>
              </a:ext>
            </a:extLst>
          </p:cNvPr>
          <p:cNvSpPr txBox="1"/>
          <p:nvPr/>
        </p:nvSpPr>
        <p:spPr>
          <a:xfrm>
            <a:off x="4696521" y="4285974"/>
            <a:ext cx="2147191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5.0B for 2019</a:t>
            </a:r>
          </a:p>
          <a:p>
            <a:r>
              <a:rPr lang="en-US" sz="2800" dirty="0"/>
              <a:t>4.7B for 2021</a:t>
            </a:r>
          </a:p>
        </p:txBody>
      </p:sp>
    </p:spTree>
    <p:extLst>
      <p:ext uri="{BB962C8B-B14F-4D97-AF65-F5344CB8AC3E}">
        <p14:creationId xmlns:p14="http://schemas.microsoft.com/office/powerpoint/2010/main" val="4053396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C32EB4-F280-6D45-BC87-20E70420D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2" y="3210467"/>
            <a:ext cx="7239000" cy="1447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E2E9-8F28-AD43-8875-6078F115E0CC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(mobile) phone bill at work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7696757" y="1988729"/>
            <a:ext cx="981934" cy="507770"/>
          </a:xfrm>
          <a:prstGeom prst="borderCallout1">
            <a:avLst>
              <a:gd name="adj1" fmla="val 18750"/>
              <a:gd name="adj2" fmla="val -8333"/>
              <a:gd name="adj3" fmla="val 118614"/>
              <a:gd name="adj4" fmla="val -6910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911 fee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696758" y="3087485"/>
            <a:ext cx="1020592" cy="341515"/>
          </a:xfrm>
          <a:prstGeom prst="borderCallout1">
            <a:avLst>
              <a:gd name="adj1" fmla="val 18750"/>
              <a:gd name="adj2" fmla="val -8333"/>
              <a:gd name="adj3" fmla="val 299049"/>
              <a:gd name="adj4" fmla="val -5396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USF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7658100" y="5346598"/>
            <a:ext cx="1020591" cy="533395"/>
          </a:xfrm>
          <a:prstGeom prst="borderCallout1">
            <a:avLst>
              <a:gd name="adj1" fmla="val 18750"/>
              <a:gd name="adj2" fmla="val -8333"/>
              <a:gd name="adj3" fmla="val -146155"/>
              <a:gd name="adj4" fmla="val -6895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funds the FCC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EBC8A2-2FA8-544A-BB86-FF975D2F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33CF0-1D31-4544-8A3C-2B28FD9134FE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1C9FC-2A90-AE4F-9C4E-4E41C07F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13C96-A5FB-404B-914E-DA9B0CC38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2" y="1528507"/>
            <a:ext cx="7124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68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24DA-44DC-5F4C-BE79-A0674D14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Digital Opportunity Fund (RDOF) - 2020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D5E0E-023A-6E4D-9F39-D7D276B7C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8"/>
            <a:ext cx="8543636" cy="23295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Old (pre-1996) model: incumbent is obligated to provide “universal service”</a:t>
            </a:r>
          </a:p>
          <a:p>
            <a:pPr lvl="1"/>
            <a:r>
              <a:rPr lang="en-US" dirty="0"/>
              <a:t>even if economically inefficient</a:t>
            </a:r>
          </a:p>
          <a:p>
            <a:pPr lvl="1"/>
            <a:r>
              <a:rPr lang="en-US" dirty="0"/>
              <a:t>“carrier of last resort” (COLR)</a:t>
            </a:r>
          </a:p>
          <a:p>
            <a:r>
              <a:rPr lang="en-US" dirty="0"/>
              <a:t>Transition model: large incumbent telephone companies get money</a:t>
            </a:r>
          </a:p>
          <a:p>
            <a:pPr lvl="1"/>
            <a:r>
              <a:rPr lang="en-US" dirty="0"/>
              <a:t>based on cost estimates </a:t>
            </a:r>
            <a:r>
              <a:rPr lang="en-US" dirty="0">
                <a:sym typeface="Wingdings" pitchFamily="2" charset="2"/>
              </a:rPr>
              <a:t> often upgrade DSL from really slow to slow</a:t>
            </a:r>
          </a:p>
          <a:p>
            <a:r>
              <a:rPr lang="en-US" dirty="0">
                <a:sym typeface="Wingdings" pitchFamily="2" charset="2"/>
              </a:rPr>
              <a:t>New model: reverse auction  lowest subsidy wins support</a:t>
            </a:r>
          </a:p>
          <a:p>
            <a:pPr lvl="1"/>
            <a:r>
              <a:rPr lang="en-US" dirty="0">
                <a:sym typeface="Wingdings" pitchFamily="2" charset="2"/>
              </a:rPr>
              <a:t>non-traditional providers, new entrants, satellite, …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A8A5D-65DC-3D4B-918A-3B91509E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2D2-5473-2C4A-AFF5-017066B224E9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120C4-FF01-E842-8843-855468C7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02647-1CED-3248-B9C8-AC9F1891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B61ED-85D1-8E46-B907-4A6D3E66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31" y="3634930"/>
            <a:ext cx="5146334" cy="1225942"/>
          </a:xfrm>
          <a:prstGeom prst="rect">
            <a:avLst/>
          </a:prstGeom>
        </p:spPr>
      </p:pic>
      <p:pic>
        <p:nvPicPr>
          <p:cNvPr id="5122" name="Picture 2" descr="CTC Technology &amp; Energy">
            <a:extLst>
              <a:ext uri="{FF2B5EF4-FFF2-40B4-BE49-F238E27FC236}">
                <a16:creationId xmlns:a16="http://schemas.microsoft.com/office/drawing/2014/main" id="{5DD8F3A0-FFDB-B247-B8A5-2AC0675E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22" y="3559325"/>
            <a:ext cx="3751178" cy="21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164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4CEBA-8CA1-F144-A519-7F685ADC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0484-DA84-3641-AE42-90F4B15C1684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18B6D-3CD9-1B4D-91A8-D0BF37A2A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746F2-5AD5-D348-9958-8242A2D4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02E71A-47B9-2E45-A211-9BE9CB87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RDOF (2020) outcome</a:t>
            </a:r>
          </a:p>
        </p:txBody>
      </p:sp>
      <p:pic>
        <p:nvPicPr>
          <p:cNvPr id="4098" name="Picture 2" descr="CTC Technology &amp; Energy">
            <a:extLst>
              <a:ext uri="{FF2B5EF4-FFF2-40B4-BE49-F238E27FC236}">
                <a16:creationId xmlns:a16="http://schemas.microsoft.com/office/drawing/2014/main" id="{13FA54EE-159F-FF40-9214-4C14C992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3" y="1182255"/>
            <a:ext cx="8947517" cy="467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E0249-4E34-0A4B-850C-B2C85CA4E28A}"/>
              </a:ext>
            </a:extLst>
          </p:cNvPr>
          <p:cNvSpPr txBox="1"/>
          <p:nvPr/>
        </p:nvSpPr>
        <p:spPr>
          <a:xfrm>
            <a:off x="287637" y="5876320"/>
            <a:ext cx="23984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www.ctcnet.us</a:t>
            </a:r>
            <a:r>
              <a:rPr lang="en-US" sz="900" dirty="0"/>
              <a:t>/analytics/</a:t>
            </a:r>
            <a:r>
              <a:rPr lang="en-US" sz="900" dirty="0" err="1"/>
              <a:t>rdof</a:t>
            </a:r>
            <a:r>
              <a:rPr lang="en-US" sz="900" dirty="0"/>
              <a:t>-winners/</a:t>
            </a:r>
          </a:p>
        </p:txBody>
      </p:sp>
    </p:spTree>
    <p:extLst>
      <p:ext uri="{BB962C8B-B14F-4D97-AF65-F5344CB8AC3E}">
        <p14:creationId xmlns:p14="http://schemas.microsoft.com/office/powerpoint/2010/main" val="2386416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CF9E9-B95C-5243-8B18-1A8CA433C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Infrastructure Investment &amp; Jobs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B7BCE-1C2A-1249-A9B0-9C654D5BB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Broadband Equity, Access, and Deployment (BEAD)</a:t>
            </a:r>
            <a:endParaRPr lang="en-US" dirty="0"/>
          </a:p>
          <a:p>
            <a:pPr lvl="1"/>
            <a:r>
              <a:rPr lang="en-US" dirty="0"/>
              <a:t>$42.45B: NTIA </a:t>
            </a:r>
            <a:r>
              <a:rPr lang="en-US" dirty="0">
                <a:sym typeface="Wingdings" pitchFamily="2" charset="2"/>
              </a:rPr>
              <a:t> states  providers</a:t>
            </a:r>
          </a:p>
          <a:p>
            <a:pPr lvl="2"/>
            <a:r>
              <a:rPr lang="en-US" dirty="0">
                <a:sym typeface="Wingdings" pitchFamily="2" charset="2"/>
              </a:rPr>
              <a:t>distributed to states based on their fraction of unserved locations</a:t>
            </a:r>
          </a:p>
          <a:p>
            <a:pPr lvl="2"/>
            <a:r>
              <a:rPr lang="en-US" dirty="0">
                <a:sym typeface="Wingdings" pitchFamily="2" charset="2"/>
              </a:rPr>
              <a:t>competitive bidding, reverse auction, …?</a:t>
            </a:r>
          </a:p>
          <a:p>
            <a:pPr lvl="2"/>
            <a:r>
              <a:rPr lang="en-US" dirty="0">
                <a:sym typeface="Wingdings" pitchFamily="2" charset="2"/>
              </a:rPr>
              <a:t>first, unserved (≤ 25/3 Mb/s), then underserved (≤ 100/20, i.e., no HFC territory), then community anchors ≤ 1 Gb/s</a:t>
            </a:r>
          </a:p>
          <a:p>
            <a:pPr lvl="2"/>
            <a:r>
              <a:rPr lang="en-US" dirty="0">
                <a:sym typeface="Wingdings" pitchFamily="2" charset="2"/>
              </a:rPr>
              <a:t>build-out of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≥ 100 Mb/s download, 20 Mb/s upload </a:t>
            </a:r>
            <a:r>
              <a:rPr lang="en-US" dirty="0">
                <a:sym typeface="Wingdings" pitchFamily="2" charset="2"/>
              </a:rPr>
              <a:t>( FWA or fiber)</a:t>
            </a:r>
          </a:p>
          <a:p>
            <a:pPr lvl="2"/>
            <a:r>
              <a:rPr lang="en-US" dirty="0">
                <a:sym typeface="Wingdings" pitchFamily="2" charset="2"/>
              </a:rPr>
              <a:t>≤ 48 hour outage per year (99.5% reliability)</a:t>
            </a:r>
          </a:p>
          <a:p>
            <a:pPr lvl="2"/>
            <a:r>
              <a:rPr lang="en-US" dirty="0">
                <a:sym typeface="Wingdings" pitchFamily="2" charset="2"/>
              </a:rPr>
              <a:t>must offer low-cost broadband service option</a:t>
            </a:r>
          </a:p>
          <a:p>
            <a:r>
              <a:rPr lang="en-US" b="1" dirty="0">
                <a:sym typeface="Wingdings" pitchFamily="2" charset="2"/>
              </a:rPr>
              <a:t>DATA Act  </a:t>
            </a:r>
            <a:r>
              <a:rPr lang="en-US" dirty="0">
                <a:sym typeface="Wingdings" pitchFamily="2" charset="2"/>
              </a:rPr>
              <a:t>broadband ”Fabric”</a:t>
            </a:r>
          </a:p>
          <a:p>
            <a:pPr lvl="1"/>
            <a:r>
              <a:rPr lang="en-US" dirty="0">
                <a:sym typeface="Wingdings" pitchFamily="2" charset="2"/>
              </a:rPr>
              <a:t>street-level, geo-coded database of broadband availability</a:t>
            </a:r>
          </a:p>
          <a:p>
            <a:r>
              <a:rPr lang="en-US" b="1" dirty="0"/>
              <a:t>Enabling Middle Mile Broadband Infrastructure Program ($1B)</a:t>
            </a:r>
          </a:p>
          <a:p>
            <a:r>
              <a:rPr lang="en-US" b="1" dirty="0"/>
              <a:t>Tribal Broadband Connectivity Program ($2B)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0DCC-B066-8141-B028-A12BC7B9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448B-96F9-5D49-97D7-079F52EEEAFE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F4BFD-7DAC-794A-928E-AD84337A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1FE51-3608-0141-B835-E2C119FC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66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596B-ECE6-D043-A27D-37146CF9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Affordability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785B2-1743-6440-BDE2-D9BC11745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F760C-FED9-4C47-B5A0-137C3FAF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0358-A903-A342-BEF9-C8265058D5C6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B77F1-1994-5543-8294-6DE734A9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36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44BB7-8DBC-454E-870A-B10D4FFA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81467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Established in 1985 by the FCC and mandated by Congress in the Telecommunications Act of 1996</a:t>
            </a:r>
          </a:p>
          <a:p>
            <a:pPr lvl="1"/>
            <a:r>
              <a:rPr lang="en-US" dirty="0"/>
              <a:t>used to be mostly local phone, now mostly mobile </a:t>
            </a:r>
          </a:p>
          <a:p>
            <a:r>
              <a:rPr lang="en-US" dirty="0"/>
              <a:t>Federal program that lowers the monthly cost of phone and internet for qualified low income consumers</a:t>
            </a:r>
          </a:p>
          <a:p>
            <a:pPr lvl="1"/>
            <a:r>
              <a:rPr lang="en-US" dirty="0"/>
              <a:t>Program qualification based on income or participation in a qualifying assistance program (e.g., SNAP, Medicaid, SSI, Public Housing Assistance)</a:t>
            </a:r>
          </a:p>
          <a:p>
            <a:pPr lvl="1"/>
            <a:r>
              <a:rPr lang="en-US" dirty="0"/>
              <a:t>Basic support amount is $9.25 per month and up to $34.25 for consumers living on Tribal lands</a:t>
            </a:r>
          </a:p>
          <a:p>
            <a:pPr lvl="2"/>
            <a:r>
              <a:rPr lang="en-US" dirty="0"/>
              <a:t>e.g., 1,000 minutes of voice, 4.5 GB of data</a:t>
            </a:r>
          </a:p>
          <a:p>
            <a:r>
              <a:rPr lang="en-US" dirty="0"/>
              <a:t>Concerns about fraud</a:t>
            </a:r>
          </a:p>
          <a:p>
            <a:pPr lvl="1"/>
            <a:r>
              <a:rPr lang="en-US" dirty="0"/>
              <a:t>unused phones</a:t>
            </a:r>
          </a:p>
          <a:p>
            <a:pPr lvl="1"/>
            <a:r>
              <a:rPr lang="en-US" dirty="0"/>
              <a:t>multiple phones in one household</a:t>
            </a:r>
          </a:p>
          <a:p>
            <a:pPr lvl="1"/>
            <a:r>
              <a:rPr lang="en-US" dirty="0"/>
              <a:t>phones to ineligible consumers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1FE9A-1BDF-A747-8795-1AEFF0D4369F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606" y="4250630"/>
            <a:ext cx="2303349" cy="152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80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6AD1BC-9BE9-1F4E-B57D-890DC95C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7B06F-A4B9-074D-B657-01DA056149F5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37B988-B595-5D4E-9481-77AD9CF9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06C74-0B93-684E-BDD1-13884AA4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FEAF6F-AAFF-4D42-ADFB-09494E35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Lifeline has reached (mostly) the end of its 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17A62-2191-944F-B0EE-FF88DE20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2" y="1243340"/>
            <a:ext cx="5583336" cy="5350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3B9798-7ACD-6A42-88BC-02C59BB59271}"/>
              </a:ext>
            </a:extLst>
          </p:cNvPr>
          <p:cNvSpPr txBox="1"/>
          <p:nvPr/>
        </p:nvSpPr>
        <p:spPr>
          <a:xfrm>
            <a:off x="4632656" y="2234045"/>
            <a:ext cx="4445512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per household – who gets the phone?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 little data even if tethering enabled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hours of Zoom per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all children can get access</a:t>
            </a:r>
          </a:p>
        </p:txBody>
      </p:sp>
    </p:spTree>
    <p:extLst>
      <p:ext uri="{BB962C8B-B14F-4D97-AF65-F5344CB8AC3E}">
        <p14:creationId xmlns:p14="http://schemas.microsoft.com/office/powerpoint/2010/main" val="2577819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88FF0-F809-6546-A69A-4412C898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E03A-C83F-7D46-A9E3-BE036B72B4BC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AD3D6-1F8F-1A4D-9A07-90909978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84606-26D1-FA4D-92BF-73C34DB0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39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E0D33-AE66-C84E-9FCA-1EFE032E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Provider-based: Comcast Internet Essentials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58545-EFFA-A648-9410-86E8E4BB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06287"/>
            <a:ext cx="3843645" cy="3550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13A7DA-E078-1A45-83B5-33B7EBB780C8}"/>
              </a:ext>
            </a:extLst>
          </p:cNvPr>
          <p:cNvSpPr txBox="1"/>
          <p:nvPr/>
        </p:nvSpPr>
        <p:spPr>
          <a:xfrm>
            <a:off x="4629514" y="3513418"/>
            <a:ext cx="3010504" cy="113107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Fear of bills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i="1" dirty="0"/>
              <a:t>It’s free – must be a scam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Not available in 58% of households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”have not subscribed within 90 days”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“no overdue bill within 12 months”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7A67D4-88AF-0345-B376-0F38555302D7}"/>
              </a:ext>
            </a:extLst>
          </p:cNvPr>
          <p:cNvSpPr txBox="1"/>
          <p:nvPr/>
        </p:nvSpPr>
        <p:spPr>
          <a:xfrm>
            <a:off x="5030442" y="2189230"/>
            <a:ext cx="2609625" cy="5078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Some school districts give out bulk</a:t>
            </a:r>
          </a:p>
          <a:p>
            <a:r>
              <a:rPr lang="en-US" sz="1350" dirty="0"/>
              <a:t>vouchers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0AC3F5-F763-034D-9AE4-92FFE21D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70" y="4910875"/>
            <a:ext cx="1469435" cy="7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CA2ADE-A0C5-0F4A-88D5-E8C38A709973}"/>
              </a:ext>
            </a:extLst>
          </p:cNvPr>
          <p:cNvSpPr txBox="1"/>
          <p:nvPr/>
        </p:nvSpPr>
        <p:spPr>
          <a:xfrm>
            <a:off x="5346337" y="5204179"/>
            <a:ext cx="7457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see also</a:t>
            </a:r>
          </a:p>
        </p:txBody>
      </p:sp>
    </p:spTree>
    <p:extLst>
      <p:ext uri="{BB962C8B-B14F-4D97-AF65-F5344CB8AC3E}">
        <p14:creationId xmlns:p14="http://schemas.microsoft.com/office/powerpoint/2010/main" val="25665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BE7E4-DAE2-0541-8C5A-75A06570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4483-F09B-6B48-97E3-8DB9D3847D6C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B4045D-3B62-4C48-8C04-468586EE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3B9F4-9AF7-8C4D-AE43-EDDC5A17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B311B8-927F-E341-9163-575DAD00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24"/>
            <a:ext cx="9144000" cy="1173931"/>
          </a:xfrm>
        </p:spPr>
        <p:txBody>
          <a:bodyPr/>
          <a:lstStyle/>
          <a:p>
            <a:r>
              <a:rPr lang="en-US" dirty="0"/>
              <a:t>Universal Service is more than a century 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D667E-59C1-4743-8858-F20107E15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255"/>
            <a:ext cx="4045584" cy="56757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F4E46D-C804-8A40-BA08-773AB36C0531}"/>
              </a:ext>
            </a:extLst>
          </p:cNvPr>
          <p:cNvSpPr txBox="1"/>
          <p:nvPr/>
        </p:nvSpPr>
        <p:spPr>
          <a:xfrm>
            <a:off x="3474936" y="1217171"/>
            <a:ext cx="5280228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cross-subsidies: long-distance </a:t>
            </a:r>
            <a:r>
              <a:rPr lang="en-US" dirty="0">
                <a:sym typeface="Wingdings" pitchFamily="2" charset="2"/>
              </a:rPr>
              <a:t> local (&amp; rural) service</a:t>
            </a:r>
          </a:p>
          <a:p>
            <a:r>
              <a:rPr lang="en-US" dirty="0">
                <a:sym typeface="Wingdings" pitchFamily="2" charset="2"/>
              </a:rPr>
              <a:t>universal service obligation (utility) in service territory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382A1-FEAD-8148-866C-33382DA2C990}"/>
              </a:ext>
            </a:extLst>
          </p:cNvPr>
          <p:cNvSpPr txBox="1"/>
          <p:nvPr/>
        </p:nvSpPr>
        <p:spPr>
          <a:xfrm>
            <a:off x="4065899" y="1901802"/>
            <a:ext cx="409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 </a:t>
            </a:r>
            <a:r>
              <a:rPr lang="en-US" i="1" dirty="0"/>
              <a:t>inter-carrier compensation</a:t>
            </a:r>
            <a:r>
              <a:rPr lang="en-US" dirty="0"/>
              <a:t> (ICC)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C0BEC-2DA8-694F-99E6-2FE385E06869}"/>
              </a:ext>
            </a:extLst>
          </p:cNvPr>
          <p:cNvSpPr txBox="1"/>
          <p:nvPr/>
        </p:nvSpPr>
        <p:spPr>
          <a:xfrm>
            <a:off x="4065899" y="2777446"/>
            <a:ext cx="4146328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monopoly phone company </a:t>
            </a:r>
            <a:r>
              <a:rPr lang="en-US" dirty="0">
                <a:sym typeface="Wingdings" pitchFamily="2" charset="2"/>
              </a:rPr>
              <a:t> 1996 TA</a:t>
            </a:r>
          </a:p>
          <a:p>
            <a:r>
              <a:rPr lang="en-US" dirty="0">
                <a:sym typeface="Wingdings" pitchFamily="2" charset="2"/>
              </a:rPr>
              <a:t>local competition  ”cream skimming” </a:t>
            </a:r>
          </a:p>
          <a:p>
            <a:r>
              <a:rPr lang="en-US" dirty="0">
                <a:sym typeface="Wingdings" pitchFamily="2" charset="2"/>
              </a:rPr>
              <a:t>explicit universal service fund</a:t>
            </a:r>
          </a:p>
        </p:txBody>
      </p:sp>
    </p:spTree>
    <p:extLst>
      <p:ext uri="{BB962C8B-B14F-4D97-AF65-F5344CB8AC3E}">
        <p14:creationId xmlns:p14="http://schemas.microsoft.com/office/powerpoint/2010/main" val="3854346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DB7EC7-7B98-F64E-A14A-799272779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Pre-COVID-19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4C5056-6175-1D48-9B24-7EC9316C8AD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Biggest problem: no broadband in small parts of rural America</a:t>
            </a:r>
          </a:p>
          <a:p>
            <a:r>
              <a:rPr lang="en-US" dirty="0"/>
              <a:t>Low income households have Lifeline for basic connectivity</a:t>
            </a:r>
          </a:p>
          <a:p>
            <a:r>
              <a:rPr lang="en-US" dirty="0"/>
              <a:t>Need to solve mapping problem first to understand scope of unavailability</a:t>
            </a:r>
          </a:p>
          <a:p>
            <a:r>
              <a:rPr lang="en-US" dirty="0"/>
              <a:t>10-year programs (USF CAF II, RDOF)</a:t>
            </a:r>
          </a:p>
          <a:p>
            <a:r>
              <a:rPr lang="en-US" dirty="0"/>
              <a:t>Can always go to the local library or school</a:t>
            </a:r>
          </a:p>
          <a:p>
            <a:r>
              <a:rPr lang="en-US" dirty="0"/>
              <a:t>25/3 is plenty fast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BF0813-037F-BA4F-A8D7-A33A645F0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With COVID-19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3DA6427-6AE6-6849-A525-495971B8A9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Biggest problem: lots of people can’t afford broadband</a:t>
            </a:r>
          </a:p>
          <a:p>
            <a:pPr lvl="1"/>
            <a:r>
              <a:rPr lang="en-US" dirty="0"/>
              <a:t>and quality of supposedly-covered areas is low</a:t>
            </a:r>
          </a:p>
          <a:p>
            <a:pPr lvl="1"/>
            <a:r>
              <a:rPr lang="en-US" dirty="0"/>
              <a:t>no 25/3 broadband in urban areas</a:t>
            </a:r>
          </a:p>
          <a:p>
            <a:pPr lvl="2"/>
            <a:r>
              <a:rPr lang="en-US" dirty="0"/>
              <a:t>only 1.5%, but that’s 3.9 M people</a:t>
            </a:r>
          </a:p>
          <a:p>
            <a:pPr lvl="2"/>
            <a:r>
              <a:rPr lang="en-US" dirty="0"/>
              <a:t>vs. 11.1 M rural</a:t>
            </a:r>
          </a:p>
          <a:p>
            <a:pPr lvl="2"/>
            <a:r>
              <a:rPr lang="en-US" dirty="0"/>
              <a:t>“digital redlining”</a:t>
            </a:r>
          </a:p>
          <a:p>
            <a:pPr lvl="1"/>
            <a:r>
              <a:rPr lang="en-US" dirty="0"/>
              <a:t>or cannot afford devices</a:t>
            </a:r>
          </a:p>
          <a:p>
            <a:r>
              <a:rPr lang="en-US" dirty="0"/>
              <a:t>Students cannot wait 10 years</a:t>
            </a:r>
          </a:p>
          <a:p>
            <a:r>
              <a:rPr lang="en-US" dirty="0"/>
              <a:t>Local library (and school) is closed</a:t>
            </a:r>
          </a:p>
          <a:p>
            <a:r>
              <a:rPr lang="en-US" dirty="0"/>
              <a:t>Multiple video conferences bust 3 Mb/s upstream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17E91-6D24-B84A-9ED8-357BD8DD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1587-F0FC-5D44-8F3D-B1D4527C0E37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EE0BA-6FD1-774E-B668-87BC2F37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B3D42-179B-6B49-A1B9-B35FB18E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40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BB8E2-A94A-224A-87F9-8B700877D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changed thinking</a:t>
            </a:r>
          </a:p>
        </p:txBody>
      </p:sp>
    </p:spTree>
    <p:extLst>
      <p:ext uri="{BB962C8B-B14F-4D97-AF65-F5344CB8AC3E}">
        <p14:creationId xmlns:p14="http://schemas.microsoft.com/office/powerpoint/2010/main" val="1481239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53E2F-6619-5F4A-A6CD-E4562EB6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IIJA Affordable Connectivity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E29CB-4A06-2144-9ABA-A29C85C8D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05407"/>
            <a:ext cx="6622942" cy="48715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$30/month subsidy</a:t>
            </a:r>
          </a:p>
          <a:p>
            <a:pPr lvl="1"/>
            <a:r>
              <a:rPr lang="en-US" dirty="0"/>
              <a:t>+ $100 subsidy for laptop, tablet, desktop computer</a:t>
            </a:r>
          </a:p>
          <a:p>
            <a:r>
              <a:rPr lang="en-US" dirty="0"/>
              <a:t>eligibility:</a:t>
            </a:r>
          </a:p>
          <a:p>
            <a:pPr lvl="1"/>
            <a:r>
              <a:rPr lang="en-US" dirty="0"/>
              <a:t>income must be at or below 200% of the </a:t>
            </a:r>
            <a:r>
              <a:rPr lang="en-US" dirty="0">
                <a:hlinkClick r:id="rId3"/>
              </a:rPr>
              <a:t>Federal Poverty Guidelines</a:t>
            </a:r>
            <a:endParaRPr lang="en-US" dirty="0"/>
          </a:p>
          <a:p>
            <a:pPr lvl="2"/>
            <a:r>
              <a:rPr lang="en-US" dirty="0"/>
              <a:t>e.g., $25.6k for single person, $53k for family of 4</a:t>
            </a:r>
          </a:p>
          <a:p>
            <a:pPr lvl="2"/>
            <a:r>
              <a:rPr lang="en-US" dirty="0"/>
              <a:t>cf. median family household income: $86k</a:t>
            </a:r>
          </a:p>
          <a:p>
            <a:pPr lvl="1"/>
            <a:r>
              <a:rPr lang="en-US" dirty="0"/>
              <a:t>receive benefits from Medicaid, Supplemental Nutrition Assistance Program, Supplemental Security Income, Federal Public Housing Assistance, or Veterans and Survivors Pension Benefit</a:t>
            </a:r>
          </a:p>
          <a:p>
            <a:pPr lvl="1"/>
            <a:r>
              <a:rPr lang="en-US" dirty="0"/>
              <a:t>student on free and reduced-price lunch program or the school breakfast program (including the Community Eligibility Provision)</a:t>
            </a:r>
          </a:p>
          <a:p>
            <a:pPr lvl="1"/>
            <a:r>
              <a:rPr lang="en-US" dirty="0"/>
              <a:t>has received a Federal Pell Grant in the current award year</a:t>
            </a:r>
          </a:p>
          <a:p>
            <a:r>
              <a:rPr lang="en-US" dirty="0"/>
              <a:t>National Lifeline Verifier</a:t>
            </a:r>
          </a:p>
          <a:p>
            <a:r>
              <a:rPr lang="en-US" dirty="0"/>
              <a:t>EBB: about 20% participation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BE64-795C-D241-95CD-5E111D8B5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F2D11-7920-AA40-8CF6-DE4B9B3CCE2A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41AC-F65E-F84F-BAC5-19995C84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38905-49F0-C443-954A-A121F1C6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31B79C-1819-2E4D-8EA9-5E994AB0F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481" y="1495587"/>
            <a:ext cx="1911824" cy="12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3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2441F-7E3A-D045-A8C7-5FCF239C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NTIA </a:t>
            </a:r>
            <a:r>
              <a:rPr lang="en-US" b="1" dirty="0"/>
              <a:t>Digital Equity Act Programs ($2.75B)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11B66-2095-B54C-A7B8-F23E8BE36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“digital inclusion and equity to ensure that all individuals and communities have the </a:t>
            </a:r>
            <a:r>
              <a:rPr lang="en-US" dirty="0">
                <a:solidFill>
                  <a:srgbClr val="FF0000"/>
                </a:solidFill>
              </a:rPr>
              <a:t>skills, technology, and capacity </a:t>
            </a:r>
            <a:r>
              <a:rPr lang="en-US" dirty="0"/>
              <a:t>needed to reap the full benefits of our digital economy. The goal of these programs is to promote the </a:t>
            </a:r>
            <a:r>
              <a:rPr lang="en-US" dirty="0">
                <a:solidFill>
                  <a:srgbClr val="FF0000"/>
                </a:solidFill>
              </a:rPr>
              <a:t>meaningful adoption </a:t>
            </a:r>
            <a:r>
              <a:rPr lang="en-US" dirty="0"/>
              <a:t>and use of broadband services across the targeted populations in the Act, including </a:t>
            </a:r>
            <a:r>
              <a:rPr lang="en-US" i="1" dirty="0"/>
              <a:t>low-income households, aging populations, incarcerated individuals, veterans, individuals with disabilities, individuals with a language barrier, racial and ethnic minorities, and rural inhabitants</a:t>
            </a:r>
            <a:r>
              <a:rPr lang="en-US" dirty="0"/>
              <a:t>.”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2804-E698-594A-82AD-AFF4336A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8FFA-0458-E64C-A06D-D9273BDB310B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32469-694C-AE44-908A-0F4EDA3FE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6F0E3-824D-5D4E-A051-331115C3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1DD30-7F24-DC41-8A0E-9B222169C1E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12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ECC0-4760-FA40-B1F4-5467AD35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57B34-4C96-6E4A-AD46-5944F17CB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Availability, affordability &amp; relevance</a:t>
            </a:r>
          </a:p>
          <a:p>
            <a:r>
              <a:rPr lang="en-US" dirty="0"/>
              <a:t>Except for large cable companies, challenging economics for ISPs</a:t>
            </a:r>
          </a:p>
          <a:p>
            <a:r>
              <a:rPr lang="en-US" dirty="0"/>
              <a:t>Introducing competitive fiber speeds is difficult everywhere</a:t>
            </a:r>
          </a:p>
          <a:p>
            <a:r>
              <a:rPr lang="en-US" dirty="0"/>
              <a:t>Who should subsidize high-cost and low-income areas? Taxes or fees?</a:t>
            </a:r>
          </a:p>
          <a:p>
            <a:r>
              <a:rPr lang="en-US" dirty="0"/>
              <a:t>Emphasis on automation (+ staff cuts) and simplified service structure</a:t>
            </a:r>
          </a:p>
          <a:p>
            <a:pPr lvl="1"/>
            <a:r>
              <a:rPr lang="en-US" dirty="0"/>
              <a:t>not new services, protocols, speeds</a:t>
            </a:r>
          </a:p>
          <a:p>
            <a:r>
              <a:rPr lang="en-US" dirty="0"/>
              <a:t>Research directions:</a:t>
            </a:r>
          </a:p>
          <a:p>
            <a:pPr lvl="1"/>
            <a:r>
              <a:rPr lang="en-US" dirty="0"/>
              <a:t>why do certain regions not get (subsidized) broadband</a:t>
            </a:r>
          </a:p>
          <a:p>
            <a:pPr lvl="1"/>
            <a:r>
              <a:rPr lang="en-US" dirty="0"/>
              <a:t>fully autonomous, self-configuring networks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DEA40-5B82-7740-8536-86C312272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751F1-0A75-0C4C-867E-28C9B7646955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85341-6196-D24C-8490-8586A075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43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A37AF-EF38-2A44-B8B1-403CFBBC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2184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FC52-702B-F946-98A6-B87EA32FF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bad is the problem?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C944-CFA1-7346-A5AB-0953F7EA9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BD166-C31A-D64E-9103-A6DDF8FFC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356B-DE51-2040-B1E0-CD152F9217E5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22359-E877-9E41-853B-56058363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28DB2-FF05-8949-BD1B-A0C0D47D7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3104194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9096D-D624-A84B-9ABD-4C1C93A9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127D-B576-DB4D-B513-E1E0A44BDF94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43185-B385-C240-B143-7451C112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ACM Baltimore Chapter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3871B-9F20-DE4F-9D59-60807328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B20C36-966A-B54F-9535-137A3354B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Internet users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63285-7359-CA46-B479-207846AAB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821" y="5624513"/>
            <a:ext cx="4495220" cy="254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19AF5C-A551-ED49-AEF9-59621E78F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427" y="1743942"/>
            <a:ext cx="5170458" cy="37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AF383-4076-7349-902D-1C6020249CA0}" type="datetime1">
              <a:rPr lang="en-US" smtClean="0"/>
              <a:t>2/23/22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ACM Baltimore Chapter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internet growth – 2009</a:t>
            </a:r>
            <a:r>
              <a:rPr lang="mr-IN" dirty="0"/>
              <a:t>–</a:t>
            </a:r>
            <a:r>
              <a:rPr lang="en-US" dirty="0"/>
              <a:t>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4D6D4B-0558-FF4F-BEB3-5B2231FF9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091" y="1801091"/>
            <a:ext cx="4867275" cy="3467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AFF0FB-C9E1-5445-A677-09459A089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266" y="5618560"/>
            <a:ext cx="35909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7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E71D11-B239-BB48-9ABA-D2A0C4FC3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6851-3872-764D-8D30-A5D1B4E427C9}" type="datetime1">
              <a:rPr lang="en-US" smtClean="0"/>
              <a:t>2/23/22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491A74-61B5-E04D-882F-6F2E93F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F7FA-10C2-AB4E-B085-BCCB7DD7AF11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713D19-D7CE-EE42-9A8D-F856C6DD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US: Income plays a major role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ADC42-92B1-9E43-BA01-CFC10969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093" y="1183008"/>
            <a:ext cx="6098582" cy="51837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D20AF3-AD31-4448-BA19-C18FBF711D62}"/>
              </a:ext>
            </a:extLst>
          </p:cNvPr>
          <p:cNvSpPr txBox="1"/>
          <p:nvPr/>
        </p:nvSpPr>
        <p:spPr>
          <a:xfrm>
            <a:off x="7924479" y="5764620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Pew Research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DAF5D-16E8-3A4E-8424-F35BD055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2061441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broadband 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21" y="1425845"/>
            <a:ext cx="8362911" cy="435296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ECC5D-4217-204A-A4D9-034CCBC7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0C64E-775C-4041-9095-C5C13DEC76EE}" type="datetime1">
              <a:rPr lang="en-US" smtClean="0"/>
              <a:t>2/23/22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4F729-5392-BD4E-9963-98776E49F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Baltimore Chapter 2022</a:t>
            </a:r>
          </a:p>
        </p:txBody>
      </p:sp>
    </p:spTree>
    <p:extLst>
      <p:ext uri="{BB962C8B-B14F-4D97-AF65-F5344CB8AC3E}">
        <p14:creationId xmlns:p14="http://schemas.microsoft.com/office/powerpoint/2010/main" val="265376561"/>
      </p:ext>
    </p:extLst>
  </p:cSld>
  <p:clrMapOvr>
    <a:masterClrMapping/>
  </p:clrMapOvr>
</p:sld>
</file>

<file path=ppt/theme/theme1.xml><?xml version="1.0" encoding="utf-8"?>
<a:theme xmlns:a="http://schemas.openxmlformats.org/drawingml/2006/main" name="2019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F43A17B-B685-0243-B35E-8D1DD6A4CF0D}" vid="{C3FF62F3-D28A-3547-80D9-97531AEB14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blue</Template>
  <TotalTime>6290</TotalTime>
  <Words>2587</Words>
  <Application>Microsoft Macintosh PowerPoint</Application>
  <PresentationFormat>On-screen Show (4:3)</PresentationFormat>
  <Paragraphs>493</Paragraphs>
  <Slides>43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Arial Narrow</vt:lpstr>
      <vt:lpstr>Calibri</vt:lpstr>
      <vt:lpstr>Calibri Light</vt:lpstr>
      <vt:lpstr>Roboto</vt:lpstr>
      <vt:lpstr>Verdana</vt:lpstr>
      <vt:lpstr>2019 blue</vt:lpstr>
      <vt:lpstr>Accelerating Digital Inclusion – Making the Internet Available and Affordable to Everyone</vt:lpstr>
      <vt:lpstr>Overview</vt:lpstr>
      <vt:lpstr>OECD/high-income vs. lower-income issues</vt:lpstr>
      <vt:lpstr>Universal Service is more than a century old</vt:lpstr>
      <vt:lpstr>How bad is the problem?</vt:lpstr>
      <vt:lpstr>Global Internet users</vt:lpstr>
      <vt:lpstr>Global internet growth – 2009–2018</vt:lpstr>
      <vt:lpstr>US: Income plays a major role</vt:lpstr>
      <vt:lpstr>Rural broadband US</vt:lpstr>
      <vt:lpstr>By race, too</vt:lpstr>
      <vt:lpstr>15% of U.S. adults are smartphone-only</vt:lpstr>
      <vt:lpstr>Broadband access by speed &amp; geography</vt:lpstr>
      <vt:lpstr> What are the causes?</vt:lpstr>
      <vt:lpstr>Lower population density, easier broadband</vt:lpstr>
      <vt:lpstr>Availability, affordability and relevance are coupled</vt:lpstr>
      <vt:lpstr>Reason for non-adoption</vt:lpstr>
      <vt:lpstr>It all depends on your (network) roots</vt:lpstr>
      <vt:lpstr>Accidental broadband</vt:lpstr>
      <vt:lpstr>Broadband technology 2021</vt:lpstr>
      <vt:lpstr>FTTH internationally (OECD)</vt:lpstr>
      <vt:lpstr>  Improving availability</vt:lpstr>
      <vt:lpstr>How much speed do we need?</vt:lpstr>
      <vt:lpstr>For non-fiber networks, problem is likely capacity, not speed</vt:lpstr>
      <vt:lpstr>Metrics: not Gb/s or b/s/Hz, but $/GB and $/year</vt:lpstr>
      <vt:lpstr>Density determines network choices</vt:lpstr>
      <vt:lpstr>Challenges for rural broadband</vt:lpstr>
      <vt:lpstr>Network economics, (over)simplified</vt:lpstr>
      <vt:lpstr>Fiber observations</vt:lpstr>
      <vt:lpstr>How do we pay for this?</vt:lpstr>
      <vt:lpstr>Universal Service Fund (USF)</vt:lpstr>
      <vt:lpstr>We’ve tried this for a while: Connect America Fund (CAF) and off-spring</vt:lpstr>
      <vt:lpstr>Your (mobile) phone bill at work</vt:lpstr>
      <vt:lpstr>Rural Digital Opportunity Fund (RDOF) - 2020</vt:lpstr>
      <vt:lpstr>RDOF (2020) outcome</vt:lpstr>
      <vt:lpstr>2021 Infrastructure Investment &amp; Jobs Act</vt:lpstr>
      <vt:lpstr>Affordability</vt:lpstr>
      <vt:lpstr>Lifeline</vt:lpstr>
      <vt:lpstr>But Lifeline has reached (mostly) the end of its line</vt:lpstr>
      <vt:lpstr>Provider-based: Comcast Internet Essentials</vt:lpstr>
      <vt:lpstr>COVID-19 changed thinking</vt:lpstr>
      <vt:lpstr>IIJA Affordable Connectivity Program</vt:lpstr>
      <vt:lpstr>NTIA Digital Equity Act Programs ($2.75B)</vt:lpstr>
      <vt:lpstr>Conclusion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 101</dc:title>
  <dc:creator>Henning Schulzrinne</dc:creator>
  <cp:lastModifiedBy>Henning Schulzrinne</cp:lastModifiedBy>
  <cp:revision>125</cp:revision>
  <dcterms:created xsi:type="dcterms:W3CDTF">2014-09-03T11:06:40Z</dcterms:created>
  <dcterms:modified xsi:type="dcterms:W3CDTF">2022-02-24T04:25:02Z</dcterms:modified>
</cp:coreProperties>
</file>