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259" r:id="rId4"/>
    <p:sldId id="260" r:id="rId5"/>
    <p:sldId id="361" r:id="rId6"/>
    <p:sldId id="360" r:id="rId7"/>
    <p:sldId id="279" r:id="rId8"/>
    <p:sldId id="364" r:id="rId9"/>
    <p:sldId id="380" r:id="rId10"/>
    <p:sldId id="377" r:id="rId11"/>
    <p:sldId id="381" r:id="rId12"/>
    <p:sldId id="864" r:id="rId13"/>
    <p:sldId id="865" r:id="rId14"/>
    <p:sldId id="854" r:id="rId15"/>
    <p:sldId id="863" r:id="rId16"/>
    <p:sldId id="367" r:id="rId17"/>
    <p:sldId id="397" r:id="rId18"/>
    <p:sldId id="856" r:id="rId19"/>
    <p:sldId id="405" r:id="rId20"/>
    <p:sldId id="866" r:id="rId21"/>
    <p:sldId id="861" r:id="rId22"/>
    <p:sldId id="867" r:id="rId23"/>
    <p:sldId id="868" r:id="rId24"/>
    <p:sldId id="869" r:id="rId25"/>
    <p:sldId id="339" r:id="rId26"/>
    <p:sldId id="870" r:id="rId27"/>
    <p:sldId id="871" r:id="rId28"/>
    <p:sldId id="841" r:id="rId29"/>
    <p:sldId id="842" r:id="rId30"/>
    <p:sldId id="872" r:id="rId31"/>
    <p:sldId id="353" r:id="rId32"/>
    <p:sldId id="879" r:id="rId33"/>
    <p:sldId id="834" r:id="rId34"/>
    <p:sldId id="369" r:id="rId35"/>
    <p:sldId id="402" r:id="rId36"/>
    <p:sldId id="403" r:id="rId37"/>
    <p:sldId id="404" r:id="rId38"/>
    <p:sldId id="873" r:id="rId39"/>
    <p:sldId id="862" r:id="rId40"/>
    <p:sldId id="874" r:id="rId41"/>
    <p:sldId id="351" r:id="rId42"/>
    <p:sldId id="345" r:id="rId43"/>
    <p:sldId id="848" r:id="rId44"/>
    <p:sldId id="875" r:id="rId45"/>
    <p:sldId id="852" r:id="rId46"/>
    <p:sldId id="359" r:id="rId47"/>
    <p:sldId id="881" r:id="rId48"/>
    <p:sldId id="880" r:id="rId49"/>
    <p:sldId id="436" r:id="rId50"/>
    <p:sldId id="833" r:id="rId51"/>
    <p:sldId id="366" r:id="rId52"/>
    <p:sldId id="876" r:id="rId53"/>
    <p:sldId id="877" r:id="rId54"/>
    <p:sldId id="878" r:id="rId55"/>
    <p:sldId id="370" r:id="rId56"/>
    <p:sldId id="858" r:id="rId57"/>
    <p:sldId id="859" r:id="rId58"/>
    <p:sldId id="860" r:id="rId59"/>
    <p:sldId id="831" r:id="rId60"/>
    <p:sldId id="379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/>
    <p:restoredTop sz="94423"/>
  </p:normalViewPr>
  <p:slideViewPr>
    <p:cSldViewPr snapToGrid="0" snapToObjects="1">
      <p:cViewPr varScale="1">
        <p:scale>
          <a:sx n="169" d="100"/>
          <a:sy n="169" d="100"/>
        </p:scale>
        <p:origin x="19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hgs/Downloads/1.10-PctFibreToTotalBroadband-2020-06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Subscribers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BCB-C64B-9078-C810BFF41AC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BCB-C64B-9078-C810BFF41AC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BCB-C64B-9078-C810BFF41AC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BCB-C64B-9078-C810BFF41AC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BCB-C64B-9078-C810BFF41AC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BCB-C64B-9078-C810BFF41AC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BCB-C64B-9078-C810BFF41AC9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3BCB-C64B-9078-C810BFF41AC9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3BCB-C64B-9078-C810BFF41AC9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3BCB-C64B-9078-C810BFF41AC9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3BCB-C64B-9078-C810BFF41AC9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3BCB-C64B-9078-C810BFF41AC9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3BCB-C64B-9078-C810BFF41AC9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3BCB-C64B-9078-C810BFF41AC9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3BCB-C64B-9078-C810BFF41AC9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3BCB-C64B-9078-C810BFF41A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Sheet1!$A$2:$A$17</c:f>
              <c:strCache>
                <c:ptCount val="16"/>
                <c:pt idx="0">
                  <c:v>Comcast</c:v>
                </c:pt>
                <c:pt idx="1">
                  <c:v>Charter</c:v>
                </c:pt>
                <c:pt idx="2">
                  <c:v>Cox</c:v>
                </c:pt>
                <c:pt idx="3">
                  <c:v>Altice</c:v>
                </c:pt>
                <c:pt idx="4">
                  <c:v>Mediacom</c:v>
                </c:pt>
                <c:pt idx="5">
                  <c:v>Cable One</c:v>
                </c:pt>
                <c:pt idx="6">
                  <c:v>WOW</c:v>
                </c:pt>
                <c:pt idx="7">
                  <c:v>Atlantic</c:v>
                </c:pt>
                <c:pt idx="8">
                  <c:v>AT&amp;T</c:v>
                </c:pt>
                <c:pt idx="9">
                  <c:v>Verizon</c:v>
                </c:pt>
                <c:pt idx="10">
                  <c:v>CenturyLink</c:v>
                </c:pt>
                <c:pt idx="11">
                  <c:v>Frontier</c:v>
                </c:pt>
                <c:pt idx="12">
                  <c:v>Windstream</c:v>
                </c:pt>
                <c:pt idx="13">
                  <c:v>Consolidated</c:v>
                </c:pt>
                <c:pt idx="14">
                  <c:v>TDS</c:v>
                </c:pt>
                <c:pt idx="15">
                  <c:v>Cincinnati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29.428999999999998</c:v>
                </c:pt>
                <c:pt idx="1">
                  <c:v>28.096</c:v>
                </c:pt>
                <c:pt idx="2">
                  <c:v>5.28</c:v>
                </c:pt>
                <c:pt idx="3">
                  <c:v>4.3070000000000004</c:v>
                </c:pt>
                <c:pt idx="4">
                  <c:v>1.3959999999999999</c:v>
                </c:pt>
                <c:pt idx="5">
                  <c:v>0.83799999999999997</c:v>
                </c:pt>
                <c:pt idx="6">
                  <c:v>0.80500000000000005</c:v>
                </c:pt>
                <c:pt idx="7">
                  <c:v>0.47899999999999998</c:v>
                </c:pt>
                <c:pt idx="8">
                  <c:v>15.2</c:v>
                </c:pt>
                <c:pt idx="9">
                  <c:v>6.9589999999999996</c:v>
                </c:pt>
                <c:pt idx="10">
                  <c:v>4.6379999999999999</c:v>
                </c:pt>
                <c:pt idx="11">
                  <c:v>3.1419999999999999</c:v>
                </c:pt>
                <c:pt idx="12">
                  <c:v>1.089</c:v>
                </c:pt>
                <c:pt idx="13">
                  <c:v>0.79100000000000004</c:v>
                </c:pt>
                <c:pt idx="14">
                  <c:v>0.47899999999999998</c:v>
                </c:pt>
                <c:pt idx="15">
                  <c:v>0.432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2B-5A42-8BC2-7DF758B44BCF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r>
              <a:rPr lang="en-US"/>
              <a:t>%</a:t>
            </a:r>
          </a:p>
        </c:rich>
      </c:tx>
      <c:layout>
        <c:manualLayout>
          <c:xMode val="edge"/>
          <c:yMode val="edge"/>
          <c:x val="2.4340902699662541E-2"/>
          <c:y val="8.4347120843471207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2456610462959144E-2"/>
          <c:y val="0.14199615559004031"/>
          <c:w val="0.93345164986178408"/>
          <c:h val="0.62583545669929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EN!$B$42</c:f>
              <c:strCache>
                <c:ptCount val="1"/>
                <c:pt idx="0">
                  <c:v>2020 Q2</c:v>
                </c:pt>
              </c:strCache>
            </c:strRef>
          </c:tx>
          <c:spPr>
            <a:solidFill>
              <a:srgbClr val="004B78"/>
            </a:solidFill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38B-9646-B89C-12BC3CE447C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38B-9646-B89C-12BC3CE447C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38B-9646-B89C-12BC3CE447C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38B-9646-B89C-12BC3CE447C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38B-9646-B89C-12BC3CE447C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38B-9646-B89C-12BC3CE447CF}"/>
              </c:ext>
            </c:extLst>
          </c:dPt>
          <c:dPt>
            <c:idx val="16"/>
            <c:invertIfNegative val="0"/>
            <c:bubble3D val="0"/>
            <c:spPr>
              <a:solidFill>
                <a:srgbClr val="004B78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38B-9646-B89C-12BC3CE447CF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12700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638B-9646-B89C-12BC3CE447C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638B-9646-B89C-12BC3CE447CF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38B-9646-B89C-12BC3CE447CF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38B-9646-B89C-12BC3CE447CF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638B-9646-B89C-12BC3CE447CF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638B-9646-B89C-12BC3CE447CF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638B-9646-B89C-12BC3CE447CF}"/>
              </c:ext>
            </c:extLst>
          </c:dPt>
          <c:cat>
            <c:strRef>
              <c:f>EN!$A$43:$A$82</c:f>
              <c:strCache>
                <c:ptCount val="40"/>
                <c:pt idx="0">
                  <c:v>Korea</c:v>
                </c:pt>
                <c:pt idx="1">
                  <c:v>Japan</c:v>
                </c:pt>
                <c:pt idx="2">
                  <c:v>Lithuania</c:v>
                </c:pt>
                <c:pt idx="3">
                  <c:v>Sweden</c:v>
                </c:pt>
                <c:pt idx="4">
                  <c:v>Latvia</c:v>
                </c:pt>
                <c:pt idx="5">
                  <c:v>Spain </c:v>
                </c:pt>
                <c:pt idx="6">
                  <c:v>Iceland</c:v>
                </c:pt>
                <c:pt idx="7">
                  <c:v>Norway</c:v>
                </c:pt>
                <c:pt idx="8">
                  <c:v>New Zealand</c:v>
                </c:pt>
                <c:pt idx="9">
                  <c:v>Finland</c:v>
                </c:pt>
                <c:pt idx="10">
                  <c:v>Portugal</c:v>
                </c:pt>
                <c:pt idx="11">
                  <c:v>Luxembourg</c:v>
                </c:pt>
                <c:pt idx="12">
                  <c:v>Estonia</c:v>
                </c:pt>
                <c:pt idx="13">
                  <c:v>Slovenia</c:v>
                </c:pt>
                <c:pt idx="14">
                  <c:v>Denmark</c:v>
                </c:pt>
                <c:pt idx="15">
                  <c:v>Slovak Republic</c:v>
                </c:pt>
                <c:pt idx="16">
                  <c:v>Chile</c:v>
                </c:pt>
                <c:pt idx="17">
                  <c:v>OECD</c:v>
                </c:pt>
                <c:pt idx="18">
                  <c:v>Hungary</c:v>
                </c:pt>
                <c:pt idx="19">
                  <c:v>France</c:v>
                </c:pt>
                <c:pt idx="20">
                  <c:v>Mexico </c:v>
                </c:pt>
                <c:pt idx="21">
                  <c:v>Poland</c:v>
                </c:pt>
                <c:pt idx="22">
                  <c:v>Turkey</c:v>
                </c:pt>
                <c:pt idx="23">
                  <c:v>Switzerland</c:v>
                </c:pt>
                <c:pt idx="24">
                  <c:v>Australia</c:v>
                </c:pt>
                <c:pt idx="25">
                  <c:v>Netherlands</c:v>
                </c:pt>
                <c:pt idx="26">
                  <c:v>Canada</c:v>
                </c:pt>
                <c:pt idx="27">
                  <c:v>Czech Republic</c:v>
                </c:pt>
                <c:pt idx="28">
                  <c:v>United States</c:v>
                </c:pt>
                <c:pt idx="29">
                  <c:v>Colombia</c:v>
                </c:pt>
                <c:pt idx="30">
                  <c:v>Ireland</c:v>
                </c:pt>
                <c:pt idx="31">
                  <c:v>Italy</c:v>
                </c:pt>
                <c:pt idx="32">
                  <c:v>Israel</c:v>
                </c:pt>
                <c:pt idx="33">
                  <c:v>Germany</c:v>
                </c:pt>
                <c:pt idx="34">
                  <c:v>United Kingdom</c:v>
                </c:pt>
                <c:pt idx="35">
                  <c:v>Austria</c:v>
                </c:pt>
                <c:pt idx="36">
                  <c:v>Belgium</c:v>
                </c:pt>
                <c:pt idx="37">
                  <c:v>Greece</c:v>
                </c:pt>
                <c:pt idx="39">
                  <c:v>Costa Rica</c:v>
                </c:pt>
              </c:strCache>
            </c:strRef>
          </c:cat>
          <c:val>
            <c:numRef>
              <c:f>EN!$B$43:$B$82</c:f>
              <c:numCache>
                <c:formatCode>#,##0.00</c:formatCode>
                <c:ptCount val="40"/>
                <c:pt idx="0">
                  <c:v>83.910899999999998</c:v>
                </c:pt>
                <c:pt idx="1">
                  <c:v>80.785499999999999</c:v>
                </c:pt>
                <c:pt idx="2">
                  <c:v>75.655900000000003</c:v>
                </c:pt>
                <c:pt idx="3">
                  <c:v>73.018600000000006</c:v>
                </c:pt>
                <c:pt idx="4">
                  <c:v>69.948400000000007</c:v>
                </c:pt>
                <c:pt idx="5">
                  <c:v>69.6982</c:v>
                </c:pt>
                <c:pt idx="6">
                  <c:v>65.245500000000007</c:v>
                </c:pt>
                <c:pt idx="7">
                  <c:v>57.070500000000003</c:v>
                </c:pt>
                <c:pt idx="8">
                  <c:v>56.917499999999997</c:v>
                </c:pt>
                <c:pt idx="9">
                  <c:v>55.191600000000001</c:v>
                </c:pt>
                <c:pt idx="10">
                  <c:v>52.523499999999999</c:v>
                </c:pt>
                <c:pt idx="11">
                  <c:v>47.676900000000003</c:v>
                </c:pt>
                <c:pt idx="12">
                  <c:v>43.799599999999998</c:v>
                </c:pt>
                <c:pt idx="13">
                  <c:v>42.231099999999998</c:v>
                </c:pt>
                <c:pt idx="14">
                  <c:v>37.508800000000001</c:v>
                </c:pt>
                <c:pt idx="15">
                  <c:v>33.640099999999997</c:v>
                </c:pt>
                <c:pt idx="16">
                  <c:v>32.792499999999997</c:v>
                </c:pt>
                <c:pt idx="17">
                  <c:v>29.22</c:v>
                </c:pt>
                <c:pt idx="18">
                  <c:v>28.658999999999999</c:v>
                </c:pt>
                <c:pt idx="19">
                  <c:v>27.631799999999998</c:v>
                </c:pt>
                <c:pt idx="20">
                  <c:v>27.078800000000001</c:v>
                </c:pt>
                <c:pt idx="21">
                  <c:v>25.32</c:v>
                </c:pt>
                <c:pt idx="22">
                  <c:v>23.067699999999999</c:v>
                </c:pt>
                <c:pt idx="23">
                  <c:v>22.192699999999999</c:v>
                </c:pt>
                <c:pt idx="24">
                  <c:v>20.897300000000001</c:v>
                </c:pt>
                <c:pt idx="25">
                  <c:v>19.761600000000001</c:v>
                </c:pt>
                <c:pt idx="26">
                  <c:v>18.358699999999999</c:v>
                </c:pt>
                <c:pt idx="27">
                  <c:v>17.967600000000001</c:v>
                </c:pt>
                <c:pt idx="28">
                  <c:v>16.500900000000001</c:v>
                </c:pt>
                <c:pt idx="29">
                  <c:v>15.2294</c:v>
                </c:pt>
                <c:pt idx="30">
                  <c:v>13.460800000000001</c:v>
                </c:pt>
                <c:pt idx="31">
                  <c:v>8.2012</c:v>
                </c:pt>
                <c:pt idx="32">
                  <c:v>6.9935</c:v>
                </c:pt>
                <c:pt idx="33">
                  <c:v>4.6856999999999998</c:v>
                </c:pt>
                <c:pt idx="34">
                  <c:v>3.9028999999999998</c:v>
                </c:pt>
                <c:pt idx="35">
                  <c:v>3.2694999999999999</c:v>
                </c:pt>
                <c:pt idx="36">
                  <c:v>1.2683</c:v>
                </c:pt>
                <c:pt idx="37">
                  <c:v>0.1968</c:v>
                </c:pt>
                <c:pt idx="39" formatCode="General">
                  <c:v>13.8109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38B-9646-B89C-12BC3CE44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20230015"/>
        <c:axId val="1"/>
      </c:barChart>
      <c:lineChart>
        <c:grouping val="standard"/>
        <c:varyColors val="0"/>
        <c:ser>
          <c:idx val="1"/>
          <c:order val="1"/>
          <c:tx>
            <c:strRef>
              <c:f>EN!$C$42</c:f>
              <c:strCache>
                <c:ptCount val="1"/>
                <c:pt idx="0">
                  <c:v>2019 Q2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chemeClr val="bg1"/>
              </a:solidFill>
              <a:ln w="3175">
                <a:solidFill>
                  <a:schemeClr val="tx1"/>
                </a:solidFill>
              </a:ln>
            </c:spPr>
          </c:marker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11-638B-9646-B89C-12BC3CE447CF}"/>
              </c:ext>
            </c:extLst>
          </c:dPt>
          <c:dPt>
            <c:idx val="17"/>
            <c:marker>
              <c:spPr>
                <a:solidFill>
                  <a:srgbClr val="727272"/>
                </a:solidFill>
                <a:ln w="3175"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638B-9646-B89C-12BC3CE447CF}"/>
              </c:ext>
            </c:extLst>
          </c:dPt>
          <c:cat>
            <c:strRef>
              <c:f>EN!$A$43:$A$82</c:f>
              <c:strCache>
                <c:ptCount val="40"/>
                <c:pt idx="0">
                  <c:v>Korea</c:v>
                </c:pt>
                <c:pt idx="1">
                  <c:v>Japan</c:v>
                </c:pt>
                <c:pt idx="2">
                  <c:v>Lithuania</c:v>
                </c:pt>
                <c:pt idx="3">
                  <c:v>Sweden</c:v>
                </c:pt>
                <c:pt idx="4">
                  <c:v>Latvia</c:v>
                </c:pt>
                <c:pt idx="5">
                  <c:v>Spain </c:v>
                </c:pt>
                <c:pt idx="6">
                  <c:v>Iceland</c:v>
                </c:pt>
                <c:pt idx="7">
                  <c:v>Norway</c:v>
                </c:pt>
                <c:pt idx="8">
                  <c:v>New Zealand</c:v>
                </c:pt>
                <c:pt idx="9">
                  <c:v>Finland</c:v>
                </c:pt>
                <c:pt idx="10">
                  <c:v>Portugal</c:v>
                </c:pt>
                <c:pt idx="11">
                  <c:v>Luxembourg</c:v>
                </c:pt>
                <c:pt idx="12">
                  <c:v>Estonia</c:v>
                </c:pt>
                <c:pt idx="13">
                  <c:v>Slovenia</c:v>
                </c:pt>
                <c:pt idx="14">
                  <c:v>Denmark</c:v>
                </c:pt>
                <c:pt idx="15">
                  <c:v>Slovak Republic</c:v>
                </c:pt>
                <c:pt idx="16">
                  <c:v>Chile</c:v>
                </c:pt>
                <c:pt idx="17">
                  <c:v>OECD</c:v>
                </c:pt>
                <c:pt idx="18">
                  <c:v>Hungary</c:v>
                </c:pt>
                <c:pt idx="19">
                  <c:v>France</c:v>
                </c:pt>
                <c:pt idx="20">
                  <c:v>Mexico </c:v>
                </c:pt>
                <c:pt idx="21">
                  <c:v>Poland</c:v>
                </c:pt>
                <c:pt idx="22">
                  <c:v>Turkey</c:v>
                </c:pt>
                <c:pt idx="23">
                  <c:v>Switzerland</c:v>
                </c:pt>
                <c:pt idx="24">
                  <c:v>Australia</c:v>
                </c:pt>
                <c:pt idx="25">
                  <c:v>Netherlands</c:v>
                </c:pt>
                <c:pt idx="26">
                  <c:v>Canada</c:v>
                </c:pt>
                <c:pt idx="27">
                  <c:v>Czech Republic</c:v>
                </c:pt>
                <c:pt idx="28">
                  <c:v>United States</c:v>
                </c:pt>
                <c:pt idx="29">
                  <c:v>Colombia</c:v>
                </c:pt>
                <c:pt idx="30">
                  <c:v>Ireland</c:v>
                </c:pt>
                <c:pt idx="31">
                  <c:v>Italy</c:v>
                </c:pt>
                <c:pt idx="32">
                  <c:v>Israel</c:v>
                </c:pt>
                <c:pt idx="33">
                  <c:v>Germany</c:v>
                </c:pt>
                <c:pt idx="34">
                  <c:v>United Kingdom</c:v>
                </c:pt>
                <c:pt idx="35">
                  <c:v>Austria</c:v>
                </c:pt>
                <c:pt idx="36">
                  <c:v>Belgium</c:v>
                </c:pt>
                <c:pt idx="37">
                  <c:v>Greece</c:v>
                </c:pt>
                <c:pt idx="39">
                  <c:v>Costa Rica</c:v>
                </c:pt>
              </c:strCache>
            </c:strRef>
          </c:cat>
          <c:val>
            <c:numRef>
              <c:f>EN!$C$43:$C$82</c:f>
              <c:numCache>
                <c:formatCode>0.0</c:formatCode>
                <c:ptCount val="40"/>
                <c:pt idx="0">
                  <c:v>81.649900000000002</c:v>
                </c:pt>
                <c:pt idx="1">
                  <c:v>79.079899999999995</c:v>
                </c:pt>
                <c:pt idx="2">
                  <c:v>74.613699999999994</c:v>
                </c:pt>
                <c:pt idx="3">
                  <c:v>68.949399999999997</c:v>
                </c:pt>
                <c:pt idx="4">
                  <c:v>68.543199999999999</c:v>
                </c:pt>
                <c:pt idx="5">
                  <c:v>62.524700000000003</c:v>
                </c:pt>
                <c:pt idx="6">
                  <c:v>58.282400000000003</c:v>
                </c:pt>
                <c:pt idx="7">
                  <c:v>50.7515</c:v>
                </c:pt>
                <c:pt idx="8">
                  <c:v>48.350200000000001</c:v>
                </c:pt>
                <c:pt idx="9">
                  <c:v>52.724200000000003</c:v>
                </c:pt>
                <c:pt idx="10">
                  <c:v>48.176499999999997</c:v>
                </c:pt>
                <c:pt idx="11">
                  <c:v>42.262799999999999</c:v>
                </c:pt>
                <c:pt idx="12">
                  <c:v>40.141800000000003</c:v>
                </c:pt>
                <c:pt idx="13">
                  <c:v>38.407400000000003</c:v>
                </c:pt>
                <c:pt idx="14">
                  <c:v>33.108499999999999</c:v>
                </c:pt>
                <c:pt idx="15">
                  <c:v>31.725300000000001</c:v>
                </c:pt>
                <c:pt idx="16">
                  <c:v>25.156500000000001</c:v>
                </c:pt>
                <c:pt idx="17">
                  <c:v>26.7744</c:v>
                </c:pt>
                <c:pt idx="18">
                  <c:v>24.906500000000001</c:v>
                </c:pt>
                <c:pt idx="19">
                  <c:v>19.778700000000001</c:v>
                </c:pt>
                <c:pt idx="20">
                  <c:v>21.9146</c:v>
                </c:pt>
                <c:pt idx="21">
                  <c:v>19.988800000000001</c:v>
                </c:pt>
                <c:pt idx="22">
                  <c:v>21.5321</c:v>
                </c:pt>
                <c:pt idx="23">
                  <c:v>19.525099999999998</c:v>
                </c:pt>
                <c:pt idx="24">
                  <c:v>19.249500000000001</c:v>
                </c:pt>
                <c:pt idx="25">
                  <c:v>17.814599999999999</c:v>
                </c:pt>
                <c:pt idx="26">
                  <c:v>14.9582</c:v>
                </c:pt>
                <c:pt idx="27">
                  <c:v>19.465499999999999</c:v>
                </c:pt>
                <c:pt idx="28">
                  <c:v>15.4489</c:v>
                </c:pt>
                <c:pt idx="29">
                  <c:v>13.9603</c:v>
                </c:pt>
                <c:pt idx="30">
                  <c:v>8.7645</c:v>
                </c:pt>
                <c:pt idx="31">
                  <c:v>6.0026000000000002</c:v>
                </c:pt>
                <c:pt idx="32">
                  <c:v>3.6347</c:v>
                </c:pt>
                <c:pt idx="33">
                  <c:v>3.5832000000000002</c:v>
                </c:pt>
                <c:pt idx="34">
                  <c:v>2.3317999999999999</c:v>
                </c:pt>
                <c:pt idx="35">
                  <c:v>2.6798000000000002</c:v>
                </c:pt>
                <c:pt idx="36">
                  <c:v>0.97899999999999998</c:v>
                </c:pt>
                <c:pt idx="37">
                  <c:v>0.1593</c:v>
                </c:pt>
                <c:pt idx="39" formatCode="0.00">
                  <c:v>9.2613000000000003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638B-9646-B89C-12BC3CE447CF}"/>
            </c:ext>
          </c:extLst>
        </c:ser>
        <c:ser>
          <c:idx val="2"/>
          <c:order val="2"/>
          <c:tx>
            <c:strRef>
              <c:f>EN!$D$42</c:f>
              <c:strCache>
                <c:ptCount val="1"/>
                <c:pt idx="0">
                  <c:v>2018 Q2</c:v>
                </c:pt>
              </c:strCache>
            </c:strRef>
          </c:tx>
          <c:spPr>
            <a:ln>
              <a:noFill/>
            </a:ln>
          </c:spPr>
          <c:marker>
            <c:symbol val="dash"/>
            <c:size val="12"/>
            <c:spPr>
              <a:solidFill>
                <a:srgbClr val="92D050"/>
              </a:solidFill>
              <a:ln w="15875">
                <a:solidFill>
                  <a:srgbClr val="92D050">
                    <a:alpha val="21000"/>
                  </a:srgbClr>
                </a:solidFill>
              </a:ln>
            </c:spPr>
          </c:marker>
          <c:dPt>
            <c:idx val="17"/>
            <c:marker>
              <c:spPr>
                <a:solidFill>
                  <a:schemeClr val="tx1"/>
                </a:solidFill>
                <a:ln w="15875">
                  <a:solidFill>
                    <a:srgbClr val="92D050">
                      <a:alpha val="21000"/>
                    </a:srgb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638B-9646-B89C-12BC3CE447CF}"/>
              </c:ext>
            </c:extLst>
          </c:dPt>
          <c:cat>
            <c:strRef>
              <c:f>EN!$A$43:$A$82</c:f>
              <c:strCache>
                <c:ptCount val="40"/>
                <c:pt idx="0">
                  <c:v>Korea</c:v>
                </c:pt>
                <c:pt idx="1">
                  <c:v>Japan</c:v>
                </c:pt>
                <c:pt idx="2">
                  <c:v>Lithuania</c:v>
                </c:pt>
                <c:pt idx="3">
                  <c:v>Sweden</c:v>
                </c:pt>
                <c:pt idx="4">
                  <c:v>Latvia</c:v>
                </c:pt>
                <c:pt idx="5">
                  <c:v>Spain </c:v>
                </c:pt>
                <c:pt idx="6">
                  <c:v>Iceland</c:v>
                </c:pt>
                <c:pt idx="7">
                  <c:v>Norway</c:v>
                </c:pt>
                <c:pt idx="8">
                  <c:v>New Zealand</c:v>
                </c:pt>
                <c:pt idx="9">
                  <c:v>Finland</c:v>
                </c:pt>
                <c:pt idx="10">
                  <c:v>Portugal</c:v>
                </c:pt>
                <c:pt idx="11">
                  <c:v>Luxembourg</c:v>
                </c:pt>
                <c:pt idx="12">
                  <c:v>Estonia</c:v>
                </c:pt>
                <c:pt idx="13">
                  <c:v>Slovenia</c:v>
                </c:pt>
                <c:pt idx="14">
                  <c:v>Denmark</c:v>
                </c:pt>
                <c:pt idx="15">
                  <c:v>Slovak Republic</c:v>
                </c:pt>
                <c:pt idx="16">
                  <c:v>Chile</c:v>
                </c:pt>
                <c:pt idx="17">
                  <c:v>OECD</c:v>
                </c:pt>
                <c:pt idx="18">
                  <c:v>Hungary</c:v>
                </c:pt>
                <c:pt idx="19">
                  <c:v>France</c:v>
                </c:pt>
                <c:pt idx="20">
                  <c:v>Mexico </c:v>
                </c:pt>
                <c:pt idx="21">
                  <c:v>Poland</c:v>
                </c:pt>
                <c:pt idx="22">
                  <c:v>Turkey</c:v>
                </c:pt>
                <c:pt idx="23">
                  <c:v>Switzerland</c:v>
                </c:pt>
                <c:pt idx="24">
                  <c:v>Australia</c:v>
                </c:pt>
                <c:pt idx="25">
                  <c:v>Netherlands</c:v>
                </c:pt>
                <c:pt idx="26">
                  <c:v>Canada</c:v>
                </c:pt>
                <c:pt idx="27">
                  <c:v>Czech Republic</c:v>
                </c:pt>
                <c:pt idx="28">
                  <c:v>United States</c:v>
                </c:pt>
                <c:pt idx="29">
                  <c:v>Colombia</c:v>
                </c:pt>
                <c:pt idx="30">
                  <c:v>Ireland</c:v>
                </c:pt>
                <c:pt idx="31">
                  <c:v>Italy</c:v>
                </c:pt>
                <c:pt idx="32">
                  <c:v>Israel</c:v>
                </c:pt>
                <c:pt idx="33">
                  <c:v>Germany</c:v>
                </c:pt>
                <c:pt idx="34">
                  <c:v>United Kingdom</c:v>
                </c:pt>
                <c:pt idx="35">
                  <c:v>Austria</c:v>
                </c:pt>
                <c:pt idx="36">
                  <c:v>Belgium</c:v>
                </c:pt>
                <c:pt idx="37">
                  <c:v>Greece</c:v>
                </c:pt>
                <c:pt idx="39">
                  <c:v>Costa Rica</c:v>
                </c:pt>
              </c:strCache>
            </c:strRef>
          </c:cat>
          <c:val>
            <c:numRef>
              <c:f>EN!$D$43:$D$82</c:f>
              <c:numCache>
                <c:formatCode>0.0</c:formatCode>
                <c:ptCount val="40"/>
                <c:pt idx="0">
                  <c:v>78.458600000000004</c:v>
                </c:pt>
                <c:pt idx="1">
                  <c:v>77.502899999999997</c:v>
                </c:pt>
                <c:pt idx="2">
                  <c:v>72.088399999999993</c:v>
                </c:pt>
                <c:pt idx="3">
                  <c:v>64.322500000000005</c:v>
                </c:pt>
                <c:pt idx="4">
                  <c:v>66.001999999999995</c:v>
                </c:pt>
                <c:pt idx="5">
                  <c:v>51.751399999999997</c:v>
                </c:pt>
                <c:pt idx="6">
                  <c:v>46.737400000000001</c:v>
                </c:pt>
                <c:pt idx="7">
                  <c:v>45.5244</c:v>
                </c:pt>
                <c:pt idx="8">
                  <c:v>36.863999999999997</c:v>
                </c:pt>
                <c:pt idx="9">
                  <c:v>48.302100000000003</c:v>
                </c:pt>
                <c:pt idx="10">
                  <c:v>41.994</c:v>
                </c:pt>
                <c:pt idx="11">
                  <c:v>31.457100000000001</c:v>
                </c:pt>
                <c:pt idx="12">
                  <c:v>37.362000000000002</c:v>
                </c:pt>
                <c:pt idx="13">
                  <c:v>34.783799999999999</c:v>
                </c:pt>
                <c:pt idx="14">
                  <c:v>29.742699999999999</c:v>
                </c:pt>
                <c:pt idx="15">
                  <c:v>29.450700000000001</c:v>
                </c:pt>
                <c:pt idx="16">
                  <c:v>16.289300000000001</c:v>
                </c:pt>
                <c:pt idx="17">
                  <c:v>24.297799999999999</c:v>
                </c:pt>
                <c:pt idx="18">
                  <c:v>22.069400000000002</c:v>
                </c:pt>
                <c:pt idx="19">
                  <c:v>13.726599999999999</c:v>
                </c:pt>
                <c:pt idx="20">
                  <c:v>19.584</c:v>
                </c:pt>
                <c:pt idx="21">
                  <c:v>12.775399999999999</c:v>
                </c:pt>
                <c:pt idx="22">
                  <c:v>20.312899999999999</c:v>
                </c:pt>
                <c:pt idx="23">
                  <c:v>16.611599999999999</c:v>
                </c:pt>
                <c:pt idx="24">
                  <c:v>19.979399999999998</c:v>
                </c:pt>
                <c:pt idx="25">
                  <c:v>16.605599999999999</c:v>
                </c:pt>
                <c:pt idx="26">
                  <c:v>12.989599999999999</c:v>
                </c:pt>
                <c:pt idx="27">
                  <c:v>18.810600000000001</c:v>
                </c:pt>
                <c:pt idx="28">
                  <c:v>13.7181</c:v>
                </c:pt>
                <c:pt idx="29">
                  <c:v>12.7151</c:v>
                </c:pt>
                <c:pt idx="30">
                  <c:v>4.3090999999999999</c:v>
                </c:pt>
                <c:pt idx="31">
                  <c:v>4.1215000000000002</c:v>
                </c:pt>
                <c:pt idx="32">
                  <c:v>1.9334</c:v>
                </c:pt>
                <c:pt idx="33">
                  <c:v>2.6305000000000001</c:v>
                </c:pt>
                <c:pt idx="34">
                  <c:v>1.5190999999999999</c:v>
                </c:pt>
                <c:pt idx="35">
                  <c:v>2.2605</c:v>
                </c:pt>
                <c:pt idx="36">
                  <c:v>0.56020000000000003</c:v>
                </c:pt>
                <c:pt idx="37">
                  <c:v>0.19839999999999999</c:v>
                </c:pt>
                <c:pt idx="39" formatCode="General">
                  <c:v>2.7189999999999999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638B-9646-B89C-12BC3CE44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230015"/>
        <c:axId val="1"/>
      </c:lineChart>
      <c:catAx>
        <c:axId val="1920230015"/>
        <c:scaling>
          <c:orientation val="minMax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920230015"/>
        <c:crosses val="autoZero"/>
        <c:crossBetween val="between"/>
      </c:valAx>
      <c:spPr>
        <a:solidFill>
          <a:schemeClr val="bg1">
            <a:lumMod val="95000"/>
          </a:schemeClr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1053660344330758"/>
          <c:y val="2.5478542741731811E-2"/>
          <c:w val="0.8140695735942417"/>
          <c:h val="5.4141903326180095E-2"/>
        </c:manualLayout>
      </c:layout>
      <c:overlay val="0"/>
      <c:spPr>
        <a:solidFill>
          <a:schemeClr val="bg1">
            <a:lumMod val="95000"/>
          </a:schemeClr>
        </a:solidFill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Narrow"/>
          <a:ea typeface="Arial Narrow"/>
          <a:cs typeface="Arial Narrow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Comcast </a:t>
            </a:r>
            <a:r>
              <a:rPr lang="en-US" dirty="0"/>
              <a:t>Median</a:t>
            </a:r>
            <a:r>
              <a:rPr lang="en-US" baseline="0" dirty="0"/>
              <a:t> Household Usage in </a:t>
            </a:r>
            <a:r>
              <a:rPr lang="en-US" dirty="0"/>
              <a:t>GB/month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GB/month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Sheet1!$A$2:$A$18</c:f>
              <c:numCache>
                <c:formatCode>d\-mmm</c:formatCode>
                <c:ptCount val="17"/>
                <c:pt idx="0" formatCode="mmm\-yy">
                  <c:v>39722</c:v>
                </c:pt>
                <c:pt idx="1">
                  <c:v>40148</c:v>
                </c:pt>
                <c:pt idx="2" formatCode="m/d/yy">
                  <c:v>40695</c:v>
                </c:pt>
                <c:pt idx="3" formatCode="m/d/yy">
                  <c:v>41061</c:v>
                </c:pt>
                <c:pt idx="4" formatCode="m/d/yy">
                  <c:v>41609</c:v>
                </c:pt>
                <c:pt idx="5" formatCode="m/d/yy">
                  <c:v>41791</c:v>
                </c:pt>
                <c:pt idx="6" formatCode="m/d/yy">
                  <c:v>42278</c:v>
                </c:pt>
                <c:pt idx="7" formatCode="m/d/yy">
                  <c:v>42522</c:v>
                </c:pt>
                <c:pt idx="8" formatCode="m/d/yy">
                  <c:v>42644</c:v>
                </c:pt>
                <c:pt idx="9" formatCode="m/d/yy">
                  <c:v>42705</c:v>
                </c:pt>
                <c:pt idx="10" formatCode="m/d/yy">
                  <c:v>42887</c:v>
                </c:pt>
                <c:pt idx="11" formatCode="m/d/yy">
                  <c:v>43070</c:v>
                </c:pt>
                <c:pt idx="12" formatCode="m/d/yy">
                  <c:v>43252</c:v>
                </c:pt>
                <c:pt idx="13" formatCode="m/d/yy">
                  <c:v>43435</c:v>
                </c:pt>
                <c:pt idx="14" formatCode="m/d/yy">
                  <c:v>43617</c:v>
                </c:pt>
                <c:pt idx="15" formatCode="m/d/yy">
                  <c:v>43800</c:v>
                </c:pt>
                <c:pt idx="16" formatCode="m/d/yy">
                  <c:v>43983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0.3</c:v>
                </c:pt>
                <c:pt idx="1">
                  <c:v>3</c:v>
                </c:pt>
                <c:pt idx="2">
                  <c:v>4</c:v>
                </c:pt>
                <c:pt idx="3">
                  <c:v>9</c:v>
                </c:pt>
                <c:pt idx="4">
                  <c:v>17</c:v>
                </c:pt>
                <c:pt idx="5">
                  <c:v>23</c:v>
                </c:pt>
                <c:pt idx="6">
                  <c:v>40</c:v>
                </c:pt>
                <c:pt idx="7">
                  <c:v>60</c:v>
                </c:pt>
                <c:pt idx="8">
                  <c:v>75</c:v>
                </c:pt>
                <c:pt idx="9">
                  <c:v>88</c:v>
                </c:pt>
                <c:pt idx="10">
                  <c:v>100</c:v>
                </c:pt>
                <c:pt idx="11">
                  <c:v>131</c:v>
                </c:pt>
                <c:pt idx="12">
                  <c:v>151</c:v>
                </c:pt>
                <c:pt idx="13">
                  <c:v>174</c:v>
                </c:pt>
                <c:pt idx="14">
                  <c:v>191</c:v>
                </c:pt>
                <c:pt idx="15">
                  <c:v>220</c:v>
                </c:pt>
                <c:pt idx="16">
                  <c:v>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1C-2F45-99A5-C961F1459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03743"/>
        <c:axId val="75405423"/>
      </c:lineChart>
      <c:dateAx>
        <c:axId val="75403743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05423"/>
        <c:crosses val="autoZero"/>
        <c:auto val="1"/>
        <c:lblOffset val="100"/>
        <c:baseTimeUnit val="months"/>
      </c:dateAx>
      <c:valAx>
        <c:axId val="75405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03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</a:t>
            </a:r>
            <a:r>
              <a:rPr lang="en-US" baseline="0" dirty="0"/>
              <a:t> of revenue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CF9-804E-BD0A-B5DBC298C5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CF9-804E-BD0A-B5DBC298C5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CF9-804E-BD0A-B5DBC298C5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CF9-804E-BD0A-B5DBC298C5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Equipment</c:v>
                </c:pt>
                <c:pt idx="1">
                  <c:v>Construction</c:v>
                </c:pt>
                <c:pt idx="2">
                  <c:v>Operations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10.5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9-804E-BD0A-B5DBC298C5D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8785A1-CAF3-E84C-BCD5-2FE94F2154EE}" type="doc">
      <dgm:prSet loTypeId="urn:microsoft.com/office/officeart/2005/8/layout/StepDownProcess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BA623F-2F1E-1648-9DA8-2D94EE880EA0}">
      <dgm:prSet phldrT="[Text]"/>
      <dgm:spPr/>
      <dgm:t>
        <a:bodyPr/>
        <a:lstStyle/>
        <a:p>
          <a:r>
            <a:rPr lang="en-US" dirty="0"/>
            <a:t>Constitution</a:t>
          </a:r>
        </a:p>
      </dgm:t>
    </dgm:pt>
    <dgm:pt modelId="{24B79C1D-8AA9-F643-9EB0-F422C1C8D43B}" type="parTrans" cxnId="{8246E2C0-CA2C-1540-A85E-63CECDE66646}">
      <dgm:prSet/>
      <dgm:spPr/>
      <dgm:t>
        <a:bodyPr/>
        <a:lstStyle/>
        <a:p>
          <a:endParaRPr lang="en-US"/>
        </a:p>
      </dgm:t>
    </dgm:pt>
    <dgm:pt modelId="{648C06F1-AA6A-7E42-ABF3-B42A50A04A50}" type="sibTrans" cxnId="{8246E2C0-CA2C-1540-A85E-63CECDE66646}">
      <dgm:prSet/>
      <dgm:spPr/>
      <dgm:t>
        <a:bodyPr/>
        <a:lstStyle/>
        <a:p>
          <a:endParaRPr lang="en-US"/>
        </a:p>
      </dgm:t>
    </dgm:pt>
    <dgm:pt modelId="{84640A84-9308-0F4E-8B20-53D1C662C830}">
      <dgm:prSet phldrT="[Text]"/>
      <dgm:spPr/>
      <dgm:t>
        <a:bodyPr/>
        <a:lstStyle/>
        <a:p>
          <a:r>
            <a:rPr lang="en-US" dirty="0"/>
            <a:t>Commerce clause</a:t>
          </a:r>
        </a:p>
      </dgm:t>
    </dgm:pt>
    <dgm:pt modelId="{19DE5A21-95D2-944C-997C-7869A4F33E6E}" type="parTrans" cxnId="{6C3E66E8-0C3E-8246-B0CB-9CC312C404DA}">
      <dgm:prSet/>
      <dgm:spPr/>
      <dgm:t>
        <a:bodyPr/>
        <a:lstStyle/>
        <a:p>
          <a:endParaRPr lang="en-US"/>
        </a:p>
      </dgm:t>
    </dgm:pt>
    <dgm:pt modelId="{8C76AC0E-9466-4E4C-9A3D-9F6FB707106D}" type="sibTrans" cxnId="{6C3E66E8-0C3E-8246-B0CB-9CC312C404DA}">
      <dgm:prSet/>
      <dgm:spPr/>
      <dgm:t>
        <a:bodyPr/>
        <a:lstStyle/>
        <a:p>
          <a:endParaRPr lang="en-US"/>
        </a:p>
      </dgm:t>
    </dgm:pt>
    <dgm:pt modelId="{562D7462-8637-6843-B525-927AA2FCEDB7}">
      <dgm:prSet phldrT="[Text]"/>
      <dgm:spPr/>
      <dgm:t>
        <a:bodyPr/>
        <a:lstStyle/>
        <a:p>
          <a:r>
            <a:rPr lang="en-US" dirty="0"/>
            <a:t>Law</a:t>
          </a:r>
        </a:p>
      </dgm:t>
    </dgm:pt>
    <dgm:pt modelId="{CAF74D90-7D97-8C46-B8C4-D21DA7115A8A}" type="parTrans" cxnId="{6EE11325-21A3-424C-90C5-C9EF05F3124B}">
      <dgm:prSet/>
      <dgm:spPr/>
      <dgm:t>
        <a:bodyPr/>
        <a:lstStyle/>
        <a:p>
          <a:endParaRPr lang="en-US"/>
        </a:p>
      </dgm:t>
    </dgm:pt>
    <dgm:pt modelId="{91C429FD-95C6-B94C-ADC2-34CF9FC81A2C}" type="sibTrans" cxnId="{6EE11325-21A3-424C-90C5-C9EF05F3124B}">
      <dgm:prSet/>
      <dgm:spPr/>
      <dgm:t>
        <a:bodyPr/>
        <a:lstStyle/>
        <a:p>
          <a:endParaRPr lang="en-US"/>
        </a:p>
      </dgm:t>
    </dgm:pt>
    <dgm:pt modelId="{5AF23FF9-87FC-8746-9163-1229FA4AF7D6}">
      <dgm:prSet phldrT="[Text]"/>
      <dgm:spPr/>
      <dgm:t>
        <a:bodyPr/>
        <a:lstStyle/>
        <a:p>
          <a:r>
            <a:rPr lang="en-US" dirty="0"/>
            <a:t>Telecom Act 1934 &amp; 1996</a:t>
          </a:r>
        </a:p>
      </dgm:t>
    </dgm:pt>
    <dgm:pt modelId="{286CEEB6-2099-5341-B074-2055BBB478B1}" type="parTrans" cxnId="{5FB4D5CA-2C21-7441-BCB1-CEF946A37D31}">
      <dgm:prSet/>
      <dgm:spPr/>
      <dgm:t>
        <a:bodyPr/>
        <a:lstStyle/>
        <a:p>
          <a:endParaRPr lang="en-US"/>
        </a:p>
      </dgm:t>
    </dgm:pt>
    <dgm:pt modelId="{C8777977-2500-0B46-9C7A-E16DD427ABFD}" type="sibTrans" cxnId="{5FB4D5CA-2C21-7441-BCB1-CEF946A37D31}">
      <dgm:prSet/>
      <dgm:spPr/>
      <dgm:t>
        <a:bodyPr/>
        <a:lstStyle/>
        <a:p>
          <a:endParaRPr lang="en-US"/>
        </a:p>
      </dgm:t>
    </dgm:pt>
    <dgm:pt modelId="{7066635A-F0B0-8540-8874-58221436D974}">
      <dgm:prSet phldrT="[Text]"/>
      <dgm:spPr/>
      <dgm:t>
        <a:bodyPr/>
        <a:lstStyle/>
        <a:p>
          <a:r>
            <a:rPr lang="en-US" dirty="0"/>
            <a:t>47 CFR</a:t>
          </a:r>
        </a:p>
      </dgm:t>
    </dgm:pt>
    <dgm:pt modelId="{0D21A475-949A-B446-AC24-187E55874118}" type="parTrans" cxnId="{B831CEC7-59C1-4647-9338-3D775B58967A}">
      <dgm:prSet/>
      <dgm:spPr/>
      <dgm:t>
        <a:bodyPr/>
        <a:lstStyle/>
        <a:p>
          <a:endParaRPr lang="en-US"/>
        </a:p>
      </dgm:t>
    </dgm:pt>
    <dgm:pt modelId="{51675AD7-7137-5C41-A586-F9A0F5758FE0}" type="sibTrans" cxnId="{B831CEC7-59C1-4647-9338-3D775B58967A}">
      <dgm:prSet/>
      <dgm:spPr/>
      <dgm:t>
        <a:bodyPr/>
        <a:lstStyle/>
        <a:p>
          <a:endParaRPr lang="en-US"/>
        </a:p>
      </dgm:t>
    </dgm:pt>
    <dgm:pt modelId="{202671C4-191D-9A47-BDA6-06F3D645DFB5}">
      <dgm:prSet phldrT="[Text]"/>
      <dgm:spPr/>
      <dgm:t>
        <a:bodyPr/>
        <a:lstStyle/>
        <a:p>
          <a:r>
            <a:rPr lang="en-US" dirty="0"/>
            <a:t>Narrative</a:t>
          </a:r>
        </a:p>
      </dgm:t>
    </dgm:pt>
    <dgm:pt modelId="{7DCECC1B-6225-AE49-A88D-4047A1A03437}" type="parTrans" cxnId="{63C3371A-E85D-5242-9AD0-8307C88128C8}">
      <dgm:prSet/>
      <dgm:spPr/>
      <dgm:t>
        <a:bodyPr/>
        <a:lstStyle/>
        <a:p>
          <a:endParaRPr lang="en-US"/>
        </a:p>
      </dgm:t>
    </dgm:pt>
    <dgm:pt modelId="{766C945A-32CA-A04D-9155-974A94C33DC1}" type="sibTrans" cxnId="{63C3371A-E85D-5242-9AD0-8307C88128C8}">
      <dgm:prSet/>
      <dgm:spPr/>
      <dgm:t>
        <a:bodyPr/>
        <a:lstStyle/>
        <a:p>
          <a:endParaRPr lang="en-US"/>
        </a:p>
      </dgm:t>
    </dgm:pt>
    <dgm:pt modelId="{95BF8004-A775-E949-8587-E8B45C7F8158}">
      <dgm:prSet phldrT="[Text]"/>
      <dgm:spPr/>
      <dgm:t>
        <a:bodyPr/>
        <a:lstStyle/>
        <a:p>
          <a:r>
            <a:rPr lang="en-US" dirty="0"/>
            <a:t>reasonable network management</a:t>
          </a:r>
        </a:p>
      </dgm:t>
    </dgm:pt>
    <dgm:pt modelId="{97C86B29-EA09-DC45-9919-B3F5D4C727C7}" type="parTrans" cxnId="{27601E33-0BA2-244D-A5E8-AB060EF07EFB}">
      <dgm:prSet/>
      <dgm:spPr/>
      <dgm:t>
        <a:bodyPr/>
        <a:lstStyle/>
        <a:p>
          <a:endParaRPr lang="en-US"/>
        </a:p>
      </dgm:t>
    </dgm:pt>
    <dgm:pt modelId="{7638B8D2-45F3-094A-ACD1-AD94417A9A82}" type="sibTrans" cxnId="{27601E33-0BA2-244D-A5E8-AB060EF07EFB}">
      <dgm:prSet/>
      <dgm:spPr/>
      <dgm:t>
        <a:bodyPr/>
        <a:lstStyle/>
        <a:p>
          <a:endParaRPr lang="en-US"/>
        </a:p>
      </dgm:t>
    </dgm:pt>
    <dgm:pt modelId="{C92927E1-EE33-0E4C-A200-07D976723083}" type="pres">
      <dgm:prSet presAssocID="{1A8785A1-CAF3-E84C-BCD5-2FE94F2154EE}" presName="rootnode" presStyleCnt="0">
        <dgm:presLayoutVars>
          <dgm:chMax/>
          <dgm:chPref/>
          <dgm:dir/>
          <dgm:animLvl val="lvl"/>
        </dgm:presLayoutVars>
      </dgm:prSet>
      <dgm:spPr/>
    </dgm:pt>
    <dgm:pt modelId="{C540E4C6-36CE-AB41-90FA-35831ECEB12D}" type="pres">
      <dgm:prSet presAssocID="{3BBA623F-2F1E-1648-9DA8-2D94EE880EA0}" presName="composite" presStyleCnt="0"/>
      <dgm:spPr/>
    </dgm:pt>
    <dgm:pt modelId="{6AD0A7C9-04D9-B243-BB8F-9A15754CE402}" type="pres">
      <dgm:prSet presAssocID="{3BBA623F-2F1E-1648-9DA8-2D94EE880EA0}" presName="bentUpArrow1" presStyleLbl="alignImgPlace1" presStyleIdx="0" presStyleCnt="3"/>
      <dgm:spPr/>
    </dgm:pt>
    <dgm:pt modelId="{B71CA253-10D6-A041-BFE1-45FC96B893DC}" type="pres">
      <dgm:prSet presAssocID="{3BBA623F-2F1E-1648-9DA8-2D94EE880EA0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238E1D43-3955-674B-96F3-7D34F55F5BBA}" type="pres">
      <dgm:prSet presAssocID="{3BBA623F-2F1E-1648-9DA8-2D94EE880EA0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B971522-B66C-EA42-9B00-13E8FFC31713}" type="pres">
      <dgm:prSet presAssocID="{648C06F1-AA6A-7E42-ABF3-B42A50A04A50}" presName="sibTrans" presStyleCnt="0"/>
      <dgm:spPr/>
    </dgm:pt>
    <dgm:pt modelId="{1B3660C3-40AF-C14D-B792-3CAAEA068E44}" type="pres">
      <dgm:prSet presAssocID="{562D7462-8637-6843-B525-927AA2FCEDB7}" presName="composite" presStyleCnt="0"/>
      <dgm:spPr/>
    </dgm:pt>
    <dgm:pt modelId="{E26A49AE-B247-CE49-87EB-FC1E4563046B}" type="pres">
      <dgm:prSet presAssocID="{562D7462-8637-6843-B525-927AA2FCEDB7}" presName="bentUpArrow1" presStyleLbl="alignImgPlace1" presStyleIdx="1" presStyleCnt="3"/>
      <dgm:spPr/>
    </dgm:pt>
    <dgm:pt modelId="{39EC1357-8039-0648-BA39-95D6890973E2}" type="pres">
      <dgm:prSet presAssocID="{562D7462-8637-6843-B525-927AA2FCEDB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A504D4A5-DC78-8949-84D2-345E1AE330E5}" type="pres">
      <dgm:prSet presAssocID="{562D7462-8637-6843-B525-927AA2FCEDB7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320BA1C-E1B2-EC4B-AEC7-932F6C8BFCCD}" type="pres">
      <dgm:prSet presAssocID="{91C429FD-95C6-B94C-ADC2-34CF9FC81A2C}" presName="sibTrans" presStyleCnt="0"/>
      <dgm:spPr/>
    </dgm:pt>
    <dgm:pt modelId="{CB777760-CAD0-4044-B00C-0F596D5E4BF7}" type="pres">
      <dgm:prSet presAssocID="{7066635A-F0B0-8540-8874-58221436D974}" presName="composite" presStyleCnt="0"/>
      <dgm:spPr/>
    </dgm:pt>
    <dgm:pt modelId="{402DD997-FD8E-274C-8B66-D34504EC8AC4}" type="pres">
      <dgm:prSet presAssocID="{7066635A-F0B0-8540-8874-58221436D974}" presName="bentUpArrow1" presStyleLbl="alignImgPlace1" presStyleIdx="2" presStyleCnt="3"/>
      <dgm:spPr/>
    </dgm:pt>
    <dgm:pt modelId="{CD00F338-D90D-6340-9D25-E8C86A82D907}" type="pres">
      <dgm:prSet presAssocID="{7066635A-F0B0-8540-8874-58221436D974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3198AFEF-D574-2842-8114-7D960CE91E78}" type="pres">
      <dgm:prSet presAssocID="{7066635A-F0B0-8540-8874-58221436D974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5D88FCF9-BD98-CA4D-8D92-44ADD496B436}" type="pres">
      <dgm:prSet presAssocID="{51675AD7-7137-5C41-A586-F9A0F5758FE0}" presName="sibTrans" presStyleCnt="0"/>
      <dgm:spPr/>
    </dgm:pt>
    <dgm:pt modelId="{BDF6D90A-B443-C640-B41D-EBF50157E9A0}" type="pres">
      <dgm:prSet presAssocID="{202671C4-191D-9A47-BDA6-06F3D645DFB5}" presName="composite" presStyleCnt="0"/>
      <dgm:spPr/>
    </dgm:pt>
    <dgm:pt modelId="{F740463F-87E7-9D4F-8650-22A8484DB109}" type="pres">
      <dgm:prSet presAssocID="{202671C4-191D-9A47-BDA6-06F3D645DFB5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996A4877-9B38-F646-B1CC-255A76089680}" type="pres">
      <dgm:prSet presAssocID="{202671C4-191D-9A47-BDA6-06F3D645DFB5}" presName="Final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B199A03-9B5F-FA4B-AB03-9DBCE09FD054}" type="presOf" srcId="{202671C4-191D-9A47-BDA6-06F3D645DFB5}" destId="{F740463F-87E7-9D4F-8650-22A8484DB109}" srcOrd="0" destOrd="0" presId="urn:microsoft.com/office/officeart/2005/8/layout/StepDownProcess"/>
    <dgm:cxn modelId="{F3C25006-DA02-8F4D-8602-9A25303F6AE2}" type="presOf" srcId="{95BF8004-A775-E949-8587-E8B45C7F8158}" destId="{996A4877-9B38-F646-B1CC-255A76089680}" srcOrd="0" destOrd="0" presId="urn:microsoft.com/office/officeart/2005/8/layout/StepDownProcess"/>
    <dgm:cxn modelId="{63C3371A-E85D-5242-9AD0-8307C88128C8}" srcId="{1A8785A1-CAF3-E84C-BCD5-2FE94F2154EE}" destId="{202671C4-191D-9A47-BDA6-06F3D645DFB5}" srcOrd="3" destOrd="0" parTransId="{7DCECC1B-6225-AE49-A88D-4047A1A03437}" sibTransId="{766C945A-32CA-A04D-9155-974A94C33DC1}"/>
    <dgm:cxn modelId="{6EE11325-21A3-424C-90C5-C9EF05F3124B}" srcId="{1A8785A1-CAF3-E84C-BCD5-2FE94F2154EE}" destId="{562D7462-8637-6843-B525-927AA2FCEDB7}" srcOrd="1" destOrd="0" parTransId="{CAF74D90-7D97-8C46-B8C4-D21DA7115A8A}" sibTransId="{91C429FD-95C6-B94C-ADC2-34CF9FC81A2C}"/>
    <dgm:cxn modelId="{27601E33-0BA2-244D-A5E8-AB060EF07EFB}" srcId="{202671C4-191D-9A47-BDA6-06F3D645DFB5}" destId="{95BF8004-A775-E949-8587-E8B45C7F8158}" srcOrd="0" destOrd="0" parTransId="{97C86B29-EA09-DC45-9919-B3F5D4C727C7}" sibTransId="{7638B8D2-45F3-094A-ACD1-AD94417A9A82}"/>
    <dgm:cxn modelId="{16DA5D62-48CD-E447-95A3-A9ED9ECDA201}" type="presOf" srcId="{3BBA623F-2F1E-1648-9DA8-2D94EE880EA0}" destId="{B71CA253-10D6-A041-BFE1-45FC96B893DC}" srcOrd="0" destOrd="0" presId="urn:microsoft.com/office/officeart/2005/8/layout/StepDownProcess"/>
    <dgm:cxn modelId="{81521571-FDF1-7E40-884D-CDA2BCDF2ED9}" type="presOf" srcId="{1A8785A1-CAF3-E84C-BCD5-2FE94F2154EE}" destId="{C92927E1-EE33-0E4C-A200-07D976723083}" srcOrd="0" destOrd="0" presId="urn:microsoft.com/office/officeart/2005/8/layout/StepDownProcess"/>
    <dgm:cxn modelId="{CC38F97F-FA8D-464B-A9FE-52DE3A8A382B}" type="presOf" srcId="{7066635A-F0B0-8540-8874-58221436D974}" destId="{CD00F338-D90D-6340-9D25-E8C86A82D907}" srcOrd="0" destOrd="0" presId="urn:microsoft.com/office/officeart/2005/8/layout/StepDownProcess"/>
    <dgm:cxn modelId="{A1DE8E96-3C5E-8948-B5B8-D9E768D3A382}" type="presOf" srcId="{562D7462-8637-6843-B525-927AA2FCEDB7}" destId="{39EC1357-8039-0648-BA39-95D6890973E2}" srcOrd="0" destOrd="0" presId="urn:microsoft.com/office/officeart/2005/8/layout/StepDownProcess"/>
    <dgm:cxn modelId="{1B8383AB-1290-D743-86CE-8EB7405458FD}" type="presOf" srcId="{5AF23FF9-87FC-8746-9163-1229FA4AF7D6}" destId="{A504D4A5-DC78-8949-84D2-345E1AE330E5}" srcOrd="0" destOrd="0" presId="urn:microsoft.com/office/officeart/2005/8/layout/StepDownProcess"/>
    <dgm:cxn modelId="{8246E2C0-CA2C-1540-A85E-63CECDE66646}" srcId="{1A8785A1-CAF3-E84C-BCD5-2FE94F2154EE}" destId="{3BBA623F-2F1E-1648-9DA8-2D94EE880EA0}" srcOrd="0" destOrd="0" parTransId="{24B79C1D-8AA9-F643-9EB0-F422C1C8D43B}" sibTransId="{648C06F1-AA6A-7E42-ABF3-B42A50A04A50}"/>
    <dgm:cxn modelId="{B831CEC7-59C1-4647-9338-3D775B58967A}" srcId="{1A8785A1-CAF3-E84C-BCD5-2FE94F2154EE}" destId="{7066635A-F0B0-8540-8874-58221436D974}" srcOrd="2" destOrd="0" parTransId="{0D21A475-949A-B446-AC24-187E55874118}" sibTransId="{51675AD7-7137-5C41-A586-F9A0F5758FE0}"/>
    <dgm:cxn modelId="{5FB4D5CA-2C21-7441-BCB1-CEF946A37D31}" srcId="{562D7462-8637-6843-B525-927AA2FCEDB7}" destId="{5AF23FF9-87FC-8746-9163-1229FA4AF7D6}" srcOrd="0" destOrd="0" parTransId="{286CEEB6-2099-5341-B074-2055BBB478B1}" sibTransId="{C8777977-2500-0B46-9C7A-E16DD427ABFD}"/>
    <dgm:cxn modelId="{0414B3CD-5EA8-0140-BF9A-E7BF8BBDEFAE}" type="presOf" srcId="{84640A84-9308-0F4E-8B20-53D1C662C830}" destId="{238E1D43-3955-674B-96F3-7D34F55F5BBA}" srcOrd="0" destOrd="0" presId="urn:microsoft.com/office/officeart/2005/8/layout/StepDownProcess"/>
    <dgm:cxn modelId="{6C3E66E8-0C3E-8246-B0CB-9CC312C404DA}" srcId="{3BBA623F-2F1E-1648-9DA8-2D94EE880EA0}" destId="{84640A84-9308-0F4E-8B20-53D1C662C830}" srcOrd="0" destOrd="0" parTransId="{19DE5A21-95D2-944C-997C-7869A4F33E6E}" sibTransId="{8C76AC0E-9466-4E4C-9A3D-9F6FB707106D}"/>
    <dgm:cxn modelId="{D6B55CB7-845D-9541-94AC-DD2C44EADB32}" type="presParOf" srcId="{C92927E1-EE33-0E4C-A200-07D976723083}" destId="{C540E4C6-36CE-AB41-90FA-35831ECEB12D}" srcOrd="0" destOrd="0" presId="urn:microsoft.com/office/officeart/2005/8/layout/StepDownProcess"/>
    <dgm:cxn modelId="{BB69B287-F258-9B4C-9784-0284CD8C7BFB}" type="presParOf" srcId="{C540E4C6-36CE-AB41-90FA-35831ECEB12D}" destId="{6AD0A7C9-04D9-B243-BB8F-9A15754CE402}" srcOrd="0" destOrd="0" presId="urn:microsoft.com/office/officeart/2005/8/layout/StepDownProcess"/>
    <dgm:cxn modelId="{9CD9FDDE-7788-5944-8FE3-6917CA1EAE69}" type="presParOf" srcId="{C540E4C6-36CE-AB41-90FA-35831ECEB12D}" destId="{B71CA253-10D6-A041-BFE1-45FC96B893DC}" srcOrd="1" destOrd="0" presId="urn:microsoft.com/office/officeart/2005/8/layout/StepDownProcess"/>
    <dgm:cxn modelId="{50C86200-6BA2-7044-8753-675860505723}" type="presParOf" srcId="{C540E4C6-36CE-AB41-90FA-35831ECEB12D}" destId="{238E1D43-3955-674B-96F3-7D34F55F5BBA}" srcOrd="2" destOrd="0" presId="urn:microsoft.com/office/officeart/2005/8/layout/StepDownProcess"/>
    <dgm:cxn modelId="{ECC11021-E848-4C40-AEA4-7AA738EF48FC}" type="presParOf" srcId="{C92927E1-EE33-0E4C-A200-07D976723083}" destId="{FB971522-B66C-EA42-9B00-13E8FFC31713}" srcOrd="1" destOrd="0" presId="urn:microsoft.com/office/officeart/2005/8/layout/StepDownProcess"/>
    <dgm:cxn modelId="{9DC2C950-1D54-5342-9D6D-27D670D6D094}" type="presParOf" srcId="{C92927E1-EE33-0E4C-A200-07D976723083}" destId="{1B3660C3-40AF-C14D-B792-3CAAEA068E44}" srcOrd="2" destOrd="0" presId="urn:microsoft.com/office/officeart/2005/8/layout/StepDownProcess"/>
    <dgm:cxn modelId="{2283FADE-86D9-8E42-B37D-9CB98D8DDE24}" type="presParOf" srcId="{1B3660C3-40AF-C14D-B792-3CAAEA068E44}" destId="{E26A49AE-B247-CE49-87EB-FC1E4563046B}" srcOrd="0" destOrd="0" presId="urn:microsoft.com/office/officeart/2005/8/layout/StepDownProcess"/>
    <dgm:cxn modelId="{A3E81146-762A-1445-9912-7200BF6A7660}" type="presParOf" srcId="{1B3660C3-40AF-C14D-B792-3CAAEA068E44}" destId="{39EC1357-8039-0648-BA39-95D6890973E2}" srcOrd="1" destOrd="0" presId="urn:microsoft.com/office/officeart/2005/8/layout/StepDownProcess"/>
    <dgm:cxn modelId="{A18DCE7E-1740-904E-858F-DBD645FD95CD}" type="presParOf" srcId="{1B3660C3-40AF-C14D-B792-3CAAEA068E44}" destId="{A504D4A5-DC78-8949-84D2-345E1AE330E5}" srcOrd="2" destOrd="0" presId="urn:microsoft.com/office/officeart/2005/8/layout/StepDownProcess"/>
    <dgm:cxn modelId="{2BDF02AB-B49D-6046-93AF-CF644B2515D9}" type="presParOf" srcId="{C92927E1-EE33-0E4C-A200-07D976723083}" destId="{4320BA1C-E1B2-EC4B-AEC7-932F6C8BFCCD}" srcOrd="3" destOrd="0" presId="urn:microsoft.com/office/officeart/2005/8/layout/StepDownProcess"/>
    <dgm:cxn modelId="{077D288A-D965-0240-AD29-291F90E0F475}" type="presParOf" srcId="{C92927E1-EE33-0E4C-A200-07D976723083}" destId="{CB777760-CAD0-4044-B00C-0F596D5E4BF7}" srcOrd="4" destOrd="0" presId="urn:microsoft.com/office/officeart/2005/8/layout/StepDownProcess"/>
    <dgm:cxn modelId="{9799A97C-8D13-7448-B07C-3D70E5E04435}" type="presParOf" srcId="{CB777760-CAD0-4044-B00C-0F596D5E4BF7}" destId="{402DD997-FD8E-274C-8B66-D34504EC8AC4}" srcOrd="0" destOrd="0" presId="urn:microsoft.com/office/officeart/2005/8/layout/StepDownProcess"/>
    <dgm:cxn modelId="{88555237-30B4-C24C-BF20-D77E82296BD5}" type="presParOf" srcId="{CB777760-CAD0-4044-B00C-0F596D5E4BF7}" destId="{CD00F338-D90D-6340-9D25-E8C86A82D907}" srcOrd="1" destOrd="0" presId="urn:microsoft.com/office/officeart/2005/8/layout/StepDownProcess"/>
    <dgm:cxn modelId="{95AACBCC-25B4-7240-8096-6540C9032EC4}" type="presParOf" srcId="{CB777760-CAD0-4044-B00C-0F596D5E4BF7}" destId="{3198AFEF-D574-2842-8114-7D960CE91E78}" srcOrd="2" destOrd="0" presId="urn:microsoft.com/office/officeart/2005/8/layout/StepDownProcess"/>
    <dgm:cxn modelId="{0959C7F4-A8A9-EE4F-9061-73E1B9168AC3}" type="presParOf" srcId="{C92927E1-EE33-0E4C-A200-07D976723083}" destId="{5D88FCF9-BD98-CA4D-8D92-44ADD496B436}" srcOrd="5" destOrd="0" presId="urn:microsoft.com/office/officeart/2005/8/layout/StepDownProcess"/>
    <dgm:cxn modelId="{E95E101D-7AF2-2849-B4B7-F5DA142D9A2D}" type="presParOf" srcId="{C92927E1-EE33-0E4C-A200-07D976723083}" destId="{BDF6D90A-B443-C640-B41D-EBF50157E9A0}" srcOrd="6" destOrd="0" presId="urn:microsoft.com/office/officeart/2005/8/layout/StepDownProcess"/>
    <dgm:cxn modelId="{7BA51DA2-4C3B-2542-9FAE-3201C9B6C68A}" type="presParOf" srcId="{BDF6D90A-B443-C640-B41D-EBF50157E9A0}" destId="{F740463F-87E7-9D4F-8650-22A8484DB109}" srcOrd="0" destOrd="0" presId="urn:microsoft.com/office/officeart/2005/8/layout/StepDownProcess"/>
    <dgm:cxn modelId="{21CDE9D2-1938-B447-859E-A1F8F2EA7AFC}" type="presParOf" srcId="{BDF6D90A-B443-C640-B41D-EBF50157E9A0}" destId="{996A4877-9B38-F646-B1CC-255A7608968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972216-7F56-944F-BA07-50B3FF3B1533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AFF01F-DF3C-0E48-9693-FB507F89565A}">
      <dgm:prSet phldrT="[Text]"/>
      <dgm:spPr/>
      <dgm:t>
        <a:bodyPr/>
        <a:lstStyle/>
        <a:p>
          <a:r>
            <a:rPr lang="en-US" dirty="0"/>
            <a:t>Member</a:t>
          </a:r>
        </a:p>
      </dgm:t>
    </dgm:pt>
    <dgm:pt modelId="{78765334-949E-4C4A-B46E-09DEAC09EAB5}" type="parTrans" cxnId="{D4932A33-4A64-7B43-B55B-869E85A45233}">
      <dgm:prSet/>
      <dgm:spPr/>
      <dgm:t>
        <a:bodyPr/>
        <a:lstStyle/>
        <a:p>
          <a:endParaRPr lang="en-US"/>
        </a:p>
      </dgm:t>
    </dgm:pt>
    <dgm:pt modelId="{203AB2EF-32F4-3A4E-8005-83043B6498BB}" type="sibTrans" cxnId="{D4932A33-4A64-7B43-B55B-869E85A45233}">
      <dgm:prSet/>
      <dgm:spPr/>
      <dgm:t>
        <a:bodyPr/>
        <a:lstStyle/>
        <a:p>
          <a:endParaRPr lang="en-US"/>
        </a:p>
      </dgm:t>
    </dgm:pt>
    <dgm:pt modelId="{1D9001F7-1B82-E54D-B929-B4D925AF486D}" type="asst">
      <dgm:prSet phldrT="[Text]"/>
      <dgm:spPr/>
      <dgm:t>
        <a:bodyPr/>
        <a:lstStyle/>
        <a:p>
          <a:r>
            <a:rPr lang="en-US" dirty="0"/>
            <a:t>Administrative </a:t>
          </a:r>
        </a:p>
        <a:p>
          <a:r>
            <a:rPr lang="en-US" dirty="0"/>
            <a:t>assistant</a:t>
          </a:r>
        </a:p>
      </dgm:t>
    </dgm:pt>
    <dgm:pt modelId="{2C3AAE8E-0A80-1B45-B3CA-FC54C0A3D565}" type="parTrans" cxnId="{0176E06F-5D6F-0244-8B30-119ECDF39D39}">
      <dgm:prSet/>
      <dgm:spPr/>
      <dgm:t>
        <a:bodyPr/>
        <a:lstStyle/>
        <a:p>
          <a:endParaRPr lang="en-US"/>
        </a:p>
      </dgm:t>
    </dgm:pt>
    <dgm:pt modelId="{8FE0B832-15C0-B141-B82E-FEC44853A376}" type="sibTrans" cxnId="{0176E06F-5D6F-0244-8B30-119ECDF39D39}">
      <dgm:prSet/>
      <dgm:spPr/>
      <dgm:t>
        <a:bodyPr/>
        <a:lstStyle/>
        <a:p>
          <a:endParaRPr lang="en-US"/>
        </a:p>
      </dgm:t>
    </dgm:pt>
    <dgm:pt modelId="{C174D93F-E596-D542-BD98-80C22DB3F99B}">
      <dgm:prSet phldrT="[Text]"/>
      <dgm:spPr/>
      <dgm:t>
        <a:bodyPr/>
        <a:lstStyle/>
        <a:p>
          <a:r>
            <a:rPr lang="en-US" dirty="0"/>
            <a:t>Chief of Staff</a:t>
          </a:r>
        </a:p>
      </dgm:t>
    </dgm:pt>
    <dgm:pt modelId="{079468EB-F82F-C848-91CF-24CC732C3B00}" type="parTrans" cxnId="{06558BB2-8B0F-484F-9B93-8543399827A8}">
      <dgm:prSet/>
      <dgm:spPr/>
      <dgm:t>
        <a:bodyPr/>
        <a:lstStyle/>
        <a:p>
          <a:endParaRPr lang="en-US"/>
        </a:p>
      </dgm:t>
    </dgm:pt>
    <dgm:pt modelId="{028771E7-C0C8-E346-AA32-C61E7522472F}" type="sibTrans" cxnId="{06558BB2-8B0F-484F-9B93-8543399827A8}">
      <dgm:prSet/>
      <dgm:spPr/>
      <dgm:t>
        <a:bodyPr/>
        <a:lstStyle/>
        <a:p>
          <a:endParaRPr lang="en-US"/>
        </a:p>
      </dgm:t>
    </dgm:pt>
    <dgm:pt modelId="{C458B000-9033-CF45-AA5F-1BF683B6330F}">
      <dgm:prSet phldrT="[Text]"/>
      <dgm:spPr/>
      <dgm:t>
        <a:bodyPr/>
        <a:lstStyle/>
        <a:p>
          <a:r>
            <a:rPr lang="en-US" dirty="0"/>
            <a:t>Legislative Director (LD)</a:t>
          </a:r>
        </a:p>
      </dgm:t>
    </dgm:pt>
    <dgm:pt modelId="{5490923B-AF96-9E4C-BB9C-530BAA9032C3}" type="parTrans" cxnId="{5EEBC73D-2150-114B-9DE6-6BCC1FDC9CBC}">
      <dgm:prSet/>
      <dgm:spPr/>
      <dgm:t>
        <a:bodyPr/>
        <a:lstStyle/>
        <a:p>
          <a:endParaRPr lang="en-US"/>
        </a:p>
      </dgm:t>
    </dgm:pt>
    <dgm:pt modelId="{D94A8335-FA3B-514F-819B-DC05CCFA783E}" type="sibTrans" cxnId="{5EEBC73D-2150-114B-9DE6-6BCC1FDC9CBC}">
      <dgm:prSet/>
      <dgm:spPr/>
      <dgm:t>
        <a:bodyPr/>
        <a:lstStyle/>
        <a:p>
          <a:endParaRPr lang="en-US"/>
        </a:p>
      </dgm:t>
    </dgm:pt>
    <dgm:pt modelId="{03DD4533-DA25-7648-9F9F-4BCD1BC8A95B}">
      <dgm:prSet phldrT="[Text]"/>
      <dgm:spPr/>
      <dgm:t>
        <a:bodyPr/>
        <a:lstStyle/>
        <a:p>
          <a:r>
            <a:rPr lang="en-US" dirty="0"/>
            <a:t>LA Health</a:t>
          </a:r>
        </a:p>
      </dgm:t>
    </dgm:pt>
    <dgm:pt modelId="{5B751A2F-544B-DD4D-AA91-9C427FF18650}" type="parTrans" cxnId="{0A2FAECC-66C1-A04C-8D4B-2032BB8178FF}">
      <dgm:prSet/>
      <dgm:spPr/>
      <dgm:t>
        <a:bodyPr/>
        <a:lstStyle/>
        <a:p>
          <a:endParaRPr lang="en-US"/>
        </a:p>
      </dgm:t>
    </dgm:pt>
    <dgm:pt modelId="{AC68101E-DAC1-5D45-9AB5-8DE83E3CF0FF}" type="sibTrans" cxnId="{0A2FAECC-66C1-A04C-8D4B-2032BB8178FF}">
      <dgm:prSet/>
      <dgm:spPr/>
      <dgm:t>
        <a:bodyPr/>
        <a:lstStyle/>
        <a:p>
          <a:endParaRPr lang="en-US"/>
        </a:p>
      </dgm:t>
    </dgm:pt>
    <dgm:pt modelId="{0A435768-09BF-224D-BA35-F9DA83BEB3C2}">
      <dgm:prSet phldrT="[Text]"/>
      <dgm:spPr/>
      <dgm:t>
        <a:bodyPr/>
        <a:lstStyle/>
        <a:p>
          <a:r>
            <a:rPr lang="en-US" dirty="0"/>
            <a:t>LA Finance</a:t>
          </a:r>
        </a:p>
      </dgm:t>
    </dgm:pt>
    <dgm:pt modelId="{B094474A-3DE2-1342-9B4C-E74C8BEE0F3D}" type="parTrans" cxnId="{E04C7C78-7332-164C-A5E5-FC03AFE9FD75}">
      <dgm:prSet/>
      <dgm:spPr/>
      <dgm:t>
        <a:bodyPr/>
        <a:lstStyle/>
        <a:p>
          <a:endParaRPr lang="en-US"/>
        </a:p>
      </dgm:t>
    </dgm:pt>
    <dgm:pt modelId="{FEA6A9AB-FB57-2742-865D-7532270505A5}" type="sibTrans" cxnId="{E04C7C78-7332-164C-A5E5-FC03AFE9FD75}">
      <dgm:prSet/>
      <dgm:spPr/>
      <dgm:t>
        <a:bodyPr/>
        <a:lstStyle/>
        <a:p>
          <a:endParaRPr lang="en-US"/>
        </a:p>
      </dgm:t>
    </dgm:pt>
    <dgm:pt modelId="{8CD884CA-DB1A-7B47-AC87-BAF39392174A}">
      <dgm:prSet phldrT="[Text]"/>
      <dgm:spPr/>
      <dgm:t>
        <a:bodyPr/>
        <a:lstStyle/>
        <a:p>
          <a:r>
            <a:rPr lang="en-US" dirty="0"/>
            <a:t>LCs</a:t>
          </a:r>
        </a:p>
      </dgm:t>
    </dgm:pt>
    <dgm:pt modelId="{5C038EAA-9244-2340-AFFE-CD67259F320A}" type="parTrans" cxnId="{0F2EA98B-EE57-4446-A115-39AFA1134EFE}">
      <dgm:prSet/>
      <dgm:spPr/>
      <dgm:t>
        <a:bodyPr/>
        <a:lstStyle/>
        <a:p>
          <a:endParaRPr lang="en-US"/>
        </a:p>
      </dgm:t>
    </dgm:pt>
    <dgm:pt modelId="{1BCF75D2-BE40-CD4C-B7B0-760EA5B1F5C3}" type="sibTrans" cxnId="{0F2EA98B-EE57-4446-A115-39AFA1134EFE}">
      <dgm:prSet/>
      <dgm:spPr/>
      <dgm:t>
        <a:bodyPr/>
        <a:lstStyle/>
        <a:p>
          <a:endParaRPr lang="en-US"/>
        </a:p>
      </dgm:t>
    </dgm:pt>
    <dgm:pt modelId="{E0C96254-0A55-AA41-AD68-948B6A8561B2}">
      <dgm:prSet phldrT="[Text]"/>
      <dgm:spPr/>
      <dgm:t>
        <a:bodyPr/>
        <a:lstStyle/>
        <a:p>
          <a:r>
            <a:rPr lang="en-US" dirty="0"/>
            <a:t>Media/press</a:t>
          </a:r>
        </a:p>
      </dgm:t>
    </dgm:pt>
    <dgm:pt modelId="{9DF6DAF2-1175-6F4B-9C7D-ECD57ECE2930}" type="parTrans" cxnId="{65822817-3741-7A4D-AA49-5FEC1F4D7C67}">
      <dgm:prSet/>
      <dgm:spPr/>
      <dgm:t>
        <a:bodyPr/>
        <a:lstStyle/>
        <a:p>
          <a:endParaRPr lang="en-US"/>
        </a:p>
      </dgm:t>
    </dgm:pt>
    <dgm:pt modelId="{099E11FE-2EE8-0E46-B655-13B254F625E6}" type="sibTrans" cxnId="{65822817-3741-7A4D-AA49-5FEC1F4D7C67}">
      <dgm:prSet/>
      <dgm:spPr/>
      <dgm:t>
        <a:bodyPr/>
        <a:lstStyle/>
        <a:p>
          <a:endParaRPr lang="en-US"/>
        </a:p>
      </dgm:t>
    </dgm:pt>
    <dgm:pt modelId="{1FB13D9D-BC06-E54D-9E17-BD1CEA3CCD76}" type="asst">
      <dgm:prSet phldrT="[Text]"/>
      <dgm:spPr/>
      <dgm:t>
        <a:bodyPr/>
        <a:lstStyle/>
        <a:p>
          <a:r>
            <a:rPr lang="en-US" dirty="0"/>
            <a:t>Staff assistant</a:t>
          </a:r>
        </a:p>
      </dgm:t>
    </dgm:pt>
    <dgm:pt modelId="{1A44FE89-EC9B-7843-A5B8-D8E3E7C71BA3}" type="parTrans" cxnId="{413E816B-0C78-CD46-932C-1D7208BDF03E}">
      <dgm:prSet/>
      <dgm:spPr/>
      <dgm:t>
        <a:bodyPr/>
        <a:lstStyle/>
        <a:p>
          <a:endParaRPr lang="en-US"/>
        </a:p>
      </dgm:t>
    </dgm:pt>
    <dgm:pt modelId="{D0D1E0EB-9F7F-474E-AB3B-66F9F2D047D0}" type="sibTrans" cxnId="{413E816B-0C78-CD46-932C-1D7208BDF03E}">
      <dgm:prSet/>
      <dgm:spPr/>
      <dgm:t>
        <a:bodyPr/>
        <a:lstStyle/>
        <a:p>
          <a:endParaRPr lang="en-US"/>
        </a:p>
      </dgm:t>
    </dgm:pt>
    <dgm:pt modelId="{70E0090D-9C43-1142-9F40-89142AB62867}" type="asst">
      <dgm:prSet phldrT="[Text]"/>
      <dgm:spPr/>
      <dgm:t>
        <a:bodyPr/>
        <a:lstStyle/>
        <a:p>
          <a:r>
            <a:rPr lang="en-US" dirty="0"/>
            <a:t>Scheduler</a:t>
          </a:r>
        </a:p>
      </dgm:t>
    </dgm:pt>
    <dgm:pt modelId="{1B6E6D82-4FD5-A24D-9730-BABD5CAC2E6E}" type="parTrans" cxnId="{3FB1BDD1-B6EA-A34F-BFC3-34253173FD52}">
      <dgm:prSet/>
      <dgm:spPr/>
      <dgm:t>
        <a:bodyPr/>
        <a:lstStyle/>
        <a:p>
          <a:endParaRPr lang="en-US"/>
        </a:p>
      </dgm:t>
    </dgm:pt>
    <dgm:pt modelId="{E85F8A0A-AA22-AE4D-A82F-D5184AFDD0B9}" type="sibTrans" cxnId="{3FB1BDD1-B6EA-A34F-BFC3-34253173FD52}">
      <dgm:prSet/>
      <dgm:spPr/>
      <dgm:t>
        <a:bodyPr/>
        <a:lstStyle/>
        <a:p>
          <a:endParaRPr lang="en-US"/>
        </a:p>
      </dgm:t>
    </dgm:pt>
    <dgm:pt modelId="{000674F8-F880-1942-B339-3A2E0597CF70}" type="pres">
      <dgm:prSet presAssocID="{8F972216-7F56-944F-BA07-50B3FF3B153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F42CAB9-EE54-714B-BBA7-799B7F79D092}" type="pres">
      <dgm:prSet presAssocID="{7FAFF01F-DF3C-0E48-9693-FB507F89565A}" presName="hierRoot1" presStyleCnt="0">
        <dgm:presLayoutVars>
          <dgm:hierBranch val="init"/>
        </dgm:presLayoutVars>
      </dgm:prSet>
      <dgm:spPr/>
    </dgm:pt>
    <dgm:pt modelId="{329B6885-01D5-8340-B203-6F6F4B3CCE2D}" type="pres">
      <dgm:prSet presAssocID="{7FAFF01F-DF3C-0E48-9693-FB507F89565A}" presName="rootComposite1" presStyleCnt="0"/>
      <dgm:spPr/>
    </dgm:pt>
    <dgm:pt modelId="{2163273D-F4C7-324E-92FD-331B3177F7BA}" type="pres">
      <dgm:prSet presAssocID="{7FAFF01F-DF3C-0E48-9693-FB507F89565A}" presName="rootText1" presStyleLbl="node0" presStyleIdx="0" presStyleCnt="1" custLinFactNeighborX="-1085" custLinFactNeighborY="-4214">
        <dgm:presLayoutVars>
          <dgm:chPref val="3"/>
        </dgm:presLayoutVars>
      </dgm:prSet>
      <dgm:spPr/>
    </dgm:pt>
    <dgm:pt modelId="{04B6AD1A-8B8C-6C40-8AC9-FBADB6390A7F}" type="pres">
      <dgm:prSet presAssocID="{7FAFF01F-DF3C-0E48-9693-FB507F89565A}" presName="rootConnector1" presStyleLbl="node1" presStyleIdx="0" presStyleCnt="0"/>
      <dgm:spPr/>
    </dgm:pt>
    <dgm:pt modelId="{85E89B50-2423-EC4D-8937-56635EB660C1}" type="pres">
      <dgm:prSet presAssocID="{7FAFF01F-DF3C-0E48-9693-FB507F89565A}" presName="hierChild2" presStyleCnt="0"/>
      <dgm:spPr/>
    </dgm:pt>
    <dgm:pt modelId="{0DA0897F-FE4E-2443-BD99-51F4AFECA21A}" type="pres">
      <dgm:prSet presAssocID="{079468EB-F82F-C848-91CF-24CC732C3B00}" presName="Name37" presStyleLbl="parChTrans1D2" presStyleIdx="0" presStyleCnt="2"/>
      <dgm:spPr/>
    </dgm:pt>
    <dgm:pt modelId="{7B2D305D-856C-B047-8518-2E94A7BA7D82}" type="pres">
      <dgm:prSet presAssocID="{C174D93F-E596-D542-BD98-80C22DB3F99B}" presName="hierRoot2" presStyleCnt="0">
        <dgm:presLayoutVars>
          <dgm:hierBranch val="init"/>
        </dgm:presLayoutVars>
      </dgm:prSet>
      <dgm:spPr/>
    </dgm:pt>
    <dgm:pt modelId="{1CC6385F-D951-7244-B8C1-5D9FDE9834AC}" type="pres">
      <dgm:prSet presAssocID="{C174D93F-E596-D542-BD98-80C22DB3F99B}" presName="rootComposite" presStyleCnt="0"/>
      <dgm:spPr/>
    </dgm:pt>
    <dgm:pt modelId="{ECB610FB-A866-EE41-B568-1576D5C52C29}" type="pres">
      <dgm:prSet presAssocID="{C174D93F-E596-D542-BD98-80C22DB3F99B}" presName="rootText" presStyleLbl="node2" presStyleIdx="0" presStyleCnt="1">
        <dgm:presLayoutVars>
          <dgm:chPref val="3"/>
        </dgm:presLayoutVars>
      </dgm:prSet>
      <dgm:spPr/>
    </dgm:pt>
    <dgm:pt modelId="{AB12AAD6-7DDE-814E-8F9B-E3D8815FFC0C}" type="pres">
      <dgm:prSet presAssocID="{C174D93F-E596-D542-BD98-80C22DB3F99B}" presName="rootConnector" presStyleLbl="node2" presStyleIdx="0" presStyleCnt="1"/>
      <dgm:spPr/>
    </dgm:pt>
    <dgm:pt modelId="{0B9275F7-8934-5745-B0C2-AE420A5FD0CD}" type="pres">
      <dgm:prSet presAssocID="{C174D93F-E596-D542-BD98-80C22DB3F99B}" presName="hierChild4" presStyleCnt="0"/>
      <dgm:spPr/>
    </dgm:pt>
    <dgm:pt modelId="{88284624-6B3E-E64D-B917-D8140543140D}" type="pres">
      <dgm:prSet presAssocID="{5490923B-AF96-9E4C-BB9C-530BAA9032C3}" presName="Name37" presStyleLbl="parChTrans1D3" presStyleIdx="0" presStyleCnt="4"/>
      <dgm:spPr/>
    </dgm:pt>
    <dgm:pt modelId="{372CCCAC-1DC4-4A40-92A7-70C5779AE4C3}" type="pres">
      <dgm:prSet presAssocID="{C458B000-9033-CF45-AA5F-1BF683B6330F}" presName="hierRoot2" presStyleCnt="0">
        <dgm:presLayoutVars>
          <dgm:hierBranch val="init"/>
        </dgm:presLayoutVars>
      </dgm:prSet>
      <dgm:spPr/>
    </dgm:pt>
    <dgm:pt modelId="{E4DD5FE8-AC4A-894E-B8D4-D89B475100E3}" type="pres">
      <dgm:prSet presAssocID="{C458B000-9033-CF45-AA5F-1BF683B6330F}" presName="rootComposite" presStyleCnt="0"/>
      <dgm:spPr/>
    </dgm:pt>
    <dgm:pt modelId="{2D36990E-1526-B440-A521-44E77EA2612E}" type="pres">
      <dgm:prSet presAssocID="{C458B000-9033-CF45-AA5F-1BF683B6330F}" presName="rootText" presStyleLbl="node3" presStyleIdx="0" presStyleCnt="2">
        <dgm:presLayoutVars>
          <dgm:chPref val="3"/>
        </dgm:presLayoutVars>
      </dgm:prSet>
      <dgm:spPr/>
    </dgm:pt>
    <dgm:pt modelId="{D12E1A86-1DA2-D94F-ACD4-DDD01A308140}" type="pres">
      <dgm:prSet presAssocID="{C458B000-9033-CF45-AA5F-1BF683B6330F}" presName="rootConnector" presStyleLbl="node3" presStyleIdx="0" presStyleCnt="2"/>
      <dgm:spPr/>
    </dgm:pt>
    <dgm:pt modelId="{DF9A313D-10D1-7447-A808-73049F8AD9FA}" type="pres">
      <dgm:prSet presAssocID="{C458B000-9033-CF45-AA5F-1BF683B6330F}" presName="hierChild4" presStyleCnt="0"/>
      <dgm:spPr/>
    </dgm:pt>
    <dgm:pt modelId="{D2B8A210-616E-6A4C-8E3C-9F671EDCBFDF}" type="pres">
      <dgm:prSet presAssocID="{5B751A2F-544B-DD4D-AA91-9C427FF18650}" presName="Name37" presStyleLbl="parChTrans1D4" presStyleIdx="0" presStyleCnt="3"/>
      <dgm:spPr/>
    </dgm:pt>
    <dgm:pt modelId="{82F1A7EC-4C17-8B48-A529-0892DD6CAAAF}" type="pres">
      <dgm:prSet presAssocID="{03DD4533-DA25-7648-9F9F-4BCD1BC8A95B}" presName="hierRoot2" presStyleCnt="0">
        <dgm:presLayoutVars>
          <dgm:hierBranch val="init"/>
        </dgm:presLayoutVars>
      </dgm:prSet>
      <dgm:spPr/>
    </dgm:pt>
    <dgm:pt modelId="{F3C0888A-A7D6-314A-9F34-C68C5698F997}" type="pres">
      <dgm:prSet presAssocID="{03DD4533-DA25-7648-9F9F-4BCD1BC8A95B}" presName="rootComposite" presStyleCnt="0"/>
      <dgm:spPr/>
    </dgm:pt>
    <dgm:pt modelId="{CBF21FB3-FACB-8E4A-8F98-4D0139E1A588}" type="pres">
      <dgm:prSet presAssocID="{03DD4533-DA25-7648-9F9F-4BCD1BC8A95B}" presName="rootText" presStyleLbl="node4" presStyleIdx="0" presStyleCnt="3">
        <dgm:presLayoutVars>
          <dgm:chPref val="3"/>
        </dgm:presLayoutVars>
      </dgm:prSet>
      <dgm:spPr/>
    </dgm:pt>
    <dgm:pt modelId="{36AF789D-A973-0A46-AA93-FCC80F7D7888}" type="pres">
      <dgm:prSet presAssocID="{03DD4533-DA25-7648-9F9F-4BCD1BC8A95B}" presName="rootConnector" presStyleLbl="node4" presStyleIdx="0" presStyleCnt="3"/>
      <dgm:spPr/>
    </dgm:pt>
    <dgm:pt modelId="{8A3EE898-E077-4B45-AEDA-F5A8B5ABABB4}" type="pres">
      <dgm:prSet presAssocID="{03DD4533-DA25-7648-9F9F-4BCD1BC8A95B}" presName="hierChild4" presStyleCnt="0"/>
      <dgm:spPr/>
    </dgm:pt>
    <dgm:pt modelId="{34E3A7B0-3DD7-AD4A-851E-7314D7F4F141}" type="pres">
      <dgm:prSet presAssocID="{03DD4533-DA25-7648-9F9F-4BCD1BC8A95B}" presName="hierChild5" presStyleCnt="0"/>
      <dgm:spPr/>
    </dgm:pt>
    <dgm:pt modelId="{5F4D3BCA-6446-CC4A-9A91-89E86E1D5155}" type="pres">
      <dgm:prSet presAssocID="{B094474A-3DE2-1342-9B4C-E74C8BEE0F3D}" presName="Name37" presStyleLbl="parChTrans1D4" presStyleIdx="1" presStyleCnt="3"/>
      <dgm:spPr/>
    </dgm:pt>
    <dgm:pt modelId="{55B8C679-003B-DB40-BD1C-9A7BB33CF7AE}" type="pres">
      <dgm:prSet presAssocID="{0A435768-09BF-224D-BA35-F9DA83BEB3C2}" presName="hierRoot2" presStyleCnt="0">
        <dgm:presLayoutVars>
          <dgm:hierBranch val="init"/>
        </dgm:presLayoutVars>
      </dgm:prSet>
      <dgm:spPr/>
    </dgm:pt>
    <dgm:pt modelId="{56EE8D90-98D0-3F4D-958E-F6B712BF7C7E}" type="pres">
      <dgm:prSet presAssocID="{0A435768-09BF-224D-BA35-F9DA83BEB3C2}" presName="rootComposite" presStyleCnt="0"/>
      <dgm:spPr/>
    </dgm:pt>
    <dgm:pt modelId="{763C776D-612D-5B4C-83D2-8B9FF4C69565}" type="pres">
      <dgm:prSet presAssocID="{0A435768-09BF-224D-BA35-F9DA83BEB3C2}" presName="rootText" presStyleLbl="node4" presStyleIdx="1" presStyleCnt="3">
        <dgm:presLayoutVars>
          <dgm:chPref val="3"/>
        </dgm:presLayoutVars>
      </dgm:prSet>
      <dgm:spPr/>
    </dgm:pt>
    <dgm:pt modelId="{96EE8C94-7D98-994C-B610-6918EB401F4F}" type="pres">
      <dgm:prSet presAssocID="{0A435768-09BF-224D-BA35-F9DA83BEB3C2}" presName="rootConnector" presStyleLbl="node4" presStyleIdx="1" presStyleCnt="3"/>
      <dgm:spPr/>
    </dgm:pt>
    <dgm:pt modelId="{15FDF47D-EDB5-594B-9AED-A9A6492A0175}" type="pres">
      <dgm:prSet presAssocID="{0A435768-09BF-224D-BA35-F9DA83BEB3C2}" presName="hierChild4" presStyleCnt="0"/>
      <dgm:spPr/>
    </dgm:pt>
    <dgm:pt modelId="{36C3357B-025B-7843-A69D-C957E01C0F8A}" type="pres">
      <dgm:prSet presAssocID="{5C038EAA-9244-2340-AFFE-CD67259F320A}" presName="Name37" presStyleLbl="parChTrans1D4" presStyleIdx="2" presStyleCnt="3"/>
      <dgm:spPr/>
    </dgm:pt>
    <dgm:pt modelId="{FC214CCA-00B9-F245-95E9-1C4E5E3D18CC}" type="pres">
      <dgm:prSet presAssocID="{8CD884CA-DB1A-7B47-AC87-BAF39392174A}" presName="hierRoot2" presStyleCnt="0">
        <dgm:presLayoutVars>
          <dgm:hierBranch val="init"/>
        </dgm:presLayoutVars>
      </dgm:prSet>
      <dgm:spPr/>
    </dgm:pt>
    <dgm:pt modelId="{BFF713F6-31DB-804C-95EA-F9B2980D1A74}" type="pres">
      <dgm:prSet presAssocID="{8CD884CA-DB1A-7B47-AC87-BAF39392174A}" presName="rootComposite" presStyleCnt="0"/>
      <dgm:spPr/>
    </dgm:pt>
    <dgm:pt modelId="{2B060650-8AAD-8D45-A9C2-8B70CC373A34}" type="pres">
      <dgm:prSet presAssocID="{8CD884CA-DB1A-7B47-AC87-BAF39392174A}" presName="rootText" presStyleLbl="node4" presStyleIdx="2" presStyleCnt="3">
        <dgm:presLayoutVars>
          <dgm:chPref val="3"/>
        </dgm:presLayoutVars>
      </dgm:prSet>
      <dgm:spPr/>
    </dgm:pt>
    <dgm:pt modelId="{918D7A8F-C624-E14E-A3AF-849F1DCCB935}" type="pres">
      <dgm:prSet presAssocID="{8CD884CA-DB1A-7B47-AC87-BAF39392174A}" presName="rootConnector" presStyleLbl="node4" presStyleIdx="2" presStyleCnt="3"/>
      <dgm:spPr/>
    </dgm:pt>
    <dgm:pt modelId="{718EF04E-B7E1-894A-BD81-C6E3B167E7A0}" type="pres">
      <dgm:prSet presAssocID="{8CD884CA-DB1A-7B47-AC87-BAF39392174A}" presName="hierChild4" presStyleCnt="0"/>
      <dgm:spPr/>
    </dgm:pt>
    <dgm:pt modelId="{7B0E88A8-52A5-7142-A812-0DE757994E02}" type="pres">
      <dgm:prSet presAssocID="{8CD884CA-DB1A-7B47-AC87-BAF39392174A}" presName="hierChild5" presStyleCnt="0"/>
      <dgm:spPr/>
    </dgm:pt>
    <dgm:pt modelId="{A1A2A483-3E9A-1342-9332-84E7FC7116B2}" type="pres">
      <dgm:prSet presAssocID="{0A435768-09BF-224D-BA35-F9DA83BEB3C2}" presName="hierChild5" presStyleCnt="0"/>
      <dgm:spPr/>
    </dgm:pt>
    <dgm:pt modelId="{DB2BC3C5-9BB6-874C-9334-5E2BEF4CAFD1}" type="pres">
      <dgm:prSet presAssocID="{C458B000-9033-CF45-AA5F-1BF683B6330F}" presName="hierChild5" presStyleCnt="0"/>
      <dgm:spPr/>
    </dgm:pt>
    <dgm:pt modelId="{704E2EEA-77EA-8040-A438-0B1D11EE7B96}" type="pres">
      <dgm:prSet presAssocID="{9DF6DAF2-1175-6F4B-9C7D-ECD57ECE2930}" presName="Name37" presStyleLbl="parChTrans1D3" presStyleIdx="1" presStyleCnt="4"/>
      <dgm:spPr/>
    </dgm:pt>
    <dgm:pt modelId="{4DA6D100-8200-0141-8CFD-8680D3BDC56B}" type="pres">
      <dgm:prSet presAssocID="{E0C96254-0A55-AA41-AD68-948B6A8561B2}" presName="hierRoot2" presStyleCnt="0">
        <dgm:presLayoutVars>
          <dgm:hierBranch val="init"/>
        </dgm:presLayoutVars>
      </dgm:prSet>
      <dgm:spPr/>
    </dgm:pt>
    <dgm:pt modelId="{B34115F8-F4A0-C341-BA41-39C1C5C89526}" type="pres">
      <dgm:prSet presAssocID="{E0C96254-0A55-AA41-AD68-948B6A8561B2}" presName="rootComposite" presStyleCnt="0"/>
      <dgm:spPr/>
    </dgm:pt>
    <dgm:pt modelId="{FD4072D3-5335-7C49-867F-4032C6752223}" type="pres">
      <dgm:prSet presAssocID="{E0C96254-0A55-AA41-AD68-948B6A8561B2}" presName="rootText" presStyleLbl="node3" presStyleIdx="1" presStyleCnt="2">
        <dgm:presLayoutVars>
          <dgm:chPref val="3"/>
        </dgm:presLayoutVars>
      </dgm:prSet>
      <dgm:spPr/>
    </dgm:pt>
    <dgm:pt modelId="{23FD04DB-7243-3C40-9E7F-CB08DB550E05}" type="pres">
      <dgm:prSet presAssocID="{E0C96254-0A55-AA41-AD68-948B6A8561B2}" presName="rootConnector" presStyleLbl="node3" presStyleIdx="1" presStyleCnt="2"/>
      <dgm:spPr/>
    </dgm:pt>
    <dgm:pt modelId="{510D4BDB-A5B5-3144-9B43-B18A6291ED16}" type="pres">
      <dgm:prSet presAssocID="{E0C96254-0A55-AA41-AD68-948B6A8561B2}" presName="hierChild4" presStyleCnt="0"/>
      <dgm:spPr/>
    </dgm:pt>
    <dgm:pt modelId="{22F93CD4-4A40-EF4A-8EB5-E327E35575EB}" type="pres">
      <dgm:prSet presAssocID="{E0C96254-0A55-AA41-AD68-948B6A8561B2}" presName="hierChild5" presStyleCnt="0"/>
      <dgm:spPr/>
    </dgm:pt>
    <dgm:pt modelId="{DA97B72A-68D4-3344-A01C-E75DDE261CF4}" type="pres">
      <dgm:prSet presAssocID="{C174D93F-E596-D542-BD98-80C22DB3F99B}" presName="hierChild5" presStyleCnt="0"/>
      <dgm:spPr/>
    </dgm:pt>
    <dgm:pt modelId="{EBC92FE5-BEB3-EC48-B57C-CCE0C1C52D1A}" type="pres">
      <dgm:prSet presAssocID="{7FAFF01F-DF3C-0E48-9693-FB507F89565A}" presName="hierChild3" presStyleCnt="0"/>
      <dgm:spPr/>
    </dgm:pt>
    <dgm:pt modelId="{727DD416-0590-1544-96D8-6CC18752B060}" type="pres">
      <dgm:prSet presAssocID="{2C3AAE8E-0A80-1B45-B3CA-FC54C0A3D565}" presName="Name111" presStyleLbl="parChTrans1D2" presStyleIdx="1" presStyleCnt="2"/>
      <dgm:spPr/>
    </dgm:pt>
    <dgm:pt modelId="{C98D684E-D9BC-BE41-B48F-FEE5AC19AE94}" type="pres">
      <dgm:prSet presAssocID="{1D9001F7-1B82-E54D-B929-B4D925AF486D}" presName="hierRoot3" presStyleCnt="0">
        <dgm:presLayoutVars>
          <dgm:hierBranch val="init"/>
        </dgm:presLayoutVars>
      </dgm:prSet>
      <dgm:spPr/>
    </dgm:pt>
    <dgm:pt modelId="{FDCD7F94-67A9-614E-8A38-81B0CCFE3F82}" type="pres">
      <dgm:prSet presAssocID="{1D9001F7-1B82-E54D-B929-B4D925AF486D}" presName="rootComposite3" presStyleCnt="0"/>
      <dgm:spPr/>
    </dgm:pt>
    <dgm:pt modelId="{0BF711B2-06E7-344C-8785-FA92AC014FFA}" type="pres">
      <dgm:prSet presAssocID="{1D9001F7-1B82-E54D-B929-B4D925AF486D}" presName="rootText3" presStyleLbl="asst1" presStyleIdx="0" presStyleCnt="3">
        <dgm:presLayoutVars>
          <dgm:chPref val="3"/>
        </dgm:presLayoutVars>
      </dgm:prSet>
      <dgm:spPr/>
    </dgm:pt>
    <dgm:pt modelId="{C56E6090-C05E-784F-B247-EE970DC2F4E5}" type="pres">
      <dgm:prSet presAssocID="{1D9001F7-1B82-E54D-B929-B4D925AF486D}" presName="rootConnector3" presStyleLbl="asst1" presStyleIdx="0" presStyleCnt="3"/>
      <dgm:spPr/>
    </dgm:pt>
    <dgm:pt modelId="{8DF1F502-7BB9-1B42-853E-7B7264F7D033}" type="pres">
      <dgm:prSet presAssocID="{1D9001F7-1B82-E54D-B929-B4D925AF486D}" presName="hierChild6" presStyleCnt="0"/>
      <dgm:spPr/>
    </dgm:pt>
    <dgm:pt modelId="{B878D01D-A1BF-C542-BC5F-CC6CCB679082}" type="pres">
      <dgm:prSet presAssocID="{1D9001F7-1B82-E54D-B929-B4D925AF486D}" presName="hierChild7" presStyleCnt="0"/>
      <dgm:spPr/>
    </dgm:pt>
    <dgm:pt modelId="{B67C6FB7-A8D6-E042-A30A-882DE3DAD0E1}" type="pres">
      <dgm:prSet presAssocID="{1A44FE89-EC9B-7843-A5B8-D8E3E7C71BA3}" presName="Name111" presStyleLbl="parChTrans1D3" presStyleIdx="2" presStyleCnt="4"/>
      <dgm:spPr/>
    </dgm:pt>
    <dgm:pt modelId="{FD0396ED-6F9C-E742-9094-70384A2F0715}" type="pres">
      <dgm:prSet presAssocID="{1FB13D9D-BC06-E54D-9E17-BD1CEA3CCD76}" presName="hierRoot3" presStyleCnt="0">
        <dgm:presLayoutVars>
          <dgm:hierBranch val="init"/>
        </dgm:presLayoutVars>
      </dgm:prSet>
      <dgm:spPr/>
    </dgm:pt>
    <dgm:pt modelId="{15C03343-D654-404A-89AC-8FA302B2D71B}" type="pres">
      <dgm:prSet presAssocID="{1FB13D9D-BC06-E54D-9E17-BD1CEA3CCD76}" presName="rootComposite3" presStyleCnt="0"/>
      <dgm:spPr/>
    </dgm:pt>
    <dgm:pt modelId="{7D5F96B1-73A6-1C49-871B-E620D5AF111E}" type="pres">
      <dgm:prSet presAssocID="{1FB13D9D-BC06-E54D-9E17-BD1CEA3CCD76}" presName="rootText3" presStyleLbl="asst1" presStyleIdx="1" presStyleCnt="3">
        <dgm:presLayoutVars>
          <dgm:chPref val="3"/>
        </dgm:presLayoutVars>
      </dgm:prSet>
      <dgm:spPr/>
    </dgm:pt>
    <dgm:pt modelId="{0AD97AF7-B164-824C-B2B4-3D417EF046E9}" type="pres">
      <dgm:prSet presAssocID="{1FB13D9D-BC06-E54D-9E17-BD1CEA3CCD76}" presName="rootConnector3" presStyleLbl="asst1" presStyleIdx="1" presStyleCnt="3"/>
      <dgm:spPr/>
    </dgm:pt>
    <dgm:pt modelId="{BA314641-505C-3047-89B0-4CA8FE08FDD2}" type="pres">
      <dgm:prSet presAssocID="{1FB13D9D-BC06-E54D-9E17-BD1CEA3CCD76}" presName="hierChild6" presStyleCnt="0"/>
      <dgm:spPr/>
    </dgm:pt>
    <dgm:pt modelId="{5E5E2207-0B44-5B49-BEA2-887AF2073FA2}" type="pres">
      <dgm:prSet presAssocID="{1FB13D9D-BC06-E54D-9E17-BD1CEA3CCD76}" presName="hierChild7" presStyleCnt="0"/>
      <dgm:spPr/>
    </dgm:pt>
    <dgm:pt modelId="{5CD829B2-B4A0-DC4E-A6E7-7020D94E96BE}" type="pres">
      <dgm:prSet presAssocID="{1B6E6D82-4FD5-A24D-9730-BABD5CAC2E6E}" presName="Name111" presStyleLbl="parChTrans1D3" presStyleIdx="3" presStyleCnt="4"/>
      <dgm:spPr/>
    </dgm:pt>
    <dgm:pt modelId="{C92C9B8F-5FA3-D04F-9202-3E828B1DA8A4}" type="pres">
      <dgm:prSet presAssocID="{70E0090D-9C43-1142-9F40-89142AB62867}" presName="hierRoot3" presStyleCnt="0">
        <dgm:presLayoutVars>
          <dgm:hierBranch val="init"/>
        </dgm:presLayoutVars>
      </dgm:prSet>
      <dgm:spPr/>
    </dgm:pt>
    <dgm:pt modelId="{16A82997-9CEA-5146-9156-708987E0DC5F}" type="pres">
      <dgm:prSet presAssocID="{70E0090D-9C43-1142-9F40-89142AB62867}" presName="rootComposite3" presStyleCnt="0"/>
      <dgm:spPr/>
    </dgm:pt>
    <dgm:pt modelId="{B993D8C0-4E6F-6349-AFE7-FA2C479E085E}" type="pres">
      <dgm:prSet presAssocID="{70E0090D-9C43-1142-9F40-89142AB62867}" presName="rootText3" presStyleLbl="asst1" presStyleIdx="2" presStyleCnt="3">
        <dgm:presLayoutVars>
          <dgm:chPref val="3"/>
        </dgm:presLayoutVars>
      </dgm:prSet>
      <dgm:spPr/>
    </dgm:pt>
    <dgm:pt modelId="{3D5E96AE-04FC-C941-9292-39286FB4037F}" type="pres">
      <dgm:prSet presAssocID="{70E0090D-9C43-1142-9F40-89142AB62867}" presName="rootConnector3" presStyleLbl="asst1" presStyleIdx="2" presStyleCnt="3"/>
      <dgm:spPr/>
    </dgm:pt>
    <dgm:pt modelId="{29D4E92B-42C8-F245-AE5C-0F75110DB566}" type="pres">
      <dgm:prSet presAssocID="{70E0090D-9C43-1142-9F40-89142AB62867}" presName="hierChild6" presStyleCnt="0"/>
      <dgm:spPr/>
    </dgm:pt>
    <dgm:pt modelId="{696DB8F5-25A1-4A4E-9CFC-E4C7D435C1E8}" type="pres">
      <dgm:prSet presAssocID="{70E0090D-9C43-1142-9F40-89142AB62867}" presName="hierChild7" presStyleCnt="0"/>
      <dgm:spPr/>
    </dgm:pt>
  </dgm:ptLst>
  <dgm:cxnLst>
    <dgm:cxn modelId="{E9EF4508-20EC-DC4A-A7F8-CCCD8057F8C2}" type="presOf" srcId="{7FAFF01F-DF3C-0E48-9693-FB507F89565A}" destId="{2163273D-F4C7-324E-92FD-331B3177F7BA}" srcOrd="0" destOrd="0" presId="urn:microsoft.com/office/officeart/2005/8/layout/orgChart1"/>
    <dgm:cxn modelId="{2291D10A-148C-6847-9996-C1C81A0F1C15}" type="presOf" srcId="{5C038EAA-9244-2340-AFFE-CD67259F320A}" destId="{36C3357B-025B-7843-A69D-C957E01C0F8A}" srcOrd="0" destOrd="0" presId="urn:microsoft.com/office/officeart/2005/8/layout/orgChart1"/>
    <dgm:cxn modelId="{C84E8A14-56ED-BC4D-BC6B-1D75CF63DDED}" type="presOf" srcId="{03DD4533-DA25-7648-9F9F-4BCD1BC8A95B}" destId="{CBF21FB3-FACB-8E4A-8F98-4D0139E1A588}" srcOrd="0" destOrd="0" presId="urn:microsoft.com/office/officeart/2005/8/layout/orgChart1"/>
    <dgm:cxn modelId="{65822817-3741-7A4D-AA49-5FEC1F4D7C67}" srcId="{C174D93F-E596-D542-BD98-80C22DB3F99B}" destId="{E0C96254-0A55-AA41-AD68-948B6A8561B2}" srcOrd="1" destOrd="0" parTransId="{9DF6DAF2-1175-6F4B-9C7D-ECD57ECE2930}" sibTransId="{099E11FE-2EE8-0E46-B655-13B254F625E6}"/>
    <dgm:cxn modelId="{09F9FC19-DBAC-1B41-94A5-74473CA4BD66}" type="presOf" srcId="{C458B000-9033-CF45-AA5F-1BF683B6330F}" destId="{2D36990E-1526-B440-A521-44E77EA2612E}" srcOrd="0" destOrd="0" presId="urn:microsoft.com/office/officeart/2005/8/layout/orgChart1"/>
    <dgm:cxn modelId="{D3236A27-2146-5447-8F2E-BABE97C59718}" type="presOf" srcId="{5B751A2F-544B-DD4D-AA91-9C427FF18650}" destId="{D2B8A210-616E-6A4C-8E3C-9F671EDCBFDF}" srcOrd="0" destOrd="0" presId="urn:microsoft.com/office/officeart/2005/8/layout/orgChart1"/>
    <dgm:cxn modelId="{4E230C29-0007-734B-A42E-5AE147E929AD}" type="presOf" srcId="{2C3AAE8E-0A80-1B45-B3CA-FC54C0A3D565}" destId="{727DD416-0590-1544-96D8-6CC18752B060}" srcOrd="0" destOrd="0" presId="urn:microsoft.com/office/officeart/2005/8/layout/orgChart1"/>
    <dgm:cxn modelId="{D4932A33-4A64-7B43-B55B-869E85A45233}" srcId="{8F972216-7F56-944F-BA07-50B3FF3B1533}" destId="{7FAFF01F-DF3C-0E48-9693-FB507F89565A}" srcOrd="0" destOrd="0" parTransId="{78765334-949E-4C4A-B46E-09DEAC09EAB5}" sibTransId="{203AB2EF-32F4-3A4E-8005-83043B6498BB}"/>
    <dgm:cxn modelId="{2665013C-133A-7045-AA2D-A12824E79D2B}" type="presOf" srcId="{9DF6DAF2-1175-6F4B-9C7D-ECD57ECE2930}" destId="{704E2EEA-77EA-8040-A438-0B1D11EE7B96}" srcOrd="0" destOrd="0" presId="urn:microsoft.com/office/officeart/2005/8/layout/orgChart1"/>
    <dgm:cxn modelId="{5EEBC73D-2150-114B-9DE6-6BCC1FDC9CBC}" srcId="{C174D93F-E596-D542-BD98-80C22DB3F99B}" destId="{C458B000-9033-CF45-AA5F-1BF683B6330F}" srcOrd="0" destOrd="0" parTransId="{5490923B-AF96-9E4C-BB9C-530BAA9032C3}" sibTransId="{D94A8335-FA3B-514F-819B-DC05CCFA783E}"/>
    <dgm:cxn modelId="{AA109A42-B075-9D4A-AD0B-B94933350545}" type="presOf" srcId="{E0C96254-0A55-AA41-AD68-948B6A8561B2}" destId="{23FD04DB-7243-3C40-9E7F-CB08DB550E05}" srcOrd="1" destOrd="0" presId="urn:microsoft.com/office/officeart/2005/8/layout/orgChart1"/>
    <dgm:cxn modelId="{1B48FB4C-8E54-9C47-96EB-A5D22D20746E}" type="presOf" srcId="{8CD884CA-DB1A-7B47-AC87-BAF39392174A}" destId="{2B060650-8AAD-8D45-A9C2-8B70CC373A34}" srcOrd="0" destOrd="0" presId="urn:microsoft.com/office/officeart/2005/8/layout/orgChart1"/>
    <dgm:cxn modelId="{7065E353-540E-F343-A8F9-FB191F6FB3B1}" type="presOf" srcId="{0A435768-09BF-224D-BA35-F9DA83BEB3C2}" destId="{763C776D-612D-5B4C-83D2-8B9FF4C69565}" srcOrd="0" destOrd="0" presId="urn:microsoft.com/office/officeart/2005/8/layout/orgChart1"/>
    <dgm:cxn modelId="{565CDF63-53A8-DC45-9BC6-F48A569DB8E3}" type="presOf" srcId="{1FB13D9D-BC06-E54D-9E17-BD1CEA3CCD76}" destId="{0AD97AF7-B164-824C-B2B4-3D417EF046E9}" srcOrd="1" destOrd="0" presId="urn:microsoft.com/office/officeart/2005/8/layout/orgChart1"/>
    <dgm:cxn modelId="{413E816B-0C78-CD46-932C-1D7208BDF03E}" srcId="{1D9001F7-1B82-E54D-B929-B4D925AF486D}" destId="{1FB13D9D-BC06-E54D-9E17-BD1CEA3CCD76}" srcOrd="0" destOrd="0" parTransId="{1A44FE89-EC9B-7843-A5B8-D8E3E7C71BA3}" sibTransId="{D0D1E0EB-9F7F-474E-AB3B-66F9F2D047D0}"/>
    <dgm:cxn modelId="{0176E06F-5D6F-0244-8B30-119ECDF39D39}" srcId="{7FAFF01F-DF3C-0E48-9693-FB507F89565A}" destId="{1D9001F7-1B82-E54D-B929-B4D925AF486D}" srcOrd="0" destOrd="0" parTransId="{2C3AAE8E-0A80-1B45-B3CA-FC54C0A3D565}" sibTransId="{8FE0B832-15C0-B141-B82E-FEC44853A376}"/>
    <dgm:cxn modelId="{E04C7C78-7332-164C-A5E5-FC03AFE9FD75}" srcId="{C458B000-9033-CF45-AA5F-1BF683B6330F}" destId="{0A435768-09BF-224D-BA35-F9DA83BEB3C2}" srcOrd="1" destOrd="0" parTransId="{B094474A-3DE2-1342-9B4C-E74C8BEE0F3D}" sibTransId="{FEA6A9AB-FB57-2742-865D-7532270505A5}"/>
    <dgm:cxn modelId="{0AAA087C-68DF-BF43-9F15-6F9F81544211}" type="presOf" srcId="{079468EB-F82F-C848-91CF-24CC732C3B00}" destId="{0DA0897F-FE4E-2443-BD99-51F4AFECA21A}" srcOrd="0" destOrd="0" presId="urn:microsoft.com/office/officeart/2005/8/layout/orgChart1"/>
    <dgm:cxn modelId="{6DC9C687-83D1-0B4A-A75E-27C0F8EF020F}" type="presOf" srcId="{E0C96254-0A55-AA41-AD68-948B6A8561B2}" destId="{FD4072D3-5335-7C49-867F-4032C6752223}" srcOrd="0" destOrd="0" presId="urn:microsoft.com/office/officeart/2005/8/layout/orgChart1"/>
    <dgm:cxn modelId="{FA91118B-9D99-A549-AFC3-8CBF8042DEA8}" type="presOf" srcId="{7FAFF01F-DF3C-0E48-9693-FB507F89565A}" destId="{04B6AD1A-8B8C-6C40-8AC9-FBADB6390A7F}" srcOrd="1" destOrd="0" presId="urn:microsoft.com/office/officeart/2005/8/layout/orgChart1"/>
    <dgm:cxn modelId="{0F2EA98B-EE57-4446-A115-39AFA1134EFE}" srcId="{0A435768-09BF-224D-BA35-F9DA83BEB3C2}" destId="{8CD884CA-DB1A-7B47-AC87-BAF39392174A}" srcOrd="0" destOrd="0" parTransId="{5C038EAA-9244-2340-AFFE-CD67259F320A}" sibTransId="{1BCF75D2-BE40-CD4C-B7B0-760EA5B1F5C3}"/>
    <dgm:cxn modelId="{5DC6DB8B-5B8B-E144-945F-F9774B4A26CA}" type="presOf" srcId="{70E0090D-9C43-1142-9F40-89142AB62867}" destId="{B993D8C0-4E6F-6349-AFE7-FA2C479E085E}" srcOrd="0" destOrd="0" presId="urn:microsoft.com/office/officeart/2005/8/layout/orgChart1"/>
    <dgm:cxn modelId="{95F9148E-ADD1-E84A-A190-9056198F3582}" type="presOf" srcId="{1D9001F7-1B82-E54D-B929-B4D925AF486D}" destId="{C56E6090-C05E-784F-B247-EE970DC2F4E5}" srcOrd="1" destOrd="0" presId="urn:microsoft.com/office/officeart/2005/8/layout/orgChart1"/>
    <dgm:cxn modelId="{AC24719C-8A8E-2E47-9252-932968DF426B}" type="presOf" srcId="{8F972216-7F56-944F-BA07-50B3FF3B1533}" destId="{000674F8-F880-1942-B339-3A2E0597CF70}" srcOrd="0" destOrd="0" presId="urn:microsoft.com/office/officeart/2005/8/layout/orgChart1"/>
    <dgm:cxn modelId="{FD43499F-B811-AE41-9193-3FBACFC38E1E}" type="presOf" srcId="{1B6E6D82-4FD5-A24D-9730-BABD5CAC2E6E}" destId="{5CD829B2-B4A0-DC4E-A6E7-7020D94E96BE}" srcOrd="0" destOrd="0" presId="urn:microsoft.com/office/officeart/2005/8/layout/orgChart1"/>
    <dgm:cxn modelId="{686380A4-6C5C-DE46-A281-AF38D95276CE}" type="presOf" srcId="{C458B000-9033-CF45-AA5F-1BF683B6330F}" destId="{D12E1A86-1DA2-D94F-ACD4-DDD01A308140}" srcOrd="1" destOrd="0" presId="urn:microsoft.com/office/officeart/2005/8/layout/orgChart1"/>
    <dgm:cxn modelId="{201144B0-BCE2-2546-9405-D97AD132DB4B}" type="presOf" srcId="{C174D93F-E596-D542-BD98-80C22DB3F99B}" destId="{ECB610FB-A866-EE41-B568-1576D5C52C29}" srcOrd="0" destOrd="0" presId="urn:microsoft.com/office/officeart/2005/8/layout/orgChart1"/>
    <dgm:cxn modelId="{06558BB2-8B0F-484F-9B93-8543399827A8}" srcId="{7FAFF01F-DF3C-0E48-9693-FB507F89565A}" destId="{C174D93F-E596-D542-BD98-80C22DB3F99B}" srcOrd="1" destOrd="0" parTransId="{079468EB-F82F-C848-91CF-24CC732C3B00}" sibTransId="{028771E7-C0C8-E346-AA32-C61E7522472F}"/>
    <dgm:cxn modelId="{B45B5AB5-AD59-764C-8839-9BD98F80D326}" type="presOf" srcId="{5490923B-AF96-9E4C-BB9C-530BAA9032C3}" destId="{88284624-6B3E-E64D-B917-D8140543140D}" srcOrd="0" destOrd="0" presId="urn:microsoft.com/office/officeart/2005/8/layout/orgChart1"/>
    <dgm:cxn modelId="{34DB27B9-89FC-8642-BD16-0C7415D2D54E}" type="presOf" srcId="{C174D93F-E596-D542-BD98-80C22DB3F99B}" destId="{AB12AAD6-7DDE-814E-8F9B-E3D8815FFC0C}" srcOrd="1" destOrd="0" presId="urn:microsoft.com/office/officeart/2005/8/layout/orgChart1"/>
    <dgm:cxn modelId="{07647ACA-D374-DD47-AFF0-9CEEDBA54357}" type="presOf" srcId="{8CD884CA-DB1A-7B47-AC87-BAF39392174A}" destId="{918D7A8F-C624-E14E-A3AF-849F1DCCB935}" srcOrd="1" destOrd="0" presId="urn:microsoft.com/office/officeart/2005/8/layout/orgChart1"/>
    <dgm:cxn modelId="{0A2FAECC-66C1-A04C-8D4B-2032BB8178FF}" srcId="{C458B000-9033-CF45-AA5F-1BF683B6330F}" destId="{03DD4533-DA25-7648-9F9F-4BCD1BC8A95B}" srcOrd="0" destOrd="0" parTransId="{5B751A2F-544B-DD4D-AA91-9C427FF18650}" sibTransId="{AC68101E-DAC1-5D45-9AB5-8DE83E3CF0FF}"/>
    <dgm:cxn modelId="{3FB1BDD1-B6EA-A34F-BFC3-34253173FD52}" srcId="{1D9001F7-1B82-E54D-B929-B4D925AF486D}" destId="{70E0090D-9C43-1142-9F40-89142AB62867}" srcOrd="1" destOrd="0" parTransId="{1B6E6D82-4FD5-A24D-9730-BABD5CAC2E6E}" sibTransId="{E85F8A0A-AA22-AE4D-A82F-D5184AFDD0B9}"/>
    <dgm:cxn modelId="{AE2CACD4-DA6F-6A4A-9E2B-04B95E57BACF}" type="presOf" srcId="{1D9001F7-1B82-E54D-B929-B4D925AF486D}" destId="{0BF711B2-06E7-344C-8785-FA92AC014FFA}" srcOrd="0" destOrd="0" presId="urn:microsoft.com/office/officeart/2005/8/layout/orgChart1"/>
    <dgm:cxn modelId="{AA24C6E1-125A-EC4A-9832-EFEB90E5D29C}" type="presOf" srcId="{03DD4533-DA25-7648-9F9F-4BCD1BC8A95B}" destId="{36AF789D-A973-0A46-AA93-FCC80F7D7888}" srcOrd="1" destOrd="0" presId="urn:microsoft.com/office/officeart/2005/8/layout/orgChart1"/>
    <dgm:cxn modelId="{4EC0F8E7-2646-3B49-AC48-4BEA5DF2C177}" type="presOf" srcId="{1A44FE89-EC9B-7843-A5B8-D8E3E7C71BA3}" destId="{B67C6FB7-A8D6-E042-A30A-882DE3DAD0E1}" srcOrd="0" destOrd="0" presId="urn:microsoft.com/office/officeart/2005/8/layout/orgChart1"/>
    <dgm:cxn modelId="{2E6922F3-C259-5241-A2DC-D8F2582D3C5F}" type="presOf" srcId="{B094474A-3DE2-1342-9B4C-E74C8BEE0F3D}" destId="{5F4D3BCA-6446-CC4A-9A91-89E86E1D5155}" srcOrd="0" destOrd="0" presId="urn:microsoft.com/office/officeart/2005/8/layout/orgChart1"/>
    <dgm:cxn modelId="{95E038F3-4FD9-F747-B8CD-0A5DC9D68F81}" type="presOf" srcId="{1FB13D9D-BC06-E54D-9E17-BD1CEA3CCD76}" destId="{7D5F96B1-73A6-1C49-871B-E620D5AF111E}" srcOrd="0" destOrd="0" presId="urn:microsoft.com/office/officeart/2005/8/layout/orgChart1"/>
    <dgm:cxn modelId="{C921A4F3-EA6A-D24E-9914-655D0C7BAD88}" type="presOf" srcId="{0A435768-09BF-224D-BA35-F9DA83BEB3C2}" destId="{96EE8C94-7D98-994C-B610-6918EB401F4F}" srcOrd="1" destOrd="0" presId="urn:microsoft.com/office/officeart/2005/8/layout/orgChart1"/>
    <dgm:cxn modelId="{56B4FEF9-C9E4-6845-A835-DE12EF427569}" type="presOf" srcId="{70E0090D-9C43-1142-9F40-89142AB62867}" destId="{3D5E96AE-04FC-C941-9292-39286FB4037F}" srcOrd="1" destOrd="0" presId="urn:microsoft.com/office/officeart/2005/8/layout/orgChart1"/>
    <dgm:cxn modelId="{19B01473-8CEC-2049-8C41-361B936237F0}" type="presParOf" srcId="{000674F8-F880-1942-B339-3A2E0597CF70}" destId="{4F42CAB9-EE54-714B-BBA7-799B7F79D092}" srcOrd="0" destOrd="0" presId="urn:microsoft.com/office/officeart/2005/8/layout/orgChart1"/>
    <dgm:cxn modelId="{29B7A10E-A45B-2849-8382-E279A7F33065}" type="presParOf" srcId="{4F42CAB9-EE54-714B-BBA7-799B7F79D092}" destId="{329B6885-01D5-8340-B203-6F6F4B3CCE2D}" srcOrd="0" destOrd="0" presId="urn:microsoft.com/office/officeart/2005/8/layout/orgChart1"/>
    <dgm:cxn modelId="{F2776DF3-F2AE-FD43-B870-DE3A985AAF18}" type="presParOf" srcId="{329B6885-01D5-8340-B203-6F6F4B3CCE2D}" destId="{2163273D-F4C7-324E-92FD-331B3177F7BA}" srcOrd="0" destOrd="0" presId="urn:microsoft.com/office/officeart/2005/8/layout/orgChart1"/>
    <dgm:cxn modelId="{C35FB244-308F-9C41-B7DD-F4B4424AA9B6}" type="presParOf" srcId="{329B6885-01D5-8340-B203-6F6F4B3CCE2D}" destId="{04B6AD1A-8B8C-6C40-8AC9-FBADB6390A7F}" srcOrd="1" destOrd="0" presId="urn:microsoft.com/office/officeart/2005/8/layout/orgChart1"/>
    <dgm:cxn modelId="{70CF0FE0-C61B-7F4D-BEF8-B3FEF447C871}" type="presParOf" srcId="{4F42CAB9-EE54-714B-BBA7-799B7F79D092}" destId="{85E89B50-2423-EC4D-8937-56635EB660C1}" srcOrd="1" destOrd="0" presId="urn:microsoft.com/office/officeart/2005/8/layout/orgChart1"/>
    <dgm:cxn modelId="{1C24320A-B088-BF42-A952-351F2B56F2B8}" type="presParOf" srcId="{85E89B50-2423-EC4D-8937-56635EB660C1}" destId="{0DA0897F-FE4E-2443-BD99-51F4AFECA21A}" srcOrd="0" destOrd="0" presId="urn:microsoft.com/office/officeart/2005/8/layout/orgChart1"/>
    <dgm:cxn modelId="{89B2B9CD-586C-9E40-AB7E-53C96CD49D0F}" type="presParOf" srcId="{85E89B50-2423-EC4D-8937-56635EB660C1}" destId="{7B2D305D-856C-B047-8518-2E94A7BA7D82}" srcOrd="1" destOrd="0" presId="urn:microsoft.com/office/officeart/2005/8/layout/orgChart1"/>
    <dgm:cxn modelId="{9BF6C6E3-ED3C-6D43-A539-1F37A767D431}" type="presParOf" srcId="{7B2D305D-856C-B047-8518-2E94A7BA7D82}" destId="{1CC6385F-D951-7244-B8C1-5D9FDE9834AC}" srcOrd="0" destOrd="0" presId="urn:microsoft.com/office/officeart/2005/8/layout/orgChart1"/>
    <dgm:cxn modelId="{6E9471A4-561B-A946-BD2E-D685A4B36A18}" type="presParOf" srcId="{1CC6385F-D951-7244-B8C1-5D9FDE9834AC}" destId="{ECB610FB-A866-EE41-B568-1576D5C52C29}" srcOrd="0" destOrd="0" presId="urn:microsoft.com/office/officeart/2005/8/layout/orgChart1"/>
    <dgm:cxn modelId="{48D2577B-62B9-F84C-92AD-CFCF64C0CC7D}" type="presParOf" srcId="{1CC6385F-D951-7244-B8C1-5D9FDE9834AC}" destId="{AB12AAD6-7DDE-814E-8F9B-E3D8815FFC0C}" srcOrd="1" destOrd="0" presId="urn:microsoft.com/office/officeart/2005/8/layout/orgChart1"/>
    <dgm:cxn modelId="{B5F052D3-AA97-C54A-A299-845481987518}" type="presParOf" srcId="{7B2D305D-856C-B047-8518-2E94A7BA7D82}" destId="{0B9275F7-8934-5745-B0C2-AE420A5FD0CD}" srcOrd="1" destOrd="0" presId="urn:microsoft.com/office/officeart/2005/8/layout/orgChart1"/>
    <dgm:cxn modelId="{AC3F54B5-9D66-FC4B-8803-0DC3A7B11ACE}" type="presParOf" srcId="{0B9275F7-8934-5745-B0C2-AE420A5FD0CD}" destId="{88284624-6B3E-E64D-B917-D8140543140D}" srcOrd="0" destOrd="0" presId="urn:microsoft.com/office/officeart/2005/8/layout/orgChart1"/>
    <dgm:cxn modelId="{7CA8E555-3315-1E47-95D4-8B8BFA8BBD83}" type="presParOf" srcId="{0B9275F7-8934-5745-B0C2-AE420A5FD0CD}" destId="{372CCCAC-1DC4-4A40-92A7-70C5779AE4C3}" srcOrd="1" destOrd="0" presId="urn:microsoft.com/office/officeart/2005/8/layout/orgChart1"/>
    <dgm:cxn modelId="{E0655D16-3785-9D43-B27C-2B00CBDFF7A4}" type="presParOf" srcId="{372CCCAC-1DC4-4A40-92A7-70C5779AE4C3}" destId="{E4DD5FE8-AC4A-894E-B8D4-D89B475100E3}" srcOrd="0" destOrd="0" presId="urn:microsoft.com/office/officeart/2005/8/layout/orgChart1"/>
    <dgm:cxn modelId="{54EA9E38-8DBF-204C-815E-34AAA6DDFD07}" type="presParOf" srcId="{E4DD5FE8-AC4A-894E-B8D4-D89B475100E3}" destId="{2D36990E-1526-B440-A521-44E77EA2612E}" srcOrd="0" destOrd="0" presId="urn:microsoft.com/office/officeart/2005/8/layout/orgChart1"/>
    <dgm:cxn modelId="{D16D4698-5124-8F4E-9043-B639F94873C6}" type="presParOf" srcId="{E4DD5FE8-AC4A-894E-B8D4-D89B475100E3}" destId="{D12E1A86-1DA2-D94F-ACD4-DDD01A308140}" srcOrd="1" destOrd="0" presId="urn:microsoft.com/office/officeart/2005/8/layout/orgChart1"/>
    <dgm:cxn modelId="{AD7ACFFF-31DE-C94A-8C6F-764ACCA1CE5B}" type="presParOf" srcId="{372CCCAC-1DC4-4A40-92A7-70C5779AE4C3}" destId="{DF9A313D-10D1-7447-A808-73049F8AD9FA}" srcOrd="1" destOrd="0" presId="urn:microsoft.com/office/officeart/2005/8/layout/orgChart1"/>
    <dgm:cxn modelId="{B69B1D2E-13CD-0F4D-86EA-AB4B6EE8FBF9}" type="presParOf" srcId="{DF9A313D-10D1-7447-A808-73049F8AD9FA}" destId="{D2B8A210-616E-6A4C-8E3C-9F671EDCBFDF}" srcOrd="0" destOrd="0" presId="urn:microsoft.com/office/officeart/2005/8/layout/orgChart1"/>
    <dgm:cxn modelId="{111F82B5-D1B5-0744-A216-3B4856617DDF}" type="presParOf" srcId="{DF9A313D-10D1-7447-A808-73049F8AD9FA}" destId="{82F1A7EC-4C17-8B48-A529-0892DD6CAAAF}" srcOrd="1" destOrd="0" presId="urn:microsoft.com/office/officeart/2005/8/layout/orgChart1"/>
    <dgm:cxn modelId="{45708CDA-695A-2C42-8313-7659CBD8EE34}" type="presParOf" srcId="{82F1A7EC-4C17-8B48-A529-0892DD6CAAAF}" destId="{F3C0888A-A7D6-314A-9F34-C68C5698F997}" srcOrd="0" destOrd="0" presId="urn:microsoft.com/office/officeart/2005/8/layout/orgChart1"/>
    <dgm:cxn modelId="{8282C7EC-E2EA-2547-BC2C-77B43B904598}" type="presParOf" srcId="{F3C0888A-A7D6-314A-9F34-C68C5698F997}" destId="{CBF21FB3-FACB-8E4A-8F98-4D0139E1A588}" srcOrd="0" destOrd="0" presId="urn:microsoft.com/office/officeart/2005/8/layout/orgChart1"/>
    <dgm:cxn modelId="{A8B0532F-26C7-F44B-9707-711BB4693658}" type="presParOf" srcId="{F3C0888A-A7D6-314A-9F34-C68C5698F997}" destId="{36AF789D-A973-0A46-AA93-FCC80F7D7888}" srcOrd="1" destOrd="0" presId="urn:microsoft.com/office/officeart/2005/8/layout/orgChart1"/>
    <dgm:cxn modelId="{C1ACB3BE-1914-8F46-AFDD-B2032EF050D4}" type="presParOf" srcId="{82F1A7EC-4C17-8B48-A529-0892DD6CAAAF}" destId="{8A3EE898-E077-4B45-AEDA-F5A8B5ABABB4}" srcOrd="1" destOrd="0" presId="urn:microsoft.com/office/officeart/2005/8/layout/orgChart1"/>
    <dgm:cxn modelId="{2DDD6403-C119-C143-B0F4-3B6B6FA7E4E6}" type="presParOf" srcId="{82F1A7EC-4C17-8B48-A529-0892DD6CAAAF}" destId="{34E3A7B0-3DD7-AD4A-851E-7314D7F4F141}" srcOrd="2" destOrd="0" presId="urn:microsoft.com/office/officeart/2005/8/layout/orgChart1"/>
    <dgm:cxn modelId="{3B6A9CB6-74DB-8840-A525-6A8FC7ED9AC6}" type="presParOf" srcId="{DF9A313D-10D1-7447-A808-73049F8AD9FA}" destId="{5F4D3BCA-6446-CC4A-9A91-89E86E1D5155}" srcOrd="2" destOrd="0" presId="urn:microsoft.com/office/officeart/2005/8/layout/orgChart1"/>
    <dgm:cxn modelId="{B215EDFB-1043-9242-8322-F480DABAF42A}" type="presParOf" srcId="{DF9A313D-10D1-7447-A808-73049F8AD9FA}" destId="{55B8C679-003B-DB40-BD1C-9A7BB33CF7AE}" srcOrd="3" destOrd="0" presId="urn:microsoft.com/office/officeart/2005/8/layout/orgChart1"/>
    <dgm:cxn modelId="{10DDC2F4-D519-C542-8507-E18DC8DAACE1}" type="presParOf" srcId="{55B8C679-003B-DB40-BD1C-9A7BB33CF7AE}" destId="{56EE8D90-98D0-3F4D-958E-F6B712BF7C7E}" srcOrd="0" destOrd="0" presId="urn:microsoft.com/office/officeart/2005/8/layout/orgChart1"/>
    <dgm:cxn modelId="{ED14761C-8943-B640-A69B-0F971AACC79F}" type="presParOf" srcId="{56EE8D90-98D0-3F4D-958E-F6B712BF7C7E}" destId="{763C776D-612D-5B4C-83D2-8B9FF4C69565}" srcOrd="0" destOrd="0" presId="urn:microsoft.com/office/officeart/2005/8/layout/orgChart1"/>
    <dgm:cxn modelId="{8A1B6B24-09EB-0D46-83B7-3307A9E4D5D5}" type="presParOf" srcId="{56EE8D90-98D0-3F4D-958E-F6B712BF7C7E}" destId="{96EE8C94-7D98-994C-B610-6918EB401F4F}" srcOrd="1" destOrd="0" presId="urn:microsoft.com/office/officeart/2005/8/layout/orgChart1"/>
    <dgm:cxn modelId="{7FA9FF40-7FEF-4B4A-958D-9DCD4E9D65E0}" type="presParOf" srcId="{55B8C679-003B-DB40-BD1C-9A7BB33CF7AE}" destId="{15FDF47D-EDB5-594B-9AED-A9A6492A0175}" srcOrd="1" destOrd="0" presId="urn:microsoft.com/office/officeart/2005/8/layout/orgChart1"/>
    <dgm:cxn modelId="{534B1B76-9464-B84B-952B-403E9CE6941D}" type="presParOf" srcId="{15FDF47D-EDB5-594B-9AED-A9A6492A0175}" destId="{36C3357B-025B-7843-A69D-C957E01C0F8A}" srcOrd="0" destOrd="0" presId="urn:microsoft.com/office/officeart/2005/8/layout/orgChart1"/>
    <dgm:cxn modelId="{CB7FC80C-30AD-714D-82F4-45DC6A5F1052}" type="presParOf" srcId="{15FDF47D-EDB5-594B-9AED-A9A6492A0175}" destId="{FC214CCA-00B9-F245-95E9-1C4E5E3D18CC}" srcOrd="1" destOrd="0" presId="urn:microsoft.com/office/officeart/2005/8/layout/orgChart1"/>
    <dgm:cxn modelId="{3EAB10AF-2E35-7641-95AD-47DA40C52DE0}" type="presParOf" srcId="{FC214CCA-00B9-F245-95E9-1C4E5E3D18CC}" destId="{BFF713F6-31DB-804C-95EA-F9B2980D1A74}" srcOrd="0" destOrd="0" presId="urn:microsoft.com/office/officeart/2005/8/layout/orgChart1"/>
    <dgm:cxn modelId="{CC62FE47-A58D-314E-B37A-63FC480D1C67}" type="presParOf" srcId="{BFF713F6-31DB-804C-95EA-F9B2980D1A74}" destId="{2B060650-8AAD-8D45-A9C2-8B70CC373A34}" srcOrd="0" destOrd="0" presId="urn:microsoft.com/office/officeart/2005/8/layout/orgChart1"/>
    <dgm:cxn modelId="{1DB53C85-14A0-CC48-9F67-8F51A86D4DCC}" type="presParOf" srcId="{BFF713F6-31DB-804C-95EA-F9B2980D1A74}" destId="{918D7A8F-C624-E14E-A3AF-849F1DCCB935}" srcOrd="1" destOrd="0" presId="urn:microsoft.com/office/officeart/2005/8/layout/orgChart1"/>
    <dgm:cxn modelId="{92906B4F-7E22-934B-B951-44D52090CB66}" type="presParOf" srcId="{FC214CCA-00B9-F245-95E9-1C4E5E3D18CC}" destId="{718EF04E-B7E1-894A-BD81-C6E3B167E7A0}" srcOrd="1" destOrd="0" presId="urn:microsoft.com/office/officeart/2005/8/layout/orgChart1"/>
    <dgm:cxn modelId="{60471710-5A3A-9D49-B11D-FDE4B98B29CC}" type="presParOf" srcId="{FC214CCA-00B9-F245-95E9-1C4E5E3D18CC}" destId="{7B0E88A8-52A5-7142-A812-0DE757994E02}" srcOrd="2" destOrd="0" presId="urn:microsoft.com/office/officeart/2005/8/layout/orgChart1"/>
    <dgm:cxn modelId="{73B51B5F-825A-5C46-9040-97B112D8DE73}" type="presParOf" srcId="{55B8C679-003B-DB40-BD1C-9A7BB33CF7AE}" destId="{A1A2A483-3E9A-1342-9332-84E7FC7116B2}" srcOrd="2" destOrd="0" presId="urn:microsoft.com/office/officeart/2005/8/layout/orgChart1"/>
    <dgm:cxn modelId="{B9EE84D7-15B8-7D45-9B68-5047E9F38D01}" type="presParOf" srcId="{372CCCAC-1DC4-4A40-92A7-70C5779AE4C3}" destId="{DB2BC3C5-9BB6-874C-9334-5E2BEF4CAFD1}" srcOrd="2" destOrd="0" presId="urn:microsoft.com/office/officeart/2005/8/layout/orgChart1"/>
    <dgm:cxn modelId="{B2184648-8A4D-C147-BB84-2ECEAB45588F}" type="presParOf" srcId="{0B9275F7-8934-5745-B0C2-AE420A5FD0CD}" destId="{704E2EEA-77EA-8040-A438-0B1D11EE7B96}" srcOrd="2" destOrd="0" presId="urn:microsoft.com/office/officeart/2005/8/layout/orgChart1"/>
    <dgm:cxn modelId="{1F1FFF20-525F-7742-BB9F-F291E881B872}" type="presParOf" srcId="{0B9275F7-8934-5745-B0C2-AE420A5FD0CD}" destId="{4DA6D100-8200-0141-8CFD-8680D3BDC56B}" srcOrd="3" destOrd="0" presId="urn:microsoft.com/office/officeart/2005/8/layout/orgChart1"/>
    <dgm:cxn modelId="{3044DF9C-DAE3-9541-B4DF-BD6B6141841B}" type="presParOf" srcId="{4DA6D100-8200-0141-8CFD-8680D3BDC56B}" destId="{B34115F8-F4A0-C341-BA41-39C1C5C89526}" srcOrd="0" destOrd="0" presId="urn:microsoft.com/office/officeart/2005/8/layout/orgChart1"/>
    <dgm:cxn modelId="{A8535D26-A740-AC47-863B-DA2699895299}" type="presParOf" srcId="{B34115F8-F4A0-C341-BA41-39C1C5C89526}" destId="{FD4072D3-5335-7C49-867F-4032C6752223}" srcOrd="0" destOrd="0" presId="urn:microsoft.com/office/officeart/2005/8/layout/orgChart1"/>
    <dgm:cxn modelId="{6D36B6B9-4973-0547-B7EA-55337B8EE509}" type="presParOf" srcId="{B34115F8-F4A0-C341-BA41-39C1C5C89526}" destId="{23FD04DB-7243-3C40-9E7F-CB08DB550E05}" srcOrd="1" destOrd="0" presId="urn:microsoft.com/office/officeart/2005/8/layout/orgChart1"/>
    <dgm:cxn modelId="{9546F580-A7BC-2C45-AC3B-AB0D643D33E2}" type="presParOf" srcId="{4DA6D100-8200-0141-8CFD-8680D3BDC56B}" destId="{510D4BDB-A5B5-3144-9B43-B18A6291ED16}" srcOrd="1" destOrd="0" presId="urn:microsoft.com/office/officeart/2005/8/layout/orgChart1"/>
    <dgm:cxn modelId="{4A89DB83-5B8B-FA46-A32C-8FA3BEFFECCE}" type="presParOf" srcId="{4DA6D100-8200-0141-8CFD-8680D3BDC56B}" destId="{22F93CD4-4A40-EF4A-8EB5-E327E35575EB}" srcOrd="2" destOrd="0" presId="urn:microsoft.com/office/officeart/2005/8/layout/orgChart1"/>
    <dgm:cxn modelId="{9E1B1D0F-FB2D-1D4B-BE87-8E9C4A929EE7}" type="presParOf" srcId="{7B2D305D-856C-B047-8518-2E94A7BA7D82}" destId="{DA97B72A-68D4-3344-A01C-E75DDE261CF4}" srcOrd="2" destOrd="0" presId="urn:microsoft.com/office/officeart/2005/8/layout/orgChart1"/>
    <dgm:cxn modelId="{376B3F2B-12B7-E141-8265-67E322D84CA6}" type="presParOf" srcId="{4F42CAB9-EE54-714B-BBA7-799B7F79D092}" destId="{EBC92FE5-BEB3-EC48-B57C-CCE0C1C52D1A}" srcOrd="2" destOrd="0" presId="urn:microsoft.com/office/officeart/2005/8/layout/orgChart1"/>
    <dgm:cxn modelId="{26BD7B59-D381-0E4D-B834-99D67A37AF10}" type="presParOf" srcId="{EBC92FE5-BEB3-EC48-B57C-CCE0C1C52D1A}" destId="{727DD416-0590-1544-96D8-6CC18752B060}" srcOrd="0" destOrd="0" presId="urn:microsoft.com/office/officeart/2005/8/layout/orgChart1"/>
    <dgm:cxn modelId="{4C56B052-8F54-0848-A2BA-73A030021E7E}" type="presParOf" srcId="{EBC92FE5-BEB3-EC48-B57C-CCE0C1C52D1A}" destId="{C98D684E-D9BC-BE41-B48F-FEE5AC19AE94}" srcOrd="1" destOrd="0" presId="urn:microsoft.com/office/officeart/2005/8/layout/orgChart1"/>
    <dgm:cxn modelId="{8FB2EDFD-FC46-7E46-8005-ED88B46852A3}" type="presParOf" srcId="{C98D684E-D9BC-BE41-B48F-FEE5AC19AE94}" destId="{FDCD7F94-67A9-614E-8A38-81B0CCFE3F82}" srcOrd="0" destOrd="0" presId="urn:microsoft.com/office/officeart/2005/8/layout/orgChart1"/>
    <dgm:cxn modelId="{AFC98516-2EAF-1346-92A7-C67EF21B954A}" type="presParOf" srcId="{FDCD7F94-67A9-614E-8A38-81B0CCFE3F82}" destId="{0BF711B2-06E7-344C-8785-FA92AC014FFA}" srcOrd="0" destOrd="0" presId="urn:microsoft.com/office/officeart/2005/8/layout/orgChart1"/>
    <dgm:cxn modelId="{EAB8319F-3C54-314F-AB27-1A23BEF6F2A8}" type="presParOf" srcId="{FDCD7F94-67A9-614E-8A38-81B0CCFE3F82}" destId="{C56E6090-C05E-784F-B247-EE970DC2F4E5}" srcOrd="1" destOrd="0" presId="urn:microsoft.com/office/officeart/2005/8/layout/orgChart1"/>
    <dgm:cxn modelId="{5017C26D-A0D8-B04F-97FE-971A9CBF6A3D}" type="presParOf" srcId="{C98D684E-D9BC-BE41-B48F-FEE5AC19AE94}" destId="{8DF1F502-7BB9-1B42-853E-7B7264F7D033}" srcOrd="1" destOrd="0" presId="urn:microsoft.com/office/officeart/2005/8/layout/orgChart1"/>
    <dgm:cxn modelId="{21CBD713-58D8-9547-BDDA-90F9CD8F5EF0}" type="presParOf" srcId="{C98D684E-D9BC-BE41-B48F-FEE5AC19AE94}" destId="{B878D01D-A1BF-C542-BC5F-CC6CCB679082}" srcOrd="2" destOrd="0" presId="urn:microsoft.com/office/officeart/2005/8/layout/orgChart1"/>
    <dgm:cxn modelId="{E5C1E1DD-8F84-794D-BA5A-1227BD4E47B9}" type="presParOf" srcId="{B878D01D-A1BF-C542-BC5F-CC6CCB679082}" destId="{B67C6FB7-A8D6-E042-A30A-882DE3DAD0E1}" srcOrd="0" destOrd="0" presId="urn:microsoft.com/office/officeart/2005/8/layout/orgChart1"/>
    <dgm:cxn modelId="{6A0402FC-E2FE-AB42-9474-FA9CAC627637}" type="presParOf" srcId="{B878D01D-A1BF-C542-BC5F-CC6CCB679082}" destId="{FD0396ED-6F9C-E742-9094-70384A2F0715}" srcOrd="1" destOrd="0" presId="urn:microsoft.com/office/officeart/2005/8/layout/orgChart1"/>
    <dgm:cxn modelId="{DF736232-A16E-474A-8629-9B7BD02FCEF3}" type="presParOf" srcId="{FD0396ED-6F9C-E742-9094-70384A2F0715}" destId="{15C03343-D654-404A-89AC-8FA302B2D71B}" srcOrd="0" destOrd="0" presId="urn:microsoft.com/office/officeart/2005/8/layout/orgChart1"/>
    <dgm:cxn modelId="{2DF8D873-855B-1147-B13D-CB635A842828}" type="presParOf" srcId="{15C03343-D654-404A-89AC-8FA302B2D71B}" destId="{7D5F96B1-73A6-1C49-871B-E620D5AF111E}" srcOrd="0" destOrd="0" presId="urn:microsoft.com/office/officeart/2005/8/layout/orgChart1"/>
    <dgm:cxn modelId="{91CAEF72-B9A6-A447-87EB-37BF84317A1E}" type="presParOf" srcId="{15C03343-D654-404A-89AC-8FA302B2D71B}" destId="{0AD97AF7-B164-824C-B2B4-3D417EF046E9}" srcOrd="1" destOrd="0" presId="urn:microsoft.com/office/officeart/2005/8/layout/orgChart1"/>
    <dgm:cxn modelId="{56ABEEB0-8966-1548-B08D-57ACE90DA3D3}" type="presParOf" srcId="{FD0396ED-6F9C-E742-9094-70384A2F0715}" destId="{BA314641-505C-3047-89B0-4CA8FE08FDD2}" srcOrd="1" destOrd="0" presId="urn:microsoft.com/office/officeart/2005/8/layout/orgChart1"/>
    <dgm:cxn modelId="{8ECA7E65-D9FF-8448-AFEF-76D6321467AC}" type="presParOf" srcId="{FD0396ED-6F9C-E742-9094-70384A2F0715}" destId="{5E5E2207-0B44-5B49-BEA2-887AF2073FA2}" srcOrd="2" destOrd="0" presId="urn:microsoft.com/office/officeart/2005/8/layout/orgChart1"/>
    <dgm:cxn modelId="{8A3877F7-3BED-E14C-A972-5DE3C40F0B79}" type="presParOf" srcId="{B878D01D-A1BF-C542-BC5F-CC6CCB679082}" destId="{5CD829B2-B4A0-DC4E-A6E7-7020D94E96BE}" srcOrd="2" destOrd="0" presId="urn:microsoft.com/office/officeart/2005/8/layout/orgChart1"/>
    <dgm:cxn modelId="{AF834C30-B6FE-C542-85BC-625456828760}" type="presParOf" srcId="{B878D01D-A1BF-C542-BC5F-CC6CCB679082}" destId="{C92C9B8F-5FA3-D04F-9202-3E828B1DA8A4}" srcOrd="3" destOrd="0" presId="urn:microsoft.com/office/officeart/2005/8/layout/orgChart1"/>
    <dgm:cxn modelId="{577C2D62-FB67-F940-8D66-160B8D3FF89C}" type="presParOf" srcId="{C92C9B8F-5FA3-D04F-9202-3E828B1DA8A4}" destId="{16A82997-9CEA-5146-9156-708987E0DC5F}" srcOrd="0" destOrd="0" presId="urn:microsoft.com/office/officeart/2005/8/layout/orgChart1"/>
    <dgm:cxn modelId="{A5980FB9-5F2E-7149-966E-6908DC7F74A4}" type="presParOf" srcId="{16A82997-9CEA-5146-9156-708987E0DC5F}" destId="{B993D8C0-4E6F-6349-AFE7-FA2C479E085E}" srcOrd="0" destOrd="0" presId="urn:microsoft.com/office/officeart/2005/8/layout/orgChart1"/>
    <dgm:cxn modelId="{77DC35EC-0274-844E-BA7D-B0FD2CFFF2D2}" type="presParOf" srcId="{16A82997-9CEA-5146-9156-708987E0DC5F}" destId="{3D5E96AE-04FC-C941-9292-39286FB4037F}" srcOrd="1" destOrd="0" presId="urn:microsoft.com/office/officeart/2005/8/layout/orgChart1"/>
    <dgm:cxn modelId="{452A45FA-230E-3E4D-8BD0-5F79885C3BB1}" type="presParOf" srcId="{C92C9B8F-5FA3-D04F-9202-3E828B1DA8A4}" destId="{29D4E92B-42C8-F245-AE5C-0F75110DB566}" srcOrd="1" destOrd="0" presId="urn:microsoft.com/office/officeart/2005/8/layout/orgChart1"/>
    <dgm:cxn modelId="{5353B49C-1730-8C4D-8F15-CBA549DF212A}" type="presParOf" srcId="{C92C9B8F-5FA3-D04F-9202-3E828B1DA8A4}" destId="{696DB8F5-25A1-4A4E-9CFC-E4C7D435C1E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16A123-400F-5744-B7CB-EA2253F9ACCB}" type="doc">
      <dgm:prSet loTypeId="urn:microsoft.com/office/officeart/2005/8/layout/cycle7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C8E8C1A-87F8-A54F-9AEF-2363FE2E5000}">
      <dgm:prSet phldrT="[Text]"/>
      <dgm:spPr/>
      <dgm:t>
        <a:bodyPr/>
        <a:lstStyle/>
        <a:p>
          <a:r>
            <a:rPr lang="en-US" dirty="0"/>
            <a:t>Availability</a:t>
          </a:r>
        </a:p>
      </dgm:t>
    </dgm:pt>
    <dgm:pt modelId="{72944072-AF83-554B-BDFE-2C8F4477EAAA}" type="parTrans" cxnId="{19E41D3F-438D-D845-8FE0-825277CDD15D}">
      <dgm:prSet/>
      <dgm:spPr/>
      <dgm:t>
        <a:bodyPr/>
        <a:lstStyle/>
        <a:p>
          <a:endParaRPr lang="en-US"/>
        </a:p>
      </dgm:t>
    </dgm:pt>
    <dgm:pt modelId="{EDEBAEA2-7B81-224F-8895-50284CAEBE45}" type="sibTrans" cxnId="{19E41D3F-438D-D845-8FE0-825277CDD15D}">
      <dgm:prSet/>
      <dgm:spPr/>
      <dgm:t>
        <a:bodyPr/>
        <a:lstStyle/>
        <a:p>
          <a:endParaRPr lang="en-US"/>
        </a:p>
      </dgm:t>
    </dgm:pt>
    <dgm:pt modelId="{C1FB6930-2309-C642-A21F-4C63BBE47E4D}">
      <dgm:prSet phldrT="[Text]"/>
      <dgm:spPr/>
      <dgm:t>
        <a:bodyPr/>
        <a:lstStyle/>
        <a:p>
          <a:r>
            <a:rPr lang="en-US" dirty="0"/>
            <a:t>Relevance</a:t>
          </a:r>
        </a:p>
      </dgm:t>
    </dgm:pt>
    <dgm:pt modelId="{5BBA6E59-0D4F-C440-9D7A-B3869CAD07BE}" type="parTrans" cxnId="{4D529A07-BBCE-6B42-B2CF-26B13603F941}">
      <dgm:prSet/>
      <dgm:spPr/>
      <dgm:t>
        <a:bodyPr/>
        <a:lstStyle/>
        <a:p>
          <a:endParaRPr lang="en-US"/>
        </a:p>
      </dgm:t>
    </dgm:pt>
    <dgm:pt modelId="{AE18F2A5-05EC-C94A-8D26-57C1622D5DEE}" type="sibTrans" cxnId="{4D529A07-BBCE-6B42-B2CF-26B13603F941}">
      <dgm:prSet/>
      <dgm:spPr/>
      <dgm:t>
        <a:bodyPr/>
        <a:lstStyle/>
        <a:p>
          <a:endParaRPr lang="en-US"/>
        </a:p>
      </dgm:t>
    </dgm:pt>
    <dgm:pt modelId="{1B34CB81-96B3-1D45-B233-B72888441C29}">
      <dgm:prSet phldrT="[Text]"/>
      <dgm:spPr/>
      <dgm:t>
        <a:bodyPr/>
        <a:lstStyle/>
        <a:p>
          <a:r>
            <a:rPr lang="en-US" dirty="0"/>
            <a:t>Affordability</a:t>
          </a:r>
        </a:p>
      </dgm:t>
    </dgm:pt>
    <dgm:pt modelId="{7900F099-C848-7C49-AD94-90770A98889C}" type="parTrans" cxnId="{D3816D29-9CBE-A44E-B3DF-003FE6083A82}">
      <dgm:prSet/>
      <dgm:spPr/>
      <dgm:t>
        <a:bodyPr/>
        <a:lstStyle/>
        <a:p>
          <a:endParaRPr lang="en-US"/>
        </a:p>
      </dgm:t>
    </dgm:pt>
    <dgm:pt modelId="{9C88B205-2307-1E46-9259-48A6344090FE}" type="sibTrans" cxnId="{D3816D29-9CBE-A44E-B3DF-003FE6083A82}">
      <dgm:prSet/>
      <dgm:spPr/>
      <dgm:t>
        <a:bodyPr/>
        <a:lstStyle/>
        <a:p>
          <a:endParaRPr lang="en-US"/>
        </a:p>
      </dgm:t>
    </dgm:pt>
    <dgm:pt modelId="{59D596DD-E251-8C4A-A948-C831C78C2342}" type="pres">
      <dgm:prSet presAssocID="{5B16A123-400F-5744-B7CB-EA2253F9ACCB}" presName="Name0" presStyleCnt="0">
        <dgm:presLayoutVars>
          <dgm:dir/>
          <dgm:resizeHandles val="exact"/>
        </dgm:presLayoutVars>
      </dgm:prSet>
      <dgm:spPr/>
    </dgm:pt>
    <dgm:pt modelId="{AEA1550F-BAFA-E94D-A45F-29E31FEFDA97}" type="pres">
      <dgm:prSet presAssocID="{8C8E8C1A-87F8-A54F-9AEF-2363FE2E5000}" presName="node" presStyleLbl="node1" presStyleIdx="0" presStyleCnt="3">
        <dgm:presLayoutVars>
          <dgm:bulletEnabled val="1"/>
        </dgm:presLayoutVars>
      </dgm:prSet>
      <dgm:spPr/>
    </dgm:pt>
    <dgm:pt modelId="{4034A62F-107A-1642-9529-F0EBCB14A15A}" type="pres">
      <dgm:prSet presAssocID="{EDEBAEA2-7B81-224F-8895-50284CAEBE45}" presName="sibTrans" presStyleLbl="sibTrans2D1" presStyleIdx="0" presStyleCnt="3"/>
      <dgm:spPr/>
    </dgm:pt>
    <dgm:pt modelId="{BDC64121-3218-8F4E-B795-876F914FC0FA}" type="pres">
      <dgm:prSet presAssocID="{EDEBAEA2-7B81-224F-8895-50284CAEBE45}" presName="connectorText" presStyleLbl="sibTrans2D1" presStyleIdx="0" presStyleCnt="3"/>
      <dgm:spPr/>
    </dgm:pt>
    <dgm:pt modelId="{F54D4696-9E23-0C4F-A915-E84D2D85D490}" type="pres">
      <dgm:prSet presAssocID="{C1FB6930-2309-C642-A21F-4C63BBE47E4D}" presName="node" presStyleLbl="node1" presStyleIdx="1" presStyleCnt="3">
        <dgm:presLayoutVars>
          <dgm:bulletEnabled val="1"/>
        </dgm:presLayoutVars>
      </dgm:prSet>
      <dgm:spPr/>
    </dgm:pt>
    <dgm:pt modelId="{0F990178-AB41-F942-85CC-2C008E128459}" type="pres">
      <dgm:prSet presAssocID="{AE18F2A5-05EC-C94A-8D26-57C1622D5DEE}" presName="sibTrans" presStyleLbl="sibTrans2D1" presStyleIdx="1" presStyleCnt="3"/>
      <dgm:spPr/>
    </dgm:pt>
    <dgm:pt modelId="{CB8D3395-B57F-CF48-AEA2-1876AC6A357F}" type="pres">
      <dgm:prSet presAssocID="{AE18F2A5-05EC-C94A-8D26-57C1622D5DEE}" presName="connectorText" presStyleLbl="sibTrans2D1" presStyleIdx="1" presStyleCnt="3"/>
      <dgm:spPr/>
    </dgm:pt>
    <dgm:pt modelId="{716A4E84-F64A-7C43-8FA0-BFC3582A2158}" type="pres">
      <dgm:prSet presAssocID="{1B34CB81-96B3-1D45-B233-B72888441C29}" presName="node" presStyleLbl="node1" presStyleIdx="2" presStyleCnt="3">
        <dgm:presLayoutVars>
          <dgm:bulletEnabled val="1"/>
        </dgm:presLayoutVars>
      </dgm:prSet>
      <dgm:spPr/>
    </dgm:pt>
    <dgm:pt modelId="{18ECCDA8-B5E8-5245-BBCC-B4AB81B1EAA6}" type="pres">
      <dgm:prSet presAssocID="{9C88B205-2307-1E46-9259-48A6344090FE}" presName="sibTrans" presStyleLbl="sibTrans2D1" presStyleIdx="2" presStyleCnt="3"/>
      <dgm:spPr/>
    </dgm:pt>
    <dgm:pt modelId="{AB078447-2C24-2A4D-BA6D-40FFC2168DE4}" type="pres">
      <dgm:prSet presAssocID="{9C88B205-2307-1E46-9259-48A6344090FE}" presName="connectorText" presStyleLbl="sibTrans2D1" presStyleIdx="2" presStyleCnt="3"/>
      <dgm:spPr/>
    </dgm:pt>
  </dgm:ptLst>
  <dgm:cxnLst>
    <dgm:cxn modelId="{4D529A07-BBCE-6B42-B2CF-26B13603F941}" srcId="{5B16A123-400F-5744-B7CB-EA2253F9ACCB}" destId="{C1FB6930-2309-C642-A21F-4C63BBE47E4D}" srcOrd="1" destOrd="0" parTransId="{5BBA6E59-0D4F-C440-9D7A-B3869CAD07BE}" sibTransId="{AE18F2A5-05EC-C94A-8D26-57C1622D5DEE}"/>
    <dgm:cxn modelId="{D3816D29-9CBE-A44E-B3DF-003FE6083A82}" srcId="{5B16A123-400F-5744-B7CB-EA2253F9ACCB}" destId="{1B34CB81-96B3-1D45-B233-B72888441C29}" srcOrd="2" destOrd="0" parTransId="{7900F099-C848-7C49-AD94-90770A98889C}" sibTransId="{9C88B205-2307-1E46-9259-48A6344090FE}"/>
    <dgm:cxn modelId="{19E41D3F-438D-D845-8FE0-825277CDD15D}" srcId="{5B16A123-400F-5744-B7CB-EA2253F9ACCB}" destId="{8C8E8C1A-87F8-A54F-9AEF-2363FE2E5000}" srcOrd="0" destOrd="0" parTransId="{72944072-AF83-554B-BDFE-2C8F4477EAAA}" sibTransId="{EDEBAEA2-7B81-224F-8895-50284CAEBE45}"/>
    <dgm:cxn modelId="{CE68884B-8E45-EC4C-8AA8-A4AD186B0F0C}" type="presOf" srcId="{9C88B205-2307-1E46-9259-48A6344090FE}" destId="{AB078447-2C24-2A4D-BA6D-40FFC2168DE4}" srcOrd="1" destOrd="0" presId="urn:microsoft.com/office/officeart/2005/8/layout/cycle7"/>
    <dgm:cxn modelId="{DBF7E74D-5A38-DF43-9115-0C60BAA3E9A5}" type="presOf" srcId="{C1FB6930-2309-C642-A21F-4C63BBE47E4D}" destId="{F54D4696-9E23-0C4F-A915-E84D2D85D490}" srcOrd="0" destOrd="0" presId="urn:microsoft.com/office/officeart/2005/8/layout/cycle7"/>
    <dgm:cxn modelId="{D1F21954-B345-664C-8B1A-EBE66570CAAB}" type="presOf" srcId="{9C88B205-2307-1E46-9259-48A6344090FE}" destId="{18ECCDA8-B5E8-5245-BBCC-B4AB81B1EAA6}" srcOrd="0" destOrd="0" presId="urn:microsoft.com/office/officeart/2005/8/layout/cycle7"/>
    <dgm:cxn modelId="{E0C56160-7976-7543-A4B3-BE43D6F51534}" type="presOf" srcId="{8C8E8C1A-87F8-A54F-9AEF-2363FE2E5000}" destId="{AEA1550F-BAFA-E94D-A45F-29E31FEFDA97}" srcOrd="0" destOrd="0" presId="urn:microsoft.com/office/officeart/2005/8/layout/cycle7"/>
    <dgm:cxn modelId="{9EF04181-8BCA-E24C-88DB-4419D40F004A}" type="presOf" srcId="{1B34CB81-96B3-1D45-B233-B72888441C29}" destId="{716A4E84-F64A-7C43-8FA0-BFC3582A2158}" srcOrd="0" destOrd="0" presId="urn:microsoft.com/office/officeart/2005/8/layout/cycle7"/>
    <dgm:cxn modelId="{1FD008B5-BD96-CD48-B516-B3A7A1F8A8F5}" type="presOf" srcId="{EDEBAEA2-7B81-224F-8895-50284CAEBE45}" destId="{4034A62F-107A-1642-9529-F0EBCB14A15A}" srcOrd="0" destOrd="0" presId="urn:microsoft.com/office/officeart/2005/8/layout/cycle7"/>
    <dgm:cxn modelId="{1CA463B8-F96C-1449-9FE4-750C057657F0}" type="presOf" srcId="{5B16A123-400F-5744-B7CB-EA2253F9ACCB}" destId="{59D596DD-E251-8C4A-A948-C831C78C2342}" srcOrd="0" destOrd="0" presId="urn:microsoft.com/office/officeart/2005/8/layout/cycle7"/>
    <dgm:cxn modelId="{39D182D0-C2AC-514F-8659-EB59F591B48A}" type="presOf" srcId="{AE18F2A5-05EC-C94A-8D26-57C1622D5DEE}" destId="{CB8D3395-B57F-CF48-AEA2-1876AC6A357F}" srcOrd="1" destOrd="0" presId="urn:microsoft.com/office/officeart/2005/8/layout/cycle7"/>
    <dgm:cxn modelId="{6B09DCF4-53BC-C843-9FF4-E69874C257AA}" type="presOf" srcId="{EDEBAEA2-7B81-224F-8895-50284CAEBE45}" destId="{BDC64121-3218-8F4E-B795-876F914FC0FA}" srcOrd="1" destOrd="0" presId="urn:microsoft.com/office/officeart/2005/8/layout/cycle7"/>
    <dgm:cxn modelId="{817D0FFB-80D8-C14E-882C-15C67BD374A7}" type="presOf" srcId="{AE18F2A5-05EC-C94A-8D26-57C1622D5DEE}" destId="{0F990178-AB41-F942-85CC-2C008E128459}" srcOrd="0" destOrd="0" presId="urn:microsoft.com/office/officeart/2005/8/layout/cycle7"/>
    <dgm:cxn modelId="{A4917616-C43F-6C42-8B41-8A268F855546}" type="presParOf" srcId="{59D596DD-E251-8C4A-A948-C831C78C2342}" destId="{AEA1550F-BAFA-E94D-A45F-29E31FEFDA97}" srcOrd="0" destOrd="0" presId="urn:microsoft.com/office/officeart/2005/8/layout/cycle7"/>
    <dgm:cxn modelId="{C56A695E-F161-D749-AC05-664FBF1B6971}" type="presParOf" srcId="{59D596DD-E251-8C4A-A948-C831C78C2342}" destId="{4034A62F-107A-1642-9529-F0EBCB14A15A}" srcOrd="1" destOrd="0" presId="urn:microsoft.com/office/officeart/2005/8/layout/cycle7"/>
    <dgm:cxn modelId="{DC6F4502-653D-9A4E-8607-9D5279134A40}" type="presParOf" srcId="{4034A62F-107A-1642-9529-F0EBCB14A15A}" destId="{BDC64121-3218-8F4E-B795-876F914FC0FA}" srcOrd="0" destOrd="0" presId="urn:microsoft.com/office/officeart/2005/8/layout/cycle7"/>
    <dgm:cxn modelId="{3BE48C6E-2CEF-8943-AAD3-DCF0A15EA3C5}" type="presParOf" srcId="{59D596DD-E251-8C4A-A948-C831C78C2342}" destId="{F54D4696-9E23-0C4F-A915-E84D2D85D490}" srcOrd="2" destOrd="0" presId="urn:microsoft.com/office/officeart/2005/8/layout/cycle7"/>
    <dgm:cxn modelId="{781D0C99-ED30-1E45-8198-3480DB0B941B}" type="presParOf" srcId="{59D596DD-E251-8C4A-A948-C831C78C2342}" destId="{0F990178-AB41-F942-85CC-2C008E128459}" srcOrd="3" destOrd="0" presId="urn:microsoft.com/office/officeart/2005/8/layout/cycle7"/>
    <dgm:cxn modelId="{033ED6A3-DEC5-5141-80DD-4FA6839701F5}" type="presParOf" srcId="{0F990178-AB41-F942-85CC-2C008E128459}" destId="{CB8D3395-B57F-CF48-AEA2-1876AC6A357F}" srcOrd="0" destOrd="0" presId="urn:microsoft.com/office/officeart/2005/8/layout/cycle7"/>
    <dgm:cxn modelId="{184AB69D-DE7A-BF46-9321-F2628FA7C474}" type="presParOf" srcId="{59D596DD-E251-8C4A-A948-C831C78C2342}" destId="{716A4E84-F64A-7C43-8FA0-BFC3582A2158}" srcOrd="4" destOrd="0" presId="urn:microsoft.com/office/officeart/2005/8/layout/cycle7"/>
    <dgm:cxn modelId="{F61B3AA3-ED5F-B244-8819-E74483496BB3}" type="presParOf" srcId="{59D596DD-E251-8C4A-A948-C831C78C2342}" destId="{18ECCDA8-B5E8-5245-BBCC-B4AB81B1EAA6}" srcOrd="5" destOrd="0" presId="urn:microsoft.com/office/officeart/2005/8/layout/cycle7"/>
    <dgm:cxn modelId="{C3462D73-6F0C-6041-A019-68264C9A14BB}" type="presParOf" srcId="{18ECCDA8-B5E8-5245-BBCC-B4AB81B1EAA6}" destId="{AB078447-2C24-2A4D-BA6D-40FFC2168DE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3EC1C7-8119-2B49-8CCC-17737AF46FC9}" type="doc">
      <dgm:prSet loTypeId="urn:microsoft.com/office/officeart/2005/8/layout/process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C6C694-B2AD-9E44-80BD-53C04A9296B9}">
      <dgm:prSet phldrT="[Text]" custT="1"/>
      <dgm:spPr/>
      <dgm:t>
        <a:bodyPr/>
        <a:lstStyle/>
        <a:p>
          <a:r>
            <a:rPr lang="en-US" sz="1400" dirty="0"/>
            <a:t>Contributions from telecom providers</a:t>
          </a:r>
        </a:p>
        <a:p>
          <a:r>
            <a:rPr lang="en-US" sz="1200" dirty="0"/>
            <a:t>(assessment of ~18% on their interstate end-user revenues)</a:t>
          </a:r>
        </a:p>
      </dgm:t>
    </dgm:pt>
    <dgm:pt modelId="{4B58EF27-C867-A346-8B6C-3A60E69A8435}" type="parTrans" cxnId="{B0A11DDB-5963-224B-B7B1-CC160B23CFC7}">
      <dgm:prSet/>
      <dgm:spPr/>
      <dgm:t>
        <a:bodyPr/>
        <a:lstStyle/>
        <a:p>
          <a:endParaRPr lang="en-US"/>
        </a:p>
      </dgm:t>
    </dgm:pt>
    <dgm:pt modelId="{403DB56B-7768-434D-AFE8-795C21E32587}" type="sibTrans" cxnId="{B0A11DDB-5963-224B-B7B1-CC160B23CFC7}">
      <dgm:prSet/>
      <dgm:spPr/>
      <dgm:t>
        <a:bodyPr/>
        <a:lstStyle/>
        <a:p>
          <a:endParaRPr lang="en-US"/>
        </a:p>
      </dgm:t>
    </dgm:pt>
    <dgm:pt modelId="{817E3C84-36D4-9344-8678-93C67CA8FBEE}">
      <dgm:prSet phldrT="[Text]"/>
      <dgm:spPr/>
      <dgm:t>
        <a:bodyPr/>
        <a:lstStyle/>
        <a:p>
          <a:r>
            <a:rPr lang="en-US" dirty="0"/>
            <a:t>wireline telco</a:t>
          </a:r>
        </a:p>
      </dgm:t>
    </dgm:pt>
    <dgm:pt modelId="{C775A7B3-0795-BB4B-B8E7-172571CEDF4B}" type="parTrans" cxnId="{B1F1C362-5BFE-DA45-B473-5F1BBE733094}">
      <dgm:prSet/>
      <dgm:spPr/>
      <dgm:t>
        <a:bodyPr/>
        <a:lstStyle/>
        <a:p>
          <a:endParaRPr lang="en-US"/>
        </a:p>
      </dgm:t>
    </dgm:pt>
    <dgm:pt modelId="{678F8A66-C430-1F4A-8CC1-C78B1B75C23D}" type="sibTrans" cxnId="{B1F1C362-5BFE-DA45-B473-5F1BBE733094}">
      <dgm:prSet/>
      <dgm:spPr/>
      <dgm:t>
        <a:bodyPr/>
        <a:lstStyle/>
        <a:p>
          <a:endParaRPr lang="en-US"/>
        </a:p>
      </dgm:t>
    </dgm:pt>
    <dgm:pt modelId="{C62C2336-EDE4-BE4D-A9C6-79CACF55E497}">
      <dgm:prSet phldrT="[Text]"/>
      <dgm:spPr/>
      <dgm:t>
        <a:bodyPr/>
        <a:lstStyle/>
        <a:p>
          <a:r>
            <a:rPr lang="en-US" dirty="0"/>
            <a:t>wireless telco</a:t>
          </a:r>
        </a:p>
      </dgm:t>
    </dgm:pt>
    <dgm:pt modelId="{FFC0193F-D2E5-454D-9F3B-71DAE80CA0FF}" type="parTrans" cxnId="{D3ADDE94-00F9-0941-88F6-E6366F9C9628}">
      <dgm:prSet/>
      <dgm:spPr/>
      <dgm:t>
        <a:bodyPr/>
        <a:lstStyle/>
        <a:p>
          <a:endParaRPr lang="en-US"/>
        </a:p>
      </dgm:t>
    </dgm:pt>
    <dgm:pt modelId="{B965D823-45AB-7744-B883-53C07257E28F}" type="sibTrans" cxnId="{D3ADDE94-00F9-0941-88F6-E6366F9C9628}">
      <dgm:prSet/>
      <dgm:spPr/>
      <dgm:t>
        <a:bodyPr/>
        <a:lstStyle/>
        <a:p>
          <a:endParaRPr lang="en-US"/>
        </a:p>
      </dgm:t>
    </dgm:pt>
    <dgm:pt modelId="{E8FE741C-F1B1-F848-8A06-D70F40D69906}">
      <dgm:prSet phldrT="[Text]"/>
      <dgm:spPr/>
      <dgm:t>
        <a:bodyPr/>
        <a:lstStyle/>
        <a:p>
          <a:r>
            <a:rPr lang="en-US" dirty="0"/>
            <a:t>Universal Service Fund</a:t>
          </a:r>
        </a:p>
      </dgm:t>
    </dgm:pt>
    <dgm:pt modelId="{AB50A733-F548-D147-BDAC-E5B0B03AA4DA}" type="parTrans" cxnId="{F0775AD7-760D-0043-8684-F0A70B407811}">
      <dgm:prSet/>
      <dgm:spPr/>
      <dgm:t>
        <a:bodyPr/>
        <a:lstStyle/>
        <a:p>
          <a:endParaRPr lang="en-US"/>
        </a:p>
      </dgm:t>
    </dgm:pt>
    <dgm:pt modelId="{AAE4FC36-8DB0-CF42-8195-A8BC154F0E3E}" type="sibTrans" cxnId="{F0775AD7-760D-0043-8684-F0A70B407811}">
      <dgm:prSet/>
      <dgm:spPr/>
      <dgm:t>
        <a:bodyPr/>
        <a:lstStyle/>
        <a:p>
          <a:endParaRPr lang="en-US"/>
        </a:p>
      </dgm:t>
    </dgm:pt>
    <dgm:pt modelId="{8FBF3695-3BF1-7146-BD83-B6C14583853B}">
      <dgm:prSet phldrT="[Text]"/>
      <dgm:spPr/>
      <dgm:t>
        <a:bodyPr/>
        <a:lstStyle/>
        <a:p>
          <a:r>
            <a:rPr lang="en-US" dirty="0"/>
            <a:t>lifeline</a:t>
          </a:r>
        </a:p>
      </dgm:t>
    </dgm:pt>
    <dgm:pt modelId="{3B97C820-01E2-DF4B-9CFF-2017322E0320}" type="parTrans" cxnId="{500FAAB1-5DCB-5442-9457-D3A1882F4767}">
      <dgm:prSet/>
      <dgm:spPr/>
      <dgm:t>
        <a:bodyPr/>
        <a:lstStyle/>
        <a:p>
          <a:endParaRPr lang="en-US"/>
        </a:p>
      </dgm:t>
    </dgm:pt>
    <dgm:pt modelId="{DAA73364-D306-4749-BC24-4242B4505870}" type="sibTrans" cxnId="{500FAAB1-5DCB-5442-9457-D3A1882F4767}">
      <dgm:prSet/>
      <dgm:spPr/>
      <dgm:t>
        <a:bodyPr/>
        <a:lstStyle/>
        <a:p>
          <a:endParaRPr lang="en-US"/>
        </a:p>
      </dgm:t>
    </dgm:pt>
    <dgm:pt modelId="{E1D7EAE0-97A9-024A-8515-9C26313E6955}">
      <dgm:prSet phldrT="[Text]" custT="1"/>
      <dgm:spPr/>
      <dgm:t>
        <a:bodyPr/>
        <a:lstStyle/>
        <a:p>
          <a:r>
            <a:rPr lang="en-US" sz="1600" dirty="0"/>
            <a:t>e-rate</a:t>
          </a:r>
          <a:br>
            <a:rPr lang="en-US" sz="1600" dirty="0"/>
          </a:br>
          <a:r>
            <a:rPr lang="en-US" sz="1200" dirty="0"/>
            <a:t>(schools &amp; libraries)</a:t>
          </a:r>
        </a:p>
      </dgm:t>
    </dgm:pt>
    <dgm:pt modelId="{27170675-FAB2-7740-9F93-3AB8BC46E8B5}" type="parTrans" cxnId="{8DF66C65-63EE-F24D-B39A-E606AA9593ED}">
      <dgm:prSet/>
      <dgm:spPr/>
      <dgm:t>
        <a:bodyPr/>
        <a:lstStyle/>
        <a:p>
          <a:endParaRPr lang="en-US"/>
        </a:p>
      </dgm:t>
    </dgm:pt>
    <dgm:pt modelId="{486B1260-7343-E543-89F4-48E5BE9D755C}" type="sibTrans" cxnId="{8DF66C65-63EE-F24D-B39A-E606AA9593ED}">
      <dgm:prSet/>
      <dgm:spPr/>
      <dgm:t>
        <a:bodyPr/>
        <a:lstStyle/>
        <a:p>
          <a:endParaRPr lang="en-US"/>
        </a:p>
      </dgm:t>
    </dgm:pt>
    <dgm:pt modelId="{6AB5A13B-5D50-904A-AD45-1CC758B4572B}">
      <dgm:prSet phldrT="[Text]"/>
      <dgm:spPr/>
      <dgm:t>
        <a:bodyPr/>
        <a:lstStyle/>
        <a:p>
          <a:r>
            <a:rPr lang="en-US" dirty="0"/>
            <a:t>disbursement of funds to eligible entities</a:t>
          </a:r>
        </a:p>
      </dgm:t>
    </dgm:pt>
    <dgm:pt modelId="{F8D9B998-6747-EB45-AD6C-334B99538BE9}" type="parTrans" cxnId="{BF5C36D5-2E78-534A-BF74-ED3B62A3F4FD}">
      <dgm:prSet/>
      <dgm:spPr/>
      <dgm:t>
        <a:bodyPr/>
        <a:lstStyle/>
        <a:p>
          <a:endParaRPr lang="en-US"/>
        </a:p>
      </dgm:t>
    </dgm:pt>
    <dgm:pt modelId="{2508B06C-E786-B940-AACE-94A01AF54747}" type="sibTrans" cxnId="{BF5C36D5-2E78-534A-BF74-ED3B62A3F4FD}">
      <dgm:prSet/>
      <dgm:spPr/>
      <dgm:t>
        <a:bodyPr/>
        <a:lstStyle/>
        <a:p>
          <a:endParaRPr lang="en-US"/>
        </a:p>
      </dgm:t>
    </dgm:pt>
    <dgm:pt modelId="{81880D97-4660-184D-90E5-44B6FE0F71F1}">
      <dgm:prSet phldrT="[Text]"/>
      <dgm:spPr/>
      <dgm:t>
        <a:bodyPr/>
        <a:lstStyle/>
        <a:p>
          <a:r>
            <a:rPr lang="en-US" dirty="0"/>
            <a:t>reduce costs for rural </a:t>
          </a:r>
          <a:r>
            <a:rPr lang="en-US" dirty="0" err="1"/>
            <a:t>telcos</a:t>
          </a:r>
          <a:endParaRPr lang="en-US" dirty="0"/>
        </a:p>
      </dgm:t>
    </dgm:pt>
    <dgm:pt modelId="{DBCF110F-C7D9-2540-AA0F-008B315E22ED}" type="parTrans" cxnId="{4B0055E1-E5B7-C44E-BB44-CFE3B9374695}">
      <dgm:prSet/>
      <dgm:spPr/>
      <dgm:t>
        <a:bodyPr/>
        <a:lstStyle/>
        <a:p>
          <a:endParaRPr lang="en-US"/>
        </a:p>
      </dgm:t>
    </dgm:pt>
    <dgm:pt modelId="{A82EBBD3-F673-1949-B53C-7B6BFC6D0528}" type="sibTrans" cxnId="{4B0055E1-E5B7-C44E-BB44-CFE3B9374695}">
      <dgm:prSet/>
      <dgm:spPr/>
      <dgm:t>
        <a:bodyPr/>
        <a:lstStyle/>
        <a:p>
          <a:endParaRPr lang="en-US"/>
        </a:p>
      </dgm:t>
    </dgm:pt>
    <dgm:pt modelId="{143B615A-7CDD-9341-995C-971C8F6D3D8D}">
      <dgm:prSet phldrT="[Text]"/>
      <dgm:spPr/>
      <dgm:t>
        <a:bodyPr/>
        <a:lstStyle/>
        <a:p>
          <a:r>
            <a:rPr lang="en-US" dirty="0"/>
            <a:t>reduce costs for low-income consumers</a:t>
          </a:r>
        </a:p>
      </dgm:t>
    </dgm:pt>
    <dgm:pt modelId="{889A6456-4993-7041-BC02-448C902AE0BD}" type="parTrans" cxnId="{99BEEA48-DCF8-6349-BC7C-85A75B4CE30C}">
      <dgm:prSet/>
      <dgm:spPr/>
      <dgm:t>
        <a:bodyPr/>
        <a:lstStyle/>
        <a:p>
          <a:endParaRPr lang="en-US"/>
        </a:p>
      </dgm:t>
    </dgm:pt>
    <dgm:pt modelId="{BD8E0B30-1D67-4541-B0CF-3C4442B650EA}" type="sibTrans" cxnId="{99BEEA48-DCF8-6349-BC7C-85A75B4CE30C}">
      <dgm:prSet/>
      <dgm:spPr/>
      <dgm:t>
        <a:bodyPr/>
        <a:lstStyle/>
        <a:p>
          <a:endParaRPr lang="en-US"/>
        </a:p>
      </dgm:t>
    </dgm:pt>
    <dgm:pt modelId="{64A25E1C-C340-554B-9618-AB7F49A03AC7}">
      <dgm:prSet phldrT="[Text]"/>
      <dgm:spPr/>
      <dgm:t>
        <a:bodyPr/>
        <a:lstStyle/>
        <a:p>
          <a:r>
            <a:rPr lang="en-US" dirty="0"/>
            <a:t>cable</a:t>
          </a:r>
        </a:p>
      </dgm:t>
    </dgm:pt>
    <dgm:pt modelId="{4A1CC3FB-6956-EF43-A127-1BBF478886FE}" type="parTrans" cxnId="{37DF60AE-6287-3F41-A9FE-26EEDCCF7266}">
      <dgm:prSet/>
      <dgm:spPr/>
      <dgm:t>
        <a:bodyPr/>
        <a:lstStyle/>
        <a:p>
          <a:endParaRPr lang="en-US"/>
        </a:p>
      </dgm:t>
    </dgm:pt>
    <dgm:pt modelId="{6B1C08D4-00E4-F24D-BF7C-948277EB9F1C}" type="sibTrans" cxnId="{37DF60AE-6287-3F41-A9FE-26EEDCCF7266}">
      <dgm:prSet/>
      <dgm:spPr/>
      <dgm:t>
        <a:bodyPr/>
        <a:lstStyle/>
        <a:p>
          <a:endParaRPr lang="en-US"/>
        </a:p>
      </dgm:t>
    </dgm:pt>
    <dgm:pt modelId="{DBAB0F6F-E7C7-184B-8981-D7C0D6E117D2}">
      <dgm:prSet phldrT="[Text]"/>
      <dgm:spPr/>
      <dgm:t>
        <a:bodyPr/>
        <a:lstStyle/>
        <a:p>
          <a:r>
            <a:rPr lang="en-US" dirty="0"/>
            <a:t>high-cost</a:t>
          </a:r>
        </a:p>
      </dgm:t>
    </dgm:pt>
    <dgm:pt modelId="{0507ABB5-9444-044D-9B36-CE725763B248}" type="sibTrans" cxnId="{D514A7B5-D57F-A845-B055-F5F818B9D96B}">
      <dgm:prSet/>
      <dgm:spPr/>
      <dgm:t>
        <a:bodyPr/>
        <a:lstStyle/>
        <a:p>
          <a:endParaRPr lang="en-US"/>
        </a:p>
      </dgm:t>
    </dgm:pt>
    <dgm:pt modelId="{F92F8595-5824-DB46-9DE6-F51838B8271E}" type="parTrans" cxnId="{D514A7B5-D57F-A845-B055-F5F818B9D96B}">
      <dgm:prSet/>
      <dgm:spPr/>
      <dgm:t>
        <a:bodyPr/>
        <a:lstStyle/>
        <a:p>
          <a:endParaRPr lang="en-US"/>
        </a:p>
      </dgm:t>
    </dgm:pt>
    <dgm:pt modelId="{8A1706D5-2064-7743-90FF-5941E5C5F8D3}">
      <dgm:prSet phldrT="[Text]"/>
      <dgm:spPr/>
      <dgm:t>
        <a:bodyPr/>
        <a:lstStyle/>
        <a:p>
          <a:r>
            <a:rPr lang="en-US" dirty="0"/>
            <a:t>rural health care</a:t>
          </a:r>
        </a:p>
      </dgm:t>
    </dgm:pt>
    <dgm:pt modelId="{F40E7F94-52B0-8D47-9FEB-E5F583286F34}" type="parTrans" cxnId="{72558529-1E80-814C-AE8E-7BE17E109C69}">
      <dgm:prSet/>
      <dgm:spPr/>
      <dgm:t>
        <a:bodyPr/>
        <a:lstStyle/>
        <a:p>
          <a:endParaRPr lang="en-US"/>
        </a:p>
      </dgm:t>
    </dgm:pt>
    <dgm:pt modelId="{E068351D-6327-7D45-8F41-FEAE7102E981}" type="sibTrans" cxnId="{72558529-1E80-814C-AE8E-7BE17E109C69}">
      <dgm:prSet/>
      <dgm:spPr/>
      <dgm:t>
        <a:bodyPr/>
        <a:lstStyle/>
        <a:p>
          <a:endParaRPr lang="en-US"/>
        </a:p>
      </dgm:t>
    </dgm:pt>
    <dgm:pt modelId="{F9CFC1A8-30FF-D045-B828-E115EE5D673C}">
      <dgm:prSet phldrT="[Text]"/>
      <dgm:spPr/>
      <dgm:t>
        <a:bodyPr/>
        <a:lstStyle/>
        <a:p>
          <a:r>
            <a:rPr lang="en-US" dirty="0"/>
            <a:t>reduce costs for schools &amp; libraries</a:t>
          </a:r>
        </a:p>
      </dgm:t>
    </dgm:pt>
    <dgm:pt modelId="{76845D53-71BE-4B4D-82D0-B27F41BAB504}" type="parTrans" cxnId="{4FA36AC8-3236-7B46-A572-DF8371EB9B64}">
      <dgm:prSet/>
      <dgm:spPr/>
      <dgm:t>
        <a:bodyPr/>
        <a:lstStyle/>
        <a:p>
          <a:endParaRPr lang="en-US"/>
        </a:p>
      </dgm:t>
    </dgm:pt>
    <dgm:pt modelId="{DE8E1B5D-0F34-6244-A71C-3B8D9472626B}" type="sibTrans" cxnId="{4FA36AC8-3236-7B46-A572-DF8371EB9B64}">
      <dgm:prSet/>
      <dgm:spPr/>
      <dgm:t>
        <a:bodyPr/>
        <a:lstStyle/>
        <a:p>
          <a:endParaRPr lang="en-US"/>
        </a:p>
      </dgm:t>
    </dgm:pt>
    <dgm:pt modelId="{71C297D3-B219-9F43-9B22-045C72F55294}">
      <dgm:prSet phldrT="[Text]"/>
      <dgm:spPr/>
      <dgm:t>
        <a:bodyPr/>
        <a:lstStyle/>
        <a:p>
          <a:r>
            <a:rPr lang="en-US" dirty="0"/>
            <a:t>reduces costs for rural health providers</a:t>
          </a:r>
        </a:p>
      </dgm:t>
    </dgm:pt>
    <dgm:pt modelId="{983EA26E-FC30-0C43-A775-7E971788E2ED}" type="parTrans" cxnId="{B7E39697-E875-B946-A31D-41370FAB0E76}">
      <dgm:prSet/>
      <dgm:spPr/>
      <dgm:t>
        <a:bodyPr/>
        <a:lstStyle/>
        <a:p>
          <a:endParaRPr lang="en-US"/>
        </a:p>
      </dgm:t>
    </dgm:pt>
    <dgm:pt modelId="{3B139DF6-1E8F-F04B-9154-FBA498A806BA}" type="sibTrans" cxnId="{B7E39697-E875-B946-A31D-41370FAB0E76}">
      <dgm:prSet/>
      <dgm:spPr/>
      <dgm:t>
        <a:bodyPr/>
        <a:lstStyle/>
        <a:p>
          <a:endParaRPr lang="en-US"/>
        </a:p>
      </dgm:t>
    </dgm:pt>
    <dgm:pt modelId="{7501652C-5CF7-0A48-BDC8-998EF562F9C0}" type="pres">
      <dgm:prSet presAssocID="{043EC1C7-8119-2B49-8CCC-17737AF46FC9}" presName="Name0" presStyleCnt="0">
        <dgm:presLayoutVars>
          <dgm:dir/>
          <dgm:animLvl val="lvl"/>
          <dgm:resizeHandles val="exact"/>
        </dgm:presLayoutVars>
      </dgm:prSet>
      <dgm:spPr/>
    </dgm:pt>
    <dgm:pt modelId="{9613880A-E84B-1C40-BA98-442D126DB11E}" type="pres">
      <dgm:prSet presAssocID="{6AB5A13B-5D50-904A-AD45-1CC758B4572B}" presName="boxAndChildren" presStyleCnt="0"/>
      <dgm:spPr/>
    </dgm:pt>
    <dgm:pt modelId="{955D25E0-5AA3-5548-831E-79EF1344A4D8}" type="pres">
      <dgm:prSet presAssocID="{6AB5A13B-5D50-904A-AD45-1CC758B4572B}" presName="parentTextBox" presStyleLbl="node1" presStyleIdx="0" presStyleCnt="3"/>
      <dgm:spPr/>
    </dgm:pt>
    <dgm:pt modelId="{E9E357A0-9349-214B-AFB9-967DDB95B222}" type="pres">
      <dgm:prSet presAssocID="{6AB5A13B-5D50-904A-AD45-1CC758B4572B}" presName="entireBox" presStyleLbl="node1" presStyleIdx="0" presStyleCnt="3"/>
      <dgm:spPr/>
    </dgm:pt>
    <dgm:pt modelId="{9F5BAF81-ADDC-FA4E-A5D3-BB1446B49521}" type="pres">
      <dgm:prSet presAssocID="{6AB5A13B-5D50-904A-AD45-1CC758B4572B}" presName="descendantBox" presStyleCnt="0"/>
      <dgm:spPr/>
    </dgm:pt>
    <dgm:pt modelId="{B75E3170-0515-9D42-A5A9-618097EC397D}" type="pres">
      <dgm:prSet presAssocID="{81880D97-4660-184D-90E5-44B6FE0F71F1}" presName="childTextBox" presStyleLbl="fgAccFollowNode1" presStyleIdx="0" presStyleCnt="11">
        <dgm:presLayoutVars>
          <dgm:bulletEnabled val="1"/>
        </dgm:presLayoutVars>
      </dgm:prSet>
      <dgm:spPr/>
    </dgm:pt>
    <dgm:pt modelId="{EAE9A08E-97CA-AF4E-A813-C9F6B9F05BEF}" type="pres">
      <dgm:prSet presAssocID="{143B615A-7CDD-9341-995C-971C8F6D3D8D}" presName="childTextBox" presStyleLbl="fgAccFollowNode1" presStyleIdx="1" presStyleCnt="11">
        <dgm:presLayoutVars>
          <dgm:bulletEnabled val="1"/>
        </dgm:presLayoutVars>
      </dgm:prSet>
      <dgm:spPr/>
    </dgm:pt>
    <dgm:pt modelId="{4FBAD131-B0BD-DD46-87A7-7C2807C91FB6}" type="pres">
      <dgm:prSet presAssocID="{F9CFC1A8-30FF-D045-B828-E115EE5D673C}" presName="childTextBox" presStyleLbl="fgAccFollowNode1" presStyleIdx="2" presStyleCnt="11">
        <dgm:presLayoutVars>
          <dgm:bulletEnabled val="1"/>
        </dgm:presLayoutVars>
      </dgm:prSet>
      <dgm:spPr/>
    </dgm:pt>
    <dgm:pt modelId="{D9CA5DB7-3C4E-7440-9F57-70DCB3DA84EA}" type="pres">
      <dgm:prSet presAssocID="{71C297D3-B219-9F43-9B22-045C72F55294}" presName="childTextBox" presStyleLbl="fgAccFollowNode1" presStyleIdx="3" presStyleCnt="11">
        <dgm:presLayoutVars>
          <dgm:bulletEnabled val="1"/>
        </dgm:presLayoutVars>
      </dgm:prSet>
      <dgm:spPr/>
    </dgm:pt>
    <dgm:pt modelId="{D84FF06E-98BB-F648-8C5F-575DDDD5AB78}" type="pres">
      <dgm:prSet presAssocID="{AAE4FC36-8DB0-CF42-8195-A8BC154F0E3E}" presName="sp" presStyleCnt="0"/>
      <dgm:spPr/>
    </dgm:pt>
    <dgm:pt modelId="{4CD949D7-099C-E94B-BB32-5D9C94D9FA4A}" type="pres">
      <dgm:prSet presAssocID="{E8FE741C-F1B1-F848-8A06-D70F40D69906}" presName="arrowAndChildren" presStyleCnt="0"/>
      <dgm:spPr/>
    </dgm:pt>
    <dgm:pt modelId="{506668EC-781E-F14C-B006-80602D44DD59}" type="pres">
      <dgm:prSet presAssocID="{E8FE741C-F1B1-F848-8A06-D70F40D69906}" presName="parentTextArrow" presStyleLbl="node1" presStyleIdx="0" presStyleCnt="3"/>
      <dgm:spPr/>
    </dgm:pt>
    <dgm:pt modelId="{4EA09A4C-B42B-A346-B2F3-E6AB25AB07DE}" type="pres">
      <dgm:prSet presAssocID="{E8FE741C-F1B1-F848-8A06-D70F40D69906}" presName="arrow" presStyleLbl="node1" presStyleIdx="1" presStyleCnt="3"/>
      <dgm:spPr/>
    </dgm:pt>
    <dgm:pt modelId="{5994EBEC-0F69-0445-94C4-9D44ACF9C1A4}" type="pres">
      <dgm:prSet presAssocID="{E8FE741C-F1B1-F848-8A06-D70F40D69906}" presName="descendantArrow" presStyleCnt="0"/>
      <dgm:spPr/>
    </dgm:pt>
    <dgm:pt modelId="{EEB8F27D-D903-824F-9D51-73476F4B9ADB}" type="pres">
      <dgm:prSet presAssocID="{DBAB0F6F-E7C7-184B-8981-D7C0D6E117D2}" presName="childTextArrow" presStyleLbl="fgAccFollowNode1" presStyleIdx="4" presStyleCnt="11">
        <dgm:presLayoutVars>
          <dgm:bulletEnabled val="1"/>
        </dgm:presLayoutVars>
      </dgm:prSet>
      <dgm:spPr/>
    </dgm:pt>
    <dgm:pt modelId="{835FFC80-479B-F24B-911E-121E4093E32F}" type="pres">
      <dgm:prSet presAssocID="{8FBF3695-3BF1-7146-BD83-B6C14583853B}" presName="childTextArrow" presStyleLbl="fgAccFollowNode1" presStyleIdx="5" presStyleCnt="11">
        <dgm:presLayoutVars>
          <dgm:bulletEnabled val="1"/>
        </dgm:presLayoutVars>
      </dgm:prSet>
      <dgm:spPr/>
    </dgm:pt>
    <dgm:pt modelId="{E52C7F4E-3F94-B146-836C-3865534D375F}" type="pres">
      <dgm:prSet presAssocID="{E1D7EAE0-97A9-024A-8515-9C26313E6955}" presName="childTextArrow" presStyleLbl="fgAccFollowNode1" presStyleIdx="6" presStyleCnt="11">
        <dgm:presLayoutVars>
          <dgm:bulletEnabled val="1"/>
        </dgm:presLayoutVars>
      </dgm:prSet>
      <dgm:spPr/>
    </dgm:pt>
    <dgm:pt modelId="{26C9E769-403C-D94C-9368-D2D0C0E15348}" type="pres">
      <dgm:prSet presAssocID="{8A1706D5-2064-7743-90FF-5941E5C5F8D3}" presName="childTextArrow" presStyleLbl="fgAccFollowNode1" presStyleIdx="7" presStyleCnt="11">
        <dgm:presLayoutVars>
          <dgm:bulletEnabled val="1"/>
        </dgm:presLayoutVars>
      </dgm:prSet>
      <dgm:spPr/>
    </dgm:pt>
    <dgm:pt modelId="{9F771E3C-830F-6D4B-B1B4-7F51EEDDF867}" type="pres">
      <dgm:prSet presAssocID="{403DB56B-7768-434D-AFE8-795C21E32587}" presName="sp" presStyleCnt="0"/>
      <dgm:spPr/>
    </dgm:pt>
    <dgm:pt modelId="{4E8F7365-768D-8D49-8464-B48DFC003167}" type="pres">
      <dgm:prSet presAssocID="{7BC6C694-B2AD-9E44-80BD-53C04A9296B9}" presName="arrowAndChildren" presStyleCnt="0"/>
      <dgm:spPr/>
    </dgm:pt>
    <dgm:pt modelId="{60B6BB04-4028-9940-92C1-A50204D6D476}" type="pres">
      <dgm:prSet presAssocID="{7BC6C694-B2AD-9E44-80BD-53C04A9296B9}" presName="parentTextArrow" presStyleLbl="node1" presStyleIdx="1" presStyleCnt="3"/>
      <dgm:spPr/>
    </dgm:pt>
    <dgm:pt modelId="{E9E3A007-D2FA-794B-B565-781A33239565}" type="pres">
      <dgm:prSet presAssocID="{7BC6C694-B2AD-9E44-80BD-53C04A9296B9}" presName="arrow" presStyleLbl="node1" presStyleIdx="2" presStyleCnt="3" custLinFactNeighborY="441"/>
      <dgm:spPr/>
    </dgm:pt>
    <dgm:pt modelId="{90EC1BCB-D331-5342-9089-F479F08FC4A7}" type="pres">
      <dgm:prSet presAssocID="{7BC6C694-B2AD-9E44-80BD-53C04A9296B9}" presName="descendantArrow" presStyleCnt="0"/>
      <dgm:spPr/>
    </dgm:pt>
    <dgm:pt modelId="{7E017054-0FC8-E145-B25C-F8E5EE723161}" type="pres">
      <dgm:prSet presAssocID="{817E3C84-36D4-9344-8678-93C67CA8FBEE}" presName="childTextArrow" presStyleLbl="fgAccFollowNode1" presStyleIdx="8" presStyleCnt="11">
        <dgm:presLayoutVars>
          <dgm:bulletEnabled val="1"/>
        </dgm:presLayoutVars>
      </dgm:prSet>
      <dgm:spPr/>
    </dgm:pt>
    <dgm:pt modelId="{92427FBB-1141-4E4E-932C-1C5A9E0E16D3}" type="pres">
      <dgm:prSet presAssocID="{C62C2336-EDE4-BE4D-A9C6-79CACF55E497}" presName="childTextArrow" presStyleLbl="fgAccFollowNode1" presStyleIdx="9" presStyleCnt="11">
        <dgm:presLayoutVars>
          <dgm:bulletEnabled val="1"/>
        </dgm:presLayoutVars>
      </dgm:prSet>
      <dgm:spPr/>
    </dgm:pt>
    <dgm:pt modelId="{3C5214E2-1134-AF45-B270-206A650E47B9}" type="pres">
      <dgm:prSet presAssocID="{64A25E1C-C340-554B-9618-AB7F49A03AC7}" presName="childTextArrow" presStyleLbl="fgAccFollowNode1" presStyleIdx="10" presStyleCnt="11">
        <dgm:presLayoutVars>
          <dgm:bulletEnabled val="1"/>
        </dgm:presLayoutVars>
      </dgm:prSet>
      <dgm:spPr/>
    </dgm:pt>
  </dgm:ptLst>
  <dgm:cxnLst>
    <dgm:cxn modelId="{9B291C15-D91C-304E-86B0-EE5FE4071863}" type="presOf" srcId="{043EC1C7-8119-2B49-8CCC-17737AF46FC9}" destId="{7501652C-5CF7-0A48-BDC8-998EF562F9C0}" srcOrd="0" destOrd="0" presId="urn:microsoft.com/office/officeart/2005/8/layout/process4"/>
    <dgm:cxn modelId="{2E39BF24-355A-0343-A80B-00E5789CE2C7}" type="presOf" srcId="{8FBF3695-3BF1-7146-BD83-B6C14583853B}" destId="{835FFC80-479B-F24B-911E-121E4093E32F}" srcOrd="0" destOrd="0" presId="urn:microsoft.com/office/officeart/2005/8/layout/process4"/>
    <dgm:cxn modelId="{72558529-1E80-814C-AE8E-7BE17E109C69}" srcId="{E8FE741C-F1B1-F848-8A06-D70F40D69906}" destId="{8A1706D5-2064-7743-90FF-5941E5C5F8D3}" srcOrd="3" destOrd="0" parTransId="{F40E7F94-52B0-8D47-9FEB-E5F583286F34}" sibTransId="{E068351D-6327-7D45-8F41-FEAE7102E981}"/>
    <dgm:cxn modelId="{47B80E3A-4ED3-EE4B-A40E-E4E27672DBCA}" type="presOf" srcId="{817E3C84-36D4-9344-8678-93C67CA8FBEE}" destId="{7E017054-0FC8-E145-B25C-F8E5EE723161}" srcOrd="0" destOrd="0" presId="urn:microsoft.com/office/officeart/2005/8/layout/process4"/>
    <dgm:cxn modelId="{9C48713F-3893-9A4E-BE31-D0B79B04D8AD}" type="presOf" srcId="{64A25E1C-C340-554B-9618-AB7F49A03AC7}" destId="{3C5214E2-1134-AF45-B270-206A650E47B9}" srcOrd="0" destOrd="0" presId="urn:microsoft.com/office/officeart/2005/8/layout/process4"/>
    <dgm:cxn modelId="{D8F7CE40-D077-804A-9B3A-C56A022B33C3}" type="presOf" srcId="{7BC6C694-B2AD-9E44-80BD-53C04A9296B9}" destId="{E9E3A007-D2FA-794B-B565-781A33239565}" srcOrd="1" destOrd="0" presId="urn:microsoft.com/office/officeart/2005/8/layout/process4"/>
    <dgm:cxn modelId="{5AF2AD46-4211-724B-AE1D-C7BFB69E8BCA}" type="presOf" srcId="{71C297D3-B219-9F43-9B22-045C72F55294}" destId="{D9CA5DB7-3C4E-7440-9F57-70DCB3DA84EA}" srcOrd="0" destOrd="0" presId="urn:microsoft.com/office/officeart/2005/8/layout/process4"/>
    <dgm:cxn modelId="{AD7FC548-C700-A040-B953-DDACD3C72866}" type="presOf" srcId="{C62C2336-EDE4-BE4D-A9C6-79CACF55E497}" destId="{92427FBB-1141-4E4E-932C-1C5A9E0E16D3}" srcOrd="0" destOrd="0" presId="urn:microsoft.com/office/officeart/2005/8/layout/process4"/>
    <dgm:cxn modelId="{99BEEA48-DCF8-6349-BC7C-85A75B4CE30C}" srcId="{6AB5A13B-5D50-904A-AD45-1CC758B4572B}" destId="{143B615A-7CDD-9341-995C-971C8F6D3D8D}" srcOrd="1" destOrd="0" parTransId="{889A6456-4993-7041-BC02-448C902AE0BD}" sibTransId="{BD8E0B30-1D67-4541-B0CF-3C4442B650EA}"/>
    <dgm:cxn modelId="{DB28F760-A850-8F45-847A-510FF7D0A5D6}" type="presOf" srcId="{143B615A-7CDD-9341-995C-971C8F6D3D8D}" destId="{EAE9A08E-97CA-AF4E-A813-C9F6B9F05BEF}" srcOrd="0" destOrd="0" presId="urn:microsoft.com/office/officeart/2005/8/layout/process4"/>
    <dgm:cxn modelId="{B1F1C362-5BFE-DA45-B473-5F1BBE733094}" srcId="{7BC6C694-B2AD-9E44-80BD-53C04A9296B9}" destId="{817E3C84-36D4-9344-8678-93C67CA8FBEE}" srcOrd="0" destOrd="0" parTransId="{C775A7B3-0795-BB4B-B8E7-172571CEDF4B}" sibTransId="{678F8A66-C430-1F4A-8CC1-C78B1B75C23D}"/>
    <dgm:cxn modelId="{8DF66C65-63EE-F24D-B39A-E606AA9593ED}" srcId="{E8FE741C-F1B1-F848-8A06-D70F40D69906}" destId="{E1D7EAE0-97A9-024A-8515-9C26313E6955}" srcOrd="2" destOrd="0" parTransId="{27170675-FAB2-7740-9F93-3AB8BC46E8B5}" sibTransId="{486B1260-7343-E543-89F4-48E5BE9D755C}"/>
    <dgm:cxn modelId="{B0BC2A6F-4FCC-B34B-AA1C-45AD6D9AB2FB}" type="presOf" srcId="{8A1706D5-2064-7743-90FF-5941E5C5F8D3}" destId="{26C9E769-403C-D94C-9368-D2D0C0E15348}" srcOrd="0" destOrd="0" presId="urn:microsoft.com/office/officeart/2005/8/layout/process4"/>
    <dgm:cxn modelId="{FF1FF386-C38E-0F46-8150-D0CF39315902}" type="presOf" srcId="{E8FE741C-F1B1-F848-8A06-D70F40D69906}" destId="{4EA09A4C-B42B-A346-B2F3-E6AB25AB07DE}" srcOrd="1" destOrd="0" presId="urn:microsoft.com/office/officeart/2005/8/layout/process4"/>
    <dgm:cxn modelId="{6CFE948F-C7E1-7C4B-9716-03FBFB4CC1BC}" type="presOf" srcId="{6AB5A13B-5D50-904A-AD45-1CC758B4572B}" destId="{E9E357A0-9349-214B-AFB9-967DDB95B222}" srcOrd="1" destOrd="0" presId="urn:microsoft.com/office/officeart/2005/8/layout/process4"/>
    <dgm:cxn modelId="{D3ADDE94-00F9-0941-88F6-E6366F9C9628}" srcId="{7BC6C694-B2AD-9E44-80BD-53C04A9296B9}" destId="{C62C2336-EDE4-BE4D-A9C6-79CACF55E497}" srcOrd="1" destOrd="0" parTransId="{FFC0193F-D2E5-454D-9F3B-71DAE80CA0FF}" sibTransId="{B965D823-45AB-7744-B883-53C07257E28F}"/>
    <dgm:cxn modelId="{B7E39697-E875-B946-A31D-41370FAB0E76}" srcId="{6AB5A13B-5D50-904A-AD45-1CC758B4572B}" destId="{71C297D3-B219-9F43-9B22-045C72F55294}" srcOrd="3" destOrd="0" parTransId="{983EA26E-FC30-0C43-A775-7E971788E2ED}" sibTransId="{3B139DF6-1E8F-F04B-9154-FBA498A806BA}"/>
    <dgm:cxn modelId="{5CB13FAE-EBBF-1643-A467-DF2A44CF29CA}" type="presOf" srcId="{E8FE741C-F1B1-F848-8A06-D70F40D69906}" destId="{506668EC-781E-F14C-B006-80602D44DD59}" srcOrd="0" destOrd="0" presId="urn:microsoft.com/office/officeart/2005/8/layout/process4"/>
    <dgm:cxn modelId="{37DF60AE-6287-3F41-A9FE-26EEDCCF7266}" srcId="{7BC6C694-B2AD-9E44-80BD-53C04A9296B9}" destId="{64A25E1C-C340-554B-9618-AB7F49A03AC7}" srcOrd="2" destOrd="0" parTransId="{4A1CC3FB-6956-EF43-A127-1BBF478886FE}" sibTransId="{6B1C08D4-00E4-F24D-BF7C-948277EB9F1C}"/>
    <dgm:cxn modelId="{500FAAB1-5DCB-5442-9457-D3A1882F4767}" srcId="{E8FE741C-F1B1-F848-8A06-D70F40D69906}" destId="{8FBF3695-3BF1-7146-BD83-B6C14583853B}" srcOrd="1" destOrd="0" parTransId="{3B97C820-01E2-DF4B-9CFF-2017322E0320}" sibTransId="{DAA73364-D306-4749-BC24-4242B4505870}"/>
    <dgm:cxn modelId="{D514A7B5-D57F-A845-B055-F5F818B9D96B}" srcId="{E8FE741C-F1B1-F848-8A06-D70F40D69906}" destId="{DBAB0F6F-E7C7-184B-8981-D7C0D6E117D2}" srcOrd="0" destOrd="0" parTransId="{F92F8595-5824-DB46-9DE6-F51838B8271E}" sibTransId="{0507ABB5-9444-044D-9B36-CE725763B248}"/>
    <dgm:cxn modelId="{666CBBB7-F14C-5242-B697-E1AE4D53D16B}" type="presOf" srcId="{7BC6C694-B2AD-9E44-80BD-53C04A9296B9}" destId="{60B6BB04-4028-9940-92C1-A50204D6D476}" srcOrd="0" destOrd="0" presId="urn:microsoft.com/office/officeart/2005/8/layout/process4"/>
    <dgm:cxn modelId="{4FA36AC8-3236-7B46-A572-DF8371EB9B64}" srcId="{6AB5A13B-5D50-904A-AD45-1CC758B4572B}" destId="{F9CFC1A8-30FF-D045-B828-E115EE5D673C}" srcOrd="2" destOrd="0" parTransId="{76845D53-71BE-4B4D-82D0-B27F41BAB504}" sibTransId="{DE8E1B5D-0F34-6244-A71C-3B8D9472626B}"/>
    <dgm:cxn modelId="{8DEB91CE-BD1C-E14B-9E1C-123EDA81CB39}" type="presOf" srcId="{DBAB0F6F-E7C7-184B-8981-D7C0D6E117D2}" destId="{EEB8F27D-D903-824F-9D51-73476F4B9ADB}" srcOrd="0" destOrd="0" presId="urn:microsoft.com/office/officeart/2005/8/layout/process4"/>
    <dgm:cxn modelId="{709F56CF-4196-264D-8682-AE0662ACA3F4}" type="presOf" srcId="{E1D7EAE0-97A9-024A-8515-9C26313E6955}" destId="{E52C7F4E-3F94-B146-836C-3865534D375F}" srcOrd="0" destOrd="0" presId="urn:microsoft.com/office/officeart/2005/8/layout/process4"/>
    <dgm:cxn modelId="{BF5C36D5-2E78-534A-BF74-ED3B62A3F4FD}" srcId="{043EC1C7-8119-2B49-8CCC-17737AF46FC9}" destId="{6AB5A13B-5D50-904A-AD45-1CC758B4572B}" srcOrd="2" destOrd="0" parTransId="{F8D9B998-6747-EB45-AD6C-334B99538BE9}" sibTransId="{2508B06C-E786-B940-AACE-94A01AF54747}"/>
    <dgm:cxn modelId="{F0775AD7-760D-0043-8684-F0A70B407811}" srcId="{043EC1C7-8119-2B49-8CCC-17737AF46FC9}" destId="{E8FE741C-F1B1-F848-8A06-D70F40D69906}" srcOrd="1" destOrd="0" parTransId="{AB50A733-F548-D147-BDAC-E5B0B03AA4DA}" sibTransId="{AAE4FC36-8DB0-CF42-8195-A8BC154F0E3E}"/>
    <dgm:cxn modelId="{B0A11DDB-5963-224B-B7B1-CC160B23CFC7}" srcId="{043EC1C7-8119-2B49-8CCC-17737AF46FC9}" destId="{7BC6C694-B2AD-9E44-80BD-53C04A9296B9}" srcOrd="0" destOrd="0" parTransId="{4B58EF27-C867-A346-8B6C-3A60E69A8435}" sibTransId="{403DB56B-7768-434D-AFE8-795C21E32587}"/>
    <dgm:cxn modelId="{67BDD0DF-5612-4648-8646-AB2AE3396CB1}" type="presOf" srcId="{6AB5A13B-5D50-904A-AD45-1CC758B4572B}" destId="{955D25E0-5AA3-5548-831E-79EF1344A4D8}" srcOrd="0" destOrd="0" presId="urn:microsoft.com/office/officeart/2005/8/layout/process4"/>
    <dgm:cxn modelId="{4B0055E1-E5B7-C44E-BB44-CFE3B9374695}" srcId="{6AB5A13B-5D50-904A-AD45-1CC758B4572B}" destId="{81880D97-4660-184D-90E5-44B6FE0F71F1}" srcOrd="0" destOrd="0" parTransId="{DBCF110F-C7D9-2540-AA0F-008B315E22ED}" sibTransId="{A82EBBD3-F673-1949-B53C-7B6BFC6D0528}"/>
    <dgm:cxn modelId="{C48E82E1-C11D-8C45-BE00-35634BA42F48}" type="presOf" srcId="{F9CFC1A8-30FF-D045-B828-E115EE5D673C}" destId="{4FBAD131-B0BD-DD46-87A7-7C2807C91FB6}" srcOrd="0" destOrd="0" presId="urn:microsoft.com/office/officeart/2005/8/layout/process4"/>
    <dgm:cxn modelId="{B290F6E7-8784-8546-AF9E-1CA564E53E4D}" type="presOf" srcId="{81880D97-4660-184D-90E5-44B6FE0F71F1}" destId="{B75E3170-0515-9D42-A5A9-618097EC397D}" srcOrd="0" destOrd="0" presId="urn:microsoft.com/office/officeart/2005/8/layout/process4"/>
    <dgm:cxn modelId="{358C27F5-683E-214F-A6CD-EE0D205797E8}" type="presParOf" srcId="{7501652C-5CF7-0A48-BDC8-998EF562F9C0}" destId="{9613880A-E84B-1C40-BA98-442D126DB11E}" srcOrd="0" destOrd="0" presId="urn:microsoft.com/office/officeart/2005/8/layout/process4"/>
    <dgm:cxn modelId="{C941AC05-6D0F-9B47-9E21-05EBAA783568}" type="presParOf" srcId="{9613880A-E84B-1C40-BA98-442D126DB11E}" destId="{955D25E0-5AA3-5548-831E-79EF1344A4D8}" srcOrd="0" destOrd="0" presId="urn:microsoft.com/office/officeart/2005/8/layout/process4"/>
    <dgm:cxn modelId="{9E051634-59F0-0B42-9061-7800FF95BC6E}" type="presParOf" srcId="{9613880A-E84B-1C40-BA98-442D126DB11E}" destId="{E9E357A0-9349-214B-AFB9-967DDB95B222}" srcOrd="1" destOrd="0" presId="urn:microsoft.com/office/officeart/2005/8/layout/process4"/>
    <dgm:cxn modelId="{9ADBF7E5-A4F2-7344-BE17-A244587040F1}" type="presParOf" srcId="{9613880A-E84B-1C40-BA98-442D126DB11E}" destId="{9F5BAF81-ADDC-FA4E-A5D3-BB1446B49521}" srcOrd="2" destOrd="0" presId="urn:microsoft.com/office/officeart/2005/8/layout/process4"/>
    <dgm:cxn modelId="{075C26C1-E862-CF4E-B76A-E28014D0728A}" type="presParOf" srcId="{9F5BAF81-ADDC-FA4E-A5D3-BB1446B49521}" destId="{B75E3170-0515-9D42-A5A9-618097EC397D}" srcOrd="0" destOrd="0" presId="urn:microsoft.com/office/officeart/2005/8/layout/process4"/>
    <dgm:cxn modelId="{F1B8DA54-DBB8-1641-8367-85D46B6193E7}" type="presParOf" srcId="{9F5BAF81-ADDC-FA4E-A5D3-BB1446B49521}" destId="{EAE9A08E-97CA-AF4E-A813-C9F6B9F05BEF}" srcOrd="1" destOrd="0" presId="urn:microsoft.com/office/officeart/2005/8/layout/process4"/>
    <dgm:cxn modelId="{2DDDEEAA-21FA-714D-B824-6AE0A8009192}" type="presParOf" srcId="{9F5BAF81-ADDC-FA4E-A5D3-BB1446B49521}" destId="{4FBAD131-B0BD-DD46-87A7-7C2807C91FB6}" srcOrd="2" destOrd="0" presId="urn:microsoft.com/office/officeart/2005/8/layout/process4"/>
    <dgm:cxn modelId="{7AD262F3-9B0E-614A-B132-8D5E14CC498E}" type="presParOf" srcId="{9F5BAF81-ADDC-FA4E-A5D3-BB1446B49521}" destId="{D9CA5DB7-3C4E-7440-9F57-70DCB3DA84EA}" srcOrd="3" destOrd="0" presId="urn:microsoft.com/office/officeart/2005/8/layout/process4"/>
    <dgm:cxn modelId="{5831DB87-1E83-9348-84EF-9F11F5F1EB0F}" type="presParOf" srcId="{7501652C-5CF7-0A48-BDC8-998EF562F9C0}" destId="{D84FF06E-98BB-F648-8C5F-575DDDD5AB78}" srcOrd="1" destOrd="0" presId="urn:microsoft.com/office/officeart/2005/8/layout/process4"/>
    <dgm:cxn modelId="{1EB594C8-7EAA-E84E-AC87-A0D5D75BAAD1}" type="presParOf" srcId="{7501652C-5CF7-0A48-BDC8-998EF562F9C0}" destId="{4CD949D7-099C-E94B-BB32-5D9C94D9FA4A}" srcOrd="2" destOrd="0" presId="urn:microsoft.com/office/officeart/2005/8/layout/process4"/>
    <dgm:cxn modelId="{CA4B290F-4E38-1340-8F92-DA27218263D2}" type="presParOf" srcId="{4CD949D7-099C-E94B-BB32-5D9C94D9FA4A}" destId="{506668EC-781E-F14C-B006-80602D44DD59}" srcOrd="0" destOrd="0" presId="urn:microsoft.com/office/officeart/2005/8/layout/process4"/>
    <dgm:cxn modelId="{AEA0E2A2-E539-084D-9FF6-1661270964C6}" type="presParOf" srcId="{4CD949D7-099C-E94B-BB32-5D9C94D9FA4A}" destId="{4EA09A4C-B42B-A346-B2F3-E6AB25AB07DE}" srcOrd="1" destOrd="0" presId="urn:microsoft.com/office/officeart/2005/8/layout/process4"/>
    <dgm:cxn modelId="{8C038346-41BA-7F4B-AA9A-D58FE9C75584}" type="presParOf" srcId="{4CD949D7-099C-E94B-BB32-5D9C94D9FA4A}" destId="{5994EBEC-0F69-0445-94C4-9D44ACF9C1A4}" srcOrd="2" destOrd="0" presId="urn:microsoft.com/office/officeart/2005/8/layout/process4"/>
    <dgm:cxn modelId="{8D14BBD6-68E8-114E-9B0D-342B314BE162}" type="presParOf" srcId="{5994EBEC-0F69-0445-94C4-9D44ACF9C1A4}" destId="{EEB8F27D-D903-824F-9D51-73476F4B9ADB}" srcOrd="0" destOrd="0" presId="urn:microsoft.com/office/officeart/2005/8/layout/process4"/>
    <dgm:cxn modelId="{6E7DE532-EC9B-584F-8684-E37BB521A193}" type="presParOf" srcId="{5994EBEC-0F69-0445-94C4-9D44ACF9C1A4}" destId="{835FFC80-479B-F24B-911E-121E4093E32F}" srcOrd="1" destOrd="0" presId="urn:microsoft.com/office/officeart/2005/8/layout/process4"/>
    <dgm:cxn modelId="{38FA39BD-3CAB-D145-A3AC-98F6DFC59781}" type="presParOf" srcId="{5994EBEC-0F69-0445-94C4-9D44ACF9C1A4}" destId="{E52C7F4E-3F94-B146-836C-3865534D375F}" srcOrd="2" destOrd="0" presId="urn:microsoft.com/office/officeart/2005/8/layout/process4"/>
    <dgm:cxn modelId="{AEF4F855-4423-8C4D-A108-82DE1154D0A7}" type="presParOf" srcId="{5994EBEC-0F69-0445-94C4-9D44ACF9C1A4}" destId="{26C9E769-403C-D94C-9368-D2D0C0E15348}" srcOrd="3" destOrd="0" presId="urn:microsoft.com/office/officeart/2005/8/layout/process4"/>
    <dgm:cxn modelId="{742CBE75-B1D2-7548-A741-8F88E0D85C08}" type="presParOf" srcId="{7501652C-5CF7-0A48-BDC8-998EF562F9C0}" destId="{9F771E3C-830F-6D4B-B1B4-7F51EEDDF867}" srcOrd="3" destOrd="0" presId="urn:microsoft.com/office/officeart/2005/8/layout/process4"/>
    <dgm:cxn modelId="{7EEDF07E-0003-A24A-BF83-96F450FA7462}" type="presParOf" srcId="{7501652C-5CF7-0A48-BDC8-998EF562F9C0}" destId="{4E8F7365-768D-8D49-8464-B48DFC003167}" srcOrd="4" destOrd="0" presId="urn:microsoft.com/office/officeart/2005/8/layout/process4"/>
    <dgm:cxn modelId="{E34DC380-8870-1E41-BBD3-332C80F9116C}" type="presParOf" srcId="{4E8F7365-768D-8D49-8464-B48DFC003167}" destId="{60B6BB04-4028-9940-92C1-A50204D6D476}" srcOrd="0" destOrd="0" presId="urn:microsoft.com/office/officeart/2005/8/layout/process4"/>
    <dgm:cxn modelId="{18E1A352-B247-3B40-AF7B-6B50ED7BC91E}" type="presParOf" srcId="{4E8F7365-768D-8D49-8464-B48DFC003167}" destId="{E9E3A007-D2FA-794B-B565-781A33239565}" srcOrd="1" destOrd="0" presId="urn:microsoft.com/office/officeart/2005/8/layout/process4"/>
    <dgm:cxn modelId="{E4570E17-42EE-8E40-B942-166E29D22BC3}" type="presParOf" srcId="{4E8F7365-768D-8D49-8464-B48DFC003167}" destId="{90EC1BCB-D331-5342-9089-F479F08FC4A7}" srcOrd="2" destOrd="0" presId="urn:microsoft.com/office/officeart/2005/8/layout/process4"/>
    <dgm:cxn modelId="{0A8D2892-CE38-3541-81FE-73FB09CC1D87}" type="presParOf" srcId="{90EC1BCB-D331-5342-9089-F479F08FC4A7}" destId="{7E017054-0FC8-E145-B25C-F8E5EE723161}" srcOrd="0" destOrd="0" presId="urn:microsoft.com/office/officeart/2005/8/layout/process4"/>
    <dgm:cxn modelId="{4AD2C37E-AE17-E54F-A678-6F09039FEEB7}" type="presParOf" srcId="{90EC1BCB-D331-5342-9089-F479F08FC4A7}" destId="{92427FBB-1141-4E4E-932C-1C5A9E0E16D3}" srcOrd="1" destOrd="0" presId="urn:microsoft.com/office/officeart/2005/8/layout/process4"/>
    <dgm:cxn modelId="{6786825F-84D5-FF40-802D-8113E6504C5B}" type="presParOf" srcId="{90EC1BCB-D331-5342-9089-F479F08FC4A7}" destId="{3C5214E2-1134-AF45-B270-206A650E47B9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0A7C9-04D9-B243-BB8F-9A15754CE402}">
      <dsp:nvSpPr>
        <dsp:cNvPr id="0" name=""/>
        <dsp:cNvSpPr/>
      </dsp:nvSpPr>
      <dsp:spPr>
        <a:xfrm rot="5400000">
          <a:off x="946282" y="1137300"/>
          <a:ext cx="998796" cy="11370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1CA253-10D6-A041-BFE1-45FC96B893DC}">
      <dsp:nvSpPr>
        <dsp:cNvPr id="0" name=""/>
        <dsp:cNvSpPr/>
      </dsp:nvSpPr>
      <dsp:spPr>
        <a:xfrm>
          <a:off x="681662" y="30113"/>
          <a:ext cx="1681385" cy="117691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Constitution</a:t>
          </a:r>
        </a:p>
      </dsp:txBody>
      <dsp:txXfrm>
        <a:off x="739125" y="87576"/>
        <a:ext cx="1566459" cy="1061989"/>
      </dsp:txXfrm>
    </dsp:sp>
    <dsp:sp modelId="{238E1D43-3955-674B-96F3-7D34F55F5BBA}">
      <dsp:nvSpPr>
        <dsp:cNvPr id="0" name=""/>
        <dsp:cNvSpPr/>
      </dsp:nvSpPr>
      <dsp:spPr>
        <a:xfrm>
          <a:off x="2363048" y="142359"/>
          <a:ext cx="1222879" cy="95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Commerce clause</a:t>
          </a:r>
        </a:p>
      </dsp:txBody>
      <dsp:txXfrm>
        <a:off x="2363048" y="142359"/>
        <a:ext cx="1222879" cy="951235"/>
      </dsp:txXfrm>
    </dsp:sp>
    <dsp:sp modelId="{E26A49AE-B247-CE49-87EB-FC1E4563046B}">
      <dsp:nvSpPr>
        <dsp:cNvPr id="0" name=""/>
        <dsp:cNvSpPr/>
      </dsp:nvSpPr>
      <dsp:spPr>
        <a:xfrm rot="5400000">
          <a:off x="2340330" y="2459364"/>
          <a:ext cx="998796" cy="11370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6359532"/>
            <a:satOff val="17037"/>
            <a:lumOff val="61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EC1357-8039-0648-BA39-95D6890973E2}">
      <dsp:nvSpPr>
        <dsp:cNvPr id="0" name=""/>
        <dsp:cNvSpPr/>
      </dsp:nvSpPr>
      <dsp:spPr>
        <a:xfrm>
          <a:off x="2075709" y="1352178"/>
          <a:ext cx="1681385" cy="117691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Law</a:t>
          </a:r>
        </a:p>
      </dsp:txBody>
      <dsp:txXfrm>
        <a:off x="2133172" y="1409641"/>
        <a:ext cx="1566459" cy="1061989"/>
      </dsp:txXfrm>
    </dsp:sp>
    <dsp:sp modelId="{A504D4A5-DC78-8949-84D2-345E1AE330E5}">
      <dsp:nvSpPr>
        <dsp:cNvPr id="0" name=""/>
        <dsp:cNvSpPr/>
      </dsp:nvSpPr>
      <dsp:spPr>
        <a:xfrm>
          <a:off x="3757095" y="1464424"/>
          <a:ext cx="1222879" cy="95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Telecom Act 1934 &amp; 1996</a:t>
          </a:r>
        </a:p>
      </dsp:txBody>
      <dsp:txXfrm>
        <a:off x="3757095" y="1464424"/>
        <a:ext cx="1222879" cy="951235"/>
      </dsp:txXfrm>
    </dsp:sp>
    <dsp:sp modelId="{402DD997-FD8E-274C-8B66-D34504EC8AC4}">
      <dsp:nvSpPr>
        <dsp:cNvPr id="0" name=""/>
        <dsp:cNvSpPr/>
      </dsp:nvSpPr>
      <dsp:spPr>
        <a:xfrm rot="5400000">
          <a:off x="3734377" y="3781429"/>
          <a:ext cx="998796" cy="113709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4"/>
            <a:satOff val="34075"/>
            <a:lumOff val="123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00F338-D90D-6340-9D25-E8C86A82D907}">
      <dsp:nvSpPr>
        <dsp:cNvPr id="0" name=""/>
        <dsp:cNvSpPr/>
      </dsp:nvSpPr>
      <dsp:spPr>
        <a:xfrm>
          <a:off x="3469757" y="2674242"/>
          <a:ext cx="1681385" cy="117691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47 CFR</a:t>
          </a:r>
        </a:p>
      </dsp:txBody>
      <dsp:txXfrm>
        <a:off x="3527220" y="2731705"/>
        <a:ext cx="1566459" cy="1061989"/>
      </dsp:txXfrm>
    </dsp:sp>
    <dsp:sp modelId="{3198AFEF-D574-2842-8114-7D960CE91E78}">
      <dsp:nvSpPr>
        <dsp:cNvPr id="0" name=""/>
        <dsp:cNvSpPr/>
      </dsp:nvSpPr>
      <dsp:spPr>
        <a:xfrm>
          <a:off x="5151143" y="2786488"/>
          <a:ext cx="1222879" cy="95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0463F-87E7-9D4F-8650-22A8484DB109}">
      <dsp:nvSpPr>
        <dsp:cNvPr id="0" name=""/>
        <dsp:cNvSpPr/>
      </dsp:nvSpPr>
      <dsp:spPr>
        <a:xfrm>
          <a:off x="4863804" y="3996307"/>
          <a:ext cx="1681385" cy="117691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Narrative</a:t>
          </a:r>
        </a:p>
      </dsp:txBody>
      <dsp:txXfrm>
        <a:off x="4921267" y="4053770"/>
        <a:ext cx="1566459" cy="1061989"/>
      </dsp:txXfrm>
    </dsp:sp>
    <dsp:sp modelId="{996A4877-9B38-F646-B1CC-255A76089680}">
      <dsp:nvSpPr>
        <dsp:cNvPr id="0" name=""/>
        <dsp:cNvSpPr/>
      </dsp:nvSpPr>
      <dsp:spPr>
        <a:xfrm>
          <a:off x="6545190" y="4108553"/>
          <a:ext cx="1222879" cy="95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reasonable network management</a:t>
          </a:r>
        </a:p>
      </dsp:txBody>
      <dsp:txXfrm>
        <a:off x="6545190" y="4108553"/>
        <a:ext cx="1222879" cy="951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829B2-B4A0-DC4E-A6E7-7020D94E96BE}">
      <dsp:nvSpPr>
        <dsp:cNvPr id="0" name=""/>
        <dsp:cNvSpPr/>
      </dsp:nvSpPr>
      <dsp:spPr>
        <a:xfrm>
          <a:off x="1289065" y="1279314"/>
          <a:ext cx="110804" cy="485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431"/>
              </a:lnTo>
              <a:lnTo>
                <a:pt x="110804" y="4854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7C6FB7-A8D6-E042-A30A-882DE3DAD0E1}">
      <dsp:nvSpPr>
        <dsp:cNvPr id="0" name=""/>
        <dsp:cNvSpPr/>
      </dsp:nvSpPr>
      <dsp:spPr>
        <a:xfrm>
          <a:off x="1178260" y="1279314"/>
          <a:ext cx="110804" cy="485431"/>
        </a:xfrm>
        <a:custGeom>
          <a:avLst/>
          <a:gdLst/>
          <a:ahLst/>
          <a:cxnLst/>
          <a:rect l="0" t="0" r="0" b="0"/>
          <a:pathLst>
            <a:path>
              <a:moveTo>
                <a:pt x="110804" y="0"/>
              </a:moveTo>
              <a:lnTo>
                <a:pt x="110804" y="485431"/>
              </a:lnTo>
              <a:lnTo>
                <a:pt x="0" y="4854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DD416-0590-1544-96D8-6CC18752B060}">
      <dsp:nvSpPr>
        <dsp:cNvPr id="0" name=""/>
        <dsp:cNvSpPr/>
      </dsp:nvSpPr>
      <dsp:spPr>
        <a:xfrm>
          <a:off x="1816708" y="527642"/>
          <a:ext cx="737802" cy="487850"/>
        </a:xfrm>
        <a:custGeom>
          <a:avLst/>
          <a:gdLst/>
          <a:ahLst/>
          <a:cxnLst/>
          <a:rect l="0" t="0" r="0" b="0"/>
          <a:pathLst>
            <a:path>
              <a:moveTo>
                <a:pt x="737802" y="0"/>
              </a:moveTo>
              <a:lnTo>
                <a:pt x="737802" y="487850"/>
              </a:lnTo>
              <a:lnTo>
                <a:pt x="0" y="4878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E2EEA-77EA-8040-A438-0B1D11EE7B96}">
      <dsp:nvSpPr>
        <dsp:cNvPr id="0" name=""/>
        <dsp:cNvSpPr/>
      </dsp:nvSpPr>
      <dsp:spPr>
        <a:xfrm>
          <a:off x="2565961" y="2777819"/>
          <a:ext cx="638447" cy="221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804"/>
              </a:lnTo>
              <a:lnTo>
                <a:pt x="638447" y="110804"/>
              </a:lnTo>
              <a:lnTo>
                <a:pt x="638447" y="2216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3357B-025B-7843-A69D-C957E01C0F8A}">
      <dsp:nvSpPr>
        <dsp:cNvPr id="0" name=""/>
        <dsp:cNvSpPr/>
      </dsp:nvSpPr>
      <dsp:spPr>
        <a:xfrm>
          <a:off x="2143847" y="4276324"/>
          <a:ext cx="158292" cy="485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431"/>
              </a:lnTo>
              <a:lnTo>
                <a:pt x="158292" y="4854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D3BCA-6446-CC4A-9A91-89E86E1D5155}">
      <dsp:nvSpPr>
        <dsp:cNvPr id="0" name=""/>
        <dsp:cNvSpPr/>
      </dsp:nvSpPr>
      <dsp:spPr>
        <a:xfrm>
          <a:off x="1927513" y="3527071"/>
          <a:ext cx="638447" cy="221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804"/>
              </a:lnTo>
              <a:lnTo>
                <a:pt x="638447" y="110804"/>
              </a:lnTo>
              <a:lnTo>
                <a:pt x="638447" y="2216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8A210-616E-6A4C-8E3C-9F671EDCBFDF}">
      <dsp:nvSpPr>
        <dsp:cNvPr id="0" name=""/>
        <dsp:cNvSpPr/>
      </dsp:nvSpPr>
      <dsp:spPr>
        <a:xfrm>
          <a:off x="1289065" y="3527071"/>
          <a:ext cx="638447" cy="221609"/>
        </a:xfrm>
        <a:custGeom>
          <a:avLst/>
          <a:gdLst/>
          <a:ahLst/>
          <a:cxnLst/>
          <a:rect l="0" t="0" r="0" b="0"/>
          <a:pathLst>
            <a:path>
              <a:moveTo>
                <a:pt x="638447" y="0"/>
              </a:moveTo>
              <a:lnTo>
                <a:pt x="638447" y="110804"/>
              </a:lnTo>
              <a:lnTo>
                <a:pt x="0" y="110804"/>
              </a:lnTo>
              <a:lnTo>
                <a:pt x="0" y="2216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84624-6B3E-E64D-B917-D8140543140D}">
      <dsp:nvSpPr>
        <dsp:cNvPr id="0" name=""/>
        <dsp:cNvSpPr/>
      </dsp:nvSpPr>
      <dsp:spPr>
        <a:xfrm>
          <a:off x="1927513" y="2777819"/>
          <a:ext cx="638447" cy="221609"/>
        </a:xfrm>
        <a:custGeom>
          <a:avLst/>
          <a:gdLst/>
          <a:ahLst/>
          <a:cxnLst/>
          <a:rect l="0" t="0" r="0" b="0"/>
          <a:pathLst>
            <a:path>
              <a:moveTo>
                <a:pt x="638447" y="0"/>
              </a:moveTo>
              <a:lnTo>
                <a:pt x="638447" y="110804"/>
              </a:lnTo>
              <a:lnTo>
                <a:pt x="0" y="110804"/>
              </a:lnTo>
              <a:lnTo>
                <a:pt x="0" y="2216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0897F-FE4E-2443-BD99-51F4AFECA21A}">
      <dsp:nvSpPr>
        <dsp:cNvPr id="0" name=""/>
        <dsp:cNvSpPr/>
      </dsp:nvSpPr>
      <dsp:spPr>
        <a:xfrm>
          <a:off x="2508791" y="527642"/>
          <a:ext cx="91440" cy="17225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11728"/>
              </a:lnTo>
              <a:lnTo>
                <a:pt x="57169" y="1611728"/>
              </a:lnTo>
              <a:lnTo>
                <a:pt x="57169" y="17225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3273D-F4C7-324E-92FD-331B3177F7BA}">
      <dsp:nvSpPr>
        <dsp:cNvPr id="0" name=""/>
        <dsp:cNvSpPr/>
      </dsp:nvSpPr>
      <dsp:spPr>
        <a:xfrm>
          <a:off x="2026868" y="0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Member</a:t>
          </a:r>
        </a:p>
      </dsp:txBody>
      <dsp:txXfrm>
        <a:off x="2026868" y="0"/>
        <a:ext cx="1055285" cy="527642"/>
      </dsp:txXfrm>
    </dsp:sp>
    <dsp:sp modelId="{ECB610FB-A866-EE41-B568-1576D5C52C29}">
      <dsp:nvSpPr>
        <dsp:cNvPr id="0" name=""/>
        <dsp:cNvSpPr/>
      </dsp:nvSpPr>
      <dsp:spPr>
        <a:xfrm>
          <a:off x="2038318" y="2250176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Chief of Staff</a:t>
          </a:r>
        </a:p>
      </dsp:txBody>
      <dsp:txXfrm>
        <a:off x="2038318" y="2250176"/>
        <a:ext cx="1055285" cy="527642"/>
      </dsp:txXfrm>
    </dsp:sp>
    <dsp:sp modelId="{2D36990E-1526-B440-A521-44E77EA2612E}">
      <dsp:nvSpPr>
        <dsp:cNvPr id="0" name=""/>
        <dsp:cNvSpPr/>
      </dsp:nvSpPr>
      <dsp:spPr>
        <a:xfrm>
          <a:off x="1399870" y="2999429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Legislative Director (LD)</a:t>
          </a:r>
        </a:p>
      </dsp:txBody>
      <dsp:txXfrm>
        <a:off x="1399870" y="2999429"/>
        <a:ext cx="1055285" cy="527642"/>
      </dsp:txXfrm>
    </dsp:sp>
    <dsp:sp modelId="{CBF21FB3-FACB-8E4A-8F98-4D0139E1A588}">
      <dsp:nvSpPr>
        <dsp:cNvPr id="0" name=""/>
        <dsp:cNvSpPr/>
      </dsp:nvSpPr>
      <dsp:spPr>
        <a:xfrm>
          <a:off x="761423" y="3748681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 Health</a:t>
          </a:r>
        </a:p>
      </dsp:txBody>
      <dsp:txXfrm>
        <a:off x="761423" y="3748681"/>
        <a:ext cx="1055285" cy="527642"/>
      </dsp:txXfrm>
    </dsp:sp>
    <dsp:sp modelId="{763C776D-612D-5B4C-83D2-8B9FF4C69565}">
      <dsp:nvSpPr>
        <dsp:cNvPr id="0" name=""/>
        <dsp:cNvSpPr/>
      </dsp:nvSpPr>
      <dsp:spPr>
        <a:xfrm>
          <a:off x="2038318" y="3748681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 Finance</a:t>
          </a:r>
        </a:p>
      </dsp:txBody>
      <dsp:txXfrm>
        <a:off x="2038318" y="3748681"/>
        <a:ext cx="1055285" cy="527642"/>
      </dsp:txXfrm>
    </dsp:sp>
    <dsp:sp modelId="{2B060650-8AAD-8D45-A9C2-8B70CC373A34}">
      <dsp:nvSpPr>
        <dsp:cNvPr id="0" name=""/>
        <dsp:cNvSpPr/>
      </dsp:nvSpPr>
      <dsp:spPr>
        <a:xfrm>
          <a:off x="2302139" y="4497934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LCs</a:t>
          </a:r>
        </a:p>
      </dsp:txBody>
      <dsp:txXfrm>
        <a:off x="2302139" y="4497934"/>
        <a:ext cx="1055285" cy="527642"/>
      </dsp:txXfrm>
    </dsp:sp>
    <dsp:sp modelId="{FD4072D3-5335-7C49-867F-4032C6752223}">
      <dsp:nvSpPr>
        <dsp:cNvPr id="0" name=""/>
        <dsp:cNvSpPr/>
      </dsp:nvSpPr>
      <dsp:spPr>
        <a:xfrm>
          <a:off x="2676766" y="2999429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Media/press</a:t>
          </a:r>
        </a:p>
      </dsp:txBody>
      <dsp:txXfrm>
        <a:off x="2676766" y="2999429"/>
        <a:ext cx="1055285" cy="527642"/>
      </dsp:txXfrm>
    </dsp:sp>
    <dsp:sp modelId="{0BF711B2-06E7-344C-8785-FA92AC014FFA}">
      <dsp:nvSpPr>
        <dsp:cNvPr id="0" name=""/>
        <dsp:cNvSpPr/>
      </dsp:nvSpPr>
      <dsp:spPr>
        <a:xfrm>
          <a:off x="761423" y="751671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Administrative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assistant</a:t>
          </a:r>
        </a:p>
      </dsp:txBody>
      <dsp:txXfrm>
        <a:off x="761423" y="751671"/>
        <a:ext cx="1055285" cy="527642"/>
      </dsp:txXfrm>
    </dsp:sp>
    <dsp:sp modelId="{7D5F96B1-73A6-1C49-871B-E620D5AF111E}">
      <dsp:nvSpPr>
        <dsp:cNvPr id="0" name=""/>
        <dsp:cNvSpPr/>
      </dsp:nvSpPr>
      <dsp:spPr>
        <a:xfrm>
          <a:off x="122975" y="1500924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Staff assistant</a:t>
          </a:r>
        </a:p>
      </dsp:txBody>
      <dsp:txXfrm>
        <a:off x="122975" y="1500924"/>
        <a:ext cx="1055285" cy="527642"/>
      </dsp:txXfrm>
    </dsp:sp>
    <dsp:sp modelId="{B993D8C0-4E6F-6349-AFE7-FA2C479E085E}">
      <dsp:nvSpPr>
        <dsp:cNvPr id="0" name=""/>
        <dsp:cNvSpPr/>
      </dsp:nvSpPr>
      <dsp:spPr>
        <a:xfrm>
          <a:off x="1399870" y="1500924"/>
          <a:ext cx="1055285" cy="527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Scheduler</a:t>
          </a:r>
        </a:p>
      </dsp:txBody>
      <dsp:txXfrm>
        <a:off x="1399870" y="1500924"/>
        <a:ext cx="1055285" cy="527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1550F-BAFA-E94D-A45F-29E31FEFDA97}">
      <dsp:nvSpPr>
        <dsp:cNvPr id="0" name=""/>
        <dsp:cNvSpPr/>
      </dsp:nvSpPr>
      <dsp:spPr>
        <a:xfrm>
          <a:off x="1964079" y="1255"/>
          <a:ext cx="1797726" cy="8988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Availability</a:t>
          </a:r>
        </a:p>
      </dsp:txBody>
      <dsp:txXfrm>
        <a:off x="1990406" y="27582"/>
        <a:ext cx="1745072" cy="846209"/>
      </dsp:txXfrm>
    </dsp:sp>
    <dsp:sp modelId="{4034A62F-107A-1642-9529-F0EBCB14A15A}">
      <dsp:nvSpPr>
        <dsp:cNvPr id="0" name=""/>
        <dsp:cNvSpPr/>
      </dsp:nvSpPr>
      <dsp:spPr>
        <a:xfrm rot="3600000">
          <a:off x="3136522" y="1579464"/>
          <a:ext cx="937876" cy="3146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230903" y="1642384"/>
        <a:ext cx="749114" cy="188762"/>
      </dsp:txXfrm>
    </dsp:sp>
    <dsp:sp modelId="{F54D4696-9E23-0C4F-A915-E84D2D85D490}">
      <dsp:nvSpPr>
        <dsp:cNvPr id="0" name=""/>
        <dsp:cNvSpPr/>
      </dsp:nvSpPr>
      <dsp:spPr>
        <a:xfrm>
          <a:off x="3449115" y="2573413"/>
          <a:ext cx="1797726" cy="898863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Relevance</a:t>
          </a:r>
        </a:p>
      </dsp:txBody>
      <dsp:txXfrm>
        <a:off x="3475442" y="2599740"/>
        <a:ext cx="1745072" cy="846209"/>
      </dsp:txXfrm>
    </dsp:sp>
    <dsp:sp modelId="{0F990178-AB41-F942-85CC-2C008E128459}">
      <dsp:nvSpPr>
        <dsp:cNvPr id="0" name=""/>
        <dsp:cNvSpPr/>
      </dsp:nvSpPr>
      <dsp:spPr>
        <a:xfrm rot="10800000">
          <a:off x="2394004" y="2865543"/>
          <a:ext cx="937876" cy="3146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2488385" y="2928463"/>
        <a:ext cx="749114" cy="188762"/>
      </dsp:txXfrm>
    </dsp:sp>
    <dsp:sp modelId="{716A4E84-F64A-7C43-8FA0-BFC3582A2158}">
      <dsp:nvSpPr>
        <dsp:cNvPr id="0" name=""/>
        <dsp:cNvSpPr/>
      </dsp:nvSpPr>
      <dsp:spPr>
        <a:xfrm>
          <a:off x="479043" y="2573413"/>
          <a:ext cx="1797726" cy="898863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Affordability</a:t>
          </a:r>
        </a:p>
      </dsp:txBody>
      <dsp:txXfrm>
        <a:off x="505370" y="2599740"/>
        <a:ext cx="1745072" cy="846209"/>
      </dsp:txXfrm>
    </dsp:sp>
    <dsp:sp modelId="{18ECCDA8-B5E8-5245-BBCC-B4AB81B1EAA6}">
      <dsp:nvSpPr>
        <dsp:cNvPr id="0" name=""/>
        <dsp:cNvSpPr/>
      </dsp:nvSpPr>
      <dsp:spPr>
        <a:xfrm rot="18000000">
          <a:off x="1651487" y="1579464"/>
          <a:ext cx="937876" cy="31460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745868" y="1642384"/>
        <a:ext cx="749114" cy="1887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357A0-9349-214B-AFB9-967DDB95B222}">
      <dsp:nvSpPr>
        <dsp:cNvPr id="0" name=""/>
        <dsp:cNvSpPr/>
      </dsp:nvSpPr>
      <dsp:spPr>
        <a:xfrm>
          <a:off x="0" y="2750581"/>
          <a:ext cx="6407943" cy="90280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disbursement of funds to eligible entities</a:t>
          </a:r>
        </a:p>
      </dsp:txBody>
      <dsp:txXfrm>
        <a:off x="0" y="2750581"/>
        <a:ext cx="6407943" cy="487513"/>
      </dsp:txXfrm>
    </dsp:sp>
    <dsp:sp modelId="{B75E3170-0515-9D42-A5A9-618097EC397D}">
      <dsp:nvSpPr>
        <dsp:cNvPr id="0" name=""/>
        <dsp:cNvSpPr/>
      </dsp:nvSpPr>
      <dsp:spPr>
        <a:xfrm>
          <a:off x="0" y="3220038"/>
          <a:ext cx="1601985" cy="41528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 costs for rural </a:t>
          </a:r>
          <a:r>
            <a:rPr lang="en-US" sz="1200" kern="1200" dirty="0" err="1"/>
            <a:t>telcos</a:t>
          </a:r>
          <a:endParaRPr lang="en-US" sz="1200" kern="1200" dirty="0"/>
        </a:p>
      </dsp:txBody>
      <dsp:txXfrm>
        <a:off x="0" y="3220038"/>
        <a:ext cx="1601985" cy="415288"/>
      </dsp:txXfrm>
    </dsp:sp>
    <dsp:sp modelId="{EAE9A08E-97CA-AF4E-A813-C9F6B9F05BEF}">
      <dsp:nvSpPr>
        <dsp:cNvPr id="0" name=""/>
        <dsp:cNvSpPr/>
      </dsp:nvSpPr>
      <dsp:spPr>
        <a:xfrm>
          <a:off x="1601985" y="3220038"/>
          <a:ext cx="1601985" cy="41528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 costs for low-income consumers</a:t>
          </a:r>
        </a:p>
      </dsp:txBody>
      <dsp:txXfrm>
        <a:off x="1601985" y="3220038"/>
        <a:ext cx="1601985" cy="415288"/>
      </dsp:txXfrm>
    </dsp:sp>
    <dsp:sp modelId="{4FBAD131-B0BD-DD46-87A7-7C2807C91FB6}">
      <dsp:nvSpPr>
        <dsp:cNvPr id="0" name=""/>
        <dsp:cNvSpPr/>
      </dsp:nvSpPr>
      <dsp:spPr>
        <a:xfrm>
          <a:off x="3203971" y="3220038"/>
          <a:ext cx="1601985" cy="41528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 costs for schools &amp; libraries</a:t>
          </a:r>
        </a:p>
      </dsp:txBody>
      <dsp:txXfrm>
        <a:off x="3203971" y="3220038"/>
        <a:ext cx="1601985" cy="415288"/>
      </dsp:txXfrm>
    </dsp:sp>
    <dsp:sp modelId="{D9CA5DB7-3C4E-7440-9F57-70DCB3DA84EA}">
      <dsp:nvSpPr>
        <dsp:cNvPr id="0" name=""/>
        <dsp:cNvSpPr/>
      </dsp:nvSpPr>
      <dsp:spPr>
        <a:xfrm>
          <a:off x="4805958" y="3220038"/>
          <a:ext cx="1601985" cy="41528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reduces costs for rural health providers</a:t>
          </a:r>
        </a:p>
      </dsp:txBody>
      <dsp:txXfrm>
        <a:off x="4805958" y="3220038"/>
        <a:ext cx="1601985" cy="415288"/>
      </dsp:txXfrm>
    </dsp:sp>
    <dsp:sp modelId="{4EA09A4C-B42B-A346-B2F3-E6AB25AB07DE}">
      <dsp:nvSpPr>
        <dsp:cNvPr id="0" name=""/>
        <dsp:cNvSpPr/>
      </dsp:nvSpPr>
      <dsp:spPr>
        <a:xfrm rot="10800000">
          <a:off x="0" y="1375613"/>
          <a:ext cx="6407943" cy="1388509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Universal Service Fund</a:t>
          </a:r>
        </a:p>
      </dsp:txBody>
      <dsp:txXfrm rot="-10800000">
        <a:off x="0" y="1375613"/>
        <a:ext cx="6407943" cy="487366"/>
      </dsp:txXfrm>
    </dsp:sp>
    <dsp:sp modelId="{EEB8F27D-D903-824F-9D51-73476F4B9ADB}">
      <dsp:nvSpPr>
        <dsp:cNvPr id="0" name=""/>
        <dsp:cNvSpPr/>
      </dsp:nvSpPr>
      <dsp:spPr>
        <a:xfrm>
          <a:off x="0" y="1862980"/>
          <a:ext cx="1601985" cy="41516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high-cost</a:t>
          </a:r>
        </a:p>
      </dsp:txBody>
      <dsp:txXfrm>
        <a:off x="0" y="1862980"/>
        <a:ext cx="1601985" cy="415164"/>
      </dsp:txXfrm>
    </dsp:sp>
    <dsp:sp modelId="{835FFC80-479B-F24B-911E-121E4093E32F}">
      <dsp:nvSpPr>
        <dsp:cNvPr id="0" name=""/>
        <dsp:cNvSpPr/>
      </dsp:nvSpPr>
      <dsp:spPr>
        <a:xfrm>
          <a:off x="1601985" y="1862980"/>
          <a:ext cx="1601985" cy="4151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lifeline</a:t>
          </a:r>
        </a:p>
      </dsp:txBody>
      <dsp:txXfrm>
        <a:off x="1601985" y="1862980"/>
        <a:ext cx="1601985" cy="415164"/>
      </dsp:txXfrm>
    </dsp:sp>
    <dsp:sp modelId="{E52C7F4E-3F94-B146-836C-3865534D375F}">
      <dsp:nvSpPr>
        <dsp:cNvPr id="0" name=""/>
        <dsp:cNvSpPr/>
      </dsp:nvSpPr>
      <dsp:spPr>
        <a:xfrm>
          <a:off x="3203971" y="1862980"/>
          <a:ext cx="1601985" cy="41516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e-rate</a:t>
          </a:r>
          <a:br>
            <a:rPr lang="en-US" sz="1600" kern="1200" dirty="0"/>
          </a:br>
          <a:r>
            <a:rPr lang="en-US" sz="1200" kern="1200" dirty="0"/>
            <a:t>(schools &amp; libraries)</a:t>
          </a:r>
        </a:p>
      </dsp:txBody>
      <dsp:txXfrm>
        <a:off x="3203971" y="1862980"/>
        <a:ext cx="1601985" cy="415164"/>
      </dsp:txXfrm>
    </dsp:sp>
    <dsp:sp modelId="{26C9E769-403C-D94C-9368-D2D0C0E15348}">
      <dsp:nvSpPr>
        <dsp:cNvPr id="0" name=""/>
        <dsp:cNvSpPr/>
      </dsp:nvSpPr>
      <dsp:spPr>
        <a:xfrm>
          <a:off x="4805958" y="1862980"/>
          <a:ext cx="1601985" cy="41516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rural health care</a:t>
          </a:r>
        </a:p>
      </dsp:txBody>
      <dsp:txXfrm>
        <a:off x="4805958" y="1862980"/>
        <a:ext cx="1601985" cy="415164"/>
      </dsp:txXfrm>
    </dsp:sp>
    <dsp:sp modelId="{E9E3A007-D2FA-794B-B565-781A33239565}">
      <dsp:nvSpPr>
        <dsp:cNvPr id="0" name=""/>
        <dsp:cNvSpPr/>
      </dsp:nvSpPr>
      <dsp:spPr>
        <a:xfrm rot="10800000">
          <a:off x="0" y="6769"/>
          <a:ext cx="6407943" cy="138850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Contributions from telecom providers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(assessment of ~18% on their interstate end-user revenues)</a:t>
          </a:r>
        </a:p>
      </dsp:txBody>
      <dsp:txXfrm rot="-10800000">
        <a:off x="0" y="6769"/>
        <a:ext cx="6407943" cy="487366"/>
      </dsp:txXfrm>
    </dsp:sp>
    <dsp:sp modelId="{7E017054-0FC8-E145-B25C-F8E5EE723161}">
      <dsp:nvSpPr>
        <dsp:cNvPr id="0" name=""/>
        <dsp:cNvSpPr/>
      </dsp:nvSpPr>
      <dsp:spPr>
        <a:xfrm>
          <a:off x="3128" y="488012"/>
          <a:ext cx="2133895" cy="41516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wireline telco</a:t>
          </a:r>
        </a:p>
      </dsp:txBody>
      <dsp:txXfrm>
        <a:off x="3128" y="488012"/>
        <a:ext cx="2133895" cy="415164"/>
      </dsp:txXfrm>
    </dsp:sp>
    <dsp:sp modelId="{92427FBB-1141-4E4E-932C-1C5A9E0E16D3}">
      <dsp:nvSpPr>
        <dsp:cNvPr id="0" name=""/>
        <dsp:cNvSpPr/>
      </dsp:nvSpPr>
      <dsp:spPr>
        <a:xfrm>
          <a:off x="2137024" y="488012"/>
          <a:ext cx="2133895" cy="41516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wireless telco</a:t>
          </a:r>
        </a:p>
      </dsp:txBody>
      <dsp:txXfrm>
        <a:off x="2137024" y="488012"/>
        <a:ext cx="2133895" cy="415164"/>
      </dsp:txXfrm>
    </dsp:sp>
    <dsp:sp modelId="{3C5214E2-1134-AF45-B270-206A650E47B9}">
      <dsp:nvSpPr>
        <dsp:cNvPr id="0" name=""/>
        <dsp:cNvSpPr/>
      </dsp:nvSpPr>
      <dsp:spPr>
        <a:xfrm>
          <a:off x="4270919" y="488012"/>
          <a:ext cx="2133895" cy="4151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cable</a:t>
          </a:r>
        </a:p>
      </dsp:txBody>
      <dsp:txXfrm>
        <a:off x="4270919" y="488012"/>
        <a:ext cx="2133895" cy="415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0.71212</cdr:x>
      <cdr:y>0.38424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95B9563-CBC6-C94A-BF4D-EA6AA4EABD4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72100" y="1981200"/>
          <a:ext cx="2171700" cy="31750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B9E9E-52AA-744D-979D-D7FA2E901A94}" type="datetimeFigureOut">
              <a:rPr lang="en-US" smtClean="0"/>
              <a:t>4/1/21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B132C-321B-FB4B-BDFA-9E5F0A13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6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068A5-9EC8-8045-87D2-2455E44CBC59}" type="datetimeFigureOut">
              <a:rPr lang="en-US" smtClean="0"/>
              <a:t>4/1/21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C08D0-4A34-1640-8F17-02B97181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49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05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1997_Mar_Trends.pdf</a:t>
            </a:r>
          </a:p>
          <a:p>
            <a:r>
              <a:rPr lang="en-US" dirty="0"/>
              <a:t>https://</a:t>
            </a:r>
            <a:r>
              <a:rPr lang="en-US" dirty="0" err="1"/>
              <a:t>www.calcable.org</a:t>
            </a:r>
            <a:r>
              <a:rPr lang="en-US" dirty="0"/>
              <a:t>/learn/history-of-cable/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47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www.oecd.org</a:t>
            </a:r>
            <a:r>
              <a:rPr lang="en-US" dirty="0"/>
              <a:t>/</a:t>
            </a:r>
            <a:r>
              <a:rPr lang="en-US" dirty="0" err="1"/>
              <a:t>sti</a:t>
            </a:r>
            <a:r>
              <a:rPr lang="en-US"/>
              <a:t>/broadband/broadband-statistics/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24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www.ibei.org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/broadband-developments-in-europe-a-retrospective-review-of-the-determinants-of-supply-and-demand_84571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62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49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techpolicyinstitute.org</a:t>
            </a:r>
            <a:r>
              <a:rPr lang="en-US" dirty="0"/>
              <a:t>/2021/03/29/</a:t>
            </a:r>
            <a:r>
              <a:rPr lang="en-US" dirty="0" err="1"/>
              <a:t>youve</a:t>
            </a:r>
            <a:r>
              <a:rPr lang="en-US" dirty="0"/>
              <a:t>-been-served/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75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www.xfinity.com</a:t>
            </a:r>
            <a:r>
              <a:rPr lang="en-US" dirty="0"/>
              <a:t>/support/articles/data-usage-average-network-usage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96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remagazine.coop</a:t>
            </a:r>
            <a:r>
              <a:rPr lang="en-US" dirty="0"/>
              <a:t>/flashbacks-rural-electrification-cartogram-numbers/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50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Assessing the Impact of Removing Regulatory Barriers on Next Generation Wireless and Wireline Broadband Infrastructure Investment”, 2017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www.greatachievements.org</a:t>
            </a:r>
            <a:r>
              <a:rPr lang="en-US" dirty="0"/>
              <a:t>/?id=2990 (rural electric)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fas.org</a:t>
            </a:r>
            <a:r>
              <a:rPr lang="en-US" dirty="0"/>
              <a:t>/</a:t>
            </a:r>
            <a:r>
              <a:rPr lang="en-US" dirty="0" err="1"/>
              <a:t>sgp</a:t>
            </a:r>
            <a:r>
              <a:rPr lang="en-US" dirty="0"/>
              <a:t>/</a:t>
            </a:r>
            <a:r>
              <a:rPr lang="en-US" dirty="0" err="1"/>
              <a:t>crs</a:t>
            </a:r>
            <a:r>
              <a:rPr lang="en-US" dirty="0"/>
              <a:t>/</a:t>
            </a:r>
            <a:r>
              <a:rPr lang="en-US" dirty="0" err="1"/>
              <a:t>misc</a:t>
            </a:r>
            <a:r>
              <a:rPr lang="en-US"/>
              <a:t>/RL33816.pdf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92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Manhattan: 508</a:t>
            </a:r>
            <a:r>
              <a:rPr lang="en-US" baseline="0" dirty="0"/>
              <a:t> road miles - http://</a:t>
            </a:r>
            <a:r>
              <a:rPr lang="en-US" baseline="0" dirty="0" err="1"/>
              <a:t>venus.fcny.org</a:t>
            </a:r>
            <a:r>
              <a:rPr lang="en-US" baseline="0" dirty="0"/>
              <a:t>/</a:t>
            </a:r>
            <a:r>
              <a:rPr lang="en-US" baseline="0" dirty="0" err="1"/>
              <a:t>cmgp</a:t>
            </a:r>
            <a:r>
              <a:rPr lang="en-US" baseline="0" dirty="0"/>
              <a:t>/streets/pages/2001PDF/Report/</a:t>
            </a:r>
            <a:r>
              <a:rPr lang="en-US" baseline="0" dirty="0" err="1"/>
              <a:t>DFMN.pdf</a:t>
            </a:r>
            <a:r>
              <a:rPr lang="en-US" baseline="0" dirty="0"/>
              <a:t> ; Wikipedia: 738,644 households in Manhattan</a:t>
            </a:r>
          </a:p>
          <a:p>
            <a:r>
              <a:rPr lang="en-US" baseline="0" dirty="0"/>
              <a:t>Alaska: 15,178 miles; 741,894 population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www.pcmag.com</a:t>
            </a:r>
            <a:r>
              <a:rPr lang="en-US" baseline="0" dirty="0"/>
              <a:t>/news/tested-spacexs-starlink-satellite-internet-service-is-fast-but-itll-cost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9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www.tesmanian.com</a:t>
            </a:r>
            <a:r>
              <a:rPr lang="en-US" dirty="0"/>
              <a:t>/blogs/</a:t>
            </a:r>
            <a:r>
              <a:rPr lang="en-US" dirty="0" err="1"/>
              <a:t>tesmanian</a:t>
            </a:r>
            <a:r>
              <a:rPr lang="en-US" dirty="0"/>
              <a:t>-blog/</a:t>
            </a:r>
            <a:r>
              <a:rPr lang="en-US" dirty="0" err="1"/>
              <a:t>ufo</a:t>
            </a:r>
            <a:r>
              <a:rPr lang="en-US" dirty="0"/>
              <a:t>-</a:t>
            </a:r>
            <a:r>
              <a:rPr lang="en-US" dirty="0" err="1"/>
              <a:t>starlink</a:t>
            </a:r>
            <a:r>
              <a:rPr lang="en-US" dirty="0"/>
              <a:t>-terminal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74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www.thesprucecrafts.com</a:t>
            </a:r>
            <a:r>
              <a:rPr lang="en-US" dirty="0"/>
              <a:t>/chutes-and-ladders-snakes-and-ladders-411609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99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www.benton.org</a:t>
            </a:r>
            <a:r>
              <a:rPr lang="en-US" dirty="0"/>
              <a:t>/sites/default/files/PPP3_final.pdf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20D8B-59E9-9843-AA83-73509A9301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00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opex</a:t>
            </a:r>
            <a:r>
              <a:rPr lang="en-US" dirty="0"/>
              <a:t> ratios: Deloitte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8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www.giiresearch.com</a:t>
            </a:r>
            <a:r>
              <a:rPr lang="en-US" dirty="0"/>
              <a:t>/report/mtn761326-telecommunications-network-operators-3q18-market.html</a:t>
            </a:r>
          </a:p>
          <a:p>
            <a:r>
              <a:rPr lang="en-US" dirty="0"/>
              <a:t>https://</a:t>
            </a:r>
            <a:r>
              <a:rPr lang="en-US" dirty="0" err="1"/>
              <a:t>www.fiercetelecom.com</a:t>
            </a:r>
            <a:r>
              <a:rPr lang="en-US"/>
              <a:t>/operators/industry-voices-walker-hidden-truth-about-5g-layoffs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2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Deloitte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00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docs.fcc.gov</a:t>
            </a:r>
            <a:r>
              <a:rPr lang="en-US" dirty="0"/>
              <a:t>/public/attachments/DOC-362272A1.pdf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89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ecfsapi.fcc.gov</a:t>
            </a:r>
            <a:r>
              <a:rPr lang="en-US" dirty="0"/>
              <a:t>/file/7522902902.pdf</a:t>
            </a:r>
          </a:p>
          <a:p>
            <a:r>
              <a:rPr lang="en-US" dirty="0"/>
              <a:t>https://</a:t>
            </a:r>
            <a:r>
              <a:rPr lang="en-US" dirty="0" err="1"/>
              <a:t>ecfsapi.fcc.gov</a:t>
            </a:r>
            <a:r>
              <a:rPr lang="en-US" dirty="0"/>
              <a:t>/file/7521827885.pdf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631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www.usac.org</a:t>
            </a:r>
            <a:r>
              <a:rPr lang="en-US" dirty="0"/>
              <a:t>/lifeline/learn/program-data/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60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appropriations.house.gov</a:t>
            </a:r>
            <a:r>
              <a:rPr lang="en-US" dirty="0"/>
              <a:t>/news/press-releases/house-democrats-release-updated-version-of-the-heroes-act</a:t>
            </a:r>
          </a:p>
          <a:p>
            <a:r>
              <a:rPr lang="en-US" dirty="0"/>
              <a:t>https://</a:t>
            </a:r>
            <a:r>
              <a:rPr lang="en-US" dirty="0" err="1"/>
              <a:t>www.fcc.gov</a:t>
            </a:r>
            <a:r>
              <a:rPr lang="en-US" dirty="0"/>
              <a:t>/</a:t>
            </a:r>
            <a:r>
              <a:rPr lang="en-US" dirty="0" err="1"/>
              <a:t>broadbandbenefit</a:t>
            </a:r>
            <a:endParaRPr lang="en-US" dirty="0"/>
          </a:p>
          <a:p>
            <a:endParaRPr lang="en-US" dirty="0"/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70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crsreports.congress.gov</a:t>
            </a:r>
            <a:r>
              <a:rPr lang="en-US" dirty="0"/>
              <a:t>/product/pdf/R/R43947</a:t>
            </a:r>
          </a:p>
          <a:p>
            <a:r>
              <a:rPr lang="en-US" dirty="0"/>
              <a:t>https://</a:t>
            </a:r>
            <a:r>
              <a:rPr lang="en-US" dirty="0" err="1"/>
              <a:t>voxeu.org</a:t>
            </a:r>
            <a:r>
              <a:rPr lang="en-US" dirty="0"/>
              <a:t>/article/optimal-number-representatives-democracy  - unusually </a:t>
            </a:r>
            <a:r>
              <a:rPr lang="en-US"/>
              <a:t>small House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38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Internet Trends 2019 (Mary Meeker)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01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Internet Trends 2019 (Mary Meeker)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40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/internet/fact-sheet/internet-broadband/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20D8B-59E9-9843-AA83-73509A9301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fivethirtyeight.com</a:t>
            </a:r>
            <a:r>
              <a:rPr lang="en-US" dirty="0"/>
              <a:t>/features/the-worst-internet-in-</a:t>
            </a:r>
            <a:r>
              <a:rPr lang="en-US" dirty="0" err="1"/>
              <a:t>america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4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/internet/2019/06/13/mobile-technology-and-home-broadband-2019/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3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20D8B-59E9-9843-AA83-73509A9301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0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83E-B8CC-2749-A52D-902512385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0"/>
            <a:ext cx="9143999" cy="3509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17D1D-09D4-9A47-8506-7A59BBC8C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3230-EF28-C34B-B6E6-FE3CA987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17521-B329-BE47-82E7-000220A63018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A360-7162-9349-8704-A6065083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6096-67E1-564D-A91F-371B2F06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7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0FBD-6F03-9E4C-B270-E983B8BA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79F0B-936A-A844-8684-B441E9071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E0DC3-095B-D544-812E-0CD5F321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BB76-B810-1F4E-89F0-5404622B5605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FF353-8F11-6140-B0FB-92A991F9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3D35B-E731-D345-A609-832E3DA2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2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13420-4624-F34C-8553-D5249B8EE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6A008-7844-3243-A372-8DDD29D9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4CC8-F383-B545-980A-19DDC220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C4D6-DBAA-8C46-8DD4-A702B346608E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09622-CE28-364B-A859-4B0EF8E9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E8F24-2FBC-D04E-BC47-972F71B7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39999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94250" y="2558767"/>
            <a:ext cx="39999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5A5E-DAD2-F747-85C4-6027EAAF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C544-1961-A54D-9F1E-80BCC508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5407"/>
            <a:ext cx="8543636" cy="4871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D4C5-3961-0445-A5BB-19A9BDAC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358083"/>
            <a:ext cx="2057400" cy="365125"/>
          </a:xfrm>
        </p:spPr>
        <p:txBody>
          <a:bodyPr/>
          <a:lstStyle/>
          <a:p>
            <a:fld id="{422AEBEC-5469-EF40-9929-46DF19EE83EB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FD513-39CB-4C45-A106-E6F71355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C96B-1ADE-0C4C-86BC-8D082CA3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1036" y="6356351"/>
            <a:ext cx="2057400" cy="365125"/>
          </a:xfrm>
        </p:spPr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3521-C397-1449-A048-7C5E7B25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6EAB4-5F84-2F41-AD4D-058EB4337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B0A0-23E4-2D49-8148-ADA1662F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557D-E8F7-A64E-AABA-329325420AD7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41958-A645-CF4A-8152-80DBC652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8187A-EE4D-6340-A602-2EF92304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0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A5FD-6F83-004D-B637-9449A43AA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4255A-14F2-1049-AA34-E7214F04A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518C6-FFA2-2A4B-A02E-0B4155CC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8E886-23EF-8D44-BFA3-12A54AEB820B}" type="datetime1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C8ABC-EED0-7540-AA91-1C854824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7836D-E2D8-8E4F-BE42-31E4CF80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CBD194-E5A6-7E4C-9861-19958900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3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F8AAB-AAB1-8B48-AD18-E3F04CBD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0D3C9-EF98-744B-B80F-5FF307EE0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A71FC-83EE-9B4F-B6F3-AD7B2D0EB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11C7C-BCC0-5A41-B3C2-B8D74D70E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BB11E-091D-1D42-96CE-7C137077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22CF-DAD8-C14A-85C8-1DF69DE07513}" type="datetime1">
              <a:rPr lang="en-US" smtClean="0"/>
              <a:t>4/1/21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A57324-7C20-EC41-BCAC-17BC3F32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C0C34-64AD-4C43-821B-5FA74CF4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91FB20-2CFC-DB44-9F63-25BFDF7F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2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3B000-6B30-4046-8C9C-60C29901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C2B6-1323-8344-BC3C-1470E32AC874}" type="datetime1">
              <a:rPr lang="en-US" smtClean="0"/>
              <a:t>4/1/21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AD833-44FD-234A-B955-5DCE4DDF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2C10E-834D-BF4A-9640-C1FBE5C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C8979C-F764-4E42-9E3E-3067CEFC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2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6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C7668-5120-9F40-B684-B1DB688F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C39C0-ED23-8F46-87A9-7BF350854E6A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DBB3B-1765-E14F-AA1F-E5E1D3E2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3FA4-18FD-464E-8ADF-40A2F574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5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6DCE-8897-9141-A7B7-8502A7FD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D46A-D85A-6648-9F8A-D9F53F6E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94A23-CA3E-3F4F-AC8B-E3FCD418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8E0EC-6BBB-C549-B506-B91635B2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2583-9AEF-4D43-BA84-2BEBF7CCDE0B}" type="datetime1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38165-C4D4-0941-BBE0-A3AEFB7F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F2A5B-709F-1D4F-B6B6-4E376889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3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BDB0-8E13-214A-8400-6C29FB4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C290F-D1DE-3445-B0AF-2314FD963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7F796-7AA5-6741-84D9-834664C40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6DA95-305D-6940-BDB1-92F1EA3B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1C19-3104-CD48-B513-43AB1D0F36D2}" type="datetime1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09EB6-BD2F-D343-AB1C-48558473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4A0A-2038-9347-871F-AB96A15D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7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7DC6B-830F-8347-972D-896CA68E7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E8F5-C81D-8B4B-9CEE-375937A6A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E6301-D65D-E64D-A833-A98BBD96A4FF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3B707-388D-1C45-A92D-A1C4263B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CA1E5-35D3-1D49-A435-E5519BC16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1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c.gov/lifeline-consumer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How do we close the digital divide? It requires more than routers and protocols!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Henning Schulzrinne</a:t>
            </a:r>
          </a:p>
          <a:p>
            <a:r>
              <a:rPr lang="en-US" dirty="0"/>
              <a:t>Columbia University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D1B9-8649-F346-BC65-89FA6DF4B1BA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9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B64F9-A7F9-0141-928A-078D56BF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Digital Divide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EA78E-29D2-104A-802C-1CDBD2593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F6681-D16D-434D-898F-0B7FF436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853-63EE-8D4F-B712-9A6F36C2E8F3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DA5CA-819D-C843-8561-ED6E77C4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DC830-BFF4-0A4B-9AC7-D8142086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4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5808-465E-6E45-B819-0551C073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6EA3A-1FCB-D44B-9A06-31F48DAD2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Availability, affordability </a:t>
            </a:r>
            <a:r>
              <a:rPr lang="en-US" dirty="0"/>
              <a:t>and relevance</a:t>
            </a:r>
          </a:p>
          <a:p>
            <a:r>
              <a:rPr lang="en-US" dirty="0"/>
              <a:t>What makes deploying fixed broadband necessary &amp; expensive?</a:t>
            </a:r>
          </a:p>
          <a:p>
            <a:r>
              <a:rPr lang="en-US" dirty="0"/>
              <a:t>Technology may help – if it can dig trenches &amp; automate operations</a:t>
            </a:r>
          </a:p>
          <a:p>
            <a:r>
              <a:rPr lang="en-US" dirty="0"/>
              <a:t>Affordability may become a larger problem than availability</a:t>
            </a:r>
          </a:p>
          <a:p>
            <a:r>
              <a:rPr lang="en-US" dirty="0"/>
              <a:t>Government is likely to play a major role</a:t>
            </a:r>
          </a:p>
          <a:p>
            <a:r>
              <a:rPr lang="en-US" dirty="0"/>
              <a:t>Mostly focus on United States, but basic problems similar elsewhere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9F2FE-03EE-9148-89A7-13C7C5BE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B101B-9163-C543-ADC8-28DEF3E961D1}" type="datetime1">
              <a:rPr lang="en-US" smtClean="0"/>
              <a:t>4/1/21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F5A51-FC82-C94D-8524-0376D96D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16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FC52-702B-F946-98A6-B87EA32F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bad is the problem?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C944-CFA1-7346-A5AB-0953F7EA9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BD166-C31A-D64E-9103-A6DDF8FF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AC9-26FB-9548-9065-80E64167E7B0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22359-E877-9E41-853B-56058363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9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9096D-D624-A84B-9ABD-4C1C93A9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43185-B385-C240-B143-7451C112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3871B-9F20-DE4F-9D59-60807328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B20C36-966A-B54F-9535-137A3354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Internet 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63285-7359-CA46-B479-207846AA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821" y="5624513"/>
            <a:ext cx="4495220" cy="254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19AF5C-A551-ED49-AEF9-59621E78F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427" y="1743942"/>
            <a:ext cx="5170458" cy="37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3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99A3D-2666-C447-9E04-DD8B35F766AC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internet growth – 2009</a:t>
            </a:r>
            <a:r>
              <a:rPr lang="mr-IN" dirty="0"/>
              <a:t>–</a:t>
            </a:r>
            <a:r>
              <a:rPr lang="en-US" dirty="0"/>
              <a:t>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4D6D4B-0558-FF4F-BEB3-5B2231FF9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091" y="1801091"/>
            <a:ext cx="4867275" cy="346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AFF0FB-C9E1-5445-A677-09459A089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266" y="5618560"/>
            <a:ext cx="35909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7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E71D11-B239-BB48-9ABA-D2A0C4FC3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7E35-37F3-3242-8D14-E6D8C38857FF}" type="datetime1">
              <a:rPr lang="en-US" smtClean="0"/>
              <a:t>4/1/21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491A74-61B5-E04D-882F-6F2E93F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13D19-D7CE-EE42-9A8D-F856C6DD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US: Income plays a major role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ADC42-92B1-9E43-BA01-CFC10969D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248" y="1743942"/>
            <a:ext cx="4631504" cy="3936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D20AF3-AD31-4448-BA19-C18FBF711D62}"/>
              </a:ext>
            </a:extLst>
          </p:cNvPr>
          <p:cNvSpPr txBox="1"/>
          <p:nvPr/>
        </p:nvSpPr>
        <p:spPr>
          <a:xfrm>
            <a:off x="7258051" y="5343525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Pew Research</a:t>
            </a:r>
          </a:p>
        </p:txBody>
      </p:sp>
    </p:spTree>
    <p:extLst>
      <p:ext uri="{BB962C8B-B14F-4D97-AF65-F5344CB8AC3E}">
        <p14:creationId xmlns:p14="http://schemas.microsoft.com/office/powerpoint/2010/main" val="2061441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broadband 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622" y="2302111"/>
            <a:ext cx="5619565" cy="292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6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3132E-F270-0645-9BE3-4DA19758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56596-CE8E-2644-8857-10E24065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9C03D-D1DC-6E4D-931A-32D20A12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10388F-4354-FD4E-9598-78DD10BD3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race, too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43F52-6555-464A-96D2-C9DA62471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1690366"/>
            <a:ext cx="5819585" cy="39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77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F51453-8ED1-CD4F-AF7B-44458A1B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42AE8-91D7-4D42-BF49-E15F2AAD0360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13E1C-BC73-F947-9B2B-670AC1CE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ITEP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2515F-6F99-7045-B3C6-FBD28019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2E800C-749E-C14C-A832-CC87B160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% of U.S. adults who do not use broadband at home but own smartphones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4A266-A3A6-814C-A603-358F1D9FB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46" y="1221566"/>
            <a:ext cx="1745672" cy="5336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2B0C98-7891-9443-9328-4347D93067F3}"/>
              </a:ext>
            </a:extLst>
          </p:cNvPr>
          <p:cNvSpPr txBox="1"/>
          <p:nvPr/>
        </p:nvSpPr>
        <p:spPr>
          <a:xfrm>
            <a:off x="3719945" y="2171700"/>
            <a:ext cx="5226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Smartphones = mostly consumption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+ </a:t>
            </a:r>
            <a:r>
              <a:rPr lang="en-US" dirty="0" err="1"/>
              <a:t>TikTok</a:t>
            </a:r>
            <a:r>
              <a:rPr lang="en-US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 to do homework on a smartphone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 to do telework</a:t>
            </a:r>
          </a:p>
        </p:txBody>
      </p:sp>
    </p:spTree>
    <p:extLst>
      <p:ext uri="{BB962C8B-B14F-4D97-AF65-F5344CB8AC3E}">
        <p14:creationId xmlns:p14="http://schemas.microsoft.com/office/powerpoint/2010/main" val="3367357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access by speed &amp; geography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2435255"/>
            <a:ext cx="4967357" cy="1281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4045259"/>
            <a:ext cx="5019675" cy="1514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5989" y="5215413"/>
            <a:ext cx="17027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15% of US population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501" y="2160272"/>
            <a:ext cx="1033139" cy="54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7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Itinerary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Background: Making laws in practice</a:t>
            </a:r>
          </a:p>
          <a:p>
            <a:r>
              <a:rPr lang="en-US" dirty="0"/>
              <a:t>Background: What do Congressional offices do all day?</a:t>
            </a:r>
          </a:p>
          <a:p>
            <a:r>
              <a:rPr lang="en-US" dirty="0"/>
              <a:t>Making broadband available to useful to everyone </a:t>
            </a:r>
            <a:r>
              <a:rPr lang="en-US" dirty="0">
                <a:sym typeface="Wingdings" pitchFamily="2" charset="2"/>
              </a:rPr>
              <a:t> closing the “digital divide”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3009-705F-D642-9702-A9A5CD0A3BDB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2514D-99C5-B845-85EC-28990E81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What are the causes?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BC8C9-988B-A34D-A04C-834B5CE66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170BD-BA9F-8D48-B96E-F18E43BF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AC9-26FB-9548-9065-80E64167E7B0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22043-C0B9-4A49-BF49-E9CE83028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01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F03ED-A9DD-D043-96AE-CE48589F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64F64-9077-7341-A0E7-16083CCB57CE}" type="datetime1">
              <a:rPr lang="en-US" smtClean="0"/>
              <a:t>4/1/21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5A7FDD-F06B-AC4D-908D-006D48A7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D7F14-42DE-ED4F-830A-8818AFC1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Availability, affordability and relevance are coupled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08E27A3-897A-D94D-AA34-885F61607F29}"/>
              </a:ext>
            </a:extLst>
          </p:cNvPr>
          <p:cNvGraphicFramePr/>
          <p:nvPr/>
        </p:nvGraphicFramePr>
        <p:xfrm>
          <a:off x="1524000" y="1810246"/>
          <a:ext cx="5725886" cy="3473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F794019-794C-AF42-96F0-8487ACEAE3FA}"/>
              </a:ext>
            </a:extLst>
          </p:cNvPr>
          <p:cNvSpPr txBox="1"/>
          <p:nvPr/>
        </p:nvSpPr>
        <p:spPr>
          <a:xfrm>
            <a:off x="5709063" y="3297630"/>
            <a:ext cx="2438745" cy="5078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not available – don’t know what</a:t>
            </a:r>
          </a:p>
          <a:p>
            <a:r>
              <a:rPr lang="en-US" sz="1350" dirty="0"/>
              <a:t>you don’t have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718F1-C601-1043-8E22-9524F3963299}"/>
              </a:ext>
            </a:extLst>
          </p:cNvPr>
          <p:cNvSpPr txBox="1"/>
          <p:nvPr/>
        </p:nvSpPr>
        <p:spPr>
          <a:xfrm>
            <a:off x="2754332" y="5350083"/>
            <a:ext cx="3315780" cy="5078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if not relevant, low on spending priority</a:t>
            </a:r>
          </a:p>
          <a:p>
            <a:r>
              <a:rPr lang="en-US" sz="1350" dirty="0"/>
              <a:t>if can’t afford, easier to claim “don’t want it”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42406-1398-9140-B891-2E47F02A6760}"/>
              </a:ext>
            </a:extLst>
          </p:cNvPr>
          <p:cNvSpPr txBox="1"/>
          <p:nvPr/>
        </p:nvSpPr>
        <p:spPr>
          <a:xfrm>
            <a:off x="459426" y="3199479"/>
            <a:ext cx="2395848" cy="71558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carriers don’t build or improve in low-income areas (“digital redlining”)</a:t>
            </a:r>
          </a:p>
        </p:txBody>
      </p:sp>
    </p:spTree>
    <p:extLst>
      <p:ext uri="{BB962C8B-B14F-4D97-AF65-F5344CB8AC3E}">
        <p14:creationId xmlns:p14="http://schemas.microsoft.com/office/powerpoint/2010/main" val="3270225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 for non-adoption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31EF0-56F3-7F4E-94B0-1C7CB769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80627"/>
            <a:ext cx="9144000" cy="3771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1A6745-2D8E-2D4D-AD9B-F312C661C11D}"/>
              </a:ext>
            </a:extLst>
          </p:cNvPr>
          <p:cNvSpPr txBox="1"/>
          <p:nvPr/>
        </p:nvSpPr>
        <p:spPr>
          <a:xfrm>
            <a:off x="4097655" y="5631182"/>
            <a:ext cx="2696572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www.digitalinclusion.org</a:t>
            </a:r>
            <a:r>
              <a:rPr lang="en-US" sz="900" dirty="0"/>
              <a:t>/measuring-the-gap/</a:t>
            </a:r>
          </a:p>
        </p:txBody>
      </p:sp>
    </p:spTree>
    <p:extLst>
      <p:ext uri="{BB962C8B-B14F-4D97-AF65-F5344CB8AC3E}">
        <p14:creationId xmlns:p14="http://schemas.microsoft.com/office/powerpoint/2010/main" val="3919961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population density, easier broadband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459" y="1750137"/>
            <a:ext cx="6715838" cy="3744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1588" y="1731381"/>
            <a:ext cx="8338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2.91/km</a:t>
            </a:r>
            <a:r>
              <a:rPr lang="en-US" sz="1350" baseline="30000" dirty="0"/>
              <a:t>2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6619165" y="1731381"/>
            <a:ext cx="8338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3.49/km</a:t>
            </a:r>
            <a:r>
              <a:rPr lang="en-US" sz="1350" baseline="30000" dirty="0"/>
              <a:t>2</a:t>
            </a:r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3436248" y="1756013"/>
            <a:ext cx="9220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32.45/km</a:t>
            </a:r>
            <a:r>
              <a:rPr lang="en-US" sz="1350" baseline="30000" dirty="0"/>
              <a:t>2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276461" y="5702150"/>
            <a:ext cx="79220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Deloitte,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F3497-5207-BA4A-86F6-34A319CEA575}"/>
              </a:ext>
            </a:extLst>
          </p:cNvPr>
          <p:cNvSpPr txBox="1"/>
          <p:nvPr/>
        </p:nvSpPr>
        <p:spPr>
          <a:xfrm>
            <a:off x="1891898" y="4286250"/>
            <a:ext cx="17688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95000"/>
                  </a:schemeClr>
                </a:solidFill>
              </a:rPr>
              <a:t>to be covered requires</a:t>
            </a:r>
          </a:p>
        </p:txBody>
      </p:sp>
    </p:spTree>
    <p:extLst>
      <p:ext uri="{BB962C8B-B14F-4D97-AF65-F5344CB8AC3E}">
        <p14:creationId xmlns:p14="http://schemas.microsoft.com/office/powerpoint/2010/main" val="2814054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2CDA-F358-7347-BE24-85B77F98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all depends on your (network) roots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E55C2-47CF-0E4E-A925-80673C7B9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EBED2-1B56-7F41-832D-7CE6C04E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AC9-26FB-9548-9065-80E64167E7B0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11E63-FC55-7D47-9A85-7CE3552F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16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1932-7F94-F142-B3EC-A89242E487C2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runs communication systems and networks?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37789" y="2206524"/>
            <a:ext cx="1306375" cy="987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cable companies</a:t>
            </a:r>
          </a:p>
          <a:p>
            <a:pPr algn="ctr"/>
            <a:r>
              <a:rPr lang="en-US" sz="1050" dirty="0"/>
              <a:t>(“</a:t>
            </a:r>
            <a:r>
              <a:rPr lang="en-US" sz="900" dirty="0"/>
              <a:t>MVPD</a:t>
            </a:r>
            <a:r>
              <a:rPr lang="en-US" sz="1050" dirty="0"/>
              <a:t>”)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23130" y="4851773"/>
            <a:ext cx="1306375" cy="987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communities &amp; cooperatives </a:t>
            </a:r>
            <a:r>
              <a:rPr lang="en-US" sz="1050" dirty="0"/>
              <a:t>(“muni networks”, REC)</a:t>
            </a:r>
            <a:endParaRPr lang="en-US" sz="1350" dirty="0"/>
          </a:p>
        </p:txBody>
      </p:sp>
      <p:sp>
        <p:nvSpPr>
          <p:cNvPr id="9" name="Rounded Rectangle 8"/>
          <p:cNvSpPr/>
          <p:nvPr/>
        </p:nvSpPr>
        <p:spPr>
          <a:xfrm>
            <a:off x="6284223" y="2215343"/>
            <a:ext cx="1306375" cy="987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cellular providers </a:t>
            </a:r>
            <a:r>
              <a:rPr lang="en-US" sz="900" dirty="0">
                <a:solidFill>
                  <a:schemeClr val="accent2"/>
                </a:solidFill>
              </a:rPr>
              <a:t>(3-4)</a:t>
            </a:r>
            <a:endParaRPr lang="en-US" sz="1350" dirty="0">
              <a:solidFill>
                <a:schemeClr val="accent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23130" y="3546293"/>
            <a:ext cx="1306375" cy="987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wholesaler providers</a:t>
            </a:r>
          </a:p>
          <a:p>
            <a:pPr algn="ctr"/>
            <a:r>
              <a:rPr lang="en-US" sz="825" dirty="0"/>
              <a:t>(“carriers’ carrier”)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44923" y="2197363"/>
            <a:ext cx="1306375" cy="987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incumbent local exchange carriers</a:t>
            </a:r>
          </a:p>
          <a:p>
            <a:pPr algn="ctr"/>
            <a:r>
              <a:rPr lang="en-US" sz="900" dirty="0"/>
              <a:t>(“ILEC”)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31959" y="4357926"/>
            <a:ext cx="1306375" cy="987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satellite providers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24" y="2780881"/>
            <a:ext cx="312152" cy="478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691" y="2860234"/>
            <a:ext cx="541370" cy="3248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235" y="3259636"/>
            <a:ext cx="1123063" cy="37604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935341" y="2197363"/>
            <a:ext cx="1306375" cy="987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competitive local exchange carriers</a:t>
            </a:r>
          </a:p>
          <a:p>
            <a:pPr algn="ctr"/>
            <a:r>
              <a:rPr lang="en-US" sz="788" dirty="0"/>
              <a:t>(“CLEC”)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788" y="2227030"/>
            <a:ext cx="1381836" cy="1414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935341" y="3510674"/>
            <a:ext cx="1306375" cy="987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rural local exchange carriers</a:t>
            </a:r>
          </a:p>
          <a:p>
            <a:pPr algn="ctr"/>
            <a:r>
              <a:rPr lang="en-US" sz="825" dirty="0"/>
              <a:t>(“RLEC”)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580" y="4327591"/>
            <a:ext cx="591641" cy="1962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301" y="2965276"/>
            <a:ext cx="312152" cy="4787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407" y="2992514"/>
            <a:ext cx="541370" cy="3248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440" y="1968825"/>
            <a:ext cx="1023023" cy="2404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724" y="2211322"/>
            <a:ext cx="655052" cy="2718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192" y="2988925"/>
            <a:ext cx="655052" cy="2292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109674" y="4523800"/>
            <a:ext cx="47481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~1,000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37788" y="5636980"/>
            <a:ext cx="1377300" cy="2308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900" dirty="0"/>
              <a:t># with ~90% </a:t>
            </a:r>
            <a:r>
              <a:rPr lang="en-US" sz="900" dirty="0" err="1"/>
              <a:t>marketshare</a:t>
            </a:r>
            <a:endParaRPr lang="en-US" sz="900" dirty="0"/>
          </a:p>
        </p:txBody>
      </p:sp>
      <p:sp>
        <p:nvSpPr>
          <p:cNvPr id="29" name="TextBox 28"/>
          <p:cNvSpPr txBox="1"/>
          <p:nvPr/>
        </p:nvSpPr>
        <p:spPr>
          <a:xfrm>
            <a:off x="4637788" y="2965275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AD8F67"/>
                </a:solidFill>
              </a:rPr>
              <a:t>~6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788" y="4414887"/>
            <a:ext cx="314325" cy="2381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561" y="4399200"/>
            <a:ext cx="385234" cy="24919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58559" y="513787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AD8F67"/>
                </a:solidFill>
              </a:rPr>
              <a:t>~2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915" y="3546292"/>
            <a:ext cx="873097" cy="2643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820" y="4293813"/>
            <a:ext cx="734085" cy="2421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60" y="5128709"/>
            <a:ext cx="538634" cy="2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40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3FEB2-97F5-F541-A381-3126DE06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7E35-37F3-3242-8D14-E6D8C38857FF}" type="datetime1">
              <a:rPr lang="en-US" smtClean="0"/>
              <a:t>4/1/21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554AF-EA61-7048-8681-A1F9C569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59FF9E-9A96-6846-A8AB-483198B7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a few large carriers dominate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89A81B9-3773-1C43-8477-6B5A8FCC74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860774"/>
              </p:ext>
            </p:extLst>
          </p:nvPr>
        </p:nvGraphicFramePr>
        <p:xfrm>
          <a:off x="1039090" y="1367848"/>
          <a:ext cx="7284027" cy="480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9914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8BA5-9FFA-BA47-A31D-21764F83209F}" type="datetime1">
              <a:rPr lang="en-US" smtClean="0"/>
              <a:t>4/1/21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Accidental broadband</a:t>
            </a:r>
          </a:p>
        </p:txBody>
      </p:sp>
      <p:sp>
        <p:nvSpPr>
          <p:cNvPr id="5" name="Pentagon 4"/>
          <p:cNvSpPr/>
          <p:nvPr/>
        </p:nvSpPr>
        <p:spPr>
          <a:xfrm>
            <a:off x="1830272" y="3040775"/>
            <a:ext cx="4099035" cy="13400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476442" y="2686050"/>
            <a:ext cx="10115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DSL patents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6888" y="2318522"/>
            <a:ext cx="13679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94.2% of US</a:t>
            </a:r>
          </a:p>
          <a:p>
            <a:r>
              <a:rPr lang="en-US" sz="1350" dirty="0"/>
              <a:t>households have</a:t>
            </a:r>
          </a:p>
          <a:p>
            <a:r>
              <a:rPr lang="en-US" sz="1350" dirty="0"/>
              <a:t>phone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9126" y="2478302"/>
            <a:ext cx="7328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G.992.2</a:t>
            </a:r>
          </a:p>
          <a:p>
            <a:r>
              <a:rPr lang="en-US" sz="1350" dirty="0"/>
              <a:t>ADSL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6442" y="3252507"/>
            <a:ext cx="9428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1988-1991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2371" y="325250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1993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7109" y="322369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1999</a:t>
            </a:r>
          </a:p>
        </p:txBody>
      </p:sp>
      <p:sp>
        <p:nvSpPr>
          <p:cNvPr id="12" name="Pentagon 11"/>
          <p:cNvSpPr/>
          <p:nvPr/>
        </p:nvSpPr>
        <p:spPr>
          <a:xfrm>
            <a:off x="1830273" y="4439378"/>
            <a:ext cx="5250743" cy="144489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3163108" y="4602199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1995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0696" y="3732474"/>
            <a:ext cx="136794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62.1 million US</a:t>
            </a:r>
          </a:p>
          <a:p>
            <a:pPr algn="ctr"/>
            <a:r>
              <a:rPr lang="en-US" sz="1350" dirty="0"/>
              <a:t>households have</a:t>
            </a:r>
          </a:p>
          <a:p>
            <a:pPr algn="ctr"/>
            <a:r>
              <a:rPr lang="en-US" sz="1350" dirty="0"/>
              <a:t>cable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84529" y="4602199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2008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69409" y="3822672"/>
            <a:ext cx="11197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“peak CATV”:</a:t>
            </a:r>
          </a:p>
          <a:p>
            <a:pPr algn="ctr"/>
            <a:r>
              <a:rPr lang="en-US" sz="1350" dirty="0"/>
              <a:t>82% of HH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79039" y="4602199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1997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6027" y="3997675"/>
            <a:ext cx="9605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DOCSIS 1.0</a:t>
            </a:r>
          </a:p>
          <a:p>
            <a:r>
              <a:rPr lang="en-US" sz="1350" dirty="0"/>
              <a:t>(40M/1M)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36237" y="4587792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24640" y="3860671"/>
            <a:ext cx="9605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DOCSIS 3.1</a:t>
            </a:r>
          </a:p>
          <a:p>
            <a:r>
              <a:rPr lang="en-US" sz="1350" dirty="0"/>
              <a:t>(10G/1G)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FAAFB6-A6BF-5749-BBB2-95D890365EB4}"/>
              </a:ext>
            </a:extLst>
          </p:cNvPr>
          <p:cNvSpPr txBox="1"/>
          <p:nvPr/>
        </p:nvSpPr>
        <p:spPr>
          <a:xfrm>
            <a:off x="1612233" y="5102248"/>
            <a:ext cx="5541161" cy="5078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350" dirty="0">
                <a:sym typeface="Wingdings" pitchFamily="2" charset="2"/>
              </a:rPr>
              <a:t> </a:t>
            </a:r>
            <a:r>
              <a:rPr lang="en-US" sz="1350" dirty="0"/>
              <a:t>DSL and cable infrastructure near-universally or widely available well before use as Internet access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B7768-DDCF-EA42-81DB-751F3D30B06A}"/>
              </a:ext>
            </a:extLst>
          </p:cNvPr>
          <p:cNvSpPr txBox="1"/>
          <p:nvPr/>
        </p:nvSpPr>
        <p:spPr>
          <a:xfrm>
            <a:off x="1612233" y="460924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FD2B2E-6555-E54D-A170-464CAA42D2B6}"/>
              </a:ext>
            </a:extLst>
          </p:cNvPr>
          <p:cNvSpPr txBox="1"/>
          <p:nvPr/>
        </p:nvSpPr>
        <p:spPr>
          <a:xfrm>
            <a:off x="1284321" y="3896142"/>
            <a:ext cx="12084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16 million</a:t>
            </a:r>
          </a:p>
          <a:p>
            <a:r>
              <a:rPr lang="en-US" sz="1350" dirty="0"/>
              <a:t>US subscribers</a:t>
            </a:r>
          </a:p>
        </p:txBody>
      </p:sp>
    </p:spTree>
    <p:extLst>
      <p:ext uri="{BB962C8B-B14F-4D97-AF65-F5344CB8AC3E}">
        <p14:creationId xmlns:p14="http://schemas.microsoft.com/office/powerpoint/2010/main" val="2235825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C73A9F-1A18-BA42-AC18-8BB37604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A79C-F4B3-B74E-846C-FA468E7BD412}" type="datetime1">
              <a:rPr lang="en-US" smtClean="0"/>
              <a:t>4/1/21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30B25-7B54-0240-A43B-F8688C043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DA4BB4-CBF4-C94B-96E4-2385E811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FTTH internationally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ABD108B-CBB2-714B-89B1-309BFC8581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87508"/>
              </p:ext>
            </p:extLst>
          </p:nvPr>
        </p:nvGraphicFramePr>
        <p:xfrm>
          <a:off x="211598" y="1239352"/>
          <a:ext cx="8766148" cy="4662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8867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E57F0-3AF3-694E-94BC-7AB71DD9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2035E-0004-CC4D-B097-B67B256F77E7}" type="datetime1">
              <a:rPr lang="en-US" smtClean="0"/>
              <a:t>4/1/21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A61B-D852-7743-A3FE-F43A616C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12A8E0-A2B1-864A-BC46-C493F61B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path dependence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E259BC-4343-994A-893B-F610C4EE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19" y="1740265"/>
            <a:ext cx="7877332" cy="38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3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kinds of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Constitutional law (1787)</a:t>
            </a:r>
          </a:p>
          <a:p>
            <a:pPr lvl="1"/>
            <a:r>
              <a:rPr lang="en-US" dirty="0"/>
              <a:t>relationship between</a:t>
            </a:r>
          </a:p>
          <a:p>
            <a:pPr lvl="2"/>
            <a:r>
              <a:rPr lang="en-US" dirty="0"/>
              <a:t>president and Congress</a:t>
            </a:r>
          </a:p>
          <a:p>
            <a:pPr lvl="2"/>
            <a:r>
              <a:rPr lang="en-US" dirty="0"/>
              <a:t>federal government and states</a:t>
            </a:r>
          </a:p>
          <a:p>
            <a:pPr lvl="1"/>
            <a:r>
              <a:rPr lang="en-US" dirty="0"/>
              <a:t>bill of rights (1791) + 17 amendments</a:t>
            </a:r>
          </a:p>
          <a:p>
            <a:pPr lvl="1"/>
            <a:r>
              <a:rPr lang="en-US" dirty="0"/>
              <a:t>short compared to other constitutions</a:t>
            </a:r>
          </a:p>
          <a:p>
            <a:r>
              <a:rPr lang="en-US" dirty="0"/>
              <a:t>Criminal law</a:t>
            </a:r>
          </a:p>
          <a:p>
            <a:pPr lvl="1"/>
            <a:r>
              <a:rPr lang="en-US" dirty="0">
                <a:solidFill>
                  <a:srgbClr val="660066"/>
                </a:solidFill>
              </a:rPr>
              <a:t>“Homicide means conduct which causes the death of a person or an unborn child with which a female has been pregnant for more than twenty-four weeks under circumstances constituting murder, manslaughter in the first degree, manslaughter in the second degree, criminally negligent homicide, abortion in the first degree or self-abortion in the first degree.” </a:t>
            </a:r>
            <a:r>
              <a:rPr lang="en-US" dirty="0"/>
              <a:t>(NYS S125.00)</a:t>
            </a:r>
          </a:p>
          <a:p>
            <a:pPr lvl="1"/>
            <a:r>
              <a:rPr lang="en-US" dirty="0">
                <a:solidFill>
                  <a:srgbClr val="660066"/>
                </a:solidFill>
              </a:rPr>
              <a:t>"Person," when referring to the victim of a homicide, means a human being who has been born and is alive.</a:t>
            </a:r>
            <a:endParaRPr lang="en-US" dirty="0"/>
          </a:p>
          <a:p>
            <a:r>
              <a:rPr lang="en-US" dirty="0"/>
              <a:t>Civil law</a:t>
            </a:r>
          </a:p>
          <a:p>
            <a:pPr lvl="1"/>
            <a:r>
              <a:rPr lang="en-US" dirty="0"/>
              <a:t>contract, uniform commercial code, labor laws, …</a:t>
            </a:r>
          </a:p>
          <a:p>
            <a:r>
              <a:rPr lang="en-US" dirty="0"/>
              <a:t>Administrative law</a:t>
            </a:r>
          </a:p>
          <a:p>
            <a:pPr lvl="1"/>
            <a:r>
              <a:rPr lang="en-US" dirty="0"/>
              <a:t>e.g., how can regulations be made and enforced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80D8-ED06-BA4A-B0F9-D22F941F5E8A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03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2CDA-F358-7347-BE24-85B77F98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Improving availability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E55C2-47CF-0E4E-A925-80673C7B9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EBED2-1B56-7F41-832D-7CE6C04E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AC9-26FB-9548-9065-80E64167E7B0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11E63-FC55-7D47-9A85-7CE3552F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27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ber Optic Cables">
            <a:extLst>
              <a:ext uri="{FF2B5EF4-FFF2-40B4-BE49-F238E27FC236}">
                <a16:creationId xmlns:a16="http://schemas.microsoft.com/office/drawing/2014/main" id="{B3EECC0F-B8E1-754E-A5CA-3C2DCC0D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41" y="2514271"/>
            <a:ext cx="975708" cy="6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5FBD92-C226-E74A-80F8-BD2CA5C3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D7E6-C413-B944-8043-4CB1C3E80362}" type="datetime1">
              <a:rPr lang="en-US" smtClean="0"/>
              <a:t>4/1/21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  <a:r>
              <a:rPr lang="en-US"/>
              <a:t>: not Gb/s or b/s/Hz, but $/</a:t>
            </a:r>
            <a:r>
              <a:rPr lang="en-US" dirty="0"/>
              <a:t>GB and $/year</a:t>
            </a:r>
          </a:p>
        </p:txBody>
      </p:sp>
      <p:sp>
        <p:nvSpPr>
          <p:cNvPr id="14" name="Left-Up Arrow 13">
            <a:extLst>
              <a:ext uri="{FF2B5EF4-FFF2-40B4-BE49-F238E27FC236}">
                <a16:creationId xmlns:a16="http://schemas.microsoft.com/office/drawing/2014/main" id="{A25B4420-E6D1-D64C-B301-DE0730ABAC9E}"/>
              </a:ext>
            </a:extLst>
          </p:cNvPr>
          <p:cNvSpPr/>
          <p:nvPr/>
        </p:nvSpPr>
        <p:spPr>
          <a:xfrm flipH="1">
            <a:off x="1520190" y="2194560"/>
            <a:ext cx="5189220" cy="2926080"/>
          </a:xfrm>
          <a:prstGeom prst="leftUpArrow">
            <a:avLst>
              <a:gd name="adj1" fmla="val 207"/>
              <a:gd name="adj2" fmla="val 2736"/>
              <a:gd name="adj3" fmla="val 6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419D7E-848B-5F41-80AC-A7BA685657CB}"/>
              </a:ext>
            </a:extLst>
          </p:cNvPr>
          <p:cNvSpPr txBox="1"/>
          <p:nvPr/>
        </p:nvSpPr>
        <p:spPr>
          <a:xfrm>
            <a:off x="5326380" y="5148352"/>
            <a:ext cx="25009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GB/subscriber or GB/square mile</a:t>
            </a: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CBF2D999-D0EF-8F4C-B410-D01D0D20BF80}"/>
              </a:ext>
            </a:extLst>
          </p:cNvPr>
          <p:cNvCxnSpPr/>
          <p:nvPr/>
        </p:nvCxnSpPr>
        <p:spPr>
          <a:xfrm flipV="1">
            <a:off x="1657350" y="2045970"/>
            <a:ext cx="4954905" cy="2623185"/>
          </a:xfrm>
          <a:prstGeom prst="curvedConnector3">
            <a:avLst>
              <a:gd name="adj1" fmla="val 66724"/>
            </a:avLst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DBAA24-F806-074D-A538-345FFB9A0688}"/>
              </a:ext>
            </a:extLst>
          </p:cNvPr>
          <p:cNvCxnSpPr/>
          <p:nvPr/>
        </p:nvCxnSpPr>
        <p:spPr>
          <a:xfrm>
            <a:off x="1663065" y="4217670"/>
            <a:ext cx="9772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D894B4-F85D-2648-BDA8-9460C0411586}"/>
              </a:ext>
            </a:extLst>
          </p:cNvPr>
          <p:cNvCxnSpPr/>
          <p:nvPr/>
        </p:nvCxnSpPr>
        <p:spPr>
          <a:xfrm flipV="1">
            <a:off x="2640330" y="3429000"/>
            <a:ext cx="0" cy="7886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944380-FF7D-D847-91F7-0B962D6B4203}"/>
              </a:ext>
            </a:extLst>
          </p:cNvPr>
          <p:cNvCxnSpPr/>
          <p:nvPr/>
        </p:nvCxnSpPr>
        <p:spPr>
          <a:xfrm>
            <a:off x="2640330" y="3429000"/>
            <a:ext cx="9772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Callout 25">
            <a:extLst>
              <a:ext uri="{FF2B5EF4-FFF2-40B4-BE49-F238E27FC236}">
                <a16:creationId xmlns:a16="http://schemas.microsoft.com/office/drawing/2014/main" id="{DDB9B0E7-D1DB-3248-B29C-3E994D3BB911}"/>
              </a:ext>
            </a:extLst>
          </p:cNvPr>
          <p:cNvSpPr/>
          <p:nvPr/>
        </p:nvSpPr>
        <p:spPr>
          <a:xfrm>
            <a:off x="2686051" y="4120516"/>
            <a:ext cx="1360168" cy="850667"/>
          </a:xfrm>
          <a:prstGeom prst="wedgeEllipseCallout">
            <a:avLst>
              <a:gd name="adj1" fmla="val -52457"/>
              <a:gd name="adj2" fmla="val -49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2</a:t>
            </a:r>
            <a:r>
              <a:rPr lang="en-US" sz="1350" baseline="30000" dirty="0"/>
              <a:t>nd</a:t>
            </a:r>
            <a:r>
              <a:rPr lang="en-US" sz="1350" dirty="0"/>
              <a:t> GEO satellite</a:t>
            </a: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B5203221-6672-7C48-A299-D502F0F3154B}"/>
              </a:ext>
            </a:extLst>
          </p:cNvPr>
          <p:cNvSpPr/>
          <p:nvPr/>
        </p:nvSpPr>
        <p:spPr>
          <a:xfrm>
            <a:off x="5040630" y="3407011"/>
            <a:ext cx="1360168" cy="850667"/>
          </a:xfrm>
          <a:prstGeom prst="wedgeEllipseCallout">
            <a:avLst>
              <a:gd name="adj1" fmla="val -52457"/>
              <a:gd name="adj2" fmla="val -495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switch to small cells</a:t>
            </a:r>
          </a:p>
        </p:txBody>
      </p:sp>
      <p:sp>
        <p:nvSpPr>
          <p:cNvPr id="28" name="Oval Callout 27">
            <a:extLst>
              <a:ext uri="{FF2B5EF4-FFF2-40B4-BE49-F238E27FC236}">
                <a16:creationId xmlns:a16="http://schemas.microsoft.com/office/drawing/2014/main" id="{BEC5626E-36CF-BB4B-BC2B-B84167EB9E43}"/>
              </a:ext>
            </a:extLst>
          </p:cNvPr>
          <p:cNvSpPr/>
          <p:nvPr/>
        </p:nvSpPr>
        <p:spPr>
          <a:xfrm>
            <a:off x="6343647" y="2104858"/>
            <a:ext cx="1360168" cy="850667"/>
          </a:xfrm>
          <a:prstGeom prst="wedgeEllipseCallout">
            <a:avLst>
              <a:gd name="adj1" fmla="val -52457"/>
              <a:gd name="adj2" fmla="val -495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in-building cells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2F5212-CB41-8C4D-9042-C8563C65DC2E}"/>
              </a:ext>
            </a:extLst>
          </p:cNvPr>
          <p:cNvCxnSpPr>
            <a:cxnSpLocks/>
          </p:cNvCxnSpPr>
          <p:nvPr/>
        </p:nvCxnSpPr>
        <p:spPr>
          <a:xfrm flipV="1">
            <a:off x="1663065" y="2834641"/>
            <a:ext cx="4537710" cy="59435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88CC926-59DC-BB4B-A412-EE2B33939831}"/>
              </a:ext>
            </a:extLst>
          </p:cNvPr>
          <p:cNvSpPr txBox="1"/>
          <p:nvPr/>
        </p:nvSpPr>
        <p:spPr>
          <a:xfrm>
            <a:off x="650518" y="2149705"/>
            <a:ext cx="8082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$/month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A46C632-ACAC-C540-A323-668C4E0BDC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040" y="3596679"/>
            <a:ext cx="685881" cy="5761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FE8898-56EB-5A4E-A187-9A7EA40D2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681" y="4161010"/>
            <a:ext cx="432668" cy="5768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44FCA4-C95C-914A-B23A-77BDF6A8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35" y="3144915"/>
            <a:ext cx="1181499" cy="60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14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418CF-965D-7347-9899-FF0853A1B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C2B6-1323-8344-BC3C-1470E32AC874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11FBBC-056D-5A4C-B771-C9A08AC0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E8C91-1C1F-C844-BCB1-2957CAA8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99E7AD-97A8-7B46-8579-756AAE76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speed do we need?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2BB7FD-8A43-5746-8224-4C2CCA43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4" y="1182255"/>
            <a:ext cx="6182591" cy="49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54BD9A-8193-B94D-95D2-2369FFE90382}"/>
              </a:ext>
            </a:extLst>
          </p:cNvPr>
          <p:cNvSpPr txBox="1"/>
          <p:nvPr/>
        </p:nvSpPr>
        <p:spPr>
          <a:xfrm>
            <a:off x="3882672" y="1709855"/>
            <a:ext cx="4632678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industry: most applications don’t need lots of bandwidth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63193-C09D-C646-A3F9-DFBB10AD17A4}"/>
              </a:ext>
            </a:extLst>
          </p:cNvPr>
          <p:cNvSpPr txBox="1"/>
          <p:nvPr/>
        </p:nvSpPr>
        <p:spPr>
          <a:xfrm>
            <a:off x="3882672" y="2572937"/>
            <a:ext cx="463267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advocates: but we want future-proof networks!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9CEC8-1B24-FC49-AA09-EE3FCEC09039}"/>
              </a:ext>
            </a:extLst>
          </p:cNvPr>
          <p:cNvSpPr txBox="1"/>
          <p:nvPr/>
        </p:nvSpPr>
        <p:spPr>
          <a:xfrm>
            <a:off x="6494318" y="5770268"/>
            <a:ext cx="2296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Technology Policy Institute, 3/21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5A60C6-2653-8447-972A-CC7696F3E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3115268"/>
            <a:ext cx="8343900" cy="11049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067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CE484-88DF-4F43-BF86-0828B9249AD4}" type="datetime1">
              <a:rPr lang="en-US" smtClean="0"/>
              <a:t>4/1/21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non-fiber networks, problem is likely capacity, not speed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40B5879-6DD6-CA4E-86BE-07DD37EADBD5}"/>
              </a:ext>
            </a:extLst>
          </p:cNvPr>
          <p:cNvGraphicFramePr/>
          <p:nvPr/>
        </p:nvGraphicFramePr>
        <p:xfrm>
          <a:off x="1163410" y="1826514"/>
          <a:ext cx="6435254" cy="4002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8660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levers for rural broadband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91" y="1368714"/>
            <a:ext cx="4476344" cy="3017520"/>
          </a:xfrm>
        </p:spPr>
        <p:txBody>
          <a:bodyPr/>
          <a:lstStyle/>
          <a:p>
            <a:r>
              <a:rPr lang="en-US" dirty="0"/>
              <a:t>Decrease cost of serving</a:t>
            </a:r>
          </a:p>
          <a:p>
            <a:pPr lvl="1"/>
            <a:r>
              <a:rPr lang="en-US" dirty="0"/>
              <a:t>“dig once” </a:t>
            </a:r>
            <a:r>
              <a:rPr lang="mr-IN" dirty="0"/>
              <a:t>–</a:t>
            </a:r>
            <a:r>
              <a:rPr lang="en-US" dirty="0"/>
              <a:t> bury conduit or fiber during street (or other utility) repair &amp; construction</a:t>
            </a:r>
          </a:p>
          <a:p>
            <a:pPr lvl="1"/>
            <a:r>
              <a:rPr lang="en-US" dirty="0"/>
              <a:t>pole attachment: make-ready, rates, shot clocks,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Provide funding</a:t>
            </a:r>
          </a:p>
          <a:p>
            <a:pPr lvl="1"/>
            <a:r>
              <a:rPr lang="en-US" dirty="0"/>
              <a:t>US: Universal Service Fund</a:t>
            </a:r>
          </a:p>
          <a:p>
            <a:pPr lvl="1"/>
            <a:r>
              <a:rPr lang="en-US" dirty="0"/>
              <a:t>and Department of Agriculture</a:t>
            </a:r>
          </a:p>
          <a:p>
            <a:pPr lvl="1"/>
            <a:r>
              <a:rPr lang="en-US" dirty="0"/>
              <a:t>and NSF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406" y="2241552"/>
            <a:ext cx="1826846" cy="1082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0557" y="3405582"/>
            <a:ext cx="12583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microtrenching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21" y="3660907"/>
            <a:ext cx="3749816" cy="20040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56936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rural electrification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1920s, between 2 and 3% of farms (likely less)</a:t>
            </a:r>
          </a:p>
          <a:p>
            <a:pPr lvl="1"/>
            <a:r>
              <a:rPr lang="en-US" dirty="0"/>
              <a:t>1921: DC had 98.2%, MA 97.8%</a:t>
            </a:r>
          </a:p>
          <a:p>
            <a:r>
              <a:rPr lang="en-US" dirty="0"/>
              <a:t> “In 1935, only 10.9% of American farms (744,000) enjoyed central station power, compared with Germany and Japan at 90%, France between 90 and 95%, and New Zealand at 60%.”</a:t>
            </a:r>
          </a:p>
          <a:p>
            <a:r>
              <a:rPr lang="en-US" dirty="0"/>
              <a:t>“In 1940, just four and a half years after Roosevelt signed Executive Order No. 7037 (followed by 1936 ”Rural Electrification Act”), 25% of American farms had been electrified.”</a:t>
            </a:r>
          </a:p>
          <a:p>
            <a:r>
              <a:rPr lang="en-US" dirty="0"/>
              <a:t>1950: 90% had been electrified nationally</a:t>
            </a:r>
          </a:p>
          <a:p>
            <a:r>
              <a:rPr lang="en-US" dirty="0"/>
              <a:t>Today: 850 distribution coops serving 14 M homes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3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electrification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220" y="2241551"/>
            <a:ext cx="4902472" cy="30175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“In 1935, Morris Llewellyn Cooke, a mechanical engineer </a:t>
            </a:r>
            <a:r>
              <a:rPr lang="mr-IN" dirty="0"/>
              <a:t>…</a:t>
            </a:r>
            <a:r>
              <a:rPr lang="en-US" dirty="0"/>
              <a:t> appointed by Roosevelt as the REA's first administrator, Cooke applied an engineer's approach to the problem, instituting what was known at the time as "scientific management"—essentially systems engineering. </a:t>
            </a:r>
            <a:r>
              <a:rPr lang="mr-IN" dirty="0"/>
              <a:t>…</a:t>
            </a:r>
            <a:r>
              <a:rPr lang="en-US" dirty="0"/>
              <a:t> By 1939 the cost of a mile of rural line had dropped from $2,000 to $600. Almost half of all farms were wired by 1942 and virtually all of them by the 1950s.”</a:t>
            </a:r>
          </a:p>
          <a:p>
            <a:r>
              <a:rPr lang="en-US" dirty="0"/>
              <a:t>Cost of aerial </a:t>
            </a:r>
            <a:r>
              <a:rPr lang="en-US" b="1" dirty="0"/>
              <a:t>fiber</a:t>
            </a:r>
            <a:r>
              <a:rPr lang="en-US" dirty="0"/>
              <a:t> installation: $14k/mile material, $39k/mile installation </a:t>
            </a:r>
            <a:r>
              <a:rPr lang="en-US" baseline="30000" dirty="0"/>
              <a:t>(Singer, 2017)</a:t>
            </a:r>
            <a:endParaRPr lang="en-US" dirty="0"/>
          </a:p>
          <a:p>
            <a:r>
              <a:rPr lang="en-US" dirty="0"/>
              <a:t>USDA loans at 2.81% for 30 years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6662691" y="3310866"/>
            <a:ext cx="1338309" cy="439445"/>
          </a:xfrm>
          <a:prstGeom prst="cloudCallout">
            <a:avLst>
              <a:gd name="adj1" fmla="val -77834"/>
              <a:gd name="adj2" fmla="val -823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$10,958 in 2017</a:t>
            </a:r>
          </a:p>
        </p:txBody>
      </p:sp>
    </p:spTree>
    <p:extLst>
      <p:ext uri="{BB962C8B-B14F-4D97-AF65-F5344CB8AC3E}">
        <p14:creationId xmlns:p14="http://schemas.microsoft.com/office/powerpoint/2010/main" val="1620846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determines network choices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828800" y="3826831"/>
            <a:ext cx="552635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3673692"/>
            <a:ext cx="0" cy="30628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72300" y="3689227"/>
            <a:ext cx="0" cy="30628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57800" y="3689227"/>
            <a:ext cx="0" cy="30628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43300" y="3689227"/>
            <a:ext cx="0" cy="30628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15668" y="399550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62802" y="4035529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3219" y="4035529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3637" y="4035529"/>
            <a:ext cx="5373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1000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743450" y="3673692"/>
            <a:ext cx="0" cy="30628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99821" y="4035529"/>
            <a:ext cx="28725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88"/>
              <a:t>50</a:t>
            </a:r>
            <a:endParaRPr lang="en-US" sz="788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3387281" y="4822788"/>
            <a:ext cx="13683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Alaska </a:t>
            </a:r>
            <a:r>
              <a:rPr lang="en-US" sz="1350" dirty="0" err="1"/>
              <a:t>roadmiles</a:t>
            </a:r>
            <a:endParaRPr lang="en-US" sz="135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057650" y="3673691"/>
            <a:ext cx="0" cy="30628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10260" y="4035006"/>
            <a:ext cx="28725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88" dirty="0"/>
              <a:t>20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246620" y="3683676"/>
            <a:ext cx="0" cy="30628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08956" y="3847316"/>
            <a:ext cx="3385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1454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268980" y="3683676"/>
            <a:ext cx="0" cy="30628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47204" y="3995506"/>
            <a:ext cx="23596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88" dirty="0"/>
              <a:t>7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131" y="4352552"/>
            <a:ext cx="726979" cy="4742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814" y="3187995"/>
            <a:ext cx="561274" cy="3744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017201"/>
            <a:ext cx="765699" cy="57427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 rot="16200000">
            <a:off x="986445" y="3617938"/>
            <a:ext cx="11340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HH/road mile</a:t>
            </a:r>
            <a:endParaRPr lang="en-US" sz="135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529" y="3153435"/>
            <a:ext cx="714200" cy="46423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4057651" y="2288774"/>
            <a:ext cx="33923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273220" y="2456339"/>
            <a:ext cx="832703" cy="1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707690" y="2641662"/>
            <a:ext cx="20840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341070" y="2181222"/>
            <a:ext cx="433132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/>
              <a:t>cable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257801" y="2641662"/>
            <a:ext cx="21922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341069" y="2537788"/>
            <a:ext cx="421910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FTTH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07088" y="2534464"/>
            <a:ext cx="869149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DSL (common)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94332" y="2316235"/>
            <a:ext cx="364202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REC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584600" y="2825876"/>
            <a:ext cx="832703" cy="1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816437" y="2724132"/>
            <a:ext cx="428322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WISP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864308" y="2455816"/>
            <a:ext cx="1352173" cy="9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098707" y="2328611"/>
            <a:ext cx="558166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satellite</a:t>
            </a:r>
          </a:p>
        </p:txBody>
      </p:sp>
      <p:pic>
        <p:nvPicPr>
          <p:cNvPr id="6146" name="Picture 2" descr="starlink vs hughes">
            <a:extLst>
              <a:ext uri="{FF2B5EF4-FFF2-40B4-BE49-F238E27FC236}">
                <a16:creationId xmlns:a16="http://schemas.microsoft.com/office/drawing/2014/main" id="{39B2CE64-1585-654F-B989-39DA3B22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0" y="4777611"/>
            <a:ext cx="3106433" cy="18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20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rural broadband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Who is going to build out?</a:t>
            </a:r>
          </a:p>
          <a:p>
            <a:pPr lvl="1"/>
            <a:r>
              <a:rPr lang="en-US" dirty="0"/>
              <a:t>some incumbent local exchange carriers (ILECs) are not interested</a:t>
            </a:r>
          </a:p>
          <a:p>
            <a:pPr lvl="1"/>
            <a:r>
              <a:rPr lang="en-US" dirty="0"/>
              <a:t>municipalities may be prohibited by state laws</a:t>
            </a:r>
          </a:p>
          <a:p>
            <a:pPr lvl="2"/>
            <a:r>
              <a:rPr lang="en-US" dirty="0"/>
              <a:t>or hurdle is extremely high</a:t>
            </a:r>
          </a:p>
          <a:p>
            <a:pPr lvl="1"/>
            <a:r>
              <a:rPr lang="en-US" dirty="0"/>
              <a:t>rural electric cooperatives </a:t>
            </a:r>
            <a:r>
              <a:rPr lang="mr-IN" dirty="0"/>
              <a:t>–</a:t>
            </a:r>
            <a:r>
              <a:rPr lang="en-US" dirty="0"/>
              <a:t> serve 14M homes in US (out of ~110M)</a:t>
            </a:r>
          </a:p>
          <a:p>
            <a:pPr lvl="2"/>
            <a:r>
              <a:rPr lang="en-US" dirty="0"/>
              <a:t>average, 5.8 electric meters per mile</a:t>
            </a:r>
          </a:p>
          <a:p>
            <a:r>
              <a:rPr lang="en-US" dirty="0"/>
              <a:t>Upgrade copper or new infrastructure?</a:t>
            </a:r>
          </a:p>
          <a:p>
            <a:pPr lvl="1"/>
            <a:r>
              <a:rPr lang="en-US" dirty="0"/>
              <a:t>fiber closer to the home (“FTTN”) OR</a:t>
            </a:r>
          </a:p>
          <a:p>
            <a:pPr lvl="1"/>
            <a:r>
              <a:rPr lang="en-US" dirty="0"/>
              <a:t>fiber to the home (FTTH) or fixed wireless or LEO</a:t>
            </a:r>
          </a:p>
          <a:p>
            <a:r>
              <a:rPr lang="en-US" dirty="0"/>
              <a:t>Who is going to pay for broadband?</a:t>
            </a:r>
          </a:p>
          <a:p>
            <a:pPr lvl="1"/>
            <a:r>
              <a:rPr lang="en-US" dirty="0"/>
              <a:t>subsidize once, for </a:t>
            </a:r>
            <a:r>
              <a:rPr lang="en-US" i="1" dirty="0"/>
              <a:t>N</a:t>
            </a:r>
            <a:r>
              <a:rPr lang="en-US" dirty="0"/>
              <a:t> years, or forever?</a:t>
            </a:r>
          </a:p>
          <a:p>
            <a:r>
              <a:rPr lang="en-US" dirty="0"/>
              <a:t>Are non-landline approaches scalable?</a:t>
            </a:r>
          </a:p>
          <a:p>
            <a:pPr lvl="1"/>
            <a:r>
              <a:rPr lang="en-US" dirty="0"/>
              <a:t>TV white spaces, HAPS</a:t>
            </a:r>
          </a:p>
          <a:p>
            <a:pPr lvl="1"/>
            <a:r>
              <a:rPr lang="en-US" dirty="0"/>
              <a:t>satellite </a:t>
            </a:r>
            <a:r>
              <a:rPr lang="mr-IN" dirty="0"/>
              <a:t>–</a:t>
            </a:r>
            <a:r>
              <a:rPr lang="en-US" dirty="0"/>
              <a:t> NGS like </a:t>
            </a:r>
            <a:r>
              <a:rPr lang="en-US" dirty="0" err="1"/>
              <a:t>OneWeb</a:t>
            </a:r>
            <a:r>
              <a:rPr lang="en-US" dirty="0"/>
              <a:t> (600 satellites) or </a:t>
            </a:r>
            <a:r>
              <a:rPr lang="en-US" dirty="0" err="1"/>
              <a:t>StarLink</a:t>
            </a:r>
            <a:endParaRPr lang="en-US" dirty="0"/>
          </a:p>
          <a:p>
            <a:pPr lvl="2"/>
            <a:r>
              <a:rPr lang="en-US" dirty="0"/>
              <a:t>currently, about 500k residential satellite subscribers</a:t>
            </a:r>
          </a:p>
          <a:p>
            <a:pPr lvl="3"/>
            <a:r>
              <a:rPr lang="en-US" dirty="0"/>
              <a:t>”better than nothing”</a:t>
            </a:r>
          </a:p>
          <a:p>
            <a:pPr lvl="3"/>
            <a:r>
              <a:rPr lang="en-US" dirty="0"/>
              <a:t>lacking capacity, high delay, low reliability, expensive</a:t>
            </a:r>
          </a:p>
          <a:p>
            <a:pPr lvl="2"/>
            <a:r>
              <a:rPr lang="en-US" dirty="0"/>
              <a:t>LEOs change the picture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074" name="Picture 2" descr="SpaceX's Starlink 'UFO on a stick' User Terminal Prototypes Revealed In Photos">
            <a:extLst>
              <a:ext uri="{FF2B5EF4-FFF2-40B4-BE49-F238E27FC236}">
                <a16:creationId xmlns:a16="http://schemas.microsoft.com/office/drawing/2014/main" id="{B410AD6B-0EB7-B740-A9B3-CB34021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64" y="3617073"/>
            <a:ext cx="2621672" cy="174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C63E8F-439C-6147-974D-BBDE86C701FF}"/>
              </a:ext>
            </a:extLst>
          </p:cNvPr>
          <p:cNvSpPr txBox="1"/>
          <p:nvPr/>
        </p:nvSpPr>
        <p:spPr>
          <a:xfrm>
            <a:off x="6438585" y="5463729"/>
            <a:ext cx="1708416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50-150 Mb/s, 40 </a:t>
            </a:r>
            <a:r>
              <a:rPr lang="en-US" sz="1200" dirty="0" err="1"/>
              <a:t>ms</a:t>
            </a:r>
            <a:r>
              <a:rPr lang="en-US" sz="1200" dirty="0"/>
              <a:t> RTT</a:t>
            </a:r>
          </a:p>
          <a:p>
            <a:r>
              <a:rPr lang="en-US" sz="1200" dirty="0"/>
              <a:t>$99/month</a:t>
            </a:r>
          </a:p>
          <a:p>
            <a:r>
              <a:rPr lang="en-US" sz="1200" dirty="0"/>
              <a:t>$499 antenna</a:t>
            </a:r>
          </a:p>
        </p:txBody>
      </p:sp>
    </p:spTree>
    <p:extLst>
      <p:ext uri="{BB962C8B-B14F-4D97-AF65-F5344CB8AC3E}">
        <p14:creationId xmlns:p14="http://schemas.microsoft.com/office/powerpoint/2010/main" val="1025158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D8EBD-FB32-AB44-A91D-D1AB9B97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07E35-37F3-3242-8D14-E6D8C38857FF}" type="datetime1">
              <a:rPr lang="en-US" smtClean="0"/>
              <a:t>4/1/21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842D9-ED52-7042-99C2-2C3FE5F2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39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E32646-F04D-9149-AD54-F91B87359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Public-private partnerships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3BD34-73E8-E344-9BE6-B1CE201F6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81" y="1908217"/>
            <a:ext cx="7258712" cy="3135086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40FD51F9-4EFB-5E4B-B516-1E45689C12E4}"/>
              </a:ext>
            </a:extLst>
          </p:cNvPr>
          <p:cNvSpPr/>
          <p:nvPr/>
        </p:nvSpPr>
        <p:spPr>
          <a:xfrm>
            <a:off x="3402280" y="4731575"/>
            <a:ext cx="1986148" cy="892939"/>
          </a:xfrm>
          <a:prstGeom prst="wedgeEllipseCallout">
            <a:avLst>
              <a:gd name="adj1" fmla="val -67730"/>
              <a:gd name="adj2" fmla="val -412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open access or single provider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5262C1-A7B8-724D-83B2-66036143A440}"/>
              </a:ext>
            </a:extLst>
          </p:cNvPr>
          <p:cNvSpPr txBox="1"/>
          <p:nvPr/>
        </p:nvSpPr>
        <p:spPr>
          <a:xfrm>
            <a:off x="5914654" y="5635709"/>
            <a:ext cx="14510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Benton Institute, Oct. 2020</a:t>
            </a:r>
          </a:p>
        </p:txBody>
      </p:sp>
    </p:spTree>
    <p:extLst>
      <p:ext uri="{BB962C8B-B14F-4D97-AF65-F5344CB8AC3E}">
        <p14:creationId xmlns:p14="http://schemas.microsoft.com/office/powerpoint/2010/main" val="370037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 hierarchy of laws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F362E-8669-EB45-9650-ABB1E92DEFDB}" type="datetime1">
              <a:rPr lang="en-US" smtClean="0"/>
              <a:t>4/1/21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73489050"/>
              </p:ext>
            </p:extLst>
          </p:nvPr>
        </p:nvGraphicFramePr>
        <p:xfrm>
          <a:off x="457199" y="1396999"/>
          <a:ext cx="8449733" cy="520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09980" y="1396999"/>
            <a:ext cx="3331703" cy="938661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dirty="0"/>
              <a:t>Article I, Section 8: To regulate Commerce with foreign Nations, and among the several States, and with the Indian Tribes (1787)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1775" y="2486499"/>
            <a:ext cx="3135026" cy="2728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normAutofit fontScale="85000" lnSpcReduction="20000"/>
          </a:bodyPr>
          <a:lstStyle/>
          <a:p>
            <a:r>
              <a:rPr lang="en-US" dirty="0"/>
              <a:t>SEC. 706. ADVANCED TELECOMMUNICATIONS INCENTIVES. (a) IN GENERAL- The Commission … shall encourage the deployment on a reasonable and timely basis of advanced telecommunications capability to all Americans (including, in particular, elementary and secondary schools and classrooms) by utilizing, in a manner consistent with the public interest, convenience, and necessity, …, or other regulating methods that remove barriers to infrastructure investment.</a:t>
            </a:r>
          </a:p>
        </p:txBody>
      </p:sp>
    </p:spTree>
    <p:extLst>
      <p:ext uri="{BB962C8B-B14F-4D97-AF65-F5344CB8AC3E}">
        <p14:creationId xmlns:p14="http://schemas.microsoft.com/office/powerpoint/2010/main" val="2152522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33B9-6D36-D440-A903-1B3ECEA24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pay for this?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40617-237E-954F-9828-C1ECD7515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3E67E-A946-BA48-8062-66AD0B06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AC9-26FB-9548-9065-80E64167E7B0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325A1-93C6-064D-B6E2-6562FCB7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12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5B78773-BFFC-7145-B0FE-186345E6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1A824-4BF7-7D46-A452-40BDD7BDA156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41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economics, (over)simplified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1896982" y="1900348"/>
          <a:ext cx="565785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50" y="2228850"/>
            <a:ext cx="1659941" cy="12092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1732" y="2521873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70%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707" y="4235718"/>
            <a:ext cx="1211036" cy="1146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451" y="4706142"/>
            <a:ext cx="1415143" cy="10613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1096" y="446282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3845" y="4393570"/>
            <a:ext cx="2843279" cy="5078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traditional: 12-15 staff/10k customers</a:t>
            </a:r>
          </a:p>
          <a:p>
            <a:r>
              <a:rPr lang="en-US" sz="1350" dirty="0"/>
              <a:t>Iliad, FR: 3-4 staff/10k</a:t>
            </a:r>
          </a:p>
        </p:txBody>
      </p:sp>
    </p:spTree>
    <p:extLst>
      <p:ext uri="{BB962C8B-B14F-4D97-AF65-F5344CB8AC3E}">
        <p14:creationId xmlns:p14="http://schemas.microsoft.com/office/powerpoint/2010/main" val="3512844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fiber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Fiber middle-mile cost: $50-70k/mile</a:t>
            </a:r>
          </a:p>
          <a:p>
            <a:r>
              <a:rPr lang="en-US" dirty="0"/>
              <a:t>Fiber cost: 144 strands = $10k/mile, 48 strands = $4.7k/mile</a:t>
            </a:r>
          </a:p>
          <a:p>
            <a:r>
              <a:rPr lang="en-US" dirty="0"/>
              <a:t>Common characteristics:</a:t>
            </a:r>
          </a:p>
          <a:p>
            <a:pPr lvl="1"/>
            <a:r>
              <a:rPr lang="en-US" dirty="0"/>
              <a:t>avoid active elements in network </a:t>
            </a:r>
            <a:r>
              <a:rPr lang="en-US" dirty="0">
                <a:sym typeface="Wingdings"/>
              </a:rPr>
              <a:t> power, maintenance  PON</a:t>
            </a:r>
          </a:p>
          <a:p>
            <a:pPr lvl="1"/>
            <a:r>
              <a:rPr lang="en-US" dirty="0">
                <a:sym typeface="Wingdings"/>
              </a:rPr>
              <a:t>recently: avoid anything except fiber (including splitters)</a:t>
            </a:r>
          </a:p>
          <a:p>
            <a:pPr lvl="2"/>
            <a:r>
              <a:rPr lang="en-US" dirty="0">
                <a:sym typeface="Wingdings"/>
              </a:rPr>
              <a:t>cf. wireless last mile approach</a:t>
            </a:r>
          </a:p>
          <a:p>
            <a:pPr lvl="1"/>
            <a:r>
              <a:rPr lang="en-US" dirty="0">
                <a:sym typeface="Wingdings"/>
              </a:rPr>
              <a:t>fiber home run, even if PON (Google Fiber, Stockholm)</a:t>
            </a:r>
          </a:p>
          <a:p>
            <a:r>
              <a:rPr lang="en-US" dirty="0">
                <a:sym typeface="Wingdings"/>
              </a:rPr>
              <a:t>Fiber cost higher for buried, but cheaper if conduit or aerial</a:t>
            </a:r>
          </a:p>
          <a:p>
            <a:r>
              <a:rPr lang="en-US" dirty="0">
                <a:sym typeface="Wingdings"/>
              </a:rPr>
              <a:t>Recent FTTH:</a:t>
            </a:r>
          </a:p>
          <a:p>
            <a:pPr lvl="1"/>
            <a:r>
              <a:rPr lang="en-US" dirty="0">
                <a:sym typeface="Wingdings"/>
              </a:rPr>
              <a:t>avoid indoor installation (cf. Verizon </a:t>
            </a:r>
            <a:r>
              <a:rPr lang="en-US" dirty="0" err="1">
                <a:sym typeface="Wingdings"/>
              </a:rPr>
              <a:t>FiOS</a:t>
            </a:r>
            <a:r>
              <a:rPr lang="en-US" dirty="0">
                <a:sym typeface="Wingdings"/>
              </a:rPr>
              <a:t>)</a:t>
            </a:r>
          </a:p>
          <a:p>
            <a:pPr lvl="1"/>
            <a:r>
              <a:rPr lang="en-US" dirty="0">
                <a:sym typeface="Wingdings"/>
              </a:rPr>
              <a:t>one box in home (ONT + 802.11ac), not ONT + </a:t>
            </a:r>
            <a:r>
              <a:rPr lang="en-US" dirty="0" err="1">
                <a:sym typeface="Wingdings"/>
              </a:rPr>
              <a:t>MoCa</a:t>
            </a:r>
            <a:r>
              <a:rPr lang="en-US" dirty="0">
                <a:sym typeface="Wingdings"/>
              </a:rPr>
              <a:t> STB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8B44-7146-7849-AE74-087710A4FF0C}" type="datetime1">
              <a:rPr lang="en-US" smtClean="0"/>
              <a:t>4/1/21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36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2200EF-55D6-0645-8C13-6F3D6822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8977-618A-034E-BEB3-B6F23D17A0E5}" type="datetime1">
              <a:rPr lang="en-US" smtClean="0"/>
              <a:t>4/1/21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AA03A-31F2-E14D-916E-A09EA5FA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CD3180-9E85-E143-8776-F119FC07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and capital expenditures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99A9D-C132-EE43-8B5C-F7E28D17C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433" y="1903998"/>
            <a:ext cx="6775283" cy="30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45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wireline ILECs lack resources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73" y="1177863"/>
            <a:ext cx="7483777" cy="4753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7950" y="1430143"/>
            <a:ext cx="2459519" cy="7155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Wireline share of voice revenue:</a:t>
            </a:r>
          </a:p>
          <a:p>
            <a:r>
              <a:rPr lang="en-US" sz="1350" dirty="0"/>
              <a:t>2005: 79%</a:t>
            </a:r>
          </a:p>
          <a:p>
            <a:r>
              <a:rPr lang="en-US" sz="1350" dirty="0"/>
              <a:t>2015: 15%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13C1F-FDA2-4841-91B7-F8799DC69300}"/>
              </a:ext>
            </a:extLst>
          </p:cNvPr>
          <p:cNvSpPr txBox="1"/>
          <p:nvPr/>
        </p:nvSpPr>
        <p:spPr>
          <a:xfrm>
            <a:off x="1031573" y="6102435"/>
            <a:ext cx="2252639" cy="5078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ARPU(fiber) = ARPU(DSL) + 𝝐</a:t>
            </a:r>
          </a:p>
          <a:p>
            <a:r>
              <a:rPr lang="en-US" sz="1350" dirty="0"/>
              <a:t>cost(fiber) &gt;&gt; cost(DSL)</a:t>
            </a:r>
          </a:p>
        </p:txBody>
      </p:sp>
    </p:spTree>
    <p:extLst>
      <p:ext uri="{BB962C8B-B14F-4D97-AF65-F5344CB8AC3E}">
        <p14:creationId xmlns:p14="http://schemas.microsoft.com/office/powerpoint/2010/main" val="3807379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Service Fund (USF)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71601" y="1835944"/>
          <a:ext cx="6407944" cy="3654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1" y="5804543"/>
            <a:ext cx="96532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/>
              <a:t>Allison Baker, 2017</a:t>
            </a:r>
          </a:p>
        </p:txBody>
      </p:sp>
    </p:spTree>
    <p:extLst>
      <p:ext uri="{BB962C8B-B14F-4D97-AF65-F5344CB8AC3E}">
        <p14:creationId xmlns:p14="http://schemas.microsoft.com/office/powerpoint/2010/main" val="1363721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FD5C5-C01D-DE47-870C-EF3CD617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7111-B58D-3948-931B-5F7BC7EDF20C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72A4E-0BD0-1545-9DD0-C85219CD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71CD6-F4A3-4949-8469-AFE175E3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48993A-FE74-C44B-8F9E-0EECEAB6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We’ve tried this for a while: Connect America Fund (CAF) and off-spring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6C6671-266F-5C44-9E98-EDFC7C175539}"/>
              </a:ext>
            </a:extLst>
          </p:cNvPr>
          <p:cNvGrpSpPr/>
          <p:nvPr/>
        </p:nvGrpSpPr>
        <p:grpSpPr>
          <a:xfrm>
            <a:off x="220662" y="1128497"/>
            <a:ext cx="8702675" cy="5281613"/>
            <a:chOff x="415925" y="1419225"/>
            <a:chExt cx="8702675" cy="528161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D3AA12-62A5-7C42-AADA-BC9E48AE8FDE}"/>
                </a:ext>
              </a:extLst>
            </p:cNvPr>
            <p:cNvSpPr/>
            <p:nvPr/>
          </p:nvSpPr>
          <p:spPr>
            <a:xfrm>
              <a:off x="3527425" y="1419225"/>
              <a:ext cx="2863850" cy="542925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Connect America Fund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5CFE0A-DCA0-CC41-A633-37121FBEA331}"/>
                </a:ext>
              </a:extLst>
            </p:cNvPr>
            <p:cNvSpPr/>
            <p:nvPr/>
          </p:nvSpPr>
          <p:spPr>
            <a:xfrm>
              <a:off x="2824163" y="2908300"/>
              <a:ext cx="1390650" cy="542925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Rate-of-Return Areas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1E6EDB-E7AD-D743-AB43-4DC2CF82DE94}"/>
                </a:ext>
              </a:extLst>
            </p:cNvPr>
            <p:cNvSpPr/>
            <p:nvPr/>
          </p:nvSpPr>
          <p:spPr>
            <a:xfrm>
              <a:off x="7278688" y="2176463"/>
              <a:ext cx="1389062" cy="563562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Mobile Services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37B9C5-1250-B545-8204-C33758283595}"/>
                </a:ext>
              </a:extLst>
            </p:cNvPr>
            <p:cNvSpPr/>
            <p:nvPr/>
          </p:nvSpPr>
          <p:spPr>
            <a:xfrm>
              <a:off x="7291388" y="3048000"/>
              <a:ext cx="1389062" cy="403225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Mobility Fund Phase 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C024F7-9436-1643-A383-593A89BC0CFB}"/>
                </a:ext>
              </a:extLst>
            </p:cNvPr>
            <p:cNvSpPr/>
            <p:nvPr/>
          </p:nvSpPr>
          <p:spPr>
            <a:xfrm>
              <a:off x="7289800" y="4251325"/>
              <a:ext cx="1389063" cy="538163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Mobility Fund Phase II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AA01D-8AAC-F84B-A81F-F5FB7AEA1D5A}"/>
                </a:ext>
              </a:extLst>
            </p:cNvPr>
            <p:cNvSpPr/>
            <p:nvPr/>
          </p:nvSpPr>
          <p:spPr>
            <a:xfrm>
              <a:off x="2822575" y="5843588"/>
              <a:ext cx="1389063" cy="404812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ICC (</a:t>
              </a:r>
              <a:r>
                <a:rPr kumimoji="0" lang="en-US" sz="1276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RoR</a:t>
              </a: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AD5537-A4F5-B440-A7CB-672D6112A4BD}"/>
                </a:ext>
              </a:extLst>
            </p:cNvPr>
            <p:cNvSpPr/>
            <p:nvPr/>
          </p:nvSpPr>
          <p:spPr>
            <a:xfrm>
              <a:off x="2824163" y="4624388"/>
              <a:ext cx="1387475" cy="422275"/>
            </a:xfrm>
            <a:prstGeom prst="rect">
              <a:avLst/>
            </a:prstGeom>
            <a:solidFill>
              <a:srgbClr val="100A94">
                <a:lumMod val="7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HCLS (SNA, SVS)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295629-B84A-8645-AE54-637671566AE2}"/>
                </a:ext>
              </a:extLst>
            </p:cNvPr>
            <p:cNvSpPr/>
            <p:nvPr/>
          </p:nvSpPr>
          <p:spPr>
            <a:xfrm>
              <a:off x="2824163" y="4124325"/>
              <a:ext cx="1389062" cy="365125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CAF-BLS (ICLS)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1A46A7-B078-4C42-958A-E2E2DABF3B53}"/>
                </a:ext>
              </a:extLst>
            </p:cNvPr>
            <p:cNvSpPr/>
            <p:nvPr/>
          </p:nvSpPr>
          <p:spPr>
            <a:xfrm>
              <a:off x="717550" y="5589588"/>
              <a:ext cx="1390650" cy="438150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9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Phase II  (Auction)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B9D3B6-1E74-4B40-A8B0-944D42816390}"/>
                </a:ext>
              </a:extLst>
            </p:cNvPr>
            <p:cNvSpPr/>
            <p:nvPr/>
          </p:nvSpPr>
          <p:spPr>
            <a:xfrm>
              <a:off x="2824163" y="3562350"/>
              <a:ext cx="1389062" cy="387350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- ACAM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2D577C-A34E-8D43-9F75-B380DAA54A02}"/>
                </a:ext>
              </a:extLst>
            </p:cNvPr>
            <p:cNvSpPr/>
            <p:nvPr/>
          </p:nvSpPr>
          <p:spPr>
            <a:xfrm>
              <a:off x="4662488" y="2728913"/>
              <a:ext cx="1420812" cy="654050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Legacy Competitive ETCs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556E81-18B1-874F-8701-3B03FF13C3F4}"/>
                </a:ext>
              </a:extLst>
            </p:cNvPr>
            <p:cNvSpPr/>
            <p:nvPr/>
          </p:nvSpPr>
          <p:spPr>
            <a:xfrm>
              <a:off x="4662488" y="3648308"/>
              <a:ext cx="1423987" cy="511175"/>
            </a:xfrm>
            <a:prstGeom prst="rect">
              <a:avLst/>
            </a:prstGeom>
            <a:solidFill>
              <a:srgbClr val="100A94">
                <a:lumMod val="7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Frozen High Cost Support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A91381-9CFB-2343-A01D-0EBFFD8A141E}"/>
                </a:ext>
              </a:extLst>
            </p:cNvPr>
            <p:cNvSpPr/>
            <p:nvPr/>
          </p:nvSpPr>
          <p:spPr>
            <a:xfrm>
              <a:off x="7754938" y="6210300"/>
              <a:ext cx="1363662" cy="22225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Future Programs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F0B9E4-7AE9-204B-8996-98000550E969}"/>
                </a:ext>
              </a:extLst>
            </p:cNvPr>
            <p:cNvSpPr/>
            <p:nvPr/>
          </p:nvSpPr>
          <p:spPr>
            <a:xfrm>
              <a:off x="7754938" y="5949950"/>
              <a:ext cx="1363662" cy="220663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Programs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3B2551-31DC-F549-8439-6A7D7BB56E22}"/>
                </a:ext>
              </a:extLst>
            </p:cNvPr>
            <p:cNvSpPr/>
            <p:nvPr/>
          </p:nvSpPr>
          <p:spPr>
            <a:xfrm>
              <a:off x="7754938" y="6473825"/>
              <a:ext cx="1363662" cy="227013"/>
            </a:xfrm>
            <a:prstGeom prst="rect">
              <a:avLst/>
            </a:prstGeom>
            <a:solidFill>
              <a:srgbClr val="100A94">
                <a:lumMod val="7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Legacy Programs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4230F9-27D2-1241-9904-48796F3FDC03}"/>
                </a:ext>
              </a:extLst>
            </p:cNvPr>
            <p:cNvSpPr/>
            <p:nvPr/>
          </p:nvSpPr>
          <p:spPr>
            <a:xfrm>
              <a:off x="8088313" y="5702300"/>
              <a:ext cx="657225" cy="193675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Key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424A3C-9B8D-8840-B123-D4888AE74680}"/>
                </a:ext>
              </a:extLst>
            </p:cNvPr>
            <p:cNvSpPr/>
            <p:nvPr/>
          </p:nvSpPr>
          <p:spPr>
            <a:xfrm>
              <a:off x="717550" y="2909888"/>
              <a:ext cx="1390650" cy="544512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Price Cap Area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EB3051C-1BC4-BC4F-B04A-02AB880CC45A}"/>
                </a:ext>
              </a:extLst>
            </p:cNvPr>
            <p:cNvSpPr/>
            <p:nvPr/>
          </p:nvSpPr>
          <p:spPr>
            <a:xfrm>
              <a:off x="717550" y="3575050"/>
              <a:ext cx="1390650" cy="404813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Phase I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CA9669-FC4E-E144-AD2F-9542E8A9F976}"/>
                </a:ext>
              </a:extLst>
            </p:cNvPr>
            <p:cNvSpPr/>
            <p:nvPr/>
          </p:nvSpPr>
          <p:spPr>
            <a:xfrm>
              <a:off x="717550" y="4117975"/>
              <a:ext cx="1390650" cy="412750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76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Phase II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4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76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A3E1D2-2FF2-FC41-B196-9C6CA6C6883A}"/>
                </a:ext>
              </a:extLst>
            </p:cNvPr>
            <p:cNvSpPr/>
            <p:nvPr/>
          </p:nvSpPr>
          <p:spPr>
            <a:xfrm>
              <a:off x="717550" y="5116513"/>
              <a:ext cx="1390650" cy="365125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4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Rural Broadband Experiments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B214EC6-0B86-8A49-843D-0B70F362E9E1}"/>
                </a:ext>
              </a:extLst>
            </p:cNvPr>
            <p:cNvSpPr/>
            <p:nvPr/>
          </p:nvSpPr>
          <p:spPr>
            <a:xfrm>
              <a:off x="717550" y="4635500"/>
              <a:ext cx="1390650" cy="388938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ICC (PC)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FF3FB10-7650-CC4F-A54D-DE0306D91A12}"/>
                </a:ext>
              </a:extLst>
            </p:cNvPr>
            <p:cNvSpPr/>
            <p:nvPr/>
          </p:nvSpPr>
          <p:spPr>
            <a:xfrm>
              <a:off x="693738" y="6161088"/>
              <a:ext cx="1414462" cy="433387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Remote Areas Fund  (Auction)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7C211F-9D3B-E54B-8330-630838EC8D0B}"/>
                </a:ext>
              </a:extLst>
            </p:cNvPr>
            <p:cNvSpPr/>
            <p:nvPr/>
          </p:nvSpPr>
          <p:spPr>
            <a:xfrm>
              <a:off x="2822575" y="5173663"/>
              <a:ext cx="1390650" cy="547687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Alaska Plan (</a:t>
              </a:r>
              <a:r>
                <a:rPr kumimoji="0" lang="en-US" sz="1276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RoR</a:t>
              </a: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3BE552-AAA2-CA40-B498-34E1E526BA3F}"/>
                </a:ext>
              </a:extLst>
            </p:cNvPr>
            <p:cNvSpPr/>
            <p:nvPr/>
          </p:nvSpPr>
          <p:spPr>
            <a:xfrm>
              <a:off x="1712913" y="2176463"/>
              <a:ext cx="1389062" cy="563562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Fixed Services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63A686-1F8A-5544-A371-AE0B50349DC2}"/>
                </a:ext>
              </a:extLst>
            </p:cNvPr>
            <p:cNvSpPr/>
            <p:nvPr/>
          </p:nvSpPr>
          <p:spPr>
            <a:xfrm>
              <a:off x="7286625" y="3576638"/>
              <a:ext cx="1390650" cy="547687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Alaska Plan (Mobile)</a:t>
              </a:r>
            </a:p>
          </p:txBody>
        </p:sp>
        <p:cxnSp>
          <p:nvCxnSpPr>
            <p:cNvPr id="32" name="Straight Connector 8">
              <a:extLst>
                <a:ext uri="{FF2B5EF4-FFF2-40B4-BE49-F238E27FC236}">
                  <a16:creationId xmlns:a16="http://schemas.microsoft.com/office/drawing/2014/main" id="{2B640E7F-1EDD-0844-B6A2-ECF9F46129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9763" y="2740025"/>
              <a:ext cx="0" cy="16827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" name="Straight Connector 16">
              <a:extLst>
                <a:ext uri="{FF2B5EF4-FFF2-40B4-BE49-F238E27FC236}">
                  <a16:creationId xmlns:a16="http://schemas.microsoft.com/office/drawing/2014/main" id="{6E6E3733-1F67-D544-A2B7-95387AD885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55925" y="2740025"/>
              <a:ext cx="0" cy="16827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" name="Straight Connector 32">
              <a:extLst>
                <a:ext uri="{FF2B5EF4-FFF2-40B4-BE49-F238E27FC236}">
                  <a16:creationId xmlns:a16="http://schemas.microsoft.com/office/drawing/2014/main" id="{CC20CB4A-965B-B14D-8ABA-81A8FAB2A7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5925" y="3179763"/>
              <a:ext cx="0" cy="319722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" name="Straight Connector 42">
              <a:extLst>
                <a:ext uri="{FF2B5EF4-FFF2-40B4-BE49-F238E27FC236}">
                  <a16:creationId xmlns:a16="http://schemas.microsoft.com/office/drawing/2014/main" id="{81AB2F40-BC4C-A644-A2D0-857BA3A5FD46}"/>
                </a:ext>
              </a:extLst>
            </p:cNvPr>
            <p:cNvCxnSpPr>
              <a:cxnSpLocks noChangeShapeType="1"/>
              <a:endCxn id="23" idx="1"/>
            </p:cNvCxnSpPr>
            <p:nvPr/>
          </p:nvCxnSpPr>
          <p:spPr bwMode="auto">
            <a:xfrm>
              <a:off x="423863" y="3179763"/>
              <a:ext cx="293687" cy="158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" name="Straight Connector 44">
              <a:extLst>
                <a:ext uri="{FF2B5EF4-FFF2-40B4-BE49-F238E27FC236}">
                  <a16:creationId xmlns:a16="http://schemas.microsoft.com/office/drawing/2014/main" id="{2B068A5D-D0C7-514D-908C-61EC246975AF}"/>
                </a:ext>
              </a:extLst>
            </p:cNvPr>
            <p:cNvCxnSpPr>
              <a:cxnSpLocks/>
              <a:endCxn id="24" idx="1"/>
            </p:cNvCxnSpPr>
            <p:nvPr/>
          </p:nvCxnSpPr>
          <p:spPr bwMode="auto">
            <a:xfrm>
              <a:off x="415925" y="3778250"/>
              <a:ext cx="3016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" name="Straight Connector 47">
              <a:extLst>
                <a:ext uri="{FF2B5EF4-FFF2-40B4-BE49-F238E27FC236}">
                  <a16:creationId xmlns:a16="http://schemas.microsoft.com/office/drawing/2014/main" id="{EE8D2066-44B5-A649-BC91-C8E95DDB932D}"/>
                </a:ext>
              </a:extLst>
            </p:cNvPr>
            <p:cNvCxnSpPr>
              <a:cxnSpLocks noChangeShapeType="1"/>
              <a:endCxn id="25" idx="1"/>
            </p:cNvCxnSpPr>
            <p:nvPr/>
          </p:nvCxnSpPr>
          <p:spPr bwMode="auto">
            <a:xfrm>
              <a:off x="415925" y="4324350"/>
              <a:ext cx="3016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Straight Connector 49">
              <a:extLst>
                <a:ext uri="{FF2B5EF4-FFF2-40B4-BE49-F238E27FC236}">
                  <a16:creationId xmlns:a16="http://schemas.microsoft.com/office/drawing/2014/main" id="{2DAA06CB-3800-6F44-8CF0-3BFAEC88812F}"/>
                </a:ext>
              </a:extLst>
            </p:cNvPr>
            <p:cNvCxnSpPr>
              <a:cxnSpLocks noChangeShapeType="1"/>
              <a:endCxn id="27" idx="1"/>
            </p:cNvCxnSpPr>
            <p:nvPr/>
          </p:nvCxnSpPr>
          <p:spPr bwMode="auto">
            <a:xfrm>
              <a:off x="415925" y="4829175"/>
              <a:ext cx="3016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" name="Straight Connector 51">
              <a:extLst>
                <a:ext uri="{FF2B5EF4-FFF2-40B4-BE49-F238E27FC236}">
                  <a16:creationId xmlns:a16="http://schemas.microsoft.com/office/drawing/2014/main" id="{B6A53633-5C73-964C-800F-04064CCF96F2}"/>
                </a:ext>
              </a:extLst>
            </p:cNvPr>
            <p:cNvCxnSpPr>
              <a:cxnSpLocks/>
              <a:endCxn id="26" idx="1"/>
            </p:cNvCxnSpPr>
            <p:nvPr/>
          </p:nvCxnSpPr>
          <p:spPr bwMode="auto">
            <a:xfrm>
              <a:off x="423863" y="5299075"/>
              <a:ext cx="293687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" name="Straight Connector 54">
              <a:extLst>
                <a:ext uri="{FF2B5EF4-FFF2-40B4-BE49-F238E27FC236}">
                  <a16:creationId xmlns:a16="http://schemas.microsoft.com/office/drawing/2014/main" id="{CA7EC270-1B5F-3E43-82CD-5765F909DF6F}"/>
                </a:ext>
              </a:extLst>
            </p:cNvPr>
            <p:cNvCxnSpPr>
              <a:cxnSpLocks noChangeShapeType="1"/>
              <a:endCxn id="15" idx="1"/>
            </p:cNvCxnSpPr>
            <p:nvPr/>
          </p:nvCxnSpPr>
          <p:spPr bwMode="auto">
            <a:xfrm>
              <a:off x="415925" y="5808663"/>
              <a:ext cx="3016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" name="Straight Connector 56">
              <a:extLst>
                <a:ext uri="{FF2B5EF4-FFF2-40B4-BE49-F238E27FC236}">
                  <a16:creationId xmlns:a16="http://schemas.microsoft.com/office/drawing/2014/main" id="{86EB83FB-DEF2-6A41-B22C-23E16AC84AD1}"/>
                </a:ext>
              </a:extLst>
            </p:cNvPr>
            <p:cNvCxnSpPr>
              <a:cxnSpLocks noChangeShapeType="1"/>
              <a:endCxn id="28" idx="1"/>
            </p:cNvCxnSpPr>
            <p:nvPr/>
          </p:nvCxnSpPr>
          <p:spPr bwMode="auto">
            <a:xfrm>
              <a:off x="415925" y="6376988"/>
              <a:ext cx="277813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" name="Straight Connector 58">
              <a:extLst>
                <a:ext uri="{FF2B5EF4-FFF2-40B4-BE49-F238E27FC236}">
                  <a16:creationId xmlns:a16="http://schemas.microsoft.com/office/drawing/2014/main" id="{D17F0AC5-810E-D543-B4B7-A1D85949DB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6425" y="3230563"/>
              <a:ext cx="0" cy="281622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" name="Straight Connector 60">
              <a:extLst>
                <a:ext uri="{FF2B5EF4-FFF2-40B4-BE49-F238E27FC236}">
                  <a16:creationId xmlns:a16="http://schemas.microsoft.com/office/drawing/2014/main" id="{662A1819-2EA2-0B46-A8FE-14A3EC02D8A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14813" y="3230563"/>
              <a:ext cx="2000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4" name="Straight Connector 62">
              <a:extLst>
                <a:ext uri="{FF2B5EF4-FFF2-40B4-BE49-F238E27FC236}">
                  <a16:creationId xmlns:a16="http://schemas.microsoft.com/office/drawing/2014/main" id="{FA19D335-341F-D14B-8BE8-D2E5C5E306A8}"/>
                </a:ext>
              </a:extLst>
            </p:cNvPr>
            <p:cNvCxnSpPr>
              <a:cxnSpLocks/>
              <a:endCxn id="16" idx="3"/>
            </p:cNvCxnSpPr>
            <p:nvPr/>
          </p:nvCxnSpPr>
          <p:spPr bwMode="auto">
            <a:xfrm flipH="1">
              <a:off x="4213225" y="3756025"/>
              <a:ext cx="21113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" name="Straight Connector 37890">
              <a:extLst>
                <a:ext uri="{FF2B5EF4-FFF2-40B4-BE49-F238E27FC236}">
                  <a16:creationId xmlns:a16="http://schemas.microsoft.com/office/drawing/2014/main" id="{B9BF6A60-8681-B64E-AA22-9DAB1ED91BAC}"/>
                </a:ext>
              </a:extLst>
            </p:cNvPr>
            <p:cNvCxnSpPr>
              <a:cxnSpLocks noChangeShapeType="1"/>
              <a:stCxn id="14" idx="3"/>
            </p:cNvCxnSpPr>
            <p:nvPr/>
          </p:nvCxnSpPr>
          <p:spPr bwMode="auto">
            <a:xfrm flipV="1">
              <a:off x="4213225" y="4306888"/>
              <a:ext cx="195263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6" name="Straight Connector 37892">
              <a:extLst>
                <a:ext uri="{FF2B5EF4-FFF2-40B4-BE49-F238E27FC236}">
                  <a16:creationId xmlns:a16="http://schemas.microsoft.com/office/drawing/2014/main" id="{03758953-3F2E-0141-A5B5-BC3C0B6B4772}"/>
                </a:ext>
              </a:extLst>
            </p:cNvPr>
            <p:cNvCxnSpPr>
              <a:cxnSpLocks noChangeShapeType="1"/>
              <a:stCxn id="13" idx="3"/>
            </p:cNvCxnSpPr>
            <p:nvPr/>
          </p:nvCxnSpPr>
          <p:spPr bwMode="auto">
            <a:xfrm>
              <a:off x="4211638" y="4835525"/>
              <a:ext cx="204787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7" name="Straight Connector 37894">
              <a:extLst>
                <a:ext uri="{FF2B5EF4-FFF2-40B4-BE49-F238E27FC236}">
                  <a16:creationId xmlns:a16="http://schemas.microsoft.com/office/drawing/2014/main" id="{505A87AA-C2E1-9D4E-A603-81B7704A43BF}"/>
                </a:ext>
              </a:extLst>
            </p:cNvPr>
            <p:cNvCxnSpPr>
              <a:cxnSpLocks noChangeShapeType="1"/>
              <a:stCxn id="29" idx="3"/>
            </p:cNvCxnSpPr>
            <p:nvPr/>
          </p:nvCxnSpPr>
          <p:spPr bwMode="auto">
            <a:xfrm flipV="1">
              <a:off x="4213225" y="5448300"/>
              <a:ext cx="195263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" name="Straight Connector 37896">
              <a:extLst>
                <a:ext uri="{FF2B5EF4-FFF2-40B4-BE49-F238E27FC236}">
                  <a16:creationId xmlns:a16="http://schemas.microsoft.com/office/drawing/2014/main" id="{54AD977A-D84C-1D4D-B1FD-2C9D5249B281}"/>
                </a:ext>
              </a:extLst>
            </p:cNvPr>
            <p:cNvCxnSpPr>
              <a:cxnSpLocks noChangeShapeType="1"/>
              <a:stCxn id="12" idx="3"/>
            </p:cNvCxnSpPr>
            <p:nvPr/>
          </p:nvCxnSpPr>
          <p:spPr bwMode="auto">
            <a:xfrm>
              <a:off x="4211638" y="6046788"/>
              <a:ext cx="204787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" name="Straight Connector 37898">
              <a:extLst>
                <a:ext uri="{FF2B5EF4-FFF2-40B4-BE49-F238E27FC236}">
                  <a16:creationId xmlns:a16="http://schemas.microsoft.com/office/drawing/2014/main" id="{2592FC9C-58F5-014F-BA6C-0552F76A58F0}"/>
                </a:ext>
              </a:extLst>
            </p:cNvPr>
            <p:cNvCxnSpPr>
              <a:cxnSpLocks noChangeShapeType="1"/>
              <a:stCxn id="17" idx="2"/>
              <a:endCxn id="18" idx="0"/>
            </p:cNvCxnSpPr>
            <p:nvPr/>
          </p:nvCxnSpPr>
          <p:spPr bwMode="auto">
            <a:xfrm>
              <a:off x="5372894" y="3382963"/>
              <a:ext cx="1588" cy="26534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" name="Straight Connector 37900">
              <a:extLst>
                <a:ext uri="{FF2B5EF4-FFF2-40B4-BE49-F238E27FC236}">
                  <a16:creationId xmlns:a16="http://schemas.microsoft.com/office/drawing/2014/main" id="{0B286572-0176-F642-90CC-B4B3AABA54B1}"/>
                </a:ext>
              </a:extLst>
            </p:cNvPr>
            <p:cNvCxnSpPr>
              <a:cxnSpLocks/>
              <a:stCxn id="30" idx="3"/>
            </p:cNvCxnSpPr>
            <p:nvPr/>
          </p:nvCxnSpPr>
          <p:spPr bwMode="auto">
            <a:xfrm>
              <a:off x="3101975" y="2457450"/>
              <a:ext cx="155098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1" name="Straight Connector 37902">
              <a:extLst>
                <a:ext uri="{FF2B5EF4-FFF2-40B4-BE49-F238E27FC236}">
                  <a16:creationId xmlns:a16="http://schemas.microsoft.com/office/drawing/2014/main" id="{CC72ED86-E133-F34A-B9E0-25A5D9FF33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662488" y="2451100"/>
              <a:ext cx="0" cy="27463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2" name="Straight Connector 37907">
              <a:extLst>
                <a:ext uri="{FF2B5EF4-FFF2-40B4-BE49-F238E27FC236}">
                  <a16:creationId xmlns:a16="http://schemas.microsoft.com/office/drawing/2014/main" id="{17832E7F-E1CD-A347-9107-2771524E57F6}"/>
                </a:ext>
              </a:extLst>
            </p:cNvPr>
            <p:cNvCxnSpPr>
              <a:cxnSpLocks/>
              <a:stCxn id="9" idx="1"/>
            </p:cNvCxnSpPr>
            <p:nvPr/>
          </p:nvCxnSpPr>
          <p:spPr bwMode="auto">
            <a:xfrm flipH="1" flipV="1">
              <a:off x="6083300" y="2451100"/>
              <a:ext cx="1195388" cy="635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3" name="Straight Connector 37909">
              <a:extLst>
                <a:ext uri="{FF2B5EF4-FFF2-40B4-BE49-F238E27FC236}">
                  <a16:creationId xmlns:a16="http://schemas.microsoft.com/office/drawing/2014/main" id="{13B6FBE1-3158-1B4F-B5EC-64D17562724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83300" y="2451100"/>
              <a:ext cx="0" cy="28892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4" name="Straight Connector 37915">
              <a:extLst>
                <a:ext uri="{FF2B5EF4-FFF2-40B4-BE49-F238E27FC236}">
                  <a16:creationId xmlns:a16="http://schemas.microsoft.com/office/drawing/2014/main" id="{CA4DD037-AAAA-1744-BFC9-9BFFD14B61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29688" y="2463800"/>
              <a:ext cx="0" cy="205105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5" name="Straight Connector 37917">
              <a:extLst>
                <a:ext uri="{FF2B5EF4-FFF2-40B4-BE49-F238E27FC236}">
                  <a16:creationId xmlns:a16="http://schemas.microsoft.com/office/drawing/2014/main" id="{DA1F837A-67CD-5642-B3BC-51DB577E6A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77275" y="2463800"/>
              <a:ext cx="252413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6" name="Straight Connector 37924">
              <a:extLst>
                <a:ext uri="{FF2B5EF4-FFF2-40B4-BE49-F238E27FC236}">
                  <a16:creationId xmlns:a16="http://schemas.microsoft.com/office/drawing/2014/main" id="{F506DF64-5D0C-134A-A4CB-8F541FAE7B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682038" y="3240088"/>
              <a:ext cx="2540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7" name="Straight Connector 37926">
              <a:extLst>
                <a:ext uri="{FF2B5EF4-FFF2-40B4-BE49-F238E27FC236}">
                  <a16:creationId xmlns:a16="http://schemas.microsoft.com/office/drawing/2014/main" id="{3E906D9F-87CE-BB45-B121-A19963F8A4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683625" y="3851275"/>
              <a:ext cx="24923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8" name="Straight Connector 37928">
              <a:extLst>
                <a:ext uri="{FF2B5EF4-FFF2-40B4-BE49-F238E27FC236}">
                  <a16:creationId xmlns:a16="http://schemas.microsoft.com/office/drawing/2014/main" id="{19FB03AA-A51B-C04A-B3B9-0C1FACD7F3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80450" y="4514850"/>
              <a:ext cx="24923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6A5CCAA-C622-9D4F-8E62-EE1E39D3FDFC}"/>
              </a:ext>
            </a:extLst>
          </p:cNvPr>
          <p:cNvSpPr txBox="1"/>
          <p:nvPr/>
        </p:nvSpPr>
        <p:spPr>
          <a:xfrm>
            <a:off x="209505" y="1927844"/>
            <a:ext cx="710451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RDOF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7A20CB-BAAD-3945-8386-786F5BD34759}"/>
              </a:ext>
            </a:extLst>
          </p:cNvPr>
          <p:cNvSpPr txBox="1"/>
          <p:nvPr/>
        </p:nvSpPr>
        <p:spPr>
          <a:xfrm>
            <a:off x="4769427" y="4684928"/>
            <a:ext cx="21471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5.0B for 2019</a:t>
            </a:r>
          </a:p>
        </p:txBody>
      </p:sp>
    </p:spTree>
    <p:extLst>
      <p:ext uri="{BB962C8B-B14F-4D97-AF65-F5344CB8AC3E}">
        <p14:creationId xmlns:p14="http://schemas.microsoft.com/office/powerpoint/2010/main" val="4053396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24DA-44DC-5F4C-BE79-A0674D14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Digital Opportunity Fund (RDOF) - 2020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D5E0E-023A-6E4D-9F39-D7D276B7C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5408"/>
            <a:ext cx="8543636" cy="23295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Old (pre-1996) model: incumbent is obligated to provide “universal service”</a:t>
            </a:r>
          </a:p>
          <a:p>
            <a:pPr lvl="1"/>
            <a:r>
              <a:rPr lang="en-US" dirty="0"/>
              <a:t>even if economically inefficient</a:t>
            </a:r>
          </a:p>
          <a:p>
            <a:pPr lvl="1"/>
            <a:r>
              <a:rPr lang="en-US" dirty="0"/>
              <a:t>“carrier of last resort” (COLR)</a:t>
            </a:r>
          </a:p>
          <a:p>
            <a:r>
              <a:rPr lang="en-US" dirty="0"/>
              <a:t>Transition model: large incumbent telephone companies get money</a:t>
            </a:r>
          </a:p>
          <a:p>
            <a:pPr lvl="1"/>
            <a:r>
              <a:rPr lang="en-US" dirty="0"/>
              <a:t>based on cost estimates </a:t>
            </a:r>
            <a:r>
              <a:rPr lang="en-US" dirty="0">
                <a:sym typeface="Wingdings" pitchFamily="2" charset="2"/>
              </a:rPr>
              <a:t> often upgrade DSL from really slow to slow</a:t>
            </a:r>
          </a:p>
          <a:p>
            <a:r>
              <a:rPr lang="en-US" dirty="0">
                <a:sym typeface="Wingdings" pitchFamily="2" charset="2"/>
              </a:rPr>
              <a:t>New model: reverse auction  lowest subsidy wins support</a:t>
            </a:r>
          </a:p>
          <a:p>
            <a:pPr lvl="1"/>
            <a:r>
              <a:rPr lang="en-US" dirty="0">
                <a:sym typeface="Wingdings" pitchFamily="2" charset="2"/>
              </a:rPr>
              <a:t>non-traditional providers, new entrants, satellite, …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A8A5D-65DC-3D4B-918A-3B91509E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EBEC-5469-EF40-9929-46DF19EE83EB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120C4-FF01-E842-8843-855468C76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02647-1CED-3248-B9C8-AC9F1891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B61ED-85D1-8E46-B907-4A6D3E66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31" y="3634930"/>
            <a:ext cx="5146334" cy="1225942"/>
          </a:xfrm>
          <a:prstGeom prst="rect">
            <a:avLst/>
          </a:prstGeom>
        </p:spPr>
      </p:pic>
      <p:pic>
        <p:nvPicPr>
          <p:cNvPr id="5122" name="Picture 2" descr="CTC Technology &amp; Energy">
            <a:extLst>
              <a:ext uri="{FF2B5EF4-FFF2-40B4-BE49-F238E27FC236}">
                <a16:creationId xmlns:a16="http://schemas.microsoft.com/office/drawing/2014/main" id="{5DD8F3A0-FFDB-B247-B8A5-2AC0675E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22" y="3559325"/>
            <a:ext cx="3751178" cy="21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164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4CEBA-8CA1-F144-A519-7F685ADC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C2B6-1323-8344-BC3C-1470E32AC874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18B6D-3CD9-1B4D-91A8-D0BF37A2A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746F2-5AD5-D348-9958-8242A2D4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02E71A-47B9-2E45-A211-9BE9CB87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RDOF (2020) outcome</a:t>
            </a:r>
          </a:p>
        </p:txBody>
      </p:sp>
      <p:pic>
        <p:nvPicPr>
          <p:cNvPr id="4098" name="Picture 2" descr="CTC Technology &amp; Energy">
            <a:extLst>
              <a:ext uri="{FF2B5EF4-FFF2-40B4-BE49-F238E27FC236}">
                <a16:creationId xmlns:a16="http://schemas.microsoft.com/office/drawing/2014/main" id="{13FA54EE-159F-FF40-9214-4C14C9929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3" y="1182255"/>
            <a:ext cx="8947517" cy="467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E0249-4E34-0A4B-850C-B2C85CA4E28A}"/>
              </a:ext>
            </a:extLst>
          </p:cNvPr>
          <p:cNvSpPr txBox="1"/>
          <p:nvPr/>
        </p:nvSpPr>
        <p:spPr>
          <a:xfrm>
            <a:off x="287637" y="5876320"/>
            <a:ext cx="23984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www.ctcnet.us</a:t>
            </a:r>
            <a:r>
              <a:rPr lang="en-US" sz="900" dirty="0"/>
              <a:t>/analytics/</a:t>
            </a:r>
            <a:r>
              <a:rPr lang="en-US" sz="900" dirty="0" err="1"/>
              <a:t>rdof</a:t>
            </a:r>
            <a:r>
              <a:rPr lang="en-US" sz="900" dirty="0"/>
              <a:t>-winners/</a:t>
            </a:r>
          </a:p>
        </p:txBody>
      </p:sp>
    </p:spTree>
    <p:extLst>
      <p:ext uri="{BB962C8B-B14F-4D97-AF65-F5344CB8AC3E}">
        <p14:creationId xmlns:p14="http://schemas.microsoft.com/office/powerpoint/2010/main" val="23864167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CA1BB-ACCE-BA49-93BB-780846E1B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642" y="1957901"/>
            <a:ext cx="4038600" cy="34194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E2E9-8F28-AD43-8875-6078F115E0CC}" type="slidenum">
              <a:rPr lang="en-US" smtClean="0"/>
              <a:t>49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phone, video &amp; Internet bill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6676167" y="2179769"/>
            <a:ext cx="981934" cy="507770"/>
          </a:xfrm>
          <a:prstGeom prst="borderCallout1">
            <a:avLst>
              <a:gd name="adj1" fmla="val 18750"/>
              <a:gd name="adj2" fmla="val -8333"/>
              <a:gd name="adj3" fmla="val 110983"/>
              <a:gd name="adj4" fmla="val -5489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911 fee (by county)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6363244" y="3207588"/>
            <a:ext cx="1597997" cy="681817"/>
          </a:xfrm>
          <a:prstGeom prst="borderCallout1">
            <a:avLst>
              <a:gd name="adj1" fmla="val 18750"/>
              <a:gd name="adj2" fmla="val -8333"/>
              <a:gd name="adj3" fmla="val 68585"/>
              <a:gd name="adj4" fmla="val -1924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subsidy (high-cost, low-income, e-Rate)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6676166" y="4819656"/>
            <a:ext cx="1020591" cy="533395"/>
          </a:xfrm>
          <a:prstGeom prst="borderCallout1">
            <a:avLst>
              <a:gd name="adj1" fmla="val 18750"/>
              <a:gd name="adj2" fmla="val -8333"/>
              <a:gd name="adj3" fmla="val -165041"/>
              <a:gd name="adj4" fmla="val -6212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funds the FCC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1205056" y="2513905"/>
            <a:ext cx="1172117" cy="593249"/>
          </a:xfrm>
          <a:prstGeom prst="borderCallout1">
            <a:avLst>
              <a:gd name="adj1" fmla="val 29685"/>
              <a:gd name="adj2" fmla="val 105523"/>
              <a:gd name="adj3" fmla="val 115450"/>
              <a:gd name="adj4" fmla="val 37679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state video franchise (NJ)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1143002" y="3828868"/>
            <a:ext cx="1067059" cy="486679"/>
          </a:xfrm>
          <a:prstGeom prst="borderCallout1">
            <a:avLst>
              <a:gd name="adj1" fmla="val 44612"/>
              <a:gd name="adj2" fmla="val 103495"/>
              <a:gd name="adj3" fmla="val 140642"/>
              <a:gd name="adj4" fmla="val 12193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Verizon long distance</a:t>
            </a:r>
          </a:p>
        </p:txBody>
      </p:sp>
    </p:spTree>
    <p:extLst>
      <p:ext uri="{BB962C8B-B14F-4D97-AF65-F5344CB8AC3E}">
        <p14:creationId xmlns:p14="http://schemas.microsoft.com/office/powerpoint/2010/main" val="2039468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9B76A4-F44F-124D-ADB6-C11D0BF91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EBA-EF1F-AB46-85FE-7200C78775BF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375E6-962A-1B47-9C1F-E019A310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AD756-9A97-3B44-9112-49C4D34C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4377F5-D294-9D4F-827D-8010FC07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branches, intertwined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18AB3-43B7-054A-9D90-1551205E9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8" y="1182255"/>
            <a:ext cx="7554191" cy="5665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519ACF-B39D-AB48-B5DF-59D10A7B8645}"/>
              </a:ext>
            </a:extLst>
          </p:cNvPr>
          <p:cNvSpPr txBox="1"/>
          <p:nvPr/>
        </p:nvSpPr>
        <p:spPr>
          <a:xfrm>
            <a:off x="7133321" y="6169581"/>
            <a:ext cx="201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Bob Cannon</a:t>
            </a:r>
          </a:p>
        </p:txBody>
      </p:sp>
    </p:spTree>
    <p:extLst>
      <p:ext uri="{BB962C8B-B14F-4D97-AF65-F5344CB8AC3E}">
        <p14:creationId xmlns:p14="http://schemas.microsoft.com/office/powerpoint/2010/main" val="3726180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66C1-C1E6-FB49-8BCD-DE4FC5A5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98B-963F-7248-B55A-F94622EFA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$50/month per subscriber </a:t>
            </a:r>
            <a:r>
              <a:rPr lang="en-US" dirty="0">
                <a:sym typeface="Wingdings" pitchFamily="2" charset="2"/>
              </a:rPr>
              <a:t> 15% for investment</a:t>
            </a:r>
          </a:p>
          <a:p>
            <a:pPr lvl="1"/>
            <a:r>
              <a:rPr lang="en-US" dirty="0">
                <a:sym typeface="Wingdings" pitchFamily="2" charset="2"/>
              </a:rPr>
              <a:t>assume 10% for end user investment, rest for backbone, data centers, …</a:t>
            </a:r>
          </a:p>
          <a:p>
            <a:r>
              <a:rPr lang="en-US" dirty="0">
                <a:sym typeface="Wingdings" pitchFamily="2" charset="2"/>
              </a:rPr>
              <a:t>$5 per month  $60/year  16.6 years payback for $1,000</a:t>
            </a:r>
          </a:p>
          <a:p>
            <a:r>
              <a:rPr lang="en-US" dirty="0">
                <a:sym typeface="Wingdings" pitchFamily="2" charset="2"/>
              </a:rPr>
              <a:t>Expected lifetime of fiber: 20 years</a:t>
            </a:r>
          </a:p>
          <a:p>
            <a:r>
              <a:rPr lang="en-US" dirty="0">
                <a:sym typeface="Wingdings" pitchFamily="2" charset="2"/>
              </a:rPr>
              <a:t>Carriers want ROIC of 10-12%</a:t>
            </a:r>
          </a:p>
          <a:p>
            <a:r>
              <a:rPr lang="en-US" dirty="0"/>
              <a:t>cf. Apple iPhone financial model (2.77 years, $300 avg. </a:t>
            </a:r>
            <a:r>
              <a:rPr lang="en-US" dirty="0">
                <a:sym typeface="Wingdings" pitchFamily="2" charset="2"/>
              </a:rPr>
              <a:t> $9/month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4BCE8-530A-A641-B95E-8AA140A3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A8F51-3FE2-D049-AD6C-7BC463BE3612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B9CE8-FC20-BD4C-A332-B8EC2BA2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1E606-EC9D-E446-B8BA-974DD11F9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79" y="4375150"/>
            <a:ext cx="4163921" cy="777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748645-C79E-5045-9EDD-23962C281D14}"/>
              </a:ext>
            </a:extLst>
          </p:cNvPr>
          <p:cNvSpPr txBox="1"/>
          <p:nvPr/>
        </p:nvSpPr>
        <p:spPr>
          <a:xfrm>
            <a:off x="7155502" y="4204702"/>
            <a:ext cx="709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Verizon</a:t>
            </a:r>
          </a:p>
        </p:txBody>
      </p:sp>
    </p:spTree>
    <p:extLst>
      <p:ext uri="{BB962C8B-B14F-4D97-AF65-F5344CB8AC3E}">
        <p14:creationId xmlns:p14="http://schemas.microsoft.com/office/powerpoint/2010/main" val="3027617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Trade-offs across the world?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new deployment, predicted return on investment</a:t>
            </a:r>
          </a:p>
          <a:p>
            <a:pPr lvl="1"/>
            <a:r>
              <a:rPr lang="en-US" dirty="0"/>
              <a:t>with unbundling: what is the wholesale price going to be?</a:t>
            </a:r>
          </a:p>
          <a:p>
            <a:pPr lvl="1"/>
            <a:r>
              <a:rPr lang="en-US" dirty="0"/>
              <a:t>no magic algorithm --- margin squeeze</a:t>
            </a:r>
          </a:p>
          <a:p>
            <a:r>
              <a:rPr lang="en-US" dirty="0"/>
              <a:t>Allow infrastructure owner to provide services?</a:t>
            </a:r>
          </a:p>
          <a:p>
            <a:r>
              <a:rPr lang="en-US" dirty="0"/>
              <a:t>Impact on consumer surplus</a:t>
            </a:r>
          </a:p>
          <a:p>
            <a:r>
              <a:rPr lang="en-US" dirty="0"/>
              <a:t>US: pole attachment problems</a:t>
            </a:r>
          </a:p>
          <a:p>
            <a:pPr lvl="1"/>
            <a:r>
              <a:rPr lang="en-US" dirty="0"/>
              <a:t>if incumbents are pole owners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8C5898-5B83-9A4F-859A-6C0AD5DC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BD514-DEF6-BF44-87D8-EFB20F40B985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35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EAD5-00C5-424F-B6EE-B0C09D9E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Long-running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0A06F-70FD-6846-B710-C4499388B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should fund universal service?</a:t>
            </a:r>
          </a:p>
          <a:p>
            <a:pPr lvl="1"/>
            <a:r>
              <a:rPr lang="en-US" dirty="0"/>
              <a:t>Old model: interstate communication – now, 27%</a:t>
            </a:r>
          </a:p>
          <a:p>
            <a:pPr lvl="1"/>
            <a:r>
              <a:rPr lang="en-US" dirty="0"/>
              <a:t>New model (Congressional bills): general revenue</a:t>
            </a:r>
          </a:p>
          <a:p>
            <a:pPr lvl="1"/>
            <a:r>
              <a:rPr lang="en-US" dirty="0"/>
              <a:t>Other models: connection-based, number-based, include BIAS revenue, …</a:t>
            </a:r>
          </a:p>
          <a:p>
            <a:r>
              <a:rPr lang="en-US" dirty="0"/>
              <a:t>Balance between rural (build-out, provider subsidy) and urban (consumer subsidy)?</a:t>
            </a:r>
          </a:p>
          <a:p>
            <a:pPr lvl="1"/>
            <a:r>
              <a:rPr lang="en-US" dirty="0"/>
              <a:t>cf. farm bills -- agricultural subsidies vs. SNAP</a:t>
            </a:r>
          </a:p>
          <a:p>
            <a:r>
              <a:rPr lang="en-US" dirty="0"/>
              <a:t>Build for today’s perceived minimum need or tomorrow?</a:t>
            </a:r>
          </a:p>
          <a:p>
            <a:pPr lvl="1"/>
            <a:r>
              <a:rPr lang="en-US" dirty="0"/>
              <a:t>subsidies paid over seven to ten years</a:t>
            </a:r>
          </a:p>
          <a:p>
            <a:pPr lvl="1"/>
            <a:r>
              <a:rPr lang="en-US" dirty="0"/>
              <a:t>AT&amp;T 2014: 4 Mbps “Given the pace at which the industry is investing in advanced capabilities, there is no present need to redefine “advanced” capabilities”</a:t>
            </a:r>
          </a:p>
          <a:p>
            <a:r>
              <a:rPr lang="en-US" dirty="0"/>
              <a:t>Minimum usable speed or closer to “urban” (cable) speeds?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98365-5413-BA4D-A63B-8670516FB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07A1-BC34-B240-890C-AE10BAA7E2F1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3B480-FFC9-734F-B4FF-690B304C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2E0B1-AE0A-A948-A192-F21CAA87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596B-ECE6-D043-A27D-37146CF9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785B2-1743-6440-BDE2-D9BC11745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F760C-FED9-4C47-B5A0-137C3FAF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FAAC9-26FB-9548-9065-80E64167E7B0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B77F1-1994-5543-8294-6DE734A9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Established in 1985 by the FCC and mandated by Congress in the Telecommunications Act of 1996</a:t>
            </a:r>
          </a:p>
          <a:p>
            <a:pPr lvl="1"/>
            <a:r>
              <a:rPr lang="en-US" dirty="0"/>
              <a:t>used to be mostly local phone, now mostly mobile </a:t>
            </a:r>
          </a:p>
          <a:p>
            <a:r>
              <a:rPr lang="en-US" dirty="0"/>
              <a:t>Federal program that lowers the monthly cost of phone and internet for qualified low income consumers</a:t>
            </a:r>
          </a:p>
          <a:p>
            <a:pPr lvl="1"/>
            <a:r>
              <a:rPr lang="en-US" dirty="0"/>
              <a:t>Program qualification based on income or participation in a qualifying assistance program (e.g., SNAP, Medicaid, SSI, Public Housing Assistance)</a:t>
            </a:r>
          </a:p>
          <a:p>
            <a:pPr lvl="1"/>
            <a:r>
              <a:rPr lang="en-US" dirty="0"/>
              <a:t>Basic support amount is $9.25 per month and up to $34.25 for consumers living on Tribal lands</a:t>
            </a:r>
          </a:p>
          <a:p>
            <a:pPr lvl="2"/>
            <a:r>
              <a:rPr lang="en-US" dirty="0"/>
              <a:t>e.g., 1,000 minutes of voice, 3 GB of data</a:t>
            </a:r>
          </a:p>
          <a:p>
            <a:r>
              <a:rPr lang="en-US" dirty="0"/>
              <a:t>Concerns about fraud</a:t>
            </a:r>
          </a:p>
          <a:p>
            <a:pPr lvl="1"/>
            <a:r>
              <a:rPr lang="en-US" dirty="0"/>
              <a:t>unused phones</a:t>
            </a:r>
          </a:p>
          <a:p>
            <a:pPr lvl="1"/>
            <a:r>
              <a:rPr lang="en-US" dirty="0"/>
              <a:t>multiple phones in one household</a:t>
            </a:r>
          </a:p>
          <a:p>
            <a:pPr lvl="1"/>
            <a:r>
              <a:rPr lang="en-US" dirty="0"/>
              <a:t>phones to ineligible consumers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E8A9-875E-2448-AA9D-4AD48DACCE56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606" y="4250630"/>
            <a:ext cx="2303349" cy="15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809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6AD1BC-9BE9-1F4E-B57D-890DC95C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7C9B-4000-E24C-9020-11D1236F0FBA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37B988-B595-5D4E-9481-77AD9CF9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06C74-0B93-684E-BDD1-13884AA4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55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FEAF6F-AAFF-4D42-ADFB-09494E35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Lifeline has reached (mostly) the end of its 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17A62-2191-944F-B0EE-FF88DE20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2" y="1243340"/>
            <a:ext cx="5583336" cy="5350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3B9798-7ACD-6A42-88BC-02C59BB59271}"/>
              </a:ext>
            </a:extLst>
          </p:cNvPr>
          <p:cNvSpPr txBox="1"/>
          <p:nvPr/>
        </p:nvSpPr>
        <p:spPr>
          <a:xfrm>
            <a:off x="4632656" y="2234045"/>
            <a:ext cx="4445512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per household – who gets the phone?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 little data even if tethering enabled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hours of Zoom per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all children can get access</a:t>
            </a:r>
          </a:p>
        </p:txBody>
      </p:sp>
    </p:spTree>
    <p:extLst>
      <p:ext uri="{BB962C8B-B14F-4D97-AF65-F5344CB8AC3E}">
        <p14:creationId xmlns:p14="http://schemas.microsoft.com/office/powerpoint/2010/main" val="2577819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88FF0-F809-6546-A69A-4412C898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07A1-BC34-B240-890C-AE10BAA7E2F1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AD3D6-1F8F-1A4D-9A07-90909978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84606-26D1-FA4D-92BF-73C34DB0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56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E0D33-AE66-C84E-9FCA-1EFE032E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Provider-based: Comcast Internet Essentials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58545-EFFA-A648-9410-86E8E4BB0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06287"/>
            <a:ext cx="3843645" cy="3550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13A7DA-E078-1A45-83B5-33B7EBB780C8}"/>
              </a:ext>
            </a:extLst>
          </p:cNvPr>
          <p:cNvSpPr txBox="1"/>
          <p:nvPr/>
        </p:nvSpPr>
        <p:spPr>
          <a:xfrm>
            <a:off x="4629514" y="3513418"/>
            <a:ext cx="3010504" cy="113107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Fear of bills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i="1" dirty="0"/>
              <a:t>It’s free – must be a scam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Not available in 58% of households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”have not subscribed within 90 days”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“no overdue bill within 12 months”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A67D4-88AF-0345-B376-0F38555302D7}"/>
              </a:ext>
            </a:extLst>
          </p:cNvPr>
          <p:cNvSpPr txBox="1"/>
          <p:nvPr/>
        </p:nvSpPr>
        <p:spPr>
          <a:xfrm>
            <a:off x="5030442" y="2189230"/>
            <a:ext cx="2609625" cy="5078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Some school districts give out bulk</a:t>
            </a:r>
          </a:p>
          <a:p>
            <a:r>
              <a:rPr lang="en-US" sz="1350" dirty="0"/>
              <a:t>vouchers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0AC3F5-F763-034D-9AE4-92FFE21D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70" y="4910875"/>
            <a:ext cx="1469435" cy="7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CA2ADE-A0C5-0F4A-88D5-E8C38A709973}"/>
              </a:ext>
            </a:extLst>
          </p:cNvPr>
          <p:cNvSpPr txBox="1"/>
          <p:nvPr/>
        </p:nvSpPr>
        <p:spPr>
          <a:xfrm>
            <a:off x="5346337" y="5204179"/>
            <a:ext cx="7457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see also</a:t>
            </a:r>
          </a:p>
        </p:txBody>
      </p:sp>
    </p:spTree>
    <p:extLst>
      <p:ext uri="{BB962C8B-B14F-4D97-AF65-F5344CB8AC3E}">
        <p14:creationId xmlns:p14="http://schemas.microsoft.com/office/powerpoint/2010/main" val="256654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DB7EC7-7B98-F64E-A14A-799272779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Pre-COVID-19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4C5056-6175-1D48-9B24-7EC9316C8A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Biggest problem: no broadband in small parts of rural America</a:t>
            </a:r>
          </a:p>
          <a:p>
            <a:r>
              <a:rPr lang="en-US" dirty="0"/>
              <a:t>Low income households have Lifeline for basic connectivity</a:t>
            </a:r>
          </a:p>
          <a:p>
            <a:r>
              <a:rPr lang="en-US" dirty="0"/>
              <a:t>Need to solve mapping problem first to understand scope of unavailability</a:t>
            </a:r>
          </a:p>
          <a:p>
            <a:r>
              <a:rPr lang="en-US" dirty="0"/>
              <a:t>10-year programs (USF CAF II, RDOF)</a:t>
            </a:r>
          </a:p>
          <a:p>
            <a:r>
              <a:rPr lang="en-US" dirty="0"/>
              <a:t>Can always go to the local library or school</a:t>
            </a:r>
          </a:p>
          <a:p>
            <a:r>
              <a:rPr lang="en-US" dirty="0"/>
              <a:t>25/3 is plenty fast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BF0813-037F-BA4F-A8D7-A33A645F0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With COVID-19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DA6427-6AE6-6849-A525-495971B8A9E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Biggest problem: lots of people can’t afford broadband</a:t>
            </a:r>
          </a:p>
          <a:p>
            <a:pPr lvl="1"/>
            <a:r>
              <a:rPr lang="en-US" dirty="0"/>
              <a:t>and quality of supposedly-covered areas is low</a:t>
            </a:r>
          </a:p>
          <a:p>
            <a:pPr lvl="1"/>
            <a:r>
              <a:rPr lang="en-US" dirty="0"/>
              <a:t>no 25/3 broadband in urban areas</a:t>
            </a:r>
          </a:p>
          <a:p>
            <a:pPr lvl="2"/>
            <a:r>
              <a:rPr lang="en-US" dirty="0"/>
              <a:t>only 1.5%, but that’s 3.9 M people</a:t>
            </a:r>
          </a:p>
          <a:p>
            <a:pPr lvl="2"/>
            <a:r>
              <a:rPr lang="en-US" dirty="0"/>
              <a:t>vs. 11.1 M rural</a:t>
            </a:r>
          </a:p>
          <a:p>
            <a:pPr lvl="2"/>
            <a:r>
              <a:rPr lang="en-US" dirty="0"/>
              <a:t>“digital redlining”</a:t>
            </a:r>
          </a:p>
          <a:p>
            <a:pPr lvl="1"/>
            <a:r>
              <a:rPr lang="en-US" dirty="0"/>
              <a:t>or cannot afford devices</a:t>
            </a:r>
          </a:p>
          <a:p>
            <a:r>
              <a:rPr lang="en-US" dirty="0"/>
              <a:t>Students cannot wait 10 years</a:t>
            </a:r>
          </a:p>
          <a:p>
            <a:r>
              <a:rPr lang="en-US" dirty="0"/>
              <a:t>Local library (and school) is closed</a:t>
            </a:r>
          </a:p>
          <a:p>
            <a:r>
              <a:rPr lang="en-US" dirty="0"/>
              <a:t>Multiple video conferences bust 3 Mb/s upstream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17E91-6D24-B84A-9ED8-357BD8DD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07A1-BC34-B240-890C-AE10BAA7E2F1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EE0BA-6FD1-774E-B668-87BC2F37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B3D42-179B-6B49-A1B9-B35FB18E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57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BB8E2-A94A-224A-87F9-8B700877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changed thinking</a:t>
            </a:r>
          </a:p>
        </p:txBody>
      </p:sp>
    </p:spTree>
    <p:extLst>
      <p:ext uri="{BB962C8B-B14F-4D97-AF65-F5344CB8AC3E}">
        <p14:creationId xmlns:p14="http://schemas.microsoft.com/office/powerpoint/2010/main" val="1481239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33BC-30FD-3F4B-BA47-3ED329A7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broadband benefit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8FFDE-2854-D746-8E23-F1A50C244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$50 discount on broadband access during pandemic</a:t>
            </a:r>
          </a:p>
          <a:p>
            <a:r>
              <a:rPr lang="en-US" dirty="0"/>
              <a:t>$3.2B program </a:t>
            </a:r>
            <a:r>
              <a:rPr lang="en-US" dirty="0">
                <a:sym typeface="Wingdings" pitchFamily="2" charset="2"/>
              </a:rPr>
              <a:t> ~64 M “discount months”</a:t>
            </a:r>
            <a:endParaRPr lang="en-US" dirty="0"/>
          </a:p>
          <a:p>
            <a:r>
              <a:rPr lang="en-US" dirty="0"/>
              <a:t>one-time discount of $100 for a device (e.g., Chromebook)</a:t>
            </a:r>
          </a:p>
          <a:p>
            <a:r>
              <a:rPr lang="en-US" dirty="0"/>
              <a:t>eligible:</a:t>
            </a:r>
          </a:p>
          <a:p>
            <a:pPr lvl="1"/>
            <a:r>
              <a:rPr lang="en-US" dirty="0"/>
              <a:t>“Qualifies for the </a:t>
            </a:r>
            <a:r>
              <a:rPr lang="en-US" dirty="0">
                <a:hlinkClick r:id="rId3"/>
              </a:rPr>
              <a:t>Lifeline</a:t>
            </a:r>
            <a:r>
              <a:rPr lang="en-US" dirty="0"/>
              <a:t> program (e.g., about </a:t>
            </a:r>
            <a:r>
              <a:rPr lang="en-US" b="1" dirty="0"/>
              <a:t>21 M</a:t>
            </a:r>
            <a:r>
              <a:rPr lang="en-US" dirty="0"/>
              <a:t> households get SNAP)</a:t>
            </a:r>
          </a:p>
          <a:p>
            <a:pPr lvl="1"/>
            <a:r>
              <a:rPr lang="en-US" dirty="0"/>
              <a:t>Receives benefits under the free and reduced-price school lunch program or the school breakfast program, including through the USDA Community Eligibility Provision, or did so in the 2019-2020 school year;</a:t>
            </a:r>
          </a:p>
          <a:p>
            <a:pPr lvl="1"/>
            <a:r>
              <a:rPr lang="en-US" dirty="0"/>
              <a:t>Received a Federal Pell Grant during the current award year;</a:t>
            </a:r>
          </a:p>
          <a:p>
            <a:pPr lvl="1"/>
            <a:r>
              <a:rPr lang="en-US" dirty="0"/>
              <a:t>Experienced a substantial loss of income since February 29, 2020 and the household had a total income in 2020 below $99,000 for single filers and $198,000 for joint filers; or</a:t>
            </a:r>
          </a:p>
          <a:p>
            <a:pPr lvl="1"/>
            <a:r>
              <a:rPr lang="en-US" dirty="0"/>
              <a:t>Meets the eligibility criteria for a participating providers' existing low-income or COVID-19 program.”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AE8BD-41A6-164E-98FA-D86ED2C3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07A1-BC34-B240-890C-AE10BAA7E2F1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A482D-FBE0-9841-A414-AA376EDC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IIT-RTC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FB688-4133-E34D-B25D-BDD81BE1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601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ECC0-4760-FA40-B1F4-5467AD35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57B34-4C96-6E4A-AD46-5944F17CB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Availability, affordability &amp; relevance</a:t>
            </a:r>
          </a:p>
          <a:p>
            <a:r>
              <a:rPr lang="en-US" dirty="0"/>
              <a:t>Except for large cable companies, challenging economics for ISPs</a:t>
            </a:r>
          </a:p>
          <a:p>
            <a:r>
              <a:rPr lang="en-US" dirty="0"/>
              <a:t>Introducing competitive fiber speeds is difficult everywhere</a:t>
            </a:r>
          </a:p>
          <a:p>
            <a:r>
              <a:rPr lang="en-US" dirty="0"/>
              <a:t>Who should subsidize high-cost and low-income areas? Taxes or fees?</a:t>
            </a:r>
          </a:p>
          <a:p>
            <a:r>
              <a:rPr lang="en-US" dirty="0"/>
              <a:t>Emphasis on automation (+ staff cuts) and simplified service structure</a:t>
            </a:r>
          </a:p>
          <a:p>
            <a:pPr lvl="1"/>
            <a:r>
              <a:rPr lang="en-US" dirty="0"/>
              <a:t>not new services, protocols, speeds</a:t>
            </a:r>
          </a:p>
          <a:p>
            <a:r>
              <a:rPr lang="en-US" dirty="0"/>
              <a:t>Research directions:</a:t>
            </a:r>
          </a:p>
          <a:p>
            <a:pPr lvl="1"/>
            <a:r>
              <a:rPr lang="en-US" dirty="0"/>
              <a:t>fully autonomous, self-configuring networks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DEA40-5B82-7740-8536-86C31227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B144-E04A-A543-BF01-3B9B0565F1D0}" type="datetime1">
              <a:rPr lang="en-US" smtClean="0"/>
              <a:t>4/1/21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85341-6196-D24C-8490-8586A075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7054A-306A-3D49-B432-5DA110538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A247-DF1C-AE4E-8B8E-2B74AAE8F13C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E6944A-0460-2140-94A2-80EB9C11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27E06-1FC0-484A-81F7-9650F304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4E2018-55A4-494C-873B-E53497735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Law requiring 911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C7870-0961-3B4F-B99E-AE8ABBC87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187"/>
            <a:ext cx="9144000" cy="469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2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C4A7-3735-2240-8E92-2A207B8B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in closing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26341-0991-E147-8419-5F17F35A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Technology now plays a central role in key policy debates</a:t>
            </a:r>
          </a:p>
          <a:p>
            <a:r>
              <a:rPr lang="en-US" dirty="0"/>
              <a:t>Hot topics: privacy, algorithmic fairness, broadband access, IT modernization, autonomous/electric vehicles</a:t>
            </a:r>
          </a:p>
          <a:p>
            <a:r>
              <a:rPr lang="en-US" dirty="0"/>
              <a:t>Congress is not well engineered to get things done in a time of polarization and divided government</a:t>
            </a:r>
          </a:p>
          <a:p>
            <a:pPr lvl="1"/>
            <a:r>
              <a:rPr lang="en-US" dirty="0"/>
              <a:t>US has an unusually high number of veto points</a:t>
            </a:r>
          </a:p>
          <a:p>
            <a:r>
              <a:rPr lang="en-US" dirty="0"/>
              <a:t>But computer science has significant roles to play:</a:t>
            </a:r>
          </a:p>
          <a:p>
            <a:pPr lvl="1"/>
            <a:r>
              <a:rPr lang="en-US" dirty="0"/>
              <a:t>build, design and advise on better IT infrastructure</a:t>
            </a:r>
          </a:p>
          <a:p>
            <a:pPr lvl="1"/>
            <a:r>
              <a:rPr lang="en-US" dirty="0"/>
              <a:t>advise decision makers – both in Congress and in federal agencies</a:t>
            </a:r>
          </a:p>
          <a:p>
            <a:pPr lvl="2"/>
            <a:r>
              <a:rPr lang="en-US" dirty="0"/>
              <a:t>consider internships for students</a:t>
            </a:r>
          </a:p>
          <a:p>
            <a:r>
              <a:rPr lang="en-US" dirty="0"/>
              <a:t>More likely as part of an organization than as an individual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97025-9703-234A-8A15-2EBF79D4C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DF63-0017-D942-BFD1-6941AFD0CDDA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007E5-E5ED-AA45-9C95-0F0938F2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2F491-69E7-2D48-8C70-E5AC408C0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35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rule – 47 CFR 20.18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§ 20.18 911 Service</a:t>
            </a:r>
            <a:r>
              <a:rPr lang="en-US" dirty="0"/>
              <a:t>.</a:t>
            </a:r>
          </a:p>
          <a:p>
            <a:r>
              <a:rPr lang="en-US" dirty="0"/>
              <a:t>(a) Scope of section. The following requirements are only applicable to CMRS providers, excluding mobile satellite service (MSS) operators, to the extent that they:</a:t>
            </a:r>
          </a:p>
          <a:p>
            <a:pPr lvl="1"/>
            <a:r>
              <a:rPr lang="en-US" dirty="0"/>
              <a:t>(1) Offer real-time, two way switched voice service that is interconnected with the public switched network; and</a:t>
            </a:r>
          </a:p>
          <a:p>
            <a:pPr lvl="1"/>
            <a:r>
              <a:rPr lang="en-US" dirty="0"/>
              <a:t>(2) Utilize an in-network switching facility that enables the provider to reuse frequencies and accomplish seamless hand-offs of subscriber calls. These requirements are applicable to entities that offer voice service to consumers by purchasing airtime or capacity at wholesale rates from CMRS licensees.</a:t>
            </a:r>
          </a:p>
          <a:p>
            <a:r>
              <a:rPr lang="en-US" dirty="0"/>
              <a:t>(b) Basic 911 Service. CMRS providers subject to this section must transmit all wireless 911 calls without respect to their call validation process to a Public Safety Answering Point, or, where no Public Safety Answering Point has been designated, to a designated statewide default answering point or appropriate local emergency authority pursuant to § 64.3001 of this chapter, provided that “all wireless 911 calls” is defined as “any call initiated by a wireless user dialing 911 on a phone using a compliant radio frequency protocol of the serving carrier.”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ABE8-CC19-3E40-B1BB-698E5DE923C9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74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96B6A-EFA0-D34B-A528-575C6F5D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Congressional office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9F32-9E2D-A445-A47C-FE43CD215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5407"/>
            <a:ext cx="4537364" cy="4871557"/>
          </a:xfrm>
        </p:spPr>
        <p:txBody>
          <a:bodyPr/>
          <a:lstStyle/>
          <a:p>
            <a:r>
              <a:rPr lang="en-US" dirty="0"/>
              <a:t>Legislation</a:t>
            </a:r>
          </a:p>
          <a:p>
            <a:pPr lvl="1"/>
            <a:r>
              <a:rPr lang="en-US" dirty="0"/>
              <a:t>research, draft, submit, manage</a:t>
            </a:r>
          </a:p>
          <a:p>
            <a:pPr lvl="1"/>
            <a:r>
              <a:rPr lang="en-US" dirty="0"/>
              <a:t>mostly done by LAs, LD</a:t>
            </a:r>
          </a:p>
          <a:p>
            <a:r>
              <a:rPr lang="en-US" dirty="0"/>
              <a:t>Oversight</a:t>
            </a:r>
          </a:p>
          <a:p>
            <a:pPr lvl="1"/>
            <a:r>
              <a:rPr lang="en-US" dirty="0"/>
              <a:t>letters, hearings</a:t>
            </a:r>
          </a:p>
          <a:p>
            <a:r>
              <a:rPr lang="en-US" dirty="0"/>
              <a:t>Constituent correspondence</a:t>
            </a:r>
          </a:p>
          <a:p>
            <a:pPr lvl="1"/>
            <a:r>
              <a:rPr lang="en-US" dirty="0"/>
              <a:t>semi-automated via LCs</a:t>
            </a:r>
          </a:p>
          <a:p>
            <a:r>
              <a:rPr lang="en-US" dirty="0"/>
              <a:t>Constituent service</a:t>
            </a:r>
          </a:p>
          <a:p>
            <a:pPr lvl="1"/>
            <a:r>
              <a:rPr lang="en-US" dirty="0"/>
              <a:t>case workers</a:t>
            </a:r>
          </a:p>
          <a:p>
            <a:r>
              <a:rPr lang="en-US" dirty="0"/>
              <a:t>Media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F2E5E-AD5C-B248-93B9-80AF3919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FC57-0537-3740-A17D-A617C7AE7A82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2F8AA-496B-4041-B502-1E57A3569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03054-4633-FD40-851E-65889C7F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AC8E74D-B018-B14F-A8B0-CB23EC42F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316286"/>
              </p:ext>
            </p:extLst>
          </p:nvPr>
        </p:nvGraphicFramePr>
        <p:xfrm>
          <a:off x="5090634" y="1148968"/>
          <a:ext cx="3855027" cy="5027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D0A59F66-7FA7-144C-9988-18771BC4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24" y="1148967"/>
            <a:ext cx="454224" cy="5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5CDEE0-4A86-8C4B-B3C3-CD8F150EDD0D}"/>
              </a:ext>
            </a:extLst>
          </p:cNvPr>
          <p:cNvSpPr txBox="1"/>
          <p:nvPr/>
        </p:nvSpPr>
        <p:spPr>
          <a:xfrm>
            <a:off x="1808018" y="4966855"/>
            <a:ext cx="348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House member: </a:t>
            </a:r>
            <a:r>
              <a:rPr lang="en-US" dirty="0"/>
              <a:t>15 staff (incl. field)</a:t>
            </a:r>
          </a:p>
          <a:p>
            <a:r>
              <a:rPr lang="en-US" b="1" dirty="0"/>
              <a:t>Senator:</a:t>
            </a:r>
            <a:r>
              <a:rPr lang="en-US" dirty="0"/>
              <a:t> 41 staff (incl. field)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00898-EB57-324A-8332-C4FFFCBC4999}"/>
              </a:ext>
            </a:extLst>
          </p:cNvPr>
          <p:cNvSpPr txBox="1"/>
          <p:nvPr/>
        </p:nvSpPr>
        <p:spPr>
          <a:xfrm>
            <a:off x="477982" y="5798127"/>
            <a:ext cx="4281237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+ staff for committees (majority &amp; minority)</a:t>
            </a:r>
          </a:p>
        </p:txBody>
      </p:sp>
    </p:spTree>
    <p:extLst>
      <p:ext uri="{BB962C8B-B14F-4D97-AF65-F5344CB8AC3E}">
        <p14:creationId xmlns:p14="http://schemas.microsoft.com/office/powerpoint/2010/main" val="3278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D7FAD-914A-0B4A-BBC8-57A007B4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Congress during a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E76FC-AF07-0742-85BD-16499F6EF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5407"/>
            <a:ext cx="4859482" cy="48715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March 12: Wyden office switches to home mode</a:t>
            </a:r>
          </a:p>
          <a:p>
            <a:r>
              <a:rPr lang="en-US" dirty="0"/>
              <a:t>March 12: Capitol closed to visitors</a:t>
            </a:r>
          </a:p>
          <a:p>
            <a:r>
              <a:rPr lang="en-US" dirty="0"/>
              <a:t>But each office makes own decision</a:t>
            </a:r>
          </a:p>
          <a:p>
            <a:pPr lvl="1"/>
            <a:r>
              <a:rPr lang="en-US" dirty="0"/>
              <a:t>the political becomes personal</a:t>
            </a:r>
          </a:p>
          <a:p>
            <a:r>
              <a:rPr lang="en-US" dirty="0"/>
              <a:t>Senate still votes in person; House has proxy voting</a:t>
            </a:r>
          </a:p>
          <a:p>
            <a:r>
              <a:rPr lang="en-US" dirty="0"/>
              <a:t>Minimal personal staff remain on-site</a:t>
            </a:r>
          </a:p>
          <a:p>
            <a:r>
              <a:rPr lang="en-US" dirty="0"/>
              <a:t>Staff geographically distributed</a:t>
            </a:r>
          </a:p>
          <a:p>
            <a:r>
              <a:rPr lang="en-US" dirty="0"/>
              <a:t>Congress designed for in-person hearings, votes, negotiation, visits, …</a:t>
            </a:r>
          </a:p>
          <a:p>
            <a:pPr lvl="1"/>
            <a:r>
              <a:rPr lang="en-US" dirty="0"/>
              <a:t>normally, anybody can walk into a Member front office</a:t>
            </a:r>
          </a:p>
          <a:p>
            <a:r>
              <a:rPr lang="en-US" dirty="0"/>
              <a:t>Spring dominated completely by CV-19 packages and home state support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C7ED4-990E-B149-8CD9-6AB77487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3CF1-BE3F-5A43-95C5-D1ECC6780121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2E70-2040-8A41-BE14-7E8A9456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UIowa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21F55-89F2-3B41-987C-87B8E6D6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6D57A-D73A-4F49-AA27-45E7E4E2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996" y="1178119"/>
            <a:ext cx="1870364" cy="2493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6DD85-4765-694B-ADD1-34D93B444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158" y="3701089"/>
            <a:ext cx="3306041" cy="24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42783"/>
      </p:ext>
    </p:extLst>
  </p:cSld>
  <p:clrMapOvr>
    <a:masterClrMapping/>
  </p:clrMapOvr>
</p:sld>
</file>

<file path=ppt/theme/theme1.xml><?xml version="1.0" encoding="utf-8"?>
<a:theme xmlns:a="http://schemas.openxmlformats.org/drawingml/2006/main" name="2019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F43A17B-B685-0243-B35E-8D1DD6A4CF0D}" vid="{C3FF62F3-D28A-3547-80D9-97531AEB14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blue</Template>
  <TotalTime>5468</TotalTime>
  <Words>3672</Words>
  <Application>Microsoft Macintosh PowerPoint</Application>
  <PresentationFormat>On-screen Show (4:3)</PresentationFormat>
  <Paragraphs>627</Paragraphs>
  <Slides>60</Slides>
  <Notes>27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Arial Narrow</vt:lpstr>
      <vt:lpstr>Calibri</vt:lpstr>
      <vt:lpstr>Calibri Light</vt:lpstr>
      <vt:lpstr>Roboto</vt:lpstr>
      <vt:lpstr>Verdana</vt:lpstr>
      <vt:lpstr>2019 blue</vt:lpstr>
      <vt:lpstr>How do we close the digital divide? It requires more than routers and protocols!</vt:lpstr>
      <vt:lpstr>Itinerary</vt:lpstr>
      <vt:lpstr>The kinds of law</vt:lpstr>
      <vt:lpstr>The US hierarchy of laws</vt:lpstr>
      <vt:lpstr>Three branches, intertwined</vt:lpstr>
      <vt:lpstr>Example: Law requiring 911</vt:lpstr>
      <vt:lpstr>Example of rule – 47 CFR 20.18</vt:lpstr>
      <vt:lpstr>What does a Congressional office do?</vt:lpstr>
      <vt:lpstr>Congress during a pandemic</vt:lpstr>
      <vt:lpstr>Closing the Digital Divide</vt:lpstr>
      <vt:lpstr>Overview</vt:lpstr>
      <vt:lpstr>How bad is the problem?</vt:lpstr>
      <vt:lpstr>Global Internet users</vt:lpstr>
      <vt:lpstr>Global internet growth – 2009–2018</vt:lpstr>
      <vt:lpstr>US: Income plays a major role</vt:lpstr>
      <vt:lpstr>Rural broadband US</vt:lpstr>
      <vt:lpstr>By race, too</vt:lpstr>
      <vt:lpstr>% of U.S. adults who do not use broadband at home but own smartphones</vt:lpstr>
      <vt:lpstr>Broadband access by speed &amp; geography</vt:lpstr>
      <vt:lpstr> What are the causes?</vt:lpstr>
      <vt:lpstr>Availability, affordability and relevance are coupled</vt:lpstr>
      <vt:lpstr>Reason for non-adoption</vt:lpstr>
      <vt:lpstr>Lower population density, easier broadband</vt:lpstr>
      <vt:lpstr>It all depends on your (network) roots</vt:lpstr>
      <vt:lpstr>Who runs communication systems and networks?</vt:lpstr>
      <vt:lpstr>But a few large carriers dominate</vt:lpstr>
      <vt:lpstr>Accidental broadband</vt:lpstr>
      <vt:lpstr>FTTH internationally</vt:lpstr>
      <vt:lpstr>Technology path dependence</vt:lpstr>
      <vt:lpstr>  Improving availability</vt:lpstr>
      <vt:lpstr>Metrics: not Gb/s or b/s/Hz, but $/GB and $/year</vt:lpstr>
      <vt:lpstr>How much speed do we need?</vt:lpstr>
      <vt:lpstr>For non-fiber networks, problem is likely capacity, not speed</vt:lpstr>
      <vt:lpstr>Policy levers for rural broadband</vt:lpstr>
      <vt:lpstr>History: rural electrification</vt:lpstr>
      <vt:lpstr>Rural electrification</vt:lpstr>
      <vt:lpstr>Density determines network choices</vt:lpstr>
      <vt:lpstr>Challenges for rural broadband</vt:lpstr>
      <vt:lpstr>Public-private partnerships</vt:lpstr>
      <vt:lpstr>How do we pay for this?</vt:lpstr>
      <vt:lpstr>Network economics, (over)simplified</vt:lpstr>
      <vt:lpstr>More fiber observations</vt:lpstr>
      <vt:lpstr>Labor and capital expenditures</vt:lpstr>
      <vt:lpstr>Rural wireline ILECs lack resources </vt:lpstr>
      <vt:lpstr>Universal Service Fund (USF)</vt:lpstr>
      <vt:lpstr>We’ve tried this for a while: Connect America Fund (CAF) and off-spring</vt:lpstr>
      <vt:lpstr>Rural Digital Opportunity Fund (RDOF) - 2020</vt:lpstr>
      <vt:lpstr>RDOF (2020) outcome</vt:lpstr>
      <vt:lpstr>Your phone, video &amp; Internet bill</vt:lpstr>
      <vt:lpstr>Investment calculation</vt:lpstr>
      <vt:lpstr>Trade-offs across the world?</vt:lpstr>
      <vt:lpstr>Long-running arguments</vt:lpstr>
      <vt:lpstr>Affordability</vt:lpstr>
      <vt:lpstr>Lifeline</vt:lpstr>
      <vt:lpstr>But Lifeline has reached (mostly) the end of its line</vt:lpstr>
      <vt:lpstr>Provider-based: Comcast Internet Essentials</vt:lpstr>
      <vt:lpstr>COVID-19 changed thinking</vt:lpstr>
      <vt:lpstr>Emergency broadband benefit (2021)</vt:lpstr>
      <vt:lpstr>Conclusion</vt:lpstr>
      <vt:lpstr>And in closing 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 101</dc:title>
  <dc:creator>Henning Schulzrinne</dc:creator>
  <cp:lastModifiedBy>Henning Schulzrinne</cp:lastModifiedBy>
  <cp:revision>121</cp:revision>
  <dcterms:created xsi:type="dcterms:W3CDTF">2014-09-03T11:06:40Z</dcterms:created>
  <dcterms:modified xsi:type="dcterms:W3CDTF">2021-04-02T00:01:02Z</dcterms:modified>
</cp:coreProperties>
</file>