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5ee4f5fe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5ee4f5fe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d7fb5ab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d7fb5ab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5ee4f5fe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5ee4f5fe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5ee4f5fe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5ee4f5fe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5ee4f5fe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5ee4f5fe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5ee4f5fe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5ee4f5fe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7af43882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7af43882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7af43882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7af43882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530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=v5pBdwkXd70</a:t>
            </a:r>
          </a:p>
        </p:txBody>
      </p:sp>
    </p:spTree>
    <p:extLst>
      <p:ext uri="{BB962C8B-B14F-4D97-AF65-F5344CB8AC3E}">
        <p14:creationId xmlns:p14="http://schemas.microsoft.com/office/powerpoint/2010/main" val="3674472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d7fb5aba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d7fb5aba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87af43882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87af43882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85ee4f5fe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85ee4f5fe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2fd88dc1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2fd88dc1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d7fb5ab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d7fb5ab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5e61a14b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5e61a14b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a5987f7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a5987f7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5e61a14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5e61a14b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5ee4f5f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5ee4f5f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B142-E920-2348-80F1-736FC8363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56DDD-5C3E-DB47-AD50-F737A830A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7D935-E819-8C4E-AC87-B489DC16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74D14-F6AB-3B4A-BCB8-E8E54E6D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E614E-2BED-8645-854E-360407C5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3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325A-CD1B-7749-A18C-11FAC12D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EE958-F32F-B44C-8489-312670AFF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69A6F-F2FD-594E-AF5D-A08BB7D4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8A8CC-86AE-A745-8E55-4EA16FE2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AD00-8A99-E64A-B1B0-E7888B1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02303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088EF-FC55-7040-9B84-D0D8F4D4C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5F76F-DBA6-184B-A318-92E17E72F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D8B1F-1837-7D49-9F80-F82BF0EC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E007C-54C6-1E43-B689-52239DCE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0B428-2131-6A4C-9B24-5E2531CA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4760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0" y="4703625"/>
            <a:ext cx="4611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95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-1" y="4703625"/>
            <a:ext cx="3942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97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0E3E-11AE-B343-A597-AF470738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098DC-2548-F344-BEE6-0FAC3D671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2D6B5-B0D5-6E42-A374-B4E96C0F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A92AA-6E2A-364A-815F-72137D15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03ED2-0C4D-FA45-9253-5824ABDF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6974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01CB-21CF-8F4B-A7FD-194BC5B3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2D2E3-4DFF-A244-A114-322727725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26FC-E9C1-454B-B6AE-18383F80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1703-C8E0-324B-8F0D-C3578F4C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C039-98B0-7A40-B741-B52C3510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9019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E904-4EE9-DD4B-B7C3-26234B71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545A-93D5-5B48-AA7A-8F6EA9A53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C19C3-3355-0D4E-BC74-724B2134F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31D27-7721-964A-80FB-CB9ACA71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3B774-D0AB-1B49-A50C-61E45D52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D1DEE-68E7-A04F-867D-22D579BA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516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9A52-C420-574E-B9ED-3EF383E4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903BB-52DD-7F46-B75C-B35A87465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0C956-BA06-084E-BACE-FB10270F0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7362C-C4FD-DC41-A540-07B8CDF81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573D5-2AB3-804D-B1B5-4E870EE0C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336FF-FC92-6147-A39C-28D394E3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77F54-8B12-B942-A5F8-A2EA1E30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6215E-2A21-A442-958B-CFA05AC8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0348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C893-8D49-4349-B7B0-B773EFD8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E3824-E96C-E047-BBE9-19CDCE4C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5709F-BF8E-264C-88B4-5B84DD28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CC505-F2D8-AB40-9555-5AC5FAFE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1478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782F7-4A6F-2C4D-AD4D-4E71DC83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BA33F-11DF-0C44-B6F2-21502272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549B0-DBD2-884B-A845-6AD478E7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7283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C52F-9F3A-B143-8443-07C83B49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1FAA7-C560-4D49-9805-8ABEB453E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5A7E0-D882-EF42-9B4E-4D0B2F593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E5283-2432-3648-9767-A0E4CF58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C5BE1-BA01-AA49-B18A-61F0C2EE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8FF45-1319-6E46-9E5C-B1387A89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7271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2FFE-CA06-CB4E-B854-CCC0A4F7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682C8-B763-5D4D-8047-B4835FCC7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D8C84-23C0-B442-B4AA-4BCC273FC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C6798-5A1B-9B4D-9E82-CC58F9E3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13C07-8FFB-684F-9B44-4ECA8AB4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E8414-17C4-5F4D-B2FD-46C276E4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7417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69335-F73A-A64D-A63D-6260D046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4310-4C22-B345-94EB-1C635E4C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B1B56-C15A-4E47-BC20-91E45C9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E0F2-408F-F24B-93DF-B0DAE9F5A772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3F1F-AE97-E94F-A10B-410D00671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880A-07DF-BB47-986E-5F758B3C8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92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i="1"/>
              <a:t>A Platform for Experimental Research in Critical Voice Communications</a:t>
            </a:r>
            <a:endParaRPr sz="3900" i="1"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311700" y="26168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Jan Janak, Artiom Baloian, Dan Rubenstein, Henning Schulzrinne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(with Norman Groner &amp; Charles Jennings - John Jay College)</a:t>
            </a:r>
            <a:endParaRPr sz="2200"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283" y="3301126"/>
            <a:ext cx="2518344" cy="125917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/>
        </p:nvSpPr>
        <p:spPr>
          <a:xfrm>
            <a:off x="617675" y="378325"/>
            <a:ext cx="83469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PSCR 2020: The Digital Experience</a:t>
            </a:r>
            <a:endParaRPr sz="2800" b="1">
              <a:solidFill>
                <a:srgbClr val="002A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000" y="3546452"/>
            <a:ext cx="5489499" cy="7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378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User Terminal: Services</a:t>
            </a:r>
            <a:endParaRPr sz="2800"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4294967295"/>
          </p:nvPr>
        </p:nvSpPr>
        <p:spPr>
          <a:xfrm>
            <a:off x="0" y="1003300"/>
            <a:ext cx="6224588" cy="36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Custom controller application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NodeJS, TypeScript</a:t>
            </a:r>
            <a:r>
              <a:rPr lang="en" sz="1800"/>
              <a:t>, HTTP, WebSocket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PulseAudio for audio processing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/>
              <a:t>M</a:t>
            </a:r>
            <a:r>
              <a:rPr lang="en" sz="1800">
                <a:solidFill>
                  <a:srgbClr val="000000"/>
                </a:solidFill>
              </a:rPr>
              <a:t>ixing</a:t>
            </a:r>
            <a:r>
              <a:rPr lang="en" sz="1800"/>
              <a:t>, volume control, audio filtering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Baresip SIP user agent </a:t>
            </a:r>
            <a:r>
              <a:rPr lang="en" sz="1800"/>
              <a:t>(custom P.25 codec)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Linux kernel network emulator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delay, bandwidth, packet loss, error rate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Custom event &amp; audio recorder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/>
              <a:t>T</a:t>
            </a:r>
            <a:r>
              <a:rPr lang="en" sz="1800">
                <a:solidFill>
                  <a:srgbClr val="000000"/>
                </a:solidFill>
              </a:rPr>
              <a:t>ime-synchronized events &amp; audio recordings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Uploaded to base station </a:t>
            </a:r>
            <a:r>
              <a:rPr lang="en" sz="1800"/>
              <a:t>for processing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l="27177"/>
          <a:stretch/>
        </p:blipFill>
        <p:spPr>
          <a:xfrm>
            <a:off x="5409075" y="1294663"/>
            <a:ext cx="3548951" cy="246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User Terminal: Supported Impairments</a:t>
            </a:r>
            <a:endParaRPr sz="280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11700" y="1545700"/>
            <a:ext cx="4585800" cy="26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Background noise injection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Fine-grained volume control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Audio filtering (bandwidth, low-pass)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Variable PTT delay (mic audio cut-off)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Voice compression (CODEC selection)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Configurable mouth-to-ear delay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Maximum bandwidth limitation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Modulation rate (baud rate)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Packet loss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Bit error injection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311700" y="1082100"/>
            <a:ext cx="39999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Audio</a:t>
            </a:r>
            <a:endParaRPr sz="2400" b="1"/>
          </a:p>
        </p:txBody>
      </p:sp>
      <p:sp>
        <p:nvSpPr>
          <p:cNvPr id="119" name="Google Shape;119;p17"/>
          <p:cNvSpPr txBox="1"/>
          <p:nvPr/>
        </p:nvSpPr>
        <p:spPr>
          <a:xfrm>
            <a:off x="4832400" y="1082100"/>
            <a:ext cx="39999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Network</a:t>
            </a:r>
            <a:endParaRPr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User Terminal: Custom Hardware</a:t>
            </a:r>
            <a:endParaRPr sz="2800"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376" y="2726375"/>
            <a:ext cx="2440250" cy="17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9675" y="325625"/>
            <a:ext cx="2440249" cy="2205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437700" y="1176700"/>
            <a:ext cx="5798400" cy="3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Connect Motorola speaker to Raspberry Pi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USB soundcard with volume buttons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Connect PTT to volume up button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Custom circuit with a transistor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Access via the Linux input subsystem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Challenges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Speaker power limited by USB power (5V, 1A)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Speaker PA needed to match real radios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Base Station: Block Diagram</a:t>
            </a:r>
            <a:endParaRPr sz="2800"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924" y="1023975"/>
            <a:ext cx="7318154" cy="361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11700" y="378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Base Station: Services</a:t>
            </a:r>
            <a:endParaRPr sz="280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311700" y="1075313"/>
            <a:ext cx="8520600" cy="3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Custom </a:t>
            </a:r>
            <a:r>
              <a:rPr lang="en" sz="1800">
                <a:solidFill>
                  <a:srgbClr val="000000"/>
                </a:solidFill>
              </a:rPr>
              <a:t>AMBE CODEC </a:t>
            </a:r>
            <a:r>
              <a:rPr lang="en" sz="1800"/>
              <a:t>s</a:t>
            </a:r>
            <a:r>
              <a:rPr lang="en" sz="1800">
                <a:solidFill>
                  <a:srgbClr val="000000"/>
                </a:solidFill>
              </a:rPr>
              <a:t>erver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ZeroConf </a:t>
            </a:r>
            <a:r>
              <a:rPr lang="en" sz="1800"/>
              <a:t>for service discovery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SIP conference server emulates RF channels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NTP for user terminal time synchronization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/>
              <a:t>M</a:t>
            </a:r>
            <a:r>
              <a:rPr lang="en" sz="1800">
                <a:solidFill>
                  <a:srgbClr val="000000"/>
                </a:solidFill>
              </a:rPr>
              <a:t>illisecond-level accuracy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Global </a:t>
            </a:r>
            <a:r>
              <a:rPr lang="en" sz="1800"/>
              <a:t>event ordering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Data storage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MongoDB </a:t>
            </a:r>
            <a:r>
              <a:rPr lang="en" sz="1800"/>
              <a:t>(</a:t>
            </a:r>
            <a:r>
              <a:rPr lang="en" sz="1800">
                <a:solidFill>
                  <a:srgbClr val="000000"/>
                </a:solidFill>
              </a:rPr>
              <a:t>configuration, events,</a:t>
            </a:r>
            <a:r>
              <a:rPr lang="en" sz="1800"/>
              <a:t> </a:t>
            </a:r>
            <a:r>
              <a:rPr lang="en" sz="1800">
                <a:solidFill>
                  <a:srgbClr val="000000"/>
                </a:solidFill>
              </a:rPr>
              <a:t>other data)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Local filesystem for audio recordings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Backend services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User terminal configuration &amp; management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Experiment management &amp; data collection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Experiment analysis &amp; evaluation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l="23083" r="44151"/>
          <a:stretch/>
        </p:blipFill>
        <p:spPr>
          <a:xfrm>
            <a:off x="5940275" y="328525"/>
            <a:ext cx="2737651" cy="412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900" y="591650"/>
            <a:ext cx="4796101" cy="33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AMBE CODEC Integration</a:t>
            </a:r>
            <a:endParaRPr sz="2800"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266450" y="1074100"/>
            <a:ext cx="5985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P.25 systems use DVSI’s AMBE codec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Available only as hardware (USB dongle)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USB-3000: One channel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USB-3003: Three channels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Supporting USB-3003 is challenging: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Share the device across LAN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Near real-time operation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Fair request scheduling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Solution: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CODEC service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/>
              <a:t>Accessed</a:t>
            </a:r>
            <a:r>
              <a:rPr lang="en" sz="1800">
                <a:solidFill>
                  <a:srgbClr val="000000"/>
                </a:solidFill>
              </a:rPr>
              <a:t> remotely</a:t>
            </a:r>
            <a:r>
              <a:rPr lang="en" sz="1800"/>
              <a:t> from </a:t>
            </a:r>
            <a:r>
              <a:rPr lang="en" sz="1800">
                <a:solidFill>
                  <a:srgbClr val="000000"/>
                </a:solidFill>
              </a:rPr>
              <a:t>terminals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/>
              <a:t>Uses </a:t>
            </a:r>
            <a:r>
              <a:rPr lang="en" sz="1800">
                <a:solidFill>
                  <a:srgbClr val="000000"/>
                </a:solidFill>
              </a:rPr>
              <a:t>the gRPC protocol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l="14430" t="10636" r="14586" b="10629"/>
          <a:stretch/>
        </p:blipFill>
        <p:spPr>
          <a:xfrm>
            <a:off x="6228200" y="241775"/>
            <a:ext cx="2710001" cy="2526800"/>
          </a:xfrm>
          <a:prstGeom prst="rect">
            <a:avLst/>
          </a:prstGeom>
          <a:noFill/>
          <a:ln>
            <a:noFill/>
          </a:ln>
          <a:effectLst>
            <a:outerShdw blurRad="185738" dist="95250" dir="4800000" algn="bl" rotWithShape="0">
              <a:srgbClr val="000000">
                <a:alpha val="61000"/>
              </a:srgbClr>
            </a:outerShdw>
          </a:effectLst>
        </p:spPr>
      </p:pic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11700" y="377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Support for Remote Experiments</a:t>
            </a:r>
            <a:endParaRPr sz="2800"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0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Execute experiments remotely from home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Browser UI for playback and data collection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Pre-recorded audio clips with impairments: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CODECs, noise, PTT delay, loss &amp; errors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Anti-cheat design (play once only, no pause)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Collect subject’s answers: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Free-form text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Single-choice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Multiple-choice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Accessible over the Internet</a:t>
            </a:r>
            <a:endParaRPr sz="1800"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l="14720" t="10475" r="14372" b="10467"/>
          <a:stretch/>
        </p:blipFill>
        <p:spPr>
          <a:xfrm>
            <a:off x="5966550" y="2180550"/>
            <a:ext cx="2624174" cy="2463075"/>
          </a:xfrm>
          <a:prstGeom prst="rect">
            <a:avLst/>
          </a:prstGeom>
          <a:noFill/>
          <a:ln>
            <a:noFill/>
          </a:ln>
          <a:effectLst>
            <a:outerShdw blurRad="242888" dist="2476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l="14430" t="10636" r="14586" b="10629"/>
          <a:stretch/>
        </p:blipFill>
        <p:spPr>
          <a:xfrm>
            <a:off x="6228200" y="241775"/>
            <a:ext cx="2710001" cy="2526800"/>
          </a:xfrm>
          <a:prstGeom prst="rect">
            <a:avLst/>
          </a:prstGeom>
          <a:noFill/>
          <a:ln>
            <a:noFill/>
          </a:ln>
          <a:effectLst>
            <a:outerShdw blurRad="185738" dist="95250" dir="4800000" algn="bl" rotWithShape="0">
              <a:srgbClr val="000000">
                <a:alpha val="61000"/>
              </a:srgbClr>
            </a:outerShdw>
          </a:effectLst>
        </p:spPr>
      </p:pic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Support for Remote Experiments</a:t>
            </a:r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/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Execute experiments remotely from home</a:t>
            </a:r>
          </a:p>
          <a:p>
            <a:pPr lvl="1"/>
            <a:r>
              <a:rPr lang="en-US"/>
              <a:t>Browser UI for playback and data collection</a:t>
            </a:r>
          </a:p>
          <a:p>
            <a:pPr lvl="0"/>
            <a:r>
              <a:rPr lang="en-US"/>
              <a:t>Pre-recorded audio clips with impairments:</a:t>
            </a:r>
          </a:p>
          <a:p>
            <a:pPr lvl="1"/>
            <a:r>
              <a:rPr lang="en-US"/>
              <a:t>CODECs, noise, PTT delay, loss &amp; errors</a:t>
            </a:r>
          </a:p>
          <a:p>
            <a:pPr lvl="1"/>
            <a:r>
              <a:rPr lang="en-US"/>
              <a:t>Anti-cheat design (play once only, no pause)</a:t>
            </a:r>
          </a:p>
          <a:p>
            <a:pPr lvl="0"/>
            <a:r>
              <a:rPr lang="en-US"/>
              <a:t>Collect subject’s answers:</a:t>
            </a:r>
          </a:p>
          <a:p>
            <a:pPr lvl="1"/>
            <a:r>
              <a:rPr lang="en-US"/>
              <a:t>Free-form text</a:t>
            </a:r>
          </a:p>
          <a:p>
            <a:pPr lvl="1"/>
            <a:r>
              <a:rPr lang="en-US"/>
              <a:t>Single-choice</a:t>
            </a:r>
          </a:p>
          <a:p>
            <a:pPr lvl="1"/>
            <a:r>
              <a:rPr lang="en-US"/>
              <a:t>Multiple-choice</a:t>
            </a:r>
          </a:p>
          <a:p>
            <a:pPr lvl="0"/>
            <a:r>
              <a:rPr lang="en-US"/>
              <a:t>Accessible over the Internet</a:t>
            </a:r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fld id="{00000000-1234-1234-1234-123412341234}" type="slidenum">
              <a:rPr lang="en"/>
              <a:pPr lvl="0"/>
              <a:t>17</a:t>
            </a:fld>
            <a:endParaRPr lang="en"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l="14720" t="10475" r="14372" b="10467"/>
          <a:stretch/>
        </p:blipFill>
        <p:spPr>
          <a:xfrm>
            <a:off x="5966550" y="2180550"/>
            <a:ext cx="2624174" cy="2463075"/>
          </a:xfrm>
          <a:prstGeom prst="rect">
            <a:avLst/>
          </a:prstGeom>
          <a:noFill/>
          <a:ln>
            <a:noFill/>
          </a:ln>
          <a:effectLst>
            <a:outerShdw blurRad="242888" dist="2476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6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0D34-9571-6441-A154-1EA9FE68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Initial Human Subject </a:t>
            </a:r>
            <a:r>
              <a:rPr lang="en-US" dirty="0" err="1"/>
              <a:t>QoE</a:t>
            </a:r>
            <a:r>
              <a:rPr lang="en-US" dirty="0"/>
              <a:t> Intelligibility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04BD6-3DFF-0F4C-984C-EFEC32123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way, no delay impairment</a:t>
            </a:r>
          </a:p>
          <a:p>
            <a:r>
              <a:rPr lang="en-US" dirty="0"/>
              <a:t>MRT as baseline</a:t>
            </a:r>
          </a:p>
          <a:p>
            <a:r>
              <a:rPr lang="en-US" dirty="0"/>
              <a:t>License plates as semi-realistic use case of low-context information transfer</a:t>
            </a:r>
          </a:p>
          <a:p>
            <a:r>
              <a:rPr lang="en-US" dirty="0"/>
              <a:t>Street addresses as medium context</a:t>
            </a:r>
          </a:p>
          <a:p>
            <a:pPr lvl="1"/>
            <a:r>
              <a:rPr lang="en-US" dirty="0"/>
              <a:t>“A burglary has been reported at 539 Zachary Lane”</a:t>
            </a:r>
          </a:p>
          <a:p>
            <a:pPr lvl="1"/>
            <a:r>
              <a:rPr lang="en-US" dirty="0"/>
              <a:t>Which of the following addresses must closely matches what you heard?</a:t>
            </a:r>
          </a:p>
          <a:p>
            <a:pPr lvl="2"/>
            <a:r>
              <a:rPr lang="en-US" dirty="0"/>
              <a:t>Thackery Lane</a:t>
            </a:r>
          </a:p>
          <a:p>
            <a:pPr lvl="2"/>
            <a:r>
              <a:rPr lang="en-US" dirty="0"/>
              <a:t>Zachary Lane</a:t>
            </a:r>
          </a:p>
          <a:p>
            <a:pPr lvl="2"/>
            <a:r>
              <a:rPr lang="en-US" dirty="0"/>
              <a:t>Tannery Lane</a:t>
            </a:r>
          </a:p>
          <a:p>
            <a:pPr lvl="2"/>
            <a:r>
              <a:rPr lang="en-US" dirty="0"/>
              <a:t>Saxony Lane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9E60C-A340-2440-BDA6-A9E7BE91F5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99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6463-FA22-074F-AD8E-D0608B0B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>
              <a:buNone/>
            </a:pPr>
            <a:r>
              <a:rPr lang="en-US" dirty="0"/>
              <a:t>Future </a:t>
            </a:r>
            <a:r>
              <a:rPr lang="en-US" dirty="0" err="1"/>
              <a:t>QoE</a:t>
            </a:r>
            <a:r>
              <a:rPr lang="en-US" dirty="0"/>
              <a:t> Metrics: Multi-person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71010-D014-A641-AC7F-01CE52AC9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r>
              <a:rPr lang="en-US" dirty="0"/>
              <a:t>Task performance when faced with voice impairments</a:t>
            </a:r>
          </a:p>
          <a:p>
            <a:r>
              <a:rPr lang="en-US" dirty="0"/>
              <a:t>Key metric: PTT delay (fixed and variable) &amp; mouth-to-ear delay</a:t>
            </a:r>
          </a:p>
          <a:p>
            <a:r>
              <a:rPr lang="en-US" dirty="0"/>
              <a:t>Requires (at least) two parties</a:t>
            </a:r>
          </a:p>
          <a:p>
            <a:r>
              <a:rPr lang="en-US" dirty="0"/>
              <a:t>Need to identify both naturalistic and artificial scenarios</a:t>
            </a:r>
          </a:p>
          <a:p>
            <a:pPr lvl="1"/>
            <a:r>
              <a:rPr lang="en-US" dirty="0"/>
              <a:t>Naturalistic scenario example: DHS active shooter training (EDGE)?</a:t>
            </a:r>
          </a:p>
          <a:p>
            <a:pPr lvl="1"/>
            <a:r>
              <a:rPr lang="en-US" dirty="0"/>
              <a:t>Artificial scenario example: e.g., Fischer &amp; Mosier (2014) using space craft controls or Krauss &amp; Bricker (1967) using picture identification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160C0-C50B-9E46-BBD2-490BD6BD0AC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0" y="4703625"/>
            <a:ext cx="461100" cy="393600"/>
          </a:xfrm>
        </p:spPr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157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Disclaimer</a:t>
            </a:r>
            <a:endParaRPr sz="280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623550" y="1355000"/>
            <a:ext cx="78969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was produced by guest speaker(s) and presented at the National Institute of Standards and Technology’s </a:t>
            </a:r>
            <a:r>
              <a:rPr lang="en" sz="1800">
                <a:solidFill>
                  <a:schemeClr val="dk1"/>
                </a:solidFill>
              </a:rPr>
              <a:t>PSCR 2020: The Digital Experience</a:t>
            </a:r>
            <a:r>
              <a:rPr lang="en" sz="1800"/>
              <a:t>. The contents of this presentation do not necessarily reflect the views or policies of the National Institute of  Standards and Technology or the U.S. Government.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Posted with permission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311700" y="349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Ongoing Work &amp; Next Steps</a:t>
            </a:r>
            <a:endParaRPr sz="2800"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Offline mode for running listening experiments from home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Environment for experiment evaluation &amp; analysis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Integration with third-party tools (Google speech-to-text, Dragon Audio)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Optional integration with cloud services (Google Cloud, AWS, Jupyter Notebooks)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Calibrate speaker &amp; microphone levels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Measure true mouth-to-ear delay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Collect background noise recordings from real MCV</a:t>
            </a:r>
            <a:r>
              <a:rPr lang="en" sz="1800"/>
              <a:t> </a:t>
            </a:r>
            <a:r>
              <a:rPr lang="en" sz="1800">
                <a:solidFill>
                  <a:srgbClr val="000000"/>
                </a:solidFill>
              </a:rPr>
              <a:t>systems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Initial experiments with Columbia University students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IRB approved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Validate tools &amp; methodology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1700" y="419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Project Objectives</a:t>
            </a:r>
            <a:endParaRPr sz="280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311700" y="1570050"/>
            <a:ext cx="8520600" cy="29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Four phase approach: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800"/>
              <a:t>Build a </a:t>
            </a:r>
            <a:r>
              <a:rPr lang="en" sz="1800">
                <a:solidFill>
                  <a:srgbClr val="FF0000"/>
                </a:solidFill>
              </a:rPr>
              <a:t>communication testbed</a:t>
            </a:r>
            <a:endParaRPr sz="1800">
              <a:solidFill>
                <a:srgbClr val="FF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eriod"/>
            </a:pPr>
            <a:r>
              <a:rPr lang="en" sz="1800"/>
              <a:t>Emulate real mission critical voice (MCV)</a:t>
            </a:r>
            <a:r>
              <a:rPr lang="en" sz="1800">
                <a:solidFill>
                  <a:srgbClr val="000000"/>
                </a:solidFill>
              </a:rPr>
              <a:t> systems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eriod"/>
            </a:pPr>
            <a:r>
              <a:rPr lang="en" sz="1800"/>
              <a:t>Configurable audio &amp; network impairments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800">
                <a:solidFill>
                  <a:srgbClr val="FF0000"/>
                </a:solidFill>
              </a:rPr>
              <a:t>Experiment</a:t>
            </a:r>
            <a:r>
              <a:rPr lang="en" sz="1800"/>
              <a:t> with </a:t>
            </a:r>
            <a:r>
              <a:rPr lang="en" sz="1800">
                <a:solidFill>
                  <a:srgbClr val="FF0000"/>
                </a:solidFill>
              </a:rPr>
              <a:t>trained first responders</a:t>
            </a:r>
            <a:endParaRPr sz="1800">
              <a:solidFill>
                <a:srgbClr val="FF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" sz="1800"/>
              <a:t>Communicate using the testbed in a controlled environment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>
                <a:solidFill>
                  <a:srgbClr val="FF0000"/>
                </a:solidFill>
              </a:rPr>
              <a:t>Measure</a:t>
            </a:r>
            <a:r>
              <a:rPr lang="en" sz="1800"/>
              <a:t> communication </a:t>
            </a:r>
            <a:r>
              <a:rPr lang="en" sz="1800">
                <a:solidFill>
                  <a:srgbClr val="FF0000"/>
                </a:solidFill>
              </a:rPr>
              <a:t>performance</a:t>
            </a:r>
            <a:endParaRPr sz="1800">
              <a:solidFill>
                <a:srgbClr val="FF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" sz="1800">
                <a:solidFill>
                  <a:schemeClr val="dk1"/>
                </a:solidFill>
              </a:rPr>
              <a:t>Analyze data collected during experiments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Build mathematical models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" sz="1800"/>
              <a:t>Channel conditions -&gt; performance measures</a:t>
            </a:r>
            <a:endParaRPr sz="1800"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5" name="Google Shape;55;p9"/>
          <p:cNvSpPr txBox="1"/>
          <p:nvPr/>
        </p:nvSpPr>
        <p:spPr>
          <a:xfrm>
            <a:off x="311700" y="1103550"/>
            <a:ext cx="8520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i="1">
                <a:solidFill>
                  <a:schemeClr val="dk1"/>
                </a:solidFill>
              </a:rPr>
              <a:t>How does the quality of the communication channel affect first responder communications?</a:t>
            </a:r>
            <a:endParaRPr sz="18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Quality of Experience (QoE) Measures</a:t>
            </a:r>
            <a:endParaRPr sz="2800"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Comprehension errors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e.g., repeat transmitted messages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Task errors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e.g., wrong information recorded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Usage errors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e.g., pressing push-to-talk (PTT) button too early or too late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Length and latency of responses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e.g., pauses between requests and start of transmission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Subjective ratings of user experience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e.g., rated frustration with radios</a:t>
            </a:r>
            <a:endParaRPr sz="1800"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Testbed Overview</a:t>
            </a:r>
            <a:endParaRPr sz="280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Open hardware &amp; software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Affordable off-the-shelf components (Raspberry Pi for user terminals)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Scalable design (up to 10 user terminals)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Emulates analog &amp; digital MCV systems (including P.25)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Programmable audio &amp; network impairments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Testbed &amp; experiment management from the browser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APIs for experiment evaluation &amp; analysis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Allow for limited remote (at-home) experiments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1700" y="360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Testbed Architecture (May 2020)</a:t>
            </a:r>
            <a:endParaRPr sz="2800"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l="1690"/>
          <a:stretch/>
        </p:blipFill>
        <p:spPr>
          <a:xfrm>
            <a:off x="1113875" y="955675"/>
            <a:ext cx="6916245" cy="3591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11688" y="35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Testbed Architecture (May 2020)</a:t>
            </a:r>
            <a:endParaRPr sz="2800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l="7913" r="13967"/>
          <a:stretch/>
        </p:blipFill>
        <p:spPr>
          <a:xfrm>
            <a:off x="2675950" y="923825"/>
            <a:ext cx="3866325" cy="3712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Testbed User Interface</a:t>
            </a:r>
            <a:endParaRPr sz="2800"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25" y="963150"/>
            <a:ext cx="4337676" cy="3536300"/>
          </a:xfrm>
          <a:prstGeom prst="rect">
            <a:avLst/>
          </a:prstGeom>
          <a:noFill/>
          <a:ln>
            <a:noFill/>
          </a:ln>
          <a:effectLst>
            <a:outerShdw blurRad="185738" dist="47625" dir="5400000" algn="bl" rotWithShape="0">
              <a:srgbClr val="000000">
                <a:alpha val="63000"/>
              </a:srgbClr>
            </a:outerShdw>
          </a:effectLst>
        </p:spPr>
      </p:pic>
      <p:pic>
        <p:nvPicPr>
          <p:cNvPr id="90" name="Google Shape;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750" y="175875"/>
            <a:ext cx="3343575" cy="2192700"/>
          </a:xfrm>
          <a:prstGeom prst="rect">
            <a:avLst/>
          </a:prstGeom>
          <a:noFill/>
          <a:ln>
            <a:noFill/>
          </a:ln>
          <a:effectLst>
            <a:outerShdw blurRad="57150" dist="76200" dir="5400000" algn="bl" rotWithShape="0">
              <a:srgbClr val="000000">
                <a:alpha val="47000"/>
              </a:srgbClr>
            </a:outerShdw>
          </a:effectLst>
        </p:spPr>
      </p:pic>
      <p:pic>
        <p:nvPicPr>
          <p:cNvPr id="91" name="Google Shape;9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3275" y="2416550"/>
            <a:ext cx="3256526" cy="2245868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2" name="Google Shape;92;p14"/>
          <p:cNvSpPr txBox="1"/>
          <p:nvPr/>
        </p:nvSpPr>
        <p:spPr>
          <a:xfrm>
            <a:off x="1208113" y="2571750"/>
            <a:ext cx="2747100" cy="48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User Terminal Control</a:t>
            </a:r>
            <a:endParaRPr sz="1800" b="1"/>
          </a:p>
        </p:txBody>
      </p:sp>
      <p:sp>
        <p:nvSpPr>
          <p:cNvPr id="93" name="Google Shape;93;p14"/>
          <p:cNvSpPr txBox="1"/>
          <p:nvPr/>
        </p:nvSpPr>
        <p:spPr>
          <a:xfrm>
            <a:off x="5851838" y="1138575"/>
            <a:ext cx="2279400" cy="26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Audio Recordings</a:t>
            </a:r>
            <a:endParaRPr sz="1800" b="1"/>
          </a:p>
        </p:txBody>
      </p:sp>
      <p:sp>
        <p:nvSpPr>
          <p:cNvPr id="94" name="Google Shape;94;p14"/>
          <p:cNvSpPr txBox="1"/>
          <p:nvPr/>
        </p:nvSpPr>
        <p:spPr>
          <a:xfrm>
            <a:off x="5545700" y="3405838"/>
            <a:ext cx="2891700" cy="26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Experiment Management</a:t>
            </a:r>
            <a:endParaRPr sz="18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User Terminal: Block Diagram</a:t>
            </a:r>
            <a:endParaRPr sz="280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025" y="940125"/>
            <a:ext cx="7229950" cy="366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967</Words>
  <Application>Microsoft Macintosh PowerPoint</Application>
  <PresentationFormat>On-screen Show (16:9)</PresentationFormat>
  <Paragraphs>179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Montserrat</vt:lpstr>
      <vt:lpstr>Calibri Light</vt:lpstr>
      <vt:lpstr>Office Theme</vt:lpstr>
      <vt:lpstr>A Platform for Experimental Research in Critical Voice Communications</vt:lpstr>
      <vt:lpstr>Disclaimer</vt:lpstr>
      <vt:lpstr>Project Objectives</vt:lpstr>
      <vt:lpstr>Quality of Experience (QoE) Measures</vt:lpstr>
      <vt:lpstr>Testbed Overview</vt:lpstr>
      <vt:lpstr>Testbed Architecture (May 2020)</vt:lpstr>
      <vt:lpstr>Testbed Architecture (May 2020)</vt:lpstr>
      <vt:lpstr>Testbed User Interface</vt:lpstr>
      <vt:lpstr>User Terminal: Block Diagram</vt:lpstr>
      <vt:lpstr>User Terminal: Services</vt:lpstr>
      <vt:lpstr>User Terminal: Supported Impairments</vt:lpstr>
      <vt:lpstr>User Terminal: Custom Hardware</vt:lpstr>
      <vt:lpstr>Base Station: Block Diagram</vt:lpstr>
      <vt:lpstr>Base Station: Services</vt:lpstr>
      <vt:lpstr>AMBE CODEC Integration</vt:lpstr>
      <vt:lpstr>Support for Remote Experiments</vt:lpstr>
      <vt:lpstr>Support for Remote Experiments</vt:lpstr>
      <vt:lpstr>Initial Human Subject QoE Intelligibility Metrics</vt:lpstr>
      <vt:lpstr>Future QoE Metrics: Multi-person</vt:lpstr>
      <vt:lpstr>Ongoing Work &amp;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Platform for Experimental Research in Critical Voice Communications</dc:title>
  <cp:lastModifiedBy>Henning Schulzrinne</cp:lastModifiedBy>
  <cp:revision>5</cp:revision>
  <dcterms:modified xsi:type="dcterms:W3CDTF">2020-09-09T15:33:37Z</dcterms:modified>
</cp:coreProperties>
</file>