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462" r:id="rId3"/>
    <p:sldId id="472" r:id="rId4"/>
    <p:sldId id="464" r:id="rId5"/>
    <p:sldId id="442" r:id="rId6"/>
    <p:sldId id="458" r:id="rId7"/>
    <p:sldId id="459" r:id="rId8"/>
    <p:sldId id="463" r:id="rId9"/>
    <p:sldId id="467" r:id="rId10"/>
    <p:sldId id="454" r:id="rId11"/>
    <p:sldId id="471" r:id="rId12"/>
    <p:sldId id="465" r:id="rId13"/>
    <p:sldId id="456" r:id="rId14"/>
    <p:sldId id="455" r:id="rId15"/>
    <p:sldId id="460" r:id="rId16"/>
    <p:sldId id="461" r:id="rId17"/>
    <p:sldId id="468" r:id="rId18"/>
    <p:sldId id="466" r:id="rId19"/>
    <p:sldId id="469" r:id="rId20"/>
    <p:sldId id="4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96"/>
    <p:restoredTop sz="94407"/>
  </p:normalViewPr>
  <p:slideViewPr>
    <p:cSldViewPr snapToGrid="0" snapToObjects="1">
      <p:cViewPr varScale="1">
        <p:scale>
          <a:sx n="123" d="100"/>
          <a:sy n="123" d="100"/>
        </p:scale>
        <p:origin x="1016"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EC0F9-E3C4-0C49-B892-80DDF7B1C713}" type="datetimeFigureOut">
              <a:rPr lang="en-US" smtClean="0"/>
              <a:t>3/18/20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41339-8F08-044A-9BFD-FA77AF0770CF}" type="slidenum">
              <a:rPr lang="en-US" smtClean="0"/>
              <a:t>‹#›</a:t>
            </a:fld>
            <a:endParaRPr lang="en-US"/>
          </a:p>
        </p:txBody>
      </p:sp>
    </p:spTree>
    <p:extLst>
      <p:ext uri="{BB962C8B-B14F-4D97-AF65-F5344CB8AC3E}">
        <p14:creationId xmlns:p14="http://schemas.microsoft.com/office/powerpoint/2010/main" val="89310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omsguide.com/us/best-mobile-network,review-2942.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kenstechtips.com/index.php/download-speeds-2g-3g-and-4g-actual-meaning"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ultitech.com/brands/multiconnect-dragonfly-nan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1</a:t>
            </a:fld>
            <a:endParaRPr lang="en-US"/>
          </a:p>
        </p:txBody>
      </p:sp>
    </p:spTree>
    <p:extLst>
      <p:ext uri="{BB962C8B-B14F-4D97-AF65-F5344CB8AC3E}">
        <p14:creationId xmlns:p14="http://schemas.microsoft.com/office/powerpoint/2010/main" val="2785390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https://www.tomsguide.com/us/best-mobile-network,review-2942.html</a:t>
            </a:r>
            <a:endParaRPr lang="en-US" dirty="0"/>
          </a:p>
          <a:p>
            <a:r>
              <a:rPr lang="en-US" dirty="0">
                <a:hlinkClick r:id="rId4"/>
              </a:rPr>
              <a:t>https://kenstechtips.com/index.php/download-speeds-2g-3g-and-4g-actual-meaning</a:t>
            </a:r>
            <a:endParaRPr lang="en-US" dirty="0"/>
          </a:p>
          <a:p>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3</a:t>
            </a:fld>
            <a:endParaRPr lang="en-US"/>
          </a:p>
        </p:txBody>
      </p:sp>
    </p:spTree>
    <p:extLst>
      <p:ext uri="{BB962C8B-B14F-4D97-AF65-F5344CB8AC3E}">
        <p14:creationId xmlns:p14="http://schemas.microsoft.com/office/powerpoint/2010/main" val="243393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https://www.multitech.com/brands/multiconnect-dragonfly-nano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Digi XBee3 Cellular</a:t>
            </a:r>
            <a:endParaRPr lang="en-US" dirty="0"/>
          </a:p>
          <a:p>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14</a:t>
            </a:fld>
            <a:endParaRPr lang="en-US"/>
          </a:p>
        </p:txBody>
      </p:sp>
    </p:spTree>
    <p:extLst>
      <p:ext uri="{BB962C8B-B14F-4D97-AF65-F5344CB8AC3E}">
        <p14:creationId xmlns:p14="http://schemas.microsoft.com/office/powerpoint/2010/main" val="213172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83E-B8CC-2749-A52D-902512385349}"/>
              </a:ext>
            </a:extLst>
          </p:cNvPr>
          <p:cNvSpPr>
            <a:spLocks noGrp="1"/>
          </p:cNvSpPr>
          <p:nvPr>
            <p:ph type="ctrTitle"/>
          </p:nvPr>
        </p:nvSpPr>
        <p:spPr>
          <a:xfrm>
            <a:off x="2" y="0"/>
            <a:ext cx="12191999" cy="35099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17D1D-09D4-9A47-8506-7A59BBC8C4D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5B3230-EF28-C34B-B6E6-FE3CA9875B2D}"/>
              </a:ext>
            </a:extLst>
          </p:cNvPr>
          <p:cNvSpPr>
            <a:spLocks noGrp="1"/>
          </p:cNvSpPr>
          <p:nvPr>
            <p:ph type="dt" sz="half" idx="10"/>
          </p:nvPr>
        </p:nvSpPr>
        <p:spPr/>
        <p:txBody>
          <a:bodyPr/>
          <a:lstStyle/>
          <a:p>
            <a:fld id="{CE7D182F-BC3A-BC42-98AA-73A8622A7DFE}" type="datetime1">
              <a:rPr lang="en-US" smtClean="0"/>
              <a:t>3/18/20</a:t>
            </a:fld>
            <a:endParaRPr lang="en-US"/>
          </a:p>
        </p:txBody>
      </p:sp>
      <p:sp>
        <p:nvSpPr>
          <p:cNvPr id="5" name="Footer Placeholder 4">
            <a:extLst>
              <a:ext uri="{FF2B5EF4-FFF2-40B4-BE49-F238E27FC236}">
                <a16:creationId xmlns:a16="http://schemas.microsoft.com/office/drawing/2014/main" id="{D293A360-7162-9349-8704-A6065083D6D5}"/>
              </a:ext>
            </a:extLst>
          </p:cNvPr>
          <p:cNvSpPr>
            <a:spLocks noGrp="1"/>
          </p:cNvSpPr>
          <p:nvPr>
            <p:ph type="ftr" sz="quarter" idx="11"/>
          </p:nvPr>
        </p:nvSpPr>
        <p:spPr/>
        <p:txBody>
          <a:bodyPr/>
          <a:lstStyle/>
          <a:p>
            <a:r>
              <a:rPr lang="en-US"/>
              <a:t>6G Levi 2020</a:t>
            </a:r>
          </a:p>
        </p:txBody>
      </p:sp>
      <p:sp>
        <p:nvSpPr>
          <p:cNvPr id="6" name="Slide Number Placeholder 5">
            <a:extLst>
              <a:ext uri="{FF2B5EF4-FFF2-40B4-BE49-F238E27FC236}">
                <a16:creationId xmlns:a16="http://schemas.microsoft.com/office/drawing/2014/main" id="{361E6096-67E1-564D-A91F-371B2F06FB8A}"/>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43585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FBD-6F03-9E4C-B270-E983B8BA18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79F0B-936A-A844-8684-B441E9071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0DC3-095B-D544-812E-0CD5F321DEA3}"/>
              </a:ext>
            </a:extLst>
          </p:cNvPr>
          <p:cNvSpPr>
            <a:spLocks noGrp="1"/>
          </p:cNvSpPr>
          <p:nvPr>
            <p:ph type="dt" sz="half" idx="10"/>
          </p:nvPr>
        </p:nvSpPr>
        <p:spPr/>
        <p:txBody>
          <a:bodyPr/>
          <a:lstStyle/>
          <a:p>
            <a:fld id="{008B6023-0BE9-C542-9EA3-AEE826AC21D6}" type="datetime1">
              <a:rPr lang="en-US" smtClean="0"/>
              <a:t>3/18/20</a:t>
            </a:fld>
            <a:endParaRPr lang="en-US"/>
          </a:p>
        </p:txBody>
      </p:sp>
      <p:sp>
        <p:nvSpPr>
          <p:cNvPr id="5" name="Footer Placeholder 4">
            <a:extLst>
              <a:ext uri="{FF2B5EF4-FFF2-40B4-BE49-F238E27FC236}">
                <a16:creationId xmlns:a16="http://schemas.microsoft.com/office/drawing/2014/main" id="{D57FF353-8F11-6140-B0FB-92A991F92633}"/>
              </a:ext>
            </a:extLst>
          </p:cNvPr>
          <p:cNvSpPr>
            <a:spLocks noGrp="1"/>
          </p:cNvSpPr>
          <p:nvPr>
            <p:ph type="ftr" sz="quarter" idx="11"/>
          </p:nvPr>
        </p:nvSpPr>
        <p:spPr/>
        <p:txBody>
          <a:bodyPr/>
          <a:lstStyle/>
          <a:p>
            <a:r>
              <a:rPr lang="en-US"/>
              <a:t>6G Levi 2020</a:t>
            </a:r>
          </a:p>
        </p:txBody>
      </p:sp>
      <p:sp>
        <p:nvSpPr>
          <p:cNvPr id="6" name="Slide Number Placeholder 5">
            <a:extLst>
              <a:ext uri="{FF2B5EF4-FFF2-40B4-BE49-F238E27FC236}">
                <a16:creationId xmlns:a16="http://schemas.microsoft.com/office/drawing/2014/main" id="{7BD3D35B-E731-D345-A609-832E3DA2858C}"/>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974505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13420-4624-F34C-8553-D5249B8EE353}"/>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A008-7844-3243-A372-8DDD29D964B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4CC8-F383-B545-980A-19DDC2206E67}"/>
              </a:ext>
            </a:extLst>
          </p:cNvPr>
          <p:cNvSpPr>
            <a:spLocks noGrp="1"/>
          </p:cNvSpPr>
          <p:nvPr>
            <p:ph type="dt" sz="half" idx="10"/>
          </p:nvPr>
        </p:nvSpPr>
        <p:spPr/>
        <p:txBody>
          <a:bodyPr/>
          <a:lstStyle/>
          <a:p>
            <a:fld id="{B67596F9-4130-FA4E-BDE1-CC6C9EE32EEA}" type="datetime1">
              <a:rPr lang="en-US" smtClean="0"/>
              <a:t>3/18/20</a:t>
            </a:fld>
            <a:endParaRPr lang="en-US"/>
          </a:p>
        </p:txBody>
      </p:sp>
      <p:sp>
        <p:nvSpPr>
          <p:cNvPr id="5" name="Footer Placeholder 4">
            <a:extLst>
              <a:ext uri="{FF2B5EF4-FFF2-40B4-BE49-F238E27FC236}">
                <a16:creationId xmlns:a16="http://schemas.microsoft.com/office/drawing/2014/main" id="{EF709622-CE28-364B-A859-4B0EF8E99604}"/>
              </a:ext>
            </a:extLst>
          </p:cNvPr>
          <p:cNvSpPr>
            <a:spLocks noGrp="1"/>
          </p:cNvSpPr>
          <p:nvPr>
            <p:ph type="ftr" sz="quarter" idx="11"/>
          </p:nvPr>
        </p:nvSpPr>
        <p:spPr/>
        <p:txBody>
          <a:bodyPr/>
          <a:lstStyle/>
          <a:p>
            <a:r>
              <a:rPr lang="en-US"/>
              <a:t>6G Levi 2020</a:t>
            </a:r>
          </a:p>
        </p:txBody>
      </p:sp>
      <p:sp>
        <p:nvSpPr>
          <p:cNvPr id="6" name="Slide Number Placeholder 5">
            <a:extLst>
              <a:ext uri="{FF2B5EF4-FFF2-40B4-BE49-F238E27FC236}">
                <a16:creationId xmlns:a16="http://schemas.microsoft.com/office/drawing/2014/main" id="{1A7E8F24-2FBC-D04E-BC47-972F71B7EB6A}"/>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4117956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41" name="Shape 4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9pPr>
          </a:lstStyle>
          <a:p>
            <a:r>
              <a:rPr lang="en-US"/>
              <a:t>Click to edit Master title style</a:t>
            </a:r>
            <a:endParaRPr/>
          </a:p>
        </p:txBody>
      </p:sp>
      <p:sp>
        <p:nvSpPr>
          <p:cNvPr id="42" name="Shape 42"/>
          <p:cNvSpPr txBox="1">
            <a:spLocks noGrp="1"/>
          </p:cNvSpPr>
          <p:nvPr>
            <p:ph type="body" idx="1"/>
          </p:nvPr>
        </p:nvSpPr>
        <p:spPr>
          <a:xfrm>
            <a:off x="629200" y="2558767"/>
            <a:ext cx="5333200" cy="3613600"/>
          </a:xfrm>
          <a:prstGeom prst="rect">
            <a:avLst/>
          </a:prstGeom>
          <a:noFill/>
          <a:ln>
            <a:noFill/>
          </a:ln>
        </p:spPr>
        <p:txBody>
          <a:bodyPr spcFirstLastPara="1" wrap="square" lIns="91425" tIns="91425" rIns="91425" bIns="91425" anchor="t" anchorCtr="0"/>
          <a:lstStyle>
            <a:lvl1pPr marL="609585" marR="0" lvl="0" indent="-423323"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1pPr>
            <a:lvl2pPr marL="1219170" marR="0" lvl="1"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2pPr>
            <a:lvl3pPr marL="1828754" marR="0" lvl="2"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3pPr>
            <a:lvl4pPr marL="2438339" marR="0" lvl="3"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4pPr>
            <a:lvl5pPr marL="3047924" marR="0" lvl="4"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5pPr>
            <a:lvl6pPr marL="3657509" marR="0" lvl="5"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6pPr>
            <a:lvl7pPr marL="4267093" marR="0" lvl="6"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7pPr>
            <a:lvl8pPr marL="4876678" marR="0" lvl="7"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8pPr>
            <a:lvl9pPr marL="5486263" marR="0" lvl="8" indent="-406390" algn="l" rtl="0">
              <a:lnSpc>
                <a:spcPct val="115000"/>
              </a:lnSpc>
              <a:spcBef>
                <a:spcPts val="2133"/>
              </a:spcBef>
              <a:spcAft>
                <a:spcPts val="2133"/>
              </a:spcAft>
              <a:buClr>
                <a:schemeClr val="lt2"/>
              </a:buClr>
              <a:buSzPts val="1200"/>
              <a:buFont typeface="Roboto"/>
              <a:buChar char="■"/>
              <a:defRPr sz="16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3" name="Shape 43"/>
          <p:cNvSpPr txBox="1">
            <a:spLocks noGrp="1"/>
          </p:cNvSpPr>
          <p:nvPr>
            <p:ph type="body" idx="2"/>
          </p:nvPr>
        </p:nvSpPr>
        <p:spPr>
          <a:xfrm>
            <a:off x="6259000" y="2558767"/>
            <a:ext cx="5333200" cy="3613600"/>
          </a:xfrm>
          <a:prstGeom prst="rect">
            <a:avLst/>
          </a:prstGeom>
          <a:noFill/>
          <a:ln>
            <a:noFill/>
          </a:ln>
        </p:spPr>
        <p:txBody>
          <a:bodyPr spcFirstLastPara="1" wrap="square" lIns="91425" tIns="91425" rIns="91425" bIns="91425" anchor="t" anchorCtr="0"/>
          <a:lstStyle>
            <a:lvl1pPr marL="609585" marR="0" lvl="0" indent="-423323"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1pPr>
            <a:lvl2pPr marL="1219170" marR="0" lvl="1"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2pPr>
            <a:lvl3pPr marL="1828754" marR="0" lvl="2"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3pPr>
            <a:lvl4pPr marL="2438339" marR="0" lvl="3"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4pPr>
            <a:lvl5pPr marL="3047924" marR="0" lvl="4"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5pPr>
            <a:lvl6pPr marL="3657509" marR="0" lvl="5"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6pPr>
            <a:lvl7pPr marL="4267093" marR="0" lvl="6"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7pPr>
            <a:lvl8pPr marL="4876678" marR="0" lvl="7"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8pPr>
            <a:lvl9pPr marL="5486263" marR="0" lvl="8" indent="-406390" algn="l" rtl="0">
              <a:lnSpc>
                <a:spcPct val="115000"/>
              </a:lnSpc>
              <a:spcBef>
                <a:spcPts val="2133"/>
              </a:spcBef>
              <a:spcAft>
                <a:spcPts val="2133"/>
              </a:spcAft>
              <a:buClr>
                <a:schemeClr val="lt2"/>
              </a:buClr>
              <a:buSzPts val="1200"/>
              <a:buFont typeface="Roboto"/>
              <a:buChar char="■"/>
              <a:defRPr sz="16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4" name="Shape 44"/>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9pPr>
          </a:lstStyle>
          <a:p>
            <a:fld id="{6D00ABC0-0B20-594E-8324-2F30128B41A0}" type="slidenum">
              <a:rPr lang="en-US" smtClean="0"/>
              <a:t>‹#›</a:t>
            </a:fld>
            <a:endParaRPr lang="en-US"/>
          </a:p>
        </p:txBody>
      </p:sp>
    </p:spTree>
    <p:extLst>
      <p:ext uri="{BB962C8B-B14F-4D97-AF65-F5344CB8AC3E}">
        <p14:creationId xmlns:p14="http://schemas.microsoft.com/office/powerpoint/2010/main" val="2931203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C28B48-46C8-1947-98F7-255F4E296C61}"/>
              </a:ext>
            </a:extLst>
          </p:cNvPr>
          <p:cNvSpPr>
            <a:spLocks noGrp="1"/>
          </p:cNvSpPr>
          <p:nvPr>
            <p:ph type="dt" sz="half" idx="10"/>
          </p:nvPr>
        </p:nvSpPr>
        <p:spPr/>
        <p:txBody>
          <a:bodyPr/>
          <a:lstStyle/>
          <a:p>
            <a:fld id="{F6C01A49-5D3E-FE46-BF6C-CC038F9DE158}" type="datetime1">
              <a:rPr lang="en-US" smtClean="0"/>
              <a:t>3/18/20</a:t>
            </a:fld>
            <a:endParaRPr lang="en-US"/>
          </a:p>
        </p:txBody>
      </p:sp>
      <p:sp>
        <p:nvSpPr>
          <p:cNvPr id="3" name="Footer Placeholder 2">
            <a:extLst>
              <a:ext uri="{FF2B5EF4-FFF2-40B4-BE49-F238E27FC236}">
                <a16:creationId xmlns:a16="http://schemas.microsoft.com/office/drawing/2014/main" id="{53F86B4E-B8A4-0844-A8D4-5998A3C4AF51}"/>
              </a:ext>
            </a:extLst>
          </p:cNvPr>
          <p:cNvSpPr>
            <a:spLocks noGrp="1"/>
          </p:cNvSpPr>
          <p:nvPr>
            <p:ph type="ftr" sz="quarter" idx="11"/>
          </p:nvPr>
        </p:nvSpPr>
        <p:spPr/>
        <p:txBody>
          <a:bodyPr/>
          <a:lstStyle/>
          <a:p>
            <a:r>
              <a:rPr lang="en-US"/>
              <a:t>6G Levi 2020</a:t>
            </a:r>
          </a:p>
        </p:txBody>
      </p:sp>
      <p:sp>
        <p:nvSpPr>
          <p:cNvPr id="4" name="Slide Number Placeholder 3">
            <a:extLst>
              <a:ext uri="{FF2B5EF4-FFF2-40B4-BE49-F238E27FC236}">
                <a16:creationId xmlns:a16="http://schemas.microsoft.com/office/drawing/2014/main" id="{9FA24BB0-852B-F442-BA74-644F8A6768FA}"/>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93178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5A5E-DAD2-F747-85C4-6027EAAFA382}"/>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35C544-1961-A54D-9F1E-80BCC508381E}"/>
              </a:ext>
            </a:extLst>
          </p:cNvPr>
          <p:cNvSpPr>
            <a:spLocks noGrp="1"/>
          </p:cNvSpPr>
          <p:nvPr>
            <p:ph idx="1"/>
          </p:nvPr>
        </p:nvSpPr>
        <p:spPr>
          <a:xfrm>
            <a:off x="406400" y="1305407"/>
            <a:ext cx="11391515" cy="4871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D4C5-3961-0445-A5BB-19A9BDACC239}"/>
              </a:ext>
            </a:extLst>
          </p:cNvPr>
          <p:cNvSpPr>
            <a:spLocks noGrp="1"/>
          </p:cNvSpPr>
          <p:nvPr>
            <p:ph type="dt" sz="half" idx="10"/>
          </p:nvPr>
        </p:nvSpPr>
        <p:spPr>
          <a:xfrm>
            <a:off x="406400" y="6358083"/>
            <a:ext cx="2743200" cy="365125"/>
          </a:xfrm>
        </p:spPr>
        <p:txBody>
          <a:bodyPr/>
          <a:lstStyle/>
          <a:p>
            <a:fld id="{D1AFF64C-920C-BB4B-9D14-160653EC5C92}" type="datetime1">
              <a:rPr lang="en-US" smtClean="0"/>
              <a:t>3/18/20</a:t>
            </a:fld>
            <a:endParaRPr lang="en-US"/>
          </a:p>
        </p:txBody>
      </p:sp>
      <p:sp>
        <p:nvSpPr>
          <p:cNvPr id="5" name="Footer Placeholder 4">
            <a:extLst>
              <a:ext uri="{FF2B5EF4-FFF2-40B4-BE49-F238E27FC236}">
                <a16:creationId xmlns:a16="http://schemas.microsoft.com/office/drawing/2014/main" id="{870FD513-39CB-4C45-A106-E6F71355B9E7}"/>
              </a:ext>
            </a:extLst>
          </p:cNvPr>
          <p:cNvSpPr>
            <a:spLocks noGrp="1"/>
          </p:cNvSpPr>
          <p:nvPr>
            <p:ph type="ftr" sz="quarter" idx="11"/>
          </p:nvPr>
        </p:nvSpPr>
        <p:spPr/>
        <p:txBody>
          <a:bodyPr/>
          <a:lstStyle/>
          <a:p>
            <a:r>
              <a:rPr lang="en-US"/>
              <a:t>6G Levi 2020</a:t>
            </a:r>
          </a:p>
        </p:txBody>
      </p:sp>
      <p:sp>
        <p:nvSpPr>
          <p:cNvPr id="6" name="Slide Number Placeholder 5">
            <a:extLst>
              <a:ext uri="{FF2B5EF4-FFF2-40B4-BE49-F238E27FC236}">
                <a16:creationId xmlns:a16="http://schemas.microsoft.com/office/drawing/2014/main" id="{DF75C96B-1ADE-0C4C-86BC-8D082CA37C93}"/>
              </a:ext>
            </a:extLst>
          </p:cNvPr>
          <p:cNvSpPr>
            <a:spLocks noGrp="1"/>
          </p:cNvSpPr>
          <p:nvPr>
            <p:ph type="sldNum" sz="quarter" idx="12"/>
          </p:nvPr>
        </p:nvSpPr>
        <p:spPr>
          <a:xfrm>
            <a:off x="9054715" y="6356351"/>
            <a:ext cx="2743200" cy="365125"/>
          </a:xfrm>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09427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3521-C397-1449-A048-7C5E7B25A6B7}"/>
              </a:ext>
            </a:extLst>
          </p:cNvPr>
          <p:cNvSpPr>
            <a:spLocks noGrp="1"/>
          </p:cNvSpPr>
          <p:nvPr>
            <p:ph type="title"/>
          </p:nvPr>
        </p:nvSpPr>
        <p:spPr>
          <a:xfrm>
            <a:off x="831851" y="1709740"/>
            <a:ext cx="10515600" cy="2852737"/>
          </a:xfrm>
          <a:prstGeom prst="rect">
            <a:avLst/>
          </a:prstGeom>
        </p:spPr>
        <p:style>
          <a:lnRef idx="1">
            <a:schemeClr val="accent1"/>
          </a:lnRef>
          <a:fillRef idx="3">
            <a:schemeClr val="accent1"/>
          </a:fillRef>
          <a:effectRef idx="2">
            <a:schemeClr val="accent1"/>
          </a:effectRef>
          <a:fontRef idx="minor">
            <a:schemeClr val="lt1"/>
          </a:fontRef>
        </p:style>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C6EAB4-5F84-2F41-AD4D-058EB4337D9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8B0A0-23E4-2D49-8148-ADA1662FE30E}"/>
              </a:ext>
            </a:extLst>
          </p:cNvPr>
          <p:cNvSpPr>
            <a:spLocks noGrp="1"/>
          </p:cNvSpPr>
          <p:nvPr>
            <p:ph type="dt" sz="half" idx="10"/>
          </p:nvPr>
        </p:nvSpPr>
        <p:spPr/>
        <p:txBody>
          <a:bodyPr/>
          <a:lstStyle/>
          <a:p>
            <a:fld id="{0E66B77D-368D-0E42-9EC2-E2CD9C28C3B9}" type="datetime1">
              <a:rPr lang="en-US" smtClean="0"/>
              <a:t>3/18/20</a:t>
            </a:fld>
            <a:endParaRPr lang="en-US"/>
          </a:p>
        </p:txBody>
      </p:sp>
      <p:sp>
        <p:nvSpPr>
          <p:cNvPr id="5" name="Footer Placeholder 4">
            <a:extLst>
              <a:ext uri="{FF2B5EF4-FFF2-40B4-BE49-F238E27FC236}">
                <a16:creationId xmlns:a16="http://schemas.microsoft.com/office/drawing/2014/main" id="{74641958-A645-CF4A-8152-80DBC652F89A}"/>
              </a:ext>
            </a:extLst>
          </p:cNvPr>
          <p:cNvSpPr>
            <a:spLocks noGrp="1"/>
          </p:cNvSpPr>
          <p:nvPr>
            <p:ph type="ftr" sz="quarter" idx="11"/>
          </p:nvPr>
        </p:nvSpPr>
        <p:spPr/>
        <p:txBody>
          <a:bodyPr/>
          <a:lstStyle/>
          <a:p>
            <a:r>
              <a:rPr lang="en-US"/>
              <a:t>6G Levi 2020</a:t>
            </a:r>
          </a:p>
        </p:txBody>
      </p:sp>
      <p:sp>
        <p:nvSpPr>
          <p:cNvPr id="6" name="Slide Number Placeholder 5">
            <a:extLst>
              <a:ext uri="{FF2B5EF4-FFF2-40B4-BE49-F238E27FC236}">
                <a16:creationId xmlns:a16="http://schemas.microsoft.com/office/drawing/2014/main" id="{60E8187A-EE4D-6340-A602-2EF923049615}"/>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3191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5A5FD-6F83-004D-B637-9449A43AAEE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4255A-14F2-1049-AA34-E7214F04AB7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518C6-FFA2-2A4B-A02E-0B4155CC8D3C}"/>
              </a:ext>
            </a:extLst>
          </p:cNvPr>
          <p:cNvSpPr>
            <a:spLocks noGrp="1"/>
          </p:cNvSpPr>
          <p:nvPr>
            <p:ph type="dt" sz="half" idx="10"/>
          </p:nvPr>
        </p:nvSpPr>
        <p:spPr/>
        <p:txBody>
          <a:bodyPr/>
          <a:lstStyle/>
          <a:p>
            <a:fld id="{349F2AB2-946E-D042-8F70-F20545ED62BE}" type="datetime1">
              <a:rPr lang="en-US" smtClean="0"/>
              <a:t>3/18/20</a:t>
            </a:fld>
            <a:endParaRPr lang="en-US"/>
          </a:p>
        </p:txBody>
      </p:sp>
      <p:sp>
        <p:nvSpPr>
          <p:cNvPr id="6" name="Footer Placeholder 5">
            <a:extLst>
              <a:ext uri="{FF2B5EF4-FFF2-40B4-BE49-F238E27FC236}">
                <a16:creationId xmlns:a16="http://schemas.microsoft.com/office/drawing/2014/main" id="{7F4C8ABC-EED0-7540-AA91-1C854824FE96}"/>
              </a:ext>
            </a:extLst>
          </p:cNvPr>
          <p:cNvSpPr>
            <a:spLocks noGrp="1"/>
          </p:cNvSpPr>
          <p:nvPr>
            <p:ph type="ftr" sz="quarter" idx="11"/>
          </p:nvPr>
        </p:nvSpPr>
        <p:spPr/>
        <p:txBody>
          <a:bodyPr/>
          <a:lstStyle/>
          <a:p>
            <a:r>
              <a:rPr lang="en-US"/>
              <a:t>6G Levi 2020</a:t>
            </a:r>
          </a:p>
        </p:txBody>
      </p:sp>
      <p:sp>
        <p:nvSpPr>
          <p:cNvPr id="7" name="Slide Number Placeholder 6">
            <a:extLst>
              <a:ext uri="{FF2B5EF4-FFF2-40B4-BE49-F238E27FC236}">
                <a16:creationId xmlns:a16="http://schemas.microsoft.com/office/drawing/2014/main" id="{9C37836D-E2D8-8E4F-BE42-31E4CF8013D6}"/>
              </a:ext>
            </a:extLst>
          </p:cNvPr>
          <p:cNvSpPr>
            <a:spLocks noGrp="1"/>
          </p:cNvSpPr>
          <p:nvPr>
            <p:ph type="sldNum" sz="quarter" idx="12"/>
          </p:nvPr>
        </p:nvSpPr>
        <p:spPr/>
        <p:txBody>
          <a:bodyPr/>
          <a:lstStyle/>
          <a:p>
            <a:fld id="{6D00ABC0-0B20-594E-8324-2F30128B41A0}" type="slidenum">
              <a:rPr lang="en-US" smtClean="0"/>
              <a:t>‹#›</a:t>
            </a:fld>
            <a:endParaRPr lang="en-US"/>
          </a:p>
        </p:txBody>
      </p:sp>
      <p:sp>
        <p:nvSpPr>
          <p:cNvPr id="8" name="Title 1">
            <a:extLst>
              <a:ext uri="{FF2B5EF4-FFF2-40B4-BE49-F238E27FC236}">
                <a16:creationId xmlns:a16="http://schemas.microsoft.com/office/drawing/2014/main" id="{07CBD194-E5A6-7E4C-9861-19958900914B}"/>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13534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3F8AAB-AAB1-8B48-AD18-E3F04CBDBF8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30D3C9-EF98-744B-B80F-5FF307EE05A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71FC-83EE-9B4F-B6F3-AD7B2D0EB4A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111C7C-BCC0-5A41-B3C2-B8D74D70E61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BB11E-091D-1D42-96CE-7C1370776998}"/>
              </a:ext>
            </a:extLst>
          </p:cNvPr>
          <p:cNvSpPr>
            <a:spLocks noGrp="1"/>
          </p:cNvSpPr>
          <p:nvPr>
            <p:ph type="dt" sz="half" idx="10"/>
          </p:nvPr>
        </p:nvSpPr>
        <p:spPr/>
        <p:txBody>
          <a:bodyPr/>
          <a:lstStyle/>
          <a:p>
            <a:fld id="{2B967299-ECEF-C540-A385-084C75CDC5D2}" type="datetime1">
              <a:rPr lang="en-US" smtClean="0"/>
              <a:t>3/18/20</a:t>
            </a:fld>
            <a:endParaRPr lang="en-US"/>
          </a:p>
        </p:txBody>
      </p:sp>
      <p:sp>
        <p:nvSpPr>
          <p:cNvPr id="8" name="Footer Placeholder 7">
            <a:extLst>
              <a:ext uri="{FF2B5EF4-FFF2-40B4-BE49-F238E27FC236}">
                <a16:creationId xmlns:a16="http://schemas.microsoft.com/office/drawing/2014/main" id="{6EA57324-7C20-EC41-BCAC-17BC3F32B27A}"/>
              </a:ext>
            </a:extLst>
          </p:cNvPr>
          <p:cNvSpPr>
            <a:spLocks noGrp="1"/>
          </p:cNvSpPr>
          <p:nvPr>
            <p:ph type="ftr" sz="quarter" idx="11"/>
          </p:nvPr>
        </p:nvSpPr>
        <p:spPr/>
        <p:txBody>
          <a:bodyPr/>
          <a:lstStyle/>
          <a:p>
            <a:r>
              <a:rPr lang="en-US"/>
              <a:t>6G Levi 2020</a:t>
            </a:r>
          </a:p>
        </p:txBody>
      </p:sp>
      <p:sp>
        <p:nvSpPr>
          <p:cNvPr id="9" name="Slide Number Placeholder 8">
            <a:extLst>
              <a:ext uri="{FF2B5EF4-FFF2-40B4-BE49-F238E27FC236}">
                <a16:creationId xmlns:a16="http://schemas.microsoft.com/office/drawing/2014/main" id="{94AC0C34-64AD-4C43-821B-5FA74CF4E0E7}"/>
              </a:ext>
            </a:extLst>
          </p:cNvPr>
          <p:cNvSpPr>
            <a:spLocks noGrp="1"/>
          </p:cNvSpPr>
          <p:nvPr>
            <p:ph type="sldNum" sz="quarter" idx="12"/>
          </p:nvPr>
        </p:nvSpPr>
        <p:spPr/>
        <p:txBody>
          <a:bodyPr/>
          <a:lstStyle/>
          <a:p>
            <a:fld id="{6D00ABC0-0B20-594E-8324-2F30128B41A0}" type="slidenum">
              <a:rPr lang="en-US" smtClean="0"/>
              <a:t>‹#›</a:t>
            </a:fld>
            <a:endParaRPr lang="en-US"/>
          </a:p>
        </p:txBody>
      </p:sp>
      <p:sp>
        <p:nvSpPr>
          <p:cNvPr id="10" name="Title 1">
            <a:extLst>
              <a:ext uri="{FF2B5EF4-FFF2-40B4-BE49-F238E27FC236}">
                <a16:creationId xmlns:a16="http://schemas.microsoft.com/office/drawing/2014/main" id="{DC91FB20-2CFC-DB44-9F63-25BFDF7F71F2}"/>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9098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3B000-6B30-4046-8C9C-60C29901495A}"/>
              </a:ext>
            </a:extLst>
          </p:cNvPr>
          <p:cNvSpPr>
            <a:spLocks noGrp="1"/>
          </p:cNvSpPr>
          <p:nvPr>
            <p:ph type="dt" sz="half" idx="10"/>
          </p:nvPr>
        </p:nvSpPr>
        <p:spPr/>
        <p:txBody>
          <a:bodyPr/>
          <a:lstStyle/>
          <a:p>
            <a:fld id="{5E1CC3E9-5833-DF4D-B58C-CCFA540681EF}" type="datetime1">
              <a:rPr lang="en-US" smtClean="0"/>
              <a:t>3/18/20</a:t>
            </a:fld>
            <a:endParaRPr lang="en-US"/>
          </a:p>
        </p:txBody>
      </p:sp>
      <p:sp>
        <p:nvSpPr>
          <p:cNvPr id="4" name="Footer Placeholder 3">
            <a:extLst>
              <a:ext uri="{FF2B5EF4-FFF2-40B4-BE49-F238E27FC236}">
                <a16:creationId xmlns:a16="http://schemas.microsoft.com/office/drawing/2014/main" id="{FBEAD833-44FD-234A-B955-5DCE4DDFE8CF}"/>
              </a:ext>
            </a:extLst>
          </p:cNvPr>
          <p:cNvSpPr>
            <a:spLocks noGrp="1"/>
          </p:cNvSpPr>
          <p:nvPr>
            <p:ph type="ftr" sz="quarter" idx="11"/>
          </p:nvPr>
        </p:nvSpPr>
        <p:spPr/>
        <p:txBody>
          <a:bodyPr/>
          <a:lstStyle/>
          <a:p>
            <a:r>
              <a:rPr lang="en-US"/>
              <a:t>6G Levi 2020</a:t>
            </a:r>
          </a:p>
        </p:txBody>
      </p:sp>
      <p:sp>
        <p:nvSpPr>
          <p:cNvPr id="5" name="Slide Number Placeholder 4">
            <a:extLst>
              <a:ext uri="{FF2B5EF4-FFF2-40B4-BE49-F238E27FC236}">
                <a16:creationId xmlns:a16="http://schemas.microsoft.com/office/drawing/2014/main" id="{05B2C10E-834D-BF4A-9640-C1FBE5C36313}"/>
              </a:ext>
            </a:extLst>
          </p:cNvPr>
          <p:cNvSpPr>
            <a:spLocks noGrp="1"/>
          </p:cNvSpPr>
          <p:nvPr>
            <p:ph type="sldNum" sz="quarter" idx="12"/>
          </p:nvPr>
        </p:nvSpPr>
        <p:spPr/>
        <p:txBody>
          <a:bodyPr/>
          <a:lstStyle/>
          <a:p>
            <a:fld id="{6D00ABC0-0B20-594E-8324-2F30128B41A0}" type="slidenum">
              <a:rPr lang="en-US" smtClean="0"/>
              <a:t>‹#›</a:t>
            </a:fld>
            <a:endParaRPr lang="en-US"/>
          </a:p>
        </p:txBody>
      </p:sp>
      <p:sp>
        <p:nvSpPr>
          <p:cNvPr id="6" name="Title 1">
            <a:extLst>
              <a:ext uri="{FF2B5EF4-FFF2-40B4-BE49-F238E27FC236}">
                <a16:creationId xmlns:a16="http://schemas.microsoft.com/office/drawing/2014/main" id="{98C8979C-F764-4E42-9E3E-3067CEFC8A4C}"/>
              </a:ext>
            </a:extLst>
          </p:cNvPr>
          <p:cNvSpPr>
            <a:spLocks noGrp="1"/>
          </p:cNvSpPr>
          <p:nvPr>
            <p:ph type="title"/>
          </p:nvPr>
        </p:nvSpPr>
        <p:spPr>
          <a:xfrm>
            <a:off x="1" y="832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8547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B0869B9C-AFBA-A847-BD3D-A19705291D4C}" type="datetime1">
              <a:rPr lang="en-US" smtClean="0"/>
              <a:t>3/18/20</a:t>
            </a:fld>
            <a:endParaRPr lang="en-US"/>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r>
              <a:rPr lang="en-US"/>
              <a:t>6G Levi 2020</a:t>
            </a:r>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6D00ABC0-0B20-594E-8324-2F30128B41A0}" type="slidenum">
              <a:rPr lang="en-US" smtClean="0"/>
              <a:t>‹#›</a:t>
            </a:fld>
            <a:endParaRPr lang="en-US"/>
          </a:p>
        </p:txBody>
      </p:sp>
      <p:sp>
        <p:nvSpPr>
          <p:cNvPr id="5" name="Title 1">
            <a:extLst>
              <a:ext uri="{FF2B5EF4-FFF2-40B4-BE49-F238E27FC236}">
                <a16:creationId xmlns:a16="http://schemas.microsoft.com/office/drawing/2014/main" id="{A26DB4E1-5EE3-2944-980F-D7362AA38839}"/>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32136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6DCE-8897-9141-A7B7-8502A7FDB3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00D46A-D85A-6648-9F8A-D9F53F6EFAD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94A23-CA3E-3F4F-AC8B-E3FCD418D77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18E0EC-6BBB-C549-B506-B91635B275D5}"/>
              </a:ext>
            </a:extLst>
          </p:cNvPr>
          <p:cNvSpPr>
            <a:spLocks noGrp="1"/>
          </p:cNvSpPr>
          <p:nvPr>
            <p:ph type="dt" sz="half" idx="10"/>
          </p:nvPr>
        </p:nvSpPr>
        <p:spPr/>
        <p:txBody>
          <a:bodyPr/>
          <a:lstStyle/>
          <a:p>
            <a:fld id="{AE4B01A9-2212-154F-8A76-2A328D83C341}" type="datetime1">
              <a:rPr lang="en-US" smtClean="0"/>
              <a:t>3/18/20</a:t>
            </a:fld>
            <a:endParaRPr lang="en-US"/>
          </a:p>
        </p:txBody>
      </p:sp>
      <p:sp>
        <p:nvSpPr>
          <p:cNvPr id="6" name="Footer Placeholder 5">
            <a:extLst>
              <a:ext uri="{FF2B5EF4-FFF2-40B4-BE49-F238E27FC236}">
                <a16:creationId xmlns:a16="http://schemas.microsoft.com/office/drawing/2014/main" id="{85338165-C4D4-0941-BBE0-A3AEFB7F11D6}"/>
              </a:ext>
            </a:extLst>
          </p:cNvPr>
          <p:cNvSpPr>
            <a:spLocks noGrp="1"/>
          </p:cNvSpPr>
          <p:nvPr>
            <p:ph type="ftr" sz="quarter" idx="11"/>
          </p:nvPr>
        </p:nvSpPr>
        <p:spPr/>
        <p:txBody>
          <a:bodyPr/>
          <a:lstStyle/>
          <a:p>
            <a:r>
              <a:rPr lang="en-US"/>
              <a:t>6G Levi 2020</a:t>
            </a:r>
          </a:p>
        </p:txBody>
      </p:sp>
      <p:sp>
        <p:nvSpPr>
          <p:cNvPr id="7" name="Slide Number Placeholder 6">
            <a:extLst>
              <a:ext uri="{FF2B5EF4-FFF2-40B4-BE49-F238E27FC236}">
                <a16:creationId xmlns:a16="http://schemas.microsoft.com/office/drawing/2014/main" id="{500F2A5B-709F-1D4F-B6B6-4E37688990B1}"/>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913849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DB0-8E13-214A-8400-6C29FB4906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8C290F-D1DE-3445-B0AF-2314FD9637C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D7F796-7AA5-6741-84D9-834664C405C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86DA95-305D-6940-BDB1-92F1EA3B3A6A}"/>
              </a:ext>
            </a:extLst>
          </p:cNvPr>
          <p:cNvSpPr>
            <a:spLocks noGrp="1"/>
          </p:cNvSpPr>
          <p:nvPr>
            <p:ph type="dt" sz="half" idx="10"/>
          </p:nvPr>
        </p:nvSpPr>
        <p:spPr/>
        <p:txBody>
          <a:bodyPr/>
          <a:lstStyle/>
          <a:p>
            <a:fld id="{43B5E0AE-0807-3447-9EC8-3F78F0212CF4}" type="datetime1">
              <a:rPr lang="en-US" smtClean="0"/>
              <a:t>3/18/20</a:t>
            </a:fld>
            <a:endParaRPr lang="en-US"/>
          </a:p>
        </p:txBody>
      </p:sp>
      <p:sp>
        <p:nvSpPr>
          <p:cNvPr id="6" name="Footer Placeholder 5">
            <a:extLst>
              <a:ext uri="{FF2B5EF4-FFF2-40B4-BE49-F238E27FC236}">
                <a16:creationId xmlns:a16="http://schemas.microsoft.com/office/drawing/2014/main" id="{AEB09EB6-BD2F-D343-AB1C-485584730078}"/>
              </a:ext>
            </a:extLst>
          </p:cNvPr>
          <p:cNvSpPr>
            <a:spLocks noGrp="1"/>
          </p:cNvSpPr>
          <p:nvPr>
            <p:ph type="ftr" sz="quarter" idx="11"/>
          </p:nvPr>
        </p:nvSpPr>
        <p:spPr/>
        <p:txBody>
          <a:bodyPr/>
          <a:lstStyle/>
          <a:p>
            <a:r>
              <a:rPr lang="en-US"/>
              <a:t>6G Levi 2020</a:t>
            </a:r>
          </a:p>
        </p:txBody>
      </p:sp>
      <p:sp>
        <p:nvSpPr>
          <p:cNvPr id="7" name="Slide Number Placeholder 6">
            <a:extLst>
              <a:ext uri="{FF2B5EF4-FFF2-40B4-BE49-F238E27FC236}">
                <a16:creationId xmlns:a16="http://schemas.microsoft.com/office/drawing/2014/main" id="{72534A0A-2038-9347-871F-AB96A15DB68D}"/>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10787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7DC6B-830F-8347-972D-896CA68E717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E8F5-C81D-8B4B-9CEE-375937A6AC2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0F41F-A98B-9C4F-BD80-0167A2E431E9}" type="datetime1">
              <a:rPr lang="en-US" smtClean="0"/>
              <a:t>3/18/20</a:t>
            </a:fld>
            <a:endParaRPr lang="en-US"/>
          </a:p>
        </p:txBody>
      </p:sp>
      <p:sp>
        <p:nvSpPr>
          <p:cNvPr id="5" name="Footer Placeholder 4">
            <a:extLst>
              <a:ext uri="{FF2B5EF4-FFF2-40B4-BE49-F238E27FC236}">
                <a16:creationId xmlns:a16="http://schemas.microsoft.com/office/drawing/2014/main" id="{5143B707-388D-1C45-A92D-A1C4263BEA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6G Levi 2020</a:t>
            </a:r>
          </a:p>
        </p:txBody>
      </p:sp>
      <p:sp>
        <p:nvSpPr>
          <p:cNvPr id="6" name="Slide Number Placeholder 5">
            <a:extLst>
              <a:ext uri="{FF2B5EF4-FFF2-40B4-BE49-F238E27FC236}">
                <a16:creationId xmlns:a16="http://schemas.microsoft.com/office/drawing/2014/main" id="{325CA1E5-35D3-1D49-A435-E5519BC163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0ABC0-0B20-594E-8324-2F30128B41A0}" type="slidenum">
              <a:rPr lang="en-US" smtClean="0"/>
              <a:t>‹#›</a:t>
            </a:fld>
            <a:endParaRPr lang="en-US"/>
          </a:p>
        </p:txBody>
      </p:sp>
    </p:spTree>
    <p:extLst>
      <p:ext uri="{BB962C8B-B14F-4D97-AF65-F5344CB8AC3E}">
        <p14:creationId xmlns:p14="http://schemas.microsoft.com/office/powerpoint/2010/main" val="1079717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slideLayout" Target="../slideLayouts/slideLayout7.xml"/><Relationship Id="rId7" Type="http://schemas.openxmlformats.org/officeDocument/2006/relationships/image" Target="../media/image29.tif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33.tif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6.png"/><Relationship Id="rId5" Type="http://schemas.openxmlformats.org/officeDocument/2006/relationships/image" Target="../media/image35.jpeg"/><Relationship Id="rId10" Type="http://schemas.openxmlformats.org/officeDocument/2006/relationships/image" Target="../media/image2.png"/><Relationship Id="rId4" Type="http://schemas.openxmlformats.org/officeDocument/2006/relationships/image" Target="../media/image34.png"/><Relationship Id="rId9" Type="http://schemas.openxmlformats.org/officeDocument/2006/relationships/image" Target="../media/image39.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slideLayout" Target="../slideLayouts/slideLayout6.xml"/><Relationship Id="rId7" Type="http://schemas.openxmlformats.org/officeDocument/2006/relationships/image" Target="../media/image8.tif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3.jpeg"/><Relationship Id="rId5" Type="http://schemas.openxmlformats.org/officeDocument/2006/relationships/image" Target="../media/image42.tiff"/><Relationship Id="rId10" Type="http://schemas.openxmlformats.org/officeDocument/2006/relationships/image" Target="../media/image2.png"/><Relationship Id="rId4" Type="http://schemas.openxmlformats.org/officeDocument/2006/relationships/image" Target="../media/image41.tiff"/><Relationship Id="rId9" Type="http://schemas.openxmlformats.org/officeDocument/2006/relationships/image" Target="../media/image15.tiff"/></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tiff"/><Relationship Id="rId11" Type="http://schemas.openxmlformats.org/officeDocument/2006/relationships/image" Target="../media/image2.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tiff"/><Relationship Id="rId9" Type="http://schemas.openxmlformats.org/officeDocument/2006/relationships/image" Target="../media/image48.tiff"/></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6.xml"/><Relationship Id="rId7" Type="http://schemas.openxmlformats.org/officeDocument/2006/relationships/image" Target="../media/image52.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50.tiff"/><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6.tiff"/><Relationship Id="rId12"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sv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4.tif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tiff"/><Relationship Id="rId5" Type="http://schemas.openxmlformats.org/officeDocument/2006/relationships/image" Target="../media/image1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slideLayout" Target="../slideLayouts/slideLayout6.xml"/><Relationship Id="rId7" Type="http://schemas.openxmlformats.org/officeDocument/2006/relationships/image" Target="../media/image16.tiff"/><Relationship Id="rId12"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tiff"/><Relationship Id="rId11" Type="http://schemas.openxmlformats.org/officeDocument/2006/relationships/image" Target="../media/image19.tiff"/><Relationship Id="rId5" Type="http://schemas.openxmlformats.org/officeDocument/2006/relationships/image" Target="../media/image9.tiff"/><Relationship Id="rId10" Type="http://schemas.openxmlformats.org/officeDocument/2006/relationships/image" Target="../media/image18.tiff"/><Relationship Id="rId4" Type="http://schemas.openxmlformats.org/officeDocument/2006/relationships/image" Target="../media/image8.tiff"/><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20.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0D5B-7522-EC4C-A133-7A50DCC2BF28}"/>
              </a:ext>
            </a:extLst>
          </p:cNvPr>
          <p:cNvSpPr>
            <a:spLocks noGrp="1"/>
          </p:cNvSpPr>
          <p:nvPr>
            <p:ph type="ctrTitle"/>
          </p:nvPr>
        </p:nvSpPr>
        <p:spPr/>
        <p:txBody>
          <a:bodyPr>
            <a:normAutofit/>
          </a:bodyPr>
          <a:lstStyle/>
          <a:p>
            <a:r>
              <a:rPr lang="en-US" b="1" dirty="0"/>
              <a:t>Do We Still Need Wi-Fi in the 6G Era? </a:t>
            </a:r>
            <a:endParaRPr lang="en-US" dirty="0"/>
          </a:p>
        </p:txBody>
      </p:sp>
      <p:sp>
        <p:nvSpPr>
          <p:cNvPr id="3" name="Subtitle 2">
            <a:extLst>
              <a:ext uri="{FF2B5EF4-FFF2-40B4-BE49-F238E27FC236}">
                <a16:creationId xmlns:a16="http://schemas.microsoft.com/office/drawing/2014/main" id="{D11F8118-A811-984F-8AE3-44A236386297}"/>
              </a:ext>
            </a:extLst>
          </p:cNvPr>
          <p:cNvSpPr>
            <a:spLocks noGrp="1"/>
          </p:cNvSpPr>
          <p:nvPr>
            <p:ph type="subTitle" idx="1"/>
          </p:nvPr>
        </p:nvSpPr>
        <p:spPr/>
        <p:txBody>
          <a:bodyPr/>
          <a:lstStyle/>
          <a:p>
            <a:r>
              <a:rPr lang="en-US" dirty="0"/>
              <a:t>Henning Schulzrinne</a:t>
            </a:r>
          </a:p>
          <a:p>
            <a:r>
              <a:rPr lang="en-US" dirty="0"/>
              <a:t>Columbia University</a:t>
            </a:r>
          </a:p>
        </p:txBody>
      </p:sp>
      <p:sp>
        <p:nvSpPr>
          <p:cNvPr id="4" name="Slide Number Placeholder 3">
            <a:extLst>
              <a:ext uri="{FF2B5EF4-FFF2-40B4-BE49-F238E27FC236}">
                <a16:creationId xmlns:a16="http://schemas.microsoft.com/office/drawing/2014/main" id="{19BD77F9-4E0D-2B4E-99BA-DC3453A6B7CF}"/>
              </a:ext>
            </a:extLst>
          </p:cNvPr>
          <p:cNvSpPr>
            <a:spLocks noGrp="1"/>
          </p:cNvSpPr>
          <p:nvPr>
            <p:ph type="sldNum" sz="quarter" idx="12"/>
          </p:nvPr>
        </p:nvSpPr>
        <p:spPr/>
        <p:txBody>
          <a:bodyPr/>
          <a:lstStyle/>
          <a:p>
            <a:fld id="{6D00ABC0-0B20-594E-8324-2F30128B41A0}" type="slidenum">
              <a:rPr lang="en-US" smtClean="0"/>
              <a:t>1</a:t>
            </a:fld>
            <a:endParaRPr lang="en-US"/>
          </a:p>
        </p:txBody>
      </p:sp>
      <p:sp>
        <p:nvSpPr>
          <p:cNvPr id="9" name="TextBox 8">
            <a:extLst>
              <a:ext uri="{FF2B5EF4-FFF2-40B4-BE49-F238E27FC236}">
                <a16:creationId xmlns:a16="http://schemas.microsoft.com/office/drawing/2014/main" id="{86F74B75-F694-7244-B868-38192AAF3684}"/>
              </a:ext>
            </a:extLst>
          </p:cNvPr>
          <p:cNvSpPr txBox="1"/>
          <p:nvPr/>
        </p:nvSpPr>
        <p:spPr>
          <a:xfrm>
            <a:off x="900826" y="210704"/>
            <a:ext cx="7603835" cy="577081"/>
          </a:xfrm>
          <a:prstGeom prst="rect">
            <a:avLst/>
          </a:prstGeom>
          <a:noFill/>
        </p:spPr>
        <p:txBody>
          <a:bodyPr wrap="square" rtlCol="0">
            <a:spAutoFit/>
          </a:bodyPr>
          <a:lstStyle/>
          <a:p>
            <a:r>
              <a:rPr lang="en-US" sz="1050" dirty="0"/>
              <a:t>This material is based upon work supported by the National Science Foundation under Grant No. 1702967. Any opinions, findings, and conclusions or recommendations expressed in this material are those of the author(s) and do not necessarily reflect the views of the National Science Foundation.</a:t>
            </a:r>
          </a:p>
        </p:txBody>
      </p:sp>
      <p:pic>
        <p:nvPicPr>
          <p:cNvPr id="10" name="Picture 9">
            <a:extLst>
              <a:ext uri="{FF2B5EF4-FFF2-40B4-BE49-F238E27FC236}">
                <a16:creationId xmlns:a16="http://schemas.microsoft.com/office/drawing/2014/main" id="{7916E6EA-DF0B-B148-A65A-E0DFC9DAE04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5049" y="290428"/>
            <a:ext cx="415776" cy="417632"/>
          </a:xfrm>
          <a:prstGeom prst="rect">
            <a:avLst/>
          </a:prstGeom>
        </p:spPr>
      </p:pic>
      <p:sp>
        <p:nvSpPr>
          <p:cNvPr id="5" name="Footer Placeholder 4">
            <a:extLst>
              <a:ext uri="{FF2B5EF4-FFF2-40B4-BE49-F238E27FC236}">
                <a16:creationId xmlns:a16="http://schemas.microsoft.com/office/drawing/2014/main" id="{8B47564F-7CCE-F141-988B-75F257A5F274}"/>
              </a:ext>
            </a:extLst>
          </p:cNvPr>
          <p:cNvSpPr>
            <a:spLocks noGrp="1"/>
          </p:cNvSpPr>
          <p:nvPr>
            <p:ph type="ftr" sz="quarter" idx="11"/>
          </p:nvPr>
        </p:nvSpPr>
        <p:spPr/>
        <p:txBody>
          <a:bodyPr/>
          <a:lstStyle/>
          <a:p>
            <a:r>
              <a:rPr lang="en-US"/>
              <a:t>6G Levi 2020</a:t>
            </a:r>
          </a:p>
        </p:txBody>
      </p:sp>
      <p:pic>
        <p:nvPicPr>
          <p:cNvPr id="6" name="Audio 5">
            <a:hlinkClick r:id="" action="ppaction://media"/>
            <a:extLst>
              <a:ext uri="{FF2B5EF4-FFF2-40B4-BE49-F238E27FC236}">
                <a16:creationId xmlns:a16="http://schemas.microsoft.com/office/drawing/2014/main" id="{E180E290-841E-DB43-9095-CFD0B5D231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45487368"/>
      </p:ext>
    </p:extLst>
  </p:cSld>
  <p:clrMapOvr>
    <a:masterClrMapping/>
  </p:clrMapOvr>
  <mc:AlternateContent xmlns:mc="http://schemas.openxmlformats.org/markup-compatibility/2006">
    <mc:Choice xmlns:p14="http://schemas.microsoft.com/office/powerpoint/2010/main" Requires="p14">
      <p:transition spd="slow" p14:dur="2000" advTm="17791"/>
    </mc:Choice>
    <mc:Fallback>
      <p:transition spd="slow" advTm="17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88083-BDD9-0542-BBBC-CB3E6927B00F}"/>
              </a:ext>
            </a:extLst>
          </p:cNvPr>
          <p:cNvPicPr>
            <a:picLocks noChangeAspect="1"/>
          </p:cNvPicPr>
          <p:nvPr/>
        </p:nvPicPr>
        <p:blipFill>
          <a:blip r:embed="rId4"/>
          <a:stretch>
            <a:fillRect/>
          </a:stretch>
        </p:blipFill>
        <p:spPr>
          <a:xfrm>
            <a:off x="1" y="806824"/>
            <a:ext cx="10912802" cy="5315380"/>
          </a:xfrm>
          <a:prstGeom prst="rect">
            <a:avLst/>
          </a:prstGeom>
        </p:spPr>
      </p:pic>
      <p:sp>
        <p:nvSpPr>
          <p:cNvPr id="4" name="Footer Placeholder 3">
            <a:extLst>
              <a:ext uri="{FF2B5EF4-FFF2-40B4-BE49-F238E27FC236}">
                <a16:creationId xmlns:a16="http://schemas.microsoft.com/office/drawing/2014/main" id="{A34D9887-1CC4-9F44-AE2D-693605D68C82}"/>
              </a:ext>
            </a:extLst>
          </p:cNvPr>
          <p:cNvSpPr>
            <a:spLocks noGrp="1"/>
          </p:cNvSpPr>
          <p:nvPr>
            <p:ph type="ftr" sz="quarter" idx="11"/>
          </p:nvPr>
        </p:nvSpPr>
        <p:spPr/>
        <p:txBody>
          <a:bodyPr/>
          <a:lstStyle/>
          <a:p>
            <a:r>
              <a:rPr lang="en-US"/>
              <a:t>6G Levi 2020</a:t>
            </a:r>
          </a:p>
        </p:txBody>
      </p:sp>
      <p:sp>
        <p:nvSpPr>
          <p:cNvPr id="3" name="Slide Number Placeholder 2">
            <a:extLst>
              <a:ext uri="{FF2B5EF4-FFF2-40B4-BE49-F238E27FC236}">
                <a16:creationId xmlns:a16="http://schemas.microsoft.com/office/drawing/2014/main" id="{E08010C7-23D8-9144-8DD0-E3389203D18D}"/>
              </a:ext>
            </a:extLst>
          </p:cNvPr>
          <p:cNvSpPr>
            <a:spLocks noGrp="1"/>
          </p:cNvSpPr>
          <p:nvPr>
            <p:ph type="sldNum" sz="quarter" idx="12"/>
          </p:nvPr>
        </p:nvSpPr>
        <p:spPr/>
        <p:txBody>
          <a:bodyPr/>
          <a:lstStyle/>
          <a:p>
            <a:fld id="{6D00ABC0-0B20-594E-8324-2F30128B41A0}" type="slidenum">
              <a:rPr lang="en-US" smtClean="0"/>
              <a:t>10</a:t>
            </a:fld>
            <a:endParaRPr lang="en-US"/>
          </a:p>
        </p:txBody>
      </p:sp>
      <p:sp>
        <p:nvSpPr>
          <p:cNvPr id="6" name="Title 5">
            <a:extLst>
              <a:ext uri="{FF2B5EF4-FFF2-40B4-BE49-F238E27FC236}">
                <a16:creationId xmlns:a16="http://schemas.microsoft.com/office/drawing/2014/main" id="{4550CC93-C5C5-A34E-904B-6EFC2D62AADD}"/>
              </a:ext>
            </a:extLst>
          </p:cNvPr>
          <p:cNvSpPr>
            <a:spLocks noGrp="1"/>
          </p:cNvSpPr>
          <p:nvPr>
            <p:ph type="title"/>
          </p:nvPr>
        </p:nvSpPr>
        <p:spPr/>
        <p:txBody>
          <a:bodyPr/>
          <a:lstStyle/>
          <a:p>
            <a:r>
              <a:rPr lang="en-US" dirty="0"/>
              <a:t>5G can, theoretically, replace Wi-Fi</a:t>
            </a:r>
          </a:p>
        </p:txBody>
      </p:sp>
      <p:pic>
        <p:nvPicPr>
          <p:cNvPr id="5" name="Graphic 4">
            <a:extLst>
              <a:ext uri="{FF2B5EF4-FFF2-40B4-BE49-F238E27FC236}">
                <a16:creationId xmlns:a16="http://schemas.microsoft.com/office/drawing/2014/main" id="{642359CC-1802-E24E-9B94-86B8E081329E}"/>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81163" y="3133118"/>
            <a:ext cx="1145273" cy="1145273"/>
          </a:xfrm>
          <a:prstGeom prst="rect">
            <a:avLst/>
          </a:prstGeom>
        </p:spPr>
      </p:pic>
      <p:pic>
        <p:nvPicPr>
          <p:cNvPr id="7" name="Audio 6">
            <a:hlinkClick r:id="" action="ppaction://media"/>
            <a:extLst>
              <a:ext uri="{FF2B5EF4-FFF2-40B4-BE49-F238E27FC236}">
                <a16:creationId xmlns:a16="http://schemas.microsoft.com/office/drawing/2014/main" id="{0C014935-18ED-BA40-B3D1-3C871B84B7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05966327"/>
      </p:ext>
    </p:extLst>
  </p:cSld>
  <p:clrMapOvr>
    <a:masterClrMapping/>
  </p:clrMapOvr>
  <mc:AlternateContent xmlns:mc="http://schemas.openxmlformats.org/markup-compatibility/2006">
    <mc:Choice xmlns:p14="http://schemas.microsoft.com/office/powerpoint/2010/main" Requires="p14">
      <p:transition spd="slow" p14:dur="2000" advTm="38617"/>
    </mc:Choice>
    <mc:Fallback>
      <p:transition spd="slow" advTm="38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51FE-979D-DD48-AF52-100C1C8EF744}"/>
              </a:ext>
            </a:extLst>
          </p:cNvPr>
          <p:cNvSpPr>
            <a:spLocks noGrp="1"/>
          </p:cNvSpPr>
          <p:nvPr>
            <p:ph type="title"/>
          </p:nvPr>
        </p:nvSpPr>
        <p:spPr/>
        <p:txBody>
          <a:bodyPr/>
          <a:lstStyle/>
          <a:p>
            <a:r>
              <a:rPr lang="en-US" dirty="0"/>
              <a:t>What’s bad about having both Wi-Fi and (</a:t>
            </a:r>
            <a:r>
              <a:rPr lang="en-US" dirty="0" err="1"/>
              <a:t>nG</a:t>
            </a:r>
            <a:r>
              <a:rPr lang="en-US" dirty="0"/>
              <a:t>) cellular?</a:t>
            </a:r>
          </a:p>
        </p:txBody>
      </p:sp>
      <p:sp>
        <p:nvSpPr>
          <p:cNvPr id="3" name="Content Placeholder 2">
            <a:extLst>
              <a:ext uri="{FF2B5EF4-FFF2-40B4-BE49-F238E27FC236}">
                <a16:creationId xmlns:a16="http://schemas.microsoft.com/office/drawing/2014/main" id="{8E5EEB3C-F842-CA4F-AA52-A45014643AE1}"/>
              </a:ext>
            </a:extLst>
          </p:cNvPr>
          <p:cNvSpPr>
            <a:spLocks noGrp="1"/>
          </p:cNvSpPr>
          <p:nvPr>
            <p:ph idx="1"/>
          </p:nvPr>
        </p:nvSpPr>
        <p:spPr/>
        <p:txBody>
          <a:bodyPr/>
          <a:lstStyle/>
          <a:p>
            <a:r>
              <a:rPr lang="en-US" dirty="0"/>
              <a:t>System hardware complexity (e.g., for IoT devices)</a:t>
            </a:r>
          </a:p>
          <a:p>
            <a:r>
              <a:rPr lang="en-US" dirty="0"/>
              <a:t>No seamless roaming</a:t>
            </a:r>
          </a:p>
          <a:p>
            <a:r>
              <a:rPr lang="en-US" dirty="0"/>
              <a:t>Maintain multiple user identities</a:t>
            </a:r>
          </a:p>
          <a:p>
            <a:r>
              <a:rPr lang="en-US" dirty="0"/>
              <a:t>Difficult to do consistent traffic restriction</a:t>
            </a:r>
          </a:p>
          <a:p>
            <a:pPr lvl="1"/>
            <a:r>
              <a:rPr lang="en-US" dirty="0"/>
              <a:t>cellular bypasses corporate firewall</a:t>
            </a:r>
          </a:p>
          <a:p>
            <a:r>
              <a:rPr lang="en-US" dirty="0"/>
              <a:t>Inconsistent network behavior</a:t>
            </a:r>
          </a:p>
          <a:p>
            <a:pPr lvl="1"/>
            <a:r>
              <a:rPr lang="en-US" dirty="0"/>
              <a:t>e.g., IPv6 support</a:t>
            </a:r>
          </a:p>
          <a:p>
            <a:r>
              <a:rPr lang="en-US" dirty="0"/>
              <a:t>More limited competition</a:t>
            </a:r>
          </a:p>
        </p:txBody>
      </p:sp>
      <p:sp>
        <p:nvSpPr>
          <p:cNvPr id="4" name="Footer Placeholder 3">
            <a:extLst>
              <a:ext uri="{FF2B5EF4-FFF2-40B4-BE49-F238E27FC236}">
                <a16:creationId xmlns:a16="http://schemas.microsoft.com/office/drawing/2014/main" id="{AAF80A5E-CD83-8241-956C-EAB3BD386CD6}"/>
              </a:ext>
            </a:extLst>
          </p:cNvPr>
          <p:cNvSpPr>
            <a:spLocks noGrp="1"/>
          </p:cNvSpPr>
          <p:nvPr>
            <p:ph type="ftr" sz="quarter" idx="11"/>
          </p:nvPr>
        </p:nvSpPr>
        <p:spPr/>
        <p:txBody>
          <a:bodyPr/>
          <a:lstStyle/>
          <a:p>
            <a:r>
              <a:rPr lang="en-US"/>
              <a:t>6G Levi 2020</a:t>
            </a:r>
          </a:p>
        </p:txBody>
      </p:sp>
      <p:sp>
        <p:nvSpPr>
          <p:cNvPr id="5" name="Slide Number Placeholder 4">
            <a:extLst>
              <a:ext uri="{FF2B5EF4-FFF2-40B4-BE49-F238E27FC236}">
                <a16:creationId xmlns:a16="http://schemas.microsoft.com/office/drawing/2014/main" id="{5C8DDF70-8580-6B4A-B151-DA0FF72CA33E}"/>
              </a:ext>
            </a:extLst>
          </p:cNvPr>
          <p:cNvSpPr>
            <a:spLocks noGrp="1"/>
          </p:cNvSpPr>
          <p:nvPr>
            <p:ph type="sldNum" sz="quarter" idx="12"/>
          </p:nvPr>
        </p:nvSpPr>
        <p:spPr/>
        <p:txBody>
          <a:bodyPr/>
          <a:lstStyle/>
          <a:p>
            <a:fld id="{6D00ABC0-0B20-594E-8324-2F30128B41A0}" type="slidenum">
              <a:rPr lang="en-US" smtClean="0"/>
              <a:t>11</a:t>
            </a:fld>
            <a:endParaRPr lang="en-US"/>
          </a:p>
        </p:txBody>
      </p:sp>
      <p:pic>
        <p:nvPicPr>
          <p:cNvPr id="6" name="Audio 5">
            <a:hlinkClick r:id="" action="ppaction://media"/>
            <a:extLst>
              <a:ext uri="{FF2B5EF4-FFF2-40B4-BE49-F238E27FC236}">
                <a16:creationId xmlns:a16="http://schemas.microsoft.com/office/drawing/2014/main" id="{5BC64ED2-6F86-F349-B592-08762A63A0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3812184"/>
      </p:ext>
    </p:extLst>
  </p:cSld>
  <p:clrMapOvr>
    <a:masterClrMapping/>
  </p:clrMapOvr>
  <mc:AlternateContent xmlns:mc="http://schemas.openxmlformats.org/markup-compatibility/2006">
    <mc:Choice xmlns:p14="http://schemas.microsoft.com/office/powerpoint/2010/main" Requires="p14">
      <p:transition spd="slow" p14:dur="2000" advTm="125234"/>
    </mc:Choice>
    <mc:Fallback>
      <p:transition spd="slow" advTm="12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EA68C5-A3EA-094A-AF04-C8992E87B1F5}"/>
              </a:ext>
            </a:extLst>
          </p:cNvPr>
          <p:cNvSpPr>
            <a:spLocks noGrp="1"/>
          </p:cNvSpPr>
          <p:nvPr>
            <p:ph type="ftr" sz="quarter" idx="11"/>
          </p:nvPr>
        </p:nvSpPr>
        <p:spPr/>
        <p:txBody>
          <a:bodyPr/>
          <a:lstStyle/>
          <a:p>
            <a:r>
              <a:rPr lang="en-US"/>
              <a:t>6G Levi 2020</a:t>
            </a:r>
          </a:p>
        </p:txBody>
      </p:sp>
      <p:sp>
        <p:nvSpPr>
          <p:cNvPr id="3" name="Slide Number Placeholder 2">
            <a:extLst>
              <a:ext uri="{FF2B5EF4-FFF2-40B4-BE49-F238E27FC236}">
                <a16:creationId xmlns:a16="http://schemas.microsoft.com/office/drawing/2014/main" id="{44BC2BF8-1F65-824D-83F4-415CBC822300}"/>
              </a:ext>
            </a:extLst>
          </p:cNvPr>
          <p:cNvSpPr>
            <a:spLocks noGrp="1"/>
          </p:cNvSpPr>
          <p:nvPr>
            <p:ph type="sldNum" sz="quarter" idx="12"/>
          </p:nvPr>
        </p:nvSpPr>
        <p:spPr/>
        <p:txBody>
          <a:bodyPr/>
          <a:lstStyle/>
          <a:p>
            <a:fld id="{6D00ABC0-0B20-594E-8324-2F30128B41A0}" type="slidenum">
              <a:rPr lang="en-US" smtClean="0"/>
              <a:t>12</a:t>
            </a:fld>
            <a:endParaRPr lang="en-US"/>
          </a:p>
        </p:txBody>
      </p:sp>
      <p:sp>
        <p:nvSpPr>
          <p:cNvPr id="4" name="Title 3">
            <a:extLst>
              <a:ext uri="{FF2B5EF4-FFF2-40B4-BE49-F238E27FC236}">
                <a16:creationId xmlns:a16="http://schemas.microsoft.com/office/drawing/2014/main" id="{C0CB7091-8ACD-5743-A1D8-91E5F872B6EF}"/>
              </a:ext>
            </a:extLst>
          </p:cNvPr>
          <p:cNvSpPr>
            <a:spLocks noGrp="1"/>
          </p:cNvSpPr>
          <p:nvPr>
            <p:ph type="title"/>
          </p:nvPr>
        </p:nvSpPr>
        <p:spPr/>
        <p:txBody>
          <a:bodyPr/>
          <a:lstStyle/>
          <a:p>
            <a:r>
              <a:rPr lang="en-US" dirty="0"/>
              <a:t>But network value is (much) more than PHY</a:t>
            </a:r>
          </a:p>
        </p:txBody>
      </p:sp>
      <p:graphicFrame>
        <p:nvGraphicFramePr>
          <p:cNvPr id="5" name="Table 4">
            <a:extLst>
              <a:ext uri="{FF2B5EF4-FFF2-40B4-BE49-F238E27FC236}">
                <a16:creationId xmlns:a16="http://schemas.microsoft.com/office/drawing/2014/main" id="{A4CC25BD-9D85-7D46-B8A2-0A106762CBE9}"/>
              </a:ext>
            </a:extLst>
          </p:cNvPr>
          <p:cNvGraphicFramePr>
            <a:graphicFrameLocks noGrp="1"/>
          </p:cNvGraphicFramePr>
          <p:nvPr>
            <p:extLst>
              <p:ext uri="{D42A27DB-BD31-4B8C-83A1-F6EECF244321}">
                <p14:modId xmlns:p14="http://schemas.microsoft.com/office/powerpoint/2010/main" val="4169689593"/>
              </p:ext>
            </p:extLst>
          </p:nvPr>
        </p:nvGraphicFramePr>
        <p:xfrm>
          <a:off x="293512" y="1313476"/>
          <a:ext cx="11672709" cy="4911653"/>
        </p:xfrm>
        <a:graphic>
          <a:graphicData uri="http://schemas.openxmlformats.org/drawingml/2006/table">
            <a:tbl>
              <a:tblPr firstRow="1" bandRow="1">
                <a:tableStyleId>{5C22544A-7EE6-4342-B048-85BDC9FD1C3A}</a:tableStyleId>
              </a:tblPr>
              <a:tblGrid>
                <a:gridCol w="1610304">
                  <a:extLst>
                    <a:ext uri="{9D8B030D-6E8A-4147-A177-3AD203B41FA5}">
                      <a16:colId xmlns:a16="http://schemas.microsoft.com/office/drawing/2014/main" val="1277413425"/>
                    </a:ext>
                  </a:extLst>
                </a:gridCol>
                <a:gridCol w="4594333">
                  <a:extLst>
                    <a:ext uri="{9D8B030D-6E8A-4147-A177-3AD203B41FA5}">
                      <a16:colId xmlns:a16="http://schemas.microsoft.com/office/drawing/2014/main" val="4175279850"/>
                    </a:ext>
                  </a:extLst>
                </a:gridCol>
                <a:gridCol w="5468072">
                  <a:extLst>
                    <a:ext uri="{9D8B030D-6E8A-4147-A177-3AD203B41FA5}">
                      <a16:colId xmlns:a16="http://schemas.microsoft.com/office/drawing/2014/main" val="1350467970"/>
                    </a:ext>
                  </a:extLst>
                </a:gridCol>
              </a:tblGrid>
              <a:tr h="522533">
                <a:tc>
                  <a:txBody>
                    <a:bodyPr/>
                    <a:lstStyle/>
                    <a:p>
                      <a:r>
                        <a:rPr lang="en-US" dirty="0"/>
                        <a:t>Property</a:t>
                      </a:r>
                    </a:p>
                  </a:txBody>
                  <a:tcPr/>
                </a:tc>
                <a:tc>
                  <a:txBody>
                    <a:bodyPr/>
                    <a:lstStyle/>
                    <a:p>
                      <a:r>
                        <a:rPr lang="en-US" dirty="0"/>
                        <a:t>Requirements?</a:t>
                      </a:r>
                    </a:p>
                  </a:txBody>
                  <a:tcPr/>
                </a:tc>
                <a:tc>
                  <a:txBody>
                    <a:bodyPr/>
                    <a:lstStyle/>
                    <a:p>
                      <a:r>
                        <a:rPr lang="en-US" dirty="0"/>
                        <a:t>Example</a:t>
                      </a:r>
                    </a:p>
                  </a:txBody>
                  <a:tcPr/>
                </a:tc>
                <a:extLst>
                  <a:ext uri="{0D108BD9-81ED-4DB2-BD59-A6C34878D82A}">
                    <a16:rowId xmlns:a16="http://schemas.microsoft.com/office/drawing/2014/main" val="2102229638"/>
                  </a:ext>
                </a:extLst>
              </a:tr>
              <a:tr h="522533">
                <a:tc>
                  <a:txBody>
                    <a:bodyPr/>
                    <a:lstStyle/>
                    <a:p>
                      <a:r>
                        <a:rPr lang="en-US" dirty="0"/>
                        <a:t>Universality</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Can I operate my system (almost) anywhere in the world?</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Adaptive frequency use by region</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(device knows location)</a:t>
                      </a:r>
                    </a:p>
                  </a:txBody>
                  <a:tcPr/>
                </a:tc>
                <a:extLst>
                  <a:ext uri="{0D108BD9-81ED-4DB2-BD59-A6C34878D82A}">
                    <a16:rowId xmlns:a16="http://schemas.microsoft.com/office/drawing/2014/main" val="1359994775"/>
                  </a:ext>
                </a:extLst>
              </a:tr>
              <a:tr h="628120">
                <a:tc>
                  <a:txBody>
                    <a:bodyPr/>
                    <a:lstStyle/>
                    <a:p>
                      <a:r>
                        <a:rPr lang="en-US" dirty="0"/>
                        <a:t>Incremental system cost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How much does it cost to add the functionality to the system?</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&lt; $5 for IoT devices</a:t>
                      </a:r>
                    </a:p>
                  </a:txBody>
                  <a:tcPr/>
                </a:tc>
                <a:extLst>
                  <a:ext uri="{0D108BD9-81ED-4DB2-BD59-A6C34878D82A}">
                    <a16:rowId xmlns:a16="http://schemas.microsoft.com/office/drawing/2014/main" val="3961246217"/>
                  </a:ext>
                </a:extLst>
              </a:tr>
              <a:tr h="522533">
                <a:tc>
                  <a:txBody>
                    <a:bodyPr/>
                    <a:lstStyle/>
                    <a:p>
                      <a:r>
                        <a:rPr lang="en-US" dirty="0"/>
                        <a:t>Data cost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Can I build “free” data systems, even if restricted? Can I leverage cheap landline BW?</a:t>
                      </a:r>
                    </a:p>
                  </a:txBody>
                  <a:tcPr/>
                </a:tc>
                <a:tc>
                  <a:txBody>
                    <a:bodyPr/>
                    <a:lstStyle/>
                    <a:p>
                      <a:r>
                        <a:rPr lang="en-US" dirty="0"/>
                        <a:t>&lt; $0.10/GB for in-home use</a:t>
                      </a:r>
                    </a:p>
                  </a:txBody>
                  <a:tcPr/>
                </a:tc>
                <a:extLst>
                  <a:ext uri="{0D108BD9-81ED-4DB2-BD59-A6C34878D82A}">
                    <a16:rowId xmlns:a16="http://schemas.microsoft.com/office/drawing/2014/main" val="1700714640"/>
                  </a:ext>
                </a:extLst>
              </a:tr>
              <a:tr h="522533">
                <a:tc>
                  <a:txBody>
                    <a:bodyPr/>
                    <a:lstStyle/>
                    <a:p>
                      <a:r>
                        <a:rPr lang="en-US" dirty="0"/>
                        <a:t>Network architecture</a:t>
                      </a:r>
                    </a:p>
                  </a:txBody>
                  <a:tcPr/>
                </a:tc>
                <a:tc>
                  <a:txBody>
                    <a:bodyPr/>
                    <a:lstStyle/>
                    <a:p>
                      <a:r>
                        <a:rPr lang="en-US" dirty="0"/>
                        <a:t>Can I build my own network?</a:t>
                      </a:r>
                    </a:p>
                  </a:txBody>
                  <a:tcPr/>
                </a:tc>
                <a:tc>
                  <a:txBody>
                    <a:bodyPr/>
                    <a:lstStyle/>
                    <a:p>
                      <a:r>
                        <a:rPr lang="en-US" dirty="0"/>
                        <a:t>peer-to-peer </a:t>
                      </a:r>
                      <a:r>
                        <a:rPr lang="en-US" dirty="0">
                          <a:sym typeface="Wingdings" pitchFamily="2" charset="2"/>
                        </a:rPr>
                        <a:t> mesh  access point  cellular  long-range</a:t>
                      </a:r>
                      <a:endParaRPr lang="en-US" dirty="0"/>
                    </a:p>
                  </a:txBody>
                  <a:tcPr/>
                </a:tc>
                <a:extLst>
                  <a:ext uri="{0D108BD9-81ED-4DB2-BD59-A6C34878D82A}">
                    <a16:rowId xmlns:a16="http://schemas.microsoft.com/office/drawing/2014/main" val="2802586643"/>
                  </a:ext>
                </a:extLst>
              </a:tr>
              <a:tr h="522533">
                <a:tc>
                  <a:txBody>
                    <a:bodyPr/>
                    <a:lstStyle/>
                    <a:p>
                      <a:r>
                        <a:rPr lang="en-US" dirty="0"/>
                        <a:t>User management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Can I design my own user management?</a:t>
                      </a:r>
                    </a:p>
                  </a:txBody>
                  <a:tcPr/>
                </a:tc>
                <a:tc>
                  <a:txBody>
                    <a:bodyPr/>
                    <a:lstStyle/>
                    <a:p>
                      <a:r>
                        <a:rPr lang="en-US" dirty="0"/>
                        <a:t>database + credential</a:t>
                      </a:r>
                    </a:p>
                    <a:p>
                      <a:r>
                        <a:rPr lang="en-US" dirty="0"/>
                        <a:t>device-based model</a:t>
                      </a:r>
                    </a:p>
                    <a:p>
                      <a:r>
                        <a:rPr lang="en-US" dirty="0"/>
                        <a:t>coupled to other systems (e.g., combined with other services)</a:t>
                      </a:r>
                    </a:p>
                  </a:txBody>
                  <a:tcPr/>
                </a:tc>
                <a:extLst>
                  <a:ext uri="{0D108BD9-81ED-4DB2-BD59-A6C34878D82A}">
                    <a16:rowId xmlns:a16="http://schemas.microsoft.com/office/drawing/2014/main" val="3891778290"/>
                  </a:ext>
                </a:extLst>
              </a:tr>
              <a:tr h="522533">
                <a:tc>
                  <a:txBody>
                    <a:bodyPr/>
                    <a:lstStyle/>
                    <a:p>
                      <a:r>
                        <a:rPr lang="en-US" dirty="0"/>
                        <a:t>System management</a:t>
                      </a:r>
                    </a:p>
                  </a:txBody>
                  <a:tcPr/>
                </a:tc>
                <a:tc>
                  <a:txBody>
                    <a:bodyPr/>
                    <a:lstStyle/>
                    <a:p>
                      <a:r>
                        <a:rPr lang="en-US" dirty="0"/>
                        <a:t>Can the system largely manage itself?</a:t>
                      </a:r>
                    </a:p>
                  </a:txBody>
                  <a:tcPr/>
                </a:tc>
                <a:tc>
                  <a:txBody>
                    <a:bodyPr/>
                    <a:lstStyle/>
                    <a:p>
                      <a:r>
                        <a:rPr lang="en-US" dirty="0"/>
                        <a:t>Frequencies &amp; power, but also users and traffic restrictions</a:t>
                      </a:r>
                    </a:p>
                  </a:txBody>
                  <a:tcPr/>
                </a:tc>
                <a:extLst>
                  <a:ext uri="{0D108BD9-81ED-4DB2-BD59-A6C34878D82A}">
                    <a16:rowId xmlns:a16="http://schemas.microsoft.com/office/drawing/2014/main" val="3631719998"/>
                  </a:ext>
                </a:extLst>
              </a:tr>
            </a:tbl>
          </a:graphicData>
        </a:graphic>
      </p:graphicFrame>
      <p:pic>
        <p:nvPicPr>
          <p:cNvPr id="6" name="Audio 5">
            <a:hlinkClick r:id="" action="ppaction://media"/>
            <a:extLst>
              <a:ext uri="{FF2B5EF4-FFF2-40B4-BE49-F238E27FC236}">
                <a16:creationId xmlns:a16="http://schemas.microsoft.com/office/drawing/2014/main" id="{867FA173-0961-854C-B35C-365FE715F4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33305507"/>
      </p:ext>
    </p:extLst>
  </p:cSld>
  <p:clrMapOvr>
    <a:masterClrMapping/>
  </p:clrMapOvr>
  <mc:AlternateContent xmlns:mc="http://schemas.openxmlformats.org/markup-compatibility/2006">
    <mc:Choice xmlns:p14="http://schemas.microsoft.com/office/powerpoint/2010/main" Requires="p14">
      <p:transition spd="slow" p14:dur="2000" advTm="91668"/>
    </mc:Choice>
    <mc:Fallback>
      <p:transition spd="slow" advTm="91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A0834E-144E-FF42-909D-1680AA3B8A98}"/>
              </a:ext>
            </a:extLst>
          </p:cNvPr>
          <p:cNvSpPr>
            <a:spLocks noGrp="1"/>
          </p:cNvSpPr>
          <p:nvPr>
            <p:ph type="ftr" sz="quarter" idx="11"/>
          </p:nvPr>
        </p:nvSpPr>
        <p:spPr/>
        <p:txBody>
          <a:bodyPr/>
          <a:lstStyle/>
          <a:p>
            <a:r>
              <a:rPr lang="en-US"/>
              <a:t>6G Levi 2020</a:t>
            </a:r>
          </a:p>
        </p:txBody>
      </p:sp>
      <p:sp>
        <p:nvSpPr>
          <p:cNvPr id="3" name="Slide Number Placeholder 2">
            <a:extLst>
              <a:ext uri="{FF2B5EF4-FFF2-40B4-BE49-F238E27FC236}">
                <a16:creationId xmlns:a16="http://schemas.microsoft.com/office/drawing/2014/main" id="{AA043ACF-E54C-0D41-A580-966C7D01E0E7}"/>
              </a:ext>
            </a:extLst>
          </p:cNvPr>
          <p:cNvSpPr>
            <a:spLocks noGrp="1"/>
          </p:cNvSpPr>
          <p:nvPr>
            <p:ph type="sldNum" sz="quarter" idx="12"/>
          </p:nvPr>
        </p:nvSpPr>
        <p:spPr/>
        <p:txBody>
          <a:bodyPr/>
          <a:lstStyle/>
          <a:p>
            <a:fld id="{6D00ABC0-0B20-594E-8324-2F30128B41A0}" type="slidenum">
              <a:rPr lang="en-US" smtClean="0"/>
              <a:t>13</a:t>
            </a:fld>
            <a:endParaRPr lang="en-US"/>
          </a:p>
        </p:txBody>
      </p:sp>
      <p:sp>
        <p:nvSpPr>
          <p:cNvPr id="4" name="Title 3">
            <a:extLst>
              <a:ext uri="{FF2B5EF4-FFF2-40B4-BE49-F238E27FC236}">
                <a16:creationId xmlns:a16="http://schemas.microsoft.com/office/drawing/2014/main" id="{DD8E201F-35F7-7744-8C65-87AD745C2D6D}"/>
              </a:ext>
            </a:extLst>
          </p:cNvPr>
          <p:cNvSpPr>
            <a:spLocks noGrp="1"/>
          </p:cNvSpPr>
          <p:nvPr>
            <p:ph type="title"/>
          </p:nvPr>
        </p:nvSpPr>
        <p:spPr/>
        <p:txBody>
          <a:bodyPr/>
          <a:lstStyle/>
          <a:p>
            <a:r>
              <a:rPr lang="en-US" dirty="0"/>
              <a:t>Wi-Fi (and BT &amp; </a:t>
            </a:r>
            <a:r>
              <a:rPr lang="en-US" dirty="0" err="1"/>
              <a:t>LoRa</a:t>
            </a:r>
            <a:r>
              <a:rPr lang="en-US" dirty="0"/>
              <a:t>) ”won” by integration</a:t>
            </a:r>
          </a:p>
        </p:txBody>
      </p:sp>
      <p:pic>
        <p:nvPicPr>
          <p:cNvPr id="5" name="Picture 4">
            <a:extLst>
              <a:ext uri="{FF2B5EF4-FFF2-40B4-BE49-F238E27FC236}">
                <a16:creationId xmlns:a16="http://schemas.microsoft.com/office/drawing/2014/main" id="{4159C7B4-CD0F-FA44-90B8-DBFB20DA7CAA}"/>
              </a:ext>
            </a:extLst>
          </p:cNvPr>
          <p:cNvPicPr>
            <a:picLocks noChangeAspect="1"/>
          </p:cNvPicPr>
          <p:nvPr/>
        </p:nvPicPr>
        <p:blipFill>
          <a:blip r:embed="rId4"/>
          <a:stretch>
            <a:fillRect/>
          </a:stretch>
        </p:blipFill>
        <p:spPr>
          <a:xfrm>
            <a:off x="278803" y="1256544"/>
            <a:ext cx="1722120" cy="1722120"/>
          </a:xfrm>
          <a:prstGeom prst="rect">
            <a:avLst/>
          </a:prstGeom>
        </p:spPr>
      </p:pic>
      <p:sp>
        <p:nvSpPr>
          <p:cNvPr id="6" name="TextBox 5">
            <a:extLst>
              <a:ext uri="{FF2B5EF4-FFF2-40B4-BE49-F238E27FC236}">
                <a16:creationId xmlns:a16="http://schemas.microsoft.com/office/drawing/2014/main" id="{A123F59D-8182-124D-9B9E-04ED7EA8B2CE}"/>
              </a:ext>
            </a:extLst>
          </p:cNvPr>
          <p:cNvSpPr txBox="1"/>
          <p:nvPr/>
        </p:nvSpPr>
        <p:spPr>
          <a:xfrm>
            <a:off x="278803" y="1333948"/>
            <a:ext cx="710451" cy="369332"/>
          </a:xfrm>
          <a:prstGeom prst="rect">
            <a:avLst/>
          </a:prstGeom>
          <a:noFill/>
        </p:spPr>
        <p:txBody>
          <a:bodyPr wrap="none" rtlCol="0">
            <a:spAutoFit/>
          </a:bodyPr>
          <a:lstStyle/>
          <a:p>
            <a:r>
              <a:rPr lang="en-US" dirty="0">
                <a:solidFill>
                  <a:srgbClr val="FF0000"/>
                </a:solidFill>
              </a:rPr>
              <a:t>$6.95</a:t>
            </a:r>
          </a:p>
        </p:txBody>
      </p:sp>
      <p:sp>
        <p:nvSpPr>
          <p:cNvPr id="7" name="Rectangle 6">
            <a:extLst>
              <a:ext uri="{FF2B5EF4-FFF2-40B4-BE49-F238E27FC236}">
                <a16:creationId xmlns:a16="http://schemas.microsoft.com/office/drawing/2014/main" id="{479A6E9D-2863-314B-9DF0-27BD8D23B23B}"/>
              </a:ext>
            </a:extLst>
          </p:cNvPr>
          <p:cNvSpPr/>
          <p:nvPr/>
        </p:nvSpPr>
        <p:spPr>
          <a:xfrm>
            <a:off x="495689" y="2716909"/>
            <a:ext cx="987130" cy="369332"/>
          </a:xfrm>
          <a:prstGeom prst="rect">
            <a:avLst/>
          </a:prstGeom>
        </p:spPr>
        <p:txBody>
          <a:bodyPr wrap="none">
            <a:spAutoFit/>
          </a:bodyPr>
          <a:lstStyle/>
          <a:p>
            <a:r>
              <a:rPr lang="en-US" dirty="0">
                <a:solidFill>
                  <a:srgbClr val="555555"/>
                </a:solidFill>
                <a:latin typeface="Montserrat"/>
              </a:rPr>
              <a:t>ESP8266</a:t>
            </a:r>
            <a:endParaRPr lang="en-US" b="0" i="0" dirty="0">
              <a:solidFill>
                <a:srgbClr val="555555"/>
              </a:solidFill>
              <a:effectLst/>
              <a:latin typeface="Montserrat"/>
            </a:endParaRPr>
          </a:p>
        </p:txBody>
      </p:sp>
      <p:pic>
        <p:nvPicPr>
          <p:cNvPr id="8" name="Picture 7">
            <a:extLst>
              <a:ext uri="{FF2B5EF4-FFF2-40B4-BE49-F238E27FC236}">
                <a16:creationId xmlns:a16="http://schemas.microsoft.com/office/drawing/2014/main" id="{B67EB75F-57B3-874F-8FA3-B6293F200407}"/>
              </a:ext>
            </a:extLst>
          </p:cNvPr>
          <p:cNvPicPr>
            <a:picLocks noChangeAspect="1"/>
          </p:cNvPicPr>
          <p:nvPr/>
        </p:nvPicPr>
        <p:blipFill>
          <a:blip r:embed="rId5"/>
          <a:stretch>
            <a:fillRect/>
          </a:stretch>
        </p:blipFill>
        <p:spPr>
          <a:xfrm>
            <a:off x="3656704" y="1148967"/>
            <a:ext cx="2948492" cy="2948492"/>
          </a:xfrm>
          <a:prstGeom prst="rect">
            <a:avLst/>
          </a:prstGeom>
        </p:spPr>
      </p:pic>
      <p:sp>
        <p:nvSpPr>
          <p:cNvPr id="9" name="TextBox 8">
            <a:extLst>
              <a:ext uri="{FF2B5EF4-FFF2-40B4-BE49-F238E27FC236}">
                <a16:creationId xmlns:a16="http://schemas.microsoft.com/office/drawing/2014/main" id="{3404B8FF-46FF-1045-89E7-BC5E492805F7}"/>
              </a:ext>
            </a:extLst>
          </p:cNvPr>
          <p:cNvSpPr txBox="1"/>
          <p:nvPr/>
        </p:nvSpPr>
        <p:spPr>
          <a:xfrm>
            <a:off x="3952400" y="3774293"/>
            <a:ext cx="2143600" cy="646331"/>
          </a:xfrm>
          <a:prstGeom prst="rect">
            <a:avLst/>
          </a:prstGeom>
          <a:noFill/>
        </p:spPr>
        <p:txBody>
          <a:bodyPr wrap="none" rtlCol="0">
            <a:spAutoFit/>
          </a:bodyPr>
          <a:lstStyle/>
          <a:p>
            <a:r>
              <a:rPr lang="en-US" dirty="0"/>
              <a:t>Arduino Uno </a:t>
            </a:r>
            <a:r>
              <a:rPr lang="en-US" dirty="0" err="1"/>
              <a:t>WiFi</a:t>
            </a:r>
            <a:r>
              <a:rPr lang="en-US" dirty="0"/>
              <a:t> R2</a:t>
            </a:r>
          </a:p>
          <a:p>
            <a:r>
              <a:rPr lang="en-US" dirty="0">
                <a:solidFill>
                  <a:srgbClr val="FF0000"/>
                </a:solidFill>
              </a:rPr>
              <a:t>$45</a:t>
            </a:r>
          </a:p>
        </p:txBody>
      </p:sp>
      <p:pic>
        <p:nvPicPr>
          <p:cNvPr id="10" name="Picture 9">
            <a:extLst>
              <a:ext uri="{FF2B5EF4-FFF2-40B4-BE49-F238E27FC236}">
                <a16:creationId xmlns:a16="http://schemas.microsoft.com/office/drawing/2014/main" id="{00382C2F-0FCE-7A40-86DA-2891E9DA388D}"/>
              </a:ext>
            </a:extLst>
          </p:cNvPr>
          <p:cNvPicPr>
            <a:picLocks noChangeAspect="1"/>
          </p:cNvPicPr>
          <p:nvPr/>
        </p:nvPicPr>
        <p:blipFill>
          <a:blip r:embed="rId6"/>
          <a:stretch>
            <a:fillRect/>
          </a:stretch>
        </p:blipFill>
        <p:spPr>
          <a:xfrm>
            <a:off x="7538800" y="1518614"/>
            <a:ext cx="2143600" cy="2143600"/>
          </a:xfrm>
          <a:prstGeom prst="rect">
            <a:avLst/>
          </a:prstGeom>
        </p:spPr>
      </p:pic>
      <p:sp>
        <p:nvSpPr>
          <p:cNvPr id="11" name="Rectangle 10">
            <a:extLst>
              <a:ext uri="{FF2B5EF4-FFF2-40B4-BE49-F238E27FC236}">
                <a16:creationId xmlns:a16="http://schemas.microsoft.com/office/drawing/2014/main" id="{4B4DC70A-99AF-2E49-9BED-DFFC024C69A5}"/>
              </a:ext>
            </a:extLst>
          </p:cNvPr>
          <p:cNvSpPr/>
          <p:nvPr/>
        </p:nvSpPr>
        <p:spPr>
          <a:xfrm>
            <a:off x="7634980" y="3429000"/>
            <a:ext cx="1898340" cy="646331"/>
          </a:xfrm>
          <a:prstGeom prst="rect">
            <a:avLst/>
          </a:prstGeom>
        </p:spPr>
        <p:txBody>
          <a:bodyPr wrap="none">
            <a:spAutoFit/>
          </a:bodyPr>
          <a:lstStyle/>
          <a:p>
            <a:r>
              <a:rPr lang="en-US" dirty="0">
                <a:solidFill>
                  <a:srgbClr val="555555"/>
                </a:solidFill>
                <a:latin typeface="Montserrat"/>
              </a:rPr>
              <a:t>Arduino MKR1000</a:t>
            </a:r>
          </a:p>
          <a:p>
            <a:r>
              <a:rPr lang="en-US" dirty="0">
                <a:solidFill>
                  <a:srgbClr val="FF0000"/>
                </a:solidFill>
                <a:latin typeface="Montserrat"/>
              </a:rPr>
              <a:t>$36 </a:t>
            </a:r>
            <a:endParaRPr lang="en-US" b="0" i="0" dirty="0">
              <a:solidFill>
                <a:srgbClr val="FF0000"/>
              </a:solidFill>
              <a:effectLst/>
              <a:latin typeface="Montserrat"/>
            </a:endParaRPr>
          </a:p>
        </p:txBody>
      </p:sp>
      <p:pic>
        <p:nvPicPr>
          <p:cNvPr id="12" name="Picture 11">
            <a:extLst>
              <a:ext uri="{FF2B5EF4-FFF2-40B4-BE49-F238E27FC236}">
                <a16:creationId xmlns:a16="http://schemas.microsoft.com/office/drawing/2014/main" id="{A70B8487-AA45-F841-9217-F39A11D6C8BE}"/>
              </a:ext>
            </a:extLst>
          </p:cNvPr>
          <p:cNvPicPr>
            <a:picLocks noChangeAspect="1"/>
          </p:cNvPicPr>
          <p:nvPr/>
        </p:nvPicPr>
        <p:blipFill>
          <a:blip r:embed="rId7"/>
          <a:stretch>
            <a:fillRect/>
          </a:stretch>
        </p:blipFill>
        <p:spPr>
          <a:xfrm>
            <a:off x="430388" y="3941568"/>
            <a:ext cx="1841500" cy="1384300"/>
          </a:xfrm>
          <a:prstGeom prst="rect">
            <a:avLst/>
          </a:prstGeom>
        </p:spPr>
      </p:pic>
      <p:sp>
        <p:nvSpPr>
          <p:cNvPr id="13" name="Rectangle 12">
            <a:extLst>
              <a:ext uri="{FF2B5EF4-FFF2-40B4-BE49-F238E27FC236}">
                <a16:creationId xmlns:a16="http://schemas.microsoft.com/office/drawing/2014/main" id="{ABD9FF73-4788-4440-BDDC-490AA6CCAB61}"/>
              </a:ext>
            </a:extLst>
          </p:cNvPr>
          <p:cNvSpPr/>
          <p:nvPr/>
        </p:nvSpPr>
        <p:spPr>
          <a:xfrm>
            <a:off x="495689" y="5541884"/>
            <a:ext cx="6096000" cy="646331"/>
          </a:xfrm>
          <a:prstGeom prst="rect">
            <a:avLst/>
          </a:prstGeom>
        </p:spPr>
        <p:txBody>
          <a:bodyPr>
            <a:spAutoFit/>
          </a:bodyPr>
          <a:lstStyle/>
          <a:p>
            <a:r>
              <a:rPr lang="en-US" dirty="0">
                <a:solidFill>
                  <a:srgbClr val="000000"/>
                </a:solidFill>
                <a:latin typeface="proxima nova"/>
              </a:rPr>
              <a:t>Adafruit Feather M0 with RFM95 </a:t>
            </a:r>
            <a:r>
              <a:rPr lang="en-US" dirty="0" err="1">
                <a:solidFill>
                  <a:srgbClr val="000000"/>
                </a:solidFill>
                <a:latin typeface="proxima nova"/>
              </a:rPr>
              <a:t>LoRa</a:t>
            </a:r>
            <a:r>
              <a:rPr lang="en-US" dirty="0">
                <a:solidFill>
                  <a:srgbClr val="000000"/>
                </a:solidFill>
                <a:latin typeface="proxima nova"/>
              </a:rPr>
              <a:t> Radio - 900MHz – </a:t>
            </a:r>
            <a:r>
              <a:rPr lang="en-US" dirty="0" err="1">
                <a:solidFill>
                  <a:srgbClr val="000000"/>
                </a:solidFill>
                <a:latin typeface="proxima nova"/>
              </a:rPr>
              <a:t>RadioFruit</a:t>
            </a:r>
            <a:r>
              <a:rPr lang="en-US" dirty="0">
                <a:solidFill>
                  <a:srgbClr val="000000"/>
                </a:solidFill>
                <a:latin typeface="proxima nova"/>
              </a:rPr>
              <a:t> </a:t>
            </a:r>
            <a:r>
              <a:rPr lang="en-US" dirty="0">
                <a:solidFill>
                  <a:srgbClr val="FF0000"/>
                </a:solidFill>
                <a:latin typeface="proxima nova"/>
              </a:rPr>
              <a:t>$35</a:t>
            </a:r>
            <a:endParaRPr lang="en-US" b="0" i="0" dirty="0">
              <a:solidFill>
                <a:srgbClr val="FF0000"/>
              </a:solidFill>
              <a:effectLst/>
              <a:latin typeface="proxima nova"/>
            </a:endParaRPr>
          </a:p>
        </p:txBody>
      </p:sp>
      <p:pic>
        <p:nvPicPr>
          <p:cNvPr id="14" name="Picture 13">
            <a:extLst>
              <a:ext uri="{FF2B5EF4-FFF2-40B4-BE49-F238E27FC236}">
                <a16:creationId xmlns:a16="http://schemas.microsoft.com/office/drawing/2014/main" id="{90BF2749-0035-2F41-BFE5-A653E3DF556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800105" y="4810326"/>
            <a:ext cx="1764589" cy="1463115"/>
          </a:xfrm>
          <a:prstGeom prst="rect">
            <a:avLst/>
          </a:prstGeom>
        </p:spPr>
      </p:pic>
      <p:sp>
        <p:nvSpPr>
          <p:cNvPr id="15" name="Rectangle 14">
            <a:extLst>
              <a:ext uri="{FF2B5EF4-FFF2-40B4-BE49-F238E27FC236}">
                <a16:creationId xmlns:a16="http://schemas.microsoft.com/office/drawing/2014/main" id="{5DD56D05-ED63-E546-A6AA-332AE2F4AD8B}"/>
              </a:ext>
            </a:extLst>
          </p:cNvPr>
          <p:cNvSpPr/>
          <p:nvPr/>
        </p:nvSpPr>
        <p:spPr>
          <a:xfrm>
            <a:off x="7778289" y="4579530"/>
            <a:ext cx="1904111" cy="646331"/>
          </a:xfrm>
          <a:prstGeom prst="rect">
            <a:avLst/>
          </a:prstGeom>
        </p:spPr>
        <p:txBody>
          <a:bodyPr wrap="none">
            <a:spAutoFit/>
          </a:bodyPr>
          <a:lstStyle/>
          <a:p>
            <a:r>
              <a:rPr lang="en-US" dirty="0"/>
              <a:t>Wi‑Fi 802.11b/g/n</a:t>
            </a:r>
          </a:p>
          <a:p>
            <a:r>
              <a:rPr lang="en-US" dirty="0">
                <a:solidFill>
                  <a:srgbClr val="FF0000"/>
                </a:solidFill>
              </a:rPr>
              <a:t>$7.84</a:t>
            </a:r>
          </a:p>
        </p:txBody>
      </p:sp>
      <p:sp>
        <p:nvSpPr>
          <p:cNvPr id="16" name="TextBox 15">
            <a:extLst>
              <a:ext uri="{FF2B5EF4-FFF2-40B4-BE49-F238E27FC236}">
                <a16:creationId xmlns:a16="http://schemas.microsoft.com/office/drawing/2014/main" id="{941CE5A1-BC90-A141-B09F-006B1BBCCB80}"/>
              </a:ext>
            </a:extLst>
          </p:cNvPr>
          <p:cNvSpPr txBox="1"/>
          <p:nvPr/>
        </p:nvSpPr>
        <p:spPr>
          <a:xfrm>
            <a:off x="4287107" y="4661843"/>
            <a:ext cx="2709011"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a:t>Wi-Fi + computer</a:t>
            </a:r>
          </a:p>
        </p:txBody>
      </p:sp>
      <p:pic>
        <p:nvPicPr>
          <p:cNvPr id="17" name="Audio 16">
            <a:hlinkClick r:id="" action="ppaction://media"/>
            <a:extLst>
              <a:ext uri="{FF2B5EF4-FFF2-40B4-BE49-F238E27FC236}">
                <a16:creationId xmlns:a16="http://schemas.microsoft.com/office/drawing/2014/main" id="{DF17469D-5D7E-0E49-8E9E-D70A8F7A5E4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68727292"/>
      </p:ext>
    </p:extLst>
  </p:cSld>
  <p:clrMapOvr>
    <a:masterClrMapping/>
  </p:clrMapOvr>
  <mc:AlternateContent xmlns:mc="http://schemas.openxmlformats.org/markup-compatibility/2006">
    <mc:Choice xmlns:p14="http://schemas.microsoft.com/office/powerpoint/2010/main" Requires="p14">
      <p:transition spd="slow" p14:dur="2000" advTm="24123"/>
    </mc:Choice>
    <mc:Fallback>
      <p:transition spd="slow" advTm="24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4FF35C-CBE8-474B-ABDC-A4AD81416A79}"/>
              </a:ext>
            </a:extLst>
          </p:cNvPr>
          <p:cNvSpPr>
            <a:spLocks noGrp="1"/>
          </p:cNvSpPr>
          <p:nvPr>
            <p:ph type="ftr" sz="quarter" idx="11"/>
          </p:nvPr>
        </p:nvSpPr>
        <p:spPr/>
        <p:txBody>
          <a:bodyPr/>
          <a:lstStyle/>
          <a:p>
            <a:r>
              <a:rPr lang="en-US"/>
              <a:t>6G Levi 2020</a:t>
            </a:r>
          </a:p>
        </p:txBody>
      </p:sp>
      <p:sp>
        <p:nvSpPr>
          <p:cNvPr id="3" name="Slide Number Placeholder 2">
            <a:extLst>
              <a:ext uri="{FF2B5EF4-FFF2-40B4-BE49-F238E27FC236}">
                <a16:creationId xmlns:a16="http://schemas.microsoft.com/office/drawing/2014/main" id="{7E93394D-C8D8-F245-9D26-29FDEBB4097A}"/>
              </a:ext>
            </a:extLst>
          </p:cNvPr>
          <p:cNvSpPr>
            <a:spLocks noGrp="1"/>
          </p:cNvSpPr>
          <p:nvPr>
            <p:ph type="sldNum" sz="quarter" idx="12"/>
          </p:nvPr>
        </p:nvSpPr>
        <p:spPr/>
        <p:txBody>
          <a:bodyPr/>
          <a:lstStyle/>
          <a:p>
            <a:fld id="{6D00ABC0-0B20-594E-8324-2F30128B41A0}" type="slidenum">
              <a:rPr lang="en-US" smtClean="0"/>
              <a:t>14</a:t>
            </a:fld>
            <a:endParaRPr lang="en-US"/>
          </a:p>
        </p:txBody>
      </p:sp>
      <p:sp>
        <p:nvSpPr>
          <p:cNvPr id="4" name="Title 3">
            <a:extLst>
              <a:ext uri="{FF2B5EF4-FFF2-40B4-BE49-F238E27FC236}">
                <a16:creationId xmlns:a16="http://schemas.microsoft.com/office/drawing/2014/main" id="{F7835AAE-52E2-F64F-875A-AFE71B3F7162}"/>
              </a:ext>
            </a:extLst>
          </p:cNvPr>
          <p:cNvSpPr>
            <a:spLocks noGrp="1"/>
          </p:cNvSpPr>
          <p:nvPr>
            <p:ph type="title"/>
          </p:nvPr>
        </p:nvSpPr>
        <p:spPr/>
        <p:txBody>
          <a:bodyPr/>
          <a:lstStyle/>
          <a:p>
            <a:r>
              <a:rPr lang="en-US" dirty="0"/>
              <a:t>Currently, 3G/4G is ~10-15x expensive – why?</a:t>
            </a:r>
          </a:p>
        </p:txBody>
      </p:sp>
      <p:pic>
        <p:nvPicPr>
          <p:cNvPr id="5" name="Picture 4">
            <a:extLst>
              <a:ext uri="{FF2B5EF4-FFF2-40B4-BE49-F238E27FC236}">
                <a16:creationId xmlns:a16="http://schemas.microsoft.com/office/drawing/2014/main" id="{ACEA0BCD-0EA3-3446-BDB5-A4CE76A10FBA}"/>
              </a:ext>
            </a:extLst>
          </p:cNvPr>
          <p:cNvPicPr>
            <a:picLocks noChangeAspect="1"/>
          </p:cNvPicPr>
          <p:nvPr/>
        </p:nvPicPr>
        <p:blipFill>
          <a:blip r:embed="rId5"/>
          <a:stretch>
            <a:fillRect/>
          </a:stretch>
        </p:blipFill>
        <p:spPr>
          <a:xfrm>
            <a:off x="5334079" y="2765236"/>
            <a:ext cx="2550459" cy="2550459"/>
          </a:xfrm>
          <a:prstGeom prst="rect">
            <a:avLst/>
          </a:prstGeom>
        </p:spPr>
      </p:pic>
      <p:sp>
        <p:nvSpPr>
          <p:cNvPr id="8" name="Rectangle 7">
            <a:extLst>
              <a:ext uri="{FF2B5EF4-FFF2-40B4-BE49-F238E27FC236}">
                <a16:creationId xmlns:a16="http://schemas.microsoft.com/office/drawing/2014/main" id="{0DEAF9D7-E2A3-A749-ABA4-823EEA977067}"/>
              </a:ext>
            </a:extLst>
          </p:cNvPr>
          <p:cNvSpPr/>
          <p:nvPr/>
        </p:nvSpPr>
        <p:spPr>
          <a:xfrm>
            <a:off x="5562600" y="4949960"/>
            <a:ext cx="6096000" cy="923330"/>
          </a:xfrm>
          <a:prstGeom prst="rect">
            <a:avLst/>
          </a:prstGeom>
        </p:spPr>
        <p:txBody>
          <a:bodyPr>
            <a:spAutoFit/>
          </a:bodyPr>
          <a:lstStyle/>
          <a:p>
            <a:r>
              <a:rPr lang="en-US" dirty="0">
                <a:solidFill>
                  <a:srgbClr val="222222"/>
                </a:solidFill>
                <a:latin typeface="Arial" panose="020B0604020202020204" pitchFamily="34" charset="0"/>
              </a:rPr>
              <a:t>Cellular 3G (AT&amp;T) Transceiver Module 850MHz, 900MHz, 1.8GHz, 1.9GHz, 2.1GHz</a:t>
            </a:r>
          </a:p>
          <a:p>
            <a:r>
              <a:rPr lang="en-US" dirty="0">
                <a:solidFill>
                  <a:srgbClr val="FF0000"/>
                </a:solidFill>
                <a:latin typeface="Arial" panose="020B0604020202020204" pitchFamily="34" charset="0"/>
              </a:rPr>
              <a:t>$69</a:t>
            </a:r>
            <a:endParaRPr lang="en-US" dirty="0">
              <a:solidFill>
                <a:srgbClr val="FF0000"/>
              </a:solidFill>
            </a:endParaRPr>
          </a:p>
        </p:txBody>
      </p:sp>
      <p:pic>
        <p:nvPicPr>
          <p:cNvPr id="9" name="Picture 8">
            <a:extLst>
              <a:ext uri="{FF2B5EF4-FFF2-40B4-BE49-F238E27FC236}">
                <a16:creationId xmlns:a16="http://schemas.microsoft.com/office/drawing/2014/main" id="{CE0CD132-D6E5-EE47-8C51-216FFE7F4C89}"/>
              </a:ext>
            </a:extLst>
          </p:cNvPr>
          <p:cNvPicPr>
            <a:picLocks noChangeAspect="1"/>
          </p:cNvPicPr>
          <p:nvPr/>
        </p:nvPicPr>
        <p:blipFill>
          <a:blip r:embed="rId6"/>
          <a:stretch>
            <a:fillRect/>
          </a:stretch>
        </p:blipFill>
        <p:spPr>
          <a:xfrm>
            <a:off x="1099163" y="1777662"/>
            <a:ext cx="2425849" cy="2425849"/>
          </a:xfrm>
          <a:prstGeom prst="rect">
            <a:avLst/>
          </a:prstGeom>
        </p:spPr>
      </p:pic>
      <p:sp>
        <p:nvSpPr>
          <p:cNvPr id="10" name="Rectangle 9">
            <a:extLst>
              <a:ext uri="{FF2B5EF4-FFF2-40B4-BE49-F238E27FC236}">
                <a16:creationId xmlns:a16="http://schemas.microsoft.com/office/drawing/2014/main" id="{C8F1F361-F2CC-5F4F-A8A8-B944D37DCEAE}"/>
              </a:ext>
            </a:extLst>
          </p:cNvPr>
          <p:cNvSpPr/>
          <p:nvPr/>
        </p:nvSpPr>
        <p:spPr>
          <a:xfrm>
            <a:off x="669752" y="3888047"/>
            <a:ext cx="4017980" cy="923330"/>
          </a:xfrm>
          <a:prstGeom prst="rect">
            <a:avLst/>
          </a:prstGeom>
        </p:spPr>
        <p:txBody>
          <a:bodyPr wrap="square">
            <a:spAutoFit/>
          </a:bodyPr>
          <a:lstStyle/>
          <a:p>
            <a:r>
              <a:rPr lang="en-US" dirty="0">
                <a:solidFill>
                  <a:srgbClr val="222222"/>
                </a:solidFill>
                <a:latin typeface="Arial" panose="020B0604020202020204" pitchFamily="34" charset="0"/>
              </a:rPr>
              <a:t>Bluetooth, Cellular 4G LTE CAT-M1 (AT&amp;T/Verizon) Transceiver Module</a:t>
            </a:r>
          </a:p>
          <a:p>
            <a:r>
              <a:rPr lang="en-US" dirty="0">
                <a:solidFill>
                  <a:srgbClr val="FF0000"/>
                </a:solidFill>
                <a:latin typeface="Arial" panose="020B0604020202020204" pitchFamily="34" charset="0"/>
              </a:rPr>
              <a:t>$69</a:t>
            </a:r>
            <a:endParaRPr lang="en-US" dirty="0">
              <a:solidFill>
                <a:srgbClr val="FF0000"/>
              </a:solidFill>
            </a:endParaRPr>
          </a:p>
        </p:txBody>
      </p:sp>
      <p:pic>
        <p:nvPicPr>
          <p:cNvPr id="12" name="Picture 11">
            <a:extLst>
              <a:ext uri="{FF2B5EF4-FFF2-40B4-BE49-F238E27FC236}">
                <a16:creationId xmlns:a16="http://schemas.microsoft.com/office/drawing/2014/main" id="{F4A80517-82B2-C940-8949-77CC40A3A512}"/>
              </a:ext>
            </a:extLst>
          </p:cNvPr>
          <p:cNvPicPr>
            <a:picLocks noChangeAspect="1"/>
          </p:cNvPicPr>
          <p:nvPr/>
        </p:nvPicPr>
        <p:blipFill>
          <a:blip r:embed="rId7"/>
          <a:stretch>
            <a:fillRect/>
          </a:stretch>
        </p:blipFill>
        <p:spPr>
          <a:xfrm>
            <a:off x="5334079" y="1226859"/>
            <a:ext cx="1904112" cy="1904112"/>
          </a:xfrm>
          <a:prstGeom prst="rect">
            <a:avLst/>
          </a:prstGeom>
        </p:spPr>
      </p:pic>
      <p:sp>
        <p:nvSpPr>
          <p:cNvPr id="13" name="Rectangle 12">
            <a:extLst>
              <a:ext uri="{FF2B5EF4-FFF2-40B4-BE49-F238E27FC236}">
                <a16:creationId xmlns:a16="http://schemas.microsoft.com/office/drawing/2014/main" id="{B6666CC7-AFC5-DD41-A6FC-31A65BDD2C27}"/>
              </a:ext>
            </a:extLst>
          </p:cNvPr>
          <p:cNvSpPr/>
          <p:nvPr/>
        </p:nvSpPr>
        <p:spPr>
          <a:xfrm>
            <a:off x="7302245" y="1513259"/>
            <a:ext cx="2616710" cy="1477328"/>
          </a:xfrm>
          <a:prstGeom prst="rect">
            <a:avLst/>
          </a:prstGeom>
        </p:spPr>
        <p:txBody>
          <a:bodyPr wrap="square">
            <a:spAutoFit/>
          </a:bodyPr>
          <a:lstStyle/>
          <a:p>
            <a:r>
              <a:rPr lang="en-US" dirty="0">
                <a:solidFill>
                  <a:srgbClr val="222222"/>
                </a:solidFill>
                <a:latin typeface="Arial" panose="020B0604020202020204" pitchFamily="34" charset="0"/>
              </a:rPr>
              <a:t>Cellular LTE Transceiver Module 700MHz, 850MHz, 1.7GHz, 1.9GHz</a:t>
            </a:r>
          </a:p>
          <a:p>
            <a:r>
              <a:rPr lang="en-US" dirty="0">
                <a:solidFill>
                  <a:srgbClr val="FF0000"/>
                </a:solidFill>
                <a:latin typeface="Arial" panose="020B0604020202020204" pitchFamily="34" charset="0"/>
              </a:rPr>
              <a:t>$104</a:t>
            </a:r>
            <a:endParaRPr lang="en-US" dirty="0">
              <a:solidFill>
                <a:srgbClr val="FF0000"/>
              </a:solidFill>
            </a:endParaRPr>
          </a:p>
        </p:txBody>
      </p:sp>
      <p:sp>
        <p:nvSpPr>
          <p:cNvPr id="14" name="TextBox 13">
            <a:extLst>
              <a:ext uri="{FF2B5EF4-FFF2-40B4-BE49-F238E27FC236}">
                <a16:creationId xmlns:a16="http://schemas.microsoft.com/office/drawing/2014/main" id="{9A3BC985-177E-4945-900C-0C1421E0036E}"/>
              </a:ext>
            </a:extLst>
          </p:cNvPr>
          <p:cNvSpPr txBox="1"/>
          <p:nvPr/>
        </p:nvSpPr>
        <p:spPr>
          <a:xfrm>
            <a:off x="1377244" y="5418667"/>
            <a:ext cx="2216376"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400" dirty="0"/>
              <a:t>AT&amp;T: &gt;72¢ /MB</a:t>
            </a:r>
          </a:p>
        </p:txBody>
      </p:sp>
      <p:pic>
        <p:nvPicPr>
          <p:cNvPr id="6" name="Audio 5">
            <a:hlinkClick r:id="" action="ppaction://media"/>
            <a:extLst>
              <a:ext uri="{FF2B5EF4-FFF2-40B4-BE49-F238E27FC236}">
                <a16:creationId xmlns:a16="http://schemas.microsoft.com/office/drawing/2014/main" id="{FC5AFBF0-E228-684B-B5F9-0B167DD2C9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99838925"/>
      </p:ext>
    </p:extLst>
  </p:cSld>
  <p:clrMapOvr>
    <a:masterClrMapping/>
  </p:clrMapOvr>
  <mc:AlternateContent xmlns:mc="http://schemas.openxmlformats.org/markup-compatibility/2006">
    <mc:Choice xmlns:p14="http://schemas.microsoft.com/office/powerpoint/2010/main" Requires="p14">
      <p:transition spd="slow" p14:dur="2000" advTm="24690"/>
    </mc:Choice>
    <mc:Fallback>
      <p:transition spd="slow" advTm="2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E3E3DD-2C15-B74E-B465-F35F902B67A3}"/>
              </a:ext>
            </a:extLst>
          </p:cNvPr>
          <p:cNvSpPr>
            <a:spLocks noGrp="1"/>
          </p:cNvSpPr>
          <p:nvPr>
            <p:ph type="ftr" sz="quarter" idx="11"/>
          </p:nvPr>
        </p:nvSpPr>
        <p:spPr/>
        <p:txBody>
          <a:bodyPr/>
          <a:lstStyle/>
          <a:p>
            <a:r>
              <a:rPr lang="en-US"/>
              <a:t>6G Levi 2020</a:t>
            </a:r>
          </a:p>
        </p:txBody>
      </p:sp>
      <p:sp>
        <p:nvSpPr>
          <p:cNvPr id="5" name="Slide Number Placeholder 4">
            <a:extLst>
              <a:ext uri="{FF2B5EF4-FFF2-40B4-BE49-F238E27FC236}">
                <a16:creationId xmlns:a16="http://schemas.microsoft.com/office/drawing/2014/main" id="{7D6A9D23-36AF-544A-A494-23BD944D50AD}"/>
              </a:ext>
            </a:extLst>
          </p:cNvPr>
          <p:cNvSpPr>
            <a:spLocks noGrp="1"/>
          </p:cNvSpPr>
          <p:nvPr>
            <p:ph type="sldNum" sz="quarter" idx="12"/>
          </p:nvPr>
        </p:nvSpPr>
        <p:spPr/>
        <p:txBody>
          <a:bodyPr/>
          <a:lstStyle/>
          <a:p>
            <a:fld id="{6D00ABC0-0B20-594E-8324-2F30128B41A0}" type="slidenum">
              <a:rPr lang="en-US" smtClean="0"/>
              <a:t>15</a:t>
            </a:fld>
            <a:endParaRPr lang="en-US"/>
          </a:p>
        </p:txBody>
      </p:sp>
      <p:sp>
        <p:nvSpPr>
          <p:cNvPr id="2" name="Title 1">
            <a:extLst>
              <a:ext uri="{FF2B5EF4-FFF2-40B4-BE49-F238E27FC236}">
                <a16:creationId xmlns:a16="http://schemas.microsoft.com/office/drawing/2014/main" id="{D48AA4CC-94FA-9747-B3FF-25454DC14E28}"/>
              </a:ext>
            </a:extLst>
          </p:cNvPr>
          <p:cNvSpPr>
            <a:spLocks noGrp="1"/>
          </p:cNvSpPr>
          <p:nvPr>
            <p:ph type="title"/>
          </p:nvPr>
        </p:nvSpPr>
        <p:spPr/>
        <p:txBody>
          <a:bodyPr/>
          <a:lstStyle/>
          <a:p>
            <a:r>
              <a:rPr lang="en-US" dirty="0"/>
              <a:t>Current authentication models</a:t>
            </a:r>
          </a:p>
        </p:txBody>
      </p:sp>
      <p:pic>
        <p:nvPicPr>
          <p:cNvPr id="7" name="Picture 6">
            <a:extLst>
              <a:ext uri="{FF2B5EF4-FFF2-40B4-BE49-F238E27FC236}">
                <a16:creationId xmlns:a16="http://schemas.microsoft.com/office/drawing/2014/main" id="{84575242-AD32-3D48-92E6-9A7A513B7EB9}"/>
              </a:ext>
            </a:extLst>
          </p:cNvPr>
          <p:cNvPicPr>
            <a:picLocks noChangeAspect="1"/>
          </p:cNvPicPr>
          <p:nvPr/>
        </p:nvPicPr>
        <p:blipFill>
          <a:blip r:embed="rId4"/>
          <a:stretch>
            <a:fillRect/>
          </a:stretch>
        </p:blipFill>
        <p:spPr>
          <a:xfrm>
            <a:off x="1609164" y="2596839"/>
            <a:ext cx="1106828" cy="1376156"/>
          </a:xfrm>
          <a:prstGeom prst="rect">
            <a:avLst/>
          </a:prstGeom>
        </p:spPr>
      </p:pic>
      <p:pic>
        <p:nvPicPr>
          <p:cNvPr id="8" name="Picture 7">
            <a:extLst>
              <a:ext uri="{FF2B5EF4-FFF2-40B4-BE49-F238E27FC236}">
                <a16:creationId xmlns:a16="http://schemas.microsoft.com/office/drawing/2014/main" id="{1BBA2C41-9885-CA4E-B424-0BF5DFA480D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2223" y="2554118"/>
            <a:ext cx="1125519" cy="1500692"/>
          </a:xfrm>
          <a:prstGeom prst="rect">
            <a:avLst/>
          </a:prstGeom>
        </p:spPr>
      </p:pic>
      <p:sp>
        <p:nvSpPr>
          <p:cNvPr id="9" name="TextBox 8">
            <a:extLst>
              <a:ext uri="{FF2B5EF4-FFF2-40B4-BE49-F238E27FC236}">
                <a16:creationId xmlns:a16="http://schemas.microsoft.com/office/drawing/2014/main" id="{2BA55B80-EAB3-4D48-B8B1-E68A4EDC3BCB}"/>
              </a:ext>
            </a:extLst>
          </p:cNvPr>
          <p:cNvSpPr txBox="1"/>
          <p:nvPr/>
        </p:nvSpPr>
        <p:spPr>
          <a:xfrm>
            <a:off x="556632" y="1257027"/>
            <a:ext cx="2105063"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picket fence security</a:t>
            </a:r>
          </a:p>
        </p:txBody>
      </p:sp>
      <p:pic>
        <p:nvPicPr>
          <p:cNvPr id="10" name="Picture 9">
            <a:extLst>
              <a:ext uri="{FF2B5EF4-FFF2-40B4-BE49-F238E27FC236}">
                <a16:creationId xmlns:a16="http://schemas.microsoft.com/office/drawing/2014/main" id="{DB55FAFE-DE46-AF48-8D5E-7A3699B98F4B}"/>
              </a:ext>
            </a:extLst>
          </p:cNvPr>
          <p:cNvPicPr>
            <a:picLocks noChangeAspect="1"/>
          </p:cNvPicPr>
          <p:nvPr/>
        </p:nvPicPr>
        <p:blipFill>
          <a:blip r:embed="rId6"/>
          <a:stretch>
            <a:fillRect/>
          </a:stretch>
        </p:blipFill>
        <p:spPr>
          <a:xfrm>
            <a:off x="3513245" y="4376547"/>
            <a:ext cx="3098800" cy="1905000"/>
          </a:xfrm>
          <a:prstGeom prst="rect">
            <a:avLst/>
          </a:prstGeom>
        </p:spPr>
      </p:pic>
      <p:sp>
        <p:nvSpPr>
          <p:cNvPr id="11" name="TextBox 10">
            <a:extLst>
              <a:ext uri="{FF2B5EF4-FFF2-40B4-BE49-F238E27FC236}">
                <a16:creationId xmlns:a16="http://schemas.microsoft.com/office/drawing/2014/main" id="{EEBB83F4-C7F5-2B4D-AB28-ADD0771A2FE1}"/>
              </a:ext>
            </a:extLst>
          </p:cNvPr>
          <p:cNvSpPr txBox="1"/>
          <p:nvPr/>
        </p:nvSpPr>
        <p:spPr>
          <a:xfrm>
            <a:off x="3531177" y="3972995"/>
            <a:ext cx="3106235" cy="369332"/>
          </a:xfrm>
          <a:prstGeom prst="rect">
            <a:avLst/>
          </a:prstGeom>
          <a:noFill/>
        </p:spPr>
        <p:txBody>
          <a:bodyPr wrap="none" rtlCol="0">
            <a:spAutoFit/>
          </a:bodyPr>
          <a:lstStyle/>
          <a:p>
            <a:r>
              <a:rPr lang="en-US" dirty="0"/>
              <a:t>federated (RADIUS, DIAMETER)</a:t>
            </a:r>
          </a:p>
        </p:txBody>
      </p:sp>
      <p:pic>
        <p:nvPicPr>
          <p:cNvPr id="15" name="Picture 14">
            <a:extLst>
              <a:ext uri="{FF2B5EF4-FFF2-40B4-BE49-F238E27FC236}">
                <a16:creationId xmlns:a16="http://schemas.microsoft.com/office/drawing/2014/main" id="{A6DA3476-A62D-5547-BEED-CA88A928E25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6184" y="4259190"/>
            <a:ext cx="2163107" cy="1376156"/>
          </a:xfrm>
          <a:prstGeom prst="rect">
            <a:avLst/>
          </a:prstGeom>
        </p:spPr>
      </p:pic>
      <p:pic>
        <p:nvPicPr>
          <p:cNvPr id="16" name="Picture 15">
            <a:extLst>
              <a:ext uri="{FF2B5EF4-FFF2-40B4-BE49-F238E27FC236}">
                <a16:creationId xmlns:a16="http://schemas.microsoft.com/office/drawing/2014/main" id="{C861C977-2CB6-5D4C-8040-69048F942508}"/>
              </a:ext>
            </a:extLst>
          </p:cNvPr>
          <p:cNvPicPr>
            <a:picLocks noChangeAspect="1"/>
          </p:cNvPicPr>
          <p:nvPr/>
        </p:nvPicPr>
        <p:blipFill>
          <a:blip r:embed="rId8"/>
          <a:stretch>
            <a:fillRect/>
          </a:stretch>
        </p:blipFill>
        <p:spPr>
          <a:xfrm>
            <a:off x="6838876" y="1940995"/>
            <a:ext cx="5232400" cy="4064000"/>
          </a:xfrm>
          <a:prstGeom prst="rect">
            <a:avLst/>
          </a:prstGeom>
        </p:spPr>
      </p:pic>
      <p:sp>
        <p:nvSpPr>
          <p:cNvPr id="17" name="TextBox 16">
            <a:extLst>
              <a:ext uri="{FF2B5EF4-FFF2-40B4-BE49-F238E27FC236}">
                <a16:creationId xmlns:a16="http://schemas.microsoft.com/office/drawing/2014/main" id="{49581608-6D3C-2242-955C-3AF510F378BD}"/>
              </a:ext>
            </a:extLst>
          </p:cNvPr>
          <p:cNvSpPr txBox="1"/>
          <p:nvPr/>
        </p:nvSpPr>
        <p:spPr>
          <a:xfrm>
            <a:off x="407487" y="5779596"/>
            <a:ext cx="1614609" cy="369332"/>
          </a:xfrm>
          <a:prstGeom prst="rect">
            <a:avLst/>
          </a:prstGeom>
          <a:noFill/>
        </p:spPr>
        <p:txBody>
          <a:bodyPr wrap="none" rtlCol="0">
            <a:spAutoFit/>
          </a:bodyPr>
          <a:lstStyle/>
          <a:p>
            <a:r>
              <a:rPr lang="en-US" i="1" dirty="0"/>
              <a:t>WPA2-Personal</a:t>
            </a:r>
          </a:p>
        </p:txBody>
      </p:sp>
      <p:pic>
        <p:nvPicPr>
          <p:cNvPr id="18" name="Picture 17">
            <a:extLst>
              <a:ext uri="{FF2B5EF4-FFF2-40B4-BE49-F238E27FC236}">
                <a16:creationId xmlns:a16="http://schemas.microsoft.com/office/drawing/2014/main" id="{04D70E24-8CC1-0C43-A66F-BE7CAE47A04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838504" y="1656117"/>
            <a:ext cx="2491580" cy="2446279"/>
          </a:xfrm>
          <a:prstGeom prst="rect">
            <a:avLst/>
          </a:prstGeom>
        </p:spPr>
      </p:pic>
      <p:sp>
        <p:nvSpPr>
          <p:cNvPr id="19" name="TextBox 18">
            <a:extLst>
              <a:ext uri="{FF2B5EF4-FFF2-40B4-BE49-F238E27FC236}">
                <a16:creationId xmlns:a16="http://schemas.microsoft.com/office/drawing/2014/main" id="{1ADB2D23-67DA-A947-8C17-4E1EEA83C029}"/>
              </a:ext>
            </a:extLst>
          </p:cNvPr>
          <p:cNvSpPr txBox="1"/>
          <p:nvPr/>
        </p:nvSpPr>
        <p:spPr>
          <a:xfrm>
            <a:off x="4485939" y="1257027"/>
            <a:ext cx="809837"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802.1x</a:t>
            </a:r>
          </a:p>
        </p:txBody>
      </p:sp>
      <p:sp>
        <p:nvSpPr>
          <p:cNvPr id="20" name="TextBox 19">
            <a:extLst>
              <a:ext uri="{FF2B5EF4-FFF2-40B4-BE49-F238E27FC236}">
                <a16:creationId xmlns:a16="http://schemas.microsoft.com/office/drawing/2014/main" id="{67B01AC0-DB30-C44B-B5EC-0AA5DC6CBE22}"/>
              </a:ext>
            </a:extLst>
          </p:cNvPr>
          <p:cNvSpPr txBox="1"/>
          <p:nvPr/>
        </p:nvSpPr>
        <p:spPr>
          <a:xfrm>
            <a:off x="8153400" y="1257027"/>
            <a:ext cx="222445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international roaming</a:t>
            </a:r>
          </a:p>
        </p:txBody>
      </p:sp>
      <p:sp>
        <p:nvSpPr>
          <p:cNvPr id="21" name="Cloud Callout 20">
            <a:extLst>
              <a:ext uri="{FF2B5EF4-FFF2-40B4-BE49-F238E27FC236}">
                <a16:creationId xmlns:a16="http://schemas.microsoft.com/office/drawing/2014/main" id="{0F423B19-4420-3249-AC37-E7D73000C78A}"/>
              </a:ext>
            </a:extLst>
          </p:cNvPr>
          <p:cNvSpPr/>
          <p:nvPr/>
        </p:nvSpPr>
        <p:spPr>
          <a:xfrm>
            <a:off x="1212432" y="1701131"/>
            <a:ext cx="2117280" cy="102306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hard to scale</a:t>
            </a:r>
          </a:p>
          <a:p>
            <a:pPr algn="ctr"/>
            <a:r>
              <a:rPr lang="en-US" dirty="0"/>
              <a:t>to IoT</a:t>
            </a:r>
          </a:p>
        </p:txBody>
      </p:sp>
      <p:pic>
        <p:nvPicPr>
          <p:cNvPr id="3" name="Audio 2">
            <a:hlinkClick r:id="" action="ppaction://media"/>
            <a:extLst>
              <a:ext uri="{FF2B5EF4-FFF2-40B4-BE49-F238E27FC236}">
                <a16:creationId xmlns:a16="http://schemas.microsoft.com/office/drawing/2014/main" id="{DEDEC51D-975A-874A-A861-8082D0FBA0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7090370"/>
      </p:ext>
    </p:extLst>
  </p:cSld>
  <p:clrMapOvr>
    <a:masterClrMapping/>
  </p:clrMapOvr>
  <mc:AlternateContent xmlns:mc="http://schemas.openxmlformats.org/markup-compatibility/2006">
    <mc:Choice xmlns:p14="http://schemas.microsoft.com/office/powerpoint/2010/main" Requires="p14">
      <p:transition spd="slow" p14:dur="2000" advTm="43294"/>
    </mc:Choice>
    <mc:Fallback>
      <p:transition spd="slow" advTm="43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E320-DFC3-6C45-9C1C-BFCB52DAB865}"/>
              </a:ext>
            </a:extLst>
          </p:cNvPr>
          <p:cNvSpPr>
            <a:spLocks noGrp="1"/>
          </p:cNvSpPr>
          <p:nvPr>
            <p:ph type="title"/>
          </p:nvPr>
        </p:nvSpPr>
        <p:spPr/>
        <p:txBody>
          <a:bodyPr/>
          <a:lstStyle/>
          <a:p>
            <a:r>
              <a:rPr lang="en-US" dirty="0"/>
              <a:t>New (additional) authentication model</a:t>
            </a:r>
          </a:p>
        </p:txBody>
      </p:sp>
      <p:sp>
        <p:nvSpPr>
          <p:cNvPr id="3" name="Content Placeholder 2">
            <a:extLst>
              <a:ext uri="{FF2B5EF4-FFF2-40B4-BE49-F238E27FC236}">
                <a16:creationId xmlns:a16="http://schemas.microsoft.com/office/drawing/2014/main" id="{10CDE008-4797-FF4A-BD86-4087CF4AD9DE}"/>
              </a:ext>
            </a:extLst>
          </p:cNvPr>
          <p:cNvSpPr>
            <a:spLocks noGrp="1"/>
          </p:cNvSpPr>
          <p:nvPr>
            <p:ph idx="1"/>
          </p:nvPr>
        </p:nvSpPr>
        <p:spPr>
          <a:xfrm>
            <a:off x="406401" y="1305407"/>
            <a:ext cx="4907878" cy="4871557"/>
          </a:xfrm>
        </p:spPr>
        <p:txBody>
          <a:bodyPr>
            <a:normAutofit fontScale="92500" lnSpcReduction="10000"/>
          </a:bodyPr>
          <a:lstStyle/>
          <a:p>
            <a:r>
              <a:rPr lang="en-US" dirty="0"/>
              <a:t>Old model assumed human-at-machine</a:t>
            </a:r>
          </a:p>
          <a:p>
            <a:r>
              <a:rPr lang="en-US" dirty="0"/>
              <a:t>Or opaque 802.1x certificate model</a:t>
            </a:r>
          </a:p>
          <a:p>
            <a:r>
              <a:rPr lang="en-US" dirty="0"/>
              <a:t>Add hardware admission model</a:t>
            </a:r>
          </a:p>
          <a:p>
            <a:pPr lvl="1"/>
            <a:r>
              <a:rPr lang="en-US" dirty="0"/>
              <a:t>“Should I admit the Smart Teapot blinking red and blue?”</a:t>
            </a:r>
          </a:p>
          <a:p>
            <a:pPr lvl="1"/>
            <a:r>
              <a:rPr lang="en-US" dirty="0"/>
              <a:t>“Here’s a list of device manifests – add them to the network”</a:t>
            </a:r>
          </a:p>
          <a:p>
            <a:pPr lvl="1"/>
            <a:r>
              <a:rPr lang="en-US" dirty="0"/>
              <a:t>“Admit the device I just touched”</a:t>
            </a:r>
          </a:p>
          <a:p>
            <a:pPr lvl="1"/>
            <a:r>
              <a:rPr lang="en-US" dirty="0"/>
              <a:t>”Admit the blinking device I’m pointing the camera at”</a:t>
            </a:r>
          </a:p>
          <a:p>
            <a:pPr lvl="1"/>
            <a:r>
              <a:rPr lang="en-US" dirty="0"/>
              <a:t>“Admit the device playing a melody”</a:t>
            </a:r>
          </a:p>
        </p:txBody>
      </p:sp>
      <p:sp>
        <p:nvSpPr>
          <p:cNvPr id="4" name="Footer Placeholder 3">
            <a:extLst>
              <a:ext uri="{FF2B5EF4-FFF2-40B4-BE49-F238E27FC236}">
                <a16:creationId xmlns:a16="http://schemas.microsoft.com/office/drawing/2014/main" id="{09DF4775-33B8-554F-9389-8BE5BF8899E4}"/>
              </a:ext>
            </a:extLst>
          </p:cNvPr>
          <p:cNvSpPr>
            <a:spLocks noGrp="1"/>
          </p:cNvSpPr>
          <p:nvPr>
            <p:ph type="ftr" sz="quarter" idx="11"/>
          </p:nvPr>
        </p:nvSpPr>
        <p:spPr/>
        <p:txBody>
          <a:bodyPr/>
          <a:lstStyle/>
          <a:p>
            <a:r>
              <a:rPr lang="en-US"/>
              <a:t>6G Levi 2020</a:t>
            </a:r>
          </a:p>
        </p:txBody>
      </p:sp>
      <p:sp>
        <p:nvSpPr>
          <p:cNvPr id="5" name="Slide Number Placeholder 4">
            <a:extLst>
              <a:ext uri="{FF2B5EF4-FFF2-40B4-BE49-F238E27FC236}">
                <a16:creationId xmlns:a16="http://schemas.microsoft.com/office/drawing/2014/main" id="{3FAE001F-F352-374A-88A9-2A74F1D2A96C}"/>
              </a:ext>
            </a:extLst>
          </p:cNvPr>
          <p:cNvSpPr>
            <a:spLocks noGrp="1"/>
          </p:cNvSpPr>
          <p:nvPr>
            <p:ph type="sldNum" sz="quarter" idx="12"/>
          </p:nvPr>
        </p:nvSpPr>
        <p:spPr/>
        <p:txBody>
          <a:bodyPr/>
          <a:lstStyle/>
          <a:p>
            <a:fld id="{6D00ABC0-0B20-594E-8324-2F30128B41A0}" type="slidenum">
              <a:rPr lang="en-US" smtClean="0"/>
              <a:t>16</a:t>
            </a:fld>
            <a:endParaRPr lang="en-US"/>
          </a:p>
        </p:txBody>
      </p:sp>
      <p:pic>
        <p:nvPicPr>
          <p:cNvPr id="13" name="Image" descr="Image">
            <a:extLst>
              <a:ext uri="{FF2B5EF4-FFF2-40B4-BE49-F238E27FC236}">
                <a16:creationId xmlns:a16="http://schemas.microsoft.com/office/drawing/2014/main" id="{AB670112-A786-5745-9C62-6FF8CBB41124}"/>
              </a:ext>
            </a:extLst>
          </p:cNvPr>
          <p:cNvPicPr>
            <a:picLocks noChangeAspect="1"/>
          </p:cNvPicPr>
          <p:nvPr/>
        </p:nvPicPr>
        <p:blipFill>
          <a:blip r:embed="rId4"/>
          <a:stretch>
            <a:fillRect/>
          </a:stretch>
        </p:blipFill>
        <p:spPr>
          <a:xfrm>
            <a:off x="5744050" y="1897821"/>
            <a:ext cx="6041549" cy="2589236"/>
          </a:xfrm>
          <a:prstGeom prst="rect">
            <a:avLst/>
          </a:prstGeom>
          <a:ln w="12700">
            <a:miter lim="400000"/>
          </a:ln>
        </p:spPr>
      </p:pic>
      <p:pic>
        <p:nvPicPr>
          <p:cNvPr id="6" name="Audio 5">
            <a:hlinkClick r:id="" action="ppaction://media"/>
            <a:extLst>
              <a:ext uri="{FF2B5EF4-FFF2-40B4-BE49-F238E27FC236}">
                <a16:creationId xmlns:a16="http://schemas.microsoft.com/office/drawing/2014/main" id="{A1F9DB18-A2DF-1142-9685-672B9F162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22148334"/>
      </p:ext>
    </p:extLst>
  </p:cSld>
  <p:clrMapOvr>
    <a:masterClrMapping/>
  </p:clrMapOvr>
  <mc:AlternateContent xmlns:mc="http://schemas.openxmlformats.org/markup-compatibility/2006">
    <mc:Choice xmlns:p14="http://schemas.microsoft.com/office/powerpoint/2010/main" Requires="p14">
      <p:transition spd="slow" p14:dur="2000" advTm="27074"/>
    </mc:Choice>
    <mc:Fallback>
      <p:transition spd="slow" advTm="2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DB3896-A4C0-5E4B-AB0D-D3C5BC2CA175}"/>
              </a:ext>
            </a:extLst>
          </p:cNvPr>
          <p:cNvSpPr>
            <a:spLocks noGrp="1"/>
          </p:cNvSpPr>
          <p:nvPr>
            <p:ph type="ftr" sz="quarter" idx="11"/>
          </p:nvPr>
        </p:nvSpPr>
        <p:spPr/>
        <p:txBody>
          <a:bodyPr/>
          <a:lstStyle/>
          <a:p>
            <a:r>
              <a:rPr lang="en-US"/>
              <a:t>6G Levi 2020</a:t>
            </a:r>
          </a:p>
        </p:txBody>
      </p:sp>
      <p:sp>
        <p:nvSpPr>
          <p:cNvPr id="3" name="Slide Number Placeholder 2">
            <a:extLst>
              <a:ext uri="{FF2B5EF4-FFF2-40B4-BE49-F238E27FC236}">
                <a16:creationId xmlns:a16="http://schemas.microsoft.com/office/drawing/2014/main" id="{A1C84A2B-48EA-DF43-B84D-0E76319140BA}"/>
              </a:ext>
            </a:extLst>
          </p:cNvPr>
          <p:cNvSpPr>
            <a:spLocks noGrp="1"/>
          </p:cNvSpPr>
          <p:nvPr>
            <p:ph type="sldNum" sz="quarter" idx="12"/>
          </p:nvPr>
        </p:nvSpPr>
        <p:spPr/>
        <p:txBody>
          <a:bodyPr/>
          <a:lstStyle/>
          <a:p>
            <a:fld id="{6D00ABC0-0B20-594E-8324-2F30128B41A0}" type="slidenum">
              <a:rPr lang="en-US" smtClean="0"/>
              <a:t>17</a:t>
            </a:fld>
            <a:endParaRPr lang="en-US"/>
          </a:p>
        </p:txBody>
      </p:sp>
      <p:sp>
        <p:nvSpPr>
          <p:cNvPr id="4" name="Title 3">
            <a:extLst>
              <a:ext uri="{FF2B5EF4-FFF2-40B4-BE49-F238E27FC236}">
                <a16:creationId xmlns:a16="http://schemas.microsoft.com/office/drawing/2014/main" id="{E0176F23-0780-5647-BD6D-44CDA62CF02B}"/>
              </a:ext>
            </a:extLst>
          </p:cNvPr>
          <p:cNvSpPr>
            <a:spLocks noGrp="1"/>
          </p:cNvSpPr>
          <p:nvPr>
            <p:ph type="title"/>
          </p:nvPr>
        </p:nvSpPr>
        <p:spPr/>
        <p:txBody>
          <a:bodyPr/>
          <a:lstStyle/>
          <a:p>
            <a:r>
              <a:rPr lang="en-US" dirty="0"/>
              <a:t>Stacks always focus on data – complexity is in control</a:t>
            </a:r>
          </a:p>
        </p:txBody>
      </p:sp>
      <p:pic>
        <p:nvPicPr>
          <p:cNvPr id="5" name="Picture 4">
            <a:extLst>
              <a:ext uri="{FF2B5EF4-FFF2-40B4-BE49-F238E27FC236}">
                <a16:creationId xmlns:a16="http://schemas.microsoft.com/office/drawing/2014/main" id="{37B788DE-1807-0D4E-B167-C57E48BF97B2}"/>
              </a:ext>
            </a:extLst>
          </p:cNvPr>
          <p:cNvPicPr>
            <a:picLocks noChangeAspect="1"/>
          </p:cNvPicPr>
          <p:nvPr/>
        </p:nvPicPr>
        <p:blipFill>
          <a:blip r:embed="rId4"/>
          <a:stretch>
            <a:fillRect/>
          </a:stretch>
        </p:blipFill>
        <p:spPr>
          <a:xfrm>
            <a:off x="231493" y="1438153"/>
            <a:ext cx="6096000" cy="2478049"/>
          </a:xfrm>
          <a:prstGeom prst="rect">
            <a:avLst/>
          </a:prstGeom>
        </p:spPr>
      </p:pic>
      <p:pic>
        <p:nvPicPr>
          <p:cNvPr id="6" name="Picture 5">
            <a:extLst>
              <a:ext uri="{FF2B5EF4-FFF2-40B4-BE49-F238E27FC236}">
                <a16:creationId xmlns:a16="http://schemas.microsoft.com/office/drawing/2014/main" id="{D8ED279E-32A6-0A47-B6D7-54C0FF9E782B}"/>
              </a:ext>
            </a:extLst>
          </p:cNvPr>
          <p:cNvPicPr>
            <a:picLocks noChangeAspect="1"/>
          </p:cNvPicPr>
          <p:nvPr/>
        </p:nvPicPr>
        <p:blipFill>
          <a:blip r:embed="rId5"/>
          <a:stretch>
            <a:fillRect/>
          </a:stretch>
        </p:blipFill>
        <p:spPr>
          <a:xfrm>
            <a:off x="6989107" y="1272319"/>
            <a:ext cx="4971400" cy="2809716"/>
          </a:xfrm>
          <a:prstGeom prst="rect">
            <a:avLst/>
          </a:prstGeom>
        </p:spPr>
      </p:pic>
      <p:pic>
        <p:nvPicPr>
          <p:cNvPr id="7" name="Picture 6">
            <a:extLst>
              <a:ext uri="{FF2B5EF4-FFF2-40B4-BE49-F238E27FC236}">
                <a16:creationId xmlns:a16="http://schemas.microsoft.com/office/drawing/2014/main" id="{E1BC1113-A104-7347-A155-151F9314D32F}"/>
              </a:ext>
            </a:extLst>
          </p:cNvPr>
          <p:cNvPicPr>
            <a:picLocks noChangeAspect="1"/>
          </p:cNvPicPr>
          <p:nvPr/>
        </p:nvPicPr>
        <p:blipFill>
          <a:blip r:embed="rId6"/>
          <a:stretch>
            <a:fillRect/>
          </a:stretch>
        </p:blipFill>
        <p:spPr>
          <a:xfrm>
            <a:off x="1735794" y="3790443"/>
            <a:ext cx="3467100" cy="2857500"/>
          </a:xfrm>
          <a:prstGeom prst="rect">
            <a:avLst/>
          </a:prstGeom>
        </p:spPr>
      </p:pic>
      <p:pic>
        <p:nvPicPr>
          <p:cNvPr id="9" name="Picture 8">
            <a:extLst>
              <a:ext uri="{FF2B5EF4-FFF2-40B4-BE49-F238E27FC236}">
                <a16:creationId xmlns:a16="http://schemas.microsoft.com/office/drawing/2014/main" id="{3872F98C-370A-E748-ACB8-308A112E3016}"/>
              </a:ext>
            </a:extLst>
          </p:cNvPr>
          <p:cNvPicPr>
            <a:picLocks noChangeAspect="1"/>
          </p:cNvPicPr>
          <p:nvPr/>
        </p:nvPicPr>
        <p:blipFill>
          <a:blip r:embed="rId7"/>
          <a:stretch>
            <a:fillRect/>
          </a:stretch>
        </p:blipFill>
        <p:spPr>
          <a:xfrm>
            <a:off x="231493" y="4885372"/>
            <a:ext cx="1603424" cy="1068949"/>
          </a:xfrm>
          <a:prstGeom prst="rect">
            <a:avLst/>
          </a:prstGeom>
        </p:spPr>
      </p:pic>
      <p:pic>
        <p:nvPicPr>
          <p:cNvPr id="10" name="Picture 9">
            <a:extLst>
              <a:ext uri="{FF2B5EF4-FFF2-40B4-BE49-F238E27FC236}">
                <a16:creationId xmlns:a16="http://schemas.microsoft.com/office/drawing/2014/main" id="{763EAB64-A68F-D24C-9E59-6141AA637337}"/>
              </a:ext>
            </a:extLst>
          </p:cNvPr>
          <p:cNvPicPr>
            <a:picLocks noChangeAspect="1"/>
          </p:cNvPicPr>
          <p:nvPr/>
        </p:nvPicPr>
        <p:blipFill>
          <a:blip r:embed="rId8"/>
          <a:stretch>
            <a:fillRect/>
          </a:stretch>
        </p:blipFill>
        <p:spPr>
          <a:xfrm>
            <a:off x="231493" y="928899"/>
            <a:ext cx="883022" cy="762610"/>
          </a:xfrm>
          <a:prstGeom prst="rect">
            <a:avLst/>
          </a:prstGeom>
        </p:spPr>
      </p:pic>
      <p:pic>
        <p:nvPicPr>
          <p:cNvPr id="11" name="Picture 10">
            <a:extLst>
              <a:ext uri="{FF2B5EF4-FFF2-40B4-BE49-F238E27FC236}">
                <a16:creationId xmlns:a16="http://schemas.microsoft.com/office/drawing/2014/main" id="{E77DB513-EA61-0248-BA20-B5C4F97301C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113706" y="3916202"/>
            <a:ext cx="2442544" cy="1068950"/>
          </a:xfrm>
          <a:prstGeom prst="rect">
            <a:avLst/>
          </a:prstGeom>
        </p:spPr>
      </p:pic>
      <p:pic>
        <p:nvPicPr>
          <p:cNvPr id="8" name="Audio 7">
            <a:hlinkClick r:id="" action="ppaction://media"/>
            <a:extLst>
              <a:ext uri="{FF2B5EF4-FFF2-40B4-BE49-F238E27FC236}">
                <a16:creationId xmlns:a16="http://schemas.microsoft.com/office/drawing/2014/main" id="{E1392BFB-0369-9349-9E95-82EB587330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58708545"/>
      </p:ext>
    </p:extLst>
  </p:cSld>
  <p:clrMapOvr>
    <a:masterClrMapping/>
  </p:clrMapOvr>
  <mc:AlternateContent xmlns:mc="http://schemas.openxmlformats.org/markup-compatibility/2006">
    <mc:Choice xmlns:p14="http://schemas.microsoft.com/office/powerpoint/2010/main" Requires="p14">
      <p:transition spd="slow" p14:dur="2000" advTm="35611"/>
    </mc:Choice>
    <mc:Fallback>
      <p:transition spd="slow" advTm="3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5745FF-4651-114D-A6E8-6EFA9C61CA6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92729" y="2077046"/>
            <a:ext cx="2590805" cy="1943104"/>
          </a:xfrm>
          <a:prstGeom prst="rect">
            <a:avLst/>
          </a:prstGeom>
        </p:spPr>
      </p:pic>
      <p:sp>
        <p:nvSpPr>
          <p:cNvPr id="2" name="Title 1">
            <a:extLst>
              <a:ext uri="{FF2B5EF4-FFF2-40B4-BE49-F238E27FC236}">
                <a16:creationId xmlns:a16="http://schemas.microsoft.com/office/drawing/2014/main" id="{4940B03B-E791-A441-905E-6D1F448FCC01}"/>
              </a:ext>
            </a:extLst>
          </p:cNvPr>
          <p:cNvSpPr>
            <a:spLocks noGrp="1"/>
          </p:cNvSpPr>
          <p:nvPr>
            <p:ph type="title"/>
          </p:nvPr>
        </p:nvSpPr>
        <p:spPr/>
        <p:txBody>
          <a:bodyPr/>
          <a:lstStyle/>
          <a:p>
            <a:r>
              <a:rPr lang="en-US" dirty="0"/>
              <a:t>Two evolutionary paths</a:t>
            </a:r>
          </a:p>
        </p:txBody>
      </p:sp>
      <p:sp>
        <p:nvSpPr>
          <p:cNvPr id="4" name="Footer Placeholder 3">
            <a:extLst>
              <a:ext uri="{FF2B5EF4-FFF2-40B4-BE49-F238E27FC236}">
                <a16:creationId xmlns:a16="http://schemas.microsoft.com/office/drawing/2014/main" id="{CEAE520C-652C-EB46-B039-F6D8A2453163}"/>
              </a:ext>
            </a:extLst>
          </p:cNvPr>
          <p:cNvSpPr>
            <a:spLocks noGrp="1"/>
          </p:cNvSpPr>
          <p:nvPr>
            <p:ph type="ftr" sz="quarter" idx="11"/>
          </p:nvPr>
        </p:nvSpPr>
        <p:spPr/>
        <p:txBody>
          <a:bodyPr/>
          <a:lstStyle/>
          <a:p>
            <a:r>
              <a:rPr lang="en-US"/>
              <a:t>6G Levi 2020</a:t>
            </a:r>
          </a:p>
        </p:txBody>
      </p:sp>
      <p:sp>
        <p:nvSpPr>
          <p:cNvPr id="5" name="Slide Number Placeholder 4">
            <a:extLst>
              <a:ext uri="{FF2B5EF4-FFF2-40B4-BE49-F238E27FC236}">
                <a16:creationId xmlns:a16="http://schemas.microsoft.com/office/drawing/2014/main" id="{D7CDC858-8385-6E4F-A6ED-0FD1DC77010B}"/>
              </a:ext>
            </a:extLst>
          </p:cNvPr>
          <p:cNvSpPr>
            <a:spLocks noGrp="1"/>
          </p:cNvSpPr>
          <p:nvPr>
            <p:ph type="sldNum" sz="quarter" idx="12"/>
          </p:nvPr>
        </p:nvSpPr>
        <p:spPr/>
        <p:txBody>
          <a:bodyPr/>
          <a:lstStyle/>
          <a:p>
            <a:fld id="{6D00ABC0-0B20-594E-8324-2F30128B41A0}" type="slidenum">
              <a:rPr lang="en-US" smtClean="0"/>
              <a:t>18</a:t>
            </a:fld>
            <a:endParaRPr lang="en-US"/>
          </a:p>
        </p:txBody>
      </p:sp>
      <p:pic>
        <p:nvPicPr>
          <p:cNvPr id="10" name="Picture 9">
            <a:extLst>
              <a:ext uri="{FF2B5EF4-FFF2-40B4-BE49-F238E27FC236}">
                <a16:creationId xmlns:a16="http://schemas.microsoft.com/office/drawing/2014/main" id="{349B6935-FCCD-134D-8529-2F4B382B6DDE}"/>
              </a:ext>
            </a:extLst>
          </p:cNvPr>
          <p:cNvPicPr>
            <a:picLocks noChangeAspect="1"/>
          </p:cNvPicPr>
          <p:nvPr/>
        </p:nvPicPr>
        <p:blipFill>
          <a:blip r:embed="rId5"/>
          <a:stretch>
            <a:fillRect/>
          </a:stretch>
        </p:blipFill>
        <p:spPr>
          <a:xfrm>
            <a:off x="264462" y="1861053"/>
            <a:ext cx="2159097" cy="2159097"/>
          </a:xfrm>
          <a:prstGeom prst="rect">
            <a:avLst/>
          </a:prstGeom>
        </p:spPr>
      </p:pic>
      <p:pic>
        <p:nvPicPr>
          <p:cNvPr id="6" name="Picture 5">
            <a:extLst>
              <a:ext uri="{FF2B5EF4-FFF2-40B4-BE49-F238E27FC236}">
                <a16:creationId xmlns:a16="http://schemas.microsoft.com/office/drawing/2014/main" id="{E4214FB3-3A27-BA43-9497-47370C4303EA}"/>
              </a:ext>
            </a:extLst>
          </p:cNvPr>
          <p:cNvPicPr>
            <a:picLocks noChangeAspect="1"/>
          </p:cNvPicPr>
          <p:nvPr/>
        </p:nvPicPr>
        <p:blipFill>
          <a:blip r:embed="rId6"/>
          <a:stretch>
            <a:fillRect/>
          </a:stretch>
        </p:blipFill>
        <p:spPr>
          <a:xfrm>
            <a:off x="808337" y="2660885"/>
            <a:ext cx="1071346" cy="714230"/>
          </a:xfrm>
          <a:prstGeom prst="rect">
            <a:avLst/>
          </a:prstGeom>
        </p:spPr>
        <p:style>
          <a:lnRef idx="2">
            <a:schemeClr val="accent1">
              <a:shade val="50000"/>
            </a:schemeClr>
          </a:lnRef>
          <a:fillRef idx="1">
            <a:schemeClr val="accent1"/>
          </a:fillRef>
          <a:effectRef idx="0">
            <a:schemeClr val="accent1"/>
          </a:effectRef>
          <a:fontRef idx="minor">
            <a:schemeClr val="lt1"/>
          </a:fontRef>
        </p:style>
      </p:pic>
      <p:pic>
        <p:nvPicPr>
          <p:cNvPr id="20" name="Picture 19">
            <a:extLst>
              <a:ext uri="{FF2B5EF4-FFF2-40B4-BE49-F238E27FC236}">
                <a16:creationId xmlns:a16="http://schemas.microsoft.com/office/drawing/2014/main" id="{184BB385-CF61-5449-A43D-9748F75C90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30912" y="2130718"/>
            <a:ext cx="2590805" cy="1943104"/>
          </a:xfrm>
          <a:prstGeom prst="rect">
            <a:avLst/>
          </a:prstGeom>
        </p:spPr>
      </p:pic>
      <p:pic>
        <p:nvPicPr>
          <p:cNvPr id="8" name="Picture 7">
            <a:extLst>
              <a:ext uri="{FF2B5EF4-FFF2-40B4-BE49-F238E27FC236}">
                <a16:creationId xmlns:a16="http://schemas.microsoft.com/office/drawing/2014/main" id="{3BAD5288-9116-2F47-A46E-3B5B29D21397}"/>
              </a:ext>
            </a:extLst>
          </p:cNvPr>
          <p:cNvPicPr>
            <a:picLocks noChangeAspect="1"/>
          </p:cNvPicPr>
          <p:nvPr/>
        </p:nvPicPr>
        <p:blipFill>
          <a:blip r:embed="rId7"/>
          <a:stretch>
            <a:fillRect/>
          </a:stretch>
        </p:blipFill>
        <p:spPr>
          <a:xfrm>
            <a:off x="9976819" y="2792866"/>
            <a:ext cx="717436" cy="448397"/>
          </a:xfrm>
          <a:prstGeom prst="rect">
            <a:avLst/>
          </a:prstGeom>
        </p:spPr>
      </p:pic>
      <p:pic>
        <p:nvPicPr>
          <p:cNvPr id="12" name="Picture 4" descr="C:\Users\ecoffey\AppData\Local\Temp\Rar$DRa0.400\30009_Device_cloud_white_default_256.png">
            <a:extLst>
              <a:ext uri="{FF2B5EF4-FFF2-40B4-BE49-F238E27FC236}">
                <a16:creationId xmlns:a16="http://schemas.microsoft.com/office/drawing/2014/main" id="{99D36D76-DBE2-3745-9014-286D6490B0F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4462" y="4732236"/>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8C88228-47FB-AF43-8411-3804FE276EE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23791" y="4062052"/>
            <a:ext cx="1440438" cy="934484"/>
          </a:xfrm>
          <a:prstGeom prst="rect">
            <a:avLst/>
          </a:prstGeom>
        </p:spPr>
      </p:pic>
      <p:sp>
        <p:nvSpPr>
          <p:cNvPr id="14" name="TextBox 13">
            <a:extLst>
              <a:ext uri="{FF2B5EF4-FFF2-40B4-BE49-F238E27FC236}">
                <a16:creationId xmlns:a16="http://schemas.microsoft.com/office/drawing/2014/main" id="{6CA828A8-3C3E-D943-A4BF-99634F3FA205}"/>
              </a:ext>
            </a:extLst>
          </p:cNvPr>
          <p:cNvSpPr txBox="1"/>
          <p:nvPr/>
        </p:nvSpPr>
        <p:spPr>
          <a:xfrm>
            <a:off x="88096" y="5387154"/>
            <a:ext cx="2303451" cy="369332"/>
          </a:xfrm>
          <a:prstGeom prst="rect">
            <a:avLst/>
          </a:prstGeom>
          <a:noFill/>
        </p:spPr>
        <p:txBody>
          <a:bodyPr wrap="none" rtlCol="0">
            <a:spAutoFit/>
          </a:bodyPr>
          <a:lstStyle/>
          <a:p>
            <a:r>
              <a:rPr lang="en-US" dirty="0"/>
              <a:t>lowest bandwidth cost</a:t>
            </a:r>
          </a:p>
        </p:txBody>
      </p:sp>
      <p:sp>
        <p:nvSpPr>
          <p:cNvPr id="15" name="TextBox 14">
            <a:extLst>
              <a:ext uri="{FF2B5EF4-FFF2-40B4-BE49-F238E27FC236}">
                <a16:creationId xmlns:a16="http://schemas.microsoft.com/office/drawing/2014/main" id="{B7120870-40A8-5044-B6F1-917C6E8C8F87}"/>
              </a:ext>
            </a:extLst>
          </p:cNvPr>
          <p:cNvSpPr txBox="1"/>
          <p:nvPr/>
        </p:nvSpPr>
        <p:spPr>
          <a:xfrm>
            <a:off x="3442445" y="5248654"/>
            <a:ext cx="2346925" cy="646331"/>
          </a:xfrm>
          <a:prstGeom prst="rect">
            <a:avLst/>
          </a:prstGeom>
          <a:noFill/>
        </p:spPr>
        <p:txBody>
          <a:bodyPr wrap="none" rtlCol="0">
            <a:spAutoFit/>
          </a:bodyPr>
          <a:lstStyle/>
          <a:p>
            <a:r>
              <a:rPr lang="en-US" dirty="0"/>
              <a:t>like 4G &amp; 5G, just more</a:t>
            </a:r>
          </a:p>
          <a:p>
            <a:r>
              <a:rPr lang="en-US" dirty="0"/>
              <a:t>highest mobility</a:t>
            </a:r>
          </a:p>
        </p:txBody>
      </p:sp>
      <p:pic>
        <p:nvPicPr>
          <p:cNvPr id="16" name="Picture 15">
            <a:extLst>
              <a:ext uri="{FF2B5EF4-FFF2-40B4-BE49-F238E27FC236}">
                <a16:creationId xmlns:a16="http://schemas.microsoft.com/office/drawing/2014/main" id="{00E7AE63-1812-B64A-875C-C69A33034950}"/>
              </a:ext>
            </a:extLst>
          </p:cNvPr>
          <p:cNvPicPr>
            <a:picLocks noChangeAspect="1"/>
          </p:cNvPicPr>
          <p:nvPr/>
        </p:nvPicPr>
        <p:blipFill>
          <a:blip r:embed="rId7"/>
          <a:stretch>
            <a:fillRect/>
          </a:stretch>
        </p:blipFill>
        <p:spPr>
          <a:xfrm>
            <a:off x="7471694" y="2819663"/>
            <a:ext cx="717436" cy="448397"/>
          </a:xfrm>
          <a:prstGeom prst="rect">
            <a:avLst/>
          </a:prstGeom>
        </p:spPr>
      </p:pic>
      <p:cxnSp>
        <p:nvCxnSpPr>
          <p:cNvPr id="18" name="Straight Connector 17">
            <a:extLst>
              <a:ext uri="{FF2B5EF4-FFF2-40B4-BE49-F238E27FC236}">
                <a16:creationId xmlns:a16="http://schemas.microsoft.com/office/drawing/2014/main" id="{13A9DD62-1A56-0F49-BBDF-7B46CD51C06D}"/>
              </a:ext>
            </a:extLst>
          </p:cNvPr>
          <p:cNvCxnSpPr/>
          <p:nvPr/>
        </p:nvCxnSpPr>
        <p:spPr>
          <a:xfrm>
            <a:off x="6096000" y="1470435"/>
            <a:ext cx="0" cy="4885916"/>
          </a:xfrm>
          <a:prstGeom prst="line">
            <a:avLst/>
          </a:prstGeom>
          <a:ln w="92075"/>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F815FCA-3645-514C-A243-AD389226A9D1}"/>
              </a:ext>
            </a:extLst>
          </p:cNvPr>
          <p:cNvPicPr>
            <a:picLocks noChangeAspect="1"/>
          </p:cNvPicPr>
          <p:nvPr/>
        </p:nvPicPr>
        <p:blipFill>
          <a:blip r:embed="rId5"/>
          <a:stretch>
            <a:fillRect/>
          </a:stretch>
        </p:blipFill>
        <p:spPr>
          <a:xfrm>
            <a:off x="6734369" y="1902955"/>
            <a:ext cx="2159097" cy="2159097"/>
          </a:xfrm>
          <a:prstGeom prst="rect">
            <a:avLst/>
          </a:prstGeom>
        </p:spPr>
      </p:pic>
      <p:pic>
        <p:nvPicPr>
          <p:cNvPr id="21" name="Picture 4" descr="C:\Users\ecoffey\AppData\Local\Temp\Rar$DRa0.400\30009_Device_cloud_white_default_256.png">
            <a:extLst>
              <a:ext uri="{FF2B5EF4-FFF2-40B4-BE49-F238E27FC236}">
                <a16:creationId xmlns:a16="http://schemas.microsoft.com/office/drawing/2014/main" id="{0A347674-E93E-5646-87CE-99E85E6323E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970996" y="4523418"/>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BA14A5A-B335-474E-8604-AB55FF38B8A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079130" y="4455911"/>
            <a:ext cx="1143280" cy="1199323"/>
          </a:xfrm>
          <a:prstGeom prst="rect">
            <a:avLst/>
          </a:prstGeom>
        </p:spPr>
      </p:pic>
      <p:pic>
        <p:nvPicPr>
          <p:cNvPr id="24" name="Picture 4" descr="C:\Users\ecoffey\AppData\Local\Temp\Rar$DRa0.400\30009_Device_cloud_white_default_256.png">
            <a:extLst>
              <a:ext uri="{FF2B5EF4-FFF2-40B4-BE49-F238E27FC236}">
                <a16:creationId xmlns:a16="http://schemas.microsoft.com/office/drawing/2014/main" id="{F6F4C50F-AA62-3345-9CB5-F6E3F9AC934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210800" y="5851424"/>
            <a:ext cx="870052" cy="8700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7326D2-248D-1A4A-AC7E-7B676B218DCA}"/>
              </a:ext>
            </a:extLst>
          </p:cNvPr>
          <p:cNvSpPr txBox="1"/>
          <p:nvPr/>
        </p:nvSpPr>
        <p:spPr>
          <a:xfrm>
            <a:off x="4847129" y="1156629"/>
            <a:ext cx="2624565" cy="369332"/>
          </a:xfrm>
          <a:prstGeom prst="rect">
            <a:avLst/>
          </a:prstGeom>
          <a:noFill/>
        </p:spPr>
        <p:txBody>
          <a:bodyPr wrap="none" rtlCol="0">
            <a:spAutoFit/>
          </a:bodyPr>
          <a:lstStyle/>
          <a:p>
            <a:r>
              <a:rPr lang="en-US" dirty="0"/>
              <a:t>mostly not a PHY problem</a:t>
            </a:r>
          </a:p>
        </p:txBody>
      </p:sp>
      <p:pic>
        <p:nvPicPr>
          <p:cNvPr id="26" name="Picture 25">
            <a:extLst>
              <a:ext uri="{FF2B5EF4-FFF2-40B4-BE49-F238E27FC236}">
                <a16:creationId xmlns:a16="http://schemas.microsoft.com/office/drawing/2014/main" id="{F9E9D9EA-C927-134D-A9FB-EF9AC09CA1E8}"/>
              </a:ext>
            </a:extLst>
          </p:cNvPr>
          <p:cNvPicPr>
            <a:picLocks noChangeAspect="1"/>
          </p:cNvPicPr>
          <p:nvPr/>
        </p:nvPicPr>
        <p:blipFill>
          <a:blip r:embed="rId7"/>
          <a:stretch>
            <a:fillRect/>
          </a:stretch>
        </p:blipFill>
        <p:spPr>
          <a:xfrm>
            <a:off x="4149859" y="2754184"/>
            <a:ext cx="717436" cy="448397"/>
          </a:xfrm>
          <a:prstGeom prst="rect">
            <a:avLst/>
          </a:prstGeom>
        </p:spPr>
      </p:pic>
      <p:pic>
        <p:nvPicPr>
          <p:cNvPr id="3" name="Audio 2">
            <a:hlinkClick r:id="" action="ppaction://media"/>
            <a:extLst>
              <a:ext uri="{FF2B5EF4-FFF2-40B4-BE49-F238E27FC236}">
                <a16:creationId xmlns:a16="http://schemas.microsoft.com/office/drawing/2014/main" id="{E62FD320-EC28-8E42-87FA-175E3EF0C65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9370876"/>
      </p:ext>
    </p:extLst>
  </p:cSld>
  <p:clrMapOvr>
    <a:masterClrMapping/>
  </p:clrMapOvr>
  <mc:AlternateContent xmlns:mc="http://schemas.openxmlformats.org/markup-compatibility/2006">
    <mc:Choice xmlns:p14="http://schemas.microsoft.com/office/powerpoint/2010/main" Requires="p14">
      <p:transition spd="slow" p14:dur="2000" advTm="63184"/>
    </mc:Choice>
    <mc:Fallback>
      <p:transition spd="slow" advTm="6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7CD2E3-DF4D-424C-AE51-233B02C70243}"/>
              </a:ext>
            </a:extLst>
          </p:cNvPr>
          <p:cNvSpPr>
            <a:spLocks noGrp="1"/>
          </p:cNvSpPr>
          <p:nvPr>
            <p:ph type="ftr" sz="quarter" idx="11"/>
          </p:nvPr>
        </p:nvSpPr>
        <p:spPr/>
        <p:txBody>
          <a:bodyPr/>
          <a:lstStyle/>
          <a:p>
            <a:r>
              <a:rPr lang="en-US"/>
              <a:t>6G Levi 2020</a:t>
            </a:r>
          </a:p>
        </p:txBody>
      </p:sp>
      <p:sp>
        <p:nvSpPr>
          <p:cNvPr id="3" name="Slide Number Placeholder 2">
            <a:extLst>
              <a:ext uri="{FF2B5EF4-FFF2-40B4-BE49-F238E27FC236}">
                <a16:creationId xmlns:a16="http://schemas.microsoft.com/office/drawing/2014/main" id="{CFAD9342-38D6-EF4D-9A52-5A4BCCD49AFD}"/>
              </a:ext>
            </a:extLst>
          </p:cNvPr>
          <p:cNvSpPr>
            <a:spLocks noGrp="1"/>
          </p:cNvSpPr>
          <p:nvPr>
            <p:ph type="sldNum" sz="quarter" idx="12"/>
          </p:nvPr>
        </p:nvSpPr>
        <p:spPr/>
        <p:txBody>
          <a:bodyPr/>
          <a:lstStyle/>
          <a:p>
            <a:fld id="{6D00ABC0-0B20-594E-8324-2F30128B41A0}" type="slidenum">
              <a:rPr lang="en-US" smtClean="0"/>
              <a:t>19</a:t>
            </a:fld>
            <a:endParaRPr lang="en-US"/>
          </a:p>
        </p:txBody>
      </p:sp>
      <p:sp>
        <p:nvSpPr>
          <p:cNvPr id="4" name="Title 3">
            <a:extLst>
              <a:ext uri="{FF2B5EF4-FFF2-40B4-BE49-F238E27FC236}">
                <a16:creationId xmlns:a16="http://schemas.microsoft.com/office/drawing/2014/main" id="{128C420E-9BF0-2146-8C62-F6DDCFE60093}"/>
              </a:ext>
            </a:extLst>
          </p:cNvPr>
          <p:cNvSpPr>
            <a:spLocks noGrp="1"/>
          </p:cNvSpPr>
          <p:nvPr>
            <p:ph type="title"/>
          </p:nvPr>
        </p:nvSpPr>
        <p:spPr/>
        <p:txBody>
          <a:bodyPr/>
          <a:lstStyle/>
          <a:p>
            <a:r>
              <a:rPr lang="en-US" dirty="0"/>
              <a:t>A 6G architecture that combines Wi-Fi and cell models?</a:t>
            </a:r>
          </a:p>
        </p:txBody>
      </p:sp>
      <p:sp>
        <p:nvSpPr>
          <p:cNvPr id="5" name="Rounded Rectangle 4">
            <a:extLst>
              <a:ext uri="{FF2B5EF4-FFF2-40B4-BE49-F238E27FC236}">
                <a16:creationId xmlns:a16="http://schemas.microsoft.com/office/drawing/2014/main" id="{0EBD63DF-A7DC-7B4D-BB3F-79024E3C4ADC}"/>
              </a:ext>
            </a:extLst>
          </p:cNvPr>
          <p:cNvSpPr/>
          <p:nvPr/>
        </p:nvSpPr>
        <p:spPr>
          <a:xfrm>
            <a:off x="4809680" y="5387728"/>
            <a:ext cx="2129742" cy="752354"/>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a:t>
            </a:r>
          </a:p>
          <a:p>
            <a:pPr algn="ctr"/>
            <a:r>
              <a:rPr lang="en-US" sz="1400" dirty="0"/>
              <a:t>low complexity &amp; power</a:t>
            </a:r>
          </a:p>
        </p:txBody>
      </p:sp>
      <p:sp>
        <p:nvSpPr>
          <p:cNvPr id="6" name="TextBox 5">
            <a:extLst>
              <a:ext uri="{FF2B5EF4-FFF2-40B4-BE49-F238E27FC236}">
                <a16:creationId xmlns:a16="http://schemas.microsoft.com/office/drawing/2014/main" id="{49E205DF-5FDF-294F-A76F-A28C0C32139D}"/>
              </a:ext>
            </a:extLst>
          </p:cNvPr>
          <p:cNvSpPr txBox="1"/>
          <p:nvPr/>
        </p:nvSpPr>
        <p:spPr>
          <a:xfrm>
            <a:off x="544010" y="1388962"/>
            <a:ext cx="2995885"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dirty="0"/>
              <a:t>Let’s assume IPv6 everywhere</a:t>
            </a:r>
          </a:p>
        </p:txBody>
      </p:sp>
      <p:sp>
        <p:nvSpPr>
          <p:cNvPr id="7" name="Rounded Rectangle 6">
            <a:extLst>
              <a:ext uri="{FF2B5EF4-FFF2-40B4-BE49-F238E27FC236}">
                <a16:creationId xmlns:a16="http://schemas.microsoft.com/office/drawing/2014/main" id="{457C2235-932B-0F44-A425-8FC3631CAA69}"/>
              </a:ext>
            </a:extLst>
          </p:cNvPr>
          <p:cNvSpPr/>
          <p:nvPr/>
        </p:nvSpPr>
        <p:spPr>
          <a:xfrm>
            <a:off x="7295561" y="5387728"/>
            <a:ext cx="2299233" cy="752354"/>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a:t>
            </a:r>
          </a:p>
          <a:p>
            <a:pPr algn="ctr"/>
            <a:r>
              <a:rPr lang="en-US" sz="1400" dirty="0"/>
              <a:t>high bandwidth &amp; efficiency</a:t>
            </a:r>
          </a:p>
        </p:txBody>
      </p:sp>
      <p:sp>
        <p:nvSpPr>
          <p:cNvPr id="8" name="Rounded Rectangle 7">
            <a:extLst>
              <a:ext uri="{FF2B5EF4-FFF2-40B4-BE49-F238E27FC236}">
                <a16:creationId xmlns:a16="http://schemas.microsoft.com/office/drawing/2014/main" id="{B073160D-7901-6540-BAD5-C99EAFB656E3}"/>
              </a:ext>
            </a:extLst>
          </p:cNvPr>
          <p:cNvSpPr/>
          <p:nvPr/>
        </p:nvSpPr>
        <p:spPr>
          <a:xfrm>
            <a:off x="2597206" y="4711130"/>
            <a:ext cx="6997588" cy="601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MAC (Ethernet-like)</a:t>
            </a:r>
          </a:p>
        </p:txBody>
      </p:sp>
      <p:sp>
        <p:nvSpPr>
          <p:cNvPr id="9" name="Rounded Rectangle 8">
            <a:extLst>
              <a:ext uri="{FF2B5EF4-FFF2-40B4-BE49-F238E27FC236}">
                <a16:creationId xmlns:a16="http://schemas.microsoft.com/office/drawing/2014/main" id="{1576AFAB-2885-2D42-B918-C61EE6AB3E4A}"/>
              </a:ext>
            </a:extLst>
          </p:cNvPr>
          <p:cNvSpPr/>
          <p:nvPr/>
        </p:nvSpPr>
        <p:spPr>
          <a:xfrm>
            <a:off x="2597206" y="4031711"/>
            <a:ext cx="6997588" cy="601883"/>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IPv6</a:t>
            </a:r>
          </a:p>
        </p:txBody>
      </p:sp>
      <p:sp>
        <p:nvSpPr>
          <p:cNvPr id="10" name="Rounded Rectangle 9">
            <a:extLst>
              <a:ext uri="{FF2B5EF4-FFF2-40B4-BE49-F238E27FC236}">
                <a16:creationId xmlns:a16="http://schemas.microsoft.com/office/drawing/2014/main" id="{3F8826DD-A876-694C-ABD2-0070CC9B62BD}"/>
              </a:ext>
            </a:extLst>
          </p:cNvPr>
          <p:cNvSpPr/>
          <p:nvPr/>
        </p:nvSpPr>
        <p:spPr>
          <a:xfrm>
            <a:off x="2597206" y="2828916"/>
            <a:ext cx="3085964" cy="108882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upper layers</a:t>
            </a:r>
          </a:p>
          <a:p>
            <a:pPr algn="ctr"/>
            <a:r>
              <a:rPr lang="en-US" dirty="0"/>
              <a:t>(UDP, TCP, QUIC, HTTP/2)</a:t>
            </a:r>
          </a:p>
        </p:txBody>
      </p:sp>
      <p:sp>
        <p:nvSpPr>
          <p:cNvPr id="11" name="Rounded Rectangle 10">
            <a:extLst>
              <a:ext uri="{FF2B5EF4-FFF2-40B4-BE49-F238E27FC236}">
                <a16:creationId xmlns:a16="http://schemas.microsoft.com/office/drawing/2014/main" id="{900B8254-F95C-7A43-95A6-7FC21272FD4E}"/>
              </a:ext>
            </a:extLst>
          </p:cNvPr>
          <p:cNvSpPr/>
          <p:nvPr/>
        </p:nvSpPr>
        <p:spPr>
          <a:xfrm>
            <a:off x="2597205" y="5387728"/>
            <a:ext cx="1856337" cy="752354"/>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many PHYs</a:t>
            </a:r>
          </a:p>
          <a:p>
            <a:pPr algn="ctr"/>
            <a:r>
              <a:rPr lang="en-US" sz="1400" dirty="0"/>
              <a:t>(light, fiber, CAT7, …)</a:t>
            </a:r>
          </a:p>
        </p:txBody>
      </p:sp>
      <p:pic>
        <p:nvPicPr>
          <p:cNvPr id="12" name="Picture 11">
            <a:extLst>
              <a:ext uri="{FF2B5EF4-FFF2-40B4-BE49-F238E27FC236}">
                <a16:creationId xmlns:a16="http://schemas.microsoft.com/office/drawing/2014/main" id="{93FF9EF9-FC96-EE45-B968-E27D8FA42F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92776" y="1785578"/>
            <a:ext cx="1094823" cy="725754"/>
          </a:xfrm>
          <a:prstGeom prst="rect">
            <a:avLst/>
          </a:prstGeom>
        </p:spPr>
      </p:pic>
      <p:sp>
        <p:nvSpPr>
          <p:cNvPr id="13" name="Rounded Rectangle 12">
            <a:extLst>
              <a:ext uri="{FF2B5EF4-FFF2-40B4-BE49-F238E27FC236}">
                <a16:creationId xmlns:a16="http://schemas.microsoft.com/office/drawing/2014/main" id="{CD056FF6-4E96-514B-9B4C-DD7B79E6A03C}"/>
              </a:ext>
            </a:extLst>
          </p:cNvPr>
          <p:cNvSpPr/>
          <p:nvPr/>
        </p:nvSpPr>
        <p:spPr>
          <a:xfrm>
            <a:off x="6508832" y="2831425"/>
            <a:ext cx="3085964" cy="108882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upper layers</a:t>
            </a:r>
          </a:p>
          <a:p>
            <a:pPr algn="ctr"/>
            <a:r>
              <a:rPr lang="en-US" dirty="0"/>
              <a:t>(UDP, TCP, QUIC, HTTP/2)</a:t>
            </a:r>
          </a:p>
        </p:txBody>
      </p:sp>
      <p:pic>
        <p:nvPicPr>
          <p:cNvPr id="14" name="Picture 4" descr="C:\Users\ecoffey\AppData\Local\Temp\Rar$DRa0.400\30009_Device_cloud_white_default_256.png">
            <a:extLst>
              <a:ext uri="{FF2B5EF4-FFF2-40B4-BE49-F238E27FC236}">
                <a16:creationId xmlns:a16="http://schemas.microsoft.com/office/drawing/2014/main" id="{ECCAAAC4-7469-B541-960C-38DDEC2E257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0209" y="2259352"/>
            <a:ext cx="1950720" cy="19507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112C2CD-FD88-8F46-A2DD-C4400CE8C8A8}"/>
              </a:ext>
            </a:extLst>
          </p:cNvPr>
          <p:cNvSpPr txBox="1"/>
          <p:nvPr/>
        </p:nvSpPr>
        <p:spPr>
          <a:xfrm>
            <a:off x="775121" y="3050164"/>
            <a:ext cx="1160895" cy="646331"/>
          </a:xfrm>
          <a:prstGeom prst="rect">
            <a:avLst/>
          </a:prstGeom>
          <a:noFill/>
        </p:spPr>
        <p:txBody>
          <a:bodyPr wrap="none" rtlCol="0">
            <a:spAutoFit/>
          </a:bodyPr>
          <a:lstStyle/>
          <a:p>
            <a:r>
              <a:rPr lang="en-US" dirty="0"/>
              <a:t>user cloud</a:t>
            </a:r>
          </a:p>
          <a:p>
            <a:r>
              <a:rPr lang="en-US" dirty="0"/>
              <a:t>services</a:t>
            </a:r>
          </a:p>
        </p:txBody>
      </p:sp>
      <p:pic>
        <p:nvPicPr>
          <p:cNvPr id="18" name="Graphic 17">
            <a:extLst>
              <a:ext uri="{FF2B5EF4-FFF2-40B4-BE49-F238E27FC236}">
                <a16:creationId xmlns:a16="http://schemas.microsoft.com/office/drawing/2014/main" id="{1B07E989-6101-4E4B-83C3-8859937F3E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20458" y="1357601"/>
            <a:ext cx="1188041" cy="1443927"/>
          </a:xfrm>
          <a:prstGeom prst="rect">
            <a:avLst/>
          </a:prstGeom>
        </p:spPr>
      </p:pic>
      <p:pic>
        <p:nvPicPr>
          <p:cNvPr id="19" name="Picture 18">
            <a:extLst>
              <a:ext uri="{FF2B5EF4-FFF2-40B4-BE49-F238E27FC236}">
                <a16:creationId xmlns:a16="http://schemas.microsoft.com/office/drawing/2014/main" id="{2F294786-E1AB-E14B-9295-2FB21DAE09E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231461" y="2801528"/>
            <a:ext cx="1747428" cy="1165592"/>
          </a:xfrm>
          <a:prstGeom prst="rect">
            <a:avLst/>
          </a:prstGeom>
        </p:spPr>
      </p:pic>
      <p:cxnSp>
        <p:nvCxnSpPr>
          <p:cNvPr id="21" name="Elbow Connector 20">
            <a:extLst>
              <a:ext uri="{FF2B5EF4-FFF2-40B4-BE49-F238E27FC236}">
                <a16:creationId xmlns:a16="http://schemas.microsoft.com/office/drawing/2014/main" id="{4E0AC605-DF84-8647-B2F5-C0E3B72704EB}"/>
              </a:ext>
            </a:extLst>
          </p:cNvPr>
          <p:cNvCxnSpPr>
            <a:stCxn id="13" idx="0"/>
            <a:endCxn id="18" idx="1"/>
          </p:cNvCxnSpPr>
          <p:nvPr/>
        </p:nvCxnSpPr>
        <p:spPr>
          <a:xfrm rot="5400000" flipH="1" flipV="1">
            <a:off x="8860206" y="1271173"/>
            <a:ext cx="751860" cy="2368644"/>
          </a:xfrm>
          <a:prstGeom prst="bentConnector2">
            <a:avLst/>
          </a:prstGeom>
          <a:ln w="476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9FB30D2-A2AF-3641-B290-2E15F12D0E6F}"/>
              </a:ext>
            </a:extLst>
          </p:cNvPr>
          <p:cNvSpPr txBox="1"/>
          <p:nvPr/>
        </p:nvSpPr>
        <p:spPr>
          <a:xfrm>
            <a:off x="3808814" y="1256970"/>
            <a:ext cx="899605" cy="523220"/>
          </a:xfrm>
          <a:prstGeom prst="rect">
            <a:avLst/>
          </a:prstGeom>
          <a:noFill/>
        </p:spPr>
        <p:txBody>
          <a:bodyPr wrap="none" rtlCol="0">
            <a:spAutoFit/>
          </a:bodyPr>
          <a:lstStyle/>
          <a:p>
            <a:r>
              <a:rPr lang="en-US" sz="2800" i="1" dirty="0"/>
              <a:t>user </a:t>
            </a:r>
          </a:p>
        </p:txBody>
      </p:sp>
      <p:sp>
        <p:nvSpPr>
          <p:cNvPr id="29" name="TextBox 28">
            <a:extLst>
              <a:ext uri="{FF2B5EF4-FFF2-40B4-BE49-F238E27FC236}">
                <a16:creationId xmlns:a16="http://schemas.microsoft.com/office/drawing/2014/main" id="{82C7EB10-1432-7A4B-AF2F-55D6475DCB76}"/>
              </a:ext>
            </a:extLst>
          </p:cNvPr>
          <p:cNvSpPr txBox="1"/>
          <p:nvPr/>
        </p:nvSpPr>
        <p:spPr>
          <a:xfrm>
            <a:off x="7485294" y="1410770"/>
            <a:ext cx="1219373" cy="523220"/>
          </a:xfrm>
          <a:prstGeom prst="rect">
            <a:avLst/>
          </a:prstGeom>
          <a:noFill/>
        </p:spPr>
        <p:txBody>
          <a:bodyPr wrap="none" rtlCol="0">
            <a:spAutoFit/>
          </a:bodyPr>
          <a:lstStyle/>
          <a:p>
            <a:r>
              <a:rPr lang="en-US" sz="2800" i="1" dirty="0"/>
              <a:t>control</a:t>
            </a:r>
          </a:p>
        </p:txBody>
      </p:sp>
      <p:cxnSp>
        <p:nvCxnSpPr>
          <p:cNvPr id="45" name="Straight Connector 44">
            <a:extLst>
              <a:ext uri="{FF2B5EF4-FFF2-40B4-BE49-F238E27FC236}">
                <a16:creationId xmlns:a16="http://schemas.microsoft.com/office/drawing/2014/main" id="{BBD304C3-786F-4846-A422-755483720977}"/>
              </a:ext>
            </a:extLst>
          </p:cNvPr>
          <p:cNvCxnSpPr/>
          <p:nvPr/>
        </p:nvCxnSpPr>
        <p:spPr>
          <a:xfrm flipV="1">
            <a:off x="8610600" y="2372810"/>
            <a:ext cx="0" cy="428718"/>
          </a:xfrm>
          <a:prstGeom prst="line">
            <a:avLst/>
          </a:prstGeom>
          <a:ln w="444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B5B6883-28B5-9D40-9CA0-97F5E3C8AC66}"/>
              </a:ext>
            </a:extLst>
          </p:cNvPr>
          <p:cNvCxnSpPr>
            <a:cxnSpLocks/>
          </p:cNvCxnSpPr>
          <p:nvPr/>
        </p:nvCxnSpPr>
        <p:spPr>
          <a:xfrm>
            <a:off x="8610600" y="2372810"/>
            <a:ext cx="1714018" cy="12891"/>
          </a:xfrm>
          <a:prstGeom prst="line">
            <a:avLst/>
          </a:prstGeom>
          <a:ln w="444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078C95-544A-5E4D-801C-148AA30A360D}"/>
              </a:ext>
            </a:extLst>
          </p:cNvPr>
          <p:cNvCxnSpPr/>
          <p:nvPr/>
        </p:nvCxnSpPr>
        <p:spPr>
          <a:xfrm flipV="1">
            <a:off x="10324618" y="2400198"/>
            <a:ext cx="0" cy="428718"/>
          </a:xfrm>
          <a:prstGeom prst="line">
            <a:avLst/>
          </a:prstGeom>
          <a:ln w="44450">
            <a:solidFill>
              <a:schemeClr val="accent6">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DA60F04-2CDA-8C49-8B76-52B4C3DAF760}"/>
              </a:ext>
            </a:extLst>
          </p:cNvPr>
          <p:cNvSpPr txBox="1"/>
          <p:nvPr/>
        </p:nvSpPr>
        <p:spPr>
          <a:xfrm>
            <a:off x="9982200" y="4210072"/>
            <a:ext cx="1691169" cy="92333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dirty="0"/>
              <a:t>avoid dozens of</a:t>
            </a:r>
          </a:p>
          <a:p>
            <a:r>
              <a:rPr lang="en-US" dirty="0"/>
              <a:t>complex control</a:t>
            </a:r>
          </a:p>
          <a:p>
            <a:r>
              <a:rPr lang="en-US" dirty="0"/>
              <a:t>protocols!</a:t>
            </a:r>
          </a:p>
        </p:txBody>
      </p:sp>
      <p:pic>
        <p:nvPicPr>
          <p:cNvPr id="16" name="Audio 15">
            <a:hlinkClick r:id="" action="ppaction://media"/>
            <a:extLst>
              <a:ext uri="{FF2B5EF4-FFF2-40B4-BE49-F238E27FC236}">
                <a16:creationId xmlns:a16="http://schemas.microsoft.com/office/drawing/2014/main" id="{C6DE0326-0D2B-C448-AA66-224D4D8A4B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1972271"/>
      </p:ext>
    </p:extLst>
  </p:cSld>
  <p:clrMapOvr>
    <a:masterClrMapping/>
  </p:clrMapOvr>
  <mc:AlternateContent xmlns:mc="http://schemas.openxmlformats.org/markup-compatibility/2006">
    <mc:Choice xmlns:p14="http://schemas.microsoft.com/office/powerpoint/2010/main" Requires="p14">
      <p:transition spd="slow" p14:dur="2000" advTm="101773"/>
    </mc:Choice>
    <mc:Fallback>
      <p:transition spd="slow" advTm="10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0F399C-A33C-DF4F-B3FC-D27826BA5DD7}"/>
              </a:ext>
            </a:extLst>
          </p:cNvPr>
          <p:cNvSpPr>
            <a:spLocks noGrp="1"/>
          </p:cNvSpPr>
          <p:nvPr>
            <p:ph type="ftr" sz="quarter" idx="11"/>
          </p:nvPr>
        </p:nvSpPr>
        <p:spPr/>
        <p:txBody>
          <a:bodyPr/>
          <a:lstStyle/>
          <a:p>
            <a:r>
              <a:rPr lang="en-US"/>
              <a:t>6G Levi 2020</a:t>
            </a:r>
          </a:p>
        </p:txBody>
      </p:sp>
      <p:sp>
        <p:nvSpPr>
          <p:cNvPr id="3" name="Slide Number Placeholder 2">
            <a:extLst>
              <a:ext uri="{FF2B5EF4-FFF2-40B4-BE49-F238E27FC236}">
                <a16:creationId xmlns:a16="http://schemas.microsoft.com/office/drawing/2014/main" id="{C9F8EE7E-7326-9649-8636-61FBE914833F}"/>
              </a:ext>
            </a:extLst>
          </p:cNvPr>
          <p:cNvSpPr>
            <a:spLocks noGrp="1"/>
          </p:cNvSpPr>
          <p:nvPr>
            <p:ph type="sldNum" sz="quarter" idx="12"/>
          </p:nvPr>
        </p:nvSpPr>
        <p:spPr/>
        <p:txBody>
          <a:bodyPr/>
          <a:lstStyle/>
          <a:p>
            <a:fld id="{6D00ABC0-0B20-594E-8324-2F30128B41A0}" type="slidenum">
              <a:rPr lang="en-US" smtClean="0"/>
              <a:t>2</a:t>
            </a:fld>
            <a:endParaRPr lang="en-US"/>
          </a:p>
        </p:txBody>
      </p:sp>
      <p:sp>
        <p:nvSpPr>
          <p:cNvPr id="4" name="Title 3">
            <a:extLst>
              <a:ext uri="{FF2B5EF4-FFF2-40B4-BE49-F238E27FC236}">
                <a16:creationId xmlns:a16="http://schemas.microsoft.com/office/drawing/2014/main" id="{10B5D50F-8EED-044C-8F47-3FB47B8A6BE2}"/>
              </a:ext>
            </a:extLst>
          </p:cNvPr>
          <p:cNvSpPr>
            <a:spLocks noGrp="1"/>
          </p:cNvSpPr>
          <p:nvPr>
            <p:ph type="title"/>
          </p:nvPr>
        </p:nvSpPr>
        <p:spPr/>
        <p:txBody>
          <a:bodyPr/>
          <a:lstStyle/>
          <a:p>
            <a:r>
              <a:rPr lang="en-US" dirty="0"/>
              <a:t>Classical ecological niches</a:t>
            </a:r>
          </a:p>
        </p:txBody>
      </p:sp>
      <p:pic>
        <p:nvPicPr>
          <p:cNvPr id="6" name="Graphic 5">
            <a:extLst>
              <a:ext uri="{FF2B5EF4-FFF2-40B4-BE49-F238E27FC236}">
                <a16:creationId xmlns:a16="http://schemas.microsoft.com/office/drawing/2014/main" id="{3245C07D-E3B3-1843-A373-661F56AD60E0}"/>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0552" y="3274451"/>
            <a:ext cx="1472162" cy="2081605"/>
          </a:xfrm>
          <a:prstGeom prst="rect">
            <a:avLst/>
          </a:prstGeom>
        </p:spPr>
      </p:pic>
      <p:pic>
        <p:nvPicPr>
          <p:cNvPr id="7" name="Picture 6">
            <a:extLst>
              <a:ext uri="{FF2B5EF4-FFF2-40B4-BE49-F238E27FC236}">
                <a16:creationId xmlns:a16="http://schemas.microsoft.com/office/drawing/2014/main" id="{72145852-C68D-C14B-ADFC-A62FD49DF29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83146" y="2182550"/>
            <a:ext cx="2687437" cy="1791148"/>
          </a:xfrm>
          <a:prstGeom prst="rect">
            <a:avLst/>
          </a:prstGeom>
        </p:spPr>
      </p:pic>
      <p:pic>
        <p:nvPicPr>
          <p:cNvPr id="8" name="Picture 7">
            <a:extLst>
              <a:ext uri="{FF2B5EF4-FFF2-40B4-BE49-F238E27FC236}">
                <a16:creationId xmlns:a16="http://schemas.microsoft.com/office/drawing/2014/main" id="{A673293E-AC96-2342-9269-0C4AB1D197F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3352" y="4526820"/>
            <a:ext cx="1302572" cy="1302572"/>
          </a:xfrm>
          <a:prstGeom prst="rect">
            <a:avLst/>
          </a:prstGeom>
        </p:spPr>
      </p:pic>
      <p:sp>
        <p:nvSpPr>
          <p:cNvPr id="10" name="TextBox 9">
            <a:extLst>
              <a:ext uri="{FF2B5EF4-FFF2-40B4-BE49-F238E27FC236}">
                <a16:creationId xmlns:a16="http://schemas.microsoft.com/office/drawing/2014/main" id="{CF104C6A-B94B-FF47-BB07-68E3ABE17CE2}"/>
              </a:ext>
            </a:extLst>
          </p:cNvPr>
          <p:cNvSpPr txBox="1"/>
          <p:nvPr/>
        </p:nvSpPr>
        <p:spPr>
          <a:xfrm>
            <a:off x="6400800" y="4152452"/>
            <a:ext cx="1392689" cy="646331"/>
          </a:xfrm>
          <a:prstGeom prst="rect">
            <a:avLst/>
          </a:prstGeom>
          <a:noFill/>
        </p:spPr>
        <p:txBody>
          <a:bodyPr wrap="none" rtlCol="0">
            <a:spAutoFit/>
          </a:bodyPr>
          <a:lstStyle/>
          <a:p>
            <a:pPr algn="ctr"/>
            <a:r>
              <a:rPr lang="en-US" dirty="0"/>
              <a:t>laptops</a:t>
            </a:r>
          </a:p>
          <a:p>
            <a:pPr algn="ctr"/>
            <a:r>
              <a:rPr lang="en-US" dirty="0"/>
              <a:t>Wi-Fi offload</a:t>
            </a:r>
          </a:p>
        </p:txBody>
      </p:sp>
      <p:sp>
        <p:nvSpPr>
          <p:cNvPr id="11" name="TextBox 10">
            <a:extLst>
              <a:ext uri="{FF2B5EF4-FFF2-40B4-BE49-F238E27FC236}">
                <a16:creationId xmlns:a16="http://schemas.microsoft.com/office/drawing/2014/main" id="{FB5A661A-5C3F-8748-89EF-C336B39F7ADA}"/>
              </a:ext>
            </a:extLst>
          </p:cNvPr>
          <p:cNvSpPr txBox="1"/>
          <p:nvPr/>
        </p:nvSpPr>
        <p:spPr>
          <a:xfrm>
            <a:off x="3700552" y="5171390"/>
            <a:ext cx="1242712" cy="369332"/>
          </a:xfrm>
          <a:prstGeom prst="rect">
            <a:avLst/>
          </a:prstGeom>
          <a:noFill/>
        </p:spPr>
        <p:txBody>
          <a:bodyPr wrap="none" rtlCol="0">
            <a:spAutoFit/>
          </a:bodyPr>
          <a:lstStyle/>
          <a:p>
            <a:r>
              <a:rPr lang="en-US" dirty="0"/>
              <a:t>peripherals</a:t>
            </a:r>
          </a:p>
        </p:txBody>
      </p:sp>
      <p:sp>
        <p:nvSpPr>
          <p:cNvPr id="12" name="TextBox 11">
            <a:extLst>
              <a:ext uri="{FF2B5EF4-FFF2-40B4-BE49-F238E27FC236}">
                <a16:creationId xmlns:a16="http://schemas.microsoft.com/office/drawing/2014/main" id="{F509F105-E687-3A4D-8BB3-E4FED9DF7B88}"/>
              </a:ext>
            </a:extLst>
          </p:cNvPr>
          <p:cNvSpPr txBox="1"/>
          <p:nvPr/>
        </p:nvSpPr>
        <p:spPr>
          <a:xfrm>
            <a:off x="1015251" y="5817382"/>
            <a:ext cx="1223605" cy="646331"/>
          </a:xfrm>
          <a:prstGeom prst="rect">
            <a:avLst/>
          </a:prstGeom>
          <a:noFill/>
        </p:spPr>
        <p:txBody>
          <a:bodyPr wrap="none" rtlCol="0">
            <a:spAutoFit/>
          </a:bodyPr>
          <a:lstStyle/>
          <a:p>
            <a:pPr algn="ctr"/>
            <a:r>
              <a:rPr lang="en-US" dirty="0"/>
              <a:t>lowest-end</a:t>
            </a:r>
          </a:p>
          <a:p>
            <a:pPr algn="ctr"/>
            <a:r>
              <a:rPr lang="en-US" dirty="0"/>
              <a:t>devices</a:t>
            </a:r>
          </a:p>
        </p:txBody>
      </p:sp>
      <p:sp>
        <p:nvSpPr>
          <p:cNvPr id="14" name="TextBox 13">
            <a:extLst>
              <a:ext uri="{FF2B5EF4-FFF2-40B4-BE49-F238E27FC236}">
                <a16:creationId xmlns:a16="http://schemas.microsoft.com/office/drawing/2014/main" id="{BB9F2BC4-A42B-AE4D-BE96-244AB0D4FF63}"/>
              </a:ext>
            </a:extLst>
          </p:cNvPr>
          <p:cNvSpPr txBox="1"/>
          <p:nvPr/>
        </p:nvSpPr>
        <p:spPr>
          <a:xfrm>
            <a:off x="9445214" y="2781776"/>
            <a:ext cx="2224455" cy="1200329"/>
          </a:xfrm>
          <a:prstGeom prst="rect">
            <a:avLst/>
          </a:prstGeom>
          <a:noFill/>
        </p:spPr>
        <p:txBody>
          <a:bodyPr wrap="none" rtlCol="0">
            <a:spAutoFit/>
          </a:bodyPr>
          <a:lstStyle/>
          <a:p>
            <a:pPr algn="ctr"/>
            <a:r>
              <a:rPr lang="en-US" dirty="0"/>
              <a:t>smartphones</a:t>
            </a:r>
          </a:p>
          <a:p>
            <a:pPr algn="ctr"/>
            <a:r>
              <a:rPr lang="en-US" dirty="0"/>
              <a:t>international roaming</a:t>
            </a:r>
          </a:p>
          <a:p>
            <a:pPr algn="ctr"/>
            <a:r>
              <a:rPr lang="en-US" dirty="0"/>
              <a:t>voice</a:t>
            </a:r>
          </a:p>
          <a:p>
            <a:pPr algn="ctr"/>
            <a:r>
              <a:rPr lang="en-US" dirty="0"/>
              <a:t>IoT WAN</a:t>
            </a:r>
          </a:p>
        </p:txBody>
      </p:sp>
      <p:pic>
        <p:nvPicPr>
          <p:cNvPr id="15" name="Picture 14">
            <a:extLst>
              <a:ext uri="{FF2B5EF4-FFF2-40B4-BE49-F238E27FC236}">
                <a16:creationId xmlns:a16="http://schemas.microsoft.com/office/drawing/2014/main" id="{420F3F5A-3B0D-7340-8BF0-22B60BBBF2E9}"/>
              </a:ext>
            </a:extLst>
          </p:cNvPr>
          <p:cNvPicPr>
            <a:picLocks noChangeAspect="1"/>
          </p:cNvPicPr>
          <p:nvPr/>
        </p:nvPicPr>
        <p:blipFill>
          <a:blip r:embed="rId8"/>
          <a:stretch>
            <a:fillRect/>
          </a:stretch>
        </p:blipFill>
        <p:spPr>
          <a:xfrm>
            <a:off x="3702575" y="3102270"/>
            <a:ext cx="1389455" cy="344361"/>
          </a:xfrm>
          <a:prstGeom prst="rect">
            <a:avLst/>
          </a:prstGeom>
        </p:spPr>
      </p:pic>
      <p:pic>
        <p:nvPicPr>
          <p:cNvPr id="16" name="Picture 15">
            <a:extLst>
              <a:ext uri="{FF2B5EF4-FFF2-40B4-BE49-F238E27FC236}">
                <a16:creationId xmlns:a16="http://schemas.microsoft.com/office/drawing/2014/main" id="{AF461B9F-2F83-0E48-B6C7-B221C54EF09E}"/>
              </a:ext>
            </a:extLst>
          </p:cNvPr>
          <p:cNvPicPr>
            <a:picLocks noChangeAspect="1"/>
          </p:cNvPicPr>
          <p:nvPr/>
        </p:nvPicPr>
        <p:blipFill>
          <a:blip r:embed="rId9"/>
          <a:stretch>
            <a:fillRect/>
          </a:stretch>
        </p:blipFill>
        <p:spPr>
          <a:xfrm>
            <a:off x="6190065" y="1253950"/>
            <a:ext cx="1603424" cy="1068949"/>
          </a:xfrm>
          <a:prstGeom prst="rect">
            <a:avLst/>
          </a:prstGeom>
        </p:spPr>
      </p:pic>
      <p:sp>
        <p:nvSpPr>
          <p:cNvPr id="17" name="Rounded Rectangular Callout 16">
            <a:extLst>
              <a:ext uri="{FF2B5EF4-FFF2-40B4-BE49-F238E27FC236}">
                <a16:creationId xmlns:a16="http://schemas.microsoft.com/office/drawing/2014/main" id="{5D829873-AC4C-B34E-A9C2-3E0881EA00EF}"/>
              </a:ext>
            </a:extLst>
          </p:cNvPr>
          <p:cNvSpPr/>
          <p:nvPr/>
        </p:nvSpPr>
        <p:spPr>
          <a:xfrm>
            <a:off x="994633" y="1689876"/>
            <a:ext cx="1420009" cy="1091900"/>
          </a:xfrm>
          <a:prstGeom prst="wedgeRoundRectCallout">
            <a:avLst>
              <a:gd name="adj1" fmla="val -49621"/>
              <a:gd name="adj2" fmla="val 1442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ular Callout 17">
            <a:extLst>
              <a:ext uri="{FF2B5EF4-FFF2-40B4-BE49-F238E27FC236}">
                <a16:creationId xmlns:a16="http://schemas.microsoft.com/office/drawing/2014/main" id="{531F811F-7F06-6549-9DD7-F975E06B145D}"/>
              </a:ext>
            </a:extLst>
          </p:cNvPr>
          <p:cNvSpPr/>
          <p:nvPr/>
        </p:nvSpPr>
        <p:spPr>
          <a:xfrm>
            <a:off x="1015251" y="1709214"/>
            <a:ext cx="1420009" cy="1091900"/>
          </a:xfrm>
          <a:prstGeom prst="wedgeRoundRectCallout">
            <a:avLst>
              <a:gd name="adj1" fmla="val -49621"/>
              <a:gd name="adj2" fmla="val 14427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mesh</a:t>
            </a:r>
          </a:p>
          <a:p>
            <a:pPr algn="ctr"/>
            <a:r>
              <a:rPr lang="en-US" dirty="0"/>
              <a:t>low energy</a:t>
            </a:r>
          </a:p>
        </p:txBody>
      </p:sp>
      <p:sp>
        <p:nvSpPr>
          <p:cNvPr id="19" name="Rounded Rectangular Callout 18">
            <a:extLst>
              <a:ext uri="{FF2B5EF4-FFF2-40B4-BE49-F238E27FC236}">
                <a16:creationId xmlns:a16="http://schemas.microsoft.com/office/drawing/2014/main" id="{7E65D8C7-7F1C-E94D-8EB5-C39801E7E623}"/>
              </a:ext>
            </a:extLst>
          </p:cNvPr>
          <p:cNvSpPr/>
          <p:nvPr/>
        </p:nvSpPr>
        <p:spPr>
          <a:xfrm>
            <a:off x="3216254" y="1538972"/>
            <a:ext cx="1420009" cy="1091900"/>
          </a:xfrm>
          <a:prstGeom prst="wedgeRoundRectCallout">
            <a:avLst>
              <a:gd name="adj1" fmla="val 43561"/>
              <a:gd name="adj2" fmla="val 851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pairing</a:t>
            </a:r>
          </a:p>
          <a:p>
            <a:pPr algn="ctr"/>
            <a:r>
              <a:rPr lang="en-US" dirty="0"/>
              <a:t>profiles</a:t>
            </a:r>
          </a:p>
        </p:txBody>
      </p:sp>
      <p:sp>
        <p:nvSpPr>
          <p:cNvPr id="20" name="Rounded Rectangular Callout 19">
            <a:extLst>
              <a:ext uri="{FF2B5EF4-FFF2-40B4-BE49-F238E27FC236}">
                <a16:creationId xmlns:a16="http://schemas.microsoft.com/office/drawing/2014/main" id="{EB673F1D-6172-444B-8EAC-5093E95D65DB}"/>
              </a:ext>
            </a:extLst>
          </p:cNvPr>
          <p:cNvSpPr/>
          <p:nvPr/>
        </p:nvSpPr>
        <p:spPr>
          <a:xfrm>
            <a:off x="6416859" y="4972360"/>
            <a:ext cx="1866529" cy="1091900"/>
          </a:xfrm>
          <a:prstGeom prst="wedgeRoundRectCallout">
            <a:avLst>
              <a:gd name="adj1" fmla="val 53410"/>
              <a:gd name="adj2" fmla="val -153263"/>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speed</a:t>
            </a:r>
          </a:p>
          <a:p>
            <a:pPr algn="ctr"/>
            <a:r>
              <a:rPr lang="en-US" dirty="0"/>
              <a:t>authentication</a:t>
            </a:r>
          </a:p>
        </p:txBody>
      </p:sp>
      <p:sp>
        <p:nvSpPr>
          <p:cNvPr id="22" name="Rounded Rectangular Callout 21">
            <a:extLst>
              <a:ext uri="{FF2B5EF4-FFF2-40B4-BE49-F238E27FC236}">
                <a16:creationId xmlns:a16="http://schemas.microsoft.com/office/drawing/2014/main" id="{EF05576B-E418-D441-9073-2BF40802F34D}"/>
              </a:ext>
            </a:extLst>
          </p:cNvPr>
          <p:cNvSpPr/>
          <p:nvPr/>
        </p:nvSpPr>
        <p:spPr>
          <a:xfrm>
            <a:off x="9430723" y="4810106"/>
            <a:ext cx="1866529" cy="1091900"/>
          </a:xfrm>
          <a:prstGeom prst="wedgeRoundRectCallout">
            <a:avLst>
              <a:gd name="adj1" fmla="val -16328"/>
              <a:gd name="adj2" fmla="val -151293"/>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voice</a:t>
            </a:r>
          </a:p>
          <a:p>
            <a:pPr algn="ctr"/>
            <a:r>
              <a:rPr lang="en-US" dirty="0"/>
              <a:t>mobility</a:t>
            </a:r>
          </a:p>
          <a:p>
            <a:pPr algn="ctr"/>
            <a:r>
              <a:rPr lang="en-US" sz="1400" dirty="0"/>
              <a:t>international roaming</a:t>
            </a:r>
          </a:p>
          <a:p>
            <a:pPr algn="ctr"/>
            <a:endParaRPr lang="en-US" dirty="0"/>
          </a:p>
        </p:txBody>
      </p:sp>
      <p:pic>
        <p:nvPicPr>
          <p:cNvPr id="23" name="Picture 22">
            <a:extLst>
              <a:ext uri="{FF2B5EF4-FFF2-40B4-BE49-F238E27FC236}">
                <a16:creationId xmlns:a16="http://schemas.microsoft.com/office/drawing/2014/main" id="{C6733AE7-FEA2-AE41-8293-977B9D286A13}"/>
              </a:ext>
            </a:extLst>
          </p:cNvPr>
          <p:cNvPicPr>
            <a:picLocks noChangeAspect="1"/>
          </p:cNvPicPr>
          <p:nvPr/>
        </p:nvPicPr>
        <p:blipFill>
          <a:blip r:embed="rId10"/>
          <a:stretch>
            <a:fillRect/>
          </a:stretch>
        </p:blipFill>
        <p:spPr>
          <a:xfrm>
            <a:off x="10557441" y="1349587"/>
            <a:ext cx="1519512" cy="1312306"/>
          </a:xfrm>
          <a:prstGeom prst="rect">
            <a:avLst/>
          </a:prstGeom>
        </p:spPr>
      </p:pic>
      <p:pic>
        <p:nvPicPr>
          <p:cNvPr id="24" name="Picture 23">
            <a:extLst>
              <a:ext uri="{FF2B5EF4-FFF2-40B4-BE49-F238E27FC236}">
                <a16:creationId xmlns:a16="http://schemas.microsoft.com/office/drawing/2014/main" id="{718F2C37-174C-0542-8BF5-BB033A4EDA66}"/>
              </a:ext>
            </a:extLst>
          </p:cNvPr>
          <p:cNvPicPr>
            <a:picLocks noChangeAspect="1"/>
          </p:cNvPicPr>
          <p:nvPr/>
        </p:nvPicPr>
        <p:blipFill>
          <a:blip r:embed="rId11"/>
          <a:stretch>
            <a:fillRect/>
          </a:stretch>
        </p:blipFill>
        <p:spPr>
          <a:xfrm>
            <a:off x="8942957" y="1511509"/>
            <a:ext cx="1386270" cy="1261506"/>
          </a:xfrm>
          <a:prstGeom prst="rect">
            <a:avLst/>
          </a:prstGeom>
        </p:spPr>
      </p:pic>
      <p:pic>
        <p:nvPicPr>
          <p:cNvPr id="26" name="Picture 25">
            <a:extLst>
              <a:ext uri="{FF2B5EF4-FFF2-40B4-BE49-F238E27FC236}">
                <a16:creationId xmlns:a16="http://schemas.microsoft.com/office/drawing/2014/main" id="{A38E41EF-7912-8C46-A8BC-9AB99C756E2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91671" y="3224248"/>
            <a:ext cx="1302572" cy="1302572"/>
          </a:xfrm>
          <a:prstGeom prst="rect">
            <a:avLst/>
          </a:prstGeom>
        </p:spPr>
      </p:pic>
      <p:pic>
        <p:nvPicPr>
          <p:cNvPr id="28" name="Picture 27">
            <a:extLst>
              <a:ext uri="{FF2B5EF4-FFF2-40B4-BE49-F238E27FC236}">
                <a16:creationId xmlns:a16="http://schemas.microsoft.com/office/drawing/2014/main" id="{81B158AB-F84F-454B-B131-532B5B739870}"/>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61024" y="4339135"/>
            <a:ext cx="1562473" cy="375369"/>
          </a:xfrm>
          <a:prstGeom prst="rect">
            <a:avLst/>
          </a:prstGeom>
        </p:spPr>
      </p:pic>
      <p:pic>
        <p:nvPicPr>
          <p:cNvPr id="5" name="Audio 4">
            <a:hlinkClick r:id="" action="ppaction://media"/>
            <a:extLst>
              <a:ext uri="{FF2B5EF4-FFF2-40B4-BE49-F238E27FC236}">
                <a16:creationId xmlns:a16="http://schemas.microsoft.com/office/drawing/2014/main" id="{1F35E352-2DAB-AE40-9C16-26003C483F5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08496970"/>
      </p:ext>
    </p:extLst>
  </p:cSld>
  <p:clrMapOvr>
    <a:masterClrMapping/>
  </p:clrMapOvr>
  <mc:AlternateContent xmlns:mc="http://schemas.openxmlformats.org/markup-compatibility/2006">
    <mc:Choice xmlns:p14="http://schemas.microsoft.com/office/powerpoint/2010/main" Requires="p14">
      <p:transition spd="slow" p14:dur="2000" advTm="76548"/>
    </mc:Choice>
    <mc:Fallback>
      <p:transition spd="slow" advTm="76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9CC0-4067-2749-8C78-E08B31FF618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A32E2D7-47AF-FE49-B9D2-647ADF8F1376}"/>
              </a:ext>
            </a:extLst>
          </p:cNvPr>
          <p:cNvSpPr>
            <a:spLocks noGrp="1"/>
          </p:cNvSpPr>
          <p:nvPr>
            <p:ph idx="1"/>
          </p:nvPr>
        </p:nvSpPr>
        <p:spPr/>
        <p:txBody>
          <a:bodyPr/>
          <a:lstStyle/>
          <a:p>
            <a:r>
              <a:rPr lang="en-US" dirty="0"/>
              <a:t>6G needs an architecture re-think, not (only) better PHY</a:t>
            </a:r>
          </a:p>
          <a:p>
            <a:r>
              <a:rPr lang="en-US" dirty="0"/>
              <a:t>Cleaner separation between media/complexity-dependent layers, common data transport and control planes</a:t>
            </a:r>
          </a:p>
          <a:p>
            <a:r>
              <a:rPr lang="en-US" dirty="0"/>
              <a:t>Design scalable, </a:t>
            </a:r>
            <a:r>
              <a:rPr lang="en-US" dirty="0">
                <a:solidFill>
                  <a:srgbClr val="FF0000"/>
                </a:solidFill>
              </a:rPr>
              <a:t>IP-based</a:t>
            </a:r>
            <a:r>
              <a:rPr lang="en-US" dirty="0"/>
              <a:t> control plane for everything from peer-to-peer mode to managed national cellular network</a:t>
            </a:r>
          </a:p>
          <a:p>
            <a:r>
              <a:rPr lang="en-US" dirty="0"/>
              <a:t>Cleanly separate access from backbone</a:t>
            </a:r>
          </a:p>
          <a:p>
            <a:pPr lvl="1"/>
            <a:r>
              <a:rPr lang="en-US" dirty="0"/>
              <a:t>since likely continue to be both locally (enterprise) and third-party managed</a:t>
            </a:r>
          </a:p>
          <a:p>
            <a:r>
              <a:rPr lang="en-US" dirty="0"/>
              <a:t>Opportunity to bridge the Wi-Fi - cellular chasm</a:t>
            </a:r>
          </a:p>
        </p:txBody>
      </p:sp>
      <p:sp>
        <p:nvSpPr>
          <p:cNvPr id="4" name="Footer Placeholder 3">
            <a:extLst>
              <a:ext uri="{FF2B5EF4-FFF2-40B4-BE49-F238E27FC236}">
                <a16:creationId xmlns:a16="http://schemas.microsoft.com/office/drawing/2014/main" id="{B4D468E6-B75D-594B-B099-626560490A88}"/>
              </a:ext>
            </a:extLst>
          </p:cNvPr>
          <p:cNvSpPr>
            <a:spLocks noGrp="1"/>
          </p:cNvSpPr>
          <p:nvPr>
            <p:ph type="ftr" sz="quarter" idx="11"/>
          </p:nvPr>
        </p:nvSpPr>
        <p:spPr/>
        <p:txBody>
          <a:bodyPr/>
          <a:lstStyle/>
          <a:p>
            <a:r>
              <a:rPr lang="en-US"/>
              <a:t>6G Levi 2020</a:t>
            </a:r>
          </a:p>
        </p:txBody>
      </p:sp>
      <p:sp>
        <p:nvSpPr>
          <p:cNvPr id="5" name="Slide Number Placeholder 4">
            <a:extLst>
              <a:ext uri="{FF2B5EF4-FFF2-40B4-BE49-F238E27FC236}">
                <a16:creationId xmlns:a16="http://schemas.microsoft.com/office/drawing/2014/main" id="{D8CFA14F-6BBE-1D49-988F-4D6CD9EB30BD}"/>
              </a:ext>
            </a:extLst>
          </p:cNvPr>
          <p:cNvSpPr>
            <a:spLocks noGrp="1"/>
          </p:cNvSpPr>
          <p:nvPr>
            <p:ph type="sldNum" sz="quarter" idx="12"/>
          </p:nvPr>
        </p:nvSpPr>
        <p:spPr/>
        <p:txBody>
          <a:bodyPr/>
          <a:lstStyle/>
          <a:p>
            <a:fld id="{6D00ABC0-0B20-594E-8324-2F30128B41A0}" type="slidenum">
              <a:rPr lang="en-US" smtClean="0"/>
              <a:t>20</a:t>
            </a:fld>
            <a:endParaRPr lang="en-US"/>
          </a:p>
        </p:txBody>
      </p:sp>
      <p:pic>
        <p:nvPicPr>
          <p:cNvPr id="6" name="Audio 5">
            <a:hlinkClick r:id="" action="ppaction://media"/>
            <a:extLst>
              <a:ext uri="{FF2B5EF4-FFF2-40B4-BE49-F238E27FC236}">
                <a16:creationId xmlns:a16="http://schemas.microsoft.com/office/drawing/2014/main" id="{D2740154-983B-4540-8EC4-E2D389F85C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47298722"/>
      </p:ext>
    </p:extLst>
  </p:cSld>
  <p:clrMapOvr>
    <a:masterClrMapping/>
  </p:clrMapOvr>
  <mc:AlternateContent xmlns:mc="http://schemas.openxmlformats.org/markup-compatibility/2006">
    <mc:Choice xmlns:p14="http://schemas.microsoft.com/office/powerpoint/2010/main" Requires="p14">
      <p:transition spd="slow" p14:dur="2000" advTm="100186"/>
    </mc:Choice>
    <mc:Fallback>
      <p:transition spd="slow" advTm="10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E43A8E-5956-D141-A605-CAC6C985891B}"/>
              </a:ext>
            </a:extLst>
          </p:cNvPr>
          <p:cNvSpPr>
            <a:spLocks noGrp="1"/>
          </p:cNvSpPr>
          <p:nvPr>
            <p:ph type="ftr" sz="quarter" idx="11"/>
          </p:nvPr>
        </p:nvSpPr>
        <p:spPr/>
        <p:txBody>
          <a:bodyPr/>
          <a:lstStyle/>
          <a:p>
            <a:r>
              <a:rPr lang="en-US"/>
              <a:t>6G Levi 2020</a:t>
            </a:r>
          </a:p>
        </p:txBody>
      </p:sp>
      <p:sp>
        <p:nvSpPr>
          <p:cNvPr id="3" name="Slide Number Placeholder 2">
            <a:extLst>
              <a:ext uri="{FF2B5EF4-FFF2-40B4-BE49-F238E27FC236}">
                <a16:creationId xmlns:a16="http://schemas.microsoft.com/office/drawing/2014/main" id="{170E08EF-2975-E646-A065-BD7EAE1647C4}"/>
              </a:ext>
            </a:extLst>
          </p:cNvPr>
          <p:cNvSpPr>
            <a:spLocks noGrp="1"/>
          </p:cNvSpPr>
          <p:nvPr>
            <p:ph type="sldNum" sz="quarter" idx="12"/>
          </p:nvPr>
        </p:nvSpPr>
        <p:spPr/>
        <p:txBody>
          <a:bodyPr/>
          <a:lstStyle/>
          <a:p>
            <a:fld id="{6D00ABC0-0B20-594E-8324-2F30128B41A0}" type="slidenum">
              <a:rPr lang="en-US" smtClean="0"/>
              <a:t>3</a:t>
            </a:fld>
            <a:endParaRPr lang="en-US"/>
          </a:p>
        </p:txBody>
      </p:sp>
      <p:sp>
        <p:nvSpPr>
          <p:cNvPr id="4" name="Title 3">
            <a:extLst>
              <a:ext uri="{FF2B5EF4-FFF2-40B4-BE49-F238E27FC236}">
                <a16:creationId xmlns:a16="http://schemas.microsoft.com/office/drawing/2014/main" id="{08840138-6960-C841-BFA1-C2B039A6F18B}"/>
              </a:ext>
            </a:extLst>
          </p:cNvPr>
          <p:cNvSpPr>
            <a:spLocks noGrp="1"/>
          </p:cNvSpPr>
          <p:nvPr>
            <p:ph type="title"/>
          </p:nvPr>
        </p:nvSpPr>
        <p:spPr/>
        <p:txBody>
          <a:bodyPr/>
          <a:lstStyle/>
          <a:p>
            <a:r>
              <a:rPr lang="en-US" dirty="0"/>
              <a:t>Parallel timelines</a:t>
            </a:r>
          </a:p>
        </p:txBody>
      </p:sp>
      <p:cxnSp>
        <p:nvCxnSpPr>
          <p:cNvPr id="6" name="Straight Connector 5">
            <a:extLst>
              <a:ext uri="{FF2B5EF4-FFF2-40B4-BE49-F238E27FC236}">
                <a16:creationId xmlns:a16="http://schemas.microsoft.com/office/drawing/2014/main" id="{B8664B32-3572-2846-9873-C20EB0577791}"/>
              </a:ext>
            </a:extLst>
          </p:cNvPr>
          <p:cNvCxnSpPr/>
          <p:nvPr/>
        </p:nvCxnSpPr>
        <p:spPr>
          <a:xfrm>
            <a:off x="338667" y="3567289"/>
            <a:ext cx="11255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C69406-4DDB-CD40-8852-820641AE76A4}"/>
              </a:ext>
            </a:extLst>
          </p:cNvPr>
          <p:cNvCxnSpPr/>
          <p:nvPr/>
        </p:nvCxnSpPr>
        <p:spPr>
          <a:xfrm>
            <a:off x="507999"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0B6ABC-884A-FE4F-A1D0-A5F4D5D5FA55}"/>
              </a:ext>
            </a:extLst>
          </p:cNvPr>
          <p:cNvCxnSpPr/>
          <p:nvPr/>
        </p:nvCxnSpPr>
        <p:spPr>
          <a:xfrm>
            <a:off x="1878188"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D37CF3-FD86-1C4C-9AE0-FD8A5E89890D}"/>
              </a:ext>
            </a:extLst>
          </p:cNvPr>
          <p:cNvCxnSpPr/>
          <p:nvPr/>
        </p:nvCxnSpPr>
        <p:spPr>
          <a:xfrm>
            <a:off x="3248377"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76F5554-4513-B94D-A42B-921F49E62215}"/>
              </a:ext>
            </a:extLst>
          </p:cNvPr>
          <p:cNvCxnSpPr/>
          <p:nvPr/>
        </p:nvCxnSpPr>
        <p:spPr>
          <a:xfrm>
            <a:off x="4618566"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243C3C-48DF-E74D-8883-0287D6B963F7}"/>
              </a:ext>
            </a:extLst>
          </p:cNvPr>
          <p:cNvCxnSpPr/>
          <p:nvPr/>
        </p:nvCxnSpPr>
        <p:spPr>
          <a:xfrm>
            <a:off x="5988755"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359C61-FFBE-CC49-870E-8F825F0761FD}"/>
              </a:ext>
            </a:extLst>
          </p:cNvPr>
          <p:cNvCxnSpPr/>
          <p:nvPr/>
        </p:nvCxnSpPr>
        <p:spPr>
          <a:xfrm>
            <a:off x="7358944"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B8F119-786A-FC47-8652-088B6B308D02}"/>
              </a:ext>
            </a:extLst>
          </p:cNvPr>
          <p:cNvCxnSpPr/>
          <p:nvPr/>
        </p:nvCxnSpPr>
        <p:spPr>
          <a:xfrm>
            <a:off x="8729133"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7115A4-DDC3-574E-BB06-64774506EB11}"/>
              </a:ext>
            </a:extLst>
          </p:cNvPr>
          <p:cNvCxnSpPr/>
          <p:nvPr/>
        </p:nvCxnSpPr>
        <p:spPr>
          <a:xfrm>
            <a:off x="10099322" y="3429000"/>
            <a:ext cx="0" cy="2511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B25790-695E-454F-A648-AC708B9EE447}"/>
              </a:ext>
            </a:extLst>
          </p:cNvPr>
          <p:cNvCxnSpPr/>
          <p:nvPr/>
        </p:nvCxnSpPr>
        <p:spPr>
          <a:xfrm>
            <a:off x="11469510" y="3429000"/>
            <a:ext cx="0" cy="251178"/>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29E9F27-247D-B341-B007-5B38C1D65B30}"/>
              </a:ext>
            </a:extLst>
          </p:cNvPr>
          <p:cNvSpPr txBox="1"/>
          <p:nvPr/>
        </p:nvSpPr>
        <p:spPr>
          <a:xfrm>
            <a:off x="181626" y="3718815"/>
            <a:ext cx="652743" cy="369332"/>
          </a:xfrm>
          <a:prstGeom prst="rect">
            <a:avLst/>
          </a:prstGeom>
          <a:noFill/>
        </p:spPr>
        <p:txBody>
          <a:bodyPr wrap="none" rtlCol="0">
            <a:spAutoFit/>
          </a:bodyPr>
          <a:lstStyle/>
          <a:p>
            <a:pPr algn="ctr"/>
            <a:r>
              <a:rPr lang="en-US" dirty="0"/>
              <a:t>1980</a:t>
            </a:r>
          </a:p>
        </p:txBody>
      </p:sp>
      <p:sp>
        <p:nvSpPr>
          <p:cNvPr id="30" name="TextBox 29">
            <a:extLst>
              <a:ext uri="{FF2B5EF4-FFF2-40B4-BE49-F238E27FC236}">
                <a16:creationId xmlns:a16="http://schemas.microsoft.com/office/drawing/2014/main" id="{60DAEF02-92E4-6E44-8ECF-D5DF0067907B}"/>
              </a:ext>
            </a:extLst>
          </p:cNvPr>
          <p:cNvSpPr txBox="1"/>
          <p:nvPr/>
        </p:nvSpPr>
        <p:spPr>
          <a:xfrm>
            <a:off x="1551815" y="3718815"/>
            <a:ext cx="652744" cy="369332"/>
          </a:xfrm>
          <a:prstGeom prst="rect">
            <a:avLst/>
          </a:prstGeom>
          <a:noFill/>
        </p:spPr>
        <p:txBody>
          <a:bodyPr wrap="none" rtlCol="0">
            <a:spAutoFit/>
          </a:bodyPr>
          <a:lstStyle/>
          <a:p>
            <a:pPr algn="ctr"/>
            <a:r>
              <a:rPr lang="en-US" dirty="0"/>
              <a:t>1985</a:t>
            </a:r>
          </a:p>
        </p:txBody>
      </p:sp>
      <p:sp>
        <p:nvSpPr>
          <p:cNvPr id="31" name="TextBox 30">
            <a:extLst>
              <a:ext uri="{FF2B5EF4-FFF2-40B4-BE49-F238E27FC236}">
                <a16:creationId xmlns:a16="http://schemas.microsoft.com/office/drawing/2014/main" id="{F295AB42-9D0B-524E-AD2E-B9E2A22FE35F}"/>
              </a:ext>
            </a:extLst>
          </p:cNvPr>
          <p:cNvSpPr txBox="1"/>
          <p:nvPr/>
        </p:nvSpPr>
        <p:spPr>
          <a:xfrm>
            <a:off x="2922005" y="3718815"/>
            <a:ext cx="652744" cy="369332"/>
          </a:xfrm>
          <a:prstGeom prst="rect">
            <a:avLst/>
          </a:prstGeom>
          <a:noFill/>
        </p:spPr>
        <p:txBody>
          <a:bodyPr wrap="none" rtlCol="0">
            <a:spAutoFit/>
          </a:bodyPr>
          <a:lstStyle/>
          <a:p>
            <a:pPr algn="ctr"/>
            <a:r>
              <a:rPr lang="en-US" dirty="0"/>
              <a:t>1990</a:t>
            </a:r>
          </a:p>
        </p:txBody>
      </p:sp>
      <p:sp>
        <p:nvSpPr>
          <p:cNvPr id="32" name="TextBox 31">
            <a:extLst>
              <a:ext uri="{FF2B5EF4-FFF2-40B4-BE49-F238E27FC236}">
                <a16:creationId xmlns:a16="http://schemas.microsoft.com/office/drawing/2014/main" id="{D1117A40-8AE7-DA48-A53E-0B954E3D0387}"/>
              </a:ext>
            </a:extLst>
          </p:cNvPr>
          <p:cNvSpPr txBox="1"/>
          <p:nvPr/>
        </p:nvSpPr>
        <p:spPr>
          <a:xfrm>
            <a:off x="4292195" y="3718815"/>
            <a:ext cx="652744" cy="369332"/>
          </a:xfrm>
          <a:prstGeom prst="rect">
            <a:avLst/>
          </a:prstGeom>
          <a:noFill/>
        </p:spPr>
        <p:txBody>
          <a:bodyPr wrap="none" rtlCol="0">
            <a:spAutoFit/>
          </a:bodyPr>
          <a:lstStyle/>
          <a:p>
            <a:pPr algn="ctr"/>
            <a:r>
              <a:rPr lang="en-US" dirty="0"/>
              <a:t>1995</a:t>
            </a:r>
          </a:p>
        </p:txBody>
      </p:sp>
      <p:sp>
        <p:nvSpPr>
          <p:cNvPr id="33" name="TextBox 32">
            <a:extLst>
              <a:ext uri="{FF2B5EF4-FFF2-40B4-BE49-F238E27FC236}">
                <a16:creationId xmlns:a16="http://schemas.microsoft.com/office/drawing/2014/main" id="{E0053462-34CB-164F-9D7F-4DB931E93D89}"/>
              </a:ext>
            </a:extLst>
          </p:cNvPr>
          <p:cNvSpPr txBox="1"/>
          <p:nvPr/>
        </p:nvSpPr>
        <p:spPr>
          <a:xfrm>
            <a:off x="5639805" y="3718815"/>
            <a:ext cx="652744" cy="369332"/>
          </a:xfrm>
          <a:prstGeom prst="rect">
            <a:avLst/>
          </a:prstGeom>
          <a:noFill/>
        </p:spPr>
        <p:txBody>
          <a:bodyPr wrap="none" rtlCol="0">
            <a:spAutoFit/>
          </a:bodyPr>
          <a:lstStyle/>
          <a:p>
            <a:pPr algn="ctr"/>
            <a:r>
              <a:rPr lang="en-US" dirty="0"/>
              <a:t>2000</a:t>
            </a:r>
          </a:p>
        </p:txBody>
      </p:sp>
      <p:sp>
        <p:nvSpPr>
          <p:cNvPr id="34" name="TextBox 33">
            <a:extLst>
              <a:ext uri="{FF2B5EF4-FFF2-40B4-BE49-F238E27FC236}">
                <a16:creationId xmlns:a16="http://schemas.microsoft.com/office/drawing/2014/main" id="{AB5727A5-C803-D749-B29C-D8FBFF090B46}"/>
              </a:ext>
            </a:extLst>
          </p:cNvPr>
          <p:cNvSpPr txBox="1"/>
          <p:nvPr/>
        </p:nvSpPr>
        <p:spPr>
          <a:xfrm>
            <a:off x="7032571" y="3718815"/>
            <a:ext cx="652744" cy="369332"/>
          </a:xfrm>
          <a:prstGeom prst="rect">
            <a:avLst/>
          </a:prstGeom>
          <a:noFill/>
        </p:spPr>
        <p:txBody>
          <a:bodyPr wrap="none" rtlCol="0">
            <a:spAutoFit/>
          </a:bodyPr>
          <a:lstStyle/>
          <a:p>
            <a:pPr algn="ctr"/>
            <a:r>
              <a:rPr lang="en-US" dirty="0"/>
              <a:t>2005</a:t>
            </a:r>
          </a:p>
        </p:txBody>
      </p:sp>
      <p:sp>
        <p:nvSpPr>
          <p:cNvPr id="35" name="TextBox 34">
            <a:extLst>
              <a:ext uri="{FF2B5EF4-FFF2-40B4-BE49-F238E27FC236}">
                <a16:creationId xmlns:a16="http://schemas.microsoft.com/office/drawing/2014/main" id="{CF0735B1-10EE-1142-A633-DEEEBF314AF3}"/>
              </a:ext>
            </a:extLst>
          </p:cNvPr>
          <p:cNvSpPr txBox="1"/>
          <p:nvPr/>
        </p:nvSpPr>
        <p:spPr>
          <a:xfrm>
            <a:off x="8402761" y="3718815"/>
            <a:ext cx="652744" cy="369332"/>
          </a:xfrm>
          <a:prstGeom prst="rect">
            <a:avLst/>
          </a:prstGeom>
          <a:noFill/>
        </p:spPr>
        <p:txBody>
          <a:bodyPr wrap="none" rtlCol="0">
            <a:spAutoFit/>
          </a:bodyPr>
          <a:lstStyle/>
          <a:p>
            <a:pPr algn="ctr"/>
            <a:r>
              <a:rPr lang="en-US" dirty="0"/>
              <a:t>2010</a:t>
            </a:r>
          </a:p>
        </p:txBody>
      </p:sp>
      <p:sp>
        <p:nvSpPr>
          <p:cNvPr id="36" name="TextBox 35">
            <a:extLst>
              <a:ext uri="{FF2B5EF4-FFF2-40B4-BE49-F238E27FC236}">
                <a16:creationId xmlns:a16="http://schemas.microsoft.com/office/drawing/2014/main" id="{8484050D-DE7B-6446-8875-D74669B83354}"/>
              </a:ext>
            </a:extLst>
          </p:cNvPr>
          <p:cNvSpPr txBox="1"/>
          <p:nvPr/>
        </p:nvSpPr>
        <p:spPr>
          <a:xfrm>
            <a:off x="9772949" y="3718815"/>
            <a:ext cx="652744" cy="369332"/>
          </a:xfrm>
          <a:prstGeom prst="rect">
            <a:avLst/>
          </a:prstGeom>
          <a:noFill/>
        </p:spPr>
        <p:txBody>
          <a:bodyPr wrap="none" rtlCol="0">
            <a:spAutoFit/>
          </a:bodyPr>
          <a:lstStyle/>
          <a:p>
            <a:pPr algn="ctr"/>
            <a:r>
              <a:rPr lang="en-US" dirty="0"/>
              <a:t>2015</a:t>
            </a:r>
          </a:p>
        </p:txBody>
      </p:sp>
      <p:sp>
        <p:nvSpPr>
          <p:cNvPr id="37" name="TextBox 36">
            <a:extLst>
              <a:ext uri="{FF2B5EF4-FFF2-40B4-BE49-F238E27FC236}">
                <a16:creationId xmlns:a16="http://schemas.microsoft.com/office/drawing/2014/main" id="{9DF13461-2E6F-C64A-B1C8-67442D91DF8F}"/>
              </a:ext>
            </a:extLst>
          </p:cNvPr>
          <p:cNvSpPr txBox="1"/>
          <p:nvPr/>
        </p:nvSpPr>
        <p:spPr>
          <a:xfrm>
            <a:off x="11143137" y="3718815"/>
            <a:ext cx="652744" cy="369332"/>
          </a:xfrm>
          <a:prstGeom prst="rect">
            <a:avLst/>
          </a:prstGeom>
          <a:noFill/>
        </p:spPr>
        <p:txBody>
          <a:bodyPr wrap="none" rtlCol="0">
            <a:spAutoFit/>
          </a:bodyPr>
          <a:lstStyle/>
          <a:p>
            <a:pPr algn="ctr"/>
            <a:r>
              <a:rPr lang="en-US" dirty="0"/>
              <a:t>2020</a:t>
            </a:r>
          </a:p>
        </p:txBody>
      </p:sp>
      <p:sp>
        <p:nvSpPr>
          <p:cNvPr id="38" name="TextBox 37">
            <a:extLst>
              <a:ext uri="{FF2B5EF4-FFF2-40B4-BE49-F238E27FC236}">
                <a16:creationId xmlns:a16="http://schemas.microsoft.com/office/drawing/2014/main" id="{6080CCA5-449A-1640-AB70-7D8D670C3D43}"/>
              </a:ext>
            </a:extLst>
          </p:cNvPr>
          <p:cNvSpPr txBox="1"/>
          <p:nvPr/>
        </p:nvSpPr>
        <p:spPr>
          <a:xfrm>
            <a:off x="507998" y="6084711"/>
            <a:ext cx="2868029" cy="646331"/>
          </a:xfrm>
          <a:prstGeom prst="rect">
            <a:avLst/>
          </a:prstGeom>
          <a:noFill/>
        </p:spPr>
        <p:txBody>
          <a:bodyPr wrap="none" rtlCol="0">
            <a:spAutoFit/>
          </a:bodyPr>
          <a:lstStyle/>
          <a:p>
            <a:r>
              <a:rPr lang="en-US" dirty="0"/>
              <a:t>approximate standardization</a:t>
            </a:r>
          </a:p>
          <a:p>
            <a:r>
              <a:rPr lang="en-US" dirty="0"/>
              <a:t>or first deployment</a:t>
            </a:r>
          </a:p>
        </p:txBody>
      </p:sp>
      <p:sp>
        <p:nvSpPr>
          <p:cNvPr id="39" name="TextBox 38">
            <a:extLst>
              <a:ext uri="{FF2B5EF4-FFF2-40B4-BE49-F238E27FC236}">
                <a16:creationId xmlns:a16="http://schemas.microsoft.com/office/drawing/2014/main" id="{3889D475-3E23-B549-8BE4-A2CB9F5871B8}"/>
              </a:ext>
            </a:extLst>
          </p:cNvPr>
          <p:cNvSpPr txBox="1"/>
          <p:nvPr/>
        </p:nvSpPr>
        <p:spPr>
          <a:xfrm>
            <a:off x="12295" y="2641868"/>
            <a:ext cx="652744" cy="584775"/>
          </a:xfrm>
          <a:prstGeom prst="rect">
            <a:avLst/>
          </a:prstGeom>
          <a:noFill/>
        </p:spPr>
        <p:txBody>
          <a:bodyPr wrap="none" rtlCol="0">
            <a:spAutoFit/>
          </a:bodyPr>
          <a:lstStyle/>
          <a:p>
            <a:pPr algn="ctr"/>
            <a:r>
              <a:rPr lang="en-US" sz="3200" dirty="0"/>
              <a:t>1G</a:t>
            </a:r>
          </a:p>
        </p:txBody>
      </p:sp>
      <p:sp>
        <p:nvSpPr>
          <p:cNvPr id="40" name="TextBox 39">
            <a:extLst>
              <a:ext uri="{FF2B5EF4-FFF2-40B4-BE49-F238E27FC236}">
                <a16:creationId xmlns:a16="http://schemas.microsoft.com/office/drawing/2014/main" id="{F5BF3047-2BD9-9F49-8F93-22F676F23413}"/>
              </a:ext>
            </a:extLst>
          </p:cNvPr>
          <p:cNvSpPr txBox="1"/>
          <p:nvPr/>
        </p:nvSpPr>
        <p:spPr>
          <a:xfrm>
            <a:off x="3248378" y="2681693"/>
            <a:ext cx="652743" cy="584775"/>
          </a:xfrm>
          <a:prstGeom prst="rect">
            <a:avLst/>
          </a:prstGeom>
          <a:noFill/>
        </p:spPr>
        <p:txBody>
          <a:bodyPr wrap="none" rtlCol="0">
            <a:spAutoFit/>
          </a:bodyPr>
          <a:lstStyle/>
          <a:p>
            <a:pPr algn="ctr"/>
            <a:r>
              <a:rPr lang="en-US" sz="3200" dirty="0"/>
              <a:t>2G</a:t>
            </a:r>
          </a:p>
        </p:txBody>
      </p:sp>
      <p:sp>
        <p:nvSpPr>
          <p:cNvPr id="41" name="TextBox 40">
            <a:extLst>
              <a:ext uri="{FF2B5EF4-FFF2-40B4-BE49-F238E27FC236}">
                <a16:creationId xmlns:a16="http://schemas.microsoft.com/office/drawing/2014/main" id="{1C076C2E-D680-AD43-8970-872663860165}"/>
              </a:ext>
            </a:extLst>
          </p:cNvPr>
          <p:cNvSpPr txBox="1"/>
          <p:nvPr/>
        </p:nvSpPr>
        <p:spPr>
          <a:xfrm>
            <a:off x="5988756" y="2673902"/>
            <a:ext cx="652743" cy="584775"/>
          </a:xfrm>
          <a:prstGeom prst="rect">
            <a:avLst/>
          </a:prstGeom>
          <a:noFill/>
        </p:spPr>
        <p:txBody>
          <a:bodyPr wrap="none" rtlCol="0">
            <a:spAutoFit/>
          </a:bodyPr>
          <a:lstStyle/>
          <a:p>
            <a:pPr algn="ctr"/>
            <a:r>
              <a:rPr lang="en-US" sz="3200" dirty="0"/>
              <a:t>3G</a:t>
            </a:r>
          </a:p>
        </p:txBody>
      </p:sp>
      <p:sp>
        <p:nvSpPr>
          <p:cNvPr id="42" name="TextBox 41">
            <a:extLst>
              <a:ext uri="{FF2B5EF4-FFF2-40B4-BE49-F238E27FC236}">
                <a16:creationId xmlns:a16="http://schemas.microsoft.com/office/drawing/2014/main" id="{73A578E4-8693-AB43-AEAE-FF13587B2C3F}"/>
              </a:ext>
            </a:extLst>
          </p:cNvPr>
          <p:cNvSpPr txBox="1"/>
          <p:nvPr/>
        </p:nvSpPr>
        <p:spPr>
          <a:xfrm>
            <a:off x="8610601" y="2681692"/>
            <a:ext cx="652743" cy="584775"/>
          </a:xfrm>
          <a:prstGeom prst="rect">
            <a:avLst/>
          </a:prstGeom>
          <a:noFill/>
        </p:spPr>
        <p:txBody>
          <a:bodyPr wrap="none" rtlCol="0">
            <a:spAutoFit/>
          </a:bodyPr>
          <a:lstStyle/>
          <a:p>
            <a:pPr algn="ctr"/>
            <a:r>
              <a:rPr lang="en-US" sz="3200" dirty="0"/>
              <a:t>4G</a:t>
            </a:r>
          </a:p>
        </p:txBody>
      </p:sp>
      <p:sp>
        <p:nvSpPr>
          <p:cNvPr id="43" name="TextBox 42">
            <a:extLst>
              <a:ext uri="{FF2B5EF4-FFF2-40B4-BE49-F238E27FC236}">
                <a16:creationId xmlns:a16="http://schemas.microsoft.com/office/drawing/2014/main" id="{D271A705-6A3F-5E46-8500-33736BB36938}"/>
              </a:ext>
            </a:extLst>
          </p:cNvPr>
          <p:cNvSpPr txBox="1"/>
          <p:nvPr/>
        </p:nvSpPr>
        <p:spPr>
          <a:xfrm>
            <a:off x="11368916" y="2704371"/>
            <a:ext cx="652743" cy="584775"/>
          </a:xfrm>
          <a:prstGeom prst="rect">
            <a:avLst/>
          </a:prstGeom>
          <a:noFill/>
        </p:spPr>
        <p:txBody>
          <a:bodyPr wrap="none" rtlCol="0">
            <a:spAutoFit/>
          </a:bodyPr>
          <a:lstStyle/>
          <a:p>
            <a:pPr algn="ctr"/>
            <a:r>
              <a:rPr lang="en-US" sz="3200" dirty="0"/>
              <a:t>5G</a:t>
            </a:r>
          </a:p>
        </p:txBody>
      </p:sp>
      <p:sp>
        <p:nvSpPr>
          <p:cNvPr id="44" name="TextBox 43">
            <a:extLst>
              <a:ext uri="{FF2B5EF4-FFF2-40B4-BE49-F238E27FC236}">
                <a16:creationId xmlns:a16="http://schemas.microsoft.com/office/drawing/2014/main" id="{ED58F61F-DD0C-3E41-9C99-A52A5083BD89}"/>
              </a:ext>
            </a:extLst>
          </p:cNvPr>
          <p:cNvSpPr txBox="1"/>
          <p:nvPr/>
        </p:nvSpPr>
        <p:spPr>
          <a:xfrm>
            <a:off x="1422774" y="4211800"/>
            <a:ext cx="910827" cy="646331"/>
          </a:xfrm>
          <a:prstGeom prst="rect">
            <a:avLst/>
          </a:prstGeom>
          <a:noFill/>
        </p:spPr>
        <p:txBody>
          <a:bodyPr wrap="none" rtlCol="0">
            <a:spAutoFit/>
          </a:bodyPr>
          <a:lstStyle/>
          <a:p>
            <a:pPr algn="ctr"/>
            <a:r>
              <a:rPr lang="en-US" dirty="0"/>
              <a:t>2.4 GHz</a:t>
            </a:r>
          </a:p>
          <a:p>
            <a:pPr algn="ctr"/>
            <a:r>
              <a:rPr lang="en-US" dirty="0"/>
              <a:t>ISM</a:t>
            </a:r>
          </a:p>
        </p:txBody>
      </p:sp>
      <p:pic>
        <p:nvPicPr>
          <p:cNvPr id="46" name="Picture 45">
            <a:extLst>
              <a:ext uri="{FF2B5EF4-FFF2-40B4-BE49-F238E27FC236}">
                <a16:creationId xmlns:a16="http://schemas.microsoft.com/office/drawing/2014/main" id="{E185CA18-CDE5-E843-95A8-7E0FB5D271D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996813" y="4197086"/>
            <a:ext cx="758427" cy="568820"/>
          </a:xfrm>
          <a:prstGeom prst="rect">
            <a:avLst/>
          </a:prstGeom>
        </p:spPr>
      </p:pic>
      <p:sp>
        <p:nvSpPr>
          <p:cNvPr id="51" name="Line Callout 2 50">
            <a:extLst>
              <a:ext uri="{FF2B5EF4-FFF2-40B4-BE49-F238E27FC236}">
                <a16:creationId xmlns:a16="http://schemas.microsoft.com/office/drawing/2014/main" id="{3CBE0EAB-710E-D84E-9B8F-0BC8453614CC}"/>
              </a:ext>
            </a:extLst>
          </p:cNvPr>
          <p:cNvSpPr/>
          <p:nvPr/>
        </p:nvSpPr>
        <p:spPr>
          <a:xfrm>
            <a:off x="7049103" y="4442540"/>
            <a:ext cx="1132717" cy="612648"/>
          </a:xfrm>
          <a:prstGeom prst="borderCallout2">
            <a:avLst>
              <a:gd name="adj1" fmla="val 18750"/>
              <a:gd name="adj2" fmla="val -8333"/>
              <a:gd name="adj3" fmla="val 18750"/>
              <a:gd name="adj4" fmla="val -16667"/>
              <a:gd name="adj5" fmla="val -130729"/>
              <a:gd name="adj6" fmla="val -277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802.11g</a:t>
            </a:r>
          </a:p>
          <a:p>
            <a:pPr algn="ctr"/>
            <a:r>
              <a:rPr lang="en-US" dirty="0"/>
              <a:t>~20 Mb/s</a:t>
            </a:r>
          </a:p>
        </p:txBody>
      </p:sp>
      <p:sp>
        <p:nvSpPr>
          <p:cNvPr id="52" name="Line Callout 2 51">
            <a:extLst>
              <a:ext uri="{FF2B5EF4-FFF2-40B4-BE49-F238E27FC236}">
                <a16:creationId xmlns:a16="http://schemas.microsoft.com/office/drawing/2014/main" id="{8BC64AF0-C685-C54A-9704-35CEF9AA155A}"/>
              </a:ext>
            </a:extLst>
          </p:cNvPr>
          <p:cNvSpPr/>
          <p:nvPr/>
        </p:nvSpPr>
        <p:spPr>
          <a:xfrm>
            <a:off x="5899854" y="4765906"/>
            <a:ext cx="1132717" cy="612648"/>
          </a:xfrm>
          <a:prstGeom prst="borderCallout2">
            <a:avLst>
              <a:gd name="adj1" fmla="val 18750"/>
              <a:gd name="adj2" fmla="val -8333"/>
              <a:gd name="adj3" fmla="val 18750"/>
              <a:gd name="adj4" fmla="val -16667"/>
              <a:gd name="adj5" fmla="val -174952"/>
              <a:gd name="adj6" fmla="val -207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802.11a</a:t>
            </a:r>
          </a:p>
          <a:p>
            <a:pPr algn="ctr"/>
            <a:r>
              <a:rPr lang="en-US" dirty="0"/>
              <a:t>~20 Mb/s</a:t>
            </a:r>
          </a:p>
        </p:txBody>
      </p:sp>
      <p:sp>
        <p:nvSpPr>
          <p:cNvPr id="53" name="Line Callout 2 52">
            <a:extLst>
              <a:ext uri="{FF2B5EF4-FFF2-40B4-BE49-F238E27FC236}">
                <a16:creationId xmlns:a16="http://schemas.microsoft.com/office/drawing/2014/main" id="{03A3BB41-8EC9-2440-A22B-68ED311B6BD5}"/>
              </a:ext>
            </a:extLst>
          </p:cNvPr>
          <p:cNvSpPr/>
          <p:nvPr/>
        </p:nvSpPr>
        <p:spPr>
          <a:xfrm>
            <a:off x="4211680" y="5642058"/>
            <a:ext cx="1132717" cy="612648"/>
          </a:xfrm>
          <a:prstGeom prst="borderCallout2">
            <a:avLst>
              <a:gd name="adj1" fmla="val 18750"/>
              <a:gd name="adj2" fmla="val -8333"/>
              <a:gd name="adj3" fmla="val 18750"/>
              <a:gd name="adj4" fmla="val -16667"/>
              <a:gd name="adj5" fmla="val -326048"/>
              <a:gd name="adj6" fmla="val 57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a:t>
            </a:r>
          </a:p>
          <a:p>
            <a:pPr algn="ctr"/>
            <a:r>
              <a:rPr lang="en-US" dirty="0"/>
              <a:t>~2 Mb/s</a:t>
            </a:r>
          </a:p>
        </p:txBody>
      </p:sp>
      <p:sp>
        <p:nvSpPr>
          <p:cNvPr id="54" name="Line Callout 2 53">
            <a:extLst>
              <a:ext uri="{FF2B5EF4-FFF2-40B4-BE49-F238E27FC236}">
                <a16:creationId xmlns:a16="http://schemas.microsoft.com/office/drawing/2014/main" id="{20E752F0-ABD3-4549-A5BD-BE66508A8414}"/>
              </a:ext>
            </a:extLst>
          </p:cNvPr>
          <p:cNvSpPr/>
          <p:nvPr/>
        </p:nvSpPr>
        <p:spPr>
          <a:xfrm>
            <a:off x="5889982" y="5620599"/>
            <a:ext cx="1132717" cy="612648"/>
          </a:xfrm>
          <a:prstGeom prst="borderCallout2">
            <a:avLst>
              <a:gd name="adj1" fmla="val 18750"/>
              <a:gd name="adj2" fmla="val -8333"/>
              <a:gd name="adj3" fmla="val 18750"/>
              <a:gd name="adj4" fmla="val -16667"/>
              <a:gd name="adj5" fmla="val -311307"/>
              <a:gd name="adj6" fmla="val -197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802.11b</a:t>
            </a:r>
          </a:p>
          <a:p>
            <a:pPr algn="ctr"/>
            <a:r>
              <a:rPr lang="en-US" dirty="0"/>
              <a:t>~6 Mb/s</a:t>
            </a:r>
          </a:p>
        </p:txBody>
      </p:sp>
      <p:sp>
        <p:nvSpPr>
          <p:cNvPr id="55" name="Line Callout 2 54">
            <a:extLst>
              <a:ext uri="{FF2B5EF4-FFF2-40B4-BE49-F238E27FC236}">
                <a16:creationId xmlns:a16="http://schemas.microsoft.com/office/drawing/2014/main" id="{3BD13E85-90AA-C94F-8B7E-FCCB24AD2184}"/>
              </a:ext>
            </a:extLst>
          </p:cNvPr>
          <p:cNvSpPr/>
          <p:nvPr/>
        </p:nvSpPr>
        <p:spPr>
          <a:xfrm>
            <a:off x="8849483" y="5314275"/>
            <a:ext cx="1249839" cy="612648"/>
          </a:xfrm>
          <a:prstGeom prst="borderCallout2">
            <a:avLst>
              <a:gd name="adj1" fmla="val 18750"/>
              <a:gd name="adj2" fmla="val -8333"/>
              <a:gd name="adj3" fmla="val 18750"/>
              <a:gd name="adj4" fmla="val -16667"/>
              <a:gd name="adj5" fmla="val -272612"/>
              <a:gd name="adj6" fmla="val -257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802.11n</a:t>
            </a:r>
          </a:p>
          <a:p>
            <a:pPr algn="ctr"/>
            <a:r>
              <a:rPr lang="en-US" dirty="0"/>
              <a:t>~100 Mb/s</a:t>
            </a:r>
          </a:p>
        </p:txBody>
      </p:sp>
      <p:sp>
        <p:nvSpPr>
          <p:cNvPr id="56" name="Line Callout 2 55">
            <a:extLst>
              <a:ext uri="{FF2B5EF4-FFF2-40B4-BE49-F238E27FC236}">
                <a16:creationId xmlns:a16="http://schemas.microsoft.com/office/drawing/2014/main" id="{1458BD0D-DC40-C24A-8BCA-0653004DA58F}"/>
              </a:ext>
            </a:extLst>
          </p:cNvPr>
          <p:cNvSpPr/>
          <p:nvPr/>
        </p:nvSpPr>
        <p:spPr>
          <a:xfrm>
            <a:off x="10445448" y="5335734"/>
            <a:ext cx="1249839" cy="612648"/>
          </a:xfrm>
          <a:prstGeom prst="borderCallout2">
            <a:avLst>
              <a:gd name="adj1" fmla="val 18750"/>
              <a:gd name="adj2" fmla="val -8333"/>
              <a:gd name="adj3" fmla="val 18750"/>
              <a:gd name="adj4" fmla="val -16667"/>
              <a:gd name="adj5" fmla="val -279983"/>
              <a:gd name="adj6" fmla="val -654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802.11ac</a:t>
            </a:r>
          </a:p>
          <a:p>
            <a:pPr algn="ctr"/>
            <a:r>
              <a:rPr lang="en-US" dirty="0"/>
              <a:t>~200 Mb/s</a:t>
            </a:r>
          </a:p>
        </p:txBody>
      </p:sp>
      <p:sp>
        <p:nvSpPr>
          <p:cNvPr id="57" name="Line Callout 2 56">
            <a:extLst>
              <a:ext uri="{FF2B5EF4-FFF2-40B4-BE49-F238E27FC236}">
                <a16:creationId xmlns:a16="http://schemas.microsoft.com/office/drawing/2014/main" id="{CB2C9E76-2AD0-AB4B-AB5C-7DED7315364F}"/>
              </a:ext>
            </a:extLst>
          </p:cNvPr>
          <p:cNvSpPr/>
          <p:nvPr/>
        </p:nvSpPr>
        <p:spPr>
          <a:xfrm>
            <a:off x="10743996" y="4496116"/>
            <a:ext cx="1249839" cy="612648"/>
          </a:xfrm>
          <a:prstGeom prst="borderCallout2">
            <a:avLst>
              <a:gd name="adj1" fmla="val 18750"/>
              <a:gd name="adj2" fmla="val -8333"/>
              <a:gd name="adj3" fmla="val 18750"/>
              <a:gd name="adj4" fmla="val -16667"/>
              <a:gd name="adj5" fmla="val -134415"/>
              <a:gd name="adj6" fmla="val 447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802.11ax</a:t>
            </a:r>
          </a:p>
          <a:p>
            <a:pPr algn="ctr"/>
            <a:r>
              <a:rPr lang="en-US" dirty="0"/>
              <a:t>~1 Gb/s</a:t>
            </a:r>
          </a:p>
        </p:txBody>
      </p:sp>
      <p:sp>
        <p:nvSpPr>
          <p:cNvPr id="58" name="TextBox 57">
            <a:extLst>
              <a:ext uri="{FF2B5EF4-FFF2-40B4-BE49-F238E27FC236}">
                <a16:creationId xmlns:a16="http://schemas.microsoft.com/office/drawing/2014/main" id="{5CDC6FF1-C450-D240-9747-D74D081C33E4}"/>
              </a:ext>
            </a:extLst>
          </p:cNvPr>
          <p:cNvSpPr txBox="1"/>
          <p:nvPr/>
        </p:nvSpPr>
        <p:spPr>
          <a:xfrm>
            <a:off x="5646871" y="2190106"/>
            <a:ext cx="1385700"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t>0.1-1.5 Mb/s</a:t>
            </a:r>
          </a:p>
        </p:txBody>
      </p:sp>
      <p:sp>
        <p:nvSpPr>
          <p:cNvPr id="59" name="TextBox 58">
            <a:extLst>
              <a:ext uri="{FF2B5EF4-FFF2-40B4-BE49-F238E27FC236}">
                <a16:creationId xmlns:a16="http://schemas.microsoft.com/office/drawing/2014/main" id="{6D9B6479-B029-914A-A5B6-BE2C11C35480}"/>
              </a:ext>
            </a:extLst>
          </p:cNvPr>
          <p:cNvSpPr txBox="1"/>
          <p:nvPr/>
        </p:nvSpPr>
        <p:spPr>
          <a:xfrm>
            <a:off x="8402761" y="2190106"/>
            <a:ext cx="1153264"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t>5-50 Mb/s</a:t>
            </a:r>
          </a:p>
        </p:txBody>
      </p:sp>
      <p:sp>
        <p:nvSpPr>
          <p:cNvPr id="60" name="TextBox 59">
            <a:extLst>
              <a:ext uri="{FF2B5EF4-FFF2-40B4-BE49-F238E27FC236}">
                <a16:creationId xmlns:a16="http://schemas.microsoft.com/office/drawing/2014/main" id="{6123BD50-65DA-3741-B3D8-4098CEAEAC98}"/>
              </a:ext>
            </a:extLst>
          </p:cNvPr>
          <p:cNvSpPr txBox="1"/>
          <p:nvPr/>
        </p:nvSpPr>
        <p:spPr>
          <a:xfrm>
            <a:off x="361482" y="1596897"/>
            <a:ext cx="1986634" cy="369332"/>
          </a:xfrm>
          <a:prstGeom prst="rect">
            <a:avLst/>
          </a:prstGeom>
          <a:noFill/>
        </p:spPr>
        <p:txBody>
          <a:bodyPr wrap="none" rtlCol="0">
            <a:spAutoFit/>
          </a:bodyPr>
          <a:lstStyle/>
          <a:p>
            <a:r>
              <a:rPr lang="en-US" i="1" dirty="0"/>
              <a:t>realistic top speeds</a:t>
            </a:r>
          </a:p>
        </p:txBody>
      </p:sp>
      <p:sp>
        <p:nvSpPr>
          <p:cNvPr id="61" name="TextBox 60">
            <a:extLst>
              <a:ext uri="{FF2B5EF4-FFF2-40B4-BE49-F238E27FC236}">
                <a16:creationId xmlns:a16="http://schemas.microsoft.com/office/drawing/2014/main" id="{B3DA3871-91F6-DC4A-A4D4-7B3DB18876FE}"/>
              </a:ext>
            </a:extLst>
          </p:cNvPr>
          <p:cNvSpPr txBox="1"/>
          <p:nvPr/>
        </p:nvSpPr>
        <p:spPr>
          <a:xfrm>
            <a:off x="10683644" y="2190106"/>
            <a:ext cx="1504323"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t>150-200 Mb/s</a:t>
            </a:r>
          </a:p>
        </p:txBody>
      </p:sp>
      <p:pic>
        <p:nvPicPr>
          <p:cNvPr id="62" name="Picture 61">
            <a:extLst>
              <a:ext uri="{FF2B5EF4-FFF2-40B4-BE49-F238E27FC236}">
                <a16:creationId xmlns:a16="http://schemas.microsoft.com/office/drawing/2014/main" id="{7376EB75-7F21-D541-B18B-7BD42CD8EE75}"/>
              </a:ext>
            </a:extLst>
          </p:cNvPr>
          <p:cNvPicPr>
            <a:picLocks noChangeAspect="1"/>
          </p:cNvPicPr>
          <p:nvPr/>
        </p:nvPicPr>
        <p:blipFill>
          <a:blip r:embed="rId6"/>
          <a:stretch>
            <a:fillRect/>
          </a:stretch>
        </p:blipFill>
        <p:spPr>
          <a:xfrm>
            <a:off x="8729133" y="1521187"/>
            <a:ext cx="572254" cy="520751"/>
          </a:xfrm>
          <a:prstGeom prst="rect">
            <a:avLst/>
          </a:prstGeom>
        </p:spPr>
      </p:pic>
      <p:pic>
        <p:nvPicPr>
          <p:cNvPr id="63" name="Picture 62">
            <a:extLst>
              <a:ext uri="{FF2B5EF4-FFF2-40B4-BE49-F238E27FC236}">
                <a16:creationId xmlns:a16="http://schemas.microsoft.com/office/drawing/2014/main" id="{08918E28-5850-744D-87D1-833D5A96AD1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143137" y="1466518"/>
            <a:ext cx="589192" cy="508848"/>
          </a:xfrm>
          <a:prstGeom prst="rect">
            <a:avLst/>
          </a:prstGeom>
        </p:spPr>
      </p:pic>
      <p:sp>
        <p:nvSpPr>
          <p:cNvPr id="64" name="TextBox 63">
            <a:extLst>
              <a:ext uri="{FF2B5EF4-FFF2-40B4-BE49-F238E27FC236}">
                <a16:creationId xmlns:a16="http://schemas.microsoft.com/office/drawing/2014/main" id="{B7BCBA24-3CFB-5645-A999-472980D4C0FF}"/>
              </a:ext>
            </a:extLst>
          </p:cNvPr>
          <p:cNvSpPr txBox="1"/>
          <p:nvPr/>
        </p:nvSpPr>
        <p:spPr>
          <a:xfrm>
            <a:off x="3040438" y="2190106"/>
            <a:ext cx="1191736"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t>&lt; 0.1 Mb/s</a:t>
            </a:r>
          </a:p>
        </p:txBody>
      </p:sp>
      <p:pic>
        <p:nvPicPr>
          <p:cNvPr id="5" name="Audio 4">
            <a:hlinkClick r:id="" action="ppaction://media"/>
            <a:extLst>
              <a:ext uri="{FF2B5EF4-FFF2-40B4-BE49-F238E27FC236}">
                <a16:creationId xmlns:a16="http://schemas.microsoft.com/office/drawing/2014/main" id="{4082E981-8E18-C34A-8B9B-6635A4FF64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3892513"/>
      </p:ext>
    </p:extLst>
  </p:cSld>
  <p:clrMapOvr>
    <a:masterClrMapping/>
  </p:clrMapOvr>
  <mc:AlternateContent xmlns:mc="http://schemas.openxmlformats.org/markup-compatibility/2006">
    <mc:Choice xmlns:p14="http://schemas.microsoft.com/office/powerpoint/2010/main" Requires="p14">
      <p:transition spd="slow" p14:dur="2000" advTm="75464"/>
    </mc:Choice>
    <mc:Fallback>
      <p:transition spd="slow" advTm="75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C75BC7-9C4E-0A46-BAB7-0D7114B44394}"/>
              </a:ext>
            </a:extLst>
          </p:cNvPr>
          <p:cNvSpPr>
            <a:spLocks noGrp="1"/>
          </p:cNvSpPr>
          <p:nvPr>
            <p:ph type="ftr" sz="quarter" idx="11"/>
          </p:nvPr>
        </p:nvSpPr>
        <p:spPr/>
        <p:txBody>
          <a:bodyPr/>
          <a:lstStyle/>
          <a:p>
            <a:r>
              <a:rPr lang="en-US"/>
              <a:t>6G Levi 2020</a:t>
            </a:r>
          </a:p>
        </p:txBody>
      </p:sp>
      <p:sp>
        <p:nvSpPr>
          <p:cNvPr id="3" name="Slide Number Placeholder 2">
            <a:extLst>
              <a:ext uri="{FF2B5EF4-FFF2-40B4-BE49-F238E27FC236}">
                <a16:creationId xmlns:a16="http://schemas.microsoft.com/office/drawing/2014/main" id="{9E7135C8-0EFC-A941-8C55-6918251295EA}"/>
              </a:ext>
            </a:extLst>
          </p:cNvPr>
          <p:cNvSpPr>
            <a:spLocks noGrp="1"/>
          </p:cNvSpPr>
          <p:nvPr>
            <p:ph type="sldNum" sz="quarter" idx="12"/>
          </p:nvPr>
        </p:nvSpPr>
        <p:spPr/>
        <p:txBody>
          <a:bodyPr/>
          <a:lstStyle/>
          <a:p>
            <a:fld id="{6D00ABC0-0B20-594E-8324-2F30128B41A0}" type="slidenum">
              <a:rPr lang="en-US" smtClean="0"/>
              <a:t>4</a:t>
            </a:fld>
            <a:endParaRPr lang="en-US"/>
          </a:p>
        </p:txBody>
      </p:sp>
      <p:sp>
        <p:nvSpPr>
          <p:cNvPr id="4" name="Title 3">
            <a:extLst>
              <a:ext uri="{FF2B5EF4-FFF2-40B4-BE49-F238E27FC236}">
                <a16:creationId xmlns:a16="http://schemas.microsoft.com/office/drawing/2014/main" id="{7DE6FCA7-37BD-B54F-BF3F-4A420CBB7929}"/>
              </a:ext>
            </a:extLst>
          </p:cNvPr>
          <p:cNvSpPr>
            <a:spLocks noGrp="1"/>
          </p:cNvSpPr>
          <p:nvPr>
            <p:ph type="title"/>
          </p:nvPr>
        </p:nvSpPr>
        <p:spPr/>
        <p:txBody>
          <a:bodyPr/>
          <a:lstStyle/>
          <a:p>
            <a:r>
              <a:rPr lang="en-US" dirty="0"/>
              <a:t>But it’s looking like a Wi-Fi vs. 4G/5G (+ </a:t>
            </a:r>
            <a:r>
              <a:rPr lang="en-US" dirty="0" err="1"/>
              <a:t>LoRA</a:t>
            </a:r>
            <a:r>
              <a:rPr lang="en-US" dirty="0"/>
              <a:t>?) fight</a:t>
            </a:r>
          </a:p>
        </p:txBody>
      </p:sp>
      <p:pic>
        <p:nvPicPr>
          <p:cNvPr id="5" name="Picture 4">
            <a:extLst>
              <a:ext uri="{FF2B5EF4-FFF2-40B4-BE49-F238E27FC236}">
                <a16:creationId xmlns:a16="http://schemas.microsoft.com/office/drawing/2014/main" id="{0BB3E1EB-984C-A44A-AFD3-10200CE8095A}"/>
              </a:ext>
            </a:extLst>
          </p:cNvPr>
          <p:cNvPicPr>
            <a:picLocks noChangeAspect="1"/>
          </p:cNvPicPr>
          <p:nvPr/>
        </p:nvPicPr>
        <p:blipFill>
          <a:blip r:embed="rId4"/>
          <a:stretch>
            <a:fillRect/>
          </a:stretch>
        </p:blipFill>
        <p:spPr>
          <a:xfrm>
            <a:off x="2806582" y="1528398"/>
            <a:ext cx="1603424" cy="1068949"/>
          </a:xfrm>
          <a:prstGeom prst="rect">
            <a:avLst/>
          </a:prstGeom>
        </p:spPr>
      </p:pic>
      <p:pic>
        <p:nvPicPr>
          <p:cNvPr id="6" name="Picture 5">
            <a:extLst>
              <a:ext uri="{FF2B5EF4-FFF2-40B4-BE49-F238E27FC236}">
                <a16:creationId xmlns:a16="http://schemas.microsoft.com/office/drawing/2014/main" id="{87E50734-A864-0E40-936D-712544F401BC}"/>
              </a:ext>
            </a:extLst>
          </p:cNvPr>
          <p:cNvPicPr>
            <a:picLocks noChangeAspect="1"/>
          </p:cNvPicPr>
          <p:nvPr/>
        </p:nvPicPr>
        <p:blipFill>
          <a:blip r:embed="rId5"/>
          <a:stretch>
            <a:fillRect/>
          </a:stretch>
        </p:blipFill>
        <p:spPr>
          <a:xfrm>
            <a:off x="6096000" y="1285041"/>
            <a:ext cx="1519512" cy="1312306"/>
          </a:xfrm>
          <a:prstGeom prst="rect">
            <a:avLst/>
          </a:prstGeom>
        </p:spPr>
      </p:pic>
      <p:pic>
        <p:nvPicPr>
          <p:cNvPr id="8" name="Picture 7">
            <a:extLst>
              <a:ext uri="{FF2B5EF4-FFF2-40B4-BE49-F238E27FC236}">
                <a16:creationId xmlns:a16="http://schemas.microsoft.com/office/drawing/2014/main" id="{C1543BBA-A1E1-8949-8438-0A7494E54DD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60928" y="1528398"/>
            <a:ext cx="2442544" cy="1068950"/>
          </a:xfrm>
          <a:prstGeom prst="rect">
            <a:avLst/>
          </a:prstGeom>
        </p:spPr>
      </p:pic>
      <p:pic>
        <p:nvPicPr>
          <p:cNvPr id="9" name="Picture 8">
            <a:extLst>
              <a:ext uri="{FF2B5EF4-FFF2-40B4-BE49-F238E27FC236}">
                <a16:creationId xmlns:a16="http://schemas.microsoft.com/office/drawing/2014/main" id="{4C009E4D-9F90-BD40-AD43-C46C2F17A4CA}"/>
              </a:ext>
            </a:extLst>
          </p:cNvPr>
          <p:cNvPicPr>
            <a:picLocks noChangeAspect="1"/>
          </p:cNvPicPr>
          <p:nvPr/>
        </p:nvPicPr>
        <p:blipFill>
          <a:blip r:embed="rId7"/>
          <a:stretch>
            <a:fillRect/>
          </a:stretch>
        </p:blipFill>
        <p:spPr>
          <a:xfrm>
            <a:off x="794215" y="3953650"/>
            <a:ext cx="1378830" cy="330039"/>
          </a:xfrm>
          <a:prstGeom prst="rect">
            <a:avLst/>
          </a:prstGeom>
          <a:solidFill>
            <a:schemeClr val="tx1">
              <a:lumMod val="50000"/>
              <a:lumOff val="50000"/>
            </a:schemeClr>
          </a:solidFill>
        </p:spPr>
      </p:pic>
      <p:sp>
        <p:nvSpPr>
          <p:cNvPr id="10" name="TextBox 9">
            <a:extLst>
              <a:ext uri="{FF2B5EF4-FFF2-40B4-BE49-F238E27FC236}">
                <a16:creationId xmlns:a16="http://schemas.microsoft.com/office/drawing/2014/main" id="{3F49D922-F979-4E48-A273-6261D7E75755}"/>
              </a:ext>
            </a:extLst>
          </p:cNvPr>
          <p:cNvSpPr txBox="1"/>
          <p:nvPr/>
        </p:nvSpPr>
        <p:spPr>
          <a:xfrm>
            <a:off x="1696633" y="3429000"/>
            <a:ext cx="476412" cy="369332"/>
          </a:xfrm>
          <a:prstGeom prst="rect">
            <a:avLst/>
          </a:prstGeom>
          <a:noFill/>
        </p:spPr>
        <p:txBody>
          <a:bodyPr wrap="none" rtlCol="0">
            <a:spAutoFit/>
          </a:bodyPr>
          <a:lstStyle/>
          <a:p>
            <a:r>
              <a:rPr lang="en-US" dirty="0"/>
              <a:t>IoT</a:t>
            </a:r>
          </a:p>
        </p:txBody>
      </p:sp>
      <p:cxnSp>
        <p:nvCxnSpPr>
          <p:cNvPr id="12" name="Straight Arrow Connector 11">
            <a:extLst>
              <a:ext uri="{FF2B5EF4-FFF2-40B4-BE49-F238E27FC236}">
                <a16:creationId xmlns:a16="http://schemas.microsoft.com/office/drawing/2014/main" id="{DBC9C34C-D290-F040-97E3-698C98972247}"/>
              </a:ext>
            </a:extLst>
          </p:cNvPr>
          <p:cNvCxnSpPr>
            <a:cxnSpLocks/>
          </p:cNvCxnSpPr>
          <p:nvPr/>
        </p:nvCxnSpPr>
        <p:spPr>
          <a:xfrm flipH="1">
            <a:off x="2145879" y="2346908"/>
            <a:ext cx="1162011" cy="1082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9E3C6B-AC2D-E54B-806C-CF66301C45F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434736" y="2983534"/>
            <a:ext cx="1828305" cy="970878"/>
          </a:xfrm>
          <a:prstGeom prst="rect">
            <a:avLst/>
          </a:prstGeom>
        </p:spPr>
      </p:pic>
      <p:cxnSp>
        <p:nvCxnSpPr>
          <p:cNvPr id="14" name="Straight Arrow Connector 13">
            <a:extLst>
              <a:ext uri="{FF2B5EF4-FFF2-40B4-BE49-F238E27FC236}">
                <a16:creationId xmlns:a16="http://schemas.microsoft.com/office/drawing/2014/main" id="{6B30F517-99A1-7749-BDDB-6BB6938066A2}"/>
              </a:ext>
            </a:extLst>
          </p:cNvPr>
          <p:cNvCxnSpPr>
            <a:cxnSpLocks/>
          </p:cNvCxnSpPr>
          <p:nvPr/>
        </p:nvCxnSpPr>
        <p:spPr>
          <a:xfrm>
            <a:off x="3859423" y="2354628"/>
            <a:ext cx="428351" cy="579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11C5E63-333B-7446-8B9D-551499E28F23}"/>
              </a:ext>
            </a:extLst>
          </p:cNvPr>
          <p:cNvSpPr txBox="1"/>
          <p:nvPr/>
        </p:nvSpPr>
        <p:spPr>
          <a:xfrm>
            <a:off x="3689873" y="4118669"/>
            <a:ext cx="1242712" cy="369332"/>
          </a:xfrm>
          <a:prstGeom prst="rect">
            <a:avLst/>
          </a:prstGeom>
          <a:noFill/>
        </p:spPr>
        <p:txBody>
          <a:bodyPr wrap="none" rtlCol="0">
            <a:spAutoFit/>
          </a:bodyPr>
          <a:lstStyle/>
          <a:p>
            <a:r>
              <a:rPr lang="en-US" dirty="0"/>
              <a:t>peripherals</a:t>
            </a:r>
          </a:p>
        </p:txBody>
      </p:sp>
      <p:sp>
        <p:nvSpPr>
          <p:cNvPr id="18" name="TextBox 17">
            <a:extLst>
              <a:ext uri="{FF2B5EF4-FFF2-40B4-BE49-F238E27FC236}">
                <a16:creationId xmlns:a16="http://schemas.microsoft.com/office/drawing/2014/main" id="{80D853D1-CCA2-B243-8774-96BC771BC5A3}"/>
              </a:ext>
            </a:extLst>
          </p:cNvPr>
          <p:cNvSpPr txBox="1"/>
          <p:nvPr/>
        </p:nvSpPr>
        <p:spPr>
          <a:xfrm>
            <a:off x="5263041" y="3108059"/>
            <a:ext cx="1063753" cy="369332"/>
          </a:xfrm>
          <a:prstGeom prst="rect">
            <a:avLst/>
          </a:prstGeom>
          <a:noFill/>
        </p:spPr>
        <p:txBody>
          <a:bodyPr wrap="none" rtlCol="0">
            <a:spAutoFit/>
          </a:bodyPr>
          <a:lstStyle/>
          <a:p>
            <a:r>
              <a:rPr lang="en-US" dirty="0"/>
              <a:t>industrial</a:t>
            </a:r>
          </a:p>
        </p:txBody>
      </p:sp>
      <p:cxnSp>
        <p:nvCxnSpPr>
          <p:cNvPr id="23" name="Straight Arrow Connector 22">
            <a:extLst>
              <a:ext uri="{FF2B5EF4-FFF2-40B4-BE49-F238E27FC236}">
                <a16:creationId xmlns:a16="http://schemas.microsoft.com/office/drawing/2014/main" id="{138DF64F-47A8-DF49-AF5D-AC24E94E2129}"/>
              </a:ext>
            </a:extLst>
          </p:cNvPr>
          <p:cNvCxnSpPr>
            <a:endCxn id="18" idx="0"/>
          </p:cNvCxnSpPr>
          <p:nvPr/>
        </p:nvCxnSpPr>
        <p:spPr>
          <a:xfrm flipH="1">
            <a:off x="5794918" y="2597347"/>
            <a:ext cx="531876" cy="510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B35F4EE2-CBC2-CE44-84F7-37AE8AC74E2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614578" y="1583922"/>
            <a:ext cx="1302572" cy="1302572"/>
          </a:xfrm>
          <a:prstGeom prst="rect">
            <a:avLst/>
          </a:prstGeom>
        </p:spPr>
      </p:pic>
      <p:sp>
        <p:nvSpPr>
          <p:cNvPr id="25" name="Right Arrow 24">
            <a:extLst>
              <a:ext uri="{FF2B5EF4-FFF2-40B4-BE49-F238E27FC236}">
                <a16:creationId xmlns:a16="http://schemas.microsoft.com/office/drawing/2014/main" id="{CCB1B691-8B05-C947-8E97-DF6753E3508E}"/>
              </a:ext>
            </a:extLst>
          </p:cNvPr>
          <p:cNvSpPr/>
          <p:nvPr/>
        </p:nvSpPr>
        <p:spPr>
          <a:xfrm>
            <a:off x="4559135" y="1202746"/>
            <a:ext cx="1737938" cy="350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cheaper data</a:t>
            </a:r>
          </a:p>
        </p:txBody>
      </p:sp>
      <p:pic>
        <p:nvPicPr>
          <p:cNvPr id="26" name="Picture 25">
            <a:extLst>
              <a:ext uri="{FF2B5EF4-FFF2-40B4-BE49-F238E27FC236}">
                <a16:creationId xmlns:a16="http://schemas.microsoft.com/office/drawing/2014/main" id="{8494F9CA-29F5-8946-B052-8AE79103126A}"/>
              </a:ext>
            </a:extLst>
          </p:cNvPr>
          <p:cNvPicPr>
            <a:picLocks noChangeAspect="1"/>
          </p:cNvPicPr>
          <p:nvPr/>
        </p:nvPicPr>
        <p:blipFill>
          <a:blip r:embed="rId10"/>
          <a:stretch>
            <a:fillRect/>
          </a:stretch>
        </p:blipFill>
        <p:spPr>
          <a:xfrm>
            <a:off x="7764352" y="3227345"/>
            <a:ext cx="1993151" cy="1667739"/>
          </a:xfrm>
          <a:prstGeom prst="rect">
            <a:avLst/>
          </a:prstGeom>
        </p:spPr>
      </p:pic>
      <p:cxnSp>
        <p:nvCxnSpPr>
          <p:cNvPr id="28" name="Straight Arrow Connector 27">
            <a:extLst>
              <a:ext uri="{FF2B5EF4-FFF2-40B4-BE49-F238E27FC236}">
                <a16:creationId xmlns:a16="http://schemas.microsoft.com/office/drawing/2014/main" id="{D89EAF10-688D-E94D-93C3-B1C55FCA4A15}"/>
              </a:ext>
            </a:extLst>
          </p:cNvPr>
          <p:cNvCxnSpPr>
            <a:cxnSpLocks/>
          </p:cNvCxnSpPr>
          <p:nvPr/>
        </p:nvCxnSpPr>
        <p:spPr>
          <a:xfrm>
            <a:off x="7259417" y="2235208"/>
            <a:ext cx="1002456" cy="1057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4952C7C-EB43-4643-9D38-6896DAC46383}"/>
              </a:ext>
            </a:extLst>
          </p:cNvPr>
          <p:cNvCxnSpPr>
            <a:cxnSpLocks/>
          </p:cNvCxnSpPr>
          <p:nvPr/>
        </p:nvCxnSpPr>
        <p:spPr>
          <a:xfrm flipH="1">
            <a:off x="9194496" y="2354628"/>
            <a:ext cx="1391029" cy="938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203CE5D-BF63-6F4C-9564-12175EA90E37}"/>
              </a:ext>
            </a:extLst>
          </p:cNvPr>
          <p:cNvSpPr txBox="1"/>
          <p:nvPr/>
        </p:nvSpPr>
        <p:spPr>
          <a:xfrm>
            <a:off x="7012879" y="2681273"/>
            <a:ext cx="821059" cy="646331"/>
          </a:xfrm>
          <a:prstGeom prst="rect">
            <a:avLst/>
          </a:prstGeom>
          <a:noFill/>
        </p:spPr>
        <p:txBody>
          <a:bodyPr wrap="none" rtlCol="0">
            <a:spAutoFit/>
          </a:bodyPr>
          <a:lstStyle/>
          <a:p>
            <a:r>
              <a:rPr lang="en-US" dirty="0"/>
              <a:t>NB-IoT</a:t>
            </a:r>
          </a:p>
          <a:p>
            <a:r>
              <a:rPr lang="en-US" dirty="0"/>
              <a:t>LTE-M</a:t>
            </a:r>
          </a:p>
        </p:txBody>
      </p:sp>
      <p:sp>
        <p:nvSpPr>
          <p:cNvPr id="34" name="TextBox 33">
            <a:extLst>
              <a:ext uri="{FF2B5EF4-FFF2-40B4-BE49-F238E27FC236}">
                <a16:creationId xmlns:a16="http://schemas.microsoft.com/office/drawing/2014/main" id="{14543143-A26C-7E41-80DD-50BFBC2E337C}"/>
              </a:ext>
            </a:extLst>
          </p:cNvPr>
          <p:cNvSpPr txBox="1"/>
          <p:nvPr/>
        </p:nvSpPr>
        <p:spPr>
          <a:xfrm>
            <a:off x="3214400" y="4887158"/>
            <a:ext cx="4546245" cy="369332"/>
          </a:xfrm>
          <a:prstGeom prst="rect">
            <a:avLst/>
          </a:prstGeom>
          <a:noFill/>
        </p:spPr>
        <p:txBody>
          <a:bodyPr wrap="none" rtlCol="0">
            <a:spAutoFit/>
          </a:bodyPr>
          <a:lstStyle/>
          <a:p>
            <a:r>
              <a:rPr lang="en-US" i="1" dirty="0"/>
              <a:t>Similar PHY: OFDM, OFDMA, QAM, MIMO, etc.</a:t>
            </a:r>
          </a:p>
        </p:txBody>
      </p:sp>
      <p:pic>
        <p:nvPicPr>
          <p:cNvPr id="35" name="Picture 34">
            <a:extLst>
              <a:ext uri="{FF2B5EF4-FFF2-40B4-BE49-F238E27FC236}">
                <a16:creationId xmlns:a16="http://schemas.microsoft.com/office/drawing/2014/main" id="{30A86227-FBCF-024D-98A4-5E0D9509644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428104" y="3334357"/>
            <a:ext cx="2471740" cy="1489258"/>
          </a:xfrm>
          <a:prstGeom prst="rect">
            <a:avLst/>
          </a:prstGeom>
        </p:spPr>
      </p:pic>
      <p:sp>
        <p:nvSpPr>
          <p:cNvPr id="36" name="TextBox 35">
            <a:extLst>
              <a:ext uri="{FF2B5EF4-FFF2-40B4-BE49-F238E27FC236}">
                <a16:creationId xmlns:a16="http://schemas.microsoft.com/office/drawing/2014/main" id="{31EC742E-A108-F54A-A6CE-63B79DF5622B}"/>
              </a:ext>
            </a:extLst>
          </p:cNvPr>
          <p:cNvSpPr txBox="1"/>
          <p:nvPr/>
        </p:nvSpPr>
        <p:spPr>
          <a:xfrm>
            <a:off x="6060856" y="4209424"/>
            <a:ext cx="1154483"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33¢/MB</a:t>
            </a:r>
          </a:p>
          <a:p>
            <a:r>
              <a:rPr lang="en-US" dirty="0"/>
              <a:t>($330/GB)</a:t>
            </a:r>
          </a:p>
        </p:txBody>
      </p:sp>
      <p:sp>
        <p:nvSpPr>
          <p:cNvPr id="38" name="TextBox 37">
            <a:extLst>
              <a:ext uri="{FF2B5EF4-FFF2-40B4-BE49-F238E27FC236}">
                <a16:creationId xmlns:a16="http://schemas.microsoft.com/office/drawing/2014/main" id="{E0EE2C3C-C3AC-FC49-9526-D52AA13E6311}"/>
              </a:ext>
            </a:extLst>
          </p:cNvPr>
          <p:cNvSpPr txBox="1"/>
          <p:nvPr/>
        </p:nvSpPr>
        <p:spPr>
          <a:xfrm>
            <a:off x="1860489" y="1528896"/>
            <a:ext cx="829073"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dirty="0"/>
              <a:t>0¢/MB</a:t>
            </a:r>
          </a:p>
          <a:p>
            <a:r>
              <a:rPr lang="en-US" dirty="0"/>
              <a:t>(incr.)</a:t>
            </a:r>
          </a:p>
        </p:txBody>
      </p:sp>
      <p:pic>
        <p:nvPicPr>
          <p:cNvPr id="7" name="Audio 6">
            <a:hlinkClick r:id="" action="ppaction://media"/>
            <a:extLst>
              <a:ext uri="{FF2B5EF4-FFF2-40B4-BE49-F238E27FC236}">
                <a16:creationId xmlns:a16="http://schemas.microsoft.com/office/drawing/2014/main" id="{61872423-D4AA-C746-AC72-D62C2FA2B5B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22803859"/>
      </p:ext>
    </p:extLst>
  </p:cSld>
  <p:clrMapOvr>
    <a:masterClrMapping/>
  </p:clrMapOvr>
  <mc:AlternateContent xmlns:mc="http://schemas.openxmlformats.org/markup-compatibility/2006">
    <mc:Choice xmlns:p14="http://schemas.microsoft.com/office/powerpoint/2010/main" Requires="p14">
      <p:transition spd="slow" p14:dur="2000" advTm="105199"/>
    </mc:Choice>
    <mc:Fallback>
      <p:transition spd="slow" advTm="105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FD2311-01E8-AA41-BD35-BE4AB15D9587}"/>
              </a:ext>
            </a:extLst>
          </p:cNvPr>
          <p:cNvSpPr>
            <a:spLocks noGrp="1"/>
          </p:cNvSpPr>
          <p:nvPr>
            <p:ph type="sldNum" sz="quarter" idx="12"/>
          </p:nvPr>
        </p:nvSpPr>
        <p:spPr/>
        <p:txBody>
          <a:bodyPr/>
          <a:lstStyle/>
          <a:p>
            <a:fld id="{6D00ABC0-0B20-594E-8324-2F30128B41A0}" type="slidenum">
              <a:rPr lang="en-US" smtClean="0"/>
              <a:t>5</a:t>
            </a:fld>
            <a:endParaRPr lang="en-US"/>
          </a:p>
        </p:txBody>
      </p:sp>
      <p:sp>
        <p:nvSpPr>
          <p:cNvPr id="2" name="Title 1">
            <a:extLst>
              <a:ext uri="{FF2B5EF4-FFF2-40B4-BE49-F238E27FC236}">
                <a16:creationId xmlns:a16="http://schemas.microsoft.com/office/drawing/2014/main" id="{2AB2377A-3C96-CE40-BF21-A5938F182E63}"/>
              </a:ext>
            </a:extLst>
          </p:cNvPr>
          <p:cNvSpPr>
            <a:spLocks noGrp="1"/>
          </p:cNvSpPr>
          <p:nvPr>
            <p:ph type="title"/>
          </p:nvPr>
        </p:nvSpPr>
        <p:spPr/>
        <p:txBody>
          <a:bodyPr/>
          <a:lstStyle/>
          <a:p>
            <a:r>
              <a:rPr lang="en-US" dirty="0"/>
              <a:t>What kind of communication networks today?</a:t>
            </a:r>
          </a:p>
        </p:txBody>
      </p:sp>
      <p:graphicFrame>
        <p:nvGraphicFramePr>
          <p:cNvPr id="3" name="Table 2">
            <a:extLst>
              <a:ext uri="{FF2B5EF4-FFF2-40B4-BE49-F238E27FC236}">
                <a16:creationId xmlns:a16="http://schemas.microsoft.com/office/drawing/2014/main" id="{09C3E226-FDF5-B342-86B9-67F24BB1096E}"/>
              </a:ext>
            </a:extLst>
          </p:cNvPr>
          <p:cNvGraphicFramePr>
            <a:graphicFrameLocks noGrp="1"/>
          </p:cNvGraphicFramePr>
          <p:nvPr>
            <p:extLst>
              <p:ext uri="{D42A27DB-BD31-4B8C-83A1-F6EECF244321}">
                <p14:modId xmlns:p14="http://schemas.microsoft.com/office/powerpoint/2010/main" val="3442536463"/>
              </p:ext>
            </p:extLst>
          </p:nvPr>
        </p:nvGraphicFramePr>
        <p:xfrm>
          <a:off x="237066" y="1514194"/>
          <a:ext cx="11717868" cy="4827790"/>
        </p:xfrm>
        <a:graphic>
          <a:graphicData uri="http://schemas.openxmlformats.org/drawingml/2006/table">
            <a:tbl>
              <a:tblPr firstRow="1" bandRow="1">
                <a:tableStyleId>{5C22544A-7EE6-4342-B048-85BDC9FD1C3A}</a:tableStyleId>
              </a:tblPr>
              <a:tblGrid>
                <a:gridCol w="4436534">
                  <a:extLst>
                    <a:ext uri="{9D8B030D-6E8A-4147-A177-3AD203B41FA5}">
                      <a16:colId xmlns:a16="http://schemas.microsoft.com/office/drawing/2014/main" val="2254872261"/>
                    </a:ext>
                  </a:extLst>
                </a:gridCol>
                <a:gridCol w="4323643">
                  <a:extLst>
                    <a:ext uri="{9D8B030D-6E8A-4147-A177-3AD203B41FA5}">
                      <a16:colId xmlns:a16="http://schemas.microsoft.com/office/drawing/2014/main" val="184585791"/>
                    </a:ext>
                  </a:extLst>
                </a:gridCol>
                <a:gridCol w="2957691">
                  <a:extLst>
                    <a:ext uri="{9D8B030D-6E8A-4147-A177-3AD203B41FA5}">
                      <a16:colId xmlns:a16="http://schemas.microsoft.com/office/drawing/2014/main" val="293791463"/>
                    </a:ext>
                  </a:extLst>
                </a:gridCol>
              </a:tblGrid>
              <a:tr h="439013">
                <a:tc>
                  <a:txBody>
                    <a:bodyPr/>
                    <a:lstStyle/>
                    <a:p>
                      <a:r>
                        <a:rPr lang="en-US" sz="2000" dirty="0"/>
                        <a:t>Dominant challenge</a:t>
                      </a:r>
                    </a:p>
                  </a:txBody>
                  <a:tcPr/>
                </a:tc>
                <a:tc>
                  <a:txBody>
                    <a:bodyPr/>
                    <a:lstStyle/>
                    <a:p>
                      <a:r>
                        <a:rPr lang="en-US" sz="2000" dirty="0"/>
                        <a:t>Example</a:t>
                      </a:r>
                    </a:p>
                  </a:txBody>
                  <a:tcPr/>
                </a:tc>
                <a:tc>
                  <a:txBody>
                    <a:bodyPr/>
                    <a:lstStyle/>
                    <a:p>
                      <a:r>
                        <a:rPr lang="en-US" sz="2000" dirty="0"/>
                        <a:t>solution</a:t>
                      </a:r>
                    </a:p>
                  </a:txBody>
                  <a:tcPr/>
                </a:tc>
                <a:extLst>
                  <a:ext uri="{0D108BD9-81ED-4DB2-BD59-A6C34878D82A}">
                    <a16:rowId xmlns:a16="http://schemas.microsoft.com/office/drawing/2014/main" val="677843364"/>
                  </a:ext>
                </a:extLst>
              </a:tr>
              <a:tr h="439013">
                <a:tc>
                  <a:txBody>
                    <a:bodyPr/>
                    <a:lstStyle/>
                    <a:p>
                      <a:r>
                        <a:rPr lang="en-US" sz="2000" dirty="0"/>
                        <a:t>Fixed-function peripherals</a:t>
                      </a:r>
                    </a:p>
                  </a:txBody>
                  <a:tcPr/>
                </a:tc>
                <a:tc>
                  <a:txBody>
                    <a:bodyPr/>
                    <a:lstStyle/>
                    <a:p>
                      <a:r>
                        <a:rPr lang="en-US" sz="2000" dirty="0"/>
                        <a:t>earphones, mouse, keyboard</a:t>
                      </a:r>
                    </a:p>
                  </a:txBody>
                  <a:tcPr/>
                </a:tc>
                <a:tc>
                  <a:txBody>
                    <a:bodyPr/>
                    <a:lstStyle/>
                    <a:p>
                      <a:r>
                        <a:rPr lang="en-US" sz="2000" dirty="0"/>
                        <a:t>Bluetooth</a:t>
                      </a:r>
                    </a:p>
                  </a:txBody>
                  <a:tcPr/>
                </a:tc>
                <a:extLst>
                  <a:ext uri="{0D108BD9-81ED-4DB2-BD59-A6C34878D82A}">
                    <a16:rowId xmlns:a16="http://schemas.microsoft.com/office/drawing/2014/main" val="1990153470"/>
                  </a:ext>
                </a:extLst>
              </a:tr>
              <a:tr h="439013">
                <a:tc>
                  <a:txBody>
                    <a:bodyPr/>
                    <a:lstStyle/>
                    <a:p>
                      <a:r>
                        <a:rPr lang="en-US" sz="2000" dirty="0"/>
                        <a:t>Low monthly bandwidth cost</a:t>
                      </a:r>
                    </a:p>
                  </a:txBody>
                  <a:tcPr/>
                </a:tc>
                <a:tc>
                  <a:txBody>
                    <a:bodyPr/>
                    <a:lstStyle/>
                    <a:p>
                      <a:r>
                        <a:rPr lang="en-US" sz="2000" dirty="0"/>
                        <a:t>Residential</a:t>
                      </a:r>
                    </a:p>
                  </a:txBody>
                  <a:tcPr/>
                </a:tc>
                <a:tc>
                  <a:txBody>
                    <a:bodyPr/>
                    <a:lstStyle/>
                    <a:p>
                      <a:r>
                        <a:rPr lang="en-US" sz="2000" dirty="0"/>
                        <a:t>Wi-Fi</a:t>
                      </a:r>
                    </a:p>
                  </a:txBody>
                  <a:tcPr/>
                </a:tc>
                <a:extLst>
                  <a:ext uri="{0D108BD9-81ED-4DB2-BD59-A6C34878D82A}">
                    <a16:rowId xmlns:a16="http://schemas.microsoft.com/office/drawing/2014/main" val="2470920447"/>
                  </a:ext>
                </a:extLst>
              </a:tr>
              <a:tr h="439013">
                <a:tc>
                  <a:txBody>
                    <a:bodyPr/>
                    <a:lstStyle/>
                    <a:p>
                      <a:r>
                        <a:rPr lang="en-US" sz="2000" dirty="0"/>
                        <a:t>High bandwidth outdoors</a:t>
                      </a:r>
                    </a:p>
                  </a:txBody>
                  <a:tcPr/>
                </a:tc>
                <a:tc>
                  <a:txBody>
                    <a:bodyPr/>
                    <a:lstStyle/>
                    <a:p>
                      <a:r>
                        <a:rPr lang="en-US" sz="2000" dirty="0"/>
                        <a:t>Stadium (spectators, cameras)</a:t>
                      </a:r>
                    </a:p>
                  </a:txBody>
                  <a:tcPr/>
                </a:tc>
                <a:tc>
                  <a:txBody>
                    <a:bodyPr/>
                    <a:lstStyle/>
                    <a:p>
                      <a:r>
                        <a:rPr lang="en-US" sz="2000" dirty="0"/>
                        <a:t>5G </a:t>
                      </a:r>
                      <a:r>
                        <a:rPr lang="en-US" sz="2000" dirty="0" err="1"/>
                        <a:t>mmWave</a:t>
                      </a:r>
                      <a:endParaRPr lang="en-US" sz="2000" dirty="0"/>
                    </a:p>
                  </a:txBody>
                  <a:tcPr/>
                </a:tc>
                <a:extLst>
                  <a:ext uri="{0D108BD9-81ED-4DB2-BD59-A6C34878D82A}">
                    <a16:rowId xmlns:a16="http://schemas.microsoft.com/office/drawing/2014/main" val="3668589046"/>
                  </a:ext>
                </a:extLst>
              </a:tr>
              <a:tr h="439013">
                <a:tc>
                  <a:txBody>
                    <a:bodyPr/>
                    <a:lstStyle/>
                    <a:p>
                      <a:r>
                        <a:rPr lang="en-US" sz="2000" dirty="0"/>
                        <a:t>High bandwidth indoors</a:t>
                      </a:r>
                    </a:p>
                  </a:txBody>
                  <a:tcPr/>
                </a:tc>
                <a:tc>
                  <a:txBody>
                    <a:bodyPr/>
                    <a:lstStyle/>
                    <a:p>
                      <a:r>
                        <a:rPr lang="en-US" sz="2000" dirty="0"/>
                        <a:t>University lecture hall</a:t>
                      </a:r>
                    </a:p>
                  </a:txBody>
                  <a:tcPr/>
                </a:tc>
                <a:tc>
                  <a:txBody>
                    <a:bodyPr/>
                    <a:lstStyle/>
                    <a:p>
                      <a:r>
                        <a:rPr lang="en-US" sz="2000" dirty="0"/>
                        <a:t>Wi-Fi</a:t>
                      </a:r>
                    </a:p>
                  </a:txBody>
                  <a:tcPr/>
                </a:tc>
                <a:extLst>
                  <a:ext uri="{0D108BD9-81ED-4DB2-BD59-A6C34878D82A}">
                    <a16:rowId xmlns:a16="http://schemas.microsoft.com/office/drawing/2014/main" val="2454559840"/>
                  </a:ext>
                </a:extLst>
              </a:tr>
              <a:tr h="359302">
                <a:tc>
                  <a:txBody>
                    <a:bodyPr/>
                    <a:lstStyle/>
                    <a:p>
                      <a:r>
                        <a:rPr lang="en-US" sz="2000" dirty="0"/>
                        <a:t>Outdoor, but regional or urban</a:t>
                      </a:r>
                    </a:p>
                  </a:txBody>
                  <a:tcPr/>
                </a:tc>
                <a:tc>
                  <a:txBody>
                    <a:bodyPr/>
                    <a:lstStyle/>
                    <a:p>
                      <a:r>
                        <a:rPr lang="en-US" sz="2000" dirty="0"/>
                        <a:t>Public transit, metering, traffic signage</a:t>
                      </a:r>
                    </a:p>
                  </a:txBody>
                  <a:tcPr/>
                </a:tc>
                <a:tc>
                  <a:txBody>
                    <a:bodyPr/>
                    <a:lstStyle/>
                    <a:p>
                      <a:r>
                        <a:rPr lang="en-US" sz="2000" dirty="0"/>
                        <a:t>NB-IoT, </a:t>
                      </a:r>
                      <a:r>
                        <a:rPr lang="en-US" sz="2000" dirty="0" err="1"/>
                        <a:t>LoRAWAN</a:t>
                      </a:r>
                      <a:endParaRPr lang="en-US" sz="2000" dirty="0"/>
                    </a:p>
                  </a:txBody>
                  <a:tcPr/>
                </a:tc>
                <a:extLst>
                  <a:ext uri="{0D108BD9-81ED-4DB2-BD59-A6C34878D82A}">
                    <a16:rowId xmlns:a16="http://schemas.microsoft.com/office/drawing/2014/main" val="2857711477"/>
                  </a:ext>
                </a:extLst>
              </a:tr>
              <a:tr h="346804">
                <a:tc>
                  <a:txBody>
                    <a:bodyPr/>
                    <a:lstStyle/>
                    <a:p>
                      <a:r>
                        <a:rPr lang="en-US" sz="2000" dirty="0"/>
                        <a:t>Outdoor, on major roads</a:t>
                      </a:r>
                    </a:p>
                  </a:txBody>
                  <a:tcPr/>
                </a:tc>
                <a:tc>
                  <a:txBody>
                    <a:bodyPr/>
                    <a:lstStyle/>
                    <a:p>
                      <a:r>
                        <a:rPr lang="en-US" sz="2000" dirty="0"/>
                        <a:t>Connected vehicles</a:t>
                      </a:r>
                    </a:p>
                  </a:txBody>
                  <a:tcPr/>
                </a:tc>
                <a:tc>
                  <a:txBody>
                    <a:bodyPr/>
                    <a:lstStyle/>
                    <a:p>
                      <a:r>
                        <a:rPr lang="en-US" sz="2000" dirty="0"/>
                        <a:t>DSRC + LTE?</a:t>
                      </a:r>
                    </a:p>
                  </a:txBody>
                  <a:tcPr/>
                </a:tc>
                <a:extLst>
                  <a:ext uri="{0D108BD9-81ED-4DB2-BD59-A6C34878D82A}">
                    <a16:rowId xmlns:a16="http://schemas.microsoft.com/office/drawing/2014/main" val="3157466550"/>
                  </a:ext>
                </a:extLst>
              </a:tr>
              <a:tr h="757748">
                <a:tc>
                  <a:txBody>
                    <a:bodyPr/>
                    <a:lstStyle/>
                    <a:p>
                      <a:r>
                        <a:rPr lang="en-US" sz="2000" dirty="0"/>
                        <a:t>Outdoor (land-based)</a:t>
                      </a:r>
                      <a:br>
                        <a:rPr lang="en-US" sz="2000" dirty="0"/>
                      </a:br>
                      <a:r>
                        <a:rPr lang="en-US" sz="2000" dirty="0"/>
                        <a:t>100% coverage, small antenna</a:t>
                      </a:r>
                    </a:p>
                  </a:txBody>
                  <a:tcPr/>
                </a:tc>
                <a:tc>
                  <a:txBody>
                    <a:bodyPr/>
                    <a:lstStyle/>
                    <a:p>
                      <a:r>
                        <a:rPr lang="en-US" sz="2000" dirty="0"/>
                        <a:t>Agriculture sensors</a:t>
                      </a:r>
                    </a:p>
                  </a:txBody>
                  <a:tcPr/>
                </a:tc>
                <a:tc>
                  <a:txBody>
                    <a:bodyPr/>
                    <a:lstStyle/>
                    <a:p>
                      <a:r>
                        <a:rPr lang="en-US" sz="2000" dirty="0"/>
                        <a:t>Iridium NEXT?</a:t>
                      </a:r>
                    </a:p>
                  </a:txBody>
                  <a:tcPr/>
                </a:tc>
                <a:extLst>
                  <a:ext uri="{0D108BD9-81ED-4DB2-BD59-A6C34878D82A}">
                    <a16:rowId xmlns:a16="http://schemas.microsoft.com/office/drawing/2014/main" val="3958305610"/>
                  </a:ext>
                </a:extLst>
              </a:tr>
              <a:tr h="1082497">
                <a:tc>
                  <a:txBody>
                    <a:bodyPr/>
                    <a:lstStyle/>
                    <a:p>
                      <a:r>
                        <a:rPr lang="en-US" sz="2000" dirty="0"/>
                        <a:t>Outdoor (including oceans)</a:t>
                      </a:r>
                      <a:br>
                        <a:rPr lang="en-US" sz="2000" dirty="0"/>
                      </a:br>
                      <a:r>
                        <a:rPr lang="en-US" sz="2000" dirty="0"/>
                        <a:t>100% coverage, antenna size not limited</a:t>
                      </a:r>
                    </a:p>
                  </a:txBody>
                  <a:tcPr/>
                </a:tc>
                <a:tc>
                  <a:txBody>
                    <a:bodyPr/>
                    <a:lstStyle/>
                    <a:p>
                      <a:r>
                        <a:rPr lang="en-US" sz="2000" dirty="0"/>
                        <a:t>Agriculture machinery, construction, pipelines, shipping, logistics</a:t>
                      </a:r>
                    </a:p>
                  </a:txBody>
                  <a:tcPr/>
                </a:tc>
                <a:tc>
                  <a:txBody>
                    <a:bodyPr/>
                    <a:lstStyle/>
                    <a:p>
                      <a:r>
                        <a:rPr lang="en-US" sz="2000" dirty="0"/>
                        <a:t>LEO satellites?</a:t>
                      </a:r>
                    </a:p>
                  </a:txBody>
                  <a:tcPr/>
                </a:tc>
                <a:extLst>
                  <a:ext uri="{0D108BD9-81ED-4DB2-BD59-A6C34878D82A}">
                    <a16:rowId xmlns:a16="http://schemas.microsoft.com/office/drawing/2014/main" val="3561232385"/>
                  </a:ext>
                </a:extLst>
              </a:tr>
            </a:tbl>
          </a:graphicData>
        </a:graphic>
      </p:graphicFrame>
      <p:sp>
        <p:nvSpPr>
          <p:cNvPr id="4" name="Footer Placeholder 3">
            <a:extLst>
              <a:ext uri="{FF2B5EF4-FFF2-40B4-BE49-F238E27FC236}">
                <a16:creationId xmlns:a16="http://schemas.microsoft.com/office/drawing/2014/main" id="{9CE2DBB0-2AE5-714D-881F-BE64F24BACC8}"/>
              </a:ext>
            </a:extLst>
          </p:cNvPr>
          <p:cNvSpPr>
            <a:spLocks noGrp="1"/>
          </p:cNvSpPr>
          <p:nvPr>
            <p:ph type="ftr" sz="quarter" idx="11"/>
          </p:nvPr>
        </p:nvSpPr>
        <p:spPr/>
        <p:txBody>
          <a:bodyPr/>
          <a:lstStyle/>
          <a:p>
            <a:r>
              <a:rPr lang="en-US"/>
              <a:t>6G Levi 2020</a:t>
            </a:r>
          </a:p>
        </p:txBody>
      </p:sp>
      <p:pic>
        <p:nvPicPr>
          <p:cNvPr id="6" name="Audio 5">
            <a:hlinkClick r:id="" action="ppaction://media"/>
            <a:extLst>
              <a:ext uri="{FF2B5EF4-FFF2-40B4-BE49-F238E27FC236}">
                <a16:creationId xmlns:a16="http://schemas.microsoft.com/office/drawing/2014/main" id="{3C184BD5-156F-0140-907C-421C0D8FC1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77462366"/>
      </p:ext>
    </p:extLst>
  </p:cSld>
  <p:clrMapOvr>
    <a:masterClrMapping/>
  </p:clrMapOvr>
  <mc:AlternateContent xmlns:mc="http://schemas.openxmlformats.org/markup-compatibility/2006">
    <mc:Choice xmlns:p14="http://schemas.microsoft.com/office/powerpoint/2010/main" Requires="p14">
      <p:transition spd="slow" p14:dur="2000" advTm="97788"/>
    </mc:Choice>
    <mc:Fallback>
      <p:transition spd="slow" advTm="9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94E1-E374-0740-91C8-A0443EA089C2}"/>
              </a:ext>
            </a:extLst>
          </p:cNvPr>
          <p:cNvSpPr>
            <a:spLocks noGrp="1"/>
          </p:cNvSpPr>
          <p:nvPr>
            <p:ph type="title"/>
          </p:nvPr>
        </p:nvSpPr>
        <p:spPr/>
        <p:txBody>
          <a:bodyPr/>
          <a:lstStyle/>
          <a:p>
            <a:r>
              <a:rPr lang="en-US" dirty="0"/>
              <a:t>What made Wi-Fi successful?</a:t>
            </a:r>
          </a:p>
        </p:txBody>
      </p:sp>
      <p:sp>
        <p:nvSpPr>
          <p:cNvPr id="3" name="Content Placeholder 2">
            <a:extLst>
              <a:ext uri="{FF2B5EF4-FFF2-40B4-BE49-F238E27FC236}">
                <a16:creationId xmlns:a16="http://schemas.microsoft.com/office/drawing/2014/main" id="{D981DB16-409A-CD4F-85FA-41C33533372D}"/>
              </a:ext>
            </a:extLst>
          </p:cNvPr>
          <p:cNvSpPr>
            <a:spLocks noGrp="1"/>
          </p:cNvSpPr>
          <p:nvPr>
            <p:ph idx="1"/>
          </p:nvPr>
        </p:nvSpPr>
        <p:spPr/>
        <p:txBody>
          <a:bodyPr>
            <a:normAutofit lnSpcReduction="10000"/>
          </a:bodyPr>
          <a:lstStyle/>
          <a:p>
            <a:r>
              <a:rPr lang="en-US" dirty="0"/>
              <a:t>Scalable complexity – 802.11b/g/n to 802.11ax</a:t>
            </a:r>
          </a:p>
          <a:p>
            <a:r>
              <a:rPr lang="en-US" dirty="0"/>
              <a:t>Architectural flexibility</a:t>
            </a:r>
          </a:p>
          <a:p>
            <a:pPr lvl="1"/>
            <a:r>
              <a:rPr lang="en-US" dirty="0"/>
              <a:t>peer-to-peer, access point, mesh, long haul Pt2MP &amp; Pt2Pt</a:t>
            </a:r>
          </a:p>
          <a:p>
            <a:pPr lvl="1"/>
            <a:r>
              <a:rPr lang="en-US" dirty="0"/>
              <a:t>re-use cheap local wired network and shared (managed &amp; firewalled) access</a:t>
            </a:r>
          </a:p>
          <a:p>
            <a:r>
              <a:rPr lang="en-US" dirty="0"/>
              <a:t>Multiple authentication models</a:t>
            </a:r>
          </a:p>
          <a:p>
            <a:pPr lvl="1"/>
            <a:r>
              <a:rPr lang="en-US" dirty="0"/>
              <a:t>from open access to federated 802.1x RADIUS</a:t>
            </a:r>
          </a:p>
          <a:p>
            <a:r>
              <a:rPr lang="en-US" dirty="0"/>
              <a:t>Minimal viable network functionality</a:t>
            </a:r>
          </a:p>
          <a:p>
            <a:pPr lvl="1"/>
            <a:r>
              <a:rPr lang="en-US" dirty="0"/>
              <a:t>Ethernet frames + IP</a:t>
            </a:r>
          </a:p>
          <a:p>
            <a:pPr lvl="1"/>
            <a:r>
              <a:rPr lang="en-US" dirty="0"/>
              <a:t>local multicast</a:t>
            </a:r>
          </a:p>
          <a:p>
            <a:r>
              <a:rPr lang="en-US" dirty="0"/>
              <a:t>International usability</a:t>
            </a:r>
          </a:p>
          <a:p>
            <a:pPr lvl="1"/>
            <a:r>
              <a:rPr lang="en-US" dirty="0"/>
              <a:t>universal “bootstrap” band (2.4 GHz)</a:t>
            </a:r>
          </a:p>
          <a:p>
            <a:pPr lvl="1"/>
            <a:r>
              <a:rPr lang="en-US" dirty="0"/>
              <a:t>locally-discoverable spectrum availability</a:t>
            </a:r>
          </a:p>
          <a:p>
            <a:endParaRPr lang="en-US" dirty="0"/>
          </a:p>
        </p:txBody>
      </p:sp>
      <p:sp>
        <p:nvSpPr>
          <p:cNvPr id="4" name="Footer Placeholder 3">
            <a:extLst>
              <a:ext uri="{FF2B5EF4-FFF2-40B4-BE49-F238E27FC236}">
                <a16:creationId xmlns:a16="http://schemas.microsoft.com/office/drawing/2014/main" id="{ECC84938-437E-D044-B19B-96BB3E1CCB68}"/>
              </a:ext>
            </a:extLst>
          </p:cNvPr>
          <p:cNvSpPr>
            <a:spLocks noGrp="1"/>
          </p:cNvSpPr>
          <p:nvPr>
            <p:ph type="ftr" sz="quarter" idx="11"/>
          </p:nvPr>
        </p:nvSpPr>
        <p:spPr/>
        <p:txBody>
          <a:bodyPr/>
          <a:lstStyle/>
          <a:p>
            <a:r>
              <a:rPr lang="en-US"/>
              <a:t>6G Levi 2020</a:t>
            </a:r>
          </a:p>
        </p:txBody>
      </p:sp>
      <p:sp>
        <p:nvSpPr>
          <p:cNvPr id="5" name="Slide Number Placeholder 4">
            <a:extLst>
              <a:ext uri="{FF2B5EF4-FFF2-40B4-BE49-F238E27FC236}">
                <a16:creationId xmlns:a16="http://schemas.microsoft.com/office/drawing/2014/main" id="{38CE4C33-7C43-E14F-B0A3-BC28A190289B}"/>
              </a:ext>
            </a:extLst>
          </p:cNvPr>
          <p:cNvSpPr>
            <a:spLocks noGrp="1"/>
          </p:cNvSpPr>
          <p:nvPr>
            <p:ph type="sldNum" sz="quarter" idx="12"/>
          </p:nvPr>
        </p:nvSpPr>
        <p:spPr/>
        <p:txBody>
          <a:bodyPr/>
          <a:lstStyle/>
          <a:p>
            <a:fld id="{6D00ABC0-0B20-594E-8324-2F30128B41A0}" type="slidenum">
              <a:rPr lang="en-US" smtClean="0"/>
              <a:t>6</a:t>
            </a:fld>
            <a:endParaRPr lang="en-US"/>
          </a:p>
        </p:txBody>
      </p:sp>
      <p:pic>
        <p:nvPicPr>
          <p:cNvPr id="6" name="Audio 5">
            <a:hlinkClick r:id="" action="ppaction://media"/>
            <a:extLst>
              <a:ext uri="{FF2B5EF4-FFF2-40B4-BE49-F238E27FC236}">
                <a16:creationId xmlns:a16="http://schemas.microsoft.com/office/drawing/2014/main" id="{9595CF09-9777-E547-9D6F-DBC833C5CB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3383883"/>
      </p:ext>
    </p:extLst>
  </p:cSld>
  <p:clrMapOvr>
    <a:masterClrMapping/>
  </p:clrMapOvr>
  <mc:AlternateContent xmlns:mc="http://schemas.openxmlformats.org/markup-compatibility/2006">
    <mc:Choice xmlns:p14="http://schemas.microsoft.com/office/powerpoint/2010/main" Requires="p14">
      <p:transition spd="slow" p14:dur="2000" advTm="118183"/>
    </mc:Choice>
    <mc:Fallback>
      <p:transition spd="slow" advTm="11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079B-61B7-A240-A92E-9BD932D6D16F}"/>
              </a:ext>
            </a:extLst>
          </p:cNvPr>
          <p:cNvSpPr>
            <a:spLocks noGrp="1"/>
          </p:cNvSpPr>
          <p:nvPr>
            <p:ph type="title"/>
          </p:nvPr>
        </p:nvSpPr>
        <p:spPr/>
        <p:txBody>
          <a:bodyPr/>
          <a:lstStyle/>
          <a:p>
            <a:r>
              <a:rPr lang="en-US" dirty="0"/>
              <a:t>What didn’t work so well?</a:t>
            </a:r>
          </a:p>
        </p:txBody>
      </p:sp>
      <p:sp>
        <p:nvSpPr>
          <p:cNvPr id="3" name="Content Placeholder 2">
            <a:extLst>
              <a:ext uri="{FF2B5EF4-FFF2-40B4-BE49-F238E27FC236}">
                <a16:creationId xmlns:a16="http://schemas.microsoft.com/office/drawing/2014/main" id="{B8E0A898-0990-7141-9FF7-06CAAABFACF9}"/>
              </a:ext>
            </a:extLst>
          </p:cNvPr>
          <p:cNvSpPr>
            <a:spLocks noGrp="1"/>
          </p:cNvSpPr>
          <p:nvPr>
            <p:ph idx="1"/>
          </p:nvPr>
        </p:nvSpPr>
        <p:spPr>
          <a:xfrm>
            <a:off x="406401" y="1305407"/>
            <a:ext cx="8361082" cy="4871557"/>
          </a:xfrm>
        </p:spPr>
        <p:txBody>
          <a:bodyPr/>
          <a:lstStyle/>
          <a:p>
            <a:r>
              <a:rPr lang="en-US" dirty="0"/>
              <a:t>Authentication has had repeated security problems</a:t>
            </a:r>
          </a:p>
          <a:p>
            <a:r>
              <a:rPr lang="en-US" dirty="0"/>
              <a:t>More complex authentication (802.1x) seems rarely used</a:t>
            </a:r>
          </a:p>
          <a:p>
            <a:pPr lvl="1"/>
            <a:r>
              <a:rPr lang="en-US" dirty="0"/>
              <a:t>separate L2 confidentiality from access authorization</a:t>
            </a:r>
          </a:p>
          <a:p>
            <a:r>
              <a:rPr lang="en-US" dirty="0"/>
              <a:t>Captive portal model cumbersome and doesn’t work for IoT devices</a:t>
            </a:r>
          </a:p>
          <a:p>
            <a:r>
              <a:rPr lang="en-US" dirty="0"/>
              <a:t>Unlicensed-only model decreases reliability</a:t>
            </a:r>
          </a:p>
          <a:p>
            <a:pPr lvl="1"/>
            <a:r>
              <a:rPr lang="en-US" dirty="0"/>
              <a:t>interference &amp; insufficient capacity in dense urban areas</a:t>
            </a:r>
          </a:p>
          <a:p>
            <a:r>
              <a:rPr lang="en-US" dirty="0"/>
              <a:t>QoS degradation is still hard to diagnose</a:t>
            </a:r>
          </a:p>
        </p:txBody>
      </p:sp>
      <p:sp>
        <p:nvSpPr>
          <p:cNvPr id="4" name="Footer Placeholder 3">
            <a:extLst>
              <a:ext uri="{FF2B5EF4-FFF2-40B4-BE49-F238E27FC236}">
                <a16:creationId xmlns:a16="http://schemas.microsoft.com/office/drawing/2014/main" id="{0B0A17EE-B9DE-1840-A97D-DA81656F018C}"/>
              </a:ext>
            </a:extLst>
          </p:cNvPr>
          <p:cNvSpPr>
            <a:spLocks noGrp="1"/>
          </p:cNvSpPr>
          <p:nvPr>
            <p:ph type="ftr" sz="quarter" idx="11"/>
          </p:nvPr>
        </p:nvSpPr>
        <p:spPr/>
        <p:txBody>
          <a:bodyPr/>
          <a:lstStyle/>
          <a:p>
            <a:r>
              <a:rPr lang="en-US"/>
              <a:t>6G Levi 2020</a:t>
            </a:r>
          </a:p>
        </p:txBody>
      </p:sp>
      <p:sp>
        <p:nvSpPr>
          <p:cNvPr id="5" name="Slide Number Placeholder 4">
            <a:extLst>
              <a:ext uri="{FF2B5EF4-FFF2-40B4-BE49-F238E27FC236}">
                <a16:creationId xmlns:a16="http://schemas.microsoft.com/office/drawing/2014/main" id="{AACA2A7A-7FEF-4147-9D5B-B699D9981D92}"/>
              </a:ext>
            </a:extLst>
          </p:cNvPr>
          <p:cNvSpPr>
            <a:spLocks noGrp="1"/>
          </p:cNvSpPr>
          <p:nvPr>
            <p:ph type="sldNum" sz="quarter" idx="12"/>
          </p:nvPr>
        </p:nvSpPr>
        <p:spPr/>
        <p:txBody>
          <a:bodyPr/>
          <a:lstStyle/>
          <a:p>
            <a:fld id="{6D00ABC0-0B20-594E-8324-2F30128B41A0}" type="slidenum">
              <a:rPr lang="en-US" smtClean="0"/>
              <a:t>7</a:t>
            </a:fld>
            <a:endParaRPr lang="en-US"/>
          </a:p>
        </p:txBody>
      </p:sp>
      <p:pic>
        <p:nvPicPr>
          <p:cNvPr id="6" name="Picture 5">
            <a:extLst>
              <a:ext uri="{FF2B5EF4-FFF2-40B4-BE49-F238E27FC236}">
                <a16:creationId xmlns:a16="http://schemas.microsoft.com/office/drawing/2014/main" id="{E9B0461D-D1A5-A941-8444-D32F05EB5418}"/>
              </a:ext>
            </a:extLst>
          </p:cNvPr>
          <p:cNvPicPr>
            <a:picLocks noChangeAspect="1"/>
          </p:cNvPicPr>
          <p:nvPr/>
        </p:nvPicPr>
        <p:blipFill>
          <a:blip r:embed="rId4"/>
          <a:stretch>
            <a:fillRect/>
          </a:stretch>
        </p:blipFill>
        <p:spPr>
          <a:xfrm>
            <a:off x="8767483" y="1549100"/>
            <a:ext cx="3086710" cy="2736327"/>
          </a:xfrm>
          <a:prstGeom prst="rect">
            <a:avLst/>
          </a:prstGeom>
        </p:spPr>
      </p:pic>
      <p:pic>
        <p:nvPicPr>
          <p:cNvPr id="7" name="Audio 6">
            <a:hlinkClick r:id="" action="ppaction://media"/>
            <a:extLst>
              <a:ext uri="{FF2B5EF4-FFF2-40B4-BE49-F238E27FC236}">
                <a16:creationId xmlns:a16="http://schemas.microsoft.com/office/drawing/2014/main" id="{B3954313-9CE5-9F4F-BBF9-CE64951460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84765613"/>
      </p:ext>
    </p:extLst>
  </p:cSld>
  <p:clrMapOvr>
    <a:masterClrMapping/>
  </p:clrMapOvr>
  <mc:AlternateContent xmlns:mc="http://schemas.openxmlformats.org/markup-compatibility/2006">
    <mc:Choice xmlns:p14="http://schemas.microsoft.com/office/powerpoint/2010/main" Requires="p14">
      <p:transition spd="slow" p14:dur="2000" advTm="53455"/>
    </mc:Choice>
    <mc:Fallback>
      <p:transition spd="slow" advTm="53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66A740E-9152-5446-A9A7-4252843E5869}"/>
              </a:ext>
            </a:extLst>
          </p:cNvPr>
          <p:cNvSpPr>
            <a:spLocks noGrp="1"/>
          </p:cNvSpPr>
          <p:nvPr>
            <p:ph type="body" idx="1"/>
          </p:nvPr>
        </p:nvSpPr>
        <p:spPr/>
        <p:txBody>
          <a:bodyPr/>
          <a:lstStyle/>
          <a:p>
            <a:endParaRPr lang="en-US" dirty="0"/>
          </a:p>
        </p:txBody>
      </p:sp>
      <p:sp>
        <p:nvSpPr>
          <p:cNvPr id="3" name="Content Placeholder 2">
            <a:extLst>
              <a:ext uri="{FF2B5EF4-FFF2-40B4-BE49-F238E27FC236}">
                <a16:creationId xmlns:a16="http://schemas.microsoft.com/office/drawing/2014/main" id="{3C4B0E43-68E9-D947-B6A7-92AFC76E37FC}"/>
              </a:ext>
            </a:extLst>
          </p:cNvPr>
          <p:cNvSpPr>
            <a:spLocks noGrp="1"/>
          </p:cNvSpPr>
          <p:nvPr>
            <p:ph sz="half" idx="2"/>
          </p:nvPr>
        </p:nvSpPr>
        <p:spPr/>
        <p:txBody>
          <a:bodyPr/>
          <a:lstStyle/>
          <a:p>
            <a:r>
              <a:rPr lang="en-US" dirty="0"/>
              <a:t>Most home IoT devices are probably Wi-Fi, not Zigbee</a:t>
            </a:r>
          </a:p>
          <a:p>
            <a:r>
              <a:rPr lang="en-US" dirty="0"/>
              <a:t>Need for gateway to home network</a:t>
            </a:r>
          </a:p>
          <a:p>
            <a:r>
              <a:rPr lang="en-US" dirty="0"/>
              <a:t>Smart home speakers</a:t>
            </a:r>
          </a:p>
          <a:p>
            <a:endParaRPr lang="en-US" dirty="0"/>
          </a:p>
        </p:txBody>
      </p:sp>
      <p:sp>
        <p:nvSpPr>
          <p:cNvPr id="7" name="Text Placeholder 6">
            <a:extLst>
              <a:ext uri="{FF2B5EF4-FFF2-40B4-BE49-F238E27FC236}">
                <a16:creationId xmlns:a16="http://schemas.microsoft.com/office/drawing/2014/main" id="{28C1D42B-1CD0-2642-8B5A-448BEF1758C2}"/>
              </a:ext>
            </a:extLst>
          </p:cNvPr>
          <p:cNvSpPr>
            <a:spLocks noGrp="1"/>
          </p:cNvSpPr>
          <p:nvPr>
            <p:ph type="body" sz="quarter" idx="3"/>
          </p:nvPr>
        </p:nvSpPr>
        <p:spPr/>
        <p:txBody>
          <a:bodyPr/>
          <a:lstStyle/>
          <a:p>
            <a:endParaRPr lang="en-US" dirty="0"/>
          </a:p>
        </p:txBody>
      </p:sp>
      <p:sp>
        <p:nvSpPr>
          <p:cNvPr id="8" name="Content Placeholder 7">
            <a:extLst>
              <a:ext uri="{FF2B5EF4-FFF2-40B4-BE49-F238E27FC236}">
                <a16:creationId xmlns:a16="http://schemas.microsoft.com/office/drawing/2014/main" id="{8E4E0D92-E40E-6542-8288-CB74837653A5}"/>
              </a:ext>
            </a:extLst>
          </p:cNvPr>
          <p:cNvSpPr>
            <a:spLocks noGrp="1"/>
          </p:cNvSpPr>
          <p:nvPr>
            <p:ph sz="quarter" idx="4"/>
          </p:nvPr>
        </p:nvSpPr>
        <p:spPr/>
        <p:txBody>
          <a:bodyPr/>
          <a:lstStyle/>
          <a:p>
            <a:r>
              <a:rPr lang="en-US" dirty="0"/>
              <a:t>Mostly relegated to headphones, car audio systems, keyboards, mice and fitness watches</a:t>
            </a:r>
          </a:p>
          <a:p>
            <a:pPr lvl="1"/>
            <a:r>
              <a:rPr lang="en-US" dirty="0"/>
              <a:t>good functional interoperability</a:t>
            </a:r>
          </a:p>
          <a:p>
            <a:r>
              <a:rPr lang="en-US" dirty="0"/>
              <a:t>Never quite got IP or IoT</a:t>
            </a:r>
          </a:p>
          <a:p>
            <a:r>
              <a:rPr lang="en-US" dirty="0"/>
              <a:t>Pairing remains awkward and error-prone</a:t>
            </a:r>
          </a:p>
          <a:p>
            <a:endParaRPr lang="en-US" dirty="0"/>
          </a:p>
        </p:txBody>
      </p:sp>
      <p:sp>
        <p:nvSpPr>
          <p:cNvPr id="4" name="Footer Placeholder 3">
            <a:extLst>
              <a:ext uri="{FF2B5EF4-FFF2-40B4-BE49-F238E27FC236}">
                <a16:creationId xmlns:a16="http://schemas.microsoft.com/office/drawing/2014/main" id="{1E4EA1EC-9B5F-864B-ABF0-AC23FDC1BCAC}"/>
              </a:ext>
            </a:extLst>
          </p:cNvPr>
          <p:cNvSpPr>
            <a:spLocks noGrp="1"/>
          </p:cNvSpPr>
          <p:nvPr>
            <p:ph type="ftr" sz="quarter" idx="11"/>
          </p:nvPr>
        </p:nvSpPr>
        <p:spPr/>
        <p:txBody>
          <a:bodyPr/>
          <a:lstStyle/>
          <a:p>
            <a:r>
              <a:rPr lang="en-US"/>
              <a:t>6G Levi 2020</a:t>
            </a:r>
          </a:p>
        </p:txBody>
      </p:sp>
      <p:sp>
        <p:nvSpPr>
          <p:cNvPr id="5" name="Slide Number Placeholder 4">
            <a:extLst>
              <a:ext uri="{FF2B5EF4-FFF2-40B4-BE49-F238E27FC236}">
                <a16:creationId xmlns:a16="http://schemas.microsoft.com/office/drawing/2014/main" id="{C976EB7E-A488-FF44-90A8-66B0391E5BD6}"/>
              </a:ext>
            </a:extLst>
          </p:cNvPr>
          <p:cNvSpPr>
            <a:spLocks noGrp="1"/>
          </p:cNvSpPr>
          <p:nvPr>
            <p:ph type="sldNum" sz="quarter" idx="12"/>
          </p:nvPr>
        </p:nvSpPr>
        <p:spPr/>
        <p:txBody>
          <a:bodyPr/>
          <a:lstStyle/>
          <a:p>
            <a:fld id="{6D00ABC0-0B20-594E-8324-2F30128B41A0}" type="slidenum">
              <a:rPr lang="en-US" smtClean="0"/>
              <a:t>8</a:t>
            </a:fld>
            <a:endParaRPr lang="en-US"/>
          </a:p>
        </p:txBody>
      </p:sp>
      <p:sp>
        <p:nvSpPr>
          <p:cNvPr id="2" name="Title 1">
            <a:extLst>
              <a:ext uri="{FF2B5EF4-FFF2-40B4-BE49-F238E27FC236}">
                <a16:creationId xmlns:a16="http://schemas.microsoft.com/office/drawing/2014/main" id="{DCE00B05-AC3A-BD4C-9D34-4F08F3B83610}"/>
              </a:ext>
            </a:extLst>
          </p:cNvPr>
          <p:cNvSpPr>
            <a:spLocks noGrp="1"/>
          </p:cNvSpPr>
          <p:nvPr>
            <p:ph type="title"/>
          </p:nvPr>
        </p:nvSpPr>
        <p:spPr/>
        <p:txBody>
          <a:bodyPr/>
          <a:lstStyle/>
          <a:p>
            <a:r>
              <a:rPr lang="en-US" dirty="0"/>
              <a:t>Why have Zigbee and Bluetooth remained niche?</a:t>
            </a:r>
          </a:p>
        </p:txBody>
      </p:sp>
      <p:pic>
        <p:nvPicPr>
          <p:cNvPr id="10" name="Picture 9">
            <a:extLst>
              <a:ext uri="{FF2B5EF4-FFF2-40B4-BE49-F238E27FC236}">
                <a16:creationId xmlns:a16="http://schemas.microsoft.com/office/drawing/2014/main" id="{67D94337-B9E1-2C4E-BFED-E1F23776603F}"/>
              </a:ext>
            </a:extLst>
          </p:cNvPr>
          <p:cNvPicPr>
            <a:picLocks noChangeAspect="1"/>
          </p:cNvPicPr>
          <p:nvPr/>
        </p:nvPicPr>
        <p:blipFill>
          <a:blip r:embed="rId4"/>
          <a:stretch>
            <a:fillRect/>
          </a:stretch>
        </p:blipFill>
        <p:spPr>
          <a:xfrm>
            <a:off x="6332886" y="2077370"/>
            <a:ext cx="1389455" cy="344361"/>
          </a:xfrm>
          <a:prstGeom prst="rect">
            <a:avLst/>
          </a:prstGeom>
        </p:spPr>
      </p:pic>
      <p:pic>
        <p:nvPicPr>
          <p:cNvPr id="12" name="Picture 11">
            <a:extLst>
              <a:ext uri="{FF2B5EF4-FFF2-40B4-BE49-F238E27FC236}">
                <a16:creationId xmlns:a16="http://schemas.microsoft.com/office/drawing/2014/main" id="{3A1854FF-5A5C-F945-BD2E-B34C3DA3824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2411" y="1750677"/>
            <a:ext cx="2893483" cy="695131"/>
          </a:xfrm>
          <a:prstGeom prst="rect">
            <a:avLst/>
          </a:prstGeom>
        </p:spPr>
      </p:pic>
      <p:pic>
        <p:nvPicPr>
          <p:cNvPr id="9" name="Audio 8">
            <a:hlinkClick r:id="" action="ppaction://media"/>
            <a:extLst>
              <a:ext uri="{FF2B5EF4-FFF2-40B4-BE49-F238E27FC236}">
                <a16:creationId xmlns:a16="http://schemas.microsoft.com/office/drawing/2014/main" id="{5B769FD1-3439-7845-996F-3D758239F0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31654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0329EC-E4DF-DC48-B3F9-0CAD5C6A4A6F}"/>
              </a:ext>
            </a:extLst>
          </p:cNvPr>
          <p:cNvSpPr>
            <a:spLocks noGrp="1"/>
          </p:cNvSpPr>
          <p:nvPr>
            <p:ph type="ftr" sz="quarter" idx="11"/>
          </p:nvPr>
        </p:nvSpPr>
        <p:spPr/>
        <p:txBody>
          <a:bodyPr/>
          <a:lstStyle/>
          <a:p>
            <a:r>
              <a:rPr lang="en-US"/>
              <a:t>6G Levi 2020</a:t>
            </a:r>
          </a:p>
        </p:txBody>
      </p:sp>
      <p:sp>
        <p:nvSpPr>
          <p:cNvPr id="3" name="Slide Number Placeholder 2">
            <a:extLst>
              <a:ext uri="{FF2B5EF4-FFF2-40B4-BE49-F238E27FC236}">
                <a16:creationId xmlns:a16="http://schemas.microsoft.com/office/drawing/2014/main" id="{F5084216-766A-8F4D-97A1-D558A2C88938}"/>
              </a:ext>
            </a:extLst>
          </p:cNvPr>
          <p:cNvSpPr>
            <a:spLocks noGrp="1"/>
          </p:cNvSpPr>
          <p:nvPr>
            <p:ph type="sldNum" sz="quarter" idx="12"/>
          </p:nvPr>
        </p:nvSpPr>
        <p:spPr/>
        <p:txBody>
          <a:bodyPr/>
          <a:lstStyle/>
          <a:p>
            <a:fld id="{6D00ABC0-0B20-594E-8324-2F30128B41A0}" type="slidenum">
              <a:rPr lang="en-US" smtClean="0"/>
              <a:t>9</a:t>
            </a:fld>
            <a:endParaRPr lang="en-US"/>
          </a:p>
        </p:txBody>
      </p:sp>
      <p:sp>
        <p:nvSpPr>
          <p:cNvPr id="4" name="Title 3">
            <a:extLst>
              <a:ext uri="{FF2B5EF4-FFF2-40B4-BE49-F238E27FC236}">
                <a16:creationId xmlns:a16="http://schemas.microsoft.com/office/drawing/2014/main" id="{EDB402AF-4AB2-F044-B8F3-C75216A9B4AF}"/>
              </a:ext>
            </a:extLst>
          </p:cNvPr>
          <p:cNvSpPr>
            <a:spLocks noGrp="1"/>
          </p:cNvSpPr>
          <p:nvPr>
            <p:ph type="title"/>
          </p:nvPr>
        </p:nvSpPr>
        <p:spPr/>
        <p:txBody>
          <a:bodyPr/>
          <a:lstStyle/>
          <a:p>
            <a:r>
              <a:rPr lang="en-US" dirty="0"/>
              <a:t>Classical (5G) requirements pyramid</a:t>
            </a:r>
          </a:p>
        </p:txBody>
      </p:sp>
      <p:pic>
        <p:nvPicPr>
          <p:cNvPr id="5" name="Picture 4">
            <a:extLst>
              <a:ext uri="{FF2B5EF4-FFF2-40B4-BE49-F238E27FC236}">
                <a16:creationId xmlns:a16="http://schemas.microsoft.com/office/drawing/2014/main" id="{42FD28FB-D08D-D24E-8EE7-F2BBD38A7297}"/>
              </a:ext>
            </a:extLst>
          </p:cNvPr>
          <p:cNvPicPr>
            <a:picLocks noChangeAspect="1"/>
          </p:cNvPicPr>
          <p:nvPr/>
        </p:nvPicPr>
        <p:blipFill>
          <a:blip r:embed="rId4"/>
          <a:stretch>
            <a:fillRect/>
          </a:stretch>
        </p:blipFill>
        <p:spPr>
          <a:xfrm>
            <a:off x="3398556" y="1331087"/>
            <a:ext cx="5394887" cy="4543063"/>
          </a:xfrm>
          <a:prstGeom prst="rect">
            <a:avLst/>
          </a:prstGeom>
        </p:spPr>
      </p:pic>
      <p:sp>
        <p:nvSpPr>
          <p:cNvPr id="6" name="TextBox 5">
            <a:extLst>
              <a:ext uri="{FF2B5EF4-FFF2-40B4-BE49-F238E27FC236}">
                <a16:creationId xmlns:a16="http://schemas.microsoft.com/office/drawing/2014/main" id="{9EC43DA0-E63C-9945-974A-09E7D87A38DB}"/>
              </a:ext>
            </a:extLst>
          </p:cNvPr>
          <p:cNvSpPr txBox="1"/>
          <p:nvPr/>
        </p:nvSpPr>
        <p:spPr>
          <a:xfrm>
            <a:off x="8307307" y="2037144"/>
            <a:ext cx="263617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mostly PHY requirements!</a:t>
            </a:r>
          </a:p>
        </p:txBody>
      </p:sp>
      <p:pic>
        <p:nvPicPr>
          <p:cNvPr id="7" name="Audio 6">
            <a:hlinkClick r:id="" action="ppaction://media"/>
            <a:extLst>
              <a:ext uri="{FF2B5EF4-FFF2-40B4-BE49-F238E27FC236}">
                <a16:creationId xmlns:a16="http://schemas.microsoft.com/office/drawing/2014/main" id="{5B275332-4695-2E4C-9089-8F6D48AA68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14705580"/>
      </p:ext>
    </p:extLst>
  </p:cSld>
  <p:clrMapOvr>
    <a:masterClrMapping/>
  </p:clrMapOvr>
  <mc:AlternateContent xmlns:mc="http://schemas.openxmlformats.org/markup-compatibility/2006">
    <mc:Choice xmlns:p14="http://schemas.microsoft.com/office/powerpoint/2010/main" Requires="p14">
      <p:transition spd="slow" p14:dur="2000" advTm="35038"/>
    </mc:Choice>
    <mc:Fallback>
      <p:transition spd="slow" advTm="3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2018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1A27DFD-DF4A-8B41-8AB2-12FE3EEDC2F6}" vid="{1C3F2E49-16B3-1941-943C-22AD506A5D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 blue</Template>
  <TotalTime>7037</TotalTime>
  <Words>1269</Words>
  <Application>Microsoft Macintosh PowerPoint</Application>
  <PresentationFormat>Widescreen</PresentationFormat>
  <Paragraphs>284</Paragraphs>
  <Slides>20</Slides>
  <Notes>3</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Montserrat</vt:lpstr>
      <vt:lpstr>proxima nova</vt:lpstr>
      <vt:lpstr>Roboto</vt:lpstr>
      <vt:lpstr>Wingdings</vt:lpstr>
      <vt:lpstr>2018 blue</vt:lpstr>
      <vt:lpstr>Do We Still Need Wi-Fi in the 6G Era? </vt:lpstr>
      <vt:lpstr>Classical ecological niches</vt:lpstr>
      <vt:lpstr>Parallel timelines</vt:lpstr>
      <vt:lpstr>But it’s looking like a Wi-Fi vs. 4G/5G (+ LoRA?) fight</vt:lpstr>
      <vt:lpstr>What kind of communication networks today?</vt:lpstr>
      <vt:lpstr>What made Wi-Fi successful?</vt:lpstr>
      <vt:lpstr>What didn’t work so well?</vt:lpstr>
      <vt:lpstr>Why have Zigbee and Bluetooth remained niche?</vt:lpstr>
      <vt:lpstr>Classical (5G) requirements pyramid</vt:lpstr>
      <vt:lpstr>5G can, theoretically, replace Wi-Fi</vt:lpstr>
      <vt:lpstr>What’s bad about having both Wi-Fi and (nG) cellular?</vt:lpstr>
      <vt:lpstr>But network value is (much) more than PHY</vt:lpstr>
      <vt:lpstr>Wi-Fi (and BT &amp; LoRa) ”won” by integration</vt:lpstr>
      <vt:lpstr>Currently, 3G/4G is ~10-15x expensive – why?</vt:lpstr>
      <vt:lpstr>Current authentication models</vt:lpstr>
      <vt:lpstr>New (additional) authentication model</vt:lpstr>
      <vt:lpstr>Stacks always focus on data – complexity is in control</vt:lpstr>
      <vt:lpstr>Two evolutionary paths</vt:lpstr>
      <vt:lpstr>A 6G architecture that combines Wi-Fi and cell models?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and IoT - Separating Hype from Promise</dc:title>
  <dc:creator>Henning Schulzrinne</dc:creator>
  <cp:lastModifiedBy>Henning Schulzrinne</cp:lastModifiedBy>
  <cp:revision>181</cp:revision>
  <dcterms:created xsi:type="dcterms:W3CDTF">2018-06-29T13:05:16Z</dcterms:created>
  <dcterms:modified xsi:type="dcterms:W3CDTF">2020-03-19T04:16:27Z</dcterms:modified>
</cp:coreProperties>
</file>