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81"/>
  </p:notesMasterIdLst>
  <p:handoutMasterIdLst>
    <p:handoutMasterId r:id="rId82"/>
  </p:handoutMasterIdLst>
  <p:sldIdLst>
    <p:sldId id="256" r:id="rId2"/>
    <p:sldId id="315" r:id="rId3"/>
    <p:sldId id="274" r:id="rId4"/>
    <p:sldId id="257" r:id="rId5"/>
    <p:sldId id="268" r:id="rId6"/>
    <p:sldId id="271" r:id="rId7"/>
    <p:sldId id="292" r:id="rId8"/>
    <p:sldId id="259" r:id="rId9"/>
    <p:sldId id="260" r:id="rId10"/>
    <p:sldId id="261" r:id="rId11"/>
    <p:sldId id="270" r:id="rId12"/>
    <p:sldId id="269" r:id="rId13"/>
    <p:sldId id="341" r:id="rId14"/>
    <p:sldId id="316" r:id="rId15"/>
    <p:sldId id="263" r:id="rId16"/>
    <p:sldId id="339" r:id="rId17"/>
    <p:sldId id="357" r:id="rId18"/>
    <p:sldId id="363" r:id="rId19"/>
    <p:sldId id="365" r:id="rId20"/>
    <p:sldId id="275" r:id="rId21"/>
    <p:sldId id="364" r:id="rId22"/>
    <p:sldId id="358" r:id="rId23"/>
    <p:sldId id="267" r:id="rId24"/>
    <p:sldId id="360" r:id="rId25"/>
    <p:sldId id="359" r:id="rId26"/>
    <p:sldId id="361" r:id="rId27"/>
    <p:sldId id="369" r:id="rId28"/>
    <p:sldId id="280" r:id="rId29"/>
    <p:sldId id="368" r:id="rId30"/>
    <p:sldId id="362" r:id="rId31"/>
    <p:sldId id="286" r:id="rId32"/>
    <p:sldId id="317" r:id="rId33"/>
    <p:sldId id="288" r:id="rId34"/>
    <p:sldId id="367" r:id="rId35"/>
    <p:sldId id="328" r:id="rId36"/>
    <p:sldId id="344" r:id="rId37"/>
    <p:sldId id="345" r:id="rId38"/>
    <p:sldId id="353" r:id="rId39"/>
    <p:sldId id="354" r:id="rId40"/>
    <p:sldId id="329" r:id="rId41"/>
    <p:sldId id="356" r:id="rId42"/>
    <p:sldId id="346" r:id="rId43"/>
    <p:sldId id="337" r:id="rId44"/>
    <p:sldId id="338" r:id="rId45"/>
    <p:sldId id="326" r:id="rId46"/>
    <p:sldId id="370" r:id="rId47"/>
    <p:sldId id="371" r:id="rId48"/>
    <p:sldId id="318" r:id="rId49"/>
    <p:sldId id="324" r:id="rId50"/>
    <p:sldId id="347" r:id="rId51"/>
    <p:sldId id="348" r:id="rId52"/>
    <p:sldId id="340" r:id="rId53"/>
    <p:sldId id="319" r:id="rId54"/>
    <p:sldId id="327" r:id="rId55"/>
    <p:sldId id="321" r:id="rId56"/>
    <p:sldId id="325" r:id="rId57"/>
    <p:sldId id="349" r:id="rId58"/>
    <p:sldId id="352" r:id="rId59"/>
    <p:sldId id="372" r:id="rId60"/>
    <p:sldId id="374" r:id="rId61"/>
    <p:sldId id="373" r:id="rId62"/>
    <p:sldId id="351" r:id="rId63"/>
    <p:sldId id="350" r:id="rId64"/>
    <p:sldId id="330" r:id="rId65"/>
    <p:sldId id="331" r:id="rId66"/>
    <p:sldId id="342" r:id="rId67"/>
    <p:sldId id="332" r:id="rId68"/>
    <p:sldId id="335" r:id="rId69"/>
    <p:sldId id="336" r:id="rId70"/>
    <p:sldId id="333" r:id="rId71"/>
    <p:sldId id="322" r:id="rId72"/>
    <p:sldId id="355" r:id="rId73"/>
    <p:sldId id="323" r:id="rId74"/>
    <p:sldId id="343" r:id="rId75"/>
    <p:sldId id="264" r:id="rId76"/>
    <p:sldId id="265" r:id="rId77"/>
    <p:sldId id="266" r:id="rId78"/>
    <p:sldId id="258" r:id="rId79"/>
    <p:sldId id="272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31"/>
    <p:restoredTop sz="81043"/>
  </p:normalViewPr>
  <p:slideViewPr>
    <p:cSldViewPr snapToGrid="0" snapToObjects="1">
      <p:cViewPr varScale="1">
        <p:scale>
          <a:sx n="114" d="100"/>
          <a:sy n="114" d="100"/>
        </p:scale>
        <p:origin x="20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en-US"/>
          </a:p>
        </c:rich>
      </c:tx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solidFill>
              <a:srgbClr val="2875DD"/>
            </a:solidFill>
            <a:ln>
              <a:solidFill>
                <a:srgbClr val="2875DD"/>
              </a:solidFill>
            </a:ln>
          </c:spPr>
          <c:invertIfNegative val="0"/>
          <c:dLbls>
            <c:dLbl>
              <c:idx val="0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C91-254C-B941-C7498992AA25}"/>
                </c:ext>
              </c:extLst>
            </c:dLbl>
            <c:dLbl>
              <c:idx val="1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C91-254C-B941-C7498992AA25}"/>
                </c:ext>
              </c:extLst>
            </c:dLbl>
            <c:dLbl>
              <c:idx val="2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C91-254C-B941-C7498992AA25}"/>
                </c:ext>
              </c:extLst>
            </c:dLbl>
            <c:dLbl>
              <c:idx val="3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C91-254C-B941-C7498992AA25}"/>
                </c:ext>
              </c:extLst>
            </c:dLbl>
            <c:dLbl>
              <c:idx val="4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5C91-254C-B941-C7498992AA25}"/>
                </c:ext>
              </c:extLst>
            </c:dLbl>
            <c:dLbl>
              <c:idx val="5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5C91-254C-B941-C7498992AA25}"/>
                </c:ext>
              </c:extLst>
            </c:dLbl>
            <c:dLbl>
              <c:idx val="6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5C91-254C-B941-C7498992AA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smtId="4294967295">
                    <a:solidFill>
                      <a:srgbClr val="0F283E"/>
                    </a:solidFill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2015</c:v>
                </c:pt>
                <c:pt idx="1">
                  <c:v>2016</c:v>
                </c:pt>
                <c:pt idx="2">
                  <c:v>2017*</c:v>
                </c:pt>
                <c:pt idx="3">
                  <c:v>2018*</c:v>
                </c:pt>
                <c:pt idx="4">
                  <c:v>2019*</c:v>
                </c:pt>
                <c:pt idx="5">
                  <c:v>2020*</c:v>
                </c:pt>
                <c:pt idx="6">
                  <c:v>2021*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183.06</c:v>
                </c:pt>
                <c:pt idx="1">
                  <c:v>194.85</c:v>
                </c:pt>
                <c:pt idx="2">
                  <c:v>206.77</c:v>
                </c:pt>
                <c:pt idx="3">
                  <c:v>218.93</c:v>
                </c:pt>
                <c:pt idx="4">
                  <c:v>231.81</c:v>
                </c:pt>
                <c:pt idx="5">
                  <c:v>245.64</c:v>
                </c:pt>
                <c:pt idx="6">
                  <c:v>259.19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C91-254C-B941-C7498992AA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67451136"/>
        <c:axId val="66437120"/>
      </c:barChart>
      <c:catAx>
        <c:axId val="6745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25400">
            <a:solidFill>
              <a:srgbClr val="2F2F2F"/>
            </a:solidFill>
          </a:ln>
        </c:spPr>
        <c:txPr>
          <a:bodyPr/>
          <a:lstStyle/>
          <a:p>
            <a:pPr>
              <a:defRPr sz="900" b="0" smtId="4294967295">
                <a:solidFill>
                  <a:srgbClr val="0F283E"/>
                </a:solidFill>
                <a:latin typeface="Arial" pitchFamily="34" charset="0"/>
              </a:defRPr>
            </a:pPr>
            <a:endParaRPr lang="en-US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rgbClr val="0F283E"/>
              </a:solidFill>
              <a:prstDash val="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900" b="0">
                    <a:solidFill>
                      <a:srgbClr val="0F283E"/>
                    </a:solidFill>
                    <a:latin typeface="Arial" pitchFamily="34" charset="0"/>
                  </a:rPr>
                  <a:t>Spending in billion U.S. dollars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900" b="0" smtId="4294967295">
                <a:solidFill>
                  <a:srgbClr val="0F283E"/>
                </a:solidFill>
                <a:latin typeface="Arial" pitchFamily="34" charset="0"/>
              </a:defRPr>
            </a:pPr>
            <a:endParaRPr lang="en-US"/>
          </a:p>
        </c:txPr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en-US"/>
          </a:p>
        </c:rich>
      </c:tx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Time spent share</c:v>
                </c:pt>
              </c:strCache>
            </c:strRef>
          </c:tx>
          <c:spPr>
            <a:solidFill>
              <a:srgbClr val="2875DD"/>
            </a:solidFill>
            <a:ln>
              <a:solidFill>
                <a:srgbClr val="2875DD"/>
              </a:solidFill>
            </a:ln>
          </c:spPr>
          <c:invertIfNegative val="0"/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244-3F41-93A6-96DAB89FCD8F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244-3F41-93A6-96DAB89FCD8F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F244-3F41-93A6-96DAB89FCD8F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244-3F41-93A6-96DAB89FCD8F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F244-3F41-93A6-96DAB89FCD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smtId="4294967295">
                    <a:solidFill>
                      <a:srgbClr val="0F283E"/>
                    </a:solidFill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TV</c:v>
                </c:pt>
                <c:pt idx="1">
                  <c:v>Print</c:v>
                </c:pt>
                <c:pt idx="2">
                  <c:v>Desktop</c:v>
                </c:pt>
                <c:pt idx="3">
                  <c:v>Radio</c:v>
                </c:pt>
                <c:pt idx="4">
                  <c:v>Mobile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0.36</c:v>
                </c:pt>
                <c:pt idx="1">
                  <c:v>0.04</c:v>
                </c:pt>
                <c:pt idx="2">
                  <c:v>0.18</c:v>
                </c:pt>
                <c:pt idx="3">
                  <c:v>0.13</c:v>
                </c:pt>
                <c:pt idx="4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244-3F41-93A6-96DAB89FCD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Ad spending share</c:v>
                </c:pt>
              </c:strCache>
            </c:strRef>
          </c:tx>
          <c:spPr>
            <a:solidFill>
              <a:srgbClr val="0F283E"/>
            </a:solidFill>
            <a:ln>
              <a:solidFill>
                <a:srgbClr val="0F283E"/>
              </a:solidFill>
            </a:ln>
          </c:spPr>
          <c:invertIfNegative val="0"/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F244-3F41-93A6-96DAB89FCD8F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F244-3F41-93A6-96DAB89FCD8F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F244-3F41-93A6-96DAB89FCD8F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F244-3F41-93A6-96DAB89FCD8F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F244-3F41-93A6-96DAB89FCD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smtId="4294967295">
                    <a:solidFill>
                      <a:srgbClr val="0F283E"/>
                    </a:solidFill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TV</c:v>
                </c:pt>
                <c:pt idx="1">
                  <c:v>Print</c:v>
                </c:pt>
                <c:pt idx="2">
                  <c:v>Desktop</c:v>
                </c:pt>
                <c:pt idx="3">
                  <c:v>Radio</c:v>
                </c:pt>
                <c:pt idx="4">
                  <c:v>Mobile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0.36</c:v>
                </c:pt>
                <c:pt idx="1">
                  <c:v>0.09</c:v>
                </c:pt>
                <c:pt idx="2">
                  <c:v>0.2</c:v>
                </c:pt>
                <c:pt idx="3">
                  <c:v>0.09</c:v>
                </c:pt>
                <c:pt idx="4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244-3F41-93A6-96DAB89FCD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67451136"/>
        <c:axId val="66437120"/>
      </c:barChart>
      <c:catAx>
        <c:axId val="6745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25400">
            <a:solidFill>
              <a:srgbClr val="2F2F2F"/>
            </a:solidFill>
          </a:ln>
        </c:spPr>
        <c:txPr>
          <a:bodyPr/>
          <a:lstStyle/>
          <a:p>
            <a:pPr>
              <a:defRPr sz="900" b="0" smtId="4294967295">
                <a:solidFill>
                  <a:srgbClr val="0F283E"/>
                </a:solidFill>
                <a:latin typeface="Arial" pitchFamily="34" charset="0"/>
              </a:defRPr>
            </a:pPr>
            <a:endParaRPr lang="en-US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rgbClr val="0F283E"/>
              </a:solidFill>
              <a:prstDash val="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900" b="0">
                    <a:solidFill>
                      <a:srgbClr val="0F283E"/>
                    </a:solidFill>
                    <a:latin typeface="Arial" pitchFamily="34" charset="0"/>
                  </a:rPr>
                  <a:t>Share</a:t>
                </a:r>
              </a:p>
            </c:rich>
          </c:tx>
          <c:overlay val="0"/>
        </c:title>
        <c:numFmt formatCode="#,##0.0%" sourceLinked="0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900" b="0" smtId="4294967295">
                <a:solidFill>
                  <a:srgbClr val="0F283E"/>
                </a:solidFill>
                <a:latin typeface="Arial" pitchFamily="34" charset="0"/>
              </a:defRPr>
            </a:pPr>
            <a:endParaRPr lang="en-US"/>
          </a:p>
        </c:txPr>
        <c:crossAx val="67451136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900" smtId="4294967295">
              <a:solidFill>
                <a:srgbClr val="0F283E"/>
              </a:solidFill>
              <a:latin typeface="Arial" pitchFamily="34" charset="0"/>
            </a:defRPr>
          </a:pPr>
          <a:endParaRPr lang="en-US"/>
        </a:p>
      </c:txPr>
    </c:legend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en-US"/>
          </a:p>
        </c:rich>
      </c:tx>
      <c:overlay val="1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solidFill>
              <a:srgbClr val="2875DD"/>
            </a:solidFill>
            <a:ln>
              <a:solidFill>
                <a:srgbClr val="2875DD"/>
              </a:solidFill>
            </a:ln>
          </c:spPr>
          <c:invertIfNegative val="0"/>
          <c:dLbls>
            <c:dLbl>
              <c:idx val="0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F86-2349-9264-A43E7C5049BD}"/>
                </c:ext>
              </c:extLst>
            </c:dLbl>
            <c:dLbl>
              <c:idx val="1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F86-2349-9264-A43E7C5049BD}"/>
                </c:ext>
              </c:extLst>
            </c:dLbl>
            <c:dLbl>
              <c:idx val="2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9F86-2349-9264-A43E7C5049BD}"/>
                </c:ext>
              </c:extLst>
            </c:dLbl>
            <c:dLbl>
              <c:idx val="3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F86-2349-9264-A43E7C5049BD}"/>
                </c:ext>
              </c:extLst>
            </c:dLbl>
            <c:dLbl>
              <c:idx val="4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9F86-2349-9264-A43E7C5049BD}"/>
                </c:ext>
              </c:extLst>
            </c:dLbl>
            <c:dLbl>
              <c:idx val="5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9F86-2349-9264-A43E7C5049BD}"/>
                </c:ext>
              </c:extLst>
            </c:dLbl>
            <c:dLbl>
              <c:idx val="6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9F86-2349-9264-A43E7C5049BD}"/>
                </c:ext>
              </c:extLst>
            </c:dLbl>
            <c:dLbl>
              <c:idx val="7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9F86-2349-9264-A43E7C5049BD}"/>
                </c:ext>
              </c:extLst>
            </c:dLbl>
            <c:dLbl>
              <c:idx val="8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9F86-2349-9264-A43E7C5049BD}"/>
                </c:ext>
              </c:extLst>
            </c:dLbl>
            <c:dLbl>
              <c:idx val="9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F86-2349-9264-A43E7C5049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smtId="4294967295">
                    <a:solidFill>
                      <a:srgbClr val="0F283E"/>
                    </a:solidFill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Comcast Corp.</c:v>
                </c:pt>
                <c:pt idx="1">
                  <c:v>Procter &amp; Gamble</c:v>
                </c:pt>
                <c:pt idx="2">
                  <c:v>AT&amp;T</c:v>
                </c:pt>
                <c:pt idx="3">
                  <c:v>Amazon</c:v>
                </c:pt>
                <c:pt idx="4">
                  <c:v>General Motors</c:v>
                </c:pt>
                <c:pt idx="5">
                  <c:v>Verizon Communications</c:v>
                </c:pt>
                <c:pt idx="6">
                  <c:v>Ford Motor Co.</c:v>
                </c:pt>
                <c:pt idx="7">
                  <c:v>Charter Communications</c:v>
                </c:pt>
                <c:pt idx="8">
                  <c:v>Alphabet (Google)</c:v>
                </c:pt>
                <c:pt idx="9">
                  <c:v>Samsung Electronics Co.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5.75</c:v>
                </c:pt>
                <c:pt idx="1">
                  <c:v>4.3899999999999997</c:v>
                </c:pt>
                <c:pt idx="2">
                  <c:v>3.52</c:v>
                </c:pt>
                <c:pt idx="3">
                  <c:v>3.38</c:v>
                </c:pt>
                <c:pt idx="4">
                  <c:v>3.24</c:v>
                </c:pt>
                <c:pt idx="5">
                  <c:v>2.64</c:v>
                </c:pt>
                <c:pt idx="6">
                  <c:v>2.4500000000000002</c:v>
                </c:pt>
                <c:pt idx="7">
                  <c:v>2.42</c:v>
                </c:pt>
                <c:pt idx="8">
                  <c:v>2.41</c:v>
                </c:pt>
                <c:pt idx="9">
                  <c:v>2.41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F86-2349-9264-A43E7C504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ln w="25400">
            <a:solidFill>
              <a:srgbClr val="2F2F2F"/>
            </a:solidFill>
          </a:ln>
        </c:spPr>
        <c:txPr>
          <a:bodyPr/>
          <a:lstStyle/>
          <a:p>
            <a:pPr>
              <a:defRPr sz="900" b="0" smtId="4294967295">
                <a:solidFill>
                  <a:srgbClr val="0F283E"/>
                </a:solidFill>
                <a:latin typeface="Arial" pitchFamily="34" charset="0"/>
              </a:defRPr>
            </a:pPr>
            <a:endParaRPr lang="en-US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t"/>
        <c:majorGridlines>
          <c:spPr>
            <a:ln>
              <a:solidFill>
                <a:srgbClr val="0F283E"/>
              </a:solidFill>
              <a:prstDash val="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900" b="0">
                    <a:solidFill>
                      <a:srgbClr val="0F283E"/>
                    </a:solidFill>
                    <a:latin typeface="Arial" pitchFamily="34" charset="0"/>
                  </a:rPr>
                  <a:t>Advertising expenditure in billion U.S. dollars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900" b="0" smtId="4294967295">
                <a:solidFill>
                  <a:srgbClr val="0F283E"/>
                </a:solidFill>
                <a:latin typeface="Arial" pitchFamily="34" charset="0"/>
              </a:defRPr>
            </a:pPr>
            <a:endParaRPr lang="en-US"/>
          </a:p>
        </c:txPr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en-US"/>
          </a:p>
        </c:rich>
      </c:tx>
      <c:overlay val="1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2875DD"/>
            </a:solidFill>
            <a:ln>
              <a:solidFill>
                <a:srgbClr val="2875DD"/>
              </a:solidFill>
            </a:ln>
          </c:spPr>
          <c:invertIfNegative val="0"/>
          <c:dLbls>
            <c:dLbl>
              <c:idx val="0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5CA-314D-99EE-1B9D2D4672D2}"/>
                </c:ext>
              </c:extLst>
            </c:dLbl>
            <c:dLbl>
              <c:idx val="1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5CA-314D-99EE-1B9D2D4672D2}"/>
                </c:ext>
              </c:extLst>
            </c:dLbl>
            <c:dLbl>
              <c:idx val="2"/>
              <c:numFmt formatCode="#,##0.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5CA-314D-99EE-1B9D2D4672D2}"/>
                </c:ext>
              </c:extLst>
            </c:dLbl>
            <c:dLbl>
              <c:idx val="3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5CA-314D-99EE-1B9D2D4672D2}"/>
                </c:ext>
              </c:extLst>
            </c:dLbl>
            <c:dLbl>
              <c:idx val="4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55CA-314D-99EE-1B9D2D4672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smtId="4294967295">
                    <a:solidFill>
                      <a:srgbClr val="0F283E"/>
                    </a:solidFill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AT&amp;T</c:v>
                </c:pt>
                <c:pt idx="1">
                  <c:v>Verizon</c:v>
                </c:pt>
                <c:pt idx="2">
                  <c:v>T-Mobile US</c:v>
                </c:pt>
                <c:pt idx="3">
                  <c:v>Sprint Corporation</c:v>
                </c:pt>
                <c:pt idx="4">
                  <c:v>US Cellular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160.55000000000001</c:v>
                </c:pt>
                <c:pt idx="1">
                  <c:v>126.03</c:v>
                </c:pt>
                <c:pt idx="2">
                  <c:v>40.6</c:v>
                </c:pt>
                <c:pt idx="3">
                  <c:v>32.409999999999997</c:v>
                </c:pt>
                <c:pt idx="4">
                  <c:v>5.0199999999999996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5CA-314D-99EE-1B9D2D4672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ln w="25400">
            <a:solidFill>
              <a:srgbClr val="2F2F2F"/>
            </a:solidFill>
          </a:ln>
        </c:spPr>
        <c:txPr>
          <a:bodyPr/>
          <a:lstStyle/>
          <a:p>
            <a:pPr>
              <a:defRPr sz="900" b="0" smtId="4294967295">
                <a:solidFill>
                  <a:srgbClr val="0F283E"/>
                </a:solidFill>
                <a:latin typeface="Arial" pitchFamily="34" charset="0"/>
              </a:defRPr>
            </a:pPr>
            <a:endParaRPr lang="en-US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t"/>
        <c:majorGridlines>
          <c:spPr>
            <a:ln>
              <a:solidFill>
                <a:srgbClr val="2F2F2F"/>
              </a:solidFill>
              <a:prstDash val="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900" b="0">
                    <a:solidFill>
                      <a:srgbClr val="0F283E"/>
                    </a:solidFill>
                    <a:latin typeface="Arial" pitchFamily="34" charset="0"/>
                  </a:rPr>
                  <a:t>Revenue in billion U.S. dollars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900" b="0" smtId="4294967295">
                <a:solidFill>
                  <a:srgbClr val="0F283E"/>
                </a:solidFill>
                <a:latin typeface="Arial" pitchFamily="34" charset="0"/>
              </a:defRPr>
            </a:pPr>
            <a:endParaRPr lang="en-US"/>
          </a:p>
        </c:txPr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DC03D-9DC4-A646-867C-5850D913BD32}" type="datetimeFigureOut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5A26F-1134-9244-883E-C53100C8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031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53861-3C78-6F45-A5CB-25D9EEBA116E}" type="datetimeFigureOut">
              <a:rPr lang="en-US" smtClean="0"/>
              <a:t>1/25/19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F7A73-B34B-2545-8E93-2CFD529B4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45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19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www.journalism.org</a:t>
            </a:r>
            <a:r>
              <a:rPr lang="en-US" dirty="0"/>
              <a:t>/2015/04/29/newspapers-fact-sheet/</a:t>
            </a:r>
          </a:p>
          <a:p>
            <a:r>
              <a:rPr lang="en-US" dirty="0"/>
              <a:t>http://</a:t>
            </a:r>
            <a:r>
              <a:rPr lang="en-US" dirty="0" err="1"/>
              <a:t>www.journalism.org</a:t>
            </a:r>
            <a:r>
              <a:rPr lang="en-US" dirty="0"/>
              <a:t>/2014/03/26/industry-breakdown-newspapers-still-largest-revenue-segment/</a:t>
            </a:r>
          </a:p>
          <a:p>
            <a:r>
              <a:rPr lang="en-US" dirty="0"/>
              <a:t>https://</a:t>
            </a:r>
            <a:r>
              <a:rPr lang="en-US" dirty="0" err="1"/>
              <a:t>www.statista.com</a:t>
            </a:r>
            <a:r>
              <a:rPr lang="en-US" dirty="0"/>
              <a:t>/statistics/183408/number-of-us-daily-newspapers-since-1975/</a:t>
            </a:r>
          </a:p>
          <a:p>
            <a:r>
              <a:rPr lang="en-US" dirty="0"/>
              <a:t>https://</a:t>
            </a:r>
            <a:r>
              <a:rPr lang="en-US" dirty="0" err="1"/>
              <a:t>apps.fcc.gov</a:t>
            </a:r>
            <a:r>
              <a:rPr lang="en-US" dirty="0"/>
              <a:t>/</a:t>
            </a:r>
            <a:r>
              <a:rPr lang="en-US" dirty="0" err="1"/>
              <a:t>edocs_public</a:t>
            </a:r>
            <a:r>
              <a:rPr lang="en-US" dirty="0"/>
              <a:t>/</a:t>
            </a:r>
            <a:r>
              <a:rPr lang="en-US" dirty="0" err="1"/>
              <a:t>attachmatch</a:t>
            </a:r>
            <a:r>
              <a:rPr lang="en-US" dirty="0"/>
              <a:t>/DOC-345720A1.pdf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60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99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www.businessinsider.com</a:t>
            </a:r>
            <a:r>
              <a:rPr lang="en-US" dirty="0"/>
              <a:t>/chart-of-the-day-newspapers-classified-ads-revenue-2011-3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30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www.iab.net</a:t>
            </a:r>
            <a:r>
              <a:rPr lang="en-US" dirty="0"/>
              <a:t>/</a:t>
            </a:r>
            <a:r>
              <a:rPr lang="en-US" dirty="0" err="1"/>
              <a:t>about_the_iab</a:t>
            </a:r>
            <a:r>
              <a:rPr lang="en-US" dirty="0"/>
              <a:t>/</a:t>
            </a:r>
            <a:r>
              <a:rPr lang="en-US" dirty="0" err="1"/>
              <a:t>recent_press_releases</a:t>
            </a:r>
            <a:r>
              <a:rPr lang="en-US" dirty="0"/>
              <a:t>/</a:t>
            </a:r>
            <a:r>
              <a:rPr lang="en-US" dirty="0" err="1"/>
              <a:t>press_release_archive</a:t>
            </a:r>
            <a:r>
              <a:rPr lang="en-US" dirty="0"/>
              <a:t>/</a:t>
            </a:r>
            <a:r>
              <a:rPr lang="en-US" dirty="0" err="1"/>
              <a:t>press_release</a:t>
            </a:r>
            <a:r>
              <a:rPr lang="en-US" dirty="0"/>
              <a:t>/pr-061115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98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www.iab.net</a:t>
            </a:r>
            <a:r>
              <a:rPr lang="en-US" dirty="0"/>
              <a:t>/media/file/PwC_IAB_Webinar_Presentation_FY2014_PWC.pdf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81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www.iab.net</a:t>
            </a:r>
            <a:r>
              <a:rPr lang="en-US" dirty="0"/>
              <a:t>/media/file/PwC_IAB_Webinar_Presentation_FY2014_PWC.pdf</a:t>
            </a:r>
          </a:p>
          <a:p>
            <a:r>
              <a:rPr lang="en-US" dirty="0"/>
              <a:t>https://</a:t>
            </a:r>
            <a:r>
              <a:rPr lang="en-US" dirty="0" err="1"/>
              <a:t>www.emarketer.com</a:t>
            </a:r>
            <a:r>
              <a:rPr lang="en-US" dirty="0"/>
              <a:t>/Article/</a:t>
            </a:r>
            <a:r>
              <a:rPr lang="en-US" dirty="0" err="1"/>
              <a:t>eMarketer</a:t>
            </a:r>
            <a:r>
              <a:rPr lang="en-US" dirty="0"/>
              <a:t>-Releases-New-Programmatic-Advertising-Estimates/1015682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6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blog.xapads.com</a:t>
            </a:r>
            <a:r>
              <a:rPr lang="en-US" dirty="0"/>
              <a:t>/programmatic-advertising-how-it-works/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40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www.linkedin.com</a:t>
            </a:r>
            <a:r>
              <a:rPr lang="en-US" dirty="0"/>
              <a:t>/pulse/definitive-guide-programmatic-advertising-gdn-vs-dsp-rtb-ankush-gupta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8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www.statista.com</a:t>
            </a:r>
            <a:r>
              <a:rPr lang="en-US" dirty="0"/>
              <a:t>/statistics/243789/number-of-</a:t>
            </a:r>
            <a:r>
              <a:rPr lang="en-US" dirty="0" err="1"/>
              <a:t>tv</a:t>
            </a:r>
            <a:r>
              <a:rPr lang="en-US" dirty="0"/>
              <a:t>-households-in-the-us/</a:t>
            </a:r>
          </a:p>
          <a:p>
            <a:r>
              <a:rPr lang="en-US" dirty="0"/>
              <a:t>http://</a:t>
            </a:r>
            <a:r>
              <a:rPr lang="en-US" dirty="0" err="1"/>
              <a:t>www.allbusiness.com</a:t>
            </a:r>
            <a:r>
              <a:rPr lang="en-US" dirty="0"/>
              <a:t>/web-advertising-and-cpm-a-quick-guide-for-small-businesses-2646-1.html</a:t>
            </a:r>
          </a:p>
          <a:p>
            <a:r>
              <a:rPr lang="en-US" dirty="0"/>
              <a:t>http://</a:t>
            </a:r>
            <a:r>
              <a:rPr lang="en-US" dirty="0" err="1"/>
              <a:t>monetizepros.com</a:t>
            </a:r>
            <a:r>
              <a:rPr lang="en-US" dirty="0"/>
              <a:t>/display-advertising/average-</a:t>
            </a:r>
            <a:r>
              <a:rPr lang="en-US" dirty="0" err="1"/>
              <a:t>cpm</a:t>
            </a:r>
            <a:r>
              <a:rPr lang="en-US" dirty="0"/>
              <a:t>-rates/</a:t>
            </a:r>
          </a:p>
          <a:p>
            <a:r>
              <a:rPr lang="en-US" dirty="0"/>
              <a:t>http://</a:t>
            </a:r>
            <a:r>
              <a:rPr lang="en-US" dirty="0" err="1"/>
              <a:t>webgilde.com</a:t>
            </a:r>
            <a:r>
              <a:rPr lang="en-US" dirty="0"/>
              <a:t>/en/how-much-does-</a:t>
            </a:r>
            <a:r>
              <a:rPr lang="en-US" dirty="0" err="1"/>
              <a:t>adsense</a:t>
            </a:r>
            <a:r>
              <a:rPr lang="en-US" dirty="0"/>
              <a:t>-pay/</a:t>
            </a:r>
          </a:p>
          <a:p>
            <a:r>
              <a:rPr lang="en-US" dirty="0"/>
              <a:t>http://</a:t>
            </a:r>
            <a:r>
              <a:rPr lang="en-US" dirty="0" err="1"/>
              <a:t>fitsmallbusiness.com</a:t>
            </a:r>
            <a:r>
              <a:rPr lang="en-US" dirty="0"/>
              <a:t>/radio-advertising-costs/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93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www.pewinternet.org</a:t>
            </a:r>
            <a:r>
              <a:rPr lang="en-US" dirty="0"/>
              <a:t>/2013/08/26/home-broadband-2013/</a:t>
            </a:r>
          </a:p>
          <a:p>
            <a:r>
              <a:rPr lang="en-US" dirty="0"/>
              <a:t>http://</a:t>
            </a:r>
            <a:r>
              <a:rPr lang="en-US" dirty="0" err="1"/>
              <a:t>www.pewinternet.org</a:t>
            </a:r>
            <a:r>
              <a:rPr lang="en-US" dirty="0"/>
              <a:t>/three-technology-revolutions/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30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webgilde.com</a:t>
            </a:r>
            <a:r>
              <a:rPr lang="en-US" dirty="0"/>
              <a:t>/en/how-much-does-</a:t>
            </a:r>
            <a:r>
              <a:rPr lang="en-US" dirty="0" err="1"/>
              <a:t>adsense</a:t>
            </a:r>
            <a:r>
              <a:rPr lang="en-US" dirty="0"/>
              <a:t>-pay/</a:t>
            </a:r>
          </a:p>
          <a:p>
            <a:r>
              <a:rPr lang="en-US" dirty="0"/>
              <a:t>https://</a:t>
            </a:r>
            <a:r>
              <a:rPr lang="en-US" dirty="0" err="1"/>
              <a:t>www.eff.org</a:t>
            </a:r>
            <a:r>
              <a:rPr lang="en-US" dirty="0"/>
              <a:t>/</a:t>
            </a:r>
            <a:r>
              <a:rPr lang="en-US" dirty="0" err="1"/>
              <a:t>privacybadger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digiday.com</a:t>
            </a:r>
            <a:r>
              <a:rPr lang="en-US" dirty="0"/>
              <a:t>/</a:t>
            </a:r>
            <a:r>
              <a:rPr lang="en-US" dirty="0" err="1"/>
              <a:t>uk</a:t>
            </a:r>
            <a:r>
              <a:rPr lang="en-US" dirty="0"/>
              <a:t>/</a:t>
            </a:r>
            <a:r>
              <a:rPr lang="en-US" dirty="0" err="1"/>
              <a:t>europe</a:t>
            </a:r>
            <a:r>
              <a:rPr lang="en-US"/>
              <a:t>-ad-blocking-rates/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563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whatsmyuseragent.com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841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www.zenithmedia.com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-content/uploads/2017/03/Adspend-forecasts-June-2017-executive-summary.pdf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41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www.journalism.org</a:t>
            </a:r>
            <a:r>
              <a:rPr lang="en-US" dirty="0"/>
              <a:t>/fact-sheet/newspapers/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3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www.tradingeconomics.com</a:t>
            </a:r>
            <a:r>
              <a:rPr lang="en-US" dirty="0"/>
              <a:t>/united-states/consumer-spending</a:t>
            </a:r>
          </a:p>
          <a:p>
            <a:r>
              <a:rPr lang="en-US" dirty="0"/>
              <a:t>https://</a:t>
            </a:r>
            <a:r>
              <a:rPr lang="en-US" dirty="0" err="1"/>
              <a:t>tradingeconomics.com</a:t>
            </a:r>
            <a:r>
              <a:rPr lang="en-US" dirty="0"/>
              <a:t>/united-states/consumer-spending</a:t>
            </a:r>
          </a:p>
          <a:p>
            <a:endParaRPr lang="en-US" dirty="0"/>
          </a:p>
          <a:p>
            <a:r>
              <a:rPr lang="en-US" dirty="0"/>
              <a:t>$56B total</a:t>
            </a:r>
            <a:r>
              <a:rPr lang="en-US" baseline="0" dirty="0"/>
              <a:t> wireline revenue is estimated by taking FCC 477 estimate of 104M connections, at $45/month ARPU. Those are estimated from AT&amp;T, Comcast </a:t>
            </a:r>
            <a:r>
              <a:rPr lang="en-US" baseline="0"/>
              <a:t>&amp; Charter </a:t>
            </a:r>
            <a:r>
              <a:rPr lang="en-US" baseline="0" dirty="0"/>
              <a:t>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18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files.shareholder.com</a:t>
            </a:r>
            <a:r>
              <a:rPr lang="en-US" dirty="0"/>
              <a:t>/downloads/NFLX/5135776168x0x938338/FB0485BA-48EF-4457-ABED-CF26A5B21523/10K_Final.PDF</a:t>
            </a:r>
          </a:p>
          <a:p>
            <a:r>
              <a:rPr lang="en-US" dirty="0"/>
              <a:t>http://clients1.ibisworld.com/reports/us/bed/</a:t>
            </a:r>
            <a:r>
              <a:rPr lang="en-US" dirty="0" err="1"/>
              <a:t>default.aspx?bedid</a:t>
            </a:r>
            <a:r>
              <a:rPr lang="en-US" dirty="0"/>
              <a:t>=4625</a:t>
            </a:r>
          </a:p>
          <a:p>
            <a:r>
              <a:rPr lang="en-US" dirty="0"/>
              <a:t>http://</a:t>
            </a:r>
            <a:r>
              <a:rPr lang="en-US" dirty="0" err="1"/>
              <a:t>www.statista.com</a:t>
            </a:r>
            <a:r>
              <a:rPr lang="en-US" dirty="0"/>
              <a:t>/statistics/293486/revenue-of-cable-networks-in-the-us/</a:t>
            </a:r>
          </a:p>
          <a:p>
            <a:r>
              <a:rPr lang="en-US" dirty="0"/>
              <a:t>http://</a:t>
            </a:r>
            <a:r>
              <a:rPr lang="en-US" dirty="0" err="1"/>
              <a:t>selectusa.commerce.gov</a:t>
            </a:r>
            <a:r>
              <a:rPr lang="en-US" dirty="0"/>
              <a:t>/industry-snapshots/media-entertainment-industry-united-</a:t>
            </a:r>
            <a:r>
              <a:rPr lang="en-US" dirty="0" err="1"/>
              <a:t>states.html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www.techtimes.com</a:t>
            </a:r>
            <a:r>
              <a:rPr lang="en-US" dirty="0"/>
              <a:t>/articles/9270/20140627/</a:t>
            </a:r>
            <a:r>
              <a:rPr lang="en-US" dirty="0" err="1"/>
              <a:t>america</a:t>
            </a:r>
            <a:r>
              <a:rPr lang="en-US" dirty="0"/>
              <a:t>-china-japan-video-games-</a:t>
            </a:r>
            <a:r>
              <a:rPr lang="en-US" dirty="0" err="1"/>
              <a:t>revenue.htm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www.statista.com</a:t>
            </a:r>
            <a:r>
              <a:rPr lang="en-US" dirty="0"/>
              <a:t>/statistics/293490/revenue-of-wireless-telecommunication-carriers-in-the-us/</a:t>
            </a:r>
          </a:p>
          <a:p>
            <a:r>
              <a:rPr lang="en-US" dirty="0"/>
              <a:t>https://</a:t>
            </a:r>
            <a:r>
              <a:rPr lang="en-US" dirty="0" err="1"/>
              <a:t>apps.fcc.gov</a:t>
            </a:r>
            <a:r>
              <a:rPr lang="en-US" dirty="0"/>
              <a:t>/</a:t>
            </a:r>
            <a:r>
              <a:rPr lang="en-US" dirty="0" err="1"/>
              <a:t>edocs_public</a:t>
            </a:r>
            <a:r>
              <a:rPr lang="en-US" dirty="0"/>
              <a:t>/</a:t>
            </a:r>
            <a:r>
              <a:rPr lang="en-US" dirty="0" err="1"/>
              <a:t>attachmatch</a:t>
            </a:r>
            <a:r>
              <a:rPr lang="en-US" dirty="0"/>
              <a:t>/FCC-15-41A1.pdf</a:t>
            </a:r>
          </a:p>
          <a:p>
            <a:r>
              <a:rPr lang="en-US" dirty="0"/>
              <a:t>https://</a:t>
            </a:r>
            <a:r>
              <a:rPr lang="en-US" dirty="0" err="1"/>
              <a:t>www.statista.com</a:t>
            </a:r>
            <a:r>
              <a:rPr lang="en-US" dirty="0"/>
              <a:t>/statistics/266206/googles-annual-global-revenue/</a:t>
            </a:r>
          </a:p>
          <a:p>
            <a:r>
              <a:rPr lang="en-US" dirty="0"/>
              <a:t>https://</a:t>
            </a:r>
            <a:r>
              <a:rPr lang="en-US" dirty="0" err="1"/>
              <a:t>investor.cisco.com</a:t>
            </a:r>
            <a:r>
              <a:rPr lang="en-US" dirty="0"/>
              <a:t>/investor-relations/financial-information/Financial-Results/</a:t>
            </a:r>
            <a:r>
              <a:rPr lang="en-US" dirty="0" err="1"/>
              <a:t>default.aspx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www.businessofapps.com</a:t>
            </a:r>
            <a:r>
              <a:rPr lang="en-US" dirty="0"/>
              <a:t>/data/</a:t>
            </a:r>
            <a:r>
              <a:rPr lang="en-US" dirty="0" err="1"/>
              <a:t>netflix</a:t>
            </a:r>
            <a:r>
              <a:rPr lang="en-US" dirty="0"/>
              <a:t>-statistics/#3</a:t>
            </a:r>
          </a:p>
          <a:p>
            <a:r>
              <a:rPr lang="en-US" dirty="0"/>
              <a:t>https://</a:t>
            </a:r>
            <a:r>
              <a:rPr lang="en-US" dirty="0" err="1"/>
              <a:t>www.statista.com</a:t>
            </a:r>
            <a:r>
              <a:rPr lang="en-US" dirty="0"/>
              <a:t>/statistics/185214/revenue-breakdown-of-us-cable-and-pay-tv-providers/</a:t>
            </a:r>
          </a:p>
          <a:p>
            <a:r>
              <a:rPr lang="en-US" dirty="0"/>
              <a:t>http://</a:t>
            </a:r>
            <a:r>
              <a:rPr lang="en-US" dirty="0" err="1"/>
              <a:t>www.riaa.com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-content/uploads/2018/03/RIAA-Year-End-2017-News-and-Notes.pdf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03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i.imgur.com</a:t>
            </a:r>
            <a:r>
              <a:rPr lang="en-US" dirty="0"/>
              <a:t>/Tvh6teU.jpg</a:t>
            </a:r>
          </a:p>
          <a:p>
            <a:r>
              <a:rPr lang="en-US" dirty="0"/>
              <a:t>http://</a:t>
            </a:r>
            <a:r>
              <a:rPr lang="en-US" dirty="0" err="1"/>
              <a:t>subjunctive.net</a:t>
            </a:r>
            <a:r>
              <a:rPr lang="en-US" dirty="0"/>
              <a:t>/</a:t>
            </a:r>
            <a:r>
              <a:rPr lang="en-US" dirty="0" err="1"/>
              <a:t>klog</a:t>
            </a:r>
            <a:r>
              <a:rPr lang="en-US" dirty="0"/>
              <a:t>/2008/12/</a:t>
            </a:r>
            <a:r>
              <a:rPr lang="en-US" dirty="0" err="1"/>
              <a:t>graphical_history_of</a:t>
            </a:r>
            <a:r>
              <a:rPr lang="en-US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29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www.theverge.com</a:t>
            </a:r>
            <a:r>
              <a:rPr lang="en-US" dirty="0"/>
              <a:t>/2016/10/24/13389592/</a:t>
            </a:r>
            <a:r>
              <a:rPr lang="en-US" dirty="0" err="1"/>
              <a:t>att</a:t>
            </a:r>
            <a:r>
              <a:rPr lang="en-US"/>
              <a:t>-time-warner-merger-breakup-bell-system-chart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7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digiday.com</a:t>
            </a:r>
            <a:r>
              <a:rPr lang="en-US" dirty="0"/>
              <a:t>/platforms/what-is-over-the-top-</a:t>
            </a:r>
            <a:r>
              <a:rPr lang="en-US" dirty="0" err="1"/>
              <a:t>ott</a:t>
            </a:r>
            <a:r>
              <a:rPr lang="en-US" dirty="0"/>
              <a:t>/</a:t>
            </a:r>
          </a:p>
          <a:p>
            <a:r>
              <a:rPr lang="en-US" dirty="0"/>
              <a:t>http://</a:t>
            </a:r>
            <a:r>
              <a:rPr lang="en-US" dirty="0" err="1"/>
              <a:t>www.lightreading.com</a:t>
            </a:r>
            <a:r>
              <a:rPr lang="en-US" dirty="0"/>
              <a:t>/video/</a:t>
            </a:r>
            <a:r>
              <a:rPr lang="en-US" dirty="0" err="1"/>
              <a:t>ott</a:t>
            </a:r>
            <a:r>
              <a:rPr lang="en-US" dirty="0"/>
              <a:t>/to-be-or-not-to-be-an-</a:t>
            </a:r>
            <a:r>
              <a:rPr lang="en-US" dirty="0" err="1"/>
              <a:t>mvpd</a:t>
            </a:r>
            <a:r>
              <a:rPr lang="en-US" dirty="0"/>
              <a:t>/d/d-id/714880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0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variety.com</a:t>
            </a:r>
            <a:r>
              <a:rPr lang="en-US" dirty="0"/>
              <a:t>/2016/voices/columns/retransmission-fees-on-rise-1201785968/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31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083E-B8CC-2749-A52D-902512385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0"/>
            <a:ext cx="9143999" cy="35099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517D1D-09D4-9A47-8506-7A59BBC8C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B3230-EF28-C34B-B6E6-FE3CA9875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36E2-7278-6A4A-9D63-53C778902D86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3A360-7162-9349-8704-A6065083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E6096-67E1-564D-A91F-371B2F06F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49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B0FBD-6F03-9E4C-B270-E983B8BA1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879F0B-936A-A844-8684-B441E9071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E0DC3-095B-D544-812E-0CD5F321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BC4C-DCE0-2047-AEB2-9DFCE540BE8A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FF353-8F11-6140-B0FB-92A991F9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3D35B-E731-D345-A609-832E3DA2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83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13420-4624-F34C-8553-D5249B8EE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6A008-7844-3243-A372-8DDD29D96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4CC8-F383-B545-980A-19DDC220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5746-4144-0844-AC43-B75AE4A42F4D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09622-CE28-364B-A859-4B0EF8E99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E8F24-2FBC-D04E-BC47-972F71B7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48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Calibri Regular"/>
                <a:ea typeface="Calibri Regular"/>
                <a:cs typeface="Calibri Regular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71900" y="2558767"/>
            <a:ext cx="39999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Calibri Regular"/>
                <a:ea typeface="Calibri Regular"/>
                <a:cs typeface="Calibri Regular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694250" y="2558767"/>
            <a:ext cx="39999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Calibri Regular"/>
                <a:ea typeface="Calibri Regular"/>
                <a:cs typeface="Calibri Regular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alibri Regular"/>
                <a:ea typeface="Calibri Regular"/>
                <a:cs typeface="Calibri Regular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952756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58A4-6242-144B-AF55-F24E9CCAB2C3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33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5A5E-DAD2-F747-85C4-6027EAAF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964"/>
            <a:ext cx="9144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5C544-1961-A54D-9F1E-80BCC5083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5407"/>
            <a:ext cx="8543636" cy="4871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D4C5-3961-0445-A5BB-19A9BDACC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6358083"/>
            <a:ext cx="2057400" cy="365125"/>
          </a:xfrm>
        </p:spPr>
        <p:txBody>
          <a:bodyPr/>
          <a:lstStyle/>
          <a:p>
            <a:fld id="{2495D3FD-924E-9F47-909F-D7E1B2FA4A3D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FD513-39CB-4C45-A106-E6F71355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5C96B-1ADE-0C4C-86BC-8D082CA3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1036" y="6356351"/>
            <a:ext cx="2057400" cy="365125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93521-C397-1449-A048-7C5E7B25A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6EAB4-5F84-2F41-AD4D-058EB4337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8B0A0-23E4-2D49-8148-ADA1662FE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E8D0F-D430-D141-9A19-7B050050CE99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41958-A645-CF4A-8152-80DBC652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8187A-EE4D-6340-A602-2EF923049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34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5A5FD-6F83-004D-B637-9449A43AA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4255A-14F2-1049-AA34-E7214F04A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518C6-FFA2-2A4B-A02E-0B4155CC8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1ADFF-23F2-6C43-9AC0-44ABFCB01D31}" type="datetime1">
              <a:rPr lang="en-US" smtClean="0"/>
              <a:t>1/25/19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C8ABC-EED0-7540-AA91-1C854824F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7836D-E2D8-8E4F-BE42-31E4CF80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CBD194-E5A6-7E4C-9861-19958900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964"/>
            <a:ext cx="9144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459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F8AAB-AAB1-8B48-AD18-E3F04CBDB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0D3C9-EF98-744B-B80F-5FF307EE0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A71FC-83EE-9B4F-B6F3-AD7B2D0EB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111C7C-BCC0-5A41-B3C2-B8D74D70E6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7BB11E-091D-1D42-96CE-7C1370776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5504-8A6C-104F-993D-061B6CF39135}" type="datetime1">
              <a:rPr lang="en-US" smtClean="0"/>
              <a:t>1/25/19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A57324-7C20-EC41-BCAC-17BC3F32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AC0C34-64AD-4C43-821B-5FA74CF4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91FB20-2CFC-DB44-9F63-25BFDF7F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964"/>
            <a:ext cx="9144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86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E3B000-6B30-4046-8C9C-60C299014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EAD833-44FD-234A-B955-5DCE4DDFE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B2C10E-834D-BF4A-9640-C1FBE5C3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C8979C-F764-4E42-9E3E-3067CEFC8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324"/>
            <a:ext cx="9144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795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C7668-5120-9F40-B684-B1DB688F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FB6EA-9083-494D-B399-3B14FFF04D8A}" type="datetime1">
              <a:rPr lang="en-US" smtClean="0"/>
              <a:t>1/25/19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DBB3B-1765-E14F-AA1F-E5E1D3E2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33FA4-18FD-464E-8ADF-40A2F574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26DB4E1-5EE3-2944-980F-D7362AA38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964"/>
            <a:ext cx="9144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547695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06DCE-8897-9141-A7B7-8502A7FD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0D46A-D85A-6648-9F8A-D9F53F6EF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94A23-CA3E-3F4F-AC8B-E3FCD418D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18E0EC-6BBB-C549-B506-B91635B27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2EF2-2364-6F4F-AB05-90C96CE76BC6}" type="datetime1">
              <a:rPr lang="en-US" smtClean="0"/>
              <a:t>1/25/19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38165-C4D4-0941-BBE0-A3AEFB7F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F2A5B-709F-1D4F-B6B6-4E3768899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82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CBDB0-8E13-214A-8400-6C29FB490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8C290F-D1DE-3445-B0AF-2314FD9637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7F796-7AA5-6741-84D9-834664C40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6DA95-305D-6940-BDB1-92F1EA3B3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D000-3BE0-E24C-AFD9-D982883F110D}" type="datetime1">
              <a:rPr lang="en-US" smtClean="0"/>
              <a:t>1/25/19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09EB6-BD2F-D343-AB1C-485584730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34A0A-2038-9347-871F-AB96A15D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86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7DC6B-830F-8347-972D-896CA68E7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5E8F5-C81D-8B4B-9CEE-375937A6AC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FB6EA-9083-494D-B399-3B14FFF04D8A}" type="datetime1">
              <a:rPr lang="en-US" smtClean="0"/>
              <a:t>1/25/19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3B707-388D-1C45-A92D-A1C4263BE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CA1E5-35D3-1D49-A435-E5519BC16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59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statista.com/statistics/272314/advertising-spending-in-the-us" TargetMode="External"/><Relationship Id="rId4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statista.com/statistics/237288/time-spent-with-media-vs-ad-spending-in-the-us" TargetMode="External"/><Relationship Id="rId4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statista.com/statistics/275446/ad-spending-of-leading-advertisers-in-the-us" TargetMode="External"/><Relationship Id="rId4" Type="http://schemas.openxmlformats.org/officeDocument/2006/relationships/chart" Target="../charts/char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79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4.xml"/><Relationship Id="rId4" Type="http://schemas.openxmlformats.org/officeDocument/2006/relationships/hyperlink" Target="http://www.statista.com/statistics/201048/total-operating-revenues-of-us-telecommunication-provider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13" Type="http://schemas.openxmlformats.org/officeDocument/2006/relationships/image" Target="../media/image48.tiff"/><Relationship Id="rId3" Type="http://schemas.openxmlformats.org/officeDocument/2006/relationships/image" Target="../media/image38.tiff"/><Relationship Id="rId7" Type="http://schemas.openxmlformats.org/officeDocument/2006/relationships/image" Target="../media/image42.tiff"/><Relationship Id="rId12" Type="http://schemas.openxmlformats.org/officeDocument/2006/relationships/image" Target="../media/image47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tiff"/><Relationship Id="rId11" Type="http://schemas.openxmlformats.org/officeDocument/2006/relationships/image" Target="../media/image46.tiff"/><Relationship Id="rId5" Type="http://schemas.openxmlformats.org/officeDocument/2006/relationships/image" Target="../media/image40.tiff"/><Relationship Id="rId15" Type="http://schemas.openxmlformats.org/officeDocument/2006/relationships/image" Target="../media/image50.tiff"/><Relationship Id="rId10" Type="http://schemas.openxmlformats.org/officeDocument/2006/relationships/image" Target="../media/image45.tiff"/><Relationship Id="rId4" Type="http://schemas.openxmlformats.org/officeDocument/2006/relationships/image" Target="../media/image39.tiff"/><Relationship Id="rId9" Type="http://schemas.openxmlformats.org/officeDocument/2006/relationships/image" Target="../media/image44.tiff"/><Relationship Id="rId14" Type="http://schemas.openxmlformats.org/officeDocument/2006/relationships/image" Target="../media/image49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tif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61.png"/><Relationship Id="rId5" Type="http://schemas.openxmlformats.org/officeDocument/2006/relationships/image" Target="../media/image26.png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4" Type="http://schemas.openxmlformats.org/officeDocument/2006/relationships/image" Target="../media/image25.png"/><Relationship Id="rId9" Type="http://schemas.openxmlformats.org/officeDocument/2006/relationships/image" Target="../media/image59.png"/><Relationship Id="rId1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Internet Technology, Economics and Policy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848600" cy="1752600"/>
          </a:xfrm>
        </p:spPr>
        <p:txBody>
          <a:bodyPr/>
          <a:lstStyle/>
          <a:p>
            <a:r>
              <a:rPr lang="en-US" dirty="0"/>
              <a:t>Henning Schulzrinne</a:t>
            </a:r>
          </a:p>
          <a:p>
            <a:r>
              <a:rPr lang="en-US" b="1" dirty="0"/>
              <a:t>http://</a:t>
            </a:r>
            <a:r>
              <a:rPr lang="en-US" b="1" dirty="0" err="1"/>
              <a:t>www.cs.columbia.edu</a:t>
            </a:r>
            <a:r>
              <a:rPr lang="en-US" b="1" dirty="0"/>
              <a:t>/~</a:t>
            </a:r>
            <a:r>
              <a:rPr lang="en-US" b="1" dirty="0" err="1"/>
              <a:t>hgs</a:t>
            </a:r>
            <a:r>
              <a:rPr lang="en-US" b="1" dirty="0"/>
              <a:t>/teaching/</a:t>
            </a:r>
            <a:r>
              <a:rPr lang="en-US" b="1" dirty="0" err="1"/>
              <a:t>itep</a:t>
            </a:r>
            <a:r>
              <a:rPr lang="en-US" b="1" dirty="0"/>
              <a:t>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9B54-511A-0E44-98B6-AAC98036317A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" y="5361271"/>
            <a:ext cx="129715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Spring 2019</a:t>
            </a:r>
          </a:p>
        </p:txBody>
      </p:sp>
    </p:spTree>
    <p:extLst>
      <p:ext uri="{BB962C8B-B14F-4D97-AF65-F5344CB8AC3E}">
        <p14:creationId xmlns:p14="http://schemas.microsoft.com/office/powerpoint/2010/main" val="5227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Homework assignments</a:t>
            </a:r>
          </a:p>
          <a:p>
            <a:pPr lvl="1"/>
            <a:r>
              <a:rPr lang="en-US" dirty="0"/>
              <a:t>may allow options to accommodate different backgrounds</a:t>
            </a:r>
          </a:p>
          <a:p>
            <a:pPr lvl="1"/>
            <a:r>
              <a:rPr lang="en-US" dirty="0"/>
              <a:t>no programming required</a:t>
            </a:r>
          </a:p>
          <a:p>
            <a:r>
              <a:rPr lang="en-US" dirty="0"/>
              <a:t>Semester (group) paper</a:t>
            </a:r>
          </a:p>
          <a:p>
            <a:pPr lvl="1"/>
            <a:r>
              <a:rPr lang="en-US" dirty="0"/>
              <a:t>start early – may need to be defined &amp; refined by iteration</a:t>
            </a:r>
          </a:p>
          <a:p>
            <a:pPr lvl="1"/>
            <a:r>
              <a:rPr lang="en-US" dirty="0"/>
              <a:t>outcome: research paper</a:t>
            </a:r>
          </a:p>
          <a:p>
            <a:pPr lvl="1"/>
            <a:r>
              <a:rPr lang="en-US" dirty="0"/>
              <a:t>may be review, quantitative analysis or experiment (not just software)</a:t>
            </a:r>
          </a:p>
          <a:p>
            <a:r>
              <a:rPr lang="en-US" dirty="0"/>
              <a:t>Guest (video) lectures</a:t>
            </a:r>
          </a:p>
          <a:p>
            <a:pPr lvl="1"/>
            <a:r>
              <a:rPr lang="en-US" dirty="0"/>
              <a:t>colleagues from Washington, DC</a:t>
            </a:r>
          </a:p>
          <a:p>
            <a:r>
              <a:rPr lang="en-US" dirty="0"/>
              <a:t>Possibly, field trip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C2B76-228F-B44B-BF05-E34F8944A2C6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49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Semester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Pick topic and team by Feb. 8</a:t>
            </a:r>
          </a:p>
          <a:p>
            <a:pPr lvl="1"/>
            <a:r>
              <a:rPr lang="en-US" dirty="0"/>
              <a:t>including goals and tools</a:t>
            </a:r>
          </a:p>
          <a:p>
            <a:pPr lvl="1"/>
            <a:r>
              <a:rPr lang="en-US" dirty="0"/>
              <a:t>responsibilities (who will do what)</a:t>
            </a:r>
          </a:p>
          <a:p>
            <a:pPr lvl="1"/>
            <a:r>
              <a:rPr lang="en-US" dirty="0"/>
              <a:t>observable milestones (every two weeks)</a:t>
            </a:r>
          </a:p>
          <a:p>
            <a:pPr lvl="1"/>
            <a:r>
              <a:rPr lang="en-US" dirty="0"/>
              <a:t>create project page</a:t>
            </a:r>
          </a:p>
          <a:p>
            <a:pPr lvl="1"/>
            <a:r>
              <a:rPr lang="en-US" dirty="0"/>
              <a:t>submit via </a:t>
            </a:r>
            <a:r>
              <a:rPr lang="en-US" dirty="0" err="1"/>
              <a:t>CourseWorks</a:t>
            </a:r>
            <a:endParaRPr lang="en-US" dirty="0"/>
          </a:p>
          <a:p>
            <a:r>
              <a:rPr lang="en-US" dirty="0"/>
              <a:t>Bi-weekly progress reports for each team</a:t>
            </a:r>
          </a:p>
          <a:p>
            <a:r>
              <a:rPr lang="en-US" dirty="0"/>
              <a:t>End-of-semester presentation</a:t>
            </a:r>
          </a:p>
          <a:p>
            <a:r>
              <a:rPr lang="en-US" dirty="0"/>
              <a:t>Report suitable as technical report, i.e., </a:t>
            </a:r>
          </a:p>
          <a:p>
            <a:pPr lvl="1"/>
            <a:r>
              <a:rPr lang="en-US" dirty="0"/>
              <a:t>proper citations (IEEE format, etc.)</a:t>
            </a:r>
          </a:p>
          <a:p>
            <a:pPr lvl="1"/>
            <a:r>
              <a:rPr lang="en-US" dirty="0"/>
              <a:t>useful abstract</a:t>
            </a:r>
          </a:p>
          <a:p>
            <a:pPr lvl="1"/>
            <a:r>
              <a:rPr lang="en-US" dirty="0"/>
              <a:t>standard paper conventions, including format and style</a:t>
            </a:r>
          </a:p>
          <a:p>
            <a:pPr lvl="1"/>
            <a:r>
              <a:rPr lang="en-US" dirty="0"/>
              <a:t>not just a bunch of bullet points or graphs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316CC-60C4-4A41-8FA1-DFC9A155E462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86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Semester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Student chosen, with guidance</a:t>
            </a:r>
          </a:p>
          <a:p>
            <a:pPr lvl="1"/>
            <a:r>
              <a:rPr lang="en-US" dirty="0"/>
              <a:t>encourage cross-disciplinary teams</a:t>
            </a:r>
          </a:p>
          <a:p>
            <a:pPr lvl="1"/>
            <a:r>
              <a:rPr lang="en-US" dirty="0"/>
              <a:t>teams of 1-3 students</a:t>
            </a:r>
          </a:p>
          <a:p>
            <a:r>
              <a:rPr lang="en-US" dirty="0"/>
              <a:t>Data analysis</a:t>
            </a:r>
          </a:p>
          <a:p>
            <a:pPr lvl="1"/>
            <a:r>
              <a:rPr lang="en-US" i="1" dirty="0"/>
              <a:t>Measuring Broadband America, </a:t>
            </a:r>
            <a:r>
              <a:rPr lang="en-US" dirty="0"/>
              <a:t>ATLAS</a:t>
            </a:r>
          </a:p>
          <a:p>
            <a:pPr lvl="1"/>
            <a:r>
              <a:rPr lang="en-US" dirty="0"/>
              <a:t>other data sources (FCC, </a:t>
            </a:r>
            <a:r>
              <a:rPr lang="en-US" dirty="0" err="1"/>
              <a:t>Ofcom</a:t>
            </a:r>
            <a:r>
              <a:rPr lang="en-US" dirty="0"/>
              <a:t>, OECD, ITU)</a:t>
            </a:r>
          </a:p>
          <a:p>
            <a:pPr lvl="1"/>
            <a:r>
              <a:rPr lang="en-US" dirty="0"/>
              <a:t>own data gathering</a:t>
            </a:r>
          </a:p>
          <a:p>
            <a:r>
              <a:rPr lang="en-US" dirty="0"/>
              <a:t>Measurements</a:t>
            </a:r>
          </a:p>
          <a:p>
            <a:pPr lvl="1"/>
            <a:r>
              <a:rPr lang="en-US" dirty="0"/>
              <a:t>Open Internet measurements</a:t>
            </a:r>
          </a:p>
          <a:p>
            <a:pPr lvl="1"/>
            <a:r>
              <a:rPr lang="en-US" dirty="0"/>
              <a:t>911 services: (indoor) location accuracy, non-traditional emergency coordination (Harvey)</a:t>
            </a:r>
          </a:p>
          <a:p>
            <a:pPr lvl="1"/>
            <a:r>
              <a:rPr lang="en-US" dirty="0"/>
              <a:t>Services for people with disabilities: closed captioning; speech-to-text</a:t>
            </a:r>
          </a:p>
          <a:p>
            <a:pPr lvl="1"/>
            <a:r>
              <a:rPr lang="en-US" dirty="0"/>
              <a:t>Spectrum measurements</a:t>
            </a:r>
          </a:p>
          <a:p>
            <a:r>
              <a:rPr lang="en-US" dirty="0"/>
              <a:t>Analysis</a:t>
            </a:r>
          </a:p>
          <a:p>
            <a:pPr lvl="1"/>
            <a:r>
              <a:rPr lang="en-US" dirty="0"/>
              <a:t>Network economics (e.g., spectrum usage, pricing or universal service)</a:t>
            </a:r>
          </a:p>
          <a:p>
            <a:pPr lvl="1"/>
            <a:r>
              <a:rPr lang="en-US" dirty="0"/>
              <a:t>In-depth literature review (e.g., privacy, spectrum, rural broadband)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F2A8E-FBB0-E14E-A81D-270BC0C33169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5355771" y="1102179"/>
            <a:ext cx="2604408" cy="612648"/>
          </a:xfrm>
          <a:prstGeom prst="wedgeEllipseCallout">
            <a:avLst>
              <a:gd name="adj1" fmla="val -79454"/>
              <a:gd name="adj2" fmla="val -494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See ITEP project page</a:t>
            </a:r>
          </a:p>
        </p:txBody>
      </p:sp>
    </p:spTree>
    <p:extLst>
      <p:ext uri="{BB962C8B-B14F-4D97-AF65-F5344CB8AC3E}">
        <p14:creationId xmlns:p14="http://schemas.microsoft.com/office/powerpoint/2010/main" val="1405774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trip?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Possible field trip to Washington, DC</a:t>
            </a:r>
          </a:p>
          <a:p>
            <a:pPr lvl="1"/>
            <a:r>
              <a:rPr lang="en-US" dirty="0"/>
              <a:t>FCC</a:t>
            </a:r>
          </a:p>
          <a:p>
            <a:pPr lvl="1"/>
            <a:r>
              <a:rPr lang="en-US" dirty="0"/>
              <a:t>NTIA</a:t>
            </a:r>
          </a:p>
          <a:p>
            <a:r>
              <a:rPr lang="en-US" dirty="0"/>
              <a:t>Interest &amp; logistics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D3FD-924E-9F47-909F-D7E1B2FA4A3D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95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&amp; Money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A612-FA84-D64D-9466-89EA0211DD25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27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99A3D-2666-C447-9E04-DD8B35F766AC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Internet growth – classical view (1995-2009)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33" y="1632742"/>
            <a:ext cx="7076138" cy="4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25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99A3D-2666-C447-9E04-DD8B35F766AC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growth – 2009</a:t>
            </a:r>
            <a:r>
              <a:rPr lang="mr-IN" dirty="0"/>
              <a:t>–</a:t>
            </a:r>
            <a:r>
              <a:rPr lang="en-US" dirty="0"/>
              <a:t>2016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1B9AB-FC71-EF49-A78F-80228D82C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961" y="1182255"/>
            <a:ext cx="6908800" cy="511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3C86B5-573E-2A44-BBB6-107CE7BE4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021" y="6454497"/>
            <a:ext cx="5299618" cy="31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92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59096D-D624-A84B-9ABD-4C1C93A9A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043185-B385-C240-B143-7451C112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3871B-9F20-DE4F-9D59-608073281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B20C36-966A-B54F-9535-137A3354B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Internet users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847258-9316-034C-8828-81338422D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761" y="1267403"/>
            <a:ext cx="6553200" cy="500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863285-7359-CA46-B479-207846AAB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761" y="6356351"/>
            <a:ext cx="5993626" cy="3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9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3BFCEE-E461-C54F-B1C5-4507E91C3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45583D-EB01-EE4B-87C3-FF5EA5B12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CE259-70BC-5A46-8502-73F6A7430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398B143-FAE2-094E-9F72-9367939A8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% of US adults who are home broadband users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C81E341-99E7-864D-B75F-67B40AD70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7236" y="1332790"/>
            <a:ext cx="6332220" cy="50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32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2643E0-E7B7-694B-BCF1-CF7D5EBC4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A16039-EFA8-7344-9DFE-06109D395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8C13B-387F-0642-AE65-9EC8AE298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68A1E2-B4FE-8146-A31F-B869DBE1A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Dial-up still mattered 10 years ago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628BE1-573F-934D-A466-F280AD74B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96" y="1182255"/>
            <a:ext cx="6096508" cy="5038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746E26-ECBF-BB4F-A4AE-8E5D47BA8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104" y="1549146"/>
            <a:ext cx="2505456" cy="18790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74EA5B-8757-EB42-A908-0295B1174597}"/>
              </a:ext>
            </a:extLst>
          </p:cNvPr>
          <p:cNvSpPr txBox="1"/>
          <p:nvPr/>
        </p:nvSpPr>
        <p:spPr>
          <a:xfrm>
            <a:off x="6927092" y="2828544"/>
            <a:ext cx="87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56 kb/s</a:t>
            </a:r>
          </a:p>
        </p:txBody>
      </p:sp>
    </p:spTree>
    <p:extLst>
      <p:ext uri="{BB962C8B-B14F-4D97-AF65-F5344CB8AC3E}">
        <p14:creationId xmlns:p14="http://schemas.microsoft.com/office/powerpoint/2010/main" val="3840181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E84DE-160B-1C4B-A071-4D9FB13FB535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9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0D0-6E9C-BE4E-AAE3-8FA7E13BA094}" type="datetime1">
              <a:rPr lang="en-US" smtClean="0"/>
              <a:t>1/25/19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Internet access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0106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Pew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5614F5-E382-0044-B7B2-0C6602AA4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1600" y="1278383"/>
            <a:ext cx="6400800" cy="507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41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F51453-8ED1-CD4F-AF7B-44458A1BA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13E1C-BC73-F947-9B2B-670AC1CE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2515F-6F99-7045-B3C6-FBD28019B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2E800C-749E-C14C-A832-CC87B160D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% of U.S. adults who do not use broadband at home but own smartphones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BF2F56-B99B-9045-A9E5-FF17DFEC9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927" y="1333500"/>
            <a:ext cx="6660573" cy="48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96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37DD1E-4B08-0347-A11F-1ACCFB70B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5388F3-836F-7246-BBC0-F2D15B2E2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B79E7F-426B-984A-B5B5-F0C5BAB2E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48FF8C8-661F-2743-8A0A-1F5D93E6E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media usage (US)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87FDE2-0FEF-5C40-BD0C-EF3B11605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174751"/>
            <a:ext cx="69596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59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B2FE-4646-C447-B399-7A5AFE16DB6C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not all are happy about this…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57" y="1485765"/>
            <a:ext cx="7116536" cy="474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38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990D8-B151-4E4C-86A2-0B8F489F6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2BF0F2-9D74-7742-8B88-93F5BCC0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4005F-1E88-8F4B-979E-B434C9BD0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6FE3EA-3D07-4949-9AF9-A89904071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3931"/>
          </a:xfrm>
        </p:spPr>
        <p:txBody>
          <a:bodyPr/>
          <a:lstStyle/>
          <a:p>
            <a:r>
              <a:rPr lang="en-US" dirty="0"/>
              <a:t>Newspaper circulation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FE9BAF-63B8-4849-86DD-BC75EFD9C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69" y="1231358"/>
            <a:ext cx="6274420" cy="549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2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B05EAA-5995-1E43-88DA-2457ABA7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AA80A-BEC8-D54B-9675-CB9227EDC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C8468-EAFB-8646-A635-35EA8333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18D238A-DEC4-1B41-B6A2-5A659B94A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Newspaper revenue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D0FA0-ABA8-4641-A557-ABA8A9EBB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747" y="1289415"/>
            <a:ext cx="6508595" cy="478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52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31B3EE-F512-7941-AC6E-3209BFA6C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1B14BF-C82D-9249-B864-43DD7A3F1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0F0FE-4268-AD4F-91D9-10574F482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A44C48-F405-2A4F-A8F9-28CC1C448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Cord cutting - video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EECB31-020B-0B47-84CD-69532541B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32" y="1279447"/>
            <a:ext cx="7540296" cy="468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78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C9C47-F138-1941-BA34-3509916D2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A75CE8-5921-C644-BF52-FA5F3AA20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C7E9E-241E-F24F-B6BE-8645BC0F9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D6D5C5A-0E79-FD4B-8FF2-D1067BBD8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Cord cutting - phone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56721-BF11-0349-B87C-0BCA69DD4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45" y="1431146"/>
            <a:ext cx="5673213" cy="512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96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ew shape"/>
          <p:cNvSpPr/>
          <p:nvPr/>
        </p:nvSpPr>
        <p:spPr>
          <a:xfrm>
            <a:off x="575100" y="5709149"/>
            <a:ext cx="156600" cy="291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New shape"/>
          <p:cNvSpPr/>
          <p:nvPr/>
        </p:nvSpPr>
        <p:spPr>
          <a:xfrm>
            <a:off x="7146900" y="5738850"/>
            <a:ext cx="1485000" cy="1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5000" lnSpcReduction="10000"/>
          </a:bodyPr>
          <a:lstStyle/>
          <a:p>
            <a:pPr algn="r">
              <a:lnSpc>
                <a:spcPct val="100000"/>
              </a:lnSpc>
            </a:pPr>
            <a:r>
              <a:rPr sz="600">
                <a:solidFill>
                  <a:srgbClr val="555555"/>
                </a:solidFill>
                <a:latin typeface="Arial" pitchFamily="34" charset="0"/>
                <a:hlinkClick r:id="rId3" action="ppaction://hlinksldjump"/>
              </a:rPr>
              <a:t>Overview</a:t>
            </a:r>
          </a:p>
        </p:txBody>
      </p:sp>
      <p:graphicFrame>
        <p:nvGraphicFramePr>
          <p:cNvPr id="3" name="ChartObject"/>
          <p:cNvGraphicFramePr/>
          <p:nvPr/>
        </p:nvGraphicFramePr>
        <p:xfrm>
          <a:off x="507600" y="1937250"/>
          <a:ext cx="79920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New shape"/>
          <p:cNvSpPr/>
          <p:nvPr/>
        </p:nvSpPr>
        <p:spPr>
          <a:xfrm>
            <a:off x="783000" y="5347350"/>
            <a:ext cx="6210000" cy="4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normAutofit lnSpcReduction="10000"/>
          </a:bodyPr>
          <a:lstStyle/>
          <a:p>
            <a:pPr algn="l">
              <a:lnSpc>
                <a:spcPct val="100000"/>
              </a:lnSpc>
            </a:pPr>
            <a:r>
              <a:rPr sz="600" b="1">
                <a:solidFill>
                  <a:srgbClr val="555555"/>
                </a:solidFill>
                <a:latin typeface="Arial" pitchFamily="34" charset="0"/>
              </a:rPr>
              <a:t>Note: 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 United States; 2015 to 2016; includes digital (desktop/laptop, mobile and other internet-connected devices), directories, magazines, newspapers, out-of-home, radio and TV</a:t>
            </a:r>
          </a:p>
          <a:p>
            <a:pPr algn="l"/>
            <a:r>
              <a:rPr sz="600">
                <a:solidFill>
                  <a:srgbClr val="555555"/>
                </a:solidFill>
                <a:latin typeface="Arial" pitchFamily="34" charset="0"/>
              </a:rPr>
              <a:t>Further information regarding this statistic can be found on </a:t>
            </a:r>
            <a:r>
              <a:rPr sz="600">
                <a:solidFill>
                  <a:srgbClr val="555555"/>
                </a:solidFill>
                <a:latin typeface="Arial" pitchFamily="34" charset="0"/>
                <a:hlinkClick r:id="" action="ppaction://noaction"/>
              </a:rPr>
              <a:t>page 107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.</a:t>
            </a:r>
          </a:p>
          <a:p>
            <a:pPr algn="l"/>
            <a:r>
              <a:rPr sz="600" b="1">
                <a:solidFill>
                  <a:srgbClr val="555555"/>
                </a:solidFill>
                <a:latin typeface="Arial" pitchFamily="34" charset="0"/>
              </a:rPr>
              <a:t>Source(s): 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eMarketer; </a:t>
            </a:r>
            <a:r>
              <a:rPr sz="600">
                <a:solidFill>
                  <a:srgbClr val="555555"/>
                </a:solidFill>
                <a:latin typeface="Arial" pitchFamily="34" charset="0"/>
                <a:hlinkClick r:id="rId5"/>
              </a:rPr>
              <a:t>ID 272314</a:t>
            </a:r>
          </a:p>
        </p:txBody>
      </p:sp>
      <p:sp>
        <p:nvSpPr>
          <p:cNvPr id="5" name="New shape"/>
          <p:cNvSpPr/>
          <p:nvPr/>
        </p:nvSpPr>
        <p:spPr>
          <a:xfrm>
            <a:off x="477900" y="5728050"/>
            <a:ext cx="342900" cy="18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pPr algn="ctr"/>
            <a:r>
              <a:rPr sz="750">
                <a:solidFill>
                  <a:srgbClr val="FFFFFF"/>
                </a:solidFill>
                <a:latin typeface="Arial" pitchFamily="34" charset="0"/>
              </a:rPr>
              <a:t>12</a:t>
            </a:r>
          </a:p>
        </p:txBody>
      </p:sp>
      <p:sp>
        <p:nvSpPr>
          <p:cNvPr id="6" name="New shape"/>
          <p:cNvSpPr/>
          <p:nvPr/>
        </p:nvSpPr>
        <p:spPr>
          <a:xfrm>
            <a:off x="507600" y="1159650"/>
            <a:ext cx="8124300" cy="44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normAutofit fontScale="80000" lnSpcReduction="10000"/>
          </a:bodyPr>
          <a:lstStyle/>
          <a:p>
            <a:pPr algn="l">
              <a:lnSpc>
                <a:spcPct val="100000"/>
              </a:lnSpc>
            </a:pPr>
            <a:r>
              <a:rPr>
                <a:solidFill>
                  <a:srgbClr val="0A85E6"/>
                </a:solidFill>
                <a:latin typeface="Arial" pitchFamily="34" charset="0"/>
              </a:rPr>
              <a:t>Media advertising spending in the United States from 2015 to 2021 (in billion U.S. dollars)</a:t>
            </a:r>
          </a:p>
        </p:txBody>
      </p:sp>
      <p:sp>
        <p:nvSpPr>
          <p:cNvPr id="7" name="New shape"/>
          <p:cNvSpPr/>
          <p:nvPr/>
        </p:nvSpPr>
        <p:spPr>
          <a:xfrm>
            <a:off x="507600" y="1591650"/>
            <a:ext cx="8124300" cy="24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rmAutofit fontScale="90000" lnSpcReduction="10000"/>
          </a:bodyPr>
          <a:lstStyle/>
          <a:p>
            <a:pPr algn="l">
              <a:lnSpc>
                <a:spcPct val="100000"/>
              </a:lnSpc>
            </a:pPr>
            <a:r>
              <a:rPr sz="1200">
                <a:solidFill>
                  <a:srgbClr val="919191"/>
                </a:solidFill>
                <a:latin typeface="Arial" pitchFamily="34" charset="0"/>
              </a:rPr>
              <a:t>Advertising spending in the U.S. 2015-2021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7D28502-7AAE-6C4B-9DB6-839E8DD24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 advertising spending</a:t>
            </a:r>
          </a:p>
        </p:txBody>
      </p:sp>
    </p:spTree>
    <p:extLst>
      <p:ext uri="{BB962C8B-B14F-4D97-AF65-F5344CB8AC3E}">
        <p14:creationId xmlns:p14="http://schemas.microsoft.com/office/powerpoint/2010/main" val="2830287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CE499E-497C-2D44-B51B-6CB979A1C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24E9D3-AF99-B847-AC7F-8E3185E11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9E443-058A-0A4C-9548-BD6D63B8A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9B643E-15B9-D54B-9F54-AD0773E3D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Advertising as fraction of GDP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93892E-251E-6E4E-939C-543E32191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50" y="1473200"/>
            <a:ext cx="75565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12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does money make the Internet go ‘round?</a:t>
            </a:r>
          </a:p>
          <a:p>
            <a:r>
              <a:rPr lang="en-US" dirty="0"/>
              <a:t>How does the Internet work, technically?</a:t>
            </a:r>
          </a:p>
          <a:p>
            <a:r>
              <a:rPr lang="en-US" dirty="0"/>
              <a:t>How come your Internet bill is so high (or low)?</a:t>
            </a:r>
          </a:p>
          <a:p>
            <a:r>
              <a:rPr lang="en-US" dirty="0"/>
              <a:t>What’s hard about extending the Internet to rural areas?</a:t>
            </a:r>
          </a:p>
          <a:p>
            <a:r>
              <a:rPr lang="en-US" dirty="0"/>
              <a:t>Is the Internet local, national or international?</a:t>
            </a:r>
          </a:p>
          <a:p>
            <a:r>
              <a:rPr lang="en-US" dirty="0"/>
              <a:t>What does it mean for the Internet to be “open” or “neutral”?</a:t>
            </a:r>
          </a:p>
          <a:p>
            <a:r>
              <a:rPr lang="en-US" dirty="0"/>
              <a:t>Do Google and Facebook differ from Comcast and AT&amp;T? Should any of them be able to ban offensive speech on their platform?</a:t>
            </a:r>
          </a:p>
          <a:p>
            <a:r>
              <a:rPr lang="en-US" dirty="0"/>
              <a:t>How can we make the Internet useful for public safety &amp; people with disabilities?</a:t>
            </a:r>
          </a:p>
          <a:p>
            <a:r>
              <a:rPr lang="en-US" dirty="0"/>
              <a:t>Why do carriers pay billions of dollars for spectrum?</a:t>
            </a:r>
          </a:p>
          <a:p>
            <a:r>
              <a:rPr lang="en-US" dirty="0"/>
              <a:t>What exactly is privacy?</a:t>
            </a:r>
          </a:p>
          <a:p>
            <a:r>
              <a:rPr lang="en-US" dirty="0"/>
              <a:t>What makes “cyber security” hard?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8E46F-E5BF-5645-B791-8E12FB612390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35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31C585-6CF2-9342-8692-EA579BBFE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39D16-BF38-334B-B2D6-4E5E24923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8606A-B5D6-BE40-859B-11FACA63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EA051B-D2D0-5141-B316-D239F924A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Advertising is changing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7C65A-8B27-AA47-A929-EB2286CB0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77546" y="-502881"/>
            <a:ext cx="4483696" cy="824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22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ew shape"/>
          <p:cNvSpPr/>
          <p:nvPr/>
        </p:nvSpPr>
        <p:spPr>
          <a:xfrm>
            <a:off x="575100" y="5709149"/>
            <a:ext cx="156600" cy="291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New shape"/>
          <p:cNvSpPr/>
          <p:nvPr/>
        </p:nvSpPr>
        <p:spPr>
          <a:xfrm>
            <a:off x="7146900" y="5738850"/>
            <a:ext cx="1485000" cy="1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5000" lnSpcReduction="10000"/>
          </a:bodyPr>
          <a:lstStyle/>
          <a:p>
            <a:pPr algn="r">
              <a:lnSpc>
                <a:spcPct val="100000"/>
              </a:lnSpc>
            </a:pPr>
            <a:r>
              <a:rPr sz="600">
                <a:solidFill>
                  <a:srgbClr val="555555"/>
                </a:solidFill>
                <a:latin typeface="Arial" pitchFamily="34" charset="0"/>
                <a:hlinkClick r:id="rId3" action="ppaction://hlinksldjump"/>
              </a:rPr>
              <a:t>Overview</a:t>
            </a:r>
          </a:p>
        </p:txBody>
      </p:sp>
      <p:graphicFrame>
        <p:nvGraphicFramePr>
          <p:cNvPr id="3" name="ChartObject"/>
          <p:cNvGraphicFramePr/>
          <p:nvPr/>
        </p:nvGraphicFramePr>
        <p:xfrm>
          <a:off x="507600" y="1937250"/>
          <a:ext cx="79920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New shape"/>
          <p:cNvSpPr/>
          <p:nvPr/>
        </p:nvSpPr>
        <p:spPr>
          <a:xfrm>
            <a:off x="783000" y="5347350"/>
            <a:ext cx="6210000" cy="4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sz="600" b="1">
                <a:solidFill>
                  <a:srgbClr val="555555"/>
                </a:solidFill>
                <a:latin typeface="Arial" pitchFamily="34" charset="0"/>
              </a:rPr>
              <a:t>Note: 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 United States; 2017</a:t>
            </a:r>
          </a:p>
          <a:p>
            <a:pPr algn="l"/>
            <a:r>
              <a:rPr sz="600">
                <a:solidFill>
                  <a:srgbClr val="555555"/>
                </a:solidFill>
                <a:latin typeface="Arial" pitchFamily="34" charset="0"/>
              </a:rPr>
              <a:t>Further information regarding this statistic can be found on </a:t>
            </a:r>
            <a:r>
              <a:rPr sz="600">
                <a:solidFill>
                  <a:srgbClr val="555555"/>
                </a:solidFill>
                <a:latin typeface="Arial" pitchFamily="34" charset="0"/>
                <a:hlinkClick r:id="" action="ppaction://noaction"/>
              </a:rPr>
              <a:t>page 110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.</a:t>
            </a:r>
          </a:p>
          <a:p>
            <a:pPr algn="l"/>
            <a:r>
              <a:rPr sz="600" b="1">
                <a:solidFill>
                  <a:srgbClr val="555555"/>
                </a:solidFill>
                <a:latin typeface="Arial" pitchFamily="34" charset="0"/>
              </a:rPr>
              <a:t>Source(s): 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IAB; PwC; Kleiner Perkins Caufield &amp; Byers; </a:t>
            </a:r>
            <a:r>
              <a:rPr sz="600">
                <a:solidFill>
                  <a:srgbClr val="555555"/>
                </a:solidFill>
                <a:latin typeface="Arial" pitchFamily="34" charset="0"/>
                <a:hlinkClick r:id="rId5"/>
              </a:rPr>
              <a:t>ID 237288</a:t>
            </a:r>
          </a:p>
        </p:txBody>
      </p:sp>
      <p:sp>
        <p:nvSpPr>
          <p:cNvPr id="5" name="New shape"/>
          <p:cNvSpPr/>
          <p:nvPr/>
        </p:nvSpPr>
        <p:spPr>
          <a:xfrm>
            <a:off x="477900" y="5728050"/>
            <a:ext cx="342900" cy="18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pPr algn="ctr"/>
            <a:r>
              <a:rPr sz="750">
                <a:solidFill>
                  <a:srgbClr val="FFFFFF"/>
                </a:solidFill>
                <a:latin typeface="Arial" pitchFamily="34" charset="0"/>
              </a:rPr>
              <a:t>15</a:t>
            </a:r>
          </a:p>
        </p:txBody>
      </p:sp>
      <p:sp>
        <p:nvSpPr>
          <p:cNvPr id="6" name="New shape"/>
          <p:cNvSpPr/>
          <p:nvPr/>
        </p:nvSpPr>
        <p:spPr>
          <a:xfrm>
            <a:off x="507600" y="1159650"/>
            <a:ext cx="8124300" cy="44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normAutofit fontScale="87500"/>
          </a:bodyPr>
          <a:lstStyle/>
          <a:p>
            <a:pPr algn="l">
              <a:lnSpc>
                <a:spcPct val="100000"/>
              </a:lnSpc>
            </a:pPr>
            <a:r>
              <a:rPr>
                <a:solidFill>
                  <a:srgbClr val="0A85E6"/>
                </a:solidFill>
                <a:latin typeface="Arial" pitchFamily="34" charset="0"/>
              </a:rPr>
              <a:t>Advertising spending vs. consumer time spent in the United States in 2017, by medium</a:t>
            </a:r>
          </a:p>
        </p:txBody>
      </p:sp>
      <p:sp>
        <p:nvSpPr>
          <p:cNvPr id="7" name="New shape"/>
          <p:cNvSpPr/>
          <p:nvPr/>
        </p:nvSpPr>
        <p:spPr>
          <a:xfrm>
            <a:off x="507600" y="1591650"/>
            <a:ext cx="8124300" cy="24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rmAutofit fontScale="90000" lnSpcReduction="10000"/>
          </a:bodyPr>
          <a:lstStyle/>
          <a:p>
            <a:pPr algn="l">
              <a:lnSpc>
                <a:spcPct val="100000"/>
              </a:lnSpc>
            </a:pPr>
            <a:r>
              <a:rPr sz="1200">
                <a:solidFill>
                  <a:srgbClr val="919191"/>
                </a:solidFill>
                <a:latin typeface="Arial" pitchFamily="34" charset="0"/>
              </a:rPr>
              <a:t>Media ad spend vs. time spent in the U.S. in 2017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623473A-E148-8E41-B500-B446843C9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 still has room to fall</a:t>
            </a:r>
          </a:p>
        </p:txBody>
      </p:sp>
    </p:spTree>
    <p:extLst>
      <p:ext uri="{BB962C8B-B14F-4D97-AF65-F5344CB8AC3E}">
        <p14:creationId xmlns:p14="http://schemas.microsoft.com/office/powerpoint/2010/main" val="33819821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AF19D-DDB9-4640-A739-CB39FB4F226A}" type="datetime1">
              <a:rPr lang="en-US" smtClean="0"/>
              <a:t>1/25/19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Internet money routing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99" y="1524000"/>
            <a:ext cx="1450169" cy="1355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70" y="4091683"/>
            <a:ext cx="1468398" cy="48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381" y="5058781"/>
            <a:ext cx="1168357" cy="965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02" y="4709266"/>
            <a:ext cx="1210436" cy="497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4324" y="1616175"/>
            <a:ext cx="1893029" cy="126300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256283" y="3345643"/>
            <a:ext cx="2141070" cy="12269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content &amp; service aggregators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1284" y="4835345"/>
            <a:ext cx="1041743" cy="742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9664" y="5670930"/>
            <a:ext cx="1425628" cy="1073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7353" y="5670930"/>
            <a:ext cx="1067902" cy="10679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44018" y="3174769"/>
            <a:ext cx="1392185" cy="1226595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3" idx="3"/>
            <a:endCxn id="7" idx="1"/>
          </p:cNvCxnSpPr>
          <p:nvPr/>
        </p:nvCxnSpPr>
        <p:spPr>
          <a:xfrm>
            <a:off x="2184368" y="2201590"/>
            <a:ext cx="1319956" cy="46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2"/>
          </p:cNvCxnSpPr>
          <p:nvPr/>
        </p:nvCxnSpPr>
        <p:spPr>
          <a:xfrm>
            <a:off x="1459284" y="2879180"/>
            <a:ext cx="0" cy="10992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184368" y="2879180"/>
            <a:ext cx="1169135" cy="861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6"/>
          </p:cNvCxnSpPr>
          <p:nvPr/>
        </p:nvCxnSpPr>
        <p:spPr>
          <a:xfrm>
            <a:off x="5397353" y="3959113"/>
            <a:ext cx="1546665" cy="192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2313029" y="2464328"/>
            <a:ext cx="1191295" cy="3164849"/>
          </a:xfrm>
          <a:custGeom>
            <a:avLst/>
            <a:gdLst>
              <a:gd name="connsiteX0" fmla="*/ 1191295 w 1191295"/>
              <a:gd name="connsiteY0" fmla="*/ 0 h 3164849"/>
              <a:gd name="connsiteX1" fmla="*/ 702 w 1191295"/>
              <a:gd name="connsiteY1" fmla="*/ 1180618 h 3164849"/>
              <a:gd name="connsiteX2" fmla="*/ 1002785 w 1191295"/>
              <a:gd name="connsiteY2" fmla="*/ 3164849 h 316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295" h="3164849">
                <a:moveTo>
                  <a:pt x="1191295" y="0"/>
                </a:moveTo>
                <a:cubicBezTo>
                  <a:pt x="611707" y="326571"/>
                  <a:pt x="32120" y="653143"/>
                  <a:pt x="702" y="1180618"/>
                </a:cubicBezTo>
                <a:cubicBezTo>
                  <a:pt x="-30716" y="1708093"/>
                  <a:pt x="1002785" y="3164849"/>
                  <a:pt x="1002785" y="3164849"/>
                </a:cubicBezTo>
              </a:path>
            </a:pathLst>
          </a:custGeom>
          <a:ln w="38100" cmpd="sng"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278621" y="1467751"/>
            <a:ext cx="96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Internet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493027" y="2879180"/>
            <a:ext cx="1450991" cy="4664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397353" y="3232444"/>
            <a:ext cx="1582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OTT</a:t>
            </a:r>
          </a:p>
          <a:p>
            <a:r>
              <a:rPr lang="en-US" dirty="0"/>
              <a:t>(over-the-top)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2184368" y="4176807"/>
            <a:ext cx="1071915" cy="6585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00830" y="2897770"/>
            <a:ext cx="1230279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consumer spending</a:t>
            </a:r>
          </a:p>
          <a:p>
            <a:r>
              <a:rPr lang="en-US" dirty="0"/>
              <a:t>($14.2T)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4375" y="1524000"/>
            <a:ext cx="928077" cy="5568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32841" y="2165452"/>
            <a:ext cx="2222353" cy="4747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36203" y="1707275"/>
            <a:ext cx="598924" cy="91635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02452" y="1524000"/>
            <a:ext cx="1508163" cy="5278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75006" y="1256612"/>
            <a:ext cx="55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02452" y="2646912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$285B </a:t>
            </a:r>
            <a:r>
              <a:rPr lang="en-US" sz="1100" dirty="0"/>
              <a:t>(NA, 2016)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3276" y="585216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$219B</a:t>
            </a:r>
            <a:endParaRPr lang="en-US" baseline="30000" dirty="0"/>
          </a:p>
        </p:txBody>
      </p:sp>
      <p:sp>
        <p:nvSpPr>
          <p:cNvPr id="27" name="TextBox 26"/>
          <p:cNvSpPr txBox="1"/>
          <p:nvPr/>
        </p:nvSpPr>
        <p:spPr>
          <a:xfrm>
            <a:off x="2278513" y="1738279"/>
            <a:ext cx="1279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$56B fixed</a:t>
            </a:r>
          </a:p>
          <a:p>
            <a:r>
              <a:rPr lang="en-US" sz="1400" dirty="0"/>
              <a:t>$141B mobile</a:t>
            </a:r>
          </a:p>
        </p:txBody>
      </p:sp>
    </p:spTree>
    <p:extLst>
      <p:ext uri="{BB962C8B-B14F-4D97-AF65-F5344CB8AC3E}">
        <p14:creationId xmlns:p14="http://schemas.microsoft.com/office/powerpoint/2010/main" val="2193713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ew shape"/>
          <p:cNvSpPr/>
          <p:nvPr/>
        </p:nvSpPr>
        <p:spPr>
          <a:xfrm>
            <a:off x="575100" y="5709149"/>
            <a:ext cx="156600" cy="291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New shape"/>
          <p:cNvSpPr/>
          <p:nvPr/>
        </p:nvSpPr>
        <p:spPr>
          <a:xfrm>
            <a:off x="7146900" y="5738850"/>
            <a:ext cx="1485000" cy="1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5000" lnSpcReduction="10000"/>
          </a:bodyPr>
          <a:lstStyle/>
          <a:p>
            <a:pPr algn="r">
              <a:lnSpc>
                <a:spcPct val="100000"/>
              </a:lnSpc>
            </a:pPr>
            <a:r>
              <a:rPr sz="600">
                <a:solidFill>
                  <a:srgbClr val="555555"/>
                </a:solidFill>
                <a:latin typeface="Arial" pitchFamily="34" charset="0"/>
                <a:hlinkClick r:id="rId3" action="ppaction://hlinksldjump"/>
              </a:rPr>
              <a:t>Overview</a:t>
            </a:r>
          </a:p>
        </p:txBody>
      </p:sp>
      <p:graphicFrame>
        <p:nvGraphicFramePr>
          <p:cNvPr id="3" name="ChartObject"/>
          <p:cNvGraphicFramePr/>
          <p:nvPr/>
        </p:nvGraphicFramePr>
        <p:xfrm>
          <a:off x="507600" y="1937250"/>
          <a:ext cx="79920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New shape"/>
          <p:cNvSpPr/>
          <p:nvPr/>
        </p:nvSpPr>
        <p:spPr>
          <a:xfrm>
            <a:off x="783000" y="5347350"/>
            <a:ext cx="6210000" cy="4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sz="600" b="1">
                <a:solidFill>
                  <a:srgbClr val="555555"/>
                </a:solidFill>
                <a:latin typeface="Arial" pitchFamily="34" charset="0"/>
              </a:rPr>
              <a:t>Note: 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 United States; 2017; includes measured and unmeasured spending</a:t>
            </a:r>
          </a:p>
          <a:p>
            <a:pPr algn="l"/>
            <a:r>
              <a:rPr sz="600">
                <a:solidFill>
                  <a:srgbClr val="555555"/>
                </a:solidFill>
                <a:latin typeface="Arial" pitchFamily="34" charset="0"/>
              </a:rPr>
              <a:t>Further information regarding this statistic can be found on </a:t>
            </a:r>
            <a:r>
              <a:rPr sz="600">
                <a:solidFill>
                  <a:srgbClr val="555555"/>
                </a:solidFill>
                <a:latin typeface="Arial" pitchFamily="34" charset="0"/>
                <a:hlinkClick r:id="" action="ppaction://noaction"/>
              </a:rPr>
              <a:t>page 111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.</a:t>
            </a:r>
          </a:p>
          <a:p>
            <a:pPr algn="l"/>
            <a:r>
              <a:rPr sz="600" b="1">
                <a:solidFill>
                  <a:srgbClr val="555555"/>
                </a:solidFill>
                <a:latin typeface="Arial" pitchFamily="34" charset="0"/>
              </a:rPr>
              <a:t>Source(s): 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Kantar Media; Advertising Age; </a:t>
            </a:r>
            <a:r>
              <a:rPr sz="600">
                <a:solidFill>
                  <a:srgbClr val="555555"/>
                </a:solidFill>
                <a:latin typeface="Arial" pitchFamily="34" charset="0"/>
                <a:hlinkClick r:id="rId5"/>
              </a:rPr>
              <a:t>ID 275446</a:t>
            </a:r>
          </a:p>
        </p:txBody>
      </p:sp>
      <p:sp>
        <p:nvSpPr>
          <p:cNvPr id="5" name="New shape"/>
          <p:cNvSpPr/>
          <p:nvPr/>
        </p:nvSpPr>
        <p:spPr>
          <a:xfrm>
            <a:off x="477900" y="5728050"/>
            <a:ext cx="342900" cy="18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pPr algn="ctr"/>
            <a:r>
              <a:rPr sz="750">
                <a:solidFill>
                  <a:srgbClr val="FFFFFF"/>
                </a:solidFill>
                <a:latin typeface="Arial" pitchFamily="34" charset="0"/>
              </a:rPr>
              <a:t>16</a:t>
            </a:r>
          </a:p>
        </p:txBody>
      </p:sp>
      <p:sp>
        <p:nvSpPr>
          <p:cNvPr id="6" name="New shape"/>
          <p:cNvSpPr/>
          <p:nvPr/>
        </p:nvSpPr>
        <p:spPr>
          <a:xfrm>
            <a:off x="507600" y="1159650"/>
            <a:ext cx="8124300" cy="44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>
                <a:solidFill>
                  <a:srgbClr val="0A85E6"/>
                </a:solidFill>
                <a:latin typeface="Arial" pitchFamily="34" charset="0"/>
              </a:rPr>
              <a:t>Largest advertisers in the United States in 2017 (in billion U.S. dollars)</a:t>
            </a:r>
          </a:p>
        </p:txBody>
      </p:sp>
      <p:sp>
        <p:nvSpPr>
          <p:cNvPr id="7" name="New shape"/>
          <p:cNvSpPr/>
          <p:nvPr/>
        </p:nvSpPr>
        <p:spPr>
          <a:xfrm>
            <a:off x="507600" y="1591650"/>
            <a:ext cx="8124300" cy="24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rmAutofit fontScale="90000" lnSpcReduction="10000"/>
          </a:bodyPr>
          <a:lstStyle/>
          <a:p>
            <a:pPr algn="l">
              <a:lnSpc>
                <a:spcPct val="100000"/>
              </a:lnSpc>
            </a:pPr>
            <a:r>
              <a:rPr sz="1200">
                <a:solidFill>
                  <a:srgbClr val="919191"/>
                </a:solidFill>
                <a:latin typeface="Arial" pitchFamily="34" charset="0"/>
              </a:rPr>
              <a:t>Largest advertisers in the U.S. 2017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1561AEF-B9B0-A640-AB0D-57D20667C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Largest advertisers</a:t>
            </a:r>
          </a:p>
        </p:txBody>
      </p:sp>
    </p:spTree>
    <p:extLst>
      <p:ext uri="{BB962C8B-B14F-4D97-AF65-F5344CB8AC3E}">
        <p14:creationId xmlns:p14="http://schemas.microsoft.com/office/powerpoint/2010/main" val="729011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ew shape"/>
          <p:cNvSpPr/>
          <p:nvPr/>
        </p:nvSpPr>
        <p:spPr>
          <a:xfrm>
            <a:off x="575100" y="5709149"/>
            <a:ext cx="156600" cy="291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New shape"/>
          <p:cNvSpPr/>
          <p:nvPr/>
        </p:nvSpPr>
        <p:spPr>
          <a:xfrm>
            <a:off x="507600" y="1159650"/>
            <a:ext cx="8124300" cy="44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normAutofit fontScale="77500" lnSpcReduction="20000"/>
          </a:bodyPr>
          <a:lstStyle/>
          <a:p>
            <a:pPr algn="l">
              <a:lnSpc>
                <a:spcPct val="100000"/>
              </a:lnSpc>
            </a:pPr>
            <a:r>
              <a:rPr>
                <a:solidFill>
                  <a:srgbClr val="0A85E6"/>
                </a:solidFill>
                <a:latin typeface="Arial" pitchFamily="34" charset="0"/>
              </a:rPr>
              <a:t>Total revenue of major U.S. wireless telecommunication providers in 2017 (in billion U.S. dollars)</a:t>
            </a:r>
          </a:p>
        </p:txBody>
      </p:sp>
      <p:sp>
        <p:nvSpPr>
          <p:cNvPr id="3" name="New shape"/>
          <p:cNvSpPr/>
          <p:nvPr/>
        </p:nvSpPr>
        <p:spPr>
          <a:xfrm>
            <a:off x="507600" y="1591650"/>
            <a:ext cx="8124300" cy="24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rmAutofit fontScale="90000" lnSpcReduction="10000"/>
          </a:bodyPr>
          <a:lstStyle/>
          <a:p>
            <a:pPr algn="l">
              <a:lnSpc>
                <a:spcPct val="100000"/>
              </a:lnSpc>
            </a:pPr>
            <a:r>
              <a:rPr sz="1200">
                <a:solidFill>
                  <a:srgbClr val="919191"/>
                </a:solidFill>
                <a:latin typeface="Arial" pitchFamily="34" charset="0"/>
              </a:rPr>
              <a:t>U.S. mobile telecommunications providers ranked by revenue 2017</a:t>
            </a:r>
          </a:p>
        </p:txBody>
      </p:sp>
      <p:sp>
        <p:nvSpPr>
          <p:cNvPr id="4" name="New shape"/>
          <p:cNvSpPr/>
          <p:nvPr/>
        </p:nvSpPr>
        <p:spPr>
          <a:xfrm>
            <a:off x="783000" y="5347350"/>
            <a:ext cx="6210000" cy="4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sz="600" b="1">
                <a:solidFill>
                  <a:srgbClr val="555555"/>
                </a:solidFill>
                <a:latin typeface="Arial" pitchFamily="34" charset="0"/>
              </a:rPr>
              <a:t>Note: 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 United States; 2017</a:t>
            </a:r>
          </a:p>
          <a:p>
            <a:pPr algn="l"/>
            <a:r>
              <a:rPr sz="600">
                <a:solidFill>
                  <a:srgbClr val="555555"/>
                </a:solidFill>
                <a:latin typeface="Arial" pitchFamily="34" charset="0"/>
              </a:rPr>
              <a:t>Further information regarding this statistic can be found on </a:t>
            </a:r>
            <a:r>
              <a:rPr sz="600">
                <a:solidFill>
                  <a:srgbClr val="555555"/>
                </a:solidFill>
                <a:latin typeface="Arial" pitchFamily="34" charset="0"/>
                <a:hlinkClick r:id="rId3" action="ppaction://hlinksldjump"/>
              </a:rPr>
              <a:t>page 8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.</a:t>
            </a:r>
          </a:p>
          <a:p>
            <a:pPr algn="l"/>
            <a:r>
              <a:rPr sz="600" b="1">
                <a:solidFill>
                  <a:srgbClr val="555555"/>
                </a:solidFill>
                <a:latin typeface="Arial" pitchFamily="34" charset="0"/>
              </a:rPr>
              <a:t>Source(s): 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Deutsche Telekom; AT&amp;T; Verizon; US Cellular; Sprint Corporation; </a:t>
            </a:r>
            <a:r>
              <a:rPr sz="600">
                <a:solidFill>
                  <a:srgbClr val="555555"/>
                </a:solidFill>
                <a:latin typeface="Arial" pitchFamily="34" charset="0"/>
                <a:hlinkClick r:id="rId4"/>
              </a:rPr>
              <a:t>ID 201048</a:t>
            </a:r>
          </a:p>
        </p:txBody>
      </p:sp>
      <p:graphicFrame>
        <p:nvGraphicFramePr>
          <p:cNvPr id="5" name="ChartObject"/>
          <p:cNvGraphicFramePr/>
          <p:nvPr/>
        </p:nvGraphicFramePr>
        <p:xfrm>
          <a:off x="507600" y="1937250"/>
          <a:ext cx="79920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New shape"/>
          <p:cNvSpPr/>
          <p:nvPr/>
        </p:nvSpPr>
        <p:spPr>
          <a:xfrm>
            <a:off x="477900" y="5728050"/>
            <a:ext cx="342900" cy="18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pPr algn="ctr"/>
            <a:r>
              <a:rPr sz="750">
                <a:solidFill>
                  <a:srgbClr val="FFFFFF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88E299A-13EF-5546-9637-9C420AA4F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wireless telecommunication providers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D80B7F-4CEE-834E-8094-12F8851933F3}"/>
              </a:ext>
            </a:extLst>
          </p:cNvPr>
          <p:cNvSpPr txBox="1"/>
          <p:nvPr/>
        </p:nvSpPr>
        <p:spPr>
          <a:xfrm>
            <a:off x="5220929" y="3467084"/>
            <a:ext cx="186397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advertising $104B</a:t>
            </a:r>
          </a:p>
        </p:txBody>
      </p:sp>
    </p:spTree>
    <p:extLst>
      <p:ext uri="{BB962C8B-B14F-4D97-AF65-F5344CB8AC3E}">
        <p14:creationId xmlns:p14="http://schemas.microsoft.com/office/powerpoint/2010/main" val="3858348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C5579-3FC8-2B49-90C3-107F202D2473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industry revenues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601543"/>
              </p:ext>
            </p:extLst>
          </p:nvPr>
        </p:nvGraphicFramePr>
        <p:xfrm>
          <a:off x="189570" y="1538868"/>
          <a:ext cx="4756056" cy="4296192"/>
        </p:xfrm>
        <a:graphic>
          <a:graphicData uri="http://schemas.openxmlformats.org/drawingml/2006/table">
            <a:tbl>
              <a:tblPr firstRow="1" firstCol="1" bandRow="1">
                <a:tableStyleId>{327F97BB-C833-4FB7-BDE5-3F7075034690}</a:tableStyleId>
              </a:tblPr>
              <a:tblGrid>
                <a:gridCol w="1549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224">
                <a:tc>
                  <a:txBody>
                    <a:bodyPr/>
                    <a:lstStyle/>
                    <a:p>
                      <a:r>
                        <a:rPr lang="en-US" dirty="0"/>
                        <a:t>Company</a:t>
                      </a:r>
                      <a:r>
                        <a:rPr lang="en-US" baseline="0" dirty="0"/>
                        <a:t> or sector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 domestic</a:t>
                      </a:r>
                      <a:r>
                        <a:rPr lang="en-US" baseline="0" dirty="0"/>
                        <a:t> revenue, 2017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224">
                <a:tc>
                  <a:txBody>
                    <a:bodyPr/>
                    <a:lstStyle/>
                    <a:p>
                      <a:r>
                        <a:rPr lang="en-US" dirty="0"/>
                        <a:t>Netflix (US)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$6.1B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224">
                <a:tc>
                  <a:txBody>
                    <a:bodyPr/>
                    <a:lstStyle/>
                    <a:p>
                      <a:r>
                        <a:rPr lang="en-US" dirty="0"/>
                        <a:t>Cisco (Americas)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$28.4B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224"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  <a:r>
                        <a:rPr lang="en-US" baseline="0" dirty="0"/>
                        <a:t> subscription TV (cable, satellite)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$83.3B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224">
                <a:tc>
                  <a:txBody>
                    <a:bodyPr/>
                    <a:lstStyle/>
                    <a:p>
                      <a:r>
                        <a:rPr lang="en-US" dirty="0"/>
                        <a:t>US film (box office gross)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$11.07B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224">
                <a:tc>
                  <a:txBody>
                    <a:bodyPr/>
                    <a:lstStyle/>
                    <a:p>
                      <a:r>
                        <a:rPr lang="en-US" dirty="0"/>
                        <a:t>US music (incl.</a:t>
                      </a:r>
                      <a:r>
                        <a:rPr lang="en-US" baseline="0" dirty="0"/>
                        <a:t> concerts)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$17.2B ($8.7B retail, 2/3 streaming)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224">
                <a:tc>
                  <a:txBody>
                    <a:bodyPr/>
                    <a:lstStyle/>
                    <a:p>
                      <a:r>
                        <a:rPr lang="en-US" dirty="0"/>
                        <a:t>US games (software &amp; ads)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$17.6B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224">
                <a:tc>
                  <a:txBody>
                    <a:bodyPr/>
                    <a:lstStyle/>
                    <a:p>
                      <a:r>
                        <a:rPr lang="en-US" dirty="0"/>
                        <a:t>US wireless telecom (services)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$188.5B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224">
                <a:tc>
                  <a:txBody>
                    <a:bodyPr/>
                    <a:lstStyle/>
                    <a:p>
                      <a:r>
                        <a:rPr lang="en-US" dirty="0"/>
                        <a:t>Google (worldwide)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$109.65B (56% international, $67B advertising)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45E13EB-01F4-B347-B813-57B1084FA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045" y="1472086"/>
            <a:ext cx="3082413" cy="308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818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service providers (by 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”phone companies”</a:t>
            </a:r>
          </a:p>
          <a:p>
            <a:pPr lvl="1"/>
            <a:r>
              <a:rPr lang="en-US" dirty="0"/>
              <a:t>1880s</a:t>
            </a:r>
          </a:p>
          <a:p>
            <a:pPr lvl="1"/>
            <a:r>
              <a:rPr lang="en-US" dirty="0"/>
              <a:t>(incumbent) Local Exchange Carrier (LEC) &amp; Rural LEC</a:t>
            </a:r>
          </a:p>
          <a:p>
            <a:pPr lvl="1"/>
            <a:r>
              <a:rPr lang="en-US" dirty="0"/>
              <a:t>large ILECs: AT&amp;T, Verizon</a:t>
            </a:r>
          </a:p>
          <a:p>
            <a:pPr lvl="1"/>
            <a:r>
              <a:rPr lang="en-US" dirty="0"/>
              <a:t>large RLECs (“independents”): CenturyLink, Frontier, Windstream</a:t>
            </a:r>
          </a:p>
          <a:p>
            <a:pPr lvl="1"/>
            <a:r>
              <a:rPr lang="en-US" dirty="0"/>
              <a:t>thousands of small RLECs</a:t>
            </a:r>
          </a:p>
          <a:p>
            <a:r>
              <a:rPr lang="en-US" dirty="0"/>
              <a:t>“cable companies”</a:t>
            </a:r>
          </a:p>
          <a:p>
            <a:pPr lvl="1"/>
            <a:r>
              <a:rPr lang="en-US" dirty="0"/>
              <a:t>1960s</a:t>
            </a:r>
          </a:p>
          <a:p>
            <a:pPr lvl="1"/>
            <a:r>
              <a:rPr lang="en-US" dirty="0"/>
              <a:t>all are MVPDs, but phone companies can also be MVPDs</a:t>
            </a:r>
          </a:p>
          <a:p>
            <a:pPr lvl="1"/>
            <a:r>
              <a:rPr lang="en-US" dirty="0"/>
              <a:t>Comcast, Charter, Cox, Altice, Mediacom</a:t>
            </a:r>
          </a:p>
          <a:p>
            <a:r>
              <a:rPr lang="en-US" dirty="0"/>
              <a:t>“cellular providers”</a:t>
            </a:r>
          </a:p>
          <a:p>
            <a:pPr lvl="1"/>
            <a:r>
              <a:rPr lang="en-US" dirty="0"/>
              <a:t>1980s</a:t>
            </a:r>
          </a:p>
          <a:p>
            <a:pPr lvl="1"/>
            <a:r>
              <a:rPr lang="en-US" dirty="0"/>
              <a:t>AT&amp;T, Verizon, T-Mobile, Sprint</a:t>
            </a:r>
          </a:p>
          <a:p>
            <a:r>
              <a:rPr lang="en-US" dirty="0"/>
              <a:t>Internet backbone &amp; “dark fiber”</a:t>
            </a:r>
          </a:p>
          <a:p>
            <a:pPr lvl="1"/>
            <a:r>
              <a:rPr lang="en-US" dirty="0"/>
              <a:t>1990s</a:t>
            </a:r>
          </a:p>
          <a:p>
            <a:pPr lvl="1"/>
            <a:r>
              <a:rPr lang="en-US" dirty="0"/>
              <a:t>Level3, Cogent, </a:t>
            </a:r>
            <a:r>
              <a:rPr lang="en-US" dirty="0" err="1"/>
              <a:t>Zayo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D3FD-924E-9F47-909F-D7E1B2FA4A3D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69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industry is complicated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02091" y="1850254"/>
            <a:ext cx="4448711" cy="2342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33591" y="2147299"/>
            <a:ext cx="1438382" cy="16027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cable</a:t>
            </a:r>
          </a:p>
          <a:p>
            <a:pPr algn="ctr"/>
            <a:r>
              <a:rPr lang="en-US" dirty="0"/>
              <a:t>(CATV)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99461" y="2167848"/>
            <a:ext cx="1438382" cy="1602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satellite</a:t>
            </a:r>
          </a:p>
          <a:p>
            <a:pPr algn="ctr"/>
            <a:r>
              <a:rPr lang="en-US" dirty="0"/>
              <a:t>(SAT)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13962" y="2178122"/>
            <a:ext cx="1438382" cy="1602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2344" y="3127943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F0"/>
                </a:solidFill>
              </a:rPr>
              <a:t>LEC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13962" y="2414427"/>
            <a:ext cx="1438382" cy="565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5415537" y="3105363"/>
            <a:ext cx="870732" cy="565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CLEC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05014" y="2547454"/>
            <a:ext cx="577690" cy="447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RLEC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98963" y="243321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ILEC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33591" y="1803384"/>
            <a:ext cx="437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MVPD (affects video rights </a:t>
            </a:r>
            <a:r>
              <a:rPr lang="en-US"/>
              <a:t>&amp; obligations)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9191" y="4598859"/>
            <a:ext cx="7705618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all entities can serve as a </a:t>
            </a:r>
            <a:r>
              <a:rPr lang="en-US" i="1" dirty="0"/>
              <a:t>Broadband Internet Access Service</a:t>
            </a:r>
            <a:r>
              <a:rPr lang="en-US" dirty="0"/>
              <a:t> (BIAS), commonly known as </a:t>
            </a:r>
            <a:r>
              <a:rPr lang="en-US" i="1" dirty="0"/>
              <a:t>ISP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almost all ”TV” distributors are MVPDs, but not all MVPDs are ISPs (e.g., satellite)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AT&amp;T, as an ILEC, owns a satellite MVPD (DirecTV)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Same company can be ILEC in one state &amp; CLEC in another (rare)</a:t>
            </a:r>
          </a:p>
        </p:txBody>
      </p:sp>
      <p:cxnSp>
        <p:nvCxnSpPr>
          <p:cNvPr id="22" name="Curved Connector 21"/>
          <p:cNvCxnSpPr/>
          <p:nvPr/>
        </p:nvCxnSpPr>
        <p:spPr>
          <a:xfrm rot="5400000">
            <a:off x="4716314" y="2830253"/>
            <a:ext cx="726936" cy="671516"/>
          </a:xfrm>
          <a:prstGeom prst="curvedConnector3">
            <a:avLst>
              <a:gd name="adj1" fmla="val 9501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57167" y="3536066"/>
            <a:ext cx="5148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owns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35" y="3458460"/>
            <a:ext cx="1356205" cy="3698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592" y="2243070"/>
            <a:ext cx="658863" cy="2861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914" y="2208337"/>
            <a:ext cx="1016000" cy="355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696" y="2481569"/>
            <a:ext cx="1068310" cy="3577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5043" y="2515628"/>
            <a:ext cx="864967" cy="353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537" y="1601375"/>
            <a:ext cx="864314" cy="5762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7043" y="1687947"/>
            <a:ext cx="1016000" cy="4191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4868" y="3822141"/>
            <a:ext cx="1154952" cy="3517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3023" y="3324125"/>
            <a:ext cx="1016000" cy="2794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491" y="2198067"/>
            <a:ext cx="776417" cy="34938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588" y="2563937"/>
            <a:ext cx="546221" cy="61176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3" y="3238443"/>
            <a:ext cx="1395110" cy="2976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5851" y="3796853"/>
            <a:ext cx="1039523" cy="3822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94413" y="4215128"/>
            <a:ext cx="903417" cy="29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21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58A4-6242-144B-AF55-F24E9CCAB2C3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00"/>
            <a:ext cx="9144000" cy="4023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611779"/>
            <a:ext cx="11272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FreePress</a:t>
            </a:r>
            <a:r>
              <a:rPr lang="en-US" sz="1000" dirty="0"/>
              <a:t>, 2008</a:t>
            </a:r>
          </a:p>
        </p:txBody>
      </p:sp>
    </p:spTree>
    <p:extLst>
      <p:ext uri="{BB962C8B-B14F-4D97-AF65-F5344CB8AC3E}">
        <p14:creationId xmlns:p14="http://schemas.microsoft.com/office/powerpoint/2010/main" val="1438071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58A4-6242-144B-AF55-F24E9CCAB2C3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69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02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on the syllabus?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Economics of the Internet</a:t>
            </a:r>
          </a:p>
          <a:p>
            <a:r>
              <a:rPr lang="en-US" dirty="0"/>
              <a:t>Technology</a:t>
            </a:r>
          </a:p>
          <a:p>
            <a:pPr lvl="1"/>
            <a:r>
              <a:rPr lang="en-US" dirty="0"/>
              <a:t>Overview of Internet technology (how does the Internet work)</a:t>
            </a:r>
          </a:p>
          <a:p>
            <a:pPr lvl="1"/>
            <a:r>
              <a:rPr lang="en-US" dirty="0"/>
              <a:t>Protocol and architecture standardization (IETF, 3GPP, OMA, ...)</a:t>
            </a:r>
          </a:p>
          <a:p>
            <a:pPr lvl="1"/>
            <a:r>
              <a:rPr lang="en-US" dirty="0"/>
              <a:t>Wireless communications</a:t>
            </a:r>
          </a:p>
          <a:p>
            <a:pPr lvl="2"/>
            <a:r>
              <a:rPr lang="en-US" dirty="0"/>
              <a:t>From AM radio to cellular</a:t>
            </a:r>
          </a:p>
          <a:p>
            <a:pPr lvl="2"/>
            <a:r>
              <a:rPr lang="en-US" dirty="0"/>
              <a:t>Spectrum: properties, allocation and co-existence</a:t>
            </a:r>
          </a:p>
          <a:p>
            <a:r>
              <a:rPr lang="en-US" dirty="0"/>
              <a:t>Economics</a:t>
            </a:r>
          </a:p>
          <a:p>
            <a:pPr lvl="1"/>
            <a:r>
              <a:rPr lang="en-US" dirty="0"/>
              <a:t>Review of basic principles of micro-economics</a:t>
            </a:r>
          </a:p>
          <a:p>
            <a:pPr lvl="1"/>
            <a:r>
              <a:rPr lang="en-US" dirty="0"/>
              <a:t>The economics of networks</a:t>
            </a:r>
          </a:p>
          <a:p>
            <a:pPr lvl="2"/>
            <a:r>
              <a:rPr lang="en-US" dirty="0"/>
              <a:t>building networks, natural monopolies, …</a:t>
            </a:r>
          </a:p>
          <a:p>
            <a:r>
              <a:rPr lang="en-US" dirty="0"/>
              <a:t>Law &amp; policy</a:t>
            </a:r>
          </a:p>
          <a:p>
            <a:pPr lvl="1"/>
            <a:r>
              <a:rPr lang="en-US" dirty="0"/>
              <a:t>How does the law work?</a:t>
            </a:r>
          </a:p>
          <a:p>
            <a:pPr lvl="1"/>
            <a:r>
              <a:rPr lang="en-US" dirty="0"/>
              <a:t>A bit of communication history</a:t>
            </a:r>
          </a:p>
          <a:p>
            <a:pPr lvl="1"/>
            <a:r>
              <a:rPr lang="en-US" dirty="0"/>
              <a:t>The role of communication policy and regulation</a:t>
            </a:r>
          </a:p>
          <a:p>
            <a:pPr lvl="2"/>
            <a:r>
              <a:rPr lang="en-US" dirty="0"/>
              <a:t>Telecom Act, FCC overview</a:t>
            </a:r>
          </a:p>
          <a:p>
            <a:pPr lvl="1"/>
            <a:r>
              <a:rPr lang="en-US" dirty="0"/>
              <a:t>Common carriage, public utilities, significant market power and other regulatory frameworks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68C0-8BD3-9744-89E3-70AE4CFA8291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479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C5448-22AF-CC4B-94F3-D6C25BF7D29E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Cable TV subscriptions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1524000"/>
            <a:ext cx="733425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864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companies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0" y="1356188"/>
            <a:ext cx="2913213" cy="550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86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106608" y="1870167"/>
            <a:ext cx="2619558" cy="1967232"/>
          </a:xfrm>
          <a:prstGeom prst="rect">
            <a:avLst/>
          </a:prstGeom>
          <a:solidFill>
            <a:srgbClr val="92D050">
              <a:alpha val="21000"/>
            </a:srgbClr>
          </a:solidFill>
          <a:ln w="264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used to be simple (ca. 1990)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4755" y="1875035"/>
            <a:ext cx="3575408" cy="2342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78593" y="2214082"/>
            <a:ext cx="1438382" cy="16027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cable</a:t>
            </a:r>
          </a:p>
          <a:p>
            <a:pPr algn="ctr"/>
            <a:r>
              <a:rPr lang="en-US" dirty="0"/>
              <a:t>(CATV)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44463" y="2234631"/>
            <a:ext cx="1438382" cy="1602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satellite</a:t>
            </a:r>
          </a:p>
          <a:p>
            <a:pPr algn="ctr"/>
            <a:r>
              <a:rPr lang="en-US" dirty="0"/>
              <a:t>(SAT)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572000" y="4009508"/>
            <a:ext cx="1438382" cy="1602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10382" y="495932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F0"/>
                </a:solidFill>
              </a:rPr>
              <a:t>LEC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72000" y="4245813"/>
            <a:ext cx="1438382" cy="565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4873575" y="4936749"/>
            <a:ext cx="870732" cy="565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CLEC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463052" y="4378840"/>
            <a:ext cx="577690" cy="447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RLEC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57001" y="42645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ILEC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8593" y="187016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MVPD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617" y="3976366"/>
            <a:ext cx="1920765" cy="19207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515" y="2103856"/>
            <a:ext cx="2146300" cy="520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307" y="2596663"/>
            <a:ext cx="1290549" cy="11292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30100" y="344751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ISP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253501" y="1524000"/>
            <a:ext cx="0" cy="4938445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3704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OTT, VOD, SVOD,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OTT = delivery of services (interactive voice, entertainment video) over the Internet without subscribing to traditional cable or telephone service</a:t>
            </a:r>
          </a:p>
          <a:p>
            <a:pPr lvl="1"/>
            <a:r>
              <a:rPr lang="en-US" dirty="0"/>
              <a:t>Video: Netflix, </a:t>
            </a:r>
            <a:r>
              <a:rPr lang="en-US" dirty="0" err="1"/>
              <a:t>Hulu</a:t>
            </a:r>
            <a:r>
              <a:rPr lang="en-US" dirty="0"/>
              <a:t>, HBO Go, YouTube, </a:t>
            </a:r>
            <a:r>
              <a:rPr lang="en-US" dirty="0" err="1"/>
              <a:t>Vimeo</a:t>
            </a:r>
            <a:r>
              <a:rPr lang="en-US" dirty="0"/>
              <a:t>, Go90</a:t>
            </a:r>
          </a:p>
          <a:p>
            <a:pPr lvl="1"/>
            <a:r>
              <a:rPr lang="en-US" dirty="0"/>
              <a:t>Voice: Skype, Vonage, </a:t>
            </a:r>
            <a:r>
              <a:rPr lang="en-US" dirty="0" err="1"/>
              <a:t>FaceTime</a:t>
            </a:r>
            <a:r>
              <a:rPr lang="en-US" dirty="0"/>
              <a:t>, …</a:t>
            </a:r>
          </a:p>
          <a:p>
            <a:r>
              <a:rPr lang="en-US" dirty="0"/>
              <a:t>OVD = online video distribution (linear, scheduled [not VOD])</a:t>
            </a:r>
          </a:p>
          <a:p>
            <a:r>
              <a:rPr lang="en-US" dirty="0"/>
              <a:t>SVOD = streaming/subscription video on demand</a:t>
            </a:r>
          </a:p>
          <a:p>
            <a:r>
              <a:rPr lang="en-US" dirty="0"/>
              <a:t>AVOD = ad-supported video-on-demand</a:t>
            </a:r>
          </a:p>
          <a:p>
            <a:r>
              <a:rPr lang="en-US" dirty="0"/>
              <a:t>TVOD = transactional; “pay TV”</a:t>
            </a:r>
          </a:p>
          <a:p>
            <a:r>
              <a:rPr lang="en-US" dirty="0"/>
              <a:t>MVPD = multi-channel video programming distributor</a:t>
            </a:r>
          </a:p>
          <a:p>
            <a:pPr lvl="1"/>
            <a:r>
              <a:rPr lang="en-US" dirty="0"/>
              <a:t>typically, linear = “live TV”</a:t>
            </a:r>
            <a:r>
              <a:rPr lang="en-US" dirty="0">
                <a:sym typeface="Wingdings"/>
              </a:rPr>
              <a:t> can be </a:t>
            </a:r>
            <a:r>
              <a:rPr lang="en-US">
                <a:sym typeface="Wingdings"/>
              </a:rPr>
              <a:t>cable (all cable systems are MVPDs), satellite (also) </a:t>
            </a:r>
            <a:r>
              <a:rPr lang="en-US" dirty="0">
                <a:sym typeface="Wingdings"/>
              </a:rPr>
              <a:t>or fiber!</a:t>
            </a:r>
            <a:endParaRPr lang="en-US" dirty="0"/>
          </a:p>
          <a:p>
            <a:r>
              <a:rPr lang="en-US" dirty="0"/>
              <a:t>TV Everywhere = cable service over IP (same bundle)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D3FD-924E-9F47-909F-D7E1B2FA4A3D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615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OTT, SVOD, …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955699"/>
              </p:ext>
            </p:extLst>
          </p:nvPr>
        </p:nvGraphicFramePr>
        <p:xfrm>
          <a:off x="438772" y="1620833"/>
          <a:ext cx="8229600" cy="32562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 vs. on-demand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bundle</a:t>
                      </a:r>
                      <a:r>
                        <a:rPr lang="en-US" baseline="0" dirty="0"/>
                        <a:t> or individual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OVD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MVPD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 (may offer VOD)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bundles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monthly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cable TV, satellite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TV</a:t>
                      </a:r>
                      <a:r>
                        <a:rPr lang="en-US" baseline="0" dirty="0"/>
                        <a:t> Everywhere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subset</a:t>
                      </a:r>
                      <a:r>
                        <a:rPr lang="en-US" baseline="0" dirty="0"/>
                        <a:t> of TV bundle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monthly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Comcast,</a:t>
                      </a:r>
                      <a:r>
                        <a:rPr lang="en-US" baseline="0" dirty="0"/>
                        <a:t> TWC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SVOD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dirty="0"/>
                        <a:t>on demand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bundle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monthly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Netlfix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HBO Go, </a:t>
                      </a:r>
                      <a:r>
                        <a:rPr lang="en-US" baseline="0" dirty="0" err="1"/>
                        <a:t>Hulu</a:t>
                      </a:r>
                      <a:r>
                        <a:rPr lang="en-US" baseline="0" dirty="0"/>
                        <a:t> Plus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TVOD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movie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movie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Amazon Instant</a:t>
                      </a:r>
                      <a:r>
                        <a:rPr lang="en-US" baseline="0" dirty="0"/>
                        <a:t> Video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AVOD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short</a:t>
                      </a:r>
                      <a:r>
                        <a:rPr lang="en-US" baseline="0" dirty="0"/>
                        <a:t> form content, movie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ad-supported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YouTube,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Vimeo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Hulu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75018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F7FF-8610-9D4F-84CA-AFA4EC158578}" type="datetime1">
              <a:rPr lang="en-US" smtClean="0"/>
              <a:t>1/25/19</a:t>
            </a:fld>
            <a:endParaRPr lang="en-US"/>
          </a:p>
        </p:txBody>
      </p:sp>
      <p:sp>
        <p:nvSpPr>
          <p:cNvPr id="52" name="Footer Placeholder 5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video money routing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70" y="4091683"/>
            <a:ext cx="1468398" cy="48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81" y="5058781"/>
            <a:ext cx="1168357" cy="965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02" y="4709266"/>
            <a:ext cx="1210436" cy="497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4324" y="1616175"/>
            <a:ext cx="1893029" cy="126300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256283" y="3345643"/>
            <a:ext cx="2141070" cy="12269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cable channels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3057" y="5411325"/>
            <a:ext cx="1392185" cy="1226595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endCxn id="7" idx="1"/>
          </p:cNvCxnSpPr>
          <p:nvPr/>
        </p:nvCxnSpPr>
        <p:spPr>
          <a:xfrm>
            <a:off x="2184368" y="2201590"/>
            <a:ext cx="1319956" cy="46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459284" y="2879180"/>
            <a:ext cx="0" cy="10992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184368" y="2879180"/>
            <a:ext cx="1169135" cy="861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386058" y="1800841"/>
            <a:ext cx="73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cable</a:t>
            </a:r>
          </a:p>
        </p:txBody>
      </p:sp>
      <p:cxnSp>
        <p:nvCxnSpPr>
          <p:cNvPr id="39" name="Straight Arrow Connector 38"/>
          <p:cNvCxnSpPr>
            <a:stCxn id="8" idx="4"/>
            <a:endCxn id="12" idx="1"/>
          </p:cNvCxnSpPr>
          <p:nvPr/>
        </p:nvCxnSpPr>
        <p:spPr>
          <a:xfrm>
            <a:off x="4326818" y="4572583"/>
            <a:ext cx="1866239" cy="1452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4018" y="2058114"/>
            <a:ext cx="1912069" cy="1074715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5397353" y="2170331"/>
            <a:ext cx="1546665" cy="2939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540494" y="1616175"/>
            <a:ext cx="3058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retransmission consent fees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2184368" y="4176807"/>
            <a:ext cx="1071915" cy="6585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00830" y="2897770"/>
            <a:ext cx="1510137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consumer spending</a:t>
            </a:r>
          </a:p>
          <a:p>
            <a:r>
              <a:rPr lang="en-US" dirty="0"/>
              <a:t>($14.2T </a:t>
            </a:r>
            <a:r>
              <a:rPr lang="en-US" sz="1000" dirty="0"/>
              <a:t>2018</a:t>
            </a:r>
            <a:r>
              <a:rPr lang="en-US" dirty="0"/>
              <a:t>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1681728"/>
            <a:ext cx="1509200" cy="1131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8280" y="3978384"/>
            <a:ext cx="1186962" cy="3465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5193" y="3803331"/>
            <a:ext cx="857115" cy="7851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1566" y="4542483"/>
            <a:ext cx="641224" cy="6412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75193" y="4691050"/>
            <a:ext cx="1133112" cy="492657"/>
          </a:xfrm>
          <a:prstGeom prst="rect">
            <a:avLst/>
          </a:prstGeom>
        </p:spPr>
      </p:pic>
      <p:cxnSp>
        <p:nvCxnSpPr>
          <p:cNvPr id="28" name="Elbow Connector 27"/>
          <p:cNvCxnSpPr>
            <a:stCxn id="24" idx="2"/>
            <a:endCxn id="12" idx="3"/>
          </p:cNvCxnSpPr>
          <p:nvPr/>
        </p:nvCxnSpPr>
        <p:spPr>
          <a:xfrm rot="5400000">
            <a:off x="7543038" y="5225912"/>
            <a:ext cx="840916" cy="756507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0" idx="2"/>
          </p:cNvCxnSpPr>
          <p:nvPr/>
        </p:nvCxnSpPr>
        <p:spPr>
          <a:xfrm>
            <a:off x="7900053" y="3132829"/>
            <a:ext cx="3255" cy="6705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438920" y="3257720"/>
            <a:ext cx="2455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reverse compensation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0538" y="4653753"/>
            <a:ext cx="1508163" cy="5278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3962" y="5246225"/>
            <a:ext cx="3175000" cy="330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8654" y="5734538"/>
            <a:ext cx="1905000" cy="7493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504324" y="1339334"/>
            <a:ext cx="144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MSO/MVPD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2336768" y="4542483"/>
            <a:ext cx="4061512" cy="4452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184368" y="2588847"/>
            <a:ext cx="4627198" cy="23988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79119" y="1868183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$30B (2018)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FE2E18-F3B3-8A40-BE47-00E8DB8E964F}"/>
              </a:ext>
            </a:extLst>
          </p:cNvPr>
          <p:cNvSpPr txBox="1"/>
          <p:nvPr/>
        </p:nvSpPr>
        <p:spPr>
          <a:xfrm>
            <a:off x="2162486" y="226763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$52B </a:t>
            </a:r>
            <a:r>
              <a:rPr lang="en-US" baseline="30000" dirty="0"/>
              <a:t>(2017)</a:t>
            </a:r>
          </a:p>
        </p:txBody>
      </p:sp>
    </p:spTree>
    <p:extLst>
      <p:ext uri="{BB962C8B-B14F-4D97-AF65-F5344CB8AC3E}">
        <p14:creationId xmlns:p14="http://schemas.microsoft.com/office/powerpoint/2010/main" val="13093436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BE4164-467B-424F-B9C2-3FFC97FAC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D4C0B-6FE9-3344-8982-9F28BE244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D6-AA13-1A43-9D69-C79691472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0F2830-DD5B-F04B-92EA-8B666564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markets – MVPD and </a:t>
            </a:r>
            <a:r>
              <a:rPr lang="en-US" dirty="0" err="1"/>
              <a:t>vMVPD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729051-353E-464E-8E58-529541C2E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16" y="1588934"/>
            <a:ext cx="8650784" cy="373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904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4C94B2-AAAF-9340-B328-09BC832A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D60538-C7C8-504A-AD7A-AA9FDD28E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2A341-9E15-6048-825B-FC4FFB266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EE61F8-6674-7146-A178-4E53A291B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video models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CFA865-8CEA-1C40-BA9F-5CA2AFB81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21" y="1162516"/>
            <a:ext cx="7944464" cy="519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290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 revenue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33882" cy="4876800"/>
          </a:xfrm>
        </p:spPr>
        <p:txBody>
          <a:bodyPr>
            <a:normAutofit/>
          </a:bodyPr>
          <a:lstStyle/>
          <a:p>
            <a:r>
              <a:rPr lang="en-US" dirty="0"/>
              <a:t>2016: $29B for 1,331 US dailies</a:t>
            </a:r>
          </a:p>
          <a:p>
            <a:pPr lvl="1"/>
            <a:r>
              <a:rPr lang="en-US" dirty="0"/>
              <a:t>62% ($18B) from advertising</a:t>
            </a:r>
          </a:p>
          <a:p>
            <a:pPr lvl="1"/>
            <a:r>
              <a:rPr lang="en-US" dirty="0"/>
              <a:t>¼ ($11B) digital &amp; print circulation</a:t>
            </a:r>
          </a:p>
          <a:p>
            <a:pPr lvl="1"/>
            <a:r>
              <a:rPr lang="en-US" dirty="0"/>
              <a:t>rest: events, commercial printing, e-commerce, …</a:t>
            </a:r>
          </a:p>
          <a:p>
            <a:r>
              <a:rPr lang="en-US" dirty="0"/>
              <a:t>12 cable news channels, 3 broadcast networks news, 800 news-producing local TV stations</a:t>
            </a:r>
          </a:p>
          <a:p>
            <a:pPr lvl="1"/>
            <a:r>
              <a:rPr lang="en-US" dirty="0"/>
              <a:t>$16.4B revenue</a:t>
            </a:r>
          </a:p>
          <a:p>
            <a:pPr lvl="1"/>
            <a:r>
              <a:rPr lang="en-US" dirty="0"/>
              <a:t>total of about 2,192 TV stations</a:t>
            </a:r>
          </a:p>
          <a:p>
            <a:pPr lvl="1"/>
            <a:r>
              <a:rPr lang="en-US" dirty="0"/>
              <a:t>3 news networks: $691M average</a:t>
            </a:r>
          </a:p>
          <a:p>
            <a:r>
              <a:rPr lang="en-US" dirty="0"/>
              <a:t>Non-commercial sector: $1.9B</a:t>
            </a:r>
          </a:p>
          <a:p>
            <a:pPr lvl="1"/>
            <a:r>
              <a:rPr lang="en-US" dirty="0"/>
              <a:t>includes 1,000 local public radio stations</a:t>
            </a:r>
          </a:p>
          <a:p>
            <a:pPr lvl="1"/>
            <a:r>
              <a:rPr lang="en-US" dirty="0"/>
              <a:t>393 public TV stations (PBS)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9C14-35F6-1447-A3C6-C163785CD872}" type="datetime1">
              <a:rPr lang="en-US" smtClean="0"/>
              <a:t>1/25/19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059" y="1524000"/>
            <a:ext cx="3240616" cy="1819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84" y="4038024"/>
            <a:ext cx="3512816" cy="251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302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F2E7-793B-0F46-9C47-6A4F7E429BC9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2015-2020 U.S. Advertising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57163"/>
            <a:ext cx="7232719" cy="51437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31734" y="6596390"/>
            <a:ext cx="29979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/>
              <a:t>The Digital </a:t>
            </a:r>
            <a:r>
              <a:rPr lang="en-US" sz="1100" i="1" dirty="0"/>
              <a:t>Duopoly</a:t>
            </a:r>
            <a:r>
              <a:rPr lang="en-US" sz="1100" dirty="0"/>
              <a:t>, </a:t>
            </a:r>
            <a:r>
              <a:rPr lang="en-US" sz="1100" dirty="0" err="1"/>
              <a:t>MoffettNathansan</a:t>
            </a:r>
            <a:r>
              <a:rPr lang="en-US" sz="1100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3712689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on the syllabus?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Network neutrality and the Open Internet</a:t>
            </a:r>
          </a:p>
          <a:p>
            <a:r>
              <a:rPr lang="en-US" dirty="0"/>
              <a:t>Peering, transit and traffic exchange</a:t>
            </a:r>
          </a:p>
          <a:p>
            <a:r>
              <a:rPr lang="en-US" dirty="0"/>
              <a:t>Names, numbers and addresses</a:t>
            </a:r>
          </a:p>
          <a:p>
            <a:r>
              <a:rPr lang="en-US" i="1" dirty="0"/>
              <a:t>Internet security challenges</a:t>
            </a:r>
          </a:p>
          <a:p>
            <a:pPr lvl="1"/>
            <a:r>
              <a:rPr lang="en-US" dirty="0"/>
              <a:t>Basic principles of network security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Cybersecurity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Unwanted communication</a:t>
            </a:r>
          </a:p>
          <a:p>
            <a:pPr lvl="1"/>
            <a:r>
              <a:rPr lang="en-US" dirty="0"/>
              <a:t>Privacy and surveillance</a:t>
            </a:r>
          </a:p>
          <a:p>
            <a:r>
              <a:rPr lang="en-US" i="1" dirty="0"/>
              <a:t>Communication for all</a:t>
            </a:r>
            <a:endParaRPr lang="en-US" dirty="0"/>
          </a:p>
          <a:p>
            <a:pPr lvl="1"/>
            <a:r>
              <a:rPr lang="en-US" dirty="0"/>
              <a:t>Enabling technologies for people with disabilities (relay services, accessibility, CVAA, ...)</a:t>
            </a:r>
          </a:p>
          <a:p>
            <a:r>
              <a:rPr lang="en-US" dirty="0"/>
              <a:t>Internet governance</a:t>
            </a:r>
          </a:p>
          <a:p>
            <a:pPr lvl="1"/>
            <a:r>
              <a:rPr lang="en-US" dirty="0"/>
              <a:t>ICANN, ITU and other actors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6353-52EB-CB4F-88D7-9B5F46679AAD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256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Newspaper advertising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" y="1520058"/>
            <a:ext cx="6395519" cy="48045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90" y="6411226"/>
            <a:ext cx="8744551" cy="369332"/>
          </a:xfrm>
          <a:prstGeom prst="rect">
            <a:avLst/>
          </a:prstGeom>
          <a:noFill/>
        </p:spPr>
        <p:txBody>
          <a:bodyPr wrap="square" rtlCol="0">
            <a:normAutofit fontScale="62500" lnSpcReduction="20000"/>
          </a:bodyPr>
          <a:lstStyle/>
          <a:p>
            <a:r>
              <a:rPr lang="en-US" dirty="0"/>
              <a:t>Twenty years ago classifieds provided more than a third of the revenue of </a:t>
            </a:r>
            <a:r>
              <a:rPr lang="en-US" i="1" dirty="0"/>
              <a:t>The Washington Post</a:t>
            </a:r>
            <a:r>
              <a:rPr lang="en-US" dirty="0"/>
              <a:t>. Craigslist has destroyed that business for the </a:t>
            </a:r>
            <a:r>
              <a:rPr lang="en-US" i="1" dirty="0"/>
              <a:t>Post</a:t>
            </a:r>
            <a:r>
              <a:rPr lang="en-US" dirty="0"/>
              <a:t> and every major paper in the country. (Brookings, 2014)</a:t>
            </a:r>
          </a:p>
        </p:txBody>
      </p:sp>
    </p:spTree>
    <p:extLst>
      <p:ext uri="{BB962C8B-B14F-4D97-AF65-F5344CB8AC3E}">
        <p14:creationId xmlns:p14="http://schemas.microsoft.com/office/powerpoint/2010/main" val="20886673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941545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NY Times, 09/10/1970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3857891" cy="5148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0" y="885524"/>
            <a:ext cx="4658070" cy="597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853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political advertising on TV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841" y="1963554"/>
            <a:ext cx="6326974" cy="34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60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C21B7-D7BA-5346-9257-9D68F1148FEA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advertising revenue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24000"/>
            <a:ext cx="7425171" cy="467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198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D2F9-1352-E746-BD76-A3CB3707A2F1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advertising?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1434164"/>
            <a:ext cx="5676375" cy="482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8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F9409-8670-1D44-9105-2FE042B6DAB8}" type="datetime1">
              <a:rPr lang="en-US" smtClean="0"/>
              <a:t>1/25/19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advertising?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7200" y="6210644"/>
            <a:ext cx="4769318" cy="5296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Real-time brokered </a:t>
            </a:r>
            <a:r>
              <a:rPr lang="en-US"/>
              <a:t>(programmatic): ~80%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15" y="1524000"/>
            <a:ext cx="7620985" cy="414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203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advertising?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37018" cy="4876800"/>
          </a:xfrm>
        </p:spPr>
        <p:txBody>
          <a:bodyPr>
            <a:normAutofit/>
          </a:bodyPr>
          <a:lstStyle/>
          <a:p>
            <a:r>
              <a:rPr lang="en-US" dirty="0"/>
              <a:t>Display (banner) ads</a:t>
            </a:r>
          </a:p>
          <a:p>
            <a:pPr lvl="1"/>
            <a:r>
              <a:rPr lang="en-US" dirty="0"/>
              <a:t>brand awareness, mostly</a:t>
            </a:r>
          </a:p>
          <a:p>
            <a:pPr lvl="1"/>
            <a:r>
              <a:rPr lang="en-US" dirty="0"/>
              <a:t>fixed cost or bidding for pages</a:t>
            </a:r>
          </a:p>
          <a:p>
            <a:pPr lvl="1"/>
            <a:r>
              <a:rPr lang="en-US" dirty="0"/>
              <a:t>pop-ups, inline, interstitial (before &amp; after)</a:t>
            </a:r>
          </a:p>
          <a:p>
            <a:r>
              <a:rPr lang="en-US" dirty="0"/>
              <a:t>Search ads</a:t>
            </a:r>
          </a:p>
          <a:p>
            <a:pPr lvl="1"/>
            <a:r>
              <a:rPr lang="en-US" dirty="0"/>
              <a:t>bidding for key words</a:t>
            </a:r>
          </a:p>
          <a:p>
            <a:r>
              <a:rPr lang="en-US" dirty="0"/>
              <a:t>Location-based (push) advertising</a:t>
            </a:r>
          </a:p>
          <a:p>
            <a:r>
              <a:rPr lang="en-US" dirty="0"/>
              <a:t>Email-based</a:t>
            </a:r>
          </a:p>
          <a:p>
            <a:r>
              <a:rPr lang="en-US" dirty="0"/>
              <a:t>Sponsored content</a:t>
            </a:r>
          </a:p>
          <a:p>
            <a:r>
              <a:rPr lang="en-US" dirty="0"/>
              <a:t>Video ads</a:t>
            </a:r>
          </a:p>
          <a:p>
            <a:pPr lvl="1"/>
            <a:r>
              <a:rPr lang="en-US" dirty="0"/>
              <a:t>Pre-roll &amp; insert</a:t>
            </a:r>
          </a:p>
          <a:p>
            <a:r>
              <a:rPr lang="en-US" dirty="0"/>
              <a:t>Classifieds (e.g., Craigslist)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33E7-6A35-D64F-8B6D-962B5D3004F9}" type="datetime1">
              <a:rPr lang="en-US" smtClean="0"/>
              <a:t>1/25/19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318" y="2242180"/>
            <a:ext cx="2754526" cy="2435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204" y="4950658"/>
            <a:ext cx="2469219" cy="115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122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Programmatic advertising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157" y="1368122"/>
            <a:ext cx="6687686" cy="44520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392" y="6131293"/>
            <a:ext cx="7453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DSP</a:t>
            </a:r>
            <a:r>
              <a:rPr lang="en-US" dirty="0"/>
              <a:t> = demand-side platforms: </a:t>
            </a:r>
            <a:r>
              <a:rPr lang="en-US" dirty="0">
                <a:sym typeface="Wingdings"/>
              </a:rPr>
              <a:t>advertisers offer their ads for placement</a:t>
            </a:r>
          </a:p>
          <a:p>
            <a:r>
              <a:rPr lang="en-US" b="1" dirty="0">
                <a:sym typeface="Wingdings"/>
              </a:rPr>
              <a:t>SSP</a:t>
            </a:r>
            <a:r>
              <a:rPr lang="en-US" dirty="0">
                <a:sym typeface="Wingdings"/>
              </a:rPr>
              <a:t> = supply-side platform: publishers offer inventory for sale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0180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Buying media programmatically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928"/>
            <a:ext cx="9144000" cy="4163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627" y="5948412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(source: DNB)</a:t>
            </a:r>
          </a:p>
        </p:txBody>
      </p:sp>
    </p:spTree>
    <p:extLst>
      <p:ext uri="{BB962C8B-B14F-4D97-AF65-F5344CB8AC3E}">
        <p14:creationId xmlns:p14="http://schemas.microsoft.com/office/powerpoint/2010/main" val="5313687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EC91F0-251E-AF49-8636-077322592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FB6EA-9083-494D-B399-3B14FFF04D8A}" type="datetime1">
              <a:rPr lang="en-US" smtClean="0"/>
              <a:t>1/25/19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625935-687B-F44B-ACBA-7D338B90F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AA86F-318F-9C4C-AA41-092A54AE1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18CA43-A9C1-2F43-B7C3-BFF1C2558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Facebook ad targeting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61A0B-4173-884B-9FDE-366057763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304"/>
            <a:ext cx="9144000" cy="475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81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should you be able to do after taking the class?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Elevator pitch</a:t>
            </a:r>
          </a:p>
          <a:p>
            <a:pPr lvl="1"/>
            <a:r>
              <a:rPr lang="en-US" dirty="0"/>
              <a:t>“What is spectrum and why is it hard to find” – in 2 minutes</a:t>
            </a:r>
          </a:p>
          <a:p>
            <a:r>
              <a:rPr lang="en-US" dirty="0"/>
              <a:t>In-depth survey</a:t>
            </a:r>
          </a:p>
          <a:p>
            <a:pPr lvl="1"/>
            <a:r>
              <a:rPr lang="en-US" dirty="0"/>
              <a:t>“The economics of Internet adoption in rural and urban areas”</a:t>
            </a:r>
          </a:p>
          <a:p>
            <a:r>
              <a:rPr lang="en-US" dirty="0"/>
              <a:t>Research</a:t>
            </a:r>
          </a:p>
          <a:p>
            <a:pPr lvl="1"/>
            <a:r>
              <a:rPr lang="en-US" dirty="0"/>
              <a:t>Know sources and approaches</a:t>
            </a:r>
          </a:p>
          <a:p>
            <a:pPr lvl="2"/>
            <a:r>
              <a:rPr lang="en-US" dirty="0"/>
              <a:t>engineering models vs. economic models vs. legal analysis</a:t>
            </a:r>
          </a:p>
          <a:p>
            <a:pPr lvl="1"/>
            <a:r>
              <a:rPr lang="en-US" dirty="0"/>
              <a:t>Appreciate need to consider</a:t>
            </a:r>
          </a:p>
          <a:p>
            <a:pPr lvl="2"/>
            <a:r>
              <a:rPr lang="en-US" dirty="0"/>
              <a:t>technical feasibility</a:t>
            </a:r>
          </a:p>
          <a:p>
            <a:pPr lvl="2"/>
            <a:r>
              <a:rPr lang="en-US" dirty="0"/>
              <a:t>economic factors</a:t>
            </a:r>
          </a:p>
          <a:p>
            <a:pPr lvl="2"/>
            <a:r>
              <a:rPr lang="en-US" dirty="0"/>
              <a:t>policy enablers and constraints</a:t>
            </a:r>
          </a:p>
          <a:p>
            <a:pPr lvl="2"/>
            <a:r>
              <a:rPr lang="en-US" dirty="0"/>
              <a:t>different approaches in different countries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FD17D-C783-2E40-A63B-09CD787DBB5D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245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CCD6B-8B84-6E4A-8E9E-4D0577E32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2199FA-B418-6D42-A869-57D8DC2A8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A9948-836F-524E-AF90-F22DFAA0D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D217361-509E-A74F-B771-C01F06E42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Facebook ad targeting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772CC-8208-7C42-A803-FB90B862D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0" y="1478679"/>
            <a:ext cx="7990470" cy="395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62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632F61-7935-FD4E-A4FA-88ADB359E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28561-E325-ED40-B13A-C470A1025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2E5A6-5870-724D-9F73-39C30625A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7D2964-8132-2B46-8007-7AD7F2660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Facebook looks like advertising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7CC407-785A-C643-B056-476D8B60D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270" y="1182255"/>
            <a:ext cx="6401583" cy="568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619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Types of banner advertising (&amp; video?) inventory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498600"/>
            <a:ext cx="8496300" cy="386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2269" y="5573027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also: sponsored content</a:t>
            </a:r>
          </a:p>
        </p:txBody>
      </p:sp>
    </p:spTree>
    <p:extLst>
      <p:ext uri="{BB962C8B-B14F-4D97-AF65-F5344CB8AC3E}">
        <p14:creationId xmlns:p14="http://schemas.microsoft.com/office/powerpoint/2010/main" val="13694462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eco system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754"/>
            <a:ext cx="9144000" cy="56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811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Advertising 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90991" cy="4876800"/>
          </a:xfrm>
        </p:spPr>
        <p:txBody>
          <a:bodyPr>
            <a:normAutofit/>
          </a:bodyPr>
          <a:lstStyle/>
          <a:p>
            <a:r>
              <a:rPr lang="en-US" dirty="0"/>
              <a:t>Classical</a:t>
            </a:r>
          </a:p>
          <a:p>
            <a:pPr lvl="1"/>
            <a:r>
              <a:rPr lang="en-US" dirty="0"/>
              <a:t>TV, radio: rating points – 1% of TV households (116.3 M in 2014)</a:t>
            </a:r>
          </a:p>
          <a:p>
            <a:pPr lvl="2"/>
            <a:r>
              <a:rPr lang="en-US" dirty="0"/>
              <a:t>particular A18-49 (adults 18 to 49)</a:t>
            </a:r>
          </a:p>
          <a:p>
            <a:pPr lvl="2"/>
            <a:r>
              <a:rPr lang="en-US" dirty="0"/>
              <a:t>Live, </a:t>
            </a:r>
            <a:r>
              <a:rPr lang="en-US" dirty="0" err="1"/>
              <a:t>Live+SD</a:t>
            </a:r>
            <a:r>
              <a:rPr lang="en-US" dirty="0"/>
              <a:t>, Live+7</a:t>
            </a:r>
          </a:p>
          <a:p>
            <a:pPr lvl="1"/>
            <a:r>
              <a:rPr lang="en-US" dirty="0"/>
              <a:t>Newspaper: circulation</a:t>
            </a:r>
          </a:p>
          <a:p>
            <a:r>
              <a:rPr lang="en-US" dirty="0"/>
              <a:t>Digital</a:t>
            </a:r>
          </a:p>
          <a:p>
            <a:pPr lvl="1"/>
            <a:r>
              <a:rPr lang="en-US" dirty="0"/>
              <a:t>CPM: thousand </a:t>
            </a:r>
            <a:r>
              <a:rPr lang="en-US" i="1" dirty="0"/>
              <a:t>impressions</a:t>
            </a:r>
          </a:p>
          <a:p>
            <a:pPr lvl="2"/>
            <a:r>
              <a:rPr lang="en-US" dirty="0"/>
              <a:t>$2.80 display ads; $5 email; $3 video</a:t>
            </a:r>
          </a:p>
          <a:p>
            <a:pPr lvl="1"/>
            <a:r>
              <a:rPr lang="en-US" dirty="0"/>
              <a:t>CPC: thousand </a:t>
            </a:r>
            <a:r>
              <a:rPr lang="en-US" i="1" dirty="0"/>
              <a:t>clicks</a:t>
            </a:r>
          </a:p>
          <a:p>
            <a:pPr lvl="2"/>
            <a:r>
              <a:rPr lang="en-US" i="1" dirty="0">
                <a:sym typeface="Wingdings"/>
              </a:rPr>
              <a:t> CTR: click-through rate </a:t>
            </a:r>
            <a:r>
              <a:rPr lang="en-US" dirty="0">
                <a:sym typeface="Wingdings"/>
              </a:rPr>
              <a:t>(relevance for mobile?)</a:t>
            </a:r>
          </a:p>
          <a:p>
            <a:pPr lvl="1"/>
            <a:r>
              <a:rPr lang="en-US" dirty="0">
                <a:sym typeface="Wingdings"/>
              </a:rPr>
              <a:t>Google AdSense: 68% to publisher, 32% to Google</a:t>
            </a:r>
            <a:endParaRPr lang="en-US" dirty="0"/>
          </a:p>
          <a:p>
            <a:pPr lvl="1"/>
            <a:endParaRPr lang="en-US" i="1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8F03C-16B0-0A42-8B15-910D9A3225C3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528" y="1908122"/>
            <a:ext cx="5349073" cy="27815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52884" y="1563384"/>
            <a:ext cx="1111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TV CPM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49725" y="4925787"/>
            <a:ext cx="206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Radio CPM: ~$20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191" y="5531266"/>
            <a:ext cx="5188063" cy="123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242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DEA78-AABC-404B-9480-D2678B898945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much can you make on web ads?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7292" y="6467038"/>
            <a:ext cx="4645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www.buysellads.com</a:t>
            </a:r>
            <a:r>
              <a:rPr lang="en-US" sz="1200" dirty="0"/>
              <a:t>/buy/leaderboard/id/17/</a:t>
            </a:r>
            <a:r>
              <a:rPr lang="en-US" sz="1200" dirty="0" err="1"/>
              <a:t>soldout</a:t>
            </a:r>
            <a:r>
              <a:rPr lang="en-US" sz="1200" dirty="0"/>
              <a:t>/1/</a:t>
            </a:r>
            <a:r>
              <a:rPr lang="en-US" sz="1200" dirty="0" err="1"/>
              <a:t>ch</a:t>
            </a:r>
            <a:r>
              <a:rPr lang="en-US" sz="1200" dirty="0"/>
              <a:t>/-1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9B09D0-4494-F649-8530-8FC58C50D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9" y="1292942"/>
            <a:ext cx="7767484" cy="481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075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Fake news (mostly)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09928"/>
            <a:ext cx="8027469" cy="469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432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and mobile advertising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just CPM – multiple ads per page</a:t>
            </a:r>
          </a:p>
          <a:p>
            <a:pPr lvl="1"/>
            <a:r>
              <a:rPr lang="en-US" dirty="0"/>
              <a:t>“$48/1000 visits”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$0.25-$3 for generic sites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$1-$10 for content rich sites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$10 for product-related sites</a:t>
            </a:r>
          </a:p>
          <a:p>
            <a:r>
              <a:rPr lang="en-US" dirty="0"/>
              <a:t>Ad tracking</a:t>
            </a:r>
          </a:p>
          <a:p>
            <a:pPr lvl="1"/>
            <a:r>
              <a:rPr lang="en-US" dirty="0"/>
              <a:t>cross-site cookies – embedded frames or images</a:t>
            </a:r>
          </a:p>
          <a:p>
            <a:pPr lvl="2"/>
            <a:r>
              <a:rPr lang="en-US" dirty="0"/>
              <a:t>or track by IP address, browser characteristics, etc.</a:t>
            </a:r>
          </a:p>
          <a:p>
            <a:pPr lvl="1"/>
            <a:r>
              <a:rPr lang="en-US" dirty="0"/>
              <a:t>effectiveness?</a:t>
            </a:r>
          </a:p>
          <a:p>
            <a:r>
              <a:rPr lang="en-US" dirty="0"/>
              <a:t>Impact of ad blocking?</a:t>
            </a:r>
          </a:p>
          <a:p>
            <a:pPr lvl="1"/>
            <a:r>
              <a:rPr lang="en-US" dirty="0"/>
              <a:t>IOS9</a:t>
            </a:r>
          </a:p>
          <a:p>
            <a:pPr lvl="1"/>
            <a:r>
              <a:rPr lang="en-US" dirty="0"/>
              <a:t>Europe: 20-30%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E940-A62C-8C40-8F4C-4F6A0EE91D97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745" y="3645524"/>
            <a:ext cx="2254255" cy="129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258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F120-897A-7445-82AB-21EE9C131716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trackers (New York Times)</a:t>
            </a:r>
          </a:p>
        </p:txBody>
      </p:sp>
      <p:pic>
        <p:nvPicPr>
          <p:cNvPr id="6" name="Picture 5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86" y="1693188"/>
            <a:ext cx="4525491" cy="488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898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users and households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Cookies (“same origin policy”)</a:t>
            </a:r>
          </a:p>
          <a:p>
            <a:r>
              <a:rPr lang="en-US" dirty="0"/>
              <a:t>IP address</a:t>
            </a:r>
          </a:p>
          <a:p>
            <a:r>
              <a:rPr lang="en-US" dirty="0"/>
              <a:t>Browser characteristics</a:t>
            </a:r>
          </a:p>
          <a:p>
            <a:pPr lvl="1"/>
            <a:r>
              <a:rPr lang="en-US" dirty="0"/>
              <a:t>e.g., user agent, links visited</a:t>
            </a:r>
          </a:p>
          <a:p>
            <a:r>
              <a:rPr lang="en-US" dirty="0"/>
              <a:t>“Super cookies”</a:t>
            </a:r>
          </a:p>
          <a:p>
            <a:r>
              <a:rPr lang="en-US" dirty="0"/>
              <a:t>ISP-based tracking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2D4B-6DBE-9D48-801D-622CA61E95A6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905" y="3943455"/>
            <a:ext cx="5479639" cy="276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92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 formal text book, but draws from</a:t>
            </a:r>
          </a:p>
          <a:p>
            <a:pPr lvl="1"/>
            <a:r>
              <a:rPr lang="en-US" dirty="0"/>
              <a:t>“Telecommunications Law &amp; Policy” (S. Benjamin, </a:t>
            </a:r>
            <a:r>
              <a:rPr lang="en-US" dirty="0" err="1"/>
              <a:t>Shelanski</a:t>
            </a:r>
            <a:r>
              <a:rPr lang="en-US" dirty="0"/>
              <a:t>, </a:t>
            </a:r>
            <a:r>
              <a:rPr lang="en-US" dirty="0" err="1"/>
              <a:t>Speta</a:t>
            </a:r>
            <a:r>
              <a:rPr lang="en-US" dirty="0"/>
              <a:t>, Weiser), 2012.</a:t>
            </a:r>
          </a:p>
          <a:p>
            <a:pPr lvl="1"/>
            <a:r>
              <a:rPr lang="en-US" dirty="0"/>
              <a:t>“The Master Switch” (T. Wu).</a:t>
            </a:r>
          </a:p>
          <a:p>
            <a:pPr lvl="1"/>
            <a:r>
              <a:rPr lang="en-US" dirty="0"/>
              <a:t>“Computer Networking: A Top-Down Approach” (J. Kurose, K. Ross), 7th edition, Pearson, 2017.</a:t>
            </a:r>
          </a:p>
          <a:p>
            <a:r>
              <a:rPr lang="en-US" dirty="0"/>
              <a:t>Other materials:</a:t>
            </a:r>
          </a:p>
          <a:p>
            <a:pPr lvl="1"/>
            <a:r>
              <a:rPr lang="en-US" dirty="0"/>
              <a:t>Technical papers (IEEE, ACM, tech reports, …)</a:t>
            </a:r>
          </a:p>
          <a:p>
            <a:pPr lvl="1"/>
            <a:r>
              <a:rPr lang="en-US" dirty="0"/>
              <a:t>Law review articles (</a:t>
            </a:r>
            <a:r>
              <a:rPr lang="en-US" i="1" dirty="0"/>
              <a:t>Federal Communications Law Journal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SSRN (online paper archive) </a:t>
            </a:r>
            <a:r>
              <a:rPr lang="en-US" dirty="0">
                <a:sym typeface="Wingdings" pitchFamily="2" charset="2"/>
              </a:rPr>
              <a:t> TPRC conference</a:t>
            </a:r>
            <a:endParaRPr lang="en-US" dirty="0"/>
          </a:p>
          <a:p>
            <a:pPr lvl="1"/>
            <a:r>
              <a:rPr lang="en-US" dirty="0"/>
              <a:t>White papers</a:t>
            </a:r>
          </a:p>
          <a:p>
            <a:pPr lvl="1"/>
            <a:r>
              <a:rPr lang="en-US" dirty="0"/>
              <a:t>Industry analysis reports (analysts, OECD, Census, </a:t>
            </a:r>
            <a:r>
              <a:rPr lang="mr-IN" dirty="0"/>
              <a:t>…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Regulatory filings (FCC, </a:t>
            </a:r>
            <a:r>
              <a:rPr lang="en-US" dirty="0" err="1"/>
              <a:t>Ofcom</a:t>
            </a:r>
            <a:r>
              <a:rPr lang="en-US" dirty="0"/>
              <a:t>, BEREC, …)</a:t>
            </a:r>
          </a:p>
          <a:p>
            <a:pPr lvl="1"/>
            <a:r>
              <a:rPr lang="en-US" dirty="0"/>
              <a:t>Laws &amp; regulations (US, mostly)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7A19-6B56-5540-80D8-DAF4C22F3202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503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7D8B8-0E75-D745-A861-1A144FF80066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Browser strings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09928"/>
            <a:ext cx="4957674" cy="51480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86400" y="6461236"/>
            <a:ext cx="558746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</a:t>
            </a:r>
            <a:r>
              <a:rPr lang="en-US" sz="1100" dirty="0" err="1"/>
              <a:t>www.whoishostingthis.com</a:t>
            </a:r>
            <a:r>
              <a:rPr lang="en-US" sz="1100" dirty="0"/>
              <a:t>/tools/user-agent/</a:t>
            </a:r>
          </a:p>
        </p:txBody>
      </p:sp>
    </p:spTree>
    <p:extLst>
      <p:ext uri="{BB962C8B-B14F-4D97-AF65-F5344CB8AC3E}">
        <p14:creationId xmlns:p14="http://schemas.microsoft.com/office/powerpoint/2010/main" val="23064254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09021-EDFB-F647-95C9-FCCF318A6BAB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dominates marketing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03" y="1825430"/>
            <a:ext cx="7346616" cy="478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618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768655"/>
              </p:ext>
            </p:extLst>
          </p:nvPr>
        </p:nvGraphicFramePr>
        <p:xfrm>
          <a:off x="1213651" y="1893478"/>
          <a:ext cx="6697449" cy="4645165"/>
        </p:xfrm>
        <a:graphic>
          <a:graphicData uri="http://schemas.openxmlformats.org/drawingml/2006/table">
            <a:tbl>
              <a:tblPr/>
              <a:tblGrid>
                <a:gridCol w="942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0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09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09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0102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arial" charset="0"/>
                      </a:endParaRP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charset="0"/>
                        </a:rPr>
                        <a:t>Top 10 Ad Markets - 2016 (sorted by ad$/capita)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661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arial" charset="0"/>
                      </a:endParaRP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adspend($M)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r-IN" sz="1100">
                          <a:effectLst/>
                          <a:latin typeface="arial" charset="0"/>
                        </a:rPr>
                        <a:t>pop. (M)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ad$/capita ($)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gdp/capita ($)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charset="0"/>
                        </a:rPr>
                        <a:t>ad$/</a:t>
                      </a:r>
                      <a:r>
                        <a:rPr lang="en-US" sz="1100" dirty="0" err="1">
                          <a:effectLst/>
                          <a:latin typeface="arial" charset="0"/>
                        </a:rPr>
                        <a:t>gdp</a:t>
                      </a:r>
                      <a:r>
                        <a:rPr lang="en-US" sz="1100" dirty="0">
                          <a:effectLst/>
                          <a:latin typeface="arial" charset="0"/>
                        </a:rPr>
                        <a:t> (%)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881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US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s-IS" sz="1100">
                          <a:effectLst/>
                          <a:latin typeface="arial" charset="0"/>
                        </a:rPr>
                        <a:t>190778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100">
                          <a:effectLst/>
                          <a:latin typeface="arial" charset="0"/>
                        </a:rPr>
                        <a:t>323.1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 $590.46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 $57,466.79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100" dirty="0">
                          <a:effectLst/>
                          <a:latin typeface="arial" charset="0"/>
                        </a:rPr>
                        <a:t>1.027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881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Aus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s-IS" sz="1100">
                          <a:effectLst/>
                          <a:latin typeface="arial" charset="0"/>
                        </a:rPr>
                        <a:t>10930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100">
                          <a:effectLst/>
                          <a:latin typeface="arial" charset="0"/>
                        </a:rPr>
                        <a:t>24.13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 $452.96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 $49,927.82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dirty="0">
                          <a:effectLst/>
                          <a:latin typeface="arial" charset="0"/>
                        </a:rPr>
                        <a:t>0.907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881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UK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s-IS" sz="1100">
                          <a:effectLst/>
                          <a:latin typeface="arial" charset="0"/>
                        </a:rPr>
                        <a:t>24160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100">
                          <a:effectLst/>
                          <a:latin typeface="arial" charset="0"/>
                        </a:rPr>
                        <a:t>65.64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 $368.07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 $39,899.39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dirty="0">
                          <a:effectLst/>
                          <a:latin typeface="arial" charset="0"/>
                        </a:rPr>
                        <a:t>0.922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881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Japan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s-IS" sz="1100">
                          <a:effectLst/>
                          <a:latin typeface="arial" charset="0"/>
                        </a:rPr>
                        <a:t>41924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s-IS" sz="1100">
                          <a:effectLst/>
                          <a:latin typeface="arial" charset="0"/>
                        </a:rPr>
                        <a:t>127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 $330.11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 $38,894.47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dirty="0">
                          <a:effectLst/>
                          <a:latin typeface="arial" charset="0"/>
                        </a:rPr>
                        <a:t>0.849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881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Germany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s-IS" sz="1100">
                          <a:effectLst/>
                          <a:latin typeface="arial" charset="0"/>
                        </a:rPr>
                        <a:t>21951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100">
                          <a:effectLst/>
                          <a:latin typeface="arial" charset="0"/>
                        </a:rPr>
                        <a:t>82.67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 $265.53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 $41,936.06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dirty="0">
                          <a:effectLst/>
                          <a:latin typeface="arial" charset="0"/>
                        </a:rPr>
                        <a:t>0.633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0881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Canada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arial" charset="0"/>
                        </a:rPr>
                        <a:t>8739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100">
                          <a:effectLst/>
                          <a:latin typeface="arial" charset="0"/>
                        </a:rPr>
                        <a:t>36.29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 $240.81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 $42,157.93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100" dirty="0">
                          <a:effectLst/>
                          <a:latin typeface="arial" charset="0"/>
                        </a:rPr>
                        <a:t>0.571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0881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SK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s-IS" sz="1100">
                          <a:effectLst/>
                          <a:latin typeface="arial" charset="0"/>
                        </a:rPr>
                        <a:t>11271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100">
                          <a:effectLst/>
                          <a:latin typeface="arial" charset="0"/>
                        </a:rPr>
                        <a:t>51.25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 $219.92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 $27,538.81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100" dirty="0">
                          <a:effectLst/>
                          <a:latin typeface="arial" charset="0"/>
                        </a:rPr>
                        <a:t>0.799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0881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France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s-IS" sz="1100">
                          <a:effectLst/>
                          <a:latin typeface="arial" charset="0"/>
                        </a:rPr>
                        <a:t>11381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100">
                          <a:effectLst/>
                          <a:latin typeface="arial" charset="0"/>
                        </a:rPr>
                        <a:t>66.9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 $170.12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 $36,854.97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dirty="0">
                          <a:effectLst/>
                          <a:latin typeface="arial" charset="0"/>
                        </a:rPr>
                        <a:t>0.462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102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Brazil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s-IS" sz="1100">
                          <a:effectLst/>
                          <a:latin typeface="arial" charset="0"/>
                        </a:rPr>
                        <a:t>13047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s-IS" sz="1100">
                          <a:effectLst/>
                          <a:latin typeface="arial" charset="0"/>
                        </a:rPr>
                        <a:t>207.7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 $62.82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 $8,649.95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dirty="0">
                          <a:effectLst/>
                          <a:latin typeface="arial" charset="0"/>
                        </a:rPr>
                        <a:t>0.726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0102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China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>
                          <a:effectLst/>
                          <a:latin typeface="arial" charset="0"/>
                        </a:rPr>
                        <a:t>74961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  <a:latin typeface="arial" charset="0"/>
                        </a:rPr>
                        <a:t>1379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  <a:latin typeface="arial" charset="0"/>
                        </a:rPr>
                        <a:t> $54.36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arial" charset="0"/>
                        </a:rPr>
                        <a:t> $8,123.18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dirty="0">
                          <a:effectLst/>
                          <a:latin typeface="arial" charset="0"/>
                        </a:rPr>
                        <a:t>0.669</a:t>
                      </a:r>
                    </a:p>
                  </a:txBody>
                  <a:tcPr marL="47256" marR="47256" marT="47256" marB="472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153400" y="6538643"/>
            <a:ext cx="798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Diana Yin</a:t>
            </a:r>
          </a:p>
        </p:txBody>
      </p:sp>
    </p:spTree>
    <p:extLst>
      <p:ext uri="{BB962C8B-B14F-4D97-AF65-F5344CB8AC3E}">
        <p14:creationId xmlns:p14="http://schemas.microsoft.com/office/powerpoint/2010/main" val="8270056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F197-68AE-CF4D-B4DC-E3987AC65FB2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ad spending by medium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92" y="1709928"/>
            <a:ext cx="7163589" cy="411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220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of technology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D3FD-924E-9F47-909F-D7E1B2FA4A3D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549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Converging communities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0BA6-64D8-4044-BE76-C039AD01877C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51D19-9495-F843-8984-3E483C9596C8}" type="slidenum">
              <a:rPr lang="en-US"/>
              <a:pPr/>
              <a:t>75</a:t>
            </a:fld>
            <a:endParaRPr lang="en-US"/>
          </a:p>
        </p:txBody>
      </p:sp>
      <p:grpSp>
        <p:nvGrpSpPr>
          <p:cNvPr id="5133" name="Group 13"/>
          <p:cNvGrpSpPr>
            <a:grpSpLocks/>
          </p:cNvGrpSpPr>
          <p:nvPr/>
        </p:nvGrpSpPr>
        <p:grpSpPr bwMode="auto">
          <a:xfrm>
            <a:off x="762000" y="2940050"/>
            <a:ext cx="1522413" cy="1370013"/>
            <a:chOff x="0" y="0"/>
            <a:chExt cx="959" cy="863"/>
          </a:xfrm>
        </p:grpSpPr>
        <p:sp>
          <p:nvSpPr>
            <p:cNvPr id="5134" name="AutoShape 14"/>
            <p:cNvSpPr>
              <a:spLocks/>
            </p:cNvSpPr>
            <p:nvPr/>
          </p:nvSpPr>
          <p:spPr bwMode="auto">
            <a:xfrm>
              <a:off x="0" y="0"/>
              <a:ext cx="959" cy="8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175"/>
                  </a:moveTo>
                  <a:cubicBezTo>
                    <a:pt x="945" y="20575"/>
                    <a:pt x="1887" y="20803"/>
                    <a:pt x="2795" y="21088"/>
                  </a:cubicBezTo>
                  <a:cubicBezTo>
                    <a:pt x="3587" y="21315"/>
                    <a:pt x="4343" y="21373"/>
                    <a:pt x="5061" y="21600"/>
                  </a:cubicBezTo>
                  <a:cubicBezTo>
                    <a:pt x="7098" y="21600"/>
                    <a:pt x="7628" y="21373"/>
                    <a:pt x="8156" y="21315"/>
                  </a:cubicBezTo>
                  <a:cubicBezTo>
                    <a:pt x="8723" y="21200"/>
                    <a:pt x="9326" y="20973"/>
                    <a:pt x="9856" y="20803"/>
                  </a:cubicBezTo>
                  <a:cubicBezTo>
                    <a:pt x="10346" y="20575"/>
                    <a:pt x="10802" y="20403"/>
                    <a:pt x="11329" y="20063"/>
                  </a:cubicBezTo>
                  <a:cubicBezTo>
                    <a:pt x="11819" y="19890"/>
                    <a:pt x="12349" y="19663"/>
                    <a:pt x="12877" y="19378"/>
                  </a:cubicBezTo>
                  <a:cubicBezTo>
                    <a:pt x="13444" y="19150"/>
                    <a:pt x="13972" y="18865"/>
                    <a:pt x="14577" y="18638"/>
                  </a:cubicBezTo>
                  <a:cubicBezTo>
                    <a:pt x="15179" y="18465"/>
                    <a:pt x="15784" y="18125"/>
                    <a:pt x="16539" y="17952"/>
                  </a:cubicBezTo>
                  <a:cubicBezTo>
                    <a:pt x="17257" y="17839"/>
                    <a:pt x="17937" y="17554"/>
                    <a:pt x="18768" y="17439"/>
                  </a:cubicBezTo>
                  <a:cubicBezTo>
                    <a:pt x="19638" y="17439"/>
                    <a:pt x="20580" y="17324"/>
                    <a:pt x="21600" y="17324"/>
                  </a:cubicBez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20175"/>
                  </a:moveTo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35" name="Rectangle 15"/>
            <p:cNvSpPr>
              <a:spLocks/>
            </p:cNvSpPr>
            <p:nvPr/>
          </p:nvSpPr>
          <p:spPr bwMode="auto">
            <a:xfrm>
              <a:off x="295" y="242"/>
              <a:ext cx="369" cy="20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data</a:t>
              </a:r>
            </a:p>
          </p:txBody>
        </p:sp>
      </p:grpSp>
      <p:grpSp>
        <p:nvGrpSpPr>
          <p:cNvPr id="5136" name="Group 16"/>
          <p:cNvGrpSpPr>
            <a:grpSpLocks/>
          </p:cNvGrpSpPr>
          <p:nvPr/>
        </p:nvGrpSpPr>
        <p:grpSpPr bwMode="auto">
          <a:xfrm>
            <a:off x="6781800" y="2940050"/>
            <a:ext cx="1522413" cy="1370013"/>
            <a:chOff x="0" y="0"/>
            <a:chExt cx="959" cy="863"/>
          </a:xfrm>
        </p:grpSpPr>
        <p:sp>
          <p:nvSpPr>
            <p:cNvPr id="5137" name="AutoShape 17"/>
            <p:cNvSpPr>
              <a:spLocks/>
            </p:cNvSpPr>
            <p:nvPr/>
          </p:nvSpPr>
          <p:spPr bwMode="auto">
            <a:xfrm>
              <a:off x="0" y="0"/>
              <a:ext cx="959" cy="8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175"/>
                  </a:moveTo>
                  <a:cubicBezTo>
                    <a:pt x="945" y="20575"/>
                    <a:pt x="1887" y="20803"/>
                    <a:pt x="2795" y="21088"/>
                  </a:cubicBezTo>
                  <a:cubicBezTo>
                    <a:pt x="3587" y="21315"/>
                    <a:pt x="4343" y="21373"/>
                    <a:pt x="5061" y="21600"/>
                  </a:cubicBezTo>
                  <a:cubicBezTo>
                    <a:pt x="7098" y="21600"/>
                    <a:pt x="7628" y="21373"/>
                    <a:pt x="8156" y="21315"/>
                  </a:cubicBezTo>
                  <a:cubicBezTo>
                    <a:pt x="8723" y="21200"/>
                    <a:pt x="9326" y="20973"/>
                    <a:pt x="9856" y="20803"/>
                  </a:cubicBezTo>
                  <a:cubicBezTo>
                    <a:pt x="10346" y="20575"/>
                    <a:pt x="10802" y="20403"/>
                    <a:pt x="11329" y="20063"/>
                  </a:cubicBezTo>
                  <a:cubicBezTo>
                    <a:pt x="11819" y="19890"/>
                    <a:pt x="12349" y="19663"/>
                    <a:pt x="12877" y="19378"/>
                  </a:cubicBezTo>
                  <a:cubicBezTo>
                    <a:pt x="13444" y="19150"/>
                    <a:pt x="13972" y="18865"/>
                    <a:pt x="14577" y="18638"/>
                  </a:cubicBezTo>
                  <a:cubicBezTo>
                    <a:pt x="15179" y="18465"/>
                    <a:pt x="15784" y="18125"/>
                    <a:pt x="16539" y="17952"/>
                  </a:cubicBezTo>
                  <a:cubicBezTo>
                    <a:pt x="17257" y="17839"/>
                    <a:pt x="17937" y="17554"/>
                    <a:pt x="18768" y="17439"/>
                  </a:cubicBezTo>
                  <a:cubicBezTo>
                    <a:pt x="19638" y="17439"/>
                    <a:pt x="20580" y="17324"/>
                    <a:pt x="21600" y="17324"/>
                  </a:cubicBez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20175"/>
                  </a:moveTo>
                </a:path>
              </a:pathLst>
            </a:custGeom>
            <a:solidFill>
              <a:srgbClr val="FFCC99">
                <a:alpha val="48627"/>
              </a:srgbClr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38" name="Rectangle 18"/>
            <p:cNvSpPr>
              <a:spLocks/>
            </p:cNvSpPr>
            <p:nvPr/>
          </p:nvSpPr>
          <p:spPr bwMode="auto">
            <a:xfrm>
              <a:off x="70" y="158"/>
              <a:ext cx="819" cy="37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voice</a:t>
              </a:r>
            </a:p>
            <a:p>
              <a:pPr marL="14288" algn="ctr"/>
              <a:r>
                <a:rPr lang="en-US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(telephone)</a:t>
              </a:r>
            </a:p>
          </p:txBody>
        </p:sp>
      </p:grpSp>
      <p:grpSp>
        <p:nvGrpSpPr>
          <p:cNvPr id="5139" name="Group 19"/>
          <p:cNvGrpSpPr>
            <a:grpSpLocks/>
          </p:cNvGrpSpPr>
          <p:nvPr/>
        </p:nvGrpSpPr>
        <p:grpSpPr bwMode="auto">
          <a:xfrm>
            <a:off x="3810000" y="2940050"/>
            <a:ext cx="1522413" cy="1370013"/>
            <a:chOff x="0" y="0"/>
            <a:chExt cx="959" cy="863"/>
          </a:xfrm>
        </p:grpSpPr>
        <p:sp>
          <p:nvSpPr>
            <p:cNvPr id="5140" name="AutoShape 20"/>
            <p:cNvSpPr>
              <a:spLocks/>
            </p:cNvSpPr>
            <p:nvPr/>
          </p:nvSpPr>
          <p:spPr bwMode="auto">
            <a:xfrm>
              <a:off x="0" y="0"/>
              <a:ext cx="959" cy="8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175"/>
                  </a:moveTo>
                  <a:cubicBezTo>
                    <a:pt x="945" y="20575"/>
                    <a:pt x="1887" y="20803"/>
                    <a:pt x="2795" y="21088"/>
                  </a:cubicBezTo>
                  <a:cubicBezTo>
                    <a:pt x="3587" y="21315"/>
                    <a:pt x="4343" y="21373"/>
                    <a:pt x="5061" y="21600"/>
                  </a:cubicBezTo>
                  <a:cubicBezTo>
                    <a:pt x="7098" y="21600"/>
                    <a:pt x="7628" y="21373"/>
                    <a:pt x="8156" y="21315"/>
                  </a:cubicBezTo>
                  <a:cubicBezTo>
                    <a:pt x="8723" y="21200"/>
                    <a:pt x="9326" y="20973"/>
                    <a:pt x="9856" y="20803"/>
                  </a:cubicBezTo>
                  <a:cubicBezTo>
                    <a:pt x="10346" y="20575"/>
                    <a:pt x="10802" y="20403"/>
                    <a:pt x="11329" y="20063"/>
                  </a:cubicBezTo>
                  <a:cubicBezTo>
                    <a:pt x="11819" y="19890"/>
                    <a:pt x="12349" y="19663"/>
                    <a:pt x="12877" y="19378"/>
                  </a:cubicBezTo>
                  <a:cubicBezTo>
                    <a:pt x="13444" y="19150"/>
                    <a:pt x="13972" y="18865"/>
                    <a:pt x="14577" y="18638"/>
                  </a:cubicBezTo>
                  <a:cubicBezTo>
                    <a:pt x="15179" y="18465"/>
                    <a:pt x="15784" y="18125"/>
                    <a:pt x="16539" y="17952"/>
                  </a:cubicBezTo>
                  <a:cubicBezTo>
                    <a:pt x="17257" y="17839"/>
                    <a:pt x="17937" y="17554"/>
                    <a:pt x="18768" y="17439"/>
                  </a:cubicBezTo>
                  <a:cubicBezTo>
                    <a:pt x="19638" y="17439"/>
                    <a:pt x="20580" y="17324"/>
                    <a:pt x="21600" y="17324"/>
                  </a:cubicBez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20175"/>
                  </a:moveTo>
                </a:path>
              </a:pathLst>
            </a:custGeom>
            <a:solidFill>
              <a:srgbClr val="00CCFF">
                <a:alpha val="57646"/>
              </a:srgbClr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41" name="Rectangle 21"/>
            <p:cNvSpPr>
              <a:spLocks/>
            </p:cNvSpPr>
            <p:nvPr/>
          </p:nvSpPr>
          <p:spPr bwMode="auto">
            <a:xfrm>
              <a:off x="96" y="158"/>
              <a:ext cx="767" cy="37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broadcast</a:t>
              </a:r>
            </a:p>
            <a:p>
              <a:pPr marL="14288" algn="ctr"/>
              <a:r>
                <a:rPr lang="en-US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(radio, TV)</a:t>
              </a:r>
            </a:p>
          </p:txBody>
        </p:sp>
      </p:grpSp>
      <p:sp>
        <p:nvSpPr>
          <p:cNvPr id="5142" name="Rectangle 22"/>
          <p:cNvSpPr>
            <a:spLocks/>
          </p:cNvSpPr>
          <p:nvPr/>
        </p:nvSpPr>
        <p:spPr bwMode="auto">
          <a:xfrm>
            <a:off x="838200" y="4464050"/>
            <a:ext cx="1614488" cy="889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generality</a:t>
            </a:r>
          </a:p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data integrity</a:t>
            </a:r>
          </a:p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access control</a:t>
            </a:r>
          </a:p>
        </p:txBody>
      </p:sp>
      <p:grpSp>
        <p:nvGrpSpPr>
          <p:cNvPr id="5143" name="Group 23"/>
          <p:cNvGrpSpPr>
            <a:grpSpLocks/>
          </p:cNvGrpSpPr>
          <p:nvPr/>
        </p:nvGrpSpPr>
        <p:grpSpPr bwMode="auto">
          <a:xfrm>
            <a:off x="1446213" y="2208213"/>
            <a:ext cx="1373187" cy="738187"/>
            <a:chOff x="0" y="0"/>
            <a:chExt cx="864" cy="465"/>
          </a:xfrm>
        </p:grpSpPr>
        <p:sp>
          <p:nvSpPr>
            <p:cNvPr id="5144" name="AutoShape 24"/>
            <p:cNvSpPr>
              <a:spLocks/>
            </p:cNvSpPr>
            <p:nvPr/>
          </p:nvSpPr>
          <p:spPr bwMode="auto">
            <a:xfrm>
              <a:off x="0" y="0"/>
              <a:ext cx="864" cy="465"/>
            </a:xfrm>
            <a:custGeom>
              <a:avLst/>
              <a:gdLst/>
              <a:ahLst/>
              <a:cxnLst/>
              <a:rect l="0" t="0" r="r" b="b"/>
              <a:pathLst>
                <a:path w="19320" h="20596">
                  <a:moveTo>
                    <a:pt x="6815" y="16632"/>
                  </a:moveTo>
                  <a:cubicBezTo>
                    <a:pt x="1718" y="15248"/>
                    <a:pt x="-1140" y="10489"/>
                    <a:pt x="431" y="6001"/>
                  </a:cubicBezTo>
                  <a:cubicBezTo>
                    <a:pt x="2002" y="1513"/>
                    <a:pt x="7408" y="-1004"/>
                    <a:pt x="12505" y="379"/>
                  </a:cubicBezTo>
                  <a:cubicBezTo>
                    <a:pt x="17602" y="1763"/>
                    <a:pt x="20460" y="6522"/>
                    <a:pt x="18889" y="11010"/>
                  </a:cubicBezTo>
                  <a:cubicBezTo>
                    <a:pt x="17729" y="14323"/>
                    <a:pt x="14402" y="16684"/>
                    <a:pt x="10479" y="16978"/>
                  </a:cubicBezTo>
                  <a:lnTo>
                    <a:pt x="8185" y="20596"/>
                  </a:lnTo>
                  <a:close/>
                  <a:moveTo>
                    <a:pt x="6815" y="16632"/>
                  </a:moveTo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45" name="Rectangle 25"/>
            <p:cNvSpPr>
              <a:spLocks/>
            </p:cNvSpPr>
            <p:nvPr/>
          </p:nvSpPr>
          <p:spPr bwMode="auto">
            <a:xfrm>
              <a:off x="128" y="56"/>
              <a:ext cx="608" cy="28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78049" bIns="38100">
              <a:prstTxWarp prst="textNoShape">
                <a:avLst/>
              </a:prstTxWarp>
            </a:bodyPr>
            <a:lstStyle/>
            <a:p>
              <a:pPr marL="1588" algn="ctr"/>
              <a:r>
                <a:rPr lang="en-US" sz="12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machine </a:t>
              </a:r>
              <a:r>
                <a:rPr lang="en-US" sz="1200">
                  <a:solidFill>
                    <a:schemeClr val="tx1"/>
                  </a:solidFill>
                  <a:latin typeface="Wingdings" pitchFamily="-107" charset="2"/>
                  <a:ea typeface="Wingdings" pitchFamily="-107" charset="2"/>
                  <a:cs typeface="Wingdings" pitchFamily="-107" charset="2"/>
                  <a:sym typeface="Wingdings" pitchFamily="-107" charset="2"/>
                </a:rPr>
                <a:t></a:t>
              </a:r>
              <a:r>
                <a:rPr lang="en-US" sz="12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 machine</a:t>
              </a:r>
            </a:p>
          </p:txBody>
        </p:sp>
      </p:grpSp>
      <p:grpSp>
        <p:nvGrpSpPr>
          <p:cNvPr id="5146" name="Group 26"/>
          <p:cNvGrpSpPr>
            <a:grpSpLocks/>
          </p:cNvGrpSpPr>
          <p:nvPr/>
        </p:nvGrpSpPr>
        <p:grpSpPr bwMode="auto">
          <a:xfrm>
            <a:off x="4695825" y="2284413"/>
            <a:ext cx="1400175" cy="692150"/>
            <a:chOff x="0" y="0"/>
            <a:chExt cx="882" cy="435"/>
          </a:xfrm>
        </p:grpSpPr>
        <p:sp>
          <p:nvSpPr>
            <p:cNvPr id="5147" name="AutoShape 27"/>
            <p:cNvSpPr>
              <a:spLocks/>
            </p:cNvSpPr>
            <p:nvPr/>
          </p:nvSpPr>
          <p:spPr bwMode="auto">
            <a:xfrm>
              <a:off x="0" y="0"/>
              <a:ext cx="882" cy="435"/>
            </a:xfrm>
            <a:custGeom>
              <a:avLst/>
              <a:gdLst/>
              <a:ahLst/>
              <a:cxnLst/>
              <a:rect l="0" t="0" r="r" b="b"/>
              <a:pathLst>
                <a:path w="20368" h="20352">
                  <a:moveTo>
                    <a:pt x="4088" y="13915"/>
                  </a:moveTo>
                  <a:cubicBezTo>
                    <a:pt x="1400" y="9769"/>
                    <a:pt x="2538" y="4199"/>
                    <a:pt x="6631" y="1476"/>
                  </a:cubicBezTo>
                  <a:cubicBezTo>
                    <a:pt x="10725" y="-1248"/>
                    <a:pt x="16222" y="-95"/>
                    <a:pt x="18911" y="4052"/>
                  </a:cubicBezTo>
                  <a:cubicBezTo>
                    <a:pt x="21600" y="8198"/>
                    <a:pt x="20461" y="13767"/>
                    <a:pt x="16368" y="16491"/>
                  </a:cubicBezTo>
                  <a:cubicBezTo>
                    <a:pt x="13347" y="18501"/>
                    <a:pt x="9424" y="18453"/>
                    <a:pt x="6452" y="16369"/>
                  </a:cubicBezTo>
                  <a:lnTo>
                    <a:pt x="0" y="20352"/>
                  </a:lnTo>
                  <a:close/>
                  <a:moveTo>
                    <a:pt x="4088" y="13915"/>
                  </a:moveTo>
                </a:path>
              </a:pathLst>
            </a:custGeom>
            <a:solidFill>
              <a:srgbClr val="00CCFF">
                <a:alpha val="57646"/>
              </a:srgbClr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48" name="Rectangle 28"/>
            <p:cNvSpPr>
              <a:spLocks/>
            </p:cNvSpPr>
            <p:nvPr/>
          </p:nvSpPr>
          <p:spPr bwMode="auto">
            <a:xfrm>
              <a:off x="225" y="56"/>
              <a:ext cx="544" cy="28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78049" bIns="38100">
              <a:prstTxWarp prst="textNoShape">
                <a:avLst/>
              </a:prstTxWarp>
            </a:bodyPr>
            <a:lstStyle/>
            <a:p>
              <a:pPr marL="1588" algn="ctr"/>
              <a:r>
                <a:rPr lang="en-US" sz="12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machine </a:t>
              </a:r>
              <a:r>
                <a:rPr lang="en-US" sz="1200">
                  <a:solidFill>
                    <a:schemeClr val="tx1"/>
                  </a:solidFill>
                  <a:latin typeface="Wingdings" pitchFamily="-107" charset="2"/>
                  <a:ea typeface="Wingdings" pitchFamily="-107" charset="2"/>
                  <a:cs typeface="Wingdings" pitchFamily="-107" charset="2"/>
                  <a:sym typeface="Wingdings" pitchFamily="-107" charset="2"/>
                </a:rPr>
                <a:t></a:t>
              </a:r>
              <a:r>
                <a:rPr lang="en-US" sz="12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 human</a:t>
              </a:r>
            </a:p>
          </p:txBody>
        </p:sp>
      </p:grpSp>
      <p:grpSp>
        <p:nvGrpSpPr>
          <p:cNvPr id="5149" name="Group 29"/>
          <p:cNvGrpSpPr>
            <a:grpSpLocks/>
          </p:cNvGrpSpPr>
          <p:nvPr/>
        </p:nvGrpSpPr>
        <p:grpSpPr bwMode="auto">
          <a:xfrm>
            <a:off x="6932613" y="2208213"/>
            <a:ext cx="1220787" cy="719137"/>
            <a:chOff x="0" y="0"/>
            <a:chExt cx="768" cy="453"/>
          </a:xfrm>
        </p:grpSpPr>
        <p:sp>
          <p:nvSpPr>
            <p:cNvPr id="5150" name="AutoShape 30"/>
            <p:cNvSpPr>
              <a:spLocks/>
            </p:cNvSpPr>
            <p:nvPr/>
          </p:nvSpPr>
          <p:spPr bwMode="auto">
            <a:xfrm>
              <a:off x="0" y="0"/>
              <a:ext cx="768" cy="453"/>
            </a:xfrm>
            <a:custGeom>
              <a:avLst/>
              <a:gdLst/>
              <a:ahLst/>
              <a:cxnLst/>
              <a:rect l="0" t="0" r="r" b="b"/>
              <a:pathLst>
                <a:path w="18984" h="20408">
                  <a:moveTo>
                    <a:pt x="5641" y="16556"/>
                  </a:moveTo>
                  <a:cubicBezTo>
                    <a:pt x="851" y="14617"/>
                    <a:pt x="-1308" y="9507"/>
                    <a:pt x="819" y="5141"/>
                  </a:cubicBezTo>
                  <a:cubicBezTo>
                    <a:pt x="2946" y="775"/>
                    <a:pt x="8553" y="-1192"/>
                    <a:pt x="13343" y="747"/>
                  </a:cubicBezTo>
                  <a:cubicBezTo>
                    <a:pt x="18133" y="2685"/>
                    <a:pt x="20292" y="7796"/>
                    <a:pt x="18165" y="12161"/>
                  </a:cubicBezTo>
                  <a:cubicBezTo>
                    <a:pt x="16595" y="15383"/>
                    <a:pt x="13036" y="17415"/>
                    <a:pt x="9170" y="17295"/>
                  </a:cubicBezTo>
                  <a:lnTo>
                    <a:pt x="6526" y="20408"/>
                  </a:lnTo>
                  <a:close/>
                  <a:moveTo>
                    <a:pt x="5641" y="16556"/>
                  </a:moveTo>
                </a:path>
              </a:pathLst>
            </a:custGeom>
            <a:solidFill>
              <a:srgbClr val="FFCC99">
                <a:alpha val="48627"/>
              </a:srgbClr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51" name="Rectangle 31"/>
            <p:cNvSpPr>
              <a:spLocks/>
            </p:cNvSpPr>
            <p:nvPr/>
          </p:nvSpPr>
          <p:spPr bwMode="auto">
            <a:xfrm>
              <a:off x="112" y="56"/>
              <a:ext cx="544" cy="28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78049" bIns="38100">
              <a:prstTxWarp prst="textNoShape">
                <a:avLst/>
              </a:prstTxWarp>
            </a:bodyPr>
            <a:lstStyle/>
            <a:p>
              <a:pPr marL="1588" algn="ctr"/>
              <a:r>
                <a:rPr lang="en-US" sz="12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human </a:t>
              </a:r>
              <a:r>
                <a:rPr lang="en-US" sz="1200">
                  <a:solidFill>
                    <a:schemeClr val="tx1"/>
                  </a:solidFill>
                  <a:latin typeface="Wingdings" pitchFamily="-107" charset="2"/>
                  <a:ea typeface="Wingdings" pitchFamily="-107" charset="2"/>
                  <a:cs typeface="Wingdings" pitchFamily="-107" charset="2"/>
                  <a:sym typeface="Wingdings" pitchFamily="-107" charset="2"/>
                </a:rPr>
                <a:t></a:t>
              </a:r>
              <a:r>
                <a:rPr lang="en-US" sz="12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 human</a:t>
              </a:r>
            </a:p>
          </p:txBody>
        </p:sp>
      </p:grpSp>
      <p:sp>
        <p:nvSpPr>
          <p:cNvPr id="5152" name="Rectangle 32"/>
          <p:cNvSpPr>
            <a:spLocks/>
          </p:cNvSpPr>
          <p:nvPr/>
        </p:nvSpPr>
        <p:spPr bwMode="auto">
          <a:xfrm>
            <a:off x="4191000" y="4343400"/>
            <a:ext cx="2338388" cy="889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low cost</a:t>
            </a:r>
          </a:p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scalability</a:t>
            </a:r>
          </a:p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copyright prot. (DRM)</a:t>
            </a:r>
          </a:p>
        </p:txBody>
      </p:sp>
      <p:sp>
        <p:nvSpPr>
          <p:cNvPr id="5153" name="Rectangle 33"/>
          <p:cNvSpPr>
            <a:spLocks/>
          </p:cNvSpPr>
          <p:nvPr/>
        </p:nvSpPr>
        <p:spPr bwMode="auto">
          <a:xfrm>
            <a:off x="6781800" y="4572000"/>
            <a:ext cx="1336675" cy="11557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ease of use</a:t>
            </a:r>
          </a:p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universality</a:t>
            </a:r>
          </a:p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reliability</a:t>
            </a:r>
          </a:p>
          <a:p>
            <a:pPr marL="39688"/>
            <a:r>
              <a:rPr lang="en-US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privacy</a:t>
            </a:r>
          </a:p>
        </p:txBody>
      </p:sp>
      <p:sp>
        <p:nvSpPr>
          <p:cNvPr id="5154" name="Rectangle 34"/>
          <p:cNvSpPr>
            <a:spLocks/>
          </p:cNvSpPr>
          <p:nvPr/>
        </p:nvSpPr>
        <p:spPr bwMode="auto">
          <a:xfrm>
            <a:off x="2209800" y="1371600"/>
            <a:ext cx="5783263" cy="3556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i="1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since 1900: separate networks, companies, professions</a:t>
            </a:r>
          </a:p>
        </p:txBody>
      </p:sp>
      <p:pic>
        <p:nvPicPr>
          <p:cNvPr id="5155" name="Picture 3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5410200"/>
            <a:ext cx="1968500" cy="1325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156" name="Rectangle 36"/>
          <p:cNvSpPr>
            <a:spLocks/>
          </p:cNvSpPr>
          <p:nvPr/>
        </p:nvSpPr>
        <p:spPr bwMode="auto">
          <a:xfrm>
            <a:off x="3962400" y="5791200"/>
            <a:ext cx="823815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dirty="0">
                <a:solidFill>
                  <a:srgbClr val="FF0000"/>
                </a:solidFill>
                <a:ea typeface="Arial" pitchFamily="-107" charset="0"/>
                <a:cs typeface="Arial" pitchFamily="-107" charset="0"/>
              </a:rPr>
              <a:t>Internet</a:t>
            </a:r>
          </a:p>
        </p:txBody>
      </p:sp>
      <p:sp>
        <p:nvSpPr>
          <p:cNvPr id="5157" name="AutoShape 37"/>
          <p:cNvSpPr>
            <a:spLocks/>
          </p:cNvSpPr>
          <p:nvPr/>
        </p:nvSpPr>
        <p:spPr bwMode="auto">
          <a:xfrm rot="16200000" flipH="1">
            <a:off x="2234407" y="4802981"/>
            <a:ext cx="693738" cy="184467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10800" y="0"/>
                  <a:pt x="21600" y="10800"/>
                  <a:pt x="21600" y="2160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8" name="AutoShape 38"/>
          <p:cNvSpPr>
            <a:spLocks/>
          </p:cNvSpPr>
          <p:nvPr/>
        </p:nvSpPr>
        <p:spPr bwMode="auto">
          <a:xfrm rot="5400000">
            <a:off x="6313488" y="4922837"/>
            <a:ext cx="311150" cy="199072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10800" y="0"/>
                  <a:pt x="21600" y="10800"/>
                  <a:pt x="21600" y="2160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9" name="AutoShape 39"/>
          <p:cNvSpPr>
            <a:spLocks/>
          </p:cNvSpPr>
          <p:nvPr/>
        </p:nvSpPr>
        <p:spPr bwMode="auto">
          <a:xfrm rot="16200000" flipH="1">
            <a:off x="3997325" y="4918075"/>
            <a:ext cx="609600" cy="3746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7762" y="0"/>
                  <a:pt x="15525" y="5400"/>
                  <a:pt x="15525" y="10800"/>
                </a:cubicBezTo>
                <a:cubicBezTo>
                  <a:pt x="15525" y="16200"/>
                  <a:pt x="18562" y="21600"/>
                  <a:pt x="21600" y="2160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160" name="Group 40"/>
          <p:cNvGrpSpPr>
            <a:grpSpLocks/>
          </p:cNvGrpSpPr>
          <p:nvPr/>
        </p:nvGrpSpPr>
        <p:grpSpPr bwMode="auto">
          <a:xfrm>
            <a:off x="304800" y="2514600"/>
            <a:ext cx="609600" cy="381000"/>
            <a:chOff x="0" y="0"/>
            <a:chExt cx="384" cy="240"/>
          </a:xfrm>
        </p:grpSpPr>
        <p:sp>
          <p:nvSpPr>
            <p:cNvPr id="5161" name="AutoShape 41"/>
            <p:cNvSpPr>
              <a:spLocks/>
            </p:cNvSpPr>
            <p:nvPr/>
          </p:nvSpPr>
          <p:spPr bwMode="auto">
            <a:xfrm>
              <a:off x="0" y="0"/>
              <a:ext cx="384" cy="24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18900" y="21600"/>
                  </a:lnTo>
                  <a:lnTo>
                    <a:pt x="21600" y="18900"/>
                  </a:lnTo>
                  <a:lnTo>
                    <a:pt x="2160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2" name="AutoShape 42"/>
            <p:cNvSpPr>
              <a:spLocks/>
            </p:cNvSpPr>
            <p:nvPr/>
          </p:nvSpPr>
          <p:spPr bwMode="auto">
            <a:xfrm>
              <a:off x="336" y="210"/>
              <a:ext cx="48" cy="3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7AA3A3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3" name="AutoShape 43"/>
            <p:cNvSpPr>
              <a:spLocks/>
            </p:cNvSpPr>
            <p:nvPr/>
          </p:nvSpPr>
          <p:spPr bwMode="auto">
            <a:xfrm>
              <a:off x="336" y="210"/>
              <a:ext cx="48" cy="3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4" name="Rectangle 44"/>
            <p:cNvSpPr>
              <a:spLocks/>
            </p:cNvSpPr>
            <p:nvPr/>
          </p:nvSpPr>
          <p:spPr bwMode="auto">
            <a:xfrm>
              <a:off x="38" y="39"/>
              <a:ext cx="307" cy="13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1960s</a:t>
              </a:r>
            </a:p>
          </p:txBody>
        </p:sp>
      </p:grpSp>
      <p:grpSp>
        <p:nvGrpSpPr>
          <p:cNvPr id="5165" name="Group 45"/>
          <p:cNvGrpSpPr>
            <a:grpSpLocks/>
          </p:cNvGrpSpPr>
          <p:nvPr/>
        </p:nvGrpSpPr>
        <p:grpSpPr bwMode="auto">
          <a:xfrm>
            <a:off x="3352800" y="2506663"/>
            <a:ext cx="609600" cy="387350"/>
            <a:chOff x="0" y="0"/>
            <a:chExt cx="384" cy="244"/>
          </a:xfrm>
        </p:grpSpPr>
        <p:sp>
          <p:nvSpPr>
            <p:cNvPr id="5166" name="AutoShape 46"/>
            <p:cNvSpPr>
              <a:spLocks/>
            </p:cNvSpPr>
            <p:nvPr/>
          </p:nvSpPr>
          <p:spPr bwMode="auto">
            <a:xfrm>
              <a:off x="0" y="4"/>
              <a:ext cx="384" cy="24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18900" y="21600"/>
                  </a:lnTo>
                  <a:lnTo>
                    <a:pt x="21600" y="18900"/>
                  </a:lnTo>
                  <a:lnTo>
                    <a:pt x="2160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CC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7" name="AutoShape 47"/>
            <p:cNvSpPr>
              <a:spLocks/>
            </p:cNvSpPr>
            <p:nvPr/>
          </p:nvSpPr>
          <p:spPr bwMode="auto">
            <a:xfrm>
              <a:off x="336" y="214"/>
              <a:ext cx="48" cy="3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00A3CC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8" name="AutoShape 48"/>
            <p:cNvSpPr>
              <a:spLocks/>
            </p:cNvSpPr>
            <p:nvPr/>
          </p:nvSpPr>
          <p:spPr bwMode="auto">
            <a:xfrm>
              <a:off x="336" y="214"/>
              <a:ext cx="48" cy="3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9" name="Rectangle 49"/>
            <p:cNvSpPr>
              <a:spLocks/>
            </p:cNvSpPr>
            <p:nvPr/>
          </p:nvSpPr>
          <p:spPr bwMode="auto">
            <a:xfrm>
              <a:off x="58" y="0"/>
              <a:ext cx="267" cy="22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1896</a:t>
              </a:r>
            </a:p>
            <a:p>
              <a:pPr marL="142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1915</a:t>
              </a:r>
            </a:p>
          </p:txBody>
        </p:sp>
      </p:grp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6248400" y="2514600"/>
            <a:ext cx="609600" cy="381000"/>
            <a:chOff x="0" y="0"/>
            <a:chExt cx="384" cy="240"/>
          </a:xfrm>
        </p:grpSpPr>
        <p:sp>
          <p:nvSpPr>
            <p:cNvPr id="5171" name="AutoShape 51"/>
            <p:cNvSpPr>
              <a:spLocks/>
            </p:cNvSpPr>
            <p:nvPr/>
          </p:nvSpPr>
          <p:spPr bwMode="auto">
            <a:xfrm>
              <a:off x="0" y="0"/>
              <a:ext cx="384" cy="24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18900" y="21600"/>
                  </a:lnTo>
                  <a:lnTo>
                    <a:pt x="21600" y="18900"/>
                  </a:lnTo>
                  <a:lnTo>
                    <a:pt x="2160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FFCB63">
                <a:alpha val="46666"/>
              </a:srgbClr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2" name="AutoShape 52"/>
            <p:cNvSpPr>
              <a:spLocks/>
            </p:cNvSpPr>
            <p:nvPr/>
          </p:nvSpPr>
          <p:spPr bwMode="auto">
            <a:xfrm>
              <a:off x="336" y="210"/>
              <a:ext cx="48" cy="3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CCA24F">
                <a:alpha val="46666"/>
              </a:srgbClr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3" name="AutoShape 53"/>
            <p:cNvSpPr>
              <a:spLocks/>
            </p:cNvSpPr>
            <p:nvPr/>
          </p:nvSpPr>
          <p:spPr bwMode="auto">
            <a:xfrm>
              <a:off x="336" y="210"/>
              <a:ext cx="48" cy="3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4" name="Rectangle 54"/>
            <p:cNvSpPr>
              <a:spLocks/>
            </p:cNvSpPr>
            <p:nvPr/>
          </p:nvSpPr>
          <p:spPr bwMode="auto">
            <a:xfrm>
              <a:off x="58" y="39"/>
              <a:ext cx="267" cy="13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 sz="1000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1876</a:t>
              </a:r>
            </a:p>
          </p:txBody>
        </p:sp>
      </p:grpSp>
      <p:grpSp>
        <p:nvGrpSpPr>
          <p:cNvPr id="5175" name="Group 55"/>
          <p:cNvGrpSpPr>
            <a:grpSpLocks/>
          </p:cNvGrpSpPr>
          <p:nvPr/>
        </p:nvGrpSpPr>
        <p:grpSpPr bwMode="auto">
          <a:xfrm>
            <a:off x="6019800" y="3429000"/>
            <a:ext cx="684213" cy="608013"/>
            <a:chOff x="0" y="0"/>
            <a:chExt cx="431" cy="383"/>
          </a:xfrm>
        </p:grpSpPr>
        <p:sp>
          <p:nvSpPr>
            <p:cNvPr id="5176" name="AutoShape 56"/>
            <p:cNvSpPr>
              <a:spLocks/>
            </p:cNvSpPr>
            <p:nvPr/>
          </p:nvSpPr>
          <p:spPr bwMode="auto">
            <a:xfrm>
              <a:off x="0" y="0"/>
              <a:ext cx="431" cy="38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175"/>
                  </a:moveTo>
                  <a:cubicBezTo>
                    <a:pt x="945" y="20575"/>
                    <a:pt x="1887" y="20803"/>
                    <a:pt x="2795" y="21088"/>
                  </a:cubicBezTo>
                  <a:cubicBezTo>
                    <a:pt x="3587" y="21315"/>
                    <a:pt x="4343" y="21373"/>
                    <a:pt x="5061" y="21600"/>
                  </a:cubicBezTo>
                  <a:cubicBezTo>
                    <a:pt x="7098" y="21600"/>
                    <a:pt x="7628" y="21373"/>
                    <a:pt x="8156" y="21315"/>
                  </a:cubicBezTo>
                  <a:cubicBezTo>
                    <a:pt x="8723" y="21200"/>
                    <a:pt x="9326" y="20973"/>
                    <a:pt x="9856" y="20803"/>
                  </a:cubicBezTo>
                  <a:cubicBezTo>
                    <a:pt x="10346" y="20575"/>
                    <a:pt x="10802" y="20403"/>
                    <a:pt x="11329" y="20063"/>
                  </a:cubicBezTo>
                  <a:cubicBezTo>
                    <a:pt x="11819" y="19890"/>
                    <a:pt x="12349" y="19663"/>
                    <a:pt x="12877" y="19378"/>
                  </a:cubicBezTo>
                  <a:cubicBezTo>
                    <a:pt x="13444" y="19150"/>
                    <a:pt x="13972" y="18865"/>
                    <a:pt x="14577" y="18638"/>
                  </a:cubicBezTo>
                  <a:cubicBezTo>
                    <a:pt x="15179" y="18465"/>
                    <a:pt x="15784" y="18125"/>
                    <a:pt x="16539" y="17952"/>
                  </a:cubicBezTo>
                  <a:cubicBezTo>
                    <a:pt x="17257" y="17839"/>
                    <a:pt x="17937" y="17554"/>
                    <a:pt x="18768" y="17439"/>
                  </a:cubicBezTo>
                  <a:cubicBezTo>
                    <a:pt x="19638" y="17439"/>
                    <a:pt x="20580" y="17324"/>
                    <a:pt x="21600" y="17324"/>
                  </a:cubicBez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20175"/>
                  </a:moveTo>
                </a:path>
              </a:pathLst>
            </a:custGeom>
            <a:solidFill>
              <a:srgbClr val="FFCB63">
                <a:alpha val="47842"/>
              </a:srgbClr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7" name="Rectangle 57"/>
            <p:cNvSpPr>
              <a:spLocks/>
            </p:cNvSpPr>
            <p:nvPr/>
          </p:nvSpPr>
          <p:spPr bwMode="auto">
            <a:xfrm>
              <a:off x="91" y="49"/>
              <a:ext cx="249" cy="20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>
                  <a:solidFill>
                    <a:schemeClr val="tx1"/>
                  </a:solidFill>
                  <a:ea typeface="Arial" pitchFamily="-107" charset="0"/>
                  <a:cs typeface="Arial" pitchFamily="-107" charset="0"/>
                </a:rPr>
                <a:t>IM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2165625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4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Lifecycle of technologies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AC1BA-2924-AD40-A869-5423DD7D32A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3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0713-97C0-B048-9ACE-3F27D69094A7}" type="slidenum">
              <a:rPr lang="en-US"/>
              <a:pPr/>
              <a:t>76</a:t>
            </a:fld>
            <a:endParaRPr lang="en-US"/>
          </a:p>
        </p:txBody>
      </p:sp>
      <p:grpSp>
        <p:nvGrpSpPr>
          <p:cNvPr id="18445" name="Group 13"/>
          <p:cNvGrpSpPr>
            <a:grpSpLocks/>
          </p:cNvGrpSpPr>
          <p:nvPr/>
        </p:nvGrpSpPr>
        <p:grpSpPr bwMode="auto">
          <a:xfrm>
            <a:off x="990600" y="2362200"/>
            <a:ext cx="1676400" cy="914400"/>
            <a:chOff x="0" y="0"/>
            <a:chExt cx="1056" cy="576"/>
          </a:xfrm>
        </p:grpSpPr>
        <p:sp>
          <p:nvSpPr>
            <p:cNvPr id="18446" name="AutoShape 14"/>
            <p:cNvSpPr>
              <a:spLocks/>
            </p:cNvSpPr>
            <p:nvPr/>
          </p:nvSpPr>
          <p:spPr bwMode="auto">
            <a:xfrm>
              <a:off x="0" y="0"/>
              <a:ext cx="1056" cy="5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99CC0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7" name="Rectangle 15"/>
            <p:cNvSpPr>
              <a:spLocks/>
            </p:cNvSpPr>
            <p:nvPr/>
          </p:nvSpPr>
          <p:spPr bwMode="auto">
            <a:xfrm>
              <a:off x="167" y="140"/>
              <a:ext cx="721" cy="29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24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military</a:t>
              </a:r>
            </a:p>
          </p:txBody>
        </p:sp>
      </p:grpSp>
      <p:grpSp>
        <p:nvGrpSpPr>
          <p:cNvPr id="18448" name="Group 16"/>
          <p:cNvGrpSpPr>
            <a:grpSpLocks/>
          </p:cNvGrpSpPr>
          <p:nvPr/>
        </p:nvGrpSpPr>
        <p:grpSpPr bwMode="auto">
          <a:xfrm>
            <a:off x="3733800" y="2362200"/>
            <a:ext cx="1676400" cy="914400"/>
            <a:chOff x="0" y="0"/>
            <a:chExt cx="1056" cy="576"/>
          </a:xfrm>
        </p:grpSpPr>
        <p:sp>
          <p:nvSpPr>
            <p:cNvPr id="18449" name="AutoShape 17"/>
            <p:cNvSpPr>
              <a:spLocks/>
            </p:cNvSpPr>
            <p:nvPr/>
          </p:nvSpPr>
          <p:spPr bwMode="auto">
            <a:xfrm>
              <a:off x="0" y="0"/>
              <a:ext cx="1056" cy="5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B2B2B2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0" name="Rectangle 18"/>
            <p:cNvSpPr>
              <a:spLocks/>
            </p:cNvSpPr>
            <p:nvPr/>
          </p:nvSpPr>
          <p:spPr bwMode="auto">
            <a:xfrm>
              <a:off x="77" y="140"/>
              <a:ext cx="901" cy="29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2400" dirty="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corporate</a:t>
              </a:r>
            </a:p>
          </p:txBody>
        </p:sp>
      </p:grpSp>
      <p:grpSp>
        <p:nvGrpSpPr>
          <p:cNvPr id="18451" name="Group 19"/>
          <p:cNvGrpSpPr>
            <a:grpSpLocks/>
          </p:cNvGrpSpPr>
          <p:nvPr/>
        </p:nvGrpSpPr>
        <p:grpSpPr bwMode="auto">
          <a:xfrm>
            <a:off x="6400800" y="2362200"/>
            <a:ext cx="1676400" cy="914400"/>
            <a:chOff x="0" y="0"/>
            <a:chExt cx="1056" cy="576"/>
          </a:xfrm>
        </p:grpSpPr>
        <p:sp>
          <p:nvSpPr>
            <p:cNvPr id="18452" name="AutoShape 20"/>
            <p:cNvSpPr>
              <a:spLocks/>
            </p:cNvSpPr>
            <p:nvPr/>
          </p:nvSpPr>
          <p:spPr bwMode="auto">
            <a:xfrm>
              <a:off x="0" y="0"/>
              <a:ext cx="1056" cy="5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FF99CC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F2020"/>
                </a:solidFill>
              </a:endParaRPr>
            </a:p>
          </p:txBody>
        </p:sp>
        <p:sp>
          <p:nvSpPr>
            <p:cNvPr id="18453" name="Rectangle 21"/>
            <p:cNvSpPr>
              <a:spLocks/>
            </p:cNvSpPr>
            <p:nvPr/>
          </p:nvSpPr>
          <p:spPr bwMode="auto">
            <a:xfrm>
              <a:off x="98" y="172"/>
              <a:ext cx="858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2400" dirty="0">
                  <a:solidFill>
                    <a:srgbClr val="8F2020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consumer</a:t>
              </a:r>
            </a:p>
          </p:txBody>
        </p:sp>
      </p:grpSp>
      <p:sp>
        <p:nvSpPr>
          <p:cNvPr id="18454" name="Rectangle 22"/>
          <p:cNvSpPr>
            <a:spLocks/>
          </p:cNvSpPr>
          <p:nvPr/>
        </p:nvSpPr>
        <p:spPr bwMode="auto">
          <a:xfrm>
            <a:off x="974725" y="1600200"/>
            <a:ext cx="4864100" cy="469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traditional technology propagation:</a:t>
            </a:r>
          </a:p>
        </p:txBody>
      </p:sp>
      <p:grpSp>
        <p:nvGrpSpPr>
          <p:cNvPr id="18455" name="Group 23"/>
          <p:cNvGrpSpPr>
            <a:grpSpLocks/>
          </p:cNvGrpSpPr>
          <p:nvPr/>
        </p:nvGrpSpPr>
        <p:grpSpPr bwMode="auto">
          <a:xfrm>
            <a:off x="1679575" y="3243263"/>
            <a:ext cx="1749425" cy="1938337"/>
            <a:chOff x="0" y="0"/>
            <a:chExt cx="1101" cy="1220"/>
          </a:xfrm>
        </p:grpSpPr>
        <p:sp>
          <p:nvSpPr>
            <p:cNvPr id="18456" name="AutoShape 24"/>
            <p:cNvSpPr>
              <a:spLocks/>
            </p:cNvSpPr>
            <p:nvPr/>
          </p:nvSpPr>
          <p:spPr bwMode="auto">
            <a:xfrm>
              <a:off x="0" y="0"/>
              <a:ext cx="1101" cy="122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135" y="2054"/>
                  </a:moveTo>
                  <a:cubicBezTo>
                    <a:pt x="3317" y="2054"/>
                    <a:pt x="1842" y="3513"/>
                    <a:pt x="1842" y="5312"/>
                  </a:cubicBezTo>
                  <a:lnTo>
                    <a:pt x="1842" y="10198"/>
                  </a:lnTo>
                  <a:lnTo>
                    <a:pt x="1842" y="18342"/>
                  </a:lnTo>
                  <a:cubicBezTo>
                    <a:pt x="1842" y="20142"/>
                    <a:pt x="3317" y="21600"/>
                    <a:pt x="5135" y="21600"/>
                  </a:cubicBezTo>
                  <a:lnTo>
                    <a:pt x="10075" y="21600"/>
                  </a:lnTo>
                  <a:lnTo>
                    <a:pt x="18307" y="21600"/>
                  </a:lnTo>
                  <a:cubicBezTo>
                    <a:pt x="20126" y="21600"/>
                    <a:pt x="21600" y="20142"/>
                    <a:pt x="21600" y="18342"/>
                  </a:cubicBezTo>
                  <a:lnTo>
                    <a:pt x="21600" y="10198"/>
                  </a:lnTo>
                  <a:lnTo>
                    <a:pt x="21600" y="5312"/>
                  </a:lnTo>
                  <a:cubicBezTo>
                    <a:pt x="21600" y="3513"/>
                    <a:pt x="20126" y="2054"/>
                    <a:pt x="18307" y="2054"/>
                  </a:cubicBezTo>
                  <a:lnTo>
                    <a:pt x="10075" y="2054"/>
                  </a:lnTo>
                  <a:lnTo>
                    <a:pt x="0" y="0"/>
                  </a:lnTo>
                  <a:lnTo>
                    <a:pt x="5135" y="2054"/>
                  </a:lnTo>
                  <a:close/>
                  <a:moveTo>
                    <a:pt x="5135" y="2054"/>
                  </a:moveTo>
                </a:path>
              </a:pathLst>
            </a:custGeom>
            <a:solidFill>
              <a:srgbClr val="99CC0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7" name="Rectangle 25"/>
            <p:cNvSpPr>
              <a:spLocks/>
            </p:cNvSpPr>
            <p:nvPr/>
          </p:nvSpPr>
          <p:spPr bwMode="auto">
            <a:xfrm>
              <a:off x="129" y="156"/>
              <a:ext cx="936" cy="92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88091" bIns="38100">
              <a:prstTxWarp prst="textNoShape">
                <a:avLst/>
              </a:prstTxWarp>
            </a:bodyPr>
            <a:lstStyle/>
            <a:p>
              <a:pPr marL="11113" algn="ctr"/>
              <a:r>
                <a:rPr lang="en-US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opex/capex doesn’t matter;</a:t>
              </a:r>
            </a:p>
            <a:p>
              <a:pPr marL="11113" algn="ctr"/>
              <a:r>
                <a:rPr lang="en-US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expert support</a:t>
              </a:r>
            </a:p>
          </p:txBody>
        </p:sp>
      </p:grpSp>
      <p:grpSp>
        <p:nvGrpSpPr>
          <p:cNvPr id="18458" name="Group 26"/>
          <p:cNvGrpSpPr>
            <a:grpSpLocks/>
          </p:cNvGrpSpPr>
          <p:nvPr/>
        </p:nvGrpSpPr>
        <p:grpSpPr bwMode="auto">
          <a:xfrm>
            <a:off x="4422775" y="3243263"/>
            <a:ext cx="1749425" cy="2001837"/>
            <a:chOff x="0" y="0"/>
            <a:chExt cx="1101" cy="1260"/>
          </a:xfrm>
        </p:grpSpPr>
        <p:sp>
          <p:nvSpPr>
            <p:cNvPr id="18459" name="AutoShape 27"/>
            <p:cNvSpPr>
              <a:spLocks/>
            </p:cNvSpPr>
            <p:nvPr/>
          </p:nvSpPr>
          <p:spPr bwMode="auto">
            <a:xfrm>
              <a:off x="0" y="0"/>
              <a:ext cx="1101" cy="122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135" y="2054"/>
                  </a:moveTo>
                  <a:cubicBezTo>
                    <a:pt x="3317" y="2054"/>
                    <a:pt x="1842" y="3513"/>
                    <a:pt x="1842" y="5312"/>
                  </a:cubicBezTo>
                  <a:lnTo>
                    <a:pt x="1842" y="10198"/>
                  </a:lnTo>
                  <a:lnTo>
                    <a:pt x="1842" y="18342"/>
                  </a:lnTo>
                  <a:cubicBezTo>
                    <a:pt x="1842" y="20142"/>
                    <a:pt x="3317" y="21600"/>
                    <a:pt x="5135" y="21600"/>
                  </a:cubicBezTo>
                  <a:lnTo>
                    <a:pt x="10075" y="21600"/>
                  </a:lnTo>
                  <a:lnTo>
                    <a:pt x="18307" y="21600"/>
                  </a:lnTo>
                  <a:cubicBezTo>
                    <a:pt x="20126" y="21600"/>
                    <a:pt x="21600" y="20142"/>
                    <a:pt x="21600" y="18342"/>
                  </a:cubicBezTo>
                  <a:lnTo>
                    <a:pt x="21600" y="10198"/>
                  </a:lnTo>
                  <a:lnTo>
                    <a:pt x="21600" y="5312"/>
                  </a:lnTo>
                  <a:cubicBezTo>
                    <a:pt x="21600" y="3513"/>
                    <a:pt x="20126" y="2054"/>
                    <a:pt x="18307" y="2054"/>
                  </a:cubicBezTo>
                  <a:lnTo>
                    <a:pt x="10075" y="2054"/>
                  </a:lnTo>
                  <a:lnTo>
                    <a:pt x="0" y="0"/>
                  </a:lnTo>
                  <a:lnTo>
                    <a:pt x="5135" y="2054"/>
                  </a:lnTo>
                  <a:close/>
                  <a:moveTo>
                    <a:pt x="5135" y="2054"/>
                  </a:moveTo>
                </a:path>
              </a:pathLst>
            </a:custGeom>
            <a:solidFill>
              <a:srgbClr val="B2B2B2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0" name="Rectangle 28"/>
            <p:cNvSpPr>
              <a:spLocks/>
            </p:cNvSpPr>
            <p:nvPr/>
          </p:nvSpPr>
          <p:spPr bwMode="auto">
            <a:xfrm>
              <a:off x="129" y="156"/>
              <a:ext cx="936" cy="110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88091" bIns="38100">
              <a:prstTxWarp prst="textNoShape">
                <a:avLst/>
              </a:prstTxWarp>
            </a:bodyPr>
            <a:lstStyle/>
            <a:p>
              <a:pPr marL="11113" algn="ctr"/>
              <a:r>
                <a:rPr lang="en-US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capex/opex sensitive, but amortized;</a:t>
              </a:r>
            </a:p>
            <a:p>
              <a:pPr marL="11113" algn="ctr"/>
              <a:r>
                <a:rPr lang="en-US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expert support</a:t>
              </a:r>
            </a:p>
          </p:txBody>
        </p:sp>
      </p:grpSp>
      <p:grpSp>
        <p:nvGrpSpPr>
          <p:cNvPr id="18461" name="Group 29"/>
          <p:cNvGrpSpPr>
            <a:grpSpLocks/>
          </p:cNvGrpSpPr>
          <p:nvPr/>
        </p:nvGrpSpPr>
        <p:grpSpPr bwMode="auto">
          <a:xfrm>
            <a:off x="6937375" y="3243263"/>
            <a:ext cx="1749425" cy="1938337"/>
            <a:chOff x="0" y="0"/>
            <a:chExt cx="1101" cy="1220"/>
          </a:xfrm>
        </p:grpSpPr>
        <p:sp>
          <p:nvSpPr>
            <p:cNvPr id="18462" name="AutoShape 30"/>
            <p:cNvSpPr>
              <a:spLocks/>
            </p:cNvSpPr>
            <p:nvPr/>
          </p:nvSpPr>
          <p:spPr bwMode="auto">
            <a:xfrm>
              <a:off x="0" y="0"/>
              <a:ext cx="1101" cy="122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135" y="2054"/>
                  </a:moveTo>
                  <a:cubicBezTo>
                    <a:pt x="3317" y="2054"/>
                    <a:pt x="1842" y="3513"/>
                    <a:pt x="1842" y="5312"/>
                  </a:cubicBezTo>
                  <a:lnTo>
                    <a:pt x="1842" y="10198"/>
                  </a:lnTo>
                  <a:lnTo>
                    <a:pt x="1842" y="18342"/>
                  </a:lnTo>
                  <a:cubicBezTo>
                    <a:pt x="1842" y="20142"/>
                    <a:pt x="3317" y="21600"/>
                    <a:pt x="5135" y="21600"/>
                  </a:cubicBezTo>
                  <a:lnTo>
                    <a:pt x="10075" y="21600"/>
                  </a:lnTo>
                  <a:lnTo>
                    <a:pt x="18307" y="21600"/>
                  </a:lnTo>
                  <a:cubicBezTo>
                    <a:pt x="20126" y="21600"/>
                    <a:pt x="21600" y="20142"/>
                    <a:pt x="21600" y="18342"/>
                  </a:cubicBezTo>
                  <a:lnTo>
                    <a:pt x="21600" y="10198"/>
                  </a:lnTo>
                  <a:lnTo>
                    <a:pt x="21600" y="5312"/>
                  </a:lnTo>
                  <a:cubicBezTo>
                    <a:pt x="21600" y="3513"/>
                    <a:pt x="20126" y="2054"/>
                    <a:pt x="18307" y="2054"/>
                  </a:cubicBezTo>
                  <a:lnTo>
                    <a:pt x="10075" y="2054"/>
                  </a:lnTo>
                  <a:lnTo>
                    <a:pt x="0" y="0"/>
                  </a:lnTo>
                  <a:lnTo>
                    <a:pt x="5135" y="2054"/>
                  </a:lnTo>
                  <a:close/>
                  <a:moveTo>
                    <a:pt x="5135" y="2054"/>
                  </a:moveTo>
                </a:path>
              </a:pathLst>
            </a:custGeom>
            <a:solidFill>
              <a:srgbClr val="FF99CC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F2020"/>
                </a:solidFill>
              </a:endParaRPr>
            </a:p>
          </p:txBody>
        </p:sp>
        <p:sp>
          <p:nvSpPr>
            <p:cNvPr id="18463" name="Rectangle 31"/>
            <p:cNvSpPr>
              <a:spLocks/>
            </p:cNvSpPr>
            <p:nvPr/>
          </p:nvSpPr>
          <p:spPr bwMode="auto">
            <a:xfrm>
              <a:off x="129" y="156"/>
              <a:ext cx="936" cy="57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88091" bIns="38100">
              <a:prstTxWarp prst="textNoShape">
                <a:avLst/>
              </a:prstTxWarp>
            </a:bodyPr>
            <a:lstStyle/>
            <a:p>
              <a:pPr marL="11113" algn="ctr"/>
              <a:r>
                <a:rPr lang="en-US">
                  <a:solidFill>
                    <a:srgbClr val="8F2020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capex sensitive;</a:t>
              </a:r>
            </a:p>
            <a:p>
              <a:pPr marL="11113" algn="ctr"/>
              <a:r>
                <a:rPr lang="en-US">
                  <a:solidFill>
                    <a:srgbClr val="8F2020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amateur</a:t>
              </a:r>
            </a:p>
          </p:txBody>
        </p:sp>
      </p:grpSp>
      <p:sp>
        <p:nvSpPr>
          <p:cNvPr id="18464" name="Line 32"/>
          <p:cNvSpPr>
            <a:spLocks noChangeShapeType="1"/>
          </p:cNvSpPr>
          <p:nvPr/>
        </p:nvSpPr>
        <p:spPr bwMode="auto">
          <a:xfrm>
            <a:off x="2667000" y="2819400"/>
            <a:ext cx="1066800" cy="1588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5" name="Line 33"/>
          <p:cNvSpPr>
            <a:spLocks noChangeShapeType="1"/>
          </p:cNvSpPr>
          <p:nvPr/>
        </p:nvSpPr>
        <p:spPr bwMode="auto">
          <a:xfrm>
            <a:off x="5410200" y="2819400"/>
            <a:ext cx="990600" cy="1588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6" name="Rectangle 34"/>
          <p:cNvSpPr>
            <a:spLocks/>
          </p:cNvSpPr>
          <p:nvPr/>
        </p:nvSpPr>
        <p:spPr bwMode="auto">
          <a:xfrm>
            <a:off x="1350963" y="5629275"/>
            <a:ext cx="1911350" cy="406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Can it be done?</a:t>
            </a:r>
          </a:p>
        </p:txBody>
      </p:sp>
      <p:sp>
        <p:nvSpPr>
          <p:cNvPr id="18467" name="Rectangle 35"/>
          <p:cNvSpPr>
            <a:spLocks/>
          </p:cNvSpPr>
          <p:nvPr/>
        </p:nvSpPr>
        <p:spPr bwMode="auto">
          <a:xfrm>
            <a:off x="3968750" y="5627688"/>
            <a:ext cx="1838325" cy="406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Can I afford it?</a:t>
            </a:r>
          </a:p>
        </p:txBody>
      </p:sp>
      <p:sp>
        <p:nvSpPr>
          <p:cNvPr id="18468" name="Rectangle 36"/>
          <p:cNvSpPr>
            <a:spLocks/>
          </p:cNvSpPr>
          <p:nvPr/>
        </p:nvSpPr>
        <p:spPr bwMode="auto">
          <a:xfrm>
            <a:off x="6399213" y="5629275"/>
            <a:ext cx="2693987" cy="406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Can my mother use it?</a:t>
            </a:r>
          </a:p>
        </p:txBody>
      </p:sp>
    </p:spTree>
    <p:extLst>
      <p:ext uri="{BB962C8B-B14F-4D97-AF65-F5344CB8AC3E}">
        <p14:creationId xmlns:p14="http://schemas.microsoft.com/office/powerpoint/2010/main" val="4286411096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4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/>
              <a:t>Internet and networks timeline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7E92-C984-954C-B794-F3C5C906B967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8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1F24A-09FE-464A-8BCA-9CFA8F55FD3F}" type="slidenum">
              <a:rPr lang="en-US"/>
              <a:pPr/>
              <a:t>77</a:t>
            </a:fld>
            <a:endParaRPr lang="en-US"/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>
            <a:off x="168447" y="2514600"/>
            <a:ext cx="8537603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>
            <a:off x="168448" y="22860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>
            <a:off x="6975784" y="234308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8" name="Line 16"/>
          <p:cNvSpPr>
            <a:spLocks noChangeShapeType="1"/>
          </p:cNvSpPr>
          <p:nvPr/>
        </p:nvSpPr>
        <p:spPr bwMode="auto">
          <a:xfrm>
            <a:off x="5540650" y="22860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9" name="Line 17"/>
          <p:cNvSpPr>
            <a:spLocks noChangeShapeType="1"/>
          </p:cNvSpPr>
          <p:nvPr/>
        </p:nvSpPr>
        <p:spPr bwMode="auto">
          <a:xfrm>
            <a:off x="2670382" y="22860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0" name="Line 18"/>
          <p:cNvSpPr>
            <a:spLocks noChangeShapeType="1"/>
          </p:cNvSpPr>
          <p:nvPr/>
        </p:nvSpPr>
        <p:spPr bwMode="auto">
          <a:xfrm>
            <a:off x="4105516" y="22860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>
            <a:off x="1235248" y="22860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2" name="Rectangle 20"/>
          <p:cNvSpPr>
            <a:spLocks/>
          </p:cNvSpPr>
          <p:nvPr/>
        </p:nvSpPr>
        <p:spPr bwMode="auto">
          <a:xfrm>
            <a:off x="-6176" y="2709845"/>
            <a:ext cx="655637" cy="381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1960</a:t>
            </a:r>
          </a:p>
        </p:txBody>
      </p:sp>
      <p:sp>
        <p:nvSpPr>
          <p:cNvPr id="33813" name="Rectangle 21"/>
          <p:cNvSpPr>
            <a:spLocks/>
          </p:cNvSpPr>
          <p:nvPr/>
        </p:nvSpPr>
        <p:spPr bwMode="auto">
          <a:xfrm>
            <a:off x="868536" y="2709845"/>
            <a:ext cx="655637" cy="381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1970</a:t>
            </a:r>
          </a:p>
        </p:txBody>
      </p:sp>
      <p:sp>
        <p:nvSpPr>
          <p:cNvPr id="33814" name="Rectangle 22"/>
          <p:cNvSpPr>
            <a:spLocks/>
          </p:cNvSpPr>
          <p:nvPr/>
        </p:nvSpPr>
        <p:spPr bwMode="auto">
          <a:xfrm>
            <a:off x="2355229" y="2709845"/>
            <a:ext cx="655638" cy="381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1980</a:t>
            </a:r>
          </a:p>
        </p:txBody>
      </p:sp>
      <p:sp>
        <p:nvSpPr>
          <p:cNvPr id="33815" name="Rectangle 23"/>
          <p:cNvSpPr>
            <a:spLocks/>
          </p:cNvSpPr>
          <p:nvPr/>
        </p:nvSpPr>
        <p:spPr bwMode="auto">
          <a:xfrm>
            <a:off x="3758869" y="2709845"/>
            <a:ext cx="655638" cy="381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1990</a:t>
            </a:r>
          </a:p>
        </p:txBody>
      </p:sp>
      <p:sp>
        <p:nvSpPr>
          <p:cNvPr id="33816" name="Rectangle 24"/>
          <p:cNvSpPr>
            <a:spLocks/>
          </p:cNvSpPr>
          <p:nvPr/>
        </p:nvSpPr>
        <p:spPr bwMode="auto">
          <a:xfrm>
            <a:off x="5198576" y="2709845"/>
            <a:ext cx="655637" cy="381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dirty="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2000</a:t>
            </a:r>
          </a:p>
        </p:txBody>
      </p:sp>
      <p:sp>
        <p:nvSpPr>
          <p:cNvPr id="33817" name="Rectangle 25"/>
          <p:cNvSpPr>
            <a:spLocks/>
          </p:cNvSpPr>
          <p:nvPr/>
        </p:nvSpPr>
        <p:spPr bwMode="auto">
          <a:xfrm>
            <a:off x="6647829" y="2709845"/>
            <a:ext cx="655638" cy="381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dirty="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2010</a:t>
            </a:r>
          </a:p>
        </p:txBody>
      </p:sp>
      <p:sp>
        <p:nvSpPr>
          <p:cNvPr id="33818" name="Rectangle 26"/>
          <p:cNvSpPr>
            <a:spLocks/>
          </p:cNvSpPr>
          <p:nvPr/>
        </p:nvSpPr>
        <p:spPr bwMode="auto">
          <a:xfrm>
            <a:off x="321642" y="1807478"/>
            <a:ext cx="727075" cy="3429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 dirty="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theory</a:t>
            </a:r>
          </a:p>
        </p:txBody>
      </p:sp>
      <p:sp>
        <p:nvSpPr>
          <p:cNvPr id="33819" name="Rectangle 27"/>
          <p:cNvSpPr>
            <a:spLocks/>
          </p:cNvSpPr>
          <p:nvPr/>
        </p:nvSpPr>
        <p:spPr bwMode="auto">
          <a:xfrm>
            <a:off x="1485054" y="1763485"/>
            <a:ext cx="920700" cy="43088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400" dirty="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university</a:t>
            </a:r>
          </a:p>
          <a:p>
            <a:pPr marL="39688" algn="ctr"/>
            <a:r>
              <a:rPr lang="en-US" sz="1400" dirty="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prototypes</a:t>
            </a:r>
          </a:p>
        </p:txBody>
      </p:sp>
      <p:sp>
        <p:nvSpPr>
          <p:cNvPr id="33820" name="Rectangle 28"/>
          <p:cNvSpPr>
            <a:spLocks/>
          </p:cNvSpPr>
          <p:nvPr/>
        </p:nvSpPr>
        <p:spPr bwMode="auto">
          <a:xfrm>
            <a:off x="2881954" y="1655763"/>
            <a:ext cx="952054" cy="646331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4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production</a:t>
            </a:r>
          </a:p>
          <a:p>
            <a:pPr marL="39688" algn="ctr"/>
            <a:r>
              <a:rPr lang="en-US" sz="1400" dirty="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use</a:t>
            </a:r>
          </a:p>
          <a:p>
            <a:pPr marL="39688" algn="ctr"/>
            <a:r>
              <a:rPr lang="en-US" sz="1400" dirty="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in research</a:t>
            </a:r>
          </a:p>
        </p:txBody>
      </p:sp>
      <p:sp>
        <p:nvSpPr>
          <p:cNvPr id="33821" name="Rectangle 29"/>
          <p:cNvSpPr>
            <a:spLocks/>
          </p:cNvSpPr>
          <p:nvPr/>
        </p:nvSpPr>
        <p:spPr bwMode="auto">
          <a:xfrm>
            <a:off x="4223405" y="1763485"/>
            <a:ext cx="1332672" cy="43088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400" dirty="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commercial</a:t>
            </a:r>
          </a:p>
          <a:p>
            <a:pPr marL="39688" algn="ctr"/>
            <a:r>
              <a:rPr lang="en-US" sz="1400" dirty="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early residential</a:t>
            </a:r>
          </a:p>
        </p:txBody>
      </p:sp>
      <p:sp>
        <p:nvSpPr>
          <p:cNvPr id="33822" name="Rectangle 30"/>
          <p:cNvSpPr>
            <a:spLocks/>
          </p:cNvSpPr>
          <p:nvPr/>
        </p:nvSpPr>
        <p:spPr bwMode="auto">
          <a:xfrm>
            <a:off x="5764581" y="1763485"/>
            <a:ext cx="928715" cy="43088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400" dirty="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broadband</a:t>
            </a:r>
          </a:p>
          <a:p>
            <a:pPr marL="39688" algn="ctr"/>
            <a:r>
              <a:rPr lang="en-US" sz="1400" dirty="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home</a:t>
            </a:r>
          </a:p>
        </p:txBody>
      </p:sp>
      <p:grpSp>
        <p:nvGrpSpPr>
          <p:cNvPr id="33824" name="Group 32"/>
          <p:cNvGrpSpPr>
            <a:grpSpLocks/>
          </p:cNvGrpSpPr>
          <p:nvPr/>
        </p:nvGrpSpPr>
        <p:grpSpPr bwMode="auto">
          <a:xfrm>
            <a:off x="1311448" y="3657600"/>
            <a:ext cx="1143000" cy="1824036"/>
            <a:chOff x="0" y="0"/>
            <a:chExt cx="720" cy="1104"/>
          </a:xfrm>
        </p:grpSpPr>
        <p:sp>
          <p:nvSpPr>
            <p:cNvPr id="33825" name="AutoShape 33"/>
            <p:cNvSpPr>
              <a:spLocks/>
            </p:cNvSpPr>
            <p:nvPr/>
          </p:nvSpPr>
          <p:spPr bwMode="auto">
            <a:xfrm>
              <a:off x="0" y="0"/>
              <a:ext cx="720" cy="110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700" y="0"/>
                  </a:moveTo>
                  <a:cubicBezTo>
                    <a:pt x="1209" y="0"/>
                    <a:pt x="0" y="788"/>
                    <a:pt x="0" y="1761"/>
                  </a:cubicBezTo>
                  <a:lnTo>
                    <a:pt x="0" y="19839"/>
                  </a:lnTo>
                  <a:cubicBezTo>
                    <a:pt x="0" y="20812"/>
                    <a:pt x="1209" y="21600"/>
                    <a:pt x="2700" y="21600"/>
                  </a:cubicBezTo>
                  <a:lnTo>
                    <a:pt x="18900" y="21600"/>
                  </a:lnTo>
                  <a:cubicBezTo>
                    <a:pt x="20391" y="21600"/>
                    <a:pt x="21600" y="20812"/>
                    <a:pt x="21600" y="19839"/>
                  </a:cubicBezTo>
                  <a:lnTo>
                    <a:pt x="21600" y="1761"/>
                  </a:lnTo>
                  <a:cubicBezTo>
                    <a:pt x="21600" y="788"/>
                    <a:pt x="20391" y="0"/>
                    <a:pt x="18900" y="0"/>
                  </a:cubicBezTo>
                  <a:close/>
                  <a:moveTo>
                    <a:pt x="2700" y="0"/>
                  </a:moveTo>
                </a:path>
              </a:pathLst>
            </a:custGeom>
            <a:solidFill>
              <a:srgbClr val="C0C0C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26" name="Rectangle 34"/>
            <p:cNvSpPr>
              <a:spLocks/>
            </p:cNvSpPr>
            <p:nvPr/>
          </p:nvSpPr>
          <p:spPr bwMode="auto">
            <a:xfrm>
              <a:off x="143" y="344"/>
              <a:ext cx="433" cy="41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37295" bIns="0" anchor="ctr">
              <a:prstTxWarp prst="textNoShape">
                <a:avLst/>
              </a:prstTxWarp>
              <a:spAutoFit/>
            </a:bodyPr>
            <a:lstStyle/>
            <a:p>
              <a:pPr marL="36513" algn="ctr"/>
              <a:r>
                <a:rPr lang="en-US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email</a:t>
              </a:r>
            </a:p>
            <a:p>
              <a:pPr marL="36513" algn="ctr"/>
              <a:r>
                <a:rPr lang="en-US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ftp</a:t>
              </a:r>
            </a:p>
          </p:txBody>
        </p:sp>
      </p:grpSp>
      <p:grpSp>
        <p:nvGrpSpPr>
          <p:cNvPr id="33827" name="Group 35"/>
          <p:cNvGrpSpPr>
            <a:grpSpLocks/>
          </p:cNvGrpSpPr>
          <p:nvPr/>
        </p:nvGrpSpPr>
        <p:grpSpPr bwMode="auto">
          <a:xfrm>
            <a:off x="2676177" y="3657599"/>
            <a:ext cx="1143000" cy="1828800"/>
            <a:chOff x="0" y="0"/>
            <a:chExt cx="720" cy="1152"/>
          </a:xfrm>
        </p:grpSpPr>
        <p:sp>
          <p:nvSpPr>
            <p:cNvPr id="33828" name="AutoShape 36"/>
            <p:cNvSpPr>
              <a:spLocks/>
            </p:cNvSpPr>
            <p:nvPr/>
          </p:nvSpPr>
          <p:spPr bwMode="auto">
            <a:xfrm>
              <a:off x="0" y="0"/>
              <a:ext cx="720" cy="115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700" y="0"/>
                  </a:moveTo>
                  <a:cubicBezTo>
                    <a:pt x="1209" y="0"/>
                    <a:pt x="0" y="756"/>
                    <a:pt x="0" y="1688"/>
                  </a:cubicBezTo>
                  <a:lnTo>
                    <a:pt x="0" y="19913"/>
                  </a:lnTo>
                  <a:cubicBezTo>
                    <a:pt x="0" y="20844"/>
                    <a:pt x="1209" y="21600"/>
                    <a:pt x="2700" y="21600"/>
                  </a:cubicBezTo>
                  <a:lnTo>
                    <a:pt x="18900" y="21600"/>
                  </a:lnTo>
                  <a:cubicBezTo>
                    <a:pt x="20391" y="21600"/>
                    <a:pt x="21600" y="20844"/>
                    <a:pt x="21600" y="19913"/>
                  </a:cubicBezTo>
                  <a:lnTo>
                    <a:pt x="21600" y="1688"/>
                  </a:lnTo>
                  <a:cubicBezTo>
                    <a:pt x="21600" y="756"/>
                    <a:pt x="20391" y="0"/>
                    <a:pt x="18900" y="0"/>
                  </a:cubicBezTo>
                  <a:close/>
                  <a:moveTo>
                    <a:pt x="2700" y="0"/>
                  </a:moveTo>
                </a:path>
              </a:pathLst>
            </a:custGeom>
            <a:solidFill>
              <a:srgbClr val="CC99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29" name="Rectangle 37"/>
            <p:cNvSpPr>
              <a:spLocks/>
            </p:cNvSpPr>
            <p:nvPr/>
          </p:nvSpPr>
          <p:spPr bwMode="auto">
            <a:xfrm>
              <a:off x="149" y="12"/>
              <a:ext cx="421" cy="112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37295" bIns="0" anchor="ctr">
              <a:prstTxWarp prst="textNoShape">
                <a:avLst/>
              </a:prstTxWarp>
              <a:spAutoFit/>
            </a:bodyPr>
            <a:lstStyle/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DNS</a:t>
              </a:r>
            </a:p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RIP</a:t>
              </a:r>
            </a:p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UDP</a:t>
              </a:r>
            </a:p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TCP</a:t>
              </a:r>
            </a:p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SMTP</a:t>
              </a:r>
            </a:p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SNMP</a:t>
              </a:r>
            </a:p>
            <a:p>
              <a:pPr marL="36513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finger</a:t>
              </a:r>
            </a:p>
          </p:txBody>
        </p:sp>
      </p:grpSp>
      <p:grpSp>
        <p:nvGrpSpPr>
          <p:cNvPr id="33830" name="Group 38"/>
          <p:cNvGrpSpPr>
            <a:grpSpLocks/>
          </p:cNvGrpSpPr>
          <p:nvPr/>
        </p:nvGrpSpPr>
        <p:grpSpPr bwMode="auto">
          <a:xfrm>
            <a:off x="4040906" y="3608387"/>
            <a:ext cx="1143000" cy="1938337"/>
            <a:chOff x="0" y="0"/>
            <a:chExt cx="720" cy="1128"/>
          </a:xfrm>
        </p:grpSpPr>
        <p:sp>
          <p:nvSpPr>
            <p:cNvPr id="33831" name="AutoShape 39"/>
            <p:cNvSpPr>
              <a:spLocks/>
            </p:cNvSpPr>
            <p:nvPr/>
          </p:nvSpPr>
          <p:spPr bwMode="auto">
            <a:xfrm>
              <a:off x="0" y="36"/>
              <a:ext cx="720" cy="105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700" y="0"/>
                  </a:moveTo>
                  <a:cubicBezTo>
                    <a:pt x="1209" y="0"/>
                    <a:pt x="0" y="824"/>
                    <a:pt x="0" y="1841"/>
                  </a:cubicBezTo>
                  <a:lnTo>
                    <a:pt x="0" y="19759"/>
                  </a:lnTo>
                  <a:cubicBezTo>
                    <a:pt x="0" y="20776"/>
                    <a:pt x="1209" y="21600"/>
                    <a:pt x="2700" y="21600"/>
                  </a:cubicBezTo>
                  <a:lnTo>
                    <a:pt x="18900" y="21600"/>
                  </a:lnTo>
                  <a:cubicBezTo>
                    <a:pt x="20391" y="21600"/>
                    <a:pt x="21600" y="20776"/>
                    <a:pt x="21600" y="19759"/>
                  </a:cubicBezTo>
                  <a:lnTo>
                    <a:pt x="21600" y="1841"/>
                  </a:lnTo>
                  <a:cubicBezTo>
                    <a:pt x="21600" y="824"/>
                    <a:pt x="20391" y="0"/>
                    <a:pt x="18900" y="0"/>
                  </a:cubicBezTo>
                  <a:close/>
                  <a:moveTo>
                    <a:pt x="2700" y="0"/>
                  </a:moveTo>
                </a:path>
              </a:pathLst>
            </a:custGeom>
            <a:solidFill>
              <a:srgbClr val="FFCC0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32" name="Rectangle 40"/>
            <p:cNvSpPr>
              <a:spLocks/>
            </p:cNvSpPr>
            <p:nvPr/>
          </p:nvSpPr>
          <p:spPr bwMode="auto">
            <a:xfrm>
              <a:off x="16" y="0"/>
              <a:ext cx="687" cy="112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37295" bIns="0" anchor="ctr">
              <a:prstTxWarp prst="textNoShape">
                <a:avLst/>
              </a:prstTxWarp>
              <a:spAutoFit/>
            </a:bodyPr>
            <a:lstStyle/>
            <a:p>
              <a:pPr marL="36513" algn="ctr"/>
              <a:r>
                <a:rPr lang="en-US" sz="1600" dirty="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ATM</a:t>
              </a:r>
            </a:p>
            <a:p>
              <a:pPr marL="36513" algn="ctr"/>
              <a:r>
                <a:rPr lang="en-US" sz="1600" dirty="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BGP, OSPF</a:t>
              </a:r>
            </a:p>
            <a:p>
              <a:pPr marL="36513" algn="ctr"/>
              <a:r>
                <a:rPr lang="en-US" sz="1600" dirty="0" err="1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Mbone</a:t>
              </a:r>
              <a:endParaRPr lang="en-US" sz="1600" dirty="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endParaRPr>
            </a:p>
            <a:p>
              <a:pPr marL="36513" algn="ctr"/>
              <a:r>
                <a:rPr lang="en-US" sz="1600" dirty="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IPsec</a:t>
              </a:r>
            </a:p>
            <a:p>
              <a:pPr marL="36513" algn="ctr"/>
              <a:r>
                <a:rPr lang="en-US" sz="1600" dirty="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HTTP</a:t>
              </a:r>
            </a:p>
            <a:p>
              <a:pPr marL="36513" algn="ctr"/>
              <a:r>
                <a:rPr lang="en-US" sz="1600" dirty="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HTML</a:t>
              </a:r>
            </a:p>
            <a:p>
              <a:pPr marL="36513" algn="ctr"/>
              <a:r>
                <a:rPr lang="en-US" sz="1600" dirty="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RTP</a:t>
              </a:r>
            </a:p>
          </p:txBody>
        </p:sp>
      </p:grpSp>
      <p:grpSp>
        <p:nvGrpSpPr>
          <p:cNvPr id="33836" name="Group 44"/>
          <p:cNvGrpSpPr>
            <a:grpSpLocks/>
          </p:cNvGrpSpPr>
          <p:nvPr/>
        </p:nvGrpSpPr>
        <p:grpSpPr bwMode="auto">
          <a:xfrm>
            <a:off x="1387648" y="3194050"/>
            <a:ext cx="990600" cy="317500"/>
            <a:chOff x="0" y="0"/>
            <a:chExt cx="624" cy="200"/>
          </a:xfrm>
        </p:grpSpPr>
        <p:sp>
          <p:nvSpPr>
            <p:cNvPr id="33837" name="AutoShape 45"/>
            <p:cNvSpPr>
              <a:spLocks/>
            </p:cNvSpPr>
            <p:nvPr/>
          </p:nvSpPr>
          <p:spPr bwMode="auto">
            <a:xfrm>
              <a:off x="0" y="4"/>
              <a:ext cx="624" cy="1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475" y="0"/>
                  </a:moveTo>
                  <a:cubicBezTo>
                    <a:pt x="1556" y="0"/>
                    <a:pt x="0" y="4835"/>
                    <a:pt x="0" y="10800"/>
                  </a:cubicBezTo>
                  <a:cubicBezTo>
                    <a:pt x="0" y="16765"/>
                    <a:pt x="1556" y="21600"/>
                    <a:pt x="3475" y="21600"/>
                  </a:cubicBezTo>
                  <a:lnTo>
                    <a:pt x="18125" y="21600"/>
                  </a:lnTo>
                  <a:cubicBezTo>
                    <a:pt x="20044" y="21600"/>
                    <a:pt x="21600" y="16765"/>
                    <a:pt x="21600" y="10800"/>
                  </a:cubicBezTo>
                  <a:cubicBezTo>
                    <a:pt x="21600" y="4835"/>
                    <a:pt x="20044" y="0"/>
                    <a:pt x="18125" y="0"/>
                  </a:cubicBezTo>
                  <a:close/>
                  <a:moveTo>
                    <a:pt x="3475" y="0"/>
                  </a:moveTo>
                </a:path>
              </a:pathLst>
            </a:custGeom>
            <a:solidFill>
              <a:srgbClr val="C0C0C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38" name="Rectangle 46"/>
            <p:cNvSpPr>
              <a:spLocks/>
            </p:cNvSpPr>
            <p:nvPr/>
          </p:nvSpPr>
          <p:spPr bwMode="auto">
            <a:xfrm>
              <a:off x="23" y="0"/>
              <a:ext cx="577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7130" bIns="38100" anchor="ctr">
              <a:prstTxWarp prst="textNoShape">
                <a:avLst/>
              </a:prstTxWarp>
              <a:spAutoFit/>
            </a:bodyPr>
            <a:lstStyle/>
            <a:p>
              <a:pPr marL="9525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100 kb/s</a:t>
              </a:r>
            </a:p>
          </p:txBody>
        </p:sp>
      </p:grpSp>
      <p:grpSp>
        <p:nvGrpSpPr>
          <p:cNvPr id="33839" name="Group 47"/>
          <p:cNvGrpSpPr>
            <a:grpSpLocks/>
          </p:cNvGrpSpPr>
          <p:nvPr/>
        </p:nvGrpSpPr>
        <p:grpSpPr bwMode="auto">
          <a:xfrm>
            <a:off x="2683048" y="3194050"/>
            <a:ext cx="990600" cy="317500"/>
            <a:chOff x="0" y="0"/>
            <a:chExt cx="624" cy="200"/>
          </a:xfrm>
        </p:grpSpPr>
        <p:sp>
          <p:nvSpPr>
            <p:cNvPr id="33840" name="AutoShape 48"/>
            <p:cNvSpPr>
              <a:spLocks/>
            </p:cNvSpPr>
            <p:nvPr/>
          </p:nvSpPr>
          <p:spPr bwMode="auto">
            <a:xfrm>
              <a:off x="0" y="4"/>
              <a:ext cx="624" cy="1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475" y="0"/>
                  </a:moveTo>
                  <a:cubicBezTo>
                    <a:pt x="1556" y="0"/>
                    <a:pt x="0" y="4835"/>
                    <a:pt x="0" y="10800"/>
                  </a:cubicBezTo>
                  <a:cubicBezTo>
                    <a:pt x="0" y="16765"/>
                    <a:pt x="1556" y="21600"/>
                    <a:pt x="3475" y="21600"/>
                  </a:cubicBezTo>
                  <a:lnTo>
                    <a:pt x="18125" y="21600"/>
                  </a:lnTo>
                  <a:cubicBezTo>
                    <a:pt x="20044" y="21600"/>
                    <a:pt x="21600" y="16765"/>
                    <a:pt x="21600" y="10800"/>
                  </a:cubicBezTo>
                  <a:cubicBezTo>
                    <a:pt x="21600" y="4835"/>
                    <a:pt x="20044" y="0"/>
                    <a:pt x="18125" y="0"/>
                  </a:cubicBezTo>
                  <a:close/>
                  <a:moveTo>
                    <a:pt x="3475" y="0"/>
                  </a:moveTo>
                </a:path>
              </a:pathLst>
            </a:custGeom>
            <a:solidFill>
              <a:srgbClr val="CC99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41" name="Rectangle 49"/>
            <p:cNvSpPr>
              <a:spLocks/>
            </p:cNvSpPr>
            <p:nvPr/>
          </p:nvSpPr>
          <p:spPr bwMode="auto">
            <a:xfrm>
              <a:off x="75" y="0"/>
              <a:ext cx="473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7130" bIns="38100" anchor="ctr">
              <a:prstTxWarp prst="textNoShape">
                <a:avLst/>
              </a:prstTxWarp>
              <a:spAutoFit/>
            </a:bodyPr>
            <a:lstStyle/>
            <a:p>
              <a:pPr marL="9525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1 Mb/s</a:t>
              </a:r>
            </a:p>
          </p:txBody>
        </p:sp>
      </p:grpSp>
      <p:grpSp>
        <p:nvGrpSpPr>
          <p:cNvPr id="33842" name="Group 50"/>
          <p:cNvGrpSpPr>
            <a:grpSpLocks/>
          </p:cNvGrpSpPr>
          <p:nvPr/>
        </p:nvGrpSpPr>
        <p:grpSpPr bwMode="auto">
          <a:xfrm>
            <a:off x="3978448" y="3194050"/>
            <a:ext cx="990600" cy="317500"/>
            <a:chOff x="0" y="0"/>
            <a:chExt cx="624" cy="200"/>
          </a:xfrm>
        </p:grpSpPr>
        <p:sp>
          <p:nvSpPr>
            <p:cNvPr id="33843" name="AutoShape 51"/>
            <p:cNvSpPr>
              <a:spLocks/>
            </p:cNvSpPr>
            <p:nvPr/>
          </p:nvSpPr>
          <p:spPr bwMode="auto">
            <a:xfrm>
              <a:off x="0" y="4"/>
              <a:ext cx="624" cy="1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475" y="0"/>
                  </a:moveTo>
                  <a:cubicBezTo>
                    <a:pt x="1556" y="0"/>
                    <a:pt x="0" y="4835"/>
                    <a:pt x="0" y="10800"/>
                  </a:cubicBezTo>
                  <a:cubicBezTo>
                    <a:pt x="0" y="16765"/>
                    <a:pt x="1556" y="21600"/>
                    <a:pt x="3475" y="21600"/>
                  </a:cubicBezTo>
                  <a:lnTo>
                    <a:pt x="18125" y="21600"/>
                  </a:lnTo>
                  <a:cubicBezTo>
                    <a:pt x="20044" y="21600"/>
                    <a:pt x="21600" y="16765"/>
                    <a:pt x="21600" y="10800"/>
                  </a:cubicBezTo>
                  <a:cubicBezTo>
                    <a:pt x="21600" y="4835"/>
                    <a:pt x="20044" y="0"/>
                    <a:pt x="18125" y="0"/>
                  </a:cubicBezTo>
                  <a:close/>
                  <a:moveTo>
                    <a:pt x="3475" y="0"/>
                  </a:moveTo>
                </a:path>
              </a:pathLst>
            </a:custGeom>
            <a:solidFill>
              <a:srgbClr val="FFCC0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44" name="Rectangle 52"/>
            <p:cNvSpPr>
              <a:spLocks/>
            </p:cNvSpPr>
            <p:nvPr/>
          </p:nvSpPr>
          <p:spPr bwMode="auto">
            <a:xfrm>
              <a:off x="40" y="0"/>
              <a:ext cx="543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7130" bIns="38100" anchor="ctr">
              <a:prstTxWarp prst="textNoShape">
                <a:avLst/>
              </a:prstTxWarp>
              <a:spAutoFit/>
            </a:bodyPr>
            <a:lstStyle/>
            <a:p>
              <a:pPr marL="9525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10 Mb/s</a:t>
              </a:r>
            </a:p>
          </p:txBody>
        </p:sp>
      </p:grpSp>
      <p:grpSp>
        <p:nvGrpSpPr>
          <p:cNvPr id="33845" name="Group 53"/>
          <p:cNvGrpSpPr>
            <a:grpSpLocks/>
          </p:cNvGrpSpPr>
          <p:nvPr/>
        </p:nvGrpSpPr>
        <p:grpSpPr bwMode="auto">
          <a:xfrm>
            <a:off x="5405635" y="3708400"/>
            <a:ext cx="1143000" cy="1776462"/>
            <a:chOff x="0" y="0"/>
            <a:chExt cx="720" cy="1056"/>
          </a:xfrm>
        </p:grpSpPr>
        <p:sp>
          <p:nvSpPr>
            <p:cNvPr id="33846" name="AutoShape 54"/>
            <p:cNvSpPr>
              <a:spLocks/>
            </p:cNvSpPr>
            <p:nvPr/>
          </p:nvSpPr>
          <p:spPr bwMode="auto">
            <a:xfrm>
              <a:off x="0" y="0"/>
              <a:ext cx="720" cy="105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700" y="0"/>
                  </a:moveTo>
                  <a:cubicBezTo>
                    <a:pt x="1209" y="0"/>
                    <a:pt x="0" y="824"/>
                    <a:pt x="0" y="1841"/>
                  </a:cubicBezTo>
                  <a:lnTo>
                    <a:pt x="0" y="19759"/>
                  </a:lnTo>
                  <a:cubicBezTo>
                    <a:pt x="0" y="20776"/>
                    <a:pt x="1209" y="21600"/>
                    <a:pt x="2700" y="21600"/>
                  </a:cubicBezTo>
                  <a:lnTo>
                    <a:pt x="18900" y="21600"/>
                  </a:lnTo>
                  <a:cubicBezTo>
                    <a:pt x="20391" y="21600"/>
                    <a:pt x="21600" y="20776"/>
                    <a:pt x="21600" y="19759"/>
                  </a:cubicBezTo>
                  <a:lnTo>
                    <a:pt x="21600" y="1841"/>
                  </a:lnTo>
                  <a:cubicBezTo>
                    <a:pt x="21600" y="824"/>
                    <a:pt x="20391" y="0"/>
                    <a:pt x="18900" y="0"/>
                  </a:cubicBezTo>
                  <a:close/>
                  <a:moveTo>
                    <a:pt x="2700" y="0"/>
                  </a:moveTo>
                </a:path>
              </a:pathLst>
            </a:custGeom>
            <a:solidFill>
              <a:srgbClr val="00CC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47" name="Rectangle 55"/>
            <p:cNvSpPr>
              <a:spLocks/>
            </p:cNvSpPr>
            <p:nvPr/>
          </p:nvSpPr>
          <p:spPr bwMode="auto">
            <a:xfrm>
              <a:off x="124" y="192"/>
              <a:ext cx="471" cy="67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37295" bIns="0" anchor="ctr">
              <a:prstTxWarp prst="textNoShape">
                <a:avLst/>
              </a:prstTxWarp>
              <a:spAutoFit/>
            </a:bodyPr>
            <a:lstStyle/>
            <a:p>
              <a:pPr marL="36513" algn="ctr"/>
              <a:r>
                <a:rPr lang="en-US" sz="1600" dirty="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XML</a:t>
              </a:r>
            </a:p>
            <a:p>
              <a:pPr marL="36513" algn="ctr"/>
              <a:r>
                <a:rPr lang="en-US" sz="1600" dirty="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OWL</a:t>
              </a:r>
            </a:p>
            <a:p>
              <a:pPr marL="36513" algn="ctr"/>
              <a:r>
                <a:rPr lang="en-US" sz="1600" dirty="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SIP</a:t>
              </a:r>
            </a:p>
            <a:p>
              <a:pPr marL="36513" algn="ctr"/>
              <a:r>
                <a:rPr lang="en-US" sz="1600" dirty="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Jabber</a:t>
              </a:r>
            </a:p>
          </p:txBody>
        </p:sp>
      </p:grpSp>
      <p:grpSp>
        <p:nvGrpSpPr>
          <p:cNvPr id="33848" name="Group 56"/>
          <p:cNvGrpSpPr>
            <a:grpSpLocks/>
          </p:cNvGrpSpPr>
          <p:nvPr/>
        </p:nvGrpSpPr>
        <p:grpSpPr bwMode="auto">
          <a:xfrm>
            <a:off x="5370686" y="3223669"/>
            <a:ext cx="990600" cy="317500"/>
            <a:chOff x="0" y="0"/>
            <a:chExt cx="624" cy="200"/>
          </a:xfrm>
        </p:grpSpPr>
        <p:sp>
          <p:nvSpPr>
            <p:cNvPr id="33849" name="AutoShape 57"/>
            <p:cNvSpPr>
              <a:spLocks/>
            </p:cNvSpPr>
            <p:nvPr/>
          </p:nvSpPr>
          <p:spPr bwMode="auto">
            <a:xfrm>
              <a:off x="0" y="4"/>
              <a:ext cx="624" cy="1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475" y="0"/>
                  </a:moveTo>
                  <a:cubicBezTo>
                    <a:pt x="1556" y="0"/>
                    <a:pt x="0" y="4835"/>
                    <a:pt x="0" y="10800"/>
                  </a:cubicBezTo>
                  <a:cubicBezTo>
                    <a:pt x="0" y="16765"/>
                    <a:pt x="1556" y="21600"/>
                    <a:pt x="3475" y="21600"/>
                  </a:cubicBezTo>
                  <a:lnTo>
                    <a:pt x="18125" y="21600"/>
                  </a:lnTo>
                  <a:cubicBezTo>
                    <a:pt x="20044" y="21600"/>
                    <a:pt x="21600" y="16765"/>
                    <a:pt x="21600" y="10800"/>
                  </a:cubicBezTo>
                  <a:cubicBezTo>
                    <a:pt x="21600" y="4835"/>
                    <a:pt x="20044" y="0"/>
                    <a:pt x="18125" y="0"/>
                  </a:cubicBezTo>
                  <a:close/>
                  <a:moveTo>
                    <a:pt x="3475" y="0"/>
                  </a:moveTo>
                </a:path>
              </a:pathLst>
            </a:custGeom>
            <a:solidFill>
              <a:srgbClr val="00CC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50" name="Rectangle 58"/>
            <p:cNvSpPr>
              <a:spLocks/>
            </p:cNvSpPr>
            <p:nvPr/>
          </p:nvSpPr>
          <p:spPr bwMode="auto">
            <a:xfrm>
              <a:off x="6" y="0"/>
              <a:ext cx="611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7130" bIns="38100" anchor="ctr">
              <a:prstTxWarp prst="textNoShape">
                <a:avLst/>
              </a:prstTxWarp>
              <a:spAutoFit/>
            </a:bodyPr>
            <a:lstStyle/>
            <a:p>
              <a:pPr marL="9525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100 Mb/s</a:t>
              </a:r>
            </a:p>
          </p:txBody>
        </p:sp>
      </p:grpSp>
      <p:grpSp>
        <p:nvGrpSpPr>
          <p:cNvPr id="33851" name="Group 59"/>
          <p:cNvGrpSpPr>
            <a:grpSpLocks/>
          </p:cNvGrpSpPr>
          <p:nvPr/>
        </p:nvGrpSpPr>
        <p:grpSpPr bwMode="auto">
          <a:xfrm>
            <a:off x="6519509" y="3222626"/>
            <a:ext cx="990600" cy="317500"/>
            <a:chOff x="0" y="0"/>
            <a:chExt cx="624" cy="200"/>
          </a:xfrm>
        </p:grpSpPr>
        <p:sp>
          <p:nvSpPr>
            <p:cNvPr id="33852" name="AutoShape 60"/>
            <p:cNvSpPr>
              <a:spLocks/>
            </p:cNvSpPr>
            <p:nvPr/>
          </p:nvSpPr>
          <p:spPr bwMode="auto">
            <a:xfrm>
              <a:off x="0" y="4"/>
              <a:ext cx="624" cy="1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475" y="0"/>
                  </a:moveTo>
                  <a:cubicBezTo>
                    <a:pt x="1556" y="0"/>
                    <a:pt x="0" y="4835"/>
                    <a:pt x="0" y="10800"/>
                  </a:cubicBezTo>
                  <a:cubicBezTo>
                    <a:pt x="0" y="16765"/>
                    <a:pt x="1556" y="21600"/>
                    <a:pt x="3475" y="21600"/>
                  </a:cubicBezTo>
                  <a:lnTo>
                    <a:pt x="18125" y="21600"/>
                  </a:lnTo>
                  <a:cubicBezTo>
                    <a:pt x="20044" y="21600"/>
                    <a:pt x="21600" y="16765"/>
                    <a:pt x="21600" y="10800"/>
                  </a:cubicBezTo>
                  <a:cubicBezTo>
                    <a:pt x="21600" y="4835"/>
                    <a:pt x="20044" y="0"/>
                    <a:pt x="18125" y="0"/>
                  </a:cubicBezTo>
                  <a:close/>
                  <a:moveTo>
                    <a:pt x="3475" y="0"/>
                  </a:moveTo>
                </a:path>
              </a:pathLst>
            </a:custGeom>
            <a:solidFill>
              <a:srgbClr val="00CC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53" name="Rectangle 61"/>
            <p:cNvSpPr>
              <a:spLocks/>
            </p:cNvSpPr>
            <p:nvPr/>
          </p:nvSpPr>
          <p:spPr bwMode="auto">
            <a:xfrm>
              <a:off x="82" y="0"/>
              <a:ext cx="459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7130" bIns="38100" anchor="ctr">
              <a:prstTxWarp prst="textNoShape">
                <a:avLst/>
              </a:prstTxWarp>
              <a:spAutoFit/>
            </a:bodyPr>
            <a:lstStyle/>
            <a:p>
              <a:pPr marL="9525" algn="ctr"/>
              <a:r>
                <a:rPr lang="en-US" sz="16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1 Gb/s</a:t>
              </a:r>
            </a:p>
          </p:txBody>
        </p:sp>
      </p:grpSp>
      <p:sp>
        <p:nvSpPr>
          <p:cNvPr id="33854" name="Rectangle 62"/>
          <p:cNvSpPr>
            <a:spLocks/>
          </p:cNvSpPr>
          <p:nvPr/>
        </p:nvSpPr>
        <p:spPr bwMode="auto">
          <a:xfrm>
            <a:off x="127173" y="3124200"/>
            <a:ext cx="774700" cy="5842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port</a:t>
            </a:r>
          </a:p>
          <a:p>
            <a:pPr marL="39688"/>
            <a:r>
              <a:rPr lang="en-US" sz="16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speeds</a:t>
            </a:r>
          </a:p>
        </p:txBody>
      </p:sp>
      <p:sp>
        <p:nvSpPr>
          <p:cNvPr id="33855" name="Rectangle 63"/>
          <p:cNvSpPr>
            <a:spLocks/>
          </p:cNvSpPr>
          <p:nvPr/>
        </p:nvSpPr>
        <p:spPr bwMode="auto">
          <a:xfrm>
            <a:off x="168448" y="4067175"/>
            <a:ext cx="968375" cy="5842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Internet</a:t>
            </a:r>
          </a:p>
          <a:p>
            <a:pPr marL="39688"/>
            <a:r>
              <a:rPr lang="en-US" sz="1600" dirty="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protocols</a:t>
            </a:r>
          </a:p>
        </p:txBody>
      </p:sp>
      <p:grpSp>
        <p:nvGrpSpPr>
          <p:cNvPr id="33856" name="Group 64"/>
          <p:cNvGrpSpPr>
            <a:grpSpLocks/>
          </p:cNvGrpSpPr>
          <p:nvPr/>
        </p:nvGrpSpPr>
        <p:grpSpPr bwMode="auto">
          <a:xfrm>
            <a:off x="1194839" y="5638799"/>
            <a:ext cx="1371600" cy="989013"/>
            <a:chOff x="7" y="0"/>
            <a:chExt cx="864" cy="623"/>
          </a:xfrm>
        </p:grpSpPr>
        <p:sp>
          <p:nvSpPr>
            <p:cNvPr id="33857" name="AutoShape 65"/>
            <p:cNvSpPr>
              <a:spLocks/>
            </p:cNvSpPr>
            <p:nvPr/>
          </p:nvSpPr>
          <p:spPr bwMode="auto">
            <a:xfrm>
              <a:off x="7" y="0"/>
              <a:ext cx="864" cy="6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468"/>
                  </a:moveTo>
                  <a:cubicBezTo>
                    <a:pt x="810" y="20785"/>
                    <a:pt x="1620" y="20920"/>
                    <a:pt x="2397" y="21193"/>
                  </a:cubicBezTo>
                  <a:cubicBezTo>
                    <a:pt x="3077" y="21328"/>
                    <a:pt x="3791" y="21420"/>
                    <a:pt x="4406" y="21600"/>
                  </a:cubicBezTo>
                  <a:cubicBezTo>
                    <a:pt x="6026" y="21600"/>
                    <a:pt x="6608" y="21420"/>
                    <a:pt x="7063" y="21328"/>
                  </a:cubicBezTo>
                  <a:cubicBezTo>
                    <a:pt x="7581" y="21283"/>
                    <a:pt x="8003" y="21013"/>
                    <a:pt x="8456" y="20920"/>
                  </a:cubicBezTo>
                  <a:cubicBezTo>
                    <a:pt x="8878" y="20785"/>
                    <a:pt x="9266" y="20515"/>
                    <a:pt x="9783" y="20378"/>
                  </a:cubicBezTo>
                  <a:cubicBezTo>
                    <a:pt x="10206" y="20153"/>
                    <a:pt x="10658" y="19970"/>
                    <a:pt x="11082" y="19745"/>
                  </a:cubicBezTo>
                  <a:cubicBezTo>
                    <a:pt x="11599" y="19563"/>
                    <a:pt x="12052" y="19338"/>
                    <a:pt x="12507" y="19155"/>
                  </a:cubicBezTo>
                  <a:cubicBezTo>
                    <a:pt x="13089" y="19020"/>
                    <a:pt x="13607" y="18748"/>
                    <a:pt x="14257" y="18613"/>
                  </a:cubicBezTo>
                  <a:cubicBezTo>
                    <a:pt x="14872" y="18433"/>
                    <a:pt x="15519" y="18295"/>
                    <a:pt x="16199" y="18205"/>
                  </a:cubicBezTo>
                  <a:cubicBezTo>
                    <a:pt x="16977" y="18205"/>
                    <a:pt x="17787" y="18025"/>
                    <a:pt x="18598" y="18025"/>
                  </a:cubicBezTo>
                  <a:lnTo>
                    <a:pt x="18598" y="16354"/>
                  </a:lnTo>
                  <a:lnTo>
                    <a:pt x="19195" y="16254"/>
                  </a:lnTo>
                  <a:lnTo>
                    <a:pt x="20003" y="16254"/>
                  </a:lnTo>
                  <a:lnTo>
                    <a:pt x="20003" y="14469"/>
                  </a:lnTo>
                  <a:lnTo>
                    <a:pt x="20725" y="14394"/>
                  </a:lnTo>
                  <a:lnTo>
                    <a:pt x="21600" y="14394"/>
                  </a:lnTo>
                  <a:lnTo>
                    <a:pt x="21600" y="0"/>
                  </a:lnTo>
                  <a:lnTo>
                    <a:pt x="2972" y="0"/>
                  </a:lnTo>
                  <a:lnTo>
                    <a:pt x="2972" y="1815"/>
                  </a:lnTo>
                  <a:lnTo>
                    <a:pt x="1532" y="1815"/>
                  </a:lnTo>
                  <a:lnTo>
                    <a:pt x="1532" y="3676"/>
                  </a:lnTo>
                  <a:lnTo>
                    <a:pt x="0" y="3676"/>
                  </a:lnTo>
                  <a:lnTo>
                    <a:pt x="0" y="20468"/>
                  </a:lnTo>
                  <a:close/>
                  <a:moveTo>
                    <a:pt x="0" y="20468"/>
                  </a:moveTo>
                </a:path>
              </a:pathLst>
            </a:custGeom>
            <a:solidFill>
              <a:srgbClr val="C0C0C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33858" name="AutoShape 66"/>
            <p:cNvSpPr>
              <a:spLocks/>
            </p:cNvSpPr>
            <p:nvPr/>
          </p:nvSpPr>
          <p:spPr bwMode="auto">
            <a:xfrm>
              <a:off x="68" y="52"/>
              <a:ext cx="739" cy="42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764"/>
                  </a:moveTo>
                  <a:lnTo>
                    <a:pt x="19957" y="2764"/>
                  </a:lnTo>
                  <a:lnTo>
                    <a:pt x="19957" y="21600"/>
                  </a:lnTo>
                  <a:moveTo>
                    <a:pt x="1684" y="0"/>
                  </a:moveTo>
                  <a:lnTo>
                    <a:pt x="21600" y="0"/>
                  </a:lnTo>
                  <a:lnTo>
                    <a:pt x="21600" y="18799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33859" name="Rectangle 67"/>
            <p:cNvSpPr>
              <a:spLocks/>
            </p:cNvSpPr>
            <p:nvPr/>
          </p:nvSpPr>
          <p:spPr bwMode="auto">
            <a:xfrm>
              <a:off x="42" y="153"/>
              <a:ext cx="674" cy="32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718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 sz="1400" dirty="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queuing</a:t>
              </a:r>
            </a:p>
            <a:p>
              <a:pPr marL="14288" algn="ctr"/>
              <a:r>
                <a:rPr lang="en-US" sz="1400" dirty="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architecture</a:t>
              </a:r>
            </a:p>
          </p:txBody>
        </p:sp>
      </p:grpSp>
      <p:grpSp>
        <p:nvGrpSpPr>
          <p:cNvPr id="33860" name="Group 68"/>
          <p:cNvGrpSpPr>
            <a:grpSpLocks/>
          </p:cNvGrpSpPr>
          <p:nvPr/>
        </p:nvGrpSpPr>
        <p:grpSpPr bwMode="auto">
          <a:xfrm>
            <a:off x="2587054" y="5632448"/>
            <a:ext cx="1321370" cy="985103"/>
            <a:chOff x="26" y="0"/>
            <a:chExt cx="878" cy="623"/>
          </a:xfrm>
        </p:grpSpPr>
        <p:sp>
          <p:nvSpPr>
            <p:cNvPr id="33861" name="AutoShape 69"/>
            <p:cNvSpPr>
              <a:spLocks/>
            </p:cNvSpPr>
            <p:nvPr/>
          </p:nvSpPr>
          <p:spPr bwMode="auto">
            <a:xfrm>
              <a:off x="41" y="0"/>
              <a:ext cx="863" cy="6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468"/>
                  </a:moveTo>
                  <a:cubicBezTo>
                    <a:pt x="810" y="20785"/>
                    <a:pt x="1620" y="20920"/>
                    <a:pt x="2397" y="21193"/>
                  </a:cubicBezTo>
                  <a:cubicBezTo>
                    <a:pt x="3077" y="21328"/>
                    <a:pt x="3791" y="21420"/>
                    <a:pt x="4406" y="21600"/>
                  </a:cubicBezTo>
                  <a:cubicBezTo>
                    <a:pt x="6026" y="21600"/>
                    <a:pt x="6608" y="21420"/>
                    <a:pt x="7063" y="21328"/>
                  </a:cubicBezTo>
                  <a:cubicBezTo>
                    <a:pt x="7581" y="21283"/>
                    <a:pt x="8003" y="21013"/>
                    <a:pt x="8456" y="20920"/>
                  </a:cubicBezTo>
                  <a:cubicBezTo>
                    <a:pt x="8878" y="20785"/>
                    <a:pt x="9266" y="20515"/>
                    <a:pt x="9783" y="20378"/>
                  </a:cubicBezTo>
                  <a:cubicBezTo>
                    <a:pt x="10206" y="20153"/>
                    <a:pt x="10658" y="19970"/>
                    <a:pt x="11082" y="19745"/>
                  </a:cubicBezTo>
                  <a:cubicBezTo>
                    <a:pt x="11599" y="19563"/>
                    <a:pt x="12052" y="19338"/>
                    <a:pt x="12507" y="19155"/>
                  </a:cubicBezTo>
                  <a:cubicBezTo>
                    <a:pt x="13089" y="19020"/>
                    <a:pt x="13607" y="18748"/>
                    <a:pt x="14257" y="18613"/>
                  </a:cubicBezTo>
                  <a:cubicBezTo>
                    <a:pt x="14872" y="18433"/>
                    <a:pt x="15519" y="18295"/>
                    <a:pt x="16199" y="18205"/>
                  </a:cubicBezTo>
                  <a:cubicBezTo>
                    <a:pt x="16977" y="18205"/>
                    <a:pt x="17787" y="18025"/>
                    <a:pt x="18598" y="18025"/>
                  </a:cubicBezTo>
                  <a:lnTo>
                    <a:pt x="18598" y="16354"/>
                  </a:lnTo>
                  <a:lnTo>
                    <a:pt x="19195" y="16254"/>
                  </a:lnTo>
                  <a:lnTo>
                    <a:pt x="20003" y="16254"/>
                  </a:lnTo>
                  <a:lnTo>
                    <a:pt x="20003" y="14469"/>
                  </a:lnTo>
                  <a:lnTo>
                    <a:pt x="20725" y="14394"/>
                  </a:lnTo>
                  <a:lnTo>
                    <a:pt x="21600" y="14394"/>
                  </a:lnTo>
                  <a:lnTo>
                    <a:pt x="21600" y="0"/>
                  </a:lnTo>
                  <a:lnTo>
                    <a:pt x="2972" y="0"/>
                  </a:lnTo>
                  <a:lnTo>
                    <a:pt x="2972" y="1815"/>
                  </a:lnTo>
                  <a:lnTo>
                    <a:pt x="1532" y="1815"/>
                  </a:lnTo>
                  <a:lnTo>
                    <a:pt x="1532" y="3676"/>
                  </a:lnTo>
                  <a:lnTo>
                    <a:pt x="0" y="3676"/>
                  </a:lnTo>
                  <a:lnTo>
                    <a:pt x="0" y="20468"/>
                  </a:lnTo>
                  <a:close/>
                  <a:moveTo>
                    <a:pt x="0" y="20468"/>
                  </a:moveTo>
                </a:path>
              </a:pathLst>
            </a:custGeom>
            <a:solidFill>
              <a:srgbClr val="CC99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33862" name="AutoShape 70"/>
            <p:cNvSpPr>
              <a:spLocks/>
            </p:cNvSpPr>
            <p:nvPr/>
          </p:nvSpPr>
          <p:spPr bwMode="auto">
            <a:xfrm>
              <a:off x="102" y="52"/>
              <a:ext cx="739" cy="42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764"/>
                  </a:moveTo>
                  <a:lnTo>
                    <a:pt x="19957" y="2764"/>
                  </a:lnTo>
                  <a:lnTo>
                    <a:pt x="19957" y="21600"/>
                  </a:lnTo>
                  <a:moveTo>
                    <a:pt x="1684" y="0"/>
                  </a:moveTo>
                  <a:lnTo>
                    <a:pt x="21600" y="0"/>
                  </a:lnTo>
                  <a:lnTo>
                    <a:pt x="21600" y="18799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33863" name="Rectangle 71"/>
            <p:cNvSpPr>
              <a:spLocks/>
            </p:cNvSpPr>
            <p:nvPr/>
          </p:nvSpPr>
          <p:spPr bwMode="auto">
            <a:xfrm>
              <a:off x="26" y="152"/>
              <a:ext cx="775" cy="321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718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 sz="14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routing</a:t>
              </a:r>
            </a:p>
            <a:p>
              <a:pPr marL="14288" algn="ctr"/>
              <a:r>
                <a:rPr lang="en-US" sz="140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cong. control</a:t>
              </a:r>
            </a:p>
          </p:txBody>
        </p:sp>
      </p:grpSp>
      <p:grpSp>
        <p:nvGrpSpPr>
          <p:cNvPr id="33864" name="Group 72"/>
          <p:cNvGrpSpPr>
            <a:grpSpLocks/>
          </p:cNvGrpSpPr>
          <p:nvPr/>
        </p:nvGrpSpPr>
        <p:grpSpPr bwMode="auto">
          <a:xfrm>
            <a:off x="4046570" y="5638799"/>
            <a:ext cx="1228075" cy="969711"/>
            <a:chOff x="2" y="0"/>
            <a:chExt cx="864" cy="623"/>
          </a:xfrm>
        </p:grpSpPr>
        <p:sp>
          <p:nvSpPr>
            <p:cNvPr id="33865" name="AutoShape 73"/>
            <p:cNvSpPr>
              <a:spLocks/>
            </p:cNvSpPr>
            <p:nvPr/>
          </p:nvSpPr>
          <p:spPr bwMode="auto">
            <a:xfrm>
              <a:off x="2" y="0"/>
              <a:ext cx="864" cy="6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468"/>
                  </a:moveTo>
                  <a:cubicBezTo>
                    <a:pt x="810" y="20785"/>
                    <a:pt x="1620" y="20920"/>
                    <a:pt x="2397" y="21193"/>
                  </a:cubicBezTo>
                  <a:cubicBezTo>
                    <a:pt x="3077" y="21328"/>
                    <a:pt x="3791" y="21420"/>
                    <a:pt x="4406" y="21600"/>
                  </a:cubicBezTo>
                  <a:cubicBezTo>
                    <a:pt x="6026" y="21600"/>
                    <a:pt x="6608" y="21420"/>
                    <a:pt x="7063" y="21328"/>
                  </a:cubicBezTo>
                  <a:cubicBezTo>
                    <a:pt x="7581" y="21283"/>
                    <a:pt x="8003" y="21013"/>
                    <a:pt x="8456" y="20920"/>
                  </a:cubicBezTo>
                  <a:cubicBezTo>
                    <a:pt x="8878" y="20785"/>
                    <a:pt x="9266" y="20515"/>
                    <a:pt x="9783" y="20378"/>
                  </a:cubicBezTo>
                  <a:cubicBezTo>
                    <a:pt x="10206" y="20153"/>
                    <a:pt x="10658" y="19970"/>
                    <a:pt x="11082" y="19745"/>
                  </a:cubicBezTo>
                  <a:cubicBezTo>
                    <a:pt x="11599" y="19563"/>
                    <a:pt x="12052" y="19338"/>
                    <a:pt x="12507" y="19155"/>
                  </a:cubicBezTo>
                  <a:cubicBezTo>
                    <a:pt x="13089" y="19020"/>
                    <a:pt x="13607" y="18748"/>
                    <a:pt x="14257" y="18613"/>
                  </a:cubicBezTo>
                  <a:cubicBezTo>
                    <a:pt x="14872" y="18433"/>
                    <a:pt x="15519" y="18295"/>
                    <a:pt x="16199" y="18205"/>
                  </a:cubicBezTo>
                  <a:cubicBezTo>
                    <a:pt x="16977" y="18205"/>
                    <a:pt x="17787" y="18025"/>
                    <a:pt x="18598" y="18025"/>
                  </a:cubicBezTo>
                  <a:lnTo>
                    <a:pt x="18598" y="16354"/>
                  </a:lnTo>
                  <a:lnTo>
                    <a:pt x="19195" y="16254"/>
                  </a:lnTo>
                  <a:lnTo>
                    <a:pt x="20003" y="16254"/>
                  </a:lnTo>
                  <a:lnTo>
                    <a:pt x="20003" y="14469"/>
                  </a:lnTo>
                  <a:lnTo>
                    <a:pt x="20725" y="14394"/>
                  </a:lnTo>
                  <a:lnTo>
                    <a:pt x="21600" y="14394"/>
                  </a:lnTo>
                  <a:lnTo>
                    <a:pt x="21600" y="0"/>
                  </a:lnTo>
                  <a:lnTo>
                    <a:pt x="2972" y="0"/>
                  </a:lnTo>
                  <a:lnTo>
                    <a:pt x="2972" y="1815"/>
                  </a:lnTo>
                  <a:lnTo>
                    <a:pt x="1532" y="1815"/>
                  </a:lnTo>
                  <a:lnTo>
                    <a:pt x="1532" y="3676"/>
                  </a:lnTo>
                  <a:lnTo>
                    <a:pt x="0" y="3676"/>
                  </a:lnTo>
                  <a:lnTo>
                    <a:pt x="0" y="20468"/>
                  </a:lnTo>
                  <a:close/>
                  <a:moveTo>
                    <a:pt x="0" y="20468"/>
                  </a:moveTo>
                </a:path>
              </a:pathLst>
            </a:custGeom>
            <a:solidFill>
              <a:srgbClr val="FFCC00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66" name="AutoShape 74"/>
            <p:cNvSpPr>
              <a:spLocks/>
            </p:cNvSpPr>
            <p:nvPr/>
          </p:nvSpPr>
          <p:spPr bwMode="auto">
            <a:xfrm>
              <a:off x="64" y="52"/>
              <a:ext cx="738" cy="42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764"/>
                  </a:moveTo>
                  <a:lnTo>
                    <a:pt x="19957" y="2764"/>
                  </a:lnTo>
                  <a:lnTo>
                    <a:pt x="19957" y="21600"/>
                  </a:lnTo>
                  <a:moveTo>
                    <a:pt x="1684" y="0"/>
                  </a:moveTo>
                  <a:lnTo>
                    <a:pt x="21600" y="0"/>
                  </a:lnTo>
                  <a:lnTo>
                    <a:pt x="21600" y="18799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67" name="Rectangle 75"/>
            <p:cNvSpPr>
              <a:spLocks/>
            </p:cNvSpPr>
            <p:nvPr/>
          </p:nvSpPr>
          <p:spPr bwMode="auto">
            <a:xfrm>
              <a:off x="3" y="81"/>
              <a:ext cx="744" cy="465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718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 sz="1400" dirty="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DQDB, ATM</a:t>
              </a:r>
            </a:p>
            <a:p>
              <a:pPr marL="14288" algn="ctr"/>
              <a:r>
                <a:rPr lang="en-US" sz="1400" dirty="0" err="1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QoS</a:t>
              </a:r>
              <a:endParaRPr lang="en-US" sz="1400" dirty="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endParaRPr>
            </a:p>
            <a:p>
              <a:pPr marL="14288" algn="ctr"/>
              <a:r>
                <a:rPr lang="en-US" sz="1400" dirty="0" err="1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VoD</a:t>
              </a:r>
              <a:endParaRPr lang="en-US" sz="1400" dirty="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endParaRPr>
            </a:p>
          </p:txBody>
        </p:sp>
      </p:grpSp>
      <p:grpSp>
        <p:nvGrpSpPr>
          <p:cNvPr id="33868" name="Group 76"/>
          <p:cNvGrpSpPr>
            <a:grpSpLocks/>
          </p:cNvGrpSpPr>
          <p:nvPr/>
        </p:nvGrpSpPr>
        <p:grpSpPr bwMode="auto">
          <a:xfrm>
            <a:off x="5416723" y="5619497"/>
            <a:ext cx="1228726" cy="1008315"/>
            <a:chOff x="0" y="0"/>
            <a:chExt cx="863" cy="623"/>
          </a:xfrm>
        </p:grpSpPr>
        <p:sp>
          <p:nvSpPr>
            <p:cNvPr id="33869" name="AutoShape 77"/>
            <p:cNvSpPr>
              <a:spLocks/>
            </p:cNvSpPr>
            <p:nvPr/>
          </p:nvSpPr>
          <p:spPr bwMode="auto">
            <a:xfrm>
              <a:off x="0" y="0"/>
              <a:ext cx="863" cy="6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468"/>
                  </a:moveTo>
                  <a:cubicBezTo>
                    <a:pt x="810" y="20785"/>
                    <a:pt x="1620" y="20920"/>
                    <a:pt x="2397" y="21193"/>
                  </a:cubicBezTo>
                  <a:cubicBezTo>
                    <a:pt x="3077" y="21328"/>
                    <a:pt x="3791" y="21420"/>
                    <a:pt x="4406" y="21600"/>
                  </a:cubicBezTo>
                  <a:cubicBezTo>
                    <a:pt x="6026" y="21600"/>
                    <a:pt x="6608" y="21420"/>
                    <a:pt x="7063" y="21328"/>
                  </a:cubicBezTo>
                  <a:cubicBezTo>
                    <a:pt x="7581" y="21283"/>
                    <a:pt x="8003" y="21013"/>
                    <a:pt x="8456" y="20920"/>
                  </a:cubicBezTo>
                  <a:cubicBezTo>
                    <a:pt x="8878" y="20785"/>
                    <a:pt x="9266" y="20515"/>
                    <a:pt x="9783" y="20378"/>
                  </a:cubicBezTo>
                  <a:cubicBezTo>
                    <a:pt x="10206" y="20153"/>
                    <a:pt x="10658" y="19970"/>
                    <a:pt x="11082" y="19745"/>
                  </a:cubicBezTo>
                  <a:cubicBezTo>
                    <a:pt x="11599" y="19563"/>
                    <a:pt x="12052" y="19338"/>
                    <a:pt x="12507" y="19155"/>
                  </a:cubicBezTo>
                  <a:cubicBezTo>
                    <a:pt x="13089" y="19020"/>
                    <a:pt x="13607" y="18748"/>
                    <a:pt x="14257" y="18613"/>
                  </a:cubicBezTo>
                  <a:cubicBezTo>
                    <a:pt x="14872" y="18433"/>
                    <a:pt x="15519" y="18295"/>
                    <a:pt x="16199" y="18205"/>
                  </a:cubicBezTo>
                  <a:cubicBezTo>
                    <a:pt x="16977" y="18205"/>
                    <a:pt x="17787" y="18025"/>
                    <a:pt x="18598" y="18025"/>
                  </a:cubicBezTo>
                  <a:lnTo>
                    <a:pt x="18598" y="16354"/>
                  </a:lnTo>
                  <a:lnTo>
                    <a:pt x="19195" y="16254"/>
                  </a:lnTo>
                  <a:lnTo>
                    <a:pt x="20003" y="16254"/>
                  </a:lnTo>
                  <a:lnTo>
                    <a:pt x="20003" y="14469"/>
                  </a:lnTo>
                  <a:lnTo>
                    <a:pt x="20725" y="14394"/>
                  </a:lnTo>
                  <a:lnTo>
                    <a:pt x="21600" y="14394"/>
                  </a:lnTo>
                  <a:lnTo>
                    <a:pt x="21600" y="0"/>
                  </a:lnTo>
                  <a:lnTo>
                    <a:pt x="2972" y="0"/>
                  </a:lnTo>
                  <a:lnTo>
                    <a:pt x="2972" y="1815"/>
                  </a:lnTo>
                  <a:lnTo>
                    <a:pt x="1532" y="1815"/>
                  </a:lnTo>
                  <a:lnTo>
                    <a:pt x="1532" y="3676"/>
                  </a:lnTo>
                  <a:lnTo>
                    <a:pt x="0" y="3676"/>
                  </a:lnTo>
                  <a:lnTo>
                    <a:pt x="0" y="20468"/>
                  </a:lnTo>
                  <a:close/>
                  <a:moveTo>
                    <a:pt x="0" y="20468"/>
                  </a:moveTo>
                </a:path>
              </a:pathLst>
            </a:custGeom>
            <a:solidFill>
              <a:srgbClr val="00CC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70" name="AutoShape 78"/>
            <p:cNvSpPr>
              <a:spLocks/>
            </p:cNvSpPr>
            <p:nvPr/>
          </p:nvSpPr>
          <p:spPr bwMode="auto">
            <a:xfrm>
              <a:off x="61" y="52"/>
              <a:ext cx="739" cy="42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764"/>
                  </a:moveTo>
                  <a:lnTo>
                    <a:pt x="19957" y="2764"/>
                  </a:lnTo>
                  <a:lnTo>
                    <a:pt x="19957" y="21600"/>
                  </a:lnTo>
                  <a:moveTo>
                    <a:pt x="1684" y="0"/>
                  </a:moveTo>
                  <a:lnTo>
                    <a:pt x="21600" y="0"/>
                  </a:lnTo>
                  <a:lnTo>
                    <a:pt x="21600" y="18799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71" name="Rectangle 79"/>
            <p:cNvSpPr>
              <a:spLocks/>
            </p:cNvSpPr>
            <p:nvPr/>
          </p:nvSpPr>
          <p:spPr bwMode="auto">
            <a:xfrm>
              <a:off x="134" y="61"/>
              <a:ext cx="474" cy="50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718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 sz="1600" dirty="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p2p</a:t>
              </a:r>
            </a:p>
            <a:p>
              <a:pPr marL="14288" algn="ctr"/>
              <a:r>
                <a:rPr lang="en-US" sz="1600" dirty="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ad-hoc</a:t>
              </a:r>
            </a:p>
            <a:p>
              <a:pPr marL="14288" algn="ctr"/>
              <a:r>
                <a:rPr lang="en-US" sz="1600" dirty="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sensor</a:t>
              </a:r>
            </a:p>
          </p:txBody>
        </p:sp>
      </p:grpSp>
      <p:sp>
        <p:nvSpPr>
          <p:cNvPr id="71" name="Rectangle 30"/>
          <p:cNvSpPr>
            <a:spLocks/>
          </p:cNvSpPr>
          <p:nvPr/>
        </p:nvSpPr>
        <p:spPr bwMode="auto">
          <a:xfrm>
            <a:off x="7139165" y="1732707"/>
            <a:ext cx="1089400" cy="49244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600" dirty="0"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Internet</a:t>
            </a:r>
          </a:p>
          <a:p>
            <a:pPr marL="39688" algn="ctr"/>
            <a:r>
              <a:rPr lang="en-US" sz="1600" dirty="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everywhere</a:t>
            </a:r>
          </a:p>
        </p:txBody>
      </p:sp>
      <p:grpSp>
        <p:nvGrpSpPr>
          <p:cNvPr id="74" name="Group 53"/>
          <p:cNvGrpSpPr>
            <a:grpSpLocks/>
          </p:cNvGrpSpPr>
          <p:nvPr/>
        </p:nvGrpSpPr>
        <p:grpSpPr bwMode="auto">
          <a:xfrm>
            <a:off x="6770366" y="3695700"/>
            <a:ext cx="1143000" cy="1789162"/>
            <a:chOff x="0" y="0"/>
            <a:chExt cx="720" cy="1056"/>
          </a:xfrm>
          <a:solidFill>
            <a:srgbClr val="92D050"/>
          </a:solidFill>
        </p:grpSpPr>
        <p:sp>
          <p:nvSpPr>
            <p:cNvPr id="75" name="AutoShape 54"/>
            <p:cNvSpPr>
              <a:spLocks/>
            </p:cNvSpPr>
            <p:nvPr/>
          </p:nvSpPr>
          <p:spPr bwMode="auto">
            <a:xfrm>
              <a:off x="0" y="0"/>
              <a:ext cx="720" cy="105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700" y="0"/>
                  </a:moveTo>
                  <a:cubicBezTo>
                    <a:pt x="1209" y="0"/>
                    <a:pt x="0" y="824"/>
                    <a:pt x="0" y="1841"/>
                  </a:cubicBezTo>
                  <a:lnTo>
                    <a:pt x="0" y="19759"/>
                  </a:lnTo>
                  <a:cubicBezTo>
                    <a:pt x="0" y="20776"/>
                    <a:pt x="1209" y="21600"/>
                    <a:pt x="2700" y="21600"/>
                  </a:cubicBezTo>
                  <a:lnTo>
                    <a:pt x="18900" y="21600"/>
                  </a:lnTo>
                  <a:cubicBezTo>
                    <a:pt x="20391" y="21600"/>
                    <a:pt x="21600" y="20776"/>
                    <a:pt x="21600" y="19759"/>
                  </a:cubicBezTo>
                  <a:lnTo>
                    <a:pt x="21600" y="1841"/>
                  </a:lnTo>
                  <a:cubicBezTo>
                    <a:pt x="21600" y="824"/>
                    <a:pt x="20391" y="0"/>
                    <a:pt x="18900" y="0"/>
                  </a:cubicBezTo>
                  <a:close/>
                  <a:moveTo>
                    <a:pt x="2700" y="0"/>
                  </a:moveTo>
                </a:path>
              </a:pathLst>
            </a:custGeom>
            <a:grp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55"/>
            <p:cNvSpPr>
              <a:spLocks/>
            </p:cNvSpPr>
            <p:nvPr/>
          </p:nvSpPr>
          <p:spPr bwMode="auto">
            <a:xfrm>
              <a:off x="37" y="293"/>
              <a:ext cx="643" cy="465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37295" bIns="0" anchor="ctr">
              <a:prstTxWarp prst="textNoShape">
                <a:avLst/>
              </a:prstTxWarp>
              <a:spAutoFit/>
            </a:bodyPr>
            <a:lstStyle/>
            <a:p>
              <a:pPr marL="36513" algn="ctr"/>
              <a:r>
                <a:rPr lang="en-US" sz="1600" dirty="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SDN</a:t>
              </a:r>
            </a:p>
            <a:p>
              <a:pPr marL="36513" algn="ctr"/>
              <a:r>
                <a:rPr lang="en-US" sz="1600" dirty="0"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JSON</a:t>
              </a:r>
            </a:p>
            <a:p>
              <a:pPr marL="36513" algn="ctr"/>
              <a:r>
                <a:rPr lang="en-US" sz="1600" dirty="0" err="1"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blockchain</a:t>
              </a:r>
              <a:endParaRPr lang="en-US" sz="1600" dirty="0"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endParaRPr>
            </a:p>
          </p:txBody>
        </p:sp>
      </p:grpSp>
      <p:grpSp>
        <p:nvGrpSpPr>
          <p:cNvPr id="77" name="Group 76"/>
          <p:cNvGrpSpPr>
            <a:grpSpLocks/>
          </p:cNvGrpSpPr>
          <p:nvPr/>
        </p:nvGrpSpPr>
        <p:grpSpPr bwMode="auto">
          <a:xfrm>
            <a:off x="6783737" y="5619497"/>
            <a:ext cx="1341193" cy="989013"/>
            <a:chOff x="0" y="0"/>
            <a:chExt cx="863" cy="623"/>
          </a:xfrm>
          <a:solidFill>
            <a:srgbClr val="92D050"/>
          </a:solidFill>
        </p:grpSpPr>
        <p:sp>
          <p:nvSpPr>
            <p:cNvPr id="78" name="AutoShape 77"/>
            <p:cNvSpPr>
              <a:spLocks/>
            </p:cNvSpPr>
            <p:nvPr/>
          </p:nvSpPr>
          <p:spPr bwMode="auto">
            <a:xfrm>
              <a:off x="0" y="0"/>
              <a:ext cx="863" cy="6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468"/>
                  </a:moveTo>
                  <a:cubicBezTo>
                    <a:pt x="810" y="20785"/>
                    <a:pt x="1620" y="20920"/>
                    <a:pt x="2397" y="21193"/>
                  </a:cubicBezTo>
                  <a:cubicBezTo>
                    <a:pt x="3077" y="21328"/>
                    <a:pt x="3791" y="21420"/>
                    <a:pt x="4406" y="21600"/>
                  </a:cubicBezTo>
                  <a:cubicBezTo>
                    <a:pt x="6026" y="21600"/>
                    <a:pt x="6608" y="21420"/>
                    <a:pt x="7063" y="21328"/>
                  </a:cubicBezTo>
                  <a:cubicBezTo>
                    <a:pt x="7581" y="21283"/>
                    <a:pt x="8003" y="21013"/>
                    <a:pt x="8456" y="20920"/>
                  </a:cubicBezTo>
                  <a:cubicBezTo>
                    <a:pt x="8878" y="20785"/>
                    <a:pt x="9266" y="20515"/>
                    <a:pt x="9783" y="20378"/>
                  </a:cubicBezTo>
                  <a:cubicBezTo>
                    <a:pt x="10206" y="20153"/>
                    <a:pt x="10658" y="19970"/>
                    <a:pt x="11082" y="19745"/>
                  </a:cubicBezTo>
                  <a:cubicBezTo>
                    <a:pt x="11599" y="19563"/>
                    <a:pt x="12052" y="19338"/>
                    <a:pt x="12507" y="19155"/>
                  </a:cubicBezTo>
                  <a:cubicBezTo>
                    <a:pt x="13089" y="19020"/>
                    <a:pt x="13607" y="18748"/>
                    <a:pt x="14257" y="18613"/>
                  </a:cubicBezTo>
                  <a:cubicBezTo>
                    <a:pt x="14872" y="18433"/>
                    <a:pt x="15519" y="18295"/>
                    <a:pt x="16199" y="18205"/>
                  </a:cubicBezTo>
                  <a:cubicBezTo>
                    <a:pt x="16977" y="18205"/>
                    <a:pt x="17787" y="18025"/>
                    <a:pt x="18598" y="18025"/>
                  </a:cubicBezTo>
                  <a:lnTo>
                    <a:pt x="18598" y="16354"/>
                  </a:lnTo>
                  <a:lnTo>
                    <a:pt x="19195" y="16254"/>
                  </a:lnTo>
                  <a:lnTo>
                    <a:pt x="20003" y="16254"/>
                  </a:lnTo>
                  <a:lnTo>
                    <a:pt x="20003" y="14469"/>
                  </a:lnTo>
                  <a:lnTo>
                    <a:pt x="20725" y="14394"/>
                  </a:lnTo>
                  <a:lnTo>
                    <a:pt x="21600" y="14394"/>
                  </a:lnTo>
                  <a:lnTo>
                    <a:pt x="21600" y="0"/>
                  </a:lnTo>
                  <a:lnTo>
                    <a:pt x="2972" y="0"/>
                  </a:lnTo>
                  <a:lnTo>
                    <a:pt x="2972" y="1815"/>
                  </a:lnTo>
                  <a:lnTo>
                    <a:pt x="1532" y="1815"/>
                  </a:lnTo>
                  <a:lnTo>
                    <a:pt x="1532" y="3676"/>
                  </a:lnTo>
                  <a:lnTo>
                    <a:pt x="0" y="3676"/>
                  </a:lnTo>
                  <a:lnTo>
                    <a:pt x="0" y="20468"/>
                  </a:lnTo>
                  <a:close/>
                  <a:moveTo>
                    <a:pt x="0" y="20468"/>
                  </a:moveTo>
                </a:path>
              </a:pathLst>
            </a:custGeom>
            <a:grp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AutoShape 78"/>
            <p:cNvSpPr>
              <a:spLocks/>
            </p:cNvSpPr>
            <p:nvPr/>
          </p:nvSpPr>
          <p:spPr bwMode="auto">
            <a:xfrm>
              <a:off x="61" y="52"/>
              <a:ext cx="739" cy="42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764"/>
                  </a:moveTo>
                  <a:lnTo>
                    <a:pt x="19957" y="2764"/>
                  </a:lnTo>
                  <a:lnTo>
                    <a:pt x="19957" y="21600"/>
                  </a:lnTo>
                  <a:moveTo>
                    <a:pt x="1684" y="0"/>
                  </a:moveTo>
                  <a:lnTo>
                    <a:pt x="21600" y="0"/>
                  </a:lnTo>
                  <a:lnTo>
                    <a:pt x="21600" y="18799"/>
                  </a:lnTo>
                </a:path>
              </a:pathLst>
            </a:custGeom>
            <a:grp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79"/>
            <p:cNvSpPr>
              <a:spLocks/>
            </p:cNvSpPr>
            <p:nvPr/>
          </p:nvSpPr>
          <p:spPr bwMode="auto">
            <a:xfrm>
              <a:off x="42" y="174"/>
              <a:ext cx="662" cy="281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718" bIns="38100" anchor="ctr">
              <a:prstTxWarp prst="textNoShape">
                <a:avLst/>
              </a:prstTxWarp>
              <a:spAutoFit/>
            </a:bodyPr>
            <a:lstStyle/>
            <a:p>
              <a:pPr marL="14288" algn="ctr"/>
              <a:r>
                <a:rPr lang="en-US" sz="1200" dirty="0"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cybersecurity</a:t>
              </a:r>
            </a:p>
            <a:p>
              <a:pPr marL="14288" algn="ctr"/>
              <a:r>
                <a:rPr lang="en-US" sz="1200" dirty="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data centers</a:t>
              </a:r>
            </a:p>
          </p:txBody>
        </p:sp>
      </p:grpSp>
      <p:grpSp>
        <p:nvGrpSpPr>
          <p:cNvPr id="82" name="Group 59"/>
          <p:cNvGrpSpPr>
            <a:grpSpLocks/>
          </p:cNvGrpSpPr>
          <p:nvPr/>
        </p:nvGrpSpPr>
        <p:grpSpPr bwMode="auto">
          <a:xfrm>
            <a:off x="7634461" y="3208488"/>
            <a:ext cx="990600" cy="323850"/>
            <a:chOff x="0" y="-2"/>
            <a:chExt cx="624" cy="204"/>
          </a:xfrm>
          <a:solidFill>
            <a:srgbClr val="92D050"/>
          </a:solidFill>
        </p:grpSpPr>
        <p:sp>
          <p:nvSpPr>
            <p:cNvPr id="83" name="AutoShape 60"/>
            <p:cNvSpPr>
              <a:spLocks/>
            </p:cNvSpPr>
            <p:nvPr/>
          </p:nvSpPr>
          <p:spPr bwMode="auto">
            <a:xfrm>
              <a:off x="0" y="4"/>
              <a:ext cx="624" cy="1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475" y="0"/>
                  </a:moveTo>
                  <a:cubicBezTo>
                    <a:pt x="1556" y="0"/>
                    <a:pt x="0" y="4835"/>
                    <a:pt x="0" y="10800"/>
                  </a:cubicBezTo>
                  <a:cubicBezTo>
                    <a:pt x="0" y="16765"/>
                    <a:pt x="1556" y="21600"/>
                    <a:pt x="3475" y="21600"/>
                  </a:cubicBezTo>
                  <a:lnTo>
                    <a:pt x="18125" y="21600"/>
                  </a:lnTo>
                  <a:cubicBezTo>
                    <a:pt x="20044" y="21600"/>
                    <a:pt x="21600" y="16765"/>
                    <a:pt x="21600" y="10800"/>
                  </a:cubicBezTo>
                  <a:cubicBezTo>
                    <a:pt x="21600" y="4835"/>
                    <a:pt x="20044" y="0"/>
                    <a:pt x="18125" y="0"/>
                  </a:cubicBezTo>
                  <a:close/>
                  <a:moveTo>
                    <a:pt x="3475" y="0"/>
                  </a:moveTo>
                </a:path>
              </a:pathLst>
            </a:custGeom>
            <a:grp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61"/>
            <p:cNvSpPr>
              <a:spLocks/>
            </p:cNvSpPr>
            <p:nvPr/>
          </p:nvSpPr>
          <p:spPr bwMode="auto">
            <a:xfrm>
              <a:off x="45" y="-2"/>
              <a:ext cx="532" cy="204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87130" bIns="38100" anchor="ctr">
              <a:prstTxWarp prst="textNoShape">
                <a:avLst/>
              </a:prstTxWarp>
              <a:spAutoFit/>
            </a:bodyPr>
            <a:lstStyle/>
            <a:p>
              <a:pPr marL="9525" algn="ctr"/>
              <a:r>
                <a:rPr lang="en-US" sz="1600" dirty="0">
                  <a:solidFill>
                    <a:schemeClr val="tx1"/>
                  </a:solidFill>
                  <a:latin typeface="Tahoma" pitchFamily="-107" charset="0"/>
                  <a:ea typeface="Tahoma" pitchFamily="-107" charset="0"/>
                  <a:cs typeface="Tahoma" pitchFamily="-107" charset="0"/>
                  <a:sym typeface="Tahoma" pitchFamily="-107" charset="0"/>
                </a:rPr>
                <a:t>10 Gb/s</a:t>
              </a:r>
            </a:p>
          </p:txBody>
        </p:sp>
      </p:grpSp>
      <p:sp>
        <p:nvSpPr>
          <p:cNvPr id="85" name="Rectangle 63"/>
          <p:cNvSpPr>
            <a:spLocks/>
          </p:cNvSpPr>
          <p:nvPr/>
        </p:nvSpPr>
        <p:spPr bwMode="auto">
          <a:xfrm>
            <a:off x="127173" y="5896844"/>
            <a:ext cx="874918" cy="49244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600" dirty="0"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technical</a:t>
            </a:r>
          </a:p>
          <a:p>
            <a:pPr marL="39688"/>
            <a:r>
              <a:rPr lang="en-US" sz="1600" dirty="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issues</a:t>
            </a:r>
          </a:p>
        </p:txBody>
      </p:sp>
      <p:sp>
        <p:nvSpPr>
          <p:cNvPr id="86" name="Line 15"/>
          <p:cNvSpPr>
            <a:spLocks noChangeShapeType="1"/>
          </p:cNvSpPr>
          <p:nvPr/>
        </p:nvSpPr>
        <p:spPr bwMode="auto">
          <a:xfrm>
            <a:off x="8410920" y="2353068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Rectangle 25"/>
          <p:cNvSpPr>
            <a:spLocks/>
          </p:cNvSpPr>
          <p:nvPr/>
        </p:nvSpPr>
        <p:spPr bwMode="auto">
          <a:xfrm>
            <a:off x="8027858" y="2761846"/>
            <a:ext cx="587980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dirty="0">
                <a:solidFill>
                  <a:schemeClr val="tx1"/>
                </a:solidFill>
                <a:latin typeface="Tahoma" pitchFamily="-107" charset="0"/>
                <a:ea typeface="Tahoma" pitchFamily="-107" charset="0"/>
                <a:cs typeface="Tahoma" pitchFamily="-107" charset="0"/>
                <a:sym typeface="Tahoma" pitchFamily="-107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100837968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has changed?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6216-E825-884D-991E-6A35E8ABE652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827803"/>
              </p:ext>
            </p:extLst>
          </p:nvPr>
        </p:nvGraphicFramePr>
        <p:xfrm>
          <a:off x="381944" y="1565154"/>
          <a:ext cx="8371696" cy="346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5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5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1980s/1990s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2000s+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Rapid</a:t>
                      </a:r>
                      <a:r>
                        <a:rPr lang="en-US" baseline="0" dirty="0"/>
                        <a:t> technology evolution in network 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Relatively stable core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Internet </a:t>
                      </a:r>
                      <a:r>
                        <a:rPr lang="en-US" dirty="0" err="1"/>
                        <a:t>exceptionalism</a:t>
                      </a:r>
                      <a:r>
                        <a:rPr lang="en-US" dirty="0"/>
                        <a:t> (no distance! no borders!)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National</a:t>
                      </a:r>
                      <a:r>
                        <a:rPr lang="en-US" baseline="0" dirty="0"/>
                        <a:t> laws &amp; customs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Internet</a:t>
                      </a:r>
                      <a:r>
                        <a:rPr lang="en-US" baseline="0" dirty="0"/>
                        <a:t> utopianism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“Big Switch”,</a:t>
                      </a:r>
                      <a:r>
                        <a:rPr lang="en-US" baseline="0" dirty="0"/>
                        <a:t> harms &amp; limitations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Performance</a:t>
                      </a:r>
                      <a:r>
                        <a:rPr lang="en-US" baseline="0" dirty="0"/>
                        <a:t>!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Reliability? Usability!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Cost-insensitive (and “free” phone access)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Deployment</a:t>
                      </a:r>
                      <a:r>
                        <a:rPr lang="en-US" baseline="0" dirty="0"/>
                        <a:t> cost barriers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Separated from commercial media (newspapers,</a:t>
                      </a:r>
                      <a:r>
                        <a:rPr lang="en-US" baseline="0" dirty="0"/>
                        <a:t> magazines, radio, TV)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Affects</a:t>
                      </a:r>
                      <a:r>
                        <a:rPr lang="en-US" baseline="0" dirty="0"/>
                        <a:t> all media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Self-revealed</a:t>
                      </a:r>
                      <a:r>
                        <a:rPr lang="en-US" baseline="0" dirty="0"/>
                        <a:t> data (email, BBS)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Intimate</a:t>
                      </a:r>
                      <a:r>
                        <a:rPr lang="en-US" baseline="0" dirty="0"/>
                        <a:t> data (information access, behavioral, sensors)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Little</a:t>
                      </a:r>
                      <a:r>
                        <a:rPr lang="en-US" baseline="0" dirty="0"/>
                        <a:t> economic impact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</a:t>
                      </a:r>
                      <a:r>
                        <a:rPr lang="en-US" baseline="0" dirty="0"/>
                        <a:t> of the largest US exports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9485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different?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EC8BE-675D-E746-AE7B-7E53ACDFF333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79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59025"/>
              </p:ext>
            </p:extLst>
          </p:nvPr>
        </p:nvGraphicFramePr>
        <p:xfrm>
          <a:off x="457200" y="1397000"/>
          <a:ext cx="8144832" cy="461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6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6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6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Utilities (gas, water,</a:t>
                      </a:r>
                      <a:r>
                        <a:rPr lang="en-US" baseline="0" dirty="0"/>
                        <a:t> electricity)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Consumer</a:t>
                      </a:r>
                      <a:r>
                        <a:rPr lang="en-US" baseline="0" dirty="0"/>
                        <a:t> electronics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Geographic 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regional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local, national, international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mostly international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Economics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enabler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entry, competition, enabler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Trade,</a:t>
                      </a:r>
                      <a:r>
                        <a:rPr lang="en-US" sz="1600" baseline="0" dirty="0"/>
                        <a:t> patents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Impact</a:t>
                      </a:r>
                      <a:r>
                        <a:rPr lang="en-US" sz="1600" baseline="0" dirty="0"/>
                        <a:t> on culture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minimal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foundational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rarely (Walkman,</a:t>
                      </a:r>
                      <a:r>
                        <a:rPr lang="en-US" sz="1600" baseline="0" dirty="0"/>
                        <a:t> iPhone)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Impact on domestic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politics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 LDCs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jobs,</a:t>
                      </a:r>
                      <a:r>
                        <a:rPr lang="en-US" sz="1600" baseline="0" dirty="0"/>
                        <a:t> education, health, transportation, copyright, income inequality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health</a:t>
                      </a:r>
                      <a:r>
                        <a:rPr lang="en-US" sz="1600" baseline="0" dirty="0"/>
                        <a:t> &amp; education (smartphones)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Impact</a:t>
                      </a:r>
                      <a:r>
                        <a:rPr lang="en-US" sz="1600" baseline="0" dirty="0"/>
                        <a:t> on international politics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water</a:t>
                      </a:r>
                      <a:r>
                        <a:rPr lang="en-US" sz="1600" baseline="0" dirty="0"/>
                        <a:t> rights?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trade, espionage,</a:t>
                      </a:r>
                      <a:r>
                        <a:rPr lang="en-US" sz="1600" baseline="0" dirty="0"/>
                        <a:t> propaganda, </a:t>
                      </a:r>
                      <a:r>
                        <a:rPr lang="en-US" sz="1600" baseline="0" dirty="0" err="1"/>
                        <a:t>cyberattacks</a:t>
                      </a:r>
                      <a:r>
                        <a:rPr lang="en-US" sz="1600" baseline="0" dirty="0"/>
                        <a:t>, copyright, …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0390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benefit from 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prepared (e.g., read assigned materials)</a:t>
            </a:r>
          </a:p>
          <a:p>
            <a:r>
              <a:rPr lang="en-US" dirty="0"/>
              <a:t>Expand your mental horizon beyond your discipline</a:t>
            </a:r>
          </a:p>
          <a:p>
            <a:r>
              <a:rPr lang="en-US" dirty="0"/>
              <a:t>Understand positions you may not “like”</a:t>
            </a:r>
          </a:p>
          <a:p>
            <a:r>
              <a:rPr lang="en-US" dirty="0"/>
              <a:t>Participate in class discussion</a:t>
            </a:r>
          </a:p>
          <a:p>
            <a:r>
              <a:rPr lang="en-US" dirty="0"/>
              <a:t>Pick an interesting project</a:t>
            </a:r>
          </a:p>
          <a:p>
            <a:pPr lvl="1"/>
            <a:r>
              <a:rPr lang="en-US" dirty="0"/>
              <a:t>“big data”</a:t>
            </a:r>
          </a:p>
          <a:p>
            <a:pPr lvl="1"/>
            <a:r>
              <a:rPr lang="en-US" dirty="0"/>
              <a:t>summary of work in an area (“law review for non-lawyers”)</a:t>
            </a:r>
          </a:p>
          <a:p>
            <a:pPr lvl="1"/>
            <a:r>
              <a:rPr lang="en-US" dirty="0"/>
              <a:t>apps &amp; software for public-good applications</a:t>
            </a:r>
          </a:p>
          <a:p>
            <a:pPr lvl="1"/>
            <a:r>
              <a:rPr lang="en-US" dirty="0"/>
              <a:t>system modeling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FFAC-596C-8F4A-93AD-7A887FD70628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2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not to benefit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Catch up on Facebook &amp; Instagram</a:t>
            </a:r>
          </a:p>
          <a:p>
            <a:r>
              <a:rPr lang="en-US" dirty="0"/>
              <a:t>Cat videos!</a:t>
            </a:r>
          </a:p>
          <a:p>
            <a:r>
              <a:rPr lang="en-US" dirty="0"/>
              <a:t>Transcribe the class into your notebook</a:t>
            </a:r>
          </a:p>
          <a:p>
            <a:r>
              <a:rPr lang="en-US" dirty="0"/>
              <a:t>Flip through the slides</a:t>
            </a:r>
          </a:p>
          <a:p>
            <a:r>
              <a:rPr lang="en-US" dirty="0"/>
              <a:t>Voice only popular opinions</a:t>
            </a:r>
          </a:p>
          <a:p>
            <a:pPr lvl="1"/>
            <a:r>
              <a:rPr lang="en-US" dirty="0"/>
              <a:t>or opinions you read in the NY Times, WSJ or Breitbart</a:t>
            </a:r>
          </a:p>
          <a:p>
            <a:r>
              <a:rPr lang="en-US" dirty="0"/>
              <a:t>Believe that the instructor is always right</a:t>
            </a:r>
          </a:p>
          <a:p>
            <a:pPr lvl="1"/>
            <a:r>
              <a:rPr lang="en-US" dirty="0"/>
              <a:t>on facts or interpretation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FF90-DD3F-3944-9F57-F80B0D53999E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10260"/>
      </p:ext>
    </p:extLst>
  </p:cSld>
  <p:clrMapOvr>
    <a:masterClrMapping/>
  </p:clrMapOvr>
</p:sld>
</file>

<file path=ppt/theme/theme1.xml><?xml version="1.0" encoding="utf-8"?>
<a:theme xmlns:a="http://schemas.openxmlformats.org/drawingml/2006/main" name="2018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5822D615-8D64-FB4C-96D8-52CD40E15567}" vid="{A7798262-5987-ED46-9110-256C420A2C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 blue</Template>
  <TotalTime>11466</TotalTime>
  <Words>3791</Words>
  <Application>Microsoft Macintosh PowerPoint</Application>
  <PresentationFormat>On-screen Show (4:3)</PresentationFormat>
  <Paragraphs>930</Paragraphs>
  <Slides>79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9" baseType="lpstr">
      <vt:lpstr>Arial</vt:lpstr>
      <vt:lpstr>Arial</vt:lpstr>
      <vt:lpstr>Calibri</vt:lpstr>
      <vt:lpstr>Calibri Light</vt:lpstr>
      <vt:lpstr>Calibri Regular</vt:lpstr>
      <vt:lpstr>Mangal</vt:lpstr>
      <vt:lpstr>Roboto</vt:lpstr>
      <vt:lpstr>Tahoma</vt:lpstr>
      <vt:lpstr>Wingdings</vt:lpstr>
      <vt:lpstr>2018 blue</vt:lpstr>
      <vt:lpstr>Internet Technology, Economics and Policy</vt:lpstr>
      <vt:lpstr>Class overview</vt:lpstr>
      <vt:lpstr>Big questions</vt:lpstr>
      <vt:lpstr>What’s on the syllabus?</vt:lpstr>
      <vt:lpstr>What’s on the syllabus?</vt:lpstr>
      <vt:lpstr>What should you be able to do after taking the class?</vt:lpstr>
      <vt:lpstr>Materials</vt:lpstr>
      <vt:lpstr>How to benefit from this class</vt:lpstr>
      <vt:lpstr>How not to benefit</vt:lpstr>
      <vt:lpstr>Mechanics</vt:lpstr>
      <vt:lpstr>Semester project</vt:lpstr>
      <vt:lpstr>Semester project</vt:lpstr>
      <vt:lpstr>Field trip?</vt:lpstr>
      <vt:lpstr>People &amp; Money</vt:lpstr>
      <vt:lpstr>Internet growth – classical view (1995-2009)</vt:lpstr>
      <vt:lpstr>Internet growth – 2009–2016</vt:lpstr>
      <vt:lpstr>Global Internet users</vt:lpstr>
      <vt:lpstr>% of US adults who are home broadband users</vt:lpstr>
      <vt:lpstr>Dial-up still mattered 10 years ago</vt:lpstr>
      <vt:lpstr>US Internet access</vt:lpstr>
      <vt:lpstr>% of U.S. adults who do not use broadband at home but own smartphones</vt:lpstr>
      <vt:lpstr>Digital media usage (US)</vt:lpstr>
      <vt:lpstr>But not all are happy about this…</vt:lpstr>
      <vt:lpstr>Newspaper circulation </vt:lpstr>
      <vt:lpstr>Newspaper revenue</vt:lpstr>
      <vt:lpstr>Cord cutting - video</vt:lpstr>
      <vt:lpstr>Cord cutting - phone</vt:lpstr>
      <vt:lpstr>Media advertising spending</vt:lpstr>
      <vt:lpstr>Advertising as fraction of GDP</vt:lpstr>
      <vt:lpstr>Advertising is changing</vt:lpstr>
      <vt:lpstr>Print still has room to fall</vt:lpstr>
      <vt:lpstr>Basic Internet money routing</vt:lpstr>
      <vt:lpstr>Largest advertisers</vt:lpstr>
      <vt:lpstr>U.S. wireless telecommunication providers</vt:lpstr>
      <vt:lpstr>More industry revenues</vt:lpstr>
      <vt:lpstr>Internet service providers (by age)</vt:lpstr>
      <vt:lpstr>The industry is complicated</vt:lpstr>
      <vt:lpstr>PowerPoint Presentation</vt:lpstr>
      <vt:lpstr>PowerPoint Presentation</vt:lpstr>
      <vt:lpstr>Cable TV subscriptions</vt:lpstr>
      <vt:lpstr>Cable companies</vt:lpstr>
      <vt:lpstr>It used to be simple (ca. 1990)</vt:lpstr>
      <vt:lpstr>OTT, VOD, SVOD, …</vt:lpstr>
      <vt:lpstr>OTT, SVOD, …</vt:lpstr>
      <vt:lpstr>Basic video money routing</vt:lpstr>
      <vt:lpstr>Video markets – MVPD and vMVPD</vt:lpstr>
      <vt:lpstr>New video models</vt:lpstr>
      <vt:lpstr>News revenue</vt:lpstr>
      <vt:lpstr>2015-2020 U.S. Advertising</vt:lpstr>
      <vt:lpstr>Newspaper advertising</vt:lpstr>
      <vt:lpstr>NY Times, 09/10/1970</vt:lpstr>
      <vt:lpstr>Aside: political advertising on TV</vt:lpstr>
      <vt:lpstr>Digital advertising revenue</vt:lpstr>
      <vt:lpstr>Who is advertising?</vt:lpstr>
      <vt:lpstr>What kind of advertising?</vt:lpstr>
      <vt:lpstr>What kind of advertising?</vt:lpstr>
      <vt:lpstr>Programmatic advertising</vt:lpstr>
      <vt:lpstr>Buying media programmatically</vt:lpstr>
      <vt:lpstr>Facebook ad targeting</vt:lpstr>
      <vt:lpstr>Facebook ad targeting</vt:lpstr>
      <vt:lpstr>Facebook looks like advertising</vt:lpstr>
      <vt:lpstr>Types of banner advertising (&amp; video?) inventory</vt:lpstr>
      <vt:lpstr>The eco system</vt:lpstr>
      <vt:lpstr>Advertising reach</vt:lpstr>
      <vt:lpstr>How much can you make on web ads?</vt:lpstr>
      <vt:lpstr>Fake news (mostly)</vt:lpstr>
      <vt:lpstr>Web and mobile advertising</vt:lpstr>
      <vt:lpstr>Example trackers (New York Times)</vt:lpstr>
      <vt:lpstr>Tracking users and households</vt:lpstr>
      <vt:lpstr>Browser strings</vt:lpstr>
      <vt:lpstr>US dominates marketing</vt:lpstr>
      <vt:lpstr>PowerPoint Presentation</vt:lpstr>
      <vt:lpstr>Global ad spending by medium</vt:lpstr>
      <vt:lpstr>A bit of technology</vt:lpstr>
      <vt:lpstr>Converging communities</vt:lpstr>
      <vt:lpstr>Lifecycle of technologies</vt:lpstr>
      <vt:lpstr>Internet and networks timeline</vt:lpstr>
      <vt:lpstr>What has changed?</vt:lpstr>
      <vt:lpstr>What’s different?</vt:lpstr>
    </vt:vector>
  </TitlesOfParts>
  <Company>Columbia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Technology, Economics and Policy</dc:title>
  <dc:creator>Henning Schulzrinne</dc:creator>
  <cp:lastModifiedBy>Henning Schulzrinne</cp:lastModifiedBy>
  <cp:revision>116</cp:revision>
  <dcterms:created xsi:type="dcterms:W3CDTF">2014-09-02T02:18:32Z</dcterms:created>
  <dcterms:modified xsi:type="dcterms:W3CDTF">2019-01-25T15:56:00Z</dcterms:modified>
</cp:coreProperties>
</file>