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4.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72" r:id="rId1"/>
  </p:sldMasterIdLst>
  <p:notesMasterIdLst>
    <p:notesMasterId r:id="rId98"/>
  </p:notesMasterIdLst>
  <p:handoutMasterIdLst>
    <p:handoutMasterId r:id="rId99"/>
  </p:handoutMasterIdLst>
  <p:sldIdLst>
    <p:sldId id="256" r:id="rId2"/>
    <p:sldId id="315" r:id="rId3"/>
    <p:sldId id="274" r:id="rId4"/>
    <p:sldId id="257" r:id="rId5"/>
    <p:sldId id="268" r:id="rId6"/>
    <p:sldId id="271" r:id="rId7"/>
    <p:sldId id="292" r:id="rId8"/>
    <p:sldId id="259" r:id="rId9"/>
    <p:sldId id="260" r:id="rId10"/>
    <p:sldId id="261" r:id="rId11"/>
    <p:sldId id="270" r:id="rId12"/>
    <p:sldId id="269" r:id="rId13"/>
    <p:sldId id="341" r:id="rId14"/>
    <p:sldId id="316" r:id="rId15"/>
    <p:sldId id="263" r:id="rId16"/>
    <p:sldId id="339" r:id="rId17"/>
    <p:sldId id="357" r:id="rId18"/>
    <p:sldId id="363" r:id="rId19"/>
    <p:sldId id="365" r:id="rId20"/>
    <p:sldId id="275" r:id="rId21"/>
    <p:sldId id="364" r:id="rId22"/>
    <p:sldId id="358" r:id="rId23"/>
    <p:sldId id="267" r:id="rId24"/>
    <p:sldId id="360" r:id="rId25"/>
    <p:sldId id="359" r:id="rId26"/>
    <p:sldId id="361" r:id="rId27"/>
    <p:sldId id="369" r:id="rId28"/>
    <p:sldId id="280" r:id="rId29"/>
    <p:sldId id="368" r:id="rId30"/>
    <p:sldId id="362" r:id="rId31"/>
    <p:sldId id="286" r:id="rId32"/>
    <p:sldId id="317" r:id="rId33"/>
    <p:sldId id="288" r:id="rId34"/>
    <p:sldId id="367" r:id="rId35"/>
    <p:sldId id="328" r:id="rId36"/>
    <p:sldId id="344" r:id="rId37"/>
    <p:sldId id="345" r:id="rId38"/>
    <p:sldId id="353" r:id="rId39"/>
    <p:sldId id="354" r:id="rId40"/>
    <p:sldId id="329" r:id="rId41"/>
    <p:sldId id="356" r:id="rId42"/>
    <p:sldId id="346" r:id="rId43"/>
    <p:sldId id="337" r:id="rId44"/>
    <p:sldId id="338" r:id="rId45"/>
    <p:sldId id="326" r:id="rId46"/>
    <p:sldId id="370" r:id="rId47"/>
    <p:sldId id="371" r:id="rId48"/>
    <p:sldId id="318" r:id="rId49"/>
    <p:sldId id="324" r:id="rId50"/>
    <p:sldId id="347" r:id="rId51"/>
    <p:sldId id="348" r:id="rId52"/>
    <p:sldId id="385" r:id="rId53"/>
    <p:sldId id="386" r:id="rId54"/>
    <p:sldId id="392" r:id="rId55"/>
    <p:sldId id="375" r:id="rId56"/>
    <p:sldId id="379" r:id="rId57"/>
    <p:sldId id="376" r:id="rId58"/>
    <p:sldId id="377" r:id="rId59"/>
    <p:sldId id="340" r:id="rId60"/>
    <p:sldId id="319" r:id="rId61"/>
    <p:sldId id="322" r:id="rId62"/>
    <p:sldId id="321" r:id="rId63"/>
    <p:sldId id="380" r:id="rId64"/>
    <p:sldId id="381" r:id="rId65"/>
    <p:sldId id="355" r:id="rId66"/>
    <p:sldId id="323" r:id="rId67"/>
    <p:sldId id="325" r:id="rId68"/>
    <p:sldId id="349" r:id="rId69"/>
    <p:sldId id="352" r:id="rId70"/>
    <p:sldId id="391" r:id="rId71"/>
    <p:sldId id="390" r:id="rId72"/>
    <p:sldId id="378" r:id="rId73"/>
    <p:sldId id="387" r:id="rId74"/>
    <p:sldId id="372" r:id="rId75"/>
    <p:sldId id="374" r:id="rId76"/>
    <p:sldId id="373" r:id="rId77"/>
    <p:sldId id="382" r:id="rId78"/>
    <p:sldId id="383" r:id="rId79"/>
    <p:sldId id="350" r:id="rId80"/>
    <p:sldId id="351" r:id="rId81"/>
    <p:sldId id="330" r:id="rId82"/>
    <p:sldId id="331" r:id="rId83"/>
    <p:sldId id="342" r:id="rId84"/>
    <p:sldId id="332" r:id="rId85"/>
    <p:sldId id="384" r:id="rId86"/>
    <p:sldId id="335" r:id="rId87"/>
    <p:sldId id="336" r:id="rId88"/>
    <p:sldId id="333" r:id="rId89"/>
    <p:sldId id="388" r:id="rId90"/>
    <p:sldId id="389" r:id="rId91"/>
    <p:sldId id="343" r:id="rId92"/>
    <p:sldId id="264" r:id="rId93"/>
    <p:sldId id="265" r:id="rId94"/>
    <p:sldId id="266" r:id="rId95"/>
    <p:sldId id="258" r:id="rId96"/>
    <p:sldId id="272" r:id="rId9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190"/>
    <p:restoredTop sz="81043"/>
  </p:normalViewPr>
  <p:slideViewPr>
    <p:cSldViewPr snapToGrid="0" snapToObjects="1">
      <p:cViewPr varScale="1">
        <p:scale>
          <a:sx n="114" d="100"/>
          <a:sy n="114" d="100"/>
        </p:scale>
        <p:origin x="2000" y="1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handoutMaster" Target="handoutMasters/handout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endParaRPr lang="en-US"/>
          </a:p>
        </c:rich>
      </c:tx>
      <c:overlay val="1"/>
    </c:title>
    <c:autoTitleDeleted val="0"/>
    <c:plotArea>
      <c:layout/>
      <c:barChart>
        <c:barDir val="col"/>
        <c:grouping val="clustered"/>
        <c:varyColors val="0"/>
        <c:ser>
          <c:idx val="0"/>
          <c:order val="0"/>
          <c:tx>
            <c:strRef>
              <c:f>Sheet1!$B$1</c:f>
              <c:strCache>
                <c:ptCount val="1"/>
                <c:pt idx="0">
                  <c:v>data</c:v>
                </c:pt>
              </c:strCache>
            </c:strRef>
          </c:tx>
          <c:spPr>
            <a:solidFill>
              <a:srgbClr val="2875DD"/>
            </a:solidFill>
            <a:ln>
              <a:solidFill>
                <a:srgbClr val="2875DD"/>
              </a:solidFill>
            </a:ln>
          </c:spPr>
          <c:invertIfNegative val="0"/>
          <c:dLbls>
            <c:dLbl>
              <c:idx val="0"/>
              <c:numFmt formatCode="#,##0.00" sourceLinked="0"/>
              <c:spPr/>
              <c:txPr>
                <a:bodyPr/>
                <a:lstStyle/>
                <a:p>
                  <a:pPr>
                    <a:defRPr sz="1000" b="1" smtId="4294967295">
                      <a:solidFill>
                        <a:srgbClr val="0F283E"/>
                      </a:solidFill>
                      <a:latin typeface="Arial"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0-5C91-254C-B941-C7498992AA25}"/>
                </c:ext>
              </c:extLst>
            </c:dLbl>
            <c:dLbl>
              <c:idx val="1"/>
              <c:numFmt formatCode="#,##0.00" sourceLinked="0"/>
              <c:spPr/>
              <c:txPr>
                <a:bodyPr/>
                <a:lstStyle/>
                <a:p>
                  <a:pPr>
                    <a:defRPr sz="1000" b="1" smtId="4294967295">
                      <a:solidFill>
                        <a:srgbClr val="0F283E"/>
                      </a:solidFill>
                      <a:latin typeface="Arial"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1-5C91-254C-B941-C7498992AA25}"/>
                </c:ext>
              </c:extLst>
            </c:dLbl>
            <c:dLbl>
              <c:idx val="2"/>
              <c:numFmt formatCode="#,##0.00" sourceLinked="0"/>
              <c:spPr/>
              <c:txPr>
                <a:bodyPr/>
                <a:lstStyle/>
                <a:p>
                  <a:pPr>
                    <a:defRPr sz="1000" b="1" smtId="4294967295">
                      <a:solidFill>
                        <a:srgbClr val="0F283E"/>
                      </a:solidFill>
                      <a:latin typeface="Arial"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2-5C91-254C-B941-C7498992AA25}"/>
                </c:ext>
              </c:extLst>
            </c:dLbl>
            <c:dLbl>
              <c:idx val="3"/>
              <c:numFmt formatCode="#,##0.00" sourceLinked="0"/>
              <c:spPr/>
              <c:txPr>
                <a:bodyPr/>
                <a:lstStyle/>
                <a:p>
                  <a:pPr>
                    <a:defRPr sz="1000" b="1" smtId="4294967295">
                      <a:solidFill>
                        <a:srgbClr val="0F283E"/>
                      </a:solidFill>
                      <a:latin typeface="Arial"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3-5C91-254C-B941-C7498992AA25}"/>
                </c:ext>
              </c:extLst>
            </c:dLbl>
            <c:dLbl>
              <c:idx val="4"/>
              <c:numFmt formatCode="#,##0.00" sourceLinked="0"/>
              <c:spPr/>
              <c:txPr>
                <a:bodyPr/>
                <a:lstStyle/>
                <a:p>
                  <a:pPr>
                    <a:defRPr sz="1000" b="1" smtId="4294967295">
                      <a:solidFill>
                        <a:srgbClr val="0F283E"/>
                      </a:solidFill>
                      <a:latin typeface="Arial"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4-5C91-254C-B941-C7498992AA25}"/>
                </c:ext>
              </c:extLst>
            </c:dLbl>
            <c:dLbl>
              <c:idx val="5"/>
              <c:numFmt formatCode="#,##0.00" sourceLinked="0"/>
              <c:spPr/>
              <c:txPr>
                <a:bodyPr/>
                <a:lstStyle/>
                <a:p>
                  <a:pPr>
                    <a:defRPr sz="1000" b="1" smtId="4294967295">
                      <a:solidFill>
                        <a:srgbClr val="0F283E"/>
                      </a:solidFill>
                      <a:latin typeface="Arial"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5-5C91-254C-B941-C7498992AA25}"/>
                </c:ext>
              </c:extLst>
            </c:dLbl>
            <c:dLbl>
              <c:idx val="6"/>
              <c:numFmt formatCode="#,##0.00" sourceLinked="0"/>
              <c:spPr/>
              <c:txPr>
                <a:bodyPr/>
                <a:lstStyle/>
                <a:p>
                  <a:pPr>
                    <a:defRPr sz="1000" b="1" smtId="4294967295">
                      <a:solidFill>
                        <a:srgbClr val="0F283E"/>
                      </a:solidFill>
                      <a:latin typeface="Arial"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6-5C91-254C-B941-C7498992AA25}"/>
                </c:ext>
              </c:extLst>
            </c:dLbl>
            <c:spPr>
              <a:noFill/>
              <a:ln>
                <a:noFill/>
              </a:ln>
              <a:effectLst/>
            </c:spPr>
            <c:txPr>
              <a:bodyPr/>
              <a:lstStyle/>
              <a:p>
                <a:pPr>
                  <a:defRPr sz="900" b="0" smtId="4294967295">
                    <a:solidFill>
                      <a:srgbClr val="0F283E"/>
                    </a:solidFill>
                    <a:latin typeface="Arial"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2015</c:v>
                </c:pt>
                <c:pt idx="1">
                  <c:v>2016</c:v>
                </c:pt>
                <c:pt idx="2">
                  <c:v>2017*</c:v>
                </c:pt>
                <c:pt idx="3">
                  <c:v>2018*</c:v>
                </c:pt>
                <c:pt idx="4">
                  <c:v>2019*</c:v>
                </c:pt>
                <c:pt idx="5">
                  <c:v>2020*</c:v>
                </c:pt>
                <c:pt idx="6">
                  <c:v>2021*</c:v>
                </c:pt>
              </c:strCache>
            </c:strRef>
          </c:cat>
          <c:val>
            <c:numRef>
              <c:f>Sheet1!$B$2:$B$8</c:f>
              <c:numCache>
                <c:formatCode>General</c:formatCode>
                <c:ptCount val="7"/>
                <c:pt idx="0">
                  <c:v>183.06</c:v>
                </c:pt>
                <c:pt idx="1">
                  <c:v>194.85</c:v>
                </c:pt>
                <c:pt idx="2">
                  <c:v>206.77</c:v>
                </c:pt>
                <c:pt idx="3">
                  <c:v>218.93</c:v>
                </c:pt>
                <c:pt idx="4">
                  <c:v>231.81</c:v>
                </c:pt>
                <c:pt idx="5">
                  <c:v>245.64</c:v>
                </c:pt>
                <c:pt idx="6">
                  <c:v>259.19</c:v>
                </c:pt>
              </c:numCache>
            </c:numRef>
          </c:val>
          <c:extLst>
            <c:ext xmlns:c16="http://schemas.microsoft.com/office/drawing/2014/chart" uri="{C3380CC4-5D6E-409C-BE32-E72D297353CC}">
              <c16:uniqueId val="{00000007-5C91-254C-B941-C7498992AA25}"/>
            </c:ext>
          </c:extLst>
        </c:ser>
        <c:dLbls>
          <c:showLegendKey val="0"/>
          <c:showVal val="0"/>
          <c:showCatName val="0"/>
          <c:showSerName val="0"/>
          <c:showPercent val="0"/>
          <c:showBubbleSize val="0"/>
        </c:dLbls>
        <c:gapWidth val="80"/>
        <c:overlap val="-10"/>
        <c:axId val="67451136"/>
        <c:axId val="66437120"/>
      </c:barChart>
      <c:catAx>
        <c:axId val="67451136"/>
        <c:scaling>
          <c:orientation val="minMax"/>
        </c:scaling>
        <c:delete val="0"/>
        <c:axPos val="b"/>
        <c:numFmt formatCode="General" sourceLinked="1"/>
        <c:majorTickMark val="none"/>
        <c:minorTickMark val="none"/>
        <c:tickLblPos val="low"/>
        <c:spPr>
          <a:ln w="25400">
            <a:solidFill>
              <a:srgbClr val="2F2F2F"/>
            </a:solidFill>
          </a:ln>
        </c:spPr>
        <c:txPr>
          <a:bodyPr/>
          <a:lstStyle/>
          <a:p>
            <a:pPr>
              <a:defRPr sz="900" b="0" smtId="4294967295">
                <a:solidFill>
                  <a:srgbClr val="0F283E"/>
                </a:solidFill>
                <a:latin typeface="Arial" pitchFamily="34" charset="0"/>
              </a:defRPr>
            </a:pPr>
            <a:endParaRPr lang="en-US"/>
          </a:p>
        </c:txPr>
        <c:crossAx val="66437120"/>
        <c:crosses val="autoZero"/>
        <c:auto val="0"/>
        <c:lblAlgn val="ctr"/>
        <c:lblOffset val="100"/>
        <c:noMultiLvlLbl val="0"/>
      </c:catAx>
      <c:valAx>
        <c:axId val="66437120"/>
        <c:scaling>
          <c:orientation val="minMax"/>
          <c:min val="0"/>
        </c:scaling>
        <c:delete val="0"/>
        <c:axPos val="l"/>
        <c:majorGridlines>
          <c:spPr>
            <a:ln>
              <a:solidFill>
                <a:srgbClr val="0F283E"/>
              </a:solidFill>
              <a:prstDash val="dot"/>
            </a:ln>
          </c:spPr>
        </c:majorGridlines>
        <c:title>
          <c:tx>
            <c:rich>
              <a:bodyPr/>
              <a:lstStyle/>
              <a:p>
                <a:pPr>
                  <a:defRPr/>
                </a:pPr>
                <a:r>
                  <a:rPr lang="en-US" sz="900" b="0">
                    <a:solidFill>
                      <a:srgbClr val="0F283E"/>
                    </a:solidFill>
                    <a:latin typeface="Arial" pitchFamily="34" charset="0"/>
                  </a:rPr>
                  <a:t>Spending in billion U.S. dollars</a:t>
                </a:r>
              </a:p>
            </c:rich>
          </c:tx>
          <c:overlay val="0"/>
        </c:title>
        <c:numFmt formatCode="General" sourceLinked="1"/>
        <c:majorTickMark val="none"/>
        <c:minorTickMark val="none"/>
        <c:tickLblPos val="low"/>
        <c:spPr>
          <a:ln>
            <a:noFill/>
          </a:ln>
        </c:spPr>
        <c:txPr>
          <a:bodyPr/>
          <a:lstStyle/>
          <a:p>
            <a:pPr>
              <a:defRPr sz="900" b="0" smtId="4294967295">
                <a:solidFill>
                  <a:srgbClr val="0F283E"/>
                </a:solidFill>
                <a:latin typeface="Arial" pitchFamily="34" charset="0"/>
              </a:defRPr>
            </a:pPr>
            <a:endParaRPr lang="en-US"/>
          </a:p>
        </c:txPr>
        <c:crossAx val="67451136"/>
        <c:crosses val="autoZero"/>
        <c:crossBetween val="between"/>
      </c:valAx>
    </c:plotArea>
    <c:plotVisOnly val="1"/>
    <c:dispBlanksAs val="zero"/>
    <c:showDLblsOverMax val="1"/>
  </c:chart>
  <c:txPr>
    <a:bodyPr/>
    <a:lstStyle/>
    <a:p>
      <a:pPr>
        <a:defRPr sz="1800" smtId="4294967295"/>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endParaRPr lang="en-US"/>
          </a:p>
        </c:rich>
      </c:tx>
      <c:overlay val="1"/>
    </c:title>
    <c:autoTitleDeleted val="0"/>
    <c:plotArea>
      <c:layout/>
      <c:barChart>
        <c:barDir val="col"/>
        <c:grouping val="clustered"/>
        <c:varyColors val="0"/>
        <c:ser>
          <c:idx val="0"/>
          <c:order val="0"/>
          <c:tx>
            <c:strRef>
              <c:f>Sheet1!$B$1</c:f>
              <c:strCache>
                <c:ptCount val="1"/>
                <c:pt idx="0">
                  <c:v>Time spent share</c:v>
                </c:pt>
              </c:strCache>
            </c:strRef>
          </c:tx>
          <c:spPr>
            <a:solidFill>
              <a:srgbClr val="2875DD"/>
            </a:solidFill>
            <a:ln>
              <a:solidFill>
                <a:srgbClr val="2875DD"/>
              </a:solidFill>
            </a:ln>
          </c:spPr>
          <c:invertIfNegative val="0"/>
          <c:dLbls>
            <c:dLbl>
              <c:idx val="0"/>
              <c:numFmt formatCode="#,##0%" sourceLinked="0"/>
              <c:spPr/>
              <c:txPr>
                <a:bodyPr/>
                <a:lstStyle/>
                <a:p>
                  <a:pPr>
                    <a:defRPr sz="1000" b="1" smtId="4294967295">
                      <a:solidFill>
                        <a:srgbClr val="0F283E"/>
                      </a:solidFill>
                      <a:latin typeface="Arial"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0-F244-3F41-93A6-96DAB89FCD8F}"/>
                </c:ext>
              </c:extLst>
            </c:dLbl>
            <c:dLbl>
              <c:idx val="1"/>
              <c:numFmt formatCode="#,##0%" sourceLinked="0"/>
              <c:spPr/>
              <c:txPr>
                <a:bodyPr/>
                <a:lstStyle/>
                <a:p>
                  <a:pPr>
                    <a:defRPr sz="1000" b="1" smtId="4294967295">
                      <a:solidFill>
                        <a:srgbClr val="0F283E"/>
                      </a:solidFill>
                      <a:latin typeface="Arial"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1-F244-3F41-93A6-96DAB89FCD8F}"/>
                </c:ext>
              </c:extLst>
            </c:dLbl>
            <c:dLbl>
              <c:idx val="2"/>
              <c:numFmt formatCode="#,##0%" sourceLinked="0"/>
              <c:spPr/>
              <c:txPr>
                <a:bodyPr/>
                <a:lstStyle/>
                <a:p>
                  <a:pPr>
                    <a:defRPr sz="1000" b="1" smtId="4294967295">
                      <a:solidFill>
                        <a:srgbClr val="0F283E"/>
                      </a:solidFill>
                      <a:latin typeface="Arial"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2-F244-3F41-93A6-96DAB89FCD8F}"/>
                </c:ext>
              </c:extLst>
            </c:dLbl>
            <c:dLbl>
              <c:idx val="3"/>
              <c:numFmt formatCode="#,##0%" sourceLinked="0"/>
              <c:spPr/>
              <c:txPr>
                <a:bodyPr/>
                <a:lstStyle/>
                <a:p>
                  <a:pPr>
                    <a:defRPr sz="1000" b="1" smtId="4294967295">
                      <a:solidFill>
                        <a:srgbClr val="0F283E"/>
                      </a:solidFill>
                      <a:latin typeface="Arial"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3-F244-3F41-93A6-96DAB89FCD8F}"/>
                </c:ext>
              </c:extLst>
            </c:dLbl>
            <c:dLbl>
              <c:idx val="4"/>
              <c:numFmt formatCode="#,##0%" sourceLinked="0"/>
              <c:spPr/>
              <c:txPr>
                <a:bodyPr/>
                <a:lstStyle/>
                <a:p>
                  <a:pPr>
                    <a:defRPr sz="1000" b="1" smtId="4294967295">
                      <a:solidFill>
                        <a:srgbClr val="0F283E"/>
                      </a:solidFill>
                      <a:latin typeface="Arial"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4-F244-3F41-93A6-96DAB89FCD8F}"/>
                </c:ext>
              </c:extLst>
            </c:dLbl>
            <c:spPr>
              <a:noFill/>
              <a:ln>
                <a:noFill/>
              </a:ln>
              <a:effectLst/>
            </c:spPr>
            <c:txPr>
              <a:bodyPr/>
              <a:lstStyle/>
              <a:p>
                <a:pPr>
                  <a:defRPr sz="900" b="0" smtId="4294967295">
                    <a:solidFill>
                      <a:srgbClr val="0F283E"/>
                    </a:solidFill>
                    <a:latin typeface="Arial"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TV</c:v>
                </c:pt>
                <c:pt idx="1">
                  <c:v>Print</c:v>
                </c:pt>
                <c:pt idx="2">
                  <c:v>Desktop</c:v>
                </c:pt>
                <c:pt idx="3">
                  <c:v>Radio</c:v>
                </c:pt>
                <c:pt idx="4">
                  <c:v>Mobile</c:v>
                </c:pt>
              </c:strCache>
            </c:strRef>
          </c:cat>
          <c:val>
            <c:numRef>
              <c:f>Sheet1!$B$2:$B$6</c:f>
              <c:numCache>
                <c:formatCode>General</c:formatCode>
                <c:ptCount val="5"/>
                <c:pt idx="0">
                  <c:v>0.36</c:v>
                </c:pt>
                <c:pt idx="1">
                  <c:v>0.04</c:v>
                </c:pt>
                <c:pt idx="2">
                  <c:v>0.18</c:v>
                </c:pt>
                <c:pt idx="3">
                  <c:v>0.13</c:v>
                </c:pt>
                <c:pt idx="4">
                  <c:v>0.28999999999999998</c:v>
                </c:pt>
              </c:numCache>
            </c:numRef>
          </c:val>
          <c:extLst>
            <c:ext xmlns:c16="http://schemas.microsoft.com/office/drawing/2014/chart" uri="{C3380CC4-5D6E-409C-BE32-E72D297353CC}">
              <c16:uniqueId val="{00000005-F244-3F41-93A6-96DAB89FCD8F}"/>
            </c:ext>
          </c:extLst>
        </c:ser>
        <c:ser>
          <c:idx val="1"/>
          <c:order val="1"/>
          <c:tx>
            <c:strRef>
              <c:f>Sheet1!$C$1</c:f>
              <c:strCache>
                <c:ptCount val="1"/>
                <c:pt idx="0">
                  <c:v>Ad spending share</c:v>
                </c:pt>
              </c:strCache>
            </c:strRef>
          </c:tx>
          <c:spPr>
            <a:solidFill>
              <a:srgbClr val="0F283E"/>
            </a:solidFill>
            <a:ln>
              <a:solidFill>
                <a:srgbClr val="0F283E"/>
              </a:solidFill>
            </a:ln>
          </c:spPr>
          <c:invertIfNegative val="0"/>
          <c:dLbls>
            <c:dLbl>
              <c:idx val="0"/>
              <c:numFmt formatCode="#,##0%" sourceLinked="0"/>
              <c:spPr/>
              <c:txPr>
                <a:bodyPr/>
                <a:lstStyle/>
                <a:p>
                  <a:pPr>
                    <a:defRPr sz="1000" b="1" smtId="4294967295">
                      <a:solidFill>
                        <a:srgbClr val="0F283E"/>
                      </a:solidFill>
                      <a:latin typeface="Arial"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6-F244-3F41-93A6-96DAB89FCD8F}"/>
                </c:ext>
              </c:extLst>
            </c:dLbl>
            <c:dLbl>
              <c:idx val="1"/>
              <c:numFmt formatCode="#,##0%" sourceLinked="0"/>
              <c:spPr/>
              <c:txPr>
                <a:bodyPr/>
                <a:lstStyle/>
                <a:p>
                  <a:pPr>
                    <a:defRPr sz="1000" b="1" smtId="4294967295">
                      <a:solidFill>
                        <a:srgbClr val="0F283E"/>
                      </a:solidFill>
                      <a:latin typeface="Arial"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7-F244-3F41-93A6-96DAB89FCD8F}"/>
                </c:ext>
              </c:extLst>
            </c:dLbl>
            <c:dLbl>
              <c:idx val="2"/>
              <c:numFmt formatCode="#,##0%" sourceLinked="0"/>
              <c:spPr/>
              <c:txPr>
                <a:bodyPr/>
                <a:lstStyle/>
                <a:p>
                  <a:pPr>
                    <a:defRPr sz="1000" b="1" smtId="4294967295">
                      <a:solidFill>
                        <a:srgbClr val="0F283E"/>
                      </a:solidFill>
                      <a:latin typeface="Arial"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8-F244-3F41-93A6-96DAB89FCD8F}"/>
                </c:ext>
              </c:extLst>
            </c:dLbl>
            <c:dLbl>
              <c:idx val="3"/>
              <c:numFmt formatCode="#,##0%" sourceLinked="0"/>
              <c:spPr/>
              <c:txPr>
                <a:bodyPr/>
                <a:lstStyle/>
                <a:p>
                  <a:pPr>
                    <a:defRPr sz="1000" b="1" smtId="4294967295">
                      <a:solidFill>
                        <a:srgbClr val="0F283E"/>
                      </a:solidFill>
                      <a:latin typeface="Arial"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9-F244-3F41-93A6-96DAB89FCD8F}"/>
                </c:ext>
              </c:extLst>
            </c:dLbl>
            <c:dLbl>
              <c:idx val="4"/>
              <c:numFmt formatCode="#,##0%" sourceLinked="0"/>
              <c:spPr/>
              <c:txPr>
                <a:bodyPr/>
                <a:lstStyle/>
                <a:p>
                  <a:pPr>
                    <a:defRPr sz="1000" b="1" smtId="4294967295">
                      <a:solidFill>
                        <a:srgbClr val="0F283E"/>
                      </a:solidFill>
                      <a:latin typeface="Arial"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A-F244-3F41-93A6-96DAB89FCD8F}"/>
                </c:ext>
              </c:extLst>
            </c:dLbl>
            <c:spPr>
              <a:noFill/>
              <a:ln>
                <a:noFill/>
              </a:ln>
              <a:effectLst/>
            </c:spPr>
            <c:txPr>
              <a:bodyPr/>
              <a:lstStyle/>
              <a:p>
                <a:pPr>
                  <a:defRPr sz="900" b="0" smtId="4294967295">
                    <a:solidFill>
                      <a:srgbClr val="0F283E"/>
                    </a:solidFill>
                    <a:latin typeface="Arial"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TV</c:v>
                </c:pt>
                <c:pt idx="1">
                  <c:v>Print</c:v>
                </c:pt>
                <c:pt idx="2">
                  <c:v>Desktop</c:v>
                </c:pt>
                <c:pt idx="3">
                  <c:v>Radio</c:v>
                </c:pt>
                <c:pt idx="4">
                  <c:v>Mobile</c:v>
                </c:pt>
              </c:strCache>
            </c:strRef>
          </c:cat>
          <c:val>
            <c:numRef>
              <c:f>Sheet1!$C$2:$C$6</c:f>
              <c:numCache>
                <c:formatCode>General</c:formatCode>
                <c:ptCount val="5"/>
                <c:pt idx="0">
                  <c:v>0.36</c:v>
                </c:pt>
                <c:pt idx="1">
                  <c:v>0.09</c:v>
                </c:pt>
                <c:pt idx="2">
                  <c:v>0.2</c:v>
                </c:pt>
                <c:pt idx="3">
                  <c:v>0.09</c:v>
                </c:pt>
                <c:pt idx="4">
                  <c:v>0.26</c:v>
                </c:pt>
              </c:numCache>
            </c:numRef>
          </c:val>
          <c:extLst>
            <c:ext xmlns:c16="http://schemas.microsoft.com/office/drawing/2014/chart" uri="{C3380CC4-5D6E-409C-BE32-E72D297353CC}">
              <c16:uniqueId val="{0000000B-F244-3F41-93A6-96DAB89FCD8F}"/>
            </c:ext>
          </c:extLst>
        </c:ser>
        <c:dLbls>
          <c:showLegendKey val="0"/>
          <c:showVal val="0"/>
          <c:showCatName val="0"/>
          <c:showSerName val="0"/>
          <c:showPercent val="0"/>
          <c:showBubbleSize val="0"/>
        </c:dLbls>
        <c:gapWidth val="80"/>
        <c:overlap val="-10"/>
        <c:axId val="67451136"/>
        <c:axId val="66437120"/>
      </c:barChart>
      <c:catAx>
        <c:axId val="67451136"/>
        <c:scaling>
          <c:orientation val="minMax"/>
        </c:scaling>
        <c:delete val="0"/>
        <c:axPos val="b"/>
        <c:numFmt formatCode="General" sourceLinked="1"/>
        <c:majorTickMark val="none"/>
        <c:minorTickMark val="none"/>
        <c:tickLblPos val="low"/>
        <c:spPr>
          <a:ln w="25400">
            <a:solidFill>
              <a:srgbClr val="2F2F2F"/>
            </a:solidFill>
          </a:ln>
        </c:spPr>
        <c:txPr>
          <a:bodyPr/>
          <a:lstStyle/>
          <a:p>
            <a:pPr>
              <a:defRPr sz="900" b="0" smtId="4294967295">
                <a:solidFill>
                  <a:srgbClr val="0F283E"/>
                </a:solidFill>
                <a:latin typeface="Arial" pitchFamily="34" charset="0"/>
              </a:defRPr>
            </a:pPr>
            <a:endParaRPr lang="en-US"/>
          </a:p>
        </c:txPr>
        <c:crossAx val="66437120"/>
        <c:crosses val="autoZero"/>
        <c:auto val="0"/>
        <c:lblAlgn val="ctr"/>
        <c:lblOffset val="100"/>
        <c:noMultiLvlLbl val="0"/>
      </c:catAx>
      <c:valAx>
        <c:axId val="66437120"/>
        <c:scaling>
          <c:orientation val="minMax"/>
          <c:min val="0"/>
        </c:scaling>
        <c:delete val="0"/>
        <c:axPos val="l"/>
        <c:majorGridlines>
          <c:spPr>
            <a:ln>
              <a:solidFill>
                <a:srgbClr val="0F283E"/>
              </a:solidFill>
              <a:prstDash val="dot"/>
            </a:ln>
          </c:spPr>
        </c:majorGridlines>
        <c:title>
          <c:tx>
            <c:rich>
              <a:bodyPr/>
              <a:lstStyle/>
              <a:p>
                <a:pPr>
                  <a:defRPr/>
                </a:pPr>
                <a:r>
                  <a:rPr lang="en-US" sz="900" b="0">
                    <a:solidFill>
                      <a:srgbClr val="0F283E"/>
                    </a:solidFill>
                    <a:latin typeface="Arial" pitchFamily="34" charset="0"/>
                  </a:rPr>
                  <a:t>Share</a:t>
                </a:r>
              </a:p>
            </c:rich>
          </c:tx>
          <c:overlay val="0"/>
        </c:title>
        <c:numFmt formatCode="#,##0.0%" sourceLinked="0"/>
        <c:majorTickMark val="none"/>
        <c:minorTickMark val="none"/>
        <c:tickLblPos val="low"/>
        <c:spPr>
          <a:ln>
            <a:noFill/>
          </a:ln>
        </c:spPr>
        <c:txPr>
          <a:bodyPr/>
          <a:lstStyle/>
          <a:p>
            <a:pPr>
              <a:defRPr sz="900" b="0" smtId="4294967295">
                <a:solidFill>
                  <a:srgbClr val="0F283E"/>
                </a:solidFill>
                <a:latin typeface="Arial" pitchFamily="34" charset="0"/>
              </a:defRPr>
            </a:pPr>
            <a:endParaRPr lang="en-US"/>
          </a:p>
        </c:txPr>
        <c:crossAx val="67451136"/>
        <c:crosses val="autoZero"/>
        <c:crossBetween val="between"/>
      </c:valAx>
    </c:plotArea>
    <c:legend>
      <c:legendPos val="t"/>
      <c:overlay val="0"/>
      <c:txPr>
        <a:bodyPr/>
        <a:lstStyle/>
        <a:p>
          <a:pPr>
            <a:defRPr sz="900" smtId="4294967295">
              <a:solidFill>
                <a:srgbClr val="0F283E"/>
              </a:solidFill>
              <a:latin typeface="Arial" pitchFamily="34" charset="0"/>
            </a:defRPr>
          </a:pPr>
          <a:endParaRPr lang="en-US"/>
        </a:p>
      </c:txPr>
    </c:legend>
    <c:plotVisOnly val="1"/>
    <c:dispBlanksAs val="zero"/>
    <c:showDLblsOverMax val="1"/>
  </c:chart>
  <c:txPr>
    <a:bodyPr/>
    <a:lstStyle/>
    <a:p>
      <a:pPr>
        <a:defRPr sz="1800" smtId="4294967295"/>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endParaRPr lang="en-US"/>
          </a:p>
        </c:rich>
      </c:tx>
      <c:overlay val="1"/>
    </c:title>
    <c:autoTitleDeleted val="0"/>
    <c:plotArea>
      <c:layout/>
      <c:barChart>
        <c:barDir val="bar"/>
        <c:grouping val="clustered"/>
        <c:varyColors val="0"/>
        <c:ser>
          <c:idx val="0"/>
          <c:order val="0"/>
          <c:tx>
            <c:strRef>
              <c:f>Sheet1!$B$1</c:f>
              <c:strCache>
                <c:ptCount val="1"/>
                <c:pt idx="0">
                  <c:v>data</c:v>
                </c:pt>
              </c:strCache>
            </c:strRef>
          </c:tx>
          <c:spPr>
            <a:solidFill>
              <a:srgbClr val="2875DD"/>
            </a:solidFill>
            <a:ln>
              <a:solidFill>
                <a:srgbClr val="2875DD"/>
              </a:solidFill>
            </a:ln>
          </c:spPr>
          <c:invertIfNegative val="0"/>
          <c:dLbls>
            <c:dLbl>
              <c:idx val="0"/>
              <c:numFmt formatCode="#,##0.00" sourceLinked="0"/>
              <c:spPr/>
              <c:txPr>
                <a:bodyPr/>
                <a:lstStyle/>
                <a:p>
                  <a:pPr>
                    <a:defRPr sz="1000" b="1" smtId="4294967295">
                      <a:solidFill>
                        <a:srgbClr val="0F283E"/>
                      </a:solidFill>
                      <a:latin typeface="Arial"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0-9F86-2349-9264-A43E7C5049BD}"/>
                </c:ext>
              </c:extLst>
            </c:dLbl>
            <c:dLbl>
              <c:idx val="1"/>
              <c:numFmt formatCode="#,##0.00" sourceLinked="0"/>
              <c:spPr/>
              <c:txPr>
                <a:bodyPr/>
                <a:lstStyle/>
                <a:p>
                  <a:pPr>
                    <a:defRPr sz="1000" b="1" smtId="4294967295">
                      <a:solidFill>
                        <a:srgbClr val="0F283E"/>
                      </a:solidFill>
                      <a:latin typeface="Arial"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1-9F86-2349-9264-A43E7C5049BD}"/>
                </c:ext>
              </c:extLst>
            </c:dLbl>
            <c:dLbl>
              <c:idx val="2"/>
              <c:numFmt formatCode="#,##0.00" sourceLinked="0"/>
              <c:spPr/>
              <c:txPr>
                <a:bodyPr/>
                <a:lstStyle/>
                <a:p>
                  <a:pPr>
                    <a:defRPr sz="1000" b="1" smtId="4294967295">
                      <a:solidFill>
                        <a:srgbClr val="0F283E"/>
                      </a:solidFill>
                      <a:latin typeface="Arial"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2-9F86-2349-9264-A43E7C5049BD}"/>
                </c:ext>
              </c:extLst>
            </c:dLbl>
            <c:dLbl>
              <c:idx val="3"/>
              <c:numFmt formatCode="#,##0.00" sourceLinked="0"/>
              <c:spPr/>
              <c:txPr>
                <a:bodyPr/>
                <a:lstStyle/>
                <a:p>
                  <a:pPr>
                    <a:defRPr sz="1000" b="1" smtId="4294967295">
                      <a:solidFill>
                        <a:srgbClr val="0F283E"/>
                      </a:solidFill>
                      <a:latin typeface="Arial"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3-9F86-2349-9264-A43E7C5049BD}"/>
                </c:ext>
              </c:extLst>
            </c:dLbl>
            <c:dLbl>
              <c:idx val="4"/>
              <c:numFmt formatCode="#,##0.00" sourceLinked="0"/>
              <c:spPr/>
              <c:txPr>
                <a:bodyPr/>
                <a:lstStyle/>
                <a:p>
                  <a:pPr>
                    <a:defRPr sz="1000" b="1" smtId="4294967295">
                      <a:solidFill>
                        <a:srgbClr val="0F283E"/>
                      </a:solidFill>
                      <a:latin typeface="Arial"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4-9F86-2349-9264-A43E7C5049BD}"/>
                </c:ext>
              </c:extLst>
            </c:dLbl>
            <c:dLbl>
              <c:idx val="5"/>
              <c:numFmt formatCode="#,##0.00" sourceLinked="0"/>
              <c:spPr/>
              <c:txPr>
                <a:bodyPr/>
                <a:lstStyle/>
                <a:p>
                  <a:pPr>
                    <a:defRPr sz="1000" b="1" smtId="4294967295">
                      <a:solidFill>
                        <a:srgbClr val="0F283E"/>
                      </a:solidFill>
                      <a:latin typeface="Arial"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5-9F86-2349-9264-A43E7C5049BD}"/>
                </c:ext>
              </c:extLst>
            </c:dLbl>
            <c:dLbl>
              <c:idx val="6"/>
              <c:numFmt formatCode="#,##0.00" sourceLinked="0"/>
              <c:spPr/>
              <c:txPr>
                <a:bodyPr/>
                <a:lstStyle/>
                <a:p>
                  <a:pPr>
                    <a:defRPr sz="1000" b="1" smtId="4294967295">
                      <a:solidFill>
                        <a:srgbClr val="0F283E"/>
                      </a:solidFill>
                      <a:latin typeface="Arial"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6-9F86-2349-9264-A43E7C5049BD}"/>
                </c:ext>
              </c:extLst>
            </c:dLbl>
            <c:dLbl>
              <c:idx val="7"/>
              <c:numFmt formatCode="#,##0.00" sourceLinked="0"/>
              <c:spPr/>
              <c:txPr>
                <a:bodyPr/>
                <a:lstStyle/>
                <a:p>
                  <a:pPr>
                    <a:defRPr sz="1000" b="1" smtId="4294967295">
                      <a:solidFill>
                        <a:srgbClr val="0F283E"/>
                      </a:solidFill>
                      <a:latin typeface="Arial"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7-9F86-2349-9264-A43E7C5049BD}"/>
                </c:ext>
              </c:extLst>
            </c:dLbl>
            <c:dLbl>
              <c:idx val="8"/>
              <c:numFmt formatCode="#,##0.00" sourceLinked="0"/>
              <c:spPr/>
              <c:txPr>
                <a:bodyPr/>
                <a:lstStyle/>
                <a:p>
                  <a:pPr>
                    <a:defRPr sz="1000" b="1" smtId="4294967295">
                      <a:solidFill>
                        <a:srgbClr val="0F283E"/>
                      </a:solidFill>
                      <a:latin typeface="Arial"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8-9F86-2349-9264-A43E7C5049BD}"/>
                </c:ext>
              </c:extLst>
            </c:dLbl>
            <c:dLbl>
              <c:idx val="9"/>
              <c:numFmt formatCode="#,##0.00" sourceLinked="0"/>
              <c:spPr/>
              <c:txPr>
                <a:bodyPr/>
                <a:lstStyle/>
                <a:p>
                  <a:pPr>
                    <a:defRPr sz="1000" b="1" smtId="4294967295">
                      <a:solidFill>
                        <a:srgbClr val="0F283E"/>
                      </a:solidFill>
                      <a:latin typeface="Arial"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9-9F86-2349-9264-A43E7C5049BD}"/>
                </c:ext>
              </c:extLst>
            </c:dLbl>
            <c:spPr>
              <a:noFill/>
              <a:ln>
                <a:noFill/>
              </a:ln>
              <a:effectLst/>
            </c:spPr>
            <c:txPr>
              <a:bodyPr/>
              <a:lstStyle/>
              <a:p>
                <a:pPr>
                  <a:defRPr sz="900" b="0" smtId="4294967295">
                    <a:solidFill>
                      <a:srgbClr val="0F283E"/>
                    </a:solidFill>
                    <a:latin typeface="Arial"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Comcast Corp.</c:v>
                </c:pt>
                <c:pt idx="1">
                  <c:v>Procter &amp; Gamble</c:v>
                </c:pt>
                <c:pt idx="2">
                  <c:v>AT&amp;T</c:v>
                </c:pt>
                <c:pt idx="3">
                  <c:v>Amazon</c:v>
                </c:pt>
                <c:pt idx="4">
                  <c:v>General Motors</c:v>
                </c:pt>
                <c:pt idx="5">
                  <c:v>Verizon Communications</c:v>
                </c:pt>
                <c:pt idx="6">
                  <c:v>Ford Motor Co.</c:v>
                </c:pt>
                <c:pt idx="7">
                  <c:v>Charter Communications</c:v>
                </c:pt>
                <c:pt idx="8">
                  <c:v>Alphabet (Google)</c:v>
                </c:pt>
                <c:pt idx="9">
                  <c:v>Samsung Electronics Co.</c:v>
                </c:pt>
              </c:strCache>
            </c:strRef>
          </c:cat>
          <c:val>
            <c:numRef>
              <c:f>Sheet1!$B$2:$B$11</c:f>
              <c:numCache>
                <c:formatCode>General</c:formatCode>
                <c:ptCount val="10"/>
                <c:pt idx="0">
                  <c:v>5.75</c:v>
                </c:pt>
                <c:pt idx="1">
                  <c:v>4.3899999999999997</c:v>
                </c:pt>
                <c:pt idx="2">
                  <c:v>3.52</c:v>
                </c:pt>
                <c:pt idx="3">
                  <c:v>3.38</c:v>
                </c:pt>
                <c:pt idx="4">
                  <c:v>3.24</c:v>
                </c:pt>
                <c:pt idx="5">
                  <c:v>2.64</c:v>
                </c:pt>
                <c:pt idx="6">
                  <c:v>2.4500000000000002</c:v>
                </c:pt>
                <c:pt idx="7">
                  <c:v>2.42</c:v>
                </c:pt>
                <c:pt idx="8">
                  <c:v>2.41</c:v>
                </c:pt>
                <c:pt idx="9">
                  <c:v>2.41</c:v>
                </c:pt>
              </c:numCache>
            </c:numRef>
          </c:val>
          <c:extLst>
            <c:ext xmlns:c16="http://schemas.microsoft.com/office/drawing/2014/chart" uri="{C3380CC4-5D6E-409C-BE32-E72D297353CC}">
              <c16:uniqueId val="{0000000A-9F86-2349-9264-A43E7C5049BD}"/>
            </c:ext>
          </c:extLst>
        </c:ser>
        <c:dLbls>
          <c:showLegendKey val="0"/>
          <c:showVal val="0"/>
          <c:showCatName val="0"/>
          <c:showSerName val="0"/>
          <c:showPercent val="0"/>
          <c:showBubbleSize val="0"/>
        </c:dLbls>
        <c:gapWidth val="80"/>
        <c:overlap val="-10"/>
        <c:axId val="67451136"/>
        <c:axId val="66437120"/>
      </c:barChart>
      <c:catAx>
        <c:axId val="67451136"/>
        <c:scaling>
          <c:orientation val="maxMin"/>
        </c:scaling>
        <c:delete val="0"/>
        <c:axPos val="l"/>
        <c:numFmt formatCode="General" sourceLinked="1"/>
        <c:majorTickMark val="none"/>
        <c:minorTickMark val="none"/>
        <c:tickLblPos val="low"/>
        <c:spPr>
          <a:ln w="25400">
            <a:solidFill>
              <a:srgbClr val="2F2F2F"/>
            </a:solidFill>
          </a:ln>
        </c:spPr>
        <c:txPr>
          <a:bodyPr/>
          <a:lstStyle/>
          <a:p>
            <a:pPr>
              <a:defRPr sz="900" b="0" smtId="4294967295">
                <a:solidFill>
                  <a:srgbClr val="0F283E"/>
                </a:solidFill>
                <a:latin typeface="Arial" pitchFamily="34" charset="0"/>
              </a:defRPr>
            </a:pPr>
            <a:endParaRPr lang="en-US"/>
          </a:p>
        </c:txPr>
        <c:crossAx val="66437120"/>
        <c:crosses val="autoZero"/>
        <c:auto val="0"/>
        <c:lblAlgn val="ctr"/>
        <c:lblOffset val="100"/>
        <c:noMultiLvlLbl val="0"/>
      </c:catAx>
      <c:valAx>
        <c:axId val="66437120"/>
        <c:scaling>
          <c:orientation val="minMax"/>
          <c:min val="0"/>
        </c:scaling>
        <c:delete val="0"/>
        <c:axPos val="t"/>
        <c:majorGridlines>
          <c:spPr>
            <a:ln>
              <a:solidFill>
                <a:srgbClr val="0F283E"/>
              </a:solidFill>
              <a:prstDash val="dot"/>
            </a:ln>
          </c:spPr>
        </c:majorGridlines>
        <c:title>
          <c:tx>
            <c:rich>
              <a:bodyPr/>
              <a:lstStyle/>
              <a:p>
                <a:pPr>
                  <a:defRPr/>
                </a:pPr>
                <a:r>
                  <a:rPr lang="en-US" sz="900" b="0">
                    <a:solidFill>
                      <a:srgbClr val="0F283E"/>
                    </a:solidFill>
                    <a:latin typeface="Arial" pitchFamily="34" charset="0"/>
                  </a:rPr>
                  <a:t>Advertising expenditure in billion U.S. dollars</a:t>
                </a:r>
              </a:p>
            </c:rich>
          </c:tx>
          <c:overlay val="0"/>
        </c:title>
        <c:numFmt formatCode="General" sourceLinked="1"/>
        <c:majorTickMark val="none"/>
        <c:minorTickMark val="none"/>
        <c:tickLblPos val="nextTo"/>
        <c:spPr>
          <a:ln>
            <a:noFill/>
          </a:ln>
        </c:spPr>
        <c:txPr>
          <a:bodyPr/>
          <a:lstStyle/>
          <a:p>
            <a:pPr>
              <a:defRPr sz="900" b="0" smtId="4294967295">
                <a:solidFill>
                  <a:srgbClr val="0F283E"/>
                </a:solidFill>
                <a:latin typeface="Arial" pitchFamily="34" charset="0"/>
              </a:defRPr>
            </a:pPr>
            <a:endParaRPr lang="en-US"/>
          </a:p>
        </c:txPr>
        <c:crossAx val="67451136"/>
        <c:crosses val="autoZero"/>
        <c:crossBetween val="between"/>
      </c:valAx>
    </c:plotArea>
    <c:plotVisOnly val="1"/>
    <c:dispBlanksAs val="zero"/>
    <c:showDLblsOverMax val="1"/>
  </c:chart>
  <c:txPr>
    <a:bodyPr/>
    <a:lstStyle/>
    <a:p>
      <a:pPr>
        <a:defRPr sz="1800" smtId="4294967295"/>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endParaRPr lang="en-US"/>
          </a:p>
        </c:rich>
      </c:tx>
      <c:overlay val="1"/>
    </c:title>
    <c:autoTitleDeleted val="0"/>
    <c:plotArea>
      <c:layout/>
      <c:barChart>
        <c:barDir val="bar"/>
        <c:grouping val="clustered"/>
        <c:varyColors val="0"/>
        <c:ser>
          <c:idx val="0"/>
          <c:order val="0"/>
          <c:tx>
            <c:strRef>
              <c:f>Sheet1!$B$1</c:f>
              <c:strCache>
                <c:ptCount val="1"/>
                <c:pt idx="0">
                  <c:v>2017</c:v>
                </c:pt>
              </c:strCache>
            </c:strRef>
          </c:tx>
          <c:spPr>
            <a:solidFill>
              <a:srgbClr val="2875DD"/>
            </a:solidFill>
            <a:ln>
              <a:solidFill>
                <a:srgbClr val="2875DD"/>
              </a:solidFill>
            </a:ln>
          </c:spPr>
          <c:invertIfNegative val="0"/>
          <c:dLbls>
            <c:dLbl>
              <c:idx val="0"/>
              <c:numFmt formatCode="#,##0.00" sourceLinked="0"/>
              <c:spPr/>
              <c:txPr>
                <a:bodyPr/>
                <a:lstStyle/>
                <a:p>
                  <a:pPr>
                    <a:defRPr sz="1000" b="1" smtId="4294967295">
                      <a:solidFill>
                        <a:srgbClr val="0F283E"/>
                      </a:solidFill>
                      <a:latin typeface="Arial"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0-55CA-314D-99EE-1B9D2D4672D2}"/>
                </c:ext>
              </c:extLst>
            </c:dLbl>
            <c:dLbl>
              <c:idx val="1"/>
              <c:numFmt formatCode="#,##0.00" sourceLinked="0"/>
              <c:spPr/>
              <c:txPr>
                <a:bodyPr/>
                <a:lstStyle/>
                <a:p>
                  <a:pPr>
                    <a:defRPr sz="1000" b="1" smtId="4294967295">
                      <a:solidFill>
                        <a:srgbClr val="0F283E"/>
                      </a:solidFill>
                      <a:latin typeface="Arial"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1-55CA-314D-99EE-1B9D2D4672D2}"/>
                </c:ext>
              </c:extLst>
            </c:dLbl>
            <c:dLbl>
              <c:idx val="2"/>
              <c:numFmt formatCode="#,##0.0" sourceLinked="0"/>
              <c:spPr/>
              <c:txPr>
                <a:bodyPr/>
                <a:lstStyle/>
                <a:p>
                  <a:pPr>
                    <a:defRPr sz="1000" b="1" smtId="4294967295">
                      <a:solidFill>
                        <a:srgbClr val="0F283E"/>
                      </a:solidFill>
                      <a:latin typeface="Arial"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2-55CA-314D-99EE-1B9D2D4672D2}"/>
                </c:ext>
              </c:extLst>
            </c:dLbl>
            <c:dLbl>
              <c:idx val="3"/>
              <c:numFmt formatCode="#,##0.00" sourceLinked="0"/>
              <c:spPr/>
              <c:txPr>
                <a:bodyPr/>
                <a:lstStyle/>
                <a:p>
                  <a:pPr>
                    <a:defRPr sz="1000" b="1" smtId="4294967295">
                      <a:solidFill>
                        <a:srgbClr val="0F283E"/>
                      </a:solidFill>
                      <a:latin typeface="Arial"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3-55CA-314D-99EE-1B9D2D4672D2}"/>
                </c:ext>
              </c:extLst>
            </c:dLbl>
            <c:dLbl>
              <c:idx val="4"/>
              <c:numFmt formatCode="#,##0.00" sourceLinked="0"/>
              <c:spPr/>
              <c:txPr>
                <a:bodyPr/>
                <a:lstStyle/>
                <a:p>
                  <a:pPr>
                    <a:defRPr sz="1000" b="1" smtId="4294967295">
                      <a:solidFill>
                        <a:srgbClr val="0F283E"/>
                      </a:solidFill>
                      <a:latin typeface="Arial"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4-55CA-314D-99EE-1B9D2D4672D2}"/>
                </c:ext>
              </c:extLst>
            </c:dLbl>
            <c:spPr>
              <a:noFill/>
              <a:ln>
                <a:noFill/>
              </a:ln>
              <a:effectLst/>
            </c:spPr>
            <c:txPr>
              <a:bodyPr/>
              <a:lstStyle/>
              <a:p>
                <a:pPr>
                  <a:defRPr sz="900" b="0" smtId="4294967295">
                    <a:solidFill>
                      <a:srgbClr val="0F283E"/>
                    </a:solidFill>
                    <a:latin typeface="Arial"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AT&amp;T</c:v>
                </c:pt>
                <c:pt idx="1">
                  <c:v>Verizon</c:v>
                </c:pt>
                <c:pt idx="2">
                  <c:v>T-Mobile US</c:v>
                </c:pt>
                <c:pt idx="3">
                  <c:v>Sprint Corporation</c:v>
                </c:pt>
                <c:pt idx="4">
                  <c:v>US Cellular</c:v>
                </c:pt>
              </c:strCache>
            </c:strRef>
          </c:cat>
          <c:val>
            <c:numRef>
              <c:f>Sheet1!$B$2:$B$6</c:f>
              <c:numCache>
                <c:formatCode>General</c:formatCode>
                <c:ptCount val="5"/>
                <c:pt idx="0">
                  <c:v>160.55000000000001</c:v>
                </c:pt>
                <c:pt idx="1">
                  <c:v>126.03</c:v>
                </c:pt>
                <c:pt idx="2">
                  <c:v>40.6</c:v>
                </c:pt>
                <c:pt idx="3">
                  <c:v>32.409999999999997</c:v>
                </c:pt>
                <c:pt idx="4">
                  <c:v>5.0199999999999996</c:v>
                </c:pt>
              </c:numCache>
            </c:numRef>
          </c:val>
          <c:extLst>
            <c:ext xmlns:c16="http://schemas.microsoft.com/office/drawing/2014/chart" uri="{C3380CC4-5D6E-409C-BE32-E72D297353CC}">
              <c16:uniqueId val="{00000005-55CA-314D-99EE-1B9D2D4672D2}"/>
            </c:ext>
          </c:extLst>
        </c:ser>
        <c:dLbls>
          <c:showLegendKey val="0"/>
          <c:showVal val="0"/>
          <c:showCatName val="0"/>
          <c:showSerName val="0"/>
          <c:showPercent val="0"/>
          <c:showBubbleSize val="0"/>
        </c:dLbls>
        <c:gapWidth val="80"/>
        <c:overlap val="-10"/>
        <c:axId val="67451136"/>
        <c:axId val="66437120"/>
      </c:barChart>
      <c:catAx>
        <c:axId val="67451136"/>
        <c:scaling>
          <c:orientation val="maxMin"/>
        </c:scaling>
        <c:delete val="0"/>
        <c:axPos val="l"/>
        <c:numFmt formatCode="General" sourceLinked="1"/>
        <c:majorTickMark val="none"/>
        <c:minorTickMark val="none"/>
        <c:tickLblPos val="low"/>
        <c:spPr>
          <a:ln w="25400">
            <a:solidFill>
              <a:srgbClr val="2F2F2F"/>
            </a:solidFill>
          </a:ln>
        </c:spPr>
        <c:txPr>
          <a:bodyPr/>
          <a:lstStyle/>
          <a:p>
            <a:pPr>
              <a:defRPr sz="900" b="0" smtId="4294967295">
                <a:solidFill>
                  <a:srgbClr val="0F283E"/>
                </a:solidFill>
                <a:latin typeface="Arial" pitchFamily="34" charset="0"/>
              </a:defRPr>
            </a:pPr>
            <a:endParaRPr lang="en-US"/>
          </a:p>
        </c:txPr>
        <c:crossAx val="66437120"/>
        <c:crosses val="autoZero"/>
        <c:auto val="0"/>
        <c:lblAlgn val="ctr"/>
        <c:lblOffset val="100"/>
        <c:noMultiLvlLbl val="0"/>
      </c:catAx>
      <c:valAx>
        <c:axId val="66437120"/>
        <c:scaling>
          <c:orientation val="minMax"/>
          <c:min val="0"/>
        </c:scaling>
        <c:delete val="0"/>
        <c:axPos val="t"/>
        <c:majorGridlines>
          <c:spPr>
            <a:ln>
              <a:solidFill>
                <a:srgbClr val="2F2F2F"/>
              </a:solidFill>
              <a:prstDash val="dot"/>
            </a:ln>
          </c:spPr>
        </c:majorGridlines>
        <c:title>
          <c:tx>
            <c:rich>
              <a:bodyPr/>
              <a:lstStyle/>
              <a:p>
                <a:pPr>
                  <a:defRPr/>
                </a:pPr>
                <a:r>
                  <a:rPr lang="en-US" sz="900" b="0">
                    <a:solidFill>
                      <a:srgbClr val="0F283E"/>
                    </a:solidFill>
                    <a:latin typeface="Arial" pitchFamily="34" charset="0"/>
                  </a:rPr>
                  <a:t>Revenue in billion U.S. dollars</a:t>
                </a:r>
              </a:p>
            </c:rich>
          </c:tx>
          <c:overlay val="0"/>
        </c:title>
        <c:numFmt formatCode="General" sourceLinked="1"/>
        <c:majorTickMark val="none"/>
        <c:minorTickMark val="none"/>
        <c:tickLblPos val="nextTo"/>
        <c:spPr>
          <a:ln>
            <a:noFill/>
          </a:ln>
        </c:spPr>
        <c:txPr>
          <a:bodyPr/>
          <a:lstStyle/>
          <a:p>
            <a:pPr>
              <a:defRPr sz="900" b="0" smtId="4294967295">
                <a:solidFill>
                  <a:srgbClr val="0F283E"/>
                </a:solidFill>
                <a:latin typeface="Arial" pitchFamily="34" charset="0"/>
              </a:defRPr>
            </a:pPr>
            <a:endParaRPr lang="en-US"/>
          </a:p>
        </c:txPr>
        <c:crossAx val="67451136"/>
        <c:crosses val="autoZero"/>
        <c:crossBetween val="between"/>
      </c:valAx>
    </c:plotArea>
    <c:plotVisOnly val="1"/>
    <c:dispBlanksAs val="zero"/>
    <c:showDLblsOverMax val="1"/>
  </c:chart>
  <c:txPr>
    <a:bodyPr/>
    <a:lstStyle/>
    <a:p>
      <a:pPr>
        <a:defRPr sz="1800" smtId="4294967295"/>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675608-2AC6-7F4B-AA10-0823D536D4F6}" type="doc">
      <dgm:prSet loTypeId="urn:microsoft.com/office/officeart/2005/8/layout/cycle2" loCatId="" qsTypeId="urn:microsoft.com/office/officeart/2005/8/quickstyle/simple1" qsCatId="simple" csTypeId="urn:microsoft.com/office/officeart/2005/8/colors/colorful1" csCatId="colorful" phldr="1"/>
      <dgm:spPr/>
      <dgm:t>
        <a:bodyPr/>
        <a:lstStyle/>
        <a:p>
          <a:endParaRPr lang="en-US"/>
        </a:p>
      </dgm:t>
    </dgm:pt>
    <dgm:pt modelId="{6B6F0466-12C7-224D-834A-7092C62E3CF1}">
      <dgm:prSet phldrT="[Text]"/>
      <dgm:spPr/>
      <dgm:t>
        <a:bodyPr/>
        <a:lstStyle/>
        <a:p>
          <a:r>
            <a:rPr lang="en-US" dirty="0"/>
            <a:t>Expect high returns</a:t>
          </a:r>
        </a:p>
      </dgm:t>
    </dgm:pt>
    <dgm:pt modelId="{3E46BDF2-DD10-AF47-9CC8-B9D2910CBCDD}" type="parTrans" cxnId="{A533572E-3E89-1245-8CD9-36DC9B996E40}">
      <dgm:prSet/>
      <dgm:spPr/>
      <dgm:t>
        <a:bodyPr/>
        <a:lstStyle/>
        <a:p>
          <a:endParaRPr lang="en-US"/>
        </a:p>
      </dgm:t>
    </dgm:pt>
    <dgm:pt modelId="{06993494-9626-9B45-B39D-24707139EE1D}" type="sibTrans" cxnId="{A533572E-3E89-1245-8CD9-36DC9B996E40}">
      <dgm:prSet/>
      <dgm:spPr/>
      <dgm:t>
        <a:bodyPr/>
        <a:lstStyle/>
        <a:p>
          <a:endParaRPr lang="en-US"/>
        </a:p>
      </dgm:t>
    </dgm:pt>
    <dgm:pt modelId="{B5CD2A2C-6825-9C48-83D9-401BEFF1BB2C}">
      <dgm:prSet phldrT="[Text]"/>
      <dgm:spPr/>
      <dgm:t>
        <a:bodyPr/>
        <a:lstStyle/>
        <a:p>
          <a:r>
            <a:rPr lang="en-US" dirty="0"/>
            <a:t>Reduce staff</a:t>
          </a:r>
        </a:p>
      </dgm:t>
    </dgm:pt>
    <dgm:pt modelId="{F87C854A-AB8E-A143-8220-85C5AC2FA4F7}" type="parTrans" cxnId="{AE6EA05F-6F6D-0D44-9D28-F2AFD79A7923}">
      <dgm:prSet/>
      <dgm:spPr/>
      <dgm:t>
        <a:bodyPr/>
        <a:lstStyle/>
        <a:p>
          <a:endParaRPr lang="en-US"/>
        </a:p>
      </dgm:t>
    </dgm:pt>
    <dgm:pt modelId="{4186DA3C-A576-284A-B941-BD2C2AB43008}" type="sibTrans" cxnId="{AE6EA05F-6F6D-0D44-9D28-F2AFD79A7923}">
      <dgm:prSet/>
      <dgm:spPr/>
      <dgm:t>
        <a:bodyPr/>
        <a:lstStyle/>
        <a:p>
          <a:endParaRPr lang="en-US"/>
        </a:p>
      </dgm:t>
    </dgm:pt>
    <dgm:pt modelId="{43AB45E5-549D-9F42-919B-1D534E2E329F}">
      <dgm:prSet phldrT="[Text]"/>
      <dgm:spPr/>
      <dgm:t>
        <a:bodyPr/>
        <a:lstStyle/>
        <a:p>
          <a:r>
            <a:rPr lang="en-US" dirty="0"/>
            <a:t>Reduce quality</a:t>
          </a:r>
        </a:p>
      </dgm:t>
    </dgm:pt>
    <dgm:pt modelId="{736AD777-7CEC-874A-8520-B3EAFD77770D}" type="parTrans" cxnId="{145A0EC1-F4B7-C942-A6FF-91C56B68A029}">
      <dgm:prSet/>
      <dgm:spPr/>
      <dgm:t>
        <a:bodyPr/>
        <a:lstStyle/>
        <a:p>
          <a:endParaRPr lang="en-US"/>
        </a:p>
      </dgm:t>
    </dgm:pt>
    <dgm:pt modelId="{E9BFCCD8-E75F-D242-87F5-92427176AAF5}" type="sibTrans" cxnId="{145A0EC1-F4B7-C942-A6FF-91C56B68A029}">
      <dgm:prSet/>
      <dgm:spPr/>
      <dgm:t>
        <a:bodyPr/>
        <a:lstStyle/>
        <a:p>
          <a:endParaRPr lang="en-US"/>
        </a:p>
      </dgm:t>
    </dgm:pt>
    <dgm:pt modelId="{9CC2D091-F2CF-BA4F-98B1-1D0B1F2C5CB1}">
      <dgm:prSet phldrT="[Text]"/>
      <dgm:spPr/>
      <dgm:t>
        <a:bodyPr/>
        <a:lstStyle/>
        <a:p>
          <a:r>
            <a:rPr lang="en-US" dirty="0"/>
            <a:t>Reduce readership</a:t>
          </a:r>
        </a:p>
      </dgm:t>
    </dgm:pt>
    <dgm:pt modelId="{96CFCA3D-ECED-C74D-94AC-9DFB6C223F06}" type="parTrans" cxnId="{48187E5C-3543-D344-8108-6AE97901AD18}">
      <dgm:prSet/>
      <dgm:spPr/>
      <dgm:t>
        <a:bodyPr/>
        <a:lstStyle/>
        <a:p>
          <a:endParaRPr lang="en-US"/>
        </a:p>
      </dgm:t>
    </dgm:pt>
    <dgm:pt modelId="{60C14044-E2F7-4B46-939B-DDEB8D026D35}" type="sibTrans" cxnId="{48187E5C-3543-D344-8108-6AE97901AD18}">
      <dgm:prSet/>
      <dgm:spPr/>
      <dgm:t>
        <a:bodyPr/>
        <a:lstStyle/>
        <a:p>
          <a:endParaRPr lang="en-US"/>
        </a:p>
      </dgm:t>
    </dgm:pt>
    <dgm:pt modelId="{02ABC142-5F3C-F44E-A48D-AB6280BCCA2D}">
      <dgm:prSet phldrT="[Text]"/>
      <dgm:spPr/>
      <dgm:t>
        <a:bodyPr/>
        <a:lstStyle/>
        <a:p>
          <a:r>
            <a:rPr lang="en-US" dirty="0"/>
            <a:t>Ad-rate drops</a:t>
          </a:r>
        </a:p>
      </dgm:t>
    </dgm:pt>
    <dgm:pt modelId="{12B02FFC-4BA4-3042-99D9-DD3E87544434}" type="parTrans" cxnId="{06FF9E91-26D9-B742-B3B8-1EAD21718608}">
      <dgm:prSet/>
      <dgm:spPr/>
      <dgm:t>
        <a:bodyPr/>
        <a:lstStyle/>
        <a:p>
          <a:endParaRPr lang="en-US"/>
        </a:p>
      </dgm:t>
    </dgm:pt>
    <dgm:pt modelId="{A764AEBB-1FAE-F846-99C1-A8B7F32A5FD4}" type="sibTrans" cxnId="{06FF9E91-26D9-B742-B3B8-1EAD21718608}">
      <dgm:prSet/>
      <dgm:spPr/>
      <dgm:t>
        <a:bodyPr/>
        <a:lstStyle/>
        <a:p>
          <a:endParaRPr lang="en-US"/>
        </a:p>
      </dgm:t>
    </dgm:pt>
    <dgm:pt modelId="{B58850D0-3FBC-AD41-B90B-66A469015678}">
      <dgm:prSet phldrT="[Text]"/>
      <dgm:spPr/>
      <dgm:t>
        <a:bodyPr/>
        <a:lstStyle/>
        <a:p>
          <a:r>
            <a:rPr lang="en-US" dirty="0"/>
            <a:t>No R&amp;D</a:t>
          </a:r>
        </a:p>
      </dgm:t>
    </dgm:pt>
    <dgm:pt modelId="{EB021D8C-B4A2-4142-BF27-B20EF407C60D}" type="parTrans" cxnId="{A0142F18-23A1-A64C-AABB-12547BEFBE78}">
      <dgm:prSet/>
      <dgm:spPr/>
    </dgm:pt>
    <dgm:pt modelId="{997D9176-5DF2-874E-A776-928C9CBC3B74}" type="sibTrans" cxnId="{A0142F18-23A1-A64C-AABB-12547BEFBE78}">
      <dgm:prSet/>
      <dgm:spPr/>
      <dgm:t>
        <a:bodyPr/>
        <a:lstStyle/>
        <a:p>
          <a:endParaRPr lang="en-US"/>
        </a:p>
      </dgm:t>
    </dgm:pt>
    <dgm:pt modelId="{60864304-09D3-5D41-A656-00846E9C6E41}">
      <dgm:prSet phldrT="[Text]"/>
      <dgm:spPr/>
      <dgm:t>
        <a:bodyPr/>
        <a:lstStyle/>
        <a:p>
          <a:r>
            <a:rPr lang="en-US" dirty="0"/>
            <a:t>Increase subscription cost</a:t>
          </a:r>
        </a:p>
      </dgm:t>
    </dgm:pt>
    <dgm:pt modelId="{A2976371-29EF-B540-9F01-F53DFECBAB62}" type="parTrans" cxnId="{F85209E6-7538-9043-863A-14A778F530B8}">
      <dgm:prSet/>
      <dgm:spPr/>
    </dgm:pt>
    <dgm:pt modelId="{69F812AD-1167-5B4D-A836-9C6A9A7F5FD0}" type="sibTrans" cxnId="{F85209E6-7538-9043-863A-14A778F530B8}">
      <dgm:prSet/>
      <dgm:spPr/>
      <dgm:t>
        <a:bodyPr/>
        <a:lstStyle/>
        <a:p>
          <a:endParaRPr lang="en-US"/>
        </a:p>
      </dgm:t>
    </dgm:pt>
    <dgm:pt modelId="{05ED6B56-BD55-3247-8E7D-E99C81FDD195}" type="pres">
      <dgm:prSet presAssocID="{FC675608-2AC6-7F4B-AA10-0823D536D4F6}" presName="cycle" presStyleCnt="0">
        <dgm:presLayoutVars>
          <dgm:dir/>
          <dgm:resizeHandles val="exact"/>
        </dgm:presLayoutVars>
      </dgm:prSet>
      <dgm:spPr/>
    </dgm:pt>
    <dgm:pt modelId="{F4118146-A76E-BB45-A6CC-77530DBD7C02}" type="pres">
      <dgm:prSet presAssocID="{6B6F0466-12C7-224D-834A-7092C62E3CF1}" presName="node" presStyleLbl="node1" presStyleIdx="0" presStyleCnt="7">
        <dgm:presLayoutVars>
          <dgm:bulletEnabled val="1"/>
        </dgm:presLayoutVars>
      </dgm:prSet>
      <dgm:spPr/>
    </dgm:pt>
    <dgm:pt modelId="{2CC11331-A323-6B4B-9E07-96DEF5165250}" type="pres">
      <dgm:prSet presAssocID="{06993494-9626-9B45-B39D-24707139EE1D}" presName="sibTrans" presStyleLbl="sibTrans2D1" presStyleIdx="0" presStyleCnt="7"/>
      <dgm:spPr/>
    </dgm:pt>
    <dgm:pt modelId="{32D28F9B-454B-F24B-883F-6A3142E8EB0A}" type="pres">
      <dgm:prSet presAssocID="{06993494-9626-9B45-B39D-24707139EE1D}" presName="connectorText" presStyleLbl="sibTrans2D1" presStyleIdx="0" presStyleCnt="7"/>
      <dgm:spPr/>
    </dgm:pt>
    <dgm:pt modelId="{535D34ED-EA09-8F4A-8BD2-3623B370BD74}" type="pres">
      <dgm:prSet presAssocID="{B5CD2A2C-6825-9C48-83D9-401BEFF1BB2C}" presName="node" presStyleLbl="node1" presStyleIdx="1" presStyleCnt="7">
        <dgm:presLayoutVars>
          <dgm:bulletEnabled val="1"/>
        </dgm:presLayoutVars>
      </dgm:prSet>
      <dgm:spPr/>
    </dgm:pt>
    <dgm:pt modelId="{49B68549-6738-6441-9194-721610B14175}" type="pres">
      <dgm:prSet presAssocID="{4186DA3C-A576-284A-B941-BD2C2AB43008}" presName="sibTrans" presStyleLbl="sibTrans2D1" presStyleIdx="1" presStyleCnt="7"/>
      <dgm:spPr/>
    </dgm:pt>
    <dgm:pt modelId="{79D9C6CF-7E45-514E-8DF0-74459B758A54}" type="pres">
      <dgm:prSet presAssocID="{4186DA3C-A576-284A-B941-BD2C2AB43008}" presName="connectorText" presStyleLbl="sibTrans2D1" presStyleIdx="1" presStyleCnt="7"/>
      <dgm:spPr/>
    </dgm:pt>
    <dgm:pt modelId="{77225F71-7A16-374F-9605-3A6A2A97EE36}" type="pres">
      <dgm:prSet presAssocID="{B58850D0-3FBC-AD41-B90B-66A469015678}" presName="node" presStyleLbl="node1" presStyleIdx="2" presStyleCnt="7">
        <dgm:presLayoutVars>
          <dgm:bulletEnabled val="1"/>
        </dgm:presLayoutVars>
      </dgm:prSet>
      <dgm:spPr/>
    </dgm:pt>
    <dgm:pt modelId="{D59CDC79-6BF4-3740-B714-1984ACB63AD2}" type="pres">
      <dgm:prSet presAssocID="{997D9176-5DF2-874E-A776-928C9CBC3B74}" presName="sibTrans" presStyleLbl="sibTrans2D1" presStyleIdx="2" presStyleCnt="7"/>
      <dgm:spPr/>
    </dgm:pt>
    <dgm:pt modelId="{31A226A8-803F-9C45-B112-986A67BA20C8}" type="pres">
      <dgm:prSet presAssocID="{997D9176-5DF2-874E-A776-928C9CBC3B74}" presName="connectorText" presStyleLbl="sibTrans2D1" presStyleIdx="2" presStyleCnt="7"/>
      <dgm:spPr/>
    </dgm:pt>
    <dgm:pt modelId="{365718E4-145A-3947-8ECA-05147558BDDA}" type="pres">
      <dgm:prSet presAssocID="{43AB45E5-549D-9F42-919B-1D534E2E329F}" presName="node" presStyleLbl="node1" presStyleIdx="3" presStyleCnt="7">
        <dgm:presLayoutVars>
          <dgm:bulletEnabled val="1"/>
        </dgm:presLayoutVars>
      </dgm:prSet>
      <dgm:spPr/>
    </dgm:pt>
    <dgm:pt modelId="{D5632E00-8ED7-1645-9B41-EAC94366F39A}" type="pres">
      <dgm:prSet presAssocID="{E9BFCCD8-E75F-D242-87F5-92427176AAF5}" presName="sibTrans" presStyleLbl="sibTrans2D1" presStyleIdx="3" presStyleCnt="7"/>
      <dgm:spPr/>
    </dgm:pt>
    <dgm:pt modelId="{B3E51E88-E635-D048-B0A2-5B8CA0D44B80}" type="pres">
      <dgm:prSet presAssocID="{E9BFCCD8-E75F-D242-87F5-92427176AAF5}" presName="connectorText" presStyleLbl="sibTrans2D1" presStyleIdx="3" presStyleCnt="7"/>
      <dgm:spPr/>
    </dgm:pt>
    <dgm:pt modelId="{A1244E49-E939-6C47-8A4A-D1533D7A10DD}" type="pres">
      <dgm:prSet presAssocID="{60864304-09D3-5D41-A656-00846E9C6E41}" presName="node" presStyleLbl="node1" presStyleIdx="4" presStyleCnt="7">
        <dgm:presLayoutVars>
          <dgm:bulletEnabled val="1"/>
        </dgm:presLayoutVars>
      </dgm:prSet>
      <dgm:spPr/>
    </dgm:pt>
    <dgm:pt modelId="{FA73E248-A2FD-7C49-8971-1B4CEEE9FEC2}" type="pres">
      <dgm:prSet presAssocID="{69F812AD-1167-5B4D-A836-9C6A9A7F5FD0}" presName="sibTrans" presStyleLbl="sibTrans2D1" presStyleIdx="4" presStyleCnt="7"/>
      <dgm:spPr/>
    </dgm:pt>
    <dgm:pt modelId="{B3798863-7B5A-E644-A5EA-781D25BF25EA}" type="pres">
      <dgm:prSet presAssocID="{69F812AD-1167-5B4D-A836-9C6A9A7F5FD0}" presName="connectorText" presStyleLbl="sibTrans2D1" presStyleIdx="4" presStyleCnt="7"/>
      <dgm:spPr/>
    </dgm:pt>
    <dgm:pt modelId="{C5488999-0A42-754A-A9C1-D6AA697CDA33}" type="pres">
      <dgm:prSet presAssocID="{9CC2D091-F2CF-BA4F-98B1-1D0B1F2C5CB1}" presName="node" presStyleLbl="node1" presStyleIdx="5" presStyleCnt="7">
        <dgm:presLayoutVars>
          <dgm:bulletEnabled val="1"/>
        </dgm:presLayoutVars>
      </dgm:prSet>
      <dgm:spPr/>
    </dgm:pt>
    <dgm:pt modelId="{D2C82321-EB03-8648-B9EF-82F18938F797}" type="pres">
      <dgm:prSet presAssocID="{60C14044-E2F7-4B46-939B-DDEB8D026D35}" presName="sibTrans" presStyleLbl="sibTrans2D1" presStyleIdx="5" presStyleCnt="7"/>
      <dgm:spPr/>
    </dgm:pt>
    <dgm:pt modelId="{D967225B-6BCE-864C-B450-AF1AC91F74D9}" type="pres">
      <dgm:prSet presAssocID="{60C14044-E2F7-4B46-939B-DDEB8D026D35}" presName="connectorText" presStyleLbl="sibTrans2D1" presStyleIdx="5" presStyleCnt="7"/>
      <dgm:spPr/>
    </dgm:pt>
    <dgm:pt modelId="{61F8F099-683C-E341-A9AF-3486E488480F}" type="pres">
      <dgm:prSet presAssocID="{02ABC142-5F3C-F44E-A48D-AB6280BCCA2D}" presName="node" presStyleLbl="node1" presStyleIdx="6" presStyleCnt="7">
        <dgm:presLayoutVars>
          <dgm:bulletEnabled val="1"/>
        </dgm:presLayoutVars>
      </dgm:prSet>
      <dgm:spPr/>
    </dgm:pt>
    <dgm:pt modelId="{B1B2D80D-61D2-1541-8DD4-B46E9A3622FA}" type="pres">
      <dgm:prSet presAssocID="{A764AEBB-1FAE-F846-99C1-A8B7F32A5FD4}" presName="sibTrans" presStyleLbl="sibTrans2D1" presStyleIdx="6" presStyleCnt="7"/>
      <dgm:spPr/>
    </dgm:pt>
    <dgm:pt modelId="{F7CBC25A-7CC9-2042-B9A4-A97E4222B48D}" type="pres">
      <dgm:prSet presAssocID="{A764AEBB-1FAE-F846-99C1-A8B7F32A5FD4}" presName="connectorText" presStyleLbl="sibTrans2D1" presStyleIdx="6" presStyleCnt="7"/>
      <dgm:spPr/>
    </dgm:pt>
  </dgm:ptLst>
  <dgm:cxnLst>
    <dgm:cxn modelId="{CD18EB09-BCF2-8343-AF94-F7DCA7EC2C6B}" type="presOf" srcId="{4186DA3C-A576-284A-B941-BD2C2AB43008}" destId="{49B68549-6738-6441-9194-721610B14175}" srcOrd="0" destOrd="0" presId="urn:microsoft.com/office/officeart/2005/8/layout/cycle2"/>
    <dgm:cxn modelId="{B0D1C90E-CC80-1C4F-BB12-3F4530EE6F86}" type="presOf" srcId="{9CC2D091-F2CF-BA4F-98B1-1D0B1F2C5CB1}" destId="{C5488999-0A42-754A-A9C1-D6AA697CDA33}" srcOrd="0" destOrd="0" presId="urn:microsoft.com/office/officeart/2005/8/layout/cycle2"/>
    <dgm:cxn modelId="{A0142F18-23A1-A64C-AABB-12547BEFBE78}" srcId="{FC675608-2AC6-7F4B-AA10-0823D536D4F6}" destId="{B58850D0-3FBC-AD41-B90B-66A469015678}" srcOrd="2" destOrd="0" parTransId="{EB021D8C-B4A2-4142-BF27-B20EF407C60D}" sibTransId="{997D9176-5DF2-874E-A776-928C9CBC3B74}"/>
    <dgm:cxn modelId="{B68FFF1E-0BFB-7B44-92B8-B2CDF5B321AF}" type="presOf" srcId="{A764AEBB-1FAE-F846-99C1-A8B7F32A5FD4}" destId="{B1B2D80D-61D2-1541-8DD4-B46E9A3622FA}" srcOrd="0" destOrd="0" presId="urn:microsoft.com/office/officeart/2005/8/layout/cycle2"/>
    <dgm:cxn modelId="{A533572E-3E89-1245-8CD9-36DC9B996E40}" srcId="{FC675608-2AC6-7F4B-AA10-0823D536D4F6}" destId="{6B6F0466-12C7-224D-834A-7092C62E3CF1}" srcOrd="0" destOrd="0" parTransId="{3E46BDF2-DD10-AF47-9CC8-B9D2910CBCDD}" sibTransId="{06993494-9626-9B45-B39D-24707139EE1D}"/>
    <dgm:cxn modelId="{B52D9D2F-1817-CE4B-B42F-691C5227335E}" type="presOf" srcId="{06993494-9626-9B45-B39D-24707139EE1D}" destId="{32D28F9B-454B-F24B-883F-6A3142E8EB0A}" srcOrd="1" destOrd="0" presId="urn:microsoft.com/office/officeart/2005/8/layout/cycle2"/>
    <dgm:cxn modelId="{A807583E-8D4A-684C-9A27-A78C650224D4}" type="presOf" srcId="{A764AEBB-1FAE-F846-99C1-A8B7F32A5FD4}" destId="{F7CBC25A-7CC9-2042-B9A4-A97E4222B48D}" srcOrd="1" destOrd="0" presId="urn:microsoft.com/office/officeart/2005/8/layout/cycle2"/>
    <dgm:cxn modelId="{DA57C64C-1779-3949-B0BC-DC25143BD38D}" type="presOf" srcId="{B58850D0-3FBC-AD41-B90B-66A469015678}" destId="{77225F71-7A16-374F-9605-3A6A2A97EE36}" srcOrd="0" destOrd="0" presId="urn:microsoft.com/office/officeart/2005/8/layout/cycle2"/>
    <dgm:cxn modelId="{48187E5C-3543-D344-8108-6AE97901AD18}" srcId="{FC675608-2AC6-7F4B-AA10-0823D536D4F6}" destId="{9CC2D091-F2CF-BA4F-98B1-1D0B1F2C5CB1}" srcOrd="5" destOrd="0" parTransId="{96CFCA3D-ECED-C74D-94AC-9DFB6C223F06}" sibTransId="{60C14044-E2F7-4B46-939B-DDEB8D026D35}"/>
    <dgm:cxn modelId="{789A0F5E-4834-144D-AFD1-4246623215D0}" type="presOf" srcId="{69F812AD-1167-5B4D-A836-9C6A9A7F5FD0}" destId="{FA73E248-A2FD-7C49-8971-1B4CEEE9FEC2}" srcOrd="0" destOrd="0" presId="urn:microsoft.com/office/officeart/2005/8/layout/cycle2"/>
    <dgm:cxn modelId="{AE6EA05F-6F6D-0D44-9D28-F2AFD79A7923}" srcId="{FC675608-2AC6-7F4B-AA10-0823D536D4F6}" destId="{B5CD2A2C-6825-9C48-83D9-401BEFF1BB2C}" srcOrd="1" destOrd="0" parTransId="{F87C854A-AB8E-A143-8220-85C5AC2FA4F7}" sibTransId="{4186DA3C-A576-284A-B941-BD2C2AB43008}"/>
    <dgm:cxn modelId="{B4454A67-4CAF-D94D-B3DD-CC7ED33A1344}" type="presOf" srcId="{60C14044-E2F7-4B46-939B-DDEB8D026D35}" destId="{D967225B-6BCE-864C-B450-AF1AC91F74D9}" srcOrd="1" destOrd="0" presId="urn:microsoft.com/office/officeart/2005/8/layout/cycle2"/>
    <dgm:cxn modelId="{A95B6E88-659F-B14B-82BE-314C241286A5}" type="presOf" srcId="{E9BFCCD8-E75F-D242-87F5-92427176AAF5}" destId="{D5632E00-8ED7-1645-9B41-EAC94366F39A}" srcOrd="0" destOrd="0" presId="urn:microsoft.com/office/officeart/2005/8/layout/cycle2"/>
    <dgm:cxn modelId="{5EBBA68E-1EA4-C440-B4BB-D5A7F4320991}" type="presOf" srcId="{997D9176-5DF2-874E-A776-928C9CBC3B74}" destId="{D59CDC79-6BF4-3740-B714-1984ACB63AD2}" srcOrd="0" destOrd="0" presId="urn:microsoft.com/office/officeart/2005/8/layout/cycle2"/>
    <dgm:cxn modelId="{E8006091-7938-7541-8585-67DA426BFC8C}" type="presOf" srcId="{4186DA3C-A576-284A-B941-BD2C2AB43008}" destId="{79D9C6CF-7E45-514E-8DF0-74459B758A54}" srcOrd="1" destOrd="0" presId="urn:microsoft.com/office/officeart/2005/8/layout/cycle2"/>
    <dgm:cxn modelId="{06FF9E91-26D9-B742-B3B8-1EAD21718608}" srcId="{FC675608-2AC6-7F4B-AA10-0823D536D4F6}" destId="{02ABC142-5F3C-F44E-A48D-AB6280BCCA2D}" srcOrd="6" destOrd="0" parTransId="{12B02FFC-4BA4-3042-99D9-DD3E87544434}" sibTransId="{A764AEBB-1FAE-F846-99C1-A8B7F32A5FD4}"/>
    <dgm:cxn modelId="{C125FEA1-D519-564A-9035-EE2153D97ED2}" type="presOf" srcId="{60864304-09D3-5D41-A656-00846E9C6E41}" destId="{A1244E49-E939-6C47-8A4A-D1533D7A10DD}" srcOrd="0" destOrd="0" presId="urn:microsoft.com/office/officeart/2005/8/layout/cycle2"/>
    <dgm:cxn modelId="{3DB82BA7-D35D-D745-8F40-D75072579DA5}" type="presOf" srcId="{FC675608-2AC6-7F4B-AA10-0823D536D4F6}" destId="{05ED6B56-BD55-3247-8E7D-E99C81FDD195}" srcOrd="0" destOrd="0" presId="urn:microsoft.com/office/officeart/2005/8/layout/cycle2"/>
    <dgm:cxn modelId="{4ED45BAB-7CF1-6C4F-826A-0737790A1C95}" type="presOf" srcId="{997D9176-5DF2-874E-A776-928C9CBC3B74}" destId="{31A226A8-803F-9C45-B112-986A67BA20C8}" srcOrd="1" destOrd="0" presId="urn:microsoft.com/office/officeart/2005/8/layout/cycle2"/>
    <dgm:cxn modelId="{910855B2-3335-E049-8F1F-5CC6549DEC36}" type="presOf" srcId="{60C14044-E2F7-4B46-939B-DDEB8D026D35}" destId="{D2C82321-EB03-8648-B9EF-82F18938F797}" srcOrd="0" destOrd="0" presId="urn:microsoft.com/office/officeart/2005/8/layout/cycle2"/>
    <dgm:cxn modelId="{91BA1CC0-4533-AA49-B170-F47C2148E0BF}" type="presOf" srcId="{6B6F0466-12C7-224D-834A-7092C62E3CF1}" destId="{F4118146-A76E-BB45-A6CC-77530DBD7C02}" srcOrd="0" destOrd="0" presId="urn:microsoft.com/office/officeart/2005/8/layout/cycle2"/>
    <dgm:cxn modelId="{145A0EC1-F4B7-C942-A6FF-91C56B68A029}" srcId="{FC675608-2AC6-7F4B-AA10-0823D536D4F6}" destId="{43AB45E5-549D-9F42-919B-1D534E2E329F}" srcOrd="3" destOrd="0" parTransId="{736AD777-7CEC-874A-8520-B3EAFD77770D}" sibTransId="{E9BFCCD8-E75F-D242-87F5-92427176AAF5}"/>
    <dgm:cxn modelId="{13B3EADD-1B82-4440-AE78-905555BB1112}" type="presOf" srcId="{B5CD2A2C-6825-9C48-83D9-401BEFF1BB2C}" destId="{535D34ED-EA09-8F4A-8BD2-3623B370BD74}" srcOrd="0" destOrd="0" presId="urn:microsoft.com/office/officeart/2005/8/layout/cycle2"/>
    <dgm:cxn modelId="{F85209E6-7538-9043-863A-14A778F530B8}" srcId="{FC675608-2AC6-7F4B-AA10-0823D536D4F6}" destId="{60864304-09D3-5D41-A656-00846E9C6E41}" srcOrd="4" destOrd="0" parTransId="{A2976371-29EF-B540-9F01-F53DFECBAB62}" sibTransId="{69F812AD-1167-5B4D-A836-9C6A9A7F5FD0}"/>
    <dgm:cxn modelId="{CD6EB4E6-4B24-4346-BE3E-B03955023ABF}" type="presOf" srcId="{06993494-9626-9B45-B39D-24707139EE1D}" destId="{2CC11331-A323-6B4B-9E07-96DEF5165250}" srcOrd="0" destOrd="0" presId="urn:microsoft.com/office/officeart/2005/8/layout/cycle2"/>
    <dgm:cxn modelId="{D31C5AF0-8264-DA4D-8DA6-4F2BE0CE7D02}" type="presOf" srcId="{02ABC142-5F3C-F44E-A48D-AB6280BCCA2D}" destId="{61F8F099-683C-E341-A9AF-3486E488480F}" srcOrd="0" destOrd="0" presId="urn:microsoft.com/office/officeart/2005/8/layout/cycle2"/>
    <dgm:cxn modelId="{90A7DAF0-7BBB-DB47-B707-3A60640955E1}" type="presOf" srcId="{43AB45E5-549D-9F42-919B-1D534E2E329F}" destId="{365718E4-145A-3947-8ECA-05147558BDDA}" srcOrd="0" destOrd="0" presId="urn:microsoft.com/office/officeart/2005/8/layout/cycle2"/>
    <dgm:cxn modelId="{2F8306F1-6A5F-9341-86B8-999D28E8641B}" type="presOf" srcId="{69F812AD-1167-5B4D-A836-9C6A9A7F5FD0}" destId="{B3798863-7B5A-E644-A5EA-781D25BF25EA}" srcOrd="1" destOrd="0" presId="urn:microsoft.com/office/officeart/2005/8/layout/cycle2"/>
    <dgm:cxn modelId="{D1A73FF1-2FD9-624A-9BA3-5DC8D6572E86}" type="presOf" srcId="{E9BFCCD8-E75F-D242-87F5-92427176AAF5}" destId="{B3E51E88-E635-D048-B0A2-5B8CA0D44B80}" srcOrd="1" destOrd="0" presId="urn:microsoft.com/office/officeart/2005/8/layout/cycle2"/>
    <dgm:cxn modelId="{8BB11203-45A7-2541-859B-C102D538BFA6}" type="presParOf" srcId="{05ED6B56-BD55-3247-8E7D-E99C81FDD195}" destId="{F4118146-A76E-BB45-A6CC-77530DBD7C02}" srcOrd="0" destOrd="0" presId="urn:microsoft.com/office/officeart/2005/8/layout/cycle2"/>
    <dgm:cxn modelId="{AAE84D0D-FDFE-304C-8E40-9BF0D8BB83F7}" type="presParOf" srcId="{05ED6B56-BD55-3247-8E7D-E99C81FDD195}" destId="{2CC11331-A323-6B4B-9E07-96DEF5165250}" srcOrd="1" destOrd="0" presId="urn:microsoft.com/office/officeart/2005/8/layout/cycle2"/>
    <dgm:cxn modelId="{2088EB73-2980-BD44-A7E9-287E66854AF0}" type="presParOf" srcId="{2CC11331-A323-6B4B-9E07-96DEF5165250}" destId="{32D28F9B-454B-F24B-883F-6A3142E8EB0A}" srcOrd="0" destOrd="0" presId="urn:microsoft.com/office/officeart/2005/8/layout/cycle2"/>
    <dgm:cxn modelId="{468EBC7D-A727-8C42-9F78-DD1F498F1D12}" type="presParOf" srcId="{05ED6B56-BD55-3247-8E7D-E99C81FDD195}" destId="{535D34ED-EA09-8F4A-8BD2-3623B370BD74}" srcOrd="2" destOrd="0" presId="urn:microsoft.com/office/officeart/2005/8/layout/cycle2"/>
    <dgm:cxn modelId="{C2ED9A73-A69A-264E-BD71-233E8666E2FF}" type="presParOf" srcId="{05ED6B56-BD55-3247-8E7D-E99C81FDD195}" destId="{49B68549-6738-6441-9194-721610B14175}" srcOrd="3" destOrd="0" presId="urn:microsoft.com/office/officeart/2005/8/layout/cycle2"/>
    <dgm:cxn modelId="{D3B39D08-D092-4547-BF10-4601AD678A33}" type="presParOf" srcId="{49B68549-6738-6441-9194-721610B14175}" destId="{79D9C6CF-7E45-514E-8DF0-74459B758A54}" srcOrd="0" destOrd="0" presId="urn:microsoft.com/office/officeart/2005/8/layout/cycle2"/>
    <dgm:cxn modelId="{5AA38CB6-9117-5243-8941-2A6A7403C10B}" type="presParOf" srcId="{05ED6B56-BD55-3247-8E7D-E99C81FDD195}" destId="{77225F71-7A16-374F-9605-3A6A2A97EE36}" srcOrd="4" destOrd="0" presId="urn:microsoft.com/office/officeart/2005/8/layout/cycle2"/>
    <dgm:cxn modelId="{9BDBBF59-5F56-9242-BF27-EED190AB38DF}" type="presParOf" srcId="{05ED6B56-BD55-3247-8E7D-E99C81FDD195}" destId="{D59CDC79-6BF4-3740-B714-1984ACB63AD2}" srcOrd="5" destOrd="0" presId="urn:microsoft.com/office/officeart/2005/8/layout/cycle2"/>
    <dgm:cxn modelId="{D3E999A4-79EB-6248-B272-80728AE9A94F}" type="presParOf" srcId="{D59CDC79-6BF4-3740-B714-1984ACB63AD2}" destId="{31A226A8-803F-9C45-B112-986A67BA20C8}" srcOrd="0" destOrd="0" presId="urn:microsoft.com/office/officeart/2005/8/layout/cycle2"/>
    <dgm:cxn modelId="{60DDA04D-37E8-5E49-A818-CE0C18EC8A1D}" type="presParOf" srcId="{05ED6B56-BD55-3247-8E7D-E99C81FDD195}" destId="{365718E4-145A-3947-8ECA-05147558BDDA}" srcOrd="6" destOrd="0" presId="urn:microsoft.com/office/officeart/2005/8/layout/cycle2"/>
    <dgm:cxn modelId="{B89463A6-C32F-DE42-B2F9-36CCF7C3DBEF}" type="presParOf" srcId="{05ED6B56-BD55-3247-8E7D-E99C81FDD195}" destId="{D5632E00-8ED7-1645-9B41-EAC94366F39A}" srcOrd="7" destOrd="0" presId="urn:microsoft.com/office/officeart/2005/8/layout/cycle2"/>
    <dgm:cxn modelId="{FB3DBD3B-AD43-8049-8F8F-E792CE370F6C}" type="presParOf" srcId="{D5632E00-8ED7-1645-9B41-EAC94366F39A}" destId="{B3E51E88-E635-D048-B0A2-5B8CA0D44B80}" srcOrd="0" destOrd="0" presId="urn:microsoft.com/office/officeart/2005/8/layout/cycle2"/>
    <dgm:cxn modelId="{0FC9005F-30E5-5E4A-8DF9-2510E5DF3510}" type="presParOf" srcId="{05ED6B56-BD55-3247-8E7D-E99C81FDD195}" destId="{A1244E49-E939-6C47-8A4A-D1533D7A10DD}" srcOrd="8" destOrd="0" presId="urn:microsoft.com/office/officeart/2005/8/layout/cycle2"/>
    <dgm:cxn modelId="{DC21CC5F-E4AC-AD4B-B8E4-AB0360DBF257}" type="presParOf" srcId="{05ED6B56-BD55-3247-8E7D-E99C81FDD195}" destId="{FA73E248-A2FD-7C49-8971-1B4CEEE9FEC2}" srcOrd="9" destOrd="0" presId="urn:microsoft.com/office/officeart/2005/8/layout/cycle2"/>
    <dgm:cxn modelId="{D2592072-8EF1-844F-9E5E-6DB38D7347F2}" type="presParOf" srcId="{FA73E248-A2FD-7C49-8971-1B4CEEE9FEC2}" destId="{B3798863-7B5A-E644-A5EA-781D25BF25EA}" srcOrd="0" destOrd="0" presId="urn:microsoft.com/office/officeart/2005/8/layout/cycle2"/>
    <dgm:cxn modelId="{0D551414-5066-9848-BAE5-838B96A2CBFF}" type="presParOf" srcId="{05ED6B56-BD55-3247-8E7D-E99C81FDD195}" destId="{C5488999-0A42-754A-A9C1-D6AA697CDA33}" srcOrd="10" destOrd="0" presId="urn:microsoft.com/office/officeart/2005/8/layout/cycle2"/>
    <dgm:cxn modelId="{76F234ED-67F1-734F-BD49-CD0184723BC9}" type="presParOf" srcId="{05ED6B56-BD55-3247-8E7D-E99C81FDD195}" destId="{D2C82321-EB03-8648-B9EF-82F18938F797}" srcOrd="11" destOrd="0" presId="urn:microsoft.com/office/officeart/2005/8/layout/cycle2"/>
    <dgm:cxn modelId="{D51A4C4C-479E-134F-83AC-3D74A7765DE1}" type="presParOf" srcId="{D2C82321-EB03-8648-B9EF-82F18938F797}" destId="{D967225B-6BCE-864C-B450-AF1AC91F74D9}" srcOrd="0" destOrd="0" presId="urn:microsoft.com/office/officeart/2005/8/layout/cycle2"/>
    <dgm:cxn modelId="{D8FA81F9-C3E2-2F45-B8F3-DAFC3616678C}" type="presParOf" srcId="{05ED6B56-BD55-3247-8E7D-E99C81FDD195}" destId="{61F8F099-683C-E341-A9AF-3486E488480F}" srcOrd="12" destOrd="0" presId="urn:microsoft.com/office/officeart/2005/8/layout/cycle2"/>
    <dgm:cxn modelId="{2CAF1A92-6734-4343-9C71-5F8963E1328C}" type="presParOf" srcId="{05ED6B56-BD55-3247-8E7D-E99C81FDD195}" destId="{B1B2D80D-61D2-1541-8DD4-B46E9A3622FA}" srcOrd="13" destOrd="0" presId="urn:microsoft.com/office/officeart/2005/8/layout/cycle2"/>
    <dgm:cxn modelId="{C3A9C22D-F390-DE41-A353-838C09FF075C}" type="presParOf" srcId="{B1B2D80D-61D2-1541-8DD4-B46E9A3622FA}" destId="{F7CBC25A-7CC9-2042-B9A4-A97E4222B48D}"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118146-A76E-BB45-A6CC-77530DBD7C02}">
      <dsp:nvSpPr>
        <dsp:cNvPr id="0" name=""/>
        <dsp:cNvSpPr/>
      </dsp:nvSpPr>
      <dsp:spPr>
        <a:xfrm>
          <a:off x="3534111" y="2554"/>
          <a:ext cx="1205981" cy="1205981"/>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Expect high returns</a:t>
          </a:r>
        </a:p>
      </dsp:txBody>
      <dsp:txXfrm>
        <a:off x="3710723" y="179166"/>
        <a:ext cx="852757" cy="852757"/>
      </dsp:txXfrm>
    </dsp:sp>
    <dsp:sp modelId="{2CC11331-A323-6B4B-9E07-96DEF5165250}">
      <dsp:nvSpPr>
        <dsp:cNvPr id="0" name=""/>
        <dsp:cNvSpPr/>
      </dsp:nvSpPr>
      <dsp:spPr>
        <a:xfrm rot="1542857">
          <a:off x="4784089" y="790571"/>
          <a:ext cx="319631" cy="407018"/>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4788837" y="851173"/>
        <a:ext cx="223742" cy="244210"/>
      </dsp:txXfrm>
    </dsp:sp>
    <dsp:sp modelId="{535D34ED-EA09-8F4A-8BD2-3623B370BD74}">
      <dsp:nvSpPr>
        <dsp:cNvPr id="0" name=""/>
        <dsp:cNvSpPr/>
      </dsp:nvSpPr>
      <dsp:spPr>
        <a:xfrm>
          <a:off x="5164018" y="787476"/>
          <a:ext cx="1205981" cy="1205981"/>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Reduce staff</a:t>
          </a:r>
        </a:p>
      </dsp:txBody>
      <dsp:txXfrm>
        <a:off x="5340630" y="964088"/>
        <a:ext cx="852757" cy="852757"/>
      </dsp:txXfrm>
    </dsp:sp>
    <dsp:sp modelId="{49B68549-6738-6441-9194-721610B14175}">
      <dsp:nvSpPr>
        <dsp:cNvPr id="0" name=""/>
        <dsp:cNvSpPr/>
      </dsp:nvSpPr>
      <dsp:spPr>
        <a:xfrm rot="4628571">
          <a:off x="5806456" y="2059989"/>
          <a:ext cx="319631" cy="407018"/>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5843732" y="2094651"/>
        <a:ext cx="223742" cy="244210"/>
      </dsp:txXfrm>
    </dsp:sp>
    <dsp:sp modelId="{77225F71-7A16-374F-9605-3A6A2A97EE36}">
      <dsp:nvSpPr>
        <dsp:cNvPr id="0" name=""/>
        <dsp:cNvSpPr/>
      </dsp:nvSpPr>
      <dsp:spPr>
        <a:xfrm>
          <a:off x="5566571" y="2551179"/>
          <a:ext cx="1205981" cy="1205981"/>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No R&amp;D</a:t>
          </a:r>
        </a:p>
      </dsp:txBody>
      <dsp:txXfrm>
        <a:off x="5743183" y="2727791"/>
        <a:ext cx="852757" cy="852757"/>
      </dsp:txXfrm>
    </dsp:sp>
    <dsp:sp modelId="{D59CDC79-6BF4-3740-B714-1984ACB63AD2}">
      <dsp:nvSpPr>
        <dsp:cNvPr id="0" name=""/>
        <dsp:cNvSpPr/>
      </dsp:nvSpPr>
      <dsp:spPr>
        <a:xfrm rot="7714286">
          <a:off x="5451421" y="3650777"/>
          <a:ext cx="319631" cy="407018"/>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10800000">
        <a:off x="5529258" y="3694696"/>
        <a:ext cx="223742" cy="244210"/>
      </dsp:txXfrm>
    </dsp:sp>
    <dsp:sp modelId="{365718E4-145A-3947-8ECA-05147558BDDA}">
      <dsp:nvSpPr>
        <dsp:cNvPr id="0" name=""/>
        <dsp:cNvSpPr/>
      </dsp:nvSpPr>
      <dsp:spPr>
        <a:xfrm>
          <a:off x="4438641" y="3965559"/>
          <a:ext cx="1205981" cy="1205981"/>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Reduce quality</a:t>
          </a:r>
        </a:p>
      </dsp:txBody>
      <dsp:txXfrm>
        <a:off x="4615253" y="4142171"/>
        <a:ext cx="852757" cy="852757"/>
      </dsp:txXfrm>
    </dsp:sp>
    <dsp:sp modelId="{D5632E00-8ED7-1645-9B41-EAC94366F39A}">
      <dsp:nvSpPr>
        <dsp:cNvPr id="0" name=""/>
        <dsp:cNvSpPr/>
      </dsp:nvSpPr>
      <dsp:spPr>
        <a:xfrm rot="10800000">
          <a:off x="3986332" y="4365040"/>
          <a:ext cx="319631" cy="407018"/>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10800000">
        <a:off x="4082221" y="4446444"/>
        <a:ext cx="223742" cy="244210"/>
      </dsp:txXfrm>
    </dsp:sp>
    <dsp:sp modelId="{A1244E49-E939-6C47-8A4A-D1533D7A10DD}">
      <dsp:nvSpPr>
        <dsp:cNvPr id="0" name=""/>
        <dsp:cNvSpPr/>
      </dsp:nvSpPr>
      <dsp:spPr>
        <a:xfrm>
          <a:off x="2629581" y="3965559"/>
          <a:ext cx="1205981" cy="1205981"/>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Increase subscription cost</a:t>
          </a:r>
        </a:p>
      </dsp:txBody>
      <dsp:txXfrm>
        <a:off x="2806193" y="4142171"/>
        <a:ext cx="852757" cy="852757"/>
      </dsp:txXfrm>
    </dsp:sp>
    <dsp:sp modelId="{FA73E248-A2FD-7C49-8971-1B4CEEE9FEC2}">
      <dsp:nvSpPr>
        <dsp:cNvPr id="0" name=""/>
        <dsp:cNvSpPr/>
      </dsp:nvSpPr>
      <dsp:spPr>
        <a:xfrm rot="13885714">
          <a:off x="2514431" y="3664923"/>
          <a:ext cx="319631" cy="407018"/>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10800000">
        <a:off x="2592268" y="3783812"/>
        <a:ext cx="223742" cy="244210"/>
      </dsp:txXfrm>
    </dsp:sp>
    <dsp:sp modelId="{C5488999-0A42-754A-A9C1-D6AA697CDA33}">
      <dsp:nvSpPr>
        <dsp:cNvPr id="0" name=""/>
        <dsp:cNvSpPr/>
      </dsp:nvSpPr>
      <dsp:spPr>
        <a:xfrm>
          <a:off x="1501650" y="2551179"/>
          <a:ext cx="1205981" cy="1205981"/>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Reduce readership</a:t>
          </a:r>
        </a:p>
      </dsp:txBody>
      <dsp:txXfrm>
        <a:off x="1678262" y="2727791"/>
        <a:ext cx="852757" cy="852757"/>
      </dsp:txXfrm>
    </dsp:sp>
    <dsp:sp modelId="{D2C82321-EB03-8648-B9EF-82F18938F797}">
      <dsp:nvSpPr>
        <dsp:cNvPr id="0" name=""/>
        <dsp:cNvSpPr/>
      </dsp:nvSpPr>
      <dsp:spPr>
        <a:xfrm rot="16971429">
          <a:off x="2144089" y="2077628"/>
          <a:ext cx="319631" cy="407018"/>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2181365" y="2205774"/>
        <a:ext cx="223742" cy="244210"/>
      </dsp:txXfrm>
    </dsp:sp>
    <dsp:sp modelId="{61F8F099-683C-E341-A9AF-3486E488480F}">
      <dsp:nvSpPr>
        <dsp:cNvPr id="0" name=""/>
        <dsp:cNvSpPr/>
      </dsp:nvSpPr>
      <dsp:spPr>
        <a:xfrm>
          <a:off x="1904204" y="787476"/>
          <a:ext cx="1205981" cy="1205981"/>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Ad-rate drops</a:t>
          </a:r>
        </a:p>
      </dsp:txBody>
      <dsp:txXfrm>
        <a:off x="2080816" y="964088"/>
        <a:ext cx="852757" cy="852757"/>
      </dsp:txXfrm>
    </dsp:sp>
    <dsp:sp modelId="{B1B2D80D-61D2-1541-8DD4-B46E9A3622FA}">
      <dsp:nvSpPr>
        <dsp:cNvPr id="0" name=""/>
        <dsp:cNvSpPr/>
      </dsp:nvSpPr>
      <dsp:spPr>
        <a:xfrm rot="20057143">
          <a:off x="3154182" y="798421"/>
          <a:ext cx="319631" cy="407018"/>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3158930" y="900627"/>
        <a:ext cx="223742" cy="244210"/>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67DC03D-9DC4-A646-867C-5850D913BD32}" type="datetimeFigureOut">
              <a:rPr lang="en-US" smtClean="0"/>
              <a:t>2/1/19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CF5A26F-1134-9244-883E-C53100C8F726}" type="slidenum">
              <a:rPr lang="en-US" smtClean="0"/>
              <a:t>‹#›</a:t>
            </a:fld>
            <a:endParaRPr lang="en-US"/>
          </a:p>
        </p:txBody>
      </p:sp>
    </p:spTree>
    <p:extLst>
      <p:ext uri="{BB962C8B-B14F-4D97-AF65-F5344CB8AC3E}">
        <p14:creationId xmlns:p14="http://schemas.microsoft.com/office/powerpoint/2010/main" val="235620319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6D53861-3C78-6F45-A5CB-25D9EEBA116E}" type="datetimeFigureOut">
              <a:rPr lang="en-US" smtClean="0"/>
              <a:t>2/1/19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F7A73-B34B-2545-8E93-2CFD529B4D28}" type="slidenum">
              <a:rPr lang="en-US" smtClean="0"/>
              <a:t>‹#›</a:t>
            </a:fld>
            <a:endParaRPr lang="en-US"/>
          </a:p>
        </p:txBody>
      </p:sp>
    </p:spTree>
    <p:extLst>
      <p:ext uri="{BB962C8B-B14F-4D97-AF65-F5344CB8AC3E}">
        <p14:creationId xmlns:p14="http://schemas.microsoft.com/office/powerpoint/2010/main" val="274165453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3F7A73-B34B-2545-8E93-2CFD529B4D28}" type="slidenum">
              <a:rPr lang="en-US" smtClean="0"/>
              <a:t>17</a:t>
            </a:fld>
            <a:endParaRPr lang="en-US"/>
          </a:p>
        </p:txBody>
      </p:sp>
    </p:spTree>
    <p:extLst>
      <p:ext uri="{BB962C8B-B14F-4D97-AF65-F5344CB8AC3E}">
        <p14:creationId xmlns:p14="http://schemas.microsoft.com/office/powerpoint/2010/main" val="11299196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www.journalism.org</a:t>
            </a:r>
            <a:r>
              <a:rPr lang="en-US" dirty="0"/>
              <a:t>/2015/04/29/newspapers-fact-sheet/</a:t>
            </a:r>
          </a:p>
          <a:p>
            <a:r>
              <a:rPr lang="en-US" dirty="0"/>
              <a:t>http://</a:t>
            </a:r>
            <a:r>
              <a:rPr lang="en-US" dirty="0" err="1"/>
              <a:t>www.journalism.org</a:t>
            </a:r>
            <a:r>
              <a:rPr lang="en-US" dirty="0"/>
              <a:t>/2014/03/26/industry-breakdown-newspapers-still-largest-revenue-segment/</a:t>
            </a:r>
          </a:p>
          <a:p>
            <a:r>
              <a:rPr lang="en-US" dirty="0"/>
              <a:t>https://</a:t>
            </a:r>
            <a:r>
              <a:rPr lang="en-US" dirty="0" err="1"/>
              <a:t>www.statista.com</a:t>
            </a:r>
            <a:r>
              <a:rPr lang="en-US" dirty="0"/>
              <a:t>/statistics/183408/number-of-us-daily-newspapers-since-1975/</a:t>
            </a:r>
          </a:p>
          <a:p>
            <a:r>
              <a:rPr lang="en-US" dirty="0"/>
              <a:t>https://</a:t>
            </a:r>
            <a:r>
              <a:rPr lang="en-US" dirty="0" err="1"/>
              <a:t>apps.fcc.gov</a:t>
            </a:r>
            <a:r>
              <a:rPr lang="en-US" dirty="0"/>
              <a:t>/</a:t>
            </a:r>
            <a:r>
              <a:rPr lang="en-US" dirty="0" err="1"/>
              <a:t>edocs_public</a:t>
            </a:r>
            <a:r>
              <a:rPr lang="en-US" dirty="0"/>
              <a:t>/</a:t>
            </a:r>
            <a:r>
              <a:rPr lang="en-US" dirty="0" err="1"/>
              <a:t>attachmatch</a:t>
            </a:r>
            <a:r>
              <a:rPr lang="en-US" dirty="0"/>
              <a:t>/DOC-345720A1.pdf</a:t>
            </a:r>
          </a:p>
        </p:txBody>
      </p:sp>
      <p:sp>
        <p:nvSpPr>
          <p:cNvPr id="4" name="Slide Number Placeholder 3"/>
          <p:cNvSpPr>
            <a:spLocks noGrp="1"/>
          </p:cNvSpPr>
          <p:nvPr>
            <p:ph type="sldNum" sz="quarter" idx="10"/>
          </p:nvPr>
        </p:nvSpPr>
        <p:spPr/>
        <p:txBody>
          <a:bodyPr/>
          <a:lstStyle/>
          <a:p>
            <a:fld id="{933F7A73-B34B-2545-8E93-2CFD529B4D28}" type="slidenum">
              <a:rPr lang="en-US" smtClean="0"/>
              <a:t>48</a:t>
            </a:fld>
            <a:endParaRPr lang="en-US"/>
          </a:p>
        </p:txBody>
      </p:sp>
    </p:spTree>
    <p:extLst>
      <p:ext uri="{BB962C8B-B14F-4D97-AF65-F5344CB8AC3E}">
        <p14:creationId xmlns:p14="http://schemas.microsoft.com/office/powerpoint/2010/main" val="22619606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F7A73-B34B-2545-8E93-2CFD529B4D28}" type="slidenum">
              <a:rPr lang="en-US" smtClean="0"/>
              <a:t>49</a:t>
            </a:fld>
            <a:endParaRPr lang="en-US"/>
          </a:p>
        </p:txBody>
      </p:sp>
    </p:spTree>
    <p:extLst>
      <p:ext uri="{BB962C8B-B14F-4D97-AF65-F5344CB8AC3E}">
        <p14:creationId xmlns:p14="http://schemas.microsoft.com/office/powerpoint/2010/main" val="18482997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www.businessinsider.com</a:t>
            </a:r>
            <a:r>
              <a:rPr lang="en-US" dirty="0"/>
              <a:t>/chart-of-the-day-newspapers-classified-ads-revenue-2011-3</a:t>
            </a:r>
          </a:p>
        </p:txBody>
      </p:sp>
      <p:sp>
        <p:nvSpPr>
          <p:cNvPr id="4" name="Slide Number Placeholder 3"/>
          <p:cNvSpPr>
            <a:spLocks noGrp="1"/>
          </p:cNvSpPr>
          <p:nvPr>
            <p:ph type="sldNum" sz="quarter" idx="10"/>
          </p:nvPr>
        </p:nvSpPr>
        <p:spPr/>
        <p:txBody>
          <a:bodyPr/>
          <a:lstStyle/>
          <a:p>
            <a:fld id="{933F7A73-B34B-2545-8E93-2CFD529B4D28}" type="slidenum">
              <a:rPr lang="en-US" smtClean="0"/>
              <a:t>50</a:t>
            </a:fld>
            <a:endParaRPr lang="en-US"/>
          </a:p>
        </p:txBody>
      </p:sp>
    </p:spTree>
    <p:extLst>
      <p:ext uri="{BB962C8B-B14F-4D97-AF65-F5344CB8AC3E}">
        <p14:creationId xmlns:p14="http://schemas.microsoft.com/office/powerpoint/2010/main" val="4938308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www.whoneedsnewspapers.org</a:t>
            </a:r>
            <a:r>
              <a:rPr lang="en-US" dirty="0"/>
              <a:t>/pdfs/</a:t>
            </a:r>
            <a:r>
              <a:rPr lang="en-US" dirty="0" err="1"/>
              <a:t>njtr_backgrounder.pdf</a:t>
            </a:r>
            <a:endParaRPr lang="en-US" dirty="0"/>
          </a:p>
          <a:p>
            <a:endParaRPr lang="en-US" dirty="0"/>
          </a:p>
          <a:p>
            <a:r>
              <a:rPr lang="en-US" sz="1200" b="0" i="0" kern="1200" dirty="0">
                <a:solidFill>
                  <a:schemeClr val="tx1"/>
                </a:solidFill>
                <a:effectLst/>
                <a:latin typeface="+mn-lt"/>
                <a:ea typeface="+mn-ea"/>
                <a:cs typeface="+mn-cs"/>
              </a:rPr>
              <a:t>According to data from the Bureau of Labor Statistics’ Occupational Employment Statistics, 39,210 people worked as reporters, editors, photographers, or film and video editors in the newspaper industry in 2017. That is down 15% from 2014 and 45% from 2004. Median wages for editors in 2017 were about $49,000, while for reporters the figure was about $34,000.</a:t>
            </a:r>
          </a:p>
          <a:p>
            <a:endParaRPr lang="en-US" sz="1200" b="0" i="0" kern="1200" dirty="0">
              <a:solidFill>
                <a:schemeClr val="tx1"/>
              </a:solidFill>
              <a:effectLst/>
              <a:latin typeface="+mn-lt"/>
              <a:ea typeface="+mn-ea"/>
              <a:cs typeface="+mn-cs"/>
            </a:endParaRPr>
          </a:p>
          <a:p>
            <a:r>
              <a:rPr lang="en-US" dirty="0"/>
              <a:t>https://</a:t>
            </a:r>
            <a:r>
              <a:rPr lang="en-US" dirty="0" err="1"/>
              <a:t>www.bizjournals.com</a:t>
            </a:r>
            <a:r>
              <a:rPr lang="en-US" dirty="0"/>
              <a:t>/</a:t>
            </a:r>
            <a:r>
              <a:rPr lang="en-US" dirty="0" err="1"/>
              <a:t>boston</a:t>
            </a:r>
            <a:r>
              <a:rPr lang="en-US" dirty="0"/>
              <a:t>/news/2018/03/06/the-</a:t>
            </a:r>
            <a:r>
              <a:rPr lang="en-US" dirty="0" err="1"/>
              <a:t>boston</a:t>
            </a:r>
            <a:r>
              <a:rPr lang="en-US" dirty="0"/>
              <a:t>-globe-to-hike-home-delivery-</a:t>
            </a:r>
            <a:r>
              <a:rPr lang="en-US" dirty="0" err="1"/>
              <a:t>rates.html</a:t>
            </a:r>
            <a:endParaRPr lang="en-US" dirty="0"/>
          </a:p>
        </p:txBody>
      </p:sp>
      <p:sp>
        <p:nvSpPr>
          <p:cNvPr id="4" name="Slide Number Placeholder 3"/>
          <p:cNvSpPr>
            <a:spLocks noGrp="1"/>
          </p:cNvSpPr>
          <p:nvPr>
            <p:ph type="sldNum" sz="quarter" idx="5"/>
          </p:nvPr>
        </p:nvSpPr>
        <p:spPr/>
        <p:txBody>
          <a:bodyPr/>
          <a:lstStyle/>
          <a:p>
            <a:fld id="{933F7A73-B34B-2545-8E93-2CFD529B4D28}" type="slidenum">
              <a:rPr lang="en-US" smtClean="0"/>
              <a:t>55</a:t>
            </a:fld>
            <a:endParaRPr lang="en-US"/>
          </a:p>
        </p:txBody>
      </p:sp>
    </p:spTree>
    <p:extLst>
      <p:ext uri="{BB962C8B-B14F-4D97-AF65-F5344CB8AC3E}">
        <p14:creationId xmlns:p14="http://schemas.microsoft.com/office/powerpoint/2010/main" val="10703083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www.iab.com</a:t>
            </a:r>
            <a:r>
              <a:rPr lang="en-US" dirty="0"/>
              <a:t>/</a:t>
            </a:r>
            <a:r>
              <a:rPr lang="en-US" dirty="0" err="1"/>
              <a:t>wp</a:t>
            </a:r>
            <a:r>
              <a:rPr lang="en-US" dirty="0"/>
              <a:t>-content/uploads/2018/11/REPORT-IAB-Internet-Advertising-Revenue-Report-HY-2018.pdf</a:t>
            </a:r>
          </a:p>
        </p:txBody>
      </p:sp>
      <p:sp>
        <p:nvSpPr>
          <p:cNvPr id="4" name="Slide Number Placeholder 3"/>
          <p:cNvSpPr>
            <a:spLocks noGrp="1"/>
          </p:cNvSpPr>
          <p:nvPr>
            <p:ph type="sldNum" sz="quarter" idx="10"/>
          </p:nvPr>
        </p:nvSpPr>
        <p:spPr/>
        <p:txBody>
          <a:bodyPr/>
          <a:lstStyle/>
          <a:p>
            <a:fld id="{933F7A73-B34B-2545-8E93-2CFD529B4D28}" type="slidenum">
              <a:rPr lang="en-US" smtClean="0"/>
              <a:t>60</a:t>
            </a:fld>
            <a:endParaRPr lang="en-US"/>
          </a:p>
        </p:txBody>
      </p:sp>
    </p:spTree>
    <p:extLst>
      <p:ext uri="{BB962C8B-B14F-4D97-AF65-F5344CB8AC3E}">
        <p14:creationId xmlns:p14="http://schemas.microsoft.com/office/powerpoint/2010/main" val="6529989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www.zenithmedia.com</a:t>
            </a:r>
            <a:r>
              <a:rPr lang="en-US" dirty="0"/>
              <a:t>/</a:t>
            </a:r>
            <a:r>
              <a:rPr lang="en-US" dirty="0" err="1"/>
              <a:t>wp</a:t>
            </a:r>
            <a:r>
              <a:rPr lang="en-US" dirty="0"/>
              <a:t>-content/uploads/2017/03/Adspend-forecasts-June-2017-executive-summary.pdf</a:t>
            </a:r>
          </a:p>
        </p:txBody>
      </p:sp>
      <p:sp>
        <p:nvSpPr>
          <p:cNvPr id="4" name="Slide Number Placeholder 3"/>
          <p:cNvSpPr>
            <a:spLocks noGrp="1"/>
          </p:cNvSpPr>
          <p:nvPr>
            <p:ph type="sldNum" sz="quarter" idx="10"/>
          </p:nvPr>
        </p:nvSpPr>
        <p:spPr/>
        <p:txBody>
          <a:bodyPr/>
          <a:lstStyle/>
          <a:p>
            <a:fld id="{933F7A73-B34B-2545-8E93-2CFD529B4D28}" type="slidenum">
              <a:rPr lang="en-US" smtClean="0"/>
              <a:t>61</a:t>
            </a:fld>
            <a:endParaRPr lang="en-US"/>
          </a:p>
        </p:txBody>
      </p:sp>
    </p:spTree>
    <p:extLst>
      <p:ext uri="{BB962C8B-B14F-4D97-AF65-F5344CB8AC3E}">
        <p14:creationId xmlns:p14="http://schemas.microsoft.com/office/powerpoint/2010/main" val="5094413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www.iab.net</a:t>
            </a:r>
            <a:r>
              <a:rPr lang="en-US" dirty="0"/>
              <a:t>/media/file/PwC_IAB_Webinar_Presentation_FY2014_PWC.pdf</a:t>
            </a:r>
          </a:p>
          <a:p>
            <a:r>
              <a:rPr lang="en-US" dirty="0"/>
              <a:t>https://</a:t>
            </a:r>
            <a:r>
              <a:rPr lang="en-US" dirty="0" err="1"/>
              <a:t>www.emarketer.com</a:t>
            </a:r>
            <a:r>
              <a:rPr lang="en-US" dirty="0"/>
              <a:t>/Article/</a:t>
            </a:r>
            <a:r>
              <a:rPr lang="en-US" dirty="0" err="1"/>
              <a:t>eMarketer</a:t>
            </a:r>
            <a:r>
              <a:rPr lang="en-US" dirty="0"/>
              <a:t>-Releases-New-Programmatic-Advertising-Estimates/1015682</a:t>
            </a:r>
          </a:p>
        </p:txBody>
      </p:sp>
      <p:sp>
        <p:nvSpPr>
          <p:cNvPr id="4" name="Slide Number Placeholder 3"/>
          <p:cNvSpPr>
            <a:spLocks noGrp="1"/>
          </p:cNvSpPr>
          <p:nvPr>
            <p:ph type="sldNum" sz="quarter" idx="10"/>
          </p:nvPr>
        </p:nvSpPr>
        <p:spPr/>
        <p:txBody>
          <a:bodyPr/>
          <a:lstStyle/>
          <a:p>
            <a:fld id="{933F7A73-B34B-2545-8E93-2CFD529B4D28}" type="slidenum">
              <a:rPr lang="en-US" smtClean="0"/>
              <a:t>62</a:t>
            </a:fld>
            <a:endParaRPr lang="en-US"/>
          </a:p>
        </p:txBody>
      </p:sp>
    </p:spTree>
    <p:extLst>
      <p:ext uri="{BB962C8B-B14F-4D97-AF65-F5344CB8AC3E}">
        <p14:creationId xmlns:p14="http://schemas.microsoft.com/office/powerpoint/2010/main" val="3302868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blog.xapads.com</a:t>
            </a:r>
            <a:r>
              <a:rPr lang="en-US" dirty="0"/>
              <a:t>/programmatic-advertising-how-it-works/</a:t>
            </a:r>
          </a:p>
        </p:txBody>
      </p:sp>
      <p:sp>
        <p:nvSpPr>
          <p:cNvPr id="4" name="Slide Number Placeholder 3"/>
          <p:cNvSpPr>
            <a:spLocks noGrp="1"/>
          </p:cNvSpPr>
          <p:nvPr>
            <p:ph type="sldNum" sz="quarter" idx="10"/>
          </p:nvPr>
        </p:nvSpPr>
        <p:spPr/>
        <p:txBody>
          <a:bodyPr/>
          <a:lstStyle/>
          <a:p>
            <a:fld id="{933F7A73-B34B-2545-8E93-2CFD529B4D28}" type="slidenum">
              <a:rPr lang="en-US" smtClean="0"/>
              <a:t>68</a:t>
            </a:fld>
            <a:endParaRPr lang="en-US"/>
          </a:p>
        </p:txBody>
      </p:sp>
    </p:spTree>
    <p:extLst>
      <p:ext uri="{BB962C8B-B14F-4D97-AF65-F5344CB8AC3E}">
        <p14:creationId xmlns:p14="http://schemas.microsoft.com/office/powerpoint/2010/main" val="20044408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www.linkedin.com</a:t>
            </a:r>
            <a:r>
              <a:rPr lang="en-US" dirty="0"/>
              <a:t>/pulse/definitive-guide-programmatic-advertising-gdn-vs-dsp-rtb-ankush-gupta</a:t>
            </a:r>
          </a:p>
        </p:txBody>
      </p:sp>
      <p:sp>
        <p:nvSpPr>
          <p:cNvPr id="4" name="Slide Number Placeholder 3"/>
          <p:cNvSpPr>
            <a:spLocks noGrp="1"/>
          </p:cNvSpPr>
          <p:nvPr>
            <p:ph type="sldNum" sz="quarter" idx="10"/>
          </p:nvPr>
        </p:nvSpPr>
        <p:spPr/>
        <p:txBody>
          <a:bodyPr/>
          <a:lstStyle/>
          <a:p>
            <a:fld id="{933F7A73-B34B-2545-8E93-2CFD529B4D28}" type="slidenum">
              <a:rPr lang="en-US" smtClean="0"/>
              <a:t>69</a:t>
            </a:fld>
            <a:endParaRPr lang="en-US"/>
          </a:p>
        </p:txBody>
      </p:sp>
    </p:spTree>
    <p:extLst>
      <p:ext uri="{BB962C8B-B14F-4D97-AF65-F5344CB8AC3E}">
        <p14:creationId xmlns:p14="http://schemas.microsoft.com/office/powerpoint/2010/main" val="2509586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blog.hootsuite.com</a:t>
            </a:r>
            <a:r>
              <a:rPr lang="en-US" dirty="0"/>
              <a:t>/</a:t>
            </a:r>
            <a:r>
              <a:rPr lang="en-US" dirty="0" err="1"/>
              <a:t>facebook</a:t>
            </a:r>
            <a:r>
              <a:rPr lang="en-US" dirty="0"/>
              <a:t>-pixel/</a:t>
            </a:r>
          </a:p>
        </p:txBody>
      </p:sp>
      <p:sp>
        <p:nvSpPr>
          <p:cNvPr id="4" name="Slide Number Placeholder 3"/>
          <p:cNvSpPr>
            <a:spLocks noGrp="1"/>
          </p:cNvSpPr>
          <p:nvPr>
            <p:ph type="sldNum" sz="quarter" idx="5"/>
          </p:nvPr>
        </p:nvSpPr>
        <p:spPr/>
        <p:txBody>
          <a:bodyPr/>
          <a:lstStyle/>
          <a:p>
            <a:fld id="{933F7A73-B34B-2545-8E93-2CFD529B4D28}" type="slidenum">
              <a:rPr lang="en-US" smtClean="0"/>
              <a:t>77</a:t>
            </a:fld>
            <a:endParaRPr lang="en-US"/>
          </a:p>
        </p:txBody>
      </p:sp>
    </p:spTree>
    <p:extLst>
      <p:ext uri="{BB962C8B-B14F-4D97-AF65-F5344CB8AC3E}">
        <p14:creationId xmlns:p14="http://schemas.microsoft.com/office/powerpoint/2010/main" val="1032651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www.pewinternet.org</a:t>
            </a:r>
            <a:r>
              <a:rPr lang="en-US" dirty="0"/>
              <a:t>/2013/08/26/home-broadband-2013/</a:t>
            </a:r>
          </a:p>
          <a:p>
            <a:r>
              <a:rPr lang="en-US" dirty="0"/>
              <a:t>http://</a:t>
            </a:r>
            <a:r>
              <a:rPr lang="en-US" dirty="0" err="1"/>
              <a:t>www.pewinternet.org</a:t>
            </a:r>
            <a:r>
              <a:rPr lang="en-US" dirty="0"/>
              <a:t>/three-technology-revolutions/</a:t>
            </a:r>
          </a:p>
        </p:txBody>
      </p:sp>
      <p:sp>
        <p:nvSpPr>
          <p:cNvPr id="4" name="Slide Number Placeholder 3"/>
          <p:cNvSpPr>
            <a:spLocks noGrp="1"/>
          </p:cNvSpPr>
          <p:nvPr>
            <p:ph type="sldNum" sz="quarter" idx="10"/>
          </p:nvPr>
        </p:nvSpPr>
        <p:spPr/>
        <p:txBody>
          <a:bodyPr/>
          <a:lstStyle/>
          <a:p>
            <a:fld id="{933F7A73-B34B-2545-8E93-2CFD529B4D28}" type="slidenum">
              <a:rPr lang="en-US" smtClean="0"/>
              <a:t>20</a:t>
            </a:fld>
            <a:endParaRPr lang="en-US"/>
          </a:p>
        </p:txBody>
      </p:sp>
    </p:spTree>
    <p:extLst>
      <p:ext uri="{BB962C8B-B14F-4D97-AF65-F5344CB8AC3E}">
        <p14:creationId xmlns:p14="http://schemas.microsoft.com/office/powerpoint/2010/main" val="32437302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blog.hootsuite.com</a:t>
            </a:r>
            <a:r>
              <a:rPr lang="en-US" dirty="0"/>
              <a:t>/</a:t>
            </a:r>
            <a:r>
              <a:rPr lang="en-US" dirty="0" err="1"/>
              <a:t>facebook</a:t>
            </a:r>
            <a:r>
              <a:rPr lang="en-US" dirty="0"/>
              <a:t>-pixel/</a:t>
            </a:r>
          </a:p>
        </p:txBody>
      </p:sp>
      <p:sp>
        <p:nvSpPr>
          <p:cNvPr id="4" name="Slide Number Placeholder 3"/>
          <p:cNvSpPr>
            <a:spLocks noGrp="1"/>
          </p:cNvSpPr>
          <p:nvPr>
            <p:ph type="sldNum" sz="quarter" idx="5"/>
          </p:nvPr>
        </p:nvSpPr>
        <p:spPr/>
        <p:txBody>
          <a:bodyPr/>
          <a:lstStyle/>
          <a:p>
            <a:fld id="{933F7A73-B34B-2545-8E93-2CFD529B4D28}" type="slidenum">
              <a:rPr lang="en-US" smtClean="0"/>
              <a:t>78</a:t>
            </a:fld>
            <a:endParaRPr lang="en-US"/>
          </a:p>
        </p:txBody>
      </p:sp>
    </p:spTree>
    <p:extLst>
      <p:ext uri="{BB962C8B-B14F-4D97-AF65-F5344CB8AC3E}">
        <p14:creationId xmlns:p14="http://schemas.microsoft.com/office/powerpoint/2010/main" val="11057618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www.statista.com</a:t>
            </a:r>
            <a:r>
              <a:rPr lang="en-US" dirty="0"/>
              <a:t>/statistics/243789/number-of-</a:t>
            </a:r>
            <a:r>
              <a:rPr lang="en-US" dirty="0" err="1"/>
              <a:t>tv</a:t>
            </a:r>
            <a:r>
              <a:rPr lang="en-US" dirty="0"/>
              <a:t>-households-in-the-us/</a:t>
            </a:r>
          </a:p>
          <a:p>
            <a:r>
              <a:rPr lang="en-US" dirty="0"/>
              <a:t>http://</a:t>
            </a:r>
            <a:r>
              <a:rPr lang="en-US" dirty="0" err="1"/>
              <a:t>www.allbusiness.com</a:t>
            </a:r>
            <a:r>
              <a:rPr lang="en-US" dirty="0"/>
              <a:t>/web-advertising-and-cpm-a-quick-guide-for-small-businesses-2646-1.html</a:t>
            </a:r>
          </a:p>
          <a:p>
            <a:r>
              <a:rPr lang="en-US" dirty="0"/>
              <a:t>http://</a:t>
            </a:r>
            <a:r>
              <a:rPr lang="en-US" dirty="0" err="1"/>
              <a:t>monetizepros.com</a:t>
            </a:r>
            <a:r>
              <a:rPr lang="en-US" dirty="0"/>
              <a:t>/display-advertising/average-</a:t>
            </a:r>
            <a:r>
              <a:rPr lang="en-US" dirty="0" err="1"/>
              <a:t>cpm</a:t>
            </a:r>
            <a:r>
              <a:rPr lang="en-US" dirty="0"/>
              <a:t>-rates/</a:t>
            </a:r>
          </a:p>
          <a:p>
            <a:r>
              <a:rPr lang="en-US" dirty="0"/>
              <a:t>http://</a:t>
            </a:r>
            <a:r>
              <a:rPr lang="en-US" dirty="0" err="1"/>
              <a:t>webgilde.com</a:t>
            </a:r>
            <a:r>
              <a:rPr lang="en-US" dirty="0"/>
              <a:t>/en/how-much-does-</a:t>
            </a:r>
            <a:r>
              <a:rPr lang="en-US" dirty="0" err="1"/>
              <a:t>adsense</a:t>
            </a:r>
            <a:r>
              <a:rPr lang="en-US" dirty="0"/>
              <a:t>-pay/</a:t>
            </a:r>
          </a:p>
          <a:p>
            <a:r>
              <a:rPr lang="en-US" dirty="0"/>
              <a:t>http://</a:t>
            </a:r>
            <a:r>
              <a:rPr lang="en-US" dirty="0" err="1"/>
              <a:t>fitsmallbusiness.com</a:t>
            </a:r>
            <a:r>
              <a:rPr lang="en-US" dirty="0"/>
              <a:t>/radio-advertising-costs/</a:t>
            </a:r>
          </a:p>
        </p:txBody>
      </p:sp>
      <p:sp>
        <p:nvSpPr>
          <p:cNvPr id="4" name="Slide Number Placeholder 3"/>
          <p:cNvSpPr>
            <a:spLocks noGrp="1"/>
          </p:cNvSpPr>
          <p:nvPr>
            <p:ph type="sldNum" sz="quarter" idx="10"/>
          </p:nvPr>
        </p:nvSpPr>
        <p:spPr/>
        <p:txBody>
          <a:bodyPr/>
          <a:lstStyle/>
          <a:p>
            <a:fld id="{933F7A73-B34B-2545-8E93-2CFD529B4D28}" type="slidenum">
              <a:rPr lang="en-US" smtClean="0"/>
              <a:t>81</a:t>
            </a:fld>
            <a:endParaRPr lang="en-US"/>
          </a:p>
        </p:txBody>
      </p:sp>
    </p:spTree>
    <p:extLst>
      <p:ext uri="{BB962C8B-B14F-4D97-AF65-F5344CB8AC3E}">
        <p14:creationId xmlns:p14="http://schemas.microsoft.com/office/powerpoint/2010/main" val="1654461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F7A73-B34B-2545-8E93-2CFD529B4D28}" type="slidenum">
              <a:rPr lang="en-US" smtClean="0"/>
              <a:t>82</a:t>
            </a:fld>
            <a:endParaRPr lang="en-US"/>
          </a:p>
        </p:txBody>
      </p:sp>
    </p:spTree>
    <p:extLst>
      <p:ext uri="{BB962C8B-B14F-4D97-AF65-F5344CB8AC3E}">
        <p14:creationId xmlns:p14="http://schemas.microsoft.com/office/powerpoint/2010/main" val="6975938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webgilde.com</a:t>
            </a:r>
            <a:r>
              <a:rPr lang="en-US" dirty="0"/>
              <a:t>/en/how-much-does-</a:t>
            </a:r>
            <a:r>
              <a:rPr lang="en-US" dirty="0" err="1"/>
              <a:t>adsense</a:t>
            </a:r>
            <a:r>
              <a:rPr lang="en-US" dirty="0"/>
              <a:t>-pay/</a:t>
            </a:r>
          </a:p>
          <a:p>
            <a:r>
              <a:rPr lang="en-US" dirty="0"/>
              <a:t>https://</a:t>
            </a:r>
            <a:r>
              <a:rPr lang="en-US" dirty="0" err="1"/>
              <a:t>www.eff.org</a:t>
            </a:r>
            <a:r>
              <a:rPr lang="en-US" dirty="0"/>
              <a:t>/</a:t>
            </a:r>
            <a:r>
              <a:rPr lang="en-US" dirty="0" err="1"/>
              <a:t>privacybadger</a:t>
            </a:r>
            <a:endParaRPr lang="en-US" dirty="0"/>
          </a:p>
          <a:p>
            <a:r>
              <a:rPr lang="en-US" dirty="0"/>
              <a:t>https://</a:t>
            </a:r>
            <a:r>
              <a:rPr lang="en-US" dirty="0" err="1"/>
              <a:t>digiday.com</a:t>
            </a:r>
            <a:r>
              <a:rPr lang="en-US" dirty="0"/>
              <a:t>/</a:t>
            </a:r>
            <a:r>
              <a:rPr lang="en-US" dirty="0" err="1"/>
              <a:t>uk</a:t>
            </a:r>
            <a:r>
              <a:rPr lang="en-US" dirty="0"/>
              <a:t>/</a:t>
            </a:r>
            <a:r>
              <a:rPr lang="en-US" dirty="0" err="1"/>
              <a:t>europe</a:t>
            </a:r>
            <a:r>
              <a:rPr lang="en-US"/>
              <a:t>-ad-blocking-rates/</a:t>
            </a:r>
            <a:endParaRPr lang="en-US" dirty="0"/>
          </a:p>
        </p:txBody>
      </p:sp>
      <p:sp>
        <p:nvSpPr>
          <p:cNvPr id="4" name="Slide Number Placeholder 3"/>
          <p:cNvSpPr>
            <a:spLocks noGrp="1"/>
          </p:cNvSpPr>
          <p:nvPr>
            <p:ph type="sldNum" sz="quarter" idx="10"/>
          </p:nvPr>
        </p:nvSpPr>
        <p:spPr/>
        <p:txBody>
          <a:bodyPr/>
          <a:lstStyle/>
          <a:p>
            <a:fld id="{933F7A73-B34B-2545-8E93-2CFD529B4D28}" type="slidenum">
              <a:rPr lang="en-US" smtClean="0"/>
              <a:t>84</a:t>
            </a:fld>
            <a:endParaRPr lang="en-US"/>
          </a:p>
        </p:txBody>
      </p:sp>
    </p:spTree>
    <p:extLst>
      <p:ext uri="{BB962C8B-B14F-4D97-AF65-F5344CB8AC3E}">
        <p14:creationId xmlns:p14="http://schemas.microsoft.com/office/powerpoint/2010/main" val="7560563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edu.gcfglobal.org</a:t>
            </a:r>
            <a:r>
              <a:rPr lang="en-US" dirty="0"/>
              <a:t>/</a:t>
            </a:r>
            <a:r>
              <a:rPr lang="en-US" dirty="0" err="1"/>
              <a:t>en</a:t>
            </a:r>
            <a:r>
              <a:rPr lang="en-US" dirty="0"/>
              <a:t>/</a:t>
            </a:r>
            <a:r>
              <a:rPr lang="en-US" dirty="0" err="1"/>
              <a:t>internetsafety</a:t>
            </a:r>
            <a:r>
              <a:rPr lang="en-US" dirty="0"/>
              <a:t>/understanding-browser-tracking/1/</a:t>
            </a:r>
          </a:p>
        </p:txBody>
      </p:sp>
      <p:sp>
        <p:nvSpPr>
          <p:cNvPr id="4" name="Slide Number Placeholder 3"/>
          <p:cNvSpPr>
            <a:spLocks noGrp="1"/>
          </p:cNvSpPr>
          <p:nvPr>
            <p:ph type="sldNum" sz="quarter" idx="5"/>
          </p:nvPr>
        </p:nvSpPr>
        <p:spPr/>
        <p:txBody>
          <a:bodyPr/>
          <a:lstStyle/>
          <a:p>
            <a:fld id="{933F7A73-B34B-2545-8E93-2CFD529B4D28}" type="slidenum">
              <a:rPr lang="en-US" smtClean="0"/>
              <a:t>87</a:t>
            </a:fld>
            <a:endParaRPr lang="en-US"/>
          </a:p>
        </p:txBody>
      </p:sp>
    </p:spTree>
    <p:extLst>
      <p:ext uri="{BB962C8B-B14F-4D97-AF65-F5344CB8AC3E}">
        <p14:creationId xmlns:p14="http://schemas.microsoft.com/office/powerpoint/2010/main" val="35345099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whatsmyuseragent.com</a:t>
            </a:r>
            <a:r>
              <a:rPr lang="en-US" dirty="0"/>
              <a:t>/</a:t>
            </a:r>
          </a:p>
        </p:txBody>
      </p:sp>
      <p:sp>
        <p:nvSpPr>
          <p:cNvPr id="4" name="Slide Number Placeholder 3"/>
          <p:cNvSpPr>
            <a:spLocks noGrp="1"/>
          </p:cNvSpPr>
          <p:nvPr>
            <p:ph type="sldNum" sz="quarter" idx="10"/>
          </p:nvPr>
        </p:nvSpPr>
        <p:spPr/>
        <p:txBody>
          <a:bodyPr/>
          <a:lstStyle/>
          <a:p>
            <a:fld id="{933F7A73-B34B-2545-8E93-2CFD529B4D28}" type="slidenum">
              <a:rPr lang="en-US" smtClean="0"/>
              <a:t>88</a:t>
            </a:fld>
            <a:endParaRPr lang="en-US"/>
          </a:p>
        </p:txBody>
      </p:sp>
    </p:spTree>
    <p:extLst>
      <p:ext uri="{BB962C8B-B14F-4D97-AF65-F5344CB8AC3E}">
        <p14:creationId xmlns:p14="http://schemas.microsoft.com/office/powerpoint/2010/main" val="951784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www.journalism.org</a:t>
            </a:r>
            <a:r>
              <a:rPr lang="en-US" dirty="0"/>
              <a:t>/fact-sheet/newspapers/</a:t>
            </a:r>
          </a:p>
        </p:txBody>
      </p:sp>
      <p:sp>
        <p:nvSpPr>
          <p:cNvPr id="4" name="Slide Number Placeholder 3"/>
          <p:cNvSpPr>
            <a:spLocks noGrp="1"/>
          </p:cNvSpPr>
          <p:nvPr>
            <p:ph type="sldNum" sz="quarter" idx="10"/>
          </p:nvPr>
        </p:nvSpPr>
        <p:spPr/>
        <p:txBody>
          <a:bodyPr/>
          <a:lstStyle/>
          <a:p>
            <a:fld id="{933F7A73-B34B-2545-8E93-2CFD529B4D28}" type="slidenum">
              <a:rPr lang="en-US" smtClean="0"/>
              <a:t>23</a:t>
            </a:fld>
            <a:endParaRPr lang="en-US"/>
          </a:p>
        </p:txBody>
      </p:sp>
    </p:spTree>
    <p:extLst>
      <p:ext uri="{BB962C8B-B14F-4D97-AF65-F5344CB8AC3E}">
        <p14:creationId xmlns:p14="http://schemas.microsoft.com/office/powerpoint/2010/main" val="394773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www.tradingeconomics.com</a:t>
            </a:r>
            <a:r>
              <a:rPr lang="en-US" dirty="0"/>
              <a:t>/united-states/consumer-spending</a:t>
            </a:r>
          </a:p>
          <a:p>
            <a:r>
              <a:rPr lang="en-US" dirty="0"/>
              <a:t>https://</a:t>
            </a:r>
            <a:r>
              <a:rPr lang="en-US" dirty="0" err="1"/>
              <a:t>tradingeconomics.com</a:t>
            </a:r>
            <a:r>
              <a:rPr lang="en-US" dirty="0"/>
              <a:t>/united-states/consumer-spending</a:t>
            </a:r>
          </a:p>
          <a:p>
            <a:endParaRPr lang="en-US" dirty="0"/>
          </a:p>
          <a:p>
            <a:r>
              <a:rPr lang="en-US" dirty="0"/>
              <a:t>$56B total</a:t>
            </a:r>
            <a:r>
              <a:rPr lang="en-US" baseline="0" dirty="0"/>
              <a:t> wireline revenue is estimated by taking FCC 477 estimate of 104M connections, at $45/month ARPU. Those are estimated from AT&amp;T, Comcast </a:t>
            </a:r>
            <a:r>
              <a:rPr lang="en-US" baseline="0"/>
              <a:t>&amp; Charter </a:t>
            </a:r>
            <a:r>
              <a:rPr lang="en-US" baseline="0" dirty="0"/>
              <a:t>data.</a:t>
            </a:r>
            <a:endParaRPr lang="en-US" dirty="0"/>
          </a:p>
        </p:txBody>
      </p:sp>
      <p:sp>
        <p:nvSpPr>
          <p:cNvPr id="4" name="Slide Number Placeholder 3"/>
          <p:cNvSpPr>
            <a:spLocks noGrp="1"/>
          </p:cNvSpPr>
          <p:nvPr>
            <p:ph type="sldNum" sz="quarter" idx="10"/>
          </p:nvPr>
        </p:nvSpPr>
        <p:spPr/>
        <p:txBody>
          <a:bodyPr/>
          <a:lstStyle/>
          <a:p>
            <a:fld id="{933F7A73-B34B-2545-8E93-2CFD529B4D28}" type="slidenum">
              <a:rPr lang="en-US" smtClean="0"/>
              <a:t>32</a:t>
            </a:fld>
            <a:endParaRPr lang="en-US"/>
          </a:p>
        </p:txBody>
      </p:sp>
    </p:spTree>
    <p:extLst>
      <p:ext uri="{BB962C8B-B14F-4D97-AF65-F5344CB8AC3E}">
        <p14:creationId xmlns:p14="http://schemas.microsoft.com/office/powerpoint/2010/main" val="950218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files.shareholder.com</a:t>
            </a:r>
            <a:r>
              <a:rPr lang="en-US" dirty="0"/>
              <a:t>/downloads/NFLX/5135776168x0x938338/FB0485BA-48EF-4457-ABED-CF26A5B21523/10K_Final.PDF</a:t>
            </a:r>
          </a:p>
          <a:p>
            <a:r>
              <a:rPr lang="en-US" dirty="0"/>
              <a:t>http://clients1.ibisworld.com/reports/us/bed/</a:t>
            </a:r>
            <a:r>
              <a:rPr lang="en-US" dirty="0" err="1"/>
              <a:t>default.aspx?bedid</a:t>
            </a:r>
            <a:r>
              <a:rPr lang="en-US" dirty="0"/>
              <a:t>=4625</a:t>
            </a:r>
          </a:p>
          <a:p>
            <a:r>
              <a:rPr lang="en-US" dirty="0"/>
              <a:t>http://</a:t>
            </a:r>
            <a:r>
              <a:rPr lang="en-US" dirty="0" err="1"/>
              <a:t>www.statista.com</a:t>
            </a:r>
            <a:r>
              <a:rPr lang="en-US" dirty="0"/>
              <a:t>/statistics/293486/revenue-of-cable-networks-in-the-us/</a:t>
            </a:r>
          </a:p>
          <a:p>
            <a:r>
              <a:rPr lang="en-US" dirty="0"/>
              <a:t>http://</a:t>
            </a:r>
            <a:r>
              <a:rPr lang="en-US" dirty="0" err="1"/>
              <a:t>selectusa.commerce.gov</a:t>
            </a:r>
            <a:r>
              <a:rPr lang="en-US" dirty="0"/>
              <a:t>/industry-snapshots/media-entertainment-industry-united-</a:t>
            </a:r>
            <a:r>
              <a:rPr lang="en-US" dirty="0" err="1"/>
              <a:t>states.html</a:t>
            </a:r>
            <a:endParaRPr lang="en-US" dirty="0"/>
          </a:p>
          <a:p>
            <a:r>
              <a:rPr lang="en-US" dirty="0"/>
              <a:t>http://</a:t>
            </a:r>
            <a:r>
              <a:rPr lang="en-US" dirty="0" err="1"/>
              <a:t>www.techtimes.com</a:t>
            </a:r>
            <a:r>
              <a:rPr lang="en-US" dirty="0"/>
              <a:t>/articles/9270/20140627/</a:t>
            </a:r>
            <a:r>
              <a:rPr lang="en-US" dirty="0" err="1"/>
              <a:t>america</a:t>
            </a:r>
            <a:r>
              <a:rPr lang="en-US" dirty="0"/>
              <a:t>-china-japan-video-games-</a:t>
            </a:r>
            <a:r>
              <a:rPr lang="en-US" dirty="0" err="1"/>
              <a:t>revenue.htm</a:t>
            </a:r>
            <a:endParaRPr lang="en-US" dirty="0"/>
          </a:p>
          <a:p>
            <a:r>
              <a:rPr lang="en-US" dirty="0"/>
              <a:t>http://</a:t>
            </a:r>
            <a:r>
              <a:rPr lang="en-US" dirty="0" err="1"/>
              <a:t>www.statista.com</a:t>
            </a:r>
            <a:r>
              <a:rPr lang="en-US" dirty="0"/>
              <a:t>/statistics/293490/revenue-of-wireless-telecommunication-carriers-in-the-us/</a:t>
            </a:r>
          </a:p>
          <a:p>
            <a:r>
              <a:rPr lang="en-US" dirty="0"/>
              <a:t>https://</a:t>
            </a:r>
            <a:r>
              <a:rPr lang="en-US" dirty="0" err="1"/>
              <a:t>apps.fcc.gov</a:t>
            </a:r>
            <a:r>
              <a:rPr lang="en-US" dirty="0"/>
              <a:t>/</a:t>
            </a:r>
            <a:r>
              <a:rPr lang="en-US" dirty="0" err="1"/>
              <a:t>edocs_public</a:t>
            </a:r>
            <a:r>
              <a:rPr lang="en-US" dirty="0"/>
              <a:t>/</a:t>
            </a:r>
            <a:r>
              <a:rPr lang="en-US" dirty="0" err="1"/>
              <a:t>attachmatch</a:t>
            </a:r>
            <a:r>
              <a:rPr lang="en-US" dirty="0"/>
              <a:t>/FCC-15-41A1.pdf</a:t>
            </a:r>
          </a:p>
          <a:p>
            <a:r>
              <a:rPr lang="en-US" dirty="0"/>
              <a:t>https://</a:t>
            </a:r>
            <a:r>
              <a:rPr lang="en-US" dirty="0" err="1"/>
              <a:t>www.statista.com</a:t>
            </a:r>
            <a:r>
              <a:rPr lang="en-US" dirty="0"/>
              <a:t>/statistics/266206/googles-annual-global-revenue/</a:t>
            </a:r>
          </a:p>
          <a:p>
            <a:r>
              <a:rPr lang="en-US" dirty="0"/>
              <a:t>https://</a:t>
            </a:r>
            <a:r>
              <a:rPr lang="en-US" dirty="0" err="1"/>
              <a:t>investor.cisco.com</a:t>
            </a:r>
            <a:r>
              <a:rPr lang="en-US" dirty="0"/>
              <a:t>/investor-relations/financial-information/Financial-Results/</a:t>
            </a:r>
            <a:r>
              <a:rPr lang="en-US" dirty="0" err="1"/>
              <a:t>default.aspx</a:t>
            </a:r>
            <a:endParaRPr lang="en-US" dirty="0"/>
          </a:p>
          <a:p>
            <a:r>
              <a:rPr lang="en-US" dirty="0"/>
              <a:t>http://</a:t>
            </a:r>
            <a:r>
              <a:rPr lang="en-US" dirty="0" err="1"/>
              <a:t>www.businessofapps.com</a:t>
            </a:r>
            <a:r>
              <a:rPr lang="en-US" dirty="0"/>
              <a:t>/data/</a:t>
            </a:r>
            <a:r>
              <a:rPr lang="en-US" dirty="0" err="1"/>
              <a:t>netflix</a:t>
            </a:r>
            <a:r>
              <a:rPr lang="en-US" dirty="0"/>
              <a:t>-statistics/#3</a:t>
            </a:r>
          </a:p>
          <a:p>
            <a:r>
              <a:rPr lang="en-US" dirty="0"/>
              <a:t>https://</a:t>
            </a:r>
            <a:r>
              <a:rPr lang="en-US" dirty="0" err="1"/>
              <a:t>www.statista.com</a:t>
            </a:r>
            <a:r>
              <a:rPr lang="en-US" dirty="0"/>
              <a:t>/statistics/185214/revenue-breakdown-of-us-cable-and-pay-tv-providers/</a:t>
            </a:r>
          </a:p>
          <a:p>
            <a:r>
              <a:rPr lang="en-US" dirty="0"/>
              <a:t>http://</a:t>
            </a:r>
            <a:r>
              <a:rPr lang="en-US" dirty="0" err="1"/>
              <a:t>www.riaa.com</a:t>
            </a:r>
            <a:r>
              <a:rPr lang="en-US" dirty="0"/>
              <a:t>/</a:t>
            </a:r>
            <a:r>
              <a:rPr lang="en-US" dirty="0" err="1"/>
              <a:t>wp</a:t>
            </a:r>
            <a:r>
              <a:rPr lang="en-US" dirty="0"/>
              <a:t>-content/uploads/2018/03/RIAA-Year-End-2017-News-and-Notes.pdf</a:t>
            </a:r>
          </a:p>
          <a:p>
            <a:endParaRPr lang="en-US" dirty="0"/>
          </a:p>
        </p:txBody>
      </p:sp>
      <p:sp>
        <p:nvSpPr>
          <p:cNvPr id="4" name="Slide Number Placeholder 3"/>
          <p:cNvSpPr>
            <a:spLocks noGrp="1"/>
          </p:cNvSpPr>
          <p:nvPr>
            <p:ph type="sldNum" sz="quarter" idx="10"/>
          </p:nvPr>
        </p:nvSpPr>
        <p:spPr/>
        <p:txBody>
          <a:bodyPr/>
          <a:lstStyle/>
          <a:p>
            <a:fld id="{933F7A73-B34B-2545-8E93-2CFD529B4D28}" type="slidenum">
              <a:rPr lang="en-US" smtClean="0"/>
              <a:t>35</a:t>
            </a:fld>
            <a:endParaRPr lang="en-US"/>
          </a:p>
        </p:txBody>
      </p:sp>
    </p:spTree>
    <p:extLst>
      <p:ext uri="{BB962C8B-B14F-4D97-AF65-F5344CB8AC3E}">
        <p14:creationId xmlns:p14="http://schemas.microsoft.com/office/powerpoint/2010/main" val="4005803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i.imgur.com</a:t>
            </a:r>
            <a:r>
              <a:rPr lang="en-US" dirty="0"/>
              <a:t>/Tvh6teU.jpg</a:t>
            </a:r>
          </a:p>
          <a:p>
            <a:r>
              <a:rPr lang="en-US" dirty="0"/>
              <a:t>http://</a:t>
            </a:r>
            <a:r>
              <a:rPr lang="en-US" dirty="0" err="1"/>
              <a:t>subjunctive.net</a:t>
            </a:r>
            <a:r>
              <a:rPr lang="en-US" dirty="0"/>
              <a:t>/</a:t>
            </a:r>
            <a:r>
              <a:rPr lang="en-US" dirty="0" err="1"/>
              <a:t>klog</a:t>
            </a:r>
            <a:r>
              <a:rPr lang="en-US" dirty="0"/>
              <a:t>/2008/12/</a:t>
            </a:r>
            <a:r>
              <a:rPr lang="en-US" dirty="0" err="1"/>
              <a:t>graphical_history_of</a:t>
            </a:r>
            <a:r>
              <a:rPr lang="en-US"/>
              <a:t>/</a:t>
            </a:r>
          </a:p>
        </p:txBody>
      </p:sp>
      <p:sp>
        <p:nvSpPr>
          <p:cNvPr id="4" name="Slide Number Placeholder 3"/>
          <p:cNvSpPr>
            <a:spLocks noGrp="1"/>
          </p:cNvSpPr>
          <p:nvPr>
            <p:ph type="sldNum" sz="quarter" idx="10"/>
          </p:nvPr>
        </p:nvSpPr>
        <p:spPr/>
        <p:txBody>
          <a:bodyPr/>
          <a:lstStyle/>
          <a:p>
            <a:fld id="{933F7A73-B34B-2545-8E93-2CFD529B4D28}" type="slidenum">
              <a:rPr lang="en-US" smtClean="0"/>
              <a:t>38</a:t>
            </a:fld>
            <a:endParaRPr lang="en-US"/>
          </a:p>
        </p:txBody>
      </p:sp>
    </p:spTree>
    <p:extLst>
      <p:ext uri="{BB962C8B-B14F-4D97-AF65-F5344CB8AC3E}">
        <p14:creationId xmlns:p14="http://schemas.microsoft.com/office/powerpoint/2010/main" val="1893829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www.theverge.com</a:t>
            </a:r>
            <a:r>
              <a:rPr lang="en-US" dirty="0"/>
              <a:t>/2016/10/24/13389592/</a:t>
            </a:r>
            <a:r>
              <a:rPr lang="en-US" dirty="0" err="1"/>
              <a:t>att</a:t>
            </a:r>
            <a:r>
              <a:rPr lang="en-US"/>
              <a:t>-time-warner-merger-breakup-bell-system-chart</a:t>
            </a:r>
          </a:p>
        </p:txBody>
      </p:sp>
      <p:sp>
        <p:nvSpPr>
          <p:cNvPr id="4" name="Slide Number Placeholder 3"/>
          <p:cNvSpPr>
            <a:spLocks noGrp="1"/>
          </p:cNvSpPr>
          <p:nvPr>
            <p:ph type="sldNum" sz="quarter" idx="10"/>
          </p:nvPr>
        </p:nvSpPr>
        <p:spPr/>
        <p:txBody>
          <a:bodyPr/>
          <a:lstStyle/>
          <a:p>
            <a:fld id="{933F7A73-B34B-2545-8E93-2CFD529B4D28}" type="slidenum">
              <a:rPr lang="en-US" smtClean="0"/>
              <a:t>39</a:t>
            </a:fld>
            <a:endParaRPr lang="en-US"/>
          </a:p>
        </p:txBody>
      </p:sp>
    </p:spTree>
    <p:extLst>
      <p:ext uri="{BB962C8B-B14F-4D97-AF65-F5344CB8AC3E}">
        <p14:creationId xmlns:p14="http://schemas.microsoft.com/office/powerpoint/2010/main" val="4174370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digiday.com</a:t>
            </a:r>
            <a:r>
              <a:rPr lang="en-US" dirty="0"/>
              <a:t>/platforms/what-is-over-the-top-</a:t>
            </a:r>
            <a:r>
              <a:rPr lang="en-US" dirty="0" err="1"/>
              <a:t>ott</a:t>
            </a:r>
            <a:r>
              <a:rPr lang="en-US" dirty="0"/>
              <a:t>/</a:t>
            </a:r>
          </a:p>
          <a:p>
            <a:r>
              <a:rPr lang="en-US" dirty="0"/>
              <a:t>http://</a:t>
            </a:r>
            <a:r>
              <a:rPr lang="en-US" dirty="0" err="1"/>
              <a:t>www.lightreading.com</a:t>
            </a:r>
            <a:r>
              <a:rPr lang="en-US" dirty="0"/>
              <a:t>/video/</a:t>
            </a:r>
            <a:r>
              <a:rPr lang="en-US" dirty="0" err="1"/>
              <a:t>ott</a:t>
            </a:r>
            <a:r>
              <a:rPr lang="en-US" dirty="0"/>
              <a:t>/to-be-or-not-to-be-an-</a:t>
            </a:r>
            <a:r>
              <a:rPr lang="en-US" dirty="0" err="1"/>
              <a:t>mvpd</a:t>
            </a:r>
            <a:r>
              <a:rPr lang="en-US" dirty="0"/>
              <a:t>/d/d-id/714880</a:t>
            </a:r>
          </a:p>
        </p:txBody>
      </p:sp>
      <p:sp>
        <p:nvSpPr>
          <p:cNvPr id="4" name="Slide Number Placeholder 3"/>
          <p:cNvSpPr>
            <a:spLocks noGrp="1"/>
          </p:cNvSpPr>
          <p:nvPr>
            <p:ph type="sldNum" sz="quarter" idx="10"/>
          </p:nvPr>
        </p:nvSpPr>
        <p:spPr/>
        <p:txBody>
          <a:bodyPr/>
          <a:lstStyle/>
          <a:p>
            <a:fld id="{933F7A73-B34B-2545-8E93-2CFD529B4D28}" type="slidenum">
              <a:rPr lang="en-US" smtClean="0"/>
              <a:t>43</a:t>
            </a:fld>
            <a:endParaRPr lang="en-US"/>
          </a:p>
        </p:txBody>
      </p:sp>
    </p:spTree>
    <p:extLst>
      <p:ext uri="{BB962C8B-B14F-4D97-AF65-F5344CB8AC3E}">
        <p14:creationId xmlns:p14="http://schemas.microsoft.com/office/powerpoint/2010/main" val="2268607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variety.com</a:t>
            </a:r>
            <a:r>
              <a:rPr lang="en-US" dirty="0"/>
              <a:t>/2016/voices/columns/retransmission-fees-on-rise-1201785968/</a:t>
            </a:r>
          </a:p>
        </p:txBody>
      </p:sp>
      <p:sp>
        <p:nvSpPr>
          <p:cNvPr id="4" name="Slide Number Placeholder 3"/>
          <p:cNvSpPr>
            <a:spLocks noGrp="1"/>
          </p:cNvSpPr>
          <p:nvPr>
            <p:ph type="sldNum" sz="quarter" idx="10"/>
          </p:nvPr>
        </p:nvSpPr>
        <p:spPr/>
        <p:txBody>
          <a:bodyPr/>
          <a:lstStyle/>
          <a:p>
            <a:fld id="{933F7A73-B34B-2545-8E93-2CFD529B4D28}" type="slidenum">
              <a:rPr lang="en-US" smtClean="0"/>
              <a:t>45</a:t>
            </a:fld>
            <a:endParaRPr lang="en-US"/>
          </a:p>
        </p:txBody>
      </p:sp>
    </p:spTree>
    <p:extLst>
      <p:ext uri="{BB962C8B-B14F-4D97-AF65-F5344CB8AC3E}">
        <p14:creationId xmlns:p14="http://schemas.microsoft.com/office/powerpoint/2010/main" val="1759031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C083E-B8CC-2749-A52D-902512385349}"/>
              </a:ext>
            </a:extLst>
          </p:cNvPr>
          <p:cNvSpPr>
            <a:spLocks noGrp="1"/>
          </p:cNvSpPr>
          <p:nvPr>
            <p:ph type="ctrTitle"/>
          </p:nvPr>
        </p:nvSpPr>
        <p:spPr>
          <a:xfrm>
            <a:off x="2" y="0"/>
            <a:ext cx="9143999" cy="3509963"/>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lvl1pPr algn="ctr">
              <a:defRPr sz="45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5517D1D-09D4-9A47-8506-7A59BBC8C4D4}"/>
              </a:ext>
            </a:extLst>
          </p:cNvPr>
          <p:cNvSpPr>
            <a:spLocks noGrp="1"/>
          </p:cNvSpPr>
          <p:nvPr>
            <p:ph type="subTitle" idx="1"/>
          </p:nvPr>
        </p:nvSpPr>
        <p:spPr>
          <a:xfrm>
            <a:off x="1143000" y="3602037"/>
            <a:ext cx="6858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15B3230-EF28-C34B-B6E6-FE3CA9875B2D}"/>
              </a:ext>
            </a:extLst>
          </p:cNvPr>
          <p:cNvSpPr>
            <a:spLocks noGrp="1"/>
          </p:cNvSpPr>
          <p:nvPr>
            <p:ph type="dt" sz="half" idx="10"/>
          </p:nvPr>
        </p:nvSpPr>
        <p:spPr/>
        <p:txBody>
          <a:bodyPr/>
          <a:lstStyle/>
          <a:p>
            <a:fld id="{E2FA36E2-7278-6A4A-9D63-53C778902D86}" type="datetime1">
              <a:rPr lang="en-US" smtClean="0"/>
              <a:t>2/1/19</a:t>
            </a:fld>
            <a:endParaRPr lang="en-US"/>
          </a:p>
        </p:txBody>
      </p:sp>
      <p:sp>
        <p:nvSpPr>
          <p:cNvPr id="5" name="Footer Placeholder 4">
            <a:extLst>
              <a:ext uri="{FF2B5EF4-FFF2-40B4-BE49-F238E27FC236}">
                <a16:creationId xmlns:a16="http://schemas.microsoft.com/office/drawing/2014/main" id="{D293A360-7162-9349-8704-A6065083D6D5}"/>
              </a:ext>
            </a:extLst>
          </p:cNvPr>
          <p:cNvSpPr>
            <a:spLocks noGrp="1"/>
          </p:cNvSpPr>
          <p:nvPr>
            <p:ph type="ftr" sz="quarter" idx="11"/>
          </p:nvPr>
        </p:nvSpPr>
        <p:spPr/>
        <p:txBody>
          <a:bodyPr/>
          <a:lstStyle/>
          <a:p>
            <a:pPr algn="r"/>
            <a:r>
              <a:rPr lang="en-US"/>
              <a:t>ITEP</a:t>
            </a:r>
            <a:endParaRPr lang="en-US" dirty="0"/>
          </a:p>
        </p:txBody>
      </p:sp>
      <p:sp>
        <p:nvSpPr>
          <p:cNvPr id="6" name="Slide Number Placeholder 5">
            <a:extLst>
              <a:ext uri="{FF2B5EF4-FFF2-40B4-BE49-F238E27FC236}">
                <a16:creationId xmlns:a16="http://schemas.microsoft.com/office/drawing/2014/main" id="{361E6096-67E1-564D-A91F-371B2F06FB8A}"/>
              </a:ext>
            </a:extLst>
          </p:cNvPr>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1628049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B0FBD-6F03-9E4C-B270-E983B8BA1833}"/>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879F0B-936A-A844-8684-B441E90718E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4E0DC3-095B-D544-812E-0CD5F321DEA3}"/>
              </a:ext>
            </a:extLst>
          </p:cNvPr>
          <p:cNvSpPr>
            <a:spLocks noGrp="1"/>
          </p:cNvSpPr>
          <p:nvPr>
            <p:ph type="dt" sz="half" idx="10"/>
          </p:nvPr>
        </p:nvSpPr>
        <p:spPr/>
        <p:txBody>
          <a:bodyPr/>
          <a:lstStyle/>
          <a:p>
            <a:fld id="{A258BC4C-DCE0-2047-AEB2-9DFCE540BE8A}" type="datetime1">
              <a:rPr lang="en-US" smtClean="0"/>
              <a:t>2/1/19</a:t>
            </a:fld>
            <a:endParaRPr lang="en-US"/>
          </a:p>
        </p:txBody>
      </p:sp>
      <p:sp>
        <p:nvSpPr>
          <p:cNvPr id="5" name="Footer Placeholder 4">
            <a:extLst>
              <a:ext uri="{FF2B5EF4-FFF2-40B4-BE49-F238E27FC236}">
                <a16:creationId xmlns:a16="http://schemas.microsoft.com/office/drawing/2014/main" id="{D57FF353-8F11-6140-B0FB-92A991F92633}"/>
              </a:ext>
            </a:extLst>
          </p:cNvPr>
          <p:cNvSpPr>
            <a:spLocks noGrp="1"/>
          </p:cNvSpPr>
          <p:nvPr>
            <p:ph type="ftr" sz="quarter" idx="11"/>
          </p:nvPr>
        </p:nvSpPr>
        <p:spPr/>
        <p:txBody>
          <a:bodyPr/>
          <a:lstStyle/>
          <a:p>
            <a:pPr algn="r"/>
            <a:r>
              <a:rPr lang="en-US"/>
              <a:t>ITEP</a:t>
            </a:r>
            <a:endParaRPr lang="en-US" dirty="0"/>
          </a:p>
        </p:txBody>
      </p:sp>
      <p:sp>
        <p:nvSpPr>
          <p:cNvPr id="6" name="Slide Number Placeholder 5">
            <a:extLst>
              <a:ext uri="{FF2B5EF4-FFF2-40B4-BE49-F238E27FC236}">
                <a16:creationId xmlns:a16="http://schemas.microsoft.com/office/drawing/2014/main" id="{7BD3D35B-E731-D345-A609-832E3DA2858C}"/>
              </a:ext>
            </a:extLst>
          </p:cNvPr>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10852830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D13420-4624-F34C-8553-D5249B8EE353}"/>
              </a:ext>
            </a:extLst>
          </p:cNvPr>
          <p:cNvSpPr>
            <a:spLocks noGrp="1"/>
          </p:cNvSpPr>
          <p:nvPr>
            <p:ph type="title" orient="vert"/>
          </p:nvPr>
        </p:nvSpPr>
        <p:spPr>
          <a:xfrm>
            <a:off x="6543676" y="365126"/>
            <a:ext cx="1971675"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A6A008-7844-3243-A372-8DDD29D964BB}"/>
              </a:ext>
            </a:extLst>
          </p:cNvPr>
          <p:cNvSpPr>
            <a:spLocks noGrp="1"/>
          </p:cNvSpPr>
          <p:nvPr>
            <p:ph type="body" orient="vert" idx="1"/>
          </p:nvPr>
        </p:nvSpPr>
        <p:spPr>
          <a:xfrm>
            <a:off x="628651" y="365126"/>
            <a:ext cx="5800725"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1F4CC8-F383-B545-980A-19DDC2206E67}"/>
              </a:ext>
            </a:extLst>
          </p:cNvPr>
          <p:cNvSpPr>
            <a:spLocks noGrp="1"/>
          </p:cNvSpPr>
          <p:nvPr>
            <p:ph type="dt" sz="half" idx="10"/>
          </p:nvPr>
        </p:nvSpPr>
        <p:spPr/>
        <p:txBody>
          <a:bodyPr/>
          <a:lstStyle/>
          <a:p>
            <a:fld id="{67215746-4144-0844-AC43-B75AE4A42F4D}" type="datetime1">
              <a:rPr lang="en-US" smtClean="0"/>
              <a:t>2/1/19</a:t>
            </a:fld>
            <a:endParaRPr lang="en-US"/>
          </a:p>
        </p:txBody>
      </p:sp>
      <p:sp>
        <p:nvSpPr>
          <p:cNvPr id="5" name="Footer Placeholder 4">
            <a:extLst>
              <a:ext uri="{FF2B5EF4-FFF2-40B4-BE49-F238E27FC236}">
                <a16:creationId xmlns:a16="http://schemas.microsoft.com/office/drawing/2014/main" id="{EF709622-CE28-364B-A859-4B0EF8E99604}"/>
              </a:ext>
            </a:extLst>
          </p:cNvPr>
          <p:cNvSpPr>
            <a:spLocks noGrp="1"/>
          </p:cNvSpPr>
          <p:nvPr>
            <p:ph type="ftr" sz="quarter" idx="11"/>
          </p:nvPr>
        </p:nvSpPr>
        <p:spPr/>
        <p:txBody>
          <a:bodyPr/>
          <a:lstStyle/>
          <a:p>
            <a:pPr algn="r"/>
            <a:r>
              <a:rPr lang="en-US"/>
              <a:t>ITEP</a:t>
            </a:r>
            <a:endParaRPr lang="en-US" dirty="0"/>
          </a:p>
        </p:txBody>
      </p:sp>
      <p:sp>
        <p:nvSpPr>
          <p:cNvPr id="6" name="Slide Number Placeholder 5">
            <a:extLst>
              <a:ext uri="{FF2B5EF4-FFF2-40B4-BE49-F238E27FC236}">
                <a16:creationId xmlns:a16="http://schemas.microsoft.com/office/drawing/2014/main" id="{1A7E8F24-2FBC-D04E-BC47-972F71B7EB6A}"/>
              </a:ext>
            </a:extLst>
          </p:cNvPr>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37903486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8"/>
        <p:cNvGrpSpPr/>
        <p:nvPr/>
      </p:nvGrpSpPr>
      <p:grpSpPr>
        <a:xfrm>
          <a:off x="0" y="0"/>
          <a:ext cx="0" cy="0"/>
          <a:chOff x="0" y="0"/>
          <a:chExt cx="0" cy="0"/>
        </a:xfrm>
      </p:grpSpPr>
      <p:sp>
        <p:nvSpPr>
          <p:cNvPr id="41" name="Shape 41"/>
          <p:cNvSpPr txBox="1">
            <a:spLocks noGrp="1"/>
          </p:cNvSpPr>
          <p:nvPr>
            <p:ph type="title"/>
          </p:nvPr>
        </p:nvSpPr>
        <p:spPr>
          <a:xfrm>
            <a:off x="471900" y="984967"/>
            <a:ext cx="8222100" cy="10236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Calibri Regular"/>
                <a:ea typeface="Calibri Regular"/>
                <a:cs typeface="Calibri Regular"/>
                <a:sym typeface="Roboto"/>
              </a:defRPr>
            </a:lvl1pPr>
            <a:lvl2pPr marR="0" lvl="1"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9pPr>
          </a:lstStyle>
          <a:p>
            <a:r>
              <a:rPr lang="en-US"/>
              <a:t>Click to edit Master title style</a:t>
            </a:r>
            <a:endParaRPr dirty="0"/>
          </a:p>
        </p:txBody>
      </p:sp>
      <p:sp>
        <p:nvSpPr>
          <p:cNvPr id="42" name="Shape 42"/>
          <p:cNvSpPr txBox="1">
            <a:spLocks noGrp="1"/>
          </p:cNvSpPr>
          <p:nvPr>
            <p:ph type="body" idx="1"/>
          </p:nvPr>
        </p:nvSpPr>
        <p:spPr>
          <a:xfrm>
            <a:off x="471900" y="2558767"/>
            <a:ext cx="3999900" cy="3613600"/>
          </a:xfrm>
          <a:prstGeom prst="rect">
            <a:avLst/>
          </a:prstGeom>
          <a:noFill/>
          <a:ln>
            <a:noFill/>
          </a:ln>
        </p:spPr>
        <p:txBody>
          <a:bodyPr spcFirstLastPara="1" wrap="square" lIns="91425" tIns="91425" rIns="91425" bIns="91425" anchor="t" anchorCtr="0"/>
          <a:lstStyle>
            <a:lvl1pPr marL="457200" marR="0" lvl="0" indent="-317500" algn="l" rtl="0">
              <a:lnSpc>
                <a:spcPct val="115000"/>
              </a:lnSpc>
              <a:spcBef>
                <a:spcPts val="0"/>
              </a:spcBef>
              <a:spcAft>
                <a:spcPts val="0"/>
              </a:spcAft>
              <a:buClr>
                <a:schemeClr val="lt2"/>
              </a:buClr>
              <a:buSzPts val="1400"/>
              <a:buFont typeface="Roboto"/>
              <a:buChar char="●"/>
              <a:defRPr sz="1400" b="0" i="0" u="none" strike="noStrike" cap="none">
                <a:solidFill>
                  <a:schemeClr val="lt2"/>
                </a:solidFill>
                <a:latin typeface="Calibri Regular"/>
                <a:ea typeface="Calibri Regular"/>
                <a:cs typeface="Calibri Regular"/>
                <a:sym typeface="Roboto"/>
              </a:defRPr>
            </a:lvl1pPr>
            <a:lvl2pPr marL="914400" marR="0" lvl="1"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2pPr>
            <a:lvl3pPr marL="1371600" marR="0" lvl="2"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3pPr>
            <a:lvl4pPr marL="1828800" marR="0" lvl="3"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4pPr>
            <a:lvl5pPr marL="2286000" marR="0" lvl="4"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5pPr>
            <a:lvl6pPr marL="2743200" marR="0" lvl="5"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6pPr>
            <a:lvl7pPr marL="3200400" marR="0" lvl="6"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7pPr>
            <a:lvl8pPr marL="3657600" marR="0" lvl="7"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8pPr>
            <a:lvl9pPr marL="4114800" marR="0" lvl="8" indent="-304800" algn="l" rtl="0">
              <a:lnSpc>
                <a:spcPct val="115000"/>
              </a:lnSpc>
              <a:spcBef>
                <a:spcPts val="1600"/>
              </a:spcBef>
              <a:spcAft>
                <a:spcPts val="1600"/>
              </a:spcAft>
              <a:buClr>
                <a:schemeClr val="lt2"/>
              </a:buClr>
              <a:buSzPts val="1200"/>
              <a:buFont typeface="Roboto"/>
              <a:buChar char="■"/>
              <a:defRPr sz="1200" b="0" i="0" u="none" strike="noStrike" cap="none">
                <a:solidFill>
                  <a:schemeClr val="lt2"/>
                </a:solidFill>
                <a:latin typeface="Roboto"/>
                <a:ea typeface="Roboto"/>
                <a:cs typeface="Roboto"/>
                <a:sym typeface="Roboto"/>
              </a:defRPr>
            </a:lvl9pPr>
          </a:lstStyle>
          <a:p>
            <a:pPr lvl="0"/>
            <a:r>
              <a:rPr lang="en-US"/>
              <a:t>Edit Master text styles</a:t>
            </a:r>
          </a:p>
        </p:txBody>
      </p:sp>
      <p:sp>
        <p:nvSpPr>
          <p:cNvPr id="43" name="Shape 43"/>
          <p:cNvSpPr txBox="1">
            <a:spLocks noGrp="1"/>
          </p:cNvSpPr>
          <p:nvPr>
            <p:ph type="body" idx="2"/>
          </p:nvPr>
        </p:nvSpPr>
        <p:spPr>
          <a:xfrm>
            <a:off x="4694250" y="2558767"/>
            <a:ext cx="3999900" cy="3613600"/>
          </a:xfrm>
          <a:prstGeom prst="rect">
            <a:avLst/>
          </a:prstGeom>
          <a:noFill/>
          <a:ln>
            <a:noFill/>
          </a:ln>
        </p:spPr>
        <p:txBody>
          <a:bodyPr spcFirstLastPara="1" wrap="square" lIns="91425" tIns="91425" rIns="91425" bIns="91425" anchor="t" anchorCtr="0"/>
          <a:lstStyle>
            <a:lvl1pPr marL="457200" marR="0" lvl="0" indent="-317500" algn="l" rtl="0">
              <a:lnSpc>
                <a:spcPct val="115000"/>
              </a:lnSpc>
              <a:spcBef>
                <a:spcPts val="0"/>
              </a:spcBef>
              <a:spcAft>
                <a:spcPts val="0"/>
              </a:spcAft>
              <a:buClr>
                <a:schemeClr val="lt2"/>
              </a:buClr>
              <a:buSzPts val="1400"/>
              <a:buFont typeface="Roboto"/>
              <a:buChar char="●"/>
              <a:defRPr sz="1400" b="0" i="0" u="none" strike="noStrike" cap="none">
                <a:solidFill>
                  <a:schemeClr val="lt2"/>
                </a:solidFill>
                <a:latin typeface="Calibri Regular"/>
                <a:ea typeface="Calibri Regular"/>
                <a:cs typeface="Calibri Regular"/>
                <a:sym typeface="Roboto"/>
              </a:defRPr>
            </a:lvl1pPr>
            <a:lvl2pPr marL="914400" marR="0" lvl="1"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2pPr>
            <a:lvl3pPr marL="1371600" marR="0" lvl="2"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3pPr>
            <a:lvl4pPr marL="1828800" marR="0" lvl="3"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4pPr>
            <a:lvl5pPr marL="2286000" marR="0" lvl="4"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5pPr>
            <a:lvl6pPr marL="2743200" marR="0" lvl="5"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6pPr>
            <a:lvl7pPr marL="3200400" marR="0" lvl="6"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7pPr>
            <a:lvl8pPr marL="3657600" marR="0" lvl="7"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8pPr>
            <a:lvl9pPr marL="4114800" marR="0" lvl="8" indent="-304800" algn="l" rtl="0">
              <a:lnSpc>
                <a:spcPct val="115000"/>
              </a:lnSpc>
              <a:spcBef>
                <a:spcPts val="1600"/>
              </a:spcBef>
              <a:spcAft>
                <a:spcPts val="1600"/>
              </a:spcAft>
              <a:buClr>
                <a:schemeClr val="lt2"/>
              </a:buClr>
              <a:buSzPts val="1200"/>
              <a:buFont typeface="Roboto"/>
              <a:buChar char="■"/>
              <a:defRPr sz="1200" b="0" i="0" u="none" strike="noStrike" cap="none">
                <a:solidFill>
                  <a:schemeClr val="lt2"/>
                </a:solidFill>
                <a:latin typeface="Roboto"/>
                <a:ea typeface="Roboto"/>
                <a:cs typeface="Roboto"/>
                <a:sym typeface="Roboto"/>
              </a:defRPr>
            </a:lvl9pPr>
          </a:lstStyle>
          <a:p>
            <a:pPr lvl="0"/>
            <a:r>
              <a:rPr lang="en-US"/>
              <a:t>Edit Master text styles</a:t>
            </a:r>
          </a:p>
        </p:txBody>
      </p:sp>
      <p:sp>
        <p:nvSpPr>
          <p:cNvPr id="44" name="Shape 44"/>
          <p:cNvSpPr txBox="1">
            <a:spLocks noGrp="1"/>
          </p:cNvSpPr>
          <p:nvPr>
            <p:ph type="sldNum" idx="12"/>
          </p:nvPr>
        </p:nvSpPr>
        <p:spPr>
          <a:xfrm>
            <a:off x="8523541" y="6260831"/>
            <a:ext cx="5487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Calibri Regular"/>
                <a:ea typeface="Calibri Regular"/>
                <a:cs typeface="Calibri Regular"/>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9pPr>
          </a:lstStyle>
          <a:p>
            <a:fld id="{0CFEC368-1D7A-4F81-ABF6-AE0E36BAF64C}" type="slidenum">
              <a:rPr lang="en-US" smtClean="0"/>
              <a:pPr/>
              <a:t>‹#›</a:t>
            </a:fld>
            <a:endParaRPr lang="en-US" dirty="0"/>
          </a:p>
        </p:txBody>
      </p:sp>
    </p:spTree>
    <p:extLst>
      <p:ext uri="{BB962C8B-B14F-4D97-AF65-F5344CB8AC3E}">
        <p14:creationId xmlns:p14="http://schemas.microsoft.com/office/powerpoint/2010/main" val="2560952756"/>
      </p:ext>
    </p:extLst>
  </p:cSld>
  <p:clrMapOvr>
    <a:masterClrMapping/>
  </p:clrMapOvr>
  <p:hf hdr="0"/>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8758A4-6242-144B-AF55-F24E9CCAB2C3}" type="datetime1">
              <a:rPr lang="en-US" smtClean="0"/>
              <a:t>2/1/19</a:t>
            </a:fld>
            <a:endParaRPr lang="en-US"/>
          </a:p>
        </p:txBody>
      </p:sp>
      <p:sp>
        <p:nvSpPr>
          <p:cNvPr id="3" name="Footer Placeholder 2"/>
          <p:cNvSpPr>
            <a:spLocks noGrp="1"/>
          </p:cNvSpPr>
          <p:nvPr>
            <p:ph type="ftr" sz="quarter" idx="11"/>
          </p:nvPr>
        </p:nvSpPr>
        <p:spPr/>
        <p:txBody>
          <a:bodyPr/>
          <a:lstStyle/>
          <a:p>
            <a:pPr algn="r"/>
            <a:r>
              <a:rPr lang="en-US"/>
              <a:t>ITEP</a:t>
            </a: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3468433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95A5E-DAD2-F747-85C4-6027EAAFA382}"/>
              </a:ext>
            </a:extLst>
          </p:cNvPr>
          <p:cNvSpPr>
            <a:spLocks noGrp="1"/>
          </p:cNvSpPr>
          <p:nvPr>
            <p:ph type="title"/>
          </p:nvPr>
        </p:nvSpPr>
        <p:spPr>
          <a:xfrm>
            <a:off x="0" y="-24964"/>
            <a:ext cx="9144000" cy="1173931"/>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lvl1pPr marL="514350" indent="0">
              <a:tabLst/>
              <a:defRPr>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735C544-1961-A54D-9F1E-80BCC508381E}"/>
              </a:ext>
            </a:extLst>
          </p:cNvPr>
          <p:cNvSpPr>
            <a:spLocks noGrp="1"/>
          </p:cNvSpPr>
          <p:nvPr>
            <p:ph idx="1"/>
          </p:nvPr>
        </p:nvSpPr>
        <p:spPr>
          <a:xfrm>
            <a:off x="304800" y="1305407"/>
            <a:ext cx="8543636" cy="48715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93D4C5-3961-0445-A5BB-19A9BDACC239}"/>
              </a:ext>
            </a:extLst>
          </p:cNvPr>
          <p:cNvSpPr>
            <a:spLocks noGrp="1"/>
          </p:cNvSpPr>
          <p:nvPr>
            <p:ph type="dt" sz="half" idx="10"/>
          </p:nvPr>
        </p:nvSpPr>
        <p:spPr>
          <a:xfrm>
            <a:off x="304800" y="6358083"/>
            <a:ext cx="2057400" cy="365125"/>
          </a:xfrm>
        </p:spPr>
        <p:txBody>
          <a:bodyPr/>
          <a:lstStyle/>
          <a:p>
            <a:fld id="{2495D3FD-924E-9F47-909F-D7E1B2FA4A3D}" type="datetime1">
              <a:rPr lang="en-US" smtClean="0"/>
              <a:t>2/1/19</a:t>
            </a:fld>
            <a:endParaRPr lang="en-US"/>
          </a:p>
        </p:txBody>
      </p:sp>
      <p:sp>
        <p:nvSpPr>
          <p:cNvPr id="5" name="Footer Placeholder 4">
            <a:extLst>
              <a:ext uri="{FF2B5EF4-FFF2-40B4-BE49-F238E27FC236}">
                <a16:creationId xmlns:a16="http://schemas.microsoft.com/office/drawing/2014/main" id="{870FD513-39CB-4C45-A106-E6F71355B9E7}"/>
              </a:ext>
            </a:extLst>
          </p:cNvPr>
          <p:cNvSpPr>
            <a:spLocks noGrp="1"/>
          </p:cNvSpPr>
          <p:nvPr>
            <p:ph type="ftr" sz="quarter" idx="11"/>
          </p:nvPr>
        </p:nvSpPr>
        <p:spPr/>
        <p:txBody>
          <a:bodyPr/>
          <a:lstStyle/>
          <a:p>
            <a:pPr algn="r"/>
            <a:r>
              <a:rPr lang="en-US"/>
              <a:t>ITEP</a:t>
            </a:r>
            <a:endParaRPr lang="en-US" dirty="0"/>
          </a:p>
        </p:txBody>
      </p:sp>
      <p:sp>
        <p:nvSpPr>
          <p:cNvPr id="6" name="Slide Number Placeholder 5">
            <a:extLst>
              <a:ext uri="{FF2B5EF4-FFF2-40B4-BE49-F238E27FC236}">
                <a16:creationId xmlns:a16="http://schemas.microsoft.com/office/drawing/2014/main" id="{DF75C96B-1ADE-0C4C-86BC-8D082CA37C93}"/>
              </a:ext>
            </a:extLst>
          </p:cNvPr>
          <p:cNvSpPr>
            <a:spLocks noGrp="1"/>
          </p:cNvSpPr>
          <p:nvPr>
            <p:ph type="sldNum" sz="quarter" idx="12"/>
          </p:nvPr>
        </p:nvSpPr>
        <p:spPr>
          <a:xfrm>
            <a:off x="6791036" y="6356351"/>
            <a:ext cx="2057400" cy="365125"/>
          </a:xfrm>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295036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93521-C397-1449-A048-7C5E7B25A6B7}"/>
              </a:ext>
            </a:extLst>
          </p:cNvPr>
          <p:cNvSpPr>
            <a:spLocks noGrp="1"/>
          </p:cNvSpPr>
          <p:nvPr>
            <p:ph type="title"/>
          </p:nvPr>
        </p:nvSpPr>
        <p:spPr>
          <a:xfrm>
            <a:off x="623888" y="1709740"/>
            <a:ext cx="7886700" cy="2852737"/>
          </a:xfrm>
          <a:prstGeom prst="rect">
            <a:avLst/>
          </a:prstGeom>
        </p:spPr>
        <p:style>
          <a:lnRef idx="1">
            <a:schemeClr val="accent1"/>
          </a:lnRef>
          <a:fillRef idx="3">
            <a:schemeClr val="accent1"/>
          </a:fillRef>
          <a:effectRef idx="2">
            <a:schemeClr val="accent1"/>
          </a:effectRef>
          <a:fontRef idx="minor">
            <a:schemeClr val="lt1"/>
          </a:fontRef>
        </p:style>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F2C6EAB4-5F84-2F41-AD4D-058EB4337D9E}"/>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2E8B0A0-23E4-2D49-8148-ADA1662FE30E}"/>
              </a:ext>
            </a:extLst>
          </p:cNvPr>
          <p:cNvSpPr>
            <a:spLocks noGrp="1"/>
          </p:cNvSpPr>
          <p:nvPr>
            <p:ph type="dt" sz="half" idx="10"/>
          </p:nvPr>
        </p:nvSpPr>
        <p:spPr/>
        <p:txBody>
          <a:bodyPr/>
          <a:lstStyle/>
          <a:p>
            <a:fld id="{BC7E8D0F-D430-D141-9A19-7B050050CE99}" type="datetime1">
              <a:rPr lang="en-US" smtClean="0"/>
              <a:t>2/1/19</a:t>
            </a:fld>
            <a:endParaRPr lang="en-US"/>
          </a:p>
        </p:txBody>
      </p:sp>
      <p:sp>
        <p:nvSpPr>
          <p:cNvPr id="5" name="Footer Placeholder 4">
            <a:extLst>
              <a:ext uri="{FF2B5EF4-FFF2-40B4-BE49-F238E27FC236}">
                <a16:creationId xmlns:a16="http://schemas.microsoft.com/office/drawing/2014/main" id="{74641958-A645-CF4A-8152-80DBC652F89A}"/>
              </a:ext>
            </a:extLst>
          </p:cNvPr>
          <p:cNvSpPr>
            <a:spLocks noGrp="1"/>
          </p:cNvSpPr>
          <p:nvPr>
            <p:ph type="ftr" sz="quarter" idx="11"/>
          </p:nvPr>
        </p:nvSpPr>
        <p:spPr/>
        <p:txBody>
          <a:bodyPr/>
          <a:lstStyle/>
          <a:p>
            <a:pPr algn="r"/>
            <a:r>
              <a:rPr lang="en-US"/>
              <a:t>ITEP</a:t>
            </a:r>
            <a:endParaRPr lang="en-US" dirty="0"/>
          </a:p>
        </p:txBody>
      </p:sp>
      <p:sp>
        <p:nvSpPr>
          <p:cNvPr id="6" name="Slide Number Placeholder 5">
            <a:extLst>
              <a:ext uri="{FF2B5EF4-FFF2-40B4-BE49-F238E27FC236}">
                <a16:creationId xmlns:a16="http://schemas.microsoft.com/office/drawing/2014/main" id="{60E8187A-EE4D-6340-A602-2EF923049615}"/>
              </a:ext>
            </a:extLst>
          </p:cNvPr>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9020345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A5A5FD-6F83-004D-B637-9449A43AAEEB}"/>
              </a:ext>
            </a:extLst>
          </p:cNvPr>
          <p:cNvSpPr>
            <a:spLocks noGrp="1"/>
          </p:cNvSpPr>
          <p:nvPr>
            <p:ph sz="half" idx="1"/>
          </p:nvPr>
        </p:nvSpPr>
        <p:spPr>
          <a:xfrm>
            <a:off x="628650" y="1825625"/>
            <a:ext cx="38862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64255A-14F2-1049-AA34-E7214F04AB7D}"/>
              </a:ext>
            </a:extLst>
          </p:cNvPr>
          <p:cNvSpPr>
            <a:spLocks noGrp="1"/>
          </p:cNvSpPr>
          <p:nvPr>
            <p:ph sz="half" idx="2"/>
          </p:nvPr>
        </p:nvSpPr>
        <p:spPr>
          <a:xfrm>
            <a:off x="4629150" y="1825625"/>
            <a:ext cx="38862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3518C6-FFA2-2A4B-A02E-0B4155CC8D3C}"/>
              </a:ext>
            </a:extLst>
          </p:cNvPr>
          <p:cNvSpPr>
            <a:spLocks noGrp="1"/>
          </p:cNvSpPr>
          <p:nvPr>
            <p:ph type="dt" sz="half" idx="10"/>
          </p:nvPr>
        </p:nvSpPr>
        <p:spPr/>
        <p:txBody>
          <a:bodyPr/>
          <a:lstStyle/>
          <a:p>
            <a:fld id="{C871ADFF-23F2-6C43-9AC0-44ABFCB01D31}" type="datetime1">
              <a:rPr lang="en-US" smtClean="0"/>
              <a:t>2/1/19</a:t>
            </a:fld>
            <a:endParaRPr lang="en-US"/>
          </a:p>
        </p:txBody>
      </p:sp>
      <p:sp>
        <p:nvSpPr>
          <p:cNvPr id="6" name="Footer Placeholder 5">
            <a:extLst>
              <a:ext uri="{FF2B5EF4-FFF2-40B4-BE49-F238E27FC236}">
                <a16:creationId xmlns:a16="http://schemas.microsoft.com/office/drawing/2014/main" id="{7F4C8ABC-EED0-7540-AA91-1C854824FE96}"/>
              </a:ext>
            </a:extLst>
          </p:cNvPr>
          <p:cNvSpPr>
            <a:spLocks noGrp="1"/>
          </p:cNvSpPr>
          <p:nvPr>
            <p:ph type="ftr" sz="quarter" idx="11"/>
          </p:nvPr>
        </p:nvSpPr>
        <p:spPr/>
        <p:txBody>
          <a:bodyPr/>
          <a:lstStyle/>
          <a:p>
            <a:pPr algn="r"/>
            <a:r>
              <a:rPr lang="en-US"/>
              <a:t>ITEP</a:t>
            </a:r>
            <a:endParaRPr lang="en-US" dirty="0"/>
          </a:p>
        </p:txBody>
      </p:sp>
      <p:sp>
        <p:nvSpPr>
          <p:cNvPr id="7" name="Slide Number Placeholder 6">
            <a:extLst>
              <a:ext uri="{FF2B5EF4-FFF2-40B4-BE49-F238E27FC236}">
                <a16:creationId xmlns:a16="http://schemas.microsoft.com/office/drawing/2014/main" id="{9C37836D-E2D8-8E4F-BE42-31E4CF8013D6}"/>
              </a:ext>
            </a:extLst>
          </p:cNvPr>
          <p:cNvSpPr>
            <a:spLocks noGrp="1"/>
          </p:cNvSpPr>
          <p:nvPr>
            <p:ph type="sldNum" sz="quarter" idx="12"/>
          </p:nvPr>
        </p:nvSpPr>
        <p:spPr/>
        <p:txBody>
          <a:bodyPr/>
          <a:lstStyle/>
          <a:p>
            <a:fld id="{0CFEC368-1D7A-4F81-ABF6-AE0E36BAF64C}" type="slidenum">
              <a:rPr lang="en-US" smtClean="0"/>
              <a:pPr/>
              <a:t>‹#›</a:t>
            </a:fld>
            <a:endParaRPr lang="en-US"/>
          </a:p>
        </p:txBody>
      </p:sp>
      <p:sp>
        <p:nvSpPr>
          <p:cNvPr id="8" name="Title 1">
            <a:extLst>
              <a:ext uri="{FF2B5EF4-FFF2-40B4-BE49-F238E27FC236}">
                <a16:creationId xmlns:a16="http://schemas.microsoft.com/office/drawing/2014/main" id="{07CBD194-E5A6-7E4C-9861-19958900914B}"/>
              </a:ext>
            </a:extLst>
          </p:cNvPr>
          <p:cNvSpPr>
            <a:spLocks noGrp="1"/>
          </p:cNvSpPr>
          <p:nvPr>
            <p:ph type="title"/>
          </p:nvPr>
        </p:nvSpPr>
        <p:spPr>
          <a:xfrm>
            <a:off x="0" y="-24964"/>
            <a:ext cx="9144000" cy="1173931"/>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lvl1pPr marL="514350" indent="0">
              <a:tabLst/>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543459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A3F8AAB-AAB1-8B48-AD18-E3F04CBDBF89}"/>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DA30D3C9-EF98-744B-B80F-5FF307EE05A6}"/>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0A71FC-83EE-9B4F-B6F3-AD7B2D0EB4A3}"/>
              </a:ext>
            </a:extLst>
          </p:cNvPr>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96111C7C-BCC0-5A41-B3C2-B8D74D70E611}"/>
              </a:ext>
            </a:extLst>
          </p:cNvPr>
          <p:cNvSpPr>
            <a:spLocks noGrp="1"/>
          </p:cNvSpPr>
          <p:nvPr>
            <p:ph sz="quarter" idx="4"/>
          </p:nvPr>
        </p:nvSpPr>
        <p:spPr>
          <a:xfrm>
            <a:off x="4629151"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C7BB11E-091D-1D42-96CE-7C1370776998}"/>
              </a:ext>
            </a:extLst>
          </p:cNvPr>
          <p:cNvSpPr>
            <a:spLocks noGrp="1"/>
          </p:cNvSpPr>
          <p:nvPr>
            <p:ph type="dt" sz="half" idx="10"/>
          </p:nvPr>
        </p:nvSpPr>
        <p:spPr/>
        <p:txBody>
          <a:bodyPr/>
          <a:lstStyle/>
          <a:p>
            <a:fld id="{B1D85504-8A6C-104F-993D-061B6CF39135}" type="datetime1">
              <a:rPr lang="en-US" smtClean="0"/>
              <a:t>2/1/19</a:t>
            </a:fld>
            <a:endParaRPr lang="en-US"/>
          </a:p>
        </p:txBody>
      </p:sp>
      <p:sp>
        <p:nvSpPr>
          <p:cNvPr id="8" name="Footer Placeholder 7">
            <a:extLst>
              <a:ext uri="{FF2B5EF4-FFF2-40B4-BE49-F238E27FC236}">
                <a16:creationId xmlns:a16="http://schemas.microsoft.com/office/drawing/2014/main" id="{6EA57324-7C20-EC41-BCAC-17BC3F32B27A}"/>
              </a:ext>
            </a:extLst>
          </p:cNvPr>
          <p:cNvSpPr>
            <a:spLocks noGrp="1"/>
          </p:cNvSpPr>
          <p:nvPr>
            <p:ph type="ftr" sz="quarter" idx="11"/>
          </p:nvPr>
        </p:nvSpPr>
        <p:spPr/>
        <p:txBody>
          <a:bodyPr/>
          <a:lstStyle/>
          <a:p>
            <a:pPr algn="r"/>
            <a:r>
              <a:rPr lang="en-US"/>
              <a:t>ITEP</a:t>
            </a:r>
            <a:endParaRPr lang="en-US" dirty="0"/>
          </a:p>
        </p:txBody>
      </p:sp>
      <p:sp>
        <p:nvSpPr>
          <p:cNvPr id="9" name="Slide Number Placeholder 8">
            <a:extLst>
              <a:ext uri="{FF2B5EF4-FFF2-40B4-BE49-F238E27FC236}">
                <a16:creationId xmlns:a16="http://schemas.microsoft.com/office/drawing/2014/main" id="{94AC0C34-64AD-4C43-821B-5FA74CF4E0E7}"/>
              </a:ext>
            </a:extLst>
          </p:cNvPr>
          <p:cNvSpPr>
            <a:spLocks noGrp="1"/>
          </p:cNvSpPr>
          <p:nvPr>
            <p:ph type="sldNum" sz="quarter" idx="12"/>
          </p:nvPr>
        </p:nvSpPr>
        <p:spPr/>
        <p:txBody>
          <a:bodyPr/>
          <a:lstStyle/>
          <a:p>
            <a:fld id="{0CFEC368-1D7A-4F81-ABF6-AE0E36BAF64C}" type="slidenum">
              <a:rPr lang="en-US" smtClean="0"/>
              <a:pPr/>
              <a:t>‹#›</a:t>
            </a:fld>
            <a:endParaRPr lang="en-US"/>
          </a:p>
        </p:txBody>
      </p:sp>
      <p:sp>
        <p:nvSpPr>
          <p:cNvPr id="10" name="Title 1">
            <a:extLst>
              <a:ext uri="{FF2B5EF4-FFF2-40B4-BE49-F238E27FC236}">
                <a16:creationId xmlns:a16="http://schemas.microsoft.com/office/drawing/2014/main" id="{DC91FB20-2CFC-DB44-9F63-25BFDF7F71F2}"/>
              </a:ext>
            </a:extLst>
          </p:cNvPr>
          <p:cNvSpPr>
            <a:spLocks noGrp="1"/>
          </p:cNvSpPr>
          <p:nvPr>
            <p:ph type="title"/>
          </p:nvPr>
        </p:nvSpPr>
        <p:spPr>
          <a:xfrm>
            <a:off x="0" y="-24964"/>
            <a:ext cx="9144000" cy="1173931"/>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lvl1pPr marL="514350" indent="0">
              <a:tabLst/>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5570867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0E3B000-6B30-4046-8C9C-60C29901495A}"/>
              </a:ext>
            </a:extLst>
          </p:cNvPr>
          <p:cNvSpPr>
            <a:spLocks noGrp="1"/>
          </p:cNvSpPr>
          <p:nvPr>
            <p:ph type="dt" sz="half" idx="10"/>
          </p:nvPr>
        </p:nvSpPr>
        <p:spPr/>
        <p:txBody>
          <a:bodyPr/>
          <a:lstStyle/>
          <a:p>
            <a:fld id="{1EB42AE8-91D7-4D42-BF49-E15F2AAD0360}" type="datetime1">
              <a:rPr lang="en-US" smtClean="0"/>
              <a:t>2/1/19</a:t>
            </a:fld>
            <a:endParaRPr lang="en-US"/>
          </a:p>
        </p:txBody>
      </p:sp>
      <p:sp>
        <p:nvSpPr>
          <p:cNvPr id="4" name="Footer Placeholder 3">
            <a:extLst>
              <a:ext uri="{FF2B5EF4-FFF2-40B4-BE49-F238E27FC236}">
                <a16:creationId xmlns:a16="http://schemas.microsoft.com/office/drawing/2014/main" id="{FBEAD833-44FD-234A-B955-5DCE4DDFE8CF}"/>
              </a:ext>
            </a:extLst>
          </p:cNvPr>
          <p:cNvSpPr>
            <a:spLocks noGrp="1"/>
          </p:cNvSpPr>
          <p:nvPr>
            <p:ph type="ftr" sz="quarter" idx="11"/>
          </p:nvPr>
        </p:nvSpPr>
        <p:spPr/>
        <p:txBody>
          <a:bodyPr/>
          <a:lstStyle/>
          <a:p>
            <a:pPr algn="r"/>
            <a:r>
              <a:rPr lang="en-US"/>
              <a:t>ITEP</a:t>
            </a:r>
            <a:endParaRPr lang="en-US" dirty="0"/>
          </a:p>
        </p:txBody>
      </p:sp>
      <p:sp>
        <p:nvSpPr>
          <p:cNvPr id="5" name="Slide Number Placeholder 4">
            <a:extLst>
              <a:ext uri="{FF2B5EF4-FFF2-40B4-BE49-F238E27FC236}">
                <a16:creationId xmlns:a16="http://schemas.microsoft.com/office/drawing/2014/main" id="{05B2C10E-834D-BF4A-9640-C1FBE5C36313}"/>
              </a:ext>
            </a:extLst>
          </p:cNvPr>
          <p:cNvSpPr>
            <a:spLocks noGrp="1"/>
          </p:cNvSpPr>
          <p:nvPr>
            <p:ph type="sldNum" sz="quarter" idx="12"/>
          </p:nvPr>
        </p:nvSpPr>
        <p:spPr/>
        <p:txBody>
          <a:bodyPr/>
          <a:lstStyle/>
          <a:p>
            <a:fld id="{0CFEC368-1D7A-4F81-ABF6-AE0E36BAF64C}" type="slidenum">
              <a:rPr lang="en-US" smtClean="0"/>
              <a:pPr/>
              <a:t>‹#›</a:t>
            </a:fld>
            <a:endParaRPr lang="en-US"/>
          </a:p>
        </p:txBody>
      </p:sp>
      <p:sp>
        <p:nvSpPr>
          <p:cNvPr id="6" name="Title 1">
            <a:extLst>
              <a:ext uri="{FF2B5EF4-FFF2-40B4-BE49-F238E27FC236}">
                <a16:creationId xmlns:a16="http://schemas.microsoft.com/office/drawing/2014/main" id="{98C8979C-F764-4E42-9E3E-3067CEFC8A4C}"/>
              </a:ext>
            </a:extLst>
          </p:cNvPr>
          <p:cNvSpPr>
            <a:spLocks noGrp="1"/>
          </p:cNvSpPr>
          <p:nvPr>
            <p:ph type="title"/>
          </p:nvPr>
        </p:nvSpPr>
        <p:spPr>
          <a:xfrm>
            <a:off x="1" y="8324"/>
            <a:ext cx="9144000" cy="1173931"/>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lvl1pPr marL="514350" indent="0">
              <a:tabLst/>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3297956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0C7668-5120-9F40-B684-B1DB688F2CA8}"/>
              </a:ext>
            </a:extLst>
          </p:cNvPr>
          <p:cNvSpPr>
            <a:spLocks noGrp="1"/>
          </p:cNvSpPr>
          <p:nvPr>
            <p:ph type="dt" sz="half" idx="10"/>
          </p:nvPr>
        </p:nvSpPr>
        <p:spPr/>
        <p:txBody>
          <a:bodyPr/>
          <a:lstStyle/>
          <a:p>
            <a:fld id="{1A0FB6EA-9083-494D-B399-3B14FFF04D8A}" type="datetime1">
              <a:rPr lang="en-US" smtClean="0"/>
              <a:t>2/1/19</a:t>
            </a:fld>
            <a:endParaRPr lang="en-US" dirty="0"/>
          </a:p>
        </p:txBody>
      </p:sp>
      <p:sp>
        <p:nvSpPr>
          <p:cNvPr id="3" name="Footer Placeholder 2">
            <a:extLst>
              <a:ext uri="{FF2B5EF4-FFF2-40B4-BE49-F238E27FC236}">
                <a16:creationId xmlns:a16="http://schemas.microsoft.com/office/drawing/2014/main" id="{C7BDBB3B-1765-E14F-AA1F-E5E1D3E2D051}"/>
              </a:ext>
            </a:extLst>
          </p:cNvPr>
          <p:cNvSpPr>
            <a:spLocks noGrp="1"/>
          </p:cNvSpPr>
          <p:nvPr>
            <p:ph type="ftr" sz="quarter" idx="11"/>
          </p:nvPr>
        </p:nvSpPr>
        <p:spPr/>
        <p:txBody>
          <a:bodyPr/>
          <a:lstStyle/>
          <a:p>
            <a:pPr algn="r"/>
            <a:r>
              <a:rPr lang="en-US"/>
              <a:t>ITEP</a:t>
            </a:r>
            <a:endParaRPr lang="en-US" dirty="0"/>
          </a:p>
        </p:txBody>
      </p:sp>
      <p:sp>
        <p:nvSpPr>
          <p:cNvPr id="4" name="Slide Number Placeholder 3">
            <a:extLst>
              <a:ext uri="{FF2B5EF4-FFF2-40B4-BE49-F238E27FC236}">
                <a16:creationId xmlns:a16="http://schemas.microsoft.com/office/drawing/2014/main" id="{80333FA4-18FD-464E-8ADF-40A2F574EFE3}"/>
              </a:ext>
            </a:extLst>
          </p:cNvPr>
          <p:cNvSpPr>
            <a:spLocks noGrp="1"/>
          </p:cNvSpPr>
          <p:nvPr>
            <p:ph type="sldNum" sz="quarter" idx="12"/>
          </p:nvPr>
        </p:nvSpPr>
        <p:spPr/>
        <p:txBody>
          <a:bodyPr/>
          <a:lstStyle/>
          <a:p>
            <a:fld id="{0CFEC368-1D7A-4F81-ABF6-AE0E36BAF64C}" type="slidenum">
              <a:rPr lang="en-US" smtClean="0"/>
              <a:pPr/>
              <a:t>‹#›</a:t>
            </a:fld>
            <a:endParaRPr lang="en-US" dirty="0"/>
          </a:p>
        </p:txBody>
      </p:sp>
      <p:sp>
        <p:nvSpPr>
          <p:cNvPr id="5" name="Title 1">
            <a:extLst>
              <a:ext uri="{FF2B5EF4-FFF2-40B4-BE49-F238E27FC236}">
                <a16:creationId xmlns:a16="http://schemas.microsoft.com/office/drawing/2014/main" id="{A26DB4E1-5EE3-2944-980F-D7362AA38839}"/>
              </a:ext>
            </a:extLst>
          </p:cNvPr>
          <p:cNvSpPr>
            <a:spLocks noGrp="1"/>
          </p:cNvSpPr>
          <p:nvPr>
            <p:ph type="title"/>
          </p:nvPr>
        </p:nvSpPr>
        <p:spPr>
          <a:xfrm>
            <a:off x="0" y="-24964"/>
            <a:ext cx="9144000" cy="1173931"/>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lvl1pPr marL="514350" indent="0">
              <a:tabLst/>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094547695"/>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06DCE-8897-9141-A7B7-8502A7FDB3F5}"/>
              </a:ext>
            </a:extLst>
          </p:cNvPr>
          <p:cNvSpPr>
            <a:spLocks noGrp="1"/>
          </p:cNvSpPr>
          <p:nvPr>
            <p:ph type="title"/>
          </p:nvPr>
        </p:nvSpPr>
        <p:spPr>
          <a:xfrm>
            <a:off x="629841" y="457200"/>
            <a:ext cx="2949178" cy="160020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7100D46A-D85A-6648-9F8A-D9F53F6EFADD}"/>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A94A23-CA3E-3F4F-AC8B-E3FCD418D772}"/>
              </a:ext>
            </a:extLst>
          </p:cNvPr>
          <p:cNvSpPr>
            <a:spLocks noGrp="1"/>
          </p:cNvSpPr>
          <p:nvPr>
            <p:ph type="body" sz="half" idx="2"/>
          </p:nvPr>
        </p:nvSpPr>
        <p:spPr>
          <a:xfrm>
            <a:off x="629841" y="2057401"/>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C018E0EC-6BBB-C549-B506-B91635B275D5}"/>
              </a:ext>
            </a:extLst>
          </p:cNvPr>
          <p:cNvSpPr>
            <a:spLocks noGrp="1"/>
          </p:cNvSpPr>
          <p:nvPr>
            <p:ph type="dt" sz="half" idx="10"/>
          </p:nvPr>
        </p:nvSpPr>
        <p:spPr/>
        <p:txBody>
          <a:bodyPr/>
          <a:lstStyle/>
          <a:p>
            <a:fld id="{A3A32EF2-2364-6F4F-AB05-90C96CE76BC6}" type="datetime1">
              <a:rPr lang="en-US" smtClean="0"/>
              <a:t>2/1/19</a:t>
            </a:fld>
            <a:endParaRPr lang="en-US"/>
          </a:p>
        </p:txBody>
      </p:sp>
      <p:sp>
        <p:nvSpPr>
          <p:cNvPr id="6" name="Footer Placeholder 5">
            <a:extLst>
              <a:ext uri="{FF2B5EF4-FFF2-40B4-BE49-F238E27FC236}">
                <a16:creationId xmlns:a16="http://schemas.microsoft.com/office/drawing/2014/main" id="{85338165-C4D4-0941-BBE0-A3AEFB7F11D6}"/>
              </a:ext>
            </a:extLst>
          </p:cNvPr>
          <p:cNvSpPr>
            <a:spLocks noGrp="1"/>
          </p:cNvSpPr>
          <p:nvPr>
            <p:ph type="ftr" sz="quarter" idx="11"/>
          </p:nvPr>
        </p:nvSpPr>
        <p:spPr/>
        <p:txBody>
          <a:bodyPr/>
          <a:lstStyle/>
          <a:p>
            <a:pPr algn="r"/>
            <a:r>
              <a:rPr lang="en-US"/>
              <a:t>ITEP</a:t>
            </a:r>
            <a:endParaRPr lang="en-US" dirty="0"/>
          </a:p>
        </p:txBody>
      </p:sp>
      <p:sp>
        <p:nvSpPr>
          <p:cNvPr id="7" name="Slide Number Placeholder 6">
            <a:extLst>
              <a:ext uri="{FF2B5EF4-FFF2-40B4-BE49-F238E27FC236}">
                <a16:creationId xmlns:a16="http://schemas.microsoft.com/office/drawing/2014/main" id="{500F2A5B-709F-1D4F-B6B6-4E37688990B1}"/>
              </a:ext>
            </a:extLst>
          </p:cNvPr>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23012829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CBDB0-8E13-214A-8400-6C29FB490654}"/>
              </a:ext>
            </a:extLst>
          </p:cNvPr>
          <p:cNvSpPr>
            <a:spLocks noGrp="1"/>
          </p:cNvSpPr>
          <p:nvPr>
            <p:ph type="title"/>
          </p:nvPr>
        </p:nvSpPr>
        <p:spPr>
          <a:xfrm>
            <a:off x="629841" y="457200"/>
            <a:ext cx="2949178" cy="160020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B28C290F-D1DE-3445-B0AF-2314FD9637CA}"/>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A2D7F796-7AA5-6741-84D9-834664C405C5}"/>
              </a:ext>
            </a:extLst>
          </p:cNvPr>
          <p:cNvSpPr>
            <a:spLocks noGrp="1"/>
          </p:cNvSpPr>
          <p:nvPr>
            <p:ph type="body" sz="half" idx="2"/>
          </p:nvPr>
        </p:nvSpPr>
        <p:spPr>
          <a:xfrm>
            <a:off x="629841" y="2057401"/>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6986DA95-305D-6940-BDB1-92F1EA3B3A6A}"/>
              </a:ext>
            </a:extLst>
          </p:cNvPr>
          <p:cNvSpPr>
            <a:spLocks noGrp="1"/>
          </p:cNvSpPr>
          <p:nvPr>
            <p:ph type="dt" sz="half" idx="10"/>
          </p:nvPr>
        </p:nvSpPr>
        <p:spPr/>
        <p:txBody>
          <a:bodyPr/>
          <a:lstStyle/>
          <a:p>
            <a:fld id="{C020D000-3BE0-E24C-AFD9-D982883F110D}" type="datetime1">
              <a:rPr lang="en-US" smtClean="0"/>
              <a:t>2/1/19</a:t>
            </a:fld>
            <a:endParaRPr lang="en-US"/>
          </a:p>
        </p:txBody>
      </p:sp>
      <p:sp>
        <p:nvSpPr>
          <p:cNvPr id="6" name="Footer Placeholder 5">
            <a:extLst>
              <a:ext uri="{FF2B5EF4-FFF2-40B4-BE49-F238E27FC236}">
                <a16:creationId xmlns:a16="http://schemas.microsoft.com/office/drawing/2014/main" id="{AEB09EB6-BD2F-D343-AB1C-485584730078}"/>
              </a:ext>
            </a:extLst>
          </p:cNvPr>
          <p:cNvSpPr>
            <a:spLocks noGrp="1"/>
          </p:cNvSpPr>
          <p:nvPr>
            <p:ph type="ftr" sz="quarter" idx="11"/>
          </p:nvPr>
        </p:nvSpPr>
        <p:spPr/>
        <p:txBody>
          <a:bodyPr/>
          <a:lstStyle/>
          <a:p>
            <a:pPr algn="r"/>
            <a:r>
              <a:rPr lang="en-US"/>
              <a:t>ITEP</a:t>
            </a:r>
            <a:endParaRPr lang="en-US" dirty="0"/>
          </a:p>
        </p:txBody>
      </p:sp>
      <p:sp>
        <p:nvSpPr>
          <p:cNvPr id="7" name="Slide Number Placeholder 6">
            <a:extLst>
              <a:ext uri="{FF2B5EF4-FFF2-40B4-BE49-F238E27FC236}">
                <a16:creationId xmlns:a16="http://schemas.microsoft.com/office/drawing/2014/main" id="{72534A0A-2038-9347-871F-AB96A15DB68D}"/>
              </a:ext>
            </a:extLst>
          </p:cNvPr>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3286686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AF7DC6B-830F-8347-972D-896CA68E717E}"/>
              </a:ext>
            </a:extLst>
          </p:cNvPr>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E5E8F5-C81D-8B4B-9CEE-375937A6AC2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A0FB6EA-9083-494D-B399-3B14FFF04D8A}" type="datetime1">
              <a:rPr lang="en-US" smtClean="0"/>
              <a:t>2/1/19</a:t>
            </a:fld>
            <a:endParaRPr lang="en-US" dirty="0"/>
          </a:p>
        </p:txBody>
      </p:sp>
      <p:sp>
        <p:nvSpPr>
          <p:cNvPr id="5" name="Footer Placeholder 4">
            <a:extLst>
              <a:ext uri="{FF2B5EF4-FFF2-40B4-BE49-F238E27FC236}">
                <a16:creationId xmlns:a16="http://schemas.microsoft.com/office/drawing/2014/main" id="{5143B707-388D-1C45-A92D-A1C4263BEA4C}"/>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lgn="r"/>
            <a:r>
              <a:rPr lang="en-US"/>
              <a:t>ITEP</a:t>
            </a:r>
            <a:endParaRPr lang="en-US" dirty="0"/>
          </a:p>
        </p:txBody>
      </p:sp>
      <p:sp>
        <p:nvSpPr>
          <p:cNvPr id="6" name="Slide Number Placeholder 5">
            <a:extLst>
              <a:ext uri="{FF2B5EF4-FFF2-40B4-BE49-F238E27FC236}">
                <a16:creationId xmlns:a16="http://schemas.microsoft.com/office/drawing/2014/main" id="{325CA1E5-35D3-1D49-A435-E5519BC1631C}"/>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CFEC368-1D7A-4F81-ABF6-AE0E36BAF64C}" type="slidenum">
              <a:rPr lang="en-US" smtClean="0"/>
              <a:pPr/>
              <a:t>‹#›</a:t>
            </a:fld>
            <a:endParaRPr lang="en-US" dirty="0"/>
          </a:p>
        </p:txBody>
      </p:sp>
    </p:spTree>
    <p:extLst>
      <p:ext uri="{BB962C8B-B14F-4D97-AF65-F5344CB8AC3E}">
        <p14:creationId xmlns:p14="http://schemas.microsoft.com/office/powerpoint/2010/main" val="2839596798"/>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 id="2147483984" r:id="rId12"/>
    <p:sldLayoutId id="2147483985" r:id="rId13"/>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5.emf"/></Relationships>
</file>

<file path=ppt/slides/_rels/slide1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tif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1.svg"/></Relationships>
</file>

<file path=ppt/slides/_rels/slide2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0.png"/><Relationship Id="rId1" Type="http://schemas.openxmlformats.org/officeDocument/2006/relationships/slideLayout" Target="../slideLayouts/slideLayout6.xml"/><Relationship Id="rId5" Type="http://schemas.openxmlformats.org/officeDocument/2006/relationships/hyperlink" Target="http://www.statista.com/statistics/272314/advertising-spending-in-the-us" TargetMode="External"/><Relationship Id="rId4" Type="http://schemas.openxmlformats.org/officeDocument/2006/relationships/chart" Target="../charts/chart1.xml"/></Relationships>
</file>

<file path=ppt/slides/_rels/slide29.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0.png"/><Relationship Id="rId1" Type="http://schemas.openxmlformats.org/officeDocument/2006/relationships/slideLayout" Target="../slideLayouts/slideLayout6.xml"/><Relationship Id="rId5" Type="http://schemas.openxmlformats.org/officeDocument/2006/relationships/hyperlink" Target="http://www.statista.com/statistics/237288/time-spent-with-media-vs-ad-spending-in-the-us" TargetMode="External"/><Relationship Id="rId4" Type="http://schemas.openxmlformats.org/officeDocument/2006/relationships/chart" Target="../charts/chart2.xml"/></Relationships>
</file>

<file path=ppt/slides/_rels/slide3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0.png"/><Relationship Id="rId1" Type="http://schemas.openxmlformats.org/officeDocument/2006/relationships/slideLayout" Target="../slideLayouts/slideLayout6.xml"/><Relationship Id="rId5" Type="http://schemas.openxmlformats.org/officeDocument/2006/relationships/hyperlink" Target="http://www.statista.com/statistics/275446/ad-spending-of-leading-advertisers-in-the-us" TargetMode="External"/><Relationship Id="rId4" Type="http://schemas.openxmlformats.org/officeDocument/2006/relationships/chart" Target="../charts/chart3.xml"/></Relationships>
</file>

<file path=ppt/slides/_rels/slide34.xml.rels><?xml version="1.0" encoding="UTF-8" standalone="yes"?>
<Relationships xmlns="http://schemas.openxmlformats.org/package/2006/relationships"><Relationship Id="rId3" Type="http://schemas.openxmlformats.org/officeDocument/2006/relationships/slide" Target="slide96.xml"/><Relationship Id="rId2" Type="http://schemas.openxmlformats.org/officeDocument/2006/relationships/image" Target="../media/image20.png"/><Relationship Id="rId1" Type="http://schemas.openxmlformats.org/officeDocument/2006/relationships/slideLayout" Target="../slideLayouts/slideLayout6.xml"/><Relationship Id="rId5" Type="http://schemas.openxmlformats.org/officeDocument/2006/relationships/chart" Target="../charts/chart4.xml"/><Relationship Id="rId4" Type="http://schemas.openxmlformats.org/officeDocument/2006/relationships/hyperlink" Target="http://www.statista.com/statistics/201048/total-operating-revenues-of-us-telecommunication-providers"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43.tiff"/><Relationship Id="rId13" Type="http://schemas.openxmlformats.org/officeDocument/2006/relationships/image" Target="../media/image48.tiff"/><Relationship Id="rId3" Type="http://schemas.openxmlformats.org/officeDocument/2006/relationships/image" Target="../media/image38.tiff"/><Relationship Id="rId7" Type="http://schemas.openxmlformats.org/officeDocument/2006/relationships/image" Target="../media/image42.tiff"/><Relationship Id="rId12" Type="http://schemas.openxmlformats.org/officeDocument/2006/relationships/image" Target="../media/image47.tiff"/><Relationship Id="rId2" Type="http://schemas.openxmlformats.org/officeDocument/2006/relationships/image" Target="../media/image37.tiff"/><Relationship Id="rId1" Type="http://schemas.openxmlformats.org/officeDocument/2006/relationships/slideLayout" Target="../slideLayouts/slideLayout6.xml"/><Relationship Id="rId6" Type="http://schemas.openxmlformats.org/officeDocument/2006/relationships/image" Target="../media/image41.tiff"/><Relationship Id="rId11" Type="http://schemas.openxmlformats.org/officeDocument/2006/relationships/image" Target="../media/image46.tiff"/><Relationship Id="rId5" Type="http://schemas.openxmlformats.org/officeDocument/2006/relationships/image" Target="../media/image40.tiff"/><Relationship Id="rId15" Type="http://schemas.openxmlformats.org/officeDocument/2006/relationships/image" Target="../media/image50.tiff"/><Relationship Id="rId10" Type="http://schemas.openxmlformats.org/officeDocument/2006/relationships/image" Target="../media/image45.tiff"/><Relationship Id="rId4" Type="http://schemas.openxmlformats.org/officeDocument/2006/relationships/image" Target="../media/image39.tiff"/><Relationship Id="rId9" Type="http://schemas.openxmlformats.org/officeDocument/2006/relationships/image" Target="../media/image44.tiff"/><Relationship Id="rId14" Type="http://schemas.openxmlformats.org/officeDocument/2006/relationships/image" Target="../media/image49.tiff"/></Relationships>
</file>

<file path=ppt/slides/_rels/slide3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image" Target="../media/image55.tiff"/><Relationship Id="rId1" Type="http://schemas.openxmlformats.org/officeDocument/2006/relationships/slideLayout" Target="../slideLayouts/slideLayout6.xml"/><Relationship Id="rId4" Type="http://schemas.openxmlformats.org/officeDocument/2006/relationships/image" Target="../media/image57.tiff"/></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3" Type="http://schemas.openxmlformats.org/officeDocument/2006/relationships/image" Target="../media/image24.png"/><Relationship Id="rId7" Type="http://schemas.openxmlformats.org/officeDocument/2006/relationships/image" Target="../media/image31.png"/><Relationship Id="rId12" Type="http://schemas.openxmlformats.org/officeDocument/2006/relationships/image" Target="../media/image62.png"/><Relationship Id="rId2" Type="http://schemas.openxmlformats.org/officeDocument/2006/relationships/notesSlide" Target="../notesSlides/notesSlide9.xml"/><Relationship Id="rId16" Type="http://schemas.openxmlformats.org/officeDocument/2006/relationships/image" Target="../media/image65.png"/><Relationship Id="rId1" Type="http://schemas.openxmlformats.org/officeDocument/2006/relationships/slideLayout" Target="../slideLayouts/slideLayout6.xml"/><Relationship Id="rId6" Type="http://schemas.openxmlformats.org/officeDocument/2006/relationships/image" Target="../media/image27.png"/><Relationship Id="rId11" Type="http://schemas.openxmlformats.org/officeDocument/2006/relationships/image" Target="../media/image61.png"/><Relationship Id="rId5" Type="http://schemas.openxmlformats.org/officeDocument/2006/relationships/image" Target="../media/image26.png"/><Relationship Id="rId15" Type="http://schemas.openxmlformats.org/officeDocument/2006/relationships/image" Target="../media/image64.png"/><Relationship Id="rId10" Type="http://schemas.openxmlformats.org/officeDocument/2006/relationships/image" Target="../media/image60.png"/><Relationship Id="rId4" Type="http://schemas.openxmlformats.org/officeDocument/2006/relationships/image" Target="../media/image25.png"/><Relationship Id="rId9" Type="http://schemas.openxmlformats.org/officeDocument/2006/relationships/image" Target="../media/image59.png"/><Relationship Id="rId14" Type="http://schemas.openxmlformats.org/officeDocument/2006/relationships/image" Target="../media/image35.png"/></Relationships>
</file>

<file path=ppt/slides/_rels/slide46.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4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1.tiff"/><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76.tiff"/><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7.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84.emf"/><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9.tiff"/><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91.tiff"/><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92.tiff"/><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100.tiff"/></Relationships>
</file>

<file path=ppt/slides/_rels/slide7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102.tif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03.tiff"/><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8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109.tiff"/><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a:t>Internet Technology, Economics and Policy</a:t>
            </a:r>
          </a:p>
        </p:txBody>
      </p:sp>
      <p:sp>
        <p:nvSpPr>
          <p:cNvPr id="3" name="Subtitle 2"/>
          <p:cNvSpPr>
            <a:spLocks noGrp="1"/>
          </p:cNvSpPr>
          <p:nvPr>
            <p:ph type="subTitle" idx="1"/>
          </p:nvPr>
        </p:nvSpPr>
        <p:spPr>
          <a:xfrm>
            <a:off x="685800" y="3505200"/>
            <a:ext cx="7848600" cy="1752600"/>
          </a:xfrm>
        </p:spPr>
        <p:txBody>
          <a:bodyPr/>
          <a:lstStyle/>
          <a:p>
            <a:r>
              <a:rPr lang="en-US" dirty="0"/>
              <a:t>Henning Schulzrinne</a:t>
            </a:r>
          </a:p>
          <a:p>
            <a:r>
              <a:rPr lang="en-US" b="1" dirty="0"/>
              <a:t>http://</a:t>
            </a:r>
            <a:r>
              <a:rPr lang="en-US" b="1" dirty="0" err="1"/>
              <a:t>www.cs.columbia.edu</a:t>
            </a:r>
            <a:r>
              <a:rPr lang="en-US" b="1" dirty="0"/>
              <a:t>/~</a:t>
            </a:r>
            <a:r>
              <a:rPr lang="en-US" b="1" dirty="0" err="1"/>
              <a:t>hgs</a:t>
            </a:r>
            <a:r>
              <a:rPr lang="en-US" b="1" dirty="0"/>
              <a:t>/teaching/</a:t>
            </a:r>
            <a:r>
              <a:rPr lang="en-US" b="1" dirty="0" err="1"/>
              <a:t>itep</a:t>
            </a:r>
            <a:r>
              <a:rPr lang="en-US" b="1" dirty="0"/>
              <a:t>/</a:t>
            </a:r>
          </a:p>
        </p:txBody>
      </p:sp>
      <p:sp>
        <p:nvSpPr>
          <p:cNvPr id="4" name="Date Placeholder 3"/>
          <p:cNvSpPr>
            <a:spLocks noGrp="1"/>
          </p:cNvSpPr>
          <p:nvPr>
            <p:ph type="dt" sz="half" idx="10"/>
          </p:nvPr>
        </p:nvSpPr>
        <p:spPr/>
        <p:txBody>
          <a:bodyPr/>
          <a:lstStyle/>
          <a:p>
            <a:fld id="{6C4F9B54-511A-0E44-98B6-AAC98036317A}" type="datetime1">
              <a:rPr lang="en-US" smtClean="0"/>
              <a:t>2/1/19</a:t>
            </a:fld>
            <a:endParaRPr lang="en-US"/>
          </a:p>
        </p:txBody>
      </p:sp>
      <p:sp>
        <p:nvSpPr>
          <p:cNvPr id="5" name="Footer Placeholder 4"/>
          <p:cNvSpPr>
            <a:spLocks noGrp="1"/>
          </p:cNvSpPr>
          <p:nvPr>
            <p:ph type="ftr" sz="quarter" idx="11"/>
          </p:nvPr>
        </p:nvSpPr>
        <p:spPr/>
        <p:txBody>
          <a:bodyPr/>
          <a:lstStyle/>
          <a:p>
            <a:pPr algn="r"/>
            <a:r>
              <a:rPr lang="en-US"/>
              <a:t>ITEP</a:t>
            </a: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1</a:t>
            </a:fld>
            <a:endParaRPr lang="en-US"/>
          </a:p>
        </p:txBody>
      </p:sp>
      <p:sp>
        <p:nvSpPr>
          <p:cNvPr id="7" name="TextBox 6"/>
          <p:cNvSpPr txBox="1"/>
          <p:nvPr/>
        </p:nvSpPr>
        <p:spPr>
          <a:xfrm>
            <a:off x="685800" y="5361271"/>
            <a:ext cx="1297150" cy="369332"/>
          </a:xfrm>
          <a:prstGeom prst="rect">
            <a:avLst/>
          </a:prstGeom>
          <a:solidFill>
            <a:schemeClr val="bg1">
              <a:lumMod val="85000"/>
            </a:schemeClr>
          </a:solidFill>
        </p:spPr>
        <p:txBody>
          <a:bodyPr wrap="none" rtlCol="0">
            <a:spAutoFit/>
          </a:bodyPr>
          <a:lstStyle/>
          <a:p>
            <a:r>
              <a:rPr lang="en-US" dirty="0"/>
              <a:t>Spring 2019</a:t>
            </a:r>
          </a:p>
        </p:txBody>
      </p:sp>
    </p:spTree>
    <p:extLst>
      <p:ext uri="{BB962C8B-B14F-4D97-AF65-F5344CB8AC3E}">
        <p14:creationId xmlns:p14="http://schemas.microsoft.com/office/powerpoint/2010/main" val="52272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Mechanics</a:t>
            </a:r>
          </a:p>
        </p:txBody>
      </p:sp>
      <p:sp>
        <p:nvSpPr>
          <p:cNvPr id="3" name="Content Placeholder 2"/>
          <p:cNvSpPr>
            <a:spLocks noGrp="1"/>
          </p:cNvSpPr>
          <p:nvPr>
            <p:ph idx="1"/>
          </p:nvPr>
        </p:nvSpPr>
        <p:spPr/>
        <p:txBody>
          <a:bodyPr/>
          <a:lstStyle/>
          <a:p>
            <a:r>
              <a:rPr lang="en-US" dirty="0"/>
              <a:t>Homework assignments</a:t>
            </a:r>
          </a:p>
          <a:p>
            <a:pPr lvl="1"/>
            <a:r>
              <a:rPr lang="en-US" dirty="0"/>
              <a:t>may allow options to accommodate different backgrounds</a:t>
            </a:r>
          </a:p>
          <a:p>
            <a:pPr lvl="1"/>
            <a:r>
              <a:rPr lang="en-US" dirty="0"/>
              <a:t>no programming required</a:t>
            </a:r>
          </a:p>
          <a:p>
            <a:r>
              <a:rPr lang="en-US" dirty="0"/>
              <a:t>Semester (group) paper</a:t>
            </a:r>
          </a:p>
          <a:p>
            <a:pPr lvl="1"/>
            <a:r>
              <a:rPr lang="en-US" dirty="0"/>
              <a:t>start early – may need to be defined &amp; refined by iteration</a:t>
            </a:r>
          </a:p>
          <a:p>
            <a:pPr lvl="1"/>
            <a:r>
              <a:rPr lang="en-US" dirty="0"/>
              <a:t>outcome: research paper</a:t>
            </a:r>
          </a:p>
          <a:p>
            <a:pPr lvl="1"/>
            <a:r>
              <a:rPr lang="en-US" dirty="0"/>
              <a:t>may be review, quantitative analysis or experiment (not just software)</a:t>
            </a:r>
          </a:p>
          <a:p>
            <a:r>
              <a:rPr lang="en-US" dirty="0"/>
              <a:t>Guest (video) lectures</a:t>
            </a:r>
          </a:p>
          <a:p>
            <a:pPr lvl="1"/>
            <a:r>
              <a:rPr lang="en-US" dirty="0"/>
              <a:t>colleagues from Washington, DC</a:t>
            </a:r>
          </a:p>
          <a:p>
            <a:r>
              <a:rPr lang="en-US" dirty="0"/>
              <a:t>Possibly, field trip</a:t>
            </a:r>
          </a:p>
          <a:p>
            <a:endParaRPr lang="en-US" dirty="0"/>
          </a:p>
        </p:txBody>
      </p:sp>
      <p:sp>
        <p:nvSpPr>
          <p:cNvPr id="4" name="Date Placeholder 3"/>
          <p:cNvSpPr>
            <a:spLocks noGrp="1"/>
          </p:cNvSpPr>
          <p:nvPr>
            <p:ph type="dt" sz="half" idx="10"/>
          </p:nvPr>
        </p:nvSpPr>
        <p:spPr/>
        <p:txBody>
          <a:bodyPr/>
          <a:lstStyle/>
          <a:p>
            <a:fld id="{715C2B76-228F-B44B-BF05-E34F8944A2C6}" type="datetime1">
              <a:rPr lang="en-US" smtClean="0"/>
              <a:t>2/1/19</a:t>
            </a:fld>
            <a:endParaRPr lang="en-US"/>
          </a:p>
        </p:txBody>
      </p:sp>
      <p:sp>
        <p:nvSpPr>
          <p:cNvPr id="5" name="Footer Placeholder 4"/>
          <p:cNvSpPr>
            <a:spLocks noGrp="1"/>
          </p:cNvSpPr>
          <p:nvPr>
            <p:ph type="ftr" sz="quarter" idx="11"/>
          </p:nvPr>
        </p:nvSpPr>
        <p:spPr/>
        <p:txBody>
          <a:bodyPr/>
          <a:lstStyle/>
          <a:p>
            <a:pPr algn="r"/>
            <a:r>
              <a:rPr lang="en-US"/>
              <a:t>ITEP</a:t>
            </a: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10</a:t>
            </a:fld>
            <a:endParaRPr lang="en-US"/>
          </a:p>
        </p:txBody>
      </p:sp>
    </p:spTree>
    <p:extLst>
      <p:ext uri="{BB962C8B-B14F-4D97-AF65-F5344CB8AC3E}">
        <p14:creationId xmlns:p14="http://schemas.microsoft.com/office/powerpoint/2010/main" val="17989496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Semester project</a:t>
            </a:r>
          </a:p>
        </p:txBody>
      </p:sp>
      <p:sp>
        <p:nvSpPr>
          <p:cNvPr id="3" name="Content Placeholder 2"/>
          <p:cNvSpPr>
            <a:spLocks noGrp="1"/>
          </p:cNvSpPr>
          <p:nvPr>
            <p:ph idx="1"/>
          </p:nvPr>
        </p:nvSpPr>
        <p:spPr/>
        <p:txBody>
          <a:bodyPr/>
          <a:lstStyle/>
          <a:p>
            <a:r>
              <a:rPr lang="en-US" dirty="0"/>
              <a:t>Pick topic and team by Feb. 8</a:t>
            </a:r>
          </a:p>
          <a:p>
            <a:pPr lvl="1"/>
            <a:r>
              <a:rPr lang="en-US" dirty="0"/>
              <a:t>including goals and tools</a:t>
            </a:r>
          </a:p>
          <a:p>
            <a:pPr lvl="1"/>
            <a:r>
              <a:rPr lang="en-US" dirty="0"/>
              <a:t>responsibilities (who will do what)</a:t>
            </a:r>
          </a:p>
          <a:p>
            <a:pPr lvl="1"/>
            <a:r>
              <a:rPr lang="en-US" dirty="0"/>
              <a:t>observable milestones (every two weeks)</a:t>
            </a:r>
          </a:p>
          <a:p>
            <a:pPr lvl="1"/>
            <a:r>
              <a:rPr lang="en-US" dirty="0"/>
              <a:t>create project page</a:t>
            </a:r>
          </a:p>
          <a:p>
            <a:pPr lvl="1"/>
            <a:r>
              <a:rPr lang="en-US" dirty="0"/>
              <a:t>submit via </a:t>
            </a:r>
            <a:r>
              <a:rPr lang="en-US" dirty="0" err="1"/>
              <a:t>CourseWorks</a:t>
            </a:r>
            <a:endParaRPr lang="en-US" dirty="0"/>
          </a:p>
          <a:p>
            <a:r>
              <a:rPr lang="en-US" dirty="0"/>
              <a:t>Bi-weekly progress reports for each team</a:t>
            </a:r>
          </a:p>
          <a:p>
            <a:r>
              <a:rPr lang="en-US" dirty="0"/>
              <a:t>End-of-semester presentation</a:t>
            </a:r>
          </a:p>
          <a:p>
            <a:r>
              <a:rPr lang="en-US" dirty="0"/>
              <a:t>Report suitable as technical report, i.e., </a:t>
            </a:r>
          </a:p>
          <a:p>
            <a:pPr lvl="1"/>
            <a:r>
              <a:rPr lang="en-US" dirty="0"/>
              <a:t>proper citations (IEEE format, etc.)</a:t>
            </a:r>
          </a:p>
          <a:p>
            <a:pPr lvl="1"/>
            <a:r>
              <a:rPr lang="en-US" dirty="0"/>
              <a:t>useful abstract</a:t>
            </a:r>
          </a:p>
          <a:p>
            <a:pPr lvl="1"/>
            <a:r>
              <a:rPr lang="en-US" dirty="0"/>
              <a:t>standard paper conventions, including format and style</a:t>
            </a:r>
          </a:p>
          <a:p>
            <a:pPr lvl="1"/>
            <a:r>
              <a:rPr lang="en-US" dirty="0"/>
              <a:t>not just a bunch of bullet points or graphs</a:t>
            </a:r>
          </a:p>
          <a:p>
            <a:endParaRPr lang="en-US" dirty="0"/>
          </a:p>
        </p:txBody>
      </p:sp>
      <p:sp>
        <p:nvSpPr>
          <p:cNvPr id="4" name="Date Placeholder 3"/>
          <p:cNvSpPr>
            <a:spLocks noGrp="1"/>
          </p:cNvSpPr>
          <p:nvPr>
            <p:ph type="dt" sz="half" idx="10"/>
          </p:nvPr>
        </p:nvSpPr>
        <p:spPr/>
        <p:txBody>
          <a:bodyPr/>
          <a:lstStyle/>
          <a:p>
            <a:fld id="{683316CC-60C4-4A41-8FA1-DFC9A155E462}" type="datetime1">
              <a:rPr lang="en-US" smtClean="0"/>
              <a:t>2/1/19</a:t>
            </a:fld>
            <a:endParaRPr lang="en-US"/>
          </a:p>
        </p:txBody>
      </p:sp>
      <p:sp>
        <p:nvSpPr>
          <p:cNvPr id="5" name="Footer Placeholder 4"/>
          <p:cNvSpPr>
            <a:spLocks noGrp="1"/>
          </p:cNvSpPr>
          <p:nvPr>
            <p:ph type="ftr" sz="quarter" idx="11"/>
          </p:nvPr>
        </p:nvSpPr>
        <p:spPr/>
        <p:txBody>
          <a:bodyPr/>
          <a:lstStyle/>
          <a:p>
            <a:pPr algn="r"/>
            <a:r>
              <a:rPr lang="en-US"/>
              <a:t>ITEP</a:t>
            </a: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11</a:t>
            </a:fld>
            <a:endParaRPr lang="en-US"/>
          </a:p>
        </p:txBody>
      </p:sp>
    </p:spTree>
    <p:extLst>
      <p:ext uri="{BB962C8B-B14F-4D97-AF65-F5344CB8AC3E}">
        <p14:creationId xmlns:p14="http://schemas.microsoft.com/office/powerpoint/2010/main" val="20652860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Semester project</a:t>
            </a:r>
          </a:p>
        </p:txBody>
      </p:sp>
      <p:sp>
        <p:nvSpPr>
          <p:cNvPr id="3" name="Content Placeholder 2"/>
          <p:cNvSpPr>
            <a:spLocks noGrp="1"/>
          </p:cNvSpPr>
          <p:nvPr>
            <p:ph idx="1"/>
          </p:nvPr>
        </p:nvSpPr>
        <p:spPr/>
        <p:txBody>
          <a:bodyPr>
            <a:normAutofit lnSpcReduction="10000"/>
          </a:bodyPr>
          <a:lstStyle/>
          <a:p>
            <a:r>
              <a:rPr lang="en-US" dirty="0"/>
              <a:t>Student chosen, with guidance</a:t>
            </a:r>
          </a:p>
          <a:p>
            <a:pPr lvl="1"/>
            <a:r>
              <a:rPr lang="en-US" dirty="0"/>
              <a:t>encourage cross-disciplinary teams</a:t>
            </a:r>
          </a:p>
          <a:p>
            <a:pPr lvl="1"/>
            <a:r>
              <a:rPr lang="en-US" dirty="0"/>
              <a:t>teams of 1-3 students</a:t>
            </a:r>
          </a:p>
          <a:p>
            <a:r>
              <a:rPr lang="en-US" dirty="0"/>
              <a:t>Data analysis</a:t>
            </a:r>
          </a:p>
          <a:p>
            <a:pPr lvl="1"/>
            <a:r>
              <a:rPr lang="en-US" i="1" dirty="0"/>
              <a:t>Measuring Broadband America, </a:t>
            </a:r>
            <a:r>
              <a:rPr lang="en-US" dirty="0"/>
              <a:t>ATLAS</a:t>
            </a:r>
          </a:p>
          <a:p>
            <a:pPr lvl="1"/>
            <a:r>
              <a:rPr lang="en-US" dirty="0"/>
              <a:t>other data sources (FCC, </a:t>
            </a:r>
            <a:r>
              <a:rPr lang="en-US" dirty="0" err="1"/>
              <a:t>Ofcom</a:t>
            </a:r>
            <a:r>
              <a:rPr lang="en-US" dirty="0"/>
              <a:t>, OECD, ITU)</a:t>
            </a:r>
          </a:p>
          <a:p>
            <a:pPr lvl="1"/>
            <a:r>
              <a:rPr lang="en-US" dirty="0"/>
              <a:t>own data gathering</a:t>
            </a:r>
          </a:p>
          <a:p>
            <a:r>
              <a:rPr lang="en-US" dirty="0"/>
              <a:t>Measurements</a:t>
            </a:r>
          </a:p>
          <a:p>
            <a:pPr lvl="1"/>
            <a:r>
              <a:rPr lang="en-US" dirty="0"/>
              <a:t>Open Internet measurements</a:t>
            </a:r>
          </a:p>
          <a:p>
            <a:pPr lvl="1"/>
            <a:r>
              <a:rPr lang="en-US" dirty="0"/>
              <a:t>911 services: (indoor) location accuracy, non-traditional emergency coordination (Harvey)</a:t>
            </a:r>
          </a:p>
          <a:p>
            <a:pPr lvl="1"/>
            <a:r>
              <a:rPr lang="en-US" dirty="0"/>
              <a:t>Services for people with disabilities: closed captioning; speech-to-text</a:t>
            </a:r>
          </a:p>
          <a:p>
            <a:pPr lvl="1"/>
            <a:r>
              <a:rPr lang="en-US" dirty="0"/>
              <a:t>Spectrum measurements</a:t>
            </a:r>
          </a:p>
          <a:p>
            <a:r>
              <a:rPr lang="en-US" dirty="0"/>
              <a:t>Analysis</a:t>
            </a:r>
          </a:p>
          <a:p>
            <a:pPr lvl="1"/>
            <a:r>
              <a:rPr lang="en-US" dirty="0"/>
              <a:t>Network economics (e.g., spectrum usage, pricing or universal service)</a:t>
            </a:r>
          </a:p>
          <a:p>
            <a:pPr lvl="1"/>
            <a:r>
              <a:rPr lang="en-US" dirty="0"/>
              <a:t>In-depth literature review (e.g., privacy, spectrum, rural broadband)</a:t>
            </a:r>
          </a:p>
          <a:p>
            <a:pPr lvl="1"/>
            <a:endParaRPr lang="en-US" dirty="0"/>
          </a:p>
          <a:p>
            <a:pPr lvl="1"/>
            <a:endParaRPr lang="en-US" dirty="0"/>
          </a:p>
          <a:p>
            <a:endParaRPr lang="en-US" dirty="0"/>
          </a:p>
          <a:p>
            <a:endParaRPr lang="en-US" dirty="0"/>
          </a:p>
        </p:txBody>
      </p:sp>
      <p:sp>
        <p:nvSpPr>
          <p:cNvPr id="4" name="Date Placeholder 3"/>
          <p:cNvSpPr>
            <a:spLocks noGrp="1"/>
          </p:cNvSpPr>
          <p:nvPr>
            <p:ph type="dt" sz="half" idx="10"/>
          </p:nvPr>
        </p:nvSpPr>
        <p:spPr/>
        <p:txBody>
          <a:bodyPr/>
          <a:lstStyle/>
          <a:p>
            <a:fld id="{FC5F2A8E-FBB0-E14E-A81D-270BC0C33169}" type="datetime1">
              <a:rPr lang="en-US" smtClean="0"/>
              <a:t>2/1/19</a:t>
            </a:fld>
            <a:endParaRPr lang="en-US"/>
          </a:p>
        </p:txBody>
      </p:sp>
      <p:sp>
        <p:nvSpPr>
          <p:cNvPr id="5" name="Footer Placeholder 4"/>
          <p:cNvSpPr>
            <a:spLocks noGrp="1"/>
          </p:cNvSpPr>
          <p:nvPr>
            <p:ph type="ftr" sz="quarter" idx="11"/>
          </p:nvPr>
        </p:nvSpPr>
        <p:spPr/>
        <p:txBody>
          <a:bodyPr/>
          <a:lstStyle/>
          <a:p>
            <a:pPr algn="r"/>
            <a:r>
              <a:rPr lang="en-US"/>
              <a:t>ITEP</a:t>
            </a: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12</a:t>
            </a:fld>
            <a:endParaRPr lang="en-US"/>
          </a:p>
        </p:txBody>
      </p:sp>
      <p:sp>
        <p:nvSpPr>
          <p:cNvPr id="7" name="Oval Callout 6"/>
          <p:cNvSpPr/>
          <p:nvPr/>
        </p:nvSpPr>
        <p:spPr>
          <a:xfrm>
            <a:off x="5355771" y="1102179"/>
            <a:ext cx="2604408" cy="612648"/>
          </a:xfrm>
          <a:prstGeom prst="wedgeEllipseCallout">
            <a:avLst>
              <a:gd name="adj1" fmla="val -79454"/>
              <a:gd name="adj2" fmla="val -494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See ITEP project page</a:t>
            </a:r>
          </a:p>
        </p:txBody>
      </p:sp>
    </p:spTree>
    <p:extLst>
      <p:ext uri="{BB962C8B-B14F-4D97-AF65-F5344CB8AC3E}">
        <p14:creationId xmlns:p14="http://schemas.microsoft.com/office/powerpoint/2010/main" val="14057745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Field trip?</a:t>
            </a:r>
          </a:p>
        </p:txBody>
      </p:sp>
      <p:sp>
        <p:nvSpPr>
          <p:cNvPr id="3" name="Content Placeholder 2"/>
          <p:cNvSpPr>
            <a:spLocks noGrp="1"/>
          </p:cNvSpPr>
          <p:nvPr>
            <p:ph idx="1"/>
          </p:nvPr>
        </p:nvSpPr>
        <p:spPr/>
        <p:txBody>
          <a:bodyPr/>
          <a:lstStyle/>
          <a:p>
            <a:r>
              <a:rPr lang="en-US" dirty="0"/>
              <a:t>Possible field trip to Washington, DC</a:t>
            </a:r>
          </a:p>
          <a:p>
            <a:pPr lvl="1"/>
            <a:r>
              <a:rPr lang="en-US" dirty="0"/>
              <a:t>FCC</a:t>
            </a:r>
          </a:p>
          <a:p>
            <a:pPr lvl="1"/>
            <a:r>
              <a:rPr lang="en-US" dirty="0"/>
              <a:t>NTIA</a:t>
            </a:r>
          </a:p>
          <a:p>
            <a:r>
              <a:rPr lang="en-US" dirty="0"/>
              <a:t>Interest &amp; logistics</a:t>
            </a:r>
          </a:p>
        </p:txBody>
      </p:sp>
      <p:sp>
        <p:nvSpPr>
          <p:cNvPr id="4" name="Date Placeholder 3"/>
          <p:cNvSpPr>
            <a:spLocks noGrp="1"/>
          </p:cNvSpPr>
          <p:nvPr>
            <p:ph type="dt" sz="half" idx="10"/>
          </p:nvPr>
        </p:nvSpPr>
        <p:spPr/>
        <p:txBody>
          <a:bodyPr/>
          <a:lstStyle/>
          <a:p>
            <a:fld id="{2495D3FD-924E-9F47-909F-D7E1B2FA4A3D}" type="datetime1">
              <a:rPr lang="en-US" smtClean="0"/>
              <a:t>2/1/19</a:t>
            </a:fld>
            <a:endParaRPr lang="en-US"/>
          </a:p>
        </p:txBody>
      </p:sp>
      <p:sp>
        <p:nvSpPr>
          <p:cNvPr id="5" name="Footer Placeholder 4"/>
          <p:cNvSpPr>
            <a:spLocks noGrp="1"/>
          </p:cNvSpPr>
          <p:nvPr>
            <p:ph type="ftr" sz="quarter" idx="11"/>
          </p:nvPr>
        </p:nvSpPr>
        <p:spPr/>
        <p:txBody>
          <a:bodyPr/>
          <a:lstStyle/>
          <a:p>
            <a:pPr algn="r"/>
            <a:r>
              <a:rPr lang="en-US"/>
              <a:t>ITEP</a:t>
            </a: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13</a:t>
            </a:fld>
            <a:endParaRPr lang="en-US"/>
          </a:p>
        </p:txBody>
      </p:sp>
    </p:spTree>
    <p:extLst>
      <p:ext uri="{BB962C8B-B14F-4D97-AF65-F5344CB8AC3E}">
        <p14:creationId xmlns:p14="http://schemas.microsoft.com/office/powerpoint/2010/main" val="19292959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People &amp; Money</a:t>
            </a:r>
          </a:p>
        </p:txBody>
      </p:sp>
      <p:sp>
        <p:nvSpPr>
          <p:cNvPr id="5" name="Text Placeholder 4"/>
          <p:cNvSpPr>
            <a:spLocks noGrp="1"/>
          </p:cNvSpPr>
          <p:nvPr>
            <p:ph type="body" idx="1"/>
          </p:nvPr>
        </p:nvSpPr>
        <p:spPr/>
        <p:txBody>
          <a:bodyPr/>
          <a:lstStyle/>
          <a:p>
            <a:endParaRPr lang="en-US"/>
          </a:p>
        </p:txBody>
      </p:sp>
      <p:sp>
        <p:nvSpPr>
          <p:cNvPr id="2" name="Date Placeholder 1"/>
          <p:cNvSpPr>
            <a:spLocks noGrp="1"/>
          </p:cNvSpPr>
          <p:nvPr>
            <p:ph type="dt" sz="half" idx="10"/>
          </p:nvPr>
        </p:nvSpPr>
        <p:spPr/>
        <p:txBody>
          <a:bodyPr/>
          <a:lstStyle/>
          <a:p>
            <a:fld id="{0B35A612-FA84-D64D-9466-89EA0211DD25}" type="datetime1">
              <a:rPr lang="en-US" smtClean="0"/>
              <a:t>2/1/19</a:t>
            </a:fld>
            <a:endParaRPr lang="en-US"/>
          </a:p>
        </p:txBody>
      </p:sp>
      <p:sp>
        <p:nvSpPr>
          <p:cNvPr id="3" name="Footer Placeholder 2"/>
          <p:cNvSpPr>
            <a:spLocks noGrp="1"/>
          </p:cNvSpPr>
          <p:nvPr>
            <p:ph type="ftr" sz="quarter" idx="11"/>
          </p:nvPr>
        </p:nvSpPr>
        <p:spPr/>
        <p:txBody>
          <a:bodyPr/>
          <a:lstStyle/>
          <a:p>
            <a:pPr algn="r"/>
            <a:r>
              <a:rPr lang="en-US"/>
              <a:t>ITEP</a:t>
            </a: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14</a:t>
            </a:fld>
            <a:endParaRPr lang="en-US"/>
          </a:p>
        </p:txBody>
      </p:sp>
    </p:spTree>
    <p:extLst>
      <p:ext uri="{BB962C8B-B14F-4D97-AF65-F5344CB8AC3E}">
        <p14:creationId xmlns:p14="http://schemas.microsoft.com/office/powerpoint/2010/main" val="34779276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0D99A3D-2666-C447-9E04-DD8B35F766AC}" type="datetime1">
              <a:rPr lang="en-US" smtClean="0"/>
              <a:t>2/1/19</a:t>
            </a:fld>
            <a:endParaRPr lang="en-US"/>
          </a:p>
        </p:txBody>
      </p:sp>
      <p:sp>
        <p:nvSpPr>
          <p:cNvPr id="5" name="Footer Placeholder 4"/>
          <p:cNvSpPr>
            <a:spLocks noGrp="1"/>
          </p:cNvSpPr>
          <p:nvPr>
            <p:ph type="ftr" sz="quarter" idx="11"/>
          </p:nvPr>
        </p:nvSpPr>
        <p:spPr/>
        <p:txBody>
          <a:bodyPr/>
          <a:lstStyle/>
          <a:p>
            <a:pPr algn="r"/>
            <a:r>
              <a:rPr lang="en-US"/>
              <a:t>ITEP</a:t>
            </a: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15</a:t>
            </a:fld>
            <a:endParaRPr lang="en-US"/>
          </a:p>
        </p:txBody>
      </p:sp>
      <p:sp>
        <p:nvSpPr>
          <p:cNvPr id="2" name="Title 1"/>
          <p:cNvSpPr>
            <a:spLocks noGrp="1"/>
          </p:cNvSpPr>
          <p:nvPr>
            <p:ph type="title"/>
          </p:nvPr>
        </p:nvSpPr>
        <p:spPr/>
        <p:txBody>
          <a:bodyPr>
            <a:normAutofit/>
          </a:bodyPr>
          <a:lstStyle/>
          <a:p>
            <a:r>
              <a:rPr lang="en-US" sz="3200" dirty="0"/>
              <a:t>Internet growth – classical view (1995-2009)</a:t>
            </a:r>
          </a:p>
        </p:txBody>
      </p:sp>
      <p:pic>
        <p:nvPicPr>
          <p:cNvPr id="3" name="Picture 2"/>
          <p:cNvPicPr>
            <a:picLocks noChangeAspect="1"/>
          </p:cNvPicPr>
          <p:nvPr/>
        </p:nvPicPr>
        <p:blipFill>
          <a:blip r:embed="rId2"/>
          <a:stretch>
            <a:fillRect/>
          </a:stretch>
        </p:blipFill>
        <p:spPr>
          <a:xfrm>
            <a:off x="811633" y="1632742"/>
            <a:ext cx="7076138" cy="4567325"/>
          </a:xfrm>
          <a:prstGeom prst="rect">
            <a:avLst/>
          </a:prstGeom>
        </p:spPr>
      </p:pic>
    </p:spTree>
    <p:extLst>
      <p:ext uri="{BB962C8B-B14F-4D97-AF65-F5344CB8AC3E}">
        <p14:creationId xmlns:p14="http://schemas.microsoft.com/office/powerpoint/2010/main" val="23017253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0D99A3D-2666-C447-9E04-DD8B35F766AC}" type="datetime1">
              <a:rPr lang="en-US" smtClean="0"/>
              <a:t>2/1/19</a:t>
            </a:fld>
            <a:endParaRPr lang="en-US"/>
          </a:p>
        </p:txBody>
      </p:sp>
      <p:sp>
        <p:nvSpPr>
          <p:cNvPr id="5" name="Footer Placeholder 4"/>
          <p:cNvSpPr>
            <a:spLocks noGrp="1"/>
          </p:cNvSpPr>
          <p:nvPr>
            <p:ph type="ftr" sz="quarter" idx="11"/>
          </p:nvPr>
        </p:nvSpPr>
        <p:spPr/>
        <p:txBody>
          <a:bodyPr/>
          <a:lstStyle/>
          <a:p>
            <a:pPr algn="r"/>
            <a:r>
              <a:rPr lang="en-US"/>
              <a:t>ITEP</a:t>
            </a: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16</a:t>
            </a:fld>
            <a:endParaRPr lang="en-US"/>
          </a:p>
        </p:txBody>
      </p:sp>
      <p:sp>
        <p:nvSpPr>
          <p:cNvPr id="2" name="Title 1"/>
          <p:cNvSpPr>
            <a:spLocks noGrp="1"/>
          </p:cNvSpPr>
          <p:nvPr>
            <p:ph type="title"/>
          </p:nvPr>
        </p:nvSpPr>
        <p:spPr/>
        <p:txBody>
          <a:bodyPr/>
          <a:lstStyle/>
          <a:p>
            <a:r>
              <a:rPr lang="en-US" dirty="0"/>
              <a:t>Internet growth – 2009</a:t>
            </a:r>
            <a:r>
              <a:rPr lang="mr-IN" dirty="0"/>
              <a:t>–</a:t>
            </a:r>
            <a:r>
              <a:rPr lang="en-US" dirty="0"/>
              <a:t>2016</a:t>
            </a:r>
          </a:p>
        </p:txBody>
      </p:sp>
      <p:pic>
        <p:nvPicPr>
          <p:cNvPr id="3" name="Picture 2">
            <a:extLst>
              <a:ext uri="{FF2B5EF4-FFF2-40B4-BE49-F238E27FC236}">
                <a16:creationId xmlns:a16="http://schemas.microsoft.com/office/drawing/2014/main" id="{83C1B9AB-FC71-EF49-A78F-80228D82C047}"/>
              </a:ext>
            </a:extLst>
          </p:cNvPr>
          <p:cNvPicPr>
            <a:picLocks noChangeAspect="1"/>
          </p:cNvPicPr>
          <p:nvPr/>
        </p:nvPicPr>
        <p:blipFill>
          <a:blip r:embed="rId2"/>
          <a:stretch>
            <a:fillRect/>
          </a:stretch>
        </p:blipFill>
        <p:spPr>
          <a:xfrm>
            <a:off x="1217961" y="1182255"/>
            <a:ext cx="6908800" cy="5118100"/>
          </a:xfrm>
          <a:prstGeom prst="rect">
            <a:avLst/>
          </a:prstGeom>
        </p:spPr>
      </p:pic>
      <p:pic>
        <p:nvPicPr>
          <p:cNvPr id="8" name="Picture 7">
            <a:extLst>
              <a:ext uri="{FF2B5EF4-FFF2-40B4-BE49-F238E27FC236}">
                <a16:creationId xmlns:a16="http://schemas.microsoft.com/office/drawing/2014/main" id="{063C86B5-573E-2A44-BBB6-107CE7BE4567}"/>
              </a:ext>
            </a:extLst>
          </p:cNvPr>
          <p:cNvPicPr>
            <a:picLocks noChangeAspect="1"/>
          </p:cNvPicPr>
          <p:nvPr/>
        </p:nvPicPr>
        <p:blipFill>
          <a:blip r:embed="rId3"/>
          <a:stretch>
            <a:fillRect/>
          </a:stretch>
        </p:blipFill>
        <p:spPr>
          <a:xfrm>
            <a:off x="1458021" y="6454497"/>
            <a:ext cx="5299618" cy="315758"/>
          </a:xfrm>
          <a:prstGeom prst="rect">
            <a:avLst/>
          </a:prstGeom>
        </p:spPr>
      </p:pic>
    </p:spTree>
    <p:extLst>
      <p:ext uri="{BB962C8B-B14F-4D97-AF65-F5344CB8AC3E}">
        <p14:creationId xmlns:p14="http://schemas.microsoft.com/office/powerpoint/2010/main" val="6216926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59096D-D624-A84B-9ABD-4C1C93A9A550}"/>
              </a:ext>
            </a:extLst>
          </p:cNvPr>
          <p:cNvSpPr>
            <a:spLocks noGrp="1"/>
          </p:cNvSpPr>
          <p:nvPr>
            <p:ph type="dt" sz="half" idx="10"/>
          </p:nvPr>
        </p:nvSpPr>
        <p:spPr/>
        <p:txBody>
          <a:bodyPr/>
          <a:lstStyle/>
          <a:p>
            <a:fld id="{1EB42AE8-91D7-4D42-BF49-E15F2AAD0360}" type="datetime1">
              <a:rPr lang="en-US" smtClean="0"/>
              <a:t>2/1/19</a:t>
            </a:fld>
            <a:endParaRPr lang="en-US"/>
          </a:p>
        </p:txBody>
      </p:sp>
      <p:sp>
        <p:nvSpPr>
          <p:cNvPr id="3" name="Footer Placeholder 2">
            <a:extLst>
              <a:ext uri="{FF2B5EF4-FFF2-40B4-BE49-F238E27FC236}">
                <a16:creationId xmlns:a16="http://schemas.microsoft.com/office/drawing/2014/main" id="{76043185-B385-C240-B143-7451C1120C0E}"/>
              </a:ext>
            </a:extLst>
          </p:cNvPr>
          <p:cNvSpPr>
            <a:spLocks noGrp="1"/>
          </p:cNvSpPr>
          <p:nvPr>
            <p:ph type="ftr" sz="quarter" idx="11"/>
          </p:nvPr>
        </p:nvSpPr>
        <p:spPr/>
        <p:txBody>
          <a:bodyPr/>
          <a:lstStyle/>
          <a:p>
            <a:pPr algn="r"/>
            <a:r>
              <a:rPr lang="en-US"/>
              <a:t>ITEP</a:t>
            </a:r>
            <a:endParaRPr lang="en-US" dirty="0"/>
          </a:p>
        </p:txBody>
      </p:sp>
      <p:sp>
        <p:nvSpPr>
          <p:cNvPr id="4" name="Slide Number Placeholder 3">
            <a:extLst>
              <a:ext uri="{FF2B5EF4-FFF2-40B4-BE49-F238E27FC236}">
                <a16:creationId xmlns:a16="http://schemas.microsoft.com/office/drawing/2014/main" id="{C3C3871B-9F20-DE4F-9D59-6080732813F8}"/>
              </a:ext>
            </a:extLst>
          </p:cNvPr>
          <p:cNvSpPr>
            <a:spLocks noGrp="1"/>
          </p:cNvSpPr>
          <p:nvPr>
            <p:ph type="sldNum" sz="quarter" idx="12"/>
          </p:nvPr>
        </p:nvSpPr>
        <p:spPr/>
        <p:txBody>
          <a:bodyPr/>
          <a:lstStyle/>
          <a:p>
            <a:fld id="{0CFEC368-1D7A-4F81-ABF6-AE0E36BAF64C}" type="slidenum">
              <a:rPr lang="en-US" smtClean="0"/>
              <a:pPr/>
              <a:t>17</a:t>
            </a:fld>
            <a:endParaRPr lang="en-US"/>
          </a:p>
        </p:txBody>
      </p:sp>
      <p:sp>
        <p:nvSpPr>
          <p:cNvPr id="5" name="Title 4">
            <a:extLst>
              <a:ext uri="{FF2B5EF4-FFF2-40B4-BE49-F238E27FC236}">
                <a16:creationId xmlns:a16="http://schemas.microsoft.com/office/drawing/2014/main" id="{1FB20C36-966A-B54F-9535-137A3354B6EF}"/>
              </a:ext>
            </a:extLst>
          </p:cNvPr>
          <p:cNvSpPr>
            <a:spLocks noGrp="1"/>
          </p:cNvSpPr>
          <p:nvPr>
            <p:ph type="title"/>
          </p:nvPr>
        </p:nvSpPr>
        <p:spPr/>
        <p:txBody>
          <a:bodyPr/>
          <a:lstStyle/>
          <a:p>
            <a:r>
              <a:rPr lang="en-US" dirty="0"/>
              <a:t>Global Internet users</a:t>
            </a:r>
          </a:p>
        </p:txBody>
      </p:sp>
      <p:pic>
        <p:nvPicPr>
          <p:cNvPr id="6" name="Picture 5">
            <a:extLst>
              <a:ext uri="{FF2B5EF4-FFF2-40B4-BE49-F238E27FC236}">
                <a16:creationId xmlns:a16="http://schemas.microsoft.com/office/drawing/2014/main" id="{15847258-9316-034C-8828-81338422DEA4}"/>
              </a:ext>
            </a:extLst>
          </p:cNvPr>
          <p:cNvPicPr>
            <a:picLocks noChangeAspect="1"/>
          </p:cNvPicPr>
          <p:nvPr/>
        </p:nvPicPr>
        <p:blipFill>
          <a:blip r:embed="rId3"/>
          <a:stretch>
            <a:fillRect/>
          </a:stretch>
        </p:blipFill>
        <p:spPr>
          <a:xfrm>
            <a:off x="1395761" y="1267403"/>
            <a:ext cx="6553200" cy="5003800"/>
          </a:xfrm>
          <a:prstGeom prst="rect">
            <a:avLst/>
          </a:prstGeom>
        </p:spPr>
      </p:pic>
      <p:pic>
        <p:nvPicPr>
          <p:cNvPr id="7" name="Picture 6">
            <a:extLst>
              <a:ext uri="{FF2B5EF4-FFF2-40B4-BE49-F238E27FC236}">
                <a16:creationId xmlns:a16="http://schemas.microsoft.com/office/drawing/2014/main" id="{54863285-7359-CA46-B479-207846AAB569}"/>
              </a:ext>
            </a:extLst>
          </p:cNvPr>
          <p:cNvPicPr>
            <a:picLocks noChangeAspect="1"/>
          </p:cNvPicPr>
          <p:nvPr/>
        </p:nvPicPr>
        <p:blipFill>
          <a:blip r:embed="rId4"/>
          <a:stretch>
            <a:fillRect/>
          </a:stretch>
        </p:blipFill>
        <p:spPr>
          <a:xfrm>
            <a:off x="1395761" y="6356351"/>
            <a:ext cx="5993626" cy="338896"/>
          </a:xfrm>
          <a:prstGeom prst="rect">
            <a:avLst/>
          </a:prstGeom>
        </p:spPr>
      </p:pic>
    </p:spTree>
    <p:extLst>
      <p:ext uri="{BB962C8B-B14F-4D97-AF65-F5344CB8AC3E}">
        <p14:creationId xmlns:p14="http://schemas.microsoft.com/office/powerpoint/2010/main" val="1924799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3BFCEE-E461-C54F-B1C5-4507E91C3707}"/>
              </a:ext>
            </a:extLst>
          </p:cNvPr>
          <p:cNvSpPr>
            <a:spLocks noGrp="1"/>
          </p:cNvSpPr>
          <p:nvPr>
            <p:ph type="dt" sz="half" idx="10"/>
          </p:nvPr>
        </p:nvSpPr>
        <p:spPr/>
        <p:txBody>
          <a:bodyPr/>
          <a:lstStyle/>
          <a:p>
            <a:fld id="{1EB42AE8-91D7-4D42-BF49-E15F2AAD0360}" type="datetime1">
              <a:rPr lang="en-US" smtClean="0"/>
              <a:t>2/1/19</a:t>
            </a:fld>
            <a:endParaRPr lang="en-US"/>
          </a:p>
        </p:txBody>
      </p:sp>
      <p:sp>
        <p:nvSpPr>
          <p:cNvPr id="3" name="Footer Placeholder 2">
            <a:extLst>
              <a:ext uri="{FF2B5EF4-FFF2-40B4-BE49-F238E27FC236}">
                <a16:creationId xmlns:a16="http://schemas.microsoft.com/office/drawing/2014/main" id="{F345583D-EB01-EE4B-87C3-FF5EA5B1233A}"/>
              </a:ext>
            </a:extLst>
          </p:cNvPr>
          <p:cNvSpPr>
            <a:spLocks noGrp="1"/>
          </p:cNvSpPr>
          <p:nvPr>
            <p:ph type="ftr" sz="quarter" idx="11"/>
          </p:nvPr>
        </p:nvSpPr>
        <p:spPr/>
        <p:txBody>
          <a:bodyPr/>
          <a:lstStyle/>
          <a:p>
            <a:pPr algn="r"/>
            <a:r>
              <a:rPr lang="en-US"/>
              <a:t>ITEP</a:t>
            </a:r>
            <a:endParaRPr lang="en-US" dirty="0"/>
          </a:p>
        </p:txBody>
      </p:sp>
      <p:sp>
        <p:nvSpPr>
          <p:cNvPr id="4" name="Slide Number Placeholder 3">
            <a:extLst>
              <a:ext uri="{FF2B5EF4-FFF2-40B4-BE49-F238E27FC236}">
                <a16:creationId xmlns:a16="http://schemas.microsoft.com/office/drawing/2014/main" id="{34BCE259-70BC-5A46-8502-73F6A7430AD0}"/>
              </a:ext>
            </a:extLst>
          </p:cNvPr>
          <p:cNvSpPr>
            <a:spLocks noGrp="1"/>
          </p:cNvSpPr>
          <p:nvPr>
            <p:ph type="sldNum" sz="quarter" idx="12"/>
          </p:nvPr>
        </p:nvSpPr>
        <p:spPr/>
        <p:txBody>
          <a:bodyPr/>
          <a:lstStyle/>
          <a:p>
            <a:fld id="{0CFEC368-1D7A-4F81-ABF6-AE0E36BAF64C}" type="slidenum">
              <a:rPr lang="en-US" smtClean="0"/>
              <a:pPr/>
              <a:t>18</a:t>
            </a:fld>
            <a:endParaRPr lang="en-US"/>
          </a:p>
        </p:txBody>
      </p:sp>
      <p:sp>
        <p:nvSpPr>
          <p:cNvPr id="5" name="Title 4">
            <a:extLst>
              <a:ext uri="{FF2B5EF4-FFF2-40B4-BE49-F238E27FC236}">
                <a16:creationId xmlns:a16="http://schemas.microsoft.com/office/drawing/2014/main" id="{5398B143-FAE2-094E-9F72-9367939A8ABD}"/>
              </a:ext>
            </a:extLst>
          </p:cNvPr>
          <p:cNvSpPr>
            <a:spLocks noGrp="1"/>
          </p:cNvSpPr>
          <p:nvPr>
            <p:ph type="title"/>
          </p:nvPr>
        </p:nvSpPr>
        <p:spPr/>
        <p:txBody>
          <a:bodyPr/>
          <a:lstStyle/>
          <a:p>
            <a:r>
              <a:rPr lang="en-US" dirty="0"/>
              <a:t>% of US adults who are home broadband users</a:t>
            </a:r>
          </a:p>
        </p:txBody>
      </p:sp>
      <p:pic>
        <p:nvPicPr>
          <p:cNvPr id="7" name="Graphic 6">
            <a:extLst>
              <a:ext uri="{FF2B5EF4-FFF2-40B4-BE49-F238E27FC236}">
                <a16:creationId xmlns:a16="http://schemas.microsoft.com/office/drawing/2014/main" id="{5C81E341-99E7-864D-B75F-67B40AD7070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07236" y="1332790"/>
            <a:ext cx="6332220" cy="5023561"/>
          </a:xfrm>
          <a:prstGeom prst="rect">
            <a:avLst/>
          </a:prstGeom>
        </p:spPr>
      </p:pic>
    </p:spTree>
    <p:extLst>
      <p:ext uri="{BB962C8B-B14F-4D97-AF65-F5344CB8AC3E}">
        <p14:creationId xmlns:p14="http://schemas.microsoft.com/office/powerpoint/2010/main" val="18216329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2643E0-E7B7-694B-BCF1-CF7D5EBC4812}"/>
              </a:ext>
            </a:extLst>
          </p:cNvPr>
          <p:cNvSpPr>
            <a:spLocks noGrp="1"/>
          </p:cNvSpPr>
          <p:nvPr>
            <p:ph type="dt" sz="half" idx="10"/>
          </p:nvPr>
        </p:nvSpPr>
        <p:spPr/>
        <p:txBody>
          <a:bodyPr/>
          <a:lstStyle/>
          <a:p>
            <a:fld id="{1EB42AE8-91D7-4D42-BF49-E15F2AAD0360}" type="datetime1">
              <a:rPr lang="en-US" smtClean="0"/>
              <a:t>2/1/19</a:t>
            </a:fld>
            <a:endParaRPr lang="en-US"/>
          </a:p>
        </p:txBody>
      </p:sp>
      <p:sp>
        <p:nvSpPr>
          <p:cNvPr id="3" name="Footer Placeholder 2">
            <a:extLst>
              <a:ext uri="{FF2B5EF4-FFF2-40B4-BE49-F238E27FC236}">
                <a16:creationId xmlns:a16="http://schemas.microsoft.com/office/drawing/2014/main" id="{F7A16039-EFA8-7344-9DFE-06109D395D48}"/>
              </a:ext>
            </a:extLst>
          </p:cNvPr>
          <p:cNvSpPr>
            <a:spLocks noGrp="1"/>
          </p:cNvSpPr>
          <p:nvPr>
            <p:ph type="ftr" sz="quarter" idx="11"/>
          </p:nvPr>
        </p:nvSpPr>
        <p:spPr/>
        <p:txBody>
          <a:bodyPr/>
          <a:lstStyle/>
          <a:p>
            <a:pPr algn="r"/>
            <a:r>
              <a:rPr lang="en-US"/>
              <a:t>ITEP</a:t>
            </a:r>
            <a:endParaRPr lang="en-US" dirty="0"/>
          </a:p>
        </p:txBody>
      </p:sp>
      <p:sp>
        <p:nvSpPr>
          <p:cNvPr id="4" name="Slide Number Placeholder 3">
            <a:extLst>
              <a:ext uri="{FF2B5EF4-FFF2-40B4-BE49-F238E27FC236}">
                <a16:creationId xmlns:a16="http://schemas.microsoft.com/office/drawing/2014/main" id="{A4D8C13B-387F-0642-AE65-9EC8AE2987E0}"/>
              </a:ext>
            </a:extLst>
          </p:cNvPr>
          <p:cNvSpPr>
            <a:spLocks noGrp="1"/>
          </p:cNvSpPr>
          <p:nvPr>
            <p:ph type="sldNum" sz="quarter" idx="12"/>
          </p:nvPr>
        </p:nvSpPr>
        <p:spPr/>
        <p:txBody>
          <a:bodyPr/>
          <a:lstStyle/>
          <a:p>
            <a:fld id="{0CFEC368-1D7A-4F81-ABF6-AE0E36BAF64C}" type="slidenum">
              <a:rPr lang="en-US" smtClean="0"/>
              <a:pPr/>
              <a:t>19</a:t>
            </a:fld>
            <a:endParaRPr lang="en-US"/>
          </a:p>
        </p:txBody>
      </p:sp>
      <p:sp>
        <p:nvSpPr>
          <p:cNvPr id="5" name="Title 4">
            <a:extLst>
              <a:ext uri="{FF2B5EF4-FFF2-40B4-BE49-F238E27FC236}">
                <a16:creationId xmlns:a16="http://schemas.microsoft.com/office/drawing/2014/main" id="{D768A1E2-B4FE-8146-A31F-B869DBE1A400}"/>
              </a:ext>
            </a:extLst>
          </p:cNvPr>
          <p:cNvSpPr>
            <a:spLocks noGrp="1"/>
          </p:cNvSpPr>
          <p:nvPr>
            <p:ph type="title"/>
          </p:nvPr>
        </p:nvSpPr>
        <p:spPr/>
        <p:txBody>
          <a:bodyPr/>
          <a:lstStyle/>
          <a:p>
            <a:r>
              <a:rPr lang="en-US" dirty="0"/>
              <a:t>Dial-up still mattered 10 years ago</a:t>
            </a:r>
          </a:p>
        </p:txBody>
      </p:sp>
      <p:pic>
        <p:nvPicPr>
          <p:cNvPr id="6" name="Picture 5">
            <a:extLst>
              <a:ext uri="{FF2B5EF4-FFF2-40B4-BE49-F238E27FC236}">
                <a16:creationId xmlns:a16="http://schemas.microsoft.com/office/drawing/2014/main" id="{19628BE1-573F-934D-A466-F280AD74B286}"/>
              </a:ext>
            </a:extLst>
          </p:cNvPr>
          <p:cNvPicPr>
            <a:picLocks noChangeAspect="1"/>
          </p:cNvPicPr>
          <p:nvPr/>
        </p:nvPicPr>
        <p:blipFill>
          <a:blip r:embed="rId2"/>
          <a:stretch>
            <a:fillRect/>
          </a:stretch>
        </p:blipFill>
        <p:spPr>
          <a:xfrm>
            <a:off x="450596" y="1182255"/>
            <a:ext cx="6096508" cy="5038246"/>
          </a:xfrm>
          <a:prstGeom prst="rect">
            <a:avLst/>
          </a:prstGeom>
        </p:spPr>
      </p:pic>
      <p:pic>
        <p:nvPicPr>
          <p:cNvPr id="7" name="Picture 6">
            <a:extLst>
              <a:ext uri="{FF2B5EF4-FFF2-40B4-BE49-F238E27FC236}">
                <a16:creationId xmlns:a16="http://schemas.microsoft.com/office/drawing/2014/main" id="{F5746E26-ECBF-BB4F-A4AE-8E5D47BA8CA1}"/>
              </a:ext>
            </a:extLst>
          </p:cNvPr>
          <p:cNvPicPr>
            <a:picLocks noChangeAspect="1"/>
          </p:cNvPicPr>
          <p:nvPr/>
        </p:nvPicPr>
        <p:blipFill>
          <a:blip r:embed="rId3"/>
          <a:stretch>
            <a:fillRect/>
          </a:stretch>
        </p:blipFill>
        <p:spPr>
          <a:xfrm>
            <a:off x="6547104" y="1549146"/>
            <a:ext cx="2505456" cy="1879092"/>
          </a:xfrm>
          <a:prstGeom prst="rect">
            <a:avLst/>
          </a:prstGeom>
        </p:spPr>
      </p:pic>
      <p:sp>
        <p:nvSpPr>
          <p:cNvPr id="8" name="TextBox 7">
            <a:extLst>
              <a:ext uri="{FF2B5EF4-FFF2-40B4-BE49-F238E27FC236}">
                <a16:creationId xmlns:a16="http://schemas.microsoft.com/office/drawing/2014/main" id="{CA74EA5B-8757-EB42-A908-0295B1174597}"/>
              </a:ext>
            </a:extLst>
          </p:cNvPr>
          <p:cNvSpPr txBox="1"/>
          <p:nvPr/>
        </p:nvSpPr>
        <p:spPr>
          <a:xfrm>
            <a:off x="6927092" y="2828544"/>
            <a:ext cx="872739" cy="369332"/>
          </a:xfrm>
          <a:prstGeom prst="rect">
            <a:avLst/>
          </a:prstGeom>
          <a:noFill/>
        </p:spPr>
        <p:txBody>
          <a:bodyPr wrap="none" rtlCol="0">
            <a:spAutoFit/>
          </a:bodyPr>
          <a:lstStyle/>
          <a:p>
            <a:r>
              <a:rPr lang="en-US" dirty="0"/>
              <a:t>56 kb/s</a:t>
            </a:r>
          </a:p>
        </p:txBody>
      </p:sp>
    </p:spTree>
    <p:extLst>
      <p:ext uri="{BB962C8B-B14F-4D97-AF65-F5344CB8AC3E}">
        <p14:creationId xmlns:p14="http://schemas.microsoft.com/office/powerpoint/2010/main" val="38401810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 overview</a:t>
            </a:r>
          </a:p>
        </p:txBody>
      </p:sp>
      <p:sp>
        <p:nvSpPr>
          <p:cNvPr id="3" name="Text Placeholder 2"/>
          <p:cNvSpPr>
            <a:spLocks noGrp="1"/>
          </p:cNvSpPr>
          <p:nvPr>
            <p:ph type="body" idx="1"/>
          </p:nvPr>
        </p:nvSpPr>
        <p:spPr/>
        <p:txBody>
          <a:bodyPr/>
          <a:lstStyle/>
          <a:p>
            <a:endParaRPr lang="en-US"/>
          </a:p>
        </p:txBody>
      </p:sp>
      <p:sp>
        <p:nvSpPr>
          <p:cNvPr id="4" name="Date Placeholder 3"/>
          <p:cNvSpPr>
            <a:spLocks noGrp="1"/>
          </p:cNvSpPr>
          <p:nvPr>
            <p:ph type="dt" sz="half" idx="10"/>
          </p:nvPr>
        </p:nvSpPr>
        <p:spPr/>
        <p:txBody>
          <a:bodyPr/>
          <a:lstStyle/>
          <a:p>
            <a:fld id="{A73E84DE-160B-1C4B-A071-4D9FB13FB535}" type="datetime1">
              <a:rPr lang="en-US" smtClean="0"/>
              <a:t>2/1/19</a:t>
            </a:fld>
            <a:endParaRPr lang="en-US"/>
          </a:p>
        </p:txBody>
      </p:sp>
      <p:sp>
        <p:nvSpPr>
          <p:cNvPr id="5" name="Footer Placeholder 4"/>
          <p:cNvSpPr>
            <a:spLocks noGrp="1"/>
          </p:cNvSpPr>
          <p:nvPr>
            <p:ph type="ftr" sz="quarter" idx="11"/>
          </p:nvPr>
        </p:nvSpPr>
        <p:spPr/>
        <p:txBody>
          <a:bodyPr/>
          <a:lstStyle/>
          <a:p>
            <a:pPr algn="r"/>
            <a:r>
              <a:rPr lang="en-US"/>
              <a:t>ITEP</a:t>
            </a: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2</a:t>
            </a:fld>
            <a:endParaRPr lang="en-US"/>
          </a:p>
        </p:txBody>
      </p:sp>
    </p:spTree>
    <p:extLst>
      <p:ext uri="{BB962C8B-B14F-4D97-AF65-F5344CB8AC3E}">
        <p14:creationId xmlns:p14="http://schemas.microsoft.com/office/powerpoint/2010/main" val="2163698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B7360D0-6E9C-BE4E-AAE3-8FA7E13BA094}" type="datetime1">
              <a:rPr lang="en-US" smtClean="0"/>
              <a:t>2/1/19</a:t>
            </a:fld>
            <a:endParaRPr lang="en-US"/>
          </a:p>
        </p:txBody>
      </p:sp>
      <p:sp>
        <p:nvSpPr>
          <p:cNvPr id="6" name="Footer Placeholder 5"/>
          <p:cNvSpPr>
            <a:spLocks noGrp="1"/>
          </p:cNvSpPr>
          <p:nvPr>
            <p:ph type="ftr" sz="quarter" idx="11"/>
          </p:nvPr>
        </p:nvSpPr>
        <p:spPr/>
        <p:txBody>
          <a:bodyPr/>
          <a:lstStyle/>
          <a:p>
            <a:pPr algn="r"/>
            <a:r>
              <a:rPr lang="en-US"/>
              <a:t>ITEP</a:t>
            </a: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20</a:t>
            </a:fld>
            <a:endParaRPr lang="en-US"/>
          </a:p>
        </p:txBody>
      </p:sp>
      <p:sp>
        <p:nvSpPr>
          <p:cNvPr id="2" name="Title 1"/>
          <p:cNvSpPr>
            <a:spLocks noGrp="1"/>
          </p:cNvSpPr>
          <p:nvPr>
            <p:ph type="title"/>
          </p:nvPr>
        </p:nvSpPr>
        <p:spPr/>
        <p:txBody>
          <a:bodyPr/>
          <a:lstStyle/>
          <a:p>
            <a:r>
              <a:rPr lang="en-US" dirty="0"/>
              <a:t>US Internet access</a:t>
            </a:r>
          </a:p>
        </p:txBody>
      </p:sp>
      <p:sp>
        <p:nvSpPr>
          <p:cNvPr id="4" name="TextBox 3"/>
          <p:cNvSpPr txBox="1"/>
          <p:nvPr/>
        </p:nvSpPr>
        <p:spPr>
          <a:xfrm>
            <a:off x="0" y="6501069"/>
            <a:ext cx="646331" cy="369332"/>
          </a:xfrm>
          <a:prstGeom prst="rect">
            <a:avLst/>
          </a:prstGeom>
          <a:noFill/>
        </p:spPr>
        <p:txBody>
          <a:bodyPr wrap="none" rtlCol="0">
            <a:spAutoFit/>
          </a:bodyPr>
          <a:lstStyle/>
          <a:p>
            <a:r>
              <a:rPr lang="en-US" dirty="0"/>
              <a:t>Pew</a:t>
            </a:r>
          </a:p>
        </p:txBody>
      </p:sp>
      <p:pic>
        <p:nvPicPr>
          <p:cNvPr id="8" name="Graphic 7">
            <a:extLst>
              <a:ext uri="{FF2B5EF4-FFF2-40B4-BE49-F238E27FC236}">
                <a16:creationId xmlns:a16="http://schemas.microsoft.com/office/drawing/2014/main" id="{A25614F5-E382-0044-B7B2-0C6602AA4BC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71600" y="1278383"/>
            <a:ext cx="6400800" cy="5077968"/>
          </a:xfrm>
          <a:prstGeom prst="rect">
            <a:avLst/>
          </a:prstGeom>
        </p:spPr>
      </p:pic>
    </p:spTree>
    <p:extLst>
      <p:ext uri="{BB962C8B-B14F-4D97-AF65-F5344CB8AC3E}">
        <p14:creationId xmlns:p14="http://schemas.microsoft.com/office/powerpoint/2010/main" val="33198414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F51453-8ED1-CD4F-AF7B-44458A1BA6C5}"/>
              </a:ext>
            </a:extLst>
          </p:cNvPr>
          <p:cNvSpPr>
            <a:spLocks noGrp="1"/>
          </p:cNvSpPr>
          <p:nvPr>
            <p:ph type="dt" sz="half" idx="10"/>
          </p:nvPr>
        </p:nvSpPr>
        <p:spPr/>
        <p:txBody>
          <a:bodyPr/>
          <a:lstStyle/>
          <a:p>
            <a:fld id="{1EB42AE8-91D7-4D42-BF49-E15F2AAD0360}" type="datetime1">
              <a:rPr lang="en-US" smtClean="0"/>
              <a:t>2/1/19</a:t>
            </a:fld>
            <a:endParaRPr lang="en-US"/>
          </a:p>
        </p:txBody>
      </p:sp>
      <p:sp>
        <p:nvSpPr>
          <p:cNvPr id="3" name="Footer Placeholder 2">
            <a:extLst>
              <a:ext uri="{FF2B5EF4-FFF2-40B4-BE49-F238E27FC236}">
                <a16:creationId xmlns:a16="http://schemas.microsoft.com/office/drawing/2014/main" id="{34513E1C-BC73-F947-9B2B-670AC1CE4B96}"/>
              </a:ext>
            </a:extLst>
          </p:cNvPr>
          <p:cNvSpPr>
            <a:spLocks noGrp="1"/>
          </p:cNvSpPr>
          <p:nvPr>
            <p:ph type="ftr" sz="quarter" idx="11"/>
          </p:nvPr>
        </p:nvSpPr>
        <p:spPr/>
        <p:txBody>
          <a:bodyPr/>
          <a:lstStyle/>
          <a:p>
            <a:pPr algn="r"/>
            <a:r>
              <a:rPr lang="en-US"/>
              <a:t>ITEP</a:t>
            </a:r>
            <a:endParaRPr lang="en-US" dirty="0"/>
          </a:p>
        </p:txBody>
      </p:sp>
      <p:sp>
        <p:nvSpPr>
          <p:cNvPr id="4" name="Slide Number Placeholder 3">
            <a:extLst>
              <a:ext uri="{FF2B5EF4-FFF2-40B4-BE49-F238E27FC236}">
                <a16:creationId xmlns:a16="http://schemas.microsoft.com/office/drawing/2014/main" id="{F1D2515F-6F99-7045-B3C6-FBD28019B9C6}"/>
              </a:ext>
            </a:extLst>
          </p:cNvPr>
          <p:cNvSpPr>
            <a:spLocks noGrp="1"/>
          </p:cNvSpPr>
          <p:nvPr>
            <p:ph type="sldNum" sz="quarter" idx="12"/>
          </p:nvPr>
        </p:nvSpPr>
        <p:spPr/>
        <p:txBody>
          <a:bodyPr/>
          <a:lstStyle/>
          <a:p>
            <a:fld id="{0CFEC368-1D7A-4F81-ABF6-AE0E36BAF64C}" type="slidenum">
              <a:rPr lang="en-US" smtClean="0"/>
              <a:pPr/>
              <a:t>21</a:t>
            </a:fld>
            <a:endParaRPr lang="en-US"/>
          </a:p>
        </p:txBody>
      </p:sp>
      <p:sp>
        <p:nvSpPr>
          <p:cNvPr id="5" name="Title 4">
            <a:extLst>
              <a:ext uri="{FF2B5EF4-FFF2-40B4-BE49-F238E27FC236}">
                <a16:creationId xmlns:a16="http://schemas.microsoft.com/office/drawing/2014/main" id="{EC2E800C-749E-C14C-A832-CC87B160DDFC}"/>
              </a:ext>
            </a:extLst>
          </p:cNvPr>
          <p:cNvSpPr>
            <a:spLocks noGrp="1"/>
          </p:cNvSpPr>
          <p:nvPr>
            <p:ph type="title"/>
          </p:nvPr>
        </p:nvSpPr>
        <p:spPr/>
        <p:txBody>
          <a:bodyPr/>
          <a:lstStyle/>
          <a:p>
            <a:r>
              <a:rPr lang="en-US" i="1" dirty="0"/>
              <a:t>% of U.S. adults who do not use broadband at home but own smartphones</a:t>
            </a:r>
            <a:endParaRPr lang="en-US" dirty="0"/>
          </a:p>
        </p:txBody>
      </p:sp>
      <p:pic>
        <p:nvPicPr>
          <p:cNvPr id="9" name="Graphic 8">
            <a:extLst>
              <a:ext uri="{FF2B5EF4-FFF2-40B4-BE49-F238E27FC236}">
                <a16:creationId xmlns:a16="http://schemas.microsoft.com/office/drawing/2014/main" id="{6DBF2F56-B99B-9045-A9E5-FF17DFEC9E0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8927" y="1333500"/>
            <a:ext cx="6660573" cy="4884420"/>
          </a:xfrm>
          <a:prstGeom prst="rect">
            <a:avLst/>
          </a:prstGeom>
        </p:spPr>
      </p:pic>
    </p:spTree>
    <p:extLst>
      <p:ext uri="{BB962C8B-B14F-4D97-AF65-F5344CB8AC3E}">
        <p14:creationId xmlns:p14="http://schemas.microsoft.com/office/powerpoint/2010/main" val="29863964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37DD1E-4B08-0347-A11F-1ACCFB70B603}"/>
              </a:ext>
            </a:extLst>
          </p:cNvPr>
          <p:cNvSpPr>
            <a:spLocks noGrp="1"/>
          </p:cNvSpPr>
          <p:nvPr>
            <p:ph type="dt" sz="half" idx="10"/>
          </p:nvPr>
        </p:nvSpPr>
        <p:spPr/>
        <p:txBody>
          <a:bodyPr/>
          <a:lstStyle/>
          <a:p>
            <a:fld id="{1EB42AE8-91D7-4D42-BF49-E15F2AAD0360}" type="datetime1">
              <a:rPr lang="en-US" smtClean="0"/>
              <a:t>2/1/19</a:t>
            </a:fld>
            <a:endParaRPr lang="en-US"/>
          </a:p>
        </p:txBody>
      </p:sp>
      <p:sp>
        <p:nvSpPr>
          <p:cNvPr id="3" name="Footer Placeholder 2">
            <a:extLst>
              <a:ext uri="{FF2B5EF4-FFF2-40B4-BE49-F238E27FC236}">
                <a16:creationId xmlns:a16="http://schemas.microsoft.com/office/drawing/2014/main" id="{F55388F3-836F-7246-BBC0-F2D15B2E241B}"/>
              </a:ext>
            </a:extLst>
          </p:cNvPr>
          <p:cNvSpPr>
            <a:spLocks noGrp="1"/>
          </p:cNvSpPr>
          <p:nvPr>
            <p:ph type="ftr" sz="quarter" idx="11"/>
          </p:nvPr>
        </p:nvSpPr>
        <p:spPr/>
        <p:txBody>
          <a:bodyPr/>
          <a:lstStyle/>
          <a:p>
            <a:pPr algn="r"/>
            <a:r>
              <a:rPr lang="en-US"/>
              <a:t>ITEP</a:t>
            </a:r>
            <a:endParaRPr lang="en-US" dirty="0"/>
          </a:p>
        </p:txBody>
      </p:sp>
      <p:sp>
        <p:nvSpPr>
          <p:cNvPr id="4" name="Slide Number Placeholder 3">
            <a:extLst>
              <a:ext uri="{FF2B5EF4-FFF2-40B4-BE49-F238E27FC236}">
                <a16:creationId xmlns:a16="http://schemas.microsoft.com/office/drawing/2014/main" id="{41B79E7F-426B-984A-B5B5-F0C5BAB2EB16}"/>
              </a:ext>
            </a:extLst>
          </p:cNvPr>
          <p:cNvSpPr>
            <a:spLocks noGrp="1"/>
          </p:cNvSpPr>
          <p:nvPr>
            <p:ph type="sldNum" sz="quarter" idx="12"/>
          </p:nvPr>
        </p:nvSpPr>
        <p:spPr/>
        <p:txBody>
          <a:bodyPr/>
          <a:lstStyle/>
          <a:p>
            <a:fld id="{0CFEC368-1D7A-4F81-ABF6-AE0E36BAF64C}" type="slidenum">
              <a:rPr lang="en-US" smtClean="0"/>
              <a:pPr/>
              <a:t>22</a:t>
            </a:fld>
            <a:endParaRPr lang="en-US"/>
          </a:p>
        </p:txBody>
      </p:sp>
      <p:sp>
        <p:nvSpPr>
          <p:cNvPr id="5" name="Title 4">
            <a:extLst>
              <a:ext uri="{FF2B5EF4-FFF2-40B4-BE49-F238E27FC236}">
                <a16:creationId xmlns:a16="http://schemas.microsoft.com/office/drawing/2014/main" id="{448FF8C8-661F-2743-8A0A-1F5D93E6E74A}"/>
              </a:ext>
            </a:extLst>
          </p:cNvPr>
          <p:cNvSpPr>
            <a:spLocks noGrp="1"/>
          </p:cNvSpPr>
          <p:nvPr>
            <p:ph type="title"/>
          </p:nvPr>
        </p:nvSpPr>
        <p:spPr/>
        <p:txBody>
          <a:bodyPr/>
          <a:lstStyle/>
          <a:p>
            <a:r>
              <a:rPr lang="en-US" dirty="0"/>
              <a:t>Digital media usage (US)</a:t>
            </a:r>
          </a:p>
        </p:txBody>
      </p:sp>
      <p:pic>
        <p:nvPicPr>
          <p:cNvPr id="6" name="Picture 5">
            <a:extLst>
              <a:ext uri="{FF2B5EF4-FFF2-40B4-BE49-F238E27FC236}">
                <a16:creationId xmlns:a16="http://schemas.microsoft.com/office/drawing/2014/main" id="{E487FDE2-0FEF-5C40-BD0C-EF3B11605FA1}"/>
              </a:ext>
            </a:extLst>
          </p:cNvPr>
          <p:cNvPicPr>
            <a:picLocks noChangeAspect="1"/>
          </p:cNvPicPr>
          <p:nvPr/>
        </p:nvPicPr>
        <p:blipFill>
          <a:blip r:embed="rId2"/>
          <a:stretch>
            <a:fillRect/>
          </a:stretch>
        </p:blipFill>
        <p:spPr>
          <a:xfrm>
            <a:off x="628650" y="1174751"/>
            <a:ext cx="6959600" cy="5181600"/>
          </a:xfrm>
          <a:prstGeom prst="rect">
            <a:avLst/>
          </a:prstGeom>
        </p:spPr>
      </p:pic>
    </p:spTree>
    <p:extLst>
      <p:ext uri="{BB962C8B-B14F-4D97-AF65-F5344CB8AC3E}">
        <p14:creationId xmlns:p14="http://schemas.microsoft.com/office/powerpoint/2010/main" val="14232591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1F4B2FE-4646-C447-B399-7A5AFE16DB6C}" type="datetime1">
              <a:rPr lang="en-US" smtClean="0"/>
              <a:t>2/1/19</a:t>
            </a:fld>
            <a:endParaRPr lang="en-US"/>
          </a:p>
        </p:txBody>
      </p:sp>
      <p:sp>
        <p:nvSpPr>
          <p:cNvPr id="5" name="Footer Placeholder 4"/>
          <p:cNvSpPr>
            <a:spLocks noGrp="1"/>
          </p:cNvSpPr>
          <p:nvPr>
            <p:ph type="ftr" sz="quarter" idx="11"/>
          </p:nvPr>
        </p:nvSpPr>
        <p:spPr/>
        <p:txBody>
          <a:bodyPr/>
          <a:lstStyle/>
          <a:p>
            <a:pPr algn="r"/>
            <a:r>
              <a:rPr lang="en-US"/>
              <a:t>ITEP</a:t>
            </a: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23</a:t>
            </a:fld>
            <a:endParaRPr lang="en-US"/>
          </a:p>
        </p:txBody>
      </p:sp>
      <p:sp>
        <p:nvSpPr>
          <p:cNvPr id="2" name="Title 1"/>
          <p:cNvSpPr>
            <a:spLocks noGrp="1"/>
          </p:cNvSpPr>
          <p:nvPr>
            <p:ph type="title"/>
          </p:nvPr>
        </p:nvSpPr>
        <p:spPr/>
        <p:txBody>
          <a:bodyPr/>
          <a:lstStyle/>
          <a:p>
            <a:r>
              <a:rPr lang="en-US" dirty="0"/>
              <a:t>But not all are happy about this…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257" y="1485765"/>
            <a:ext cx="7116536" cy="4742460"/>
          </a:xfrm>
          <a:prstGeom prst="rect">
            <a:avLst/>
          </a:prstGeom>
        </p:spPr>
      </p:pic>
    </p:spTree>
    <p:extLst>
      <p:ext uri="{BB962C8B-B14F-4D97-AF65-F5344CB8AC3E}">
        <p14:creationId xmlns:p14="http://schemas.microsoft.com/office/powerpoint/2010/main" val="31884387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B990D8-B151-4E4C-86A2-0B8F489F6583}"/>
              </a:ext>
            </a:extLst>
          </p:cNvPr>
          <p:cNvSpPr>
            <a:spLocks noGrp="1"/>
          </p:cNvSpPr>
          <p:nvPr>
            <p:ph type="dt" sz="half" idx="10"/>
          </p:nvPr>
        </p:nvSpPr>
        <p:spPr/>
        <p:txBody>
          <a:bodyPr/>
          <a:lstStyle/>
          <a:p>
            <a:fld id="{1EB42AE8-91D7-4D42-BF49-E15F2AAD0360}" type="datetime1">
              <a:rPr lang="en-US" smtClean="0"/>
              <a:t>2/1/19</a:t>
            </a:fld>
            <a:endParaRPr lang="en-US"/>
          </a:p>
        </p:txBody>
      </p:sp>
      <p:sp>
        <p:nvSpPr>
          <p:cNvPr id="3" name="Footer Placeholder 2">
            <a:extLst>
              <a:ext uri="{FF2B5EF4-FFF2-40B4-BE49-F238E27FC236}">
                <a16:creationId xmlns:a16="http://schemas.microsoft.com/office/drawing/2014/main" id="{552BF0F2-9D74-7742-8B88-93F5BCC0BB50}"/>
              </a:ext>
            </a:extLst>
          </p:cNvPr>
          <p:cNvSpPr>
            <a:spLocks noGrp="1"/>
          </p:cNvSpPr>
          <p:nvPr>
            <p:ph type="ftr" sz="quarter" idx="11"/>
          </p:nvPr>
        </p:nvSpPr>
        <p:spPr/>
        <p:txBody>
          <a:bodyPr/>
          <a:lstStyle/>
          <a:p>
            <a:pPr algn="r"/>
            <a:r>
              <a:rPr lang="en-US"/>
              <a:t>ITEP</a:t>
            </a:r>
            <a:endParaRPr lang="en-US" dirty="0"/>
          </a:p>
        </p:txBody>
      </p:sp>
      <p:sp>
        <p:nvSpPr>
          <p:cNvPr id="4" name="Slide Number Placeholder 3">
            <a:extLst>
              <a:ext uri="{FF2B5EF4-FFF2-40B4-BE49-F238E27FC236}">
                <a16:creationId xmlns:a16="http://schemas.microsoft.com/office/drawing/2014/main" id="{D204005F-1E88-8F4B-979E-B434C9BD0A55}"/>
              </a:ext>
            </a:extLst>
          </p:cNvPr>
          <p:cNvSpPr>
            <a:spLocks noGrp="1"/>
          </p:cNvSpPr>
          <p:nvPr>
            <p:ph type="sldNum" sz="quarter" idx="12"/>
          </p:nvPr>
        </p:nvSpPr>
        <p:spPr/>
        <p:txBody>
          <a:bodyPr/>
          <a:lstStyle/>
          <a:p>
            <a:fld id="{0CFEC368-1D7A-4F81-ABF6-AE0E36BAF64C}" type="slidenum">
              <a:rPr lang="en-US" smtClean="0"/>
              <a:pPr/>
              <a:t>24</a:t>
            </a:fld>
            <a:endParaRPr lang="en-US"/>
          </a:p>
        </p:txBody>
      </p:sp>
      <p:sp>
        <p:nvSpPr>
          <p:cNvPr id="5" name="Title 4">
            <a:extLst>
              <a:ext uri="{FF2B5EF4-FFF2-40B4-BE49-F238E27FC236}">
                <a16:creationId xmlns:a16="http://schemas.microsoft.com/office/drawing/2014/main" id="{A26FE3EA-3D07-4949-9AF9-A89904071F16}"/>
              </a:ext>
            </a:extLst>
          </p:cNvPr>
          <p:cNvSpPr>
            <a:spLocks noGrp="1"/>
          </p:cNvSpPr>
          <p:nvPr>
            <p:ph type="title"/>
          </p:nvPr>
        </p:nvSpPr>
        <p:spPr>
          <a:xfrm>
            <a:off x="0" y="0"/>
            <a:ext cx="9144000" cy="1173931"/>
          </a:xfrm>
        </p:spPr>
        <p:txBody>
          <a:bodyPr/>
          <a:lstStyle/>
          <a:p>
            <a:r>
              <a:rPr lang="en-US" dirty="0"/>
              <a:t>Newspaper circulation </a:t>
            </a:r>
          </a:p>
        </p:txBody>
      </p:sp>
      <p:pic>
        <p:nvPicPr>
          <p:cNvPr id="7" name="Picture 6">
            <a:extLst>
              <a:ext uri="{FF2B5EF4-FFF2-40B4-BE49-F238E27FC236}">
                <a16:creationId xmlns:a16="http://schemas.microsoft.com/office/drawing/2014/main" id="{40FE9BAF-63B8-4849-86DD-BC75EFD9C8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6469" y="1231358"/>
            <a:ext cx="6274420" cy="5490118"/>
          </a:xfrm>
          <a:prstGeom prst="rect">
            <a:avLst/>
          </a:prstGeom>
        </p:spPr>
      </p:pic>
    </p:spTree>
    <p:extLst>
      <p:ext uri="{BB962C8B-B14F-4D97-AF65-F5344CB8AC3E}">
        <p14:creationId xmlns:p14="http://schemas.microsoft.com/office/powerpoint/2010/main" val="1232522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B05EAA-5995-1E43-88DA-2457ABA732F3}"/>
              </a:ext>
            </a:extLst>
          </p:cNvPr>
          <p:cNvSpPr>
            <a:spLocks noGrp="1"/>
          </p:cNvSpPr>
          <p:nvPr>
            <p:ph type="dt" sz="half" idx="10"/>
          </p:nvPr>
        </p:nvSpPr>
        <p:spPr/>
        <p:txBody>
          <a:bodyPr/>
          <a:lstStyle/>
          <a:p>
            <a:fld id="{1EB42AE8-91D7-4D42-BF49-E15F2AAD0360}" type="datetime1">
              <a:rPr lang="en-US" smtClean="0"/>
              <a:t>2/1/19</a:t>
            </a:fld>
            <a:endParaRPr lang="en-US"/>
          </a:p>
        </p:txBody>
      </p:sp>
      <p:sp>
        <p:nvSpPr>
          <p:cNvPr id="3" name="Footer Placeholder 2">
            <a:extLst>
              <a:ext uri="{FF2B5EF4-FFF2-40B4-BE49-F238E27FC236}">
                <a16:creationId xmlns:a16="http://schemas.microsoft.com/office/drawing/2014/main" id="{541AA80A-BEC8-D54B-9675-CB9227EDC4F9}"/>
              </a:ext>
            </a:extLst>
          </p:cNvPr>
          <p:cNvSpPr>
            <a:spLocks noGrp="1"/>
          </p:cNvSpPr>
          <p:nvPr>
            <p:ph type="ftr" sz="quarter" idx="11"/>
          </p:nvPr>
        </p:nvSpPr>
        <p:spPr/>
        <p:txBody>
          <a:bodyPr/>
          <a:lstStyle/>
          <a:p>
            <a:pPr algn="r"/>
            <a:r>
              <a:rPr lang="en-US"/>
              <a:t>ITEP</a:t>
            </a:r>
            <a:endParaRPr lang="en-US" dirty="0"/>
          </a:p>
        </p:txBody>
      </p:sp>
      <p:sp>
        <p:nvSpPr>
          <p:cNvPr id="4" name="Slide Number Placeholder 3">
            <a:extLst>
              <a:ext uri="{FF2B5EF4-FFF2-40B4-BE49-F238E27FC236}">
                <a16:creationId xmlns:a16="http://schemas.microsoft.com/office/drawing/2014/main" id="{A54C8468-EAFB-8646-A635-35EA8333F428}"/>
              </a:ext>
            </a:extLst>
          </p:cNvPr>
          <p:cNvSpPr>
            <a:spLocks noGrp="1"/>
          </p:cNvSpPr>
          <p:nvPr>
            <p:ph type="sldNum" sz="quarter" idx="12"/>
          </p:nvPr>
        </p:nvSpPr>
        <p:spPr/>
        <p:txBody>
          <a:bodyPr/>
          <a:lstStyle/>
          <a:p>
            <a:fld id="{0CFEC368-1D7A-4F81-ABF6-AE0E36BAF64C}" type="slidenum">
              <a:rPr lang="en-US" smtClean="0"/>
              <a:pPr/>
              <a:t>25</a:t>
            </a:fld>
            <a:endParaRPr lang="en-US"/>
          </a:p>
        </p:txBody>
      </p:sp>
      <p:sp>
        <p:nvSpPr>
          <p:cNvPr id="5" name="Title 4">
            <a:extLst>
              <a:ext uri="{FF2B5EF4-FFF2-40B4-BE49-F238E27FC236}">
                <a16:creationId xmlns:a16="http://schemas.microsoft.com/office/drawing/2014/main" id="{B18D238A-DEC4-1B41-B6A2-5A659B94ACC5}"/>
              </a:ext>
            </a:extLst>
          </p:cNvPr>
          <p:cNvSpPr>
            <a:spLocks noGrp="1"/>
          </p:cNvSpPr>
          <p:nvPr>
            <p:ph type="title"/>
          </p:nvPr>
        </p:nvSpPr>
        <p:spPr/>
        <p:txBody>
          <a:bodyPr/>
          <a:lstStyle/>
          <a:p>
            <a:r>
              <a:rPr lang="en-US" dirty="0"/>
              <a:t>Newspaper revenue</a:t>
            </a:r>
          </a:p>
        </p:txBody>
      </p:sp>
      <p:pic>
        <p:nvPicPr>
          <p:cNvPr id="7" name="Picture 6">
            <a:extLst>
              <a:ext uri="{FF2B5EF4-FFF2-40B4-BE49-F238E27FC236}">
                <a16:creationId xmlns:a16="http://schemas.microsoft.com/office/drawing/2014/main" id="{528D0FA0-ABA8-4641-A557-ABA8A9EBBF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5747" y="1289415"/>
            <a:ext cx="6508595" cy="4783817"/>
          </a:xfrm>
          <a:prstGeom prst="rect">
            <a:avLst/>
          </a:prstGeom>
        </p:spPr>
      </p:pic>
    </p:spTree>
    <p:extLst>
      <p:ext uri="{BB962C8B-B14F-4D97-AF65-F5344CB8AC3E}">
        <p14:creationId xmlns:p14="http://schemas.microsoft.com/office/powerpoint/2010/main" val="15490523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31B3EE-F512-7941-AC6E-3209BFA6C899}"/>
              </a:ext>
            </a:extLst>
          </p:cNvPr>
          <p:cNvSpPr>
            <a:spLocks noGrp="1"/>
          </p:cNvSpPr>
          <p:nvPr>
            <p:ph type="dt" sz="half" idx="10"/>
          </p:nvPr>
        </p:nvSpPr>
        <p:spPr/>
        <p:txBody>
          <a:bodyPr/>
          <a:lstStyle/>
          <a:p>
            <a:fld id="{1EB42AE8-91D7-4D42-BF49-E15F2AAD0360}" type="datetime1">
              <a:rPr lang="en-US" smtClean="0"/>
              <a:t>2/1/19</a:t>
            </a:fld>
            <a:endParaRPr lang="en-US"/>
          </a:p>
        </p:txBody>
      </p:sp>
      <p:sp>
        <p:nvSpPr>
          <p:cNvPr id="3" name="Footer Placeholder 2">
            <a:extLst>
              <a:ext uri="{FF2B5EF4-FFF2-40B4-BE49-F238E27FC236}">
                <a16:creationId xmlns:a16="http://schemas.microsoft.com/office/drawing/2014/main" id="{FF1B14BF-C82D-9249-B864-43DD7A3F1D0B}"/>
              </a:ext>
            </a:extLst>
          </p:cNvPr>
          <p:cNvSpPr>
            <a:spLocks noGrp="1"/>
          </p:cNvSpPr>
          <p:nvPr>
            <p:ph type="ftr" sz="quarter" idx="11"/>
          </p:nvPr>
        </p:nvSpPr>
        <p:spPr/>
        <p:txBody>
          <a:bodyPr/>
          <a:lstStyle/>
          <a:p>
            <a:pPr algn="r"/>
            <a:r>
              <a:rPr lang="en-US"/>
              <a:t>ITEP</a:t>
            </a:r>
            <a:endParaRPr lang="en-US" dirty="0"/>
          </a:p>
        </p:txBody>
      </p:sp>
      <p:sp>
        <p:nvSpPr>
          <p:cNvPr id="4" name="Slide Number Placeholder 3">
            <a:extLst>
              <a:ext uri="{FF2B5EF4-FFF2-40B4-BE49-F238E27FC236}">
                <a16:creationId xmlns:a16="http://schemas.microsoft.com/office/drawing/2014/main" id="{B230F0FE-4268-AD4F-91D9-10574F4823FA}"/>
              </a:ext>
            </a:extLst>
          </p:cNvPr>
          <p:cNvSpPr>
            <a:spLocks noGrp="1"/>
          </p:cNvSpPr>
          <p:nvPr>
            <p:ph type="sldNum" sz="quarter" idx="12"/>
          </p:nvPr>
        </p:nvSpPr>
        <p:spPr/>
        <p:txBody>
          <a:bodyPr/>
          <a:lstStyle/>
          <a:p>
            <a:fld id="{0CFEC368-1D7A-4F81-ABF6-AE0E36BAF64C}" type="slidenum">
              <a:rPr lang="en-US" smtClean="0"/>
              <a:pPr/>
              <a:t>26</a:t>
            </a:fld>
            <a:endParaRPr lang="en-US"/>
          </a:p>
        </p:txBody>
      </p:sp>
      <p:sp>
        <p:nvSpPr>
          <p:cNvPr id="5" name="Title 4">
            <a:extLst>
              <a:ext uri="{FF2B5EF4-FFF2-40B4-BE49-F238E27FC236}">
                <a16:creationId xmlns:a16="http://schemas.microsoft.com/office/drawing/2014/main" id="{C4A44C48-F405-2A4F-A8F9-28CC1C448854}"/>
              </a:ext>
            </a:extLst>
          </p:cNvPr>
          <p:cNvSpPr>
            <a:spLocks noGrp="1"/>
          </p:cNvSpPr>
          <p:nvPr>
            <p:ph type="title"/>
          </p:nvPr>
        </p:nvSpPr>
        <p:spPr/>
        <p:txBody>
          <a:bodyPr/>
          <a:lstStyle/>
          <a:p>
            <a:r>
              <a:rPr lang="en-US" dirty="0"/>
              <a:t>Cord cutting - video</a:t>
            </a:r>
          </a:p>
        </p:txBody>
      </p:sp>
      <p:pic>
        <p:nvPicPr>
          <p:cNvPr id="6" name="Picture 5">
            <a:extLst>
              <a:ext uri="{FF2B5EF4-FFF2-40B4-BE49-F238E27FC236}">
                <a16:creationId xmlns:a16="http://schemas.microsoft.com/office/drawing/2014/main" id="{B4EECB31-020B-0B47-84CD-69532541B4B9}"/>
              </a:ext>
            </a:extLst>
          </p:cNvPr>
          <p:cNvPicPr>
            <a:picLocks noChangeAspect="1"/>
          </p:cNvPicPr>
          <p:nvPr/>
        </p:nvPicPr>
        <p:blipFill>
          <a:blip r:embed="rId2"/>
          <a:stretch>
            <a:fillRect/>
          </a:stretch>
        </p:blipFill>
        <p:spPr>
          <a:xfrm>
            <a:off x="710832" y="1279447"/>
            <a:ext cx="7540296" cy="4686455"/>
          </a:xfrm>
          <a:prstGeom prst="rect">
            <a:avLst/>
          </a:prstGeom>
        </p:spPr>
      </p:pic>
    </p:spTree>
    <p:extLst>
      <p:ext uri="{BB962C8B-B14F-4D97-AF65-F5344CB8AC3E}">
        <p14:creationId xmlns:p14="http://schemas.microsoft.com/office/powerpoint/2010/main" val="34281787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4C9C47-F138-1941-BA34-3509916D231B}"/>
              </a:ext>
            </a:extLst>
          </p:cNvPr>
          <p:cNvSpPr>
            <a:spLocks noGrp="1"/>
          </p:cNvSpPr>
          <p:nvPr>
            <p:ph type="dt" sz="half" idx="10"/>
          </p:nvPr>
        </p:nvSpPr>
        <p:spPr/>
        <p:txBody>
          <a:bodyPr/>
          <a:lstStyle/>
          <a:p>
            <a:fld id="{1EB42AE8-91D7-4D42-BF49-E15F2AAD0360}" type="datetime1">
              <a:rPr lang="en-US" smtClean="0"/>
              <a:t>2/1/19</a:t>
            </a:fld>
            <a:endParaRPr lang="en-US"/>
          </a:p>
        </p:txBody>
      </p:sp>
      <p:sp>
        <p:nvSpPr>
          <p:cNvPr id="3" name="Footer Placeholder 2">
            <a:extLst>
              <a:ext uri="{FF2B5EF4-FFF2-40B4-BE49-F238E27FC236}">
                <a16:creationId xmlns:a16="http://schemas.microsoft.com/office/drawing/2014/main" id="{15A75CE8-5921-C644-BF52-FA5F3AA2009B}"/>
              </a:ext>
            </a:extLst>
          </p:cNvPr>
          <p:cNvSpPr>
            <a:spLocks noGrp="1"/>
          </p:cNvSpPr>
          <p:nvPr>
            <p:ph type="ftr" sz="quarter" idx="11"/>
          </p:nvPr>
        </p:nvSpPr>
        <p:spPr/>
        <p:txBody>
          <a:bodyPr/>
          <a:lstStyle/>
          <a:p>
            <a:pPr algn="r"/>
            <a:r>
              <a:rPr lang="en-US"/>
              <a:t>ITEP</a:t>
            </a:r>
            <a:endParaRPr lang="en-US" dirty="0"/>
          </a:p>
        </p:txBody>
      </p:sp>
      <p:sp>
        <p:nvSpPr>
          <p:cNvPr id="4" name="Slide Number Placeholder 3">
            <a:extLst>
              <a:ext uri="{FF2B5EF4-FFF2-40B4-BE49-F238E27FC236}">
                <a16:creationId xmlns:a16="http://schemas.microsoft.com/office/drawing/2014/main" id="{7DEC7E9E-241E-F24F-B6BE-8645BC0F92F8}"/>
              </a:ext>
            </a:extLst>
          </p:cNvPr>
          <p:cNvSpPr>
            <a:spLocks noGrp="1"/>
          </p:cNvSpPr>
          <p:nvPr>
            <p:ph type="sldNum" sz="quarter" idx="12"/>
          </p:nvPr>
        </p:nvSpPr>
        <p:spPr/>
        <p:txBody>
          <a:bodyPr/>
          <a:lstStyle/>
          <a:p>
            <a:fld id="{0CFEC368-1D7A-4F81-ABF6-AE0E36BAF64C}" type="slidenum">
              <a:rPr lang="en-US" smtClean="0"/>
              <a:pPr/>
              <a:t>27</a:t>
            </a:fld>
            <a:endParaRPr lang="en-US"/>
          </a:p>
        </p:txBody>
      </p:sp>
      <p:sp>
        <p:nvSpPr>
          <p:cNvPr id="5" name="Title 4">
            <a:extLst>
              <a:ext uri="{FF2B5EF4-FFF2-40B4-BE49-F238E27FC236}">
                <a16:creationId xmlns:a16="http://schemas.microsoft.com/office/drawing/2014/main" id="{5D6D5C5A-0E79-FD4B-8FF2-D1067BBD8FF6}"/>
              </a:ext>
            </a:extLst>
          </p:cNvPr>
          <p:cNvSpPr>
            <a:spLocks noGrp="1"/>
          </p:cNvSpPr>
          <p:nvPr>
            <p:ph type="title"/>
          </p:nvPr>
        </p:nvSpPr>
        <p:spPr/>
        <p:txBody>
          <a:bodyPr/>
          <a:lstStyle/>
          <a:p>
            <a:r>
              <a:rPr lang="en-US" dirty="0"/>
              <a:t>Cord cutting - phone</a:t>
            </a:r>
          </a:p>
        </p:txBody>
      </p:sp>
      <p:pic>
        <p:nvPicPr>
          <p:cNvPr id="6" name="Picture 5">
            <a:extLst>
              <a:ext uri="{FF2B5EF4-FFF2-40B4-BE49-F238E27FC236}">
                <a16:creationId xmlns:a16="http://schemas.microsoft.com/office/drawing/2014/main" id="{F6056721-BF11-0349-B87C-0BCA69DD476D}"/>
              </a:ext>
            </a:extLst>
          </p:cNvPr>
          <p:cNvPicPr>
            <a:picLocks noChangeAspect="1"/>
          </p:cNvPicPr>
          <p:nvPr/>
        </p:nvPicPr>
        <p:blipFill>
          <a:blip r:embed="rId2"/>
          <a:stretch>
            <a:fillRect/>
          </a:stretch>
        </p:blipFill>
        <p:spPr>
          <a:xfrm>
            <a:off x="1111045" y="1431146"/>
            <a:ext cx="5673213" cy="5123386"/>
          </a:xfrm>
          <a:prstGeom prst="rect">
            <a:avLst/>
          </a:prstGeom>
        </p:spPr>
      </p:pic>
    </p:spTree>
    <p:extLst>
      <p:ext uri="{BB962C8B-B14F-4D97-AF65-F5344CB8AC3E}">
        <p14:creationId xmlns:p14="http://schemas.microsoft.com/office/powerpoint/2010/main" val="17450966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ew shape"/>
          <p:cNvSpPr/>
          <p:nvPr/>
        </p:nvSpPr>
        <p:spPr>
          <a:xfrm>
            <a:off x="575100" y="5709149"/>
            <a:ext cx="156600" cy="2916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sp>
        <p:nvSpPr>
          <p:cNvPr id="2" name="New shape"/>
          <p:cNvSpPr/>
          <p:nvPr/>
        </p:nvSpPr>
        <p:spPr>
          <a:xfrm>
            <a:off x="7146900" y="5738850"/>
            <a:ext cx="1485000" cy="1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85000" lnSpcReduction="10000"/>
          </a:bodyPr>
          <a:lstStyle/>
          <a:p>
            <a:pPr algn="r">
              <a:lnSpc>
                <a:spcPct val="100000"/>
              </a:lnSpc>
            </a:pPr>
            <a:r>
              <a:rPr sz="600">
                <a:solidFill>
                  <a:srgbClr val="555555"/>
                </a:solidFill>
                <a:latin typeface="Arial" pitchFamily="34" charset="0"/>
                <a:hlinkClick r:id="rId3" action="ppaction://hlinksldjump"/>
              </a:rPr>
              <a:t>Overview</a:t>
            </a:r>
          </a:p>
        </p:txBody>
      </p:sp>
      <p:graphicFrame>
        <p:nvGraphicFramePr>
          <p:cNvPr id="3" name="ChartObject"/>
          <p:cNvGraphicFramePr/>
          <p:nvPr/>
        </p:nvGraphicFramePr>
        <p:xfrm>
          <a:off x="507600" y="1937250"/>
          <a:ext cx="7992000" cy="3429000"/>
        </p:xfrm>
        <a:graphic>
          <a:graphicData uri="http://schemas.openxmlformats.org/drawingml/2006/chart">
            <c:chart xmlns:c="http://schemas.openxmlformats.org/drawingml/2006/chart" xmlns:r="http://schemas.openxmlformats.org/officeDocument/2006/relationships" r:id="rId4"/>
          </a:graphicData>
        </a:graphic>
      </p:graphicFrame>
      <p:sp>
        <p:nvSpPr>
          <p:cNvPr id="4" name="New shape"/>
          <p:cNvSpPr/>
          <p:nvPr/>
        </p:nvSpPr>
        <p:spPr>
          <a:xfrm>
            <a:off x="783000" y="5347350"/>
            <a:ext cx="6210000" cy="45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b">
            <a:normAutofit lnSpcReduction="10000"/>
          </a:bodyPr>
          <a:lstStyle/>
          <a:p>
            <a:pPr algn="l">
              <a:lnSpc>
                <a:spcPct val="100000"/>
              </a:lnSpc>
            </a:pPr>
            <a:r>
              <a:rPr sz="600" b="1">
                <a:solidFill>
                  <a:srgbClr val="555555"/>
                </a:solidFill>
                <a:latin typeface="Arial" pitchFamily="34" charset="0"/>
              </a:rPr>
              <a:t>Note: </a:t>
            </a:r>
            <a:r>
              <a:rPr sz="600">
                <a:solidFill>
                  <a:srgbClr val="555555"/>
                </a:solidFill>
                <a:latin typeface="Arial" pitchFamily="34" charset="0"/>
              </a:rPr>
              <a:t> United States; 2015 to 2016; includes digital (desktop/laptop, mobile and other internet-connected devices), directories, magazines, newspapers, out-of-home, radio and TV</a:t>
            </a:r>
          </a:p>
          <a:p>
            <a:pPr algn="l"/>
            <a:r>
              <a:rPr sz="600">
                <a:solidFill>
                  <a:srgbClr val="555555"/>
                </a:solidFill>
                <a:latin typeface="Arial" pitchFamily="34" charset="0"/>
              </a:rPr>
              <a:t>Further information regarding this statistic can be found on </a:t>
            </a:r>
            <a:r>
              <a:rPr sz="600">
                <a:solidFill>
                  <a:srgbClr val="555555"/>
                </a:solidFill>
                <a:latin typeface="Arial" pitchFamily="34" charset="0"/>
                <a:hlinkClick r:id="" action="ppaction://noaction"/>
              </a:rPr>
              <a:t>page 107</a:t>
            </a:r>
            <a:r>
              <a:rPr sz="600">
                <a:solidFill>
                  <a:srgbClr val="555555"/>
                </a:solidFill>
                <a:latin typeface="Arial" pitchFamily="34" charset="0"/>
              </a:rPr>
              <a:t>.</a:t>
            </a:r>
          </a:p>
          <a:p>
            <a:pPr algn="l"/>
            <a:r>
              <a:rPr sz="600" b="1">
                <a:solidFill>
                  <a:srgbClr val="555555"/>
                </a:solidFill>
                <a:latin typeface="Arial" pitchFamily="34" charset="0"/>
              </a:rPr>
              <a:t>Source(s): </a:t>
            </a:r>
            <a:r>
              <a:rPr sz="600">
                <a:solidFill>
                  <a:srgbClr val="555555"/>
                </a:solidFill>
                <a:latin typeface="Arial" pitchFamily="34" charset="0"/>
              </a:rPr>
              <a:t>eMarketer; </a:t>
            </a:r>
            <a:r>
              <a:rPr sz="600">
                <a:solidFill>
                  <a:srgbClr val="555555"/>
                </a:solidFill>
                <a:latin typeface="Arial" pitchFamily="34" charset="0"/>
                <a:hlinkClick r:id="rId5"/>
              </a:rPr>
              <a:t>ID 272314</a:t>
            </a:r>
          </a:p>
        </p:txBody>
      </p:sp>
      <p:sp>
        <p:nvSpPr>
          <p:cNvPr id="5" name="New shape"/>
          <p:cNvSpPr/>
          <p:nvPr/>
        </p:nvSpPr>
        <p:spPr>
          <a:xfrm>
            <a:off x="477900" y="5728050"/>
            <a:ext cx="342900" cy="186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p>
            <a:pPr algn="ctr"/>
            <a:r>
              <a:rPr sz="750">
                <a:solidFill>
                  <a:srgbClr val="FFFFFF"/>
                </a:solidFill>
                <a:latin typeface="Arial" pitchFamily="34" charset="0"/>
              </a:rPr>
              <a:t>12</a:t>
            </a:r>
          </a:p>
        </p:txBody>
      </p:sp>
      <p:sp>
        <p:nvSpPr>
          <p:cNvPr id="6" name="New shape"/>
          <p:cNvSpPr/>
          <p:nvPr/>
        </p:nvSpPr>
        <p:spPr>
          <a:xfrm>
            <a:off x="507600" y="1159650"/>
            <a:ext cx="8124300" cy="442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b">
            <a:normAutofit fontScale="80000" lnSpcReduction="10000"/>
          </a:bodyPr>
          <a:lstStyle/>
          <a:p>
            <a:pPr algn="l">
              <a:lnSpc>
                <a:spcPct val="100000"/>
              </a:lnSpc>
            </a:pPr>
            <a:r>
              <a:rPr>
                <a:solidFill>
                  <a:srgbClr val="0A85E6"/>
                </a:solidFill>
                <a:latin typeface="Arial" pitchFamily="34" charset="0"/>
              </a:rPr>
              <a:t>Media advertising spending in the United States from 2015 to 2021 (in billion U.S. dollars)</a:t>
            </a:r>
          </a:p>
        </p:txBody>
      </p:sp>
      <p:sp>
        <p:nvSpPr>
          <p:cNvPr id="7" name="New shape"/>
          <p:cNvSpPr/>
          <p:nvPr/>
        </p:nvSpPr>
        <p:spPr>
          <a:xfrm>
            <a:off x="507600" y="1591650"/>
            <a:ext cx="8124300" cy="248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rmAutofit fontScale="90000" lnSpcReduction="10000"/>
          </a:bodyPr>
          <a:lstStyle/>
          <a:p>
            <a:pPr algn="l">
              <a:lnSpc>
                <a:spcPct val="100000"/>
              </a:lnSpc>
            </a:pPr>
            <a:r>
              <a:rPr sz="1200">
                <a:solidFill>
                  <a:srgbClr val="919191"/>
                </a:solidFill>
                <a:latin typeface="Arial" pitchFamily="34" charset="0"/>
              </a:rPr>
              <a:t>Advertising spending in the U.S. 2015-2021</a:t>
            </a:r>
          </a:p>
        </p:txBody>
      </p:sp>
      <p:sp>
        <p:nvSpPr>
          <p:cNvPr id="9" name="Title 8">
            <a:extLst>
              <a:ext uri="{FF2B5EF4-FFF2-40B4-BE49-F238E27FC236}">
                <a16:creationId xmlns:a16="http://schemas.microsoft.com/office/drawing/2014/main" id="{37D28502-7AAE-6C4B-9DB6-839E8DD2477A}"/>
              </a:ext>
            </a:extLst>
          </p:cNvPr>
          <p:cNvSpPr>
            <a:spLocks noGrp="1"/>
          </p:cNvSpPr>
          <p:nvPr>
            <p:ph type="title"/>
          </p:nvPr>
        </p:nvSpPr>
        <p:spPr/>
        <p:txBody>
          <a:bodyPr/>
          <a:lstStyle/>
          <a:p>
            <a:r>
              <a:rPr lang="en-US" dirty="0"/>
              <a:t>Media advertising spending</a:t>
            </a:r>
          </a:p>
        </p:txBody>
      </p:sp>
    </p:spTree>
    <p:extLst>
      <p:ext uri="{BB962C8B-B14F-4D97-AF65-F5344CB8AC3E}">
        <p14:creationId xmlns:p14="http://schemas.microsoft.com/office/powerpoint/2010/main" val="28302871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CE499E-497C-2D44-B51B-6CB979A1C1AB}"/>
              </a:ext>
            </a:extLst>
          </p:cNvPr>
          <p:cNvSpPr>
            <a:spLocks noGrp="1"/>
          </p:cNvSpPr>
          <p:nvPr>
            <p:ph type="dt" sz="half" idx="10"/>
          </p:nvPr>
        </p:nvSpPr>
        <p:spPr/>
        <p:txBody>
          <a:bodyPr/>
          <a:lstStyle/>
          <a:p>
            <a:fld id="{1EB42AE8-91D7-4D42-BF49-E15F2AAD0360}" type="datetime1">
              <a:rPr lang="en-US" smtClean="0"/>
              <a:t>2/1/19</a:t>
            </a:fld>
            <a:endParaRPr lang="en-US"/>
          </a:p>
        </p:txBody>
      </p:sp>
      <p:sp>
        <p:nvSpPr>
          <p:cNvPr id="3" name="Footer Placeholder 2">
            <a:extLst>
              <a:ext uri="{FF2B5EF4-FFF2-40B4-BE49-F238E27FC236}">
                <a16:creationId xmlns:a16="http://schemas.microsoft.com/office/drawing/2014/main" id="{5224E9D3-AF99-B847-AC7F-8E3185E115B6}"/>
              </a:ext>
            </a:extLst>
          </p:cNvPr>
          <p:cNvSpPr>
            <a:spLocks noGrp="1"/>
          </p:cNvSpPr>
          <p:nvPr>
            <p:ph type="ftr" sz="quarter" idx="11"/>
          </p:nvPr>
        </p:nvSpPr>
        <p:spPr/>
        <p:txBody>
          <a:bodyPr/>
          <a:lstStyle/>
          <a:p>
            <a:pPr algn="r"/>
            <a:r>
              <a:rPr lang="en-US"/>
              <a:t>ITEP</a:t>
            </a:r>
            <a:endParaRPr lang="en-US" dirty="0"/>
          </a:p>
        </p:txBody>
      </p:sp>
      <p:sp>
        <p:nvSpPr>
          <p:cNvPr id="4" name="Slide Number Placeholder 3">
            <a:extLst>
              <a:ext uri="{FF2B5EF4-FFF2-40B4-BE49-F238E27FC236}">
                <a16:creationId xmlns:a16="http://schemas.microsoft.com/office/drawing/2014/main" id="{6A19E443-058A-0A4C-9548-BD6D63B8AC21}"/>
              </a:ext>
            </a:extLst>
          </p:cNvPr>
          <p:cNvSpPr>
            <a:spLocks noGrp="1"/>
          </p:cNvSpPr>
          <p:nvPr>
            <p:ph type="sldNum" sz="quarter" idx="12"/>
          </p:nvPr>
        </p:nvSpPr>
        <p:spPr/>
        <p:txBody>
          <a:bodyPr/>
          <a:lstStyle/>
          <a:p>
            <a:fld id="{0CFEC368-1D7A-4F81-ABF6-AE0E36BAF64C}" type="slidenum">
              <a:rPr lang="en-US" smtClean="0"/>
              <a:pPr/>
              <a:t>29</a:t>
            </a:fld>
            <a:endParaRPr lang="en-US"/>
          </a:p>
        </p:txBody>
      </p:sp>
      <p:sp>
        <p:nvSpPr>
          <p:cNvPr id="5" name="Title 4">
            <a:extLst>
              <a:ext uri="{FF2B5EF4-FFF2-40B4-BE49-F238E27FC236}">
                <a16:creationId xmlns:a16="http://schemas.microsoft.com/office/drawing/2014/main" id="{2C9B643E-15B9-D54B-9F54-AD0773E3DB32}"/>
              </a:ext>
            </a:extLst>
          </p:cNvPr>
          <p:cNvSpPr>
            <a:spLocks noGrp="1"/>
          </p:cNvSpPr>
          <p:nvPr>
            <p:ph type="title"/>
          </p:nvPr>
        </p:nvSpPr>
        <p:spPr/>
        <p:txBody>
          <a:bodyPr/>
          <a:lstStyle/>
          <a:p>
            <a:r>
              <a:rPr lang="en-US" dirty="0"/>
              <a:t>Advertising as fraction of GDP</a:t>
            </a:r>
          </a:p>
        </p:txBody>
      </p:sp>
      <p:pic>
        <p:nvPicPr>
          <p:cNvPr id="6" name="Picture 5">
            <a:extLst>
              <a:ext uri="{FF2B5EF4-FFF2-40B4-BE49-F238E27FC236}">
                <a16:creationId xmlns:a16="http://schemas.microsoft.com/office/drawing/2014/main" id="{A593892E-251E-6E4E-939C-543E321915A3}"/>
              </a:ext>
            </a:extLst>
          </p:cNvPr>
          <p:cNvPicPr>
            <a:picLocks noChangeAspect="1"/>
          </p:cNvPicPr>
          <p:nvPr/>
        </p:nvPicPr>
        <p:blipFill>
          <a:blip r:embed="rId2"/>
          <a:stretch>
            <a:fillRect/>
          </a:stretch>
        </p:blipFill>
        <p:spPr>
          <a:xfrm>
            <a:off x="793750" y="1473200"/>
            <a:ext cx="7556500" cy="3911600"/>
          </a:xfrm>
          <a:prstGeom prst="rect">
            <a:avLst/>
          </a:prstGeom>
        </p:spPr>
      </p:pic>
    </p:spTree>
    <p:extLst>
      <p:ext uri="{BB962C8B-B14F-4D97-AF65-F5344CB8AC3E}">
        <p14:creationId xmlns:p14="http://schemas.microsoft.com/office/powerpoint/2010/main" val="18690126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Big questions</a:t>
            </a:r>
          </a:p>
        </p:txBody>
      </p:sp>
      <p:sp>
        <p:nvSpPr>
          <p:cNvPr id="3" name="Content Placeholder 2"/>
          <p:cNvSpPr>
            <a:spLocks noGrp="1"/>
          </p:cNvSpPr>
          <p:nvPr>
            <p:ph idx="1"/>
          </p:nvPr>
        </p:nvSpPr>
        <p:spPr/>
        <p:txBody>
          <a:bodyPr>
            <a:normAutofit/>
          </a:bodyPr>
          <a:lstStyle/>
          <a:p>
            <a:r>
              <a:rPr lang="en-US" dirty="0"/>
              <a:t>How does money make the Internet go ‘round?</a:t>
            </a:r>
          </a:p>
          <a:p>
            <a:r>
              <a:rPr lang="en-US" dirty="0"/>
              <a:t>How does the Internet work, technically?</a:t>
            </a:r>
          </a:p>
          <a:p>
            <a:r>
              <a:rPr lang="en-US" dirty="0"/>
              <a:t>How come your Internet bill is so high (or low)?</a:t>
            </a:r>
          </a:p>
          <a:p>
            <a:r>
              <a:rPr lang="en-US" dirty="0"/>
              <a:t>What’s hard about extending the Internet to rural areas?</a:t>
            </a:r>
          </a:p>
          <a:p>
            <a:r>
              <a:rPr lang="en-US" dirty="0"/>
              <a:t>Is the Internet local, national or international?</a:t>
            </a:r>
          </a:p>
          <a:p>
            <a:r>
              <a:rPr lang="en-US" dirty="0"/>
              <a:t>What does it mean for the Internet to be “open” or “neutral”?</a:t>
            </a:r>
          </a:p>
          <a:p>
            <a:r>
              <a:rPr lang="en-US" dirty="0"/>
              <a:t>Do Google and Facebook differ from Comcast and AT&amp;T? Should any of them be able to ban offensive speech on their platform?</a:t>
            </a:r>
          </a:p>
          <a:p>
            <a:r>
              <a:rPr lang="en-US" dirty="0"/>
              <a:t>How can we make the Internet useful for public safety &amp; people with disabilities?</a:t>
            </a:r>
          </a:p>
          <a:p>
            <a:r>
              <a:rPr lang="en-US" dirty="0"/>
              <a:t>Why do carriers pay billions of dollars for spectrum?</a:t>
            </a:r>
          </a:p>
          <a:p>
            <a:r>
              <a:rPr lang="en-US" dirty="0"/>
              <a:t>What exactly is privacy?</a:t>
            </a:r>
          </a:p>
          <a:p>
            <a:r>
              <a:rPr lang="en-US" dirty="0"/>
              <a:t>What makes “cyber security” hard?</a:t>
            </a:r>
          </a:p>
        </p:txBody>
      </p:sp>
      <p:sp>
        <p:nvSpPr>
          <p:cNvPr id="4" name="Date Placeholder 3"/>
          <p:cNvSpPr>
            <a:spLocks noGrp="1"/>
          </p:cNvSpPr>
          <p:nvPr>
            <p:ph type="dt" sz="half" idx="10"/>
          </p:nvPr>
        </p:nvSpPr>
        <p:spPr/>
        <p:txBody>
          <a:bodyPr/>
          <a:lstStyle/>
          <a:p>
            <a:fld id="{0A48E46F-E5BF-5645-B791-8E12FB612390}" type="datetime1">
              <a:rPr lang="en-US" smtClean="0"/>
              <a:t>2/1/19</a:t>
            </a:fld>
            <a:endParaRPr lang="en-US"/>
          </a:p>
        </p:txBody>
      </p:sp>
      <p:sp>
        <p:nvSpPr>
          <p:cNvPr id="5" name="Footer Placeholder 4"/>
          <p:cNvSpPr>
            <a:spLocks noGrp="1"/>
          </p:cNvSpPr>
          <p:nvPr>
            <p:ph type="ftr" sz="quarter" idx="11"/>
          </p:nvPr>
        </p:nvSpPr>
        <p:spPr/>
        <p:txBody>
          <a:bodyPr/>
          <a:lstStyle/>
          <a:p>
            <a:pPr algn="r"/>
            <a:r>
              <a:rPr lang="en-US"/>
              <a:t>ITEP</a:t>
            </a: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3</a:t>
            </a:fld>
            <a:endParaRPr lang="en-US"/>
          </a:p>
        </p:txBody>
      </p:sp>
    </p:spTree>
    <p:extLst>
      <p:ext uri="{BB962C8B-B14F-4D97-AF65-F5344CB8AC3E}">
        <p14:creationId xmlns:p14="http://schemas.microsoft.com/office/powerpoint/2010/main" val="35286359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31C585-6CF2-9342-8692-EA579BBFEE98}"/>
              </a:ext>
            </a:extLst>
          </p:cNvPr>
          <p:cNvSpPr>
            <a:spLocks noGrp="1"/>
          </p:cNvSpPr>
          <p:nvPr>
            <p:ph type="dt" sz="half" idx="10"/>
          </p:nvPr>
        </p:nvSpPr>
        <p:spPr/>
        <p:txBody>
          <a:bodyPr/>
          <a:lstStyle/>
          <a:p>
            <a:fld id="{1EB42AE8-91D7-4D42-BF49-E15F2AAD0360}" type="datetime1">
              <a:rPr lang="en-US" smtClean="0"/>
              <a:t>2/1/19</a:t>
            </a:fld>
            <a:endParaRPr lang="en-US"/>
          </a:p>
        </p:txBody>
      </p:sp>
      <p:sp>
        <p:nvSpPr>
          <p:cNvPr id="3" name="Footer Placeholder 2">
            <a:extLst>
              <a:ext uri="{FF2B5EF4-FFF2-40B4-BE49-F238E27FC236}">
                <a16:creationId xmlns:a16="http://schemas.microsoft.com/office/drawing/2014/main" id="{2EF39D16-BF38-334B-B2D6-4E5E24923948}"/>
              </a:ext>
            </a:extLst>
          </p:cNvPr>
          <p:cNvSpPr>
            <a:spLocks noGrp="1"/>
          </p:cNvSpPr>
          <p:nvPr>
            <p:ph type="ftr" sz="quarter" idx="11"/>
          </p:nvPr>
        </p:nvSpPr>
        <p:spPr/>
        <p:txBody>
          <a:bodyPr/>
          <a:lstStyle/>
          <a:p>
            <a:pPr algn="r"/>
            <a:r>
              <a:rPr lang="en-US"/>
              <a:t>ITEP</a:t>
            </a:r>
            <a:endParaRPr lang="en-US" dirty="0"/>
          </a:p>
        </p:txBody>
      </p:sp>
      <p:sp>
        <p:nvSpPr>
          <p:cNvPr id="4" name="Slide Number Placeholder 3">
            <a:extLst>
              <a:ext uri="{FF2B5EF4-FFF2-40B4-BE49-F238E27FC236}">
                <a16:creationId xmlns:a16="http://schemas.microsoft.com/office/drawing/2014/main" id="{26D8606A-B5D6-BE40-859B-11FACA63B3E2}"/>
              </a:ext>
            </a:extLst>
          </p:cNvPr>
          <p:cNvSpPr>
            <a:spLocks noGrp="1"/>
          </p:cNvSpPr>
          <p:nvPr>
            <p:ph type="sldNum" sz="quarter" idx="12"/>
          </p:nvPr>
        </p:nvSpPr>
        <p:spPr/>
        <p:txBody>
          <a:bodyPr/>
          <a:lstStyle/>
          <a:p>
            <a:fld id="{0CFEC368-1D7A-4F81-ABF6-AE0E36BAF64C}" type="slidenum">
              <a:rPr lang="en-US" smtClean="0"/>
              <a:pPr/>
              <a:t>30</a:t>
            </a:fld>
            <a:endParaRPr lang="en-US"/>
          </a:p>
        </p:txBody>
      </p:sp>
      <p:sp>
        <p:nvSpPr>
          <p:cNvPr id="5" name="Title 4">
            <a:extLst>
              <a:ext uri="{FF2B5EF4-FFF2-40B4-BE49-F238E27FC236}">
                <a16:creationId xmlns:a16="http://schemas.microsoft.com/office/drawing/2014/main" id="{27EA051B-D2D0-5141-B316-D239F924AC33}"/>
              </a:ext>
            </a:extLst>
          </p:cNvPr>
          <p:cNvSpPr>
            <a:spLocks noGrp="1"/>
          </p:cNvSpPr>
          <p:nvPr>
            <p:ph type="title"/>
          </p:nvPr>
        </p:nvSpPr>
        <p:spPr/>
        <p:txBody>
          <a:bodyPr/>
          <a:lstStyle/>
          <a:p>
            <a:r>
              <a:rPr lang="en-US" dirty="0"/>
              <a:t>Advertising is changing</a:t>
            </a:r>
          </a:p>
        </p:txBody>
      </p:sp>
      <p:pic>
        <p:nvPicPr>
          <p:cNvPr id="6" name="Picture 5">
            <a:extLst>
              <a:ext uri="{FF2B5EF4-FFF2-40B4-BE49-F238E27FC236}">
                <a16:creationId xmlns:a16="http://schemas.microsoft.com/office/drawing/2014/main" id="{21A7C65A-8B27-AA47-A929-EB2286CB0677}"/>
              </a:ext>
            </a:extLst>
          </p:cNvPr>
          <p:cNvPicPr>
            <a:picLocks noChangeAspect="1"/>
          </p:cNvPicPr>
          <p:nvPr/>
        </p:nvPicPr>
        <p:blipFill>
          <a:blip r:embed="rId2"/>
          <a:stretch>
            <a:fillRect/>
          </a:stretch>
        </p:blipFill>
        <p:spPr>
          <a:xfrm rot="5400000">
            <a:off x="2377546" y="-502881"/>
            <a:ext cx="4483696" cy="8246329"/>
          </a:xfrm>
          <a:prstGeom prst="rect">
            <a:avLst/>
          </a:prstGeom>
        </p:spPr>
      </p:pic>
    </p:spTree>
    <p:extLst>
      <p:ext uri="{BB962C8B-B14F-4D97-AF65-F5344CB8AC3E}">
        <p14:creationId xmlns:p14="http://schemas.microsoft.com/office/powerpoint/2010/main" val="7625228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ew shape"/>
          <p:cNvSpPr/>
          <p:nvPr/>
        </p:nvSpPr>
        <p:spPr>
          <a:xfrm>
            <a:off x="575100" y="5709149"/>
            <a:ext cx="156600" cy="2916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sp>
        <p:nvSpPr>
          <p:cNvPr id="2" name="New shape"/>
          <p:cNvSpPr/>
          <p:nvPr/>
        </p:nvSpPr>
        <p:spPr>
          <a:xfrm>
            <a:off x="7146900" y="5738850"/>
            <a:ext cx="1485000" cy="1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85000" lnSpcReduction="10000"/>
          </a:bodyPr>
          <a:lstStyle/>
          <a:p>
            <a:pPr algn="r">
              <a:lnSpc>
                <a:spcPct val="100000"/>
              </a:lnSpc>
            </a:pPr>
            <a:r>
              <a:rPr sz="600">
                <a:solidFill>
                  <a:srgbClr val="555555"/>
                </a:solidFill>
                <a:latin typeface="Arial" pitchFamily="34" charset="0"/>
                <a:hlinkClick r:id="rId3" action="ppaction://hlinksldjump"/>
              </a:rPr>
              <a:t>Overview</a:t>
            </a:r>
          </a:p>
        </p:txBody>
      </p:sp>
      <p:graphicFrame>
        <p:nvGraphicFramePr>
          <p:cNvPr id="3" name="ChartObject"/>
          <p:cNvGraphicFramePr/>
          <p:nvPr/>
        </p:nvGraphicFramePr>
        <p:xfrm>
          <a:off x="507600" y="1937250"/>
          <a:ext cx="7992000" cy="3429000"/>
        </p:xfrm>
        <a:graphic>
          <a:graphicData uri="http://schemas.openxmlformats.org/drawingml/2006/chart">
            <c:chart xmlns:c="http://schemas.openxmlformats.org/drawingml/2006/chart" xmlns:r="http://schemas.openxmlformats.org/officeDocument/2006/relationships" r:id="rId4"/>
          </a:graphicData>
        </a:graphic>
      </p:graphicFrame>
      <p:sp>
        <p:nvSpPr>
          <p:cNvPr id="4" name="New shape"/>
          <p:cNvSpPr/>
          <p:nvPr/>
        </p:nvSpPr>
        <p:spPr>
          <a:xfrm>
            <a:off x="783000" y="5347350"/>
            <a:ext cx="6210000" cy="45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b">
            <a:normAutofit/>
          </a:bodyPr>
          <a:lstStyle/>
          <a:p>
            <a:pPr algn="l">
              <a:lnSpc>
                <a:spcPct val="100000"/>
              </a:lnSpc>
            </a:pPr>
            <a:r>
              <a:rPr sz="600" b="1">
                <a:solidFill>
                  <a:srgbClr val="555555"/>
                </a:solidFill>
                <a:latin typeface="Arial" pitchFamily="34" charset="0"/>
              </a:rPr>
              <a:t>Note: </a:t>
            </a:r>
            <a:r>
              <a:rPr sz="600">
                <a:solidFill>
                  <a:srgbClr val="555555"/>
                </a:solidFill>
                <a:latin typeface="Arial" pitchFamily="34" charset="0"/>
              </a:rPr>
              <a:t> United States; 2017</a:t>
            </a:r>
          </a:p>
          <a:p>
            <a:pPr algn="l"/>
            <a:r>
              <a:rPr sz="600">
                <a:solidFill>
                  <a:srgbClr val="555555"/>
                </a:solidFill>
                <a:latin typeface="Arial" pitchFamily="34" charset="0"/>
              </a:rPr>
              <a:t>Further information regarding this statistic can be found on </a:t>
            </a:r>
            <a:r>
              <a:rPr sz="600">
                <a:solidFill>
                  <a:srgbClr val="555555"/>
                </a:solidFill>
                <a:latin typeface="Arial" pitchFamily="34" charset="0"/>
                <a:hlinkClick r:id="" action="ppaction://noaction"/>
              </a:rPr>
              <a:t>page 110</a:t>
            </a:r>
            <a:r>
              <a:rPr sz="600">
                <a:solidFill>
                  <a:srgbClr val="555555"/>
                </a:solidFill>
                <a:latin typeface="Arial" pitchFamily="34" charset="0"/>
              </a:rPr>
              <a:t>.</a:t>
            </a:r>
          </a:p>
          <a:p>
            <a:pPr algn="l"/>
            <a:r>
              <a:rPr sz="600" b="1">
                <a:solidFill>
                  <a:srgbClr val="555555"/>
                </a:solidFill>
                <a:latin typeface="Arial" pitchFamily="34" charset="0"/>
              </a:rPr>
              <a:t>Source(s): </a:t>
            </a:r>
            <a:r>
              <a:rPr sz="600">
                <a:solidFill>
                  <a:srgbClr val="555555"/>
                </a:solidFill>
                <a:latin typeface="Arial" pitchFamily="34" charset="0"/>
              </a:rPr>
              <a:t>IAB; PwC; Kleiner Perkins Caufield &amp; Byers; </a:t>
            </a:r>
            <a:r>
              <a:rPr sz="600">
                <a:solidFill>
                  <a:srgbClr val="555555"/>
                </a:solidFill>
                <a:latin typeface="Arial" pitchFamily="34" charset="0"/>
                <a:hlinkClick r:id="rId5"/>
              </a:rPr>
              <a:t>ID 237288</a:t>
            </a:r>
          </a:p>
        </p:txBody>
      </p:sp>
      <p:sp>
        <p:nvSpPr>
          <p:cNvPr id="5" name="New shape"/>
          <p:cNvSpPr/>
          <p:nvPr/>
        </p:nvSpPr>
        <p:spPr>
          <a:xfrm>
            <a:off x="477900" y="5728050"/>
            <a:ext cx="342900" cy="186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p>
            <a:pPr algn="ctr"/>
            <a:r>
              <a:rPr sz="750">
                <a:solidFill>
                  <a:srgbClr val="FFFFFF"/>
                </a:solidFill>
                <a:latin typeface="Arial" pitchFamily="34" charset="0"/>
              </a:rPr>
              <a:t>15</a:t>
            </a:r>
          </a:p>
        </p:txBody>
      </p:sp>
      <p:sp>
        <p:nvSpPr>
          <p:cNvPr id="6" name="New shape"/>
          <p:cNvSpPr/>
          <p:nvPr/>
        </p:nvSpPr>
        <p:spPr>
          <a:xfrm>
            <a:off x="507600" y="1159650"/>
            <a:ext cx="8124300" cy="442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b">
            <a:normAutofit fontScale="87500"/>
          </a:bodyPr>
          <a:lstStyle/>
          <a:p>
            <a:pPr algn="l">
              <a:lnSpc>
                <a:spcPct val="100000"/>
              </a:lnSpc>
            </a:pPr>
            <a:r>
              <a:rPr>
                <a:solidFill>
                  <a:srgbClr val="0A85E6"/>
                </a:solidFill>
                <a:latin typeface="Arial" pitchFamily="34" charset="0"/>
              </a:rPr>
              <a:t>Advertising spending vs. consumer time spent in the United States in 2017, by medium</a:t>
            </a:r>
          </a:p>
        </p:txBody>
      </p:sp>
      <p:sp>
        <p:nvSpPr>
          <p:cNvPr id="7" name="New shape"/>
          <p:cNvSpPr/>
          <p:nvPr/>
        </p:nvSpPr>
        <p:spPr>
          <a:xfrm>
            <a:off x="507600" y="1591650"/>
            <a:ext cx="8124300" cy="248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rmAutofit fontScale="90000" lnSpcReduction="10000"/>
          </a:bodyPr>
          <a:lstStyle/>
          <a:p>
            <a:pPr algn="l">
              <a:lnSpc>
                <a:spcPct val="100000"/>
              </a:lnSpc>
            </a:pPr>
            <a:r>
              <a:rPr sz="1200">
                <a:solidFill>
                  <a:srgbClr val="919191"/>
                </a:solidFill>
                <a:latin typeface="Arial" pitchFamily="34" charset="0"/>
              </a:rPr>
              <a:t>Media ad spend vs. time spent in the U.S. in 2017</a:t>
            </a:r>
          </a:p>
        </p:txBody>
      </p:sp>
      <p:sp>
        <p:nvSpPr>
          <p:cNvPr id="9" name="Title 8">
            <a:extLst>
              <a:ext uri="{FF2B5EF4-FFF2-40B4-BE49-F238E27FC236}">
                <a16:creationId xmlns:a16="http://schemas.microsoft.com/office/drawing/2014/main" id="{E623473A-E148-8E41-B500-B446843C9092}"/>
              </a:ext>
            </a:extLst>
          </p:cNvPr>
          <p:cNvSpPr>
            <a:spLocks noGrp="1"/>
          </p:cNvSpPr>
          <p:nvPr>
            <p:ph type="title"/>
          </p:nvPr>
        </p:nvSpPr>
        <p:spPr/>
        <p:txBody>
          <a:bodyPr/>
          <a:lstStyle/>
          <a:p>
            <a:r>
              <a:rPr lang="en-US" dirty="0"/>
              <a:t>Print still has room to fall</a:t>
            </a:r>
          </a:p>
        </p:txBody>
      </p:sp>
    </p:spTree>
    <p:extLst>
      <p:ext uri="{BB962C8B-B14F-4D97-AF65-F5344CB8AC3E}">
        <p14:creationId xmlns:p14="http://schemas.microsoft.com/office/powerpoint/2010/main" val="33819821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Date Placeholder 19"/>
          <p:cNvSpPr>
            <a:spLocks noGrp="1"/>
          </p:cNvSpPr>
          <p:nvPr>
            <p:ph type="dt" sz="half" idx="10"/>
          </p:nvPr>
        </p:nvSpPr>
        <p:spPr/>
        <p:txBody>
          <a:bodyPr/>
          <a:lstStyle/>
          <a:p>
            <a:fld id="{F0DAF19D-DDB9-4640-A739-CB39FB4F226A}" type="datetime1">
              <a:rPr lang="en-US" smtClean="0"/>
              <a:t>2/1/19</a:t>
            </a:fld>
            <a:endParaRPr lang="en-US"/>
          </a:p>
        </p:txBody>
      </p:sp>
      <p:sp>
        <p:nvSpPr>
          <p:cNvPr id="22" name="Footer Placeholder 21"/>
          <p:cNvSpPr>
            <a:spLocks noGrp="1"/>
          </p:cNvSpPr>
          <p:nvPr>
            <p:ph type="ftr" sz="quarter" idx="11"/>
          </p:nvPr>
        </p:nvSpPr>
        <p:spPr/>
        <p:txBody>
          <a:bodyPr/>
          <a:lstStyle/>
          <a:p>
            <a:pPr algn="r"/>
            <a:r>
              <a:rPr lang="en-US"/>
              <a:t>ITEP</a:t>
            </a:r>
            <a:endParaRPr lang="en-US" dirty="0"/>
          </a:p>
        </p:txBody>
      </p:sp>
      <p:sp>
        <p:nvSpPr>
          <p:cNvPr id="23" name="Slide Number Placeholder 22"/>
          <p:cNvSpPr>
            <a:spLocks noGrp="1"/>
          </p:cNvSpPr>
          <p:nvPr>
            <p:ph type="sldNum" sz="quarter" idx="12"/>
          </p:nvPr>
        </p:nvSpPr>
        <p:spPr/>
        <p:txBody>
          <a:bodyPr/>
          <a:lstStyle/>
          <a:p>
            <a:fld id="{0CFEC368-1D7A-4F81-ABF6-AE0E36BAF64C}" type="slidenum">
              <a:rPr lang="en-US" smtClean="0"/>
              <a:pPr/>
              <a:t>32</a:t>
            </a:fld>
            <a:endParaRPr lang="en-US"/>
          </a:p>
        </p:txBody>
      </p:sp>
      <p:sp>
        <p:nvSpPr>
          <p:cNvPr id="2" name="Title 1"/>
          <p:cNvSpPr>
            <a:spLocks noGrp="1"/>
          </p:cNvSpPr>
          <p:nvPr>
            <p:ph type="title"/>
          </p:nvPr>
        </p:nvSpPr>
        <p:spPr/>
        <p:txBody>
          <a:bodyPr/>
          <a:lstStyle/>
          <a:p>
            <a:r>
              <a:rPr lang="en-US" dirty="0"/>
              <a:t>Basic Internet money routing</a:t>
            </a:r>
          </a:p>
        </p:txBody>
      </p:sp>
      <p:pic>
        <p:nvPicPr>
          <p:cNvPr id="3" name="Picture 2"/>
          <p:cNvPicPr>
            <a:picLocks noChangeAspect="1"/>
          </p:cNvPicPr>
          <p:nvPr/>
        </p:nvPicPr>
        <p:blipFill>
          <a:blip r:embed="rId3"/>
          <a:stretch>
            <a:fillRect/>
          </a:stretch>
        </p:blipFill>
        <p:spPr>
          <a:xfrm>
            <a:off x="734199" y="1524000"/>
            <a:ext cx="1450169" cy="1355180"/>
          </a:xfrm>
          <a:prstGeom prst="rect">
            <a:avLst/>
          </a:prstGeom>
        </p:spPr>
      </p:pic>
      <p:pic>
        <p:nvPicPr>
          <p:cNvPr id="4" name="Picture 3"/>
          <p:cNvPicPr>
            <a:picLocks noChangeAspect="1"/>
          </p:cNvPicPr>
          <p:nvPr/>
        </p:nvPicPr>
        <p:blipFill>
          <a:blip r:embed="rId4"/>
          <a:stretch>
            <a:fillRect/>
          </a:stretch>
        </p:blipFill>
        <p:spPr>
          <a:xfrm>
            <a:off x="715970" y="4091683"/>
            <a:ext cx="1468398" cy="480900"/>
          </a:xfrm>
          <a:prstGeom prst="rect">
            <a:avLst/>
          </a:prstGeom>
        </p:spPr>
      </p:pic>
      <p:pic>
        <p:nvPicPr>
          <p:cNvPr id="6" name="Picture 5"/>
          <p:cNvPicPr>
            <a:picLocks noChangeAspect="1"/>
          </p:cNvPicPr>
          <p:nvPr/>
        </p:nvPicPr>
        <p:blipFill>
          <a:blip r:embed="rId5"/>
          <a:stretch>
            <a:fillRect/>
          </a:stretch>
        </p:blipFill>
        <p:spPr>
          <a:xfrm>
            <a:off x="853381" y="5058781"/>
            <a:ext cx="1168357" cy="965842"/>
          </a:xfrm>
          <a:prstGeom prst="rect">
            <a:avLst/>
          </a:prstGeom>
        </p:spPr>
      </p:pic>
      <p:pic>
        <p:nvPicPr>
          <p:cNvPr id="5" name="Picture 4"/>
          <p:cNvPicPr>
            <a:picLocks noChangeAspect="1"/>
          </p:cNvPicPr>
          <p:nvPr/>
        </p:nvPicPr>
        <p:blipFill>
          <a:blip r:embed="rId6"/>
          <a:stretch>
            <a:fillRect/>
          </a:stretch>
        </p:blipFill>
        <p:spPr>
          <a:xfrm>
            <a:off x="811302" y="4709266"/>
            <a:ext cx="1210436" cy="497086"/>
          </a:xfrm>
          <a:prstGeom prst="rect">
            <a:avLst/>
          </a:prstGeom>
        </p:spPr>
      </p:pic>
      <p:pic>
        <p:nvPicPr>
          <p:cNvPr id="7" name="Picture 6"/>
          <p:cNvPicPr>
            <a:picLocks noChangeAspect="1"/>
          </p:cNvPicPr>
          <p:nvPr/>
        </p:nvPicPr>
        <p:blipFill>
          <a:blip r:embed="rId7"/>
          <a:stretch>
            <a:fillRect/>
          </a:stretch>
        </p:blipFill>
        <p:spPr>
          <a:xfrm>
            <a:off x="3504324" y="1616175"/>
            <a:ext cx="1893029" cy="1263005"/>
          </a:xfrm>
          <a:prstGeom prst="rect">
            <a:avLst/>
          </a:prstGeom>
        </p:spPr>
      </p:pic>
      <p:sp>
        <p:nvSpPr>
          <p:cNvPr id="8" name="Oval 7"/>
          <p:cNvSpPr/>
          <p:nvPr/>
        </p:nvSpPr>
        <p:spPr>
          <a:xfrm>
            <a:off x="3256283" y="3345643"/>
            <a:ext cx="2141070" cy="122694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content &amp; service aggregators</a:t>
            </a:r>
          </a:p>
        </p:txBody>
      </p:sp>
      <p:pic>
        <p:nvPicPr>
          <p:cNvPr id="9" name="Picture 8"/>
          <p:cNvPicPr>
            <a:picLocks noChangeAspect="1"/>
          </p:cNvPicPr>
          <p:nvPr/>
        </p:nvPicPr>
        <p:blipFill>
          <a:blip r:embed="rId8"/>
          <a:stretch>
            <a:fillRect/>
          </a:stretch>
        </p:blipFill>
        <p:spPr>
          <a:xfrm>
            <a:off x="4451284" y="4835345"/>
            <a:ext cx="1041743" cy="742013"/>
          </a:xfrm>
          <a:prstGeom prst="rect">
            <a:avLst/>
          </a:prstGeom>
        </p:spPr>
      </p:pic>
      <p:pic>
        <p:nvPicPr>
          <p:cNvPr id="10" name="Picture 9"/>
          <p:cNvPicPr>
            <a:picLocks noChangeAspect="1"/>
          </p:cNvPicPr>
          <p:nvPr/>
        </p:nvPicPr>
        <p:blipFill>
          <a:blip r:embed="rId9"/>
          <a:stretch>
            <a:fillRect/>
          </a:stretch>
        </p:blipFill>
        <p:spPr>
          <a:xfrm>
            <a:off x="3149664" y="5670930"/>
            <a:ext cx="1425628" cy="1073850"/>
          </a:xfrm>
          <a:prstGeom prst="rect">
            <a:avLst/>
          </a:prstGeom>
        </p:spPr>
      </p:pic>
      <p:pic>
        <p:nvPicPr>
          <p:cNvPr id="11" name="Picture 10"/>
          <p:cNvPicPr>
            <a:picLocks noChangeAspect="1"/>
          </p:cNvPicPr>
          <p:nvPr/>
        </p:nvPicPr>
        <p:blipFill>
          <a:blip r:embed="rId10"/>
          <a:stretch>
            <a:fillRect/>
          </a:stretch>
        </p:blipFill>
        <p:spPr>
          <a:xfrm>
            <a:off x="5397353" y="5670930"/>
            <a:ext cx="1067902" cy="1067902"/>
          </a:xfrm>
          <a:prstGeom prst="rect">
            <a:avLst/>
          </a:prstGeom>
        </p:spPr>
      </p:pic>
      <p:pic>
        <p:nvPicPr>
          <p:cNvPr id="12" name="Picture 11"/>
          <p:cNvPicPr>
            <a:picLocks noChangeAspect="1"/>
          </p:cNvPicPr>
          <p:nvPr/>
        </p:nvPicPr>
        <p:blipFill>
          <a:blip r:embed="rId11"/>
          <a:stretch>
            <a:fillRect/>
          </a:stretch>
        </p:blipFill>
        <p:spPr>
          <a:xfrm>
            <a:off x="6944018" y="3174769"/>
            <a:ext cx="1392185" cy="1226595"/>
          </a:xfrm>
          <a:prstGeom prst="rect">
            <a:avLst/>
          </a:prstGeom>
        </p:spPr>
      </p:pic>
      <p:cxnSp>
        <p:nvCxnSpPr>
          <p:cNvPr id="14" name="Straight Arrow Connector 13"/>
          <p:cNvCxnSpPr>
            <a:stCxn id="3" idx="3"/>
            <a:endCxn id="7" idx="1"/>
          </p:cNvCxnSpPr>
          <p:nvPr/>
        </p:nvCxnSpPr>
        <p:spPr>
          <a:xfrm>
            <a:off x="2184368" y="2201590"/>
            <a:ext cx="1319956" cy="460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3" idx="2"/>
          </p:cNvCxnSpPr>
          <p:nvPr/>
        </p:nvCxnSpPr>
        <p:spPr>
          <a:xfrm>
            <a:off x="1459284" y="2879180"/>
            <a:ext cx="0" cy="109920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2184368" y="2879180"/>
            <a:ext cx="1169135" cy="86109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8" idx="6"/>
          </p:cNvCxnSpPr>
          <p:nvPr/>
        </p:nvCxnSpPr>
        <p:spPr>
          <a:xfrm>
            <a:off x="5397353" y="3959113"/>
            <a:ext cx="1546665" cy="1927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6" name="Freeform 35"/>
          <p:cNvSpPr/>
          <p:nvPr/>
        </p:nvSpPr>
        <p:spPr>
          <a:xfrm>
            <a:off x="2313029" y="2464328"/>
            <a:ext cx="1191295" cy="3164849"/>
          </a:xfrm>
          <a:custGeom>
            <a:avLst/>
            <a:gdLst>
              <a:gd name="connsiteX0" fmla="*/ 1191295 w 1191295"/>
              <a:gd name="connsiteY0" fmla="*/ 0 h 3164849"/>
              <a:gd name="connsiteX1" fmla="*/ 702 w 1191295"/>
              <a:gd name="connsiteY1" fmla="*/ 1180618 h 3164849"/>
              <a:gd name="connsiteX2" fmla="*/ 1002785 w 1191295"/>
              <a:gd name="connsiteY2" fmla="*/ 3164849 h 3164849"/>
            </a:gdLst>
            <a:ahLst/>
            <a:cxnLst>
              <a:cxn ang="0">
                <a:pos x="connsiteX0" y="connsiteY0"/>
              </a:cxn>
              <a:cxn ang="0">
                <a:pos x="connsiteX1" y="connsiteY1"/>
              </a:cxn>
              <a:cxn ang="0">
                <a:pos x="connsiteX2" y="connsiteY2"/>
              </a:cxn>
            </a:cxnLst>
            <a:rect l="l" t="t" r="r" b="b"/>
            <a:pathLst>
              <a:path w="1191295" h="3164849">
                <a:moveTo>
                  <a:pt x="1191295" y="0"/>
                </a:moveTo>
                <a:cubicBezTo>
                  <a:pt x="611707" y="326571"/>
                  <a:pt x="32120" y="653143"/>
                  <a:pt x="702" y="1180618"/>
                </a:cubicBezTo>
                <a:cubicBezTo>
                  <a:pt x="-30716" y="1708093"/>
                  <a:pt x="1002785" y="3164849"/>
                  <a:pt x="1002785" y="3164849"/>
                </a:cubicBezTo>
              </a:path>
            </a:pathLst>
          </a:custGeom>
          <a:ln w="38100" cmpd="sng">
            <a:prstDash val="sysDash"/>
            <a:headEnd type="triangl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7" name="TextBox 36"/>
          <p:cNvSpPr txBox="1"/>
          <p:nvPr/>
        </p:nvSpPr>
        <p:spPr>
          <a:xfrm>
            <a:off x="2278621" y="1467751"/>
            <a:ext cx="967445" cy="369332"/>
          </a:xfrm>
          <a:prstGeom prst="rect">
            <a:avLst/>
          </a:prstGeom>
          <a:noFill/>
        </p:spPr>
        <p:txBody>
          <a:bodyPr wrap="none" rtlCol="0">
            <a:spAutoFit/>
          </a:bodyPr>
          <a:lstStyle/>
          <a:p>
            <a:r>
              <a:rPr lang="en-US" dirty="0"/>
              <a:t>Internet</a:t>
            </a:r>
          </a:p>
        </p:txBody>
      </p:sp>
      <p:cxnSp>
        <p:nvCxnSpPr>
          <p:cNvPr id="39" name="Straight Arrow Connector 38"/>
          <p:cNvCxnSpPr/>
          <p:nvPr/>
        </p:nvCxnSpPr>
        <p:spPr>
          <a:xfrm>
            <a:off x="5493027" y="2879180"/>
            <a:ext cx="1450991" cy="46646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5397353" y="3232444"/>
            <a:ext cx="1582960" cy="646331"/>
          </a:xfrm>
          <a:prstGeom prst="rect">
            <a:avLst/>
          </a:prstGeom>
          <a:noFill/>
        </p:spPr>
        <p:txBody>
          <a:bodyPr wrap="none" rtlCol="0">
            <a:spAutoFit/>
          </a:bodyPr>
          <a:lstStyle/>
          <a:p>
            <a:r>
              <a:rPr lang="en-US" dirty="0"/>
              <a:t>OTT</a:t>
            </a:r>
          </a:p>
          <a:p>
            <a:r>
              <a:rPr lang="en-US" dirty="0"/>
              <a:t>(over-the-top)</a:t>
            </a:r>
          </a:p>
        </p:txBody>
      </p:sp>
      <p:cxnSp>
        <p:nvCxnSpPr>
          <p:cNvPr id="46" name="Straight Arrow Connector 45"/>
          <p:cNvCxnSpPr/>
          <p:nvPr/>
        </p:nvCxnSpPr>
        <p:spPr>
          <a:xfrm flipV="1">
            <a:off x="2184368" y="4176807"/>
            <a:ext cx="1071915" cy="65853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100830" y="2897770"/>
            <a:ext cx="1230279" cy="92333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dirty="0"/>
              <a:t>consumer spending</a:t>
            </a:r>
          </a:p>
          <a:p>
            <a:r>
              <a:rPr lang="en-US" dirty="0"/>
              <a:t>($14.2T)</a:t>
            </a:r>
          </a:p>
        </p:txBody>
      </p:sp>
      <p:pic>
        <p:nvPicPr>
          <p:cNvPr id="13" name="Picture 12"/>
          <p:cNvPicPr>
            <a:picLocks noChangeAspect="1"/>
          </p:cNvPicPr>
          <p:nvPr/>
        </p:nvPicPr>
        <p:blipFill>
          <a:blip r:embed="rId12"/>
          <a:stretch>
            <a:fillRect/>
          </a:stretch>
        </p:blipFill>
        <p:spPr>
          <a:xfrm>
            <a:off x="5774375" y="1524000"/>
            <a:ext cx="928077" cy="556846"/>
          </a:xfrm>
          <a:prstGeom prst="rect">
            <a:avLst/>
          </a:prstGeom>
        </p:spPr>
      </p:pic>
      <p:pic>
        <p:nvPicPr>
          <p:cNvPr id="16" name="Picture 15"/>
          <p:cNvPicPr>
            <a:picLocks noChangeAspect="1"/>
          </p:cNvPicPr>
          <p:nvPr/>
        </p:nvPicPr>
        <p:blipFill>
          <a:blip r:embed="rId13"/>
          <a:stretch>
            <a:fillRect/>
          </a:stretch>
        </p:blipFill>
        <p:spPr>
          <a:xfrm>
            <a:off x="5832841" y="2165452"/>
            <a:ext cx="2222353" cy="474775"/>
          </a:xfrm>
          <a:prstGeom prst="rect">
            <a:avLst/>
          </a:prstGeom>
        </p:spPr>
      </p:pic>
      <p:pic>
        <p:nvPicPr>
          <p:cNvPr id="17" name="Picture 16"/>
          <p:cNvPicPr>
            <a:picLocks noChangeAspect="1"/>
          </p:cNvPicPr>
          <p:nvPr/>
        </p:nvPicPr>
        <p:blipFill>
          <a:blip r:embed="rId14"/>
          <a:stretch>
            <a:fillRect/>
          </a:stretch>
        </p:blipFill>
        <p:spPr>
          <a:xfrm>
            <a:off x="8336203" y="1707275"/>
            <a:ext cx="598924" cy="916354"/>
          </a:xfrm>
          <a:prstGeom prst="rect">
            <a:avLst/>
          </a:prstGeom>
        </p:spPr>
      </p:pic>
      <p:pic>
        <p:nvPicPr>
          <p:cNvPr id="30" name="Picture 29"/>
          <p:cNvPicPr>
            <a:picLocks noChangeAspect="1"/>
          </p:cNvPicPr>
          <p:nvPr/>
        </p:nvPicPr>
        <p:blipFill>
          <a:blip r:embed="rId15"/>
          <a:stretch>
            <a:fillRect/>
          </a:stretch>
        </p:blipFill>
        <p:spPr>
          <a:xfrm>
            <a:off x="6702452" y="1524000"/>
            <a:ext cx="1508163" cy="527857"/>
          </a:xfrm>
          <a:prstGeom prst="rect">
            <a:avLst/>
          </a:prstGeom>
        </p:spPr>
      </p:pic>
      <p:sp>
        <p:nvSpPr>
          <p:cNvPr id="19" name="TextBox 18"/>
          <p:cNvSpPr txBox="1"/>
          <p:nvPr/>
        </p:nvSpPr>
        <p:spPr>
          <a:xfrm>
            <a:off x="4175006" y="1256612"/>
            <a:ext cx="552555" cy="369332"/>
          </a:xfrm>
          <a:prstGeom prst="rect">
            <a:avLst/>
          </a:prstGeom>
          <a:noFill/>
        </p:spPr>
        <p:txBody>
          <a:bodyPr wrap="none" rtlCol="0">
            <a:spAutoFit/>
          </a:bodyPr>
          <a:lstStyle/>
          <a:p>
            <a:r>
              <a:rPr lang="en-US" dirty="0"/>
              <a:t>ISP</a:t>
            </a:r>
          </a:p>
        </p:txBody>
      </p:sp>
      <p:sp>
        <p:nvSpPr>
          <p:cNvPr id="25" name="TextBox 24"/>
          <p:cNvSpPr txBox="1"/>
          <p:nvPr/>
        </p:nvSpPr>
        <p:spPr>
          <a:xfrm>
            <a:off x="6702452" y="2646912"/>
            <a:ext cx="1657826" cy="369332"/>
          </a:xfrm>
          <a:prstGeom prst="rect">
            <a:avLst/>
          </a:prstGeom>
          <a:noFill/>
        </p:spPr>
        <p:txBody>
          <a:bodyPr wrap="none" rtlCol="0">
            <a:spAutoFit/>
          </a:bodyPr>
          <a:lstStyle/>
          <a:p>
            <a:r>
              <a:rPr lang="en-US" dirty="0"/>
              <a:t>$285B </a:t>
            </a:r>
            <a:r>
              <a:rPr lang="en-US" sz="1100" dirty="0"/>
              <a:t>(NA, 2016)</a:t>
            </a:r>
          </a:p>
        </p:txBody>
      </p:sp>
      <p:sp>
        <p:nvSpPr>
          <p:cNvPr id="26" name="TextBox 25"/>
          <p:cNvSpPr txBox="1"/>
          <p:nvPr/>
        </p:nvSpPr>
        <p:spPr>
          <a:xfrm>
            <a:off x="943276" y="5852160"/>
            <a:ext cx="777777" cy="369332"/>
          </a:xfrm>
          <a:prstGeom prst="rect">
            <a:avLst/>
          </a:prstGeom>
          <a:noFill/>
        </p:spPr>
        <p:txBody>
          <a:bodyPr wrap="none" rtlCol="0">
            <a:spAutoFit/>
          </a:bodyPr>
          <a:lstStyle/>
          <a:p>
            <a:r>
              <a:rPr lang="en-US" dirty="0"/>
              <a:t>$219B</a:t>
            </a:r>
            <a:endParaRPr lang="en-US" baseline="30000" dirty="0"/>
          </a:p>
        </p:txBody>
      </p:sp>
      <p:sp>
        <p:nvSpPr>
          <p:cNvPr id="27" name="TextBox 26"/>
          <p:cNvSpPr txBox="1"/>
          <p:nvPr/>
        </p:nvSpPr>
        <p:spPr>
          <a:xfrm>
            <a:off x="2278513" y="1738279"/>
            <a:ext cx="1279517" cy="523220"/>
          </a:xfrm>
          <a:prstGeom prst="rect">
            <a:avLst/>
          </a:prstGeom>
          <a:noFill/>
        </p:spPr>
        <p:txBody>
          <a:bodyPr wrap="none" rtlCol="0">
            <a:spAutoFit/>
          </a:bodyPr>
          <a:lstStyle/>
          <a:p>
            <a:r>
              <a:rPr lang="en-US" sz="1400" dirty="0"/>
              <a:t>$56B fixed</a:t>
            </a:r>
          </a:p>
          <a:p>
            <a:r>
              <a:rPr lang="en-US" sz="1400" dirty="0"/>
              <a:t>$141B mobile</a:t>
            </a:r>
          </a:p>
        </p:txBody>
      </p:sp>
    </p:spTree>
    <p:extLst>
      <p:ext uri="{BB962C8B-B14F-4D97-AF65-F5344CB8AC3E}">
        <p14:creationId xmlns:p14="http://schemas.microsoft.com/office/powerpoint/2010/main" val="21937130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ew shape"/>
          <p:cNvSpPr/>
          <p:nvPr/>
        </p:nvSpPr>
        <p:spPr>
          <a:xfrm>
            <a:off x="575100" y="5709149"/>
            <a:ext cx="156600" cy="2916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sp>
        <p:nvSpPr>
          <p:cNvPr id="2" name="New shape"/>
          <p:cNvSpPr/>
          <p:nvPr/>
        </p:nvSpPr>
        <p:spPr>
          <a:xfrm>
            <a:off x="7146900" y="5738850"/>
            <a:ext cx="1485000" cy="1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85000" lnSpcReduction="10000"/>
          </a:bodyPr>
          <a:lstStyle/>
          <a:p>
            <a:pPr algn="r">
              <a:lnSpc>
                <a:spcPct val="100000"/>
              </a:lnSpc>
            </a:pPr>
            <a:r>
              <a:rPr sz="600">
                <a:solidFill>
                  <a:srgbClr val="555555"/>
                </a:solidFill>
                <a:latin typeface="Arial" pitchFamily="34" charset="0"/>
                <a:hlinkClick r:id="rId3" action="ppaction://hlinksldjump"/>
              </a:rPr>
              <a:t>Overview</a:t>
            </a:r>
          </a:p>
        </p:txBody>
      </p:sp>
      <p:graphicFrame>
        <p:nvGraphicFramePr>
          <p:cNvPr id="3" name="ChartObject"/>
          <p:cNvGraphicFramePr/>
          <p:nvPr/>
        </p:nvGraphicFramePr>
        <p:xfrm>
          <a:off x="507600" y="1937250"/>
          <a:ext cx="7992000" cy="3429000"/>
        </p:xfrm>
        <a:graphic>
          <a:graphicData uri="http://schemas.openxmlformats.org/drawingml/2006/chart">
            <c:chart xmlns:c="http://schemas.openxmlformats.org/drawingml/2006/chart" xmlns:r="http://schemas.openxmlformats.org/officeDocument/2006/relationships" r:id="rId4"/>
          </a:graphicData>
        </a:graphic>
      </p:graphicFrame>
      <p:sp>
        <p:nvSpPr>
          <p:cNvPr id="4" name="New shape"/>
          <p:cNvSpPr/>
          <p:nvPr/>
        </p:nvSpPr>
        <p:spPr>
          <a:xfrm>
            <a:off x="783000" y="5347350"/>
            <a:ext cx="6210000" cy="45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b">
            <a:normAutofit/>
          </a:bodyPr>
          <a:lstStyle/>
          <a:p>
            <a:pPr algn="l">
              <a:lnSpc>
                <a:spcPct val="100000"/>
              </a:lnSpc>
            </a:pPr>
            <a:r>
              <a:rPr sz="600" b="1">
                <a:solidFill>
                  <a:srgbClr val="555555"/>
                </a:solidFill>
                <a:latin typeface="Arial" pitchFamily="34" charset="0"/>
              </a:rPr>
              <a:t>Note: </a:t>
            </a:r>
            <a:r>
              <a:rPr sz="600">
                <a:solidFill>
                  <a:srgbClr val="555555"/>
                </a:solidFill>
                <a:latin typeface="Arial" pitchFamily="34" charset="0"/>
              </a:rPr>
              <a:t> United States; 2017; includes measured and unmeasured spending</a:t>
            </a:r>
          </a:p>
          <a:p>
            <a:pPr algn="l"/>
            <a:r>
              <a:rPr sz="600">
                <a:solidFill>
                  <a:srgbClr val="555555"/>
                </a:solidFill>
                <a:latin typeface="Arial" pitchFamily="34" charset="0"/>
              </a:rPr>
              <a:t>Further information regarding this statistic can be found on </a:t>
            </a:r>
            <a:r>
              <a:rPr sz="600">
                <a:solidFill>
                  <a:srgbClr val="555555"/>
                </a:solidFill>
                <a:latin typeface="Arial" pitchFamily="34" charset="0"/>
                <a:hlinkClick r:id="" action="ppaction://noaction"/>
              </a:rPr>
              <a:t>page 111</a:t>
            </a:r>
            <a:r>
              <a:rPr sz="600">
                <a:solidFill>
                  <a:srgbClr val="555555"/>
                </a:solidFill>
                <a:latin typeface="Arial" pitchFamily="34" charset="0"/>
              </a:rPr>
              <a:t>.</a:t>
            </a:r>
          </a:p>
          <a:p>
            <a:pPr algn="l"/>
            <a:r>
              <a:rPr sz="600" b="1">
                <a:solidFill>
                  <a:srgbClr val="555555"/>
                </a:solidFill>
                <a:latin typeface="Arial" pitchFamily="34" charset="0"/>
              </a:rPr>
              <a:t>Source(s): </a:t>
            </a:r>
            <a:r>
              <a:rPr sz="600">
                <a:solidFill>
                  <a:srgbClr val="555555"/>
                </a:solidFill>
                <a:latin typeface="Arial" pitchFamily="34" charset="0"/>
              </a:rPr>
              <a:t>Kantar Media; Advertising Age; </a:t>
            </a:r>
            <a:r>
              <a:rPr sz="600">
                <a:solidFill>
                  <a:srgbClr val="555555"/>
                </a:solidFill>
                <a:latin typeface="Arial" pitchFamily="34" charset="0"/>
                <a:hlinkClick r:id="rId5"/>
              </a:rPr>
              <a:t>ID 275446</a:t>
            </a:r>
          </a:p>
        </p:txBody>
      </p:sp>
      <p:sp>
        <p:nvSpPr>
          <p:cNvPr id="5" name="New shape"/>
          <p:cNvSpPr/>
          <p:nvPr/>
        </p:nvSpPr>
        <p:spPr>
          <a:xfrm>
            <a:off x="477900" y="5728050"/>
            <a:ext cx="342900" cy="186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p>
            <a:pPr algn="ctr"/>
            <a:r>
              <a:rPr sz="750">
                <a:solidFill>
                  <a:srgbClr val="FFFFFF"/>
                </a:solidFill>
                <a:latin typeface="Arial" pitchFamily="34" charset="0"/>
              </a:rPr>
              <a:t>16</a:t>
            </a:r>
          </a:p>
        </p:txBody>
      </p:sp>
      <p:sp>
        <p:nvSpPr>
          <p:cNvPr id="6" name="New shape"/>
          <p:cNvSpPr/>
          <p:nvPr/>
        </p:nvSpPr>
        <p:spPr>
          <a:xfrm>
            <a:off x="507600" y="1159650"/>
            <a:ext cx="8124300" cy="442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b">
            <a:normAutofit/>
          </a:bodyPr>
          <a:lstStyle/>
          <a:p>
            <a:pPr algn="l">
              <a:lnSpc>
                <a:spcPct val="100000"/>
              </a:lnSpc>
            </a:pPr>
            <a:r>
              <a:rPr>
                <a:solidFill>
                  <a:srgbClr val="0A85E6"/>
                </a:solidFill>
                <a:latin typeface="Arial" pitchFamily="34" charset="0"/>
              </a:rPr>
              <a:t>Largest advertisers in the United States in 2017 (in billion U.S. dollars)</a:t>
            </a:r>
          </a:p>
        </p:txBody>
      </p:sp>
      <p:sp>
        <p:nvSpPr>
          <p:cNvPr id="7" name="New shape"/>
          <p:cNvSpPr/>
          <p:nvPr/>
        </p:nvSpPr>
        <p:spPr>
          <a:xfrm>
            <a:off x="507600" y="1591650"/>
            <a:ext cx="8124300" cy="248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rmAutofit fontScale="90000" lnSpcReduction="10000"/>
          </a:bodyPr>
          <a:lstStyle/>
          <a:p>
            <a:pPr algn="l">
              <a:lnSpc>
                <a:spcPct val="100000"/>
              </a:lnSpc>
            </a:pPr>
            <a:r>
              <a:rPr sz="1200">
                <a:solidFill>
                  <a:srgbClr val="919191"/>
                </a:solidFill>
                <a:latin typeface="Arial" pitchFamily="34" charset="0"/>
              </a:rPr>
              <a:t>Largest advertisers in the U.S. 2017</a:t>
            </a:r>
          </a:p>
        </p:txBody>
      </p:sp>
      <p:sp>
        <p:nvSpPr>
          <p:cNvPr id="9" name="Title 8">
            <a:extLst>
              <a:ext uri="{FF2B5EF4-FFF2-40B4-BE49-F238E27FC236}">
                <a16:creationId xmlns:a16="http://schemas.microsoft.com/office/drawing/2014/main" id="{D1561AEF-B9B0-A640-AB0D-57D20667C78D}"/>
              </a:ext>
            </a:extLst>
          </p:cNvPr>
          <p:cNvSpPr>
            <a:spLocks noGrp="1"/>
          </p:cNvSpPr>
          <p:nvPr>
            <p:ph type="title"/>
          </p:nvPr>
        </p:nvSpPr>
        <p:spPr/>
        <p:txBody>
          <a:bodyPr/>
          <a:lstStyle/>
          <a:p>
            <a:r>
              <a:rPr lang="en-US" dirty="0"/>
              <a:t>Largest advertisers</a:t>
            </a:r>
          </a:p>
        </p:txBody>
      </p:sp>
    </p:spTree>
    <p:extLst>
      <p:ext uri="{BB962C8B-B14F-4D97-AF65-F5344CB8AC3E}">
        <p14:creationId xmlns:p14="http://schemas.microsoft.com/office/powerpoint/2010/main" val="7290112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ew shape"/>
          <p:cNvSpPr/>
          <p:nvPr/>
        </p:nvSpPr>
        <p:spPr>
          <a:xfrm>
            <a:off x="575100" y="5709149"/>
            <a:ext cx="156600" cy="2916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sp>
        <p:nvSpPr>
          <p:cNvPr id="2" name="New shape"/>
          <p:cNvSpPr/>
          <p:nvPr/>
        </p:nvSpPr>
        <p:spPr>
          <a:xfrm>
            <a:off x="507600" y="1159650"/>
            <a:ext cx="8124300" cy="442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b">
            <a:normAutofit fontScale="77500" lnSpcReduction="20000"/>
          </a:bodyPr>
          <a:lstStyle/>
          <a:p>
            <a:pPr algn="l">
              <a:lnSpc>
                <a:spcPct val="100000"/>
              </a:lnSpc>
            </a:pPr>
            <a:r>
              <a:rPr>
                <a:solidFill>
                  <a:srgbClr val="0A85E6"/>
                </a:solidFill>
                <a:latin typeface="Arial" pitchFamily="34" charset="0"/>
              </a:rPr>
              <a:t>Total revenue of major U.S. wireless telecommunication providers in 2017 (in billion U.S. dollars)</a:t>
            </a:r>
          </a:p>
        </p:txBody>
      </p:sp>
      <p:sp>
        <p:nvSpPr>
          <p:cNvPr id="3" name="New shape"/>
          <p:cNvSpPr/>
          <p:nvPr/>
        </p:nvSpPr>
        <p:spPr>
          <a:xfrm>
            <a:off x="507600" y="1591650"/>
            <a:ext cx="8124300" cy="248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rmAutofit fontScale="90000" lnSpcReduction="10000"/>
          </a:bodyPr>
          <a:lstStyle/>
          <a:p>
            <a:pPr algn="l">
              <a:lnSpc>
                <a:spcPct val="100000"/>
              </a:lnSpc>
            </a:pPr>
            <a:r>
              <a:rPr sz="1200">
                <a:solidFill>
                  <a:srgbClr val="919191"/>
                </a:solidFill>
                <a:latin typeface="Arial" pitchFamily="34" charset="0"/>
              </a:rPr>
              <a:t>U.S. mobile telecommunications providers ranked by revenue 2017</a:t>
            </a:r>
          </a:p>
        </p:txBody>
      </p:sp>
      <p:sp>
        <p:nvSpPr>
          <p:cNvPr id="4" name="New shape"/>
          <p:cNvSpPr/>
          <p:nvPr/>
        </p:nvSpPr>
        <p:spPr>
          <a:xfrm>
            <a:off x="783000" y="5347350"/>
            <a:ext cx="6210000" cy="45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b">
            <a:normAutofit/>
          </a:bodyPr>
          <a:lstStyle/>
          <a:p>
            <a:pPr algn="l">
              <a:lnSpc>
                <a:spcPct val="100000"/>
              </a:lnSpc>
            </a:pPr>
            <a:r>
              <a:rPr sz="600" b="1">
                <a:solidFill>
                  <a:srgbClr val="555555"/>
                </a:solidFill>
                <a:latin typeface="Arial" pitchFamily="34" charset="0"/>
              </a:rPr>
              <a:t>Note: </a:t>
            </a:r>
            <a:r>
              <a:rPr sz="600">
                <a:solidFill>
                  <a:srgbClr val="555555"/>
                </a:solidFill>
                <a:latin typeface="Arial" pitchFamily="34" charset="0"/>
              </a:rPr>
              <a:t> United States; 2017</a:t>
            </a:r>
          </a:p>
          <a:p>
            <a:pPr algn="l"/>
            <a:r>
              <a:rPr sz="600">
                <a:solidFill>
                  <a:srgbClr val="555555"/>
                </a:solidFill>
                <a:latin typeface="Arial" pitchFamily="34" charset="0"/>
              </a:rPr>
              <a:t>Further information regarding this statistic can be found on </a:t>
            </a:r>
            <a:r>
              <a:rPr sz="600">
                <a:solidFill>
                  <a:srgbClr val="555555"/>
                </a:solidFill>
                <a:latin typeface="Arial" pitchFamily="34" charset="0"/>
                <a:hlinkClick r:id="rId3" action="ppaction://hlinksldjump"/>
              </a:rPr>
              <a:t>page 8</a:t>
            </a:r>
            <a:r>
              <a:rPr sz="600">
                <a:solidFill>
                  <a:srgbClr val="555555"/>
                </a:solidFill>
                <a:latin typeface="Arial" pitchFamily="34" charset="0"/>
              </a:rPr>
              <a:t>.</a:t>
            </a:r>
          </a:p>
          <a:p>
            <a:pPr algn="l"/>
            <a:r>
              <a:rPr sz="600" b="1">
                <a:solidFill>
                  <a:srgbClr val="555555"/>
                </a:solidFill>
                <a:latin typeface="Arial" pitchFamily="34" charset="0"/>
              </a:rPr>
              <a:t>Source(s): </a:t>
            </a:r>
            <a:r>
              <a:rPr sz="600">
                <a:solidFill>
                  <a:srgbClr val="555555"/>
                </a:solidFill>
                <a:latin typeface="Arial" pitchFamily="34" charset="0"/>
              </a:rPr>
              <a:t>Deutsche Telekom; AT&amp;T; Verizon; US Cellular; Sprint Corporation; </a:t>
            </a:r>
            <a:r>
              <a:rPr sz="600">
                <a:solidFill>
                  <a:srgbClr val="555555"/>
                </a:solidFill>
                <a:latin typeface="Arial" pitchFamily="34" charset="0"/>
                <a:hlinkClick r:id="rId4"/>
              </a:rPr>
              <a:t>ID 201048</a:t>
            </a:r>
          </a:p>
        </p:txBody>
      </p:sp>
      <p:graphicFrame>
        <p:nvGraphicFramePr>
          <p:cNvPr id="5" name="ChartObject"/>
          <p:cNvGraphicFramePr/>
          <p:nvPr/>
        </p:nvGraphicFramePr>
        <p:xfrm>
          <a:off x="507600" y="1937250"/>
          <a:ext cx="7992000" cy="3429000"/>
        </p:xfrm>
        <a:graphic>
          <a:graphicData uri="http://schemas.openxmlformats.org/drawingml/2006/chart">
            <c:chart xmlns:c="http://schemas.openxmlformats.org/drawingml/2006/chart" xmlns:r="http://schemas.openxmlformats.org/officeDocument/2006/relationships" r:id="rId5"/>
          </a:graphicData>
        </a:graphic>
      </p:graphicFrame>
      <p:sp>
        <p:nvSpPr>
          <p:cNvPr id="6" name="New shape"/>
          <p:cNvSpPr/>
          <p:nvPr/>
        </p:nvSpPr>
        <p:spPr>
          <a:xfrm>
            <a:off x="477900" y="5728050"/>
            <a:ext cx="342900" cy="186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p>
            <a:pPr algn="ctr"/>
            <a:r>
              <a:rPr sz="750">
                <a:solidFill>
                  <a:srgbClr val="FFFFFF"/>
                </a:solidFill>
                <a:latin typeface="Arial" pitchFamily="34" charset="0"/>
              </a:rPr>
              <a:t>2</a:t>
            </a:r>
          </a:p>
        </p:txBody>
      </p:sp>
      <p:sp>
        <p:nvSpPr>
          <p:cNvPr id="10" name="Title 9">
            <a:extLst>
              <a:ext uri="{FF2B5EF4-FFF2-40B4-BE49-F238E27FC236}">
                <a16:creationId xmlns:a16="http://schemas.microsoft.com/office/drawing/2014/main" id="{488E299A-13EF-5546-9637-9C420AA4FEF4}"/>
              </a:ext>
            </a:extLst>
          </p:cNvPr>
          <p:cNvSpPr>
            <a:spLocks noGrp="1"/>
          </p:cNvSpPr>
          <p:nvPr>
            <p:ph type="title"/>
          </p:nvPr>
        </p:nvSpPr>
        <p:spPr/>
        <p:txBody>
          <a:bodyPr/>
          <a:lstStyle/>
          <a:p>
            <a:r>
              <a:rPr lang="en-US" dirty="0"/>
              <a:t>U.S. wireless telecommunication providers</a:t>
            </a:r>
          </a:p>
        </p:txBody>
      </p:sp>
      <p:sp>
        <p:nvSpPr>
          <p:cNvPr id="11" name="TextBox 10">
            <a:extLst>
              <a:ext uri="{FF2B5EF4-FFF2-40B4-BE49-F238E27FC236}">
                <a16:creationId xmlns:a16="http://schemas.microsoft.com/office/drawing/2014/main" id="{29D80B7F-4CEE-834E-8094-12F8851933F3}"/>
              </a:ext>
            </a:extLst>
          </p:cNvPr>
          <p:cNvSpPr txBox="1"/>
          <p:nvPr/>
        </p:nvSpPr>
        <p:spPr>
          <a:xfrm>
            <a:off x="5220929" y="3467084"/>
            <a:ext cx="1863972" cy="369332"/>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dirty="0"/>
              <a:t>advertising $104B</a:t>
            </a:r>
          </a:p>
        </p:txBody>
      </p:sp>
    </p:spTree>
    <p:extLst>
      <p:ext uri="{BB962C8B-B14F-4D97-AF65-F5344CB8AC3E}">
        <p14:creationId xmlns:p14="http://schemas.microsoft.com/office/powerpoint/2010/main" val="38583487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3EC5579-3FC8-2B49-90C3-107F202D2473}" type="datetime1">
              <a:rPr lang="en-US" smtClean="0"/>
              <a:t>2/1/19</a:t>
            </a:fld>
            <a:endParaRPr lang="en-US"/>
          </a:p>
        </p:txBody>
      </p:sp>
      <p:sp>
        <p:nvSpPr>
          <p:cNvPr id="4" name="Footer Placeholder 3"/>
          <p:cNvSpPr>
            <a:spLocks noGrp="1"/>
          </p:cNvSpPr>
          <p:nvPr>
            <p:ph type="ftr" sz="quarter" idx="11"/>
          </p:nvPr>
        </p:nvSpPr>
        <p:spPr/>
        <p:txBody>
          <a:bodyPr/>
          <a:lstStyle/>
          <a:p>
            <a:pPr algn="r"/>
            <a:r>
              <a:rPr lang="en-US"/>
              <a:t>ITEP</a:t>
            </a: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35</a:t>
            </a:fld>
            <a:endParaRPr lang="en-US"/>
          </a:p>
        </p:txBody>
      </p:sp>
      <p:sp>
        <p:nvSpPr>
          <p:cNvPr id="2" name="Title 1"/>
          <p:cNvSpPr>
            <a:spLocks noGrp="1"/>
          </p:cNvSpPr>
          <p:nvPr>
            <p:ph type="title"/>
          </p:nvPr>
        </p:nvSpPr>
        <p:spPr/>
        <p:txBody>
          <a:bodyPr/>
          <a:lstStyle/>
          <a:p>
            <a:r>
              <a:rPr lang="en-US" dirty="0"/>
              <a:t>More industry revenues</a:t>
            </a:r>
          </a:p>
        </p:txBody>
      </p:sp>
      <p:graphicFrame>
        <p:nvGraphicFramePr>
          <p:cNvPr id="6" name="Table 5"/>
          <p:cNvGraphicFramePr>
            <a:graphicFrameLocks noGrp="1"/>
          </p:cNvGraphicFramePr>
          <p:nvPr>
            <p:extLst>
              <p:ext uri="{D42A27DB-BD31-4B8C-83A1-F6EECF244321}">
                <p14:modId xmlns:p14="http://schemas.microsoft.com/office/powerpoint/2010/main" val="2878601543"/>
              </p:ext>
            </p:extLst>
          </p:nvPr>
        </p:nvGraphicFramePr>
        <p:xfrm>
          <a:off x="189570" y="1538868"/>
          <a:ext cx="4756056" cy="4296192"/>
        </p:xfrm>
        <a:graphic>
          <a:graphicData uri="http://schemas.openxmlformats.org/drawingml/2006/table">
            <a:tbl>
              <a:tblPr firstRow="1" firstCol="1" bandRow="1">
                <a:tableStyleId>{327F97BB-C833-4FB7-BDE5-3F7075034690}</a:tableStyleId>
              </a:tblPr>
              <a:tblGrid>
                <a:gridCol w="1549329">
                  <a:extLst>
                    <a:ext uri="{9D8B030D-6E8A-4147-A177-3AD203B41FA5}">
                      <a16:colId xmlns:a16="http://schemas.microsoft.com/office/drawing/2014/main" val="20000"/>
                    </a:ext>
                  </a:extLst>
                </a:gridCol>
                <a:gridCol w="3206727">
                  <a:extLst>
                    <a:ext uri="{9D8B030D-6E8A-4147-A177-3AD203B41FA5}">
                      <a16:colId xmlns:a16="http://schemas.microsoft.com/office/drawing/2014/main" val="20001"/>
                    </a:ext>
                  </a:extLst>
                </a:gridCol>
              </a:tblGrid>
              <a:tr h="426224">
                <a:tc>
                  <a:txBody>
                    <a:bodyPr/>
                    <a:lstStyle/>
                    <a:p>
                      <a:r>
                        <a:rPr lang="en-US" dirty="0"/>
                        <a:t>Company</a:t>
                      </a:r>
                      <a:r>
                        <a:rPr lang="en-US" baseline="0" dirty="0"/>
                        <a:t> or sector</a:t>
                      </a:r>
                      <a:endParaRPr lang="en-US" dirty="0"/>
                    </a:p>
                  </a:txBody>
                  <a:tcPr/>
                </a:tc>
                <a:tc>
                  <a:txBody>
                    <a:bodyPr/>
                    <a:lstStyle/>
                    <a:p>
                      <a:r>
                        <a:rPr lang="en-US" dirty="0"/>
                        <a:t>US domestic</a:t>
                      </a:r>
                      <a:r>
                        <a:rPr lang="en-US" baseline="0" dirty="0"/>
                        <a:t> revenue, 2017</a:t>
                      </a:r>
                      <a:endParaRPr lang="en-US" dirty="0"/>
                    </a:p>
                  </a:txBody>
                  <a:tcPr/>
                </a:tc>
                <a:extLst>
                  <a:ext uri="{0D108BD9-81ED-4DB2-BD59-A6C34878D82A}">
                    <a16:rowId xmlns:a16="http://schemas.microsoft.com/office/drawing/2014/main" val="10000"/>
                  </a:ext>
                </a:extLst>
              </a:tr>
              <a:tr h="426224">
                <a:tc>
                  <a:txBody>
                    <a:bodyPr/>
                    <a:lstStyle/>
                    <a:p>
                      <a:r>
                        <a:rPr lang="en-US" dirty="0"/>
                        <a:t>Netflix (US)</a:t>
                      </a:r>
                    </a:p>
                  </a:txBody>
                  <a:tcPr/>
                </a:tc>
                <a:tc>
                  <a:txBody>
                    <a:bodyPr/>
                    <a:lstStyle/>
                    <a:p>
                      <a:r>
                        <a:rPr lang="en-US" dirty="0"/>
                        <a:t>$6.1B</a:t>
                      </a:r>
                    </a:p>
                  </a:txBody>
                  <a:tcPr/>
                </a:tc>
                <a:extLst>
                  <a:ext uri="{0D108BD9-81ED-4DB2-BD59-A6C34878D82A}">
                    <a16:rowId xmlns:a16="http://schemas.microsoft.com/office/drawing/2014/main" val="10001"/>
                  </a:ext>
                </a:extLst>
              </a:tr>
              <a:tr h="426224">
                <a:tc>
                  <a:txBody>
                    <a:bodyPr/>
                    <a:lstStyle/>
                    <a:p>
                      <a:r>
                        <a:rPr lang="en-US" dirty="0"/>
                        <a:t>Cisco (Americas)</a:t>
                      </a:r>
                    </a:p>
                  </a:txBody>
                  <a:tcPr/>
                </a:tc>
                <a:tc>
                  <a:txBody>
                    <a:bodyPr/>
                    <a:lstStyle/>
                    <a:p>
                      <a:r>
                        <a:rPr lang="en-US" dirty="0"/>
                        <a:t>$28.4B</a:t>
                      </a:r>
                    </a:p>
                  </a:txBody>
                  <a:tcPr/>
                </a:tc>
                <a:extLst>
                  <a:ext uri="{0D108BD9-81ED-4DB2-BD59-A6C34878D82A}">
                    <a16:rowId xmlns:a16="http://schemas.microsoft.com/office/drawing/2014/main" val="10002"/>
                  </a:ext>
                </a:extLst>
              </a:tr>
              <a:tr h="426224">
                <a:tc>
                  <a:txBody>
                    <a:bodyPr/>
                    <a:lstStyle/>
                    <a:p>
                      <a:r>
                        <a:rPr lang="en-US" dirty="0"/>
                        <a:t>US</a:t>
                      </a:r>
                      <a:r>
                        <a:rPr lang="en-US" baseline="0" dirty="0"/>
                        <a:t> subscription TV (cable, satellite)</a:t>
                      </a:r>
                      <a:endParaRPr lang="en-US" dirty="0"/>
                    </a:p>
                  </a:txBody>
                  <a:tcPr/>
                </a:tc>
                <a:tc>
                  <a:txBody>
                    <a:bodyPr/>
                    <a:lstStyle/>
                    <a:p>
                      <a:r>
                        <a:rPr lang="en-US" dirty="0"/>
                        <a:t>$83.3B</a:t>
                      </a:r>
                    </a:p>
                  </a:txBody>
                  <a:tcPr/>
                </a:tc>
                <a:extLst>
                  <a:ext uri="{0D108BD9-81ED-4DB2-BD59-A6C34878D82A}">
                    <a16:rowId xmlns:a16="http://schemas.microsoft.com/office/drawing/2014/main" val="10003"/>
                  </a:ext>
                </a:extLst>
              </a:tr>
              <a:tr h="426224">
                <a:tc>
                  <a:txBody>
                    <a:bodyPr/>
                    <a:lstStyle/>
                    <a:p>
                      <a:r>
                        <a:rPr lang="en-US" dirty="0"/>
                        <a:t>US film (box office gross)</a:t>
                      </a:r>
                    </a:p>
                  </a:txBody>
                  <a:tcPr/>
                </a:tc>
                <a:tc>
                  <a:txBody>
                    <a:bodyPr/>
                    <a:lstStyle/>
                    <a:p>
                      <a:r>
                        <a:rPr lang="en-US" dirty="0"/>
                        <a:t>$11.07B</a:t>
                      </a:r>
                    </a:p>
                  </a:txBody>
                  <a:tcPr/>
                </a:tc>
                <a:extLst>
                  <a:ext uri="{0D108BD9-81ED-4DB2-BD59-A6C34878D82A}">
                    <a16:rowId xmlns:a16="http://schemas.microsoft.com/office/drawing/2014/main" val="10004"/>
                  </a:ext>
                </a:extLst>
              </a:tr>
              <a:tr h="426224">
                <a:tc>
                  <a:txBody>
                    <a:bodyPr/>
                    <a:lstStyle/>
                    <a:p>
                      <a:r>
                        <a:rPr lang="en-US" dirty="0"/>
                        <a:t>US music (incl.</a:t>
                      </a:r>
                      <a:r>
                        <a:rPr lang="en-US" baseline="0" dirty="0"/>
                        <a:t> concerts)</a:t>
                      </a:r>
                      <a:endParaRPr lang="en-US" dirty="0"/>
                    </a:p>
                  </a:txBody>
                  <a:tcPr/>
                </a:tc>
                <a:tc>
                  <a:txBody>
                    <a:bodyPr/>
                    <a:lstStyle/>
                    <a:p>
                      <a:r>
                        <a:rPr lang="en-US" dirty="0"/>
                        <a:t>$17.2B ($8.7B retail, 2/3 streaming)</a:t>
                      </a:r>
                    </a:p>
                  </a:txBody>
                  <a:tcPr/>
                </a:tc>
                <a:extLst>
                  <a:ext uri="{0D108BD9-81ED-4DB2-BD59-A6C34878D82A}">
                    <a16:rowId xmlns:a16="http://schemas.microsoft.com/office/drawing/2014/main" val="10005"/>
                  </a:ext>
                </a:extLst>
              </a:tr>
              <a:tr h="426224">
                <a:tc>
                  <a:txBody>
                    <a:bodyPr/>
                    <a:lstStyle/>
                    <a:p>
                      <a:r>
                        <a:rPr lang="en-US" dirty="0"/>
                        <a:t>US games (software &amp; ads)</a:t>
                      </a:r>
                    </a:p>
                  </a:txBody>
                  <a:tcPr/>
                </a:tc>
                <a:tc>
                  <a:txBody>
                    <a:bodyPr/>
                    <a:lstStyle/>
                    <a:p>
                      <a:r>
                        <a:rPr lang="en-US" dirty="0"/>
                        <a:t>$17.6B</a:t>
                      </a:r>
                    </a:p>
                  </a:txBody>
                  <a:tcPr/>
                </a:tc>
                <a:extLst>
                  <a:ext uri="{0D108BD9-81ED-4DB2-BD59-A6C34878D82A}">
                    <a16:rowId xmlns:a16="http://schemas.microsoft.com/office/drawing/2014/main" val="10006"/>
                  </a:ext>
                </a:extLst>
              </a:tr>
              <a:tr h="426224">
                <a:tc>
                  <a:txBody>
                    <a:bodyPr/>
                    <a:lstStyle/>
                    <a:p>
                      <a:r>
                        <a:rPr lang="en-US" dirty="0"/>
                        <a:t>US wireless telecom (services)</a:t>
                      </a:r>
                    </a:p>
                  </a:txBody>
                  <a:tcPr/>
                </a:tc>
                <a:tc>
                  <a:txBody>
                    <a:bodyPr/>
                    <a:lstStyle/>
                    <a:p>
                      <a:r>
                        <a:rPr lang="en-US" dirty="0"/>
                        <a:t>$188.5B</a:t>
                      </a:r>
                    </a:p>
                  </a:txBody>
                  <a:tcPr/>
                </a:tc>
                <a:extLst>
                  <a:ext uri="{0D108BD9-81ED-4DB2-BD59-A6C34878D82A}">
                    <a16:rowId xmlns:a16="http://schemas.microsoft.com/office/drawing/2014/main" val="10007"/>
                  </a:ext>
                </a:extLst>
              </a:tr>
              <a:tr h="426224">
                <a:tc>
                  <a:txBody>
                    <a:bodyPr/>
                    <a:lstStyle/>
                    <a:p>
                      <a:r>
                        <a:rPr lang="en-US" dirty="0"/>
                        <a:t>Google (worldwide)</a:t>
                      </a:r>
                    </a:p>
                  </a:txBody>
                  <a:tcPr/>
                </a:tc>
                <a:tc>
                  <a:txBody>
                    <a:bodyPr/>
                    <a:lstStyle/>
                    <a:p>
                      <a:r>
                        <a:rPr lang="en-US" dirty="0"/>
                        <a:t>$109.65B (56% international, $67B advertising)</a:t>
                      </a:r>
                    </a:p>
                  </a:txBody>
                  <a:tcPr/>
                </a:tc>
                <a:extLst>
                  <a:ext uri="{0D108BD9-81ED-4DB2-BD59-A6C34878D82A}">
                    <a16:rowId xmlns:a16="http://schemas.microsoft.com/office/drawing/2014/main" val="10008"/>
                  </a:ext>
                </a:extLst>
              </a:tr>
            </a:tbl>
          </a:graphicData>
        </a:graphic>
      </p:graphicFrame>
      <p:pic>
        <p:nvPicPr>
          <p:cNvPr id="7" name="Picture 6">
            <a:extLst>
              <a:ext uri="{FF2B5EF4-FFF2-40B4-BE49-F238E27FC236}">
                <a16:creationId xmlns:a16="http://schemas.microsoft.com/office/drawing/2014/main" id="{045E13EB-01F4-B347-B813-57B1084FAFDD}"/>
              </a:ext>
            </a:extLst>
          </p:cNvPr>
          <p:cNvPicPr>
            <a:picLocks noChangeAspect="1"/>
          </p:cNvPicPr>
          <p:nvPr/>
        </p:nvPicPr>
        <p:blipFill>
          <a:blip r:embed="rId3"/>
          <a:stretch>
            <a:fillRect/>
          </a:stretch>
        </p:blipFill>
        <p:spPr>
          <a:xfrm>
            <a:off x="5302045" y="1472086"/>
            <a:ext cx="3082413" cy="3082413"/>
          </a:xfrm>
          <a:prstGeom prst="rect">
            <a:avLst/>
          </a:prstGeom>
        </p:spPr>
      </p:pic>
    </p:spTree>
    <p:extLst>
      <p:ext uri="{BB962C8B-B14F-4D97-AF65-F5344CB8AC3E}">
        <p14:creationId xmlns:p14="http://schemas.microsoft.com/office/powerpoint/2010/main" val="17765818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Internet service providers (by age)</a:t>
            </a:r>
          </a:p>
        </p:txBody>
      </p:sp>
      <p:sp>
        <p:nvSpPr>
          <p:cNvPr id="3" name="Content Placeholder 2"/>
          <p:cNvSpPr>
            <a:spLocks noGrp="1"/>
          </p:cNvSpPr>
          <p:nvPr>
            <p:ph idx="1"/>
          </p:nvPr>
        </p:nvSpPr>
        <p:spPr/>
        <p:txBody>
          <a:bodyPr>
            <a:normAutofit lnSpcReduction="10000"/>
          </a:bodyPr>
          <a:lstStyle/>
          <a:p>
            <a:r>
              <a:rPr lang="en-US" dirty="0"/>
              <a:t>”phone companies”</a:t>
            </a:r>
          </a:p>
          <a:p>
            <a:pPr lvl="1"/>
            <a:r>
              <a:rPr lang="en-US" dirty="0"/>
              <a:t>1880s</a:t>
            </a:r>
          </a:p>
          <a:p>
            <a:pPr lvl="1"/>
            <a:r>
              <a:rPr lang="en-US" dirty="0"/>
              <a:t>(incumbent) Local Exchange Carrier (LEC) &amp; Rural LEC</a:t>
            </a:r>
          </a:p>
          <a:p>
            <a:pPr lvl="1"/>
            <a:r>
              <a:rPr lang="en-US" dirty="0"/>
              <a:t>large ILECs: AT&amp;T, Verizon</a:t>
            </a:r>
          </a:p>
          <a:p>
            <a:pPr lvl="1"/>
            <a:r>
              <a:rPr lang="en-US" dirty="0"/>
              <a:t>large RLECs (“independents”): CenturyLink, Frontier, Windstream</a:t>
            </a:r>
          </a:p>
          <a:p>
            <a:pPr lvl="1"/>
            <a:r>
              <a:rPr lang="en-US" dirty="0"/>
              <a:t>thousands of small RLECs</a:t>
            </a:r>
          </a:p>
          <a:p>
            <a:r>
              <a:rPr lang="en-US" dirty="0"/>
              <a:t>“cable companies”</a:t>
            </a:r>
          </a:p>
          <a:p>
            <a:pPr lvl="1"/>
            <a:r>
              <a:rPr lang="en-US" dirty="0"/>
              <a:t>1960s</a:t>
            </a:r>
          </a:p>
          <a:p>
            <a:pPr lvl="1"/>
            <a:r>
              <a:rPr lang="en-US" dirty="0"/>
              <a:t>all are MVPDs, but phone companies can also be MVPDs</a:t>
            </a:r>
          </a:p>
          <a:p>
            <a:pPr lvl="1"/>
            <a:r>
              <a:rPr lang="en-US" dirty="0"/>
              <a:t>Comcast, Charter, Cox, Altice, Mediacom</a:t>
            </a:r>
          </a:p>
          <a:p>
            <a:r>
              <a:rPr lang="en-US" dirty="0"/>
              <a:t>“cellular providers”</a:t>
            </a:r>
          </a:p>
          <a:p>
            <a:pPr lvl="1"/>
            <a:r>
              <a:rPr lang="en-US" dirty="0"/>
              <a:t>1980s</a:t>
            </a:r>
          </a:p>
          <a:p>
            <a:pPr lvl="1"/>
            <a:r>
              <a:rPr lang="en-US" dirty="0"/>
              <a:t>AT&amp;T, Verizon, T-Mobile, Sprint</a:t>
            </a:r>
          </a:p>
          <a:p>
            <a:r>
              <a:rPr lang="en-US" dirty="0"/>
              <a:t>Internet backbone &amp; “dark fiber”</a:t>
            </a:r>
          </a:p>
          <a:p>
            <a:pPr lvl="1"/>
            <a:r>
              <a:rPr lang="en-US" dirty="0"/>
              <a:t>1990s</a:t>
            </a:r>
          </a:p>
          <a:p>
            <a:pPr lvl="1"/>
            <a:r>
              <a:rPr lang="en-US" dirty="0"/>
              <a:t>Level3, Cogent, </a:t>
            </a:r>
            <a:r>
              <a:rPr lang="en-US" dirty="0" err="1"/>
              <a:t>Zayo</a:t>
            </a:r>
            <a:endParaRPr lang="en-US" dirty="0"/>
          </a:p>
          <a:p>
            <a:endParaRPr lang="en-US" dirty="0"/>
          </a:p>
        </p:txBody>
      </p:sp>
      <p:sp>
        <p:nvSpPr>
          <p:cNvPr id="4" name="Date Placeholder 3"/>
          <p:cNvSpPr>
            <a:spLocks noGrp="1"/>
          </p:cNvSpPr>
          <p:nvPr>
            <p:ph type="dt" sz="half" idx="10"/>
          </p:nvPr>
        </p:nvSpPr>
        <p:spPr/>
        <p:txBody>
          <a:bodyPr/>
          <a:lstStyle/>
          <a:p>
            <a:fld id="{2495D3FD-924E-9F47-909F-D7E1B2FA4A3D}" type="datetime1">
              <a:rPr lang="en-US" smtClean="0"/>
              <a:t>2/1/19</a:t>
            </a:fld>
            <a:endParaRPr lang="en-US"/>
          </a:p>
        </p:txBody>
      </p:sp>
      <p:sp>
        <p:nvSpPr>
          <p:cNvPr id="5" name="Footer Placeholder 4"/>
          <p:cNvSpPr>
            <a:spLocks noGrp="1"/>
          </p:cNvSpPr>
          <p:nvPr>
            <p:ph type="ftr" sz="quarter" idx="11"/>
          </p:nvPr>
        </p:nvSpPr>
        <p:spPr/>
        <p:txBody>
          <a:bodyPr/>
          <a:lstStyle/>
          <a:p>
            <a:pPr algn="r"/>
            <a:r>
              <a:rPr lang="en-US"/>
              <a:t>ITEP</a:t>
            </a: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36</a:t>
            </a:fld>
            <a:endParaRPr lang="en-US"/>
          </a:p>
        </p:txBody>
      </p:sp>
    </p:spTree>
    <p:extLst>
      <p:ext uri="{BB962C8B-B14F-4D97-AF65-F5344CB8AC3E}">
        <p14:creationId xmlns:p14="http://schemas.microsoft.com/office/powerpoint/2010/main" val="12571694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EB42AE8-91D7-4D42-BF49-E15F2AAD0360}" type="datetime1">
              <a:rPr lang="en-US" smtClean="0"/>
              <a:t>2/1/19</a:t>
            </a:fld>
            <a:endParaRPr lang="en-US"/>
          </a:p>
        </p:txBody>
      </p:sp>
      <p:sp>
        <p:nvSpPr>
          <p:cNvPr id="4" name="Footer Placeholder 3"/>
          <p:cNvSpPr>
            <a:spLocks noGrp="1"/>
          </p:cNvSpPr>
          <p:nvPr>
            <p:ph type="ftr" sz="quarter" idx="11"/>
          </p:nvPr>
        </p:nvSpPr>
        <p:spPr/>
        <p:txBody>
          <a:bodyPr/>
          <a:lstStyle/>
          <a:p>
            <a:pPr algn="r"/>
            <a:r>
              <a:rPr lang="en-US"/>
              <a:t>ITEP</a:t>
            </a: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37</a:t>
            </a:fld>
            <a:endParaRPr lang="en-US"/>
          </a:p>
        </p:txBody>
      </p:sp>
      <p:sp>
        <p:nvSpPr>
          <p:cNvPr id="2" name="Title 1"/>
          <p:cNvSpPr>
            <a:spLocks noGrp="1"/>
          </p:cNvSpPr>
          <p:nvPr>
            <p:ph type="title"/>
          </p:nvPr>
        </p:nvSpPr>
        <p:spPr/>
        <p:txBody>
          <a:bodyPr/>
          <a:lstStyle/>
          <a:p>
            <a:r>
              <a:rPr lang="en-US" dirty="0"/>
              <a:t>The industry is complicated</a:t>
            </a:r>
          </a:p>
        </p:txBody>
      </p:sp>
      <p:sp>
        <p:nvSpPr>
          <p:cNvPr id="6" name="Rounded Rectangle 5"/>
          <p:cNvSpPr/>
          <p:nvPr/>
        </p:nvSpPr>
        <p:spPr>
          <a:xfrm>
            <a:off x="1502091" y="1850254"/>
            <a:ext cx="4448711" cy="23425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1633591" y="2147299"/>
            <a:ext cx="1438382" cy="1602768"/>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cable</a:t>
            </a:r>
          </a:p>
          <a:p>
            <a:pPr algn="ctr"/>
            <a:r>
              <a:rPr lang="en-US" dirty="0"/>
              <a:t>(CATV)</a:t>
            </a:r>
          </a:p>
        </p:txBody>
      </p:sp>
      <p:sp>
        <p:nvSpPr>
          <p:cNvPr id="8" name="Rounded Rectangle 7"/>
          <p:cNvSpPr/>
          <p:nvPr/>
        </p:nvSpPr>
        <p:spPr>
          <a:xfrm>
            <a:off x="3399461" y="2167848"/>
            <a:ext cx="1438382" cy="1602768"/>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satellite</a:t>
            </a:r>
          </a:p>
          <a:p>
            <a:pPr algn="ctr"/>
            <a:r>
              <a:rPr lang="en-US" dirty="0"/>
              <a:t>(SAT)</a:t>
            </a:r>
          </a:p>
        </p:txBody>
      </p:sp>
      <p:sp>
        <p:nvSpPr>
          <p:cNvPr id="9" name="Rounded Rectangle 8"/>
          <p:cNvSpPr/>
          <p:nvPr/>
        </p:nvSpPr>
        <p:spPr>
          <a:xfrm>
            <a:off x="5113962" y="2178122"/>
            <a:ext cx="1438382" cy="1602768"/>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6552344" y="3127943"/>
            <a:ext cx="633507" cy="369332"/>
          </a:xfrm>
          <a:prstGeom prst="rect">
            <a:avLst/>
          </a:prstGeom>
          <a:noFill/>
        </p:spPr>
        <p:txBody>
          <a:bodyPr wrap="none" rtlCol="0">
            <a:spAutoFit/>
          </a:bodyPr>
          <a:lstStyle/>
          <a:p>
            <a:r>
              <a:rPr lang="en-US">
                <a:solidFill>
                  <a:srgbClr val="00B0F0"/>
                </a:solidFill>
              </a:rPr>
              <a:t>LEC</a:t>
            </a:r>
          </a:p>
        </p:txBody>
      </p:sp>
      <p:sp>
        <p:nvSpPr>
          <p:cNvPr id="11" name="Rounded Rectangle 10"/>
          <p:cNvSpPr/>
          <p:nvPr/>
        </p:nvSpPr>
        <p:spPr>
          <a:xfrm>
            <a:off x="5113962" y="2414427"/>
            <a:ext cx="1438382" cy="5650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ounded Rectangle 11"/>
          <p:cNvSpPr/>
          <p:nvPr/>
        </p:nvSpPr>
        <p:spPr>
          <a:xfrm>
            <a:off x="5415537" y="3105363"/>
            <a:ext cx="870732" cy="5650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CLEC</a:t>
            </a:r>
          </a:p>
        </p:txBody>
      </p:sp>
      <p:sp>
        <p:nvSpPr>
          <p:cNvPr id="15" name="Rounded Rectangle 14"/>
          <p:cNvSpPr/>
          <p:nvPr/>
        </p:nvSpPr>
        <p:spPr>
          <a:xfrm>
            <a:off x="6005014" y="2547454"/>
            <a:ext cx="577690" cy="4474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t>RLEC</a:t>
            </a:r>
          </a:p>
        </p:txBody>
      </p:sp>
      <p:sp>
        <p:nvSpPr>
          <p:cNvPr id="16" name="TextBox 15"/>
          <p:cNvSpPr txBox="1"/>
          <p:nvPr/>
        </p:nvSpPr>
        <p:spPr>
          <a:xfrm>
            <a:off x="5198963" y="2433213"/>
            <a:ext cx="697627" cy="369332"/>
          </a:xfrm>
          <a:prstGeom prst="rect">
            <a:avLst/>
          </a:prstGeom>
          <a:noFill/>
        </p:spPr>
        <p:txBody>
          <a:bodyPr wrap="none" rtlCol="0">
            <a:spAutoFit/>
          </a:bodyPr>
          <a:lstStyle/>
          <a:p>
            <a:r>
              <a:rPr lang="en-US">
                <a:solidFill>
                  <a:srgbClr val="FFFF00"/>
                </a:solidFill>
              </a:rPr>
              <a:t>ILEC</a:t>
            </a:r>
          </a:p>
        </p:txBody>
      </p:sp>
      <p:sp>
        <p:nvSpPr>
          <p:cNvPr id="19" name="TextBox 18"/>
          <p:cNvSpPr txBox="1"/>
          <p:nvPr/>
        </p:nvSpPr>
        <p:spPr>
          <a:xfrm>
            <a:off x="1633591" y="1803384"/>
            <a:ext cx="4373954" cy="369332"/>
          </a:xfrm>
          <a:prstGeom prst="rect">
            <a:avLst/>
          </a:prstGeom>
          <a:noFill/>
        </p:spPr>
        <p:txBody>
          <a:bodyPr wrap="none" rtlCol="0">
            <a:spAutoFit/>
          </a:bodyPr>
          <a:lstStyle/>
          <a:p>
            <a:r>
              <a:rPr lang="en-US" dirty="0"/>
              <a:t>MVPD (affects video rights </a:t>
            </a:r>
            <a:r>
              <a:rPr lang="en-US"/>
              <a:t>&amp; obligations)</a:t>
            </a:r>
          </a:p>
        </p:txBody>
      </p:sp>
      <p:sp>
        <p:nvSpPr>
          <p:cNvPr id="20" name="TextBox 19"/>
          <p:cNvSpPr txBox="1"/>
          <p:nvPr/>
        </p:nvSpPr>
        <p:spPr>
          <a:xfrm>
            <a:off x="719191" y="4598859"/>
            <a:ext cx="7705618" cy="1754326"/>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marL="285750" indent="-285750">
              <a:buFont typeface="Arial" charset="0"/>
              <a:buChar char="•"/>
            </a:pPr>
            <a:r>
              <a:rPr lang="en-US" dirty="0"/>
              <a:t>all entities can serve as a </a:t>
            </a:r>
            <a:r>
              <a:rPr lang="en-US" i="1" dirty="0"/>
              <a:t>Broadband Internet Access Service</a:t>
            </a:r>
            <a:r>
              <a:rPr lang="en-US" dirty="0"/>
              <a:t> (BIAS), commonly known as </a:t>
            </a:r>
            <a:r>
              <a:rPr lang="en-US" i="1" dirty="0"/>
              <a:t>ISP</a:t>
            </a:r>
            <a:endParaRPr lang="en-US" dirty="0"/>
          </a:p>
          <a:p>
            <a:pPr marL="285750" indent="-285750">
              <a:buFont typeface="Arial" charset="0"/>
              <a:buChar char="•"/>
            </a:pPr>
            <a:r>
              <a:rPr lang="en-US" dirty="0"/>
              <a:t>almost all ”TV” distributors are MVPDs, but not all MVPDs are ISPs (e.g., satellite)</a:t>
            </a:r>
          </a:p>
          <a:p>
            <a:pPr marL="285750" indent="-285750">
              <a:buFont typeface="Arial" charset="0"/>
              <a:buChar char="•"/>
            </a:pPr>
            <a:r>
              <a:rPr lang="en-US" dirty="0"/>
              <a:t>AT&amp;T, as an ILEC, owns a satellite MVPD (DirecTV)</a:t>
            </a:r>
          </a:p>
          <a:p>
            <a:pPr marL="285750" indent="-285750">
              <a:buFont typeface="Arial" charset="0"/>
              <a:buChar char="•"/>
            </a:pPr>
            <a:r>
              <a:rPr lang="en-US" dirty="0"/>
              <a:t>Same company can be ILEC in one state &amp; CLEC in another (rare)</a:t>
            </a:r>
          </a:p>
        </p:txBody>
      </p:sp>
      <p:cxnSp>
        <p:nvCxnSpPr>
          <p:cNvPr id="22" name="Curved Connector 21"/>
          <p:cNvCxnSpPr/>
          <p:nvPr/>
        </p:nvCxnSpPr>
        <p:spPr>
          <a:xfrm rot="5400000">
            <a:off x="4716314" y="2830253"/>
            <a:ext cx="726936" cy="671516"/>
          </a:xfrm>
          <a:prstGeom prst="curvedConnector3">
            <a:avLst>
              <a:gd name="adj1" fmla="val 95019"/>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757167" y="3536066"/>
            <a:ext cx="514885" cy="261610"/>
          </a:xfrm>
          <a:prstGeom prst="rect">
            <a:avLst/>
          </a:prstGeom>
          <a:noFill/>
        </p:spPr>
        <p:txBody>
          <a:bodyPr wrap="none" rtlCol="0">
            <a:spAutoFit/>
          </a:bodyPr>
          <a:lstStyle/>
          <a:p>
            <a:r>
              <a:rPr lang="en-US" sz="1100"/>
              <a:t>owns</a:t>
            </a:r>
          </a:p>
        </p:txBody>
      </p:sp>
      <p:pic>
        <p:nvPicPr>
          <p:cNvPr id="13" name="Picture 12"/>
          <p:cNvPicPr>
            <a:picLocks noChangeAspect="1"/>
          </p:cNvPicPr>
          <p:nvPr/>
        </p:nvPicPr>
        <p:blipFill>
          <a:blip r:embed="rId2"/>
          <a:stretch>
            <a:fillRect/>
          </a:stretch>
        </p:blipFill>
        <p:spPr>
          <a:xfrm>
            <a:off x="1708835" y="3458460"/>
            <a:ext cx="1356205" cy="369874"/>
          </a:xfrm>
          <a:prstGeom prst="rect">
            <a:avLst/>
          </a:prstGeom>
        </p:spPr>
      </p:pic>
      <p:pic>
        <p:nvPicPr>
          <p:cNvPr id="17" name="Picture 16"/>
          <p:cNvPicPr>
            <a:picLocks noChangeAspect="1"/>
          </p:cNvPicPr>
          <p:nvPr/>
        </p:nvPicPr>
        <p:blipFill>
          <a:blip r:embed="rId3"/>
          <a:stretch>
            <a:fillRect/>
          </a:stretch>
        </p:blipFill>
        <p:spPr>
          <a:xfrm>
            <a:off x="3821592" y="2243070"/>
            <a:ext cx="658863" cy="286135"/>
          </a:xfrm>
          <a:prstGeom prst="rect">
            <a:avLst/>
          </a:prstGeom>
        </p:spPr>
      </p:pic>
      <p:pic>
        <p:nvPicPr>
          <p:cNvPr id="18" name="Picture 17"/>
          <p:cNvPicPr>
            <a:picLocks noChangeAspect="1"/>
          </p:cNvPicPr>
          <p:nvPr/>
        </p:nvPicPr>
        <p:blipFill>
          <a:blip r:embed="rId4"/>
          <a:stretch>
            <a:fillRect/>
          </a:stretch>
        </p:blipFill>
        <p:spPr>
          <a:xfrm>
            <a:off x="1854914" y="2208337"/>
            <a:ext cx="1016000" cy="355600"/>
          </a:xfrm>
          <a:prstGeom prst="rect">
            <a:avLst/>
          </a:prstGeom>
        </p:spPr>
      </p:pic>
      <p:pic>
        <p:nvPicPr>
          <p:cNvPr id="21" name="Picture 20"/>
          <p:cNvPicPr>
            <a:picLocks noChangeAspect="1"/>
          </p:cNvPicPr>
          <p:nvPr/>
        </p:nvPicPr>
        <p:blipFill>
          <a:blip r:embed="rId5"/>
          <a:stretch>
            <a:fillRect/>
          </a:stretch>
        </p:blipFill>
        <p:spPr>
          <a:xfrm>
            <a:off x="6651696" y="2481569"/>
            <a:ext cx="1068310" cy="357715"/>
          </a:xfrm>
          <a:prstGeom prst="rect">
            <a:avLst/>
          </a:prstGeom>
        </p:spPr>
      </p:pic>
      <p:pic>
        <p:nvPicPr>
          <p:cNvPr id="23" name="Picture 22"/>
          <p:cNvPicPr>
            <a:picLocks noChangeAspect="1"/>
          </p:cNvPicPr>
          <p:nvPr/>
        </p:nvPicPr>
        <p:blipFill>
          <a:blip r:embed="rId6"/>
          <a:stretch>
            <a:fillRect/>
          </a:stretch>
        </p:blipFill>
        <p:spPr>
          <a:xfrm>
            <a:off x="7825043" y="2515628"/>
            <a:ext cx="864967" cy="353850"/>
          </a:xfrm>
          <a:prstGeom prst="rect">
            <a:avLst/>
          </a:prstGeom>
        </p:spPr>
      </p:pic>
      <p:pic>
        <p:nvPicPr>
          <p:cNvPr id="26" name="Picture 25"/>
          <p:cNvPicPr>
            <a:picLocks noChangeAspect="1"/>
          </p:cNvPicPr>
          <p:nvPr/>
        </p:nvPicPr>
        <p:blipFill>
          <a:blip r:embed="rId7"/>
          <a:stretch>
            <a:fillRect/>
          </a:stretch>
        </p:blipFill>
        <p:spPr>
          <a:xfrm>
            <a:off x="6321537" y="1601375"/>
            <a:ext cx="864314" cy="576209"/>
          </a:xfrm>
          <a:prstGeom prst="rect">
            <a:avLst/>
          </a:prstGeom>
        </p:spPr>
      </p:pic>
      <p:pic>
        <p:nvPicPr>
          <p:cNvPr id="27" name="Picture 26"/>
          <p:cNvPicPr>
            <a:picLocks noChangeAspect="1"/>
          </p:cNvPicPr>
          <p:nvPr/>
        </p:nvPicPr>
        <p:blipFill>
          <a:blip r:embed="rId8"/>
          <a:stretch>
            <a:fillRect/>
          </a:stretch>
        </p:blipFill>
        <p:spPr>
          <a:xfrm>
            <a:off x="7317043" y="1687947"/>
            <a:ext cx="1016000" cy="419100"/>
          </a:xfrm>
          <a:prstGeom prst="rect">
            <a:avLst/>
          </a:prstGeom>
        </p:spPr>
      </p:pic>
      <p:pic>
        <p:nvPicPr>
          <p:cNvPr id="28" name="Picture 27"/>
          <p:cNvPicPr>
            <a:picLocks noChangeAspect="1"/>
          </p:cNvPicPr>
          <p:nvPr/>
        </p:nvPicPr>
        <p:blipFill>
          <a:blip r:embed="rId9"/>
          <a:stretch>
            <a:fillRect/>
          </a:stretch>
        </p:blipFill>
        <p:spPr>
          <a:xfrm>
            <a:off x="5974868" y="3822141"/>
            <a:ext cx="1154952" cy="351736"/>
          </a:xfrm>
          <a:prstGeom prst="rect">
            <a:avLst/>
          </a:prstGeom>
        </p:spPr>
      </p:pic>
      <p:pic>
        <p:nvPicPr>
          <p:cNvPr id="29" name="Picture 28"/>
          <p:cNvPicPr>
            <a:picLocks noChangeAspect="1"/>
          </p:cNvPicPr>
          <p:nvPr/>
        </p:nvPicPr>
        <p:blipFill>
          <a:blip r:embed="rId10"/>
          <a:stretch>
            <a:fillRect/>
          </a:stretch>
        </p:blipFill>
        <p:spPr>
          <a:xfrm>
            <a:off x="3643023" y="3324125"/>
            <a:ext cx="1016000" cy="279400"/>
          </a:xfrm>
          <a:prstGeom prst="rect">
            <a:avLst/>
          </a:prstGeom>
        </p:spPr>
      </p:pic>
      <p:pic>
        <p:nvPicPr>
          <p:cNvPr id="35" name="Picture 34"/>
          <p:cNvPicPr>
            <a:picLocks noChangeAspect="1"/>
          </p:cNvPicPr>
          <p:nvPr/>
        </p:nvPicPr>
        <p:blipFill>
          <a:blip r:embed="rId11"/>
          <a:stretch>
            <a:fillRect/>
          </a:stretch>
        </p:blipFill>
        <p:spPr>
          <a:xfrm>
            <a:off x="618491" y="2198067"/>
            <a:ext cx="776417" cy="349387"/>
          </a:xfrm>
          <a:prstGeom prst="rect">
            <a:avLst/>
          </a:prstGeom>
        </p:spPr>
      </p:pic>
      <p:pic>
        <p:nvPicPr>
          <p:cNvPr id="36" name="Picture 35"/>
          <p:cNvPicPr>
            <a:picLocks noChangeAspect="1"/>
          </p:cNvPicPr>
          <p:nvPr/>
        </p:nvPicPr>
        <p:blipFill>
          <a:blip r:embed="rId12"/>
          <a:stretch>
            <a:fillRect/>
          </a:stretch>
        </p:blipFill>
        <p:spPr>
          <a:xfrm>
            <a:off x="733588" y="2563937"/>
            <a:ext cx="546221" cy="611768"/>
          </a:xfrm>
          <a:prstGeom prst="rect">
            <a:avLst/>
          </a:prstGeom>
        </p:spPr>
      </p:pic>
      <p:pic>
        <p:nvPicPr>
          <p:cNvPr id="37" name="Picture 36"/>
          <p:cNvPicPr>
            <a:picLocks noChangeAspect="1"/>
          </p:cNvPicPr>
          <p:nvPr/>
        </p:nvPicPr>
        <p:blipFill>
          <a:blip r:embed="rId13"/>
          <a:stretch>
            <a:fillRect/>
          </a:stretch>
        </p:blipFill>
        <p:spPr>
          <a:xfrm>
            <a:off x="49003" y="3238443"/>
            <a:ext cx="1395110" cy="297623"/>
          </a:xfrm>
          <a:prstGeom prst="rect">
            <a:avLst/>
          </a:prstGeom>
        </p:spPr>
      </p:pic>
      <p:pic>
        <p:nvPicPr>
          <p:cNvPr id="38" name="Picture 37"/>
          <p:cNvPicPr>
            <a:picLocks noChangeAspect="1"/>
          </p:cNvPicPr>
          <p:nvPr/>
        </p:nvPicPr>
        <p:blipFill>
          <a:blip r:embed="rId14"/>
          <a:stretch>
            <a:fillRect/>
          </a:stretch>
        </p:blipFill>
        <p:spPr>
          <a:xfrm>
            <a:off x="7185851" y="3796853"/>
            <a:ext cx="1039523" cy="382276"/>
          </a:xfrm>
          <a:prstGeom prst="rect">
            <a:avLst/>
          </a:prstGeom>
        </p:spPr>
      </p:pic>
      <p:pic>
        <p:nvPicPr>
          <p:cNvPr id="39" name="Picture 38"/>
          <p:cNvPicPr>
            <a:picLocks noChangeAspect="1"/>
          </p:cNvPicPr>
          <p:nvPr/>
        </p:nvPicPr>
        <p:blipFill>
          <a:blip r:embed="rId15"/>
          <a:stretch>
            <a:fillRect/>
          </a:stretch>
        </p:blipFill>
        <p:spPr>
          <a:xfrm>
            <a:off x="5994413" y="4215128"/>
            <a:ext cx="903417" cy="299770"/>
          </a:xfrm>
          <a:prstGeom prst="rect">
            <a:avLst/>
          </a:prstGeom>
        </p:spPr>
      </p:pic>
    </p:spTree>
    <p:extLst>
      <p:ext uri="{BB962C8B-B14F-4D97-AF65-F5344CB8AC3E}">
        <p14:creationId xmlns:p14="http://schemas.microsoft.com/office/powerpoint/2010/main" val="15142219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8758A4-6242-144B-AF55-F24E9CCAB2C3}" type="datetime1">
              <a:rPr lang="en-US" smtClean="0"/>
              <a:t>2/1/19</a:t>
            </a:fld>
            <a:endParaRPr lang="en-US"/>
          </a:p>
        </p:txBody>
      </p:sp>
      <p:sp>
        <p:nvSpPr>
          <p:cNvPr id="3" name="Footer Placeholder 2"/>
          <p:cNvSpPr>
            <a:spLocks noGrp="1"/>
          </p:cNvSpPr>
          <p:nvPr>
            <p:ph type="ftr" sz="quarter" idx="11"/>
          </p:nvPr>
        </p:nvSpPr>
        <p:spPr/>
        <p:txBody>
          <a:bodyPr/>
          <a:lstStyle/>
          <a:p>
            <a:pPr algn="r"/>
            <a:r>
              <a:rPr lang="en-US"/>
              <a:t>ITEP</a:t>
            </a: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38</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09700"/>
            <a:ext cx="9144000" cy="4023360"/>
          </a:xfrm>
          <a:prstGeom prst="rect">
            <a:avLst/>
          </a:prstGeom>
        </p:spPr>
      </p:pic>
      <p:sp>
        <p:nvSpPr>
          <p:cNvPr id="6" name="TextBox 5"/>
          <p:cNvSpPr txBox="1"/>
          <p:nvPr/>
        </p:nvSpPr>
        <p:spPr>
          <a:xfrm>
            <a:off x="0" y="6611779"/>
            <a:ext cx="1127232" cy="246221"/>
          </a:xfrm>
          <a:prstGeom prst="rect">
            <a:avLst/>
          </a:prstGeom>
          <a:noFill/>
        </p:spPr>
        <p:txBody>
          <a:bodyPr wrap="none" rtlCol="0">
            <a:spAutoFit/>
          </a:bodyPr>
          <a:lstStyle/>
          <a:p>
            <a:r>
              <a:rPr lang="en-US" sz="1000" dirty="0" err="1"/>
              <a:t>FreePress</a:t>
            </a:r>
            <a:r>
              <a:rPr lang="en-US" sz="1000" dirty="0"/>
              <a:t>, 2008</a:t>
            </a:r>
          </a:p>
        </p:txBody>
      </p:sp>
    </p:spTree>
    <p:extLst>
      <p:ext uri="{BB962C8B-B14F-4D97-AF65-F5344CB8AC3E}">
        <p14:creationId xmlns:p14="http://schemas.microsoft.com/office/powerpoint/2010/main" val="14380719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8758A4-6242-144B-AF55-F24E9CCAB2C3}" type="datetime1">
              <a:rPr lang="en-US" smtClean="0"/>
              <a:t>2/1/19</a:t>
            </a:fld>
            <a:endParaRPr lang="en-US"/>
          </a:p>
        </p:txBody>
      </p:sp>
      <p:sp>
        <p:nvSpPr>
          <p:cNvPr id="3" name="Footer Placeholder 2"/>
          <p:cNvSpPr>
            <a:spLocks noGrp="1"/>
          </p:cNvSpPr>
          <p:nvPr>
            <p:ph type="ftr" sz="quarter" idx="11"/>
          </p:nvPr>
        </p:nvSpPr>
        <p:spPr/>
        <p:txBody>
          <a:bodyPr/>
          <a:lstStyle/>
          <a:p>
            <a:pPr algn="r"/>
            <a:r>
              <a:rPr lang="en-US"/>
              <a:t>ITEP</a:t>
            </a: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39</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
            <a:ext cx="9144000" cy="6696364"/>
          </a:xfrm>
          <a:prstGeom prst="rect">
            <a:avLst/>
          </a:prstGeom>
        </p:spPr>
      </p:pic>
    </p:spTree>
    <p:extLst>
      <p:ext uri="{BB962C8B-B14F-4D97-AF65-F5344CB8AC3E}">
        <p14:creationId xmlns:p14="http://schemas.microsoft.com/office/powerpoint/2010/main" val="4770020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on the syllabus?</a:t>
            </a:r>
          </a:p>
        </p:txBody>
      </p:sp>
      <p:sp>
        <p:nvSpPr>
          <p:cNvPr id="3" name="Content Placeholder 2"/>
          <p:cNvSpPr>
            <a:spLocks noGrp="1"/>
          </p:cNvSpPr>
          <p:nvPr>
            <p:ph idx="1"/>
          </p:nvPr>
        </p:nvSpPr>
        <p:spPr/>
        <p:txBody>
          <a:bodyPr>
            <a:normAutofit fontScale="92500" lnSpcReduction="20000"/>
          </a:bodyPr>
          <a:lstStyle/>
          <a:p>
            <a:r>
              <a:rPr lang="en-US" dirty="0"/>
              <a:t>Introduction</a:t>
            </a:r>
          </a:p>
          <a:p>
            <a:pPr lvl="1"/>
            <a:r>
              <a:rPr lang="en-US" dirty="0"/>
              <a:t>Economics of the Internet</a:t>
            </a:r>
          </a:p>
          <a:p>
            <a:r>
              <a:rPr lang="en-US" dirty="0"/>
              <a:t>Technology</a:t>
            </a:r>
          </a:p>
          <a:p>
            <a:pPr lvl="1"/>
            <a:r>
              <a:rPr lang="en-US" dirty="0"/>
              <a:t>Overview of Internet technology (how does the Internet work)</a:t>
            </a:r>
          </a:p>
          <a:p>
            <a:pPr lvl="1"/>
            <a:r>
              <a:rPr lang="en-US" dirty="0"/>
              <a:t>Protocol and architecture standardization (IETF, 3GPP, OMA, ...)</a:t>
            </a:r>
          </a:p>
          <a:p>
            <a:pPr lvl="1"/>
            <a:r>
              <a:rPr lang="en-US" dirty="0"/>
              <a:t>Wireless communications</a:t>
            </a:r>
          </a:p>
          <a:p>
            <a:pPr lvl="2"/>
            <a:r>
              <a:rPr lang="en-US" dirty="0"/>
              <a:t>From AM radio to cellular</a:t>
            </a:r>
          </a:p>
          <a:p>
            <a:pPr lvl="2"/>
            <a:r>
              <a:rPr lang="en-US" dirty="0"/>
              <a:t>Spectrum: properties, allocation and co-existence</a:t>
            </a:r>
          </a:p>
          <a:p>
            <a:r>
              <a:rPr lang="en-US" dirty="0"/>
              <a:t>Economics</a:t>
            </a:r>
          </a:p>
          <a:p>
            <a:pPr lvl="1"/>
            <a:r>
              <a:rPr lang="en-US" dirty="0"/>
              <a:t>Review of basic principles of micro-economics</a:t>
            </a:r>
          </a:p>
          <a:p>
            <a:pPr lvl="1"/>
            <a:r>
              <a:rPr lang="en-US" dirty="0"/>
              <a:t>The economics of networks</a:t>
            </a:r>
          </a:p>
          <a:p>
            <a:pPr lvl="2"/>
            <a:r>
              <a:rPr lang="en-US" dirty="0"/>
              <a:t>building networks, natural monopolies, …</a:t>
            </a:r>
          </a:p>
          <a:p>
            <a:r>
              <a:rPr lang="en-US" dirty="0"/>
              <a:t>Law &amp; policy</a:t>
            </a:r>
          </a:p>
          <a:p>
            <a:pPr lvl="1"/>
            <a:r>
              <a:rPr lang="en-US" dirty="0"/>
              <a:t>How does the law work?</a:t>
            </a:r>
          </a:p>
          <a:p>
            <a:pPr lvl="1"/>
            <a:r>
              <a:rPr lang="en-US" dirty="0"/>
              <a:t>A bit of communication history</a:t>
            </a:r>
          </a:p>
          <a:p>
            <a:pPr lvl="1"/>
            <a:r>
              <a:rPr lang="en-US" dirty="0"/>
              <a:t>The role of communication policy and regulation</a:t>
            </a:r>
          </a:p>
          <a:p>
            <a:pPr lvl="2"/>
            <a:r>
              <a:rPr lang="en-US" dirty="0"/>
              <a:t>Telecom Act, FCC overview</a:t>
            </a:r>
          </a:p>
          <a:p>
            <a:pPr lvl="1"/>
            <a:r>
              <a:rPr lang="en-US" dirty="0"/>
              <a:t>Common carriage, public utilities, significant market power and other regulatory frameworks</a:t>
            </a:r>
          </a:p>
          <a:p>
            <a:endParaRPr lang="en-US" dirty="0"/>
          </a:p>
        </p:txBody>
      </p:sp>
      <p:sp>
        <p:nvSpPr>
          <p:cNvPr id="4" name="Date Placeholder 3"/>
          <p:cNvSpPr>
            <a:spLocks noGrp="1"/>
          </p:cNvSpPr>
          <p:nvPr>
            <p:ph type="dt" sz="half" idx="10"/>
          </p:nvPr>
        </p:nvSpPr>
        <p:spPr/>
        <p:txBody>
          <a:bodyPr/>
          <a:lstStyle/>
          <a:p>
            <a:fld id="{2DEA68C0-8BD3-9744-89E3-70AE4CFA8291}" type="datetime1">
              <a:rPr lang="en-US" smtClean="0"/>
              <a:t>2/1/19</a:t>
            </a:fld>
            <a:endParaRPr lang="en-US"/>
          </a:p>
        </p:txBody>
      </p:sp>
      <p:sp>
        <p:nvSpPr>
          <p:cNvPr id="5" name="Footer Placeholder 4"/>
          <p:cNvSpPr>
            <a:spLocks noGrp="1"/>
          </p:cNvSpPr>
          <p:nvPr>
            <p:ph type="ftr" sz="quarter" idx="11"/>
          </p:nvPr>
        </p:nvSpPr>
        <p:spPr/>
        <p:txBody>
          <a:bodyPr/>
          <a:lstStyle/>
          <a:p>
            <a:pPr algn="r"/>
            <a:r>
              <a:rPr lang="en-US"/>
              <a:t>ITEP</a:t>
            </a: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4</a:t>
            </a:fld>
            <a:endParaRPr lang="en-US"/>
          </a:p>
        </p:txBody>
      </p:sp>
    </p:spTree>
    <p:extLst>
      <p:ext uri="{BB962C8B-B14F-4D97-AF65-F5344CB8AC3E}">
        <p14:creationId xmlns:p14="http://schemas.microsoft.com/office/powerpoint/2010/main" val="31516479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4CC5448-22AF-CC4B-94F3-D6C25BF7D29E}" type="datetime1">
              <a:rPr lang="en-US" smtClean="0"/>
              <a:t>2/1/19</a:t>
            </a:fld>
            <a:endParaRPr lang="en-US"/>
          </a:p>
        </p:txBody>
      </p:sp>
      <p:sp>
        <p:nvSpPr>
          <p:cNvPr id="4" name="Footer Placeholder 3"/>
          <p:cNvSpPr>
            <a:spLocks noGrp="1"/>
          </p:cNvSpPr>
          <p:nvPr>
            <p:ph type="ftr" sz="quarter" idx="11"/>
          </p:nvPr>
        </p:nvSpPr>
        <p:spPr/>
        <p:txBody>
          <a:bodyPr/>
          <a:lstStyle/>
          <a:p>
            <a:pPr algn="r"/>
            <a:r>
              <a:rPr lang="en-US"/>
              <a:t>ITEP</a:t>
            </a: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40</a:t>
            </a:fld>
            <a:endParaRPr lang="en-US"/>
          </a:p>
        </p:txBody>
      </p:sp>
      <p:sp>
        <p:nvSpPr>
          <p:cNvPr id="2" name="Title 1"/>
          <p:cNvSpPr>
            <a:spLocks noGrp="1"/>
          </p:cNvSpPr>
          <p:nvPr>
            <p:ph type="title"/>
          </p:nvPr>
        </p:nvSpPr>
        <p:spPr/>
        <p:txBody>
          <a:bodyPr>
            <a:normAutofit/>
          </a:bodyPr>
          <a:lstStyle/>
          <a:p>
            <a:r>
              <a:rPr lang="en-US" dirty="0"/>
              <a:t>Cable TV subscriptions</a:t>
            </a:r>
          </a:p>
        </p:txBody>
      </p:sp>
      <p:pic>
        <p:nvPicPr>
          <p:cNvPr id="7" name="Picture 6"/>
          <p:cNvPicPr>
            <a:picLocks noChangeAspect="1"/>
          </p:cNvPicPr>
          <p:nvPr/>
        </p:nvPicPr>
        <p:blipFill>
          <a:blip r:embed="rId2"/>
          <a:stretch>
            <a:fillRect/>
          </a:stretch>
        </p:blipFill>
        <p:spPr>
          <a:xfrm>
            <a:off x="819150" y="1524000"/>
            <a:ext cx="7334250" cy="4889500"/>
          </a:xfrm>
          <a:prstGeom prst="rect">
            <a:avLst/>
          </a:prstGeom>
        </p:spPr>
      </p:pic>
    </p:spTree>
    <p:extLst>
      <p:ext uri="{BB962C8B-B14F-4D97-AF65-F5344CB8AC3E}">
        <p14:creationId xmlns:p14="http://schemas.microsoft.com/office/powerpoint/2010/main" val="19999864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EB42AE8-91D7-4D42-BF49-E15F2AAD0360}" type="datetime1">
              <a:rPr lang="en-US" smtClean="0"/>
              <a:t>2/1/19</a:t>
            </a:fld>
            <a:endParaRPr lang="en-US"/>
          </a:p>
        </p:txBody>
      </p:sp>
      <p:sp>
        <p:nvSpPr>
          <p:cNvPr id="4" name="Footer Placeholder 3"/>
          <p:cNvSpPr>
            <a:spLocks noGrp="1"/>
          </p:cNvSpPr>
          <p:nvPr>
            <p:ph type="ftr" sz="quarter" idx="11"/>
          </p:nvPr>
        </p:nvSpPr>
        <p:spPr/>
        <p:txBody>
          <a:bodyPr/>
          <a:lstStyle/>
          <a:p>
            <a:pPr algn="r"/>
            <a:r>
              <a:rPr lang="en-US"/>
              <a:t>ITEP</a:t>
            </a: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41</a:t>
            </a:fld>
            <a:endParaRPr lang="en-US"/>
          </a:p>
        </p:txBody>
      </p:sp>
      <p:sp>
        <p:nvSpPr>
          <p:cNvPr id="2" name="Title 1"/>
          <p:cNvSpPr>
            <a:spLocks noGrp="1"/>
          </p:cNvSpPr>
          <p:nvPr>
            <p:ph type="title"/>
          </p:nvPr>
        </p:nvSpPr>
        <p:spPr/>
        <p:txBody>
          <a:bodyPr/>
          <a:lstStyle/>
          <a:p>
            <a:r>
              <a:rPr lang="en-US" dirty="0"/>
              <a:t>Cable companies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5900" y="1356188"/>
            <a:ext cx="2913213" cy="5501811"/>
          </a:xfrm>
          <a:prstGeom prst="rect">
            <a:avLst/>
          </a:prstGeom>
        </p:spPr>
      </p:pic>
    </p:spTree>
    <p:extLst>
      <p:ext uri="{BB962C8B-B14F-4D97-AF65-F5344CB8AC3E}">
        <p14:creationId xmlns:p14="http://schemas.microsoft.com/office/powerpoint/2010/main" val="2400386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106608" y="1870167"/>
            <a:ext cx="2619558" cy="1967232"/>
          </a:xfrm>
          <a:prstGeom prst="rect">
            <a:avLst/>
          </a:prstGeom>
          <a:solidFill>
            <a:srgbClr val="92D050">
              <a:alpha val="21000"/>
            </a:srgbClr>
          </a:solidFill>
          <a:ln w="26424">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p:cNvSpPr>
            <a:spLocks noGrp="1"/>
          </p:cNvSpPr>
          <p:nvPr>
            <p:ph type="dt" sz="half" idx="10"/>
          </p:nvPr>
        </p:nvSpPr>
        <p:spPr/>
        <p:txBody>
          <a:bodyPr/>
          <a:lstStyle/>
          <a:p>
            <a:fld id="{1EB42AE8-91D7-4D42-BF49-E15F2AAD0360}" type="datetime1">
              <a:rPr lang="en-US" smtClean="0"/>
              <a:t>2/1/19</a:t>
            </a:fld>
            <a:endParaRPr lang="en-US"/>
          </a:p>
        </p:txBody>
      </p:sp>
      <p:sp>
        <p:nvSpPr>
          <p:cNvPr id="4" name="Footer Placeholder 3"/>
          <p:cNvSpPr>
            <a:spLocks noGrp="1"/>
          </p:cNvSpPr>
          <p:nvPr>
            <p:ph type="ftr" sz="quarter" idx="11"/>
          </p:nvPr>
        </p:nvSpPr>
        <p:spPr/>
        <p:txBody>
          <a:bodyPr/>
          <a:lstStyle/>
          <a:p>
            <a:pPr algn="r"/>
            <a:r>
              <a:rPr lang="en-US"/>
              <a:t>ITEP</a:t>
            </a: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42</a:t>
            </a:fld>
            <a:endParaRPr lang="en-US"/>
          </a:p>
        </p:txBody>
      </p:sp>
      <p:sp>
        <p:nvSpPr>
          <p:cNvPr id="2" name="Title 1"/>
          <p:cNvSpPr>
            <a:spLocks noGrp="1"/>
          </p:cNvSpPr>
          <p:nvPr>
            <p:ph type="title"/>
          </p:nvPr>
        </p:nvSpPr>
        <p:spPr/>
        <p:txBody>
          <a:bodyPr/>
          <a:lstStyle/>
          <a:p>
            <a:r>
              <a:rPr lang="en-US" dirty="0"/>
              <a:t>It used to be simple (ca. 1990)</a:t>
            </a:r>
          </a:p>
        </p:txBody>
      </p:sp>
      <p:sp>
        <p:nvSpPr>
          <p:cNvPr id="6" name="Rounded Rectangle 5"/>
          <p:cNvSpPr/>
          <p:nvPr/>
        </p:nvSpPr>
        <p:spPr>
          <a:xfrm>
            <a:off x="534755" y="1875035"/>
            <a:ext cx="3575408" cy="23425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678593" y="2214082"/>
            <a:ext cx="1438382" cy="1602768"/>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cable</a:t>
            </a:r>
          </a:p>
          <a:p>
            <a:pPr algn="ctr"/>
            <a:r>
              <a:rPr lang="en-US" dirty="0"/>
              <a:t>(CATV)</a:t>
            </a:r>
          </a:p>
        </p:txBody>
      </p:sp>
      <p:sp>
        <p:nvSpPr>
          <p:cNvPr id="8" name="Rounded Rectangle 7"/>
          <p:cNvSpPr/>
          <p:nvPr/>
        </p:nvSpPr>
        <p:spPr>
          <a:xfrm>
            <a:off x="2444463" y="2234631"/>
            <a:ext cx="1438382" cy="1602768"/>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satellite</a:t>
            </a:r>
          </a:p>
          <a:p>
            <a:pPr algn="ctr"/>
            <a:r>
              <a:rPr lang="en-US" dirty="0"/>
              <a:t>(SAT)</a:t>
            </a:r>
          </a:p>
        </p:txBody>
      </p:sp>
      <p:sp>
        <p:nvSpPr>
          <p:cNvPr id="9" name="Rounded Rectangle 8"/>
          <p:cNvSpPr/>
          <p:nvPr/>
        </p:nvSpPr>
        <p:spPr>
          <a:xfrm>
            <a:off x="4572000" y="4009508"/>
            <a:ext cx="1438382" cy="1602768"/>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6010382" y="4959329"/>
            <a:ext cx="633507" cy="369332"/>
          </a:xfrm>
          <a:prstGeom prst="rect">
            <a:avLst/>
          </a:prstGeom>
          <a:noFill/>
        </p:spPr>
        <p:txBody>
          <a:bodyPr wrap="none" rtlCol="0">
            <a:spAutoFit/>
          </a:bodyPr>
          <a:lstStyle/>
          <a:p>
            <a:r>
              <a:rPr lang="en-US">
                <a:solidFill>
                  <a:srgbClr val="00B0F0"/>
                </a:solidFill>
              </a:rPr>
              <a:t>LEC</a:t>
            </a:r>
          </a:p>
        </p:txBody>
      </p:sp>
      <p:sp>
        <p:nvSpPr>
          <p:cNvPr id="11" name="Rounded Rectangle 10"/>
          <p:cNvSpPr/>
          <p:nvPr/>
        </p:nvSpPr>
        <p:spPr>
          <a:xfrm>
            <a:off x="4572000" y="4245813"/>
            <a:ext cx="1438382" cy="5650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ounded Rectangle 11"/>
          <p:cNvSpPr/>
          <p:nvPr/>
        </p:nvSpPr>
        <p:spPr>
          <a:xfrm>
            <a:off x="4873575" y="4936749"/>
            <a:ext cx="870732" cy="5650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CLEC</a:t>
            </a:r>
          </a:p>
        </p:txBody>
      </p:sp>
      <p:sp>
        <p:nvSpPr>
          <p:cNvPr id="13" name="Rounded Rectangle 12"/>
          <p:cNvSpPr/>
          <p:nvPr/>
        </p:nvSpPr>
        <p:spPr>
          <a:xfrm>
            <a:off x="5463052" y="4378840"/>
            <a:ext cx="577690" cy="4474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t>RLEC</a:t>
            </a:r>
          </a:p>
        </p:txBody>
      </p:sp>
      <p:sp>
        <p:nvSpPr>
          <p:cNvPr id="14" name="TextBox 13"/>
          <p:cNvSpPr txBox="1"/>
          <p:nvPr/>
        </p:nvSpPr>
        <p:spPr>
          <a:xfrm>
            <a:off x="4657001" y="4264599"/>
            <a:ext cx="697627" cy="369332"/>
          </a:xfrm>
          <a:prstGeom prst="rect">
            <a:avLst/>
          </a:prstGeom>
          <a:noFill/>
        </p:spPr>
        <p:txBody>
          <a:bodyPr wrap="none" rtlCol="0">
            <a:spAutoFit/>
          </a:bodyPr>
          <a:lstStyle/>
          <a:p>
            <a:r>
              <a:rPr lang="en-US">
                <a:solidFill>
                  <a:srgbClr val="FFFF00"/>
                </a:solidFill>
              </a:rPr>
              <a:t>ILEC</a:t>
            </a:r>
          </a:p>
        </p:txBody>
      </p:sp>
      <p:sp>
        <p:nvSpPr>
          <p:cNvPr id="15" name="TextBox 14"/>
          <p:cNvSpPr txBox="1"/>
          <p:nvPr/>
        </p:nvSpPr>
        <p:spPr>
          <a:xfrm>
            <a:off x="678593" y="1870167"/>
            <a:ext cx="851515" cy="369332"/>
          </a:xfrm>
          <a:prstGeom prst="rect">
            <a:avLst/>
          </a:prstGeom>
          <a:noFill/>
        </p:spPr>
        <p:txBody>
          <a:bodyPr wrap="none" rtlCol="0">
            <a:spAutoFit/>
          </a:bodyPr>
          <a:lstStyle/>
          <a:p>
            <a:r>
              <a:rPr lang="en-US" dirty="0"/>
              <a:t>MVPD</a:t>
            </a:r>
          </a:p>
        </p:txBody>
      </p:sp>
      <p:pic>
        <p:nvPicPr>
          <p:cNvPr id="16" name="Picture 15"/>
          <p:cNvPicPr>
            <a:picLocks noChangeAspect="1"/>
          </p:cNvPicPr>
          <p:nvPr/>
        </p:nvPicPr>
        <p:blipFill>
          <a:blip r:embed="rId2"/>
          <a:stretch>
            <a:fillRect/>
          </a:stretch>
        </p:blipFill>
        <p:spPr>
          <a:xfrm>
            <a:off x="6659617" y="3976366"/>
            <a:ext cx="1920765" cy="1920765"/>
          </a:xfrm>
          <a:prstGeom prst="rect">
            <a:avLst/>
          </a:prstGeom>
        </p:spPr>
      </p:pic>
      <p:pic>
        <p:nvPicPr>
          <p:cNvPr id="17" name="Picture 16"/>
          <p:cNvPicPr>
            <a:picLocks noChangeAspect="1"/>
          </p:cNvPicPr>
          <p:nvPr/>
        </p:nvPicPr>
        <p:blipFill>
          <a:blip r:embed="rId3"/>
          <a:stretch>
            <a:fillRect/>
          </a:stretch>
        </p:blipFill>
        <p:spPr>
          <a:xfrm>
            <a:off x="5321515" y="2103856"/>
            <a:ext cx="2146300" cy="520700"/>
          </a:xfrm>
          <a:prstGeom prst="rect">
            <a:avLst/>
          </a:prstGeom>
        </p:spPr>
      </p:pic>
      <p:pic>
        <p:nvPicPr>
          <p:cNvPr id="18" name="Picture 17"/>
          <p:cNvPicPr>
            <a:picLocks noChangeAspect="1"/>
          </p:cNvPicPr>
          <p:nvPr/>
        </p:nvPicPr>
        <p:blipFill>
          <a:blip r:embed="rId4"/>
          <a:stretch>
            <a:fillRect/>
          </a:stretch>
        </p:blipFill>
        <p:spPr>
          <a:xfrm>
            <a:off x="5744307" y="2596663"/>
            <a:ext cx="1290549" cy="1129230"/>
          </a:xfrm>
          <a:prstGeom prst="rect">
            <a:avLst/>
          </a:prstGeom>
        </p:spPr>
      </p:pic>
      <p:sp>
        <p:nvSpPr>
          <p:cNvPr id="20" name="TextBox 19"/>
          <p:cNvSpPr txBox="1"/>
          <p:nvPr/>
        </p:nvSpPr>
        <p:spPr>
          <a:xfrm>
            <a:off x="7130100" y="3447518"/>
            <a:ext cx="556563" cy="369332"/>
          </a:xfrm>
          <a:prstGeom prst="rect">
            <a:avLst/>
          </a:prstGeom>
          <a:noFill/>
        </p:spPr>
        <p:txBody>
          <a:bodyPr wrap="none" rtlCol="0">
            <a:spAutoFit/>
          </a:bodyPr>
          <a:lstStyle/>
          <a:p>
            <a:r>
              <a:rPr lang="en-US"/>
              <a:t>ISP</a:t>
            </a:r>
          </a:p>
        </p:txBody>
      </p:sp>
      <p:cxnSp>
        <p:nvCxnSpPr>
          <p:cNvPr id="23" name="Straight Connector 22"/>
          <p:cNvCxnSpPr/>
          <p:nvPr/>
        </p:nvCxnSpPr>
        <p:spPr>
          <a:xfrm>
            <a:off x="4253501" y="1524000"/>
            <a:ext cx="0" cy="4938445"/>
          </a:xfrm>
          <a:prstGeom prst="line">
            <a:avLst/>
          </a:prstGeom>
          <a:ln w="4762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13704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OTT, VOD, SVOD, …</a:t>
            </a:r>
          </a:p>
        </p:txBody>
      </p:sp>
      <p:sp>
        <p:nvSpPr>
          <p:cNvPr id="3" name="Content Placeholder 2"/>
          <p:cNvSpPr>
            <a:spLocks noGrp="1"/>
          </p:cNvSpPr>
          <p:nvPr>
            <p:ph idx="1"/>
          </p:nvPr>
        </p:nvSpPr>
        <p:spPr/>
        <p:txBody>
          <a:bodyPr>
            <a:normAutofit/>
          </a:bodyPr>
          <a:lstStyle/>
          <a:p>
            <a:r>
              <a:rPr lang="en-US" dirty="0"/>
              <a:t>OTT = delivery of services (interactive voice, entertainment video) over the Internet without subscribing to traditional cable or telephone service</a:t>
            </a:r>
          </a:p>
          <a:p>
            <a:pPr lvl="1"/>
            <a:r>
              <a:rPr lang="en-US" dirty="0"/>
              <a:t>Video: Netflix, </a:t>
            </a:r>
            <a:r>
              <a:rPr lang="en-US" dirty="0" err="1"/>
              <a:t>Hulu</a:t>
            </a:r>
            <a:r>
              <a:rPr lang="en-US" dirty="0"/>
              <a:t>, HBO Go, YouTube, </a:t>
            </a:r>
            <a:r>
              <a:rPr lang="en-US" dirty="0" err="1"/>
              <a:t>Vimeo</a:t>
            </a:r>
            <a:r>
              <a:rPr lang="en-US" dirty="0"/>
              <a:t>, Go90</a:t>
            </a:r>
          </a:p>
          <a:p>
            <a:pPr lvl="1"/>
            <a:r>
              <a:rPr lang="en-US" dirty="0"/>
              <a:t>Voice: Skype, Vonage, </a:t>
            </a:r>
            <a:r>
              <a:rPr lang="en-US" dirty="0" err="1"/>
              <a:t>FaceTime</a:t>
            </a:r>
            <a:r>
              <a:rPr lang="en-US" dirty="0"/>
              <a:t>, …</a:t>
            </a:r>
          </a:p>
          <a:p>
            <a:r>
              <a:rPr lang="en-US" dirty="0"/>
              <a:t>OVD = online video distribution (linear, scheduled [not VOD])</a:t>
            </a:r>
          </a:p>
          <a:p>
            <a:r>
              <a:rPr lang="en-US" dirty="0"/>
              <a:t>SVOD = streaming/subscription video on demand</a:t>
            </a:r>
          </a:p>
          <a:p>
            <a:r>
              <a:rPr lang="en-US" dirty="0"/>
              <a:t>AVOD = ad-supported video-on-demand</a:t>
            </a:r>
          </a:p>
          <a:p>
            <a:r>
              <a:rPr lang="en-US" dirty="0"/>
              <a:t>TVOD = transactional; “pay TV”</a:t>
            </a:r>
          </a:p>
          <a:p>
            <a:r>
              <a:rPr lang="en-US" dirty="0"/>
              <a:t>MVPD = multi-channel video programming distributor</a:t>
            </a:r>
          </a:p>
          <a:p>
            <a:pPr lvl="1"/>
            <a:r>
              <a:rPr lang="en-US" dirty="0"/>
              <a:t>typically, linear = “live TV”</a:t>
            </a:r>
            <a:r>
              <a:rPr lang="en-US" dirty="0">
                <a:sym typeface="Wingdings"/>
              </a:rPr>
              <a:t> can be </a:t>
            </a:r>
            <a:r>
              <a:rPr lang="en-US">
                <a:sym typeface="Wingdings"/>
              </a:rPr>
              <a:t>cable (all cable systems are MVPDs), satellite (also) </a:t>
            </a:r>
            <a:r>
              <a:rPr lang="en-US" dirty="0">
                <a:sym typeface="Wingdings"/>
              </a:rPr>
              <a:t>or fiber!</a:t>
            </a:r>
            <a:endParaRPr lang="en-US" dirty="0"/>
          </a:p>
          <a:p>
            <a:r>
              <a:rPr lang="en-US" dirty="0"/>
              <a:t>TV Everywhere = cable service over IP (same bundle)</a:t>
            </a:r>
          </a:p>
          <a:p>
            <a:endParaRPr lang="en-US" dirty="0"/>
          </a:p>
        </p:txBody>
      </p:sp>
      <p:sp>
        <p:nvSpPr>
          <p:cNvPr id="4" name="Date Placeholder 3"/>
          <p:cNvSpPr>
            <a:spLocks noGrp="1"/>
          </p:cNvSpPr>
          <p:nvPr>
            <p:ph type="dt" sz="half" idx="10"/>
          </p:nvPr>
        </p:nvSpPr>
        <p:spPr/>
        <p:txBody>
          <a:bodyPr/>
          <a:lstStyle/>
          <a:p>
            <a:fld id="{2495D3FD-924E-9F47-909F-D7E1B2FA4A3D}" type="datetime1">
              <a:rPr lang="en-US" smtClean="0"/>
              <a:t>2/1/19</a:t>
            </a:fld>
            <a:endParaRPr lang="en-US"/>
          </a:p>
        </p:txBody>
      </p:sp>
      <p:sp>
        <p:nvSpPr>
          <p:cNvPr id="5" name="Footer Placeholder 4"/>
          <p:cNvSpPr>
            <a:spLocks noGrp="1"/>
          </p:cNvSpPr>
          <p:nvPr>
            <p:ph type="ftr" sz="quarter" idx="11"/>
          </p:nvPr>
        </p:nvSpPr>
        <p:spPr/>
        <p:txBody>
          <a:bodyPr/>
          <a:lstStyle/>
          <a:p>
            <a:pPr algn="r"/>
            <a:r>
              <a:rPr lang="en-US"/>
              <a:t>ITEP</a:t>
            </a: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43</a:t>
            </a:fld>
            <a:endParaRPr lang="en-US"/>
          </a:p>
        </p:txBody>
      </p:sp>
    </p:spTree>
    <p:extLst>
      <p:ext uri="{BB962C8B-B14F-4D97-AF65-F5344CB8AC3E}">
        <p14:creationId xmlns:p14="http://schemas.microsoft.com/office/powerpoint/2010/main" val="11238615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EB42AE8-91D7-4D42-BF49-E15F2AAD0360}" type="datetime1">
              <a:rPr lang="en-US" smtClean="0"/>
              <a:t>2/1/19</a:t>
            </a:fld>
            <a:endParaRPr lang="en-US"/>
          </a:p>
        </p:txBody>
      </p:sp>
      <p:sp>
        <p:nvSpPr>
          <p:cNvPr id="4" name="Footer Placeholder 3"/>
          <p:cNvSpPr>
            <a:spLocks noGrp="1"/>
          </p:cNvSpPr>
          <p:nvPr>
            <p:ph type="ftr" sz="quarter" idx="11"/>
          </p:nvPr>
        </p:nvSpPr>
        <p:spPr/>
        <p:txBody>
          <a:bodyPr/>
          <a:lstStyle/>
          <a:p>
            <a:pPr algn="r"/>
            <a:r>
              <a:rPr lang="en-US"/>
              <a:t>ITEP</a:t>
            </a: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44</a:t>
            </a:fld>
            <a:endParaRPr lang="en-US"/>
          </a:p>
        </p:txBody>
      </p:sp>
      <p:sp>
        <p:nvSpPr>
          <p:cNvPr id="2" name="Title 1"/>
          <p:cNvSpPr>
            <a:spLocks noGrp="1"/>
          </p:cNvSpPr>
          <p:nvPr>
            <p:ph type="title"/>
          </p:nvPr>
        </p:nvSpPr>
        <p:spPr/>
        <p:txBody>
          <a:bodyPr/>
          <a:lstStyle/>
          <a:p>
            <a:r>
              <a:rPr lang="en-US" dirty="0"/>
              <a:t>OTT, SVOD, …</a:t>
            </a:r>
          </a:p>
        </p:txBody>
      </p:sp>
      <p:graphicFrame>
        <p:nvGraphicFramePr>
          <p:cNvPr id="6" name="Table 5"/>
          <p:cNvGraphicFramePr>
            <a:graphicFrameLocks noGrp="1"/>
          </p:cNvGraphicFramePr>
          <p:nvPr>
            <p:extLst>
              <p:ext uri="{D42A27DB-BD31-4B8C-83A1-F6EECF244321}">
                <p14:modId xmlns:p14="http://schemas.microsoft.com/office/powerpoint/2010/main" val="818955699"/>
              </p:ext>
            </p:extLst>
          </p:nvPr>
        </p:nvGraphicFramePr>
        <p:xfrm>
          <a:off x="438772" y="1620833"/>
          <a:ext cx="8229600" cy="3256280"/>
        </p:xfrm>
        <a:graphic>
          <a:graphicData uri="http://schemas.openxmlformats.org/drawingml/2006/table">
            <a:tbl>
              <a:tblPr firstRow="1" bandRow="1">
                <a:tableStyleId>{D7AC3CCA-C797-4891-BE02-D94E43425B78}</a:tableStyleId>
              </a:tblPr>
              <a:tblGrid>
                <a:gridCol w="1645920">
                  <a:extLst>
                    <a:ext uri="{9D8B030D-6E8A-4147-A177-3AD203B41FA5}">
                      <a16:colId xmlns:a16="http://schemas.microsoft.com/office/drawing/2014/main" val="20000"/>
                    </a:ext>
                  </a:extLst>
                </a:gridCol>
                <a:gridCol w="1645920">
                  <a:extLst>
                    <a:ext uri="{9D8B030D-6E8A-4147-A177-3AD203B41FA5}">
                      <a16:colId xmlns:a16="http://schemas.microsoft.com/office/drawing/2014/main" val="20001"/>
                    </a:ext>
                  </a:extLst>
                </a:gridCol>
                <a:gridCol w="1645920">
                  <a:extLst>
                    <a:ext uri="{9D8B030D-6E8A-4147-A177-3AD203B41FA5}">
                      <a16:colId xmlns:a16="http://schemas.microsoft.com/office/drawing/2014/main" val="20002"/>
                    </a:ext>
                  </a:extLst>
                </a:gridCol>
                <a:gridCol w="1645920">
                  <a:extLst>
                    <a:ext uri="{9D8B030D-6E8A-4147-A177-3AD203B41FA5}">
                      <a16:colId xmlns:a16="http://schemas.microsoft.com/office/drawing/2014/main" val="20003"/>
                    </a:ext>
                  </a:extLst>
                </a:gridCol>
                <a:gridCol w="1645920">
                  <a:extLst>
                    <a:ext uri="{9D8B030D-6E8A-4147-A177-3AD203B41FA5}">
                      <a16:colId xmlns:a16="http://schemas.microsoft.com/office/drawing/2014/main" val="20004"/>
                    </a:ext>
                  </a:extLst>
                </a:gridCol>
              </a:tblGrid>
              <a:tr h="370840">
                <a:tc>
                  <a:txBody>
                    <a:bodyPr/>
                    <a:lstStyle/>
                    <a:p>
                      <a:r>
                        <a:rPr lang="en-US" dirty="0"/>
                        <a:t>Service</a:t>
                      </a:r>
                    </a:p>
                  </a:txBody>
                  <a:tcPr/>
                </a:tc>
                <a:tc>
                  <a:txBody>
                    <a:bodyPr/>
                    <a:lstStyle/>
                    <a:p>
                      <a:r>
                        <a:rPr lang="en-US" dirty="0"/>
                        <a:t>Linear vs. on-demand</a:t>
                      </a:r>
                    </a:p>
                  </a:txBody>
                  <a:tcPr/>
                </a:tc>
                <a:tc>
                  <a:txBody>
                    <a:bodyPr/>
                    <a:lstStyle/>
                    <a:p>
                      <a:r>
                        <a:rPr lang="en-US" dirty="0"/>
                        <a:t>bundle</a:t>
                      </a:r>
                      <a:r>
                        <a:rPr lang="en-US" baseline="0" dirty="0"/>
                        <a:t> or individual</a:t>
                      </a:r>
                      <a:endParaRPr lang="en-US" dirty="0"/>
                    </a:p>
                  </a:txBody>
                  <a:tcPr/>
                </a:tc>
                <a:tc>
                  <a:txBody>
                    <a:bodyPr/>
                    <a:lstStyle/>
                    <a:p>
                      <a:r>
                        <a:rPr lang="en-US" dirty="0"/>
                        <a:t>payment</a:t>
                      </a:r>
                    </a:p>
                  </a:txBody>
                  <a:tcPr/>
                </a:tc>
                <a:tc>
                  <a:txBody>
                    <a:bodyPr/>
                    <a:lstStyle/>
                    <a:p>
                      <a:r>
                        <a:rPr lang="en-US" dirty="0"/>
                        <a:t>example</a:t>
                      </a:r>
                    </a:p>
                  </a:txBody>
                  <a:tcPr/>
                </a:tc>
                <a:extLst>
                  <a:ext uri="{0D108BD9-81ED-4DB2-BD59-A6C34878D82A}">
                    <a16:rowId xmlns:a16="http://schemas.microsoft.com/office/drawing/2014/main" val="10000"/>
                  </a:ext>
                </a:extLst>
              </a:tr>
              <a:tr h="370840">
                <a:tc>
                  <a:txBody>
                    <a:bodyPr/>
                    <a:lstStyle/>
                    <a:p>
                      <a:r>
                        <a:rPr lang="en-US" dirty="0"/>
                        <a:t>OVD</a:t>
                      </a:r>
                    </a:p>
                  </a:txBody>
                  <a:tcPr/>
                </a:tc>
                <a:tc>
                  <a:txBody>
                    <a:bodyPr/>
                    <a:lstStyle/>
                    <a:p>
                      <a:r>
                        <a:rPr lang="en-US" dirty="0"/>
                        <a:t>both</a:t>
                      </a:r>
                    </a:p>
                  </a:txBody>
                  <a:tcPr/>
                </a:tc>
                <a:tc>
                  <a:txBody>
                    <a:bodyPr/>
                    <a:lstStyle/>
                    <a:p>
                      <a:r>
                        <a:rPr lang="en-US" dirty="0"/>
                        <a:t>any</a:t>
                      </a:r>
                    </a:p>
                  </a:txBody>
                  <a:tcPr/>
                </a:tc>
                <a:tc>
                  <a:txBody>
                    <a:bodyPr/>
                    <a:lstStyle/>
                    <a:p>
                      <a:r>
                        <a:rPr lang="en-US" dirty="0"/>
                        <a:t>any</a:t>
                      </a:r>
                    </a:p>
                  </a:txBody>
                  <a:tcPr/>
                </a:tc>
                <a:tc>
                  <a:txBody>
                    <a:bodyPr/>
                    <a:lstStyle/>
                    <a:p>
                      <a:endParaRPr lang="en-US" dirty="0"/>
                    </a:p>
                  </a:txBody>
                  <a:tcPr/>
                </a:tc>
                <a:extLst>
                  <a:ext uri="{0D108BD9-81ED-4DB2-BD59-A6C34878D82A}">
                    <a16:rowId xmlns:a16="http://schemas.microsoft.com/office/drawing/2014/main" val="10001"/>
                  </a:ext>
                </a:extLst>
              </a:tr>
              <a:tr h="370840">
                <a:tc>
                  <a:txBody>
                    <a:bodyPr/>
                    <a:lstStyle/>
                    <a:p>
                      <a:r>
                        <a:rPr lang="en-US" dirty="0"/>
                        <a:t>MVPD</a:t>
                      </a:r>
                    </a:p>
                  </a:txBody>
                  <a:tcPr/>
                </a:tc>
                <a:tc>
                  <a:txBody>
                    <a:bodyPr/>
                    <a:lstStyle/>
                    <a:p>
                      <a:r>
                        <a:rPr lang="en-US" dirty="0"/>
                        <a:t>linear (may offer VOD)</a:t>
                      </a:r>
                    </a:p>
                  </a:txBody>
                  <a:tcPr/>
                </a:tc>
                <a:tc>
                  <a:txBody>
                    <a:bodyPr/>
                    <a:lstStyle/>
                    <a:p>
                      <a:r>
                        <a:rPr lang="en-US" dirty="0"/>
                        <a:t>bundles</a:t>
                      </a:r>
                    </a:p>
                  </a:txBody>
                  <a:tcPr/>
                </a:tc>
                <a:tc>
                  <a:txBody>
                    <a:bodyPr/>
                    <a:lstStyle/>
                    <a:p>
                      <a:r>
                        <a:rPr lang="en-US" dirty="0"/>
                        <a:t>monthly</a:t>
                      </a:r>
                    </a:p>
                  </a:txBody>
                  <a:tcPr/>
                </a:tc>
                <a:tc>
                  <a:txBody>
                    <a:bodyPr/>
                    <a:lstStyle/>
                    <a:p>
                      <a:r>
                        <a:rPr lang="en-US" dirty="0"/>
                        <a:t>cable TV, satellite</a:t>
                      </a:r>
                    </a:p>
                  </a:txBody>
                  <a:tcPr/>
                </a:tc>
                <a:extLst>
                  <a:ext uri="{0D108BD9-81ED-4DB2-BD59-A6C34878D82A}">
                    <a16:rowId xmlns:a16="http://schemas.microsoft.com/office/drawing/2014/main" val="10002"/>
                  </a:ext>
                </a:extLst>
              </a:tr>
              <a:tr h="370840">
                <a:tc>
                  <a:txBody>
                    <a:bodyPr/>
                    <a:lstStyle/>
                    <a:p>
                      <a:r>
                        <a:rPr lang="en-US" dirty="0"/>
                        <a:t>TV</a:t>
                      </a:r>
                      <a:r>
                        <a:rPr lang="en-US" baseline="0" dirty="0"/>
                        <a:t> Everywhere</a:t>
                      </a:r>
                      <a:endParaRPr lang="en-US" dirty="0"/>
                    </a:p>
                  </a:txBody>
                  <a:tcPr/>
                </a:tc>
                <a:tc>
                  <a:txBody>
                    <a:bodyPr/>
                    <a:lstStyle/>
                    <a:p>
                      <a:r>
                        <a:rPr lang="en-US" dirty="0"/>
                        <a:t>linear</a:t>
                      </a:r>
                    </a:p>
                  </a:txBody>
                  <a:tcPr/>
                </a:tc>
                <a:tc>
                  <a:txBody>
                    <a:bodyPr/>
                    <a:lstStyle/>
                    <a:p>
                      <a:r>
                        <a:rPr lang="en-US" dirty="0"/>
                        <a:t>subset</a:t>
                      </a:r>
                      <a:r>
                        <a:rPr lang="en-US" baseline="0" dirty="0"/>
                        <a:t> of TV bundle</a:t>
                      </a:r>
                      <a:endParaRPr lang="en-US" dirty="0"/>
                    </a:p>
                  </a:txBody>
                  <a:tcPr/>
                </a:tc>
                <a:tc>
                  <a:txBody>
                    <a:bodyPr/>
                    <a:lstStyle/>
                    <a:p>
                      <a:r>
                        <a:rPr lang="en-US" dirty="0"/>
                        <a:t>monthly</a:t>
                      </a:r>
                    </a:p>
                  </a:txBody>
                  <a:tcPr/>
                </a:tc>
                <a:tc>
                  <a:txBody>
                    <a:bodyPr/>
                    <a:lstStyle/>
                    <a:p>
                      <a:r>
                        <a:rPr lang="en-US" dirty="0"/>
                        <a:t>Comcast,</a:t>
                      </a:r>
                      <a:r>
                        <a:rPr lang="en-US" baseline="0" dirty="0"/>
                        <a:t> TWC</a:t>
                      </a:r>
                      <a:endParaRPr lang="en-US" dirty="0"/>
                    </a:p>
                  </a:txBody>
                  <a:tcPr/>
                </a:tc>
                <a:extLst>
                  <a:ext uri="{0D108BD9-81ED-4DB2-BD59-A6C34878D82A}">
                    <a16:rowId xmlns:a16="http://schemas.microsoft.com/office/drawing/2014/main" val="10003"/>
                  </a:ext>
                </a:extLst>
              </a:tr>
              <a:tr h="370840">
                <a:tc>
                  <a:txBody>
                    <a:bodyPr/>
                    <a:lstStyle/>
                    <a:p>
                      <a:r>
                        <a:rPr lang="en-US" dirty="0"/>
                        <a:t>SVOD</a:t>
                      </a:r>
                    </a:p>
                  </a:txBody>
                  <a:tcPr/>
                </a:tc>
                <a:tc rowSpan="3">
                  <a:txBody>
                    <a:bodyPr/>
                    <a:lstStyle/>
                    <a:p>
                      <a:r>
                        <a:rPr lang="en-US" dirty="0"/>
                        <a:t>on demand</a:t>
                      </a:r>
                    </a:p>
                  </a:txBody>
                  <a:tcPr/>
                </a:tc>
                <a:tc>
                  <a:txBody>
                    <a:bodyPr/>
                    <a:lstStyle/>
                    <a:p>
                      <a:r>
                        <a:rPr lang="en-US" dirty="0"/>
                        <a:t>bundle</a:t>
                      </a:r>
                    </a:p>
                  </a:txBody>
                  <a:tcPr/>
                </a:tc>
                <a:tc>
                  <a:txBody>
                    <a:bodyPr/>
                    <a:lstStyle/>
                    <a:p>
                      <a:r>
                        <a:rPr lang="en-US" dirty="0"/>
                        <a:t>monthly</a:t>
                      </a:r>
                    </a:p>
                  </a:txBody>
                  <a:tcPr/>
                </a:tc>
                <a:tc>
                  <a:txBody>
                    <a:bodyPr/>
                    <a:lstStyle/>
                    <a:p>
                      <a:r>
                        <a:rPr lang="en-US" dirty="0" err="1"/>
                        <a:t>Netlfix</a:t>
                      </a:r>
                      <a:r>
                        <a:rPr lang="en-US" dirty="0"/>
                        <a:t>,</a:t>
                      </a:r>
                      <a:r>
                        <a:rPr lang="en-US" baseline="0" dirty="0"/>
                        <a:t> HBO Go, </a:t>
                      </a:r>
                      <a:r>
                        <a:rPr lang="en-US" baseline="0" dirty="0" err="1"/>
                        <a:t>Hulu</a:t>
                      </a:r>
                      <a:r>
                        <a:rPr lang="en-US" baseline="0" dirty="0"/>
                        <a:t> Plus</a:t>
                      </a:r>
                      <a:endParaRPr lang="en-US" dirty="0"/>
                    </a:p>
                  </a:txBody>
                  <a:tcPr/>
                </a:tc>
                <a:extLst>
                  <a:ext uri="{0D108BD9-81ED-4DB2-BD59-A6C34878D82A}">
                    <a16:rowId xmlns:a16="http://schemas.microsoft.com/office/drawing/2014/main" val="10004"/>
                  </a:ext>
                </a:extLst>
              </a:tr>
              <a:tr h="370840">
                <a:tc>
                  <a:txBody>
                    <a:bodyPr/>
                    <a:lstStyle/>
                    <a:p>
                      <a:r>
                        <a:rPr lang="en-US" dirty="0"/>
                        <a:t>TVOD</a:t>
                      </a:r>
                    </a:p>
                  </a:txBody>
                  <a:tcPr/>
                </a:tc>
                <a:tc vMerge="1">
                  <a:txBody>
                    <a:bodyPr/>
                    <a:lstStyle/>
                    <a:p>
                      <a:endParaRPr lang="en-US" dirty="0"/>
                    </a:p>
                  </a:txBody>
                  <a:tcPr/>
                </a:tc>
                <a:tc>
                  <a:txBody>
                    <a:bodyPr/>
                    <a:lstStyle/>
                    <a:p>
                      <a:r>
                        <a:rPr lang="en-US" dirty="0"/>
                        <a:t>movie</a:t>
                      </a:r>
                    </a:p>
                  </a:txBody>
                  <a:tcPr/>
                </a:tc>
                <a:tc>
                  <a:txBody>
                    <a:bodyPr/>
                    <a:lstStyle/>
                    <a:p>
                      <a:r>
                        <a:rPr lang="en-US" dirty="0"/>
                        <a:t>movie</a:t>
                      </a:r>
                    </a:p>
                  </a:txBody>
                  <a:tcPr/>
                </a:tc>
                <a:tc>
                  <a:txBody>
                    <a:bodyPr/>
                    <a:lstStyle/>
                    <a:p>
                      <a:r>
                        <a:rPr lang="en-US" dirty="0"/>
                        <a:t>Amazon Instant</a:t>
                      </a:r>
                      <a:r>
                        <a:rPr lang="en-US" baseline="0" dirty="0"/>
                        <a:t> Video</a:t>
                      </a:r>
                      <a:endParaRPr lang="en-US" dirty="0"/>
                    </a:p>
                  </a:txBody>
                  <a:tcPr/>
                </a:tc>
                <a:extLst>
                  <a:ext uri="{0D108BD9-81ED-4DB2-BD59-A6C34878D82A}">
                    <a16:rowId xmlns:a16="http://schemas.microsoft.com/office/drawing/2014/main" val="10005"/>
                  </a:ext>
                </a:extLst>
              </a:tr>
              <a:tr h="370840">
                <a:tc>
                  <a:txBody>
                    <a:bodyPr/>
                    <a:lstStyle/>
                    <a:p>
                      <a:r>
                        <a:rPr lang="en-US" dirty="0"/>
                        <a:t>AVOD</a:t>
                      </a:r>
                    </a:p>
                  </a:txBody>
                  <a:tcPr/>
                </a:tc>
                <a:tc vMerge="1">
                  <a:txBody>
                    <a:bodyPr/>
                    <a:lstStyle/>
                    <a:p>
                      <a:endParaRPr lang="en-US" dirty="0"/>
                    </a:p>
                  </a:txBody>
                  <a:tcPr/>
                </a:tc>
                <a:tc>
                  <a:txBody>
                    <a:bodyPr/>
                    <a:lstStyle/>
                    <a:p>
                      <a:r>
                        <a:rPr lang="en-US" dirty="0"/>
                        <a:t>short</a:t>
                      </a:r>
                      <a:r>
                        <a:rPr lang="en-US" baseline="0" dirty="0"/>
                        <a:t> form content, movie</a:t>
                      </a:r>
                      <a:endParaRPr lang="en-US" dirty="0"/>
                    </a:p>
                  </a:txBody>
                  <a:tcPr/>
                </a:tc>
                <a:tc>
                  <a:txBody>
                    <a:bodyPr/>
                    <a:lstStyle/>
                    <a:p>
                      <a:r>
                        <a:rPr lang="en-US" dirty="0"/>
                        <a:t>ad-supported</a:t>
                      </a:r>
                    </a:p>
                  </a:txBody>
                  <a:tcPr/>
                </a:tc>
                <a:tc>
                  <a:txBody>
                    <a:bodyPr/>
                    <a:lstStyle/>
                    <a:p>
                      <a:r>
                        <a:rPr lang="en-US" dirty="0"/>
                        <a:t>YouTube,</a:t>
                      </a:r>
                      <a:r>
                        <a:rPr lang="en-US" baseline="0" dirty="0"/>
                        <a:t> </a:t>
                      </a:r>
                      <a:r>
                        <a:rPr lang="en-US" baseline="0" dirty="0" err="1"/>
                        <a:t>Vimeo</a:t>
                      </a:r>
                      <a:r>
                        <a:rPr lang="en-US" baseline="0" dirty="0"/>
                        <a:t>, </a:t>
                      </a:r>
                      <a:r>
                        <a:rPr lang="en-US" baseline="0" dirty="0" err="1"/>
                        <a:t>Hulu</a:t>
                      </a:r>
                      <a:endParaRPr lang="en-US" dirty="0"/>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9875018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Date Placeholder 50"/>
          <p:cNvSpPr>
            <a:spLocks noGrp="1"/>
          </p:cNvSpPr>
          <p:nvPr>
            <p:ph type="dt" sz="half" idx="10"/>
          </p:nvPr>
        </p:nvSpPr>
        <p:spPr/>
        <p:txBody>
          <a:bodyPr/>
          <a:lstStyle/>
          <a:p>
            <a:fld id="{ACEDF7FF-8610-9D4F-84CA-AFA4EC158578}" type="datetime1">
              <a:rPr lang="en-US" smtClean="0"/>
              <a:t>2/1/19</a:t>
            </a:fld>
            <a:endParaRPr lang="en-US"/>
          </a:p>
        </p:txBody>
      </p:sp>
      <p:sp>
        <p:nvSpPr>
          <p:cNvPr id="52" name="Footer Placeholder 51"/>
          <p:cNvSpPr>
            <a:spLocks noGrp="1"/>
          </p:cNvSpPr>
          <p:nvPr>
            <p:ph type="ftr" sz="quarter" idx="11"/>
          </p:nvPr>
        </p:nvSpPr>
        <p:spPr/>
        <p:txBody>
          <a:bodyPr/>
          <a:lstStyle/>
          <a:p>
            <a:pPr algn="r"/>
            <a:r>
              <a:rPr lang="en-US"/>
              <a:t>ITEP</a:t>
            </a:r>
            <a:endParaRPr lang="en-US" dirty="0"/>
          </a:p>
        </p:txBody>
      </p:sp>
      <p:sp>
        <p:nvSpPr>
          <p:cNvPr id="53" name="Slide Number Placeholder 52"/>
          <p:cNvSpPr>
            <a:spLocks noGrp="1"/>
          </p:cNvSpPr>
          <p:nvPr>
            <p:ph type="sldNum" sz="quarter" idx="12"/>
          </p:nvPr>
        </p:nvSpPr>
        <p:spPr/>
        <p:txBody>
          <a:bodyPr/>
          <a:lstStyle/>
          <a:p>
            <a:fld id="{0CFEC368-1D7A-4F81-ABF6-AE0E36BAF64C}" type="slidenum">
              <a:rPr lang="en-US" smtClean="0"/>
              <a:pPr/>
              <a:t>45</a:t>
            </a:fld>
            <a:endParaRPr lang="en-US"/>
          </a:p>
        </p:txBody>
      </p:sp>
      <p:sp>
        <p:nvSpPr>
          <p:cNvPr id="2" name="Title 1"/>
          <p:cNvSpPr>
            <a:spLocks noGrp="1"/>
          </p:cNvSpPr>
          <p:nvPr>
            <p:ph type="title"/>
          </p:nvPr>
        </p:nvSpPr>
        <p:spPr/>
        <p:txBody>
          <a:bodyPr/>
          <a:lstStyle/>
          <a:p>
            <a:r>
              <a:rPr lang="en-US" dirty="0"/>
              <a:t>Basic video money routing</a:t>
            </a:r>
          </a:p>
        </p:txBody>
      </p:sp>
      <p:pic>
        <p:nvPicPr>
          <p:cNvPr id="4" name="Picture 3"/>
          <p:cNvPicPr>
            <a:picLocks noChangeAspect="1"/>
          </p:cNvPicPr>
          <p:nvPr/>
        </p:nvPicPr>
        <p:blipFill>
          <a:blip r:embed="rId3"/>
          <a:stretch>
            <a:fillRect/>
          </a:stretch>
        </p:blipFill>
        <p:spPr>
          <a:xfrm>
            <a:off x="715970" y="4091683"/>
            <a:ext cx="1468398" cy="480900"/>
          </a:xfrm>
          <a:prstGeom prst="rect">
            <a:avLst/>
          </a:prstGeom>
        </p:spPr>
      </p:pic>
      <p:pic>
        <p:nvPicPr>
          <p:cNvPr id="6" name="Picture 5"/>
          <p:cNvPicPr>
            <a:picLocks noChangeAspect="1"/>
          </p:cNvPicPr>
          <p:nvPr/>
        </p:nvPicPr>
        <p:blipFill>
          <a:blip r:embed="rId4"/>
          <a:stretch>
            <a:fillRect/>
          </a:stretch>
        </p:blipFill>
        <p:spPr>
          <a:xfrm>
            <a:off x="853381" y="5058781"/>
            <a:ext cx="1168357" cy="965842"/>
          </a:xfrm>
          <a:prstGeom prst="rect">
            <a:avLst/>
          </a:prstGeom>
        </p:spPr>
      </p:pic>
      <p:pic>
        <p:nvPicPr>
          <p:cNvPr id="5" name="Picture 4"/>
          <p:cNvPicPr>
            <a:picLocks noChangeAspect="1"/>
          </p:cNvPicPr>
          <p:nvPr/>
        </p:nvPicPr>
        <p:blipFill>
          <a:blip r:embed="rId5"/>
          <a:stretch>
            <a:fillRect/>
          </a:stretch>
        </p:blipFill>
        <p:spPr>
          <a:xfrm>
            <a:off x="811302" y="4709266"/>
            <a:ext cx="1210436" cy="497086"/>
          </a:xfrm>
          <a:prstGeom prst="rect">
            <a:avLst/>
          </a:prstGeom>
        </p:spPr>
      </p:pic>
      <p:pic>
        <p:nvPicPr>
          <p:cNvPr id="7" name="Picture 6"/>
          <p:cNvPicPr>
            <a:picLocks noChangeAspect="1"/>
          </p:cNvPicPr>
          <p:nvPr/>
        </p:nvPicPr>
        <p:blipFill>
          <a:blip r:embed="rId6"/>
          <a:stretch>
            <a:fillRect/>
          </a:stretch>
        </p:blipFill>
        <p:spPr>
          <a:xfrm>
            <a:off x="3504324" y="1616175"/>
            <a:ext cx="1893029" cy="1263005"/>
          </a:xfrm>
          <a:prstGeom prst="rect">
            <a:avLst/>
          </a:prstGeom>
        </p:spPr>
      </p:pic>
      <p:sp>
        <p:nvSpPr>
          <p:cNvPr id="8" name="Oval 7"/>
          <p:cNvSpPr/>
          <p:nvPr/>
        </p:nvSpPr>
        <p:spPr>
          <a:xfrm>
            <a:off x="3256283" y="3345643"/>
            <a:ext cx="2141070" cy="122694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cable channels</a:t>
            </a:r>
          </a:p>
        </p:txBody>
      </p:sp>
      <p:pic>
        <p:nvPicPr>
          <p:cNvPr id="12" name="Picture 11"/>
          <p:cNvPicPr>
            <a:picLocks noChangeAspect="1"/>
          </p:cNvPicPr>
          <p:nvPr/>
        </p:nvPicPr>
        <p:blipFill>
          <a:blip r:embed="rId7"/>
          <a:stretch>
            <a:fillRect/>
          </a:stretch>
        </p:blipFill>
        <p:spPr>
          <a:xfrm>
            <a:off x="6193057" y="5411325"/>
            <a:ext cx="1392185" cy="1226595"/>
          </a:xfrm>
          <a:prstGeom prst="rect">
            <a:avLst/>
          </a:prstGeom>
        </p:spPr>
      </p:pic>
      <p:cxnSp>
        <p:nvCxnSpPr>
          <p:cNvPr id="14" name="Straight Arrow Connector 13"/>
          <p:cNvCxnSpPr>
            <a:endCxn id="7" idx="1"/>
          </p:cNvCxnSpPr>
          <p:nvPr/>
        </p:nvCxnSpPr>
        <p:spPr>
          <a:xfrm>
            <a:off x="2184368" y="2201590"/>
            <a:ext cx="1319956" cy="460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1459284" y="2879180"/>
            <a:ext cx="0" cy="109920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2184368" y="2879180"/>
            <a:ext cx="1169135" cy="86109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2386058" y="1800841"/>
            <a:ext cx="736500" cy="369332"/>
          </a:xfrm>
          <a:prstGeom prst="rect">
            <a:avLst/>
          </a:prstGeom>
          <a:noFill/>
        </p:spPr>
        <p:txBody>
          <a:bodyPr wrap="none" rtlCol="0">
            <a:spAutoFit/>
          </a:bodyPr>
          <a:lstStyle/>
          <a:p>
            <a:r>
              <a:rPr lang="en-US" dirty="0"/>
              <a:t>cable</a:t>
            </a:r>
          </a:p>
        </p:txBody>
      </p:sp>
      <p:cxnSp>
        <p:nvCxnSpPr>
          <p:cNvPr id="39" name="Straight Arrow Connector 38"/>
          <p:cNvCxnSpPr>
            <a:stCxn id="8" idx="4"/>
            <a:endCxn id="12" idx="1"/>
          </p:cNvCxnSpPr>
          <p:nvPr/>
        </p:nvCxnSpPr>
        <p:spPr>
          <a:xfrm>
            <a:off x="4326818" y="4572583"/>
            <a:ext cx="1866239" cy="14520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40" name="Picture 39"/>
          <p:cNvPicPr>
            <a:picLocks noChangeAspect="1"/>
          </p:cNvPicPr>
          <p:nvPr/>
        </p:nvPicPr>
        <p:blipFill>
          <a:blip r:embed="rId8"/>
          <a:stretch>
            <a:fillRect/>
          </a:stretch>
        </p:blipFill>
        <p:spPr>
          <a:xfrm>
            <a:off x="6944018" y="2058114"/>
            <a:ext cx="1912069" cy="1074715"/>
          </a:xfrm>
          <a:prstGeom prst="rect">
            <a:avLst/>
          </a:prstGeom>
        </p:spPr>
      </p:pic>
      <p:cxnSp>
        <p:nvCxnSpPr>
          <p:cNvPr id="41" name="Straight Arrow Connector 40"/>
          <p:cNvCxnSpPr/>
          <p:nvPr/>
        </p:nvCxnSpPr>
        <p:spPr>
          <a:xfrm>
            <a:off x="5397353" y="2170331"/>
            <a:ext cx="1546665" cy="29399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5540494" y="1616175"/>
            <a:ext cx="3058575" cy="369332"/>
          </a:xfrm>
          <a:prstGeom prst="rect">
            <a:avLst/>
          </a:prstGeom>
          <a:noFill/>
        </p:spPr>
        <p:txBody>
          <a:bodyPr wrap="none" rtlCol="0">
            <a:spAutoFit/>
          </a:bodyPr>
          <a:lstStyle/>
          <a:p>
            <a:r>
              <a:rPr lang="en-US" dirty="0"/>
              <a:t>retransmission consent fees</a:t>
            </a:r>
          </a:p>
        </p:txBody>
      </p:sp>
      <p:cxnSp>
        <p:nvCxnSpPr>
          <p:cNvPr id="46" name="Straight Arrow Connector 45"/>
          <p:cNvCxnSpPr/>
          <p:nvPr/>
        </p:nvCxnSpPr>
        <p:spPr>
          <a:xfrm flipV="1">
            <a:off x="2184368" y="4176807"/>
            <a:ext cx="1071915" cy="65853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100830" y="2897770"/>
            <a:ext cx="1510137" cy="92333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dirty="0"/>
              <a:t>consumer spending</a:t>
            </a:r>
          </a:p>
          <a:p>
            <a:r>
              <a:rPr lang="en-US" dirty="0"/>
              <a:t>($14.2T </a:t>
            </a:r>
            <a:r>
              <a:rPr lang="en-US" sz="1000" dirty="0"/>
              <a:t>2018</a:t>
            </a:r>
            <a:r>
              <a:rPr lang="en-US" dirty="0"/>
              <a:t>)</a:t>
            </a:r>
          </a:p>
        </p:txBody>
      </p:sp>
      <p:pic>
        <p:nvPicPr>
          <p:cNvPr id="13" name="Picture 12"/>
          <p:cNvPicPr>
            <a:picLocks noChangeAspect="1"/>
          </p:cNvPicPr>
          <p:nvPr/>
        </p:nvPicPr>
        <p:blipFill>
          <a:blip r:embed="rId9"/>
          <a:stretch>
            <a:fillRect/>
          </a:stretch>
        </p:blipFill>
        <p:spPr>
          <a:xfrm>
            <a:off x="457200" y="1681728"/>
            <a:ext cx="1509200" cy="1131900"/>
          </a:xfrm>
          <a:prstGeom prst="rect">
            <a:avLst/>
          </a:prstGeom>
        </p:spPr>
      </p:pic>
      <p:pic>
        <p:nvPicPr>
          <p:cNvPr id="20" name="Picture 19"/>
          <p:cNvPicPr>
            <a:picLocks noChangeAspect="1"/>
          </p:cNvPicPr>
          <p:nvPr/>
        </p:nvPicPr>
        <p:blipFill>
          <a:blip r:embed="rId10"/>
          <a:stretch>
            <a:fillRect/>
          </a:stretch>
        </p:blipFill>
        <p:spPr>
          <a:xfrm>
            <a:off x="6398280" y="3978384"/>
            <a:ext cx="1186962" cy="346593"/>
          </a:xfrm>
          <a:prstGeom prst="rect">
            <a:avLst/>
          </a:prstGeom>
        </p:spPr>
      </p:pic>
      <p:pic>
        <p:nvPicPr>
          <p:cNvPr id="22" name="Picture 21"/>
          <p:cNvPicPr>
            <a:picLocks noChangeAspect="1"/>
          </p:cNvPicPr>
          <p:nvPr/>
        </p:nvPicPr>
        <p:blipFill>
          <a:blip r:embed="rId11"/>
          <a:stretch>
            <a:fillRect/>
          </a:stretch>
        </p:blipFill>
        <p:spPr>
          <a:xfrm>
            <a:off x="7775193" y="3803331"/>
            <a:ext cx="857115" cy="785117"/>
          </a:xfrm>
          <a:prstGeom prst="rect">
            <a:avLst/>
          </a:prstGeom>
        </p:spPr>
      </p:pic>
      <p:pic>
        <p:nvPicPr>
          <p:cNvPr id="23" name="Picture 22"/>
          <p:cNvPicPr>
            <a:picLocks noChangeAspect="1"/>
          </p:cNvPicPr>
          <p:nvPr/>
        </p:nvPicPr>
        <p:blipFill>
          <a:blip r:embed="rId12"/>
          <a:stretch>
            <a:fillRect/>
          </a:stretch>
        </p:blipFill>
        <p:spPr>
          <a:xfrm>
            <a:off x="6811566" y="4542483"/>
            <a:ext cx="641224" cy="641224"/>
          </a:xfrm>
          <a:prstGeom prst="rect">
            <a:avLst/>
          </a:prstGeom>
        </p:spPr>
      </p:pic>
      <p:pic>
        <p:nvPicPr>
          <p:cNvPr id="24" name="Picture 23"/>
          <p:cNvPicPr>
            <a:picLocks noChangeAspect="1"/>
          </p:cNvPicPr>
          <p:nvPr/>
        </p:nvPicPr>
        <p:blipFill>
          <a:blip r:embed="rId13"/>
          <a:stretch>
            <a:fillRect/>
          </a:stretch>
        </p:blipFill>
        <p:spPr>
          <a:xfrm>
            <a:off x="7775193" y="4691050"/>
            <a:ext cx="1133112" cy="492657"/>
          </a:xfrm>
          <a:prstGeom prst="rect">
            <a:avLst/>
          </a:prstGeom>
        </p:spPr>
      </p:pic>
      <p:cxnSp>
        <p:nvCxnSpPr>
          <p:cNvPr id="28" name="Elbow Connector 27"/>
          <p:cNvCxnSpPr>
            <a:stCxn id="24" idx="2"/>
            <a:endCxn id="12" idx="3"/>
          </p:cNvCxnSpPr>
          <p:nvPr/>
        </p:nvCxnSpPr>
        <p:spPr>
          <a:xfrm rot="5400000">
            <a:off x="7543038" y="5225912"/>
            <a:ext cx="840916" cy="756507"/>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a:stCxn id="40" idx="2"/>
          </p:cNvCxnSpPr>
          <p:nvPr/>
        </p:nvCxnSpPr>
        <p:spPr>
          <a:xfrm>
            <a:off x="7900053" y="3132829"/>
            <a:ext cx="3255" cy="67050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5438920" y="3257720"/>
            <a:ext cx="2455683" cy="369332"/>
          </a:xfrm>
          <a:prstGeom prst="rect">
            <a:avLst/>
          </a:prstGeom>
          <a:noFill/>
        </p:spPr>
        <p:txBody>
          <a:bodyPr wrap="none" rtlCol="0">
            <a:spAutoFit/>
          </a:bodyPr>
          <a:lstStyle/>
          <a:p>
            <a:r>
              <a:rPr lang="en-US" dirty="0"/>
              <a:t>reverse compensation</a:t>
            </a:r>
          </a:p>
        </p:txBody>
      </p:sp>
      <p:pic>
        <p:nvPicPr>
          <p:cNvPr id="32" name="Picture 31"/>
          <p:cNvPicPr>
            <a:picLocks noChangeAspect="1"/>
          </p:cNvPicPr>
          <p:nvPr/>
        </p:nvPicPr>
        <p:blipFill>
          <a:blip r:embed="rId14"/>
          <a:stretch>
            <a:fillRect/>
          </a:stretch>
        </p:blipFill>
        <p:spPr>
          <a:xfrm>
            <a:off x="2940538" y="4653753"/>
            <a:ext cx="1508163" cy="527857"/>
          </a:xfrm>
          <a:prstGeom prst="rect">
            <a:avLst/>
          </a:prstGeom>
        </p:spPr>
      </p:pic>
      <p:pic>
        <p:nvPicPr>
          <p:cNvPr id="33" name="Picture 32"/>
          <p:cNvPicPr>
            <a:picLocks noChangeAspect="1"/>
          </p:cNvPicPr>
          <p:nvPr/>
        </p:nvPicPr>
        <p:blipFill>
          <a:blip r:embed="rId15"/>
          <a:stretch>
            <a:fillRect/>
          </a:stretch>
        </p:blipFill>
        <p:spPr>
          <a:xfrm>
            <a:off x="2583962" y="5246225"/>
            <a:ext cx="3175000" cy="330200"/>
          </a:xfrm>
          <a:prstGeom prst="rect">
            <a:avLst/>
          </a:prstGeom>
        </p:spPr>
      </p:pic>
      <p:pic>
        <p:nvPicPr>
          <p:cNvPr id="34" name="Picture 33"/>
          <p:cNvPicPr>
            <a:picLocks noChangeAspect="1"/>
          </p:cNvPicPr>
          <p:nvPr/>
        </p:nvPicPr>
        <p:blipFill>
          <a:blip r:embed="rId16"/>
          <a:stretch>
            <a:fillRect/>
          </a:stretch>
        </p:blipFill>
        <p:spPr>
          <a:xfrm>
            <a:off x="2808654" y="5734538"/>
            <a:ext cx="1905000" cy="749300"/>
          </a:xfrm>
          <a:prstGeom prst="rect">
            <a:avLst/>
          </a:prstGeom>
        </p:spPr>
      </p:pic>
      <p:sp>
        <p:nvSpPr>
          <p:cNvPr id="35" name="TextBox 34"/>
          <p:cNvSpPr txBox="1"/>
          <p:nvPr/>
        </p:nvSpPr>
        <p:spPr>
          <a:xfrm>
            <a:off x="3504324" y="1339334"/>
            <a:ext cx="1441508" cy="369332"/>
          </a:xfrm>
          <a:prstGeom prst="rect">
            <a:avLst/>
          </a:prstGeom>
          <a:noFill/>
        </p:spPr>
        <p:txBody>
          <a:bodyPr wrap="none" rtlCol="0">
            <a:spAutoFit/>
          </a:bodyPr>
          <a:lstStyle/>
          <a:p>
            <a:r>
              <a:rPr lang="en-US" dirty="0"/>
              <a:t>MSO/MVPD</a:t>
            </a:r>
          </a:p>
        </p:txBody>
      </p:sp>
      <p:cxnSp>
        <p:nvCxnSpPr>
          <p:cNvPr id="47" name="Straight Arrow Connector 46"/>
          <p:cNvCxnSpPr/>
          <p:nvPr/>
        </p:nvCxnSpPr>
        <p:spPr>
          <a:xfrm flipV="1">
            <a:off x="2336768" y="4542483"/>
            <a:ext cx="4061512" cy="44526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V="1">
            <a:off x="2184368" y="2588847"/>
            <a:ext cx="4627198" cy="239889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5779119" y="1868183"/>
            <a:ext cx="1322798" cy="369332"/>
          </a:xfrm>
          <a:prstGeom prst="rect">
            <a:avLst/>
          </a:prstGeom>
          <a:noFill/>
        </p:spPr>
        <p:txBody>
          <a:bodyPr wrap="none" rtlCol="0">
            <a:spAutoFit/>
          </a:bodyPr>
          <a:lstStyle/>
          <a:p>
            <a:r>
              <a:rPr lang="en-US" dirty="0"/>
              <a:t>$30B (2018)</a:t>
            </a:r>
          </a:p>
        </p:txBody>
      </p:sp>
      <p:sp>
        <p:nvSpPr>
          <p:cNvPr id="38" name="TextBox 37">
            <a:extLst>
              <a:ext uri="{FF2B5EF4-FFF2-40B4-BE49-F238E27FC236}">
                <a16:creationId xmlns:a16="http://schemas.microsoft.com/office/drawing/2014/main" id="{26FE2E18-F3B3-8A40-BE47-00E8DB8E964F}"/>
              </a:ext>
            </a:extLst>
          </p:cNvPr>
          <p:cNvSpPr txBox="1"/>
          <p:nvPr/>
        </p:nvSpPr>
        <p:spPr>
          <a:xfrm>
            <a:off x="2162486" y="2267637"/>
            <a:ext cx="1120820" cy="369332"/>
          </a:xfrm>
          <a:prstGeom prst="rect">
            <a:avLst/>
          </a:prstGeom>
          <a:noFill/>
        </p:spPr>
        <p:txBody>
          <a:bodyPr wrap="none" rtlCol="0">
            <a:spAutoFit/>
          </a:bodyPr>
          <a:lstStyle/>
          <a:p>
            <a:r>
              <a:rPr lang="en-US" dirty="0"/>
              <a:t>$52B </a:t>
            </a:r>
            <a:r>
              <a:rPr lang="en-US" baseline="30000" dirty="0"/>
              <a:t>(2017)</a:t>
            </a:r>
          </a:p>
        </p:txBody>
      </p:sp>
    </p:spTree>
    <p:extLst>
      <p:ext uri="{BB962C8B-B14F-4D97-AF65-F5344CB8AC3E}">
        <p14:creationId xmlns:p14="http://schemas.microsoft.com/office/powerpoint/2010/main" val="13093436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BE4164-467B-424F-B9C2-3FFC97FACE02}"/>
              </a:ext>
            </a:extLst>
          </p:cNvPr>
          <p:cNvSpPr>
            <a:spLocks noGrp="1"/>
          </p:cNvSpPr>
          <p:nvPr>
            <p:ph type="dt" sz="half" idx="10"/>
          </p:nvPr>
        </p:nvSpPr>
        <p:spPr/>
        <p:txBody>
          <a:bodyPr/>
          <a:lstStyle/>
          <a:p>
            <a:fld id="{1EB42AE8-91D7-4D42-BF49-E15F2AAD0360}" type="datetime1">
              <a:rPr lang="en-US" smtClean="0"/>
              <a:t>2/1/19</a:t>
            </a:fld>
            <a:endParaRPr lang="en-US"/>
          </a:p>
        </p:txBody>
      </p:sp>
      <p:sp>
        <p:nvSpPr>
          <p:cNvPr id="3" name="Footer Placeholder 2">
            <a:extLst>
              <a:ext uri="{FF2B5EF4-FFF2-40B4-BE49-F238E27FC236}">
                <a16:creationId xmlns:a16="http://schemas.microsoft.com/office/drawing/2014/main" id="{FF5D4C0B-6FE9-3344-8982-9F28BE244919}"/>
              </a:ext>
            </a:extLst>
          </p:cNvPr>
          <p:cNvSpPr>
            <a:spLocks noGrp="1"/>
          </p:cNvSpPr>
          <p:nvPr>
            <p:ph type="ftr" sz="quarter" idx="11"/>
          </p:nvPr>
        </p:nvSpPr>
        <p:spPr/>
        <p:txBody>
          <a:bodyPr/>
          <a:lstStyle/>
          <a:p>
            <a:pPr algn="r"/>
            <a:r>
              <a:rPr lang="en-US"/>
              <a:t>ITEP</a:t>
            </a:r>
            <a:endParaRPr lang="en-US" dirty="0"/>
          </a:p>
        </p:txBody>
      </p:sp>
      <p:sp>
        <p:nvSpPr>
          <p:cNvPr id="4" name="Slide Number Placeholder 3">
            <a:extLst>
              <a:ext uri="{FF2B5EF4-FFF2-40B4-BE49-F238E27FC236}">
                <a16:creationId xmlns:a16="http://schemas.microsoft.com/office/drawing/2014/main" id="{288DFCD6-AA13-1A43-9D69-C79691472C98}"/>
              </a:ext>
            </a:extLst>
          </p:cNvPr>
          <p:cNvSpPr>
            <a:spLocks noGrp="1"/>
          </p:cNvSpPr>
          <p:nvPr>
            <p:ph type="sldNum" sz="quarter" idx="12"/>
          </p:nvPr>
        </p:nvSpPr>
        <p:spPr/>
        <p:txBody>
          <a:bodyPr/>
          <a:lstStyle/>
          <a:p>
            <a:fld id="{0CFEC368-1D7A-4F81-ABF6-AE0E36BAF64C}" type="slidenum">
              <a:rPr lang="en-US" smtClean="0"/>
              <a:pPr/>
              <a:t>46</a:t>
            </a:fld>
            <a:endParaRPr lang="en-US"/>
          </a:p>
        </p:txBody>
      </p:sp>
      <p:sp>
        <p:nvSpPr>
          <p:cNvPr id="5" name="Title 4">
            <a:extLst>
              <a:ext uri="{FF2B5EF4-FFF2-40B4-BE49-F238E27FC236}">
                <a16:creationId xmlns:a16="http://schemas.microsoft.com/office/drawing/2014/main" id="{CF0F2830-DD5B-F04B-92EA-8B6665640905}"/>
              </a:ext>
            </a:extLst>
          </p:cNvPr>
          <p:cNvSpPr>
            <a:spLocks noGrp="1"/>
          </p:cNvSpPr>
          <p:nvPr>
            <p:ph type="title"/>
          </p:nvPr>
        </p:nvSpPr>
        <p:spPr/>
        <p:txBody>
          <a:bodyPr/>
          <a:lstStyle/>
          <a:p>
            <a:r>
              <a:rPr lang="en-US" dirty="0"/>
              <a:t>Video markets – MVPD and </a:t>
            </a:r>
            <a:r>
              <a:rPr lang="en-US" dirty="0" err="1"/>
              <a:t>vMVPD</a:t>
            </a:r>
            <a:endParaRPr lang="en-US" dirty="0"/>
          </a:p>
        </p:txBody>
      </p:sp>
      <p:pic>
        <p:nvPicPr>
          <p:cNvPr id="6" name="Picture 5">
            <a:extLst>
              <a:ext uri="{FF2B5EF4-FFF2-40B4-BE49-F238E27FC236}">
                <a16:creationId xmlns:a16="http://schemas.microsoft.com/office/drawing/2014/main" id="{72729051-353E-464E-8E58-529541C2E20E}"/>
              </a:ext>
            </a:extLst>
          </p:cNvPr>
          <p:cNvPicPr>
            <a:picLocks noChangeAspect="1"/>
          </p:cNvPicPr>
          <p:nvPr/>
        </p:nvPicPr>
        <p:blipFill>
          <a:blip r:embed="rId2"/>
          <a:stretch>
            <a:fillRect/>
          </a:stretch>
        </p:blipFill>
        <p:spPr>
          <a:xfrm>
            <a:off x="188416" y="1588934"/>
            <a:ext cx="8650784" cy="3730318"/>
          </a:xfrm>
          <a:prstGeom prst="rect">
            <a:avLst/>
          </a:prstGeom>
        </p:spPr>
      </p:pic>
    </p:spTree>
    <p:extLst>
      <p:ext uri="{BB962C8B-B14F-4D97-AF65-F5344CB8AC3E}">
        <p14:creationId xmlns:p14="http://schemas.microsoft.com/office/powerpoint/2010/main" val="34349904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4C94B2-AAAF-9340-B328-09BC832A2809}"/>
              </a:ext>
            </a:extLst>
          </p:cNvPr>
          <p:cNvSpPr>
            <a:spLocks noGrp="1"/>
          </p:cNvSpPr>
          <p:nvPr>
            <p:ph type="dt" sz="half" idx="10"/>
          </p:nvPr>
        </p:nvSpPr>
        <p:spPr/>
        <p:txBody>
          <a:bodyPr/>
          <a:lstStyle/>
          <a:p>
            <a:fld id="{1EB42AE8-91D7-4D42-BF49-E15F2AAD0360}" type="datetime1">
              <a:rPr lang="en-US" smtClean="0"/>
              <a:t>2/1/19</a:t>
            </a:fld>
            <a:endParaRPr lang="en-US"/>
          </a:p>
        </p:txBody>
      </p:sp>
      <p:sp>
        <p:nvSpPr>
          <p:cNvPr id="3" name="Footer Placeholder 2">
            <a:extLst>
              <a:ext uri="{FF2B5EF4-FFF2-40B4-BE49-F238E27FC236}">
                <a16:creationId xmlns:a16="http://schemas.microsoft.com/office/drawing/2014/main" id="{7BD60538-C7C8-504A-AD7A-AA9FDD28E544}"/>
              </a:ext>
            </a:extLst>
          </p:cNvPr>
          <p:cNvSpPr>
            <a:spLocks noGrp="1"/>
          </p:cNvSpPr>
          <p:nvPr>
            <p:ph type="ftr" sz="quarter" idx="11"/>
          </p:nvPr>
        </p:nvSpPr>
        <p:spPr/>
        <p:txBody>
          <a:bodyPr/>
          <a:lstStyle/>
          <a:p>
            <a:pPr algn="r"/>
            <a:r>
              <a:rPr lang="en-US"/>
              <a:t>ITEP</a:t>
            </a:r>
            <a:endParaRPr lang="en-US" dirty="0"/>
          </a:p>
        </p:txBody>
      </p:sp>
      <p:sp>
        <p:nvSpPr>
          <p:cNvPr id="4" name="Slide Number Placeholder 3">
            <a:extLst>
              <a:ext uri="{FF2B5EF4-FFF2-40B4-BE49-F238E27FC236}">
                <a16:creationId xmlns:a16="http://schemas.microsoft.com/office/drawing/2014/main" id="{C1D2A341-9E15-6048-825B-FC4FFB266F23}"/>
              </a:ext>
            </a:extLst>
          </p:cNvPr>
          <p:cNvSpPr>
            <a:spLocks noGrp="1"/>
          </p:cNvSpPr>
          <p:nvPr>
            <p:ph type="sldNum" sz="quarter" idx="12"/>
          </p:nvPr>
        </p:nvSpPr>
        <p:spPr/>
        <p:txBody>
          <a:bodyPr/>
          <a:lstStyle/>
          <a:p>
            <a:fld id="{0CFEC368-1D7A-4F81-ABF6-AE0E36BAF64C}" type="slidenum">
              <a:rPr lang="en-US" smtClean="0"/>
              <a:pPr/>
              <a:t>47</a:t>
            </a:fld>
            <a:endParaRPr lang="en-US"/>
          </a:p>
        </p:txBody>
      </p:sp>
      <p:sp>
        <p:nvSpPr>
          <p:cNvPr id="5" name="Title 4">
            <a:extLst>
              <a:ext uri="{FF2B5EF4-FFF2-40B4-BE49-F238E27FC236}">
                <a16:creationId xmlns:a16="http://schemas.microsoft.com/office/drawing/2014/main" id="{48EE61F8-6674-7146-A178-4E53A291BCD4}"/>
              </a:ext>
            </a:extLst>
          </p:cNvPr>
          <p:cNvSpPr>
            <a:spLocks noGrp="1"/>
          </p:cNvSpPr>
          <p:nvPr>
            <p:ph type="title"/>
          </p:nvPr>
        </p:nvSpPr>
        <p:spPr/>
        <p:txBody>
          <a:bodyPr/>
          <a:lstStyle/>
          <a:p>
            <a:r>
              <a:rPr lang="en-US" dirty="0"/>
              <a:t>New video models</a:t>
            </a:r>
          </a:p>
        </p:txBody>
      </p:sp>
      <p:pic>
        <p:nvPicPr>
          <p:cNvPr id="6" name="Picture 5">
            <a:extLst>
              <a:ext uri="{FF2B5EF4-FFF2-40B4-BE49-F238E27FC236}">
                <a16:creationId xmlns:a16="http://schemas.microsoft.com/office/drawing/2014/main" id="{70CFA865-8CEA-1C40-BA9F-5CA2AFB815BD}"/>
              </a:ext>
            </a:extLst>
          </p:cNvPr>
          <p:cNvPicPr>
            <a:picLocks noChangeAspect="1"/>
          </p:cNvPicPr>
          <p:nvPr/>
        </p:nvPicPr>
        <p:blipFill>
          <a:blip r:embed="rId2"/>
          <a:stretch>
            <a:fillRect/>
          </a:stretch>
        </p:blipFill>
        <p:spPr>
          <a:xfrm>
            <a:off x="432621" y="1162516"/>
            <a:ext cx="7944464" cy="5193835"/>
          </a:xfrm>
          <a:prstGeom prst="rect">
            <a:avLst/>
          </a:prstGeom>
        </p:spPr>
      </p:pic>
    </p:spTree>
    <p:extLst>
      <p:ext uri="{BB962C8B-B14F-4D97-AF65-F5344CB8AC3E}">
        <p14:creationId xmlns:p14="http://schemas.microsoft.com/office/powerpoint/2010/main" val="23870290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News revenue</a:t>
            </a:r>
          </a:p>
        </p:txBody>
      </p:sp>
      <p:sp>
        <p:nvSpPr>
          <p:cNvPr id="3" name="Content Placeholder 2"/>
          <p:cNvSpPr>
            <a:spLocks noGrp="1"/>
          </p:cNvSpPr>
          <p:nvPr>
            <p:ph idx="1"/>
          </p:nvPr>
        </p:nvSpPr>
        <p:spPr>
          <a:xfrm>
            <a:off x="457200" y="1600200"/>
            <a:ext cx="5733882" cy="4876800"/>
          </a:xfrm>
        </p:spPr>
        <p:txBody>
          <a:bodyPr>
            <a:normAutofit/>
          </a:bodyPr>
          <a:lstStyle/>
          <a:p>
            <a:r>
              <a:rPr lang="en-US" dirty="0"/>
              <a:t>2016: $29B for 1,331 US dailies</a:t>
            </a:r>
          </a:p>
          <a:p>
            <a:pPr lvl="1"/>
            <a:r>
              <a:rPr lang="en-US" dirty="0"/>
              <a:t>62% ($18B) from advertising</a:t>
            </a:r>
          </a:p>
          <a:p>
            <a:pPr lvl="1"/>
            <a:r>
              <a:rPr lang="en-US" dirty="0"/>
              <a:t>¼ ($11B) digital &amp; print circulation</a:t>
            </a:r>
          </a:p>
          <a:p>
            <a:pPr lvl="1"/>
            <a:r>
              <a:rPr lang="en-US" dirty="0"/>
              <a:t>rest: events, commercial printing, e-commerce, …</a:t>
            </a:r>
          </a:p>
          <a:p>
            <a:r>
              <a:rPr lang="en-US" dirty="0"/>
              <a:t>12 cable news channels, 3 broadcast networks news, 800 news-producing local TV stations</a:t>
            </a:r>
          </a:p>
          <a:p>
            <a:pPr lvl="1"/>
            <a:r>
              <a:rPr lang="en-US" dirty="0"/>
              <a:t>$16.4B revenue</a:t>
            </a:r>
          </a:p>
          <a:p>
            <a:pPr lvl="1"/>
            <a:r>
              <a:rPr lang="en-US" dirty="0"/>
              <a:t>total of about 2,192 TV stations</a:t>
            </a:r>
          </a:p>
          <a:p>
            <a:pPr lvl="1"/>
            <a:r>
              <a:rPr lang="en-US" dirty="0"/>
              <a:t>3 news networks: $691M average</a:t>
            </a:r>
          </a:p>
          <a:p>
            <a:r>
              <a:rPr lang="en-US" dirty="0"/>
              <a:t>Non-commercial sector: $1.9B</a:t>
            </a:r>
          </a:p>
          <a:p>
            <a:pPr lvl="1"/>
            <a:r>
              <a:rPr lang="en-US" dirty="0"/>
              <a:t>includes 1,000 local public radio stations</a:t>
            </a:r>
          </a:p>
          <a:p>
            <a:pPr lvl="1"/>
            <a:r>
              <a:rPr lang="en-US" dirty="0"/>
              <a:t>393 public TV stations (PBS)</a:t>
            </a:r>
          </a:p>
          <a:p>
            <a:endParaRPr lang="en-US" dirty="0"/>
          </a:p>
        </p:txBody>
      </p:sp>
      <p:sp>
        <p:nvSpPr>
          <p:cNvPr id="5" name="Date Placeholder 4"/>
          <p:cNvSpPr>
            <a:spLocks noGrp="1"/>
          </p:cNvSpPr>
          <p:nvPr>
            <p:ph type="dt" sz="half" idx="10"/>
          </p:nvPr>
        </p:nvSpPr>
        <p:spPr/>
        <p:txBody>
          <a:bodyPr/>
          <a:lstStyle/>
          <a:p>
            <a:fld id="{47879C14-35F6-1447-A3C6-C163785CD872}" type="datetime1">
              <a:rPr lang="en-US" smtClean="0"/>
              <a:t>2/1/19</a:t>
            </a:fld>
            <a:endParaRPr lang="en-US"/>
          </a:p>
        </p:txBody>
      </p:sp>
      <p:sp>
        <p:nvSpPr>
          <p:cNvPr id="6" name="Footer Placeholder 5"/>
          <p:cNvSpPr>
            <a:spLocks noGrp="1"/>
          </p:cNvSpPr>
          <p:nvPr>
            <p:ph type="ftr" sz="quarter" idx="11"/>
          </p:nvPr>
        </p:nvSpPr>
        <p:spPr/>
        <p:txBody>
          <a:bodyPr/>
          <a:lstStyle/>
          <a:p>
            <a:pPr algn="r"/>
            <a:r>
              <a:rPr lang="en-US"/>
              <a:t>ITEP</a:t>
            </a: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48</a:t>
            </a:fld>
            <a:endParaRPr lang="en-US"/>
          </a:p>
        </p:txBody>
      </p:sp>
      <p:pic>
        <p:nvPicPr>
          <p:cNvPr id="4" name="Picture 3"/>
          <p:cNvPicPr>
            <a:picLocks noChangeAspect="1"/>
          </p:cNvPicPr>
          <p:nvPr/>
        </p:nvPicPr>
        <p:blipFill>
          <a:blip r:embed="rId3"/>
          <a:stretch>
            <a:fillRect/>
          </a:stretch>
        </p:blipFill>
        <p:spPr>
          <a:xfrm>
            <a:off x="5768059" y="1524000"/>
            <a:ext cx="3240616" cy="181943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1184" y="4038024"/>
            <a:ext cx="3512816" cy="2515176"/>
          </a:xfrm>
          <a:prstGeom prst="rect">
            <a:avLst/>
          </a:prstGeom>
        </p:spPr>
      </p:pic>
    </p:spTree>
    <p:extLst>
      <p:ext uri="{BB962C8B-B14F-4D97-AF65-F5344CB8AC3E}">
        <p14:creationId xmlns:p14="http://schemas.microsoft.com/office/powerpoint/2010/main" val="10027302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B8CF2E7-793B-0F46-9C47-6A4F7E429BC9}" type="datetime1">
              <a:rPr lang="en-US" smtClean="0"/>
              <a:t>2/1/19</a:t>
            </a:fld>
            <a:endParaRPr lang="en-US"/>
          </a:p>
        </p:txBody>
      </p:sp>
      <p:sp>
        <p:nvSpPr>
          <p:cNvPr id="5" name="Footer Placeholder 4"/>
          <p:cNvSpPr>
            <a:spLocks noGrp="1"/>
          </p:cNvSpPr>
          <p:nvPr>
            <p:ph type="ftr" sz="quarter" idx="11"/>
          </p:nvPr>
        </p:nvSpPr>
        <p:spPr/>
        <p:txBody>
          <a:bodyPr/>
          <a:lstStyle/>
          <a:p>
            <a:pPr algn="r"/>
            <a:r>
              <a:rPr lang="en-US"/>
              <a:t>ITEP</a:t>
            </a: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49</a:t>
            </a:fld>
            <a:endParaRPr lang="en-US"/>
          </a:p>
        </p:txBody>
      </p:sp>
      <p:sp>
        <p:nvSpPr>
          <p:cNvPr id="2" name="Title 1"/>
          <p:cNvSpPr>
            <a:spLocks noGrp="1"/>
          </p:cNvSpPr>
          <p:nvPr>
            <p:ph type="title"/>
          </p:nvPr>
        </p:nvSpPr>
        <p:spPr/>
        <p:txBody>
          <a:bodyPr/>
          <a:lstStyle/>
          <a:p>
            <a:r>
              <a:rPr lang="en-US" dirty="0"/>
              <a:t>2015-2020 U.S. Advertising</a:t>
            </a:r>
          </a:p>
        </p:txBody>
      </p:sp>
      <p:pic>
        <p:nvPicPr>
          <p:cNvPr id="7" name="Picture 6"/>
          <p:cNvPicPr>
            <a:picLocks noChangeAspect="1"/>
          </p:cNvPicPr>
          <p:nvPr/>
        </p:nvPicPr>
        <p:blipFill>
          <a:blip r:embed="rId3"/>
          <a:stretch>
            <a:fillRect/>
          </a:stretch>
        </p:blipFill>
        <p:spPr>
          <a:xfrm>
            <a:off x="457200" y="1357163"/>
            <a:ext cx="7232719" cy="5143766"/>
          </a:xfrm>
          <a:prstGeom prst="rect">
            <a:avLst/>
          </a:prstGeom>
        </p:spPr>
      </p:pic>
      <p:sp>
        <p:nvSpPr>
          <p:cNvPr id="10" name="TextBox 9"/>
          <p:cNvSpPr txBox="1"/>
          <p:nvPr/>
        </p:nvSpPr>
        <p:spPr>
          <a:xfrm>
            <a:off x="5931734" y="6596390"/>
            <a:ext cx="2997937" cy="261610"/>
          </a:xfrm>
          <a:prstGeom prst="rect">
            <a:avLst/>
          </a:prstGeom>
          <a:noFill/>
        </p:spPr>
        <p:txBody>
          <a:bodyPr wrap="none" rtlCol="0">
            <a:spAutoFit/>
          </a:bodyPr>
          <a:lstStyle/>
          <a:p>
            <a:r>
              <a:rPr lang="en-US" sz="1100" i="1"/>
              <a:t>The Digital </a:t>
            </a:r>
            <a:r>
              <a:rPr lang="en-US" sz="1100" i="1" dirty="0"/>
              <a:t>Duopoly</a:t>
            </a:r>
            <a:r>
              <a:rPr lang="en-US" sz="1100" dirty="0"/>
              <a:t>, </a:t>
            </a:r>
            <a:r>
              <a:rPr lang="en-US" sz="1100" dirty="0" err="1"/>
              <a:t>MoffettNathansan</a:t>
            </a:r>
            <a:r>
              <a:rPr lang="en-US" sz="1100" dirty="0"/>
              <a:t>, 2016</a:t>
            </a:r>
          </a:p>
        </p:txBody>
      </p:sp>
    </p:spTree>
    <p:extLst>
      <p:ext uri="{BB962C8B-B14F-4D97-AF65-F5344CB8AC3E}">
        <p14:creationId xmlns:p14="http://schemas.microsoft.com/office/powerpoint/2010/main" val="37126898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on the syllabus?</a:t>
            </a:r>
          </a:p>
        </p:txBody>
      </p:sp>
      <p:sp>
        <p:nvSpPr>
          <p:cNvPr id="3" name="Content Placeholder 2"/>
          <p:cNvSpPr>
            <a:spLocks noGrp="1"/>
          </p:cNvSpPr>
          <p:nvPr>
            <p:ph idx="1"/>
          </p:nvPr>
        </p:nvSpPr>
        <p:spPr/>
        <p:txBody>
          <a:bodyPr>
            <a:normAutofit/>
          </a:bodyPr>
          <a:lstStyle/>
          <a:p>
            <a:r>
              <a:rPr lang="en-US" dirty="0"/>
              <a:t>Network neutrality and the Open Internet</a:t>
            </a:r>
          </a:p>
          <a:p>
            <a:r>
              <a:rPr lang="en-US" dirty="0"/>
              <a:t>Peering, transit and traffic exchange</a:t>
            </a:r>
          </a:p>
          <a:p>
            <a:r>
              <a:rPr lang="en-US" dirty="0"/>
              <a:t>Names, numbers and addresses</a:t>
            </a:r>
          </a:p>
          <a:p>
            <a:r>
              <a:rPr lang="en-US" i="1" dirty="0"/>
              <a:t>Internet security challenges</a:t>
            </a:r>
          </a:p>
          <a:p>
            <a:pPr lvl="1"/>
            <a:r>
              <a:rPr lang="en-US" dirty="0"/>
              <a:t>Basic principles of network security</a:t>
            </a:r>
          </a:p>
          <a:p>
            <a:pPr lvl="1"/>
            <a:r>
              <a:rPr lang="en-US" dirty="0"/>
              <a:t>“</a:t>
            </a:r>
            <a:r>
              <a:rPr lang="en-US" dirty="0" err="1"/>
              <a:t>Cybersecurity</a:t>
            </a:r>
            <a:r>
              <a:rPr lang="en-US" dirty="0"/>
              <a:t>”</a:t>
            </a:r>
          </a:p>
          <a:p>
            <a:pPr lvl="1"/>
            <a:r>
              <a:rPr lang="en-US" dirty="0"/>
              <a:t>Unwanted communication</a:t>
            </a:r>
          </a:p>
          <a:p>
            <a:pPr lvl="1"/>
            <a:r>
              <a:rPr lang="en-US" dirty="0"/>
              <a:t>Privacy and surveillance</a:t>
            </a:r>
          </a:p>
          <a:p>
            <a:r>
              <a:rPr lang="en-US" i="1" dirty="0"/>
              <a:t>Communication for all</a:t>
            </a:r>
            <a:endParaRPr lang="en-US" dirty="0"/>
          </a:p>
          <a:p>
            <a:pPr lvl="1"/>
            <a:r>
              <a:rPr lang="en-US" dirty="0"/>
              <a:t>Enabling technologies for people with disabilities (relay services, accessibility, CVAA, ...)</a:t>
            </a:r>
          </a:p>
          <a:p>
            <a:r>
              <a:rPr lang="en-US" dirty="0"/>
              <a:t>Internet governance</a:t>
            </a:r>
          </a:p>
          <a:p>
            <a:pPr lvl="1"/>
            <a:r>
              <a:rPr lang="en-US" dirty="0"/>
              <a:t>ICANN, ITU and other actors</a:t>
            </a:r>
          </a:p>
          <a:p>
            <a:pPr marL="0" indent="0">
              <a:buNone/>
            </a:pPr>
            <a:endParaRPr lang="en-US" dirty="0"/>
          </a:p>
        </p:txBody>
      </p:sp>
      <p:sp>
        <p:nvSpPr>
          <p:cNvPr id="4" name="Date Placeholder 3"/>
          <p:cNvSpPr>
            <a:spLocks noGrp="1"/>
          </p:cNvSpPr>
          <p:nvPr>
            <p:ph type="dt" sz="half" idx="10"/>
          </p:nvPr>
        </p:nvSpPr>
        <p:spPr/>
        <p:txBody>
          <a:bodyPr/>
          <a:lstStyle/>
          <a:p>
            <a:fld id="{4A406353-52EB-CB4F-88D7-9B5F46679AAD}" type="datetime1">
              <a:rPr lang="en-US" smtClean="0"/>
              <a:t>2/1/19</a:t>
            </a:fld>
            <a:endParaRPr lang="en-US"/>
          </a:p>
        </p:txBody>
      </p:sp>
      <p:sp>
        <p:nvSpPr>
          <p:cNvPr id="5" name="Footer Placeholder 4"/>
          <p:cNvSpPr>
            <a:spLocks noGrp="1"/>
          </p:cNvSpPr>
          <p:nvPr>
            <p:ph type="ftr" sz="quarter" idx="11"/>
          </p:nvPr>
        </p:nvSpPr>
        <p:spPr/>
        <p:txBody>
          <a:bodyPr/>
          <a:lstStyle/>
          <a:p>
            <a:pPr algn="r"/>
            <a:r>
              <a:rPr lang="en-US"/>
              <a:t>ITEP</a:t>
            </a: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5</a:t>
            </a:fld>
            <a:endParaRPr lang="en-US"/>
          </a:p>
        </p:txBody>
      </p:sp>
    </p:spTree>
    <p:extLst>
      <p:ext uri="{BB962C8B-B14F-4D97-AF65-F5344CB8AC3E}">
        <p14:creationId xmlns:p14="http://schemas.microsoft.com/office/powerpoint/2010/main" val="24316256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EB42AE8-91D7-4D42-BF49-E15F2AAD0360}" type="datetime1">
              <a:rPr lang="en-US" smtClean="0"/>
              <a:t>2/1/19</a:t>
            </a:fld>
            <a:endParaRPr lang="en-US"/>
          </a:p>
        </p:txBody>
      </p:sp>
      <p:sp>
        <p:nvSpPr>
          <p:cNvPr id="4" name="Footer Placeholder 3"/>
          <p:cNvSpPr>
            <a:spLocks noGrp="1"/>
          </p:cNvSpPr>
          <p:nvPr>
            <p:ph type="ftr" sz="quarter" idx="11"/>
          </p:nvPr>
        </p:nvSpPr>
        <p:spPr/>
        <p:txBody>
          <a:bodyPr/>
          <a:lstStyle/>
          <a:p>
            <a:pPr algn="r"/>
            <a:r>
              <a:rPr lang="en-US"/>
              <a:t>ITEP</a:t>
            </a: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50</a:t>
            </a:fld>
            <a:endParaRPr lang="en-US"/>
          </a:p>
        </p:txBody>
      </p:sp>
      <p:sp>
        <p:nvSpPr>
          <p:cNvPr id="2" name="Title 1"/>
          <p:cNvSpPr>
            <a:spLocks noGrp="1"/>
          </p:cNvSpPr>
          <p:nvPr>
            <p:ph type="title"/>
          </p:nvPr>
        </p:nvSpPr>
        <p:spPr/>
        <p:txBody>
          <a:bodyPr/>
          <a:lstStyle/>
          <a:p>
            <a:r>
              <a:rPr lang="en-US" dirty="0"/>
              <a:t>Newspaper advertising</a:t>
            </a:r>
          </a:p>
        </p:txBody>
      </p:sp>
      <p:pic>
        <p:nvPicPr>
          <p:cNvPr id="6" name="Picture 5"/>
          <p:cNvPicPr>
            <a:picLocks noChangeAspect="1"/>
          </p:cNvPicPr>
          <p:nvPr/>
        </p:nvPicPr>
        <p:blipFill>
          <a:blip r:embed="rId3"/>
          <a:stretch>
            <a:fillRect/>
          </a:stretch>
        </p:blipFill>
        <p:spPr>
          <a:xfrm>
            <a:off x="717550" y="1520058"/>
            <a:ext cx="6395519" cy="4804541"/>
          </a:xfrm>
          <a:prstGeom prst="rect">
            <a:avLst/>
          </a:prstGeom>
        </p:spPr>
      </p:pic>
      <p:sp>
        <p:nvSpPr>
          <p:cNvPr id="7" name="TextBox 6"/>
          <p:cNvSpPr txBox="1"/>
          <p:nvPr/>
        </p:nvSpPr>
        <p:spPr>
          <a:xfrm>
            <a:off x="72190" y="6411226"/>
            <a:ext cx="8744551" cy="369332"/>
          </a:xfrm>
          <a:prstGeom prst="rect">
            <a:avLst/>
          </a:prstGeom>
          <a:noFill/>
        </p:spPr>
        <p:txBody>
          <a:bodyPr wrap="square" rtlCol="0">
            <a:normAutofit fontScale="62500" lnSpcReduction="20000"/>
          </a:bodyPr>
          <a:lstStyle/>
          <a:p>
            <a:r>
              <a:rPr lang="en-US" dirty="0"/>
              <a:t>Twenty years ago classifieds provided more than a third of the revenue of </a:t>
            </a:r>
            <a:r>
              <a:rPr lang="en-US" i="1" dirty="0"/>
              <a:t>The Washington Post</a:t>
            </a:r>
            <a:r>
              <a:rPr lang="en-US" dirty="0"/>
              <a:t>. Craigslist has destroyed that business for the </a:t>
            </a:r>
            <a:r>
              <a:rPr lang="en-US" i="1" dirty="0"/>
              <a:t>Post</a:t>
            </a:r>
            <a:r>
              <a:rPr lang="en-US" dirty="0"/>
              <a:t> and every major paper in the country. (Brookings, 2014)</a:t>
            </a:r>
          </a:p>
        </p:txBody>
      </p:sp>
    </p:spTree>
    <p:extLst>
      <p:ext uri="{BB962C8B-B14F-4D97-AF65-F5344CB8AC3E}">
        <p14:creationId xmlns:p14="http://schemas.microsoft.com/office/powerpoint/2010/main" val="20886673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EB42AE8-91D7-4D42-BF49-E15F2AAD0360}" type="datetime1">
              <a:rPr lang="en-US" smtClean="0"/>
              <a:t>2/1/19</a:t>
            </a:fld>
            <a:endParaRPr lang="en-US"/>
          </a:p>
        </p:txBody>
      </p:sp>
      <p:sp>
        <p:nvSpPr>
          <p:cNvPr id="4" name="Footer Placeholder 3"/>
          <p:cNvSpPr>
            <a:spLocks noGrp="1"/>
          </p:cNvSpPr>
          <p:nvPr>
            <p:ph type="ftr" sz="quarter" idx="11"/>
          </p:nvPr>
        </p:nvSpPr>
        <p:spPr/>
        <p:txBody>
          <a:bodyPr/>
          <a:lstStyle/>
          <a:p>
            <a:pPr algn="r"/>
            <a:r>
              <a:rPr lang="en-US"/>
              <a:t>ITEP</a:t>
            </a: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51</a:t>
            </a:fld>
            <a:endParaRPr lang="en-US"/>
          </a:p>
        </p:txBody>
      </p:sp>
      <p:sp>
        <p:nvSpPr>
          <p:cNvPr id="2" name="Title 1"/>
          <p:cNvSpPr>
            <a:spLocks noGrp="1"/>
          </p:cNvSpPr>
          <p:nvPr>
            <p:ph type="title"/>
          </p:nvPr>
        </p:nvSpPr>
        <p:spPr>
          <a:xfrm>
            <a:off x="457200" y="533400"/>
            <a:ext cx="3941545" cy="990600"/>
          </a:xfrm>
        </p:spPr>
        <p:txBody>
          <a:bodyPr>
            <a:normAutofit fontScale="90000"/>
          </a:bodyPr>
          <a:lstStyle/>
          <a:p>
            <a:r>
              <a:rPr lang="en-US" dirty="0"/>
              <a:t>NY Times, 09/10/1970</a:t>
            </a:r>
          </a:p>
        </p:txBody>
      </p:sp>
      <p:pic>
        <p:nvPicPr>
          <p:cNvPr id="6" name="Picture 5"/>
          <p:cNvPicPr>
            <a:picLocks noChangeAspect="1"/>
          </p:cNvPicPr>
          <p:nvPr/>
        </p:nvPicPr>
        <p:blipFill>
          <a:blip r:embed="rId2"/>
          <a:stretch>
            <a:fillRect/>
          </a:stretch>
        </p:blipFill>
        <p:spPr>
          <a:xfrm>
            <a:off x="457200" y="1524000"/>
            <a:ext cx="3857891" cy="514807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5930" y="885524"/>
            <a:ext cx="4658070" cy="5972476"/>
          </a:xfrm>
          <a:prstGeom prst="rect">
            <a:avLst/>
          </a:prstGeom>
        </p:spPr>
      </p:pic>
    </p:spTree>
    <p:extLst>
      <p:ext uri="{BB962C8B-B14F-4D97-AF65-F5344CB8AC3E}">
        <p14:creationId xmlns:p14="http://schemas.microsoft.com/office/powerpoint/2010/main" val="17773853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E5CB29-0CE8-8849-9507-74AA5D6D38D6}"/>
              </a:ext>
            </a:extLst>
          </p:cNvPr>
          <p:cNvSpPr>
            <a:spLocks noGrp="1"/>
          </p:cNvSpPr>
          <p:nvPr>
            <p:ph type="dt" sz="half" idx="10"/>
          </p:nvPr>
        </p:nvSpPr>
        <p:spPr/>
        <p:txBody>
          <a:bodyPr/>
          <a:lstStyle/>
          <a:p>
            <a:fld id="{1EB42AE8-91D7-4D42-BF49-E15F2AAD0360}" type="datetime1">
              <a:rPr lang="en-US" smtClean="0"/>
              <a:t>2/1/19</a:t>
            </a:fld>
            <a:endParaRPr lang="en-US"/>
          </a:p>
        </p:txBody>
      </p:sp>
      <p:sp>
        <p:nvSpPr>
          <p:cNvPr id="3" name="Footer Placeholder 2">
            <a:extLst>
              <a:ext uri="{FF2B5EF4-FFF2-40B4-BE49-F238E27FC236}">
                <a16:creationId xmlns:a16="http://schemas.microsoft.com/office/drawing/2014/main" id="{F8AA2910-5341-5F44-B408-B508EBFD798D}"/>
              </a:ext>
            </a:extLst>
          </p:cNvPr>
          <p:cNvSpPr>
            <a:spLocks noGrp="1"/>
          </p:cNvSpPr>
          <p:nvPr>
            <p:ph type="ftr" sz="quarter" idx="11"/>
          </p:nvPr>
        </p:nvSpPr>
        <p:spPr/>
        <p:txBody>
          <a:bodyPr/>
          <a:lstStyle/>
          <a:p>
            <a:pPr algn="r"/>
            <a:r>
              <a:rPr lang="en-US"/>
              <a:t>ITEP</a:t>
            </a:r>
            <a:endParaRPr lang="en-US" dirty="0"/>
          </a:p>
        </p:txBody>
      </p:sp>
      <p:sp>
        <p:nvSpPr>
          <p:cNvPr id="4" name="Slide Number Placeholder 3">
            <a:extLst>
              <a:ext uri="{FF2B5EF4-FFF2-40B4-BE49-F238E27FC236}">
                <a16:creationId xmlns:a16="http://schemas.microsoft.com/office/drawing/2014/main" id="{B4BDDD23-17D4-B142-89FB-0DF1D20CBEC5}"/>
              </a:ext>
            </a:extLst>
          </p:cNvPr>
          <p:cNvSpPr>
            <a:spLocks noGrp="1"/>
          </p:cNvSpPr>
          <p:nvPr>
            <p:ph type="sldNum" sz="quarter" idx="12"/>
          </p:nvPr>
        </p:nvSpPr>
        <p:spPr/>
        <p:txBody>
          <a:bodyPr/>
          <a:lstStyle/>
          <a:p>
            <a:fld id="{0CFEC368-1D7A-4F81-ABF6-AE0E36BAF64C}" type="slidenum">
              <a:rPr lang="en-US" smtClean="0"/>
              <a:pPr/>
              <a:t>52</a:t>
            </a:fld>
            <a:endParaRPr lang="en-US"/>
          </a:p>
        </p:txBody>
      </p:sp>
      <p:sp>
        <p:nvSpPr>
          <p:cNvPr id="5" name="Title 4">
            <a:extLst>
              <a:ext uri="{FF2B5EF4-FFF2-40B4-BE49-F238E27FC236}">
                <a16:creationId xmlns:a16="http://schemas.microsoft.com/office/drawing/2014/main" id="{B04D1273-90C2-D542-AAA3-F257032282AD}"/>
              </a:ext>
            </a:extLst>
          </p:cNvPr>
          <p:cNvSpPr>
            <a:spLocks noGrp="1"/>
          </p:cNvSpPr>
          <p:nvPr>
            <p:ph type="title"/>
          </p:nvPr>
        </p:nvSpPr>
        <p:spPr/>
        <p:txBody>
          <a:bodyPr/>
          <a:lstStyle/>
          <a:p>
            <a:r>
              <a:rPr lang="en-US" dirty="0"/>
              <a:t>Class survey: Where do you get your news?</a:t>
            </a:r>
          </a:p>
        </p:txBody>
      </p:sp>
      <p:pic>
        <p:nvPicPr>
          <p:cNvPr id="7" name="Picture 6">
            <a:extLst>
              <a:ext uri="{FF2B5EF4-FFF2-40B4-BE49-F238E27FC236}">
                <a16:creationId xmlns:a16="http://schemas.microsoft.com/office/drawing/2014/main" id="{72C17C14-5058-674D-9364-F87357B0C4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7350" y="1182255"/>
            <a:ext cx="5944358" cy="5551276"/>
          </a:xfrm>
          <a:prstGeom prst="rect">
            <a:avLst/>
          </a:prstGeom>
        </p:spPr>
      </p:pic>
      <p:sp>
        <p:nvSpPr>
          <p:cNvPr id="8" name="TextBox 7">
            <a:extLst>
              <a:ext uri="{FF2B5EF4-FFF2-40B4-BE49-F238E27FC236}">
                <a16:creationId xmlns:a16="http://schemas.microsoft.com/office/drawing/2014/main" id="{C6330FA4-CF1B-024D-A0A6-E40A8E5988CC}"/>
              </a:ext>
            </a:extLst>
          </p:cNvPr>
          <p:cNvSpPr txBox="1"/>
          <p:nvPr/>
        </p:nvSpPr>
        <p:spPr>
          <a:xfrm>
            <a:off x="1021426" y="5987019"/>
            <a:ext cx="1178849" cy="369332"/>
          </a:xfrm>
          <a:prstGeom prst="rect">
            <a:avLst/>
          </a:prstGeom>
          <a:noFill/>
        </p:spPr>
        <p:txBody>
          <a:bodyPr wrap="none" rtlCol="0">
            <a:spAutoFit/>
          </a:bodyPr>
          <a:lstStyle/>
          <a:p>
            <a:r>
              <a:rPr lang="en-US" dirty="0"/>
              <a:t>+ podcasts</a:t>
            </a:r>
          </a:p>
        </p:txBody>
      </p:sp>
    </p:spTree>
    <p:extLst>
      <p:ext uri="{BB962C8B-B14F-4D97-AF65-F5344CB8AC3E}">
        <p14:creationId xmlns:p14="http://schemas.microsoft.com/office/powerpoint/2010/main" val="30955129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9EF446-5410-A64C-8E11-6EB9483A476E}"/>
              </a:ext>
            </a:extLst>
          </p:cNvPr>
          <p:cNvSpPr>
            <a:spLocks noGrp="1"/>
          </p:cNvSpPr>
          <p:nvPr>
            <p:ph type="dt" sz="half" idx="10"/>
          </p:nvPr>
        </p:nvSpPr>
        <p:spPr/>
        <p:txBody>
          <a:bodyPr/>
          <a:lstStyle/>
          <a:p>
            <a:fld id="{1EB42AE8-91D7-4D42-BF49-E15F2AAD0360}" type="datetime1">
              <a:rPr lang="en-US" smtClean="0"/>
              <a:t>2/1/19</a:t>
            </a:fld>
            <a:endParaRPr lang="en-US"/>
          </a:p>
        </p:txBody>
      </p:sp>
      <p:sp>
        <p:nvSpPr>
          <p:cNvPr id="3" name="Footer Placeholder 2">
            <a:extLst>
              <a:ext uri="{FF2B5EF4-FFF2-40B4-BE49-F238E27FC236}">
                <a16:creationId xmlns:a16="http://schemas.microsoft.com/office/drawing/2014/main" id="{42AE0D1B-5751-5949-8B2C-89333820C4AC}"/>
              </a:ext>
            </a:extLst>
          </p:cNvPr>
          <p:cNvSpPr>
            <a:spLocks noGrp="1"/>
          </p:cNvSpPr>
          <p:nvPr>
            <p:ph type="ftr" sz="quarter" idx="11"/>
          </p:nvPr>
        </p:nvSpPr>
        <p:spPr/>
        <p:txBody>
          <a:bodyPr/>
          <a:lstStyle/>
          <a:p>
            <a:pPr algn="r"/>
            <a:r>
              <a:rPr lang="en-US"/>
              <a:t>ITEP</a:t>
            </a:r>
            <a:endParaRPr lang="en-US" dirty="0"/>
          </a:p>
        </p:txBody>
      </p:sp>
      <p:sp>
        <p:nvSpPr>
          <p:cNvPr id="4" name="Slide Number Placeholder 3">
            <a:extLst>
              <a:ext uri="{FF2B5EF4-FFF2-40B4-BE49-F238E27FC236}">
                <a16:creationId xmlns:a16="http://schemas.microsoft.com/office/drawing/2014/main" id="{80F9C69E-FF0B-5F41-9856-8932086CCB0F}"/>
              </a:ext>
            </a:extLst>
          </p:cNvPr>
          <p:cNvSpPr>
            <a:spLocks noGrp="1"/>
          </p:cNvSpPr>
          <p:nvPr>
            <p:ph type="sldNum" sz="quarter" idx="12"/>
          </p:nvPr>
        </p:nvSpPr>
        <p:spPr/>
        <p:txBody>
          <a:bodyPr/>
          <a:lstStyle/>
          <a:p>
            <a:fld id="{0CFEC368-1D7A-4F81-ABF6-AE0E36BAF64C}" type="slidenum">
              <a:rPr lang="en-US" smtClean="0"/>
              <a:pPr/>
              <a:t>53</a:t>
            </a:fld>
            <a:endParaRPr lang="en-US"/>
          </a:p>
        </p:txBody>
      </p:sp>
      <p:sp>
        <p:nvSpPr>
          <p:cNvPr id="5" name="Title 4">
            <a:extLst>
              <a:ext uri="{FF2B5EF4-FFF2-40B4-BE49-F238E27FC236}">
                <a16:creationId xmlns:a16="http://schemas.microsoft.com/office/drawing/2014/main" id="{7EA36D9C-DEB2-154E-813F-EE559875BBDD}"/>
              </a:ext>
            </a:extLst>
          </p:cNvPr>
          <p:cNvSpPr>
            <a:spLocks noGrp="1"/>
          </p:cNvSpPr>
          <p:nvPr>
            <p:ph type="title"/>
          </p:nvPr>
        </p:nvSpPr>
        <p:spPr/>
        <p:txBody>
          <a:bodyPr/>
          <a:lstStyle/>
          <a:p>
            <a:r>
              <a:rPr lang="en-US" dirty="0"/>
              <a:t>Class survey: What type of news do you read?</a:t>
            </a:r>
          </a:p>
        </p:txBody>
      </p:sp>
      <p:pic>
        <p:nvPicPr>
          <p:cNvPr id="7" name="Picture 6">
            <a:extLst>
              <a:ext uri="{FF2B5EF4-FFF2-40B4-BE49-F238E27FC236}">
                <a16:creationId xmlns:a16="http://schemas.microsoft.com/office/drawing/2014/main" id="{6E158087-EBBC-844D-8DC0-78187405EC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650" y="1339854"/>
            <a:ext cx="7134788" cy="5016497"/>
          </a:xfrm>
          <a:prstGeom prst="rect">
            <a:avLst/>
          </a:prstGeom>
        </p:spPr>
      </p:pic>
    </p:spTree>
    <p:extLst>
      <p:ext uri="{BB962C8B-B14F-4D97-AF65-F5344CB8AC3E}">
        <p14:creationId xmlns:p14="http://schemas.microsoft.com/office/powerpoint/2010/main" val="2928876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DD1A32-E1E2-AC42-A84A-F1670B4A9A87}"/>
              </a:ext>
            </a:extLst>
          </p:cNvPr>
          <p:cNvSpPr>
            <a:spLocks noGrp="1"/>
          </p:cNvSpPr>
          <p:nvPr>
            <p:ph type="dt" sz="half" idx="10"/>
          </p:nvPr>
        </p:nvSpPr>
        <p:spPr/>
        <p:txBody>
          <a:bodyPr/>
          <a:lstStyle/>
          <a:p>
            <a:fld id="{1EB42AE8-91D7-4D42-BF49-E15F2AAD0360}" type="datetime1">
              <a:rPr lang="en-US" smtClean="0"/>
              <a:t>2/1/19</a:t>
            </a:fld>
            <a:endParaRPr lang="en-US"/>
          </a:p>
        </p:txBody>
      </p:sp>
      <p:sp>
        <p:nvSpPr>
          <p:cNvPr id="3" name="Footer Placeholder 2">
            <a:extLst>
              <a:ext uri="{FF2B5EF4-FFF2-40B4-BE49-F238E27FC236}">
                <a16:creationId xmlns:a16="http://schemas.microsoft.com/office/drawing/2014/main" id="{855133ED-4CE2-EC46-821C-BBEE1DC13205}"/>
              </a:ext>
            </a:extLst>
          </p:cNvPr>
          <p:cNvSpPr>
            <a:spLocks noGrp="1"/>
          </p:cNvSpPr>
          <p:nvPr>
            <p:ph type="ftr" sz="quarter" idx="11"/>
          </p:nvPr>
        </p:nvSpPr>
        <p:spPr/>
        <p:txBody>
          <a:bodyPr/>
          <a:lstStyle/>
          <a:p>
            <a:pPr algn="r"/>
            <a:r>
              <a:rPr lang="en-US"/>
              <a:t>ITEP</a:t>
            </a:r>
            <a:endParaRPr lang="en-US" dirty="0"/>
          </a:p>
        </p:txBody>
      </p:sp>
      <p:sp>
        <p:nvSpPr>
          <p:cNvPr id="4" name="Slide Number Placeholder 3">
            <a:extLst>
              <a:ext uri="{FF2B5EF4-FFF2-40B4-BE49-F238E27FC236}">
                <a16:creationId xmlns:a16="http://schemas.microsoft.com/office/drawing/2014/main" id="{4CC1BF91-2883-1344-8B68-844C27219CE8}"/>
              </a:ext>
            </a:extLst>
          </p:cNvPr>
          <p:cNvSpPr>
            <a:spLocks noGrp="1"/>
          </p:cNvSpPr>
          <p:nvPr>
            <p:ph type="sldNum" sz="quarter" idx="12"/>
          </p:nvPr>
        </p:nvSpPr>
        <p:spPr/>
        <p:txBody>
          <a:bodyPr/>
          <a:lstStyle/>
          <a:p>
            <a:fld id="{0CFEC368-1D7A-4F81-ABF6-AE0E36BAF64C}" type="slidenum">
              <a:rPr lang="en-US" smtClean="0"/>
              <a:pPr/>
              <a:t>54</a:t>
            </a:fld>
            <a:endParaRPr lang="en-US"/>
          </a:p>
        </p:txBody>
      </p:sp>
      <p:sp>
        <p:nvSpPr>
          <p:cNvPr id="5" name="Title 4">
            <a:extLst>
              <a:ext uri="{FF2B5EF4-FFF2-40B4-BE49-F238E27FC236}">
                <a16:creationId xmlns:a16="http://schemas.microsoft.com/office/drawing/2014/main" id="{A12F9FAA-AB6D-E345-8480-09E18E538EB6}"/>
              </a:ext>
            </a:extLst>
          </p:cNvPr>
          <p:cNvSpPr>
            <a:spLocks noGrp="1"/>
          </p:cNvSpPr>
          <p:nvPr>
            <p:ph type="title"/>
          </p:nvPr>
        </p:nvSpPr>
        <p:spPr/>
        <p:txBody>
          <a:bodyPr/>
          <a:lstStyle/>
          <a:p>
            <a:r>
              <a:rPr lang="en-US" dirty="0"/>
              <a:t>How does this compare?</a:t>
            </a:r>
          </a:p>
        </p:txBody>
      </p:sp>
      <p:pic>
        <p:nvPicPr>
          <p:cNvPr id="6" name="Picture 5">
            <a:extLst>
              <a:ext uri="{FF2B5EF4-FFF2-40B4-BE49-F238E27FC236}">
                <a16:creationId xmlns:a16="http://schemas.microsoft.com/office/drawing/2014/main" id="{8B8CF343-8102-1443-AA63-081BD4C0E5D7}"/>
              </a:ext>
            </a:extLst>
          </p:cNvPr>
          <p:cNvPicPr>
            <a:picLocks noChangeAspect="1"/>
          </p:cNvPicPr>
          <p:nvPr/>
        </p:nvPicPr>
        <p:blipFill>
          <a:blip r:embed="rId2"/>
          <a:stretch>
            <a:fillRect/>
          </a:stretch>
        </p:blipFill>
        <p:spPr>
          <a:xfrm>
            <a:off x="1851172" y="1182255"/>
            <a:ext cx="3235178" cy="5648559"/>
          </a:xfrm>
          <a:prstGeom prst="rect">
            <a:avLst/>
          </a:prstGeom>
        </p:spPr>
      </p:pic>
      <p:sp>
        <p:nvSpPr>
          <p:cNvPr id="7" name="TextBox 6">
            <a:extLst>
              <a:ext uri="{FF2B5EF4-FFF2-40B4-BE49-F238E27FC236}">
                <a16:creationId xmlns:a16="http://schemas.microsoft.com/office/drawing/2014/main" id="{39862BDE-C2E0-424A-9D1B-E6A5FA722B64}"/>
              </a:ext>
            </a:extLst>
          </p:cNvPr>
          <p:cNvSpPr txBox="1"/>
          <p:nvPr/>
        </p:nvSpPr>
        <p:spPr>
          <a:xfrm>
            <a:off x="5694520" y="2185639"/>
            <a:ext cx="2486002" cy="369332"/>
          </a:xfrm>
          <a:prstGeom prst="rect">
            <a:avLst/>
          </a:prstGeom>
          <a:noFill/>
        </p:spPr>
        <p:txBody>
          <a:bodyPr wrap="none" rtlCol="0">
            <a:spAutoFit/>
          </a:bodyPr>
          <a:lstStyle/>
          <a:p>
            <a:r>
              <a:rPr lang="en-US" dirty="0"/>
              <a:t>asymmetric dependency</a:t>
            </a:r>
          </a:p>
        </p:txBody>
      </p:sp>
    </p:spTree>
    <p:extLst>
      <p:ext uri="{BB962C8B-B14F-4D97-AF65-F5344CB8AC3E}">
        <p14:creationId xmlns:p14="http://schemas.microsoft.com/office/powerpoint/2010/main" val="30905715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5F821-D0C3-754E-BA87-E7833D7ED136}"/>
              </a:ext>
            </a:extLst>
          </p:cNvPr>
          <p:cNvSpPr>
            <a:spLocks noGrp="1"/>
          </p:cNvSpPr>
          <p:nvPr>
            <p:ph type="title"/>
          </p:nvPr>
        </p:nvSpPr>
        <p:spPr/>
        <p:txBody>
          <a:bodyPr/>
          <a:lstStyle/>
          <a:p>
            <a:r>
              <a:rPr lang="en-US" dirty="0"/>
              <a:t>Why are newspapers dying?</a:t>
            </a:r>
          </a:p>
        </p:txBody>
      </p:sp>
      <p:sp>
        <p:nvSpPr>
          <p:cNvPr id="3" name="Content Placeholder 2">
            <a:extLst>
              <a:ext uri="{FF2B5EF4-FFF2-40B4-BE49-F238E27FC236}">
                <a16:creationId xmlns:a16="http://schemas.microsoft.com/office/drawing/2014/main" id="{C0363D6A-D5C0-EE4C-A604-C6B9B2799395}"/>
              </a:ext>
            </a:extLst>
          </p:cNvPr>
          <p:cNvSpPr>
            <a:spLocks noGrp="1"/>
          </p:cNvSpPr>
          <p:nvPr>
            <p:ph idx="1"/>
          </p:nvPr>
        </p:nvSpPr>
        <p:spPr/>
        <p:txBody>
          <a:bodyPr>
            <a:normAutofit lnSpcReduction="10000"/>
          </a:bodyPr>
          <a:lstStyle/>
          <a:p>
            <a:r>
              <a:rPr lang="en-US" dirty="0"/>
              <a:t>Typically, TV and Internet news comments on or builds on newspaper reporting</a:t>
            </a:r>
          </a:p>
          <a:p>
            <a:pPr lvl="1"/>
            <a:r>
              <a:rPr lang="en-US" dirty="0"/>
              <a:t>TV exception: “if it bleeds, it leads”</a:t>
            </a:r>
          </a:p>
          <a:p>
            <a:r>
              <a:rPr lang="en-US" dirty="0"/>
              <a:t>Local family ownership </a:t>
            </a:r>
            <a:r>
              <a:rPr lang="en-US" dirty="0">
                <a:sym typeface="Wingdings" pitchFamily="2" charset="2"/>
              </a:rPr>
              <a:t> chains (Gannett – USA Today)  private equity &amp; hedge funds</a:t>
            </a:r>
          </a:p>
          <a:p>
            <a:pPr lvl="1"/>
            <a:r>
              <a:rPr lang="en-US" dirty="0">
                <a:sym typeface="Wingdings" pitchFamily="2" charset="2"/>
              </a:rPr>
              <a:t>loans on cash flow</a:t>
            </a:r>
          </a:p>
          <a:p>
            <a:r>
              <a:rPr lang="en-US" dirty="0">
                <a:sym typeface="Wingdings" pitchFamily="2" charset="2"/>
              </a:rPr>
              <a:t>Non-news business lost</a:t>
            </a:r>
          </a:p>
          <a:p>
            <a:pPr lvl="1"/>
            <a:r>
              <a:rPr lang="en-US" dirty="0">
                <a:sym typeface="Wingdings" pitchFamily="2" charset="2"/>
              </a:rPr>
              <a:t>classified advertising, help wanted  Craig’s List, Yelp, Indeed, …</a:t>
            </a:r>
          </a:p>
          <a:p>
            <a:pPr lvl="1"/>
            <a:r>
              <a:rPr lang="en-US" dirty="0">
                <a:sym typeface="Wingdings" pitchFamily="2" charset="2"/>
              </a:rPr>
              <a:t>obituaries</a:t>
            </a:r>
          </a:p>
          <a:p>
            <a:pPr lvl="1"/>
            <a:r>
              <a:rPr lang="en-US" dirty="0">
                <a:sym typeface="Wingdings" pitchFamily="2" charset="2"/>
              </a:rPr>
              <a:t>event calendars, movie listings, stock quotes, public notices, weather, sports scores, …</a:t>
            </a:r>
          </a:p>
          <a:p>
            <a:r>
              <a:rPr lang="en-US" dirty="0">
                <a:sym typeface="Wingdings" pitchFamily="2" charset="2"/>
              </a:rPr>
              <a:t>Political sorting, dominance of national issues  national news sources</a:t>
            </a:r>
          </a:p>
          <a:p>
            <a:r>
              <a:rPr lang="en-US" dirty="0">
                <a:sym typeface="Wingdings" pitchFamily="2" charset="2"/>
              </a:rPr>
              <a:t>More supply of advertising space, better targeting</a:t>
            </a:r>
          </a:p>
          <a:p>
            <a:r>
              <a:rPr lang="en-US" dirty="0">
                <a:sym typeface="Wingdings" pitchFamily="2" charset="2"/>
              </a:rPr>
              <a:t>Google and FB dominance of digital advertising</a:t>
            </a:r>
          </a:p>
          <a:p>
            <a:r>
              <a:rPr lang="en-US" dirty="0">
                <a:sym typeface="Wingdings" pitchFamily="2" charset="2"/>
              </a:rPr>
              <a:t>High cost for print: Boston Globe $25.90/week ($1,347/year)</a:t>
            </a:r>
          </a:p>
          <a:p>
            <a:pPr lvl="1"/>
            <a:r>
              <a:rPr lang="en-US" dirty="0">
                <a:sym typeface="Wingdings" pitchFamily="2" charset="2"/>
              </a:rPr>
              <a:t>“</a:t>
            </a:r>
            <a:r>
              <a:rPr lang="en-US" dirty="0"/>
              <a:t>Print is becoming a niche product for people willing to pay for it.”</a:t>
            </a:r>
            <a:endParaRPr lang="en-US" dirty="0">
              <a:sym typeface="Wingdings" pitchFamily="2" charset="2"/>
            </a:endParaRPr>
          </a:p>
          <a:p>
            <a:endParaRPr lang="en-US" dirty="0"/>
          </a:p>
        </p:txBody>
      </p:sp>
      <p:sp>
        <p:nvSpPr>
          <p:cNvPr id="4" name="Date Placeholder 3">
            <a:extLst>
              <a:ext uri="{FF2B5EF4-FFF2-40B4-BE49-F238E27FC236}">
                <a16:creationId xmlns:a16="http://schemas.microsoft.com/office/drawing/2014/main" id="{769E0445-AC3A-904F-AA5D-A8398BAC70CD}"/>
              </a:ext>
            </a:extLst>
          </p:cNvPr>
          <p:cNvSpPr>
            <a:spLocks noGrp="1"/>
          </p:cNvSpPr>
          <p:nvPr>
            <p:ph type="dt" sz="half" idx="10"/>
          </p:nvPr>
        </p:nvSpPr>
        <p:spPr/>
        <p:txBody>
          <a:bodyPr/>
          <a:lstStyle/>
          <a:p>
            <a:fld id="{2495D3FD-924E-9F47-909F-D7E1B2FA4A3D}" type="datetime1">
              <a:rPr lang="en-US" smtClean="0"/>
              <a:t>2/1/19</a:t>
            </a:fld>
            <a:endParaRPr lang="en-US"/>
          </a:p>
        </p:txBody>
      </p:sp>
      <p:sp>
        <p:nvSpPr>
          <p:cNvPr id="5" name="Footer Placeholder 4">
            <a:extLst>
              <a:ext uri="{FF2B5EF4-FFF2-40B4-BE49-F238E27FC236}">
                <a16:creationId xmlns:a16="http://schemas.microsoft.com/office/drawing/2014/main" id="{AD43267A-688B-A341-94FB-77B9569B012B}"/>
              </a:ext>
            </a:extLst>
          </p:cNvPr>
          <p:cNvSpPr>
            <a:spLocks noGrp="1"/>
          </p:cNvSpPr>
          <p:nvPr>
            <p:ph type="ftr" sz="quarter" idx="11"/>
          </p:nvPr>
        </p:nvSpPr>
        <p:spPr/>
        <p:txBody>
          <a:bodyPr/>
          <a:lstStyle/>
          <a:p>
            <a:pPr algn="r"/>
            <a:r>
              <a:rPr lang="en-US"/>
              <a:t>ITEP</a:t>
            </a:r>
            <a:endParaRPr lang="en-US" dirty="0"/>
          </a:p>
        </p:txBody>
      </p:sp>
      <p:sp>
        <p:nvSpPr>
          <p:cNvPr id="6" name="Slide Number Placeholder 5">
            <a:extLst>
              <a:ext uri="{FF2B5EF4-FFF2-40B4-BE49-F238E27FC236}">
                <a16:creationId xmlns:a16="http://schemas.microsoft.com/office/drawing/2014/main" id="{F1E9AAC3-19DF-644C-A903-B114990E0B0A}"/>
              </a:ext>
            </a:extLst>
          </p:cNvPr>
          <p:cNvSpPr>
            <a:spLocks noGrp="1"/>
          </p:cNvSpPr>
          <p:nvPr>
            <p:ph type="sldNum" sz="quarter" idx="12"/>
          </p:nvPr>
        </p:nvSpPr>
        <p:spPr/>
        <p:txBody>
          <a:bodyPr/>
          <a:lstStyle/>
          <a:p>
            <a:fld id="{0CFEC368-1D7A-4F81-ABF6-AE0E36BAF64C}" type="slidenum">
              <a:rPr lang="en-US" smtClean="0"/>
              <a:pPr/>
              <a:t>55</a:t>
            </a:fld>
            <a:endParaRPr lang="en-US"/>
          </a:p>
        </p:txBody>
      </p:sp>
    </p:spTree>
    <p:extLst>
      <p:ext uri="{BB962C8B-B14F-4D97-AF65-F5344CB8AC3E}">
        <p14:creationId xmlns:p14="http://schemas.microsoft.com/office/powerpoint/2010/main" val="31354613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3AF3DE-7313-0949-9AC0-523BB623ED7C}"/>
              </a:ext>
            </a:extLst>
          </p:cNvPr>
          <p:cNvSpPr>
            <a:spLocks noGrp="1"/>
          </p:cNvSpPr>
          <p:nvPr>
            <p:ph type="dt" sz="half" idx="10"/>
          </p:nvPr>
        </p:nvSpPr>
        <p:spPr/>
        <p:txBody>
          <a:bodyPr/>
          <a:lstStyle/>
          <a:p>
            <a:fld id="{1EB42AE8-91D7-4D42-BF49-E15F2AAD0360}" type="datetime1">
              <a:rPr lang="en-US" smtClean="0"/>
              <a:t>2/1/19</a:t>
            </a:fld>
            <a:endParaRPr lang="en-US"/>
          </a:p>
        </p:txBody>
      </p:sp>
      <p:sp>
        <p:nvSpPr>
          <p:cNvPr id="3" name="Footer Placeholder 2">
            <a:extLst>
              <a:ext uri="{FF2B5EF4-FFF2-40B4-BE49-F238E27FC236}">
                <a16:creationId xmlns:a16="http://schemas.microsoft.com/office/drawing/2014/main" id="{FF840215-5FC8-E44F-9F5E-C0C0059A1E48}"/>
              </a:ext>
            </a:extLst>
          </p:cNvPr>
          <p:cNvSpPr>
            <a:spLocks noGrp="1"/>
          </p:cNvSpPr>
          <p:nvPr>
            <p:ph type="ftr" sz="quarter" idx="11"/>
          </p:nvPr>
        </p:nvSpPr>
        <p:spPr/>
        <p:txBody>
          <a:bodyPr/>
          <a:lstStyle/>
          <a:p>
            <a:pPr algn="r"/>
            <a:r>
              <a:rPr lang="en-US"/>
              <a:t>ITEP</a:t>
            </a:r>
            <a:endParaRPr lang="en-US" dirty="0"/>
          </a:p>
        </p:txBody>
      </p:sp>
      <p:sp>
        <p:nvSpPr>
          <p:cNvPr id="4" name="Slide Number Placeholder 3">
            <a:extLst>
              <a:ext uri="{FF2B5EF4-FFF2-40B4-BE49-F238E27FC236}">
                <a16:creationId xmlns:a16="http://schemas.microsoft.com/office/drawing/2014/main" id="{2D44DA09-C2C2-784A-8F33-7C8B8D7D17A6}"/>
              </a:ext>
            </a:extLst>
          </p:cNvPr>
          <p:cNvSpPr>
            <a:spLocks noGrp="1"/>
          </p:cNvSpPr>
          <p:nvPr>
            <p:ph type="sldNum" sz="quarter" idx="12"/>
          </p:nvPr>
        </p:nvSpPr>
        <p:spPr/>
        <p:txBody>
          <a:bodyPr/>
          <a:lstStyle/>
          <a:p>
            <a:fld id="{0CFEC368-1D7A-4F81-ABF6-AE0E36BAF64C}" type="slidenum">
              <a:rPr lang="en-US" smtClean="0"/>
              <a:pPr/>
              <a:t>56</a:t>
            </a:fld>
            <a:endParaRPr lang="en-US"/>
          </a:p>
        </p:txBody>
      </p:sp>
      <p:sp>
        <p:nvSpPr>
          <p:cNvPr id="5" name="Title 4">
            <a:extLst>
              <a:ext uri="{FF2B5EF4-FFF2-40B4-BE49-F238E27FC236}">
                <a16:creationId xmlns:a16="http://schemas.microsoft.com/office/drawing/2014/main" id="{55C0917E-9DB7-4645-A348-9279E875537D}"/>
              </a:ext>
            </a:extLst>
          </p:cNvPr>
          <p:cNvSpPr>
            <a:spLocks noGrp="1"/>
          </p:cNvSpPr>
          <p:nvPr>
            <p:ph type="title"/>
          </p:nvPr>
        </p:nvSpPr>
        <p:spPr/>
        <p:txBody>
          <a:bodyPr/>
          <a:lstStyle/>
          <a:p>
            <a:r>
              <a:rPr lang="en-US" dirty="0"/>
              <a:t>The newspaper death spiral</a:t>
            </a:r>
          </a:p>
        </p:txBody>
      </p:sp>
      <p:graphicFrame>
        <p:nvGraphicFramePr>
          <p:cNvPr id="6" name="Diagram 5">
            <a:extLst>
              <a:ext uri="{FF2B5EF4-FFF2-40B4-BE49-F238E27FC236}">
                <a16:creationId xmlns:a16="http://schemas.microsoft.com/office/drawing/2014/main" id="{091C4FDE-2B55-6147-9D87-0F59D9414374}"/>
              </a:ext>
            </a:extLst>
          </p:cNvPr>
          <p:cNvGraphicFramePr/>
          <p:nvPr>
            <p:extLst>
              <p:ext uri="{D42A27DB-BD31-4B8C-83A1-F6EECF244321}">
                <p14:modId xmlns:p14="http://schemas.microsoft.com/office/powerpoint/2010/main" val="52785498"/>
              </p:ext>
            </p:extLst>
          </p:nvPr>
        </p:nvGraphicFramePr>
        <p:xfrm>
          <a:off x="490655" y="1182255"/>
          <a:ext cx="8274204" cy="51740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022760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930FE5-81B0-5947-89C1-21CBDF11F575}"/>
              </a:ext>
            </a:extLst>
          </p:cNvPr>
          <p:cNvSpPr>
            <a:spLocks noGrp="1"/>
          </p:cNvSpPr>
          <p:nvPr>
            <p:ph type="dt" sz="half" idx="10"/>
          </p:nvPr>
        </p:nvSpPr>
        <p:spPr/>
        <p:txBody>
          <a:bodyPr/>
          <a:lstStyle/>
          <a:p>
            <a:fld id="{1EB42AE8-91D7-4D42-BF49-E15F2AAD0360}" type="datetime1">
              <a:rPr lang="en-US" smtClean="0"/>
              <a:t>2/1/19</a:t>
            </a:fld>
            <a:endParaRPr lang="en-US"/>
          </a:p>
        </p:txBody>
      </p:sp>
      <p:sp>
        <p:nvSpPr>
          <p:cNvPr id="3" name="Footer Placeholder 2">
            <a:extLst>
              <a:ext uri="{FF2B5EF4-FFF2-40B4-BE49-F238E27FC236}">
                <a16:creationId xmlns:a16="http://schemas.microsoft.com/office/drawing/2014/main" id="{1250599E-95FE-8941-97A0-38699FA50956}"/>
              </a:ext>
            </a:extLst>
          </p:cNvPr>
          <p:cNvSpPr>
            <a:spLocks noGrp="1"/>
          </p:cNvSpPr>
          <p:nvPr>
            <p:ph type="ftr" sz="quarter" idx="11"/>
          </p:nvPr>
        </p:nvSpPr>
        <p:spPr/>
        <p:txBody>
          <a:bodyPr/>
          <a:lstStyle/>
          <a:p>
            <a:pPr algn="r"/>
            <a:r>
              <a:rPr lang="en-US"/>
              <a:t>ITEP</a:t>
            </a:r>
            <a:endParaRPr lang="en-US" dirty="0"/>
          </a:p>
        </p:txBody>
      </p:sp>
      <p:sp>
        <p:nvSpPr>
          <p:cNvPr id="4" name="Slide Number Placeholder 3">
            <a:extLst>
              <a:ext uri="{FF2B5EF4-FFF2-40B4-BE49-F238E27FC236}">
                <a16:creationId xmlns:a16="http://schemas.microsoft.com/office/drawing/2014/main" id="{40CC4FFA-4F5A-734A-B74E-702B32955F64}"/>
              </a:ext>
            </a:extLst>
          </p:cNvPr>
          <p:cNvSpPr>
            <a:spLocks noGrp="1"/>
          </p:cNvSpPr>
          <p:nvPr>
            <p:ph type="sldNum" sz="quarter" idx="12"/>
          </p:nvPr>
        </p:nvSpPr>
        <p:spPr/>
        <p:txBody>
          <a:bodyPr/>
          <a:lstStyle/>
          <a:p>
            <a:fld id="{0CFEC368-1D7A-4F81-ABF6-AE0E36BAF64C}" type="slidenum">
              <a:rPr lang="en-US" smtClean="0"/>
              <a:pPr/>
              <a:t>57</a:t>
            </a:fld>
            <a:endParaRPr lang="en-US"/>
          </a:p>
        </p:txBody>
      </p:sp>
      <p:sp>
        <p:nvSpPr>
          <p:cNvPr id="5" name="Title 4">
            <a:extLst>
              <a:ext uri="{FF2B5EF4-FFF2-40B4-BE49-F238E27FC236}">
                <a16:creationId xmlns:a16="http://schemas.microsoft.com/office/drawing/2014/main" id="{8A2618CE-19E4-BA4D-B7E5-FD8171EE098E}"/>
              </a:ext>
            </a:extLst>
          </p:cNvPr>
          <p:cNvSpPr>
            <a:spLocks noGrp="1"/>
          </p:cNvSpPr>
          <p:nvPr>
            <p:ph type="title"/>
          </p:nvPr>
        </p:nvSpPr>
        <p:spPr/>
        <p:txBody>
          <a:bodyPr/>
          <a:lstStyle/>
          <a:p>
            <a:r>
              <a:rPr lang="en-US" dirty="0"/>
              <a:t>Winner take most market</a:t>
            </a:r>
          </a:p>
        </p:txBody>
      </p:sp>
      <p:pic>
        <p:nvPicPr>
          <p:cNvPr id="6" name="Picture 5">
            <a:extLst>
              <a:ext uri="{FF2B5EF4-FFF2-40B4-BE49-F238E27FC236}">
                <a16:creationId xmlns:a16="http://schemas.microsoft.com/office/drawing/2014/main" id="{90A933CB-99DF-9149-B24F-1AA602D45577}"/>
              </a:ext>
            </a:extLst>
          </p:cNvPr>
          <p:cNvPicPr>
            <a:picLocks noChangeAspect="1"/>
          </p:cNvPicPr>
          <p:nvPr/>
        </p:nvPicPr>
        <p:blipFill>
          <a:blip r:embed="rId2"/>
          <a:stretch>
            <a:fillRect/>
          </a:stretch>
        </p:blipFill>
        <p:spPr>
          <a:xfrm rot="5400000">
            <a:off x="2074735" y="-836740"/>
            <a:ext cx="4974705" cy="9012696"/>
          </a:xfrm>
          <a:prstGeom prst="rect">
            <a:avLst/>
          </a:prstGeom>
        </p:spPr>
      </p:pic>
    </p:spTree>
    <p:extLst>
      <p:ext uri="{BB962C8B-B14F-4D97-AF65-F5344CB8AC3E}">
        <p14:creationId xmlns:p14="http://schemas.microsoft.com/office/powerpoint/2010/main" val="2066335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E83E34-2792-074F-8BAE-D8DB798A5E8C}"/>
              </a:ext>
            </a:extLst>
          </p:cNvPr>
          <p:cNvSpPr>
            <a:spLocks noGrp="1"/>
          </p:cNvSpPr>
          <p:nvPr>
            <p:ph type="dt" sz="half" idx="10"/>
          </p:nvPr>
        </p:nvSpPr>
        <p:spPr/>
        <p:txBody>
          <a:bodyPr/>
          <a:lstStyle/>
          <a:p>
            <a:fld id="{1EB42AE8-91D7-4D42-BF49-E15F2AAD0360}" type="datetime1">
              <a:rPr lang="en-US" smtClean="0"/>
              <a:t>2/1/19</a:t>
            </a:fld>
            <a:endParaRPr lang="en-US"/>
          </a:p>
        </p:txBody>
      </p:sp>
      <p:sp>
        <p:nvSpPr>
          <p:cNvPr id="3" name="Footer Placeholder 2">
            <a:extLst>
              <a:ext uri="{FF2B5EF4-FFF2-40B4-BE49-F238E27FC236}">
                <a16:creationId xmlns:a16="http://schemas.microsoft.com/office/drawing/2014/main" id="{11FB8279-9C80-E84B-9AAF-E10CE374DFB3}"/>
              </a:ext>
            </a:extLst>
          </p:cNvPr>
          <p:cNvSpPr>
            <a:spLocks noGrp="1"/>
          </p:cNvSpPr>
          <p:nvPr>
            <p:ph type="ftr" sz="quarter" idx="11"/>
          </p:nvPr>
        </p:nvSpPr>
        <p:spPr/>
        <p:txBody>
          <a:bodyPr/>
          <a:lstStyle/>
          <a:p>
            <a:pPr algn="r"/>
            <a:r>
              <a:rPr lang="en-US"/>
              <a:t>ITEP</a:t>
            </a:r>
            <a:endParaRPr lang="en-US" dirty="0"/>
          </a:p>
        </p:txBody>
      </p:sp>
      <p:sp>
        <p:nvSpPr>
          <p:cNvPr id="4" name="Slide Number Placeholder 3">
            <a:extLst>
              <a:ext uri="{FF2B5EF4-FFF2-40B4-BE49-F238E27FC236}">
                <a16:creationId xmlns:a16="http://schemas.microsoft.com/office/drawing/2014/main" id="{3442EB9E-7725-9247-B0AB-7E3FC3A583E2}"/>
              </a:ext>
            </a:extLst>
          </p:cNvPr>
          <p:cNvSpPr>
            <a:spLocks noGrp="1"/>
          </p:cNvSpPr>
          <p:nvPr>
            <p:ph type="sldNum" sz="quarter" idx="12"/>
          </p:nvPr>
        </p:nvSpPr>
        <p:spPr/>
        <p:txBody>
          <a:bodyPr/>
          <a:lstStyle/>
          <a:p>
            <a:fld id="{0CFEC368-1D7A-4F81-ABF6-AE0E36BAF64C}" type="slidenum">
              <a:rPr lang="en-US" smtClean="0"/>
              <a:pPr/>
              <a:t>58</a:t>
            </a:fld>
            <a:endParaRPr lang="en-US"/>
          </a:p>
        </p:txBody>
      </p:sp>
      <p:sp>
        <p:nvSpPr>
          <p:cNvPr id="5" name="Title 4">
            <a:extLst>
              <a:ext uri="{FF2B5EF4-FFF2-40B4-BE49-F238E27FC236}">
                <a16:creationId xmlns:a16="http://schemas.microsoft.com/office/drawing/2014/main" id="{F6E0466E-DD8F-3244-8E09-E9D19A32BE6B}"/>
              </a:ext>
            </a:extLst>
          </p:cNvPr>
          <p:cNvSpPr>
            <a:spLocks noGrp="1"/>
          </p:cNvSpPr>
          <p:nvPr>
            <p:ph type="title"/>
          </p:nvPr>
        </p:nvSpPr>
        <p:spPr/>
        <p:txBody>
          <a:bodyPr/>
          <a:lstStyle/>
          <a:p>
            <a:r>
              <a:rPr lang="en-US" dirty="0"/>
              <a:t>New: retailer as advertiser</a:t>
            </a:r>
          </a:p>
        </p:txBody>
      </p:sp>
      <p:pic>
        <p:nvPicPr>
          <p:cNvPr id="6" name="Picture 5">
            <a:extLst>
              <a:ext uri="{FF2B5EF4-FFF2-40B4-BE49-F238E27FC236}">
                <a16:creationId xmlns:a16="http://schemas.microsoft.com/office/drawing/2014/main" id="{9CB823A4-0584-E84A-BE01-3B89CF59ED38}"/>
              </a:ext>
            </a:extLst>
          </p:cNvPr>
          <p:cNvPicPr>
            <a:picLocks noChangeAspect="1"/>
          </p:cNvPicPr>
          <p:nvPr/>
        </p:nvPicPr>
        <p:blipFill>
          <a:blip r:embed="rId2"/>
          <a:stretch>
            <a:fillRect/>
          </a:stretch>
        </p:blipFill>
        <p:spPr>
          <a:xfrm rot="5400000">
            <a:off x="1957931" y="-609312"/>
            <a:ext cx="4782370" cy="8332472"/>
          </a:xfrm>
          <a:prstGeom prst="rect">
            <a:avLst/>
          </a:prstGeom>
        </p:spPr>
      </p:pic>
    </p:spTree>
    <p:extLst>
      <p:ext uri="{BB962C8B-B14F-4D97-AF65-F5344CB8AC3E}">
        <p14:creationId xmlns:p14="http://schemas.microsoft.com/office/powerpoint/2010/main" val="8983458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EB42AE8-91D7-4D42-BF49-E15F2AAD0360}" type="datetime1">
              <a:rPr lang="en-US" smtClean="0"/>
              <a:t>2/1/19</a:t>
            </a:fld>
            <a:endParaRPr lang="en-US"/>
          </a:p>
        </p:txBody>
      </p:sp>
      <p:sp>
        <p:nvSpPr>
          <p:cNvPr id="4" name="Footer Placeholder 3"/>
          <p:cNvSpPr>
            <a:spLocks noGrp="1"/>
          </p:cNvSpPr>
          <p:nvPr>
            <p:ph type="ftr" sz="quarter" idx="11"/>
          </p:nvPr>
        </p:nvSpPr>
        <p:spPr/>
        <p:txBody>
          <a:bodyPr/>
          <a:lstStyle/>
          <a:p>
            <a:pPr algn="r"/>
            <a:r>
              <a:rPr lang="en-US"/>
              <a:t>ITEP</a:t>
            </a: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59</a:t>
            </a:fld>
            <a:endParaRPr lang="en-US"/>
          </a:p>
        </p:txBody>
      </p:sp>
      <p:sp>
        <p:nvSpPr>
          <p:cNvPr id="2" name="Title 1"/>
          <p:cNvSpPr>
            <a:spLocks noGrp="1"/>
          </p:cNvSpPr>
          <p:nvPr>
            <p:ph type="title"/>
          </p:nvPr>
        </p:nvSpPr>
        <p:spPr/>
        <p:txBody>
          <a:bodyPr/>
          <a:lstStyle/>
          <a:p>
            <a:r>
              <a:rPr lang="en-US" dirty="0"/>
              <a:t>Aside: political advertising on TV</a:t>
            </a:r>
          </a:p>
        </p:txBody>
      </p:sp>
      <p:pic>
        <p:nvPicPr>
          <p:cNvPr id="7" name="Picture 6"/>
          <p:cNvPicPr>
            <a:picLocks noChangeAspect="1"/>
          </p:cNvPicPr>
          <p:nvPr/>
        </p:nvPicPr>
        <p:blipFill>
          <a:blip r:embed="rId2"/>
          <a:stretch>
            <a:fillRect/>
          </a:stretch>
        </p:blipFill>
        <p:spPr>
          <a:xfrm>
            <a:off x="292608" y="1519189"/>
            <a:ext cx="8644128" cy="4713525"/>
          </a:xfrm>
          <a:prstGeom prst="rect">
            <a:avLst/>
          </a:prstGeom>
        </p:spPr>
      </p:pic>
    </p:spTree>
    <p:extLst>
      <p:ext uri="{BB962C8B-B14F-4D97-AF65-F5344CB8AC3E}">
        <p14:creationId xmlns:p14="http://schemas.microsoft.com/office/powerpoint/2010/main" val="3984060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should you be able to do after taking the class?</a:t>
            </a:r>
          </a:p>
        </p:txBody>
      </p:sp>
      <p:sp>
        <p:nvSpPr>
          <p:cNvPr id="3" name="Content Placeholder 2"/>
          <p:cNvSpPr>
            <a:spLocks noGrp="1"/>
          </p:cNvSpPr>
          <p:nvPr>
            <p:ph idx="1"/>
          </p:nvPr>
        </p:nvSpPr>
        <p:spPr/>
        <p:txBody>
          <a:bodyPr/>
          <a:lstStyle/>
          <a:p>
            <a:r>
              <a:rPr lang="en-US" dirty="0"/>
              <a:t>Elevator pitch</a:t>
            </a:r>
          </a:p>
          <a:p>
            <a:pPr lvl="1"/>
            <a:r>
              <a:rPr lang="en-US" dirty="0"/>
              <a:t>“What is spectrum and why is it hard to find” – in 2 minutes</a:t>
            </a:r>
          </a:p>
          <a:p>
            <a:r>
              <a:rPr lang="en-US" dirty="0"/>
              <a:t>In-depth survey</a:t>
            </a:r>
          </a:p>
          <a:p>
            <a:pPr lvl="1"/>
            <a:r>
              <a:rPr lang="en-US" dirty="0"/>
              <a:t>“The economics of Internet adoption in rural and urban areas”</a:t>
            </a:r>
          </a:p>
          <a:p>
            <a:r>
              <a:rPr lang="en-US" dirty="0"/>
              <a:t>Research</a:t>
            </a:r>
          </a:p>
          <a:p>
            <a:pPr lvl="1"/>
            <a:r>
              <a:rPr lang="en-US" dirty="0"/>
              <a:t>Know sources and approaches</a:t>
            </a:r>
          </a:p>
          <a:p>
            <a:pPr lvl="2"/>
            <a:r>
              <a:rPr lang="en-US" dirty="0"/>
              <a:t>engineering models vs. economic models vs. legal analysis</a:t>
            </a:r>
          </a:p>
          <a:p>
            <a:pPr lvl="1"/>
            <a:r>
              <a:rPr lang="en-US" dirty="0"/>
              <a:t>Appreciate need to consider</a:t>
            </a:r>
          </a:p>
          <a:p>
            <a:pPr lvl="2"/>
            <a:r>
              <a:rPr lang="en-US" dirty="0"/>
              <a:t>technical feasibility</a:t>
            </a:r>
          </a:p>
          <a:p>
            <a:pPr lvl="2"/>
            <a:r>
              <a:rPr lang="en-US" dirty="0"/>
              <a:t>economic factors</a:t>
            </a:r>
          </a:p>
          <a:p>
            <a:pPr lvl="2"/>
            <a:r>
              <a:rPr lang="en-US" dirty="0"/>
              <a:t>policy enablers and constraints</a:t>
            </a:r>
          </a:p>
          <a:p>
            <a:pPr lvl="2"/>
            <a:r>
              <a:rPr lang="en-US" dirty="0"/>
              <a:t>different approaches in different countries</a:t>
            </a:r>
          </a:p>
          <a:p>
            <a:endParaRPr lang="en-US" dirty="0"/>
          </a:p>
        </p:txBody>
      </p:sp>
      <p:sp>
        <p:nvSpPr>
          <p:cNvPr id="4" name="Date Placeholder 3"/>
          <p:cNvSpPr>
            <a:spLocks noGrp="1"/>
          </p:cNvSpPr>
          <p:nvPr>
            <p:ph type="dt" sz="half" idx="10"/>
          </p:nvPr>
        </p:nvSpPr>
        <p:spPr/>
        <p:txBody>
          <a:bodyPr/>
          <a:lstStyle/>
          <a:p>
            <a:fld id="{6BBFD17D-C783-2E40-A63B-09CD787DBB5D}" type="datetime1">
              <a:rPr lang="en-US" smtClean="0"/>
              <a:t>2/1/19</a:t>
            </a:fld>
            <a:endParaRPr lang="en-US"/>
          </a:p>
        </p:txBody>
      </p:sp>
      <p:sp>
        <p:nvSpPr>
          <p:cNvPr id="5" name="Footer Placeholder 4"/>
          <p:cNvSpPr>
            <a:spLocks noGrp="1"/>
          </p:cNvSpPr>
          <p:nvPr>
            <p:ph type="ftr" sz="quarter" idx="11"/>
          </p:nvPr>
        </p:nvSpPr>
        <p:spPr/>
        <p:txBody>
          <a:bodyPr/>
          <a:lstStyle/>
          <a:p>
            <a:pPr algn="r"/>
            <a:r>
              <a:rPr lang="en-US"/>
              <a:t>ITEP</a:t>
            </a: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6</a:t>
            </a:fld>
            <a:endParaRPr lang="en-US"/>
          </a:p>
        </p:txBody>
      </p:sp>
    </p:spTree>
    <p:extLst>
      <p:ext uri="{BB962C8B-B14F-4D97-AF65-F5344CB8AC3E}">
        <p14:creationId xmlns:p14="http://schemas.microsoft.com/office/powerpoint/2010/main" val="33057245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C3C21B7-D7BA-5346-9257-9D68F1148FEA}" type="datetime1">
              <a:rPr lang="en-US" smtClean="0"/>
              <a:t>2/1/19</a:t>
            </a:fld>
            <a:endParaRPr lang="en-US"/>
          </a:p>
        </p:txBody>
      </p:sp>
      <p:sp>
        <p:nvSpPr>
          <p:cNvPr id="5" name="Footer Placeholder 4"/>
          <p:cNvSpPr>
            <a:spLocks noGrp="1"/>
          </p:cNvSpPr>
          <p:nvPr>
            <p:ph type="ftr" sz="quarter" idx="11"/>
          </p:nvPr>
        </p:nvSpPr>
        <p:spPr/>
        <p:txBody>
          <a:bodyPr/>
          <a:lstStyle/>
          <a:p>
            <a:pPr algn="r"/>
            <a:r>
              <a:rPr lang="en-US"/>
              <a:t>ITEP</a:t>
            </a: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60</a:t>
            </a:fld>
            <a:endParaRPr lang="en-US"/>
          </a:p>
        </p:txBody>
      </p:sp>
      <p:sp>
        <p:nvSpPr>
          <p:cNvPr id="2" name="Title 1"/>
          <p:cNvSpPr>
            <a:spLocks noGrp="1"/>
          </p:cNvSpPr>
          <p:nvPr>
            <p:ph type="title"/>
          </p:nvPr>
        </p:nvSpPr>
        <p:spPr/>
        <p:txBody>
          <a:bodyPr/>
          <a:lstStyle/>
          <a:p>
            <a:r>
              <a:rPr lang="en-US" dirty="0"/>
              <a:t>Digital advertising revenue</a:t>
            </a:r>
          </a:p>
        </p:txBody>
      </p:sp>
      <p:pic>
        <p:nvPicPr>
          <p:cNvPr id="7" name="Picture 6">
            <a:extLst>
              <a:ext uri="{FF2B5EF4-FFF2-40B4-BE49-F238E27FC236}">
                <a16:creationId xmlns:a16="http://schemas.microsoft.com/office/drawing/2014/main" id="{E7CDF9BE-F5A9-9C4F-8079-908CBB375AF5}"/>
              </a:ext>
            </a:extLst>
          </p:cNvPr>
          <p:cNvPicPr>
            <a:picLocks noChangeAspect="1"/>
          </p:cNvPicPr>
          <p:nvPr/>
        </p:nvPicPr>
        <p:blipFill>
          <a:blip r:embed="rId3"/>
          <a:stretch>
            <a:fillRect/>
          </a:stretch>
        </p:blipFill>
        <p:spPr>
          <a:xfrm>
            <a:off x="377952" y="987131"/>
            <a:ext cx="7485888" cy="5552989"/>
          </a:xfrm>
          <a:prstGeom prst="rect">
            <a:avLst/>
          </a:prstGeom>
        </p:spPr>
      </p:pic>
    </p:spTree>
    <p:extLst>
      <p:ext uri="{BB962C8B-B14F-4D97-AF65-F5344CB8AC3E}">
        <p14:creationId xmlns:p14="http://schemas.microsoft.com/office/powerpoint/2010/main" val="41125198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2309021-EDFB-F647-95C9-FCCF318A6BAB}" type="datetime1">
              <a:rPr lang="en-US" smtClean="0"/>
              <a:t>2/1/19</a:t>
            </a:fld>
            <a:endParaRPr lang="en-US"/>
          </a:p>
        </p:txBody>
      </p:sp>
      <p:sp>
        <p:nvSpPr>
          <p:cNvPr id="5" name="Footer Placeholder 4"/>
          <p:cNvSpPr>
            <a:spLocks noGrp="1"/>
          </p:cNvSpPr>
          <p:nvPr>
            <p:ph type="ftr" sz="quarter" idx="11"/>
          </p:nvPr>
        </p:nvSpPr>
        <p:spPr/>
        <p:txBody>
          <a:bodyPr/>
          <a:lstStyle/>
          <a:p>
            <a:pPr algn="r"/>
            <a:r>
              <a:rPr lang="en-US"/>
              <a:t>ITEP</a:t>
            </a: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61</a:t>
            </a:fld>
            <a:endParaRPr lang="en-US"/>
          </a:p>
        </p:txBody>
      </p:sp>
      <p:sp>
        <p:nvSpPr>
          <p:cNvPr id="2" name="Title 1"/>
          <p:cNvSpPr>
            <a:spLocks noGrp="1"/>
          </p:cNvSpPr>
          <p:nvPr>
            <p:ph type="title"/>
          </p:nvPr>
        </p:nvSpPr>
        <p:spPr/>
        <p:txBody>
          <a:bodyPr/>
          <a:lstStyle/>
          <a:p>
            <a:r>
              <a:rPr lang="en-US" dirty="0"/>
              <a:t>US dominates marketing</a:t>
            </a:r>
          </a:p>
        </p:txBody>
      </p:sp>
      <p:pic>
        <p:nvPicPr>
          <p:cNvPr id="7" name="Picture 6"/>
          <p:cNvPicPr>
            <a:picLocks noChangeAspect="1"/>
          </p:cNvPicPr>
          <p:nvPr/>
        </p:nvPicPr>
        <p:blipFill>
          <a:blip r:embed="rId3"/>
          <a:stretch>
            <a:fillRect/>
          </a:stretch>
        </p:blipFill>
        <p:spPr>
          <a:xfrm>
            <a:off x="661603" y="1825430"/>
            <a:ext cx="7346616" cy="4782797"/>
          </a:xfrm>
          <a:prstGeom prst="rect">
            <a:avLst/>
          </a:prstGeom>
        </p:spPr>
      </p:pic>
    </p:spTree>
    <p:extLst>
      <p:ext uri="{BB962C8B-B14F-4D97-AF65-F5344CB8AC3E}">
        <p14:creationId xmlns:p14="http://schemas.microsoft.com/office/powerpoint/2010/main" val="37555618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47F9409-8670-1D44-9105-2FE042B6DAB8}" type="datetime1">
              <a:rPr lang="en-US" smtClean="0"/>
              <a:t>2/1/19</a:t>
            </a:fld>
            <a:endParaRPr lang="en-US"/>
          </a:p>
        </p:txBody>
      </p:sp>
      <p:sp>
        <p:nvSpPr>
          <p:cNvPr id="6" name="Footer Placeholder 5"/>
          <p:cNvSpPr>
            <a:spLocks noGrp="1"/>
          </p:cNvSpPr>
          <p:nvPr>
            <p:ph type="ftr" sz="quarter" idx="11"/>
          </p:nvPr>
        </p:nvSpPr>
        <p:spPr/>
        <p:txBody>
          <a:bodyPr/>
          <a:lstStyle/>
          <a:p>
            <a:pPr algn="r"/>
            <a:r>
              <a:rPr lang="en-US"/>
              <a:t>ITEP</a:t>
            </a: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62</a:t>
            </a:fld>
            <a:endParaRPr lang="en-US"/>
          </a:p>
        </p:txBody>
      </p:sp>
      <p:sp>
        <p:nvSpPr>
          <p:cNvPr id="2" name="Title 1"/>
          <p:cNvSpPr>
            <a:spLocks noGrp="1"/>
          </p:cNvSpPr>
          <p:nvPr>
            <p:ph type="title"/>
          </p:nvPr>
        </p:nvSpPr>
        <p:spPr/>
        <p:txBody>
          <a:bodyPr/>
          <a:lstStyle/>
          <a:p>
            <a:r>
              <a:rPr lang="en-US" dirty="0"/>
              <a:t>What kind of advertising?</a:t>
            </a:r>
          </a:p>
        </p:txBody>
      </p:sp>
      <p:sp>
        <p:nvSpPr>
          <p:cNvPr id="4" name="Rounded Rectangle 3"/>
          <p:cNvSpPr/>
          <p:nvPr/>
        </p:nvSpPr>
        <p:spPr>
          <a:xfrm>
            <a:off x="457200" y="6210644"/>
            <a:ext cx="4769318" cy="52969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Real-time brokered </a:t>
            </a:r>
            <a:r>
              <a:rPr lang="en-US"/>
              <a:t>(programmatic): ~80%</a:t>
            </a:r>
            <a:endParaRPr lang="en-US" dirty="0"/>
          </a:p>
        </p:txBody>
      </p:sp>
      <p:pic>
        <p:nvPicPr>
          <p:cNvPr id="8" name="Picture 7">
            <a:extLst>
              <a:ext uri="{FF2B5EF4-FFF2-40B4-BE49-F238E27FC236}">
                <a16:creationId xmlns:a16="http://schemas.microsoft.com/office/drawing/2014/main" id="{B3D0A215-E57D-7C4F-88D4-D82833215BFF}"/>
              </a:ext>
            </a:extLst>
          </p:cNvPr>
          <p:cNvPicPr>
            <a:picLocks noChangeAspect="1"/>
          </p:cNvPicPr>
          <p:nvPr/>
        </p:nvPicPr>
        <p:blipFill>
          <a:blip r:embed="rId3"/>
          <a:stretch>
            <a:fillRect/>
          </a:stretch>
        </p:blipFill>
        <p:spPr>
          <a:xfrm>
            <a:off x="416774" y="1340008"/>
            <a:ext cx="8227395" cy="4567176"/>
          </a:xfrm>
          <a:prstGeom prst="rect">
            <a:avLst/>
          </a:prstGeom>
        </p:spPr>
      </p:pic>
    </p:spTree>
    <p:extLst>
      <p:ext uri="{BB962C8B-B14F-4D97-AF65-F5344CB8AC3E}">
        <p14:creationId xmlns:p14="http://schemas.microsoft.com/office/powerpoint/2010/main" val="10657203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CBAFB3-CA2F-E543-B903-CEAF514F9BAA}"/>
              </a:ext>
            </a:extLst>
          </p:cNvPr>
          <p:cNvSpPr>
            <a:spLocks noGrp="1"/>
          </p:cNvSpPr>
          <p:nvPr>
            <p:ph type="dt" sz="half" idx="10"/>
          </p:nvPr>
        </p:nvSpPr>
        <p:spPr/>
        <p:txBody>
          <a:bodyPr/>
          <a:lstStyle/>
          <a:p>
            <a:fld id="{1EB42AE8-91D7-4D42-BF49-E15F2AAD0360}" type="datetime1">
              <a:rPr lang="en-US" smtClean="0"/>
              <a:t>2/1/19</a:t>
            </a:fld>
            <a:endParaRPr lang="en-US"/>
          </a:p>
        </p:txBody>
      </p:sp>
      <p:sp>
        <p:nvSpPr>
          <p:cNvPr id="3" name="Footer Placeholder 2">
            <a:extLst>
              <a:ext uri="{FF2B5EF4-FFF2-40B4-BE49-F238E27FC236}">
                <a16:creationId xmlns:a16="http://schemas.microsoft.com/office/drawing/2014/main" id="{76D9B929-3F27-694F-8709-45E63E99F00B}"/>
              </a:ext>
            </a:extLst>
          </p:cNvPr>
          <p:cNvSpPr>
            <a:spLocks noGrp="1"/>
          </p:cNvSpPr>
          <p:nvPr>
            <p:ph type="ftr" sz="quarter" idx="11"/>
          </p:nvPr>
        </p:nvSpPr>
        <p:spPr/>
        <p:txBody>
          <a:bodyPr/>
          <a:lstStyle/>
          <a:p>
            <a:pPr algn="r"/>
            <a:r>
              <a:rPr lang="en-US"/>
              <a:t>ITEP</a:t>
            </a:r>
            <a:endParaRPr lang="en-US" dirty="0"/>
          </a:p>
        </p:txBody>
      </p:sp>
      <p:sp>
        <p:nvSpPr>
          <p:cNvPr id="4" name="Slide Number Placeholder 3">
            <a:extLst>
              <a:ext uri="{FF2B5EF4-FFF2-40B4-BE49-F238E27FC236}">
                <a16:creationId xmlns:a16="http://schemas.microsoft.com/office/drawing/2014/main" id="{B96AC1ED-E749-3745-880B-0CB446626481}"/>
              </a:ext>
            </a:extLst>
          </p:cNvPr>
          <p:cNvSpPr>
            <a:spLocks noGrp="1"/>
          </p:cNvSpPr>
          <p:nvPr>
            <p:ph type="sldNum" sz="quarter" idx="12"/>
          </p:nvPr>
        </p:nvSpPr>
        <p:spPr/>
        <p:txBody>
          <a:bodyPr/>
          <a:lstStyle/>
          <a:p>
            <a:fld id="{0CFEC368-1D7A-4F81-ABF6-AE0E36BAF64C}" type="slidenum">
              <a:rPr lang="en-US" smtClean="0"/>
              <a:pPr/>
              <a:t>63</a:t>
            </a:fld>
            <a:endParaRPr lang="en-US"/>
          </a:p>
        </p:txBody>
      </p:sp>
      <p:sp>
        <p:nvSpPr>
          <p:cNvPr id="5" name="Title 4">
            <a:extLst>
              <a:ext uri="{FF2B5EF4-FFF2-40B4-BE49-F238E27FC236}">
                <a16:creationId xmlns:a16="http://schemas.microsoft.com/office/drawing/2014/main" id="{333166E2-3554-924A-8ADB-B81CF8ADE7A0}"/>
              </a:ext>
            </a:extLst>
          </p:cNvPr>
          <p:cNvSpPr>
            <a:spLocks noGrp="1"/>
          </p:cNvSpPr>
          <p:nvPr>
            <p:ph type="title"/>
          </p:nvPr>
        </p:nvSpPr>
        <p:spPr/>
        <p:txBody>
          <a:bodyPr/>
          <a:lstStyle/>
          <a:p>
            <a:r>
              <a:rPr lang="en-US" dirty="0"/>
              <a:t>Social media advertising</a:t>
            </a:r>
          </a:p>
        </p:txBody>
      </p:sp>
      <p:pic>
        <p:nvPicPr>
          <p:cNvPr id="6" name="Picture 5">
            <a:extLst>
              <a:ext uri="{FF2B5EF4-FFF2-40B4-BE49-F238E27FC236}">
                <a16:creationId xmlns:a16="http://schemas.microsoft.com/office/drawing/2014/main" id="{7E1F4D4E-9642-A042-966A-787B6706DFE4}"/>
              </a:ext>
            </a:extLst>
          </p:cNvPr>
          <p:cNvPicPr>
            <a:picLocks noChangeAspect="1"/>
          </p:cNvPicPr>
          <p:nvPr/>
        </p:nvPicPr>
        <p:blipFill>
          <a:blip r:embed="rId2"/>
          <a:stretch>
            <a:fillRect/>
          </a:stretch>
        </p:blipFill>
        <p:spPr>
          <a:xfrm>
            <a:off x="1426464" y="1268115"/>
            <a:ext cx="5157216" cy="5539721"/>
          </a:xfrm>
          <a:prstGeom prst="rect">
            <a:avLst/>
          </a:prstGeom>
        </p:spPr>
      </p:pic>
    </p:spTree>
    <p:extLst>
      <p:ext uri="{BB962C8B-B14F-4D97-AF65-F5344CB8AC3E}">
        <p14:creationId xmlns:p14="http://schemas.microsoft.com/office/powerpoint/2010/main" val="42443754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E81E23-F7BF-5D42-9A1A-4D46CBBDA1F7}"/>
              </a:ext>
            </a:extLst>
          </p:cNvPr>
          <p:cNvSpPr>
            <a:spLocks noGrp="1"/>
          </p:cNvSpPr>
          <p:nvPr>
            <p:ph type="dt" sz="half" idx="10"/>
          </p:nvPr>
        </p:nvSpPr>
        <p:spPr/>
        <p:txBody>
          <a:bodyPr/>
          <a:lstStyle/>
          <a:p>
            <a:fld id="{1EB42AE8-91D7-4D42-BF49-E15F2AAD0360}" type="datetime1">
              <a:rPr lang="en-US" smtClean="0"/>
              <a:t>2/1/19</a:t>
            </a:fld>
            <a:endParaRPr lang="en-US"/>
          </a:p>
        </p:txBody>
      </p:sp>
      <p:sp>
        <p:nvSpPr>
          <p:cNvPr id="3" name="Footer Placeholder 2">
            <a:extLst>
              <a:ext uri="{FF2B5EF4-FFF2-40B4-BE49-F238E27FC236}">
                <a16:creationId xmlns:a16="http://schemas.microsoft.com/office/drawing/2014/main" id="{EBBFF1B9-8B6E-DF42-97DC-18825C1EF37A}"/>
              </a:ext>
            </a:extLst>
          </p:cNvPr>
          <p:cNvSpPr>
            <a:spLocks noGrp="1"/>
          </p:cNvSpPr>
          <p:nvPr>
            <p:ph type="ftr" sz="quarter" idx="11"/>
          </p:nvPr>
        </p:nvSpPr>
        <p:spPr/>
        <p:txBody>
          <a:bodyPr/>
          <a:lstStyle/>
          <a:p>
            <a:pPr algn="r"/>
            <a:r>
              <a:rPr lang="en-US"/>
              <a:t>ITEP</a:t>
            </a:r>
            <a:endParaRPr lang="en-US" dirty="0"/>
          </a:p>
        </p:txBody>
      </p:sp>
      <p:sp>
        <p:nvSpPr>
          <p:cNvPr id="4" name="Slide Number Placeholder 3">
            <a:extLst>
              <a:ext uri="{FF2B5EF4-FFF2-40B4-BE49-F238E27FC236}">
                <a16:creationId xmlns:a16="http://schemas.microsoft.com/office/drawing/2014/main" id="{91103D99-3C51-BF44-AF70-C1FB40B8286C}"/>
              </a:ext>
            </a:extLst>
          </p:cNvPr>
          <p:cNvSpPr>
            <a:spLocks noGrp="1"/>
          </p:cNvSpPr>
          <p:nvPr>
            <p:ph type="sldNum" sz="quarter" idx="12"/>
          </p:nvPr>
        </p:nvSpPr>
        <p:spPr/>
        <p:txBody>
          <a:bodyPr/>
          <a:lstStyle/>
          <a:p>
            <a:fld id="{0CFEC368-1D7A-4F81-ABF6-AE0E36BAF64C}" type="slidenum">
              <a:rPr lang="en-US" smtClean="0"/>
              <a:pPr/>
              <a:t>64</a:t>
            </a:fld>
            <a:endParaRPr lang="en-US"/>
          </a:p>
        </p:txBody>
      </p:sp>
      <p:sp>
        <p:nvSpPr>
          <p:cNvPr id="5" name="Title 4">
            <a:extLst>
              <a:ext uri="{FF2B5EF4-FFF2-40B4-BE49-F238E27FC236}">
                <a16:creationId xmlns:a16="http://schemas.microsoft.com/office/drawing/2014/main" id="{FDC0E7BF-B353-D54B-BEDF-408B44DCC914}"/>
              </a:ext>
            </a:extLst>
          </p:cNvPr>
          <p:cNvSpPr>
            <a:spLocks noGrp="1"/>
          </p:cNvSpPr>
          <p:nvPr>
            <p:ph type="title"/>
          </p:nvPr>
        </p:nvSpPr>
        <p:spPr/>
        <p:txBody>
          <a:bodyPr/>
          <a:lstStyle/>
          <a:p>
            <a:r>
              <a:rPr lang="en-US" dirty="0"/>
              <a:t>Performance vs. CPM</a:t>
            </a:r>
          </a:p>
        </p:txBody>
      </p:sp>
      <p:pic>
        <p:nvPicPr>
          <p:cNvPr id="6" name="Picture 5">
            <a:extLst>
              <a:ext uri="{FF2B5EF4-FFF2-40B4-BE49-F238E27FC236}">
                <a16:creationId xmlns:a16="http://schemas.microsoft.com/office/drawing/2014/main" id="{92E7757C-512B-E44F-8177-5A23E8165EB5}"/>
              </a:ext>
            </a:extLst>
          </p:cNvPr>
          <p:cNvPicPr>
            <a:picLocks noChangeAspect="1"/>
          </p:cNvPicPr>
          <p:nvPr/>
        </p:nvPicPr>
        <p:blipFill>
          <a:blip r:embed="rId2"/>
          <a:stretch>
            <a:fillRect/>
          </a:stretch>
        </p:blipFill>
        <p:spPr>
          <a:xfrm>
            <a:off x="2103545" y="1251014"/>
            <a:ext cx="5383105" cy="4343337"/>
          </a:xfrm>
          <a:prstGeom prst="rect">
            <a:avLst/>
          </a:prstGeom>
        </p:spPr>
      </p:pic>
      <p:pic>
        <p:nvPicPr>
          <p:cNvPr id="7" name="Picture 6">
            <a:extLst>
              <a:ext uri="{FF2B5EF4-FFF2-40B4-BE49-F238E27FC236}">
                <a16:creationId xmlns:a16="http://schemas.microsoft.com/office/drawing/2014/main" id="{F5C6B9B0-F053-594F-967E-BD22E8D98D56}"/>
              </a:ext>
            </a:extLst>
          </p:cNvPr>
          <p:cNvPicPr>
            <a:picLocks noChangeAspect="1"/>
          </p:cNvPicPr>
          <p:nvPr/>
        </p:nvPicPr>
        <p:blipFill>
          <a:blip r:embed="rId3"/>
          <a:stretch>
            <a:fillRect/>
          </a:stretch>
        </p:blipFill>
        <p:spPr>
          <a:xfrm>
            <a:off x="412750" y="5451476"/>
            <a:ext cx="8731250" cy="1270000"/>
          </a:xfrm>
          <a:prstGeom prst="rect">
            <a:avLst/>
          </a:prstGeom>
        </p:spPr>
      </p:pic>
    </p:spTree>
    <p:extLst>
      <p:ext uri="{BB962C8B-B14F-4D97-AF65-F5344CB8AC3E}">
        <p14:creationId xmlns:p14="http://schemas.microsoft.com/office/powerpoint/2010/main" val="37935549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EB42AE8-91D7-4D42-BF49-E15F2AAD0360}" type="datetime1">
              <a:rPr lang="en-US" smtClean="0"/>
              <a:t>2/1/19</a:t>
            </a:fld>
            <a:endParaRPr lang="en-US"/>
          </a:p>
        </p:txBody>
      </p:sp>
      <p:sp>
        <p:nvSpPr>
          <p:cNvPr id="4" name="Footer Placeholder 3"/>
          <p:cNvSpPr>
            <a:spLocks noGrp="1"/>
          </p:cNvSpPr>
          <p:nvPr>
            <p:ph type="ftr" sz="quarter" idx="11"/>
          </p:nvPr>
        </p:nvSpPr>
        <p:spPr/>
        <p:txBody>
          <a:bodyPr/>
          <a:lstStyle/>
          <a:p>
            <a:pPr algn="r"/>
            <a:r>
              <a:rPr lang="en-US"/>
              <a:t>ITEP</a:t>
            </a: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65</a:t>
            </a:fld>
            <a:endParaRPr lang="en-US"/>
          </a:p>
        </p:txBody>
      </p:sp>
      <p:sp>
        <p:nvSpPr>
          <p:cNvPr id="2" name="Title 1"/>
          <p:cNvSpPr>
            <a:spLocks noGrp="1"/>
          </p:cNvSpPr>
          <p:nvPr>
            <p:ph type="title"/>
          </p:nvPr>
        </p:nvSpPr>
        <p:spPr/>
        <p:txBody>
          <a:bodyPr/>
          <a:lstStyle/>
          <a:p>
            <a:endParaRPr lang="en-US"/>
          </a:p>
        </p:txBody>
      </p:sp>
      <p:graphicFrame>
        <p:nvGraphicFramePr>
          <p:cNvPr id="8" name="Table 7"/>
          <p:cNvGraphicFramePr>
            <a:graphicFrameLocks noGrp="1"/>
          </p:cNvGraphicFramePr>
          <p:nvPr>
            <p:extLst>
              <p:ext uri="{D42A27DB-BD31-4B8C-83A1-F6EECF244321}">
                <p14:modId xmlns:p14="http://schemas.microsoft.com/office/powerpoint/2010/main" val="783768655"/>
              </p:ext>
            </p:extLst>
          </p:nvPr>
        </p:nvGraphicFramePr>
        <p:xfrm>
          <a:off x="1213651" y="1893478"/>
          <a:ext cx="6697449" cy="4645165"/>
        </p:xfrm>
        <a:graphic>
          <a:graphicData uri="http://schemas.openxmlformats.org/drawingml/2006/table">
            <a:tbl>
              <a:tblPr/>
              <a:tblGrid>
                <a:gridCol w="942844">
                  <a:extLst>
                    <a:ext uri="{9D8B030D-6E8A-4147-A177-3AD203B41FA5}">
                      <a16:colId xmlns:a16="http://schemas.microsoft.com/office/drawing/2014/main" val="20000"/>
                    </a:ext>
                  </a:extLst>
                </a:gridCol>
                <a:gridCol w="1150921">
                  <a:extLst>
                    <a:ext uri="{9D8B030D-6E8A-4147-A177-3AD203B41FA5}">
                      <a16:colId xmlns:a16="http://schemas.microsoft.com/office/drawing/2014/main" val="20001"/>
                    </a:ext>
                  </a:extLst>
                </a:gridCol>
                <a:gridCol w="1150921">
                  <a:extLst>
                    <a:ext uri="{9D8B030D-6E8A-4147-A177-3AD203B41FA5}">
                      <a16:colId xmlns:a16="http://schemas.microsoft.com/office/drawing/2014/main" val="20002"/>
                    </a:ext>
                  </a:extLst>
                </a:gridCol>
                <a:gridCol w="1150921">
                  <a:extLst>
                    <a:ext uri="{9D8B030D-6E8A-4147-A177-3AD203B41FA5}">
                      <a16:colId xmlns:a16="http://schemas.microsoft.com/office/drawing/2014/main" val="20003"/>
                    </a:ext>
                  </a:extLst>
                </a:gridCol>
                <a:gridCol w="1150921">
                  <a:extLst>
                    <a:ext uri="{9D8B030D-6E8A-4147-A177-3AD203B41FA5}">
                      <a16:colId xmlns:a16="http://schemas.microsoft.com/office/drawing/2014/main" val="20004"/>
                    </a:ext>
                  </a:extLst>
                </a:gridCol>
                <a:gridCol w="1150921">
                  <a:extLst>
                    <a:ext uri="{9D8B030D-6E8A-4147-A177-3AD203B41FA5}">
                      <a16:colId xmlns:a16="http://schemas.microsoft.com/office/drawing/2014/main" val="20005"/>
                    </a:ext>
                  </a:extLst>
                </a:gridCol>
              </a:tblGrid>
              <a:tr h="250102">
                <a:tc>
                  <a:txBody>
                    <a:bodyPr/>
                    <a:lstStyle/>
                    <a:p>
                      <a:endParaRPr lang="en-US" sz="1100">
                        <a:effectLst/>
                        <a:latin typeface="arial" charset="0"/>
                      </a:endParaRPr>
                    </a:p>
                  </a:txBody>
                  <a:tcPr marL="47256" marR="47256" marT="47256" marB="47256" anchor="ctr">
                    <a:lnL>
                      <a:noFill/>
                    </a:lnL>
                    <a:lnR>
                      <a:noFill/>
                    </a:lnR>
                    <a:lnT>
                      <a:noFill/>
                    </a:lnT>
                    <a:lnB>
                      <a:noFill/>
                    </a:lnB>
                    <a:solidFill>
                      <a:srgbClr val="FFFFFF"/>
                    </a:solidFill>
                  </a:tcPr>
                </a:tc>
                <a:tc gridSpan="5">
                  <a:txBody>
                    <a:bodyPr/>
                    <a:lstStyle/>
                    <a:p>
                      <a:r>
                        <a:rPr lang="en-US" sz="1100" dirty="0">
                          <a:effectLst/>
                          <a:latin typeface="arial" charset="0"/>
                        </a:rPr>
                        <a:t>Top 10 Ad Markets - 2016 (sorted by ad$/capita)</a:t>
                      </a:r>
                    </a:p>
                  </a:txBody>
                  <a:tcPr marL="47256" marR="47256" marT="47256" marB="47256" anchor="ctr">
                    <a:lnL>
                      <a:noFill/>
                    </a:lnL>
                    <a:lnR>
                      <a:noFill/>
                    </a:lnR>
                    <a:lnT>
                      <a:noFill/>
                    </a:lnT>
                    <a:lnB>
                      <a:noFill/>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1661">
                <a:tc>
                  <a:txBody>
                    <a:bodyPr/>
                    <a:lstStyle/>
                    <a:p>
                      <a:endParaRPr lang="en-US" sz="1100">
                        <a:effectLst/>
                        <a:latin typeface="arial" charset="0"/>
                      </a:endParaRPr>
                    </a:p>
                  </a:txBody>
                  <a:tcPr marL="47256" marR="47256" marT="47256" marB="47256" anchor="ctr">
                    <a:lnL>
                      <a:noFill/>
                    </a:lnL>
                    <a:lnR>
                      <a:noFill/>
                    </a:lnR>
                    <a:lnT>
                      <a:noFill/>
                    </a:lnT>
                    <a:lnB>
                      <a:noFill/>
                    </a:lnB>
                    <a:solidFill>
                      <a:srgbClr val="FFFFFF"/>
                    </a:solidFill>
                  </a:tcPr>
                </a:tc>
                <a:tc>
                  <a:txBody>
                    <a:bodyPr/>
                    <a:lstStyle/>
                    <a:p>
                      <a:r>
                        <a:rPr lang="en-US" sz="1100">
                          <a:effectLst/>
                          <a:latin typeface="arial" charset="0"/>
                        </a:rPr>
                        <a:t>adspend($M)</a:t>
                      </a:r>
                    </a:p>
                  </a:txBody>
                  <a:tcPr marL="47256" marR="47256" marT="47256" marB="47256" anchor="ctr">
                    <a:lnL>
                      <a:noFill/>
                    </a:lnL>
                    <a:lnR>
                      <a:noFill/>
                    </a:lnR>
                    <a:lnT>
                      <a:noFill/>
                    </a:lnT>
                    <a:lnB>
                      <a:noFill/>
                    </a:lnB>
                    <a:solidFill>
                      <a:srgbClr val="FFFFFF"/>
                    </a:solidFill>
                  </a:tcPr>
                </a:tc>
                <a:tc>
                  <a:txBody>
                    <a:bodyPr/>
                    <a:lstStyle/>
                    <a:p>
                      <a:r>
                        <a:rPr lang="mr-IN" sz="1100">
                          <a:effectLst/>
                          <a:latin typeface="arial" charset="0"/>
                        </a:rPr>
                        <a:t>pop. (M)</a:t>
                      </a:r>
                    </a:p>
                  </a:txBody>
                  <a:tcPr marL="47256" marR="47256" marT="47256" marB="47256" anchor="ctr">
                    <a:lnL>
                      <a:noFill/>
                    </a:lnL>
                    <a:lnR>
                      <a:noFill/>
                    </a:lnR>
                    <a:lnT>
                      <a:noFill/>
                    </a:lnT>
                    <a:lnB>
                      <a:noFill/>
                    </a:lnB>
                    <a:solidFill>
                      <a:srgbClr val="FFFFFF"/>
                    </a:solidFill>
                  </a:tcPr>
                </a:tc>
                <a:tc>
                  <a:txBody>
                    <a:bodyPr/>
                    <a:lstStyle/>
                    <a:p>
                      <a:r>
                        <a:rPr lang="en-US" sz="1100">
                          <a:effectLst/>
                          <a:latin typeface="arial" charset="0"/>
                        </a:rPr>
                        <a:t>ad$/capita ($)</a:t>
                      </a:r>
                    </a:p>
                  </a:txBody>
                  <a:tcPr marL="47256" marR="47256" marT="47256" marB="47256" anchor="ctr">
                    <a:lnL>
                      <a:noFill/>
                    </a:lnL>
                    <a:lnR>
                      <a:noFill/>
                    </a:lnR>
                    <a:lnT>
                      <a:noFill/>
                    </a:lnT>
                    <a:lnB>
                      <a:noFill/>
                    </a:lnB>
                    <a:solidFill>
                      <a:srgbClr val="FFFFFF"/>
                    </a:solidFill>
                  </a:tcPr>
                </a:tc>
                <a:tc>
                  <a:txBody>
                    <a:bodyPr/>
                    <a:lstStyle/>
                    <a:p>
                      <a:r>
                        <a:rPr lang="en-US" sz="1100">
                          <a:effectLst/>
                          <a:latin typeface="arial" charset="0"/>
                        </a:rPr>
                        <a:t>gdp/capita ($)</a:t>
                      </a:r>
                    </a:p>
                  </a:txBody>
                  <a:tcPr marL="47256" marR="47256" marT="47256" marB="47256" anchor="ctr">
                    <a:lnL>
                      <a:noFill/>
                    </a:lnL>
                    <a:lnR>
                      <a:noFill/>
                    </a:lnR>
                    <a:lnT>
                      <a:noFill/>
                    </a:lnT>
                    <a:lnB>
                      <a:noFill/>
                    </a:lnB>
                    <a:solidFill>
                      <a:srgbClr val="FFFFFF"/>
                    </a:solidFill>
                  </a:tcPr>
                </a:tc>
                <a:tc>
                  <a:txBody>
                    <a:bodyPr/>
                    <a:lstStyle/>
                    <a:p>
                      <a:r>
                        <a:rPr lang="en-US" sz="1100" dirty="0">
                          <a:effectLst/>
                          <a:latin typeface="arial" charset="0"/>
                        </a:rPr>
                        <a:t>ad$/</a:t>
                      </a:r>
                      <a:r>
                        <a:rPr lang="en-US" sz="1100" dirty="0" err="1">
                          <a:effectLst/>
                          <a:latin typeface="arial" charset="0"/>
                        </a:rPr>
                        <a:t>gdp</a:t>
                      </a:r>
                      <a:r>
                        <a:rPr lang="en-US" sz="1100" dirty="0">
                          <a:effectLst/>
                          <a:latin typeface="arial" charset="0"/>
                        </a:rPr>
                        <a:t> (%)</a:t>
                      </a:r>
                    </a:p>
                  </a:txBody>
                  <a:tcPr marL="47256" marR="47256" marT="47256" marB="47256" anchor="ctr">
                    <a:lnL>
                      <a:noFill/>
                    </a:lnL>
                    <a:lnR>
                      <a:noFill/>
                    </a:lnR>
                    <a:lnT>
                      <a:noFill/>
                    </a:lnT>
                    <a:lnB>
                      <a:noFill/>
                    </a:lnB>
                    <a:solidFill>
                      <a:srgbClr val="FFFFFF"/>
                    </a:solidFill>
                  </a:tcPr>
                </a:tc>
                <a:extLst>
                  <a:ext uri="{0D108BD9-81ED-4DB2-BD59-A6C34878D82A}">
                    <a16:rowId xmlns:a16="http://schemas.microsoft.com/office/drawing/2014/main" val="10001"/>
                  </a:ext>
                </a:extLst>
              </a:tr>
              <a:tr h="410881">
                <a:tc>
                  <a:txBody>
                    <a:bodyPr/>
                    <a:lstStyle/>
                    <a:p>
                      <a:r>
                        <a:rPr lang="en-US" sz="1100">
                          <a:effectLst/>
                          <a:latin typeface="arial" charset="0"/>
                        </a:rPr>
                        <a:t>US</a:t>
                      </a:r>
                    </a:p>
                  </a:txBody>
                  <a:tcPr marL="47256" marR="47256" marT="47256" marB="47256" anchor="ctr">
                    <a:lnL>
                      <a:noFill/>
                    </a:lnL>
                    <a:lnR>
                      <a:noFill/>
                    </a:lnR>
                    <a:lnT>
                      <a:noFill/>
                    </a:lnT>
                    <a:lnB>
                      <a:noFill/>
                    </a:lnB>
                    <a:solidFill>
                      <a:srgbClr val="FFFFFF"/>
                    </a:solidFill>
                  </a:tcPr>
                </a:tc>
                <a:tc>
                  <a:txBody>
                    <a:bodyPr/>
                    <a:lstStyle/>
                    <a:p>
                      <a:r>
                        <a:rPr lang="is-IS" sz="1100">
                          <a:effectLst/>
                          <a:latin typeface="arial" charset="0"/>
                        </a:rPr>
                        <a:t>190778</a:t>
                      </a:r>
                    </a:p>
                  </a:txBody>
                  <a:tcPr marL="47256" marR="47256" marT="47256" marB="47256" anchor="ctr">
                    <a:lnL>
                      <a:noFill/>
                    </a:lnL>
                    <a:lnR>
                      <a:noFill/>
                    </a:lnR>
                    <a:lnT>
                      <a:noFill/>
                    </a:lnT>
                    <a:lnB>
                      <a:noFill/>
                    </a:lnB>
                    <a:solidFill>
                      <a:srgbClr val="FFFFFF"/>
                    </a:solidFill>
                  </a:tcPr>
                </a:tc>
                <a:tc>
                  <a:txBody>
                    <a:bodyPr/>
                    <a:lstStyle/>
                    <a:p>
                      <a:r>
                        <a:rPr lang="hr-HR" sz="1100">
                          <a:effectLst/>
                          <a:latin typeface="arial" charset="0"/>
                        </a:rPr>
                        <a:t>323.1</a:t>
                      </a:r>
                    </a:p>
                  </a:txBody>
                  <a:tcPr marL="47256" marR="47256" marT="47256" marB="47256" anchor="ctr">
                    <a:lnL>
                      <a:noFill/>
                    </a:lnL>
                    <a:lnR>
                      <a:noFill/>
                    </a:lnR>
                    <a:lnT>
                      <a:noFill/>
                    </a:lnT>
                    <a:lnB>
                      <a:noFill/>
                    </a:lnB>
                    <a:solidFill>
                      <a:srgbClr val="FFFFFF"/>
                    </a:solidFill>
                  </a:tcPr>
                </a:tc>
                <a:tc>
                  <a:txBody>
                    <a:bodyPr/>
                    <a:lstStyle/>
                    <a:p>
                      <a:r>
                        <a:rPr lang="en-US" sz="1100">
                          <a:effectLst/>
                          <a:latin typeface="arial" charset="0"/>
                        </a:rPr>
                        <a:t> $590.46</a:t>
                      </a:r>
                    </a:p>
                  </a:txBody>
                  <a:tcPr marL="47256" marR="47256" marT="47256" marB="47256" anchor="ctr">
                    <a:lnL>
                      <a:noFill/>
                    </a:lnL>
                    <a:lnR>
                      <a:noFill/>
                    </a:lnR>
                    <a:lnT>
                      <a:noFill/>
                    </a:lnT>
                    <a:lnB>
                      <a:noFill/>
                    </a:lnB>
                    <a:solidFill>
                      <a:srgbClr val="FFFFFF"/>
                    </a:solidFill>
                  </a:tcPr>
                </a:tc>
                <a:tc>
                  <a:txBody>
                    <a:bodyPr/>
                    <a:lstStyle/>
                    <a:p>
                      <a:r>
                        <a:rPr lang="en-US" sz="1100">
                          <a:effectLst/>
                          <a:latin typeface="arial" charset="0"/>
                        </a:rPr>
                        <a:t> $57,466.79</a:t>
                      </a:r>
                    </a:p>
                  </a:txBody>
                  <a:tcPr marL="47256" marR="47256" marT="47256" marB="47256" anchor="ctr">
                    <a:lnL>
                      <a:noFill/>
                    </a:lnL>
                    <a:lnR>
                      <a:noFill/>
                    </a:lnR>
                    <a:lnT>
                      <a:noFill/>
                    </a:lnT>
                    <a:lnB>
                      <a:noFill/>
                    </a:lnB>
                    <a:solidFill>
                      <a:srgbClr val="FFFFFF"/>
                    </a:solidFill>
                  </a:tcPr>
                </a:tc>
                <a:tc>
                  <a:txBody>
                    <a:bodyPr/>
                    <a:lstStyle/>
                    <a:p>
                      <a:r>
                        <a:rPr lang="nb-NO" sz="1100" dirty="0">
                          <a:effectLst/>
                          <a:latin typeface="arial" charset="0"/>
                        </a:rPr>
                        <a:t>1.027</a:t>
                      </a:r>
                    </a:p>
                  </a:txBody>
                  <a:tcPr marL="47256" marR="47256" marT="47256" marB="47256" anchor="ctr">
                    <a:lnL>
                      <a:noFill/>
                    </a:lnL>
                    <a:lnR>
                      <a:noFill/>
                    </a:lnR>
                    <a:lnT>
                      <a:noFill/>
                    </a:lnT>
                    <a:lnB>
                      <a:noFill/>
                    </a:lnB>
                    <a:solidFill>
                      <a:srgbClr val="FFFFFF"/>
                    </a:solidFill>
                  </a:tcPr>
                </a:tc>
                <a:extLst>
                  <a:ext uri="{0D108BD9-81ED-4DB2-BD59-A6C34878D82A}">
                    <a16:rowId xmlns:a16="http://schemas.microsoft.com/office/drawing/2014/main" val="10002"/>
                  </a:ext>
                </a:extLst>
              </a:tr>
              <a:tr h="410881">
                <a:tc>
                  <a:txBody>
                    <a:bodyPr/>
                    <a:lstStyle/>
                    <a:p>
                      <a:r>
                        <a:rPr lang="en-US" sz="1100">
                          <a:effectLst/>
                          <a:latin typeface="arial" charset="0"/>
                        </a:rPr>
                        <a:t>Aus</a:t>
                      </a:r>
                    </a:p>
                  </a:txBody>
                  <a:tcPr marL="47256" marR="47256" marT="47256" marB="47256" anchor="ctr">
                    <a:lnL>
                      <a:noFill/>
                    </a:lnL>
                    <a:lnR>
                      <a:noFill/>
                    </a:lnR>
                    <a:lnT>
                      <a:noFill/>
                    </a:lnT>
                    <a:lnB>
                      <a:noFill/>
                    </a:lnB>
                    <a:solidFill>
                      <a:srgbClr val="FFFFFF"/>
                    </a:solidFill>
                  </a:tcPr>
                </a:tc>
                <a:tc>
                  <a:txBody>
                    <a:bodyPr/>
                    <a:lstStyle/>
                    <a:p>
                      <a:r>
                        <a:rPr lang="is-IS" sz="1100">
                          <a:effectLst/>
                          <a:latin typeface="arial" charset="0"/>
                        </a:rPr>
                        <a:t>10930</a:t>
                      </a:r>
                    </a:p>
                  </a:txBody>
                  <a:tcPr marL="47256" marR="47256" marT="47256" marB="47256" anchor="ctr">
                    <a:lnL>
                      <a:noFill/>
                    </a:lnL>
                    <a:lnR>
                      <a:noFill/>
                    </a:lnR>
                    <a:lnT>
                      <a:noFill/>
                    </a:lnT>
                    <a:lnB>
                      <a:noFill/>
                    </a:lnB>
                    <a:solidFill>
                      <a:srgbClr val="FFFFFF"/>
                    </a:solidFill>
                  </a:tcPr>
                </a:tc>
                <a:tc>
                  <a:txBody>
                    <a:bodyPr/>
                    <a:lstStyle/>
                    <a:p>
                      <a:r>
                        <a:rPr lang="hr-HR" sz="1100">
                          <a:effectLst/>
                          <a:latin typeface="arial" charset="0"/>
                        </a:rPr>
                        <a:t>24.13</a:t>
                      </a:r>
                    </a:p>
                  </a:txBody>
                  <a:tcPr marL="47256" marR="47256" marT="47256" marB="47256" anchor="ctr">
                    <a:lnL>
                      <a:noFill/>
                    </a:lnL>
                    <a:lnR>
                      <a:noFill/>
                    </a:lnR>
                    <a:lnT>
                      <a:noFill/>
                    </a:lnT>
                    <a:lnB>
                      <a:noFill/>
                    </a:lnB>
                    <a:solidFill>
                      <a:srgbClr val="FFFFFF"/>
                    </a:solidFill>
                  </a:tcPr>
                </a:tc>
                <a:tc>
                  <a:txBody>
                    <a:bodyPr/>
                    <a:lstStyle/>
                    <a:p>
                      <a:r>
                        <a:rPr lang="en-US" sz="1100">
                          <a:effectLst/>
                          <a:latin typeface="arial" charset="0"/>
                        </a:rPr>
                        <a:t> $452.96</a:t>
                      </a:r>
                    </a:p>
                  </a:txBody>
                  <a:tcPr marL="47256" marR="47256" marT="47256" marB="47256" anchor="ctr">
                    <a:lnL>
                      <a:noFill/>
                    </a:lnL>
                    <a:lnR>
                      <a:noFill/>
                    </a:lnR>
                    <a:lnT>
                      <a:noFill/>
                    </a:lnT>
                    <a:lnB>
                      <a:noFill/>
                    </a:lnB>
                    <a:solidFill>
                      <a:srgbClr val="FFFFFF"/>
                    </a:solidFill>
                  </a:tcPr>
                </a:tc>
                <a:tc>
                  <a:txBody>
                    <a:bodyPr/>
                    <a:lstStyle/>
                    <a:p>
                      <a:r>
                        <a:rPr lang="en-US" sz="1100">
                          <a:effectLst/>
                          <a:latin typeface="arial" charset="0"/>
                        </a:rPr>
                        <a:t> $49,927.82</a:t>
                      </a:r>
                    </a:p>
                  </a:txBody>
                  <a:tcPr marL="47256" marR="47256" marT="47256" marB="47256" anchor="ctr">
                    <a:lnL>
                      <a:noFill/>
                    </a:lnL>
                    <a:lnR>
                      <a:noFill/>
                    </a:lnR>
                    <a:lnT>
                      <a:noFill/>
                    </a:lnT>
                    <a:lnB>
                      <a:noFill/>
                    </a:lnB>
                    <a:solidFill>
                      <a:srgbClr val="FFFFFF"/>
                    </a:solidFill>
                  </a:tcPr>
                </a:tc>
                <a:tc>
                  <a:txBody>
                    <a:bodyPr/>
                    <a:lstStyle/>
                    <a:p>
                      <a:r>
                        <a:rPr lang="hr-HR" sz="1100" dirty="0">
                          <a:effectLst/>
                          <a:latin typeface="arial" charset="0"/>
                        </a:rPr>
                        <a:t>0.907</a:t>
                      </a:r>
                    </a:p>
                  </a:txBody>
                  <a:tcPr marL="47256" marR="47256" marT="47256" marB="47256" anchor="ctr">
                    <a:lnL>
                      <a:noFill/>
                    </a:lnL>
                    <a:lnR>
                      <a:noFill/>
                    </a:lnR>
                    <a:lnT>
                      <a:noFill/>
                    </a:lnT>
                    <a:lnB>
                      <a:noFill/>
                    </a:lnB>
                    <a:solidFill>
                      <a:srgbClr val="FFFFFF"/>
                    </a:solidFill>
                  </a:tcPr>
                </a:tc>
                <a:extLst>
                  <a:ext uri="{0D108BD9-81ED-4DB2-BD59-A6C34878D82A}">
                    <a16:rowId xmlns:a16="http://schemas.microsoft.com/office/drawing/2014/main" val="10003"/>
                  </a:ext>
                </a:extLst>
              </a:tr>
              <a:tr h="410881">
                <a:tc>
                  <a:txBody>
                    <a:bodyPr/>
                    <a:lstStyle/>
                    <a:p>
                      <a:r>
                        <a:rPr lang="en-US" sz="1100">
                          <a:effectLst/>
                          <a:latin typeface="arial" charset="0"/>
                        </a:rPr>
                        <a:t>UK</a:t>
                      </a:r>
                    </a:p>
                  </a:txBody>
                  <a:tcPr marL="47256" marR="47256" marT="47256" marB="47256" anchor="ctr">
                    <a:lnL>
                      <a:noFill/>
                    </a:lnL>
                    <a:lnR>
                      <a:noFill/>
                    </a:lnR>
                    <a:lnT>
                      <a:noFill/>
                    </a:lnT>
                    <a:lnB>
                      <a:noFill/>
                    </a:lnB>
                    <a:solidFill>
                      <a:srgbClr val="FFFFFF"/>
                    </a:solidFill>
                  </a:tcPr>
                </a:tc>
                <a:tc>
                  <a:txBody>
                    <a:bodyPr/>
                    <a:lstStyle/>
                    <a:p>
                      <a:r>
                        <a:rPr lang="is-IS" sz="1100">
                          <a:effectLst/>
                          <a:latin typeface="arial" charset="0"/>
                        </a:rPr>
                        <a:t>24160</a:t>
                      </a:r>
                    </a:p>
                  </a:txBody>
                  <a:tcPr marL="47256" marR="47256" marT="47256" marB="47256" anchor="ctr">
                    <a:lnL>
                      <a:noFill/>
                    </a:lnL>
                    <a:lnR>
                      <a:noFill/>
                    </a:lnR>
                    <a:lnT>
                      <a:noFill/>
                    </a:lnT>
                    <a:lnB>
                      <a:noFill/>
                    </a:lnB>
                    <a:solidFill>
                      <a:srgbClr val="FFFFFF"/>
                    </a:solidFill>
                  </a:tcPr>
                </a:tc>
                <a:tc>
                  <a:txBody>
                    <a:bodyPr/>
                    <a:lstStyle/>
                    <a:p>
                      <a:r>
                        <a:rPr lang="nb-NO" sz="1100">
                          <a:effectLst/>
                          <a:latin typeface="arial" charset="0"/>
                        </a:rPr>
                        <a:t>65.64</a:t>
                      </a:r>
                    </a:p>
                  </a:txBody>
                  <a:tcPr marL="47256" marR="47256" marT="47256" marB="47256" anchor="ctr">
                    <a:lnL>
                      <a:noFill/>
                    </a:lnL>
                    <a:lnR>
                      <a:noFill/>
                    </a:lnR>
                    <a:lnT>
                      <a:noFill/>
                    </a:lnT>
                    <a:lnB>
                      <a:noFill/>
                    </a:lnB>
                    <a:solidFill>
                      <a:srgbClr val="FFFFFF"/>
                    </a:solidFill>
                  </a:tcPr>
                </a:tc>
                <a:tc>
                  <a:txBody>
                    <a:bodyPr/>
                    <a:lstStyle/>
                    <a:p>
                      <a:r>
                        <a:rPr lang="en-US" sz="1100">
                          <a:effectLst/>
                          <a:latin typeface="arial" charset="0"/>
                        </a:rPr>
                        <a:t> $368.07</a:t>
                      </a:r>
                    </a:p>
                  </a:txBody>
                  <a:tcPr marL="47256" marR="47256" marT="47256" marB="47256" anchor="ctr">
                    <a:lnL>
                      <a:noFill/>
                    </a:lnL>
                    <a:lnR>
                      <a:noFill/>
                    </a:lnR>
                    <a:lnT>
                      <a:noFill/>
                    </a:lnT>
                    <a:lnB>
                      <a:noFill/>
                    </a:lnB>
                    <a:solidFill>
                      <a:srgbClr val="FFFFFF"/>
                    </a:solidFill>
                  </a:tcPr>
                </a:tc>
                <a:tc>
                  <a:txBody>
                    <a:bodyPr/>
                    <a:lstStyle/>
                    <a:p>
                      <a:r>
                        <a:rPr lang="en-US" sz="1100">
                          <a:effectLst/>
                          <a:latin typeface="arial" charset="0"/>
                        </a:rPr>
                        <a:t> $39,899.39</a:t>
                      </a:r>
                    </a:p>
                  </a:txBody>
                  <a:tcPr marL="47256" marR="47256" marT="47256" marB="47256" anchor="ctr">
                    <a:lnL>
                      <a:noFill/>
                    </a:lnL>
                    <a:lnR>
                      <a:noFill/>
                    </a:lnR>
                    <a:lnT>
                      <a:noFill/>
                    </a:lnT>
                    <a:lnB>
                      <a:noFill/>
                    </a:lnB>
                    <a:solidFill>
                      <a:srgbClr val="FFFFFF"/>
                    </a:solidFill>
                  </a:tcPr>
                </a:tc>
                <a:tc>
                  <a:txBody>
                    <a:bodyPr/>
                    <a:lstStyle/>
                    <a:p>
                      <a:r>
                        <a:rPr lang="hr-HR" sz="1100" dirty="0">
                          <a:effectLst/>
                          <a:latin typeface="arial" charset="0"/>
                        </a:rPr>
                        <a:t>0.922</a:t>
                      </a:r>
                    </a:p>
                  </a:txBody>
                  <a:tcPr marL="47256" marR="47256" marT="47256" marB="47256" anchor="ctr">
                    <a:lnL>
                      <a:noFill/>
                    </a:lnL>
                    <a:lnR>
                      <a:noFill/>
                    </a:lnR>
                    <a:lnT>
                      <a:noFill/>
                    </a:lnT>
                    <a:lnB>
                      <a:noFill/>
                    </a:lnB>
                    <a:solidFill>
                      <a:srgbClr val="FFFFFF"/>
                    </a:solidFill>
                  </a:tcPr>
                </a:tc>
                <a:extLst>
                  <a:ext uri="{0D108BD9-81ED-4DB2-BD59-A6C34878D82A}">
                    <a16:rowId xmlns:a16="http://schemas.microsoft.com/office/drawing/2014/main" val="10004"/>
                  </a:ext>
                </a:extLst>
              </a:tr>
              <a:tr h="410881">
                <a:tc>
                  <a:txBody>
                    <a:bodyPr/>
                    <a:lstStyle/>
                    <a:p>
                      <a:r>
                        <a:rPr lang="en-US" sz="1100">
                          <a:effectLst/>
                          <a:latin typeface="arial" charset="0"/>
                        </a:rPr>
                        <a:t>Japan</a:t>
                      </a:r>
                    </a:p>
                  </a:txBody>
                  <a:tcPr marL="47256" marR="47256" marT="47256" marB="47256" anchor="ctr">
                    <a:lnL>
                      <a:noFill/>
                    </a:lnL>
                    <a:lnR>
                      <a:noFill/>
                    </a:lnR>
                    <a:lnT>
                      <a:noFill/>
                    </a:lnT>
                    <a:lnB>
                      <a:noFill/>
                    </a:lnB>
                    <a:solidFill>
                      <a:srgbClr val="FFFFFF"/>
                    </a:solidFill>
                  </a:tcPr>
                </a:tc>
                <a:tc>
                  <a:txBody>
                    <a:bodyPr/>
                    <a:lstStyle/>
                    <a:p>
                      <a:r>
                        <a:rPr lang="is-IS" sz="1100">
                          <a:effectLst/>
                          <a:latin typeface="arial" charset="0"/>
                        </a:rPr>
                        <a:t>41924</a:t>
                      </a:r>
                    </a:p>
                  </a:txBody>
                  <a:tcPr marL="47256" marR="47256" marT="47256" marB="47256" anchor="ctr">
                    <a:lnL>
                      <a:noFill/>
                    </a:lnL>
                    <a:lnR>
                      <a:noFill/>
                    </a:lnR>
                    <a:lnT>
                      <a:noFill/>
                    </a:lnT>
                    <a:lnB>
                      <a:noFill/>
                    </a:lnB>
                    <a:solidFill>
                      <a:srgbClr val="FFFFFF"/>
                    </a:solidFill>
                  </a:tcPr>
                </a:tc>
                <a:tc>
                  <a:txBody>
                    <a:bodyPr/>
                    <a:lstStyle/>
                    <a:p>
                      <a:r>
                        <a:rPr lang="is-IS" sz="1100">
                          <a:effectLst/>
                          <a:latin typeface="arial" charset="0"/>
                        </a:rPr>
                        <a:t>127</a:t>
                      </a:r>
                    </a:p>
                  </a:txBody>
                  <a:tcPr marL="47256" marR="47256" marT="47256" marB="47256" anchor="ctr">
                    <a:lnL>
                      <a:noFill/>
                    </a:lnL>
                    <a:lnR>
                      <a:noFill/>
                    </a:lnR>
                    <a:lnT>
                      <a:noFill/>
                    </a:lnT>
                    <a:lnB>
                      <a:noFill/>
                    </a:lnB>
                    <a:solidFill>
                      <a:srgbClr val="FFFFFF"/>
                    </a:solidFill>
                  </a:tcPr>
                </a:tc>
                <a:tc>
                  <a:txBody>
                    <a:bodyPr/>
                    <a:lstStyle/>
                    <a:p>
                      <a:r>
                        <a:rPr lang="en-US" sz="1100">
                          <a:effectLst/>
                          <a:latin typeface="arial" charset="0"/>
                        </a:rPr>
                        <a:t> $330.11</a:t>
                      </a:r>
                    </a:p>
                  </a:txBody>
                  <a:tcPr marL="47256" marR="47256" marT="47256" marB="47256" anchor="ctr">
                    <a:lnL>
                      <a:noFill/>
                    </a:lnL>
                    <a:lnR>
                      <a:noFill/>
                    </a:lnR>
                    <a:lnT>
                      <a:noFill/>
                    </a:lnT>
                    <a:lnB>
                      <a:noFill/>
                    </a:lnB>
                    <a:solidFill>
                      <a:srgbClr val="FFFFFF"/>
                    </a:solidFill>
                  </a:tcPr>
                </a:tc>
                <a:tc>
                  <a:txBody>
                    <a:bodyPr/>
                    <a:lstStyle/>
                    <a:p>
                      <a:r>
                        <a:rPr lang="en-US" sz="1100">
                          <a:effectLst/>
                          <a:latin typeface="arial" charset="0"/>
                        </a:rPr>
                        <a:t> $38,894.47</a:t>
                      </a:r>
                    </a:p>
                  </a:txBody>
                  <a:tcPr marL="47256" marR="47256" marT="47256" marB="47256" anchor="ctr">
                    <a:lnL>
                      <a:noFill/>
                    </a:lnL>
                    <a:lnR>
                      <a:noFill/>
                    </a:lnR>
                    <a:lnT>
                      <a:noFill/>
                    </a:lnT>
                    <a:lnB>
                      <a:noFill/>
                    </a:lnB>
                    <a:solidFill>
                      <a:srgbClr val="FFFFFF"/>
                    </a:solidFill>
                  </a:tcPr>
                </a:tc>
                <a:tc>
                  <a:txBody>
                    <a:bodyPr/>
                    <a:lstStyle/>
                    <a:p>
                      <a:r>
                        <a:rPr lang="hr-HR" sz="1100" dirty="0">
                          <a:effectLst/>
                          <a:latin typeface="arial" charset="0"/>
                        </a:rPr>
                        <a:t>0.849</a:t>
                      </a:r>
                    </a:p>
                  </a:txBody>
                  <a:tcPr marL="47256" marR="47256" marT="47256" marB="47256" anchor="ctr">
                    <a:lnL>
                      <a:noFill/>
                    </a:lnL>
                    <a:lnR>
                      <a:noFill/>
                    </a:lnR>
                    <a:lnT>
                      <a:noFill/>
                    </a:lnT>
                    <a:lnB>
                      <a:noFill/>
                    </a:lnB>
                    <a:solidFill>
                      <a:srgbClr val="FFFFFF"/>
                    </a:solidFill>
                  </a:tcPr>
                </a:tc>
                <a:extLst>
                  <a:ext uri="{0D108BD9-81ED-4DB2-BD59-A6C34878D82A}">
                    <a16:rowId xmlns:a16="http://schemas.microsoft.com/office/drawing/2014/main" val="10005"/>
                  </a:ext>
                </a:extLst>
              </a:tr>
              <a:tr h="410881">
                <a:tc>
                  <a:txBody>
                    <a:bodyPr/>
                    <a:lstStyle/>
                    <a:p>
                      <a:r>
                        <a:rPr lang="en-US" sz="1100">
                          <a:effectLst/>
                          <a:latin typeface="arial" charset="0"/>
                        </a:rPr>
                        <a:t>Germany</a:t>
                      </a:r>
                    </a:p>
                  </a:txBody>
                  <a:tcPr marL="47256" marR="47256" marT="47256" marB="47256" anchor="ctr">
                    <a:lnL>
                      <a:noFill/>
                    </a:lnL>
                    <a:lnR>
                      <a:noFill/>
                    </a:lnR>
                    <a:lnT>
                      <a:noFill/>
                    </a:lnT>
                    <a:lnB>
                      <a:noFill/>
                    </a:lnB>
                    <a:solidFill>
                      <a:srgbClr val="FFFFFF"/>
                    </a:solidFill>
                  </a:tcPr>
                </a:tc>
                <a:tc>
                  <a:txBody>
                    <a:bodyPr/>
                    <a:lstStyle/>
                    <a:p>
                      <a:r>
                        <a:rPr lang="is-IS" sz="1100">
                          <a:effectLst/>
                          <a:latin typeface="arial" charset="0"/>
                        </a:rPr>
                        <a:t>21951</a:t>
                      </a:r>
                    </a:p>
                  </a:txBody>
                  <a:tcPr marL="47256" marR="47256" marT="47256" marB="47256" anchor="ctr">
                    <a:lnL>
                      <a:noFill/>
                    </a:lnL>
                    <a:lnR>
                      <a:noFill/>
                    </a:lnR>
                    <a:lnT>
                      <a:noFill/>
                    </a:lnT>
                    <a:lnB>
                      <a:noFill/>
                    </a:lnB>
                    <a:solidFill>
                      <a:srgbClr val="FFFFFF"/>
                    </a:solidFill>
                  </a:tcPr>
                </a:tc>
                <a:tc>
                  <a:txBody>
                    <a:bodyPr/>
                    <a:lstStyle/>
                    <a:p>
                      <a:r>
                        <a:rPr lang="hr-HR" sz="1100">
                          <a:effectLst/>
                          <a:latin typeface="arial" charset="0"/>
                        </a:rPr>
                        <a:t>82.67</a:t>
                      </a:r>
                    </a:p>
                  </a:txBody>
                  <a:tcPr marL="47256" marR="47256" marT="47256" marB="47256" anchor="ctr">
                    <a:lnL>
                      <a:noFill/>
                    </a:lnL>
                    <a:lnR>
                      <a:noFill/>
                    </a:lnR>
                    <a:lnT>
                      <a:noFill/>
                    </a:lnT>
                    <a:lnB>
                      <a:noFill/>
                    </a:lnB>
                    <a:solidFill>
                      <a:srgbClr val="FFFFFF"/>
                    </a:solidFill>
                  </a:tcPr>
                </a:tc>
                <a:tc>
                  <a:txBody>
                    <a:bodyPr/>
                    <a:lstStyle/>
                    <a:p>
                      <a:r>
                        <a:rPr lang="en-US" sz="1100">
                          <a:effectLst/>
                          <a:latin typeface="arial" charset="0"/>
                        </a:rPr>
                        <a:t> $265.53</a:t>
                      </a:r>
                    </a:p>
                  </a:txBody>
                  <a:tcPr marL="47256" marR="47256" marT="47256" marB="47256" anchor="ctr">
                    <a:lnL>
                      <a:noFill/>
                    </a:lnL>
                    <a:lnR>
                      <a:noFill/>
                    </a:lnR>
                    <a:lnT>
                      <a:noFill/>
                    </a:lnT>
                    <a:lnB>
                      <a:noFill/>
                    </a:lnB>
                    <a:solidFill>
                      <a:srgbClr val="FFFFFF"/>
                    </a:solidFill>
                  </a:tcPr>
                </a:tc>
                <a:tc>
                  <a:txBody>
                    <a:bodyPr/>
                    <a:lstStyle/>
                    <a:p>
                      <a:r>
                        <a:rPr lang="en-US" sz="1100">
                          <a:effectLst/>
                          <a:latin typeface="arial" charset="0"/>
                        </a:rPr>
                        <a:t> $41,936.06</a:t>
                      </a:r>
                    </a:p>
                  </a:txBody>
                  <a:tcPr marL="47256" marR="47256" marT="47256" marB="47256" anchor="ctr">
                    <a:lnL>
                      <a:noFill/>
                    </a:lnL>
                    <a:lnR>
                      <a:noFill/>
                    </a:lnR>
                    <a:lnT>
                      <a:noFill/>
                    </a:lnT>
                    <a:lnB>
                      <a:noFill/>
                    </a:lnB>
                    <a:solidFill>
                      <a:srgbClr val="FFFFFF"/>
                    </a:solidFill>
                  </a:tcPr>
                </a:tc>
                <a:tc>
                  <a:txBody>
                    <a:bodyPr/>
                    <a:lstStyle/>
                    <a:p>
                      <a:r>
                        <a:rPr lang="hr-HR" sz="1100" dirty="0">
                          <a:effectLst/>
                          <a:latin typeface="arial" charset="0"/>
                        </a:rPr>
                        <a:t>0.633</a:t>
                      </a:r>
                    </a:p>
                  </a:txBody>
                  <a:tcPr marL="47256" marR="47256" marT="47256" marB="47256" anchor="ctr">
                    <a:lnL>
                      <a:noFill/>
                    </a:lnL>
                    <a:lnR>
                      <a:noFill/>
                    </a:lnR>
                    <a:lnT>
                      <a:noFill/>
                    </a:lnT>
                    <a:lnB>
                      <a:noFill/>
                    </a:lnB>
                    <a:solidFill>
                      <a:srgbClr val="FFFFFF"/>
                    </a:solidFill>
                  </a:tcPr>
                </a:tc>
                <a:extLst>
                  <a:ext uri="{0D108BD9-81ED-4DB2-BD59-A6C34878D82A}">
                    <a16:rowId xmlns:a16="http://schemas.microsoft.com/office/drawing/2014/main" val="10006"/>
                  </a:ext>
                </a:extLst>
              </a:tr>
              <a:tr h="410881">
                <a:tc>
                  <a:txBody>
                    <a:bodyPr/>
                    <a:lstStyle/>
                    <a:p>
                      <a:r>
                        <a:rPr lang="en-US" sz="1100">
                          <a:effectLst/>
                          <a:latin typeface="arial" charset="0"/>
                        </a:rPr>
                        <a:t>Canada</a:t>
                      </a:r>
                    </a:p>
                  </a:txBody>
                  <a:tcPr marL="47256" marR="47256" marT="47256" marB="47256" anchor="ctr">
                    <a:lnL>
                      <a:noFill/>
                    </a:lnL>
                    <a:lnR>
                      <a:noFill/>
                    </a:lnR>
                    <a:lnT>
                      <a:noFill/>
                    </a:lnT>
                    <a:lnB>
                      <a:noFill/>
                    </a:lnB>
                    <a:solidFill>
                      <a:srgbClr val="FFFFFF"/>
                    </a:solidFill>
                  </a:tcPr>
                </a:tc>
                <a:tc>
                  <a:txBody>
                    <a:bodyPr/>
                    <a:lstStyle/>
                    <a:p>
                      <a:r>
                        <a:rPr lang="fi-FI" sz="1100">
                          <a:effectLst/>
                          <a:latin typeface="arial" charset="0"/>
                        </a:rPr>
                        <a:t>8739</a:t>
                      </a:r>
                    </a:p>
                  </a:txBody>
                  <a:tcPr marL="47256" marR="47256" marT="47256" marB="47256" anchor="ctr">
                    <a:lnL>
                      <a:noFill/>
                    </a:lnL>
                    <a:lnR>
                      <a:noFill/>
                    </a:lnR>
                    <a:lnT>
                      <a:noFill/>
                    </a:lnT>
                    <a:lnB>
                      <a:noFill/>
                    </a:lnB>
                    <a:solidFill>
                      <a:srgbClr val="FFFFFF"/>
                    </a:solidFill>
                  </a:tcPr>
                </a:tc>
                <a:tc>
                  <a:txBody>
                    <a:bodyPr/>
                    <a:lstStyle/>
                    <a:p>
                      <a:r>
                        <a:rPr lang="hr-HR" sz="1100">
                          <a:effectLst/>
                          <a:latin typeface="arial" charset="0"/>
                        </a:rPr>
                        <a:t>36.29</a:t>
                      </a:r>
                    </a:p>
                  </a:txBody>
                  <a:tcPr marL="47256" marR="47256" marT="47256" marB="47256" anchor="ctr">
                    <a:lnL>
                      <a:noFill/>
                    </a:lnL>
                    <a:lnR>
                      <a:noFill/>
                    </a:lnR>
                    <a:lnT>
                      <a:noFill/>
                    </a:lnT>
                    <a:lnB>
                      <a:noFill/>
                    </a:lnB>
                    <a:solidFill>
                      <a:srgbClr val="FFFFFF"/>
                    </a:solidFill>
                  </a:tcPr>
                </a:tc>
                <a:tc>
                  <a:txBody>
                    <a:bodyPr/>
                    <a:lstStyle/>
                    <a:p>
                      <a:r>
                        <a:rPr lang="en-US" sz="1100">
                          <a:effectLst/>
                          <a:latin typeface="arial" charset="0"/>
                        </a:rPr>
                        <a:t> $240.81</a:t>
                      </a:r>
                    </a:p>
                  </a:txBody>
                  <a:tcPr marL="47256" marR="47256" marT="47256" marB="47256" anchor="ctr">
                    <a:lnL>
                      <a:noFill/>
                    </a:lnL>
                    <a:lnR>
                      <a:noFill/>
                    </a:lnR>
                    <a:lnT>
                      <a:noFill/>
                    </a:lnT>
                    <a:lnB>
                      <a:noFill/>
                    </a:lnB>
                    <a:solidFill>
                      <a:srgbClr val="FFFFFF"/>
                    </a:solidFill>
                  </a:tcPr>
                </a:tc>
                <a:tc>
                  <a:txBody>
                    <a:bodyPr/>
                    <a:lstStyle/>
                    <a:p>
                      <a:r>
                        <a:rPr lang="en-US" sz="1100">
                          <a:effectLst/>
                          <a:latin typeface="arial" charset="0"/>
                        </a:rPr>
                        <a:t> $42,157.93</a:t>
                      </a:r>
                    </a:p>
                  </a:txBody>
                  <a:tcPr marL="47256" marR="47256" marT="47256" marB="47256" anchor="ctr">
                    <a:lnL>
                      <a:noFill/>
                    </a:lnL>
                    <a:lnR>
                      <a:noFill/>
                    </a:lnR>
                    <a:lnT>
                      <a:noFill/>
                    </a:lnT>
                    <a:lnB>
                      <a:noFill/>
                    </a:lnB>
                    <a:solidFill>
                      <a:srgbClr val="FFFFFF"/>
                    </a:solidFill>
                  </a:tcPr>
                </a:tc>
                <a:tc>
                  <a:txBody>
                    <a:bodyPr/>
                    <a:lstStyle/>
                    <a:p>
                      <a:r>
                        <a:rPr lang="nb-NO" sz="1100" dirty="0">
                          <a:effectLst/>
                          <a:latin typeface="arial" charset="0"/>
                        </a:rPr>
                        <a:t>0.571</a:t>
                      </a:r>
                    </a:p>
                  </a:txBody>
                  <a:tcPr marL="47256" marR="47256" marT="47256" marB="47256" anchor="ctr">
                    <a:lnL>
                      <a:noFill/>
                    </a:lnL>
                    <a:lnR>
                      <a:noFill/>
                    </a:lnR>
                    <a:lnT>
                      <a:noFill/>
                    </a:lnT>
                    <a:lnB>
                      <a:noFill/>
                    </a:lnB>
                    <a:solidFill>
                      <a:srgbClr val="FFFFFF"/>
                    </a:solidFill>
                  </a:tcPr>
                </a:tc>
                <a:extLst>
                  <a:ext uri="{0D108BD9-81ED-4DB2-BD59-A6C34878D82A}">
                    <a16:rowId xmlns:a16="http://schemas.microsoft.com/office/drawing/2014/main" val="10007"/>
                  </a:ext>
                </a:extLst>
              </a:tr>
              <a:tr h="410881">
                <a:tc>
                  <a:txBody>
                    <a:bodyPr/>
                    <a:lstStyle/>
                    <a:p>
                      <a:r>
                        <a:rPr lang="en-US" sz="1100">
                          <a:effectLst/>
                          <a:latin typeface="arial" charset="0"/>
                        </a:rPr>
                        <a:t>SK</a:t>
                      </a:r>
                    </a:p>
                  </a:txBody>
                  <a:tcPr marL="47256" marR="47256" marT="47256" marB="47256" anchor="ctr">
                    <a:lnL>
                      <a:noFill/>
                    </a:lnL>
                    <a:lnR>
                      <a:noFill/>
                    </a:lnR>
                    <a:lnT>
                      <a:noFill/>
                    </a:lnT>
                    <a:lnB>
                      <a:noFill/>
                    </a:lnB>
                    <a:solidFill>
                      <a:srgbClr val="FFFFFF"/>
                    </a:solidFill>
                  </a:tcPr>
                </a:tc>
                <a:tc>
                  <a:txBody>
                    <a:bodyPr/>
                    <a:lstStyle/>
                    <a:p>
                      <a:r>
                        <a:rPr lang="is-IS" sz="1100">
                          <a:effectLst/>
                          <a:latin typeface="arial" charset="0"/>
                        </a:rPr>
                        <a:t>11271</a:t>
                      </a:r>
                    </a:p>
                  </a:txBody>
                  <a:tcPr marL="47256" marR="47256" marT="47256" marB="47256" anchor="ctr">
                    <a:lnL>
                      <a:noFill/>
                    </a:lnL>
                    <a:lnR>
                      <a:noFill/>
                    </a:lnR>
                    <a:lnT>
                      <a:noFill/>
                    </a:lnT>
                    <a:lnB>
                      <a:noFill/>
                    </a:lnB>
                    <a:solidFill>
                      <a:srgbClr val="FFFFFF"/>
                    </a:solidFill>
                  </a:tcPr>
                </a:tc>
                <a:tc>
                  <a:txBody>
                    <a:bodyPr/>
                    <a:lstStyle/>
                    <a:p>
                      <a:r>
                        <a:rPr lang="nb-NO" sz="1100">
                          <a:effectLst/>
                          <a:latin typeface="arial" charset="0"/>
                        </a:rPr>
                        <a:t>51.25</a:t>
                      </a:r>
                    </a:p>
                  </a:txBody>
                  <a:tcPr marL="47256" marR="47256" marT="47256" marB="47256" anchor="ctr">
                    <a:lnL>
                      <a:noFill/>
                    </a:lnL>
                    <a:lnR>
                      <a:noFill/>
                    </a:lnR>
                    <a:lnT>
                      <a:noFill/>
                    </a:lnT>
                    <a:lnB>
                      <a:noFill/>
                    </a:lnB>
                    <a:solidFill>
                      <a:srgbClr val="FFFFFF"/>
                    </a:solidFill>
                  </a:tcPr>
                </a:tc>
                <a:tc>
                  <a:txBody>
                    <a:bodyPr/>
                    <a:lstStyle/>
                    <a:p>
                      <a:r>
                        <a:rPr lang="en-US" sz="1100">
                          <a:effectLst/>
                          <a:latin typeface="arial" charset="0"/>
                        </a:rPr>
                        <a:t> $219.92</a:t>
                      </a:r>
                    </a:p>
                  </a:txBody>
                  <a:tcPr marL="47256" marR="47256" marT="47256" marB="47256" anchor="ctr">
                    <a:lnL>
                      <a:noFill/>
                    </a:lnL>
                    <a:lnR>
                      <a:noFill/>
                    </a:lnR>
                    <a:lnT>
                      <a:noFill/>
                    </a:lnT>
                    <a:lnB>
                      <a:noFill/>
                    </a:lnB>
                    <a:solidFill>
                      <a:srgbClr val="FFFFFF"/>
                    </a:solidFill>
                  </a:tcPr>
                </a:tc>
                <a:tc>
                  <a:txBody>
                    <a:bodyPr/>
                    <a:lstStyle/>
                    <a:p>
                      <a:r>
                        <a:rPr lang="en-US" sz="1100">
                          <a:effectLst/>
                          <a:latin typeface="arial" charset="0"/>
                        </a:rPr>
                        <a:t> $27,538.81</a:t>
                      </a:r>
                    </a:p>
                  </a:txBody>
                  <a:tcPr marL="47256" marR="47256" marT="47256" marB="47256" anchor="ctr">
                    <a:lnL>
                      <a:noFill/>
                    </a:lnL>
                    <a:lnR>
                      <a:noFill/>
                    </a:lnR>
                    <a:lnT>
                      <a:noFill/>
                    </a:lnT>
                    <a:lnB>
                      <a:noFill/>
                    </a:lnB>
                    <a:solidFill>
                      <a:srgbClr val="FFFFFF"/>
                    </a:solidFill>
                  </a:tcPr>
                </a:tc>
                <a:tc>
                  <a:txBody>
                    <a:bodyPr/>
                    <a:lstStyle/>
                    <a:p>
                      <a:r>
                        <a:rPr lang="nb-NO" sz="1100" dirty="0">
                          <a:effectLst/>
                          <a:latin typeface="arial" charset="0"/>
                        </a:rPr>
                        <a:t>0.799</a:t>
                      </a:r>
                    </a:p>
                  </a:txBody>
                  <a:tcPr marL="47256" marR="47256" marT="47256" marB="47256" anchor="ctr">
                    <a:lnL>
                      <a:noFill/>
                    </a:lnL>
                    <a:lnR>
                      <a:noFill/>
                    </a:lnR>
                    <a:lnT>
                      <a:noFill/>
                    </a:lnT>
                    <a:lnB>
                      <a:noFill/>
                    </a:lnB>
                    <a:solidFill>
                      <a:srgbClr val="FFFFFF"/>
                    </a:solidFill>
                  </a:tcPr>
                </a:tc>
                <a:extLst>
                  <a:ext uri="{0D108BD9-81ED-4DB2-BD59-A6C34878D82A}">
                    <a16:rowId xmlns:a16="http://schemas.microsoft.com/office/drawing/2014/main" val="10008"/>
                  </a:ext>
                </a:extLst>
              </a:tr>
              <a:tr h="410881">
                <a:tc>
                  <a:txBody>
                    <a:bodyPr/>
                    <a:lstStyle/>
                    <a:p>
                      <a:r>
                        <a:rPr lang="en-US" sz="1100">
                          <a:effectLst/>
                          <a:latin typeface="arial" charset="0"/>
                        </a:rPr>
                        <a:t>France</a:t>
                      </a:r>
                    </a:p>
                  </a:txBody>
                  <a:tcPr marL="47256" marR="47256" marT="47256" marB="47256" anchor="ctr">
                    <a:lnL>
                      <a:noFill/>
                    </a:lnL>
                    <a:lnR>
                      <a:noFill/>
                    </a:lnR>
                    <a:lnT>
                      <a:noFill/>
                    </a:lnT>
                    <a:lnB>
                      <a:noFill/>
                    </a:lnB>
                    <a:solidFill>
                      <a:srgbClr val="FFFFFF"/>
                    </a:solidFill>
                  </a:tcPr>
                </a:tc>
                <a:tc>
                  <a:txBody>
                    <a:bodyPr/>
                    <a:lstStyle/>
                    <a:p>
                      <a:r>
                        <a:rPr lang="is-IS" sz="1100">
                          <a:effectLst/>
                          <a:latin typeface="arial" charset="0"/>
                        </a:rPr>
                        <a:t>11381</a:t>
                      </a:r>
                    </a:p>
                  </a:txBody>
                  <a:tcPr marL="47256" marR="47256" marT="47256" marB="47256" anchor="ctr">
                    <a:lnL>
                      <a:noFill/>
                    </a:lnL>
                    <a:lnR>
                      <a:noFill/>
                    </a:lnR>
                    <a:lnT>
                      <a:noFill/>
                    </a:lnT>
                    <a:lnB>
                      <a:noFill/>
                    </a:lnB>
                    <a:solidFill>
                      <a:srgbClr val="FFFFFF"/>
                    </a:solidFill>
                  </a:tcPr>
                </a:tc>
                <a:tc>
                  <a:txBody>
                    <a:bodyPr/>
                    <a:lstStyle/>
                    <a:p>
                      <a:r>
                        <a:rPr lang="hr-HR" sz="1100">
                          <a:effectLst/>
                          <a:latin typeface="arial" charset="0"/>
                        </a:rPr>
                        <a:t>66.9</a:t>
                      </a:r>
                    </a:p>
                  </a:txBody>
                  <a:tcPr marL="47256" marR="47256" marT="47256" marB="47256" anchor="ctr">
                    <a:lnL>
                      <a:noFill/>
                    </a:lnL>
                    <a:lnR>
                      <a:noFill/>
                    </a:lnR>
                    <a:lnT>
                      <a:noFill/>
                    </a:lnT>
                    <a:lnB>
                      <a:noFill/>
                    </a:lnB>
                    <a:solidFill>
                      <a:srgbClr val="FFFFFF"/>
                    </a:solidFill>
                  </a:tcPr>
                </a:tc>
                <a:tc>
                  <a:txBody>
                    <a:bodyPr/>
                    <a:lstStyle/>
                    <a:p>
                      <a:r>
                        <a:rPr lang="en-US" sz="1100">
                          <a:effectLst/>
                          <a:latin typeface="arial" charset="0"/>
                        </a:rPr>
                        <a:t> $170.12</a:t>
                      </a:r>
                    </a:p>
                  </a:txBody>
                  <a:tcPr marL="47256" marR="47256" marT="47256" marB="47256" anchor="ctr">
                    <a:lnL>
                      <a:noFill/>
                    </a:lnL>
                    <a:lnR>
                      <a:noFill/>
                    </a:lnR>
                    <a:lnT>
                      <a:noFill/>
                    </a:lnT>
                    <a:lnB>
                      <a:noFill/>
                    </a:lnB>
                    <a:solidFill>
                      <a:srgbClr val="FFFFFF"/>
                    </a:solidFill>
                  </a:tcPr>
                </a:tc>
                <a:tc>
                  <a:txBody>
                    <a:bodyPr/>
                    <a:lstStyle/>
                    <a:p>
                      <a:r>
                        <a:rPr lang="en-US" sz="1100">
                          <a:effectLst/>
                          <a:latin typeface="arial" charset="0"/>
                        </a:rPr>
                        <a:t> $36,854.97</a:t>
                      </a:r>
                    </a:p>
                  </a:txBody>
                  <a:tcPr marL="47256" marR="47256" marT="47256" marB="47256" anchor="ctr">
                    <a:lnL>
                      <a:noFill/>
                    </a:lnL>
                    <a:lnR>
                      <a:noFill/>
                    </a:lnR>
                    <a:lnT>
                      <a:noFill/>
                    </a:lnT>
                    <a:lnB>
                      <a:noFill/>
                    </a:lnB>
                    <a:solidFill>
                      <a:srgbClr val="FFFFFF"/>
                    </a:solidFill>
                  </a:tcPr>
                </a:tc>
                <a:tc>
                  <a:txBody>
                    <a:bodyPr/>
                    <a:lstStyle/>
                    <a:p>
                      <a:r>
                        <a:rPr lang="hr-HR" sz="1100" dirty="0">
                          <a:effectLst/>
                          <a:latin typeface="arial" charset="0"/>
                        </a:rPr>
                        <a:t>0.462</a:t>
                      </a:r>
                    </a:p>
                  </a:txBody>
                  <a:tcPr marL="47256" marR="47256" marT="47256" marB="47256" anchor="ctr">
                    <a:lnL>
                      <a:noFill/>
                    </a:lnL>
                    <a:lnR>
                      <a:noFill/>
                    </a:lnR>
                    <a:lnT>
                      <a:noFill/>
                    </a:lnT>
                    <a:lnB>
                      <a:noFill/>
                    </a:lnB>
                    <a:solidFill>
                      <a:srgbClr val="FFFFFF"/>
                    </a:solidFill>
                  </a:tcPr>
                </a:tc>
                <a:extLst>
                  <a:ext uri="{0D108BD9-81ED-4DB2-BD59-A6C34878D82A}">
                    <a16:rowId xmlns:a16="http://schemas.microsoft.com/office/drawing/2014/main" val="10009"/>
                  </a:ext>
                </a:extLst>
              </a:tr>
              <a:tr h="250102">
                <a:tc>
                  <a:txBody>
                    <a:bodyPr/>
                    <a:lstStyle/>
                    <a:p>
                      <a:r>
                        <a:rPr lang="en-US" sz="1100">
                          <a:effectLst/>
                          <a:latin typeface="arial" charset="0"/>
                        </a:rPr>
                        <a:t>Brazil</a:t>
                      </a:r>
                    </a:p>
                  </a:txBody>
                  <a:tcPr marL="47256" marR="47256" marT="47256" marB="47256" anchor="ctr">
                    <a:lnL>
                      <a:noFill/>
                    </a:lnL>
                    <a:lnR>
                      <a:noFill/>
                    </a:lnR>
                    <a:lnT>
                      <a:noFill/>
                    </a:lnT>
                    <a:lnB>
                      <a:noFill/>
                    </a:lnB>
                    <a:solidFill>
                      <a:srgbClr val="FFFFFF"/>
                    </a:solidFill>
                  </a:tcPr>
                </a:tc>
                <a:tc>
                  <a:txBody>
                    <a:bodyPr/>
                    <a:lstStyle/>
                    <a:p>
                      <a:r>
                        <a:rPr lang="is-IS" sz="1100">
                          <a:effectLst/>
                          <a:latin typeface="arial" charset="0"/>
                        </a:rPr>
                        <a:t>13047</a:t>
                      </a:r>
                    </a:p>
                  </a:txBody>
                  <a:tcPr marL="47256" marR="47256" marT="47256" marB="47256" anchor="ctr">
                    <a:lnL>
                      <a:noFill/>
                    </a:lnL>
                    <a:lnR>
                      <a:noFill/>
                    </a:lnR>
                    <a:lnT>
                      <a:noFill/>
                    </a:lnT>
                    <a:lnB>
                      <a:noFill/>
                    </a:lnB>
                    <a:solidFill>
                      <a:srgbClr val="FFFFFF"/>
                    </a:solidFill>
                  </a:tcPr>
                </a:tc>
                <a:tc>
                  <a:txBody>
                    <a:bodyPr/>
                    <a:lstStyle/>
                    <a:p>
                      <a:r>
                        <a:rPr lang="is-IS" sz="1100">
                          <a:effectLst/>
                          <a:latin typeface="arial" charset="0"/>
                        </a:rPr>
                        <a:t>207.7</a:t>
                      </a:r>
                    </a:p>
                  </a:txBody>
                  <a:tcPr marL="47256" marR="47256" marT="47256" marB="47256" anchor="ctr">
                    <a:lnL>
                      <a:noFill/>
                    </a:lnL>
                    <a:lnR>
                      <a:noFill/>
                    </a:lnR>
                    <a:lnT>
                      <a:noFill/>
                    </a:lnT>
                    <a:lnB>
                      <a:noFill/>
                    </a:lnB>
                    <a:solidFill>
                      <a:srgbClr val="FFFFFF"/>
                    </a:solidFill>
                  </a:tcPr>
                </a:tc>
                <a:tc>
                  <a:txBody>
                    <a:bodyPr/>
                    <a:lstStyle/>
                    <a:p>
                      <a:r>
                        <a:rPr lang="en-US" sz="1100">
                          <a:effectLst/>
                          <a:latin typeface="arial" charset="0"/>
                        </a:rPr>
                        <a:t> $62.82</a:t>
                      </a:r>
                    </a:p>
                  </a:txBody>
                  <a:tcPr marL="47256" marR="47256" marT="47256" marB="47256" anchor="ctr">
                    <a:lnL>
                      <a:noFill/>
                    </a:lnL>
                    <a:lnR>
                      <a:noFill/>
                    </a:lnR>
                    <a:lnT>
                      <a:noFill/>
                    </a:lnT>
                    <a:lnB>
                      <a:noFill/>
                    </a:lnB>
                    <a:solidFill>
                      <a:srgbClr val="FFFFFF"/>
                    </a:solidFill>
                  </a:tcPr>
                </a:tc>
                <a:tc>
                  <a:txBody>
                    <a:bodyPr/>
                    <a:lstStyle/>
                    <a:p>
                      <a:r>
                        <a:rPr lang="en-US" sz="1100">
                          <a:effectLst/>
                          <a:latin typeface="arial" charset="0"/>
                        </a:rPr>
                        <a:t> $8,649.95</a:t>
                      </a:r>
                    </a:p>
                  </a:txBody>
                  <a:tcPr marL="47256" marR="47256" marT="47256" marB="47256" anchor="ctr">
                    <a:lnL>
                      <a:noFill/>
                    </a:lnL>
                    <a:lnR>
                      <a:noFill/>
                    </a:lnR>
                    <a:lnT>
                      <a:noFill/>
                    </a:lnT>
                    <a:lnB>
                      <a:noFill/>
                    </a:lnB>
                    <a:solidFill>
                      <a:srgbClr val="FFFFFF"/>
                    </a:solidFill>
                  </a:tcPr>
                </a:tc>
                <a:tc>
                  <a:txBody>
                    <a:bodyPr/>
                    <a:lstStyle/>
                    <a:p>
                      <a:r>
                        <a:rPr lang="hr-HR" sz="1100" dirty="0">
                          <a:effectLst/>
                          <a:latin typeface="arial" charset="0"/>
                        </a:rPr>
                        <a:t>0.726</a:t>
                      </a:r>
                    </a:p>
                  </a:txBody>
                  <a:tcPr marL="47256" marR="47256" marT="47256" marB="47256" anchor="ctr">
                    <a:lnL>
                      <a:noFill/>
                    </a:lnL>
                    <a:lnR>
                      <a:noFill/>
                    </a:lnR>
                    <a:lnT>
                      <a:noFill/>
                    </a:lnT>
                    <a:lnB>
                      <a:noFill/>
                    </a:lnB>
                    <a:solidFill>
                      <a:srgbClr val="FFFFFF"/>
                    </a:solidFill>
                  </a:tcPr>
                </a:tc>
                <a:extLst>
                  <a:ext uri="{0D108BD9-81ED-4DB2-BD59-A6C34878D82A}">
                    <a16:rowId xmlns:a16="http://schemas.microsoft.com/office/drawing/2014/main" val="10010"/>
                  </a:ext>
                </a:extLst>
              </a:tr>
              <a:tr h="250102">
                <a:tc>
                  <a:txBody>
                    <a:bodyPr/>
                    <a:lstStyle/>
                    <a:p>
                      <a:r>
                        <a:rPr lang="en-US" sz="1100">
                          <a:effectLst/>
                          <a:latin typeface="arial" charset="0"/>
                        </a:rPr>
                        <a:t>China</a:t>
                      </a:r>
                    </a:p>
                  </a:txBody>
                  <a:tcPr marL="47256" marR="47256" marT="47256" marB="47256" anchor="ctr">
                    <a:lnL>
                      <a:noFill/>
                    </a:lnL>
                    <a:lnR>
                      <a:noFill/>
                    </a:lnR>
                    <a:lnT>
                      <a:noFill/>
                    </a:lnT>
                    <a:lnB>
                      <a:noFill/>
                    </a:lnB>
                    <a:solidFill>
                      <a:srgbClr val="FFFFFF"/>
                    </a:solidFill>
                  </a:tcPr>
                </a:tc>
                <a:tc>
                  <a:txBody>
                    <a:bodyPr/>
                    <a:lstStyle/>
                    <a:p>
                      <a:r>
                        <a:rPr lang="cs-CZ" sz="1100">
                          <a:effectLst/>
                          <a:latin typeface="arial" charset="0"/>
                        </a:rPr>
                        <a:t>74961</a:t>
                      </a:r>
                    </a:p>
                  </a:txBody>
                  <a:tcPr marL="47256" marR="47256" marT="47256" marB="47256" anchor="ctr">
                    <a:lnL>
                      <a:noFill/>
                    </a:lnL>
                    <a:lnR>
                      <a:noFill/>
                    </a:lnR>
                    <a:lnT>
                      <a:noFill/>
                    </a:lnT>
                    <a:lnB>
                      <a:noFill/>
                    </a:lnB>
                    <a:solidFill>
                      <a:srgbClr val="FFFFFF"/>
                    </a:solidFill>
                  </a:tcPr>
                </a:tc>
                <a:tc>
                  <a:txBody>
                    <a:bodyPr/>
                    <a:lstStyle/>
                    <a:p>
                      <a:r>
                        <a:rPr lang="fi-FI" sz="1100">
                          <a:effectLst/>
                          <a:latin typeface="arial" charset="0"/>
                        </a:rPr>
                        <a:t>1379</a:t>
                      </a:r>
                    </a:p>
                  </a:txBody>
                  <a:tcPr marL="47256" marR="47256" marT="47256" marB="47256" anchor="ctr">
                    <a:lnL>
                      <a:noFill/>
                    </a:lnL>
                    <a:lnR>
                      <a:noFill/>
                    </a:lnR>
                    <a:lnT>
                      <a:noFill/>
                    </a:lnT>
                    <a:lnB>
                      <a:noFill/>
                    </a:lnB>
                    <a:solidFill>
                      <a:srgbClr val="FFFFFF"/>
                    </a:solidFill>
                  </a:tcPr>
                </a:tc>
                <a:tc>
                  <a:txBody>
                    <a:bodyPr/>
                    <a:lstStyle/>
                    <a:p>
                      <a:r>
                        <a:rPr lang="en-US" sz="1100">
                          <a:effectLst/>
                          <a:latin typeface="arial" charset="0"/>
                        </a:rPr>
                        <a:t> $54.36</a:t>
                      </a:r>
                    </a:p>
                  </a:txBody>
                  <a:tcPr marL="47256" marR="47256" marT="47256" marB="47256" anchor="ctr">
                    <a:lnL>
                      <a:noFill/>
                    </a:lnL>
                    <a:lnR>
                      <a:noFill/>
                    </a:lnR>
                    <a:lnT>
                      <a:noFill/>
                    </a:lnT>
                    <a:lnB>
                      <a:noFill/>
                    </a:lnB>
                    <a:solidFill>
                      <a:srgbClr val="FFFFFF"/>
                    </a:solidFill>
                  </a:tcPr>
                </a:tc>
                <a:tc>
                  <a:txBody>
                    <a:bodyPr/>
                    <a:lstStyle/>
                    <a:p>
                      <a:r>
                        <a:rPr lang="en-US" sz="1100" dirty="0">
                          <a:effectLst/>
                          <a:latin typeface="arial" charset="0"/>
                        </a:rPr>
                        <a:t> $8,123.18</a:t>
                      </a:r>
                    </a:p>
                  </a:txBody>
                  <a:tcPr marL="47256" marR="47256" marT="47256" marB="47256" anchor="ctr">
                    <a:lnL>
                      <a:noFill/>
                    </a:lnL>
                    <a:lnR>
                      <a:noFill/>
                    </a:lnR>
                    <a:lnT>
                      <a:noFill/>
                    </a:lnT>
                    <a:lnB>
                      <a:noFill/>
                    </a:lnB>
                    <a:solidFill>
                      <a:srgbClr val="FFFFFF"/>
                    </a:solidFill>
                  </a:tcPr>
                </a:tc>
                <a:tc>
                  <a:txBody>
                    <a:bodyPr/>
                    <a:lstStyle/>
                    <a:p>
                      <a:r>
                        <a:rPr lang="hr-HR" sz="1100" dirty="0">
                          <a:effectLst/>
                          <a:latin typeface="arial" charset="0"/>
                        </a:rPr>
                        <a:t>0.669</a:t>
                      </a:r>
                    </a:p>
                  </a:txBody>
                  <a:tcPr marL="47256" marR="47256" marT="47256" marB="47256" anchor="ctr">
                    <a:lnL>
                      <a:noFill/>
                    </a:lnL>
                    <a:lnR>
                      <a:noFill/>
                    </a:lnR>
                    <a:lnT>
                      <a:noFill/>
                    </a:lnT>
                    <a:lnB>
                      <a:noFill/>
                    </a:lnB>
                    <a:solidFill>
                      <a:srgbClr val="FFFFFF"/>
                    </a:solidFill>
                  </a:tcPr>
                </a:tc>
                <a:extLst>
                  <a:ext uri="{0D108BD9-81ED-4DB2-BD59-A6C34878D82A}">
                    <a16:rowId xmlns:a16="http://schemas.microsoft.com/office/drawing/2014/main" val="10011"/>
                  </a:ext>
                </a:extLst>
              </a:tr>
            </a:tbl>
          </a:graphicData>
        </a:graphic>
      </p:graphicFrame>
      <p:sp>
        <p:nvSpPr>
          <p:cNvPr id="10" name="TextBox 9"/>
          <p:cNvSpPr txBox="1"/>
          <p:nvPr/>
        </p:nvSpPr>
        <p:spPr>
          <a:xfrm>
            <a:off x="8153400" y="6538643"/>
            <a:ext cx="798617" cy="261610"/>
          </a:xfrm>
          <a:prstGeom prst="rect">
            <a:avLst/>
          </a:prstGeom>
          <a:noFill/>
        </p:spPr>
        <p:txBody>
          <a:bodyPr wrap="none" rtlCol="0">
            <a:spAutoFit/>
          </a:bodyPr>
          <a:lstStyle/>
          <a:p>
            <a:r>
              <a:rPr lang="en-US" sz="1100"/>
              <a:t>Diana Yin</a:t>
            </a:r>
          </a:p>
        </p:txBody>
      </p:sp>
    </p:spTree>
    <p:extLst>
      <p:ext uri="{BB962C8B-B14F-4D97-AF65-F5344CB8AC3E}">
        <p14:creationId xmlns:p14="http://schemas.microsoft.com/office/powerpoint/2010/main" val="8270056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962F197-68AE-CF4D-B4DC-E3987AC65FB2}" type="datetime1">
              <a:rPr lang="en-US" smtClean="0"/>
              <a:t>2/1/19</a:t>
            </a:fld>
            <a:endParaRPr lang="en-US"/>
          </a:p>
        </p:txBody>
      </p:sp>
      <p:sp>
        <p:nvSpPr>
          <p:cNvPr id="5" name="Footer Placeholder 4"/>
          <p:cNvSpPr>
            <a:spLocks noGrp="1"/>
          </p:cNvSpPr>
          <p:nvPr>
            <p:ph type="ftr" sz="quarter" idx="11"/>
          </p:nvPr>
        </p:nvSpPr>
        <p:spPr/>
        <p:txBody>
          <a:bodyPr/>
          <a:lstStyle/>
          <a:p>
            <a:pPr algn="r"/>
            <a:r>
              <a:rPr lang="en-US"/>
              <a:t>ITEP</a:t>
            </a: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66</a:t>
            </a:fld>
            <a:endParaRPr lang="en-US"/>
          </a:p>
        </p:txBody>
      </p:sp>
      <p:sp>
        <p:nvSpPr>
          <p:cNvPr id="2" name="Title 1"/>
          <p:cNvSpPr>
            <a:spLocks noGrp="1"/>
          </p:cNvSpPr>
          <p:nvPr>
            <p:ph type="title"/>
          </p:nvPr>
        </p:nvSpPr>
        <p:spPr/>
        <p:txBody>
          <a:bodyPr/>
          <a:lstStyle/>
          <a:p>
            <a:r>
              <a:rPr lang="en-US" dirty="0"/>
              <a:t>Global ad spending by medium</a:t>
            </a:r>
          </a:p>
        </p:txBody>
      </p:sp>
      <p:pic>
        <p:nvPicPr>
          <p:cNvPr id="7" name="Picture 6"/>
          <p:cNvPicPr>
            <a:picLocks noChangeAspect="1"/>
          </p:cNvPicPr>
          <p:nvPr/>
        </p:nvPicPr>
        <p:blipFill>
          <a:blip r:embed="rId2"/>
          <a:stretch>
            <a:fillRect/>
          </a:stretch>
        </p:blipFill>
        <p:spPr>
          <a:xfrm>
            <a:off x="639492" y="1709928"/>
            <a:ext cx="7163589" cy="4114934"/>
          </a:xfrm>
          <a:prstGeom prst="rect">
            <a:avLst/>
          </a:prstGeom>
        </p:spPr>
      </p:pic>
    </p:spTree>
    <p:extLst>
      <p:ext uri="{BB962C8B-B14F-4D97-AF65-F5344CB8AC3E}">
        <p14:creationId xmlns:p14="http://schemas.microsoft.com/office/powerpoint/2010/main" val="32913220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kind of advertising?</a:t>
            </a:r>
          </a:p>
        </p:txBody>
      </p:sp>
      <p:sp>
        <p:nvSpPr>
          <p:cNvPr id="3" name="Content Placeholder 2"/>
          <p:cNvSpPr>
            <a:spLocks noGrp="1"/>
          </p:cNvSpPr>
          <p:nvPr>
            <p:ph idx="1"/>
          </p:nvPr>
        </p:nvSpPr>
        <p:spPr>
          <a:xfrm>
            <a:off x="457200" y="1600200"/>
            <a:ext cx="5337018" cy="4876800"/>
          </a:xfrm>
        </p:spPr>
        <p:txBody>
          <a:bodyPr>
            <a:normAutofit lnSpcReduction="10000"/>
          </a:bodyPr>
          <a:lstStyle/>
          <a:p>
            <a:r>
              <a:rPr lang="en-US" dirty="0"/>
              <a:t>Display (banner) ads</a:t>
            </a:r>
          </a:p>
          <a:p>
            <a:pPr lvl="1"/>
            <a:r>
              <a:rPr lang="en-US" dirty="0"/>
              <a:t>brand awareness, mostly</a:t>
            </a:r>
          </a:p>
          <a:p>
            <a:pPr lvl="1"/>
            <a:r>
              <a:rPr lang="en-US" dirty="0"/>
              <a:t>fixed cost or bidding for pages</a:t>
            </a:r>
          </a:p>
          <a:p>
            <a:pPr lvl="1"/>
            <a:r>
              <a:rPr lang="en-US" dirty="0"/>
              <a:t>pop-ups, inline, interstitial (before &amp; after)</a:t>
            </a:r>
          </a:p>
          <a:p>
            <a:r>
              <a:rPr lang="en-US" dirty="0"/>
              <a:t>Search ads</a:t>
            </a:r>
          </a:p>
          <a:p>
            <a:pPr lvl="1"/>
            <a:r>
              <a:rPr lang="en-US" dirty="0"/>
              <a:t>bidding for key words</a:t>
            </a:r>
          </a:p>
          <a:p>
            <a:r>
              <a:rPr lang="en-US" dirty="0"/>
              <a:t>Location-based (push) advertising</a:t>
            </a:r>
          </a:p>
          <a:p>
            <a:r>
              <a:rPr lang="en-US" dirty="0"/>
              <a:t>Email-based</a:t>
            </a:r>
          </a:p>
          <a:p>
            <a:r>
              <a:rPr lang="en-US" dirty="0"/>
              <a:t>Sponsored content</a:t>
            </a:r>
          </a:p>
          <a:p>
            <a:r>
              <a:rPr lang="en-US" dirty="0"/>
              <a:t>Video and audio (podcast, streaming) ads</a:t>
            </a:r>
          </a:p>
          <a:p>
            <a:pPr lvl="1"/>
            <a:r>
              <a:rPr lang="en-US" dirty="0"/>
              <a:t>Pre-roll &amp; mid-roll, insert</a:t>
            </a:r>
          </a:p>
          <a:p>
            <a:r>
              <a:rPr lang="en-US" dirty="0"/>
              <a:t>Classifieds (e.g., Craigslist)</a:t>
            </a:r>
          </a:p>
          <a:p>
            <a:r>
              <a:rPr lang="en-US" dirty="0"/>
              <a:t>Referral revenue (not quite advertising)</a:t>
            </a:r>
          </a:p>
          <a:p>
            <a:pPr lvl="1"/>
            <a:r>
              <a:rPr lang="en-US" dirty="0"/>
              <a:t>NYT </a:t>
            </a:r>
            <a:r>
              <a:rPr lang="en-US" dirty="0" err="1"/>
              <a:t>Wirecutter</a:t>
            </a:r>
            <a:r>
              <a:rPr lang="en-US" dirty="0"/>
              <a:t>, airline credit cards, …</a:t>
            </a:r>
          </a:p>
        </p:txBody>
      </p:sp>
      <p:sp>
        <p:nvSpPr>
          <p:cNvPr id="6" name="Date Placeholder 5"/>
          <p:cNvSpPr>
            <a:spLocks noGrp="1"/>
          </p:cNvSpPr>
          <p:nvPr>
            <p:ph type="dt" sz="half" idx="10"/>
          </p:nvPr>
        </p:nvSpPr>
        <p:spPr/>
        <p:txBody>
          <a:bodyPr/>
          <a:lstStyle/>
          <a:p>
            <a:fld id="{9E3933E7-6A35-D64F-8B6D-962B5D3004F9}" type="datetime1">
              <a:rPr lang="en-US" smtClean="0"/>
              <a:t>2/1/19</a:t>
            </a:fld>
            <a:endParaRPr lang="en-US"/>
          </a:p>
        </p:txBody>
      </p:sp>
      <p:sp>
        <p:nvSpPr>
          <p:cNvPr id="7" name="Footer Placeholder 6"/>
          <p:cNvSpPr>
            <a:spLocks noGrp="1"/>
          </p:cNvSpPr>
          <p:nvPr>
            <p:ph type="ftr" sz="quarter" idx="11"/>
          </p:nvPr>
        </p:nvSpPr>
        <p:spPr/>
        <p:txBody>
          <a:bodyPr/>
          <a:lstStyle/>
          <a:p>
            <a:pPr algn="r"/>
            <a:r>
              <a:rPr lang="en-US"/>
              <a:t>ITEP</a:t>
            </a:r>
            <a:endParaRPr lang="en-US" dirty="0"/>
          </a:p>
        </p:txBody>
      </p:sp>
      <p:sp>
        <p:nvSpPr>
          <p:cNvPr id="8" name="Slide Number Placeholder 7"/>
          <p:cNvSpPr>
            <a:spLocks noGrp="1"/>
          </p:cNvSpPr>
          <p:nvPr>
            <p:ph type="sldNum" sz="quarter" idx="12"/>
          </p:nvPr>
        </p:nvSpPr>
        <p:spPr/>
        <p:txBody>
          <a:bodyPr/>
          <a:lstStyle/>
          <a:p>
            <a:fld id="{0CFEC368-1D7A-4F81-ABF6-AE0E36BAF64C}" type="slidenum">
              <a:rPr lang="en-US" smtClean="0"/>
              <a:pPr/>
              <a:t>67</a:t>
            </a:fld>
            <a:endParaRPr lang="en-US"/>
          </a:p>
        </p:txBody>
      </p:sp>
      <p:pic>
        <p:nvPicPr>
          <p:cNvPr id="4" name="Picture 3"/>
          <p:cNvPicPr>
            <a:picLocks noChangeAspect="1"/>
          </p:cNvPicPr>
          <p:nvPr/>
        </p:nvPicPr>
        <p:blipFill>
          <a:blip r:embed="rId2"/>
          <a:stretch>
            <a:fillRect/>
          </a:stretch>
        </p:blipFill>
        <p:spPr>
          <a:xfrm>
            <a:off x="6161318" y="2242180"/>
            <a:ext cx="2754526" cy="2435001"/>
          </a:xfrm>
          <a:prstGeom prst="rect">
            <a:avLst/>
          </a:prstGeom>
        </p:spPr>
      </p:pic>
      <p:pic>
        <p:nvPicPr>
          <p:cNvPr id="5" name="Picture 4"/>
          <p:cNvPicPr>
            <a:picLocks noChangeAspect="1"/>
          </p:cNvPicPr>
          <p:nvPr/>
        </p:nvPicPr>
        <p:blipFill>
          <a:blip r:embed="rId3"/>
          <a:stretch>
            <a:fillRect/>
          </a:stretch>
        </p:blipFill>
        <p:spPr>
          <a:xfrm>
            <a:off x="6083204" y="4950658"/>
            <a:ext cx="2469219" cy="1155468"/>
          </a:xfrm>
          <a:prstGeom prst="rect">
            <a:avLst/>
          </a:prstGeom>
        </p:spPr>
      </p:pic>
    </p:spTree>
    <p:extLst>
      <p:ext uri="{BB962C8B-B14F-4D97-AF65-F5344CB8AC3E}">
        <p14:creationId xmlns:p14="http://schemas.microsoft.com/office/powerpoint/2010/main" val="23647122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EB42AE8-91D7-4D42-BF49-E15F2AAD0360}" type="datetime1">
              <a:rPr lang="en-US" smtClean="0"/>
              <a:t>2/1/19</a:t>
            </a:fld>
            <a:endParaRPr lang="en-US"/>
          </a:p>
        </p:txBody>
      </p:sp>
      <p:sp>
        <p:nvSpPr>
          <p:cNvPr id="4" name="Footer Placeholder 3"/>
          <p:cNvSpPr>
            <a:spLocks noGrp="1"/>
          </p:cNvSpPr>
          <p:nvPr>
            <p:ph type="ftr" sz="quarter" idx="11"/>
          </p:nvPr>
        </p:nvSpPr>
        <p:spPr/>
        <p:txBody>
          <a:bodyPr/>
          <a:lstStyle/>
          <a:p>
            <a:pPr algn="r"/>
            <a:r>
              <a:rPr lang="en-US"/>
              <a:t>ITEP</a:t>
            </a: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68</a:t>
            </a:fld>
            <a:endParaRPr lang="en-US"/>
          </a:p>
        </p:txBody>
      </p:sp>
      <p:sp>
        <p:nvSpPr>
          <p:cNvPr id="2" name="Title 1"/>
          <p:cNvSpPr>
            <a:spLocks noGrp="1"/>
          </p:cNvSpPr>
          <p:nvPr>
            <p:ph type="title"/>
          </p:nvPr>
        </p:nvSpPr>
        <p:spPr/>
        <p:txBody>
          <a:bodyPr/>
          <a:lstStyle/>
          <a:p>
            <a:r>
              <a:rPr lang="en-US" dirty="0"/>
              <a:t>Programmatic advertising</a:t>
            </a:r>
          </a:p>
        </p:txBody>
      </p:sp>
      <p:pic>
        <p:nvPicPr>
          <p:cNvPr id="6" name="Picture 5"/>
          <p:cNvPicPr>
            <a:picLocks noChangeAspect="1"/>
          </p:cNvPicPr>
          <p:nvPr/>
        </p:nvPicPr>
        <p:blipFill>
          <a:blip r:embed="rId3"/>
          <a:stretch>
            <a:fillRect/>
          </a:stretch>
        </p:blipFill>
        <p:spPr>
          <a:xfrm>
            <a:off x="1228157" y="1368122"/>
            <a:ext cx="6687686" cy="4452088"/>
          </a:xfrm>
          <a:prstGeom prst="rect">
            <a:avLst/>
          </a:prstGeom>
        </p:spPr>
      </p:pic>
      <p:sp>
        <p:nvSpPr>
          <p:cNvPr id="7" name="TextBox 6"/>
          <p:cNvSpPr txBox="1"/>
          <p:nvPr/>
        </p:nvSpPr>
        <p:spPr>
          <a:xfrm>
            <a:off x="606392" y="6131293"/>
            <a:ext cx="7453964" cy="646331"/>
          </a:xfrm>
          <a:prstGeom prst="rect">
            <a:avLst/>
          </a:prstGeom>
          <a:noFill/>
        </p:spPr>
        <p:txBody>
          <a:bodyPr wrap="none" rtlCol="0">
            <a:spAutoFit/>
          </a:bodyPr>
          <a:lstStyle/>
          <a:p>
            <a:r>
              <a:rPr lang="en-US" b="1" dirty="0"/>
              <a:t>DSP</a:t>
            </a:r>
            <a:r>
              <a:rPr lang="en-US" dirty="0"/>
              <a:t> = demand-side platforms: </a:t>
            </a:r>
            <a:r>
              <a:rPr lang="en-US" dirty="0">
                <a:sym typeface="Wingdings"/>
              </a:rPr>
              <a:t>advertisers offer their ads for placement</a:t>
            </a:r>
          </a:p>
          <a:p>
            <a:r>
              <a:rPr lang="en-US" b="1" dirty="0">
                <a:sym typeface="Wingdings"/>
              </a:rPr>
              <a:t>SSP</a:t>
            </a:r>
            <a:r>
              <a:rPr lang="en-US" dirty="0">
                <a:sym typeface="Wingdings"/>
              </a:rPr>
              <a:t> = supply-side platform: publishers offer inventory for sale</a:t>
            </a:r>
            <a:endParaRPr lang="en-US" dirty="0"/>
          </a:p>
        </p:txBody>
      </p:sp>
    </p:spTree>
    <p:extLst>
      <p:ext uri="{BB962C8B-B14F-4D97-AF65-F5344CB8AC3E}">
        <p14:creationId xmlns:p14="http://schemas.microsoft.com/office/powerpoint/2010/main" val="5150180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EB42AE8-91D7-4D42-BF49-E15F2AAD0360}" type="datetime1">
              <a:rPr lang="en-US" smtClean="0"/>
              <a:t>2/1/19</a:t>
            </a:fld>
            <a:endParaRPr lang="en-US"/>
          </a:p>
        </p:txBody>
      </p:sp>
      <p:sp>
        <p:nvSpPr>
          <p:cNvPr id="4" name="Footer Placeholder 3"/>
          <p:cNvSpPr>
            <a:spLocks noGrp="1"/>
          </p:cNvSpPr>
          <p:nvPr>
            <p:ph type="ftr" sz="quarter" idx="11"/>
          </p:nvPr>
        </p:nvSpPr>
        <p:spPr/>
        <p:txBody>
          <a:bodyPr/>
          <a:lstStyle/>
          <a:p>
            <a:pPr algn="r"/>
            <a:r>
              <a:rPr lang="en-US"/>
              <a:t>ITEP</a:t>
            </a: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69</a:t>
            </a:fld>
            <a:endParaRPr lang="en-US"/>
          </a:p>
        </p:txBody>
      </p:sp>
      <p:sp>
        <p:nvSpPr>
          <p:cNvPr id="2" name="Title 1"/>
          <p:cNvSpPr>
            <a:spLocks noGrp="1"/>
          </p:cNvSpPr>
          <p:nvPr>
            <p:ph type="title"/>
          </p:nvPr>
        </p:nvSpPr>
        <p:spPr/>
        <p:txBody>
          <a:bodyPr/>
          <a:lstStyle/>
          <a:p>
            <a:r>
              <a:rPr lang="en-US" dirty="0"/>
              <a:t>Buying media programmatically</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20862"/>
            <a:ext cx="9144000" cy="4163683"/>
          </a:xfrm>
          <a:prstGeom prst="rect">
            <a:avLst/>
          </a:prstGeom>
        </p:spPr>
      </p:pic>
      <p:sp>
        <p:nvSpPr>
          <p:cNvPr id="8" name="TextBox 7"/>
          <p:cNvSpPr txBox="1"/>
          <p:nvPr/>
        </p:nvSpPr>
        <p:spPr>
          <a:xfrm>
            <a:off x="86627" y="5948412"/>
            <a:ext cx="1646605" cy="369332"/>
          </a:xfrm>
          <a:prstGeom prst="rect">
            <a:avLst/>
          </a:prstGeom>
          <a:noFill/>
        </p:spPr>
        <p:txBody>
          <a:bodyPr wrap="none" rtlCol="0">
            <a:spAutoFit/>
          </a:bodyPr>
          <a:lstStyle/>
          <a:p>
            <a:r>
              <a:rPr lang="en-US"/>
              <a:t>(source: DNB)</a:t>
            </a:r>
          </a:p>
        </p:txBody>
      </p:sp>
    </p:spTree>
    <p:extLst>
      <p:ext uri="{BB962C8B-B14F-4D97-AF65-F5344CB8AC3E}">
        <p14:creationId xmlns:p14="http://schemas.microsoft.com/office/powerpoint/2010/main" val="5313687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Materials</a:t>
            </a:r>
          </a:p>
        </p:txBody>
      </p:sp>
      <p:sp>
        <p:nvSpPr>
          <p:cNvPr id="3" name="Content Placeholder 2"/>
          <p:cNvSpPr>
            <a:spLocks noGrp="1"/>
          </p:cNvSpPr>
          <p:nvPr>
            <p:ph idx="1"/>
          </p:nvPr>
        </p:nvSpPr>
        <p:spPr/>
        <p:txBody>
          <a:bodyPr>
            <a:normAutofit/>
          </a:bodyPr>
          <a:lstStyle/>
          <a:p>
            <a:r>
              <a:rPr lang="en-US" dirty="0"/>
              <a:t>No formal text book, but draws from</a:t>
            </a:r>
          </a:p>
          <a:p>
            <a:pPr lvl="1"/>
            <a:r>
              <a:rPr lang="en-US" dirty="0"/>
              <a:t>“Telecommunications Law &amp; Policy” (S. Benjamin, </a:t>
            </a:r>
            <a:r>
              <a:rPr lang="en-US" dirty="0" err="1"/>
              <a:t>Shelanski</a:t>
            </a:r>
            <a:r>
              <a:rPr lang="en-US" dirty="0"/>
              <a:t>, </a:t>
            </a:r>
            <a:r>
              <a:rPr lang="en-US" dirty="0" err="1"/>
              <a:t>Speta</a:t>
            </a:r>
            <a:r>
              <a:rPr lang="en-US" dirty="0"/>
              <a:t>, Weiser), 2012.</a:t>
            </a:r>
          </a:p>
          <a:p>
            <a:pPr lvl="1"/>
            <a:r>
              <a:rPr lang="en-US" dirty="0"/>
              <a:t>“The Master Switch” (T. Wu).</a:t>
            </a:r>
          </a:p>
          <a:p>
            <a:pPr lvl="1"/>
            <a:r>
              <a:rPr lang="en-US" dirty="0"/>
              <a:t>“Computer Networking: A Top-Down Approach” (J. Kurose, K. Ross), 7th edition, Pearson, 2017.</a:t>
            </a:r>
          </a:p>
          <a:p>
            <a:r>
              <a:rPr lang="en-US" dirty="0"/>
              <a:t>Other materials:</a:t>
            </a:r>
          </a:p>
          <a:p>
            <a:pPr lvl="1"/>
            <a:r>
              <a:rPr lang="en-US" dirty="0"/>
              <a:t>Technical papers (IEEE, ACM, tech reports, …)</a:t>
            </a:r>
          </a:p>
          <a:p>
            <a:pPr lvl="1"/>
            <a:r>
              <a:rPr lang="en-US" dirty="0"/>
              <a:t>Law review articles (</a:t>
            </a:r>
            <a:r>
              <a:rPr lang="en-US" i="1" dirty="0"/>
              <a:t>Federal Communications Law Journal</a:t>
            </a:r>
            <a:r>
              <a:rPr lang="en-US" dirty="0"/>
              <a:t>)</a:t>
            </a:r>
          </a:p>
          <a:p>
            <a:pPr lvl="1"/>
            <a:r>
              <a:rPr lang="en-US" dirty="0"/>
              <a:t>SSRN (online paper archive) </a:t>
            </a:r>
            <a:r>
              <a:rPr lang="en-US" dirty="0">
                <a:sym typeface="Wingdings" pitchFamily="2" charset="2"/>
              </a:rPr>
              <a:t> TPRC conference</a:t>
            </a:r>
            <a:endParaRPr lang="en-US" dirty="0"/>
          </a:p>
          <a:p>
            <a:pPr lvl="1"/>
            <a:r>
              <a:rPr lang="en-US" dirty="0"/>
              <a:t>White papers</a:t>
            </a:r>
          </a:p>
          <a:p>
            <a:pPr lvl="1"/>
            <a:r>
              <a:rPr lang="en-US" dirty="0"/>
              <a:t>Industry analysis reports (analysts, OECD, Census, </a:t>
            </a:r>
            <a:r>
              <a:rPr lang="mr-IN" dirty="0"/>
              <a:t>…</a:t>
            </a:r>
            <a:r>
              <a:rPr lang="en-US" dirty="0"/>
              <a:t>)</a:t>
            </a:r>
          </a:p>
          <a:p>
            <a:pPr lvl="1"/>
            <a:r>
              <a:rPr lang="en-US" dirty="0"/>
              <a:t>Regulatory filings (FCC, </a:t>
            </a:r>
            <a:r>
              <a:rPr lang="en-US" dirty="0" err="1"/>
              <a:t>Ofcom</a:t>
            </a:r>
            <a:r>
              <a:rPr lang="en-US" dirty="0"/>
              <a:t>, BEREC, …)</a:t>
            </a:r>
          </a:p>
          <a:p>
            <a:pPr lvl="1"/>
            <a:r>
              <a:rPr lang="en-US" dirty="0"/>
              <a:t>Laws &amp; regulations (US, mostly)</a:t>
            </a:r>
          </a:p>
        </p:txBody>
      </p:sp>
      <p:sp>
        <p:nvSpPr>
          <p:cNvPr id="4" name="Date Placeholder 3"/>
          <p:cNvSpPr>
            <a:spLocks noGrp="1"/>
          </p:cNvSpPr>
          <p:nvPr>
            <p:ph type="dt" sz="half" idx="10"/>
          </p:nvPr>
        </p:nvSpPr>
        <p:spPr/>
        <p:txBody>
          <a:bodyPr/>
          <a:lstStyle/>
          <a:p>
            <a:fld id="{3C937A19-6B56-5540-80D8-DAF4C22F3202}" type="datetime1">
              <a:rPr lang="en-US" smtClean="0"/>
              <a:t>2/1/19</a:t>
            </a:fld>
            <a:endParaRPr lang="en-US"/>
          </a:p>
        </p:txBody>
      </p:sp>
      <p:sp>
        <p:nvSpPr>
          <p:cNvPr id="5" name="Footer Placeholder 4"/>
          <p:cNvSpPr>
            <a:spLocks noGrp="1"/>
          </p:cNvSpPr>
          <p:nvPr>
            <p:ph type="ftr" sz="quarter" idx="11"/>
          </p:nvPr>
        </p:nvSpPr>
        <p:spPr/>
        <p:txBody>
          <a:bodyPr/>
          <a:lstStyle/>
          <a:p>
            <a:pPr algn="r"/>
            <a:r>
              <a:rPr lang="en-US"/>
              <a:t>ITEP</a:t>
            </a: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7</a:t>
            </a:fld>
            <a:endParaRPr lang="en-US"/>
          </a:p>
        </p:txBody>
      </p:sp>
    </p:spTree>
    <p:extLst>
      <p:ext uri="{BB962C8B-B14F-4D97-AF65-F5344CB8AC3E}">
        <p14:creationId xmlns:p14="http://schemas.microsoft.com/office/powerpoint/2010/main" val="168965036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DCB77A-651E-6E48-8631-80A18BDDC05D}"/>
              </a:ext>
            </a:extLst>
          </p:cNvPr>
          <p:cNvSpPr>
            <a:spLocks noGrp="1"/>
          </p:cNvSpPr>
          <p:nvPr>
            <p:ph type="dt" sz="half" idx="10"/>
          </p:nvPr>
        </p:nvSpPr>
        <p:spPr/>
        <p:txBody>
          <a:bodyPr/>
          <a:lstStyle/>
          <a:p>
            <a:fld id="{1EB42AE8-91D7-4D42-BF49-E15F2AAD0360}" type="datetime1">
              <a:rPr lang="en-US" smtClean="0"/>
              <a:t>2/1/19</a:t>
            </a:fld>
            <a:endParaRPr lang="en-US"/>
          </a:p>
        </p:txBody>
      </p:sp>
      <p:sp>
        <p:nvSpPr>
          <p:cNvPr id="3" name="Footer Placeholder 2">
            <a:extLst>
              <a:ext uri="{FF2B5EF4-FFF2-40B4-BE49-F238E27FC236}">
                <a16:creationId xmlns:a16="http://schemas.microsoft.com/office/drawing/2014/main" id="{AB91BC40-F86D-9141-BBBF-DAF1E2A58A96}"/>
              </a:ext>
            </a:extLst>
          </p:cNvPr>
          <p:cNvSpPr>
            <a:spLocks noGrp="1"/>
          </p:cNvSpPr>
          <p:nvPr>
            <p:ph type="ftr" sz="quarter" idx="11"/>
          </p:nvPr>
        </p:nvSpPr>
        <p:spPr/>
        <p:txBody>
          <a:bodyPr/>
          <a:lstStyle/>
          <a:p>
            <a:pPr algn="r"/>
            <a:r>
              <a:rPr lang="en-US"/>
              <a:t>ITEP</a:t>
            </a:r>
            <a:endParaRPr lang="en-US" dirty="0"/>
          </a:p>
        </p:txBody>
      </p:sp>
      <p:sp>
        <p:nvSpPr>
          <p:cNvPr id="4" name="Slide Number Placeholder 3">
            <a:extLst>
              <a:ext uri="{FF2B5EF4-FFF2-40B4-BE49-F238E27FC236}">
                <a16:creationId xmlns:a16="http://schemas.microsoft.com/office/drawing/2014/main" id="{FEFED825-052E-274E-BA32-D1252111BDEF}"/>
              </a:ext>
            </a:extLst>
          </p:cNvPr>
          <p:cNvSpPr>
            <a:spLocks noGrp="1"/>
          </p:cNvSpPr>
          <p:nvPr>
            <p:ph type="sldNum" sz="quarter" idx="12"/>
          </p:nvPr>
        </p:nvSpPr>
        <p:spPr/>
        <p:txBody>
          <a:bodyPr/>
          <a:lstStyle/>
          <a:p>
            <a:fld id="{0CFEC368-1D7A-4F81-ABF6-AE0E36BAF64C}" type="slidenum">
              <a:rPr lang="en-US" smtClean="0"/>
              <a:pPr/>
              <a:t>70</a:t>
            </a:fld>
            <a:endParaRPr lang="en-US"/>
          </a:p>
        </p:txBody>
      </p:sp>
      <p:sp>
        <p:nvSpPr>
          <p:cNvPr id="5" name="Title 4">
            <a:extLst>
              <a:ext uri="{FF2B5EF4-FFF2-40B4-BE49-F238E27FC236}">
                <a16:creationId xmlns:a16="http://schemas.microsoft.com/office/drawing/2014/main" id="{1931AF7E-A4CA-8940-9266-4AE3D06EF7C3}"/>
              </a:ext>
            </a:extLst>
          </p:cNvPr>
          <p:cNvSpPr>
            <a:spLocks noGrp="1"/>
          </p:cNvSpPr>
          <p:nvPr>
            <p:ph type="title"/>
          </p:nvPr>
        </p:nvSpPr>
        <p:spPr/>
        <p:txBody>
          <a:bodyPr/>
          <a:lstStyle/>
          <a:p>
            <a:r>
              <a:rPr lang="en-US" dirty="0"/>
              <a:t>1993</a:t>
            </a:r>
          </a:p>
        </p:txBody>
      </p:sp>
      <p:pic>
        <p:nvPicPr>
          <p:cNvPr id="6" name="Picture 5">
            <a:extLst>
              <a:ext uri="{FF2B5EF4-FFF2-40B4-BE49-F238E27FC236}">
                <a16:creationId xmlns:a16="http://schemas.microsoft.com/office/drawing/2014/main" id="{0BFB7FA7-FABC-A849-AF0B-BE165E3279F2}"/>
              </a:ext>
            </a:extLst>
          </p:cNvPr>
          <p:cNvPicPr>
            <a:picLocks noChangeAspect="1"/>
          </p:cNvPicPr>
          <p:nvPr/>
        </p:nvPicPr>
        <p:blipFill>
          <a:blip r:embed="rId2"/>
          <a:stretch>
            <a:fillRect/>
          </a:stretch>
        </p:blipFill>
        <p:spPr>
          <a:xfrm>
            <a:off x="1851102" y="1182255"/>
            <a:ext cx="5433157" cy="5491735"/>
          </a:xfrm>
          <a:prstGeom prst="rect">
            <a:avLst/>
          </a:prstGeom>
        </p:spPr>
      </p:pic>
    </p:spTree>
    <p:extLst>
      <p:ext uri="{BB962C8B-B14F-4D97-AF65-F5344CB8AC3E}">
        <p14:creationId xmlns:p14="http://schemas.microsoft.com/office/powerpoint/2010/main" val="377346109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C679DF-5DAB-194D-AEE4-43972E88108B}"/>
              </a:ext>
            </a:extLst>
          </p:cNvPr>
          <p:cNvSpPr>
            <a:spLocks noGrp="1"/>
          </p:cNvSpPr>
          <p:nvPr>
            <p:ph type="dt" sz="half" idx="10"/>
          </p:nvPr>
        </p:nvSpPr>
        <p:spPr/>
        <p:txBody>
          <a:bodyPr/>
          <a:lstStyle/>
          <a:p>
            <a:fld id="{1EB42AE8-91D7-4D42-BF49-E15F2AAD0360}" type="datetime1">
              <a:rPr lang="en-US" smtClean="0"/>
              <a:t>2/1/19</a:t>
            </a:fld>
            <a:endParaRPr lang="en-US"/>
          </a:p>
        </p:txBody>
      </p:sp>
      <p:sp>
        <p:nvSpPr>
          <p:cNvPr id="3" name="Footer Placeholder 2">
            <a:extLst>
              <a:ext uri="{FF2B5EF4-FFF2-40B4-BE49-F238E27FC236}">
                <a16:creationId xmlns:a16="http://schemas.microsoft.com/office/drawing/2014/main" id="{9730DC35-2959-5548-A8E7-800097A612ED}"/>
              </a:ext>
            </a:extLst>
          </p:cNvPr>
          <p:cNvSpPr>
            <a:spLocks noGrp="1"/>
          </p:cNvSpPr>
          <p:nvPr>
            <p:ph type="ftr" sz="quarter" idx="11"/>
          </p:nvPr>
        </p:nvSpPr>
        <p:spPr/>
        <p:txBody>
          <a:bodyPr/>
          <a:lstStyle/>
          <a:p>
            <a:pPr algn="r"/>
            <a:r>
              <a:rPr lang="en-US"/>
              <a:t>ITEP</a:t>
            </a:r>
            <a:endParaRPr lang="en-US" dirty="0"/>
          </a:p>
        </p:txBody>
      </p:sp>
      <p:sp>
        <p:nvSpPr>
          <p:cNvPr id="4" name="Slide Number Placeholder 3">
            <a:extLst>
              <a:ext uri="{FF2B5EF4-FFF2-40B4-BE49-F238E27FC236}">
                <a16:creationId xmlns:a16="http://schemas.microsoft.com/office/drawing/2014/main" id="{3C279FB7-719A-E143-8D05-24060AC45E58}"/>
              </a:ext>
            </a:extLst>
          </p:cNvPr>
          <p:cNvSpPr>
            <a:spLocks noGrp="1"/>
          </p:cNvSpPr>
          <p:nvPr>
            <p:ph type="sldNum" sz="quarter" idx="12"/>
          </p:nvPr>
        </p:nvSpPr>
        <p:spPr/>
        <p:txBody>
          <a:bodyPr/>
          <a:lstStyle/>
          <a:p>
            <a:fld id="{0CFEC368-1D7A-4F81-ABF6-AE0E36BAF64C}" type="slidenum">
              <a:rPr lang="en-US" smtClean="0"/>
              <a:pPr/>
              <a:t>71</a:t>
            </a:fld>
            <a:endParaRPr lang="en-US"/>
          </a:p>
        </p:txBody>
      </p:sp>
      <p:sp>
        <p:nvSpPr>
          <p:cNvPr id="5" name="Title 4">
            <a:extLst>
              <a:ext uri="{FF2B5EF4-FFF2-40B4-BE49-F238E27FC236}">
                <a16:creationId xmlns:a16="http://schemas.microsoft.com/office/drawing/2014/main" id="{5C69D704-2D57-254D-8E21-8661E62DD2CD}"/>
              </a:ext>
            </a:extLst>
          </p:cNvPr>
          <p:cNvSpPr>
            <a:spLocks noGrp="1"/>
          </p:cNvSpPr>
          <p:nvPr>
            <p:ph type="title"/>
          </p:nvPr>
        </p:nvSpPr>
        <p:spPr/>
        <p:txBody>
          <a:bodyPr/>
          <a:lstStyle/>
          <a:p>
            <a:r>
              <a:rPr lang="en-US" dirty="0"/>
              <a:t>2015</a:t>
            </a:r>
          </a:p>
        </p:txBody>
      </p:sp>
      <p:pic>
        <p:nvPicPr>
          <p:cNvPr id="6" name="Picture 5">
            <a:extLst>
              <a:ext uri="{FF2B5EF4-FFF2-40B4-BE49-F238E27FC236}">
                <a16:creationId xmlns:a16="http://schemas.microsoft.com/office/drawing/2014/main" id="{77FD3E5B-5C3E-964B-AC8F-4960D2111E69}"/>
              </a:ext>
            </a:extLst>
          </p:cNvPr>
          <p:cNvPicPr>
            <a:picLocks noChangeAspect="1"/>
          </p:cNvPicPr>
          <p:nvPr/>
        </p:nvPicPr>
        <p:blipFill>
          <a:blip r:embed="rId2"/>
          <a:stretch>
            <a:fillRect/>
          </a:stretch>
        </p:blipFill>
        <p:spPr>
          <a:xfrm>
            <a:off x="1262144" y="1184510"/>
            <a:ext cx="6619712" cy="5536966"/>
          </a:xfrm>
          <a:prstGeom prst="rect">
            <a:avLst/>
          </a:prstGeom>
        </p:spPr>
      </p:pic>
    </p:spTree>
    <p:extLst>
      <p:ext uri="{BB962C8B-B14F-4D97-AF65-F5344CB8AC3E}">
        <p14:creationId xmlns:p14="http://schemas.microsoft.com/office/powerpoint/2010/main" val="26219493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331077-A360-F241-ADF3-F1B58B49AFAB}"/>
              </a:ext>
            </a:extLst>
          </p:cNvPr>
          <p:cNvSpPr>
            <a:spLocks noGrp="1"/>
          </p:cNvSpPr>
          <p:nvPr>
            <p:ph type="dt" sz="half" idx="10"/>
          </p:nvPr>
        </p:nvSpPr>
        <p:spPr/>
        <p:txBody>
          <a:bodyPr/>
          <a:lstStyle/>
          <a:p>
            <a:fld id="{1EB42AE8-91D7-4D42-BF49-E15F2AAD0360}" type="datetime1">
              <a:rPr lang="en-US" smtClean="0"/>
              <a:t>2/1/19</a:t>
            </a:fld>
            <a:endParaRPr lang="en-US"/>
          </a:p>
        </p:txBody>
      </p:sp>
      <p:sp>
        <p:nvSpPr>
          <p:cNvPr id="3" name="Footer Placeholder 2">
            <a:extLst>
              <a:ext uri="{FF2B5EF4-FFF2-40B4-BE49-F238E27FC236}">
                <a16:creationId xmlns:a16="http://schemas.microsoft.com/office/drawing/2014/main" id="{6E2DD45E-1852-C34D-9EBD-8126025CDE99}"/>
              </a:ext>
            </a:extLst>
          </p:cNvPr>
          <p:cNvSpPr>
            <a:spLocks noGrp="1"/>
          </p:cNvSpPr>
          <p:nvPr>
            <p:ph type="ftr" sz="quarter" idx="11"/>
          </p:nvPr>
        </p:nvSpPr>
        <p:spPr/>
        <p:txBody>
          <a:bodyPr/>
          <a:lstStyle/>
          <a:p>
            <a:pPr algn="r"/>
            <a:r>
              <a:rPr lang="en-US"/>
              <a:t>ITEP</a:t>
            </a:r>
            <a:endParaRPr lang="en-US" dirty="0"/>
          </a:p>
        </p:txBody>
      </p:sp>
      <p:sp>
        <p:nvSpPr>
          <p:cNvPr id="4" name="Slide Number Placeholder 3">
            <a:extLst>
              <a:ext uri="{FF2B5EF4-FFF2-40B4-BE49-F238E27FC236}">
                <a16:creationId xmlns:a16="http://schemas.microsoft.com/office/drawing/2014/main" id="{686D4DC6-5BFF-5E4E-995C-3A70969EB954}"/>
              </a:ext>
            </a:extLst>
          </p:cNvPr>
          <p:cNvSpPr>
            <a:spLocks noGrp="1"/>
          </p:cNvSpPr>
          <p:nvPr>
            <p:ph type="sldNum" sz="quarter" idx="12"/>
          </p:nvPr>
        </p:nvSpPr>
        <p:spPr/>
        <p:txBody>
          <a:bodyPr/>
          <a:lstStyle/>
          <a:p>
            <a:fld id="{0CFEC368-1D7A-4F81-ABF6-AE0E36BAF64C}" type="slidenum">
              <a:rPr lang="en-US" smtClean="0"/>
              <a:pPr/>
              <a:t>72</a:t>
            </a:fld>
            <a:endParaRPr lang="en-US"/>
          </a:p>
        </p:txBody>
      </p:sp>
      <p:sp>
        <p:nvSpPr>
          <p:cNvPr id="5" name="Title 4">
            <a:extLst>
              <a:ext uri="{FF2B5EF4-FFF2-40B4-BE49-F238E27FC236}">
                <a16:creationId xmlns:a16="http://schemas.microsoft.com/office/drawing/2014/main" id="{57178F06-C53F-6E42-A0A1-83C4ADD3A5B2}"/>
              </a:ext>
            </a:extLst>
          </p:cNvPr>
          <p:cNvSpPr>
            <a:spLocks noGrp="1"/>
          </p:cNvSpPr>
          <p:nvPr>
            <p:ph type="title"/>
          </p:nvPr>
        </p:nvSpPr>
        <p:spPr/>
        <p:txBody>
          <a:bodyPr/>
          <a:lstStyle/>
          <a:p>
            <a:r>
              <a:rPr lang="en-US" dirty="0"/>
              <a:t>Sharing – behavior - inferences</a:t>
            </a:r>
          </a:p>
        </p:txBody>
      </p:sp>
      <p:pic>
        <p:nvPicPr>
          <p:cNvPr id="7" name="Picture 6">
            <a:extLst>
              <a:ext uri="{FF2B5EF4-FFF2-40B4-BE49-F238E27FC236}">
                <a16:creationId xmlns:a16="http://schemas.microsoft.com/office/drawing/2014/main" id="{E06C8F90-D091-344E-83A2-7C32F29895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3773" y="1237953"/>
            <a:ext cx="5722877" cy="5620047"/>
          </a:xfrm>
          <a:prstGeom prst="rect">
            <a:avLst/>
          </a:prstGeom>
        </p:spPr>
      </p:pic>
    </p:spTree>
    <p:extLst>
      <p:ext uri="{BB962C8B-B14F-4D97-AF65-F5344CB8AC3E}">
        <p14:creationId xmlns:p14="http://schemas.microsoft.com/office/powerpoint/2010/main" val="168819866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3060C5-15F3-434C-8705-53D72ABCBBAB}"/>
              </a:ext>
            </a:extLst>
          </p:cNvPr>
          <p:cNvSpPr>
            <a:spLocks noGrp="1"/>
          </p:cNvSpPr>
          <p:nvPr>
            <p:ph type="dt" sz="half" idx="10"/>
          </p:nvPr>
        </p:nvSpPr>
        <p:spPr/>
        <p:txBody>
          <a:bodyPr/>
          <a:lstStyle/>
          <a:p>
            <a:fld id="{1EB42AE8-91D7-4D42-BF49-E15F2AAD0360}" type="datetime1">
              <a:rPr lang="en-US" smtClean="0"/>
              <a:t>2/1/19</a:t>
            </a:fld>
            <a:endParaRPr lang="en-US"/>
          </a:p>
        </p:txBody>
      </p:sp>
      <p:sp>
        <p:nvSpPr>
          <p:cNvPr id="3" name="Footer Placeholder 2">
            <a:extLst>
              <a:ext uri="{FF2B5EF4-FFF2-40B4-BE49-F238E27FC236}">
                <a16:creationId xmlns:a16="http://schemas.microsoft.com/office/drawing/2014/main" id="{A2709770-A7C2-274D-A35E-31AD2B163046}"/>
              </a:ext>
            </a:extLst>
          </p:cNvPr>
          <p:cNvSpPr>
            <a:spLocks noGrp="1"/>
          </p:cNvSpPr>
          <p:nvPr>
            <p:ph type="ftr" sz="quarter" idx="11"/>
          </p:nvPr>
        </p:nvSpPr>
        <p:spPr/>
        <p:txBody>
          <a:bodyPr/>
          <a:lstStyle/>
          <a:p>
            <a:pPr algn="r"/>
            <a:r>
              <a:rPr lang="en-US"/>
              <a:t>ITEP</a:t>
            </a:r>
            <a:endParaRPr lang="en-US" dirty="0"/>
          </a:p>
        </p:txBody>
      </p:sp>
      <p:sp>
        <p:nvSpPr>
          <p:cNvPr id="4" name="Slide Number Placeholder 3">
            <a:extLst>
              <a:ext uri="{FF2B5EF4-FFF2-40B4-BE49-F238E27FC236}">
                <a16:creationId xmlns:a16="http://schemas.microsoft.com/office/drawing/2014/main" id="{D7B11CFA-37E8-2B41-8BBE-42491BBC943A}"/>
              </a:ext>
            </a:extLst>
          </p:cNvPr>
          <p:cNvSpPr>
            <a:spLocks noGrp="1"/>
          </p:cNvSpPr>
          <p:nvPr>
            <p:ph type="sldNum" sz="quarter" idx="12"/>
          </p:nvPr>
        </p:nvSpPr>
        <p:spPr/>
        <p:txBody>
          <a:bodyPr/>
          <a:lstStyle/>
          <a:p>
            <a:fld id="{0CFEC368-1D7A-4F81-ABF6-AE0E36BAF64C}" type="slidenum">
              <a:rPr lang="en-US" smtClean="0"/>
              <a:pPr/>
              <a:t>73</a:t>
            </a:fld>
            <a:endParaRPr lang="en-US"/>
          </a:p>
        </p:txBody>
      </p:sp>
      <p:sp>
        <p:nvSpPr>
          <p:cNvPr id="5" name="Title 4">
            <a:extLst>
              <a:ext uri="{FF2B5EF4-FFF2-40B4-BE49-F238E27FC236}">
                <a16:creationId xmlns:a16="http://schemas.microsoft.com/office/drawing/2014/main" id="{143FDD61-2348-0A4E-B1EA-11795549DDF5}"/>
              </a:ext>
            </a:extLst>
          </p:cNvPr>
          <p:cNvSpPr>
            <a:spLocks noGrp="1"/>
          </p:cNvSpPr>
          <p:nvPr>
            <p:ph type="title"/>
          </p:nvPr>
        </p:nvSpPr>
        <p:spPr/>
        <p:txBody>
          <a:bodyPr/>
          <a:lstStyle/>
          <a:p>
            <a:r>
              <a:rPr lang="en-US" dirty="0"/>
              <a:t>Derived data: Facebook interests</a:t>
            </a:r>
          </a:p>
        </p:txBody>
      </p:sp>
      <p:pic>
        <p:nvPicPr>
          <p:cNvPr id="7" name="Picture 6">
            <a:extLst>
              <a:ext uri="{FF2B5EF4-FFF2-40B4-BE49-F238E27FC236}">
                <a16:creationId xmlns:a16="http://schemas.microsoft.com/office/drawing/2014/main" id="{AD37C5E8-4A3E-CB45-83DF-771A69C470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311" y="1360447"/>
            <a:ext cx="8087039" cy="3861165"/>
          </a:xfrm>
          <a:prstGeom prst="rect">
            <a:avLst/>
          </a:prstGeom>
        </p:spPr>
      </p:pic>
      <p:sp>
        <p:nvSpPr>
          <p:cNvPr id="8" name="Rectangle 7">
            <a:extLst>
              <a:ext uri="{FF2B5EF4-FFF2-40B4-BE49-F238E27FC236}">
                <a16:creationId xmlns:a16="http://schemas.microsoft.com/office/drawing/2014/main" id="{9177D7FB-BA2C-0940-9599-0952154EFE27}"/>
              </a:ext>
            </a:extLst>
          </p:cNvPr>
          <p:cNvSpPr/>
          <p:nvPr/>
        </p:nvSpPr>
        <p:spPr>
          <a:xfrm>
            <a:off x="428311" y="5468131"/>
            <a:ext cx="4459554" cy="369332"/>
          </a:xfrm>
          <a:prstGeom prst="rect">
            <a:avLst/>
          </a:prstGeom>
        </p:spPr>
        <p:txBody>
          <a:bodyPr wrap="none">
            <a:spAutoFit/>
          </a:bodyPr>
          <a:lstStyle/>
          <a:p>
            <a:r>
              <a:rPr lang="en-US" dirty="0"/>
              <a:t>https://</a:t>
            </a:r>
            <a:r>
              <a:rPr lang="en-US" dirty="0" err="1"/>
              <a:t>www.facebook.com</a:t>
            </a:r>
            <a:r>
              <a:rPr lang="en-US" dirty="0"/>
              <a:t>/ads/preferences/</a:t>
            </a:r>
          </a:p>
        </p:txBody>
      </p:sp>
      <p:pic>
        <p:nvPicPr>
          <p:cNvPr id="10" name="Picture 9">
            <a:extLst>
              <a:ext uri="{FF2B5EF4-FFF2-40B4-BE49-F238E27FC236}">
                <a16:creationId xmlns:a16="http://schemas.microsoft.com/office/drawing/2014/main" id="{F162A7FF-6E19-C249-B357-62AB338FFC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2114" y="4052797"/>
            <a:ext cx="1679920" cy="1611151"/>
          </a:xfrm>
          <a:prstGeom prst="rect">
            <a:avLst/>
          </a:prstGeom>
        </p:spPr>
      </p:pic>
    </p:spTree>
    <p:extLst>
      <p:ext uri="{BB962C8B-B14F-4D97-AF65-F5344CB8AC3E}">
        <p14:creationId xmlns:p14="http://schemas.microsoft.com/office/powerpoint/2010/main" val="348765714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EC91F0-251E-AF49-8636-0773225920B7}"/>
              </a:ext>
            </a:extLst>
          </p:cNvPr>
          <p:cNvSpPr>
            <a:spLocks noGrp="1"/>
          </p:cNvSpPr>
          <p:nvPr>
            <p:ph type="dt" sz="half" idx="10"/>
          </p:nvPr>
        </p:nvSpPr>
        <p:spPr/>
        <p:txBody>
          <a:bodyPr/>
          <a:lstStyle/>
          <a:p>
            <a:fld id="{1A0FB6EA-9083-494D-B399-3B14FFF04D8A}" type="datetime1">
              <a:rPr lang="en-US" smtClean="0"/>
              <a:t>2/1/19</a:t>
            </a:fld>
            <a:endParaRPr lang="en-US" dirty="0"/>
          </a:p>
        </p:txBody>
      </p:sp>
      <p:sp>
        <p:nvSpPr>
          <p:cNvPr id="3" name="Footer Placeholder 2">
            <a:extLst>
              <a:ext uri="{FF2B5EF4-FFF2-40B4-BE49-F238E27FC236}">
                <a16:creationId xmlns:a16="http://schemas.microsoft.com/office/drawing/2014/main" id="{62625935-687B-F44B-ACBA-7D338B90F134}"/>
              </a:ext>
            </a:extLst>
          </p:cNvPr>
          <p:cNvSpPr>
            <a:spLocks noGrp="1"/>
          </p:cNvSpPr>
          <p:nvPr>
            <p:ph type="ftr" sz="quarter" idx="11"/>
          </p:nvPr>
        </p:nvSpPr>
        <p:spPr/>
        <p:txBody>
          <a:bodyPr/>
          <a:lstStyle/>
          <a:p>
            <a:pPr algn="r"/>
            <a:r>
              <a:rPr lang="en-US"/>
              <a:t>ITEP</a:t>
            </a:r>
            <a:endParaRPr lang="en-US" dirty="0"/>
          </a:p>
        </p:txBody>
      </p:sp>
      <p:sp>
        <p:nvSpPr>
          <p:cNvPr id="4" name="Slide Number Placeholder 3">
            <a:extLst>
              <a:ext uri="{FF2B5EF4-FFF2-40B4-BE49-F238E27FC236}">
                <a16:creationId xmlns:a16="http://schemas.microsoft.com/office/drawing/2014/main" id="{19FAA86F-318F-9C4C-AA41-092A54AE1354}"/>
              </a:ext>
            </a:extLst>
          </p:cNvPr>
          <p:cNvSpPr>
            <a:spLocks noGrp="1"/>
          </p:cNvSpPr>
          <p:nvPr>
            <p:ph type="sldNum" sz="quarter" idx="12"/>
          </p:nvPr>
        </p:nvSpPr>
        <p:spPr/>
        <p:txBody>
          <a:bodyPr/>
          <a:lstStyle/>
          <a:p>
            <a:fld id="{0CFEC368-1D7A-4F81-ABF6-AE0E36BAF64C}" type="slidenum">
              <a:rPr lang="en-US" smtClean="0"/>
              <a:pPr/>
              <a:t>74</a:t>
            </a:fld>
            <a:endParaRPr lang="en-US" dirty="0"/>
          </a:p>
        </p:txBody>
      </p:sp>
      <p:sp>
        <p:nvSpPr>
          <p:cNvPr id="5" name="Title 4">
            <a:extLst>
              <a:ext uri="{FF2B5EF4-FFF2-40B4-BE49-F238E27FC236}">
                <a16:creationId xmlns:a16="http://schemas.microsoft.com/office/drawing/2014/main" id="{A218CA43-A9C1-2F43-B7C3-BFF1C2558B60}"/>
              </a:ext>
            </a:extLst>
          </p:cNvPr>
          <p:cNvSpPr>
            <a:spLocks noGrp="1"/>
          </p:cNvSpPr>
          <p:nvPr>
            <p:ph type="title"/>
          </p:nvPr>
        </p:nvSpPr>
        <p:spPr/>
        <p:txBody>
          <a:bodyPr/>
          <a:lstStyle/>
          <a:p>
            <a:r>
              <a:rPr lang="en-US" dirty="0"/>
              <a:t>Facebook ad targeting</a:t>
            </a:r>
          </a:p>
        </p:txBody>
      </p:sp>
      <p:pic>
        <p:nvPicPr>
          <p:cNvPr id="7" name="Picture 6">
            <a:extLst>
              <a:ext uri="{FF2B5EF4-FFF2-40B4-BE49-F238E27FC236}">
                <a16:creationId xmlns:a16="http://schemas.microsoft.com/office/drawing/2014/main" id="{96861A0B-4173-884B-9FDE-366057763D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52304"/>
            <a:ext cx="9144000" cy="4753392"/>
          </a:xfrm>
          <a:prstGeom prst="rect">
            <a:avLst/>
          </a:prstGeom>
        </p:spPr>
      </p:pic>
    </p:spTree>
    <p:extLst>
      <p:ext uri="{BB962C8B-B14F-4D97-AF65-F5344CB8AC3E}">
        <p14:creationId xmlns:p14="http://schemas.microsoft.com/office/powerpoint/2010/main" val="36581810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8CCD6B-8B84-6E4A-8E9E-4D0577E32AEE}"/>
              </a:ext>
            </a:extLst>
          </p:cNvPr>
          <p:cNvSpPr>
            <a:spLocks noGrp="1"/>
          </p:cNvSpPr>
          <p:nvPr>
            <p:ph type="dt" sz="half" idx="10"/>
          </p:nvPr>
        </p:nvSpPr>
        <p:spPr/>
        <p:txBody>
          <a:bodyPr/>
          <a:lstStyle/>
          <a:p>
            <a:fld id="{1EB42AE8-91D7-4D42-BF49-E15F2AAD0360}" type="datetime1">
              <a:rPr lang="en-US" smtClean="0"/>
              <a:t>2/1/19</a:t>
            </a:fld>
            <a:endParaRPr lang="en-US"/>
          </a:p>
        </p:txBody>
      </p:sp>
      <p:sp>
        <p:nvSpPr>
          <p:cNvPr id="3" name="Footer Placeholder 2">
            <a:extLst>
              <a:ext uri="{FF2B5EF4-FFF2-40B4-BE49-F238E27FC236}">
                <a16:creationId xmlns:a16="http://schemas.microsoft.com/office/drawing/2014/main" id="{AB2199FA-B418-6D42-A869-57D8DC2A860D}"/>
              </a:ext>
            </a:extLst>
          </p:cNvPr>
          <p:cNvSpPr>
            <a:spLocks noGrp="1"/>
          </p:cNvSpPr>
          <p:nvPr>
            <p:ph type="ftr" sz="quarter" idx="11"/>
          </p:nvPr>
        </p:nvSpPr>
        <p:spPr/>
        <p:txBody>
          <a:bodyPr/>
          <a:lstStyle/>
          <a:p>
            <a:pPr algn="r"/>
            <a:r>
              <a:rPr lang="en-US"/>
              <a:t>ITEP</a:t>
            </a:r>
            <a:endParaRPr lang="en-US" dirty="0"/>
          </a:p>
        </p:txBody>
      </p:sp>
      <p:sp>
        <p:nvSpPr>
          <p:cNvPr id="4" name="Slide Number Placeholder 3">
            <a:extLst>
              <a:ext uri="{FF2B5EF4-FFF2-40B4-BE49-F238E27FC236}">
                <a16:creationId xmlns:a16="http://schemas.microsoft.com/office/drawing/2014/main" id="{B6FA9948-836F-524E-AF90-F22DFAA0DC69}"/>
              </a:ext>
            </a:extLst>
          </p:cNvPr>
          <p:cNvSpPr>
            <a:spLocks noGrp="1"/>
          </p:cNvSpPr>
          <p:nvPr>
            <p:ph type="sldNum" sz="quarter" idx="12"/>
          </p:nvPr>
        </p:nvSpPr>
        <p:spPr/>
        <p:txBody>
          <a:bodyPr/>
          <a:lstStyle/>
          <a:p>
            <a:fld id="{0CFEC368-1D7A-4F81-ABF6-AE0E36BAF64C}" type="slidenum">
              <a:rPr lang="en-US" smtClean="0"/>
              <a:pPr/>
              <a:t>75</a:t>
            </a:fld>
            <a:endParaRPr lang="en-US"/>
          </a:p>
        </p:txBody>
      </p:sp>
      <p:sp>
        <p:nvSpPr>
          <p:cNvPr id="5" name="Title 4">
            <a:extLst>
              <a:ext uri="{FF2B5EF4-FFF2-40B4-BE49-F238E27FC236}">
                <a16:creationId xmlns:a16="http://schemas.microsoft.com/office/drawing/2014/main" id="{FD217361-509E-A74F-B771-C01F06E42559}"/>
              </a:ext>
            </a:extLst>
          </p:cNvPr>
          <p:cNvSpPr>
            <a:spLocks noGrp="1"/>
          </p:cNvSpPr>
          <p:nvPr>
            <p:ph type="title"/>
          </p:nvPr>
        </p:nvSpPr>
        <p:spPr/>
        <p:txBody>
          <a:bodyPr/>
          <a:lstStyle/>
          <a:p>
            <a:r>
              <a:rPr lang="en-US" dirty="0"/>
              <a:t>Facebook ad targeting</a:t>
            </a:r>
          </a:p>
        </p:txBody>
      </p:sp>
      <p:pic>
        <p:nvPicPr>
          <p:cNvPr id="7" name="Picture 6">
            <a:extLst>
              <a:ext uri="{FF2B5EF4-FFF2-40B4-BE49-F238E27FC236}">
                <a16:creationId xmlns:a16="http://schemas.microsoft.com/office/drawing/2014/main" id="{ECA772CC-8208-7C42-A803-FB90B862D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880" y="1478679"/>
            <a:ext cx="7990470" cy="3951965"/>
          </a:xfrm>
          <a:prstGeom prst="rect">
            <a:avLst/>
          </a:prstGeom>
        </p:spPr>
      </p:pic>
    </p:spTree>
    <p:extLst>
      <p:ext uri="{BB962C8B-B14F-4D97-AF65-F5344CB8AC3E}">
        <p14:creationId xmlns:p14="http://schemas.microsoft.com/office/powerpoint/2010/main" val="1664762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632F61-7935-FD4E-A4FA-88ADB359E62B}"/>
              </a:ext>
            </a:extLst>
          </p:cNvPr>
          <p:cNvSpPr>
            <a:spLocks noGrp="1"/>
          </p:cNvSpPr>
          <p:nvPr>
            <p:ph type="dt" sz="half" idx="10"/>
          </p:nvPr>
        </p:nvSpPr>
        <p:spPr/>
        <p:txBody>
          <a:bodyPr/>
          <a:lstStyle/>
          <a:p>
            <a:fld id="{1EB42AE8-91D7-4D42-BF49-E15F2AAD0360}" type="datetime1">
              <a:rPr lang="en-US" smtClean="0"/>
              <a:t>2/1/19</a:t>
            </a:fld>
            <a:endParaRPr lang="en-US"/>
          </a:p>
        </p:txBody>
      </p:sp>
      <p:sp>
        <p:nvSpPr>
          <p:cNvPr id="3" name="Footer Placeholder 2">
            <a:extLst>
              <a:ext uri="{FF2B5EF4-FFF2-40B4-BE49-F238E27FC236}">
                <a16:creationId xmlns:a16="http://schemas.microsoft.com/office/drawing/2014/main" id="{0AA28561-E325-ED40-B13A-C470A10251EE}"/>
              </a:ext>
            </a:extLst>
          </p:cNvPr>
          <p:cNvSpPr>
            <a:spLocks noGrp="1"/>
          </p:cNvSpPr>
          <p:nvPr>
            <p:ph type="ftr" sz="quarter" idx="11"/>
          </p:nvPr>
        </p:nvSpPr>
        <p:spPr/>
        <p:txBody>
          <a:bodyPr/>
          <a:lstStyle/>
          <a:p>
            <a:pPr algn="r"/>
            <a:r>
              <a:rPr lang="en-US"/>
              <a:t>ITEP</a:t>
            </a:r>
            <a:endParaRPr lang="en-US" dirty="0"/>
          </a:p>
        </p:txBody>
      </p:sp>
      <p:sp>
        <p:nvSpPr>
          <p:cNvPr id="4" name="Slide Number Placeholder 3">
            <a:extLst>
              <a:ext uri="{FF2B5EF4-FFF2-40B4-BE49-F238E27FC236}">
                <a16:creationId xmlns:a16="http://schemas.microsoft.com/office/drawing/2014/main" id="{F812E5A6-5870-724D-9F73-39C30625A0C7}"/>
              </a:ext>
            </a:extLst>
          </p:cNvPr>
          <p:cNvSpPr>
            <a:spLocks noGrp="1"/>
          </p:cNvSpPr>
          <p:nvPr>
            <p:ph type="sldNum" sz="quarter" idx="12"/>
          </p:nvPr>
        </p:nvSpPr>
        <p:spPr/>
        <p:txBody>
          <a:bodyPr/>
          <a:lstStyle/>
          <a:p>
            <a:fld id="{0CFEC368-1D7A-4F81-ABF6-AE0E36BAF64C}" type="slidenum">
              <a:rPr lang="en-US" smtClean="0"/>
              <a:pPr/>
              <a:t>76</a:t>
            </a:fld>
            <a:endParaRPr lang="en-US"/>
          </a:p>
        </p:txBody>
      </p:sp>
      <p:sp>
        <p:nvSpPr>
          <p:cNvPr id="5" name="Title 4">
            <a:extLst>
              <a:ext uri="{FF2B5EF4-FFF2-40B4-BE49-F238E27FC236}">
                <a16:creationId xmlns:a16="http://schemas.microsoft.com/office/drawing/2014/main" id="{747D2964-8132-2B46-8007-7AD7F26608C6}"/>
              </a:ext>
            </a:extLst>
          </p:cNvPr>
          <p:cNvSpPr>
            <a:spLocks noGrp="1"/>
          </p:cNvSpPr>
          <p:nvPr>
            <p:ph type="title"/>
          </p:nvPr>
        </p:nvSpPr>
        <p:spPr/>
        <p:txBody>
          <a:bodyPr/>
          <a:lstStyle/>
          <a:p>
            <a:r>
              <a:rPr lang="en-US" dirty="0"/>
              <a:t>Facebook looks like advertising</a:t>
            </a:r>
          </a:p>
        </p:txBody>
      </p:sp>
      <p:pic>
        <p:nvPicPr>
          <p:cNvPr id="7" name="Picture 6">
            <a:extLst>
              <a:ext uri="{FF2B5EF4-FFF2-40B4-BE49-F238E27FC236}">
                <a16:creationId xmlns:a16="http://schemas.microsoft.com/office/drawing/2014/main" id="{6A7CC407-785A-C643-B056-476D8B60D7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4270" y="1182255"/>
            <a:ext cx="6401583" cy="5688114"/>
          </a:xfrm>
          <a:prstGeom prst="rect">
            <a:avLst/>
          </a:prstGeom>
        </p:spPr>
      </p:pic>
    </p:spTree>
    <p:extLst>
      <p:ext uri="{BB962C8B-B14F-4D97-AF65-F5344CB8AC3E}">
        <p14:creationId xmlns:p14="http://schemas.microsoft.com/office/powerpoint/2010/main" val="156316194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1DFE44C-C00D-8647-A2F5-4E71907DC9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04441"/>
            <a:ext cx="7632192" cy="3802286"/>
          </a:xfrm>
          <a:prstGeom prst="rect">
            <a:avLst/>
          </a:prstGeom>
        </p:spPr>
      </p:pic>
      <p:sp>
        <p:nvSpPr>
          <p:cNvPr id="2" name="Date Placeholder 1">
            <a:extLst>
              <a:ext uri="{FF2B5EF4-FFF2-40B4-BE49-F238E27FC236}">
                <a16:creationId xmlns:a16="http://schemas.microsoft.com/office/drawing/2014/main" id="{7CCBFB47-67C7-914F-B738-0234F12D844A}"/>
              </a:ext>
            </a:extLst>
          </p:cNvPr>
          <p:cNvSpPr>
            <a:spLocks noGrp="1"/>
          </p:cNvSpPr>
          <p:nvPr>
            <p:ph type="dt" sz="half" idx="10"/>
          </p:nvPr>
        </p:nvSpPr>
        <p:spPr/>
        <p:txBody>
          <a:bodyPr/>
          <a:lstStyle/>
          <a:p>
            <a:fld id="{1EB42AE8-91D7-4D42-BF49-E15F2AAD0360}" type="datetime1">
              <a:rPr lang="en-US" smtClean="0"/>
              <a:t>2/1/19</a:t>
            </a:fld>
            <a:endParaRPr lang="en-US"/>
          </a:p>
        </p:txBody>
      </p:sp>
      <p:sp>
        <p:nvSpPr>
          <p:cNvPr id="3" name="Footer Placeholder 2">
            <a:extLst>
              <a:ext uri="{FF2B5EF4-FFF2-40B4-BE49-F238E27FC236}">
                <a16:creationId xmlns:a16="http://schemas.microsoft.com/office/drawing/2014/main" id="{021BC36B-934C-2A43-BCAA-9AFF4730D9C6}"/>
              </a:ext>
            </a:extLst>
          </p:cNvPr>
          <p:cNvSpPr>
            <a:spLocks noGrp="1"/>
          </p:cNvSpPr>
          <p:nvPr>
            <p:ph type="ftr" sz="quarter" idx="11"/>
          </p:nvPr>
        </p:nvSpPr>
        <p:spPr/>
        <p:txBody>
          <a:bodyPr/>
          <a:lstStyle/>
          <a:p>
            <a:pPr algn="r"/>
            <a:r>
              <a:rPr lang="en-US"/>
              <a:t>ITEP</a:t>
            </a:r>
            <a:endParaRPr lang="en-US" dirty="0"/>
          </a:p>
        </p:txBody>
      </p:sp>
      <p:sp>
        <p:nvSpPr>
          <p:cNvPr id="4" name="Slide Number Placeholder 3">
            <a:extLst>
              <a:ext uri="{FF2B5EF4-FFF2-40B4-BE49-F238E27FC236}">
                <a16:creationId xmlns:a16="http://schemas.microsoft.com/office/drawing/2014/main" id="{8A4849CE-0DBB-D644-965E-DFB5015D03A2}"/>
              </a:ext>
            </a:extLst>
          </p:cNvPr>
          <p:cNvSpPr>
            <a:spLocks noGrp="1"/>
          </p:cNvSpPr>
          <p:nvPr>
            <p:ph type="sldNum" sz="quarter" idx="12"/>
          </p:nvPr>
        </p:nvSpPr>
        <p:spPr/>
        <p:txBody>
          <a:bodyPr/>
          <a:lstStyle/>
          <a:p>
            <a:fld id="{0CFEC368-1D7A-4F81-ABF6-AE0E36BAF64C}" type="slidenum">
              <a:rPr lang="en-US" smtClean="0"/>
              <a:pPr/>
              <a:t>77</a:t>
            </a:fld>
            <a:endParaRPr lang="en-US"/>
          </a:p>
        </p:txBody>
      </p:sp>
      <p:sp>
        <p:nvSpPr>
          <p:cNvPr id="5" name="Title 4">
            <a:extLst>
              <a:ext uri="{FF2B5EF4-FFF2-40B4-BE49-F238E27FC236}">
                <a16:creationId xmlns:a16="http://schemas.microsoft.com/office/drawing/2014/main" id="{1AEEFE32-2743-A74F-AF61-F1BD0570611F}"/>
              </a:ext>
            </a:extLst>
          </p:cNvPr>
          <p:cNvSpPr>
            <a:spLocks noGrp="1"/>
          </p:cNvSpPr>
          <p:nvPr>
            <p:ph type="title"/>
          </p:nvPr>
        </p:nvSpPr>
        <p:spPr/>
        <p:txBody>
          <a:bodyPr/>
          <a:lstStyle/>
          <a:p>
            <a:r>
              <a:rPr lang="en-US" dirty="0"/>
              <a:t>Facebook pixel: track conversion &amp; show FB ads</a:t>
            </a:r>
          </a:p>
        </p:txBody>
      </p:sp>
      <p:pic>
        <p:nvPicPr>
          <p:cNvPr id="6" name="Picture 5">
            <a:extLst>
              <a:ext uri="{FF2B5EF4-FFF2-40B4-BE49-F238E27FC236}">
                <a16:creationId xmlns:a16="http://schemas.microsoft.com/office/drawing/2014/main" id="{ED172864-4642-4C49-B236-C79324FF7152}"/>
              </a:ext>
            </a:extLst>
          </p:cNvPr>
          <p:cNvPicPr>
            <a:picLocks noChangeAspect="1"/>
          </p:cNvPicPr>
          <p:nvPr/>
        </p:nvPicPr>
        <p:blipFill>
          <a:blip r:embed="rId4"/>
          <a:stretch>
            <a:fillRect/>
          </a:stretch>
        </p:blipFill>
        <p:spPr>
          <a:xfrm>
            <a:off x="4890746" y="1254817"/>
            <a:ext cx="4253254" cy="3423158"/>
          </a:xfrm>
          <a:prstGeom prst="rect">
            <a:avLst/>
          </a:prstGeom>
        </p:spPr>
      </p:pic>
      <p:sp>
        <p:nvSpPr>
          <p:cNvPr id="9" name="TextBox 8">
            <a:extLst>
              <a:ext uri="{FF2B5EF4-FFF2-40B4-BE49-F238E27FC236}">
                <a16:creationId xmlns:a16="http://schemas.microsoft.com/office/drawing/2014/main" id="{2FA53C03-0850-A240-86D4-7B13446BBF1C}"/>
              </a:ext>
            </a:extLst>
          </p:cNvPr>
          <p:cNvSpPr txBox="1"/>
          <p:nvPr/>
        </p:nvSpPr>
        <p:spPr>
          <a:xfrm>
            <a:off x="877824" y="5846873"/>
            <a:ext cx="3335657" cy="369332"/>
          </a:xfrm>
          <a:prstGeom prst="rect">
            <a:avLst/>
          </a:prstGeom>
          <a:noFill/>
        </p:spPr>
        <p:txBody>
          <a:bodyPr wrap="none" rtlCol="0">
            <a:spAutoFit/>
          </a:bodyPr>
          <a:lstStyle/>
          <a:p>
            <a:r>
              <a:rPr lang="en-US" dirty="0"/>
              <a:t>Show FB ads to web page visitors.</a:t>
            </a:r>
          </a:p>
        </p:txBody>
      </p:sp>
    </p:spTree>
    <p:extLst>
      <p:ext uri="{BB962C8B-B14F-4D97-AF65-F5344CB8AC3E}">
        <p14:creationId xmlns:p14="http://schemas.microsoft.com/office/powerpoint/2010/main" val="2166649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D988EA-40E4-4F4D-9DCB-C63C0BF90204}"/>
              </a:ext>
            </a:extLst>
          </p:cNvPr>
          <p:cNvSpPr>
            <a:spLocks noGrp="1"/>
          </p:cNvSpPr>
          <p:nvPr>
            <p:ph type="dt" sz="half" idx="10"/>
          </p:nvPr>
        </p:nvSpPr>
        <p:spPr/>
        <p:txBody>
          <a:bodyPr/>
          <a:lstStyle/>
          <a:p>
            <a:fld id="{1EB42AE8-91D7-4D42-BF49-E15F2AAD0360}" type="datetime1">
              <a:rPr lang="en-US" smtClean="0"/>
              <a:t>2/1/19</a:t>
            </a:fld>
            <a:endParaRPr lang="en-US"/>
          </a:p>
        </p:txBody>
      </p:sp>
      <p:sp>
        <p:nvSpPr>
          <p:cNvPr id="3" name="Footer Placeholder 2">
            <a:extLst>
              <a:ext uri="{FF2B5EF4-FFF2-40B4-BE49-F238E27FC236}">
                <a16:creationId xmlns:a16="http://schemas.microsoft.com/office/drawing/2014/main" id="{ED2BB840-8C8B-DE45-9133-6366DC06D018}"/>
              </a:ext>
            </a:extLst>
          </p:cNvPr>
          <p:cNvSpPr>
            <a:spLocks noGrp="1"/>
          </p:cNvSpPr>
          <p:nvPr>
            <p:ph type="ftr" sz="quarter" idx="11"/>
          </p:nvPr>
        </p:nvSpPr>
        <p:spPr/>
        <p:txBody>
          <a:bodyPr/>
          <a:lstStyle/>
          <a:p>
            <a:pPr algn="r"/>
            <a:r>
              <a:rPr lang="en-US"/>
              <a:t>ITEP</a:t>
            </a:r>
            <a:endParaRPr lang="en-US" dirty="0"/>
          </a:p>
        </p:txBody>
      </p:sp>
      <p:sp>
        <p:nvSpPr>
          <p:cNvPr id="4" name="Slide Number Placeholder 3">
            <a:extLst>
              <a:ext uri="{FF2B5EF4-FFF2-40B4-BE49-F238E27FC236}">
                <a16:creationId xmlns:a16="http://schemas.microsoft.com/office/drawing/2014/main" id="{A1BC38B1-3EA0-B747-BC25-00D46EA9E6C3}"/>
              </a:ext>
            </a:extLst>
          </p:cNvPr>
          <p:cNvSpPr>
            <a:spLocks noGrp="1"/>
          </p:cNvSpPr>
          <p:nvPr>
            <p:ph type="sldNum" sz="quarter" idx="12"/>
          </p:nvPr>
        </p:nvSpPr>
        <p:spPr/>
        <p:txBody>
          <a:bodyPr/>
          <a:lstStyle/>
          <a:p>
            <a:fld id="{0CFEC368-1D7A-4F81-ABF6-AE0E36BAF64C}" type="slidenum">
              <a:rPr lang="en-US" smtClean="0"/>
              <a:pPr/>
              <a:t>78</a:t>
            </a:fld>
            <a:endParaRPr lang="en-US"/>
          </a:p>
        </p:txBody>
      </p:sp>
      <p:sp>
        <p:nvSpPr>
          <p:cNvPr id="5" name="Title 4">
            <a:extLst>
              <a:ext uri="{FF2B5EF4-FFF2-40B4-BE49-F238E27FC236}">
                <a16:creationId xmlns:a16="http://schemas.microsoft.com/office/drawing/2014/main" id="{E97AE82C-47FC-854E-82A7-3306F84255F3}"/>
              </a:ext>
            </a:extLst>
          </p:cNvPr>
          <p:cNvSpPr>
            <a:spLocks noGrp="1"/>
          </p:cNvSpPr>
          <p:nvPr>
            <p:ph type="title"/>
          </p:nvPr>
        </p:nvSpPr>
        <p:spPr/>
        <p:txBody>
          <a:bodyPr/>
          <a:lstStyle/>
          <a:p>
            <a:r>
              <a:rPr lang="en-US" dirty="0"/>
              <a:t>FB retargeting</a:t>
            </a:r>
          </a:p>
        </p:txBody>
      </p:sp>
      <p:pic>
        <p:nvPicPr>
          <p:cNvPr id="7" name="Picture 6">
            <a:extLst>
              <a:ext uri="{FF2B5EF4-FFF2-40B4-BE49-F238E27FC236}">
                <a16:creationId xmlns:a16="http://schemas.microsoft.com/office/drawing/2014/main" id="{D7089EAC-DB8A-F14C-96FD-E45233296C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76348"/>
            <a:ext cx="9144000" cy="2305303"/>
          </a:xfrm>
          <a:prstGeom prst="rect">
            <a:avLst/>
          </a:prstGeom>
        </p:spPr>
      </p:pic>
    </p:spTree>
    <p:extLst>
      <p:ext uri="{BB962C8B-B14F-4D97-AF65-F5344CB8AC3E}">
        <p14:creationId xmlns:p14="http://schemas.microsoft.com/office/powerpoint/2010/main" val="264980568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EB42AE8-91D7-4D42-BF49-E15F2AAD0360}" type="datetime1">
              <a:rPr lang="en-US" smtClean="0"/>
              <a:t>2/1/19</a:t>
            </a:fld>
            <a:endParaRPr lang="en-US"/>
          </a:p>
        </p:txBody>
      </p:sp>
      <p:sp>
        <p:nvSpPr>
          <p:cNvPr id="4" name="Footer Placeholder 3"/>
          <p:cNvSpPr>
            <a:spLocks noGrp="1"/>
          </p:cNvSpPr>
          <p:nvPr>
            <p:ph type="ftr" sz="quarter" idx="11"/>
          </p:nvPr>
        </p:nvSpPr>
        <p:spPr/>
        <p:txBody>
          <a:bodyPr/>
          <a:lstStyle/>
          <a:p>
            <a:pPr algn="r"/>
            <a:r>
              <a:rPr lang="en-US"/>
              <a:t>ITEP</a:t>
            </a: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79</a:t>
            </a:fld>
            <a:endParaRPr lang="en-US"/>
          </a:p>
        </p:txBody>
      </p:sp>
      <p:sp>
        <p:nvSpPr>
          <p:cNvPr id="2" name="Title 1"/>
          <p:cNvSpPr>
            <a:spLocks noGrp="1"/>
          </p:cNvSpPr>
          <p:nvPr>
            <p:ph type="title"/>
          </p:nvPr>
        </p:nvSpPr>
        <p:spPr/>
        <p:txBody>
          <a:bodyPr/>
          <a:lstStyle/>
          <a:p>
            <a:r>
              <a:rPr lang="en-US" dirty="0"/>
              <a:t>The eco system</a:t>
            </a:r>
          </a:p>
        </p:txBody>
      </p:sp>
      <p:pic>
        <p:nvPicPr>
          <p:cNvPr id="6" name="Picture 5"/>
          <p:cNvPicPr>
            <a:picLocks noChangeAspect="1"/>
          </p:cNvPicPr>
          <p:nvPr/>
        </p:nvPicPr>
        <p:blipFill>
          <a:blip r:embed="rId2"/>
          <a:stretch>
            <a:fillRect/>
          </a:stretch>
        </p:blipFill>
        <p:spPr>
          <a:xfrm>
            <a:off x="0" y="886421"/>
            <a:ext cx="9144000" cy="5652492"/>
          </a:xfrm>
          <a:prstGeom prst="rect">
            <a:avLst/>
          </a:prstGeom>
        </p:spPr>
      </p:pic>
    </p:spTree>
    <p:extLst>
      <p:ext uri="{BB962C8B-B14F-4D97-AF65-F5344CB8AC3E}">
        <p14:creationId xmlns:p14="http://schemas.microsoft.com/office/powerpoint/2010/main" val="10616811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benefit from this class</a:t>
            </a:r>
          </a:p>
        </p:txBody>
      </p:sp>
      <p:sp>
        <p:nvSpPr>
          <p:cNvPr id="3" name="Content Placeholder 2"/>
          <p:cNvSpPr>
            <a:spLocks noGrp="1"/>
          </p:cNvSpPr>
          <p:nvPr>
            <p:ph idx="1"/>
          </p:nvPr>
        </p:nvSpPr>
        <p:spPr/>
        <p:txBody>
          <a:bodyPr/>
          <a:lstStyle/>
          <a:p>
            <a:r>
              <a:rPr lang="en-US" dirty="0"/>
              <a:t>Be prepared (e.g., read assigned materials)</a:t>
            </a:r>
          </a:p>
          <a:p>
            <a:r>
              <a:rPr lang="en-US" dirty="0"/>
              <a:t>Expand your mental horizon beyond your discipline</a:t>
            </a:r>
          </a:p>
          <a:p>
            <a:r>
              <a:rPr lang="en-US" dirty="0"/>
              <a:t>Understand positions you may not “like”</a:t>
            </a:r>
          </a:p>
          <a:p>
            <a:r>
              <a:rPr lang="en-US" dirty="0"/>
              <a:t>Participate in class discussion</a:t>
            </a:r>
          </a:p>
          <a:p>
            <a:r>
              <a:rPr lang="en-US" dirty="0"/>
              <a:t>Pick an interesting project</a:t>
            </a:r>
          </a:p>
          <a:p>
            <a:pPr lvl="1"/>
            <a:r>
              <a:rPr lang="en-US" dirty="0"/>
              <a:t>“big data”</a:t>
            </a:r>
          </a:p>
          <a:p>
            <a:pPr lvl="1"/>
            <a:r>
              <a:rPr lang="en-US" dirty="0"/>
              <a:t>summary of work in an area (“law review for non-lawyers”)</a:t>
            </a:r>
          </a:p>
          <a:p>
            <a:pPr lvl="1"/>
            <a:r>
              <a:rPr lang="en-US" dirty="0"/>
              <a:t>apps &amp; software for public-good applications</a:t>
            </a:r>
          </a:p>
          <a:p>
            <a:pPr lvl="1"/>
            <a:r>
              <a:rPr lang="en-US" dirty="0"/>
              <a:t>system modeling</a:t>
            </a:r>
          </a:p>
        </p:txBody>
      </p:sp>
      <p:sp>
        <p:nvSpPr>
          <p:cNvPr id="4" name="Date Placeholder 3"/>
          <p:cNvSpPr>
            <a:spLocks noGrp="1"/>
          </p:cNvSpPr>
          <p:nvPr>
            <p:ph type="dt" sz="half" idx="10"/>
          </p:nvPr>
        </p:nvSpPr>
        <p:spPr/>
        <p:txBody>
          <a:bodyPr/>
          <a:lstStyle/>
          <a:p>
            <a:fld id="{9CB8FFAC-596C-8F4A-93AD-7A887FD70628}" type="datetime1">
              <a:rPr lang="en-US" smtClean="0"/>
              <a:t>2/1/19</a:t>
            </a:fld>
            <a:endParaRPr lang="en-US"/>
          </a:p>
        </p:txBody>
      </p:sp>
      <p:sp>
        <p:nvSpPr>
          <p:cNvPr id="5" name="Footer Placeholder 4"/>
          <p:cNvSpPr>
            <a:spLocks noGrp="1"/>
          </p:cNvSpPr>
          <p:nvPr>
            <p:ph type="ftr" sz="quarter" idx="11"/>
          </p:nvPr>
        </p:nvSpPr>
        <p:spPr/>
        <p:txBody>
          <a:bodyPr/>
          <a:lstStyle/>
          <a:p>
            <a:pPr algn="r"/>
            <a:r>
              <a:rPr lang="en-US"/>
              <a:t>ITEP</a:t>
            </a: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8</a:t>
            </a:fld>
            <a:endParaRPr lang="en-US"/>
          </a:p>
        </p:txBody>
      </p:sp>
    </p:spTree>
    <p:extLst>
      <p:ext uri="{BB962C8B-B14F-4D97-AF65-F5344CB8AC3E}">
        <p14:creationId xmlns:p14="http://schemas.microsoft.com/office/powerpoint/2010/main" val="21445266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EB42AE8-91D7-4D42-BF49-E15F2AAD0360}" type="datetime1">
              <a:rPr lang="en-US" smtClean="0"/>
              <a:t>2/1/19</a:t>
            </a:fld>
            <a:endParaRPr lang="en-US"/>
          </a:p>
        </p:txBody>
      </p:sp>
      <p:sp>
        <p:nvSpPr>
          <p:cNvPr id="4" name="Footer Placeholder 3"/>
          <p:cNvSpPr>
            <a:spLocks noGrp="1"/>
          </p:cNvSpPr>
          <p:nvPr>
            <p:ph type="ftr" sz="quarter" idx="11"/>
          </p:nvPr>
        </p:nvSpPr>
        <p:spPr/>
        <p:txBody>
          <a:bodyPr/>
          <a:lstStyle/>
          <a:p>
            <a:pPr algn="r"/>
            <a:r>
              <a:rPr lang="en-US"/>
              <a:t>ITEP</a:t>
            </a: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80</a:t>
            </a:fld>
            <a:endParaRPr lang="en-US"/>
          </a:p>
        </p:txBody>
      </p:sp>
      <p:sp>
        <p:nvSpPr>
          <p:cNvPr id="2" name="Title 1"/>
          <p:cNvSpPr>
            <a:spLocks noGrp="1"/>
          </p:cNvSpPr>
          <p:nvPr>
            <p:ph type="title"/>
          </p:nvPr>
        </p:nvSpPr>
        <p:spPr/>
        <p:txBody>
          <a:bodyPr>
            <a:normAutofit/>
          </a:bodyPr>
          <a:lstStyle/>
          <a:p>
            <a:r>
              <a:rPr lang="en-US" dirty="0"/>
              <a:t>Types of banner advertising (&amp; video?) inventory</a:t>
            </a:r>
          </a:p>
        </p:txBody>
      </p:sp>
      <p:pic>
        <p:nvPicPr>
          <p:cNvPr id="6" name="Picture 5"/>
          <p:cNvPicPr>
            <a:picLocks noChangeAspect="1"/>
          </p:cNvPicPr>
          <p:nvPr/>
        </p:nvPicPr>
        <p:blipFill>
          <a:blip r:embed="rId2"/>
          <a:stretch>
            <a:fillRect/>
          </a:stretch>
        </p:blipFill>
        <p:spPr>
          <a:xfrm>
            <a:off x="323850" y="1498600"/>
            <a:ext cx="8496300" cy="3860800"/>
          </a:xfrm>
          <a:prstGeom prst="rect">
            <a:avLst/>
          </a:prstGeom>
        </p:spPr>
      </p:pic>
      <p:sp>
        <p:nvSpPr>
          <p:cNvPr id="7" name="TextBox 6"/>
          <p:cNvSpPr txBox="1"/>
          <p:nvPr/>
        </p:nvSpPr>
        <p:spPr>
          <a:xfrm>
            <a:off x="712269" y="5573027"/>
            <a:ext cx="2634054" cy="369332"/>
          </a:xfrm>
          <a:prstGeom prst="rect">
            <a:avLst/>
          </a:prstGeom>
          <a:noFill/>
        </p:spPr>
        <p:txBody>
          <a:bodyPr wrap="none" rtlCol="0">
            <a:spAutoFit/>
          </a:bodyPr>
          <a:lstStyle/>
          <a:p>
            <a:r>
              <a:rPr lang="en-US" dirty="0"/>
              <a:t>also: sponsored content</a:t>
            </a:r>
          </a:p>
        </p:txBody>
      </p:sp>
    </p:spTree>
    <p:extLst>
      <p:ext uri="{BB962C8B-B14F-4D97-AF65-F5344CB8AC3E}">
        <p14:creationId xmlns:p14="http://schemas.microsoft.com/office/powerpoint/2010/main" val="136944625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Advertising reach</a:t>
            </a:r>
          </a:p>
        </p:txBody>
      </p:sp>
      <p:sp>
        <p:nvSpPr>
          <p:cNvPr id="3" name="Content Placeholder 2"/>
          <p:cNvSpPr>
            <a:spLocks noGrp="1"/>
          </p:cNvSpPr>
          <p:nvPr>
            <p:ph idx="1"/>
          </p:nvPr>
        </p:nvSpPr>
        <p:spPr>
          <a:xfrm>
            <a:off x="457201" y="1600200"/>
            <a:ext cx="3330084" cy="4876800"/>
          </a:xfrm>
        </p:spPr>
        <p:txBody>
          <a:bodyPr>
            <a:normAutofit/>
          </a:bodyPr>
          <a:lstStyle/>
          <a:p>
            <a:r>
              <a:rPr lang="en-US" dirty="0"/>
              <a:t>Classical</a:t>
            </a:r>
          </a:p>
          <a:p>
            <a:pPr lvl="1"/>
            <a:r>
              <a:rPr lang="en-US" dirty="0"/>
              <a:t>TV, radio: rating points – 1% of TV households (116.3 M in 2014)</a:t>
            </a:r>
          </a:p>
          <a:p>
            <a:pPr lvl="2"/>
            <a:r>
              <a:rPr lang="en-US" dirty="0"/>
              <a:t>particular A18-49 (adults 18 to 49)</a:t>
            </a:r>
          </a:p>
          <a:p>
            <a:pPr lvl="2"/>
            <a:r>
              <a:rPr lang="en-US" dirty="0"/>
              <a:t>Live, </a:t>
            </a:r>
            <a:r>
              <a:rPr lang="en-US" dirty="0" err="1"/>
              <a:t>Live+SD</a:t>
            </a:r>
            <a:r>
              <a:rPr lang="en-US" dirty="0"/>
              <a:t>, Live+7</a:t>
            </a:r>
          </a:p>
          <a:p>
            <a:pPr lvl="1"/>
            <a:r>
              <a:rPr lang="en-US" dirty="0"/>
              <a:t>Newspaper: circulation</a:t>
            </a:r>
          </a:p>
          <a:p>
            <a:r>
              <a:rPr lang="en-US" dirty="0"/>
              <a:t>Digital</a:t>
            </a:r>
          </a:p>
          <a:p>
            <a:pPr lvl="1"/>
            <a:r>
              <a:rPr lang="en-US" dirty="0"/>
              <a:t>CPM: thousand </a:t>
            </a:r>
            <a:r>
              <a:rPr lang="en-US" i="1" dirty="0"/>
              <a:t>impressions</a:t>
            </a:r>
          </a:p>
          <a:p>
            <a:pPr lvl="2"/>
            <a:r>
              <a:rPr lang="en-US" dirty="0"/>
              <a:t>$2.80 display ads; $5 email; $3 video</a:t>
            </a:r>
          </a:p>
          <a:p>
            <a:pPr lvl="1"/>
            <a:r>
              <a:rPr lang="en-US" dirty="0"/>
              <a:t>CPC: thousand </a:t>
            </a:r>
            <a:r>
              <a:rPr lang="en-US" i="1" dirty="0"/>
              <a:t>clicks</a:t>
            </a:r>
          </a:p>
          <a:p>
            <a:pPr lvl="2"/>
            <a:r>
              <a:rPr lang="en-US" i="1" dirty="0">
                <a:sym typeface="Wingdings"/>
              </a:rPr>
              <a:t> CTR: click-through rate </a:t>
            </a:r>
            <a:r>
              <a:rPr lang="en-US" dirty="0">
                <a:sym typeface="Wingdings"/>
              </a:rPr>
              <a:t>(relevance for mobile?)</a:t>
            </a:r>
          </a:p>
          <a:p>
            <a:pPr lvl="1"/>
            <a:r>
              <a:rPr lang="en-US" dirty="0">
                <a:sym typeface="Wingdings"/>
              </a:rPr>
              <a:t>Google AdSense: 68% to publisher, 32% to Google</a:t>
            </a:r>
            <a:endParaRPr lang="en-US" dirty="0"/>
          </a:p>
          <a:p>
            <a:pPr lvl="1"/>
            <a:endParaRPr lang="en-US" i="1" dirty="0"/>
          </a:p>
          <a:p>
            <a:endParaRPr lang="en-US" dirty="0"/>
          </a:p>
        </p:txBody>
      </p:sp>
      <p:sp>
        <p:nvSpPr>
          <p:cNvPr id="4" name="Date Placeholder 3"/>
          <p:cNvSpPr>
            <a:spLocks noGrp="1"/>
          </p:cNvSpPr>
          <p:nvPr>
            <p:ph type="dt" sz="half" idx="10"/>
          </p:nvPr>
        </p:nvSpPr>
        <p:spPr/>
        <p:txBody>
          <a:bodyPr/>
          <a:lstStyle/>
          <a:p>
            <a:fld id="{3F58F03C-16B0-0A42-8B15-910D9A3225C3}" type="datetime1">
              <a:rPr lang="en-US" smtClean="0"/>
              <a:t>2/1/19</a:t>
            </a:fld>
            <a:endParaRPr lang="en-US"/>
          </a:p>
        </p:txBody>
      </p:sp>
      <p:sp>
        <p:nvSpPr>
          <p:cNvPr id="5" name="Footer Placeholder 4"/>
          <p:cNvSpPr>
            <a:spLocks noGrp="1"/>
          </p:cNvSpPr>
          <p:nvPr>
            <p:ph type="ftr" sz="quarter" idx="11"/>
          </p:nvPr>
        </p:nvSpPr>
        <p:spPr/>
        <p:txBody>
          <a:bodyPr/>
          <a:lstStyle/>
          <a:p>
            <a:pPr algn="r"/>
            <a:r>
              <a:rPr lang="en-US"/>
              <a:t>ITEP</a:t>
            </a: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81</a:t>
            </a:fld>
            <a:endParaRPr lang="en-US"/>
          </a:p>
        </p:txBody>
      </p:sp>
      <p:pic>
        <p:nvPicPr>
          <p:cNvPr id="7" name="Picture 6"/>
          <p:cNvPicPr>
            <a:picLocks noChangeAspect="1"/>
          </p:cNvPicPr>
          <p:nvPr/>
        </p:nvPicPr>
        <p:blipFill>
          <a:blip r:embed="rId3"/>
          <a:stretch>
            <a:fillRect/>
          </a:stretch>
        </p:blipFill>
        <p:spPr>
          <a:xfrm>
            <a:off x="3787181" y="1932716"/>
            <a:ext cx="5349073" cy="2781518"/>
          </a:xfrm>
          <a:prstGeom prst="rect">
            <a:avLst/>
          </a:prstGeom>
        </p:spPr>
      </p:pic>
      <p:sp>
        <p:nvSpPr>
          <p:cNvPr id="8" name="TextBox 7"/>
          <p:cNvSpPr txBox="1"/>
          <p:nvPr/>
        </p:nvSpPr>
        <p:spPr>
          <a:xfrm>
            <a:off x="5952884" y="1563384"/>
            <a:ext cx="1111117" cy="369332"/>
          </a:xfrm>
          <a:prstGeom prst="rect">
            <a:avLst/>
          </a:prstGeom>
          <a:noFill/>
        </p:spPr>
        <p:txBody>
          <a:bodyPr wrap="none" rtlCol="0">
            <a:spAutoFit/>
          </a:bodyPr>
          <a:lstStyle/>
          <a:p>
            <a:r>
              <a:rPr lang="en-US" i="1" dirty="0"/>
              <a:t>TV CPM</a:t>
            </a:r>
          </a:p>
        </p:txBody>
      </p:sp>
      <p:sp>
        <p:nvSpPr>
          <p:cNvPr id="10" name="TextBox 9"/>
          <p:cNvSpPr txBox="1"/>
          <p:nvPr/>
        </p:nvSpPr>
        <p:spPr>
          <a:xfrm>
            <a:off x="5549725" y="4925787"/>
            <a:ext cx="2067471" cy="369332"/>
          </a:xfrm>
          <a:prstGeom prst="rect">
            <a:avLst/>
          </a:prstGeom>
          <a:noFill/>
        </p:spPr>
        <p:txBody>
          <a:bodyPr wrap="none" rtlCol="0">
            <a:spAutoFit/>
          </a:bodyPr>
          <a:lstStyle/>
          <a:p>
            <a:r>
              <a:rPr lang="en-US" i="1" dirty="0"/>
              <a:t>Radio CPM: ~$20</a:t>
            </a:r>
          </a:p>
        </p:txBody>
      </p:sp>
      <p:pic>
        <p:nvPicPr>
          <p:cNvPr id="11" name="Picture 10"/>
          <p:cNvPicPr>
            <a:picLocks noChangeAspect="1"/>
          </p:cNvPicPr>
          <p:nvPr/>
        </p:nvPicPr>
        <p:blipFill>
          <a:blip r:embed="rId4"/>
          <a:stretch>
            <a:fillRect/>
          </a:stretch>
        </p:blipFill>
        <p:spPr>
          <a:xfrm>
            <a:off x="3948191" y="5531266"/>
            <a:ext cx="5188063" cy="1236123"/>
          </a:xfrm>
          <a:prstGeom prst="rect">
            <a:avLst/>
          </a:prstGeom>
        </p:spPr>
      </p:pic>
    </p:spTree>
    <p:extLst>
      <p:ext uri="{BB962C8B-B14F-4D97-AF65-F5344CB8AC3E}">
        <p14:creationId xmlns:p14="http://schemas.microsoft.com/office/powerpoint/2010/main" val="178612425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23DEA78-AABC-404B-9480-D2678B898945}" type="datetime1">
              <a:rPr lang="en-US" smtClean="0"/>
              <a:t>2/1/19</a:t>
            </a:fld>
            <a:endParaRPr lang="en-US"/>
          </a:p>
        </p:txBody>
      </p:sp>
      <p:sp>
        <p:nvSpPr>
          <p:cNvPr id="5" name="Footer Placeholder 4"/>
          <p:cNvSpPr>
            <a:spLocks noGrp="1"/>
          </p:cNvSpPr>
          <p:nvPr>
            <p:ph type="ftr" sz="quarter" idx="11"/>
          </p:nvPr>
        </p:nvSpPr>
        <p:spPr/>
        <p:txBody>
          <a:bodyPr/>
          <a:lstStyle/>
          <a:p>
            <a:pPr algn="r"/>
            <a:r>
              <a:rPr lang="en-US"/>
              <a:t>ITEP</a:t>
            </a: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82</a:t>
            </a:fld>
            <a:endParaRPr lang="en-US"/>
          </a:p>
        </p:txBody>
      </p:sp>
      <p:sp>
        <p:nvSpPr>
          <p:cNvPr id="2" name="Title 1"/>
          <p:cNvSpPr>
            <a:spLocks noGrp="1"/>
          </p:cNvSpPr>
          <p:nvPr>
            <p:ph type="title"/>
          </p:nvPr>
        </p:nvSpPr>
        <p:spPr/>
        <p:txBody>
          <a:bodyPr>
            <a:normAutofit/>
          </a:bodyPr>
          <a:lstStyle/>
          <a:p>
            <a:r>
              <a:rPr lang="en-US" dirty="0"/>
              <a:t>How much can you make on web ads?</a:t>
            </a:r>
          </a:p>
        </p:txBody>
      </p:sp>
      <p:sp>
        <p:nvSpPr>
          <p:cNvPr id="9" name="TextBox 8"/>
          <p:cNvSpPr txBox="1"/>
          <p:nvPr/>
        </p:nvSpPr>
        <p:spPr>
          <a:xfrm>
            <a:off x="717292" y="6467038"/>
            <a:ext cx="4645374" cy="276999"/>
          </a:xfrm>
          <a:prstGeom prst="rect">
            <a:avLst/>
          </a:prstGeom>
          <a:noFill/>
        </p:spPr>
        <p:txBody>
          <a:bodyPr wrap="none" rtlCol="0">
            <a:spAutoFit/>
          </a:bodyPr>
          <a:lstStyle/>
          <a:p>
            <a:r>
              <a:rPr lang="en-US" sz="1200" dirty="0"/>
              <a:t>https://</a:t>
            </a:r>
            <a:r>
              <a:rPr lang="en-US" sz="1200" dirty="0" err="1"/>
              <a:t>www.buysellads.com</a:t>
            </a:r>
            <a:r>
              <a:rPr lang="en-US" sz="1200" dirty="0"/>
              <a:t>/buy/leaderboard/id/17/</a:t>
            </a:r>
            <a:r>
              <a:rPr lang="en-US" sz="1200" dirty="0" err="1"/>
              <a:t>soldout</a:t>
            </a:r>
            <a:r>
              <a:rPr lang="en-US" sz="1200" dirty="0"/>
              <a:t>/1/</a:t>
            </a:r>
            <a:r>
              <a:rPr lang="en-US" sz="1200" dirty="0" err="1"/>
              <a:t>ch</a:t>
            </a:r>
            <a:r>
              <a:rPr lang="en-US" sz="1200" dirty="0"/>
              <a:t>/-1</a:t>
            </a:r>
          </a:p>
        </p:txBody>
      </p:sp>
      <p:pic>
        <p:nvPicPr>
          <p:cNvPr id="8" name="Picture 7">
            <a:extLst>
              <a:ext uri="{FF2B5EF4-FFF2-40B4-BE49-F238E27FC236}">
                <a16:creationId xmlns:a16="http://schemas.microsoft.com/office/drawing/2014/main" id="{D19B09D0-4494-F649-8530-8FC58C50D0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619" y="1292942"/>
            <a:ext cx="7767484" cy="4816423"/>
          </a:xfrm>
          <a:prstGeom prst="rect">
            <a:avLst/>
          </a:prstGeom>
        </p:spPr>
      </p:pic>
    </p:spTree>
    <p:extLst>
      <p:ext uri="{BB962C8B-B14F-4D97-AF65-F5344CB8AC3E}">
        <p14:creationId xmlns:p14="http://schemas.microsoft.com/office/powerpoint/2010/main" val="188690755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EB42AE8-91D7-4D42-BF49-E15F2AAD0360}" type="datetime1">
              <a:rPr lang="en-US" smtClean="0"/>
              <a:t>2/1/19</a:t>
            </a:fld>
            <a:endParaRPr lang="en-US"/>
          </a:p>
        </p:txBody>
      </p:sp>
      <p:sp>
        <p:nvSpPr>
          <p:cNvPr id="4" name="Footer Placeholder 3"/>
          <p:cNvSpPr>
            <a:spLocks noGrp="1"/>
          </p:cNvSpPr>
          <p:nvPr>
            <p:ph type="ftr" sz="quarter" idx="11"/>
          </p:nvPr>
        </p:nvSpPr>
        <p:spPr/>
        <p:txBody>
          <a:bodyPr/>
          <a:lstStyle/>
          <a:p>
            <a:pPr algn="r"/>
            <a:r>
              <a:rPr lang="en-US"/>
              <a:t>ITEP</a:t>
            </a: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83</a:t>
            </a:fld>
            <a:endParaRPr lang="en-US"/>
          </a:p>
        </p:txBody>
      </p:sp>
      <p:sp>
        <p:nvSpPr>
          <p:cNvPr id="2" name="Title 1"/>
          <p:cNvSpPr>
            <a:spLocks noGrp="1"/>
          </p:cNvSpPr>
          <p:nvPr>
            <p:ph type="title"/>
          </p:nvPr>
        </p:nvSpPr>
        <p:spPr/>
        <p:txBody>
          <a:bodyPr/>
          <a:lstStyle/>
          <a:p>
            <a:r>
              <a:rPr lang="en-US" dirty="0"/>
              <a:t>Fake news (mostly)</a:t>
            </a:r>
          </a:p>
        </p:txBody>
      </p:sp>
      <p:pic>
        <p:nvPicPr>
          <p:cNvPr id="6" name="Picture 5"/>
          <p:cNvPicPr>
            <a:picLocks noChangeAspect="1"/>
          </p:cNvPicPr>
          <p:nvPr/>
        </p:nvPicPr>
        <p:blipFill>
          <a:blip r:embed="rId2"/>
          <a:stretch>
            <a:fillRect/>
          </a:stretch>
        </p:blipFill>
        <p:spPr>
          <a:xfrm>
            <a:off x="457200" y="1709928"/>
            <a:ext cx="8027469" cy="4692982"/>
          </a:xfrm>
          <a:prstGeom prst="rect">
            <a:avLst/>
          </a:prstGeom>
        </p:spPr>
      </p:pic>
    </p:spTree>
    <p:extLst>
      <p:ext uri="{BB962C8B-B14F-4D97-AF65-F5344CB8AC3E}">
        <p14:creationId xmlns:p14="http://schemas.microsoft.com/office/powerpoint/2010/main" val="131584324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 and mobile advertising</a:t>
            </a:r>
          </a:p>
        </p:txBody>
      </p:sp>
      <p:sp>
        <p:nvSpPr>
          <p:cNvPr id="3" name="Content Placeholder 2"/>
          <p:cNvSpPr>
            <a:spLocks noGrp="1"/>
          </p:cNvSpPr>
          <p:nvPr>
            <p:ph idx="1"/>
          </p:nvPr>
        </p:nvSpPr>
        <p:spPr/>
        <p:txBody>
          <a:bodyPr/>
          <a:lstStyle/>
          <a:p>
            <a:r>
              <a:rPr lang="en-US" dirty="0"/>
              <a:t>Not just CPM – multiple ads per page</a:t>
            </a:r>
          </a:p>
          <a:p>
            <a:pPr lvl="1"/>
            <a:r>
              <a:rPr lang="en-US" dirty="0"/>
              <a:t>“$48/1000 visits”</a:t>
            </a:r>
          </a:p>
          <a:p>
            <a:pPr lvl="1"/>
            <a:r>
              <a:rPr lang="en-US" dirty="0">
                <a:solidFill>
                  <a:schemeClr val="accent1">
                    <a:lumMod val="75000"/>
                  </a:schemeClr>
                </a:solidFill>
              </a:rPr>
              <a:t>$0.25-$3 for generic sites</a:t>
            </a:r>
          </a:p>
          <a:p>
            <a:pPr lvl="1"/>
            <a:r>
              <a:rPr lang="en-US" dirty="0">
                <a:solidFill>
                  <a:schemeClr val="accent1">
                    <a:lumMod val="75000"/>
                  </a:schemeClr>
                </a:solidFill>
              </a:rPr>
              <a:t>$1-$10 for content rich sites</a:t>
            </a:r>
          </a:p>
          <a:p>
            <a:pPr lvl="1"/>
            <a:r>
              <a:rPr lang="en-US" dirty="0">
                <a:solidFill>
                  <a:schemeClr val="accent1">
                    <a:lumMod val="75000"/>
                  </a:schemeClr>
                </a:solidFill>
              </a:rPr>
              <a:t>$10 for product-related sites</a:t>
            </a:r>
          </a:p>
          <a:p>
            <a:r>
              <a:rPr lang="en-US" dirty="0"/>
              <a:t>Ad tracking</a:t>
            </a:r>
          </a:p>
          <a:p>
            <a:pPr lvl="1"/>
            <a:r>
              <a:rPr lang="en-US" dirty="0"/>
              <a:t>cross-site cookies – embedded frames or images</a:t>
            </a:r>
          </a:p>
          <a:p>
            <a:pPr lvl="2"/>
            <a:r>
              <a:rPr lang="en-US" dirty="0"/>
              <a:t>or track by IP address, browser characteristics, etc.</a:t>
            </a:r>
          </a:p>
          <a:p>
            <a:pPr lvl="1"/>
            <a:r>
              <a:rPr lang="en-US" dirty="0"/>
              <a:t>effectiveness?</a:t>
            </a:r>
          </a:p>
          <a:p>
            <a:r>
              <a:rPr lang="en-US" dirty="0"/>
              <a:t>Impact of ad blocking?</a:t>
            </a:r>
          </a:p>
          <a:p>
            <a:pPr lvl="1"/>
            <a:r>
              <a:rPr lang="en-US" dirty="0"/>
              <a:t>IOS9</a:t>
            </a:r>
          </a:p>
          <a:p>
            <a:pPr lvl="1"/>
            <a:r>
              <a:rPr lang="en-US" dirty="0"/>
              <a:t>Europe: 20-30%</a:t>
            </a:r>
          </a:p>
          <a:p>
            <a:endParaRPr lang="en-US" dirty="0"/>
          </a:p>
        </p:txBody>
      </p:sp>
      <p:sp>
        <p:nvSpPr>
          <p:cNvPr id="4" name="Date Placeholder 3"/>
          <p:cNvSpPr>
            <a:spLocks noGrp="1"/>
          </p:cNvSpPr>
          <p:nvPr>
            <p:ph type="dt" sz="half" idx="10"/>
          </p:nvPr>
        </p:nvSpPr>
        <p:spPr/>
        <p:txBody>
          <a:bodyPr/>
          <a:lstStyle/>
          <a:p>
            <a:fld id="{6F9FE940-A62C-8C40-8F4C-4F6A0EE91D97}" type="datetime1">
              <a:rPr lang="en-US" smtClean="0"/>
              <a:t>2/1/19</a:t>
            </a:fld>
            <a:endParaRPr lang="en-US"/>
          </a:p>
        </p:txBody>
      </p:sp>
      <p:sp>
        <p:nvSpPr>
          <p:cNvPr id="5" name="Footer Placeholder 4"/>
          <p:cNvSpPr>
            <a:spLocks noGrp="1"/>
          </p:cNvSpPr>
          <p:nvPr>
            <p:ph type="ftr" sz="quarter" idx="11"/>
          </p:nvPr>
        </p:nvSpPr>
        <p:spPr/>
        <p:txBody>
          <a:bodyPr/>
          <a:lstStyle/>
          <a:p>
            <a:pPr algn="r"/>
            <a:r>
              <a:rPr lang="en-US"/>
              <a:t>ITEP</a:t>
            </a: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84</a:t>
            </a:fld>
            <a:endParaRPr lang="en-US"/>
          </a:p>
        </p:txBody>
      </p:sp>
      <p:pic>
        <p:nvPicPr>
          <p:cNvPr id="7" name="Picture 6"/>
          <p:cNvPicPr>
            <a:picLocks noChangeAspect="1"/>
          </p:cNvPicPr>
          <p:nvPr/>
        </p:nvPicPr>
        <p:blipFill>
          <a:blip r:embed="rId3"/>
          <a:stretch>
            <a:fillRect/>
          </a:stretch>
        </p:blipFill>
        <p:spPr>
          <a:xfrm>
            <a:off x="6889745" y="3645524"/>
            <a:ext cx="2254255" cy="1292476"/>
          </a:xfrm>
          <a:prstGeom prst="rect">
            <a:avLst/>
          </a:prstGeom>
        </p:spPr>
      </p:pic>
    </p:spTree>
    <p:extLst>
      <p:ext uri="{BB962C8B-B14F-4D97-AF65-F5344CB8AC3E}">
        <p14:creationId xmlns:p14="http://schemas.microsoft.com/office/powerpoint/2010/main" val="50792583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2C6E25-0A8A-5A4A-938D-E2340835C69E}"/>
              </a:ext>
            </a:extLst>
          </p:cNvPr>
          <p:cNvSpPr>
            <a:spLocks noGrp="1"/>
          </p:cNvSpPr>
          <p:nvPr>
            <p:ph type="dt" sz="half" idx="10"/>
          </p:nvPr>
        </p:nvSpPr>
        <p:spPr/>
        <p:txBody>
          <a:bodyPr/>
          <a:lstStyle/>
          <a:p>
            <a:fld id="{1EB42AE8-91D7-4D42-BF49-E15F2AAD0360}" type="datetime1">
              <a:rPr lang="en-US" smtClean="0"/>
              <a:t>2/1/19</a:t>
            </a:fld>
            <a:endParaRPr lang="en-US"/>
          </a:p>
        </p:txBody>
      </p:sp>
      <p:sp>
        <p:nvSpPr>
          <p:cNvPr id="3" name="Footer Placeholder 2">
            <a:extLst>
              <a:ext uri="{FF2B5EF4-FFF2-40B4-BE49-F238E27FC236}">
                <a16:creationId xmlns:a16="http://schemas.microsoft.com/office/drawing/2014/main" id="{F8746D21-F076-7F47-BCEE-E97AB2271768}"/>
              </a:ext>
            </a:extLst>
          </p:cNvPr>
          <p:cNvSpPr>
            <a:spLocks noGrp="1"/>
          </p:cNvSpPr>
          <p:nvPr>
            <p:ph type="ftr" sz="quarter" idx="11"/>
          </p:nvPr>
        </p:nvSpPr>
        <p:spPr/>
        <p:txBody>
          <a:bodyPr/>
          <a:lstStyle/>
          <a:p>
            <a:pPr algn="r"/>
            <a:r>
              <a:rPr lang="en-US"/>
              <a:t>ITEP</a:t>
            </a:r>
            <a:endParaRPr lang="en-US" dirty="0"/>
          </a:p>
        </p:txBody>
      </p:sp>
      <p:sp>
        <p:nvSpPr>
          <p:cNvPr id="4" name="Slide Number Placeholder 3">
            <a:extLst>
              <a:ext uri="{FF2B5EF4-FFF2-40B4-BE49-F238E27FC236}">
                <a16:creationId xmlns:a16="http://schemas.microsoft.com/office/drawing/2014/main" id="{5E24CD88-914E-B947-880A-1C87D3A400BC}"/>
              </a:ext>
            </a:extLst>
          </p:cNvPr>
          <p:cNvSpPr>
            <a:spLocks noGrp="1"/>
          </p:cNvSpPr>
          <p:nvPr>
            <p:ph type="sldNum" sz="quarter" idx="12"/>
          </p:nvPr>
        </p:nvSpPr>
        <p:spPr/>
        <p:txBody>
          <a:bodyPr/>
          <a:lstStyle/>
          <a:p>
            <a:fld id="{0CFEC368-1D7A-4F81-ABF6-AE0E36BAF64C}" type="slidenum">
              <a:rPr lang="en-US" smtClean="0"/>
              <a:pPr/>
              <a:t>85</a:t>
            </a:fld>
            <a:endParaRPr lang="en-US"/>
          </a:p>
        </p:txBody>
      </p:sp>
      <p:sp>
        <p:nvSpPr>
          <p:cNvPr id="5" name="Title 4">
            <a:extLst>
              <a:ext uri="{FF2B5EF4-FFF2-40B4-BE49-F238E27FC236}">
                <a16:creationId xmlns:a16="http://schemas.microsoft.com/office/drawing/2014/main" id="{B177CC22-8F23-0E4B-9C26-F9F69D8CA977}"/>
              </a:ext>
            </a:extLst>
          </p:cNvPr>
          <p:cNvSpPr>
            <a:spLocks noGrp="1"/>
          </p:cNvSpPr>
          <p:nvPr>
            <p:ph type="title"/>
          </p:nvPr>
        </p:nvSpPr>
        <p:spPr/>
        <p:txBody>
          <a:bodyPr/>
          <a:lstStyle/>
          <a:p>
            <a:r>
              <a:rPr lang="en-US" dirty="0"/>
              <a:t>Cookie: client storage</a:t>
            </a:r>
          </a:p>
        </p:txBody>
      </p:sp>
      <p:sp>
        <p:nvSpPr>
          <p:cNvPr id="6" name="Rectangle 5">
            <a:extLst>
              <a:ext uri="{FF2B5EF4-FFF2-40B4-BE49-F238E27FC236}">
                <a16:creationId xmlns:a16="http://schemas.microsoft.com/office/drawing/2014/main" id="{3766BBC1-668D-BF4D-8DD5-F26E476D82A6}"/>
              </a:ext>
            </a:extLst>
          </p:cNvPr>
          <p:cNvSpPr/>
          <p:nvPr/>
        </p:nvSpPr>
        <p:spPr>
          <a:xfrm>
            <a:off x="353568" y="1553311"/>
            <a:ext cx="8436864" cy="1200329"/>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r>
              <a:rPr lang="en-US" dirty="0"/>
              <a:t>HTTP/2.0 200 OK</a:t>
            </a:r>
          </a:p>
          <a:p>
            <a:r>
              <a:rPr lang="en-US" dirty="0"/>
              <a:t>Content-Type: text/html; charset=utf-8</a:t>
            </a:r>
          </a:p>
          <a:p>
            <a:r>
              <a:rPr lang="en-US" dirty="0"/>
              <a:t>Set-Cookie: </a:t>
            </a:r>
            <a:r>
              <a:rPr lang="en-US" dirty="0" err="1"/>
              <a:t>dwf_contrib_beta</a:t>
            </a:r>
            <a:r>
              <a:rPr lang="en-US" dirty="0"/>
              <a:t>=False; Path=/; secure</a:t>
            </a:r>
          </a:p>
          <a:p>
            <a:r>
              <a:rPr lang="en-US" dirty="0"/>
              <a:t>Set-Cookie: </a:t>
            </a:r>
            <a:r>
              <a:rPr lang="en-US" dirty="0" err="1"/>
              <a:t>dwf_sg_task_completion</a:t>
            </a:r>
            <a:r>
              <a:rPr lang="en-US" dirty="0"/>
              <a:t>=False; expires=Sun, 03-Mar-2019 05:03:06 GMT </a:t>
            </a:r>
          </a:p>
        </p:txBody>
      </p:sp>
      <p:sp>
        <p:nvSpPr>
          <p:cNvPr id="8" name="Rectangle 7">
            <a:extLst>
              <a:ext uri="{FF2B5EF4-FFF2-40B4-BE49-F238E27FC236}">
                <a16:creationId xmlns:a16="http://schemas.microsoft.com/office/drawing/2014/main" id="{8C4FE508-3367-9C4F-ABF1-E297F92A8BD7}"/>
              </a:ext>
            </a:extLst>
          </p:cNvPr>
          <p:cNvSpPr/>
          <p:nvPr/>
        </p:nvSpPr>
        <p:spPr>
          <a:xfrm>
            <a:off x="353568" y="3402205"/>
            <a:ext cx="8302752" cy="923330"/>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r>
              <a:rPr lang="en-US" dirty="0"/>
              <a:t>Host: </a:t>
            </a:r>
            <a:r>
              <a:rPr lang="en-US" dirty="0" err="1"/>
              <a:t>developer.mozilla.org</a:t>
            </a:r>
            <a:endParaRPr lang="en-US" dirty="0"/>
          </a:p>
          <a:p>
            <a:r>
              <a:rPr lang="en-US" dirty="0"/>
              <a:t>Cookie: </a:t>
            </a:r>
            <a:r>
              <a:rPr lang="en-US" dirty="0" err="1"/>
              <a:t>dwf_contrib_beta</a:t>
            </a:r>
            <a:r>
              <a:rPr lang="en-US" dirty="0"/>
              <a:t>=False; </a:t>
            </a:r>
            <a:r>
              <a:rPr lang="en-US" dirty="0" err="1"/>
              <a:t>dwf_sg_task_completion</a:t>
            </a:r>
            <a:r>
              <a:rPr lang="en-US" dirty="0"/>
              <a:t>=False</a:t>
            </a:r>
          </a:p>
          <a:p>
            <a:r>
              <a:rPr lang="en-US" dirty="0"/>
              <a:t>…</a:t>
            </a:r>
          </a:p>
        </p:txBody>
      </p:sp>
      <p:sp>
        <p:nvSpPr>
          <p:cNvPr id="9" name="TextBox 8">
            <a:extLst>
              <a:ext uri="{FF2B5EF4-FFF2-40B4-BE49-F238E27FC236}">
                <a16:creationId xmlns:a16="http://schemas.microsoft.com/office/drawing/2014/main" id="{60C24352-E74C-214A-95BA-55AD1616D540}"/>
              </a:ext>
            </a:extLst>
          </p:cNvPr>
          <p:cNvSpPr txBox="1"/>
          <p:nvPr/>
        </p:nvSpPr>
        <p:spPr>
          <a:xfrm>
            <a:off x="238685" y="1183979"/>
            <a:ext cx="1581010" cy="369332"/>
          </a:xfrm>
          <a:prstGeom prst="rect">
            <a:avLst/>
          </a:prstGeom>
          <a:noFill/>
        </p:spPr>
        <p:txBody>
          <a:bodyPr wrap="none" rtlCol="0">
            <a:spAutoFit/>
          </a:bodyPr>
          <a:lstStyle/>
          <a:p>
            <a:r>
              <a:rPr lang="en-US" dirty="0"/>
              <a:t>HTTP response</a:t>
            </a:r>
          </a:p>
        </p:txBody>
      </p:sp>
      <p:sp>
        <p:nvSpPr>
          <p:cNvPr id="10" name="TextBox 9">
            <a:extLst>
              <a:ext uri="{FF2B5EF4-FFF2-40B4-BE49-F238E27FC236}">
                <a16:creationId xmlns:a16="http://schemas.microsoft.com/office/drawing/2014/main" id="{C81C51EA-55B5-FB47-A92D-B55B5306E444}"/>
              </a:ext>
            </a:extLst>
          </p:cNvPr>
          <p:cNvSpPr txBox="1"/>
          <p:nvPr/>
        </p:nvSpPr>
        <p:spPr>
          <a:xfrm>
            <a:off x="307293" y="3053530"/>
            <a:ext cx="2069156" cy="369332"/>
          </a:xfrm>
          <a:prstGeom prst="rect">
            <a:avLst/>
          </a:prstGeom>
          <a:noFill/>
        </p:spPr>
        <p:txBody>
          <a:bodyPr wrap="none" rtlCol="0">
            <a:spAutoFit/>
          </a:bodyPr>
          <a:lstStyle/>
          <a:p>
            <a:r>
              <a:rPr lang="en-US" dirty="0"/>
              <a:t>HTTP request (later)</a:t>
            </a:r>
          </a:p>
        </p:txBody>
      </p:sp>
      <p:sp>
        <p:nvSpPr>
          <p:cNvPr id="11" name="TextBox 10">
            <a:extLst>
              <a:ext uri="{FF2B5EF4-FFF2-40B4-BE49-F238E27FC236}">
                <a16:creationId xmlns:a16="http://schemas.microsoft.com/office/drawing/2014/main" id="{2E996DBC-8BD2-E44C-9103-8819F54C90B9}"/>
              </a:ext>
            </a:extLst>
          </p:cNvPr>
          <p:cNvSpPr txBox="1"/>
          <p:nvPr/>
        </p:nvSpPr>
        <p:spPr>
          <a:xfrm>
            <a:off x="353569" y="4854388"/>
            <a:ext cx="8010502" cy="1477328"/>
          </a:xfrm>
          <a:prstGeom prst="rect">
            <a:avLst/>
          </a:prstGeom>
          <a:noFill/>
        </p:spPr>
        <p:txBody>
          <a:bodyPr wrap="square" rtlCol="0">
            <a:spAutoFit/>
          </a:bodyPr>
          <a:lstStyle/>
          <a:p>
            <a:r>
              <a:rPr lang="en-US" i="1" dirty="0"/>
              <a:t>The user agent will reject cookies unless the Domain attribute specifies a scope for the cookie that would include the origin server. For example, the user agent will accept a cookie with a Domain attribute of "</a:t>
            </a:r>
            <a:r>
              <a:rPr lang="en-US" i="1" dirty="0" err="1"/>
              <a:t>example.com</a:t>
            </a:r>
            <a:r>
              <a:rPr lang="en-US" i="1" dirty="0"/>
              <a:t>" or of "</a:t>
            </a:r>
            <a:r>
              <a:rPr lang="en-US" i="1" dirty="0" err="1"/>
              <a:t>foo.example.com</a:t>
            </a:r>
            <a:r>
              <a:rPr lang="en-US" i="1" dirty="0"/>
              <a:t>" from </a:t>
            </a:r>
            <a:r>
              <a:rPr lang="en-US" i="1" dirty="0" err="1"/>
              <a:t>foo.example.com</a:t>
            </a:r>
            <a:r>
              <a:rPr lang="en-US" i="1" dirty="0"/>
              <a:t>, but the user agent will not accept a cookie with a Domain attribute of "</a:t>
            </a:r>
            <a:r>
              <a:rPr lang="en-US" i="1" dirty="0" err="1"/>
              <a:t>bar.example.com</a:t>
            </a:r>
            <a:r>
              <a:rPr lang="en-US" i="1" dirty="0"/>
              <a:t>" or of "</a:t>
            </a:r>
            <a:r>
              <a:rPr lang="en-US" i="1" dirty="0" err="1"/>
              <a:t>baz.foo.example.com</a:t>
            </a:r>
            <a:r>
              <a:rPr lang="en-US" i="1" dirty="0"/>
              <a:t>". (RFC 6265)</a:t>
            </a:r>
          </a:p>
        </p:txBody>
      </p:sp>
    </p:spTree>
    <p:extLst>
      <p:ext uri="{BB962C8B-B14F-4D97-AF65-F5344CB8AC3E}">
        <p14:creationId xmlns:p14="http://schemas.microsoft.com/office/powerpoint/2010/main" val="410489305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75AF120-897A-7445-82AB-21EE9C131716}" type="datetime1">
              <a:rPr lang="en-US" smtClean="0"/>
              <a:t>2/1/19</a:t>
            </a:fld>
            <a:endParaRPr lang="en-US"/>
          </a:p>
        </p:txBody>
      </p:sp>
      <p:sp>
        <p:nvSpPr>
          <p:cNvPr id="4" name="Footer Placeholder 3"/>
          <p:cNvSpPr>
            <a:spLocks noGrp="1"/>
          </p:cNvSpPr>
          <p:nvPr>
            <p:ph type="ftr" sz="quarter" idx="11"/>
          </p:nvPr>
        </p:nvSpPr>
        <p:spPr/>
        <p:txBody>
          <a:bodyPr/>
          <a:lstStyle/>
          <a:p>
            <a:pPr algn="r"/>
            <a:r>
              <a:rPr lang="en-US"/>
              <a:t>ITEP</a:t>
            </a: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86</a:t>
            </a:fld>
            <a:endParaRPr lang="en-US"/>
          </a:p>
        </p:txBody>
      </p:sp>
      <p:sp>
        <p:nvSpPr>
          <p:cNvPr id="2" name="Title 1"/>
          <p:cNvSpPr>
            <a:spLocks noGrp="1"/>
          </p:cNvSpPr>
          <p:nvPr>
            <p:ph type="title"/>
          </p:nvPr>
        </p:nvSpPr>
        <p:spPr/>
        <p:txBody>
          <a:bodyPr/>
          <a:lstStyle/>
          <a:p>
            <a:r>
              <a:rPr lang="en-US" dirty="0"/>
              <a:t>Example trackers (New York Times)</a:t>
            </a:r>
          </a:p>
        </p:txBody>
      </p:sp>
      <p:pic>
        <p:nvPicPr>
          <p:cNvPr id="6" name="Picture 5" descr="Untitled.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1786" y="1693188"/>
            <a:ext cx="4525491" cy="4888852"/>
          </a:xfrm>
          <a:prstGeom prst="rect">
            <a:avLst/>
          </a:prstGeom>
        </p:spPr>
      </p:pic>
    </p:spTree>
    <p:extLst>
      <p:ext uri="{BB962C8B-B14F-4D97-AF65-F5344CB8AC3E}">
        <p14:creationId xmlns:p14="http://schemas.microsoft.com/office/powerpoint/2010/main" val="384488982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Tracking users and households</a:t>
            </a:r>
          </a:p>
        </p:txBody>
      </p:sp>
      <p:sp>
        <p:nvSpPr>
          <p:cNvPr id="6" name="Content Placeholder 5"/>
          <p:cNvSpPr>
            <a:spLocks noGrp="1"/>
          </p:cNvSpPr>
          <p:nvPr>
            <p:ph idx="1"/>
          </p:nvPr>
        </p:nvSpPr>
        <p:spPr/>
        <p:txBody>
          <a:bodyPr/>
          <a:lstStyle/>
          <a:p>
            <a:r>
              <a:rPr lang="en-US" dirty="0"/>
              <a:t>Cookies (“same origin policy”)</a:t>
            </a:r>
          </a:p>
          <a:p>
            <a:r>
              <a:rPr lang="en-US" dirty="0"/>
              <a:t>IP address</a:t>
            </a:r>
          </a:p>
          <a:p>
            <a:r>
              <a:rPr lang="en-US" dirty="0"/>
              <a:t>Browser characteristics</a:t>
            </a:r>
          </a:p>
          <a:p>
            <a:pPr lvl="1"/>
            <a:r>
              <a:rPr lang="en-US" dirty="0"/>
              <a:t>e.g., user agent, links visited, fonts installed</a:t>
            </a:r>
          </a:p>
          <a:p>
            <a:r>
              <a:rPr lang="en-US" dirty="0"/>
              <a:t>“Super cookies”</a:t>
            </a:r>
          </a:p>
          <a:p>
            <a:r>
              <a:rPr lang="en-US" dirty="0"/>
              <a:t>ISP-based tracking</a:t>
            </a:r>
          </a:p>
        </p:txBody>
      </p:sp>
      <p:sp>
        <p:nvSpPr>
          <p:cNvPr id="3" name="Date Placeholder 2"/>
          <p:cNvSpPr>
            <a:spLocks noGrp="1"/>
          </p:cNvSpPr>
          <p:nvPr>
            <p:ph type="dt" sz="half" idx="10"/>
          </p:nvPr>
        </p:nvSpPr>
        <p:spPr/>
        <p:txBody>
          <a:bodyPr/>
          <a:lstStyle/>
          <a:p>
            <a:fld id="{6AE12D4B-6DBE-9D48-801D-622CA61E95A6}" type="datetime1">
              <a:rPr lang="en-US" smtClean="0"/>
              <a:t>2/1/19</a:t>
            </a:fld>
            <a:endParaRPr lang="en-US"/>
          </a:p>
        </p:txBody>
      </p:sp>
      <p:sp>
        <p:nvSpPr>
          <p:cNvPr id="4" name="Footer Placeholder 3"/>
          <p:cNvSpPr>
            <a:spLocks noGrp="1"/>
          </p:cNvSpPr>
          <p:nvPr>
            <p:ph type="ftr" sz="quarter" idx="11"/>
          </p:nvPr>
        </p:nvSpPr>
        <p:spPr/>
        <p:txBody>
          <a:bodyPr/>
          <a:lstStyle/>
          <a:p>
            <a:pPr algn="r"/>
            <a:r>
              <a:rPr lang="en-US"/>
              <a:t>ITEP</a:t>
            </a: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87</a:t>
            </a:fld>
            <a:endParaRPr lang="en-US"/>
          </a:p>
        </p:txBody>
      </p:sp>
      <p:pic>
        <p:nvPicPr>
          <p:cNvPr id="7" name="Picture 6"/>
          <p:cNvPicPr>
            <a:picLocks noChangeAspect="1"/>
          </p:cNvPicPr>
          <p:nvPr/>
        </p:nvPicPr>
        <p:blipFill>
          <a:blip r:embed="rId3"/>
          <a:stretch>
            <a:fillRect/>
          </a:stretch>
        </p:blipFill>
        <p:spPr>
          <a:xfrm>
            <a:off x="3540289" y="3260703"/>
            <a:ext cx="5479639" cy="2766346"/>
          </a:xfrm>
          <a:prstGeom prst="rect">
            <a:avLst/>
          </a:prstGeom>
        </p:spPr>
      </p:pic>
    </p:spTree>
    <p:extLst>
      <p:ext uri="{BB962C8B-B14F-4D97-AF65-F5344CB8AC3E}">
        <p14:creationId xmlns:p14="http://schemas.microsoft.com/office/powerpoint/2010/main" val="233219220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2C7D8B8-0E75-D745-A861-1A144FF80066}" type="datetime1">
              <a:rPr lang="en-US" smtClean="0"/>
              <a:t>2/1/19</a:t>
            </a:fld>
            <a:endParaRPr lang="en-US"/>
          </a:p>
        </p:txBody>
      </p:sp>
      <p:sp>
        <p:nvSpPr>
          <p:cNvPr id="4" name="Footer Placeholder 3"/>
          <p:cNvSpPr>
            <a:spLocks noGrp="1"/>
          </p:cNvSpPr>
          <p:nvPr>
            <p:ph type="ftr" sz="quarter" idx="11"/>
          </p:nvPr>
        </p:nvSpPr>
        <p:spPr/>
        <p:txBody>
          <a:bodyPr/>
          <a:lstStyle/>
          <a:p>
            <a:pPr algn="r"/>
            <a:r>
              <a:rPr lang="en-US"/>
              <a:t>ITEP</a:t>
            </a: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88</a:t>
            </a:fld>
            <a:endParaRPr lang="en-US"/>
          </a:p>
        </p:txBody>
      </p:sp>
      <p:sp>
        <p:nvSpPr>
          <p:cNvPr id="2" name="Title 1"/>
          <p:cNvSpPr>
            <a:spLocks noGrp="1"/>
          </p:cNvSpPr>
          <p:nvPr>
            <p:ph type="title"/>
          </p:nvPr>
        </p:nvSpPr>
        <p:spPr/>
        <p:txBody>
          <a:bodyPr/>
          <a:lstStyle/>
          <a:p>
            <a:r>
              <a:rPr lang="en-US" dirty="0"/>
              <a:t>Browser strings</a:t>
            </a:r>
          </a:p>
        </p:txBody>
      </p:sp>
      <p:pic>
        <p:nvPicPr>
          <p:cNvPr id="7" name="Picture 6"/>
          <p:cNvPicPr>
            <a:picLocks noChangeAspect="1"/>
          </p:cNvPicPr>
          <p:nvPr/>
        </p:nvPicPr>
        <p:blipFill>
          <a:blip r:embed="rId3"/>
          <a:stretch>
            <a:fillRect/>
          </a:stretch>
        </p:blipFill>
        <p:spPr>
          <a:xfrm>
            <a:off x="457200" y="1709928"/>
            <a:ext cx="4957674" cy="5148072"/>
          </a:xfrm>
          <a:prstGeom prst="rect">
            <a:avLst/>
          </a:prstGeom>
        </p:spPr>
      </p:pic>
      <p:sp>
        <p:nvSpPr>
          <p:cNvPr id="8" name="Rectangle 7"/>
          <p:cNvSpPr/>
          <p:nvPr/>
        </p:nvSpPr>
        <p:spPr>
          <a:xfrm>
            <a:off x="5486400" y="6461236"/>
            <a:ext cx="5587465" cy="261610"/>
          </a:xfrm>
          <a:prstGeom prst="rect">
            <a:avLst/>
          </a:prstGeom>
        </p:spPr>
        <p:txBody>
          <a:bodyPr wrap="square">
            <a:spAutoFit/>
          </a:bodyPr>
          <a:lstStyle/>
          <a:p>
            <a:r>
              <a:rPr lang="en-US" sz="1100" dirty="0"/>
              <a:t>http://</a:t>
            </a:r>
            <a:r>
              <a:rPr lang="en-US" sz="1100" dirty="0" err="1"/>
              <a:t>www.whoishostingthis.com</a:t>
            </a:r>
            <a:r>
              <a:rPr lang="en-US" sz="1100" dirty="0"/>
              <a:t>/tools/user-agent/</a:t>
            </a:r>
          </a:p>
        </p:txBody>
      </p:sp>
    </p:spTree>
    <p:extLst>
      <p:ext uri="{BB962C8B-B14F-4D97-AF65-F5344CB8AC3E}">
        <p14:creationId xmlns:p14="http://schemas.microsoft.com/office/powerpoint/2010/main" val="230642545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80EE04-9F06-2146-B3FF-C9E67CD91BFD}"/>
              </a:ext>
            </a:extLst>
          </p:cNvPr>
          <p:cNvSpPr>
            <a:spLocks noGrp="1"/>
          </p:cNvSpPr>
          <p:nvPr>
            <p:ph type="dt" sz="half" idx="10"/>
          </p:nvPr>
        </p:nvSpPr>
        <p:spPr/>
        <p:txBody>
          <a:bodyPr/>
          <a:lstStyle/>
          <a:p>
            <a:fld id="{1EB42AE8-91D7-4D42-BF49-E15F2AAD0360}" type="datetime1">
              <a:rPr lang="en-US" smtClean="0"/>
              <a:t>2/1/19</a:t>
            </a:fld>
            <a:endParaRPr lang="en-US"/>
          </a:p>
        </p:txBody>
      </p:sp>
      <p:sp>
        <p:nvSpPr>
          <p:cNvPr id="3" name="Footer Placeholder 2">
            <a:extLst>
              <a:ext uri="{FF2B5EF4-FFF2-40B4-BE49-F238E27FC236}">
                <a16:creationId xmlns:a16="http://schemas.microsoft.com/office/drawing/2014/main" id="{607A363C-3EC2-F64D-AEA5-80FF8FEEC5C9}"/>
              </a:ext>
            </a:extLst>
          </p:cNvPr>
          <p:cNvSpPr>
            <a:spLocks noGrp="1"/>
          </p:cNvSpPr>
          <p:nvPr>
            <p:ph type="ftr" sz="quarter" idx="11"/>
          </p:nvPr>
        </p:nvSpPr>
        <p:spPr/>
        <p:txBody>
          <a:bodyPr/>
          <a:lstStyle/>
          <a:p>
            <a:pPr algn="r"/>
            <a:r>
              <a:rPr lang="en-US"/>
              <a:t>ITEP</a:t>
            </a:r>
            <a:endParaRPr lang="en-US" dirty="0"/>
          </a:p>
        </p:txBody>
      </p:sp>
      <p:sp>
        <p:nvSpPr>
          <p:cNvPr id="4" name="Slide Number Placeholder 3">
            <a:extLst>
              <a:ext uri="{FF2B5EF4-FFF2-40B4-BE49-F238E27FC236}">
                <a16:creationId xmlns:a16="http://schemas.microsoft.com/office/drawing/2014/main" id="{A6E5A108-070E-8346-ACE3-3A695C04CD54}"/>
              </a:ext>
            </a:extLst>
          </p:cNvPr>
          <p:cNvSpPr>
            <a:spLocks noGrp="1"/>
          </p:cNvSpPr>
          <p:nvPr>
            <p:ph type="sldNum" sz="quarter" idx="12"/>
          </p:nvPr>
        </p:nvSpPr>
        <p:spPr/>
        <p:txBody>
          <a:bodyPr/>
          <a:lstStyle/>
          <a:p>
            <a:fld id="{0CFEC368-1D7A-4F81-ABF6-AE0E36BAF64C}" type="slidenum">
              <a:rPr lang="en-US" smtClean="0"/>
              <a:pPr/>
              <a:t>89</a:t>
            </a:fld>
            <a:endParaRPr lang="en-US"/>
          </a:p>
        </p:txBody>
      </p:sp>
      <p:sp>
        <p:nvSpPr>
          <p:cNvPr id="5" name="Title 4">
            <a:extLst>
              <a:ext uri="{FF2B5EF4-FFF2-40B4-BE49-F238E27FC236}">
                <a16:creationId xmlns:a16="http://schemas.microsoft.com/office/drawing/2014/main" id="{45A3A257-45D2-AE49-AAA5-AC46E8AC272C}"/>
              </a:ext>
            </a:extLst>
          </p:cNvPr>
          <p:cNvSpPr>
            <a:spLocks noGrp="1"/>
          </p:cNvSpPr>
          <p:nvPr>
            <p:ph type="title"/>
          </p:nvPr>
        </p:nvSpPr>
        <p:spPr/>
        <p:txBody>
          <a:bodyPr/>
          <a:lstStyle/>
          <a:p>
            <a:r>
              <a:rPr lang="en-US" dirty="0"/>
              <a:t>Tracking – test your browser	</a:t>
            </a:r>
          </a:p>
        </p:txBody>
      </p:sp>
      <p:pic>
        <p:nvPicPr>
          <p:cNvPr id="7" name="Picture 6">
            <a:extLst>
              <a:ext uri="{FF2B5EF4-FFF2-40B4-BE49-F238E27FC236}">
                <a16:creationId xmlns:a16="http://schemas.microsoft.com/office/drawing/2014/main" id="{7FE34A9E-41DF-7949-80D7-A01A0B35C6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7006" y="1168169"/>
            <a:ext cx="5461894" cy="5553307"/>
          </a:xfrm>
          <a:prstGeom prst="rect">
            <a:avLst/>
          </a:prstGeom>
        </p:spPr>
      </p:pic>
    </p:spTree>
    <p:extLst>
      <p:ext uri="{BB962C8B-B14F-4D97-AF65-F5344CB8AC3E}">
        <p14:creationId xmlns:p14="http://schemas.microsoft.com/office/powerpoint/2010/main" val="22506014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not to benefit</a:t>
            </a:r>
          </a:p>
        </p:txBody>
      </p:sp>
      <p:sp>
        <p:nvSpPr>
          <p:cNvPr id="3" name="Content Placeholder 2"/>
          <p:cNvSpPr>
            <a:spLocks noGrp="1"/>
          </p:cNvSpPr>
          <p:nvPr>
            <p:ph idx="1"/>
          </p:nvPr>
        </p:nvSpPr>
        <p:spPr/>
        <p:txBody>
          <a:bodyPr/>
          <a:lstStyle/>
          <a:p>
            <a:r>
              <a:rPr lang="en-US" dirty="0"/>
              <a:t>Catch up on Facebook &amp; Instagram</a:t>
            </a:r>
          </a:p>
          <a:p>
            <a:r>
              <a:rPr lang="en-US" dirty="0"/>
              <a:t>Cat videos!</a:t>
            </a:r>
          </a:p>
          <a:p>
            <a:r>
              <a:rPr lang="en-US" dirty="0"/>
              <a:t>Transcribe the class into your notebook</a:t>
            </a:r>
          </a:p>
          <a:p>
            <a:r>
              <a:rPr lang="en-US" dirty="0"/>
              <a:t>Flip through the slides</a:t>
            </a:r>
          </a:p>
          <a:p>
            <a:r>
              <a:rPr lang="en-US" dirty="0"/>
              <a:t>Voice only popular opinions</a:t>
            </a:r>
          </a:p>
          <a:p>
            <a:pPr lvl="1"/>
            <a:r>
              <a:rPr lang="en-US" dirty="0"/>
              <a:t>or opinions you read in the NY Times, WSJ or Breitbart</a:t>
            </a:r>
          </a:p>
          <a:p>
            <a:r>
              <a:rPr lang="en-US" dirty="0"/>
              <a:t>Believe that the instructor is always right</a:t>
            </a:r>
          </a:p>
          <a:p>
            <a:pPr lvl="1"/>
            <a:r>
              <a:rPr lang="en-US" dirty="0"/>
              <a:t>on facts or interpretation</a:t>
            </a:r>
          </a:p>
          <a:p>
            <a:endParaRPr lang="en-US" dirty="0"/>
          </a:p>
        </p:txBody>
      </p:sp>
      <p:sp>
        <p:nvSpPr>
          <p:cNvPr id="4" name="Date Placeholder 3"/>
          <p:cNvSpPr>
            <a:spLocks noGrp="1"/>
          </p:cNvSpPr>
          <p:nvPr>
            <p:ph type="dt" sz="half" idx="10"/>
          </p:nvPr>
        </p:nvSpPr>
        <p:spPr/>
        <p:txBody>
          <a:bodyPr/>
          <a:lstStyle/>
          <a:p>
            <a:fld id="{ED19FF90-DD3F-3944-9F57-F80B0D53999E}" type="datetime1">
              <a:rPr lang="en-US" smtClean="0"/>
              <a:t>2/1/19</a:t>
            </a:fld>
            <a:endParaRPr lang="en-US"/>
          </a:p>
        </p:txBody>
      </p:sp>
      <p:sp>
        <p:nvSpPr>
          <p:cNvPr id="5" name="Footer Placeholder 4"/>
          <p:cNvSpPr>
            <a:spLocks noGrp="1"/>
          </p:cNvSpPr>
          <p:nvPr>
            <p:ph type="ftr" sz="quarter" idx="11"/>
          </p:nvPr>
        </p:nvSpPr>
        <p:spPr/>
        <p:txBody>
          <a:bodyPr/>
          <a:lstStyle/>
          <a:p>
            <a:pPr algn="r"/>
            <a:r>
              <a:rPr lang="en-US"/>
              <a:t>ITEP</a:t>
            </a: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9</a:t>
            </a:fld>
            <a:endParaRPr lang="en-US"/>
          </a:p>
        </p:txBody>
      </p:sp>
    </p:spTree>
    <p:extLst>
      <p:ext uri="{BB962C8B-B14F-4D97-AF65-F5344CB8AC3E}">
        <p14:creationId xmlns:p14="http://schemas.microsoft.com/office/powerpoint/2010/main" val="284781026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7C5140-5F4F-654C-94F9-329EC9AC24FA}"/>
              </a:ext>
            </a:extLst>
          </p:cNvPr>
          <p:cNvSpPr>
            <a:spLocks noGrp="1"/>
          </p:cNvSpPr>
          <p:nvPr>
            <p:ph type="dt" sz="half" idx="10"/>
          </p:nvPr>
        </p:nvSpPr>
        <p:spPr/>
        <p:txBody>
          <a:bodyPr/>
          <a:lstStyle/>
          <a:p>
            <a:fld id="{1EB42AE8-91D7-4D42-BF49-E15F2AAD0360}" type="datetime1">
              <a:rPr lang="en-US" smtClean="0"/>
              <a:t>2/1/19</a:t>
            </a:fld>
            <a:endParaRPr lang="en-US"/>
          </a:p>
        </p:txBody>
      </p:sp>
      <p:sp>
        <p:nvSpPr>
          <p:cNvPr id="3" name="Footer Placeholder 2">
            <a:extLst>
              <a:ext uri="{FF2B5EF4-FFF2-40B4-BE49-F238E27FC236}">
                <a16:creationId xmlns:a16="http://schemas.microsoft.com/office/drawing/2014/main" id="{CB68163F-C896-D149-AE3F-F721EB23358A}"/>
              </a:ext>
            </a:extLst>
          </p:cNvPr>
          <p:cNvSpPr>
            <a:spLocks noGrp="1"/>
          </p:cNvSpPr>
          <p:nvPr>
            <p:ph type="ftr" sz="quarter" idx="11"/>
          </p:nvPr>
        </p:nvSpPr>
        <p:spPr/>
        <p:txBody>
          <a:bodyPr/>
          <a:lstStyle/>
          <a:p>
            <a:pPr algn="r"/>
            <a:r>
              <a:rPr lang="en-US"/>
              <a:t>ITEP</a:t>
            </a:r>
            <a:endParaRPr lang="en-US" dirty="0"/>
          </a:p>
        </p:txBody>
      </p:sp>
      <p:sp>
        <p:nvSpPr>
          <p:cNvPr id="4" name="Slide Number Placeholder 3">
            <a:extLst>
              <a:ext uri="{FF2B5EF4-FFF2-40B4-BE49-F238E27FC236}">
                <a16:creationId xmlns:a16="http://schemas.microsoft.com/office/drawing/2014/main" id="{C2E9DAE4-0EF8-1744-B988-77A5938582D0}"/>
              </a:ext>
            </a:extLst>
          </p:cNvPr>
          <p:cNvSpPr>
            <a:spLocks noGrp="1"/>
          </p:cNvSpPr>
          <p:nvPr>
            <p:ph type="sldNum" sz="quarter" idx="12"/>
          </p:nvPr>
        </p:nvSpPr>
        <p:spPr/>
        <p:txBody>
          <a:bodyPr/>
          <a:lstStyle/>
          <a:p>
            <a:fld id="{0CFEC368-1D7A-4F81-ABF6-AE0E36BAF64C}" type="slidenum">
              <a:rPr lang="en-US" smtClean="0"/>
              <a:pPr/>
              <a:t>90</a:t>
            </a:fld>
            <a:endParaRPr lang="en-US"/>
          </a:p>
        </p:txBody>
      </p:sp>
      <p:sp>
        <p:nvSpPr>
          <p:cNvPr id="5" name="Title 4">
            <a:extLst>
              <a:ext uri="{FF2B5EF4-FFF2-40B4-BE49-F238E27FC236}">
                <a16:creationId xmlns:a16="http://schemas.microsoft.com/office/drawing/2014/main" id="{1FD6351F-93FA-174D-9007-FF25E5831D0E}"/>
              </a:ext>
            </a:extLst>
          </p:cNvPr>
          <p:cNvSpPr>
            <a:spLocks noGrp="1"/>
          </p:cNvSpPr>
          <p:nvPr>
            <p:ph type="title"/>
          </p:nvPr>
        </p:nvSpPr>
        <p:spPr/>
        <p:txBody>
          <a:bodyPr/>
          <a:lstStyle/>
          <a:p>
            <a:r>
              <a:rPr lang="en-US" dirty="0"/>
              <a:t>Browser tracking</a:t>
            </a:r>
          </a:p>
        </p:txBody>
      </p:sp>
      <p:pic>
        <p:nvPicPr>
          <p:cNvPr id="7" name="Picture 6">
            <a:extLst>
              <a:ext uri="{FF2B5EF4-FFF2-40B4-BE49-F238E27FC236}">
                <a16:creationId xmlns:a16="http://schemas.microsoft.com/office/drawing/2014/main" id="{9B84AE00-4721-6441-BFFB-8A12356D49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6759" y="1233280"/>
            <a:ext cx="4831191" cy="5624720"/>
          </a:xfrm>
          <a:prstGeom prst="rect">
            <a:avLst/>
          </a:prstGeom>
        </p:spPr>
      </p:pic>
    </p:spTree>
    <p:extLst>
      <p:ext uri="{BB962C8B-B14F-4D97-AF65-F5344CB8AC3E}">
        <p14:creationId xmlns:p14="http://schemas.microsoft.com/office/powerpoint/2010/main" val="131728553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A bit of technology</a:t>
            </a:r>
          </a:p>
        </p:txBody>
      </p:sp>
      <p:sp>
        <p:nvSpPr>
          <p:cNvPr id="8" name="Text Placeholder 7"/>
          <p:cNvSpPr>
            <a:spLocks noGrp="1"/>
          </p:cNvSpPr>
          <p:nvPr>
            <p:ph type="body" idx="1"/>
          </p:nvPr>
        </p:nvSpPr>
        <p:spPr/>
        <p:txBody>
          <a:bodyPr/>
          <a:lstStyle/>
          <a:p>
            <a:endParaRPr lang="en-US"/>
          </a:p>
        </p:txBody>
      </p:sp>
      <p:sp>
        <p:nvSpPr>
          <p:cNvPr id="4" name="Date Placeholder 3"/>
          <p:cNvSpPr>
            <a:spLocks noGrp="1"/>
          </p:cNvSpPr>
          <p:nvPr>
            <p:ph type="dt" sz="half" idx="10"/>
          </p:nvPr>
        </p:nvSpPr>
        <p:spPr/>
        <p:txBody>
          <a:bodyPr/>
          <a:lstStyle/>
          <a:p>
            <a:fld id="{2495D3FD-924E-9F47-909F-D7E1B2FA4A3D}" type="datetime1">
              <a:rPr lang="en-US" smtClean="0"/>
              <a:t>2/1/19</a:t>
            </a:fld>
            <a:endParaRPr lang="en-US"/>
          </a:p>
        </p:txBody>
      </p:sp>
      <p:sp>
        <p:nvSpPr>
          <p:cNvPr id="5" name="Footer Placeholder 4"/>
          <p:cNvSpPr>
            <a:spLocks noGrp="1"/>
          </p:cNvSpPr>
          <p:nvPr>
            <p:ph type="ftr" sz="quarter" idx="11"/>
          </p:nvPr>
        </p:nvSpPr>
        <p:spPr/>
        <p:txBody>
          <a:bodyPr/>
          <a:lstStyle/>
          <a:p>
            <a:pPr algn="r"/>
            <a:r>
              <a:rPr lang="en-US"/>
              <a:t>ITEP</a:t>
            </a: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91</a:t>
            </a:fld>
            <a:endParaRPr lang="en-US"/>
          </a:p>
        </p:txBody>
      </p:sp>
    </p:spTree>
    <p:extLst>
      <p:ext uri="{BB962C8B-B14F-4D97-AF65-F5344CB8AC3E}">
        <p14:creationId xmlns:p14="http://schemas.microsoft.com/office/powerpoint/2010/main" val="120945495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2" name="Rectangle 12"/>
          <p:cNvSpPr>
            <a:spLocks noGrp="1" noChangeArrowheads="1"/>
          </p:cNvSpPr>
          <p:nvPr>
            <p:ph type="title"/>
          </p:nvPr>
        </p:nvSpPr>
        <p:spPr>
          <a:ln/>
        </p:spPr>
        <p:txBody>
          <a:bodyPr rIns="132080"/>
          <a:lstStyle/>
          <a:p>
            <a:r>
              <a:rPr lang="en-US"/>
              <a:t>Converging communities</a:t>
            </a:r>
          </a:p>
        </p:txBody>
      </p:sp>
      <p:sp>
        <p:nvSpPr>
          <p:cNvPr id="2" name="Date Placeholder 1"/>
          <p:cNvSpPr>
            <a:spLocks noGrp="1"/>
          </p:cNvSpPr>
          <p:nvPr>
            <p:ph type="dt" sz="half" idx="10"/>
          </p:nvPr>
        </p:nvSpPr>
        <p:spPr/>
        <p:txBody>
          <a:bodyPr/>
          <a:lstStyle/>
          <a:p>
            <a:fld id="{20D80BA6-64D8-4044-BE76-C039AD01877C}" type="datetime1">
              <a:rPr lang="en-US" smtClean="0"/>
              <a:t>2/1/19</a:t>
            </a:fld>
            <a:endParaRPr lang="en-US"/>
          </a:p>
        </p:txBody>
      </p:sp>
      <p:sp>
        <p:nvSpPr>
          <p:cNvPr id="3" name="Footer Placeholder 2"/>
          <p:cNvSpPr>
            <a:spLocks noGrp="1"/>
          </p:cNvSpPr>
          <p:nvPr>
            <p:ph type="ftr" sz="quarter" idx="11"/>
          </p:nvPr>
        </p:nvSpPr>
        <p:spPr/>
        <p:txBody>
          <a:bodyPr/>
          <a:lstStyle/>
          <a:p>
            <a:pPr algn="r"/>
            <a:r>
              <a:rPr lang="en-US"/>
              <a:t>ITEP</a:t>
            </a:r>
            <a:endParaRPr lang="en-US" dirty="0"/>
          </a:p>
        </p:txBody>
      </p:sp>
      <p:sp>
        <p:nvSpPr>
          <p:cNvPr id="59" name="Slide Number Placeholder 3"/>
          <p:cNvSpPr>
            <a:spLocks noGrp="1"/>
          </p:cNvSpPr>
          <p:nvPr>
            <p:ph type="sldNum" sz="quarter" idx="12"/>
          </p:nvPr>
        </p:nvSpPr>
        <p:spPr/>
        <p:txBody>
          <a:bodyPr/>
          <a:lstStyle/>
          <a:p>
            <a:fld id="{6C851D19-9495-F843-8984-3E483C9596C8}" type="slidenum">
              <a:rPr lang="en-US"/>
              <a:pPr/>
              <a:t>92</a:t>
            </a:fld>
            <a:endParaRPr lang="en-US"/>
          </a:p>
        </p:txBody>
      </p:sp>
      <p:grpSp>
        <p:nvGrpSpPr>
          <p:cNvPr id="5133" name="Group 13"/>
          <p:cNvGrpSpPr>
            <a:grpSpLocks/>
          </p:cNvGrpSpPr>
          <p:nvPr/>
        </p:nvGrpSpPr>
        <p:grpSpPr bwMode="auto">
          <a:xfrm>
            <a:off x="762000" y="2940050"/>
            <a:ext cx="1522413" cy="1370013"/>
            <a:chOff x="0" y="0"/>
            <a:chExt cx="959" cy="863"/>
          </a:xfrm>
        </p:grpSpPr>
        <p:sp>
          <p:nvSpPr>
            <p:cNvPr id="5134" name="AutoShape 14"/>
            <p:cNvSpPr>
              <a:spLocks/>
            </p:cNvSpPr>
            <p:nvPr/>
          </p:nvSpPr>
          <p:spPr bwMode="auto">
            <a:xfrm>
              <a:off x="0" y="0"/>
              <a:ext cx="959" cy="863"/>
            </a:xfrm>
            <a:custGeom>
              <a:avLst/>
              <a:gdLst/>
              <a:ahLst/>
              <a:cxnLst/>
              <a:rect l="0" t="0" r="r" b="b"/>
              <a:pathLst>
                <a:path w="21600" h="21600">
                  <a:moveTo>
                    <a:pt x="0" y="20175"/>
                  </a:moveTo>
                  <a:cubicBezTo>
                    <a:pt x="945" y="20575"/>
                    <a:pt x="1887" y="20803"/>
                    <a:pt x="2795" y="21088"/>
                  </a:cubicBezTo>
                  <a:cubicBezTo>
                    <a:pt x="3587" y="21315"/>
                    <a:pt x="4343" y="21373"/>
                    <a:pt x="5061" y="21600"/>
                  </a:cubicBezTo>
                  <a:cubicBezTo>
                    <a:pt x="7098" y="21600"/>
                    <a:pt x="7628" y="21373"/>
                    <a:pt x="8156" y="21315"/>
                  </a:cubicBezTo>
                  <a:cubicBezTo>
                    <a:pt x="8723" y="21200"/>
                    <a:pt x="9326" y="20973"/>
                    <a:pt x="9856" y="20803"/>
                  </a:cubicBezTo>
                  <a:cubicBezTo>
                    <a:pt x="10346" y="20575"/>
                    <a:pt x="10802" y="20403"/>
                    <a:pt x="11329" y="20063"/>
                  </a:cubicBezTo>
                  <a:cubicBezTo>
                    <a:pt x="11819" y="19890"/>
                    <a:pt x="12349" y="19663"/>
                    <a:pt x="12877" y="19378"/>
                  </a:cubicBezTo>
                  <a:cubicBezTo>
                    <a:pt x="13444" y="19150"/>
                    <a:pt x="13972" y="18865"/>
                    <a:pt x="14577" y="18638"/>
                  </a:cubicBezTo>
                  <a:cubicBezTo>
                    <a:pt x="15179" y="18465"/>
                    <a:pt x="15784" y="18125"/>
                    <a:pt x="16539" y="17952"/>
                  </a:cubicBezTo>
                  <a:cubicBezTo>
                    <a:pt x="17257" y="17839"/>
                    <a:pt x="17937" y="17554"/>
                    <a:pt x="18768" y="17439"/>
                  </a:cubicBezTo>
                  <a:cubicBezTo>
                    <a:pt x="19638" y="17439"/>
                    <a:pt x="20580" y="17324"/>
                    <a:pt x="21600" y="17324"/>
                  </a:cubicBezTo>
                  <a:lnTo>
                    <a:pt x="21600" y="0"/>
                  </a:lnTo>
                  <a:lnTo>
                    <a:pt x="0" y="0"/>
                  </a:lnTo>
                  <a:close/>
                  <a:moveTo>
                    <a:pt x="0" y="20175"/>
                  </a:moveTo>
                </a:path>
              </a:pathLst>
            </a:custGeom>
            <a:solidFill>
              <a:schemeClr val="accent1"/>
            </a:solidFill>
            <a:ln w="127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5135" name="Rectangle 15"/>
            <p:cNvSpPr>
              <a:spLocks/>
            </p:cNvSpPr>
            <p:nvPr/>
          </p:nvSpPr>
          <p:spPr bwMode="auto">
            <a:xfrm>
              <a:off x="295" y="242"/>
              <a:ext cx="369" cy="208"/>
            </a:xfrm>
            <a:prstGeom prst="rect">
              <a:avLst/>
            </a:prstGeom>
            <a:noFill/>
            <a:ln w="12700">
              <a:noFill/>
              <a:miter lim="800000"/>
              <a:headEnd type="none" w="med" len="med"/>
              <a:tailEnd type="none" w="med" len="med"/>
            </a:ln>
          </p:spPr>
          <p:txBody>
            <a:bodyPr wrap="none" lIns="38100" tIns="38100" bIns="38100" anchor="ctr">
              <a:prstTxWarp prst="textNoShape">
                <a:avLst/>
              </a:prstTxWarp>
              <a:spAutoFit/>
            </a:bodyPr>
            <a:lstStyle/>
            <a:p>
              <a:pPr marL="14288" algn="ctr"/>
              <a:r>
                <a:rPr lang="en-US">
                  <a:solidFill>
                    <a:schemeClr val="tx1"/>
                  </a:solidFill>
                  <a:ea typeface="Arial" pitchFamily="-107" charset="0"/>
                  <a:cs typeface="Arial" pitchFamily="-107" charset="0"/>
                </a:rPr>
                <a:t>data</a:t>
              </a:r>
            </a:p>
          </p:txBody>
        </p:sp>
      </p:grpSp>
      <p:grpSp>
        <p:nvGrpSpPr>
          <p:cNvPr id="5136" name="Group 16"/>
          <p:cNvGrpSpPr>
            <a:grpSpLocks/>
          </p:cNvGrpSpPr>
          <p:nvPr/>
        </p:nvGrpSpPr>
        <p:grpSpPr bwMode="auto">
          <a:xfrm>
            <a:off x="6781800" y="2940050"/>
            <a:ext cx="1522413" cy="1370013"/>
            <a:chOff x="0" y="0"/>
            <a:chExt cx="959" cy="863"/>
          </a:xfrm>
        </p:grpSpPr>
        <p:sp>
          <p:nvSpPr>
            <p:cNvPr id="5137" name="AutoShape 17"/>
            <p:cNvSpPr>
              <a:spLocks/>
            </p:cNvSpPr>
            <p:nvPr/>
          </p:nvSpPr>
          <p:spPr bwMode="auto">
            <a:xfrm>
              <a:off x="0" y="0"/>
              <a:ext cx="959" cy="863"/>
            </a:xfrm>
            <a:custGeom>
              <a:avLst/>
              <a:gdLst/>
              <a:ahLst/>
              <a:cxnLst/>
              <a:rect l="0" t="0" r="r" b="b"/>
              <a:pathLst>
                <a:path w="21600" h="21600">
                  <a:moveTo>
                    <a:pt x="0" y="20175"/>
                  </a:moveTo>
                  <a:cubicBezTo>
                    <a:pt x="945" y="20575"/>
                    <a:pt x="1887" y="20803"/>
                    <a:pt x="2795" y="21088"/>
                  </a:cubicBezTo>
                  <a:cubicBezTo>
                    <a:pt x="3587" y="21315"/>
                    <a:pt x="4343" y="21373"/>
                    <a:pt x="5061" y="21600"/>
                  </a:cubicBezTo>
                  <a:cubicBezTo>
                    <a:pt x="7098" y="21600"/>
                    <a:pt x="7628" y="21373"/>
                    <a:pt x="8156" y="21315"/>
                  </a:cubicBezTo>
                  <a:cubicBezTo>
                    <a:pt x="8723" y="21200"/>
                    <a:pt x="9326" y="20973"/>
                    <a:pt x="9856" y="20803"/>
                  </a:cubicBezTo>
                  <a:cubicBezTo>
                    <a:pt x="10346" y="20575"/>
                    <a:pt x="10802" y="20403"/>
                    <a:pt x="11329" y="20063"/>
                  </a:cubicBezTo>
                  <a:cubicBezTo>
                    <a:pt x="11819" y="19890"/>
                    <a:pt x="12349" y="19663"/>
                    <a:pt x="12877" y="19378"/>
                  </a:cubicBezTo>
                  <a:cubicBezTo>
                    <a:pt x="13444" y="19150"/>
                    <a:pt x="13972" y="18865"/>
                    <a:pt x="14577" y="18638"/>
                  </a:cubicBezTo>
                  <a:cubicBezTo>
                    <a:pt x="15179" y="18465"/>
                    <a:pt x="15784" y="18125"/>
                    <a:pt x="16539" y="17952"/>
                  </a:cubicBezTo>
                  <a:cubicBezTo>
                    <a:pt x="17257" y="17839"/>
                    <a:pt x="17937" y="17554"/>
                    <a:pt x="18768" y="17439"/>
                  </a:cubicBezTo>
                  <a:cubicBezTo>
                    <a:pt x="19638" y="17439"/>
                    <a:pt x="20580" y="17324"/>
                    <a:pt x="21600" y="17324"/>
                  </a:cubicBezTo>
                  <a:lnTo>
                    <a:pt x="21600" y="0"/>
                  </a:lnTo>
                  <a:lnTo>
                    <a:pt x="0" y="0"/>
                  </a:lnTo>
                  <a:close/>
                  <a:moveTo>
                    <a:pt x="0" y="20175"/>
                  </a:moveTo>
                </a:path>
              </a:pathLst>
            </a:custGeom>
            <a:solidFill>
              <a:srgbClr val="FFCC99">
                <a:alpha val="48627"/>
              </a:srgbClr>
            </a:solidFill>
            <a:ln w="127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5138" name="Rectangle 18"/>
            <p:cNvSpPr>
              <a:spLocks/>
            </p:cNvSpPr>
            <p:nvPr/>
          </p:nvSpPr>
          <p:spPr bwMode="auto">
            <a:xfrm>
              <a:off x="70" y="158"/>
              <a:ext cx="819" cy="376"/>
            </a:xfrm>
            <a:prstGeom prst="rect">
              <a:avLst/>
            </a:prstGeom>
            <a:noFill/>
            <a:ln w="12700">
              <a:noFill/>
              <a:miter lim="800000"/>
              <a:headEnd type="none" w="med" len="med"/>
              <a:tailEnd type="none" w="med" len="med"/>
            </a:ln>
          </p:spPr>
          <p:txBody>
            <a:bodyPr wrap="none" lIns="38100" tIns="38100" bIns="38100" anchor="ctr">
              <a:prstTxWarp prst="textNoShape">
                <a:avLst/>
              </a:prstTxWarp>
              <a:spAutoFit/>
            </a:bodyPr>
            <a:lstStyle/>
            <a:p>
              <a:pPr marL="14288" algn="ctr"/>
              <a:r>
                <a:rPr lang="en-US">
                  <a:solidFill>
                    <a:schemeClr val="tx1"/>
                  </a:solidFill>
                  <a:ea typeface="Arial" pitchFamily="-107" charset="0"/>
                  <a:cs typeface="Arial" pitchFamily="-107" charset="0"/>
                </a:rPr>
                <a:t>voice</a:t>
              </a:r>
            </a:p>
            <a:p>
              <a:pPr marL="14288" algn="ctr"/>
              <a:r>
                <a:rPr lang="en-US">
                  <a:solidFill>
                    <a:schemeClr val="tx1"/>
                  </a:solidFill>
                  <a:ea typeface="Arial" pitchFamily="-107" charset="0"/>
                  <a:cs typeface="Arial" pitchFamily="-107" charset="0"/>
                </a:rPr>
                <a:t>(telephone)</a:t>
              </a:r>
            </a:p>
          </p:txBody>
        </p:sp>
      </p:grpSp>
      <p:grpSp>
        <p:nvGrpSpPr>
          <p:cNvPr id="5139" name="Group 19"/>
          <p:cNvGrpSpPr>
            <a:grpSpLocks/>
          </p:cNvGrpSpPr>
          <p:nvPr/>
        </p:nvGrpSpPr>
        <p:grpSpPr bwMode="auto">
          <a:xfrm>
            <a:off x="3810000" y="2940050"/>
            <a:ext cx="1522413" cy="1370013"/>
            <a:chOff x="0" y="0"/>
            <a:chExt cx="959" cy="863"/>
          </a:xfrm>
        </p:grpSpPr>
        <p:sp>
          <p:nvSpPr>
            <p:cNvPr id="5140" name="AutoShape 20"/>
            <p:cNvSpPr>
              <a:spLocks/>
            </p:cNvSpPr>
            <p:nvPr/>
          </p:nvSpPr>
          <p:spPr bwMode="auto">
            <a:xfrm>
              <a:off x="0" y="0"/>
              <a:ext cx="959" cy="863"/>
            </a:xfrm>
            <a:custGeom>
              <a:avLst/>
              <a:gdLst/>
              <a:ahLst/>
              <a:cxnLst/>
              <a:rect l="0" t="0" r="r" b="b"/>
              <a:pathLst>
                <a:path w="21600" h="21600">
                  <a:moveTo>
                    <a:pt x="0" y="20175"/>
                  </a:moveTo>
                  <a:cubicBezTo>
                    <a:pt x="945" y="20575"/>
                    <a:pt x="1887" y="20803"/>
                    <a:pt x="2795" y="21088"/>
                  </a:cubicBezTo>
                  <a:cubicBezTo>
                    <a:pt x="3587" y="21315"/>
                    <a:pt x="4343" y="21373"/>
                    <a:pt x="5061" y="21600"/>
                  </a:cubicBezTo>
                  <a:cubicBezTo>
                    <a:pt x="7098" y="21600"/>
                    <a:pt x="7628" y="21373"/>
                    <a:pt x="8156" y="21315"/>
                  </a:cubicBezTo>
                  <a:cubicBezTo>
                    <a:pt x="8723" y="21200"/>
                    <a:pt x="9326" y="20973"/>
                    <a:pt x="9856" y="20803"/>
                  </a:cubicBezTo>
                  <a:cubicBezTo>
                    <a:pt x="10346" y="20575"/>
                    <a:pt x="10802" y="20403"/>
                    <a:pt x="11329" y="20063"/>
                  </a:cubicBezTo>
                  <a:cubicBezTo>
                    <a:pt x="11819" y="19890"/>
                    <a:pt x="12349" y="19663"/>
                    <a:pt x="12877" y="19378"/>
                  </a:cubicBezTo>
                  <a:cubicBezTo>
                    <a:pt x="13444" y="19150"/>
                    <a:pt x="13972" y="18865"/>
                    <a:pt x="14577" y="18638"/>
                  </a:cubicBezTo>
                  <a:cubicBezTo>
                    <a:pt x="15179" y="18465"/>
                    <a:pt x="15784" y="18125"/>
                    <a:pt x="16539" y="17952"/>
                  </a:cubicBezTo>
                  <a:cubicBezTo>
                    <a:pt x="17257" y="17839"/>
                    <a:pt x="17937" y="17554"/>
                    <a:pt x="18768" y="17439"/>
                  </a:cubicBezTo>
                  <a:cubicBezTo>
                    <a:pt x="19638" y="17439"/>
                    <a:pt x="20580" y="17324"/>
                    <a:pt x="21600" y="17324"/>
                  </a:cubicBezTo>
                  <a:lnTo>
                    <a:pt x="21600" y="0"/>
                  </a:lnTo>
                  <a:lnTo>
                    <a:pt x="0" y="0"/>
                  </a:lnTo>
                  <a:close/>
                  <a:moveTo>
                    <a:pt x="0" y="20175"/>
                  </a:moveTo>
                </a:path>
              </a:pathLst>
            </a:custGeom>
            <a:solidFill>
              <a:srgbClr val="00CCFF">
                <a:alpha val="57646"/>
              </a:srgbClr>
            </a:solidFill>
            <a:ln w="127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5141" name="Rectangle 21"/>
            <p:cNvSpPr>
              <a:spLocks/>
            </p:cNvSpPr>
            <p:nvPr/>
          </p:nvSpPr>
          <p:spPr bwMode="auto">
            <a:xfrm>
              <a:off x="96" y="158"/>
              <a:ext cx="767" cy="376"/>
            </a:xfrm>
            <a:prstGeom prst="rect">
              <a:avLst/>
            </a:prstGeom>
            <a:noFill/>
            <a:ln w="12700">
              <a:noFill/>
              <a:miter lim="800000"/>
              <a:headEnd type="none" w="med" len="med"/>
              <a:tailEnd type="none" w="med" len="med"/>
            </a:ln>
          </p:spPr>
          <p:txBody>
            <a:bodyPr wrap="none" lIns="38100" tIns="38100" bIns="38100" anchor="ctr">
              <a:prstTxWarp prst="textNoShape">
                <a:avLst/>
              </a:prstTxWarp>
              <a:spAutoFit/>
            </a:bodyPr>
            <a:lstStyle/>
            <a:p>
              <a:pPr marL="14288" algn="ctr"/>
              <a:r>
                <a:rPr lang="en-US">
                  <a:solidFill>
                    <a:schemeClr val="tx1"/>
                  </a:solidFill>
                  <a:ea typeface="Arial" pitchFamily="-107" charset="0"/>
                  <a:cs typeface="Arial" pitchFamily="-107" charset="0"/>
                </a:rPr>
                <a:t>broadcast</a:t>
              </a:r>
            </a:p>
            <a:p>
              <a:pPr marL="14288" algn="ctr"/>
              <a:r>
                <a:rPr lang="en-US">
                  <a:solidFill>
                    <a:schemeClr val="tx1"/>
                  </a:solidFill>
                  <a:ea typeface="Arial" pitchFamily="-107" charset="0"/>
                  <a:cs typeface="Arial" pitchFamily="-107" charset="0"/>
                </a:rPr>
                <a:t>(radio, TV)</a:t>
              </a:r>
            </a:p>
          </p:txBody>
        </p:sp>
      </p:grpSp>
      <p:sp>
        <p:nvSpPr>
          <p:cNvPr id="5142" name="Rectangle 22"/>
          <p:cNvSpPr>
            <a:spLocks/>
          </p:cNvSpPr>
          <p:nvPr/>
        </p:nvSpPr>
        <p:spPr bwMode="auto">
          <a:xfrm>
            <a:off x="838200" y="4464050"/>
            <a:ext cx="1614488" cy="889000"/>
          </a:xfrm>
          <a:prstGeom prst="rect">
            <a:avLst/>
          </a:prstGeom>
          <a:noFill/>
          <a:ln w="12700">
            <a:noFill/>
            <a:miter lim="800000"/>
            <a:headEnd type="none" w="med" len="med"/>
            <a:tailEnd type="none" w="med" len="med"/>
          </a:ln>
        </p:spPr>
        <p:txBody>
          <a:bodyPr wrap="none" lIns="0" tIns="0" rIns="40639" bIns="0">
            <a:prstTxWarp prst="textNoShape">
              <a:avLst/>
            </a:prstTxWarp>
            <a:spAutoFit/>
          </a:bodyPr>
          <a:lstStyle/>
          <a:p>
            <a:pPr marL="39688"/>
            <a:r>
              <a:rPr lang="en-US">
                <a:solidFill>
                  <a:schemeClr val="tx1"/>
                </a:solidFill>
                <a:ea typeface="Arial" pitchFamily="-107" charset="0"/>
                <a:cs typeface="Arial" pitchFamily="-107" charset="0"/>
              </a:rPr>
              <a:t>generality</a:t>
            </a:r>
          </a:p>
          <a:p>
            <a:pPr marL="39688"/>
            <a:r>
              <a:rPr lang="en-US">
                <a:solidFill>
                  <a:schemeClr val="tx1"/>
                </a:solidFill>
                <a:ea typeface="Arial" pitchFamily="-107" charset="0"/>
                <a:cs typeface="Arial" pitchFamily="-107" charset="0"/>
              </a:rPr>
              <a:t>data integrity</a:t>
            </a:r>
          </a:p>
          <a:p>
            <a:pPr marL="39688"/>
            <a:r>
              <a:rPr lang="en-US">
                <a:solidFill>
                  <a:schemeClr val="tx1"/>
                </a:solidFill>
                <a:ea typeface="Arial" pitchFamily="-107" charset="0"/>
                <a:cs typeface="Arial" pitchFamily="-107" charset="0"/>
              </a:rPr>
              <a:t>access control</a:t>
            </a:r>
          </a:p>
        </p:txBody>
      </p:sp>
      <p:grpSp>
        <p:nvGrpSpPr>
          <p:cNvPr id="5143" name="Group 23"/>
          <p:cNvGrpSpPr>
            <a:grpSpLocks/>
          </p:cNvGrpSpPr>
          <p:nvPr/>
        </p:nvGrpSpPr>
        <p:grpSpPr bwMode="auto">
          <a:xfrm>
            <a:off x="1446213" y="2208213"/>
            <a:ext cx="1373187" cy="738187"/>
            <a:chOff x="0" y="0"/>
            <a:chExt cx="864" cy="465"/>
          </a:xfrm>
        </p:grpSpPr>
        <p:sp>
          <p:nvSpPr>
            <p:cNvPr id="5144" name="AutoShape 24"/>
            <p:cNvSpPr>
              <a:spLocks/>
            </p:cNvSpPr>
            <p:nvPr/>
          </p:nvSpPr>
          <p:spPr bwMode="auto">
            <a:xfrm>
              <a:off x="0" y="0"/>
              <a:ext cx="864" cy="465"/>
            </a:xfrm>
            <a:custGeom>
              <a:avLst/>
              <a:gdLst/>
              <a:ahLst/>
              <a:cxnLst/>
              <a:rect l="0" t="0" r="r" b="b"/>
              <a:pathLst>
                <a:path w="19320" h="20596">
                  <a:moveTo>
                    <a:pt x="6815" y="16632"/>
                  </a:moveTo>
                  <a:cubicBezTo>
                    <a:pt x="1718" y="15248"/>
                    <a:pt x="-1140" y="10489"/>
                    <a:pt x="431" y="6001"/>
                  </a:cubicBezTo>
                  <a:cubicBezTo>
                    <a:pt x="2002" y="1513"/>
                    <a:pt x="7408" y="-1004"/>
                    <a:pt x="12505" y="379"/>
                  </a:cubicBezTo>
                  <a:cubicBezTo>
                    <a:pt x="17602" y="1763"/>
                    <a:pt x="20460" y="6522"/>
                    <a:pt x="18889" y="11010"/>
                  </a:cubicBezTo>
                  <a:cubicBezTo>
                    <a:pt x="17729" y="14323"/>
                    <a:pt x="14402" y="16684"/>
                    <a:pt x="10479" y="16978"/>
                  </a:cubicBezTo>
                  <a:lnTo>
                    <a:pt x="8185" y="20596"/>
                  </a:lnTo>
                  <a:close/>
                  <a:moveTo>
                    <a:pt x="6815" y="16632"/>
                  </a:moveTo>
                </a:path>
              </a:pathLst>
            </a:custGeom>
            <a:solidFill>
              <a:schemeClr val="accent1"/>
            </a:solidFill>
            <a:ln w="127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5145" name="Rectangle 25"/>
            <p:cNvSpPr>
              <a:spLocks/>
            </p:cNvSpPr>
            <p:nvPr/>
          </p:nvSpPr>
          <p:spPr bwMode="auto">
            <a:xfrm>
              <a:off x="128" y="56"/>
              <a:ext cx="608" cy="280"/>
            </a:xfrm>
            <a:prstGeom prst="rect">
              <a:avLst/>
            </a:prstGeom>
            <a:noFill/>
            <a:ln w="12700">
              <a:noFill/>
              <a:miter lim="800000"/>
              <a:headEnd type="none" w="med" len="med"/>
              <a:tailEnd type="none" w="med" len="med"/>
            </a:ln>
          </p:spPr>
          <p:txBody>
            <a:bodyPr lIns="38100" tIns="38100" rIns="78049" bIns="38100">
              <a:prstTxWarp prst="textNoShape">
                <a:avLst/>
              </a:prstTxWarp>
            </a:bodyPr>
            <a:lstStyle/>
            <a:p>
              <a:pPr marL="1588" algn="ctr"/>
              <a:r>
                <a:rPr lang="en-US" sz="1200">
                  <a:solidFill>
                    <a:schemeClr val="tx1"/>
                  </a:solidFill>
                  <a:ea typeface="Arial" pitchFamily="-107" charset="0"/>
                  <a:cs typeface="Arial" pitchFamily="-107" charset="0"/>
                </a:rPr>
                <a:t>machine </a:t>
              </a:r>
              <a:r>
                <a:rPr lang="en-US" sz="1200">
                  <a:solidFill>
                    <a:schemeClr val="tx1"/>
                  </a:solidFill>
                  <a:latin typeface="Wingdings" pitchFamily="-107" charset="2"/>
                  <a:ea typeface="Wingdings" pitchFamily="-107" charset="2"/>
                  <a:cs typeface="Wingdings" pitchFamily="-107" charset="2"/>
                  <a:sym typeface="Wingdings" pitchFamily="-107" charset="2"/>
                </a:rPr>
                <a:t></a:t>
              </a:r>
              <a:r>
                <a:rPr lang="en-US" sz="1200">
                  <a:solidFill>
                    <a:schemeClr val="tx1"/>
                  </a:solidFill>
                  <a:ea typeface="Arial" pitchFamily="-107" charset="0"/>
                  <a:cs typeface="Arial" pitchFamily="-107" charset="0"/>
                </a:rPr>
                <a:t> machine</a:t>
              </a:r>
            </a:p>
          </p:txBody>
        </p:sp>
      </p:grpSp>
      <p:grpSp>
        <p:nvGrpSpPr>
          <p:cNvPr id="5146" name="Group 26"/>
          <p:cNvGrpSpPr>
            <a:grpSpLocks/>
          </p:cNvGrpSpPr>
          <p:nvPr/>
        </p:nvGrpSpPr>
        <p:grpSpPr bwMode="auto">
          <a:xfrm>
            <a:off x="4695825" y="2284413"/>
            <a:ext cx="1400175" cy="692150"/>
            <a:chOff x="0" y="0"/>
            <a:chExt cx="882" cy="435"/>
          </a:xfrm>
        </p:grpSpPr>
        <p:sp>
          <p:nvSpPr>
            <p:cNvPr id="5147" name="AutoShape 27"/>
            <p:cNvSpPr>
              <a:spLocks/>
            </p:cNvSpPr>
            <p:nvPr/>
          </p:nvSpPr>
          <p:spPr bwMode="auto">
            <a:xfrm>
              <a:off x="0" y="0"/>
              <a:ext cx="882" cy="435"/>
            </a:xfrm>
            <a:custGeom>
              <a:avLst/>
              <a:gdLst/>
              <a:ahLst/>
              <a:cxnLst/>
              <a:rect l="0" t="0" r="r" b="b"/>
              <a:pathLst>
                <a:path w="20368" h="20352">
                  <a:moveTo>
                    <a:pt x="4088" y="13915"/>
                  </a:moveTo>
                  <a:cubicBezTo>
                    <a:pt x="1400" y="9769"/>
                    <a:pt x="2538" y="4199"/>
                    <a:pt x="6631" y="1476"/>
                  </a:cubicBezTo>
                  <a:cubicBezTo>
                    <a:pt x="10725" y="-1248"/>
                    <a:pt x="16222" y="-95"/>
                    <a:pt x="18911" y="4052"/>
                  </a:cubicBezTo>
                  <a:cubicBezTo>
                    <a:pt x="21600" y="8198"/>
                    <a:pt x="20461" y="13767"/>
                    <a:pt x="16368" y="16491"/>
                  </a:cubicBezTo>
                  <a:cubicBezTo>
                    <a:pt x="13347" y="18501"/>
                    <a:pt x="9424" y="18453"/>
                    <a:pt x="6452" y="16369"/>
                  </a:cubicBezTo>
                  <a:lnTo>
                    <a:pt x="0" y="20352"/>
                  </a:lnTo>
                  <a:close/>
                  <a:moveTo>
                    <a:pt x="4088" y="13915"/>
                  </a:moveTo>
                </a:path>
              </a:pathLst>
            </a:custGeom>
            <a:solidFill>
              <a:srgbClr val="00CCFF">
                <a:alpha val="57646"/>
              </a:srgbClr>
            </a:solidFill>
            <a:ln w="127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5148" name="Rectangle 28"/>
            <p:cNvSpPr>
              <a:spLocks/>
            </p:cNvSpPr>
            <p:nvPr/>
          </p:nvSpPr>
          <p:spPr bwMode="auto">
            <a:xfrm>
              <a:off x="225" y="56"/>
              <a:ext cx="544" cy="280"/>
            </a:xfrm>
            <a:prstGeom prst="rect">
              <a:avLst/>
            </a:prstGeom>
            <a:noFill/>
            <a:ln w="12700">
              <a:noFill/>
              <a:miter lim="800000"/>
              <a:headEnd type="none" w="med" len="med"/>
              <a:tailEnd type="none" w="med" len="med"/>
            </a:ln>
          </p:spPr>
          <p:txBody>
            <a:bodyPr lIns="38100" tIns="38100" rIns="78049" bIns="38100">
              <a:prstTxWarp prst="textNoShape">
                <a:avLst/>
              </a:prstTxWarp>
            </a:bodyPr>
            <a:lstStyle/>
            <a:p>
              <a:pPr marL="1588" algn="ctr"/>
              <a:r>
                <a:rPr lang="en-US" sz="1200">
                  <a:solidFill>
                    <a:schemeClr val="tx1"/>
                  </a:solidFill>
                  <a:ea typeface="Arial" pitchFamily="-107" charset="0"/>
                  <a:cs typeface="Arial" pitchFamily="-107" charset="0"/>
                </a:rPr>
                <a:t>machine </a:t>
              </a:r>
              <a:r>
                <a:rPr lang="en-US" sz="1200">
                  <a:solidFill>
                    <a:schemeClr val="tx1"/>
                  </a:solidFill>
                  <a:latin typeface="Wingdings" pitchFamily="-107" charset="2"/>
                  <a:ea typeface="Wingdings" pitchFamily="-107" charset="2"/>
                  <a:cs typeface="Wingdings" pitchFamily="-107" charset="2"/>
                  <a:sym typeface="Wingdings" pitchFamily="-107" charset="2"/>
                </a:rPr>
                <a:t></a:t>
              </a:r>
              <a:r>
                <a:rPr lang="en-US" sz="1200">
                  <a:solidFill>
                    <a:schemeClr val="tx1"/>
                  </a:solidFill>
                  <a:ea typeface="Arial" pitchFamily="-107" charset="0"/>
                  <a:cs typeface="Arial" pitchFamily="-107" charset="0"/>
                </a:rPr>
                <a:t> human</a:t>
              </a:r>
            </a:p>
          </p:txBody>
        </p:sp>
      </p:grpSp>
      <p:grpSp>
        <p:nvGrpSpPr>
          <p:cNvPr id="5149" name="Group 29"/>
          <p:cNvGrpSpPr>
            <a:grpSpLocks/>
          </p:cNvGrpSpPr>
          <p:nvPr/>
        </p:nvGrpSpPr>
        <p:grpSpPr bwMode="auto">
          <a:xfrm>
            <a:off x="6932613" y="2208213"/>
            <a:ext cx="1220787" cy="719137"/>
            <a:chOff x="0" y="0"/>
            <a:chExt cx="768" cy="453"/>
          </a:xfrm>
        </p:grpSpPr>
        <p:sp>
          <p:nvSpPr>
            <p:cNvPr id="5150" name="AutoShape 30"/>
            <p:cNvSpPr>
              <a:spLocks/>
            </p:cNvSpPr>
            <p:nvPr/>
          </p:nvSpPr>
          <p:spPr bwMode="auto">
            <a:xfrm>
              <a:off x="0" y="0"/>
              <a:ext cx="768" cy="453"/>
            </a:xfrm>
            <a:custGeom>
              <a:avLst/>
              <a:gdLst/>
              <a:ahLst/>
              <a:cxnLst/>
              <a:rect l="0" t="0" r="r" b="b"/>
              <a:pathLst>
                <a:path w="18984" h="20408">
                  <a:moveTo>
                    <a:pt x="5641" y="16556"/>
                  </a:moveTo>
                  <a:cubicBezTo>
                    <a:pt x="851" y="14617"/>
                    <a:pt x="-1308" y="9507"/>
                    <a:pt x="819" y="5141"/>
                  </a:cubicBezTo>
                  <a:cubicBezTo>
                    <a:pt x="2946" y="775"/>
                    <a:pt x="8553" y="-1192"/>
                    <a:pt x="13343" y="747"/>
                  </a:cubicBezTo>
                  <a:cubicBezTo>
                    <a:pt x="18133" y="2685"/>
                    <a:pt x="20292" y="7796"/>
                    <a:pt x="18165" y="12161"/>
                  </a:cubicBezTo>
                  <a:cubicBezTo>
                    <a:pt x="16595" y="15383"/>
                    <a:pt x="13036" y="17415"/>
                    <a:pt x="9170" y="17295"/>
                  </a:cubicBezTo>
                  <a:lnTo>
                    <a:pt x="6526" y="20408"/>
                  </a:lnTo>
                  <a:close/>
                  <a:moveTo>
                    <a:pt x="5641" y="16556"/>
                  </a:moveTo>
                </a:path>
              </a:pathLst>
            </a:custGeom>
            <a:solidFill>
              <a:srgbClr val="FFCC99">
                <a:alpha val="48627"/>
              </a:srgbClr>
            </a:solidFill>
            <a:ln w="127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5151" name="Rectangle 31"/>
            <p:cNvSpPr>
              <a:spLocks/>
            </p:cNvSpPr>
            <p:nvPr/>
          </p:nvSpPr>
          <p:spPr bwMode="auto">
            <a:xfrm>
              <a:off x="112" y="56"/>
              <a:ext cx="544" cy="280"/>
            </a:xfrm>
            <a:prstGeom prst="rect">
              <a:avLst/>
            </a:prstGeom>
            <a:noFill/>
            <a:ln w="12700">
              <a:noFill/>
              <a:miter lim="800000"/>
              <a:headEnd type="none" w="med" len="med"/>
              <a:tailEnd type="none" w="med" len="med"/>
            </a:ln>
          </p:spPr>
          <p:txBody>
            <a:bodyPr lIns="38100" tIns="38100" rIns="78049" bIns="38100">
              <a:prstTxWarp prst="textNoShape">
                <a:avLst/>
              </a:prstTxWarp>
            </a:bodyPr>
            <a:lstStyle/>
            <a:p>
              <a:pPr marL="1588" algn="ctr"/>
              <a:r>
                <a:rPr lang="en-US" sz="1200">
                  <a:solidFill>
                    <a:schemeClr val="tx1"/>
                  </a:solidFill>
                  <a:ea typeface="Arial" pitchFamily="-107" charset="0"/>
                  <a:cs typeface="Arial" pitchFamily="-107" charset="0"/>
                </a:rPr>
                <a:t>human </a:t>
              </a:r>
              <a:r>
                <a:rPr lang="en-US" sz="1200">
                  <a:solidFill>
                    <a:schemeClr val="tx1"/>
                  </a:solidFill>
                  <a:latin typeface="Wingdings" pitchFamily="-107" charset="2"/>
                  <a:ea typeface="Wingdings" pitchFamily="-107" charset="2"/>
                  <a:cs typeface="Wingdings" pitchFamily="-107" charset="2"/>
                  <a:sym typeface="Wingdings" pitchFamily="-107" charset="2"/>
                </a:rPr>
                <a:t></a:t>
              </a:r>
              <a:r>
                <a:rPr lang="en-US" sz="1200">
                  <a:solidFill>
                    <a:schemeClr val="tx1"/>
                  </a:solidFill>
                  <a:ea typeface="Arial" pitchFamily="-107" charset="0"/>
                  <a:cs typeface="Arial" pitchFamily="-107" charset="0"/>
                </a:rPr>
                <a:t> human</a:t>
              </a:r>
            </a:p>
          </p:txBody>
        </p:sp>
      </p:grpSp>
      <p:sp>
        <p:nvSpPr>
          <p:cNvPr id="5152" name="Rectangle 32"/>
          <p:cNvSpPr>
            <a:spLocks/>
          </p:cNvSpPr>
          <p:nvPr/>
        </p:nvSpPr>
        <p:spPr bwMode="auto">
          <a:xfrm>
            <a:off x="4191000" y="4343400"/>
            <a:ext cx="2338388" cy="889000"/>
          </a:xfrm>
          <a:prstGeom prst="rect">
            <a:avLst/>
          </a:prstGeom>
          <a:noFill/>
          <a:ln w="12700">
            <a:noFill/>
            <a:miter lim="800000"/>
            <a:headEnd type="none" w="med" len="med"/>
            <a:tailEnd type="none" w="med" len="med"/>
          </a:ln>
        </p:spPr>
        <p:txBody>
          <a:bodyPr wrap="none" lIns="0" tIns="0" rIns="40639" bIns="0">
            <a:prstTxWarp prst="textNoShape">
              <a:avLst/>
            </a:prstTxWarp>
            <a:spAutoFit/>
          </a:bodyPr>
          <a:lstStyle/>
          <a:p>
            <a:pPr marL="39688"/>
            <a:r>
              <a:rPr lang="en-US">
                <a:solidFill>
                  <a:schemeClr val="tx1"/>
                </a:solidFill>
                <a:ea typeface="Arial" pitchFamily="-107" charset="0"/>
                <a:cs typeface="Arial" pitchFamily="-107" charset="0"/>
              </a:rPr>
              <a:t>low cost</a:t>
            </a:r>
          </a:p>
          <a:p>
            <a:pPr marL="39688"/>
            <a:r>
              <a:rPr lang="en-US">
                <a:solidFill>
                  <a:schemeClr val="tx1"/>
                </a:solidFill>
                <a:ea typeface="Arial" pitchFamily="-107" charset="0"/>
                <a:cs typeface="Arial" pitchFamily="-107" charset="0"/>
              </a:rPr>
              <a:t>scalability</a:t>
            </a:r>
          </a:p>
          <a:p>
            <a:pPr marL="39688"/>
            <a:r>
              <a:rPr lang="en-US">
                <a:solidFill>
                  <a:schemeClr val="tx1"/>
                </a:solidFill>
                <a:ea typeface="Arial" pitchFamily="-107" charset="0"/>
                <a:cs typeface="Arial" pitchFamily="-107" charset="0"/>
              </a:rPr>
              <a:t>copyright prot. (DRM)</a:t>
            </a:r>
          </a:p>
        </p:txBody>
      </p:sp>
      <p:sp>
        <p:nvSpPr>
          <p:cNvPr id="5153" name="Rectangle 33"/>
          <p:cNvSpPr>
            <a:spLocks/>
          </p:cNvSpPr>
          <p:nvPr/>
        </p:nvSpPr>
        <p:spPr bwMode="auto">
          <a:xfrm>
            <a:off x="6781800" y="4572000"/>
            <a:ext cx="1336675" cy="1155700"/>
          </a:xfrm>
          <a:prstGeom prst="rect">
            <a:avLst/>
          </a:prstGeom>
          <a:noFill/>
          <a:ln w="12700">
            <a:noFill/>
            <a:miter lim="800000"/>
            <a:headEnd type="none" w="med" len="med"/>
            <a:tailEnd type="none" w="med" len="med"/>
          </a:ln>
        </p:spPr>
        <p:txBody>
          <a:bodyPr wrap="none" lIns="0" tIns="0" rIns="40639" bIns="0">
            <a:prstTxWarp prst="textNoShape">
              <a:avLst/>
            </a:prstTxWarp>
            <a:spAutoFit/>
          </a:bodyPr>
          <a:lstStyle/>
          <a:p>
            <a:pPr marL="39688"/>
            <a:r>
              <a:rPr lang="en-US">
                <a:solidFill>
                  <a:schemeClr val="tx1"/>
                </a:solidFill>
                <a:ea typeface="Arial" pitchFamily="-107" charset="0"/>
                <a:cs typeface="Arial" pitchFamily="-107" charset="0"/>
              </a:rPr>
              <a:t>ease of use</a:t>
            </a:r>
          </a:p>
          <a:p>
            <a:pPr marL="39688"/>
            <a:r>
              <a:rPr lang="en-US">
                <a:solidFill>
                  <a:schemeClr val="tx1"/>
                </a:solidFill>
                <a:ea typeface="Arial" pitchFamily="-107" charset="0"/>
                <a:cs typeface="Arial" pitchFamily="-107" charset="0"/>
              </a:rPr>
              <a:t>universality</a:t>
            </a:r>
          </a:p>
          <a:p>
            <a:pPr marL="39688"/>
            <a:r>
              <a:rPr lang="en-US">
                <a:solidFill>
                  <a:schemeClr val="tx1"/>
                </a:solidFill>
                <a:ea typeface="Arial" pitchFamily="-107" charset="0"/>
                <a:cs typeface="Arial" pitchFamily="-107" charset="0"/>
              </a:rPr>
              <a:t>reliability</a:t>
            </a:r>
          </a:p>
          <a:p>
            <a:pPr marL="39688"/>
            <a:r>
              <a:rPr lang="en-US">
                <a:solidFill>
                  <a:schemeClr val="tx1"/>
                </a:solidFill>
                <a:ea typeface="Arial" pitchFamily="-107" charset="0"/>
                <a:cs typeface="Arial" pitchFamily="-107" charset="0"/>
              </a:rPr>
              <a:t>privacy</a:t>
            </a:r>
          </a:p>
        </p:txBody>
      </p:sp>
      <p:sp>
        <p:nvSpPr>
          <p:cNvPr id="5154" name="Rectangle 34"/>
          <p:cNvSpPr>
            <a:spLocks/>
          </p:cNvSpPr>
          <p:nvPr/>
        </p:nvSpPr>
        <p:spPr bwMode="auto">
          <a:xfrm>
            <a:off x="2209800" y="1371600"/>
            <a:ext cx="5783263" cy="355600"/>
          </a:xfrm>
          <a:prstGeom prst="rect">
            <a:avLst/>
          </a:prstGeom>
          <a:noFill/>
          <a:ln w="12700">
            <a:noFill/>
            <a:miter lim="800000"/>
            <a:headEnd type="none" w="med" len="med"/>
            <a:tailEnd type="none" w="med" len="med"/>
          </a:ln>
        </p:spPr>
        <p:txBody>
          <a:bodyPr wrap="none" lIns="0" tIns="0" rIns="40639" bIns="0">
            <a:prstTxWarp prst="textNoShape">
              <a:avLst/>
            </a:prstTxWarp>
            <a:spAutoFit/>
          </a:bodyPr>
          <a:lstStyle/>
          <a:p>
            <a:pPr marL="39688"/>
            <a:r>
              <a:rPr lang="en-US" i="1">
                <a:solidFill>
                  <a:schemeClr val="tx1"/>
                </a:solidFill>
                <a:ea typeface="Arial" pitchFamily="-107" charset="0"/>
                <a:cs typeface="Arial" pitchFamily="-107" charset="0"/>
              </a:rPr>
              <a:t>since 1900: separate networks, companies, professions</a:t>
            </a:r>
          </a:p>
        </p:txBody>
      </p:sp>
      <p:pic>
        <p:nvPicPr>
          <p:cNvPr id="5155" name="Picture 35"/>
          <p:cNvPicPr>
            <a:picLocks noChangeArrowheads="1"/>
          </p:cNvPicPr>
          <p:nvPr/>
        </p:nvPicPr>
        <p:blipFill>
          <a:blip r:embed="rId2"/>
          <a:srcRect/>
          <a:stretch>
            <a:fillRect/>
          </a:stretch>
        </p:blipFill>
        <p:spPr bwMode="auto">
          <a:xfrm>
            <a:off x="3505200" y="5410200"/>
            <a:ext cx="1968500" cy="1325563"/>
          </a:xfrm>
          <a:prstGeom prst="rect">
            <a:avLst/>
          </a:prstGeom>
          <a:noFill/>
          <a:ln w="12700">
            <a:noFill/>
            <a:miter lim="800000"/>
            <a:headEnd/>
            <a:tailEnd/>
          </a:ln>
        </p:spPr>
      </p:pic>
      <p:sp>
        <p:nvSpPr>
          <p:cNvPr id="5156" name="Rectangle 36"/>
          <p:cNvSpPr>
            <a:spLocks/>
          </p:cNvSpPr>
          <p:nvPr/>
        </p:nvSpPr>
        <p:spPr bwMode="auto">
          <a:xfrm>
            <a:off x="3962400" y="5791200"/>
            <a:ext cx="823815" cy="276999"/>
          </a:xfrm>
          <a:prstGeom prst="rect">
            <a:avLst/>
          </a:prstGeom>
          <a:noFill/>
          <a:ln w="12700">
            <a:noFill/>
            <a:miter lim="800000"/>
            <a:headEnd type="none" w="med" len="med"/>
            <a:tailEnd type="none" w="med" len="med"/>
          </a:ln>
        </p:spPr>
        <p:txBody>
          <a:bodyPr wrap="none" lIns="0" tIns="0" rIns="40639" bIns="0">
            <a:prstTxWarp prst="textNoShape">
              <a:avLst/>
            </a:prstTxWarp>
            <a:spAutoFit/>
          </a:bodyPr>
          <a:lstStyle/>
          <a:p>
            <a:pPr marL="39688"/>
            <a:r>
              <a:rPr lang="en-US" dirty="0">
                <a:solidFill>
                  <a:srgbClr val="FF0000"/>
                </a:solidFill>
                <a:ea typeface="Arial" pitchFamily="-107" charset="0"/>
                <a:cs typeface="Arial" pitchFamily="-107" charset="0"/>
              </a:rPr>
              <a:t>Internet</a:t>
            </a:r>
          </a:p>
        </p:txBody>
      </p:sp>
      <p:sp>
        <p:nvSpPr>
          <p:cNvPr id="5157" name="AutoShape 37"/>
          <p:cNvSpPr>
            <a:spLocks/>
          </p:cNvSpPr>
          <p:nvPr/>
        </p:nvSpPr>
        <p:spPr bwMode="auto">
          <a:xfrm rot="16200000" flipH="1">
            <a:off x="2234407" y="4802981"/>
            <a:ext cx="693738" cy="1844675"/>
          </a:xfrm>
          <a:custGeom>
            <a:avLst/>
            <a:gdLst/>
            <a:ahLst/>
            <a:cxnLst/>
            <a:rect l="0" t="0" r="r" b="b"/>
            <a:pathLst>
              <a:path w="21600" h="21600">
                <a:moveTo>
                  <a:pt x="0" y="0"/>
                </a:moveTo>
                <a:cubicBezTo>
                  <a:pt x="10800" y="0"/>
                  <a:pt x="21600" y="10800"/>
                  <a:pt x="21600" y="21600"/>
                </a:cubicBezTo>
              </a:path>
            </a:pathLst>
          </a:custGeom>
          <a:noFill/>
          <a:ln w="12700">
            <a:solidFill>
              <a:schemeClr val="tx1"/>
            </a:solidFill>
            <a:prstDash val="solid"/>
            <a:miter lim="800000"/>
            <a:headEnd type="none" w="med" len="med"/>
            <a:tailEnd type="triangle" w="med" len="med"/>
          </a:ln>
        </p:spPr>
        <p:txBody>
          <a:bodyPr lIns="0" tIns="0" rIns="0" bIns="0">
            <a:prstTxWarp prst="textNoShape">
              <a:avLst/>
            </a:prstTxWarp>
          </a:bodyPr>
          <a:lstStyle/>
          <a:p>
            <a:endParaRPr lang="en-US"/>
          </a:p>
        </p:txBody>
      </p:sp>
      <p:sp>
        <p:nvSpPr>
          <p:cNvPr id="5158" name="AutoShape 38"/>
          <p:cNvSpPr>
            <a:spLocks/>
          </p:cNvSpPr>
          <p:nvPr/>
        </p:nvSpPr>
        <p:spPr bwMode="auto">
          <a:xfrm rot="5400000">
            <a:off x="6313488" y="4922837"/>
            <a:ext cx="311150" cy="1990725"/>
          </a:xfrm>
          <a:custGeom>
            <a:avLst/>
            <a:gdLst/>
            <a:ahLst/>
            <a:cxnLst/>
            <a:rect l="0" t="0" r="r" b="b"/>
            <a:pathLst>
              <a:path w="21600" h="21600">
                <a:moveTo>
                  <a:pt x="0" y="0"/>
                </a:moveTo>
                <a:cubicBezTo>
                  <a:pt x="10800" y="0"/>
                  <a:pt x="21600" y="10800"/>
                  <a:pt x="21600" y="21600"/>
                </a:cubicBezTo>
              </a:path>
            </a:pathLst>
          </a:custGeom>
          <a:noFill/>
          <a:ln w="12700">
            <a:solidFill>
              <a:schemeClr val="tx1"/>
            </a:solidFill>
            <a:prstDash val="solid"/>
            <a:miter lim="800000"/>
            <a:headEnd type="none" w="med" len="med"/>
            <a:tailEnd type="triangle" w="med" len="med"/>
          </a:ln>
        </p:spPr>
        <p:txBody>
          <a:bodyPr lIns="0" tIns="0" rIns="0" bIns="0">
            <a:prstTxWarp prst="textNoShape">
              <a:avLst/>
            </a:prstTxWarp>
          </a:bodyPr>
          <a:lstStyle/>
          <a:p>
            <a:endParaRPr lang="en-US"/>
          </a:p>
        </p:txBody>
      </p:sp>
      <p:sp>
        <p:nvSpPr>
          <p:cNvPr id="5159" name="AutoShape 39"/>
          <p:cNvSpPr>
            <a:spLocks/>
          </p:cNvSpPr>
          <p:nvPr/>
        </p:nvSpPr>
        <p:spPr bwMode="auto">
          <a:xfrm rot="16200000" flipH="1">
            <a:off x="3997325" y="4918075"/>
            <a:ext cx="609600" cy="374650"/>
          </a:xfrm>
          <a:custGeom>
            <a:avLst/>
            <a:gdLst/>
            <a:ahLst/>
            <a:cxnLst/>
            <a:rect l="0" t="0" r="r" b="b"/>
            <a:pathLst>
              <a:path w="21600" h="21600">
                <a:moveTo>
                  <a:pt x="0" y="0"/>
                </a:moveTo>
                <a:cubicBezTo>
                  <a:pt x="7762" y="0"/>
                  <a:pt x="15525" y="5400"/>
                  <a:pt x="15525" y="10800"/>
                </a:cubicBezTo>
                <a:cubicBezTo>
                  <a:pt x="15525" y="16200"/>
                  <a:pt x="18562" y="21600"/>
                  <a:pt x="21600" y="21600"/>
                </a:cubicBezTo>
              </a:path>
            </a:pathLst>
          </a:custGeom>
          <a:noFill/>
          <a:ln w="12700">
            <a:solidFill>
              <a:schemeClr val="tx1"/>
            </a:solidFill>
            <a:prstDash val="solid"/>
            <a:miter lim="800000"/>
            <a:headEnd type="none" w="med" len="med"/>
            <a:tailEnd type="triangle" w="med" len="med"/>
          </a:ln>
        </p:spPr>
        <p:txBody>
          <a:bodyPr lIns="0" tIns="0" rIns="0" bIns="0">
            <a:prstTxWarp prst="textNoShape">
              <a:avLst/>
            </a:prstTxWarp>
          </a:bodyPr>
          <a:lstStyle/>
          <a:p>
            <a:endParaRPr lang="en-US"/>
          </a:p>
        </p:txBody>
      </p:sp>
      <p:grpSp>
        <p:nvGrpSpPr>
          <p:cNvPr id="5160" name="Group 40"/>
          <p:cNvGrpSpPr>
            <a:grpSpLocks/>
          </p:cNvGrpSpPr>
          <p:nvPr/>
        </p:nvGrpSpPr>
        <p:grpSpPr bwMode="auto">
          <a:xfrm>
            <a:off x="304800" y="2514600"/>
            <a:ext cx="609600" cy="381000"/>
            <a:chOff x="0" y="0"/>
            <a:chExt cx="384" cy="240"/>
          </a:xfrm>
        </p:grpSpPr>
        <p:sp>
          <p:nvSpPr>
            <p:cNvPr id="5161" name="AutoShape 41"/>
            <p:cNvSpPr>
              <a:spLocks/>
            </p:cNvSpPr>
            <p:nvPr/>
          </p:nvSpPr>
          <p:spPr bwMode="auto">
            <a:xfrm>
              <a:off x="0" y="0"/>
              <a:ext cx="384" cy="240"/>
            </a:xfrm>
            <a:custGeom>
              <a:avLst/>
              <a:gdLst/>
              <a:ahLst/>
              <a:cxnLst/>
              <a:rect l="0" t="0" r="r" b="b"/>
              <a:pathLst>
                <a:path w="21600" h="21600">
                  <a:moveTo>
                    <a:pt x="0" y="0"/>
                  </a:moveTo>
                  <a:lnTo>
                    <a:pt x="0" y="21600"/>
                  </a:lnTo>
                  <a:lnTo>
                    <a:pt x="18900" y="21600"/>
                  </a:lnTo>
                  <a:lnTo>
                    <a:pt x="21600" y="18900"/>
                  </a:lnTo>
                  <a:lnTo>
                    <a:pt x="21600" y="0"/>
                  </a:lnTo>
                  <a:close/>
                  <a:moveTo>
                    <a:pt x="0" y="0"/>
                  </a:moveTo>
                </a:path>
              </a:pathLst>
            </a:custGeom>
            <a:solidFill>
              <a:schemeClr val="accent1"/>
            </a:solidFill>
            <a:ln w="127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5162" name="AutoShape 42"/>
            <p:cNvSpPr>
              <a:spLocks/>
            </p:cNvSpPr>
            <p:nvPr/>
          </p:nvSpPr>
          <p:spPr bwMode="auto">
            <a:xfrm>
              <a:off x="336" y="210"/>
              <a:ext cx="48" cy="30"/>
            </a:xfrm>
            <a:custGeom>
              <a:avLst/>
              <a:gdLst/>
              <a:ahLst/>
              <a:cxnLst/>
              <a:rect l="0" t="0" r="r" b="b"/>
              <a:pathLst>
                <a:path w="21600" h="21600">
                  <a:moveTo>
                    <a:pt x="0" y="21600"/>
                  </a:moveTo>
                  <a:lnTo>
                    <a:pt x="5584" y="736"/>
                  </a:lnTo>
                  <a:cubicBezTo>
                    <a:pt x="7752" y="4048"/>
                    <a:pt x="13496" y="4048"/>
                    <a:pt x="21600" y="0"/>
                  </a:cubicBezTo>
                  <a:close/>
                  <a:moveTo>
                    <a:pt x="0" y="21600"/>
                  </a:moveTo>
                </a:path>
              </a:pathLst>
            </a:custGeom>
            <a:solidFill>
              <a:srgbClr val="7AA3A3"/>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5163" name="AutoShape 43"/>
            <p:cNvSpPr>
              <a:spLocks/>
            </p:cNvSpPr>
            <p:nvPr/>
          </p:nvSpPr>
          <p:spPr bwMode="auto">
            <a:xfrm>
              <a:off x="336" y="210"/>
              <a:ext cx="48" cy="30"/>
            </a:xfrm>
            <a:custGeom>
              <a:avLst/>
              <a:gdLst/>
              <a:ahLst/>
              <a:cxnLst/>
              <a:rect l="0" t="0" r="r" b="b"/>
              <a:pathLst>
                <a:path w="21600" h="21600">
                  <a:moveTo>
                    <a:pt x="0" y="21600"/>
                  </a:moveTo>
                  <a:lnTo>
                    <a:pt x="5584" y="736"/>
                  </a:lnTo>
                  <a:cubicBezTo>
                    <a:pt x="7752" y="4048"/>
                    <a:pt x="13496" y="4048"/>
                    <a:pt x="21600" y="0"/>
                  </a:cubicBezTo>
                </a:path>
              </a:pathLst>
            </a:custGeom>
            <a:noFill/>
            <a:ln w="127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5164" name="Rectangle 44"/>
            <p:cNvSpPr>
              <a:spLocks/>
            </p:cNvSpPr>
            <p:nvPr/>
          </p:nvSpPr>
          <p:spPr bwMode="auto">
            <a:xfrm>
              <a:off x="38" y="39"/>
              <a:ext cx="307" cy="136"/>
            </a:xfrm>
            <a:prstGeom prst="rect">
              <a:avLst/>
            </a:prstGeom>
            <a:noFill/>
            <a:ln w="12700">
              <a:noFill/>
              <a:miter lim="800000"/>
              <a:headEnd type="none" w="med" len="med"/>
              <a:tailEnd type="none" w="med" len="med"/>
            </a:ln>
          </p:spPr>
          <p:txBody>
            <a:bodyPr wrap="none" lIns="38100" tIns="38100" bIns="38100" anchor="ctr">
              <a:prstTxWarp prst="textNoShape">
                <a:avLst/>
              </a:prstTxWarp>
              <a:spAutoFit/>
            </a:bodyPr>
            <a:lstStyle/>
            <a:p>
              <a:pPr marL="14288" algn="ctr"/>
              <a:r>
                <a:rPr lang="en-US" sz="1000">
                  <a:solidFill>
                    <a:schemeClr val="tx1"/>
                  </a:solidFill>
                  <a:ea typeface="Arial" pitchFamily="-107" charset="0"/>
                  <a:cs typeface="Arial" pitchFamily="-107" charset="0"/>
                </a:rPr>
                <a:t>1960s</a:t>
              </a:r>
            </a:p>
          </p:txBody>
        </p:sp>
      </p:grpSp>
      <p:grpSp>
        <p:nvGrpSpPr>
          <p:cNvPr id="5165" name="Group 45"/>
          <p:cNvGrpSpPr>
            <a:grpSpLocks/>
          </p:cNvGrpSpPr>
          <p:nvPr/>
        </p:nvGrpSpPr>
        <p:grpSpPr bwMode="auto">
          <a:xfrm>
            <a:off x="3352800" y="2506663"/>
            <a:ext cx="609600" cy="387350"/>
            <a:chOff x="0" y="0"/>
            <a:chExt cx="384" cy="244"/>
          </a:xfrm>
        </p:grpSpPr>
        <p:sp>
          <p:nvSpPr>
            <p:cNvPr id="5166" name="AutoShape 46"/>
            <p:cNvSpPr>
              <a:spLocks/>
            </p:cNvSpPr>
            <p:nvPr/>
          </p:nvSpPr>
          <p:spPr bwMode="auto">
            <a:xfrm>
              <a:off x="0" y="4"/>
              <a:ext cx="384" cy="240"/>
            </a:xfrm>
            <a:custGeom>
              <a:avLst/>
              <a:gdLst/>
              <a:ahLst/>
              <a:cxnLst/>
              <a:rect l="0" t="0" r="r" b="b"/>
              <a:pathLst>
                <a:path w="21600" h="21600">
                  <a:moveTo>
                    <a:pt x="0" y="0"/>
                  </a:moveTo>
                  <a:lnTo>
                    <a:pt x="0" y="21600"/>
                  </a:lnTo>
                  <a:lnTo>
                    <a:pt x="18900" y="21600"/>
                  </a:lnTo>
                  <a:lnTo>
                    <a:pt x="21600" y="18900"/>
                  </a:lnTo>
                  <a:lnTo>
                    <a:pt x="21600" y="0"/>
                  </a:lnTo>
                  <a:close/>
                  <a:moveTo>
                    <a:pt x="0" y="0"/>
                  </a:moveTo>
                </a:path>
              </a:pathLst>
            </a:custGeom>
            <a:solidFill>
              <a:srgbClr val="00CCFF"/>
            </a:solidFill>
            <a:ln w="127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5167" name="AutoShape 47"/>
            <p:cNvSpPr>
              <a:spLocks/>
            </p:cNvSpPr>
            <p:nvPr/>
          </p:nvSpPr>
          <p:spPr bwMode="auto">
            <a:xfrm>
              <a:off x="336" y="214"/>
              <a:ext cx="48" cy="30"/>
            </a:xfrm>
            <a:custGeom>
              <a:avLst/>
              <a:gdLst/>
              <a:ahLst/>
              <a:cxnLst/>
              <a:rect l="0" t="0" r="r" b="b"/>
              <a:pathLst>
                <a:path w="21600" h="21600">
                  <a:moveTo>
                    <a:pt x="0" y="21600"/>
                  </a:moveTo>
                  <a:lnTo>
                    <a:pt x="5584" y="736"/>
                  </a:lnTo>
                  <a:cubicBezTo>
                    <a:pt x="7752" y="4048"/>
                    <a:pt x="13496" y="4048"/>
                    <a:pt x="21600" y="0"/>
                  </a:cubicBezTo>
                  <a:close/>
                  <a:moveTo>
                    <a:pt x="0" y="21600"/>
                  </a:moveTo>
                </a:path>
              </a:pathLst>
            </a:custGeom>
            <a:solidFill>
              <a:srgbClr val="00A3CC"/>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5168" name="AutoShape 48"/>
            <p:cNvSpPr>
              <a:spLocks/>
            </p:cNvSpPr>
            <p:nvPr/>
          </p:nvSpPr>
          <p:spPr bwMode="auto">
            <a:xfrm>
              <a:off x="336" y="214"/>
              <a:ext cx="48" cy="30"/>
            </a:xfrm>
            <a:custGeom>
              <a:avLst/>
              <a:gdLst/>
              <a:ahLst/>
              <a:cxnLst/>
              <a:rect l="0" t="0" r="r" b="b"/>
              <a:pathLst>
                <a:path w="21600" h="21600">
                  <a:moveTo>
                    <a:pt x="0" y="21600"/>
                  </a:moveTo>
                  <a:lnTo>
                    <a:pt x="5584" y="736"/>
                  </a:lnTo>
                  <a:cubicBezTo>
                    <a:pt x="7752" y="4048"/>
                    <a:pt x="13496" y="4048"/>
                    <a:pt x="21600" y="0"/>
                  </a:cubicBezTo>
                </a:path>
              </a:pathLst>
            </a:custGeom>
            <a:noFill/>
            <a:ln w="127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5169" name="Rectangle 49"/>
            <p:cNvSpPr>
              <a:spLocks/>
            </p:cNvSpPr>
            <p:nvPr/>
          </p:nvSpPr>
          <p:spPr bwMode="auto">
            <a:xfrm>
              <a:off x="58" y="0"/>
              <a:ext cx="267" cy="224"/>
            </a:xfrm>
            <a:prstGeom prst="rect">
              <a:avLst/>
            </a:prstGeom>
            <a:noFill/>
            <a:ln w="12700">
              <a:noFill/>
              <a:miter lim="800000"/>
              <a:headEnd type="none" w="med" len="med"/>
              <a:tailEnd type="none" w="med" len="med"/>
            </a:ln>
          </p:spPr>
          <p:txBody>
            <a:bodyPr wrap="none" lIns="38100" tIns="38100" bIns="38100" anchor="ctr">
              <a:prstTxWarp prst="textNoShape">
                <a:avLst/>
              </a:prstTxWarp>
              <a:spAutoFit/>
            </a:bodyPr>
            <a:lstStyle/>
            <a:p>
              <a:pPr marL="14288" algn="ctr"/>
              <a:r>
                <a:rPr lang="en-US" sz="1000">
                  <a:solidFill>
                    <a:schemeClr val="tx1"/>
                  </a:solidFill>
                  <a:ea typeface="Arial" pitchFamily="-107" charset="0"/>
                  <a:cs typeface="Arial" pitchFamily="-107" charset="0"/>
                </a:rPr>
                <a:t>1896</a:t>
              </a:r>
            </a:p>
            <a:p>
              <a:pPr marL="14288" algn="ctr"/>
              <a:r>
                <a:rPr lang="en-US" sz="1000">
                  <a:solidFill>
                    <a:schemeClr val="tx1"/>
                  </a:solidFill>
                  <a:ea typeface="Arial" pitchFamily="-107" charset="0"/>
                  <a:cs typeface="Arial" pitchFamily="-107" charset="0"/>
                </a:rPr>
                <a:t>1915</a:t>
              </a:r>
            </a:p>
          </p:txBody>
        </p:sp>
      </p:grpSp>
      <p:grpSp>
        <p:nvGrpSpPr>
          <p:cNvPr id="5170" name="Group 50"/>
          <p:cNvGrpSpPr>
            <a:grpSpLocks/>
          </p:cNvGrpSpPr>
          <p:nvPr/>
        </p:nvGrpSpPr>
        <p:grpSpPr bwMode="auto">
          <a:xfrm>
            <a:off x="6248400" y="2514600"/>
            <a:ext cx="609600" cy="381000"/>
            <a:chOff x="0" y="0"/>
            <a:chExt cx="384" cy="240"/>
          </a:xfrm>
        </p:grpSpPr>
        <p:sp>
          <p:nvSpPr>
            <p:cNvPr id="5171" name="AutoShape 51"/>
            <p:cNvSpPr>
              <a:spLocks/>
            </p:cNvSpPr>
            <p:nvPr/>
          </p:nvSpPr>
          <p:spPr bwMode="auto">
            <a:xfrm>
              <a:off x="0" y="0"/>
              <a:ext cx="384" cy="240"/>
            </a:xfrm>
            <a:custGeom>
              <a:avLst/>
              <a:gdLst/>
              <a:ahLst/>
              <a:cxnLst/>
              <a:rect l="0" t="0" r="r" b="b"/>
              <a:pathLst>
                <a:path w="21600" h="21600">
                  <a:moveTo>
                    <a:pt x="0" y="0"/>
                  </a:moveTo>
                  <a:lnTo>
                    <a:pt x="0" y="21600"/>
                  </a:lnTo>
                  <a:lnTo>
                    <a:pt x="18900" y="21600"/>
                  </a:lnTo>
                  <a:lnTo>
                    <a:pt x="21600" y="18900"/>
                  </a:lnTo>
                  <a:lnTo>
                    <a:pt x="21600" y="0"/>
                  </a:lnTo>
                  <a:close/>
                  <a:moveTo>
                    <a:pt x="0" y="0"/>
                  </a:moveTo>
                </a:path>
              </a:pathLst>
            </a:custGeom>
            <a:solidFill>
              <a:srgbClr val="FFCB63">
                <a:alpha val="46666"/>
              </a:srgbClr>
            </a:solidFill>
            <a:ln w="127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5172" name="AutoShape 52"/>
            <p:cNvSpPr>
              <a:spLocks/>
            </p:cNvSpPr>
            <p:nvPr/>
          </p:nvSpPr>
          <p:spPr bwMode="auto">
            <a:xfrm>
              <a:off x="336" y="210"/>
              <a:ext cx="48" cy="30"/>
            </a:xfrm>
            <a:custGeom>
              <a:avLst/>
              <a:gdLst/>
              <a:ahLst/>
              <a:cxnLst/>
              <a:rect l="0" t="0" r="r" b="b"/>
              <a:pathLst>
                <a:path w="21600" h="21600">
                  <a:moveTo>
                    <a:pt x="0" y="21600"/>
                  </a:moveTo>
                  <a:lnTo>
                    <a:pt x="5584" y="736"/>
                  </a:lnTo>
                  <a:cubicBezTo>
                    <a:pt x="7752" y="4048"/>
                    <a:pt x="13496" y="4048"/>
                    <a:pt x="21600" y="0"/>
                  </a:cubicBezTo>
                  <a:close/>
                  <a:moveTo>
                    <a:pt x="0" y="21600"/>
                  </a:moveTo>
                </a:path>
              </a:pathLst>
            </a:custGeom>
            <a:solidFill>
              <a:srgbClr val="CCA24F">
                <a:alpha val="46666"/>
              </a:srgbClr>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5173" name="AutoShape 53"/>
            <p:cNvSpPr>
              <a:spLocks/>
            </p:cNvSpPr>
            <p:nvPr/>
          </p:nvSpPr>
          <p:spPr bwMode="auto">
            <a:xfrm>
              <a:off x="336" y="210"/>
              <a:ext cx="48" cy="30"/>
            </a:xfrm>
            <a:custGeom>
              <a:avLst/>
              <a:gdLst/>
              <a:ahLst/>
              <a:cxnLst/>
              <a:rect l="0" t="0" r="r" b="b"/>
              <a:pathLst>
                <a:path w="21600" h="21600">
                  <a:moveTo>
                    <a:pt x="0" y="21600"/>
                  </a:moveTo>
                  <a:lnTo>
                    <a:pt x="5584" y="736"/>
                  </a:lnTo>
                  <a:cubicBezTo>
                    <a:pt x="7752" y="4048"/>
                    <a:pt x="13496" y="4048"/>
                    <a:pt x="21600" y="0"/>
                  </a:cubicBezTo>
                </a:path>
              </a:pathLst>
            </a:custGeom>
            <a:noFill/>
            <a:ln w="127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5174" name="Rectangle 54"/>
            <p:cNvSpPr>
              <a:spLocks/>
            </p:cNvSpPr>
            <p:nvPr/>
          </p:nvSpPr>
          <p:spPr bwMode="auto">
            <a:xfrm>
              <a:off x="58" y="39"/>
              <a:ext cx="267" cy="136"/>
            </a:xfrm>
            <a:prstGeom prst="rect">
              <a:avLst/>
            </a:prstGeom>
            <a:noFill/>
            <a:ln w="12700">
              <a:noFill/>
              <a:miter lim="800000"/>
              <a:headEnd type="none" w="med" len="med"/>
              <a:tailEnd type="none" w="med" len="med"/>
            </a:ln>
          </p:spPr>
          <p:txBody>
            <a:bodyPr wrap="none" lIns="38100" tIns="38100" bIns="38100" anchor="ctr">
              <a:prstTxWarp prst="textNoShape">
                <a:avLst/>
              </a:prstTxWarp>
              <a:spAutoFit/>
            </a:bodyPr>
            <a:lstStyle/>
            <a:p>
              <a:pPr marL="14288" algn="ctr"/>
              <a:r>
                <a:rPr lang="en-US" sz="1000">
                  <a:solidFill>
                    <a:schemeClr val="tx1"/>
                  </a:solidFill>
                  <a:ea typeface="Arial" pitchFamily="-107" charset="0"/>
                  <a:cs typeface="Arial" pitchFamily="-107" charset="0"/>
                </a:rPr>
                <a:t>1876</a:t>
              </a:r>
            </a:p>
          </p:txBody>
        </p:sp>
      </p:grpSp>
      <p:grpSp>
        <p:nvGrpSpPr>
          <p:cNvPr id="5175" name="Group 55"/>
          <p:cNvGrpSpPr>
            <a:grpSpLocks/>
          </p:cNvGrpSpPr>
          <p:nvPr/>
        </p:nvGrpSpPr>
        <p:grpSpPr bwMode="auto">
          <a:xfrm>
            <a:off x="6019800" y="3429000"/>
            <a:ext cx="684213" cy="608013"/>
            <a:chOff x="0" y="0"/>
            <a:chExt cx="431" cy="383"/>
          </a:xfrm>
        </p:grpSpPr>
        <p:sp>
          <p:nvSpPr>
            <p:cNvPr id="5176" name="AutoShape 56"/>
            <p:cNvSpPr>
              <a:spLocks/>
            </p:cNvSpPr>
            <p:nvPr/>
          </p:nvSpPr>
          <p:spPr bwMode="auto">
            <a:xfrm>
              <a:off x="0" y="0"/>
              <a:ext cx="431" cy="383"/>
            </a:xfrm>
            <a:custGeom>
              <a:avLst/>
              <a:gdLst/>
              <a:ahLst/>
              <a:cxnLst/>
              <a:rect l="0" t="0" r="r" b="b"/>
              <a:pathLst>
                <a:path w="21600" h="21600">
                  <a:moveTo>
                    <a:pt x="0" y="20175"/>
                  </a:moveTo>
                  <a:cubicBezTo>
                    <a:pt x="945" y="20575"/>
                    <a:pt x="1887" y="20803"/>
                    <a:pt x="2795" y="21088"/>
                  </a:cubicBezTo>
                  <a:cubicBezTo>
                    <a:pt x="3587" y="21315"/>
                    <a:pt x="4343" y="21373"/>
                    <a:pt x="5061" y="21600"/>
                  </a:cubicBezTo>
                  <a:cubicBezTo>
                    <a:pt x="7098" y="21600"/>
                    <a:pt x="7628" y="21373"/>
                    <a:pt x="8156" y="21315"/>
                  </a:cubicBezTo>
                  <a:cubicBezTo>
                    <a:pt x="8723" y="21200"/>
                    <a:pt x="9326" y="20973"/>
                    <a:pt x="9856" y="20803"/>
                  </a:cubicBezTo>
                  <a:cubicBezTo>
                    <a:pt x="10346" y="20575"/>
                    <a:pt x="10802" y="20403"/>
                    <a:pt x="11329" y="20063"/>
                  </a:cubicBezTo>
                  <a:cubicBezTo>
                    <a:pt x="11819" y="19890"/>
                    <a:pt x="12349" y="19663"/>
                    <a:pt x="12877" y="19378"/>
                  </a:cubicBezTo>
                  <a:cubicBezTo>
                    <a:pt x="13444" y="19150"/>
                    <a:pt x="13972" y="18865"/>
                    <a:pt x="14577" y="18638"/>
                  </a:cubicBezTo>
                  <a:cubicBezTo>
                    <a:pt x="15179" y="18465"/>
                    <a:pt x="15784" y="18125"/>
                    <a:pt x="16539" y="17952"/>
                  </a:cubicBezTo>
                  <a:cubicBezTo>
                    <a:pt x="17257" y="17839"/>
                    <a:pt x="17937" y="17554"/>
                    <a:pt x="18768" y="17439"/>
                  </a:cubicBezTo>
                  <a:cubicBezTo>
                    <a:pt x="19638" y="17439"/>
                    <a:pt x="20580" y="17324"/>
                    <a:pt x="21600" y="17324"/>
                  </a:cubicBezTo>
                  <a:lnTo>
                    <a:pt x="21600" y="0"/>
                  </a:lnTo>
                  <a:lnTo>
                    <a:pt x="0" y="0"/>
                  </a:lnTo>
                  <a:close/>
                  <a:moveTo>
                    <a:pt x="0" y="20175"/>
                  </a:moveTo>
                </a:path>
              </a:pathLst>
            </a:custGeom>
            <a:solidFill>
              <a:srgbClr val="FFCB63">
                <a:alpha val="47842"/>
              </a:srgbClr>
            </a:solidFill>
            <a:ln w="127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5177" name="Rectangle 57"/>
            <p:cNvSpPr>
              <a:spLocks/>
            </p:cNvSpPr>
            <p:nvPr/>
          </p:nvSpPr>
          <p:spPr bwMode="auto">
            <a:xfrm>
              <a:off x="91" y="49"/>
              <a:ext cx="249" cy="208"/>
            </a:xfrm>
            <a:prstGeom prst="rect">
              <a:avLst/>
            </a:prstGeom>
            <a:noFill/>
            <a:ln w="12700">
              <a:noFill/>
              <a:miter lim="800000"/>
              <a:headEnd type="none" w="med" len="med"/>
              <a:tailEnd type="none" w="med" len="med"/>
            </a:ln>
          </p:spPr>
          <p:txBody>
            <a:bodyPr wrap="none" lIns="38100" tIns="38100" bIns="38100" anchor="ctr">
              <a:prstTxWarp prst="textNoShape">
                <a:avLst/>
              </a:prstTxWarp>
              <a:spAutoFit/>
            </a:bodyPr>
            <a:lstStyle/>
            <a:p>
              <a:pPr marL="14288" algn="ctr"/>
              <a:r>
                <a:rPr lang="en-US">
                  <a:solidFill>
                    <a:schemeClr val="tx1"/>
                  </a:solidFill>
                  <a:ea typeface="Arial" pitchFamily="-107" charset="0"/>
                  <a:cs typeface="Arial" pitchFamily="-107" charset="0"/>
                </a:rPr>
                <a:t>IM</a:t>
              </a:r>
            </a:p>
          </p:txBody>
        </p:sp>
      </p:grpSp>
    </p:spTree>
    <p:extLst>
      <p:ext uri="{BB962C8B-B14F-4D97-AF65-F5344CB8AC3E}">
        <p14:creationId xmlns:p14="http://schemas.microsoft.com/office/powerpoint/2010/main" val="2642165625"/>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4" name="Rectangle 12"/>
          <p:cNvSpPr>
            <a:spLocks noGrp="1" noChangeArrowheads="1"/>
          </p:cNvSpPr>
          <p:nvPr>
            <p:ph type="title"/>
          </p:nvPr>
        </p:nvSpPr>
        <p:spPr>
          <a:ln/>
        </p:spPr>
        <p:txBody>
          <a:bodyPr rIns="132080"/>
          <a:lstStyle/>
          <a:p>
            <a:r>
              <a:rPr lang="en-US"/>
              <a:t>Lifecycle of technologies</a:t>
            </a:r>
          </a:p>
        </p:txBody>
      </p:sp>
      <p:sp>
        <p:nvSpPr>
          <p:cNvPr id="2" name="Date Placeholder 1"/>
          <p:cNvSpPr>
            <a:spLocks noGrp="1"/>
          </p:cNvSpPr>
          <p:nvPr>
            <p:ph type="dt" sz="half" idx="10"/>
          </p:nvPr>
        </p:nvSpPr>
        <p:spPr/>
        <p:txBody>
          <a:bodyPr/>
          <a:lstStyle/>
          <a:p>
            <a:fld id="{16BAC1BA-2924-AD40-A869-5423DD7D32A0}" type="datetime1">
              <a:rPr lang="en-US" smtClean="0"/>
              <a:t>2/1/19</a:t>
            </a:fld>
            <a:endParaRPr lang="en-US"/>
          </a:p>
        </p:txBody>
      </p:sp>
      <p:sp>
        <p:nvSpPr>
          <p:cNvPr id="3" name="Footer Placeholder 2"/>
          <p:cNvSpPr>
            <a:spLocks noGrp="1"/>
          </p:cNvSpPr>
          <p:nvPr>
            <p:ph type="ftr" sz="quarter" idx="11"/>
          </p:nvPr>
        </p:nvSpPr>
        <p:spPr/>
        <p:txBody>
          <a:bodyPr/>
          <a:lstStyle/>
          <a:p>
            <a:pPr algn="r"/>
            <a:r>
              <a:rPr lang="en-US"/>
              <a:t>ITEP</a:t>
            </a:r>
            <a:endParaRPr lang="en-US" dirty="0"/>
          </a:p>
        </p:txBody>
      </p:sp>
      <p:sp>
        <p:nvSpPr>
          <p:cNvPr id="38" name="Slide Number Placeholder 3"/>
          <p:cNvSpPr>
            <a:spLocks noGrp="1"/>
          </p:cNvSpPr>
          <p:nvPr>
            <p:ph type="sldNum" sz="quarter" idx="12"/>
          </p:nvPr>
        </p:nvSpPr>
        <p:spPr/>
        <p:txBody>
          <a:bodyPr/>
          <a:lstStyle/>
          <a:p>
            <a:fld id="{2D660713-97C0-B048-9ACE-3F27D69094A7}" type="slidenum">
              <a:rPr lang="en-US"/>
              <a:pPr/>
              <a:t>93</a:t>
            </a:fld>
            <a:endParaRPr lang="en-US"/>
          </a:p>
        </p:txBody>
      </p:sp>
      <p:grpSp>
        <p:nvGrpSpPr>
          <p:cNvPr id="18445" name="Group 13"/>
          <p:cNvGrpSpPr>
            <a:grpSpLocks/>
          </p:cNvGrpSpPr>
          <p:nvPr/>
        </p:nvGrpSpPr>
        <p:grpSpPr bwMode="auto">
          <a:xfrm>
            <a:off x="990600" y="2362200"/>
            <a:ext cx="1676400" cy="914400"/>
            <a:chOff x="0" y="0"/>
            <a:chExt cx="1056" cy="576"/>
          </a:xfrm>
        </p:grpSpPr>
        <p:sp>
          <p:nvSpPr>
            <p:cNvPr id="18446" name="AutoShape 14"/>
            <p:cNvSpPr>
              <a:spLocks/>
            </p:cNvSpPr>
            <p:nvPr/>
          </p:nvSpPr>
          <p:spPr bwMode="auto">
            <a:xfrm>
              <a:off x="0" y="0"/>
              <a:ext cx="1056" cy="576"/>
            </a:xfrm>
            <a:custGeom>
              <a:avLst/>
              <a:gdLst/>
              <a:ahLst/>
              <a:cxnLst/>
              <a:rect l="0" t="0" r="r" b="b"/>
              <a:pathLst>
                <a:path w="21600" h="21600">
                  <a:moveTo>
                    <a:pt x="0" y="0"/>
                  </a:moveTo>
                  <a:lnTo>
                    <a:pt x="0" y="21600"/>
                  </a:lnTo>
                  <a:lnTo>
                    <a:pt x="21600" y="21600"/>
                  </a:lnTo>
                  <a:lnTo>
                    <a:pt x="21600" y="0"/>
                  </a:lnTo>
                  <a:close/>
                  <a:moveTo>
                    <a:pt x="0" y="0"/>
                  </a:moveTo>
                </a:path>
              </a:pathLst>
            </a:custGeom>
            <a:solidFill>
              <a:srgbClr val="99CC00"/>
            </a:solidFill>
            <a:ln w="127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18447" name="Rectangle 15"/>
            <p:cNvSpPr>
              <a:spLocks/>
            </p:cNvSpPr>
            <p:nvPr/>
          </p:nvSpPr>
          <p:spPr bwMode="auto">
            <a:xfrm>
              <a:off x="167" y="140"/>
              <a:ext cx="721" cy="296"/>
            </a:xfrm>
            <a:prstGeom prst="rect">
              <a:avLst/>
            </a:prstGeom>
            <a:noFill/>
            <a:ln w="12700">
              <a:noFill/>
              <a:miter lim="800000"/>
              <a:headEnd type="none" w="med" len="med"/>
              <a:tailEnd type="none" w="med" len="med"/>
            </a:ln>
          </p:spPr>
          <p:txBody>
            <a:bodyPr wrap="none" lIns="0" tIns="0" rIns="40639" bIns="0" anchor="ctr">
              <a:prstTxWarp prst="textNoShape">
                <a:avLst/>
              </a:prstTxWarp>
              <a:spAutoFit/>
            </a:bodyPr>
            <a:lstStyle/>
            <a:p>
              <a:pPr marL="39688" algn="ctr"/>
              <a:r>
                <a:rPr lang="en-US" sz="2400">
                  <a:solidFill>
                    <a:schemeClr val="tx1"/>
                  </a:solidFill>
                  <a:latin typeface="Tahoma" pitchFamily="-107" charset="0"/>
                  <a:ea typeface="Tahoma" pitchFamily="-107" charset="0"/>
                  <a:cs typeface="Tahoma" pitchFamily="-107" charset="0"/>
                  <a:sym typeface="Tahoma" pitchFamily="-107" charset="0"/>
                </a:rPr>
                <a:t>military</a:t>
              </a:r>
            </a:p>
          </p:txBody>
        </p:sp>
      </p:grpSp>
      <p:grpSp>
        <p:nvGrpSpPr>
          <p:cNvPr id="18448" name="Group 16"/>
          <p:cNvGrpSpPr>
            <a:grpSpLocks/>
          </p:cNvGrpSpPr>
          <p:nvPr/>
        </p:nvGrpSpPr>
        <p:grpSpPr bwMode="auto">
          <a:xfrm>
            <a:off x="3733800" y="2362200"/>
            <a:ext cx="1676400" cy="914400"/>
            <a:chOff x="0" y="0"/>
            <a:chExt cx="1056" cy="576"/>
          </a:xfrm>
        </p:grpSpPr>
        <p:sp>
          <p:nvSpPr>
            <p:cNvPr id="18449" name="AutoShape 17"/>
            <p:cNvSpPr>
              <a:spLocks/>
            </p:cNvSpPr>
            <p:nvPr/>
          </p:nvSpPr>
          <p:spPr bwMode="auto">
            <a:xfrm>
              <a:off x="0" y="0"/>
              <a:ext cx="1056" cy="576"/>
            </a:xfrm>
            <a:custGeom>
              <a:avLst/>
              <a:gdLst/>
              <a:ahLst/>
              <a:cxnLst/>
              <a:rect l="0" t="0" r="r" b="b"/>
              <a:pathLst>
                <a:path w="21600" h="21600">
                  <a:moveTo>
                    <a:pt x="0" y="0"/>
                  </a:moveTo>
                  <a:lnTo>
                    <a:pt x="0" y="21600"/>
                  </a:lnTo>
                  <a:lnTo>
                    <a:pt x="21600" y="21600"/>
                  </a:lnTo>
                  <a:lnTo>
                    <a:pt x="21600" y="0"/>
                  </a:lnTo>
                  <a:close/>
                  <a:moveTo>
                    <a:pt x="0" y="0"/>
                  </a:moveTo>
                </a:path>
              </a:pathLst>
            </a:custGeom>
            <a:solidFill>
              <a:srgbClr val="B2B2B2"/>
            </a:solidFill>
            <a:ln w="127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18450" name="Rectangle 18"/>
            <p:cNvSpPr>
              <a:spLocks/>
            </p:cNvSpPr>
            <p:nvPr/>
          </p:nvSpPr>
          <p:spPr bwMode="auto">
            <a:xfrm>
              <a:off x="77" y="140"/>
              <a:ext cx="901" cy="296"/>
            </a:xfrm>
            <a:prstGeom prst="rect">
              <a:avLst/>
            </a:prstGeom>
            <a:noFill/>
            <a:ln w="12700">
              <a:noFill/>
              <a:miter lim="800000"/>
              <a:headEnd type="none" w="med" len="med"/>
              <a:tailEnd type="none" w="med" len="med"/>
            </a:ln>
          </p:spPr>
          <p:txBody>
            <a:bodyPr wrap="none" lIns="0" tIns="0" rIns="40639" bIns="0" anchor="ctr">
              <a:prstTxWarp prst="textNoShape">
                <a:avLst/>
              </a:prstTxWarp>
              <a:spAutoFit/>
            </a:bodyPr>
            <a:lstStyle/>
            <a:p>
              <a:pPr marL="39688" algn="ctr"/>
              <a:r>
                <a:rPr lang="en-US" sz="2400" dirty="0">
                  <a:solidFill>
                    <a:schemeClr val="tx1"/>
                  </a:solidFill>
                  <a:latin typeface="Tahoma" pitchFamily="-107" charset="0"/>
                  <a:ea typeface="Tahoma" pitchFamily="-107" charset="0"/>
                  <a:cs typeface="Tahoma" pitchFamily="-107" charset="0"/>
                  <a:sym typeface="Tahoma" pitchFamily="-107" charset="0"/>
                </a:rPr>
                <a:t>corporate</a:t>
              </a:r>
            </a:p>
          </p:txBody>
        </p:sp>
      </p:grpSp>
      <p:grpSp>
        <p:nvGrpSpPr>
          <p:cNvPr id="18451" name="Group 19"/>
          <p:cNvGrpSpPr>
            <a:grpSpLocks/>
          </p:cNvGrpSpPr>
          <p:nvPr/>
        </p:nvGrpSpPr>
        <p:grpSpPr bwMode="auto">
          <a:xfrm>
            <a:off x="6400800" y="2362200"/>
            <a:ext cx="1676400" cy="914400"/>
            <a:chOff x="0" y="0"/>
            <a:chExt cx="1056" cy="576"/>
          </a:xfrm>
        </p:grpSpPr>
        <p:sp>
          <p:nvSpPr>
            <p:cNvPr id="18452" name="AutoShape 20"/>
            <p:cNvSpPr>
              <a:spLocks/>
            </p:cNvSpPr>
            <p:nvPr/>
          </p:nvSpPr>
          <p:spPr bwMode="auto">
            <a:xfrm>
              <a:off x="0" y="0"/>
              <a:ext cx="1056" cy="576"/>
            </a:xfrm>
            <a:custGeom>
              <a:avLst/>
              <a:gdLst/>
              <a:ahLst/>
              <a:cxnLst/>
              <a:rect l="0" t="0" r="r" b="b"/>
              <a:pathLst>
                <a:path w="21600" h="21600">
                  <a:moveTo>
                    <a:pt x="0" y="0"/>
                  </a:moveTo>
                  <a:lnTo>
                    <a:pt x="0" y="21600"/>
                  </a:lnTo>
                  <a:lnTo>
                    <a:pt x="21600" y="21600"/>
                  </a:lnTo>
                  <a:lnTo>
                    <a:pt x="21600" y="0"/>
                  </a:lnTo>
                  <a:close/>
                  <a:moveTo>
                    <a:pt x="0" y="0"/>
                  </a:moveTo>
                </a:path>
              </a:pathLst>
            </a:custGeom>
            <a:solidFill>
              <a:srgbClr val="FF99CC"/>
            </a:solidFill>
            <a:ln w="12700">
              <a:solidFill>
                <a:schemeClr val="tx1"/>
              </a:solidFill>
              <a:prstDash val="solid"/>
              <a:miter lim="800000"/>
              <a:headEnd type="none" w="med" len="med"/>
              <a:tailEnd type="none" w="med" len="med"/>
            </a:ln>
          </p:spPr>
          <p:txBody>
            <a:bodyPr lIns="0" tIns="0" rIns="0" bIns="0">
              <a:prstTxWarp prst="textNoShape">
                <a:avLst/>
              </a:prstTxWarp>
            </a:bodyPr>
            <a:lstStyle/>
            <a:p>
              <a:endParaRPr lang="en-US">
                <a:solidFill>
                  <a:srgbClr val="8F2020"/>
                </a:solidFill>
              </a:endParaRPr>
            </a:p>
          </p:txBody>
        </p:sp>
        <p:sp>
          <p:nvSpPr>
            <p:cNvPr id="18453" name="Rectangle 21"/>
            <p:cNvSpPr>
              <a:spLocks/>
            </p:cNvSpPr>
            <p:nvPr/>
          </p:nvSpPr>
          <p:spPr bwMode="auto">
            <a:xfrm>
              <a:off x="98" y="172"/>
              <a:ext cx="858" cy="233"/>
            </a:xfrm>
            <a:prstGeom prst="rect">
              <a:avLst/>
            </a:prstGeom>
            <a:noFill/>
            <a:ln w="12700">
              <a:noFill/>
              <a:miter lim="800000"/>
              <a:headEnd type="none" w="med" len="med"/>
              <a:tailEnd type="none" w="med" len="med"/>
            </a:ln>
          </p:spPr>
          <p:txBody>
            <a:bodyPr wrap="none" lIns="0" tIns="0" rIns="40639" bIns="0" anchor="ctr">
              <a:prstTxWarp prst="textNoShape">
                <a:avLst/>
              </a:prstTxWarp>
              <a:spAutoFit/>
            </a:bodyPr>
            <a:lstStyle/>
            <a:p>
              <a:pPr marL="39688" algn="ctr"/>
              <a:r>
                <a:rPr lang="en-US" sz="2400" dirty="0">
                  <a:solidFill>
                    <a:srgbClr val="8F2020"/>
                  </a:solidFill>
                  <a:latin typeface="Tahoma" pitchFamily="-107" charset="0"/>
                  <a:ea typeface="Tahoma" pitchFamily="-107" charset="0"/>
                  <a:cs typeface="Tahoma" pitchFamily="-107" charset="0"/>
                  <a:sym typeface="Tahoma" pitchFamily="-107" charset="0"/>
                </a:rPr>
                <a:t>consumer</a:t>
              </a:r>
            </a:p>
          </p:txBody>
        </p:sp>
      </p:grpSp>
      <p:sp>
        <p:nvSpPr>
          <p:cNvPr id="18454" name="Rectangle 22"/>
          <p:cNvSpPr>
            <a:spLocks/>
          </p:cNvSpPr>
          <p:nvPr/>
        </p:nvSpPr>
        <p:spPr bwMode="auto">
          <a:xfrm>
            <a:off x="974725" y="1600200"/>
            <a:ext cx="4864100" cy="469900"/>
          </a:xfrm>
          <a:prstGeom prst="rect">
            <a:avLst/>
          </a:prstGeom>
          <a:noFill/>
          <a:ln w="12700">
            <a:noFill/>
            <a:miter lim="800000"/>
            <a:headEnd type="none" w="med" len="med"/>
            <a:tailEnd type="none" w="med" len="med"/>
          </a:ln>
        </p:spPr>
        <p:txBody>
          <a:bodyPr wrap="none" lIns="0" tIns="0" rIns="40639" bIns="0">
            <a:prstTxWarp prst="textNoShape">
              <a:avLst/>
            </a:prstTxWarp>
            <a:spAutoFit/>
          </a:bodyPr>
          <a:lstStyle/>
          <a:p>
            <a:pPr marL="39688"/>
            <a:r>
              <a:rPr lang="en-US" sz="2400">
                <a:solidFill>
                  <a:schemeClr val="tx1"/>
                </a:solidFill>
                <a:latin typeface="Tahoma" pitchFamily="-107" charset="0"/>
                <a:ea typeface="Tahoma" pitchFamily="-107" charset="0"/>
                <a:cs typeface="Tahoma" pitchFamily="-107" charset="0"/>
                <a:sym typeface="Tahoma" pitchFamily="-107" charset="0"/>
              </a:rPr>
              <a:t>traditional technology propagation:</a:t>
            </a:r>
          </a:p>
        </p:txBody>
      </p:sp>
      <p:grpSp>
        <p:nvGrpSpPr>
          <p:cNvPr id="18455" name="Group 23"/>
          <p:cNvGrpSpPr>
            <a:grpSpLocks/>
          </p:cNvGrpSpPr>
          <p:nvPr/>
        </p:nvGrpSpPr>
        <p:grpSpPr bwMode="auto">
          <a:xfrm>
            <a:off x="1679575" y="3243263"/>
            <a:ext cx="1749425" cy="1938337"/>
            <a:chOff x="0" y="0"/>
            <a:chExt cx="1101" cy="1220"/>
          </a:xfrm>
        </p:grpSpPr>
        <p:sp>
          <p:nvSpPr>
            <p:cNvPr id="18456" name="AutoShape 24"/>
            <p:cNvSpPr>
              <a:spLocks/>
            </p:cNvSpPr>
            <p:nvPr/>
          </p:nvSpPr>
          <p:spPr bwMode="auto">
            <a:xfrm>
              <a:off x="0" y="0"/>
              <a:ext cx="1101" cy="1220"/>
            </a:xfrm>
            <a:custGeom>
              <a:avLst/>
              <a:gdLst/>
              <a:ahLst/>
              <a:cxnLst/>
              <a:rect l="0" t="0" r="r" b="b"/>
              <a:pathLst>
                <a:path w="21600" h="21600">
                  <a:moveTo>
                    <a:pt x="5135" y="2054"/>
                  </a:moveTo>
                  <a:cubicBezTo>
                    <a:pt x="3317" y="2054"/>
                    <a:pt x="1842" y="3513"/>
                    <a:pt x="1842" y="5312"/>
                  </a:cubicBezTo>
                  <a:lnTo>
                    <a:pt x="1842" y="10198"/>
                  </a:lnTo>
                  <a:lnTo>
                    <a:pt x="1842" y="18342"/>
                  </a:lnTo>
                  <a:cubicBezTo>
                    <a:pt x="1842" y="20142"/>
                    <a:pt x="3317" y="21600"/>
                    <a:pt x="5135" y="21600"/>
                  </a:cubicBezTo>
                  <a:lnTo>
                    <a:pt x="10075" y="21600"/>
                  </a:lnTo>
                  <a:lnTo>
                    <a:pt x="18307" y="21600"/>
                  </a:lnTo>
                  <a:cubicBezTo>
                    <a:pt x="20126" y="21600"/>
                    <a:pt x="21600" y="20142"/>
                    <a:pt x="21600" y="18342"/>
                  </a:cubicBezTo>
                  <a:lnTo>
                    <a:pt x="21600" y="10198"/>
                  </a:lnTo>
                  <a:lnTo>
                    <a:pt x="21600" y="5312"/>
                  </a:lnTo>
                  <a:cubicBezTo>
                    <a:pt x="21600" y="3513"/>
                    <a:pt x="20126" y="2054"/>
                    <a:pt x="18307" y="2054"/>
                  </a:cubicBezTo>
                  <a:lnTo>
                    <a:pt x="10075" y="2054"/>
                  </a:lnTo>
                  <a:lnTo>
                    <a:pt x="0" y="0"/>
                  </a:lnTo>
                  <a:lnTo>
                    <a:pt x="5135" y="2054"/>
                  </a:lnTo>
                  <a:close/>
                  <a:moveTo>
                    <a:pt x="5135" y="2054"/>
                  </a:moveTo>
                </a:path>
              </a:pathLst>
            </a:custGeom>
            <a:solidFill>
              <a:srgbClr val="99CC00"/>
            </a:solidFill>
            <a:ln w="127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18457" name="Rectangle 25"/>
            <p:cNvSpPr>
              <a:spLocks/>
            </p:cNvSpPr>
            <p:nvPr/>
          </p:nvSpPr>
          <p:spPr bwMode="auto">
            <a:xfrm>
              <a:off x="129" y="156"/>
              <a:ext cx="936" cy="928"/>
            </a:xfrm>
            <a:prstGeom prst="rect">
              <a:avLst/>
            </a:prstGeom>
            <a:noFill/>
            <a:ln w="12700">
              <a:noFill/>
              <a:miter lim="800000"/>
              <a:headEnd type="none" w="med" len="med"/>
              <a:tailEnd type="none" w="med" len="med"/>
            </a:ln>
          </p:spPr>
          <p:txBody>
            <a:bodyPr lIns="38100" tIns="38100" rIns="88091" bIns="38100">
              <a:prstTxWarp prst="textNoShape">
                <a:avLst/>
              </a:prstTxWarp>
            </a:bodyPr>
            <a:lstStyle/>
            <a:p>
              <a:pPr marL="11113" algn="ctr"/>
              <a:r>
                <a:rPr lang="en-US">
                  <a:solidFill>
                    <a:schemeClr val="tx1"/>
                  </a:solidFill>
                  <a:latin typeface="Tahoma" pitchFamily="-107" charset="0"/>
                  <a:ea typeface="Tahoma" pitchFamily="-107" charset="0"/>
                  <a:cs typeface="Tahoma" pitchFamily="-107" charset="0"/>
                  <a:sym typeface="Tahoma" pitchFamily="-107" charset="0"/>
                </a:rPr>
                <a:t>opex/capex doesn’t matter;</a:t>
              </a:r>
            </a:p>
            <a:p>
              <a:pPr marL="11113" algn="ctr"/>
              <a:r>
                <a:rPr lang="en-US">
                  <a:solidFill>
                    <a:schemeClr val="tx1"/>
                  </a:solidFill>
                  <a:latin typeface="Tahoma" pitchFamily="-107" charset="0"/>
                  <a:ea typeface="Tahoma" pitchFamily="-107" charset="0"/>
                  <a:cs typeface="Tahoma" pitchFamily="-107" charset="0"/>
                  <a:sym typeface="Tahoma" pitchFamily="-107" charset="0"/>
                </a:rPr>
                <a:t>expert support</a:t>
              </a:r>
            </a:p>
          </p:txBody>
        </p:sp>
      </p:grpSp>
      <p:grpSp>
        <p:nvGrpSpPr>
          <p:cNvPr id="18458" name="Group 26"/>
          <p:cNvGrpSpPr>
            <a:grpSpLocks/>
          </p:cNvGrpSpPr>
          <p:nvPr/>
        </p:nvGrpSpPr>
        <p:grpSpPr bwMode="auto">
          <a:xfrm>
            <a:off x="4422775" y="3243263"/>
            <a:ext cx="1749425" cy="2001837"/>
            <a:chOff x="0" y="0"/>
            <a:chExt cx="1101" cy="1260"/>
          </a:xfrm>
        </p:grpSpPr>
        <p:sp>
          <p:nvSpPr>
            <p:cNvPr id="18459" name="AutoShape 27"/>
            <p:cNvSpPr>
              <a:spLocks/>
            </p:cNvSpPr>
            <p:nvPr/>
          </p:nvSpPr>
          <p:spPr bwMode="auto">
            <a:xfrm>
              <a:off x="0" y="0"/>
              <a:ext cx="1101" cy="1220"/>
            </a:xfrm>
            <a:custGeom>
              <a:avLst/>
              <a:gdLst/>
              <a:ahLst/>
              <a:cxnLst/>
              <a:rect l="0" t="0" r="r" b="b"/>
              <a:pathLst>
                <a:path w="21600" h="21600">
                  <a:moveTo>
                    <a:pt x="5135" y="2054"/>
                  </a:moveTo>
                  <a:cubicBezTo>
                    <a:pt x="3317" y="2054"/>
                    <a:pt x="1842" y="3513"/>
                    <a:pt x="1842" y="5312"/>
                  </a:cubicBezTo>
                  <a:lnTo>
                    <a:pt x="1842" y="10198"/>
                  </a:lnTo>
                  <a:lnTo>
                    <a:pt x="1842" y="18342"/>
                  </a:lnTo>
                  <a:cubicBezTo>
                    <a:pt x="1842" y="20142"/>
                    <a:pt x="3317" y="21600"/>
                    <a:pt x="5135" y="21600"/>
                  </a:cubicBezTo>
                  <a:lnTo>
                    <a:pt x="10075" y="21600"/>
                  </a:lnTo>
                  <a:lnTo>
                    <a:pt x="18307" y="21600"/>
                  </a:lnTo>
                  <a:cubicBezTo>
                    <a:pt x="20126" y="21600"/>
                    <a:pt x="21600" y="20142"/>
                    <a:pt x="21600" y="18342"/>
                  </a:cubicBezTo>
                  <a:lnTo>
                    <a:pt x="21600" y="10198"/>
                  </a:lnTo>
                  <a:lnTo>
                    <a:pt x="21600" y="5312"/>
                  </a:lnTo>
                  <a:cubicBezTo>
                    <a:pt x="21600" y="3513"/>
                    <a:pt x="20126" y="2054"/>
                    <a:pt x="18307" y="2054"/>
                  </a:cubicBezTo>
                  <a:lnTo>
                    <a:pt x="10075" y="2054"/>
                  </a:lnTo>
                  <a:lnTo>
                    <a:pt x="0" y="0"/>
                  </a:lnTo>
                  <a:lnTo>
                    <a:pt x="5135" y="2054"/>
                  </a:lnTo>
                  <a:close/>
                  <a:moveTo>
                    <a:pt x="5135" y="2054"/>
                  </a:moveTo>
                </a:path>
              </a:pathLst>
            </a:custGeom>
            <a:solidFill>
              <a:srgbClr val="B2B2B2"/>
            </a:solidFill>
            <a:ln w="127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18460" name="Rectangle 28"/>
            <p:cNvSpPr>
              <a:spLocks/>
            </p:cNvSpPr>
            <p:nvPr/>
          </p:nvSpPr>
          <p:spPr bwMode="auto">
            <a:xfrm>
              <a:off x="129" y="156"/>
              <a:ext cx="936" cy="1104"/>
            </a:xfrm>
            <a:prstGeom prst="rect">
              <a:avLst/>
            </a:prstGeom>
            <a:noFill/>
            <a:ln w="12700">
              <a:noFill/>
              <a:miter lim="800000"/>
              <a:headEnd type="none" w="med" len="med"/>
              <a:tailEnd type="none" w="med" len="med"/>
            </a:ln>
          </p:spPr>
          <p:txBody>
            <a:bodyPr lIns="38100" tIns="38100" rIns="88091" bIns="38100">
              <a:prstTxWarp prst="textNoShape">
                <a:avLst/>
              </a:prstTxWarp>
            </a:bodyPr>
            <a:lstStyle/>
            <a:p>
              <a:pPr marL="11113" algn="ctr"/>
              <a:r>
                <a:rPr lang="en-US">
                  <a:solidFill>
                    <a:schemeClr val="tx1"/>
                  </a:solidFill>
                  <a:latin typeface="Tahoma" pitchFamily="-107" charset="0"/>
                  <a:ea typeface="Tahoma" pitchFamily="-107" charset="0"/>
                  <a:cs typeface="Tahoma" pitchFamily="-107" charset="0"/>
                  <a:sym typeface="Tahoma" pitchFamily="-107" charset="0"/>
                </a:rPr>
                <a:t>capex/opex sensitive, but amortized;</a:t>
              </a:r>
            </a:p>
            <a:p>
              <a:pPr marL="11113" algn="ctr"/>
              <a:r>
                <a:rPr lang="en-US">
                  <a:solidFill>
                    <a:schemeClr val="tx1"/>
                  </a:solidFill>
                  <a:latin typeface="Tahoma" pitchFamily="-107" charset="0"/>
                  <a:ea typeface="Tahoma" pitchFamily="-107" charset="0"/>
                  <a:cs typeface="Tahoma" pitchFamily="-107" charset="0"/>
                  <a:sym typeface="Tahoma" pitchFamily="-107" charset="0"/>
                </a:rPr>
                <a:t>expert support</a:t>
              </a:r>
            </a:p>
          </p:txBody>
        </p:sp>
      </p:grpSp>
      <p:grpSp>
        <p:nvGrpSpPr>
          <p:cNvPr id="18461" name="Group 29"/>
          <p:cNvGrpSpPr>
            <a:grpSpLocks/>
          </p:cNvGrpSpPr>
          <p:nvPr/>
        </p:nvGrpSpPr>
        <p:grpSpPr bwMode="auto">
          <a:xfrm>
            <a:off x="6937375" y="3243263"/>
            <a:ext cx="1749425" cy="1938337"/>
            <a:chOff x="0" y="0"/>
            <a:chExt cx="1101" cy="1220"/>
          </a:xfrm>
        </p:grpSpPr>
        <p:sp>
          <p:nvSpPr>
            <p:cNvPr id="18462" name="AutoShape 30"/>
            <p:cNvSpPr>
              <a:spLocks/>
            </p:cNvSpPr>
            <p:nvPr/>
          </p:nvSpPr>
          <p:spPr bwMode="auto">
            <a:xfrm>
              <a:off x="0" y="0"/>
              <a:ext cx="1101" cy="1220"/>
            </a:xfrm>
            <a:custGeom>
              <a:avLst/>
              <a:gdLst/>
              <a:ahLst/>
              <a:cxnLst/>
              <a:rect l="0" t="0" r="r" b="b"/>
              <a:pathLst>
                <a:path w="21600" h="21600">
                  <a:moveTo>
                    <a:pt x="5135" y="2054"/>
                  </a:moveTo>
                  <a:cubicBezTo>
                    <a:pt x="3317" y="2054"/>
                    <a:pt x="1842" y="3513"/>
                    <a:pt x="1842" y="5312"/>
                  </a:cubicBezTo>
                  <a:lnTo>
                    <a:pt x="1842" y="10198"/>
                  </a:lnTo>
                  <a:lnTo>
                    <a:pt x="1842" y="18342"/>
                  </a:lnTo>
                  <a:cubicBezTo>
                    <a:pt x="1842" y="20142"/>
                    <a:pt x="3317" y="21600"/>
                    <a:pt x="5135" y="21600"/>
                  </a:cubicBezTo>
                  <a:lnTo>
                    <a:pt x="10075" y="21600"/>
                  </a:lnTo>
                  <a:lnTo>
                    <a:pt x="18307" y="21600"/>
                  </a:lnTo>
                  <a:cubicBezTo>
                    <a:pt x="20126" y="21600"/>
                    <a:pt x="21600" y="20142"/>
                    <a:pt x="21600" y="18342"/>
                  </a:cubicBezTo>
                  <a:lnTo>
                    <a:pt x="21600" y="10198"/>
                  </a:lnTo>
                  <a:lnTo>
                    <a:pt x="21600" y="5312"/>
                  </a:lnTo>
                  <a:cubicBezTo>
                    <a:pt x="21600" y="3513"/>
                    <a:pt x="20126" y="2054"/>
                    <a:pt x="18307" y="2054"/>
                  </a:cubicBezTo>
                  <a:lnTo>
                    <a:pt x="10075" y="2054"/>
                  </a:lnTo>
                  <a:lnTo>
                    <a:pt x="0" y="0"/>
                  </a:lnTo>
                  <a:lnTo>
                    <a:pt x="5135" y="2054"/>
                  </a:lnTo>
                  <a:close/>
                  <a:moveTo>
                    <a:pt x="5135" y="2054"/>
                  </a:moveTo>
                </a:path>
              </a:pathLst>
            </a:custGeom>
            <a:solidFill>
              <a:srgbClr val="FF99CC"/>
            </a:solidFill>
            <a:ln w="12700">
              <a:solidFill>
                <a:schemeClr val="tx1"/>
              </a:solidFill>
              <a:prstDash val="solid"/>
              <a:miter lim="800000"/>
              <a:headEnd type="none" w="med" len="med"/>
              <a:tailEnd type="none" w="med" len="med"/>
            </a:ln>
          </p:spPr>
          <p:txBody>
            <a:bodyPr lIns="0" tIns="0" rIns="0" bIns="0">
              <a:prstTxWarp prst="textNoShape">
                <a:avLst/>
              </a:prstTxWarp>
            </a:bodyPr>
            <a:lstStyle/>
            <a:p>
              <a:endParaRPr lang="en-US">
                <a:solidFill>
                  <a:srgbClr val="8F2020"/>
                </a:solidFill>
              </a:endParaRPr>
            </a:p>
          </p:txBody>
        </p:sp>
        <p:sp>
          <p:nvSpPr>
            <p:cNvPr id="18463" name="Rectangle 31"/>
            <p:cNvSpPr>
              <a:spLocks/>
            </p:cNvSpPr>
            <p:nvPr/>
          </p:nvSpPr>
          <p:spPr bwMode="auto">
            <a:xfrm>
              <a:off x="129" y="156"/>
              <a:ext cx="936" cy="576"/>
            </a:xfrm>
            <a:prstGeom prst="rect">
              <a:avLst/>
            </a:prstGeom>
            <a:noFill/>
            <a:ln w="12700">
              <a:noFill/>
              <a:miter lim="800000"/>
              <a:headEnd type="none" w="med" len="med"/>
              <a:tailEnd type="none" w="med" len="med"/>
            </a:ln>
          </p:spPr>
          <p:txBody>
            <a:bodyPr lIns="38100" tIns="38100" rIns="88091" bIns="38100">
              <a:prstTxWarp prst="textNoShape">
                <a:avLst/>
              </a:prstTxWarp>
            </a:bodyPr>
            <a:lstStyle/>
            <a:p>
              <a:pPr marL="11113" algn="ctr"/>
              <a:r>
                <a:rPr lang="en-US">
                  <a:solidFill>
                    <a:srgbClr val="8F2020"/>
                  </a:solidFill>
                  <a:latin typeface="Tahoma" pitchFamily="-107" charset="0"/>
                  <a:ea typeface="Tahoma" pitchFamily="-107" charset="0"/>
                  <a:cs typeface="Tahoma" pitchFamily="-107" charset="0"/>
                  <a:sym typeface="Tahoma" pitchFamily="-107" charset="0"/>
                </a:rPr>
                <a:t>capex sensitive;</a:t>
              </a:r>
            </a:p>
            <a:p>
              <a:pPr marL="11113" algn="ctr"/>
              <a:r>
                <a:rPr lang="en-US">
                  <a:solidFill>
                    <a:srgbClr val="8F2020"/>
                  </a:solidFill>
                  <a:latin typeface="Tahoma" pitchFamily="-107" charset="0"/>
                  <a:ea typeface="Tahoma" pitchFamily="-107" charset="0"/>
                  <a:cs typeface="Tahoma" pitchFamily="-107" charset="0"/>
                  <a:sym typeface="Tahoma" pitchFamily="-107" charset="0"/>
                </a:rPr>
                <a:t>amateur</a:t>
              </a:r>
            </a:p>
          </p:txBody>
        </p:sp>
      </p:grpSp>
      <p:sp>
        <p:nvSpPr>
          <p:cNvPr id="18464" name="Line 32"/>
          <p:cNvSpPr>
            <a:spLocks noChangeShapeType="1"/>
          </p:cNvSpPr>
          <p:nvPr/>
        </p:nvSpPr>
        <p:spPr bwMode="auto">
          <a:xfrm>
            <a:off x="2667000" y="2819400"/>
            <a:ext cx="1066800" cy="1588"/>
          </a:xfrm>
          <a:prstGeom prst="line">
            <a:avLst/>
          </a:prstGeom>
          <a:noFill/>
          <a:ln w="25400">
            <a:solidFill>
              <a:schemeClr val="tx1"/>
            </a:solidFill>
            <a:prstDash val="solid"/>
            <a:round/>
            <a:headEnd type="none" w="med" len="med"/>
            <a:tailEnd type="triangle" w="med" len="med"/>
          </a:ln>
        </p:spPr>
        <p:txBody>
          <a:bodyPr>
            <a:prstTxWarp prst="textNoShape">
              <a:avLst/>
            </a:prstTxWarp>
          </a:bodyPr>
          <a:lstStyle/>
          <a:p>
            <a:endParaRPr lang="en-US"/>
          </a:p>
        </p:txBody>
      </p:sp>
      <p:sp>
        <p:nvSpPr>
          <p:cNvPr id="18465" name="Line 33"/>
          <p:cNvSpPr>
            <a:spLocks noChangeShapeType="1"/>
          </p:cNvSpPr>
          <p:nvPr/>
        </p:nvSpPr>
        <p:spPr bwMode="auto">
          <a:xfrm>
            <a:off x="5410200" y="2819400"/>
            <a:ext cx="990600" cy="1588"/>
          </a:xfrm>
          <a:prstGeom prst="line">
            <a:avLst/>
          </a:prstGeom>
          <a:noFill/>
          <a:ln w="25400">
            <a:solidFill>
              <a:schemeClr val="tx1"/>
            </a:solidFill>
            <a:prstDash val="solid"/>
            <a:round/>
            <a:headEnd type="none" w="med" len="med"/>
            <a:tailEnd type="triangle" w="med" len="med"/>
          </a:ln>
        </p:spPr>
        <p:txBody>
          <a:bodyPr>
            <a:prstTxWarp prst="textNoShape">
              <a:avLst/>
            </a:prstTxWarp>
          </a:bodyPr>
          <a:lstStyle/>
          <a:p>
            <a:endParaRPr lang="en-US"/>
          </a:p>
        </p:txBody>
      </p:sp>
      <p:sp>
        <p:nvSpPr>
          <p:cNvPr id="18466" name="Rectangle 34"/>
          <p:cNvSpPr>
            <a:spLocks/>
          </p:cNvSpPr>
          <p:nvPr/>
        </p:nvSpPr>
        <p:spPr bwMode="auto">
          <a:xfrm>
            <a:off x="1350963" y="5629275"/>
            <a:ext cx="1911350" cy="406400"/>
          </a:xfrm>
          <a:prstGeom prst="rect">
            <a:avLst/>
          </a:prstGeom>
          <a:noFill/>
          <a:ln w="12700">
            <a:noFill/>
            <a:miter lim="800000"/>
            <a:headEnd type="none" w="med" len="med"/>
            <a:tailEnd type="none" w="med" len="med"/>
          </a:ln>
        </p:spPr>
        <p:txBody>
          <a:bodyPr wrap="none" lIns="0" tIns="0" rIns="40639" bIns="0">
            <a:prstTxWarp prst="textNoShape">
              <a:avLst/>
            </a:prstTxWarp>
            <a:spAutoFit/>
          </a:bodyPr>
          <a:lstStyle/>
          <a:p>
            <a:pPr marL="39688"/>
            <a:r>
              <a:rPr lang="en-US" sz="2000">
                <a:solidFill>
                  <a:schemeClr val="tx1"/>
                </a:solidFill>
                <a:latin typeface="Tahoma" pitchFamily="-107" charset="0"/>
                <a:ea typeface="Tahoma" pitchFamily="-107" charset="0"/>
                <a:cs typeface="Tahoma" pitchFamily="-107" charset="0"/>
                <a:sym typeface="Tahoma" pitchFamily="-107" charset="0"/>
              </a:rPr>
              <a:t>Can it be done?</a:t>
            </a:r>
          </a:p>
        </p:txBody>
      </p:sp>
      <p:sp>
        <p:nvSpPr>
          <p:cNvPr id="18467" name="Rectangle 35"/>
          <p:cNvSpPr>
            <a:spLocks/>
          </p:cNvSpPr>
          <p:nvPr/>
        </p:nvSpPr>
        <p:spPr bwMode="auto">
          <a:xfrm>
            <a:off x="3968750" y="5627688"/>
            <a:ext cx="1838325" cy="406400"/>
          </a:xfrm>
          <a:prstGeom prst="rect">
            <a:avLst/>
          </a:prstGeom>
          <a:noFill/>
          <a:ln w="12700">
            <a:noFill/>
            <a:miter lim="800000"/>
            <a:headEnd type="none" w="med" len="med"/>
            <a:tailEnd type="none" w="med" len="med"/>
          </a:ln>
        </p:spPr>
        <p:txBody>
          <a:bodyPr wrap="none" lIns="0" tIns="0" rIns="40639" bIns="0">
            <a:prstTxWarp prst="textNoShape">
              <a:avLst/>
            </a:prstTxWarp>
            <a:spAutoFit/>
          </a:bodyPr>
          <a:lstStyle/>
          <a:p>
            <a:pPr marL="39688"/>
            <a:r>
              <a:rPr lang="en-US" sz="2000">
                <a:solidFill>
                  <a:schemeClr val="tx1"/>
                </a:solidFill>
                <a:latin typeface="Tahoma" pitchFamily="-107" charset="0"/>
                <a:ea typeface="Tahoma" pitchFamily="-107" charset="0"/>
                <a:cs typeface="Tahoma" pitchFamily="-107" charset="0"/>
                <a:sym typeface="Tahoma" pitchFamily="-107" charset="0"/>
              </a:rPr>
              <a:t>Can I afford it?</a:t>
            </a:r>
          </a:p>
        </p:txBody>
      </p:sp>
      <p:sp>
        <p:nvSpPr>
          <p:cNvPr id="18468" name="Rectangle 36"/>
          <p:cNvSpPr>
            <a:spLocks/>
          </p:cNvSpPr>
          <p:nvPr/>
        </p:nvSpPr>
        <p:spPr bwMode="auto">
          <a:xfrm>
            <a:off x="6399213" y="5629275"/>
            <a:ext cx="2693987" cy="406400"/>
          </a:xfrm>
          <a:prstGeom prst="rect">
            <a:avLst/>
          </a:prstGeom>
          <a:noFill/>
          <a:ln w="12700">
            <a:noFill/>
            <a:miter lim="800000"/>
            <a:headEnd type="none" w="med" len="med"/>
            <a:tailEnd type="none" w="med" len="med"/>
          </a:ln>
        </p:spPr>
        <p:txBody>
          <a:bodyPr wrap="none" lIns="0" tIns="0" rIns="40639" bIns="0">
            <a:prstTxWarp prst="textNoShape">
              <a:avLst/>
            </a:prstTxWarp>
            <a:spAutoFit/>
          </a:bodyPr>
          <a:lstStyle/>
          <a:p>
            <a:pPr marL="39688"/>
            <a:r>
              <a:rPr lang="en-US" sz="2000">
                <a:solidFill>
                  <a:schemeClr val="tx1"/>
                </a:solidFill>
                <a:latin typeface="Tahoma" pitchFamily="-107" charset="0"/>
                <a:ea typeface="Tahoma" pitchFamily="-107" charset="0"/>
                <a:cs typeface="Tahoma" pitchFamily="-107" charset="0"/>
                <a:sym typeface="Tahoma" pitchFamily="-107" charset="0"/>
              </a:rPr>
              <a:t>Can my mother use it?</a:t>
            </a:r>
          </a:p>
        </p:txBody>
      </p:sp>
    </p:spTree>
    <p:extLst>
      <p:ext uri="{BB962C8B-B14F-4D97-AF65-F5344CB8AC3E}">
        <p14:creationId xmlns:p14="http://schemas.microsoft.com/office/powerpoint/2010/main" val="4286411096"/>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04" name="Rectangle 12"/>
          <p:cNvSpPr>
            <a:spLocks noGrp="1" noChangeArrowheads="1"/>
          </p:cNvSpPr>
          <p:nvPr>
            <p:ph type="title"/>
          </p:nvPr>
        </p:nvSpPr>
        <p:spPr>
          <a:ln/>
        </p:spPr>
        <p:txBody>
          <a:bodyPr rIns="132080">
            <a:normAutofit/>
          </a:bodyPr>
          <a:lstStyle/>
          <a:p>
            <a:r>
              <a:rPr lang="en-US"/>
              <a:t>Internet and networks timeline</a:t>
            </a:r>
          </a:p>
        </p:txBody>
      </p:sp>
      <p:sp>
        <p:nvSpPr>
          <p:cNvPr id="2" name="Date Placeholder 1"/>
          <p:cNvSpPr>
            <a:spLocks noGrp="1"/>
          </p:cNvSpPr>
          <p:nvPr>
            <p:ph type="dt" sz="half" idx="10"/>
          </p:nvPr>
        </p:nvSpPr>
        <p:spPr/>
        <p:txBody>
          <a:bodyPr/>
          <a:lstStyle/>
          <a:p>
            <a:fld id="{87F37E92-C984-954C-B794-F3C5C906B967}" type="datetime1">
              <a:rPr lang="en-US" smtClean="0"/>
              <a:t>2/1/19</a:t>
            </a:fld>
            <a:endParaRPr lang="en-US"/>
          </a:p>
        </p:txBody>
      </p:sp>
      <p:sp>
        <p:nvSpPr>
          <p:cNvPr id="3" name="Footer Placeholder 2"/>
          <p:cNvSpPr>
            <a:spLocks noGrp="1"/>
          </p:cNvSpPr>
          <p:nvPr>
            <p:ph type="ftr" sz="quarter" idx="11"/>
          </p:nvPr>
        </p:nvSpPr>
        <p:spPr/>
        <p:txBody>
          <a:bodyPr/>
          <a:lstStyle/>
          <a:p>
            <a:pPr algn="r"/>
            <a:r>
              <a:rPr lang="en-US"/>
              <a:t>ITEP</a:t>
            </a:r>
            <a:endParaRPr lang="en-US" dirty="0"/>
          </a:p>
        </p:txBody>
      </p:sp>
      <p:sp>
        <p:nvSpPr>
          <p:cNvPr id="81" name="Slide Number Placeholder 3"/>
          <p:cNvSpPr>
            <a:spLocks noGrp="1"/>
          </p:cNvSpPr>
          <p:nvPr>
            <p:ph type="sldNum" sz="quarter" idx="12"/>
          </p:nvPr>
        </p:nvSpPr>
        <p:spPr/>
        <p:txBody>
          <a:bodyPr/>
          <a:lstStyle/>
          <a:p>
            <a:fld id="{E7B1F24A-09FE-464A-8BCA-9CFA8F55FD3F}" type="slidenum">
              <a:rPr lang="en-US"/>
              <a:pPr/>
              <a:t>94</a:t>
            </a:fld>
            <a:endParaRPr lang="en-US"/>
          </a:p>
        </p:txBody>
      </p:sp>
      <p:sp>
        <p:nvSpPr>
          <p:cNvPr id="33805" name="Line 13"/>
          <p:cNvSpPr>
            <a:spLocks noChangeShapeType="1"/>
          </p:cNvSpPr>
          <p:nvPr/>
        </p:nvSpPr>
        <p:spPr bwMode="auto">
          <a:xfrm>
            <a:off x="168447" y="2514600"/>
            <a:ext cx="8537603" cy="0"/>
          </a:xfrm>
          <a:prstGeom prst="line">
            <a:avLst/>
          </a:prstGeom>
          <a:noFill/>
          <a:ln w="38100">
            <a:solidFill>
              <a:schemeClr val="tx1"/>
            </a:solidFill>
            <a:prstDash val="solid"/>
            <a:round/>
            <a:headEnd type="none" w="med" len="med"/>
            <a:tailEnd type="none" w="med" len="med"/>
          </a:ln>
        </p:spPr>
        <p:txBody>
          <a:bodyPr>
            <a:prstTxWarp prst="textNoShape">
              <a:avLst/>
            </a:prstTxWarp>
          </a:bodyPr>
          <a:lstStyle/>
          <a:p>
            <a:endParaRPr lang="en-US"/>
          </a:p>
        </p:txBody>
      </p:sp>
      <p:sp>
        <p:nvSpPr>
          <p:cNvPr id="33806" name="Line 14"/>
          <p:cNvSpPr>
            <a:spLocks noChangeShapeType="1"/>
          </p:cNvSpPr>
          <p:nvPr/>
        </p:nvSpPr>
        <p:spPr bwMode="auto">
          <a:xfrm>
            <a:off x="168448" y="2286000"/>
            <a:ext cx="1588" cy="381000"/>
          </a:xfrm>
          <a:prstGeom prst="line">
            <a:avLst/>
          </a:prstGeom>
          <a:noFill/>
          <a:ln w="25400">
            <a:solidFill>
              <a:schemeClr val="tx1"/>
            </a:solidFill>
            <a:prstDash val="solid"/>
            <a:round/>
            <a:headEnd type="none" w="med" len="med"/>
            <a:tailEnd type="none" w="med" len="med"/>
          </a:ln>
        </p:spPr>
        <p:txBody>
          <a:bodyPr>
            <a:prstTxWarp prst="textNoShape">
              <a:avLst/>
            </a:prstTxWarp>
          </a:bodyPr>
          <a:lstStyle/>
          <a:p>
            <a:endParaRPr lang="en-US"/>
          </a:p>
        </p:txBody>
      </p:sp>
      <p:sp>
        <p:nvSpPr>
          <p:cNvPr id="33807" name="Line 15"/>
          <p:cNvSpPr>
            <a:spLocks noChangeShapeType="1"/>
          </p:cNvSpPr>
          <p:nvPr/>
        </p:nvSpPr>
        <p:spPr bwMode="auto">
          <a:xfrm>
            <a:off x="6975784" y="2343080"/>
            <a:ext cx="1588" cy="381000"/>
          </a:xfrm>
          <a:prstGeom prst="line">
            <a:avLst/>
          </a:prstGeom>
          <a:noFill/>
          <a:ln w="25400">
            <a:solidFill>
              <a:schemeClr val="tx1"/>
            </a:solidFill>
            <a:prstDash val="solid"/>
            <a:round/>
            <a:headEnd type="none" w="med" len="med"/>
            <a:tailEnd type="none" w="med" len="med"/>
          </a:ln>
        </p:spPr>
        <p:txBody>
          <a:bodyPr>
            <a:prstTxWarp prst="textNoShape">
              <a:avLst/>
            </a:prstTxWarp>
          </a:bodyPr>
          <a:lstStyle/>
          <a:p>
            <a:endParaRPr lang="en-US"/>
          </a:p>
        </p:txBody>
      </p:sp>
      <p:sp>
        <p:nvSpPr>
          <p:cNvPr id="33808" name="Line 16"/>
          <p:cNvSpPr>
            <a:spLocks noChangeShapeType="1"/>
          </p:cNvSpPr>
          <p:nvPr/>
        </p:nvSpPr>
        <p:spPr bwMode="auto">
          <a:xfrm>
            <a:off x="5540650" y="2286000"/>
            <a:ext cx="1588" cy="381000"/>
          </a:xfrm>
          <a:prstGeom prst="line">
            <a:avLst/>
          </a:prstGeom>
          <a:noFill/>
          <a:ln w="25400">
            <a:solidFill>
              <a:schemeClr val="tx1"/>
            </a:solidFill>
            <a:prstDash val="solid"/>
            <a:round/>
            <a:headEnd type="none" w="med" len="med"/>
            <a:tailEnd type="none" w="med" len="med"/>
          </a:ln>
        </p:spPr>
        <p:txBody>
          <a:bodyPr>
            <a:prstTxWarp prst="textNoShape">
              <a:avLst/>
            </a:prstTxWarp>
          </a:bodyPr>
          <a:lstStyle/>
          <a:p>
            <a:endParaRPr lang="en-US"/>
          </a:p>
        </p:txBody>
      </p:sp>
      <p:sp>
        <p:nvSpPr>
          <p:cNvPr id="33809" name="Line 17"/>
          <p:cNvSpPr>
            <a:spLocks noChangeShapeType="1"/>
          </p:cNvSpPr>
          <p:nvPr/>
        </p:nvSpPr>
        <p:spPr bwMode="auto">
          <a:xfrm>
            <a:off x="2670382" y="2286000"/>
            <a:ext cx="1588" cy="381000"/>
          </a:xfrm>
          <a:prstGeom prst="line">
            <a:avLst/>
          </a:prstGeom>
          <a:noFill/>
          <a:ln w="25400">
            <a:solidFill>
              <a:schemeClr val="tx1"/>
            </a:solidFill>
            <a:prstDash val="solid"/>
            <a:round/>
            <a:headEnd type="none" w="med" len="med"/>
            <a:tailEnd type="none" w="med" len="med"/>
          </a:ln>
        </p:spPr>
        <p:txBody>
          <a:bodyPr>
            <a:prstTxWarp prst="textNoShape">
              <a:avLst/>
            </a:prstTxWarp>
          </a:bodyPr>
          <a:lstStyle/>
          <a:p>
            <a:endParaRPr lang="en-US"/>
          </a:p>
        </p:txBody>
      </p:sp>
      <p:sp>
        <p:nvSpPr>
          <p:cNvPr id="33810" name="Line 18"/>
          <p:cNvSpPr>
            <a:spLocks noChangeShapeType="1"/>
          </p:cNvSpPr>
          <p:nvPr/>
        </p:nvSpPr>
        <p:spPr bwMode="auto">
          <a:xfrm>
            <a:off x="4105516" y="2286000"/>
            <a:ext cx="1588" cy="381000"/>
          </a:xfrm>
          <a:prstGeom prst="line">
            <a:avLst/>
          </a:prstGeom>
          <a:noFill/>
          <a:ln w="25400">
            <a:solidFill>
              <a:schemeClr val="tx1"/>
            </a:solidFill>
            <a:prstDash val="solid"/>
            <a:round/>
            <a:headEnd type="none" w="med" len="med"/>
            <a:tailEnd type="none" w="med" len="med"/>
          </a:ln>
        </p:spPr>
        <p:txBody>
          <a:bodyPr>
            <a:prstTxWarp prst="textNoShape">
              <a:avLst/>
            </a:prstTxWarp>
          </a:bodyPr>
          <a:lstStyle/>
          <a:p>
            <a:endParaRPr lang="en-US"/>
          </a:p>
        </p:txBody>
      </p:sp>
      <p:sp>
        <p:nvSpPr>
          <p:cNvPr id="33811" name="Line 19"/>
          <p:cNvSpPr>
            <a:spLocks noChangeShapeType="1"/>
          </p:cNvSpPr>
          <p:nvPr/>
        </p:nvSpPr>
        <p:spPr bwMode="auto">
          <a:xfrm>
            <a:off x="1235248" y="2286000"/>
            <a:ext cx="1588" cy="381000"/>
          </a:xfrm>
          <a:prstGeom prst="line">
            <a:avLst/>
          </a:prstGeom>
          <a:noFill/>
          <a:ln w="25400">
            <a:solidFill>
              <a:schemeClr val="tx1"/>
            </a:solidFill>
            <a:prstDash val="solid"/>
            <a:round/>
            <a:headEnd type="none" w="med" len="med"/>
            <a:tailEnd type="none" w="med" len="med"/>
          </a:ln>
        </p:spPr>
        <p:txBody>
          <a:bodyPr>
            <a:prstTxWarp prst="textNoShape">
              <a:avLst/>
            </a:prstTxWarp>
          </a:bodyPr>
          <a:lstStyle/>
          <a:p>
            <a:endParaRPr lang="en-US"/>
          </a:p>
        </p:txBody>
      </p:sp>
      <p:sp>
        <p:nvSpPr>
          <p:cNvPr id="33812" name="Rectangle 20"/>
          <p:cNvSpPr>
            <a:spLocks/>
          </p:cNvSpPr>
          <p:nvPr/>
        </p:nvSpPr>
        <p:spPr bwMode="auto">
          <a:xfrm>
            <a:off x="-6176" y="2709845"/>
            <a:ext cx="655637" cy="381000"/>
          </a:xfrm>
          <a:prstGeom prst="rect">
            <a:avLst/>
          </a:prstGeom>
          <a:noFill/>
          <a:ln w="12700">
            <a:noFill/>
            <a:miter lim="800000"/>
            <a:headEnd type="none" w="med" len="med"/>
            <a:tailEnd type="none" w="med" len="med"/>
          </a:ln>
        </p:spPr>
        <p:txBody>
          <a:bodyPr wrap="none" lIns="0" tIns="0" rIns="40639" bIns="0">
            <a:prstTxWarp prst="textNoShape">
              <a:avLst/>
            </a:prstTxWarp>
            <a:spAutoFit/>
          </a:bodyPr>
          <a:lstStyle/>
          <a:p>
            <a:pPr marL="39688" algn="ctr"/>
            <a:r>
              <a:rPr lang="en-US">
                <a:solidFill>
                  <a:schemeClr val="tx1"/>
                </a:solidFill>
                <a:latin typeface="Tahoma" pitchFamily="-107" charset="0"/>
                <a:ea typeface="Tahoma" pitchFamily="-107" charset="0"/>
                <a:cs typeface="Tahoma" pitchFamily="-107" charset="0"/>
                <a:sym typeface="Tahoma" pitchFamily="-107" charset="0"/>
              </a:rPr>
              <a:t>1960</a:t>
            </a:r>
          </a:p>
        </p:txBody>
      </p:sp>
      <p:sp>
        <p:nvSpPr>
          <p:cNvPr id="33813" name="Rectangle 21"/>
          <p:cNvSpPr>
            <a:spLocks/>
          </p:cNvSpPr>
          <p:nvPr/>
        </p:nvSpPr>
        <p:spPr bwMode="auto">
          <a:xfrm>
            <a:off x="868536" y="2709845"/>
            <a:ext cx="655637" cy="381000"/>
          </a:xfrm>
          <a:prstGeom prst="rect">
            <a:avLst/>
          </a:prstGeom>
          <a:noFill/>
          <a:ln w="12700">
            <a:noFill/>
            <a:miter lim="800000"/>
            <a:headEnd type="none" w="med" len="med"/>
            <a:tailEnd type="none" w="med" len="med"/>
          </a:ln>
        </p:spPr>
        <p:txBody>
          <a:bodyPr wrap="none" lIns="0" tIns="0" rIns="40639" bIns="0">
            <a:prstTxWarp prst="textNoShape">
              <a:avLst/>
            </a:prstTxWarp>
            <a:spAutoFit/>
          </a:bodyPr>
          <a:lstStyle/>
          <a:p>
            <a:pPr marL="39688" algn="ctr"/>
            <a:r>
              <a:rPr lang="en-US">
                <a:solidFill>
                  <a:schemeClr val="tx1"/>
                </a:solidFill>
                <a:latin typeface="Tahoma" pitchFamily="-107" charset="0"/>
                <a:ea typeface="Tahoma" pitchFamily="-107" charset="0"/>
                <a:cs typeface="Tahoma" pitchFamily="-107" charset="0"/>
                <a:sym typeface="Tahoma" pitchFamily="-107" charset="0"/>
              </a:rPr>
              <a:t>1970</a:t>
            </a:r>
          </a:p>
        </p:txBody>
      </p:sp>
      <p:sp>
        <p:nvSpPr>
          <p:cNvPr id="33814" name="Rectangle 22"/>
          <p:cNvSpPr>
            <a:spLocks/>
          </p:cNvSpPr>
          <p:nvPr/>
        </p:nvSpPr>
        <p:spPr bwMode="auto">
          <a:xfrm>
            <a:off x="2355229" y="2709845"/>
            <a:ext cx="655638" cy="381000"/>
          </a:xfrm>
          <a:prstGeom prst="rect">
            <a:avLst/>
          </a:prstGeom>
          <a:noFill/>
          <a:ln w="12700">
            <a:noFill/>
            <a:miter lim="800000"/>
            <a:headEnd type="none" w="med" len="med"/>
            <a:tailEnd type="none" w="med" len="med"/>
          </a:ln>
        </p:spPr>
        <p:txBody>
          <a:bodyPr wrap="none" lIns="0" tIns="0" rIns="40639" bIns="0">
            <a:prstTxWarp prst="textNoShape">
              <a:avLst/>
            </a:prstTxWarp>
            <a:spAutoFit/>
          </a:bodyPr>
          <a:lstStyle/>
          <a:p>
            <a:pPr marL="39688" algn="ctr"/>
            <a:r>
              <a:rPr lang="en-US">
                <a:solidFill>
                  <a:schemeClr val="tx1"/>
                </a:solidFill>
                <a:latin typeface="Tahoma" pitchFamily="-107" charset="0"/>
                <a:ea typeface="Tahoma" pitchFamily="-107" charset="0"/>
                <a:cs typeface="Tahoma" pitchFamily="-107" charset="0"/>
                <a:sym typeface="Tahoma" pitchFamily="-107" charset="0"/>
              </a:rPr>
              <a:t>1980</a:t>
            </a:r>
          </a:p>
        </p:txBody>
      </p:sp>
      <p:sp>
        <p:nvSpPr>
          <p:cNvPr id="33815" name="Rectangle 23"/>
          <p:cNvSpPr>
            <a:spLocks/>
          </p:cNvSpPr>
          <p:nvPr/>
        </p:nvSpPr>
        <p:spPr bwMode="auto">
          <a:xfrm>
            <a:off x="3758869" y="2709845"/>
            <a:ext cx="655638" cy="381000"/>
          </a:xfrm>
          <a:prstGeom prst="rect">
            <a:avLst/>
          </a:prstGeom>
          <a:noFill/>
          <a:ln w="12700">
            <a:noFill/>
            <a:miter lim="800000"/>
            <a:headEnd type="none" w="med" len="med"/>
            <a:tailEnd type="none" w="med" len="med"/>
          </a:ln>
        </p:spPr>
        <p:txBody>
          <a:bodyPr wrap="none" lIns="0" tIns="0" rIns="40639" bIns="0">
            <a:prstTxWarp prst="textNoShape">
              <a:avLst/>
            </a:prstTxWarp>
            <a:spAutoFit/>
          </a:bodyPr>
          <a:lstStyle/>
          <a:p>
            <a:pPr marL="39688" algn="ctr"/>
            <a:r>
              <a:rPr lang="en-US">
                <a:solidFill>
                  <a:schemeClr val="tx1"/>
                </a:solidFill>
                <a:latin typeface="Tahoma" pitchFamily="-107" charset="0"/>
                <a:ea typeface="Tahoma" pitchFamily="-107" charset="0"/>
                <a:cs typeface="Tahoma" pitchFamily="-107" charset="0"/>
                <a:sym typeface="Tahoma" pitchFamily="-107" charset="0"/>
              </a:rPr>
              <a:t>1990</a:t>
            </a:r>
          </a:p>
        </p:txBody>
      </p:sp>
      <p:sp>
        <p:nvSpPr>
          <p:cNvPr id="33816" name="Rectangle 24"/>
          <p:cNvSpPr>
            <a:spLocks/>
          </p:cNvSpPr>
          <p:nvPr/>
        </p:nvSpPr>
        <p:spPr bwMode="auto">
          <a:xfrm>
            <a:off x="5198576" y="2709845"/>
            <a:ext cx="655637" cy="381000"/>
          </a:xfrm>
          <a:prstGeom prst="rect">
            <a:avLst/>
          </a:prstGeom>
          <a:noFill/>
          <a:ln w="12700">
            <a:noFill/>
            <a:miter lim="800000"/>
            <a:headEnd type="none" w="med" len="med"/>
            <a:tailEnd type="none" w="med" len="med"/>
          </a:ln>
        </p:spPr>
        <p:txBody>
          <a:bodyPr wrap="none" lIns="0" tIns="0" rIns="40639" bIns="0">
            <a:prstTxWarp prst="textNoShape">
              <a:avLst/>
            </a:prstTxWarp>
            <a:spAutoFit/>
          </a:bodyPr>
          <a:lstStyle/>
          <a:p>
            <a:pPr marL="39688" algn="ctr"/>
            <a:r>
              <a:rPr lang="en-US" dirty="0">
                <a:solidFill>
                  <a:schemeClr val="tx1"/>
                </a:solidFill>
                <a:latin typeface="Tahoma" pitchFamily="-107" charset="0"/>
                <a:ea typeface="Tahoma" pitchFamily="-107" charset="0"/>
                <a:cs typeface="Tahoma" pitchFamily="-107" charset="0"/>
                <a:sym typeface="Tahoma" pitchFamily="-107" charset="0"/>
              </a:rPr>
              <a:t>2000</a:t>
            </a:r>
          </a:p>
        </p:txBody>
      </p:sp>
      <p:sp>
        <p:nvSpPr>
          <p:cNvPr id="33817" name="Rectangle 25"/>
          <p:cNvSpPr>
            <a:spLocks/>
          </p:cNvSpPr>
          <p:nvPr/>
        </p:nvSpPr>
        <p:spPr bwMode="auto">
          <a:xfrm>
            <a:off x="6647829" y="2709845"/>
            <a:ext cx="655638" cy="381000"/>
          </a:xfrm>
          <a:prstGeom prst="rect">
            <a:avLst/>
          </a:prstGeom>
          <a:noFill/>
          <a:ln w="12700">
            <a:noFill/>
            <a:miter lim="800000"/>
            <a:headEnd type="none" w="med" len="med"/>
            <a:tailEnd type="none" w="med" len="med"/>
          </a:ln>
        </p:spPr>
        <p:txBody>
          <a:bodyPr wrap="none" lIns="0" tIns="0" rIns="40639" bIns="0">
            <a:prstTxWarp prst="textNoShape">
              <a:avLst/>
            </a:prstTxWarp>
            <a:spAutoFit/>
          </a:bodyPr>
          <a:lstStyle/>
          <a:p>
            <a:pPr marL="39688" algn="ctr"/>
            <a:r>
              <a:rPr lang="en-US" dirty="0">
                <a:solidFill>
                  <a:schemeClr val="tx1"/>
                </a:solidFill>
                <a:latin typeface="Tahoma" pitchFamily="-107" charset="0"/>
                <a:ea typeface="Tahoma" pitchFamily="-107" charset="0"/>
                <a:cs typeface="Tahoma" pitchFamily="-107" charset="0"/>
                <a:sym typeface="Tahoma" pitchFamily="-107" charset="0"/>
              </a:rPr>
              <a:t>2010</a:t>
            </a:r>
          </a:p>
        </p:txBody>
      </p:sp>
      <p:sp>
        <p:nvSpPr>
          <p:cNvPr id="33818" name="Rectangle 26"/>
          <p:cNvSpPr>
            <a:spLocks/>
          </p:cNvSpPr>
          <p:nvPr/>
        </p:nvSpPr>
        <p:spPr bwMode="auto">
          <a:xfrm>
            <a:off x="321642" y="1807478"/>
            <a:ext cx="727075" cy="342900"/>
          </a:xfrm>
          <a:prstGeom prst="rect">
            <a:avLst/>
          </a:prstGeom>
          <a:noFill/>
          <a:ln w="12700">
            <a:noFill/>
            <a:miter lim="800000"/>
            <a:headEnd type="none" w="med" len="med"/>
            <a:tailEnd type="none" w="med" len="med"/>
          </a:ln>
        </p:spPr>
        <p:txBody>
          <a:bodyPr wrap="none" lIns="0" tIns="0" rIns="40639" bIns="0">
            <a:prstTxWarp prst="textNoShape">
              <a:avLst/>
            </a:prstTxWarp>
            <a:spAutoFit/>
          </a:bodyPr>
          <a:lstStyle/>
          <a:p>
            <a:pPr marL="39688" algn="ctr"/>
            <a:r>
              <a:rPr lang="en-US" sz="1600" dirty="0">
                <a:solidFill>
                  <a:schemeClr val="tx1"/>
                </a:solidFill>
                <a:latin typeface="Tahoma" pitchFamily="-107" charset="0"/>
                <a:ea typeface="Tahoma" pitchFamily="-107" charset="0"/>
                <a:cs typeface="Tahoma" pitchFamily="-107" charset="0"/>
                <a:sym typeface="Tahoma" pitchFamily="-107" charset="0"/>
              </a:rPr>
              <a:t>theory</a:t>
            </a:r>
          </a:p>
        </p:txBody>
      </p:sp>
      <p:sp>
        <p:nvSpPr>
          <p:cNvPr id="33819" name="Rectangle 27"/>
          <p:cNvSpPr>
            <a:spLocks/>
          </p:cNvSpPr>
          <p:nvPr/>
        </p:nvSpPr>
        <p:spPr bwMode="auto">
          <a:xfrm>
            <a:off x="1485054" y="1763485"/>
            <a:ext cx="920700" cy="430887"/>
          </a:xfrm>
          <a:prstGeom prst="rect">
            <a:avLst/>
          </a:prstGeom>
          <a:noFill/>
          <a:ln w="12700">
            <a:noFill/>
            <a:miter lim="800000"/>
            <a:headEnd type="none" w="med" len="med"/>
            <a:tailEnd type="none" w="med" len="med"/>
          </a:ln>
        </p:spPr>
        <p:txBody>
          <a:bodyPr wrap="none" lIns="0" tIns="0" rIns="40639" bIns="0">
            <a:prstTxWarp prst="textNoShape">
              <a:avLst/>
            </a:prstTxWarp>
            <a:spAutoFit/>
          </a:bodyPr>
          <a:lstStyle/>
          <a:p>
            <a:pPr marL="39688" algn="ctr"/>
            <a:r>
              <a:rPr lang="en-US" sz="1400" dirty="0">
                <a:solidFill>
                  <a:schemeClr val="tx1"/>
                </a:solidFill>
                <a:latin typeface="Tahoma" pitchFamily="-107" charset="0"/>
                <a:ea typeface="Tahoma" pitchFamily="-107" charset="0"/>
                <a:cs typeface="Tahoma" pitchFamily="-107" charset="0"/>
                <a:sym typeface="Tahoma" pitchFamily="-107" charset="0"/>
              </a:rPr>
              <a:t>university</a:t>
            </a:r>
          </a:p>
          <a:p>
            <a:pPr marL="39688" algn="ctr"/>
            <a:r>
              <a:rPr lang="en-US" sz="1400" dirty="0">
                <a:solidFill>
                  <a:schemeClr val="tx1"/>
                </a:solidFill>
                <a:latin typeface="Tahoma" pitchFamily="-107" charset="0"/>
                <a:ea typeface="Tahoma" pitchFamily="-107" charset="0"/>
                <a:cs typeface="Tahoma" pitchFamily="-107" charset="0"/>
                <a:sym typeface="Tahoma" pitchFamily="-107" charset="0"/>
              </a:rPr>
              <a:t>prototypes</a:t>
            </a:r>
          </a:p>
        </p:txBody>
      </p:sp>
      <p:sp>
        <p:nvSpPr>
          <p:cNvPr id="33820" name="Rectangle 28"/>
          <p:cNvSpPr>
            <a:spLocks/>
          </p:cNvSpPr>
          <p:nvPr/>
        </p:nvSpPr>
        <p:spPr bwMode="auto">
          <a:xfrm>
            <a:off x="2881954" y="1655763"/>
            <a:ext cx="952054" cy="646331"/>
          </a:xfrm>
          <a:prstGeom prst="rect">
            <a:avLst/>
          </a:prstGeom>
          <a:noFill/>
          <a:ln w="12700">
            <a:noFill/>
            <a:miter lim="800000"/>
            <a:headEnd type="none" w="med" len="med"/>
            <a:tailEnd type="none" w="med" len="med"/>
          </a:ln>
        </p:spPr>
        <p:txBody>
          <a:bodyPr wrap="none" lIns="0" tIns="0" rIns="40639" bIns="0">
            <a:prstTxWarp prst="textNoShape">
              <a:avLst/>
            </a:prstTxWarp>
            <a:spAutoFit/>
          </a:bodyPr>
          <a:lstStyle/>
          <a:p>
            <a:pPr marL="39688" algn="ctr"/>
            <a:r>
              <a:rPr lang="en-US" sz="1400">
                <a:solidFill>
                  <a:schemeClr val="tx1"/>
                </a:solidFill>
                <a:latin typeface="Tahoma" pitchFamily="-107" charset="0"/>
                <a:ea typeface="Tahoma" pitchFamily="-107" charset="0"/>
                <a:cs typeface="Tahoma" pitchFamily="-107" charset="0"/>
                <a:sym typeface="Tahoma" pitchFamily="-107" charset="0"/>
              </a:rPr>
              <a:t>production</a:t>
            </a:r>
          </a:p>
          <a:p>
            <a:pPr marL="39688" algn="ctr"/>
            <a:r>
              <a:rPr lang="en-US" sz="1400" dirty="0">
                <a:solidFill>
                  <a:schemeClr val="tx1"/>
                </a:solidFill>
                <a:latin typeface="Tahoma" pitchFamily="-107" charset="0"/>
                <a:ea typeface="Tahoma" pitchFamily="-107" charset="0"/>
                <a:cs typeface="Tahoma" pitchFamily="-107" charset="0"/>
                <a:sym typeface="Tahoma" pitchFamily="-107" charset="0"/>
              </a:rPr>
              <a:t>use</a:t>
            </a:r>
          </a:p>
          <a:p>
            <a:pPr marL="39688" algn="ctr"/>
            <a:r>
              <a:rPr lang="en-US" sz="1400" dirty="0">
                <a:solidFill>
                  <a:schemeClr val="tx1"/>
                </a:solidFill>
                <a:latin typeface="Tahoma" pitchFamily="-107" charset="0"/>
                <a:ea typeface="Tahoma" pitchFamily="-107" charset="0"/>
                <a:cs typeface="Tahoma" pitchFamily="-107" charset="0"/>
                <a:sym typeface="Tahoma" pitchFamily="-107" charset="0"/>
              </a:rPr>
              <a:t>in research</a:t>
            </a:r>
          </a:p>
        </p:txBody>
      </p:sp>
      <p:sp>
        <p:nvSpPr>
          <p:cNvPr id="33821" name="Rectangle 29"/>
          <p:cNvSpPr>
            <a:spLocks/>
          </p:cNvSpPr>
          <p:nvPr/>
        </p:nvSpPr>
        <p:spPr bwMode="auto">
          <a:xfrm>
            <a:off x="4223405" y="1763485"/>
            <a:ext cx="1332672" cy="430887"/>
          </a:xfrm>
          <a:prstGeom prst="rect">
            <a:avLst/>
          </a:prstGeom>
          <a:noFill/>
          <a:ln w="12700">
            <a:noFill/>
            <a:miter lim="800000"/>
            <a:headEnd type="none" w="med" len="med"/>
            <a:tailEnd type="none" w="med" len="med"/>
          </a:ln>
        </p:spPr>
        <p:txBody>
          <a:bodyPr wrap="none" lIns="0" tIns="0" rIns="40639" bIns="0">
            <a:prstTxWarp prst="textNoShape">
              <a:avLst/>
            </a:prstTxWarp>
            <a:spAutoFit/>
          </a:bodyPr>
          <a:lstStyle/>
          <a:p>
            <a:pPr marL="39688" algn="ctr"/>
            <a:r>
              <a:rPr lang="en-US" sz="1400" dirty="0">
                <a:solidFill>
                  <a:schemeClr val="tx1"/>
                </a:solidFill>
                <a:latin typeface="Tahoma" pitchFamily="-107" charset="0"/>
                <a:ea typeface="Tahoma" pitchFamily="-107" charset="0"/>
                <a:cs typeface="Tahoma" pitchFamily="-107" charset="0"/>
                <a:sym typeface="Tahoma" pitchFamily="-107" charset="0"/>
              </a:rPr>
              <a:t>commercial</a:t>
            </a:r>
          </a:p>
          <a:p>
            <a:pPr marL="39688" algn="ctr"/>
            <a:r>
              <a:rPr lang="en-US" sz="1400" dirty="0">
                <a:solidFill>
                  <a:schemeClr val="tx1"/>
                </a:solidFill>
                <a:latin typeface="Tahoma" pitchFamily="-107" charset="0"/>
                <a:ea typeface="Tahoma" pitchFamily="-107" charset="0"/>
                <a:cs typeface="Tahoma" pitchFamily="-107" charset="0"/>
                <a:sym typeface="Tahoma" pitchFamily="-107" charset="0"/>
              </a:rPr>
              <a:t>early residential</a:t>
            </a:r>
          </a:p>
        </p:txBody>
      </p:sp>
      <p:sp>
        <p:nvSpPr>
          <p:cNvPr id="33822" name="Rectangle 30"/>
          <p:cNvSpPr>
            <a:spLocks/>
          </p:cNvSpPr>
          <p:nvPr/>
        </p:nvSpPr>
        <p:spPr bwMode="auto">
          <a:xfrm>
            <a:off x="5764581" y="1763485"/>
            <a:ext cx="928715" cy="430887"/>
          </a:xfrm>
          <a:prstGeom prst="rect">
            <a:avLst/>
          </a:prstGeom>
          <a:noFill/>
          <a:ln w="12700">
            <a:noFill/>
            <a:miter lim="800000"/>
            <a:headEnd type="none" w="med" len="med"/>
            <a:tailEnd type="none" w="med" len="med"/>
          </a:ln>
        </p:spPr>
        <p:txBody>
          <a:bodyPr wrap="none" lIns="0" tIns="0" rIns="40639" bIns="0">
            <a:prstTxWarp prst="textNoShape">
              <a:avLst/>
            </a:prstTxWarp>
            <a:spAutoFit/>
          </a:bodyPr>
          <a:lstStyle/>
          <a:p>
            <a:pPr marL="39688" algn="ctr"/>
            <a:r>
              <a:rPr lang="en-US" sz="1400" dirty="0">
                <a:solidFill>
                  <a:schemeClr val="tx1"/>
                </a:solidFill>
                <a:latin typeface="Tahoma" pitchFamily="-107" charset="0"/>
                <a:ea typeface="Tahoma" pitchFamily="-107" charset="0"/>
                <a:cs typeface="Tahoma" pitchFamily="-107" charset="0"/>
                <a:sym typeface="Tahoma" pitchFamily="-107" charset="0"/>
              </a:rPr>
              <a:t>broadband</a:t>
            </a:r>
          </a:p>
          <a:p>
            <a:pPr marL="39688" algn="ctr"/>
            <a:r>
              <a:rPr lang="en-US" sz="1400" dirty="0">
                <a:solidFill>
                  <a:schemeClr val="tx1"/>
                </a:solidFill>
                <a:latin typeface="Tahoma" pitchFamily="-107" charset="0"/>
                <a:ea typeface="Tahoma" pitchFamily="-107" charset="0"/>
                <a:cs typeface="Tahoma" pitchFamily="-107" charset="0"/>
                <a:sym typeface="Tahoma" pitchFamily="-107" charset="0"/>
              </a:rPr>
              <a:t>home</a:t>
            </a:r>
          </a:p>
        </p:txBody>
      </p:sp>
      <p:grpSp>
        <p:nvGrpSpPr>
          <p:cNvPr id="33824" name="Group 32"/>
          <p:cNvGrpSpPr>
            <a:grpSpLocks/>
          </p:cNvGrpSpPr>
          <p:nvPr/>
        </p:nvGrpSpPr>
        <p:grpSpPr bwMode="auto">
          <a:xfrm>
            <a:off x="1311448" y="3657600"/>
            <a:ext cx="1143000" cy="1824036"/>
            <a:chOff x="0" y="0"/>
            <a:chExt cx="720" cy="1104"/>
          </a:xfrm>
        </p:grpSpPr>
        <p:sp>
          <p:nvSpPr>
            <p:cNvPr id="33825" name="AutoShape 33"/>
            <p:cNvSpPr>
              <a:spLocks/>
            </p:cNvSpPr>
            <p:nvPr/>
          </p:nvSpPr>
          <p:spPr bwMode="auto">
            <a:xfrm>
              <a:off x="0" y="0"/>
              <a:ext cx="720" cy="1104"/>
            </a:xfrm>
            <a:custGeom>
              <a:avLst/>
              <a:gdLst/>
              <a:ahLst/>
              <a:cxnLst/>
              <a:rect l="0" t="0" r="r" b="b"/>
              <a:pathLst>
                <a:path w="21600" h="21600">
                  <a:moveTo>
                    <a:pt x="2700" y="0"/>
                  </a:moveTo>
                  <a:cubicBezTo>
                    <a:pt x="1209" y="0"/>
                    <a:pt x="0" y="788"/>
                    <a:pt x="0" y="1761"/>
                  </a:cubicBezTo>
                  <a:lnTo>
                    <a:pt x="0" y="19839"/>
                  </a:lnTo>
                  <a:cubicBezTo>
                    <a:pt x="0" y="20812"/>
                    <a:pt x="1209" y="21600"/>
                    <a:pt x="2700" y="21600"/>
                  </a:cubicBezTo>
                  <a:lnTo>
                    <a:pt x="18900" y="21600"/>
                  </a:lnTo>
                  <a:cubicBezTo>
                    <a:pt x="20391" y="21600"/>
                    <a:pt x="21600" y="20812"/>
                    <a:pt x="21600" y="19839"/>
                  </a:cubicBezTo>
                  <a:lnTo>
                    <a:pt x="21600" y="1761"/>
                  </a:lnTo>
                  <a:cubicBezTo>
                    <a:pt x="21600" y="788"/>
                    <a:pt x="20391" y="0"/>
                    <a:pt x="18900" y="0"/>
                  </a:cubicBezTo>
                  <a:close/>
                  <a:moveTo>
                    <a:pt x="2700" y="0"/>
                  </a:moveTo>
                </a:path>
              </a:pathLst>
            </a:custGeom>
            <a:solidFill>
              <a:srgbClr val="C0C0C0"/>
            </a:solidFill>
            <a:ln w="127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33826" name="Rectangle 34"/>
            <p:cNvSpPr>
              <a:spLocks/>
            </p:cNvSpPr>
            <p:nvPr/>
          </p:nvSpPr>
          <p:spPr bwMode="auto">
            <a:xfrm>
              <a:off x="143" y="344"/>
              <a:ext cx="433" cy="416"/>
            </a:xfrm>
            <a:prstGeom prst="rect">
              <a:avLst/>
            </a:prstGeom>
            <a:noFill/>
            <a:ln w="12700">
              <a:noFill/>
              <a:miter lim="800000"/>
              <a:headEnd type="none" w="med" len="med"/>
              <a:tailEnd type="none" w="med" len="med"/>
            </a:ln>
          </p:spPr>
          <p:txBody>
            <a:bodyPr wrap="none" lIns="0" tIns="0" rIns="37295" bIns="0" anchor="ctr">
              <a:prstTxWarp prst="textNoShape">
                <a:avLst/>
              </a:prstTxWarp>
              <a:spAutoFit/>
            </a:bodyPr>
            <a:lstStyle/>
            <a:p>
              <a:pPr marL="36513" algn="ctr"/>
              <a:r>
                <a:rPr lang="en-US">
                  <a:solidFill>
                    <a:schemeClr val="tx1"/>
                  </a:solidFill>
                  <a:latin typeface="Tahoma" pitchFamily="-107" charset="0"/>
                  <a:ea typeface="Tahoma" pitchFamily="-107" charset="0"/>
                  <a:cs typeface="Tahoma" pitchFamily="-107" charset="0"/>
                  <a:sym typeface="Tahoma" pitchFamily="-107" charset="0"/>
                </a:rPr>
                <a:t>email</a:t>
              </a:r>
            </a:p>
            <a:p>
              <a:pPr marL="36513" algn="ctr"/>
              <a:r>
                <a:rPr lang="en-US">
                  <a:solidFill>
                    <a:schemeClr val="tx1"/>
                  </a:solidFill>
                  <a:latin typeface="Tahoma" pitchFamily="-107" charset="0"/>
                  <a:ea typeface="Tahoma" pitchFamily="-107" charset="0"/>
                  <a:cs typeface="Tahoma" pitchFamily="-107" charset="0"/>
                  <a:sym typeface="Tahoma" pitchFamily="-107" charset="0"/>
                </a:rPr>
                <a:t>ftp</a:t>
              </a:r>
            </a:p>
          </p:txBody>
        </p:sp>
      </p:grpSp>
      <p:grpSp>
        <p:nvGrpSpPr>
          <p:cNvPr id="33827" name="Group 35"/>
          <p:cNvGrpSpPr>
            <a:grpSpLocks/>
          </p:cNvGrpSpPr>
          <p:nvPr/>
        </p:nvGrpSpPr>
        <p:grpSpPr bwMode="auto">
          <a:xfrm>
            <a:off x="2676177" y="3657599"/>
            <a:ext cx="1143000" cy="1828800"/>
            <a:chOff x="0" y="0"/>
            <a:chExt cx="720" cy="1152"/>
          </a:xfrm>
        </p:grpSpPr>
        <p:sp>
          <p:nvSpPr>
            <p:cNvPr id="33828" name="AutoShape 36"/>
            <p:cNvSpPr>
              <a:spLocks/>
            </p:cNvSpPr>
            <p:nvPr/>
          </p:nvSpPr>
          <p:spPr bwMode="auto">
            <a:xfrm>
              <a:off x="0" y="0"/>
              <a:ext cx="720" cy="1152"/>
            </a:xfrm>
            <a:custGeom>
              <a:avLst/>
              <a:gdLst/>
              <a:ahLst/>
              <a:cxnLst/>
              <a:rect l="0" t="0" r="r" b="b"/>
              <a:pathLst>
                <a:path w="21600" h="21600">
                  <a:moveTo>
                    <a:pt x="2700" y="0"/>
                  </a:moveTo>
                  <a:cubicBezTo>
                    <a:pt x="1209" y="0"/>
                    <a:pt x="0" y="756"/>
                    <a:pt x="0" y="1688"/>
                  </a:cubicBezTo>
                  <a:lnTo>
                    <a:pt x="0" y="19913"/>
                  </a:lnTo>
                  <a:cubicBezTo>
                    <a:pt x="0" y="20844"/>
                    <a:pt x="1209" y="21600"/>
                    <a:pt x="2700" y="21600"/>
                  </a:cubicBezTo>
                  <a:lnTo>
                    <a:pt x="18900" y="21600"/>
                  </a:lnTo>
                  <a:cubicBezTo>
                    <a:pt x="20391" y="21600"/>
                    <a:pt x="21600" y="20844"/>
                    <a:pt x="21600" y="19913"/>
                  </a:cubicBezTo>
                  <a:lnTo>
                    <a:pt x="21600" y="1688"/>
                  </a:lnTo>
                  <a:cubicBezTo>
                    <a:pt x="21600" y="756"/>
                    <a:pt x="20391" y="0"/>
                    <a:pt x="18900" y="0"/>
                  </a:cubicBezTo>
                  <a:close/>
                  <a:moveTo>
                    <a:pt x="2700" y="0"/>
                  </a:moveTo>
                </a:path>
              </a:pathLst>
            </a:custGeom>
            <a:solidFill>
              <a:srgbClr val="CC99FF"/>
            </a:solidFill>
            <a:ln w="127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33829" name="Rectangle 37"/>
            <p:cNvSpPr>
              <a:spLocks/>
            </p:cNvSpPr>
            <p:nvPr/>
          </p:nvSpPr>
          <p:spPr bwMode="auto">
            <a:xfrm>
              <a:off x="149" y="12"/>
              <a:ext cx="421" cy="1128"/>
            </a:xfrm>
            <a:prstGeom prst="rect">
              <a:avLst/>
            </a:prstGeom>
            <a:noFill/>
            <a:ln w="12700">
              <a:noFill/>
              <a:miter lim="800000"/>
              <a:headEnd type="none" w="med" len="med"/>
              <a:tailEnd type="none" w="med" len="med"/>
            </a:ln>
          </p:spPr>
          <p:txBody>
            <a:bodyPr wrap="none" lIns="0" tIns="0" rIns="37295" bIns="0" anchor="ctr">
              <a:prstTxWarp prst="textNoShape">
                <a:avLst/>
              </a:prstTxWarp>
              <a:spAutoFit/>
            </a:bodyPr>
            <a:lstStyle/>
            <a:p>
              <a:pPr marL="36513" algn="ctr"/>
              <a:r>
                <a:rPr lang="en-US" sz="1600">
                  <a:solidFill>
                    <a:schemeClr val="tx1"/>
                  </a:solidFill>
                  <a:latin typeface="Tahoma" pitchFamily="-107" charset="0"/>
                  <a:ea typeface="Tahoma" pitchFamily="-107" charset="0"/>
                  <a:cs typeface="Tahoma" pitchFamily="-107" charset="0"/>
                  <a:sym typeface="Tahoma" pitchFamily="-107" charset="0"/>
                </a:rPr>
                <a:t>DNS</a:t>
              </a:r>
            </a:p>
            <a:p>
              <a:pPr marL="36513" algn="ctr"/>
              <a:r>
                <a:rPr lang="en-US" sz="1600">
                  <a:solidFill>
                    <a:schemeClr val="tx1"/>
                  </a:solidFill>
                  <a:latin typeface="Tahoma" pitchFamily="-107" charset="0"/>
                  <a:ea typeface="Tahoma" pitchFamily="-107" charset="0"/>
                  <a:cs typeface="Tahoma" pitchFamily="-107" charset="0"/>
                  <a:sym typeface="Tahoma" pitchFamily="-107" charset="0"/>
                </a:rPr>
                <a:t>RIP</a:t>
              </a:r>
            </a:p>
            <a:p>
              <a:pPr marL="36513" algn="ctr"/>
              <a:r>
                <a:rPr lang="en-US" sz="1600">
                  <a:solidFill>
                    <a:schemeClr val="tx1"/>
                  </a:solidFill>
                  <a:latin typeface="Tahoma" pitchFamily="-107" charset="0"/>
                  <a:ea typeface="Tahoma" pitchFamily="-107" charset="0"/>
                  <a:cs typeface="Tahoma" pitchFamily="-107" charset="0"/>
                  <a:sym typeface="Tahoma" pitchFamily="-107" charset="0"/>
                </a:rPr>
                <a:t>UDP</a:t>
              </a:r>
            </a:p>
            <a:p>
              <a:pPr marL="36513" algn="ctr"/>
              <a:r>
                <a:rPr lang="en-US" sz="1600">
                  <a:solidFill>
                    <a:schemeClr val="tx1"/>
                  </a:solidFill>
                  <a:latin typeface="Tahoma" pitchFamily="-107" charset="0"/>
                  <a:ea typeface="Tahoma" pitchFamily="-107" charset="0"/>
                  <a:cs typeface="Tahoma" pitchFamily="-107" charset="0"/>
                  <a:sym typeface="Tahoma" pitchFamily="-107" charset="0"/>
                </a:rPr>
                <a:t>TCP</a:t>
              </a:r>
            </a:p>
            <a:p>
              <a:pPr marL="36513" algn="ctr"/>
              <a:r>
                <a:rPr lang="en-US" sz="1600">
                  <a:solidFill>
                    <a:schemeClr val="tx1"/>
                  </a:solidFill>
                  <a:latin typeface="Tahoma" pitchFamily="-107" charset="0"/>
                  <a:ea typeface="Tahoma" pitchFamily="-107" charset="0"/>
                  <a:cs typeface="Tahoma" pitchFamily="-107" charset="0"/>
                  <a:sym typeface="Tahoma" pitchFamily="-107" charset="0"/>
                </a:rPr>
                <a:t>SMTP</a:t>
              </a:r>
            </a:p>
            <a:p>
              <a:pPr marL="36513" algn="ctr"/>
              <a:r>
                <a:rPr lang="en-US" sz="1600">
                  <a:solidFill>
                    <a:schemeClr val="tx1"/>
                  </a:solidFill>
                  <a:latin typeface="Tahoma" pitchFamily="-107" charset="0"/>
                  <a:ea typeface="Tahoma" pitchFamily="-107" charset="0"/>
                  <a:cs typeface="Tahoma" pitchFamily="-107" charset="0"/>
                  <a:sym typeface="Tahoma" pitchFamily="-107" charset="0"/>
                </a:rPr>
                <a:t>SNMP</a:t>
              </a:r>
            </a:p>
            <a:p>
              <a:pPr marL="36513" algn="ctr"/>
              <a:r>
                <a:rPr lang="en-US" sz="1600">
                  <a:solidFill>
                    <a:schemeClr val="tx1"/>
                  </a:solidFill>
                  <a:latin typeface="Tahoma" pitchFamily="-107" charset="0"/>
                  <a:ea typeface="Tahoma" pitchFamily="-107" charset="0"/>
                  <a:cs typeface="Tahoma" pitchFamily="-107" charset="0"/>
                  <a:sym typeface="Tahoma" pitchFamily="-107" charset="0"/>
                </a:rPr>
                <a:t>finger</a:t>
              </a:r>
            </a:p>
          </p:txBody>
        </p:sp>
      </p:grpSp>
      <p:grpSp>
        <p:nvGrpSpPr>
          <p:cNvPr id="33830" name="Group 38"/>
          <p:cNvGrpSpPr>
            <a:grpSpLocks/>
          </p:cNvGrpSpPr>
          <p:nvPr/>
        </p:nvGrpSpPr>
        <p:grpSpPr bwMode="auto">
          <a:xfrm>
            <a:off x="4040906" y="3608387"/>
            <a:ext cx="1143000" cy="1938337"/>
            <a:chOff x="0" y="0"/>
            <a:chExt cx="720" cy="1128"/>
          </a:xfrm>
        </p:grpSpPr>
        <p:sp>
          <p:nvSpPr>
            <p:cNvPr id="33831" name="AutoShape 39"/>
            <p:cNvSpPr>
              <a:spLocks/>
            </p:cNvSpPr>
            <p:nvPr/>
          </p:nvSpPr>
          <p:spPr bwMode="auto">
            <a:xfrm>
              <a:off x="0" y="36"/>
              <a:ext cx="720" cy="1056"/>
            </a:xfrm>
            <a:custGeom>
              <a:avLst/>
              <a:gdLst/>
              <a:ahLst/>
              <a:cxnLst/>
              <a:rect l="0" t="0" r="r" b="b"/>
              <a:pathLst>
                <a:path w="21600" h="21600">
                  <a:moveTo>
                    <a:pt x="2700" y="0"/>
                  </a:moveTo>
                  <a:cubicBezTo>
                    <a:pt x="1209" y="0"/>
                    <a:pt x="0" y="824"/>
                    <a:pt x="0" y="1841"/>
                  </a:cubicBezTo>
                  <a:lnTo>
                    <a:pt x="0" y="19759"/>
                  </a:lnTo>
                  <a:cubicBezTo>
                    <a:pt x="0" y="20776"/>
                    <a:pt x="1209" y="21600"/>
                    <a:pt x="2700" y="21600"/>
                  </a:cubicBezTo>
                  <a:lnTo>
                    <a:pt x="18900" y="21600"/>
                  </a:lnTo>
                  <a:cubicBezTo>
                    <a:pt x="20391" y="21600"/>
                    <a:pt x="21600" y="20776"/>
                    <a:pt x="21600" y="19759"/>
                  </a:cubicBezTo>
                  <a:lnTo>
                    <a:pt x="21600" y="1841"/>
                  </a:lnTo>
                  <a:cubicBezTo>
                    <a:pt x="21600" y="824"/>
                    <a:pt x="20391" y="0"/>
                    <a:pt x="18900" y="0"/>
                  </a:cubicBezTo>
                  <a:close/>
                  <a:moveTo>
                    <a:pt x="2700" y="0"/>
                  </a:moveTo>
                </a:path>
              </a:pathLst>
            </a:custGeom>
            <a:solidFill>
              <a:srgbClr val="FFCC00"/>
            </a:solidFill>
            <a:ln w="127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33832" name="Rectangle 40"/>
            <p:cNvSpPr>
              <a:spLocks/>
            </p:cNvSpPr>
            <p:nvPr/>
          </p:nvSpPr>
          <p:spPr bwMode="auto">
            <a:xfrm>
              <a:off x="16" y="0"/>
              <a:ext cx="687" cy="1128"/>
            </a:xfrm>
            <a:prstGeom prst="rect">
              <a:avLst/>
            </a:prstGeom>
            <a:noFill/>
            <a:ln w="12700">
              <a:noFill/>
              <a:miter lim="800000"/>
              <a:headEnd type="none" w="med" len="med"/>
              <a:tailEnd type="none" w="med" len="med"/>
            </a:ln>
          </p:spPr>
          <p:txBody>
            <a:bodyPr wrap="none" lIns="0" tIns="0" rIns="37295" bIns="0" anchor="ctr">
              <a:prstTxWarp prst="textNoShape">
                <a:avLst/>
              </a:prstTxWarp>
              <a:spAutoFit/>
            </a:bodyPr>
            <a:lstStyle/>
            <a:p>
              <a:pPr marL="36513" algn="ctr"/>
              <a:r>
                <a:rPr lang="en-US" sz="1600" dirty="0">
                  <a:solidFill>
                    <a:schemeClr val="tx1"/>
                  </a:solidFill>
                  <a:latin typeface="Tahoma" pitchFamily="-107" charset="0"/>
                  <a:ea typeface="Tahoma" pitchFamily="-107" charset="0"/>
                  <a:cs typeface="Tahoma" pitchFamily="-107" charset="0"/>
                  <a:sym typeface="Tahoma" pitchFamily="-107" charset="0"/>
                </a:rPr>
                <a:t>ATM</a:t>
              </a:r>
            </a:p>
            <a:p>
              <a:pPr marL="36513" algn="ctr"/>
              <a:r>
                <a:rPr lang="en-US" sz="1600" dirty="0">
                  <a:solidFill>
                    <a:schemeClr val="tx1"/>
                  </a:solidFill>
                  <a:latin typeface="Tahoma" pitchFamily="-107" charset="0"/>
                  <a:ea typeface="Tahoma" pitchFamily="-107" charset="0"/>
                  <a:cs typeface="Tahoma" pitchFamily="-107" charset="0"/>
                  <a:sym typeface="Tahoma" pitchFamily="-107" charset="0"/>
                </a:rPr>
                <a:t>BGP, OSPF</a:t>
              </a:r>
            </a:p>
            <a:p>
              <a:pPr marL="36513" algn="ctr"/>
              <a:r>
                <a:rPr lang="en-US" sz="1600" dirty="0" err="1">
                  <a:solidFill>
                    <a:schemeClr val="tx1"/>
                  </a:solidFill>
                  <a:latin typeface="Tahoma" pitchFamily="-107" charset="0"/>
                  <a:ea typeface="Tahoma" pitchFamily="-107" charset="0"/>
                  <a:cs typeface="Tahoma" pitchFamily="-107" charset="0"/>
                  <a:sym typeface="Tahoma" pitchFamily="-107" charset="0"/>
                </a:rPr>
                <a:t>Mbone</a:t>
              </a:r>
              <a:endParaRPr lang="en-US" sz="1600" dirty="0">
                <a:solidFill>
                  <a:schemeClr val="tx1"/>
                </a:solidFill>
                <a:latin typeface="Tahoma" pitchFamily="-107" charset="0"/>
                <a:ea typeface="Tahoma" pitchFamily="-107" charset="0"/>
                <a:cs typeface="Tahoma" pitchFamily="-107" charset="0"/>
                <a:sym typeface="Tahoma" pitchFamily="-107" charset="0"/>
              </a:endParaRPr>
            </a:p>
            <a:p>
              <a:pPr marL="36513" algn="ctr"/>
              <a:r>
                <a:rPr lang="en-US" sz="1600" dirty="0">
                  <a:solidFill>
                    <a:schemeClr val="tx1"/>
                  </a:solidFill>
                  <a:latin typeface="Tahoma" pitchFamily="-107" charset="0"/>
                  <a:ea typeface="Tahoma" pitchFamily="-107" charset="0"/>
                  <a:cs typeface="Tahoma" pitchFamily="-107" charset="0"/>
                  <a:sym typeface="Tahoma" pitchFamily="-107" charset="0"/>
                </a:rPr>
                <a:t>IPsec</a:t>
              </a:r>
            </a:p>
            <a:p>
              <a:pPr marL="36513" algn="ctr"/>
              <a:r>
                <a:rPr lang="en-US" sz="1600" dirty="0">
                  <a:solidFill>
                    <a:schemeClr val="tx1"/>
                  </a:solidFill>
                  <a:latin typeface="Tahoma" pitchFamily="-107" charset="0"/>
                  <a:ea typeface="Tahoma" pitchFamily="-107" charset="0"/>
                  <a:cs typeface="Tahoma" pitchFamily="-107" charset="0"/>
                  <a:sym typeface="Tahoma" pitchFamily="-107" charset="0"/>
                </a:rPr>
                <a:t>HTTP</a:t>
              </a:r>
            </a:p>
            <a:p>
              <a:pPr marL="36513" algn="ctr"/>
              <a:r>
                <a:rPr lang="en-US" sz="1600" dirty="0">
                  <a:solidFill>
                    <a:schemeClr val="tx1"/>
                  </a:solidFill>
                  <a:latin typeface="Tahoma" pitchFamily="-107" charset="0"/>
                  <a:ea typeface="Tahoma" pitchFamily="-107" charset="0"/>
                  <a:cs typeface="Tahoma" pitchFamily="-107" charset="0"/>
                  <a:sym typeface="Tahoma" pitchFamily="-107" charset="0"/>
                </a:rPr>
                <a:t>HTML</a:t>
              </a:r>
            </a:p>
            <a:p>
              <a:pPr marL="36513" algn="ctr"/>
              <a:r>
                <a:rPr lang="en-US" sz="1600" dirty="0">
                  <a:solidFill>
                    <a:schemeClr val="tx1"/>
                  </a:solidFill>
                  <a:latin typeface="Tahoma" pitchFamily="-107" charset="0"/>
                  <a:ea typeface="Tahoma" pitchFamily="-107" charset="0"/>
                  <a:cs typeface="Tahoma" pitchFamily="-107" charset="0"/>
                  <a:sym typeface="Tahoma" pitchFamily="-107" charset="0"/>
                </a:rPr>
                <a:t>RTP</a:t>
              </a:r>
            </a:p>
          </p:txBody>
        </p:sp>
      </p:grpSp>
      <p:grpSp>
        <p:nvGrpSpPr>
          <p:cNvPr id="33836" name="Group 44"/>
          <p:cNvGrpSpPr>
            <a:grpSpLocks/>
          </p:cNvGrpSpPr>
          <p:nvPr/>
        </p:nvGrpSpPr>
        <p:grpSpPr bwMode="auto">
          <a:xfrm>
            <a:off x="1387648" y="3194050"/>
            <a:ext cx="990600" cy="317500"/>
            <a:chOff x="0" y="0"/>
            <a:chExt cx="624" cy="200"/>
          </a:xfrm>
        </p:grpSpPr>
        <p:sp>
          <p:nvSpPr>
            <p:cNvPr id="33837" name="AutoShape 45"/>
            <p:cNvSpPr>
              <a:spLocks/>
            </p:cNvSpPr>
            <p:nvPr/>
          </p:nvSpPr>
          <p:spPr bwMode="auto">
            <a:xfrm>
              <a:off x="0" y="4"/>
              <a:ext cx="624" cy="192"/>
            </a:xfrm>
            <a:custGeom>
              <a:avLst/>
              <a:gdLst/>
              <a:ahLst/>
              <a:cxnLst/>
              <a:rect l="0" t="0" r="r" b="b"/>
              <a:pathLst>
                <a:path w="21600" h="21600">
                  <a:moveTo>
                    <a:pt x="3475" y="0"/>
                  </a:moveTo>
                  <a:cubicBezTo>
                    <a:pt x="1556" y="0"/>
                    <a:pt x="0" y="4835"/>
                    <a:pt x="0" y="10800"/>
                  </a:cubicBezTo>
                  <a:cubicBezTo>
                    <a:pt x="0" y="16765"/>
                    <a:pt x="1556" y="21600"/>
                    <a:pt x="3475" y="21600"/>
                  </a:cubicBezTo>
                  <a:lnTo>
                    <a:pt x="18125" y="21600"/>
                  </a:lnTo>
                  <a:cubicBezTo>
                    <a:pt x="20044" y="21600"/>
                    <a:pt x="21600" y="16765"/>
                    <a:pt x="21600" y="10800"/>
                  </a:cubicBezTo>
                  <a:cubicBezTo>
                    <a:pt x="21600" y="4835"/>
                    <a:pt x="20044" y="0"/>
                    <a:pt x="18125" y="0"/>
                  </a:cubicBezTo>
                  <a:close/>
                  <a:moveTo>
                    <a:pt x="3475" y="0"/>
                  </a:moveTo>
                </a:path>
              </a:pathLst>
            </a:custGeom>
            <a:solidFill>
              <a:srgbClr val="C0C0C0"/>
            </a:solidFill>
            <a:ln w="127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33838" name="Rectangle 46"/>
            <p:cNvSpPr>
              <a:spLocks/>
            </p:cNvSpPr>
            <p:nvPr/>
          </p:nvSpPr>
          <p:spPr bwMode="auto">
            <a:xfrm>
              <a:off x="23" y="0"/>
              <a:ext cx="577" cy="200"/>
            </a:xfrm>
            <a:prstGeom prst="rect">
              <a:avLst/>
            </a:prstGeom>
            <a:noFill/>
            <a:ln w="12700">
              <a:noFill/>
              <a:miter lim="800000"/>
              <a:headEnd type="none" w="med" len="med"/>
              <a:tailEnd type="none" w="med" len="med"/>
            </a:ln>
          </p:spPr>
          <p:txBody>
            <a:bodyPr wrap="none" lIns="38100" tIns="38100" rIns="87130" bIns="38100" anchor="ctr">
              <a:prstTxWarp prst="textNoShape">
                <a:avLst/>
              </a:prstTxWarp>
              <a:spAutoFit/>
            </a:bodyPr>
            <a:lstStyle/>
            <a:p>
              <a:pPr marL="9525" algn="ctr"/>
              <a:r>
                <a:rPr lang="en-US" sz="1600">
                  <a:solidFill>
                    <a:schemeClr val="tx1"/>
                  </a:solidFill>
                  <a:latin typeface="Tahoma" pitchFamily="-107" charset="0"/>
                  <a:ea typeface="Tahoma" pitchFamily="-107" charset="0"/>
                  <a:cs typeface="Tahoma" pitchFamily="-107" charset="0"/>
                  <a:sym typeface="Tahoma" pitchFamily="-107" charset="0"/>
                </a:rPr>
                <a:t>100 kb/s</a:t>
              </a:r>
            </a:p>
          </p:txBody>
        </p:sp>
      </p:grpSp>
      <p:grpSp>
        <p:nvGrpSpPr>
          <p:cNvPr id="33839" name="Group 47"/>
          <p:cNvGrpSpPr>
            <a:grpSpLocks/>
          </p:cNvGrpSpPr>
          <p:nvPr/>
        </p:nvGrpSpPr>
        <p:grpSpPr bwMode="auto">
          <a:xfrm>
            <a:off x="2683048" y="3194050"/>
            <a:ext cx="990600" cy="317500"/>
            <a:chOff x="0" y="0"/>
            <a:chExt cx="624" cy="200"/>
          </a:xfrm>
        </p:grpSpPr>
        <p:sp>
          <p:nvSpPr>
            <p:cNvPr id="33840" name="AutoShape 48"/>
            <p:cNvSpPr>
              <a:spLocks/>
            </p:cNvSpPr>
            <p:nvPr/>
          </p:nvSpPr>
          <p:spPr bwMode="auto">
            <a:xfrm>
              <a:off x="0" y="4"/>
              <a:ext cx="624" cy="192"/>
            </a:xfrm>
            <a:custGeom>
              <a:avLst/>
              <a:gdLst/>
              <a:ahLst/>
              <a:cxnLst/>
              <a:rect l="0" t="0" r="r" b="b"/>
              <a:pathLst>
                <a:path w="21600" h="21600">
                  <a:moveTo>
                    <a:pt x="3475" y="0"/>
                  </a:moveTo>
                  <a:cubicBezTo>
                    <a:pt x="1556" y="0"/>
                    <a:pt x="0" y="4835"/>
                    <a:pt x="0" y="10800"/>
                  </a:cubicBezTo>
                  <a:cubicBezTo>
                    <a:pt x="0" y="16765"/>
                    <a:pt x="1556" y="21600"/>
                    <a:pt x="3475" y="21600"/>
                  </a:cubicBezTo>
                  <a:lnTo>
                    <a:pt x="18125" y="21600"/>
                  </a:lnTo>
                  <a:cubicBezTo>
                    <a:pt x="20044" y="21600"/>
                    <a:pt x="21600" y="16765"/>
                    <a:pt x="21600" y="10800"/>
                  </a:cubicBezTo>
                  <a:cubicBezTo>
                    <a:pt x="21600" y="4835"/>
                    <a:pt x="20044" y="0"/>
                    <a:pt x="18125" y="0"/>
                  </a:cubicBezTo>
                  <a:close/>
                  <a:moveTo>
                    <a:pt x="3475" y="0"/>
                  </a:moveTo>
                </a:path>
              </a:pathLst>
            </a:custGeom>
            <a:solidFill>
              <a:srgbClr val="CC99FF"/>
            </a:solidFill>
            <a:ln w="127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33841" name="Rectangle 49"/>
            <p:cNvSpPr>
              <a:spLocks/>
            </p:cNvSpPr>
            <p:nvPr/>
          </p:nvSpPr>
          <p:spPr bwMode="auto">
            <a:xfrm>
              <a:off x="75" y="0"/>
              <a:ext cx="473" cy="200"/>
            </a:xfrm>
            <a:prstGeom prst="rect">
              <a:avLst/>
            </a:prstGeom>
            <a:noFill/>
            <a:ln w="12700">
              <a:noFill/>
              <a:miter lim="800000"/>
              <a:headEnd type="none" w="med" len="med"/>
              <a:tailEnd type="none" w="med" len="med"/>
            </a:ln>
          </p:spPr>
          <p:txBody>
            <a:bodyPr wrap="none" lIns="38100" tIns="38100" rIns="87130" bIns="38100" anchor="ctr">
              <a:prstTxWarp prst="textNoShape">
                <a:avLst/>
              </a:prstTxWarp>
              <a:spAutoFit/>
            </a:bodyPr>
            <a:lstStyle/>
            <a:p>
              <a:pPr marL="9525" algn="ctr"/>
              <a:r>
                <a:rPr lang="en-US" sz="1600">
                  <a:solidFill>
                    <a:schemeClr val="tx1"/>
                  </a:solidFill>
                  <a:latin typeface="Tahoma" pitchFamily="-107" charset="0"/>
                  <a:ea typeface="Tahoma" pitchFamily="-107" charset="0"/>
                  <a:cs typeface="Tahoma" pitchFamily="-107" charset="0"/>
                  <a:sym typeface="Tahoma" pitchFamily="-107" charset="0"/>
                </a:rPr>
                <a:t>1 Mb/s</a:t>
              </a:r>
            </a:p>
          </p:txBody>
        </p:sp>
      </p:grpSp>
      <p:grpSp>
        <p:nvGrpSpPr>
          <p:cNvPr id="33842" name="Group 50"/>
          <p:cNvGrpSpPr>
            <a:grpSpLocks/>
          </p:cNvGrpSpPr>
          <p:nvPr/>
        </p:nvGrpSpPr>
        <p:grpSpPr bwMode="auto">
          <a:xfrm>
            <a:off x="3978448" y="3194050"/>
            <a:ext cx="990600" cy="317500"/>
            <a:chOff x="0" y="0"/>
            <a:chExt cx="624" cy="200"/>
          </a:xfrm>
        </p:grpSpPr>
        <p:sp>
          <p:nvSpPr>
            <p:cNvPr id="33843" name="AutoShape 51"/>
            <p:cNvSpPr>
              <a:spLocks/>
            </p:cNvSpPr>
            <p:nvPr/>
          </p:nvSpPr>
          <p:spPr bwMode="auto">
            <a:xfrm>
              <a:off x="0" y="4"/>
              <a:ext cx="624" cy="192"/>
            </a:xfrm>
            <a:custGeom>
              <a:avLst/>
              <a:gdLst/>
              <a:ahLst/>
              <a:cxnLst/>
              <a:rect l="0" t="0" r="r" b="b"/>
              <a:pathLst>
                <a:path w="21600" h="21600">
                  <a:moveTo>
                    <a:pt x="3475" y="0"/>
                  </a:moveTo>
                  <a:cubicBezTo>
                    <a:pt x="1556" y="0"/>
                    <a:pt x="0" y="4835"/>
                    <a:pt x="0" y="10800"/>
                  </a:cubicBezTo>
                  <a:cubicBezTo>
                    <a:pt x="0" y="16765"/>
                    <a:pt x="1556" y="21600"/>
                    <a:pt x="3475" y="21600"/>
                  </a:cubicBezTo>
                  <a:lnTo>
                    <a:pt x="18125" y="21600"/>
                  </a:lnTo>
                  <a:cubicBezTo>
                    <a:pt x="20044" y="21600"/>
                    <a:pt x="21600" y="16765"/>
                    <a:pt x="21600" y="10800"/>
                  </a:cubicBezTo>
                  <a:cubicBezTo>
                    <a:pt x="21600" y="4835"/>
                    <a:pt x="20044" y="0"/>
                    <a:pt x="18125" y="0"/>
                  </a:cubicBezTo>
                  <a:close/>
                  <a:moveTo>
                    <a:pt x="3475" y="0"/>
                  </a:moveTo>
                </a:path>
              </a:pathLst>
            </a:custGeom>
            <a:solidFill>
              <a:srgbClr val="FFCC00"/>
            </a:solidFill>
            <a:ln w="127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33844" name="Rectangle 52"/>
            <p:cNvSpPr>
              <a:spLocks/>
            </p:cNvSpPr>
            <p:nvPr/>
          </p:nvSpPr>
          <p:spPr bwMode="auto">
            <a:xfrm>
              <a:off x="40" y="0"/>
              <a:ext cx="543" cy="200"/>
            </a:xfrm>
            <a:prstGeom prst="rect">
              <a:avLst/>
            </a:prstGeom>
            <a:noFill/>
            <a:ln w="12700">
              <a:noFill/>
              <a:miter lim="800000"/>
              <a:headEnd type="none" w="med" len="med"/>
              <a:tailEnd type="none" w="med" len="med"/>
            </a:ln>
          </p:spPr>
          <p:txBody>
            <a:bodyPr wrap="none" lIns="38100" tIns="38100" rIns="87130" bIns="38100" anchor="ctr">
              <a:prstTxWarp prst="textNoShape">
                <a:avLst/>
              </a:prstTxWarp>
              <a:spAutoFit/>
            </a:bodyPr>
            <a:lstStyle/>
            <a:p>
              <a:pPr marL="9525" algn="ctr"/>
              <a:r>
                <a:rPr lang="en-US" sz="1600">
                  <a:solidFill>
                    <a:schemeClr val="tx1"/>
                  </a:solidFill>
                  <a:latin typeface="Tahoma" pitchFamily="-107" charset="0"/>
                  <a:ea typeface="Tahoma" pitchFamily="-107" charset="0"/>
                  <a:cs typeface="Tahoma" pitchFamily="-107" charset="0"/>
                  <a:sym typeface="Tahoma" pitchFamily="-107" charset="0"/>
                </a:rPr>
                <a:t>10 Mb/s</a:t>
              </a:r>
            </a:p>
          </p:txBody>
        </p:sp>
      </p:grpSp>
      <p:grpSp>
        <p:nvGrpSpPr>
          <p:cNvPr id="33845" name="Group 53"/>
          <p:cNvGrpSpPr>
            <a:grpSpLocks/>
          </p:cNvGrpSpPr>
          <p:nvPr/>
        </p:nvGrpSpPr>
        <p:grpSpPr bwMode="auto">
          <a:xfrm>
            <a:off x="5405635" y="3708400"/>
            <a:ext cx="1143000" cy="1776462"/>
            <a:chOff x="0" y="0"/>
            <a:chExt cx="720" cy="1056"/>
          </a:xfrm>
        </p:grpSpPr>
        <p:sp>
          <p:nvSpPr>
            <p:cNvPr id="33846" name="AutoShape 54"/>
            <p:cNvSpPr>
              <a:spLocks/>
            </p:cNvSpPr>
            <p:nvPr/>
          </p:nvSpPr>
          <p:spPr bwMode="auto">
            <a:xfrm>
              <a:off x="0" y="0"/>
              <a:ext cx="720" cy="1056"/>
            </a:xfrm>
            <a:custGeom>
              <a:avLst/>
              <a:gdLst/>
              <a:ahLst/>
              <a:cxnLst/>
              <a:rect l="0" t="0" r="r" b="b"/>
              <a:pathLst>
                <a:path w="21600" h="21600">
                  <a:moveTo>
                    <a:pt x="2700" y="0"/>
                  </a:moveTo>
                  <a:cubicBezTo>
                    <a:pt x="1209" y="0"/>
                    <a:pt x="0" y="824"/>
                    <a:pt x="0" y="1841"/>
                  </a:cubicBezTo>
                  <a:lnTo>
                    <a:pt x="0" y="19759"/>
                  </a:lnTo>
                  <a:cubicBezTo>
                    <a:pt x="0" y="20776"/>
                    <a:pt x="1209" y="21600"/>
                    <a:pt x="2700" y="21600"/>
                  </a:cubicBezTo>
                  <a:lnTo>
                    <a:pt x="18900" y="21600"/>
                  </a:lnTo>
                  <a:cubicBezTo>
                    <a:pt x="20391" y="21600"/>
                    <a:pt x="21600" y="20776"/>
                    <a:pt x="21600" y="19759"/>
                  </a:cubicBezTo>
                  <a:lnTo>
                    <a:pt x="21600" y="1841"/>
                  </a:lnTo>
                  <a:cubicBezTo>
                    <a:pt x="21600" y="824"/>
                    <a:pt x="20391" y="0"/>
                    <a:pt x="18900" y="0"/>
                  </a:cubicBezTo>
                  <a:close/>
                  <a:moveTo>
                    <a:pt x="2700" y="0"/>
                  </a:moveTo>
                </a:path>
              </a:pathLst>
            </a:custGeom>
            <a:solidFill>
              <a:srgbClr val="00CCFF"/>
            </a:solidFill>
            <a:ln w="127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33847" name="Rectangle 55"/>
            <p:cNvSpPr>
              <a:spLocks/>
            </p:cNvSpPr>
            <p:nvPr/>
          </p:nvSpPr>
          <p:spPr bwMode="auto">
            <a:xfrm>
              <a:off x="124" y="192"/>
              <a:ext cx="471" cy="672"/>
            </a:xfrm>
            <a:prstGeom prst="rect">
              <a:avLst/>
            </a:prstGeom>
            <a:noFill/>
            <a:ln w="12700">
              <a:noFill/>
              <a:miter lim="800000"/>
              <a:headEnd type="none" w="med" len="med"/>
              <a:tailEnd type="none" w="med" len="med"/>
            </a:ln>
          </p:spPr>
          <p:txBody>
            <a:bodyPr wrap="none" lIns="0" tIns="0" rIns="37295" bIns="0" anchor="ctr">
              <a:prstTxWarp prst="textNoShape">
                <a:avLst/>
              </a:prstTxWarp>
              <a:spAutoFit/>
            </a:bodyPr>
            <a:lstStyle/>
            <a:p>
              <a:pPr marL="36513" algn="ctr"/>
              <a:r>
                <a:rPr lang="en-US" sz="1600" dirty="0">
                  <a:solidFill>
                    <a:schemeClr val="tx1"/>
                  </a:solidFill>
                  <a:latin typeface="Tahoma" pitchFamily="-107" charset="0"/>
                  <a:ea typeface="Tahoma" pitchFamily="-107" charset="0"/>
                  <a:cs typeface="Tahoma" pitchFamily="-107" charset="0"/>
                  <a:sym typeface="Tahoma" pitchFamily="-107" charset="0"/>
                </a:rPr>
                <a:t>XML</a:t>
              </a:r>
            </a:p>
            <a:p>
              <a:pPr marL="36513" algn="ctr"/>
              <a:r>
                <a:rPr lang="en-US" sz="1600" dirty="0">
                  <a:solidFill>
                    <a:schemeClr val="tx1"/>
                  </a:solidFill>
                  <a:latin typeface="Tahoma" pitchFamily="-107" charset="0"/>
                  <a:ea typeface="Tahoma" pitchFamily="-107" charset="0"/>
                  <a:cs typeface="Tahoma" pitchFamily="-107" charset="0"/>
                  <a:sym typeface="Tahoma" pitchFamily="-107" charset="0"/>
                </a:rPr>
                <a:t>OWL</a:t>
              </a:r>
            </a:p>
            <a:p>
              <a:pPr marL="36513" algn="ctr"/>
              <a:r>
                <a:rPr lang="en-US" sz="1600" dirty="0">
                  <a:solidFill>
                    <a:schemeClr val="tx1"/>
                  </a:solidFill>
                  <a:latin typeface="Tahoma" pitchFamily="-107" charset="0"/>
                  <a:ea typeface="Tahoma" pitchFamily="-107" charset="0"/>
                  <a:cs typeface="Tahoma" pitchFamily="-107" charset="0"/>
                  <a:sym typeface="Tahoma" pitchFamily="-107" charset="0"/>
                </a:rPr>
                <a:t>SIP</a:t>
              </a:r>
            </a:p>
            <a:p>
              <a:pPr marL="36513" algn="ctr"/>
              <a:r>
                <a:rPr lang="en-US" sz="1600" dirty="0">
                  <a:solidFill>
                    <a:schemeClr val="tx1"/>
                  </a:solidFill>
                  <a:latin typeface="Tahoma" pitchFamily="-107" charset="0"/>
                  <a:ea typeface="Tahoma" pitchFamily="-107" charset="0"/>
                  <a:cs typeface="Tahoma" pitchFamily="-107" charset="0"/>
                  <a:sym typeface="Tahoma" pitchFamily="-107" charset="0"/>
                </a:rPr>
                <a:t>Jabber</a:t>
              </a:r>
            </a:p>
          </p:txBody>
        </p:sp>
      </p:grpSp>
      <p:grpSp>
        <p:nvGrpSpPr>
          <p:cNvPr id="33848" name="Group 56"/>
          <p:cNvGrpSpPr>
            <a:grpSpLocks/>
          </p:cNvGrpSpPr>
          <p:nvPr/>
        </p:nvGrpSpPr>
        <p:grpSpPr bwMode="auto">
          <a:xfrm>
            <a:off x="5370686" y="3223669"/>
            <a:ext cx="990600" cy="317500"/>
            <a:chOff x="0" y="0"/>
            <a:chExt cx="624" cy="200"/>
          </a:xfrm>
        </p:grpSpPr>
        <p:sp>
          <p:nvSpPr>
            <p:cNvPr id="33849" name="AutoShape 57"/>
            <p:cNvSpPr>
              <a:spLocks/>
            </p:cNvSpPr>
            <p:nvPr/>
          </p:nvSpPr>
          <p:spPr bwMode="auto">
            <a:xfrm>
              <a:off x="0" y="4"/>
              <a:ext cx="624" cy="192"/>
            </a:xfrm>
            <a:custGeom>
              <a:avLst/>
              <a:gdLst/>
              <a:ahLst/>
              <a:cxnLst/>
              <a:rect l="0" t="0" r="r" b="b"/>
              <a:pathLst>
                <a:path w="21600" h="21600">
                  <a:moveTo>
                    <a:pt x="3475" y="0"/>
                  </a:moveTo>
                  <a:cubicBezTo>
                    <a:pt x="1556" y="0"/>
                    <a:pt x="0" y="4835"/>
                    <a:pt x="0" y="10800"/>
                  </a:cubicBezTo>
                  <a:cubicBezTo>
                    <a:pt x="0" y="16765"/>
                    <a:pt x="1556" y="21600"/>
                    <a:pt x="3475" y="21600"/>
                  </a:cubicBezTo>
                  <a:lnTo>
                    <a:pt x="18125" y="21600"/>
                  </a:lnTo>
                  <a:cubicBezTo>
                    <a:pt x="20044" y="21600"/>
                    <a:pt x="21600" y="16765"/>
                    <a:pt x="21600" y="10800"/>
                  </a:cubicBezTo>
                  <a:cubicBezTo>
                    <a:pt x="21600" y="4835"/>
                    <a:pt x="20044" y="0"/>
                    <a:pt x="18125" y="0"/>
                  </a:cubicBezTo>
                  <a:close/>
                  <a:moveTo>
                    <a:pt x="3475" y="0"/>
                  </a:moveTo>
                </a:path>
              </a:pathLst>
            </a:custGeom>
            <a:solidFill>
              <a:srgbClr val="00CCFF"/>
            </a:solidFill>
            <a:ln w="127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33850" name="Rectangle 58"/>
            <p:cNvSpPr>
              <a:spLocks/>
            </p:cNvSpPr>
            <p:nvPr/>
          </p:nvSpPr>
          <p:spPr bwMode="auto">
            <a:xfrm>
              <a:off x="6" y="0"/>
              <a:ext cx="611" cy="200"/>
            </a:xfrm>
            <a:prstGeom prst="rect">
              <a:avLst/>
            </a:prstGeom>
            <a:noFill/>
            <a:ln w="12700">
              <a:noFill/>
              <a:miter lim="800000"/>
              <a:headEnd type="none" w="med" len="med"/>
              <a:tailEnd type="none" w="med" len="med"/>
            </a:ln>
          </p:spPr>
          <p:txBody>
            <a:bodyPr wrap="none" lIns="38100" tIns="38100" rIns="87130" bIns="38100" anchor="ctr">
              <a:prstTxWarp prst="textNoShape">
                <a:avLst/>
              </a:prstTxWarp>
              <a:spAutoFit/>
            </a:bodyPr>
            <a:lstStyle/>
            <a:p>
              <a:pPr marL="9525" algn="ctr"/>
              <a:r>
                <a:rPr lang="en-US" sz="1600">
                  <a:solidFill>
                    <a:schemeClr val="tx1"/>
                  </a:solidFill>
                  <a:latin typeface="Tahoma" pitchFamily="-107" charset="0"/>
                  <a:ea typeface="Tahoma" pitchFamily="-107" charset="0"/>
                  <a:cs typeface="Tahoma" pitchFamily="-107" charset="0"/>
                  <a:sym typeface="Tahoma" pitchFamily="-107" charset="0"/>
                </a:rPr>
                <a:t>100 Mb/s</a:t>
              </a:r>
            </a:p>
          </p:txBody>
        </p:sp>
      </p:grpSp>
      <p:grpSp>
        <p:nvGrpSpPr>
          <p:cNvPr id="33851" name="Group 59"/>
          <p:cNvGrpSpPr>
            <a:grpSpLocks/>
          </p:cNvGrpSpPr>
          <p:nvPr/>
        </p:nvGrpSpPr>
        <p:grpSpPr bwMode="auto">
          <a:xfrm>
            <a:off x="6519509" y="3222626"/>
            <a:ext cx="990600" cy="317500"/>
            <a:chOff x="0" y="0"/>
            <a:chExt cx="624" cy="200"/>
          </a:xfrm>
        </p:grpSpPr>
        <p:sp>
          <p:nvSpPr>
            <p:cNvPr id="33852" name="AutoShape 60"/>
            <p:cNvSpPr>
              <a:spLocks/>
            </p:cNvSpPr>
            <p:nvPr/>
          </p:nvSpPr>
          <p:spPr bwMode="auto">
            <a:xfrm>
              <a:off x="0" y="4"/>
              <a:ext cx="624" cy="192"/>
            </a:xfrm>
            <a:custGeom>
              <a:avLst/>
              <a:gdLst/>
              <a:ahLst/>
              <a:cxnLst/>
              <a:rect l="0" t="0" r="r" b="b"/>
              <a:pathLst>
                <a:path w="21600" h="21600">
                  <a:moveTo>
                    <a:pt x="3475" y="0"/>
                  </a:moveTo>
                  <a:cubicBezTo>
                    <a:pt x="1556" y="0"/>
                    <a:pt x="0" y="4835"/>
                    <a:pt x="0" y="10800"/>
                  </a:cubicBezTo>
                  <a:cubicBezTo>
                    <a:pt x="0" y="16765"/>
                    <a:pt x="1556" y="21600"/>
                    <a:pt x="3475" y="21600"/>
                  </a:cubicBezTo>
                  <a:lnTo>
                    <a:pt x="18125" y="21600"/>
                  </a:lnTo>
                  <a:cubicBezTo>
                    <a:pt x="20044" y="21600"/>
                    <a:pt x="21600" y="16765"/>
                    <a:pt x="21600" y="10800"/>
                  </a:cubicBezTo>
                  <a:cubicBezTo>
                    <a:pt x="21600" y="4835"/>
                    <a:pt x="20044" y="0"/>
                    <a:pt x="18125" y="0"/>
                  </a:cubicBezTo>
                  <a:close/>
                  <a:moveTo>
                    <a:pt x="3475" y="0"/>
                  </a:moveTo>
                </a:path>
              </a:pathLst>
            </a:custGeom>
            <a:solidFill>
              <a:srgbClr val="00CCFF"/>
            </a:solidFill>
            <a:ln w="127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33853" name="Rectangle 61"/>
            <p:cNvSpPr>
              <a:spLocks/>
            </p:cNvSpPr>
            <p:nvPr/>
          </p:nvSpPr>
          <p:spPr bwMode="auto">
            <a:xfrm>
              <a:off x="82" y="0"/>
              <a:ext cx="459" cy="200"/>
            </a:xfrm>
            <a:prstGeom prst="rect">
              <a:avLst/>
            </a:prstGeom>
            <a:noFill/>
            <a:ln w="12700">
              <a:noFill/>
              <a:miter lim="800000"/>
              <a:headEnd type="none" w="med" len="med"/>
              <a:tailEnd type="none" w="med" len="med"/>
            </a:ln>
          </p:spPr>
          <p:txBody>
            <a:bodyPr wrap="none" lIns="38100" tIns="38100" rIns="87130" bIns="38100" anchor="ctr">
              <a:prstTxWarp prst="textNoShape">
                <a:avLst/>
              </a:prstTxWarp>
              <a:spAutoFit/>
            </a:bodyPr>
            <a:lstStyle/>
            <a:p>
              <a:pPr marL="9525" algn="ctr"/>
              <a:r>
                <a:rPr lang="en-US" sz="1600">
                  <a:solidFill>
                    <a:schemeClr val="tx1"/>
                  </a:solidFill>
                  <a:latin typeface="Tahoma" pitchFamily="-107" charset="0"/>
                  <a:ea typeface="Tahoma" pitchFamily="-107" charset="0"/>
                  <a:cs typeface="Tahoma" pitchFamily="-107" charset="0"/>
                  <a:sym typeface="Tahoma" pitchFamily="-107" charset="0"/>
                </a:rPr>
                <a:t>1 Gb/s</a:t>
              </a:r>
            </a:p>
          </p:txBody>
        </p:sp>
      </p:grpSp>
      <p:sp>
        <p:nvSpPr>
          <p:cNvPr id="33854" name="Rectangle 62"/>
          <p:cNvSpPr>
            <a:spLocks/>
          </p:cNvSpPr>
          <p:nvPr/>
        </p:nvSpPr>
        <p:spPr bwMode="auto">
          <a:xfrm>
            <a:off x="127173" y="3124200"/>
            <a:ext cx="774700" cy="584200"/>
          </a:xfrm>
          <a:prstGeom prst="rect">
            <a:avLst/>
          </a:prstGeom>
          <a:noFill/>
          <a:ln w="12700">
            <a:noFill/>
            <a:miter lim="800000"/>
            <a:headEnd type="none" w="med" len="med"/>
            <a:tailEnd type="none" w="med" len="med"/>
          </a:ln>
        </p:spPr>
        <p:txBody>
          <a:bodyPr wrap="none" lIns="0" tIns="0" rIns="40639" bIns="0">
            <a:prstTxWarp prst="textNoShape">
              <a:avLst/>
            </a:prstTxWarp>
            <a:spAutoFit/>
          </a:bodyPr>
          <a:lstStyle/>
          <a:p>
            <a:pPr marL="39688"/>
            <a:r>
              <a:rPr lang="en-US" sz="1600">
                <a:solidFill>
                  <a:schemeClr val="tx1"/>
                </a:solidFill>
                <a:latin typeface="Tahoma" pitchFamily="-107" charset="0"/>
                <a:ea typeface="Tahoma" pitchFamily="-107" charset="0"/>
                <a:cs typeface="Tahoma" pitchFamily="-107" charset="0"/>
                <a:sym typeface="Tahoma" pitchFamily="-107" charset="0"/>
              </a:rPr>
              <a:t>port</a:t>
            </a:r>
          </a:p>
          <a:p>
            <a:pPr marL="39688"/>
            <a:r>
              <a:rPr lang="en-US" sz="1600">
                <a:solidFill>
                  <a:schemeClr val="tx1"/>
                </a:solidFill>
                <a:latin typeface="Tahoma" pitchFamily="-107" charset="0"/>
                <a:ea typeface="Tahoma" pitchFamily="-107" charset="0"/>
                <a:cs typeface="Tahoma" pitchFamily="-107" charset="0"/>
                <a:sym typeface="Tahoma" pitchFamily="-107" charset="0"/>
              </a:rPr>
              <a:t>speeds</a:t>
            </a:r>
          </a:p>
        </p:txBody>
      </p:sp>
      <p:sp>
        <p:nvSpPr>
          <p:cNvPr id="33855" name="Rectangle 63"/>
          <p:cNvSpPr>
            <a:spLocks/>
          </p:cNvSpPr>
          <p:nvPr/>
        </p:nvSpPr>
        <p:spPr bwMode="auto">
          <a:xfrm>
            <a:off x="168448" y="4067175"/>
            <a:ext cx="968375" cy="584200"/>
          </a:xfrm>
          <a:prstGeom prst="rect">
            <a:avLst/>
          </a:prstGeom>
          <a:noFill/>
          <a:ln w="12700">
            <a:noFill/>
            <a:miter lim="800000"/>
            <a:headEnd type="none" w="med" len="med"/>
            <a:tailEnd type="none" w="med" len="med"/>
          </a:ln>
        </p:spPr>
        <p:txBody>
          <a:bodyPr wrap="none" lIns="0" tIns="0" rIns="40639" bIns="0">
            <a:prstTxWarp prst="textNoShape">
              <a:avLst/>
            </a:prstTxWarp>
            <a:spAutoFit/>
          </a:bodyPr>
          <a:lstStyle/>
          <a:p>
            <a:pPr marL="39688"/>
            <a:r>
              <a:rPr lang="en-US" sz="1600">
                <a:solidFill>
                  <a:schemeClr val="tx1"/>
                </a:solidFill>
                <a:latin typeface="Tahoma" pitchFamily="-107" charset="0"/>
                <a:ea typeface="Tahoma" pitchFamily="-107" charset="0"/>
                <a:cs typeface="Tahoma" pitchFamily="-107" charset="0"/>
                <a:sym typeface="Tahoma" pitchFamily="-107" charset="0"/>
              </a:rPr>
              <a:t>Internet</a:t>
            </a:r>
          </a:p>
          <a:p>
            <a:pPr marL="39688"/>
            <a:r>
              <a:rPr lang="en-US" sz="1600" dirty="0">
                <a:solidFill>
                  <a:schemeClr val="tx1"/>
                </a:solidFill>
                <a:latin typeface="Tahoma" pitchFamily="-107" charset="0"/>
                <a:ea typeface="Tahoma" pitchFamily="-107" charset="0"/>
                <a:cs typeface="Tahoma" pitchFamily="-107" charset="0"/>
                <a:sym typeface="Tahoma" pitchFamily="-107" charset="0"/>
              </a:rPr>
              <a:t>protocols</a:t>
            </a:r>
          </a:p>
        </p:txBody>
      </p:sp>
      <p:grpSp>
        <p:nvGrpSpPr>
          <p:cNvPr id="33856" name="Group 64"/>
          <p:cNvGrpSpPr>
            <a:grpSpLocks/>
          </p:cNvGrpSpPr>
          <p:nvPr/>
        </p:nvGrpSpPr>
        <p:grpSpPr bwMode="auto">
          <a:xfrm>
            <a:off x="1194839" y="5638799"/>
            <a:ext cx="1371600" cy="989013"/>
            <a:chOff x="7" y="0"/>
            <a:chExt cx="864" cy="623"/>
          </a:xfrm>
        </p:grpSpPr>
        <p:sp>
          <p:nvSpPr>
            <p:cNvPr id="33857" name="AutoShape 65"/>
            <p:cNvSpPr>
              <a:spLocks/>
            </p:cNvSpPr>
            <p:nvPr/>
          </p:nvSpPr>
          <p:spPr bwMode="auto">
            <a:xfrm>
              <a:off x="7" y="0"/>
              <a:ext cx="864" cy="623"/>
            </a:xfrm>
            <a:custGeom>
              <a:avLst/>
              <a:gdLst/>
              <a:ahLst/>
              <a:cxnLst/>
              <a:rect l="0" t="0" r="r" b="b"/>
              <a:pathLst>
                <a:path w="21600" h="21600">
                  <a:moveTo>
                    <a:pt x="0" y="20468"/>
                  </a:moveTo>
                  <a:cubicBezTo>
                    <a:pt x="810" y="20785"/>
                    <a:pt x="1620" y="20920"/>
                    <a:pt x="2397" y="21193"/>
                  </a:cubicBezTo>
                  <a:cubicBezTo>
                    <a:pt x="3077" y="21328"/>
                    <a:pt x="3791" y="21420"/>
                    <a:pt x="4406" y="21600"/>
                  </a:cubicBezTo>
                  <a:cubicBezTo>
                    <a:pt x="6026" y="21600"/>
                    <a:pt x="6608" y="21420"/>
                    <a:pt x="7063" y="21328"/>
                  </a:cubicBezTo>
                  <a:cubicBezTo>
                    <a:pt x="7581" y="21283"/>
                    <a:pt x="8003" y="21013"/>
                    <a:pt x="8456" y="20920"/>
                  </a:cubicBezTo>
                  <a:cubicBezTo>
                    <a:pt x="8878" y="20785"/>
                    <a:pt x="9266" y="20515"/>
                    <a:pt x="9783" y="20378"/>
                  </a:cubicBezTo>
                  <a:cubicBezTo>
                    <a:pt x="10206" y="20153"/>
                    <a:pt x="10658" y="19970"/>
                    <a:pt x="11082" y="19745"/>
                  </a:cubicBezTo>
                  <a:cubicBezTo>
                    <a:pt x="11599" y="19563"/>
                    <a:pt x="12052" y="19338"/>
                    <a:pt x="12507" y="19155"/>
                  </a:cubicBezTo>
                  <a:cubicBezTo>
                    <a:pt x="13089" y="19020"/>
                    <a:pt x="13607" y="18748"/>
                    <a:pt x="14257" y="18613"/>
                  </a:cubicBezTo>
                  <a:cubicBezTo>
                    <a:pt x="14872" y="18433"/>
                    <a:pt x="15519" y="18295"/>
                    <a:pt x="16199" y="18205"/>
                  </a:cubicBezTo>
                  <a:cubicBezTo>
                    <a:pt x="16977" y="18205"/>
                    <a:pt x="17787" y="18025"/>
                    <a:pt x="18598" y="18025"/>
                  </a:cubicBezTo>
                  <a:lnTo>
                    <a:pt x="18598" y="16354"/>
                  </a:lnTo>
                  <a:lnTo>
                    <a:pt x="19195" y="16254"/>
                  </a:lnTo>
                  <a:lnTo>
                    <a:pt x="20003" y="16254"/>
                  </a:lnTo>
                  <a:lnTo>
                    <a:pt x="20003" y="14469"/>
                  </a:lnTo>
                  <a:lnTo>
                    <a:pt x="20725" y="14394"/>
                  </a:lnTo>
                  <a:lnTo>
                    <a:pt x="21600" y="14394"/>
                  </a:lnTo>
                  <a:lnTo>
                    <a:pt x="21600" y="0"/>
                  </a:lnTo>
                  <a:lnTo>
                    <a:pt x="2972" y="0"/>
                  </a:lnTo>
                  <a:lnTo>
                    <a:pt x="2972" y="1815"/>
                  </a:lnTo>
                  <a:lnTo>
                    <a:pt x="1532" y="1815"/>
                  </a:lnTo>
                  <a:lnTo>
                    <a:pt x="1532" y="3676"/>
                  </a:lnTo>
                  <a:lnTo>
                    <a:pt x="0" y="3676"/>
                  </a:lnTo>
                  <a:lnTo>
                    <a:pt x="0" y="20468"/>
                  </a:lnTo>
                  <a:close/>
                  <a:moveTo>
                    <a:pt x="0" y="20468"/>
                  </a:moveTo>
                </a:path>
              </a:pathLst>
            </a:custGeom>
            <a:solidFill>
              <a:srgbClr val="C0C0C0"/>
            </a:solidFill>
            <a:ln w="12700">
              <a:solidFill>
                <a:schemeClr val="tx1"/>
              </a:solidFill>
              <a:prstDash val="solid"/>
              <a:miter lim="800000"/>
              <a:headEnd type="none" w="med" len="med"/>
              <a:tailEnd type="none" w="med" len="med"/>
            </a:ln>
          </p:spPr>
          <p:txBody>
            <a:bodyPr lIns="0" tIns="0" rIns="0" bIns="0">
              <a:prstTxWarp prst="textNoShape">
                <a:avLst/>
              </a:prstTxWarp>
            </a:bodyPr>
            <a:lstStyle/>
            <a:p>
              <a:endParaRPr lang="en-US" sz="1600"/>
            </a:p>
          </p:txBody>
        </p:sp>
        <p:sp>
          <p:nvSpPr>
            <p:cNvPr id="33858" name="AutoShape 66"/>
            <p:cNvSpPr>
              <a:spLocks/>
            </p:cNvSpPr>
            <p:nvPr/>
          </p:nvSpPr>
          <p:spPr bwMode="auto">
            <a:xfrm>
              <a:off x="68" y="52"/>
              <a:ext cx="739" cy="420"/>
            </a:xfrm>
            <a:custGeom>
              <a:avLst/>
              <a:gdLst/>
              <a:ahLst/>
              <a:cxnLst/>
              <a:rect l="0" t="0" r="r" b="b"/>
              <a:pathLst>
                <a:path w="21600" h="21600">
                  <a:moveTo>
                    <a:pt x="0" y="2764"/>
                  </a:moveTo>
                  <a:lnTo>
                    <a:pt x="19957" y="2764"/>
                  </a:lnTo>
                  <a:lnTo>
                    <a:pt x="19957" y="21600"/>
                  </a:lnTo>
                  <a:moveTo>
                    <a:pt x="1684" y="0"/>
                  </a:moveTo>
                  <a:lnTo>
                    <a:pt x="21600" y="0"/>
                  </a:lnTo>
                  <a:lnTo>
                    <a:pt x="21600" y="18799"/>
                  </a:lnTo>
                </a:path>
              </a:pathLst>
            </a:custGeom>
            <a:noFill/>
            <a:ln w="12700">
              <a:solidFill>
                <a:schemeClr val="tx1"/>
              </a:solidFill>
              <a:prstDash val="solid"/>
              <a:miter lim="800000"/>
              <a:headEnd type="none" w="med" len="med"/>
              <a:tailEnd type="none" w="med" len="med"/>
            </a:ln>
          </p:spPr>
          <p:txBody>
            <a:bodyPr lIns="0" tIns="0" rIns="0" bIns="0">
              <a:prstTxWarp prst="textNoShape">
                <a:avLst/>
              </a:prstTxWarp>
            </a:bodyPr>
            <a:lstStyle/>
            <a:p>
              <a:endParaRPr lang="en-US" sz="1600"/>
            </a:p>
          </p:txBody>
        </p:sp>
        <p:sp>
          <p:nvSpPr>
            <p:cNvPr id="33859" name="Rectangle 67"/>
            <p:cNvSpPr>
              <a:spLocks/>
            </p:cNvSpPr>
            <p:nvPr/>
          </p:nvSpPr>
          <p:spPr bwMode="auto">
            <a:xfrm>
              <a:off x="42" y="153"/>
              <a:ext cx="674" cy="320"/>
            </a:xfrm>
            <a:prstGeom prst="rect">
              <a:avLst/>
            </a:prstGeom>
            <a:noFill/>
            <a:ln w="12700">
              <a:noFill/>
              <a:miter lim="800000"/>
              <a:headEnd type="none" w="med" len="med"/>
              <a:tailEnd type="none" w="med" len="med"/>
            </a:ln>
          </p:spPr>
          <p:txBody>
            <a:bodyPr wrap="none" lIns="38100" tIns="38100" rIns="78718" bIns="38100" anchor="ctr">
              <a:prstTxWarp prst="textNoShape">
                <a:avLst/>
              </a:prstTxWarp>
              <a:spAutoFit/>
            </a:bodyPr>
            <a:lstStyle/>
            <a:p>
              <a:pPr marL="14288" algn="ctr"/>
              <a:r>
                <a:rPr lang="en-US" sz="1400" dirty="0">
                  <a:solidFill>
                    <a:schemeClr val="tx1"/>
                  </a:solidFill>
                  <a:latin typeface="Tahoma" pitchFamily="-107" charset="0"/>
                  <a:ea typeface="Tahoma" pitchFamily="-107" charset="0"/>
                  <a:cs typeface="Tahoma" pitchFamily="-107" charset="0"/>
                  <a:sym typeface="Tahoma" pitchFamily="-107" charset="0"/>
                </a:rPr>
                <a:t>queuing</a:t>
              </a:r>
            </a:p>
            <a:p>
              <a:pPr marL="14288" algn="ctr"/>
              <a:r>
                <a:rPr lang="en-US" sz="1400" dirty="0">
                  <a:solidFill>
                    <a:schemeClr val="tx1"/>
                  </a:solidFill>
                  <a:latin typeface="Tahoma" pitchFamily="-107" charset="0"/>
                  <a:ea typeface="Tahoma" pitchFamily="-107" charset="0"/>
                  <a:cs typeface="Tahoma" pitchFamily="-107" charset="0"/>
                  <a:sym typeface="Tahoma" pitchFamily="-107" charset="0"/>
                </a:rPr>
                <a:t>architecture</a:t>
              </a:r>
            </a:p>
          </p:txBody>
        </p:sp>
      </p:grpSp>
      <p:grpSp>
        <p:nvGrpSpPr>
          <p:cNvPr id="33860" name="Group 68"/>
          <p:cNvGrpSpPr>
            <a:grpSpLocks/>
          </p:cNvGrpSpPr>
          <p:nvPr/>
        </p:nvGrpSpPr>
        <p:grpSpPr bwMode="auto">
          <a:xfrm>
            <a:off x="2587054" y="5632448"/>
            <a:ext cx="1321370" cy="985103"/>
            <a:chOff x="26" y="0"/>
            <a:chExt cx="878" cy="623"/>
          </a:xfrm>
        </p:grpSpPr>
        <p:sp>
          <p:nvSpPr>
            <p:cNvPr id="33861" name="AutoShape 69"/>
            <p:cNvSpPr>
              <a:spLocks/>
            </p:cNvSpPr>
            <p:nvPr/>
          </p:nvSpPr>
          <p:spPr bwMode="auto">
            <a:xfrm>
              <a:off x="41" y="0"/>
              <a:ext cx="863" cy="623"/>
            </a:xfrm>
            <a:custGeom>
              <a:avLst/>
              <a:gdLst/>
              <a:ahLst/>
              <a:cxnLst/>
              <a:rect l="0" t="0" r="r" b="b"/>
              <a:pathLst>
                <a:path w="21600" h="21600">
                  <a:moveTo>
                    <a:pt x="0" y="20468"/>
                  </a:moveTo>
                  <a:cubicBezTo>
                    <a:pt x="810" y="20785"/>
                    <a:pt x="1620" y="20920"/>
                    <a:pt x="2397" y="21193"/>
                  </a:cubicBezTo>
                  <a:cubicBezTo>
                    <a:pt x="3077" y="21328"/>
                    <a:pt x="3791" y="21420"/>
                    <a:pt x="4406" y="21600"/>
                  </a:cubicBezTo>
                  <a:cubicBezTo>
                    <a:pt x="6026" y="21600"/>
                    <a:pt x="6608" y="21420"/>
                    <a:pt x="7063" y="21328"/>
                  </a:cubicBezTo>
                  <a:cubicBezTo>
                    <a:pt x="7581" y="21283"/>
                    <a:pt x="8003" y="21013"/>
                    <a:pt x="8456" y="20920"/>
                  </a:cubicBezTo>
                  <a:cubicBezTo>
                    <a:pt x="8878" y="20785"/>
                    <a:pt x="9266" y="20515"/>
                    <a:pt x="9783" y="20378"/>
                  </a:cubicBezTo>
                  <a:cubicBezTo>
                    <a:pt x="10206" y="20153"/>
                    <a:pt x="10658" y="19970"/>
                    <a:pt x="11082" y="19745"/>
                  </a:cubicBezTo>
                  <a:cubicBezTo>
                    <a:pt x="11599" y="19563"/>
                    <a:pt x="12052" y="19338"/>
                    <a:pt x="12507" y="19155"/>
                  </a:cubicBezTo>
                  <a:cubicBezTo>
                    <a:pt x="13089" y="19020"/>
                    <a:pt x="13607" y="18748"/>
                    <a:pt x="14257" y="18613"/>
                  </a:cubicBezTo>
                  <a:cubicBezTo>
                    <a:pt x="14872" y="18433"/>
                    <a:pt x="15519" y="18295"/>
                    <a:pt x="16199" y="18205"/>
                  </a:cubicBezTo>
                  <a:cubicBezTo>
                    <a:pt x="16977" y="18205"/>
                    <a:pt x="17787" y="18025"/>
                    <a:pt x="18598" y="18025"/>
                  </a:cubicBezTo>
                  <a:lnTo>
                    <a:pt x="18598" y="16354"/>
                  </a:lnTo>
                  <a:lnTo>
                    <a:pt x="19195" y="16254"/>
                  </a:lnTo>
                  <a:lnTo>
                    <a:pt x="20003" y="16254"/>
                  </a:lnTo>
                  <a:lnTo>
                    <a:pt x="20003" y="14469"/>
                  </a:lnTo>
                  <a:lnTo>
                    <a:pt x="20725" y="14394"/>
                  </a:lnTo>
                  <a:lnTo>
                    <a:pt x="21600" y="14394"/>
                  </a:lnTo>
                  <a:lnTo>
                    <a:pt x="21600" y="0"/>
                  </a:lnTo>
                  <a:lnTo>
                    <a:pt x="2972" y="0"/>
                  </a:lnTo>
                  <a:lnTo>
                    <a:pt x="2972" y="1815"/>
                  </a:lnTo>
                  <a:lnTo>
                    <a:pt x="1532" y="1815"/>
                  </a:lnTo>
                  <a:lnTo>
                    <a:pt x="1532" y="3676"/>
                  </a:lnTo>
                  <a:lnTo>
                    <a:pt x="0" y="3676"/>
                  </a:lnTo>
                  <a:lnTo>
                    <a:pt x="0" y="20468"/>
                  </a:lnTo>
                  <a:close/>
                  <a:moveTo>
                    <a:pt x="0" y="20468"/>
                  </a:moveTo>
                </a:path>
              </a:pathLst>
            </a:custGeom>
            <a:solidFill>
              <a:srgbClr val="CC99FF"/>
            </a:solidFill>
            <a:ln w="12700">
              <a:solidFill>
                <a:schemeClr val="tx1"/>
              </a:solidFill>
              <a:prstDash val="solid"/>
              <a:miter lim="800000"/>
              <a:headEnd type="none" w="med" len="med"/>
              <a:tailEnd type="none" w="med" len="med"/>
            </a:ln>
          </p:spPr>
          <p:txBody>
            <a:bodyPr lIns="0" tIns="0" rIns="0" bIns="0">
              <a:prstTxWarp prst="textNoShape">
                <a:avLst/>
              </a:prstTxWarp>
            </a:bodyPr>
            <a:lstStyle/>
            <a:p>
              <a:endParaRPr lang="en-US" sz="1600"/>
            </a:p>
          </p:txBody>
        </p:sp>
        <p:sp>
          <p:nvSpPr>
            <p:cNvPr id="33862" name="AutoShape 70"/>
            <p:cNvSpPr>
              <a:spLocks/>
            </p:cNvSpPr>
            <p:nvPr/>
          </p:nvSpPr>
          <p:spPr bwMode="auto">
            <a:xfrm>
              <a:off x="102" y="52"/>
              <a:ext cx="739" cy="420"/>
            </a:xfrm>
            <a:custGeom>
              <a:avLst/>
              <a:gdLst/>
              <a:ahLst/>
              <a:cxnLst/>
              <a:rect l="0" t="0" r="r" b="b"/>
              <a:pathLst>
                <a:path w="21600" h="21600">
                  <a:moveTo>
                    <a:pt x="0" y="2764"/>
                  </a:moveTo>
                  <a:lnTo>
                    <a:pt x="19957" y="2764"/>
                  </a:lnTo>
                  <a:lnTo>
                    <a:pt x="19957" y="21600"/>
                  </a:lnTo>
                  <a:moveTo>
                    <a:pt x="1684" y="0"/>
                  </a:moveTo>
                  <a:lnTo>
                    <a:pt x="21600" y="0"/>
                  </a:lnTo>
                  <a:lnTo>
                    <a:pt x="21600" y="18799"/>
                  </a:lnTo>
                </a:path>
              </a:pathLst>
            </a:custGeom>
            <a:noFill/>
            <a:ln w="12700">
              <a:solidFill>
                <a:schemeClr val="tx1"/>
              </a:solidFill>
              <a:prstDash val="solid"/>
              <a:miter lim="800000"/>
              <a:headEnd type="none" w="med" len="med"/>
              <a:tailEnd type="none" w="med" len="med"/>
            </a:ln>
          </p:spPr>
          <p:txBody>
            <a:bodyPr lIns="0" tIns="0" rIns="0" bIns="0">
              <a:prstTxWarp prst="textNoShape">
                <a:avLst/>
              </a:prstTxWarp>
            </a:bodyPr>
            <a:lstStyle/>
            <a:p>
              <a:endParaRPr lang="en-US" sz="1600"/>
            </a:p>
          </p:txBody>
        </p:sp>
        <p:sp>
          <p:nvSpPr>
            <p:cNvPr id="33863" name="Rectangle 71"/>
            <p:cNvSpPr>
              <a:spLocks/>
            </p:cNvSpPr>
            <p:nvPr/>
          </p:nvSpPr>
          <p:spPr bwMode="auto">
            <a:xfrm>
              <a:off x="26" y="152"/>
              <a:ext cx="775" cy="321"/>
            </a:xfrm>
            <a:prstGeom prst="rect">
              <a:avLst/>
            </a:prstGeom>
            <a:noFill/>
            <a:ln w="12700">
              <a:noFill/>
              <a:miter lim="800000"/>
              <a:headEnd type="none" w="med" len="med"/>
              <a:tailEnd type="none" w="med" len="med"/>
            </a:ln>
          </p:spPr>
          <p:txBody>
            <a:bodyPr wrap="none" lIns="38100" tIns="38100" rIns="78718" bIns="38100" anchor="ctr">
              <a:prstTxWarp prst="textNoShape">
                <a:avLst/>
              </a:prstTxWarp>
              <a:spAutoFit/>
            </a:bodyPr>
            <a:lstStyle/>
            <a:p>
              <a:pPr marL="14288" algn="ctr"/>
              <a:r>
                <a:rPr lang="en-US" sz="1400">
                  <a:solidFill>
                    <a:schemeClr val="tx1"/>
                  </a:solidFill>
                  <a:latin typeface="Tahoma" pitchFamily="-107" charset="0"/>
                  <a:ea typeface="Tahoma" pitchFamily="-107" charset="0"/>
                  <a:cs typeface="Tahoma" pitchFamily="-107" charset="0"/>
                  <a:sym typeface="Tahoma" pitchFamily="-107" charset="0"/>
                </a:rPr>
                <a:t>routing</a:t>
              </a:r>
            </a:p>
            <a:p>
              <a:pPr marL="14288" algn="ctr"/>
              <a:r>
                <a:rPr lang="en-US" sz="1400">
                  <a:solidFill>
                    <a:schemeClr val="tx1"/>
                  </a:solidFill>
                  <a:latin typeface="Tahoma" pitchFamily="-107" charset="0"/>
                  <a:ea typeface="Tahoma" pitchFamily="-107" charset="0"/>
                  <a:cs typeface="Tahoma" pitchFamily="-107" charset="0"/>
                  <a:sym typeface="Tahoma" pitchFamily="-107" charset="0"/>
                </a:rPr>
                <a:t>cong. control</a:t>
              </a:r>
            </a:p>
          </p:txBody>
        </p:sp>
      </p:grpSp>
      <p:grpSp>
        <p:nvGrpSpPr>
          <p:cNvPr id="33864" name="Group 72"/>
          <p:cNvGrpSpPr>
            <a:grpSpLocks/>
          </p:cNvGrpSpPr>
          <p:nvPr/>
        </p:nvGrpSpPr>
        <p:grpSpPr bwMode="auto">
          <a:xfrm>
            <a:off x="4046570" y="5638799"/>
            <a:ext cx="1228075" cy="969711"/>
            <a:chOff x="2" y="0"/>
            <a:chExt cx="864" cy="623"/>
          </a:xfrm>
        </p:grpSpPr>
        <p:sp>
          <p:nvSpPr>
            <p:cNvPr id="33865" name="AutoShape 73"/>
            <p:cNvSpPr>
              <a:spLocks/>
            </p:cNvSpPr>
            <p:nvPr/>
          </p:nvSpPr>
          <p:spPr bwMode="auto">
            <a:xfrm>
              <a:off x="2" y="0"/>
              <a:ext cx="864" cy="623"/>
            </a:xfrm>
            <a:custGeom>
              <a:avLst/>
              <a:gdLst/>
              <a:ahLst/>
              <a:cxnLst/>
              <a:rect l="0" t="0" r="r" b="b"/>
              <a:pathLst>
                <a:path w="21600" h="21600">
                  <a:moveTo>
                    <a:pt x="0" y="20468"/>
                  </a:moveTo>
                  <a:cubicBezTo>
                    <a:pt x="810" y="20785"/>
                    <a:pt x="1620" y="20920"/>
                    <a:pt x="2397" y="21193"/>
                  </a:cubicBezTo>
                  <a:cubicBezTo>
                    <a:pt x="3077" y="21328"/>
                    <a:pt x="3791" y="21420"/>
                    <a:pt x="4406" y="21600"/>
                  </a:cubicBezTo>
                  <a:cubicBezTo>
                    <a:pt x="6026" y="21600"/>
                    <a:pt x="6608" y="21420"/>
                    <a:pt x="7063" y="21328"/>
                  </a:cubicBezTo>
                  <a:cubicBezTo>
                    <a:pt x="7581" y="21283"/>
                    <a:pt x="8003" y="21013"/>
                    <a:pt x="8456" y="20920"/>
                  </a:cubicBezTo>
                  <a:cubicBezTo>
                    <a:pt x="8878" y="20785"/>
                    <a:pt x="9266" y="20515"/>
                    <a:pt x="9783" y="20378"/>
                  </a:cubicBezTo>
                  <a:cubicBezTo>
                    <a:pt x="10206" y="20153"/>
                    <a:pt x="10658" y="19970"/>
                    <a:pt x="11082" y="19745"/>
                  </a:cubicBezTo>
                  <a:cubicBezTo>
                    <a:pt x="11599" y="19563"/>
                    <a:pt x="12052" y="19338"/>
                    <a:pt x="12507" y="19155"/>
                  </a:cubicBezTo>
                  <a:cubicBezTo>
                    <a:pt x="13089" y="19020"/>
                    <a:pt x="13607" y="18748"/>
                    <a:pt x="14257" y="18613"/>
                  </a:cubicBezTo>
                  <a:cubicBezTo>
                    <a:pt x="14872" y="18433"/>
                    <a:pt x="15519" y="18295"/>
                    <a:pt x="16199" y="18205"/>
                  </a:cubicBezTo>
                  <a:cubicBezTo>
                    <a:pt x="16977" y="18205"/>
                    <a:pt x="17787" y="18025"/>
                    <a:pt x="18598" y="18025"/>
                  </a:cubicBezTo>
                  <a:lnTo>
                    <a:pt x="18598" y="16354"/>
                  </a:lnTo>
                  <a:lnTo>
                    <a:pt x="19195" y="16254"/>
                  </a:lnTo>
                  <a:lnTo>
                    <a:pt x="20003" y="16254"/>
                  </a:lnTo>
                  <a:lnTo>
                    <a:pt x="20003" y="14469"/>
                  </a:lnTo>
                  <a:lnTo>
                    <a:pt x="20725" y="14394"/>
                  </a:lnTo>
                  <a:lnTo>
                    <a:pt x="21600" y="14394"/>
                  </a:lnTo>
                  <a:lnTo>
                    <a:pt x="21600" y="0"/>
                  </a:lnTo>
                  <a:lnTo>
                    <a:pt x="2972" y="0"/>
                  </a:lnTo>
                  <a:lnTo>
                    <a:pt x="2972" y="1815"/>
                  </a:lnTo>
                  <a:lnTo>
                    <a:pt x="1532" y="1815"/>
                  </a:lnTo>
                  <a:lnTo>
                    <a:pt x="1532" y="3676"/>
                  </a:lnTo>
                  <a:lnTo>
                    <a:pt x="0" y="3676"/>
                  </a:lnTo>
                  <a:lnTo>
                    <a:pt x="0" y="20468"/>
                  </a:lnTo>
                  <a:close/>
                  <a:moveTo>
                    <a:pt x="0" y="20468"/>
                  </a:moveTo>
                </a:path>
              </a:pathLst>
            </a:custGeom>
            <a:solidFill>
              <a:srgbClr val="FFCC00"/>
            </a:solidFill>
            <a:ln w="127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33866" name="AutoShape 74"/>
            <p:cNvSpPr>
              <a:spLocks/>
            </p:cNvSpPr>
            <p:nvPr/>
          </p:nvSpPr>
          <p:spPr bwMode="auto">
            <a:xfrm>
              <a:off x="64" y="52"/>
              <a:ext cx="738" cy="420"/>
            </a:xfrm>
            <a:custGeom>
              <a:avLst/>
              <a:gdLst/>
              <a:ahLst/>
              <a:cxnLst/>
              <a:rect l="0" t="0" r="r" b="b"/>
              <a:pathLst>
                <a:path w="21600" h="21600">
                  <a:moveTo>
                    <a:pt x="0" y="2764"/>
                  </a:moveTo>
                  <a:lnTo>
                    <a:pt x="19957" y="2764"/>
                  </a:lnTo>
                  <a:lnTo>
                    <a:pt x="19957" y="21600"/>
                  </a:lnTo>
                  <a:moveTo>
                    <a:pt x="1684" y="0"/>
                  </a:moveTo>
                  <a:lnTo>
                    <a:pt x="21600" y="0"/>
                  </a:lnTo>
                  <a:lnTo>
                    <a:pt x="21600" y="18799"/>
                  </a:lnTo>
                </a:path>
              </a:pathLst>
            </a:custGeom>
            <a:noFill/>
            <a:ln w="127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33867" name="Rectangle 75"/>
            <p:cNvSpPr>
              <a:spLocks/>
            </p:cNvSpPr>
            <p:nvPr/>
          </p:nvSpPr>
          <p:spPr bwMode="auto">
            <a:xfrm>
              <a:off x="3" y="81"/>
              <a:ext cx="744" cy="465"/>
            </a:xfrm>
            <a:prstGeom prst="rect">
              <a:avLst/>
            </a:prstGeom>
            <a:noFill/>
            <a:ln w="12700">
              <a:noFill/>
              <a:miter lim="800000"/>
              <a:headEnd type="none" w="med" len="med"/>
              <a:tailEnd type="none" w="med" len="med"/>
            </a:ln>
          </p:spPr>
          <p:txBody>
            <a:bodyPr wrap="none" lIns="38100" tIns="38100" rIns="78718" bIns="38100" anchor="ctr">
              <a:prstTxWarp prst="textNoShape">
                <a:avLst/>
              </a:prstTxWarp>
              <a:spAutoFit/>
            </a:bodyPr>
            <a:lstStyle/>
            <a:p>
              <a:pPr marL="14288" algn="ctr"/>
              <a:r>
                <a:rPr lang="en-US" sz="1400" dirty="0">
                  <a:solidFill>
                    <a:schemeClr val="tx1"/>
                  </a:solidFill>
                  <a:latin typeface="Tahoma" pitchFamily="-107" charset="0"/>
                  <a:ea typeface="Tahoma" pitchFamily="-107" charset="0"/>
                  <a:cs typeface="Tahoma" pitchFamily="-107" charset="0"/>
                  <a:sym typeface="Tahoma" pitchFamily="-107" charset="0"/>
                </a:rPr>
                <a:t>DQDB, ATM</a:t>
              </a:r>
            </a:p>
            <a:p>
              <a:pPr marL="14288" algn="ctr"/>
              <a:r>
                <a:rPr lang="en-US" sz="1400" dirty="0" err="1">
                  <a:solidFill>
                    <a:schemeClr val="tx1"/>
                  </a:solidFill>
                  <a:latin typeface="Tahoma" pitchFamily="-107" charset="0"/>
                  <a:ea typeface="Tahoma" pitchFamily="-107" charset="0"/>
                  <a:cs typeface="Tahoma" pitchFamily="-107" charset="0"/>
                  <a:sym typeface="Tahoma" pitchFamily="-107" charset="0"/>
                </a:rPr>
                <a:t>QoS</a:t>
              </a:r>
              <a:endParaRPr lang="en-US" sz="1400" dirty="0">
                <a:solidFill>
                  <a:schemeClr val="tx1"/>
                </a:solidFill>
                <a:latin typeface="Tahoma" pitchFamily="-107" charset="0"/>
                <a:ea typeface="Tahoma" pitchFamily="-107" charset="0"/>
                <a:cs typeface="Tahoma" pitchFamily="-107" charset="0"/>
                <a:sym typeface="Tahoma" pitchFamily="-107" charset="0"/>
              </a:endParaRPr>
            </a:p>
            <a:p>
              <a:pPr marL="14288" algn="ctr"/>
              <a:r>
                <a:rPr lang="en-US" sz="1400" dirty="0" err="1">
                  <a:solidFill>
                    <a:schemeClr val="tx1"/>
                  </a:solidFill>
                  <a:latin typeface="Tahoma" pitchFamily="-107" charset="0"/>
                  <a:ea typeface="Tahoma" pitchFamily="-107" charset="0"/>
                  <a:cs typeface="Tahoma" pitchFamily="-107" charset="0"/>
                  <a:sym typeface="Tahoma" pitchFamily="-107" charset="0"/>
                </a:rPr>
                <a:t>VoD</a:t>
              </a:r>
              <a:endParaRPr lang="en-US" sz="1400" dirty="0">
                <a:solidFill>
                  <a:schemeClr val="tx1"/>
                </a:solidFill>
                <a:latin typeface="Tahoma" pitchFamily="-107" charset="0"/>
                <a:ea typeface="Tahoma" pitchFamily="-107" charset="0"/>
                <a:cs typeface="Tahoma" pitchFamily="-107" charset="0"/>
                <a:sym typeface="Tahoma" pitchFamily="-107" charset="0"/>
              </a:endParaRPr>
            </a:p>
          </p:txBody>
        </p:sp>
      </p:grpSp>
      <p:grpSp>
        <p:nvGrpSpPr>
          <p:cNvPr id="33868" name="Group 76"/>
          <p:cNvGrpSpPr>
            <a:grpSpLocks/>
          </p:cNvGrpSpPr>
          <p:nvPr/>
        </p:nvGrpSpPr>
        <p:grpSpPr bwMode="auto">
          <a:xfrm>
            <a:off x="5416723" y="5619497"/>
            <a:ext cx="1228726" cy="1008315"/>
            <a:chOff x="0" y="0"/>
            <a:chExt cx="863" cy="623"/>
          </a:xfrm>
        </p:grpSpPr>
        <p:sp>
          <p:nvSpPr>
            <p:cNvPr id="33869" name="AutoShape 77"/>
            <p:cNvSpPr>
              <a:spLocks/>
            </p:cNvSpPr>
            <p:nvPr/>
          </p:nvSpPr>
          <p:spPr bwMode="auto">
            <a:xfrm>
              <a:off x="0" y="0"/>
              <a:ext cx="863" cy="623"/>
            </a:xfrm>
            <a:custGeom>
              <a:avLst/>
              <a:gdLst/>
              <a:ahLst/>
              <a:cxnLst/>
              <a:rect l="0" t="0" r="r" b="b"/>
              <a:pathLst>
                <a:path w="21600" h="21600">
                  <a:moveTo>
                    <a:pt x="0" y="20468"/>
                  </a:moveTo>
                  <a:cubicBezTo>
                    <a:pt x="810" y="20785"/>
                    <a:pt x="1620" y="20920"/>
                    <a:pt x="2397" y="21193"/>
                  </a:cubicBezTo>
                  <a:cubicBezTo>
                    <a:pt x="3077" y="21328"/>
                    <a:pt x="3791" y="21420"/>
                    <a:pt x="4406" y="21600"/>
                  </a:cubicBezTo>
                  <a:cubicBezTo>
                    <a:pt x="6026" y="21600"/>
                    <a:pt x="6608" y="21420"/>
                    <a:pt x="7063" y="21328"/>
                  </a:cubicBezTo>
                  <a:cubicBezTo>
                    <a:pt x="7581" y="21283"/>
                    <a:pt x="8003" y="21013"/>
                    <a:pt x="8456" y="20920"/>
                  </a:cubicBezTo>
                  <a:cubicBezTo>
                    <a:pt x="8878" y="20785"/>
                    <a:pt x="9266" y="20515"/>
                    <a:pt x="9783" y="20378"/>
                  </a:cubicBezTo>
                  <a:cubicBezTo>
                    <a:pt x="10206" y="20153"/>
                    <a:pt x="10658" y="19970"/>
                    <a:pt x="11082" y="19745"/>
                  </a:cubicBezTo>
                  <a:cubicBezTo>
                    <a:pt x="11599" y="19563"/>
                    <a:pt x="12052" y="19338"/>
                    <a:pt x="12507" y="19155"/>
                  </a:cubicBezTo>
                  <a:cubicBezTo>
                    <a:pt x="13089" y="19020"/>
                    <a:pt x="13607" y="18748"/>
                    <a:pt x="14257" y="18613"/>
                  </a:cubicBezTo>
                  <a:cubicBezTo>
                    <a:pt x="14872" y="18433"/>
                    <a:pt x="15519" y="18295"/>
                    <a:pt x="16199" y="18205"/>
                  </a:cubicBezTo>
                  <a:cubicBezTo>
                    <a:pt x="16977" y="18205"/>
                    <a:pt x="17787" y="18025"/>
                    <a:pt x="18598" y="18025"/>
                  </a:cubicBezTo>
                  <a:lnTo>
                    <a:pt x="18598" y="16354"/>
                  </a:lnTo>
                  <a:lnTo>
                    <a:pt x="19195" y="16254"/>
                  </a:lnTo>
                  <a:lnTo>
                    <a:pt x="20003" y="16254"/>
                  </a:lnTo>
                  <a:lnTo>
                    <a:pt x="20003" y="14469"/>
                  </a:lnTo>
                  <a:lnTo>
                    <a:pt x="20725" y="14394"/>
                  </a:lnTo>
                  <a:lnTo>
                    <a:pt x="21600" y="14394"/>
                  </a:lnTo>
                  <a:lnTo>
                    <a:pt x="21600" y="0"/>
                  </a:lnTo>
                  <a:lnTo>
                    <a:pt x="2972" y="0"/>
                  </a:lnTo>
                  <a:lnTo>
                    <a:pt x="2972" y="1815"/>
                  </a:lnTo>
                  <a:lnTo>
                    <a:pt x="1532" y="1815"/>
                  </a:lnTo>
                  <a:lnTo>
                    <a:pt x="1532" y="3676"/>
                  </a:lnTo>
                  <a:lnTo>
                    <a:pt x="0" y="3676"/>
                  </a:lnTo>
                  <a:lnTo>
                    <a:pt x="0" y="20468"/>
                  </a:lnTo>
                  <a:close/>
                  <a:moveTo>
                    <a:pt x="0" y="20468"/>
                  </a:moveTo>
                </a:path>
              </a:pathLst>
            </a:custGeom>
            <a:solidFill>
              <a:srgbClr val="00CCFF"/>
            </a:solidFill>
            <a:ln w="127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33870" name="AutoShape 78"/>
            <p:cNvSpPr>
              <a:spLocks/>
            </p:cNvSpPr>
            <p:nvPr/>
          </p:nvSpPr>
          <p:spPr bwMode="auto">
            <a:xfrm>
              <a:off x="61" y="52"/>
              <a:ext cx="739" cy="420"/>
            </a:xfrm>
            <a:custGeom>
              <a:avLst/>
              <a:gdLst/>
              <a:ahLst/>
              <a:cxnLst/>
              <a:rect l="0" t="0" r="r" b="b"/>
              <a:pathLst>
                <a:path w="21600" h="21600">
                  <a:moveTo>
                    <a:pt x="0" y="2764"/>
                  </a:moveTo>
                  <a:lnTo>
                    <a:pt x="19957" y="2764"/>
                  </a:lnTo>
                  <a:lnTo>
                    <a:pt x="19957" y="21600"/>
                  </a:lnTo>
                  <a:moveTo>
                    <a:pt x="1684" y="0"/>
                  </a:moveTo>
                  <a:lnTo>
                    <a:pt x="21600" y="0"/>
                  </a:lnTo>
                  <a:lnTo>
                    <a:pt x="21600" y="18799"/>
                  </a:lnTo>
                </a:path>
              </a:pathLst>
            </a:custGeom>
            <a:noFill/>
            <a:ln w="127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33871" name="Rectangle 79"/>
            <p:cNvSpPr>
              <a:spLocks/>
            </p:cNvSpPr>
            <p:nvPr/>
          </p:nvSpPr>
          <p:spPr bwMode="auto">
            <a:xfrm>
              <a:off x="134" y="61"/>
              <a:ext cx="474" cy="504"/>
            </a:xfrm>
            <a:prstGeom prst="rect">
              <a:avLst/>
            </a:prstGeom>
            <a:noFill/>
            <a:ln w="12700">
              <a:noFill/>
              <a:miter lim="800000"/>
              <a:headEnd type="none" w="med" len="med"/>
              <a:tailEnd type="none" w="med" len="med"/>
            </a:ln>
          </p:spPr>
          <p:txBody>
            <a:bodyPr wrap="none" lIns="38100" tIns="38100" rIns="78718" bIns="38100" anchor="ctr">
              <a:prstTxWarp prst="textNoShape">
                <a:avLst/>
              </a:prstTxWarp>
              <a:spAutoFit/>
            </a:bodyPr>
            <a:lstStyle/>
            <a:p>
              <a:pPr marL="14288" algn="ctr"/>
              <a:r>
                <a:rPr lang="en-US" sz="1600" dirty="0">
                  <a:solidFill>
                    <a:schemeClr val="tx1"/>
                  </a:solidFill>
                  <a:latin typeface="Tahoma" pitchFamily="-107" charset="0"/>
                  <a:ea typeface="Tahoma" pitchFamily="-107" charset="0"/>
                  <a:cs typeface="Tahoma" pitchFamily="-107" charset="0"/>
                  <a:sym typeface="Tahoma" pitchFamily="-107" charset="0"/>
                </a:rPr>
                <a:t>p2p</a:t>
              </a:r>
            </a:p>
            <a:p>
              <a:pPr marL="14288" algn="ctr"/>
              <a:r>
                <a:rPr lang="en-US" sz="1600" dirty="0">
                  <a:solidFill>
                    <a:schemeClr val="tx1"/>
                  </a:solidFill>
                  <a:latin typeface="Tahoma" pitchFamily="-107" charset="0"/>
                  <a:ea typeface="Tahoma" pitchFamily="-107" charset="0"/>
                  <a:cs typeface="Tahoma" pitchFamily="-107" charset="0"/>
                  <a:sym typeface="Tahoma" pitchFamily="-107" charset="0"/>
                </a:rPr>
                <a:t>ad-hoc</a:t>
              </a:r>
            </a:p>
            <a:p>
              <a:pPr marL="14288" algn="ctr"/>
              <a:r>
                <a:rPr lang="en-US" sz="1600" dirty="0">
                  <a:solidFill>
                    <a:schemeClr val="tx1"/>
                  </a:solidFill>
                  <a:latin typeface="Tahoma" pitchFamily="-107" charset="0"/>
                  <a:ea typeface="Tahoma" pitchFamily="-107" charset="0"/>
                  <a:cs typeface="Tahoma" pitchFamily="-107" charset="0"/>
                  <a:sym typeface="Tahoma" pitchFamily="-107" charset="0"/>
                </a:rPr>
                <a:t>sensor</a:t>
              </a:r>
            </a:p>
          </p:txBody>
        </p:sp>
      </p:grpSp>
      <p:sp>
        <p:nvSpPr>
          <p:cNvPr id="71" name="Rectangle 30"/>
          <p:cNvSpPr>
            <a:spLocks/>
          </p:cNvSpPr>
          <p:nvPr/>
        </p:nvSpPr>
        <p:spPr bwMode="auto">
          <a:xfrm>
            <a:off x="7139165" y="1732707"/>
            <a:ext cx="1089400" cy="492443"/>
          </a:xfrm>
          <a:prstGeom prst="rect">
            <a:avLst/>
          </a:prstGeom>
          <a:noFill/>
          <a:ln w="12700">
            <a:noFill/>
            <a:miter lim="800000"/>
            <a:headEnd type="none" w="med" len="med"/>
            <a:tailEnd type="none" w="med" len="med"/>
          </a:ln>
        </p:spPr>
        <p:txBody>
          <a:bodyPr wrap="none" lIns="0" tIns="0" rIns="40639" bIns="0">
            <a:prstTxWarp prst="textNoShape">
              <a:avLst/>
            </a:prstTxWarp>
            <a:spAutoFit/>
          </a:bodyPr>
          <a:lstStyle/>
          <a:p>
            <a:pPr marL="39688" algn="ctr"/>
            <a:r>
              <a:rPr lang="en-US" sz="1600" dirty="0">
                <a:latin typeface="Tahoma" pitchFamily="-107" charset="0"/>
                <a:ea typeface="Tahoma" pitchFamily="-107" charset="0"/>
                <a:cs typeface="Tahoma" pitchFamily="-107" charset="0"/>
                <a:sym typeface="Tahoma" pitchFamily="-107" charset="0"/>
              </a:rPr>
              <a:t>Internet</a:t>
            </a:r>
          </a:p>
          <a:p>
            <a:pPr marL="39688" algn="ctr"/>
            <a:r>
              <a:rPr lang="en-US" sz="1600" dirty="0">
                <a:solidFill>
                  <a:schemeClr val="tx1"/>
                </a:solidFill>
                <a:latin typeface="Tahoma" pitchFamily="-107" charset="0"/>
                <a:ea typeface="Tahoma" pitchFamily="-107" charset="0"/>
                <a:cs typeface="Tahoma" pitchFamily="-107" charset="0"/>
                <a:sym typeface="Tahoma" pitchFamily="-107" charset="0"/>
              </a:rPr>
              <a:t>everywhere</a:t>
            </a:r>
          </a:p>
        </p:txBody>
      </p:sp>
      <p:grpSp>
        <p:nvGrpSpPr>
          <p:cNvPr id="74" name="Group 53"/>
          <p:cNvGrpSpPr>
            <a:grpSpLocks/>
          </p:cNvGrpSpPr>
          <p:nvPr/>
        </p:nvGrpSpPr>
        <p:grpSpPr bwMode="auto">
          <a:xfrm>
            <a:off x="6770366" y="3695700"/>
            <a:ext cx="1143000" cy="1789162"/>
            <a:chOff x="0" y="0"/>
            <a:chExt cx="720" cy="1056"/>
          </a:xfrm>
          <a:solidFill>
            <a:srgbClr val="92D050"/>
          </a:solidFill>
        </p:grpSpPr>
        <p:sp>
          <p:nvSpPr>
            <p:cNvPr id="75" name="AutoShape 54"/>
            <p:cNvSpPr>
              <a:spLocks/>
            </p:cNvSpPr>
            <p:nvPr/>
          </p:nvSpPr>
          <p:spPr bwMode="auto">
            <a:xfrm>
              <a:off x="0" y="0"/>
              <a:ext cx="720" cy="1056"/>
            </a:xfrm>
            <a:custGeom>
              <a:avLst/>
              <a:gdLst/>
              <a:ahLst/>
              <a:cxnLst/>
              <a:rect l="0" t="0" r="r" b="b"/>
              <a:pathLst>
                <a:path w="21600" h="21600">
                  <a:moveTo>
                    <a:pt x="2700" y="0"/>
                  </a:moveTo>
                  <a:cubicBezTo>
                    <a:pt x="1209" y="0"/>
                    <a:pt x="0" y="824"/>
                    <a:pt x="0" y="1841"/>
                  </a:cubicBezTo>
                  <a:lnTo>
                    <a:pt x="0" y="19759"/>
                  </a:lnTo>
                  <a:cubicBezTo>
                    <a:pt x="0" y="20776"/>
                    <a:pt x="1209" y="21600"/>
                    <a:pt x="2700" y="21600"/>
                  </a:cubicBezTo>
                  <a:lnTo>
                    <a:pt x="18900" y="21600"/>
                  </a:lnTo>
                  <a:cubicBezTo>
                    <a:pt x="20391" y="21600"/>
                    <a:pt x="21600" y="20776"/>
                    <a:pt x="21600" y="19759"/>
                  </a:cubicBezTo>
                  <a:lnTo>
                    <a:pt x="21600" y="1841"/>
                  </a:lnTo>
                  <a:cubicBezTo>
                    <a:pt x="21600" y="824"/>
                    <a:pt x="20391" y="0"/>
                    <a:pt x="18900" y="0"/>
                  </a:cubicBezTo>
                  <a:close/>
                  <a:moveTo>
                    <a:pt x="2700" y="0"/>
                  </a:moveTo>
                </a:path>
              </a:pathLst>
            </a:custGeom>
            <a:grpFill/>
            <a:ln w="127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76" name="Rectangle 55"/>
            <p:cNvSpPr>
              <a:spLocks/>
            </p:cNvSpPr>
            <p:nvPr/>
          </p:nvSpPr>
          <p:spPr bwMode="auto">
            <a:xfrm>
              <a:off x="37" y="293"/>
              <a:ext cx="643" cy="465"/>
            </a:xfrm>
            <a:prstGeom prst="rect">
              <a:avLst/>
            </a:prstGeom>
            <a:grpFill/>
            <a:ln w="12700">
              <a:noFill/>
              <a:miter lim="800000"/>
              <a:headEnd type="none" w="med" len="med"/>
              <a:tailEnd type="none" w="med" len="med"/>
            </a:ln>
          </p:spPr>
          <p:txBody>
            <a:bodyPr wrap="none" lIns="0" tIns="0" rIns="37295" bIns="0" anchor="ctr">
              <a:prstTxWarp prst="textNoShape">
                <a:avLst/>
              </a:prstTxWarp>
              <a:spAutoFit/>
            </a:bodyPr>
            <a:lstStyle/>
            <a:p>
              <a:pPr marL="36513" algn="ctr"/>
              <a:r>
                <a:rPr lang="en-US" sz="1600" dirty="0">
                  <a:solidFill>
                    <a:schemeClr val="tx1"/>
                  </a:solidFill>
                  <a:latin typeface="Tahoma" pitchFamily="-107" charset="0"/>
                  <a:ea typeface="Tahoma" pitchFamily="-107" charset="0"/>
                  <a:cs typeface="Tahoma" pitchFamily="-107" charset="0"/>
                  <a:sym typeface="Tahoma" pitchFamily="-107" charset="0"/>
                </a:rPr>
                <a:t>SDN</a:t>
              </a:r>
            </a:p>
            <a:p>
              <a:pPr marL="36513" algn="ctr"/>
              <a:r>
                <a:rPr lang="en-US" sz="1600" dirty="0">
                  <a:latin typeface="Tahoma" pitchFamily="-107" charset="0"/>
                  <a:ea typeface="Tahoma" pitchFamily="-107" charset="0"/>
                  <a:cs typeface="Tahoma" pitchFamily="-107" charset="0"/>
                  <a:sym typeface="Tahoma" pitchFamily="-107" charset="0"/>
                </a:rPr>
                <a:t>JSON</a:t>
              </a:r>
            </a:p>
            <a:p>
              <a:pPr marL="36513" algn="ctr"/>
              <a:r>
                <a:rPr lang="en-US" sz="1600" dirty="0" err="1">
                  <a:latin typeface="Tahoma" pitchFamily="-107" charset="0"/>
                  <a:ea typeface="Tahoma" pitchFamily="-107" charset="0"/>
                  <a:cs typeface="Tahoma" pitchFamily="-107" charset="0"/>
                  <a:sym typeface="Tahoma" pitchFamily="-107" charset="0"/>
                </a:rPr>
                <a:t>blockchain</a:t>
              </a:r>
              <a:endParaRPr lang="en-US" sz="1600" dirty="0">
                <a:latin typeface="Tahoma" pitchFamily="-107" charset="0"/>
                <a:ea typeface="Tahoma" pitchFamily="-107" charset="0"/>
                <a:cs typeface="Tahoma" pitchFamily="-107" charset="0"/>
                <a:sym typeface="Tahoma" pitchFamily="-107" charset="0"/>
              </a:endParaRPr>
            </a:p>
          </p:txBody>
        </p:sp>
      </p:grpSp>
      <p:grpSp>
        <p:nvGrpSpPr>
          <p:cNvPr id="77" name="Group 76"/>
          <p:cNvGrpSpPr>
            <a:grpSpLocks/>
          </p:cNvGrpSpPr>
          <p:nvPr/>
        </p:nvGrpSpPr>
        <p:grpSpPr bwMode="auto">
          <a:xfrm>
            <a:off x="6783737" y="5619497"/>
            <a:ext cx="1341193" cy="989013"/>
            <a:chOff x="0" y="0"/>
            <a:chExt cx="863" cy="623"/>
          </a:xfrm>
          <a:solidFill>
            <a:srgbClr val="92D050"/>
          </a:solidFill>
        </p:grpSpPr>
        <p:sp>
          <p:nvSpPr>
            <p:cNvPr id="78" name="AutoShape 77"/>
            <p:cNvSpPr>
              <a:spLocks/>
            </p:cNvSpPr>
            <p:nvPr/>
          </p:nvSpPr>
          <p:spPr bwMode="auto">
            <a:xfrm>
              <a:off x="0" y="0"/>
              <a:ext cx="863" cy="623"/>
            </a:xfrm>
            <a:custGeom>
              <a:avLst/>
              <a:gdLst/>
              <a:ahLst/>
              <a:cxnLst/>
              <a:rect l="0" t="0" r="r" b="b"/>
              <a:pathLst>
                <a:path w="21600" h="21600">
                  <a:moveTo>
                    <a:pt x="0" y="20468"/>
                  </a:moveTo>
                  <a:cubicBezTo>
                    <a:pt x="810" y="20785"/>
                    <a:pt x="1620" y="20920"/>
                    <a:pt x="2397" y="21193"/>
                  </a:cubicBezTo>
                  <a:cubicBezTo>
                    <a:pt x="3077" y="21328"/>
                    <a:pt x="3791" y="21420"/>
                    <a:pt x="4406" y="21600"/>
                  </a:cubicBezTo>
                  <a:cubicBezTo>
                    <a:pt x="6026" y="21600"/>
                    <a:pt x="6608" y="21420"/>
                    <a:pt x="7063" y="21328"/>
                  </a:cubicBezTo>
                  <a:cubicBezTo>
                    <a:pt x="7581" y="21283"/>
                    <a:pt x="8003" y="21013"/>
                    <a:pt x="8456" y="20920"/>
                  </a:cubicBezTo>
                  <a:cubicBezTo>
                    <a:pt x="8878" y="20785"/>
                    <a:pt x="9266" y="20515"/>
                    <a:pt x="9783" y="20378"/>
                  </a:cubicBezTo>
                  <a:cubicBezTo>
                    <a:pt x="10206" y="20153"/>
                    <a:pt x="10658" y="19970"/>
                    <a:pt x="11082" y="19745"/>
                  </a:cubicBezTo>
                  <a:cubicBezTo>
                    <a:pt x="11599" y="19563"/>
                    <a:pt x="12052" y="19338"/>
                    <a:pt x="12507" y="19155"/>
                  </a:cubicBezTo>
                  <a:cubicBezTo>
                    <a:pt x="13089" y="19020"/>
                    <a:pt x="13607" y="18748"/>
                    <a:pt x="14257" y="18613"/>
                  </a:cubicBezTo>
                  <a:cubicBezTo>
                    <a:pt x="14872" y="18433"/>
                    <a:pt x="15519" y="18295"/>
                    <a:pt x="16199" y="18205"/>
                  </a:cubicBezTo>
                  <a:cubicBezTo>
                    <a:pt x="16977" y="18205"/>
                    <a:pt x="17787" y="18025"/>
                    <a:pt x="18598" y="18025"/>
                  </a:cubicBezTo>
                  <a:lnTo>
                    <a:pt x="18598" y="16354"/>
                  </a:lnTo>
                  <a:lnTo>
                    <a:pt x="19195" y="16254"/>
                  </a:lnTo>
                  <a:lnTo>
                    <a:pt x="20003" y="16254"/>
                  </a:lnTo>
                  <a:lnTo>
                    <a:pt x="20003" y="14469"/>
                  </a:lnTo>
                  <a:lnTo>
                    <a:pt x="20725" y="14394"/>
                  </a:lnTo>
                  <a:lnTo>
                    <a:pt x="21600" y="14394"/>
                  </a:lnTo>
                  <a:lnTo>
                    <a:pt x="21600" y="0"/>
                  </a:lnTo>
                  <a:lnTo>
                    <a:pt x="2972" y="0"/>
                  </a:lnTo>
                  <a:lnTo>
                    <a:pt x="2972" y="1815"/>
                  </a:lnTo>
                  <a:lnTo>
                    <a:pt x="1532" y="1815"/>
                  </a:lnTo>
                  <a:lnTo>
                    <a:pt x="1532" y="3676"/>
                  </a:lnTo>
                  <a:lnTo>
                    <a:pt x="0" y="3676"/>
                  </a:lnTo>
                  <a:lnTo>
                    <a:pt x="0" y="20468"/>
                  </a:lnTo>
                  <a:close/>
                  <a:moveTo>
                    <a:pt x="0" y="20468"/>
                  </a:moveTo>
                </a:path>
              </a:pathLst>
            </a:custGeom>
            <a:grpFill/>
            <a:ln w="127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79" name="AutoShape 78"/>
            <p:cNvSpPr>
              <a:spLocks/>
            </p:cNvSpPr>
            <p:nvPr/>
          </p:nvSpPr>
          <p:spPr bwMode="auto">
            <a:xfrm>
              <a:off x="61" y="52"/>
              <a:ext cx="739" cy="420"/>
            </a:xfrm>
            <a:custGeom>
              <a:avLst/>
              <a:gdLst/>
              <a:ahLst/>
              <a:cxnLst/>
              <a:rect l="0" t="0" r="r" b="b"/>
              <a:pathLst>
                <a:path w="21600" h="21600">
                  <a:moveTo>
                    <a:pt x="0" y="2764"/>
                  </a:moveTo>
                  <a:lnTo>
                    <a:pt x="19957" y="2764"/>
                  </a:lnTo>
                  <a:lnTo>
                    <a:pt x="19957" y="21600"/>
                  </a:lnTo>
                  <a:moveTo>
                    <a:pt x="1684" y="0"/>
                  </a:moveTo>
                  <a:lnTo>
                    <a:pt x="21600" y="0"/>
                  </a:lnTo>
                  <a:lnTo>
                    <a:pt x="21600" y="18799"/>
                  </a:lnTo>
                </a:path>
              </a:pathLst>
            </a:custGeom>
            <a:grpFill/>
            <a:ln w="127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80" name="Rectangle 79"/>
            <p:cNvSpPr>
              <a:spLocks/>
            </p:cNvSpPr>
            <p:nvPr/>
          </p:nvSpPr>
          <p:spPr bwMode="auto">
            <a:xfrm>
              <a:off x="42" y="174"/>
              <a:ext cx="662" cy="281"/>
            </a:xfrm>
            <a:prstGeom prst="rect">
              <a:avLst/>
            </a:prstGeom>
            <a:grpFill/>
            <a:ln w="12700">
              <a:noFill/>
              <a:miter lim="800000"/>
              <a:headEnd type="none" w="med" len="med"/>
              <a:tailEnd type="none" w="med" len="med"/>
            </a:ln>
          </p:spPr>
          <p:txBody>
            <a:bodyPr wrap="none" lIns="38100" tIns="38100" rIns="78718" bIns="38100" anchor="ctr">
              <a:prstTxWarp prst="textNoShape">
                <a:avLst/>
              </a:prstTxWarp>
              <a:spAutoFit/>
            </a:bodyPr>
            <a:lstStyle/>
            <a:p>
              <a:pPr marL="14288" algn="ctr"/>
              <a:r>
                <a:rPr lang="en-US" sz="1200" dirty="0">
                  <a:latin typeface="Tahoma" pitchFamily="-107" charset="0"/>
                  <a:ea typeface="Tahoma" pitchFamily="-107" charset="0"/>
                  <a:cs typeface="Tahoma" pitchFamily="-107" charset="0"/>
                  <a:sym typeface="Tahoma" pitchFamily="-107" charset="0"/>
                </a:rPr>
                <a:t>cybersecurity</a:t>
              </a:r>
            </a:p>
            <a:p>
              <a:pPr marL="14288" algn="ctr"/>
              <a:r>
                <a:rPr lang="en-US" sz="1200" dirty="0">
                  <a:solidFill>
                    <a:schemeClr val="tx1"/>
                  </a:solidFill>
                  <a:latin typeface="Tahoma" pitchFamily="-107" charset="0"/>
                  <a:ea typeface="Tahoma" pitchFamily="-107" charset="0"/>
                  <a:cs typeface="Tahoma" pitchFamily="-107" charset="0"/>
                  <a:sym typeface="Tahoma" pitchFamily="-107" charset="0"/>
                </a:rPr>
                <a:t>data centers</a:t>
              </a:r>
            </a:p>
          </p:txBody>
        </p:sp>
      </p:grpSp>
      <p:grpSp>
        <p:nvGrpSpPr>
          <p:cNvPr id="82" name="Group 59"/>
          <p:cNvGrpSpPr>
            <a:grpSpLocks/>
          </p:cNvGrpSpPr>
          <p:nvPr/>
        </p:nvGrpSpPr>
        <p:grpSpPr bwMode="auto">
          <a:xfrm>
            <a:off x="7634461" y="3208488"/>
            <a:ext cx="990600" cy="323850"/>
            <a:chOff x="0" y="-2"/>
            <a:chExt cx="624" cy="204"/>
          </a:xfrm>
          <a:solidFill>
            <a:srgbClr val="92D050"/>
          </a:solidFill>
        </p:grpSpPr>
        <p:sp>
          <p:nvSpPr>
            <p:cNvPr id="83" name="AutoShape 60"/>
            <p:cNvSpPr>
              <a:spLocks/>
            </p:cNvSpPr>
            <p:nvPr/>
          </p:nvSpPr>
          <p:spPr bwMode="auto">
            <a:xfrm>
              <a:off x="0" y="4"/>
              <a:ext cx="624" cy="192"/>
            </a:xfrm>
            <a:custGeom>
              <a:avLst/>
              <a:gdLst/>
              <a:ahLst/>
              <a:cxnLst/>
              <a:rect l="0" t="0" r="r" b="b"/>
              <a:pathLst>
                <a:path w="21600" h="21600">
                  <a:moveTo>
                    <a:pt x="3475" y="0"/>
                  </a:moveTo>
                  <a:cubicBezTo>
                    <a:pt x="1556" y="0"/>
                    <a:pt x="0" y="4835"/>
                    <a:pt x="0" y="10800"/>
                  </a:cubicBezTo>
                  <a:cubicBezTo>
                    <a:pt x="0" y="16765"/>
                    <a:pt x="1556" y="21600"/>
                    <a:pt x="3475" y="21600"/>
                  </a:cubicBezTo>
                  <a:lnTo>
                    <a:pt x="18125" y="21600"/>
                  </a:lnTo>
                  <a:cubicBezTo>
                    <a:pt x="20044" y="21600"/>
                    <a:pt x="21600" y="16765"/>
                    <a:pt x="21600" y="10800"/>
                  </a:cubicBezTo>
                  <a:cubicBezTo>
                    <a:pt x="21600" y="4835"/>
                    <a:pt x="20044" y="0"/>
                    <a:pt x="18125" y="0"/>
                  </a:cubicBezTo>
                  <a:close/>
                  <a:moveTo>
                    <a:pt x="3475" y="0"/>
                  </a:moveTo>
                </a:path>
              </a:pathLst>
            </a:custGeom>
            <a:grpFill/>
            <a:ln w="127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84" name="Rectangle 61"/>
            <p:cNvSpPr>
              <a:spLocks/>
            </p:cNvSpPr>
            <p:nvPr/>
          </p:nvSpPr>
          <p:spPr bwMode="auto">
            <a:xfrm>
              <a:off x="45" y="-2"/>
              <a:ext cx="532" cy="204"/>
            </a:xfrm>
            <a:prstGeom prst="rect">
              <a:avLst/>
            </a:prstGeom>
            <a:grpFill/>
            <a:ln w="12700">
              <a:noFill/>
              <a:miter lim="800000"/>
              <a:headEnd type="none" w="med" len="med"/>
              <a:tailEnd type="none" w="med" len="med"/>
            </a:ln>
          </p:spPr>
          <p:txBody>
            <a:bodyPr wrap="none" lIns="38100" tIns="38100" rIns="87130" bIns="38100" anchor="ctr">
              <a:prstTxWarp prst="textNoShape">
                <a:avLst/>
              </a:prstTxWarp>
              <a:spAutoFit/>
            </a:bodyPr>
            <a:lstStyle/>
            <a:p>
              <a:pPr marL="9525" algn="ctr"/>
              <a:r>
                <a:rPr lang="en-US" sz="1600" dirty="0">
                  <a:solidFill>
                    <a:schemeClr val="tx1"/>
                  </a:solidFill>
                  <a:latin typeface="Tahoma" pitchFamily="-107" charset="0"/>
                  <a:ea typeface="Tahoma" pitchFamily="-107" charset="0"/>
                  <a:cs typeface="Tahoma" pitchFamily="-107" charset="0"/>
                  <a:sym typeface="Tahoma" pitchFamily="-107" charset="0"/>
                </a:rPr>
                <a:t>10 Gb/s</a:t>
              </a:r>
            </a:p>
          </p:txBody>
        </p:sp>
      </p:grpSp>
      <p:sp>
        <p:nvSpPr>
          <p:cNvPr id="85" name="Rectangle 63"/>
          <p:cNvSpPr>
            <a:spLocks/>
          </p:cNvSpPr>
          <p:nvPr/>
        </p:nvSpPr>
        <p:spPr bwMode="auto">
          <a:xfrm>
            <a:off x="127173" y="5896844"/>
            <a:ext cx="874918" cy="492443"/>
          </a:xfrm>
          <a:prstGeom prst="rect">
            <a:avLst/>
          </a:prstGeom>
          <a:noFill/>
          <a:ln w="12700">
            <a:noFill/>
            <a:miter lim="800000"/>
            <a:headEnd type="none" w="med" len="med"/>
            <a:tailEnd type="none" w="med" len="med"/>
          </a:ln>
        </p:spPr>
        <p:txBody>
          <a:bodyPr wrap="none" lIns="0" tIns="0" rIns="40639" bIns="0">
            <a:prstTxWarp prst="textNoShape">
              <a:avLst/>
            </a:prstTxWarp>
            <a:spAutoFit/>
          </a:bodyPr>
          <a:lstStyle/>
          <a:p>
            <a:pPr marL="39688"/>
            <a:r>
              <a:rPr lang="en-US" sz="1600" dirty="0">
                <a:latin typeface="Tahoma" pitchFamily="-107" charset="0"/>
                <a:ea typeface="Tahoma" pitchFamily="-107" charset="0"/>
                <a:cs typeface="Tahoma" pitchFamily="-107" charset="0"/>
                <a:sym typeface="Tahoma" pitchFamily="-107" charset="0"/>
              </a:rPr>
              <a:t>technical</a:t>
            </a:r>
          </a:p>
          <a:p>
            <a:pPr marL="39688"/>
            <a:r>
              <a:rPr lang="en-US" sz="1600" dirty="0">
                <a:solidFill>
                  <a:schemeClr val="tx1"/>
                </a:solidFill>
                <a:latin typeface="Tahoma" pitchFamily="-107" charset="0"/>
                <a:ea typeface="Tahoma" pitchFamily="-107" charset="0"/>
                <a:cs typeface="Tahoma" pitchFamily="-107" charset="0"/>
                <a:sym typeface="Tahoma" pitchFamily="-107" charset="0"/>
              </a:rPr>
              <a:t>issues</a:t>
            </a:r>
          </a:p>
        </p:txBody>
      </p:sp>
      <p:sp>
        <p:nvSpPr>
          <p:cNvPr id="86" name="Line 15"/>
          <p:cNvSpPr>
            <a:spLocks noChangeShapeType="1"/>
          </p:cNvSpPr>
          <p:nvPr/>
        </p:nvSpPr>
        <p:spPr bwMode="auto">
          <a:xfrm>
            <a:off x="8410920" y="2353068"/>
            <a:ext cx="1588" cy="381000"/>
          </a:xfrm>
          <a:prstGeom prst="line">
            <a:avLst/>
          </a:prstGeom>
          <a:noFill/>
          <a:ln w="25400">
            <a:solidFill>
              <a:schemeClr val="tx1"/>
            </a:solidFill>
            <a:prstDash val="solid"/>
            <a:round/>
            <a:headEnd type="none" w="med" len="med"/>
            <a:tailEnd type="none" w="med" len="med"/>
          </a:ln>
        </p:spPr>
        <p:txBody>
          <a:bodyPr>
            <a:prstTxWarp prst="textNoShape">
              <a:avLst/>
            </a:prstTxWarp>
          </a:bodyPr>
          <a:lstStyle/>
          <a:p>
            <a:endParaRPr lang="en-US"/>
          </a:p>
        </p:txBody>
      </p:sp>
      <p:sp>
        <p:nvSpPr>
          <p:cNvPr id="87" name="Rectangle 25"/>
          <p:cNvSpPr>
            <a:spLocks/>
          </p:cNvSpPr>
          <p:nvPr/>
        </p:nvSpPr>
        <p:spPr bwMode="auto">
          <a:xfrm>
            <a:off x="8027858" y="2761846"/>
            <a:ext cx="587980" cy="276999"/>
          </a:xfrm>
          <a:prstGeom prst="rect">
            <a:avLst/>
          </a:prstGeom>
          <a:noFill/>
          <a:ln w="12700">
            <a:noFill/>
            <a:miter lim="800000"/>
            <a:headEnd type="none" w="med" len="med"/>
            <a:tailEnd type="none" w="med" len="med"/>
          </a:ln>
        </p:spPr>
        <p:txBody>
          <a:bodyPr wrap="none" lIns="0" tIns="0" rIns="40639" bIns="0">
            <a:prstTxWarp prst="textNoShape">
              <a:avLst/>
            </a:prstTxWarp>
            <a:spAutoFit/>
          </a:bodyPr>
          <a:lstStyle/>
          <a:p>
            <a:pPr marL="39688" algn="ctr"/>
            <a:r>
              <a:rPr lang="en-US" dirty="0">
                <a:solidFill>
                  <a:schemeClr val="tx1"/>
                </a:solidFill>
                <a:latin typeface="Tahoma" pitchFamily="-107" charset="0"/>
                <a:ea typeface="Tahoma" pitchFamily="-107" charset="0"/>
                <a:cs typeface="Tahoma" pitchFamily="-107" charset="0"/>
                <a:sym typeface="Tahoma" pitchFamily="-107" charset="0"/>
              </a:rPr>
              <a:t>2020</a:t>
            </a:r>
          </a:p>
        </p:txBody>
      </p:sp>
    </p:spTree>
    <p:extLst>
      <p:ext uri="{BB962C8B-B14F-4D97-AF65-F5344CB8AC3E}">
        <p14:creationId xmlns:p14="http://schemas.microsoft.com/office/powerpoint/2010/main" val="4100837968"/>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has changed?</a:t>
            </a:r>
          </a:p>
        </p:txBody>
      </p:sp>
      <p:sp>
        <p:nvSpPr>
          <p:cNvPr id="3" name="Date Placeholder 2"/>
          <p:cNvSpPr>
            <a:spLocks noGrp="1"/>
          </p:cNvSpPr>
          <p:nvPr>
            <p:ph type="dt" sz="half" idx="10"/>
          </p:nvPr>
        </p:nvSpPr>
        <p:spPr/>
        <p:txBody>
          <a:bodyPr/>
          <a:lstStyle/>
          <a:p>
            <a:fld id="{1F0E6216-E825-884D-991E-6A35E8ABE652}" type="datetime1">
              <a:rPr lang="en-US" smtClean="0"/>
              <a:t>2/1/19</a:t>
            </a:fld>
            <a:endParaRPr lang="en-US"/>
          </a:p>
        </p:txBody>
      </p:sp>
      <p:sp>
        <p:nvSpPr>
          <p:cNvPr id="4" name="Footer Placeholder 3"/>
          <p:cNvSpPr>
            <a:spLocks noGrp="1"/>
          </p:cNvSpPr>
          <p:nvPr>
            <p:ph type="ftr" sz="quarter" idx="11"/>
          </p:nvPr>
        </p:nvSpPr>
        <p:spPr/>
        <p:txBody>
          <a:bodyPr/>
          <a:lstStyle/>
          <a:p>
            <a:pPr algn="r"/>
            <a:r>
              <a:rPr lang="en-US"/>
              <a:t>ITEP</a:t>
            </a: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95</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3417833775"/>
              </p:ext>
            </p:extLst>
          </p:nvPr>
        </p:nvGraphicFramePr>
        <p:xfrm>
          <a:off x="0" y="1148967"/>
          <a:ext cx="9144000" cy="4601670"/>
        </p:xfrm>
        <a:graphic>
          <a:graphicData uri="http://schemas.openxmlformats.org/drawingml/2006/table">
            <a:tbl>
              <a:tblPr firstRow="1" bandRow="1">
                <a:tableStyleId>{5C22544A-7EE6-4342-B048-85BDC9FD1C3A}</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446905">
                <a:tc>
                  <a:txBody>
                    <a:bodyPr/>
                    <a:lstStyle/>
                    <a:p>
                      <a:r>
                        <a:rPr lang="en-US" sz="1800" dirty="0"/>
                        <a:t>1980s through 1990s</a:t>
                      </a:r>
                    </a:p>
                  </a:txBody>
                  <a:tcPr/>
                </a:tc>
                <a:tc>
                  <a:txBody>
                    <a:bodyPr/>
                    <a:lstStyle/>
                    <a:p>
                      <a:r>
                        <a:rPr lang="en-US" sz="1800" dirty="0"/>
                        <a:t>2000s+</a:t>
                      </a:r>
                    </a:p>
                  </a:txBody>
                  <a:tcPr/>
                </a:tc>
                <a:extLst>
                  <a:ext uri="{0D108BD9-81ED-4DB2-BD59-A6C34878D82A}">
                    <a16:rowId xmlns:a16="http://schemas.microsoft.com/office/drawing/2014/main" val="10000"/>
                  </a:ext>
                </a:extLst>
              </a:tr>
              <a:tr h="446905">
                <a:tc>
                  <a:txBody>
                    <a:bodyPr/>
                    <a:lstStyle/>
                    <a:p>
                      <a:r>
                        <a:rPr lang="en-US" sz="1800" dirty="0"/>
                        <a:t>Rapid</a:t>
                      </a:r>
                      <a:r>
                        <a:rPr lang="en-US" sz="1800" baseline="0" dirty="0"/>
                        <a:t> technology evolution in network core</a:t>
                      </a:r>
                      <a:endParaRPr lang="en-US" sz="1800" dirty="0"/>
                    </a:p>
                  </a:txBody>
                  <a:tcPr/>
                </a:tc>
                <a:tc>
                  <a:txBody>
                    <a:bodyPr/>
                    <a:lstStyle/>
                    <a:p>
                      <a:r>
                        <a:rPr lang="en-US" sz="1800" dirty="0"/>
                        <a:t>Relatively stable core technology</a:t>
                      </a:r>
                    </a:p>
                  </a:txBody>
                  <a:tcPr/>
                </a:tc>
                <a:extLst>
                  <a:ext uri="{0D108BD9-81ED-4DB2-BD59-A6C34878D82A}">
                    <a16:rowId xmlns:a16="http://schemas.microsoft.com/office/drawing/2014/main" val="10001"/>
                  </a:ext>
                </a:extLst>
              </a:tr>
              <a:tr h="446905">
                <a:tc>
                  <a:txBody>
                    <a:bodyPr/>
                    <a:lstStyle/>
                    <a:p>
                      <a:r>
                        <a:rPr lang="en-US" sz="1800" dirty="0"/>
                        <a:t>Internet </a:t>
                      </a:r>
                      <a:r>
                        <a:rPr lang="en-US" sz="1800" dirty="0" err="1"/>
                        <a:t>exceptionalism</a:t>
                      </a:r>
                      <a:r>
                        <a:rPr lang="en-US" sz="1800" dirty="0"/>
                        <a:t> (no distance! no borders! no social hierarchy!)</a:t>
                      </a:r>
                    </a:p>
                  </a:txBody>
                  <a:tcPr/>
                </a:tc>
                <a:tc>
                  <a:txBody>
                    <a:bodyPr/>
                    <a:lstStyle/>
                    <a:p>
                      <a:r>
                        <a:rPr lang="en-US" sz="1800" dirty="0"/>
                        <a:t>National</a:t>
                      </a:r>
                      <a:r>
                        <a:rPr lang="en-US" sz="1800" baseline="0" dirty="0"/>
                        <a:t> laws &amp; customs</a:t>
                      </a:r>
                      <a:endParaRPr lang="en-US" sz="1800" dirty="0"/>
                    </a:p>
                  </a:txBody>
                  <a:tcPr/>
                </a:tc>
                <a:extLst>
                  <a:ext uri="{0D108BD9-81ED-4DB2-BD59-A6C34878D82A}">
                    <a16:rowId xmlns:a16="http://schemas.microsoft.com/office/drawing/2014/main" val="10002"/>
                  </a:ext>
                </a:extLst>
              </a:tr>
              <a:tr h="446905">
                <a:tc>
                  <a:txBody>
                    <a:bodyPr/>
                    <a:lstStyle/>
                    <a:p>
                      <a:r>
                        <a:rPr lang="en-US" sz="1800" dirty="0"/>
                        <a:t>Internet</a:t>
                      </a:r>
                      <a:r>
                        <a:rPr lang="en-US" sz="1800" baseline="0" dirty="0"/>
                        <a:t> utopianism</a:t>
                      </a:r>
                      <a:endParaRPr lang="en-US" sz="1800" dirty="0"/>
                    </a:p>
                  </a:txBody>
                  <a:tcPr/>
                </a:tc>
                <a:tc>
                  <a:txBody>
                    <a:bodyPr/>
                    <a:lstStyle/>
                    <a:p>
                      <a:r>
                        <a:rPr lang="en-US" sz="1800" dirty="0"/>
                        <a:t>“Big Switch”,</a:t>
                      </a:r>
                      <a:r>
                        <a:rPr lang="en-US" sz="1800" baseline="0" dirty="0"/>
                        <a:t> harms &amp; limitations</a:t>
                      </a:r>
                      <a:endParaRPr lang="en-US" sz="1800" dirty="0"/>
                    </a:p>
                  </a:txBody>
                  <a:tcPr/>
                </a:tc>
                <a:extLst>
                  <a:ext uri="{0D108BD9-81ED-4DB2-BD59-A6C34878D82A}">
                    <a16:rowId xmlns:a16="http://schemas.microsoft.com/office/drawing/2014/main" val="10003"/>
                  </a:ext>
                </a:extLst>
              </a:tr>
              <a:tr h="446905">
                <a:tc>
                  <a:txBody>
                    <a:bodyPr/>
                    <a:lstStyle/>
                    <a:p>
                      <a:r>
                        <a:rPr lang="en-US" sz="1800" dirty="0"/>
                        <a:t>Performance</a:t>
                      </a:r>
                      <a:r>
                        <a:rPr lang="en-US" sz="1800" baseline="0" dirty="0"/>
                        <a:t>!</a:t>
                      </a:r>
                      <a:endParaRPr lang="en-US" sz="1800" dirty="0"/>
                    </a:p>
                  </a:txBody>
                  <a:tcPr/>
                </a:tc>
                <a:tc>
                  <a:txBody>
                    <a:bodyPr/>
                    <a:lstStyle/>
                    <a:p>
                      <a:r>
                        <a:rPr lang="en-US" sz="1800" dirty="0"/>
                        <a:t>Reliability? Usability!</a:t>
                      </a:r>
                    </a:p>
                  </a:txBody>
                  <a:tcPr/>
                </a:tc>
                <a:extLst>
                  <a:ext uri="{0D108BD9-81ED-4DB2-BD59-A6C34878D82A}">
                    <a16:rowId xmlns:a16="http://schemas.microsoft.com/office/drawing/2014/main" val="10004"/>
                  </a:ext>
                </a:extLst>
              </a:tr>
              <a:tr h="446905">
                <a:tc>
                  <a:txBody>
                    <a:bodyPr/>
                    <a:lstStyle/>
                    <a:p>
                      <a:r>
                        <a:rPr lang="en-US" sz="1800" dirty="0"/>
                        <a:t>Cost-insensitive (and “free” phone access)</a:t>
                      </a:r>
                    </a:p>
                  </a:txBody>
                  <a:tcPr/>
                </a:tc>
                <a:tc>
                  <a:txBody>
                    <a:bodyPr/>
                    <a:lstStyle/>
                    <a:p>
                      <a:r>
                        <a:rPr lang="en-US" sz="1800" dirty="0"/>
                        <a:t>Deployment</a:t>
                      </a:r>
                      <a:r>
                        <a:rPr lang="en-US" sz="1800" baseline="0" dirty="0"/>
                        <a:t> cost barriers</a:t>
                      </a:r>
                      <a:endParaRPr lang="en-US" sz="1800" dirty="0"/>
                    </a:p>
                  </a:txBody>
                  <a:tcPr/>
                </a:tc>
                <a:extLst>
                  <a:ext uri="{0D108BD9-81ED-4DB2-BD59-A6C34878D82A}">
                    <a16:rowId xmlns:a16="http://schemas.microsoft.com/office/drawing/2014/main" val="10005"/>
                  </a:ext>
                </a:extLst>
              </a:tr>
              <a:tr h="606076">
                <a:tc>
                  <a:txBody>
                    <a:bodyPr/>
                    <a:lstStyle/>
                    <a:p>
                      <a:r>
                        <a:rPr lang="en-US" sz="1800" dirty="0"/>
                        <a:t>Separated from commercial media (newspapers,</a:t>
                      </a:r>
                      <a:r>
                        <a:rPr lang="en-US" sz="1800" baseline="0" dirty="0"/>
                        <a:t> magazines, radio, TV)</a:t>
                      </a:r>
                      <a:endParaRPr lang="en-US" sz="1800" dirty="0"/>
                    </a:p>
                  </a:txBody>
                  <a:tcPr/>
                </a:tc>
                <a:tc>
                  <a:txBody>
                    <a:bodyPr/>
                    <a:lstStyle/>
                    <a:p>
                      <a:r>
                        <a:rPr lang="en-US" sz="1800" dirty="0"/>
                        <a:t>Affects</a:t>
                      </a:r>
                      <a:r>
                        <a:rPr lang="en-US" sz="1800" baseline="0" dirty="0"/>
                        <a:t> all media</a:t>
                      </a:r>
                      <a:endParaRPr lang="en-US" sz="1800" dirty="0"/>
                    </a:p>
                  </a:txBody>
                  <a:tcPr/>
                </a:tc>
                <a:extLst>
                  <a:ext uri="{0D108BD9-81ED-4DB2-BD59-A6C34878D82A}">
                    <a16:rowId xmlns:a16="http://schemas.microsoft.com/office/drawing/2014/main" val="10006"/>
                  </a:ext>
                </a:extLst>
              </a:tr>
              <a:tr h="446905">
                <a:tc>
                  <a:txBody>
                    <a:bodyPr/>
                    <a:lstStyle/>
                    <a:p>
                      <a:r>
                        <a:rPr lang="en-US" sz="1800" dirty="0"/>
                        <a:t>Self-revealed</a:t>
                      </a:r>
                      <a:r>
                        <a:rPr lang="en-US" sz="1800" baseline="0" dirty="0"/>
                        <a:t> data (email, BBS)</a:t>
                      </a:r>
                      <a:endParaRPr lang="en-US" sz="1800" dirty="0"/>
                    </a:p>
                  </a:txBody>
                  <a:tcPr/>
                </a:tc>
                <a:tc>
                  <a:txBody>
                    <a:bodyPr/>
                    <a:lstStyle/>
                    <a:p>
                      <a:r>
                        <a:rPr lang="en-US" sz="1800" dirty="0"/>
                        <a:t>Intimate</a:t>
                      </a:r>
                      <a:r>
                        <a:rPr lang="en-US" sz="1800" baseline="0" dirty="0"/>
                        <a:t> data (information access, behavioral, sensors)</a:t>
                      </a:r>
                      <a:endParaRPr lang="en-US" sz="1800" dirty="0"/>
                    </a:p>
                  </a:txBody>
                  <a:tcPr/>
                </a:tc>
                <a:extLst>
                  <a:ext uri="{0D108BD9-81ED-4DB2-BD59-A6C34878D82A}">
                    <a16:rowId xmlns:a16="http://schemas.microsoft.com/office/drawing/2014/main" val="10007"/>
                  </a:ext>
                </a:extLst>
              </a:tr>
              <a:tr h="446905">
                <a:tc>
                  <a:txBody>
                    <a:bodyPr/>
                    <a:lstStyle/>
                    <a:p>
                      <a:r>
                        <a:rPr lang="en-US" sz="1800" dirty="0"/>
                        <a:t>Little</a:t>
                      </a:r>
                      <a:r>
                        <a:rPr lang="en-US" sz="1800" baseline="0" dirty="0"/>
                        <a:t> economic impact</a:t>
                      </a:r>
                      <a:endParaRPr lang="en-US" sz="1800" dirty="0"/>
                    </a:p>
                  </a:txBody>
                  <a:tcPr/>
                </a:tc>
                <a:tc>
                  <a:txBody>
                    <a:bodyPr/>
                    <a:lstStyle/>
                    <a:p>
                      <a:r>
                        <a:rPr lang="en-US" sz="1800" dirty="0"/>
                        <a:t>One</a:t>
                      </a:r>
                      <a:r>
                        <a:rPr lang="en-US" sz="1800" baseline="0" dirty="0"/>
                        <a:t> of the largest US exports</a:t>
                      </a:r>
                      <a:endParaRPr lang="en-US" sz="1800" dirty="0"/>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94294856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different?</a:t>
            </a:r>
          </a:p>
        </p:txBody>
      </p:sp>
      <p:sp>
        <p:nvSpPr>
          <p:cNvPr id="3" name="Date Placeholder 2"/>
          <p:cNvSpPr>
            <a:spLocks noGrp="1"/>
          </p:cNvSpPr>
          <p:nvPr>
            <p:ph type="dt" sz="half" idx="10"/>
          </p:nvPr>
        </p:nvSpPr>
        <p:spPr/>
        <p:txBody>
          <a:bodyPr/>
          <a:lstStyle/>
          <a:p>
            <a:fld id="{8D8EC8BE-675D-E746-AE7B-7E53ACDFF333}" type="datetime1">
              <a:rPr lang="en-US" smtClean="0"/>
              <a:t>2/1/19</a:t>
            </a:fld>
            <a:endParaRPr lang="en-US"/>
          </a:p>
        </p:txBody>
      </p:sp>
      <p:sp>
        <p:nvSpPr>
          <p:cNvPr id="5" name="Footer Placeholder 4"/>
          <p:cNvSpPr>
            <a:spLocks noGrp="1"/>
          </p:cNvSpPr>
          <p:nvPr>
            <p:ph type="ftr" sz="quarter" idx="11"/>
          </p:nvPr>
        </p:nvSpPr>
        <p:spPr/>
        <p:txBody>
          <a:bodyPr/>
          <a:lstStyle/>
          <a:p>
            <a:pPr algn="r"/>
            <a:r>
              <a:rPr lang="en-US"/>
              <a:t>ITEP</a:t>
            </a: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96</a:t>
            </a:fld>
            <a:endParaRPr lang="en-US"/>
          </a:p>
        </p:txBody>
      </p:sp>
      <p:graphicFrame>
        <p:nvGraphicFramePr>
          <p:cNvPr id="4" name="Table 3"/>
          <p:cNvGraphicFramePr>
            <a:graphicFrameLocks noGrp="1"/>
          </p:cNvGraphicFramePr>
          <p:nvPr>
            <p:extLst>
              <p:ext uri="{D42A27DB-BD31-4B8C-83A1-F6EECF244321}">
                <p14:modId xmlns:p14="http://schemas.microsoft.com/office/powerpoint/2010/main" val="3283290825"/>
              </p:ext>
            </p:extLst>
          </p:nvPr>
        </p:nvGraphicFramePr>
        <p:xfrm>
          <a:off x="-1" y="1148967"/>
          <a:ext cx="9021336" cy="5219363"/>
        </p:xfrm>
        <a:graphic>
          <a:graphicData uri="http://schemas.openxmlformats.org/drawingml/2006/table">
            <a:tbl>
              <a:tblPr firstRow="1" bandRow="1">
                <a:tableStyleId>{125E5076-3810-47DD-B79F-674D7AD40C01}</a:tableStyleId>
              </a:tblPr>
              <a:tblGrid>
                <a:gridCol w="2255334">
                  <a:extLst>
                    <a:ext uri="{9D8B030D-6E8A-4147-A177-3AD203B41FA5}">
                      <a16:colId xmlns:a16="http://schemas.microsoft.com/office/drawing/2014/main" val="20000"/>
                    </a:ext>
                  </a:extLst>
                </a:gridCol>
                <a:gridCol w="2255334">
                  <a:extLst>
                    <a:ext uri="{9D8B030D-6E8A-4147-A177-3AD203B41FA5}">
                      <a16:colId xmlns:a16="http://schemas.microsoft.com/office/drawing/2014/main" val="20001"/>
                    </a:ext>
                  </a:extLst>
                </a:gridCol>
                <a:gridCol w="2255334">
                  <a:extLst>
                    <a:ext uri="{9D8B030D-6E8A-4147-A177-3AD203B41FA5}">
                      <a16:colId xmlns:a16="http://schemas.microsoft.com/office/drawing/2014/main" val="20002"/>
                    </a:ext>
                  </a:extLst>
                </a:gridCol>
                <a:gridCol w="2255334">
                  <a:extLst>
                    <a:ext uri="{9D8B030D-6E8A-4147-A177-3AD203B41FA5}">
                      <a16:colId xmlns:a16="http://schemas.microsoft.com/office/drawing/2014/main" val="20003"/>
                    </a:ext>
                  </a:extLst>
                </a:gridCol>
              </a:tblGrid>
              <a:tr h="567140">
                <a:tc>
                  <a:txBody>
                    <a:bodyPr/>
                    <a:lstStyle/>
                    <a:p>
                      <a:r>
                        <a:rPr lang="en-US" sz="1600" dirty="0"/>
                        <a:t>What</a:t>
                      </a:r>
                    </a:p>
                  </a:txBody>
                  <a:tcPr/>
                </a:tc>
                <a:tc>
                  <a:txBody>
                    <a:bodyPr/>
                    <a:lstStyle/>
                    <a:p>
                      <a:r>
                        <a:rPr lang="en-US" sz="1600"/>
                        <a:t>Classical utilities </a:t>
                      </a:r>
                      <a:r>
                        <a:rPr lang="en-US" sz="1600" dirty="0"/>
                        <a:t>(gas, water,</a:t>
                      </a:r>
                      <a:r>
                        <a:rPr lang="en-US" sz="1600" baseline="0" dirty="0"/>
                        <a:t> electricity)</a:t>
                      </a:r>
                      <a:endParaRPr lang="en-US" sz="1600" dirty="0"/>
                    </a:p>
                  </a:txBody>
                  <a:tcPr/>
                </a:tc>
                <a:tc>
                  <a:txBody>
                    <a:bodyPr/>
                    <a:lstStyle/>
                    <a:p>
                      <a:r>
                        <a:rPr lang="en-US" sz="1600" dirty="0"/>
                        <a:t>Internet</a:t>
                      </a:r>
                    </a:p>
                  </a:txBody>
                  <a:tcPr/>
                </a:tc>
                <a:tc>
                  <a:txBody>
                    <a:bodyPr/>
                    <a:lstStyle/>
                    <a:p>
                      <a:r>
                        <a:rPr lang="en-US" sz="1600" dirty="0"/>
                        <a:t>Consumer</a:t>
                      </a:r>
                      <a:r>
                        <a:rPr lang="en-US" sz="1600" baseline="0" dirty="0"/>
                        <a:t> electronics</a:t>
                      </a:r>
                      <a:endParaRPr lang="en-US" sz="1600" dirty="0"/>
                    </a:p>
                  </a:txBody>
                  <a:tcPr/>
                </a:tc>
                <a:extLst>
                  <a:ext uri="{0D108BD9-81ED-4DB2-BD59-A6C34878D82A}">
                    <a16:rowId xmlns:a16="http://schemas.microsoft.com/office/drawing/2014/main" val="10000"/>
                  </a:ext>
                </a:extLst>
              </a:tr>
              <a:tr h="653071">
                <a:tc>
                  <a:txBody>
                    <a:bodyPr/>
                    <a:lstStyle/>
                    <a:p>
                      <a:r>
                        <a:rPr lang="en-US" sz="1600" dirty="0"/>
                        <a:t>Geographic scope</a:t>
                      </a:r>
                    </a:p>
                  </a:txBody>
                  <a:tcPr/>
                </a:tc>
                <a:tc>
                  <a:txBody>
                    <a:bodyPr/>
                    <a:lstStyle/>
                    <a:p>
                      <a:r>
                        <a:rPr lang="en-US" sz="1600" dirty="0"/>
                        <a:t>regional</a:t>
                      </a:r>
                    </a:p>
                  </a:txBody>
                  <a:tcPr/>
                </a:tc>
                <a:tc>
                  <a:txBody>
                    <a:bodyPr/>
                    <a:lstStyle/>
                    <a:p>
                      <a:r>
                        <a:rPr lang="en-US" sz="1600" dirty="0"/>
                        <a:t>local, national, international</a:t>
                      </a:r>
                    </a:p>
                  </a:txBody>
                  <a:tcPr/>
                </a:tc>
                <a:tc>
                  <a:txBody>
                    <a:bodyPr/>
                    <a:lstStyle/>
                    <a:p>
                      <a:r>
                        <a:rPr lang="en-US" sz="1600" dirty="0"/>
                        <a:t>mostly international</a:t>
                      </a:r>
                    </a:p>
                  </a:txBody>
                  <a:tcPr/>
                </a:tc>
                <a:extLst>
                  <a:ext uri="{0D108BD9-81ED-4DB2-BD59-A6C34878D82A}">
                    <a16:rowId xmlns:a16="http://schemas.microsoft.com/office/drawing/2014/main" val="10001"/>
                  </a:ext>
                </a:extLst>
              </a:tr>
              <a:tr h="653071">
                <a:tc>
                  <a:txBody>
                    <a:bodyPr/>
                    <a:lstStyle/>
                    <a:p>
                      <a:r>
                        <a:rPr lang="en-US" sz="1600" dirty="0"/>
                        <a:t>Economics</a:t>
                      </a:r>
                    </a:p>
                  </a:txBody>
                  <a:tcPr/>
                </a:tc>
                <a:tc>
                  <a:txBody>
                    <a:bodyPr/>
                    <a:lstStyle/>
                    <a:p>
                      <a:r>
                        <a:rPr lang="en-US" sz="1600" dirty="0"/>
                        <a:t>enabler</a:t>
                      </a:r>
                    </a:p>
                  </a:txBody>
                  <a:tcPr/>
                </a:tc>
                <a:tc>
                  <a:txBody>
                    <a:bodyPr/>
                    <a:lstStyle/>
                    <a:p>
                      <a:r>
                        <a:rPr lang="en-US" sz="1600" dirty="0"/>
                        <a:t>entry, competition, enabler</a:t>
                      </a:r>
                    </a:p>
                  </a:txBody>
                  <a:tcPr/>
                </a:tc>
                <a:tc>
                  <a:txBody>
                    <a:bodyPr/>
                    <a:lstStyle/>
                    <a:p>
                      <a:r>
                        <a:rPr lang="en-US" sz="1600" dirty="0"/>
                        <a:t>Trade,</a:t>
                      </a:r>
                      <a:r>
                        <a:rPr lang="en-US" sz="1600" baseline="0" dirty="0"/>
                        <a:t> patents</a:t>
                      </a:r>
                      <a:endParaRPr lang="en-US" sz="1600" dirty="0"/>
                    </a:p>
                  </a:txBody>
                  <a:tcPr/>
                </a:tc>
                <a:extLst>
                  <a:ext uri="{0D108BD9-81ED-4DB2-BD59-A6C34878D82A}">
                    <a16:rowId xmlns:a16="http://schemas.microsoft.com/office/drawing/2014/main" val="10002"/>
                  </a:ext>
                </a:extLst>
              </a:tr>
              <a:tr h="653071">
                <a:tc>
                  <a:txBody>
                    <a:bodyPr/>
                    <a:lstStyle/>
                    <a:p>
                      <a:r>
                        <a:rPr lang="en-US" sz="1600" dirty="0"/>
                        <a:t>Impact</a:t>
                      </a:r>
                      <a:r>
                        <a:rPr lang="en-US" sz="1600" baseline="0" dirty="0"/>
                        <a:t> on culture</a:t>
                      </a:r>
                      <a:endParaRPr lang="en-US" sz="1600" dirty="0"/>
                    </a:p>
                  </a:txBody>
                  <a:tcPr/>
                </a:tc>
                <a:tc>
                  <a:txBody>
                    <a:bodyPr/>
                    <a:lstStyle/>
                    <a:p>
                      <a:r>
                        <a:rPr lang="en-US" sz="1600" dirty="0"/>
                        <a:t>minimal</a:t>
                      </a:r>
                    </a:p>
                  </a:txBody>
                  <a:tcPr/>
                </a:tc>
                <a:tc>
                  <a:txBody>
                    <a:bodyPr/>
                    <a:lstStyle/>
                    <a:p>
                      <a:r>
                        <a:rPr lang="en-US" sz="1600" dirty="0"/>
                        <a:t>foundational</a:t>
                      </a:r>
                    </a:p>
                  </a:txBody>
                  <a:tcPr/>
                </a:tc>
                <a:tc>
                  <a:txBody>
                    <a:bodyPr/>
                    <a:lstStyle/>
                    <a:p>
                      <a:r>
                        <a:rPr lang="en-US" sz="1600" dirty="0"/>
                        <a:t>rarely (Walkman,</a:t>
                      </a:r>
                      <a:r>
                        <a:rPr lang="en-US" sz="1600" baseline="0" dirty="0"/>
                        <a:t> iPhone)</a:t>
                      </a:r>
                      <a:endParaRPr lang="en-US" sz="1600" dirty="0"/>
                    </a:p>
                  </a:txBody>
                  <a:tcPr/>
                </a:tc>
                <a:extLst>
                  <a:ext uri="{0D108BD9-81ED-4DB2-BD59-A6C34878D82A}">
                    <a16:rowId xmlns:a16="http://schemas.microsoft.com/office/drawing/2014/main" val="10003"/>
                  </a:ext>
                </a:extLst>
              </a:tr>
              <a:tr h="1478004">
                <a:tc>
                  <a:txBody>
                    <a:bodyPr/>
                    <a:lstStyle/>
                    <a:p>
                      <a:r>
                        <a:rPr lang="en-US" sz="1600" dirty="0"/>
                        <a:t>Impact on domestic</a:t>
                      </a:r>
                      <a:r>
                        <a:rPr lang="en-US" sz="1600" baseline="0" dirty="0"/>
                        <a:t> </a:t>
                      </a:r>
                      <a:r>
                        <a:rPr lang="en-US" sz="1600" dirty="0"/>
                        <a:t>politics</a:t>
                      </a:r>
                    </a:p>
                  </a:txBody>
                  <a:tcPr/>
                </a:tc>
                <a:tc>
                  <a:txBody>
                    <a:bodyPr/>
                    <a:lstStyle/>
                    <a:p>
                      <a:r>
                        <a:rPr lang="en-US" sz="1600" dirty="0"/>
                        <a:t>in LDCs</a:t>
                      </a:r>
                    </a:p>
                  </a:txBody>
                  <a:tcPr/>
                </a:tc>
                <a:tc>
                  <a:txBody>
                    <a:bodyPr/>
                    <a:lstStyle/>
                    <a:p>
                      <a:r>
                        <a:rPr lang="en-US" sz="1600" dirty="0"/>
                        <a:t>jobs,</a:t>
                      </a:r>
                      <a:r>
                        <a:rPr lang="en-US" sz="1600" baseline="0" dirty="0"/>
                        <a:t> education, health, transportation, copyright, income inequality</a:t>
                      </a:r>
                      <a:endParaRPr lang="en-US" sz="1600" dirty="0"/>
                    </a:p>
                  </a:txBody>
                  <a:tcPr/>
                </a:tc>
                <a:tc>
                  <a:txBody>
                    <a:bodyPr/>
                    <a:lstStyle/>
                    <a:p>
                      <a:r>
                        <a:rPr lang="en-US" sz="1600" dirty="0"/>
                        <a:t>health</a:t>
                      </a:r>
                      <a:r>
                        <a:rPr lang="en-US" sz="1600" baseline="0" dirty="0"/>
                        <a:t> &amp; education (smartphones)</a:t>
                      </a:r>
                      <a:endParaRPr lang="en-US" sz="1600" dirty="0"/>
                    </a:p>
                  </a:txBody>
                  <a:tcPr/>
                </a:tc>
                <a:extLst>
                  <a:ext uri="{0D108BD9-81ED-4DB2-BD59-A6C34878D82A}">
                    <a16:rowId xmlns:a16="http://schemas.microsoft.com/office/drawing/2014/main" val="10004"/>
                  </a:ext>
                </a:extLst>
              </a:tr>
              <a:tr h="1203026">
                <a:tc>
                  <a:txBody>
                    <a:bodyPr/>
                    <a:lstStyle/>
                    <a:p>
                      <a:r>
                        <a:rPr lang="en-US" sz="1600" dirty="0"/>
                        <a:t>Impact</a:t>
                      </a:r>
                      <a:r>
                        <a:rPr lang="en-US" sz="1600" baseline="0" dirty="0"/>
                        <a:t> on international politics</a:t>
                      </a:r>
                      <a:endParaRPr lang="en-US" sz="1600" dirty="0"/>
                    </a:p>
                  </a:txBody>
                  <a:tcPr/>
                </a:tc>
                <a:tc>
                  <a:txBody>
                    <a:bodyPr/>
                    <a:lstStyle/>
                    <a:p>
                      <a:r>
                        <a:rPr lang="en-US" sz="1600" dirty="0"/>
                        <a:t>water</a:t>
                      </a:r>
                      <a:r>
                        <a:rPr lang="en-US" sz="1600" baseline="0" dirty="0"/>
                        <a:t> rights?</a:t>
                      </a:r>
                      <a:endParaRPr lang="en-US" sz="1600" dirty="0"/>
                    </a:p>
                  </a:txBody>
                  <a:tcPr/>
                </a:tc>
                <a:tc>
                  <a:txBody>
                    <a:bodyPr/>
                    <a:lstStyle/>
                    <a:p>
                      <a:r>
                        <a:rPr lang="en-US" sz="1600" dirty="0"/>
                        <a:t>trade, espionage,</a:t>
                      </a:r>
                      <a:r>
                        <a:rPr lang="en-US" sz="1600" baseline="0" dirty="0"/>
                        <a:t> propaganda, </a:t>
                      </a:r>
                      <a:r>
                        <a:rPr lang="en-US" sz="1600" baseline="0" dirty="0" err="1"/>
                        <a:t>cyberattacks</a:t>
                      </a:r>
                      <a:r>
                        <a:rPr lang="en-US" sz="1600" baseline="0" dirty="0"/>
                        <a:t>, copyright, …</a:t>
                      </a:r>
                      <a:endParaRPr lang="en-US" sz="1600" dirty="0"/>
                    </a:p>
                  </a:txBody>
                  <a:tcPr/>
                </a:tc>
                <a:tc>
                  <a:txBody>
                    <a:bodyPr/>
                    <a:lstStyle/>
                    <a:p>
                      <a:r>
                        <a:rPr lang="en-US" sz="1600" dirty="0"/>
                        <a:t>trade</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720390706"/>
      </p:ext>
    </p:extLst>
  </p:cSld>
  <p:clrMapOvr>
    <a:masterClrMapping/>
  </p:clrMapOvr>
</p:sld>
</file>

<file path=ppt/theme/theme1.xml><?xml version="1.0" encoding="utf-8"?>
<a:theme xmlns:a="http://schemas.openxmlformats.org/drawingml/2006/main" name="2018 blu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5822D615-8D64-FB4C-96D8-52CD40E15567}" vid="{A7798262-5987-ED46-9110-256C420A2CD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2018 blue</Template>
  <TotalTime>12187</TotalTime>
  <Words>4412</Words>
  <Application>Microsoft Macintosh PowerPoint</Application>
  <PresentationFormat>On-screen Show (4:3)</PresentationFormat>
  <Paragraphs>1044</Paragraphs>
  <Slides>96</Slides>
  <Notes>25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96</vt:i4>
      </vt:variant>
    </vt:vector>
  </HeadingPairs>
  <TitlesOfParts>
    <vt:vector size="106" baseType="lpstr">
      <vt:lpstr>Arial</vt:lpstr>
      <vt:lpstr>Arial</vt:lpstr>
      <vt:lpstr>Calibri</vt:lpstr>
      <vt:lpstr>Calibri Light</vt:lpstr>
      <vt:lpstr>Calibri Regular</vt:lpstr>
      <vt:lpstr>Mangal</vt:lpstr>
      <vt:lpstr>Roboto</vt:lpstr>
      <vt:lpstr>Tahoma</vt:lpstr>
      <vt:lpstr>Wingdings</vt:lpstr>
      <vt:lpstr>2018 blue</vt:lpstr>
      <vt:lpstr>Internet Technology, Economics and Policy</vt:lpstr>
      <vt:lpstr>Class overview</vt:lpstr>
      <vt:lpstr>Big questions</vt:lpstr>
      <vt:lpstr>What’s on the syllabus?</vt:lpstr>
      <vt:lpstr>What’s on the syllabus?</vt:lpstr>
      <vt:lpstr>What should you be able to do after taking the class?</vt:lpstr>
      <vt:lpstr>Materials</vt:lpstr>
      <vt:lpstr>How to benefit from this class</vt:lpstr>
      <vt:lpstr>How not to benefit</vt:lpstr>
      <vt:lpstr>Mechanics</vt:lpstr>
      <vt:lpstr>Semester project</vt:lpstr>
      <vt:lpstr>Semester project</vt:lpstr>
      <vt:lpstr>Field trip?</vt:lpstr>
      <vt:lpstr>People &amp; Money</vt:lpstr>
      <vt:lpstr>Internet growth – classical view (1995-2009)</vt:lpstr>
      <vt:lpstr>Internet growth – 2009–2016</vt:lpstr>
      <vt:lpstr>Global Internet users</vt:lpstr>
      <vt:lpstr>% of US adults who are home broadband users</vt:lpstr>
      <vt:lpstr>Dial-up still mattered 10 years ago</vt:lpstr>
      <vt:lpstr>US Internet access</vt:lpstr>
      <vt:lpstr>% of U.S. adults who do not use broadband at home but own smartphones</vt:lpstr>
      <vt:lpstr>Digital media usage (US)</vt:lpstr>
      <vt:lpstr>But not all are happy about this…</vt:lpstr>
      <vt:lpstr>Newspaper circulation </vt:lpstr>
      <vt:lpstr>Newspaper revenue</vt:lpstr>
      <vt:lpstr>Cord cutting - video</vt:lpstr>
      <vt:lpstr>Cord cutting - phone</vt:lpstr>
      <vt:lpstr>Media advertising spending</vt:lpstr>
      <vt:lpstr>Advertising as fraction of GDP</vt:lpstr>
      <vt:lpstr>Advertising is changing</vt:lpstr>
      <vt:lpstr>Print still has room to fall</vt:lpstr>
      <vt:lpstr>Basic Internet money routing</vt:lpstr>
      <vt:lpstr>Largest advertisers</vt:lpstr>
      <vt:lpstr>U.S. wireless telecommunication providers</vt:lpstr>
      <vt:lpstr>More industry revenues</vt:lpstr>
      <vt:lpstr>Internet service providers (by age)</vt:lpstr>
      <vt:lpstr>The industry is complicated</vt:lpstr>
      <vt:lpstr>PowerPoint Presentation</vt:lpstr>
      <vt:lpstr>PowerPoint Presentation</vt:lpstr>
      <vt:lpstr>Cable TV subscriptions</vt:lpstr>
      <vt:lpstr>Cable companies</vt:lpstr>
      <vt:lpstr>It used to be simple (ca. 1990)</vt:lpstr>
      <vt:lpstr>OTT, VOD, SVOD, …</vt:lpstr>
      <vt:lpstr>OTT, SVOD, …</vt:lpstr>
      <vt:lpstr>Basic video money routing</vt:lpstr>
      <vt:lpstr>Video markets – MVPD and vMVPD</vt:lpstr>
      <vt:lpstr>New video models</vt:lpstr>
      <vt:lpstr>News revenue</vt:lpstr>
      <vt:lpstr>2015-2020 U.S. Advertising</vt:lpstr>
      <vt:lpstr>Newspaper advertising</vt:lpstr>
      <vt:lpstr>NY Times, 09/10/1970</vt:lpstr>
      <vt:lpstr>Class survey: Where do you get your news?</vt:lpstr>
      <vt:lpstr>Class survey: What type of news do you read?</vt:lpstr>
      <vt:lpstr>How does this compare?</vt:lpstr>
      <vt:lpstr>Why are newspapers dying?</vt:lpstr>
      <vt:lpstr>The newspaper death spiral</vt:lpstr>
      <vt:lpstr>Winner take most market</vt:lpstr>
      <vt:lpstr>New: retailer as advertiser</vt:lpstr>
      <vt:lpstr>Aside: political advertising on TV</vt:lpstr>
      <vt:lpstr>Digital advertising revenue</vt:lpstr>
      <vt:lpstr>US dominates marketing</vt:lpstr>
      <vt:lpstr>What kind of advertising?</vt:lpstr>
      <vt:lpstr>Social media advertising</vt:lpstr>
      <vt:lpstr>Performance vs. CPM</vt:lpstr>
      <vt:lpstr>PowerPoint Presentation</vt:lpstr>
      <vt:lpstr>Global ad spending by medium</vt:lpstr>
      <vt:lpstr>What kind of advertising?</vt:lpstr>
      <vt:lpstr>Programmatic advertising</vt:lpstr>
      <vt:lpstr>Buying media programmatically</vt:lpstr>
      <vt:lpstr>1993</vt:lpstr>
      <vt:lpstr>2015</vt:lpstr>
      <vt:lpstr>Sharing – behavior - inferences</vt:lpstr>
      <vt:lpstr>Derived data: Facebook interests</vt:lpstr>
      <vt:lpstr>Facebook ad targeting</vt:lpstr>
      <vt:lpstr>Facebook ad targeting</vt:lpstr>
      <vt:lpstr>Facebook looks like advertising</vt:lpstr>
      <vt:lpstr>Facebook pixel: track conversion &amp; show FB ads</vt:lpstr>
      <vt:lpstr>FB retargeting</vt:lpstr>
      <vt:lpstr>The eco system</vt:lpstr>
      <vt:lpstr>Types of banner advertising (&amp; video?) inventory</vt:lpstr>
      <vt:lpstr>Advertising reach</vt:lpstr>
      <vt:lpstr>How much can you make on web ads?</vt:lpstr>
      <vt:lpstr>Fake news (mostly)</vt:lpstr>
      <vt:lpstr>Web and mobile advertising</vt:lpstr>
      <vt:lpstr>Cookie: client storage</vt:lpstr>
      <vt:lpstr>Example trackers (New York Times)</vt:lpstr>
      <vt:lpstr>Tracking users and households</vt:lpstr>
      <vt:lpstr>Browser strings</vt:lpstr>
      <vt:lpstr>Tracking – test your browser </vt:lpstr>
      <vt:lpstr>Browser tracking</vt:lpstr>
      <vt:lpstr>A bit of technology</vt:lpstr>
      <vt:lpstr>Converging communities</vt:lpstr>
      <vt:lpstr>Lifecycle of technologies</vt:lpstr>
      <vt:lpstr>Internet and networks timeline</vt:lpstr>
      <vt:lpstr>What has changed?</vt:lpstr>
      <vt:lpstr>What’s different?</vt:lpstr>
    </vt:vector>
  </TitlesOfParts>
  <Company>Columbia University</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Internet Technology, Economics and Policy</dc:title>
  <dc:creator>Henning Schulzrinne</dc:creator>
  <cp:lastModifiedBy>Henning Schulzrinne</cp:lastModifiedBy>
  <cp:revision>142</cp:revision>
  <dcterms:created xsi:type="dcterms:W3CDTF">2014-09-02T02:18:32Z</dcterms:created>
  <dcterms:modified xsi:type="dcterms:W3CDTF">2019-02-01T17:54:39Z</dcterms:modified>
</cp:coreProperties>
</file>