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52"/>
  </p:notesMasterIdLst>
  <p:handoutMasterIdLst>
    <p:handoutMasterId r:id="rId53"/>
  </p:handoutMasterIdLst>
  <p:sldIdLst>
    <p:sldId id="256" r:id="rId2"/>
    <p:sldId id="315" r:id="rId3"/>
    <p:sldId id="274" r:id="rId4"/>
    <p:sldId id="257" r:id="rId5"/>
    <p:sldId id="268" r:id="rId6"/>
    <p:sldId id="271" r:id="rId7"/>
    <p:sldId id="292" r:id="rId8"/>
    <p:sldId id="259" r:id="rId9"/>
    <p:sldId id="260" r:id="rId10"/>
    <p:sldId id="261" r:id="rId11"/>
    <p:sldId id="270" r:id="rId12"/>
    <p:sldId id="269" r:id="rId13"/>
    <p:sldId id="341" r:id="rId14"/>
    <p:sldId id="316" r:id="rId15"/>
    <p:sldId id="263" r:id="rId16"/>
    <p:sldId id="339" r:id="rId17"/>
    <p:sldId id="357" r:id="rId18"/>
    <p:sldId id="363" r:id="rId19"/>
    <p:sldId id="365" r:id="rId20"/>
    <p:sldId id="275" r:id="rId21"/>
    <p:sldId id="364" r:id="rId22"/>
    <p:sldId id="358" r:id="rId23"/>
    <p:sldId id="267" r:id="rId24"/>
    <p:sldId id="360" r:id="rId25"/>
    <p:sldId id="359" r:id="rId26"/>
    <p:sldId id="361" r:id="rId27"/>
    <p:sldId id="369" r:id="rId28"/>
    <p:sldId id="280" r:id="rId29"/>
    <p:sldId id="368" r:id="rId30"/>
    <p:sldId id="362" r:id="rId31"/>
    <p:sldId id="286" r:id="rId32"/>
    <p:sldId id="317" r:id="rId33"/>
    <p:sldId id="288" r:id="rId34"/>
    <p:sldId id="367" r:id="rId35"/>
    <p:sldId id="328" r:id="rId36"/>
    <p:sldId id="344" r:id="rId37"/>
    <p:sldId id="345" r:id="rId38"/>
    <p:sldId id="353" r:id="rId39"/>
    <p:sldId id="354" r:id="rId40"/>
    <p:sldId id="356" r:id="rId41"/>
    <p:sldId id="346" r:id="rId42"/>
    <p:sldId id="337" r:id="rId43"/>
    <p:sldId id="338" r:id="rId44"/>
    <p:sldId id="326" r:id="rId45"/>
    <p:sldId id="370" r:id="rId46"/>
    <p:sldId id="371" r:id="rId47"/>
    <p:sldId id="318" r:id="rId48"/>
    <p:sldId id="324" r:id="rId49"/>
    <p:sldId id="347" r:id="rId50"/>
    <p:sldId id="34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31"/>
    <p:restoredTop sz="81043"/>
  </p:normalViewPr>
  <p:slideViewPr>
    <p:cSldViewPr snapToGrid="0" snapToObjects="1">
      <p:cViewPr varScale="1">
        <p:scale>
          <a:sx n="114" d="100"/>
          <a:sy n="114" d="100"/>
        </p:scale>
        <p:origin x="20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en-US"/>
          </a:p>
        </c:rich>
      </c:tx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C91-254C-B941-C7498992AA25}"/>
                </c:ext>
              </c:extLst>
            </c:dLbl>
            <c:dLbl>
              <c:idx val="1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C91-254C-B941-C7498992AA25}"/>
                </c:ext>
              </c:extLst>
            </c:dLbl>
            <c:dLbl>
              <c:idx val="2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C91-254C-B941-C7498992AA25}"/>
                </c:ext>
              </c:extLst>
            </c:dLbl>
            <c:dLbl>
              <c:idx val="3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C91-254C-B941-C7498992AA25}"/>
                </c:ext>
              </c:extLst>
            </c:dLbl>
            <c:dLbl>
              <c:idx val="4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5C91-254C-B941-C7498992AA25}"/>
                </c:ext>
              </c:extLst>
            </c:dLbl>
            <c:dLbl>
              <c:idx val="5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C91-254C-B941-C7498992AA25}"/>
                </c:ext>
              </c:extLst>
            </c:dLbl>
            <c:dLbl>
              <c:idx val="6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5C91-254C-B941-C7498992AA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smtId="4294967295">
                    <a:solidFill>
                      <a:srgbClr val="0F283E"/>
                    </a:solidFill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2015</c:v>
                </c:pt>
                <c:pt idx="1">
                  <c:v>2016</c:v>
                </c:pt>
                <c:pt idx="2">
                  <c:v>2017*</c:v>
                </c:pt>
                <c:pt idx="3">
                  <c:v>2018*</c:v>
                </c:pt>
                <c:pt idx="4">
                  <c:v>2019*</c:v>
                </c:pt>
                <c:pt idx="5">
                  <c:v>2020*</c:v>
                </c:pt>
                <c:pt idx="6">
                  <c:v>2021*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183.06</c:v>
                </c:pt>
                <c:pt idx="1">
                  <c:v>194.85</c:v>
                </c:pt>
                <c:pt idx="2">
                  <c:v>206.77</c:v>
                </c:pt>
                <c:pt idx="3">
                  <c:v>218.93</c:v>
                </c:pt>
                <c:pt idx="4">
                  <c:v>231.81</c:v>
                </c:pt>
                <c:pt idx="5">
                  <c:v>245.64</c:v>
                </c:pt>
                <c:pt idx="6">
                  <c:v>259.19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C91-254C-B941-C7498992A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5400">
            <a:solidFill>
              <a:srgbClr val="2F2F2F"/>
            </a:solidFill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rgbClr val="0F283E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900" b="0">
                    <a:solidFill>
                      <a:srgbClr val="0F283E"/>
                    </a:solidFill>
                    <a:latin typeface="Arial" pitchFamily="34" charset="0"/>
                  </a:rPr>
                  <a:t>Spending in billion U.S. dollars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en-US"/>
          </a:p>
        </c:rich>
      </c:tx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 spent share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244-3F41-93A6-96DAB89FCD8F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244-3F41-93A6-96DAB89FCD8F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244-3F41-93A6-96DAB89FCD8F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244-3F41-93A6-96DAB89FCD8F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F244-3F41-93A6-96DAB89FCD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smtId="4294967295">
                    <a:solidFill>
                      <a:srgbClr val="0F283E"/>
                    </a:solidFill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Print</c:v>
                </c:pt>
                <c:pt idx="2">
                  <c:v>Desktop</c:v>
                </c:pt>
                <c:pt idx="3">
                  <c:v>Radio</c:v>
                </c:pt>
                <c:pt idx="4">
                  <c:v>Mobile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0.36</c:v>
                </c:pt>
                <c:pt idx="1">
                  <c:v>0.04</c:v>
                </c:pt>
                <c:pt idx="2">
                  <c:v>0.18</c:v>
                </c:pt>
                <c:pt idx="3">
                  <c:v>0.13</c:v>
                </c:pt>
                <c:pt idx="4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244-3F41-93A6-96DAB89FCD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Ad spending share</c:v>
                </c:pt>
              </c:strCache>
            </c:strRef>
          </c:tx>
          <c:spPr>
            <a:solidFill>
              <a:srgbClr val="0F283E"/>
            </a:solidFill>
            <a:ln>
              <a:solidFill>
                <a:srgbClr val="0F283E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F244-3F41-93A6-96DAB89FCD8F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244-3F41-93A6-96DAB89FCD8F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F244-3F41-93A6-96DAB89FCD8F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F244-3F41-93A6-96DAB89FCD8F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F244-3F41-93A6-96DAB89FCD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smtId="4294967295">
                    <a:solidFill>
                      <a:srgbClr val="0F283E"/>
                    </a:solidFill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Print</c:v>
                </c:pt>
                <c:pt idx="2">
                  <c:v>Desktop</c:v>
                </c:pt>
                <c:pt idx="3">
                  <c:v>Radio</c:v>
                </c:pt>
                <c:pt idx="4">
                  <c:v>Mobile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0.36</c:v>
                </c:pt>
                <c:pt idx="1">
                  <c:v>0.09</c:v>
                </c:pt>
                <c:pt idx="2">
                  <c:v>0.2</c:v>
                </c:pt>
                <c:pt idx="3">
                  <c:v>0.09</c:v>
                </c:pt>
                <c:pt idx="4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244-3F41-93A6-96DAB89FCD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5400">
            <a:solidFill>
              <a:srgbClr val="2F2F2F"/>
            </a:solidFill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rgbClr val="0F283E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900" b="0">
                    <a:solidFill>
                      <a:srgbClr val="0F283E"/>
                    </a:solidFill>
                    <a:latin typeface="Arial" pitchFamily="34" charset="0"/>
                  </a:rPr>
                  <a:t>Share</a:t>
                </a:r>
              </a:p>
            </c:rich>
          </c:tx>
          <c:overlay val="0"/>
        </c:title>
        <c:numFmt formatCode="#,##0.0%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7451136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900" smtId="4294967295">
              <a:solidFill>
                <a:srgbClr val="0F283E"/>
              </a:solidFill>
              <a:latin typeface="Arial" pitchFamily="34" charset="0"/>
            </a:defRPr>
          </a:pPr>
          <a:endParaRPr lang="en-US"/>
        </a:p>
      </c:txPr>
    </c:legend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en-US"/>
          </a:p>
        </c:rich>
      </c:tx>
      <c:overlay val="1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F86-2349-9264-A43E7C5049BD}"/>
                </c:ext>
              </c:extLst>
            </c:dLbl>
            <c:dLbl>
              <c:idx val="1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F86-2349-9264-A43E7C5049BD}"/>
                </c:ext>
              </c:extLst>
            </c:dLbl>
            <c:dLbl>
              <c:idx val="2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F86-2349-9264-A43E7C5049BD}"/>
                </c:ext>
              </c:extLst>
            </c:dLbl>
            <c:dLbl>
              <c:idx val="3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F86-2349-9264-A43E7C5049BD}"/>
                </c:ext>
              </c:extLst>
            </c:dLbl>
            <c:dLbl>
              <c:idx val="4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F86-2349-9264-A43E7C5049BD}"/>
                </c:ext>
              </c:extLst>
            </c:dLbl>
            <c:dLbl>
              <c:idx val="5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F86-2349-9264-A43E7C5049BD}"/>
                </c:ext>
              </c:extLst>
            </c:dLbl>
            <c:dLbl>
              <c:idx val="6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F86-2349-9264-A43E7C5049BD}"/>
                </c:ext>
              </c:extLst>
            </c:dLbl>
            <c:dLbl>
              <c:idx val="7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F86-2349-9264-A43E7C5049BD}"/>
                </c:ext>
              </c:extLst>
            </c:dLbl>
            <c:dLbl>
              <c:idx val="8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F86-2349-9264-A43E7C5049BD}"/>
                </c:ext>
              </c:extLst>
            </c:dLbl>
            <c:dLbl>
              <c:idx val="9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F86-2349-9264-A43E7C5049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smtId="4294967295">
                    <a:solidFill>
                      <a:srgbClr val="0F283E"/>
                    </a:solidFill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Comcast Corp.</c:v>
                </c:pt>
                <c:pt idx="1">
                  <c:v>Procter &amp; Gamble</c:v>
                </c:pt>
                <c:pt idx="2">
                  <c:v>AT&amp;T</c:v>
                </c:pt>
                <c:pt idx="3">
                  <c:v>Amazon</c:v>
                </c:pt>
                <c:pt idx="4">
                  <c:v>General Motors</c:v>
                </c:pt>
                <c:pt idx="5">
                  <c:v>Verizon Communications</c:v>
                </c:pt>
                <c:pt idx="6">
                  <c:v>Ford Motor Co.</c:v>
                </c:pt>
                <c:pt idx="7">
                  <c:v>Charter Communications</c:v>
                </c:pt>
                <c:pt idx="8">
                  <c:v>Alphabet (Google)</c:v>
                </c:pt>
                <c:pt idx="9">
                  <c:v>Samsung Electronics Co.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5.75</c:v>
                </c:pt>
                <c:pt idx="1">
                  <c:v>4.3899999999999997</c:v>
                </c:pt>
                <c:pt idx="2">
                  <c:v>3.52</c:v>
                </c:pt>
                <c:pt idx="3">
                  <c:v>3.38</c:v>
                </c:pt>
                <c:pt idx="4">
                  <c:v>3.24</c:v>
                </c:pt>
                <c:pt idx="5">
                  <c:v>2.64</c:v>
                </c:pt>
                <c:pt idx="6">
                  <c:v>2.4500000000000002</c:v>
                </c:pt>
                <c:pt idx="7">
                  <c:v>2.42</c:v>
                </c:pt>
                <c:pt idx="8">
                  <c:v>2.41</c:v>
                </c:pt>
                <c:pt idx="9">
                  <c:v>2.41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86-2349-9264-A43E7C504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ln w="25400">
            <a:solidFill>
              <a:srgbClr val="2F2F2F"/>
            </a:solidFill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>
              <a:solidFill>
                <a:srgbClr val="0F283E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900" b="0">
                    <a:solidFill>
                      <a:srgbClr val="0F283E"/>
                    </a:solidFill>
                    <a:latin typeface="Arial" pitchFamily="34" charset="0"/>
                  </a:rPr>
                  <a:t>Advertising expenditure in billion U.S. dollars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en-US"/>
          </a:p>
        </c:rich>
      </c:tx>
      <c:overlay val="1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5CA-314D-99EE-1B9D2D4672D2}"/>
                </c:ext>
              </c:extLst>
            </c:dLbl>
            <c:dLbl>
              <c:idx val="1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5CA-314D-99EE-1B9D2D4672D2}"/>
                </c:ext>
              </c:extLst>
            </c:dLbl>
            <c:dLbl>
              <c:idx val="2"/>
              <c:numFmt formatCode="#,##0.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5CA-314D-99EE-1B9D2D4672D2}"/>
                </c:ext>
              </c:extLst>
            </c:dLbl>
            <c:dLbl>
              <c:idx val="3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5CA-314D-99EE-1B9D2D4672D2}"/>
                </c:ext>
              </c:extLst>
            </c:dLbl>
            <c:dLbl>
              <c:idx val="4"/>
              <c:numFmt formatCode="#,##0.00" sourceLinked="0"/>
              <c:spPr/>
              <c:txPr>
                <a:bodyPr/>
                <a:lstStyle/>
                <a:p>
                  <a:pPr>
                    <a:defRPr sz="1000" b="1" smtId="4294967295">
                      <a:solidFill>
                        <a:srgbClr val="0F283E"/>
                      </a:solidFill>
                      <a:latin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55CA-314D-99EE-1B9D2D4672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smtId="4294967295">
                    <a:solidFill>
                      <a:srgbClr val="0F283E"/>
                    </a:solidFill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AT&amp;T</c:v>
                </c:pt>
                <c:pt idx="1">
                  <c:v>Verizon</c:v>
                </c:pt>
                <c:pt idx="2">
                  <c:v>T-Mobile US</c:v>
                </c:pt>
                <c:pt idx="3">
                  <c:v>Sprint Corporation</c:v>
                </c:pt>
                <c:pt idx="4">
                  <c:v>US Cellular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160.55000000000001</c:v>
                </c:pt>
                <c:pt idx="1">
                  <c:v>126.03</c:v>
                </c:pt>
                <c:pt idx="2">
                  <c:v>40.6</c:v>
                </c:pt>
                <c:pt idx="3">
                  <c:v>32.409999999999997</c:v>
                </c:pt>
                <c:pt idx="4">
                  <c:v>5.0199999999999996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CA-314D-99EE-1B9D2D4672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ln w="25400">
            <a:solidFill>
              <a:srgbClr val="2F2F2F"/>
            </a:solidFill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>
              <a:solidFill>
                <a:srgbClr val="2F2F2F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900" b="0">
                    <a:solidFill>
                      <a:srgbClr val="0F283E"/>
                    </a:solidFill>
                    <a:latin typeface="Arial" pitchFamily="34" charset="0"/>
                  </a:rPr>
                  <a:t>Revenue in billion U.S. dollars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 b="0" smtId="4294967295">
                <a:solidFill>
                  <a:srgbClr val="0F283E"/>
                </a:solidFill>
                <a:latin typeface="Arial" pitchFamily="34" charset="0"/>
              </a:defRPr>
            </a:pPr>
            <a:endParaRPr lang="en-US"/>
          </a:p>
        </c:tx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DC03D-9DC4-A646-867C-5850D913BD32}" type="datetimeFigureOut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5A26F-1134-9244-883E-C53100C8F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031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53861-3C78-6F45-A5CB-25D9EEBA116E}" type="datetimeFigureOut">
              <a:rPr lang="en-US" smtClean="0"/>
              <a:t>1/25/19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F7A73-B34B-2545-8E93-2CFD529B4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4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1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www.journalism.org</a:t>
            </a:r>
            <a:r>
              <a:rPr lang="en-US" dirty="0"/>
              <a:t>/2015/04/29/newspapers-fact-sheet/</a:t>
            </a:r>
          </a:p>
          <a:p>
            <a:r>
              <a:rPr lang="en-US" dirty="0"/>
              <a:t>http://</a:t>
            </a:r>
            <a:r>
              <a:rPr lang="en-US" dirty="0" err="1"/>
              <a:t>www.journalism.org</a:t>
            </a:r>
            <a:r>
              <a:rPr lang="en-US" dirty="0"/>
              <a:t>/2014/03/26/industry-breakdown-newspapers-still-largest-revenue-segment/</a:t>
            </a:r>
          </a:p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/statistics/183408/number-of-us-daily-newspapers-since-1975/</a:t>
            </a:r>
          </a:p>
          <a:p>
            <a:r>
              <a:rPr lang="en-US" dirty="0"/>
              <a:t>https://</a:t>
            </a:r>
            <a:r>
              <a:rPr lang="en-US" dirty="0" err="1"/>
              <a:t>apps.fcc.gov</a:t>
            </a:r>
            <a:r>
              <a:rPr lang="en-US" dirty="0"/>
              <a:t>/</a:t>
            </a:r>
            <a:r>
              <a:rPr lang="en-US" dirty="0" err="1"/>
              <a:t>edocs_public</a:t>
            </a:r>
            <a:r>
              <a:rPr lang="en-US" dirty="0"/>
              <a:t>/</a:t>
            </a:r>
            <a:r>
              <a:rPr lang="en-US" dirty="0" err="1"/>
              <a:t>attachmatch</a:t>
            </a:r>
            <a:r>
              <a:rPr lang="en-US" dirty="0"/>
              <a:t>/DOC-345720A1.pdf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0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99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www.businessinsider.com</a:t>
            </a:r>
            <a:r>
              <a:rPr lang="en-US" dirty="0"/>
              <a:t>/chart-of-the-day-newspapers-classified-ads-revenue-2011-3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30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www.pewinternet.org</a:t>
            </a:r>
            <a:r>
              <a:rPr lang="en-US" dirty="0"/>
              <a:t>/2013/08/26/home-broadband-2013/</a:t>
            </a:r>
          </a:p>
          <a:p>
            <a:r>
              <a:rPr lang="en-US" dirty="0"/>
              <a:t>http://</a:t>
            </a:r>
            <a:r>
              <a:rPr lang="en-US" dirty="0" err="1"/>
              <a:t>www.pewinternet.org</a:t>
            </a:r>
            <a:r>
              <a:rPr lang="en-US" dirty="0"/>
              <a:t>/three-technology-revolutions/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30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www.journalism.org</a:t>
            </a:r>
            <a:r>
              <a:rPr lang="en-US" dirty="0"/>
              <a:t>/fact-sheet/newspapers/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3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www.tradingeconomics.com</a:t>
            </a:r>
            <a:r>
              <a:rPr lang="en-US" dirty="0"/>
              <a:t>/united-states/consumer-spending</a:t>
            </a:r>
          </a:p>
          <a:p>
            <a:r>
              <a:rPr lang="en-US" dirty="0"/>
              <a:t>https://</a:t>
            </a:r>
            <a:r>
              <a:rPr lang="en-US" dirty="0" err="1"/>
              <a:t>tradingeconomics.com</a:t>
            </a:r>
            <a:r>
              <a:rPr lang="en-US" dirty="0"/>
              <a:t>/united-states/consumer-spending</a:t>
            </a:r>
          </a:p>
          <a:p>
            <a:endParaRPr lang="en-US" dirty="0"/>
          </a:p>
          <a:p>
            <a:r>
              <a:rPr lang="en-US" dirty="0"/>
              <a:t>$56B total</a:t>
            </a:r>
            <a:r>
              <a:rPr lang="en-US" baseline="0" dirty="0"/>
              <a:t> wireline revenue is estimated by taking FCC 477 estimate of 104M connections, at $45/month ARPU. Those are estimated from AT&amp;T, Comcast </a:t>
            </a:r>
            <a:r>
              <a:rPr lang="en-US" baseline="0"/>
              <a:t>&amp; Charter </a:t>
            </a:r>
            <a:r>
              <a:rPr lang="en-US" baseline="0" dirty="0"/>
              <a:t>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18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files.shareholder.com</a:t>
            </a:r>
            <a:r>
              <a:rPr lang="en-US" dirty="0"/>
              <a:t>/downloads/NFLX/5135776168x0x938338/FB0485BA-48EF-4457-ABED-CF26A5B21523/10K_Final.PDF</a:t>
            </a:r>
          </a:p>
          <a:p>
            <a:r>
              <a:rPr lang="en-US" dirty="0"/>
              <a:t>http://clients1.ibisworld.com/reports/us/bed/</a:t>
            </a:r>
            <a:r>
              <a:rPr lang="en-US" dirty="0" err="1"/>
              <a:t>default.aspx?bedid</a:t>
            </a:r>
            <a:r>
              <a:rPr lang="en-US" dirty="0"/>
              <a:t>=4625</a:t>
            </a:r>
          </a:p>
          <a:p>
            <a:r>
              <a:rPr lang="en-US" dirty="0"/>
              <a:t>http://</a:t>
            </a:r>
            <a:r>
              <a:rPr lang="en-US" dirty="0" err="1"/>
              <a:t>www.statista.com</a:t>
            </a:r>
            <a:r>
              <a:rPr lang="en-US" dirty="0"/>
              <a:t>/statistics/293486/revenue-of-cable-networks-in-the-us/</a:t>
            </a:r>
          </a:p>
          <a:p>
            <a:r>
              <a:rPr lang="en-US" dirty="0"/>
              <a:t>http://</a:t>
            </a:r>
            <a:r>
              <a:rPr lang="en-US" dirty="0" err="1"/>
              <a:t>selectusa.commerce.gov</a:t>
            </a:r>
            <a:r>
              <a:rPr lang="en-US" dirty="0"/>
              <a:t>/industry-snapshots/media-entertainment-industry-united-</a:t>
            </a:r>
            <a:r>
              <a:rPr lang="en-US" dirty="0" err="1"/>
              <a:t>states.html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www.techtimes.com</a:t>
            </a:r>
            <a:r>
              <a:rPr lang="en-US" dirty="0"/>
              <a:t>/articles/9270/20140627/</a:t>
            </a:r>
            <a:r>
              <a:rPr lang="en-US" dirty="0" err="1"/>
              <a:t>america</a:t>
            </a:r>
            <a:r>
              <a:rPr lang="en-US" dirty="0"/>
              <a:t>-china-japan-video-games-</a:t>
            </a:r>
            <a:r>
              <a:rPr lang="en-US" dirty="0" err="1"/>
              <a:t>revenue.htm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www.statista.com</a:t>
            </a:r>
            <a:r>
              <a:rPr lang="en-US" dirty="0"/>
              <a:t>/statistics/293490/revenue-of-wireless-telecommunication-carriers-in-the-us/</a:t>
            </a:r>
          </a:p>
          <a:p>
            <a:r>
              <a:rPr lang="en-US" dirty="0"/>
              <a:t>https://</a:t>
            </a:r>
            <a:r>
              <a:rPr lang="en-US" dirty="0" err="1"/>
              <a:t>apps.fcc.gov</a:t>
            </a:r>
            <a:r>
              <a:rPr lang="en-US" dirty="0"/>
              <a:t>/</a:t>
            </a:r>
            <a:r>
              <a:rPr lang="en-US" dirty="0" err="1"/>
              <a:t>edocs_public</a:t>
            </a:r>
            <a:r>
              <a:rPr lang="en-US" dirty="0"/>
              <a:t>/</a:t>
            </a:r>
            <a:r>
              <a:rPr lang="en-US" dirty="0" err="1"/>
              <a:t>attachmatch</a:t>
            </a:r>
            <a:r>
              <a:rPr lang="en-US" dirty="0"/>
              <a:t>/FCC-15-41A1.pdf</a:t>
            </a:r>
          </a:p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/statistics/266206/googles-annual-global-revenue/</a:t>
            </a:r>
          </a:p>
          <a:p>
            <a:r>
              <a:rPr lang="en-US" dirty="0"/>
              <a:t>https://</a:t>
            </a:r>
            <a:r>
              <a:rPr lang="en-US" dirty="0" err="1"/>
              <a:t>investor.cisco.com</a:t>
            </a:r>
            <a:r>
              <a:rPr lang="en-US" dirty="0"/>
              <a:t>/investor-relations/financial-information/Financial-Results/</a:t>
            </a:r>
            <a:r>
              <a:rPr lang="en-US" dirty="0" err="1"/>
              <a:t>default.aspx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www.businessofapps.com</a:t>
            </a:r>
            <a:r>
              <a:rPr lang="en-US" dirty="0"/>
              <a:t>/data/</a:t>
            </a:r>
            <a:r>
              <a:rPr lang="en-US" dirty="0" err="1"/>
              <a:t>netflix</a:t>
            </a:r>
            <a:r>
              <a:rPr lang="en-US" dirty="0"/>
              <a:t>-statistics/#3</a:t>
            </a:r>
          </a:p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/statistics/185214/revenue-breakdown-of-us-cable-and-pay-tv-providers/</a:t>
            </a:r>
          </a:p>
          <a:p>
            <a:r>
              <a:rPr lang="en-US" dirty="0"/>
              <a:t>http://</a:t>
            </a:r>
            <a:r>
              <a:rPr lang="en-US" dirty="0" err="1"/>
              <a:t>www.riaa.com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-content/uploads/2018/03/RIAA-Year-End-2017-News-and-Notes.pdf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0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i.imgur.com</a:t>
            </a:r>
            <a:r>
              <a:rPr lang="en-US" dirty="0"/>
              <a:t>/Tvh6teU.jpg</a:t>
            </a:r>
          </a:p>
          <a:p>
            <a:r>
              <a:rPr lang="en-US" dirty="0"/>
              <a:t>http://</a:t>
            </a:r>
            <a:r>
              <a:rPr lang="en-US" dirty="0" err="1"/>
              <a:t>subjunctive.net</a:t>
            </a:r>
            <a:r>
              <a:rPr lang="en-US" dirty="0"/>
              <a:t>/</a:t>
            </a:r>
            <a:r>
              <a:rPr lang="en-US" dirty="0" err="1"/>
              <a:t>klog</a:t>
            </a:r>
            <a:r>
              <a:rPr lang="en-US" dirty="0"/>
              <a:t>/2008/12/</a:t>
            </a:r>
            <a:r>
              <a:rPr lang="en-US" dirty="0" err="1"/>
              <a:t>graphical_history_of</a:t>
            </a:r>
            <a:r>
              <a:rPr lang="en-US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29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www.theverge.com</a:t>
            </a:r>
            <a:r>
              <a:rPr lang="en-US" dirty="0"/>
              <a:t>/2016/10/24/13389592/</a:t>
            </a:r>
            <a:r>
              <a:rPr lang="en-US" dirty="0" err="1"/>
              <a:t>att</a:t>
            </a:r>
            <a:r>
              <a:rPr lang="en-US"/>
              <a:t>-time-warner-merger-breakup-bell-system-chart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7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digiday.com</a:t>
            </a:r>
            <a:r>
              <a:rPr lang="en-US" dirty="0"/>
              <a:t>/platforms/what-is-over-the-top-</a:t>
            </a:r>
            <a:r>
              <a:rPr lang="en-US" dirty="0" err="1"/>
              <a:t>ott</a:t>
            </a:r>
            <a:r>
              <a:rPr lang="en-US" dirty="0"/>
              <a:t>/</a:t>
            </a:r>
          </a:p>
          <a:p>
            <a:r>
              <a:rPr lang="en-US" dirty="0"/>
              <a:t>http://</a:t>
            </a:r>
            <a:r>
              <a:rPr lang="en-US" dirty="0" err="1"/>
              <a:t>www.lightreading.com</a:t>
            </a:r>
            <a:r>
              <a:rPr lang="en-US" dirty="0"/>
              <a:t>/video/</a:t>
            </a:r>
            <a:r>
              <a:rPr lang="en-US" dirty="0" err="1"/>
              <a:t>ott</a:t>
            </a:r>
            <a:r>
              <a:rPr lang="en-US" dirty="0"/>
              <a:t>/to-be-or-not-to-be-an-</a:t>
            </a:r>
            <a:r>
              <a:rPr lang="en-US" dirty="0" err="1"/>
              <a:t>mvpd</a:t>
            </a:r>
            <a:r>
              <a:rPr lang="en-US" dirty="0"/>
              <a:t>/d/d-id/714880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0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variety.com</a:t>
            </a:r>
            <a:r>
              <a:rPr lang="en-US" dirty="0"/>
              <a:t>/2016/voices/columns/retransmission-fees-on-rise-1201785968/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3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83E-B8CC-2749-A52D-902512385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0"/>
            <a:ext cx="9143999" cy="35099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17D1D-09D4-9A47-8506-7A59BBC8C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B3230-EF28-C34B-B6E6-FE3CA9875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36E2-7278-6A4A-9D63-53C778902D86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3A360-7162-9349-8704-A6065083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E6096-67E1-564D-A91F-371B2F06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4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0FBD-6F03-9E4C-B270-E983B8BA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79F0B-936A-A844-8684-B441E9071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E0DC3-095B-D544-812E-0CD5F321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BC4C-DCE0-2047-AEB2-9DFCE540BE8A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FF353-8F11-6140-B0FB-92A991F9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3D35B-E731-D345-A609-832E3DA2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83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13420-4624-F34C-8553-D5249B8EE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6A008-7844-3243-A372-8DDD29D96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4CC8-F383-B545-980A-19DDC220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15746-4144-0844-AC43-B75AE4A42F4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09622-CE28-364B-A859-4B0EF8E9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E8F24-2FBC-D04E-BC47-972F71B7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48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Calibri Regular"/>
                <a:ea typeface="Calibri Regular"/>
                <a:cs typeface="Calibri Regular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71900" y="2558767"/>
            <a:ext cx="39999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Calibri Regular"/>
                <a:ea typeface="Calibri Regular"/>
                <a:cs typeface="Calibri Regular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694250" y="2558767"/>
            <a:ext cx="39999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Calibri Regular"/>
                <a:ea typeface="Calibri Regular"/>
                <a:cs typeface="Calibri Regular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alibri Regular"/>
                <a:ea typeface="Calibri Regular"/>
                <a:cs typeface="Calibri Regular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52756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58A4-6242-144B-AF55-F24E9CCAB2C3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3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5A5E-DAD2-F747-85C4-6027EAAF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5C544-1961-A54D-9F1E-80BCC5083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5407"/>
            <a:ext cx="8543636" cy="4871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D4C5-3961-0445-A5BB-19A9BDAC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358083"/>
            <a:ext cx="2057400" cy="365125"/>
          </a:xfrm>
        </p:spPr>
        <p:txBody>
          <a:bodyPr/>
          <a:lstStyle/>
          <a:p>
            <a:fld id="{2495D3FD-924E-9F47-909F-D7E1B2FA4A3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FD513-39CB-4C45-A106-E6F71355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5C96B-1ADE-0C4C-86BC-8D082CA3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1036" y="6356351"/>
            <a:ext cx="2057400" cy="365125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3521-C397-1449-A048-7C5E7B25A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6EAB4-5F84-2F41-AD4D-058EB4337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8B0A0-23E4-2D49-8148-ADA1662F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E8D0F-D430-D141-9A19-7B050050CE99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41958-A645-CF4A-8152-80DBC652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8187A-EE4D-6340-A602-2EF92304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3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A5FD-6F83-004D-B637-9449A43AA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4255A-14F2-1049-AA34-E7214F04A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518C6-FFA2-2A4B-A02E-0B4155CC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1ADFF-23F2-6C43-9AC0-44ABFCB01D31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C8ABC-EED0-7540-AA91-1C854824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7836D-E2D8-8E4F-BE42-31E4CF80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CBD194-E5A6-7E4C-9861-19958900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45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F8AAB-AAB1-8B48-AD18-E3F04CBD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0D3C9-EF98-744B-B80F-5FF307EE0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A71FC-83EE-9B4F-B6F3-AD7B2D0EB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11C7C-BCC0-5A41-B3C2-B8D74D70E6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BB11E-091D-1D42-96CE-7C137077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5504-8A6C-104F-993D-061B6CF39135}" type="datetime1">
              <a:rPr lang="en-US" smtClean="0"/>
              <a:t>1/25/19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A57324-7C20-EC41-BCAC-17BC3F32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C0C34-64AD-4C43-821B-5FA74CF4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91FB20-2CFC-DB44-9F63-25BFDF7F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8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3B000-6B30-4046-8C9C-60C299014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AD833-44FD-234A-B955-5DCE4DDF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2C10E-834D-BF4A-9640-C1FBE5C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C8979C-F764-4E42-9E3E-3067CEFC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32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795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C7668-5120-9F40-B684-B1DB688F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FB6EA-9083-494D-B399-3B14FFF04D8A}" type="datetime1">
              <a:rPr lang="en-US" smtClean="0"/>
              <a:t>1/25/19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DBB3B-1765-E14F-AA1F-E5E1D3E2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33FA4-18FD-464E-8ADF-40A2F574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6DB4E1-5EE3-2944-980F-D7362AA3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54769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6DCE-8897-9141-A7B7-8502A7FD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0D46A-D85A-6648-9F8A-D9F53F6EF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94A23-CA3E-3F4F-AC8B-E3FCD418D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8E0EC-6BBB-C549-B506-B91635B2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32EF2-2364-6F4F-AB05-90C96CE76BC6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38165-C4D4-0941-BBE0-A3AEFB7F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F2A5B-709F-1D4F-B6B6-4E376889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8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BDB0-8E13-214A-8400-6C29FB49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C290F-D1DE-3445-B0AF-2314FD963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7F796-7AA5-6741-84D9-834664C40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6DA95-305D-6940-BDB1-92F1EA3B3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D000-3BE0-E24C-AFD9-D982883F110D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09EB6-BD2F-D343-AB1C-48558473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34A0A-2038-9347-871F-AB96A15D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8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7DC6B-830F-8347-972D-896CA68E7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5E8F5-C81D-8B4B-9CEE-375937A6A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FB6EA-9083-494D-B399-3B14FFF04D8A}" type="datetime1">
              <a:rPr lang="en-US" smtClean="0"/>
              <a:t>1/25/19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3B707-388D-1C45-A92D-A1C4263BE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CA1E5-35D3-1D49-A435-E5519BC16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9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tatista.com/statistics/272314/advertising-spending-in-the-us" TargetMode="Externa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tatista.com/statistics/237288/time-spent-with-media-vs-ad-spending-in-the-us" TargetMode="Externa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tatista.com/statistics/275446/ad-spending-of-leading-advertisers-in-the-us" TargetMode="External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ista.com/statistics/201048/total-operating-revenues-of-us-telecommunication-provider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13" Type="http://schemas.openxmlformats.org/officeDocument/2006/relationships/image" Target="../media/image48.tiff"/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12" Type="http://schemas.openxmlformats.org/officeDocument/2006/relationships/image" Target="../media/image47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tiff"/><Relationship Id="rId11" Type="http://schemas.openxmlformats.org/officeDocument/2006/relationships/image" Target="../media/image46.tiff"/><Relationship Id="rId5" Type="http://schemas.openxmlformats.org/officeDocument/2006/relationships/image" Target="../media/image40.tiff"/><Relationship Id="rId15" Type="http://schemas.openxmlformats.org/officeDocument/2006/relationships/image" Target="../media/image50.tiff"/><Relationship Id="rId10" Type="http://schemas.openxmlformats.org/officeDocument/2006/relationships/image" Target="../media/image45.tiff"/><Relationship Id="rId4" Type="http://schemas.openxmlformats.org/officeDocument/2006/relationships/image" Target="../media/image39.tiff"/><Relationship Id="rId9" Type="http://schemas.openxmlformats.org/officeDocument/2006/relationships/image" Target="../media/image44.tiff"/><Relationship Id="rId14" Type="http://schemas.openxmlformats.org/officeDocument/2006/relationships/image" Target="../media/image4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60.png"/><Relationship Id="rId5" Type="http://schemas.openxmlformats.org/officeDocument/2006/relationships/image" Target="../media/image26.pn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25.png"/><Relationship Id="rId9" Type="http://schemas.openxmlformats.org/officeDocument/2006/relationships/image" Target="../media/image58.png"/><Relationship Id="rId1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Internet Technology, Economics and Policy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1752600"/>
          </a:xfrm>
        </p:spPr>
        <p:txBody>
          <a:bodyPr/>
          <a:lstStyle/>
          <a:p>
            <a:r>
              <a:rPr lang="en-US" dirty="0"/>
              <a:t>Henning Schulzrinne</a:t>
            </a:r>
          </a:p>
          <a:p>
            <a:r>
              <a:rPr lang="en-US" b="1" dirty="0"/>
              <a:t>http://</a:t>
            </a:r>
            <a:r>
              <a:rPr lang="en-US" b="1" dirty="0" err="1"/>
              <a:t>www.cs.columbia.edu</a:t>
            </a:r>
            <a:r>
              <a:rPr lang="en-US" b="1" dirty="0"/>
              <a:t>/~</a:t>
            </a:r>
            <a:r>
              <a:rPr lang="en-US" b="1" dirty="0" err="1"/>
              <a:t>hgs</a:t>
            </a:r>
            <a:r>
              <a:rPr lang="en-US" b="1" dirty="0"/>
              <a:t>/teaching/</a:t>
            </a:r>
            <a:r>
              <a:rPr lang="en-US" b="1" dirty="0" err="1"/>
              <a:t>itep</a:t>
            </a:r>
            <a:r>
              <a:rPr lang="en-US" b="1" dirty="0"/>
              <a:t>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F9B54-511A-0E44-98B6-AAC98036317A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5361271"/>
            <a:ext cx="129715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Spring 2019</a:t>
            </a:r>
          </a:p>
        </p:txBody>
      </p:sp>
    </p:spTree>
    <p:extLst>
      <p:ext uri="{BB962C8B-B14F-4D97-AF65-F5344CB8AC3E}">
        <p14:creationId xmlns:p14="http://schemas.microsoft.com/office/powerpoint/2010/main" val="5227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assignments</a:t>
            </a:r>
          </a:p>
          <a:p>
            <a:pPr lvl="1"/>
            <a:r>
              <a:rPr lang="en-US" dirty="0"/>
              <a:t>may allow options to accommodate different backgrounds</a:t>
            </a:r>
          </a:p>
          <a:p>
            <a:pPr lvl="1"/>
            <a:r>
              <a:rPr lang="en-US" dirty="0"/>
              <a:t>no programming required</a:t>
            </a:r>
          </a:p>
          <a:p>
            <a:r>
              <a:rPr lang="en-US" dirty="0"/>
              <a:t>Semester (group) paper</a:t>
            </a:r>
          </a:p>
          <a:p>
            <a:pPr lvl="1"/>
            <a:r>
              <a:rPr lang="en-US" dirty="0"/>
              <a:t>start early – may need to be defined &amp; refined by iteration</a:t>
            </a:r>
          </a:p>
          <a:p>
            <a:pPr lvl="1"/>
            <a:r>
              <a:rPr lang="en-US" dirty="0"/>
              <a:t>outcome: research paper</a:t>
            </a:r>
          </a:p>
          <a:p>
            <a:pPr lvl="1"/>
            <a:r>
              <a:rPr lang="en-US" dirty="0"/>
              <a:t>may be review, quantitative analysis or experiment (not just software)</a:t>
            </a:r>
          </a:p>
          <a:p>
            <a:r>
              <a:rPr lang="en-US" dirty="0"/>
              <a:t>Guest (video) lectures</a:t>
            </a:r>
          </a:p>
          <a:p>
            <a:pPr lvl="1"/>
            <a:r>
              <a:rPr lang="en-US" dirty="0"/>
              <a:t>colleagues from Washington, DC</a:t>
            </a:r>
          </a:p>
          <a:p>
            <a:r>
              <a:rPr lang="en-US" dirty="0"/>
              <a:t>Possibly, field trip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2B76-228F-B44B-BF05-E34F8944A2C6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49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Semester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Pick topic and team by Feb. 8</a:t>
            </a:r>
          </a:p>
          <a:p>
            <a:pPr lvl="1"/>
            <a:r>
              <a:rPr lang="en-US" dirty="0"/>
              <a:t>including goals and tools</a:t>
            </a:r>
          </a:p>
          <a:p>
            <a:pPr lvl="1"/>
            <a:r>
              <a:rPr lang="en-US" dirty="0"/>
              <a:t>responsibilities (who will do what)</a:t>
            </a:r>
          </a:p>
          <a:p>
            <a:pPr lvl="1"/>
            <a:r>
              <a:rPr lang="en-US" dirty="0"/>
              <a:t>observable milestones (every two weeks)</a:t>
            </a:r>
          </a:p>
          <a:p>
            <a:pPr lvl="1"/>
            <a:r>
              <a:rPr lang="en-US" dirty="0"/>
              <a:t>create project page</a:t>
            </a:r>
          </a:p>
          <a:p>
            <a:pPr lvl="1"/>
            <a:r>
              <a:rPr lang="en-US" dirty="0"/>
              <a:t>submit via </a:t>
            </a:r>
            <a:r>
              <a:rPr lang="en-US" dirty="0" err="1"/>
              <a:t>CourseWorks</a:t>
            </a:r>
            <a:endParaRPr lang="en-US" dirty="0"/>
          </a:p>
          <a:p>
            <a:r>
              <a:rPr lang="en-US" dirty="0"/>
              <a:t>Bi-weekly progress reports for each team</a:t>
            </a:r>
          </a:p>
          <a:p>
            <a:r>
              <a:rPr lang="en-US" dirty="0"/>
              <a:t>End-of-semester presentation</a:t>
            </a:r>
          </a:p>
          <a:p>
            <a:r>
              <a:rPr lang="en-US" dirty="0"/>
              <a:t>Report suitable as technical report, i.e., </a:t>
            </a:r>
          </a:p>
          <a:p>
            <a:pPr lvl="1"/>
            <a:r>
              <a:rPr lang="en-US" dirty="0"/>
              <a:t>proper citations (IEEE format, etc.)</a:t>
            </a:r>
          </a:p>
          <a:p>
            <a:pPr lvl="1"/>
            <a:r>
              <a:rPr lang="en-US" dirty="0"/>
              <a:t>useful abstract</a:t>
            </a:r>
          </a:p>
          <a:p>
            <a:pPr lvl="1"/>
            <a:r>
              <a:rPr lang="en-US" dirty="0"/>
              <a:t>standard paper conventions, including format and style</a:t>
            </a:r>
          </a:p>
          <a:p>
            <a:pPr lvl="1"/>
            <a:r>
              <a:rPr lang="en-US" dirty="0"/>
              <a:t>not just a bunch of bullet points or graphs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316CC-60C4-4A41-8FA1-DFC9A155E462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86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Semester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Student chosen, with guidance</a:t>
            </a:r>
          </a:p>
          <a:p>
            <a:pPr lvl="1"/>
            <a:r>
              <a:rPr lang="en-US" dirty="0"/>
              <a:t>encourage cross-disciplinary teams</a:t>
            </a:r>
          </a:p>
          <a:p>
            <a:pPr lvl="1"/>
            <a:r>
              <a:rPr lang="en-US" dirty="0"/>
              <a:t>teams of 1-3 students</a:t>
            </a:r>
          </a:p>
          <a:p>
            <a:r>
              <a:rPr lang="en-US" dirty="0"/>
              <a:t>Data analysis</a:t>
            </a:r>
          </a:p>
          <a:p>
            <a:pPr lvl="1"/>
            <a:r>
              <a:rPr lang="en-US" i="1" dirty="0"/>
              <a:t>Measuring Broadband America, </a:t>
            </a:r>
            <a:r>
              <a:rPr lang="en-US" dirty="0"/>
              <a:t>ATLAS</a:t>
            </a:r>
          </a:p>
          <a:p>
            <a:pPr lvl="1"/>
            <a:r>
              <a:rPr lang="en-US" dirty="0"/>
              <a:t>other data sources (FCC, </a:t>
            </a:r>
            <a:r>
              <a:rPr lang="en-US" dirty="0" err="1"/>
              <a:t>Ofcom</a:t>
            </a:r>
            <a:r>
              <a:rPr lang="en-US" dirty="0"/>
              <a:t>, OECD, ITU)</a:t>
            </a:r>
          </a:p>
          <a:p>
            <a:pPr lvl="1"/>
            <a:r>
              <a:rPr lang="en-US" dirty="0"/>
              <a:t>own data gathering</a:t>
            </a:r>
          </a:p>
          <a:p>
            <a:r>
              <a:rPr lang="en-US" dirty="0"/>
              <a:t>Measurements</a:t>
            </a:r>
          </a:p>
          <a:p>
            <a:pPr lvl="1"/>
            <a:r>
              <a:rPr lang="en-US" dirty="0"/>
              <a:t>Open Internet measurements</a:t>
            </a:r>
          </a:p>
          <a:p>
            <a:pPr lvl="1"/>
            <a:r>
              <a:rPr lang="en-US" dirty="0"/>
              <a:t>911 services: (indoor) location accuracy, non-traditional emergency coordination (Harvey)</a:t>
            </a:r>
          </a:p>
          <a:p>
            <a:pPr lvl="1"/>
            <a:r>
              <a:rPr lang="en-US" dirty="0"/>
              <a:t>Services for people with disabilities: closed captioning; speech-to-text</a:t>
            </a:r>
          </a:p>
          <a:p>
            <a:pPr lvl="1"/>
            <a:r>
              <a:rPr lang="en-US" dirty="0"/>
              <a:t>Spectrum measurements</a:t>
            </a:r>
          </a:p>
          <a:p>
            <a:r>
              <a:rPr lang="en-US" dirty="0"/>
              <a:t>Analysis</a:t>
            </a:r>
          </a:p>
          <a:p>
            <a:pPr lvl="1"/>
            <a:r>
              <a:rPr lang="en-US" dirty="0"/>
              <a:t>Network economics (e.g., spectrum usage, pricing or universal service)</a:t>
            </a:r>
          </a:p>
          <a:p>
            <a:pPr lvl="1"/>
            <a:r>
              <a:rPr lang="en-US" dirty="0"/>
              <a:t>In-depth literature review (e.g., privacy, spectrum, rural broadband)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F2A8E-FBB0-E14E-A81D-270BC0C33169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5355771" y="1102179"/>
            <a:ext cx="2604408" cy="612648"/>
          </a:xfrm>
          <a:prstGeom prst="wedgeEllipseCallout">
            <a:avLst>
              <a:gd name="adj1" fmla="val -79454"/>
              <a:gd name="adj2" fmla="val -494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See ITEP project page</a:t>
            </a:r>
          </a:p>
        </p:txBody>
      </p:sp>
    </p:spTree>
    <p:extLst>
      <p:ext uri="{BB962C8B-B14F-4D97-AF65-F5344CB8AC3E}">
        <p14:creationId xmlns:p14="http://schemas.microsoft.com/office/powerpoint/2010/main" val="1405774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trip?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field trip to Washington, DC</a:t>
            </a:r>
          </a:p>
          <a:p>
            <a:pPr lvl="1"/>
            <a:r>
              <a:rPr lang="en-US" dirty="0"/>
              <a:t>FCC</a:t>
            </a:r>
          </a:p>
          <a:p>
            <a:pPr lvl="1"/>
            <a:r>
              <a:rPr lang="en-US" dirty="0"/>
              <a:t>NTIA</a:t>
            </a:r>
          </a:p>
          <a:p>
            <a:r>
              <a:rPr lang="en-US" dirty="0"/>
              <a:t>Interest &amp; logistics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D3FD-924E-9F47-909F-D7E1B2FA4A3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95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&amp; Money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612-FA84-D64D-9466-89EA0211DD25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27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99A3D-2666-C447-9E04-DD8B35F766AC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Internet growth – classical view (1995-2009)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33" y="1632742"/>
            <a:ext cx="7076138" cy="4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25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99A3D-2666-C447-9E04-DD8B35F766AC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growth – 2009</a:t>
            </a:r>
            <a:r>
              <a:rPr lang="mr-IN" dirty="0"/>
              <a:t>–</a:t>
            </a:r>
            <a:r>
              <a:rPr lang="en-US" dirty="0"/>
              <a:t>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1B9AB-FC71-EF49-A78F-80228D82C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61" y="1182255"/>
            <a:ext cx="6908800" cy="511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3C86B5-573E-2A44-BBB6-107CE7BE4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21" y="6454497"/>
            <a:ext cx="5299618" cy="3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92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9096D-D624-A84B-9ABD-4C1C93A9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043185-B385-C240-B143-7451C112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3871B-9F20-DE4F-9D59-608073281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B20C36-966A-B54F-9535-137A3354B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Internet users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47258-9316-034C-8828-81338422D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761" y="1267403"/>
            <a:ext cx="6553200" cy="500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63285-7359-CA46-B479-207846AAB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761" y="6356351"/>
            <a:ext cx="5993626" cy="3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9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BFCEE-E461-C54F-B1C5-4507E91C3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45583D-EB01-EE4B-87C3-FF5EA5B1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CE259-70BC-5A46-8502-73F6A743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98B143-FAE2-094E-9F72-9367939A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% of US adults who are home broadband users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C81E341-99E7-864D-B75F-67B40AD70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7236" y="1332790"/>
            <a:ext cx="6332220" cy="50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32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2643E0-E7B7-694B-BCF1-CF7D5EBC4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A16039-EFA8-7344-9DFE-06109D395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8C13B-387F-0642-AE65-9EC8AE29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8A1E2-B4FE-8146-A31F-B869DBE1A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Dial-up still mattered 10 years ago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628BE1-573F-934D-A466-F280AD74B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96" y="1182255"/>
            <a:ext cx="6096508" cy="5038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746E26-ECBF-BB4F-A4AE-8E5D47BA8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104" y="1549146"/>
            <a:ext cx="2505456" cy="1879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74EA5B-8757-EB42-A908-0295B1174597}"/>
              </a:ext>
            </a:extLst>
          </p:cNvPr>
          <p:cNvSpPr txBox="1"/>
          <p:nvPr/>
        </p:nvSpPr>
        <p:spPr>
          <a:xfrm>
            <a:off x="6927092" y="2828544"/>
            <a:ext cx="87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56 kb/s</a:t>
            </a:r>
          </a:p>
        </p:txBody>
      </p:sp>
    </p:spTree>
    <p:extLst>
      <p:ext uri="{BB962C8B-B14F-4D97-AF65-F5344CB8AC3E}">
        <p14:creationId xmlns:p14="http://schemas.microsoft.com/office/powerpoint/2010/main" val="3840181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E84DE-160B-1C4B-A071-4D9FB13FB535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9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0D0-6E9C-BE4E-AAE3-8FA7E13BA094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Internet access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010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Pew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5614F5-E382-0044-B7B2-0C6602AA4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1600" y="1278383"/>
            <a:ext cx="6400800" cy="507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41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F51453-8ED1-CD4F-AF7B-44458A1B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13E1C-BC73-F947-9B2B-670AC1CE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2515F-6F99-7045-B3C6-FBD28019B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2E800C-749E-C14C-A832-CC87B160D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% of U.S. adults who do not use broadband at home but own smartphones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BF2F56-B99B-9045-A9E5-FF17DFEC9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927" y="1333500"/>
            <a:ext cx="6660573" cy="48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96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37DD1E-4B08-0347-A11F-1ACCFB70B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5388F3-836F-7246-BBC0-F2D15B2E2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79E7F-426B-984A-B5B5-F0C5BAB2E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8FF8C8-661F-2743-8A0A-1F5D93E6E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media usage (US)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87FDE2-0FEF-5C40-BD0C-EF3B11605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74751"/>
            <a:ext cx="6959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59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B2FE-4646-C447-B399-7A5AFE16DB6C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not all are happy about this…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7" y="1485765"/>
            <a:ext cx="7116536" cy="474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38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990D8-B151-4E4C-86A2-0B8F489F6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BF0F2-9D74-7742-8B88-93F5BCC0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4005F-1E88-8F4B-979E-B434C9BD0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6FE3EA-3D07-4949-9AF9-A8990407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931"/>
          </a:xfrm>
        </p:spPr>
        <p:txBody>
          <a:bodyPr/>
          <a:lstStyle/>
          <a:p>
            <a:r>
              <a:rPr lang="en-US" dirty="0"/>
              <a:t>Newspaper circulation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E9BAF-63B8-4849-86DD-BC75EFD9C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69" y="1231358"/>
            <a:ext cx="6274420" cy="549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B05EAA-5995-1E43-88DA-2457ABA7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AA80A-BEC8-D54B-9675-CB9227ED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C8468-EAFB-8646-A635-35EA8333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8D238A-DEC4-1B41-B6A2-5A659B94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Newspaper revenue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D0FA0-ABA8-4641-A557-ABA8A9EBB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47" y="1289415"/>
            <a:ext cx="6508595" cy="478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52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31B3EE-F512-7941-AC6E-3209BFA6C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1B14BF-C82D-9249-B864-43DD7A3F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0F0FE-4268-AD4F-91D9-10574F48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A44C48-F405-2A4F-A8F9-28CC1C448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Cord cutting - video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EECB31-020B-0B47-84CD-69532541B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32" y="1279447"/>
            <a:ext cx="7540296" cy="46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8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C9C47-F138-1941-BA34-3509916D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A75CE8-5921-C644-BF52-FA5F3AA20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C7E9E-241E-F24F-B6BE-8645BC0F9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6D5C5A-0E79-FD4B-8FF2-D1067BBD8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Cord cutting - phone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56721-BF11-0349-B87C-0BCA69DD4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45" y="1431146"/>
            <a:ext cx="5673213" cy="512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96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ew shape"/>
          <p:cNvSpPr/>
          <p:nvPr/>
        </p:nvSpPr>
        <p:spPr>
          <a:xfrm>
            <a:off x="575100" y="5709149"/>
            <a:ext cx="156600" cy="291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New shape"/>
          <p:cNvSpPr/>
          <p:nvPr/>
        </p:nvSpPr>
        <p:spPr>
          <a:xfrm>
            <a:off x="7146900" y="5738850"/>
            <a:ext cx="1485000" cy="1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10000"/>
          </a:bodyPr>
          <a:lstStyle/>
          <a:p>
            <a:pPr algn="r">
              <a:lnSpc>
                <a:spcPct val="100000"/>
              </a:lnSpc>
            </a:pPr>
            <a:r>
              <a:rPr sz="600">
                <a:solidFill>
                  <a:srgbClr val="555555"/>
                </a:solidFill>
                <a:latin typeface="Arial" pitchFamily="34" charset="0"/>
                <a:hlinkClick r:id="rId3" action="ppaction://hlinksldjump"/>
              </a:rPr>
              <a:t>Overview</a:t>
            </a:r>
          </a:p>
        </p:txBody>
      </p:sp>
      <p:graphicFrame>
        <p:nvGraphicFramePr>
          <p:cNvPr id="3" name="ChartObject"/>
          <p:cNvGraphicFramePr/>
          <p:nvPr/>
        </p:nvGraphicFramePr>
        <p:xfrm>
          <a:off x="507600" y="1937250"/>
          <a:ext cx="7992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New shape"/>
          <p:cNvSpPr/>
          <p:nvPr/>
        </p:nvSpPr>
        <p:spPr>
          <a:xfrm>
            <a:off x="783000" y="5347350"/>
            <a:ext cx="6210000" cy="4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sz="600" b="1">
                <a:solidFill>
                  <a:srgbClr val="555555"/>
                </a:solidFill>
                <a:latin typeface="Arial" pitchFamily="34" charset="0"/>
              </a:rPr>
              <a:t>Note: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 United States; 2015 to 2016; includes digital (desktop/laptop, mobile and other internet-connected devices), directories, magazines, newspapers, out-of-home, radio and TV</a:t>
            </a:r>
          </a:p>
          <a:p>
            <a:pPr algn="l"/>
            <a:r>
              <a:rPr sz="600">
                <a:solidFill>
                  <a:srgbClr val="555555"/>
                </a:solidFill>
                <a:latin typeface="Arial" pitchFamily="34" charset="0"/>
              </a:rPr>
              <a:t>Further information regarding this statistic can be found on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" action="ppaction://noaction"/>
              </a:rPr>
              <a:t>page 107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.</a:t>
            </a:r>
          </a:p>
          <a:p>
            <a:pPr algn="l"/>
            <a:r>
              <a:rPr sz="600" b="1">
                <a:solidFill>
                  <a:srgbClr val="555555"/>
                </a:solidFill>
                <a:latin typeface="Arial" pitchFamily="34" charset="0"/>
              </a:rPr>
              <a:t>Source(s):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eMarketer;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rId5"/>
              </a:rPr>
              <a:t>ID 272314</a:t>
            </a:r>
          </a:p>
        </p:txBody>
      </p:sp>
      <p:sp>
        <p:nvSpPr>
          <p:cNvPr id="5" name="New shape"/>
          <p:cNvSpPr/>
          <p:nvPr/>
        </p:nvSpPr>
        <p:spPr>
          <a:xfrm>
            <a:off x="477900" y="5728050"/>
            <a:ext cx="342900" cy="18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pPr algn="ctr"/>
            <a:r>
              <a:rPr sz="750">
                <a:solidFill>
                  <a:srgbClr val="FFFFFF"/>
                </a:solidFill>
                <a:latin typeface="Arial" pitchFamily="34" charset="0"/>
              </a:rPr>
              <a:t>12</a:t>
            </a:r>
          </a:p>
        </p:txBody>
      </p:sp>
      <p:sp>
        <p:nvSpPr>
          <p:cNvPr id="6" name="New shape"/>
          <p:cNvSpPr/>
          <p:nvPr/>
        </p:nvSpPr>
        <p:spPr>
          <a:xfrm>
            <a:off x="507600" y="1159650"/>
            <a:ext cx="8124300" cy="44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 fontScale="80000" lnSpcReduction="10000"/>
          </a:bodyPr>
          <a:lstStyle/>
          <a:p>
            <a:pPr algn="l">
              <a:lnSpc>
                <a:spcPct val="100000"/>
              </a:lnSpc>
            </a:pPr>
            <a:r>
              <a:rPr>
                <a:solidFill>
                  <a:srgbClr val="0A85E6"/>
                </a:solidFill>
                <a:latin typeface="Arial" pitchFamily="34" charset="0"/>
              </a:rPr>
              <a:t>Media advertising spending in the United States from 2015 to 2021 (in billion U.S. dollars)</a:t>
            </a:r>
          </a:p>
        </p:txBody>
      </p:sp>
      <p:sp>
        <p:nvSpPr>
          <p:cNvPr id="7" name="New shape"/>
          <p:cNvSpPr/>
          <p:nvPr/>
        </p:nvSpPr>
        <p:spPr>
          <a:xfrm>
            <a:off x="507600" y="1591650"/>
            <a:ext cx="81243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rmAutofit fontScale="90000" lnSpcReduction="10000"/>
          </a:bodyPr>
          <a:lstStyle/>
          <a:p>
            <a:pPr algn="l">
              <a:lnSpc>
                <a:spcPct val="100000"/>
              </a:lnSpc>
            </a:pPr>
            <a:r>
              <a:rPr sz="1200">
                <a:solidFill>
                  <a:srgbClr val="919191"/>
                </a:solidFill>
                <a:latin typeface="Arial" pitchFamily="34" charset="0"/>
              </a:rPr>
              <a:t>Advertising spending in the U.S. 2015-2021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7D28502-7AAE-6C4B-9DB6-839E8DD2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advertising spending</a:t>
            </a:r>
          </a:p>
        </p:txBody>
      </p:sp>
    </p:spTree>
    <p:extLst>
      <p:ext uri="{BB962C8B-B14F-4D97-AF65-F5344CB8AC3E}">
        <p14:creationId xmlns:p14="http://schemas.microsoft.com/office/powerpoint/2010/main" val="2830287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E499E-497C-2D44-B51B-6CB979A1C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4E9D3-AF99-B847-AC7F-8E3185E11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9E443-058A-0A4C-9548-BD6D63B8A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9B643E-15B9-D54B-9F54-AD0773E3D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 as fraction of GDP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3892E-251E-6E4E-939C-543E3219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1473200"/>
            <a:ext cx="75565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12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does money make the Internet go ‘round?</a:t>
            </a:r>
          </a:p>
          <a:p>
            <a:r>
              <a:rPr lang="en-US" dirty="0"/>
              <a:t>How does the Internet work, technically?</a:t>
            </a:r>
          </a:p>
          <a:p>
            <a:r>
              <a:rPr lang="en-US" dirty="0"/>
              <a:t>How come your Internet bill is so high (or low)?</a:t>
            </a:r>
          </a:p>
          <a:p>
            <a:r>
              <a:rPr lang="en-US" dirty="0"/>
              <a:t>What’s hard about extending the Internet to rural areas?</a:t>
            </a:r>
          </a:p>
          <a:p>
            <a:r>
              <a:rPr lang="en-US" dirty="0"/>
              <a:t>Is the Internet local, national or international?</a:t>
            </a:r>
          </a:p>
          <a:p>
            <a:r>
              <a:rPr lang="en-US" dirty="0"/>
              <a:t>What does it mean for the Internet to be “open” or “neutral”?</a:t>
            </a:r>
          </a:p>
          <a:p>
            <a:r>
              <a:rPr lang="en-US" dirty="0"/>
              <a:t>Do Google and Facebook differ from Comcast and AT&amp;T? Should any of them be able to ban offensive speech on their platform?</a:t>
            </a:r>
          </a:p>
          <a:p>
            <a:r>
              <a:rPr lang="en-US" dirty="0"/>
              <a:t>How can we make the Internet useful for public safety &amp; people with disabilities?</a:t>
            </a:r>
          </a:p>
          <a:p>
            <a:r>
              <a:rPr lang="en-US" dirty="0"/>
              <a:t>Why do carriers pay billions of dollars for spectrum?</a:t>
            </a:r>
          </a:p>
          <a:p>
            <a:r>
              <a:rPr lang="en-US" dirty="0"/>
              <a:t>What exactly is privacy?</a:t>
            </a:r>
          </a:p>
          <a:p>
            <a:r>
              <a:rPr lang="en-US" dirty="0"/>
              <a:t>What makes “cyber security” hard?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8E46F-E5BF-5645-B791-8E12FB612390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35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31C585-6CF2-9342-8692-EA579BBFE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39D16-BF38-334B-B2D6-4E5E2492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8606A-B5D6-BE40-859B-11FACA63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EA051B-D2D0-5141-B316-D239F924A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 is changing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7C65A-8B27-AA47-A929-EB2286CB0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77546" y="-502881"/>
            <a:ext cx="4483696" cy="824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22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ew shape"/>
          <p:cNvSpPr/>
          <p:nvPr/>
        </p:nvSpPr>
        <p:spPr>
          <a:xfrm>
            <a:off x="575100" y="5709149"/>
            <a:ext cx="156600" cy="291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New shape"/>
          <p:cNvSpPr/>
          <p:nvPr/>
        </p:nvSpPr>
        <p:spPr>
          <a:xfrm>
            <a:off x="7146900" y="5738850"/>
            <a:ext cx="1485000" cy="1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10000"/>
          </a:bodyPr>
          <a:lstStyle/>
          <a:p>
            <a:pPr algn="r">
              <a:lnSpc>
                <a:spcPct val="100000"/>
              </a:lnSpc>
            </a:pPr>
            <a:r>
              <a:rPr sz="600">
                <a:solidFill>
                  <a:srgbClr val="555555"/>
                </a:solidFill>
                <a:latin typeface="Arial" pitchFamily="34" charset="0"/>
                <a:hlinkClick r:id="rId3" action="ppaction://hlinksldjump"/>
              </a:rPr>
              <a:t>Overview</a:t>
            </a:r>
          </a:p>
        </p:txBody>
      </p:sp>
      <p:graphicFrame>
        <p:nvGraphicFramePr>
          <p:cNvPr id="3" name="ChartObject"/>
          <p:cNvGraphicFramePr/>
          <p:nvPr/>
        </p:nvGraphicFramePr>
        <p:xfrm>
          <a:off x="507600" y="1937250"/>
          <a:ext cx="7992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New shape"/>
          <p:cNvSpPr/>
          <p:nvPr/>
        </p:nvSpPr>
        <p:spPr>
          <a:xfrm>
            <a:off x="783000" y="5347350"/>
            <a:ext cx="6210000" cy="4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sz="600" b="1">
                <a:solidFill>
                  <a:srgbClr val="555555"/>
                </a:solidFill>
                <a:latin typeface="Arial" pitchFamily="34" charset="0"/>
              </a:rPr>
              <a:t>Note: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 United States; 2017</a:t>
            </a:r>
          </a:p>
          <a:p>
            <a:pPr algn="l"/>
            <a:r>
              <a:rPr sz="600">
                <a:solidFill>
                  <a:srgbClr val="555555"/>
                </a:solidFill>
                <a:latin typeface="Arial" pitchFamily="34" charset="0"/>
              </a:rPr>
              <a:t>Further information regarding this statistic can be found on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" action="ppaction://noaction"/>
              </a:rPr>
              <a:t>page 110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.</a:t>
            </a:r>
          </a:p>
          <a:p>
            <a:pPr algn="l"/>
            <a:r>
              <a:rPr sz="600" b="1">
                <a:solidFill>
                  <a:srgbClr val="555555"/>
                </a:solidFill>
                <a:latin typeface="Arial" pitchFamily="34" charset="0"/>
              </a:rPr>
              <a:t>Source(s):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IAB; PwC; Kleiner Perkins Caufield &amp; Byers;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rId5"/>
              </a:rPr>
              <a:t>ID 237288</a:t>
            </a:r>
          </a:p>
        </p:txBody>
      </p:sp>
      <p:sp>
        <p:nvSpPr>
          <p:cNvPr id="5" name="New shape"/>
          <p:cNvSpPr/>
          <p:nvPr/>
        </p:nvSpPr>
        <p:spPr>
          <a:xfrm>
            <a:off x="477900" y="5728050"/>
            <a:ext cx="342900" cy="18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pPr algn="ctr"/>
            <a:r>
              <a:rPr sz="750">
                <a:solidFill>
                  <a:srgbClr val="FFFFFF"/>
                </a:solidFill>
                <a:latin typeface="Arial" pitchFamily="34" charset="0"/>
              </a:rPr>
              <a:t>15</a:t>
            </a:r>
          </a:p>
        </p:txBody>
      </p:sp>
      <p:sp>
        <p:nvSpPr>
          <p:cNvPr id="6" name="New shape"/>
          <p:cNvSpPr/>
          <p:nvPr/>
        </p:nvSpPr>
        <p:spPr>
          <a:xfrm>
            <a:off x="507600" y="1159650"/>
            <a:ext cx="8124300" cy="44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 fontScale="87500"/>
          </a:bodyPr>
          <a:lstStyle/>
          <a:p>
            <a:pPr algn="l">
              <a:lnSpc>
                <a:spcPct val="100000"/>
              </a:lnSpc>
            </a:pPr>
            <a:r>
              <a:rPr>
                <a:solidFill>
                  <a:srgbClr val="0A85E6"/>
                </a:solidFill>
                <a:latin typeface="Arial" pitchFamily="34" charset="0"/>
              </a:rPr>
              <a:t>Advertising spending vs. consumer time spent in the United States in 2017, by medium</a:t>
            </a:r>
          </a:p>
        </p:txBody>
      </p:sp>
      <p:sp>
        <p:nvSpPr>
          <p:cNvPr id="7" name="New shape"/>
          <p:cNvSpPr/>
          <p:nvPr/>
        </p:nvSpPr>
        <p:spPr>
          <a:xfrm>
            <a:off x="507600" y="1591650"/>
            <a:ext cx="81243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rmAutofit fontScale="90000" lnSpcReduction="10000"/>
          </a:bodyPr>
          <a:lstStyle/>
          <a:p>
            <a:pPr algn="l">
              <a:lnSpc>
                <a:spcPct val="100000"/>
              </a:lnSpc>
            </a:pPr>
            <a:r>
              <a:rPr sz="1200">
                <a:solidFill>
                  <a:srgbClr val="919191"/>
                </a:solidFill>
                <a:latin typeface="Arial" pitchFamily="34" charset="0"/>
              </a:rPr>
              <a:t>Media ad spend vs. time spent in the U.S. in 2017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23473A-E148-8E41-B500-B446843C9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 still has room to fall</a:t>
            </a:r>
          </a:p>
        </p:txBody>
      </p:sp>
    </p:spTree>
    <p:extLst>
      <p:ext uri="{BB962C8B-B14F-4D97-AF65-F5344CB8AC3E}">
        <p14:creationId xmlns:p14="http://schemas.microsoft.com/office/powerpoint/2010/main" val="3381982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F19D-DDB9-4640-A739-CB39FB4F226A}" type="datetime1">
              <a:rPr lang="en-US" smtClean="0"/>
              <a:t>1/25/19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Internet money routing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99" y="1524000"/>
            <a:ext cx="1450169" cy="1355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70" y="4091683"/>
            <a:ext cx="1468398" cy="48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81" y="5058781"/>
            <a:ext cx="1168357" cy="965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02" y="4709266"/>
            <a:ext cx="1210436" cy="497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4324" y="1616175"/>
            <a:ext cx="1893029" cy="126300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56283" y="3345643"/>
            <a:ext cx="2141070" cy="12269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content &amp; service aggregators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1284" y="4835345"/>
            <a:ext cx="1041743" cy="742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664" y="5670930"/>
            <a:ext cx="1425628" cy="1073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7353" y="5670930"/>
            <a:ext cx="1067902" cy="10679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4018" y="3174769"/>
            <a:ext cx="1392185" cy="1226595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3" idx="3"/>
            <a:endCxn id="7" idx="1"/>
          </p:cNvCxnSpPr>
          <p:nvPr/>
        </p:nvCxnSpPr>
        <p:spPr>
          <a:xfrm>
            <a:off x="2184368" y="2201590"/>
            <a:ext cx="1319956" cy="46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2"/>
          </p:cNvCxnSpPr>
          <p:nvPr/>
        </p:nvCxnSpPr>
        <p:spPr>
          <a:xfrm>
            <a:off x="1459284" y="2879180"/>
            <a:ext cx="0" cy="10992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84368" y="2879180"/>
            <a:ext cx="1169135" cy="861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6"/>
          </p:cNvCxnSpPr>
          <p:nvPr/>
        </p:nvCxnSpPr>
        <p:spPr>
          <a:xfrm>
            <a:off x="5397353" y="3959113"/>
            <a:ext cx="1546665" cy="192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2313029" y="2464328"/>
            <a:ext cx="1191295" cy="3164849"/>
          </a:xfrm>
          <a:custGeom>
            <a:avLst/>
            <a:gdLst>
              <a:gd name="connsiteX0" fmla="*/ 1191295 w 1191295"/>
              <a:gd name="connsiteY0" fmla="*/ 0 h 3164849"/>
              <a:gd name="connsiteX1" fmla="*/ 702 w 1191295"/>
              <a:gd name="connsiteY1" fmla="*/ 1180618 h 3164849"/>
              <a:gd name="connsiteX2" fmla="*/ 1002785 w 1191295"/>
              <a:gd name="connsiteY2" fmla="*/ 3164849 h 316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295" h="3164849">
                <a:moveTo>
                  <a:pt x="1191295" y="0"/>
                </a:moveTo>
                <a:cubicBezTo>
                  <a:pt x="611707" y="326571"/>
                  <a:pt x="32120" y="653143"/>
                  <a:pt x="702" y="1180618"/>
                </a:cubicBezTo>
                <a:cubicBezTo>
                  <a:pt x="-30716" y="1708093"/>
                  <a:pt x="1002785" y="3164849"/>
                  <a:pt x="1002785" y="3164849"/>
                </a:cubicBezTo>
              </a:path>
            </a:pathLst>
          </a:custGeom>
          <a:ln w="38100" cmpd="sng"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278621" y="1467751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Internet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93027" y="2879180"/>
            <a:ext cx="1450991" cy="466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397353" y="3232444"/>
            <a:ext cx="1582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OTT</a:t>
            </a:r>
          </a:p>
          <a:p>
            <a:r>
              <a:rPr lang="en-US" dirty="0"/>
              <a:t>(over-the-top)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2184368" y="4176807"/>
            <a:ext cx="1071915" cy="658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0830" y="2897770"/>
            <a:ext cx="1230279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consumer spending</a:t>
            </a:r>
          </a:p>
          <a:p>
            <a:r>
              <a:rPr lang="en-US" dirty="0"/>
              <a:t>($14.2T)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4375" y="1524000"/>
            <a:ext cx="928077" cy="556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32841" y="2165452"/>
            <a:ext cx="2222353" cy="474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6203" y="1707275"/>
            <a:ext cx="598924" cy="9163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2452" y="1524000"/>
            <a:ext cx="1508163" cy="5278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75006" y="1256612"/>
            <a:ext cx="55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02452" y="2646912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$285B </a:t>
            </a:r>
            <a:r>
              <a:rPr lang="en-US" sz="1100" dirty="0"/>
              <a:t>(NA, 2016)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3276" y="585216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$219B</a:t>
            </a:r>
            <a:endParaRPr lang="en-US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2278513" y="1738279"/>
            <a:ext cx="1279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$56B fixed</a:t>
            </a:r>
          </a:p>
          <a:p>
            <a:r>
              <a:rPr lang="en-US" sz="1400" dirty="0"/>
              <a:t>$141B mobile</a:t>
            </a:r>
          </a:p>
        </p:txBody>
      </p:sp>
    </p:spTree>
    <p:extLst>
      <p:ext uri="{BB962C8B-B14F-4D97-AF65-F5344CB8AC3E}">
        <p14:creationId xmlns:p14="http://schemas.microsoft.com/office/powerpoint/2010/main" val="2193713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ew shape"/>
          <p:cNvSpPr/>
          <p:nvPr/>
        </p:nvSpPr>
        <p:spPr>
          <a:xfrm>
            <a:off x="575100" y="5709149"/>
            <a:ext cx="156600" cy="291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New shape"/>
          <p:cNvSpPr/>
          <p:nvPr/>
        </p:nvSpPr>
        <p:spPr>
          <a:xfrm>
            <a:off x="7146900" y="5738850"/>
            <a:ext cx="1485000" cy="1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10000"/>
          </a:bodyPr>
          <a:lstStyle/>
          <a:p>
            <a:pPr algn="r">
              <a:lnSpc>
                <a:spcPct val="100000"/>
              </a:lnSpc>
            </a:pPr>
            <a:r>
              <a:rPr sz="600">
                <a:solidFill>
                  <a:srgbClr val="555555"/>
                </a:solidFill>
                <a:latin typeface="Arial" pitchFamily="34" charset="0"/>
                <a:hlinkClick r:id="rId3" action="ppaction://hlinksldjump"/>
              </a:rPr>
              <a:t>Overview</a:t>
            </a:r>
          </a:p>
        </p:txBody>
      </p:sp>
      <p:graphicFrame>
        <p:nvGraphicFramePr>
          <p:cNvPr id="3" name="ChartObject"/>
          <p:cNvGraphicFramePr/>
          <p:nvPr/>
        </p:nvGraphicFramePr>
        <p:xfrm>
          <a:off x="507600" y="1937250"/>
          <a:ext cx="7992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New shape"/>
          <p:cNvSpPr/>
          <p:nvPr/>
        </p:nvSpPr>
        <p:spPr>
          <a:xfrm>
            <a:off x="783000" y="5347350"/>
            <a:ext cx="6210000" cy="4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sz="600" b="1">
                <a:solidFill>
                  <a:srgbClr val="555555"/>
                </a:solidFill>
                <a:latin typeface="Arial" pitchFamily="34" charset="0"/>
              </a:rPr>
              <a:t>Note: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 United States; 2017; includes measured and unmeasured spending</a:t>
            </a:r>
          </a:p>
          <a:p>
            <a:pPr algn="l"/>
            <a:r>
              <a:rPr sz="600">
                <a:solidFill>
                  <a:srgbClr val="555555"/>
                </a:solidFill>
                <a:latin typeface="Arial" pitchFamily="34" charset="0"/>
              </a:rPr>
              <a:t>Further information regarding this statistic can be found on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" action="ppaction://noaction"/>
              </a:rPr>
              <a:t>page 111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.</a:t>
            </a:r>
          </a:p>
          <a:p>
            <a:pPr algn="l"/>
            <a:r>
              <a:rPr sz="600" b="1">
                <a:solidFill>
                  <a:srgbClr val="555555"/>
                </a:solidFill>
                <a:latin typeface="Arial" pitchFamily="34" charset="0"/>
              </a:rPr>
              <a:t>Source(s):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Kantar Media; Advertising Age;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rId5"/>
              </a:rPr>
              <a:t>ID 275446</a:t>
            </a:r>
          </a:p>
        </p:txBody>
      </p:sp>
      <p:sp>
        <p:nvSpPr>
          <p:cNvPr id="5" name="New shape"/>
          <p:cNvSpPr/>
          <p:nvPr/>
        </p:nvSpPr>
        <p:spPr>
          <a:xfrm>
            <a:off x="477900" y="5728050"/>
            <a:ext cx="342900" cy="18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pPr algn="ctr"/>
            <a:r>
              <a:rPr sz="750">
                <a:solidFill>
                  <a:srgbClr val="FFFFFF"/>
                </a:solidFill>
                <a:latin typeface="Arial" pitchFamily="34" charset="0"/>
              </a:rPr>
              <a:t>16</a:t>
            </a:r>
          </a:p>
        </p:txBody>
      </p:sp>
      <p:sp>
        <p:nvSpPr>
          <p:cNvPr id="6" name="New shape"/>
          <p:cNvSpPr/>
          <p:nvPr/>
        </p:nvSpPr>
        <p:spPr>
          <a:xfrm>
            <a:off x="507600" y="1159650"/>
            <a:ext cx="8124300" cy="44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>
                <a:solidFill>
                  <a:srgbClr val="0A85E6"/>
                </a:solidFill>
                <a:latin typeface="Arial" pitchFamily="34" charset="0"/>
              </a:rPr>
              <a:t>Largest advertisers in the United States in 2017 (in billion U.S. dollars)</a:t>
            </a:r>
          </a:p>
        </p:txBody>
      </p:sp>
      <p:sp>
        <p:nvSpPr>
          <p:cNvPr id="7" name="New shape"/>
          <p:cNvSpPr/>
          <p:nvPr/>
        </p:nvSpPr>
        <p:spPr>
          <a:xfrm>
            <a:off x="507600" y="1591650"/>
            <a:ext cx="81243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rmAutofit fontScale="90000" lnSpcReduction="10000"/>
          </a:bodyPr>
          <a:lstStyle/>
          <a:p>
            <a:pPr algn="l">
              <a:lnSpc>
                <a:spcPct val="100000"/>
              </a:lnSpc>
            </a:pPr>
            <a:r>
              <a:rPr sz="1200">
                <a:solidFill>
                  <a:srgbClr val="919191"/>
                </a:solidFill>
                <a:latin typeface="Arial" pitchFamily="34" charset="0"/>
              </a:rPr>
              <a:t>Largest advertisers in the U.S. 2017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1561AEF-B9B0-A640-AB0D-57D20667C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Largest advertisers</a:t>
            </a:r>
          </a:p>
        </p:txBody>
      </p:sp>
    </p:spTree>
    <p:extLst>
      <p:ext uri="{BB962C8B-B14F-4D97-AF65-F5344CB8AC3E}">
        <p14:creationId xmlns:p14="http://schemas.microsoft.com/office/powerpoint/2010/main" val="729011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ew shape"/>
          <p:cNvSpPr/>
          <p:nvPr/>
        </p:nvSpPr>
        <p:spPr>
          <a:xfrm>
            <a:off x="575100" y="5709149"/>
            <a:ext cx="156600" cy="291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New shape"/>
          <p:cNvSpPr/>
          <p:nvPr/>
        </p:nvSpPr>
        <p:spPr>
          <a:xfrm>
            <a:off x="507600" y="1159650"/>
            <a:ext cx="8124300" cy="44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 fontScale="77500" lnSpcReduction="20000"/>
          </a:bodyPr>
          <a:lstStyle/>
          <a:p>
            <a:pPr algn="l">
              <a:lnSpc>
                <a:spcPct val="100000"/>
              </a:lnSpc>
            </a:pPr>
            <a:r>
              <a:rPr>
                <a:solidFill>
                  <a:srgbClr val="0A85E6"/>
                </a:solidFill>
                <a:latin typeface="Arial" pitchFamily="34" charset="0"/>
              </a:rPr>
              <a:t>Total revenue of major U.S. wireless telecommunication providers in 2017 (in billion U.S. dollars)</a:t>
            </a:r>
          </a:p>
        </p:txBody>
      </p:sp>
      <p:sp>
        <p:nvSpPr>
          <p:cNvPr id="3" name="New shape"/>
          <p:cNvSpPr/>
          <p:nvPr/>
        </p:nvSpPr>
        <p:spPr>
          <a:xfrm>
            <a:off x="507600" y="1591650"/>
            <a:ext cx="81243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rmAutofit fontScale="90000" lnSpcReduction="10000"/>
          </a:bodyPr>
          <a:lstStyle/>
          <a:p>
            <a:pPr algn="l">
              <a:lnSpc>
                <a:spcPct val="100000"/>
              </a:lnSpc>
            </a:pPr>
            <a:r>
              <a:rPr sz="1200">
                <a:solidFill>
                  <a:srgbClr val="919191"/>
                </a:solidFill>
                <a:latin typeface="Arial" pitchFamily="34" charset="0"/>
              </a:rPr>
              <a:t>U.S. mobile telecommunications providers ranked by revenue 2017</a:t>
            </a:r>
          </a:p>
        </p:txBody>
      </p:sp>
      <p:sp>
        <p:nvSpPr>
          <p:cNvPr id="4" name="New shape"/>
          <p:cNvSpPr/>
          <p:nvPr/>
        </p:nvSpPr>
        <p:spPr>
          <a:xfrm>
            <a:off x="783000" y="5347350"/>
            <a:ext cx="6210000" cy="4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sz="600" b="1">
                <a:solidFill>
                  <a:srgbClr val="555555"/>
                </a:solidFill>
                <a:latin typeface="Arial" pitchFamily="34" charset="0"/>
              </a:rPr>
              <a:t>Note: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 United States; 2017</a:t>
            </a:r>
          </a:p>
          <a:p>
            <a:pPr algn="l"/>
            <a:r>
              <a:rPr sz="600">
                <a:solidFill>
                  <a:srgbClr val="555555"/>
                </a:solidFill>
                <a:latin typeface="Arial" pitchFamily="34" charset="0"/>
              </a:rPr>
              <a:t>Further information regarding this statistic can be found on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" action="ppaction://noaction"/>
              </a:rPr>
              <a:t>page 8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.</a:t>
            </a:r>
          </a:p>
          <a:p>
            <a:pPr algn="l"/>
            <a:r>
              <a:rPr sz="600" b="1">
                <a:solidFill>
                  <a:srgbClr val="555555"/>
                </a:solidFill>
                <a:latin typeface="Arial" pitchFamily="34" charset="0"/>
              </a:rPr>
              <a:t>Source(s): </a:t>
            </a:r>
            <a:r>
              <a:rPr sz="600">
                <a:solidFill>
                  <a:srgbClr val="555555"/>
                </a:solidFill>
                <a:latin typeface="Arial" pitchFamily="34" charset="0"/>
              </a:rPr>
              <a:t>Deutsche Telekom; AT&amp;T; Verizon; US Cellular; Sprint Corporation; </a:t>
            </a:r>
            <a:r>
              <a:rPr sz="600">
                <a:solidFill>
                  <a:srgbClr val="555555"/>
                </a:solidFill>
                <a:latin typeface="Arial" pitchFamily="34" charset="0"/>
                <a:hlinkClick r:id="rId3"/>
              </a:rPr>
              <a:t>ID 201048</a:t>
            </a:r>
          </a:p>
        </p:txBody>
      </p:sp>
      <p:graphicFrame>
        <p:nvGraphicFramePr>
          <p:cNvPr id="5" name="ChartObject"/>
          <p:cNvGraphicFramePr/>
          <p:nvPr/>
        </p:nvGraphicFramePr>
        <p:xfrm>
          <a:off x="507600" y="1937250"/>
          <a:ext cx="7992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New shape"/>
          <p:cNvSpPr/>
          <p:nvPr/>
        </p:nvSpPr>
        <p:spPr>
          <a:xfrm>
            <a:off x="477900" y="5728050"/>
            <a:ext cx="342900" cy="18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pPr algn="ctr"/>
            <a:r>
              <a:rPr sz="750">
                <a:solidFill>
                  <a:srgbClr val="FFFFFF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88E299A-13EF-5546-9637-9C420AA4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wireless telecommunication providers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80B7F-4CEE-834E-8094-12F8851933F3}"/>
              </a:ext>
            </a:extLst>
          </p:cNvPr>
          <p:cNvSpPr txBox="1"/>
          <p:nvPr/>
        </p:nvSpPr>
        <p:spPr>
          <a:xfrm>
            <a:off x="5220929" y="3467084"/>
            <a:ext cx="186397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advertising $104B</a:t>
            </a:r>
          </a:p>
        </p:txBody>
      </p:sp>
    </p:spTree>
    <p:extLst>
      <p:ext uri="{BB962C8B-B14F-4D97-AF65-F5344CB8AC3E}">
        <p14:creationId xmlns:p14="http://schemas.microsoft.com/office/powerpoint/2010/main" val="3858348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5579-3FC8-2B49-90C3-107F202D2473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industry revenues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601543"/>
              </p:ext>
            </p:extLst>
          </p:nvPr>
        </p:nvGraphicFramePr>
        <p:xfrm>
          <a:off x="189570" y="1538868"/>
          <a:ext cx="4756056" cy="4296192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1549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  <a:r>
                        <a:rPr lang="en-US" baseline="0" dirty="0"/>
                        <a:t> or sector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 domestic</a:t>
                      </a:r>
                      <a:r>
                        <a:rPr lang="en-US" baseline="0" dirty="0"/>
                        <a:t> revenue, 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Netflix (US)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$6.1B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Cisco (Americas)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$28.4B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  <a:r>
                        <a:rPr lang="en-US" baseline="0" dirty="0"/>
                        <a:t> subscription TV (cable, satellite)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$83.3B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US film (box office gross)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$11.07B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US music (incl.</a:t>
                      </a:r>
                      <a:r>
                        <a:rPr lang="en-US" baseline="0" dirty="0"/>
                        <a:t> concerts)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$17.2B ($8.7B retail, 2/3 streaming)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US games (software &amp; ads)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$17.6B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US wireless telecom (services)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$188.5B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en-US" dirty="0"/>
                        <a:t>Google (worldwide)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$109.65B (56% international, $67B advertising)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45E13EB-01F4-B347-B813-57B1084FA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045" y="1472086"/>
            <a:ext cx="3082413" cy="308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81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service providers (by 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”phone companies”</a:t>
            </a:r>
          </a:p>
          <a:p>
            <a:pPr lvl="1"/>
            <a:r>
              <a:rPr lang="en-US" dirty="0"/>
              <a:t>1880s</a:t>
            </a:r>
          </a:p>
          <a:p>
            <a:pPr lvl="1"/>
            <a:r>
              <a:rPr lang="en-US" dirty="0"/>
              <a:t>(incumbent) Local Exchange Carrier (LEC) &amp; Rural LEC</a:t>
            </a:r>
          </a:p>
          <a:p>
            <a:pPr lvl="1"/>
            <a:r>
              <a:rPr lang="en-US" dirty="0"/>
              <a:t>large ILECs: AT&amp;T, Verizon</a:t>
            </a:r>
          </a:p>
          <a:p>
            <a:pPr lvl="1"/>
            <a:r>
              <a:rPr lang="en-US" dirty="0"/>
              <a:t>large RLECs (“independents”): CenturyLink, Frontier, Windstream</a:t>
            </a:r>
          </a:p>
          <a:p>
            <a:pPr lvl="1"/>
            <a:r>
              <a:rPr lang="en-US" dirty="0"/>
              <a:t>thousands of small RLECs</a:t>
            </a:r>
          </a:p>
          <a:p>
            <a:r>
              <a:rPr lang="en-US" dirty="0"/>
              <a:t>“cable companies”</a:t>
            </a:r>
          </a:p>
          <a:p>
            <a:pPr lvl="1"/>
            <a:r>
              <a:rPr lang="en-US" dirty="0"/>
              <a:t>1960s</a:t>
            </a:r>
          </a:p>
          <a:p>
            <a:pPr lvl="1"/>
            <a:r>
              <a:rPr lang="en-US" dirty="0"/>
              <a:t>all are MVPDs, but phone companies can also be MVPDs</a:t>
            </a:r>
          </a:p>
          <a:p>
            <a:pPr lvl="1"/>
            <a:r>
              <a:rPr lang="en-US" dirty="0"/>
              <a:t>Comcast, Charter, Cox, Altice, Mediacom</a:t>
            </a:r>
          </a:p>
          <a:p>
            <a:r>
              <a:rPr lang="en-US" dirty="0"/>
              <a:t>“cellular providers”</a:t>
            </a:r>
          </a:p>
          <a:p>
            <a:pPr lvl="1"/>
            <a:r>
              <a:rPr lang="en-US" dirty="0"/>
              <a:t>1980s</a:t>
            </a:r>
          </a:p>
          <a:p>
            <a:pPr lvl="1"/>
            <a:r>
              <a:rPr lang="en-US" dirty="0"/>
              <a:t>AT&amp;T, Verizon, T-Mobile, Sprint</a:t>
            </a:r>
          </a:p>
          <a:p>
            <a:r>
              <a:rPr lang="en-US" dirty="0"/>
              <a:t>Internet backbone &amp; “dark fiber”</a:t>
            </a:r>
          </a:p>
          <a:p>
            <a:pPr lvl="1"/>
            <a:r>
              <a:rPr lang="en-US" dirty="0"/>
              <a:t>1990s</a:t>
            </a:r>
          </a:p>
          <a:p>
            <a:pPr lvl="1"/>
            <a:r>
              <a:rPr lang="en-US" dirty="0"/>
              <a:t>Level3, Cogent, </a:t>
            </a:r>
            <a:r>
              <a:rPr lang="en-US" dirty="0" err="1"/>
              <a:t>Zayo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D3FD-924E-9F47-909F-D7E1B2FA4A3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69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industry is complicated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02091" y="1850254"/>
            <a:ext cx="4448711" cy="2342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33591" y="2147299"/>
            <a:ext cx="1438382" cy="16027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cable</a:t>
            </a:r>
          </a:p>
          <a:p>
            <a:pPr algn="ctr"/>
            <a:r>
              <a:rPr lang="en-US" dirty="0"/>
              <a:t>(CATV)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99461" y="2167848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satellite</a:t>
            </a:r>
          </a:p>
          <a:p>
            <a:pPr algn="ctr"/>
            <a:r>
              <a:rPr lang="en-US" dirty="0"/>
              <a:t>(SAT)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13962" y="2178122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2344" y="312794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LEC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13962" y="2414427"/>
            <a:ext cx="143838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415537" y="3105363"/>
            <a:ext cx="87073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CLEC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05014" y="2547454"/>
            <a:ext cx="577690" cy="447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RLEC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8963" y="24332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ILEC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33591" y="1803384"/>
            <a:ext cx="437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MVPD (affects video rights </a:t>
            </a:r>
            <a:r>
              <a:rPr lang="en-US"/>
              <a:t>&amp; obligations)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9191" y="4598859"/>
            <a:ext cx="7705618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all entities can serve as a </a:t>
            </a:r>
            <a:r>
              <a:rPr lang="en-US" i="1" dirty="0"/>
              <a:t>Broadband Internet Access Service</a:t>
            </a:r>
            <a:r>
              <a:rPr lang="en-US" dirty="0"/>
              <a:t> (BIAS), commonly known as </a:t>
            </a:r>
            <a:r>
              <a:rPr lang="en-US" i="1" dirty="0"/>
              <a:t>ISP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almost all ”TV” distributors are MVPDs, but not all MVPDs are ISPs (e.g., satellite)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AT&amp;T, as an ILEC, owns a satellite MVPD (DirecTV)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Same company can be ILEC in one state &amp; CLEC in another (rare)</a:t>
            </a:r>
          </a:p>
        </p:txBody>
      </p:sp>
      <p:cxnSp>
        <p:nvCxnSpPr>
          <p:cNvPr id="22" name="Curved Connector 21"/>
          <p:cNvCxnSpPr/>
          <p:nvPr/>
        </p:nvCxnSpPr>
        <p:spPr>
          <a:xfrm rot="5400000">
            <a:off x="4716314" y="2830253"/>
            <a:ext cx="726936" cy="671516"/>
          </a:xfrm>
          <a:prstGeom prst="curvedConnector3">
            <a:avLst>
              <a:gd name="adj1" fmla="val 9501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57167" y="3536066"/>
            <a:ext cx="514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owns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35" y="3458460"/>
            <a:ext cx="1356205" cy="369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592" y="2243070"/>
            <a:ext cx="658863" cy="2861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914" y="2208337"/>
            <a:ext cx="1016000" cy="355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696" y="2481569"/>
            <a:ext cx="1068310" cy="3577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5043" y="2515628"/>
            <a:ext cx="864967" cy="353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537" y="1601375"/>
            <a:ext cx="864314" cy="5762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7043" y="1687947"/>
            <a:ext cx="1016000" cy="4191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4868" y="3822141"/>
            <a:ext cx="1154952" cy="3517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3023" y="3324125"/>
            <a:ext cx="1016000" cy="279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491" y="2198067"/>
            <a:ext cx="776417" cy="3493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588" y="2563937"/>
            <a:ext cx="546221" cy="6117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3" y="3238443"/>
            <a:ext cx="1395110" cy="2976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5851" y="3796853"/>
            <a:ext cx="1039523" cy="3822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94413" y="4215128"/>
            <a:ext cx="903417" cy="2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21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58A4-6242-144B-AF55-F24E9CCAB2C3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9144000" cy="4023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611779"/>
            <a:ext cx="1127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FreePress</a:t>
            </a:r>
            <a:r>
              <a:rPr lang="en-US" sz="1000" dirty="0"/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1438071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58A4-6242-144B-AF55-F24E9CCAB2C3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02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on the syllabus?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Economics of the Internet</a:t>
            </a:r>
          </a:p>
          <a:p>
            <a:r>
              <a:rPr lang="en-US" dirty="0"/>
              <a:t>Technology</a:t>
            </a:r>
          </a:p>
          <a:p>
            <a:pPr lvl="1"/>
            <a:r>
              <a:rPr lang="en-US" dirty="0"/>
              <a:t>Overview of Internet technology (how does the Internet work)</a:t>
            </a:r>
          </a:p>
          <a:p>
            <a:pPr lvl="1"/>
            <a:r>
              <a:rPr lang="en-US" dirty="0"/>
              <a:t>Protocol and architecture standardization (IETF, 3GPP, OMA, ...)</a:t>
            </a:r>
          </a:p>
          <a:p>
            <a:pPr lvl="1"/>
            <a:r>
              <a:rPr lang="en-US" dirty="0"/>
              <a:t>Wireless communications</a:t>
            </a:r>
          </a:p>
          <a:p>
            <a:pPr lvl="2"/>
            <a:r>
              <a:rPr lang="en-US" dirty="0"/>
              <a:t>From AM radio to cellular</a:t>
            </a:r>
          </a:p>
          <a:p>
            <a:pPr lvl="2"/>
            <a:r>
              <a:rPr lang="en-US" dirty="0"/>
              <a:t>Spectrum: properties, allocation and co-existence</a:t>
            </a:r>
          </a:p>
          <a:p>
            <a:r>
              <a:rPr lang="en-US" dirty="0"/>
              <a:t>Economics</a:t>
            </a:r>
          </a:p>
          <a:p>
            <a:pPr lvl="1"/>
            <a:r>
              <a:rPr lang="en-US" dirty="0"/>
              <a:t>Review of basic principles of micro-economics</a:t>
            </a:r>
          </a:p>
          <a:p>
            <a:pPr lvl="1"/>
            <a:r>
              <a:rPr lang="en-US" dirty="0"/>
              <a:t>The economics of networks</a:t>
            </a:r>
          </a:p>
          <a:p>
            <a:pPr lvl="2"/>
            <a:r>
              <a:rPr lang="en-US" dirty="0"/>
              <a:t>building networks, natural monopolies, …</a:t>
            </a:r>
          </a:p>
          <a:p>
            <a:r>
              <a:rPr lang="en-US" dirty="0"/>
              <a:t>Law &amp; policy</a:t>
            </a:r>
          </a:p>
          <a:p>
            <a:pPr lvl="1"/>
            <a:r>
              <a:rPr lang="en-US" dirty="0"/>
              <a:t>How does the law work?</a:t>
            </a:r>
          </a:p>
          <a:p>
            <a:pPr lvl="1"/>
            <a:r>
              <a:rPr lang="en-US" dirty="0"/>
              <a:t>A bit of communication history</a:t>
            </a:r>
          </a:p>
          <a:p>
            <a:pPr lvl="1"/>
            <a:r>
              <a:rPr lang="en-US" dirty="0"/>
              <a:t>The role of communication policy and regulation</a:t>
            </a:r>
          </a:p>
          <a:p>
            <a:pPr lvl="2"/>
            <a:r>
              <a:rPr lang="en-US" dirty="0"/>
              <a:t>Telecom Act, FCC overview</a:t>
            </a:r>
          </a:p>
          <a:p>
            <a:pPr lvl="1"/>
            <a:r>
              <a:rPr lang="en-US" dirty="0"/>
              <a:t>Common carriage, public utilities, significant market power and other regulatory frameworks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68C0-8BD3-9744-89E3-70AE4CFA8291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47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companies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1356188"/>
            <a:ext cx="2913213" cy="550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8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106608" y="1870167"/>
            <a:ext cx="2619558" cy="1967232"/>
          </a:xfrm>
          <a:prstGeom prst="rect">
            <a:avLst/>
          </a:prstGeom>
          <a:solidFill>
            <a:srgbClr val="92D050">
              <a:alpha val="21000"/>
            </a:srgbClr>
          </a:solidFill>
          <a:ln w="264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used to be simple (ca. 1990)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4755" y="1875035"/>
            <a:ext cx="3575408" cy="2342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8593" y="2214082"/>
            <a:ext cx="1438382" cy="16027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cable</a:t>
            </a:r>
          </a:p>
          <a:p>
            <a:pPr algn="ctr"/>
            <a:r>
              <a:rPr lang="en-US" dirty="0"/>
              <a:t>(CATV)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44463" y="2234631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satellite</a:t>
            </a:r>
          </a:p>
          <a:p>
            <a:pPr algn="ctr"/>
            <a:r>
              <a:rPr lang="en-US" dirty="0"/>
              <a:t>(SAT)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2000" y="4009508"/>
            <a:ext cx="1438382" cy="1602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0382" y="495932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LEC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2000" y="4245813"/>
            <a:ext cx="143838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873575" y="4936749"/>
            <a:ext cx="870732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CLEC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63052" y="4378840"/>
            <a:ext cx="577690" cy="447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RLEC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57001" y="42645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ILEC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593" y="187016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MVPD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617" y="3976366"/>
            <a:ext cx="1920765" cy="19207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515" y="2103856"/>
            <a:ext cx="2146300" cy="520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307" y="2596663"/>
            <a:ext cx="1290549" cy="11292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30100" y="344751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ISP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253501" y="1524000"/>
            <a:ext cx="0" cy="4938445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3704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OTT, VOD, SVOD,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OTT = delivery of services (interactive voice, entertainment video) over the Internet without subscribing to traditional cable or telephone service</a:t>
            </a:r>
          </a:p>
          <a:p>
            <a:pPr lvl="1"/>
            <a:r>
              <a:rPr lang="en-US" dirty="0"/>
              <a:t>Video: Netflix, </a:t>
            </a:r>
            <a:r>
              <a:rPr lang="en-US" dirty="0" err="1"/>
              <a:t>Hulu</a:t>
            </a:r>
            <a:r>
              <a:rPr lang="en-US" dirty="0"/>
              <a:t>, HBO Go, YouTube, </a:t>
            </a:r>
            <a:r>
              <a:rPr lang="en-US" dirty="0" err="1"/>
              <a:t>Vimeo</a:t>
            </a:r>
            <a:r>
              <a:rPr lang="en-US" dirty="0"/>
              <a:t>, Go90</a:t>
            </a:r>
          </a:p>
          <a:p>
            <a:pPr lvl="1"/>
            <a:r>
              <a:rPr lang="en-US" dirty="0"/>
              <a:t>Voice: Skype, Vonage, </a:t>
            </a:r>
            <a:r>
              <a:rPr lang="en-US" dirty="0" err="1"/>
              <a:t>FaceTime</a:t>
            </a:r>
            <a:r>
              <a:rPr lang="en-US" dirty="0"/>
              <a:t>, …</a:t>
            </a:r>
          </a:p>
          <a:p>
            <a:r>
              <a:rPr lang="en-US" dirty="0"/>
              <a:t>OVD = online video distribution (linear, scheduled [not VOD])</a:t>
            </a:r>
          </a:p>
          <a:p>
            <a:r>
              <a:rPr lang="en-US" dirty="0"/>
              <a:t>SVOD = streaming/subscription video on demand</a:t>
            </a:r>
          </a:p>
          <a:p>
            <a:r>
              <a:rPr lang="en-US" dirty="0"/>
              <a:t>AVOD = ad-supported video-on-demand</a:t>
            </a:r>
          </a:p>
          <a:p>
            <a:r>
              <a:rPr lang="en-US" dirty="0"/>
              <a:t>TVOD = transactional; “pay TV”</a:t>
            </a:r>
          </a:p>
          <a:p>
            <a:r>
              <a:rPr lang="en-US" dirty="0"/>
              <a:t>MVPD = multi-channel video programming distributor</a:t>
            </a:r>
          </a:p>
          <a:p>
            <a:pPr lvl="1"/>
            <a:r>
              <a:rPr lang="en-US" dirty="0"/>
              <a:t>typically, linear = “live TV”</a:t>
            </a:r>
            <a:r>
              <a:rPr lang="en-US" dirty="0">
                <a:sym typeface="Wingdings"/>
              </a:rPr>
              <a:t> can be </a:t>
            </a:r>
            <a:r>
              <a:rPr lang="en-US">
                <a:sym typeface="Wingdings"/>
              </a:rPr>
              <a:t>cable (all cable systems are MVPDs), satellite (also) </a:t>
            </a:r>
            <a:r>
              <a:rPr lang="en-US" dirty="0">
                <a:sym typeface="Wingdings"/>
              </a:rPr>
              <a:t>or fiber!</a:t>
            </a:r>
            <a:endParaRPr lang="en-US" dirty="0"/>
          </a:p>
          <a:p>
            <a:r>
              <a:rPr lang="en-US" dirty="0"/>
              <a:t>TV Everywhere = cable service over IP (same bundle)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5D3FD-924E-9F47-909F-D7E1B2FA4A3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1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OTT, SVOD, …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955699"/>
              </p:ext>
            </p:extLst>
          </p:nvPr>
        </p:nvGraphicFramePr>
        <p:xfrm>
          <a:off x="438772" y="1620833"/>
          <a:ext cx="8229600" cy="3256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 vs. on-demand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bundle</a:t>
                      </a:r>
                      <a:r>
                        <a:rPr lang="en-US" baseline="0" dirty="0"/>
                        <a:t> or individual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OVD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MVPD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 (may offer VOD)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bundles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monthly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cable TV, satellite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TV</a:t>
                      </a:r>
                      <a:r>
                        <a:rPr lang="en-US" baseline="0" dirty="0"/>
                        <a:t> Everywhere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subset</a:t>
                      </a:r>
                      <a:r>
                        <a:rPr lang="en-US" baseline="0" dirty="0"/>
                        <a:t> of TV bundle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monthly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Comcast,</a:t>
                      </a:r>
                      <a:r>
                        <a:rPr lang="en-US" baseline="0" dirty="0"/>
                        <a:t> TWC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SVOD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/>
                        <a:t>on demand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bundle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monthly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Netlfix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HBO Go, </a:t>
                      </a:r>
                      <a:r>
                        <a:rPr lang="en-US" baseline="0" dirty="0" err="1"/>
                        <a:t>Hulu</a:t>
                      </a:r>
                      <a:r>
                        <a:rPr lang="en-US" baseline="0" dirty="0"/>
                        <a:t> Plus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TVOD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Amazon Instant</a:t>
                      </a:r>
                      <a:r>
                        <a:rPr lang="en-US" baseline="0" dirty="0"/>
                        <a:t> Video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AVOD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</a:t>
                      </a:r>
                      <a:r>
                        <a:rPr lang="en-US" baseline="0" dirty="0"/>
                        <a:t> form content, movie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ad-supported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YouTube,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Vimeo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Hulu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7501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F7FF-8610-9D4F-84CA-AFA4EC158578}" type="datetime1">
              <a:rPr lang="en-US" smtClean="0"/>
              <a:t>1/25/19</a:t>
            </a:fld>
            <a:endParaRPr lang="en-US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video money routing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70" y="4091683"/>
            <a:ext cx="1468398" cy="48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81" y="5058781"/>
            <a:ext cx="1168357" cy="965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02" y="4709266"/>
            <a:ext cx="1210436" cy="497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324" y="1616175"/>
            <a:ext cx="1893029" cy="126300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56283" y="3345643"/>
            <a:ext cx="2141070" cy="12269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cable channels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057" y="5411325"/>
            <a:ext cx="1392185" cy="1226595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2184368" y="2201590"/>
            <a:ext cx="1319956" cy="46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459284" y="2879180"/>
            <a:ext cx="0" cy="10992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84368" y="2879180"/>
            <a:ext cx="1169135" cy="861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386058" y="1800841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cable</a:t>
            </a:r>
          </a:p>
        </p:txBody>
      </p:sp>
      <p:cxnSp>
        <p:nvCxnSpPr>
          <p:cNvPr id="39" name="Straight Arrow Connector 38"/>
          <p:cNvCxnSpPr>
            <a:stCxn id="8" idx="4"/>
            <a:endCxn id="12" idx="1"/>
          </p:cNvCxnSpPr>
          <p:nvPr/>
        </p:nvCxnSpPr>
        <p:spPr>
          <a:xfrm>
            <a:off x="4326818" y="4572583"/>
            <a:ext cx="1866239" cy="1452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4018" y="2058114"/>
            <a:ext cx="1912069" cy="1074715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5397353" y="2170331"/>
            <a:ext cx="1546665" cy="2939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540494" y="1616175"/>
            <a:ext cx="3058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retransmission consent fees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2184368" y="4176807"/>
            <a:ext cx="1071915" cy="658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0830" y="2897770"/>
            <a:ext cx="151013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consumer spending</a:t>
            </a:r>
          </a:p>
          <a:p>
            <a:r>
              <a:rPr lang="en-US" dirty="0"/>
              <a:t>($14.2T </a:t>
            </a:r>
            <a:r>
              <a:rPr lang="en-US" sz="1000" dirty="0"/>
              <a:t>2018</a:t>
            </a:r>
            <a:r>
              <a:rPr lang="en-US" dirty="0"/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1681728"/>
            <a:ext cx="1509200" cy="1131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8280" y="3978384"/>
            <a:ext cx="1186962" cy="3465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5193" y="3803331"/>
            <a:ext cx="857115" cy="7851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1566" y="4542483"/>
            <a:ext cx="641224" cy="6412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75193" y="4691050"/>
            <a:ext cx="1133112" cy="492657"/>
          </a:xfrm>
          <a:prstGeom prst="rect">
            <a:avLst/>
          </a:prstGeom>
        </p:spPr>
      </p:pic>
      <p:cxnSp>
        <p:nvCxnSpPr>
          <p:cNvPr id="28" name="Elbow Connector 27"/>
          <p:cNvCxnSpPr>
            <a:stCxn id="24" idx="2"/>
            <a:endCxn id="12" idx="3"/>
          </p:cNvCxnSpPr>
          <p:nvPr/>
        </p:nvCxnSpPr>
        <p:spPr>
          <a:xfrm rot="5400000">
            <a:off x="7543038" y="5225912"/>
            <a:ext cx="840916" cy="75650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0" idx="2"/>
          </p:cNvCxnSpPr>
          <p:nvPr/>
        </p:nvCxnSpPr>
        <p:spPr>
          <a:xfrm>
            <a:off x="7900053" y="3132829"/>
            <a:ext cx="3255" cy="6705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38920" y="3257720"/>
            <a:ext cx="245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reverse compensation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0538" y="4653753"/>
            <a:ext cx="1508163" cy="5278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3962" y="5246225"/>
            <a:ext cx="3175000" cy="330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8654" y="5734538"/>
            <a:ext cx="1905000" cy="7493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504324" y="1339334"/>
            <a:ext cx="144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MSO/MVPD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2336768" y="4542483"/>
            <a:ext cx="4061512" cy="4452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184368" y="2588847"/>
            <a:ext cx="4627198" cy="23988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79119" y="1868183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$30B (2018)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FE2E18-F3B3-8A40-BE47-00E8DB8E964F}"/>
              </a:ext>
            </a:extLst>
          </p:cNvPr>
          <p:cNvSpPr txBox="1"/>
          <p:nvPr/>
        </p:nvSpPr>
        <p:spPr>
          <a:xfrm>
            <a:off x="2162486" y="226763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$52B </a:t>
            </a:r>
            <a:r>
              <a:rPr lang="en-US" baseline="30000" dirty="0"/>
              <a:t>(2017)</a:t>
            </a:r>
          </a:p>
        </p:txBody>
      </p:sp>
    </p:spTree>
    <p:extLst>
      <p:ext uri="{BB962C8B-B14F-4D97-AF65-F5344CB8AC3E}">
        <p14:creationId xmlns:p14="http://schemas.microsoft.com/office/powerpoint/2010/main" val="1309343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E4164-467B-424F-B9C2-3FFC97FAC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D4C0B-6FE9-3344-8982-9F28BE244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FCD6-AA13-1A43-9D69-C7969147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0F2830-DD5B-F04B-92EA-8B666564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markets – MVPD and </a:t>
            </a:r>
            <a:r>
              <a:rPr lang="en-US" dirty="0" err="1"/>
              <a:t>vMVPD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729051-353E-464E-8E58-529541C2E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16" y="1588934"/>
            <a:ext cx="8650784" cy="37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90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4C94B2-AAAF-9340-B328-09BC832A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D60538-C7C8-504A-AD7A-AA9FDD28E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2A341-9E15-6048-825B-FC4FFB26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EE61F8-6674-7146-A178-4E53A291B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video models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FA865-8CEA-1C40-BA9F-5CA2AFB8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21" y="1162516"/>
            <a:ext cx="7944464" cy="519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29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revenue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33882" cy="4876800"/>
          </a:xfrm>
        </p:spPr>
        <p:txBody>
          <a:bodyPr>
            <a:normAutofit/>
          </a:bodyPr>
          <a:lstStyle/>
          <a:p>
            <a:r>
              <a:rPr lang="en-US" dirty="0"/>
              <a:t>2016: $29B for 1,331 US dailies</a:t>
            </a:r>
          </a:p>
          <a:p>
            <a:pPr lvl="1"/>
            <a:r>
              <a:rPr lang="en-US" dirty="0"/>
              <a:t>62% ($18B) from advertising</a:t>
            </a:r>
          </a:p>
          <a:p>
            <a:pPr lvl="1"/>
            <a:r>
              <a:rPr lang="en-US" dirty="0"/>
              <a:t>¼ ($11B) digital &amp; print circulation</a:t>
            </a:r>
          </a:p>
          <a:p>
            <a:pPr lvl="1"/>
            <a:r>
              <a:rPr lang="en-US" dirty="0"/>
              <a:t>rest: events, commercial printing, e-commerce, …</a:t>
            </a:r>
          </a:p>
          <a:p>
            <a:r>
              <a:rPr lang="en-US" dirty="0"/>
              <a:t>12 cable news channels, 3 broadcast networks news, 800 news-producing local TV stations</a:t>
            </a:r>
          </a:p>
          <a:p>
            <a:pPr lvl="1"/>
            <a:r>
              <a:rPr lang="en-US" dirty="0"/>
              <a:t>$16.4B revenue</a:t>
            </a:r>
          </a:p>
          <a:p>
            <a:pPr lvl="1"/>
            <a:r>
              <a:rPr lang="en-US" dirty="0"/>
              <a:t>total of about 2,192 TV stations</a:t>
            </a:r>
          </a:p>
          <a:p>
            <a:pPr lvl="1"/>
            <a:r>
              <a:rPr lang="en-US" dirty="0"/>
              <a:t>3 news networks: $691M average</a:t>
            </a:r>
          </a:p>
          <a:p>
            <a:r>
              <a:rPr lang="en-US" dirty="0"/>
              <a:t>Non-commercial sector: $1.9B</a:t>
            </a:r>
          </a:p>
          <a:p>
            <a:pPr lvl="1"/>
            <a:r>
              <a:rPr lang="en-US" dirty="0"/>
              <a:t>includes 1,000 local public radio stations</a:t>
            </a:r>
          </a:p>
          <a:p>
            <a:pPr lvl="1"/>
            <a:r>
              <a:rPr lang="en-US" dirty="0"/>
              <a:t>393 public TV stations (PBS)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9C14-35F6-1447-A3C6-C163785CD872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059" y="1524000"/>
            <a:ext cx="3240616" cy="1819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84" y="4038024"/>
            <a:ext cx="3512816" cy="251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30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F2E7-793B-0F46-9C47-6A4F7E429BC9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2015-2020 U.S. Advertising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57163"/>
            <a:ext cx="7232719" cy="51437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31734" y="6596390"/>
            <a:ext cx="29979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/>
              <a:t>The Digital </a:t>
            </a:r>
            <a:r>
              <a:rPr lang="en-US" sz="1100" i="1" dirty="0"/>
              <a:t>Duopoly</a:t>
            </a:r>
            <a:r>
              <a:rPr lang="en-US" sz="1100" dirty="0"/>
              <a:t>, </a:t>
            </a:r>
            <a:r>
              <a:rPr lang="en-US" sz="1100" dirty="0" err="1"/>
              <a:t>MoffettNathansan</a:t>
            </a:r>
            <a:r>
              <a:rPr lang="en-US" sz="110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7126898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Newspaper advertising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" y="1520058"/>
            <a:ext cx="6395519" cy="48045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90" y="6411226"/>
            <a:ext cx="8744551" cy="369332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r>
              <a:rPr lang="en-US" dirty="0"/>
              <a:t>Twenty years ago classifieds provided more than a third of the revenue of </a:t>
            </a:r>
            <a:r>
              <a:rPr lang="en-US" i="1" dirty="0"/>
              <a:t>The Washington Post</a:t>
            </a:r>
            <a:r>
              <a:rPr lang="en-US" dirty="0"/>
              <a:t>. Craigslist has destroyed that business for the </a:t>
            </a:r>
            <a:r>
              <a:rPr lang="en-US" i="1" dirty="0"/>
              <a:t>Post</a:t>
            </a:r>
            <a:r>
              <a:rPr lang="en-US" dirty="0"/>
              <a:t> and every major paper in the country. (Brookings, 2014)</a:t>
            </a:r>
          </a:p>
        </p:txBody>
      </p:sp>
    </p:spTree>
    <p:extLst>
      <p:ext uri="{BB962C8B-B14F-4D97-AF65-F5344CB8AC3E}">
        <p14:creationId xmlns:p14="http://schemas.microsoft.com/office/powerpoint/2010/main" val="2088667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on the syllabus?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 neutrality and the Open Internet</a:t>
            </a:r>
          </a:p>
          <a:p>
            <a:r>
              <a:rPr lang="en-US" dirty="0"/>
              <a:t>Peering, transit and traffic exchange</a:t>
            </a:r>
          </a:p>
          <a:p>
            <a:r>
              <a:rPr lang="en-US" dirty="0"/>
              <a:t>Names, numbers and addresses</a:t>
            </a:r>
          </a:p>
          <a:p>
            <a:r>
              <a:rPr lang="en-US" i="1" dirty="0"/>
              <a:t>Internet security challenges</a:t>
            </a:r>
          </a:p>
          <a:p>
            <a:pPr lvl="1"/>
            <a:r>
              <a:rPr lang="en-US" dirty="0"/>
              <a:t>Basic principles of network security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Cybersecurity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Unwanted communication</a:t>
            </a:r>
          </a:p>
          <a:p>
            <a:pPr lvl="1"/>
            <a:r>
              <a:rPr lang="en-US" dirty="0"/>
              <a:t>Privacy and surveillance</a:t>
            </a:r>
          </a:p>
          <a:p>
            <a:r>
              <a:rPr lang="en-US" i="1" dirty="0"/>
              <a:t>Communication for all</a:t>
            </a:r>
            <a:endParaRPr lang="en-US" dirty="0"/>
          </a:p>
          <a:p>
            <a:pPr lvl="1"/>
            <a:r>
              <a:rPr lang="en-US" dirty="0"/>
              <a:t>Enabling technologies for people with disabilities (relay services, accessibility, CVAA, ...)</a:t>
            </a:r>
          </a:p>
          <a:p>
            <a:r>
              <a:rPr lang="en-US" dirty="0"/>
              <a:t>Internet governance</a:t>
            </a:r>
          </a:p>
          <a:p>
            <a:pPr lvl="1"/>
            <a:r>
              <a:rPr lang="en-US" dirty="0"/>
              <a:t>ICANN, ITU and other actors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6353-52EB-CB4F-88D7-9B5F46679AA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256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941545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NY Times, 09/10/1970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3857891" cy="5148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0" y="885524"/>
            <a:ext cx="4658070" cy="597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85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should you be able to do after taking the class?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Elevator pitch</a:t>
            </a:r>
          </a:p>
          <a:p>
            <a:pPr lvl="1"/>
            <a:r>
              <a:rPr lang="en-US" dirty="0"/>
              <a:t>“What is spectrum and why is it hard to find” – in 2 minutes</a:t>
            </a:r>
          </a:p>
          <a:p>
            <a:r>
              <a:rPr lang="en-US" dirty="0"/>
              <a:t>In-depth survey</a:t>
            </a:r>
          </a:p>
          <a:p>
            <a:pPr lvl="1"/>
            <a:r>
              <a:rPr lang="en-US" dirty="0"/>
              <a:t>“The economics of Internet adoption in rural and urban areas”</a:t>
            </a:r>
          </a:p>
          <a:p>
            <a:r>
              <a:rPr lang="en-US" dirty="0"/>
              <a:t>Research</a:t>
            </a:r>
          </a:p>
          <a:p>
            <a:pPr lvl="1"/>
            <a:r>
              <a:rPr lang="en-US" dirty="0"/>
              <a:t>Know sources and approaches</a:t>
            </a:r>
          </a:p>
          <a:p>
            <a:pPr lvl="2"/>
            <a:r>
              <a:rPr lang="en-US" dirty="0"/>
              <a:t>engineering models vs. economic models vs. legal analysis</a:t>
            </a:r>
          </a:p>
          <a:p>
            <a:pPr lvl="1"/>
            <a:r>
              <a:rPr lang="en-US" dirty="0"/>
              <a:t>Appreciate need to consider</a:t>
            </a:r>
          </a:p>
          <a:p>
            <a:pPr lvl="2"/>
            <a:r>
              <a:rPr lang="en-US" dirty="0"/>
              <a:t>technical feasibility</a:t>
            </a:r>
          </a:p>
          <a:p>
            <a:pPr lvl="2"/>
            <a:r>
              <a:rPr lang="en-US" dirty="0"/>
              <a:t>economic factors</a:t>
            </a:r>
          </a:p>
          <a:p>
            <a:pPr lvl="2"/>
            <a:r>
              <a:rPr lang="en-US" dirty="0"/>
              <a:t>policy enablers and constraints</a:t>
            </a:r>
          </a:p>
          <a:p>
            <a:pPr lvl="2"/>
            <a:r>
              <a:rPr lang="en-US" dirty="0"/>
              <a:t>different approaches in different countries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D17D-C783-2E40-A63B-09CD787DBB5D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24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formal text book, but draws from</a:t>
            </a:r>
          </a:p>
          <a:p>
            <a:pPr lvl="1"/>
            <a:r>
              <a:rPr lang="en-US" dirty="0"/>
              <a:t>“Telecommunications Law &amp; Policy” (S. Benjamin, </a:t>
            </a:r>
            <a:r>
              <a:rPr lang="en-US" dirty="0" err="1"/>
              <a:t>Shelanski</a:t>
            </a:r>
            <a:r>
              <a:rPr lang="en-US" dirty="0"/>
              <a:t>, </a:t>
            </a:r>
            <a:r>
              <a:rPr lang="en-US" dirty="0" err="1"/>
              <a:t>Speta</a:t>
            </a:r>
            <a:r>
              <a:rPr lang="en-US" dirty="0"/>
              <a:t>, Weiser), 2012.</a:t>
            </a:r>
          </a:p>
          <a:p>
            <a:pPr lvl="1"/>
            <a:r>
              <a:rPr lang="en-US" dirty="0"/>
              <a:t>“The Master Switch” (T. Wu).</a:t>
            </a:r>
          </a:p>
          <a:p>
            <a:pPr lvl="1"/>
            <a:r>
              <a:rPr lang="en-US" dirty="0"/>
              <a:t>“Computer Networking: A Top-Down Approach” (J. Kurose, K. Ross), 7th edition, Pearson, 2017.</a:t>
            </a:r>
          </a:p>
          <a:p>
            <a:r>
              <a:rPr lang="en-US" dirty="0"/>
              <a:t>Other materials:</a:t>
            </a:r>
          </a:p>
          <a:p>
            <a:pPr lvl="1"/>
            <a:r>
              <a:rPr lang="en-US" dirty="0"/>
              <a:t>Technical papers (IEEE, ACM, tech reports, …)</a:t>
            </a:r>
          </a:p>
          <a:p>
            <a:pPr lvl="1"/>
            <a:r>
              <a:rPr lang="en-US" dirty="0"/>
              <a:t>Law review articles (</a:t>
            </a:r>
            <a:r>
              <a:rPr lang="en-US" i="1" dirty="0"/>
              <a:t>Federal Communications Law Journal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SSRN (online paper archive) </a:t>
            </a:r>
            <a:r>
              <a:rPr lang="en-US" dirty="0">
                <a:sym typeface="Wingdings" pitchFamily="2" charset="2"/>
              </a:rPr>
              <a:t> TPRC conference</a:t>
            </a:r>
            <a:endParaRPr lang="en-US" dirty="0"/>
          </a:p>
          <a:p>
            <a:pPr lvl="1"/>
            <a:r>
              <a:rPr lang="en-US" dirty="0"/>
              <a:t>White papers</a:t>
            </a:r>
          </a:p>
          <a:p>
            <a:pPr lvl="1"/>
            <a:r>
              <a:rPr lang="en-US" dirty="0"/>
              <a:t>Industry analysis reports (analysts, OECD, Census, 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Regulatory filings (FCC, </a:t>
            </a:r>
            <a:r>
              <a:rPr lang="en-US" dirty="0" err="1"/>
              <a:t>Ofcom</a:t>
            </a:r>
            <a:r>
              <a:rPr lang="en-US" dirty="0"/>
              <a:t>, BEREC, …)</a:t>
            </a:r>
          </a:p>
          <a:p>
            <a:pPr lvl="1"/>
            <a:r>
              <a:rPr lang="en-US" dirty="0"/>
              <a:t>Laws &amp; regulations (US, mostly)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7A19-6B56-5540-80D8-DAF4C22F3202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50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benefit from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prepared (e.g., read assigned materials)</a:t>
            </a:r>
          </a:p>
          <a:p>
            <a:r>
              <a:rPr lang="en-US" dirty="0"/>
              <a:t>Expand your mental horizon beyond your discipline</a:t>
            </a:r>
          </a:p>
          <a:p>
            <a:r>
              <a:rPr lang="en-US" dirty="0"/>
              <a:t>Understand positions you may not “like”</a:t>
            </a:r>
          </a:p>
          <a:p>
            <a:r>
              <a:rPr lang="en-US" dirty="0"/>
              <a:t>Participate in class discussion</a:t>
            </a:r>
          </a:p>
          <a:p>
            <a:r>
              <a:rPr lang="en-US" dirty="0"/>
              <a:t>Pick an interesting project</a:t>
            </a:r>
          </a:p>
          <a:p>
            <a:pPr lvl="1"/>
            <a:r>
              <a:rPr lang="en-US" dirty="0"/>
              <a:t>“big data”</a:t>
            </a:r>
          </a:p>
          <a:p>
            <a:pPr lvl="1"/>
            <a:r>
              <a:rPr lang="en-US" dirty="0"/>
              <a:t>summary of work in an area (“law review for non-lawyers”)</a:t>
            </a:r>
          </a:p>
          <a:p>
            <a:pPr lvl="1"/>
            <a:r>
              <a:rPr lang="en-US" dirty="0"/>
              <a:t>apps &amp; software for public-good applications</a:t>
            </a:r>
          </a:p>
          <a:p>
            <a:pPr lvl="1"/>
            <a:r>
              <a:rPr lang="en-US" dirty="0"/>
              <a:t>system modeling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FFAC-596C-8F4A-93AD-7A887FD70628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2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not to benefit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Catch up on Facebook &amp; Instagram</a:t>
            </a:r>
          </a:p>
          <a:p>
            <a:r>
              <a:rPr lang="en-US" dirty="0"/>
              <a:t>Cat videos!</a:t>
            </a:r>
          </a:p>
          <a:p>
            <a:r>
              <a:rPr lang="en-US" dirty="0"/>
              <a:t>Transcribe the class into your notebook</a:t>
            </a:r>
          </a:p>
          <a:p>
            <a:r>
              <a:rPr lang="en-US" dirty="0"/>
              <a:t>Flip through the slides</a:t>
            </a:r>
          </a:p>
          <a:p>
            <a:r>
              <a:rPr lang="en-US" dirty="0"/>
              <a:t>Voice only popular opinions</a:t>
            </a:r>
          </a:p>
          <a:p>
            <a:pPr lvl="1"/>
            <a:r>
              <a:rPr lang="en-US" dirty="0"/>
              <a:t>or opinions you read in the NY Times, WSJ or Breitbart</a:t>
            </a:r>
          </a:p>
          <a:p>
            <a:r>
              <a:rPr lang="en-US" dirty="0"/>
              <a:t>Believe that the instructor is always right</a:t>
            </a:r>
          </a:p>
          <a:p>
            <a:pPr lvl="1"/>
            <a:r>
              <a:rPr lang="en-US" dirty="0"/>
              <a:t>on facts or interpretation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FF90-DD3F-3944-9F57-F80B0D53999E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10260"/>
      </p:ext>
    </p:extLst>
  </p:cSld>
  <p:clrMapOvr>
    <a:masterClrMapping/>
  </p:clrMapOvr>
</p:sld>
</file>

<file path=ppt/theme/theme1.xml><?xml version="1.0" encoding="utf-8"?>
<a:theme xmlns:a="http://schemas.openxmlformats.org/drawingml/2006/main" name="2018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822D615-8D64-FB4C-96D8-52CD40E15567}" vid="{A7798262-5987-ED46-9110-256C420A2C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 blue</Template>
  <TotalTime>11467</TotalTime>
  <Words>2638</Words>
  <Application>Microsoft Macintosh PowerPoint</Application>
  <PresentationFormat>On-screen Show (4:3)</PresentationFormat>
  <Paragraphs>558</Paragraphs>
  <Slides>50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Calibri Light</vt:lpstr>
      <vt:lpstr>Calibri Regular</vt:lpstr>
      <vt:lpstr>Mangal</vt:lpstr>
      <vt:lpstr>Roboto</vt:lpstr>
      <vt:lpstr>Wingdings</vt:lpstr>
      <vt:lpstr>2018 blue</vt:lpstr>
      <vt:lpstr>Internet Technology, Economics and Policy</vt:lpstr>
      <vt:lpstr>Class overview</vt:lpstr>
      <vt:lpstr>Big questions</vt:lpstr>
      <vt:lpstr>What’s on the syllabus?</vt:lpstr>
      <vt:lpstr>What’s on the syllabus?</vt:lpstr>
      <vt:lpstr>What should you be able to do after taking the class?</vt:lpstr>
      <vt:lpstr>Materials</vt:lpstr>
      <vt:lpstr>How to benefit from this class</vt:lpstr>
      <vt:lpstr>How not to benefit</vt:lpstr>
      <vt:lpstr>Mechanics</vt:lpstr>
      <vt:lpstr>Semester project</vt:lpstr>
      <vt:lpstr>Semester project</vt:lpstr>
      <vt:lpstr>Field trip?</vt:lpstr>
      <vt:lpstr>People &amp; Money</vt:lpstr>
      <vt:lpstr>Internet growth – classical view (1995-2009)</vt:lpstr>
      <vt:lpstr>Internet growth – 2009–2016</vt:lpstr>
      <vt:lpstr>Global Internet users</vt:lpstr>
      <vt:lpstr>% of US adults who are home broadband users</vt:lpstr>
      <vt:lpstr>Dial-up still mattered 10 years ago</vt:lpstr>
      <vt:lpstr>US Internet access</vt:lpstr>
      <vt:lpstr>% of U.S. adults who do not use broadband at home but own smartphones</vt:lpstr>
      <vt:lpstr>Digital media usage (US)</vt:lpstr>
      <vt:lpstr>But not all are happy about this…</vt:lpstr>
      <vt:lpstr>Newspaper circulation </vt:lpstr>
      <vt:lpstr>Newspaper revenue</vt:lpstr>
      <vt:lpstr>Cord cutting - video</vt:lpstr>
      <vt:lpstr>Cord cutting - phone</vt:lpstr>
      <vt:lpstr>Media advertising spending</vt:lpstr>
      <vt:lpstr>Advertising as fraction of GDP</vt:lpstr>
      <vt:lpstr>Advertising is changing</vt:lpstr>
      <vt:lpstr>Print still has room to fall</vt:lpstr>
      <vt:lpstr>Basic Internet money routing</vt:lpstr>
      <vt:lpstr>Largest advertisers</vt:lpstr>
      <vt:lpstr>U.S. wireless telecommunication providers</vt:lpstr>
      <vt:lpstr>More industry revenues</vt:lpstr>
      <vt:lpstr>Internet service providers (by age)</vt:lpstr>
      <vt:lpstr>The industry is complicated</vt:lpstr>
      <vt:lpstr>PowerPoint Presentation</vt:lpstr>
      <vt:lpstr>PowerPoint Presentation</vt:lpstr>
      <vt:lpstr>Cable companies</vt:lpstr>
      <vt:lpstr>It used to be simple (ca. 1990)</vt:lpstr>
      <vt:lpstr>OTT, VOD, SVOD, …</vt:lpstr>
      <vt:lpstr>OTT, SVOD, …</vt:lpstr>
      <vt:lpstr>Basic video money routing</vt:lpstr>
      <vt:lpstr>Video markets – MVPD and vMVPD</vt:lpstr>
      <vt:lpstr>New video models</vt:lpstr>
      <vt:lpstr>News revenue</vt:lpstr>
      <vt:lpstr>2015-2020 U.S. Advertising</vt:lpstr>
      <vt:lpstr>Newspaper advertising</vt:lpstr>
      <vt:lpstr>NY Times, 09/10/1970</vt:lpstr>
    </vt:vector>
  </TitlesOfParts>
  <Company>Columbia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Technology, Economics and Policy</dc:title>
  <dc:creator>Henning Schulzrinne</dc:creator>
  <cp:lastModifiedBy>Henning Schulzrinne</cp:lastModifiedBy>
  <cp:revision>118</cp:revision>
  <dcterms:created xsi:type="dcterms:W3CDTF">2014-09-02T02:18:32Z</dcterms:created>
  <dcterms:modified xsi:type="dcterms:W3CDTF">2019-01-25T23:02:29Z</dcterms:modified>
</cp:coreProperties>
</file>