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2"/>
  </p:notesMasterIdLst>
  <p:handoutMasterIdLst>
    <p:handoutMasterId r:id="rId143"/>
  </p:handoutMasterIdLst>
  <p:sldIdLst>
    <p:sldId id="256" r:id="rId2"/>
    <p:sldId id="340" r:id="rId3"/>
    <p:sldId id="257" r:id="rId4"/>
    <p:sldId id="337" r:id="rId5"/>
    <p:sldId id="338" r:id="rId6"/>
    <p:sldId id="258" r:id="rId7"/>
    <p:sldId id="336" r:id="rId8"/>
    <p:sldId id="339" r:id="rId9"/>
    <p:sldId id="405" r:id="rId10"/>
    <p:sldId id="406" r:id="rId11"/>
    <p:sldId id="260" r:id="rId12"/>
    <p:sldId id="294" r:id="rId13"/>
    <p:sldId id="295" r:id="rId14"/>
    <p:sldId id="261" r:id="rId15"/>
    <p:sldId id="262" r:id="rId16"/>
    <p:sldId id="266" r:id="rId17"/>
    <p:sldId id="267" r:id="rId18"/>
    <p:sldId id="268" r:id="rId19"/>
    <p:sldId id="269" r:id="rId20"/>
    <p:sldId id="259" r:id="rId21"/>
    <p:sldId id="270" r:id="rId22"/>
    <p:sldId id="271" r:id="rId23"/>
    <p:sldId id="274" r:id="rId24"/>
    <p:sldId id="310" r:id="rId25"/>
    <p:sldId id="272" r:id="rId26"/>
    <p:sldId id="366" r:id="rId27"/>
    <p:sldId id="304" r:id="rId28"/>
    <p:sldId id="407" r:id="rId29"/>
    <p:sldId id="275" r:id="rId30"/>
    <p:sldId id="319" r:id="rId31"/>
    <p:sldId id="276" r:id="rId32"/>
    <p:sldId id="277" r:id="rId33"/>
    <p:sldId id="305" r:id="rId34"/>
    <p:sldId id="408" r:id="rId35"/>
    <p:sldId id="315" r:id="rId36"/>
    <p:sldId id="317" r:id="rId37"/>
    <p:sldId id="318" r:id="rId38"/>
    <p:sldId id="409" r:id="rId39"/>
    <p:sldId id="412" r:id="rId40"/>
    <p:sldId id="410" r:id="rId41"/>
    <p:sldId id="411" r:id="rId42"/>
    <p:sldId id="368" r:id="rId43"/>
    <p:sldId id="312" r:id="rId44"/>
    <p:sldId id="313" r:id="rId45"/>
    <p:sldId id="311" r:id="rId46"/>
    <p:sldId id="367" r:id="rId47"/>
    <p:sldId id="278" r:id="rId48"/>
    <p:sldId id="314" r:id="rId49"/>
    <p:sldId id="300" r:id="rId50"/>
    <p:sldId id="279" r:id="rId51"/>
    <p:sldId id="303" r:id="rId52"/>
    <p:sldId id="302" r:id="rId53"/>
    <p:sldId id="326" r:id="rId54"/>
    <p:sldId id="327" r:id="rId55"/>
    <p:sldId id="401" r:id="rId56"/>
    <p:sldId id="402" r:id="rId57"/>
    <p:sldId id="280" r:id="rId58"/>
    <p:sldId id="307" r:id="rId59"/>
    <p:sldId id="297" r:id="rId60"/>
    <p:sldId id="387" r:id="rId61"/>
    <p:sldId id="388" r:id="rId62"/>
    <p:sldId id="390" r:id="rId63"/>
    <p:sldId id="298" r:id="rId64"/>
    <p:sldId id="394" r:id="rId65"/>
    <p:sldId id="392" r:id="rId66"/>
    <p:sldId id="385" r:id="rId67"/>
    <p:sldId id="386" r:id="rId68"/>
    <p:sldId id="391" r:id="rId69"/>
    <p:sldId id="393" r:id="rId70"/>
    <p:sldId id="306" r:id="rId71"/>
    <p:sldId id="308" r:id="rId72"/>
    <p:sldId id="395" r:id="rId73"/>
    <p:sldId id="396" r:id="rId74"/>
    <p:sldId id="397" r:id="rId75"/>
    <p:sldId id="309" r:id="rId76"/>
    <p:sldId id="301" r:id="rId77"/>
    <p:sldId id="296" r:id="rId78"/>
    <p:sldId id="281" r:id="rId79"/>
    <p:sldId id="320" r:id="rId80"/>
    <p:sldId id="283" r:id="rId81"/>
    <p:sldId id="284" r:id="rId82"/>
    <p:sldId id="285" r:id="rId83"/>
    <p:sldId id="286" r:id="rId84"/>
    <p:sldId id="287" r:id="rId85"/>
    <p:sldId id="325" r:id="rId86"/>
    <p:sldId id="321" r:id="rId87"/>
    <p:sldId id="398" r:id="rId88"/>
    <p:sldId id="399" r:id="rId89"/>
    <p:sldId id="322" r:id="rId90"/>
    <p:sldId id="323" r:id="rId91"/>
    <p:sldId id="324" r:id="rId92"/>
    <p:sldId id="328" r:id="rId93"/>
    <p:sldId id="329" r:id="rId94"/>
    <p:sldId id="330" r:id="rId95"/>
    <p:sldId id="335" r:id="rId96"/>
    <p:sldId id="404" r:id="rId97"/>
    <p:sldId id="331" r:id="rId98"/>
    <p:sldId id="383" r:id="rId99"/>
    <p:sldId id="384" r:id="rId100"/>
    <p:sldId id="332" r:id="rId101"/>
    <p:sldId id="333" r:id="rId102"/>
    <p:sldId id="334" r:id="rId103"/>
    <p:sldId id="400" r:id="rId104"/>
    <p:sldId id="341" r:id="rId105"/>
    <p:sldId id="371" r:id="rId106"/>
    <p:sldId id="361" r:id="rId107"/>
    <p:sldId id="342" r:id="rId108"/>
    <p:sldId id="343" r:id="rId109"/>
    <p:sldId id="344" r:id="rId110"/>
    <p:sldId id="345" r:id="rId111"/>
    <p:sldId id="346" r:id="rId112"/>
    <p:sldId id="347" r:id="rId113"/>
    <p:sldId id="349" r:id="rId114"/>
    <p:sldId id="375" r:id="rId115"/>
    <p:sldId id="363" r:id="rId116"/>
    <p:sldId id="373" r:id="rId117"/>
    <p:sldId id="374" r:id="rId118"/>
    <p:sldId id="362" r:id="rId119"/>
    <p:sldId id="364" r:id="rId120"/>
    <p:sldId id="365" r:id="rId121"/>
    <p:sldId id="350" r:id="rId122"/>
    <p:sldId id="352" r:id="rId123"/>
    <p:sldId id="351" r:id="rId124"/>
    <p:sldId id="382" r:id="rId125"/>
    <p:sldId id="380" r:id="rId126"/>
    <p:sldId id="381" r:id="rId127"/>
    <p:sldId id="379" r:id="rId128"/>
    <p:sldId id="378" r:id="rId129"/>
    <p:sldId id="403" r:id="rId130"/>
    <p:sldId id="377" r:id="rId131"/>
    <p:sldId id="376" r:id="rId132"/>
    <p:sldId id="370" r:id="rId133"/>
    <p:sldId id="369" r:id="rId134"/>
    <p:sldId id="353" r:id="rId135"/>
    <p:sldId id="354" r:id="rId136"/>
    <p:sldId id="355" r:id="rId137"/>
    <p:sldId id="372" r:id="rId138"/>
    <p:sldId id="356" r:id="rId139"/>
    <p:sldId id="357" r:id="rId140"/>
    <p:sldId id="358" r:id="rId1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9"/>
    <p:restoredTop sz="93009"/>
  </p:normalViewPr>
  <p:slideViewPr>
    <p:cSldViewPr snapToGrid="0" snapToObjects="1">
      <p:cViewPr varScale="1">
        <p:scale>
          <a:sx n="133" d="100"/>
          <a:sy n="133" d="100"/>
        </p:scale>
        <p:origin x="664" y="192"/>
      </p:cViewPr>
      <p:guideLst>
        <p:guide orient="horz" pos="2160"/>
        <p:guide pos="2880"/>
      </p:guideLst>
    </p:cSldViewPr>
  </p:slid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t>%</a:t>
            </a:r>
            <a:r>
              <a:rPr lang="en-US" baseline="0" dirty="0"/>
              <a:t> of revenue</a:t>
            </a:r>
            <a:endParaRPr lang="en-US" dirty="0"/>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Costs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051-9A41-AC31-6560AE45F84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051-9A41-AC31-6560AE45F84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051-9A41-AC31-6560AE45F84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051-9A41-AC31-6560AE45F84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Equipment</c:v>
                </c:pt>
                <c:pt idx="1">
                  <c:v>Construction</c:v>
                </c:pt>
                <c:pt idx="2">
                  <c:v>Operations</c:v>
                </c:pt>
              </c:strCache>
            </c:strRef>
          </c:cat>
          <c:val>
            <c:numRef>
              <c:f>Sheet1!$B$2:$B$5</c:f>
              <c:numCache>
                <c:formatCode>General</c:formatCode>
                <c:ptCount val="4"/>
                <c:pt idx="0">
                  <c:v>4.5</c:v>
                </c:pt>
                <c:pt idx="1">
                  <c:v>10.5</c:v>
                </c:pt>
                <c:pt idx="2">
                  <c:v>85</c:v>
                </c:pt>
              </c:numCache>
            </c:numRef>
          </c:val>
          <c:extLst>
            <c:ext xmlns:c16="http://schemas.microsoft.com/office/drawing/2014/chart" uri="{C3380CC4-5D6E-409C-BE32-E72D297353CC}">
              <c16:uniqueId val="{00000008-D051-9A41-AC31-6560AE45F843}"/>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overlay val="0"/>
    </c:title>
    <c:autoTitleDeleted val="0"/>
    <c:plotArea>
      <c:layout/>
      <c:lineChart>
        <c:grouping val="standard"/>
        <c:varyColors val="0"/>
        <c:ser>
          <c:idx val="0"/>
          <c:order val="0"/>
          <c:tx>
            <c:strRef>
              <c:f>Sheet1!$B$1</c:f>
              <c:strCache>
                <c:ptCount val="1"/>
                <c:pt idx="0">
                  <c:v>$/Mbps</c:v>
                </c:pt>
              </c:strCache>
            </c:strRef>
          </c:tx>
          <c:marker>
            <c:symbol val="none"/>
          </c:marker>
          <c:cat>
            <c:numRef>
              <c:f>Sheet1!$A$2:$A$19</c:f>
              <c:numCache>
                <c:formatCode>General</c:formatCode>
                <c:ptCount val="1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numCache>
            </c:numRef>
          </c:cat>
          <c:val>
            <c:numRef>
              <c:f>Sheet1!$B$2:$B$19</c:f>
              <c:numCache>
                <c:formatCode>General</c:formatCode>
                <c:ptCount val="18"/>
                <c:pt idx="0">
                  <c:v>1200</c:v>
                </c:pt>
                <c:pt idx="1">
                  <c:v>800</c:v>
                </c:pt>
                <c:pt idx="2">
                  <c:v>675</c:v>
                </c:pt>
                <c:pt idx="3">
                  <c:v>400</c:v>
                </c:pt>
                <c:pt idx="4">
                  <c:v>200</c:v>
                </c:pt>
                <c:pt idx="5">
                  <c:v>120</c:v>
                </c:pt>
                <c:pt idx="6">
                  <c:v>90</c:v>
                </c:pt>
                <c:pt idx="7">
                  <c:v>75</c:v>
                </c:pt>
                <c:pt idx="8">
                  <c:v>50</c:v>
                </c:pt>
                <c:pt idx="9">
                  <c:v>25</c:v>
                </c:pt>
                <c:pt idx="10">
                  <c:v>12</c:v>
                </c:pt>
                <c:pt idx="11">
                  <c:v>9</c:v>
                </c:pt>
                <c:pt idx="12">
                  <c:v>5</c:v>
                </c:pt>
                <c:pt idx="13">
                  <c:v>3.25</c:v>
                </c:pt>
                <c:pt idx="14">
                  <c:v>2.34</c:v>
                </c:pt>
                <c:pt idx="15">
                  <c:v>1.57</c:v>
                </c:pt>
                <c:pt idx="16">
                  <c:v>0.94</c:v>
                </c:pt>
                <c:pt idx="17">
                  <c:v>0.63</c:v>
                </c:pt>
              </c:numCache>
            </c:numRef>
          </c:val>
          <c:smooth val="0"/>
          <c:extLst>
            <c:ext xmlns:c16="http://schemas.microsoft.com/office/drawing/2014/chart" uri="{C3380CC4-5D6E-409C-BE32-E72D297353CC}">
              <c16:uniqueId val="{00000000-4715-2044-9B7A-9D624AF4066E}"/>
            </c:ext>
          </c:extLst>
        </c:ser>
        <c:dLbls>
          <c:showLegendKey val="0"/>
          <c:showVal val="0"/>
          <c:showCatName val="0"/>
          <c:showSerName val="0"/>
          <c:showPercent val="0"/>
          <c:showBubbleSize val="0"/>
        </c:dLbls>
        <c:smooth val="0"/>
        <c:axId val="2059127712"/>
        <c:axId val="2029251312"/>
      </c:lineChart>
      <c:catAx>
        <c:axId val="2059127712"/>
        <c:scaling>
          <c:orientation val="minMax"/>
        </c:scaling>
        <c:delete val="0"/>
        <c:axPos val="b"/>
        <c:numFmt formatCode="General" sourceLinked="1"/>
        <c:majorTickMark val="out"/>
        <c:minorTickMark val="none"/>
        <c:tickLblPos val="nextTo"/>
        <c:crossAx val="2029251312"/>
        <c:crosses val="autoZero"/>
        <c:auto val="1"/>
        <c:lblAlgn val="ctr"/>
        <c:lblOffset val="100"/>
        <c:noMultiLvlLbl val="0"/>
      </c:catAx>
      <c:valAx>
        <c:axId val="2029251312"/>
        <c:scaling>
          <c:logBase val="10"/>
          <c:orientation val="minMax"/>
        </c:scaling>
        <c:delete val="0"/>
        <c:axPos val="l"/>
        <c:majorGridlines/>
        <c:numFmt formatCode="General" sourceLinked="1"/>
        <c:majorTickMark val="out"/>
        <c:minorTickMark val="none"/>
        <c:tickLblPos val="nextTo"/>
        <c:crossAx val="20591277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3.png"/></Relationships>
</file>

<file path=ppt/drawings/drawing1.xml><?xml version="1.0" encoding="utf-8"?>
<c:userShapes xmlns:c="http://schemas.openxmlformats.org/drawingml/2006/chart">
  <cdr:relSizeAnchor xmlns:cdr="http://schemas.openxmlformats.org/drawingml/2006/chartDrawing">
    <cdr:from>
      <cdr:x>0.71212</cdr:x>
      <cdr:y>0.38424</cdr:y>
    </cdr:from>
    <cdr:to>
      <cdr:x>1</cdr:x>
      <cdr:y>1</cdr:y>
    </cdr:to>
    <cdr:pic>
      <cdr:nvPicPr>
        <cdr:cNvPr id="2" name="chart">
          <a:extLst xmlns:a="http://schemas.openxmlformats.org/drawingml/2006/main">
            <a:ext uri="{FF2B5EF4-FFF2-40B4-BE49-F238E27FC236}">
              <a16:creationId xmlns:a16="http://schemas.microsoft.com/office/drawing/2014/main" id="{F7540807-B480-D249-BE6F-B48DB8C3B87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72100" y="1981200"/>
          <a:ext cx="2171700" cy="31750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1CCBF3-5B9D-E942-91C1-A535B9F2CADD}" type="datetimeFigureOut">
              <a:rPr lang="en-US" smtClean="0"/>
              <a:t>2/1/19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1DF4D4-1D6B-854D-A1E7-CCB708AB794B}" type="slidenum">
              <a:rPr lang="en-US" smtClean="0"/>
              <a:t>‹#›</a:t>
            </a:fld>
            <a:endParaRPr lang="en-US"/>
          </a:p>
        </p:txBody>
      </p:sp>
    </p:spTree>
    <p:extLst>
      <p:ext uri="{BB962C8B-B14F-4D97-AF65-F5344CB8AC3E}">
        <p14:creationId xmlns:p14="http://schemas.microsoft.com/office/powerpoint/2010/main" val="10148060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885A4-2128-5146-B61C-DA2EF71FD191}" type="datetimeFigureOut">
              <a:rPr lang="en-US" smtClean="0"/>
              <a:t>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4793F2-8E8C-3342-8F05-97A4BC3E6913}" type="slidenum">
              <a:rPr lang="en-US" smtClean="0"/>
              <a:t>‹#›</a:t>
            </a:fld>
            <a:endParaRPr lang="en-US"/>
          </a:p>
        </p:txBody>
      </p:sp>
    </p:spTree>
    <p:extLst>
      <p:ext uri="{BB962C8B-B14F-4D97-AF65-F5344CB8AC3E}">
        <p14:creationId xmlns:p14="http://schemas.microsoft.com/office/powerpoint/2010/main" val="1656521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793F2-8E8C-3342-8F05-97A4BC3E6913}" type="slidenum">
              <a:rPr lang="en-US" smtClean="0"/>
              <a:t>1</a:t>
            </a:fld>
            <a:endParaRPr lang="en-US"/>
          </a:p>
        </p:txBody>
      </p:sp>
    </p:spTree>
    <p:extLst>
      <p:ext uri="{BB962C8B-B14F-4D97-AF65-F5344CB8AC3E}">
        <p14:creationId xmlns:p14="http://schemas.microsoft.com/office/powerpoint/2010/main" val="131756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Optical Illusions: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Content Providers and the Impending Transformation of International Transport </a:t>
            </a:r>
            <a:endParaRPr lang="en-US" dirty="0">
              <a:effectLst/>
            </a:endParaRPr>
          </a:p>
          <a:p>
            <a:r>
              <a:rPr lang="en-US" sz="1200" kern="1200" dirty="0">
                <a:solidFill>
                  <a:schemeClr val="tx1"/>
                </a:solidFill>
                <a:effectLst/>
                <a:latin typeface="+mn-lt"/>
                <a:ea typeface="+mn-ea"/>
                <a:cs typeface="+mn-cs"/>
              </a:rPr>
              <a:t>Tim </a:t>
            </a:r>
            <a:r>
              <a:rPr lang="en-US" sz="1200" kern="1200" dirty="0" err="1">
                <a:solidFill>
                  <a:schemeClr val="tx1"/>
                </a:solidFill>
                <a:effectLst/>
                <a:latin typeface="+mn-lt"/>
                <a:ea typeface="+mn-ea"/>
                <a:cs typeface="+mn-cs"/>
              </a:rPr>
              <a:t>Stronge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TeleGeography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NANOG 71</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94793F2-8E8C-3342-8F05-97A4BC3E6913}" type="slidenum">
              <a:rPr lang="en-US" smtClean="0"/>
              <a:t>55</a:t>
            </a:fld>
            <a:endParaRPr lang="en-US"/>
          </a:p>
        </p:txBody>
      </p:sp>
    </p:spTree>
    <p:extLst>
      <p:ext uri="{BB962C8B-B14F-4D97-AF65-F5344CB8AC3E}">
        <p14:creationId xmlns:p14="http://schemas.microsoft.com/office/powerpoint/2010/main" val="182433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www.voipsupply.com</a:t>
            </a:r>
            <a:r>
              <a:rPr lang="en-US" dirty="0"/>
              <a:t>/images/</a:t>
            </a:r>
            <a:r>
              <a:rPr lang="en-US" dirty="0" err="1"/>
              <a:t>voice_freq_range.jpg</a:t>
            </a:r>
            <a:endParaRPr lang="en-US" dirty="0"/>
          </a:p>
        </p:txBody>
      </p:sp>
      <p:sp>
        <p:nvSpPr>
          <p:cNvPr id="4" name="Slide Number Placeholder 3"/>
          <p:cNvSpPr>
            <a:spLocks noGrp="1"/>
          </p:cNvSpPr>
          <p:nvPr>
            <p:ph type="sldNum" sz="quarter" idx="10"/>
          </p:nvPr>
        </p:nvSpPr>
        <p:spPr/>
        <p:txBody>
          <a:bodyPr/>
          <a:lstStyle/>
          <a:p>
            <a:fld id="{D94793F2-8E8C-3342-8F05-97A4BC3E6913}" type="slidenum">
              <a:rPr lang="en-US" smtClean="0"/>
              <a:t>58</a:t>
            </a:fld>
            <a:endParaRPr lang="en-US"/>
          </a:p>
        </p:txBody>
      </p:sp>
    </p:spTree>
    <p:extLst>
      <p:ext uri="{BB962C8B-B14F-4D97-AF65-F5344CB8AC3E}">
        <p14:creationId xmlns:p14="http://schemas.microsoft.com/office/powerpoint/2010/main" val="375214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wireless.fcc.gov</a:t>
            </a:r>
            <a:r>
              <a:rPr lang="en-US" dirty="0"/>
              <a:t>/auctions/data/maps/</a:t>
            </a:r>
            <a:r>
              <a:rPr lang="en-US" dirty="0" err="1"/>
              <a:t>ea.pdf</a:t>
            </a:r>
            <a:endParaRPr lang="en-US" dirty="0"/>
          </a:p>
        </p:txBody>
      </p:sp>
      <p:sp>
        <p:nvSpPr>
          <p:cNvPr id="4" name="Slide Number Placeholder 3"/>
          <p:cNvSpPr>
            <a:spLocks noGrp="1"/>
          </p:cNvSpPr>
          <p:nvPr>
            <p:ph type="sldNum" sz="quarter" idx="10"/>
          </p:nvPr>
        </p:nvSpPr>
        <p:spPr/>
        <p:txBody>
          <a:bodyPr/>
          <a:lstStyle/>
          <a:p>
            <a:fld id="{D94793F2-8E8C-3342-8F05-97A4BC3E6913}" type="slidenum">
              <a:rPr lang="en-US" smtClean="0"/>
              <a:t>69</a:t>
            </a:fld>
            <a:endParaRPr lang="en-US"/>
          </a:p>
        </p:txBody>
      </p:sp>
    </p:spTree>
    <p:extLst>
      <p:ext uri="{BB962C8B-B14F-4D97-AF65-F5344CB8AC3E}">
        <p14:creationId xmlns:p14="http://schemas.microsoft.com/office/powerpoint/2010/main" val="143764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hackadaycom.files.wordpress.com</a:t>
            </a:r>
            <a:r>
              <a:rPr lang="en-US" dirty="0"/>
              <a:t>/2013/01/dial-up-handshake-</a:t>
            </a:r>
            <a:r>
              <a:rPr lang="en-US" dirty="0" err="1"/>
              <a:t>infographic.png</a:t>
            </a:r>
            <a:endParaRPr lang="en-US" dirty="0"/>
          </a:p>
        </p:txBody>
      </p:sp>
      <p:sp>
        <p:nvSpPr>
          <p:cNvPr id="4" name="Slide Number Placeholder 3"/>
          <p:cNvSpPr>
            <a:spLocks noGrp="1"/>
          </p:cNvSpPr>
          <p:nvPr>
            <p:ph type="sldNum" sz="quarter" idx="10"/>
          </p:nvPr>
        </p:nvSpPr>
        <p:spPr/>
        <p:txBody>
          <a:bodyPr/>
          <a:lstStyle/>
          <a:p>
            <a:fld id="{D94793F2-8E8C-3342-8F05-97A4BC3E6913}" type="slidenum">
              <a:rPr lang="en-US" smtClean="0"/>
              <a:t>70</a:t>
            </a:fld>
            <a:endParaRPr lang="en-US"/>
          </a:p>
        </p:txBody>
      </p:sp>
    </p:spTree>
    <p:extLst>
      <p:ext uri="{BB962C8B-B14F-4D97-AF65-F5344CB8AC3E}">
        <p14:creationId xmlns:p14="http://schemas.microsoft.com/office/powerpoint/2010/main" val="2654404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793F2-8E8C-3342-8F05-97A4BC3E6913}" type="slidenum">
              <a:rPr lang="en-US" smtClean="0"/>
              <a:t>73</a:t>
            </a:fld>
            <a:endParaRPr lang="en-US"/>
          </a:p>
        </p:txBody>
      </p:sp>
    </p:spTree>
    <p:extLst>
      <p:ext uri="{BB962C8B-B14F-4D97-AF65-F5344CB8AC3E}">
        <p14:creationId xmlns:p14="http://schemas.microsoft.com/office/powerpoint/2010/main" val="446450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ITU Q.552</a:t>
            </a:r>
            <a:endParaRPr lang="en-US" dirty="0"/>
          </a:p>
        </p:txBody>
      </p:sp>
      <p:sp>
        <p:nvSpPr>
          <p:cNvPr id="4" name="Slide Number Placeholder 3"/>
          <p:cNvSpPr>
            <a:spLocks noGrp="1"/>
          </p:cNvSpPr>
          <p:nvPr>
            <p:ph type="sldNum" sz="quarter" idx="10"/>
          </p:nvPr>
        </p:nvSpPr>
        <p:spPr/>
        <p:txBody>
          <a:bodyPr/>
          <a:lstStyle/>
          <a:p>
            <a:fld id="{D94793F2-8E8C-3342-8F05-97A4BC3E6913}" type="slidenum">
              <a:rPr lang="en-US" smtClean="0"/>
              <a:t>75</a:t>
            </a:fld>
            <a:endParaRPr lang="en-US"/>
          </a:p>
        </p:txBody>
      </p:sp>
    </p:spTree>
    <p:extLst>
      <p:ext uri="{BB962C8B-B14F-4D97-AF65-F5344CB8AC3E}">
        <p14:creationId xmlns:p14="http://schemas.microsoft.com/office/powerpoint/2010/main" val="199318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lvl1pPr defTabSz="914485">
              <a:defRPr sz="2300">
                <a:solidFill>
                  <a:schemeClr val="tx1"/>
                </a:solidFill>
                <a:latin typeface="Arial" charset="0"/>
                <a:ea typeface="ＭＳ Ｐゴシック" charset="0"/>
                <a:cs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fld id="{62DC98AB-1004-F947-9961-F761C440510A}" type="slidenum">
              <a:rPr lang="en-US" sz="1200">
                <a:latin typeface="Times New Roman" charset="0"/>
              </a:rPr>
              <a:pPr/>
              <a:t>76</a:t>
            </a:fld>
            <a:endParaRPr lang="en-US" sz="1200">
              <a:latin typeface="Times New Roman"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r>
              <a:rPr lang="en-US">
                <a:latin typeface="Times New Roman" charset="0"/>
              </a:rPr>
              <a:t>Two simple multiple access control techniques.</a:t>
            </a:r>
          </a:p>
          <a:p>
            <a:endParaRPr lang="en-US">
              <a:latin typeface="Times New Roman" charset="0"/>
            </a:endParaRPr>
          </a:p>
          <a:p>
            <a:r>
              <a:rPr lang="en-US">
                <a:latin typeface="Times New Roman" charset="0"/>
              </a:rPr>
              <a:t>Each mobile</a:t>
            </a:r>
            <a:r>
              <a:rPr lang="ja-JP" altLang="en-US">
                <a:latin typeface="Times New Roman" charset="0"/>
              </a:rPr>
              <a:t>’</a:t>
            </a:r>
            <a:r>
              <a:rPr lang="en-US" altLang="ja-JP">
                <a:latin typeface="Times New Roman" charset="0"/>
              </a:rPr>
              <a:t>s share of the bandwidth is divided into portions for the uplink and the downlink. Also, possibly, out of band signaling.</a:t>
            </a:r>
          </a:p>
          <a:p>
            <a:endParaRPr lang="en-US">
              <a:latin typeface="Times New Roman" charset="0"/>
            </a:endParaRPr>
          </a:p>
          <a:p>
            <a:r>
              <a:rPr lang="en-US">
                <a:latin typeface="Times New Roman" charset="0"/>
              </a:rPr>
              <a:t>As we will see, used in AMPS, GSM, IS-54/136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817451B-DB82-BB43-BEBA-BCBFCC7C4EFB}" type="slidenum">
              <a:rPr lang="en-US"/>
              <a:pPr/>
              <a:t>79</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dirty="0"/>
              <a:t>http://</a:t>
            </a:r>
            <a:r>
              <a:rPr lang="en-US" dirty="0" err="1"/>
              <a:t>www.broadband.gov/ws_fixed_bb.html</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5F8210-DAAB-40B0-8D83-AFA7D032042B}" type="slidenum">
              <a:rPr lang="en-US" smtClean="0"/>
              <a:pPr>
                <a:defRPr/>
              </a:pPr>
              <a:t>82</a:t>
            </a:fld>
            <a:endParaRPr lang="en-US" dirty="0"/>
          </a:p>
        </p:txBody>
      </p:sp>
    </p:spTree>
    <p:extLst>
      <p:ext uri="{BB962C8B-B14F-4D97-AF65-F5344CB8AC3E}">
        <p14:creationId xmlns:p14="http://schemas.microsoft.com/office/powerpoint/2010/main" val="244525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Telecom &amp; Networking Equipment The Cable Equipment Playbook – Opportunity for Investors,</a:t>
            </a:r>
            <a:r>
              <a:rPr lang="en-US" sz="1200" b="0" kern="1200" baseline="0" dirty="0">
                <a:solidFill>
                  <a:schemeClr val="tx1"/>
                </a:solidFill>
                <a:effectLst/>
                <a:latin typeface="+mn-lt"/>
                <a:ea typeface="+mn-ea"/>
                <a:cs typeface="+mn-cs"/>
              </a:rPr>
              <a:t> Oct. 4, 2017, Jefferies</a:t>
            </a:r>
            <a:endParaRPr lang="en-US" b="0" dirty="0"/>
          </a:p>
        </p:txBody>
      </p:sp>
      <p:sp>
        <p:nvSpPr>
          <p:cNvPr id="4" name="Slide Number Placeholder 3"/>
          <p:cNvSpPr>
            <a:spLocks noGrp="1"/>
          </p:cNvSpPr>
          <p:nvPr>
            <p:ph type="sldNum" sz="quarter" idx="10"/>
          </p:nvPr>
        </p:nvSpPr>
        <p:spPr/>
        <p:txBody>
          <a:bodyPr/>
          <a:lstStyle/>
          <a:p>
            <a:fld id="{D94793F2-8E8C-3342-8F05-97A4BC3E6913}" type="slidenum">
              <a:rPr lang="en-US" smtClean="0"/>
              <a:t>88</a:t>
            </a:fld>
            <a:endParaRPr lang="en-US"/>
          </a:p>
        </p:txBody>
      </p:sp>
    </p:spTree>
    <p:extLst>
      <p:ext uri="{BB962C8B-B14F-4D97-AF65-F5344CB8AC3E}">
        <p14:creationId xmlns:p14="http://schemas.microsoft.com/office/powerpoint/2010/main" val="28628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Benjamin</a:t>
            </a:r>
          </a:p>
        </p:txBody>
      </p:sp>
      <p:sp>
        <p:nvSpPr>
          <p:cNvPr id="4" name="Slide Number Placeholder 3"/>
          <p:cNvSpPr>
            <a:spLocks noGrp="1"/>
          </p:cNvSpPr>
          <p:nvPr>
            <p:ph type="sldNum" sz="quarter" idx="10"/>
          </p:nvPr>
        </p:nvSpPr>
        <p:spPr/>
        <p:txBody>
          <a:bodyPr/>
          <a:lstStyle/>
          <a:p>
            <a:fld id="{933F7A73-B34B-2545-8E93-2CFD529B4D28}" type="slidenum">
              <a:rPr lang="en-US" smtClean="0"/>
              <a:t>15</a:t>
            </a:fld>
            <a:endParaRPr lang="en-US"/>
          </a:p>
        </p:txBody>
      </p:sp>
    </p:spTree>
    <p:extLst>
      <p:ext uri="{BB962C8B-B14F-4D97-AF65-F5344CB8AC3E}">
        <p14:creationId xmlns:p14="http://schemas.microsoft.com/office/powerpoint/2010/main" val="2537732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414" y="8684381"/>
            <a:ext cx="2972098" cy="458108"/>
          </a:xfrm>
          <a:prstGeom prst="rect">
            <a:avLst/>
          </a:prstGeom>
          <a:noFill/>
          <a:ln w="9525">
            <a:noFill/>
            <a:miter lim="800000"/>
            <a:headEnd/>
            <a:tailEnd/>
          </a:ln>
        </p:spPr>
        <p:txBody>
          <a:bodyPr lIns="91424" tIns="45713" rIns="91424" bIns="45713" anchor="b">
            <a:prstTxWarp prst="textNoShape">
              <a:avLst/>
            </a:prstTxWarp>
          </a:bodyPr>
          <a:lstStyle/>
          <a:p>
            <a:pPr algn="r" defTabSz="914485"/>
            <a:fld id="{7943BD77-923D-4E47-9D33-7170D676B743}" type="slidenum">
              <a:rPr lang="en-US" sz="1100"/>
              <a:pPr algn="r" defTabSz="914485"/>
              <a:t>89</a:t>
            </a:fld>
            <a:endParaRPr lang="en-US" sz="110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rPr>
              <a:t>http://</a:t>
            </a:r>
            <a:r>
              <a:rPr lang="en-US" dirty="0" err="1">
                <a:latin typeface="Arial" pitchFamily="-109" charset="0"/>
                <a:ea typeface="ＭＳ Ｐゴシック" pitchFamily="-109" charset="-128"/>
              </a:rPr>
              <a:t>www.broadband.gov/ws_fixed_bb.html</a:t>
            </a:r>
            <a:endParaRPr lang="en-US" dirty="0">
              <a:latin typeface="Arial" pitchFamily="-109" charset="0"/>
              <a:ea typeface="ＭＳ Ｐゴシック" pitchFamily="-10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414" y="8684381"/>
            <a:ext cx="2972098" cy="458108"/>
          </a:xfrm>
          <a:prstGeom prst="rect">
            <a:avLst/>
          </a:prstGeom>
          <a:noFill/>
          <a:ln w="9525">
            <a:noFill/>
            <a:miter lim="800000"/>
            <a:headEnd/>
            <a:tailEnd/>
          </a:ln>
        </p:spPr>
        <p:txBody>
          <a:bodyPr lIns="91424" tIns="45713" rIns="91424" bIns="45713" anchor="b">
            <a:prstTxWarp prst="textNoShape">
              <a:avLst/>
            </a:prstTxWarp>
          </a:bodyPr>
          <a:lstStyle/>
          <a:p>
            <a:pPr algn="r" defTabSz="914485"/>
            <a:fld id="{972C1DF6-EB19-0440-BCE8-292F0B843AC7}" type="slidenum">
              <a:rPr lang="en-US" sz="1100"/>
              <a:pPr algn="r" defTabSz="914485"/>
              <a:t>90</a:t>
            </a:fld>
            <a:endParaRPr lang="en-US" sz="11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marL="79375">
              <a:spcBef>
                <a:spcPts val="413"/>
              </a:spcBef>
            </a:pPr>
            <a:r>
              <a:rPr lang="en-US">
                <a:solidFill>
                  <a:srgbClr val="000000"/>
                </a:solidFill>
                <a:ea typeface="Arial" pitchFamily="-111" charset="0"/>
                <a:cs typeface="Arial" pitchFamily="-111" charset="0"/>
                <a:sym typeface="Arial" pitchFamily="-111" charset="0"/>
              </a:rPr>
              <a:t>by Brian Whitton, Verizon Networks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www.itu.int</a:t>
            </a:r>
            <a:r>
              <a:rPr lang="en-US" dirty="0"/>
              <a:t>/</a:t>
            </a:r>
            <a:r>
              <a:rPr lang="en-US" dirty="0" err="1"/>
              <a:t>en</a:t>
            </a:r>
            <a:r>
              <a:rPr lang="en-US" dirty="0"/>
              <a:t>/ITU-R/space/workshops/SISS-2016/Documents/OneWeb%20.pdf</a:t>
            </a:r>
          </a:p>
        </p:txBody>
      </p:sp>
      <p:sp>
        <p:nvSpPr>
          <p:cNvPr id="4" name="Slide Number Placeholder 3"/>
          <p:cNvSpPr>
            <a:spLocks noGrp="1"/>
          </p:cNvSpPr>
          <p:nvPr>
            <p:ph type="sldNum" sz="quarter" idx="10"/>
          </p:nvPr>
        </p:nvSpPr>
        <p:spPr/>
        <p:txBody>
          <a:bodyPr/>
          <a:lstStyle/>
          <a:p>
            <a:fld id="{D94793F2-8E8C-3342-8F05-97A4BC3E6913}" type="slidenum">
              <a:rPr lang="en-US" smtClean="0"/>
              <a:t>98</a:t>
            </a:fld>
            <a:endParaRPr lang="en-US"/>
          </a:p>
        </p:txBody>
      </p:sp>
    </p:spTree>
    <p:extLst>
      <p:ext uri="{BB962C8B-B14F-4D97-AF65-F5344CB8AC3E}">
        <p14:creationId xmlns:p14="http://schemas.microsoft.com/office/powerpoint/2010/main" val="1821412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www.itu.int</a:t>
            </a:r>
            <a:r>
              <a:rPr lang="en-US" dirty="0"/>
              <a:t>/</a:t>
            </a:r>
            <a:r>
              <a:rPr lang="en-US" dirty="0" err="1"/>
              <a:t>en</a:t>
            </a:r>
            <a:r>
              <a:rPr lang="en-US" dirty="0"/>
              <a:t>/ITU-R/space/workshops/SISS-2016/Documents/OneWeb%20.pdf</a:t>
            </a:r>
          </a:p>
        </p:txBody>
      </p:sp>
      <p:sp>
        <p:nvSpPr>
          <p:cNvPr id="4" name="Slide Number Placeholder 3"/>
          <p:cNvSpPr>
            <a:spLocks noGrp="1"/>
          </p:cNvSpPr>
          <p:nvPr>
            <p:ph type="sldNum" sz="quarter" idx="10"/>
          </p:nvPr>
        </p:nvSpPr>
        <p:spPr/>
        <p:txBody>
          <a:bodyPr/>
          <a:lstStyle/>
          <a:p>
            <a:fld id="{D94793F2-8E8C-3342-8F05-97A4BC3E6913}" type="slidenum">
              <a:rPr lang="en-US" smtClean="0"/>
              <a:t>99</a:t>
            </a:fld>
            <a:endParaRPr lang="en-US"/>
          </a:p>
        </p:txBody>
      </p:sp>
    </p:spTree>
    <p:extLst>
      <p:ext uri="{BB962C8B-B14F-4D97-AF65-F5344CB8AC3E}">
        <p14:creationId xmlns:p14="http://schemas.microsoft.com/office/powerpoint/2010/main" val="177334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opex</a:t>
            </a:r>
            <a:r>
              <a:rPr lang="en-US" dirty="0"/>
              <a:t> ratios: Deloitte</a:t>
            </a:r>
          </a:p>
        </p:txBody>
      </p:sp>
      <p:sp>
        <p:nvSpPr>
          <p:cNvPr id="4" name="Slide Number Placeholder 3"/>
          <p:cNvSpPr>
            <a:spLocks noGrp="1"/>
          </p:cNvSpPr>
          <p:nvPr>
            <p:ph type="sldNum" sz="quarter" idx="10"/>
          </p:nvPr>
        </p:nvSpPr>
        <p:spPr/>
        <p:txBody>
          <a:bodyPr/>
          <a:lstStyle/>
          <a:p>
            <a:fld id="{3B5E01B2-A4DF-E949-9ACF-FC77D3EEC206}" type="slidenum">
              <a:rPr lang="en-US" smtClean="0"/>
              <a:t>105</a:t>
            </a:fld>
            <a:endParaRPr lang="en-US"/>
          </a:p>
        </p:txBody>
      </p:sp>
    </p:spTree>
    <p:extLst>
      <p:ext uri="{BB962C8B-B14F-4D97-AF65-F5344CB8AC3E}">
        <p14:creationId xmlns:p14="http://schemas.microsoft.com/office/powerpoint/2010/main" val="975585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file:///Users/</a:t>
            </a:r>
            <a:r>
              <a:rPr lang="en-US" dirty="0" err="1"/>
              <a:t>hgs</a:t>
            </a:r>
            <a:r>
              <a:rPr lang="en-US" dirty="0"/>
              <a:t>/Downloads/1997_Mar_Trends.pdf</a:t>
            </a:r>
          </a:p>
        </p:txBody>
      </p:sp>
      <p:sp>
        <p:nvSpPr>
          <p:cNvPr id="4" name="Slide Number Placeholder 3"/>
          <p:cNvSpPr>
            <a:spLocks noGrp="1"/>
          </p:cNvSpPr>
          <p:nvPr>
            <p:ph type="sldNum" sz="quarter" idx="10"/>
          </p:nvPr>
        </p:nvSpPr>
        <p:spPr/>
        <p:txBody>
          <a:bodyPr/>
          <a:lstStyle/>
          <a:p>
            <a:fld id="{3B5E01B2-A4DF-E949-9ACF-FC77D3EEC206}" type="slidenum">
              <a:rPr lang="en-US" smtClean="0"/>
              <a:t>114</a:t>
            </a:fld>
            <a:endParaRPr lang="en-US"/>
          </a:p>
        </p:txBody>
      </p:sp>
    </p:spTree>
    <p:extLst>
      <p:ext uri="{BB962C8B-B14F-4D97-AF65-F5344CB8AC3E}">
        <p14:creationId xmlns:p14="http://schemas.microsoft.com/office/powerpoint/2010/main" val="640662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dx.doi.org</a:t>
            </a:r>
            <a:r>
              <a:rPr lang="en-US" dirty="0"/>
              <a:t>/10.1787/20716826</a:t>
            </a:r>
          </a:p>
          <a:p>
            <a:r>
              <a:rPr lang="en-US" dirty="0"/>
              <a:t>http://</a:t>
            </a:r>
            <a:r>
              <a:rPr lang="en-US" dirty="0" err="1"/>
              <a:t>www.oecd.org</a:t>
            </a:r>
            <a:r>
              <a:rPr lang="en-US" dirty="0"/>
              <a:t>/</a:t>
            </a:r>
            <a:r>
              <a:rPr lang="en-US" dirty="0" err="1"/>
              <a:t>sti</a:t>
            </a:r>
            <a:r>
              <a:rPr lang="en-US"/>
              <a:t>/broadband/2-7.pdf</a:t>
            </a:r>
          </a:p>
        </p:txBody>
      </p:sp>
      <p:sp>
        <p:nvSpPr>
          <p:cNvPr id="4" name="Slide Number Placeholder 3"/>
          <p:cNvSpPr>
            <a:spLocks noGrp="1"/>
          </p:cNvSpPr>
          <p:nvPr>
            <p:ph type="sldNum" sz="quarter" idx="10"/>
          </p:nvPr>
        </p:nvSpPr>
        <p:spPr/>
        <p:txBody>
          <a:bodyPr/>
          <a:lstStyle/>
          <a:p>
            <a:fld id="{3B5E01B2-A4DF-E949-9ACF-FC77D3EEC206}" type="slidenum">
              <a:rPr lang="en-US" smtClean="0"/>
              <a:t>117</a:t>
            </a:fld>
            <a:endParaRPr lang="en-US"/>
          </a:p>
        </p:txBody>
      </p:sp>
    </p:spTree>
    <p:extLst>
      <p:ext uri="{BB962C8B-B14F-4D97-AF65-F5344CB8AC3E}">
        <p14:creationId xmlns:p14="http://schemas.microsoft.com/office/powerpoint/2010/main" val="1606387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aws.amazon.com</a:t>
            </a:r>
            <a:r>
              <a:rPr lang="en-US" dirty="0"/>
              <a:t>/blogs/</a:t>
            </a:r>
            <a:r>
              <a:rPr lang="en-US" dirty="0" err="1"/>
              <a:t>aws</a:t>
            </a:r>
            <a:r>
              <a:rPr lang="en-US"/>
              <a:t>/aws-importexport-snowball-transfer-1-petabyte-per-week-using-amazon-owned-storage-appliances/</a:t>
            </a:r>
          </a:p>
        </p:txBody>
      </p:sp>
      <p:sp>
        <p:nvSpPr>
          <p:cNvPr id="4" name="Slide Number Placeholder 3"/>
          <p:cNvSpPr>
            <a:spLocks noGrp="1"/>
          </p:cNvSpPr>
          <p:nvPr>
            <p:ph type="sldNum" sz="quarter" idx="10"/>
          </p:nvPr>
        </p:nvSpPr>
        <p:spPr/>
        <p:txBody>
          <a:bodyPr/>
          <a:lstStyle/>
          <a:p>
            <a:fld id="{D94793F2-8E8C-3342-8F05-97A4BC3E6913}" type="slidenum">
              <a:rPr lang="en-US" smtClean="0"/>
              <a:t>119</a:t>
            </a:fld>
            <a:endParaRPr lang="en-US"/>
          </a:p>
        </p:txBody>
      </p:sp>
    </p:spTree>
    <p:extLst>
      <p:ext uri="{BB962C8B-B14F-4D97-AF65-F5344CB8AC3E}">
        <p14:creationId xmlns:p14="http://schemas.microsoft.com/office/powerpoint/2010/main" val="203303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5F06E4-1E70-6448-B485-85C3438B8AB9}" type="slidenum">
              <a:rPr lang="en-US" smtClean="0"/>
              <a:t>122</a:t>
            </a:fld>
            <a:endParaRPr lang="en-US"/>
          </a:p>
        </p:txBody>
      </p:sp>
    </p:spTree>
    <p:extLst>
      <p:ext uri="{BB962C8B-B14F-4D97-AF65-F5344CB8AC3E}">
        <p14:creationId xmlns:p14="http://schemas.microsoft.com/office/powerpoint/2010/main" val="3875279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www.iec.ch</a:t>
            </a:r>
            <a:r>
              <a:rPr lang="en-US" dirty="0"/>
              <a:t>/</a:t>
            </a:r>
            <a:r>
              <a:rPr lang="en-US" dirty="0" err="1"/>
              <a:t>worldplugs</a:t>
            </a:r>
            <a:r>
              <a:rPr lang="en-US" dirty="0"/>
              <a:t>/</a:t>
            </a:r>
            <a:r>
              <a:rPr lang="en-US" dirty="0" err="1"/>
              <a:t>history.htm</a:t>
            </a:r>
            <a:endParaRPr lang="en-US" dirty="0"/>
          </a:p>
          <a:p>
            <a:r>
              <a:rPr lang="en-US" dirty="0"/>
              <a:t>https://</a:t>
            </a:r>
            <a:r>
              <a:rPr lang="en-US" dirty="0" err="1"/>
              <a:t>rustbeltanthro.wordpress.com</a:t>
            </a:r>
            <a:r>
              <a:rPr lang="en-US" dirty="0"/>
              <a:t>/2015/04/02/mapping-electrical-sockets-and-plugs-a-history-of-colonialism-war-and-non-globalization/</a:t>
            </a:r>
          </a:p>
          <a:p>
            <a:r>
              <a:rPr lang="en-US" dirty="0"/>
              <a:t>http://</a:t>
            </a:r>
            <a:r>
              <a:rPr lang="en-US" dirty="0" err="1"/>
              <a:t>www.mosaicshades.com</a:t>
            </a:r>
            <a:r>
              <a:rPr lang="en-US" dirty="0"/>
              <a:t>/antique2005/sockets/</a:t>
            </a:r>
          </a:p>
        </p:txBody>
      </p:sp>
      <p:sp>
        <p:nvSpPr>
          <p:cNvPr id="4" name="Slide Number Placeholder 3"/>
          <p:cNvSpPr>
            <a:spLocks noGrp="1"/>
          </p:cNvSpPr>
          <p:nvPr>
            <p:ph type="sldNum" sz="quarter" idx="10"/>
          </p:nvPr>
        </p:nvSpPr>
        <p:spPr/>
        <p:txBody>
          <a:bodyPr/>
          <a:lstStyle/>
          <a:p>
            <a:fld id="{D94793F2-8E8C-3342-8F05-97A4BC3E6913}" type="slidenum">
              <a:rPr lang="en-US" smtClean="0"/>
              <a:t>16</a:t>
            </a:fld>
            <a:endParaRPr lang="en-US"/>
          </a:p>
        </p:txBody>
      </p:sp>
    </p:spTree>
    <p:extLst>
      <p:ext uri="{BB962C8B-B14F-4D97-AF65-F5344CB8AC3E}">
        <p14:creationId xmlns:p14="http://schemas.microsoft.com/office/powerpoint/2010/main" val="160512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a:t>FedEx and EC2 prices as of 09/15/09</a:t>
            </a:r>
          </a:p>
          <a:p>
            <a:r>
              <a:rPr lang="en-US" dirty="0"/>
              <a:t>CDN: http://</a:t>
            </a:r>
            <a:r>
              <a:rPr lang="en-US" dirty="0" err="1"/>
              <a:t>www.mindbranch.com</a:t>
            </a:r>
            <a:r>
              <a:rPr lang="en-US" dirty="0"/>
              <a:t>/listing/product/R678-29.html</a:t>
            </a:r>
          </a:p>
          <a:p>
            <a:r>
              <a:rPr lang="en-US" dirty="0"/>
              <a:t>http://</a:t>
            </a:r>
            <a:r>
              <a:rPr lang="en-US" dirty="0" err="1"/>
              <a:t>www.cdnpricing.com</a:t>
            </a:r>
            <a:r>
              <a:rPr lang="en-US" dirty="0"/>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www.ers.usda.gov</a:t>
            </a:r>
            <a:r>
              <a:rPr lang="en-US" dirty="0"/>
              <a:t>/topics/rural-economy-population/rural-classifications/what-is-</a:t>
            </a:r>
            <a:r>
              <a:rPr lang="en-US" dirty="0" err="1"/>
              <a:t>rural.aspx</a:t>
            </a:r>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126</a:t>
            </a:fld>
            <a:endParaRPr lang="en-US"/>
          </a:p>
        </p:txBody>
      </p:sp>
    </p:spTree>
    <p:extLst>
      <p:ext uri="{BB962C8B-B14F-4D97-AF65-F5344CB8AC3E}">
        <p14:creationId xmlns:p14="http://schemas.microsoft.com/office/powerpoint/2010/main" val="613936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fivethirtyeight.com</a:t>
            </a:r>
            <a:r>
              <a:rPr lang="en-US" dirty="0"/>
              <a:t>/features/the-worst-internet-in-</a:t>
            </a:r>
            <a:r>
              <a:rPr lang="en-US" dirty="0" err="1"/>
              <a:t>america</a:t>
            </a:r>
            <a:r>
              <a:rPr lang="en-US" dirty="0"/>
              <a:t>/</a:t>
            </a:r>
          </a:p>
        </p:txBody>
      </p:sp>
      <p:sp>
        <p:nvSpPr>
          <p:cNvPr id="4" name="Slide Number Placeholder 3"/>
          <p:cNvSpPr>
            <a:spLocks noGrp="1"/>
          </p:cNvSpPr>
          <p:nvPr>
            <p:ph type="sldNum" sz="quarter" idx="10"/>
          </p:nvPr>
        </p:nvSpPr>
        <p:spPr/>
        <p:txBody>
          <a:bodyPr/>
          <a:lstStyle/>
          <a:p>
            <a:fld id="{3B5E01B2-A4DF-E949-9ACF-FC77D3EEC206}" type="slidenum">
              <a:rPr lang="en-US" smtClean="0"/>
              <a:t>128</a:t>
            </a:fld>
            <a:endParaRPr lang="en-US"/>
          </a:p>
        </p:txBody>
      </p:sp>
    </p:spTree>
    <p:extLst>
      <p:ext uri="{BB962C8B-B14F-4D97-AF65-F5344CB8AC3E}">
        <p14:creationId xmlns:p14="http://schemas.microsoft.com/office/powerpoint/2010/main" val="1076585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remagazine.coop</a:t>
            </a:r>
            <a:r>
              <a:rPr lang="en-US" dirty="0"/>
              <a:t>/flashbacks-rural-electrification-cartogram-numbers/</a:t>
            </a:r>
          </a:p>
        </p:txBody>
      </p:sp>
      <p:sp>
        <p:nvSpPr>
          <p:cNvPr id="4" name="Slide Number Placeholder 3"/>
          <p:cNvSpPr>
            <a:spLocks noGrp="1"/>
          </p:cNvSpPr>
          <p:nvPr>
            <p:ph type="sldNum" sz="quarter" idx="10"/>
          </p:nvPr>
        </p:nvSpPr>
        <p:spPr/>
        <p:txBody>
          <a:bodyPr/>
          <a:lstStyle/>
          <a:p>
            <a:fld id="{3B5E01B2-A4DF-E949-9ACF-FC77D3EEC206}" type="slidenum">
              <a:rPr lang="en-US" smtClean="0"/>
              <a:t>130</a:t>
            </a:fld>
            <a:endParaRPr lang="en-US"/>
          </a:p>
        </p:txBody>
      </p:sp>
    </p:spTree>
    <p:extLst>
      <p:ext uri="{BB962C8B-B14F-4D97-AF65-F5344CB8AC3E}">
        <p14:creationId xmlns:p14="http://schemas.microsoft.com/office/powerpoint/2010/main" val="436234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Assessing the Impact of Removing Regulatory Barriers on Next Generation Wireless and Wireline Broadband Infrastructure Investment”, 2017</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www.greatachievements.org</a:t>
            </a:r>
            <a:r>
              <a:rPr lang="en-US" dirty="0"/>
              <a:t>/?id=2990 (rural electric)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fas.org</a:t>
            </a:r>
            <a:r>
              <a:rPr lang="en-US" dirty="0"/>
              <a:t>/</a:t>
            </a:r>
            <a:r>
              <a:rPr lang="en-US" dirty="0" err="1"/>
              <a:t>sgp</a:t>
            </a:r>
            <a:r>
              <a:rPr lang="en-US" dirty="0"/>
              <a:t>/</a:t>
            </a:r>
            <a:r>
              <a:rPr lang="en-US" dirty="0" err="1"/>
              <a:t>crs</a:t>
            </a:r>
            <a:r>
              <a:rPr lang="en-US" dirty="0"/>
              <a:t>/</a:t>
            </a:r>
            <a:r>
              <a:rPr lang="en-US" dirty="0" err="1"/>
              <a:t>misc</a:t>
            </a:r>
            <a:r>
              <a:rPr lang="en-US"/>
              <a:t>/RL33816.pdf</a:t>
            </a:r>
          </a:p>
        </p:txBody>
      </p:sp>
      <p:sp>
        <p:nvSpPr>
          <p:cNvPr id="4" name="Slide Number Placeholder 3"/>
          <p:cNvSpPr>
            <a:spLocks noGrp="1"/>
          </p:cNvSpPr>
          <p:nvPr>
            <p:ph type="sldNum" sz="quarter" idx="10"/>
          </p:nvPr>
        </p:nvSpPr>
        <p:spPr/>
        <p:txBody>
          <a:bodyPr/>
          <a:lstStyle/>
          <a:p>
            <a:fld id="{3B5E01B2-A4DF-E949-9ACF-FC77D3EEC206}" type="slidenum">
              <a:rPr lang="en-US" smtClean="0"/>
              <a:t>131</a:t>
            </a:fld>
            <a:endParaRPr lang="en-US"/>
          </a:p>
        </p:txBody>
      </p:sp>
    </p:spTree>
    <p:extLst>
      <p:ext uri="{BB962C8B-B14F-4D97-AF65-F5344CB8AC3E}">
        <p14:creationId xmlns:p14="http://schemas.microsoft.com/office/powerpoint/2010/main" val="812037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Manhattan: 508</a:t>
            </a:r>
            <a:r>
              <a:rPr lang="en-US" baseline="0" dirty="0"/>
              <a:t> road miles - http://</a:t>
            </a:r>
            <a:r>
              <a:rPr lang="en-US" baseline="0" dirty="0" err="1"/>
              <a:t>venus.fcny.org</a:t>
            </a:r>
            <a:r>
              <a:rPr lang="en-US" baseline="0" dirty="0"/>
              <a:t>/</a:t>
            </a:r>
            <a:r>
              <a:rPr lang="en-US" baseline="0" dirty="0" err="1"/>
              <a:t>cmgp</a:t>
            </a:r>
            <a:r>
              <a:rPr lang="en-US" baseline="0" dirty="0"/>
              <a:t>/streets/pages/2001PDF/Report/</a:t>
            </a:r>
            <a:r>
              <a:rPr lang="en-US" baseline="0" dirty="0" err="1"/>
              <a:t>DFMN.pdf</a:t>
            </a:r>
            <a:r>
              <a:rPr lang="en-US" baseline="0" dirty="0"/>
              <a:t> ; Wikipedia: 738,644 households in Manhattan</a:t>
            </a:r>
          </a:p>
          <a:p>
            <a:r>
              <a:rPr lang="en-US" baseline="0" dirty="0"/>
              <a:t>Alaska: 15,178 miles; 741,894 population</a:t>
            </a:r>
          </a:p>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132</a:t>
            </a:fld>
            <a:endParaRPr lang="en-US"/>
          </a:p>
        </p:txBody>
      </p:sp>
    </p:spTree>
    <p:extLst>
      <p:ext uri="{BB962C8B-B14F-4D97-AF65-F5344CB8AC3E}">
        <p14:creationId xmlns:p14="http://schemas.microsoft.com/office/powerpoint/2010/main" val="836978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Morgan Stanley, </a:t>
            </a:r>
            <a:r>
              <a:rPr lang="en-US" sz="1200" i="1" kern="1200" dirty="0">
                <a:solidFill>
                  <a:schemeClr val="tx1"/>
                </a:solidFill>
                <a:effectLst/>
                <a:latin typeface="+mn-lt"/>
                <a:ea typeface="+mn-ea"/>
                <a:cs typeface="+mn-cs"/>
              </a:rPr>
              <a:t>Macro Meets Micro: A Five- Year View of the Telecom Services Industry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July 2014.</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http://</a:t>
            </a:r>
            <a:r>
              <a:rPr lang="en-US" sz="1200" kern="1200" baseline="0" dirty="0" err="1">
                <a:solidFill>
                  <a:schemeClr val="tx1"/>
                </a:solidFill>
                <a:effectLst/>
                <a:latin typeface="+mn-lt"/>
                <a:ea typeface="+mn-ea"/>
                <a:cs typeface="+mn-cs"/>
              </a:rPr>
              <a:t>online.wsj.com</a:t>
            </a:r>
            <a:r>
              <a:rPr lang="en-US" sz="1200" kern="1200" baseline="0" dirty="0">
                <a:solidFill>
                  <a:schemeClr val="tx1"/>
                </a:solidFill>
                <a:effectLst/>
                <a:latin typeface="+mn-lt"/>
                <a:ea typeface="+mn-ea"/>
                <a:cs typeface="+mn-cs"/>
              </a:rPr>
              <a:t>/articles/SB10000872396390444083304578018731890309450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http://</a:t>
            </a:r>
            <a:r>
              <a:rPr lang="en-US" sz="1200" kern="1200" baseline="0" dirty="0" err="1">
                <a:solidFill>
                  <a:schemeClr val="tx1"/>
                </a:solidFill>
                <a:effectLst/>
                <a:latin typeface="+mn-lt"/>
                <a:ea typeface="+mn-ea"/>
                <a:cs typeface="+mn-cs"/>
              </a:rPr>
              <a:t>www.bls.gov</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opub</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btn</a:t>
            </a:r>
            <a:r>
              <a:rPr lang="en-US" sz="1200" kern="1200" baseline="0" dirty="0">
                <a:solidFill>
                  <a:schemeClr val="tx1"/>
                </a:solidFill>
                <a:effectLst/>
                <a:latin typeface="+mn-lt"/>
                <a:ea typeface="+mn-ea"/>
                <a:cs typeface="+mn-cs"/>
              </a:rPr>
              <a:t>/archive/consumer-spending-in-2010-pdf.pdf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009AF6-0FA6-0B42-8C3C-8325ACE56238}" type="slidenum">
              <a:rPr lang="en-US" smtClean="0"/>
              <a:t>135</a:t>
            </a:fld>
            <a:endParaRPr lang="en-US"/>
          </a:p>
        </p:txBody>
      </p:sp>
    </p:spTree>
    <p:extLst>
      <p:ext uri="{BB962C8B-B14F-4D97-AF65-F5344CB8AC3E}">
        <p14:creationId xmlns:p14="http://schemas.microsoft.com/office/powerpoint/2010/main" val="2984269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T-Mobile 2010</a:t>
            </a:r>
          </a:p>
          <a:p>
            <a:r>
              <a:rPr lang="en-US" dirty="0"/>
              <a:t>AT&amp;T</a:t>
            </a:r>
            <a:r>
              <a:rPr lang="en-US" baseline="0" dirty="0"/>
              <a:t> data</a:t>
            </a:r>
          </a:p>
          <a:p>
            <a:r>
              <a:rPr lang="en-US" dirty="0"/>
              <a:t>http://</a:t>
            </a:r>
            <a:r>
              <a:rPr lang="en-US" dirty="0" err="1"/>
              <a:t>www.nowsms.com</a:t>
            </a:r>
            <a:r>
              <a:rPr lang="en-US" dirty="0"/>
              <a:t>/discus/messages/12/8500.html</a:t>
            </a:r>
          </a:p>
        </p:txBody>
      </p:sp>
      <p:sp>
        <p:nvSpPr>
          <p:cNvPr id="4" name="Slide Number Placeholder 3"/>
          <p:cNvSpPr>
            <a:spLocks noGrp="1"/>
          </p:cNvSpPr>
          <p:nvPr>
            <p:ph type="sldNum" sz="quarter" idx="10"/>
          </p:nvPr>
        </p:nvSpPr>
        <p:spPr/>
        <p:txBody>
          <a:bodyPr/>
          <a:lstStyle/>
          <a:p>
            <a:fld id="{AE1BCDD2-3C63-734A-8707-CED556459E65}" type="slidenum">
              <a:rPr lang="en-US" smtClean="0"/>
              <a:t>136</a:t>
            </a:fld>
            <a:endParaRPr lang="en-US"/>
          </a:p>
        </p:txBody>
      </p:sp>
    </p:spTree>
    <p:extLst>
      <p:ext uri="{BB962C8B-B14F-4D97-AF65-F5344CB8AC3E}">
        <p14:creationId xmlns:p14="http://schemas.microsoft.com/office/powerpoint/2010/main" val="2639693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5E01B2-A4DF-E949-9ACF-FC77D3EEC206}" type="slidenum">
              <a:rPr lang="en-US" smtClean="0"/>
              <a:t>137</a:t>
            </a:fld>
            <a:endParaRPr lang="en-US"/>
          </a:p>
        </p:txBody>
      </p:sp>
    </p:spTree>
    <p:extLst>
      <p:ext uri="{BB962C8B-B14F-4D97-AF65-F5344CB8AC3E}">
        <p14:creationId xmlns:p14="http://schemas.microsoft.com/office/powerpoint/2010/main" val="1902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www.laneye.com</a:t>
            </a:r>
            <a:r>
              <a:rPr lang="en-US" dirty="0"/>
              <a:t>/network/</a:t>
            </a:r>
            <a:r>
              <a:rPr lang="en-US" dirty="0" err="1"/>
              <a:t>ethernet</a:t>
            </a:r>
            <a:r>
              <a:rPr lang="en-US" dirty="0"/>
              <a:t>-network-packet-holding-an-</a:t>
            </a:r>
            <a:r>
              <a:rPr lang="en-US" dirty="0" err="1"/>
              <a:t>ip</a:t>
            </a:r>
            <a:r>
              <a:rPr lang="en-US" dirty="0"/>
              <a:t>-</a:t>
            </a:r>
            <a:r>
              <a:rPr lang="en-US" dirty="0" err="1"/>
              <a:t>packet.gif</a:t>
            </a:r>
            <a:endParaRPr lang="en-US" dirty="0"/>
          </a:p>
        </p:txBody>
      </p:sp>
      <p:sp>
        <p:nvSpPr>
          <p:cNvPr id="4" name="Slide Number Placeholder 3"/>
          <p:cNvSpPr>
            <a:spLocks noGrp="1"/>
          </p:cNvSpPr>
          <p:nvPr>
            <p:ph type="sldNum" sz="quarter" idx="10"/>
          </p:nvPr>
        </p:nvSpPr>
        <p:spPr/>
        <p:txBody>
          <a:bodyPr/>
          <a:lstStyle/>
          <a:p>
            <a:fld id="{D94793F2-8E8C-3342-8F05-97A4BC3E6913}" type="slidenum">
              <a:rPr lang="en-US" smtClean="0"/>
              <a:t>24</a:t>
            </a:fld>
            <a:endParaRPr lang="en-US"/>
          </a:p>
        </p:txBody>
      </p:sp>
    </p:spTree>
    <p:extLst>
      <p:ext uri="{BB962C8B-B14F-4D97-AF65-F5344CB8AC3E}">
        <p14:creationId xmlns:p14="http://schemas.microsoft.com/office/powerpoint/2010/main" val="121102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Charles-Guillaume Étienne</a:t>
            </a:r>
            <a:endParaRPr lang="en-US" dirty="0"/>
          </a:p>
        </p:txBody>
      </p:sp>
      <p:sp>
        <p:nvSpPr>
          <p:cNvPr id="4" name="Slide Number Placeholder 3"/>
          <p:cNvSpPr>
            <a:spLocks noGrp="1"/>
          </p:cNvSpPr>
          <p:nvPr>
            <p:ph type="sldNum" sz="quarter" idx="10"/>
          </p:nvPr>
        </p:nvSpPr>
        <p:spPr/>
        <p:txBody>
          <a:bodyPr/>
          <a:lstStyle/>
          <a:p>
            <a:fld id="{933F7A73-B34B-2545-8E93-2CFD529B4D28}" type="slidenum">
              <a:rPr lang="en-US" smtClean="0"/>
              <a:t>32</a:t>
            </a:fld>
            <a:endParaRPr lang="en-US"/>
          </a:p>
        </p:txBody>
      </p:sp>
    </p:spTree>
    <p:extLst>
      <p:ext uri="{BB962C8B-B14F-4D97-AF65-F5344CB8AC3E}">
        <p14:creationId xmlns:p14="http://schemas.microsoft.com/office/powerpoint/2010/main" val="2791578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defTabSz="914485">
              <a:defRPr sz="2300">
                <a:solidFill>
                  <a:schemeClr val="tx1"/>
                </a:solidFill>
                <a:latin typeface="Arial" charset="0"/>
                <a:ea typeface="ＭＳ Ｐゴシック" charset="0"/>
                <a:cs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fld id="{F20ADB65-F5E1-2442-B563-0CE2B6C7A6B0}" type="slidenum">
              <a:rPr lang="en-US" sz="1200">
                <a:latin typeface="Times New Roman" charset="0"/>
              </a:rPr>
              <a:pPr/>
              <a:t>37</a:t>
            </a:fld>
            <a:endParaRPr lang="en-US" sz="1200">
              <a:latin typeface="Times New Roman"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nchor="b"/>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a:fld id="{A26BB7DD-2A68-C849-938F-C92881B1494A}" type="slidenum">
              <a:rPr lang="en-US" sz="1200">
                <a:latin typeface="Times New Roman" charset="0"/>
              </a:rPr>
              <a:pPr algn="r"/>
              <a:t>48</a:t>
            </a:fld>
            <a:endParaRPr lang="en-US" sz="1200">
              <a:latin typeface="Times New Roman"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r>
              <a:rPr lang="en-US" dirty="0">
                <a:latin typeface="Times New Roman" charset="0"/>
              </a:rPr>
              <a:t>Kurose, Ch.</a:t>
            </a:r>
            <a:r>
              <a:rPr lang="en-US" baseline="0" dirty="0">
                <a:latin typeface="Times New Roman" charset="0"/>
              </a:rPr>
              <a:t> 1</a:t>
            </a:r>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defTabSz="914485">
              <a:defRPr sz="2300">
                <a:solidFill>
                  <a:schemeClr val="tx1"/>
                </a:solidFill>
                <a:latin typeface="Arial" charset="0"/>
                <a:ea typeface="ＭＳ Ｐゴシック" charset="0"/>
                <a:cs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fld id="{15D774D1-122C-D741-95CF-0F6B0916CEE2}" type="slidenum">
              <a:rPr lang="en-US" sz="1200">
                <a:latin typeface="Times New Roman" charset="0"/>
              </a:rPr>
              <a:pPr/>
              <a:t>49</a:t>
            </a:fld>
            <a:endParaRPr lang="en-US" sz="1200">
              <a:latin typeface="Times New Roman"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www.telegeography.com</a:t>
            </a:r>
            <a:r>
              <a:rPr lang="en-US" dirty="0"/>
              <a:t>/</a:t>
            </a:r>
          </a:p>
        </p:txBody>
      </p:sp>
    </p:spTree>
    <p:extLst>
      <p:ext uri="{BB962C8B-B14F-4D97-AF65-F5344CB8AC3E}">
        <p14:creationId xmlns:p14="http://schemas.microsoft.com/office/powerpoint/2010/main" val="221239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9143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EB7FAD55-0BC5-2848-9A55-919CAFC533C9}" type="datetime1">
              <a:rPr lang="en-US" smtClean="0"/>
              <a:t>2/1/19</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61248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CFD7CC90-3696-4840-B357-9981E48C4513}" type="datetime1">
              <a:rPr lang="en-US" smtClean="0"/>
              <a:t>2/1/19</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286053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6543676" y="365126"/>
            <a:ext cx="1971675"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4FFECB53-0163-3144-8097-EDBE4B2FEBF7}" type="datetime1">
              <a:rPr lang="en-US" smtClean="0"/>
              <a:t>2/1/19</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3666902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Calibri Regular"/>
                <a:ea typeface="Calibri Regular"/>
                <a:cs typeface="Calibri Regular"/>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r>
              <a:rPr lang="en-US"/>
              <a:t>Click to edit Master title style</a:t>
            </a:r>
            <a:endParaRPr dirty="0"/>
          </a:p>
        </p:txBody>
      </p:sp>
      <p:sp>
        <p:nvSpPr>
          <p:cNvPr id="42" name="Shape 42"/>
          <p:cNvSpPr txBox="1">
            <a:spLocks noGrp="1"/>
          </p:cNvSpPr>
          <p:nvPr>
            <p:ph type="body" idx="1"/>
          </p:nvPr>
        </p:nvSpPr>
        <p:spPr>
          <a:xfrm>
            <a:off x="47190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Calibri Regular"/>
                <a:ea typeface="Calibri Regular"/>
                <a:cs typeface="Calibri Regular"/>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4694250" y="2558767"/>
            <a:ext cx="3999900" cy="36136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Calibri Regular"/>
                <a:ea typeface="Calibri Regular"/>
                <a:cs typeface="Calibri Regular"/>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8523541" y="6260831"/>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Calibri Regular"/>
                <a:ea typeface="Calibri Regular"/>
                <a:cs typeface="Calibri Regular"/>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fld id="{1DFC704A-5905-BB45-B847-BB7C2C18A0C5}" type="slidenum">
              <a:rPr lang="en-US" smtClean="0"/>
              <a:t>‹#›</a:t>
            </a:fld>
            <a:endParaRPr lang="en-US"/>
          </a:p>
        </p:txBody>
      </p:sp>
    </p:spTree>
    <p:extLst>
      <p:ext uri="{BB962C8B-B14F-4D97-AF65-F5344CB8AC3E}">
        <p14:creationId xmlns:p14="http://schemas.microsoft.com/office/powerpoint/2010/main" val="3693429601"/>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848AB-1CDD-EB4A-9AA1-6A9F2C66812E}"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386729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304800" y="1305407"/>
            <a:ext cx="8543636"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304800" y="6358083"/>
            <a:ext cx="2057400" cy="365125"/>
          </a:xfrm>
        </p:spPr>
        <p:txBody>
          <a:bodyPr/>
          <a:lstStyle/>
          <a:p>
            <a:fld id="{256ACB00-031B-3646-9A38-2F2BE2909EFA}" type="datetime1">
              <a:rPr lang="en-US" smtClean="0"/>
              <a:t>2/1/19</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6791036" y="6356351"/>
            <a:ext cx="2057400" cy="365125"/>
          </a:xfrm>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280729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623888" y="1709740"/>
            <a:ext cx="78867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6A7D7E38-3C46-FA44-91F3-A1C0D16A5AA8}" type="datetime1">
              <a:rPr lang="en-US" smtClean="0"/>
              <a:t>2/1/19</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117367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7717F6C7-CFEC-0444-AF20-9ED7BA7A0F77}" type="datetime1">
              <a:rPr lang="en-US" smtClean="0"/>
              <a:t>2/1/19</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ITEP</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1DFC704A-5905-BB45-B847-BB7C2C18A0C5}" type="slidenum">
              <a:rPr lang="en-US" smtClean="0"/>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77088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27F61BD1-4853-8845-A37D-B721DB2A5A59}" type="datetime1">
              <a:rPr lang="en-US" smtClean="0"/>
              <a:t>2/1/19</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ITEP</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1DFC704A-5905-BB45-B847-BB7C2C18A0C5}" type="slidenum">
              <a:rPr lang="en-US" smtClean="0"/>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2000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F7C3D065-9F51-7F4F-B354-B1821F06D8A4}" type="datetime1">
              <a:rPr lang="en-US" smtClean="0"/>
              <a:t>2/1/19</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ITEP</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1DFC704A-5905-BB45-B847-BB7C2C18A0C5}" type="slidenum">
              <a:rPr lang="en-US" smtClean="0"/>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2664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E54FA852-8358-E24E-84F3-39580DFAF101}" type="datetime1">
              <a:rPr lang="en-US" smtClean="0"/>
              <a:t>2/1/19</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ITEP</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1DFC704A-5905-BB45-B847-BB7C2C18A0C5}" type="slidenum">
              <a:rPr lang="en-US" smtClean="0"/>
              <a:t>‹#›</a:t>
            </a:fld>
            <a:endParaRPr lang="en-US"/>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9144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3973207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34255B7B-2A06-9D42-ADA8-15C1B5B2E930}" type="datetime1">
              <a:rPr lang="en-US" smtClean="0"/>
              <a:t>2/1/19</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ITEP</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36373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D25D9260-0C1C-AC4C-B1C6-A34FFFF34940}" type="datetime1">
              <a:rPr lang="en-US" smtClean="0"/>
              <a:t>2/1/19</a:t>
            </a:fld>
            <a:endParaRPr 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ITEP</a:t>
            </a:r>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1DFC704A-5905-BB45-B847-BB7C2C18A0C5}" type="slidenum">
              <a:rPr lang="en-US" smtClean="0"/>
              <a:t>‹#›</a:t>
            </a:fld>
            <a:endParaRPr lang="en-US"/>
          </a:p>
        </p:txBody>
      </p:sp>
    </p:spTree>
    <p:extLst>
      <p:ext uri="{BB962C8B-B14F-4D97-AF65-F5344CB8AC3E}">
        <p14:creationId xmlns:p14="http://schemas.microsoft.com/office/powerpoint/2010/main" val="2155912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4FA852-8358-E24E-84F3-39580DFAF101}" type="datetime1">
              <a:rPr lang="en-US" smtClean="0"/>
              <a:t>2/1/19</a:t>
            </a:fld>
            <a:endParaRPr lang="en-US"/>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ITEP</a:t>
            </a:r>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FC704A-5905-BB45-B847-BB7C2C18A0C5}" type="slidenum">
              <a:rPr lang="en-US" smtClean="0"/>
              <a:t>‹#›</a:t>
            </a:fld>
            <a:endParaRPr lang="en-US"/>
          </a:p>
        </p:txBody>
      </p:sp>
    </p:spTree>
    <p:extLst>
      <p:ext uri="{BB962C8B-B14F-4D97-AF65-F5344CB8AC3E}">
        <p14:creationId xmlns:p14="http://schemas.microsoft.com/office/powerpoint/2010/main" val="23199765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tif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0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202.emf"/><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09.tiff"/></Relationships>
</file>

<file path=ppt/slides/_rels/slide127.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emf"/><Relationship Id="rId1" Type="http://schemas.openxmlformats.org/officeDocument/2006/relationships/slideLayout" Target="../slideLayouts/slideLayout6.xml"/><Relationship Id="rId4" Type="http://schemas.openxmlformats.org/officeDocument/2006/relationships/image" Target="../media/image212.tiff"/></Relationships>
</file>

<file path=ppt/slides/_rels/slide128.xml.rels><?xml version="1.0" encoding="UTF-8" standalone="yes"?>
<Relationships xmlns="http://schemas.openxmlformats.org/package/2006/relationships"><Relationship Id="rId3" Type="http://schemas.openxmlformats.org/officeDocument/2006/relationships/image" Target="../media/image213.tif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18.tiff"/><Relationship Id="rId5" Type="http://schemas.openxmlformats.org/officeDocument/2006/relationships/image" Target="../media/image217.tiff"/><Relationship Id="rId4" Type="http://schemas.openxmlformats.org/officeDocument/2006/relationships/image" Target="../media/image216.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20.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jp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hyperlink" Target="http://dx.doi.org/10.1038/nphys117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example.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mailto:etickets@amtrak.com"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8.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slideLayout" Target="../slideLayouts/slideLayout2.xml"/><Relationship Id="rId6" Type="http://schemas.openxmlformats.org/officeDocument/2006/relationships/image" Target="../media/image104.wmf"/><Relationship Id="rId11" Type="http://schemas.openxmlformats.org/officeDocument/2006/relationships/image" Target="../media/image109.png"/><Relationship Id="rId5" Type="http://schemas.openxmlformats.org/officeDocument/2006/relationships/image" Target="../media/image103.emf"/><Relationship Id="rId10" Type="http://schemas.openxmlformats.org/officeDocument/2006/relationships/image" Target="../media/image108.png"/><Relationship Id="rId4" Type="http://schemas.openxmlformats.org/officeDocument/2006/relationships/image" Target="../media/image102.wmf"/><Relationship Id="rId9" Type="http://schemas.openxmlformats.org/officeDocument/2006/relationships/image" Target="../media/image10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101.wmf"/><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00.wmf"/><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13.xml"/><Relationship Id="rId4" Type="http://schemas.openxmlformats.org/officeDocument/2006/relationships/image" Target="../media/image130.jpg"/></Relationships>
</file>

<file path=ppt/slides/_rels/slide6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jpeg"/><Relationship Id="rId3" Type="http://schemas.openxmlformats.org/officeDocument/2006/relationships/image" Target="../media/image142.jpe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wmf"/><Relationship Id="rId4" Type="http://schemas.openxmlformats.org/officeDocument/2006/relationships/image" Target="../media/image143.wmf"/><Relationship Id="rId9" Type="http://schemas.openxmlformats.org/officeDocument/2006/relationships/image" Target="../media/image148.jpeg"/></Relationships>
</file>

<file path=ppt/slides/_rels/slide7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17.xml"/><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6.wmf"/><Relationship Id="rId5" Type="http://schemas.openxmlformats.org/officeDocument/2006/relationships/image" Target="../media/image155.wmf"/><Relationship Id="rId4" Type="http://schemas.openxmlformats.org/officeDocument/2006/relationships/image" Target="../media/image154.wm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8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8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164.png"/></Relationships>
</file>

<file path=ppt/slides/_rels/slide87.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pmctelecom.co.uk/images/digital-dect-phone-telephone.jpg" TargetMode="External"/><Relationship Id="rId5" Type="http://schemas.openxmlformats.org/officeDocument/2006/relationships/image" Target="../media/image170.png"/><Relationship Id="rId4" Type="http://schemas.openxmlformats.org/officeDocument/2006/relationships/hyperlink" Target="http://image.abcaz.co.uk/productimages/108/5332332.jpg"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2.emf"/></Relationships>
</file>

<file path=ppt/slides/_rels/slide99.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Network technology review</a:t>
            </a:r>
          </a:p>
        </p:txBody>
      </p:sp>
      <p:sp>
        <p:nvSpPr>
          <p:cNvPr id="3" name="Subtitle 2"/>
          <p:cNvSpPr>
            <a:spLocks noGrp="1"/>
          </p:cNvSpPr>
          <p:nvPr>
            <p:ph type="subTitle" idx="1"/>
          </p:nvPr>
        </p:nvSpPr>
        <p:spPr/>
        <p:txBody>
          <a:bodyPr/>
          <a:lstStyle/>
          <a:p>
            <a:r>
              <a:rPr lang="en-US" dirty="0"/>
              <a:t>Henning Schulzrinne</a:t>
            </a:r>
          </a:p>
        </p:txBody>
      </p:sp>
      <p:sp>
        <p:nvSpPr>
          <p:cNvPr id="4" name="Date Placeholder 3"/>
          <p:cNvSpPr>
            <a:spLocks noGrp="1"/>
          </p:cNvSpPr>
          <p:nvPr>
            <p:ph type="dt" sz="half" idx="10"/>
          </p:nvPr>
        </p:nvSpPr>
        <p:spPr/>
        <p:txBody>
          <a:bodyPr/>
          <a:lstStyle/>
          <a:p>
            <a:fld id="{BBCC7235-23B4-B048-B1DA-F883B86BABD4}"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endParaRPr lang="en-US" dirty="0"/>
          </a:p>
        </p:txBody>
      </p:sp>
      <p:sp>
        <p:nvSpPr>
          <p:cNvPr id="6" name="Slide Number Placeholder 5"/>
          <p:cNvSpPr>
            <a:spLocks noGrp="1"/>
          </p:cNvSpPr>
          <p:nvPr>
            <p:ph type="sldNum" sz="quarter" idx="12"/>
          </p:nvPr>
        </p:nvSpPr>
        <p:spPr/>
        <p:txBody>
          <a:bodyPr/>
          <a:lstStyle/>
          <a:p>
            <a:fld id="{1DFC704A-5905-BB45-B847-BB7C2C18A0C5}" type="slidenum">
              <a:rPr lang="en-US" smtClean="0"/>
              <a:t>1</a:t>
            </a:fld>
            <a:endParaRPr lang="en-US"/>
          </a:p>
        </p:txBody>
      </p:sp>
      <p:sp>
        <p:nvSpPr>
          <p:cNvPr id="7" name="TextBox 6"/>
          <p:cNvSpPr txBox="1"/>
          <p:nvPr/>
        </p:nvSpPr>
        <p:spPr>
          <a:xfrm>
            <a:off x="628650" y="5912672"/>
            <a:ext cx="3963714" cy="261610"/>
          </a:xfrm>
          <a:prstGeom prst="rect">
            <a:avLst/>
          </a:prstGeom>
          <a:noFill/>
        </p:spPr>
        <p:txBody>
          <a:bodyPr wrap="none" rtlCol="0">
            <a:spAutoFit/>
          </a:bodyPr>
          <a:lstStyle/>
          <a:p>
            <a:r>
              <a:rPr lang="en-US" sz="1100" dirty="0"/>
              <a:t>material drawn from various online sources, reports &amp; author</a:t>
            </a:r>
          </a:p>
        </p:txBody>
      </p:sp>
      <p:sp>
        <p:nvSpPr>
          <p:cNvPr id="8" name="TextBox 7"/>
          <p:cNvSpPr txBox="1"/>
          <p:nvPr/>
        </p:nvSpPr>
        <p:spPr>
          <a:xfrm>
            <a:off x="685800" y="5361271"/>
            <a:ext cx="1297150" cy="369332"/>
          </a:xfrm>
          <a:prstGeom prst="rect">
            <a:avLst/>
          </a:prstGeom>
          <a:solidFill>
            <a:schemeClr val="bg1">
              <a:lumMod val="85000"/>
            </a:schemeClr>
          </a:solidFill>
        </p:spPr>
        <p:txBody>
          <a:bodyPr wrap="none" rtlCol="0">
            <a:spAutoFit/>
          </a:bodyPr>
          <a:lstStyle/>
          <a:p>
            <a:r>
              <a:rPr lang="en-US" dirty="0"/>
              <a:t>Spring 2019</a:t>
            </a:r>
          </a:p>
        </p:txBody>
      </p:sp>
    </p:spTree>
    <p:extLst>
      <p:ext uri="{BB962C8B-B14F-4D97-AF65-F5344CB8AC3E}">
        <p14:creationId xmlns:p14="http://schemas.microsoft.com/office/powerpoint/2010/main" val="3248998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CFA06-6F70-0849-BE6B-6127F2ACEF04}"/>
              </a:ext>
            </a:extLst>
          </p:cNvPr>
          <p:cNvSpPr>
            <a:spLocks noGrp="1"/>
          </p:cNvSpPr>
          <p:nvPr>
            <p:ph type="dt" sz="half" idx="10"/>
          </p:nvPr>
        </p:nvSpPr>
        <p:spPr/>
        <p:txBody>
          <a:bodyPr/>
          <a:lstStyle/>
          <a:p>
            <a:fld id="{F7C3D065-9F51-7F4F-B354-B1821F06D8A4}" type="datetime1">
              <a:rPr lang="en-US" smtClean="0"/>
              <a:t>2/1/19</a:t>
            </a:fld>
            <a:endParaRPr lang="en-US"/>
          </a:p>
        </p:txBody>
      </p:sp>
      <p:sp>
        <p:nvSpPr>
          <p:cNvPr id="3" name="Footer Placeholder 2">
            <a:extLst>
              <a:ext uri="{FF2B5EF4-FFF2-40B4-BE49-F238E27FC236}">
                <a16:creationId xmlns:a16="http://schemas.microsoft.com/office/drawing/2014/main" id="{538B77C9-5DA1-3A44-8573-5689D3388D43}"/>
              </a:ext>
            </a:extLst>
          </p:cNvPr>
          <p:cNvSpPr>
            <a:spLocks noGrp="1"/>
          </p:cNvSpPr>
          <p:nvPr>
            <p:ph type="ftr" sz="quarter" idx="11"/>
          </p:nvPr>
        </p:nvSpPr>
        <p:spPr/>
        <p:txBody>
          <a:bodyPr/>
          <a:lstStyle/>
          <a:p>
            <a:r>
              <a:rPr lang="en-US"/>
              <a:t>ITEP</a:t>
            </a:r>
          </a:p>
        </p:txBody>
      </p:sp>
      <p:sp>
        <p:nvSpPr>
          <p:cNvPr id="4" name="Slide Number Placeholder 3">
            <a:extLst>
              <a:ext uri="{FF2B5EF4-FFF2-40B4-BE49-F238E27FC236}">
                <a16:creationId xmlns:a16="http://schemas.microsoft.com/office/drawing/2014/main" id="{B7D2037F-625F-4147-BD32-FBD90F063EB9}"/>
              </a:ext>
            </a:extLst>
          </p:cNvPr>
          <p:cNvSpPr>
            <a:spLocks noGrp="1"/>
          </p:cNvSpPr>
          <p:nvPr>
            <p:ph type="sldNum" sz="quarter" idx="12"/>
          </p:nvPr>
        </p:nvSpPr>
        <p:spPr/>
        <p:txBody>
          <a:bodyPr/>
          <a:lstStyle/>
          <a:p>
            <a:fld id="{1DFC704A-5905-BB45-B847-BB7C2C18A0C5}" type="slidenum">
              <a:rPr lang="en-US" smtClean="0"/>
              <a:t>10</a:t>
            </a:fld>
            <a:endParaRPr lang="en-US"/>
          </a:p>
        </p:txBody>
      </p:sp>
      <p:sp>
        <p:nvSpPr>
          <p:cNvPr id="5" name="Title 4">
            <a:extLst>
              <a:ext uri="{FF2B5EF4-FFF2-40B4-BE49-F238E27FC236}">
                <a16:creationId xmlns:a16="http://schemas.microsoft.com/office/drawing/2014/main" id="{FFE581E3-10EB-D24A-9295-5E0F3C74A0C8}"/>
              </a:ext>
            </a:extLst>
          </p:cNvPr>
          <p:cNvSpPr>
            <a:spLocks noGrp="1"/>
          </p:cNvSpPr>
          <p:nvPr>
            <p:ph type="title"/>
          </p:nvPr>
        </p:nvSpPr>
        <p:spPr/>
        <p:txBody>
          <a:bodyPr/>
          <a:lstStyle/>
          <a:p>
            <a:r>
              <a:rPr lang="en-US" dirty="0"/>
              <a:t>US broadband providers (2018)</a:t>
            </a:r>
          </a:p>
        </p:txBody>
      </p:sp>
      <p:pic>
        <p:nvPicPr>
          <p:cNvPr id="6" name="Picture 5">
            <a:extLst>
              <a:ext uri="{FF2B5EF4-FFF2-40B4-BE49-F238E27FC236}">
                <a16:creationId xmlns:a16="http://schemas.microsoft.com/office/drawing/2014/main" id="{AE7C9D75-46F6-8240-AEEE-D2AEA9296818}"/>
              </a:ext>
            </a:extLst>
          </p:cNvPr>
          <p:cNvPicPr>
            <a:picLocks noChangeAspect="1"/>
          </p:cNvPicPr>
          <p:nvPr/>
        </p:nvPicPr>
        <p:blipFill>
          <a:blip r:embed="rId2"/>
          <a:stretch>
            <a:fillRect/>
          </a:stretch>
        </p:blipFill>
        <p:spPr>
          <a:xfrm>
            <a:off x="1799122" y="1182255"/>
            <a:ext cx="5334000" cy="5499100"/>
          </a:xfrm>
          <a:prstGeom prst="rect">
            <a:avLst/>
          </a:prstGeom>
        </p:spPr>
      </p:pic>
    </p:spTree>
    <p:extLst>
      <p:ext uri="{BB962C8B-B14F-4D97-AF65-F5344CB8AC3E}">
        <p14:creationId xmlns:p14="http://schemas.microsoft.com/office/powerpoint/2010/main" val="3955438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1BCF8-FB4F-8541-A475-FCFB1335A3E8}"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100</a:t>
            </a:fld>
            <a:endParaRPr lang="en-US"/>
          </a:p>
        </p:txBody>
      </p:sp>
      <p:sp>
        <p:nvSpPr>
          <p:cNvPr id="2" name="Title 1"/>
          <p:cNvSpPr>
            <a:spLocks noGrp="1"/>
          </p:cNvSpPr>
          <p:nvPr>
            <p:ph type="title"/>
          </p:nvPr>
        </p:nvSpPr>
        <p:spPr/>
        <p:txBody>
          <a:bodyPr/>
          <a:lstStyle/>
          <a:p>
            <a:r>
              <a:rPr lang="en-US" dirty="0" err="1"/>
              <a:t>Exede</a:t>
            </a:r>
            <a:r>
              <a:rPr lang="en-US" dirty="0"/>
              <a:t> beam map</a:t>
            </a:r>
          </a:p>
        </p:txBody>
      </p:sp>
      <p:pic>
        <p:nvPicPr>
          <p:cNvPr id="6" name="Picture 5"/>
          <p:cNvPicPr>
            <a:picLocks noChangeAspect="1"/>
          </p:cNvPicPr>
          <p:nvPr/>
        </p:nvPicPr>
        <p:blipFill>
          <a:blip r:embed="rId2"/>
          <a:stretch>
            <a:fillRect/>
          </a:stretch>
        </p:blipFill>
        <p:spPr>
          <a:xfrm>
            <a:off x="887355" y="1699811"/>
            <a:ext cx="6732645" cy="4555756"/>
          </a:xfrm>
          <a:prstGeom prst="rect">
            <a:avLst/>
          </a:prstGeom>
        </p:spPr>
      </p:pic>
      <p:sp>
        <p:nvSpPr>
          <p:cNvPr id="7" name="TextBox 6"/>
          <p:cNvSpPr txBox="1"/>
          <p:nvPr/>
        </p:nvSpPr>
        <p:spPr>
          <a:xfrm>
            <a:off x="0" y="6596390"/>
            <a:ext cx="5202503" cy="261610"/>
          </a:xfrm>
          <a:prstGeom prst="rect">
            <a:avLst/>
          </a:prstGeom>
          <a:noFill/>
        </p:spPr>
        <p:txBody>
          <a:bodyPr wrap="none" rtlCol="0">
            <a:spAutoFit/>
          </a:bodyPr>
          <a:lstStyle/>
          <a:p>
            <a:r>
              <a:rPr lang="en-US" sz="1100" dirty="0"/>
              <a:t>http://</a:t>
            </a:r>
            <a:r>
              <a:rPr lang="en-US" sz="1100" dirty="0" err="1"/>
              <a:t>www.wildbluetools.com</a:t>
            </a:r>
            <a:r>
              <a:rPr lang="en-US" sz="1100" dirty="0"/>
              <a:t>/content/dealer/email/</a:t>
            </a:r>
            <a:r>
              <a:rPr lang="en-US" sz="1100" dirty="0" err="1"/>
              <a:t>Beam_map</a:t>
            </a:r>
            <a:r>
              <a:rPr lang="en-US" sz="1100" dirty="0"/>
              <a:t>-high-mid-</a:t>
            </a:r>
            <a:r>
              <a:rPr lang="en-US" sz="1100" dirty="0" err="1"/>
              <a:t>low.html</a:t>
            </a:r>
            <a:endParaRPr lang="en-US" sz="1100" dirty="0"/>
          </a:p>
        </p:txBody>
      </p:sp>
    </p:spTree>
    <p:extLst>
      <p:ext uri="{BB962C8B-B14F-4D97-AF65-F5344CB8AC3E}">
        <p14:creationId xmlns:p14="http://schemas.microsoft.com/office/powerpoint/2010/main" val="16236359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Advantages</a:t>
            </a:r>
          </a:p>
        </p:txBody>
      </p:sp>
      <p:sp>
        <p:nvSpPr>
          <p:cNvPr id="4" name="Content Placeholder 3"/>
          <p:cNvSpPr>
            <a:spLocks noGrp="1"/>
          </p:cNvSpPr>
          <p:nvPr>
            <p:ph sz="half" idx="2"/>
          </p:nvPr>
        </p:nvSpPr>
        <p:spPr/>
        <p:txBody>
          <a:bodyPr/>
          <a:lstStyle/>
          <a:p>
            <a:r>
              <a:rPr lang="en-US" dirty="0"/>
              <a:t>Near-universal geographic availability</a:t>
            </a:r>
          </a:p>
          <a:p>
            <a:pPr lvl="1"/>
            <a:r>
              <a:rPr lang="en-US" dirty="0"/>
              <a:t>low incremental cost</a:t>
            </a:r>
          </a:p>
          <a:p>
            <a:pPr lvl="2"/>
            <a:r>
              <a:rPr lang="en-US" dirty="0"/>
              <a:t>satellite terminal + installation</a:t>
            </a:r>
          </a:p>
          <a:p>
            <a:r>
              <a:rPr lang="en-US" dirty="0"/>
              <a:t>Resilient after natural disasters</a:t>
            </a:r>
          </a:p>
          <a:p>
            <a:pPr lvl="1"/>
            <a:r>
              <a:rPr lang="en-US" dirty="0"/>
              <a:t>often used as backup</a:t>
            </a:r>
          </a:p>
        </p:txBody>
      </p:sp>
      <p:sp>
        <p:nvSpPr>
          <p:cNvPr id="5" name="Text Placeholder 4"/>
          <p:cNvSpPr>
            <a:spLocks noGrp="1"/>
          </p:cNvSpPr>
          <p:nvPr>
            <p:ph type="body" sz="quarter" idx="3"/>
          </p:nvPr>
        </p:nvSpPr>
        <p:spPr/>
        <p:txBody>
          <a:bodyPr/>
          <a:lstStyle/>
          <a:p>
            <a:r>
              <a:rPr lang="en-US" dirty="0"/>
              <a:t>Disadvantages</a:t>
            </a:r>
          </a:p>
        </p:txBody>
      </p:sp>
      <p:sp>
        <p:nvSpPr>
          <p:cNvPr id="6" name="Content Placeholder 5"/>
          <p:cNvSpPr>
            <a:spLocks noGrp="1"/>
          </p:cNvSpPr>
          <p:nvPr>
            <p:ph sz="quarter" idx="4"/>
          </p:nvPr>
        </p:nvSpPr>
        <p:spPr/>
        <p:txBody>
          <a:bodyPr/>
          <a:lstStyle/>
          <a:p>
            <a:r>
              <a:rPr lang="en-US" dirty="0"/>
              <a:t>Latency</a:t>
            </a:r>
          </a:p>
          <a:p>
            <a:pPr lvl="1"/>
            <a:r>
              <a:rPr lang="en-US" dirty="0"/>
              <a:t>MBA 2014: RTT 671 </a:t>
            </a:r>
            <a:r>
              <a:rPr lang="en-US" dirty="0" err="1"/>
              <a:t>ms</a:t>
            </a:r>
            <a:endParaRPr lang="en-US" dirty="0"/>
          </a:p>
          <a:p>
            <a:r>
              <a:rPr lang="en-US" dirty="0"/>
              <a:t>Temporary disruptions</a:t>
            </a:r>
          </a:p>
          <a:p>
            <a:pPr lvl="1"/>
            <a:r>
              <a:rPr lang="en-US" dirty="0"/>
              <a:t>sun alignment</a:t>
            </a:r>
          </a:p>
          <a:p>
            <a:pPr lvl="1"/>
            <a:r>
              <a:rPr lang="en-US" dirty="0"/>
              <a:t>rain fade</a:t>
            </a:r>
          </a:p>
          <a:p>
            <a:r>
              <a:rPr lang="en-US" dirty="0"/>
              <a:t>Capacity</a:t>
            </a:r>
          </a:p>
          <a:p>
            <a:pPr lvl="1"/>
            <a:r>
              <a:rPr lang="en-US" dirty="0"/>
              <a:t>Viasat-1: 140 Gb/s (for 300,000 customers)</a:t>
            </a:r>
          </a:p>
          <a:p>
            <a:pPr lvl="1"/>
            <a:r>
              <a:rPr lang="en-US" dirty="0"/>
              <a:t>usually, usage-capped</a:t>
            </a:r>
          </a:p>
        </p:txBody>
      </p:sp>
      <p:sp>
        <p:nvSpPr>
          <p:cNvPr id="7" name="Date Placeholder 6"/>
          <p:cNvSpPr>
            <a:spLocks noGrp="1"/>
          </p:cNvSpPr>
          <p:nvPr>
            <p:ph type="dt" sz="half" idx="10"/>
          </p:nvPr>
        </p:nvSpPr>
        <p:spPr/>
        <p:txBody>
          <a:bodyPr/>
          <a:lstStyle/>
          <a:p>
            <a:fld id="{865A6B65-959F-B24B-98EA-73D6CEF9E646}" type="datetime1">
              <a:rPr lang="en-US" smtClean="0"/>
              <a:t>2/1/19</a:t>
            </a:fld>
            <a:endParaRPr lang="en-US"/>
          </a:p>
        </p:txBody>
      </p:sp>
      <p:sp>
        <p:nvSpPr>
          <p:cNvPr id="8" name="Footer Placeholder 7"/>
          <p:cNvSpPr>
            <a:spLocks noGrp="1"/>
          </p:cNvSpPr>
          <p:nvPr>
            <p:ph type="ftr" sz="quarter" idx="11"/>
          </p:nvPr>
        </p:nvSpPr>
        <p:spPr/>
        <p:txBody>
          <a:bodyPr/>
          <a:lstStyle/>
          <a:p>
            <a:r>
              <a:rPr lang="en-US"/>
              <a:t>ITEP</a:t>
            </a:r>
          </a:p>
        </p:txBody>
      </p:sp>
      <p:sp>
        <p:nvSpPr>
          <p:cNvPr id="9" name="Slide Number Placeholder 8"/>
          <p:cNvSpPr>
            <a:spLocks noGrp="1"/>
          </p:cNvSpPr>
          <p:nvPr>
            <p:ph type="sldNum" sz="quarter" idx="12"/>
          </p:nvPr>
        </p:nvSpPr>
        <p:spPr/>
        <p:txBody>
          <a:bodyPr/>
          <a:lstStyle/>
          <a:p>
            <a:fld id="{1DFC704A-5905-BB45-B847-BB7C2C18A0C5}" type="slidenum">
              <a:rPr lang="en-US" smtClean="0"/>
              <a:t>101</a:t>
            </a:fld>
            <a:endParaRPr lang="en-US"/>
          </a:p>
        </p:txBody>
      </p:sp>
      <p:sp>
        <p:nvSpPr>
          <p:cNvPr id="2" name="Title 1"/>
          <p:cNvSpPr>
            <a:spLocks noGrp="1"/>
          </p:cNvSpPr>
          <p:nvPr>
            <p:ph type="title"/>
          </p:nvPr>
        </p:nvSpPr>
        <p:spPr/>
        <p:txBody>
          <a:bodyPr/>
          <a:lstStyle/>
          <a:p>
            <a:r>
              <a:rPr lang="en-US" dirty="0"/>
              <a:t>Satellite</a:t>
            </a:r>
          </a:p>
        </p:txBody>
      </p:sp>
    </p:spTree>
    <p:extLst>
      <p:ext uri="{BB962C8B-B14F-4D97-AF65-F5344CB8AC3E}">
        <p14:creationId xmlns:p14="http://schemas.microsoft.com/office/powerpoint/2010/main" val="30773777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625FFA-BB6D-804C-AFB1-613C41F7C41E}"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102</a:t>
            </a:fld>
            <a:endParaRPr lang="en-US"/>
          </a:p>
        </p:txBody>
      </p:sp>
      <p:sp>
        <p:nvSpPr>
          <p:cNvPr id="2" name="Title 1"/>
          <p:cNvSpPr>
            <a:spLocks noGrp="1"/>
          </p:cNvSpPr>
          <p:nvPr>
            <p:ph type="title"/>
          </p:nvPr>
        </p:nvSpPr>
        <p:spPr/>
        <p:txBody>
          <a:bodyPr/>
          <a:lstStyle/>
          <a:p>
            <a:r>
              <a:rPr lang="en-US" dirty="0"/>
              <a:t>Example: </a:t>
            </a:r>
            <a:r>
              <a:rPr lang="en-US" dirty="0" err="1"/>
              <a:t>Exede</a:t>
            </a:r>
            <a:r>
              <a:rPr lang="en-US" dirty="0"/>
              <a:t> satellite plans</a:t>
            </a:r>
          </a:p>
        </p:txBody>
      </p:sp>
      <p:pic>
        <p:nvPicPr>
          <p:cNvPr id="6" name="Picture 5"/>
          <p:cNvPicPr>
            <a:picLocks noChangeAspect="1"/>
          </p:cNvPicPr>
          <p:nvPr/>
        </p:nvPicPr>
        <p:blipFill>
          <a:blip r:embed="rId2"/>
          <a:stretch>
            <a:fillRect/>
          </a:stretch>
        </p:blipFill>
        <p:spPr>
          <a:xfrm>
            <a:off x="926811" y="1343325"/>
            <a:ext cx="7026164" cy="5337942"/>
          </a:xfrm>
          <a:prstGeom prst="rect">
            <a:avLst/>
          </a:prstGeom>
        </p:spPr>
      </p:pic>
      <p:sp>
        <p:nvSpPr>
          <p:cNvPr id="8" name="TextBox 7"/>
          <p:cNvSpPr txBox="1"/>
          <p:nvPr/>
        </p:nvSpPr>
        <p:spPr>
          <a:xfrm>
            <a:off x="6248683" y="1118450"/>
            <a:ext cx="2475934" cy="369332"/>
          </a:xfrm>
          <a:prstGeom prst="rect">
            <a:avLst/>
          </a:prstGeom>
          <a:noFill/>
        </p:spPr>
        <p:txBody>
          <a:bodyPr wrap="none" rtlCol="0">
            <a:spAutoFit/>
          </a:bodyPr>
          <a:lstStyle/>
          <a:p>
            <a:r>
              <a:rPr lang="en-US" dirty="0"/>
              <a:t>Oklahoma County, OK</a:t>
            </a:r>
          </a:p>
        </p:txBody>
      </p:sp>
    </p:spTree>
    <p:extLst>
      <p:ext uri="{BB962C8B-B14F-4D97-AF65-F5344CB8AC3E}">
        <p14:creationId xmlns:p14="http://schemas.microsoft.com/office/powerpoint/2010/main" val="23149369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C3D065-9F51-7F4F-B354-B1821F06D8A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103</a:t>
            </a:fld>
            <a:endParaRPr lang="en-US"/>
          </a:p>
        </p:txBody>
      </p:sp>
      <p:sp>
        <p:nvSpPr>
          <p:cNvPr id="6" name="Title 5"/>
          <p:cNvSpPr>
            <a:spLocks noGrp="1"/>
          </p:cNvSpPr>
          <p:nvPr>
            <p:ph type="title"/>
          </p:nvPr>
        </p:nvSpPr>
        <p:spPr/>
        <p:txBody>
          <a:bodyPr/>
          <a:lstStyle/>
          <a:p>
            <a:r>
              <a:rPr lang="en-US" dirty="0"/>
              <a:t>Project Loon</a:t>
            </a:r>
          </a:p>
        </p:txBody>
      </p:sp>
      <p:pic>
        <p:nvPicPr>
          <p:cNvPr id="7" name="Picture 6"/>
          <p:cNvPicPr>
            <a:picLocks noChangeAspect="1"/>
          </p:cNvPicPr>
          <p:nvPr/>
        </p:nvPicPr>
        <p:blipFill>
          <a:blip r:embed="rId2"/>
          <a:stretch>
            <a:fillRect/>
          </a:stretch>
        </p:blipFill>
        <p:spPr>
          <a:xfrm>
            <a:off x="457200" y="1613646"/>
            <a:ext cx="4157352" cy="2754246"/>
          </a:xfrm>
          <a:prstGeom prst="rect">
            <a:avLst/>
          </a:prstGeom>
        </p:spPr>
      </p:pic>
      <p:pic>
        <p:nvPicPr>
          <p:cNvPr id="8" name="Picture 7"/>
          <p:cNvPicPr>
            <a:picLocks noChangeAspect="1"/>
          </p:cNvPicPr>
          <p:nvPr/>
        </p:nvPicPr>
        <p:blipFill>
          <a:blip r:embed="rId3"/>
          <a:stretch>
            <a:fillRect/>
          </a:stretch>
        </p:blipFill>
        <p:spPr>
          <a:xfrm>
            <a:off x="3801836" y="1300585"/>
            <a:ext cx="5065539" cy="4159508"/>
          </a:xfrm>
          <a:prstGeom prst="rect">
            <a:avLst/>
          </a:prstGeom>
        </p:spPr>
      </p:pic>
      <p:sp>
        <p:nvSpPr>
          <p:cNvPr id="9" name="TextBox 8"/>
          <p:cNvSpPr txBox="1"/>
          <p:nvPr/>
        </p:nvSpPr>
        <p:spPr>
          <a:xfrm>
            <a:off x="637775" y="4833257"/>
            <a:ext cx="2108269" cy="1200329"/>
          </a:xfrm>
          <a:prstGeom prst="rect">
            <a:avLst/>
          </a:prstGeom>
          <a:noFill/>
        </p:spPr>
        <p:txBody>
          <a:bodyPr wrap="none" rtlCol="0">
            <a:spAutoFit/>
          </a:bodyPr>
          <a:lstStyle/>
          <a:p>
            <a:pPr marL="285750" indent="-285750">
              <a:buFont typeface="Arial" charset="0"/>
              <a:buChar char="•"/>
            </a:pPr>
            <a:r>
              <a:rPr lang="en-US" dirty="0"/>
              <a:t>LTE at 850 MHz</a:t>
            </a:r>
          </a:p>
          <a:p>
            <a:pPr marL="285750" indent="-285750">
              <a:buFont typeface="Arial" charset="0"/>
              <a:buChar char="•"/>
            </a:pPr>
            <a:r>
              <a:rPr lang="en-US" dirty="0"/>
              <a:t>solar powered</a:t>
            </a:r>
          </a:p>
          <a:p>
            <a:pPr marL="285750" indent="-285750">
              <a:buFont typeface="Arial" charset="0"/>
              <a:buChar char="•"/>
            </a:pPr>
            <a:r>
              <a:rPr lang="en-US" dirty="0"/>
              <a:t>wind layers</a:t>
            </a:r>
          </a:p>
          <a:p>
            <a:pPr marL="285750" indent="-285750">
              <a:buFont typeface="Arial" charset="0"/>
              <a:buChar char="•"/>
            </a:pPr>
            <a:r>
              <a:rPr lang="en-US" dirty="0"/>
              <a:t>&lt; 20 km altitude</a:t>
            </a:r>
          </a:p>
        </p:txBody>
      </p:sp>
    </p:spTree>
    <p:extLst>
      <p:ext uri="{BB962C8B-B14F-4D97-AF65-F5344CB8AC3E}">
        <p14:creationId xmlns:p14="http://schemas.microsoft.com/office/powerpoint/2010/main" val="1280452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cost of networks</a:t>
            </a:r>
          </a:p>
        </p:txBody>
      </p:sp>
      <p:sp>
        <p:nvSpPr>
          <p:cNvPr id="6" name="Text Placeholder 5"/>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fld id="{516ED476-4D9C-BC48-8580-704A5D60E38D}"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CFD7CC80-8907-0743-8D56-F55887CD0273}" type="slidenum">
              <a:rPr lang="en-US" smtClean="0"/>
              <a:t>104</a:t>
            </a:fld>
            <a:endParaRPr lang="en-US"/>
          </a:p>
        </p:txBody>
      </p:sp>
    </p:spTree>
    <p:extLst>
      <p:ext uri="{BB962C8B-B14F-4D97-AF65-F5344CB8AC3E}">
        <p14:creationId xmlns:p14="http://schemas.microsoft.com/office/powerpoint/2010/main" val="9496360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7E18D2EE-A434-1B47-8B89-62D738809FAA}"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105</a:t>
            </a:fld>
            <a:endParaRPr lang="en-US"/>
          </a:p>
        </p:txBody>
      </p:sp>
      <p:sp>
        <p:nvSpPr>
          <p:cNvPr id="2" name="Title 1"/>
          <p:cNvSpPr>
            <a:spLocks noGrp="1"/>
          </p:cNvSpPr>
          <p:nvPr>
            <p:ph type="title"/>
          </p:nvPr>
        </p:nvSpPr>
        <p:spPr/>
        <p:txBody>
          <a:bodyPr/>
          <a:lstStyle/>
          <a:p>
            <a:r>
              <a:rPr lang="en-US" dirty="0"/>
              <a:t>Network economics, (over)simplified</a:t>
            </a:r>
          </a:p>
        </p:txBody>
      </p:sp>
      <p:graphicFrame>
        <p:nvGraphicFramePr>
          <p:cNvPr id="6" name="Chart 5"/>
          <p:cNvGraphicFramePr/>
          <p:nvPr>
            <p:extLst/>
          </p:nvPr>
        </p:nvGraphicFramePr>
        <p:xfrm>
          <a:off x="1005309" y="1390797"/>
          <a:ext cx="7543800" cy="5156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600" y="1828800"/>
            <a:ext cx="2213254" cy="1612390"/>
          </a:xfrm>
          <a:prstGeom prst="rect">
            <a:avLst/>
          </a:prstGeom>
        </p:spPr>
      </p:pic>
      <p:sp>
        <p:nvSpPr>
          <p:cNvPr id="8" name="TextBox 7"/>
          <p:cNvSpPr txBox="1"/>
          <p:nvPr/>
        </p:nvSpPr>
        <p:spPr>
          <a:xfrm>
            <a:off x="651641" y="2219496"/>
            <a:ext cx="1248659" cy="830997"/>
          </a:xfrm>
          <a:prstGeom prst="rect">
            <a:avLst/>
          </a:prstGeom>
          <a:noFill/>
        </p:spPr>
        <p:txBody>
          <a:bodyPr wrap="none" rtlCol="0">
            <a:spAutoFit/>
          </a:bodyPr>
          <a:lstStyle/>
          <a:p>
            <a:r>
              <a:rPr lang="en-US" sz="4800" dirty="0"/>
              <a:t>70%</a:t>
            </a:r>
          </a:p>
        </p:txBody>
      </p:sp>
      <p:pic>
        <p:nvPicPr>
          <p:cNvPr id="9" name="Picture 8"/>
          <p:cNvPicPr>
            <a:picLocks noChangeAspect="1"/>
          </p:cNvPicPr>
          <p:nvPr/>
        </p:nvPicPr>
        <p:blipFill>
          <a:blip r:embed="rId5"/>
          <a:stretch>
            <a:fillRect/>
          </a:stretch>
        </p:blipFill>
        <p:spPr>
          <a:xfrm>
            <a:off x="26276" y="4504624"/>
            <a:ext cx="1614714" cy="1528932"/>
          </a:xfrm>
          <a:prstGeom prst="rect">
            <a:avLst/>
          </a:prstGeom>
        </p:spPr>
      </p:pic>
      <p:pic>
        <p:nvPicPr>
          <p:cNvPr id="10" name="Picture 9"/>
          <p:cNvPicPr>
            <a:picLocks noChangeAspect="1"/>
          </p:cNvPicPr>
          <p:nvPr/>
        </p:nvPicPr>
        <p:blipFill>
          <a:blip r:embed="rId6"/>
          <a:stretch>
            <a:fillRect/>
          </a:stretch>
        </p:blipFill>
        <p:spPr>
          <a:xfrm>
            <a:off x="693933" y="5131854"/>
            <a:ext cx="1886857" cy="1415143"/>
          </a:xfrm>
          <a:prstGeom prst="rect">
            <a:avLst/>
          </a:prstGeom>
        </p:spPr>
      </p:pic>
      <p:sp>
        <p:nvSpPr>
          <p:cNvPr id="11" name="TextBox 10"/>
          <p:cNvSpPr txBox="1"/>
          <p:nvPr/>
        </p:nvSpPr>
        <p:spPr>
          <a:xfrm>
            <a:off x="157461" y="4807425"/>
            <a:ext cx="716663" cy="461665"/>
          </a:xfrm>
          <a:prstGeom prst="rect">
            <a:avLst/>
          </a:prstGeom>
          <a:noFill/>
        </p:spPr>
        <p:txBody>
          <a:bodyPr wrap="none" rtlCol="0">
            <a:spAutoFit/>
          </a:bodyPr>
          <a:lstStyle/>
          <a:p>
            <a:r>
              <a:rPr lang="en-US" sz="2400"/>
              <a:t>30%</a:t>
            </a:r>
          </a:p>
        </p:txBody>
      </p:sp>
      <p:sp>
        <p:nvSpPr>
          <p:cNvPr id="3" name="TextBox 2"/>
          <p:cNvSpPr txBox="1"/>
          <p:nvPr/>
        </p:nvSpPr>
        <p:spPr>
          <a:xfrm>
            <a:off x="2934458" y="4715091"/>
            <a:ext cx="3726469" cy="646331"/>
          </a:xfrm>
          <a:prstGeom prst="rect">
            <a:avLst/>
          </a:prstGeom>
          <a:solidFill>
            <a:schemeClr val="bg1">
              <a:lumMod val="75000"/>
            </a:schemeClr>
          </a:solidFill>
        </p:spPr>
        <p:txBody>
          <a:bodyPr wrap="none" rtlCol="0">
            <a:spAutoFit/>
          </a:bodyPr>
          <a:lstStyle/>
          <a:p>
            <a:r>
              <a:rPr lang="en-US" dirty="0"/>
              <a:t>traditional: 12-15 staff/10k customers</a:t>
            </a:r>
          </a:p>
          <a:p>
            <a:r>
              <a:rPr lang="en-US" dirty="0"/>
              <a:t>Iliad, FR: 3-4 staff/10k</a:t>
            </a:r>
          </a:p>
        </p:txBody>
      </p:sp>
    </p:spTree>
    <p:extLst>
      <p:ext uri="{BB962C8B-B14F-4D97-AF65-F5344CB8AC3E}">
        <p14:creationId xmlns:p14="http://schemas.microsoft.com/office/powerpoint/2010/main" val="9735618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 deployment</a:t>
            </a:r>
          </a:p>
        </p:txBody>
      </p:sp>
      <p:sp>
        <p:nvSpPr>
          <p:cNvPr id="3" name="Date Placeholder 2"/>
          <p:cNvSpPr>
            <a:spLocks noGrp="1"/>
          </p:cNvSpPr>
          <p:nvPr>
            <p:ph type="dt" sz="half" idx="10"/>
          </p:nvPr>
        </p:nvSpPr>
        <p:spPr/>
        <p:txBody>
          <a:bodyPr/>
          <a:lstStyle/>
          <a:p>
            <a:fld id="{B53572E0-226B-6D4B-A6A8-5EC22F73768F}" type="datetime1">
              <a:rPr lang="en-US" smtClean="0"/>
              <a:t>2/1/19</a:t>
            </a:fld>
            <a:endParaRPr lang="en-US"/>
          </a:p>
        </p:txBody>
      </p:sp>
      <p:sp>
        <p:nvSpPr>
          <p:cNvPr id="11" name="Footer Placeholder 10"/>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CFD7CC80-8907-0743-8D56-F55887CD0273}" type="slidenum">
              <a:rPr lang="en-US" smtClean="0"/>
              <a:t>106</a:t>
            </a:fld>
            <a:endParaRPr lang="en-US"/>
          </a:p>
        </p:txBody>
      </p:sp>
      <p:pic>
        <p:nvPicPr>
          <p:cNvPr id="5" name="Picture 4"/>
          <p:cNvPicPr>
            <a:picLocks noChangeAspect="1"/>
          </p:cNvPicPr>
          <p:nvPr/>
        </p:nvPicPr>
        <p:blipFill>
          <a:blip r:embed="rId2"/>
          <a:stretch>
            <a:fillRect/>
          </a:stretch>
        </p:blipFill>
        <p:spPr>
          <a:xfrm>
            <a:off x="670658" y="1728603"/>
            <a:ext cx="2292350" cy="1227289"/>
          </a:xfrm>
          <a:prstGeom prst="rect">
            <a:avLst/>
          </a:prstGeom>
        </p:spPr>
      </p:pic>
      <p:pic>
        <p:nvPicPr>
          <p:cNvPr id="6" name="Picture 5"/>
          <p:cNvPicPr>
            <a:picLocks noChangeAspect="1"/>
          </p:cNvPicPr>
          <p:nvPr/>
        </p:nvPicPr>
        <p:blipFill>
          <a:blip r:embed="rId3"/>
          <a:stretch>
            <a:fillRect/>
          </a:stretch>
        </p:blipFill>
        <p:spPr>
          <a:xfrm>
            <a:off x="457200" y="4698950"/>
            <a:ext cx="1871364" cy="1377950"/>
          </a:xfrm>
          <a:prstGeom prst="rect">
            <a:avLst/>
          </a:prstGeom>
        </p:spPr>
      </p:pic>
      <p:pic>
        <p:nvPicPr>
          <p:cNvPr id="7" name="Picture 6"/>
          <p:cNvPicPr>
            <a:picLocks noChangeAspect="1"/>
          </p:cNvPicPr>
          <p:nvPr/>
        </p:nvPicPr>
        <p:blipFill>
          <a:blip r:embed="rId4"/>
          <a:stretch>
            <a:fillRect/>
          </a:stretch>
        </p:blipFill>
        <p:spPr>
          <a:xfrm>
            <a:off x="533912" y="3195500"/>
            <a:ext cx="1871364" cy="1377950"/>
          </a:xfrm>
          <a:prstGeom prst="rect">
            <a:avLst/>
          </a:prstGeom>
        </p:spPr>
      </p:pic>
      <p:pic>
        <p:nvPicPr>
          <p:cNvPr id="8" name="Picture 7"/>
          <p:cNvPicPr>
            <a:picLocks noChangeAspect="1"/>
          </p:cNvPicPr>
          <p:nvPr/>
        </p:nvPicPr>
        <p:blipFill>
          <a:blip r:embed="rId5"/>
          <a:stretch>
            <a:fillRect/>
          </a:stretch>
        </p:blipFill>
        <p:spPr>
          <a:xfrm>
            <a:off x="3340003" y="1728603"/>
            <a:ext cx="2978696" cy="2236942"/>
          </a:xfrm>
          <a:prstGeom prst="rect">
            <a:avLst/>
          </a:prstGeom>
        </p:spPr>
      </p:pic>
      <p:sp>
        <p:nvSpPr>
          <p:cNvPr id="9" name="TextBox 8"/>
          <p:cNvSpPr txBox="1"/>
          <p:nvPr/>
        </p:nvSpPr>
        <p:spPr>
          <a:xfrm>
            <a:off x="3340003" y="4016800"/>
            <a:ext cx="1865502" cy="646331"/>
          </a:xfrm>
          <a:prstGeom prst="rect">
            <a:avLst/>
          </a:prstGeom>
          <a:noFill/>
        </p:spPr>
        <p:txBody>
          <a:bodyPr wrap="none" rtlCol="0">
            <a:spAutoFit/>
          </a:bodyPr>
          <a:lstStyle/>
          <a:p>
            <a:r>
              <a:rPr lang="en-US" dirty="0"/>
              <a:t>wastewater pipe</a:t>
            </a:r>
          </a:p>
          <a:p>
            <a:r>
              <a:rPr lang="en-US" dirty="0"/>
              <a:t>(3-5 km/week)</a:t>
            </a:r>
          </a:p>
        </p:txBody>
      </p:sp>
      <p:pic>
        <p:nvPicPr>
          <p:cNvPr id="10" name="Picture 9"/>
          <p:cNvPicPr>
            <a:picLocks noChangeAspect="1"/>
          </p:cNvPicPr>
          <p:nvPr/>
        </p:nvPicPr>
        <p:blipFill>
          <a:blip r:embed="rId6"/>
          <a:stretch>
            <a:fillRect/>
          </a:stretch>
        </p:blipFill>
        <p:spPr>
          <a:xfrm>
            <a:off x="5787613" y="4389732"/>
            <a:ext cx="2601280" cy="1746424"/>
          </a:xfrm>
          <a:prstGeom prst="rect">
            <a:avLst/>
          </a:prstGeom>
        </p:spPr>
      </p:pic>
    </p:spTree>
    <p:extLst>
      <p:ext uri="{BB962C8B-B14F-4D97-AF65-F5344CB8AC3E}">
        <p14:creationId xmlns:p14="http://schemas.microsoft.com/office/powerpoint/2010/main" val="5958735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Broadband network cost - FTTP</a:t>
            </a:r>
          </a:p>
        </p:txBody>
      </p:sp>
      <p:sp>
        <p:nvSpPr>
          <p:cNvPr id="3" name="Date Placeholder 2"/>
          <p:cNvSpPr>
            <a:spLocks noGrp="1"/>
          </p:cNvSpPr>
          <p:nvPr>
            <p:ph type="dt" sz="half" idx="10"/>
          </p:nvPr>
        </p:nvSpPr>
        <p:spPr/>
        <p:txBody>
          <a:bodyPr/>
          <a:lstStyle/>
          <a:p>
            <a:fld id="{71D51C43-DC7B-564A-8C48-5742EA72587A}"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CFD7CC80-8907-0743-8D56-F55887CD0273}" type="slidenum">
              <a:rPr lang="en-US" smtClean="0"/>
              <a:t>107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951609996"/>
              </p:ext>
            </p:extLst>
          </p:nvPr>
        </p:nvGraphicFramePr>
        <p:xfrm>
          <a:off x="457200" y="1653124"/>
          <a:ext cx="8305244" cy="3114040"/>
        </p:xfrm>
        <a:graphic>
          <a:graphicData uri="http://schemas.openxmlformats.org/drawingml/2006/table">
            <a:tbl>
              <a:tblPr firstRow="1" bandRow="1">
                <a:tableStyleId>{5C22544A-7EE6-4342-B048-85BDC9FD1C3A}</a:tableStyleId>
              </a:tblPr>
              <a:tblGrid>
                <a:gridCol w="2396895">
                  <a:extLst>
                    <a:ext uri="{9D8B030D-6E8A-4147-A177-3AD203B41FA5}">
                      <a16:colId xmlns:a16="http://schemas.microsoft.com/office/drawing/2014/main" val="20000"/>
                    </a:ext>
                  </a:extLst>
                </a:gridCol>
                <a:gridCol w="3139934">
                  <a:extLst>
                    <a:ext uri="{9D8B030D-6E8A-4147-A177-3AD203B41FA5}">
                      <a16:colId xmlns:a16="http://schemas.microsoft.com/office/drawing/2014/main" val="20001"/>
                    </a:ext>
                  </a:extLst>
                </a:gridCol>
                <a:gridCol w="2768415">
                  <a:extLst>
                    <a:ext uri="{9D8B030D-6E8A-4147-A177-3AD203B41FA5}">
                      <a16:colId xmlns:a16="http://schemas.microsoft.com/office/drawing/2014/main" val="20002"/>
                    </a:ext>
                  </a:extLst>
                </a:gridCol>
              </a:tblGrid>
              <a:tr h="370840">
                <a:tc>
                  <a:txBody>
                    <a:bodyPr/>
                    <a:lstStyle/>
                    <a:p>
                      <a:r>
                        <a:rPr lang="en-US" dirty="0"/>
                        <a:t>Category</a:t>
                      </a:r>
                    </a:p>
                  </a:txBody>
                  <a:tcPr/>
                </a:tc>
                <a:tc>
                  <a:txBody>
                    <a:bodyPr/>
                    <a:lstStyle/>
                    <a:p>
                      <a:r>
                        <a:rPr lang="en-US" dirty="0"/>
                        <a:t>Details</a:t>
                      </a:r>
                    </a:p>
                  </a:txBody>
                  <a:tcPr/>
                </a:tc>
                <a:tc>
                  <a:txBody>
                    <a:bodyPr/>
                    <a:lstStyle/>
                    <a:p>
                      <a:r>
                        <a:rPr lang="en-US" dirty="0"/>
                        <a:t>Outside plant</a:t>
                      </a:r>
                    </a:p>
                  </a:txBody>
                  <a:tcPr/>
                </a:tc>
                <a:extLst>
                  <a:ext uri="{0D108BD9-81ED-4DB2-BD59-A6C34878D82A}">
                    <a16:rowId xmlns:a16="http://schemas.microsoft.com/office/drawing/2014/main" val="10000"/>
                  </a:ext>
                </a:extLst>
              </a:tr>
              <a:tr h="370840">
                <a:tc>
                  <a:txBody>
                    <a:bodyPr/>
                    <a:lstStyle/>
                    <a:p>
                      <a:r>
                        <a:rPr lang="en-US" dirty="0"/>
                        <a:t>FTTP</a:t>
                      </a:r>
                      <a:r>
                        <a:rPr lang="en-US" baseline="0" dirty="0"/>
                        <a:t> in existing right-of-way</a:t>
                      </a:r>
                      <a:endParaRPr lang="en-US" dirty="0"/>
                    </a:p>
                  </a:txBody>
                  <a:tcPr/>
                </a:tc>
                <a:tc>
                  <a:txBody>
                    <a:bodyPr/>
                    <a:lstStyle/>
                    <a:p>
                      <a:r>
                        <a:rPr lang="en-US" dirty="0"/>
                        <a:t>All underground, not including drops or electronics</a:t>
                      </a:r>
                    </a:p>
                  </a:txBody>
                  <a:tcPr/>
                </a:tc>
                <a:tc>
                  <a:txBody>
                    <a:bodyPr/>
                    <a:lstStyle/>
                    <a:p>
                      <a:r>
                        <a:rPr lang="en-US" dirty="0"/>
                        <a:t>$1,200…$1,300 per passing</a:t>
                      </a:r>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r>
                        <a:rPr lang="en-US" sz="1800" kern="1200" dirty="0">
                          <a:solidFill>
                            <a:schemeClr val="dk1"/>
                          </a:solidFill>
                          <a:effectLst/>
                          <a:latin typeface="+mn-lt"/>
                          <a:ea typeface="+mn-ea"/>
                          <a:cs typeface="+mn-cs"/>
                        </a:rPr>
                        <a:t>40% aerial, 60% underground, </a:t>
                      </a:r>
                    </a:p>
                    <a:p>
                      <a:r>
                        <a:rPr lang="en-US" sz="1800" kern="1200" dirty="0">
                          <a:solidFill>
                            <a:schemeClr val="dk1"/>
                          </a:solidFill>
                          <a:effectLst/>
                          <a:latin typeface="+mn-lt"/>
                          <a:ea typeface="+mn-ea"/>
                          <a:cs typeface="+mn-cs"/>
                        </a:rPr>
                        <a:t>not including drops or electronics</a:t>
                      </a:r>
                      <a:r>
                        <a:rPr lang="en-US" dirty="0">
                          <a:effectLst/>
                        </a:rPr>
                        <a:t> </a:t>
                      </a:r>
                      <a:endParaRPr lang="en-US" dirty="0"/>
                    </a:p>
                  </a:txBody>
                  <a:tcPr/>
                </a:tc>
                <a:tc>
                  <a:txBody>
                    <a:bodyPr/>
                    <a:lstStyle/>
                    <a:p>
                      <a:r>
                        <a:rPr lang="en-US" dirty="0"/>
                        <a:t>$1,000…$1,100</a:t>
                      </a:r>
                      <a:r>
                        <a:rPr lang="en-US" baseline="0" dirty="0"/>
                        <a:t> per passing</a:t>
                      </a:r>
                      <a:endParaRPr lang="en-US" dirty="0"/>
                    </a:p>
                  </a:txBody>
                  <a:tcPr/>
                </a:tc>
                <a:extLst>
                  <a:ext uri="{0D108BD9-81ED-4DB2-BD59-A6C34878D82A}">
                    <a16:rowId xmlns:a16="http://schemas.microsoft.com/office/drawing/2014/main" val="10002"/>
                  </a:ext>
                </a:extLst>
              </a:tr>
              <a:tr h="370840">
                <a:tc>
                  <a:txBody>
                    <a:bodyPr/>
                    <a:lstStyle/>
                    <a:p>
                      <a:r>
                        <a:rPr lang="en-US" dirty="0"/>
                        <a:t>FTTP drops</a:t>
                      </a:r>
                    </a:p>
                  </a:txBody>
                  <a:tcPr/>
                </a:tc>
                <a:tc>
                  <a:txBody>
                    <a:bodyPr/>
                    <a:lstStyle/>
                    <a:p>
                      <a:r>
                        <a:rPr lang="en-US" dirty="0"/>
                        <a:t>Range of distances and complexity</a:t>
                      </a:r>
                    </a:p>
                  </a:txBody>
                  <a:tcPr/>
                </a:tc>
                <a:tc>
                  <a:txBody>
                    <a:bodyPr/>
                    <a:lstStyle/>
                    <a:p>
                      <a:r>
                        <a:rPr lang="en-US" dirty="0"/>
                        <a:t>$300…$700 per connected home</a:t>
                      </a: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533645" y="5912207"/>
            <a:ext cx="4610689" cy="276999"/>
          </a:xfrm>
          <a:prstGeom prst="rect">
            <a:avLst/>
          </a:prstGeom>
          <a:noFill/>
        </p:spPr>
        <p:txBody>
          <a:bodyPr wrap="square" rtlCol="0">
            <a:spAutoFit/>
          </a:bodyPr>
          <a:lstStyle/>
          <a:p>
            <a:pPr defTabSz="914400">
              <a:defRPr/>
            </a:pPr>
            <a:r>
              <a:rPr lang="en-US" sz="1200" dirty="0"/>
              <a:t>Crown </a:t>
            </a:r>
            <a:r>
              <a:rPr lang="en-US" sz="1200" dirty="0" err="1"/>
              <a:t>Fibre</a:t>
            </a:r>
            <a:r>
              <a:rPr lang="en-US" sz="1200" dirty="0"/>
              <a:t> Holdings (Govt. of New Zealand); provided by CTC</a:t>
            </a:r>
          </a:p>
        </p:txBody>
      </p:sp>
    </p:spTree>
    <p:extLst>
      <p:ext uri="{BB962C8B-B14F-4D97-AF65-F5344CB8AC3E}">
        <p14:creationId xmlns:p14="http://schemas.microsoft.com/office/powerpoint/2010/main" val="12973958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Broadband network cost – Fiber middle mile</a:t>
            </a:r>
          </a:p>
        </p:txBody>
      </p:sp>
      <p:sp>
        <p:nvSpPr>
          <p:cNvPr id="8" name="Date Placeholder 7"/>
          <p:cNvSpPr>
            <a:spLocks noGrp="1"/>
          </p:cNvSpPr>
          <p:nvPr>
            <p:ph type="dt" sz="half" idx="10"/>
          </p:nvPr>
        </p:nvSpPr>
        <p:spPr/>
        <p:txBody>
          <a:bodyPr/>
          <a:lstStyle/>
          <a:p>
            <a:fld id="{A64FCE15-4CD8-874D-9BB3-7F2032A7F42C}" type="datetime1">
              <a:rPr lang="en-US" smtClean="0"/>
              <a:t>2/1/19</a:t>
            </a:fld>
            <a:endParaRPr lang="en-US"/>
          </a:p>
        </p:txBody>
      </p:sp>
      <p:sp>
        <p:nvSpPr>
          <p:cNvPr id="9" name="Footer Placeholder 8"/>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CFD7CC80-8907-0743-8D56-F55887CD0273}" type="slidenum">
              <a:rPr lang="en-US" smtClean="0"/>
              <a:t>108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246100755"/>
              </p:ext>
            </p:extLst>
          </p:nvPr>
        </p:nvGraphicFramePr>
        <p:xfrm>
          <a:off x="457201" y="1653124"/>
          <a:ext cx="6650946" cy="4759960"/>
        </p:xfrm>
        <a:graphic>
          <a:graphicData uri="http://schemas.openxmlformats.org/drawingml/2006/table">
            <a:tbl>
              <a:tblPr firstRow="1" bandRow="1">
                <a:tableStyleId>{5C22544A-7EE6-4342-B048-85BDC9FD1C3A}</a:tableStyleId>
              </a:tblPr>
              <a:tblGrid>
                <a:gridCol w="1439598">
                  <a:extLst>
                    <a:ext uri="{9D8B030D-6E8A-4147-A177-3AD203B41FA5}">
                      <a16:colId xmlns:a16="http://schemas.microsoft.com/office/drawing/2014/main" val="20000"/>
                    </a:ext>
                  </a:extLst>
                </a:gridCol>
                <a:gridCol w="1885874">
                  <a:extLst>
                    <a:ext uri="{9D8B030D-6E8A-4147-A177-3AD203B41FA5}">
                      <a16:colId xmlns:a16="http://schemas.microsoft.com/office/drawing/2014/main" val="20001"/>
                    </a:ext>
                  </a:extLst>
                </a:gridCol>
                <a:gridCol w="1662737">
                  <a:extLst>
                    <a:ext uri="{9D8B030D-6E8A-4147-A177-3AD203B41FA5}">
                      <a16:colId xmlns:a16="http://schemas.microsoft.com/office/drawing/2014/main" val="20002"/>
                    </a:ext>
                  </a:extLst>
                </a:gridCol>
                <a:gridCol w="1662737">
                  <a:extLst>
                    <a:ext uri="{9D8B030D-6E8A-4147-A177-3AD203B41FA5}">
                      <a16:colId xmlns:a16="http://schemas.microsoft.com/office/drawing/2014/main" val="20003"/>
                    </a:ext>
                  </a:extLst>
                </a:gridCol>
              </a:tblGrid>
              <a:tr h="370840">
                <a:tc>
                  <a:txBody>
                    <a:bodyPr/>
                    <a:lstStyle/>
                    <a:p>
                      <a:r>
                        <a:rPr lang="en-US" dirty="0"/>
                        <a:t>Category</a:t>
                      </a:r>
                    </a:p>
                  </a:txBody>
                  <a:tcPr/>
                </a:tc>
                <a:tc>
                  <a:txBody>
                    <a:bodyPr/>
                    <a:lstStyle/>
                    <a:p>
                      <a:r>
                        <a:rPr lang="en-US" dirty="0"/>
                        <a:t>Details</a:t>
                      </a:r>
                    </a:p>
                  </a:txBody>
                  <a:tcPr/>
                </a:tc>
                <a:tc>
                  <a:txBody>
                    <a:bodyPr/>
                    <a:lstStyle/>
                    <a:p>
                      <a:r>
                        <a:rPr lang="en-US" dirty="0"/>
                        <a:t>Outside plant</a:t>
                      </a:r>
                    </a:p>
                  </a:txBody>
                  <a:tcPr/>
                </a:tc>
                <a:tc>
                  <a:txBody>
                    <a:bodyPr/>
                    <a:lstStyle/>
                    <a:p>
                      <a:r>
                        <a:rPr lang="en-US" dirty="0"/>
                        <a:t>Source</a:t>
                      </a:r>
                    </a:p>
                  </a:txBody>
                  <a:tcPr/>
                </a:tc>
                <a:extLst>
                  <a:ext uri="{0D108BD9-81ED-4DB2-BD59-A6C34878D82A}">
                    <a16:rowId xmlns:a16="http://schemas.microsoft.com/office/drawing/2014/main" val="10000"/>
                  </a:ext>
                </a:extLst>
              </a:tr>
              <a:tr h="370840">
                <a:tc>
                  <a:txBody>
                    <a:bodyPr/>
                    <a:lstStyle/>
                    <a:p>
                      <a:r>
                        <a:rPr lang="en-US" dirty="0"/>
                        <a:t>aerial,</a:t>
                      </a:r>
                      <a:r>
                        <a:rPr lang="en-US" baseline="0" dirty="0"/>
                        <a:t> new attachment</a:t>
                      </a:r>
                      <a:endParaRPr lang="en-US" dirty="0"/>
                    </a:p>
                  </a:txBody>
                  <a:tcPr/>
                </a:tc>
                <a:tc>
                  <a:txBody>
                    <a:bodyPr/>
                    <a:lstStyle/>
                    <a:p>
                      <a:r>
                        <a:rPr lang="en-US" sz="1800" kern="1200" dirty="0">
                          <a:solidFill>
                            <a:schemeClr val="dk1"/>
                          </a:solidFill>
                          <a:effectLst/>
                          <a:latin typeface="+mn-lt"/>
                          <a:ea typeface="+mn-ea"/>
                          <a:cs typeface="+mn-cs"/>
                        </a:rPr>
                        <a:t>Northeastern city municipal utility; </a:t>
                      </a:r>
                    </a:p>
                    <a:p>
                      <a:r>
                        <a:rPr lang="en-US" sz="1800" kern="1200" dirty="0">
                          <a:solidFill>
                            <a:schemeClr val="dk1"/>
                          </a:solidFill>
                          <a:effectLst/>
                          <a:latin typeface="+mn-lt"/>
                          <a:ea typeface="+mn-ea"/>
                          <a:cs typeface="+mn-cs"/>
                        </a:rPr>
                        <a:t>96% aerial, 4% underground; 87.6 miles</a:t>
                      </a:r>
                      <a:endParaRPr lang="en-US" dirty="0"/>
                    </a:p>
                  </a:txBody>
                  <a:tcPr/>
                </a:tc>
                <a:tc>
                  <a:txBody>
                    <a:bodyPr/>
                    <a:lstStyle/>
                    <a:p>
                      <a:r>
                        <a:rPr lang="en-US" dirty="0"/>
                        <a:t>$30,000/mile</a:t>
                      </a:r>
                    </a:p>
                  </a:txBody>
                  <a:tcPr/>
                </a:tc>
                <a:tc>
                  <a:txBody>
                    <a:bodyPr/>
                    <a:lstStyle/>
                    <a:p>
                      <a:r>
                        <a:rPr lang="en-US" dirty="0"/>
                        <a:t>Public utility (actual</a:t>
                      </a:r>
                      <a:r>
                        <a:rPr lang="en-US" baseline="0" dirty="0"/>
                        <a:t> cost)</a:t>
                      </a:r>
                      <a:endParaRPr lang="en-US" dirty="0"/>
                    </a:p>
                  </a:txBody>
                  <a:tcPr/>
                </a:tc>
                <a:extLst>
                  <a:ext uri="{0D108BD9-81ED-4DB2-BD59-A6C34878D82A}">
                    <a16:rowId xmlns:a16="http://schemas.microsoft.com/office/drawing/2014/main" val="10001"/>
                  </a:ext>
                </a:extLst>
              </a:tr>
              <a:tr h="370840">
                <a:tc>
                  <a:txBody>
                    <a:bodyPr/>
                    <a:lstStyle/>
                    <a:p>
                      <a:r>
                        <a:rPr lang="en-US" dirty="0"/>
                        <a:t>aerial</a:t>
                      </a:r>
                      <a:r>
                        <a:rPr lang="en-US" baseline="0" dirty="0"/>
                        <a:t> </a:t>
                      </a:r>
                      <a:r>
                        <a:rPr lang="en-US" baseline="0" dirty="0" err="1"/>
                        <a:t>overlash</a:t>
                      </a:r>
                      <a:endParaRPr lang="en-US" dirty="0"/>
                    </a:p>
                  </a:txBody>
                  <a:tcPr/>
                </a:tc>
                <a:tc>
                  <a:txBody>
                    <a:bodyPr/>
                    <a:lstStyle/>
                    <a:p>
                      <a:r>
                        <a:rPr lang="en-US" sz="1800" kern="1200" dirty="0">
                          <a:solidFill>
                            <a:schemeClr val="dk1"/>
                          </a:solidFill>
                          <a:effectLst/>
                          <a:latin typeface="+mn-lt"/>
                          <a:ea typeface="+mn-ea"/>
                          <a:cs typeface="+mn-cs"/>
                        </a:rPr>
                        <a:t>Major metropolitan area (U.S. east coast)</a:t>
                      </a:r>
                      <a:r>
                        <a:rPr lang="en-US" dirty="0">
                          <a:effectLst/>
                        </a:rPr>
                        <a:t> </a:t>
                      </a:r>
                      <a:endParaRPr lang="en-US" dirty="0"/>
                    </a:p>
                  </a:txBody>
                  <a:tcPr/>
                </a:tc>
                <a:tc>
                  <a:txBody>
                    <a:bodyPr/>
                    <a:lstStyle/>
                    <a:p>
                      <a:r>
                        <a:rPr lang="en-US" dirty="0"/>
                        <a:t>$15,000/mile</a:t>
                      </a:r>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buried</a:t>
                      </a:r>
                    </a:p>
                  </a:txBody>
                  <a:tcPr/>
                </a:tc>
                <a:tc>
                  <a:txBody>
                    <a:bodyPr/>
                    <a:lstStyle/>
                    <a:p>
                      <a:r>
                        <a:rPr lang="en-US" sz="1800" kern="1200" dirty="0">
                          <a:solidFill>
                            <a:schemeClr val="dk1"/>
                          </a:solidFill>
                          <a:effectLst/>
                          <a:latin typeface="+mn-lt"/>
                          <a:ea typeface="+mn-ea"/>
                          <a:cs typeface="+mn-cs"/>
                        </a:rPr>
                        <a:t>Mixed suburban/urban locations and pot/bore construction</a:t>
                      </a:r>
                      <a:endParaRPr lang="en-US" dirty="0"/>
                    </a:p>
                  </a:txBody>
                  <a:tcPr/>
                </a:tc>
                <a:tc>
                  <a:txBody>
                    <a:bodyPr/>
                    <a:lstStyle/>
                    <a:p>
                      <a:r>
                        <a:rPr lang="en-US" dirty="0"/>
                        <a:t>$89,000/mile</a:t>
                      </a:r>
                    </a:p>
                  </a:txBody>
                  <a:tcPr/>
                </a:tc>
                <a:tc>
                  <a:txBody>
                    <a:bodyPr/>
                    <a:lstStyle/>
                    <a:p>
                      <a:r>
                        <a:rPr lang="en-US" sz="1800" kern="1200" dirty="0">
                          <a:solidFill>
                            <a:schemeClr val="dk1"/>
                          </a:solidFill>
                          <a:effectLst/>
                          <a:latin typeface="+mn-lt"/>
                          <a:ea typeface="+mn-ea"/>
                          <a:cs typeface="+mn-cs"/>
                        </a:rPr>
                        <a:t>Washington, D.C.-area BTOP project </a:t>
                      </a:r>
                    </a:p>
                    <a:p>
                      <a:r>
                        <a:rPr lang="en-US" sz="1800" kern="1200" dirty="0">
                          <a:solidFill>
                            <a:schemeClr val="dk1"/>
                          </a:solidFill>
                          <a:effectLst/>
                          <a:latin typeface="+mn-lt"/>
                          <a:ea typeface="+mn-ea"/>
                          <a:cs typeface="+mn-cs"/>
                        </a:rPr>
                        <a:t>(actual cost)</a:t>
                      </a:r>
                      <a:endParaRPr lang="en-US" dirty="0"/>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0" y="6581001"/>
            <a:ext cx="4610689" cy="276999"/>
          </a:xfrm>
          <a:prstGeom prst="rect">
            <a:avLst/>
          </a:prstGeom>
          <a:noFill/>
        </p:spPr>
        <p:txBody>
          <a:bodyPr wrap="square" rtlCol="0">
            <a:spAutoFit/>
          </a:bodyPr>
          <a:lstStyle/>
          <a:p>
            <a:pPr defTabSz="914400">
              <a:defRPr/>
            </a:pPr>
            <a:r>
              <a:rPr lang="en-US" sz="1200" dirty="0"/>
              <a:t>Data provided by CTC</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9578" y="3414994"/>
            <a:ext cx="1447222" cy="952602"/>
          </a:xfrm>
          <a:prstGeom prst="rect">
            <a:avLst/>
          </a:prstGeom>
        </p:spPr>
      </p:pic>
      <p:pic>
        <p:nvPicPr>
          <p:cNvPr id="5" name="Picture 4"/>
          <p:cNvPicPr>
            <a:picLocks noChangeAspect="1"/>
          </p:cNvPicPr>
          <p:nvPr/>
        </p:nvPicPr>
        <p:blipFill>
          <a:blip r:embed="rId3"/>
          <a:stretch>
            <a:fillRect/>
          </a:stretch>
        </p:blipFill>
        <p:spPr>
          <a:xfrm>
            <a:off x="7147008" y="4524866"/>
            <a:ext cx="1996992" cy="1980140"/>
          </a:xfrm>
          <a:prstGeom prst="rect">
            <a:avLst/>
          </a:prstGeom>
        </p:spPr>
      </p:pic>
    </p:spTree>
    <p:extLst>
      <p:ext uri="{BB962C8B-B14F-4D97-AF65-F5344CB8AC3E}">
        <p14:creationId xmlns:p14="http://schemas.microsoft.com/office/powerpoint/2010/main" val="4533036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mile cost example</a:t>
            </a:r>
          </a:p>
        </p:txBody>
      </p:sp>
      <p:sp>
        <p:nvSpPr>
          <p:cNvPr id="3" name="Date Placeholder 2"/>
          <p:cNvSpPr>
            <a:spLocks noGrp="1"/>
          </p:cNvSpPr>
          <p:nvPr>
            <p:ph type="dt" sz="half" idx="10"/>
          </p:nvPr>
        </p:nvSpPr>
        <p:spPr/>
        <p:txBody>
          <a:bodyPr/>
          <a:lstStyle/>
          <a:p>
            <a:fld id="{886FD192-B029-0A43-B3CD-583D6975A732}" type="datetime1">
              <a:rPr lang="en-US" smtClean="0"/>
              <a:t>2/1/19</a:t>
            </a:fld>
            <a:endParaRPr lang="en-US"/>
          </a:p>
        </p:txBody>
      </p:sp>
      <p:sp>
        <p:nvSpPr>
          <p:cNvPr id="7" name="Footer Placeholder 6"/>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CFD7CC80-8907-0743-8D56-F55887CD0273}" type="slidenum">
              <a:rPr lang="en-US" smtClean="0"/>
              <a:t>109</a:t>
            </a:fld>
            <a:endParaRPr lang="en-US"/>
          </a:p>
        </p:txBody>
      </p:sp>
      <p:pic>
        <p:nvPicPr>
          <p:cNvPr id="5" name="Picture 4"/>
          <p:cNvPicPr>
            <a:picLocks noChangeAspect="1"/>
          </p:cNvPicPr>
          <p:nvPr/>
        </p:nvPicPr>
        <p:blipFill>
          <a:blip r:embed="rId2"/>
          <a:stretch>
            <a:fillRect/>
          </a:stretch>
        </p:blipFill>
        <p:spPr>
          <a:xfrm>
            <a:off x="561413" y="1313750"/>
            <a:ext cx="6121400" cy="4572000"/>
          </a:xfrm>
          <a:prstGeom prst="rect">
            <a:avLst/>
          </a:prstGeom>
        </p:spPr>
      </p:pic>
      <p:sp>
        <p:nvSpPr>
          <p:cNvPr id="6" name="TextBox 5"/>
          <p:cNvSpPr txBox="1"/>
          <p:nvPr/>
        </p:nvSpPr>
        <p:spPr>
          <a:xfrm>
            <a:off x="377305" y="6179003"/>
            <a:ext cx="8675786" cy="430887"/>
          </a:xfrm>
          <a:prstGeom prst="rect">
            <a:avLst/>
          </a:prstGeom>
          <a:noFill/>
        </p:spPr>
        <p:txBody>
          <a:bodyPr wrap="square" rtlCol="0">
            <a:spAutoFit/>
          </a:bodyPr>
          <a:lstStyle/>
          <a:p>
            <a:r>
              <a:rPr lang="en-US" sz="1100" dirty="0"/>
              <a:t>CTC, 2009 (“Brief Engineering Assessment: Efficiencies available through simultaneous construction and co-location of communications conduit and fiber”)</a:t>
            </a:r>
          </a:p>
        </p:txBody>
      </p:sp>
    </p:spTree>
    <p:extLst>
      <p:ext uri="{BB962C8B-B14F-4D97-AF65-F5344CB8AC3E}">
        <p14:creationId xmlns:p14="http://schemas.microsoft.com/office/powerpoint/2010/main" val="3633277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 communications networks do that’s different?</a:t>
            </a:r>
          </a:p>
        </p:txBody>
      </p:sp>
      <p:sp>
        <p:nvSpPr>
          <p:cNvPr id="3" name="Content Placeholder 2"/>
          <p:cNvSpPr>
            <a:spLocks noGrp="1"/>
          </p:cNvSpPr>
          <p:nvPr>
            <p:ph idx="1"/>
          </p:nvPr>
        </p:nvSpPr>
        <p:spPr/>
        <p:txBody>
          <a:bodyPr/>
          <a:lstStyle/>
          <a:p>
            <a:r>
              <a:rPr lang="en-US" dirty="0"/>
              <a:t>Any-to-any: multiparty, coordination &amp; cooperation, conflict</a:t>
            </a:r>
          </a:p>
          <a:p>
            <a:pPr lvl="1"/>
            <a:r>
              <a:rPr lang="en-US" dirty="0"/>
              <a:t>less of a concern in (say) civil engineering</a:t>
            </a:r>
          </a:p>
          <a:p>
            <a:r>
              <a:rPr lang="en-US" dirty="0"/>
              <a:t>Economics: network effect, scale effects</a:t>
            </a:r>
          </a:p>
          <a:p>
            <a:r>
              <a:rPr lang="en-US" dirty="0"/>
              <a:t>Challenges:</a:t>
            </a:r>
          </a:p>
          <a:p>
            <a:pPr lvl="1"/>
            <a:r>
              <a:rPr lang="en-US" dirty="0"/>
              <a:t>geographic distribution</a:t>
            </a:r>
          </a:p>
          <a:p>
            <a:pPr lvl="1"/>
            <a:r>
              <a:rPr lang="en-US" dirty="0"/>
              <a:t>long-lived</a:t>
            </a:r>
          </a:p>
          <a:p>
            <a:pPr lvl="1"/>
            <a:r>
              <a:rPr lang="en-US" dirty="0"/>
              <a:t>different industries participating</a:t>
            </a:r>
          </a:p>
          <a:p>
            <a:pPr lvl="1"/>
            <a:r>
              <a:rPr lang="en-US" dirty="0"/>
              <a:t>remote attacks through infrastructure itself</a:t>
            </a:r>
          </a:p>
          <a:p>
            <a:pPr lvl="1"/>
            <a:endParaRPr lang="en-US" dirty="0"/>
          </a:p>
        </p:txBody>
      </p:sp>
      <p:sp>
        <p:nvSpPr>
          <p:cNvPr id="4" name="Date Placeholder 3"/>
          <p:cNvSpPr>
            <a:spLocks noGrp="1"/>
          </p:cNvSpPr>
          <p:nvPr>
            <p:ph type="dt" sz="half" idx="10"/>
          </p:nvPr>
        </p:nvSpPr>
        <p:spPr/>
        <p:txBody>
          <a:bodyPr/>
          <a:lstStyle/>
          <a:p>
            <a:fld id="{6DE47661-8DCF-5045-B64A-7986B8CC9E69}"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11</a:t>
            </a:fld>
            <a:endParaRPr lang="en-US"/>
          </a:p>
        </p:txBody>
      </p:sp>
    </p:spTree>
    <p:extLst>
      <p:ext uri="{BB962C8B-B14F-4D97-AF65-F5344CB8AC3E}">
        <p14:creationId xmlns:p14="http://schemas.microsoft.com/office/powerpoint/2010/main" val="20510481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fiber observations</a:t>
            </a:r>
          </a:p>
        </p:txBody>
      </p:sp>
      <p:sp>
        <p:nvSpPr>
          <p:cNvPr id="3" name="Content Placeholder 2"/>
          <p:cNvSpPr>
            <a:spLocks noGrp="1"/>
          </p:cNvSpPr>
          <p:nvPr>
            <p:ph idx="1"/>
          </p:nvPr>
        </p:nvSpPr>
        <p:spPr/>
        <p:txBody>
          <a:bodyPr>
            <a:normAutofit/>
          </a:bodyPr>
          <a:lstStyle/>
          <a:p>
            <a:r>
              <a:rPr lang="en-US" dirty="0"/>
              <a:t>Fiber middle-mile cost: $50-70k/mile</a:t>
            </a:r>
          </a:p>
          <a:p>
            <a:r>
              <a:rPr lang="en-US" dirty="0"/>
              <a:t>Fiber cost: 144 strands = $10k/mile, 48 strands = $4.7k/mile</a:t>
            </a:r>
          </a:p>
          <a:p>
            <a:r>
              <a:rPr lang="en-US" dirty="0"/>
              <a:t>Common characteristics:</a:t>
            </a:r>
          </a:p>
          <a:p>
            <a:pPr lvl="1"/>
            <a:r>
              <a:rPr lang="en-US" dirty="0"/>
              <a:t>avoid active elements in network </a:t>
            </a:r>
            <a:r>
              <a:rPr lang="en-US" dirty="0">
                <a:sym typeface="Wingdings"/>
              </a:rPr>
              <a:t> power, maintenance  PON</a:t>
            </a:r>
          </a:p>
          <a:p>
            <a:pPr lvl="1"/>
            <a:r>
              <a:rPr lang="en-US" dirty="0">
                <a:sym typeface="Wingdings"/>
              </a:rPr>
              <a:t>recently: avoid anything except fiber (including splitters)</a:t>
            </a:r>
          </a:p>
          <a:p>
            <a:pPr lvl="2"/>
            <a:r>
              <a:rPr lang="en-US" dirty="0">
                <a:sym typeface="Wingdings"/>
              </a:rPr>
              <a:t>cf. wireless last mile approach</a:t>
            </a:r>
          </a:p>
          <a:p>
            <a:pPr lvl="1"/>
            <a:r>
              <a:rPr lang="en-US" dirty="0">
                <a:sym typeface="Wingdings"/>
              </a:rPr>
              <a:t>fiber home run, even if PON (Google Fiber, Stockholm)</a:t>
            </a:r>
          </a:p>
          <a:p>
            <a:r>
              <a:rPr lang="en-US" dirty="0">
                <a:sym typeface="Wingdings"/>
              </a:rPr>
              <a:t>Fiber cost higher for buried, but cheaper if conduit or aerial</a:t>
            </a:r>
          </a:p>
          <a:p>
            <a:r>
              <a:rPr lang="en-US" dirty="0">
                <a:sym typeface="Wingdings"/>
              </a:rPr>
              <a:t>Recent FTTH:</a:t>
            </a:r>
          </a:p>
          <a:p>
            <a:pPr lvl="1"/>
            <a:r>
              <a:rPr lang="en-US" dirty="0">
                <a:sym typeface="Wingdings"/>
              </a:rPr>
              <a:t>avoid indoor installation (cf. Verizon </a:t>
            </a:r>
            <a:r>
              <a:rPr lang="en-US" dirty="0" err="1">
                <a:sym typeface="Wingdings"/>
              </a:rPr>
              <a:t>FiOS</a:t>
            </a:r>
            <a:r>
              <a:rPr lang="en-US" dirty="0">
                <a:sym typeface="Wingdings"/>
              </a:rPr>
              <a:t>)</a:t>
            </a:r>
          </a:p>
          <a:p>
            <a:pPr lvl="1"/>
            <a:r>
              <a:rPr lang="en-US" dirty="0">
                <a:sym typeface="Wingdings"/>
              </a:rPr>
              <a:t>one box in home (ONT + 802.11ac), not ONT + </a:t>
            </a:r>
            <a:r>
              <a:rPr lang="en-US" dirty="0" err="1">
                <a:sym typeface="Wingdings"/>
              </a:rPr>
              <a:t>MoCa</a:t>
            </a:r>
            <a:r>
              <a:rPr lang="en-US" dirty="0">
                <a:sym typeface="Wingdings"/>
              </a:rPr>
              <a:t> STB</a:t>
            </a:r>
          </a:p>
          <a:p>
            <a:pPr lvl="1"/>
            <a:endParaRPr lang="en-US" dirty="0"/>
          </a:p>
          <a:p>
            <a:endParaRPr lang="en-US" dirty="0"/>
          </a:p>
        </p:txBody>
      </p:sp>
      <p:sp>
        <p:nvSpPr>
          <p:cNvPr id="5" name="Date Placeholder 4"/>
          <p:cNvSpPr>
            <a:spLocks noGrp="1"/>
          </p:cNvSpPr>
          <p:nvPr>
            <p:ph type="dt" sz="half" idx="10"/>
          </p:nvPr>
        </p:nvSpPr>
        <p:spPr/>
        <p:txBody>
          <a:bodyPr/>
          <a:lstStyle/>
          <a:p>
            <a:fld id="{8E196CBE-DFBF-884C-AF75-776359FE6BD7}"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CFD7CC80-8907-0743-8D56-F55887CD0273}" type="slidenum">
              <a:rPr lang="en-US" smtClean="0"/>
              <a:t>110</a:t>
            </a:fld>
            <a:endParaRPr lang="en-US"/>
          </a:p>
        </p:txBody>
      </p:sp>
    </p:spTree>
    <p:extLst>
      <p:ext uri="{BB962C8B-B14F-4D97-AF65-F5344CB8AC3E}">
        <p14:creationId xmlns:p14="http://schemas.microsoft.com/office/powerpoint/2010/main" val="31674001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FTTH estimates</a:t>
            </a:r>
          </a:p>
        </p:txBody>
      </p:sp>
      <p:sp>
        <p:nvSpPr>
          <p:cNvPr id="3" name="Content Placeholder 2"/>
          <p:cNvSpPr>
            <a:spLocks noGrp="1"/>
          </p:cNvSpPr>
          <p:nvPr>
            <p:ph idx="1"/>
          </p:nvPr>
        </p:nvSpPr>
        <p:spPr/>
        <p:txBody>
          <a:bodyPr>
            <a:normAutofit/>
          </a:bodyPr>
          <a:lstStyle/>
          <a:p>
            <a:r>
              <a:rPr lang="en-US" dirty="0"/>
              <a:t>Bell Alliant in Western Canada has now passed over half a million homes with fiber home, the largest deployment in North America after Verizon. Their latest financial report showed </a:t>
            </a:r>
            <a:r>
              <a:rPr lang="en-US" dirty="0" err="1"/>
              <a:t>capex</a:t>
            </a:r>
            <a:r>
              <a:rPr lang="en-US" dirty="0"/>
              <a:t> of less than $500 per home passed.</a:t>
            </a:r>
          </a:p>
          <a:p>
            <a:r>
              <a:rPr lang="en-US" dirty="0"/>
              <a:t>Verizon reported costs fell below $700/home passed several years ago and headed to $600. Add the cost of actually installing a large fraction of those homes, and your cost per home passed by the network comes closer to $1,000.</a:t>
            </a:r>
          </a:p>
          <a:p>
            <a:r>
              <a:rPr lang="en-US" dirty="0"/>
              <a:t>Installing each home at Verizon added $500-600. Digging lawns and drilling holes into the homes is labor intensive.</a:t>
            </a:r>
          </a:p>
          <a:p>
            <a:r>
              <a:rPr lang="en-US" dirty="0"/>
              <a:t>Includes equipment whose price is rapidly dropping. Early Verizon gear cost $300-400/home, but today they are probably paying half that.</a:t>
            </a:r>
          </a:p>
          <a:p>
            <a:pPr lvl="1"/>
            <a:r>
              <a:rPr lang="en-US" dirty="0"/>
              <a:t>Very large fiber builds in China are paying less than $100/home.</a:t>
            </a:r>
          </a:p>
        </p:txBody>
      </p:sp>
      <p:sp>
        <p:nvSpPr>
          <p:cNvPr id="4" name="Date Placeholder 3"/>
          <p:cNvSpPr>
            <a:spLocks noGrp="1"/>
          </p:cNvSpPr>
          <p:nvPr>
            <p:ph type="dt" sz="half" idx="10"/>
          </p:nvPr>
        </p:nvSpPr>
        <p:spPr/>
        <p:txBody>
          <a:bodyPr/>
          <a:lstStyle/>
          <a:p>
            <a:fld id="{B01FC1E5-CA11-E54C-9A9B-6EA622E34928}"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FF4360C-E43B-1840-BD98-03E3E99080E6}" type="slidenum">
              <a:rPr lang="en-US" smtClean="0"/>
              <a:t>111</a:t>
            </a:fld>
            <a:endParaRPr lang="en-US"/>
          </a:p>
        </p:txBody>
      </p:sp>
    </p:spTree>
    <p:extLst>
      <p:ext uri="{BB962C8B-B14F-4D97-AF65-F5344CB8AC3E}">
        <p14:creationId xmlns:p14="http://schemas.microsoft.com/office/powerpoint/2010/main" val="27145851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8333AA9-1651-3B43-A732-72946BE783EC}"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FF4360C-E43B-1840-BD98-03E3E99080E6}" type="slidenum">
              <a:rPr lang="en-US" smtClean="0"/>
              <a:t>112</a:t>
            </a:fld>
            <a:endParaRPr lang="en-US"/>
          </a:p>
        </p:txBody>
      </p:sp>
      <p:sp>
        <p:nvSpPr>
          <p:cNvPr id="2" name="Title 1"/>
          <p:cNvSpPr>
            <a:spLocks noGrp="1"/>
          </p:cNvSpPr>
          <p:nvPr>
            <p:ph type="title"/>
          </p:nvPr>
        </p:nvSpPr>
        <p:spPr/>
        <p:txBody>
          <a:bodyPr/>
          <a:lstStyle/>
          <a:p>
            <a:r>
              <a:rPr lang="en-US" dirty="0" err="1"/>
              <a:t>FTTx</a:t>
            </a:r>
            <a:r>
              <a:rPr lang="en-US" dirty="0"/>
              <a:t> cost vs. DSL</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780" y="1549400"/>
            <a:ext cx="6348120" cy="4115814"/>
          </a:xfrm>
          <a:prstGeom prst="rect">
            <a:avLst/>
          </a:prstGeom>
        </p:spPr>
      </p:pic>
      <p:sp>
        <p:nvSpPr>
          <p:cNvPr id="7" name="TextBox 6"/>
          <p:cNvSpPr txBox="1"/>
          <p:nvPr/>
        </p:nvSpPr>
        <p:spPr>
          <a:xfrm>
            <a:off x="1353429" y="5966021"/>
            <a:ext cx="2302032" cy="369332"/>
          </a:xfrm>
          <a:prstGeom prst="rect">
            <a:avLst/>
          </a:prstGeom>
          <a:noFill/>
        </p:spPr>
        <p:txBody>
          <a:bodyPr wrap="none" rtlCol="0">
            <a:spAutoFit/>
          </a:bodyPr>
          <a:lstStyle/>
          <a:p>
            <a:r>
              <a:rPr lang="en-US" dirty="0"/>
              <a:t>Alcatel-Lucent, 2013</a:t>
            </a:r>
          </a:p>
        </p:txBody>
      </p:sp>
    </p:spTree>
    <p:extLst>
      <p:ext uri="{BB962C8B-B14F-4D97-AF65-F5344CB8AC3E}">
        <p14:creationId xmlns:p14="http://schemas.microsoft.com/office/powerpoint/2010/main" val="2209058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0E8DF2-2ABE-7E4D-9B9F-D6865BE0A213}"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FF4360C-E43B-1840-BD98-03E3E99080E6}" type="slidenum">
              <a:rPr lang="en-US" smtClean="0"/>
              <a:t>113</a:t>
            </a:fld>
            <a:endParaRPr lang="en-US"/>
          </a:p>
        </p:txBody>
      </p:sp>
      <p:sp>
        <p:nvSpPr>
          <p:cNvPr id="2" name="Title 1"/>
          <p:cNvSpPr>
            <a:spLocks noGrp="1"/>
          </p:cNvSpPr>
          <p:nvPr>
            <p:ph type="title"/>
          </p:nvPr>
        </p:nvSpPr>
        <p:spPr/>
        <p:txBody>
          <a:bodyPr/>
          <a:lstStyle/>
          <a:p>
            <a:r>
              <a:rPr lang="en-US" dirty="0"/>
              <a:t>Capital investment</a:t>
            </a:r>
          </a:p>
        </p:txBody>
      </p:sp>
      <p:graphicFrame>
        <p:nvGraphicFramePr>
          <p:cNvPr id="6" name="Table 5"/>
          <p:cNvGraphicFramePr>
            <a:graphicFrameLocks noGrp="1"/>
          </p:cNvGraphicFramePr>
          <p:nvPr>
            <p:extLst>
              <p:ext uri="{D42A27DB-BD31-4B8C-83A1-F6EECF244321}">
                <p14:modId xmlns:p14="http://schemas.microsoft.com/office/powerpoint/2010/main" val="2468051810"/>
              </p:ext>
            </p:extLst>
          </p:nvPr>
        </p:nvGraphicFramePr>
        <p:xfrm>
          <a:off x="689244" y="1584076"/>
          <a:ext cx="7832344" cy="2679029"/>
        </p:xfrm>
        <a:graphic>
          <a:graphicData uri="http://schemas.openxmlformats.org/drawingml/2006/table">
            <a:tbl>
              <a:tblPr firstRow="1" bandRow="1">
                <a:tableStyleId>{775DCB02-9BB8-47FD-8907-85C794F793BA}</a:tableStyleId>
              </a:tblPr>
              <a:tblGrid>
                <a:gridCol w="1958086">
                  <a:extLst>
                    <a:ext uri="{9D8B030D-6E8A-4147-A177-3AD203B41FA5}">
                      <a16:colId xmlns:a16="http://schemas.microsoft.com/office/drawing/2014/main" val="20000"/>
                    </a:ext>
                  </a:extLst>
                </a:gridCol>
                <a:gridCol w="1958086">
                  <a:extLst>
                    <a:ext uri="{9D8B030D-6E8A-4147-A177-3AD203B41FA5}">
                      <a16:colId xmlns:a16="http://schemas.microsoft.com/office/drawing/2014/main" val="20001"/>
                    </a:ext>
                  </a:extLst>
                </a:gridCol>
                <a:gridCol w="1958086">
                  <a:extLst>
                    <a:ext uri="{9D8B030D-6E8A-4147-A177-3AD203B41FA5}">
                      <a16:colId xmlns:a16="http://schemas.microsoft.com/office/drawing/2014/main" val="20002"/>
                    </a:ext>
                  </a:extLst>
                </a:gridCol>
                <a:gridCol w="1958086">
                  <a:extLst>
                    <a:ext uri="{9D8B030D-6E8A-4147-A177-3AD203B41FA5}">
                      <a16:colId xmlns:a16="http://schemas.microsoft.com/office/drawing/2014/main" val="20003"/>
                    </a:ext>
                  </a:extLst>
                </a:gridCol>
              </a:tblGrid>
              <a:tr h="758789">
                <a:tc>
                  <a:txBody>
                    <a:bodyPr/>
                    <a:lstStyle/>
                    <a:p>
                      <a:r>
                        <a:rPr lang="en-US" dirty="0"/>
                        <a:t>Company</a:t>
                      </a:r>
                    </a:p>
                  </a:txBody>
                  <a:tcPr/>
                </a:tc>
                <a:tc>
                  <a:txBody>
                    <a:bodyPr/>
                    <a:lstStyle/>
                    <a:p>
                      <a:r>
                        <a:rPr lang="en-US" dirty="0"/>
                        <a:t>Revenue</a:t>
                      </a:r>
                    </a:p>
                  </a:txBody>
                  <a:tcPr/>
                </a:tc>
                <a:tc>
                  <a:txBody>
                    <a:bodyPr/>
                    <a:lstStyle/>
                    <a:p>
                      <a:r>
                        <a:rPr lang="en-US" dirty="0"/>
                        <a:t>Capital expenditures</a:t>
                      </a:r>
                    </a:p>
                  </a:txBody>
                  <a:tcPr/>
                </a:tc>
                <a:tc>
                  <a:txBody>
                    <a:bodyPr/>
                    <a:lstStyle/>
                    <a:p>
                      <a:r>
                        <a:rPr lang="en-US" dirty="0"/>
                        <a:t>%</a:t>
                      </a:r>
                    </a:p>
                  </a:txBody>
                  <a:tcPr/>
                </a:tc>
                <a:extLst>
                  <a:ext uri="{0D108BD9-81ED-4DB2-BD59-A6C34878D82A}">
                    <a16:rowId xmlns:a16="http://schemas.microsoft.com/office/drawing/2014/main" val="10000"/>
                  </a:ext>
                </a:extLst>
              </a:tr>
              <a:tr h="585222">
                <a:tc>
                  <a:txBody>
                    <a:bodyPr/>
                    <a:lstStyle/>
                    <a:p>
                      <a:r>
                        <a:rPr lang="en-US" dirty="0"/>
                        <a:t>Comcast (US)</a:t>
                      </a:r>
                    </a:p>
                    <a:p>
                      <a:r>
                        <a:rPr lang="en-US" dirty="0"/>
                        <a:t>[3Q14]</a:t>
                      </a:r>
                    </a:p>
                  </a:txBody>
                  <a:tcPr/>
                </a:tc>
                <a:tc>
                  <a:txBody>
                    <a:bodyPr/>
                    <a:lstStyle/>
                    <a:p>
                      <a:r>
                        <a:rPr lang="en-US" dirty="0"/>
                        <a:t>$11.04B</a:t>
                      </a:r>
                    </a:p>
                  </a:txBody>
                  <a:tcPr/>
                </a:tc>
                <a:tc>
                  <a:txBody>
                    <a:bodyPr/>
                    <a:lstStyle/>
                    <a:p>
                      <a:r>
                        <a:rPr lang="en-US" dirty="0"/>
                        <a:t>$1.644B</a:t>
                      </a:r>
                    </a:p>
                  </a:txBody>
                  <a:tcPr/>
                </a:tc>
                <a:tc>
                  <a:txBody>
                    <a:bodyPr/>
                    <a:lstStyle/>
                    <a:p>
                      <a:r>
                        <a:rPr lang="en-US" dirty="0"/>
                        <a:t>14.9</a:t>
                      </a:r>
                    </a:p>
                  </a:txBody>
                  <a:tcPr/>
                </a:tc>
                <a:extLst>
                  <a:ext uri="{0D108BD9-81ED-4DB2-BD59-A6C34878D82A}">
                    <a16:rowId xmlns:a16="http://schemas.microsoft.com/office/drawing/2014/main" val="10001"/>
                  </a:ext>
                </a:extLst>
              </a:tr>
              <a:tr h="585222">
                <a:tc>
                  <a:txBody>
                    <a:bodyPr/>
                    <a:lstStyle/>
                    <a:p>
                      <a:r>
                        <a:rPr lang="en-US" dirty="0"/>
                        <a:t>Telekom</a:t>
                      </a:r>
                      <a:r>
                        <a:rPr lang="en-US" baseline="0" dirty="0"/>
                        <a:t> (DE)</a:t>
                      </a:r>
                    </a:p>
                    <a:p>
                      <a:r>
                        <a:rPr lang="en-US" baseline="0" dirty="0"/>
                        <a:t>[3Q14]</a:t>
                      </a:r>
                      <a:endParaRPr lang="en-US" dirty="0"/>
                    </a:p>
                  </a:txBody>
                  <a:tcPr/>
                </a:tc>
                <a:tc>
                  <a:txBody>
                    <a:bodyPr/>
                    <a:lstStyle/>
                    <a:p>
                      <a:r>
                        <a:rPr lang="en-US" dirty="0"/>
                        <a:t>€15.6B</a:t>
                      </a:r>
                    </a:p>
                  </a:txBody>
                  <a:tcPr/>
                </a:tc>
                <a:tc>
                  <a:txBody>
                    <a:bodyPr/>
                    <a:lstStyle/>
                    <a:p>
                      <a:r>
                        <a:rPr lang="en-US" dirty="0"/>
                        <a:t>$2.58B</a:t>
                      </a:r>
                    </a:p>
                  </a:txBody>
                  <a:tcPr/>
                </a:tc>
                <a:tc>
                  <a:txBody>
                    <a:bodyPr/>
                    <a:lstStyle/>
                    <a:p>
                      <a:r>
                        <a:rPr lang="en-US" dirty="0"/>
                        <a:t>16.5</a:t>
                      </a:r>
                    </a:p>
                  </a:txBody>
                  <a:tcPr/>
                </a:tc>
                <a:extLst>
                  <a:ext uri="{0D108BD9-81ED-4DB2-BD59-A6C34878D82A}">
                    <a16:rowId xmlns:a16="http://schemas.microsoft.com/office/drawing/2014/main" val="10002"/>
                  </a:ext>
                </a:extLst>
              </a:tr>
              <a:tr h="585222">
                <a:tc>
                  <a:txBody>
                    <a:bodyPr/>
                    <a:lstStyle/>
                    <a:p>
                      <a:r>
                        <a:rPr lang="en-US" dirty="0" err="1"/>
                        <a:t>Safaricom</a:t>
                      </a:r>
                      <a:r>
                        <a:rPr lang="en-US" baseline="0" dirty="0"/>
                        <a:t> (KE)</a:t>
                      </a:r>
                    </a:p>
                    <a:p>
                      <a:r>
                        <a:rPr lang="en-US" baseline="0" dirty="0"/>
                        <a:t>[H1FY15]</a:t>
                      </a:r>
                      <a:endParaRPr lang="en-US" dirty="0"/>
                    </a:p>
                  </a:txBody>
                  <a:tcPr/>
                </a:tc>
                <a:tc>
                  <a:txBody>
                    <a:bodyPr/>
                    <a:lstStyle/>
                    <a:p>
                      <a:r>
                        <a:rPr lang="en-US" dirty="0" err="1"/>
                        <a:t>Ksh</a:t>
                      </a:r>
                      <a:r>
                        <a:rPr lang="en-US" dirty="0"/>
                        <a:t> 79.34B</a:t>
                      </a:r>
                    </a:p>
                  </a:txBody>
                  <a:tcPr/>
                </a:tc>
                <a:tc>
                  <a:txBody>
                    <a:bodyPr/>
                    <a:lstStyle/>
                    <a:p>
                      <a:r>
                        <a:rPr lang="en-US" dirty="0" err="1"/>
                        <a:t>Ksh</a:t>
                      </a:r>
                      <a:r>
                        <a:rPr lang="en-US" dirty="0"/>
                        <a:t> 12.37</a:t>
                      </a:r>
                    </a:p>
                  </a:txBody>
                  <a:tcPr/>
                </a:tc>
                <a:tc>
                  <a:txBody>
                    <a:bodyPr/>
                    <a:lstStyle/>
                    <a:p>
                      <a:r>
                        <a:rPr lang="en-US" dirty="0"/>
                        <a:t>15.5</a:t>
                      </a: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a:stretch>
            <a:fillRect/>
          </a:stretch>
        </p:blipFill>
        <p:spPr>
          <a:xfrm>
            <a:off x="689244" y="4345002"/>
            <a:ext cx="5425114" cy="2081333"/>
          </a:xfrm>
          <a:prstGeom prst="rect">
            <a:avLst/>
          </a:prstGeom>
        </p:spPr>
      </p:pic>
    </p:spTree>
    <p:extLst>
      <p:ext uri="{BB962C8B-B14F-4D97-AF65-F5344CB8AC3E}">
        <p14:creationId xmlns:p14="http://schemas.microsoft.com/office/powerpoint/2010/main" val="34414442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p:cNvSpPr>
            <a:spLocks noGrp="1"/>
          </p:cNvSpPr>
          <p:nvPr>
            <p:ph type="dt" sz="half" idx="10"/>
          </p:nvPr>
        </p:nvSpPr>
        <p:spPr/>
        <p:txBody>
          <a:bodyPr/>
          <a:lstStyle/>
          <a:p>
            <a:fld id="{D9C951B5-979D-4942-B71E-8511ABC32F37}"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114</a:t>
            </a:fld>
            <a:endParaRPr lang="en-US"/>
          </a:p>
        </p:txBody>
      </p:sp>
      <p:sp>
        <p:nvSpPr>
          <p:cNvPr id="2" name="Title 1"/>
          <p:cNvSpPr>
            <a:spLocks noGrp="1"/>
          </p:cNvSpPr>
          <p:nvPr>
            <p:ph type="title"/>
          </p:nvPr>
        </p:nvSpPr>
        <p:spPr/>
        <p:txBody>
          <a:bodyPr/>
          <a:lstStyle/>
          <a:p>
            <a:r>
              <a:rPr lang="en-US"/>
              <a:t>Accidental broadband</a:t>
            </a:r>
          </a:p>
        </p:txBody>
      </p:sp>
      <p:sp>
        <p:nvSpPr>
          <p:cNvPr id="5" name="Pentagon 4"/>
          <p:cNvSpPr/>
          <p:nvPr/>
        </p:nvSpPr>
        <p:spPr>
          <a:xfrm>
            <a:off x="916362" y="2911366"/>
            <a:ext cx="5465380" cy="17867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4588" y="2438400"/>
            <a:ext cx="1290738" cy="369332"/>
          </a:xfrm>
          <a:prstGeom prst="rect">
            <a:avLst/>
          </a:prstGeom>
          <a:noFill/>
        </p:spPr>
        <p:txBody>
          <a:bodyPr wrap="none" rtlCol="0">
            <a:spAutoFit/>
          </a:bodyPr>
          <a:lstStyle/>
          <a:p>
            <a:r>
              <a:rPr lang="en-US" dirty="0"/>
              <a:t>DSL patents</a:t>
            </a:r>
          </a:p>
        </p:txBody>
      </p:sp>
      <p:sp>
        <p:nvSpPr>
          <p:cNvPr id="7" name="TextBox 6"/>
          <p:cNvSpPr txBox="1"/>
          <p:nvPr/>
        </p:nvSpPr>
        <p:spPr>
          <a:xfrm>
            <a:off x="2138516" y="1948362"/>
            <a:ext cx="1762662" cy="923330"/>
          </a:xfrm>
          <a:prstGeom prst="rect">
            <a:avLst/>
          </a:prstGeom>
          <a:noFill/>
        </p:spPr>
        <p:txBody>
          <a:bodyPr wrap="none" rtlCol="0">
            <a:spAutoFit/>
          </a:bodyPr>
          <a:lstStyle/>
          <a:p>
            <a:r>
              <a:rPr lang="en-US" dirty="0"/>
              <a:t>94.2% of US</a:t>
            </a:r>
          </a:p>
          <a:p>
            <a:r>
              <a:rPr lang="en-US" dirty="0"/>
              <a:t>households have</a:t>
            </a:r>
          </a:p>
          <a:p>
            <a:r>
              <a:rPr lang="en-US" dirty="0"/>
              <a:t>phone service</a:t>
            </a:r>
          </a:p>
        </p:txBody>
      </p:sp>
      <p:sp>
        <p:nvSpPr>
          <p:cNvPr id="8" name="TextBox 7"/>
          <p:cNvSpPr txBox="1"/>
          <p:nvPr/>
        </p:nvSpPr>
        <p:spPr>
          <a:xfrm>
            <a:off x="5781500" y="2161401"/>
            <a:ext cx="914033" cy="646331"/>
          </a:xfrm>
          <a:prstGeom prst="rect">
            <a:avLst/>
          </a:prstGeom>
          <a:noFill/>
        </p:spPr>
        <p:txBody>
          <a:bodyPr wrap="none" rtlCol="0">
            <a:spAutoFit/>
          </a:bodyPr>
          <a:lstStyle/>
          <a:p>
            <a:r>
              <a:rPr lang="en-US" dirty="0"/>
              <a:t>G.992.2</a:t>
            </a:r>
          </a:p>
          <a:p>
            <a:r>
              <a:rPr lang="en-US" dirty="0"/>
              <a:t>ADSL</a:t>
            </a:r>
          </a:p>
        </p:txBody>
      </p:sp>
      <p:sp>
        <p:nvSpPr>
          <p:cNvPr id="9" name="TextBox 8"/>
          <p:cNvSpPr txBox="1"/>
          <p:nvPr/>
        </p:nvSpPr>
        <p:spPr>
          <a:xfrm>
            <a:off x="444588" y="3193676"/>
            <a:ext cx="1191352" cy="369332"/>
          </a:xfrm>
          <a:prstGeom prst="rect">
            <a:avLst/>
          </a:prstGeom>
          <a:noFill/>
        </p:spPr>
        <p:txBody>
          <a:bodyPr wrap="none" rtlCol="0">
            <a:spAutoFit/>
          </a:bodyPr>
          <a:lstStyle/>
          <a:p>
            <a:r>
              <a:rPr lang="en-US" dirty="0"/>
              <a:t>1988-1991</a:t>
            </a:r>
          </a:p>
        </p:txBody>
      </p:sp>
      <p:sp>
        <p:nvSpPr>
          <p:cNvPr id="10" name="TextBox 9"/>
          <p:cNvSpPr txBox="1"/>
          <p:nvPr/>
        </p:nvSpPr>
        <p:spPr>
          <a:xfrm>
            <a:off x="2505826" y="3193676"/>
            <a:ext cx="652743" cy="369332"/>
          </a:xfrm>
          <a:prstGeom prst="rect">
            <a:avLst/>
          </a:prstGeom>
          <a:noFill/>
        </p:spPr>
        <p:txBody>
          <a:bodyPr wrap="none" rtlCol="0">
            <a:spAutoFit/>
          </a:bodyPr>
          <a:lstStyle/>
          <a:p>
            <a:r>
              <a:rPr lang="en-US" dirty="0"/>
              <a:t>1993</a:t>
            </a:r>
          </a:p>
        </p:txBody>
      </p:sp>
      <p:sp>
        <p:nvSpPr>
          <p:cNvPr id="11" name="TextBox 10"/>
          <p:cNvSpPr txBox="1"/>
          <p:nvPr/>
        </p:nvSpPr>
        <p:spPr>
          <a:xfrm>
            <a:off x="5912144" y="3155258"/>
            <a:ext cx="652743" cy="369332"/>
          </a:xfrm>
          <a:prstGeom prst="rect">
            <a:avLst/>
          </a:prstGeom>
          <a:noFill/>
        </p:spPr>
        <p:txBody>
          <a:bodyPr wrap="none" rtlCol="0">
            <a:spAutoFit/>
          </a:bodyPr>
          <a:lstStyle/>
          <a:p>
            <a:r>
              <a:rPr lang="en-US"/>
              <a:t>1999</a:t>
            </a:r>
          </a:p>
        </p:txBody>
      </p:sp>
      <p:sp>
        <p:nvSpPr>
          <p:cNvPr id="12" name="Pentagon 11"/>
          <p:cNvSpPr/>
          <p:nvPr/>
        </p:nvSpPr>
        <p:spPr>
          <a:xfrm>
            <a:off x="2451973" y="4776171"/>
            <a:ext cx="5465380" cy="178676"/>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p:cNvSpPr txBox="1"/>
          <p:nvPr/>
        </p:nvSpPr>
        <p:spPr>
          <a:xfrm>
            <a:off x="2693475" y="4993265"/>
            <a:ext cx="652743" cy="369332"/>
          </a:xfrm>
          <a:prstGeom prst="rect">
            <a:avLst/>
          </a:prstGeom>
          <a:noFill/>
        </p:spPr>
        <p:txBody>
          <a:bodyPr wrap="none" rtlCol="0">
            <a:spAutoFit/>
          </a:bodyPr>
          <a:lstStyle/>
          <a:p>
            <a:r>
              <a:rPr lang="en-US" dirty="0"/>
              <a:t>1995</a:t>
            </a:r>
          </a:p>
        </p:txBody>
      </p:sp>
      <p:sp>
        <p:nvSpPr>
          <p:cNvPr id="14" name="TextBox 13"/>
          <p:cNvSpPr txBox="1"/>
          <p:nvPr/>
        </p:nvSpPr>
        <p:spPr>
          <a:xfrm>
            <a:off x="2214224" y="3833632"/>
            <a:ext cx="1762662" cy="923330"/>
          </a:xfrm>
          <a:prstGeom prst="rect">
            <a:avLst/>
          </a:prstGeom>
          <a:noFill/>
        </p:spPr>
        <p:txBody>
          <a:bodyPr wrap="none" rtlCol="0">
            <a:spAutoFit/>
          </a:bodyPr>
          <a:lstStyle/>
          <a:p>
            <a:pPr algn="ctr"/>
            <a:r>
              <a:rPr lang="en-US" dirty="0"/>
              <a:t>62.1 million US</a:t>
            </a:r>
          </a:p>
          <a:p>
            <a:pPr algn="ctr"/>
            <a:r>
              <a:rPr lang="en-US" dirty="0"/>
              <a:t>households have</a:t>
            </a:r>
          </a:p>
          <a:p>
            <a:pPr algn="ctr"/>
            <a:r>
              <a:rPr lang="en-US" dirty="0"/>
              <a:t>cable TV</a:t>
            </a:r>
          </a:p>
        </p:txBody>
      </p:sp>
      <p:sp>
        <p:nvSpPr>
          <p:cNvPr id="15" name="TextBox 14"/>
          <p:cNvSpPr txBox="1"/>
          <p:nvPr/>
        </p:nvSpPr>
        <p:spPr>
          <a:xfrm>
            <a:off x="6055370" y="4993265"/>
            <a:ext cx="652743" cy="369332"/>
          </a:xfrm>
          <a:prstGeom prst="rect">
            <a:avLst/>
          </a:prstGeom>
          <a:noFill/>
        </p:spPr>
        <p:txBody>
          <a:bodyPr wrap="none" rtlCol="0">
            <a:spAutoFit/>
          </a:bodyPr>
          <a:lstStyle/>
          <a:p>
            <a:r>
              <a:rPr lang="en-US" dirty="0"/>
              <a:t>2008</a:t>
            </a:r>
          </a:p>
        </p:txBody>
      </p:sp>
      <p:sp>
        <p:nvSpPr>
          <p:cNvPr id="17" name="TextBox 16"/>
          <p:cNvSpPr txBox="1"/>
          <p:nvPr/>
        </p:nvSpPr>
        <p:spPr>
          <a:xfrm>
            <a:off x="5665551" y="3953894"/>
            <a:ext cx="1432380" cy="646331"/>
          </a:xfrm>
          <a:prstGeom prst="rect">
            <a:avLst/>
          </a:prstGeom>
          <a:noFill/>
        </p:spPr>
        <p:txBody>
          <a:bodyPr wrap="none" rtlCol="0">
            <a:spAutoFit/>
          </a:bodyPr>
          <a:lstStyle/>
          <a:p>
            <a:pPr algn="ctr"/>
            <a:r>
              <a:rPr lang="en-US" dirty="0"/>
              <a:t>“peak CATV”:</a:t>
            </a:r>
          </a:p>
          <a:p>
            <a:pPr algn="ctr"/>
            <a:r>
              <a:rPr lang="en-US" dirty="0"/>
              <a:t>82% of HH</a:t>
            </a:r>
          </a:p>
        </p:txBody>
      </p:sp>
      <p:sp>
        <p:nvSpPr>
          <p:cNvPr id="18" name="TextBox 17"/>
          <p:cNvSpPr txBox="1"/>
          <p:nvPr/>
        </p:nvSpPr>
        <p:spPr>
          <a:xfrm>
            <a:off x="4048050" y="4993265"/>
            <a:ext cx="652743" cy="369332"/>
          </a:xfrm>
          <a:prstGeom prst="rect">
            <a:avLst/>
          </a:prstGeom>
          <a:noFill/>
        </p:spPr>
        <p:txBody>
          <a:bodyPr wrap="none" rtlCol="0">
            <a:spAutoFit/>
          </a:bodyPr>
          <a:lstStyle/>
          <a:p>
            <a:r>
              <a:rPr lang="en-US"/>
              <a:t>1997</a:t>
            </a:r>
          </a:p>
        </p:txBody>
      </p:sp>
      <p:sp>
        <p:nvSpPr>
          <p:cNvPr id="19" name="TextBox 18"/>
          <p:cNvSpPr txBox="1"/>
          <p:nvPr/>
        </p:nvSpPr>
        <p:spPr>
          <a:xfrm>
            <a:off x="3817369" y="4187231"/>
            <a:ext cx="1217000" cy="646331"/>
          </a:xfrm>
          <a:prstGeom prst="rect">
            <a:avLst/>
          </a:prstGeom>
          <a:noFill/>
        </p:spPr>
        <p:txBody>
          <a:bodyPr wrap="none" rtlCol="0">
            <a:spAutoFit/>
          </a:bodyPr>
          <a:lstStyle/>
          <a:p>
            <a:r>
              <a:rPr lang="en-US" dirty="0"/>
              <a:t>DOCSIS 1.0</a:t>
            </a:r>
          </a:p>
          <a:p>
            <a:r>
              <a:rPr lang="en-US" dirty="0"/>
              <a:t>(40M/1M)</a:t>
            </a:r>
          </a:p>
        </p:txBody>
      </p:sp>
      <p:sp>
        <p:nvSpPr>
          <p:cNvPr id="20" name="TextBox 19"/>
          <p:cNvSpPr txBox="1"/>
          <p:nvPr/>
        </p:nvSpPr>
        <p:spPr>
          <a:xfrm>
            <a:off x="7590981" y="4974056"/>
            <a:ext cx="652743" cy="369332"/>
          </a:xfrm>
          <a:prstGeom prst="rect">
            <a:avLst/>
          </a:prstGeom>
          <a:noFill/>
        </p:spPr>
        <p:txBody>
          <a:bodyPr wrap="none" rtlCol="0">
            <a:spAutoFit/>
          </a:bodyPr>
          <a:lstStyle/>
          <a:p>
            <a:r>
              <a:rPr lang="en-US" dirty="0"/>
              <a:t>2016</a:t>
            </a:r>
          </a:p>
        </p:txBody>
      </p:sp>
      <p:sp>
        <p:nvSpPr>
          <p:cNvPr id="21" name="TextBox 20"/>
          <p:cNvSpPr txBox="1"/>
          <p:nvPr/>
        </p:nvSpPr>
        <p:spPr>
          <a:xfrm>
            <a:off x="7308852" y="4004560"/>
            <a:ext cx="1217000" cy="646331"/>
          </a:xfrm>
          <a:prstGeom prst="rect">
            <a:avLst/>
          </a:prstGeom>
          <a:noFill/>
        </p:spPr>
        <p:txBody>
          <a:bodyPr wrap="none" rtlCol="0">
            <a:spAutoFit/>
          </a:bodyPr>
          <a:lstStyle/>
          <a:p>
            <a:r>
              <a:rPr lang="en-US" dirty="0"/>
              <a:t>DOCSIS 3.1</a:t>
            </a:r>
          </a:p>
          <a:p>
            <a:r>
              <a:rPr lang="en-US" dirty="0"/>
              <a:t>(10G/1G)</a:t>
            </a:r>
          </a:p>
        </p:txBody>
      </p:sp>
    </p:spTree>
    <p:extLst>
      <p:ext uri="{BB962C8B-B14F-4D97-AF65-F5344CB8AC3E}">
        <p14:creationId xmlns:p14="http://schemas.microsoft.com/office/powerpoint/2010/main" val="19447457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B1155B-5F2F-D141-A4A6-CAF5D19BEFE7}"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115</a:t>
            </a:fld>
            <a:endParaRPr lang="en-US"/>
          </a:p>
        </p:txBody>
      </p:sp>
      <p:sp>
        <p:nvSpPr>
          <p:cNvPr id="2" name="Title 1"/>
          <p:cNvSpPr>
            <a:spLocks noGrp="1"/>
          </p:cNvSpPr>
          <p:nvPr>
            <p:ph type="title"/>
          </p:nvPr>
        </p:nvSpPr>
        <p:spPr/>
        <p:txBody>
          <a:bodyPr/>
          <a:lstStyle/>
          <a:p>
            <a:r>
              <a:rPr lang="en-US" dirty="0"/>
              <a:t>Network competition models</a:t>
            </a:r>
          </a:p>
        </p:txBody>
      </p:sp>
      <p:sp>
        <p:nvSpPr>
          <p:cNvPr id="6" name="Rounded Rectangle 5"/>
          <p:cNvSpPr/>
          <p:nvPr/>
        </p:nvSpPr>
        <p:spPr>
          <a:xfrm>
            <a:off x="1140611" y="1693188"/>
            <a:ext cx="1164130" cy="326879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single provider</a:t>
            </a:r>
          </a:p>
          <a:p>
            <a:pPr algn="ctr"/>
            <a:r>
              <a:rPr lang="en-US" sz="1200" dirty="0"/>
              <a:t>(any technology)</a:t>
            </a:r>
          </a:p>
        </p:txBody>
      </p:sp>
      <p:sp>
        <p:nvSpPr>
          <p:cNvPr id="7" name="Rounded Rectangle 6"/>
          <p:cNvSpPr/>
          <p:nvPr/>
        </p:nvSpPr>
        <p:spPr>
          <a:xfrm>
            <a:off x="2877618" y="1693189"/>
            <a:ext cx="1164130" cy="2900822"/>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cable</a:t>
            </a:r>
          </a:p>
        </p:txBody>
      </p:sp>
      <p:sp>
        <p:nvSpPr>
          <p:cNvPr id="8" name="Rounded Rectangle 7"/>
          <p:cNvSpPr/>
          <p:nvPr/>
        </p:nvSpPr>
        <p:spPr>
          <a:xfrm>
            <a:off x="4164984" y="1693189"/>
            <a:ext cx="1164130" cy="29008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copper, fiber</a:t>
            </a:r>
          </a:p>
        </p:txBody>
      </p:sp>
      <p:sp>
        <p:nvSpPr>
          <p:cNvPr id="9" name="Rounded Rectangle 8"/>
          <p:cNvSpPr/>
          <p:nvPr/>
        </p:nvSpPr>
        <p:spPr>
          <a:xfrm>
            <a:off x="6061238" y="3997805"/>
            <a:ext cx="1728556" cy="9641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shared copper, fiber</a:t>
            </a:r>
          </a:p>
        </p:txBody>
      </p:sp>
      <p:sp>
        <p:nvSpPr>
          <p:cNvPr id="10" name="Rounded Rectangle 9"/>
          <p:cNvSpPr/>
          <p:nvPr/>
        </p:nvSpPr>
        <p:spPr>
          <a:xfrm>
            <a:off x="6061825" y="1693190"/>
            <a:ext cx="340763" cy="211648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707744" y="1693188"/>
            <a:ext cx="435544" cy="2116485"/>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7437272" y="1693190"/>
            <a:ext cx="365456" cy="2116483"/>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27622" y="4224678"/>
            <a:ext cx="659155" cy="369332"/>
          </a:xfrm>
          <a:prstGeom prst="rect">
            <a:avLst/>
          </a:prstGeom>
          <a:noFill/>
        </p:spPr>
        <p:txBody>
          <a:bodyPr wrap="none" rtlCol="0">
            <a:spAutoFit/>
          </a:bodyPr>
          <a:lstStyle/>
          <a:p>
            <a:r>
              <a:rPr lang="en-US" dirty="0"/>
              <a:t>PHY</a:t>
            </a:r>
          </a:p>
        </p:txBody>
      </p:sp>
      <p:sp>
        <p:nvSpPr>
          <p:cNvPr id="14" name="TextBox 13"/>
          <p:cNvSpPr txBox="1"/>
          <p:nvPr/>
        </p:nvSpPr>
        <p:spPr>
          <a:xfrm>
            <a:off x="0" y="3154592"/>
            <a:ext cx="1211014" cy="646331"/>
          </a:xfrm>
          <a:prstGeom prst="rect">
            <a:avLst/>
          </a:prstGeom>
          <a:noFill/>
        </p:spPr>
        <p:txBody>
          <a:bodyPr wrap="none" rtlCol="0">
            <a:spAutoFit/>
          </a:bodyPr>
          <a:lstStyle/>
          <a:p>
            <a:r>
              <a:rPr lang="en-US" dirty="0"/>
              <a:t>MAC</a:t>
            </a:r>
          </a:p>
          <a:p>
            <a:r>
              <a:rPr lang="en-US" dirty="0"/>
              <a:t>(Ethernet)</a:t>
            </a:r>
          </a:p>
        </p:txBody>
      </p:sp>
      <p:sp>
        <p:nvSpPr>
          <p:cNvPr id="15" name="TextBox 14"/>
          <p:cNvSpPr txBox="1"/>
          <p:nvPr/>
        </p:nvSpPr>
        <p:spPr>
          <a:xfrm>
            <a:off x="114467" y="1978395"/>
            <a:ext cx="398592" cy="369332"/>
          </a:xfrm>
          <a:prstGeom prst="rect">
            <a:avLst/>
          </a:prstGeom>
          <a:noFill/>
        </p:spPr>
        <p:txBody>
          <a:bodyPr wrap="none" rtlCol="0">
            <a:spAutoFit/>
          </a:bodyPr>
          <a:lstStyle/>
          <a:p>
            <a:r>
              <a:rPr lang="en-US" dirty="0"/>
              <a:t>IP</a:t>
            </a:r>
          </a:p>
        </p:txBody>
      </p:sp>
      <p:sp>
        <p:nvSpPr>
          <p:cNvPr id="16" name="TextBox 15"/>
          <p:cNvSpPr txBox="1"/>
          <p:nvPr/>
        </p:nvSpPr>
        <p:spPr>
          <a:xfrm>
            <a:off x="928952" y="5573411"/>
            <a:ext cx="3441968" cy="646331"/>
          </a:xfrm>
          <a:prstGeom prst="rect">
            <a:avLst/>
          </a:prstGeom>
          <a:noFill/>
        </p:spPr>
        <p:txBody>
          <a:bodyPr wrap="none" rtlCol="0">
            <a:spAutoFit/>
          </a:bodyPr>
          <a:lstStyle/>
          <a:p>
            <a:pPr marL="285750" indent="-285750">
              <a:buFont typeface="Arial"/>
              <a:buChar char="•"/>
            </a:pPr>
            <a:r>
              <a:rPr lang="en-US" dirty="0"/>
              <a:t>regulated: pricing? behavior?</a:t>
            </a:r>
          </a:p>
          <a:p>
            <a:pPr marL="285750" indent="-285750">
              <a:buFont typeface="Arial"/>
              <a:buChar char="•"/>
            </a:pPr>
            <a:r>
              <a:rPr lang="en-US" dirty="0"/>
              <a:t>how many entrants? where?</a:t>
            </a:r>
          </a:p>
        </p:txBody>
      </p:sp>
      <p:sp>
        <p:nvSpPr>
          <p:cNvPr id="17" name="Rounded Rectangle 16"/>
          <p:cNvSpPr/>
          <p:nvPr/>
        </p:nvSpPr>
        <p:spPr>
          <a:xfrm>
            <a:off x="2877618" y="4715059"/>
            <a:ext cx="2451496" cy="3762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poles &amp; conduits</a:t>
            </a:r>
          </a:p>
        </p:txBody>
      </p:sp>
      <p:sp>
        <p:nvSpPr>
          <p:cNvPr id="18" name="Rounded Rectangle 17"/>
          <p:cNvSpPr/>
          <p:nvPr/>
        </p:nvSpPr>
        <p:spPr>
          <a:xfrm>
            <a:off x="8083300" y="2904288"/>
            <a:ext cx="888726" cy="205769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“bit stream”</a:t>
            </a:r>
          </a:p>
        </p:txBody>
      </p:sp>
      <p:sp>
        <p:nvSpPr>
          <p:cNvPr id="19" name="Rounded Rectangle 18"/>
          <p:cNvSpPr/>
          <p:nvPr/>
        </p:nvSpPr>
        <p:spPr>
          <a:xfrm>
            <a:off x="8083300" y="1693188"/>
            <a:ext cx="324300" cy="10464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8628006" y="1693190"/>
            <a:ext cx="324300" cy="1046485"/>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2551677" y="1422748"/>
            <a:ext cx="0" cy="38567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726109" y="1422748"/>
            <a:ext cx="0" cy="38567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995573" y="1422748"/>
            <a:ext cx="0" cy="38567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061238" y="5643961"/>
            <a:ext cx="1881497" cy="369332"/>
          </a:xfrm>
          <a:prstGeom prst="rect">
            <a:avLst/>
          </a:prstGeom>
          <a:noFill/>
        </p:spPr>
        <p:txBody>
          <a:bodyPr wrap="none" rtlCol="0">
            <a:spAutoFit/>
          </a:bodyPr>
          <a:lstStyle/>
          <a:p>
            <a:r>
              <a:rPr lang="en-US" i="1" dirty="0"/>
              <a:t>margin squeeze</a:t>
            </a:r>
          </a:p>
        </p:txBody>
      </p:sp>
    </p:spTree>
    <p:extLst>
      <p:ext uri="{BB962C8B-B14F-4D97-AF65-F5344CB8AC3E}">
        <p14:creationId xmlns:p14="http://schemas.microsoft.com/office/powerpoint/2010/main" val="19842094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78016A0E-89E1-D54C-9380-BFE36A430E18}"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116</a:t>
            </a:fld>
            <a:endParaRPr lang="en-US"/>
          </a:p>
        </p:txBody>
      </p:sp>
      <p:sp>
        <p:nvSpPr>
          <p:cNvPr id="2" name="Title 1"/>
          <p:cNvSpPr>
            <a:spLocks noGrp="1"/>
          </p:cNvSpPr>
          <p:nvPr>
            <p:ph type="title"/>
          </p:nvPr>
        </p:nvSpPr>
        <p:spPr/>
        <p:txBody>
          <a:bodyPr/>
          <a:lstStyle/>
          <a:p>
            <a:r>
              <a:rPr lang="en-US" dirty="0"/>
              <a:t>Sharing models: US</a:t>
            </a:r>
          </a:p>
        </p:txBody>
      </p:sp>
      <p:sp>
        <p:nvSpPr>
          <p:cNvPr id="5" name="TextBox 4"/>
          <p:cNvSpPr txBox="1"/>
          <p:nvPr/>
        </p:nvSpPr>
        <p:spPr>
          <a:xfrm>
            <a:off x="3154036" y="449474"/>
            <a:ext cx="5529719" cy="369332"/>
          </a:xfrm>
          <a:prstGeom prst="rect">
            <a:avLst/>
          </a:prstGeom>
          <a:noFill/>
        </p:spPr>
        <p:txBody>
          <a:bodyPr wrap="none" rtlCol="0">
            <a:spAutoFit/>
          </a:bodyPr>
          <a:lstStyle/>
          <a:p>
            <a:r>
              <a:rPr lang="en-US" dirty="0"/>
              <a:t>sharing (incumbent + new entrant) vs. neutral third party</a:t>
            </a:r>
          </a:p>
        </p:txBody>
      </p:sp>
      <p:sp>
        <p:nvSpPr>
          <p:cNvPr id="7" name="Rounded Rectangle 6"/>
          <p:cNvSpPr/>
          <p:nvPr/>
        </p:nvSpPr>
        <p:spPr>
          <a:xfrm>
            <a:off x="305658" y="2752168"/>
            <a:ext cx="1149655" cy="2850142"/>
          </a:xfrm>
          <a:prstGeom prst="roundRect">
            <a:avLst/>
          </a:prstGeom>
          <a:solidFill>
            <a:srgbClr val="0070C0">
              <a:alpha val="6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DSL</a:t>
            </a:r>
          </a:p>
          <a:p>
            <a:pPr algn="ctr"/>
            <a:r>
              <a:rPr lang="en-US" sz="1400" dirty="0"/>
              <a:t>(ILEC)</a:t>
            </a:r>
          </a:p>
        </p:txBody>
      </p:sp>
      <p:sp>
        <p:nvSpPr>
          <p:cNvPr id="6" name="Rounded Rectangle 5"/>
          <p:cNvSpPr/>
          <p:nvPr/>
        </p:nvSpPr>
        <p:spPr>
          <a:xfrm>
            <a:off x="305658" y="5291070"/>
            <a:ext cx="3597831" cy="799384"/>
          </a:xfrm>
          <a:prstGeom prst="roundRect">
            <a:avLst/>
          </a:prstGeom>
          <a:solidFill>
            <a:schemeClr val="bg1">
              <a:lumMod val="50000"/>
              <a:alpha val="79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ducts &amp; poles</a:t>
            </a:r>
          </a:p>
          <a:p>
            <a:pPr algn="ctr"/>
            <a:r>
              <a:rPr lang="en-US" dirty="0"/>
              <a:t>(electric utilities or ILEC)</a:t>
            </a:r>
          </a:p>
        </p:txBody>
      </p:sp>
      <p:sp>
        <p:nvSpPr>
          <p:cNvPr id="8" name="Rounded Rectangle 7"/>
          <p:cNvSpPr/>
          <p:nvPr/>
        </p:nvSpPr>
        <p:spPr>
          <a:xfrm>
            <a:off x="4048948" y="5291070"/>
            <a:ext cx="3648111" cy="799384"/>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towers</a:t>
            </a:r>
          </a:p>
        </p:txBody>
      </p:sp>
      <p:sp>
        <p:nvSpPr>
          <p:cNvPr id="10" name="Rounded Rectangle 9"/>
          <p:cNvSpPr/>
          <p:nvPr/>
        </p:nvSpPr>
        <p:spPr>
          <a:xfrm>
            <a:off x="2753834" y="2743200"/>
            <a:ext cx="1149655" cy="2459418"/>
          </a:xfrm>
          <a:prstGeom prst="roundRect">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HFC</a:t>
            </a:r>
          </a:p>
        </p:txBody>
      </p:sp>
      <p:sp>
        <p:nvSpPr>
          <p:cNvPr id="11" name="Rounded Rectangle 10"/>
          <p:cNvSpPr/>
          <p:nvPr/>
        </p:nvSpPr>
        <p:spPr>
          <a:xfrm>
            <a:off x="1517640" y="2752168"/>
            <a:ext cx="1149655" cy="2455083"/>
          </a:xfrm>
          <a:prstGeom prst="roundRect">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fiber</a:t>
            </a:r>
          </a:p>
          <a:p>
            <a:pPr algn="ctr"/>
            <a:r>
              <a:rPr lang="en-US" sz="1200" dirty="0"/>
              <a:t>(ILEC, CATV, </a:t>
            </a:r>
            <a:r>
              <a:rPr lang="en-US" sz="1200" dirty="0" err="1"/>
              <a:t>overbuilder</a:t>
            </a:r>
            <a:r>
              <a:rPr lang="en-US" sz="1200" dirty="0"/>
              <a:t>)</a:t>
            </a:r>
          </a:p>
        </p:txBody>
      </p:sp>
      <p:sp>
        <p:nvSpPr>
          <p:cNvPr id="15" name="Rounded Rectangle 14"/>
          <p:cNvSpPr/>
          <p:nvPr/>
        </p:nvSpPr>
        <p:spPr>
          <a:xfrm>
            <a:off x="4052355" y="2743200"/>
            <a:ext cx="841617" cy="2428699"/>
          </a:xfrm>
          <a:prstGeom prst="roundRect">
            <a:avLst/>
          </a:prstGeom>
          <a:solidFill>
            <a:srgbClr val="EF1D1D"/>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977945" y="2743200"/>
            <a:ext cx="841617" cy="2448602"/>
          </a:xfrm>
          <a:prstGeom prst="roundRect">
            <a:avLst/>
          </a:prstGeom>
          <a:solidFill>
            <a:srgbClr val="0574A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923933" y="2752168"/>
            <a:ext cx="841617" cy="2439634"/>
          </a:xfrm>
          <a:prstGeom prst="roundRect">
            <a:avLst/>
          </a:prstGeom>
          <a:solidFill>
            <a:srgbClr val="FF09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6855442" y="2752168"/>
            <a:ext cx="841617" cy="2439634"/>
          </a:xfrm>
          <a:prstGeom prst="roundRect">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786951" y="4802567"/>
            <a:ext cx="1072730" cy="369332"/>
          </a:xfrm>
          <a:prstGeom prst="rect">
            <a:avLst/>
          </a:prstGeom>
          <a:noFill/>
        </p:spPr>
        <p:txBody>
          <a:bodyPr wrap="none" rtlCol="0">
            <a:spAutoFit/>
          </a:bodyPr>
          <a:lstStyle/>
          <a:p>
            <a:r>
              <a:rPr lang="en-US"/>
              <a:t>spectrum</a:t>
            </a:r>
          </a:p>
        </p:txBody>
      </p:sp>
      <p:sp>
        <p:nvSpPr>
          <p:cNvPr id="21" name="TextBox 20"/>
          <p:cNvSpPr txBox="1"/>
          <p:nvPr/>
        </p:nvSpPr>
        <p:spPr>
          <a:xfrm>
            <a:off x="7786951" y="4433235"/>
            <a:ext cx="1059072" cy="369332"/>
          </a:xfrm>
          <a:prstGeom prst="rect">
            <a:avLst/>
          </a:prstGeom>
          <a:noFill/>
        </p:spPr>
        <p:txBody>
          <a:bodyPr wrap="none" rtlCol="0">
            <a:spAutoFit/>
          </a:bodyPr>
          <a:lstStyle/>
          <a:p>
            <a:r>
              <a:rPr lang="en-US"/>
              <a:t>PHY (LTE)</a:t>
            </a:r>
          </a:p>
        </p:txBody>
      </p:sp>
      <p:sp>
        <p:nvSpPr>
          <p:cNvPr id="9" name="TextBox 8"/>
          <p:cNvSpPr txBox="1"/>
          <p:nvPr/>
        </p:nvSpPr>
        <p:spPr>
          <a:xfrm>
            <a:off x="1146220" y="1996225"/>
            <a:ext cx="1840312" cy="369332"/>
          </a:xfrm>
          <a:prstGeom prst="rect">
            <a:avLst/>
          </a:prstGeom>
          <a:noFill/>
        </p:spPr>
        <p:txBody>
          <a:bodyPr wrap="none" rtlCol="0">
            <a:spAutoFit/>
          </a:bodyPr>
          <a:lstStyle/>
          <a:p>
            <a:r>
              <a:rPr lang="en-US" i="1" dirty="0"/>
              <a:t>+ WISP &amp; satellite</a:t>
            </a:r>
          </a:p>
        </p:txBody>
      </p:sp>
    </p:spTree>
    <p:extLst>
      <p:ext uri="{BB962C8B-B14F-4D97-AF65-F5344CB8AC3E}">
        <p14:creationId xmlns:p14="http://schemas.microsoft.com/office/powerpoint/2010/main" val="17432937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fld id="{8727CE8A-BC11-D74D-B33C-2C987AF37E1E}"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117</a:t>
            </a:fld>
            <a:endParaRPr lang="en-US"/>
          </a:p>
        </p:txBody>
      </p:sp>
      <p:sp>
        <p:nvSpPr>
          <p:cNvPr id="2" name="Title 1"/>
          <p:cNvSpPr>
            <a:spLocks noGrp="1"/>
          </p:cNvSpPr>
          <p:nvPr>
            <p:ph type="title"/>
          </p:nvPr>
        </p:nvSpPr>
        <p:spPr/>
        <p:txBody>
          <a:bodyPr>
            <a:normAutofit/>
          </a:bodyPr>
          <a:lstStyle/>
          <a:p>
            <a:r>
              <a:rPr lang="en-US" dirty="0"/>
              <a:t>Sharing models: Canada, Europe, Australia</a:t>
            </a:r>
          </a:p>
        </p:txBody>
      </p:sp>
      <p:sp>
        <p:nvSpPr>
          <p:cNvPr id="7" name="Rounded Rectangle 6"/>
          <p:cNvSpPr/>
          <p:nvPr/>
        </p:nvSpPr>
        <p:spPr>
          <a:xfrm>
            <a:off x="305658" y="4383450"/>
            <a:ext cx="1149655" cy="1218860"/>
          </a:xfrm>
          <a:prstGeom prst="roundRect">
            <a:avLst/>
          </a:prstGeom>
          <a:solidFill>
            <a:srgbClr val="0070C0">
              <a:alpha val="63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DSL</a:t>
            </a:r>
          </a:p>
        </p:txBody>
      </p:sp>
      <p:sp>
        <p:nvSpPr>
          <p:cNvPr id="6" name="Rounded Rectangle 5"/>
          <p:cNvSpPr/>
          <p:nvPr/>
        </p:nvSpPr>
        <p:spPr>
          <a:xfrm>
            <a:off x="305658" y="5291070"/>
            <a:ext cx="3597831" cy="799384"/>
          </a:xfrm>
          <a:prstGeom prst="roundRect">
            <a:avLst/>
          </a:prstGeom>
          <a:solidFill>
            <a:schemeClr val="bg1">
              <a:lumMod val="50000"/>
              <a:alpha val="79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ducts &amp; poles</a:t>
            </a:r>
          </a:p>
          <a:p>
            <a:pPr algn="ctr"/>
            <a:r>
              <a:rPr lang="en-US" dirty="0"/>
              <a:t>(electric utilities or ILEC)</a:t>
            </a:r>
          </a:p>
        </p:txBody>
      </p:sp>
      <p:sp>
        <p:nvSpPr>
          <p:cNvPr id="8" name="Rounded Rectangle 7"/>
          <p:cNvSpPr/>
          <p:nvPr/>
        </p:nvSpPr>
        <p:spPr>
          <a:xfrm>
            <a:off x="4048948" y="5291070"/>
            <a:ext cx="3648111" cy="799384"/>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towers</a:t>
            </a:r>
          </a:p>
        </p:txBody>
      </p:sp>
      <p:sp>
        <p:nvSpPr>
          <p:cNvPr id="10" name="Rounded Rectangle 9"/>
          <p:cNvSpPr/>
          <p:nvPr/>
        </p:nvSpPr>
        <p:spPr>
          <a:xfrm>
            <a:off x="2753834" y="4403234"/>
            <a:ext cx="1149655" cy="79938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HFC</a:t>
            </a:r>
          </a:p>
        </p:txBody>
      </p:sp>
      <p:sp>
        <p:nvSpPr>
          <p:cNvPr id="11" name="Rounded Rectangle 10"/>
          <p:cNvSpPr/>
          <p:nvPr/>
        </p:nvSpPr>
        <p:spPr>
          <a:xfrm>
            <a:off x="1517640" y="4407867"/>
            <a:ext cx="1149655" cy="79938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fiber</a:t>
            </a:r>
          </a:p>
        </p:txBody>
      </p:sp>
      <p:sp>
        <p:nvSpPr>
          <p:cNvPr id="12" name="Rounded Rectangle 11"/>
          <p:cNvSpPr/>
          <p:nvPr/>
        </p:nvSpPr>
        <p:spPr>
          <a:xfrm>
            <a:off x="305658" y="3510793"/>
            <a:ext cx="324963" cy="768160"/>
          </a:xfrm>
          <a:prstGeom prst="roundRect">
            <a:avLst/>
          </a:prstGeom>
          <a:solidFill>
            <a:srgbClr val="0574AC">
              <a:alpha val="63000"/>
            </a:srgbClr>
          </a:solidFill>
          <a:ln>
            <a:solidFill>
              <a:srgbClr val="057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40580" y="3517729"/>
            <a:ext cx="1149656" cy="76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unbundling</a:t>
            </a:r>
            <a:endParaRPr lang="en-US" sz="1400" dirty="0"/>
          </a:p>
          <a:p>
            <a:pPr algn="ctr"/>
            <a:r>
              <a:rPr lang="en-US" sz="1400" dirty="0"/>
              <a:t>varies</a:t>
            </a:r>
          </a:p>
        </p:txBody>
      </p:sp>
      <p:sp>
        <p:nvSpPr>
          <p:cNvPr id="14" name="Rounded Rectangle 13"/>
          <p:cNvSpPr/>
          <p:nvPr/>
        </p:nvSpPr>
        <p:spPr>
          <a:xfrm>
            <a:off x="2775503" y="3522635"/>
            <a:ext cx="1149656" cy="76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mostly </a:t>
            </a:r>
            <a:r>
              <a:rPr lang="en-US" sz="1400"/>
              <a:t>not unbundled</a:t>
            </a:r>
            <a:endParaRPr lang="en-US" sz="1400" dirty="0"/>
          </a:p>
        </p:txBody>
      </p:sp>
      <p:sp>
        <p:nvSpPr>
          <p:cNvPr id="15" name="Rounded Rectangle 14"/>
          <p:cNvSpPr/>
          <p:nvPr/>
        </p:nvSpPr>
        <p:spPr>
          <a:xfrm>
            <a:off x="4052355" y="2743200"/>
            <a:ext cx="841617" cy="2428699"/>
          </a:xfrm>
          <a:prstGeom prst="roundRect">
            <a:avLst/>
          </a:prstGeom>
          <a:solidFill>
            <a:srgbClr val="EF1D1D"/>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977945" y="2743200"/>
            <a:ext cx="841617" cy="2448602"/>
          </a:xfrm>
          <a:prstGeom prst="roundRect">
            <a:avLst/>
          </a:prstGeom>
          <a:solidFill>
            <a:srgbClr val="0574A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5923933" y="2752168"/>
            <a:ext cx="841617" cy="2439634"/>
          </a:xfrm>
          <a:prstGeom prst="roundRect">
            <a:avLst/>
          </a:prstGeom>
          <a:solidFill>
            <a:srgbClr val="FF09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6855442" y="2752168"/>
            <a:ext cx="841617" cy="2439634"/>
          </a:xfrm>
          <a:prstGeom prst="roundRect">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7786951" y="4802567"/>
            <a:ext cx="1072730" cy="369332"/>
          </a:xfrm>
          <a:prstGeom prst="rect">
            <a:avLst/>
          </a:prstGeom>
          <a:noFill/>
        </p:spPr>
        <p:txBody>
          <a:bodyPr wrap="none" rtlCol="0">
            <a:spAutoFit/>
          </a:bodyPr>
          <a:lstStyle/>
          <a:p>
            <a:r>
              <a:rPr lang="en-US"/>
              <a:t>spectrum</a:t>
            </a:r>
          </a:p>
        </p:txBody>
      </p:sp>
      <p:sp>
        <p:nvSpPr>
          <p:cNvPr id="21" name="TextBox 20"/>
          <p:cNvSpPr txBox="1"/>
          <p:nvPr/>
        </p:nvSpPr>
        <p:spPr>
          <a:xfrm>
            <a:off x="7786951" y="4433235"/>
            <a:ext cx="1059072" cy="369332"/>
          </a:xfrm>
          <a:prstGeom prst="rect">
            <a:avLst/>
          </a:prstGeom>
          <a:noFill/>
        </p:spPr>
        <p:txBody>
          <a:bodyPr wrap="none" rtlCol="0">
            <a:spAutoFit/>
          </a:bodyPr>
          <a:lstStyle/>
          <a:p>
            <a:r>
              <a:rPr lang="en-US"/>
              <a:t>PHY (LTE)</a:t>
            </a:r>
          </a:p>
        </p:txBody>
      </p:sp>
      <p:sp>
        <p:nvSpPr>
          <p:cNvPr id="20" name="Rounded Rectangle 19"/>
          <p:cNvSpPr/>
          <p:nvPr/>
        </p:nvSpPr>
        <p:spPr>
          <a:xfrm>
            <a:off x="734992" y="3510793"/>
            <a:ext cx="295022" cy="76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105421" y="3510793"/>
            <a:ext cx="295022" cy="76816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682" y="2867884"/>
            <a:ext cx="1205779" cy="646331"/>
          </a:xfrm>
          <a:prstGeom prst="rect">
            <a:avLst/>
          </a:prstGeom>
          <a:noFill/>
        </p:spPr>
        <p:txBody>
          <a:bodyPr wrap="none" rtlCol="0">
            <a:spAutoFit/>
          </a:bodyPr>
          <a:lstStyle/>
          <a:p>
            <a:r>
              <a:rPr lang="en-US" dirty="0"/>
              <a:t>usually</a:t>
            </a:r>
          </a:p>
          <a:p>
            <a:r>
              <a:rPr lang="en-US" dirty="0"/>
              <a:t>unbundled</a:t>
            </a:r>
          </a:p>
        </p:txBody>
      </p:sp>
    </p:spTree>
    <p:extLst>
      <p:ext uri="{BB962C8B-B14F-4D97-AF65-F5344CB8AC3E}">
        <p14:creationId xmlns:p14="http://schemas.microsoft.com/office/powerpoint/2010/main" val="14187610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3DA8A18E-105D-8B4C-A20C-A240EB5280D8}" type="datetime1">
              <a:rPr lang="en-US" smtClean="0"/>
              <a:t>2/1/19</a:t>
            </a:fld>
            <a:endParaRPr lang="en-US"/>
          </a:p>
        </p:txBody>
      </p:sp>
      <p:sp>
        <p:nvSpPr>
          <p:cNvPr id="4" name="Footer Placeholder 3"/>
          <p:cNvSpPr>
            <a:spLocks noGrp="1"/>
          </p:cNvSpPr>
          <p:nvPr>
            <p:ph type="ftr" sz="quarter" idx="11"/>
          </p:nvPr>
        </p:nvSpPr>
        <p:spPr/>
        <p:txBody>
          <a:bodyPr/>
          <a:lstStyle/>
          <a:p>
            <a:pPr algn="r"/>
            <a:r>
              <a:rPr lang="en-US"/>
              <a:t>ITEP</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118</a:t>
            </a:fld>
            <a:endParaRPr lang="en-US"/>
          </a:p>
        </p:txBody>
      </p:sp>
      <p:sp>
        <p:nvSpPr>
          <p:cNvPr id="2" name="Title 1"/>
          <p:cNvSpPr>
            <a:spLocks noGrp="1"/>
          </p:cNvSpPr>
          <p:nvPr>
            <p:ph type="title"/>
          </p:nvPr>
        </p:nvSpPr>
        <p:spPr/>
        <p:txBody>
          <a:bodyPr/>
          <a:lstStyle/>
          <a:p>
            <a:r>
              <a:rPr lang="en-US" dirty="0"/>
              <a:t>Broadband competition challenges</a:t>
            </a:r>
          </a:p>
        </p:txBody>
      </p:sp>
      <p:pic>
        <p:nvPicPr>
          <p:cNvPr id="3" name="Picture 2"/>
          <p:cNvPicPr>
            <a:picLocks noChangeAspect="1"/>
          </p:cNvPicPr>
          <p:nvPr/>
        </p:nvPicPr>
        <p:blipFill>
          <a:blip r:embed="rId2"/>
          <a:stretch>
            <a:fillRect/>
          </a:stretch>
        </p:blipFill>
        <p:spPr>
          <a:xfrm>
            <a:off x="247373" y="1551020"/>
            <a:ext cx="8215204" cy="4960787"/>
          </a:xfrm>
          <a:prstGeom prst="rect">
            <a:avLst/>
          </a:prstGeom>
        </p:spPr>
      </p:pic>
    </p:spTree>
    <p:extLst>
      <p:ext uri="{BB962C8B-B14F-4D97-AF65-F5344CB8AC3E}">
        <p14:creationId xmlns:p14="http://schemas.microsoft.com/office/powerpoint/2010/main" val="15478506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difficulty of competition</a:t>
            </a:r>
          </a:p>
        </p:txBody>
      </p:sp>
      <p:sp>
        <p:nvSpPr>
          <p:cNvPr id="7" name="Content Placeholder 6"/>
          <p:cNvSpPr>
            <a:spLocks noGrp="1"/>
          </p:cNvSpPr>
          <p:nvPr>
            <p:ph idx="1"/>
          </p:nvPr>
        </p:nvSpPr>
        <p:spPr/>
        <p:txBody>
          <a:bodyPr/>
          <a:lstStyle/>
          <a:p>
            <a:r>
              <a:rPr lang="en-US" dirty="0"/>
              <a:t>Static vs. dynamic (new entrants)</a:t>
            </a:r>
          </a:p>
          <a:p>
            <a:pPr lvl="1"/>
            <a:r>
              <a:rPr lang="en-US" dirty="0"/>
              <a:t>existing, converging infrastructures</a:t>
            </a:r>
          </a:p>
          <a:p>
            <a:pPr lvl="2"/>
            <a:r>
              <a:rPr lang="en-US" dirty="0"/>
              <a:t>coax cable + copper + wireless</a:t>
            </a:r>
          </a:p>
          <a:p>
            <a:r>
              <a:rPr lang="en-US" dirty="0"/>
              <a:t>Difficulties for new entrants (“</a:t>
            </a:r>
            <a:r>
              <a:rPr lang="en-US" dirty="0" err="1"/>
              <a:t>overbuilder</a:t>
            </a:r>
            <a:r>
              <a:rPr lang="en-US" dirty="0"/>
              <a:t>”)</a:t>
            </a:r>
          </a:p>
          <a:p>
            <a:pPr lvl="1"/>
            <a:r>
              <a:rPr lang="en-US" dirty="0"/>
              <a:t>capital investment vs. amortized network</a:t>
            </a:r>
          </a:p>
          <a:p>
            <a:pPr lvl="1"/>
            <a:r>
              <a:rPr lang="en-US" dirty="0"/>
              <a:t>legal barriers</a:t>
            </a:r>
          </a:p>
          <a:p>
            <a:pPr lvl="1"/>
            <a:r>
              <a:rPr lang="en-US" dirty="0"/>
              <a:t>customer acquisition (“sticky” customers)</a:t>
            </a:r>
          </a:p>
          <a:p>
            <a:pPr lvl="1"/>
            <a:r>
              <a:rPr lang="en-US" dirty="0"/>
              <a:t>incumbent pricing</a:t>
            </a:r>
          </a:p>
        </p:txBody>
      </p:sp>
      <p:sp>
        <p:nvSpPr>
          <p:cNvPr id="3" name="Date Placeholder 2"/>
          <p:cNvSpPr>
            <a:spLocks noGrp="1"/>
          </p:cNvSpPr>
          <p:nvPr>
            <p:ph type="dt" sz="half" idx="10"/>
          </p:nvPr>
        </p:nvSpPr>
        <p:spPr/>
        <p:txBody>
          <a:bodyPr/>
          <a:lstStyle/>
          <a:p>
            <a:fld id="{D5596AFA-DEA0-FC49-A3D1-0BFB424755E2}"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119</a:t>
            </a:fld>
            <a:endParaRPr lang="en-US"/>
          </a:p>
        </p:txBody>
      </p:sp>
    </p:spTree>
    <p:extLst>
      <p:ext uri="{BB962C8B-B14F-4D97-AF65-F5344CB8AC3E}">
        <p14:creationId xmlns:p14="http://schemas.microsoft.com/office/powerpoint/2010/main" val="2918410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problems do networks solve?</a:t>
            </a:r>
          </a:p>
        </p:txBody>
      </p:sp>
      <p:sp>
        <p:nvSpPr>
          <p:cNvPr id="7" name="Content Placeholder 6"/>
          <p:cNvSpPr>
            <a:spLocks noGrp="1"/>
          </p:cNvSpPr>
          <p:nvPr>
            <p:ph idx="1"/>
          </p:nvPr>
        </p:nvSpPr>
        <p:spPr>
          <a:xfrm>
            <a:off x="457200" y="1600200"/>
            <a:ext cx="5337018" cy="4876800"/>
          </a:xfrm>
        </p:spPr>
        <p:txBody>
          <a:bodyPr>
            <a:normAutofit/>
          </a:bodyPr>
          <a:lstStyle/>
          <a:p>
            <a:r>
              <a:rPr lang="en-US" dirty="0"/>
              <a:t>Diversity in technologies</a:t>
            </a:r>
          </a:p>
          <a:p>
            <a:pPr lvl="1"/>
            <a:r>
              <a:rPr lang="en-US" dirty="0"/>
              <a:t>wired vs. terrestrial wireless vs. satellite</a:t>
            </a:r>
          </a:p>
          <a:p>
            <a:pPr lvl="1"/>
            <a:r>
              <a:rPr lang="en-US" dirty="0"/>
              <a:t>trade-off capacity vs. cost vs. distance</a:t>
            </a:r>
          </a:p>
          <a:p>
            <a:r>
              <a:rPr lang="en-US" dirty="0"/>
              <a:t>Variation in load</a:t>
            </a:r>
          </a:p>
          <a:p>
            <a:pPr lvl="1"/>
            <a:r>
              <a:rPr lang="en-US" dirty="0"/>
              <a:t>intermittent demand </a:t>
            </a:r>
            <a:r>
              <a:rPr lang="en-US" dirty="0">
                <a:sym typeface="Wingdings"/>
              </a:rPr>
              <a:t> </a:t>
            </a:r>
            <a:r>
              <a:rPr lang="en-US" dirty="0"/>
              <a:t>shared networks</a:t>
            </a:r>
          </a:p>
          <a:p>
            <a:pPr lvl="1"/>
            <a:r>
              <a:rPr lang="en-US" dirty="0"/>
              <a:t>cannot design capacity for top 5 minutes of load</a:t>
            </a:r>
          </a:p>
          <a:p>
            <a:r>
              <a:rPr lang="en-US" dirty="0"/>
              <a:t>“Noise”</a:t>
            </a:r>
          </a:p>
          <a:p>
            <a:pPr lvl="1"/>
            <a:r>
              <a:rPr lang="en-US" dirty="0"/>
              <a:t>electric noise</a:t>
            </a:r>
          </a:p>
          <a:p>
            <a:pPr lvl="1"/>
            <a:r>
              <a:rPr lang="en-US" dirty="0"/>
              <a:t>radio interference</a:t>
            </a:r>
          </a:p>
          <a:p>
            <a:r>
              <a:rPr lang="en-US" dirty="0"/>
              <a:t>Human adversaries</a:t>
            </a:r>
          </a:p>
          <a:p>
            <a:pPr lvl="1"/>
            <a:r>
              <a:rPr lang="en-US" dirty="0"/>
              <a:t>denial-of-service attacks</a:t>
            </a:r>
          </a:p>
          <a:p>
            <a:pPr lvl="1"/>
            <a:r>
              <a:rPr lang="en-US" dirty="0"/>
              <a:t>information theft</a:t>
            </a:r>
          </a:p>
          <a:p>
            <a:pPr lvl="1"/>
            <a:r>
              <a:rPr lang="en-US" dirty="0"/>
              <a:t>impersonation</a:t>
            </a:r>
          </a:p>
        </p:txBody>
      </p:sp>
      <p:sp>
        <p:nvSpPr>
          <p:cNvPr id="3" name="Date Placeholder 2"/>
          <p:cNvSpPr>
            <a:spLocks noGrp="1"/>
          </p:cNvSpPr>
          <p:nvPr>
            <p:ph type="dt" sz="half" idx="10"/>
          </p:nvPr>
        </p:nvSpPr>
        <p:spPr/>
        <p:txBody>
          <a:bodyPr/>
          <a:lstStyle/>
          <a:p>
            <a:fld id="{9C39047D-1597-2343-8022-3261AA70B950}"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12</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44588" y="1600200"/>
            <a:ext cx="2777483" cy="1863409"/>
          </a:xfrm>
          <a:prstGeom prst="rect">
            <a:avLst/>
          </a:prstGeom>
        </p:spPr>
      </p:pic>
    </p:spTree>
    <p:extLst>
      <p:ext uri="{BB962C8B-B14F-4D97-AF65-F5344CB8AC3E}">
        <p14:creationId xmlns:p14="http://schemas.microsoft.com/office/powerpoint/2010/main" val="13440094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A37A63-4BEB-6541-A160-125A2A215909}"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120</a:t>
            </a:fld>
            <a:endParaRPr lang="en-US"/>
          </a:p>
        </p:txBody>
      </p:sp>
      <p:sp>
        <p:nvSpPr>
          <p:cNvPr id="2" name="Title 1"/>
          <p:cNvSpPr>
            <a:spLocks noGrp="1"/>
          </p:cNvSpPr>
          <p:nvPr>
            <p:ph type="title"/>
          </p:nvPr>
        </p:nvSpPr>
        <p:spPr/>
        <p:txBody>
          <a:bodyPr/>
          <a:lstStyle/>
          <a:p>
            <a:r>
              <a:rPr lang="en-US" dirty="0"/>
              <a:t>Google Fiber</a:t>
            </a:r>
          </a:p>
        </p:txBody>
      </p:sp>
      <p:pic>
        <p:nvPicPr>
          <p:cNvPr id="8" name="Picture 7"/>
          <p:cNvPicPr>
            <a:picLocks noChangeAspect="1"/>
          </p:cNvPicPr>
          <p:nvPr/>
        </p:nvPicPr>
        <p:blipFill>
          <a:blip r:embed="rId2"/>
          <a:stretch>
            <a:fillRect/>
          </a:stretch>
        </p:blipFill>
        <p:spPr>
          <a:xfrm>
            <a:off x="952820" y="1382582"/>
            <a:ext cx="7238360" cy="4867030"/>
          </a:xfrm>
          <a:prstGeom prst="rect">
            <a:avLst/>
          </a:prstGeom>
        </p:spPr>
      </p:pic>
    </p:spTree>
    <p:extLst>
      <p:ext uri="{BB962C8B-B14F-4D97-AF65-F5344CB8AC3E}">
        <p14:creationId xmlns:p14="http://schemas.microsoft.com/office/powerpoint/2010/main" val="12456078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sz="half" idx="10"/>
          </p:nvPr>
        </p:nvSpPr>
        <p:spPr/>
        <p:txBody>
          <a:bodyPr/>
          <a:lstStyle/>
          <a:p>
            <a:fld id="{2488EEA8-5E77-8948-91C8-DD047BB90246}" type="datetime1">
              <a:rPr lang="en-US" smtClean="0"/>
              <a:t>2/1/19</a:t>
            </a:fld>
            <a:endParaRPr lang="en-US"/>
          </a:p>
        </p:txBody>
      </p:sp>
      <p:sp>
        <p:nvSpPr>
          <p:cNvPr id="14" name="Footer Placeholder 13"/>
          <p:cNvSpPr>
            <a:spLocks noGrp="1"/>
          </p:cNvSpPr>
          <p:nvPr>
            <p:ph type="ftr" sz="quarter" idx="11"/>
          </p:nvPr>
        </p:nvSpPr>
        <p:spPr/>
        <p:txBody>
          <a:bodyPr/>
          <a:lstStyle/>
          <a:p>
            <a:r>
              <a:rPr lang="en-US"/>
              <a:t>ITEP</a:t>
            </a:r>
          </a:p>
        </p:txBody>
      </p:sp>
      <p:sp>
        <p:nvSpPr>
          <p:cNvPr id="15" name="Slide Number Placeholder 14"/>
          <p:cNvSpPr>
            <a:spLocks noGrp="1"/>
          </p:cNvSpPr>
          <p:nvPr>
            <p:ph type="sldNum" sz="quarter" idx="12"/>
          </p:nvPr>
        </p:nvSpPr>
        <p:spPr/>
        <p:txBody>
          <a:bodyPr/>
          <a:lstStyle/>
          <a:p>
            <a:fld id="{1FF4360C-E43B-1840-BD98-03E3E99080E6}" type="slidenum">
              <a:rPr lang="en-US" smtClean="0"/>
              <a:t>121</a:t>
            </a:fld>
            <a:endParaRPr lang="en-US"/>
          </a:p>
        </p:txBody>
      </p:sp>
      <p:sp>
        <p:nvSpPr>
          <p:cNvPr id="2" name="Title 1"/>
          <p:cNvSpPr>
            <a:spLocks noGrp="1"/>
          </p:cNvSpPr>
          <p:nvPr>
            <p:ph type="title"/>
          </p:nvPr>
        </p:nvSpPr>
        <p:spPr/>
        <p:txBody>
          <a:bodyPr/>
          <a:lstStyle/>
          <a:p>
            <a:r>
              <a:rPr lang="en-US" dirty="0"/>
              <a:t>Network costs</a:t>
            </a:r>
          </a:p>
        </p:txBody>
      </p:sp>
      <p:sp>
        <p:nvSpPr>
          <p:cNvPr id="3" name="Cloud 2"/>
          <p:cNvSpPr/>
          <p:nvPr/>
        </p:nvSpPr>
        <p:spPr>
          <a:xfrm>
            <a:off x="2907366" y="2490020"/>
            <a:ext cx="3208128" cy="210565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middle mile</a:t>
            </a:r>
          </a:p>
        </p:txBody>
      </p:sp>
      <p:sp>
        <p:nvSpPr>
          <p:cNvPr id="4" name="Cloud 3"/>
          <p:cNvSpPr/>
          <p:nvPr/>
        </p:nvSpPr>
        <p:spPr>
          <a:xfrm>
            <a:off x="457200" y="2642420"/>
            <a:ext cx="3208128" cy="210565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backbone</a:t>
            </a:r>
          </a:p>
        </p:txBody>
      </p:sp>
      <p:sp>
        <p:nvSpPr>
          <p:cNvPr id="5" name="Cloud 4"/>
          <p:cNvSpPr/>
          <p:nvPr/>
        </p:nvSpPr>
        <p:spPr>
          <a:xfrm>
            <a:off x="5699788" y="2490020"/>
            <a:ext cx="3208128" cy="2105655"/>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last mile</a:t>
            </a:r>
          </a:p>
        </p:txBody>
      </p:sp>
      <p:sp>
        <p:nvSpPr>
          <p:cNvPr id="6" name="Can 5"/>
          <p:cNvSpPr/>
          <p:nvPr/>
        </p:nvSpPr>
        <p:spPr>
          <a:xfrm>
            <a:off x="3220242" y="3292175"/>
            <a:ext cx="451143" cy="701885"/>
          </a:xfrm>
          <a:prstGeom prst="ca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900" dirty="0"/>
              <a:t>CDN</a:t>
            </a:r>
          </a:p>
        </p:txBody>
      </p:sp>
      <p:sp>
        <p:nvSpPr>
          <p:cNvPr id="7" name="TextBox 6"/>
          <p:cNvSpPr txBox="1"/>
          <p:nvPr/>
        </p:nvSpPr>
        <p:spPr>
          <a:xfrm>
            <a:off x="3671385" y="1843689"/>
            <a:ext cx="1736899" cy="646331"/>
          </a:xfrm>
          <a:prstGeom prst="rect">
            <a:avLst/>
          </a:prstGeom>
          <a:noFill/>
        </p:spPr>
        <p:txBody>
          <a:bodyPr wrap="none" rtlCol="0">
            <a:spAutoFit/>
          </a:bodyPr>
          <a:lstStyle/>
          <a:p>
            <a:r>
              <a:rPr lang="en-US" dirty="0"/>
              <a:t>yes, but mostly</a:t>
            </a:r>
          </a:p>
          <a:p>
            <a:r>
              <a:rPr lang="en-US" dirty="0"/>
              <a:t>electronics</a:t>
            </a:r>
          </a:p>
        </p:txBody>
      </p:sp>
      <p:graphicFrame>
        <p:nvGraphicFramePr>
          <p:cNvPr id="8" name="Table 7"/>
          <p:cNvGraphicFramePr>
            <a:graphicFrameLocks noGrp="1"/>
          </p:cNvGraphicFramePr>
          <p:nvPr>
            <p:extLst>
              <p:ext uri="{D42A27DB-BD31-4B8C-83A1-F6EECF244321}">
                <p14:modId xmlns:p14="http://schemas.microsoft.com/office/powerpoint/2010/main" val="2589922819"/>
              </p:ext>
            </p:extLst>
          </p:nvPr>
        </p:nvGraphicFramePr>
        <p:xfrm>
          <a:off x="5699788" y="4791440"/>
          <a:ext cx="3425346" cy="1483360"/>
        </p:xfrm>
        <a:graphic>
          <a:graphicData uri="http://schemas.openxmlformats.org/drawingml/2006/table">
            <a:tbl>
              <a:tblPr bandRow="1">
                <a:tableStyleId>{638B1855-1B75-4FBE-930C-398BA8C253C6}</a:tableStyleId>
              </a:tblPr>
              <a:tblGrid>
                <a:gridCol w="1035959">
                  <a:extLst>
                    <a:ext uri="{9D8B030D-6E8A-4147-A177-3AD203B41FA5}">
                      <a16:colId xmlns:a16="http://schemas.microsoft.com/office/drawing/2014/main" val="20000"/>
                    </a:ext>
                  </a:extLst>
                </a:gridCol>
                <a:gridCol w="2389387">
                  <a:extLst>
                    <a:ext uri="{9D8B030D-6E8A-4147-A177-3AD203B41FA5}">
                      <a16:colId xmlns:a16="http://schemas.microsoft.com/office/drawing/2014/main" val="20001"/>
                    </a:ext>
                  </a:extLst>
                </a:gridCol>
              </a:tblGrid>
              <a:tr h="370840">
                <a:tc>
                  <a:txBody>
                    <a:bodyPr/>
                    <a:lstStyle/>
                    <a:p>
                      <a:r>
                        <a:rPr lang="en-US" dirty="0"/>
                        <a:t>DSL</a:t>
                      </a:r>
                    </a:p>
                  </a:txBody>
                  <a:tcPr/>
                </a:tc>
                <a:tc>
                  <a:txBody>
                    <a:bodyPr/>
                    <a:lstStyle/>
                    <a:p>
                      <a:r>
                        <a:rPr lang="en-US" dirty="0"/>
                        <a:t>no</a:t>
                      </a:r>
                    </a:p>
                  </a:txBody>
                  <a:tcPr/>
                </a:tc>
                <a:extLst>
                  <a:ext uri="{0D108BD9-81ED-4DB2-BD59-A6C34878D82A}">
                    <a16:rowId xmlns:a16="http://schemas.microsoft.com/office/drawing/2014/main" val="10000"/>
                  </a:ext>
                </a:extLst>
              </a:tr>
              <a:tr h="370840">
                <a:tc>
                  <a:txBody>
                    <a:bodyPr/>
                    <a:lstStyle/>
                    <a:p>
                      <a:r>
                        <a:rPr lang="en-US" dirty="0"/>
                        <a:t>HFC</a:t>
                      </a:r>
                    </a:p>
                  </a:txBody>
                  <a:tcPr/>
                </a:tc>
                <a:tc>
                  <a:txBody>
                    <a:bodyPr/>
                    <a:lstStyle/>
                    <a:p>
                      <a:r>
                        <a:rPr lang="en-US" dirty="0"/>
                        <a:t>homes/service</a:t>
                      </a:r>
                      <a:r>
                        <a:rPr lang="en-US" baseline="0" dirty="0"/>
                        <a:t> node</a:t>
                      </a:r>
                      <a:endParaRPr lang="en-US" dirty="0"/>
                    </a:p>
                  </a:txBody>
                  <a:tcPr/>
                </a:tc>
                <a:extLst>
                  <a:ext uri="{0D108BD9-81ED-4DB2-BD59-A6C34878D82A}">
                    <a16:rowId xmlns:a16="http://schemas.microsoft.com/office/drawing/2014/main" val="10001"/>
                  </a:ext>
                </a:extLst>
              </a:tr>
              <a:tr h="370840">
                <a:tc>
                  <a:txBody>
                    <a:bodyPr/>
                    <a:lstStyle/>
                    <a:p>
                      <a:r>
                        <a:rPr lang="en-US" dirty="0"/>
                        <a:t>fiber</a:t>
                      </a:r>
                    </a:p>
                  </a:txBody>
                  <a:tcPr/>
                </a:tc>
                <a:tc>
                  <a:txBody>
                    <a:bodyPr/>
                    <a:lstStyle/>
                    <a:p>
                      <a:r>
                        <a:rPr lang="en-US" dirty="0"/>
                        <a:t>no</a:t>
                      </a:r>
                    </a:p>
                  </a:txBody>
                  <a:tcPr/>
                </a:tc>
                <a:extLst>
                  <a:ext uri="{0D108BD9-81ED-4DB2-BD59-A6C34878D82A}">
                    <a16:rowId xmlns:a16="http://schemas.microsoft.com/office/drawing/2014/main" val="10002"/>
                  </a:ext>
                </a:extLst>
              </a:tr>
              <a:tr h="370840">
                <a:tc>
                  <a:txBody>
                    <a:bodyPr/>
                    <a:lstStyle/>
                    <a:p>
                      <a:r>
                        <a:rPr lang="en-US" dirty="0"/>
                        <a:t>cellular</a:t>
                      </a:r>
                    </a:p>
                  </a:txBody>
                  <a:tcPr/>
                </a:tc>
                <a:tc>
                  <a:txBody>
                    <a:bodyPr/>
                    <a:lstStyle/>
                    <a:p>
                      <a:r>
                        <a:rPr lang="en-US" dirty="0"/>
                        <a:t>densification</a:t>
                      </a:r>
                    </a:p>
                  </a:txBody>
                  <a:tcPr/>
                </a:tc>
                <a:extLst>
                  <a:ext uri="{0D108BD9-81ED-4DB2-BD59-A6C34878D82A}">
                    <a16:rowId xmlns:a16="http://schemas.microsoft.com/office/drawing/2014/main" val="10003"/>
                  </a:ext>
                </a:extLst>
              </a:tr>
            </a:tbl>
          </a:graphicData>
        </a:graphic>
      </p:graphicFrame>
      <p:sp>
        <p:nvSpPr>
          <p:cNvPr id="9" name="TextBox 8"/>
          <p:cNvSpPr txBox="1"/>
          <p:nvPr/>
        </p:nvSpPr>
        <p:spPr>
          <a:xfrm>
            <a:off x="584815" y="4824863"/>
            <a:ext cx="2002697" cy="646331"/>
          </a:xfrm>
          <a:prstGeom prst="rect">
            <a:avLst/>
          </a:prstGeom>
          <a:noFill/>
        </p:spPr>
        <p:txBody>
          <a:bodyPr wrap="none" rtlCol="0">
            <a:spAutoFit/>
          </a:bodyPr>
          <a:lstStyle/>
          <a:p>
            <a:r>
              <a:rPr lang="en-US" dirty="0"/>
              <a:t>largely unaffected</a:t>
            </a:r>
          </a:p>
          <a:p>
            <a:r>
              <a:rPr lang="en-US" dirty="0"/>
              <a:t>by video</a:t>
            </a:r>
          </a:p>
        </p:txBody>
      </p:sp>
      <p:sp>
        <p:nvSpPr>
          <p:cNvPr id="10" name="TextBox 9"/>
          <p:cNvSpPr txBox="1"/>
          <p:nvPr/>
        </p:nvSpPr>
        <p:spPr>
          <a:xfrm>
            <a:off x="3671385" y="4824863"/>
            <a:ext cx="1313806"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ISP-owned</a:t>
            </a:r>
          </a:p>
          <a:p>
            <a:r>
              <a:rPr lang="en-US" dirty="0"/>
              <a:t>vs. leased!</a:t>
            </a:r>
          </a:p>
        </p:txBody>
      </p:sp>
      <p:sp>
        <p:nvSpPr>
          <p:cNvPr id="11" name="TextBox 10"/>
          <p:cNvSpPr txBox="1"/>
          <p:nvPr/>
        </p:nvSpPr>
        <p:spPr>
          <a:xfrm>
            <a:off x="2288481" y="5892238"/>
            <a:ext cx="2352665"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t>lack of IXPs in LDCs! </a:t>
            </a:r>
          </a:p>
        </p:txBody>
      </p:sp>
      <p:sp>
        <p:nvSpPr>
          <p:cNvPr id="12" name="Summing Junction 11"/>
          <p:cNvSpPr/>
          <p:nvPr/>
        </p:nvSpPr>
        <p:spPr>
          <a:xfrm>
            <a:off x="3220242" y="2816178"/>
            <a:ext cx="445086" cy="347516"/>
          </a:xfrm>
          <a:prstGeom prst="flowChartSummingJunctio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9203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E1D780B-D4F1-2A4E-9DD6-F46572339CB3}"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3" name="Slide Number Placeholder 2"/>
          <p:cNvSpPr>
            <a:spLocks noGrp="1"/>
          </p:cNvSpPr>
          <p:nvPr>
            <p:ph type="sldNum" sz="quarter" idx="12"/>
          </p:nvPr>
        </p:nvSpPr>
        <p:spPr/>
        <p:txBody>
          <a:bodyPr/>
          <a:lstStyle/>
          <a:p>
            <a:fld id="{76988DB3-7906-FE49-941C-A177E89EF2E4}" type="slidenum">
              <a:rPr lang="en-US" smtClean="0"/>
              <a:t>122</a:t>
            </a:fld>
            <a:endParaRPr lang="en-US"/>
          </a:p>
        </p:txBody>
      </p:sp>
      <p:sp>
        <p:nvSpPr>
          <p:cNvPr id="2" name="Title 1"/>
          <p:cNvSpPr>
            <a:spLocks noGrp="1"/>
          </p:cNvSpPr>
          <p:nvPr>
            <p:ph type="title"/>
          </p:nvPr>
        </p:nvSpPr>
        <p:spPr/>
        <p:txBody>
          <a:bodyPr/>
          <a:lstStyle/>
          <a:p>
            <a:r>
              <a:rPr lang="en-US" dirty="0"/>
              <a:t>Transit prices</a:t>
            </a:r>
          </a:p>
        </p:txBody>
      </p:sp>
      <p:graphicFrame>
        <p:nvGraphicFramePr>
          <p:cNvPr id="4" name="Chart 3"/>
          <p:cNvGraphicFramePr/>
          <p:nvPr>
            <p:extLst>
              <p:ext uri="{D42A27DB-BD31-4B8C-83A1-F6EECF244321}">
                <p14:modId xmlns:p14="http://schemas.microsoft.com/office/powerpoint/2010/main" val="2175817940"/>
              </p:ext>
            </p:extLst>
          </p:nvPr>
        </p:nvGraphicFramePr>
        <p:xfrm>
          <a:off x="594512" y="1397000"/>
          <a:ext cx="7877284" cy="46014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7200" y="6444257"/>
            <a:ext cx="6012283" cy="27699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200" dirty="0"/>
              <a:t>http://</a:t>
            </a:r>
            <a:r>
              <a:rPr lang="en-US" sz="1200" dirty="0" err="1"/>
              <a:t>drpeering.net</a:t>
            </a:r>
            <a:r>
              <a:rPr lang="en-US" sz="1200" dirty="0"/>
              <a:t>/white-papers/Internet-Transit-Pricing-Historical-And-</a:t>
            </a:r>
            <a:r>
              <a:rPr lang="en-US" sz="1200" dirty="0" err="1"/>
              <a:t>Projected.php</a:t>
            </a:r>
            <a:endParaRPr lang="en-US" sz="1200" dirty="0"/>
          </a:p>
        </p:txBody>
      </p:sp>
    </p:spTree>
    <p:extLst>
      <p:ext uri="{BB962C8B-B14F-4D97-AF65-F5344CB8AC3E}">
        <p14:creationId xmlns:p14="http://schemas.microsoft.com/office/powerpoint/2010/main" val="9502001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Bandwidth costs</a:t>
            </a:r>
          </a:p>
        </p:txBody>
      </p:sp>
      <p:sp>
        <p:nvSpPr>
          <p:cNvPr id="3" name="Content Placeholder 2"/>
          <p:cNvSpPr>
            <a:spLocks noGrp="1"/>
          </p:cNvSpPr>
          <p:nvPr>
            <p:ph idx="1"/>
          </p:nvPr>
        </p:nvSpPr>
        <p:spPr/>
        <p:txBody>
          <a:bodyPr>
            <a:normAutofit/>
          </a:bodyPr>
          <a:lstStyle/>
          <a:p>
            <a:pPr>
              <a:defRPr/>
            </a:pPr>
            <a:r>
              <a:rPr lang="en-US" dirty="0"/>
              <a:t>Amazon EC2</a:t>
            </a:r>
          </a:p>
          <a:p>
            <a:pPr lvl="1">
              <a:defRPr/>
            </a:pPr>
            <a:r>
              <a:rPr lang="en-US" dirty="0">
                <a:solidFill>
                  <a:srgbClr val="FFCF68"/>
                </a:solidFill>
              </a:rPr>
              <a:t>$50 - $120/TB </a:t>
            </a:r>
            <a:r>
              <a:rPr lang="en-US" dirty="0"/>
              <a:t>out, $0/TB in</a:t>
            </a:r>
          </a:p>
          <a:p>
            <a:pPr>
              <a:defRPr/>
            </a:pPr>
            <a:r>
              <a:rPr lang="en-US" dirty="0"/>
              <a:t>CDN (Internet radio)</a:t>
            </a:r>
          </a:p>
          <a:p>
            <a:pPr lvl="1">
              <a:defRPr/>
            </a:pPr>
            <a:r>
              <a:rPr lang="en-US" dirty="0"/>
              <a:t>$600/TB (2007)</a:t>
            </a:r>
          </a:p>
          <a:p>
            <a:pPr lvl="1">
              <a:defRPr/>
            </a:pPr>
            <a:r>
              <a:rPr lang="en-US" dirty="0">
                <a:solidFill>
                  <a:srgbClr val="FFCF68"/>
                </a:solidFill>
              </a:rPr>
              <a:t>$7-20/TB </a:t>
            </a:r>
            <a:r>
              <a:rPr lang="en-US" dirty="0"/>
              <a:t>(Q1 2014 – </a:t>
            </a:r>
            <a:r>
              <a:rPr lang="en-US" dirty="0" err="1"/>
              <a:t>CDNpricing.com</a:t>
            </a:r>
            <a:r>
              <a:rPr lang="en-US" dirty="0"/>
              <a:t>)</a:t>
            </a:r>
          </a:p>
          <a:p>
            <a:pPr>
              <a:defRPr/>
            </a:pPr>
            <a:r>
              <a:rPr lang="en-US" dirty="0" err="1"/>
              <a:t>NetFlix</a:t>
            </a:r>
            <a:r>
              <a:rPr lang="en-US" dirty="0"/>
              <a:t> (7 GB DVD)</a:t>
            </a:r>
          </a:p>
          <a:p>
            <a:pPr lvl="1">
              <a:defRPr/>
            </a:pPr>
            <a:r>
              <a:rPr lang="en-US" dirty="0"/>
              <a:t>postage $0.70 round-trip </a:t>
            </a:r>
            <a:r>
              <a:rPr lang="en-US" dirty="0" err="1">
                <a:sym typeface="Wingdings"/>
              </a:rPr>
              <a:t></a:t>
            </a:r>
            <a:r>
              <a:rPr lang="en-US" dirty="0">
                <a:sym typeface="Wingdings"/>
              </a:rPr>
              <a:t> </a:t>
            </a:r>
            <a:r>
              <a:rPr lang="en-US" dirty="0">
                <a:solidFill>
                  <a:srgbClr val="FFCF68"/>
                </a:solidFill>
                <a:sym typeface="Wingdings"/>
              </a:rPr>
              <a:t>$100/TB</a:t>
            </a:r>
            <a:endParaRPr lang="en-US" dirty="0">
              <a:solidFill>
                <a:srgbClr val="FFCF68"/>
              </a:solidFill>
            </a:endParaRPr>
          </a:p>
          <a:p>
            <a:pPr>
              <a:defRPr/>
            </a:pPr>
            <a:r>
              <a:rPr lang="en-US" dirty="0"/>
              <a:t>FedEx – 2 lb disk</a:t>
            </a:r>
          </a:p>
          <a:p>
            <a:pPr lvl="1">
              <a:defRPr/>
            </a:pPr>
            <a:r>
              <a:rPr lang="en-US" dirty="0"/>
              <a:t>5 business days: $6.55</a:t>
            </a:r>
          </a:p>
          <a:p>
            <a:pPr lvl="1">
              <a:defRPr/>
            </a:pPr>
            <a:r>
              <a:rPr lang="en-US" dirty="0"/>
              <a:t>Standard overnight: $43.68</a:t>
            </a:r>
          </a:p>
          <a:p>
            <a:pPr lvl="1">
              <a:defRPr/>
            </a:pPr>
            <a:r>
              <a:rPr lang="en-US" dirty="0"/>
              <a:t>Barracuda disk: </a:t>
            </a:r>
            <a:r>
              <a:rPr lang="en-US" dirty="0">
                <a:solidFill>
                  <a:srgbClr val="FFCF68"/>
                </a:solidFill>
              </a:rPr>
              <a:t>$91 - $116/TB</a:t>
            </a:r>
          </a:p>
          <a:p>
            <a:pPr>
              <a:defRPr/>
            </a:pPr>
            <a:r>
              <a:rPr lang="en-US" dirty="0"/>
              <a:t>DVD-R (7 GB)</a:t>
            </a:r>
          </a:p>
          <a:p>
            <a:pPr lvl="1">
              <a:defRPr/>
            </a:pPr>
            <a:r>
              <a:rPr lang="en-US" dirty="0">
                <a:solidFill>
                  <a:srgbClr val="292934"/>
                </a:solidFill>
              </a:rPr>
              <a:t>$0.25/disk </a:t>
            </a:r>
            <a:r>
              <a:rPr lang="en-US" dirty="0">
                <a:solidFill>
                  <a:srgbClr val="292934"/>
                </a:solidFill>
                <a:sym typeface="Wingdings"/>
              </a:rPr>
              <a:t> </a:t>
            </a:r>
            <a:r>
              <a:rPr lang="en-US" dirty="0">
                <a:solidFill>
                  <a:srgbClr val="FFCF68"/>
                </a:solidFill>
                <a:sym typeface="Wingdings"/>
              </a:rPr>
              <a:t>$35/TB</a:t>
            </a:r>
            <a:endParaRPr lang="en-US" dirty="0">
              <a:solidFill>
                <a:srgbClr val="FFCF68"/>
              </a:solidFill>
            </a:endParaRPr>
          </a:p>
          <a:p>
            <a:pPr>
              <a:defRPr/>
            </a:pPr>
            <a:endParaRPr lang="en-US" dirty="0"/>
          </a:p>
        </p:txBody>
      </p:sp>
      <p:sp>
        <p:nvSpPr>
          <p:cNvPr id="4" name="Date Placeholder 3"/>
          <p:cNvSpPr>
            <a:spLocks noGrp="1"/>
          </p:cNvSpPr>
          <p:nvPr>
            <p:ph type="dt" sz="half" idx="10"/>
          </p:nvPr>
        </p:nvSpPr>
        <p:spPr/>
        <p:txBody>
          <a:bodyPr/>
          <a:lstStyle/>
          <a:p>
            <a:fld id="{6AE57F88-F273-BA42-BB65-8C1193623B8A}" type="datetime1">
              <a:rPr lang="en-US" smtClean="0"/>
              <a:t>2/1/19</a:t>
            </a:fld>
            <a:endParaRPr lang="en-US"/>
          </a:p>
        </p:txBody>
      </p:sp>
      <p:sp>
        <p:nvSpPr>
          <p:cNvPr id="2" name="Footer Placeholder 1"/>
          <p:cNvSpPr>
            <a:spLocks noGrp="1"/>
          </p:cNvSpPr>
          <p:nvPr>
            <p:ph type="ftr" sz="quarter" idx="11"/>
          </p:nvPr>
        </p:nvSpPr>
        <p:spPr/>
        <p:txBody>
          <a:bodyPr/>
          <a:lstStyle/>
          <a:p>
            <a:r>
              <a:rPr lang="en-US"/>
              <a:t>ITEP</a:t>
            </a:r>
          </a:p>
        </p:txBody>
      </p:sp>
      <p:sp>
        <p:nvSpPr>
          <p:cNvPr id="20484" name="Slide Number Placeholder 3"/>
          <p:cNvSpPr>
            <a:spLocks noGrp="1"/>
          </p:cNvSpPr>
          <p:nvPr>
            <p:ph type="sldNum" sz="quarter" idx="12"/>
          </p:nvPr>
        </p:nvSpPr>
        <p:spPr>
          <a:noFill/>
        </p:spPr>
        <p:txBody>
          <a:bodyPr>
            <a:normAutofit/>
          </a:bodyPr>
          <a:lstStyle/>
          <a:p>
            <a:fld id="{63FE5476-CBF9-9546-88DF-146BF3E006CA}" type="slidenum">
              <a:rPr lang="en-US" smtClean="0"/>
              <a:pPr/>
              <a:t>123</a:t>
            </a:fld>
            <a:endParaRPr lang="en-US"/>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4654231" y="455348"/>
            <a:ext cx="2220536" cy="2692400"/>
          </a:xfrm>
          <a:prstGeom prst="rect">
            <a:avLst/>
          </a:prstGeom>
        </p:spPr>
      </p:pic>
    </p:spTree>
    <p:extLst>
      <p:ext uri="{BB962C8B-B14F-4D97-AF65-F5344CB8AC3E}">
        <p14:creationId xmlns:p14="http://schemas.microsoft.com/office/powerpoint/2010/main" val="19141280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 broadband</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6061BDF2-2FE3-204E-BD15-5196D75340DC}"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124</a:t>
            </a:fld>
            <a:endParaRPr lang="en-US"/>
          </a:p>
        </p:txBody>
      </p:sp>
    </p:spTree>
    <p:extLst>
      <p:ext uri="{BB962C8B-B14F-4D97-AF65-F5344CB8AC3E}">
        <p14:creationId xmlns:p14="http://schemas.microsoft.com/office/powerpoint/2010/main" val="19192985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rural?</a:t>
            </a:r>
          </a:p>
        </p:txBody>
      </p:sp>
      <p:sp>
        <p:nvSpPr>
          <p:cNvPr id="3" name="Content Placeholder 2"/>
          <p:cNvSpPr>
            <a:spLocks noGrp="1"/>
          </p:cNvSpPr>
          <p:nvPr>
            <p:ph idx="1"/>
          </p:nvPr>
        </p:nvSpPr>
        <p:spPr/>
        <p:txBody>
          <a:bodyPr>
            <a:normAutofit/>
          </a:bodyPr>
          <a:lstStyle/>
          <a:p>
            <a:r>
              <a:rPr lang="en-US" dirty="0"/>
              <a:t>Census:</a:t>
            </a:r>
          </a:p>
          <a:p>
            <a:pPr lvl="1"/>
            <a:r>
              <a:rPr lang="en-US" dirty="0"/>
              <a:t>Urban = Urbanized Areas (UAs) of 50,000 or more people</a:t>
            </a:r>
          </a:p>
          <a:p>
            <a:pPr lvl="2"/>
            <a:r>
              <a:rPr lang="en-US" dirty="0"/>
              <a:t>OR Urban Clusters (UCs) of </a:t>
            </a:r>
            <a:r>
              <a:rPr lang="en-US" b="1" dirty="0"/>
              <a:t>2,500 to 50,000 </a:t>
            </a:r>
            <a:r>
              <a:rPr lang="en-US" dirty="0"/>
              <a:t>people.</a:t>
            </a:r>
          </a:p>
          <a:p>
            <a:pPr lvl="2"/>
            <a:r>
              <a:rPr lang="en-US" dirty="0"/>
              <a:t>core of population density of 1000 people/mi</a:t>
            </a:r>
            <a:r>
              <a:rPr lang="en-US" baseline="30000" dirty="0"/>
              <a:t>2</a:t>
            </a:r>
          </a:p>
          <a:p>
            <a:pPr lvl="3"/>
            <a:r>
              <a:rPr lang="en-US" dirty="0"/>
              <a:t>all of NJ: 1210 / mi</a:t>
            </a:r>
            <a:r>
              <a:rPr lang="en-US" baseline="30000" dirty="0"/>
              <a:t>2</a:t>
            </a:r>
          </a:p>
          <a:p>
            <a:pPr lvl="1"/>
            <a:r>
              <a:rPr lang="en-US" dirty="0"/>
              <a:t>Rural = everywhere else</a:t>
            </a:r>
          </a:p>
          <a:p>
            <a:r>
              <a:rPr lang="en-US" dirty="0"/>
              <a:t>OMB:</a:t>
            </a:r>
          </a:p>
          <a:p>
            <a:pPr lvl="1"/>
            <a:r>
              <a:rPr lang="en-US" dirty="0"/>
              <a:t>Metropolitan Statistical Areas (MSAs): &gt;= one urbanized area of &gt;= 50,000 population, plus adjacent territory that has a high degree of social and economic integration with the core as measured by commuting ties.</a:t>
            </a:r>
          </a:p>
          <a:p>
            <a:pPr lvl="1"/>
            <a:r>
              <a:rPr lang="en-US" dirty="0" err="1"/>
              <a:t>Micropolitan</a:t>
            </a:r>
            <a:r>
              <a:rPr lang="en-US" dirty="0"/>
              <a:t> Statistical Areas: &gt;= one urban cluster of at least 10,000 but less than 50,000 population, plus adjacent territory that has a high degree of social and economic integration.</a:t>
            </a:r>
          </a:p>
          <a:p>
            <a:r>
              <a:rPr lang="en-US" dirty="0"/>
              <a:t>USDA</a:t>
            </a:r>
          </a:p>
          <a:p>
            <a:pPr lvl="1"/>
            <a:r>
              <a:rPr lang="en-US" dirty="0"/>
              <a:t>based on counties</a:t>
            </a:r>
          </a:p>
          <a:p>
            <a:pPr lvl="1"/>
            <a:endParaRPr lang="en-US" dirty="0"/>
          </a:p>
        </p:txBody>
      </p:sp>
      <p:sp>
        <p:nvSpPr>
          <p:cNvPr id="6" name="Date Placeholder 5"/>
          <p:cNvSpPr>
            <a:spLocks noGrp="1"/>
          </p:cNvSpPr>
          <p:nvPr>
            <p:ph type="dt" sz="half" idx="10"/>
          </p:nvPr>
        </p:nvSpPr>
        <p:spPr/>
        <p:txBody>
          <a:bodyPr/>
          <a:lstStyle/>
          <a:p>
            <a:fld id="{7557F274-C05F-D44E-A39A-07C46AD886C8}"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6E2D2B3B-882E-40F3-A32F-6DD516915044}" type="slidenum">
              <a:rPr lang="en-US" smtClean="0"/>
              <a:pPr/>
              <a:t>125</a:t>
            </a:fld>
            <a:endParaRPr lang="en-US"/>
          </a:p>
        </p:txBody>
      </p:sp>
    </p:spTree>
    <p:extLst>
      <p:ext uri="{BB962C8B-B14F-4D97-AF65-F5344CB8AC3E}">
        <p14:creationId xmlns:p14="http://schemas.microsoft.com/office/powerpoint/2010/main" val="8171316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2641192-44F4-EB48-92E8-542592CEDF19}"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126</a:t>
            </a:fld>
            <a:endParaRPr lang="en-US"/>
          </a:p>
        </p:txBody>
      </p:sp>
      <p:sp>
        <p:nvSpPr>
          <p:cNvPr id="2" name="Title 1"/>
          <p:cNvSpPr>
            <a:spLocks noGrp="1"/>
          </p:cNvSpPr>
          <p:nvPr>
            <p:ph type="title"/>
          </p:nvPr>
        </p:nvSpPr>
        <p:spPr/>
        <p:txBody>
          <a:bodyPr/>
          <a:lstStyle/>
          <a:p>
            <a:r>
              <a:rPr lang="en-US" dirty="0"/>
              <a:t>Rural areas (USDA)</a:t>
            </a:r>
          </a:p>
        </p:txBody>
      </p:sp>
      <p:pic>
        <p:nvPicPr>
          <p:cNvPr id="5" name="Picture 4"/>
          <p:cNvPicPr>
            <a:picLocks noChangeAspect="1"/>
          </p:cNvPicPr>
          <p:nvPr/>
        </p:nvPicPr>
        <p:blipFill>
          <a:blip r:embed="rId3"/>
          <a:stretch>
            <a:fillRect/>
          </a:stretch>
        </p:blipFill>
        <p:spPr>
          <a:xfrm>
            <a:off x="242903" y="1828800"/>
            <a:ext cx="4220900" cy="3376720"/>
          </a:xfrm>
          <a:prstGeom prst="rect">
            <a:avLst/>
          </a:prstGeom>
        </p:spPr>
      </p:pic>
      <p:pic>
        <p:nvPicPr>
          <p:cNvPr id="6" name="Picture 5"/>
          <p:cNvPicPr>
            <a:picLocks noChangeAspect="1"/>
          </p:cNvPicPr>
          <p:nvPr/>
        </p:nvPicPr>
        <p:blipFill>
          <a:blip r:embed="rId4"/>
          <a:stretch>
            <a:fillRect/>
          </a:stretch>
        </p:blipFill>
        <p:spPr>
          <a:xfrm>
            <a:off x="4594860" y="1828800"/>
            <a:ext cx="4376260" cy="3501008"/>
          </a:xfrm>
          <a:prstGeom prst="rect">
            <a:avLst/>
          </a:prstGeom>
        </p:spPr>
      </p:pic>
    </p:spTree>
    <p:extLst>
      <p:ext uri="{BB962C8B-B14F-4D97-AF65-F5344CB8AC3E}">
        <p14:creationId xmlns:p14="http://schemas.microsoft.com/office/powerpoint/2010/main" val="3728786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1A9E62F-B5D4-DF43-B66F-5314E205CDF8}"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127</a:t>
            </a:fld>
            <a:endParaRPr lang="en-US"/>
          </a:p>
        </p:txBody>
      </p:sp>
      <p:sp>
        <p:nvSpPr>
          <p:cNvPr id="2" name="Title 1"/>
          <p:cNvSpPr>
            <a:spLocks noGrp="1"/>
          </p:cNvSpPr>
          <p:nvPr>
            <p:ph type="title"/>
          </p:nvPr>
        </p:nvSpPr>
        <p:spPr/>
        <p:txBody>
          <a:bodyPr>
            <a:normAutofit/>
          </a:bodyPr>
          <a:lstStyle/>
          <a:p>
            <a:r>
              <a:rPr lang="en-US" dirty="0"/>
              <a:t>Broadband access by speed &amp; geography</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960" y="2104007"/>
            <a:ext cx="6623142" cy="17091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960" y="4250678"/>
            <a:ext cx="6692900" cy="2019300"/>
          </a:xfrm>
          <a:prstGeom prst="rect">
            <a:avLst/>
          </a:prstGeom>
        </p:spPr>
      </p:pic>
      <p:sp>
        <p:nvSpPr>
          <p:cNvPr id="9" name="TextBox 8"/>
          <p:cNvSpPr txBox="1"/>
          <p:nvPr/>
        </p:nvSpPr>
        <p:spPr>
          <a:xfrm>
            <a:off x="363984" y="5810884"/>
            <a:ext cx="2210413" cy="369332"/>
          </a:xfrm>
          <a:prstGeom prst="rect">
            <a:avLst/>
          </a:prstGeom>
          <a:noFill/>
        </p:spPr>
        <p:txBody>
          <a:bodyPr wrap="none" rtlCol="0">
            <a:spAutoFit/>
          </a:bodyPr>
          <a:lstStyle/>
          <a:p>
            <a:r>
              <a:rPr lang="en-US" dirty="0"/>
              <a:t>15% of US population</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78001" y="1737361"/>
            <a:ext cx="1377518" cy="723197"/>
          </a:xfrm>
          <a:prstGeom prst="rect">
            <a:avLst/>
          </a:prstGeom>
        </p:spPr>
      </p:pic>
    </p:spTree>
    <p:extLst>
      <p:ext uri="{BB962C8B-B14F-4D97-AF65-F5344CB8AC3E}">
        <p14:creationId xmlns:p14="http://schemas.microsoft.com/office/powerpoint/2010/main" val="16243691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11752682-573D-AE4A-A121-68B0662FCFC2}"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128</a:t>
            </a:fld>
            <a:endParaRPr lang="en-US"/>
          </a:p>
        </p:txBody>
      </p:sp>
      <p:sp>
        <p:nvSpPr>
          <p:cNvPr id="2" name="Title 1"/>
          <p:cNvSpPr>
            <a:spLocks noGrp="1"/>
          </p:cNvSpPr>
          <p:nvPr>
            <p:ph type="title"/>
          </p:nvPr>
        </p:nvSpPr>
        <p:spPr/>
        <p:txBody>
          <a:bodyPr/>
          <a:lstStyle/>
          <a:p>
            <a:r>
              <a:rPr lang="en-US" dirty="0"/>
              <a:t>Rural broadband US</a:t>
            </a:r>
          </a:p>
        </p:txBody>
      </p:sp>
      <p:pic>
        <p:nvPicPr>
          <p:cNvPr id="5" name="Picture 4"/>
          <p:cNvPicPr>
            <a:picLocks noChangeAspect="1"/>
          </p:cNvPicPr>
          <p:nvPr/>
        </p:nvPicPr>
        <p:blipFill>
          <a:blip r:embed="rId3"/>
          <a:stretch>
            <a:fillRect/>
          </a:stretch>
        </p:blipFill>
        <p:spPr>
          <a:xfrm>
            <a:off x="399495" y="1926481"/>
            <a:ext cx="7492753" cy="3900036"/>
          </a:xfrm>
          <a:prstGeom prst="rect">
            <a:avLst/>
          </a:prstGeom>
        </p:spPr>
      </p:pic>
    </p:spTree>
    <p:extLst>
      <p:ext uri="{BB962C8B-B14F-4D97-AF65-F5344CB8AC3E}">
        <p14:creationId xmlns:p14="http://schemas.microsoft.com/office/powerpoint/2010/main" val="3523346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C3D065-9F51-7F4F-B354-B1821F06D8A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129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1"/>
            <a:ext cx="9144000" cy="6515100"/>
          </a:xfrm>
          <a:prstGeom prst="rect">
            <a:avLst/>
          </a:prstGeom>
        </p:spPr>
      </p:pic>
    </p:spTree>
    <p:extLst>
      <p:ext uri="{BB962C8B-B14F-4D97-AF65-F5344CB8AC3E}">
        <p14:creationId xmlns:p14="http://schemas.microsoft.com/office/powerpoint/2010/main" val="797402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106589" y="1899165"/>
            <a:ext cx="4324694" cy="2158843"/>
          </a:xfrm>
          <a:prstGeom prst="roundRect">
            <a:avLst/>
          </a:prstGeom>
          <a:gradFill flip="none" rotWithShape="1">
            <a:gsLst>
              <a:gs pos="0">
                <a:schemeClr val="accent1">
                  <a:shade val="70000"/>
                  <a:satMod val="150000"/>
                  <a:alpha val="5000"/>
                </a:schemeClr>
              </a:gs>
              <a:gs pos="34000">
                <a:schemeClr val="accent1">
                  <a:shade val="70000"/>
                  <a:satMod val="140000"/>
                  <a:alpha val="5000"/>
                </a:schemeClr>
              </a:gs>
              <a:gs pos="70000">
                <a:schemeClr val="accent1">
                  <a:tint val="100000"/>
                  <a:shade val="90000"/>
                  <a:satMod val="140000"/>
                  <a:alpha val="5000"/>
                </a:schemeClr>
              </a:gs>
              <a:gs pos="100000">
                <a:schemeClr val="accent1">
                  <a:tint val="100000"/>
                  <a:shade val="100000"/>
                  <a:satMod val="100000"/>
                  <a:alpha val="500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F090550F-2DB0-E247-802E-BCFC89751D01}"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13</a:t>
            </a:fld>
            <a:endParaRPr lang="en-US"/>
          </a:p>
        </p:txBody>
      </p:sp>
      <p:sp>
        <p:nvSpPr>
          <p:cNvPr id="2" name="Title 1"/>
          <p:cNvSpPr>
            <a:spLocks noGrp="1"/>
          </p:cNvSpPr>
          <p:nvPr>
            <p:ph type="title"/>
          </p:nvPr>
        </p:nvSpPr>
        <p:spPr/>
        <p:txBody>
          <a:bodyPr/>
          <a:lstStyle/>
          <a:p>
            <a:r>
              <a:rPr lang="en-US" dirty="0"/>
              <a:t>Network trade-offs</a:t>
            </a:r>
          </a:p>
        </p:txBody>
      </p:sp>
      <p:cxnSp>
        <p:nvCxnSpPr>
          <p:cNvPr id="14" name="Elbow Connector 13"/>
          <p:cNvCxnSpPr/>
          <p:nvPr/>
        </p:nvCxnSpPr>
        <p:spPr>
          <a:xfrm>
            <a:off x="1299730" y="1899165"/>
            <a:ext cx="5417197" cy="4119718"/>
          </a:xfrm>
          <a:prstGeom prst="bentConnector3">
            <a:avLst>
              <a:gd name="adj1" fmla="val 0"/>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892471" y="6073999"/>
            <a:ext cx="1942396" cy="369332"/>
          </a:xfrm>
          <a:prstGeom prst="rect">
            <a:avLst/>
          </a:prstGeom>
          <a:noFill/>
        </p:spPr>
        <p:txBody>
          <a:bodyPr wrap="none" rtlCol="0">
            <a:spAutoFit/>
          </a:bodyPr>
          <a:lstStyle/>
          <a:p>
            <a:r>
              <a:rPr lang="en-US" dirty="0"/>
              <a:t>capacity per user</a:t>
            </a:r>
          </a:p>
        </p:txBody>
      </p:sp>
      <p:sp>
        <p:nvSpPr>
          <p:cNvPr id="19" name="TextBox 18"/>
          <p:cNvSpPr txBox="1"/>
          <p:nvPr/>
        </p:nvSpPr>
        <p:spPr>
          <a:xfrm>
            <a:off x="665868" y="1529833"/>
            <a:ext cx="1518940" cy="369332"/>
          </a:xfrm>
          <a:prstGeom prst="rect">
            <a:avLst/>
          </a:prstGeom>
          <a:noFill/>
        </p:spPr>
        <p:txBody>
          <a:bodyPr wrap="none" rtlCol="0">
            <a:spAutoFit/>
          </a:bodyPr>
          <a:lstStyle/>
          <a:p>
            <a:r>
              <a:rPr lang="en-US" dirty="0"/>
              <a:t>cost per user</a:t>
            </a:r>
          </a:p>
        </p:txBody>
      </p:sp>
      <p:pic>
        <p:nvPicPr>
          <p:cNvPr id="20" name="Picture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17696" y="4963335"/>
            <a:ext cx="1056419" cy="887392"/>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6589" y="3200035"/>
            <a:ext cx="1956290" cy="857973"/>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4651" y="2559087"/>
            <a:ext cx="915640" cy="640948"/>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4560" y="1899165"/>
            <a:ext cx="1082367" cy="94965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13017" y="4058008"/>
            <a:ext cx="576890" cy="769187"/>
          </a:xfrm>
          <a:prstGeom prst="rect">
            <a:avLst/>
          </a:prstGeom>
        </p:spPr>
      </p:pic>
      <p:sp>
        <p:nvSpPr>
          <p:cNvPr id="6" name="TextBox 5"/>
          <p:cNvSpPr txBox="1"/>
          <p:nvPr/>
        </p:nvSpPr>
        <p:spPr>
          <a:xfrm>
            <a:off x="3868681" y="4058008"/>
            <a:ext cx="3297973" cy="461665"/>
          </a:xfrm>
          <a:prstGeom prst="rect">
            <a:avLst/>
          </a:prstGeom>
          <a:noFill/>
        </p:spPr>
        <p:txBody>
          <a:bodyPr wrap="none" rtlCol="0">
            <a:spAutoFit/>
          </a:bodyPr>
          <a:lstStyle/>
          <a:p>
            <a:r>
              <a:rPr lang="en-US" sz="1200" dirty="0"/>
              <a:t>* incremental cost assuming legacy networks;</a:t>
            </a:r>
          </a:p>
          <a:p>
            <a:r>
              <a:rPr lang="en-US" sz="1200" dirty="0"/>
              <a:t>“green field” cost is roughly the same </a:t>
            </a:r>
          </a:p>
        </p:txBody>
      </p:sp>
    </p:spTree>
    <p:extLst>
      <p:ext uri="{BB962C8B-B14F-4D97-AF65-F5344CB8AC3E}">
        <p14:creationId xmlns:p14="http://schemas.microsoft.com/office/powerpoint/2010/main" val="5384252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 electrification</a:t>
            </a:r>
          </a:p>
        </p:txBody>
      </p:sp>
      <p:sp>
        <p:nvSpPr>
          <p:cNvPr id="3" name="Content Placeholder 2"/>
          <p:cNvSpPr>
            <a:spLocks noGrp="1"/>
          </p:cNvSpPr>
          <p:nvPr>
            <p:ph idx="1"/>
          </p:nvPr>
        </p:nvSpPr>
        <p:spPr/>
        <p:txBody>
          <a:bodyPr/>
          <a:lstStyle/>
          <a:p>
            <a:r>
              <a:rPr lang="en-US" dirty="0"/>
              <a:t>Early 1920s, between 2 and 3% (likely less)</a:t>
            </a:r>
          </a:p>
          <a:p>
            <a:pPr lvl="1"/>
            <a:r>
              <a:rPr lang="en-US" dirty="0"/>
              <a:t>1921: DC had 98.2%, MA 97.8%</a:t>
            </a:r>
          </a:p>
          <a:p>
            <a:r>
              <a:rPr lang="en-US" dirty="0"/>
              <a:t> “In 1935, only 10.9% of American farms (744,000) enjoyed central station power, compared with Germany and Japan at 90%, France between 90 and 95%, and New Zealand at 60%.”</a:t>
            </a:r>
          </a:p>
          <a:p>
            <a:r>
              <a:rPr lang="en-US" dirty="0"/>
              <a:t>“In 1940, just four and a half years after Roosevelt signed Executive Order No. 7037 (followed by 1936 ”Rural Electrification Act”), 25% of American farms had been electrified.”</a:t>
            </a:r>
          </a:p>
          <a:p>
            <a:r>
              <a:rPr lang="en-US" dirty="0"/>
              <a:t>1950: 90% had been electrified nationally</a:t>
            </a:r>
          </a:p>
          <a:p>
            <a:r>
              <a:rPr lang="en-US" dirty="0"/>
              <a:t>Today: 850 distribution coops serving 14 M homes</a:t>
            </a:r>
          </a:p>
          <a:p>
            <a:endParaRPr lang="en-US" dirty="0"/>
          </a:p>
        </p:txBody>
      </p:sp>
      <p:sp>
        <p:nvSpPr>
          <p:cNvPr id="6" name="Date Placeholder 5"/>
          <p:cNvSpPr>
            <a:spLocks noGrp="1"/>
          </p:cNvSpPr>
          <p:nvPr>
            <p:ph type="dt" sz="half" idx="10"/>
          </p:nvPr>
        </p:nvSpPr>
        <p:spPr/>
        <p:txBody>
          <a:bodyPr/>
          <a:lstStyle/>
          <a:p>
            <a:fld id="{68FF6028-7B6F-0046-8168-6B24FD0A27DD}"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6E2D2B3B-882E-40F3-A32F-6DD516915044}" type="slidenum">
              <a:rPr lang="en-US" smtClean="0"/>
              <a:pPr/>
              <a:t>130</a:t>
            </a:fld>
            <a:endParaRPr lang="en-US"/>
          </a:p>
        </p:txBody>
      </p:sp>
    </p:spTree>
    <p:extLst>
      <p:ext uri="{BB962C8B-B14F-4D97-AF65-F5344CB8AC3E}">
        <p14:creationId xmlns:p14="http://schemas.microsoft.com/office/powerpoint/2010/main" val="19714381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Rural electrification</a:t>
            </a:r>
          </a:p>
        </p:txBody>
      </p:sp>
      <p:sp>
        <p:nvSpPr>
          <p:cNvPr id="3" name="Content Placeholder 2"/>
          <p:cNvSpPr>
            <a:spLocks noGrp="1"/>
          </p:cNvSpPr>
          <p:nvPr>
            <p:ph idx="1"/>
          </p:nvPr>
        </p:nvSpPr>
        <p:spPr>
          <a:xfrm>
            <a:off x="822959" y="1845734"/>
            <a:ext cx="6536629" cy="4023360"/>
          </a:xfrm>
        </p:spPr>
        <p:txBody>
          <a:bodyPr>
            <a:normAutofit fontScale="85000" lnSpcReduction="20000"/>
          </a:bodyPr>
          <a:lstStyle/>
          <a:p>
            <a:r>
              <a:rPr lang="en-US" dirty="0"/>
              <a:t>“In 1935, Morris Llewellyn Cooke, a mechanical engineer who had devised efficient rural distribution systems for power companies in New York and Pennsylvania, had written a report that detailed a plan for electrifying the nation's rural regions. Appointed by Roosevelt as the REA's first administrator, Cooke applied an engineer's approach to the problem, instituting what was known at the time as "scientific management"—essentially systems engineering. Rural electrification became one of the most successful government programs ever enacted. Within 2 years it helped bring electricity to some 1.5 million farms through 350 rural cooperatives in 45 of the 48 states. By 1939 the cost of a mile of rural line had dropped from $2,000 to $600. Almost half of all farms were wired by 1942 and virtually all of them by the 1950s.”</a:t>
            </a:r>
          </a:p>
          <a:p>
            <a:r>
              <a:rPr lang="en-US" dirty="0"/>
              <a:t>Cost of aerial </a:t>
            </a:r>
            <a:r>
              <a:rPr lang="en-US" b="1" dirty="0"/>
              <a:t>fiber</a:t>
            </a:r>
            <a:r>
              <a:rPr lang="en-US" dirty="0"/>
              <a:t> installation: $14k/mile material, $39k/mile installation </a:t>
            </a:r>
            <a:r>
              <a:rPr lang="en-US" baseline="30000" dirty="0"/>
              <a:t>(Singer, 2017)</a:t>
            </a:r>
            <a:endParaRPr lang="en-US" dirty="0"/>
          </a:p>
          <a:p>
            <a:r>
              <a:rPr lang="en-US" dirty="0"/>
              <a:t>USDA loans at 5% (hardship rate) for telecom</a:t>
            </a:r>
          </a:p>
          <a:p>
            <a:pPr lvl="1"/>
            <a:r>
              <a:rPr lang="en-US" dirty="0"/>
              <a:t>but currently Treasure rate is lower (2.81% for 30 years)</a:t>
            </a:r>
          </a:p>
          <a:p>
            <a:pPr lvl="1"/>
            <a:r>
              <a:rPr lang="en-US" dirty="0"/>
              <a:t>others at rates equivalent to municipal bonds</a:t>
            </a:r>
            <a:br>
              <a:rPr lang="en-US" dirty="0"/>
            </a:br>
            <a:endParaRPr lang="en-US" dirty="0"/>
          </a:p>
        </p:txBody>
      </p:sp>
      <p:sp>
        <p:nvSpPr>
          <p:cNvPr id="7" name="Date Placeholder 6"/>
          <p:cNvSpPr>
            <a:spLocks noGrp="1"/>
          </p:cNvSpPr>
          <p:nvPr>
            <p:ph type="dt" sz="half" idx="10"/>
          </p:nvPr>
        </p:nvSpPr>
        <p:spPr/>
        <p:txBody>
          <a:bodyPr/>
          <a:lstStyle/>
          <a:p>
            <a:fld id="{D3CA7A2B-C56A-7541-A49E-7683F4C3582B}"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6E2D2B3B-882E-40F3-A32F-6DD516915044}" type="slidenum">
              <a:rPr lang="en-US" smtClean="0"/>
              <a:pPr/>
              <a:t>131</a:t>
            </a:fld>
            <a:endParaRPr lang="en-US"/>
          </a:p>
        </p:txBody>
      </p:sp>
      <p:sp>
        <p:nvSpPr>
          <p:cNvPr id="6" name="Cloud Callout 5"/>
          <p:cNvSpPr/>
          <p:nvPr/>
        </p:nvSpPr>
        <p:spPr>
          <a:xfrm>
            <a:off x="7359588" y="3271488"/>
            <a:ext cx="1784412" cy="585926"/>
          </a:xfrm>
          <a:prstGeom prst="cloudCallout">
            <a:avLst>
              <a:gd name="adj1" fmla="val -63486"/>
              <a:gd name="adj2" fmla="val 1064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$10,958 in 2017</a:t>
            </a:r>
          </a:p>
        </p:txBody>
      </p:sp>
    </p:spTree>
    <p:extLst>
      <p:ext uri="{BB962C8B-B14F-4D97-AF65-F5344CB8AC3E}">
        <p14:creationId xmlns:p14="http://schemas.microsoft.com/office/powerpoint/2010/main" val="2110018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58852E0-FABA-3245-9D4A-8A22EBDB8434}"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132</a:t>
            </a:fld>
            <a:endParaRPr lang="en-US"/>
          </a:p>
        </p:txBody>
      </p:sp>
      <p:sp>
        <p:nvSpPr>
          <p:cNvPr id="2" name="Title 1"/>
          <p:cNvSpPr>
            <a:spLocks noGrp="1"/>
          </p:cNvSpPr>
          <p:nvPr>
            <p:ph type="title"/>
          </p:nvPr>
        </p:nvSpPr>
        <p:spPr/>
        <p:txBody>
          <a:bodyPr/>
          <a:lstStyle/>
          <a:p>
            <a:r>
              <a:rPr lang="en-US" dirty="0"/>
              <a:t>Density determines network choices</a:t>
            </a:r>
          </a:p>
        </p:txBody>
      </p:sp>
      <p:cxnSp>
        <p:nvCxnSpPr>
          <p:cNvPr id="6" name="Straight Connector 5"/>
          <p:cNvCxnSpPr/>
          <p:nvPr/>
        </p:nvCxnSpPr>
        <p:spPr>
          <a:xfrm>
            <a:off x="914400" y="3959441"/>
            <a:ext cx="736846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4400" y="3755254"/>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2400" y="3775968"/>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86400" y="3775968"/>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00400" y="3775968"/>
            <a:ext cx="0" cy="408373"/>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3557" y="4184341"/>
            <a:ext cx="301686" cy="369332"/>
          </a:xfrm>
          <a:prstGeom prst="rect">
            <a:avLst/>
          </a:prstGeom>
          <a:noFill/>
        </p:spPr>
        <p:txBody>
          <a:bodyPr wrap="none" rtlCol="0">
            <a:spAutoFit/>
          </a:bodyPr>
          <a:lstStyle/>
          <a:p>
            <a:r>
              <a:rPr lang="en-US" dirty="0"/>
              <a:t>1</a:t>
            </a:r>
          </a:p>
        </p:txBody>
      </p:sp>
      <p:sp>
        <p:nvSpPr>
          <p:cNvPr id="17" name="TextBox 16"/>
          <p:cNvSpPr txBox="1"/>
          <p:nvPr/>
        </p:nvSpPr>
        <p:spPr>
          <a:xfrm>
            <a:off x="2991048" y="4237705"/>
            <a:ext cx="418704" cy="369332"/>
          </a:xfrm>
          <a:prstGeom prst="rect">
            <a:avLst/>
          </a:prstGeom>
          <a:noFill/>
        </p:spPr>
        <p:txBody>
          <a:bodyPr wrap="none" rtlCol="0">
            <a:spAutoFit/>
          </a:bodyPr>
          <a:lstStyle/>
          <a:p>
            <a:pPr algn="ctr"/>
            <a:r>
              <a:rPr lang="en-US" dirty="0"/>
              <a:t>10</a:t>
            </a:r>
          </a:p>
        </p:txBody>
      </p:sp>
      <p:sp>
        <p:nvSpPr>
          <p:cNvPr id="18" name="TextBox 17"/>
          <p:cNvSpPr txBox="1"/>
          <p:nvPr/>
        </p:nvSpPr>
        <p:spPr>
          <a:xfrm>
            <a:off x="5218538" y="4237705"/>
            <a:ext cx="535724" cy="369332"/>
          </a:xfrm>
          <a:prstGeom prst="rect">
            <a:avLst/>
          </a:prstGeom>
          <a:noFill/>
        </p:spPr>
        <p:txBody>
          <a:bodyPr wrap="none" rtlCol="0">
            <a:spAutoFit/>
          </a:bodyPr>
          <a:lstStyle/>
          <a:p>
            <a:pPr algn="ctr"/>
            <a:r>
              <a:rPr lang="en-US" dirty="0"/>
              <a:t>100</a:t>
            </a:r>
          </a:p>
        </p:txBody>
      </p:sp>
      <p:sp>
        <p:nvSpPr>
          <p:cNvPr id="19" name="TextBox 18"/>
          <p:cNvSpPr txBox="1"/>
          <p:nvPr/>
        </p:nvSpPr>
        <p:spPr>
          <a:xfrm>
            <a:off x="7446028" y="4237705"/>
            <a:ext cx="652743" cy="369332"/>
          </a:xfrm>
          <a:prstGeom prst="rect">
            <a:avLst/>
          </a:prstGeom>
          <a:noFill/>
        </p:spPr>
        <p:txBody>
          <a:bodyPr wrap="none" rtlCol="0">
            <a:spAutoFit/>
          </a:bodyPr>
          <a:lstStyle/>
          <a:p>
            <a:pPr algn="ctr"/>
            <a:r>
              <a:rPr lang="en-US" dirty="0"/>
              <a:t>1000</a:t>
            </a:r>
          </a:p>
        </p:txBody>
      </p:sp>
      <p:cxnSp>
        <p:nvCxnSpPr>
          <p:cNvPr id="20" name="Straight Connector 19"/>
          <p:cNvCxnSpPr/>
          <p:nvPr/>
        </p:nvCxnSpPr>
        <p:spPr>
          <a:xfrm>
            <a:off x="4800600" y="3755254"/>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36132" y="4237705"/>
            <a:ext cx="328936" cy="261610"/>
          </a:xfrm>
          <a:prstGeom prst="rect">
            <a:avLst/>
          </a:prstGeom>
          <a:noFill/>
        </p:spPr>
        <p:txBody>
          <a:bodyPr wrap="none" rtlCol="0">
            <a:spAutoFit/>
          </a:bodyPr>
          <a:lstStyle/>
          <a:p>
            <a:pPr algn="ctr"/>
            <a:r>
              <a:rPr lang="en-US" sz="1050"/>
              <a:t>50</a:t>
            </a:r>
            <a:endParaRPr lang="en-US" sz="1050" dirty="0"/>
          </a:p>
        </p:txBody>
      </p:sp>
      <p:sp>
        <p:nvSpPr>
          <p:cNvPr id="22" name="TextBox 21"/>
          <p:cNvSpPr txBox="1"/>
          <p:nvPr/>
        </p:nvSpPr>
        <p:spPr>
          <a:xfrm rot="5400000">
            <a:off x="3024186" y="5302772"/>
            <a:ext cx="1760803" cy="369332"/>
          </a:xfrm>
          <a:prstGeom prst="rect">
            <a:avLst/>
          </a:prstGeom>
          <a:noFill/>
        </p:spPr>
        <p:txBody>
          <a:bodyPr wrap="none" rtlCol="0">
            <a:spAutoFit/>
          </a:bodyPr>
          <a:lstStyle/>
          <a:p>
            <a:r>
              <a:rPr lang="en-US" dirty="0"/>
              <a:t>Alaska </a:t>
            </a:r>
            <a:r>
              <a:rPr lang="en-US" dirty="0" err="1"/>
              <a:t>roadmiles</a:t>
            </a:r>
            <a:endParaRPr lang="en-US" dirty="0"/>
          </a:p>
        </p:txBody>
      </p:sp>
      <p:cxnSp>
        <p:nvCxnSpPr>
          <p:cNvPr id="23" name="Straight Connector 22"/>
          <p:cNvCxnSpPr/>
          <p:nvPr/>
        </p:nvCxnSpPr>
        <p:spPr>
          <a:xfrm>
            <a:off x="3886200" y="3755253"/>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19922" y="4237008"/>
            <a:ext cx="322525" cy="253916"/>
          </a:xfrm>
          <a:prstGeom prst="rect">
            <a:avLst/>
          </a:prstGeom>
          <a:noFill/>
        </p:spPr>
        <p:txBody>
          <a:bodyPr wrap="none" rtlCol="0">
            <a:spAutoFit/>
          </a:bodyPr>
          <a:lstStyle/>
          <a:p>
            <a:pPr algn="ctr"/>
            <a:r>
              <a:rPr lang="en-US" sz="1050" dirty="0"/>
              <a:t>20</a:t>
            </a:r>
          </a:p>
        </p:txBody>
      </p:sp>
      <p:cxnSp>
        <p:nvCxnSpPr>
          <p:cNvPr id="26" name="Straight Connector 25"/>
          <p:cNvCxnSpPr/>
          <p:nvPr/>
        </p:nvCxnSpPr>
        <p:spPr>
          <a:xfrm>
            <a:off x="8138160" y="3768567"/>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87941" y="3986755"/>
            <a:ext cx="389850" cy="215444"/>
          </a:xfrm>
          <a:prstGeom prst="rect">
            <a:avLst/>
          </a:prstGeom>
          <a:noFill/>
        </p:spPr>
        <p:txBody>
          <a:bodyPr wrap="none" rtlCol="0">
            <a:spAutoFit/>
          </a:bodyPr>
          <a:lstStyle/>
          <a:p>
            <a:r>
              <a:rPr lang="en-US" sz="800"/>
              <a:t>1454</a:t>
            </a:r>
          </a:p>
        </p:txBody>
      </p:sp>
      <p:cxnSp>
        <p:nvCxnSpPr>
          <p:cNvPr id="28" name="Straight Connector 27"/>
          <p:cNvCxnSpPr/>
          <p:nvPr/>
        </p:nvCxnSpPr>
        <p:spPr>
          <a:xfrm>
            <a:off x="2834640" y="3768566"/>
            <a:ext cx="0" cy="40837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02782" y="4184341"/>
            <a:ext cx="253596" cy="253916"/>
          </a:xfrm>
          <a:prstGeom prst="rect">
            <a:avLst/>
          </a:prstGeom>
          <a:noFill/>
        </p:spPr>
        <p:txBody>
          <a:bodyPr wrap="none" rtlCol="0">
            <a:spAutoFit/>
          </a:bodyPr>
          <a:lstStyle/>
          <a:p>
            <a:pPr algn="ctr"/>
            <a:r>
              <a:rPr lang="en-US" sz="1050" dirty="0"/>
              <a:t>7</a:t>
            </a:r>
          </a:p>
        </p:txBody>
      </p:sp>
      <p:pic>
        <p:nvPicPr>
          <p:cNvPr id="30" name="Picture 29"/>
          <p:cNvPicPr>
            <a:picLocks noChangeAspect="1"/>
          </p:cNvPicPr>
          <p:nvPr/>
        </p:nvPicPr>
        <p:blipFill>
          <a:blip r:embed="rId3"/>
          <a:stretch>
            <a:fillRect/>
          </a:stretch>
        </p:blipFill>
        <p:spPr>
          <a:xfrm>
            <a:off x="7653507" y="4660401"/>
            <a:ext cx="969305" cy="632285"/>
          </a:xfrm>
          <a:prstGeom prst="rect">
            <a:avLst/>
          </a:prstGeom>
        </p:spPr>
      </p:pic>
      <p:pic>
        <p:nvPicPr>
          <p:cNvPr id="32" name="Picture 3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26417" y="3107660"/>
            <a:ext cx="748365" cy="499300"/>
          </a:xfrm>
          <a:prstGeom prst="rect">
            <a:avLst/>
          </a:prstGeom>
        </p:spPr>
      </p:pic>
      <p:pic>
        <p:nvPicPr>
          <p:cNvPr id="33" name="Picture 3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86400" y="2879933"/>
            <a:ext cx="1020932" cy="765699"/>
          </a:xfrm>
          <a:prstGeom prst="rect">
            <a:avLst/>
          </a:prstGeom>
        </p:spPr>
      </p:pic>
      <p:sp>
        <p:nvSpPr>
          <p:cNvPr id="35" name="TextBox 34"/>
          <p:cNvSpPr txBox="1"/>
          <p:nvPr/>
        </p:nvSpPr>
        <p:spPr>
          <a:xfrm rot="16200000">
            <a:off x="-178787" y="3696306"/>
            <a:ext cx="1452129" cy="369332"/>
          </a:xfrm>
          <a:prstGeom prst="rect">
            <a:avLst/>
          </a:prstGeom>
          <a:noFill/>
        </p:spPr>
        <p:txBody>
          <a:bodyPr wrap="none" rtlCol="0">
            <a:spAutoFit/>
          </a:bodyPr>
          <a:lstStyle/>
          <a:p>
            <a:r>
              <a:rPr lang="en-US"/>
              <a:t>HH/road mile</a:t>
            </a:r>
            <a:endParaRPr lang="en-US" dirty="0"/>
          </a:p>
        </p:txBody>
      </p:sp>
      <p:pic>
        <p:nvPicPr>
          <p:cNvPr id="36" name="Picture 3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44706" y="3061578"/>
            <a:ext cx="952266" cy="618973"/>
          </a:xfrm>
          <a:prstGeom prst="rect">
            <a:avLst/>
          </a:prstGeom>
        </p:spPr>
      </p:pic>
      <p:cxnSp>
        <p:nvCxnSpPr>
          <p:cNvPr id="38" name="Straight Arrow Connector 37"/>
          <p:cNvCxnSpPr/>
          <p:nvPr/>
        </p:nvCxnSpPr>
        <p:spPr>
          <a:xfrm>
            <a:off x="3886200" y="1908699"/>
            <a:ext cx="45231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840292" y="2132119"/>
            <a:ext cx="1110271" cy="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086252" y="2379216"/>
            <a:ext cx="27787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930759" y="1765295"/>
            <a:ext cx="515269" cy="276999"/>
          </a:xfrm>
          <a:prstGeom prst="rect">
            <a:avLst/>
          </a:prstGeom>
          <a:solidFill>
            <a:schemeClr val="tx2">
              <a:lumMod val="20000"/>
              <a:lumOff val="80000"/>
            </a:schemeClr>
          </a:solidFill>
        </p:spPr>
        <p:txBody>
          <a:bodyPr wrap="none" rtlCol="0">
            <a:spAutoFit/>
          </a:bodyPr>
          <a:lstStyle/>
          <a:p>
            <a:r>
              <a:rPr lang="en-US" sz="1200"/>
              <a:t>cable</a:t>
            </a:r>
          </a:p>
        </p:txBody>
      </p:sp>
      <p:cxnSp>
        <p:nvCxnSpPr>
          <p:cNvPr id="45" name="Straight Arrow Connector 44"/>
          <p:cNvCxnSpPr/>
          <p:nvPr/>
        </p:nvCxnSpPr>
        <p:spPr>
          <a:xfrm>
            <a:off x="5486400" y="2379216"/>
            <a:ext cx="29229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930758" y="2240716"/>
            <a:ext cx="504049" cy="276999"/>
          </a:xfrm>
          <a:prstGeom prst="rect">
            <a:avLst/>
          </a:prstGeom>
          <a:solidFill>
            <a:schemeClr val="tx2">
              <a:lumMod val="20000"/>
              <a:lumOff val="80000"/>
            </a:schemeClr>
          </a:solidFill>
        </p:spPr>
        <p:txBody>
          <a:bodyPr wrap="none" rtlCol="0">
            <a:spAutoFit/>
          </a:bodyPr>
          <a:lstStyle/>
          <a:p>
            <a:r>
              <a:rPr lang="en-US" sz="1200" dirty="0"/>
              <a:t>FTTH</a:t>
            </a:r>
          </a:p>
        </p:txBody>
      </p:sp>
      <p:sp>
        <p:nvSpPr>
          <p:cNvPr id="47" name="TextBox 46"/>
          <p:cNvSpPr txBox="1"/>
          <p:nvPr/>
        </p:nvSpPr>
        <p:spPr>
          <a:xfrm>
            <a:off x="3152117" y="2236284"/>
            <a:ext cx="1097160" cy="276999"/>
          </a:xfrm>
          <a:prstGeom prst="rect">
            <a:avLst/>
          </a:prstGeom>
          <a:solidFill>
            <a:schemeClr val="tx2">
              <a:lumMod val="20000"/>
              <a:lumOff val="80000"/>
            </a:schemeClr>
          </a:solidFill>
        </p:spPr>
        <p:txBody>
          <a:bodyPr wrap="none" rtlCol="0">
            <a:spAutoFit/>
          </a:bodyPr>
          <a:lstStyle/>
          <a:p>
            <a:r>
              <a:rPr lang="en-US" sz="1200" dirty="0"/>
              <a:t>DSL (common)</a:t>
            </a:r>
          </a:p>
        </p:txBody>
      </p:sp>
      <p:sp>
        <p:nvSpPr>
          <p:cNvPr id="48" name="TextBox 47"/>
          <p:cNvSpPr txBox="1"/>
          <p:nvPr/>
        </p:nvSpPr>
        <p:spPr>
          <a:xfrm>
            <a:off x="3135109" y="1945312"/>
            <a:ext cx="423449" cy="276999"/>
          </a:xfrm>
          <a:prstGeom prst="rect">
            <a:avLst/>
          </a:prstGeom>
          <a:solidFill>
            <a:schemeClr val="tx2">
              <a:lumMod val="20000"/>
              <a:lumOff val="80000"/>
            </a:schemeClr>
          </a:solidFill>
        </p:spPr>
        <p:txBody>
          <a:bodyPr wrap="none" rtlCol="0">
            <a:spAutoFit/>
          </a:bodyPr>
          <a:lstStyle/>
          <a:p>
            <a:r>
              <a:rPr lang="en-US" sz="1200" dirty="0"/>
              <a:t>REC</a:t>
            </a:r>
          </a:p>
        </p:txBody>
      </p:sp>
      <p:cxnSp>
        <p:nvCxnSpPr>
          <p:cNvPr id="49" name="Straight Arrow Connector 48"/>
          <p:cNvCxnSpPr/>
          <p:nvPr/>
        </p:nvCxnSpPr>
        <p:spPr>
          <a:xfrm flipV="1">
            <a:off x="1922131" y="2624834"/>
            <a:ext cx="1110271" cy="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231249" y="2489175"/>
            <a:ext cx="510076" cy="276999"/>
          </a:xfrm>
          <a:prstGeom prst="rect">
            <a:avLst/>
          </a:prstGeom>
          <a:solidFill>
            <a:schemeClr val="tx2">
              <a:lumMod val="20000"/>
              <a:lumOff val="80000"/>
            </a:schemeClr>
          </a:solidFill>
        </p:spPr>
        <p:txBody>
          <a:bodyPr wrap="none" rtlCol="0">
            <a:spAutoFit/>
          </a:bodyPr>
          <a:lstStyle/>
          <a:p>
            <a:r>
              <a:rPr lang="en-US" sz="1200" dirty="0"/>
              <a:t>WISP</a:t>
            </a:r>
          </a:p>
        </p:txBody>
      </p:sp>
      <p:cxnSp>
        <p:nvCxnSpPr>
          <p:cNvPr id="51" name="Straight Arrow Connector 50"/>
          <p:cNvCxnSpPr/>
          <p:nvPr/>
        </p:nvCxnSpPr>
        <p:spPr>
          <a:xfrm>
            <a:off x="961742" y="2131421"/>
            <a:ext cx="1802897" cy="12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274276" y="1961813"/>
            <a:ext cx="677108" cy="276999"/>
          </a:xfrm>
          <a:prstGeom prst="rect">
            <a:avLst/>
          </a:prstGeom>
          <a:solidFill>
            <a:schemeClr val="tx2">
              <a:lumMod val="20000"/>
              <a:lumOff val="80000"/>
            </a:schemeClr>
          </a:solidFill>
        </p:spPr>
        <p:txBody>
          <a:bodyPr wrap="none" rtlCol="0">
            <a:spAutoFit/>
          </a:bodyPr>
          <a:lstStyle/>
          <a:p>
            <a:r>
              <a:rPr lang="en-US" sz="1200" dirty="0"/>
              <a:t>satellite</a:t>
            </a:r>
          </a:p>
        </p:txBody>
      </p:sp>
    </p:spTree>
    <p:extLst>
      <p:ext uri="{BB962C8B-B14F-4D97-AF65-F5344CB8AC3E}">
        <p14:creationId xmlns:p14="http://schemas.microsoft.com/office/powerpoint/2010/main" val="11363365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A569451B-39B1-8042-9962-D149E7E779A5}"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133</a:t>
            </a:fld>
            <a:endParaRPr lang="en-US"/>
          </a:p>
        </p:txBody>
      </p:sp>
      <p:sp>
        <p:nvSpPr>
          <p:cNvPr id="2" name="Title 1"/>
          <p:cNvSpPr>
            <a:spLocks noGrp="1"/>
          </p:cNvSpPr>
          <p:nvPr>
            <p:ph type="title"/>
          </p:nvPr>
        </p:nvSpPr>
        <p:spPr/>
        <p:txBody>
          <a:bodyPr/>
          <a:lstStyle/>
          <a:p>
            <a:r>
              <a:rPr lang="en-US" dirty="0"/>
              <a:t>Rural deployment options</a:t>
            </a:r>
          </a:p>
        </p:txBody>
      </p:sp>
      <p:graphicFrame>
        <p:nvGraphicFramePr>
          <p:cNvPr id="5" name="Table 4"/>
          <p:cNvGraphicFramePr>
            <a:graphicFrameLocks noGrp="1"/>
          </p:cNvGraphicFramePr>
          <p:nvPr>
            <p:extLst>
              <p:ext uri="{D42A27DB-BD31-4B8C-83A1-F6EECF244321}">
                <p14:modId xmlns:p14="http://schemas.microsoft.com/office/powerpoint/2010/main" val="1292504184"/>
              </p:ext>
            </p:extLst>
          </p:nvPr>
        </p:nvGraphicFramePr>
        <p:xfrm>
          <a:off x="367563" y="1446607"/>
          <a:ext cx="8531444" cy="5046400"/>
        </p:xfrm>
        <a:graphic>
          <a:graphicData uri="http://schemas.openxmlformats.org/drawingml/2006/table">
            <a:tbl>
              <a:tblPr firstRow="1" bandRow="1">
                <a:tableStyleId>{5C22544A-7EE6-4342-B048-85BDC9FD1C3A}</a:tableStyleId>
              </a:tblPr>
              <a:tblGrid>
                <a:gridCol w="2132861">
                  <a:extLst>
                    <a:ext uri="{9D8B030D-6E8A-4147-A177-3AD203B41FA5}">
                      <a16:colId xmlns:a16="http://schemas.microsoft.com/office/drawing/2014/main" val="20000"/>
                    </a:ext>
                  </a:extLst>
                </a:gridCol>
                <a:gridCol w="1977502">
                  <a:extLst>
                    <a:ext uri="{9D8B030D-6E8A-4147-A177-3AD203B41FA5}">
                      <a16:colId xmlns:a16="http://schemas.microsoft.com/office/drawing/2014/main" val="20001"/>
                    </a:ext>
                  </a:extLst>
                </a:gridCol>
                <a:gridCol w="2288220">
                  <a:extLst>
                    <a:ext uri="{9D8B030D-6E8A-4147-A177-3AD203B41FA5}">
                      <a16:colId xmlns:a16="http://schemas.microsoft.com/office/drawing/2014/main" val="20002"/>
                    </a:ext>
                  </a:extLst>
                </a:gridCol>
                <a:gridCol w="2132861">
                  <a:extLst>
                    <a:ext uri="{9D8B030D-6E8A-4147-A177-3AD203B41FA5}">
                      <a16:colId xmlns:a16="http://schemas.microsoft.com/office/drawing/2014/main" val="20003"/>
                    </a:ext>
                  </a:extLst>
                </a:gridCol>
              </a:tblGrid>
              <a:tr h="551950">
                <a:tc>
                  <a:txBody>
                    <a:bodyPr/>
                    <a:lstStyle/>
                    <a:p>
                      <a:r>
                        <a:rPr lang="en-US" sz="1400" dirty="0"/>
                        <a:t>Technology</a:t>
                      </a:r>
                    </a:p>
                  </a:txBody>
                  <a:tcPr/>
                </a:tc>
                <a:tc>
                  <a:txBody>
                    <a:bodyPr/>
                    <a:lstStyle/>
                    <a:p>
                      <a:r>
                        <a:rPr lang="en-US" sz="1400" dirty="0"/>
                        <a:t>Capacity in rural areas (typical)</a:t>
                      </a:r>
                    </a:p>
                  </a:txBody>
                  <a:tcPr/>
                </a:tc>
                <a:tc>
                  <a:txBody>
                    <a:bodyPr/>
                    <a:lstStyle/>
                    <a:p>
                      <a:r>
                        <a:rPr lang="en-US" sz="1400" dirty="0"/>
                        <a:t>Advantage</a:t>
                      </a:r>
                    </a:p>
                  </a:txBody>
                  <a:tcPr/>
                </a:tc>
                <a:tc>
                  <a:txBody>
                    <a:bodyPr/>
                    <a:lstStyle/>
                    <a:p>
                      <a:r>
                        <a:rPr lang="en-US" sz="1400" dirty="0"/>
                        <a:t>Disadvantage</a:t>
                      </a:r>
                    </a:p>
                  </a:txBody>
                  <a:tcPr/>
                </a:tc>
                <a:extLst>
                  <a:ext uri="{0D108BD9-81ED-4DB2-BD59-A6C34878D82A}">
                    <a16:rowId xmlns:a16="http://schemas.microsoft.com/office/drawing/2014/main" val="10000"/>
                  </a:ext>
                </a:extLst>
              </a:tr>
              <a:tr h="1025050">
                <a:tc>
                  <a:txBody>
                    <a:bodyPr/>
                    <a:lstStyle/>
                    <a:p>
                      <a:r>
                        <a:rPr lang="en-US" sz="1400" dirty="0"/>
                        <a:t>DSL</a:t>
                      </a:r>
                    </a:p>
                  </a:txBody>
                  <a:tcPr/>
                </a:tc>
                <a:tc>
                  <a:txBody>
                    <a:bodyPr/>
                    <a:lstStyle/>
                    <a:p>
                      <a:r>
                        <a:rPr lang="en-US" sz="1400" dirty="0"/>
                        <a:t>&lt; 5</a:t>
                      </a:r>
                      <a:r>
                        <a:rPr lang="en-US" sz="1400" baseline="0" dirty="0"/>
                        <a:t> Mb/s</a:t>
                      </a:r>
                      <a:endParaRPr lang="en-US" sz="1400" dirty="0"/>
                    </a:p>
                  </a:txBody>
                  <a:tcPr/>
                </a:tc>
                <a:tc>
                  <a:txBody>
                    <a:bodyPr/>
                    <a:lstStyle/>
                    <a:p>
                      <a:r>
                        <a:rPr lang="en-US" sz="1400" dirty="0"/>
                        <a:t>mostly deployed</a:t>
                      </a:r>
                    </a:p>
                  </a:txBody>
                  <a:tcPr/>
                </a:tc>
                <a:tc>
                  <a:txBody>
                    <a:bodyPr/>
                    <a:lstStyle/>
                    <a:p>
                      <a:r>
                        <a:rPr lang="en-US" sz="1400" dirty="0"/>
                        <a:t>speed increase requires active</a:t>
                      </a:r>
                      <a:r>
                        <a:rPr lang="en-US" sz="1400" baseline="0" dirty="0"/>
                        <a:t> components deep in network</a:t>
                      </a:r>
                      <a:endParaRPr lang="en-US" sz="1400" dirty="0"/>
                    </a:p>
                  </a:txBody>
                  <a:tcPr/>
                </a:tc>
                <a:extLst>
                  <a:ext uri="{0D108BD9-81ED-4DB2-BD59-A6C34878D82A}">
                    <a16:rowId xmlns:a16="http://schemas.microsoft.com/office/drawing/2014/main" val="10001"/>
                  </a:ext>
                </a:extLst>
              </a:tr>
              <a:tr h="551950">
                <a:tc>
                  <a:txBody>
                    <a:bodyPr/>
                    <a:lstStyle/>
                    <a:p>
                      <a:r>
                        <a:rPr lang="en-US" sz="1400" dirty="0"/>
                        <a:t>4G LTE</a:t>
                      </a:r>
                    </a:p>
                  </a:txBody>
                  <a:tcPr/>
                </a:tc>
                <a:tc>
                  <a:txBody>
                    <a:bodyPr/>
                    <a:lstStyle/>
                    <a:p>
                      <a:r>
                        <a:rPr lang="en-US" sz="1400" dirty="0"/>
                        <a:t>~</a:t>
                      </a:r>
                      <a:r>
                        <a:rPr lang="en-US" sz="1400" baseline="0" dirty="0"/>
                        <a:t> 5 Mb/s</a:t>
                      </a:r>
                      <a:endParaRPr lang="en-US" sz="1400" dirty="0"/>
                    </a:p>
                  </a:txBody>
                  <a:tcPr/>
                </a:tc>
                <a:tc>
                  <a:txBody>
                    <a:bodyPr/>
                    <a:lstStyle/>
                    <a:p>
                      <a:r>
                        <a:rPr lang="en-US" sz="1400" dirty="0"/>
                        <a:t>existing</a:t>
                      </a:r>
                      <a:r>
                        <a:rPr lang="en-US" sz="1400" baseline="0" dirty="0"/>
                        <a:t> deployment, MF II</a:t>
                      </a:r>
                      <a:endParaRPr lang="en-US" sz="1400" dirty="0"/>
                    </a:p>
                  </a:txBody>
                  <a:tcPr/>
                </a:tc>
                <a:tc>
                  <a:txBody>
                    <a:bodyPr/>
                    <a:lstStyle/>
                    <a:p>
                      <a:r>
                        <a:rPr lang="en-US" sz="1400" dirty="0"/>
                        <a:t>limited capacity </a:t>
                      </a:r>
                      <a:r>
                        <a:rPr lang="en-US" sz="1000" dirty="0"/>
                        <a:t>(current</a:t>
                      </a:r>
                      <a:r>
                        <a:rPr lang="en-US" sz="1000" baseline="0" dirty="0"/>
                        <a:t> avg.: 2.1 GB/month)</a:t>
                      </a:r>
                      <a:endParaRPr lang="en-US" sz="1000" dirty="0"/>
                    </a:p>
                  </a:txBody>
                  <a:tcPr/>
                </a:tc>
                <a:extLst>
                  <a:ext uri="{0D108BD9-81ED-4DB2-BD59-A6C34878D82A}">
                    <a16:rowId xmlns:a16="http://schemas.microsoft.com/office/drawing/2014/main" val="10002"/>
                  </a:ext>
                </a:extLst>
              </a:tr>
              <a:tr h="788500">
                <a:tc>
                  <a:txBody>
                    <a:bodyPr/>
                    <a:lstStyle/>
                    <a:p>
                      <a:r>
                        <a:rPr lang="en-US" sz="1400" dirty="0"/>
                        <a:t>5G</a:t>
                      </a:r>
                    </a:p>
                    <a:p>
                      <a:r>
                        <a:rPr lang="en-US" sz="1050" dirty="0"/>
                        <a:t>(</a:t>
                      </a:r>
                      <a:r>
                        <a:rPr lang="en-US" sz="1050" baseline="0" dirty="0"/>
                        <a:t>3.5 GHz, not </a:t>
                      </a:r>
                      <a:r>
                        <a:rPr lang="en-US" sz="1050" baseline="0" dirty="0" err="1"/>
                        <a:t>mmWave</a:t>
                      </a:r>
                      <a:r>
                        <a:rPr lang="en-US" sz="1050" baseline="0" dirty="0"/>
                        <a:t>)</a:t>
                      </a:r>
                      <a:endParaRPr lang="en-US" sz="1050" dirty="0"/>
                    </a:p>
                  </a:txBody>
                  <a:tcPr/>
                </a:tc>
                <a:tc>
                  <a:txBody>
                    <a:bodyPr/>
                    <a:lstStyle/>
                    <a:p>
                      <a:r>
                        <a:rPr lang="en-US" sz="1400" dirty="0"/>
                        <a:t>depends</a:t>
                      </a:r>
                      <a:r>
                        <a:rPr lang="en-US" sz="1400" baseline="0" dirty="0"/>
                        <a:t> on deployment model</a:t>
                      </a:r>
                      <a:endParaRPr lang="en-US" sz="1400" dirty="0"/>
                    </a:p>
                  </a:txBody>
                  <a:tcPr/>
                </a:tc>
                <a:tc>
                  <a:txBody>
                    <a:bodyPr/>
                    <a:lstStyle/>
                    <a:p>
                      <a:r>
                        <a:rPr lang="en-US" sz="1400" dirty="0"/>
                        <a:t>saves</a:t>
                      </a:r>
                      <a:r>
                        <a:rPr lang="en-US" sz="1400" baseline="0" dirty="0"/>
                        <a:t> fiber drop</a:t>
                      </a:r>
                      <a:endParaRPr lang="en-US" sz="1400" dirty="0"/>
                    </a:p>
                  </a:txBody>
                  <a:tcPr/>
                </a:tc>
                <a:tc>
                  <a:txBody>
                    <a:bodyPr/>
                    <a:lstStyle/>
                    <a:p>
                      <a:r>
                        <a:rPr lang="en-US" sz="1400" dirty="0"/>
                        <a:t>spectrum</a:t>
                      </a:r>
                    </a:p>
                    <a:p>
                      <a:r>
                        <a:rPr lang="en-US" sz="1400" dirty="0" err="1"/>
                        <a:t>OpEx</a:t>
                      </a:r>
                      <a:endParaRPr lang="en-US" sz="1400" dirty="0"/>
                    </a:p>
                  </a:txBody>
                  <a:tcPr/>
                </a:tc>
                <a:extLst>
                  <a:ext uri="{0D108BD9-81ED-4DB2-BD59-A6C34878D82A}">
                    <a16:rowId xmlns:a16="http://schemas.microsoft.com/office/drawing/2014/main" val="10003"/>
                  </a:ext>
                </a:extLst>
              </a:tr>
              <a:tr h="788500">
                <a:tc>
                  <a:txBody>
                    <a:bodyPr/>
                    <a:lstStyle/>
                    <a:p>
                      <a:r>
                        <a:rPr lang="en-US" sz="1400" dirty="0"/>
                        <a:t>satellite</a:t>
                      </a:r>
                      <a:br>
                        <a:rPr lang="en-US" sz="1400" baseline="0" dirty="0"/>
                      </a:br>
                      <a:r>
                        <a:rPr lang="en-US" sz="1100" baseline="0" dirty="0"/>
                        <a:t>(current geo)</a:t>
                      </a:r>
                      <a:endParaRPr lang="en-US" sz="1400" dirty="0"/>
                    </a:p>
                  </a:txBody>
                  <a:tcPr/>
                </a:tc>
                <a:tc>
                  <a:txBody>
                    <a:bodyPr/>
                    <a:lstStyle/>
                    <a:p>
                      <a:r>
                        <a:rPr lang="en-US" sz="1400" dirty="0"/>
                        <a:t>12 Mb/s</a:t>
                      </a:r>
                      <a:r>
                        <a:rPr lang="en-US" sz="1400" baseline="0" dirty="0"/>
                        <a:t> nominal</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no</a:t>
                      </a:r>
                      <a:r>
                        <a:rPr lang="en-US" sz="1400" baseline="0" dirty="0"/>
                        <a:t> incremental deployment cost</a:t>
                      </a:r>
                      <a:endParaRPr lang="en-US" sz="1400" dirty="0"/>
                    </a:p>
                  </a:txBody>
                  <a:tcPr/>
                </a:tc>
                <a:tc>
                  <a:txBody>
                    <a:bodyPr/>
                    <a:lstStyle/>
                    <a:p>
                      <a:r>
                        <a:rPr lang="en-US" sz="1400" dirty="0"/>
                        <a:t>expensive,</a:t>
                      </a:r>
                      <a:r>
                        <a:rPr lang="en-US" sz="1400" baseline="0" dirty="0"/>
                        <a:t> capacity-limited, latency</a:t>
                      </a:r>
                      <a:endParaRPr lang="en-US" sz="1400" dirty="0"/>
                    </a:p>
                  </a:txBody>
                  <a:tcPr/>
                </a:tc>
                <a:extLst>
                  <a:ext uri="{0D108BD9-81ED-4DB2-BD59-A6C34878D82A}">
                    <a16:rowId xmlns:a16="http://schemas.microsoft.com/office/drawing/2014/main" val="10004"/>
                  </a:ext>
                </a:extLst>
              </a:tr>
              <a:tr h="551950">
                <a:tc>
                  <a:txBody>
                    <a:bodyPr/>
                    <a:lstStyle/>
                    <a:p>
                      <a:r>
                        <a:rPr lang="en-US" sz="1400" dirty="0"/>
                        <a:t>HFC (“cable”)</a:t>
                      </a:r>
                    </a:p>
                  </a:txBody>
                  <a:tcPr/>
                </a:tc>
                <a:tc>
                  <a:txBody>
                    <a:bodyPr/>
                    <a:lstStyle/>
                    <a:p>
                      <a:r>
                        <a:rPr lang="en-US" sz="1400" dirty="0"/>
                        <a:t>25-100</a:t>
                      </a:r>
                      <a:r>
                        <a:rPr lang="en-US" sz="1400" baseline="0" dirty="0"/>
                        <a:t> Mb/s</a:t>
                      </a:r>
                      <a:endParaRPr lang="en-US" sz="1400" dirty="0"/>
                    </a:p>
                  </a:txBody>
                  <a:tcPr/>
                </a:tc>
                <a:tc>
                  <a:txBody>
                    <a:bodyPr/>
                    <a:lstStyle/>
                    <a:p>
                      <a:r>
                        <a:rPr lang="en-US" sz="1400" dirty="0"/>
                        <a:t>low</a:t>
                      </a:r>
                      <a:r>
                        <a:rPr lang="en-US" sz="1400" baseline="0" dirty="0"/>
                        <a:t> upgrade cost to 1 Gb/s+</a:t>
                      </a:r>
                      <a:endParaRPr lang="en-US" sz="1400" dirty="0"/>
                    </a:p>
                  </a:txBody>
                  <a:tcPr/>
                </a:tc>
                <a:tc>
                  <a:txBody>
                    <a:bodyPr/>
                    <a:lstStyle/>
                    <a:p>
                      <a:r>
                        <a:rPr lang="en-US" sz="1400" dirty="0"/>
                        <a:t>85%</a:t>
                      </a:r>
                      <a:r>
                        <a:rPr lang="en-US" sz="1400" baseline="0" dirty="0"/>
                        <a:t> of households</a:t>
                      </a:r>
                      <a:endParaRPr lang="en-US" sz="1400" dirty="0"/>
                    </a:p>
                  </a:txBody>
                  <a:tcPr/>
                </a:tc>
                <a:extLst>
                  <a:ext uri="{0D108BD9-81ED-4DB2-BD59-A6C34878D82A}">
                    <a16:rowId xmlns:a16="http://schemas.microsoft.com/office/drawing/2014/main" val="10005"/>
                  </a:ext>
                </a:extLst>
              </a:tr>
              <a:tr h="788500">
                <a:tc>
                  <a:txBody>
                    <a:bodyPr/>
                    <a:lstStyle/>
                    <a:p>
                      <a:r>
                        <a:rPr lang="en-US" sz="1400" dirty="0"/>
                        <a:t>FTTH</a:t>
                      </a:r>
                      <a:r>
                        <a:rPr lang="en-US" sz="1400" baseline="0" dirty="0"/>
                        <a:t> &amp; FTTC</a:t>
                      </a:r>
                      <a:endParaRPr lang="en-US" sz="1400" dirty="0"/>
                    </a:p>
                  </a:txBody>
                  <a:tcPr/>
                </a:tc>
                <a:tc>
                  <a:txBody>
                    <a:bodyPr/>
                    <a:lstStyle/>
                    <a:p>
                      <a:r>
                        <a:rPr lang="en-US" sz="1400" dirty="0"/>
                        <a:t>100</a:t>
                      </a:r>
                      <a:r>
                        <a:rPr lang="en-US" sz="1400" baseline="0" dirty="0"/>
                        <a:t> Mb/s </a:t>
                      </a:r>
                      <a:r>
                        <a:rPr lang="mr-IN" sz="1400" baseline="0" dirty="0"/>
                        <a:t>–</a:t>
                      </a:r>
                      <a:r>
                        <a:rPr lang="en-US" sz="1400" baseline="0" dirty="0"/>
                        <a:t> 1 Gb/s</a:t>
                      </a:r>
                      <a:endParaRPr lang="en-US" sz="1400" dirty="0"/>
                    </a:p>
                  </a:txBody>
                  <a:tcPr/>
                </a:tc>
                <a:tc>
                  <a:txBody>
                    <a:bodyPr/>
                    <a:lstStyle/>
                    <a:p>
                      <a:r>
                        <a:rPr lang="en-US" sz="1400" dirty="0"/>
                        <a:t>2</a:t>
                      </a:r>
                      <a:r>
                        <a:rPr lang="en-US" sz="1400" baseline="0" dirty="0"/>
                        <a:t>0 year life time</a:t>
                      </a:r>
                    </a:p>
                    <a:p>
                      <a:r>
                        <a:rPr lang="en-US" sz="1400" baseline="0" dirty="0"/>
                        <a:t>passive outside plant</a:t>
                      </a:r>
                      <a:endParaRPr lang="en-US" sz="1400" dirty="0"/>
                    </a:p>
                  </a:txBody>
                  <a:tcPr/>
                </a:tc>
                <a:tc>
                  <a:txBody>
                    <a:bodyPr/>
                    <a:lstStyle/>
                    <a:p>
                      <a:r>
                        <a:rPr lang="en-US" sz="1400" dirty="0"/>
                        <a:t>cost to deploy</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770472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recovery</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E57824D2-D62F-4D45-AB43-AC1D10EA025D}"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FF4360C-E43B-1840-BD98-03E3E99080E6}" type="slidenum">
              <a:rPr lang="en-US" smtClean="0"/>
              <a:t>134</a:t>
            </a:fld>
            <a:endParaRPr lang="en-US"/>
          </a:p>
        </p:txBody>
      </p:sp>
    </p:spTree>
    <p:extLst>
      <p:ext uri="{BB962C8B-B14F-4D97-AF65-F5344CB8AC3E}">
        <p14:creationId xmlns:p14="http://schemas.microsoft.com/office/powerpoint/2010/main" val="26864899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FDC53A2-0393-BE45-9C89-9843FB7B27EF}"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FF4360C-E43B-1840-BD98-03E3E99080E6}" type="slidenum">
              <a:rPr lang="en-US" smtClean="0"/>
              <a:t>135</a:t>
            </a:fld>
            <a:endParaRPr lang="en-US"/>
          </a:p>
        </p:txBody>
      </p:sp>
      <p:sp>
        <p:nvSpPr>
          <p:cNvPr id="7" name="Title 6"/>
          <p:cNvSpPr>
            <a:spLocks noGrp="1"/>
          </p:cNvSpPr>
          <p:nvPr>
            <p:ph type="title"/>
          </p:nvPr>
        </p:nvSpPr>
        <p:spPr/>
        <p:txBody>
          <a:bodyPr/>
          <a:lstStyle/>
          <a:p>
            <a:r>
              <a:rPr lang="en-US" dirty="0"/>
              <a:t>Consumer expenditures</a:t>
            </a:r>
          </a:p>
        </p:txBody>
      </p:sp>
      <p:pic>
        <p:nvPicPr>
          <p:cNvPr id="9" name="Picture 8"/>
          <p:cNvPicPr>
            <a:picLocks noChangeAspect="1"/>
          </p:cNvPicPr>
          <p:nvPr/>
        </p:nvPicPr>
        <p:blipFill>
          <a:blip r:embed="rId3"/>
          <a:stretch>
            <a:fillRect/>
          </a:stretch>
        </p:blipFill>
        <p:spPr>
          <a:xfrm>
            <a:off x="4572000" y="1567854"/>
            <a:ext cx="3441700" cy="2006600"/>
          </a:xfrm>
          <a:prstGeom prst="rect">
            <a:avLst/>
          </a:prstGeom>
        </p:spPr>
      </p:pic>
      <p:pic>
        <p:nvPicPr>
          <p:cNvPr id="2" name="Picture 1"/>
          <p:cNvPicPr>
            <a:picLocks noChangeAspect="1"/>
          </p:cNvPicPr>
          <p:nvPr/>
        </p:nvPicPr>
        <p:blipFill>
          <a:blip r:embed="rId4"/>
          <a:stretch>
            <a:fillRect/>
          </a:stretch>
        </p:blipFill>
        <p:spPr>
          <a:xfrm>
            <a:off x="3967633" y="3618308"/>
            <a:ext cx="5176367" cy="3239692"/>
          </a:xfrm>
          <a:prstGeom prst="rect">
            <a:avLst/>
          </a:prstGeom>
        </p:spPr>
      </p:pic>
      <p:sp>
        <p:nvSpPr>
          <p:cNvPr id="8" name="TextBox 7"/>
          <p:cNvSpPr txBox="1"/>
          <p:nvPr/>
        </p:nvSpPr>
        <p:spPr>
          <a:xfrm>
            <a:off x="128572" y="1780668"/>
            <a:ext cx="3839061" cy="280076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dirty="0"/>
              <a:t>“Americans spent $116 more a year on telephone services in 2011 than they did in 2007, according to the Labor Department, even as total household expenditures increased by just $67.</a:t>
            </a:r>
          </a:p>
          <a:p>
            <a:endParaRPr lang="en-US" sz="1600" dirty="0"/>
          </a:p>
          <a:p>
            <a:r>
              <a:rPr lang="en-US" sz="1600" dirty="0"/>
              <a:t>Meanwhile, spending on food away from home fell by $48, apparel spending declined by $141, and entertainment spending dropped by $126. The figures aren't adjusted for inflation.” (WSJ 2012)</a:t>
            </a:r>
          </a:p>
        </p:txBody>
      </p:sp>
    </p:spTree>
    <p:extLst>
      <p:ext uri="{BB962C8B-B14F-4D97-AF65-F5344CB8AC3E}">
        <p14:creationId xmlns:p14="http://schemas.microsoft.com/office/powerpoint/2010/main" val="26316571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value of bits</a:t>
            </a:r>
          </a:p>
        </p:txBody>
      </p:sp>
      <p:sp>
        <p:nvSpPr>
          <p:cNvPr id="2" name="Content Placeholder 1"/>
          <p:cNvSpPr>
            <a:spLocks noGrp="1"/>
          </p:cNvSpPr>
          <p:nvPr>
            <p:ph idx="1"/>
          </p:nvPr>
        </p:nvSpPr>
        <p:spPr>
          <a:xfrm>
            <a:off x="457200" y="1600201"/>
            <a:ext cx="8229600" cy="2243884"/>
          </a:xfrm>
        </p:spPr>
        <p:txBody>
          <a:bodyPr/>
          <a:lstStyle/>
          <a:p>
            <a:r>
              <a:rPr lang="en-US" dirty="0"/>
              <a:t>Technologist: A bit is a bit is a bit</a:t>
            </a:r>
          </a:p>
          <a:p>
            <a:r>
              <a:rPr lang="en-US" dirty="0"/>
              <a:t>Economist: Some bits are more valuable than other bits</a:t>
            </a:r>
          </a:p>
          <a:p>
            <a:pPr lvl="1"/>
            <a:r>
              <a:rPr lang="en-US" dirty="0"/>
              <a:t>e.g., $(email) &gt;&gt; $(video)</a:t>
            </a:r>
          </a:p>
        </p:txBody>
      </p:sp>
      <p:sp>
        <p:nvSpPr>
          <p:cNvPr id="7" name="Date Placeholder 6"/>
          <p:cNvSpPr>
            <a:spLocks noGrp="1"/>
          </p:cNvSpPr>
          <p:nvPr>
            <p:ph type="dt" sz="half" idx="10"/>
          </p:nvPr>
        </p:nvSpPr>
        <p:spPr/>
        <p:txBody>
          <a:bodyPr/>
          <a:lstStyle/>
          <a:p>
            <a:fld id="{F396A5F0-58D6-764C-8156-377E077E612B}"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3" name="Slide Number Placeholder 2"/>
          <p:cNvSpPr>
            <a:spLocks noGrp="1"/>
          </p:cNvSpPr>
          <p:nvPr>
            <p:ph type="sldNum" sz="quarter" idx="12"/>
          </p:nvPr>
        </p:nvSpPr>
        <p:spPr/>
        <p:txBody>
          <a:bodyPr>
            <a:normAutofit/>
          </a:bodyPr>
          <a:lstStyle/>
          <a:p>
            <a:fld id="{51E3B49D-3EAC-FA48-8317-73E198CCAC39}" type="slidenum">
              <a:rPr lang="en-US" smtClean="0"/>
              <a:pPr/>
              <a:t>136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4113270"/>
              </p:ext>
            </p:extLst>
          </p:nvPr>
        </p:nvGraphicFramePr>
        <p:xfrm>
          <a:off x="457200" y="3963670"/>
          <a:ext cx="8466585" cy="2661920"/>
        </p:xfrm>
        <a:graphic>
          <a:graphicData uri="http://schemas.openxmlformats.org/drawingml/2006/table">
            <a:tbl>
              <a:tblPr firstRow="1" bandRow="1">
                <a:tableStyleId>{5C22544A-7EE6-4342-B048-85BDC9FD1C3A}</a:tableStyleId>
              </a:tblPr>
              <a:tblGrid>
                <a:gridCol w="2119991">
                  <a:extLst>
                    <a:ext uri="{9D8B030D-6E8A-4147-A177-3AD203B41FA5}">
                      <a16:colId xmlns:a16="http://schemas.microsoft.com/office/drawing/2014/main" val="20000"/>
                    </a:ext>
                  </a:extLst>
                </a:gridCol>
                <a:gridCol w="1835879">
                  <a:extLst>
                    <a:ext uri="{9D8B030D-6E8A-4147-A177-3AD203B41FA5}">
                      <a16:colId xmlns:a16="http://schemas.microsoft.com/office/drawing/2014/main" val="20001"/>
                    </a:ext>
                  </a:extLst>
                </a:gridCol>
                <a:gridCol w="1124081">
                  <a:extLst>
                    <a:ext uri="{9D8B030D-6E8A-4147-A177-3AD203B41FA5}">
                      <a16:colId xmlns:a16="http://schemas.microsoft.com/office/drawing/2014/main" val="20002"/>
                    </a:ext>
                  </a:extLst>
                </a:gridCol>
                <a:gridCol w="1693317">
                  <a:extLst>
                    <a:ext uri="{9D8B030D-6E8A-4147-A177-3AD203B41FA5}">
                      <a16:colId xmlns:a16="http://schemas.microsoft.com/office/drawing/2014/main" val="20003"/>
                    </a:ext>
                  </a:extLst>
                </a:gridCol>
                <a:gridCol w="1693317">
                  <a:extLst>
                    <a:ext uri="{9D8B030D-6E8A-4147-A177-3AD203B41FA5}">
                      <a16:colId xmlns:a16="http://schemas.microsoft.com/office/drawing/2014/main" val="20004"/>
                    </a:ext>
                  </a:extLst>
                </a:gridCol>
              </a:tblGrid>
              <a:tr h="370840">
                <a:tc>
                  <a:txBody>
                    <a:bodyPr/>
                    <a:lstStyle/>
                    <a:p>
                      <a:r>
                        <a:rPr lang="en-US" dirty="0"/>
                        <a:t>Application</a:t>
                      </a:r>
                    </a:p>
                  </a:txBody>
                  <a:tcPr/>
                </a:tc>
                <a:tc>
                  <a:txBody>
                    <a:bodyPr/>
                    <a:lstStyle/>
                    <a:p>
                      <a:r>
                        <a:rPr lang="en-US" dirty="0"/>
                        <a:t>Volume</a:t>
                      </a:r>
                    </a:p>
                  </a:txBody>
                  <a:tcPr/>
                </a:tc>
                <a:tc>
                  <a:txBody>
                    <a:bodyPr/>
                    <a:lstStyle/>
                    <a:p>
                      <a:r>
                        <a:rPr lang="en-US" dirty="0"/>
                        <a:t>Cost per unit</a:t>
                      </a:r>
                    </a:p>
                  </a:txBody>
                  <a:tcPr/>
                </a:tc>
                <a:tc>
                  <a:txBody>
                    <a:bodyPr/>
                    <a:lstStyle/>
                    <a:p>
                      <a:r>
                        <a:rPr lang="en-US" dirty="0"/>
                        <a:t>Cost / MB</a:t>
                      </a:r>
                    </a:p>
                  </a:txBody>
                  <a:tcPr/>
                </a:tc>
                <a:tc>
                  <a:txBody>
                    <a:bodyPr/>
                    <a:lstStyle/>
                    <a:p>
                      <a:r>
                        <a:rPr lang="en-US" dirty="0"/>
                        <a:t>Cost / TB</a:t>
                      </a:r>
                    </a:p>
                  </a:txBody>
                  <a:tcPr/>
                </a:tc>
                <a:extLst>
                  <a:ext uri="{0D108BD9-81ED-4DB2-BD59-A6C34878D82A}">
                    <a16:rowId xmlns:a16="http://schemas.microsoft.com/office/drawing/2014/main" val="10000"/>
                  </a:ext>
                </a:extLst>
              </a:tr>
              <a:tr h="370840">
                <a:tc>
                  <a:txBody>
                    <a:bodyPr/>
                    <a:lstStyle/>
                    <a:p>
                      <a:r>
                        <a:rPr lang="en-US" dirty="0"/>
                        <a:t>Voice (13 kb/s GSM)</a:t>
                      </a:r>
                    </a:p>
                  </a:txBody>
                  <a:tcPr/>
                </a:tc>
                <a:tc>
                  <a:txBody>
                    <a:bodyPr/>
                    <a:lstStyle/>
                    <a:p>
                      <a:r>
                        <a:rPr lang="en-US" dirty="0"/>
                        <a:t>97.5 </a:t>
                      </a:r>
                      <a:r>
                        <a:rPr lang="en-US" dirty="0" err="1"/>
                        <a:t>kB</a:t>
                      </a:r>
                      <a:r>
                        <a:rPr lang="en-US" dirty="0"/>
                        <a:t>/minute</a:t>
                      </a:r>
                    </a:p>
                  </a:txBody>
                  <a:tcPr/>
                </a:tc>
                <a:tc>
                  <a:txBody>
                    <a:bodyPr/>
                    <a:lstStyle/>
                    <a:p>
                      <a:r>
                        <a:rPr lang="en-US" dirty="0"/>
                        <a:t>10c</a:t>
                      </a:r>
                    </a:p>
                  </a:txBody>
                  <a:tcPr/>
                </a:tc>
                <a:tc>
                  <a:txBody>
                    <a:bodyPr/>
                    <a:lstStyle/>
                    <a:p>
                      <a:r>
                        <a:rPr lang="en-US" dirty="0"/>
                        <a:t>$1.02</a:t>
                      </a:r>
                    </a:p>
                  </a:txBody>
                  <a:tcPr/>
                </a:tc>
                <a:tc>
                  <a:txBody>
                    <a:bodyPr/>
                    <a:lstStyle/>
                    <a:p>
                      <a:r>
                        <a:rPr lang="en-US" dirty="0"/>
                        <a:t>$1M</a:t>
                      </a:r>
                    </a:p>
                  </a:txBody>
                  <a:tcPr/>
                </a:tc>
                <a:extLst>
                  <a:ext uri="{0D108BD9-81ED-4DB2-BD59-A6C34878D82A}">
                    <a16:rowId xmlns:a16="http://schemas.microsoft.com/office/drawing/2014/main" val="10001"/>
                  </a:ext>
                </a:extLst>
              </a:tr>
              <a:tr h="370840">
                <a:tc>
                  <a:txBody>
                    <a:bodyPr/>
                    <a:lstStyle/>
                    <a:p>
                      <a:r>
                        <a:rPr lang="en-US" dirty="0"/>
                        <a:t>Mobile</a:t>
                      </a:r>
                      <a:r>
                        <a:rPr lang="en-US" baseline="0" dirty="0"/>
                        <a:t> data</a:t>
                      </a:r>
                      <a:endParaRPr lang="en-US" dirty="0"/>
                    </a:p>
                  </a:txBody>
                  <a:tcPr/>
                </a:tc>
                <a:tc>
                  <a:txBody>
                    <a:bodyPr/>
                    <a:lstStyle/>
                    <a:p>
                      <a:r>
                        <a:rPr lang="en-US" dirty="0"/>
                        <a:t>5</a:t>
                      </a:r>
                      <a:r>
                        <a:rPr lang="en-US" baseline="0" dirty="0"/>
                        <a:t> </a:t>
                      </a:r>
                      <a:r>
                        <a:rPr lang="en-US" dirty="0"/>
                        <a:t>GB</a:t>
                      </a:r>
                    </a:p>
                  </a:txBody>
                  <a:tcPr/>
                </a:tc>
                <a:tc>
                  <a:txBody>
                    <a:bodyPr/>
                    <a:lstStyle/>
                    <a:p>
                      <a:r>
                        <a:rPr lang="en-US" dirty="0"/>
                        <a:t>$40</a:t>
                      </a:r>
                    </a:p>
                  </a:txBody>
                  <a:tcPr/>
                </a:tc>
                <a:tc>
                  <a:txBody>
                    <a:bodyPr/>
                    <a:lstStyle/>
                    <a:p>
                      <a:r>
                        <a:rPr lang="en-US" dirty="0"/>
                        <a:t>$0.008</a:t>
                      </a:r>
                    </a:p>
                  </a:txBody>
                  <a:tcPr/>
                </a:tc>
                <a:tc>
                  <a:txBody>
                    <a:bodyPr/>
                    <a:lstStyle/>
                    <a:p>
                      <a:r>
                        <a:rPr lang="en-US" dirty="0"/>
                        <a:t>$8,000</a:t>
                      </a:r>
                    </a:p>
                  </a:txBody>
                  <a:tcPr/>
                </a:tc>
                <a:extLst>
                  <a:ext uri="{0D108BD9-81ED-4DB2-BD59-A6C34878D82A}">
                    <a16:rowId xmlns:a16="http://schemas.microsoft.com/office/drawing/2014/main" val="10002"/>
                  </a:ext>
                </a:extLst>
              </a:tr>
              <a:tr h="370840">
                <a:tc>
                  <a:txBody>
                    <a:bodyPr/>
                    <a:lstStyle/>
                    <a:p>
                      <a:r>
                        <a:rPr lang="en-US" dirty="0"/>
                        <a:t>MMS (pictures)</a:t>
                      </a:r>
                    </a:p>
                  </a:txBody>
                  <a:tcPr/>
                </a:tc>
                <a:tc>
                  <a:txBody>
                    <a:bodyPr/>
                    <a:lstStyle/>
                    <a:p>
                      <a:r>
                        <a:rPr lang="en-US" dirty="0"/>
                        <a:t>&lt; 300 KB, avg. 50 </a:t>
                      </a:r>
                      <a:r>
                        <a:rPr lang="en-US" dirty="0" err="1"/>
                        <a:t>kB</a:t>
                      </a:r>
                      <a:endParaRPr lang="en-US" dirty="0"/>
                    </a:p>
                  </a:txBody>
                  <a:tcPr/>
                </a:tc>
                <a:tc>
                  <a:txBody>
                    <a:bodyPr/>
                    <a:lstStyle/>
                    <a:p>
                      <a:r>
                        <a:rPr lang="en-US" dirty="0"/>
                        <a:t>25c</a:t>
                      </a:r>
                    </a:p>
                  </a:txBody>
                  <a:tcPr/>
                </a:tc>
                <a:tc>
                  <a:txBody>
                    <a:bodyPr/>
                    <a:lstStyle/>
                    <a:p>
                      <a:r>
                        <a:rPr lang="en-US" dirty="0"/>
                        <a:t>$5.00</a:t>
                      </a:r>
                    </a:p>
                  </a:txBody>
                  <a:tcPr/>
                </a:tc>
                <a:tc>
                  <a:txBody>
                    <a:bodyPr/>
                    <a:lstStyle/>
                    <a:p>
                      <a:r>
                        <a:rPr lang="en-US" dirty="0"/>
                        <a:t>$5M</a:t>
                      </a:r>
                    </a:p>
                  </a:txBody>
                  <a:tcPr/>
                </a:tc>
                <a:extLst>
                  <a:ext uri="{0D108BD9-81ED-4DB2-BD59-A6C34878D82A}">
                    <a16:rowId xmlns:a16="http://schemas.microsoft.com/office/drawing/2014/main" val="10003"/>
                  </a:ext>
                </a:extLst>
              </a:tr>
              <a:tr h="370840">
                <a:tc>
                  <a:txBody>
                    <a:bodyPr/>
                    <a:lstStyle/>
                    <a:p>
                      <a:r>
                        <a:rPr lang="en-US" dirty="0"/>
                        <a:t>SMS</a:t>
                      </a:r>
                    </a:p>
                  </a:txBody>
                  <a:tcPr/>
                </a:tc>
                <a:tc>
                  <a:txBody>
                    <a:bodyPr/>
                    <a:lstStyle/>
                    <a:p>
                      <a:r>
                        <a:rPr lang="en-US" dirty="0"/>
                        <a:t>160 B</a:t>
                      </a:r>
                    </a:p>
                  </a:txBody>
                  <a:tcPr/>
                </a:tc>
                <a:tc>
                  <a:txBody>
                    <a:bodyPr/>
                    <a:lstStyle/>
                    <a:p>
                      <a:r>
                        <a:rPr lang="en-US" dirty="0"/>
                        <a:t>10c</a:t>
                      </a:r>
                    </a:p>
                  </a:txBody>
                  <a:tcPr/>
                </a:tc>
                <a:tc>
                  <a:txBody>
                    <a:bodyPr/>
                    <a:lstStyle/>
                    <a:p>
                      <a:r>
                        <a:rPr lang="en-US" dirty="0"/>
                        <a:t>$625</a:t>
                      </a:r>
                    </a:p>
                  </a:txBody>
                  <a:tcPr/>
                </a:tc>
                <a:tc>
                  <a:txBody>
                    <a:bodyPr/>
                    <a:lstStyle/>
                    <a:p>
                      <a:r>
                        <a:rPr lang="en-US" dirty="0"/>
                        <a:t>$625M</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807457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FC36846C-5F8A-BC47-9D0E-A0768A75F8C2}"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137</a:t>
            </a:fld>
            <a:endParaRPr lang="en-US"/>
          </a:p>
        </p:txBody>
      </p:sp>
      <p:sp>
        <p:nvSpPr>
          <p:cNvPr id="2" name="Title 1"/>
          <p:cNvSpPr>
            <a:spLocks noGrp="1"/>
          </p:cNvSpPr>
          <p:nvPr>
            <p:ph type="title"/>
          </p:nvPr>
        </p:nvSpPr>
        <p:spPr/>
        <p:txBody>
          <a:bodyPr/>
          <a:lstStyle/>
          <a:p>
            <a:r>
              <a:rPr lang="en-US" dirty="0"/>
              <a:t>Problem likely capacity, not speed</a:t>
            </a:r>
          </a:p>
        </p:txBody>
      </p:sp>
      <p:pic>
        <p:nvPicPr>
          <p:cNvPr id="5" name="Picture 4"/>
          <p:cNvPicPr>
            <a:picLocks noChangeAspect="1"/>
          </p:cNvPicPr>
          <p:nvPr/>
        </p:nvPicPr>
        <p:blipFill>
          <a:blip r:embed="rId3"/>
          <a:stretch>
            <a:fillRect/>
          </a:stretch>
        </p:blipFill>
        <p:spPr>
          <a:xfrm>
            <a:off x="634727" y="1737361"/>
            <a:ext cx="7482925" cy="4368356"/>
          </a:xfrm>
          <a:prstGeom prst="rect">
            <a:avLst/>
          </a:prstGeom>
        </p:spPr>
      </p:pic>
      <p:sp>
        <p:nvSpPr>
          <p:cNvPr id="6" name="TextBox 5"/>
          <p:cNvSpPr txBox="1"/>
          <p:nvPr/>
        </p:nvSpPr>
        <p:spPr>
          <a:xfrm>
            <a:off x="7596357" y="2749958"/>
            <a:ext cx="1540806" cy="307777"/>
          </a:xfrm>
          <a:prstGeom prst="rect">
            <a:avLst/>
          </a:prstGeom>
          <a:solidFill>
            <a:schemeClr val="bg1">
              <a:lumMod val="85000"/>
            </a:schemeClr>
          </a:solidFill>
        </p:spPr>
        <p:txBody>
          <a:bodyPr wrap="none" rtlCol="0">
            <a:spAutoFit/>
          </a:bodyPr>
          <a:lstStyle/>
          <a:p>
            <a:r>
              <a:rPr lang="en-US" sz="1400"/>
              <a:t>June 2017: 100 GB</a:t>
            </a:r>
          </a:p>
        </p:txBody>
      </p:sp>
    </p:spTree>
    <p:extLst>
      <p:ext uri="{BB962C8B-B14F-4D97-AF65-F5344CB8AC3E}">
        <p14:creationId xmlns:p14="http://schemas.microsoft.com/office/powerpoint/2010/main" val="3249283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9933C1B-E752-EB4E-A291-64E62973568B}"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FF4360C-E43B-1840-BD98-03E3E99080E6}" type="slidenum">
              <a:rPr lang="en-US" smtClean="0"/>
              <a:t>138</a:t>
            </a:fld>
            <a:endParaRPr lang="en-US"/>
          </a:p>
        </p:txBody>
      </p:sp>
      <p:sp>
        <p:nvSpPr>
          <p:cNvPr id="2" name="Title 1"/>
          <p:cNvSpPr>
            <a:spLocks noGrp="1"/>
          </p:cNvSpPr>
          <p:nvPr>
            <p:ph type="title"/>
          </p:nvPr>
        </p:nvSpPr>
        <p:spPr/>
        <p:txBody>
          <a:bodyPr>
            <a:normAutofit/>
          </a:bodyPr>
          <a:lstStyle/>
          <a:p>
            <a:r>
              <a:rPr lang="en-US" dirty="0"/>
              <a:t>The challenges of service differentiation</a:t>
            </a:r>
          </a:p>
        </p:txBody>
      </p:sp>
      <p:graphicFrame>
        <p:nvGraphicFramePr>
          <p:cNvPr id="3" name="Table 2"/>
          <p:cNvGraphicFramePr>
            <a:graphicFrameLocks noGrp="1"/>
          </p:cNvGraphicFramePr>
          <p:nvPr>
            <p:extLst>
              <p:ext uri="{D42A27DB-BD31-4B8C-83A1-F6EECF244321}">
                <p14:modId xmlns:p14="http://schemas.microsoft.com/office/powerpoint/2010/main" val="4007438122"/>
              </p:ext>
            </p:extLst>
          </p:nvPr>
        </p:nvGraphicFramePr>
        <p:xfrm>
          <a:off x="0" y="1524000"/>
          <a:ext cx="9144000" cy="4693920"/>
        </p:xfrm>
        <a:graphic>
          <a:graphicData uri="http://schemas.openxmlformats.org/drawingml/2006/table">
            <a:tbl>
              <a:tblPr firstRow="1" bandRow="1">
                <a:tableStyleId>{10A1B5D5-9B99-4C35-A422-299274C87663}</a:tableStyleId>
              </a:tblPr>
              <a:tblGrid>
                <a:gridCol w="1828800">
                  <a:extLst>
                    <a:ext uri="{9D8B030D-6E8A-4147-A177-3AD203B41FA5}">
                      <a16:colId xmlns:a16="http://schemas.microsoft.com/office/drawing/2014/main" val="20000"/>
                    </a:ext>
                  </a:extLst>
                </a:gridCol>
                <a:gridCol w="1028439">
                  <a:extLst>
                    <a:ext uri="{9D8B030D-6E8A-4147-A177-3AD203B41FA5}">
                      <a16:colId xmlns:a16="http://schemas.microsoft.com/office/drawing/2014/main" val="20001"/>
                    </a:ext>
                  </a:extLst>
                </a:gridCol>
                <a:gridCol w="2071916">
                  <a:extLst>
                    <a:ext uri="{9D8B030D-6E8A-4147-A177-3AD203B41FA5}">
                      <a16:colId xmlns:a16="http://schemas.microsoft.com/office/drawing/2014/main" val="20002"/>
                    </a:ext>
                  </a:extLst>
                </a:gridCol>
                <a:gridCol w="2460400">
                  <a:extLst>
                    <a:ext uri="{9D8B030D-6E8A-4147-A177-3AD203B41FA5}">
                      <a16:colId xmlns:a16="http://schemas.microsoft.com/office/drawing/2014/main" val="20003"/>
                    </a:ext>
                  </a:extLst>
                </a:gridCol>
                <a:gridCol w="1754445">
                  <a:extLst>
                    <a:ext uri="{9D8B030D-6E8A-4147-A177-3AD203B41FA5}">
                      <a16:colId xmlns:a16="http://schemas.microsoft.com/office/drawing/2014/main" val="20004"/>
                    </a:ext>
                  </a:extLst>
                </a:gridCol>
              </a:tblGrid>
              <a:tr h="544254">
                <a:tc>
                  <a:txBody>
                    <a:bodyPr/>
                    <a:lstStyle/>
                    <a:p>
                      <a:r>
                        <a:rPr lang="en-US" dirty="0"/>
                        <a:t>Method</a:t>
                      </a:r>
                    </a:p>
                  </a:txBody>
                  <a:tcPr/>
                </a:tc>
                <a:tc>
                  <a:txBody>
                    <a:bodyPr/>
                    <a:lstStyle/>
                    <a:p>
                      <a:r>
                        <a:rPr lang="en-US" dirty="0"/>
                        <a:t>Used by</a:t>
                      </a:r>
                    </a:p>
                  </a:txBody>
                  <a:tcPr/>
                </a:tc>
                <a:tc>
                  <a:txBody>
                    <a:bodyPr/>
                    <a:lstStyle/>
                    <a:p>
                      <a:r>
                        <a:rPr lang="en-US" dirty="0"/>
                        <a:t>Advantage</a:t>
                      </a:r>
                    </a:p>
                  </a:txBody>
                  <a:tcPr/>
                </a:tc>
                <a:tc>
                  <a:txBody>
                    <a:bodyPr/>
                    <a:lstStyle/>
                    <a:p>
                      <a:r>
                        <a:rPr lang="en-US" dirty="0"/>
                        <a:t>Drawbacks</a:t>
                      </a:r>
                    </a:p>
                  </a:txBody>
                  <a:tcPr/>
                </a:tc>
                <a:tc>
                  <a:txBody>
                    <a:bodyPr/>
                    <a:lstStyle/>
                    <a:p>
                      <a:r>
                        <a:rPr lang="en-US" dirty="0"/>
                        <a:t>Customer dislike</a:t>
                      </a:r>
                      <a:r>
                        <a:rPr lang="en-US" baseline="0" dirty="0"/>
                        <a:t> estimate</a:t>
                      </a:r>
                      <a:endParaRPr lang="en-US" dirty="0"/>
                    </a:p>
                  </a:txBody>
                  <a:tcPr/>
                </a:tc>
                <a:extLst>
                  <a:ext uri="{0D108BD9-81ED-4DB2-BD59-A6C34878D82A}">
                    <a16:rowId xmlns:a16="http://schemas.microsoft.com/office/drawing/2014/main" val="10000"/>
                  </a:ext>
                </a:extLst>
              </a:tr>
              <a:tr h="544254">
                <a:tc>
                  <a:txBody>
                    <a:bodyPr/>
                    <a:lstStyle/>
                    <a:p>
                      <a:r>
                        <a:rPr lang="en-US" dirty="0"/>
                        <a:t>Speed tiers</a:t>
                      </a:r>
                    </a:p>
                  </a:txBody>
                  <a:tcPr/>
                </a:tc>
                <a:tc>
                  <a:txBody>
                    <a:bodyPr/>
                    <a:lstStyle/>
                    <a:p>
                      <a:r>
                        <a:rPr lang="en-US" sz="1600" dirty="0"/>
                        <a:t>C, DSL</a:t>
                      </a:r>
                    </a:p>
                  </a:txBody>
                  <a:tcPr/>
                </a:tc>
                <a:tc>
                  <a:txBody>
                    <a:bodyPr/>
                    <a:lstStyle/>
                    <a:p>
                      <a:r>
                        <a:rPr lang="en-US" sz="1600" dirty="0"/>
                        <a:t>Differentiates</a:t>
                      </a:r>
                      <a:r>
                        <a:rPr lang="en-US" sz="1600" baseline="0" dirty="0"/>
                        <a:t> basic usage modes</a:t>
                      </a:r>
                      <a:endParaRPr lang="en-US" sz="1600" dirty="0"/>
                    </a:p>
                  </a:txBody>
                  <a:tcPr/>
                </a:tc>
                <a:tc>
                  <a:txBody>
                    <a:bodyPr/>
                    <a:lstStyle/>
                    <a:p>
                      <a:r>
                        <a:rPr lang="en-US" sz="1600" dirty="0"/>
                        <a:t>Less</a:t>
                      </a:r>
                      <a:r>
                        <a:rPr lang="en-US" sz="1600" baseline="0" dirty="0"/>
                        <a:t> effective above 10 Mb/s</a:t>
                      </a:r>
                      <a:endParaRPr lang="en-US" sz="1600" dirty="0"/>
                    </a:p>
                  </a:txBody>
                  <a:tcPr/>
                </a:tc>
                <a:tc>
                  <a:txBody>
                    <a:bodyPr/>
                    <a:lstStyle/>
                    <a:p>
                      <a:r>
                        <a:rPr lang="en-US" sz="1800" dirty="0">
                          <a:solidFill>
                            <a:prstClr val="black"/>
                          </a:solidFill>
                          <a:latin typeface="AppleColorEmoji"/>
                        </a:rPr>
                        <a:t>😦</a:t>
                      </a:r>
                      <a:endParaRPr lang="en-US" sz="1600" dirty="0"/>
                    </a:p>
                  </a:txBody>
                  <a:tcPr/>
                </a:tc>
                <a:extLst>
                  <a:ext uri="{0D108BD9-81ED-4DB2-BD59-A6C34878D82A}">
                    <a16:rowId xmlns:a16="http://schemas.microsoft.com/office/drawing/2014/main" val="10001"/>
                  </a:ext>
                </a:extLst>
              </a:tr>
              <a:tr h="544254">
                <a:tc>
                  <a:txBody>
                    <a:bodyPr/>
                    <a:lstStyle/>
                    <a:p>
                      <a:r>
                        <a:rPr lang="en-US" dirty="0"/>
                        <a:t>Usage-based charging (caps,</a:t>
                      </a:r>
                      <a:r>
                        <a:rPr lang="en-US" baseline="0" dirty="0"/>
                        <a:t> metered)</a:t>
                      </a:r>
                      <a:endParaRPr lang="en-US" dirty="0"/>
                    </a:p>
                  </a:txBody>
                  <a:tcPr/>
                </a:tc>
                <a:tc>
                  <a:txBody>
                    <a:bodyPr/>
                    <a:lstStyle/>
                    <a:p>
                      <a:pPr marL="0" indent="0">
                        <a:buFont typeface="Arial"/>
                        <a:buNone/>
                      </a:pPr>
                      <a:r>
                        <a:rPr lang="en-US" sz="1600" dirty="0"/>
                        <a:t>M,</a:t>
                      </a:r>
                      <a:r>
                        <a:rPr lang="en-US" sz="1600" baseline="0" dirty="0"/>
                        <a:t> (C, DSL), LD</a:t>
                      </a:r>
                      <a:endParaRPr lang="en-US" sz="1600" dirty="0"/>
                    </a:p>
                  </a:txBody>
                  <a:tcPr/>
                </a:tc>
                <a:tc>
                  <a:txBody>
                    <a:bodyPr/>
                    <a:lstStyle/>
                    <a:p>
                      <a:pPr marL="285750" indent="-285750">
                        <a:buFont typeface="Arial"/>
                        <a:buChar char="•"/>
                      </a:pPr>
                      <a:r>
                        <a:rPr lang="en-US" sz="1600" dirty="0"/>
                        <a:t>heavy</a:t>
                      </a:r>
                      <a:r>
                        <a:rPr lang="en-US" sz="1600" baseline="0" dirty="0"/>
                        <a:t> vs. light users</a:t>
                      </a:r>
                    </a:p>
                    <a:p>
                      <a:pPr marL="285750" indent="-285750">
                        <a:buFont typeface="Arial"/>
                        <a:buChar char="•"/>
                      </a:pPr>
                      <a:r>
                        <a:rPr lang="en-US" sz="1600" baseline="0" dirty="0"/>
                        <a:t>encourages Wi-Fi use</a:t>
                      </a:r>
                      <a:endParaRPr lang="en-US" sz="1600" dirty="0"/>
                    </a:p>
                  </a:txBody>
                  <a:tcPr/>
                </a:tc>
                <a:tc>
                  <a:txBody>
                    <a:bodyPr/>
                    <a:lstStyle/>
                    <a:p>
                      <a:pPr marL="285750" indent="-285750">
                        <a:buFont typeface="Arial"/>
                        <a:buChar char="•"/>
                      </a:pPr>
                      <a:r>
                        <a:rPr lang="en-US" sz="1600" dirty="0"/>
                        <a:t>complaints</a:t>
                      </a:r>
                      <a:r>
                        <a:rPr lang="en-US" sz="1600" baseline="0" dirty="0"/>
                        <a:t> about meter accuracy</a:t>
                      </a:r>
                    </a:p>
                    <a:p>
                      <a:pPr marL="285750" indent="-285750">
                        <a:buFont typeface="Arial"/>
                        <a:buChar char="•"/>
                      </a:pPr>
                      <a:r>
                        <a:rPr lang="en-US" sz="1600" baseline="0" dirty="0"/>
                        <a:t>adaptive applications (4G bill shock)</a:t>
                      </a:r>
                    </a:p>
                    <a:p>
                      <a:pPr marL="285750" indent="-285750">
                        <a:buFont typeface="Arial"/>
                        <a:buChar char="•"/>
                      </a:pPr>
                      <a:r>
                        <a:rPr lang="en-US" sz="1600" baseline="0" dirty="0"/>
                        <a:t>pay for ads</a:t>
                      </a:r>
                    </a:p>
                    <a:p>
                      <a:pPr marL="285750" indent="-285750">
                        <a:buFont typeface="Arial"/>
                        <a:buChar char="•"/>
                      </a:pPr>
                      <a:r>
                        <a:rPr lang="en-US" sz="1600" baseline="0" dirty="0"/>
                        <a:t>hard to predict</a:t>
                      </a:r>
                      <a:endParaRPr lang="en-US" sz="1600" dirty="0"/>
                    </a:p>
                  </a:txBody>
                  <a:tcPr/>
                </a:tc>
                <a:tc>
                  <a:txBody>
                    <a:bodyPr/>
                    <a:lstStyle/>
                    <a:p>
                      <a:pPr marL="0" indent="0">
                        <a:buFont typeface="Arial"/>
                        <a:buNone/>
                      </a:pPr>
                      <a:r>
                        <a:rPr lang="en-US" sz="1800" dirty="0">
                          <a:solidFill>
                            <a:prstClr val="black"/>
                          </a:solidFill>
                          <a:latin typeface="AppleColorEmoji"/>
                        </a:rPr>
                        <a:t>😦😦😦</a:t>
                      </a:r>
                      <a:endParaRPr lang="en-US" sz="1600" dirty="0"/>
                    </a:p>
                  </a:txBody>
                  <a:tcPr/>
                </a:tc>
                <a:extLst>
                  <a:ext uri="{0D108BD9-81ED-4DB2-BD59-A6C34878D82A}">
                    <a16:rowId xmlns:a16="http://schemas.microsoft.com/office/drawing/2014/main" val="10002"/>
                  </a:ext>
                </a:extLst>
              </a:tr>
              <a:tr h="544254">
                <a:tc>
                  <a:txBody>
                    <a:bodyPr/>
                    <a:lstStyle/>
                    <a:p>
                      <a:r>
                        <a:rPr lang="en-US" dirty="0"/>
                        <a:t>Application-based charging</a:t>
                      </a:r>
                    </a:p>
                  </a:txBody>
                  <a:tcPr/>
                </a:tc>
                <a:tc>
                  <a:txBody>
                    <a:bodyPr/>
                    <a:lstStyle/>
                    <a:p>
                      <a:pPr marL="0" indent="0">
                        <a:buFont typeface="Arial"/>
                        <a:buNone/>
                      </a:pPr>
                      <a:r>
                        <a:rPr lang="en-US" sz="1600" dirty="0"/>
                        <a:t>M</a:t>
                      </a:r>
                    </a:p>
                  </a:txBody>
                  <a:tcPr/>
                </a:tc>
                <a:tc>
                  <a:txBody>
                    <a:bodyPr/>
                    <a:lstStyle/>
                    <a:p>
                      <a:pPr marL="285750" indent="-285750">
                        <a:buFont typeface="Arial"/>
                        <a:buChar char="•"/>
                      </a:pPr>
                      <a:r>
                        <a:rPr lang="en-US" sz="1600" dirty="0"/>
                        <a:t>Easier to predict</a:t>
                      </a:r>
                    </a:p>
                    <a:p>
                      <a:pPr marL="285750" indent="-285750">
                        <a:buFont typeface="Arial"/>
                        <a:buChar char="•"/>
                      </a:pPr>
                      <a:r>
                        <a:rPr lang="en-US" sz="1600" dirty="0"/>
                        <a:t>Business</a:t>
                      </a:r>
                      <a:r>
                        <a:rPr lang="en-US" sz="1600" baseline="0" dirty="0"/>
                        <a:t> model</a:t>
                      </a:r>
                      <a:endParaRPr lang="en-US" sz="1600" dirty="0"/>
                    </a:p>
                  </a:txBody>
                  <a:tcPr/>
                </a:tc>
                <a:tc>
                  <a:txBody>
                    <a:bodyPr/>
                    <a:lstStyle/>
                    <a:p>
                      <a:pPr marL="285750" indent="-285750">
                        <a:buFont typeface="Arial"/>
                        <a:buChar char="•"/>
                      </a:pPr>
                      <a:r>
                        <a:rPr lang="en-US" sz="1600" dirty="0"/>
                        <a:t>Affects</a:t>
                      </a:r>
                      <a:r>
                        <a:rPr lang="en-US" sz="1600" baseline="0" dirty="0"/>
                        <a:t> content competition</a:t>
                      </a:r>
                    </a:p>
                    <a:p>
                      <a:pPr marL="285750" indent="-285750">
                        <a:buFont typeface="Arial"/>
                        <a:buChar char="•"/>
                      </a:pPr>
                      <a:r>
                        <a:rPr lang="en-US" sz="1600" baseline="0" dirty="0"/>
                        <a:t>barriers to entry</a:t>
                      </a:r>
                      <a:endParaRPr lang="en-US" sz="1600" dirty="0"/>
                    </a:p>
                  </a:txBody>
                  <a:tcPr/>
                </a:tc>
                <a:tc>
                  <a:txBody>
                    <a:bodyPr/>
                    <a:lstStyle/>
                    <a:p>
                      <a:r>
                        <a:rPr lang="en-US" sz="1800" dirty="0">
                          <a:solidFill>
                            <a:prstClr val="black"/>
                          </a:solidFill>
                          <a:latin typeface="AppleColorEmoji"/>
                        </a:rPr>
                        <a:t>😦😦😦</a:t>
                      </a:r>
                      <a:endParaRPr lang="en-US" sz="1600" dirty="0"/>
                    </a:p>
                  </a:txBody>
                  <a:tcPr/>
                </a:tc>
                <a:extLst>
                  <a:ext uri="{0D108BD9-81ED-4DB2-BD59-A6C34878D82A}">
                    <a16:rowId xmlns:a16="http://schemas.microsoft.com/office/drawing/2014/main" val="10003"/>
                  </a:ext>
                </a:extLst>
              </a:tr>
              <a:tr h="544254">
                <a:tc>
                  <a:txBody>
                    <a:bodyPr/>
                    <a:lstStyle/>
                    <a:p>
                      <a:r>
                        <a:rPr lang="en-US" dirty="0"/>
                        <a:t>Differentiated</a:t>
                      </a:r>
                      <a:r>
                        <a:rPr lang="en-US" baseline="0" dirty="0"/>
                        <a:t> privacy</a:t>
                      </a:r>
                      <a:endParaRPr lang="en-US" dirty="0"/>
                    </a:p>
                  </a:txBody>
                  <a:tcPr/>
                </a:tc>
                <a:tc>
                  <a:txBody>
                    <a:bodyPr/>
                    <a:lstStyle/>
                    <a:p>
                      <a:pPr marL="0" indent="0">
                        <a:buFont typeface="Arial"/>
                        <a:buNone/>
                      </a:pPr>
                      <a:r>
                        <a:rPr lang="en-US" sz="1600" dirty="0"/>
                        <a:t>AT&amp;T, NetZero</a:t>
                      </a:r>
                    </a:p>
                  </a:txBody>
                  <a:tcPr/>
                </a:tc>
                <a:tc>
                  <a:txBody>
                    <a:bodyPr/>
                    <a:lstStyle/>
                    <a:p>
                      <a:pPr marL="285750" indent="-285750">
                        <a:buFont typeface="Arial"/>
                        <a:buChar char="•"/>
                      </a:pPr>
                      <a:r>
                        <a:rPr lang="en-US" sz="1600" dirty="0"/>
                        <a:t>Full</a:t>
                      </a:r>
                      <a:r>
                        <a:rPr lang="en-US" sz="1600" baseline="0" dirty="0"/>
                        <a:t> functionality</a:t>
                      </a:r>
                      <a:endParaRPr lang="en-US" sz="1600" dirty="0"/>
                    </a:p>
                  </a:txBody>
                  <a:tcPr/>
                </a:tc>
                <a:tc>
                  <a:txBody>
                    <a:bodyPr/>
                    <a:lstStyle/>
                    <a:p>
                      <a:pPr marL="285750" indent="-285750">
                        <a:buFont typeface="Arial"/>
                        <a:buChar char="•"/>
                      </a:pPr>
                      <a:r>
                        <a:rPr lang="en-US" sz="1600" dirty="0"/>
                        <a:t>Low-income</a:t>
                      </a:r>
                      <a:r>
                        <a:rPr lang="en-US" sz="1600" baseline="0" dirty="0"/>
                        <a:t> users may not be attractive to advertisers</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ppleColorEmoji"/>
                        </a:rPr>
                        <a:t>😦 or </a:t>
                      </a:r>
                      <a:r>
                        <a:rPr lang="en-US" sz="1400" dirty="0">
                          <a:solidFill>
                            <a:prstClr val="black"/>
                          </a:solidFill>
                          <a:latin typeface="AppleColorEmoji"/>
                        </a:rPr>
                        <a:t>😦😦😦</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822242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D378385-F830-E64E-BBEA-3E81F3B495E0}"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7" name="Slide Number Placeholder 6"/>
          <p:cNvSpPr>
            <a:spLocks noGrp="1"/>
          </p:cNvSpPr>
          <p:nvPr>
            <p:ph type="sldNum" sz="quarter" idx="12"/>
          </p:nvPr>
        </p:nvSpPr>
        <p:spPr/>
        <p:txBody>
          <a:bodyPr/>
          <a:lstStyle/>
          <a:p>
            <a:fld id="{1FF4360C-E43B-1840-BD98-03E3E99080E6}" type="slidenum">
              <a:rPr lang="en-US" smtClean="0"/>
              <a:t>139</a:t>
            </a:fld>
            <a:endParaRPr lang="en-US"/>
          </a:p>
        </p:txBody>
      </p:sp>
      <p:sp>
        <p:nvSpPr>
          <p:cNvPr id="2" name="Title 1"/>
          <p:cNvSpPr>
            <a:spLocks noGrp="1"/>
          </p:cNvSpPr>
          <p:nvPr>
            <p:ph type="title"/>
          </p:nvPr>
        </p:nvSpPr>
        <p:spPr/>
        <p:txBody>
          <a:bodyPr>
            <a:normAutofit/>
          </a:bodyPr>
          <a:lstStyle/>
          <a:p>
            <a:r>
              <a:rPr lang="en-US" dirty="0"/>
              <a:t>The challenges of service differentiation</a:t>
            </a:r>
          </a:p>
        </p:txBody>
      </p:sp>
      <p:graphicFrame>
        <p:nvGraphicFramePr>
          <p:cNvPr id="3" name="Table 2"/>
          <p:cNvGraphicFramePr>
            <a:graphicFrameLocks noGrp="1"/>
          </p:cNvGraphicFramePr>
          <p:nvPr>
            <p:extLst>
              <p:ext uri="{D42A27DB-BD31-4B8C-83A1-F6EECF244321}">
                <p14:modId xmlns:p14="http://schemas.microsoft.com/office/powerpoint/2010/main" val="3318914613"/>
              </p:ext>
            </p:extLst>
          </p:nvPr>
        </p:nvGraphicFramePr>
        <p:xfrm>
          <a:off x="0" y="1524000"/>
          <a:ext cx="9144000" cy="2926080"/>
        </p:xfrm>
        <a:graphic>
          <a:graphicData uri="http://schemas.openxmlformats.org/drawingml/2006/table">
            <a:tbl>
              <a:tblPr firstRow="1" bandRow="1">
                <a:tableStyleId>{10A1B5D5-9B99-4C35-A422-299274C87663}</a:tableStyleId>
              </a:tblPr>
              <a:tblGrid>
                <a:gridCol w="1653686">
                  <a:extLst>
                    <a:ext uri="{9D8B030D-6E8A-4147-A177-3AD203B41FA5}">
                      <a16:colId xmlns:a16="http://schemas.microsoft.com/office/drawing/2014/main" val="20000"/>
                    </a:ext>
                  </a:extLst>
                </a:gridCol>
                <a:gridCol w="896722">
                  <a:extLst>
                    <a:ext uri="{9D8B030D-6E8A-4147-A177-3AD203B41FA5}">
                      <a16:colId xmlns:a16="http://schemas.microsoft.com/office/drawing/2014/main" val="20001"/>
                    </a:ext>
                  </a:extLst>
                </a:gridCol>
                <a:gridCol w="2311911">
                  <a:extLst>
                    <a:ext uri="{9D8B030D-6E8A-4147-A177-3AD203B41FA5}">
                      <a16:colId xmlns:a16="http://schemas.microsoft.com/office/drawing/2014/main" val="20002"/>
                    </a:ext>
                  </a:extLst>
                </a:gridCol>
                <a:gridCol w="2339260">
                  <a:extLst>
                    <a:ext uri="{9D8B030D-6E8A-4147-A177-3AD203B41FA5}">
                      <a16:colId xmlns:a16="http://schemas.microsoft.com/office/drawing/2014/main" val="20003"/>
                    </a:ext>
                  </a:extLst>
                </a:gridCol>
                <a:gridCol w="1942421">
                  <a:extLst>
                    <a:ext uri="{9D8B030D-6E8A-4147-A177-3AD203B41FA5}">
                      <a16:colId xmlns:a16="http://schemas.microsoft.com/office/drawing/2014/main" val="20004"/>
                    </a:ext>
                  </a:extLst>
                </a:gridCol>
              </a:tblGrid>
              <a:tr h="544254">
                <a:tc>
                  <a:txBody>
                    <a:bodyPr/>
                    <a:lstStyle/>
                    <a:p>
                      <a:r>
                        <a:rPr lang="en-US" dirty="0"/>
                        <a:t>Method</a:t>
                      </a:r>
                    </a:p>
                  </a:txBody>
                  <a:tcPr/>
                </a:tc>
                <a:tc>
                  <a:txBody>
                    <a:bodyPr/>
                    <a:lstStyle/>
                    <a:p>
                      <a:r>
                        <a:rPr lang="en-US" dirty="0"/>
                        <a:t>Used</a:t>
                      </a:r>
                      <a:r>
                        <a:rPr lang="en-US" baseline="0" dirty="0"/>
                        <a:t> by</a:t>
                      </a:r>
                      <a:endParaRPr lang="en-US" dirty="0"/>
                    </a:p>
                  </a:txBody>
                  <a:tcPr/>
                </a:tc>
                <a:tc>
                  <a:txBody>
                    <a:bodyPr/>
                    <a:lstStyle/>
                    <a:p>
                      <a:r>
                        <a:rPr lang="en-US" dirty="0"/>
                        <a:t>Advantage</a:t>
                      </a:r>
                    </a:p>
                  </a:txBody>
                  <a:tcPr/>
                </a:tc>
                <a:tc>
                  <a:txBody>
                    <a:bodyPr/>
                    <a:lstStyle/>
                    <a:p>
                      <a:r>
                        <a:rPr lang="en-US" dirty="0"/>
                        <a:t>Drawbacks</a:t>
                      </a:r>
                    </a:p>
                  </a:txBody>
                  <a:tcPr/>
                </a:tc>
                <a:tc>
                  <a:txBody>
                    <a:bodyPr/>
                    <a:lstStyle/>
                    <a:p>
                      <a:r>
                        <a:rPr lang="en-US" dirty="0"/>
                        <a:t>Customer dislike estimate</a:t>
                      </a:r>
                    </a:p>
                  </a:txBody>
                  <a:tcPr/>
                </a:tc>
                <a:extLst>
                  <a:ext uri="{0D108BD9-81ED-4DB2-BD59-A6C34878D82A}">
                    <a16:rowId xmlns:a16="http://schemas.microsoft.com/office/drawing/2014/main" val="10000"/>
                  </a:ext>
                </a:extLst>
              </a:tr>
              <a:tr h="544254">
                <a:tc>
                  <a:txBody>
                    <a:bodyPr/>
                    <a:lstStyle/>
                    <a:p>
                      <a:r>
                        <a:rPr lang="en-US" dirty="0"/>
                        <a:t>Priority</a:t>
                      </a:r>
                    </a:p>
                  </a:txBody>
                  <a:tcPr/>
                </a:tc>
                <a:tc>
                  <a:txBody>
                    <a:bodyPr/>
                    <a:lstStyle/>
                    <a:p>
                      <a:r>
                        <a:rPr lang="en-US" sz="1600" dirty="0"/>
                        <a:t>?</a:t>
                      </a:r>
                    </a:p>
                  </a:txBody>
                  <a:tcPr/>
                </a:tc>
                <a:tc>
                  <a:txBody>
                    <a:bodyPr/>
                    <a:lstStyle/>
                    <a:p>
                      <a:r>
                        <a:rPr lang="en-US" sz="1600" dirty="0"/>
                        <a:t>Better</a:t>
                      </a:r>
                      <a:r>
                        <a:rPr lang="en-US" sz="1600" baseline="0" dirty="0"/>
                        <a:t> experience for VoIP</a:t>
                      </a:r>
                      <a:endParaRPr lang="en-US" sz="1600" dirty="0"/>
                    </a:p>
                  </a:txBody>
                  <a:tcPr/>
                </a:tc>
                <a:tc>
                  <a:txBody>
                    <a:bodyPr/>
                    <a:lstStyle/>
                    <a:p>
                      <a:r>
                        <a:rPr lang="en-US" sz="1600" dirty="0"/>
                        <a:t>Other</a:t>
                      </a:r>
                      <a:r>
                        <a:rPr lang="en-US" sz="1600" baseline="0" dirty="0"/>
                        <a:t> experience must be bad </a:t>
                      </a:r>
                      <a:r>
                        <a:rPr lang="en-US" sz="1600" baseline="0" dirty="0">
                          <a:sym typeface="Wingdings"/>
                        </a:rPr>
                        <a:t> economy class in airline</a:t>
                      </a:r>
                      <a:endParaRPr lang="en-US" sz="1600" dirty="0"/>
                    </a:p>
                  </a:txBody>
                  <a:tcPr/>
                </a:tc>
                <a:tc>
                  <a:txBody>
                    <a:bodyPr/>
                    <a:lstStyle/>
                    <a:p>
                      <a:r>
                        <a:rPr lang="en-US" sz="1600" dirty="0"/>
                        <a:t>?</a:t>
                      </a:r>
                    </a:p>
                  </a:txBody>
                  <a:tcPr/>
                </a:tc>
                <a:extLst>
                  <a:ext uri="{0D108BD9-81ED-4DB2-BD59-A6C34878D82A}">
                    <a16:rowId xmlns:a16="http://schemas.microsoft.com/office/drawing/2014/main" val="10001"/>
                  </a:ext>
                </a:extLst>
              </a:tr>
              <a:tr h="544254">
                <a:tc>
                  <a:txBody>
                    <a:bodyPr/>
                    <a:lstStyle/>
                    <a:p>
                      <a:r>
                        <a:rPr lang="en-US" dirty="0"/>
                        <a:t>Time-of-day</a:t>
                      </a:r>
                    </a:p>
                  </a:txBody>
                  <a:tcPr/>
                </a:tc>
                <a:tc>
                  <a:txBody>
                    <a:bodyPr/>
                    <a:lstStyle/>
                    <a:p>
                      <a:r>
                        <a:rPr lang="en-US" sz="1600" dirty="0"/>
                        <a:t>LD, Sat</a:t>
                      </a:r>
                    </a:p>
                  </a:txBody>
                  <a:tcPr/>
                </a:tc>
                <a:tc>
                  <a:txBody>
                    <a:bodyPr/>
                    <a:lstStyle/>
                    <a:p>
                      <a:pPr marL="285750" indent="-285750">
                        <a:buFont typeface="Arial"/>
                        <a:buChar char="•"/>
                      </a:pPr>
                      <a:r>
                        <a:rPr lang="en-US" sz="1600" dirty="0"/>
                        <a:t>Approximates</a:t>
                      </a:r>
                      <a:r>
                        <a:rPr lang="en-US" sz="1600" baseline="0" dirty="0"/>
                        <a:t> congestion</a:t>
                      </a:r>
                    </a:p>
                    <a:p>
                      <a:pPr marL="285750" indent="-285750">
                        <a:buFont typeface="Arial"/>
                        <a:buChar char="•"/>
                      </a:pPr>
                      <a:r>
                        <a:rPr lang="en-US" sz="1600" baseline="0" dirty="0"/>
                        <a:t>Easy to understand</a:t>
                      </a:r>
                      <a:endParaRPr lang="en-US" sz="1600" dirty="0"/>
                    </a:p>
                  </a:txBody>
                  <a:tcPr/>
                </a:tc>
                <a:tc>
                  <a:txBody>
                    <a:bodyPr/>
                    <a:lstStyle/>
                    <a:p>
                      <a:pPr marL="285750" indent="-285750">
                        <a:buFont typeface="Arial"/>
                        <a:buChar char="•"/>
                      </a:pPr>
                      <a:r>
                        <a:rPr lang="en-US" sz="1600" dirty="0"/>
                        <a:t>Not optimally</a:t>
                      </a:r>
                      <a:r>
                        <a:rPr lang="en-US" sz="1600" baseline="0" dirty="0"/>
                        <a:t> efficient</a:t>
                      </a:r>
                    </a:p>
                    <a:p>
                      <a:pPr marL="285750" indent="-285750">
                        <a:buFont typeface="Arial"/>
                        <a:buChar char="•"/>
                      </a:pPr>
                      <a:r>
                        <a:rPr lang="en-US" sz="1600" baseline="0" dirty="0"/>
                        <a:t>Possible bill shock</a:t>
                      </a:r>
                      <a:endParaRPr lang="en-US" sz="1600" dirty="0"/>
                    </a:p>
                  </a:txBody>
                  <a:tcPr/>
                </a:tc>
                <a:tc>
                  <a:txBody>
                    <a:bodyPr/>
                    <a:lstStyle/>
                    <a:p>
                      <a:pPr marL="0" indent="0">
                        <a:buFont typeface="Arial"/>
                        <a:buNone/>
                      </a:pPr>
                      <a:r>
                        <a:rPr lang="en-US" sz="1800" dirty="0">
                          <a:solidFill>
                            <a:prstClr val="black"/>
                          </a:solidFill>
                          <a:latin typeface="AppleColorEmoji"/>
                        </a:rPr>
                        <a:t>😦😦</a:t>
                      </a:r>
                      <a:endParaRPr lang="en-US" sz="1600" dirty="0"/>
                    </a:p>
                  </a:txBody>
                  <a:tcPr/>
                </a:tc>
                <a:extLst>
                  <a:ext uri="{0D108BD9-81ED-4DB2-BD59-A6C34878D82A}">
                    <a16:rowId xmlns:a16="http://schemas.microsoft.com/office/drawing/2014/main" val="10002"/>
                  </a:ext>
                </a:extLst>
              </a:tr>
              <a:tr h="544254">
                <a:tc>
                  <a:txBody>
                    <a:bodyPr/>
                    <a:lstStyle/>
                    <a:p>
                      <a:r>
                        <a:rPr lang="en-US" dirty="0"/>
                        <a:t>Congestion-based</a:t>
                      </a:r>
                    </a:p>
                  </a:txBody>
                  <a:tcPr/>
                </a:tc>
                <a:tc>
                  <a:txBody>
                    <a:bodyPr/>
                    <a:lstStyle/>
                    <a:p>
                      <a:r>
                        <a:rPr lang="en-US" sz="1600" dirty="0"/>
                        <a:t>?</a:t>
                      </a:r>
                    </a:p>
                  </a:txBody>
                  <a:tcPr/>
                </a:tc>
                <a:tc>
                  <a:txBody>
                    <a:bodyPr/>
                    <a:lstStyle/>
                    <a:p>
                      <a:r>
                        <a:rPr lang="en-US" sz="1600" dirty="0"/>
                        <a:t>Encourages time shifting</a:t>
                      </a:r>
                    </a:p>
                  </a:txBody>
                  <a:tcPr/>
                </a:tc>
                <a:tc>
                  <a:txBody>
                    <a:bodyPr/>
                    <a:lstStyle/>
                    <a:p>
                      <a:pPr marL="285750" indent="-285750">
                        <a:buFont typeface="Arial"/>
                        <a:buChar char="•"/>
                      </a:pPr>
                      <a:r>
                        <a:rPr lang="en-US" sz="1600" dirty="0"/>
                        <a:t>Limited</a:t>
                      </a:r>
                      <a:r>
                        <a:rPr lang="en-US" sz="1600" baseline="0" dirty="0"/>
                        <a:t> shift</a:t>
                      </a:r>
                    </a:p>
                    <a:p>
                      <a:pPr marL="285750" indent="-285750">
                        <a:buFont typeface="Arial"/>
                        <a:buChar char="•"/>
                      </a:pPr>
                      <a:r>
                        <a:rPr lang="en-US" sz="1600" baseline="0" dirty="0"/>
                        <a:t>Unpredictability</a:t>
                      </a:r>
                      <a:endParaRPr lang="en-US" sz="1600" dirty="0"/>
                    </a:p>
                  </a:txBody>
                  <a:tcPr/>
                </a:tc>
                <a:tc>
                  <a:txBody>
                    <a:bodyPr/>
                    <a:lstStyle/>
                    <a:p>
                      <a:pPr marL="0" indent="0">
                        <a:buFont typeface="Arial"/>
                        <a:buNone/>
                      </a:pPr>
                      <a:r>
                        <a:rPr lang="en-US" sz="1800" dirty="0">
                          <a:solidFill>
                            <a:prstClr val="black"/>
                          </a:solidFill>
                          <a:latin typeface="AppleColorEmoji"/>
                        </a:rPr>
                        <a:t>😦😦😦😦</a:t>
                      </a:r>
                      <a:endParaRPr lang="en-US" sz="1600" dirty="0"/>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601523" y="6233406"/>
            <a:ext cx="780310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The words you won't say on your deathbed are, "If only I had spent more time watching the bandwidth meter (or phone bill)." </a:t>
            </a:r>
          </a:p>
        </p:txBody>
      </p:sp>
    </p:spTree>
    <p:extLst>
      <p:ext uri="{BB962C8B-B14F-4D97-AF65-F5344CB8AC3E}">
        <p14:creationId xmlns:p14="http://schemas.microsoft.com/office/powerpoint/2010/main" val="36920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 bit of (US) history</a:t>
            </a:r>
          </a:p>
        </p:txBody>
      </p:sp>
      <p:sp>
        <p:nvSpPr>
          <p:cNvPr id="7" name="Content Placeholder 6"/>
          <p:cNvSpPr>
            <a:spLocks noGrp="1"/>
          </p:cNvSpPr>
          <p:nvPr>
            <p:ph idx="1"/>
          </p:nvPr>
        </p:nvSpPr>
        <p:spPr>
          <a:xfrm>
            <a:off x="457200" y="1600200"/>
            <a:ext cx="4518236" cy="4876800"/>
          </a:xfrm>
        </p:spPr>
        <p:txBody>
          <a:bodyPr>
            <a:normAutofit/>
          </a:bodyPr>
          <a:lstStyle/>
          <a:p>
            <a:r>
              <a:rPr lang="en-US" dirty="0"/>
              <a:t>1895-1901: G. Marconi demonstrates wireless communications</a:t>
            </a:r>
          </a:p>
          <a:p>
            <a:r>
              <a:rPr lang="en-US" dirty="0"/>
              <a:t>1912: </a:t>
            </a:r>
            <a:r>
              <a:rPr lang="en-US" i="1" dirty="0"/>
              <a:t>Titanic</a:t>
            </a:r>
          </a:p>
          <a:p>
            <a:r>
              <a:rPr lang="en-US" dirty="0"/>
              <a:t>Radio Act of 1912</a:t>
            </a:r>
          </a:p>
          <a:p>
            <a:pPr lvl="1"/>
            <a:r>
              <a:rPr lang="en-US" dirty="0"/>
              <a:t>all radio stations licensed</a:t>
            </a:r>
          </a:p>
          <a:p>
            <a:pPr lvl="1"/>
            <a:r>
              <a:rPr lang="en-US" dirty="0"/>
              <a:t>monitor distress channel (500 kHz)</a:t>
            </a:r>
          </a:p>
          <a:p>
            <a:r>
              <a:rPr lang="en-US" dirty="0"/>
              <a:t>Radio Act of 1927</a:t>
            </a:r>
          </a:p>
          <a:p>
            <a:pPr lvl="1"/>
            <a:r>
              <a:rPr lang="en-US" dirty="0"/>
              <a:t>deal with AM (“medium wave”) chaos </a:t>
            </a:r>
            <a:r>
              <a:rPr lang="en-US" dirty="0">
                <a:sym typeface="Wingdings"/>
              </a:rPr>
              <a:t> licensing “in the public interest”</a:t>
            </a:r>
            <a:endParaRPr lang="en-US" dirty="0"/>
          </a:p>
        </p:txBody>
      </p:sp>
      <p:sp>
        <p:nvSpPr>
          <p:cNvPr id="2" name="Date Placeholder 1"/>
          <p:cNvSpPr>
            <a:spLocks noGrp="1"/>
          </p:cNvSpPr>
          <p:nvPr>
            <p:ph type="dt" sz="half" idx="10"/>
          </p:nvPr>
        </p:nvSpPr>
        <p:spPr/>
        <p:txBody>
          <a:bodyPr/>
          <a:lstStyle/>
          <a:p>
            <a:fld id="{E7B4983A-C9F8-4045-8FB9-34DB117B33E6}" type="datetime1">
              <a:rPr lang="en-US" smtClean="0"/>
              <a:t>2/1/19</a:t>
            </a:fld>
            <a:endParaRPr lang="en-US"/>
          </a:p>
        </p:txBody>
      </p:sp>
      <p:sp>
        <p:nvSpPr>
          <p:cNvPr id="4" name="Footer Placeholder 3"/>
          <p:cNvSpPr>
            <a:spLocks noGrp="1"/>
          </p:cNvSpPr>
          <p:nvPr>
            <p:ph type="ftr" sz="quarter" idx="11"/>
          </p:nvPr>
        </p:nvSpPr>
        <p:spPr/>
        <p:txBody>
          <a:bodyPr/>
          <a:lstStyle/>
          <a:p>
            <a:r>
              <a:rPr lang="sk-SK"/>
              <a:t>ITEP</a:t>
            </a:r>
            <a:endParaRPr lang="en-US"/>
          </a:p>
        </p:txBody>
      </p:sp>
      <p:sp>
        <p:nvSpPr>
          <p:cNvPr id="5" name="Slide Number Placeholder 4"/>
          <p:cNvSpPr>
            <a:spLocks noGrp="1"/>
          </p:cNvSpPr>
          <p:nvPr>
            <p:ph type="sldNum" sz="quarter" idx="12"/>
          </p:nvPr>
        </p:nvSpPr>
        <p:spPr/>
        <p:txBody>
          <a:bodyPr/>
          <a:lstStyle/>
          <a:p>
            <a:fld id="{45C724A0-5713-9C4B-8EEA-420FE26C46C5}" type="slidenum">
              <a:rPr lang="en-US" smtClean="0"/>
              <a:t>14</a:t>
            </a:fld>
            <a:endParaRPr lang="en-US"/>
          </a:p>
        </p:txBody>
      </p:sp>
      <p:pic>
        <p:nvPicPr>
          <p:cNvPr id="8" name="Picture 7"/>
          <p:cNvPicPr>
            <a:picLocks noChangeAspect="1"/>
          </p:cNvPicPr>
          <p:nvPr/>
        </p:nvPicPr>
        <p:blipFill>
          <a:blip r:embed="rId2"/>
          <a:stretch>
            <a:fillRect/>
          </a:stretch>
        </p:blipFill>
        <p:spPr>
          <a:xfrm>
            <a:off x="5281627" y="1600200"/>
            <a:ext cx="3810000" cy="2603500"/>
          </a:xfrm>
          <a:prstGeom prst="rect">
            <a:avLst/>
          </a:prstGeom>
        </p:spPr>
      </p:pic>
      <p:pic>
        <p:nvPicPr>
          <p:cNvPr id="9" name="Picture 8"/>
          <p:cNvPicPr>
            <a:picLocks noChangeAspect="1"/>
          </p:cNvPicPr>
          <p:nvPr/>
        </p:nvPicPr>
        <p:blipFill>
          <a:blip r:embed="rId3"/>
          <a:stretch>
            <a:fillRect/>
          </a:stretch>
        </p:blipFill>
        <p:spPr>
          <a:xfrm>
            <a:off x="5281627" y="4831698"/>
            <a:ext cx="1741779" cy="1741779"/>
          </a:xfrm>
          <a:prstGeom prst="rect">
            <a:avLst/>
          </a:prstGeom>
        </p:spPr>
      </p:pic>
      <p:pic>
        <p:nvPicPr>
          <p:cNvPr id="10" name="Picture 9"/>
          <p:cNvPicPr>
            <a:picLocks noChangeAspect="1"/>
          </p:cNvPicPr>
          <p:nvPr/>
        </p:nvPicPr>
        <p:blipFill>
          <a:blip r:embed="rId4"/>
          <a:stretch>
            <a:fillRect/>
          </a:stretch>
        </p:blipFill>
        <p:spPr>
          <a:xfrm>
            <a:off x="7023406" y="3303000"/>
            <a:ext cx="2044700" cy="2006600"/>
          </a:xfrm>
          <a:prstGeom prst="rect">
            <a:avLst/>
          </a:prstGeom>
        </p:spPr>
      </p:pic>
    </p:spTree>
    <p:extLst>
      <p:ext uri="{BB962C8B-B14F-4D97-AF65-F5344CB8AC3E}">
        <p14:creationId xmlns:p14="http://schemas.microsoft.com/office/powerpoint/2010/main" val="1977858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Cable TV vs. Internet</a:t>
            </a:r>
          </a:p>
        </p:txBody>
      </p:sp>
      <p:sp>
        <p:nvSpPr>
          <p:cNvPr id="3" name="Content Placeholder 2"/>
          <p:cNvSpPr>
            <a:spLocks noGrp="1"/>
          </p:cNvSpPr>
          <p:nvPr>
            <p:ph idx="1"/>
          </p:nvPr>
        </p:nvSpPr>
        <p:spPr/>
        <p:txBody>
          <a:bodyPr/>
          <a:lstStyle/>
          <a:p>
            <a:r>
              <a:rPr lang="en-US" dirty="0"/>
              <a:t>Lots of advocates of “fairness” for metering</a:t>
            </a:r>
          </a:p>
          <a:p>
            <a:r>
              <a:rPr lang="en-US" dirty="0"/>
              <a:t>Very few advocate scaling the monthly TV fee (Europe) or the cable TV fee by hours watched</a:t>
            </a:r>
          </a:p>
          <a:p>
            <a:pPr lvl="1"/>
            <a:r>
              <a:rPr lang="en-US" dirty="0"/>
              <a:t>eminently feasible with STBs</a:t>
            </a:r>
          </a:p>
          <a:p>
            <a:pPr lvl="1"/>
            <a:r>
              <a:rPr lang="en-US" dirty="0"/>
              <a:t>content tiers but not viewing tiers</a:t>
            </a:r>
          </a:p>
          <a:p>
            <a:r>
              <a:rPr lang="en-US" dirty="0"/>
              <a:t>“but cost of cable TV does not depend on viewers”</a:t>
            </a:r>
          </a:p>
          <a:p>
            <a:r>
              <a:rPr lang="en-US" dirty="0"/>
              <a:t>not really: content cost to MVPD is based on popularity</a:t>
            </a:r>
          </a:p>
          <a:p>
            <a:pPr lvl="1"/>
            <a:endParaRPr lang="en-US" dirty="0"/>
          </a:p>
          <a:p>
            <a:endParaRPr lang="en-US" dirty="0"/>
          </a:p>
        </p:txBody>
      </p:sp>
      <p:sp>
        <p:nvSpPr>
          <p:cNvPr id="4" name="Date Placeholder 3"/>
          <p:cNvSpPr>
            <a:spLocks noGrp="1"/>
          </p:cNvSpPr>
          <p:nvPr>
            <p:ph type="dt" sz="half" idx="10"/>
          </p:nvPr>
        </p:nvSpPr>
        <p:spPr/>
        <p:txBody>
          <a:bodyPr/>
          <a:lstStyle/>
          <a:p>
            <a:fld id="{8FAF4F10-CDB4-C343-A539-85CAF6852857}"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FF4360C-E43B-1840-BD98-03E3E99080E6}" type="slidenum">
              <a:rPr lang="en-US" smtClean="0"/>
              <a:t>140</a:t>
            </a:fld>
            <a:endParaRPr lang="en-US"/>
          </a:p>
        </p:txBody>
      </p:sp>
    </p:spTree>
    <p:extLst>
      <p:ext uri="{BB962C8B-B14F-4D97-AF65-F5344CB8AC3E}">
        <p14:creationId xmlns:p14="http://schemas.microsoft.com/office/powerpoint/2010/main" val="141299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Communications as a </a:t>
            </a:r>
            <a:r>
              <a:rPr lang="en-US" i="1" dirty="0"/>
              <a:t>regulated industry</a:t>
            </a:r>
          </a:p>
        </p:txBody>
      </p:sp>
      <p:sp>
        <p:nvSpPr>
          <p:cNvPr id="3" name="Content Placeholder 2"/>
          <p:cNvSpPr>
            <a:spLocks noGrp="1"/>
          </p:cNvSpPr>
          <p:nvPr>
            <p:ph idx="1"/>
          </p:nvPr>
        </p:nvSpPr>
        <p:spPr/>
        <p:txBody>
          <a:bodyPr/>
          <a:lstStyle/>
          <a:p>
            <a:r>
              <a:rPr lang="en-US" dirty="0"/>
              <a:t>free-market economies, subject to government regulation</a:t>
            </a:r>
          </a:p>
          <a:p>
            <a:pPr lvl="1"/>
            <a:r>
              <a:rPr lang="en-US" dirty="0"/>
              <a:t>“why” (and objections) later</a:t>
            </a:r>
          </a:p>
          <a:p>
            <a:r>
              <a:rPr lang="en-US" dirty="0"/>
              <a:t>telephony: federally regulated since 1910</a:t>
            </a:r>
          </a:p>
          <a:p>
            <a:r>
              <a:rPr lang="en-US" dirty="0"/>
              <a:t>broadcasting: 1927</a:t>
            </a:r>
          </a:p>
          <a:p>
            <a:r>
              <a:rPr lang="en-US" dirty="0"/>
              <a:t>telecommunications: 1934</a:t>
            </a:r>
          </a:p>
          <a:p>
            <a:pPr lvl="1"/>
            <a:r>
              <a:rPr lang="en-US" dirty="0"/>
              <a:t>but dates back to Interstate Commerce Act </a:t>
            </a:r>
            <a:r>
              <a:rPr lang="en-US"/>
              <a:t>of 1887 </a:t>
            </a:r>
            <a:r>
              <a:rPr lang="en-US" dirty="0"/>
              <a:t>(railroads)</a:t>
            </a:r>
          </a:p>
          <a:p>
            <a:pPr lvl="1"/>
            <a:r>
              <a:rPr lang="en-US" dirty="0"/>
              <a:t>cousins: railroads, electricity, air service, …</a:t>
            </a:r>
          </a:p>
          <a:p>
            <a:pPr lvl="1"/>
            <a:r>
              <a:rPr lang="en-US" dirty="0"/>
              <a:t>specialized administrative agency for sector-specific regulation</a:t>
            </a:r>
          </a:p>
          <a:p>
            <a:pPr lvl="2"/>
            <a:r>
              <a:rPr lang="en-US" dirty="0"/>
              <a:t>vs. general regulation (environmental, safety, employment, contracts, consumer protection, …)</a:t>
            </a:r>
          </a:p>
        </p:txBody>
      </p:sp>
      <p:sp>
        <p:nvSpPr>
          <p:cNvPr id="5" name="Date Placeholder 4"/>
          <p:cNvSpPr>
            <a:spLocks noGrp="1"/>
          </p:cNvSpPr>
          <p:nvPr>
            <p:ph type="dt" sz="half" idx="10"/>
          </p:nvPr>
        </p:nvSpPr>
        <p:spPr/>
        <p:txBody>
          <a:bodyPr/>
          <a:lstStyle/>
          <a:p>
            <a:fld id="{30FD9247-A2BA-3A43-8BB7-A98730A9A3B5}"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7" name="Slide Number Placeholder 6"/>
          <p:cNvSpPr>
            <a:spLocks noGrp="1"/>
          </p:cNvSpPr>
          <p:nvPr>
            <p:ph type="sldNum" sz="quarter" idx="12"/>
          </p:nvPr>
        </p:nvSpPr>
        <p:spPr/>
        <p:txBody>
          <a:bodyPr/>
          <a:lstStyle/>
          <a:p>
            <a:fld id="{1DFC704A-5905-BB45-B847-BB7C2C18A0C5}" type="slidenum">
              <a:rPr lang="en-US" smtClean="0"/>
              <a:t>15</a:t>
            </a:fld>
            <a:endParaRPr lang="en-US"/>
          </a:p>
        </p:txBody>
      </p:sp>
      <p:sp>
        <p:nvSpPr>
          <p:cNvPr id="4" name="TextBox 3"/>
          <p:cNvSpPr txBox="1"/>
          <p:nvPr/>
        </p:nvSpPr>
        <p:spPr>
          <a:xfrm>
            <a:off x="4871508" y="110124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95904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84B4879-BBCE-0344-AA7E-1FEDA7D78843}"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9" name="Slide Number Placeholder 8"/>
          <p:cNvSpPr>
            <a:spLocks noGrp="1"/>
          </p:cNvSpPr>
          <p:nvPr>
            <p:ph type="sldNum" sz="quarter" idx="12"/>
          </p:nvPr>
        </p:nvSpPr>
        <p:spPr/>
        <p:txBody>
          <a:bodyPr/>
          <a:lstStyle/>
          <a:p>
            <a:fld id="{1DFC704A-5905-BB45-B847-BB7C2C18A0C5}" type="slidenum">
              <a:rPr lang="en-US" smtClean="0"/>
              <a:t>16</a:t>
            </a:fld>
            <a:endParaRPr lang="en-US"/>
          </a:p>
        </p:txBody>
      </p:sp>
      <p:sp>
        <p:nvSpPr>
          <p:cNvPr id="2" name="Title 1"/>
          <p:cNvSpPr>
            <a:spLocks noGrp="1"/>
          </p:cNvSpPr>
          <p:nvPr>
            <p:ph type="title"/>
          </p:nvPr>
        </p:nvSpPr>
        <p:spPr/>
        <p:txBody>
          <a:bodyPr/>
          <a:lstStyle/>
          <a:p>
            <a:r>
              <a:rPr lang="en-US"/>
              <a:t>Interfaces: Energy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1000" y="3095372"/>
            <a:ext cx="1143000" cy="918210"/>
          </a:xfrm>
          <a:prstGeom prst="rect">
            <a:avLst/>
          </a:prstGeom>
        </p:spPr>
      </p:pic>
      <p:sp>
        <p:nvSpPr>
          <p:cNvPr id="6" name="TextBox 5"/>
          <p:cNvSpPr txBox="1"/>
          <p:nvPr/>
        </p:nvSpPr>
        <p:spPr>
          <a:xfrm>
            <a:off x="4419600" y="4009772"/>
            <a:ext cx="1460656" cy="307777"/>
          </a:xfrm>
          <a:prstGeom prst="rect">
            <a:avLst/>
          </a:prstGeom>
          <a:noFill/>
        </p:spPr>
        <p:txBody>
          <a:bodyPr wrap="none" rtlCol="0">
            <a:spAutoFit/>
          </a:bodyPr>
          <a:lstStyle/>
          <a:p>
            <a:r>
              <a:rPr lang="en-US" sz="1400" dirty="0">
                <a:solidFill>
                  <a:srgbClr val="FFCF68"/>
                </a:solidFill>
              </a:rPr>
              <a:t>~1915 (2 prong)</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00" y="1556073"/>
            <a:ext cx="1143000" cy="1524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57400" y="1784673"/>
            <a:ext cx="1651000" cy="1077278"/>
          </a:xfrm>
          <a:prstGeom prst="rect">
            <a:avLst/>
          </a:prstGeom>
        </p:spPr>
      </p:pic>
      <p:cxnSp>
        <p:nvCxnSpPr>
          <p:cNvPr id="10" name="Straight Arrow Connector 9"/>
          <p:cNvCxnSpPr>
            <a:stCxn id="7" idx="3"/>
            <a:endCxn id="8" idx="1"/>
          </p:cNvCxnSpPr>
          <p:nvPr/>
        </p:nvCxnSpPr>
        <p:spPr bwMode="auto">
          <a:xfrm>
            <a:off x="1295400" y="2318073"/>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62600" y="4724400"/>
            <a:ext cx="1256257" cy="1403350"/>
          </a:xfrm>
          <a:prstGeom prst="rect">
            <a:avLst/>
          </a:prstGeom>
        </p:spPr>
      </p:pic>
      <p:sp>
        <p:nvSpPr>
          <p:cNvPr id="12" name="TextBox 11"/>
          <p:cNvSpPr txBox="1"/>
          <p:nvPr/>
        </p:nvSpPr>
        <p:spPr>
          <a:xfrm>
            <a:off x="5562600" y="6172200"/>
            <a:ext cx="498479" cy="261610"/>
          </a:xfrm>
          <a:prstGeom prst="rect">
            <a:avLst/>
          </a:prstGeom>
          <a:noFill/>
        </p:spPr>
        <p:txBody>
          <a:bodyPr wrap="none" rtlCol="0">
            <a:spAutoFit/>
          </a:bodyPr>
          <a:lstStyle/>
          <a:p>
            <a:r>
              <a:rPr lang="en-US" sz="1100" dirty="0"/>
              <a:t>1901</a:t>
            </a:r>
          </a:p>
        </p:txBody>
      </p:sp>
      <p:sp>
        <p:nvSpPr>
          <p:cNvPr id="13" name="TextBox 12"/>
          <p:cNvSpPr txBox="1"/>
          <p:nvPr/>
        </p:nvSpPr>
        <p:spPr>
          <a:xfrm>
            <a:off x="4141897" y="2516832"/>
            <a:ext cx="1479642" cy="461665"/>
          </a:xfrm>
          <a:prstGeom prst="rect">
            <a:avLst/>
          </a:prstGeom>
          <a:noFill/>
        </p:spPr>
        <p:txBody>
          <a:bodyPr wrap="none" rtlCol="0">
            <a:spAutoFit/>
          </a:bodyPr>
          <a:lstStyle/>
          <a:p>
            <a:r>
              <a:rPr lang="en-US" dirty="0">
                <a:solidFill>
                  <a:srgbClr val="FF0000"/>
                </a:solidFill>
              </a:rPr>
              <a:t>110/220V</a:t>
            </a:r>
          </a:p>
        </p:txBody>
      </p:sp>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4800" y="4999180"/>
            <a:ext cx="965200" cy="840740"/>
          </a:xfrm>
          <a:prstGeom prst="rect">
            <a:avLst/>
          </a:prstGeom>
        </p:spPr>
      </p:pic>
      <p:cxnSp>
        <p:nvCxnSpPr>
          <p:cNvPr id="15" name="Straight Arrow Connector 14"/>
          <p:cNvCxnSpPr>
            <a:stCxn id="11" idx="3"/>
            <a:endCxn id="14" idx="1"/>
          </p:cNvCxnSpPr>
          <p:nvPr/>
        </p:nvCxnSpPr>
        <p:spPr bwMode="auto">
          <a:xfrm flipV="1">
            <a:off x="6818857" y="5419550"/>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838200" y="4648200"/>
            <a:ext cx="3185487" cy="646331"/>
          </a:xfrm>
          <a:prstGeom prst="rect">
            <a:avLst/>
          </a:prstGeom>
          <a:noFill/>
        </p:spPr>
        <p:txBody>
          <a:bodyPr wrap="none" rtlCol="0">
            <a:spAutoFit/>
          </a:bodyPr>
          <a:lstStyle/>
          <a:p>
            <a:pPr indent="173038">
              <a:buFont typeface="Arial"/>
              <a:buChar char="•"/>
            </a:pPr>
            <a:r>
              <a:rPr lang="en-US" dirty="0">
                <a:solidFill>
                  <a:schemeClr val="tx2"/>
                </a:solidFill>
              </a:rPr>
              <a:t>Lots of other (niche) interfaces</a:t>
            </a:r>
          </a:p>
          <a:p>
            <a:pPr indent="173038">
              <a:buFont typeface="Arial"/>
              <a:buChar char="•"/>
            </a:pPr>
            <a:r>
              <a:rPr lang="en-US" dirty="0">
                <a:solidFill>
                  <a:schemeClr val="tx2"/>
                </a:solidFill>
              </a:rPr>
              <a:t>Replaced in a few applications</a:t>
            </a:r>
          </a:p>
        </p:txBody>
      </p:sp>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0600" y="5486400"/>
            <a:ext cx="952500" cy="95250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09800" y="5638800"/>
            <a:ext cx="800100" cy="697523"/>
          </a:xfrm>
          <a:prstGeom prst="rect">
            <a:avLst/>
          </a:prstGeom>
        </p:spPr>
      </p:pic>
      <p:pic>
        <p:nvPicPr>
          <p:cNvPr id="16" name="Picture 15"/>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705818" y="2986865"/>
            <a:ext cx="969819" cy="969819"/>
          </a:xfrm>
          <a:prstGeom prst="rect">
            <a:avLst/>
          </a:prstGeom>
        </p:spPr>
      </p:pic>
      <p:sp>
        <p:nvSpPr>
          <p:cNvPr id="17" name="TextBox 16"/>
          <p:cNvSpPr txBox="1"/>
          <p:nvPr/>
        </p:nvSpPr>
        <p:spPr>
          <a:xfrm>
            <a:off x="5764296" y="2823816"/>
            <a:ext cx="790601" cy="215444"/>
          </a:xfrm>
          <a:prstGeom prst="rect">
            <a:avLst/>
          </a:prstGeom>
          <a:noFill/>
        </p:spPr>
        <p:txBody>
          <a:bodyPr wrap="none" rtlCol="0">
            <a:spAutoFit/>
          </a:bodyPr>
          <a:lstStyle/>
          <a:p>
            <a:r>
              <a:rPr lang="en-US" sz="800"/>
              <a:t>NEMA 1-15R</a:t>
            </a:r>
          </a:p>
        </p:txBody>
      </p:sp>
      <p:sp>
        <p:nvSpPr>
          <p:cNvPr id="21" name="Rectangle 20"/>
          <p:cNvSpPr/>
          <p:nvPr/>
        </p:nvSpPr>
        <p:spPr>
          <a:xfrm>
            <a:off x="5621539" y="6417315"/>
            <a:ext cx="2611612" cy="261610"/>
          </a:xfrm>
          <a:prstGeom prst="rect">
            <a:avLst/>
          </a:prstGeom>
        </p:spPr>
        <p:txBody>
          <a:bodyPr wrap="none">
            <a:spAutoFit/>
          </a:bodyPr>
          <a:lstStyle/>
          <a:p>
            <a:r>
              <a:rPr lang="en-US" sz="1100" dirty="0"/>
              <a:t>http://</a:t>
            </a:r>
            <a:r>
              <a:rPr lang="en-US" sz="1100" dirty="0" err="1"/>
              <a:t>www.centennialbulb.org</a:t>
            </a:r>
            <a:r>
              <a:rPr lang="en-US" sz="1100" dirty="0"/>
              <a:t>/</a:t>
            </a:r>
            <a:r>
              <a:rPr lang="en-US" sz="1100" dirty="0" err="1"/>
              <a:t>cam.htm</a:t>
            </a:r>
            <a:endParaRPr lang="en-US" sz="1100" dirty="0"/>
          </a:p>
        </p:txBody>
      </p:sp>
    </p:spTree>
    <p:extLst>
      <p:ext uri="{BB962C8B-B14F-4D97-AF65-F5344CB8AC3E}">
        <p14:creationId xmlns:p14="http://schemas.microsoft.com/office/powerpoint/2010/main" val="1068742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long-lived interfaces</a:t>
            </a:r>
          </a:p>
        </p:txBody>
      </p:sp>
      <p:sp>
        <p:nvSpPr>
          <p:cNvPr id="19" name="Date Placeholder 18"/>
          <p:cNvSpPr>
            <a:spLocks noGrp="1"/>
          </p:cNvSpPr>
          <p:nvPr>
            <p:ph type="dt" sz="half" idx="10"/>
          </p:nvPr>
        </p:nvSpPr>
        <p:spPr/>
        <p:txBody>
          <a:bodyPr/>
          <a:lstStyle/>
          <a:p>
            <a:fld id="{79DF0ED6-8965-2648-ABE8-C01EDA1AE708}" type="datetime1">
              <a:rPr lang="en-US" smtClean="0"/>
              <a:t>2/1/19</a:t>
            </a:fld>
            <a:endParaRPr lang="en-US"/>
          </a:p>
        </p:txBody>
      </p:sp>
      <p:sp>
        <p:nvSpPr>
          <p:cNvPr id="20" name="Footer Placeholder 19"/>
          <p:cNvSpPr>
            <a:spLocks noGrp="1"/>
          </p:cNvSpPr>
          <p:nvPr>
            <p:ph type="ftr" sz="quarter" idx="11"/>
          </p:nvPr>
        </p:nvSpPr>
        <p:spPr/>
        <p:txBody>
          <a:bodyPr/>
          <a:lstStyle/>
          <a:p>
            <a:r>
              <a:rPr lang="en-US"/>
              <a:t>ITEP</a:t>
            </a:r>
          </a:p>
        </p:txBody>
      </p:sp>
      <p:sp>
        <p:nvSpPr>
          <p:cNvPr id="21" name="Slide Number Placeholder 20"/>
          <p:cNvSpPr>
            <a:spLocks noGrp="1"/>
          </p:cNvSpPr>
          <p:nvPr>
            <p:ph type="sldNum" sz="quarter" idx="12"/>
          </p:nvPr>
        </p:nvSpPr>
        <p:spPr/>
        <p:txBody>
          <a:bodyPr/>
          <a:lstStyle/>
          <a:p>
            <a:fld id="{1DFC704A-5905-BB45-B847-BB7C2C18A0C5}" type="slidenum">
              <a:rPr lang="en-US" smtClean="0"/>
              <a:t>17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05200" y="1295400"/>
            <a:ext cx="1132586" cy="1981200"/>
          </a:xfrm>
          <a:prstGeom prst="rect">
            <a:avLst/>
          </a:prstGeom>
        </p:spPr>
      </p:pic>
      <p:sp>
        <p:nvSpPr>
          <p:cNvPr id="5" name="TextBox 4"/>
          <p:cNvSpPr txBox="1"/>
          <p:nvPr/>
        </p:nvSpPr>
        <p:spPr>
          <a:xfrm>
            <a:off x="3556903" y="3276600"/>
            <a:ext cx="1710725" cy="646331"/>
          </a:xfrm>
          <a:prstGeom prst="rect">
            <a:avLst/>
          </a:prstGeom>
          <a:noFill/>
        </p:spPr>
        <p:txBody>
          <a:bodyPr wrap="none" rtlCol="0">
            <a:spAutoFit/>
          </a:bodyPr>
          <a:lstStyle/>
          <a:p>
            <a:pPr algn="ctr"/>
            <a:r>
              <a:rPr lang="en-US" sz="1800" dirty="0">
                <a:solidFill>
                  <a:srgbClr val="775F55"/>
                </a:solidFill>
              </a:rPr>
              <a:t>Cigarette lighter</a:t>
            </a:r>
          </a:p>
          <a:p>
            <a:pPr algn="ctr"/>
            <a:r>
              <a:rPr lang="en-US" sz="1800" dirty="0">
                <a:solidFill>
                  <a:srgbClr val="775F55"/>
                </a:solidFill>
              </a:rPr>
              <a:t>(1956)</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1524000"/>
            <a:ext cx="1219200" cy="1134007"/>
          </a:xfrm>
          <a:prstGeom prst="rect">
            <a:avLst/>
          </a:prstGeom>
        </p:spPr>
      </p:pic>
      <p:sp>
        <p:nvSpPr>
          <p:cNvPr id="7" name="TextBox 6"/>
          <p:cNvSpPr txBox="1"/>
          <p:nvPr/>
        </p:nvSpPr>
        <p:spPr>
          <a:xfrm>
            <a:off x="914400" y="2819400"/>
            <a:ext cx="698178" cy="369332"/>
          </a:xfrm>
          <a:prstGeom prst="rect">
            <a:avLst/>
          </a:prstGeom>
          <a:noFill/>
        </p:spPr>
        <p:txBody>
          <a:bodyPr wrap="none" rtlCol="0">
            <a:spAutoFit/>
          </a:bodyPr>
          <a:lstStyle/>
          <a:p>
            <a:r>
              <a:rPr lang="en-US" sz="1800" dirty="0">
                <a:solidFill>
                  <a:srgbClr val="775F55"/>
                </a:solidFill>
              </a:rPr>
              <a:t>1878</a:t>
            </a:r>
          </a:p>
        </p:txBody>
      </p:sp>
      <p:grpSp>
        <p:nvGrpSpPr>
          <p:cNvPr id="3" name="Group 17"/>
          <p:cNvGrpSpPr/>
          <p:nvPr/>
        </p:nvGrpSpPr>
        <p:grpSpPr>
          <a:xfrm>
            <a:off x="6705600" y="1600200"/>
            <a:ext cx="1016000" cy="1436132"/>
            <a:chOff x="6705600" y="1600200"/>
            <a:chExt cx="1016000" cy="1436132"/>
          </a:xfrm>
        </p:grpSpPr>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5600" y="1600200"/>
              <a:ext cx="1016000" cy="1016000"/>
            </a:xfrm>
            <a:prstGeom prst="rect">
              <a:avLst/>
            </a:prstGeom>
          </p:spPr>
        </p:pic>
        <p:sp>
          <p:nvSpPr>
            <p:cNvPr id="9" name="TextBox 8"/>
            <p:cNvSpPr txBox="1"/>
            <p:nvPr/>
          </p:nvSpPr>
          <p:spPr>
            <a:xfrm>
              <a:off x="6864511" y="2667000"/>
              <a:ext cx="698178" cy="369332"/>
            </a:xfrm>
            <a:prstGeom prst="rect">
              <a:avLst/>
            </a:prstGeom>
            <a:noFill/>
          </p:spPr>
          <p:txBody>
            <a:bodyPr wrap="none" rtlCol="0">
              <a:spAutoFit/>
            </a:bodyPr>
            <a:lstStyle/>
            <a:p>
              <a:r>
                <a:rPr lang="en-US" sz="1800" dirty="0">
                  <a:solidFill>
                    <a:srgbClr val="775F55"/>
                  </a:solidFill>
                </a:rPr>
                <a:t>1993</a:t>
              </a:r>
            </a:p>
          </p:txBody>
        </p:sp>
      </p:grpSp>
      <p:pic>
        <p:nvPicPr>
          <p:cNvPr id="10" name="Picture 9"/>
          <p:cNvPicPr>
            <a:picLocks noChangeAspect="1"/>
          </p:cNvPicPr>
          <p:nvPr/>
        </p:nvPicPr>
        <p:blipFill>
          <a:blip r:embed="rId5"/>
          <a:stretch>
            <a:fillRect/>
          </a:stretch>
        </p:blipFill>
        <p:spPr>
          <a:xfrm>
            <a:off x="762000" y="3733800"/>
            <a:ext cx="1371600" cy="909828"/>
          </a:xfrm>
          <a:prstGeom prst="rect">
            <a:avLst/>
          </a:prstGeom>
        </p:spPr>
      </p:pic>
      <p:sp>
        <p:nvSpPr>
          <p:cNvPr id="11" name="TextBox 10"/>
          <p:cNvSpPr txBox="1"/>
          <p:nvPr/>
        </p:nvSpPr>
        <p:spPr>
          <a:xfrm>
            <a:off x="762000" y="4648200"/>
            <a:ext cx="1177088" cy="369332"/>
          </a:xfrm>
          <a:prstGeom prst="rect">
            <a:avLst/>
          </a:prstGeom>
          <a:noFill/>
        </p:spPr>
        <p:txBody>
          <a:bodyPr wrap="none" rtlCol="0">
            <a:spAutoFit/>
          </a:bodyPr>
          <a:lstStyle/>
          <a:p>
            <a:r>
              <a:rPr lang="en-US" sz="1800" dirty="0">
                <a:solidFill>
                  <a:srgbClr val="775F55"/>
                </a:solidFill>
              </a:rPr>
              <a:t>fuel nozzle</a:t>
            </a:r>
          </a:p>
        </p:txBody>
      </p:sp>
      <p:grpSp>
        <p:nvGrpSpPr>
          <p:cNvPr id="17" name="Group 18"/>
          <p:cNvGrpSpPr/>
          <p:nvPr/>
        </p:nvGrpSpPr>
        <p:grpSpPr>
          <a:xfrm>
            <a:off x="6553200" y="3505200"/>
            <a:ext cx="1524000" cy="1924110"/>
            <a:chOff x="6553200" y="3505200"/>
            <a:chExt cx="1524000" cy="1924110"/>
          </a:xfrm>
        </p:grpSpPr>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53200" y="3505200"/>
              <a:ext cx="1524000" cy="1524000"/>
            </a:xfrm>
            <a:prstGeom prst="rect">
              <a:avLst/>
            </a:prstGeom>
          </p:spPr>
        </p:pic>
        <p:sp>
          <p:nvSpPr>
            <p:cNvPr id="13" name="TextBox 12"/>
            <p:cNvSpPr txBox="1"/>
            <p:nvPr/>
          </p:nvSpPr>
          <p:spPr>
            <a:xfrm>
              <a:off x="6937583" y="5029200"/>
              <a:ext cx="755235" cy="400110"/>
            </a:xfrm>
            <a:prstGeom prst="rect">
              <a:avLst/>
            </a:prstGeom>
            <a:noFill/>
          </p:spPr>
          <p:txBody>
            <a:bodyPr wrap="none" rtlCol="0">
              <a:spAutoFit/>
            </a:bodyPr>
            <a:lstStyle/>
            <a:p>
              <a:r>
                <a:rPr lang="en-US" sz="2000" dirty="0">
                  <a:solidFill>
                    <a:srgbClr val="775F55"/>
                  </a:solidFill>
                </a:rPr>
                <a:t>1982</a:t>
              </a:r>
            </a:p>
          </p:txBody>
        </p:sp>
      </p:grpSp>
      <p:sp>
        <p:nvSpPr>
          <p:cNvPr id="14" name="TextBox 13"/>
          <p:cNvSpPr txBox="1"/>
          <p:nvPr/>
        </p:nvSpPr>
        <p:spPr>
          <a:xfrm>
            <a:off x="2971800" y="5791200"/>
            <a:ext cx="698178" cy="646331"/>
          </a:xfrm>
          <a:prstGeom prst="rect">
            <a:avLst/>
          </a:prstGeom>
          <a:noFill/>
        </p:spPr>
        <p:txBody>
          <a:bodyPr wrap="none" rtlCol="0">
            <a:spAutoFit/>
          </a:bodyPr>
          <a:lstStyle/>
          <a:p>
            <a:r>
              <a:rPr lang="en-US" dirty="0">
                <a:solidFill>
                  <a:srgbClr val="775F55"/>
                </a:solidFill>
              </a:rPr>
              <a:t>SQL</a:t>
            </a:r>
          </a:p>
          <a:p>
            <a:r>
              <a:rPr lang="en-US" sz="1800" dirty="0">
                <a:solidFill>
                  <a:srgbClr val="775F55"/>
                </a:solidFill>
              </a:rPr>
              <a:t>1974</a:t>
            </a:r>
          </a:p>
        </p:txBody>
      </p:sp>
      <p:grpSp>
        <p:nvGrpSpPr>
          <p:cNvPr id="18" name="Group 16"/>
          <p:cNvGrpSpPr/>
          <p:nvPr/>
        </p:nvGrpSpPr>
        <p:grpSpPr>
          <a:xfrm>
            <a:off x="4038600" y="4876800"/>
            <a:ext cx="698178" cy="1055132"/>
            <a:chOff x="4038600" y="4876800"/>
            <a:chExt cx="698178" cy="1055132"/>
          </a:xfrm>
        </p:grpSpPr>
        <p:pic>
          <p:nvPicPr>
            <p:cNvPr id="15" name="Picture 14"/>
            <p:cNvPicPr>
              <a:picLocks noChangeAspect="1"/>
            </p:cNvPicPr>
            <p:nvPr/>
          </p:nvPicPr>
          <p:blipFill>
            <a:blip r:embed="rId7"/>
            <a:stretch>
              <a:fillRect/>
            </a:stretch>
          </p:blipFill>
          <p:spPr>
            <a:xfrm>
              <a:off x="4114800" y="4876800"/>
              <a:ext cx="609600" cy="609600"/>
            </a:xfrm>
            <a:prstGeom prst="rect">
              <a:avLst/>
            </a:prstGeom>
          </p:spPr>
        </p:pic>
        <p:sp>
          <p:nvSpPr>
            <p:cNvPr id="16" name="TextBox 15"/>
            <p:cNvSpPr txBox="1"/>
            <p:nvPr/>
          </p:nvSpPr>
          <p:spPr>
            <a:xfrm>
              <a:off x="4038600" y="5562600"/>
              <a:ext cx="698178" cy="369332"/>
            </a:xfrm>
            <a:prstGeom prst="rect">
              <a:avLst/>
            </a:prstGeom>
            <a:noFill/>
          </p:spPr>
          <p:txBody>
            <a:bodyPr wrap="none" rtlCol="0">
              <a:spAutoFit/>
            </a:bodyPr>
            <a:lstStyle/>
            <a:p>
              <a:r>
                <a:rPr lang="en-US" sz="1800" dirty="0">
                  <a:solidFill>
                    <a:srgbClr val="775F55"/>
                  </a:solidFill>
                </a:rPr>
                <a:t>1992</a:t>
              </a:r>
            </a:p>
          </p:txBody>
        </p:sp>
      </p:grpSp>
    </p:spTree>
    <p:extLst>
      <p:ext uri="{BB962C8B-B14F-4D97-AF65-F5344CB8AC3E}">
        <p14:creationId xmlns:p14="http://schemas.microsoft.com/office/powerpoint/2010/main" val="180375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BDB5AD-01C8-5E40-8F82-9B8966C49E6F}"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11" name="Slide Number Placeholder 10"/>
          <p:cNvSpPr>
            <a:spLocks noGrp="1"/>
          </p:cNvSpPr>
          <p:nvPr>
            <p:ph type="sldNum" sz="quarter" idx="12"/>
          </p:nvPr>
        </p:nvSpPr>
        <p:spPr/>
        <p:txBody>
          <a:bodyPr/>
          <a:lstStyle/>
          <a:p>
            <a:fld id="{1DFC704A-5905-BB45-B847-BB7C2C18A0C5}" type="slidenum">
              <a:rPr lang="en-US" smtClean="0"/>
              <a:t>18</a:t>
            </a:fld>
            <a:endParaRPr lang="en-US"/>
          </a:p>
        </p:txBody>
      </p:sp>
      <p:sp>
        <p:nvSpPr>
          <p:cNvPr id="2" name="Title 1"/>
          <p:cNvSpPr>
            <a:spLocks noGrp="1"/>
          </p:cNvSpPr>
          <p:nvPr>
            <p:ph type="title"/>
          </p:nvPr>
        </p:nvSpPr>
        <p:spPr/>
        <p:txBody>
          <a:bodyPr>
            <a:normAutofit/>
          </a:bodyPr>
          <a:lstStyle/>
          <a:p>
            <a:r>
              <a:rPr lang="en-US"/>
              <a:t>Interfaces: Paper-based information</a:t>
            </a:r>
            <a:endParaRPr lang="en-US" dirty="0"/>
          </a:p>
        </p:txBody>
      </p:sp>
      <p:sp>
        <p:nvSpPr>
          <p:cNvPr id="5" name="TextBox 4"/>
          <p:cNvSpPr txBox="1"/>
          <p:nvPr/>
        </p:nvSpPr>
        <p:spPr>
          <a:xfrm>
            <a:off x="3581400" y="4777024"/>
            <a:ext cx="1561871" cy="307777"/>
          </a:xfrm>
          <a:prstGeom prst="rect">
            <a:avLst/>
          </a:prstGeom>
          <a:noFill/>
        </p:spPr>
        <p:txBody>
          <a:bodyPr wrap="none" rtlCol="0">
            <a:spAutoFit/>
          </a:bodyPr>
          <a:lstStyle/>
          <a:p>
            <a:r>
              <a:rPr lang="en-US" sz="1400" dirty="0"/>
              <a:t>1798, 1922 (DIN)</a:t>
            </a:r>
          </a:p>
        </p:txBody>
      </p:sp>
      <p:pic>
        <p:nvPicPr>
          <p:cNvPr id="6" name="Picture 5"/>
          <p:cNvPicPr>
            <a:picLocks noChangeAspect="1"/>
          </p:cNvPicPr>
          <p:nvPr/>
        </p:nvPicPr>
        <p:blipFill>
          <a:blip r:embed="rId2"/>
          <a:stretch>
            <a:fillRect/>
          </a:stretch>
        </p:blipFill>
        <p:spPr>
          <a:xfrm>
            <a:off x="3200400" y="1805224"/>
            <a:ext cx="2168689" cy="29591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2600" y="1957624"/>
            <a:ext cx="1295400" cy="116067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2200" y="4624624"/>
            <a:ext cx="990600" cy="104013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1400" y="5234224"/>
            <a:ext cx="1219200" cy="146963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800" y="1957624"/>
            <a:ext cx="1032655" cy="1181100"/>
          </a:xfrm>
          <a:prstGeom prst="rect">
            <a:avLst/>
          </a:prstGeom>
        </p:spPr>
      </p:pic>
      <p:cxnSp>
        <p:nvCxnSpPr>
          <p:cNvPr id="12" name="Straight Arrow Connector 11"/>
          <p:cNvCxnSpPr>
            <a:stCxn id="10" idx="3"/>
            <a:endCxn id="7" idx="1"/>
          </p:cNvCxnSpPr>
          <p:nvPr/>
        </p:nvCxnSpPr>
        <p:spPr bwMode="auto">
          <a:xfrm flipV="1">
            <a:off x="1337455" y="2537964"/>
            <a:ext cx="415145" cy="102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5000" y="5843824"/>
            <a:ext cx="1314450" cy="861776"/>
          </a:xfrm>
          <a:prstGeom prst="rect">
            <a:avLst/>
          </a:prstGeom>
        </p:spPr>
      </p:pic>
      <p:pic>
        <p:nvPicPr>
          <p:cNvPr id="14" name="Picture 13"/>
          <p:cNvPicPr>
            <a:picLocks noChangeAspect="1"/>
          </p:cNvPicPr>
          <p:nvPr/>
        </p:nvPicPr>
        <p:blipFill>
          <a:blip r:embed="rId8"/>
          <a:stretch>
            <a:fillRect/>
          </a:stretch>
        </p:blipFill>
        <p:spPr>
          <a:xfrm>
            <a:off x="6629400" y="3405424"/>
            <a:ext cx="609600" cy="609600"/>
          </a:xfrm>
          <a:prstGeom prst="rect">
            <a:avLst/>
          </a:prstGeom>
        </p:spPr>
      </p:pic>
    </p:spTree>
    <p:extLst>
      <p:ext uri="{BB962C8B-B14F-4D97-AF65-F5344CB8AC3E}">
        <p14:creationId xmlns:p14="http://schemas.microsoft.com/office/powerpoint/2010/main" val="3547244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75D846-21E6-4E4F-999B-B8B401AD5D00}" type="datetime1">
              <a:rPr lang="en-US" smtClean="0"/>
              <a:t>2/1/19</a:t>
            </a:fld>
            <a:endParaRPr lang="en-US"/>
          </a:p>
        </p:txBody>
      </p:sp>
      <p:sp>
        <p:nvSpPr>
          <p:cNvPr id="10" name="Footer Placeholder 9"/>
          <p:cNvSpPr>
            <a:spLocks noGrp="1"/>
          </p:cNvSpPr>
          <p:nvPr>
            <p:ph type="ftr" sz="quarter" idx="11"/>
          </p:nvPr>
        </p:nvSpPr>
        <p:spPr/>
        <p:txBody>
          <a:bodyPr/>
          <a:lstStyle/>
          <a:p>
            <a:r>
              <a:rPr lang="en-US"/>
              <a:t>ITEP</a:t>
            </a:r>
          </a:p>
        </p:txBody>
      </p:sp>
      <p:sp>
        <p:nvSpPr>
          <p:cNvPr id="11" name="Slide Number Placeholder 10"/>
          <p:cNvSpPr>
            <a:spLocks noGrp="1"/>
          </p:cNvSpPr>
          <p:nvPr>
            <p:ph type="sldNum" sz="quarter" idx="12"/>
          </p:nvPr>
        </p:nvSpPr>
        <p:spPr/>
        <p:txBody>
          <a:bodyPr/>
          <a:lstStyle/>
          <a:p>
            <a:fld id="{1DFC704A-5905-BB45-B847-BB7C2C18A0C5}" type="slidenum">
              <a:rPr lang="en-US" smtClean="0"/>
              <a:t>19</a:t>
            </a:fld>
            <a:endParaRPr lang="en-US"/>
          </a:p>
        </p:txBody>
      </p:sp>
      <p:sp>
        <p:nvSpPr>
          <p:cNvPr id="2" name="Title 1"/>
          <p:cNvSpPr>
            <a:spLocks noGrp="1"/>
          </p:cNvSpPr>
          <p:nvPr>
            <p:ph type="title"/>
          </p:nvPr>
        </p:nvSpPr>
        <p:spPr/>
        <p:txBody>
          <a:bodyPr/>
          <a:lstStyle/>
          <a:p>
            <a:r>
              <a:rPr lang="en-US"/>
              <a:t>Interfaces: Transportation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24200" y="2590800"/>
            <a:ext cx="2667000" cy="1998472"/>
          </a:xfrm>
          <a:prstGeom prst="rect">
            <a:avLst/>
          </a:prstGeom>
        </p:spPr>
      </p:pic>
      <p:sp>
        <p:nvSpPr>
          <p:cNvPr id="5" name="TextBox 4"/>
          <p:cNvSpPr txBox="1"/>
          <p:nvPr/>
        </p:nvSpPr>
        <p:spPr>
          <a:xfrm>
            <a:off x="3733800" y="4572000"/>
            <a:ext cx="1146881" cy="369332"/>
          </a:xfrm>
          <a:prstGeom prst="rect">
            <a:avLst/>
          </a:prstGeom>
          <a:noFill/>
        </p:spPr>
        <p:txBody>
          <a:bodyPr wrap="none" rtlCol="0">
            <a:spAutoFit/>
          </a:bodyPr>
          <a:lstStyle/>
          <a:p>
            <a:r>
              <a:rPr lang="en-US" sz="1800" dirty="0">
                <a:solidFill>
                  <a:srgbClr val="BFBFBF"/>
                </a:solidFill>
              </a:rPr>
              <a:t>1435 mm</a:t>
            </a:r>
          </a:p>
        </p:txBody>
      </p:sp>
      <p:sp>
        <p:nvSpPr>
          <p:cNvPr id="6" name="TextBox 5"/>
          <p:cNvSpPr txBox="1"/>
          <p:nvPr/>
        </p:nvSpPr>
        <p:spPr>
          <a:xfrm>
            <a:off x="3200400" y="4953000"/>
            <a:ext cx="2087343" cy="646331"/>
          </a:xfrm>
          <a:prstGeom prst="rect">
            <a:avLst/>
          </a:prstGeom>
          <a:noFill/>
        </p:spPr>
        <p:txBody>
          <a:bodyPr wrap="none" rtlCol="0">
            <a:spAutoFit/>
          </a:bodyPr>
          <a:lstStyle/>
          <a:p>
            <a:r>
              <a:rPr lang="en-US" sz="1800" dirty="0">
                <a:solidFill>
                  <a:schemeClr val="accent5"/>
                </a:solidFill>
              </a:rPr>
              <a:t>1830 (Stephenson)</a:t>
            </a:r>
          </a:p>
          <a:p>
            <a:r>
              <a:rPr lang="en-US" sz="1800" dirty="0">
                <a:solidFill>
                  <a:schemeClr val="accent5"/>
                </a:solidFill>
              </a:rPr>
              <a:t>1846 UK Gauge Act</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371600"/>
            <a:ext cx="1143000" cy="9239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57400" y="1417780"/>
            <a:ext cx="1295400" cy="864680"/>
          </a:xfrm>
          <a:prstGeom prst="rect">
            <a:avLst/>
          </a:prstGeom>
        </p:spPr>
      </p:pic>
      <p:cxnSp>
        <p:nvCxnSpPr>
          <p:cNvPr id="9" name="Straight Arrow Connector 8"/>
          <p:cNvCxnSpPr>
            <a:stCxn id="7" idx="3"/>
            <a:endCxn id="8" idx="1"/>
          </p:cNvCxnSpPr>
          <p:nvPr/>
        </p:nvCxnSpPr>
        <p:spPr bwMode="auto">
          <a:xfrm>
            <a:off x="1371600" y="1833582"/>
            <a:ext cx="685800" cy="1653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5"/>
          <a:stretch>
            <a:fillRect/>
          </a:stretch>
        </p:blipFill>
        <p:spPr>
          <a:xfrm>
            <a:off x="3733800" y="5715000"/>
            <a:ext cx="1143000" cy="914400"/>
          </a:xfrm>
          <a:prstGeom prst="rect">
            <a:avLst/>
          </a:prstGeom>
        </p:spPr>
      </p:pic>
      <p:sp>
        <p:nvSpPr>
          <p:cNvPr id="14" name="TextBox 13"/>
          <p:cNvSpPr txBox="1"/>
          <p:nvPr/>
        </p:nvSpPr>
        <p:spPr>
          <a:xfrm>
            <a:off x="4876800" y="5867400"/>
            <a:ext cx="469850" cy="461665"/>
          </a:xfrm>
          <a:prstGeom prst="rect">
            <a:avLst/>
          </a:prstGeom>
          <a:noFill/>
        </p:spPr>
        <p:txBody>
          <a:bodyPr wrap="none" rtlCol="0">
            <a:spAutoFit/>
          </a:bodyPr>
          <a:lstStyle/>
          <a:p>
            <a:r>
              <a:rPr lang="en-US" sz="1600" dirty="0"/>
              <a:t>12</a:t>
            </a:r>
            <a:r>
              <a:rPr lang="en-US" dirty="0"/>
              <a:t>’</a:t>
            </a:r>
          </a:p>
        </p:txBody>
      </p:sp>
      <p:sp>
        <p:nvSpPr>
          <p:cNvPr id="15" name="TextBox 14"/>
          <p:cNvSpPr txBox="1"/>
          <p:nvPr/>
        </p:nvSpPr>
        <p:spPr>
          <a:xfrm>
            <a:off x="5943600" y="2819400"/>
            <a:ext cx="3048000" cy="646331"/>
          </a:xfrm>
          <a:prstGeom prst="rect">
            <a:avLst/>
          </a:prstGeom>
          <a:noFill/>
        </p:spPr>
        <p:txBody>
          <a:bodyPr wrap="square" rtlCol="0">
            <a:spAutoFit/>
          </a:bodyPr>
          <a:lstStyle/>
          <a:p>
            <a:r>
              <a:rPr lang="en-US" dirty="0">
                <a:solidFill>
                  <a:schemeClr val="accent5"/>
                </a:solidFill>
              </a:rPr>
              <a:t>About 60% of world railroad mileage</a:t>
            </a:r>
          </a:p>
        </p:txBody>
      </p:sp>
    </p:spTree>
    <p:extLst>
      <p:ext uri="{BB962C8B-B14F-4D97-AF65-F5344CB8AC3E}">
        <p14:creationId xmlns:p14="http://schemas.microsoft.com/office/powerpoint/2010/main" val="354121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B8F65-C7F5-8E40-8F07-4E61A8646FD9}"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t>2</a:t>
            </a:fld>
            <a:endParaRPr lang="en-US"/>
          </a:p>
        </p:txBody>
      </p:sp>
      <p:pic>
        <p:nvPicPr>
          <p:cNvPr id="5" name="Picture 4" descr="11917492_10105477172978260_3382032146754474615_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887" y="479120"/>
            <a:ext cx="5279553" cy="6037889"/>
          </a:xfrm>
          <a:prstGeom prst="rect">
            <a:avLst/>
          </a:prstGeom>
        </p:spPr>
      </p:pic>
      <p:pic>
        <p:nvPicPr>
          <p:cNvPr id="6" name="Picture 5"/>
          <p:cNvPicPr>
            <a:picLocks noChangeAspect="1"/>
          </p:cNvPicPr>
          <p:nvPr/>
        </p:nvPicPr>
        <p:blipFill>
          <a:blip r:embed="rId3"/>
          <a:stretch>
            <a:fillRect/>
          </a:stretch>
        </p:blipFill>
        <p:spPr>
          <a:xfrm>
            <a:off x="4609978" y="3634280"/>
            <a:ext cx="4420843" cy="3043981"/>
          </a:xfrm>
          <a:prstGeom prst="rect">
            <a:avLst/>
          </a:prstGeom>
        </p:spPr>
      </p:pic>
    </p:spTree>
    <p:extLst>
      <p:ext uri="{BB962C8B-B14F-4D97-AF65-F5344CB8AC3E}">
        <p14:creationId xmlns:p14="http://schemas.microsoft.com/office/powerpoint/2010/main" val="3841956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CA4BCA-F9DE-7047-BE7B-FF7C5EB1166B}"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16" name="Slide Number Placeholder 15"/>
          <p:cNvSpPr>
            <a:spLocks noGrp="1"/>
          </p:cNvSpPr>
          <p:nvPr>
            <p:ph type="sldNum" sz="quarter" idx="12"/>
          </p:nvPr>
        </p:nvSpPr>
        <p:spPr/>
        <p:txBody>
          <a:bodyPr/>
          <a:lstStyle/>
          <a:p>
            <a:fld id="{1DFC704A-5905-BB45-B847-BB7C2C18A0C5}" type="slidenum">
              <a:rPr lang="en-US" smtClean="0"/>
              <a:t>20</a:t>
            </a:fld>
            <a:endParaRPr lang="en-US"/>
          </a:p>
        </p:txBody>
      </p:sp>
      <p:sp>
        <p:nvSpPr>
          <p:cNvPr id="2" name="Title 1"/>
          <p:cNvSpPr>
            <a:spLocks noGrp="1"/>
          </p:cNvSpPr>
          <p:nvPr>
            <p:ph type="title"/>
          </p:nvPr>
        </p:nvSpPr>
        <p:spPr/>
        <p:txBody>
          <a:bodyPr/>
          <a:lstStyle/>
          <a:p>
            <a:r>
              <a:rPr lang="en-US" dirty="0"/>
              <a:t>The two-layer model</a:t>
            </a:r>
          </a:p>
        </p:txBody>
      </p:sp>
      <p:sp>
        <p:nvSpPr>
          <p:cNvPr id="5" name="Rounded Rectangle 4"/>
          <p:cNvSpPr/>
          <p:nvPr/>
        </p:nvSpPr>
        <p:spPr>
          <a:xfrm>
            <a:off x="708010" y="2321551"/>
            <a:ext cx="3115384" cy="15080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content</a:t>
            </a:r>
          </a:p>
          <a:p>
            <a:pPr algn="ctr"/>
            <a:r>
              <a:rPr lang="en-US" dirty="0"/>
              <a:t>apps &amp; software</a:t>
            </a:r>
          </a:p>
          <a:p>
            <a:pPr algn="ctr"/>
            <a:r>
              <a:rPr lang="en-US" dirty="0"/>
              <a:t>services</a:t>
            </a:r>
          </a:p>
        </p:txBody>
      </p:sp>
      <p:sp>
        <p:nvSpPr>
          <p:cNvPr id="6" name="Rounded Rectangle 5"/>
          <p:cNvSpPr/>
          <p:nvPr/>
        </p:nvSpPr>
        <p:spPr>
          <a:xfrm>
            <a:off x="708010" y="3962124"/>
            <a:ext cx="3115384" cy="150801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“Lower layers”</a:t>
            </a:r>
          </a:p>
          <a:p>
            <a:pPr algn="ctr"/>
            <a:r>
              <a:rPr lang="en-US" dirty="0"/>
              <a:t>infrastructure</a:t>
            </a:r>
          </a:p>
          <a:p>
            <a:pPr algn="ctr"/>
            <a:r>
              <a:rPr lang="en-US" dirty="0"/>
              <a:t>“the network”</a:t>
            </a:r>
          </a:p>
        </p:txBody>
      </p:sp>
      <p:sp>
        <p:nvSpPr>
          <p:cNvPr id="7" name="TextBox 6"/>
          <p:cNvSpPr txBox="1"/>
          <p:nvPr/>
        </p:nvSpPr>
        <p:spPr>
          <a:xfrm rot="16200000">
            <a:off x="3680916" y="2946584"/>
            <a:ext cx="1121296" cy="369332"/>
          </a:xfrm>
          <a:prstGeom prst="rect">
            <a:avLst/>
          </a:prstGeom>
          <a:noFill/>
        </p:spPr>
        <p:txBody>
          <a:bodyPr wrap="none" rtlCol="0">
            <a:spAutoFit/>
          </a:bodyPr>
          <a:lstStyle/>
          <a:p>
            <a:r>
              <a:rPr lang="en-US" dirty="0"/>
              <a:t>copyright</a:t>
            </a:r>
          </a:p>
        </p:txBody>
      </p:sp>
      <p:sp>
        <p:nvSpPr>
          <p:cNvPr id="8" name="TextBox 7"/>
          <p:cNvSpPr txBox="1"/>
          <p:nvPr/>
        </p:nvSpPr>
        <p:spPr>
          <a:xfrm rot="16200000">
            <a:off x="4121809" y="5345641"/>
            <a:ext cx="1903736" cy="369332"/>
          </a:xfrm>
          <a:prstGeom prst="rect">
            <a:avLst/>
          </a:prstGeom>
          <a:noFill/>
        </p:spPr>
        <p:txBody>
          <a:bodyPr wrap="none" rtlCol="0">
            <a:spAutoFit/>
          </a:bodyPr>
          <a:lstStyle/>
          <a:p>
            <a:r>
              <a:rPr lang="en-US" dirty="0"/>
              <a:t>universal service</a:t>
            </a:r>
          </a:p>
        </p:txBody>
      </p:sp>
      <p:sp>
        <p:nvSpPr>
          <p:cNvPr id="9" name="TextBox 8"/>
          <p:cNvSpPr txBox="1"/>
          <p:nvPr/>
        </p:nvSpPr>
        <p:spPr>
          <a:xfrm rot="16200000">
            <a:off x="5676418" y="3063110"/>
            <a:ext cx="1852453" cy="369332"/>
          </a:xfrm>
          <a:prstGeom prst="rect">
            <a:avLst/>
          </a:prstGeom>
          <a:noFill/>
        </p:spPr>
        <p:txBody>
          <a:bodyPr wrap="none" rtlCol="0">
            <a:spAutoFit/>
          </a:bodyPr>
          <a:lstStyle/>
          <a:p>
            <a:r>
              <a:rPr lang="en-US" dirty="0"/>
              <a:t>disability access</a:t>
            </a:r>
          </a:p>
        </p:txBody>
      </p:sp>
      <p:sp>
        <p:nvSpPr>
          <p:cNvPr id="10" name="TextBox 9"/>
          <p:cNvSpPr txBox="1"/>
          <p:nvPr/>
        </p:nvSpPr>
        <p:spPr>
          <a:xfrm rot="16200000">
            <a:off x="5468866" y="3777458"/>
            <a:ext cx="1300844" cy="369332"/>
          </a:xfrm>
          <a:prstGeom prst="rect">
            <a:avLst/>
          </a:prstGeom>
          <a:noFill/>
        </p:spPr>
        <p:txBody>
          <a:bodyPr wrap="none" rtlCol="0">
            <a:spAutoFit/>
          </a:bodyPr>
          <a:lstStyle/>
          <a:p>
            <a:r>
              <a:rPr lang="en-US" dirty="0"/>
              <a:t>investment</a:t>
            </a:r>
          </a:p>
        </p:txBody>
      </p:sp>
      <p:sp>
        <p:nvSpPr>
          <p:cNvPr id="11" name="TextBox 10"/>
          <p:cNvSpPr txBox="1"/>
          <p:nvPr/>
        </p:nvSpPr>
        <p:spPr>
          <a:xfrm rot="16200000">
            <a:off x="6191363" y="3903058"/>
            <a:ext cx="2417699" cy="369332"/>
          </a:xfrm>
          <a:prstGeom prst="rect">
            <a:avLst/>
          </a:prstGeom>
          <a:noFill/>
        </p:spPr>
        <p:txBody>
          <a:bodyPr wrap="none" rtlCol="0">
            <a:spAutoFit/>
          </a:bodyPr>
          <a:lstStyle/>
          <a:p>
            <a:r>
              <a:rPr lang="en-US" dirty="0"/>
              <a:t>technology innovation</a:t>
            </a:r>
          </a:p>
        </p:txBody>
      </p:sp>
      <p:sp>
        <p:nvSpPr>
          <p:cNvPr id="12" name="TextBox 11"/>
          <p:cNvSpPr txBox="1"/>
          <p:nvPr/>
        </p:nvSpPr>
        <p:spPr>
          <a:xfrm rot="16200000">
            <a:off x="4139968" y="3772547"/>
            <a:ext cx="941859" cy="369332"/>
          </a:xfrm>
          <a:prstGeom prst="rect">
            <a:avLst/>
          </a:prstGeom>
          <a:noFill/>
        </p:spPr>
        <p:txBody>
          <a:bodyPr wrap="none" rtlCol="0">
            <a:spAutoFit/>
          </a:bodyPr>
          <a:lstStyle/>
          <a:p>
            <a:r>
              <a:rPr lang="en-US" dirty="0"/>
              <a:t>patents</a:t>
            </a:r>
          </a:p>
        </p:txBody>
      </p:sp>
      <p:sp>
        <p:nvSpPr>
          <p:cNvPr id="13" name="TextBox 12"/>
          <p:cNvSpPr txBox="1"/>
          <p:nvPr/>
        </p:nvSpPr>
        <p:spPr>
          <a:xfrm rot="16200000">
            <a:off x="6066276" y="3777457"/>
            <a:ext cx="1929209" cy="369332"/>
          </a:xfrm>
          <a:prstGeom prst="rect">
            <a:avLst/>
          </a:prstGeom>
          <a:noFill/>
        </p:spPr>
        <p:txBody>
          <a:bodyPr wrap="none" rtlCol="0">
            <a:spAutoFit/>
          </a:bodyPr>
          <a:lstStyle/>
          <a:p>
            <a:r>
              <a:rPr lang="en-US" dirty="0"/>
              <a:t>resource scarcity</a:t>
            </a:r>
          </a:p>
        </p:txBody>
      </p:sp>
      <p:sp>
        <p:nvSpPr>
          <p:cNvPr id="14" name="TextBox 13"/>
          <p:cNvSpPr txBox="1"/>
          <p:nvPr/>
        </p:nvSpPr>
        <p:spPr>
          <a:xfrm rot="16200000">
            <a:off x="4913064" y="2851496"/>
            <a:ext cx="1429222" cy="369332"/>
          </a:xfrm>
          <a:prstGeom prst="rect">
            <a:avLst/>
          </a:prstGeom>
          <a:noFill/>
        </p:spPr>
        <p:txBody>
          <a:bodyPr wrap="none" rtlCol="0">
            <a:spAutoFit/>
          </a:bodyPr>
          <a:lstStyle/>
          <a:p>
            <a:r>
              <a:rPr lang="en-US" dirty="0"/>
              <a:t>data privacy</a:t>
            </a:r>
          </a:p>
        </p:txBody>
      </p:sp>
      <p:sp>
        <p:nvSpPr>
          <p:cNvPr id="15" name="TextBox 14"/>
          <p:cNvSpPr txBox="1"/>
          <p:nvPr/>
        </p:nvSpPr>
        <p:spPr>
          <a:xfrm rot="16200000">
            <a:off x="4762948" y="4917646"/>
            <a:ext cx="1775584" cy="369332"/>
          </a:xfrm>
          <a:prstGeom prst="rect">
            <a:avLst/>
          </a:prstGeom>
          <a:noFill/>
        </p:spPr>
        <p:txBody>
          <a:bodyPr wrap="none" rtlCol="0">
            <a:spAutoFit/>
          </a:bodyPr>
          <a:lstStyle/>
          <a:p>
            <a:r>
              <a:rPr lang="en-US" dirty="0"/>
              <a:t>location privacy</a:t>
            </a:r>
          </a:p>
        </p:txBody>
      </p:sp>
      <p:sp>
        <p:nvSpPr>
          <p:cNvPr id="17" name="Rectangle 16"/>
          <p:cNvSpPr/>
          <p:nvPr/>
        </p:nvSpPr>
        <p:spPr>
          <a:xfrm>
            <a:off x="0" y="3484310"/>
            <a:ext cx="826443"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IP</a:t>
            </a:r>
          </a:p>
        </p:txBody>
      </p:sp>
      <p:sp>
        <p:nvSpPr>
          <p:cNvPr id="18" name="TextBox 17"/>
          <p:cNvSpPr txBox="1"/>
          <p:nvPr/>
        </p:nvSpPr>
        <p:spPr>
          <a:xfrm rot="16200000">
            <a:off x="7511193" y="2946584"/>
            <a:ext cx="1147219" cy="369332"/>
          </a:xfrm>
          <a:prstGeom prst="rect">
            <a:avLst/>
          </a:prstGeom>
          <a:noFill/>
        </p:spPr>
        <p:txBody>
          <a:bodyPr wrap="none" rtlCol="0">
            <a:spAutoFit/>
          </a:bodyPr>
          <a:lstStyle/>
          <a:p>
            <a:r>
              <a:rPr lang="en-US" dirty="0"/>
              <a:t>data theft</a:t>
            </a:r>
          </a:p>
        </p:txBody>
      </p:sp>
      <p:sp>
        <p:nvSpPr>
          <p:cNvPr id="19" name="TextBox 18"/>
          <p:cNvSpPr txBox="1"/>
          <p:nvPr/>
        </p:nvSpPr>
        <p:spPr>
          <a:xfrm rot="16200000">
            <a:off x="7492033" y="4749273"/>
            <a:ext cx="1185541" cy="369332"/>
          </a:xfrm>
          <a:prstGeom prst="rect">
            <a:avLst/>
          </a:prstGeom>
          <a:noFill/>
        </p:spPr>
        <p:txBody>
          <a:bodyPr wrap="none" rtlCol="0">
            <a:spAutoFit/>
          </a:bodyPr>
          <a:lstStyle/>
          <a:p>
            <a:r>
              <a:rPr lang="en-US" dirty="0"/>
              <a:t>disruption</a:t>
            </a:r>
          </a:p>
        </p:txBody>
      </p:sp>
    </p:spTree>
    <p:extLst>
      <p:ext uri="{BB962C8B-B14F-4D97-AF65-F5344CB8AC3E}">
        <p14:creationId xmlns:p14="http://schemas.microsoft.com/office/powerpoint/2010/main" val="1462514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layering?</a:t>
            </a:r>
          </a:p>
        </p:txBody>
      </p:sp>
      <p:sp>
        <p:nvSpPr>
          <p:cNvPr id="3" name="Content Placeholder 2"/>
          <p:cNvSpPr>
            <a:spLocks noGrp="1"/>
          </p:cNvSpPr>
          <p:nvPr>
            <p:ph idx="1"/>
          </p:nvPr>
        </p:nvSpPr>
        <p:spPr/>
        <p:txBody>
          <a:bodyPr>
            <a:normAutofit/>
          </a:bodyPr>
          <a:lstStyle/>
          <a:p>
            <a:r>
              <a:rPr lang="en-US" dirty="0"/>
              <a:t>Perform functions once</a:t>
            </a:r>
          </a:p>
          <a:p>
            <a:pPr lvl="1"/>
            <a:r>
              <a:rPr lang="en-US" dirty="0"/>
              <a:t>upper layers rely on lower layers</a:t>
            </a:r>
          </a:p>
          <a:p>
            <a:pPr lvl="1"/>
            <a:r>
              <a:rPr lang="en-US" dirty="0"/>
              <a:t>in theory (see: “end-to-end principle”)</a:t>
            </a:r>
          </a:p>
          <a:p>
            <a:r>
              <a:rPr lang="en-US" dirty="0"/>
              <a:t>Common in engineering and society</a:t>
            </a:r>
          </a:p>
          <a:p>
            <a:pPr lvl="1"/>
            <a:r>
              <a:rPr lang="en-US" dirty="0"/>
              <a:t>postal system, operating systems &amp; other APIs, buildings, …</a:t>
            </a:r>
          </a:p>
          <a:p>
            <a:pPr lvl="1"/>
            <a:r>
              <a:rPr lang="en-US" dirty="0"/>
              <a:t>but not always formal or deep</a:t>
            </a:r>
          </a:p>
          <a:p>
            <a:pPr lvl="1"/>
            <a:r>
              <a:rPr lang="en-US" dirty="0"/>
              <a:t>model of a (legal) contract</a:t>
            </a:r>
          </a:p>
          <a:p>
            <a:r>
              <a:rPr lang="en-US" dirty="0"/>
              <a:t>Change implementation without affecting relying parties</a:t>
            </a:r>
          </a:p>
          <a:p>
            <a:pPr lvl="1"/>
            <a:r>
              <a:rPr lang="en-US" dirty="0"/>
              <a:t>minimize communications, “information hiding”, “isolation”</a:t>
            </a:r>
          </a:p>
          <a:p>
            <a:pPr lvl="1"/>
            <a:r>
              <a:rPr lang="en-US" dirty="0"/>
              <a:t>“black box”</a:t>
            </a:r>
          </a:p>
          <a:p>
            <a:r>
              <a:rPr lang="en-US" dirty="0"/>
              <a:t>Topological and administrative scoping</a:t>
            </a:r>
          </a:p>
          <a:p>
            <a:pPr lvl="1"/>
            <a:r>
              <a:rPr lang="en-US" dirty="0"/>
              <a:t>single </a:t>
            </a:r>
            <a:r>
              <a:rPr lang="en-US" i="1" dirty="0"/>
              <a:t>physical</a:t>
            </a:r>
            <a:r>
              <a:rPr lang="en-US" dirty="0"/>
              <a:t> connection technology</a:t>
            </a:r>
          </a:p>
          <a:p>
            <a:pPr lvl="1"/>
            <a:r>
              <a:rPr lang="en-US" dirty="0"/>
              <a:t>single vs. multiple </a:t>
            </a:r>
            <a:r>
              <a:rPr lang="en-US" i="1" dirty="0"/>
              <a:t>administrative</a:t>
            </a:r>
            <a:r>
              <a:rPr lang="en-US" dirty="0"/>
              <a:t> domains</a:t>
            </a:r>
          </a:p>
        </p:txBody>
      </p:sp>
      <p:sp>
        <p:nvSpPr>
          <p:cNvPr id="4" name="Date Placeholder 3"/>
          <p:cNvSpPr>
            <a:spLocks noGrp="1"/>
          </p:cNvSpPr>
          <p:nvPr>
            <p:ph type="dt" sz="half" idx="10"/>
          </p:nvPr>
        </p:nvSpPr>
        <p:spPr/>
        <p:txBody>
          <a:bodyPr/>
          <a:lstStyle/>
          <a:p>
            <a:fld id="{0988D5AD-7512-9243-8F9C-375B6872A71B}"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21</a:t>
            </a:fld>
            <a:endParaRPr lang="en-US"/>
          </a:p>
        </p:txBody>
      </p:sp>
    </p:spTree>
    <p:extLst>
      <p:ext uri="{BB962C8B-B14F-4D97-AF65-F5344CB8AC3E}">
        <p14:creationId xmlns:p14="http://schemas.microsoft.com/office/powerpoint/2010/main" val="2007969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OSI model background</a:t>
            </a:r>
            <a:endParaRPr lang="en-US" dirty="0"/>
          </a:p>
        </p:txBody>
      </p:sp>
      <p:sp>
        <p:nvSpPr>
          <p:cNvPr id="12291" name="Rectangle 3"/>
          <p:cNvSpPr>
            <a:spLocks noGrp="1" noChangeArrowheads="1"/>
          </p:cNvSpPr>
          <p:nvPr>
            <p:ph idx="1"/>
          </p:nvPr>
        </p:nvSpPr>
        <p:spPr/>
        <p:txBody>
          <a:bodyPr/>
          <a:lstStyle/>
          <a:p>
            <a:r>
              <a:rPr lang="en-US"/>
              <a:t>Introduced in 1978 and revised in 1984</a:t>
            </a:r>
          </a:p>
          <a:p>
            <a:pPr lvl="1"/>
            <a:r>
              <a:rPr lang="en-US"/>
              <a:t>first formal attempt to codify engineering practice</a:t>
            </a:r>
          </a:p>
          <a:p>
            <a:pPr lvl="1"/>
            <a:r>
              <a:rPr lang="en-US"/>
              <a:t>slice big problem into manageable areas of concern</a:t>
            </a:r>
          </a:p>
          <a:p>
            <a:r>
              <a:rPr lang="en-US"/>
              <a:t>Formulates the communication process into structured layers</a:t>
            </a:r>
          </a:p>
          <a:p>
            <a:r>
              <a:rPr lang="en-US"/>
              <a:t>There are seven layers in the model </a:t>
            </a:r>
            <a:r>
              <a:rPr lang="en-US">
                <a:sym typeface="Wingdings"/>
              </a:rPr>
              <a:t> </a:t>
            </a:r>
            <a:r>
              <a:rPr lang="en-US"/>
              <a:t>the 7-Layer model</a:t>
            </a:r>
            <a:endParaRPr lang="en-US" dirty="0"/>
          </a:p>
        </p:txBody>
      </p:sp>
      <p:sp>
        <p:nvSpPr>
          <p:cNvPr id="2" name="Date Placeholder 1"/>
          <p:cNvSpPr>
            <a:spLocks noGrp="1"/>
          </p:cNvSpPr>
          <p:nvPr>
            <p:ph type="dt" sz="half" idx="10"/>
          </p:nvPr>
        </p:nvSpPr>
        <p:spPr/>
        <p:txBody>
          <a:bodyPr/>
          <a:lstStyle/>
          <a:p>
            <a:fld id="{7CD11288-A253-D643-A4D8-FD2C517D80F7}" type="datetime1">
              <a:rPr lang="en-US" smtClean="0"/>
              <a:pPr/>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pPr/>
              <a:t>22</a:t>
            </a:fld>
            <a:endParaRPr lang="en-US"/>
          </a:p>
        </p:txBody>
      </p:sp>
    </p:spTree>
    <p:extLst>
      <p:ext uri="{BB962C8B-B14F-4D97-AF65-F5344CB8AC3E}">
        <p14:creationId xmlns:p14="http://schemas.microsoft.com/office/powerpoint/2010/main" val="17563308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The function of a layer</a:t>
            </a:r>
            <a:endParaRPr lang="en-US" dirty="0"/>
          </a:p>
        </p:txBody>
      </p:sp>
      <p:sp>
        <p:nvSpPr>
          <p:cNvPr id="30723" name="Rectangle 3"/>
          <p:cNvSpPr>
            <a:spLocks noGrp="1" noChangeArrowheads="1"/>
          </p:cNvSpPr>
          <p:nvPr>
            <p:ph idx="1"/>
          </p:nvPr>
        </p:nvSpPr>
        <p:spPr/>
        <p:txBody>
          <a:bodyPr/>
          <a:lstStyle/>
          <a:p>
            <a:r>
              <a:rPr lang="en-US"/>
              <a:t>Each layer deals with a subset of aspects of networking</a:t>
            </a:r>
          </a:p>
          <a:p>
            <a:pPr lvl="1"/>
            <a:r>
              <a:rPr lang="en-US"/>
              <a:t>e.g., Layer 1 deals with the communication media</a:t>
            </a:r>
          </a:p>
          <a:p>
            <a:r>
              <a:rPr lang="en-US"/>
              <a:t>Each layer communicates with the adjacent layers</a:t>
            </a:r>
          </a:p>
          <a:p>
            <a:pPr lvl="1"/>
            <a:r>
              <a:rPr lang="en-US"/>
              <a:t>In both directions</a:t>
            </a:r>
          </a:p>
          <a:p>
            <a:pPr lvl="1"/>
            <a:r>
              <a:rPr lang="en-US"/>
              <a:t>Example: Network layer communicates with:</a:t>
            </a:r>
          </a:p>
          <a:p>
            <a:pPr lvl="2"/>
            <a:r>
              <a:rPr lang="en-US"/>
              <a:t>transport layer</a:t>
            </a:r>
          </a:p>
          <a:p>
            <a:pPr lvl="2"/>
            <a:r>
              <a:rPr lang="en-US"/>
              <a:t>data link layer</a:t>
            </a:r>
          </a:p>
          <a:p>
            <a:r>
              <a:rPr lang="en-US"/>
              <a:t>Each layer formats the data packet</a:t>
            </a:r>
          </a:p>
          <a:p>
            <a:pPr lvl="1"/>
            <a:r>
              <a:rPr lang="en-US"/>
              <a:t>Example: adds or deletes addresses</a:t>
            </a:r>
            <a:endParaRPr lang="en-US" dirty="0"/>
          </a:p>
        </p:txBody>
      </p:sp>
      <p:sp>
        <p:nvSpPr>
          <p:cNvPr id="2" name="Date Placeholder 1"/>
          <p:cNvSpPr>
            <a:spLocks noGrp="1"/>
          </p:cNvSpPr>
          <p:nvPr>
            <p:ph type="dt" sz="half" idx="10"/>
          </p:nvPr>
        </p:nvSpPr>
        <p:spPr/>
        <p:txBody>
          <a:bodyPr/>
          <a:lstStyle/>
          <a:p>
            <a:fld id="{37614A1B-CAB0-1945-A073-89056CB533F8}"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pPr/>
              <a:t>23</a:t>
            </a:fld>
            <a:endParaRPr lang="en-US"/>
          </a:p>
        </p:txBody>
      </p:sp>
    </p:spTree>
    <p:extLst>
      <p:ext uri="{BB962C8B-B14F-4D97-AF65-F5344CB8AC3E}">
        <p14:creationId xmlns:p14="http://schemas.microsoft.com/office/powerpoint/2010/main" val="28433183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68FF13-4675-7140-BD16-E297DB161E42}"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24</a:t>
            </a:fld>
            <a:endParaRPr lang="en-US"/>
          </a:p>
        </p:txBody>
      </p:sp>
      <p:sp>
        <p:nvSpPr>
          <p:cNvPr id="2" name="Title 1"/>
          <p:cNvSpPr>
            <a:spLocks noGrp="1"/>
          </p:cNvSpPr>
          <p:nvPr>
            <p:ph type="title"/>
          </p:nvPr>
        </p:nvSpPr>
        <p:spPr/>
        <p:txBody>
          <a:bodyPr/>
          <a:lstStyle/>
          <a:p>
            <a:r>
              <a:rPr lang="en-US" dirty="0"/>
              <a:t>Layers </a:t>
            </a:r>
            <a:r>
              <a:rPr lang="en-US" dirty="0">
                <a:sym typeface="Wingdings"/>
              </a:rPr>
              <a:t> wrapping</a:t>
            </a:r>
            <a:endParaRPr lang="en-US" dirty="0"/>
          </a:p>
        </p:txBody>
      </p:sp>
      <p:pic>
        <p:nvPicPr>
          <p:cNvPr id="6" name="Picture 5"/>
          <p:cNvPicPr>
            <a:picLocks noChangeAspect="1"/>
          </p:cNvPicPr>
          <p:nvPr/>
        </p:nvPicPr>
        <p:blipFill>
          <a:blip r:embed="rId3"/>
          <a:stretch>
            <a:fillRect/>
          </a:stretch>
        </p:blipFill>
        <p:spPr>
          <a:xfrm>
            <a:off x="1756125" y="2112282"/>
            <a:ext cx="6161316" cy="3696790"/>
          </a:xfrm>
          <a:prstGeom prst="rect">
            <a:avLst/>
          </a:prstGeom>
        </p:spPr>
      </p:pic>
      <p:sp>
        <p:nvSpPr>
          <p:cNvPr id="8" name="TextBox 7"/>
          <p:cNvSpPr txBox="1"/>
          <p:nvPr/>
        </p:nvSpPr>
        <p:spPr>
          <a:xfrm>
            <a:off x="814508" y="6254803"/>
            <a:ext cx="7250703" cy="369332"/>
          </a:xfrm>
          <a:prstGeom prst="rect">
            <a:avLst/>
          </a:prstGeom>
          <a:solidFill>
            <a:schemeClr val="bg1">
              <a:lumMod val="85000"/>
            </a:schemeClr>
          </a:solidFill>
        </p:spPr>
        <p:txBody>
          <a:bodyPr wrap="none" rtlCol="0">
            <a:spAutoFit/>
          </a:bodyPr>
          <a:lstStyle/>
          <a:p>
            <a:r>
              <a:rPr lang="en-US" dirty="0"/>
              <a:t>applies to other “networks” </a:t>
            </a:r>
            <a:r>
              <a:rPr lang="mr-IN" dirty="0"/>
              <a:t>–</a:t>
            </a:r>
            <a:r>
              <a:rPr lang="en-US" dirty="0"/>
              <a:t> FireWire, USB, SCSI, SS7 (telecom), </a:t>
            </a:r>
            <a:r>
              <a:rPr lang="mr-IN" dirty="0"/>
              <a:t>…</a:t>
            </a:r>
            <a:endParaRPr lang="en-US" dirty="0"/>
          </a:p>
        </p:txBody>
      </p:sp>
    </p:spTree>
    <p:extLst>
      <p:ext uri="{BB962C8B-B14F-4D97-AF65-F5344CB8AC3E}">
        <p14:creationId xmlns:p14="http://schemas.microsoft.com/office/powerpoint/2010/main" val="184303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5BB71-631E-B34D-8CAF-6866C4D32947}" type="datetime1">
              <a:rPr lang="en-US" smtClean="0"/>
              <a:pPr/>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pPr/>
              <a:t>25</a:t>
            </a:fld>
            <a:endParaRPr lang="en-US"/>
          </a:p>
        </p:txBody>
      </p:sp>
      <p:sp>
        <p:nvSpPr>
          <p:cNvPr id="28674" name="Rectangle 2"/>
          <p:cNvSpPr>
            <a:spLocks noGrp="1" noChangeArrowheads="1"/>
          </p:cNvSpPr>
          <p:nvPr>
            <p:ph type="title"/>
          </p:nvPr>
        </p:nvSpPr>
        <p:spPr/>
        <p:txBody>
          <a:bodyPr/>
          <a:lstStyle/>
          <a:p>
            <a:r>
              <a:rPr lang="en-US"/>
              <a:t>The (theoretical) layered approach to communication</a:t>
            </a:r>
            <a:endParaRPr lang="en-US" dirty="0"/>
          </a:p>
        </p:txBody>
      </p:sp>
      <p:sp>
        <p:nvSpPr>
          <p:cNvPr id="28675" name="Rectangle 3"/>
          <p:cNvSpPr>
            <a:spLocks noChangeArrowheads="1"/>
          </p:cNvSpPr>
          <p:nvPr/>
        </p:nvSpPr>
        <p:spPr bwMode="auto">
          <a:xfrm>
            <a:off x="1981200" y="1607227"/>
            <a:ext cx="5168900" cy="589873"/>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wrap="none" lIns="92075" tIns="46038" rIns="92075" bIns="46038" anchor="ctr">
            <a:flatTx/>
          </a:bodyPr>
          <a:lstStyle/>
          <a:p>
            <a:r>
              <a:rPr lang="en-US" dirty="0"/>
              <a:t>7. Application</a:t>
            </a:r>
          </a:p>
          <a:p>
            <a:r>
              <a:rPr lang="en-US" sz="1600" dirty="0"/>
              <a:t>message format, human-machine interface</a:t>
            </a:r>
          </a:p>
        </p:txBody>
      </p:sp>
      <p:sp>
        <p:nvSpPr>
          <p:cNvPr id="28676" name="Rectangle 4"/>
          <p:cNvSpPr>
            <a:spLocks noChangeArrowheads="1"/>
          </p:cNvSpPr>
          <p:nvPr/>
        </p:nvSpPr>
        <p:spPr bwMode="auto">
          <a:xfrm>
            <a:off x="1981200" y="2438399"/>
            <a:ext cx="5168900" cy="518105"/>
          </a:xfrm>
          <a:prstGeom prst="rect">
            <a:avLst/>
          </a:prstGeom>
          <a:ln/>
          <a:extLst/>
        </p:spPr>
        <p:style>
          <a:lnRef idx="2">
            <a:schemeClr val="accent6">
              <a:shade val="50000"/>
            </a:schemeClr>
          </a:lnRef>
          <a:fillRef idx="1">
            <a:schemeClr val="accent6"/>
          </a:fillRef>
          <a:effectRef idx="0">
            <a:schemeClr val="accent6"/>
          </a:effectRef>
          <a:fontRef idx="minor">
            <a:schemeClr val="lt1"/>
          </a:fontRef>
        </p:style>
        <p:txBody>
          <a:bodyPr wrap="none" lIns="92075" tIns="46038" rIns="92075" bIns="46038" anchor="ctr">
            <a:flatTx/>
          </a:bodyPr>
          <a:lstStyle/>
          <a:p>
            <a:r>
              <a:rPr lang="en-US" dirty="0"/>
              <a:t>6. Presentation</a:t>
            </a:r>
          </a:p>
          <a:p>
            <a:r>
              <a:rPr lang="en-US" sz="1600" dirty="0"/>
              <a:t>serialization, encryption, compression</a:t>
            </a:r>
          </a:p>
        </p:txBody>
      </p:sp>
      <p:sp>
        <p:nvSpPr>
          <p:cNvPr id="28677" name="Rectangle 5"/>
          <p:cNvSpPr>
            <a:spLocks noChangeArrowheads="1"/>
          </p:cNvSpPr>
          <p:nvPr/>
        </p:nvSpPr>
        <p:spPr bwMode="auto">
          <a:xfrm>
            <a:off x="1981200" y="3124200"/>
            <a:ext cx="5168900" cy="444500"/>
          </a:xfrm>
          <a:prstGeom prst="rect">
            <a:avLst/>
          </a:prstGeom>
          <a:ln/>
          <a:extLst/>
        </p:spPr>
        <p:style>
          <a:lnRef idx="2">
            <a:schemeClr val="accent6">
              <a:shade val="50000"/>
            </a:schemeClr>
          </a:lnRef>
          <a:fillRef idx="1">
            <a:schemeClr val="accent6"/>
          </a:fillRef>
          <a:effectRef idx="0">
            <a:schemeClr val="accent6"/>
          </a:effectRef>
          <a:fontRef idx="minor">
            <a:schemeClr val="lt1"/>
          </a:fontRef>
        </p:style>
        <p:txBody>
          <a:bodyPr wrap="none" lIns="92075" tIns="46038" rIns="92075" bIns="46038" anchor="ctr">
            <a:flatTx/>
          </a:bodyPr>
          <a:lstStyle/>
          <a:p>
            <a:r>
              <a:rPr lang="en-US" dirty="0"/>
              <a:t>5. Session</a:t>
            </a:r>
          </a:p>
          <a:p>
            <a:r>
              <a:rPr lang="en-US" sz="1600" dirty="0"/>
              <a:t>authentication, permissions, restoration, state</a:t>
            </a:r>
          </a:p>
        </p:txBody>
      </p:sp>
      <p:sp>
        <p:nvSpPr>
          <p:cNvPr id="28678" name="Rectangle 6"/>
          <p:cNvSpPr>
            <a:spLocks noChangeArrowheads="1"/>
          </p:cNvSpPr>
          <p:nvPr/>
        </p:nvSpPr>
        <p:spPr bwMode="auto">
          <a:xfrm>
            <a:off x="1981200" y="3690671"/>
            <a:ext cx="5168900" cy="563829"/>
          </a:xfrm>
          <a:prstGeom prst="rect">
            <a:avLst/>
          </a:prstGeom>
          <a:ln/>
          <a:extLst/>
        </p:spPr>
        <p:style>
          <a:lnRef idx="2">
            <a:schemeClr val="accent1">
              <a:shade val="50000"/>
            </a:schemeClr>
          </a:lnRef>
          <a:fillRef idx="1">
            <a:schemeClr val="accent1"/>
          </a:fillRef>
          <a:effectRef idx="0">
            <a:schemeClr val="accent1"/>
          </a:effectRef>
          <a:fontRef idx="minor">
            <a:schemeClr val="lt1"/>
          </a:fontRef>
        </p:style>
        <p:txBody>
          <a:bodyPr wrap="none" lIns="92075" tIns="46038" rIns="92075" bIns="46038" anchor="ctr">
            <a:flatTx/>
          </a:bodyPr>
          <a:lstStyle/>
          <a:p>
            <a:r>
              <a:rPr lang="en-US" dirty="0"/>
              <a:t>4. Transport</a:t>
            </a:r>
          </a:p>
          <a:p>
            <a:r>
              <a:rPr lang="en-US" sz="1600" dirty="0"/>
              <a:t>end-to-end reliability, flow &amp; congestion control</a:t>
            </a:r>
          </a:p>
        </p:txBody>
      </p:sp>
      <p:sp>
        <p:nvSpPr>
          <p:cNvPr id="28679" name="Rectangle 7"/>
          <p:cNvSpPr>
            <a:spLocks noChangeArrowheads="1"/>
          </p:cNvSpPr>
          <p:nvPr/>
        </p:nvSpPr>
        <p:spPr bwMode="auto">
          <a:xfrm>
            <a:off x="1981200" y="4404994"/>
            <a:ext cx="5168900" cy="535306"/>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lIns="92075" tIns="46038" rIns="92075" bIns="46038" anchor="ctr">
            <a:flatTx/>
          </a:bodyPr>
          <a:lstStyle/>
          <a:p>
            <a:r>
              <a:rPr lang="en-US" dirty="0"/>
              <a:t>3. Network</a:t>
            </a:r>
          </a:p>
          <a:p>
            <a:r>
              <a:rPr lang="en-US" sz="1600" dirty="0"/>
              <a:t>network addressing, end-to-end routing</a:t>
            </a:r>
          </a:p>
        </p:txBody>
      </p:sp>
      <p:sp>
        <p:nvSpPr>
          <p:cNvPr id="28680" name="Rectangle 8"/>
          <p:cNvSpPr>
            <a:spLocks noChangeArrowheads="1"/>
          </p:cNvSpPr>
          <p:nvPr/>
        </p:nvSpPr>
        <p:spPr bwMode="auto">
          <a:xfrm>
            <a:off x="1981200" y="5090794"/>
            <a:ext cx="5168900" cy="535306"/>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lIns="92075" tIns="46038" rIns="92075" bIns="46038" anchor="ctr">
            <a:flatTx/>
          </a:bodyPr>
          <a:lstStyle/>
          <a:p>
            <a:r>
              <a:rPr lang="en-US" dirty="0"/>
              <a:t>2. Data Link</a:t>
            </a:r>
          </a:p>
          <a:p>
            <a:r>
              <a:rPr lang="en-US" sz="1600" dirty="0"/>
              <a:t>link flow control, error detection, framing</a:t>
            </a:r>
          </a:p>
        </p:txBody>
      </p:sp>
      <p:sp>
        <p:nvSpPr>
          <p:cNvPr id="28681" name="Rectangle 9"/>
          <p:cNvSpPr>
            <a:spLocks noChangeArrowheads="1"/>
          </p:cNvSpPr>
          <p:nvPr/>
        </p:nvSpPr>
        <p:spPr bwMode="auto">
          <a:xfrm>
            <a:off x="1981200" y="5776594"/>
            <a:ext cx="5168900" cy="535306"/>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lIns="92075" tIns="46038" rIns="92075" bIns="46038" anchor="ctr">
            <a:flatTx/>
          </a:bodyPr>
          <a:lstStyle/>
          <a:p>
            <a:pPr marL="342900" indent="-342900">
              <a:buAutoNum type="arabicPeriod"/>
            </a:pPr>
            <a:r>
              <a:rPr lang="en-US" dirty="0"/>
              <a:t>Physical</a:t>
            </a:r>
          </a:p>
          <a:p>
            <a:r>
              <a:rPr lang="en-US" sz="1600" dirty="0"/>
              <a:t>analog-digital (bit stream)</a:t>
            </a:r>
          </a:p>
        </p:txBody>
      </p:sp>
      <p:sp>
        <p:nvSpPr>
          <p:cNvPr id="5" name="TextBox 4"/>
          <p:cNvSpPr txBox="1"/>
          <p:nvPr/>
        </p:nvSpPr>
        <p:spPr>
          <a:xfrm>
            <a:off x="178589" y="1904862"/>
            <a:ext cx="1433956" cy="369332"/>
          </a:xfrm>
          <a:prstGeom prst="rect">
            <a:avLst/>
          </a:prstGeom>
          <a:noFill/>
        </p:spPr>
        <p:txBody>
          <a:bodyPr wrap="none" rtlCol="0">
            <a:spAutoFit/>
          </a:bodyPr>
          <a:lstStyle/>
          <a:p>
            <a:r>
              <a:rPr lang="en-US" dirty="0"/>
              <a:t>“OSI model”</a:t>
            </a:r>
          </a:p>
        </p:txBody>
      </p:sp>
      <p:sp>
        <p:nvSpPr>
          <p:cNvPr id="6" name="TextBox 5"/>
          <p:cNvSpPr txBox="1"/>
          <p:nvPr/>
        </p:nvSpPr>
        <p:spPr>
          <a:xfrm>
            <a:off x="7371753" y="5837476"/>
            <a:ext cx="1198052" cy="369332"/>
          </a:xfrm>
          <a:prstGeom prst="rect">
            <a:avLst/>
          </a:prstGeom>
          <a:noFill/>
        </p:spPr>
        <p:txBody>
          <a:bodyPr wrap="none" rtlCol="0">
            <a:spAutoFit/>
          </a:bodyPr>
          <a:lstStyle/>
          <a:p>
            <a:r>
              <a:rPr lang="en-US" dirty="0"/>
              <a:t>bit stream</a:t>
            </a:r>
          </a:p>
        </p:txBody>
      </p:sp>
      <p:sp>
        <p:nvSpPr>
          <p:cNvPr id="7" name="TextBox 6"/>
          <p:cNvSpPr txBox="1"/>
          <p:nvPr/>
        </p:nvSpPr>
        <p:spPr>
          <a:xfrm rot="16200000">
            <a:off x="6865729" y="4554322"/>
            <a:ext cx="179821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packets</a:t>
            </a:r>
          </a:p>
          <a:p>
            <a:pPr algn="ctr"/>
            <a:r>
              <a:rPr lang="en-US" dirty="0"/>
              <a:t>(“frames”)</a:t>
            </a:r>
          </a:p>
        </p:txBody>
      </p:sp>
      <p:sp>
        <p:nvSpPr>
          <p:cNvPr id="16" name="TextBox 15"/>
          <p:cNvSpPr txBox="1"/>
          <p:nvPr/>
        </p:nvSpPr>
        <p:spPr>
          <a:xfrm>
            <a:off x="7413332" y="2629053"/>
            <a:ext cx="1252272"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t>messages</a:t>
            </a:r>
          </a:p>
          <a:p>
            <a:pPr algn="ctr"/>
            <a:r>
              <a:rPr lang="en-US" dirty="0"/>
              <a:t>byte stream</a:t>
            </a:r>
          </a:p>
        </p:txBody>
      </p:sp>
      <p:sp>
        <p:nvSpPr>
          <p:cNvPr id="17" name="TextBox 16"/>
          <p:cNvSpPr txBox="1"/>
          <p:nvPr/>
        </p:nvSpPr>
        <p:spPr>
          <a:xfrm>
            <a:off x="7371753" y="1572198"/>
            <a:ext cx="125227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a:t>structured content</a:t>
            </a:r>
          </a:p>
        </p:txBody>
      </p:sp>
    </p:spTree>
    <p:extLst>
      <p:ext uri="{BB962C8B-B14F-4D97-AF65-F5344CB8AC3E}">
        <p14:creationId xmlns:p14="http://schemas.microsoft.com/office/powerpoint/2010/main" val="13832432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1A4789-824B-9E47-8D2C-2788399B155B}"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26</a:t>
            </a:fld>
            <a:endParaRPr lang="en-US"/>
          </a:p>
        </p:txBody>
      </p:sp>
      <p:sp>
        <p:nvSpPr>
          <p:cNvPr id="2" name="Title 1"/>
          <p:cNvSpPr>
            <a:spLocks noGrp="1"/>
          </p:cNvSpPr>
          <p:nvPr>
            <p:ph type="title"/>
          </p:nvPr>
        </p:nvSpPr>
        <p:spPr/>
        <p:txBody>
          <a:bodyPr/>
          <a:lstStyle/>
          <a:p>
            <a:r>
              <a:rPr lang="en-US" dirty="0"/>
              <a:t>Layering</a:t>
            </a:r>
          </a:p>
        </p:txBody>
      </p:sp>
      <p:sp>
        <p:nvSpPr>
          <p:cNvPr id="6" name="Isosceles Triangle 5"/>
          <p:cNvSpPr/>
          <p:nvPr/>
        </p:nvSpPr>
        <p:spPr>
          <a:xfrm>
            <a:off x="2234188" y="2151760"/>
            <a:ext cx="2375294" cy="3174728"/>
          </a:xfrm>
          <a:prstGeom prst="triangl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000" dirty="0"/>
              <a:t>generality</a:t>
            </a:r>
          </a:p>
        </p:txBody>
      </p:sp>
      <p:sp>
        <p:nvSpPr>
          <p:cNvPr id="9" name="Isosceles Triangle 8"/>
          <p:cNvSpPr/>
          <p:nvPr/>
        </p:nvSpPr>
        <p:spPr>
          <a:xfrm flipV="1">
            <a:off x="5232703" y="1869562"/>
            <a:ext cx="2046045" cy="3456926"/>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algn="ctr"/>
            <a:r>
              <a:rPr lang="en-US" dirty="0"/>
              <a:t>functionality</a:t>
            </a:r>
          </a:p>
        </p:txBody>
      </p:sp>
      <p:sp>
        <p:nvSpPr>
          <p:cNvPr id="10" name="TextBox 9"/>
          <p:cNvSpPr txBox="1"/>
          <p:nvPr/>
        </p:nvSpPr>
        <p:spPr>
          <a:xfrm>
            <a:off x="3060863" y="1782428"/>
            <a:ext cx="736274" cy="369332"/>
          </a:xfrm>
          <a:prstGeom prst="rect">
            <a:avLst/>
          </a:prstGeom>
          <a:noFill/>
        </p:spPr>
        <p:txBody>
          <a:bodyPr wrap="none" rtlCol="0">
            <a:spAutoFit/>
          </a:bodyPr>
          <a:lstStyle/>
          <a:p>
            <a:r>
              <a:rPr lang="en-US" dirty="0"/>
              <a:t>email</a:t>
            </a:r>
          </a:p>
        </p:txBody>
      </p:sp>
      <p:sp>
        <p:nvSpPr>
          <p:cNvPr id="11" name="TextBox 10"/>
          <p:cNvSpPr txBox="1"/>
          <p:nvPr/>
        </p:nvSpPr>
        <p:spPr>
          <a:xfrm>
            <a:off x="2502773" y="5350005"/>
            <a:ext cx="1852453" cy="646331"/>
          </a:xfrm>
          <a:prstGeom prst="rect">
            <a:avLst/>
          </a:prstGeom>
          <a:noFill/>
        </p:spPr>
        <p:txBody>
          <a:bodyPr wrap="none" rtlCol="0">
            <a:spAutoFit/>
          </a:bodyPr>
          <a:lstStyle/>
          <a:p>
            <a:pPr algn="ctr"/>
            <a:r>
              <a:rPr lang="en-US" dirty="0"/>
              <a:t>any digital</a:t>
            </a:r>
          </a:p>
          <a:p>
            <a:pPr algn="ctr"/>
            <a:r>
              <a:rPr lang="en-US" dirty="0"/>
              <a:t>communications</a:t>
            </a:r>
          </a:p>
        </p:txBody>
      </p:sp>
      <p:sp>
        <p:nvSpPr>
          <p:cNvPr id="12" name="TextBox 11"/>
          <p:cNvSpPr txBox="1"/>
          <p:nvPr/>
        </p:nvSpPr>
        <p:spPr>
          <a:xfrm>
            <a:off x="5444362" y="5424020"/>
            <a:ext cx="1608997" cy="646331"/>
          </a:xfrm>
          <a:prstGeom prst="rect">
            <a:avLst/>
          </a:prstGeom>
          <a:noFill/>
        </p:spPr>
        <p:txBody>
          <a:bodyPr wrap="none" rtlCol="0">
            <a:spAutoFit/>
          </a:bodyPr>
          <a:lstStyle/>
          <a:p>
            <a:pPr algn="ctr"/>
            <a:r>
              <a:rPr lang="en-US" dirty="0"/>
              <a:t>unreliable bits</a:t>
            </a:r>
          </a:p>
          <a:p>
            <a:pPr algn="ctr"/>
            <a:r>
              <a:rPr lang="en-US" dirty="0"/>
              <a:t>over one link</a:t>
            </a:r>
          </a:p>
        </p:txBody>
      </p:sp>
      <p:sp>
        <p:nvSpPr>
          <p:cNvPr id="13" name="TextBox 12"/>
          <p:cNvSpPr txBox="1"/>
          <p:nvPr/>
        </p:nvSpPr>
        <p:spPr>
          <a:xfrm>
            <a:off x="4707104" y="1436612"/>
            <a:ext cx="2981480" cy="369332"/>
          </a:xfrm>
          <a:prstGeom prst="rect">
            <a:avLst/>
          </a:prstGeom>
          <a:noFill/>
        </p:spPr>
        <p:txBody>
          <a:bodyPr wrap="none" rtlCol="0">
            <a:spAutoFit/>
          </a:bodyPr>
          <a:lstStyle/>
          <a:p>
            <a:r>
              <a:rPr lang="en-US" dirty="0"/>
              <a:t>secure, reliable, world-wide</a:t>
            </a:r>
          </a:p>
        </p:txBody>
      </p:sp>
      <p:sp>
        <p:nvSpPr>
          <p:cNvPr id="14" name="TextBox 13"/>
          <p:cNvSpPr txBox="1"/>
          <p:nvPr/>
        </p:nvSpPr>
        <p:spPr>
          <a:xfrm>
            <a:off x="670256" y="2151760"/>
            <a:ext cx="441422" cy="369332"/>
          </a:xfrm>
          <a:prstGeom prst="rect">
            <a:avLst/>
          </a:prstGeom>
          <a:noFill/>
        </p:spPr>
        <p:txBody>
          <a:bodyPr wrap="none" rtlCol="0">
            <a:spAutoFit/>
          </a:bodyPr>
          <a:lstStyle/>
          <a:p>
            <a:r>
              <a:rPr lang="en-US" dirty="0"/>
              <a:t>L7</a:t>
            </a:r>
          </a:p>
        </p:txBody>
      </p:sp>
      <p:sp>
        <p:nvSpPr>
          <p:cNvPr id="15" name="TextBox 14"/>
          <p:cNvSpPr txBox="1"/>
          <p:nvPr/>
        </p:nvSpPr>
        <p:spPr>
          <a:xfrm>
            <a:off x="546803" y="4973283"/>
            <a:ext cx="1129749" cy="369332"/>
          </a:xfrm>
          <a:prstGeom prst="rect">
            <a:avLst/>
          </a:prstGeom>
          <a:noFill/>
        </p:spPr>
        <p:txBody>
          <a:bodyPr wrap="none" rtlCol="0">
            <a:spAutoFit/>
          </a:bodyPr>
          <a:lstStyle/>
          <a:p>
            <a:r>
              <a:rPr lang="en-US" dirty="0"/>
              <a:t>PHY (L1)</a:t>
            </a:r>
          </a:p>
        </p:txBody>
      </p:sp>
    </p:spTree>
    <p:extLst>
      <p:ext uri="{BB962C8B-B14F-4D97-AF65-F5344CB8AC3E}">
        <p14:creationId xmlns:p14="http://schemas.microsoft.com/office/powerpoint/2010/main" val="2961045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C7BA47-1104-944C-9FC2-2FEC2447DCE1}"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27</a:t>
            </a:fld>
            <a:endParaRPr lang="en-US"/>
          </a:p>
        </p:txBody>
      </p:sp>
      <p:sp>
        <p:nvSpPr>
          <p:cNvPr id="2" name="Title 1"/>
          <p:cNvSpPr>
            <a:spLocks noGrp="1"/>
          </p:cNvSpPr>
          <p:nvPr>
            <p:ph type="title"/>
          </p:nvPr>
        </p:nvSpPr>
        <p:spPr/>
        <p:txBody>
          <a:bodyPr/>
          <a:lstStyle/>
          <a:p>
            <a:r>
              <a:rPr lang="en-US" dirty="0"/>
              <a:t>The real model</a:t>
            </a:r>
          </a:p>
        </p:txBody>
      </p:sp>
      <p:pic>
        <p:nvPicPr>
          <p:cNvPr id="6" name="Picture 5"/>
          <p:cNvPicPr>
            <a:picLocks noChangeAspect="1"/>
          </p:cNvPicPr>
          <p:nvPr/>
        </p:nvPicPr>
        <p:blipFill>
          <a:blip r:embed="rId2"/>
          <a:stretch>
            <a:fillRect/>
          </a:stretch>
        </p:blipFill>
        <p:spPr>
          <a:xfrm>
            <a:off x="396252" y="1706439"/>
            <a:ext cx="4903532" cy="4903532"/>
          </a:xfrm>
          <a:prstGeom prst="rect">
            <a:avLst/>
          </a:prstGeom>
        </p:spPr>
      </p:pic>
      <p:pic>
        <p:nvPicPr>
          <p:cNvPr id="7" name="Picture 6"/>
          <p:cNvPicPr>
            <a:picLocks noChangeAspect="1"/>
          </p:cNvPicPr>
          <p:nvPr/>
        </p:nvPicPr>
        <p:blipFill>
          <a:blip r:embed="rId3"/>
          <a:stretch>
            <a:fillRect/>
          </a:stretch>
        </p:blipFill>
        <p:spPr>
          <a:xfrm>
            <a:off x="5299784" y="1706439"/>
            <a:ext cx="3591321" cy="4788428"/>
          </a:xfrm>
          <a:prstGeom prst="rect">
            <a:avLst/>
          </a:prstGeom>
        </p:spPr>
      </p:pic>
    </p:spTree>
    <p:extLst>
      <p:ext uri="{BB962C8B-B14F-4D97-AF65-F5344CB8AC3E}">
        <p14:creationId xmlns:p14="http://schemas.microsoft.com/office/powerpoint/2010/main" val="2240445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55602E-D45A-9846-966F-9529EA0FCBE2}"/>
              </a:ext>
            </a:extLst>
          </p:cNvPr>
          <p:cNvSpPr>
            <a:spLocks noGrp="1"/>
          </p:cNvSpPr>
          <p:nvPr>
            <p:ph type="dt" sz="half" idx="10"/>
          </p:nvPr>
        </p:nvSpPr>
        <p:spPr/>
        <p:txBody>
          <a:bodyPr/>
          <a:lstStyle/>
          <a:p>
            <a:fld id="{F7C3D065-9F51-7F4F-B354-B1821F06D8A4}" type="datetime1">
              <a:rPr lang="en-US" smtClean="0"/>
              <a:t>2/1/19</a:t>
            </a:fld>
            <a:endParaRPr lang="en-US"/>
          </a:p>
        </p:txBody>
      </p:sp>
      <p:sp>
        <p:nvSpPr>
          <p:cNvPr id="3" name="Footer Placeholder 2">
            <a:extLst>
              <a:ext uri="{FF2B5EF4-FFF2-40B4-BE49-F238E27FC236}">
                <a16:creationId xmlns:a16="http://schemas.microsoft.com/office/drawing/2014/main" id="{16A3B70C-3E6F-CE4F-BF17-417B23E05CC5}"/>
              </a:ext>
            </a:extLst>
          </p:cNvPr>
          <p:cNvSpPr>
            <a:spLocks noGrp="1"/>
          </p:cNvSpPr>
          <p:nvPr>
            <p:ph type="ftr" sz="quarter" idx="11"/>
          </p:nvPr>
        </p:nvSpPr>
        <p:spPr/>
        <p:txBody>
          <a:bodyPr/>
          <a:lstStyle/>
          <a:p>
            <a:r>
              <a:rPr lang="en-US"/>
              <a:t>ITEP</a:t>
            </a:r>
          </a:p>
        </p:txBody>
      </p:sp>
      <p:sp>
        <p:nvSpPr>
          <p:cNvPr id="4" name="Slide Number Placeholder 3">
            <a:extLst>
              <a:ext uri="{FF2B5EF4-FFF2-40B4-BE49-F238E27FC236}">
                <a16:creationId xmlns:a16="http://schemas.microsoft.com/office/drawing/2014/main" id="{C89CF666-5087-9F44-85F1-86A14AD795D4}"/>
              </a:ext>
            </a:extLst>
          </p:cNvPr>
          <p:cNvSpPr>
            <a:spLocks noGrp="1"/>
          </p:cNvSpPr>
          <p:nvPr>
            <p:ph type="sldNum" sz="quarter" idx="12"/>
          </p:nvPr>
        </p:nvSpPr>
        <p:spPr/>
        <p:txBody>
          <a:bodyPr/>
          <a:lstStyle/>
          <a:p>
            <a:fld id="{1DFC704A-5905-BB45-B847-BB7C2C18A0C5}" type="slidenum">
              <a:rPr lang="en-US" smtClean="0"/>
              <a:t>28</a:t>
            </a:fld>
            <a:endParaRPr lang="en-US"/>
          </a:p>
        </p:txBody>
      </p:sp>
      <p:sp>
        <p:nvSpPr>
          <p:cNvPr id="5" name="Title 4">
            <a:extLst>
              <a:ext uri="{FF2B5EF4-FFF2-40B4-BE49-F238E27FC236}">
                <a16:creationId xmlns:a16="http://schemas.microsoft.com/office/drawing/2014/main" id="{96EC7D12-4239-D945-87CD-C6EC908AB2D7}"/>
              </a:ext>
            </a:extLst>
          </p:cNvPr>
          <p:cNvSpPr>
            <a:spLocks noGrp="1"/>
          </p:cNvSpPr>
          <p:nvPr>
            <p:ph type="title"/>
          </p:nvPr>
        </p:nvSpPr>
        <p:spPr/>
        <p:txBody>
          <a:bodyPr/>
          <a:lstStyle/>
          <a:p>
            <a:r>
              <a:rPr lang="en-US" dirty="0"/>
              <a:t>The real model, </a:t>
            </a:r>
            <a:r>
              <a:rPr lang="en-US" dirty="0" err="1"/>
              <a:t>xkcd</a:t>
            </a:r>
            <a:endParaRPr lang="en-US" dirty="0"/>
          </a:p>
        </p:txBody>
      </p:sp>
      <p:pic>
        <p:nvPicPr>
          <p:cNvPr id="6" name="Picture 5">
            <a:extLst>
              <a:ext uri="{FF2B5EF4-FFF2-40B4-BE49-F238E27FC236}">
                <a16:creationId xmlns:a16="http://schemas.microsoft.com/office/drawing/2014/main" id="{697C0460-9557-9945-8A46-310F24C0730D}"/>
              </a:ext>
            </a:extLst>
          </p:cNvPr>
          <p:cNvPicPr>
            <a:picLocks noChangeAspect="1"/>
          </p:cNvPicPr>
          <p:nvPr/>
        </p:nvPicPr>
        <p:blipFill>
          <a:blip r:embed="rId2"/>
          <a:stretch>
            <a:fillRect/>
          </a:stretch>
        </p:blipFill>
        <p:spPr>
          <a:xfrm>
            <a:off x="2925433" y="1293420"/>
            <a:ext cx="3293134" cy="5245493"/>
          </a:xfrm>
          <a:prstGeom prst="rect">
            <a:avLst/>
          </a:prstGeom>
        </p:spPr>
      </p:pic>
      <p:sp>
        <p:nvSpPr>
          <p:cNvPr id="7" name="Rectangle 6">
            <a:extLst>
              <a:ext uri="{FF2B5EF4-FFF2-40B4-BE49-F238E27FC236}">
                <a16:creationId xmlns:a16="http://schemas.microsoft.com/office/drawing/2014/main" id="{3318F6D0-3C72-6741-AB19-B85A5A1F4F30}"/>
              </a:ext>
            </a:extLst>
          </p:cNvPr>
          <p:cNvSpPr/>
          <p:nvPr/>
        </p:nvSpPr>
        <p:spPr>
          <a:xfrm>
            <a:off x="6561467" y="6054910"/>
            <a:ext cx="2432654" cy="369332"/>
          </a:xfrm>
          <a:prstGeom prst="rect">
            <a:avLst/>
          </a:prstGeom>
        </p:spPr>
        <p:txBody>
          <a:bodyPr wrap="none">
            <a:spAutoFit/>
          </a:bodyPr>
          <a:lstStyle/>
          <a:p>
            <a:r>
              <a:rPr lang="en-US" dirty="0"/>
              <a:t>https://</a:t>
            </a:r>
            <a:r>
              <a:rPr lang="en-US" dirty="0" err="1"/>
              <a:t>xkcd.com</a:t>
            </a:r>
            <a:r>
              <a:rPr lang="en-US" dirty="0"/>
              <a:t>/2105/</a:t>
            </a:r>
          </a:p>
        </p:txBody>
      </p:sp>
    </p:spTree>
    <p:extLst>
      <p:ext uri="{BB962C8B-B14F-4D97-AF65-F5344CB8AC3E}">
        <p14:creationId xmlns:p14="http://schemas.microsoft.com/office/powerpoint/2010/main" val="2890195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DF4782C-F4CA-0847-AA7D-56F0C6B99E21}"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34" name="Slide Number Placeholder 3"/>
          <p:cNvSpPr>
            <a:spLocks noGrp="1"/>
          </p:cNvSpPr>
          <p:nvPr>
            <p:ph type="sldNum" sz="quarter" idx="12"/>
          </p:nvPr>
        </p:nvSpPr>
        <p:spPr/>
        <p:txBody>
          <a:bodyPr>
            <a:normAutofit/>
          </a:bodyPr>
          <a:lstStyle/>
          <a:p>
            <a:fld id="{7E55AB6F-293B-DF4B-94A3-68BA818F181F}" type="slidenum">
              <a:rPr lang="en-US" smtClean="0"/>
              <a:pPr/>
              <a:t>29</a:t>
            </a:fld>
            <a:endParaRPr lang="en-US"/>
          </a:p>
        </p:txBody>
      </p:sp>
      <p:sp>
        <p:nvSpPr>
          <p:cNvPr id="63520" name="Rectangle 32"/>
          <p:cNvSpPr>
            <a:spLocks noGrp="1" noChangeArrowheads="1"/>
          </p:cNvSpPr>
          <p:nvPr>
            <p:ph type="title"/>
          </p:nvPr>
        </p:nvSpPr>
        <p:spPr/>
        <p:txBody>
          <a:bodyPr/>
          <a:lstStyle/>
          <a:p>
            <a:r>
              <a:rPr lang="en-US"/>
              <a:t>The Internet Protocol Hourglass</a:t>
            </a:r>
            <a:endParaRPr lang="en-US" dirty="0"/>
          </a:p>
        </p:txBody>
      </p:sp>
      <p:grpSp>
        <p:nvGrpSpPr>
          <p:cNvPr id="63500" name="Group 12"/>
          <p:cNvGrpSpPr>
            <a:grpSpLocks/>
          </p:cNvGrpSpPr>
          <p:nvPr/>
        </p:nvGrpSpPr>
        <p:grpSpPr bwMode="auto">
          <a:xfrm>
            <a:off x="5261737" y="1219200"/>
            <a:ext cx="3198813" cy="5149850"/>
            <a:chOff x="0" y="0"/>
            <a:chExt cx="2015" cy="3244"/>
          </a:xfrm>
        </p:grpSpPr>
        <p:grpSp>
          <p:nvGrpSpPr>
            <p:cNvPr id="63501" name="Group 13"/>
            <p:cNvGrpSpPr>
              <a:grpSpLocks/>
            </p:cNvGrpSpPr>
            <p:nvPr/>
          </p:nvGrpSpPr>
          <p:grpSpPr bwMode="auto">
            <a:xfrm>
              <a:off x="96" y="192"/>
              <a:ext cx="1824" cy="2880"/>
              <a:chOff x="0" y="0"/>
              <a:chExt cx="1824" cy="2880"/>
            </a:xfrm>
          </p:grpSpPr>
          <p:sp>
            <p:nvSpPr>
              <p:cNvPr id="63502" name="Rectangle 14"/>
              <p:cNvSpPr>
                <a:spLocks/>
              </p:cNvSpPr>
              <p:nvPr/>
            </p:nvSpPr>
            <p:spPr bwMode="auto">
              <a:xfrm>
                <a:off x="0" y="1776"/>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3" name="Rectangle 15"/>
              <p:cNvSpPr>
                <a:spLocks/>
              </p:cNvSpPr>
              <p:nvPr/>
            </p:nvSpPr>
            <p:spPr bwMode="auto">
              <a:xfrm>
                <a:off x="0" y="2112"/>
                <a:ext cx="1824" cy="336"/>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4" name="Rectangle 16"/>
              <p:cNvSpPr>
                <a:spLocks/>
              </p:cNvSpPr>
              <p:nvPr/>
            </p:nvSpPr>
            <p:spPr bwMode="auto">
              <a:xfrm>
                <a:off x="0" y="2448"/>
                <a:ext cx="1824" cy="432"/>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5" name="Rectangle 17"/>
              <p:cNvSpPr>
                <a:spLocks/>
              </p:cNvSpPr>
              <p:nvPr/>
            </p:nvSpPr>
            <p:spPr bwMode="auto">
              <a:xfrm>
                <a:off x="0" y="0"/>
                <a:ext cx="1824" cy="384"/>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6" name="Rectangle 18"/>
              <p:cNvSpPr>
                <a:spLocks/>
              </p:cNvSpPr>
              <p:nvPr/>
            </p:nvSpPr>
            <p:spPr bwMode="auto">
              <a:xfrm>
                <a:off x="0" y="768"/>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7" name="Rectangle 19"/>
              <p:cNvSpPr>
                <a:spLocks/>
              </p:cNvSpPr>
              <p:nvPr/>
            </p:nvSpPr>
            <p:spPr bwMode="auto">
              <a:xfrm>
                <a:off x="0" y="1104"/>
                <a:ext cx="1824" cy="672"/>
              </a:xfrm>
              <a:prstGeom prst="rect">
                <a:avLst/>
              </a:prstGeom>
              <a:solidFill>
                <a:srgbClr val="FF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8" name="Rectangle 20"/>
              <p:cNvSpPr>
                <a:spLocks/>
              </p:cNvSpPr>
              <p:nvPr/>
            </p:nvSpPr>
            <p:spPr bwMode="auto">
              <a:xfrm>
                <a:off x="0" y="384"/>
                <a:ext cx="1824" cy="384"/>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3509" name="Rectangle 21"/>
            <p:cNvSpPr>
              <a:spLocks/>
            </p:cNvSpPr>
            <p:nvPr/>
          </p:nvSpPr>
          <p:spPr bwMode="auto">
            <a:xfrm>
              <a:off x="48" y="305"/>
              <a:ext cx="1920" cy="2608"/>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6">
                      <a:lumMod val="75000"/>
                    </a:schemeClr>
                  </a:solidFill>
                  <a:latin typeface="Helvetica" pitchFamily="-107" charset="0"/>
                  <a:ea typeface="Helvetica" pitchFamily="-107" charset="0"/>
                  <a:cs typeface="Helvetica" pitchFamily="-107" charset="0"/>
                  <a:sym typeface="Helvetica" pitchFamily="-107" charset="0"/>
                </a:rPr>
                <a:t>email  WWW  phone..</a:t>
              </a:r>
              <a:r>
                <a:rPr lang="en-US" sz="2000" dirty="0">
                  <a:solidFill>
                    <a:schemeClr val="tx1"/>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SMTP  HTTP  RTP...</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TCP  UDP…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b="1" dirty="0">
                  <a:solidFill>
                    <a:schemeClr val="accent5">
                      <a:lumMod val="75000"/>
                    </a:schemeClr>
                  </a:solidFill>
                  <a:latin typeface="Helvetica" pitchFamily="-107" charset="0"/>
                  <a:ea typeface="Helvetica" pitchFamily="-107" charset="0"/>
                  <a:cs typeface="Helvetica" pitchFamily="-107" charset="0"/>
                  <a:sym typeface="Helvetica" pitchFamily="-107" charset="0"/>
                </a:rPr>
                <a:t>IP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err="1">
                  <a:solidFill>
                    <a:schemeClr val="tx1"/>
                  </a:solidFill>
                  <a:latin typeface="Helvetica" pitchFamily="-107" charset="0"/>
                  <a:ea typeface="Helvetica" pitchFamily="-107" charset="0"/>
                  <a:cs typeface="Helvetica" pitchFamily="-107" charset="0"/>
                  <a:sym typeface="Helvetica" pitchFamily="-107" charset="0"/>
                </a:rPr>
                <a:t>ethernet</a:t>
              </a:r>
              <a:r>
                <a:rPr lang="en-US" sz="2000" dirty="0">
                  <a:solidFill>
                    <a:schemeClr val="tx1"/>
                  </a:solidFill>
                  <a:latin typeface="Helvetica" pitchFamily="-107" charset="0"/>
                  <a:ea typeface="Helvetica" pitchFamily="-107" charset="0"/>
                  <a:cs typeface="Helvetica" pitchFamily="-107" charset="0"/>
                  <a:sym typeface="Helvetica" pitchFamily="-107" charset="0"/>
                </a:rPr>
                <a:t>   PPP…</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CSMA  </a:t>
              </a:r>
              <a:r>
                <a:rPr lang="en-US" sz="2000" dirty="0" err="1">
                  <a:solidFill>
                    <a:srgbClr val="CCCCCC"/>
                  </a:solidFill>
                  <a:latin typeface="Helvetica" pitchFamily="-107" charset="0"/>
                  <a:ea typeface="Helvetica" pitchFamily="-107" charset="0"/>
                  <a:cs typeface="Helvetica" pitchFamily="-107" charset="0"/>
                  <a:sym typeface="Helvetica" pitchFamily="-107" charset="0"/>
                </a:rPr>
                <a:t>async</a:t>
              </a:r>
              <a:r>
                <a:rPr lang="en-US" sz="2000" dirty="0">
                  <a:solidFill>
                    <a:srgbClr val="CCCCCC"/>
                  </a:solidFill>
                  <a:latin typeface="Helvetica" pitchFamily="-107" charset="0"/>
                  <a:ea typeface="Helvetica" pitchFamily="-107" charset="0"/>
                  <a:cs typeface="Helvetica" pitchFamily="-107" charset="0"/>
                  <a:sym typeface="Helvetica" pitchFamily="-107" charset="0"/>
                </a:rPr>
                <a:t>  </a:t>
              </a:r>
              <a:r>
                <a:rPr lang="en-US" sz="2000" dirty="0" err="1">
                  <a:solidFill>
                    <a:srgbClr val="CCCCCC"/>
                  </a:solidFill>
                  <a:latin typeface="Helvetica" pitchFamily="-107" charset="0"/>
                  <a:ea typeface="Helvetica" pitchFamily="-107" charset="0"/>
                  <a:cs typeface="Helvetica" pitchFamily="-107" charset="0"/>
                  <a:sym typeface="Helvetica" pitchFamily="-107" charset="0"/>
                </a:rPr>
                <a:t>sonet</a:t>
              </a:r>
              <a:r>
                <a:rPr lang="en-US" sz="2000" dirty="0">
                  <a:solidFill>
                    <a:srgbClr val="CCCCCC"/>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5">
                      <a:lumMod val="50000"/>
                    </a:schemeClr>
                  </a:solidFill>
                  <a:latin typeface="Helvetica" pitchFamily="-107" charset="0"/>
                  <a:ea typeface="Helvetica" pitchFamily="-107" charset="0"/>
                  <a:cs typeface="Helvetica" pitchFamily="-107" charset="0"/>
                  <a:sym typeface="Helvetica" pitchFamily="-107" charset="0"/>
                </a:rPr>
                <a:t>copper  fiber  radio...</a:t>
              </a:r>
            </a:p>
          </p:txBody>
        </p:sp>
        <p:sp>
          <p:nvSpPr>
            <p:cNvPr id="63510" name="AutoShape 22"/>
            <p:cNvSpPr>
              <a:spLocks/>
            </p:cNvSpPr>
            <p:nvPr/>
          </p:nvSpPr>
          <p:spPr bwMode="auto">
            <a:xfrm>
              <a:off x="95"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1" name="AutoShape 23"/>
            <p:cNvSpPr>
              <a:spLocks/>
            </p:cNvSpPr>
            <p:nvPr/>
          </p:nvSpPr>
          <p:spPr bwMode="auto">
            <a:xfrm rot="10800000" flipH="1">
              <a:off x="95"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2" name="AutoShape 24"/>
            <p:cNvSpPr>
              <a:spLocks/>
            </p:cNvSpPr>
            <p:nvPr/>
          </p:nvSpPr>
          <p:spPr bwMode="auto">
            <a:xfrm flipH="1">
              <a:off x="1138"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3" name="AutoShape 25"/>
            <p:cNvSpPr>
              <a:spLocks/>
            </p:cNvSpPr>
            <p:nvPr/>
          </p:nvSpPr>
          <p:spPr bwMode="auto">
            <a:xfrm rot="10800000">
              <a:off x="1138"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4" name="Rectangle 26"/>
            <p:cNvSpPr>
              <a:spLocks/>
            </p:cNvSpPr>
            <p:nvPr/>
          </p:nvSpPr>
          <p:spPr bwMode="auto">
            <a:xfrm>
              <a:off x="61"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5" name="Rectangle 27"/>
            <p:cNvSpPr>
              <a:spLocks/>
            </p:cNvSpPr>
            <p:nvPr/>
          </p:nvSpPr>
          <p:spPr bwMode="auto">
            <a:xfrm>
              <a:off x="1892"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6" name="AutoShape 28"/>
            <p:cNvSpPr>
              <a:spLocks/>
            </p:cNvSpPr>
            <p:nvPr/>
          </p:nvSpPr>
          <p:spPr bwMode="auto">
            <a:xfrm>
              <a:off x="0" y="0"/>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7" name="AutoShape 29"/>
            <p:cNvSpPr>
              <a:spLocks/>
            </p:cNvSpPr>
            <p:nvPr/>
          </p:nvSpPr>
          <p:spPr bwMode="auto">
            <a:xfrm>
              <a:off x="0" y="3052"/>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8" name="Rectangle 30"/>
            <p:cNvSpPr>
              <a:spLocks/>
            </p:cNvSpPr>
            <p:nvPr/>
          </p:nvSpPr>
          <p:spPr bwMode="auto">
            <a:xfrm>
              <a:off x="51"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9" name="Rectangle 31"/>
            <p:cNvSpPr>
              <a:spLocks/>
            </p:cNvSpPr>
            <p:nvPr/>
          </p:nvSpPr>
          <p:spPr bwMode="auto">
            <a:xfrm>
              <a:off x="1152"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2" name="TextBox 1"/>
          <p:cNvSpPr txBox="1"/>
          <p:nvPr/>
        </p:nvSpPr>
        <p:spPr>
          <a:xfrm>
            <a:off x="533400" y="3455417"/>
            <a:ext cx="5504181" cy="461665"/>
          </a:xfrm>
          <a:prstGeom prst="rect">
            <a:avLst/>
          </a:prstGeom>
          <a:noFill/>
        </p:spPr>
        <p:txBody>
          <a:bodyPr wrap="none" rtlCol="0">
            <a:spAutoFit/>
          </a:bodyPr>
          <a:lstStyle/>
          <a:p>
            <a:r>
              <a:rPr lang="en-US" sz="2400" dirty="0"/>
              <a:t>small number of long-term stable interfaces</a:t>
            </a:r>
          </a:p>
        </p:txBody>
      </p:sp>
      <p:sp>
        <p:nvSpPr>
          <p:cNvPr id="3" name="TextBox 2"/>
          <p:cNvSpPr txBox="1"/>
          <p:nvPr/>
        </p:nvSpPr>
        <p:spPr>
          <a:xfrm>
            <a:off x="7420774" y="6455316"/>
            <a:ext cx="1135948" cy="369332"/>
          </a:xfrm>
          <a:prstGeom prst="rect">
            <a:avLst/>
          </a:prstGeom>
          <a:noFill/>
        </p:spPr>
        <p:txBody>
          <a:bodyPr wrap="none" rtlCol="0">
            <a:spAutoFit/>
          </a:bodyPr>
          <a:lstStyle/>
          <a:p>
            <a:r>
              <a:rPr lang="en-US" dirty="0"/>
              <a:t>S. </a:t>
            </a:r>
            <a:r>
              <a:rPr lang="en-US" dirty="0" err="1"/>
              <a:t>Deering</a:t>
            </a:r>
            <a:endParaRPr lang="en-US" dirty="0"/>
          </a:p>
        </p:txBody>
      </p:sp>
    </p:spTree>
    <p:extLst>
      <p:ext uri="{BB962C8B-B14F-4D97-AF65-F5344CB8AC3E}">
        <p14:creationId xmlns:p14="http://schemas.microsoft.com/office/powerpoint/2010/main" val="159875491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Dividing the problem</a:t>
            </a:r>
          </a:p>
        </p:txBody>
      </p:sp>
      <p:sp>
        <p:nvSpPr>
          <p:cNvPr id="5" name="Text Placeholder 4"/>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fld id="{816604FA-50E7-354F-BC0F-532D647D3EE6}"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3</a:t>
            </a:fld>
            <a:endParaRPr lang="en-US"/>
          </a:p>
        </p:txBody>
      </p:sp>
    </p:spTree>
    <p:extLst>
      <p:ext uri="{BB962C8B-B14F-4D97-AF65-F5344CB8AC3E}">
        <p14:creationId xmlns:p14="http://schemas.microsoft.com/office/powerpoint/2010/main" val="3597580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four (core) layers?</a:t>
            </a:r>
          </a:p>
        </p:txBody>
      </p:sp>
      <p:sp>
        <p:nvSpPr>
          <p:cNvPr id="3" name="Date Placeholder 2"/>
          <p:cNvSpPr>
            <a:spLocks noGrp="1"/>
          </p:cNvSpPr>
          <p:nvPr>
            <p:ph type="dt" sz="half" idx="10"/>
          </p:nvPr>
        </p:nvSpPr>
        <p:spPr/>
        <p:txBody>
          <a:bodyPr/>
          <a:lstStyle/>
          <a:p>
            <a:fld id="{2F4A14A2-0B39-8E4C-976A-AE5FE01F29EF}"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DC5D6F0B-0041-EF42-9DC3-A211E8E5ED38}" type="slidenum">
              <a:rPr lang="en-US" smtClean="0"/>
              <a:pPr/>
              <a:t>30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931142370"/>
              </p:ext>
            </p:extLst>
          </p:nvPr>
        </p:nvGraphicFramePr>
        <p:xfrm>
          <a:off x="533399" y="1397000"/>
          <a:ext cx="8001001" cy="2727960"/>
        </p:xfrm>
        <a:graphic>
          <a:graphicData uri="http://schemas.openxmlformats.org/drawingml/2006/table">
            <a:tbl>
              <a:tblPr firstRow="1" bandRow="1">
                <a:tableStyleId>{FABFCF23-3B69-468F-B69F-88F6DE6A72F2}</a:tableStyleId>
              </a:tblPr>
              <a:tblGrid>
                <a:gridCol w="1100138">
                  <a:extLst>
                    <a:ext uri="{9D8B030D-6E8A-4147-A177-3AD203B41FA5}">
                      <a16:colId xmlns:a16="http://schemas.microsoft.com/office/drawing/2014/main" val="20000"/>
                    </a:ext>
                  </a:extLst>
                </a:gridCol>
                <a:gridCol w="2100263">
                  <a:extLst>
                    <a:ext uri="{9D8B030D-6E8A-4147-A177-3AD203B41FA5}">
                      <a16:colId xmlns:a16="http://schemas.microsoft.com/office/drawing/2014/main" val="20001"/>
                    </a:ext>
                  </a:extLst>
                </a:gridCol>
                <a:gridCol w="4800600">
                  <a:extLst>
                    <a:ext uri="{9D8B030D-6E8A-4147-A177-3AD203B41FA5}">
                      <a16:colId xmlns:a16="http://schemas.microsoft.com/office/drawing/2014/main" val="20002"/>
                    </a:ext>
                  </a:extLst>
                </a:gridCol>
              </a:tblGrid>
              <a:tr h="370840">
                <a:tc>
                  <a:txBody>
                    <a:bodyPr/>
                    <a:lstStyle/>
                    <a:p>
                      <a:r>
                        <a:rPr lang="en-US" dirty="0"/>
                        <a:t>Layer</a:t>
                      </a:r>
                    </a:p>
                  </a:txBody>
                  <a:tcPr/>
                </a:tc>
                <a:tc>
                  <a:txBody>
                    <a:bodyPr/>
                    <a:lstStyle/>
                    <a:p>
                      <a:r>
                        <a:rPr lang="en-US" dirty="0"/>
                        <a:t>Colloquial</a:t>
                      </a:r>
                      <a:r>
                        <a:rPr lang="en-US" baseline="0" dirty="0"/>
                        <a:t> name</a:t>
                      </a:r>
                      <a:endParaRPr lang="en-US" dirty="0"/>
                    </a:p>
                  </a:txBody>
                  <a:tcPr/>
                </a:tc>
                <a:tc>
                  <a:txBody>
                    <a:bodyPr/>
                    <a:lstStyle/>
                    <a:p>
                      <a:r>
                        <a:rPr lang="en-US" dirty="0"/>
                        <a:t>Function</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PHY</a:t>
                      </a:r>
                    </a:p>
                  </a:txBody>
                  <a:tcPr/>
                </a:tc>
                <a:tc>
                  <a:txBody>
                    <a:bodyPr/>
                    <a:lstStyle/>
                    <a:p>
                      <a:r>
                        <a:rPr lang="en-US" dirty="0"/>
                        <a:t>photons</a:t>
                      </a:r>
                      <a:r>
                        <a:rPr lang="en-US" baseline="0" dirty="0"/>
                        <a:t> &amp; electrons </a:t>
                      </a:r>
                      <a:r>
                        <a:rPr lang="en-US" baseline="0" dirty="0">
                          <a:sym typeface="Wingdings"/>
                        </a:rPr>
                        <a:t> </a:t>
                      </a:r>
                      <a:r>
                        <a:rPr lang="en-US" b="1" baseline="0" dirty="0">
                          <a:sym typeface="Wingdings"/>
                        </a:rPr>
                        <a:t>bits</a:t>
                      </a:r>
                      <a:endParaRPr lang="en-US" b="1" dirty="0"/>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r>
                        <a:rPr lang="en-US" dirty="0"/>
                        <a:t>MAC</a:t>
                      </a:r>
                    </a:p>
                  </a:txBody>
                  <a:tcPr/>
                </a:tc>
                <a:tc>
                  <a:txBody>
                    <a:bodyPr/>
                    <a:lstStyle/>
                    <a:p>
                      <a:r>
                        <a:rPr lang="en-US" dirty="0"/>
                        <a:t>bits </a:t>
                      </a:r>
                      <a:r>
                        <a:rPr lang="en-US" dirty="0">
                          <a:sym typeface="Wingdings"/>
                        </a:rPr>
                        <a:t> </a:t>
                      </a:r>
                      <a:r>
                        <a:rPr lang="en-US" b="1" dirty="0">
                          <a:sym typeface="Wingdings"/>
                        </a:rPr>
                        <a:t>packets</a:t>
                      </a:r>
                      <a:r>
                        <a:rPr lang="en-US" dirty="0">
                          <a:sym typeface="Wingdings"/>
                        </a:rPr>
                        <a:t> on</a:t>
                      </a:r>
                      <a:r>
                        <a:rPr lang="en-US" baseline="0" dirty="0">
                          <a:sym typeface="Wingdings"/>
                        </a:rPr>
                        <a:t> one technology</a:t>
                      </a:r>
                      <a:endParaRPr lang="en-US" dirty="0"/>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r>
                        <a:rPr lang="en-US" dirty="0"/>
                        <a:t>L3</a:t>
                      </a:r>
                    </a:p>
                  </a:txBody>
                  <a:tcPr/>
                </a:tc>
                <a:tc>
                  <a:txBody>
                    <a:bodyPr/>
                    <a:lstStyle/>
                    <a:p>
                      <a:r>
                        <a:rPr lang="en-US" dirty="0"/>
                        <a:t>packets</a:t>
                      </a:r>
                      <a:r>
                        <a:rPr lang="en-US" baseline="0" dirty="0"/>
                        <a:t> </a:t>
                      </a:r>
                      <a:r>
                        <a:rPr lang="en-US" b="1" baseline="0" dirty="0"/>
                        <a:t>end-to-end</a:t>
                      </a:r>
                      <a:r>
                        <a:rPr lang="en-US" baseline="0" dirty="0"/>
                        <a:t>, on heterogeneous technologies, to </a:t>
                      </a:r>
                      <a:r>
                        <a:rPr lang="en-US" b="1" baseline="0" dirty="0"/>
                        <a:t>interface</a:t>
                      </a:r>
                      <a:endParaRPr lang="en-US" b="1" dirty="0"/>
                    </a:p>
                  </a:txBody>
                  <a:tcPr/>
                </a:tc>
                <a:extLst>
                  <a:ext uri="{0D108BD9-81ED-4DB2-BD59-A6C34878D82A}">
                    <a16:rowId xmlns:a16="http://schemas.microsoft.com/office/drawing/2014/main" val="10003"/>
                  </a:ext>
                </a:extLst>
              </a:tr>
              <a:tr h="370840">
                <a:tc>
                  <a:txBody>
                    <a:bodyPr/>
                    <a:lstStyle/>
                    <a:p>
                      <a:r>
                        <a:rPr lang="en-US" dirty="0"/>
                        <a:t>4</a:t>
                      </a:r>
                    </a:p>
                  </a:txBody>
                  <a:tcPr/>
                </a:tc>
                <a:tc>
                  <a:txBody>
                    <a:bodyPr/>
                    <a:lstStyle/>
                    <a:p>
                      <a:r>
                        <a:rPr lang="en-US" dirty="0"/>
                        <a:t>L4</a:t>
                      </a:r>
                    </a:p>
                  </a:txBody>
                  <a:tcPr/>
                </a:tc>
                <a:tc>
                  <a:txBody>
                    <a:bodyPr/>
                    <a:lstStyle/>
                    <a:p>
                      <a:r>
                        <a:rPr lang="en-US" dirty="0"/>
                        <a:t>unreliable </a:t>
                      </a:r>
                      <a:r>
                        <a:rPr lang="en-US" dirty="0">
                          <a:sym typeface="Wingdings"/>
                        </a:rPr>
                        <a:t> </a:t>
                      </a:r>
                      <a:r>
                        <a:rPr lang="en-US" b="1" dirty="0">
                          <a:sym typeface="Wingdings"/>
                        </a:rPr>
                        <a:t>reliable</a:t>
                      </a:r>
                    </a:p>
                    <a:p>
                      <a:r>
                        <a:rPr lang="en-US" dirty="0">
                          <a:sym typeface="Wingdings"/>
                        </a:rPr>
                        <a:t>host/interface  </a:t>
                      </a:r>
                      <a:r>
                        <a:rPr lang="en-US" b="1" dirty="0">
                          <a:sym typeface="Wingdings"/>
                        </a:rPr>
                        <a:t>application</a:t>
                      </a:r>
                      <a:endParaRPr lang="en-US" b="1" dirty="0"/>
                    </a:p>
                  </a:txBody>
                  <a:tcPr/>
                </a:tc>
                <a:extLst>
                  <a:ext uri="{0D108BD9-81ED-4DB2-BD59-A6C34878D82A}">
                    <a16:rowId xmlns:a16="http://schemas.microsoft.com/office/drawing/2014/main" val="10004"/>
                  </a:ext>
                </a:extLst>
              </a:tr>
              <a:tr h="370840">
                <a:tc>
                  <a:txBody>
                    <a:bodyPr/>
                    <a:lstStyle/>
                    <a:p>
                      <a:r>
                        <a:rPr lang="en-US" dirty="0">
                          <a:solidFill>
                            <a:schemeClr val="tx1">
                              <a:lumMod val="50000"/>
                            </a:schemeClr>
                          </a:solidFill>
                        </a:rPr>
                        <a:t>(5)</a:t>
                      </a:r>
                    </a:p>
                  </a:txBody>
                  <a:tcPr/>
                </a:tc>
                <a:tc>
                  <a:txBody>
                    <a:bodyPr/>
                    <a:lstStyle/>
                    <a:p>
                      <a:r>
                        <a:rPr lang="en-US" dirty="0">
                          <a:solidFill>
                            <a:schemeClr val="tx1">
                              <a:lumMod val="50000"/>
                            </a:schemeClr>
                          </a:solidFill>
                        </a:rPr>
                        <a:t>Presentation, data</a:t>
                      </a:r>
                    </a:p>
                  </a:txBody>
                  <a:tcPr/>
                </a:tc>
                <a:tc>
                  <a:txBody>
                    <a:bodyPr/>
                    <a:lstStyle/>
                    <a:p>
                      <a:r>
                        <a:rPr lang="en-US" dirty="0">
                          <a:solidFill>
                            <a:schemeClr val="tx1">
                              <a:lumMod val="50000"/>
                            </a:schemeClr>
                          </a:solidFill>
                        </a:rPr>
                        <a:t>application</a:t>
                      </a:r>
                      <a:r>
                        <a:rPr lang="en-US" baseline="0" dirty="0">
                          <a:solidFill>
                            <a:schemeClr val="tx1">
                              <a:lumMod val="50000"/>
                            </a:schemeClr>
                          </a:solidFill>
                        </a:rPr>
                        <a:t> data structure encoding</a:t>
                      </a:r>
                      <a:endParaRPr lang="en-US" dirty="0">
                        <a:solidFill>
                          <a:schemeClr val="tx1">
                            <a:lumMod val="50000"/>
                          </a:schemeClr>
                        </a:solidFill>
                      </a:endParaRPr>
                    </a:p>
                  </a:txBody>
                  <a:tcPr/>
                </a:tc>
                <a:extLst>
                  <a:ext uri="{0D108BD9-81ED-4DB2-BD59-A6C34878D82A}">
                    <a16:rowId xmlns:a16="http://schemas.microsoft.com/office/drawing/2014/main" val="10005"/>
                  </a:ext>
                </a:extLst>
              </a:tr>
              <a:tr h="370840">
                <a:tc>
                  <a:txBody>
                    <a:bodyPr/>
                    <a:lstStyle/>
                    <a:p>
                      <a:r>
                        <a:rPr lang="en-US" dirty="0"/>
                        <a:t>7</a:t>
                      </a:r>
                    </a:p>
                  </a:txBody>
                  <a:tcPr/>
                </a:tc>
                <a:tc>
                  <a:txBody>
                    <a:bodyPr/>
                    <a:lstStyle/>
                    <a:p>
                      <a:r>
                        <a:rPr lang="en-US" dirty="0"/>
                        <a:t>Application</a:t>
                      </a:r>
                    </a:p>
                  </a:txBody>
                  <a:tcPr/>
                </a:tc>
                <a:tc>
                  <a:txBody>
                    <a:bodyPr/>
                    <a:lstStyle/>
                    <a:p>
                      <a:r>
                        <a:rPr lang="en-US" dirty="0"/>
                        <a:t>Application</a:t>
                      </a:r>
                      <a:r>
                        <a:rPr lang="en-US" baseline="0" dirty="0"/>
                        <a:t> behavior (email, web)</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01774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77BE04-4D15-BF41-9A0D-5C75C01D7589}"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31</a:t>
            </a:fld>
            <a:endParaRPr lang="en-US"/>
          </a:p>
        </p:txBody>
      </p:sp>
      <p:sp>
        <p:nvSpPr>
          <p:cNvPr id="2" name="Title 1"/>
          <p:cNvSpPr>
            <a:spLocks noGrp="1"/>
          </p:cNvSpPr>
          <p:nvPr>
            <p:ph type="title"/>
          </p:nvPr>
        </p:nvSpPr>
        <p:spPr/>
        <p:txBody>
          <a:bodyPr/>
          <a:lstStyle/>
          <a:p>
            <a:r>
              <a:rPr lang="en-US" dirty="0"/>
              <a:t>Internet layer functions</a:t>
            </a:r>
          </a:p>
        </p:txBody>
      </p:sp>
      <p:graphicFrame>
        <p:nvGraphicFramePr>
          <p:cNvPr id="3" name="Table 2"/>
          <p:cNvGraphicFramePr>
            <a:graphicFrameLocks noGrp="1"/>
          </p:cNvGraphicFramePr>
          <p:nvPr>
            <p:extLst>
              <p:ext uri="{D42A27DB-BD31-4B8C-83A1-F6EECF244321}">
                <p14:modId xmlns:p14="http://schemas.microsoft.com/office/powerpoint/2010/main" val="2290892604"/>
              </p:ext>
            </p:extLst>
          </p:nvPr>
        </p:nvGraphicFramePr>
        <p:xfrm>
          <a:off x="168668" y="1397000"/>
          <a:ext cx="8830227" cy="3815080"/>
        </p:xfrm>
        <a:graphic>
          <a:graphicData uri="http://schemas.openxmlformats.org/drawingml/2006/table">
            <a:tbl>
              <a:tblPr firstRow="1" bandRow="1">
                <a:tableStyleId>{5C22544A-7EE6-4342-B048-85BDC9FD1C3A}</a:tableStyleId>
              </a:tblPr>
              <a:tblGrid>
                <a:gridCol w="1261461">
                  <a:extLst>
                    <a:ext uri="{9D8B030D-6E8A-4147-A177-3AD203B41FA5}">
                      <a16:colId xmlns:a16="http://schemas.microsoft.com/office/drawing/2014/main" val="20000"/>
                    </a:ext>
                  </a:extLst>
                </a:gridCol>
                <a:gridCol w="1261461">
                  <a:extLst>
                    <a:ext uri="{9D8B030D-6E8A-4147-A177-3AD203B41FA5}">
                      <a16:colId xmlns:a16="http://schemas.microsoft.com/office/drawing/2014/main" val="20001"/>
                    </a:ext>
                  </a:extLst>
                </a:gridCol>
                <a:gridCol w="1261461">
                  <a:extLst>
                    <a:ext uri="{9D8B030D-6E8A-4147-A177-3AD203B41FA5}">
                      <a16:colId xmlns:a16="http://schemas.microsoft.com/office/drawing/2014/main" val="20002"/>
                    </a:ext>
                  </a:extLst>
                </a:gridCol>
                <a:gridCol w="1261461">
                  <a:extLst>
                    <a:ext uri="{9D8B030D-6E8A-4147-A177-3AD203B41FA5}">
                      <a16:colId xmlns:a16="http://schemas.microsoft.com/office/drawing/2014/main" val="20003"/>
                    </a:ext>
                  </a:extLst>
                </a:gridCol>
                <a:gridCol w="1261461">
                  <a:extLst>
                    <a:ext uri="{9D8B030D-6E8A-4147-A177-3AD203B41FA5}">
                      <a16:colId xmlns:a16="http://schemas.microsoft.com/office/drawing/2014/main" val="20004"/>
                    </a:ext>
                  </a:extLst>
                </a:gridCol>
                <a:gridCol w="1261461">
                  <a:extLst>
                    <a:ext uri="{9D8B030D-6E8A-4147-A177-3AD203B41FA5}">
                      <a16:colId xmlns:a16="http://schemas.microsoft.com/office/drawing/2014/main" val="20005"/>
                    </a:ext>
                  </a:extLst>
                </a:gridCol>
                <a:gridCol w="1261461">
                  <a:extLst>
                    <a:ext uri="{9D8B030D-6E8A-4147-A177-3AD203B41FA5}">
                      <a16:colId xmlns:a16="http://schemas.microsoft.com/office/drawing/2014/main" val="20006"/>
                    </a:ext>
                  </a:extLst>
                </a:gridCol>
              </a:tblGrid>
              <a:tr h="370840">
                <a:tc>
                  <a:txBody>
                    <a:bodyPr/>
                    <a:lstStyle/>
                    <a:p>
                      <a:r>
                        <a:rPr lang="en-US" sz="1400" dirty="0"/>
                        <a:t>Layer</a:t>
                      </a:r>
                    </a:p>
                  </a:txBody>
                  <a:tcPr/>
                </a:tc>
                <a:tc>
                  <a:txBody>
                    <a:bodyPr/>
                    <a:lstStyle/>
                    <a:p>
                      <a:r>
                        <a:rPr lang="en-US" sz="1400" dirty="0"/>
                        <a:t>Key protocols</a:t>
                      </a:r>
                    </a:p>
                  </a:txBody>
                  <a:tcPr/>
                </a:tc>
                <a:tc>
                  <a:txBody>
                    <a:bodyPr/>
                    <a:lstStyle/>
                    <a:p>
                      <a:r>
                        <a:rPr lang="en-US" sz="1400" dirty="0"/>
                        <a:t>Control protocol</a:t>
                      </a:r>
                    </a:p>
                  </a:txBody>
                  <a:tcPr/>
                </a:tc>
                <a:tc>
                  <a:txBody>
                    <a:bodyPr/>
                    <a:lstStyle/>
                    <a:p>
                      <a:r>
                        <a:rPr lang="en-US" sz="1200" dirty="0"/>
                        <a:t>Transmission technologies</a:t>
                      </a:r>
                    </a:p>
                  </a:txBody>
                  <a:tcPr/>
                </a:tc>
                <a:tc>
                  <a:txBody>
                    <a:bodyPr/>
                    <a:lstStyle/>
                    <a:p>
                      <a:r>
                        <a:rPr lang="en-US" sz="1200" dirty="0"/>
                        <a:t>Administrative domains</a:t>
                      </a:r>
                    </a:p>
                  </a:txBody>
                  <a:tcPr/>
                </a:tc>
                <a:tc>
                  <a:txBody>
                    <a:bodyPr/>
                    <a:lstStyle/>
                    <a:p>
                      <a:r>
                        <a:rPr lang="en-US" sz="1400" dirty="0"/>
                        <a:t>Main</a:t>
                      </a:r>
                      <a:r>
                        <a:rPr lang="en-US" sz="1400" baseline="0" dirty="0"/>
                        <a:t> function</a:t>
                      </a:r>
                      <a:endParaRPr lang="en-US" sz="1400" dirty="0"/>
                    </a:p>
                  </a:txBody>
                  <a:tcPr/>
                </a:tc>
                <a:tc>
                  <a:txBody>
                    <a:bodyPr/>
                    <a:lstStyle/>
                    <a:p>
                      <a:r>
                        <a:rPr lang="en-US" sz="1400" dirty="0"/>
                        <a:t>Addresses</a:t>
                      </a:r>
                    </a:p>
                  </a:txBody>
                  <a:tcPr/>
                </a:tc>
                <a:extLst>
                  <a:ext uri="{0D108BD9-81ED-4DB2-BD59-A6C34878D82A}">
                    <a16:rowId xmlns:a16="http://schemas.microsoft.com/office/drawing/2014/main" val="10000"/>
                  </a:ext>
                </a:extLst>
              </a:tr>
              <a:tr h="370840">
                <a:tc>
                  <a:txBody>
                    <a:bodyPr/>
                    <a:lstStyle/>
                    <a:p>
                      <a:r>
                        <a:rPr lang="en-US" sz="1400" dirty="0"/>
                        <a:t>PHY</a:t>
                      </a:r>
                    </a:p>
                  </a:txBody>
                  <a:tcPr/>
                </a:tc>
                <a:tc>
                  <a:txBody>
                    <a:bodyPr/>
                    <a:lstStyle/>
                    <a:p>
                      <a:r>
                        <a:rPr lang="en-US" sz="1400" dirty="0"/>
                        <a:t>Ethernet, 4G</a:t>
                      </a:r>
                    </a:p>
                  </a:txBody>
                  <a:tcPr/>
                </a:tc>
                <a:tc>
                  <a:txBody>
                    <a:bodyPr/>
                    <a:lstStyle/>
                    <a:p>
                      <a:endParaRPr lang="en-US" sz="1400" dirty="0"/>
                    </a:p>
                  </a:txBody>
                  <a:tcPr/>
                </a:tc>
                <a:tc>
                  <a:txBody>
                    <a:bodyPr/>
                    <a:lstStyle/>
                    <a:p>
                      <a:r>
                        <a:rPr lang="en-US" sz="1400" dirty="0"/>
                        <a:t>single,</a:t>
                      </a:r>
                      <a:r>
                        <a:rPr lang="en-US" sz="1400" baseline="0" dirty="0"/>
                        <a:t> but may be diverse (fiber, copper)</a:t>
                      </a:r>
                      <a:endParaRPr lang="en-US" sz="1400" dirty="0"/>
                    </a:p>
                  </a:txBody>
                  <a:tcPr/>
                </a:tc>
                <a:tc>
                  <a:txBody>
                    <a:bodyPr/>
                    <a:lstStyle/>
                    <a:p>
                      <a:r>
                        <a:rPr lang="en-US" sz="1400" dirty="0"/>
                        <a:t>1</a:t>
                      </a:r>
                    </a:p>
                  </a:txBody>
                  <a:tcPr/>
                </a:tc>
                <a:tc>
                  <a:txBody>
                    <a:bodyPr/>
                    <a:lstStyle/>
                    <a:p>
                      <a:r>
                        <a:rPr lang="en-US" sz="1400" dirty="0"/>
                        <a:t>analog-to-digital</a:t>
                      </a:r>
                    </a:p>
                  </a:txBody>
                  <a:tcPr/>
                </a:tc>
                <a:tc>
                  <a:txBody>
                    <a:bodyPr/>
                    <a:lstStyle/>
                    <a:p>
                      <a:r>
                        <a:rPr lang="en-US" sz="1400" dirty="0"/>
                        <a:t>none</a:t>
                      </a:r>
                    </a:p>
                  </a:txBody>
                  <a:tcPr/>
                </a:tc>
                <a:extLst>
                  <a:ext uri="{0D108BD9-81ED-4DB2-BD59-A6C34878D82A}">
                    <a16:rowId xmlns:a16="http://schemas.microsoft.com/office/drawing/2014/main" val="10001"/>
                  </a:ext>
                </a:extLst>
              </a:tr>
              <a:tr h="370840">
                <a:tc>
                  <a:txBody>
                    <a:bodyPr/>
                    <a:lstStyle/>
                    <a:p>
                      <a:r>
                        <a:rPr lang="en-US" sz="1400" dirty="0"/>
                        <a:t>MAC</a:t>
                      </a:r>
                    </a:p>
                  </a:txBody>
                  <a:tcPr/>
                </a:tc>
                <a:tc>
                  <a:txBody>
                    <a:bodyPr/>
                    <a:lstStyle/>
                    <a:p>
                      <a:r>
                        <a:rPr lang="en-US" sz="1400" dirty="0"/>
                        <a:t>Ethernet</a:t>
                      </a:r>
                    </a:p>
                  </a:txBody>
                  <a:tcPr/>
                </a:tc>
                <a:tc>
                  <a:txBody>
                    <a:bodyPr/>
                    <a:lstStyle/>
                    <a:p>
                      <a:r>
                        <a:rPr lang="en-US" sz="1400" dirty="0"/>
                        <a:t>3GPP</a:t>
                      </a:r>
                    </a:p>
                  </a:txBody>
                  <a:tcPr/>
                </a:tc>
                <a:tc>
                  <a:txBody>
                    <a:bodyPr/>
                    <a:lstStyle/>
                    <a:p>
                      <a:r>
                        <a:rPr lang="en-US" sz="1400" dirty="0"/>
                        <a:t>same</a:t>
                      </a:r>
                    </a:p>
                  </a:txBody>
                  <a:tcPr/>
                </a:tc>
                <a:tc>
                  <a:txBody>
                    <a:bodyPr/>
                    <a:lstStyle/>
                    <a:p>
                      <a:r>
                        <a:rPr lang="en-US" sz="1400" dirty="0"/>
                        <a:t>1</a:t>
                      </a:r>
                    </a:p>
                  </a:txBody>
                  <a:tcPr/>
                </a:tc>
                <a:tc>
                  <a:txBody>
                    <a:bodyPr/>
                    <a:lstStyle/>
                    <a:p>
                      <a:r>
                        <a:rPr lang="en-US" sz="1400" dirty="0"/>
                        <a:t>framing</a:t>
                      </a:r>
                    </a:p>
                  </a:txBody>
                  <a:tcPr/>
                </a:tc>
                <a:tc>
                  <a:txBody>
                    <a:bodyPr/>
                    <a:lstStyle/>
                    <a:p>
                      <a:r>
                        <a:rPr lang="en-US" sz="1400" dirty="0"/>
                        <a:t>MAC address</a:t>
                      </a:r>
                    </a:p>
                  </a:txBody>
                  <a:tcPr/>
                </a:tc>
                <a:extLst>
                  <a:ext uri="{0D108BD9-81ED-4DB2-BD59-A6C34878D82A}">
                    <a16:rowId xmlns:a16="http://schemas.microsoft.com/office/drawing/2014/main" val="10002"/>
                  </a:ext>
                </a:extLst>
              </a:tr>
              <a:tr h="370840">
                <a:tc>
                  <a:txBody>
                    <a:bodyPr/>
                    <a:lstStyle/>
                    <a:p>
                      <a:r>
                        <a:rPr lang="en-US" sz="1400" dirty="0"/>
                        <a:t>network</a:t>
                      </a:r>
                    </a:p>
                  </a:txBody>
                  <a:tcPr/>
                </a:tc>
                <a:tc>
                  <a:txBody>
                    <a:bodyPr/>
                    <a:lstStyle/>
                    <a:p>
                      <a:r>
                        <a:rPr lang="en-US" sz="1400" dirty="0"/>
                        <a:t>IPv4, IPv6</a:t>
                      </a:r>
                    </a:p>
                  </a:txBody>
                  <a:tcPr/>
                </a:tc>
                <a:tc>
                  <a:txBody>
                    <a:bodyPr/>
                    <a:lstStyle/>
                    <a:p>
                      <a:r>
                        <a:rPr lang="en-US" sz="1400" dirty="0"/>
                        <a:t>DHCP, OSPF, BGP</a:t>
                      </a:r>
                    </a:p>
                  </a:txBody>
                  <a:tcPr/>
                </a:tc>
                <a:tc>
                  <a:txBody>
                    <a:bodyPr/>
                    <a:lstStyle/>
                    <a:p>
                      <a:r>
                        <a:rPr lang="en-US" sz="1400" dirty="0"/>
                        <a:t>agnostic</a:t>
                      </a:r>
                    </a:p>
                  </a:txBody>
                  <a:tcPr/>
                </a:tc>
                <a:tc>
                  <a:txBody>
                    <a:bodyPr/>
                    <a:lstStyle/>
                    <a:p>
                      <a:r>
                        <a:rPr lang="en-US" sz="1400" dirty="0"/>
                        <a:t>many</a:t>
                      </a:r>
                    </a:p>
                  </a:txBody>
                  <a:tcPr/>
                </a:tc>
                <a:tc>
                  <a:txBody>
                    <a:bodyPr/>
                    <a:lstStyle/>
                    <a:p>
                      <a:r>
                        <a:rPr lang="en-US" sz="1400" dirty="0"/>
                        <a:t>end-to-end</a:t>
                      </a:r>
                      <a:r>
                        <a:rPr lang="en-US" sz="1400" baseline="0" dirty="0"/>
                        <a:t> delivery</a:t>
                      </a:r>
                      <a:endParaRPr lang="en-US" sz="1400" dirty="0"/>
                    </a:p>
                  </a:txBody>
                  <a:tcPr/>
                </a:tc>
                <a:tc>
                  <a:txBody>
                    <a:bodyPr/>
                    <a:lstStyle/>
                    <a:p>
                      <a:r>
                        <a:rPr lang="en-US" sz="1400" dirty="0"/>
                        <a:t>IP</a:t>
                      </a:r>
                      <a:r>
                        <a:rPr lang="en-US" sz="1400" baseline="0" dirty="0"/>
                        <a:t> addresses</a:t>
                      </a:r>
                      <a:endParaRPr lang="en-US" sz="1400" dirty="0"/>
                    </a:p>
                  </a:txBody>
                  <a:tcPr/>
                </a:tc>
                <a:extLst>
                  <a:ext uri="{0D108BD9-81ED-4DB2-BD59-A6C34878D82A}">
                    <a16:rowId xmlns:a16="http://schemas.microsoft.com/office/drawing/2014/main" val="10003"/>
                  </a:ext>
                </a:extLst>
              </a:tr>
              <a:tr h="370840">
                <a:tc>
                  <a:txBody>
                    <a:bodyPr/>
                    <a:lstStyle/>
                    <a:p>
                      <a:r>
                        <a:rPr lang="en-US" sz="1400" dirty="0"/>
                        <a:t>transport</a:t>
                      </a:r>
                    </a:p>
                  </a:txBody>
                  <a:tcPr/>
                </a:tc>
                <a:tc>
                  <a:txBody>
                    <a:bodyPr/>
                    <a:lstStyle/>
                    <a:p>
                      <a:r>
                        <a:rPr lang="en-US" sz="1400" dirty="0"/>
                        <a:t>UDP,</a:t>
                      </a:r>
                      <a:r>
                        <a:rPr lang="en-US" sz="1400" baseline="0" dirty="0"/>
                        <a:t> TCP</a:t>
                      </a:r>
                      <a:endParaRPr lang="en-US" sz="1400" dirty="0"/>
                    </a:p>
                  </a:txBody>
                  <a:tcPr/>
                </a:tc>
                <a:tc>
                  <a:txBody>
                    <a:bodyPr/>
                    <a:lstStyle/>
                    <a:p>
                      <a:r>
                        <a:rPr lang="en-US" sz="1400" dirty="0"/>
                        <a:t>built-in</a:t>
                      </a:r>
                    </a:p>
                  </a:txBody>
                  <a:tcPr/>
                </a:tc>
                <a:tc>
                  <a:txBody>
                    <a:bodyPr/>
                    <a:lstStyle/>
                    <a:p>
                      <a:r>
                        <a:rPr lang="en-US" sz="1400" dirty="0"/>
                        <a:t>agnostic</a:t>
                      </a:r>
                    </a:p>
                  </a:txBody>
                  <a:tcPr/>
                </a:tc>
                <a:tc>
                  <a:txBody>
                    <a:bodyPr/>
                    <a:lstStyle/>
                    <a:p>
                      <a:r>
                        <a:rPr lang="en-US" sz="1400" dirty="0"/>
                        <a:t>2</a:t>
                      </a:r>
                      <a:r>
                        <a:rPr lang="en-US" sz="1400" baseline="0" dirty="0"/>
                        <a:t> (ends)</a:t>
                      </a:r>
                      <a:endParaRPr lang="en-US" sz="1400" dirty="0"/>
                    </a:p>
                  </a:txBody>
                  <a:tcPr/>
                </a:tc>
                <a:tc>
                  <a:txBody>
                    <a:bodyPr/>
                    <a:lstStyle/>
                    <a:p>
                      <a:r>
                        <a:rPr lang="en-US" sz="1400" dirty="0"/>
                        <a:t>reliability, congestion control</a:t>
                      </a:r>
                    </a:p>
                  </a:txBody>
                  <a:tcPr/>
                </a:tc>
                <a:tc>
                  <a:txBody>
                    <a:bodyPr/>
                    <a:lstStyle/>
                    <a:p>
                      <a:r>
                        <a:rPr lang="en-US" sz="1400" dirty="0"/>
                        <a:t>ports</a:t>
                      </a:r>
                    </a:p>
                  </a:txBody>
                  <a:tcPr/>
                </a:tc>
                <a:extLst>
                  <a:ext uri="{0D108BD9-81ED-4DB2-BD59-A6C34878D82A}">
                    <a16:rowId xmlns:a16="http://schemas.microsoft.com/office/drawing/2014/main" val="10004"/>
                  </a:ext>
                </a:extLst>
              </a:tr>
              <a:tr h="370840">
                <a:tc>
                  <a:txBody>
                    <a:bodyPr/>
                    <a:lstStyle/>
                    <a:p>
                      <a:r>
                        <a:rPr lang="en-US" sz="1400" dirty="0"/>
                        <a:t>application</a:t>
                      </a:r>
                    </a:p>
                  </a:txBody>
                  <a:tcPr/>
                </a:tc>
                <a:tc>
                  <a:txBody>
                    <a:bodyPr/>
                    <a:lstStyle/>
                    <a:p>
                      <a:r>
                        <a:rPr lang="en-US" sz="1400" dirty="0"/>
                        <a:t>HTTP, RTP</a:t>
                      </a:r>
                    </a:p>
                  </a:txBody>
                  <a:tcPr/>
                </a:tc>
                <a:tc>
                  <a:txBody>
                    <a:bodyPr/>
                    <a:lstStyle/>
                    <a:p>
                      <a:r>
                        <a:rPr lang="en-US" sz="1400" dirty="0"/>
                        <a:t>SIP</a:t>
                      </a:r>
                    </a:p>
                  </a:txBody>
                  <a:tcPr/>
                </a:tc>
                <a:tc>
                  <a:txBody>
                    <a:bodyPr/>
                    <a:lstStyle/>
                    <a:p>
                      <a:r>
                        <a:rPr lang="en-US" sz="1400" dirty="0"/>
                        <a:t>agnostic</a:t>
                      </a:r>
                      <a:r>
                        <a:rPr lang="en-US" sz="1400" baseline="0" dirty="0"/>
                        <a:t> (except for properties)</a:t>
                      </a:r>
                      <a:endParaRPr lang="en-US" sz="1400" dirty="0"/>
                    </a:p>
                  </a:txBody>
                  <a:tcPr/>
                </a:tc>
                <a:tc>
                  <a:txBody>
                    <a:bodyPr/>
                    <a:lstStyle/>
                    <a:p>
                      <a:r>
                        <a:rPr lang="en-US" sz="1400" dirty="0"/>
                        <a:t>2</a:t>
                      </a:r>
                      <a:r>
                        <a:rPr lang="en-US" sz="1400" baseline="0" dirty="0"/>
                        <a:t> (ends)</a:t>
                      </a:r>
                      <a:endParaRPr lang="en-US" sz="1400" dirty="0"/>
                    </a:p>
                  </a:txBody>
                  <a:tcPr/>
                </a:tc>
                <a:tc>
                  <a:txBody>
                    <a:bodyPr/>
                    <a:lstStyle/>
                    <a:p>
                      <a:r>
                        <a:rPr lang="en-US" sz="1400" dirty="0"/>
                        <a:t>framing,</a:t>
                      </a:r>
                      <a:r>
                        <a:rPr lang="en-US" sz="1400" baseline="0" dirty="0"/>
                        <a:t> description, sessions</a:t>
                      </a:r>
                      <a:endParaRPr lang="en-US" sz="1400" dirty="0"/>
                    </a:p>
                  </a:txBody>
                  <a:tcPr/>
                </a:tc>
                <a:tc>
                  <a:txBody>
                    <a:bodyPr/>
                    <a:lstStyle/>
                    <a:p>
                      <a:r>
                        <a:rPr lang="en-US" sz="1400" dirty="0"/>
                        <a:t>URLs, email</a:t>
                      </a:r>
                      <a:r>
                        <a:rPr lang="en-US" sz="1400" baseline="0" dirty="0"/>
                        <a:t> addresses</a:t>
                      </a:r>
                      <a:endParaRPr lang="en-US"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8184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problems with layering</a:t>
            </a:r>
          </a:p>
        </p:txBody>
      </p:sp>
      <p:sp>
        <p:nvSpPr>
          <p:cNvPr id="3" name="Content Placeholder 2"/>
          <p:cNvSpPr>
            <a:spLocks noGrp="1"/>
          </p:cNvSpPr>
          <p:nvPr>
            <p:ph idx="1"/>
          </p:nvPr>
        </p:nvSpPr>
        <p:spPr>
          <a:xfrm>
            <a:off x="457200" y="1600200"/>
            <a:ext cx="5059213" cy="4876800"/>
          </a:xfrm>
        </p:spPr>
        <p:txBody>
          <a:bodyPr/>
          <a:lstStyle/>
          <a:p>
            <a:r>
              <a:rPr lang="en-US" dirty="0"/>
              <a:t>Doesn’t capture whole story</a:t>
            </a:r>
          </a:p>
          <a:p>
            <a:pPr lvl="1"/>
            <a:r>
              <a:rPr lang="en-US" dirty="0"/>
              <a:t>control protocols</a:t>
            </a:r>
          </a:p>
          <a:p>
            <a:r>
              <a:rPr lang="en-US" dirty="0"/>
              <a:t>Information hiding</a:t>
            </a:r>
          </a:p>
          <a:p>
            <a:pPr lvl="1"/>
            <a:r>
              <a:rPr lang="en-US" dirty="0"/>
              <a:t>inefficiency: more than needed</a:t>
            </a:r>
          </a:p>
          <a:p>
            <a:r>
              <a:rPr lang="en-US" dirty="0"/>
              <a:t>Information and implementation leakage</a:t>
            </a:r>
          </a:p>
          <a:p>
            <a:r>
              <a:rPr lang="en-US" dirty="0"/>
              <a:t>Ossification</a:t>
            </a:r>
          </a:p>
          <a:p>
            <a:r>
              <a:rPr lang="en-US" dirty="0"/>
              <a:t>Duplication</a:t>
            </a:r>
          </a:p>
          <a:p>
            <a:pPr lvl="1"/>
            <a:r>
              <a:rPr lang="en-US" dirty="0"/>
              <a:t>“If you want it done right, you have to do it yourself”</a:t>
            </a:r>
          </a:p>
        </p:txBody>
      </p:sp>
      <p:sp>
        <p:nvSpPr>
          <p:cNvPr id="5" name="Date Placeholder 4"/>
          <p:cNvSpPr>
            <a:spLocks noGrp="1"/>
          </p:cNvSpPr>
          <p:nvPr>
            <p:ph type="dt" sz="half" idx="10"/>
          </p:nvPr>
        </p:nvSpPr>
        <p:spPr/>
        <p:txBody>
          <a:bodyPr/>
          <a:lstStyle/>
          <a:p>
            <a:fld id="{99D4A4C6-20D7-C74A-AE05-A11F9412E84D}"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7" name="Slide Number Placeholder 6"/>
          <p:cNvSpPr>
            <a:spLocks noGrp="1"/>
          </p:cNvSpPr>
          <p:nvPr>
            <p:ph type="sldNum" sz="quarter" idx="12"/>
          </p:nvPr>
        </p:nvSpPr>
        <p:spPr/>
        <p:txBody>
          <a:bodyPr/>
          <a:lstStyle/>
          <a:p>
            <a:fld id="{1DFC704A-5905-BB45-B847-BB7C2C18A0C5}" type="slidenum">
              <a:rPr lang="en-US" smtClean="0"/>
              <a:t>32</a:t>
            </a:fld>
            <a:endParaRPr lang="en-US"/>
          </a:p>
        </p:txBody>
      </p:sp>
      <p:pic>
        <p:nvPicPr>
          <p:cNvPr id="4" name="Picture 3"/>
          <p:cNvPicPr>
            <a:picLocks noChangeAspect="1"/>
          </p:cNvPicPr>
          <p:nvPr/>
        </p:nvPicPr>
        <p:blipFill>
          <a:blip r:embed="rId3"/>
          <a:stretch>
            <a:fillRect/>
          </a:stretch>
        </p:blipFill>
        <p:spPr>
          <a:xfrm>
            <a:off x="6461401" y="1600200"/>
            <a:ext cx="2510849" cy="3361894"/>
          </a:xfrm>
          <a:prstGeom prst="rect">
            <a:avLst/>
          </a:prstGeom>
        </p:spPr>
      </p:pic>
    </p:spTree>
    <p:extLst>
      <p:ext uri="{BB962C8B-B14F-4D97-AF65-F5344CB8AC3E}">
        <p14:creationId xmlns:p14="http://schemas.microsoft.com/office/powerpoint/2010/main" val="2506816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 functions</a:t>
            </a:r>
          </a:p>
        </p:txBody>
      </p:sp>
      <p:sp>
        <p:nvSpPr>
          <p:cNvPr id="3" name="Content Placeholder 2"/>
          <p:cNvSpPr>
            <a:spLocks noGrp="1"/>
          </p:cNvSpPr>
          <p:nvPr>
            <p:ph idx="1"/>
          </p:nvPr>
        </p:nvSpPr>
        <p:spPr/>
        <p:txBody>
          <a:bodyPr/>
          <a:lstStyle/>
          <a:p>
            <a:r>
              <a:rPr lang="en-US" dirty="0"/>
              <a:t>Error detection</a:t>
            </a:r>
          </a:p>
          <a:p>
            <a:pPr lvl="1"/>
            <a:r>
              <a:rPr lang="en-US" dirty="0"/>
              <a:t>bit errors are detected with high probability</a:t>
            </a:r>
          </a:p>
          <a:p>
            <a:r>
              <a:rPr lang="en-US" dirty="0"/>
              <a:t>Error correction</a:t>
            </a:r>
          </a:p>
          <a:p>
            <a:pPr lvl="1"/>
            <a:r>
              <a:rPr lang="en-US" dirty="0"/>
              <a:t>bit errors are repaired via redundancy (“forward error correction”)</a:t>
            </a:r>
          </a:p>
          <a:p>
            <a:r>
              <a:rPr lang="en-US" dirty="0"/>
              <a:t>ARQ</a:t>
            </a:r>
          </a:p>
          <a:p>
            <a:pPr lvl="1"/>
            <a:r>
              <a:rPr lang="en-US" dirty="0"/>
              <a:t>lost or corrupted packets are re-transmitted</a:t>
            </a:r>
          </a:p>
          <a:p>
            <a:r>
              <a:rPr lang="en-US" dirty="0"/>
              <a:t>Flow control</a:t>
            </a:r>
          </a:p>
          <a:p>
            <a:pPr lvl="1"/>
            <a:r>
              <a:rPr lang="en-US" dirty="0"/>
              <a:t>prevent fast sender overwhelming slow </a:t>
            </a:r>
            <a:r>
              <a:rPr lang="en-US" dirty="0">
                <a:solidFill>
                  <a:srgbClr val="FF0000"/>
                </a:solidFill>
              </a:rPr>
              <a:t>receiver</a:t>
            </a:r>
          </a:p>
          <a:p>
            <a:r>
              <a:rPr lang="en-US" dirty="0"/>
              <a:t>Congestion control</a:t>
            </a:r>
          </a:p>
          <a:p>
            <a:pPr lvl="1"/>
            <a:r>
              <a:rPr lang="en-US" dirty="0"/>
              <a:t>prevent fast sender overwhelming slower </a:t>
            </a:r>
            <a:r>
              <a:rPr lang="en-US" dirty="0">
                <a:solidFill>
                  <a:srgbClr val="FF0000"/>
                </a:solidFill>
              </a:rPr>
              <a:t>network</a:t>
            </a:r>
          </a:p>
        </p:txBody>
      </p:sp>
      <p:sp>
        <p:nvSpPr>
          <p:cNvPr id="4" name="Date Placeholder 3"/>
          <p:cNvSpPr>
            <a:spLocks noGrp="1"/>
          </p:cNvSpPr>
          <p:nvPr>
            <p:ph type="dt" sz="half" idx="10"/>
          </p:nvPr>
        </p:nvSpPr>
        <p:spPr/>
        <p:txBody>
          <a:bodyPr/>
          <a:lstStyle/>
          <a:p>
            <a:fld id="{F584F8FB-F41B-994E-B811-B6A38EA800C6}"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33</a:t>
            </a:fld>
            <a:endParaRPr lang="en-US"/>
          </a:p>
        </p:txBody>
      </p:sp>
    </p:spTree>
    <p:extLst>
      <p:ext uri="{BB962C8B-B14F-4D97-AF65-F5344CB8AC3E}">
        <p14:creationId xmlns:p14="http://schemas.microsoft.com/office/powerpoint/2010/main" val="3641956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E6C7-0200-7040-B649-03BAFC2012D8}"/>
              </a:ext>
            </a:extLst>
          </p:cNvPr>
          <p:cNvSpPr>
            <a:spLocks noGrp="1"/>
          </p:cNvSpPr>
          <p:nvPr>
            <p:ph type="title"/>
          </p:nvPr>
        </p:nvSpPr>
        <p:spPr/>
        <p:txBody>
          <a:bodyPr/>
          <a:lstStyle/>
          <a:p>
            <a:r>
              <a:rPr lang="en-US" dirty="0"/>
              <a:t>Network building blocks</a:t>
            </a:r>
          </a:p>
        </p:txBody>
      </p:sp>
      <p:sp>
        <p:nvSpPr>
          <p:cNvPr id="3" name="Content Placeholder 2">
            <a:extLst>
              <a:ext uri="{FF2B5EF4-FFF2-40B4-BE49-F238E27FC236}">
                <a16:creationId xmlns:a16="http://schemas.microsoft.com/office/drawing/2014/main" id="{BB5776CF-2138-2E43-A629-71557DE70703}"/>
              </a:ext>
            </a:extLst>
          </p:cNvPr>
          <p:cNvSpPr>
            <a:spLocks noGrp="1"/>
          </p:cNvSpPr>
          <p:nvPr>
            <p:ph idx="1"/>
          </p:nvPr>
        </p:nvSpPr>
        <p:spPr/>
        <p:txBody>
          <a:bodyPr/>
          <a:lstStyle/>
          <a:p>
            <a:r>
              <a:rPr lang="en-US" dirty="0"/>
              <a:t>Network addresses</a:t>
            </a:r>
          </a:p>
          <a:p>
            <a:pPr lvl="1"/>
            <a:r>
              <a:rPr lang="en-US" dirty="0"/>
              <a:t>and mapping</a:t>
            </a:r>
          </a:p>
          <a:p>
            <a:r>
              <a:rPr lang="en-US" dirty="0"/>
              <a:t>Data serialization</a:t>
            </a:r>
          </a:p>
          <a:p>
            <a:r>
              <a:rPr lang="en-US" dirty="0"/>
              <a:t>Protocols</a:t>
            </a:r>
          </a:p>
          <a:p>
            <a:pPr lvl="1"/>
            <a:r>
              <a:rPr lang="en-US" dirty="0"/>
              <a:t>Cooperation algorithms</a:t>
            </a:r>
          </a:p>
          <a:p>
            <a:endParaRPr lang="en-US" dirty="0"/>
          </a:p>
        </p:txBody>
      </p:sp>
      <p:sp>
        <p:nvSpPr>
          <p:cNvPr id="4" name="Date Placeholder 3">
            <a:extLst>
              <a:ext uri="{FF2B5EF4-FFF2-40B4-BE49-F238E27FC236}">
                <a16:creationId xmlns:a16="http://schemas.microsoft.com/office/drawing/2014/main" id="{2540E78C-BC07-E547-8B34-B823524C26EC}"/>
              </a:ext>
            </a:extLst>
          </p:cNvPr>
          <p:cNvSpPr>
            <a:spLocks noGrp="1"/>
          </p:cNvSpPr>
          <p:nvPr>
            <p:ph type="dt" sz="half" idx="10"/>
          </p:nvPr>
        </p:nvSpPr>
        <p:spPr/>
        <p:txBody>
          <a:bodyPr/>
          <a:lstStyle/>
          <a:p>
            <a:fld id="{256ACB00-031B-3646-9A38-2F2BE2909EFA}" type="datetime1">
              <a:rPr lang="en-US" smtClean="0"/>
              <a:t>2/1/19</a:t>
            </a:fld>
            <a:endParaRPr lang="en-US"/>
          </a:p>
        </p:txBody>
      </p:sp>
      <p:sp>
        <p:nvSpPr>
          <p:cNvPr id="5" name="Footer Placeholder 4">
            <a:extLst>
              <a:ext uri="{FF2B5EF4-FFF2-40B4-BE49-F238E27FC236}">
                <a16:creationId xmlns:a16="http://schemas.microsoft.com/office/drawing/2014/main" id="{5D5636C9-47DA-494B-9F69-4A4F0DAD3EAE}"/>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9EFCCECB-7E1B-9D4C-83C2-7576DCC18395}"/>
              </a:ext>
            </a:extLst>
          </p:cNvPr>
          <p:cNvSpPr>
            <a:spLocks noGrp="1"/>
          </p:cNvSpPr>
          <p:nvPr>
            <p:ph type="sldNum" sz="quarter" idx="12"/>
          </p:nvPr>
        </p:nvSpPr>
        <p:spPr/>
        <p:txBody>
          <a:bodyPr/>
          <a:lstStyle/>
          <a:p>
            <a:fld id="{1DFC704A-5905-BB45-B847-BB7C2C18A0C5}" type="slidenum">
              <a:rPr lang="en-US" smtClean="0"/>
              <a:t>34</a:t>
            </a:fld>
            <a:endParaRPr lang="en-US"/>
          </a:p>
        </p:txBody>
      </p:sp>
    </p:spTree>
    <p:extLst>
      <p:ext uri="{BB962C8B-B14F-4D97-AF65-F5344CB8AC3E}">
        <p14:creationId xmlns:p14="http://schemas.microsoft.com/office/powerpoint/2010/main" val="1086437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6894710" cy="990600"/>
          </a:xfrm>
        </p:spPr>
        <p:txBody>
          <a:bodyPr>
            <a:normAutofit fontScale="90000"/>
          </a:bodyPr>
          <a:lstStyle/>
          <a:p>
            <a:r>
              <a:rPr lang="en-US" dirty="0"/>
              <a:t>“Algorithms + Data Structures = Programs”</a:t>
            </a:r>
          </a:p>
        </p:txBody>
      </p:sp>
      <p:sp>
        <p:nvSpPr>
          <p:cNvPr id="4" name="Date Placeholder 3"/>
          <p:cNvSpPr>
            <a:spLocks noGrp="1"/>
          </p:cNvSpPr>
          <p:nvPr>
            <p:ph type="dt" sz="half" idx="10"/>
          </p:nvPr>
        </p:nvSpPr>
        <p:spPr/>
        <p:txBody>
          <a:bodyPr/>
          <a:lstStyle/>
          <a:p>
            <a:fld id="{D0FB9BC8-8294-7448-B90C-AF85E2B50298}"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35</a:t>
            </a:fld>
            <a:endParaRPr lang="en-US"/>
          </a:p>
        </p:txBody>
      </p:sp>
      <p:sp>
        <p:nvSpPr>
          <p:cNvPr id="10" name="TextBox 9"/>
          <p:cNvSpPr txBox="1"/>
          <p:nvPr/>
        </p:nvSpPr>
        <p:spPr>
          <a:xfrm>
            <a:off x="3016168" y="1339334"/>
            <a:ext cx="4008166"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Protocols + serialization = networking </a:t>
            </a:r>
          </a:p>
        </p:txBody>
      </p:sp>
      <p:pic>
        <p:nvPicPr>
          <p:cNvPr id="11" name="Picture 10"/>
          <p:cNvPicPr>
            <a:picLocks noChangeAspect="1"/>
          </p:cNvPicPr>
          <p:nvPr/>
        </p:nvPicPr>
        <p:blipFill>
          <a:blip r:embed="rId2"/>
          <a:stretch>
            <a:fillRect/>
          </a:stretch>
        </p:blipFill>
        <p:spPr>
          <a:xfrm>
            <a:off x="7543800" y="533400"/>
            <a:ext cx="1395487" cy="2169151"/>
          </a:xfrm>
          <a:prstGeom prst="rect">
            <a:avLst/>
          </a:prstGeom>
        </p:spPr>
      </p:pic>
      <p:sp>
        <p:nvSpPr>
          <p:cNvPr id="12" name="TextBox 11"/>
          <p:cNvSpPr txBox="1"/>
          <p:nvPr/>
        </p:nvSpPr>
        <p:spPr>
          <a:xfrm>
            <a:off x="8234933" y="2692630"/>
            <a:ext cx="698178" cy="369332"/>
          </a:xfrm>
          <a:prstGeom prst="rect">
            <a:avLst/>
          </a:prstGeom>
          <a:noFill/>
        </p:spPr>
        <p:txBody>
          <a:bodyPr wrap="none" rtlCol="0">
            <a:spAutoFit/>
          </a:bodyPr>
          <a:lstStyle/>
          <a:p>
            <a:r>
              <a:rPr lang="en-US" dirty="0"/>
              <a:t>1976</a:t>
            </a:r>
          </a:p>
        </p:txBody>
      </p:sp>
      <p:sp>
        <p:nvSpPr>
          <p:cNvPr id="13" name="Rectangle 3"/>
          <p:cNvSpPr txBox="1">
            <a:spLocks noChangeArrowheads="1"/>
          </p:cNvSpPr>
          <p:nvPr/>
        </p:nvSpPr>
        <p:spPr>
          <a:xfrm>
            <a:off x="377433" y="2486766"/>
            <a:ext cx="3581400" cy="3892539"/>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 typeface="Wingdings" charset="0"/>
              <a:buNone/>
            </a:pPr>
            <a:r>
              <a:rPr lang="en-US" i="1" dirty="0">
                <a:solidFill>
                  <a:srgbClr val="CC0000"/>
                </a:solidFill>
                <a:latin typeface="Gill Sans MT" charset="0"/>
              </a:rPr>
              <a:t>human protocols:</a:t>
            </a:r>
          </a:p>
          <a:p>
            <a:pPr>
              <a:buSzPct val="75000"/>
            </a:pPr>
            <a:r>
              <a:rPr lang="ja-JP" altLang="en-US" dirty="0">
                <a:latin typeface="Gill Sans MT" charset="0"/>
              </a:rPr>
              <a:t>“</a:t>
            </a:r>
            <a:r>
              <a:rPr lang="en-US" altLang="ja-JP" dirty="0">
                <a:latin typeface="Gill Sans MT" charset="0"/>
              </a:rPr>
              <a:t>what</a:t>
            </a:r>
            <a:r>
              <a:rPr lang="ja-JP" altLang="en-US" dirty="0">
                <a:latin typeface="Gill Sans MT" charset="0"/>
              </a:rPr>
              <a:t>’</a:t>
            </a:r>
            <a:r>
              <a:rPr lang="en-US" altLang="ja-JP" dirty="0">
                <a:latin typeface="Gill Sans MT" charset="0"/>
              </a:rPr>
              <a:t>s the time?</a:t>
            </a:r>
            <a:r>
              <a:rPr lang="ja-JP" altLang="en-US" dirty="0">
                <a:latin typeface="Gill Sans MT" charset="0"/>
              </a:rPr>
              <a:t>”</a:t>
            </a:r>
            <a:endParaRPr lang="en-US" altLang="ja-JP" dirty="0">
              <a:latin typeface="Gill Sans MT" charset="0"/>
            </a:endParaRPr>
          </a:p>
          <a:p>
            <a:pPr>
              <a:buSzPct val="75000"/>
            </a:pPr>
            <a:r>
              <a:rPr lang="ja-JP" altLang="en-US" dirty="0">
                <a:latin typeface="Gill Sans MT" charset="0"/>
              </a:rPr>
              <a:t>“</a:t>
            </a:r>
            <a:r>
              <a:rPr lang="en-US" altLang="ja-JP" dirty="0">
                <a:latin typeface="Gill Sans MT" charset="0"/>
              </a:rPr>
              <a:t>I have a question</a:t>
            </a:r>
            <a:r>
              <a:rPr lang="ja-JP" altLang="en-US" dirty="0">
                <a:latin typeface="Gill Sans MT" charset="0"/>
              </a:rPr>
              <a:t>”</a:t>
            </a:r>
            <a:endParaRPr lang="en-US" altLang="ja-JP" dirty="0">
              <a:latin typeface="Gill Sans MT" charset="0"/>
            </a:endParaRPr>
          </a:p>
          <a:p>
            <a:pPr>
              <a:buSzPct val="75000"/>
            </a:pPr>
            <a:r>
              <a:rPr lang="en-US" altLang="ja-JP" dirty="0">
                <a:latin typeface="Gill Sans MT" charset="0"/>
              </a:rPr>
              <a:t>air traffic control</a:t>
            </a:r>
          </a:p>
          <a:p>
            <a:pPr>
              <a:buSzPct val="75000"/>
            </a:pPr>
            <a:r>
              <a:rPr lang="en-US" dirty="0">
                <a:latin typeface="Gill Sans MT" charset="0"/>
              </a:rPr>
              <a:t>introductions</a:t>
            </a:r>
            <a:endParaRPr lang="en-US" dirty="0">
              <a:latin typeface="Gill Sans MT" charset="0"/>
              <a:cs typeface="Arial" charset="0"/>
            </a:endParaRPr>
          </a:p>
          <a:p>
            <a:pPr>
              <a:buFont typeface="Wingdings" charset="0"/>
              <a:buNone/>
            </a:pPr>
            <a:r>
              <a:rPr lang="en-US" dirty="0">
                <a:latin typeface="Gill Sans MT" charset="0"/>
              </a:rPr>
              <a:t>… specific messages sent</a:t>
            </a:r>
          </a:p>
          <a:p>
            <a:pPr>
              <a:buFont typeface="Wingdings" charset="0"/>
              <a:buNone/>
            </a:pPr>
            <a:r>
              <a:rPr lang="en-US" dirty="0">
                <a:latin typeface="Gill Sans MT" charset="0"/>
              </a:rPr>
              <a:t>… specific actions taken when message received, or other events</a:t>
            </a:r>
          </a:p>
        </p:txBody>
      </p:sp>
      <p:sp>
        <p:nvSpPr>
          <p:cNvPr id="14" name="Rectangle 4"/>
          <p:cNvSpPr txBox="1">
            <a:spLocks noChangeArrowheads="1"/>
          </p:cNvSpPr>
          <p:nvPr/>
        </p:nvSpPr>
        <p:spPr>
          <a:xfrm>
            <a:off x="4495800" y="3061962"/>
            <a:ext cx="3810000" cy="2590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 typeface="Wingdings" charset="0"/>
              <a:buNone/>
            </a:pPr>
            <a:r>
              <a:rPr lang="en-US" i="1">
                <a:solidFill>
                  <a:srgbClr val="CC0000"/>
                </a:solidFill>
                <a:latin typeface="Gill Sans MT" charset="0"/>
              </a:rPr>
              <a:t>network protocols:</a:t>
            </a:r>
          </a:p>
          <a:p>
            <a:pPr>
              <a:buSzPct val="75000"/>
            </a:pPr>
            <a:r>
              <a:rPr lang="en-US">
                <a:latin typeface="Gill Sans MT" charset="0"/>
              </a:rPr>
              <a:t>machines rather than humans</a:t>
            </a:r>
          </a:p>
          <a:p>
            <a:pPr>
              <a:buSzPct val="75000"/>
            </a:pPr>
            <a:r>
              <a:rPr lang="en-US">
                <a:latin typeface="Gill Sans MT" charset="0"/>
              </a:rPr>
              <a:t>all communication activity in Internet governed by protocols</a:t>
            </a:r>
            <a:endParaRPr lang="en-US" dirty="0">
              <a:latin typeface="Gill Sans MT" charset="0"/>
            </a:endParaRPr>
          </a:p>
        </p:txBody>
      </p:sp>
    </p:spTree>
    <p:extLst>
      <p:ext uri="{BB962C8B-B14F-4D97-AF65-F5344CB8AC3E}">
        <p14:creationId xmlns:p14="http://schemas.microsoft.com/office/powerpoint/2010/main" val="1639004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Protocols</a:t>
            </a:r>
            <a:endParaRPr lang="en-US" dirty="0"/>
          </a:p>
        </p:txBody>
      </p:sp>
      <p:sp>
        <p:nvSpPr>
          <p:cNvPr id="3" name="Content Placeholder 2"/>
          <p:cNvSpPr>
            <a:spLocks noGrp="1"/>
          </p:cNvSpPr>
          <p:nvPr>
            <p:ph idx="1"/>
          </p:nvPr>
        </p:nvSpPr>
        <p:spPr/>
        <p:txBody>
          <a:bodyPr/>
          <a:lstStyle/>
          <a:p>
            <a:r>
              <a:rPr lang="en-US" dirty="0"/>
              <a:t>Protocols define format &amp; order of messages sent and received among network entities</a:t>
            </a:r>
          </a:p>
          <a:p>
            <a:pPr lvl="1"/>
            <a:r>
              <a:rPr lang="en-US" dirty="0"/>
              <a:t>and actions taken on message transmission or receipt</a:t>
            </a:r>
          </a:p>
          <a:p>
            <a:r>
              <a:rPr lang="en-US" dirty="0"/>
              <a:t>Often includes notions of time</a:t>
            </a:r>
          </a:p>
          <a:p>
            <a:pPr lvl="1"/>
            <a:r>
              <a:rPr lang="en-US" dirty="0"/>
              <a:t>what happens if there is no response?</a:t>
            </a:r>
          </a:p>
          <a:p>
            <a:r>
              <a:rPr lang="en-US" dirty="0"/>
              <a:t>Similar to Application Programming Interfaces (APIs)</a:t>
            </a:r>
          </a:p>
          <a:p>
            <a:pPr lvl="1"/>
            <a:r>
              <a:rPr lang="en-US" dirty="0" err="1">
                <a:latin typeface="Consolas" panose="020B0609020204030204" pitchFamily="49" charset="0"/>
                <a:cs typeface="Consolas" panose="020B0609020204030204" pitchFamily="49" charset="0"/>
              </a:rPr>
              <a:t>size_t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fwrite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const</a:t>
            </a:r>
            <a:r>
              <a:rPr lang="en-US" dirty="0">
                <a:latin typeface="Consolas" panose="020B0609020204030204" pitchFamily="49" charset="0"/>
                <a:cs typeface="Consolas" panose="020B0609020204030204" pitchFamily="49" charset="0"/>
              </a:rPr>
              <a:t> void *</a:t>
            </a:r>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size_t</a:t>
            </a:r>
            <a:r>
              <a:rPr lang="en-US" dirty="0">
                <a:latin typeface="Consolas" panose="020B0609020204030204" pitchFamily="49" charset="0"/>
                <a:cs typeface="Consolas" panose="020B0609020204030204" pitchFamily="49" charset="0"/>
              </a:rPr>
              <a:t> size, </a:t>
            </a:r>
            <a:r>
              <a:rPr lang="en-US" dirty="0" err="1">
                <a:latin typeface="Consolas" panose="020B0609020204030204" pitchFamily="49" charset="0"/>
                <a:cs typeface="Consolas" panose="020B0609020204030204" pitchFamily="49" charset="0"/>
              </a:rPr>
              <a:t>size_t</a:t>
            </a:r>
            <a:r>
              <a:rPr lang="en-US" dirty="0">
                <a:latin typeface="Consolas" panose="020B0609020204030204" pitchFamily="49" charset="0"/>
                <a:cs typeface="Consolas" panose="020B0609020204030204" pitchFamily="49" charset="0"/>
              </a:rPr>
              <a:t> count, FILE *stream);</a:t>
            </a:r>
          </a:p>
          <a:p>
            <a:pPr lvl="1"/>
            <a:r>
              <a:rPr lang="en-US" dirty="0"/>
              <a:t>differences?</a:t>
            </a:r>
          </a:p>
          <a:p>
            <a:r>
              <a:rPr lang="en-US" dirty="0"/>
              <a:t>Can also consider a “contract”</a:t>
            </a:r>
          </a:p>
          <a:p>
            <a:pPr lvl="1"/>
            <a:r>
              <a:rPr lang="en-US" dirty="0"/>
              <a:t>“if I provide you X, you will provide Y”</a:t>
            </a:r>
          </a:p>
          <a:p>
            <a:endParaRPr lang="en-US" dirty="0"/>
          </a:p>
          <a:p>
            <a:endParaRPr lang="en-US" dirty="0"/>
          </a:p>
        </p:txBody>
      </p:sp>
      <p:sp>
        <p:nvSpPr>
          <p:cNvPr id="4" name="Date Placeholder 3"/>
          <p:cNvSpPr>
            <a:spLocks noGrp="1"/>
          </p:cNvSpPr>
          <p:nvPr>
            <p:ph type="dt" sz="half" idx="10"/>
          </p:nvPr>
        </p:nvSpPr>
        <p:spPr/>
        <p:txBody>
          <a:bodyPr/>
          <a:lstStyle/>
          <a:p>
            <a:fld id="{55F328BC-5A38-6A44-91AC-922875A98A5A}"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pPr/>
              <a:t>36</a:t>
            </a:fld>
            <a:endParaRPr lang="en-US"/>
          </a:p>
        </p:txBody>
      </p:sp>
      <p:sp>
        <p:nvSpPr>
          <p:cNvPr id="7" name="Rectangle 5"/>
          <p:cNvSpPr>
            <a:spLocks noChangeArrowheads="1"/>
          </p:cNvSpPr>
          <p:nvPr/>
        </p:nvSpPr>
        <p:spPr bwMode="auto">
          <a:xfrm>
            <a:off x="4343400" y="3962400"/>
            <a:ext cx="4267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chemeClr val="accent2"/>
              </a:buClr>
              <a:buSzPct val="85000"/>
              <a:buFont typeface="Wingdings" charset="0"/>
              <a:buNone/>
            </a:pPr>
            <a:endParaRPr lang="en-US" sz="1600" i="1" dirty="0">
              <a:solidFill>
                <a:srgbClr val="FF0000"/>
              </a:solidFill>
            </a:endParaRPr>
          </a:p>
        </p:txBody>
      </p:sp>
    </p:spTree>
    <p:extLst>
      <p:ext uri="{BB962C8B-B14F-4D97-AF65-F5344CB8AC3E}">
        <p14:creationId xmlns:p14="http://schemas.microsoft.com/office/powerpoint/2010/main" val="1822315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DE555-F00A-5048-96C4-8B1EDF421834}"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t>37</a:t>
            </a:fld>
            <a:endParaRPr lang="en-US"/>
          </a:p>
        </p:txBody>
      </p:sp>
      <p:sp>
        <p:nvSpPr>
          <p:cNvPr id="46082" name="Rectangle 3"/>
          <p:cNvSpPr>
            <a:spLocks noGrp="1" noChangeArrowheads="1"/>
          </p:cNvSpPr>
          <p:nvPr>
            <p:ph type="body" sz="half" idx="4294967295"/>
          </p:nvPr>
        </p:nvSpPr>
        <p:spPr>
          <a:xfrm>
            <a:off x="990600" y="1371600"/>
            <a:ext cx="8153400" cy="685800"/>
          </a:xfrm>
        </p:spPr>
        <p:txBody>
          <a:bodyPr/>
          <a:lstStyle/>
          <a:p>
            <a:pPr eaLnBrk="1" hangingPunct="1">
              <a:buFont typeface="Wingdings" charset="0"/>
              <a:buNone/>
            </a:pPr>
            <a:r>
              <a:rPr lang="en-US">
                <a:latin typeface="Gill Sans MT" charset="0"/>
              </a:rPr>
              <a:t>a human protocol and a computer network protocol:</a:t>
            </a:r>
          </a:p>
          <a:p>
            <a:pPr eaLnBrk="1" hangingPunct="1">
              <a:buFont typeface="Wingdings" charset="0"/>
              <a:buNone/>
            </a:pPr>
            <a:endParaRPr lang="en-US">
              <a:latin typeface="Gill Sans MT" charset="0"/>
            </a:endParaRPr>
          </a:p>
        </p:txBody>
      </p:sp>
      <p:sp>
        <p:nvSpPr>
          <p:cNvPr id="46083" name="Rectangle 8"/>
          <p:cNvSpPr>
            <a:spLocks noChangeArrowheads="1"/>
          </p:cNvSpPr>
          <p:nvPr/>
        </p:nvSpPr>
        <p:spPr bwMode="auto">
          <a:xfrm>
            <a:off x="628650" y="5862638"/>
            <a:ext cx="4419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chemeClr val="accent2"/>
              </a:buClr>
              <a:buSzPct val="85000"/>
              <a:buFont typeface="Wingdings" charset="0"/>
              <a:buNone/>
            </a:pPr>
            <a:r>
              <a:rPr lang="en-US" sz="2800" i="1">
                <a:solidFill>
                  <a:srgbClr val="CC0000"/>
                </a:solidFill>
                <a:latin typeface="Gill Sans MT" charset="0"/>
              </a:rPr>
              <a:t>Q:</a:t>
            </a:r>
            <a:r>
              <a:rPr lang="en-US" sz="2800">
                <a:latin typeface="Gill Sans MT" charset="0"/>
              </a:rPr>
              <a:t> other human protocols? </a:t>
            </a:r>
          </a:p>
        </p:txBody>
      </p:sp>
      <p:sp>
        <p:nvSpPr>
          <p:cNvPr id="46084" name="Line 10"/>
          <p:cNvSpPr>
            <a:spLocks noChangeShapeType="1"/>
          </p:cNvSpPr>
          <p:nvPr/>
        </p:nvSpPr>
        <p:spPr bwMode="auto">
          <a:xfrm>
            <a:off x="1257300" y="2771775"/>
            <a:ext cx="1762125" cy="276225"/>
          </a:xfrm>
          <a:prstGeom prst="line">
            <a:avLst/>
          </a:prstGeom>
          <a:noFill/>
          <a:ln w="28575">
            <a:solidFill>
              <a:srgbClr val="CC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46085" name="Picture 62" descr="Al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613" y="2376488"/>
            <a:ext cx="561975"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6" name="Picture 63" descr="Bo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8963" y="2771775"/>
            <a:ext cx="676275" cy="69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7" name="Text Box 64"/>
          <p:cNvSpPr txBox="1">
            <a:spLocks noChangeArrowheads="1"/>
          </p:cNvSpPr>
          <p:nvPr/>
        </p:nvSpPr>
        <p:spPr bwMode="auto">
          <a:xfrm>
            <a:off x="1698625" y="2484438"/>
            <a:ext cx="473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CC0000"/>
                </a:solidFill>
              </a:rPr>
              <a:t>Hi</a:t>
            </a:r>
          </a:p>
        </p:txBody>
      </p:sp>
      <p:sp>
        <p:nvSpPr>
          <p:cNvPr id="46088" name="Line 66"/>
          <p:cNvSpPr>
            <a:spLocks noChangeShapeType="1"/>
          </p:cNvSpPr>
          <p:nvPr/>
        </p:nvSpPr>
        <p:spPr bwMode="auto">
          <a:xfrm flipV="1">
            <a:off x="949325" y="3330575"/>
            <a:ext cx="2085975" cy="361950"/>
          </a:xfrm>
          <a:prstGeom prst="line">
            <a:avLst/>
          </a:prstGeom>
          <a:noFill/>
          <a:ln w="28575">
            <a:solidFill>
              <a:srgbClr val="CC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89" name="Text Box 67"/>
          <p:cNvSpPr txBox="1">
            <a:spLocks noChangeArrowheads="1"/>
          </p:cNvSpPr>
          <p:nvPr/>
        </p:nvSpPr>
        <p:spPr bwMode="auto">
          <a:xfrm>
            <a:off x="1689100" y="3108325"/>
            <a:ext cx="473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CC0000"/>
                </a:solidFill>
              </a:rPr>
              <a:t>Hi</a:t>
            </a:r>
          </a:p>
        </p:txBody>
      </p:sp>
      <p:sp>
        <p:nvSpPr>
          <p:cNvPr id="46090" name="Line 70"/>
          <p:cNvSpPr>
            <a:spLocks noChangeShapeType="1"/>
          </p:cNvSpPr>
          <p:nvPr/>
        </p:nvSpPr>
        <p:spPr bwMode="auto">
          <a:xfrm>
            <a:off x="933450" y="3762375"/>
            <a:ext cx="2162175" cy="438150"/>
          </a:xfrm>
          <a:prstGeom prst="line">
            <a:avLst/>
          </a:prstGeom>
          <a:noFill/>
          <a:ln w="28575">
            <a:solidFill>
              <a:srgbClr val="CC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6091" name="Group 72"/>
          <p:cNvGrpSpPr>
            <a:grpSpLocks/>
          </p:cNvGrpSpPr>
          <p:nvPr/>
        </p:nvGrpSpPr>
        <p:grpSpPr bwMode="auto">
          <a:xfrm>
            <a:off x="1471613" y="3694113"/>
            <a:ext cx="1014412" cy="701675"/>
            <a:chOff x="761" y="2747"/>
            <a:chExt cx="639" cy="442"/>
          </a:xfrm>
        </p:grpSpPr>
        <p:sp>
          <p:nvSpPr>
            <p:cNvPr id="46152" name="Rectangle 71"/>
            <p:cNvSpPr>
              <a:spLocks noChangeArrowheads="1"/>
            </p:cNvSpPr>
            <p:nvPr/>
          </p:nvSpPr>
          <p:spPr bwMode="auto">
            <a:xfrm>
              <a:off x="786" y="2790"/>
              <a:ext cx="588"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CC0000"/>
                </a:solidFill>
              </a:endParaRPr>
            </a:p>
          </p:txBody>
        </p:sp>
        <p:sp>
          <p:nvSpPr>
            <p:cNvPr id="46153" name="Text Box 69"/>
            <p:cNvSpPr txBox="1">
              <a:spLocks noChangeArrowheads="1"/>
            </p:cNvSpPr>
            <p:nvPr/>
          </p:nvSpPr>
          <p:spPr bwMode="auto">
            <a:xfrm>
              <a:off x="761" y="2747"/>
              <a:ext cx="639" cy="4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solidFill>
                    <a:srgbClr val="CC0000"/>
                  </a:solidFill>
                </a:rPr>
                <a:t>Got the</a:t>
              </a:r>
            </a:p>
            <a:p>
              <a:pPr algn="ctr"/>
              <a:r>
                <a:rPr lang="en-US" sz="2000">
                  <a:solidFill>
                    <a:srgbClr val="CC0000"/>
                  </a:solidFill>
                </a:rPr>
                <a:t>time?</a:t>
              </a:r>
            </a:p>
          </p:txBody>
        </p:sp>
      </p:grpSp>
      <p:sp>
        <p:nvSpPr>
          <p:cNvPr id="46092" name="Line 73"/>
          <p:cNvSpPr>
            <a:spLocks noChangeShapeType="1"/>
          </p:cNvSpPr>
          <p:nvPr/>
        </p:nvSpPr>
        <p:spPr bwMode="auto">
          <a:xfrm flipV="1">
            <a:off x="1095375" y="4333875"/>
            <a:ext cx="1952625" cy="333375"/>
          </a:xfrm>
          <a:prstGeom prst="line">
            <a:avLst/>
          </a:prstGeom>
          <a:noFill/>
          <a:ln w="28575">
            <a:solidFill>
              <a:srgbClr val="CC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6093" name="Group 76"/>
          <p:cNvGrpSpPr>
            <a:grpSpLocks/>
          </p:cNvGrpSpPr>
          <p:nvPr/>
        </p:nvGrpSpPr>
        <p:grpSpPr bwMode="auto">
          <a:xfrm>
            <a:off x="1565275" y="4338638"/>
            <a:ext cx="796925" cy="457200"/>
            <a:chOff x="1046" y="2771"/>
            <a:chExt cx="502" cy="288"/>
          </a:xfrm>
        </p:grpSpPr>
        <p:sp>
          <p:nvSpPr>
            <p:cNvPr id="46150" name="Rectangle 75"/>
            <p:cNvSpPr>
              <a:spLocks noChangeArrowheads="1"/>
            </p:cNvSpPr>
            <p:nvPr/>
          </p:nvSpPr>
          <p:spPr bwMode="auto">
            <a:xfrm>
              <a:off x="1104" y="2820"/>
              <a:ext cx="444" cy="1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CC0000"/>
                </a:solidFill>
              </a:endParaRPr>
            </a:p>
          </p:txBody>
        </p:sp>
        <p:sp>
          <p:nvSpPr>
            <p:cNvPr id="46151" name="Text Box 74"/>
            <p:cNvSpPr txBox="1">
              <a:spLocks noChangeArrowheads="1"/>
            </p:cNvSpPr>
            <p:nvPr/>
          </p:nvSpPr>
          <p:spPr bwMode="auto">
            <a:xfrm>
              <a:off x="1046" y="2771"/>
              <a:ext cx="49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CC0000"/>
                  </a:solidFill>
                </a:rPr>
                <a:t>2:00</a:t>
              </a:r>
            </a:p>
          </p:txBody>
        </p:sp>
      </p:grpSp>
      <p:sp>
        <p:nvSpPr>
          <p:cNvPr id="46094" name="Line 85"/>
          <p:cNvSpPr>
            <a:spLocks noChangeShapeType="1"/>
          </p:cNvSpPr>
          <p:nvPr/>
        </p:nvSpPr>
        <p:spPr bwMode="auto">
          <a:xfrm flipV="1">
            <a:off x="5165725" y="4525963"/>
            <a:ext cx="2343150" cy="428625"/>
          </a:xfrm>
          <a:prstGeom prst="line">
            <a:avLst/>
          </a:prstGeom>
          <a:noFill/>
          <a:ln w="28575">
            <a:solidFill>
              <a:srgbClr val="CC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5" name="Line 89"/>
          <p:cNvSpPr>
            <a:spLocks noChangeShapeType="1"/>
          </p:cNvSpPr>
          <p:nvPr/>
        </p:nvSpPr>
        <p:spPr bwMode="auto">
          <a:xfrm>
            <a:off x="5180013" y="2811463"/>
            <a:ext cx="2176462" cy="347662"/>
          </a:xfrm>
          <a:prstGeom prst="line">
            <a:avLst/>
          </a:prstGeom>
          <a:noFill/>
          <a:ln w="28575">
            <a:solidFill>
              <a:srgbClr val="CC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6096" name="Line 90"/>
          <p:cNvSpPr>
            <a:spLocks noChangeShapeType="1"/>
          </p:cNvSpPr>
          <p:nvPr/>
        </p:nvSpPr>
        <p:spPr bwMode="auto">
          <a:xfrm flipV="1">
            <a:off x="5118100" y="3317875"/>
            <a:ext cx="2216150" cy="398463"/>
          </a:xfrm>
          <a:prstGeom prst="line">
            <a:avLst/>
          </a:prstGeom>
          <a:noFill/>
          <a:ln w="28575">
            <a:solidFill>
              <a:srgbClr val="CC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7" name="Rectangle 92"/>
          <p:cNvSpPr>
            <a:spLocks noChangeArrowheads="1"/>
          </p:cNvSpPr>
          <p:nvPr/>
        </p:nvSpPr>
        <p:spPr bwMode="auto">
          <a:xfrm>
            <a:off x="5553075" y="3340100"/>
            <a:ext cx="1438275" cy="393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CC0000"/>
              </a:solidFill>
            </a:endParaRPr>
          </a:p>
        </p:txBody>
      </p:sp>
      <p:sp>
        <p:nvSpPr>
          <p:cNvPr id="46098" name="Text Box 91"/>
          <p:cNvSpPr txBox="1">
            <a:spLocks noChangeArrowheads="1"/>
          </p:cNvSpPr>
          <p:nvPr/>
        </p:nvSpPr>
        <p:spPr bwMode="auto">
          <a:xfrm>
            <a:off x="5370513" y="3341688"/>
            <a:ext cx="180975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pPr>
            <a:r>
              <a:rPr lang="en-US" sz="1800">
                <a:solidFill>
                  <a:srgbClr val="CC0000"/>
                </a:solidFill>
              </a:rPr>
              <a:t>TCP connection</a:t>
            </a:r>
          </a:p>
          <a:p>
            <a:pPr algn="ctr">
              <a:lnSpc>
                <a:spcPct val="85000"/>
              </a:lnSpc>
            </a:pPr>
            <a:r>
              <a:rPr lang="en-US" sz="1800">
                <a:solidFill>
                  <a:srgbClr val="CC0000"/>
                </a:solidFill>
              </a:rPr>
              <a:t>response</a:t>
            </a:r>
          </a:p>
        </p:txBody>
      </p:sp>
      <p:sp>
        <p:nvSpPr>
          <p:cNvPr id="46099" name="Line 94"/>
          <p:cNvSpPr>
            <a:spLocks noChangeShapeType="1"/>
          </p:cNvSpPr>
          <p:nvPr/>
        </p:nvSpPr>
        <p:spPr bwMode="auto">
          <a:xfrm>
            <a:off x="5165725" y="3963988"/>
            <a:ext cx="2400300" cy="419100"/>
          </a:xfrm>
          <a:prstGeom prst="line">
            <a:avLst/>
          </a:prstGeom>
          <a:noFill/>
          <a:ln w="28575">
            <a:solidFill>
              <a:srgbClr val="CC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6100" name="Group 97"/>
          <p:cNvGrpSpPr>
            <a:grpSpLocks/>
          </p:cNvGrpSpPr>
          <p:nvPr/>
        </p:nvGrpSpPr>
        <p:grpSpPr bwMode="auto">
          <a:xfrm>
            <a:off x="5378450" y="4029075"/>
            <a:ext cx="3794125" cy="366713"/>
            <a:chOff x="3212" y="2597"/>
            <a:chExt cx="2390" cy="231"/>
          </a:xfrm>
        </p:grpSpPr>
        <p:sp>
          <p:nvSpPr>
            <p:cNvPr id="46148" name="Rectangle 96"/>
            <p:cNvSpPr>
              <a:spLocks noChangeArrowheads="1"/>
            </p:cNvSpPr>
            <p:nvPr/>
          </p:nvSpPr>
          <p:spPr bwMode="auto">
            <a:xfrm>
              <a:off x="3252" y="2628"/>
              <a:ext cx="2100" cy="1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CC0000"/>
                </a:solidFill>
              </a:endParaRPr>
            </a:p>
          </p:txBody>
        </p:sp>
        <p:sp>
          <p:nvSpPr>
            <p:cNvPr id="46149" name="Text Box 95"/>
            <p:cNvSpPr txBox="1">
              <a:spLocks noChangeArrowheads="1"/>
            </p:cNvSpPr>
            <p:nvPr/>
          </p:nvSpPr>
          <p:spPr bwMode="auto">
            <a:xfrm>
              <a:off x="3212" y="2597"/>
              <a:ext cx="239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CC0000"/>
                  </a:solidFill>
                </a:rPr>
                <a:t>Get</a:t>
              </a:r>
              <a:r>
                <a:rPr lang="en-US" sz="1400">
                  <a:solidFill>
                    <a:srgbClr val="CC0000"/>
                  </a:solidFill>
                </a:rPr>
                <a:t> http://www.awl.com/kurose-ross</a:t>
              </a:r>
              <a:endParaRPr lang="en-US">
                <a:solidFill>
                  <a:srgbClr val="CC0000"/>
                </a:solidFill>
              </a:endParaRPr>
            </a:p>
          </p:txBody>
        </p:sp>
      </p:grpSp>
      <p:sp>
        <p:nvSpPr>
          <p:cNvPr id="46101" name="Rectangle 99"/>
          <p:cNvSpPr>
            <a:spLocks noChangeArrowheads="1"/>
          </p:cNvSpPr>
          <p:nvPr/>
        </p:nvSpPr>
        <p:spPr bwMode="auto">
          <a:xfrm>
            <a:off x="5934075" y="4624388"/>
            <a:ext cx="919163" cy="2952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CC0000"/>
              </a:solidFill>
            </a:endParaRPr>
          </a:p>
        </p:txBody>
      </p:sp>
      <p:sp>
        <p:nvSpPr>
          <p:cNvPr id="46102" name="Text Box 100"/>
          <p:cNvSpPr txBox="1">
            <a:spLocks noChangeArrowheads="1"/>
          </p:cNvSpPr>
          <p:nvPr/>
        </p:nvSpPr>
        <p:spPr bwMode="auto">
          <a:xfrm>
            <a:off x="5900738" y="4510088"/>
            <a:ext cx="930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CC0000"/>
                </a:solidFill>
              </a:rPr>
              <a:t>&lt;file&gt;</a:t>
            </a:r>
          </a:p>
        </p:txBody>
      </p:sp>
      <p:sp>
        <p:nvSpPr>
          <p:cNvPr id="46103" name="Line 101"/>
          <p:cNvSpPr>
            <a:spLocks noChangeShapeType="1"/>
          </p:cNvSpPr>
          <p:nvPr/>
        </p:nvSpPr>
        <p:spPr bwMode="auto">
          <a:xfrm>
            <a:off x="4057650" y="2068513"/>
            <a:ext cx="0" cy="3573462"/>
          </a:xfrm>
          <a:prstGeom prst="line">
            <a:avLst/>
          </a:prstGeom>
          <a:noFill/>
          <a:ln w="19050">
            <a:solidFill>
              <a:srgbClr val="3366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6104" name="Group 105"/>
          <p:cNvGrpSpPr>
            <a:grpSpLocks/>
          </p:cNvGrpSpPr>
          <p:nvPr/>
        </p:nvGrpSpPr>
        <p:grpSpPr bwMode="auto">
          <a:xfrm>
            <a:off x="3735388" y="4972050"/>
            <a:ext cx="720725" cy="396875"/>
            <a:chOff x="2198" y="3221"/>
            <a:chExt cx="454" cy="250"/>
          </a:xfrm>
        </p:grpSpPr>
        <p:sp>
          <p:nvSpPr>
            <p:cNvPr id="46146" name="Rectangle 104"/>
            <p:cNvSpPr>
              <a:spLocks noChangeArrowheads="1"/>
            </p:cNvSpPr>
            <p:nvPr/>
          </p:nvSpPr>
          <p:spPr bwMode="auto">
            <a:xfrm>
              <a:off x="2244" y="3282"/>
              <a:ext cx="408" cy="1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Times New Roman" charset="0"/>
              </a:endParaRPr>
            </a:p>
          </p:txBody>
        </p:sp>
        <p:sp>
          <p:nvSpPr>
            <p:cNvPr id="46147" name="Text Box 102"/>
            <p:cNvSpPr txBox="1">
              <a:spLocks noChangeArrowheads="1"/>
            </p:cNvSpPr>
            <p:nvPr/>
          </p:nvSpPr>
          <p:spPr bwMode="auto">
            <a:xfrm>
              <a:off x="2198" y="3221"/>
              <a:ext cx="4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bg2"/>
                  </a:solidFill>
                </a:rPr>
                <a:t>time</a:t>
              </a:r>
            </a:p>
          </p:txBody>
        </p:sp>
      </p:grpSp>
      <p:sp>
        <p:nvSpPr>
          <p:cNvPr id="15386" name="Rectangle 52"/>
          <p:cNvSpPr>
            <a:spLocks noChangeArrowheads="1"/>
          </p:cNvSpPr>
          <p:nvPr/>
        </p:nvSpPr>
        <p:spPr bwMode="auto">
          <a:xfrm>
            <a:off x="5465763" y="2751138"/>
            <a:ext cx="1365250" cy="4397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46106" name="Text Box 91"/>
          <p:cNvSpPr txBox="1">
            <a:spLocks noChangeArrowheads="1"/>
          </p:cNvSpPr>
          <p:nvPr/>
        </p:nvSpPr>
        <p:spPr bwMode="auto">
          <a:xfrm>
            <a:off x="5414963" y="2682875"/>
            <a:ext cx="180975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pPr>
            <a:r>
              <a:rPr lang="en-US" sz="1800">
                <a:solidFill>
                  <a:srgbClr val="CC0000"/>
                </a:solidFill>
              </a:rPr>
              <a:t>TCP connection</a:t>
            </a:r>
          </a:p>
          <a:p>
            <a:pPr algn="ctr">
              <a:lnSpc>
                <a:spcPct val="85000"/>
              </a:lnSpc>
            </a:pPr>
            <a:r>
              <a:rPr lang="en-US" sz="1800">
                <a:solidFill>
                  <a:srgbClr val="CC0000"/>
                </a:solidFill>
              </a:rPr>
              <a:t>request</a:t>
            </a:r>
          </a:p>
        </p:txBody>
      </p:sp>
      <p:sp>
        <p:nvSpPr>
          <p:cNvPr id="46108" name="Rectangle 2"/>
          <p:cNvSpPr>
            <a:spLocks noChangeArrowheads="1"/>
          </p:cNvSpPr>
          <p:nvPr/>
        </p:nvSpPr>
        <p:spPr bwMode="auto">
          <a:xfrm>
            <a:off x="487363" y="206375"/>
            <a:ext cx="565785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a:solidFill>
                  <a:srgbClr val="000099"/>
                </a:solidFill>
                <a:latin typeface="Gill Sans MT" charset="0"/>
              </a:rPr>
              <a:t>What</a:t>
            </a:r>
            <a:r>
              <a:rPr lang="ja-JP" altLang="en-US" sz="4400">
                <a:solidFill>
                  <a:srgbClr val="000099"/>
                </a:solidFill>
                <a:latin typeface="Gill Sans MT" charset="0"/>
              </a:rPr>
              <a:t>’</a:t>
            </a:r>
            <a:r>
              <a:rPr lang="en-US" altLang="ja-JP" sz="4400">
                <a:solidFill>
                  <a:srgbClr val="000099"/>
                </a:solidFill>
                <a:latin typeface="Gill Sans MT" charset="0"/>
              </a:rPr>
              <a:t>s a protocol?</a:t>
            </a:r>
            <a:endParaRPr lang="en-US" sz="4400">
              <a:solidFill>
                <a:srgbClr val="000099"/>
              </a:solidFill>
              <a:latin typeface="Gill Sans MT" charset="0"/>
            </a:endParaRPr>
          </a:p>
        </p:txBody>
      </p:sp>
      <p:grpSp>
        <p:nvGrpSpPr>
          <p:cNvPr id="46109" name="Group 57"/>
          <p:cNvGrpSpPr>
            <a:grpSpLocks/>
          </p:cNvGrpSpPr>
          <p:nvPr/>
        </p:nvGrpSpPr>
        <p:grpSpPr bwMode="auto">
          <a:xfrm>
            <a:off x="7412038" y="2782888"/>
            <a:ext cx="431800" cy="755650"/>
            <a:chOff x="4140" y="429"/>
            <a:chExt cx="1425" cy="2396"/>
          </a:xfrm>
        </p:grpSpPr>
        <p:sp>
          <p:nvSpPr>
            <p:cNvPr id="46114" name="Freeform 58"/>
            <p:cNvSpPr>
              <a:spLocks/>
            </p:cNvSpPr>
            <p:nvPr/>
          </p:nvSpPr>
          <p:spPr bwMode="auto">
            <a:xfrm>
              <a:off x="5268" y="433"/>
              <a:ext cx="283" cy="2286"/>
            </a:xfrm>
            <a:custGeom>
              <a:avLst/>
              <a:gdLst>
                <a:gd name="T0" fmla="*/ 21 w 354"/>
                <a:gd name="T1" fmla="*/ 0 h 2742"/>
                <a:gd name="T2" fmla="*/ 116 w 354"/>
                <a:gd name="T3" fmla="*/ 137 h 2742"/>
                <a:gd name="T4" fmla="*/ 114 w 354"/>
                <a:gd name="T5" fmla="*/ 1057 h 2742"/>
                <a:gd name="T6" fmla="*/ 0 w 354"/>
                <a:gd name="T7" fmla="*/ 1105 h 2742"/>
                <a:gd name="T8" fmla="*/ 21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6" name="Rectangle 59"/>
            <p:cNvSpPr>
              <a:spLocks noChangeArrowheads="1"/>
            </p:cNvSpPr>
            <p:nvPr/>
          </p:nvSpPr>
          <p:spPr bwMode="auto">
            <a:xfrm>
              <a:off x="4208" y="429"/>
              <a:ext cx="1043"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46116" name="Freeform 60"/>
            <p:cNvSpPr>
              <a:spLocks/>
            </p:cNvSpPr>
            <p:nvPr/>
          </p:nvSpPr>
          <p:spPr bwMode="auto">
            <a:xfrm>
              <a:off x="5321" y="570"/>
              <a:ext cx="169" cy="2115"/>
            </a:xfrm>
            <a:custGeom>
              <a:avLst/>
              <a:gdLst>
                <a:gd name="T0" fmla="*/ 2 w 211"/>
                <a:gd name="T1" fmla="*/ 0 h 2537"/>
                <a:gd name="T2" fmla="*/ 70 w 211"/>
                <a:gd name="T3" fmla="*/ 88 h 2537"/>
                <a:gd name="T4" fmla="*/ 2 w 211"/>
                <a:gd name="T5" fmla="*/ 1007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6117" name="Freeform 61"/>
            <p:cNvSpPr>
              <a:spLocks/>
            </p:cNvSpPr>
            <p:nvPr/>
          </p:nvSpPr>
          <p:spPr bwMode="auto">
            <a:xfrm>
              <a:off x="5284" y="1640"/>
              <a:ext cx="263" cy="189"/>
            </a:xfrm>
            <a:custGeom>
              <a:avLst/>
              <a:gdLst>
                <a:gd name="T0" fmla="*/ 2 w 328"/>
                <a:gd name="T1" fmla="*/ 0 h 226"/>
                <a:gd name="T2" fmla="*/ 109 w 328"/>
                <a:gd name="T3" fmla="*/ 52 h 226"/>
                <a:gd name="T4" fmla="*/ 108 w 328"/>
                <a:gd name="T5" fmla="*/ 92 h 226"/>
                <a:gd name="T6" fmla="*/ 0 w 328"/>
                <a:gd name="T7" fmla="*/ 41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99" name="Rectangle 62"/>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46119" name="Group 63"/>
            <p:cNvGrpSpPr>
              <a:grpSpLocks/>
            </p:cNvGrpSpPr>
            <p:nvPr/>
          </p:nvGrpSpPr>
          <p:grpSpPr bwMode="auto">
            <a:xfrm>
              <a:off x="4749" y="668"/>
              <a:ext cx="581" cy="145"/>
              <a:chOff x="614" y="2568"/>
              <a:chExt cx="725" cy="139"/>
            </a:xfrm>
          </p:grpSpPr>
          <p:sp>
            <p:nvSpPr>
              <p:cNvPr id="15425" name="AutoShape 64"/>
              <p:cNvSpPr>
                <a:spLocks noChangeArrowheads="1"/>
              </p:cNvSpPr>
              <p:nvPr/>
            </p:nvSpPr>
            <p:spPr bwMode="auto">
              <a:xfrm>
                <a:off x="612" y="2566"/>
                <a:ext cx="726" cy="140"/>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26" name="AutoShape 65"/>
              <p:cNvSpPr>
                <a:spLocks noChangeArrowheads="1"/>
              </p:cNvSpPr>
              <p:nvPr/>
            </p:nvSpPr>
            <p:spPr bwMode="auto">
              <a:xfrm>
                <a:off x="625" y="2580"/>
                <a:ext cx="69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5401" name="Rectangle 66"/>
            <p:cNvSpPr>
              <a:spLocks noChangeArrowheads="1"/>
            </p:cNvSpPr>
            <p:nvPr/>
          </p:nvSpPr>
          <p:spPr bwMode="auto">
            <a:xfrm>
              <a:off x="4224" y="1018"/>
              <a:ext cx="597" cy="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46121" name="Group 67"/>
            <p:cNvGrpSpPr>
              <a:grpSpLocks/>
            </p:cNvGrpSpPr>
            <p:nvPr/>
          </p:nvGrpSpPr>
          <p:grpSpPr bwMode="auto">
            <a:xfrm>
              <a:off x="4747" y="994"/>
              <a:ext cx="581" cy="134"/>
              <a:chOff x="614" y="2568"/>
              <a:chExt cx="725" cy="139"/>
            </a:xfrm>
          </p:grpSpPr>
          <p:sp>
            <p:nvSpPr>
              <p:cNvPr id="15423" name="AutoShape 68"/>
              <p:cNvSpPr>
                <a:spLocks noChangeArrowheads="1"/>
              </p:cNvSpPr>
              <p:nvPr/>
            </p:nvSpPr>
            <p:spPr bwMode="auto">
              <a:xfrm>
                <a:off x="615" y="2567"/>
                <a:ext cx="726" cy="141"/>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24" name="AutoShape 69"/>
              <p:cNvSpPr>
                <a:spLocks noChangeArrowheads="1"/>
              </p:cNvSpPr>
              <p:nvPr/>
            </p:nvSpPr>
            <p:spPr bwMode="auto">
              <a:xfrm>
                <a:off x="628" y="2582"/>
                <a:ext cx="693" cy="110"/>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5403" name="Rectangle 70"/>
            <p:cNvSpPr>
              <a:spLocks noChangeArrowheads="1"/>
            </p:cNvSpPr>
            <p:nvPr/>
          </p:nvSpPr>
          <p:spPr bwMode="auto">
            <a:xfrm>
              <a:off x="4219" y="1360"/>
              <a:ext cx="592"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04" name="Rectangle 71"/>
            <p:cNvSpPr>
              <a:spLocks noChangeArrowheads="1"/>
            </p:cNvSpPr>
            <p:nvPr/>
          </p:nvSpPr>
          <p:spPr bwMode="auto">
            <a:xfrm>
              <a:off x="4229" y="1657"/>
              <a:ext cx="597"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46124" name="Group 72"/>
            <p:cNvGrpSpPr>
              <a:grpSpLocks/>
            </p:cNvGrpSpPr>
            <p:nvPr/>
          </p:nvGrpSpPr>
          <p:grpSpPr bwMode="auto">
            <a:xfrm>
              <a:off x="4735" y="1627"/>
              <a:ext cx="582" cy="151"/>
              <a:chOff x="614" y="2568"/>
              <a:chExt cx="725" cy="139"/>
            </a:xfrm>
          </p:grpSpPr>
          <p:sp>
            <p:nvSpPr>
              <p:cNvPr id="15421" name="AutoShape 73"/>
              <p:cNvSpPr>
                <a:spLocks noChangeArrowheads="1"/>
              </p:cNvSpPr>
              <p:nvPr/>
            </p:nvSpPr>
            <p:spPr bwMode="auto">
              <a:xfrm>
                <a:off x="617" y="2568"/>
                <a:ext cx="724" cy="139"/>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22" name="AutoShape 74"/>
              <p:cNvSpPr>
                <a:spLocks noChangeArrowheads="1"/>
              </p:cNvSpPr>
              <p:nvPr/>
            </p:nvSpPr>
            <p:spPr bwMode="auto">
              <a:xfrm>
                <a:off x="630" y="2582"/>
                <a:ext cx="692"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46125" name="Freeform 75"/>
            <p:cNvSpPr>
              <a:spLocks/>
            </p:cNvSpPr>
            <p:nvPr/>
          </p:nvSpPr>
          <p:spPr bwMode="auto">
            <a:xfrm>
              <a:off x="5288" y="1354"/>
              <a:ext cx="263" cy="188"/>
            </a:xfrm>
            <a:custGeom>
              <a:avLst/>
              <a:gdLst>
                <a:gd name="T0" fmla="*/ 2 w 328"/>
                <a:gd name="T1" fmla="*/ 0 h 226"/>
                <a:gd name="T2" fmla="*/ 109 w 328"/>
                <a:gd name="T3" fmla="*/ 51 h 226"/>
                <a:gd name="T4" fmla="*/ 108 w 328"/>
                <a:gd name="T5" fmla="*/ 90 h 226"/>
                <a:gd name="T6" fmla="*/ 0 w 328"/>
                <a:gd name="T7" fmla="*/ 3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46126" name="Group 76"/>
            <p:cNvGrpSpPr>
              <a:grpSpLocks/>
            </p:cNvGrpSpPr>
            <p:nvPr/>
          </p:nvGrpSpPr>
          <p:grpSpPr bwMode="auto">
            <a:xfrm>
              <a:off x="4739" y="1327"/>
              <a:ext cx="582" cy="139"/>
              <a:chOff x="614" y="2568"/>
              <a:chExt cx="725" cy="139"/>
            </a:xfrm>
          </p:grpSpPr>
          <p:sp>
            <p:nvSpPr>
              <p:cNvPr id="15419" name="AutoShape 77"/>
              <p:cNvSpPr>
                <a:spLocks noChangeArrowheads="1"/>
              </p:cNvSpPr>
              <p:nvPr/>
            </p:nvSpPr>
            <p:spPr bwMode="auto">
              <a:xfrm>
                <a:off x="612" y="2566"/>
                <a:ext cx="724" cy="141"/>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20" name="AutoShape 78"/>
              <p:cNvSpPr>
                <a:spLocks noChangeArrowheads="1"/>
              </p:cNvSpPr>
              <p:nvPr/>
            </p:nvSpPr>
            <p:spPr bwMode="auto">
              <a:xfrm>
                <a:off x="625" y="2581"/>
                <a:ext cx="692" cy="111"/>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5408" name="Rectangle 79"/>
            <p:cNvSpPr>
              <a:spLocks noChangeArrowheads="1"/>
            </p:cNvSpPr>
            <p:nvPr/>
          </p:nvSpPr>
          <p:spPr bwMode="auto">
            <a:xfrm>
              <a:off x="5251"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46128" name="Freeform 80"/>
            <p:cNvSpPr>
              <a:spLocks/>
            </p:cNvSpPr>
            <p:nvPr/>
          </p:nvSpPr>
          <p:spPr bwMode="auto">
            <a:xfrm>
              <a:off x="5312" y="1007"/>
              <a:ext cx="237" cy="213"/>
            </a:xfrm>
            <a:custGeom>
              <a:avLst/>
              <a:gdLst>
                <a:gd name="T0" fmla="*/ 2 w 296"/>
                <a:gd name="T1" fmla="*/ 0 h 256"/>
                <a:gd name="T2" fmla="*/ 96 w 296"/>
                <a:gd name="T3" fmla="*/ 57 h 256"/>
                <a:gd name="T4" fmla="*/ 98 w 296"/>
                <a:gd name="T5" fmla="*/ 102 h 256"/>
                <a:gd name="T6" fmla="*/ 0 w 296"/>
                <a:gd name="T7" fmla="*/ 39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6129" name="Freeform 81"/>
            <p:cNvSpPr>
              <a:spLocks/>
            </p:cNvSpPr>
            <p:nvPr/>
          </p:nvSpPr>
          <p:spPr bwMode="auto">
            <a:xfrm>
              <a:off x="5315" y="680"/>
              <a:ext cx="244" cy="240"/>
            </a:xfrm>
            <a:custGeom>
              <a:avLst/>
              <a:gdLst>
                <a:gd name="T0" fmla="*/ 0 w 304"/>
                <a:gd name="T1" fmla="*/ 0 h 288"/>
                <a:gd name="T2" fmla="*/ 101 w 304"/>
                <a:gd name="T3" fmla="*/ 66 h 288"/>
                <a:gd name="T4" fmla="*/ 95 w 304"/>
                <a:gd name="T5" fmla="*/ 116 h 288"/>
                <a:gd name="T6" fmla="*/ 2 w 304"/>
                <a:gd name="T7" fmla="*/ 50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11" name="Oval 82"/>
            <p:cNvSpPr>
              <a:spLocks noChangeArrowheads="1"/>
            </p:cNvSpPr>
            <p:nvPr/>
          </p:nvSpPr>
          <p:spPr bwMode="auto">
            <a:xfrm>
              <a:off x="5518" y="2609"/>
              <a:ext cx="47" cy="101"/>
            </a:xfrm>
            <a:prstGeom prst="ellipse">
              <a:avLst/>
            </a:prstGeom>
            <a:solidFill>
              <a:srgbClr val="3333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46131" name="Freeform 83"/>
            <p:cNvSpPr>
              <a:spLocks/>
            </p:cNvSpPr>
            <p:nvPr/>
          </p:nvSpPr>
          <p:spPr bwMode="auto">
            <a:xfrm>
              <a:off x="5302" y="2614"/>
              <a:ext cx="245" cy="200"/>
            </a:xfrm>
            <a:custGeom>
              <a:avLst/>
              <a:gdLst>
                <a:gd name="T0" fmla="*/ 0 w 306"/>
                <a:gd name="T1" fmla="*/ 43 h 240"/>
                <a:gd name="T2" fmla="*/ 2 w 306"/>
                <a:gd name="T3" fmla="*/ 97 h 240"/>
                <a:gd name="T4" fmla="*/ 101 w 306"/>
                <a:gd name="T5" fmla="*/ 44 h 240"/>
                <a:gd name="T6" fmla="*/ 98 w 306"/>
                <a:gd name="T7" fmla="*/ 0 h 240"/>
                <a:gd name="T8" fmla="*/ 0 w 306"/>
                <a:gd name="T9" fmla="*/ 43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413" name="AutoShape 84"/>
            <p:cNvSpPr>
              <a:spLocks noChangeArrowheads="1"/>
            </p:cNvSpPr>
            <p:nvPr/>
          </p:nvSpPr>
          <p:spPr bwMode="auto">
            <a:xfrm>
              <a:off x="4140" y="2679"/>
              <a:ext cx="1200" cy="146"/>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14" name="AutoShape 85"/>
            <p:cNvSpPr>
              <a:spLocks noChangeArrowheads="1"/>
            </p:cNvSpPr>
            <p:nvPr/>
          </p:nvSpPr>
          <p:spPr bwMode="auto">
            <a:xfrm>
              <a:off x="4208" y="2709"/>
              <a:ext cx="1069" cy="86"/>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15" name="Oval 86"/>
            <p:cNvSpPr>
              <a:spLocks noChangeArrowheads="1"/>
            </p:cNvSpPr>
            <p:nvPr/>
          </p:nvSpPr>
          <p:spPr bwMode="auto">
            <a:xfrm>
              <a:off x="4308" y="2382"/>
              <a:ext cx="157" cy="146"/>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16" name="Oval 87"/>
            <p:cNvSpPr>
              <a:spLocks noChangeArrowheads="1"/>
            </p:cNvSpPr>
            <p:nvPr/>
          </p:nvSpPr>
          <p:spPr bwMode="auto">
            <a:xfrm>
              <a:off x="4486" y="2382"/>
              <a:ext cx="162" cy="146"/>
            </a:xfrm>
            <a:prstGeom prst="ellipse">
              <a:avLst/>
            </a:prstGeom>
            <a:solidFill>
              <a:srgbClr val="FF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0000"/>
                </a:solidFill>
                <a:cs typeface="Arial" charset="0"/>
              </a:endParaRPr>
            </a:p>
          </p:txBody>
        </p:sp>
        <p:sp>
          <p:nvSpPr>
            <p:cNvPr id="15417" name="Oval 88"/>
            <p:cNvSpPr>
              <a:spLocks noChangeArrowheads="1"/>
            </p:cNvSpPr>
            <p:nvPr/>
          </p:nvSpPr>
          <p:spPr bwMode="auto">
            <a:xfrm>
              <a:off x="4664" y="2382"/>
              <a:ext cx="157" cy="141"/>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5418" name="Rectangle 89"/>
            <p:cNvSpPr>
              <a:spLocks noChangeArrowheads="1"/>
            </p:cNvSpPr>
            <p:nvPr/>
          </p:nvSpPr>
          <p:spPr bwMode="auto">
            <a:xfrm>
              <a:off x="5062" y="1833"/>
              <a:ext cx="84" cy="765"/>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grpSp>
        <p:nvGrpSpPr>
          <p:cNvPr id="46110" name="Group 90"/>
          <p:cNvGrpSpPr>
            <a:grpSpLocks/>
          </p:cNvGrpSpPr>
          <p:nvPr/>
        </p:nvGrpSpPr>
        <p:grpSpPr bwMode="auto">
          <a:xfrm>
            <a:off x="4275138" y="2339975"/>
            <a:ext cx="893762" cy="828675"/>
            <a:chOff x="-44" y="1473"/>
            <a:chExt cx="981" cy="1105"/>
          </a:xfrm>
        </p:grpSpPr>
        <p:pic>
          <p:nvPicPr>
            <p:cNvPr id="46112" name="Picture 91" descr="desktop_computer_stylized_mediu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13" name="Freeform 92"/>
            <p:cNvSpPr>
              <a:spLocks/>
            </p:cNvSpPr>
            <p:nvPr/>
          </p:nvSpPr>
          <p:spPr bwMode="auto">
            <a:xfrm flipH="1">
              <a:off x="374" y="1579"/>
              <a:ext cx="477" cy="506"/>
            </a:xfrm>
            <a:custGeom>
              <a:avLst/>
              <a:gdLst>
                <a:gd name="T0" fmla="*/ 0 w 356"/>
                <a:gd name="T1" fmla="*/ 0 h 368"/>
                <a:gd name="T2" fmla="*/ 1296 w 356"/>
                <a:gd name="T3" fmla="*/ 69 h 368"/>
                <a:gd name="T4" fmla="*/ 1537 w 356"/>
                <a:gd name="T5" fmla="*/ 1447 h 368"/>
                <a:gd name="T6" fmla="*/ 339 w 356"/>
                <a:gd name="T7" fmla="*/ 1810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grpSp>
    </p:spTree>
    <p:extLst>
      <p:ext uri="{BB962C8B-B14F-4D97-AF65-F5344CB8AC3E}">
        <p14:creationId xmlns:p14="http://schemas.microsoft.com/office/powerpoint/2010/main" val="54882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0A552-06CE-7D41-9BD8-211B6A0D42A5}"/>
              </a:ext>
            </a:extLst>
          </p:cNvPr>
          <p:cNvSpPr>
            <a:spLocks noGrp="1"/>
          </p:cNvSpPr>
          <p:nvPr>
            <p:ph type="title"/>
          </p:nvPr>
        </p:nvSpPr>
        <p:spPr/>
        <p:txBody>
          <a:bodyPr/>
          <a:lstStyle/>
          <a:p>
            <a:r>
              <a:rPr lang="en-US" dirty="0"/>
              <a:t>Names, identifiers and addresses</a:t>
            </a:r>
          </a:p>
        </p:txBody>
      </p:sp>
      <p:sp>
        <p:nvSpPr>
          <p:cNvPr id="3" name="Content Placeholder 2">
            <a:extLst>
              <a:ext uri="{FF2B5EF4-FFF2-40B4-BE49-F238E27FC236}">
                <a16:creationId xmlns:a16="http://schemas.microsoft.com/office/drawing/2014/main" id="{A468E62C-8FD8-3E47-8CC8-74714A7A5C8B}"/>
              </a:ext>
            </a:extLst>
          </p:cNvPr>
          <p:cNvSpPr>
            <a:spLocks noGrp="1"/>
          </p:cNvSpPr>
          <p:nvPr>
            <p:ph idx="1"/>
          </p:nvPr>
        </p:nvSpPr>
        <p:spPr/>
        <p:txBody>
          <a:bodyPr/>
          <a:lstStyle/>
          <a:p>
            <a:r>
              <a:rPr lang="en-US" dirty="0"/>
              <a:t>Any large system needs to be able to identify its components</a:t>
            </a:r>
          </a:p>
          <a:p>
            <a:pPr lvl="1"/>
            <a:r>
              <a:rPr lang="en-US" dirty="0"/>
              <a:t>Societal examples?</a:t>
            </a:r>
          </a:p>
          <a:p>
            <a:r>
              <a:rPr lang="en-US" dirty="0"/>
              <a:t>Names, identifier</a:t>
            </a:r>
          </a:p>
          <a:p>
            <a:pPr lvl="1"/>
            <a:r>
              <a:rPr lang="en-US" dirty="0"/>
              <a:t>unique label for something</a:t>
            </a:r>
          </a:p>
          <a:p>
            <a:pPr lvl="2"/>
            <a:r>
              <a:rPr lang="en-US" dirty="0"/>
              <a:t>DOI:  </a:t>
            </a:r>
            <a:r>
              <a:rPr lang="en-US" u="sng" dirty="0">
                <a:hlinkClick r:id="rId2"/>
              </a:rPr>
              <a:t>doi:10.1038/nphys1170</a:t>
            </a:r>
            <a:endParaRPr lang="en-US" dirty="0"/>
          </a:p>
          <a:p>
            <a:pPr lvl="1"/>
            <a:r>
              <a:rPr lang="en-US" dirty="0"/>
              <a:t>may be function, not device</a:t>
            </a:r>
          </a:p>
          <a:p>
            <a:pPr lvl="1"/>
            <a:r>
              <a:rPr lang="en-US" dirty="0"/>
              <a:t>often unchanged when “thing” moves or changes providers</a:t>
            </a:r>
          </a:p>
          <a:p>
            <a:r>
              <a:rPr lang="en-US" dirty="0"/>
              <a:t>Address</a:t>
            </a:r>
          </a:p>
          <a:p>
            <a:pPr lvl="1"/>
            <a:r>
              <a:rPr lang="en-US" dirty="0"/>
              <a:t>how do I get to that identifier?</a:t>
            </a:r>
          </a:p>
          <a:p>
            <a:pPr lvl="1"/>
            <a:r>
              <a:rPr lang="en-US" dirty="0"/>
              <a:t>geography, routing </a:t>
            </a:r>
            <a:r>
              <a:rPr lang="en-US" dirty="0">
                <a:sym typeface="Wingdings" pitchFamily="2" charset="2"/>
              </a:rPr>
              <a:t> typically changes when the ”thing” (person) moves</a:t>
            </a:r>
          </a:p>
          <a:p>
            <a:r>
              <a:rPr lang="en-US" dirty="0">
                <a:sym typeface="Wingdings" pitchFamily="2" charset="2"/>
              </a:rPr>
              <a:t>Reality is less clearly divided</a:t>
            </a:r>
            <a:endParaRPr lang="en-US" dirty="0"/>
          </a:p>
        </p:txBody>
      </p:sp>
      <p:sp>
        <p:nvSpPr>
          <p:cNvPr id="4" name="Date Placeholder 3">
            <a:extLst>
              <a:ext uri="{FF2B5EF4-FFF2-40B4-BE49-F238E27FC236}">
                <a16:creationId xmlns:a16="http://schemas.microsoft.com/office/drawing/2014/main" id="{CA0A9EF3-1B8D-994B-8503-D1C6215E773E}"/>
              </a:ext>
            </a:extLst>
          </p:cNvPr>
          <p:cNvSpPr>
            <a:spLocks noGrp="1"/>
          </p:cNvSpPr>
          <p:nvPr>
            <p:ph type="dt" sz="half" idx="10"/>
          </p:nvPr>
        </p:nvSpPr>
        <p:spPr/>
        <p:txBody>
          <a:bodyPr/>
          <a:lstStyle/>
          <a:p>
            <a:fld id="{256ACB00-031B-3646-9A38-2F2BE2909EFA}" type="datetime1">
              <a:rPr lang="en-US" smtClean="0"/>
              <a:t>2/1/19</a:t>
            </a:fld>
            <a:endParaRPr lang="en-US"/>
          </a:p>
        </p:txBody>
      </p:sp>
      <p:sp>
        <p:nvSpPr>
          <p:cNvPr id="5" name="Footer Placeholder 4">
            <a:extLst>
              <a:ext uri="{FF2B5EF4-FFF2-40B4-BE49-F238E27FC236}">
                <a16:creationId xmlns:a16="http://schemas.microsoft.com/office/drawing/2014/main" id="{C0B8E600-EF55-F547-897E-FFDF4684CC83}"/>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92916355-C7D0-C14C-98DB-4DE103A29226}"/>
              </a:ext>
            </a:extLst>
          </p:cNvPr>
          <p:cNvSpPr>
            <a:spLocks noGrp="1"/>
          </p:cNvSpPr>
          <p:nvPr>
            <p:ph type="sldNum" sz="quarter" idx="12"/>
          </p:nvPr>
        </p:nvSpPr>
        <p:spPr/>
        <p:txBody>
          <a:bodyPr/>
          <a:lstStyle/>
          <a:p>
            <a:fld id="{1DFC704A-5905-BB45-B847-BB7C2C18A0C5}" type="slidenum">
              <a:rPr lang="en-US" smtClean="0"/>
              <a:t>38</a:t>
            </a:fld>
            <a:endParaRPr lang="en-US"/>
          </a:p>
        </p:txBody>
      </p:sp>
    </p:spTree>
    <p:extLst>
      <p:ext uri="{BB962C8B-B14F-4D97-AF65-F5344CB8AC3E}">
        <p14:creationId xmlns:p14="http://schemas.microsoft.com/office/powerpoint/2010/main" val="3938807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90E47-4039-514C-AE72-2D66A968D132}"/>
              </a:ext>
            </a:extLst>
          </p:cNvPr>
          <p:cNvSpPr>
            <a:spLocks noGrp="1"/>
          </p:cNvSpPr>
          <p:nvPr>
            <p:ph type="dt" sz="half" idx="10"/>
          </p:nvPr>
        </p:nvSpPr>
        <p:spPr/>
        <p:txBody>
          <a:bodyPr/>
          <a:lstStyle/>
          <a:p>
            <a:fld id="{F7C3D065-9F51-7F4F-B354-B1821F06D8A4}" type="datetime1">
              <a:rPr lang="en-US" smtClean="0"/>
              <a:t>2/1/19</a:t>
            </a:fld>
            <a:endParaRPr lang="en-US"/>
          </a:p>
        </p:txBody>
      </p:sp>
      <p:sp>
        <p:nvSpPr>
          <p:cNvPr id="3" name="Footer Placeholder 2">
            <a:extLst>
              <a:ext uri="{FF2B5EF4-FFF2-40B4-BE49-F238E27FC236}">
                <a16:creationId xmlns:a16="http://schemas.microsoft.com/office/drawing/2014/main" id="{4290C995-8110-E742-AA34-977245B1ECDC}"/>
              </a:ext>
            </a:extLst>
          </p:cNvPr>
          <p:cNvSpPr>
            <a:spLocks noGrp="1"/>
          </p:cNvSpPr>
          <p:nvPr>
            <p:ph type="ftr" sz="quarter" idx="11"/>
          </p:nvPr>
        </p:nvSpPr>
        <p:spPr/>
        <p:txBody>
          <a:bodyPr/>
          <a:lstStyle/>
          <a:p>
            <a:r>
              <a:rPr lang="en-US"/>
              <a:t>ITEP</a:t>
            </a:r>
          </a:p>
        </p:txBody>
      </p:sp>
      <p:sp>
        <p:nvSpPr>
          <p:cNvPr id="4" name="Slide Number Placeholder 3">
            <a:extLst>
              <a:ext uri="{FF2B5EF4-FFF2-40B4-BE49-F238E27FC236}">
                <a16:creationId xmlns:a16="http://schemas.microsoft.com/office/drawing/2014/main" id="{E1A97593-86CC-4E4D-98D7-DB24191AABF7}"/>
              </a:ext>
            </a:extLst>
          </p:cNvPr>
          <p:cNvSpPr>
            <a:spLocks noGrp="1"/>
          </p:cNvSpPr>
          <p:nvPr>
            <p:ph type="sldNum" sz="quarter" idx="12"/>
          </p:nvPr>
        </p:nvSpPr>
        <p:spPr/>
        <p:txBody>
          <a:bodyPr/>
          <a:lstStyle/>
          <a:p>
            <a:fld id="{1DFC704A-5905-BB45-B847-BB7C2C18A0C5}" type="slidenum">
              <a:rPr lang="en-US" smtClean="0"/>
              <a:t>39</a:t>
            </a:fld>
            <a:endParaRPr lang="en-US"/>
          </a:p>
        </p:txBody>
      </p:sp>
      <p:sp>
        <p:nvSpPr>
          <p:cNvPr id="5" name="Title 4">
            <a:extLst>
              <a:ext uri="{FF2B5EF4-FFF2-40B4-BE49-F238E27FC236}">
                <a16:creationId xmlns:a16="http://schemas.microsoft.com/office/drawing/2014/main" id="{49BA7858-BCBB-8C47-9B80-C52C3CFCE325}"/>
              </a:ext>
            </a:extLst>
          </p:cNvPr>
          <p:cNvSpPr>
            <a:spLocks noGrp="1"/>
          </p:cNvSpPr>
          <p:nvPr>
            <p:ph type="title"/>
          </p:nvPr>
        </p:nvSpPr>
        <p:spPr/>
        <p:txBody>
          <a:bodyPr/>
          <a:lstStyle/>
          <a:p>
            <a:r>
              <a:rPr lang="en-US" dirty="0"/>
              <a:t>Names &amp; addresses in the Internet</a:t>
            </a:r>
          </a:p>
        </p:txBody>
      </p:sp>
      <p:sp>
        <p:nvSpPr>
          <p:cNvPr id="6" name="Rounded Rectangle 5">
            <a:extLst>
              <a:ext uri="{FF2B5EF4-FFF2-40B4-BE49-F238E27FC236}">
                <a16:creationId xmlns:a16="http://schemas.microsoft.com/office/drawing/2014/main" id="{1025D34E-BE08-E54F-BDC1-99430BF7197B}"/>
              </a:ext>
            </a:extLst>
          </p:cNvPr>
          <p:cNvSpPr/>
          <p:nvPr/>
        </p:nvSpPr>
        <p:spPr>
          <a:xfrm>
            <a:off x="3686476" y="1658591"/>
            <a:ext cx="1848050" cy="105877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domain name</a:t>
            </a:r>
          </a:p>
          <a:p>
            <a:pPr algn="ctr"/>
            <a:r>
              <a:rPr lang="en-US" dirty="0"/>
              <a:t>(</a:t>
            </a:r>
            <a:r>
              <a:rPr lang="en-US" dirty="0" err="1"/>
              <a:t>example.com</a:t>
            </a:r>
            <a:r>
              <a:rPr lang="en-US" dirty="0"/>
              <a:t>)</a:t>
            </a:r>
          </a:p>
        </p:txBody>
      </p:sp>
      <p:sp>
        <p:nvSpPr>
          <p:cNvPr id="7" name="Rounded Rectangle 6">
            <a:extLst>
              <a:ext uri="{FF2B5EF4-FFF2-40B4-BE49-F238E27FC236}">
                <a16:creationId xmlns:a16="http://schemas.microsoft.com/office/drawing/2014/main" id="{5D3DEED0-7861-0743-BC49-E4F7C83766C9}"/>
              </a:ext>
            </a:extLst>
          </p:cNvPr>
          <p:cNvSpPr/>
          <p:nvPr/>
        </p:nvSpPr>
        <p:spPr>
          <a:xfrm>
            <a:off x="4917909" y="3214886"/>
            <a:ext cx="3898832" cy="105877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IPv6 address(</a:t>
            </a:r>
            <a:r>
              <a:rPr lang="en-US" dirty="0" err="1"/>
              <a:t>es</a:t>
            </a:r>
            <a:r>
              <a:rPr lang="en-US" dirty="0"/>
              <a:t>)</a:t>
            </a:r>
          </a:p>
          <a:p>
            <a:pPr algn="ctr"/>
            <a:r>
              <a:rPr lang="en-US" i="1" dirty="0"/>
              <a:t>2606:2800:220:1:248:1893:25c8:1946</a:t>
            </a:r>
          </a:p>
          <a:p>
            <a:pPr algn="ctr"/>
            <a:endParaRPr lang="en-US" dirty="0"/>
          </a:p>
        </p:txBody>
      </p:sp>
      <p:sp>
        <p:nvSpPr>
          <p:cNvPr id="8" name="Rounded Rectangle 7">
            <a:extLst>
              <a:ext uri="{FF2B5EF4-FFF2-40B4-BE49-F238E27FC236}">
                <a16:creationId xmlns:a16="http://schemas.microsoft.com/office/drawing/2014/main" id="{2B39EFD2-5095-354F-8A86-362C13FF668F}"/>
              </a:ext>
            </a:extLst>
          </p:cNvPr>
          <p:cNvSpPr/>
          <p:nvPr/>
        </p:nvSpPr>
        <p:spPr>
          <a:xfrm>
            <a:off x="2162476" y="3214886"/>
            <a:ext cx="2207392" cy="105877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IPv4 address(</a:t>
            </a:r>
            <a:r>
              <a:rPr lang="en-US" dirty="0" err="1"/>
              <a:t>es</a:t>
            </a:r>
            <a:r>
              <a:rPr lang="en-US" dirty="0"/>
              <a:t>)</a:t>
            </a:r>
          </a:p>
          <a:p>
            <a:pPr algn="ctr"/>
            <a:r>
              <a:rPr lang="en-US" i="1" dirty="0"/>
              <a:t>93.184.216.34</a:t>
            </a:r>
          </a:p>
        </p:txBody>
      </p:sp>
      <p:sp>
        <p:nvSpPr>
          <p:cNvPr id="9" name="Rounded Rectangle 8">
            <a:extLst>
              <a:ext uri="{FF2B5EF4-FFF2-40B4-BE49-F238E27FC236}">
                <a16:creationId xmlns:a16="http://schemas.microsoft.com/office/drawing/2014/main" id="{FA5BF77B-69FE-234F-B94F-02D020969921}"/>
              </a:ext>
            </a:extLst>
          </p:cNvPr>
          <p:cNvSpPr/>
          <p:nvPr/>
        </p:nvSpPr>
        <p:spPr>
          <a:xfrm>
            <a:off x="2128385" y="4970315"/>
            <a:ext cx="2241483" cy="10587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MAC address</a:t>
            </a:r>
          </a:p>
          <a:p>
            <a:pPr algn="ctr"/>
            <a:r>
              <a:rPr lang="en-US" i="1" dirty="0"/>
              <a:t>14:02:ec:35:02:8c</a:t>
            </a:r>
          </a:p>
        </p:txBody>
      </p:sp>
      <p:sp>
        <p:nvSpPr>
          <p:cNvPr id="10" name="TextBox 9">
            <a:extLst>
              <a:ext uri="{FF2B5EF4-FFF2-40B4-BE49-F238E27FC236}">
                <a16:creationId xmlns:a16="http://schemas.microsoft.com/office/drawing/2014/main" id="{1D1BAFDD-FF64-B640-8EFA-46496F798A27}"/>
              </a:ext>
            </a:extLst>
          </p:cNvPr>
          <p:cNvSpPr txBox="1"/>
          <p:nvPr/>
        </p:nvSpPr>
        <p:spPr>
          <a:xfrm>
            <a:off x="487726" y="1400900"/>
            <a:ext cx="3011337" cy="369332"/>
          </a:xfrm>
          <a:prstGeom prst="rect">
            <a:avLst/>
          </a:prstGeom>
          <a:noFill/>
        </p:spPr>
        <p:txBody>
          <a:bodyPr wrap="none" rtlCol="0">
            <a:spAutoFit/>
          </a:bodyPr>
          <a:lstStyle/>
          <a:p>
            <a:r>
              <a:rPr lang="en-US" dirty="0"/>
              <a:t>URL: </a:t>
            </a:r>
            <a:r>
              <a:rPr lang="en-US" dirty="0">
                <a:sym typeface="Wingdings" pitchFamily="2" charset="2"/>
                <a:hlinkClick r:id="rId2"/>
              </a:rPr>
              <a:t>https://example.com</a:t>
            </a:r>
            <a:r>
              <a:rPr lang="en-US" dirty="0">
                <a:sym typeface="Wingdings" pitchFamily="2" charset="2"/>
              </a:rPr>
              <a:t> </a:t>
            </a:r>
            <a:endParaRPr lang="en-US" dirty="0"/>
          </a:p>
        </p:txBody>
      </p:sp>
      <p:cxnSp>
        <p:nvCxnSpPr>
          <p:cNvPr id="12" name="Straight Arrow Connector 11">
            <a:extLst>
              <a:ext uri="{FF2B5EF4-FFF2-40B4-BE49-F238E27FC236}">
                <a16:creationId xmlns:a16="http://schemas.microsoft.com/office/drawing/2014/main" id="{E9219CAB-B619-C340-A18A-4F6A9DA7935F}"/>
              </a:ext>
            </a:extLst>
          </p:cNvPr>
          <p:cNvCxnSpPr>
            <a:stCxn id="6" idx="2"/>
            <a:endCxn id="8" idx="0"/>
          </p:cNvCxnSpPr>
          <p:nvPr/>
        </p:nvCxnSpPr>
        <p:spPr>
          <a:xfrm flipH="1">
            <a:off x="3266172" y="2717369"/>
            <a:ext cx="1344329" cy="497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116D9C-EB68-D64E-A447-ABE47BDE1452}"/>
              </a:ext>
            </a:extLst>
          </p:cNvPr>
          <p:cNvCxnSpPr>
            <a:cxnSpLocks/>
            <a:stCxn id="6" idx="2"/>
            <a:endCxn id="7" idx="0"/>
          </p:cNvCxnSpPr>
          <p:nvPr/>
        </p:nvCxnSpPr>
        <p:spPr>
          <a:xfrm>
            <a:off x="4610501" y="2717369"/>
            <a:ext cx="2256824" cy="497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D26E56-663A-DF4E-BD0C-9D7F21E8ABDD}"/>
              </a:ext>
            </a:extLst>
          </p:cNvPr>
          <p:cNvCxnSpPr>
            <a:stCxn id="8" idx="2"/>
            <a:endCxn id="9" idx="0"/>
          </p:cNvCxnSpPr>
          <p:nvPr/>
        </p:nvCxnSpPr>
        <p:spPr>
          <a:xfrm flipH="1">
            <a:off x="3249127" y="4273664"/>
            <a:ext cx="17045" cy="69665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DB0135A-B795-4D41-8F08-5011ED336F77}"/>
              </a:ext>
            </a:extLst>
          </p:cNvPr>
          <p:cNvSpPr txBox="1"/>
          <p:nvPr/>
        </p:nvSpPr>
        <p:spPr>
          <a:xfrm>
            <a:off x="5837950" y="1395814"/>
            <a:ext cx="2677400" cy="369332"/>
          </a:xfrm>
          <a:prstGeom prst="rect">
            <a:avLst/>
          </a:prstGeom>
          <a:noFill/>
        </p:spPr>
        <p:txBody>
          <a:bodyPr wrap="none" rtlCol="0">
            <a:spAutoFit/>
          </a:bodyPr>
          <a:lstStyle/>
          <a:p>
            <a:r>
              <a:rPr lang="en-US" dirty="0"/>
              <a:t>email: </a:t>
            </a:r>
            <a:r>
              <a:rPr lang="en-US" dirty="0" err="1"/>
              <a:t>jane@example.com</a:t>
            </a:r>
            <a:endParaRPr lang="en-US" dirty="0"/>
          </a:p>
        </p:txBody>
      </p:sp>
      <p:sp>
        <p:nvSpPr>
          <p:cNvPr id="22" name="TextBox 21">
            <a:extLst>
              <a:ext uri="{FF2B5EF4-FFF2-40B4-BE49-F238E27FC236}">
                <a16:creationId xmlns:a16="http://schemas.microsoft.com/office/drawing/2014/main" id="{B1E1BB52-6E7E-4B47-BADC-C3708E5B232F}"/>
              </a:ext>
            </a:extLst>
          </p:cNvPr>
          <p:cNvSpPr txBox="1"/>
          <p:nvPr/>
        </p:nvSpPr>
        <p:spPr>
          <a:xfrm>
            <a:off x="6457950" y="2637322"/>
            <a:ext cx="582211" cy="369332"/>
          </a:xfrm>
          <a:prstGeom prst="rect">
            <a:avLst/>
          </a:prstGeom>
          <a:noFill/>
        </p:spPr>
        <p:txBody>
          <a:bodyPr wrap="none" rtlCol="0">
            <a:spAutoFit/>
          </a:bodyPr>
          <a:lstStyle/>
          <a:p>
            <a:r>
              <a:rPr lang="en-US" dirty="0"/>
              <a:t>DNS</a:t>
            </a:r>
          </a:p>
        </p:txBody>
      </p:sp>
      <p:sp>
        <p:nvSpPr>
          <p:cNvPr id="23" name="TextBox 22">
            <a:extLst>
              <a:ext uri="{FF2B5EF4-FFF2-40B4-BE49-F238E27FC236}">
                <a16:creationId xmlns:a16="http://schemas.microsoft.com/office/drawing/2014/main" id="{05171EBB-7E2C-F343-8318-FA64F213E7E7}"/>
              </a:ext>
            </a:extLst>
          </p:cNvPr>
          <p:cNvSpPr txBox="1"/>
          <p:nvPr/>
        </p:nvSpPr>
        <p:spPr>
          <a:xfrm>
            <a:off x="3266172" y="4458391"/>
            <a:ext cx="561372" cy="369332"/>
          </a:xfrm>
          <a:prstGeom prst="rect">
            <a:avLst/>
          </a:prstGeom>
          <a:noFill/>
        </p:spPr>
        <p:txBody>
          <a:bodyPr wrap="none" rtlCol="0">
            <a:spAutoFit/>
          </a:bodyPr>
          <a:lstStyle/>
          <a:p>
            <a:r>
              <a:rPr lang="en-US" dirty="0"/>
              <a:t>ARP</a:t>
            </a:r>
          </a:p>
        </p:txBody>
      </p:sp>
    </p:spTree>
    <p:extLst>
      <p:ext uri="{BB962C8B-B14F-4D97-AF65-F5344CB8AC3E}">
        <p14:creationId xmlns:p14="http://schemas.microsoft.com/office/powerpoint/2010/main" val="113734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great infrastructure</a:t>
            </a:r>
            <a:endParaRPr lang="en-US" dirty="0"/>
          </a:p>
        </p:txBody>
      </p:sp>
      <p:sp>
        <p:nvSpPr>
          <p:cNvPr id="3" name="Content Placeholder 2"/>
          <p:cNvSpPr>
            <a:spLocks noGrp="1"/>
          </p:cNvSpPr>
          <p:nvPr>
            <p:ph idx="1"/>
          </p:nvPr>
        </p:nvSpPr>
        <p:spPr>
          <a:xfrm>
            <a:off x="612648" y="1600200"/>
            <a:ext cx="8153400" cy="2724106"/>
          </a:xfrm>
        </p:spPr>
        <p:txBody>
          <a:bodyPr>
            <a:normAutofit/>
          </a:bodyPr>
          <a:lstStyle/>
          <a:p>
            <a:r>
              <a:rPr lang="en-US" dirty="0"/>
              <a:t>Technical structures that support a society </a:t>
            </a:r>
            <a:r>
              <a:rPr lang="en-US" dirty="0">
                <a:sym typeface="Wingdings"/>
              </a:rPr>
              <a:t> “civil infrastructure”</a:t>
            </a:r>
          </a:p>
          <a:p>
            <a:pPr lvl="1"/>
            <a:r>
              <a:rPr lang="en-US" dirty="0">
                <a:sym typeface="Wingdings"/>
              </a:rPr>
              <a:t>Large</a:t>
            </a:r>
          </a:p>
          <a:p>
            <a:pPr lvl="1"/>
            <a:r>
              <a:rPr lang="en-US" dirty="0">
                <a:sym typeface="Wingdings"/>
              </a:rPr>
              <a:t>Constructed over generations</a:t>
            </a:r>
          </a:p>
          <a:p>
            <a:pPr lvl="1"/>
            <a:r>
              <a:rPr lang="en-US" dirty="0">
                <a:sym typeface="Wingdings"/>
              </a:rPr>
              <a:t>Not often replaced as a whole system</a:t>
            </a:r>
          </a:p>
          <a:p>
            <a:pPr lvl="1"/>
            <a:r>
              <a:rPr lang="en-US" dirty="0">
                <a:sym typeface="Wingdings"/>
              </a:rPr>
              <a:t>Continual refurbishment of components</a:t>
            </a:r>
          </a:p>
          <a:p>
            <a:pPr lvl="1"/>
            <a:r>
              <a:rPr lang="en-US" dirty="0">
                <a:sym typeface="Wingdings"/>
              </a:rPr>
              <a:t>Interdependent components with well-defined interfaces</a:t>
            </a:r>
          </a:p>
          <a:p>
            <a:pPr lvl="1"/>
            <a:r>
              <a:rPr lang="en-US" dirty="0">
                <a:sym typeface="Wingdings"/>
              </a:rPr>
              <a:t>High initial cost</a:t>
            </a:r>
          </a:p>
        </p:txBody>
      </p:sp>
      <p:sp>
        <p:nvSpPr>
          <p:cNvPr id="17" name="Date Placeholder 16"/>
          <p:cNvSpPr>
            <a:spLocks noGrp="1"/>
          </p:cNvSpPr>
          <p:nvPr>
            <p:ph type="dt" sz="half" idx="10"/>
          </p:nvPr>
        </p:nvSpPr>
        <p:spPr/>
        <p:txBody>
          <a:bodyPr/>
          <a:lstStyle/>
          <a:p>
            <a:fld id="{718DC62A-EA48-CD44-AA26-0FF18D29BB27}" type="datetime1">
              <a:rPr lang="en-US" smtClean="0"/>
              <a:t>2/1/19</a:t>
            </a:fld>
            <a:endParaRPr lang="en-US"/>
          </a:p>
        </p:txBody>
      </p:sp>
      <p:sp>
        <p:nvSpPr>
          <p:cNvPr id="18" name="Footer Placeholder 17"/>
          <p:cNvSpPr>
            <a:spLocks noGrp="1"/>
          </p:cNvSpPr>
          <p:nvPr>
            <p:ph type="ftr" sz="quarter" idx="11"/>
          </p:nvPr>
        </p:nvSpPr>
        <p:spPr/>
        <p:txBody>
          <a:bodyPr/>
          <a:lstStyle/>
          <a:p>
            <a:r>
              <a:rPr lang="en-US"/>
              <a:t>ITEP</a:t>
            </a:r>
          </a:p>
        </p:txBody>
      </p:sp>
      <p:sp>
        <p:nvSpPr>
          <p:cNvPr id="19" name="Slide Number Placeholder 18"/>
          <p:cNvSpPr>
            <a:spLocks noGrp="1"/>
          </p:cNvSpPr>
          <p:nvPr>
            <p:ph type="sldNum" sz="quarter" idx="12"/>
          </p:nvPr>
        </p:nvSpPr>
        <p:spPr/>
        <p:txBody>
          <a:bodyPr/>
          <a:lstStyle/>
          <a:p>
            <a:fld id="{1DFC704A-5905-BB45-B847-BB7C2C18A0C5}" type="slidenum">
              <a:rPr lang="en-US" smtClean="0"/>
              <a:t>4</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13184" y="5861051"/>
            <a:ext cx="1320800" cy="990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4724400"/>
            <a:ext cx="1270000" cy="127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6000" y="4743510"/>
            <a:ext cx="1447800" cy="91570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49584" y="4724401"/>
            <a:ext cx="1524000" cy="11366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73584" y="4799652"/>
            <a:ext cx="1295400" cy="102984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82348" y="5638800"/>
            <a:ext cx="1451452" cy="10795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200" y="5999274"/>
            <a:ext cx="1447800" cy="858726"/>
          </a:xfrm>
          <a:prstGeom prst="rect">
            <a:avLst/>
          </a:prstGeom>
        </p:spPr>
      </p:pic>
      <p:sp>
        <p:nvSpPr>
          <p:cNvPr id="11" name="TextBox 10"/>
          <p:cNvSpPr txBox="1"/>
          <p:nvPr/>
        </p:nvSpPr>
        <p:spPr>
          <a:xfrm>
            <a:off x="838200" y="4324306"/>
            <a:ext cx="825867" cy="400110"/>
          </a:xfrm>
          <a:prstGeom prst="rect">
            <a:avLst/>
          </a:prstGeom>
          <a:noFill/>
        </p:spPr>
        <p:txBody>
          <a:bodyPr wrap="none" rtlCol="0">
            <a:spAutoFit/>
          </a:bodyPr>
          <a:lstStyle/>
          <a:p>
            <a:r>
              <a:rPr lang="en-US" sz="2000" dirty="0">
                <a:solidFill>
                  <a:srgbClr val="FF0000"/>
                </a:solidFill>
              </a:rPr>
              <a:t>water</a:t>
            </a:r>
          </a:p>
        </p:txBody>
      </p:sp>
      <p:sp>
        <p:nvSpPr>
          <p:cNvPr id="12" name="TextBox 11"/>
          <p:cNvSpPr txBox="1"/>
          <p:nvPr/>
        </p:nvSpPr>
        <p:spPr>
          <a:xfrm>
            <a:off x="2438400" y="4324306"/>
            <a:ext cx="968885" cy="400110"/>
          </a:xfrm>
          <a:prstGeom prst="rect">
            <a:avLst/>
          </a:prstGeom>
          <a:noFill/>
        </p:spPr>
        <p:txBody>
          <a:bodyPr wrap="none" rtlCol="0">
            <a:spAutoFit/>
          </a:bodyPr>
          <a:lstStyle/>
          <a:p>
            <a:r>
              <a:rPr lang="en-US" sz="2000" dirty="0">
                <a:solidFill>
                  <a:srgbClr val="FF0000"/>
                </a:solidFill>
              </a:rPr>
              <a:t>energy</a:t>
            </a:r>
          </a:p>
        </p:txBody>
      </p:sp>
      <p:sp>
        <p:nvSpPr>
          <p:cNvPr id="13" name="TextBox 12"/>
          <p:cNvSpPr txBox="1"/>
          <p:nvPr/>
        </p:nvSpPr>
        <p:spPr>
          <a:xfrm>
            <a:off x="3949584" y="4324306"/>
            <a:ext cx="1752979" cy="400110"/>
          </a:xfrm>
          <a:prstGeom prst="rect">
            <a:avLst/>
          </a:prstGeom>
          <a:noFill/>
        </p:spPr>
        <p:txBody>
          <a:bodyPr wrap="none" rtlCol="0">
            <a:spAutoFit/>
          </a:bodyPr>
          <a:lstStyle/>
          <a:p>
            <a:r>
              <a:rPr lang="en-US" sz="2000" dirty="0">
                <a:solidFill>
                  <a:srgbClr val="FF0000"/>
                </a:solidFill>
              </a:rPr>
              <a:t>transportation</a:t>
            </a:r>
          </a:p>
        </p:txBody>
      </p:sp>
      <p:pic>
        <p:nvPicPr>
          <p:cNvPr id="14" name="Picture 13"/>
          <p:cNvPicPr>
            <a:picLocks noChangeAspect="1"/>
          </p:cNvPicPr>
          <p:nvPr/>
        </p:nvPicPr>
        <p:blipFill>
          <a:blip r:embed="rId9"/>
          <a:stretch>
            <a:fillRect/>
          </a:stretch>
        </p:blipFill>
        <p:spPr>
          <a:xfrm>
            <a:off x="7012453" y="4804526"/>
            <a:ext cx="1750547" cy="1194748"/>
          </a:xfrm>
          <a:prstGeom prst="rect">
            <a:avLst/>
          </a:prstGeom>
        </p:spPr>
      </p:pic>
      <p:sp>
        <p:nvSpPr>
          <p:cNvPr id="15" name="TextBox 14"/>
          <p:cNvSpPr txBox="1"/>
          <p:nvPr/>
        </p:nvSpPr>
        <p:spPr>
          <a:xfrm>
            <a:off x="7012453" y="4324306"/>
            <a:ext cx="1909522" cy="400110"/>
          </a:xfrm>
          <a:prstGeom prst="rect">
            <a:avLst/>
          </a:prstGeom>
          <a:noFill/>
        </p:spPr>
        <p:txBody>
          <a:bodyPr wrap="none" rtlCol="0">
            <a:spAutoFit/>
          </a:bodyPr>
          <a:lstStyle/>
          <a:p>
            <a:r>
              <a:rPr lang="en-US" sz="2000" dirty="0">
                <a:solidFill>
                  <a:srgbClr val="FF0000"/>
                </a:solidFill>
              </a:rPr>
              <a:t>communication</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60263" y="6053996"/>
            <a:ext cx="996845" cy="664304"/>
          </a:xfrm>
          <a:prstGeom prst="rect">
            <a:avLst/>
          </a:prstGeom>
        </p:spPr>
      </p:pic>
    </p:spTree>
    <p:extLst>
      <p:ext uri="{BB962C8B-B14F-4D97-AF65-F5344CB8AC3E}">
        <p14:creationId xmlns:p14="http://schemas.microsoft.com/office/powerpoint/2010/main" val="2254958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ED6C-2736-AF4E-94EC-38D7B94EB32A}"/>
              </a:ext>
            </a:extLst>
          </p:cNvPr>
          <p:cNvSpPr>
            <a:spLocks noGrp="1"/>
          </p:cNvSpPr>
          <p:nvPr>
            <p:ph type="title"/>
          </p:nvPr>
        </p:nvSpPr>
        <p:spPr/>
        <p:txBody>
          <a:bodyPr/>
          <a:lstStyle/>
          <a:p>
            <a:r>
              <a:rPr lang="en-US" dirty="0"/>
              <a:t>Domain names</a:t>
            </a:r>
          </a:p>
        </p:txBody>
      </p:sp>
      <p:sp>
        <p:nvSpPr>
          <p:cNvPr id="3" name="Content Placeholder 2">
            <a:extLst>
              <a:ext uri="{FF2B5EF4-FFF2-40B4-BE49-F238E27FC236}">
                <a16:creationId xmlns:a16="http://schemas.microsoft.com/office/drawing/2014/main" id="{4E7B07F3-96BD-344D-AF30-A46ADD01F62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C90BC6B-F519-7E48-9A05-764A9E4947F7}"/>
              </a:ext>
            </a:extLst>
          </p:cNvPr>
          <p:cNvSpPr>
            <a:spLocks noGrp="1"/>
          </p:cNvSpPr>
          <p:nvPr>
            <p:ph type="dt" sz="half" idx="10"/>
          </p:nvPr>
        </p:nvSpPr>
        <p:spPr/>
        <p:txBody>
          <a:bodyPr/>
          <a:lstStyle/>
          <a:p>
            <a:fld id="{256ACB00-031B-3646-9A38-2F2BE2909EFA}" type="datetime1">
              <a:rPr lang="en-US" smtClean="0"/>
              <a:t>2/1/19</a:t>
            </a:fld>
            <a:endParaRPr lang="en-US"/>
          </a:p>
        </p:txBody>
      </p:sp>
      <p:sp>
        <p:nvSpPr>
          <p:cNvPr id="5" name="Footer Placeholder 4">
            <a:extLst>
              <a:ext uri="{FF2B5EF4-FFF2-40B4-BE49-F238E27FC236}">
                <a16:creationId xmlns:a16="http://schemas.microsoft.com/office/drawing/2014/main" id="{7EDB8F07-F3F2-0D42-BB59-10A0888F230F}"/>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DC7B7D76-E668-6642-8E05-4AFCF9E0653B}"/>
              </a:ext>
            </a:extLst>
          </p:cNvPr>
          <p:cNvSpPr>
            <a:spLocks noGrp="1"/>
          </p:cNvSpPr>
          <p:nvPr>
            <p:ph type="sldNum" sz="quarter" idx="12"/>
          </p:nvPr>
        </p:nvSpPr>
        <p:spPr/>
        <p:txBody>
          <a:bodyPr/>
          <a:lstStyle/>
          <a:p>
            <a:fld id="{1DFC704A-5905-BB45-B847-BB7C2C18A0C5}" type="slidenum">
              <a:rPr lang="en-US" smtClean="0"/>
              <a:t>40</a:t>
            </a:fld>
            <a:endParaRPr lang="en-US"/>
          </a:p>
        </p:txBody>
      </p:sp>
    </p:spTree>
    <p:extLst>
      <p:ext uri="{BB962C8B-B14F-4D97-AF65-F5344CB8AC3E}">
        <p14:creationId xmlns:p14="http://schemas.microsoft.com/office/powerpoint/2010/main" val="1421694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D2CB-A8BC-ED4E-885B-201E55DB6E8B}"/>
              </a:ext>
            </a:extLst>
          </p:cNvPr>
          <p:cNvSpPr>
            <a:spLocks noGrp="1"/>
          </p:cNvSpPr>
          <p:nvPr>
            <p:ph type="title"/>
          </p:nvPr>
        </p:nvSpPr>
        <p:spPr/>
        <p:txBody>
          <a:bodyPr/>
          <a:lstStyle/>
          <a:p>
            <a:r>
              <a:rPr lang="en-US" dirty="0"/>
              <a:t>Internet addresses</a:t>
            </a:r>
          </a:p>
        </p:txBody>
      </p:sp>
      <p:sp>
        <p:nvSpPr>
          <p:cNvPr id="3" name="Content Placeholder 2">
            <a:extLst>
              <a:ext uri="{FF2B5EF4-FFF2-40B4-BE49-F238E27FC236}">
                <a16:creationId xmlns:a16="http://schemas.microsoft.com/office/drawing/2014/main" id="{728B7941-E8EE-4144-8C71-FF1006D7CBF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94E3758-BCE5-474A-84DF-57A79CF72794}"/>
              </a:ext>
            </a:extLst>
          </p:cNvPr>
          <p:cNvSpPr>
            <a:spLocks noGrp="1"/>
          </p:cNvSpPr>
          <p:nvPr>
            <p:ph type="dt" sz="half" idx="10"/>
          </p:nvPr>
        </p:nvSpPr>
        <p:spPr/>
        <p:txBody>
          <a:bodyPr/>
          <a:lstStyle/>
          <a:p>
            <a:fld id="{256ACB00-031B-3646-9A38-2F2BE2909EFA}" type="datetime1">
              <a:rPr lang="en-US" smtClean="0"/>
              <a:t>2/1/19</a:t>
            </a:fld>
            <a:endParaRPr lang="en-US"/>
          </a:p>
        </p:txBody>
      </p:sp>
      <p:sp>
        <p:nvSpPr>
          <p:cNvPr id="5" name="Footer Placeholder 4">
            <a:extLst>
              <a:ext uri="{FF2B5EF4-FFF2-40B4-BE49-F238E27FC236}">
                <a16:creationId xmlns:a16="http://schemas.microsoft.com/office/drawing/2014/main" id="{20DAA19B-FCF4-8C41-9864-A0E142FFAEB7}"/>
              </a:ext>
            </a:extLst>
          </p:cNvPr>
          <p:cNvSpPr>
            <a:spLocks noGrp="1"/>
          </p:cNvSpPr>
          <p:nvPr>
            <p:ph type="ftr" sz="quarter" idx="11"/>
          </p:nvPr>
        </p:nvSpPr>
        <p:spPr/>
        <p:txBody>
          <a:bodyPr/>
          <a:lstStyle/>
          <a:p>
            <a:r>
              <a:rPr lang="en-US"/>
              <a:t>ITEP</a:t>
            </a:r>
          </a:p>
        </p:txBody>
      </p:sp>
      <p:sp>
        <p:nvSpPr>
          <p:cNvPr id="6" name="Slide Number Placeholder 5">
            <a:extLst>
              <a:ext uri="{FF2B5EF4-FFF2-40B4-BE49-F238E27FC236}">
                <a16:creationId xmlns:a16="http://schemas.microsoft.com/office/drawing/2014/main" id="{29FD03AC-C6FC-0145-9868-8D5531348A7F}"/>
              </a:ext>
            </a:extLst>
          </p:cNvPr>
          <p:cNvSpPr>
            <a:spLocks noGrp="1"/>
          </p:cNvSpPr>
          <p:nvPr>
            <p:ph type="sldNum" sz="quarter" idx="12"/>
          </p:nvPr>
        </p:nvSpPr>
        <p:spPr/>
        <p:txBody>
          <a:bodyPr/>
          <a:lstStyle/>
          <a:p>
            <a:fld id="{1DFC704A-5905-BB45-B847-BB7C2C18A0C5}" type="slidenum">
              <a:rPr lang="en-US" smtClean="0"/>
              <a:t>41</a:t>
            </a:fld>
            <a:endParaRPr lang="en-US"/>
          </a:p>
        </p:txBody>
      </p:sp>
    </p:spTree>
    <p:extLst>
      <p:ext uri="{BB962C8B-B14F-4D97-AF65-F5344CB8AC3E}">
        <p14:creationId xmlns:p14="http://schemas.microsoft.com/office/powerpoint/2010/main" val="3654755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Serialization: turning data structures into bytes</a:t>
            </a:r>
          </a:p>
        </p:txBody>
      </p:sp>
      <p:sp>
        <p:nvSpPr>
          <p:cNvPr id="3" name="Content Placeholder 2"/>
          <p:cNvSpPr>
            <a:spLocks noGrp="1"/>
          </p:cNvSpPr>
          <p:nvPr>
            <p:ph idx="1"/>
          </p:nvPr>
        </p:nvSpPr>
        <p:spPr/>
        <p:txBody>
          <a:bodyPr/>
          <a:lstStyle/>
          <a:p>
            <a:r>
              <a:rPr lang="en-US" dirty="0"/>
              <a:t>Internal data structures (data bases, arrays, lists, dictionaries, </a:t>
            </a:r>
            <a:r>
              <a:rPr lang="mr-IN" dirty="0"/>
              <a:t>…</a:t>
            </a:r>
            <a:r>
              <a:rPr lang="en-US" dirty="0"/>
              <a:t>) need to be transported across network or stored in a file</a:t>
            </a:r>
          </a:p>
          <a:p>
            <a:pPr lvl="1"/>
            <a:r>
              <a:rPr lang="en-US" dirty="0"/>
              <a:t>efficiently, without too much empty space</a:t>
            </a:r>
          </a:p>
          <a:p>
            <a:pPr lvl="1"/>
            <a:r>
              <a:rPr lang="en-US" dirty="0"/>
              <a:t>without memory references</a:t>
            </a:r>
          </a:p>
          <a:p>
            <a:pPr lvl="1"/>
            <a:r>
              <a:rPr lang="en-US" dirty="0"/>
              <a:t>without depending on computer architecture of sender</a:t>
            </a:r>
          </a:p>
          <a:p>
            <a:r>
              <a:rPr lang="en-US" dirty="0"/>
              <a:t>Networks and files are sequences of bytes (“byte stream”)</a:t>
            </a:r>
          </a:p>
          <a:p>
            <a:r>
              <a:rPr lang="en-US" dirty="0">
                <a:sym typeface="Wingdings"/>
              </a:rPr>
              <a:t> convert internal structure into nested text elements</a:t>
            </a:r>
          </a:p>
          <a:p>
            <a:pPr lvl="1"/>
            <a:r>
              <a:rPr lang="en-US" dirty="0">
                <a:sym typeface="Wingdings"/>
              </a:rPr>
              <a:t>references (“pointers”) by name or identifier, not memory location</a:t>
            </a:r>
            <a:endParaRPr lang="en-US" dirty="0"/>
          </a:p>
          <a:p>
            <a:endParaRPr lang="en-US" dirty="0"/>
          </a:p>
        </p:txBody>
      </p:sp>
      <p:sp>
        <p:nvSpPr>
          <p:cNvPr id="4" name="Date Placeholder 3"/>
          <p:cNvSpPr>
            <a:spLocks noGrp="1"/>
          </p:cNvSpPr>
          <p:nvPr>
            <p:ph type="dt" sz="half" idx="10"/>
          </p:nvPr>
        </p:nvSpPr>
        <p:spPr/>
        <p:txBody>
          <a:bodyPr/>
          <a:lstStyle/>
          <a:p>
            <a:fld id="{608E2FA2-3907-944C-883C-9B9E26279313}"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42</a:t>
            </a:fld>
            <a:endParaRPr lang="en-US"/>
          </a:p>
        </p:txBody>
      </p:sp>
    </p:spTree>
    <p:extLst>
      <p:ext uri="{BB962C8B-B14F-4D97-AF65-F5344CB8AC3E}">
        <p14:creationId xmlns:p14="http://schemas.microsoft.com/office/powerpoint/2010/main" val="41762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97E3E6F-DD59-344E-B272-6E3B20955C62}"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43</a:t>
            </a:fld>
            <a:endParaRPr lang="en-US"/>
          </a:p>
        </p:txBody>
      </p:sp>
      <p:sp>
        <p:nvSpPr>
          <p:cNvPr id="2" name="Title 1"/>
          <p:cNvSpPr>
            <a:spLocks noGrp="1"/>
          </p:cNvSpPr>
          <p:nvPr>
            <p:ph type="title"/>
          </p:nvPr>
        </p:nvSpPr>
        <p:spPr/>
        <p:txBody>
          <a:bodyPr>
            <a:normAutofit/>
          </a:bodyPr>
          <a:lstStyle/>
          <a:p>
            <a:r>
              <a:rPr lang="en-US" dirty="0"/>
              <a:t>Serialization: ASN.1</a:t>
            </a:r>
          </a:p>
        </p:txBody>
      </p:sp>
      <p:pic>
        <p:nvPicPr>
          <p:cNvPr id="7" name="Picture 6"/>
          <p:cNvPicPr>
            <a:picLocks noChangeAspect="1"/>
          </p:cNvPicPr>
          <p:nvPr/>
        </p:nvPicPr>
        <p:blipFill>
          <a:blip r:embed="rId2"/>
          <a:stretch>
            <a:fillRect/>
          </a:stretch>
        </p:blipFill>
        <p:spPr>
          <a:xfrm>
            <a:off x="555627" y="1795729"/>
            <a:ext cx="3373326" cy="2611607"/>
          </a:xfrm>
          <a:prstGeom prst="rect">
            <a:avLst/>
          </a:prstGeom>
        </p:spPr>
      </p:pic>
      <p:pic>
        <p:nvPicPr>
          <p:cNvPr id="8" name="Picture 7"/>
          <p:cNvPicPr>
            <a:picLocks noChangeAspect="1"/>
          </p:cNvPicPr>
          <p:nvPr/>
        </p:nvPicPr>
        <p:blipFill>
          <a:blip r:embed="rId3"/>
          <a:stretch>
            <a:fillRect/>
          </a:stretch>
        </p:blipFill>
        <p:spPr>
          <a:xfrm>
            <a:off x="2899554" y="3947633"/>
            <a:ext cx="4495800" cy="1244600"/>
          </a:xfrm>
          <a:prstGeom prst="rect">
            <a:avLst/>
          </a:prstGeom>
        </p:spPr>
      </p:pic>
      <p:sp>
        <p:nvSpPr>
          <p:cNvPr id="9" name="TextBox 8"/>
          <p:cNvSpPr txBox="1"/>
          <p:nvPr/>
        </p:nvSpPr>
        <p:spPr>
          <a:xfrm>
            <a:off x="2262126" y="5708501"/>
            <a:ext cx="6737742"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de-DE" dirty="0"/>
              <a:t>30 13 02 01 05 16 0e 41 6e 79 62 6f 64 79 20 74 68 65 72 65 3f</a:t>
            </a:r>
            <a:endParaRPr lang="en-US" dirty="0"/>
          </a:p>
        </p:txBody>
      </p:sp>
      <p:sp>
        <p:nvSpPr>
          <p:cNvPr id="10" name="TextBox 9"/>
          <p:cNvSpPr txBox="1"/>
          <p:nvPr/>
        </p:nvSpPr>
        <p:spPr>
          <a:xfrm>
            <a:off x="4384577" y="1795729"/>
            <a:ext cx="4335367"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serialization = convert data structure into</a:t>
            </a:r>
          </a:p>
          <a:p>
            <a:r>
              <a:rPr lang="en-US" dirty="0"/>
              <a:t>(linear) byte stream</a:t>
            </a:r>
          </a:p>
        </p:txBody>
      </p:sp>
      <p:sp>
        <p:nvSpPr>
          <p:cNvPr id="11" name="Oval Callout 10"/>
          <p:cNvSpPr/>
          <p:nvPr/>
        </p:nvSpPr>
        <p:spPr>
          <a:xfrm>
            <a:off x="6399436" y="2648950"/>
            <a:ext cx="2093459" cy="1041722"/>
          </a:xfrm>
          <a:prstGeom prst="wedgeEllipseCallout">
            <a:avLst>
              <a:gd name="adj1" fmla="val -83501"/>
              <a:gd name="adj2" fmla="val -808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like C, without pointers…</a:t>
            </a:r>
          </a:p>
        </p:txBody>
      </p:sp>
    </p:spTree>
    <p:extLst>
      <p:ext uri="{BB962C8B-B14F-4D97-AF65-F5344CB8AC3E}">
        <p14:creationId xmlns:p14="http://schemas.microsoft.com/office/powerpoint/2010/main" val="119820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85E3DC8-8A91-EC48-A2AE-90F7768A0013}"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44</a:t>
            </a:fld>
            <a:endParaRPr lang="en-US"/>
          </a:p>
        </p:txBody>
      </p:sp>
      <p:sp>
        <p:nvSpPr>
          <p:cNvPr id="2" name="Title 1"/>
          <p:cNvSpPr>
            <a:spLocks noGrp="1"/>
          </p:cNvSpPr>
          <p:nvPr>
            <p:ph type="title"/>
          </p:nvPr>
        </p:nvSpPr>
        <p:spPr/>
        <p:txBody>
          <a:bodyPr/>
          <a:lstStyle/>
          <a:p>
            <a:r>
              <a:rPr lang="en-US" dirty="0"/>
              <a:t>Serialization: RFC 822 </a:t>
            </a:r>
          </a:p>
        </p:txBody>
      </p:sp>
      <p:sp>
        <p:nvSpPr>
          <p:cNvPr id="6" name="TextBox 5"/>
          <p:cNvSpPr txBox="1"/>
          <p:nvPr/>
        </p:nvSpPr>
        <p:spPr>
          <a:xfrm>
            <a:off x="667579" y="1524000"/>
            <a:ext cx="7896024" cy="480131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Delivered-To: hgs10@lionmailmx.cc.columbia.edu</a:t>
            </a:r>
          </a:p>
          <a:p>
            <a:r>
              <a:rPr lang="en-US" dirty="0"/>
              <a:t>Received: by 10.140.158.132 with SMTP id e126csp131562qhe;</a:t>
            </a:r>
          </a:p>
          <a:p>
            <a:r>
              <a:rPr lang="en-US" dirty="0"/>
              <a:t>        Thu, 28 Aug 2014 14:01:48 -0700 (PDT)</a:t>
            </a:r>
          </a:p>
          <a:p>
            <a:r>
              <a:rPr lang="en-US" dirty="0"/>
              <a:t>Return-Path: </a:t>
            </a:r>
            <a:r>
              <a:rPr lang="en-US" dirty="0">
                <a:hlinkClick r:id="rId2"/>
              </a:rPr>
              <a:t>etickets@amtrak.com</a:t>
            </a:r>
            <a:endParaRPr lang="en-US" dirty="0"/>
          </a:p>
          <a:p>
            <a:r>
              <a:rPr lang="en-US" dirty="0"/>
              <a:t>Return-Path: </a:t>
            </a:r>
            <a:r>
              <a:rPr lang="en-US" dirty="0">
                <a:hlinkClick r:id="rId2"/>
              </a:rPr>
              <a:t>etickets@amtrak.com</a:t>
            </a:r>
            <a:endParaRPr lang="en-US" dirty="0"/>
          </a:p>
          <a:p>
            <a:r>
              <a:rPr lang="de-DE" dirty="0" err="1"/>
              <a:t>Received</a:t>
            </a:r>
            <a:r>
              <a:rPr lang="de-DE" dirty="0"/>
              <a:t>: </a:t>
            </a:r>
            <a:r>
              <a:rPr lang="de-DE" dirty="0" err="1"/>
              <a:t>from</a:t>
            </a:r>
            <a:r>
              <a:rPr lang="de-DE" dirty="0"/>
              <a:t> </a:t>
            </a:r>
            <a:r>
              <a:rPr lang="de-DE" dirty="0" err="1"/>
              <a:t>unknown</a:t>
            </a:r>
            <a:r>
              <a:rPr lang="de-DE" dirty="0"/>
              <a:t> (HELO etvswas01p) ([10.14.128.202])</a:t>
            </a:r>
          </a:p>
          <a:p>
            <a:r>
              <a:rPr lang="en-US" dirty="0"/>
              <a:t>   by phlsmtprelay01.amtrak.com with ESMTP; 28 Aug 2014 16:55:42 -0400</a:t>
            </a:r>
          </a:p>
          <a:p>
            <a:r>
              <a:rPr lang="en-US" dirty="0"/>
              <a:t>Date: Thu, 28 Aug 2014 17:01:30 -0400 (EDT)</a:t>
            </a:r>
          </a:p>
          <a:p>
            <a:r>
              <a:rPr lang="en-US" dirty="0"/>
              <a:t>From: </a:t>
            </a:r>
            <a:r>
              <a:rPr lang="en-US" dirty="0" err="1"/>
              <a:t>etickets@amtrak.com</a:t>
            </a:r>
            <a:endParaRPr lang="en-US" dirty="0"/>
          </a:p>
          <a:p>
            <a:r>
              <a:rPr lang="en-US" dirty="0"/>
              <a:t>To: </a:t>
            </a:r>
            <a:r>
              <a:rPr lang="en-US" dirty="0" err="1"/>
              <a:t>HGS@cs.columbia.edu</a:t>
            </a:r>
            <a:r>
              <a:rPr lang="en-US" dirty="0"/>
              <a:t>, HENNING.SCHULZRINNE@FCC.GOV</a:t>
            </a:r>
          </a:p>
          <a:p>
            <a:r>
              <a:rPr lang="hu-HU" dirty="0"/>
              <a:t>Message-ID: &lt;633700356.JavaMail.TDDServerProd@amtrak.com&gt;</a:t>
            </a:r>
          </a:p>
          <a:p>
            <a:r>
              <a:rPr lang="en-US" dirty="0"/>
              <a:t>Subject: Amtrak: </a:t>
            </a:r>
            <a:r>
              <a:rPr lang="en-US" dirty="0" err="1"/>
              <a:t>eTicket</a:t>
            </a:r>
            <a:r>
              <a:rPr lang="en-US" dirty="0"/>
              <a:t> and Receipt for Your 09/10/2014 Trip</a:t>
            </a:r>
          </a:p>
          <a:p>
            <a:r>
              <a:rPr lang="en-US" dirty="0"/>
              <a:t>MIME-Version: 1.0</a:t>
            </a:r>
          </a:p>
          <a:p>
            <a:r>
              <a:rPr lang="en-US" dirty="0"/>
              <a:t>Content-Type: multipart/mixed; </a:t>
            </a:r>
          </a:p>
          <a:p>
            <a:r>
              <a:rPr lang="en-US" dirty="0"/>
              <a:t>	boundary="----=_Part.1409259690306”</a:t>
            </a:r>
          </a:p>
          <a:p>
            <a:r>
              <a:rPr lang="en-US" dirty="0"/>
              <a:t>MIME-Version: 1.0</a:t>
            </a:r>
          </a:p>
          <a:p>
            <a:r>
              <a:rPr lang="en-US" dirty="0"/>
              <a:t>Content-Type: multipart/mixed; </a:t>
            </a:r>
          </a:p>
        </p:txBody>
      </p:sp>
    </p:spTree>
    <p:extLst>
      <p:ext uri="{BB962C8B-B14F-4D97-AF65-F5344CB8AC3E}">
        <p14:creationId xmlns:p14="http://schemas.microsoft.com/office/powerpoint/2010/main" val="2643809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054136-C954-0842-9E8C-80555E0FC38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45</a:t>
            </a:fld>
            <a:endParaRPr lang="en-US"/>
          </a:p>
        </p:txBody>
      </p:sp>
      <p:sp>
        <p:nvSpPr>
          <p:cNvPr id="2" name="Title 1"/>
          <p:cNvSpPr>
            <a:spLocks noGrp="1"/>
          </p:cNvSpPr>
          <p:nvPr>
            <p:ph type="title"/>
          </p:nvPr>
        </p:nvSpPr>
        <p:spPr/>
        <p:txBody>
          <a:bodyPr>
            <a:normAutofit/>
          </a:bodyPr>
          <a:lstStyle/>
          <a:p>
            <a:r>
              <a:rPr lang="en-US" dirty="0"/>
              <a:t>Serialization: XML</a:t>
            </a:r>
          </a:p>
        </p:txBody>
      </p:sp>
      <p:sp>
        <p:nvSpPr>
          <p:cNvPr id="7" name="TextBox 6"/>
          <p:cNvSpPr txBox="1"/>
          <p:nvPr/>
        </p:nvSpPr>
        <p:spPr>
          <a:xfrm>
            <a:off x="1940986" y="1366788"/>
            <a:ext cx="5037329" cy="3970318"/>
          </a:xfrm>
          <a:prstGeom prst="rect">
            <a:avLst/>
          </a:prstGeom>
          <a:noFill/>
        </p:spPr>
        <p:txBody>
          <a:bodyPr wrap="square" rtlCol="0">
            <a:spAutoFit/>
          </a:bodyPr>
          <a:lstStyle/>
          <a:p>
            <a:r>
              <a:rPr lang="en-US" sz="2800" dirty="0">
                <a:solidFill>
                  <a:srgbClr val="0070C0"/>
                </a:solidFill>
              </a:rPr>
              <a:t>&lt;note&gt;</a:t>
            </a:r>
          </a:p>
          <a:p>
            <a:r>
              <a:rPr lang="en-US" sz="2800" dirty="0"/>
              <a:t>  </a:t>
            </a:r>
            <a:r>
              <a:rPr lang="en-US" sz="2800" dirty="0">
                <a:solidFill>
                  <a:srgbClr val="0070C0"/>
                </a:solidFill>
              </a:rPr>
              <a:t>&lt;id&gt;</a:t>
            </a:r>
            <a:r>
              <a:rPr lang="en-US" sz="2800" dirty="0">
                <a:solidFill>
                  <a:srgbClr val="00B050"/>
                </a:solidFill>
              </a:rPr>
              <a:t>1</a:t>
            </a:r>
            <a:r>
              <a:rPr lang="en-US" sz="2800" dirty="0">
                <a:solidFill>
                  <a:srgbClr val="0070C0"/>
                </a:solidFill>
              </a:rPr>
              <a:t>&lt;/id&gt;</a:t>
            </a:r>
          </a:p>
          <a:p>
            <a:r>
              <a:rPr lang="en-US" sz="2800" dirty="0"/>
              <a:t>  </a:t>
            </a:r>
            <a:r>
              <a:rPr lang="en-US" sz="2800" dirty="0">
                <a:solidFill>
                  <a:srgbClr val="0070C0"/>
                </a:solidFill>
              </a:rPr>
              <a:t>&lt;name&gt;</a:t>
            </a:r>
            <a:r>
              <a:rPr lang="en-US" sz="2800" dirty="0">
                <a:solidFill>
                  <a:srgbClr val="00B050"/>
                </a:solidFill>
              </a:rPr>
              <a:t>A green door</a:t>
            </a:r>
            <a:r>
              <a:rPr lang="en-US" sz="2800" dirty="0">
                <a:solidFill>
                  <a:srgbClr val="0070C0"/>
                </a:solidFill>
              </a:rPr>
              <a:t>&lt;/name&gt;</a:t>
            </a:r>
          </a:p>
          <a:p>
            <a:r>
              <a:rPr lang="en-US" sz="2800" dirty="0"/>
              <a:t>  </a:t>
            </a:r>
            <a:r>
              <a:rPr lang="en-US" sz="2800" dirty="0">
                <a:solidFill>
                  <a:srgbClr val="0070C0"/>
                </a:solidFill>
              </a:rPr>
              <a:t>&lt;price&gt;</a:t>
            </a:r>
            <a:r>
              <a:rPr lang="en-US" sz="2800" dirty="0">
                <a:solidFill>
                  <a:srgbClr val="00B050"/>
                </a:solidFill>
              </a:rPr>
              <a:t>12.50</a:t>
            </a:r>
            <a:r>
              <a:rPr lang="en-US" sz="2800" dirty="0">
                <a:solidFill>
                  <a:srgbClr val="0070C0"/>
                </a:solidFill>
              </a:rPr>
              <a:t>&lt;/price&gt;</a:t>
            </a:r>
          </a:p>
          <a:p>
            <a:r>
              <a:rPr lang="en-US" sz="2800" dirty="0"/>
              <a:t>  </a:t>
            </a:r>
            <a:r>
              <a:rPr lang="en-US" sz="2800" dirty="0">
                <a:solidFill>
                  <a:srgbClr val="0070C0"/>
                </a:solidFill>
              </a:rPr>
              <a:t>&lt;tags&gt;</a:t>
            </a:r>
          </a:p>
          <a:p>
            <a:r>
              <a:rPr lang="en-US" sz="2800" dirty="0"/>
              <a:t>     </a:t>
            </a:r>
            <a:r>
              <a:rPr lang="en-US" sz="2800" dirty="0">
                <a:solidFill>
                  <a:srgbClr val="0070C0"/>
                </a:solidFill>
              </a:rPr>
              <a:t>&lt;tag&gt;</a:t>
            </a:r>
            <a:r>
              <a:rPr lang="en-US" sz="2800" dirty="0">
                <a:solidFill>
                  <a:srgbClr val="00B050"/>
                </a:solidFill>
              </a:rPr>
              <a:t>home</a:t>
            </a:r>
            <a:r>
              <a:rPr lang="en-US" sz="2800" dirty="0">
                <a:solidFill>
                  <a:srgbClr val="0070C0"/>
                </a:solidFill>
              </a:rPr>
              <a:t>&lt;/tag&gt;</a:t>
            </a:r>
          </a:p>
          <a:p>
            <a:r>
              <a:rPr lang="en-US" sz="2800" dirty="0"/>
              <a:t>     </a:t>
            </a:r>
            <a:r>
              <a:rPr lang="en-US" sz="2800" dirty="0">
                <a:solidFill>
                  <a:srgbClr val="0070C0"/>
                </a:solidFill>
              </a:rPr>
              <a:t>&lt;tag&gt;</a:t>
            </a:r>
            <a:r>
              <a:rPr lang="en-US" sz="2800" dirty="0">
                <a:solidFill>
                  <a:srgbClr val="00B050"/>
                </a:solidFill>
              </a:rPr>
              <a:t>green</a:t>
            </a:r>
            <a:r>
              <a:rPr lang="en-US" sz="2800" dirty="0">
                <a:solidFill>
                  <a:srgbClr val="0070C0"/>
                </a:solidFill>
              </a:rPr>
              <a:t>&lt;/tag&gt;</a:t>
            </a:r>
          </a:p>
          <a:p>
            <a:r>
              <a:rPr lang="en-US" sz="2800" dirty="0"/>
              <a:t>  </a:t>
            </a:r>
            <a:r>
              <a:rPr lang="en-US" sz="2800" dirty="0">
                <a:solidFill>
                  <a:srgbClr val="0070C0"/>
                </a:solidFill>
              </a:rPr>
              <a:t>&lt;/tags&gt;</a:t>
            </a:r>
          </a:p>
          <a:p>
            <a:r>
              <a:rPr lang="en-US" sz="2800" dirty="0">
                <a:solidFill>
                  <a:srgbClr val="0070C0"/>
                </a:solidFill>
              </a:rPr>
              <a:t>&lt;/note&gt;</a:t>
            </a:r>
          </a:p>
        </p:txBody>
      </p:sp>
    </p:spTree>
    <p:extLst>
      <p:ext uri="{BB962C8B-B14F-4D97-AF65-F5344CB8AC3E}">
        <p14:creationId xmlns:p14="http://schemas.microsoft.com/office/powerpoint/2010/main" val="2885590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BF8C91F-63B9-5141-8AF6-15618A3B343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46</a:t>
            </a:fld>
            <a:endParaRPr lang="en-US"/>
          </a:p>
        </p:txBody>
      </p:sp>
      <p:sp>
        <p:nvSpPr>
          <p:cNvPr id="2" name="Title 1"/>
          <p:cNvSpPr>
            <a:spLocks noGrp="1"/>
          </p:cNvSpPr>
          <p:nvPr>
            <p:ph type="title"/>
          </p:nvPr>
        </p:nvSpPr>
        <p:spPr/>
        <p:txBody>
          <a:bodyPr>
            <a:normAutofit/>
          </a:bodyPr>
          <a:lstStyle/>
          <a:p>
            <a:r>
              <a:rPr lang="en-US" dirty="0"/>
              <a:t>Serialization: JSON</a:t>
            </a:r>
          </a:p>
        </p:txBody>
      </p:sp>
      <p:sp>
        <p:nvSpPr>
          <p:cNvPr id="11" name="Rectangle 10"/>
          <p:cNvSpPr/>
          <p:nvPr/>
        </p:nvSpPr>
        <p:spPr>
          <a:xfrm>
            <a:off x="2286000" y="1979679"/>
            <a:ext cx="4572000" cy="2677656"/>
          </a:xfrm>
          <a:prstGeom prst="rect">
            <a:avLst/>
          </a:prstGeom>
        </p:spPr>
        <p:txBody>
          <a:bodyPr>
            <a:spAutoFit/>
          </a:bodyPr>
          <a:lstStyle/>
          <a:p>
            <a:r>
              <a:rPr lang="en-US" sz="2800" dirty="0">
                <a:solidFill>
                  <a:srgbClr val="586E75"/>
                </a:solidFill>
              </a:rPr>
              <a:t>{</a:t>
            </a:r>
          </a:p>
          <a:p>
            <a:r>
              <a:rPr lang="en-US" sz="2800" dirty="0">
                <a:solidFill>
                  <a:srgbClr val="586E75"/>
                </a:solidFill>
              </a:rPr>
              <a:t>  </a:t>
            </a:r>
            <a:r>
              <a:rPr lang="en-US" sz="2800" dirty="0">
                <a:solidFill>
                  <a:srgbClr val="268BD2"/>
                </a:solidFill>
              </a:rPr>
              <a:t>"id"</a:t>
            </a:r>
            <a:r>
              <a:rPr lang="en-US" sz="2800" dirty="0">
                <a:solidFill>
                  <a:srgbClr val="586E75"/>
                </a:solidFill>
              </a:rPr>
              <a:t>: </a:t>
            </a:r>
            <a:r>
              <a:rPr lang="en-US" sz="2800" dirty="0">
                <a:solidFill>
                  <a:srgbClr val="2AA198"/>
                </a:solidFill>
              </a:rPr>
              <a:t>1</a:t>
            </a:r>
            <a:r>
              <a:rPr lang="en-US" sz="2800" dirty="0">
                <a:solidFill>
                  <a:srgbClr val="586E75"/>
                </a:solidFill>
              </a:rPr>
              <a:t>,</a:t>
            </a:r>
          </a:p>
          <a:p>
            <a:r>
              <a:rPr lang="en-US" sz="2800" dirty="0">
                <a:solidFill>
                  <a:srgbClr val="268BD2"/>
                </a:solidFill>
              </a:rPr>
              <a:t>  "name"</a:t>
            </a:r>
            <a:r>
              <a:rPr lang="en-US" sz="2800" dirty="0">
                <a:solidFill>
                  <a:srgbClr val="586E75"/>
                </a:solidFill>
              </a:rPr>
              <a:t>: </a:t>
            </a:r>
            <a:r>
              <a:rPr lang="en-US" sz="2800" dirty="0">
                <a:solidFill>
                  <a:srgbClr val="2AA198"/>
                </a:solidFill>
              </a:rPr>
              <a:t>"A green door"</a:t>
            </a:r>
            <a:r>
              <a:rPr lang="en-US" sz="2800" dirty="0">
                <a:solidFill>
                  <a:srgbClr val="586E75"/>
                </a:solidFill>
              </a:rPr>
              <a:t>,</a:t>
            </a:r>
          </a:p>
          <a:p>
            <a:r>
              <a:rPr lang="en-US" sz="2800" dirty="0">
                <a:solidFill>
                  <a:srgbClr val="586E75"/>
                </a:solidFill>
              </a:rPr>
              <a:t>  </a:t>
            </a:r>
            <a:r>
              <a:rPr lang="en-US" sz="2800" dirty="0">
                <a:solidFill>
                  <a:srgbClr val="268BD2"/>
                </a:solidFill>
              </a:rPr>
              <a:t>"price"</a:t>
            </a:r>
            <a:r>
              <a:rPr lang="en-US" sz="2800" dirty="0">
                <a:solidFill>
                  <a:srgbClr val="586E75"/>
                </a:solidFill>
              </a:rPr>
              <a:t>: </a:t>
            </a:r>
            <a:r>
              <a:rPr lang="en-US" sz="2800" dirty="0">
                <a:solidFill>
                  <a:srgbClr val="2AA198"/>
                </a:solidFill>
              </a:rPr>
              <a:t>12.50</a:t>
            </a:r>
            <a:r>
              <a:rPr lang="en-US" sz="2800" dirty="0">
                <a:solidFill>
                  <a:srgbClr val="586E75"/>
                </a:solidFill>
              </a:rPr>
              <a:t>,</a:t>
            </a:r>
          </a:p>
          <a:p>
            <a:r>
              <a:rPr lang="en-US" sz="2800" dirty="0">
                <a:solidFill>
                  <a:srgbClr val="586E75"/>
                </a:solidFill>
              </a:rPr>
              <a:t>  </a:t>
            </a:r>
            <a:r>
              <a:rPr lang="en-US" sz="2800" dirty="0">
                <a:solidFill>
                  <a:srgbClr val="268BD2"/>
                </a:solidFill>
              </a:rPr>
              <a:t>"tags"</a:t>
            </a:r>
            <a:r>
              <a:rPr lang="en-US" sz="2800" dirty="0">
                <a:solidFill>
                  <a:srgbClr val="586E75"/>
                </a:solidFill>
              </a:rPr>
              <a:t>: [</a:t>
            </a:r>
            <a:r>
              <a:rPr lang="en-US" sz="2800" dirty="0">
                <a:solidFill>
                  <a:srgbClr val="2AA198"/>
                </a:solidFill>
              </a:rPr>
              <a:t>"home"</a:t>
            </a:r>
            <a:r>
              <a:rPr lang="en-US" sz="2800" dirty="0">
                <a:solidFill>
                  <a:srgbClr val="586E75"/>
                </a:solidFill>
              </a:rPr>
              <a:t>, </a:t>
            </a:r>
            <a:r>
              <a:rPr lang="en-US" sz="2800" dirty="0">
                <a:solidFill>
                  <a:srgbClr val="2AA198"/>
                </a:solidFill>
              </a:rPr>
              <a:t>"green"</a:t>
            </a:r>
            <a:r>
              <a:rPr lang="en-US" sz="2800" dirty="0">
                <a:solidFill>
                  <a:srgbClr val="586E75"/>
                </a:solidFill>
              </a:rPr>
              <a:t>]</a:t>
            </a:r>
          </a:p>
          <a:p>
            <a:r>
              <a:rPr lang="en-US" sz="2800" dirty="0">
                <a:solidFill>
                  <a:srgbClr val="586E75"/>
                </a:solidFill>
              </a:rPr>
              <a:t>}</a:t>
            </a:r>
            <a:endParaRPr lang="en-US" sz="2800" dirty="0"/>
          </a:p>
        </p:txBody>
      </p:sp>
    </p:spTree>
    <p:extLst>
      <p:ext uri="{BB962C8B-B14F-4D97-AF65-F5344CB8AC3E}">
        <p14:creationId xmlns:p14="http://schemas.microsoft.com/office/powerpoint/2010/main" val="1064857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architecture</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E580219B-1133-F947-B0A0-4BF9851D2EE1}"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47</a:t>
            </a:fld>
            <a:endParaRPr lang="en-US"/>
          </a:p>
        </p:txBody>
      </p:sp>
    </p:spTree>
    <p:extLst>
      <p:ext uri="{BB962C8B-B14F-4D97-AF65-F5344CB8AC3E}">
        <p14:creationId xmlns:p14="http://schemas.microsoft.com/office/powerpoint/2010/main" val="695295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prstGeom prst="rect">
            <a:avLst/>
          </a:prstGeom>
        </p:spPr>
        <p:txBody>
          <a:bodyPr/>
          <a:lstStyle/>
          <a:p>
            <a:pPr eaLnBrk="1" hangingPunct="1"/>
            <a:r>
              <a:rPr lang="en-US" sz="3600">
                <a:latin typeface="Gill Sans MT" charset="0"/>
              </a:rPr>
              <a:t>What</a:t>
            </a:r>
            <a:r>
              <a:rPr lang="ja-JP" altLang="en-US" sz="3600">
                <a:latin typeface="Gill Sans MT" charset="0"/>
              </a:rPr>
              <a:t>’</a:t>
            </a:r>
            <a:r>
              <a:rPr lang="en-US" altLang="ja-JP" sz="3600">
                <a:latin typeface="Gill Sans MT" charset="0"/>
              </a:rPr>
              <a:t>s the Internet: </a:t>
            </a:r>
            <a:r>
              <a:rPr lang="ja-JP" altLang="en-US" sz="3600">
                <a:latin typeface="Gill Sans MT" charset="0"/>
              </a:rPr>
              <a:t>“</a:t>
            </a:r>
            <a:r>
              <a:rPr lang="en-US" altLang="ja-JP" sz="3600">
                <a:latin typeface="Gill Sans MT" charset="0"/>
              </a:rPr>
              <a:t>nuts and bolts</a:t>
            </a:r>
            <a:r>
              <a:rPr lang="ja-JP" altLang="en-US" sz="3600">
                <a:latin typeface="Gill Sans MT" charset="0"/>
              </a:rPr>
              <a:t>”</a:t>
            </a:r>
            <a:r>
              <a:rPr lang="en-US" altLang="ja-JP" sz="3600">
                <a:latin typeface="Gill Sans MT" charset="0"/>
              </a:rPr>
              <a:t> view</a:t>
            </a:r>
            <a:endParaRPr lang="en-US">
              <a:latin typeface="Gill Sans MT" charset="0"/>
            </a:endParaRPr>
          </a:p>
        </p:txBody>
      </p:sp>
      <p:sp>
        <p:nvSpPr>
          <p:cNvPr id="4099" name="Rectangle 3"/>
          <p:cNvSpPr>
            <a:spLocks noGrp="1" noChangeArrowheads="1"/>
          </p:cNvSpPr>
          <p:nvPr>
            <p:ph idx="1"/>
          </p:nvPr>
        </p:nvSpPr>
        <p:spPr/>
        <p:txBody>
          <a:bodyPr/>
          <a:lstStyle/>
          <a:p>
            <a:pPr marL="231775" indent="-231775" eaLnBrk="1" hangingPunct="1">
              <a:spcBef>
                <a:spcPct val="15000"/>
              </a:spcBef>
              <a:buSzPct val="75000"/>
            </a:pPr>
            <a:r>
              <a:rPr lang="en-US" dirty="0"/>
              <a:t>millions of connected computing devices: </a:t>
            </a:r>
            <a:r>
              <a:rPr lang="en-US" i="1" dirty="0"/>
              <a:t>hosts</a:t>
            </a:r>
            <a:r>
              <a:rPr lang="en-US" dirty="0"/>
              <a:t> </a:t>
            </a:r>
          </a:p>
          <a:p>
            <a:pPr marL="566738" lvl="1" indent="-219075" eaLnBrk="1" hangingPunct="1">
              <a:buSzPct val="75000"/>
            </a:pPr>
            <a:r>
              <a:rPr lang="en-US" dirty="0"/>
              <a:t>running network apps</a:t>
            </a:r>
          </a:p>
          <a:p>
            <a:pPr marL="566738" lvl="1" indent="-219075" eaLnBrk="1" hangingPunct="1">
              <a:buSzPct val="75000"/>
            </a:pPr>
            <a:r>
              <a:rPr lang="en-US" dirty="0"/>
              <a:t>end point = origination and destination of Internet traffic</a:t>
            </a:r>
          </a:p>
          <a:p>
            <a:pPr marL="223838" indent="-219075">
              <a:buSzPct val="75000"/>
            </a:pPr>
            <a:r>
              <a:rPr lang="en-US" dirty="0"/>
              <a:t>communication </a:t>
            </a:r>
            <a:r>
              <a:rPr lang="en-US" i="1" dirty="0"/>
              <a:t>links</a:t>
            </a:r>
          </a:p>
          <a:p>
            <a:pPr marL="566738" lvl="1" indent="-219075">
              <a:buSzPct val="75000"/>
            </a:pPr>
            <a:r>
              <a:rPr lang="en-US" dirty="0"/>
              <a:t>fiber, copper, radio, satellite, light, sound, …</a:t>
            </a:r>
          </a:p>
          <a:p>
            <a:pPr marL="566738" lvl="1" indent="-219075">
              <a:buSzPct val="75000"/>
            </a:pPr>
            <a:r>
              <a:rPr lang="en-US" dirty="0"/>
              <a:t>characterized by bandwidth and delay</a:t>
            </a:r>
          </a:p>
          <a:p>
            <a:pPr marL="223838" indent="-219075">
              <a:buSzPct val="75000"/>
            </a:pPr>
            <a:r>
              <a:rPr lang="en-US" i="1" dirty="0"/>
              <a:t>routers</a:t>
            </a:r>
          </a:p>
          <a:p>
            <a:pPr marL="566738" lvl="1" indent="-219075">
              <a:buSzPct val="75000"/>
            </a:pPr>
            <a:r>
              <a:rPr lang="en-US" dirty="0"/>
              <a:t>forward packets (chunks of data)</a:t>
            </a:r>
          </a:p>
          <a:p>
            <a:pPr marL="566738" lvl="1" indent="-219075">
              <a:buSzPct val="75000"/>
            </a:pPr>
            <a:r>
              <a:rPr lang="en-US" dirty="0"/>
              <a:t>typically, lots of interfaces</a:t>
            </a:r>
          </a:p>
          <a:p>
            <a:pPr marL="223838" indent="-219075">
              <a:buSzPct val="75000"/>
            </a:pPr>
            <a:r>
              <a:rPr lang="en-US" dirty="0"/>
              <a:t>“</a:t>
            </a:r>
            <a:r>
              <a:rPr lang="en-US" i="1" dirty="0"/>
              <a:t>middleboxes</a:t>
            </a:r>
            <a:r>
              <a:rPr lang="en-US" dirty="0"/>
              <a:t>”</a:t>
            </a:r>
          </a:p>
          <a:p>
            <a:pPr marL="566738" lvl="1" indent="-219075">
              <a:buSzPct val="75000"/>
            </a:pPr>
            <a:r>
              <a:rPr lang="en-US" dirty="0"/>
              <a:t>lots of devices that are technically hosts, but part of the infrastructure</a:t>
            </a:r>
          </a:p>
          <a:p>
            <a:pPr marL="566738" lvl="1" indent="-219075">
              <a:buSzPct val="75000"/>
            </a:pPr>
            <a:r>
              <a:rPr lang="en-US" dirty="0"/>
              <a:t>firewalls, web proxies (caches)</a:t>
            </a:r>
          </a:p>
          <a:p>
            <a:pPr marL="566738" lvl="1" indent="-219075">
              <a:buSzPct val="75000"/>
            </a:pPr>
            <a:endParaRPr lang="en-US" dirty="0"/>
          </a:p>
        </p:txBody>
      </p:sp>
      <p:sp>
        <p:nvSpPr>
          <p:cNvPr id="2" name="Date Placeholder 1"/>
          <p:cNvSpPr>
            <a:spLocks noGrp="1"/>
          </p:cNvSpPr>
          <p:nvPr>
            <p:ph type="dt" sz="half" idx="10"/>
          </p:nvPr>
        </p:nvSpPr>
        <p:spPr/>
        <p:txBody>
          <a:bodyPr/>
          <a:lstStyle/>
          <a:p>
            <a:fld id="{7B42AF70-D753-7A44-A493-02FF77E00DAA}" type="datetime1">
              <a:rPr lang="en-US" smtClean="0"/>
              <a:pPr/>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pPr/>
              <a:t>48</a:t>
            </a:fld>
            <a:endParaRPr lang="en-US"/>
          </a:p>
        </p:txBody>
      </p:sp>
      <p:sp>
        <p:nvSpPr>
          <p:cNvPr id="4766" name="Rectangle 670"/>
          <p:cNvSpPr>
            <a:spLocks noChangeArrowheads="1"/>
          </p:cNvSpPr>
          <p:nvPr/>
        </p:nvSpPr>
        <p:spPr bwMode="auto">
          <a:xfrm>
            <a:off x="1695450" y="3152775"/>
            <a:ext cx="3368675" cy="188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1775" indent="-231775">
              <a:lnSpc>
                <a:spcPct val="85000"/>
              </a:lnSpc>
              <a:spcBef>
                <a:spcPct val="20000"/>
              </a:spcBef>
              <a:buClr>
                <a:srgbClr val="000099"/>
              </a:buClr>
              <a:buSzPct val="75000"/>
              <a:buFont typeface="Wingdings" charset="0"/>
              <a:buChar char="v"/>
            </a:pPr>
            <a:endParaRPr lang="en-US" dirty="0">
              <a:solidFill>
                <a:srgbClr val="CC0000"/>
              </a:solidFill>
              <a:latin typeface="Gill Sans MT" charset="0"/>
            </a:endParaRPr>
          </a:p>
        </p:txBody>
      </p:sp>
      <p:sp>
        <p:nvSpPr>
          <p:cNvPr id="5" name="TextBox 4"/>
          <p:cNvSpPr txBox="1"/>
          <p:nvPr/>
        </p:nvSpPr>
        <p:spPr>
          <a:xfrm>
            <a:off x="-10397" y="6555154"/>
            <a:ext cx="1347770" cy="276999"/>
          </a:xfrm>
          <a:prstGeom prst="rect">
            <a:avLst/>
          </a:prstGeom>
          <a:noFill/>
        </p:spPr>
        <p:txBody>
          <a:bodyPr wrap="none" rtlCol="0">
            <a:spAutoFit/>
          </a:bodyPr>
          <a:lstStyle/>
          <a:p>
            <a:r>
              <a:rPr lang="en-US" sz="1200" dirty="0"/>
              <a:t>J. Kurose (Ch. 1)</a:t>
            </a:r>
          </a:p>
        </p:txBody>
      </p:sp>
    </p:spTree>
    <p:extLst>
      <p:ext uri="{BB962C8B-B14F-4D97-AF65-F5344CB8AC3E}">
        <p14:creationId xmlns:p14="http://schemas.microsoft.com/office/powerpoint/2010/main" val="242002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7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87879-A6CA-0F45-B286-5CE17C4CB760}" type="datetime1">
              <a:rPr lang="en-US" smtClean="0"/>
              <a:t>2/1/19</a:t>
            </a:fld>
            <a:endParaRPr lang="en-US"/>
          </a:p>
        </p:txBody>
      </p:sp>
      <p:sp>
        <p:nvSpPr>
          <p:cNvPr id="7" name="Footer Placeholder 6"/>
          <p:cNvSpPr>
            <a:spLocks noGrp="1"/>
          </p:cNvSpPr>
          <p:nvPr>
            <p:ph type="ftr" sz="quarter" idx="11"/>
          </p:nvPr>
        </p:nvSpPr>
        <p:spPr/>
        <p:txBody>
          <a:bodyPr/>
          <a:lstStyle/>
          <a:p>
            <a:r>
              <a:rPr lang="en-US"/>
              <a:t>ITEP</a:t>
            </a:r>
          </a:p>
        </p:txBody>
      </p:sp>
      <p:sp>
        <p:nvSpPr>
          <p:cNvPr id="8" name="Slide Number Placeholder 7"/>
          <p:cNvSpPr>
            <a:spLocks noGrp="1"/>
          </p:cNvSpPr>
          <p:nvPr>
            <p:ph type="sldNum" sz="quarter" idx="12"/>
          </p:nvPr>
        </p:nvSpPr>
        <p:spPr/>
        <p:txBody>
          <a:bodyPr/>
          <a:lstStyle/>
          <a:p>
            <a:fld id="{1DFC704A-5905-BB45-B847-BB7C2C18A0C5}" type="slidenum">
              <a:rPr lang="en-US" smtClean="0"/>
              <a:t>49</a:t>
            </a:fld>
            <a:endParaRPr lang="en-US"/>
          </a:p>
        </p:txBody>
      </p:sp>
      <p:sp>
        <p:nvSpPr>
          <p:cNvPr id="6" name="Title 5"/>
          <p:cNvSpPr>
            <a:spLocks noGrp="1"/>
          </p:cNvSpPr>
          <p:nvPr>
            <p:ph type="title"/>
          </p:nvPr>
        </p:nvSpPr>
        <p:spPr/>
        <p:txBody>
          <a:bodyPr/>
          <a:lstStyle/>
          <a:p>
            <a:r>
              <a:rPr lang="en-US" dirty="0"/>
              <a:t>Internet: “Nuts &amp; bolts” view</a:t>
            </a:r>
          </a:p>
        </p:txBody>
      </p:sp>
      <p:sp>
        <p:nvSpPr>
          <p:cNvPr id="37890" name="Rectangle 3"/>
          <p:cNvSpPr>
            <a:spLocks noGrp="1" noChangeArrowheads="1"/>
          </p:cNvSpPr>
          <p:nvPr>
            <p:ph type="body" sz="half" idx="4294967295"/>
          </p:nvPr>
        </p:nvSpPr>
        <p:spPr>
          <a:xfrm>
            <a:off x="0" y="1516063"/>
            <a:ext cx="4419600" cy="4457700"/>
          </a:xfrm>
        </p:spPr>
        <p:txBody>
          <a:bodyPr/>
          <a:lstStyle/>
          <a:p>
            <a:pPr eaLnBrk="1" hangingPunct="1">
              <a:buSzPct val="75000"/>
            </a:pPr>
            <a:r>
              <a:rPr lang="en-US" sz="2400" i="1" dirty="0">
                <a:solidFill>
                  <a:srgbClr val="CC0000"/>
                </a:solidFill>
                <a:latin typeface="Gill Sans MT" charset="0"/>
              </a:rPr>
              <a:t>protocols</a:t>
            </a:r>
            <a:r>
              <a:rPr lang="en-US" sz="2400" dirty="0">
                <a:solidFill>
                  <a:srgbClr val="FF0000"/>
                </a:solidFill>
                <a:latin typeface="Gill Sans MT" charset="0"/>
              </a:rPr>
              <a:t> </a:t>
            </a:r>
            <a:r>
              <a:rPr lang="en-US" sz="2400" dirty="0">
                <a:latin typeface="Gill Sans MT" charset="0"/>
              </a:rPr>
              <a:t>control sending, receiving of messages</a:t>
            </a:r>
          </a:p>
          <a:p>
            <a:pPr lvl="1" eaLnBrk="1" hangingPunct="1"/>
            <a:r>
              <a:rPr lang="en-US" sz="2000" dirty="0">
                <a:latin typeface="Gill Sans MT" charset="0"/>
                <a:cs typeface="Arial" charset="0"/>
              </a:rPr>
              <a:t>e.g., TCP, IP, HTTP, Skype,  Ethernet</a:t>
            </a:r>
          </a:p>
          <a:p>
            <a:pPr eaLnBrk="1" hangingPunct="1">
              <a:buSzPct val="75000"/>
            </a:pPr>
            <a:r>
              <a:rPr lang="en-US" sz="2400" i="1" dirty="0">
                <a:solidFill>
                  <a:srgbClr val="CC0000"/>
                </a:solidFill>
                <a:latin typeface="Gill Sans MT" charset="0"/>
              </a:rPr>
              <a:t>Internet: </a:t>
            </a:r>
            <a:r>
              <a:rPr lang="ja-JP" altLang="en-US" sz="2400" dirty="0">
                <a:solidFill>
                  <a:srgbClr val="CC0000"/>
                </a:solidFill>
                <a:latin typeface="Gill Sans MT" charset="0"/>
              </a:rPr>
              <a:t>“</a:t>
            </a:r>
            <a:r>
              <a:rPr lang="en-US" altLang="ja-JP" sz="2400" dirty="0">
                <a:solidFill>
                  <a:srgbClr val="CC0000"/>
                </a:solidFill>
                <a:latin typeface="Gill Sans MT" charset="0"/>
              </a:rPr>
              <a:t>network of networks</a:t>
            </a:r>
            <a:r>
              <a:rPr lang="ja-JP" altLang="en-US" sz="2400" dirty="0">
                <a:solidFill>
                  <a:srgbClr val="CC0000"/>
                </a:solidFill>
                <a:latin typeface="Gill Sans MT" charset="0"/>
              </a:rPr>
              <a:t>”</a:t>
            </a:r>
            <a:endParaRPr lang="en-US" altLang="ja-JP" sz="2400" dirty="0">
              <a:solidFill>
                <a:srgbClr val="CC0000"/>
              </a:solidFill>
              <a:latin typeface="Gill Sans MT" charset="0"/>
            </a:endParaRPr>
          </a:p>
          <a:p>
            <a:pPr lvl="1" eaLnBrk="1" hangingPunct="1"/>
            <a:r>
              <a:rPr lang="en-US" sz="2000" dirty="0">
                <a:latin typeface="Gill Sans MT" charset="0"/>
                <a:cs typeface="Arial" charset="0"/>
              </a:rPr>
              <a:t>loosely hierarchical</a:t>
            </a:r>
          </a:p>
          <a:p>
            <a:pPr lvl="1" eaLnBrk="1" hangingPunct="1"/>
            <a:r>
              <a:rPr lang="en-US" sz="2000" dirty="0">
                <a:latin typeface="Gill Sans MT" charset="0"/>
                <a:cs typeface="Arial" charset="0"/>
              </a:rPr>
              <a:t>public Internet versus private intranet</a:t>
            </a:r>
          </a:p>
          <a:p>
            <a:pPr eaLnBrk="1" hangingPunct="1">
              <a:buSzPct val="75000"/>
            </a:pPr>
            <a:r>
              <a:rPr lang="en-US" sz="2400" dirty="0">
                <a:latin typeface="Gill Sans MT" charset="0"/>
              </a:rPr>
              <a:t>Internet standards</a:t>
            </a:r>
          </a:p>
          <a:p>
            <a:pPr lvl="1" eaLnBrk="1" hangingPunct="1"/>
            <a:r>
              <a:rPr lang="en-US" sz="2000" dirty="0">
                <a:latin typeface="Gill Sans MT" charset="0"/>
                <a:cs typeface="Arial" charset="0"/>
              </a:rPr>
              <a:t>RFC: Request for comments</a:t>
            </a:r>
          </a:p>
          <a:p>
            <a:pPr lvl="1" eaLnBrk="1" hangingPunct="1"/>
            <a:r>
              <a:rPr lang="en-US" sz="2000" dirty="0">
                <a:latin typeface="Gill Sans MT" charset="0"/>
                <a:cs typeface="Arial" charset="0"/>
              </a:rPr>
              <a:t>IETF: Internet Engineering Task Force</a:t>
            </a:r>
          </a:p>
        </p:txBody>
      </p:sp>
      <p:grpSp>
        <p:nvGrpSpPr>
          <p:cNvPr id="37893" name="Group 366"/>
          <p:cNvGrpSpPr>
            <a:grpSpLocks/>
          </p:cNvGrpSpPr>
          <p:nvPr/>
        </p:nvGrpSpPr>
        <p:grpSpPr bwMode="auto">
          <a:xfrm>
            <a:off x="5202238" y="1384300"/>
            <a:ext cx="3551237" cy="4743450"/>
            <a:chOff x="5202238" y="1384300"/>
            <a:chExt cx="3551237" cy="4743450"/>
          </a:xfrm>
        </p:grpSpPr>
        <p:sp>
          <p:nvSpPr>
            <p:cNvPr id="37895" name="Freeform 415"/>
            <p:cNvSpPr>
              <a:spLocks/>
            </p:cNvSpPr>
            <p:nvPr/>
          </p:nvSpPr>
          <p:spPr bwMode="auto">
            <a:xfrm>
              <a:off x="7004050" y="3527425"/>
              <a:ext cx="1314450" cy="674688"/>
            </a:xfrm>
            <a:custGeom>
              <a:avLst/>
              <a:gdLst>
                <a:gd name="T0" fmla="*/ 2147483647 w 828"/>
                <a:gd name="T1" fmla="*/ 2147483647 h 425"/>
                <a:gd name="T2" fmla="*/ 2147483647 w 828"/>
                <a:gd name="T3" fmla="*/ 2147483647 h 425"/>
                <a:gd name="T4" fmla="*/ 2147483647 w 828"/>
                <a:gd name="T5" fmla="*/ 2147483647 h 425"/>
                <a:gd name="T6" fmla="*/ 2147483647 w 828"/>
                <a:gd name="T7" fmla="*/ 2147483647 h 425"/>
                <a:gd name="T8" fmla="*/ 2147483647 w 828"/>
                <a:gd name="T9" fmla="*/ 2147483647 h 425"/>
                <a:gd name="T10" fmla="*/ 2147483647 w 828"/>
                <a:gd name="T11" fmla="*/ 2147483647 h 425"/>
                <a:gd name="T12" fmla="*/ 2147483647 w 828"/>
                <a:gd name="T13" fmla="*/ 2147483647 h 425"/>
                <a:gd name="T14" fmla="*/ 2147483647 w 828"/>
                <a:gd name="T15" fmla="*/ 2147483647 h 425"/>
                <a:gd name="T16" fmla="*/ 2147483647 w 828"/>
                <a:gd name="T17" fmla="*/ 2147483647 h 425"/>
                <a:gd name="T18" fmla="*/ 2147483647 w 828"/>
                <a:gd name="T19" fmla="*/ 2147483647 h 425"/>
                <a:gd name="T20" fmla="*/ 2147483647 w 828"/>
                <a:gd name="T21" fmla="*/ 2147483647 h 425"/>
                <a:gd name="T22" fmla="*/ 2147483647 w 828"/>
                <a:gd name="T23" fmla="*/ 2147483647 h 4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28" h="425">
                  <a:moveTo>
                    <a:pt x="382" y="30"/>
                  </a:moveTo>
                  <a:cubicBezTo>
                    <a:pt x="350" y="29"/>
                    <a:pt x="413" y="30"/>
                    <a:pt x="370" y="30"/>
                  </a:cubicBezTo>
                  <a:cubicBezTo>
                    <a:pt x="327" y="30"/>
                    <a:pt x="187" y="16"/>
                    <a:pt x="126" y="32"/>
                  </a:cubicBezTo>
                  <a:cubicBezTo>
                    <a:pt x="65" y="48"/>
                    <a:pt x="12" y="86"/>
                    <a:pt x="6" y="126"/>
                  </a:cubicBezTo>
                  <a:cubicBezTo>
                    <a:pt x="0" y="166"/>
                    <a:pt x="44" y="231"/>
                    <a:pt x="92" y="274"/>
                  </a:cubicBezTo>
                  <a:cubicBezTo>
                    <a:pt x="140" y="317"/>
                    <a:pt x="217" y="360"/>
                    <a:pt x="292" y="384"/>
                  </a:cubicBezTo>
                  <a:cubicBezTo>
                    <a:pt x="367" y="408"/>
                    <a:pt x="472" y="425"/>
                    <a:pt x="540" y="416"/>
                  </a:cubicBezTo>
                  <a:cubicBezTo>
                    <a:pt x="608" y="407"/>
                    <a:pt x="659" y="371"/>
                    <a:pt x="698" y="330"/>
                  </a:cubicBezTo>
                  <a:cubicBezTo>
                    <a:pt x="737" y="289"/>
                    <a:pt x="760" y="221"/>
                    <a:pt x="776" y="170"/>
                  </a:cubicBezTo>
                  <a:cubicBezTo>
                    <a:pt x="792" y="119"/>
                    <a:pt x="828" y="44"/>
                    <a:pt x="792" y="22"/>
                  </a:cubicBezTo>
                  <a:cubicBezTo>
                    <a:pt x="756" y="0"/>
                    <a:pt x="630" y="37"/>
                    <a:pt x="560" y="38"/>
                  </a:cubicBezTo>
                  <a:cubicBezTo>
                    <a:pt x="490" y="39"/>
                    <a:pt x="414" y="31"/>
                    <a:pt x="382" y="30"/>
                  </a:cubicBezTo>
                  <a:close/>
                </a:path>
              </a:pathLst>
            </a:custGeom>
            <a:solidFill>
              <a:srgbClr val="00C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896" name="Freeform 416"/>
            <p:cNvSpPr>
              <a:spLocks/>
            </p:cNvSpPr>
            <p:nvPr/>
          </p:nvSpPr>
          <p:spPr bwMode="auto">
            <a:xfrm>
              <a:off x="7023100" y="2001838"/>
              <a:ext cx="1730375" cy="1125538"/>
            </a:xfrm>
            <a:custGeom>
              <a:avLst/>
              <a:gdLst>
                <a:gd name="T0" fmla="*/ 2147483647 w 765"/>
                <a:gd name="T1" fmla="*/ 2147483647 h 459"/>
                <a:gd name="T2" fmla="*/ 2147483647 w 765"/>
                <a:gd name="T3" fmla="*/ 2147483647 h 459"/>
                <a:gd name="T4" fmla="*/ 2147483647 w 765"/>
                <a:gd name="T5" fmla="*/ 2147483647 h 459"/>
                <a:gd name="T6" fmla="*/ 2147483647 w 765"/>
                <a:gd name="T7" fmla="*/ 2147483647 h 459"/>
                <a:gd name="T8" fmla="*/ 2147483647 w 765"/>
                <a:gd name="T9" fmla="*/ 2147483647 h 459"/>
                <a:gd name="T10" fmla="*/ 2147483647 w 765"/>
                <a:gd name="T11" fmla="*/ 2147483647 h 459"/>
                <a:gd name="T12" fmla="*/ 2147483647 w 765"/>
                <a:gd name="T13" fmla="*/ 2147483647 h 459"/>
                <a:gd name="T14" fmla="*/ 2147483647 w 765"/>
                <a:gd name="T15" fmla="*/ 2147483647 h 459"/>
                <a:gd name="T16" fmla="*/ 2147483647 w 765"/>
                <a:gd name="T17" fmla="*/ 2147483647 h 459"/>
                <a:gd name="T18" fmla="*/ 2147483647 w 765"/>
                <a:gd name="T19" fmla="*/ 2147483647 h 459"/>
                <a:gd name="T20" fmla="*/ 2147483647 w 765"/>
                <a:gd name="T21" fmla="*/ 2147483647 h 459"/>
                <a:gd name="T22" fmla="*/ 2147483647 w 765"/>
                <a:gd name="T23" fmla="*/ 2147483647 h 4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5" h="459">
                  <a:moveTo>
                    <a:pt x="424" y="10"/>
                  </a:moveTo>
                  <a:cubicBezTo>
                    <a:pt x="362" y="16"/>
                    <a:pt x="343" y="55"/>
                    <a:pt x="288" y="70"/>
                  </a:cubicBezTo>
                  <a:cubicBezTo>
                    <a:pt x="233" y="85"/>
                    <a:pt x="142" y="56"/>
                    <a:pt x="96" y="100"/>
                  </a:cubicBezTo>
                  <a:cubicBezTo>
                    <a:pt x="50" y="144"/>
                    <a:pt x="0" y="279"/>
                    <a:pt x="14" y="336"/>
                  </a:cubicBezTo>
                  <a:cubicBezTo>
                    <a:pt x="28" y="393"/>
                    <a:pt x="125" y="429"/>
                    <a:pt x="180" y="444"/>
                  </a:cubicBezTo>
                  <a:cubicBezTo>
                    <a:pt x="235" y="459"/>
                    <a:pt x="279" y="426"/>
                    <a:pt x="346" y="426"/>
                  </a:cubicBezTo>
                  <a:cubicBezTo>
                    <a:pt x="413" y="426"/>
                    <a:pt x="525" y="443"/>
                    <a:pt x="584" y="444"/>
                  </a:cubicBezTo>
                  <a:cubicBezTo>
                    <a:pt x="643" y="445"/>
                    <a:pt x="670" y="446"/>
                    <a:pt x="698" y="434"/>
                  </a:cubicBezTo>
                  <a:cubicBezTo>
                    <a:pt x="726" y="422"/>
                    <a:pt x="743" y="418"/>
                    <a:pt x="752" y="372"/>
                  </a:cubicBezTo>
                  <a:cubicBezTo>
                    <a:pt x="761" y="326"/>
                    <a:pt x="765" y="214"/>
                    <a:pt x="750" y="158"/>
                  </a:cubicBezTo>
                  <a:cubicBezTo>
                    <a:pt x="735" y="102"/>
                    <a:pt x="716" y="58"/>
                    <a:pt x="662" y="34"/>
                  </a:cubicBezTo>
                  <a:cubicBezTo>
                    <a:pt x="608" y="10"/>
                    <a:pt x="505" y="0"/>
                    <a:pt x="424" y="10"/>
                  </a:cubicBezTo>
                  <a:close/>
                </a:path>
              </a:pathLst>
            </a:custGeom>
            <a:gradFill rotWithShape="1">
              <a:gsLst>
                <a:gs pos="0">
                  <a:srgbClr val="00CCFF"/>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897" name="Freeform 417"/>
            <p:cNvSpPr>
              <a:spLocks/>
            </p:cNvSpPr>
            <p:nvPr/>
          </p:nvSpPr>
          <p:spPr bwMode="auto">
            <a:xfrm>
              <a:off x="5202238" y="1709738"/>
              <a:ext cx="1736725" cy="107156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7898" name="Group 418"/>
            <p:cNvGrpSpPr>
              <a:grpSpLocks/>
            </p:cNvGrpSpPr>
            <p:nvPr/>
          </p:nvGrpSpPr>
          <p:grpSpPr bwMode="auto">
            <a:xfrm>
              <a:off x="5278438" y="2974975"/>
              <a:ext cx="1458912" cy="933450"/>
              <a:chOff x="2889" y="1631"/>
              <a:chExt cx="980" cy="743"/>
            </a:xfrm>
          </p:grpSpPr>
          <p:sp>
            <p:nvSpPr>
              <p:cNvPr id="12649" name="Rectangle 419"/>
              <p:cNvSpPr>
                <a:spLocks noChangeArrowheads="1"/>
              </p:cNvSpPr>
              <p:nvPr/>
            </p:nvSpPr>
            <p:spPr bwMode="auto">
              <a:xfrm>
                <a:off x="3046" y="1841"/>
                <a:ext cx="663" cy="533"/>
              </a:xfrm>
              <a:prstGeom prst="rect">
                <a:avLst/>
              </a:prstGeom>
              <a:solidFill>
                <a:srgbClr val="00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650" name="AutoShape 420"/>
              <p:cNvSpPr>
                <a:spLocks noChangeArrowheads="1"/>
              </p:cNvSpPr>
              <p:nvPr/>
            </p:nvSpPr>
            <p:spPr bwMode="auto">
              <a:xfrm>
                <a:off x="2889" y="1631"/>
                <a:ext cx="980" cy="253"/>
              </a:xfrm>
              <a:prstGeom prst="triangle">
                <a:avLst>
                  <a:gd name="adj" fmla="val 50000"/>
                </a:avLst>
              </a:prstGeom>
              <a:solidFill>
                <a:srgbClr val="00CC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CCFF"/>
                  </a:solidFill>
                  <a:cs typeface="Arial" charset="0"/>
                </a:endParaRPr>
              </a:p>
            </p:txBody>
          </p:sp>
        </p:grpSp>
        <p:sp>
          <p:nvSpPr>
            <p:cNvPr id="12300" name="Line 421"/>
            <p:cNvSpPr>
              <a:spLocks noChangeShapeType="1"/>
            </p:cNvSpPr>
            <p:nvPr/>
          </p:nvSpPr>
          <p:spPr bwMode="auto">
            <a:xfrm>
              <a:off x="7396163" y="3813175"/>
              <a:ext cx="163512" cy="1206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01" name="Line 422"/>
            <p:cNvSpPr>
              <a:spLocks noChangeShapeType="1"/>
            </p:cNvSpPr>
            <p:nvPr/>
          </p:nvSpPr>
          <p:spPr bwMode="auto">
            <a:xfrm>
              <a:off x="7493000" y="3733800"/>
              <a:ext cx="279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02" name="Line 423"/>
            <p:cNvSpPr>
              <a:spLocks noChangeShapeType="1"/>
            </p:cNvSpPr>
            <p:nvPr/>
          </p:nvSpPr>
          <p:spPr bwMode="auto">
            <a:xfrm flipV="1">
              <a:off x="7729538" y="3819525"/>
              <a:ext cx="134937" cy="1047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03" name="Line 424"/>
            <p:cNvSpPr>
              <a:spLocks noChangeShapeType="1"/>
            </p:cNvSpPr>
            <p:nvPr/>
          </p:nvSpPr>
          <p:spPr bwMode="auto">
            <a:xfrm>
              <a:off x="6427788" y="3740150"/>
              <a:ext cx="6794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04" name="Line 425"/>
            <p:cNvSpPr>
              <a:spLocks noChangeShapeType="1"/>
            </p:cNvSpPr>
            <p:nvPr/>
          </p:nvSpPr>
          <p:spPr bwMode="auto">
            <a:xfrm>
              <a:off x="6723063" y="2587625"/>
              <a:ext cx="509587" cy="31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05" name="Line 426"/>
            <p:cNvSpPr>
              <a:spLocks noChangeShapeType="1"/>
            </p:cNvSpPr>
            <p:nvPr/>
          </p:nvSpPr>
          <p:spPr bwMode="auto">
            <a:xfrm>
              <a:off x="6289675" y="2403475"/>
              <a:ext cx="152400" cy="952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7905" name="Freeform 427"/>
            <p:cNvSpPr>
              <a:spLocks/>
            </p:cNvSpPr>
            <p:nvPr/>
          </p:nvSpPr>
          <p:spPr bwMode="auto">
            <a:xfrm>
              <a:off x="5497513" y="4378325"/>
              <a:ext cx="3079750" cy="1665288"/>
            </a:xfrm>
            <a:custGeom>
              <a:avLst/>
              <a:gdLst>
                <a:gd name="T0" fmla="*/ 2147483647 w 1940"/>
                <a:gd name="T1" fmla="*/ 2147483647 h 1049"/>
                <a:gd name="T2" fmla="*/ 2147483647 w 1940"/>
                <a:gd name="T3" fmla="*/ 2147483647 h 1049"/>
                <a:gd name="T4" fmla="*/ 2147483647 w 1940"/>
                <a:gd name="T5" fmla="*/ 2147483647 h 1049"/>
                <a:gd name="T6" fmla="*/ 2147483647 w 1940"/>
                <a:gd name="T7" fmla="*/ 2147483647 h 1049"/>
                <a:gd name="T8" fmla="*/ 2147483647 w 1940"/>
                <a:gd name="T9" fmla="*/ 2147483647 h 1049"/>
                <a:gd name="T10" fmla="*/ 2147483647 w 1940"/>
                <a:gd name="T11" fmla="*/ 2147483647 h 1049"/>
                <a:gd name="T12" fmla="*/ 2147483647 w 1940"/>
                <a:gd name="T13" fmla="*/ 2147483647 h 1049"/>
                <a:gd name="T14" fmla="*/ 2147483647 w 1940"/>
                <a:gd name="T15" fmla="*/ 2147483647 h 1049"/>
                <a:gd name="T16" fmla="*/ 2147483647 w 1940"/>
                <a:gd name="T17" fmla="*/ 2147483647 h 1049"/>
                <a:gd name="T18" fmla="*/ 2147483647 w 1940"/>
                <a:gd name="T19" fmla="*/ 2147483647 h 1049"/>
                <a:gd name="T20" fmla="*/ 2147483647 w 1940"/>
                <a:gd name="T21" fmla="*/ 2147483647 h 1049"/>
                <a:gd name="T22" fmla="*/ 2147483647 w 1940"/>
                <a:gd name="T23" fmla="*/ 2147483647 h 1049"/>
                <a:gd name="T24" fmla="*/ 2147483647 w 1940"/>
                <a:gd name="T25" fmla="*/ 2147483647 h 1049"/>
                <a:gd name="T26" fmla="*/ 2147483647 w 1940"/>
                <a:gd name="T27" fmla="*/ 2147483647 h 1049"/>
                <a:gd name="T28" fmla="*/ 2147483647 w 1940"/>
                <a:gd name="T29" fmla="*/ 2147483647 h 1049"/>
                <a:gd name="T30" fmla="*/ 2147483647 w 1940"/>
                <a:gd name="T31" fmla="*/ 2147483647 h 10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40" h="1049">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00C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307" name="Line 428"/>
            <p:cNvSpPr>
              <a:spLocks noChangeShapeType="1"/>
            </p:cNvSpPr>
            <p:nvPr/>
          </p:nvSpPr>
          <p:spPr bwMode="auto">
            <a:xfrm rot="-5400000">
              <a:off x="7845425" y="5159376"/>
              <a:ext cx="523875" cy="1397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308" name="Line 429"/>
            <p:cNvSpPr>
              <a:spLocks noChangeShapeType="1"/>
            </p:cNvSpPr>
            <p:nvPr/>
          </p:nvSpPr>
          <p:spPr bwMode="auto">
            <a:xfrm rot="5400000" flipV="1">
              <a:off x="7991475" y="5440363"/>
              <a:ext cx="3175" cy="85725"/>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309" name="Line 430"/>
            <p:cNvSpPr>
              <a:spLocks noChangeShapeType="1"/>
            </p:cNvSpPr>
            <p:nvPr/>
          </p:nvSpPr>
          <p:spPr bwMode="auto">
            <a:xfrm rot="-5400000">
              <a:off x="8177213" y="5116513"/>
              <a:ext cx="0" cy="1143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310" name="Line 431"/>
            <p:cNvSpPr>
              <a:spLocks noChangeShapeType="1"/>
            </p:cNvSpPr>
            <p:nvPr/>
          </p:nvSpPr>
          <p:spPr bwMode="auto">
            <a:xfrm>
              <a:off x="7358063" y="4697413"/>
              <a:ext cx="390525" cy="1841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1" name="Line 432"/>
            <p:cNvSpPr>
              <a:spLocks noChangeShapeType="1"/>
            </p:cNvSpPr>
            <p:nvPr/>
          </p:nvSpPr>
          <p:spPr bwMode="auto">
            <a:xfrm flipV="1">
              <a:off x="6737350" y="4684713"/>
              <a:ext cx="322263" cy="1984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2" name="Line 433"/>
            <p:cNvSpPr>
              <a:spLocks noChangeShapeType="1"/>
            </p:cNvSpPr>
            <p:nvPr/>
          </p:nvSpPr>
          <p:spPr bwMode="auto">
            <a:xfrm flipV="1">
              <a:off x="6780213" y="4976813"/>
              <a:ext cx="9715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3" name="Line 435"/>
            <p:cNvSpPr>
              <a:spLocks noChangeShapeType="1"/>
            </p:cNvSpPr>
            <p:nvPr/>
          </p:nvSpPr>
          <p:spPr bwMode="auto">
            <a:xfrm>
              <a:off x="6100763" y="4773613"/>
              <a:ext cx="263525" cy="8572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4" name="Line 436"/>
            <p:cNvSpPr>
              <a:spLocks noChangeShapeType="1"/>
            </p:cNvSpPr>
            <p:nvPr/>
          </p:nvSpPr>
          <p:spPr bwMode="auto">
            <a:xfrm flipV="1">
              <a:off x="5842000" y="4983163"/>
              <a:ext cx="412750" cy="127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5" name="Line 439"/>
            <p:cNvSpPr>
              <a:spLocks noChangeShapeType="1"/>
            </p:cNvSpPr>
            <p:nvPr/>
          </p:nvSpPr>
          <p:spPr bwMode="auto">
            <a:xfrm flipH="1">
              <a:off x="6267450" y="5070475"/>
              <a:ext cx="142875" cy="19843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6" name="Line 440"/>
            <p:cNvSpPr>
              <a:spLocks noChangeShapeType="1"/>
            </p:cNvSpPr>
            <p:nvPr/>
          </p:nvSpPr>
          <p:spPr bwMode="auto">
            <a:xfrm flipH="1" flipV="1">
              <a:off x="6588125" y="5097463"/>
              <a:ext cx="74613" cy="1730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7" name="Line 441"/>
            <p:cNvSpPr>
              <a:spLocks noChangeShapeType="1"/>
            </p:cNvSpPr>
            <p:nvPr/>
          </p:nvSpPr>
          <p:spPr bwMode="auto">
            <a:xfrm>
              <a:off x="6743700" y="5053013"/>
              <a:ext cx="503238" cy="2698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8" name="Line 443"/>
            <p:cNvSpPr>
              <a:spLocks noChangeShapeType="1"/>
            </p:cNvSpPr>
            <p:nvPr/>
          </p:nvSpPr>
          <p:spPr bwMode="auto">
            <a:xfrm>
              <a:off x="6281738" y="3522663"/>
              <a:ext cx="0" cy="1317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19" name="Line 444"/>
            <p:cNvSpPr>
              <a:spLocks noChangeShapeType="1"/>
            </p:cNvSpPr>
            <p:nvPr/>
          </p:nvSpPr>
          <p:spPr bwMode="auto">
            <a:xfrm flipV="1">
              <a:off x="7577138" y="2492375"/>
              <a:ext cx="123825" cy="8731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0" name="Line 445"/>
            <p:cNvSpPr>
              <a:spLocks noChangeShapeType="1"/>
            </p:cNvSpPr>
            <p:nvPr/>
          </p:nvSpPr>
          <p:spPr bwMode="auto">
            <a:xfrm>
              <a:off x="7405688" y="2665413"/>
              <a:ext cx="0" cy="825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1" name="Line 446"/>
            <p:cNvSpPr>
              <a:spLocks noChangeShapeType="1"/>
            </p:cNvSpPr>
            <p:nvPr/>
          </p:nvSpPr>
          <p:spPr bwMode="auto">
            <a:xfrm flipV="1">
              <a:off x="7577138" y="2562225"/>
              <a:ext cx="263525" cy="28892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2" name="Line 447"/>
            <p:cNvSpPr>
              <a:spLocks noChangeShapeType="1"/>
            </p:cNvSpPr>
            <p:nvPr/>
          </p:nvSpPr>
          <p:spPr bwMode="auto">
            <a:xfrm>
              <a:off x="7942263" y="2560638"/>
              <a:ext cx="0" cy="1968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3" name="Line 448"/>
            <p:cNvSpPr>
              <a:spLocks noChangeShapeType="1"/>
            </p:cNvSpPr>
            <p:nvPr/>
          </p:nvSpPr>
          <p:spPr bwMode="auto">
            <a:xfrm>
              <a:off x="7596188" y="2867025"/>
              <a:ext cx="18891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4" name="Line 449"/>
            <p:cNvSpPr>
              <a:spLocks noChangeShapeType="1"/>
            </p:cNvSpPr>
            <p:nvPr/>
          </p:nvSpPr>
          <p:spPr bwMode="auto">
            <a:xfrm flipV="1">
              <a:off x="5891213" y="3733800"/>
              <a:ext cx="168275" cy="31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5" name="Line 450"/>
            <p:cNvSpPr>
              <a:spLocks noChangeShapeType="1"/>
            </p:cNvSpPr>
            <p:nvPr/>
          </p:nvSpPr>
          <p:spPr bwMode="auto">
            <a:xfrm>
              <a:off x="8150225" y="2857500"/>
              <a:ext cx="177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6" name="Line 451"/>
            <p:cNvSpPr>
              <a:spLocks noChangeShapeType="1"/>
            </p:cNvSpPr>
            <p:nvPr/>
          </p:nvSpPr>
          <p:spPr bwMode="auto">
            <a:xfrm flipH="1">
              <a:off x="7296150" y="2933700"/>
              <a:ext cx="98425" cy="7048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7" name="Line 452"/>
            <p:cNvSpPr>
              <a:spLocks noChangeShapeType="1"/>
            </p:cNvSpPr>
            <p:nvPr/>
          </p:nvSpPr>
          <p:spPr bwMode="auto">
            <a:xfrm flipH="1">
              <a:off x="7888288" y="2933700"/>
              <a:ext cx="111125" cy="7270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328" name="Line 541"/>
            <p:cNvSpPr>
              <a:spLocks noChangeShapeType="1"/>
            </p:cNvSpPr>
            <p:nvPr/>
          </p:nvSpPr>
          <p:spPr bwMode="auto">
            <a:xfrm flipV="1">
              <a:off x="7272338" y="4075113"/>
              <a:ext cx="227012" cy="4365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37928" name="Group 590"/>
            <p:cNvGrpSpPr>
              <a:grpSpLocks/>
            </p:cNvGrpSpPr>
            <p:nvPr/>
          </p:nvGrpSpPr>
          <p:grpSpPr bwMode="auto">
            <a:xfrm flipH="1">
              <a:off x="5775325" y="4533900"/>
              <a:ext cx="414337" cy="373063"/>
              <a:chOff x="2839" y="3501"/>
              <a:chExt cx="755" cy="803"/>
            </a:xfrm>
          </p:grpSpPr>
          <p:pic>
            <p:nvPicPr>
              <p:cNvPr id="38246" name="Picture 591" descr="desktop_computer_stylized_mediu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47" name="Freeform 592"/>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grpSp>
        <p:grpSp>
          <p:nvGrpSpPr>
            <p:cNvPr id="37929" name="Group 593"/>
            <p:cNvGrpSpPr>
              <a:grpSpLocks/>
            </p:cNvGrpSpPr>
            <p:nvPr/>
          </p:nvGrpSpPr>
          <p:grpSpPr bwMode="auto">
            <a:xfrm flipH="1">
              <a:off x="5457825" y="4954588"/>
              <a:ext cx="482600" cy="406400"/>
              <a:chOff x="2839" y="3501"/>
              <a:chExt cx="755" cy="803"/>
            </a:xfrm>
          </p:grpSpPr>
          <p:pic>
            <p:nvPicPr>
              <p:cNvPr id="38244" name="Picture 594" descr="desktop_computer_stylized_mediu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45" name="Freeform 595"/>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grpSp>
        <p:grpSp>
          <p:nvGrpSpPr>
            <p:cNvPr id="37930" name="Group 596"/>
            <p:cNvGrpSpPr>
              <a:grpSpLocks/>
            </p:cNvGrpSpPr>
            <p:nvPr/>
          </p:nvGrpSpPr>
          <p:grpSpPr bwMode="auto">
            <a:xfrm flipH="1">
              <a:off x="5935663" y="5256213"/>
              <a:ext cx="427037" cy="349250"/>
              <a:chOff x="2839" y="3501"/>
              <a:chExt cx="755" cy="803"/>
            </a:xfrm>
          </p:grpSpPr>
          <p:pic>
            <p:nvPicPr>
              <p:cNvPr id="38242" name="Picture 597" descr="desktop_computer_stylized_medium"/>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43" name="Freeform 598"/>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grpSp>
        <p:grpSp>
          <p:nvGrpSpPr>
            <p:cNvPr id="37931" name="Group 599"/>
            <p:cNvGrpSpPr>
              <a:grpSpLocks/>
            </p:cNvGrpSpPr>
            <p:nvPr/>
          </p:nvGrpSpPr>
          <p:grpSpPr bwMode="auto">
            <a:xfrm>
              <a:off x="6550025" y="5238750"/>
              <a:ext cx="427037" cy="350838"/>
              <a:chOff x="2839" y="3501"/>
              <a:chExt cx="755" cy="803"/>
            </a:xfrm>
          </p:grpSpPr>
          <p:pic>
            <p:nvPicPr>
              <p:cNvPr id="38240" name="Picture 600" descr="desktop_computer_stylized_mediu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41" name="Freeform 601"/>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grpSp>
        <p:pic>
          <p:nvPicPr>
            <p:cNvPr id="37932" name="Picture 603" descr="car_icon_sm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42063" y="1720850"/>
              <a:ext cx="849312"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933" name="Group 652"/>
            <p:cNvGrpSpPr>
              <a:grpSpLocks/>
            </p:cNvGrpSpPr>
            <p:nvPr/>
          </p:nvGrpSpPr>
          <p:grpSpPr bwMode="auto">
            <a:xfrm>
              <a:off x="5613400" y="1546225"/>
              <a:ext cx="415925" cy="385763"/>
              <a:chOff x="2751" y="1851"/>
              <a:chExt cx="462" cy="478"/>
            </a:xfrm>
          </p:grpSpPr>
          <p:pic>
            <p:nvPicPr>
              <p:cNvPr id="38238" name="Picture 653" descr="iphone_stylized_smal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28" y="1922"/>
                <a:ext cx="152"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39" name="Picture 654" descr="antenna_radiation_stylized"/>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51" y="1851"/>
                <a:ext cx="462"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7934" name="Group 665"/>
            <p:cNvGrpSpPr>
              <a:grpSpLocks/>
            </p:cNvGrpSpPr>
            <p:nvPr/>
          </p:nvGrpSpPr>
          <p:grpSpPr bwMode="auto">
            <a:xfrm>
              <a:off x="7689850" y="2395538"/>
              <a:ext cx="390525" cy="169863"/>
              <a:chOff x="4650" y="1129"/>
              <a:chExt cx="246" cy="95"/>
            </a:xfrm>
          </p:grpSpPr>
          <p:sp>
            <p:nvSpPr>
              <p:cNvPr id="38230"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231"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232"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233" name="Group 659"/>
              <p:cNvGrpSpPr>
                <a:grpSpLocks/>
              </p:cNvGrpSpPr>
              <p:nvPr/>
            </p:nvGrpSpPr>
            <p:grpSpPr bwMode="auto">
              <a:xfrm>
                <a:off x="4699" y="1145"/>
                <a:ext cx="138" cy="29"/>
                <a:chOff x="2468" y="1332"/>
                <a:chExt cx="310" cy="60"/>
              </a:xfrm>
            </p:grpSpPr>
            <p:sp>
              <p:nvSpPr>
                <p:cNvPr id="38236" name="Freeform 660"/>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237" name="Freeform 661"/>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635" name="Line 662"/>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636" name="Line 663"/>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35" name="Group 666"/>
            <p:cNvGrpSpPr>
              <a:grpSpLocks/>
            </p:cNvGrpSpPr>
            <p:nvPr/>
          </p:nvGrpSpPr>
          <p:grpSpPr bwMode="auto">
            <a:xfrm>
              <a:off x="7762875" y="2757488"/>
              <a:ext cx="390525" cy="176213"/>
              <a:chOff x="4650" y="1129"/>
              <a:chExt cx="246" cy="95"/>
            </a:xfrm>
          </p:grpSpPr>
          <p:sp>
            <p:nvSpPr>
              <p:cNvPr id="38222"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223"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224"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225" name="Group 670"/>
              <p:cNvGrpSpPr>
                <a:grpSpLocks/>
              </p:cNvGrpSpPr>
              <p:nvPr/>
            </p:nvGrpSpPr>
            <p:grpSpPr bwMode="auto">
              <a:xfrm>
                <a:off x="4699" y="1145"/>
                <a:ext cx="138" cy="29"/>
                <a:chOff x="2468" y="1332"/>
                <a:chExt cx="310" cy="60"/>
              </a:xfrm>
            </p:grpSpPr>
            <p:sp>
              <p:nvSpPr>
                <p:cNvPr id="38228" name="Freeform 671"/>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229" name="Freeform 672"/>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627" name="Line 673"/>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628" name="Line 674"/>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36" name="Group 675"/>
            <p:cNvGrpSpPr>
              <a:grpSpLocks/>
            </p:cNvGrpSpPr>
            <p:nvPr/>
          </p:nvGrpSpPr>
          <p:grpSpPr bwMode="auto">
            <a:xfrm>
              <a:off x="7204075" y="2493963"/>
              <a:ext cx="390525" cy="169863"/>
              <a:chOff x="4650" y="1129"/>
              <a:chExt cx="246" cy="95"/>
            </a:xfrm>
          </p:grpSpPr>
          <p:sp>
            <p:nvSpPr>
              <p:cNvPr id="38214"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215"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216"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217" name="Group 679"/>
              <p:cNvGrpSpPr>
                <a:grpSpLocks/>
              </p:cNvGrpSpPr>
              <p:nvPr/>
            </p:nvGrpSpPr>
            <p:grpSpPr bwMode="auto">
              <a:xfrm>
                <a:off x="4699" y="1145"/>
                <a:ext cx="138" cy="29"/>
                <a:chOff x="2468" y="1332"/>
                <a:chExt cx="310" cy="60"/>
              </a:xfrm>
            </p:grpSpPr>
            <p:sp>
              <p:nvSpPr>
                <p:cNvPr id="38220" name="Freeform 680"/>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221" name="Freeform 681"/>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619" name="Line 682"/>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620" name="Line 683"/>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37" name="Group 684"/>
            <p:cNvGrpSpPr>
              <a:grpSpLocks/>
            </p:cNvGrpSpPr>
            <p:nvPr/>
          </p:nvGrpSpPr>
          <p:grpSpPr bwMode="auto">
            <a:xfrm>
              <a:off x="7215188" y="2757488"/>
              <a:ext cx="390525" cy="169863"/>
              <a:chOff x="4650" y="1129"/>
              <a:chExt cx="246" cy="95"/>
            </a:xfrm>
          </p:grpSpPr>
          <p:sp>
            <p:nvSpPr>
              <p:cNvPr id="38206"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207"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208"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209" name="Group 688"/>
              <p:cNvGrpSpPr>
                <a:grpSpLocks/>
              </p:cNvGrpSpPr>
              <p:nvPr/>
            </p:nvGrpSpPr>
            <p:grpSpPr bwMode="auto">
              <a:xfrm>
                <a:off x="4699" y="1145"/>
                <a:ext cx="138" cy="29"/>
                <a:chOff x="2468" y="1332"/>
                <a:chExt cx="310" cy="60"/>
              </a:xfrm>
            </p:grpSpPr>
            <p:sp>
              <p:nvSpPr>
                <p:cNvPr id="38212" name="Freeform 689"/>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213" name="Freeform 690"/>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611" name="Line 691"/>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612" name="Line 692"/>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12339" name="Line 693"/>
            <p:cNvSpPr>
              <a:spLocks noChangeShapeType="1"/>
            </p:cNvSpPr>
            <p:nvPr/>
          </p:nvSpPr>
          <p:spPr bwMode="auto">
            <a:xfrm>
              <a:off x="8345488" y="2855913"/>
              <a:ext cx="177800" cy="0"/>
            </a:xfrm>
            <a:prstGeom prst="line">
              <a:avLst/>
            </a:prstGeom>
            <a:noFill/>
            <a:ln w="952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37939" name="Group 694"/>
            <p:cNvGrpSpPr>
              <a:grpSpLocks/>
            </p:cNvGrpSpPr>
            <p:nvPr/>
          </p:nvGrpSpPr>
          <p:grpSpPr bwMode="auto">
            <a:xfrm>
              <a:off x="7400925" y="3911600"/>
              <a:ext cx="485775" cy="203200"/>
              <a:chOff x="4650" y="1129"/>
              <a:chExt cx="246" cy="95"/>
            </a:xfrm>
          </p:grpSpPr>
          <p:sp>
            <p:nvSpPr>
              <p:cNvPr id="38198"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99"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200"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201" name="Group 698"/>
              <p:cNvGrpSpPr>
                <a:grpSpLocks/>
              </p:cNvGrpSpPr>
              <p:nvPr/>
            </p:nvGrpSpPr>
            <p:grpSpPr bwMode="auto">
              <a:xfrm>
                <a:off x="4699" y="1145"/>
                <a:ext cx="138" cy="29"/>
                <a:chOff x="2468" y="1332"/>
                <a:chExt cx="310" cy="60"/>
              </a:xfrm>
            </p:grpSpPr>
            <p:sp>
              <p:nvSpPr>
                <p:cNvPr id="38204" name="Freeform 699"/>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205" name="Freeform 700"/>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603" name="Line 701"/>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604" name="Line 702"/>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0" name="Group 712"/>
            <p:cNvGrpSpPr>
              <a:grpSpLocks/>
            </p:cNvGrpSpPr>
            <p:nvPr/>
          </p:nvGrpSpPr>
          <p:grpSpPr bwMode="auto">
            <a:xfrm>
              <a:off x="7081838" y="3630613"/>
              <a:ext cx="485775" cy="203200"/>
              <a:chOff x="4650" y="1129"/>
              <a:chExt cx="246" cy="95"/>
            </a:xfrm>
          </p:grpSpPr>
          <p:sp>
            <p:nvSpPr>
              <p:cNvPr id="38190"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91"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192"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193" name="Group 716"/>
              <p:cNvGrpSpPr>
                <a:grpSpLocks/>
              </p:cNvGrpSpPr>
              <p:nvPr/>
            </p:nvGrpSpPr>
            <p:grpSpPr bwMode="auto">
              <a:xfrm>
                <a:off x="4699" y="1145"/>
                <a:ext cx="138" cy="29"/>
                <a:chOff x="2468" y="1332"/>
                <a:chExt cx="310" cy="60"/>
              </a:xfrm>
            </p:grpSpPr>
            <p:sp>
              <p:nvSpPr>
                <p:cNvPr id="38196" name="Freeform 717"/>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97" name="Freeform 718"/>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595" name="Line 719"/>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596" name="Line 720"/>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1" name="Group 721"/>
            <p:cNvGrpSpPr>
              <a:grpSpLocks/>
            </p:cNvGrpSpPr>
            <p:nvPr/>
          </p:nvGrpSpPr>
          <p:grpSpPr bwMode="auto">
            <a:xfrm>
              <a:off x="7743825" y="3643313"/>
              <a:ext cx="485775" cy="203200"/>
              <a:chOff x="4650" y="1129"/>
              <a:chExt cx="246" cy="95"/>
            </a:xfrm>
          </p:grpSpPr>
          <p:sp>
            <p:nvSpPr>
              <p:cNvPr id="38182"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83"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184"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185" name="Group 725"/>
              <p:cNvGrpSpPr>
                <a:grpSpLocks/>
              </p:cNvGrpSpPr>
              <p:nvPr/>
            </p:nvGrpSpPr>
            <p:grpSpPr bwMode="auto">
              <a:xfrm>
                <a:off x="4699" y="1145"/>
                <a:ext cx="138" cy="29"/>
                <a:chOff x="2468" y="1332"/>
                <a:chExt cx="310" cy="60"/>
              </a:xfrm>
            </p:grpSpPr>
            <p:sp>
              <p:nvSpPr>
                <p:cNvPr id="38188" name="Freeform 726"/>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89" name="Freeform 727"/>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587" name="Line 728"/>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588" name="Line 729"/>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2" name="Group 730"/>
            <p:cNvGrpSpPr>
              <a:grpSpLocks/>
            </p:cNvGrpSpPr>
            <p:nvPr/>
          </p:nvGrpSpPr>
          <p:grpSpPr bwMode="auto">
            <a:xfrm>
              <a:off x="6962775" y="4505325"/>
              <a:ext cx="619125" cy="242888"/>
              <a:chOff x="4650" y="1129"/>
              <a:chExt cx="246" cy="95"/>
            </a:xfrm>
          </p:grpSpPr>
          <p:sp>
            <p:nvSpPr>
              <p:cNvPr id="38174"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75"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176"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177" name="Group 734"/>
              <p:cNvGrpSpPr>
                <a:grpSpLocks/>
              </p:cNvGrpSpPr>
              <p:nvPr/>
            </p:nvGrpSpPr>
            <p:grpSpPr bwMode="auto">
              <a:xfrm>
                <a:off x="4699" y="1145"/>
                <a:ext cx="138" cy="29"/>
                <a:chOff x="2468" y="1332"/>
                <a:chExt cx="310" cy="60"/>
              </a:xfrm>
            </p:grpSpPr>
            <p:sp>
              <p:nvSpPr>
                <p:cNvPr id="38180" name="Freeform 73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81" name="Freeform 73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579" name="Line 737"/>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580" name="Line 738"/>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3" name="Group 739"/>
            <p:cNvGrpSpPr>
              <a:grpSpLocks/>
            </p:cNvGrpSpPr>
            <p:nvPr/>
          </p:nvGrpSpPr>
          <p:grpSpPr bwMode="auto">
            <a:xfrm>
              <a:off x="7596188" y="4803775"/>
              <a:ext cx="619125" cy="242888"/>
              <a:chOff x="4650" y="1129"/>
              <a:chExt cx="246" cy="95"/>
            </a:xfrm>
          </p:grpSpPr>
          <p:sp>
            <p:nvSpPr>
              <p:cNvPr id="38166"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67"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168"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169" name="Group 743"/>
              <p:cNvGrpSpPr>
                <a:grpSpLocks/>
              </p:cNvGrpSpPr>
              <p:nvPr/>
            </p:nvGrpSpPr>
            <p:grpSpPr bwMode="auto">
              <a:xfrm>
                <a:off x="4699" y="1145"/>
                <a:ext cx="138" cy="29"/>
                <a:chOff x="2468" y="1332"/>
                <a:chExt cx="310" cy="60"/>
              </a:xfrm>
            </p:grpSpPr>
            <p:sp>
              <p:nvSpPr>
                <p:cNvPr id="38172" name="Freeform 744"/>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73" name="Freeform 745"/>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571" name="Line 746"/>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572" name="Line 747"/>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4" name="Group 748"/>
            <p:cNvGrpSpPr>
              <a:grpSpLocks/>
            </p:cNvGrpSpPr>
            <p:nvPr/>
          </p:nvGrpSpPr>
          <p:grpSpPr bwMode="auto">
            <a:xfrm>
              <a:off x="6246813" y="4848225"/>
              <a:ext cx="619125" cy="242888"/>
              <a:chOff x="4650" y="1129"/>
              <a:chExt cx="246" cy="95"/>
            </a:xfrm>
          </p:grpSpPr>
          <p:sp>
            <p:nvSpPr>
              <p:cNvPr id="38158"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59"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160"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161" name="Group 752"/>
              <p:cNvGrpSpPr>
                <a:grpSpLocks/>
              </p:cNvGrpSpPr>
              <p:nvPr/>
            </p:nvGrpSpPr>
            <p:grpSpPr bwMode="auto">
              <a:xfrm>
                <a:off x="4699" y="1145"/>
                <a:ext cx="138" cy="29"/>
                <a:chOff x="2468" y="1332"/>
                <a:chExt cx="310" cy="60"/>
              </a:xfrm>
            </p:grpSpPr>
            <p:sp>
              <p:nvSpPr>
                <p:cNvPr id="38164" name="Freeform 753"/>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65" name="Freeform 754"/>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563" name="Line 755"/>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564" name="Line 756"/>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5" name="Group 757"/>
            <p:cNvGrpSpPr>
              <a:grpSpLocks/>
            </p:cNvGrpSpPr>
            <p:nvPr/>
          </p:nvGrpSpPr>
          <p:grpSpPr bwMode="auto">
            <a:xfrm>
              <a:off x="6053138" y="3640138"/>
              <a:ext cx="390525" cy="169863"/>
              <a:chOff x="4650" y="1129"/>
              <a:chExt cx="246" cy="95"/>
            </a:xfrm>
          </p:grpSpPr>
          <p:sp>
            <p:nvSpPr>
              <p:cNvPr id="38150"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51"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152"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153" name="Group 761"/>
              <p:cNvGrpSpPr>
                <a:grpSpLocks/>
              </p:cNvGrpSpPr>
              <p:nvPr/>
            </p:nvGrpSpPr>
            <p:grpSpPr bwMode="auto">
              <a:xfrm>
                <a:off x="4699" y="1145"/>
                <a:ext cx="138" cy="29"/>
                <a:chOff x="2468" y="1332"/>
                <a:chExt cx="310" cy="60"/>
              </a:xfrm>
            </p:grpSpPr>
            <p:sp>
              <p:nvSpPr>
                <p:cNvPr id="38156" name="Freeform 762"/>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57" name="Freeform 763"/>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555" name="Line 764"/>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556" name="Line 765"/>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6" name="Group 767"/>
            <p:cNvGrpSpPr>
              <a:grpSpLocks/>
            </p:cNvGrpSpPr>
            <p:nvPr/>
          </p:nvGrpSpPr>
          <p:grpSpPr bwMode="auto">
            <a:xfrm>
              <a:off x="6353175" y="2487613"/>
              <a:ext cx="390525" cy="169863"/>
              <a:chOff x="4650" y="1129"/>
              <a:chExt cx="246" cy="95"/>
            </a:xfrm>
          </p:grpSpPr>
          <p:sp>
            <p:nvSpPr>
              <p:cNvPr id="38142"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38143"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38144"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38145" name="Group 771"/>
              <p:cNvGrpSpPr>
                <a:grpSpLocks/>
              </p:cNvGrpSpPr>
              <p:nvPr/>
            </p:nvGrpSpPr>
            <p:grpSpPr bwMode="auto">
              <a:xfrm>
                <a:off x="4699" y="1145"/>
                <a:ext cx="138" cy="29"/>
                <a:chOff x="2468" y="1332"/>
                <a:chExt cx="310" cy="60"/>
              </a:xfrm>
            </p:grpSpPr>
            <p:sp>
              <p:nvSpPr>
                <p:cNvPr id="38148" name="Freeform 772"/>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49" name="Freeform 773"/>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2547" name="Line 774"/>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12548" name="Line 775"/>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37947" name="Group 776"/>
            <p:cNvGrpSpPr>
              <a:grpSpLocks/>
            </p:cNvGrpSpPr>
            <p:nvPr/>
          </p:nvGrpSpPr>
          <p:grpSpPr bwMode="auto">
            <a:xfrm>
              <a:off x="5611813" y="3500438"/>
              <a:ext cx="506412" cy="352425"/>
              <a:chOff x="2967" y="478"/>
              <a:chExt cx="788" cy="625"/>
            </a:xfrm>
          </p:grpSpPr>
          <p:pic>
            <p:nvPicPr>
              <p:cNvPr id="38140" name="Picture 777" descr="access_point_stylized_small"/>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12" y="559"/>
                <a:ext cx="576" cy="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41" name="Picture 778" descr="antenna_radiation_stylized"/>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967" y="478"/>
                <a:ext cx="788" cy="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7948" name="Group 779"/>
            <p:cNvGrpSpPr>
              <a:grpSpLocks/>
            </p:cNvGrpSpPr>
            <p:nvPr/>
          </p:nvGrpSpPr>
          <p:grpSpPr bwMode="auto">
            <a:xfrm>
              <a:off x="7132638" y="5003800"/>
              <a:ext cx="563562" cy="420688"/>
              <a:chOff x="2967" y="478"/>
              <a:chExt cx="788" cy="625"/>
            </a:xfrm>
          </p:grpSpPr>
          <p:pic>
            <p:nvPicPr>
              <p:cNvPr id="38138" name="Picture 780" descr="access_point_stylized_small"/>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12" y="559"/>
                <a:ext cx="576" cy="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39" name="Picture 781" descr="antenna_radiation_stylized"/>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967" y="478"/>
                <a:ext cx="788" cy="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7949" name="Group 782"/>
            <p:cNvGrpSpPr>
              <a:grpSpLocks/>
            </p:cNvGrpSpPr>
            <p:nvPr/>
          </p:nvGrpSpPr>
          <p:grpSpPr bwMode="auto">
            <a:xfrm>
              <a:off x="6061075" y="1844675"/>
              <a:ext cx="457200" cy="631825"/>
              <a:chOff x="742" y="2409"/>
              <a:chExt cx="576" cy="881"/>
            </a:xfrm>
          </p:grpSpPr>
          <p:grpSp>
            <p:nvGrpSpPr>
              <p:cNvPr id="38120" name="Group 783"/>
              <p:cNvGrpSpPr>
                <a:grpSpLocks/>
              </p:cNvGrpSpPr>
              <p:nvPr/>
            </p:nvGrpSpPr>
            <p:grpSpPr bwMode="auto">
              <a:xfrm>
                <a:off x="832" y="2643"/>
                <a:ext cx="376" cy="647"/>
                <a:chOff x="3130" y="3288"/>
                <a:chExt cx="410" cy="742"/>
              </a:xfrm>
            </p:grpSpPr>
            <p:sp>
              <p:nvSpPr>
                <p:cNvPr id="38123" name="Line 270"/>
                <p:cNvSpPr>
                  <a:spLocks noChangeShapeType="1"/>
                </p:cNvSpPr>
                <p:nvPr/>
              </p:nvSpPr>
              <p:spPr bwMode="auto">
                <a:xfrm flipH="1">
                  <a:off x="3130" y="3288"/>
                  <a:ext cx="205" cy="672"/>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24" name="Line 271"/>
                <p:cNvSpPr>
                  <a:spLocks noChangeShapeType="1"/>
                </p:cNvSpPr>
                <p:nvPr/>
              </p:nvSpPr>
              <p:spPr bwMode="auto">
                <a:xfrm>
                  <a:off x="3335" y="3288"/>
                  <a:ext cx="205" cy="669"/>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25" name="Line 272"/>
                <p:cNvSpPr>
                  <a:spLocks noChangeShapeType="1"/>
                </p:cNvSpPr>
                <p:nvPr/>
              </p:nvSpPr>
              <p:spPr bwMode="auto">
                <a:xfrm>
                  <a:off x="3130" y="3957"/>
                  <a:ext cx="205" cy="73"/>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26" name="Line 273"/>
                <p:cNvSpPr>
                  <a:spLocks noChangeShapeType="1"/>
                </p:cNvSpPr>
                <p:nvPr/>
              </p:nvSpPr>
              <p:spPr bwMode="auto">
                <a:xfrm flipH="1">
                  <a:off x="3335" y="3957"/>
                  <a:ext cx="205" cy="73"/>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27" name="Line 274"/>
                <p:cNvSpPr>
                  <a:spLocks noChangeShapeType="1"/>
                </p:cNvSpPr>
                <p:nvPr/>
              </p:nvSpPr>
              <p:spPr bwMode="auto">
                <a:xfrm>
                  <a:off x="3335" y="3303"/>
                  <a:ext cx="0" cy="72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28" name="Line 275"/>
                <p:cNvSpPr>
                  <a:spLocks noChangeShapeType="1"/>
                </p:cNvSpPr>
                <p:nvPr/>
              </p:nvSpPr>
              <p:spPr bwMode="auto">
                <a:xfrm flipV="1">
                  <a:off x="3130" y="3888"/>
                  <a:ext cx="205" cy="72"/>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29" name="Line 276"/>
                <p:cNvSpPr>
                  <a:spLocks noChangeShapeType="1"/>
                </p:cNvSpPr>
                <p:nvPr/>
              </p:nvSpPr>
              <p:spPr bwMode="auto">
                <a:xfrm flipH="1" flipV="1">
                  <a:off x="3335" y="3888"/>
                  <a:ext cx="205" cy="69"/>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0" name="Line 277"/>
                <p:cNvSpPr>
                  <a:spLocks noChangeShapeType="1"/>
                </p:cNvSpPr>
                <p:nvPr/>
              </p:nvSpPr>
              <p:spPr bwMode="auto">
                <a:xfrm>
                  <a:off x="3217" y="3668"/>
                  <a:ext cx="118" cy="5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1" name="Line 278"/>
                <p:cNvSpPr>
                  <a:spLocks noChangeShapeType="1"/>
                </p:cNvSpPr>
                <p:nvPr/>
              </p:nvSpPr>
              <p:spPr bwMode="auto">
                <a:xfrm flipV="1">
                  <a:off x="3335" y="3668"/>
                  <a:ext cx="124" cy="5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2" name="Line 279"/>
                <p:cNvSpPr>
                  <a:spLocks noChangeShapeType="1"/>
                </p:cNvSpPr>
                <p:nvPr/>
              </p:nvSpPr>
              <p:spPr bwMode="auto">
                <a:xfrm>
                  <a:off x="3178" y="3766"/>
                  <a:ext cx="152" cy="7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3" name="Line 280"/>
                <p:cNvSpPr>
                  <a:spLocks noChangeShapeType="1"/>
                </p:cNvSpPr>
                <p:nvPr/>
              </p:nvSpPr>
              <p:spPr bwMode="auto">
                <a:xfrm flipV="1">
                  <a:off x="3335" y="3781"/>
                  <a:ext cx="153" cy="6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4" name="Line 281"/>
                <p:cNvSpPr>
                  <a:spLocks noChangeShapeType="1"/>
                </p:cNvSpPr>
                <p:nvPr/>
              </p:nvSpPr>
              <p:spPr bwMode="auto">
                <a:xfrm flipV="1">
                  <a:off x="3335" y="3567"/>
                  <a:ext cx="78" cy="2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5" name="Line 282"/>
                <p:cNvSpPr>
                  <a:spLocks noChangeShapeType="1"/>
                </p:cNvSpPr>
                <p:nvPr/>
              </p:nvSpPr>
              <p:spPr bwMode="auto">
                <a:xfrm flipV="1">
                  <a:off x="3335" y="3428"/>
                  <a:ext cx="49" cy="21"/>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6" name="Line 283"/>
                <p:cNvSpPr>
                  <a:spLocks noChangeShapeType="1"/>
                </p:cNvSpPr>
                <p:nvPr/>
              </p:nvSpPr>
              <p:spPr bwMode="auto">
                <a:xfrm>
                  <a:off x="3247" y="3558"/>
                  <a:ext cx="95" cy="3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8137" name="Line 284"/>
                <p:cNvSpPr>
                  <a:spLocks noChangeShapeType="1"/>
                </p:cNvSpPr>
                <p:nvPr/>
              </p:nvSpPr>
              <p:spPr bwMode="auto">
                <a:xfrm>
                  <a:off x="3289" y="3422"/>
                  <a:ext cx="55" cy="3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pic>
            <p:nvPicPr>
              <p:cNvPr id="38121" name="Picture 799" descr="cell_tower_radiation copy"/>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42" y="2409"/>
                <a:ext cx="576" cy="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23" name="Oval 800"/>
              <p:cNvSpPr>
                <a:spLocks noChangeArrowheads="1"/>
              </p:cNvSpPr>
              <p:nvPr/>
            </p:nvSpPr>
            <p:spPr bwMode="auto">
              <a:xfrm>
                <a:off x="986" y="2597"/>
                <a:ext cx="66" cy="69"/>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37950" name="Text Box 580"/>
            <p:cNvSpPr txBox="1">
              <a:spLocks noChangeArrowheads="1"/>
            </p:cNvSpPr>
            <p:nvPr/>
          </p:nvSpPr>
          <p:spPr bwMode="auto">
            <a:xfrm>
              <a:off x="5957888" y="1384300"/>
              <a:ext cx="1549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mobile network</a:t>
              </a:r>
            </a:p>
          </p:txBody>
        </p:sp>
        <p:sp>
          <p:nvSpPr>
            <p:cNvPr id="37951" name="Text Box 580"/>
            <p:cNvSpPr txBox="1">
              <a:spLocks noChangeArrowheads="1"/>
            </p:cNvSpPr>
            <p:nvPr/>
          </p:nvSpPr>
          <p:spPr bwMode="auto">
            <a:xfrm>
              <a:off x="7561263" y="2071688"/>
              <a:ext cx="11080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global ISP</a:t>
              </a:r>
            </a:p>
          </p:txBody>
        </p:sp>
        <p:sp>
          <p:nvSpPr>
            <p:cNvPr id="37952" name="Text Box 580"/>
            <p:cNvSpPr txBox="1">
              <a:spLocks noChangeArrowheads="1"/>
            </p:cNvSpPr>
            <p:nvPr/>
          </p:nvSpPr>
          <p:spPr bwMode="auto">
            <a:xfrm>
              <a:off x="7337425" y="3298825"/>
              <a:ext cx="12890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regional ISP</a:t>
              </a:r>
            </a:p>
          </p:txBody>
        </p:sp>
        <p:sp>
          <p:nvSpPr>
            <p:cNvPr id="37953" name="Text Box 580"/>
            <p:cNvSpPr txBox="1">
              <a:spLocks noChangeArrowheads="1"/>
            </p:cNvSpPr>
            <p:nvPr/>
          </p:nvSpPr>
          <p:spPr bwMode="auto">
            <a:xfrm>
              <a:off x="6324600" y="2963863"/>
              <a:ext cx="89535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pPr>
              <a:r>
                <a:rPr lang="en-US" sz="1600"/>
                <a:t>home </a:t>
              </a:r>
            </a:p>
            <a:p>
              <a:pPr>
                <a:lnSpc>
                  <a:spcPct val="80000"/>
                </a:lnSpc>
              </a:pPr>
              <a:r>
                <a:rPr lang="en-US" sz="1600"/>
                <a:t>network</a:t>
              </a:r>
            </a:p>
          </p:txBody>
        </p:sp>
        <p:sp>
          <p:nvSpPr>
            <p:cNvPr id="37954" name="Text Box 580"/>
            <p:cNvSpPr txBox="1">
              <a:spLocks noChangeArrowheads="1"/>
            </p:cNvSpPr>
            <p:nvPr/>
          </p:nvSpPr>
          <p:spPr bwMode="auto">
            <a:xfrm>
              <a:off x="5584825" y="5645150"/>
              <a:ext cx="12954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pPr>
              <a:r>
                <a:rPr lang="en-US" sz="1600"/>
                <a:t>institutional</a:t>
              </a:r>
            </a:p>
            <a:p>
              <a:pPr>
                <a:lnSpc>
                  <a:spcPct val="80000"/>
                </a:lnSpc>
              </a:pPr>
              <a:r>
                <a:rPr lang="en-US" sz="1600"/>
                <a:t>       network</a:t>
              </a:r>
            </a:p>
          </p:txBody>
        </p:sp>
        <p:grpSp>
          <p:nvGrpSpPr>
            <p:cNvPr id="37955" name="Group 950"/>
            <p:cNvGrpSpPr>
              <a:grpSpLocks/>
            </p:cNvGrpSpPr>
            <p:nvPr/>
          </p:nvGrpSpPr>
          <p:grpSpPr bwMode="auto">
            <a:xfrm>
              <a:off x="8240713" y="5002213"/>
              <a:ext cx="227012" cy="481013"/>
              <a:chOff x="4140" y="429"/>
              <a:chExt cx="1425" cy="2396"/>
            </a:xfrm>
          </p:grpSpPr>
          <p:sp>
            <p:nvSpPr>
              <p:cNvPr id="38088" name="Freeform 951"/>
              <p:cNvSpPr>
                <a:spLocks/>
              </p:cNvSpPr>
              <p:nvPr/>
            </p:nvSpPr>
            <p:spPr bwMode="auto">
              <a:xfrm>
                <a:off x="5268" y="433"/>
                <a:ext cx="283" cy="2286"/>
              </a:xfrm>
              <a:custGeom>
                <a:avLst/>
                <a:gdLst>
                  <a:gd name="T0" fmla="*/ 21 w 354"/>
                  <a:gd name="T1" fmla="*/ 0 h 2742"/>
                  <a:gd name="T2" fmla="*/ 116 w 354"/>
                  <a:gd name="T3" fmla="*/ 137 h 2742"/>
                  <a:gd name="T4" fmla="*/ 114 w 354"/>
                  <a:gd name="T5" fmla="*/ 1057 h 2742"/>
                  <a:gd name="T6" fmla="*/ 0 w 354"/>
                  <a:gd name="T7" fmla="*/ 1105 h 2742"/>
                  <a:gd name="T8" fmla="*/ 21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490" name="Rectangle 952"/>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38090" name="Freeform 953"/>
              <p:cNvSpPr>
                <a:spLocks/>
              </p:cNvSpPr>
              <p:nvPr/>
            </p:nvSpPr>
            <p:spPr bwMode="auto">
              <a:xfrm>
                <a:off x="5321" y="570"/>
                <a:ext cx="169" cy="2115"/>
              </a:xfrm>
              <a:custGeom>
                <a:avLst/>
                <a:gdLst>
                  <a:gd name="T0" fmla="*/ 2 w 211"/>
                  <a:gd name="T1" fmla="*/ 0 h 2537"/>
                  <a:gd name="T2" fmla="*/ 70 w 211"/>
                  <a:gd name="T3" fmla="*/ 88 h 2537"/>
                  <a:gd name="T4" fmla="*/ 2 w 211"/>
                  <a:gd name="T5" fmla="*/ 1007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91" name="Freeform 954"/>
              <p:cNvSpPr>
                <a:spLocks/>
              </p:cNvSpPr>
              <p:nvPr/>
            </p:nvSpPr>
            <p:spPr bwMode="auto">
              <a:xfrm>
                <a:off x="5284" y="1640"/>
                <a:ext cx="263" cy="189"/>
              </a:xfrm>
              <a:custGeom>
                <a:avLst/>
                <a:gdLst>
                  <a:gd name="T0" fmla="*/ 2 w 328"/>
                  <a:gd name="T1" fmla="*/ 0 h 226"/>
                  <a:gd name="T2" fmla="*/ 109 w 328"/>
                  <a:gd name="T3" fmla="*/ 52 h 226"/>
                  <a:gd name="T4" fmla="*/ 108 w 328"/>
                  <a:gd name="T5" fmla="*/ 92 h 226"/>
                  <a:gd name="T6" fmla="*/ 0 w 328"/>
                  <a:gd name="T7" fmla="*/ 41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493" name="Rectangle 955"/>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38093" name="Group 956"/>
              <p:cNvGrpSpPr>
                <a:grpSpLocks/>
              </p:cNvGrpSpPr>
              <p:nvPr/>
            </p:nvGrpSpPr>
            <p:grpSpPr bwMode="auto">
              <a:xfrm>
                <a:off x="4749" y="668"/>
                <a:ext cx="581" cy="145"/>
                <a:chOff x="614" y="2568"/>
                <a:chExt cx="725" cy="139"/>
              </a:xfrm>
            </p:grpSpPr>
            <p:sp>
              <p:nvSpPr>
                <p:cNvPr id="12519" name="AutoShape 957"/>
                <p:cNvSpPr>
                  <a:spLocks noChangeArrowheads="1"/>
                </p:cNvSpPr>
                <p:nvPr/>
              </p:nvSpPr>
              <p:spPr bwMode="auto">
                <a:xfrm>
                  <a:off x="613" y="2566"/>
                  <a:ext cx="721" cy="144"/>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20" name="AutoShape 958"/>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2495" name="Rectangle 959"/>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38095" name="Group 960"/>
              <p:cNvGrpSpPr>
                <a:grpSpLocks/>
              </p:cNvGrpSpPr>
              <p:nvPr/>
            </p:nvGrpSpPr>
            <p:grpSpPr bwMode="auto">
              <a:xfrm>
                <a:off x="4747" y="994"/>
                <a:ext cx="581" cy="134"/>
                <a:chOff x="614" y="2568"/>
                <a:chExt cx="725" cy="139"/>
              </a:xfrm>
            </p:grpSpPr>
            <p:sp>
              <p:nvSpPr>
                <p:cNvPr id="12517" name="AutoShape 961"/>
                <p:cNvSpPr>
                  <a:spLocks noChangeArrowheads="1"/>
                </p:cNvSpPr>
                <p:nvPr/>
              </p:nvSpPr>
              <p:spPr bwMode="auto">
                <a:xfrm>
                  <a:off x="615" y="2564"/>
                  <a:ext cx="721" cy="139"/>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18" name="AutoShape 962"/>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2497" name="Rectangle 963"/>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98" name="Rectangle 964"/>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38098" name="Group 965"/>
              <p:cNvGrpSpPr>
                <a:grpSpLocks/>
              </p:cNvGrpSpPr>
              <p:nvPr/>
            </p:nvGrpSpPr>
            <p:grpSpPr bwMode="auto">
              <a:xfrm>
                <a:off x="4735" y="1627"/>
                <a:ext cx="582" cy="151"/>
                <a:chOff x="614" y="2568"/>
                <a:chExt cx="725" cy="139"/>
              </a:xfrm>
            </p:grpSpPr>
            <p:sp>
              <p:nvSpPr>
                <p:cNvPr id="12515" name="AutoShape 966"/>
                <p:cNvSpPr>
                  <a:spLocks noChangeArrowheads="1"/>
                </p:cNvSpPr>
                <p:nvPr/>
              </p:nvSpPr>
              <p:spPr bwMode="auto">
                <a:xfrm>
                  <a:off x="618" y="2579"/>
                  <a:ext cx="720" cy="131"/>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16" name="AutoShape 967"/>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38099" name="Freeform 968"/>
              <p:cNvSpPr>
                <a:spLocks/>
              </p:cNvSpPr>
              <p:nvPr/>
            </p:nvSpPr>
            <p:spPr bwMode="auto">
              <a:xfrm>
                <a:off x="5288" y="1354"/>
                <a:ext cx="263" cy="188"/>
              </a:xfrm>
              <a:custGeom>
                <a:avLst/>
                <a:gdLst>
                  <a:gd name="T0" fmla="*/ 2 w 328"/>
                  <a:gd name="T1" fmla="*/ 0 h 226"/>
                  <a:gd name="T2" fmla="*/ 109 w 328"/>
                  <a:gd name="T3" fmla="*/ 51 h 226"/>
                  <a:gd name="T4" fmla="*/ 108 w 328"/>
                  <a:gd name="T5" fmla="*/ 90 h 226"/>
                  <a:gd name="T6" fmla="*/ 0 w 328"/>
                  <a:gd name="T7" fmla="*/ 3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8100" name="Group 969"/>
              <p:cNvGrpSpPr>
                <a:grpSpLocks/>
              </p:cNvGrpSpPr>
              <p:nvPr/>
            </p:nvGrpSpPr>
            <p:grpSpPr bwMode="auto">
              <a:xfrm>
                <a:off x="4739" y="1327"/>
                <a:ext cx="582" cy="139"/>
                <a:chOff x="614" y="2568"/>
                <a:chExt cx="725" cy="139"/>
              </a:xfrm>
            </p:grpSpPr>
            <p:sp>
              <p:nvSpPr>
                <p:cNvPr id="12513" name="AutoShape 970"/>
                <p:cNvSpPr>
                  <a:spLocks noChangeArrowheads="1"/>
                </p:cNvSpPr>
                <p:nvPr/>
              </p:nvSpPr>
              <p:spPr bwMode="auto">
                <a:xfrm>
                  <a:off x="613" y="2571"/>
                  <a:ext cx="732" cy="134"/>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14" name="AutoShape 971"/>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2502" name="Rectangle 972"/>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38102" name="Freeform 973"/>
              <p:cNvSpPr>
                <a:spLocks/>
              </p:cNvSpPr>
              <p:nvPr/>
            </p:nvSpPr>
            <p:spPr bwMode="auto">
              <a:xfrm>
                <a:off x="5312" y="1007"/>
                <a:ext cx="237" cy="213"/>
              </a:xfrm>
              <a:custGeom>
                <a:avLst/>
                <a:gdLst>
                  <a:gd name="T0" fmla="*/ 2 w 296"/>
                  <a:gd name="T1" fmla="*/ 0 h 256"/>
                  <a:gd name="T2" fmla="*/ 96 w 296"/>
                  <a:gd name="T3" fmla="*/ 57 h 256"/>
                  <a:gd name="T4" fmla="*/ 98 w 296"/>
                  <a:gd name="T5" fmla="*/ 102 h 256"/>
                  <a:gd name="T6" fmla="*/ 0 w 296"/>
                  <a:gd name="T7" fmla="*/ 39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03" name="Freeform 974"/>
              <p:cNvSpPr>
                <a:spLocks/>
              </p:cNvSpPr>
              <p:nvPr/>
            </p:nvSpPr>
            <p:spPr bwMode="auto">
              <a:xfrm>
                <a:off x="5315" y="680"/>
                <a:ext cx="244" cy="240"/>
              </a:xfrm>
              <a:custGeom>
                <a:avLst/>
                <a:gdLst>
                  <a:gd name="T0" fmla="*/ 0 w 304"/>
                  <a:gd name="T1" fmla="*/ 0 h 288"/>
                  <a:gd name="T2" fmla="*/ 101 w 304"/>
                  <a:gd name="T3" fmla="*/ 66 h 288"/>
                  <a:gd name="T4" fmla="*/ 95 w 304"/>
                  <a:gd name="T5" fmla="*/ 116 h 288"/>
                  <a:gd name="T6" fmla="*/ 2 w 304"/>
                  <a:gd name="T7" fmla="*/ 50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505" name="Oval 975"/>
              <p:cNvSpPr>
                <a:spLocks noChangeArrowheads="1"/>
              </p:cNvSpPr>
              <p:nvPr/>
            </p:nvSpPr>
            <p:spPr bwMode="auto">
              <a:xfrm>
                <a:off x="5515" y="2611"/>
                <a:ext cx="50" cy="95"/>
              </a:xfrm>
              <a:prstGeom prst="ellipse">
                <a:avLst/>
              </a:prstGeom>
              <a:solidFill>
                <a:srgbClr val="3333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38105" name="Freeform 976"/>
              <p:cNvSpPr>
                <a:spLocks/>
              </p:cNvSpPr>
              <p:nvPr/>
            </p:nvSpPr>
            <p:spPr bwMode="auto">
              <a:xfrm>
                <a:off x="5302" y="2614"/>
                <a:ext cx="245" cy="200"/>
              </a:xfrm>
              <a:custGeom>
                <a:avLst/>
                <a:gdLst>
                  <a:gd name="T0" fmla="*/ 0 w 306"/>
                  <a:gd name="T1" fmla="*/ 43 h 240"/>
                  <a:gd name="T2" fmla="*/ 2 w 306"/>
                  <a:gd name="T3" fmla="*/ 97 h 240"/>
                  <a:gd name="T4" fmla="*/ 101 w 306"/>
                  <a:gd name="T5" fmla="*/ 44 h 240"/>
                  <a:gd name="T6" fmla="*/ 98 w 306"/>
                  <a:gd name="T7" fmla="*/ 0 h 240"/>
                  <a:gd name="T8" fmla="*/ 0 w 306"/>
                  <a:gd name="T9" fmla="*/ 43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507" name="AutoShape 977"/>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08" name="AutoShape 978"/>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09" name="Oval 979"/>
              <p:cNvSpPr>
                <a:spLocks noChangeArrowheads="1"/>
              </p:cNvSpPr>
              <p:nvPr/>
            </p:nvSpPr>
            <p:spPr bwMode="auto">
              <a:xfrm>
                <a:off x="4309" y="2382"/>
                <a:ext cx="159" cy="142"/>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10" name="Oval 980"/>
              <p:cNvSpPr>
                <a:spLocks noChangeArrowheads="1"/>
              </p:cNvSpPr>
              <p:nvPr/>
            </p:nvSpPr>
            <p:spPr bwMode="auto">
              <a:xfrm>
                <a:off x="4489" y="2382"/>
                <a:ext cx="159" cy="142"/>
              </a:xfrm>
              <a:prstGeom prst="ellipse">
                <a:avLst/>
              </a:prstGeom>
              <a:solidFill>
                <a:srgbClr val="FF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0000"/>
                  </a:solidFill>
                  <a:cs typeface="Arial" charset="0"/>
                </a:endParaRPr>
              </a:p>
            </p:txBody>
          </p:sp>
          <p:sp>
            <p:nvSpPr>
              <p:cNvPr id="12511" name="Oval 981"/>
              <p:cNvSpPr>
                <a:spLocks noChangeArrowheads="1"/>
              </p:cNvSpPr>
              <p:nvPr/>
            </p:nvSpPr>
            <p:spPr bwMode="auto">
              <a:xfrm>
                <a:off x="4658" y="2382"/>
                <a:ext cx="159" cy="142"/>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512" name="Rectangle 982"/>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grpSp>
          <p:nvGrpSpPr>
            <p:cNvPr id="37956" name="Group 983"/>
            <p:cNvGrpSpPr>
              <a:grpSpLocks/>
            </p:cNvGrpSpPr>
            <p:nvPr/>
          </p:nvGrpSpPr>
          <p:grpSpPr bwMode="auto">
            <a:xfrm>
              <a:off x="7924800" y="5303838"/>
              <a:ext cx="227012" cy="481013"/>
              <a:chOff x="4140" y="429"/>
              <a:chExt cx="1425" cy="2396"/>
            </a:xfrm>
          </p:grpSpPr>
          <p:sp>
            <p:nvSpPr>
              <p:cNvPr id="38056" name="Freeform 984"/>
              <p:cNvSpPr>
                <a:spLocks/>
              </p:cNvSpPr>
              <p:nvPr/>
            </p:nvSpPr>
            <p:spPr bwMode="auto">
              <a:xfrm>
                <a:off x="5268" y="433"/>
                <a:ext cx="283" cy="2286"/>
              </a:xfrm>
              <a:custGeom>
                <a:avLst/>
                <a:gdLst>
                  <a:gd name="T0" fmla="*/ 21 w 354"/>
                  <a:gd name="T1" fmla="*/ 0 h 2742"/>
                  <a:gd name="T2" fmla="*/ 116 w 354"/>
                  <a:gd name="T3" fmla="*/ 137 h 2742"/>
                  <a:gd name="T4" fmla="*/ 114 w 354"/>
                  <a:gd name="T5" fmla="*/ 1057 h 2742"/>
                  <a:gd name="T6" fmla="*/ 0 w 354"/>
                  <a:gd name="T7" fmla="*/ 1105 h 2742"/>
                  <a:gd name="T8" fmla="*/ 21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458" name="Rectangle 985"/>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38058" name="Freeform 986"/>
              <p:cNvSpPr>
                <a:spLocks/>
              </p:cNvSpPr>
              <p:nvPr/>
            </p:nvSpPr>
            <p:spPr bwMode="auto">
              <a:xfrm>
                <a:off x="5321" y="570"/>
                <a:ext cx="169" cy="2115"/>
              </a:xfrm>
              <a:custGeom>
                <a:avLst/>
                <a:gdLst>
                  <a:gd name="T0" fmla="*/ 2 w 211"/>
                  <a:gd name="T1" fmla="*/ 0 h 2537"/>
                  <a:gd name="T2" fmla="*/ 70 w 211"/>
                  <a:gd name="T3" fmla="*/ 88 h 2537"/>
                  <a:gd name="T4" fmla="*/ 2 w 211"/>
                  <a:gd name="T5" fmla="*/ 1007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59" name="Freeform 987"/>
              <p:cNvSpPr>
                <a:spLocks/>
              </p:cNvSpPr>
              <p:nvPr/>
            </p:nvSpPr>
            <p:spPr bwMode="auto">
              <a:xfrm>
                <a:off x="5284" y="1640"/>
                <a:ext cx="263" cy="189"/>
              </a:xfrm>
              <a:custGeom>
                <a:avLst/>
                <a:gdLst>
                  <a:gd name="T0" fmla="*/ 2 w 328"/>
                  <a:gd name="T1" fmla="*/ 0 h 226"/>
                  <a:gd name="T2" fmla="*/ 109 w 328"/>
                  <a:gd name="T3" fmla="*/ 52 h 226"/>
                  <a:gd name="T4" fmla="*/ 108 w 328"/>
                  <a:gd name="T5" fmla="*/ 92 h 226"/>
                  <a:gd name="T6" fmla="*/ 0 w 328"/>
                  <a:gd name="T7" fmla="*/ 41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461" name="Rectangle 988"/>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38061" name="Group 989"/>
              <p:cNvGrpSpPr>
                <a:grpSpLocks/>
              </p:cNvGrpSpPr>
              <p:nvPr/>
            </p:nvGrpSpPr>
            <p:grpSpPr bwMode="auto">
              <a:xfrm>
                <a:off x="4749" y="668"/>
                <a:ext cx="581" cy="145"/>
                <a:chOff x="614" y="2568"/>
                <a:chExt cx="725" cy="139"/>
              </a:xfrm>
            </p:grpSpPr>
            <p:sp>
              <p:nvSpPr>
                <p:cNvPr id="12487" name="AutoShape 990"/>
                <p:cNvSpPr>
                  <a:spLocks noChangeArrowheads="1"/>
                </p:cNvSpPr>
                <p:nvPr/>
              </p:nvSpPr>
              <p:spPr bwMode="auto">
                <a:xfrm>
                  <a:off x="613" y="2566"/>
                  <a:ext cx="721" cy="144"/>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88" name="AutoShape 991"/>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2463" name="Rectangle 992"/>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38063" name="Group 993"/>
              <p:cNvGrpSpPr>
                <a:grpSpLocks/>
              </p:cNvGrpSpPr>
              <p:nvPr/>
            </p:nvGrpSpPr>
            <p:grpSpPr bwMode="auto">
              <a:xfrm>
                <a:off x="4747" y="994"/>
                <a:ext cx="581" cy="134"/>
                <a:chOff x="614" y="2568"/>
                <a:chExt cx="725" cy="139"/>
              </a:xfrm>
            </p:grpSpPr>
            <p:sp>
              <p:nvSpPr>
                <p:cNvPr id="12485" name="AutoShape 994"/>
                <p:cNvSpPr>
                  <a:spLocks noChangeArrowheads="1"/>
                </p:cNvSpPr>
                <p:nvPr/>
              </p:nvSpPr>
              <p:spPr bwMode="auto">
                <a:xfrm>
                  <a:off x="615" y="2564"/>
                  <a:ext cx="721" cy="139"/>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86" name="AutoShape 995"/>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2465" name="Rectangle 996"/>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66" name="Rectangle 997"/>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38066" name="Group 998"/>
              <p:cNvGrpSpPr>
                <a:grpSpLocks/>
              </p:cNvGrpSpPr>
              <p:nvPr/>
            </p:nvGrpSpPr>
            <p:grpSpPr bwMode="auto">
              <a:xfrm>
                <a:off x="4735" y="1627"/>
                <a:ext cx="582" cy="151"/>
                <a:chOff x="614" y="2568"/>
                <a:chExt cx="725" cy="139"/>
              </a:xfrm>
            </p:grpSpPr>
            <p:sp>
              <p:nvSpPr>
                <p:cNvPr id="12483" name="AutoShape 999"/>
                <p:cNvSpPr>
                  <a:spLocks noChangeArrowheads="1"/>
                </p:cNvSpPr>
                <p:nvPr/>
              </p:nvSpPr>
              <p:spPr bwMode="auto">
                <a:xfrm>
                  <a:off x="618" y="2579"/>
                  <a:ext cx="720" cy="131"/>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84" name="AutoShape 1000"/>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38067" name="Freeform 1001"/>
              <p:cNvSpPr>
                <a:spLocks/>
              </p:cNvSpPr>
              <p:nvPr/>
            </p:nvSpPr>
            <p:spPr bwMode="auto">
              <a:xfrm>
                <a:off x="5288" y="1354"/>
                <a:ext cx="263" cy="188"/>
              </a:xfrm>
              <a:custGeom>
                <a:avLst/>
                <a:gdLst>
                  <a:gd name="T0" fmla="*/ 2 w 328"/>
                  <a:gd name="T1" fmla="*/ 0 h 226"/>
                  <a:gd name="T2" fmla="*/ 109 w 328"/>
                  <a:gd name="T3" fmla="*/ 51 h 226"/>
                  <a:gd name="T4" fmla="*/ 108 w 328"/>
                  <a:gd name="T5" fmla="*/ 90 h 226"/>
                  <a:gd name="T6" fmla="*/ 0 w 328"/>
                  <a:gd name="T7" fmla="*/ 3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8068" name="Group 1002"/>
              <p:cNvGrpSpPr>
                <a:grpSpLocks/>
              </p:cNvGrpSpPr>
              <p:nvPr/>
            </p:nvGrpSpPr>
            <p:grpSpPr bwMode="auto">
              <a:xfrm>
                <a:off x="4739" y="1327"/>
                <a:ext cx="582" cy="139"/>
                <a:chOff x="614" y="2568"/>
                <a:chExt cx="725" cy="139"/>
              </a:xfrm>
            </p:grpSpPr>
            <p:sp>
              <p:nvSpPr>
                <p:cNvPr id="12481" name="AutoShape 1003"/>
                <p:cNvSpPr>
                  <a:spLocks noChangeArrowheads="1"/>
                </p:cNvSpPr>
                <p:nvPr/>
              </p:nvSpPr>
              <p:spPr bwMode="auto">
                <a:xfrm>
                  <a:off x="613" y="2571"/>
                  <a:ext cx="732" cy="134"/>
                </a:xfrm>
                <a:prstGeom prst="roundRect">
                  <a:avLst>
                    <a:gd name="adj" fmla="val 50000"/>
                  </a:avLst>
                </a:pr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82" name="AutoShape 1004"/>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2470" name="Rectangle 1005"/>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38070" name="Freeform 1006"/>
              <p:cNvSpPr>
                <a:spLocks/>
              </p:cNvSpPr>
              <p:nvPr/>
            </p:nvSpPr>
            <p:spPr bwMode="auto">
              <a:xfrm>
                <a:off x="5312" y="1007"/>
                <a:ext cx="237" cy="213"/>
              </a:xfrm>
              <a:custGeom>
                <a:avLst/>
                <a:gdLst>
                  <a:gd name="T0" fmla="*/ 2 w 296"/>
                  <a:gd name="T1" fmla="*/ 0 h 256"/>
                  <a:gd name="T2" fmla="*/ 96 w 296"/>
                  <a:gd name="T3" fmla="*/ 57 h 256"/>
                  <a:gd name="T4" fmla="*/ 98 w 296"/>
                  <a:gd name="T5" fmla="*/ 102 h 256"/>
                  <a:gd name="T6" fmla="*/ 0 w 296"/>
                  <a:gd name="T7" fmla="*/ 39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71" name="Freeform 1007"/>
              <p:cNvSpPr>
                <a:spLocks/>
              </p:cNvSpPr>
              <p:nvPr/>
            </p:nvSpPr>
            <p:spPr bwMode="auto">
              <a:xfrm>
                <a:off x="5315" y="680"/>
                <a:ext cx="244" cy="240"/>
              </a:xfrm>
              <a:custGeom>
                <a:avLst/>
                <a:gdLst>
                  <a:gd name="T0" fmla="*/ 0 w 304"/>
                  <a:gd name="T1" fmla="*/ 0 h 288"/>
                  <a:gd name="T2" fmla="*/ 101 w 304"/>
                  <a:gd name="T3" fmla="*/ 66 h 288"/>
                  <a:gd name="T4" fmla="*/ 95 w 304"/>
                  <a:gd name="T5" fmla="*/ 116 h 288"/>
                  <a:gd name="T6" fmla="*/ 2 w 304"/>
                  <a:gd name="T7" fmla="*/ 50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473" name="Oval 1008"/>
              <p:cNvSpPr>
                <a:spLocks noChangeArrowheads="1"/>
              </p:cNvSpPr>
              <p:nvPr/>
            </p:nvSpPr>
            <p:spPr bwMode="auto">
              <a:xfrm>
                <a:off x="5515" y="2611"/>
                <a:ext cx="50" cy="95"/>
              </a:xfrm>
              <a:prstGeom prst="ellipse">
                <a:avLst/>
              </a:prstGeom>
              <a:solidFill>
                <a:srgbClr val="3333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38073" name="Freeform 1009"/>
              <p:cNvSpPr>
                <a:spLocks/>
              </p:cNvSpPr>
              <p:nvPr/>
            </p:nvSpPr>
            <p:spPr bwMode="auto">
              <a:xfrm>
                <a:off x="5302" y="2614"/>
                <a:ext cx="245" cy="200"/>
              </a:xfrm>
              <a:custGeom>
                <a:avLst/>
                <a:gdLst>
                  <a:gd name="T0" fmla="*/ 0 w 306"/>
                  <a:gd name="T1" fmla="*/ 43 h 240"/>
                  <a:gd name="T2" fmla="*/ 2 w 306"/>
                  <a:gd name="T3" fmla="*/ 97 h 240"/>
                  <a:gd name="T4" fmla="*/ 101 w 306"/>
                  <a:gd name="T5" fmla="*/ 44 h 240"/>
                  <a:gd name="T6" fmla="*/ 98 w 306"/>
                  <a:gd name="T7" fmla="*/ 0 h 240"/>
                  <a:gd name="T8" fmla="*/ 0 w 306"/>
                  <a:gd name="T9" fmla="*/ 43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475" name="AutoShape 1010"/>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76" name="AutoShape 1011"/>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77" name="Oval 1012"/>
              <p:cNvSpPr>
                <a:spLocks noChangeArrowheads="1"/>
              </p:cNvSpPr>
              <p:nvPr/>
            </p:nvSpPr>
            <p:spPr bwMode="auto">
              <a:xfrm>
                <a:off x="4309" y="2382"/>
                <a:ext cx="159" cy="142"/>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78" name="Oval 1013"/>
              <p:cNvSpPr>
                <a:spLocks noChangeArrowheads="1"/>
              </p:cNvSpPr>
              <p:nvPr/>
            </p:nvSpPr>
            <p:spPr bwMode="auto">
              <a:xfrm>
                <a:off x="4489" y="2382"/>
                <a:ext cx="159" cy="142"/>
              </a:xfrm>
              <a:prstGeom prst="ellipse">
                <a:avLst/>
              </a:prstGeom>
              <a:solidFill>
                <a:srgbClr val="FF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0000"/>
                  </a:solidFill>
                  <a:cs typeface="Arial" charset="0"/>
                </a:endParaRPr>
              </a:p>
            </p:txBody>
          </p:sp>
          <p:sp>
            <p:nvSpPr>
              <p:cNvPr id="12479" name="Oval 1014"/>
              <p:cNvSpPr>
                <a:spLocks noChangeArrowheads="1"/>
              </p:cNvSpPr>
              <p:nvPr/>
            </p:nvSpPr>
            <p:spPr bwMode="auto">
              <a:xfrm>
                <a:off x="4658" y="2382"/>
                <a:ext cx="159" cy="142"/>
              </a:xfrm>
              <a:prstGeom prst="ellipse">
                <a:avLst/>
              </a:prstGeom>
              <a:solidFill>
                <a:srgbClr val="33CC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2480" name="Rectangle 1015"/>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grpSp>
          <p:nvGrpSpPr>
            <p:cNvPr id="37957" name="Group 1016"/>
            <p:cNvGrpSpPr>
              <a:grpSpLocks/>
            </p:cNvGrpSpPr>
            <p:nvPr/>
          </p:nvGrpSpPr>
          <p:grpSpPr bwMode="auto">
            <a:xfrm>
              <a:off x="5302250" y="2043113"/>
              <a:ext cx="534987" cy="407988"/>
              <a:chOff x="877" y="1008"/>
              <a:chExt cx="2747" cy="2591"/>
            </a:xfrm>
          </p:grpSpPr>
          <p:pic>
            <p:nvPicPr>
              <p:cNvPr id="38033" name="Picture 1017" descr="antenna_stylized"/>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034" name="Picture 1018" descr="laptop_keyboard"/>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35" name="Freeform 1019"/>
              <p:cNvSpPr>
                <a:spLocks/>
              </p:cNvSpPr>
              <p:nvPr/>
            </p:nvSpPr>
            <p:spPr bwMode="auto">
              <a:xfrm>
                <a:off x="1753" y="1603"/>
                <a:ext cx="1807" cy="1322"/>
              </a:xfrm>
              <a:custGeom>
                <a:avLst/>
                <a:gdLst>
                  <a:gd name="T0" fmla="*/ 44 w 2982"/>
                  <a:gd name="T1" fmla="*/ 0 h 2442"/>
                  <a:gd name="T2" fmla="*/ 0 w 2982"/>
                  <a:gd name="T3" fmla="*/ 81 h 2442"/>
                  <a:gd name="T4" fmla="*/ 196 w 2982"/>
                  <a:gd name="T5" fmla="*/ 114 h 2442"/>
                  <a:gd name="T6" fmla="*/ 244 w 2982"/>
                  <a:gd name="T7" fmla="*/ 15 h 2442"/>
                  <a:gd name="T8" fmla="*/ 44 w 2982"/>
                  <a:gd name="T9" fmla="*/ 0 h 2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38036" name="Picture 1020" descr="screen"/>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37" name="Freeform 1021"/>
              <p:cNvSpPr>
                <a:spLocks/>
              </p:cNvSpPr>
              <p:nvPr/>
            </p:nvSpPr>
            <p:spPr bwMode="auto">
              <a:xfrm>
                <a:off x="2082" y="1564"/>
                <a:ext cx="1531" cy="246"/>
              </a:xfrm>
              <a:custGeom>
                <a:avLst/>
                <a:gdLst>
                  <a:gd name="T0" fmla="*/ 1 w 2528"/>
                  <a:gd name="T1" fmla="*/ 0 h 455"/>
                  <a:gd name="T2" fmla="*/ 206 w 2528"/>
                  <a:gd name="T3" fmla="*/ 16 h 455"/>
                  <a:gd name="T4" fmla="*/ 202 w 2528"/>
                  <a:gd name="T5" fmla="*/ 21 h 455"/>
                  <a:gd name="T6" fmla="*/ 0 w 2528"/>
                  <a:gd name="T7" fmla="*/ 4 h 455"/>
                  <a:gd name="T8" fmla="*/ 1 w 2528"/>
                  <a:gd name="T9" fmla="*/ 0 h 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38" name="Freeform 1022"/>
              <p:cNvSpPr>
                <a:spLocks/>
              </p:cNvSpPr>
              <p:nvPr/>
            </p:nvSpPr>
            <p:spPr bwMode="auto">
              <a:xfrm>
                <a:off x="1737" y="1562"/>
                <a:ext cx="425" cy="1024"/>
              </a:xfrm>
              <a:custGeom>
                <a:avLst/>
                <a:gdLst>
                  <a:gd name="T0" fmla="*/ 47 w 702"/>
                  <a:gd name="T1" fmla="*/ 0 h 1893"/>
                  <a:gd name="T2" fmla="*/ 0 w 702"/>
                  <a:gd name="T3" fmla="*/ 87 h 1893"/>
                  <a:gd name="T4" fmla="*/ 9 w 702"/>
                  <a:gd name="T5" fmla="*/ 88 h 1893"/>
                  <a:gd name="T6" fmla="*/ 57 w 702"/>
                  <a:gd name="T7" fmla="*/ 2 h 1893"/>
                  <a:gd name="T8" fmla="*/ 47 w 702"/>
                  <a:gd name="T9" fmla="*/ 0 h 18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2" h="1893">
                    <a:moveTo>
                      <a:pt x="579" y="0"/>
                    </a:moveTo>
                    <a:lnTo>
                      <a:pt x="0" y="1869"/>
                    </a:lnTo>
                    <a:lnTo>
                      <a:pt x="114" y="1893"/>
                    </a:lnTo>
                    <a:lnTo>
                      <a:pt x="702" y="51"/>
                    </a:lnTo>
                    <a:lnTo>
                      <a:pt x="579"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39" name="Freeform 1023"/>
              <p:cNvSpPr>
                <a:spLocks/>
              </p:cNvSpPr>
              <p:nvPr/>
            </p:nvSpPr>
            <p:spPr bwMode="auto">
              <a:xfrm>
                <a:off x="3144" y="1745"/>
                <a:ext cx="458" cy="1182"/>
              </a:xfrm>
              <a:custGeom>
                <a:avLst/>
                <a:gdLst>
                  <a:gd name="T0" fmla="*/ 62 w 756"/>
                  <a:gd name="T1" fmla="*/ 0 h 2184"/>
                  <a:gd name="T2" fmla="*/ 12 w 756"/>
                  <a:gd name="T3" fmla="*/ 101 h 2184"/>
                  <a:gd name="T4" fmla="*/ 0 w 756"/>
                  <a:gd name="T5" fmla="*/ 100 h 2184"/>
                  <a:gd name="T6" fmla="*/ 49 w 756"/>
                  <a:gd name="T7" fmla="*/ 3 h 2184"/>
                  <a:gd name="T8" fmla="*/ 62 w 756"/>
                  <a:gd name="T9" fmla="*/ 0 h 2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0" name="Freeform 1024"/>
              <p:cNvSpPr>
                <a:spLocks/>
              </p:cNvSpPr>
              <p:nvPr/>
            </p:nvSpPr>
            <p:spPr bwMode="auto">
              <a:xfrm>
                <a:off x="1732" y="2534"/>
                <a:ext cx="1680" cy="399"/>
              </a:xfrm>
              <a:custGeom>
                <a:avLst/>
                <a:gdLst>
                  <a:gd name="T0" fmla="*/ 2 w 2773"/>
                  <a:gd name="T1" fmla="*/ 0 h 738"/>
                  <a:gd name="T2" fmla="*/ 0 w 2773"/>
                  <a:gd name="T3" fmla="*/ 5 h 738"/>
                  <a:gd name="T4" fmla="*/ 199 w 2773"/>
                  <a:gd name="T5" fmla="*/ 34 h 738"/>
                  <a:gd name="T6" fmla="*/ 194 w 2773"/>
                  <a:gd name="T7" fmla="*/ 28 h 738"/>
                  <a:gd name="T8" fmla="*/ 2 w 2773"/>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1" name="Freeform 1025"/>
              <p:cNvSpPr>
                <a:spLocks/>
              </p:cNvSpPr>
              <p:nvPr/>
            </p:nvSpPr>
            <p:spPr bwMode="auto">
              <a:xfrm>
                <a:off x="3195" y="1755"/>
                <a:ext cx="429" cy="1187"/>
              </a:xfrm>
              <a:custGeom>
                <a:avLst/>
                <a:gdLst>
                  <a:gd name="T0" fmla="*/ 86 w 637"/>
                  <a:gd name="T1" fmla="*/ 0 h 1659"/>
                  <a:gd name="T2" fmla="*/ 88 w 637"/>
                  <a:gd name="T3" fmla="*/ 0 h 1659"/>
                  <a:gd name="T4" fmla="*/ 9 w 637"/>
                  <a:gd name="T5" fmla="*/ 311 h 1659"/>
                  <a:gd name="T6" fmla="*/ 0 w 637"/>
                  <a:gd name="T7" fmla="*/ 308 h 1659"/>
                  <a:gd name="T8" fmla="*/ 86 w 637"/>
                  <a:gd name="T9" fmla="*/ 0 h 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7" h="1659">
                    <a:moveTo>
                      <a:pt x="615" y="0"/>
                    </a:moveTo>
                    <a:lnTo>
                      <a:pt x="637" y="0"/>
                    </a:lnTo>
                    <a:lnTo>
                      <a:pt x="68" y="1659"/>
                    </a:lnTo>
                    <a:lnTo>
                      <a:pt x="0" y="1647"/>
                    </a:lnTo>
                    <a:lnTo>
                      <a:pt x="615" y="0"/>
                    </a:lnTo>
                    <a:close/>
                  </a:path>
                </a:pathLst>
              </a:custGeom>
              <a:solidFill>
                <a:srgbClr val="4D4D4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2" name="Freeform 1026"/>
              <p:cNvSpPr>
                <a:spLocks/>
              </p:cNvSpPr>
              <p:nvPr/>
            </p:nvSpPr>
            <p:spPr bwMode="auto">
              <a:xfrm>
                <a:off x="1734" y="2587"/>
                <a:ext cx="1494" cy="394"/>
              </a:xfrm>
              <a:custGeom>
                <a:avLst/>
                <a:gdLst>
                  <a:gd name="T0" fmla="*/ 0 w 2216"/>
                  <a:gd name="T1" fmla="*/ 0 h 550"/>
                  <a:gd name="T2" fmla="*/ 1 w 2216"/>
                  <a:gd name="T3" fmla="*/ 11 h 550"/>
                  <a:gd name="T4" fmla="*/ 301 w 2216"/>
                  <a:gd name="T5" fmla="*/ 104 h 550"/>
                  <a:gd name="T6" fmla="*/ 309 w 2216"/>
                  <a:gd name="T7" fmla="*/ 93 h 550"/>
                  <a:gd name="T8" fmla="*/ 0 w 2216"/>
                  <a:gd name="T9" fmla="*/ 0 h 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8043" name="Group 1027"/>
              <p:cNvGrpSpPr>
                <a:grpSpLocks/>
              </p:cNvGrpSpPr>
              <p:nvPr/>
            </p:nvGrpSpPr>
            <p:grpSpPr bwMode="auto">
              <a:xfrm>
                <a:off x="1709" y="3008"/>
                <a:ext cx="507" cy="234"/>
                <a:chOff x="1740" y="2642"/>
                <a:chExt cx="752" cy="327"/>
              </a:xfrm>
            </p:grpSpPr>
            <p:sp>
              <p:nvSpPr>
                <p:cNvPr id="38050" name="Freeform 1028"/>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2" h="327">
                      <a:moveTo>
                        <a:pt x="293" y="0"/>
                      </a:moveTo>
                      <a:lnTo>
                        <a:pt x="752" y="124"/>
                      </a:lnTo>
                      <a:lnTo>
                        <a:pt x="470" y="327"/>
                      </a:lnTo>
                      <a:lnTo>
                        <a:pt x="0" y="183"/>
                      </a:lnTo>
                      <a:lnTo>
                        <a:pt x="293"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51" name="Freeform 1029"/>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52" name="Freeform 1030"/>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0">
                      <a:moveTo>
                        <a:pt x="0" y="44"/>
                      </a:moveTo>
                      <a:lnTo>
                        <a:pt x="75" y="0"/>
                      </a:lnTo>
                      <a:lnTo>
                        <a:pt x="258" y="50"/>
                      </a:lnTo>
                      <a:lnTo>
                        <a:pt x="183" y="100"/>
                      </a:lnTo>
                      <a:lnTo>
                        <a:pt x="0" y="44"/>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53" name="Freeform 1031"/>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54" name="Freeform 1032"/>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2">
                      <a:moveTo>
                        <a:pt x="0" y="46"/>
                      </a:moveTo>
                      <a:lnTo>
                        <a:pt x="71" y="0"/>
                      </a:lnTo>
                      <a:lnTo>
                        <a:pt x="258" y="52"/>
                      </a:lnTo>
                      <a:lnTo>
                        <a:pt x="183" y="102"/>
                      </a:lnTo>
                      <a:lnTo>
                        <a:pt x="0" y="46"/>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55" name="Freeform 1033"/>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8044" name="Freeform 1034"/>
              <p:cNvSpPr>
                <a:spLocks/>
              </p:cNvSpPr>
              <p:nvPr/>
            </p:nvSpPr>
            <p:spPr bwMode="auto">
              <a:xfrm>
                <a:off x="2577" y="3043"/>
                <a:ext cx="614" cy="514"/>
              </a:xfrm>
              <a:custGeom>
                <a:avLst/>
                <a:gdLst>
                  <a:gd name="T0" fmla="*/ 1 w 990"/>
                  <a:gd name="T1" fmla="*/ 85 h 792"/>
                  <a:gd name="T2" fmla="*/ 91 w 990"/>
                  <a:gd name="T3" fmla="*/ 0 h 792"/>
                  <a:gd name="T4" fmla="*/ 91 w 990"/>
                  <a:gd name="T5" fmla="*/ 6 h 792"/>
                  <a:gd name="T6" fmla="*/ 0 w 990"/>
                  <a:gd name="T7" fmla="*/ 92 h 792"/>
                  <a:gd name="T8" fmla="*/ 1 w 990"/>
                  <a:gd name="T9" fmla="*/ 85 h 7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0" h="792">
                    <a:moveTo>
                      <a:pt x="3" y="738"/>
                    </a:moveTo>
                    <a:lnTo>
                      <a:pt x="990" y="0"/>
                    </a:lnTo>
                    <a:lnTo>
                      <a:pt x="987" y="60"/>
                    </a:lnTo>
                    <a:lnTo>
                      <a:pt x="0" y="792"/>
                    </a:lnTo>
                    <a:lnTo>
                      <a:pt x="3" y="738"/>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5" name="Freeform 1035"/>
              <p:cNvSpPr>
                <a:spLocks/>
              </p:cNvSpPr>
              <p:nvPr/>
            </p:nvSpPr>
            <p:spPr bwMode="auto">
              <a:xfrm>
                <a:off x="1010" y="3084"/>
                <a:ext cx="1571" cy="469"/>
              </a:xfrm>
              <a:custGeom>
                <a:avLst/>
                <a:gdLst>
                  <a:gd name="T0" fmla="*/ 1 w 2532"/>
                  <a:gd name="T1" fmla="*/ 0 h 723"/>
                  <a:gd name="T2" fmla="*/ 4 w 2532"/>
                  <a:gd name="T3" fmla="*/ 0 h 723"/>
                  <a:gd name="T4" fmla="*/ 233 w 2532"/>
                  <a:gd name="T5" fmla="*/ 78 h 723"/>
                  <a:gd name="T6" fmla="*/ 233 w 2532"/>
                  <a:gd name="T7" fmla="*/ 83 h 723"/>
                  <a:gd name="T8" fmla="*/ 0 w 2532"/>
                  <a:gd name="T9" fmla="*/ 3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6" name="Freeform 1036"/>
              <p:cNvSpPr>
                <a:spLocks/>
              </p:cNvSpPr>
              <p:nvPr/>
            </p:nvSpPr>
            <p:spPr bwMode="auto">
              <a:xfrm>
                <a:off x="1011" y="2998"/>
                <a:ext cx="17" cy="95"/>
              </a:xfrm>
              <a:custGeom>
                <a:avLst/>
                <a:gdLst>
                  <a:gd name="T0" fmla="*/ 3 w 26"/>
                  <a:gd name="T1" fmla="*/ 1 h 147"/>
                  <a:gd name="T2" fmla="*/ 3 w 26"/>
                  <a:gd name="T3" fmla="*/ 16 h 147"/>
                  <a:gd name="T4" fmla="*/ 0 w 26"/>
                  <a:gd name="T5" fmla="*/ 16 h 147"/>
                  <a:gd name="T6" fmla="*/ 1 w 26"/>
                  <a:gd name="T7" fmla="*/ 0 h 147"/>
                  <a:gd name="T8" fmla="*/ 3 w 26"/>
                  <a:gd name="T9" fmla="*/ 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7">
                    <a:moveTo>
                      <a:pt x="26" y="10"/>
                    </a:moveTo>
                    <a:lnTo>
                      <a:pt x="23" y="147"/>
                    </a:lnTo>
                    <a:lnTo>
                      <a:pt x="0" y="144"/>
                    </a:lnTo>
                    <a:lnTo>
                      <a:pt x="3" y="0"/>
                    </a:lnTo>
                    <a:lnTo>
                      <a:pt x="26" y="1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7" name="Freeform 1037"/>
              <p:cNvSpPr>
                <a:spLocks/>
              </p:cNvSpPr>
              <p:nvPr/>
            </p:nvSpPr>
            <p:spPr bwMode="auto">
              <a:xfrm>
                <a:off x="1012" y="2611"/>
                <a:ext cx="730" cy="393"/>
              </a:xfrm>
              <a:custGeom>
                <a:avLst/>
                <a:gdLst>
                  <a:gd name="T0" fmla="*/ 108 w 1176"/>
                  <a:gd name="T1" fmla="*/ 0 h 606"/>
                  <a:gd name="T2" fmla="*/ 0 w 1176"/>
                  <a:gd name="T3" fmla="*/ 69 h 606"/>
                  <a:gd name="T4" fmla="*/ 2 w 1176"/>
                  <a:gd name="T5" fmla="*/ 69 h 606"/>
                  <a:gd name="T6" fmla="*/ 108 w 1176"/>
                  <a:gd name="T7" fmla="*/ 2 h 606"/>
                  <a:gd name="T8" fmla="*/ 108 w 1176"/>
                  <a:gd name="T9" fmla="*/ 0 h 6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6" h="606">
                    <a:moveTo>
                      <a:pt x="1170" y="0"/>
                    </a:moveTo>
                    <a:lnTo>
                      <a:pt x="0" y="597"/>
                    </a:lnTo>
                    <a:lnTo>
                      <a:pt x="30" y="606"/>
                    </a:lnTo>
                    <a:lnTo>
                      <a:pt x="1176" y="18"/>
                    </a:lnTo>
                    <a:lnTo>
                      <a:pt x="1170"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8" name="Freeform 1038"/>
              <p:cNvSpPr>
                <a:spLocks/>
              </p:cNvSpPr>
              <p:nvPr/>
            </p:nvSpPr>
            <p:spPr bwMode="auto">
              <a:xfrm>
                <a:off x="1061" y="3018"/>
                <a:ext cx="1490" cy="451"/>
              </a:xfrm>
              <a:custGeom>
                <a:avLst/>
                <a:gdLst>
                  <a:gd name="T0" fmla="*/ 1 w 2532"/>
                  <a:gd name="T1" fmla="*/ 0 h 723"/>
                  <a:gd name="T2" fmla="*/ 2 w 2532"/>
                  <a:gd name="T3" fmla="*/ 0 h 723"/>
                  <a:gd name="T4" fmla="*/ 179 w 2532"/>
                  <a:gd name="T5" fmla="*/ 64 h 723"/>
                  <a:gd name="T6" fmla="*/ 178 w 2532"/>
                  <a:gd name="T7" fmla="*/ 68 h 723"/>
                  <a:gd name="T8" fmla="*/ 0 w 2532"/>
                  <a:gd name="T9" fmla="*/ 2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49" name="Freeform 1039"/>
              <p:cNvSpPr>
                <a:spLocks/>
              </p:cNvSpPr>
              <p:nvPr/>
            </p:nvSpPr>
            <p:spPr bwMode="auto">
              <a:xfrm flipV="1">
                <a:off x="2549" y="2986"/>
                <a:ext cx="608" cy="467"/>
              </a:xfrm>
              <a:custGeom>
                <a:avLst/>
                <a:gdLst>
                  <a:gd name="T0" fmla="*/ 0 w 2532"/>
                  <a:gd name="T1" fmla="*/ 0 h 723"/>
                  <a:gd name="T2" fmla="*/ 0 w 2532"/>
                  <a:gd name="T3" fmla="*/ 0 h 723"/>
                  <a:gd name="T4" fmla="*/ 2 w 2532"/>
                  <a:gd name="T5" fmla="*/ 76 h 723"/>
                  <a:gd name="T6" fmla="*/ 2 w 2532"/>
                  <a:gd name="T7" fmla="*/ 81 h 723"/>
                  <a:gd name="T8" fmla="*/ 0 w 2532"/>
                  <a:gd name="T9" fmla="*/ 3 h 723"/>
                  <a:gd name="T10" fmla="*/ 0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37958" name="Group 1064"/>
            <p:cNvGrpSpPr>
              <a:grpSpLocks/>
            </p:cNvGrpSpPr>
            <p:nvPr/>
          </p:nvGrpSpPr>
          <p:grpSpPr bwMode="auto">
            <a:xfrm>
              <a:off x="6872288" y="5486400"/>
              <a:ext cx="474662" cy="407988"/>
              <a:chOff x="877" y="1008"/>
              <a:chExt cx="2747" cy="2591"/>
            </a:xfrm>
          </p:grpSpPr>
          <p:pic>
            <p:nvPicPr>
              <p:cNvPr id="38010" name="Picture 1065" descr="antenna_stylized"/>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011" name="Picture 1066" descr="laptop_keyboard"/>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12" name="Freeform 1067"/>
              <p:cNvSpPr>
                <a:spLocks/>
              </p:cNvSpPr>
              <p:nvPr/>
            </p:nvSpPr>
            <p:spPr bwMode="auto">
              <a:xfrm>
                <a:off x="1753" y="1603"/>
                <a:ext cx="1807" cy="1322"/>
              </a:xfrm>
              <a:custGeom>
                <a:avLst/>
                <a:gdLst>
                  <a:gd name="T0" fmla="*/ 44 w 2982"/>
                  <a:gd name="T1" fmla="*/ 0 h 2442"/>
                  <a:gd name="T2" fmla="*/ 0 w 2982"/>
                  <a:gd name="T3" fmla="*/ 81 h 2442"/>
                  <a:gd name="T4" fmla="*/ 196 w 2982"/>
                  <a:gd name="T5" fmla="*/ 114 h 2442"/>
                  <a:gd name="T6" fmla="*/ 244 w 2982"/>
                  <a:gd name="T7" fmla="*/ 15 h 2442"/>
                  <a:gd name="T8" fmla="*/ 44 w 2982"/>
                  <a:gd name="T9" fmla="*/ 0 h 2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38013" name="Picture 1068" descr="screen"/>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14" name="Freeform 1069"/>
              <p:cNvSpPr>
                <a:spLocks/>
              </p:cNvSpPr>
              <p:nvPr/>
            </p:nvSpPr>
            <p:spPr bwMode="auto">
              <a:xfrm>
                <a:off x="2082" y="1564"/>
                <a:ext cx="1531" cy="246"/>
              </a:xfrm>
              <a:custGeom>
                <a:avLst/>
                <a:gdLst>
                  <a:gd name="T0" fmla="*/ 1 w 2528"/>
                  <a:gd name="T1" fmla="*/ 0 h 455"/>
                  <a:gd name="T2" fmla="*/ 206 w 2528"/>
                  <a:gd name="T3" fmla="*/ 16 h 455"/>
                  <a:gd name="T4" fmla="*/ 202 w 2528"/>
                  <a:gd name="T5" fmla="*/ 21 h 455"/>
                  <a:gd name="T6" fmla="*/ 0 w 2528"/>
                  <a:gd name="T7" fmla="*/ 4 h 455"/>
                  <a:gd name="T8" fmla="*/ 1 w 2528"/>
                  <a:gd name="T9" fmla="*/ 0 h 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15" name="Freeform 1070"/>
              <p:cNvSpPr>
                <a:spLocks/>
              </p:cNvSpPr>
              <p:nvPr/>
            </p:nvSpPr>
            <p:spPr bwMode="auto">
              <a:xfrm>
                <a:off x="1737" y="1562"/>
                <a:ext cx="425" cy="1024"/>
              </a:xfrm>
              <a:custGeom>
                <a:avLst/>
                <a:gdLst>
                  <a:gd name="T0" fmla="*/ 47 w 702"/>
                  <a:gd name="T1" fmla="*/ 0 h 1893"/>
                  <a:gd name="T2" fmla="*/ 0 w 702"/>
                  <a:gd name="T3" fmla="*/ 87 h 1893"/>
                  <a:gd name="T4" fmla="*/ 9 w 702"/>
                  <a:gd name="T5" fmla="*/ 88 h 1893"/>
                  <a:gd name="T6" fmla="*/ 57 w 702"/>
                  <a:gd name="T7" fmla="*/ 2 h 1893"/>
                  <a:gd name="T8" fmla="*/ 47 w 702"/>
                  <a:gd name="T9" fmla="*/ 0 h 18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2" h="1893">
                    <a:moveTo>
                      <a:pt x="579" y="0"/>
                    </a:moveTo>
                    <a:lnTo>
                      <a:pt x="0" y="1869"/>
                    </a:lnTo>
                    <a:lnTo>
                      <a:pt x="114" y="1893"/>
                    </a:lnTo>
                    <a:lnTo>
                      <a:pt x="702" y="51"/>
                    </a:lnTo>
                    <a:lnTo>
                      <a:pt x="579"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16" name="Freeform 1071"/>
              <p:cNvSpPr>
                <a:spLocks/>
              </p:cNvSpPr>
              <p:nvPr/>
            </p:nvSpPr>
            <p:spPr bwMode="auto">
              <a:xfrm>
                <a:off x="3144" y="1745"/>
                <a:ext cx="458" cy="1182"/>
              </a:xfrm>
              <a:custGeom>
                <a:avLst/>
                <a:gdLst>
                  <a:gd name="T0" fmla="*/ 62 w 756"/>
                  <a:gd name="T1" fmla="*/ 0 h 2184"/>
                  <a:gd name="T2" fmla="*/ 12 w 756"/>
                  <a:gd name="T3" fmla="*/ 101 h 2184"/>
                  <a:gd name="T4" fmla="*/ 0 w 756"/>
                  <a:gd name="T5" fmla="*/ 100 h 2184"/>
                  <a:gd name="T6" fmla="*/ 49 w 756"/>
                  <a:gd name="T7" fmla="*/ 3 h 2184"/>
                  <a:gd name="T8" fmla="*/ 62 w 756"/>
                  <a:gd name="T9" fmla="*/ 0 h 2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17" name="Freeform 1072"/>
              <p:cNvSpPr>
                <a:spLocks/>
              </p:cNvSpPr>
              <p:nvPr/>
            </p:nvSpPr>
            <p:spPr bwMode="auto">
              <a:xfrm>
                <a:off x="1732" y="2534"/>
                <a:ext cx="1680" cy="399"/>
              </a:xfrm>
              <a:custGeom>
                <a:avLst/>
                <a:gdLst>
                  <a:gd name="T0" fmla="*/ 2 w 2773"/>
                  <a:gd name="T1" fmla="*/ 0 h 738"/>
                  <a:gd name="T2" fmla="*/ 0 w 2773"/>
                  <a:gd name="T3" fmla="*/ 5 h 738"/>
                  <a:gd name="T4" fmla="*/ 199 w 2773"/>
                  <a:gd name="T5" fmla="*/ 34 h 738"/>
                  <a:gd name="T6" fmla="*/ 194 w 2773"/>
                  <a:gd name="T7" fmla="*/ 28 h 738"/>
                  <a:gd name="T8" fmla="*/ 2 w 2773"/>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18" name="Freeform 1073"/>
              <p:cNvSpPr>
                <a:spLocks/>
              </p:cNvSpPr>
              <p:nvPr/>
            </p:nvSpPr>
            <p:spPr bwMode="auto">
              <a:xfrm>
                <a:off x="3195" y="1755"/>
                <a:ext cx="429" cy="1187"/>
              </a:xfrm>
              <a:custGeom>
                <a:avLst/>
                <a:gdLst>
                  <a:gd name="T0" fmla="*/ 86 w 637"/>
                  <a:gd name="T1" fmla="*/ 0 h 1659"/>
                  <a:gd name="T2" fmla="*/ 88 w 637"/>
                  <a:gd name="T3" fmla="*/ 0 h 1659"/>
                  <a:gd name="T4" fmla="*/ 9 w 637"/>
                  <a:gd name="T5" fmla="*/ 311 h 1659"/>
                  <a:gd name="T6" fmla="*/ 0 w 637"/>
                  <a:gd name="T7" fmla="*/ 308 h 1659"/>
                  <a:gd name="T8" fmla="*/ 86 w 637"/>
                  <a:gd name="T9" fmla="*/ 0 h 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7" h="1659">
                    <a:moveTo>
                      <a:pt x="615" y="0"/>
                    </a:moveTo>
                    <a:lnTo>
                      <a:pt x="637" y="0"/>
                    </a:lnTo>
                    <a:lnTo>
                      <a:pt x="68" y="1659"/>
                    </a:lnTo>
                    <a:lnTo>
                      <a:pt x="0" y="1647"/>
                    </a:lnTo>
                    <a:lnTo>
                      <a:pt x="615" y="0"/>
                    </a:lnTo>
                    <a:close/>
                  </a:path>
                </a:pathLst>
              </a:custGeom>
              <a:solidFill>
                <a:srgbClr val="4D4D4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19" name="Freeform 1074"/>
              <p:cNvSpPr>
                <a:spLocks/>
              </p:cNvSpPr>
              <p:nvPr/>
            </p:nvSpPr>
            <p:spPr bwMode="auto">
              <a:xfrm>
                <a:off x="1734" y="2587"/>
                <a:ext cx="1494" cy="394"/>
              </a:xfrm>
              <a:custGeom>
                <a:avLst/>
                <a:gdLst>
                  <a:gd name="T0" fmla="*/ 0 w 2216"/>
                  <a:gd name="T1" fmla="*/ 0 h 550"/>
                  <a:gd name="T2" fmla="*/ 1 w 2216"/>
                  <a:gd name="T3" fmla="*/ 11 h 550"/>
                  <a:gd name="T4" fmla="*/ 301 w 2216"/>
                  <a:gd name="T5" fmla="*/ 104 h 550"/>
                  <a:gd name="T6" fmla="*/ 309 w 2216"/>
                  <a:gd name="T7" fmla="*/ 93 h 550"/>
                  <a:gd name="T8" fmla="*/ 0 w 2216"/>
                  <a:gd name="T9" fmla="*/ 0 h 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8020" name="Group 1075"/>
              <p:cNvGrpSpPr>
                <a:grpSpLocks/>
              </p:cNvGrpSpPr>
              <p:nvPr/>
            </p:nvGrpSpPr>
            <p:grpSpPr bwMode="auto">
              <a:xfrm>
                <a:off x="1709" y="3008"/>
                <a:ext cx="507" cy="234"/>
                <a:chOff x="1740" y="2642"/>
                <a:chExt cx="752" cy="327"/>
              </a:xfrm>
            </p:grpSpPr>
            <p:sp>
              <p:nvSpPr>
                <p:cNvPr id="38027" name="Freeform 1076"/>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2" h="327">
                      <a:moveTo>
                        <a:pt x="293" y="0"/>
                      </a:moveTo>
                      <a:lnTo>
                        <a:pt x="752" y="124"/>
                      </a:lnTo>
                      <a:lnTo>
                        <a:pt x="470" y="327"/>
                      </a:lnTo>
                      <a:lnTo>
                        <a:pt x="0" y="183"/>
                      </a:lnTo>
                      <a:lnTo>
                        <a:pt x="293"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28" name="Freeform 1077"/>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29" name="Freeform 1078"/>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0">
                      <a:moveTo>
                        <a:pt x="0" y="44"/>
                      </a:moveTo>
                      <a:lnTo>
                        <a:pt x="75" y="0"/>
                      </a:lnTo>
                      <a:lnTo>
                        <a:pt x="258" y="50"/>
                      </a:lnTo>
                      <a:lnTo>
                        <a:pt x="183" y="100"/>
                      </a:lnTo>
                      <a:lnTo>
                        <a:pt x="0" y="44"/>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30" name="Freeform 1079"/>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31" name="Freeform 1080"/>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2">
                      <a:moveTo>
                        <a:pt x="0" y="46"/>
                      </a:moveTo>
                      <a:lnTo>
                        <a:pt x="71" y="0"/>
                      </a:lnTo>
                      <a:lnTo>
                        <a:pt x="258" y="52"/>
                      </a:lnTo>
                      <a:lnTo>
                        <a:pt x="183" y="102"/>
                      </a:lnTo>
                      <a:lnTo>
                        <a:pt x="0" y="46"/>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32" name="Freeform 1081"/>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8021" name="Freeform 1082"/>
              <p:cNvSpPr>
                <a:spLocks/>
              </p:cNvSpPr>
              <p:nvPr/>
            </p:nvSpPr>
            <p:spPr bwMode="auto">
              <a:xfrm>
                <a:off x="2577" y="3043"/>
                <a:ext cx="614" cy="514"/>
              </a:xfrm>
              <a:custGeom>
                <a:avLst/>
                <a:gdLst>
                  <a:gd name="T0" fmla="*/ 1 w 990"/>
                  <a:gd name="T1" fmla="*/ 85 h 792"/>
                  <a:gd name="T2" fmla="*/ 91 w 990"/>
                  <a:gd name="T3" fmla="*/ 0 h 792"/>
                  <a:gd name="T4" fmla="*/ 91 w 990"/>
                  <a:gd name="T5" fmla="*/ 6 h 792"/>
                  <a:gd name="T6" fmla="*/ 0 w 990"/>
                  <a:gd name="T7" fmla="*/ 92 h 792"/>
                  <a:gd name="T8" fmla="*/ 1 w 990"/>
                  <a:gd name="T9" fmla="*/ 85 h 7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0" h="792">
                    <a:moveTo>
                      <a:pt x="3" y="738"/>
                    </a:moveTo>
                    <a:lnTo>
                      <a:pt x="990" y="0"/>
                    </a:lnTo>
                    <a:lnTo>
                      <a:pt x="987" y="60"/>
                    </a:lnTo>
                    <a:lnTo>
                      <a:pt x="0" y="792"/>
                    </a:lnTo>
                    <a:lnTo>
                      <a:pt x="3" y="738"/>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22" name="Freeform 1083"/>
              <p:cNvSpPr>
                <a:spLocks/>
              </p:cNvSpPr>
              <p:nvPr/>
            </p:nvSpPr>
            <p:spPr bwMode="auto">
              <a:xfrm>
                <a:off x="1010" y="3084"/>
                <a:ext cx="1571" cy="469"/>
              </a:xfrm>
              <a:custGeom>
                <a:avLst/>
                <a:gdLst>
                  <a:gd name="T0" fmla="*/ 1 w 2532"/>
                  <a:gd name="T1" fmla="*/ 0 h 723"/>
                  <a:gd name="T2" fmla="*/ 4 w 2532"/>
                  <a:gd name="T3" fmla="*/ 0 h 723"/>
                  <a:gd name="T4" fmla="*/ 233 w 2532"/>
                  <a:gd name="T5" fmla="*/ 78 h 723"/>
                  <a:gd name="T6" fmla="*/ 233 w 2532"/>
                  <a:gd name="T7" fmla="*/ 83 h 723"/>
                  <a:gd name="T8" fmla="*/ 0 w 2532"/>
                  <a:gd name="T9" fmla="*/ 3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23" name="Freeform 1084"/>
              <p:cNvSpPr>
                <a:spLocks/>
              </p:cNvSpPr>
              <p:nvPr/>
            </p:nvSpPr>
            <p:spPr bwMode="auto">
              <a:xfrm>
                <a:off x="1011" y="2998"/>
                <a:ext cx="17" cy="95"/>
              </a:xfrm>
              <a:custGeom>
                <a:avLst/>
                <a:gdLst>
                  <a:gd name="T0" fmla="*/ 3 w 26"/>
                  <a:gd name="T1" fmla="*/ 1 h 147"/>
                  <a:gd name="T2" fmla="*/ 3 w 26"/>
                  <a:gd name="T3" fmla="*/ 16 h 147"/>
                  <a:gd name="T4" fmla="*/ 0 w 26"/>
                  <a:gd name="T5" fmla="*/ 16 h 147"/>
                  <a:gd name="T6" fmla="*/ 1 w 26"/>
                  <a:gd name="T7" fmla="*/ 0 h 147"/>
                  <a:gd name="T8" fmla="*/ 3 w 26"/>
                  <a:gd name="T9" fmla="*/ 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7">
                    <a:moveTo>
                      <a:pt x="26" y="10"/>
                    </a:moveTo>
                    <a:lnTo>
                      <a:pt x="23" y="147"/>
                    </a:lnTo>
                    <a:lnTo>
                      <a:pt x="0" y="144"/>
                    </a:lnTo>
                    <a:lnTo>
                      <a:pt x="3" y="0"/>
                    </a:lnTo>
                    <a:lnTo>
                      <a:pt x="26" y="1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24" name="Freeform 1085"/>
              <p:cNvSpPr>
                <a:spLocks/>
              </p:cNvSpPr>
              <p:nvPr/>
            </p:nvSpPr>
            <p:spPr bwMode="auto">
              <a:xfrm>
                <a:off x="1012" y="2611"/>
                <a:ext cx="730" cy="393"/>
              </a:xfrm>
              <a:custGeom>
                <a:avLst/>
                <a:gdLst>
                  <a:gd name="T0" fmla="*/ 108 w 1176"/>
                  <a:gd name="T1" fmla="*/ 0 h 606"/>
                  <a:gd name="T2" fmla="*/ 0 w 1176"/>
                  <a:gd name="T3" fmla="*/ 69 h 606"/>
                  <a:gd name="T4" fmla="*/ 2 w 1176"/>
                  <a:gd name="T5" fmla="*/ 69 h 606"/>
                  <a:gd name="T6" fmla="*/ 108 w 1176"/>
                  <a:gd name="T7" fmla="*/ 2 h 606"/>
                  <a:gd name="T8" fmla="*/ 108 w 1176"/>
                  <a:gd name="T9" fmla="*/ 0 h 6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6" h="606">
                    <a:moveTo>
                      <a:pt x="1170" y="0"/>
                    </a:moveTo>
                    <a:lnTo>
                      <a:pt x="0" y="597"/>
                    </a:lnTo>
                    <a:lnTo>
                      <a:pt x="30" y="606"/>
                    </a:lnTo>
                    <a:lnTo>
                      <a:pt x="1176" y="18"/>
                    </a:lnTo>
                    <a:lnTo>
                      <a:pt x="1170"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25" name="Freeform 1086"/>
              <p:cNvSpPr>
                <a:spLocks/>
              </p:cNvSpPr>
              <p:nvPr/>
            </p:nvSpPr>
            <p:spPr bwMode="auto">
              <a:xfrm>
                <a:off x="1061" y="3018"/>
                <a:ext cx="1490" cy="451"/>
              </a:xfrm>
              <a:custGeom>
                <a:avLst/>
                <a:gdLst>
                  <a:gd name="T0" fmla="*/ 1 w 2532"/>
                  <a:gd name="T1" fmla="*/ 0 h 723"/>
                  <a:gd name="T2" fmla="*/ 2 w 2532"/>
                  <a:gd name="T3" fmla="*/ 0 h 723"/>
                  <a:gd name="T4" fmla="*/ 179 w 2532"/>
                  <a:gd name="T5" fmla="*/ 64 h 723"/>
                  <a:gd name="T6" fmla="*/ 178 w 2532"/>
                  <a:gd name="T7" fmla="*/ 68 h 723"/>
                  <a:gd name="T8" fmla="*/ 0 w 2532"/>
                  <a:gd name="T9" fmla="*/ 2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26" name="Freeform 1087"/>
              <p:cNvSpPr>
                <a:spLocks/>
              </p:cNvSpPr>
              <p:nvPr/>
            </p:nvSpPr>
            <p:spPr bwMode="auto">
              <a:xfrm flipV="1">
                <a:off x="2549" y="2986"/>
                <a:ext cx="608" cy="467"/>
              </a:xfrm>
              <a:custGeom>
                <a:avLst/>
                <a:gdLst>
                  <a:gd name="T0" fmla="*/ 0 w 2532"/>
                  <a:gd name="T1" fmla="*/ 0 h 723"/>
                  <a:gd name="T2" fmla="*/ 0 w 2532"/>
                  <a:gd name="T3" fmla="*/ 0 h 723"/>
                  <a:gd name="T4" fmla="*/ 2 w 2532"/>
                  <a:gd name="T5" fmla="*/ 76 h 723"/>
                  <a:gd name="T6" fmla="*/ 2 w 2532"/>
                  <a:gd name="T7" fmla="*/ 81 h 723"/>
                  <a:gd name="T8" fmla="*/ 0 w 2532"/>
                  <a:gd name="T9" fmla="*/ 3 h 723"/>
                  <a:gd name="T10" fmla="*/ 0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37959" name="Group 1114"/>
            <p:cNvGrpSpPr>
              <a:grpSpLocks/>
            </p:cNvGrpSpPr>
            <p:nvPr/>
          </p:nvGrpSpPr>
          <p:grpSpPr bwMode="auto">
            <a:xfrm>
              <a:off x="5561013" y="3041650"/>
              <a:ext cx="444500" cy="407988"/>
              <a:chOff x="877" y="1008"/>
              <a:chExt cx="2747" cy="2591"/>
            </a:xfrm>
          </p:grpSpPr>
          <p:pic>
            <p:nvPicPr>
              <p:cNvPr id="37987" name="Picture 1115" descr="antenna_stylized"/>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88" name="Picture 1116" descr="laptop_keyboard"/>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89" name="Freeform 1117"/>
              <p:cNvSpPr>
                <a:spLocks/>
              </p:cNvSpPr>
              <p:nvPr/>
            </p:nvSpPr>
            <p:spPr bwMode="auto">
              <a:xfrm>
                <a:off x="1753" y="1603"/>
                <a:ext cx="1807" cy="1322"/>
              </a:xfrm>
              <a:custGeom>
                <a:avLst/>
                <a:gdLst>
                  <a:gd name="T0" fmla="*/ 44 w 2982"/>
                  <a:gd name="T1" fmla="*/ 0 h 2442"/>
                  <a:gd name="T2" fmla="*/ 0 w 2982"/>
                  <a:gd name="T3" fmla="*/ 81 h 2442"/>
                  <a:gd name="T4" fmla="*/ 196 w 2982"/>
                  <a:gd name="T5" fmla="*/ 114 h 2442"/>
                  <a:gd name="T6" fmla="*/ 244 w 2982"/>
                  <a:gd name="T7" fmla="*/ 15 h 2442"/>
                  <a:gd name="T8" fmla="*/ 44 w 2982"/>
                  <a:gd name="T9" fmla="*/ 0 h 2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37990" name="Picture 1118" descr="screen"/>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1" name="Freeform 1119"/>
              <p:cNvSpPr>
                <a:spLocks/>
              </p:cNvSpPr>
              <p:nvPr/>
            </p:nvSpPr>
            <p:spPr bwMode="auto">
              <a:xfrm>
                <a:off x="2082" y="1564"/>
                <a:ext cx="1531" cy="246"/>
              </a:xfrm>
              <a:custGeom>
                <a:avLst/>
                <a:gdLst>
                  <a:gd name="T0" fmla="*/ 1 w 2528"/>
                  <a:gd name="T1" fmla="*/ 0 h 455"/>
                  <a:gd name="T2" fmla="*/ 206 w 2528"/>
                  <a:gd name="T3" fmla="*/ 16 h 455"/>
                  <a:gd name="T4" fmla="*/ 202 w 2528"/>
                  <a:gd name="T5" fmla="*/ 21 h 455"/>
                  <a:gd name="T6" fmla="*/ 0 w 2528"/>
                  <a:gd name="T7" fmla="*/ 4 h 455"/>
                  <a:gd name="T8" fmla="*/ 1 w 2528"/>
                  <a:gd name="T9" fmla="*/ 0 h 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92" name="Freeform 1120"/>
              <p:cNvSpPr>
                <a:spLocks/>
              </p:cNvSpPr>
              <p:nvPr/>
            </p:nvSpPr>
            <p:spPr bwMode="auto">
              <a:xfrm>
                <a:off x="1737" y="1562"/>
                <a:ext cx="425" cy="1024"/>
              </a:xfrm>
              <a:custGeom>
                <a:avLst/>
                <a:gdLst>
                  <a:gd name="T0" fmla="*/ 47 w 702"/>
                  <a:gd name="T1" fmla="*/ 0 h 1893"/>
                  <a:gd name="T2" fmla="*/ 0 w 702"/>
                  <a:gd name="T3" fmla="*/ 87 h 1893"/>
                  <a:gd name="T4" fmla="*/ 9 w 702"/>
                  <a:gd name="T5" fmla="*/ 88 h 1893"/>
                  <a:gd name="T6" fmla="*/ 57 w 702"/>
                  <a:gd name="T7" fmla="*/ 2 h 1893"/>
                  <a:gd name="T8" fmla="*/ 47 w 702"/>
                  <a:gd name="T9" fmla="*/ 0 h 18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2" h="1893">
                    <a:moveTo>
                      <a:pt x="579" y="0"/>
                    </a:moveTo>
                    <a:lnTo>
                      <a:pt x="0" y="1869"/>
                    </a:lnTo>
                    <a:lnTo>
                      <a:pt x="114" y="1893"/>
                    </a:lnTo>
                    <a:lnTo>
                      <a:pt x="702" y="51"/>
                    </a:lnTo>
                    <a:lnTo>
                      <a:pt x="579"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93" name="Freeform 1121"/>
              <p:cNvSpPr>
                <a:spLocks/>
              </p:cNvSpPr>
              <p:nvPr/>
            </p:nvSpPr>
            <p:spPr bwMode="auto">
              <a:xfrm>
                <a:off x="3144" y="1745"/>
                <a:ext cx="458" cy="1182"/>
              </a:xfrm>
              <a:custGeom>
                <a:avLst/>
                <a:gdLst>
                  <a:gd name="T0" fmla="*/ 62 w 756"/>
                  <a:gd name="T1" fmla="*/ 0 h 2184"/>
                  <a:gd name="T2" fmla="*/ 12 w 756"/>
                  <a:gd name="T3" fmla="*/ 101 h 2184"/>
                  <a:gd name="T4" fmla="*/ 0 w 756"/>
                  <a:gd name="T5" fmla="*/ 100 h 2184"/>
                  <a:gd name="T6" fmla="*/ 49 w 756"/>
                  <a:gd name="T7" fmla="*/ 3 h 2184"/>
                  <a:gd name="T8" fmla="*/ 62 w 756"/>
                  <a:gd name="T9" fmla="*/ 0 h 2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94" name="Freeform 1122"/>
              <p:cNvSpPr>
                <a:spLocks/>
              </p:cNvSpPr>
              <p:nvPr/>
            </p:nvSpPr>
            <p:spPr bwMode="auto">
              <a:xfrm>
                <a:off x="1732" y="2534"/>
                <a:ext cx="1680" cy="399"/>
              </a:xfrm>
              <a:custGeom>
                <a:avLst/>
                <a:gdLst>
                  <a:gd name="T0" fmla="*/ 2 w 2773"/>
                  <a:gd name="T1" fmla="*/ 0 h 738"/>
                  <a:gd name="T2" fmla="*/ 0 w 2773"/>
                  <a:gd name="T3" fmla="*/ 5 h 738"/>
                  <a:gd name="T4" fmla="*/ 199 w 2773"/>
                  <a:gd name="T5" fmla="*/ 34 h 738"/>
                  <a:gd name="T6" fmla="*/ 194 w 2773"/>
                  <a:gd name="T7" fmla="*/ 28 h 738"/>
                  <a:gd name="T8" fmla="*/ 2 w 2773"/>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95" name="Freeform 1123"/>
              <p:cNvSpPr>
                <a:spLocks/>
              </p:cNvSpPr>
              <p:nvPr/>
            </p:nvSpPr>
            <p:spPr bwMode="auto">
              <a:xfrm>
                <a:off x="3195" y="1755"/>
                <a:ext cx="429" cy="1187"/>
              </a:xfrm>
              <a:custGeom>
                <a:avLst/>
                <a:gdLst>
                  <a:gd name="T0" fmla="*/ 86 w 637"/>
                  <a:gd name="T1" fmla="*/ 0 h 1659"/>
                  <a:gd name="T2" fmla="*/ 88 w 637"/>
                  <a:gd name="T3" fmla="*/ 0 h 1659"/>
                  <a:gd name="T4" fmla="*/ 9 w 637"/>
                  <a:gd name="T5" fmla="*/ 311 h 1659"/>
                  <a:gd name="T6" fmla="*/ 0 w 637"/>
                  <a:gd name="T7" fmla="*/ 308 h 1659"/>
                  <a:gd name="T8" fmla="*/ 86 w 637"/>
                  <a:gd name="T9" fmla="*/ 0 h 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7" h="1659">
                    <a:moveTo>
                      <a:pt x="615" y="0"/>
                    </a:moveTo>
                    <a:lnTo>
                      <a:pt x="637" y="0"/>
                    </a:lnTo>
                    <a:lnTo>
                      <a:pt x="68" y="1659"/>
                    </a:lnTo>
                    <a:lnTo>
                      <a:pt x="0" y="1647"/>
                    </a:lnTo>
                    <a:lnTo>
                      <a:pt x="615" y="0"/>
                    </a:lnTo>
                    <a:close/>
                  </a:path>
                </a:pathLst>
              </a:custGeom>
              <a:solidFill>
                <a:srgbClr val="4D4D4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96" name="Freeform 1124"/>
              <p:cNvSpPr>
                <a:spLocks/>
              </p:cNvSpPr>
              <p:nvPr/>
            </p:nvSpPr>
            <p:spPr bwMode="auto">
              <a:xfrm>
                <a:off x="1734" y="2587"/>
                <a:ext cx="1494" cy="394"/>
              </a:xfrm>
              <a:custGeom>
                <a:avLst/>
                <a:gdLst>
                  <a:gd name="T0" fmla="*/ 0 w 2216"/>
                  <a:gd name="T1" fmla="*/ 0 h 550"/>
                  <a:gd name="T2" fmla="*/ 1 w 2216"/>
                  <a:gd name="T3" fmla="*/ 11 h 550"/>
                  <a:gd name="T4" fmla="*/ 301 w 2216"/>
                  <a:gd name="T5" fmla="*/ 104 h 550"/>
                  <a:gd name="T6" fmla="*/ 309 w 2216"/>
                  <a:gd name="T7" fmla="*/ 93 h 550"/>
                  <a:gd name="T8" fmla="*/ 0 w 2216"/>
                  <a:gd name="T9" fmla="*/ 0 h 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7997" name="Group 1125"/>
              <p:cNvGrpSpPr>
                <a:grpSpLocks/>
              </p:cNvGrpSpPr>
              <p:nvPr/>
            </p:nvGrpSpPr>
            <p:grpSpPr bwMode="auto">
              <a:xfrm>
                <a:off x="1709" y="3008"/>
                <a:ext cx="507" cy="234"/>
                <a:chOff x="1740" y="2642"/>
                <a:chExt cx="752" cy="327"/>
              </a:xfrm>
            </p:grpSpPr>
            <p:sp>
              <p:nvSpPr>
                <p:cNvPr id="38004" name="Freeform 1126"/>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2" h="327">
                      <a:moveTo>
                        <a:pt x="293" y="0"/>
                      </a:moveTo>
                      <a:lnTo>
                        <a:pt x="752" y="124"/>
                      </a:lnTo>
                      <a:lnTo>
                        <a:pt x="470" y="327"/>
                      </a:lnTo>
                      <a:lnTo>
                        <a:pt x="0" y="183"/>
                      </a:lnTo>
                      <a:lnTo>
                        <a:pt x="293"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5" name="Freeform 1127"/>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6" name="Freeform 1128"/>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0">
                      <a:moveTo>
                        <a:pt x="0" y="44"/>
                      </a:moveTo>
                      <a:lnTo>
                        <a:pt x="75" y="0"/>
                      </a:lnTo>
                      <a:lnTo>
                        <a:pt x="258" y="50"/>
                      </a:lnTo>
                      <a:lnTo>
                        <a:pt x="183" y="100"/>
                      </a:lnTo>
                      <a:lnTo>
                        <a:pt x="0" y="44"/>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7" name="Freeform 1129"/>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8" name="Freeform 1130"/>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2">
                      <a:moveTo>
                        <a:pt x="0" y="46"/>
                      </a:moveTo>
                      <a:lnTo>
                        <a:pt x="71" y="0"/>
                      </a:lnTo>
                      <a:lnTo>
                        <a:pt x="258" y="52"/>
                      </a:lnTo>
                      <a:lnTo>
                        <a:pt x="183" y="102"/>
                      </a:lnTo>
                      <a:lnTo>
                        <a:pt x="0" y="46"/>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9" name="Freeform 1131"/>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7998" name="Freeform 1132"/>
              <p:cNvSpPr>
                <a:spLocks/>
              </p:cNvSpPr>
              <p:nvPr/>
            </p:nvSpPr>
            <p:spPr bwMode="auto">
              <a:xfrm>
                <a:off x="2577" y="3043"/>
                <a:ext cx="614" cy="514"/>
              </a:xfrm>
              <a:custGeom>
                <a:avLst/>
                <a:gdLst>
                  <a:gd name="T0" fmla="*/ 1 w 990"/>
                  <a:gd name="T1" fmla="*/ 85 h 792"/>
                  <a:gd name="T2" fmla="*/ 91 w 990"/>
                  <a:gd name="T3" fmla="*/ 0 h 792"/>
                  <a:gd name="T4" fmla="*/ 91 w 990"/>
                  <a:gd name="T5" fmla="*/ 6 h 792"/>
                  <a:gd name="T6" fmla="*/ 0 w 990"/>
                  <a:gd name="T7" fmla="*/ 92 h 792"/>
                  <a:gd name="T8" fmla="*/ 1 w 990"/>
                  <a:gd name="T9" fmla="*/ 85 h 7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0" h="792">
                    <a:moveTo>
                      <a:pt x="3" y="738"/>
                    </a:moveTo>
                    <a:lnTo>
                      <a:pt x="990" y="0"/>
                    </a:lnTo>
                    <a:lnTo>
                      <a:pt x="987" y="60"/>
                    </a:lnTo>
                    <a:lnTo>
                      <a:pt x="0" y="792"/>
                    </a:lnTo>
                    <a:lnTo>
                      <a:pt x="3" y="738"/>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99" name="Freeform 1133"/>
              <p:cNvSpPr>
                <a:spLocks/>
              </p:cNvSpPr>
              <p:nvPr/>
            </p:nvSpPr>
            <p:spPr bwMode="auto">
              <a:xfrm>
                <a:off x="1010" y="3084"/>
                <a:ext cx="1571" cy="469"/>
              </a:xfrm>
              <a:custGeom>
                <a:avLst/>
                <a:gdLst>
                  <a:gd name="T0" fmla="*/ 1 w 2532"/>
                  <a:gd name="T1" fmla="*/ 0 h 723"/>
                  <a:gd name="T2" fmla="*/ 4 w 2532"/>
                  <a:gd name="T3" fmla="*/ 0 h 723"/>
                  <a:gd name="T4" fmla="*/ 233 w 2532"/>
                  <a:gd name="T5" fmla="*/ 78 h 723"/>
                  <a:gd name="T6" fmla="*/ 233 w 2532"/>
                  <a:gd name="T7" fmla="*/ 83 h 723"/>
                  <a:gd name="T8" fmla="*/ 0 w 2532"/>
                  <a:gd name="T9" fmla="*/ 3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0" name="Freeform 1134"/>
              <p:cNvSpPr>
                <a:spLocks/>
              </p:cNvSpPr>
              <p:nvPr/>
            </p:nvSpPr>
            <p:spPr bwMode="auto">
              <a:xfrm>
                <a:off x="1011" y="2998"/>
                <a:ext cx="17" cy="95"/>
              </a:xfrm>
              <a:custGeom>
                <a:avLst/>
                <a:gdLst>
                  <a:gd name="T0" fmla="*/ 3 w 26"/>
                  <a:gd name="T1" fmla="*/ 1 h 147"/>
                  <a:gd name="T2" fmla="*/ 3 w 26"/>
                  <a:gd name="T3" fmla="*/ 16 h 147"/>
                  <a:gd name="T4" fmla="*/ 0 w 26"/>
                  <a:gd name="T5" fmla="*/ 16 h 147"/>
                  <a:gd name="T6" fmla="*/ 1 w 26"/>
                  <a:gd name="T7" fmla="*/ 0 h 147"/>
                  <a:gd name="T8" fmla="*/ 3 w 26"/>
                  <a:gd name="T9" fmla="*/ 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7">
                    <a:moveTo>
                      <a:pt x="26" y="10"/>
                    </a:moveTo>
                    <a:lnTo>
                      <a:pt x="23" y="147"/>
                    </a:lnTo>
                    <a:lnTo>
                      <a:pt x="0" y="144"/>
                    </a:lnTo>
                    <a:lnTo>
                      <a:pt x="3" y="0"/>
                    </a:lnTo>
                    <a:lnTo>
                      <a:pt x="26" y="1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1" name="Freeform 1135"/>
              <p:cNvSpPr>
                <a:spLocks/>
              </p:cNvSpPr>
              <p:nvPr/>
            </p:nvSpPr>
            <p:spPr bwMode="auto">
              <a:xfrm>
                <a:off x="1012" y="2611"/>
                <a:ext cx="730" cy="393"/>
              </a:xfrm>
              <a:custGeom>
                <a:avLst/>
                <a:gdLst>
                  <a:gd name="T0" fmla="*/ 108 w 1176"/>
                  <a:gd name="T1" fmla="*/ 0 h 606"/>
                  <a:gd name="T2" fmla="*/ 0 w 1176"/>
                  <a:gd name="T3" fmla="*/ 69 h 606"/>
                  <a:gd name="T4" fmla="*/ 2 w 1176"/>
                  <a:gd name="T5" fmla="*/ 69 h 606"/>
                  <a:gd name="T6" fmla="*/ 108 w 1176"/>
                  <a:gd name="T7" fmla="*/ 2 h 606"/>
                  <a:gd name="T8" fmla="*/ 108 w 1176"/>
                  <a:gd name="T9" fmla="*/ 0 h 6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6" h="606">
                    <a:moveTo>
                      <a:pt x="1170" y="0"/>
                    </a:moveTo>
                    <a:lnTo>
                      <a:pt x="0" y="597"/>
                    </a:lnTo>
                    <a:lnTo>
                      <a:pt x="30" y="606"/>
                    </a:lnTo>
                    <a:lnTo>
                      <a:pt x="1176" y="18"/>
                    </a:lnTo>
                    <a:lnTo>
                      <a:pt x="1170"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2" name="Freeform 1136"/>
              <p:cNvSpPr>
                <a:spLocks/>
              </p:cNvSpPr>
              <p:nvPr/>
            </p:nvSpPr>
            <p:spPr bwMode="auto">
              <a:xfrm>
                <a:off x="1061" y="3018"/>
                <a:ext cx="1490" cy="451"/>
              </a:xfrm>
              <a:custGeom>
                <a:avLst/>
                <a:gdLst>
                  <a:gd name="T0" fmla="*/ 1 w 2532"/>
                  <a:gd name="T1" fmla="*/ 0 h 723"/>
                  <a:gd name="T2" fmla="*/ 2 w 2532"/>
                  <a:gd name="T3" fmla="*/ 0 h 723"/>
                  <a:gd name="T4" fmla="*/ 179 w 2532"/>
                  <a:gd name="T5" fmla="*/ 64 h 723"/>
                  <a:gd name="T6" fmla="*/ 178 w 2532"/>
                  <a:gd name="T7" fmla="*/ 68 h 723"/>
                  <a:gd name="T8" fmla="*/ 0 w 2532"/>
                  <a:gd name="T9" fmla="*/ 2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03" name="Freeform 1137"/>
              <p:cNvSpPr>
                <a:spLocks/>
              </p:cNvSpPr>
              <p:nvPr/>
            </p:nvSpPr>
            <p:spPr bwMode="auto">
              <a:xfrm flipV="1">
                <a:off x="2549" y="2986"/>
                <a:ext cx="608" cy="467"/>
              </a:xfrm>
              <a:custGeom>
                <a:avLst/>
                <a:gdLst>
                  <a:gd name="T0" fmla="*/ 0 w 2532"/>
                  <a:gd name="T1" fmla="*/ 0 h 723"/>
                  <a:gd name="T2" fmla="*/ 0 w 2532"/>
                  <a:gd name="T3" fmla="*/ 0 h 723"/>
                  <a:gd name="T4" fmla="*/ 2 w 2532"/>
                  <a:gd name="T5" fmla="*/ 76 h 723"/>
                  <a:gd name="T6" fmla="*/ 2 w 2532"/>
                  <a:gd name="T7" fmla="*/ 81 h 723"/>
                  <a:gd name="T8" fmla="*/ 0 w 2532"/>
                  <a:gd name="T9" fmla="*/ 3 h 723"/>
                  <a:gd name="T10" fmla="*/ 0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37960" name="Group 1139"/>
            <p:cNvGrpSpPr>
              <a:grpSpLocks/>
            </p:cNvGrpSpPr>
            <p:nvPr/>
          </p:nvGrpSpPr>
          <p:grpSpPr bwMode="auto">
            <a:xfrm flipH="1">
              <a:off x="5940425" y="3222625"/>
              <a:ext cx="414337" cy="373063"/>
              <a:chOff x="2839" y="3501"/>
              <a:chExt cx="755" cy="803"/>
            </a:xfrm>
          </p:grpSpPr>
          <p:pic>
            <p:nvPicPr>
              <p:cNvPr id="37985" name="Picture 1140" descr="desktop_computer_stylized_mediu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86" name="Freeform 1141"/>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grpSp>
        <p:grpSp>
          <p:nvGrpSpPr>
            <p:cNvPr id="37961" name="Group 1142"/>
            <p:cNvGrpSpPr>
              <a:grpSpLocks/>
            </p:cNvGrpSpPr>
            <p:nvPr/>
          </p:nvGrpSpPr>
          <p:grpSpPr bwMode="auto">
            <a:xfrm>
              <a:off x="7307263" y="5422900"/>
              <a:ext cx="474662" cy="407988"/>
              <a:chOff x="877" y="1008"/>
              <a:chExt cx="2747" cy="2591"/>
            </a:xfrm>
          </p:grpSpPr>
          <p:pic>
            <p:nvPicPr>
              <p:cNvPr id="37962" name="Picture 1143" descr="antenna_stylized"/>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63" name="Picture 1144" descr="laptop_keyboard"/>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64" name="Freeform 1145"/>
              <p:cNvSpPr>
                <a:spLocks/>
              </p:cNvSpPr>
              <p:nvPr/>
            </p:nvSpPr>
            <p:spPr bwMode="auto">
              <a:xfrm>
                <a:off x="1753" y="1603"/>
                <a:ext cx="1807" cy="1322"/>
              </a:xfrm>
              <a:custGeom>
                <a:avLst/>
                <a:gdLst>
                  <a:gd name="T0" fmla="*/ 44 w 2982"/>
                  <a:gd name="T1" fmla="*/ 0 h 2442"/>
                  <a:gd name="T2" fmla="*/ 0 w 2982"/>
                  <a:gd name="T3" fmla="*/ 81 h 2442"/>
                  <a:gd name="T4" fmla="*/ 196 w 2982"/>
                  <a:gd name="T5" fmla="*/ 114 h 2442"/>
                  <a:gd name="T6" fmla="*/ 244 w 2982"/>
                  <a:gd name="T7" fmla="*/ 15 h 2442"/>
                  <a:gd name="T8" fmla="*/ 44 w 2982"/>
                  <a:gd name="T9" fmla="*/ 0 h 2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37965" name="Picture 1146" descr="screen"/>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66" name="Freeform 1147"/>
              <p:cNvSpPr>
                <a:spLocks/>
              </p:cNvSpPr>
              <p:nvPr/>
            </p:nvSpPr>
            <p:spPr bwMode="auto">
              <a:xfrm>
                <a:off x="2082" y="1564"/>
                <a:ext cx="1531" cy="246"/>
              </a:xfrm>
              <a:custGeom>
                <a:avLst/>
                <a:gdLst>
                  <a:gd name="T0" fmla="*/ 1 w 2528"/>
                  <a:gd name="T1" fmla="*/ 0 h 455"/>
                  <a:gd name="T2" fmla="*/ 206 w 2528"/>
                  <a:gd name="T3" fmla="*/ 16 h 455"/>
                  <a:gd name="T4" fmla="*/ 202 w 2528"/>
                  <a:gd name="T5" fmla="*/ 21 h 455"/>
                  <a:gd name="T6" fmla="*/ 0 w 2528"/>
                  <a:gd name="T7" fmla="*/ 4 h 455"/>
                  <a:gd name="T8" fmla="*/ 1 w 2528"/>
                  <a:gd name="T9" fmla="*/ 0 h 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67" name="Freeform 1148"/>
              <p:cNvSpPr>
                <a:spLocks/>
              </p:cNvSpPr>
              <p:nvPr/>
            </p:nvSpPr>
            <p:spPr bwMode="auto">
              <a:xfrm>
                <a:off x="1737" y="1562"/>
                <a:ext cx="425" cy="1024"/>
              </a:xfrm>
              <a:custGeom>
                <a:avLst/>
                <a:gdLst>
                  <a:gd name="T0" fmla="*/ 47 w 702"/>
                  <a:gd name="T1" fmla="*/ 0 h 1893"/>
                  <a:gd name="T2" fmla="*/ 0 w 702"/>
                  <a:gd name="T3" fmla="*/ 87 h 1893"/>
                  <a:gd name="T4" fmla="*/ 9 w 702"/>
                  <a:gd name="T5" fmla="*/ 88 h 1893"/>
                  <a:gd name="T6" fmla="*/ 57 w 702"/>
                  <a:gd name="T7" fmla="*/ 2 h 1893"/>
                  <a:gd name="T8" fmla="*/ 47 w 702"/>
                  <a:gd name="T9" fmla="*/ 0 h 18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2" h="1893">
                    <a:moveTo>
                      <a:pt x="579" y="0"/>
                    </a:moveTo>
                    <a:lnTo>
                      <a:pt x="0" y="1869"/>
                    </a:lnTo>
                    <a:lnTo>
                      <a:pt x="114" y="1893"/>
                    </a:lnTo>
                    <a:lnTo>
                      <a:pt x="702" y="51"/>
                    </a:lnTo>
                    <a:lnTo>
                      <a:pt x="579"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68" name="Freeform 1149"/>
              <p:cNvSpPr>
                <a:spLocks/>
              </p:cNvSpPr>
              <p:nvPr/>
            </p:nvSpPr>
            <p:spPr bwMode="auto">
              <a:xfrm>
                <a:off x="3144" y="1745"/>
                <a:ext cx="458" cy="1182"/>
              </a:xfrm>
              <a:custGeom>
                <a:avLst/>
                <a:gdLst>
                  <a:gd name="T0" fmla="*/ 62 w 756"/>
                  <a:gd name="T1" fmla="*/ 0 h 2184"/>
                  <a:gd name="T2" fmla="*/ 12 w 756"/>
                  <a:gd name="T3" fmla="*/ 101 h 2184"/>
                  <a:gd name="T4" fmla="*/ 0 w 756"/>
                  <a:gd name="T5" fmla="*/ 100 h 2184"/>
                  <a:gd name="T6" fmla="*/ 49 w 756"/>
                  <a:gd name="T7" fmla="*/ 3 h 2184"/>
                  <a:gd name="T8" fmla="*/ 62 w 756"/>
                  <a:gd name="T9" fmla="*/ 0 h 2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69" name="Freeform 1150"/>
              <p:cNvSpPr>
                <a:spLocks/>
              </p:cNvSpPr>
              <p:nvPr/>
            </p:nvSpPr>
            <p:spPr bwMode="auto">
              <a:xfrm>
                <a:off x="1732" y="2534"/>
                <a:ext cx="1680" cy="399"/>
              </a:xfrm>
              <a:custGeom>
                <a:avLst/>
                <a:gdLst>
                  <a:gd name="T0" fmla="*/ 2 w 2773"/>
                  <a:gd name="T1" fmla="*/ 0 h 738"/>
                  <a:gd name="T2" fmla="*/ 0 w 2773"/>
                  <a:gd name="T3" fmla="*/ 5 h 738"/>
                  <a:gd name="T4" fmla="*/ 199 w 2773"/>
                  <a:gd name="T5" fmla="*/ 34 h 738"/>
                  <a:gd name="T6" fmla="*/ 194 w 2773"/>
                  <a:gd name="T7" fmla="*/ 28 h 738"/>
                  <a:gd name="T8" fmla="*/ 2 w 2773"/>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70" name="Freeform 1151"/>
              <p:cNvSpPr>
                <a:spLocks/>
              </p:cNvSpPr>
              <p:nvPr/>
            </p:nvSpPr>
            <p:spPr bwMode="auto">
              <a:xfrm>
                <a:off x="3195" y="1755"/>
                <a:ext cx="429" cy="1187"/>
              </a:xfrm>
              <a:custGeom>
                <a:avLst/>
                <a:gdLst>
                  <a:gd name="T0" fmla="*/ 86 w 637"/>
                  <a:gd name="T1" fmla="*/ 0 h 1659"/>
                  <a:gd name="T2" fmla="*/ 88 w 637"/>
                  <a:gd name="T3" fmla="*/ 0 h 1659"/>
                  <a:gd name="T4" fmla="*/ 9 w 637"/>
                  <a:gd name="T5" fmla="*/ 311 h 1659"/>
                  <a:gd name="T6" fmla="*/ 0 w 637"/>
                  <a:gd name="T7" fmla="*/ 308 h 1659"/>
                  <a:gd name="T8" fmla="*/ 86 w 637"/>
                  <a:gd name="T9" fmla="*/ 0 h 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7" h="1659">
                    <a:moveTo>
                      <a:pt x="615" y="0"/>
                    </a:moveTo>
                    <a:lnTo>
                      <a:pt x="637" y="0"/>
                    </a:lnTo>
                    <a:lnTo>
                      <a:pt x="68" y="1659"/>
                    </a:lnTo>
                    <a:lnTo>
                      <a:pt x="0" y="1647"/>
                    </a:lnTo>
                    <a:lnTo>
                      <a:pt x="615" y="0"/>
                    </a:lnTo>
                    <a:close/>
                  </a:path>
                </a:pathLst>
              </a:custGeom>
              <a:solidFill>
                <a:srgbClr val="4D4D4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71" name="Freeform 1152"/>
              <p:cNvSpPr>
                <a:spLocks/>
              </p:cNvSpPr>
              <p:nvPr/>
            </p:nvSpPr>
            <p:spPr bwMode="auto">
              <a:xfrm>
                <a:off x="1734" y="2587"/>
                <a:ext cx="1494" cy="394"/>
              </a:xfrm>
              <a:custGeom>
                <a:avLst/>
                <a:gdLst>
                  <a:gd name="T0" fmla="*/ 0 w 2216"/>
                  <a:gd name="T1" fmla="*/ 0 h 550"/>
                  <a:gd name="T2" fmla="*/ 1 w 2216"/>
                  <a:gd name="T3" fmla="*/ 11 h 550"/>
                  <a:gd name="T4" fmla="*/ 301 w 2216"/>
                  <a:gd name="T5" fmla="*/ 104 h 550"/>
                  <a:gd name="T6" fmla="*/ 309 w 2216"/>
                  <a:gd name="T7" fmla="*/ 93 h 550"/>
                  <a:gd name="T8" fmla="*/ 0 w 2216"/>
                  <a:gd name="T9" fmla="*/ 0 h 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37972" name="Group 1153"/>
              <p:cNvGrpSpPr>
                <a:grpSpLocks/>
              </p:cNvGrpSpPr>
              <p:nvPr/>
            </p:nvGrpSpPr>
            <p:grpSpPr bwMode="auto">
              <a:xfrm>
                <a:off x="1709" y="3008"/>
                <a:ext cx="507" cy="234"/>
                <a:chOff x="1740" y="2642"/>
                <a:chExt cx="752" cy="327"/>
              </a:xfrm>
            </p:grpSpPr>
            <p:sp>
              <p:nvSpPr>
                <p:cNvPr id="37979" name="Freeform 1154"/>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2" h="327">
                      <a:moveTo>
                        <a:pt x="293" y="0"/>
                      </a:moveTo>
                      <a:lnTo>
                        <a:pt x="752" y="124"/>
                      </a:lnTo>
                      <a:lnTo>
                        <a:pt x="470" y="327"/>
                      </a:lnTo>
                      <a:lnTo>
                        <a:pt x="0" y="183"/>
                      </a:lnTo>
                      <a:lnTo>
                        <a:pt x="293"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80" name="Freeform 1155"/>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81" name="Freeform 1156"/>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0">
                      <a:moveTo>
                        <a:pt x="0" y="44"/>
                      </a:moveTo>
                      <a:lnTo>
                        <a:pt x="75" y="0"/>
                      </a:lnTo>
                      <a:lnTo>
                        <a:pt x="258" y="50"/>
                      </a:lnTo>
                      <a:lnTo>
                        <a:pt x="183" y="100"/>
                      </a:lnTo>
                      <a:lnTo>
                        <a:pt x="0" y="44"/>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82" name="Freeform 1157"/>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83" name="Freeform 1158"/>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02">
                      <a:moveTo>
                        <a:pt x="0" y="46"/>
                      </a:moveTo>
                      <a:lnTo>
                        <a:pt x="71" y="0"/>
                      </a:lnTo>
                      <a:lnTo>
                        <a:pt x="258" y="52"/>
                      </a:lnTo>
                      <a:lnTo>
                        <a:pt x="183" y="102"/>
                      </a:lnTo>
                      <a:lnTo>
                        <a:pt x="0" y="46"/>
                      </a:ln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84" name="Freeform 1159"/>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4" h="63">
                      <a:moveTo>
                        <a:pt x="12" y="0"/>
                      </a:moveTo>
                      <a:lnTo>
                        <a:pt x="194" y="53"/>
                      </a:lnTo>
                      <a:lnTo>
                        <a:pt x="180" y="63"/>
                      </a:lnTo>
                      <a:lnTo>
                        <a:pt x="0" y="9"/>
                      </a:lnTo>
                      <a:lnTo>
                        <a:pt x="12"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7973" name="Freeform 1160"/>
              <p:cNvSpPr>
                <a:spLocks/>
              </p:cNvSpPr>
              <p:nvPr/>
            </p:nvSpPr>
            <p:spPr bwMode="auto">
              <a:xfrm>
                <a:off x="2577" y="3043"/>
                <a:ext cx="614" cy="514"/>
              </a:xfrm>
              <a:custGeom>
                <a:avLst/>
                <a:gdLst>
                  <a:gd name="T0" fmla="*/ 1 w 990"/>
                  <a:gd name="T1" fmla="*/ 85 h 792"/>
                  <a:gd name="T2" fmla="*/ 91 w 990"/>
                  <a:gd name="T3" fmla="*/ 0 h 792"/>
                  <a:gd name="T4" fmla="*/ 91 w 990"/>
                  <a:gd name="T5" fmla="*/ 6 h 792"/>
                  <a:gd name="T6" fmla="*/ 0 w 990"/>
                  <a:gd name="T7" fmla="*/ 92 h 792"/>
                  <a:gd name="T8" fmla="*/ 1 w 990"/>
                  <a:gd name="T9" fmla="*/ 85 h 7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0" h="792">
                    <a:moveTo>
                      <a:pt x="3" y="738"/>
                    </a:moveTo>
                    <a:lnTo>
                      <a:pt x="990" y="0"/>
                    </a:lnTo>
                    <a:lnTo>
                      <a:pt x="987" y="60"/>
                    </a:lnTo>
                    <a:lnTo>
                      <a:pt x="0" y="792"/>
                    </a:lnTo>
                    <a:lnTo>
                      <a:pt x="3" y="738"/>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74" name="Freeform 1161"/>
              <p:cNvSpPr>
                <a:spLocks/>
              </p:cNvSpPr>
              <p:nvPr/>
            </p:nvSpPr>
            <p:spPr bwMode="auto">
              <a:xfrm>
                <a:off x="1010" y="3084"/>
                <a:ext cx="1571" cy="469"/>
              </a:xfrm>
              <a:custGeom>
                <a:avLst/>
                <a:gdLst>
                  <a:gd name="T0" fmla="*/ 1 w 2532"/>
                  <a:gd name="T1" fmla="*/ 0 h 723"/>
                  <a:gd name="T2" fmla="*/ 4 w 2532"/>
                  <a:gd name="T3" fmla="*/ 0 h 723"/>
                  <a:gd name="T4" fmla="*/ 233 w 2532"/>
                  <a:gd name="T5" fmla="*/ 78 h 723"/>
                  <a:gd name="T6" fmla="*/ 233 w 2532"/>
                  <a:gd name="T7" fmla="*/ 83 h 723"/>
                  <a:gd name="T8" fmla="*/ 0 w 2532"/>
                  <a:gd name="T9" fmla="*/ 3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75" name="Freeform 1162"/>
              <p:cNvSpPr>
                <a:spLocks/>
              </p:cNvSpPr>
              <p:nvPr/>
            </p:nvSpPr>
            <p:spPr bwMode="auto">
              <a:xfrm>
                <a:off x="1011" y="2998"/>
                <a:ext cx="17" cy="95"/>
              </a:xfrm>
              <a:custGeom>
                <a:avLst/>
                <a:gdLst>
                  <a:gd name="T0" fmla="*/ 3 w 26"/>
                  <a:gd name="T1" fmla="*/ 1 h 147"/>
                  <a:gd name="T2" fmla="*/ 3 w 26"/>
                  <a:gd name="T3" fmla="*/ 16 h 147"/>
                  <a:gd name="T4" fmla="*/ 0 w 26"/>
                  <a:gd name="T5" fmla="*/ 16 h 147"/>
                  <a:gd name="T6" fmla="*/ 1 w 26"/>
                  <a:gd name="T7" fmla="*/ 0 h 147"/>
                  <a:gd name="T8" fmla="*/ 3 w 26"/>
                  <a:gd name="T9" fmla="*/ 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7">
                    <a:moveTo>
                      <a:pt x="26" y="10"/>
                    </a:moveTo>
                    <a:lnTo>
                      <a:pt x="23" y="147"/>
                    </a:lnTo>
                    <a:lnTo>
                      <a:pt x="0" y="144"/>
                    </a:lnTo>
                    <a:lnTo>
                      <a:pt x="3" y="0"/>
                    </a:lnTo>
                    <a:lnTo>
                      <a:pt x="26" y="1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76" name="Freeform 1163"/>
              <p:cNvSpPr>
                <a:spLocks/>
              </p:cNvSpPr>
              <p:nvPr/>
            </p:nvSpPr>
            <p:spPr bwMode="auto">
              <a:xfrm>
                <a:off x="1012" y="2611"/>
                <a:ext cx="730" cy="393"/>
              </a:xfrm>
              <a:custGeom>
                <a:avLst/>
                <a:gdLst>
                  <a:gd name="T0" fmla="*/ 108 w 1176"/>
                  <a:gd name="T1" fmla="*/ 0 h 606"/>
                  <a:gd name="T2" fmla="*/ 0 w 1176"/>
                  <a:gd name="T3" fmla="*/ 69 h 606"/>
                  <a:gd name="T4" fmla="*/ 2 w 1176"/>
                  <a:gd name="T5" fmla="*/ 69 h 606"/>
                  <a:gd name="T6" fmla="*/ 108 w 1176"/>
                  <a:gd name="T7" fmla="*/ 2 h 606"/>
                  <a:gd name="T8" fmla="*/ 108 w 1176"/>
                  <a:gd name="T9" fmla="*/ 0 h 6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6" h="606">
                    <a:moveTo>
                      <a:pt x="1170" y="0"/>
                    </a:moveTo>
                    <a:lnTo>
                      <a:pt x="0" y="597"/>
                    </a:lnTo>
                    <a:lnTo>
                      <a:pt x="30" y="606"/>
                    </a:lnTo>
                    <a:lnTo>
                      <a:pt x="1176" y="18"/>
                    </a:lnTo>
                    <a:lnTo>
                      <a:pt x="1170"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77" name="Freeform 1164"/>
              <p:cNvSpPr>
                <a:spLocks/>
              </p:cNvSpPr>
              <p:nvPr/>
            </p:nvSpPr>
            <p:spPr bwMode="auto">
              <a:xfrm>
                <a:off x="1061" y="3018"/>
                <a:ext cx="1490" cy="451"/>
              </a:xfrm>
              <a:custGeom>
                <a:avLst/>
                <a:gdLst>
                  <a:gd name="T0" fmla="*/ 1 w 2532"/>
                  <a:gd name="T1" fmla="*/ 0 h 723"/>
                  <a:gd name="T2" fmla="*/ 2 w 2532"/>
                  <a:gd name="T3" fmla="*/ 0 h 723"/>
                  <a:gd name="T4" fmla="*/ 179 w 2532"/>
                  <a:gd name="T5" fmla="*/ 64 h 723"/>
                  <a:gd name="T6" fmla="*/ 178 w 2532"/>
                  <a:gd name="T7" fmla="*/ 68 h 723"/>
                  <a:gd name="T8" fmla="*/ 0 w 2532"/>
                  <a:gd name="T9" fmla="*/ 2 h 723"/>
                  <a:gd name="T10" fmla="*/ 1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78" name="Freeform 1165"/>
              <p:cNvSpPr>
                <a:spLocks/>
              </p:cNvSpPr>
              <p:nvPr/>
            </p:nvSpPr>
            <p:spPr bwMode="auto">
              <a:xfrm flipV="1">
                <a:off x="2549" y="2986"/>
                <a:ext cx="608" cy="467"/>
              </a:xfrm>
              <a:custGeom>
                <a:avLst/>
                <a:gdLst>
                  <a:gd name="T0" fmla="*/ 0 w 2532"/>
                  <a:gd name="T1" fmla="*/ 0 h 723"/>
                  <a:gd name="T2" fmla="*/ 0 w 2532"/>
                  <a:gd name="T3" fmla="*/ 0 h 723"/>
                  <a:gd name="T4" fmla="*/ 2 w 2532"/>
                  <a:gd name="T5" fmla="*/ 76 h 723"/>
                  <a:gd name="T6" fmla="*/ 2 w 2532"/>
                  <a:gd name="T7" fmla="*/ 81 h 723"/>
                  <a:gd name="T8" fmla="*/ 0 w 2532"/>
                  <a:gd name="T9" fmla="*/ 3 h 723"/>
                  <a:gd name="T10" fmla="*/ 0 w 2532"/>
                  <a:gd name="T11" fmla="*/ 0 h 7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sp>
        <p:nvSpPr>
          <p:cNvPr id="370" name="TextBox 369"/>
          <p:cNvSpPr txBox="1"/>
          <p:nvPr/>
        </p:nvSpPr>
        <p:spPr>
          <a:xfrm>
            <a:off x="-10397" y="6555154"/>
            <a:ext cx="1250845" cy="261610"/>
          </a:xfrm>
          <a:prstGeom prst="rect">
            <a:avLst/>
          </a:prstGeom>
          <a:noFill/>
        </p:spPr>
        <p:txBody>
          <a:bodyPr wrap="none" rtlCol="0">
            <a:spAutoFit/>
          </a:bodyPr>
          <a:lstStyle/>
          <a:p>
            <a:r>
              <a:rPr lang="en-US" sz="1100" dirty="0"/>
              <a:t>J. Kurose (Ch. 1)</a:t>
            </a:r>
          </a:p>
        </p:txBody>
      </p:sp>
    </p:spTree>
    <p:extLst>
      <p:ext uri="{BB962C8B-B14F-4D97-AF65-F5344CB8AC3E}">
        <p14:creationId xmlns:p14="http://schemas.microsoft.com/office/powerpoint/2010/main" val="3422086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Internet as core civil infrastructure</a:t>
            </a:r>
          </a:p>
        </p:txBody>
      </p:sp>
      <p:sp>
        <p:nvSpPr>
          <p:cNvPr id="3" name="Date Placeholder 2"/>
          <p:cNvSpPr>
            <a:spLocks noGrp="1"/>
          </p:cNvSpPr>
          <p:nvPr>
            <p:ph type="dt" sz="half" idx="10"/>
          </p:nvPr>
        </p:nvSpPr>
        <p:spPr/>
        <p:txBody>
          <a:bodyPr/>
          <a:lstStyle/>
          <a:p>
            <a:fld id="{5F831945-E0EB-4B4A-A68D-15203568FFB5}"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7" name="Slide Number Placeholder 6"/>
          <p:cNvSpPr>
            <a:spLocks noGrp="1"/>
          </p:cNvSpPr>
          <p:nvPr>
            <p:ph type="sldNum" sz="quarter" idx="12"/>
          </p:nvPr>
        </p:nvSpPr>
        <p:spPr/>
        <p:txBody>
          <a:bodyPr/>
          <a:lstStyle/>
          <a:p>
            <a:fld id="{1DFC704A-5905-BB45-B847-BB7C2C18A0C5}" type="slidenum">
              <a:rPr lang="en-US" smtClean="0"/>
              <a:t>5</a:t>
            </a:fld>
            <a:endParaRPr lang="en-US"/>
          </a:p>
        </p:txBody>
      </p:sp>
      <p:pic>
        <p:nvPicPr>
          <p:cNvPr id="5" name="Picture 4"/>
          <p:cNvPicPr>
            <a:picLocks noChangeAspect="1"/>
          </p:cNvPicPr>
          <p:nvPr/>
        </p:nvPicPr>
        <p:blipFill>
          <a:blip r:embed="rId2"/>
          <a:stretch>
            <a:fillRect/>
          </a:stretch>
        </p:blipFill>
        <p:spPr>
          <a:xfrm>
            <a:off x="431800" y="1735776"/>
            <a:ext cx="5087109" cy="3136530"/>
          </a:xfrm>
          <a:prstGeom prst="rect">
            <a:avLst/>
          </a:prstGeom>
        </p:spPr>
      </p:pic>
      <p:pic>
        <p:nvPicPr>
          <p:cNvPr id="6" name="Picture 5"/>
          <p:cNvPicPr>
            <a:picLocks noChangeAspect="1"/>
          </p:cNvPicPr>
          <p:nvPr/>
        </p:nvPicPr>
        <p:blipFill>
          <a:blip r:embed="rId3"/>
          <a:stretch>
            <a:fillRect/>
          </a:stretch>
        </p:blipFill>
        <p:spPr>
          <a:xfrm>
            <a:off x="5176970" y="3429000"/>
            <a:ext cx="3810000" cy="3327400"/>
          </a:xfrm>
          <a:prstGeom prst="rect">
            <a:avLst/>
          </a:prstGeom>
        </p:spPr>
      </p:pic>
    </p:spTree>
    <p:extLst>
      <p:ext uri="{BB962C8B-B14F-4D97-AF65-F5344CB8AC3E}">
        <p14:creationId xmlns:p14="http://schemas.microsoft.com/office/powerpoint/2010/main" val="2352066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3"/>
          <p:cNvSpPr>
            <a:spLocks noGrp="1"/>
          </p:cNvSpPr>
          <p:nvPr>
            <p:ph type="title"/>
          </p:nvPr>
        </p:nvSpPr>
        <p:spPr/>
        <p:txBody>
          <a:bodyPr/>
          <a:lstStyle/>
          <a:p>
            <a:pPr eaLnBrk="1" hangingPunct="1"/>
            <a:r>
              <a:rPr lang="en-US"/>
              <a:t>Internet traffic flows today</a:t>
            </a:r>
          </a:p>
        </p:txBody>
      </p:sp>
      <p:sp>
        <p:nvSpPr>
          <p:cNvPr id="9" name="Date Placeholder 8"/>
          <p:cNvSpPr>
            <a:spLocks noGrp="1"/>
          </p:cNvSpPr>
          <p:nvPr>
            <p:ph type="dt" sz="half" idx="10"/>
          </p:nvPr>
        </p:nvSpPr>
        <p:spPr/>
        <p:txBody>
          <a:bodyPr/>
          <a:lstStyle/>
          <a:p>
            <a:fld id="{9B7B1654-ADD8-1F4D-8077-784483AA1241}" type="datetime1">
              <a:rPr lang="en-US" smtClean="0"/>
              <a:t>2/1/19</a:t>
            </a:fld>
            <a:endParaRPr lang="en-US"/>
          </a:p>
        </p:txBody>
      </p:sp>
      <p:sp>
        <p:nvSpPr>
          <p:cNvPr id="8" name="Footer Placeholder 7"/>
          <p:cNvSpPr>
            <a:spLocks noGrp="1"/>
          </p:cNvSpPr>
          <p:nvPr>
            <p:ph type="ftr" sz="quarter" idx="11"/>
          </p:nvPr>
        </p:nvSpPr>
        <p:spPr/>
        <p:txBody>
          <a:bodyPr/>
          <a:lstStyle/>
          <a:p>
            <a:r>
              <a:rPr lang="en-US"/>
              <a:t>ITEP</a:t>
            </a:r>
          </a:p>
        </p:txBody>
      </p:sp>
      <p:sp>
        <p:nvSpPr>
          <p:cNvPr id="10" name="Slide Number Placeholder 9"/>
          <p:cNvSpPr>
            <a:spLocks noGrp="1"/>
          </p:cNvSpPr>
          <p:nvPr>
            <p:ph type="sldNum" sz="quarter" idx="12"/>
          </p:nvPr>
        </p:nvSpPr>
        <p:spPr/>
        <p:txBody>
          <a:bodyPr/>
          <a:lstStyle/>
          <a:p>
            <a:fld id="{1DFC704A-5905-BB45-B847-BB7C2C18A0C5}" type="slidenum">
              <a:rPr lang="en-US" smtClean="0"/>
              <a:t>50</a:t>
            </a:fld>
            <a:endParaRPr lang="en-US"/>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CCFCFEC-E0D0-44DC-B4CC-39DA728A3476}" type="slidenum">
              <a:rPr lang="en-US" sz="1200">
                <a:solidFill>
                  <a:schemeClr val="tx1">
                    <a:tint val="75000"/>
                  </a:schemeClr>
                </a:solidFill>
                <a:latin typeface="+mn-lt"/>
              </a:rPr>
              <a:pPr algn="r" fontAlgn="auto">
                <a:spcBef>
                  <a:spcPts val="0"/>
                </a:spcBef>
                <a:spcAft>
                  <a:spcPts val="0"/>
                </a:spcAft>
                <a:defRPr/>
              </a:pPr>
              <a:t>50</a:t>
            </a:fld>
            <a:endParaRPr lang="en-US" sz="1200">
              <a:solidFill>
                <a:schemeClr val="tx1">
                  <a:tint val="75000"/>
                </a:schemeClr>
              </a:solidFill>
              <a:latin typeface="+mn-lt"/>
            </a:endParaRPr>
          </a:p>
        </p:txBody>
      </p:sp>
      <p:pic>
        <p:nvPicPr>
          <p:cNvPr id="28677" name="Picture 12"/>
          <p:cNvPicPr>
            <a:picLocks noChangeArrowheads="1"/>
          </p:cNvPicPr>
          <p:nvPr/>
        </p:nvPicPr>
        <p:blipFill>
          <a:blip r:embed="rId2"/>
          <a:srcRect/>
          <a:stretch>
            <a:fillRect/>
          </a:stretch>
        </p:blipFill>
        <p:spPr bwMode="auto">
          <a:xfrm>
            <a:off x="6553200" y="2463800"/>
            <a:ext cx="1797050" cy="1582738"/>
          </a:xfrm>
          <a:prstGeom prst="rect">
            <a:avLst/>
          </a:prstGeom>
          <a:noFill/>
          <a:ln w="9525">
            <a:noFill/>
            <a:miter lim="800000"/>
            <a:headEnd/>
            <a:tailEnd/>
          </a:ln>
        </p:spPr>
      </p:pic>
      <p:pic>
        <p:nvPicPr>
          <p:cNvPr id="28678" name="Picture 24"/>
          <p:cNvPicPr>
            <a:picLocks noChangeArrowheads="1"/>
          </p:cNvPicPr>
          <p:nvPr/>
        </p:nvPicPr>
        <p:blipFill>
          <a:blip r:embed="rId3"/>
          <a:srcRect/>
          <a:stretch>
            <a:fillRect/>
          </a:stretch>
        </p:blipFill>
        <p:spPr bwMode="auto">
          <a:xfrm>
            <a:off x="3249613" y="2559050"/>
            <a:ext cx="2490787" cy="1978025"/>
          </a:xfrm>
          <a:prstGeom prst="rect">
            <a:avLst/>
          </a:prstGeom>
          <a:noFill/>
          <a:ln w="9525">
            <a:noFill/>
            <a:miter lim="800000"/>
            <a:headEnd/>
            <a:tailEnd/>
          </a:ln>
        </p:spPr>
      </p:pic>
      <p:pic>
        <p:nvPicPr>
          <p:cNvPr id="28679" name="Picture 25"/>
          <p:cNvPicPr>
            <a:picLocks noChangeArrowheads="1"/>
          </p:cNvPicPr>
          <p:nvPr/>
        </p:nvPicPr>
        <p:blipFill>
          <a:blip r:embed="rId4"/>
          <a:srcRect/>
          <a:stretch>
            <a:fillRect/>
          </a:stretch>
        </p:blipFill>
        <p:spPr bwMode="auto">
          <a:xfrm>
            <a:off x="676275" y="2559050"/>
            <a:ext cx="1735138" cy="1449388"/>
          </a:xfrm>
          <a:prstGeom prst="rect">
            <a:avLst/>
          </a:prstGeom>
          <a:noFill/>
          <a:ln w="9525">
            <a:noFill/>
            <a:miter lim="800000"/>
            <a:headEnd/>
            <a:tailEnd/>
          </a:ln>
        </p:spPr>
      </p:pic>
      <p:sp>
        <p:nvSpPr>
          <p:cNvPr id="28680" name="TextBox 7"/>
          <p:cNvSpPr txBox="1">
            <a:spLocks noChangeArrowheads="1"/>
          </p:cNvSpPr>
          <p:nvPr/>
        </p:nvSpPr>
        <p:spPr bwMode="auto">
          <a:xfrm>
            <a:off x="3559175" y="2905125"/>
            <a:ext cx="1900238"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backbone (transit)</a:t>
            </a:r>
          </a:p>
        </p:txBody>
      </p:sp>
      <p:sp>
        <p:nvSpPr>
          <p:cNvPr id="28681" name="TextBox 8"/>
          <p:cNvSpPr txBox="1">
            <a:spLocks noChangeArrowheads="1"/>
          </p:cNvSpPr>
          <p:nvPr/>
        </p:nvSpPr>
        <p:spPr bwMode="auto">
          <a:xfrm>
            <a:off x="685800" y="2646363"/>
            <a:ext cx="1781175" cy="730250"/>
          </a:xfrm>
          <a:prstGeom prst="rect">
            <a:avLst/>
          </a:prstGeom>
          <a:noFill/>
          <a:ln w="9525">
            <a:noFill/>
            <a:miter lim="800000"/>
            <a:headEnd/>
            <a:tailEnd/>
          </a:ln>
        </p:spPr>
        <p:txBody>
          <a:bodyPr wrap="none">
            <a:spAutoFit/>
          </a:bodyPr>
          <a:lstStyle/>
          <a:p>
            <a:pPr algn="ctr"/>
            <a:r>
              <a:rPr lang="en-US" sz="1400">
                <a:solidFill>
                  <a:srgbClr val="FFFF00"/>
                </a:solidFill>
                <a:latin typeface="Calibri" pitchFamily="34" charset="0"/>
              </a:rPr>
              <a:t>content</a:t>
            </a:r>
          </a:p>
          <a:p>
            <a:pPr algn="ctr"/>
            <a:r>
              <a:rPr lang="en-US" sz="1400">
                <a:solidFill>
                  <a:srgbClr val="FFFF00"/>
                </a:solidFill>
                <a:latin typeface="Calibri" pitchFamily="34" charset="0"/>
              </a:rPr>
              <a:t>access network</a:t>
            </a:r>
          </a:p>
          <a:p>
            <a:pPr algn="ctr"/>
            <a:r>
              <a:rPr lang="en-US" sz="1400">
                <a:solidFill>
                  <a:srgbClr val="FFFF00"/>
                </a:solidFill>
                <a:latin typeface="Calibri" pitchFamily="34" charset="0"/>
              </a:rPr>
              <a:t>(data center provider)</a:t>
            </a:r>
          </a:p>
        </p:txBody>
      </p:sp>
      <p:sp>
        <p:nvSpPr>
          <p:cNvPr id="28682" name="TextBox 9"/>
          <p:cNvSpPr txBox="1">
            <a:spLocks noChangeArrowheads="1"/>
          </p:cNvSpPr>
          <p:nvPr/>
        </p:nvSpPr>
        <p:spPr bwMode="auto">
          <a:xfrm>
            <a:off x="7026275" y="3140075"/>
            <a:ext cx="1192213" cy="369888"/>
          </a:xfrm>
          <a:prstGeom prst="rect">
            <a:avLst/>
          </a:prstGeom>
          <a:noFill/>
          <a:ln w="9525">
            <a:noFill/>
            <a:miter lim="800000"/>
            <a:headEnd/>
            <a:tailEnd/>
          </a:ln>
        </p:spPr>
        <p:txBody>
          <a:bodyPr wrap="none">
            <a:spAutoFit/>
          </a:bodyPr>
          <a:lstStyle/>
          <a:p>
            <a:r>
              <a:rPr lang="en-US">
                <a:latin typeface="Calibri" pitchFamily="34" charset="0"/>
              </a:rPr>
              <a:t>eyeball ISP</a:t>
            </a:r>
          </a:p>
        </p:txBody>
      </p:sp>
      <p:pic>
        <p:nvPicPr>
          <p:cNvPr id="28683" name="Picture 26"/>
          <p:cNvPicPr>
            <a:picLocks noChangeAspect="1" noChangeArrowheads="1"/>
          </p:cNvPicPr>
          <p:nvPr/>
        </p:nvPicPr>
        <p:blipFill>
          <a:blip r:embed="rId5"/>
          <a:srcRect/>
          <a:stretch>
            <a:fillRect/>
          </a:stretch>
        </p:blipFill>
        <p:spPr bwMode="auto">
          <a:xfrm>
            <a:off x="8104188" y="4691063"/>
            <a:ext cx="704850" cy="574675"/>
          </a:xfrm>
          <a:prstGeom prst="rect">
            <a:avLst/>
          </a:prstGeom>
          <a:noFill/>
          <a:ln w="9525">
            <a:noFill/>
            <a:miter lim="800000"/>
            <a:headEnd/>
            <a:tailEnd/>
          </a:ln>
        </p:spPr>
      </p:pic>
      <p:pic>
        <p:nvPicPr>
          <p:cNvPr id="28684" name="Picture 34"/>
          <p:cNvPicPr>
            <a:picLocks noChangeArrowheads="1"/>
          </p:cNvPicPr>
          <p:nvPr/>
        </p:nvPicPr>
        <p:blipFill>
          <a:blip r:embed="rId6"/>
          <a:srcRect/>
          <a:stretch>
            <a:fillRect/>
          </a:stretch>
        </p:blipFill>
        <p:spPr bwMode="auto">
          <a:xfrm>
            <a:off x="8185150" y="1508125"/>
            <a:ext cx="909638" cy="822325"/>
          </a:xfrm>
          <a:prstGeom prst="rect">
            <a:avLst/>
          </a:prstGeom>
          <a:noFill/>
          <a:ln w="9525">
            <a:noFill/>
            <a:miter lim="800000"/>
            <a:headEnd/>
            <a:tailEnd/>
          </a:ln>
        </p:spPr>
      </p:pic>
      <p:pic>
        <p:nvPicPr>
          <p:cNvPr id="28685" name="Picture 37"/>
          <p:cNvPicPr>
            <a:picLocks noChangeArrowheads="1"/>
          </p:cNvPicPr>
          <p:nvPr/>
        </p:nvPicPr>
        <p:blipFill>
          <a:blip r:embed="rId7"/>
          <a:srcRect/>
          <a:stretch>
            <a:fillRect/>
          </a:stretch>
        </p:blipFill>
        <p:spPr bwMode="auto">
          <a:xfrm>
            <a:off x="5459413" y="3400425"/>
            <a:ext cx="906462" cy="533400"/>
          </a:xfrm>
          <a:prstGeom prst="rect">
            <a:avLst/>
          </a:prstGeom>
          <a:noFill/>
          <a:ln w="9525">
            <a:noFill/>
            <a:miter lim="800000"/>
            <a:headEnd/>
            <a:tailEnd/>
          </a:ln>
        </p:spPr>
      </p:pic>
      <p:pic>
        <p:nvPicPr>
          <p:cNvPr id="28686" name="Picture 37"/>
          <p:cNvPicPr>
            <a:picLocks noChangeArrowheads="1"/>
          </p:cNvPicPr>
          <p:nvPr/>
        </p:nvPicPr>
        <p:blipFill>
          <a:blip r:embed="rId7"/>
          <a:srcRect/>
          <a:stretch>
            <a:fillRect/>
          </a:stretch>
        </p:blipFill>
        <p:spPr bwMode="auto">
          <a:xfrm>
            <a:off x="3906838" y="3667125"/>
            <a:ext cx="906462" cy="533400"/>
          </a:xfrm>
          <a:prstGeom prst="rect">
            <a:avLst/>
          </a:prstGeom>
          <a:noFill/>
          <a:ln w="9525">
            <a:noFill/>
            <a:miter lim="800000"/>
            <a:headEnd/>
            <a:tailEnd/>
          </a:ln>
        </p:spPr>
      </p:pic>
      <p:sp>
        <p:nvSpPr>
          <p:cNvPr id="16" name="Magnetic Disk 15"/>
          <p:cNvSpPr/>
          <p:nvPr/>
        </p:nvSpPr>
        <p:spPr>
          <a:xfrm>
            <a:off x="6519863" y="3846513"/>
            <a:ext cx="725487" cy="690562"/>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comm.</a:t>
            </a:r>
          </a:p>
          <a:p>
            <a:pPr algn="ctr" fontAlgn="auto">
              <a:spcBef>
                <a:spcPts val="0"/>
              </a:spcBef>
              <a:spcAft>
                <a:spcPts val="0"/>
              </a:spcAft>
              <a:defRPr/>
            </a:pPr>
            <a:r>
              <a:rPr lang="en-US" sz="1400" dirty="0"/>
              <a:t>CDN</a:t>
            </a:r>
          </a:p>
        </p:txBody>
      </p:sp>
      <p:pic>
        <p:nvPicPr>
          <p:cNvPr id="28688" name="Picture 37"/>
          <p:cNvPicPr>
            <a:picLocks noChangeArrowheads="1"/>
          </p:cNvPicPr>
          <p:nvPr/>
        </p:nvPicPr>
        <p:blipFill>
          <a:blip r:embed="rId7"/>
          <a:srcRect/>
          <a:stretch>
            <a:fillRect/>
          </a:stretch>
        </p:blipFill>
        <p:spPr bwMode="auto">
          <a:xfrm>
            <a:off x="2795588" y="3133725"/>
            <a:ext cx="906462" cy="533400"/>
          </a:xfrm>
          <a:prstGeom prst="rect">
            <a:avLst/>
          </a:prstGeom>
          <a:noFill/>
          <a:ln w="9525">
            <a:noFill/>
            <a:miter lim="800000"/>
            <a:headEnd/>
            <a:tailEnd/>
          </a:ln>
        </p:spPr>
      </p:pic>
      <p:sp>
        <p:nvSpPr>
          <p:cNvPr id="18" name="Magnetic Disk 17"/>
          <p:cNvSpPr/>
          <p:nvPr/>
        </p:nvSpPr>
        <p:spPr>
          <a:xfrm>
            <a:off x="6816725" y="2449513"/>
            <a:ext cx="725488" cy="690562"/>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CDN</a:t>
            </a:r>
          </a:p>
        </p:txBody>
      </p:sp>
      <p:sp>
        <p:nvSpPr>
          <p:cNvPr id="19" name="Right Arrow 18"/>
          <p:cNvSpPr/>
          <p:nvPr/>
        </p:nvSpPr>
        <p:spPr>
          <a:xfrm rot="17202207">
            <a:off x="200820" y="3520281"/>
            <a:ext cx="1027112" cy="8413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Left Arrow 19"/>
          <p:cNvSpPr/>
          <p:nvPr/>
        </p:nvSpPr>
        <p:spPr>
          <a:xfrm rot="17236158" flipV="1">
            <a:off x="427038" y="4354512"/>
            <a:ext cx="1276350"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ight Arrow 20"/>
          <p:cNvSpPr/>
          <p:nvPr/>
        </p:nvSpPr>
        <p:spPr>
          <a:xfrm>
            <a:off x="5443538" y="1716088"/>
            <a:ext cx="1027112" cy="8429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Left Arrow 21"/>
          <p:cNvSpPr/>
          <p:nvPr/>
        </p:nvSpPr>
        <p:spPr>
          <a:xfrm flipV="1">
            <a:off x="5276850" y="2559050"/>
            <a:ext cx="1276350"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ight Arrow 22"/>
          <p:cNvSpPr/>
          <p:nvPr/>
        </p:nvSpPr>
        <p:spPr>
          <a:xfrm>
            <a:off x="2497138" y="1803400"/>
            <a:ext cx="1027112" cy="84296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Left Arrow 23"/>
          <p:cNvSpPr/>
          <p:nvPr/>
        </p:nvSpPr>
        <p:spPr>
          <a:xfrm flipV="1">
            <a:off x="2411413" y="2684463"/>
            <a:ext cx="1274762" cy="117475"/>
          </a:xfrm>
          <a:prstGeom prst="leftArrow">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97" name="Text Box 25"/>
          <p:cNvSpPr txBox="1">
            <a:spLocks noChangeArrowheads="1"/>
          </p:cNvSpPr>
          <p:nvPr/>
        </p:nvSpPr>
        <p:spPr bwMode="auto">
          <a:xfrm>
            <a:off x="4347840" y="4230603"/>
            <a:ext cx="929010" cy="6463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t>Level3</a:t>
            </a:r>
          </a:p>
          <a:p>
            <a:r>
              <a:rPr lang="en-US" dirty="0"/>
              <a:t>Cogent</a:t>
            </a:r>
          </a:p>
        </p:txBody>
      </p:sp>
      <p:sp>
        <p:nvSpPr>
          <p:cNvPr id="28698" name="Text Box 27"/>
          <p:cNvSpPr txBox="1">
            <a:spLocks noChangeArrowheads="1"/>
          </p:cNvSpPr>
          <p:nvPr/>
        </p:nvSpPr>
        <p:spPr bwMode="auto">
          <a:xfrm>
            <a:off x="7132638" y="3427413"/>
            <a:ext cx="1085850" cy="366712"/>
          </a:xfrm>
          <a:prstGeom prst="rect">
            <a:avLst/>
          </a:prstGeom>
          <a:noFill/>
          <a:ln w="9525">
            <a:noFill/>
            <a:miter lim="800000"/>
            <a:headEnd/>
            <a:tailEnd/>
          </a:ln>
        </p:spPr>
        <p:txBody>
          <a:bodyPr wrap="none">
            <a:spAutoFit/>
          </a:bodyPr>
          <a:lstStyle/>
          <a:p>
            <a:r>
              <a:rPr lang="en-US">
                <a:solidFill>
                  <a:schemeClr val="accent2"/>
                </a:solidFill>
              </a:rPr>
              <a:t>Comcast</a:t>
            </a:r>
          </a:p>
        </p:txBody>
      </p:sp>
      <p:sp>
        <p:nvSpPr>
          <p:cNvPr id="28699" name="Text Box 28"/>
          <p:cNvSpPr txBox="1">
            <a:spLocks noChangeArrowheads="1"/>
          </p:cNvSpPr>
          <p:nvPr/>
        </p:nvSpPr>
        <p:spPr bwMode="auto">
          <a:xfrm>
            <a:off x="1576388" y="3525838"/>
            <a:ext cx="1187450" cy="1739900"/>
          </a:xfrm>
          <a:prstGeom prst="rect">
            <a:avLst/>
          </a:prstGeom>
          <a:noFill/>
          <a:ln w="9525">
            <a:noFill/>
            <a:miter lim="800000"/>
            <a:headEnd/>
            <a:tailEnd/>
          </a:ln>
        </p:spPr>
        <p:txBody>
          <a:bodyPr wrap="none">
            <a:spAutoFit/>
          </a:bodyPr>
          <a:lstStyle/>
          <a:p>
            <a:r>
              <a:rPr lang="en-US">
                <a:solidFill>
                  <a:schemeClr val="accent2"/>
                </a:solidFill>
              </a:rPr>
              <a:t>Google</a:t>
            </a:r>
          </a:p>
          <a:p>
            <a:r>
              <a:rPr lang="en-US">
                <a:solidFill>
                  <a:schemeClr val="accent2"/>
                </a:solidFill>
              </a:rPr>
              <a:t>Facebook</a:t>
            </a:r>
          </a:p>
          <a:p>
            <a:r>
              <a:rPr lang="en-US">
                <a:solidFill>
                  <a:schemeClr val="accent2"/>
                </a:solidFill>
              </a:rPr>
              <a:t>YouTube</a:t>
            </a:r>
          </a:p>
          <a:p>
            <a:r>
              <a:rPr lang="en-US">
                <a:solidFill>
                  <a:schemeClr val="accent2"/>
                </a:solidFill>
              </a:rPr>
              <a:t>Yahoo</a:t>
            </a:r>
          </a:p>
          <a:p>
            <a:r>
              <a:rPr lang="en-US">
                <a:solidFill>
                  <a:schemeClr val="accent2"/>
                </a:solidFill>
              </a:rPr>
              <a:t>Live</a:t>
            </a:r>
          </a:p>
          <a:p>
            <a:r>
              <a:rPr lang="en-US">
                <a:solidFill>
                  <a:schemeClr val="accent2"/>
                </a:solidFill>
              </a:rPr>
              <a:t>Baidu</a:t>
            </a:r>
          </a:p>
        </p:txBody>
      </p:sp>
      <p:sp>
        <p:nvSpPr>
          <p:cNvPr id="28700" name="Text Box 29"/>
          <p:cNvSpPr txBox="1">
            <a:spLocks noChangeArrowheads="1"/>
          </p:cNvSpPr>
          <p:nvPr/>
        </p:nvSpPr>
        <p:spPr bwMode="auto">
          <a:xfrm>
            <a:off x="6470650" y="4537075"/>
            <a:ext cx="946150" cy="366713"/>
          </a:xfrm>
          <a:prstGeom prst="rect">
            <a:avLst/>
          </a:prstGeom>
          <a:noFill/>
          <a:ln w="9525">
            <a:noFill/>
            <a:miter lim="800000"/>
            <a:headEnd/>
            <a:tailEnd/>
          </a:ln>
        </p:spPr>
        <p:txBody>
          <a:bodyPr wrap="none">
            <a:spAutoFit/>
          </a:bodyPr>
          <a:lstStyle/>
          <a:p>
            <a:r>
              <a:rPr lang="en-US" dirty="0">
                <a:solidFill>
                  <a:schemeClr val="accent2"/>
                </a:solidFill>
              </a:rPr>
              <a:t>Akamai</a:t>
            </a:r>
          </a:p>
        </p:txBody>
      </p:sp>
      <p:sp>
        <p:nvSpPr>
          <p:cNvPr id="28701" name="Text Box 29"/>
          <p:cNvSpPr txBox="1">
            <a:spLocks noChangeArrowheads="1"/>
          </p:cNvSpPr>
          <p:nvPr/>
        </p:nvSpPr>
        <p:spPr bwMode="auto">
          <a:xfrm>
            <a:off x="236538" y="6000750"/>
            <a:ext cx="1339850" cy="366713"/>
          </a:xfrm>
          <a:prstGeom prst="rect">
            <a:avLst/>
          </a:prstGeom>
          <a:noFill/>
          <a:ln w="9525">
            <a:noFill/>
            <a:miter lim="800000"/>
            <a:headEnd/>
            <a:tailEnd/>
          </a:ln>
        </p:spPr>
        <p:txBody>
          <a:bodyPr wrap="none">
            <a:spAutoFit/>
          </a:bodyPr>
          <a:lstStyle/>
          <a:p>
            <a:pPr defTabSz="914400"/>
            <a:r>
              <a:rPr lang="en-US"/>
              <a:t>server farm</a:t>
            </a:r>
          </a:p>
        </p:txBody>
      </p:sp>
      <p:pic>
        <p:nvPicPr>
          <p:cNvPr id="28702" name="Picture 31" descr="server_rack"/>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93688" y="5051425"/>
            <a:ext cx="1000125" cy="949325"/>
          </a:xfrm>
          <a:prstGeom prst="rect">
            <a:avLst/>
          </a:prstGeom>
          <a:noFill/>
          <a:ln w="9525">
            <a:noFill/>
            <a:miter lim="800000"/>
            <a:headEnd/>
            <a:tailEnd/>
          </a:ln>
        </p:spPr>
      </p:pic>
      <p:sp>
        <p:nvSpPr>
          <p:cNvPr id="28703" name="Text Box 32"/>
          <p:cNvSpPr txBox="1">
            <a:spLocks noChangeArrowheads="1"/>
          </p:cNvSpPr>
          <p:nvPr/>
        </p:nvSpPr>
        <p:spPr bwMode="auto">
          <a:xfrm>
            <a:off x="8034338" y="5238750"/>
            <a:ext cx="906462" cy="396875"/>
          </a:xfrm>
          <a:prstGeom prst="rect">
            <a:avLst/>
          </a:prstGeom>
          <a:noFill/>
          <a:ln w="9525">
            <a:noFill/>
            <a:miter lim="800000"/>
            <a:headEnd/>
            <a:tailEnd/>
          </a:ln>
        </p:spPr>
        <p:txBody>
          <a:bodyPr wrap="none">
            <a:spAutoFit/>
          </a:bodyPr>
          <a:lstStyle/>
          <a:p>
            <a:pPr algn="ctr" defTabSz="914400"/>
            <a:r>
              <a:rPr lang="en-US" sz="1000"/>
              <a:t>video</a:t>
            </a:r>
          </a:p>
          <a:p>
            <a:pPr algn="ctr" defTabSz="914400"/>
            <a:r>
              <a:rPr lang="en-US" sz="1000"/>
              <a:t>conferencing</a:t>
            </a:r>
          </a:p>
        </p:txBody>
      </p:sp>
      <p:sp>
        <p:nvSpPr>
          <p:cNvPr id="2" name="Right Arrow 20"/>
          <p:cNvSpPr>
            <a:spLocks noChangeArrowheads="1"/>
          </p:cNvSpPr>
          <p:nvPr/>
        </p:nvSpPr>
        <p:spPr bwMode="auto">
          <a:xfrm rot="-2251512">
            <a:off x="7461250" y="2008188"/>
            <a:ext cx="1027113" cy="433387"/>
          </a:xfrm>
          <a:prstGeom prst="rightArrow">
            <a:avLst>
              <a:gd name="adj1" fmla="val 50000"/>
              <a:gd name="adj2" fmla="val 97256"/>
            </a:avLst>
          </a:prstGeom>
          <a:gradFill rotWithShape="1">
            <a:gsLst>
              <a:gs pos="0">
                <a:srgbClr val="3F80CD"/>
              </a:gs>
              <a:gs pos="100000">
                <a:srgbClr val="9BC1FF"/>
              </a:gs>
            </a:gsLst>
            <a:lin ang="16200000"/>
          </a:gradFill>
          <a:ln w="9525" algn="ctr">
            <a:solidFill>
              <a:srgbClr val="4A7EBB"/>
            </a:solidFill>
            <a:miter lim="800000"/>
            <a:headEnd/>
            <a:tailEnd/>
          </a:ln>
          <a:effectLst>
            <a:outerShdw dist="23000" dir="5400000" rotWithShape="0">
              <a:srgbClr val="000000">
                <a:alpha val="34999"/>
              </a:srgbClr>
            </a:outerShdw>
          </a:effectLst>
        </p:spPr>
        <p:txBody>
          <a:bodyPr anchor="ctr"/>
          <a:lstStyle/>
          <a:p>
            <a:pPr algn="ctr" fontAlgn="auto">
              <a:spcBef>
                <a:spcPts val="0"/>
              </a:spcBef>
              <a:spcAft>
                <a:spcPts val="0"/>
              </a:spcAft>
              <a:defRPr/>
            </a:pPr>
            <a:endParaRPr lang="en-US">
              <a:solidFill>
                <a:schemeClr val="lt1"/>
              </a:solidFill>
              <a:latin typeface="+mn-lt"/>
            </a:endParaRPr>
          </a:p>
        </p:txBody>
      </p:sp>
      <p:sp>
        <p:nvSpPr>
          <p:cNvPr id="4" name="Left Arrow 21"/>
          <p:cNvSpPr>
            <a:spLocks noChangeArrowheads="1"/>
          </p:cNvSpPr>
          <p:nvPr/>
        </p:nvSpPr>
        <p:spPr bwMode="auto">
          <a:xfrm rot="19389967" flipV="1">
            <a:off x="7562850" y="2382838"/>
            <a:ext cx="987425" cy="84137"/>
          </a:xfrm>
          <a:prstGeom prst="leftArrow">
            <a:avLst>
              <a:gd name="adj1" fmla="val 50000"/>
              <a:gd name="adj2" fmla="val 54007"/>
            </a:avLst>
          </a:prstGeom>
          <a:solidFill>
            <a:srgbClr val="D99694"/>
          </a:solidFill>
          <a:ln w="9525" algn="ctr">
            <a:solidFill>
              <a:schemeClr val="accent2"/>
            </a:solidFill>
            <a:miter lim="800000"/>
            <a:headEnd/>
            <a:tailEnd/>
          </a:ln>
          <a:effectLst>
            <a:outerShdw dist="23000" dir="5400000" rotWithShape="0">
              <a:srgbClr val="000000">
                <a:alpha val="34999"/>
              </a:srgbClr>
            </a:outerShdw>
          </a:effectLst>
        </p:spPr>
        <p:txBody>
          <a:bodyPr rot="10800000" anchor="ctr"/>
          <a:lstStyle/>
          <a:p>
            <a:pPr algn="ctr" fontAlgn="auto">
              <a:spcBef>
                <a:spcPts val="0"/>
              </a:spcBef>
              <a:spcAft>
                <a:spcPts val="0"/>
              </a:spcAft>
              <a:defRPr/>
            </a:pPr>
            <a:endParaRPr lang="en-US">
              <a:solidFill>
                <a:schemeClr val="lt1"/>
              </a:solidFill>
              <a:latin typeface="+mn-lt"/>
            </a:endParaRPr>
          </a:p>
        </p:txBody>
      </p:sp>
      <p:sp>
        <p:nvSpPr>
          <p:cNvPr id="5" name="Right Arrow 20"/>
          <p:cNvSpPr>
            <a:spLocks noChangeArrowheads="1"/>
          </p:cNvSpPr>
          <p:nvPr/>
        </p:nvSpPr>
        <p:spPr bwMode="auto">
          <a:xfrm rot="3691582">
            <a:off x="7683501" y="4289425"/>
            <a:ext cx="1027112" cy="141287"/>
          </a:xfrm>
          <a:prstGeom prst="rightArrow">
            <a:avLst>
              <a:gd name="adj1" fmla="val 50000"/>
              <a:gd name="adj2" fmla="val 298326"/>
            </a:avLst>
          </a:prstGeom>
          <a:gradFill rotWithShape="1">
            <a:gsLst>
              <a:gs pos="0">
                <a:srgbClr val="3F80CD"/>
              </a:gs>
              <a:gs pos="100000">
                <a:srgbClr val="9BC1FF"/>
              </a:gs>
            </a:gsLst>
            <a:lin ang="16200000"/>
          </a:gradFill>
          <a:ln w="9525" algn="ctr">
            <a:solidFill>
              <a:srgbClr val="4A7EBB"/>
            </a:solidFill>
            <a:miter lim="800000"/>
            <a:headEnd/>
            <a:tailEnd/>
          </a:ln>
          <a:effectLst>
            <a:outerShdw dist="23000" dir="5400000" rotWithShape="0">
              <a:srgbClr val="000000">
                <a:alpha val="34999"/>
              </a:srgbClr>
            </a:outerShdw>
          </a:effectLst>
        </p:spPr>
        <p:txBody>
          <a:bodyPr rot="10800000" vert="eaVert" anchor="ctr"/>
          <a:lstStyle/>
          <a:p>
            <a:pPr algn="ctr" fontAlgn="auto">
              <a:spcBef>
                <a:spcPts val="0"/>
              </a:spcBef>
              <a:spcAft>
                <a:spcPts val="0"/>
              </a:spcAft>
              <a:defRPr/>
            </a:pPr>
            <a:endParaRPr lang="en-US">
              <a:solidFill>
                <a:schemeClr val="lt1"/>
              </a:solidFill>
              <a:latin typeface="+mn-lt"/>
            </a:endParaRPr>
          </a:p>
        </p:txBody>
      </p:sp>
      <p:sp>
        <p:nvSpPr>
          <p:cNvPr id="6" name="Left Arrow 21"/>
          <p:cNvSpPr>
            <a:spLocks noChangeArrowheads="1"/>
          </p:cNvSpPr>
          <p:nvPr/>
        </p:nvSpPr>
        <p:spPr bwMode="auto">
          <a:xfrm rot="3617468" flipV="1">
            <a:off x="7642226" y="4400550"/>
            <a:ext cx="876300" cy="92075"/>
          </a:xfrm>
          <a:prstGeom prst="leftArrow">
            <a:avLst>
              <a:gd name="adj1" fmla="val 50000"/>
              <a:gd name="adj2" fmla="val 43797"/>
            </a:avLst>
          </a:prstGeom>
          <a:solidFill>
            <a:srgbClr val="D99694"/>
          </a:solidFill>
          <a:ln w="9525" algn="ctr">
            <a:solidFill>
              <a:schemeClr val="accent2"/>
            </a:solidFill>
            <a:miter lim="800000"/>
            <a:headEnd/>
            <a:tailEnd/>
          </a:ln>
          <a:effectLst>
            <a:outerShdw dist="23000" dir="5400000" rotWithShape="0">
              <a:srgbClr val="000000">
                <a:alpha val="34999"/>
              </a:srgbClr>
            </a:outerShdw>
          </a:effectLst>
        </p:spPr>
        <p:txBody>
          <a:bodyPr vert="eaVert" anchor="ctr"/>
          <a:lstStyle/>
          <a:p>
            <a:pPr algn="ctr" fontAlgn="auto">
              <a:spcBef>
                <a:spcPts val="0"/>
              </a:spcBef>
              <a:spcAft>
                <a:spcPts val="0"/>
              </a:spcAft>
              <a:defRPr/>
            </a:pPr>
            <a:endParaRPr lang="en-US">
              <a:solidFill>
                <a:schemeClr val="lt1"/>
              </a:solidFill>
              <a:latin typeface="+mn-lt"/>
            </a:endParaRPr>
          </a:p>
        </p:txBody>
      </p:sp>
      <p:pic>
        <p:nvPicPr>
          <p:cNvPr id="28708" name="Picture 38" descr="3606295240_51f643dd5d"/>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380413" y="1651000"/>
            <a:ext cx="428625" cy="303213"/>
          </a:xfrm>
          <a:prstGeom prst="rect">
            <a:avLst/>
          </a:prstGeom>
          <a:noFill/>
          <a:ln w="9525">
            <a:noFill/>
            <a:miter lim="800000"/>
            <a:headEnd/>
            <a:tailEnd/>
          </a:ln>
        </p:spPr>
      </p:pic>
      <p:pic>
        <p:nvPicPr>
          <p:cNvPr id="28709" name="Picture 40" descr="skype_logo_"/>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345488" y="4386263"/>
            <a:ext cx="681037" cy="300037"/>
          </a:xfrm>
          <a:prstGeom prst="rect">
            <a:avLst/>
          </a:prstGeom>
          <a:noFill/>
          <a:ln w="9525">
            <a:noFill/>
            <a:miter lim="800000"/>
            <a:headEnd/>
            <a:tailEnd/>
          </a:ln>
        </p:spPr>
      </p:pic>
      <p:sp>
        <p:nvSpPr>
          <p:cNvPr id="39" name="Magnetic Disk 38"/>
          <p:cNvSpPr/>
          <p:nvPr/>
        </p:nvSpPr>
        <p:spPr>
          <a:xfrm>
            <a:off x="5740400" y="4945063"/>
            <a:ext cx="725487" cy="690562"/>
          </a:xfrm>
          <a:prstGeom prst="flowChartMagneticDisk">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200" dirty="0"/>
              <a:t>content CDN</a:t>
            </a:r>
          </a:p>
        </p:txBody>
      </p:sp>
      <p:sp>
        <p:nvSpPr>
          <p:cNvPr id="40" name="Text Box 29"/>
          <p:cNvSpPr txBox="1">
            <a:spLocks noChangeArrowheads="1"/>
          </p:cNvSpPr>
          <p:nvPr/>
        </p:nvSpPr>
        <p:spPr bwMode="auto">
          <a:xfrm>
            <a:off x="5740400" y="5722363"/>
            <a:ext cx="825992" cy="369332"/>
          </a:xfrm>
          <a:prstGeom prst="rect">
            <a:avLst/>
          </a:prstGeom>
          <a:noFill/>
          <a:ln w="9525">
            <a:noFill/>
            <a:miter lim="800000"/>
            <a:headEnd/>
            <a:tailEnd/>
          </a:ln>
        </p:spPr>
        <p:txBody>
          <a:bodyPr wrap="none">
            <a:spAutoFit/>
          </a:bodyPr>
          <a:lstStyle/>
          <a:p>
            <a:r>
              <a:rPr lang="en-US" dirty="0">
                <a:solidFill>
                  <a:schemeClr val="accent2"/>
                </a:solidFill>
              </a:rPr>
              <a:t>Netflix</a:t>
            </a:r>
          </a:p>
        </p:txBody>
      </p:sp>
      <p:pic>
        <p:nvPicPr>
          <p:cNvPr id="7" name="Picture 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18400" y="5783578"/>
            <a:ext cx="1576388" cy="885668"/>
          </a:xfrm>
          <a:prstGeom prst="rect">
            <a:avLst/>
          </a:prstGeom>
        </p:spPr>
      </p:pic>
    </p:spTree>
    <p:extLst>
      <p:ext uri="{BB962C8B-B14F-4D97-AF65-F5344CB8AC3E}">
        <p14:creationId xmlns:p14="http://schemas.microsoft.com/office/powerpoint/2010/main" val="65394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types</a:t>
            </a:r>
          </a:p>
        </p:txBody>
      </p:sp>
      <p:sp>
        <p:nvSpPr>
          <p:cNvPr id="6" name="Content Placeholder 5"/>
          <p:cNvSpPr>
            <a:spLocks noGrp="1"/>
          </p:cNvSpPr>
          <p:nvPr>
            <p:ph idx="1"/>
          </p:nvPr>
        </p:nvSpPr>
        <p:spPr/>
        <p:txBody>
          <a:bodyPr/>
          <a:lstStyle/>
          <a:p>
            <a:r>
              <a:rPr lang="en-US" dirty="0"/>
              <a:t>Access</a:t>
            </a:r>
          </a:p>
          <a:p>
            <a:pPr lvl="1"/>
            <a:r>
              <a:rPr lang="en-US" dirty="0"/>
              <a:t>“last mile”</a:t>
            </a:r>
          </a:p>
          <a:p>
            <a:r>
              <a:rPr lang="en-US" dirty="0"/>
              <a:t>Regional or metro</a:t>
            </a:r>
          </a:p>
          <a:p>
            <a:pPr lvl="1"/>
            <a:r>
              <a:rPr lang="en-US" dirty="0"/>
              <a:t>“metro fiber”, “metro Ethernet”</a:t>
            </a:r>
          </a:p>
          <a:p>
            <a:r>
              <a:rPr lang="en-US" dirty="0"/>
              <a:t>Wholesale</a:t>
            </a:r>
          </a:p>
          <a:p>
            <a:pPr lvl="1"/>
            <a:r>
              <a:rPr lang="en-US" dirty="0"/>
              <a:t>connect points-of-presence across </a:t>
            </a:r>
          </a:p>
          <a:p>
            <a:pPr lvl="1"/>
            <a:r>
              <a:rPr lang="en-US" dirty="0"/>
              <a:t>may also provide access to commercial buildings &amp; data centers</a:t>
            </a:r>
          </a:p>
          <a:p>
            <a:r>
              <a:rPr lang="en-US" dirty="0"/>
              <a:t>Trans-oceanic</a:t>
            </a:r>
          </a:p>
          <a:p>
            <a:pPr lvl="1"/>
            <a:r>
              <a:rPr lang="en-US" dirty="0"/>
              <a:t>often, owned separately (consortium), but integrated into wholesale networks</a:t>
            </a:r>
          </a:p>
          <a:p>
            <a:pPr lvl="1"/>
            <a:endParaRPr lang="en-US" dirty="0"/>
          </a:p>
          <a:p>
            <a:pPr lvl="1"/>
            <a:endParaRPr lang="en-US" dirty="0"/>
          </a:p>
        </p:txBody>
      </p:sp>
      <p:sp>
        <p:nvSpPr>
          <p:cNvPr id="3" name="Date Placeholder 2"/>
          <p:cNvSpPr>
            <a:spLocks noGrp="1"/>
          </p:cNvSpPr>
          <p:nvPr>
            <p:ph type="dt" sz="half" idx="10"/>
          </p:nvPr>
        </p:nvSpPr>
        <p:spPr/>
        <p:txBody>
          <a:bodyPr/>
          <a:lstStyle/>
          <a:p>
            <a:fld id="{A4308C60-6794-DA4A-A445-DF1EF6B4F84A}"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51</a:t>
            </a:fld>
            <a:endParaRPr lang="en-US"/>
          </a:p>
        </p:txBody>
      </p:sp>
    </p:spTree>
    <p:extLst>
      <p:ext uri="{BB962C8B-B14F-4D97-AF65-F5344CB8AC3E}">
        <p14:creationId xmlns:p14="http://schemas.microsoft.com/office/powerpoint/2010/main" val="3380248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284F71-B8D5-444B-8C97-6971E257EAA3}"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52</a:t>
            </a:fld>
            <a:endParaRPr lang="en-US"/>
          </a:p>
        </p:txBody>
      </p:sp>
      <p:sp>
        <p:nvSpPr>
          <p:cNvPr id="2" name="Title 1"/>
          <p:cNvSpPr>
            <a:spLocks noGrp="1"/>
          </p:cNvSpPr>
          <p:nvPr>
            <p:ph type="title"/>
          </p:nvPr>
        </p:nvSpPr>
        <p:spPr/>
        <p:txBody>
          <a:bodyPr/>
          <a:lstStyle/>
          <a:p>
            <a:r>
              <a:rPr lang="en-US" dirty="0"/>
              <a:t>A backbone network</a:t>
            </a:r>
          </a:p>
        </p:txBody>
      </p: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0" y="1322614"/>
            <a:ext cx="7163441" cy="5535386"/>
          </a:xfrm>
          <a:prstGeom prst="rect">
            <a:avLst/>
          </a:prstGeom>
        </p:spPr>
      </p:pic>
    </p:spTree>
    <p:extLst>
      <p:ext uri="{BB962C8B-B14F-4D97-AF65-F5344CB8AC3E}">
        <p14:creationId xmlns:p14="http://schemas.microsoft.com/office/powerpoint/2010/main" val="1503103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818F4B8-0100-0E48-B77A-B4F943E61B49}" type="datetime1">
              <a:rPr lang="en-US" smtClean="0"/>
              <a:t>2/1/19</a:t>
            </a:fld>
            <a:endParaRPr lang="en-US"/>
          </a:p>
        </p:txBody>
      </p:sp>
      <p:sp>
        <p:nvSpPr>
          <p:cNvPr id="8" name="Footer Placeholder 7"/>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DC5D6F0B-0041-EF42-9DC3-A211E8E5ED38}" type="slidenum">
              <a:rPr lang="en-US" smtClean="0"/>
              <a:pPr/>
              <a:t>53</a:t>
            </a:fld>
            <a:endParaRPr lang="en-US"/>
          </a:p>
        </p:txBody>
      </p:sp>
      <p:sp>
        <p:nvSpPr>
          <p:cNvPr id="2" name="Title 1"/>
          <p:cNvSpPr>
            <a:spLocks noGrp="1"/>
          </p:cNvSpPr>
          <p:nvPr>
            <p:ph type="title"/>
          </p:nvPr>
        </p:nvSpPr>
        <p:spPr/>
        <p:txBody>
          <a:bodyPr/>
          <a:lstStyle/>
          <a:p>
            <a:r>
              <a:rPr lang="en-US" dirty="0"/>
              <a:t>1901 “data” backbone</a:t>
            </a:r>
          </a:p>
        </p:txBody>
      </p:sp>
      <p:pic>
        <p:nvPicPr>
          <p:cNvPr id="5" name="Picture 4" descr="1901EasternTelegrap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0" y="1295400"/>
            <a:ext cx="6121112" cy="4953000"/>
          </a:xfrm>
          <a:prstGeom prst="rect">
            <a:avLst/>
          </a:prstGeom>
        </p:spPr>
      </p:pic>
    </p:spTree>
    <p:extLst>
      <p:ext uri="{BB962C8B-B14F-4D97-AF65-F5344CB8AC3E}">
        <p14:creationId xmlns:p14="http://schemas.microsoft.com/office/powerpoint/2010/main" val="2542714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1A632A-4045-EF4F-A045-5EB3E763D7AC}" type="datetime1">
              <a:rPr lang="en-US" smtClean="0"/>
              <a:t>2/1/19</a:t>
            </a:fld>
            <a:endParaRPr lang="en-US"/>
          </a:p>
        </p:txBody>
      </p:sp>
      <p:sp>
        <p:nvSpPr>
          <p:cNvPr id="7" name="Footer Placeholder 6"/>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DC5D6F0B-0041-EF42-9DC3-A211E8E5ED38}" type="slidenum">
              <a:rPr lang="en-US" smtClean="0"/>
              <a:pPr/>
              <a:t>54</a:t>
            </a:fld>
            <a:endParaRPr lang="en-US"/>
          </a:p>
        </p:txBody>
      </p:sp>
      <p:sp>
        <p:nvSpPr>
          <p:cNvPr id="2" name="Title 1"/>
          <p:cNvSpPr>
            <a:spLocks noGrp="1"/>
          </p:cNvSpPr>
          <p:nvPr>
            <p:ph type="title"/>
          </p:nvPr>
        </p:nvSpPr>
        <p:spPr/>
        <p:txBody>
          <a:bodyPr/>
          <a:lstStyle/>
          <a:p>
            <a:r>
              <a:rPr lang="en-US" dirty="0"/>
              <a:t>Submarine cable map</a:t>
            </a:r>
          </a:p>
        </p:txBody>
      </p:sp>
      <p:sp>
        <p:nvSpPr>
          <p:cNvPr id="6" name="TextBox 5"/>
          <p:cNvSpPr txBox="1"/>
          <p:nvPr/>
        </p:nvSpPr>
        <p:spPr>
          <a:xfrm>
            <a:off x="0" y="6604084"/>
            <a:ext cx="2018501" cy="253916"/>
          </a:xfrm>
          <a:prstGeom prst="rect">
            <a:avLst/>
          </a:prstGeom>
          <a:noFill/>
        </p:spPr>
        <p:txBody>
          <a:bodyPr wrap="none" rtlCol="0">
            <a:spAutoFit/>
          </a:bodyPr>
          <a:lstStyle/>
          <a:p>
            <a:r>
              <a:rPr lang="en-US" sz="1050" dirty="0">
                <a:solidFill>
                  <a:srgbClr val="D9D9D9"/>
                </a:solidFill>
              </a:rPr>
              <a:t>http://</a:t>
            </a:r>
            <a:r>
              <a:rPr lang="en-US" sz="1050" dirty="0" err="1">
                <a:solidFill>
                  <a:srgbClr val="D9D9D9"/>
                </a:solidFill>
              </a:rPr>
              <a:t>www.telegeography.com</a:t>
            </a:r>
            <a:r>
              <a:rPr lang="en-US" sz="1050" dirty="0">
                <a:solidFill>
                  <a:srgbClr val="D9D9D9"/>
                </a:solidFill>
              </a:rPr>
              <a:t>/</a:t>
            </a:r>
          </a:p>
        </p:txBody>
      </p:sp>
      <p:pic>
        <p:nvPicPr>
          <p:cNvPr id="8" name="Picture 7"/>
          <p:cNvPicPr>
            <a:picLocks noChangeAspect="1"/>
          </p:cNvPicPr>
          <p:nvPr/>
        </p:nvPicPr>
        <p:blipFill>
          <a:blip r:embed="rId3"/>
          <a:stretch>
            <a:fillRect/>
          </a:stretch>
        </p:blipFill>
        <p:spPr>
          <a:xfrm>
            <a:off x="585788" y="1652068"/>
            <a:ext cx="4188678" cy="4675734"/>
          </a:xfrm>
          <a:prstGeom prst="rect">
            <a:avLst/>
          </a:prstGeom>
        </p:spPr>
      </p:pic>
      <p:pic>
        <p:nvPicPr>
          <p:cNvPr id="9" name="Picture 8"/>
          <p:cNvPicPr>
            <a:picLocks noChangeAspect="1"/>
          </p:cNvPicPr>
          <p:nvPr/>
        </p:nvPicPr>
        <p:blipFill>
          <a:blip r:embed="rId4"/>
          <a:stretch>
            <a:fillRect/>
          </a:stretch>
        </p:blipFill>
        <p:spPr>
          <a:xfrm>
            <a:off x="4956202" y="1650294"/>
            <a:ext cx="3960184" cy="2474440"/>
          </a:xfrm>
          <a:prstGeom prst="rect">
            <a:avLst/>
          </a:prstGeom>
        </p:spPr>
      </p:pic>
    </p:spTree>
    <p:extLst>
      <p:ext uri="{BB962C8B-B14F-4D97-AF65-F5344CB8AC3E}">
        <p14:creationId xmlns:p14="http://schemas.microsoft.com/office/powerpoint/2010/main" val="924119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C3D065-9F51-7F4F-B354-B1821F06D8A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55</a:t>
            </a:fld>
            <a:endParaRPr lang="en-US"/>
          </a:p>
        </p:txBody>
      </p:sp>
      <p:sp>
        <p:nvSpPr>
          <p:cNvPr id="2" name="Title 1"/>
          <p:cNvSpPr>
            <a:spLocks noGrp="1"/>
          </p:cNvSpPr>
          <p:nvPr>
            <p:ph type="title"/>
          </p:nvPr>
        </p:nvSpPr>
        <p:spPr/>
        <p:txBody>
          <a:bodyPr/>
          <a:lstStyle/>
          <a:p>
            <a:r>
              <a:rPr lang="en-US" dirty="0"/>
              <a:t>The usage of cables is changing</a:t>
            </a:r>
          </a:p>
        </p:txBody>
      </p:sp>
      <p:pic>
        <p:nvPicPr>
          <p:cNvPr id="6" name="Picture 5"/>
          <p:cNvPicPr>
            <a:picLocks noChangeAspect="1"/>
          </p:cNvPicPr>
          <p:nvPr/>
        </p:nvPicPr>
        <p:blipFill>
          <a:blip r:embed="rId3"/>
          <a:stretch>
            <a:fillRect/>
          </a:stretch>
        </p:blipFill>
        <p:spPr>
          <a:xfrm>
            <a:off x="287404" y="1352923"/>
            <a:ext cx="6832600" cy="3937000"/>
          </a:xfrm>
          <a:prstGeom prst="rect">
            <a:avLst/>
          </a:prstGeom>
        </p:spPr>
      </p:pic>
    </p:spTree>
    <p:extLst>
      <p:ext uri="{BB962C8B-B14F-4D97-AF65-F5344CB8AC3E}">
        <p14:creationId xmlns:p14="http://schemas.microsoft.com/office/powerpoint/2010/main" val="724856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C3D065-9F51-7F4F-B354-B1821F06D8A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56</a:t>
            </a:fld>
            <a:endParaRPr lang="en-US"/>
          </a:p>
        </p:txBody>
      </p:sp>
      <p:sp>
        <p:nvSpPr>
          <p:cNvPr id="2" name="Title 1"/>
          <p:cNvSpPr>
            <a:spLocks noGrp="1"/>
          </p:cNvSpPr>
          <p:nvPr>
            <p:ph type="title"/>
          </p:nvPr>
        </p:nvSpPr>
        <p:spPr/>
        <p:txBody>
          <a:bodyPr/>
          <a:lstStyle/>
          <a:p>
            <a:r>
              <a:rPr lang="en-US" dirty="0"/>
              <a:t>But content providers aren’t building</a:t>
            </a:r>
          </a:p>
        </p:txBody>
      </p:sp>
      <p:pic>
        <p:nvPicPr>
          <p:cNvPr id="6" name="Picture 5"/>
          <p:cNvPicPr>
            <a:picLocks noChangeAspect="1"/>
          </p:cNvPicPr>
          <p:nvPr/>
        </p:nvPicPr>
        <p:blipFill>
          <a:blip r:embed="rId2"/>
          <a:stretch>
            <a:fillRect/>
          </a:stretch>
        </p:blipFill>
        <p:spPr>
          <a:xfrm>
            <a:off x="1282807" y="1709928"/>
            <a:ext cx="5994400" cy="3733800"/>
          </a:xfrm>
          <a:prstGeom prst="rect">
            <a:avLst/>
          </a:prstGeom>
        </p:spPr>
      </p:pic>
    </p:spTree>
    <p:extLst>
      <p:ext uri="{BB962C8B-B14F-4D97-AF65-F5344CB8AC3E}">
        <p14:creationId xmlns:p14="http://schemas.microsoft.com/office/powerpoint/2010/main" val="369055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12666B4-ACF5-6343-A6D1-CB8C7C0F84E6}" type="datetime1">
              <a:rPr lang="en-US" smtClean="0"/>
              <a:t>2/1/19</a:t>
            </a:fld>
            <a:endParaRPr lang="en-US"/>
          </a:p>
        </p:txBody>
      </p:sp>
      <p:sp>
        <p:nvSpPr>
          <p:cNvPr id="7" name="Footer Placeholder 6"/>
          <p:cNvSpPr>
            <a:spLocks noGrp="1"/>
          </p:cNvSpPr>
          <p:nvPr>
            <p:ph type="ftr" sz="quarter" idx="11"/>
          </p:nvPr>
        </p:nvSpPr>
        <p:spPr/>
        <p:txBody>
          <a:bodyPr/>
          <a:lstStyle/>
          <a:p>
            <a:r>
              <a:rPr lang="en-US"/>
              <a:t>ITEP</a:t>
            </a:r>
          </a:p>
        </p:txBody>
      </p:sp>
      <p:sp>
        <p:nvSpPr>
          <p:cNvPr id="13" name="Slide Number Placeholder 12"/>
          <p:cNvSpPr>
            <a:spLocks noGrp="1"/>
          </p:cNvSpPr>
          <p:nvPr>
            <p:ph type="sldNum" sz="quarter" idx="12"/>
          </p:nvPr>
        </p:nvSpPr>
        <p:spPr/>
        <p:txBody>
          <a:bodyPr/>
          <a:lstStyle/>
          <a:p>
            <a:fld id="{1DFC704A-5905-BB45-B847-BB7C2C18A0C5}" type="slidenum">
              <a:rPr lang="en-US" smtClean="0"/>
              <a:t>57</a:t>
            </a:fld>
            <a:endParaRPr lang="en-US"/>
          </a:p>
        </p:txBody>
      </p:sp>
      <p:sp>
        <p:nvSpPr>
          <p:cNvPr id="2" name="Title 1"/>
          <p:cNvSpPr>
            <a:spLocks noGrp="1"/>
          </p:cNvSpPr>
          <p:nvPr>
            <p:ph type="title"/>
          </p:nvPr>
        </p:nvSpPr>
        <p:spPr/>
        <p:txBody>
          <a:bodyPr/>
          <a:lstStyle/>
          <a:p>
            <a:r>
              <a:rPr lang="en-US" dirty="0" err="1"/>
              <a:t>Wireline</a:t>
            </a:r>
            <a:r>
              <a:rPr lang="en-US" dirty="0"/>
              <a:t> &amp; wireless</a:t>
            </a:r>
          </a:p>
        </p:txBody>
      </p:sp>
      <p:pic>
        <p:nvPicPr>
          <p:cNvPr id="3" name="Picture 24"/>
          <p:cNvPicPr>
            <a:picLocks noChangeArrowheads="1"/>
          </p:cNvPicPr>
          <p:nvPr/>
        </p:nvPicPr>
        <p:blipFill>
          <a:blip r:embed="rId2"/>
          <a:srcRect/>
          <a:stretch>
            <a:fillRect/>
          </a:stretch>
        </p:blipFill>
        <p:spPr bwMode="auto">
          <a:xfrm>
            <a:off x="1379158" y="1606923"/>
            <a:ext cx="2490787" cy="1978025"/>
          </a:xfrm>
          <a:prstGeom prst="rect">
            <a:avLst/>
          </a:prstGeom>
          <a:noFill/>
          <a:ln w="9525">
            <a:noFill/>
            <a:miter lim="800000"/>
            <a:headEnd/>
            <a:tailEnd/>
          </a:ln>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8294" y="2142970"/>
            <a:ext cx="1359427" cy="9059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44701" y="1795729"/>
            <a:ext cx="1299299" cy="1540260"/>
          </a:xfrm>
          <a:prstGeom prst="rect">
            <a:avLst/>
          </a:prstGeom>
        </p:spPr>
      </p:pic>
      <p:cxnSp>
        <p:nvCxnSpPr>
          <p:cNvPr id="8" name="Straight Arrow Connector 7"/>
          <p:cNvCxnSpPr>
            <a:stCxn id="4" idx="3"/>
            <a:endCxn id="6" idx="1"/>
          </p:cNvCxnSpPr>
          <p:nvPr/>
        </p:nvCxnSpPr>
        <p:spPr>
          <a:xfrm flipV="1">
            <a:off x="6637721" y="2565859"/>
            <a:ext cx="1206980" cy="30077"/>
          </a:xfrm>
          <a:prstGeom prst="straightConnector1">
            <a:avLst/>
          </a:prstGeom>
          <a:ln>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637721" y="1524000"/>
            <a:ext cx="1820668" cy="369332"/>
          </a:xfrm>
          <a:prstGeom prst="rect">
            <a:avLst/>
          </a:prstGeom>
          <a:noFill/>
        </p:spPr>
        <p:txBody>
          <a:bodyPr wrap="none" rtlCol="0">
            <a:spAutoFit/>
          </a:bodyPr>
          <a:lstStyle/>
          <a:p>
            <a:r>
              <a:rPr lang="en-US" dirty="0"/>
              <a:t>100’ to ~3 miles</a:t>
            </a:r>
          </a:p>
        </p:txBody>
      </p:sp>
      <p:pic>
        <p:nvPicPr>
          <p:cNvPr id="10" name="Picture 12"/>
          <p:cNvPicPr>
            <a:picLocks noChangeArrowheads="1"/>
          </p:cNvPicPr>
          <p:nvPr/>
        </p:nvPicPr>
        <p:blipFill>
          <a:blip r:embed="rId5"/>
          <a:srcRect/>
          <a:stretch>
            <a:fillRect/>
          </a:stretch>
        </p:blipFill>
        <p:spPr bwMode="auto">
          <a:xfrm>
            <a:off x="1339417" y="4059812"/>
            <a:ext cx="2406741" cy="1582738"/>
          </a:xfrm>
          <a:prstGeom prst="rect">
            <a:avLst/>
          </a:prstGeom>
          <a:noFill/>
          <a:ln w="9525">
            <a:noFill/>
            <a:miter lim="800000"/>
            <a:headEnd/>
            <a:tailEnd/>
          </a:ln>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84752" y="3958542"/>
            <a:ext cx="1661174" cy="221489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49828" y="4435431"/>
            <a:ext cx="1903064" cy="1427298"/>
          </a:xfrm>
          <a:prstGeom prst="rect">
            <a:avLst/>
          </a:prstGeom>
        </p:spPr>
      </p:pic>
      <p:cxnSp>
        <p:nvCxnSpPr>
          <p:cNvPr id="14" name="Elbow Connector 13"/>
          <p:cNvCxnSpPr/>
          <p:nvPr/>
        </p:nvCxnSpPr>
        <p:spPr>
          <a:xfrm>
            <a:off x="3948799" y="2595936"/>
            <a:ext cx="1210436" cy="12700"/>
          </a:xfrm>
          <a:prstGeom prst="bentConnector3">
            <a:avLst/>
          </a:prstGeom>
          <a:ln w="57150" cmpd="sng">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69945" y="2709332"/>
            <a:ext cx="2129835" cy="646331"/>
          </a:xfrm>
          <a:prstGeom prst="rect">
            <a:avLst/>
          </a:prstGeom>
          <a:noFill/>
        </p:spPr>
        <p:txBody>
          <a:bodyPr wrap="none" rtlCol="0">
            <a:spAutoFit/>
          </a:bodyPr>
          <a:lstStyle/>
          <a:p>
            <a:r>
              <a:rPr lang="en-US" dirty="0"/>
              <a:t>fiber or copper</a:t>
            </a:r>
          </a:p>
          <a:p>
            <a:r>
              <a:rPr lang="en-US" dirty="0"/>
              <a:t>(rarely, microwave)</a:t>
            </a:r>
          </a:p>
        </p:txBody>
      </p:sp>
      <p:cxnSp>
        <p:nvCxnSpPr>
          <p:cNvPr id="18" name="Elbow Connector 17"/>
          <p:cNvCxnSpPr/>
          <p:nvPr/>
        </p:nvCxnSpPr>
        <p:spPr>
          <a:xfrm>
            <a:off x="3343581" y="4930990"/>
            <a:ext cx="1210436" cy="12700"/>
          </a:xfrm>
          <a:prstGeom prst="bentConnector3">
            <a:avLst/>
          </a:prstGeom>
          <a:ln w="57150" cmpd="sng">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a:off x="5648970" y="5050044"/>
            <a:ext cx="1210436" cy="12700"/>
          </a:xfrm>
          <a:prstGeom prst="bentConnector3">
            <a:avLst/>
          </a:prstGeom>
          <a:ln w="57150" cmpd="sng">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67099" y="5862729"/>
            <a:ext cx="3840790" cy="646331"/>
          </a:xfrm>
          <a:prstGeom prst="rect">
            <a:avLst/>
          </a:prstGeom>
          <a:noFill/>
        </p:spPr>
        <p:txBody>
          <a:bodyPr wrap="none" rtlCol="0">
            <a:spAutoFit/>
          </a:bodyPr>
          <a:lstStyle/>
          <a:p>
            <a:r>
              <a:rPr lang="en-US" dirty="0"/>
              <a:t>“almost all networks are 99% wired”</a:t>
            </a:r>
          </a:p>
          <a:p>
            <a:r>
              <a:rPr lang="en-US" dirty="0"/>
              <a:t>exceptions?</a:t>
            </a:r>
          </a:p>
        </p:txBody>
      </p:sp>
    </p:spTree>
    <p:extLst>
      <p:ext uri="{BB962C8B-B14F-4D97-AF65-F5344CB8AC3E}">
        <p14:creationId xmlns:p14="http://schemas.microsoft.com/office/powerpoint/2010/main" val="1597482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1FBAF2C-1CCC-6049-B1B8-72F47B446142}"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58</a:t>
            </a:fld>
            <a:endParaRPr lang="en-US"/>
          </a:p>
        </p:txBody>
      </p:sp>
      <p:sp>
        <p:nvSpPr>
          <p:cNvPr id="2" name="Title 1"/>
          <p:cNvSpPr>
            <a:spLocks noGrp="1"/>
          </p:cNvSpPr>
          <p:nvPr>
            <p:ph type="title"/>
          </p:nvPr>
        </p:nvSpPr>
        <p:spPr/>
        <p:txBody>
          <a:bodyPr/>
          <a:lstStyle/>
          <a:p>
            <a:r>
              <a:rPr lang="en-US" dirty="0"/>
              <a:t>It’s all spectrum - phone</a:t>
            </a:r>
          </a:p>
        </p:txBody>
      </p:sp>
      <p:pic>
        <p:nvPicPr>
          <p:cNvPr id="6" name="Picture 5"/>
          <p:cNvPicPr>
            <a:picLocks noChangeAspect="1"/>
          </p:cNvPicPr>
          <p:nvPr/>
        </p:nvPicPr>
        <p:blipFill>
          <a:blip r:embed="rId3"/>
          <a:stretch>
            <a:fillRect/>
          </a:stretch>
        </p:blipFill>
        <p:spPr>
          <a:xfrm>
            <a:off x="1511300" y="1935935"/>
            <a:ext cx="6121400" cy="3568700"/>
          </a:xfrm>
          <a:prstGeom prst="rect">
            <a:avLst/>
          </a:prstGeom>
        </p:spPr>
      </p:pic>
    </p:spTree>
    <p:extLst>
      <p:ext uri="{BB962C8B-B14F-4D97-AF65-F5344CB8AC3E}">
        <p14:creationId xmlns:p14="http://schemas.microsoft.com/office/powerpoint/2010/main" val="2745636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C5E62DC-5109-A442-B6C5-766A187149FB}"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59</a:t>
            </a:fld>
            <a:endParaRPr lang="en-US"/>
          </a:p>
        </p:txBody>
      </p:sp>
      <p:sp>
        <p:nvSpPr>
          <p:cNvPr id="2" name="Title 1"/>
          <p:cNvSpPr>
            <a:spLocks noGrp="1"/>
          </p:cNvSpPr>
          <p:nvPr>
            <p:ph type="title"/>
          </p:nvPr>
        </p:nvSpPr>
        <p:spPr/>
        <p:txBody>
          <a:bodyPr/>
          <a:lstStyle/>
          <a:p>
            <a:r>
              <a:rPr lang="en-US" dirty="0"/>
              <a:t>It’s all spectrum - wires</a:t>
            </a:r>
          </a:p>
        </p:txBody>
      </p:sp>
      <p:pic>
        <p:nvPicPr>
          <p:cNvPr id="6" name="Picture 5"/>
          <p:cNvPicPr>
            <a:picLocks noChangeAspect="1"/>
          </p:cNvPicPr>
          <p:nvPr/>
        </p:nvPicPr>
        <p:blipFill>
          <a:blip r:embed="rId2"/>
          <a:stretch>
            <a:fillRect/>
          </a:stretch>
        </p:blipFill>
        <p:spPr>
          <a:xfrm>
            <a:off x="4286554" y="1756338"/>
            <a:ext cx="3551094" cy="177554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1014" y="2059102"/>
            <a:ext cx="1956290" cy="857973"/>
          </a:xfrm>
          <a:prstGeom prst="rect">
            <a:avLst/>
          </a:prstGeom>
        </p:spPr>
      </p:pic>
      <p:pic>
        <p:nvPicPr>
          <p:cNvPr id="8" name="Picture 7"/>
          <p:cNvPicPr>
            <a:picLocks noChangeAspect="1"/>
          </p:cNvPicPr>
          <p:nvPr/>
        </p:nvPicPr>
        <p:blipFill>
          <a:blip r:embed="rId4"/>
          <a:stretch>
            <a:fillRect/>
          </a:stretch>
        </p:blipFill>
        <p:spPr>
          <a:xfrm>
            <a:off x="4462338" y="3718981"/>
            <a:ext cx="3375310" cy="1299494"/>
          </a:xfrm>
          <a:prstGeom prst="rect">
            <a:avLst/>
          </a:prstGeom>
        </p:spPr>
      </p:pic>
      <p:pic>
        <p:nvPicPr>
          <p:cNvPr id="9" name="Picture 8"/>
          <p:cNvPicPr>
            <a:picLocks noChangeAspect="1"/>
          </p:cNvPicPr>
          <p:nvPr/>
        </p:nvPicPr>
        <p:blipFill>
          <a:blip r:embed="rId5"/>
          <a:stretch>
            <a:fillRect/>
          </a:stretch>
        </p:blipFill>
        <p:spPr>
          <a:xfrm>
            <a:off x="950528" y="3403456"/>
            <a:ext cx="2691698" cy="1615019"/>
          </a:xfrm>
          <a:prstGeom prst="rect">
            <a:avLst/>
          </a:prstGeom>
        </p:spPr>
      </p:pic>
      <p:pic>
        <p:nvPicPr>
          <p:cNvPr id="10" name="Picture 9"/>
          <p:cNvPicPr>
            <a:picLocks noChangeAspect="1"/>
          </p:cNvPicPr>
          <p:nvPr/>
        </p:nvPicPr>
        <p:blipFill>
          <a:blip r:embed="rId6"/>
          <a:stretch>
            <a:fillRect/>
          </a:stretch>
        </p:blipFill>
        <p:spPr>
          <a:xfrm>
            <a:off x="4462338" y="5146904"/>
            <a:ext cx="2578164" cy="1629550"/>
          </a:xfrm>
          <a:prstGeom prst="rect">
            <a:avLst/>
          </a:prstGeom>
        </p:spPr>
      </p:pic>
      <p:sp>
        <p:nvSpPr>
          <p:cNvPr id="11" name="TextBox 10"/>
          <p:cNvSpPr txBox="1"/>
          <p:nvPr/>
        </p:nvSpPr>
        <p:spPr>
          <a:xfrm>
            <a:off x="7016074" y="5301734"/>
            <a:ext cx="1643148" cy="369332"/>
          </a:xfrm>
          <a:prstGeom prst="rect">
            <a:avLst/>
          </a:prstGeom>
          <a:noFill/>
        </p:spPr>
        <p:txBody>
          <a:bodyPr wrap="none" rtlCol="0">
            <a:spAutoFit/>
          </a:bodyPr>
          <a:lstStyle/>
          <a:p>
            <a:r>
              <a:rPr lang="en-US" dirty="0"/>
              <a:t>200 - 347 THz </a:t>
            </a:r>
          </a:p>
        </p:txBody>
      </p:sp>
      <p:sp>
        <p:nvSpPr>
          <p:cNvPr id="12" name="TextBox 11"/>
          <p:cNvSpPr txBox="1"/>
          <p:nvPr/>
        </p:nvSpPr>
        <p:spPr>
          <a:xfrm>
            <a:off x="7820381" y="3942535"/>
            <a:ext cx="838841" cy="369332"/>
          </a:xfrm>
          <a:prstGeom prst="rect">
            <a:avLst/>
          </a:prstGeom>
          <a:noFill/>
        </p:spPr>
        <p:txBody>
          <a:bodyPr wrap="none" rtlCol="0">
            <a:spAutoFit/>
          </a:bodyPr>
          <a:lstStyle/>
          <a:p>
            <a:r>
              <a:rPr lang="en-US" dirty="0"/>
              <a:t>1 GHz</a:t>
            </a:r>
          </a:p>
        </p:txBody>
      </p:sp>
      <p:sp>
        <p:nvSpPr>
          <p:cNvPr id="13" name="TextBox 12"/>
          <p:cNvSpPr txBox="1"/>
          <p:nvPr/>
        </p:nvSpPr>
        <p:spPr>
          <a:xfrm>
            <a:off x="7947207" y="2535980"/>
            <a:ext cx="979956" cy="369332"/>
          </a:xfrm>
          <a:prstGeom prst="rect">
            <a:avLst/>
          </a:prstGeom>
          <a:noFill/>
        </p:spPr>
        <p:txBody>
          <a:bodyPr wrap="none" rtlCol="0">
            <a:spAutoFit/>
          </a:bodyPr>
          <a:lstStyle/>
          <a:p>
            <a:r>
              <a:rPr lang="en-US" dirty="0"/>
              <a:t>10 MHz</a:t>
            </a:r>
          </a:p>
        </p:txBody>
      </p:sp>
      <p:pic>
        <p:nvPicPr>
          <p:cNvPr id="14" name="Picture 13"/>
          <p:cNvPicPr>
            <a:picLocks noChangeAspect="1"/>
          </p:cNvPicPr>
          <p:nvPr/>
        </p:nvPicPr>
        <p:blipFill>
          <a:blip r:embed="rId7"/>
          <a:stretch>
            <a:fillRect/>
          </a:stretch>
        </p:blipFill>
        <p:spPr>
          <a:xfrm>
            <a:off x="732243" y="5212516"/>
            <a:ext cx="3207054" cy="1486907"/>
          </a:xfrm>
          <a:prstGeom prst="rect">
            <a:avLst/>
          </a:prstGeom>
        </p:spPr>
      </p:pic>
      <p:sp>
        <p:nvSpPr>
          <p:cNvPr id="15" name="TextBox 14"/>
          <p:cNvSpPr txBox="1"/>
          <p:nvPr/>
        </p:nvSpPr>
        <p:spPr>
          <a:xfrm>
            <a:off x="1072774" y="1874436"/>
            <a:ext cx="890463" cy="369332"/>
          </a:xfrm>
          <a:prstGeom prst="rect">
            <a:avLst/>
          </a:prstGeom>
          <a:noFill/>
        </p:spPr>
        <p:txBody>
          <a:bodyPr wrap="none" rtlCol="0">
            <a:spAutoFit/>
          </a:bodyPr>
          <a:lstStyle/>
          <a:p>
            <a:r>
              <a:rPr lang="en-US" dirty="0"/>
              <a:t>copper</a:t>
            </a:r>
          </a:p>
        </p:txBody>
      </p:sp>
      <p:sp>
        <p:nvSpPr>
          <p:cNvPr id="16" name="TextBox 15"/>
          <p:cNvSpPr txBox="1"/>
          <p:nvPr/>
        </p:nvSpPr>
        <p:spPr>
          <a:xfrm>
            <a:off x="8086109" y="1387006"/>
            <a:ext cx="774709" cy="369332"/>
          </a:xfrm>
          <a:prstGeom prst="rect">
            <a:avLst/>
          </a:prstGeom>
          <a:noFill/>
        </p:spPr>
        <p:txBody>
          <a:bodyPr wrap="none" rtlCol="0">
            <a:spAutoFit/>
          </a:bodyPr>
          <a:lstStyle/>
          <a:p>
            <a:r>
              <a:rPr lang="en-US" dirty="0"/>
              <a:t>4 kHz</a:t>
            </a:r>
          </a:p>
        </p:txBody>
      </p:sp>
    </p:spTree>
    <p:extLst>
      <p:ext uri="{BB962C8B-B14F-4D97-AF65-F5344CB8AC3E}">
        <p14:creationId xmlns:p14="http://schemas.microsoft.com/office/powerpoint/2010/main" val="617322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78994" y="1852352"/>
            <a:ext cx="7934906" cy="39147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Broadband, Internet, communications</a:t>
            </a:r>
          </a:p>
        </p:txBody>
      </p:sp>
      <p:sp>
        <p:nvSpPr>
          <p:cNvPr id="3" name="Date Placeholder 2"/>
          <p:cNvSpPr>
            <a:spLocks noGrp="1"/>
          </p:cNvSpPr>
          <p:nvPr>
            <p:ph type="dt" sz="half" idx="10"/>
          </p:nvPr>
        </p:nvSpPr>
        <p:spPr/>
        <p:txBody>
          <a:bodyPr/>
          <a:lstStyle/>
          <a:p>
            <a:fld id="{C80AB36C-7CFE-C142-8C33-E5A4D6AC2FCD}" type="datetime1">
              <a:rPr lang="en-US" smtClean="0"/>
              <a:t>2/1/19</a:t>
            </a:fld>
            <a:endParaRPr lang="en-US"/>
          </a:p>
        </p:txBody>
      </p:sp>
      <p:sp>
        <p:nvSpPr>
          <p:cNvPr id="12" name="Footer Placeholder 11"/>
          <p:cNvSpPr>
            <a:spLocks noGrp="1"/>
          </p:cNvSpPr>
          <p:nvPr>
            <p:ph type="ftr" sz="quarter" idx="11"/>
          </p:nvPr>
        </p:nvSpPr>
        <p:spPr/>
        <p:txBody>
          <a:bodyPr/>
          <a:lstStyle/>
          <a:p>
            <a:r>
              <a:rPr lang="en-US"/>
              <a:t>ITEP</a:t>
            </a:r>
          </a:p>
        </p:txBody>
      </p:sp>
      <p:sp>
        <p:nvSpPr>
          <p:cNvPr id="13" name="Slide Number Placeholder 12"/>
          <p:cNvSpPr>
            <a:spLocks noGrp="1"/>
          </p:cNvSpPr>
          <p:nvPr>
            <p:ph type="sldNum" sz="quarter" idx="12"/>
          </p:nvPr>
        </p:nvSpPr>
        <p:spPr/>
        <p:txBody>
          <a:bodyPr/>
          <a:lstStyle/>
          <a:p>
            <a:fld id="{1DFC704A-5905-BB45-B847-BB7C2C18A0C5}" type="slidenum">
              <a:rPr lang="en-US" smtClean="0"/>
              <a:t>6</a:t>
            </a:fld>
            <a:endParaRPr lang="en-US"/>
          </a:p>
        </p:txBody>
      </p:sp>
      <p:sp>
        <p:nvSpPr>
          <p:cNvPr id="4" name="Oval 3"/>
          <p:cNvSpPr/>
          <p:nvPr/>
        </p:nvSpPr>
        <p:spPr>
          <a:xfrm>
            <a:off x="2635419" y="2291570"/>
            <a:ext cx="3590282" cy="23011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2864586" y="2874010"/>
            <a:ext cx="3170143" cy="1594551"/>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Broadband (Internet, EU NGA)</a:t>
            </a:r>
          </a:p>
        </p:txBody>
      </p:sp>
      <p:sp>
        <p:nvSpPr>
          <p:cNvPr id="7" name="TextBox 6"/>
          <p:cNvSpPr txBox="1"/>
          <p:nvPr/>
        </p:nvSpPr>
        <p:spPr>
          <a:xfrm>
            <a:off x="3638027" y="2406148"/>
            <a:ext cx="877614" cy="369332"/>
          </a:xfrm>
          <a:prstGeom prst="rect">
            <a:avLst/>
          </a:prstGeom>
          <a:noFill/>
        </p:spPr>
        <p:txBody>
          <a:bodyPr wrap="none" rtlCol="0">
            <a:spAutoFit/>
          </a:bodyPr>
          <a:lstStyle/>
          <a:p>
            <a:r>
              <a:rPr lang="en-US" dirty="0"/>
              <a:t>dial-up</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5804" y="4592688"/>
            <a:ext cx="1171394" cy="117442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6419" y="4468561"/>
            <a:ext cx="1306373" cy="117442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8460" y="2406148"/>
            <a:ext cx="1122869" cy="1122869"/>
          </a:xfrm>
          <a:prstGeom prst="rect">
            <a:avLst/>
          </a:prstGeom>
        </p:spPr>
      </p:pic>
      <p:pic>
        <p:nvPicPr>
          <p:cNvPr id="11" name="Picture 10"/>
          <p:cNvPicPr>
            <a:picLocks noChangeAspect="1"/>
          </p:cNvPicPr>
          <p:nvPr/>
        </p:nvPicPr>
        <p:blipFill>
          <a:blip r:embed="rId5"/>
          <a:stretch>
            <a:fillRect/>
          </a:stretch>
        </p:blipFill>
        <p:spPr>
          <a:xfrm>
            <a:off x="6832595" y="4016011"/>
            <a:ext cx="1660183" cy="1626979"/>
          </a:xfrm>
          <a:prstGeom prst="rect">
            <a:avLst/>
          </a:prstGeom>
        </p:spPr>
      </p:pic>
      <p:sp>
        <p:nvSpPr>
          <p:cNvPr id="14" name="TextBox 13"/>
          <p:cNvSpPr txBox="1"/>
          <p:nvPr/>
        </p:nvSpPr>
        <p:spPr>
          <a:xfrm>
            <a:off x="6962445" y="2221482"/>
            <a:ext cx="672029" cy="369332"/>
          </a:xfrm>
          <a:prstGeom prst="rect">
            <a:avLst/>
          </a:prstGeom>
          <a:noFill/>
        </p:spPr>
        <p:txBody>
          <a:bodyPr wrap="none" rtlCol="0">
            <a:spAutoFit/>
          </a:bodyPr>
          <a:lstStyle/>
          <a:p>
            <a:r>
              <a:rPr lang="en-US" dirty="0"/>
              <a:t>LMR</a:t>
            </a:r>
          </a:p>
        </p:txBody>
      </p:sp>
      <p:pic>
        <p:nvPicPr>
          <p:cNvPr id="15" name="Picture 14"/>
          <p:cNvPicPr>
            <a:picLocks noChangeAspect="1"/>
          </p:cNvPicPr>
          <p:nvPr/>
        </p:nvPicPr>
        <p:blipFill>
          <a:blip r:embed="rId6"/>
          <a:stretch>
            <a:fillRect/>
          </a:stretch>
        </p:blipFill>
        <p:spPr>
          <a:xfrm>
            <a:off x="932115" y="2740631"/>
            <a:ext cx="1448608" cy="1453453"/>
          </a:xfrm>
          <a:prstGeom prst="rect">
            <a:avLst/>
          </a:prstGeom>
        </p:spPr>
      </p:pic>
      <p:sp>
        <p:nvSpPr>
          <p:cNvPr id="17" name="TextBox 16"/>
          <p:cNvSpPr txBox="1"/>
          <p:nvPr/>
        </p:nvSpPr>
        <p:spPr>
          <a:xfrm>
            <a:off x="6721098" y="3762095"/>
            <a:ext cx="1205779" cy="253916"/>
          </a:xfrm>
          <a:prstGeom prst="rect">
            <a:avLst/>
          </a:prstGeom>
          <a:noFill/>
        </p:spPr>
        <p:txBody>
          <a:bodyPr wrap="none" rtlCol="0">
            <a:spAutoFit/>
          </a:bodyPr>
          <a:lstStyle/>
          <a:p>
            <a:r>
              <a:rPr lang="en-US" sz="1050"/>
              <a:t>LEO, MEO, GEO</a:t>
            </a:r>
          </a:p>
        </p:txBody>
      </p:sp>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25715" y="5061118"/>
            <a:ext cx="1902238" cy="1411997"/>
          </a:xfrm>
          <a:prstGeom prst="rect">
            <a:avLst/>
          </a:prstGeom>
        </p:spPr>
      </p:pic>
    </p:spTree>
    <p:extLst>
      <p:ext uri="{BB962C8B-B14F-4D97-AF65-F5344CB8AC3E}">
        <p14:creationId xmlns:p14="http://schemas.microsoft.com/office/powerpoint/2010/main" val="2825231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21AD9667-B25E-1A4D-8C3D-020365BE7C6E}" type="datetime1">
              <a:rPr lang="en-US" smtClean="0"/>
              <a:t>2/1/19</a:t>
            </a:fld>
            <a:endParaRPr lang="en-US"/>
          </a:p>
        </p:txBody>
      </p:sp>
      <p:sp>
        <p:nvSpPr>
          <p:cNvPr id="3" name="Footer Placeholder 2"/>
          <p:cNvSpPr>
            <a:spLocks noGrp="1"/>
          </p:cNvSpPr>
          <p:nvPr>
            <p:ph type="ftr" sz="quarter" idx="11"/>
          </p:nvPr>
        </p:nvSpPr>
        <p:spPr/>
        <p:txBody>
          <a:bodyPr/>
          <a:lstStyle/>
          <a:p>
            <a:r>
              <a:rPr lang="pt-BR"/>
              <a:t>ITEP</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60</a:t>
            </a:fld>
            <a:endParaRPr lang="en-US"/>
          </a:p>
        </p:txBody>
      </p:sp>
      <p:sp>
        <p:nvSpPr>
          <p:cNvPr id="2" name="Title 1"/>
          <p:cNvSpPr>
            <a:spLocks noGrp="1"/>
          </p:cNvSpPr>
          <p:nvPr>
            <p:ph type="title"/>
          </p:nvPr>
        </p:nvSpPr>
        <p:spPr/>
        <p:txBody>
          <a:bodyPr/>
          <a:lstStyle/>
          <a:p>
            <a:r>
              <a:rPr lang="en-US" dirty="0"/>
              <a:t>Classical division of spectrum</a:t>
            </a:r>
          </a:p>
        </p:txBody>
      </p:sp>
      <p:graphicFrame>
        <p:nvGraphicFramePr>
          <p:cNvPr id="5" name="Table 4"/>
          <p:cNvGraphicFramePr>
            <a:graphicFrameLocks noGrp="1"/>
          </p:cNvGraphicFramePr>
          <p:nvPr>
            <p:extLst/>
          </p:nvPr>
        </p:nvGraphicFramePr>
        <p:xfrm>
          <a:off x="630316" y="1808356"/>
          <a:ext cx="8140820" cy="3469640"/>
        </p:xfrm>
        <a:graphic>
          <a:graphicData uri="http://schemas.openxmlformats.org/drawingml/2006/table">
            <a:tbl>
              <a:tblPr firstRow="1" bandRow="1">
                <a:tableStyleId>{5C22544A-7EE6-4342-B048-85BDC9FD1C3A}</a:tableStyleId>
              </a:tblPr>
              <a:tblGrid>
                <a:gridCol w="754600">
                  <a:extLst>
                    <a:ext uri="{9D8B030D-6E8A-4147-A177-3AD203B41FA5}">
                      <a16:colId xmlns:a16="http://schemas.microsoft.com/office/drawing/2014/main" val="20000"/>
                    </a:ext>
                  </a:extLst>
                </a:gridCol>
                <a:gridCol w="1482571">
                  <a:extLst>
                    <a:ext uri="{9D8B030D-6E8A-4147-A177-3AD203B41FA5}">
                      <a16:colId xmlns:a16="http://schemas.microsoft.com/office/drawing/2014/main" val="20001"/>
                    </a:ext>
                  </a:extLst>
                </a:gridCol>
                <a:gridCol w="1358284">
                  <a:extLst>
                    <a:ext uri="{9D8B030D-6E8A-4147-A177-3AD203B41FA5}">
                      <a16:colId xmlns:a16="http://schemas.microsoft.com/office/drawing/2014/main" val="20002"/>
                    </a:ext>
                  </a:extLst>
                </a:gridCol>
                <a:gridCol w="4545365">
                  <a:extLst>
                    <a:ext uri="{9D8B030D-6E8A-4147-A177-3AD203B41FA5}">
                      <a16:colId xmlns:a16="http://schemas.microsoft.com/office/drawing/2014/main" val="20003"/>
                    </a:ext>
                  </a:extLst>
                </a:gridCol>
              </a:tblGrid>
              <a:tr h="370840">
                <a:tc>
                  <a:txBody>
                    <a:bodyPr/>
                    <a:lstStyle/>
                    <a:p>
                      <a:r>
                        <a:rPr lang="en-US" dirty="0"/>
                        <a:t>Band</a:t>
                      </a:r>
                    </a:p>
                  </a:txBody>
                  <a:tcPr/>
                </a:tc>
                <a:tc>
                  <a:txBody>
                    <a:bodyPr/>
                    <a:lstStyle/>
                    <a:p>
                      <a:r>
                        <a:rPr lang="en-US" dirty="0"/>
                        <a:t>range</a:t>
                      </a:r>
                    </a:p>
                  </a:txBody>
                  <a:tcPr/>
                </a:tc>
                <a:tc>
                  <a:txBody>
                    <a:bodyPr/>
                    <a:lstStyle/>
                    <a:p>
                      <a:r>
                        <a:rPr lang="en-US" dirty="0"/>
                        <a:t>commonly called</a:t>
                      </a:r>
                    </a:p>
                  </a:txBody>
                  <a:tcPr/>
                </a:tc>
                <a:tc>
                  <a:txBody>
                    <a:bodyPr/>
                    <a:lstStyle/>
                    <a:p>
                      <a:r>
                        <a:rPr lang="en-US" dirty="0"/>
                        <a:t>sample current usage</a:t>
                      </a:r>
                    </a:p>
                  </a:txBody>
                  <a:tcPr/>
                </a:tc>
                <a:extLst>
                  <a:ext uri="{0D108BD9-81ED-4DB2-BD59-A6C34878D82A}">
                    <a16:rowId xmlns:a16="http://schemas.microsoft.com/office/drawing/2014/main" val="10000"/>
                  </a:ext>
                </a:extLst>
              </a:tr>
              <a:tr h="370840">
                <a:tc>
                  <a:txBody>
                    <a:bodyPr/>
                    <a:lstStyle/>
                    <a:p>
                      <a:r>
                        <a:rPr lang="en-US" dirty="0"/>
                        <a:t>VLF</a:t>
                      </a:r>
                    </a:p>
                  </a:txBody>
                  <a:tcPr/>
                </a:tc>
                <a:tc>
                  <a:txBody>
                    <a:bodyPr/>
                    <a:lstStyle/>
                    <a:p>
                      <a:r>
                        <a:rPr lang="en-US" dirty="0"/>
                        <a:t>3-30</a:t>
                      </a:r>
                      <a:r>
                        <a:rPr lang="en-US" baseline="0" dirty="0"/>
                        <a:t> kHz</a:t>
                      </a:r>
                      <a:endParaRPr lang="en-US" dirty="0"/>
                    </a:p>
                  </a:txBody>
                  <a:tcPr/>
                </a:tc>
                <a:tc>
                  <a:txBody>
                    <a:bodyPr/>
                    <a:lstStyle/>
                    <a:p>
                      <a:endParaRPr lang="en-US" dirty="0"/>
                    </a:p>
                  </a:txBody>
                  <a:tcPr/>
                </a:tc>
                <a:tc>
                  <a:txBody>
                    <a:bodyPr/>
                    <a:lstStyle/>
                    <a:p>
                      <a:r>
                        <a:rPr lang="en-US" dirty="0"/>
                        <a:t>navigation, submarine</a:t>
                      </a:r>
                    </a:p>
                  </a:txBody>
                  <a:tcPr/>
                </a:tc>
                <a:extLst>
                  <a:ext uri="{0D108BD9-81ED-4DB2-BD59-A6C34878D82A}">
                    <a16:rowId xmlns:a16="http://schemas.microsoft.com/office/drawing/2014/main" val="10001"/>
                  </a:ext>
                </a:extLst>
              </a:tr>
              <a:tr h="370840">
                <a:tc>
                  <a:txBody>
                    <a:bodyPr/>
                    <a:lstStyle/>
                    <a:p>
                      <a:r>
                        <a:rPr lang="en-US" dirty="0"/>
                        <a:t>LF</a:t>
                      </a:r>
                    </a:p>
                  </a:txBody>
                  <a:tcPr/>
                </a:tc>
                <a:tc>
                  <a:txBody>
                    <a:bodyPr/>
                    <a:lstStyle/>
                    <a:p>
                      <a:r>
                        <a:rPr lang="en-US" dirty="0"/>
                        <a:t>30-300</a:t>
                      </a:r>
                      <a:r>
                        <a:rPr lang="en-US" baseline="0" dirty="0"/>
                        <a:t> kHz</a:t>
                      </a:r>
                      <a:endParaRPr lang="en-US" dirty="0"/>
                    </a:p>
                  </a:txBody>
                  <a:tcPr/>
                </a:tc>
                <a:tc>
                  <a:txBody>
                    <a:bodyPr/>
                    <a:lstStyle/>
                    <a:p>
                      <a:endParaRPr lang="en-US"/>
                    </a:p>
                  </a:txBody>
                  <a:tcPr/>
                </a:tc>
                <a:tc>
                  <a:txBody>
                    <a:bodyPr/>
                    <a:lstStyle/>
                    <a:p>
                      <a:r>
                        <a:rPr lang="en-US" dirty="0"/>
                        <a:t>WWVB</a:t>
                      </a:r>
                      <a:r>
                        <a:rPr lang="en-US" baseline="0" dirty="0"/>
                        <a:t> (clock 60 kHz)</a:t>
                      </a:r>
                      <a:endParaRPr lang="en-US" dirty="0"/>
                    </a:p>
                  </a:txBody>
                  <a:tcPr/>
                </a:tc>
                <a:extLst>
                  <a:ext uri="{0D108BD9-81ED-4DB2-BD59-A6C34878D82A}">
                    <a16:rowId xmlns:a16="http://schemas.microsoft.com/office/drawing/2014/main" val="10002"/>
                  </a:ext>
                </a:extLst>
              </a:tr>
              <a:tr h="370840">
                <a:tc>
                  <a:txBody>
                    <a:bodyPr/>
                    <a:lstStyle/>
                    <a:p>
                      <a:r>
                        <a:rPr lang="en-US" dirty="0"/>
                        <a:t>MF</a:t>
                      </a:r>
                    </a:p>
                  </a:txBody>
                  <a:tcPr/>
                </a:tc>
                <a:tc>
                  <a:txBody>
                    <a:bodyPr/>
                    <a:lstStyle/>
                    <a:p>
                      <a:r>
                        <a:rPr lang="en-US" dirty="0"/>
                        <a:t>300-3</a:t>
                      </a:r>
                      <a:r>
                        <a:rPr lang="en-US" baseline="0" dirty="0"/>
                        <a:t> MHz</a:t>
                      </a:r>
                      <a:endParaRPr lang="en-US" dirty="0"/>
                    </a:p>
                  </a:txBody>
                  <a:tcPr/>
                </a:tc>
                <a:tc>
                  <a:txBody>
                    <a:bodyPr/>
                    <a:lstStyle/>
                    <a:p>
                      <a:endParaRPr lang="en-US"/>
                    </a:p>
                  </a:txBody>
                  <a:tcPr/>
                </a:tc>
                <a:tc>
                  <a:txBody>
                    <a:bodyPr/>
                    <a:lstStyle/>
                    <a:p>
                      <a:r>
                        <a:rPr lang="en-US" dirty="0"/>
                        <a:t>AM radio</a:t>
                      </a:r>
                    </a:p>
                  </a:txBody>
                  <a:tcPr/>
                </a:tc>
                <a:extLst>
                  <a:ext uri="{0D108BD9-81ED-4DB2-BD59-A6C34878D82A}">
                    <a16:rowId xmlns:a16="http://schemas.microsoft.com/office/drawing/2014/main" val="10003"/>
                  </a:ext>
                </a:extLst>
              </a:tr>
              <a:tr h="370840">
                <a:tc>
                  <a:txBody>
                    <a:bodyPr/>
                    <a:lstStyle/>
                    <a:p>
                      <a:r>
                        <a:rPr lang="en-US" dirty="0"/>
                        <a:t>HF</a:t>
                      </a:r>
                    </a:p>
                  </a:txBody>
                  <a:tcPr/>
                </a:tc>
                <a:tc>
                  <a:txBody>
                    <a:bodyPr/>
                    <a:lstStyle/>
                    <a:p>
                      <a:r>
                        <a:rPr lang="en-US" dirty="0"/>
                        <a:t>3-30 MHz</a:t>
                      </a:r>
                    </a:p>
                  </a:txBody>
                  <a:tcPr/>
                </a:tc>
                <a:tc>
                  <a:txBody>
                    <a:bodyPr/>
                    <a:lstStyle/>
                    <a:p>
                      <a:endParaRPr lang="en-US"/>
                    </a:p>
                  </a:txBody>
                  <a:tcPr/>
                </a:tc>
                <a:tc>
                  <a:txBody>
                    <a:bodyPr/>
                    <a:lstStyle/>
                    <a:p>
                      <a:r>
                        <a:rPr lang="en-US" dirty="0"/>
                        <a:t>short wave radio</a:t>
                      </a:r>
                    </a:p>
                  </a:txBody>
                  <a:tcPr/>
                </a:tc>
                <a:extLst>
                  <a:ext uri="{0D108BD9-81ED-4DB2-BD59-A6C34878D82A}">
                    <a16:rowId xmlns:a16="http://schemas.microsoft.com/office/drawing/2014/main" val="10004"/>
                  </a:ext>
                </a:extLst>
              </a:tr>
              <a:tr h="370840">
                <a:tc>
                  <a:txBody>
                    <a:bodyPr/>
                    <a:lstStyle/>
                    <a:p>
                      <a:r>
                        <a:rPr lang="en-US" dirty="0"/>
                        <a:t>VHF</a:t>
                      </a:r>
                    </a:p>
                  </a:txBody>
                  <a:tcPr/>
                </a:tc>
                <a:tc>
                  <a:txBody>
                    <a:bodyPr/>
                    <a:lstStyle/>
                    <a:p>
                      <a:r>
                        <a:rPr lang="en-US" dirty="0"/>
                        <a:t>30-300</a:t>
                      </a:r>
                      <a:r>
                        <a:rPr lang="en-US" baseline="0" dirty="0"/>
                        <a:t> MHz</a:t>
                      </a:r>
                      <a:endParaRPr lang="en-US" dirty="0"/>
                    </a:p>
                  </a:txBody>
                  <a:tcPr/>
                </a:tc>
                <a:tc>
                  <a:txBody>
                    <a:bodyPr/>
                    <a:lstStyle/>
                    <a:p>
                      <a:endParaRPr lang="en-US" dirty="0"/>
                    </a:p>
                  </a:txBody>
                  <a:tcPr/>
                </a:tc>
                <a:tc>
                  <a:txBody>
                    <a:bodyPr/>
                    <a:lstStyle/>
                    <a:p>
                      <a:r>
                        <a:rPr lang="en-US" dirty="0"/>
                        <a:t>TV</a:t>
                      </a:r>
                      <a:r>
                        <a:rPr lang="en-US" baseline="0" dirty="0"/>
                        <a:t> 2-6, 7-13, FM radio, CB, LMR</a:t>
                      </a:r>
                      <a:endParaRPr lang="en-US" dirty="0"/>
                    </a:p>
                  </a:txBody>
                  <a:tcPr/>
                </a:tc>
                <a:extLst>
                  <a:ext uri="{0D108BD9-81ED-4DB2-BD59-A6C34878D82A}">
                    <a16:rowId xmlns:a16="http://schemas.microsoft.com/office/drawing/2014/main" val="10005"/>
                  </a:ext>
                </a:extLst>
              </a:tr>
              <a:tr h="370840">
                <a:tc>
                  <a:txBody>
                    <a:bodyPr/>
                    <a:lstStyle/>
                    <a:p>
                      <a:r>
                        <a:rPr lang="en-US" dirty="0"/>
                        <a:t>UHF</a:t>
                      </a:r>
                    </a:p>
                  </a:txBody>
                  <a:tcPr/>
                </a:tc>
                <a:tc>
                  <a:txBody>
                    <a:bodyPr/>
                    <a:lstStyle/>
                    <a:p>
                      <a:r>
                        <a:rPr lang="en-US" dirty="0"/>
                        <a:t>0.3</a:t>
                      </a:r>
                      <a:r>
                        <a:rPr lang="en-US" baseline="0" dirty="0"/>
                        <a:t>-3 GHz</a:t>
                      </a:r>
                      <a:endParaRPr lang="en-US" dirty="0"/>
                    </a:p>
                  </a:txBody>
                  <a:tcPr/>
                </a:tc>
                <a:tc>
                  <a:txBody>
                    <a:bodyPr/>
                    <a:lstStyle/>
                    <a:p>
                      <a:endParaRPr lang="en-US" dirty="0"/>
                    </a:p>
                  </a:txBody>
                  <a:tcPr/>
                </a:tc>
                <a:tc>
                  <a:txBody>
                    <a:bodyPr/>
                    <a:lstStyle/>
                    <a:p>
                      <a:r>
                        <a:rPr lang="en-US" dirty="0"/>
                        <a:t>LMR, TV 14-50, cellular</a:t>
                      </a:r>
                      <a:r>
                        <a:rPr lang="en-US" baseline="0" dirty="0"/>
                        <a:t>, Wi-Fi</a:t>
                      </a:r>
                      <a:endParaRPr lang="en-US" dirty="0"/>
                    </a:p>
                  </a:txBody>
                  <a:tcPr/>
                </a:tc>
                <a:extLst>
                  <a:ext uri="{0D108BD9-81ED-4DB2-BD59-A6C34878D82A}">
                    <a16:rowId xmlns:a16="http://schemas.microsoft.com/office/drawing/2014/main" val="10006"/>
                  </a:ext>
                </a:extLst>
              </a:tr>
              <a:tr h="370840">
                <a:tc>
                  <a:txBody>
                    <a:bodyPr/>
                    <a:lstStyle/>
                    <a:p>
                      <a:r>
                        <a:rPr lang="en-US" dirty="0"/>
                        <a:t>SHF</a:t>
                      </a:r>
                    </a:p>
                  </a:txBody>
                  <a:tcPr/>
                </a:tc>
                <a:tc>
                  <a:txBody>
                    <a:bodyPr/>
                    <a:lstStyle/>
                    <a:p>
                      <a:r>
                        <a:rPr lang="en-US" dirty="0"/>
                        <a:t>3-3</a:t>
                      </a:r>
                      <a:r>
                        <a:rPr lang="en-US" baseline="0" dirty="0"/>
                        <a:t>0 GHz</a:t>
                      </a:r>
                      <a:endParaRPr lang="en-US" dirty="0"/>
                    </a:p>
                  </a:txBody>
                  <a:tcPr/>
                </a:tc>
                <a:tc>
                  <a:txBody>
                    <a:bodyPr/>
                    <a:lstStyle/>
                    <a:p>
                      <a:r>
                        <a:rPr lang="en-US" dirty="0"/>
                        <a:t>microwave</a:t>
                      </a:r>
                    </a:p>
                  </a:txBody>
                  <a:tcPr/>
                </a:tc>
                <a:tc>
                  <a:txBody>
                    <a:bodyPr/>
                    <a:lstStyle/>
                    <a:p>
                      <a:r>
                        <a:rPr lang="en-US" dirty="0"/>
                        <a:t>radars, Wi-Fi</a:t>
                      </a:r>
                    </a:p>
                  </a:txBody>
                  <a:tcPr/>
                </a:tc>
                <a:extLst>
                  <a:ext uri="{0D108BD9-81ED-4DB2-BD59-A6C34878D82A}">
                    <a16:rowId xmlns:a16="http://schemas.microsoft.com/office/drawing/2014/main" val="10007"/>
                  </a:ext>
                </a:extLst>
              </a:tr>
              <a:tr h="370840">
                <a:tc>
                  <a:txBody>
                    <a:bodyPr/>
                    <a:lstStyle/>
                    <a:p>
                      <a:r>
                        <a:rPr lang="en-US" dirty="0"/>
                        <a:t>EHF</a:t>
                      </a:r>
                    </a:p>
                  </a:txBody>
                  <a:tcPr/>
                </a:tc>
                <a:tc>
                  <a:txBody>
                    <a:bodyPr/>
                    <a:lstStyle/>
                    <a:p>
                      <a:r>
                        <a:rPr lang="en-US" dirty="0"/>
                        <a:t>30-300 GHz</a:t>
                      </a:r>
                    </a:p>
                  </a:txBody>
                  <a:tcPr/>
                </a:tc>
                <a:tc>
                  <a:txBody>
                    <a:bodyPr/>
                    <a:lstStyle/>
                    <a:p>
                      <a:r>
                        <a:rPr lang="en-US" dirty="0" err="1"/>
                        <a:t>mmWave</a:t>
                      </a:r>
                      <a:endParaRPr lang="en-US" dirty="0"/>
                    </a:p>
                  </a:txBody>
                  <a:tcPr/>
                </a:tc>
                <a:tc>
                  <a:txBody>
                    <a:bodyPr/>
                    <a:lstStyle/>
                    <a:p>
                      <a:r>
                        <a:rPr lang="en-US" dirty="0"/>
                        <a:t>radars, satellite, p2p links</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08881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B20BEE-51FB-1945-8448-929561E393FC}" type="datetime1">
              <a:rPr lang="en-US" smtClean="0"/>
              <a:t>2/1/19</a:t>
            </a:fld>
            <a:endParaRPr lang="en-US"/>
          </a:p>
        </p:txBody>
      </p:sp>
      <p:sp>
        <p:nvSpPr>
          <p:cNvPr id="2" name="Footer Placeholder 1"/>
          <p:cNvSpPr>
            <a:spLocks noGrp="1"/>
          </p:cNvSpPr>
          <p:nvPr>
            <p:ph type="ftr" sz="quarter" idx="11"/>
          </p:nvPr>
        </p:nvSpPr>
        <p:spPr/>
        <p:txBody>
          <a:bodyPr/>
          <a:lstStyle/>
          <a:p>
            <a:r>
              <a:rPr lang="pt-BR"/>
              <a:t>ITEP</a:t>
            </a:r>
            <a:endParaRPr lang="en-US"/>
          </a:p>
        </p:txBody>
      </p:sp>
      <p:sp>
        <p:nvSpPr>
          <p:cNvPr id="37889"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800">
                <a:solidFill>
                  <a:schemeClr val="tx1"/>
                </a:solidFill>
                <a:latin typeface="Calibri" charset="0"/>
                <a:ea typeface="MS PGothic" charset="0"/>
                <a:cs typeface="MS PGothic" charset="0"/>
              </a:defRPr>
            </a:lvl1pPr>
            <a:lvl2pPr marL="557213" indent="-214313" eaLnBrk="0" hangingPunct="0">
              <a:defRPr sz="1800">
                <a:solidFill>
                  <a:schemeClr val="tx1"/>
                </a:solidFill>
                <a:latin typeface="Calibri" charset="0"/>
                <a:ea typeface="MS PGothic" charset="0"/>
                <a:cs typeface="MS PGothic" charset="0"/>
              </a:defRPr>
            </a:lvl2pPr>
            <a:lvl3pPr marL="857250" indent="-171450" eaLnBrk="0" hangingPunct="0">
              <a:defRPr sz="1800">
                <a:solidFill>
                  <a:schemeClr val="tx1"/>
                </a:solidFill>
                <a:latin typeface="Calibri" charset="0"/>
                <a:ea typeface="MS PGothic" charset="0"/>
                <a:cs typeface="MS PGothic" charset="0"/>
              </a:defRPr>
            </a:lvl3pPr>
            <a:lvl4pPr marL="1200150" indent="-171450" eaLnBrk="0" hangingPunct="0">
              <a:defRPr sz="1800">
                <a:solidFill>
                  <a:schemeClr val="tx1"/>
                </a:solidFill>
                <a:latin typeface="Calibri" charset="0"/>
                <a:ea typeface="MS PGothic" charset="0"/>
                <a:cs typeface="MS PGothic" charset="0"/>
              </a:defRPr>
            </a:lvl4pPr>
            <a:lvl5pPr marL="1543050" indent="-171450" eaLnBrk="0" hangingPunct="0">
              <a:defRPr sz="1800">
                <a:solidFill>
                  <a:schemeClr val="tx1"/>
                </a:solidFill>
                <a:latin typeface="Calibri" charset="0"/>
                <a:ea typeface="MS PGothic" charset="0"/>
                <a:cs typeface="MS PGothic" charset="0"/>
              </a:defRPr>
            </a:lvl5pPr>
            <a:lvl6pPr marL="1885950" indent="-171450" eaLnBrk="0" fontAlgn="base" hangingPunct="0">
              <a:spcBef>
                <a:spcPct val="0"/>
              </a:spcBef>
              <a:spcAft>
                <a:spcPct val="0"/>
              </a:spcAft>
              <a:defRPr sz="1800">
                <a:solidFill>
                  <a:schemeClr val="tx1"/>
                </a:solidFill>
                <a:latin typeface="Calibri" charset="0"/>
                <a:ea typeface="MS PGothic" charset="0"/>
                <a:cs typeface="MS PGothic" charset="0"/>
              </a:defRPr>
            </a:lvl6pPr>
            <a:lvl7pPr marL="2228850" indent="-171450" eaLnBrk="0" fontAlgn="base" hangingPunct="0">
              <a:spcBef>
                <a:spcPct val="0"/>
              </a:spcBef>
              <a:spcAft>
                <a:spcPct val="0"/>
              </a:spcAft>
              <a:defRPr sz="1800">
                <a:solidFill>
                  <a:schemeClr val="tx1"/>
                </a:solidFill>
                <a:latin typeface="Calibri" charset="0"/>
                <a:ea typeface="MS PGothic" charset="0"/>
                <a:cs typeface="MS PGothic" charset="0"/>
              </a:defRPr>
            </a:lvl7pPr>
            <a:lvl8pPr marL="2571750" indent="-171450" eaLnBrk="0" fontAlgn="base" hangingPunct="0">
              <a:spcBef>
                <a:spcPct val="0"/>
              </a:spcBef>
              <a:spcAft>
                <a:spcPct val="0"/>
              </a:spcAft>
              <a:defRPr sz="1800">
                <a:solidFill>
                  <a:schemeClr val="tx1"/>
                </a:solidFill>
                <a:latin typeface="Calibri" charset="0"/>
                <a:ea typeface="MS PGothic" charset="0"/>
                <a:cs typeface="MS PGothic" charset="0"/>
              </a:defRPr>
            </a:lvl8pPr>
            <a:lvl9pPr marL="2914650" indent="-171450" eaLnBrk="0" fontAlgn="base" hangingPunct="0">
              <a:spcBef>
                <a:spcPct val="0"/>
              </a:spcBef>
              <a:spcAft>
                <a:spcPct val="0"/>
              </a:spcAft>
              <a:defRPr sz="1800">
                <a:solidFill>
                  <a:schemeClr val="tx1"/>
                </a:solidFill>
                <a:latin typeface="Calibri" charset="0"/>
                <a:ea typeface="MS PGothic" charset="0"/>
                <a:cs typeface="MS PGothic" charset="0"/>
              </a:defRPr>
            </a:lvl9pPr>
          </a:lstStyle>
          <a:p>
            <a:pPr eaLnBrk="1" hangingPunct="1"/>
            <a:fld id="{F5DA5187-7A20-474F-BAF6-53B9C70BD4AB}" type="slidenum">
              <a:rPr lang="en-US" sz="1050">
                <a:solidFill>
                  <a:srgbClr val="FFFFFF"/>
                </a:solidFill>
              </a:rPr>
              <a:pPr eaLnBrk="1" hangingPunct="1"/>
              <a:t>61</a:t>
            </a:fld>
            <a:endParaRPr lang="en-US" sz="1050">
              <a:solidFill>
                <a:srgbClr val="FFFFFF"/>
              </a:solidFill>
            </a:endParaRPr>
          </a:p>
        </p:txBody>
      </p:sp>
      <p:pic>
        <p:nvPicPr>
          <p:cNvPr id="3789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657351"/>
            <a:ext cx="6858000" cy="4140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88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00D788-B698-D74A-99FD-0072B4168A0E}" type="datetime1">
              <a:rPr lang="en-US" smtClean="0"/>
              <a:t>2/1/19</a:t>
            </a:fld>
            <a:endParaRPr lang="en-US"/>
          </a:p>
        </p:txBody>
      </p:sp>
      <p:sp>
        <p:nvSpPr>
          <p:cNvPr id="2" name="Footer Placeholder 1"/>
          <p:cNvSpPr>
            <a:spLocks noGrp="1"/>
          </p:cNvSpPr>
          <p:nvPr>
            <p:ph type="ftr" sz="quarter" idx="11"/>
          </p:nvPr>
        </p:nvSpPr>
        <p:spPr/>
        <p:txBody>
          <a:bodyPr/>
          <a:lstStyle/>
          <a:p>
            <a:r>
              <a:rPr lang="pt-BR"/>
              <a:t>ITEP</a:t>
            </a:r>
            <a:endParaRPr lang="en-US"/>
          </a:p>
        </p:txBody>
      </p:sp>
      <p:sp>
        <p:nvSpPr>
          <p:cNvPr id="5" name="Slide Number Placeholder 4"/>
          <p:cNvSpPr>
            <a:spLocks noGrp="1"/>
          </p:cNvSpPr>
          <p:nvPr>
            <p:ph type="sldNum" sz="quarter" idx="12"/>
          </p:nvPr>
        </p:nvSpPr>
        <p:spPr/>
        <p:txBody>
          <a:bodyPr/>
          <a:lstStyle/>
          <a:p>
            <a:fld id="{45C724A0-5713-9C4B-8EEA-420FE26C46C5}" type="slidenum">
              <a:rPr lang="en-US" smtClean="0"/>
              <a:t>62</a:t>
            </a:fld>
            <a:endParaRPr lang="en-US"/>
          </a:p>
        </p:txBody>
      </p:sp>
      <p:sp>
        <p:nvSpPr>
          <p:cNvPr id="6" name="Title 5"/>
          <p:cNvSpPr>
            <a:spLocks noGrp="1"/>
          </p:cNvSpPr>
          <p:nvPr>
            <p:ph type="title"/>
          </p:nvPr>
        </p:nvSpPr>
        <p:spPr/>
        <p:txBody>
          <a:bodyPr/>
          <a:lstStyle/>
          <a:p>
            <a:r>
              <a:rPr lang="en-US" dirty="0"/>
              <a:t>Commercial wireless spectrum (US)</a:t>
            </a:r>
          </a:p>
        </p:txBody>
      </p:sp>
      <p:graphicFrame>
        <p:nvGraphicFramePr>
          <p:cNvPr id="3" name="Table 2"/>
          <p:cNvGraphicFramePr>
            <a:graphicFrameLocks noGrp="1"/>
          </p:cNvGraphicFramePr>
          <p:nvPr>
            <p:extLst>
              <p:ext uri="{D42A27DB-BD31-4B8C-83A1-F6EECF244321}">
                <p14:modId xmlns:p14="http://schemas.microsoft.com/office/powerpoint/2010/main" val="838006809"/>
              </p:ext>
            </p:extLst>
          </p:nvPr>
        </p:nvGraphicFramePr>
        <p:xfrm>
          <a:off x="637776" y="2444403"/>
          <a:ext cx="8129705" cy="3337560"/>
        </p:xfrm>
        <a:graphic>
          <a:graphicData uri="http://schemas.openxmlformats.org/drawingml/2006/table">
            <a:tbl>
              <a:tblPr firstRow="1" bandRow="1">
                <a:tableStyleId>{5C22544A-7EE6-4342-B048-85BDC9FD1C3A}</a:tableStyleId>
              </a:tblPr>
              <a:tblGrid>
                <a:gridCol w="2220685">
                  <a:extLst>
                    <a:ext uri="{9D8B030D-6E8A-4147-A177-3AD203B41FA5}">
                      <a16:colId xmlns:a16="http://schemas.microsoft.com/office/drawing/2014/main" val="20000"/>
                    </a:ext>
                  </a:extLst>
                </a:gridCol>
                <a:gridCol w="1613647">
                  <a:extLst>
                    <a:ext uri="{9D8B030D-6E8A-4147-A177-3AD203B41FA5}">
                      <a16:colId xmlns:a16="http://schemas.microsoft.com/office/drawing/2014/main" val="20001"/>
                    </a:ext>
                  </a:extLst>
                </a:gridCol>
                <a:gridCol w="2262947">
                  <a:extLst>
                    <a:ext uri="{9D8B030D-6E8A-4147-A177-3AD203B41FA5}">
                      <a16:colId xmlns:a16="http://schemas.microsoft.com/office/drawing/2014/main" val="20002"/>
                    </a:ext>
                  </a:extLst>
                </a:gridCol>
                <a:gridCol w="2032426">
                  <a:extLst>
                    <a:ext uri="{9D8B030D-6E8A-4147-A177-3AD203B41FA5}">
                      <a16:colId xmlns:a16="http://schemas.microsoft.com/office/drawing/2014/main" val="20003"/>
                    </a:ext>
                  </a:extLst>
                </a:gridCol>
              </a:tblGrid>
              <a:tr h="370840">
                <a:tc>
                  <a:txBody>
                    <a:bodyPr/>
                    <a:lstStyle/>
                    <a:p>
                      <a:r>
                        <a:rPr lang="en-US" dirty="0"/>
                        <a:t>LTE band</a:t>
                      </a:r>
                      <a:r>
                        <a:rPr lang="en-US" baseline="0" dirty="0"/>
                        <a:t> class</a:t>
                      </a:r>
                      <a:endParaRPr lang="en-US" dirty="0"/>
                    </a:p>
                  </a:txBody>
                  <a:tcPr/>
                </a:tc>
                <a:tc>
                  <a:txBody>
                    <a:bodyPr/>
                    <a:lstStyle/>
                    <a:p>
                      <a:r>
                        <a:rPr lang="en-US" dirty="0"/>
                        <a:t>frequency</a:t>
                      </a:r>
                    </a:p>
                  </a:txBody>
                  <a:tcPr/>
                </a:tc>
                <a:tc>
                  <a:txBody>
                    <a:bodyPr/>
                    <a:lstStyle/>
                    <a:p>
                      <a:r>
                        <a:rPr lang="en-US" dirty="0"/>
                        <a:t>origin</a:t>
                      </a:r>
                    </a:p>
                  </a:txBody>
                  <a:tcPr/>
                </a:tc>
                <a:tc>
                  <a:txBody>
                    <a:bodyPr/>
                    <a:lstStyle/>
                    <a:p>
                      <a:r>
                        <a:rPr lang="en-US" dirty="0"/>
                        <a:t>usage</a:t>
                      </a:r>
                    </a:p>
                  </a:txBody>
                  <a:tcPr/>
                </a:tc>
                <a:extLst>
                  <a:ext uri="{0D108BD9-81ED-4DB2-BD59-A6C34878D82A}">
                    <a16:rowId xmlns:a16="http://schemas.microsoft.com/office/drawing/2014/main" val="10000"/>
                  </a:ext>
                </a:extLst>
              </a:tr>
              <a:tr h="370840">
                <a:tc>
                  <a:txBody>
                    <a:bodyPr/>
                    <a:lstStyle/>
                    <a:p>
                      <a:r>
                        <a:rPr lang="en-US" dirty="0"/>
                        <a:t>71</a:t>
                      </a:r>
                    </a:p>
                  </a:txBody>
                  <a:tcPr/>
                </a:tc>
                <a:tc>
                  <a:txBody>
                    <a:bodyPr/>
                    <a:lstStyle/>
                    <a:p>
                      <a:r>
                        <a:rPr lang="en-US" dirty="0"/>
                        <a:t>617-698 MHz</a:t>
                      </a:r>
                    </a:p>
                  </a:txBody>
                  <a:tcPr/>
                </a:tc>
                <a:tc>
                  <a:txBody>
                    <a:bodyPr/>
                    <a:lstStyle/>
                    <a:p>
                      <a:r>
                        <a:rPr lang="en-US" sz="1600" dirty="0"/>
                        <a:t>incentive auction (TV)</a:t>
                      </a:r>
                    </a:p>
                  </a:txBody>
                  <a:tcPr/>
                </a:tc>
                <a:tc>
                  <a:txBody>
                    <a:bodyPr/>
                    <a:lstStyle/>
                    <a:p>
                      <a:r>
                        <a:rPr lang="en-US" dirty="0" err="1"/>
                        <a:t>TMo</a:t>
                      </a:r>
                      <a:r>
                        <a:rPr lang="en-US" dirty="0"/>
                        <a:t>,</a:t>
                      </a:r>
                      <a:r>
                        <a:rPr lang="en-US" baseline="0" dirty="0"/>
                        <a:t> AT&amp;T, Dish</a:t>
                      </a:r>
                      <a:endParaRPr lang="en-US" dirty="0"/>
                    </a:p>
                  </a:txBody>
                  <a:tcPr/>
                </a:tc>
                <a:extLst>
                  <a:ext uri="{0D108BD9-81ED-4DB2-BD59-A6C34878D82A}">
                    <a16:rowId xmlns:a16="http://schemas.microsoft.com/office/drawing/2014/main" val="10001"/>
                  </a:ext>
                </a:extLst>
              </a:tr>
              <a:tr h="370840">
                <a:tc>
                  <a:txBody>
                    <a:bodyPr/>
                    <a:lstStyle/>
                    <a:p>
                      <a:r>
                        <a:rPr lang="en-US" dirty="0"/>
                        <a:t>12 &amp; 13 </a:t>
                      </a:r>
                      <a:r>
                        <a:rPr lang="de-DE" dirty="0"/>
                        <a:t>(A,</a:t>
                      </a:r>
                      <a:r>
                        <a:rPr lang="de-DE" baseline="0" dirty="0"/>
                        <a:t> B, </a:t>
                      </a:r>
                      <a:r>
                        <a:rPr lang="de-DE" dirty="0"/>
                        <a:t>C)</a:t>
                      </a:r>
                      <a:endParaRPr lang="en-US" dirty="0"/>
                    </a:p>
                  </a:txBody>
                  <a:tcPr/>
                </a:tc>
                <a:tc>
                  <a:txBody>
                    <a:bodyPr/>
                    <a:lstStyle/>
                    <a:p>
                      <a:r>
                        <a:rPr lang="en-US" dirty="0"/>
                        <a:t>700 MHz</a:t>
                      </a:r>
                    </a:p>
                  </a:txBody>
                  <a:tcPr/>
                </a:tc>
                <a:tc>
                  <a:txBody>
                    <a:bodyPr/>
                    <a:lstStyle/>
                    <a:p>
                      <a:r>
                        <a:rPr lang="en-US" sz="1600" dirty="0"/>
                        <a:t>digital dividend (TV)</a:t>
                      </a:r>
                    </a:p>
                  </a:txBody>
                  <a:tcPr/>
                </a:tc>
                <a:tc>
                  <a:txBody>
                    <a:bodyPr/>
                    <a:lstStyle/>
                    <a:p>
                      <a:r>
                        <a:rPr lang="en-US" dirty="0"/>
                        <a:t>AT&amp;T,</a:t>
                      </a:r>
                      <a:r>
                        <a:rPr lang="en-US" baseline="0" dirty="0"/>
                        <a:t> </a:t>
                      </a:r>
                      <a:r>
                        <a:rPr lang="en-US" baseline="0" dirty="0" err="1"/>
                        <a:t>TMo</a:t>
                      </a:r>
                      <a:r>
                        <a:rPr lang="en-US" baseline="0" dirty="0"/>
                        <a:t>, VZ</a:t>
                      </a:r>
                      <a:endParaRPr lang="en-US" dirty="0"/>
                    </a:p>
                  </a:txBody>
                  <a:tcPr/>
                </a:tc>
                <a:extLst>
                  <a:ext uri="{0D108BD9-81ED-4DB2-BD59-A6C34878D82A}">
                    <a16:rowId xmlns:a16="http://schemas.microsoft.com/office/drawing/2014/main" val="10002"/>
                  </a:ext>
                </a:extLst>
              </a:tr>
              <a:tr h="370840">
                <a:tc>
                  <a:txBody>
                    <a:bodyPr/>
                    <a:lstStyle/>
                    <a:p>
                      <a:r>
                        <a:rPr lang="en-US" dirty="0"/>
                        <a:t>14 (D)</a:t>
                      </a:r>
                    </a:p>
                  </a:txBody>
                  <a:tcPr/>
                </a:tc>
                <a:tc>
                  <a:txBody>
                    <a:bodyPr/>
                    <a:lstStyle/>
                    <a:p>
                      <a:r>
                        <a:rPr lang="en-US" dirty="0"/>
                        <a:t>700</a:t>
                      </a:r>
                      <a:r>
                        <a:rPr lang="en-US" baseline="0" dirty="0"/>
                        <a:t> MHz</a:t>
                      </a:r>
                      <a:endParaRPr lang="en-US" dirty="0"/>
                    </a:p>
                  </a:txBody>
                  <a:tcPr/>
                </a:tc>
                <a:tc>
                  <a:txBody>
                    <a:bodyPr/>
                    <a:lstStyle/>
                    <a:p>
                      <a:r>
                        <a:rPr lang="en-US" sz="1600" dirty="0"/>
                        <a:t>digital</a:t>
                      </a:r>
                      <a:r>
                        <a:rPr lang="en-US" sz="1600" baseline="0" dirty="0"/>
                        <a:t> dividend (TV)</a:t>
                      </a:r>
                      <a:endParaRPr lang="en-US" sz="1600" dirty="0"/>
                    </a:p>
                  </a:txBody>
                  <a:tcPr/>
                </a:tc>
                <a:tc>
                  <a:txBody>
                    <a:bodyPr/>
                    <a:lstStyle/>
                    <a:p>
                      <a:r>
                        <a:rPr lang="en-US" dirty="0"/>
                        <a:t>FirstNet</a:t>
                      </a:r>
                    </a:p>
                  </a:txBody>
                  <a:tcPr/>
                </a:tc>
                <a:extLst>
                  <a:ext uri="{0D108BD9-81ED-4DB2-BD59-A6C34878D82A}">
                    <a16:rowId xmlns:a16="http://schemas.microsoft.com/office/drawing/2014/main" val="10003"/>
                  </a:ext>
                </a:extLst>
              </a:tr>
              <a:tr h="370840">
                <a:tc>
                  <a:txBody>
                    <a:bodyPr/>
                    <a:lstStyle/>
                    <a:p>
                      <a:r>
                        <a:rPr lang="en-US" dirty="0"/>
                        <a:t>5</a:t>
                      </a:r>
                    </a:p>
                  </a:txBody>
                  <a:tcPr/>
                </a:tc>
                <a:tc>
                  <a:txBody>
                    <a:bodyPr/>
                    <a:lstStyle/>
                    <a:p>
                      <a:r>
                        <a:rPr lang="en-US" dirty="0"/>
                        <a:t>850 MHz</a:t>
                      </a:r>
                    </a:p>
                  </a:txBody>
                  <a:tcPr/>
                </a:tc>
                <a:tc>
                  <a:txBody>
                    <a:bodyPr/>
                    <a:lstStyle/>
                    <a:p>
                      <a:r>
                        <a:rPr lang="en-US" dirty="0"/>
                        <a:t>cellular</a:t>
                      </a:r>
                    </a:p>
                  </a:txBody>
                  <a:tcPr/>
                </a:tc>
                <a:tc>
                  <a:txBody>
                    <a:bodyPr/>
                    <a:lstStyle/>
                    <a:p>
                      <a:r>
                        <a:rPr lang="en-US" dirty="0"/>
                        <a:t>AT&amp;T,</a:t>
                      </a:r>
                      <a:r>
                        <a:rPr lang="en-US" baseline="0" dirty="0"/>
                        <a:t> US Cellular</a:t>
                      </a:r>
                      <a:endParaRPr lang="en-US" dirty="0"/>
                    </a:p>
                  </a:txBody>
                  <a:tcPr/>
                </a:tc>
                <a:extLst>
                  <a:ext uri="{0D108BD9-81ED-4DB2-BD59-A6C34878D82A}">
                    <a16:rowId xmlns:a16="http://schemas.microsoft.com/office/drawing/2014/main" val="10004"/>
                  </a:ext>
                </a:extLst>
              </a:tr>
              <a:tr h="370840">
                <a:tc>
                  <a:txBody>
                    <a:bodyPr/>
                    <a:lstStyle/>
                    <a:p>
                      <a:r>
                        <a:rPr lang="en-US" dirty="0"/>
                        <a:t>4</a:t>
                      </a:r>
                    </a:p>
                  </a:txBody>
                  <a:tcPr/>
                </a:tc>
                <a:tc>
                  <a:txBody>
                    <a:bodyPr/>
                    <a:lstStyle/>
                    <a:p>
                      <a:r>
                        <a:rPr lang="en-US" dirty="0"/>
                        <a:t>1700</a:t>
                      </a:r>
                      <a:r>
                        <a:rPr lang="en-US" baseline="0" dirty="0"/>
                        <a:t> MHz</a:t>
                      </a:r>
                      <a:endParaRPr lang="en-US" dirty="0"/>
                    </a:p>
                  </a:txBody>
                  <a:tcPr/>
                </a:tc>
                <a:tc>
                  <a:txBody>
                    <a:bodyPr/>
                    <a:lstStyle/>
                    <a:p>
                      <a:r>
                        <a:rPr lang="en-US" dirty="0"/>
                        <a:t>AWS</a:t>
                      </a:r>
                    </a:p>
                  </a:txBody>
                  <a:tcPr/>
                </a:tc>
                <a:tc>
                  <a:txBody>
                    <a:bodyPr/>
                    <a:lstStyle/>
                    <a:p>
                      <a:r>
                        <a:rPr lang="en-US" dirty="0"/>
                        <a:t>many</a:t>
                      </a:r>
                    </a:p>
                  </a:txBody>
                  <a:tcPr/>
                </a:tc>
                <a:extLst>
                  <a:ext uri="{0D108BD9-81ED-4DB2-BD59-A6C34878D82A}">
                    <a16:rowId xmlns:a16="http://schemas.microsoft.com/office/drawing/2014/main" val="10005"/>
                  </a:ext>
                </a:extLst>
              </a:tr>
              <a:tr h="370840">
                <a:tc>
                  <a:txBody>
                    <a:bodyPr/>
                    <a:lstStyle/>
                    <a:p>
                      <a:r>
                        <a:rPr lang="en-US" dirty="0"/>
                        <a:t>25</a:t>
                      </a:r>
                    </a:p>
                  </a:txBody>
                  <a:tcPr/>
                </a:tc>
                <a:tc>
                  <a:txBody>
                    <a:bodyPr/>
                    <a:lstStyle/>
                    <a:p>
                      <a:r>
                        <a:rPr lang="en-US" dirty="0"/>
                        <a:t>1900 MHz</a:t>
                      </a:r>
                    </a:p>
                  </a:txBody>
                  <a:tcPr/>
                </a:tc>
                <a:tc>
                  <a:txBody>
                    <a:bodyPr/>
                    <a:lstStyle/>
                    <a:p>
                      <a:r>
                        <a:rPr lang="en-US" dirty="0"/>
                        <a:t>PCS</a:t>
                      </a:r>
                    </a:p>
                  </a:txBody>
                  <a:tcPr/>
                </a:tc>
                <a:tc>
                  <a:txBody>
                    <a:bodyPr/>
                    <a:lstStyle/>
                    <a:p>
                      <a:r>
                        <a:rPr lang="en-US" dirty="0"/>
                        <a:t>many</a:t>
                      </a:r>
                    </a:p>
                  </a:txBody>
                  <a:tcPr/>
                </a:tc>
                <a:extLst>
                  <a:ext uri="{0D108BD9-81ED-4DB2-BD59-A6C34878D82A}">
                    <a16:rowId xmlns:a16="http://schemas.microsoft.com/office/drawing/2014/main" val="10006"/>
                  </a:ext>
                </a:extLst>
              </a:tr>
              <a:tr h="370840">
                <a:tc>
                  <a:txBody>
                    <a:bodyPr/>
                    <a:lstStyle/>
                    <a:p>
                      <a:r>
                        <a:rPr lang="en-US" dirty="0"/>
                        <a:t>30</a:t>
                      </a:r>
                    </a:p>
                  </a:txBody>
                  <a:tcPr/>
                </a:tc>
                <a:tc>
                  <a:txBody>
                    <a:bodyPr/>
                    <a:lstStyle/>
                    <a:p>
                      <a:r>
                        <a:rPr lang="en-US" dirty="0"/>
                        <a:t>2300 MHz</a:t>
                      </a:r>
                    </a:p>
                  </a:txBody>
                  <a:tcPr/>
                </a:tc>
                <a:tc>
                  <a:txBody>
                    <a:bodyPr/>
                    <a:lstStyle/>
                    <a:p>
                      <a:r>
                        <a:rPr lang="en-US" dirty="0"/>
                        <a:t>WCS</a:t>
                      </a:r>
                    </a:p>
                  </a:txBody>
                  <a:tcPr/>
                </a:tc>
                <a:tc>
                  <a:txBody>
                    <a:bodyPr/>
                    <a:lstStyle/>
                    <a:p>
                      <a:r>
                        <a:rPr lang="en-US" dirty="0"/>
                        <a:t>AT&amp;T</a:t>
                      </a:r>
                    </a:p>
                  </a:txBody>
                  <a:tcPr/>
                </a:tc>
                <a:extLst>
                  <a:ext uri="{0D108BD9-81ED-4DB2-BD59-A6C34878D82A}">
                    <a16:rowId xmlns:a16="http://schemas.microsoft.com/office/drawing/2014/main" val="10007"/>
                  </a:ext>
                </a:extLst>
              </a:tr>
              <a:tr h="370840">
                <a:tc>
                  <a:txBody>
                    <a:bodyPr/>
                    <a:lstStyle/>
                    <a:p>
                      <a:r>
                        <a:rPr lang="en-US" dirty="0"/>
                        <a:t>41</a:t>
                      </a:r>
                    </a:p>
                  </a:txBody>
                  <a:tcPr/>
                </a:tc>
                <a:tc>
                  <a:txBody>
                    <a:bodyPr/>
                    <a:lstStyle/>
                    <a:p>
                      <a:r>
                        <a:rPr lang="en-US" dirty="0"/>
                        <a:t>2500 MHz</a:t>
                      </a:r>
                    </a:p>
                  </a:txBody>
                  <a:tcPr/>
                </a:tc>
                <a:tc>
                  <a:txBody>
                    <a:bodyPr/>
                    <a:lstStyle/>
                    <a:p>
                      <a:r>
                        <a:rPr lang="en-US" dirty="0"/>
                        <a:t>EBS</a:t>
                      </a:r>
                    </a:p>
                  </a:txBody>
                  <a:tcPr/>
                </a:tc>
                <a:tc>
                  <a:txBody>
                    <a:bodyPr/>
                    <a:lstStyle/>
                    <a:p>
                      <a:r>
                        <a:rPr lang="en-US" dirty="0"/>
                        <a:t>Sprint</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29650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all spectrum - radio</a:t>
            </a:r>
          </a:p>
        </p:txBody>
      </p:sp>
      <p:sp>
        <p:nvSpPr>
          <p:cNvPr id="4" name="Date Placeholder 3"/>
          <p:cNvSpPr>
            <a:spLocks noGrp="1"/>
          </p:cNvSpPr>
          <p:nvPr>
            <p:ph type="dt" sz="half" idx="10"/>
          </p:nvPr>
        </p:nvSpPr>
        <p:spPr/>
        <p:txBody>
          <a:bodyPr/>
          <a:lstStyle/>
          <a:p>
            <a:fld id="{6B1D3E3D-80DA-D442-AED9-332B37AE3C12}"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63</a:t>
            </a:fld>
            <a:endParaRPr lang="en-US"/>
          </a:p>
        </p:txBody>
      </p:sp>
      <p:pic>
        <p:nvPicPr>
          <p:cNvPr id="7" name="Picture 6"/>
          <p:cNvPicPr>
            <a:picLocks noChangeAspect="1"/>
          </p:cNvPicPr>
          <p:nvPr/>
        </p:nvPicPr>
        <p:blipFill>
          <a:blip r:embed="rId2"/>
          <a:stretch>
            <a:fillRect/>
          </a:stretch>
        </p:blipFill>
        <p:spPr>
          <a:xfrm>
            <a:off x="1712125" y="2008161"/>
            <a:ext cx="5283200" cy="3556000"/>
          </a:xfrm>
          <a:prstGeom prst="rect">
            <a:avLst/>
          </a:prstGeom>
        </p:spPr>
      </p:pic>
      <p:sp>
        <p:nvSpPr>
          <p:cNvPr id="8" name="TextBox 7"/>
          <p:cNvSpPr txBox="1"/>
          <p:nvPr/>
        </p:nvSpPr>
        <p:spPr>
          <a:xfrm>
            <a:off x="6230769" y="5801628"/>
            <a:ext cx="2186303"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typical cell channel:</a:t>
            </a:r>
          </a:p>
          <a:p>
            <a:r>
              <a:rPr lang="en-US" dirty="0"/>
              <a:t>5-10 MHz</a:t>
            </a:r>
          </a:p>
        </p:txBody>
      </p:sp>
      <p:sp>
        <p:nvSpPr>
          <p:cNvPr id="9" name="TextBox 8"/>
          <p:cNvSpPr txBox="1"/>
          <p:nvPr/>
        </p:nvSpPr>
        <p:spPr>
          <a:xfrm>
            <a:off x="2196251" y="2189821"/>
            <a:ext cx="2070436"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FM radio: 100 kHz</a:t>
            </a:r>
          </a:p>
        </p:txBody>
      </p:sp>
      <p:sp>
        <p:nvSpPr>
          <p:cNvPr id="10" name="TextBox 9"/>
          <p:cNvSpPr txBox="1"/>
          <p:nvPr/>
        </p:nvSpPr>
        <p:spPr>
          <a:xfrm>
            <a:off x="3525747" y="6181708"/>
            <a:ext cx="1728132"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t>TV: 5 or 6 MHz</a:t>
            </a:r>
          </a:p>
        </p:txBody>
      </p:sp>
      <p:sp>
        <p:nvSpPr>
          <p:cNvPr id="11" name="TextBox 10"/>
          <p:cNvSpPr txBox="1"/>
          <p:nvPr/>
        </p:nvSpPr>
        <p:spPr>
          <a:xfrm>
            <a:off x="1029077" y="5715414"/>
            <a:ext cx="2429734"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AM radio: 9 or 10 kHz</a:t>
            </a:r>
          </a:p>
        </p:txBody>
      </p:sp>
    </p:spTree>
    <p:extLst>
      <p:ext uri="{BB962C8B-B14F-4D97-AF65-F5344CB8AC3E}">
        <p14:creationId xmlns:p14="http://schemas.microsoft.com/office/powerpoint/2010/main" val="1636391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EE80-F837-E144-8B71-69238071AF03}"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t>64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0" y="421198"/>
            <a:ext cx="4591317" cy="61217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937" y="421198"/>
            <a:ext cx="3103389" cy="41378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937" y="3934225"/>
            <a:ext cx="3895915" cy="2443000"/>
          </a:xfrm>
          <a:prstGeom prst="rect">
            <a:avLst/>
          </a:prstGeom>
        </p:spPr>
      </p:pic>
    </p:spTree>
    <p:extLst>
      <p:ext uri="{BB962C8B-B14F-4D97-AF65-F5344CB8AC3E}">
        <p14:creationId xmlns:p14="http://schemas.microsoft.com/office/powerpoint/2010/main" val="281673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5CAEE4F-694A-FB46-9B53-E984E83FD86F}"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65</a:t>
            </a:fld>
            <a:endParaRPr lang="en-US"/>
          </a:p>
        </p:txBody>
      </p:sp>
      <p:sp>
        <p:nvSpPr>
          <p:cNvPr id="2" name="Title 1"/>
          <p:cNvSpPr>
            <a:spLocks noGrp="1"/>
          </p:cNvSpPr>
          <p:nvPr>
            <p:ph type="title"/>
          </p:nvPr>
        </p:nvSpPr>
        <p:spPr/>
        <p:txBody>
          <a:bodyPr/>
          <a:lstStyle/>
          <a:p>
            <a:r>
              <a:rPr lang="en-US" dirty="0"/>
              <a:t>Spectrum for wireless broadband</a:t>
            </a:r>
          </a:p>
        </p:txBody>
      </p:sp>
      <p:pic>
        <p:nvPicPr>
          <p:cNvPr id="6" name="Picture 5"/>
          <p:cNvPicPr>
            <a:picLocks noChangeAspect="1"/>
          </p:cNvPicPr>
          <p:nvPr/>
        </p:nvPicPr>
        <p:blipFill>
          <a:blip r:embed="rId2"/>
          <a:stretch>
            <a:fillRect/>
          </a:stretch>
        </p:blipFill>
        <p:spPr>
          <a:xfrm>
            <a:off x="1792834" y="1524000"/>
            <a:ext cx="4851400" cy="5270500"/>
          </a:xfrm>
          <a:prstGeom prst="rect">
            <a:avLst/>
          </a:prstGeom>
        </p:spPr>
      </p:pic>
      <p:sp>
        <p:nvSpPr>
          <p:cNvPr id="7" name="TextBox 6"/>
          <p:cNvSpPr txBox="1"/>
          <p:nvPr/>
        </p:nvSpPr>
        <p:spPr>
          <a:xfrm>
            <a:off x="39061" y="6517501"/>
            <a:ext cx="601447" cy="276999"/>
          </a:xfrm>
          <a:prstGeom prst="rect">
            <a:avLst/>
          </a:prstGeom>
          <a:noFill/>
        </p:spPr>
        <p:txBody>
          <a:bodyPr wrap="none" rtlCol="0">
            <a:spAutoFit/>
          </a:bodyPr>
          <a:lstStyle/>
          <a:p>
            <a:r>
              <a:rPr lang="en-US" sz="600" dirty="0"/>
              <a:t>Wells-Fargo</a:t>
            </a:r>
          </a:p>
          <a:p>
            <a:r>
              <a:rPr lang="en-US" sz="600" dirty="0"/>
              <a:t>2017</a:t>
            </a:r>
          </a:p>
        </p:txBody>
      </p:sp>
    </p:spTree>
    <p:extLst>
      <p:ext uri="{BB962C8B-B14F-4D97-AF65-F5344CB8AC3E}">
        <p14:creationId xmlns:p14="http://schemas.microsoft.com/office/powerpoint/2010/main" val="1445020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00A9F2CF-C4A5-1842-997C-D29B00F27C67}" type="datetime1">
              <a:rPr lang="en-US" smtClean="0"/>
              <a:t>2/1/19</a:t>
            </a:fld>
            <a:endParaRPr lang="en-US"/>
          </a:p>
        </p:txBody>
      </p:sp>
      <p:sp>
        <p:nvSpPr>
          <p:cNvPr id="3" name="Footer Placeholder 2"/>
          <p:cNvSpPr>
            <a:spLocks noGrp="1"/>
          </p:cNvSpPr>
          <p:nvPr>
            <p:ph type="ftr" sz="quarter" idx="11"/>
          </p:nvPr>
        </p:nvSpPr>
        <p:spPr/>
        <p:txBody>
          <a:bodyPr/>
          <a:lstStyle/>
          <a:p>
            <a:r>
              <a:rPr lang="pt-BR"/>
              <a:t>ITEP</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66</a:t>
            </a:fld>
            <a:endParaRPr lang="en-US"/>
          </a:p>
        </p:txBody>
      </p:sp>
      <p:sp>
        <p:nvSpPr>
          <p:cNvPr id="2" name="Title 1"/>
          <p:cNvSpPr>
            <a:spLocks noGrp="1"/>
          </p:cNvSpPr>
          <p:nvPr>
            <p:ph type="title"/>
          </p:nvPr>
        </p:nvSpPr>
        <p:spPr/>
        <p:txBody>
          <a:bodyPr/>
          <a:lstStyle/>
          <a:p>
            <a:r>
              <a:rPr lang="en-US" dirty="0"/>
              <a:t>LTE holdings</a:t>
            </a:r>
          </a:p>
        </p:txBody>
      </p:sp>
      <p:pic>
        <p:nvPicPr>
          <p:cNvPr id="5" name="Picture 4"/>
          <p:cNvPicPr>
            <a:picLocks noChangeAspect="1"/>
          </p:cNvPicPr>
          <p:nvPr/>
        </p:nvPicPr>
        <p:blipFill>
          <a:blip r:embed="rId2"/>
          <a:stretch>
            <a:fillRect/>
          </a:stretch>
        </p:blipFill>
        <p:spPr>
          <a:xfrm>
            <a:off x="882188" y="1820531"/>
            <a:ext cx="7425344" cy="4278178"/>
          </a:xfrm>
          <a:prstGeom prst="rect">
            <a:avLst/>
          </a:prstGeom>
        </p:spPr>
      </p:pic>
    </p:spTree>
    <p:extLst>
      <p:ext uri="{BB962C8B-B14F-4D97-AF65-F5344CB8AC3E}">
        <p14:creationId xmlns:p14="http://schemas.microsoft.com/office/powerpoint/2010/main" val="1543790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18B4758-39A9-AD49-BBAA-5C439D0CC0C2}" type="datetime1">
              <a:rPr lang="en-US" smtClean="0"/>
              <a:t>2/1/19</a:t>
            </a:fld>
            <a:endParaRPr lang="en-US"/>
          </a:p>
        </p:txBody>
      </p:sp>
      <p:sp>
        <p:nvSpPr>
          <p:cNvPr id="3" name="Footer Placeholder 2"/>
          <p:cNvSpPr>
            <a:spLocks noGrp="1"/>
          </p:cNvSpPr>
          <p:nvPr>
            <p:ph type="ftr" sz="quarter" idx="11"/>
          </p:nvPr>
        </p:nvSpPr>
        <p:spPr/>
        <p:txBody>
          <a:bodyPr/>
          <a:lstStyle/>
          <a:p>
            <a:r>
              <a:rPr lang="pt-BR"/>
              <a:t>ITEP</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67</a:t>
            </a:fld>
            <a:endParaRPr lang="en-US"/>
          </a:p>
        </p:txBody>
      </p:sp>
      <p:sp>
        <p:nvSpPr>
          <p:cNvPr id="2" name="Title 1"/>
          <p:cNvSpPr>
            <a:spLocks noGrp="1"/>
          </p:cNvSpPr>
          <p:nvPr>
            <p:ph type="title"/>
          </p:nvPr>
        </p:nvSpPr>
        <p:spPr/>
        <p:txBody>
          <a:bodyPr/>
          <a:lstStyle/>
          <a:p>
            <a:r>
              <a:rPr lang="en-US" dirty="0"/>
              <a:t>Spectrum per user</a:t>
            </a:r>
          </a:p>
        </p:txBody>
      </p:sp>
      <p:pic>
        <p:nvPicPr>
          <p:cNvPr id="6" name="Picture 5"/>
          <p:cNvPicPr>
            <a:picLocks noChangeAspect="1"/>
          </p:cNvPicPr>
          <p:nvPr/>
        </p:nvPicPr>
        <p:blipFill>
          <a:blip r:embed="rId2"/>
          <a:stretch>
            <a:fillRect/>
          </a:stretch>
        </p:blipFill>
        <p:spPr>
          <a:xfrm>
            <a:off x="822960" y="1838273"/>
            <a:ext cx="7075503" cy="4520601"/>
          </a:xfrm>
          <a:prstGeom prst="rect">
            <a:avLst/>
          </a:prstGeom>
        </p:spPr>
      </p:pic>
    </p:spTree>
    <p:extLst>
      <p:ext uri="{BB962C8B-B14F-4D97-AF65-F5344CB8AC3E}">
        <p14:creationId xmlns:p14="http://schemas.microsoft.com/office/powerpoint/2010/main" val="588485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6FA665F-ECC2-534D-8ED8-3CAD12066379}"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68</a:t>
            </a:fld>
            <a:endParaRPr lang="en-US"/>
          </a:p>
        </p:txBody>
      </p:sp>
      <p:sp>
        <p:nvSpPr>
          <p:cNvPr id="2" name="Title 1"/>
          <p:cNvSpPr>
            <a:spLocks noGrp="1"/>
          </p:cNvSpPr>
          <p:nvPr>
            <p:ph type="title"/>
          </p:nvPr>
        </p:nvSpPr>
        <p:spPr/>
        <p:txBody>
          <a:bodyPr/>
          <a:lstStyle/>
          <a:p>
            <a:r>
              <a:rPr lang="en-US" dirty="0"/>
              <a:t>Geographic sizing: CMA</a:t>
            </a:r>
          </a:p>
        </p:txBody>
      </p:sp>
      <p:pic>
        <p:nvPicPr>
          <p:cNvPr id="7" name="Picture 6"/>
          <p:cNvPicPr>
            <a:picLocks noChangeAspect="1"/>
          </p:cNvPicPr>
          <p:nvPr/>
        </p:nvPicPr>
        <p:blipFill>
          <a:blip r:embed="rId2"/>
          <a:stretch>
            <a:fillRect/>
          </a:stretch>
        </p:blipFill>
        <p:spPr>
          <a:xfrm>
            <a:off x="706931" y="1643977"/>
            <a:ext cx="7130783" cy="4824579"/>
          </a:xfrm>
          <a:prstGeom prst="rect">
            <a:avLst/>
          </a:prstGeom>
        </p:spPr>
      </p:pic>
    </p:spTree>
    <p:extLst>
      <p:ext uri="{BB962C8B-B14F-4D97-AF65-F5344CB8AC3E}">
        <p14:creationId xmlns:p14="http://schemas.microsoft.com/office/powerpoint/2010/main" val="11826818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7009E4-BD0E-3D49-87AF-FDB3735BED13}"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69</a:t>
            </a:fld>
            <a:endParaRPr lang="en-US"/>
          </a:p>
        </p:txBody>
      </p:sp>
      <p:sp>
        <p:nvSpPr>
          <p:cNvPr id="2" name="Title 1"/>
          <p:cNvSpPr>
            <a:spLocks noGrp="1"/>
          </p:cNvSpPr>
          <p:nvPr>
            <p:ph type="title"/>
          </p:nvPr>
        </p:nvSpPr>
        <p:spPr/>
        <p:txBody>
          <a:bodyPr/>
          <a:lstStyle/>
          <a:p>
            <a:r>
              <a:rPr lang="en-US" dirty="0"/>
              <a:t>Spectrum geography: EA</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3933" y="1136307"/>
            <a:ext cx="7034518" cy="5435764"/>
          </a:xfrm>
          <a:prstGeom prst="rect">
            <a:avLst/>
          </a:prstGeom>
        </p:spPr>
      </p:pic>
    </p:spTree>
    <p:extLst>
      <p:ext uri="{BB962C8B-B14F-4D97-AF65-F5344CB8AC3E}">
        <p14:creationId xmlns:p14="http://schemas.microsoft.com/office/powerpoint/2010/main" val="110480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057400" y="1600200"/>
            <a:ext cx="4724400" cy="4343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422B08BC-4A8C-854B-8E1F-39F80CB89DA6}" type="datetime1">
              <a:rPr lang="en-US" smtClean="0"/>
              <a:t>2/1/19</a:t>
            </a:fld>
            <a:endParaRPr lang="en-US"/>
          </a:p>
        </p:txBody>
      </p:sp>
      <p:sp>
        <p:nvSpPr>
          <p:cNvPr id="12" name="Footer Placeholder 11"/>
          <p:cNvSpPr>
            <a:spLocks noGrp="1"/>
          </p:cNvSpPr>
          <p:nvPr>
            <p:ph type="ftr" sz="quarter" idx="11"/>
          </p:nvPr>
        </p:nvSpPr>
        <p:spPr/>
        <p:txBody>
          <a:bodyPr/>
          <a:lstStyle/>
          <a:p>
            <a:r>
              <a:rPr lang="en-US"/>
              <a:t>ITEP</a:t>
            </a:r>
          </a:p>
        </p:txBody>
      </p:sp>
      <p:sp>
        <p:nvSpPr>
          <p:cNvPr id="15" name="Slide Number Placeholder 14"/>
          <p:cNvSpPr>
            <a:spLocks noGrp="1"/>
          </p:cNvSpPr>
          <p:nvPr>
            <p:ph type="sldNum" sz="quarter" idx="12"/>
          </p:nvPr>
        </p:nvSpPr>
        <p:spPr/>
        <p:txBody>
          <a:bodyPr/>
          <a:lstStyle/>
          <a:p>
            <a:fld id="{1DFC704A-5905-BB45-B847-BB7C2C18A0C5}" type="slidenum">
              <a:rPr lang="en-US" smtClean="0"/>
              <a:t>7</a:t>
            </a:fld>
            <a:endParaRPr lang="en-US"/>
          </a:p>
        </p:txBody>
      </p:sp>
      <p:sp>
        <p:nvSpPr>
          <p:cNvPr id="2" name="Title 1"/>
          <p:cNvSpPr>
            <a:spLocks noGrp="1"/>
          </p:cNvSpPr>
          <p:nvPr>
            <p:ph type="title"/>
          </p:nvPr>
        </p:nvSpPr>
        <p:spPr/>
        <p:txBody>
          <a:bodyPr/>
          <a:lstStyle/>
          <a:p>
            <a:r>
              <a:rPr lang="en-US" dirty="0"/>
              <a:t>Interdependencies with other lifelines</a:t>
            </a:r>
          </a:p>
        </p:txBody>
      </p:sp>
      <p:sp>
        <p:nvSpPr>
          <p:cNvPr id="4" name="Rounded Rectangle 3"/>
          <p:cNvSpPr/>
          <p:nvPr/>
        </p:nvSpPr>
        <p:spPr>
          <a:xfrm>
            <a:off x="4648200" y="1371600"/>
            <a:ext cx="914400" cy="914400"/>
          </a:xfrm>
          <a:prstGeom prst="roundRect">
            <a:avLst/>
          </a:prstGeom>
          <a:solidFill>
            <a:schemeClr val="bg2">
              <a:lumMod val="60000"/>
              <a:lumOff val="40000"/>
            </a:schemeClr>
          </a:solid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Trans</a:t>
            </a:r>
          </a:p>
        </p:txBody>
      </p:sp>
      <p:sp>
        <p:nvSpPr>
          <p:cNvPr id="5" name="Rounded Rectangle 4"/>
          <p:cNvSpPr/>
          <p:nvPr/>
        </p:nvSpPr>
        <p:spPr>
          <a:xfrm>
            <a:off x="5867400" y="4572000"/>
            <a:ext cx="1066800" cy="914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Power</a:t>
            </a:r>
          </a:p>
        </p:txBody>
      </p:sp>
      <p:sp>
        <p:nvSpPr>
          <p:cNvPr id="6" name="Rounded Rectangle 5"/>
          <p:cNvSpPr/>
          <p:nvPr/>
        </p:nvSpPr>
        <p:spPr>
          <a:xfrm>
            <a:off x="3810000" y="5410200"/>
            <a:ext cx="1371600" cy="914400"/>
          </a:xfrm>
          <a:prstGeom prst="roundRect">
            <a:avLst/>
          </a:prstGeom>
          <a:solidFill>
            <a:srgbClr val="804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Pipelines</a:t>
            </a:r>
          </a:p>
        </p:txBody>
      </p:sp>
      <p:sp>
        <p:nvSpPr>
          <p:cNvPr id="7" name="Rounded Rectangle 6"/>
          <p:cNvSpPr/>
          <p:nvPr/>
        </p:nvSpPr>
        <p:spPr>
          <a:xfrm>
            <a:off x="6172200" y="2590800"/>
            <a:ext cx="91440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Water</a:t>
            </a:r>
          </a:p>
        </p:txBody>
      </p:sp>
      <p:sp>
        <p:nvSpPr>
          <p:cNvPr id="8" name="Decagon 7"/>
          <p:cNvSpPr/>
          <p:nvPr/>
        </p:nvSpPr>
        <p:spPr>
          <a:xfrm>
            <a:off x="1752600" y="4419600"/>
            <a:ext cx="1143000" cy="9906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towers &amp; antennas</a:t>
            </a:r>
          </a:p>
        </p:txBody>
      </p:sp>
      <p:sp>
        <p:nvSpPr>
          <p:cNvPr id="9" name="Decagon 8"/>
          <p:cNvSpPr/>
          <p:nvPr/>
        </p:nvSpPr>
        <p:spPr>
          <a:xfrm>
            <a:off x="2819400" y="1447800"/>
            <a:ext cx="1143000" cy="9906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outside plant</a:t>
            </a:r>
          </a:p>
        </p:txBody>
      </p:sp>
      <p:sp>
        <p:nvSpPr>
          <p:cNvPr id="10" name="Decagon 9"/>
          <p:cNvSpPr/>
          <p:nvPr/>
        </p:nvSpPr>
        <p:spPr>
          <a:xfrm>
            <a:off x="1600200" y="2743200"/>
            <a:ext cx="1143000" cy="9906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CO &amp; data centers</a:t>
            </a:r>
            <a:endParaRPr lang="en-US" sz="1600" dirty="0"/>
          </a:p>
        </p:txBody>
      </p:sp>
      <p:cxnSp>
        <p:nvCxnSpPr>
          <p:cNvPr id="13" name="Straight Arrow Connector 12"/>
          <p:cNvCxnSpPr>
            <a:stCxn id="7" idx="1"/>
            <a:endCxn id="9" idx="2"/>
          </p:cNvCxnSpPr>
          <p:nvPr/>
        </p:nvCxnSpPr>
        <p:spPr>
          <a:xfrm flipH="1" flipV="1">
            <a:off x="3853253" y="2249212"/>
            <a:ext cx="2318947" cy="798788"/>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1"/>
            <a:endCxn id="10" idx="1"/>
          </p:cNvCxnSpPr>
          <p:nvPr/>
        </p:nvCxnSpPr>
        <p:spPr>
          <a:xfrm flipH="1">
            <a:off x="2743200" y="3048000"/>
            <a:ext cx="3429000" cy="190500"/>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7" name="Decagon 16"/>
          <p:cNvSpPr/>
          <p:nvPr/>
        </p:nvSpPr>
        <p:spPr>
          <a:xfrm>
            <a:off x="7772400" y="3505200"/>
            <a:ext cx="1143000" cy="1066800"/>
          </a:xfrm>
          <a:prstGeom prst="decago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Telecom</a:t>
            </a:r>
          </a:p>
        </p:txBody>
      </p:sp>
      <p:cxnSp>
        <p:nvCxnSpPr>
          <p:cNvPr id="19" name="Straight Arrow Connector 18"/>
          <p:cNvCxnSpPr>
            <a:stCxn id="5" idx="1"/>
          </p:cNvCxnSpPr>
          <p:nvPr/>
        </p:nvCxnSpPr>
        <p:spPr>
          <a:xfrm flipH="1" flipV="1">
            <a:off x="3886200" y="2362200"/>
            <a:ext cx="1981200" cy="26670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5" idx="1"/>
            <a:endCxn id="10" idx="2"/>
          </p:cNvCxnSpPr>
          <p:nvPr/>
        </p:nvCxnSpPr>
        <p:spPr>
          <a:xfrm flipH="1" flipV="1">
            <a:off x="2634053" y="3544612"/>
            <a:ext cx="3233347" cy="148458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4" idx="2"/>
            <a:endCxn id="8" idx="1"/>
          </p:cNvCxnSpPr>
          <p:nvPr/>
        </p:nvCxnSpPr>
        <p:spPr>
          <a:xfrm rot="5400000">
            <a:off x="2686050" y="2495550"/>
            <a:ext cx="2628900" cy="2209800"/>
          </a:xfrm>
          <a:prstGeom prst="curvedConnector2">
            <a:avLst/>
          </a:prstGeom>
          <a:ln w="5715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6" idx="0"/>
            <a:endCxn id="9" idx="4"/>
          </p:cNvCxnSpPr>
          <p:nvPr/>
        </p:nvCxnSpPr>
        <p:spPr>
          <a:xfrm rot="16200000" flipV="1">
            <a:off x="2369149" y="3283548"/>
            <a:ext cx="2971801" cy="1281503"/>
          </a:xfrm>
          <a:prstGeom prst="curvedConnector3">
            <a:avLst/>
          </a:prstGeom>
          <a:ln w="57150" cmpd="sng">
            <a:solidFill>
              <a:srgbClr val="804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7" idx="7"/>
            <a:endCxn id="7" idx="3"/>
          </p:cNvCxnSpPr>
          <p:nvPr/>
        </p:nvCxnSpPr>
        <p:spPr>
          <a:xfrm flipH="1" flipV="1">
            <a:off x="7086600" y="3048000"/>
            <a:ext cx="794947" cy="660941"/>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200400" y="3276600"/>
            <a:ext cx="890463" cy="646331"/>
          </a:xfrm>
          <a:prstGeom prst="rect">
            <a:avLst/>
          </a:prstGeom>
          <a:solidFill>
            <a:srgbClr val="804000"/>
          </a:solidFill>
        </p:spPr>
        <p:txBody>
          <a:bodyPr wrap="none" rtlCol="0">
            <a:spAutoFit/>
          </a:bodyPr>
          <a:lstStyle/>
          <a:p>
            <a:pPr algn="ctr"/>
            <a:r>
              <a:rPr lang="en-US" dirty="0">
                <a:solidFill>
                  <a:srgbClr val="E6E6E6"/>
                </a:solidFill>
              </a:rPr>
              <a:t>shared</a:t>
            </a:r>
          </a:p>
          <a:p>
            <a:r>
              <a:rPr lang="en-US" dirty="0" err="1">
                <a:solidFill>
                  <a:srgbClr val="E6E6E6"/>
                </a:solidFill>
              </a:rPr>
              <a:t>RoW</a:t>
            </a:r>
            <a:endParaRPr lang="en-US" dirty="0">
              <a:solidFill>
                <a:srgbClr val="E6E6E6"/>
              </a:solidFill>
            </a:endParaRPr>
          </a:p>
        </p:txBody>
      </p:sp>
      <p:sp>
        <p:nvSpPr>
          <p:cNvPr id="29" name="TextBox 28"/>
          <p:cNvSpPr txBox="1"/>
          <p:nvPr/>
        </p:nvSpPr>
        <p:spPr>
          <a:xfrm>
            <a:off x="4953000" y="3733800"/>
            <a:ext cx="890463" cy="64633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dirty="0"/>
              <a:t>shared</a:t>
            </a:r>
          </a:p>
          <a:p>
            <a:pPr algn="ctr"/>
            <a:r>
              <a:rPr lang="en-US" dirty="0"/>
              <a:t>poles</a:t>
            </a:r>
          </a:p>
        </p:txBody>
      </p:sp>
      <p:sp>
        <p:nvSpPr>
          <p:cNvPr id="30" name="TextBox 29"/>
          <p:cNvSpPr txBox="1"/>
          <p:nvPr/>
        </p:nvSpPr>
        <p:spPr>
          <a:xfrm>
            <a:off x="5105400" y="2895600"/>
            <a:ext cx="993256" cy="369332"/>
          </a:xfrm>
          <a:prstGeom prst="rect">
            <a:avLst/>
          </a:prstGeom>
          <a:solidFill>
            <a:srgbClr val="000090"/>
          </a:solidFill>
        </p:spPr>
        <p:txBody>
          <a:bodyPr wrap="none" rtlCol="0">
            <a:spAutoFit/>
          </a:bodyPr>
          <a:lstStyle/>
          <a:p>
            <a:r>
              <a:rPr lang="en-US" dirty="0">
                <a:solidFill>
                  <a:schemeClr val="bg2">
                    <a:lumMod val="20000"/>
                    <a:lumOff val="80000"/>
                  </a:schemeClr>
                </a:solidFill>
              </a:rPr>
              <a:t>flooding</a:t>
            </a:r>
          </a:p>
        </p:txBody>
      </p:sp>
      <p:sp>
        <p:nvSpPr>
          <p:cNvPr id="31" name="TextBox 30"/>
          <p:cNvSpPr txBox="1"/>
          <p:nvPr/>
        </p:nvSpPr>
        <p:spPr>
          <a:xfrm>
            <a:off x="3200400" y="4419600"/>
            <a:ext cx="697840" cy="646331"/>
          </a:xfrm>
          <a:prstGeom prst="rect">
            <a:avLst/>
          </a:prstGeom>
          <a:solidFill>
            <a:schemeClr val="bg2">
              <a:lumMod val="40000"/>
              <a:lumOff val="60000"/>
            </a:schemeClr>
          </a:solidFill>
        </p:spPr>
        <p:txBody>
          <a:bodyPr wrap="none" rtlCol="0">
            <a:spAutoFit/>
          </a:bodyPr>
          <a:lstStyle/>
          <a:p>
            <a:r>
              <a:rPr lang="en-US" dirty="0"/>
              <a:t>fuel</a:t>
            </a:r>
          </a:p>
          <a:p>
            <a:r>
              <a:rPr lang="en-US" dirty="0"/>
              <a:t>parts</a:t>
            </a:r>
          </a:p>
        </p:txBody>
      </p:sp>
      <p:sp>
        <p:nvSpPr>
          <p:cNvPr id="32" name="TextBox 31"/>
          <p:cNvSpPr txBox="1"/>
          <p:nvPr/>
        </p:nvSpPr>
        <p:spPr>
          <a:xfrm rot="16200000">
            <a:off x="7204591" y="1863209"/>
            <a:ext cx="2391550" cy="646331"/>
          </a:xfrm>
          <a:prstGeom prst="rect">
            <a:avLst/>
          </a:prstGeom>
          <a:solidFill>
            <a:srgbClr val="FF6600">
              <a:alpha val="30000"/>
            </a:srgbClr>
          </a:solidFill>
        </p:spPr>
        <p:txBody>
          <a:bodyPr wrap="none" rtlCol="0">
            <a:spAutoFit/>
          </a:bodyPr>
          <a:lstStyle/>
          <a:p>
            <a:r>
              <a:rPr lang="en-US" dirty="0"/>
              <a:t>recovery coordination</a:t>
            </a:r>
          </a:p>
          <a:p>
            <a:r>
              <a:rPr lang="en-US" dirty="0"/>
              <a:t>control</a:t>
            </a:r>
          </a:p>
        </p:txBody>
      </p:sp>
      <p:cxnSp>
        <p:nvCxnSpPr>
          <p:cNvPr id="33" name="Straight Arrow Connector 32"/>
          <p:cNvCxnSpPr>
            <a:stCxn id="17" idx="5"/>
            <a:endCxn id="5" idx="3"/>
          </p:cNvCxnSpPr>
          <p:nvPr/>
        </p:nvCxnSpPr>
        <p:spPr>
          <a:xfrm flipH="1">
            <a:off x="6934200" y="4368259"/>
            <a:ext cx="947347" cy="660941"/>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7" idx="4"/>
          </p:cNvCxnSpPr>
          <p:nvPr/>
        </p:nvCxnSpPr>
        <p:spPr>
          <a:xfrm rot="5400000">
            <a:off x="5912448" y="3841152"/>
            <a:ext cx="1524003" cy="2985697"/>
          </a:xfrm>
          <a:prstGeom prst="bentConnector2">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7" idx="8"/>
            <a:endCxn id="4" idx="0"/>
          </p:cNvCxnSpPr>
          <p:nvPr/>
        </p:nvCxnSpPr>
        <p:spPr>
          <a:xfrm rot="16200000" flipV="1">
            <a:off x="5569549" y="907452"/>
            <a:ext cx="2133601" cy="3061897"/>
          </a:xfrm>
          <a:prstGeom prst="curvedConnector3">
            <a:avLst>
              <a:gd name="adj1" fmla="val 110714"/>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508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13C34D-5E99-0449-9CB1-5AB4DDBD0B8D}"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70</a:t>
            </a:fld>
            <a:endParaRPr lang="en-US"/>
          </a:p>
        </p:txBody>
      </p:sp>
      <p:sp>
        <p:nvSpPr>
          <p:cNvPr id="2" name="Title 1"/>
          <p:cNvSpPr>
            <a:spLocks noGrp="1"/>
          </p:cNvSpPr>
          <p:nvPr>
            <p:ph type="title"/>
          </p:nvPr>
        </p:nvSpPr>
        <p:spPr/>
        <p:txBody>
          <a:bodyPr/>
          <a:lstStyle/>
          <a:p>
            <a:r>
              <a:rPr lang="en-US" dirty="0"/>
              <a:t>It’s all spectrum - modem</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36670"/>
            <a:ext cx="9144000" cy="4758538"/>
          </a:xfrm>
          <a:prstGeom prst="rect">
            <a:avLst/>
          </a:prstGeom>
        </p:spPr>
      </p:pic>
    </p:spTree>
    <p:extLst>
      <p:ext uri="{BB962C8B-B14F-4D97-AF65-F5344CB8AC3E}">
        <p14:creationId xmlns:p14="http://schemas.microsoft.com/office/powerpoint/2010/main" val="3700094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12652A-C3F2-6340-BEEE-8D73FD8D0B3E}"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71</a:t>
            </a:fld>
            <a:endParaRPr lang="en-US"/>
          </a:p>
        </p:txBody>
      </p:sp>
      <p:sp>
        <p:nvSpPr>
          <p:cNvPr id="2" name="Title 1"/>
          <p:cNvSpPr>
            <a:spLocks noGrp="1"/>
          </p:cNvSpPr>
          <p:nvPr>
            <p:ph type="title"/>
          </p:nvPr>
        </p:nvSpPr>
        <p:spPr/>
        <p:txBody>
          <a:bodyPr/>
          <a:lstStyle/>
          <a:p>
            <a:r>
              <a:rPr lang="en-US" dirty="0"/>
              <a:t>Fundamental limit to channel capacity</a:t>
            </a:r>
          </a:p>
        </p:txBody>
      </p:sp>
      <p:pic>
        <p:nvPicPr>
          <p:cNvPr id="6" name="Picture 5"/>
          <p:cNvPicPr>
            <a:picLocks noChangeAspect="1"/>
          </p:cNvPicPr>
          <p:nvPr/>
        </p:nvPicPr>
        <p:blipFill>
          <a:blip r:embed="rId2"/>
          <a:stretch>
            <a:fillRect/>
          </a:stretch>
        </p:blipFill>
        <p:spPr>
          <a:xfrm>
            <a:off x="3080157" y="1631663"/>
            <a:ext cx="2197100" cy="546100"/>
          </a:xfrm>
          <a:prstGeom prst="rect">
            <a:avLst/>
          </a:prstGeom>
        </p:spPr>
      </p:pic>
      <p:sp>
        <p:nvSpPr>
          <p:cNvPr id="7" name="TextBox 6"/>
          <p:cNvSpPr txBox="1"/>
          <p:nvPr/>
        </p:nvSpPr>
        <p:spPr>
          <a:xfrm>
            <a:off x="1309651" y="2695385"/>
            <a:ext cx="1904187"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a:t>channel capacity</a:t>
            </a:r>
          </a:p>
          <a:p>
            <a:r>
              <a:rPr lang="en-US" dirty="0"/>
              <a:t>(bits/second)</a:t>
            </a:r>
          </a:p>
        </p:txBody>
      </p:sp>
      <p:sp>
        <p:nvSpPr>
          <p:cNvPr id="8" name="TextBox 7"/>
          <p:cNvSpPr txBox="1"/>
          <p:nvPr/>
        </p:nvSpPr>
        <p:spPr>
          <a:xfrm>
            <a:off x="3654726" y="2695385"/>
            <a:ext cx="1237050"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t>bandwidth</a:t>
            </a:r>
          </a:p>
          <a:p>
            <a:r>
              <a:rPr lang="en-US" dirty="0"/>
              <a:t>(Hz)</a:t>
            </a:r>
          </a:p>
        </p:txBody>
      </p:sp>
      <p:sp>
        <p:nvSpPr>
          <p:cNvPr id="9" name="TextBox 8"/>
          <p:cNvSpPr txBox="1"/>
          <p:nvPr/>
        </p:nvSpPr>
        <p:spPr>
          <a:xfrm>
            <a:off x="5133045" y="2695385"/>
            <a:ext cx="2199040"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signal-to-noise ratio</a:t>
            </a:r>
          </a:p>
          <a:p>
            <a:r>
              <a:rPr lang="en-US" dirty="0"/>
              <a:t>(typically, dB)</a:t>
            </a:r>
          </a:p>
        </p:txBody>
      </p:sp>
      <p:cxnSp>
        <p:nvCxnSpPr>
          <p:cNvPr id="11" name="Straight Arrow Connector 10"/>
          <p:cNvCxnSpPr>
            <a:stCxn id="7" idx="0"/>
          </p:cNvCxnSpPr>
          <p:nvPr/>
        </p:nvCxnSpPr>
        <p:spPr>
          <a:xfrm flipV="1">
            <a:off x="2261745" y="2023916"/>
            <a:ext cx="818412" cy="6714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8" idx="0"/>
          </p:cNvCxnSpPr>
          <p:nvPr/>
        </p:nvCxnSpPr>
        <p:spPr>
          <a:xfrm flipH="1" flipV="1">
            <a:off x="3730525" y="2023916"/>
            <a:ext cx="542726" cy="6714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0"/>
          </p:cNvCxnSpPr>
          <p:nvPr/>
        </p:nvCxnSpPr>
        <p:spPr>
          <a:xfrm flipH="1" flipV="1">
            <a:off x="4891777" y="2177764"/>
            <a:ext cx="1340788" cy="5176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22513" y="3670828"/>
            <a:ext cx="2391325" cy="369332"/>
          </a:xfrm>
          <a:prstGeom prst="rect">
            <a:avLst/>
          </a:prstGeom>
          <a:noFill/>
        </p:spPr>
        <p:txBody>
          <a:bodyPr wrap="none" rtlCol="0">
            <a:spAutoFit/>
          </a:bodyPr>
          <a:lstStyle/>
          <a:p>
            <a:r>
              <a:rPr lang="en-US" dirty="0"/>
              <a:t>Shannon-Hartley limit</a:t>
            </a:r>
          </a:p>
        </p:txBody>
      </p:sp>
    </p:spTree>
    <p:extLst>
      <p:ext uri="{BB962C8B-B14F-4D97-AF65-F5344CB8AC3E}">
        <p14:creationId xmlns:p14="http://schemas.microsoft.com/office/powerpoint/2010/main" val="2929331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402EEF-9CF8-CF4E-9E8E-D6AC24105766}"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72</a:t>
            </a:fld>
            <a:endParaRPr lang="en-US"/>
          </a:p>
        </p:txBody>
      </p:sp>
      <p:sp>
        <p:nvSpPr>
          <p:cNvPr id="2" name="Title 1"/>
          <p:cNvSpPr>
            <a:spLocks noGrp="1"/>
          </p:cNvSpPr>
          <p:nvPr>
            <p:ph type="title"/>
          </p:nvPr>
        </p:nvSpPr>
        <p:spPr/>
        <p:txBody>
          <a:bodyPr>
            <a:normAutofit/>
          </a:bodyPr>
          <a:lstStyle/>
          <a:p>
            <a:r>
              <a:rPr lang="en-US" dirty="0"/>
              <a:t>Amplitude, frequency &amp; phase modulation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22" y="1874905"/>
            <a:ext cx="5576763" cy="4356846"/>
          </a:xfrm>
          <a:prstGeom prst="rect">
            <a:avLst/>
          </a:prstGeom>
        </p:spPr>
      </p:pic>
      <p:sp>
        <p:nvSpPr>
          <p:cNvPr id="8" name="TextBox 7"/>
          <p:cNvSpPr txBox="1"/>
          <p:nvPr/>
        </p:nvSpPr>
        <p:spPr>
          <a:xfrm>
            <a:off x="0" y="6592901"/>
            <a:ext cx="521297" cy="184666"/>
          </a:xfrm>
          <a:prstGeom prst="rect">
            <a:avLst/>
          </a:prstGeom>
          <a:noFill/>
        </p:spPr>
        <p:txBody>
          <a:bodyPr wrap="none" rtlCol="0">
            <a:spAutoFit/>
          </a:bodyPr>
          <a:lstStyle/>
          <a:p>
            <a:r>
              <a:rPr lang="en-US" sz="600"/>
              <a:t>Wikipedia</a:t>
            </a:r>
          </a:p>
        </p:txBody>
      </p:sp>
    </p:spTree>
    <p:extLst>
      <p:ext uri="{BB962C8B-B14F-4D97-AF65-F5344CB8AC3E}">
        <p14:creationId xmlns:p14="http://schemas.microsoft.com/office/powerpoint/2010/main" val="1038892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F0ED07-E24F-D14B-BAEB-BA4198B06648}"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73</a:t>
            </a:fld>
            <a:endParaRPr lang="en-US"/>
          </a:p>
        </p:txBody>
      </p:sp>
      <p:sp>
        <p:nvSpPr>
          <p:cNvPr id="2" name="Title 1"/>
          <p:cNvSpPr>
            <a:spLocks noGrp="1"/>
          </p:cNvSpPr>
          <p:nvPr>
            <p:ph type="title"/>
          </p:nvPr>
        </p:nvSpPr>
        <p:spPr/>
        <p:txBody>
          <a:bodyPr/>
          <a:lstStyle/>
          <a:p>
            <a:r>
              <a:rPr lang="en-US" dirty="0"/>
              <a:t>Phase modulation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606" y="1548333"/>
            <a:ext cx="5317350" cy="5317350"/>
          </a:xfrm>
          <a:prstGeom prst="rect">
            <a:avLst/>
          </a:prstGeom>
        </p:spPr>
      </p:pic>
      <p:sp>
        <p:nvSpPr>
          <p:cNvPr id="7" name="TextBox 6"/>
          <p:cNvSpPr txBox="1"/>
          <p:nvPr/>
        </p:nvSpPr>
        <p:spPr>
          <a:xfrm>
            <a:off x="0" y="6592901"/>
            <a:ext cx="521297" cy="184666"/>
          </a:xfrm>
          <a:prstGeom prst="rect">
            <a:avLst/>
          </a:prstGeom>
          <a:noFill/>
        </p:spPr>
        <p:txBody>
          <a:bodyPr wrap="none" rtlCol="0">
            <a:spAutoFit/>
          </a:bodyPr>
          <a:lstStyle/>
          <a:p>
            <a:r>
              <a:rPr lang="en-US" sz="600"/>
              <a:t>Wikipedia</a:t>
            </a:r>
          </a:p>
        </p:txBody>
      </p:sp>
    </p:spTree>
    <p:extLst>
      <p:ext uri="{BB962C8B-B14F-4D97-AF65-F5344CB8AC3E}">
        <p14:creationId xmlns:p14="http://schemas.microsoft.com/office/powerpoint/2010/main" val="1663964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FDA1ED-765E-F141-B1C0-6E6A44D43BEC}"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74</a:t>
            </a:fld>
            <a:endParaRPr lang="en-US"/>
          </a:p>
        </p:txBody>
      </p:sp>
      <p:sp>
        <p:nvSpPr>
          <p:cNvPr id="2" name="Title 1"/>
          <p:cNvSpPr>
            <a:spLocks noGrp="1"/>
          </p:cNvSpPr>
          <p:nvPr>
            <p:ph type="title"/>
          </p:nvPr>
        </p:nvSpPr>
        <p:spPr/>
        <p:txBody>
          <a:bodyPr>
            <a:normAutofit/>
          </a:bodyPr>
          <a:lstStyle/>
          <a:p>
            <a:r>
              <a:rPr lang="en-US" dirty="0"/>
              <a:t>Quadrature amplitude modulation (QAM)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305" y="2177125"/>
            <a:ext cx="5232980" cy="3608952"/>
          </a:xfrm>
          <a:prstGeom prst="rect">
            <a:avLst/>
          </a:prstGeom>
        </p:spPr>
      </p:pic>
      <p:sp>
        <p:nvSpPr>
          <p:cNvPr id="7" name="TextBox 6"/>
          <p:cNvSpPr txBox="1"/>
          <p:nvPr/>
        </p:nvSpPr>
        <p:spPr>
          <a:xfrm>
            <a:off x="0" y="6592901"/>
            <a:ext cx="521297" cy="184666"/>
          </a:xfrm>
          <a:prstGeom prst="rect">
            <a:avLst/>
          </a:prstGeom>
          <a:noFill/>
        </p:spPr>
        <p:txBody>
          <a:bodyPr wrap="none" rtlCol="0">
            <a:spAutoFit/>
          </a:bodyPr>
          <a:lstStyle/>
          <a:p>
            <a:r>
              <a:rPr lang="en-US" sz="600"/>
              <a:t>Wikipedia</a:t>
            </a:r>
          </a:p>
        </p:txBody>
      </p:sp>
    </p:spTree>
    <p:extLst>
      <p:ext uri="{BB962C8B-B14F-4D97-AF65-F5344CB8AC3E}">
        <p14:creationId xmlns:p14="http://schemas.microsoft.com/office/powerpoint/2010/main" val="14113524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Shannon examples</a:t>
            </a:r>
          </a:p>
        </p:txBody>
      </p:sp>
      <p:sp>
        <p:nvSpPr>
          <p:cNvPr id="8" name="Content Placeholder 7"/>
          <p:cNvSpPr>
            <a:spLocks noGrp="1"/>
          </p:cNvSpPr>
          <p:nvPr>
            <p:ph idx="1"/>
          </p:nvPr>
        </p:nvSpPr>
        <p:spPr/>
        <p:txBody>
          <a:bodyPr/>
          <a:lstStyle/>
          <a:p>
            <a:r>
              <a:rPr lang="en-US" dirty="0"/>
              <a:t>SNR (dB) = 10 log</a:t>
            </a:r>
            <a:r>
              <a:rPr lang="en-US" baseline="-25000" dirty="0"/>
              <a:t>10</a:t>
            </a:r>
            <a:r>
              <a:rPr lang="en-US" dirty="0"/>
              <a:t> (S/N)</a:t>
            </a:r>
          </a:p>
          <a:p>
            <a:r>
              <a:rPr lang="en-US" dirty="0"/>
              <a:t>Telephone modem</a:t>
            </a:r>
          </a:p>
          <a:p>
            <a:pPr lvl="1"/>
            <a:r>
              <a:rPr lang="en-US" dirty="0"/>
              <a:t>SNR = 20 dB (1:100)</a:t>
            </a:r>
          </a:p>
          <a:p>
            <a:pPr lvl="1"/>
            <a:r>
              <a:rPr lang="en-US" dirty="0"/>
              <a:t>frequency range ~3 kHz </a:t>
            </a:r>
            <a:r>
              <a:rPr lang="en-US" dirty="0">
                <a:sym typeface="Wingdings"/>
              </a:rPr>
              <a:t> 3,000 log</a:t>
            </a:r>
            <a:r>
              <a:rPr lang="en-US" baseline="-25000" dirty="0">
                <a:sym typeface="Wingdings"/>
              </a:rPr>
              <a:t>2</a:t>
            </a:r>
            <a:r>
              <a:rPr lang="en-US" dirty="0">
                <a:sym typeface="Wingdings"/>
              </a:rPr>
              <a:t> (101) = 19.97 kb/s</a:t>
            </a:r>
          </a:p>
          <a:p>
            <a:r>
              <a:rPr lang="en-US" dirty="0"/>
              <a:t>Noise can be larger than signal!</a:t>
            </a:r>
          </a:p>
          <a:p>
            <a:pPr lvl="1"/>
            <a:r>
              <a:rPr lang="en-US" dirty="0">
                <a:sym typeface="Wingdings"/>
              </a:rPr>
              <a:t> negative SNR</a:t>
            </a:r>
          </a:p>
          <a:p>
            <a:r>
              <a:rPr lang="en-US" dirty="0">
                <a:sym typeface="Wingdings"/>
              </a:rPr>
              <a:t>Less noise  higher signal power</a:t>
            </a:r>
          </a:p>
          <a:p>
            <a:r>
              <a:rPr lang="en-US" dirty="0">
                <a:sym typeface="Wingdings"/>
              </a:rPr>
              <a:t>Only true for simple channel models</a:t>
            </a:r>
          </a:p>
          <a:p>
            <a:pPr lvl="1"/>
            <a:r>
              <a:rPr lang="en-US" dirty="0">
                <a:sym typeface="Wingdings"/>
              </a:rPr>
              <a:t>“additive Gaussian white noise” (AWGN)</a:t>
            </a:r>
            <a:endParaRPr lang="en-US" dirty="0"/>
          </a:p>
          <a:p>
            <a:r>
              <a:rPr lang="en-US" dirty="0"/>
              <a:t>Spectral efficiency: bits per second per Hz</a:t>
            </a:r>
          </a:p>
          <a:p>
            <a:pPr lvl="1"/>
            <a:r>
              <a:rPr lang="en-US" dirty="0"/>
              <a:t>often, around 1-2 b/s/Hz, but can be much higher</a:t>
            </a:r>
          </a:p>
        </p:txBody>
      </p:sp>
      <p:sp>
        <p:nvSpPr>
          <p:cNvPr id="4" name="Date Placeholder 3"/>
          <p:cNvSpPr>
            <a:spLocks noGrp="1"/>
          </p:cNvSpPr>
          <p:nvPr>
            <p:ph type="dt" sz="half" idx="10"/>
          </p:nvPr>
        </p:nvSpPr>
        <p:spPr/>
        <p:txBody>
          <a:bodyPr/>
          <a:lstStyle/>
          <a:p>
            <a:fld id="{FC6DF381-15CF-4E4F-82C7-0393ECC0D571}"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75</a:t>
            </a:fld>
            <a:endParaRPr lang="en-US"/>
          </a:p>
        </p:txBody>
      </p:sp>
    </p:spTree>
    <p:extLst>
      <p:ext uri="{BB962C8B-B14F-4D97-AF65-F5344CB8AC3E}">
        <p14:creationId xmlns:p14="http://schemas.microsoft.com/office/powerpoint/2010/main" val="20411604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C33E02-3A30-EC49-AD53-1247BF16E88D}" type="datetime1">
              <a:rPr lang="en-US" smtClean="0"/>
              <a:t>2/1/19</a:t>
            </a:fld>
            <a:endParaRPr lang="en-US"/>
          </a:p>
        </p:txBody>
      </p:sp>
      <p:sp>
        <p:nvSpPr>
          <p:cNvPr id="14" name="Footer Placeholder 13"/>
          <p:cNvSpPr>
            <a:spLocks noGrp="1"/>
          </p:cNvSpPr>
          <p:nvPr>
            <p:ph type="ftr" sz="quarter" idx="11"/>
          </p:nvPr>
        </p:nvSpPr>
        <p:spPr/>
        <p:txBody>
          <a:bodyPr/>
          <a:lstStyle/>
          <a:p>
            <a:r>
              <a:rPr lang="en-US"/>
              <a:t>ITEP</a:t>
            </a:r>
          </a:p>
        </p:txBody>
      </p:sp>
      <p:sp>
        <p:nvSpPr>
          <p:cNvPr id="15" name="Slide Number Placeholder 14"/>
          <p:cNvSpPr>
            <a:spLocks noGrp="1"/>
          </p:cNvSpPr>
          <p:nvPr>
            <p:ph type="sldNum" sz="quarter" idx="12"/>
          </p:nvPr>
        </p:nvSpPr>
        <p:spPr/>
        <p:txBody>
          <a:bodyPr/>
          <a:lstStyle/>
          <a:p>
            <a:fld id="{1DFC704A-5905-BB45-B847-BB7C2C18A0C5}" type="slidenum">
              <a:rPr lang="en-US" smtClean="0"/>
              <a:t>76</a:t>
            </a:fld>
            <a:endParaRPr lang="en-US"/>
          </a:p>
        </p:txBody>
      </p:sp>
      <p:sp>
        <p:nvSpPr>
          <p:cNvPr id="82947" name="Rectangle 2"/>
          <p:cNvSpPr>
            <a:spLocks noGrp="1" noChangeArrowheads="1"/>
          </p:cNvSpPr>
          <p:nvPr>
            <p:ph type="title"/>
          </p:nvPr>
        </p:nvSpPr>
        <p:spPr/>
        <p:txBody>
          <a:bodyPr/>
          <a:lstStyle/>
          <a:p>
            <a:r>
              <a:rPr lang="en-US" dirty="0"/>
              <a:t>Circuit switching: FDM versus TDM</a:t>
            </a:r>
            <a:endParaRPr lang="fr-FR" dirty="0"/>
          </a:p>
        </p:txBody>
      </p:sp>
      <p:grpSp>
        <p:nvGrpSpPr>
          <p:cNvPr id="2" name="Group 3"/>
          <p:cNvGrpSpPr>
            <a:grpSpLocks/>
          </p:cNvGrpSpPr>
          <p:nvPr/>
        </p:nvGrpSpPr>
        <p:grpSpPr bwMode="auto">
          <a:xfrm>
            <a:off x="393700" y="1585913"/>
            <a:ext cx="7239000" cy="2438400"/>
            <a:chOff x="288" y="1007"/>
            <a:chExt cx="4560" cy="1536"/>
          </a:xfrm>
        </p:grpSpPr>
        <p:sp>
          <p:nvSpPr>
            <p:cNvPr id="83043" name="Text Box 4"/>
            <p:cNvSpPr txBox="1">
              <a:spLocks noChangeArrowheads="1"/>
            </p:cNvSpPr>
            <p:nvPr/>
          </p:nvSpPr>
          <p:spPr bwMode="auto">
            <a:xfrm>
              <a:off x="288" y="1007"/>
              <a:ext cx="53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FDM</a:t>
              </a:r>
              <a:endParaRPr lang="fr-FR"/>
            </a:p>
          </p:txBody>
        </p:sp>
        <p:grpSp>
          <p:nvGrpSpPr>
            <p:cNvPr id="83044" name="Group 5"/>
            <p:cNvGrpSpPr>
              <a:grpSpLocks/>
            </p:cNvGrpSpPr>
            <p:nvPr/>
          </p:nvGrpSpPr>
          <p:grpSpPr bwMode="auto">
            <a:xfrm>
              <a:off x="720" y="1392"/>
              <a:ext cx="4128" cy="1151"/>
              <a:chOff x="720" y="1392"/>
              <a:chExt cx="4128" cy="1151"/>
            </a:xfrm>
          </p:grpSpPr>
          <p:sp>
            <p:nvSpPr>
              <p:cNvPr id="83045" name="Line 6"/>
              <p:cNvSpPr>
                <a:spLocks noChangeShapeType="1"/>
              </p:cNvSpPr>
              <p:nvPr/>
            </p:nvSpPr>
            <p:spPr bwMode="auto">
              <a:xfrm flipV="1">
                <a:off x="1728" y="1392"/>
                <a:ext cx="0" cy="81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3046" name="Text Box 7"/>
              <p:cNvSpPr txBox="1">
                <a:spLocks noChangeArrowheads="1"/>
              </p:cNvSpPr>
              <p:nvPr/>
            </p:nvSpPr>
            <p:spPr bwMode="auto">
              <a:xfrm>
                <a:off x="720" y="1680"/>
                <a:ext cx="96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frequency</a:t>
                </a:r>
                <a:endParaRPr lang="fr-FR"/>
              </a:p>
            </p:txBody>
          </p:sp>
          <p:sp>
            <p:nvSpPr>
              <p:cNvPr id="83047" name="Line 8"/>
              <p:cNvSpPr>
                <a:spLocks noChangeShapeType="1"/>
              </p:cNvSpPr>
              <p:nvPr/>
            </p:nvSpPr>
            <p:spPr bwMode="auto">
              <a:xfrm>
                <a:off x="1728" y="2208"/>
                <a:ext cx="312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3048" name="Text Box 9"/>
              <p:cNvSpPr txBox="1">
                <a:spLocks noChangeArrowheads="1"/>
              </p:cNvSpPr>
              <p:nvPr/>
            </p:nvSpPr>
            <p:spPr bwMode="auto">
              <a:xfrm>
                <a:off x="3048" y="2255"/>
                <a:ext cx="47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time</a:t>
                </a:r>
                <a:endParaRPr lang="fr-FR"/>
              </a:p>
            </p:txBody>
          </p:sp>
          <p:sp>
            <p:nvSpPr>
              <p:cNvPr id="83049" name="Rectangle 10"/>
              <p:cNvSpPr>
                <a:spLocks noChangeArrowheads="1"/>
              </p:cNvSpPr>
              <p:nvPr/>
            </p:nvSpPr>
            <p:spPr bwMode="auto">
              <a:xfrm>
                <a:off x="1776" y="1584"/>
                <a:ext cx="2880" cy="576"/>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charset="0"/>
                </a:endParaRPr>
              </a:p>
            </p:txBody>
          </p:sp>
        </p:grpSp>
      </p:grpSp>
      <p:sp>
        <p:nvSpPr>
          <p:cNvPr id="55307" name="Rectangle 11"/>
          <p:cNvSpPr>
            <a:spLocks noChangeArrowheads="1"/>
          </p:cNvSpPr>
          <p:nvPr/>
        </p:nvSpPr>
        <p:spPr bwMode="auto">
          <a:xfrm>
            <a:off x="2743200" y="2514600"/>
            <a:ext cx="4572000" cy="228600"/>
          </a:xfrm>
          <a:prstGeom prst="rect">
            <a:avLst/>
          </a:prstGeom>
          <a:solidFill>
            <a:srgbClr val="3366FF"/>
          </a:solidFill>
          <a:ln w="9525">
            <a:solidFill>
              <a:schemeClr val="tx1"/>
            </a:solidFill>
            <a:miter lim="800000"/>
            <a:headEnd/>
            <a:tailEnd/>
          </a:ln>
        </p:spPr>
        <p:txBody>
          <a:bodyPr wrap="none" anchor="ctr"/>
          <a:lstStyle/>
          <a:p>
            <a:endParaRPr lang="en-US">
              <a:latin typeface="Times New Roman" charset="0"/>
            </a:endParaRPr>
          </a:p>
        </p:txBody>
      </p:sp>
      <p:sp>
        <p:nvSpPr>
          <p:cNvPr id="55308" name="Rectangle 12"/>
          <p:cNvSpPr>
            <a:spLocks noChangeArrowheads="1"/>
          </p:cNvSpPr>
          <p:nvPr/>
        </p:nvSpPr>
        <p:spPr bwMode="auto">
          <a:xfrm>
            <a:off x="2743200" y="2743200"/>
            <a:ext cx="4572000" cy="228600"/>
          </a:xfrm>
          <a:prstGeom prst="rect">
            <a:avLst/>
          </a:prstGeom>
          <a:solidFill>
            <a:srgbClr val="99CC00"/>
          </a:solidFill>
          <a:ln w="9525">
            <a:solidFill>
              <a:schemeClr val="tx1"/>
            </a:solidFill>
            <a:miter lim="800000"/>
            <a:headEnd/>
            <a:tailEnd/>
          </a:ln>
        </p:spPr>
        <p:txBody>
          <a:bodyPr wrap="none" anchor="ctr"/>
          <a:lstStyle/>
          <a:p>
            <a:endParaRPr lang="en-US">
              <a:latin typeface="Times New Roman" charset="0"/>
            </a:endParaRPr>
          </a:p>
        </p:txBody>
      </p:sp>
      <p:sp>
        <p:nvSpPr>
          <p:cNvPr id="55309" name="Rectangle 13"/>
          <p:cNvSpPr>
            <a:spLocks noChangeArrowheads="1"/>
          </p:cNvSpPr>
          <p:nvPr/>
        </p:nvSpPr>
        <p:spPr bwMode="auto">
          <a:xfrm>
            <a:off x="2743200" y="2971800"/>
            <a:ext cx="4572000" cy="228600"/>
          </a:xfrm>
          <a:prstGeom prst="rect">
            <a:avLst/>
          </a:prstGeom>
          <a:solidFill>
            <a:srgbClr val="FFCC00"/>
          </a:solidFill>
          <a:ln w="9525">
            <a:solidFill>
              <a:schemeClr val="tx1"/>
            </a:solidFill>
            <a:miter lim="800000"/>
            <a:headEnd/>
            <a:tailEnd/>
          </a:ln>
        </p:spPr>
        <p:txBody>
          <a:bodyPr wrap="none" anchor="ctr"/>
          <a:lstStyle/>
          <a:p>
            <a:endParaRPr lang="en-US">
              <a:latin typeface="Times New Roman" charset="0"/>
            </a:endParaRPr>
          </a:p>
        </p:txBody>
      </p:sp>
      <p:sp>
        <p:nvSpPr>
          <p:cNvPr id="55310" name="Rectangle 14"/>
          <p:cNvSpPr>
            <a:spLocks noChangeArrowheads="1"/>
          </p:cNvSpPr>
          <p:nvPr/>
        </p:nvSpPr>
        <p:spPr bwMode="auto">
          <a:xfrm>
            <a:off x="2743200" y="3200400"/>
            <a:ext cx="4572000" cy="228600"/>
          </a:xfrm>
          <a:prstGeom prst="rect">
            <a:avLst/>
          </a:prstGeom>
          <a:solidFill>
            <a:srgbClr val="FF00FF"/>
          </a:solidFill>
          <a:ln w="9525">
            <a:solidFill>
              <a:schemeClr val="tx1"/>
            </a:solidFill>
            <a:miter lim="800000"/>
            <a:headEnd/>
            <a:tailEnd/>
          </a:ln>
        </p:spPr>
        <p:txBody>
          <a:bodyPr wrap="none" anchor="ctr"/>
          <a:lstStyle/>
          <a:p>
            <a:endParaRPr lang="en-US">
              <a:latin typeface="Times New Roman" charset="0"/>
            </a:endParaRPr>
          </a:p>
        </p:txBody>
      </p:sp>
      <p:grpSp>
        <p:nvGrpSpPr>
          <p:cNvPr id="4" name="Group 15"/>
          <p:cNvGrpSpPr>
            <a:grpSpLocks/>
          </p:cNvGrpSpPr>
          <p:nvPr/>
        </p:nvGrpSpPr>
        <p:grpSpPr bwMode="auto">
          <a:xfrm>
            <a:off x="381000" y="3748088"/>
            <a:ext cx="7239000" cy="2516187"/>
            <a:chOff x="288" y="2543"/>
            <a:chExt cx="4560" cy="1585"/>
          </a:xfrm>
        </p:grpSpPr>
        <p:sp>
          <p:nvSpPr>
            <p:cNvPr id="83037" name="Text Box 16"/>
            <p:cNvSpPr txBox="1">
              <a:spLocks noChangeArrowheads="1"/>
            </p:cNvSpPr>
            <p:nvPr/>
          </p:nvSpPr>
          <p:spPr bwMode="auto">
            <a:xfrm>
              <a:off x="288" y="2543"/>
              <a:ext cx="53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TDM</a:t>
              </a:r>
              <a:endParaRPr lang="fr-FR"/>
            </a:p>
          </p:txBody>
        </p:sp>
        <p:sp>
          <p:nvSpPr>
            <p:cNvPr id="83038" name="Line 17"/>
            <p:cNvSpPr>
              <a:spLocks noChangeShapeType="1"/>
            </p:cNvSpPr>
            <p:nvPr/>
          </p:nvSpPr>
          <p:spPr bwMode="auto">
            <a:xfrm flipV="1">
              <a:off x="1728" y="2977"/>
              <a:ext cx="0" cy="81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3039" name="Text Box 18"/>
            <p:cNvSpPr txBox="1">
              <a:spLocks noChangeArrowheads="1"/>
            </p:cNvSpPr>
            <p:nvPr/>
          </p:nvSpPr>
          <p:spPr bwMode="auto">
            <a:xfrm>
              <a:off x="720" y="3265"/>
              <a:ext cx="96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frequency</a:t>
              </a:r>
              <a:endParaRPr lang="fr-FR"/>
            </a:p>
          </p:txBody>
        </p:sp>
        <p:sp>
          <p:nvSpPr>
            <p:cNvPr id="83040" name="Line 19"/>
            <p:cNvSpPr>
              <a:spLocks noChangeShapeType="1"/>
            </p:cNvSpPr>
            <p:nvPr/>
          </p:nvSpPr>
          <p:spPr bwMode="auto">
            <a:xfrm>
              <a:off x="1728" y="3793"/>
              <a:ext cx="312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3041" name="Text Box 20"/>
            <p:cNvSpPr txBox="1">
              <a:spLocks noChangeArrowheads="1"/>
            </p:cNvSpPr>
            <p:nvPr/>
          </p:nvSpPr>
          <p:spPr bwMode="auto">
            <a:xfrm>
              <a:off x="3048" y="3840"/>
              <a:ext cx="47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time</a:t>
              </a:r>
              <a:endParaRPr lang="fr-FR"/>
            </a:p>
          </p:txBody>
        </p:sp>
        <p:sp>
          <p:nvSpPr>
            <p:cNvPr id="83042" name="Rectangle 21"/>
            <p:cNvSpPr>
              <a:spLocks noChangeArrowheads="1"/>
            </p:cNvSpPr>
            <p:nvPr/>
          </p:nvSpPr>
          <p:spPr bwMode="auto">
            <a:xfrm>
              <a:off x="1776" y="3168"/>
              <a:ext cx="2880" cy="576"/>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charset="0"/>
              </a:endParaRPr>
            </a:p>
          </p:txBody>
        </p:sp>
      </p:grpSp>
      <p:grpSp>
        <p:nvGrpSpPr>
          <p:cNvPr id="5" name="Group 22"/>
          <p:cNvGrpSpPr>
            <a:grpSpLocks/>
          </p:cNvGrpSpPr>
          <p:nvPr/>
        </p:nvGrpSpPr>
        <p:grpSpPr bwMode="auto">
          <a:xfrm>
            <a:off x="2743200" y="4740275"/>
            <a:ext cx="3886200" cy="914400"/>
            <a:chOff x="1776" y="3168"/>
            <a:chExt cx="2448" cy="576"/>
          </a:xfrm>
        </p:grpSpPr>
        <p:sp>
          <p:nvSpPr>
            <p:cNvPr id="83032" name="Rectangle 23"/>
            <p:cNvSpPr>
              <a:spLocks noChangeArrowheads="1"/>
            </p:cNvSpPr>
            <p:nvPr/>
          </p:nvSpPr>
          <p:spPr bwMode="auto">
            <a:xfrm>
              <a:off x="1776" y="3168"/>
              <a:ext cx="144" cy="576"/>
            </a:xfrm>
            <a:prstGeom prst="rect">
              <a:avLst/>
            </a:prstGeom>
            <a:solidFill>
              <a:srgbClr val="3366FF"/>
            </a:solidFill>
            <a:ln w="9525">
              <a:solidFill>
                <a:schemeClr val="tx1"/>
              </a:solidFill>
              <a:miter lim="800000"/>
              <a:headEnd/>
              <a:tailEnd/>
            </a:ln>
          </p:spPr>
          <p:txBody>
            <a:bodyPr wrap="none" anchor="ctr"/>
            <a:lstStyle/>
            <a:p>
              <a:endParaRPr lang="en-US">
                <a:latin typeface="Times New Roman" charset="0"/>
              </a:endParaRPr>
            </a:p>
          </p:txBody>
        </p:sp>
        <p:sp>
          <p:nvSpPr>
            <p:cNvPr id="83033" name="Rectangle 24"/>
            <p:cNvSpPr>
              <a:spLocks noChangeArrowheads="1"/>
            </p:cNvSpPr>
            <p:nvPr/>
          </p:nvSpPr>
          <p:spPr bwMode="auto">
            <a:xfrm>
              <a:off x="2352" y="3168"/>
              <a:ext cx="144" cy="576"/>
            </a:xfrm>
            <a:prstGeom prst="rect">
              <a:avLst/>
            </a:prstGeom>
            <a:solidFill>
              <a:srgbClr val="3366FF"/>
            </a:solidFill>
            <a:ln w="9525">
              <a:solidFill>
                <a:schemeClr val="tx1"/>
              </a:solidFill>
              <a:miter lim="800000"/>
              <a:headEnd/>
              <a:tailEnd/>
            </a:ln>
          </p:spPr>
          <p:txBody>
            <a:bodyPr wrap="none" anchor="ctr"/>
            <a:lstStyle/>
            <a:p>
              <a:endParaRPr lang="en-US">
                <a:latin typeface="Times New Roman" charset="0"/>
              </a:endParaRPr>
            </a:p>
          </p:txBody>
        </p:sp>
        <p:sp>
          <p:nvSpPr>
            <p:cNvPr id="83034" name="Rectangle 25"/>
            <p:cNvSpPr>
              <a:spLocks noChangeArrowheads="1"/>
            </p:cNvSpPr>
            <p:nvPr/>
          </p:nvSpPr>
          <p:spPr bwMode="auto">
            <a:xfrm>
              <a:off x="2928" y="3168"/>
              <a:ext cx="144" cy="576"/>
            </a:xfrm>
            <a:prstGeom prst="rect">
              <a:avLst/>
            </a:prstGeom>
            <a:solidFill>
              <a:srgbClr val="3366FF"/>
            </a:solidFill>
            <a:ln w="9525">
              <a:solidFill>
                <a:schemeClr val="tx1"/>
              </a:solidFill>
              <a:miter lim="800000"/>
              <a:headEnd/>
              <a:tailEnd/>
            </a:ln>
          </p:spPr>
          <p:txBody>
            <a:bodyPr wrap="none" anchor="ctr"/>
            <a:lstStyle/>
            <a:p>
              <a:endParaRPr lang="en-US">
                <a:latin typeface="Times New Roman" charset="0"/>
              </a:endParaRPr>
            </a:p>
          </p:txBody>
        </p:sp>
        <p:sp>
          <p:nvSpPr>
            <p:cNvPr id="83035" name="Rectangle 26"/>
            <p:cNvSpPr>
              <a:spLocks noChangeArrowheads="1"/>
            </p:cNvSpPr>
            <p:nvPr/>
          </p:nvSpPr>
          <p:spPr bwMode="auto">
            <a:xfrm>
              <a:off x="3504" y="3168"/>
              <a:ext cx="144" cy="576"/>
            </a:xfrm>
            <a:prstGeom prst="rect">
              <a:avLst/>
            </a:prstGeom>
            <a:solidFill>
              <a:srgbClr val="3366FF"/>
            </a:solidFill>
            <a:ln w="9525">
              <a:solidFill>
                <a:schemeClr val="tx1"/>
              </a:solidFill>
              <a:miter lim="800000"/>
              <a:headEnd/>
              <a:tailEnd/>
            </a:ln>
          </p:spPr>
          <p:txBody>
            <a:bodyPr wrap="none" anchor="ctr"/>
            <a:lstStyle/>
            <a:p>
              <a:endParaRPr lang="en-US">
                <a:latin typeface="Times New Roman" charset="0"/>
              </a:endParaRPr>
            </a:p>
          </p:txBody>
        </p:sp>
        <p:sp>
          <p:nvSpPr>
            <p:cNvPr id="83036" name="Rectangle 27"/>
            <p:cNvSpPr>
              <a:spLocks noChangeArrowheads="1"/>
            </p:cNvSpPr>
            <p:nvPr/>
          </p:nvSpPr>
          <p:spPr bwMode="auto">
            <a:xfrm>
              <a:off x="4080" y="3168"/>
              <a:ext cx="144" cy="576"/>
            </a:xfrm>
            <a:prstGeom prst="rect">
              <a:avLst/>
            </a:prstGeom>
            <a:solidFill>
              <a:srgbClr val="3366FF"/>
            </a:solidFill>
            <a:ln w="9525">
              <a:solidFill>
                <a:schemeClr val="tx1"/>
              </a:solidFill>
              <a:miter lim="800000"/>
              <a:headEnd/>
              <a:tailEnd/>
            </a:ln>
          </p:spPr>
          <p:txBody>
            <a:bodyPr wrap="none" anchor="ctr"/>
            <a:lstStyle/>
            <a:p>
              <a:endParaRPr lang="en-US">
                <a:latin typeface="Times New Roman" charset="0"/>
              </a:endParaRPr>
            </a:p>
          </p:txBody>
        </p:sp>
      </p:grpSp>
      <p:grpSp>
        <p:nvGrpSpPr>
          <p:cNvPr id="6" name="Group 28"/>
          <p:cNvGrpSpPr>
            <a:grpSpLocks/>
          </p:cNvGrpSpPr>
          <p:nvPr/>
        </p:nvGrpSpPr>
        <p:grpSpPr bwMode="auto">
          <a:xfrm>
            <a:off x="2971800" y="4740275"/>
            <a:ext cx="3886200" cy="914400"/>
            <a:chOff x="1920" y="3168"/>
            <a:chExt cx="2448" cy="576"/>
          </a:xfrm>
        </p:grpSpPr>
        <p:sp>
          <p:nvSpPr>
            <p:cNvPr id="83027" name="Rectangle 29"/>
            <p:cNvSpPr>
              <a:spLocks noChangeArrowheads="1"/>
            </p:cNvSpPr>
            <p:nvPr/>
          </p:nvSpPr>
          <p:spPr bwMode="auto">
            <a:xfrm>
              <a:off x="1920" y="3168"/>
              <a:ext cx="144" cy="576"/>
            </a:xfrm>
            <a:prstGeom prst="rect">
              <a:avLst/>
            </a:prstGeom>
            <a:solidFill>
              <a:srgbClr val="99CC00"/>
            </a:solidFill>
            <a:ln w="9525">
              <a:solidFill>
                <a:schemeClr val="tx1"/>
              </a:solidFill>
              <a:miter lim="800000"/>
              <a:headEnd/>
              <a:tailEnd/>
            </a:ln>
          </p:spPr>
          <p:txBody>
            <a:bodyPr wrap="none" anchor="ctr"/>
            <a:lstStyle/>
            <a:p>
              <a:endParaRPr lang="en-US">
                <a:latin typeface="Times New Roman" charset="0"/>
              </a:endParaRPr>
            </a:p>
          </p:txBody>
        </p:sp>
        <p:sp>
          <p:nvSpPr>
            <p:cNvPr id="83028" name="Rectangle 30"/>
            <p:cNvSpPr>
              <a:spLocks noChangeArrowheads="1"/>
            </p:cNvSpPr>
            <p:nvPr/>
          </p:nvSpPr>
          <p:spPr bwMode="auto">
            <a:xfrm>
              <a:off x="2496" y="3168"/>
              <a:ext cx="144" cy="576"/>
            </a:xfrm>
            <a:prstGeom prst="rect">
              <a:avLst/>
            </a:prstGeom>
            <a:solidFill>
              <a:srgbClr val="99CC00"/>
            </a:solidFill>
            <a:ln w="9525">
              <a:solidFill>
                <a:schemeClr val="tx1"/>
              </a:solidFill>
              <a:miter lim="800000"/>
              <a:headEnd/>
              <a:tailEnd/>
            </a:ln>
          </p:spPr>
          <p:txBody>
            <a:bodyPr wrap="none" anchor="ctr"/>
            <a:lstStyle/>
            <a:p>
              <a:endParaRPr lang="en-US">
                <a:latin typeface="Times New Roman" charset="0"/>
              </a:endParaRPr>
            </a:p>
          </p:txBody>
        </p:sp>
        <p:sp>
          <p:nvSpPr>
            <p:cNvPr id="83029" name="Rectangle 31"/>
            <p:cNvSpPr>
              <a:spLocks noChangeArrowheads="1"/>
            </p:cNvSpPr>
            <p:nvPr/>
          </p:nvSpPr>
          <p:spPr bwMode="auto">
            <a:xfrm>
              <a:off x="3072" y="3168"/>
              <a:ext cx="144" cy="576"/>
            </a:xfrm>
            <a:prstGeom prst="rect">
              <a:avLst/>
            </a:prstGeom>
            <a:solidFill>
              <a:srgbClr val="99CC00"/>
            </a:solidFill>
            <a:ln w="9525">
              <a:solidFill>
                <a:schemeClr val="tx1"/>
              </a:solidFill>
              <a:miter lim="800000"/>
              <a:headEnd/>
              <a:tailEnd/>
            </a:ln>
          </p:spPr>
          <p:txBody>
            <a:bodyPr wrap="none" anchor="ctr"/>
            <a:lstStyle/>
            <a:p>
              <a:endParaRPr lang="en-US">
                <a:latin typeface="Times New Roman" charset="0"/>
              </a:endParaRPr>
            </a:p>
          </p:txBody>
        </p:sp>
        <p:sp>
          <p:nvSpPr>
            <p:cNvPr id="83030" name="Rectangle 32"/>
            <p:cNvSpPr>
              <a:spLocks noChangeArrowheads="1"/>
            </p:cNvSpPr>
            <p:nvPr/>
          </p:nvSpPr>
          <p:spPr bwMode="auto">
            <a:xfrm>
              <a:off x="3648" y="3168"/>
              <a:ext cx="144" cy="576"/>
            </a:xfrm>
            <a:prstGeom prst="rect">
              <a:avLst/>
            </a:prstGeom>
            <a:solidFill>
              <a:srgbClr val="99CC00"/>
            </a:solidFill>
            <a:ln w="9525">
              <a:solidFill>
                <a:schemeClr val="tx1"/>
              </a:solidFill>
              <a:miter lim="800000"/>
              <a:headEnd/>
              <a:tailEnd/>
            </a:ln>
          </p:spPr>
          <p:txBody>
            <a:bodyPr wrap="none" anchor="ctr"/>
            <a:lstStyle/>
            <a:p>
              <a:endParaRPr lang="en-US">
                <a:latin typeface="Times New Roman" charset="0"/>
              </a:endParaRPr>
            </a:p>
          </p:txBody>
        </p:sp>
        <p:sp>
          <p:nvSpPr>
            <p:cNvPr id="83031" name="Rectangle 33"/>
            <p:cNvSpPr>
              <a:spLocks noChangeArrowheads="1"/>
            </p:cNvSpPr>
            <p:nvPr/>
          </p:nvSpPr>
          <p:spPr bwMode="auto">
            <a:xfrm>
              <a:off x="4224" y="3168"/>
              <a:ext cx="144" cy="576"/>
            </a:xfrm>
            <a:prstGeom prst="rect">
              <a:avLst/>
            </a:prstGeom>
            <a:solidFill>
              <a:srgbClr val="99CC00"/>
            </a:solidFill>
            <a:ln w="9525">
              <a:solidFill>
                <a:schemeClr val="tx1"/>
              </a:solidFill>
              <a:miter lim="800000"/>
              <a:headEnd/>
              <a:tailEnd/>
            </a:ln>
          </p:spPr>
          <p:txBody>
            <a:bodyPr wrap="none" anchor="ctr"/>
            <a:lstStyle/>
            <a:p>
              <a:endParaRPr lang="en-US">
                <a:latin typeface="Times New Roman" charset="0"/>
              </a:endParaRPr>
            </a:p>
          </p:txBody>
        </p:sp>
      </p:grpSp>
      <p:grpSp>
        <p:nvGrpSpPr>
          <p:cNvPr id="7" name="Group 34"/>
          <p:cNvGrpSpPr>
            <a:grpSpLocks/>
          </p:cNvGrpSpPr>
          <p:nvPr/>
        </p:nvGrpSpPr>
        <p:grpSpPr bwMode="auto">
          <a:xfrm>
            <a:off x="3200400" y="4740275"/>
            <a:ext cx="3886200" cy="914400"/>
            <a:chOff x="2064" y="3168"/>
            <a:chExt cx="2448" cy="576"/>
          </a:xfrm>
        </p:grpSpPr>
        <p:sp>
          <p:nvSpPr>
            <p:cNvPr id="83022" name="Rectangle 35"/>
            <p:cNvSpPr>
              <a:spLocks noChangeArrowheads="1"/>
            </p:cNvSpPr>
            <p:nvPr/>
          </p:nvSpPr>
          <p:spPr bwMode="auto">
            <a:xfrm>
              <a:off x="2064" y="3168"/>
              <a:ext cx="144" cy="576"/>
            </a:xfrm>
            <a:prstGeom prst="rect">
              <a:avLst/>
            </a:prstGeom>
            <a:solidFill>
              <a:srgbClr val="FFCC00"/>
            </a:solidFill>
            <a:ln w="9525">
              <a:solidFill>
                <a:schemeClr val="tx1"/>
              </a:solidFill>
              <a:miter lim="800000"/>
              <a:headEnd/>
              <a:tailEnd/>
            </a:ln>
          </p:spPr>
          <p:txBody>
            <a:bodyPr wrap="none" anchor="ctr"/>
            <a:lstStyle/>
            <a:p>
              <a:endParaRPr lang="en-US">
                <a:latin typeface="Times New Roman" charset="0"/>
              </a:endParaRPr>
            </a:p>
          </p:txBody>
        </p:sp>
        <p:sp>
          <p:nvSpPr>
            <p:cNvPr id="83023" name="Rectangle 36"/>
            <p:cNvSpPr>
              <a:spLocks noChangeArrowheads="1"/>
            </p:cNvSpPr>
            <p:nvPr/>
          </p:nvSpPr>
          <p:spPr bwMode="auto">
            <a:xfrm>
              <a:off x="2640" y="3168"/>
              <a:ext cx="144" cy="576"/>
            </a:xfrm>
            <a:prstGeom prst="rect">
              <a:avLst/>
            </a:prstGeom>
            <a:solidFill>
              <a:srgbClr val="FFCC00"/>
            </a:solidFill>
            <a:ln w="9525">
              <a:solidFill>
                <a:schemeClr val="tx1"/>
              </a:solidFill>
              <a:miter lim="800000"/>
              <a:headEnd/>
              <a:tailEnd/>
            </a:ln>
          </p:spPr>
          <p:txBody>
            <a:bodyPr wrap="none" anchor="ctr"/>
            <a:lstStyle/>
            <a:p>
              <a:endParaRPr lang="en-US">
                <a:latin typeface="Times New Roman" charset="0"/>
              </a:endParaRPr>
            </a:p>
          </p:txBody>
        </p:sp>
        <p:sp>
          <p:nvSpPr>
            <p:cNvPr id="83024" name="Rectangle 37"/>
            <p:cNvSpPr>
              <a:spLocks noChangeArrowheads="1"/>
            </p:cNvSpPr>
            <p:nvPr/>
          </p:nvSpPr>
          <p:spPr bwMode="auto">
            <a:xfrm>
              <a:off x="3216" y="3168"/>
              <a:ext cx="144" cy="576"/>
            </a:xfrm>
            <a:prstGeom prst="rect">
              <a:avLst/>
            </a:prstGeom>
            <a:solidFill>
              <a:srgbClr val="FFCC00"/>
            </a:solidFill>
            <a:ln w="9525">
              <a:solidFill>
                <a:schemeClr val="tx1"/>
              </a:solidFill>
              <a:miter lim="800000"/>
              <a:headEnd/>
              <a:tailEnd/>
            </a:ln>
          </p:spPr>
          <p:txBody>
            <a:bodyPr wrap="none" anchor="ctr"/>
            <a:lstStyle/>
            <a:p>
              <a:endParaRPr lang="en-US">
                <a:latin typeface="Times New Roman" charset="0"/>
              </a:endParaRPr>
            </a:p>
          </p:txBody>
        </p:sp>
        <p:sp>
          <p:nvSpPr>
            <p:cNvPr id="83025" name="Rectangle 38"/>
            <p:cNvSpPr>
              <a:spLocks noChangeArrowheads="1"/>
            </p:cNvSpPr>
            <p:nvPr/>
          </p:nvSpPr>
          <p:spPr bwMode="auto">
            <a:xfrm>
              <a:off x="3792" y="3168"/>
              <a:ext cx="144" cy="576"/>
            </a:xfrm>
            <a:prstGeom prst="rect">
              <a:avLst/>
            </a:prstGeom>
            <a:solidFill>
              <a:srgbClr val="FFCC00"/>
            </a:solidFill>
            <a:ln w="9525">
              <a:solidFill>
                <a:schemeClr val="tx1"/>
              </a:solidFill>
              <a:miter lim="800000"/>
              <a:headEnd/>
              <a:tailEnd/>
            </a:ln>
          </p:spPr>
          <p:txBody>
            <a:bodyPr wrap="none" anchor="ctr"/>
            <a:lstStyle/>
            <a:p>
              <a:endParaRPr lang="en-US">
                <a:latin typeface="Times New Roman" charset="0"/>
              </a:endParaRPr>
            </a:p>
          </p:txBody>
        </p:sp>
        <p:sp>
          <p:nvSpPr>
            <p:cNvPr id="83026" name="Rectangle 39"/>
            <p:cNvSpPr>
              <a:spLocks noChangeArrowheads="1"/>
            </p:cNvSpPr>
            <p:nvPr/>
          </p:nvSpPr>
          <p:spPr bwMode="auto">
            <a:xfrm>
              <a:off x="4368" y="3168"/>
              <a:ext cx="144" cy="576"/>
            </a:xfrm>
            <a:prstGeom prst="rect">
              <a:avLst/>
            </a:prstGeom>
            <a:solidFill>
              <a:srgbClr val="FFCC00"/>
            </a:solidFill>
            <a:ln w="9525">
              <a:solidFill>
                <a:schemeClr val="tx1"/>
              </a:solidFill>
              <a:miter lim="800000"/>
              <a:headEnd/>
              <a:tailEnd/>
            </a:ln>
          </p:spPr>
          <p:txBody>
            <a:bodyPr wrap="none" anchor="ctr"/>
            <a:lstStyle/>
            <a:p>
              <a:endParaRPr lang="en-US">
                <a:latin typeface="Times New Roman" charset="0"/>
              </a:endParaRPr>
            </a:p>
          </p:txBody>
        </p:sp>
      </p:grpSp>
      <p:grpSp>
        <p:nvGrpSpPr>
          <p:cNvPr id="8" name="Group 40"/>
          <p:cNvGrpSpPr>
            <a:grpSpLocks/>
          </p:cNvGrpSpPr>
          <p:nvPr/>
        </p:nvGrpSpPr>
        <p:grpSpPr bwMode="auto">
          <a:xfrm>
            <a:off x="3429000" y="4740275"/>
            <a:ext cx="3886200" cy="914400"/>
            <a:chOff x="2208" y="3168"/>
            <a:chExt cx="2448" cy="576"/>
          </a:xfrm>
        </p:grpSpPr>
        <p:sp>
          <p:nvSpPr>
            <p:cNvPr id="83017" name="Rectangle 41"/>
            <p:cNvSpPr>
              <a:spLocks noChangeArrowheads="1"/>
            </p:cNvSpPr>
            <p:nvPr/>
          </p:nvSpPr>
          <p:spPr bwMode="auto">
            <a:xfrm>
              <a:off x="2208" y="3168"/>
              <a:ext cx="144" cy="576"/>
            </a:xfrm>
            <a:prstGeom prst="rect">
              <a:avLst/>
            </a:prstGeom>
            <a:solidFill>
              <a:srgbClr val="FF00FF"/>
            </a:solidFill>
            <a:ln w="9525">
              <a:solidFill>
                <a:schemeClr val="tx1"/>
              </a:solidFill>
              <a:miter lim="800000"/>
              <a:headEnd/>
              <a:tailEnd/>
            </a:ln>
          </p:spPr>
          <p:txBody>
            <a:bodyPr wrap="none" anchor="ctr"/>
            <a:lstStyle/>
            <a:p>
              <a:endParaRPr lang="en-US">
                <a:latin typeface="Times New Roman" charset="0"/>
              </a:endParaRPr>
            </a:p>
          </p:txBody>
        </p:sp>
        <p:sp>
          <p:nvSpPr>
            <p:cNvPr id="83018" name="Rectangle 42"/>
            <p:cNvSpPr>
              <a:spLocks noChangeArrowheads="1"/>
            </p:cNvSpPr>
            <p:nvPr/>
          </p:nvSpPr>
          <p:spPr bwMode="auto">
            <a:xfrm>
              <a:off x="2784" y="3168"/>
              <a:ext cx="144" cy="576"/>
            </a:xfrm>
            <a:prstGeom prst="rect">
              <a:avLst/>
            </a:prstGeom>
            <a:solidFill>
              <a:srgbClr val="FF00FF"/>
            </a:solidFill>
            <a:ln w="9525">
              <a:solidFill>
                <a:schemeClr val="tx1"/>
              </a:solidFill>
              <a:miter lim="800000"/>
              <a:headEnd/>
              <a:tailEnd/>
            </a:ln>
          </p:spPr>
          <p:txBody>
            <a:bodyPr wrap="none" anchor="ctr"/>
            <a:lstStyle/>
            <a:p>
              <a:endParaRPr lang="en-US">
                <a:latin typeface="Times New Roman" charset="0"/>
              </a:endParaRPr>
            </a:p>
          </p:txBody>
        </p:sp>
        <p:sp>
          <p:nvSpPr>
            <p:cNvPr id="83019" name="Rectangle 43"/>
            <p:cNvSpPr>
              <a:spLocks noChangeArrowheads="1"/>
            </p:cNvSpPr>
            <p:nvPr/>
          </p:nvSpPr>
          <p:spPr bwMode="auto">
            <a:xfrm>
              <a:off x="3360" y="3168"/>
              <a:ext cx="144" cy="576"/>
            </a:xfrm>
            <a:prstGeom prst="rect">
              <a:avLst/>
            </a:prstGeom>
            <a:solidFill>
              <a:srgbClr val="FF00FF"/>
            </a:solidFill>
            <a:ln w="9525">
              <a:solidFill>
                <a:schemeClr val="tx1"/>
              </a:solidFill>
              <a:miter lim="800000"/>
              <a:headEnd/>
              <a:tailEnd/>
            </a:ln>
          </p:spPr>
          <p:txBody>
            <a:bodyPr wrap="none" anchor="ctr"/>
            <a:lstStyle/>
            <a:p>
              <a:endParaRPr lang="en-US">
                <a:latin typeface="Times New Roman" charset="0"/>
              </a:endParaRPr>
            </a:p>
          </p:txBody>
        </p:sp>
        <p:sp>
          <p:nvSpPr>
            <p:cNvPr id="83020" name="Rectangle 44"/>
            <p:cNvSpPr>
              <a:spLocks noChangeArrowheads="1"/>
            </p:cNvSpPr>
            <p:nvPr/>
          </p:nvSpPr>
          <p:spPr bwMode="auto">
            <a:xfrm>
              <a:off x="3936" y="3168"/>
              <a:ext cx="144" cy="576"/>
            </a:xfrm>
            <a:prstGeom prst="rect">
              <a:avLst/>
            </a:prstGeom>
            <a:solidFill>
              <a:srgbClr val="FF00FF"/>
            </a:solidFill>
            <a:ln w="9525">
              <a:solidFill>
                <a:schemeClr val="tx1"/>
              </a:solidFill>
              <a:miter lim="800000"/>
              <a:headEnd/>
              <a:tailEnd/>
            </a:ln>
          </p:spPr>
          <p:txBody>
            <a:bodyPr wrap="none" anchor="ctr"/>
            <a:lstStyle/>
            <a:p>
              <a:endParaRPr lang="en-US">
                <a:latin typeface="Times New Roman" charset="0"/>
              </a:endParaRPr>
            </a:p>
          </p:txBody>
        </p:sp>
        <p:sp>
          <p:nvSpPr>
            <p:cNvPr id="83021" name="Rectangle 45"/>
            <p:cNvSpPr>
              <a:spLocks noChangeArrowheads="1"/>
            </p:cNvSpPr>
            <p:nvPr/>
          </p:nvSpPr>
          <p:spPr bwMode="auto">
            <a:xfrm>
              <a:off x="4512" y="3168"/>
              <a:ext cx="144" cy="576"/>
            </a:xfrm>
            <a:prstGeom prst="rect">
              <a:avLst/>
            </a:prstGeom>
            <a:solidFill>
              <a:srgbClr val="FF00FF"/>
            </a:solidFill>
            <a:ln w="9525">
              <a:solidFill>
                <a:schemeClr val="tx1"/>
              </a:solidFill>
              <a:miter lim="800000"/>
              <a:headEnd/>
              <a:tailEnd/>
            </a:ln>
          </p:spPr>
          <p:txBody>
            <a:bodyPr wrap="none" anchor="ctr"/>
            <a:lstStyle/>
            <a:p>
              <a:endParaRPr lang="en-US">
                <a:latin typeface="Times New Roman" charset="0"/>
              </a:endParaRPr>
            </a:p>
          </p:txBody>
        </p:sp>
      </p:grpSp>
      <p:grpSp>
        <p:nvGrpSpPr>
          <p:cNvPr id="9" name="Group 46"/>
          <p:cNvGrpSpPr>
            <a:grpSpLocks/>
          </p:cNvGrpSpPr>
          <p:nvPr/>
        </p:nvGrpSpPr>
        <p:grpSpPr bwMode="auto">
          <a:xfrm>
            <a:off x="2743200" y="2743200"/>
            <a:ext cx="4572000" cy="457200"/>
            <a:chOff x="1776" y="1728"/>
            <a:chExt cx="2880" cy="288"/>
          </a:xfrm>
        </p:grpSpPr>
        <p:sp>
          <p:nvSpPr>
            <p:cNvPr id="83014" name="Line 47"/>
            <p:cNvSpPr>
              <a:spLocks noChangeShapeType="1"/>
            </p:cNvSpPr>
            <p:nvPr/>
          </p:nvSpPr>
          <p:spPr bwMode="auto">
            <a:xfrm flipV="1">
              <a:off x="1776" y="1728"/>
              <a:ext cx="28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15" name="Line 48"/>
            <p:cNvSpPr>
              <a:spLocks noChangeShapeType="1"/>
            </p:cNvSpPr>
            <p:nvPr/>
          </p:nvSpPr>
          <p:spPr bwMode="auto">
            <a:xfrm flipV="1">
              <a:off x="1776" y="1872"/>
              <a:ext cx="28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16" name="Line 49"/>
            <p:cNvSpPr>
              <a:spLocks noChangeShapeType="1"/>
            </p:cNvSpPr>
            <p:nvPr/>
          </p:nvSpPr>
          <p:spPr bwMode="auto">
            <a:xfrm flipV="1">
              <a:off x="1776" y="2016"/>
              <a:ext cx="28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0" name="Group 50"/>
          <p:cNvGrpSpPr>
            <a:grpSpLocks/>
          </p:cNvGrpSpPr>
          <p:nvPr/>
        </p:nvGrpSpPr>
        <p:grpSpPr bwMode="auto">
          <a:xfrm>
            <a:off x="2971800" y="4740275"/>
            <a:ext cx="4114800" cy="914400"/>
            <a:chOff x="1920" y="3168"/>
            <a:chExt cx="2592" cy="576"/>
          </a:xfrm>
        </p:grpSpPr>
        <p:sp>
          <p:nvSpPr>
            <p:cNvPr id="82995" name="Line 51"/>
            <p:cNvSpPr>
              <a:spLocks noChangeShapeType="1"/>
            </p:cNvSpPr>
            <p:nvPr/>
          </p:nvSpPr>
          <p:spPr bwMode="auto">
            <a:xfrm>
              <a:off x="1920"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6" name="Line 52"/>
            <p:cNvSpPr>
              <a:spLocks noChangeShapeType="1"/>
            </p:cNvSpPr>
            <p:nvPr/>
          </p:nvSpPr>
          <p:spPr bwMode="auto">
            <a:xfrm>
              <a:off x="2064"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7" name="Line 53"/>
            <p:cNvSpPr>
              <a:spLocks noChangeShapeType="1"/>
            </p:cNvSpPr>
            <p:nvPr/>
          </p:nvSpPr>
          <p:spPr bwMode="auto">
            <a:xfrm>
              <a:off x="2208"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8" name="Line 54"/>
            <p:cNvSpPr>
              <a:spLocks noChangeShapeType="1"/>
            </p:cNvSpPr>
            <p:nvPr/>
          </p:nvSpPr>
          <p:spPr bwMode="auto">
            <a:xfrm>
              <a:off x="2352"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9" name="Line 55"/>
            <p:cNvSpPr>
              <a:spLocks noChangeShapeType="1"/>
            </p:cNvSpPr>
            <p:nvPr/>
          </p:nvSpPr>
          <p:spPr bwMode="auto">
            <a:xfrm>
              <a:off x="2496"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0" name="Line 56"/>
            <p:cNvSpPr>
              <a:spLocks noChangeShapeType="1"/>
            </p:cNvSpPr>
            <p:nvPr/>
          </p:nvSpPr>
          <p:spPr bwMode="auto">
            <a:xfrm>
              <a:off x="2640"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1" name="Line 57"/>
            <p:cNvSpPr>
              <a:spLocks noChangeShapeType="1"/>
            </p:cNvSpPr>
            <p:nvPr/>
          </p:nvSpPr>
          <p:spPr bwMode="auto">
            <a:xfrm>
              <a:off x="2784"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2" name="Line 58"/>
            <p:cNvSpPr>
              <a:spLocks noChangeShapeType="1"/>
            </p:cNvSpPr>
            <p:nvPr/>
          </p:nvSpPr>
          <p:spPr bwMode="auto">
            <a:xfrm>
              <a:off x="2928"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3" name="Line 59"/>
            <p:cNvSpPr>
              <a:spLocks noChangeShapeType="1"/>
            </p:cNvSpPr>
            <p:nvPr/>
          </p:nvSpPr>
          <p:spPr bwMode="auto">
            <a:xfrm>
              <a:off x="3072"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4" name="Line 60"/>
            <p:cNvSpPr>
              <a:spLocks noChangeShapeType="1"/>
            </p:cNvSpPr>
            <p:nvPr/>
          </p:nvSpPr>
          <p:spPr bwMode="auto">
            <a:xfrm>
              <a:off x="3216"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5" name="Line 61"/>
            <p:cNvSpPr>
              <a:spLocks noChangeShapeType="1"/>
            </p:cNvSpPr>
            <p:nvPr/>
          </p:nvSpPr>
          <p:spPr bwMode="auto">
            <a:xfrm>
              <a:off x="3360"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6" name="Line 62"/>
            <p:cNvSpPr>
              <a:spLocks noChangeShapeType="1"/>
            </p:cNvSpPr>
            <p:nvPr/>
          </p:nvSpPr>
          <p:spPr bwMode="auto">
            <a:xfrm>
              <a:off x="3504"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7" name="Line 63"/>
            <p:cNvSpPr>
              <a:spLocks noChangeShapeType="1"/>
            </p:cNvSpPr>
            <p:nvPr/>
          </p:nvSpPr>
          <p:spPr bwMode="auto">
            <a:xfrm>
              <a:off x="3648"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8" name="Line 64"/>
            <p:cNvSpPr>
              <a:spLocks noChangeShapeType="1"/>
            </p:cNvSpPr>
            <p:nvPr/>
          </p:nvSpPr>
          <p:spPr bwMode="auto">
            <a:xfrm>
              <a:off x="3792"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09" name="Line 65"/>
            <p:cNvSpPr>
              <a:spLocks noChangeShapeType="1"/>
            </p:cNvSpPr>
            <p:nvPr/>
          </p:nvSpPr>
          <p:spPr bwMode="auto">
            <a:xfrm>
              <a:off x="3936"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10" name="Line 66"/>
            <p:cNvSpPr>
              <a:spLocks noChangeShapeType="1"/>
            </p:cNvSpPr>
            <p:nvPr/>
          </p:nvSpPr>
          <p:spPr bwMode="auto">
            <a:xfrm>
              <a:off x="4080"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11" name="Line 67"/>
            <p:cNvSpPr>
              <a:spLocks noChangeShapeType="1"/>
            </p:cNvSpPr>
            <p:nvPr/>
          </p:nvSpPr>
          <p:spPr bwMode="auto">
            <a:xfrm>
              <a:off x="4224"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12" name="Line 68"/>
            <p:cNvSpPr>
              <a:spLocks noChangeShapeType="1"/>
            </p:cNvSpPr>
            <p:nvPr/>
          </p:nvSpPr>
          <p:spPr bwMode="auto">
            <a:xfrm>
              <a:off x="4368"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13" name="Line 69"/>
            <p:cNvSpPr>
              <a:spLocks noChangeShapeType="1"/>
            </p:cNvSpPr>
            <p:nvPr/>
          </p:nvSpPr>
          <p:spPr bwMode="auto">
            <a:xfrm>
              <a:off x="4512" y="3168"/>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 name="Group 70"/>
          <p:cNvGrpSpPr>
            <a:grpSpLocks/>
          </p:cNvGrpSpPr>
          <p:nvPr/>
        </p:nvGrpSpPr>
        <p:grpSpPr bwMode="auto">
          <a:xfrm>
            <a:off x="2743200" y="2628900"/>
            <a:ext cx="4572000" cy="685800"/>
            <a:chOff x="1776" y="1656"/>
            <a:chExt cx="2880" cy="432"/>
          </a:xfrm>
        </p:grpSpPr>
        <p:sp>
          <p:nvSpPr>
            <p:cNvPr id="82991" name="Line 71"/>
            <p:cNvSpPr>
              <a:spLocks noChangeShapeType="1"/>
            </p:cNvSpPr>
            <p:nvPr/>
          </p:nvSpPr>
          <p:spPr bwMode="auto">
            <a:xfrm>
              <a:off x="1776" y="1656"/>
              <a:ext cx="288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2" name="Line 72"/>
            <p:cNvSpPr>
              <a:spLocks noChangeShapeType="1"/>
            </p:cNvSpPr>
            <p:nvPr/>
          </p:nvSpPr>
          <p:spPr bwMode="auto">
            <a:xfrm>
              <a:off x="1776" y="1800"/>
              <a:ext cx="288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3" name="Line 73"/>
            <p:cNvSpPr>
              <a:spLocks noChangeShapeType="1"/>
            </p:cNvSpPr>
            <p:nvPr/>
          </p:nvSpPr>
          <p:spPr bwMode="auto">
            <a:xfrm>
              <a:off x="1776" y="1944"/>
              <a:ext cx="288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4" name="Line 74"/>
            <p:cNvSpPr>
              <a:spLocks noChangeShapeType="1"/>
            </p:cNvSpPr>
            <p:nvPr/>
          </p:nvSpPr>
          <p:spPr bwMode="auto">
            <a:xfrm>
              <a:off x="1776" y="2088"/>
              <a:ext cx="288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 name="Group 75"/>
          <p:cNvGrpSpPr>
            <a:grpSpLocks/>
          </p:cNvGrpSpPr>
          <p:nvPr/>
        </p:nvGrpSpPr>
        <p:grpSpPr bwMode="auto">
          <a:xfrm>
            <a:off x="2857500" y="4740275"/>
            <a:ext cx="4343400" cy="914400"/>
            <a:chOff x="1848" y="3168"/>
            <a:chExt cx="2736" cy="576"/>
          </a:xfrm>
        </p:grpSpPr>
        <p:sp>
          <p:nvSpPr>
            <p:cNvPr id="82971" name="Line 76"/>
            <p:cNvSpPr>
              <a:spLocks noChangeShapeType="1"/>
            </p:cNvSpPr>
            <p:nvPr/>
          </p:nvSpPr>
          <p:spPr bwMode="auto">
            <a:xfrm>
              <a:off x="1848"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2" name="Line 77"/>
            <p:cNvSpPr>
              <a:spLocks noChangeShapeType="1"/>
            </p:cNvSpPr>
            <p:nvPr/>
          </p:nvSpPr>
          <p:spPr bwMode="auto">
            <a:xfrm>
              <a:off x="1992"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3" name="Line 78"/>
            <p:cNvSpPr>
              <a:spLocks noChangeShapeType="1"/>
            </p:cNvSpPr>
            <p:nvPr/>
          </p:nvSpPr>
          <p:spPr bwMode="auto">
            <a:xfrm>
              <a:off x="2136"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4" name="Line 79"/>
            <p:cNvSpPr>
              <a:spLocks noChangeShapeType="1"/>
            </p:cNvSpPr>
            <p:nvPr/>
          </p:nvSpPr>
          <p:spPr bwMode="auto">
            <a:xfrm>
              <a:off x="2280"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5" name="Line 80"/>
            <p:cNvSpPr>
              <a:spLocks noChangeShapeType="1"/>
            </p:cNvSpPr>
            <p:nvPr/>
          </p:nvSpPr>
          <p:spPr bwMode="auto">
            <a:xfrm>
              <a:off x="2424"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6" name="Line 81"/>
            <p:cNvSpPr>
              <a:spLocks noChangeShapeType="1"/>
            </p:cNvSpPr>
            <p:nvPr/>
          </p:nvSpPr>
          <p:spPr bwMode="auto">
            <a:xfrm>
              <a:off x="2568"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7" name="Line 82"/>
            <p:cNvSpPr>
              <a:spLocks noChangeShapeType="1"/>
            </p:cNvSpPr>
            <p:nvPr/>
          </p:nvSpPr>
          <p:spPr bwMode="auto">
            <a:xfrm>
              <a:off x="2712"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8" name="Line 83"/>
            <p:cNvSpPr>
              <a:spLocks noChangeShapeType="1"/>
            </p:cNvSpPr>
            <p:nvPr/>
          </p:nvSpPr>
          <p:spPr bwMode="auto">
            <a:xfrm>
              <a:off x="2856"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79" name="Line 84"/>
            <p:cNvSpPr>
              <a:spLocks noChangeShapeType="1"/>
            </p:cNvSpPr>
            <p:nvPr/>
          </p:nvSpPr>
          <p:spPr bwMode="auto">
            <a:xfrm>
              <a:off x="3000"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0" name="Line 85"/>
            <p:cNvSpPr>
              <a:spLocks noChangeShapeType="1"/>
            </p:cNvSpPr>
            <p:nvPr/>
          </p:nvSpPr>
          <p:spPr bwMode="auto">
            <a:xfrm>
              <a:off x="3144"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1" name="Line 86"/>
            <p:cNvSpPr>
              <a:spLocks noChangeShapeType="1"/>
            </p:cNvSpPr>
            <p:nvPr/>
          </p:nvSpPr>
          <p:spPr bwMode="auto">
            <a:xfrm>
              <a:off x="3288"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2" name="Line 87"/>
            <p:cNvSpPr>
              <a:spLocks noChangeShapeType="1"/>
            </p:cNvSpPr>
            <p:nvPr/>
          </p:nvSpPr>
          <p:spPr bwMode="auto">
            <a:xfrm>
              <a:off x="3432"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3" name="Line 88"/>
            <p:cNvSpPr>
              <a:spLocks noChangeShapeType="1"/>
            </p:cNvSpPr>
            <p:nvPr/>
          </p:nvSpPr>
          <p:spPr bwMode="auto">
            <a:xfrm>
              <a:off x="3576"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4" name="Line 89"/>
            <p:cNvSpPr>
              <a:spLocks noChangeShapeType="1"/>
            </p:cNvSpPr>
            <p:nvPr/>
          </p:nvSpPr>
          <p:spPr bwMode="auto">
            <a:xfrm>
              <a:off x="3720"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5" name="Line 90"/>
            <p:cNvSpPr>
              <a:spLocks noChangeShapeType="1"/>
            </p:cNvSpPr>
            <p:nvPr/>
          </p:nvSpPr>
          <p:spPr bwMode="auto">
            <a:xfrm>
              <a:off x="3864"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6" name="Line 91"/>
            <p:cNvSpPr>
              <a:spLocks noChangeShapeType="1"/>
            </p:cNvSpPr>
            <p:nvPr/>
          </p:nvSpPr>
          <p:spPr bwMode="auto">
            <a:xfrm>
              <a:off x="4008"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7" name="Line 92"/>
            <p:cNvSpPr>
              <a:spLocks noChangeShapeType="1"/>
            </p:cNvSpPr>
            <p:nvPr/>
          </p:nvSpPr>
          <p:spPr bwMode="auto">
            <a:xfrm>
              <a:off x="4152"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8" name="Line 93"/>
            <p:cNvSpPr>
              <a:spLocks noChangeShapeType="1"/>
            </p:cNvSpPr>
            <p:nvPr/>
          </p:nvSpPr>
          <p:spPr bwMode="auto">
            <a:xfrm>
              <a:off x="4296"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89" name="Line 94"/>
            <p:cNvSpPr>
              <a:spLocks noChangeShapeType="1"/>
            </p:cNvSpPr>
            <p:nvPr/>
          </p:nvSpPr>
          <p:spPr bwMode="auto">
            <a:xfrm>
              <a:off x="4440"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90" name="Line 95"/>
            <p:cNvSpPr>
              <a:spLocks noChangeShapeType="1"/>
            </p:cNvSpPr>
            <p:nvPr/>
          </p:nvSpPr>
          <p:spPr bwMode="auto">
            <a:xfrm>
              <a:off x="4584" y="3168"/>
              <a:ext cx="0" cy="57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 name="Group 99"/>
          <p:cNvGrpSpPr>
            <a:grpSpLocks/>
          </p:cNvGrpSpPr>
          <p:nvPr/>
        </p:nvGrpSpPr>
        <p:grpSpPr bwMode="auto">
          <a:xfrm>
            <a:off x="5368925" y="1257300"/>
            <a:ext cx="2709863" cy="952500"/>
            <a:chOff x="3477" y="216"/>
            <a:chExt cx="1707" cy="600"/>
          </a:xfrm>
        </p:grpSpPr>
        <p:grpSp>
          <p:nvGrpSpPr>
            <p:cNvPr id="82964" name="Group 100"/>
            <p:cNvGrpSpPr>
              <a:grpSpLocks/>
            </p:cNvGrpSpPr>
            <p:nvPr/>
          </p:nvGrpSpPr>
          <p:grpSpPr bwMode="auto">
            <a:xfrm>
              <a:off x="3477" y="528"/>
              <a:ext cx="1707" cy="288"/>
              <a:chOff x="3477" y="288"/>
              <a:chExt cx="1707" cy="288"/>
            </a:xfrm>
          </p:grpSpPr>
          <p:sp>
            <p:nvSpPr>
              <p:cNvPr id="82966" name="Text Box 101"/>
              <p:cNvSpPr txBox="1">
                <a:spLocks noChangeArrowheads="1"/>
              </p:cNvSpPr>
              <p:nvPr/>
            </p:nvSpPr>
            <p:spPr bwMode="auto">
              <a:xfrm>
                <a:off x="3477" y="288"/>
                <a:ext cx="74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4 users</a:t>
                </a:r>
                <a:endParaRPr lang="fr-FR"/>
              </a:p>
            </p:txBody>
          </p:sp>
          <p:sp>
            <p:nvSpPr>
              <p:cNvPr id="82967" name="Rectangle 102"/>
              <p:cNvSpPr>
                <a:spLocks noChangeArrowheads="1"/>
              </p:cNvSpPr>
              <p:nvPr/>
            </p:nvSpPr>
            <p:spPr bwMode="auto">
              <a:xfrm>
                <a:off x="4464" y="352"/>
                <a:ext cx="144" cy="144"/>
              </a:xfrm>
              <a:prstGeom prst="rect">
                <a:avLst/>
              </a:prstGeom>
              <a:solidFill>
                <a:srgbClr val="3366FF"/>
              </a:solidFill>
              <a:ln w="9525">
                <a:solidFill>
                  <a:schemeClr val="tx1"/>
                </a:solidFill>
                <a:miter lim="800000"/>
                <a:headEnd/>
                <a:tailEnd/>
              </a:ln>
            </p:spPr>
            <p:txBody>
              <a:bodyPr wrap="none" anchor="ctr"/>
              <a:lstStyle/>
              <a:p>
                <a:endParaRPr lang="en-US">
                  <a:latin typeface="Times New Roman" charset="0"/>
                </a:endParaRPr>
              </a:p>
            </p:txBody>
          </p:sp>
          <p:sp>
            <p:nvSpPr>
              <p:cNvPr id="82968" name="Rectangle 103"/>
              <p:cNvSpPr>
                <a:spLocks noChangeArrowheads="1"/>
              </p:cNvSpPr>
              <p:nvPr/>
            </p:nvSpPr>
            <p:spPr bwMode="auto">
              <a:xfrm>
                <a:off x="4656" y="352"/>
                <a:ext cx="144" cy="144"/>
              </a:xfrm>
              <a:prstGeom prst="rect">
                <a:avLst/>
              </a:prstGeom>
              <a:solidFill>
                <a:srgbClr val="99CC00"/>
              </a:solidFill>
              <a:ln w="9525">
                <a:solidFill>
                  <a:schemeClr val="tx1"/>
                </a:solidFill>
                <a:miter lim="800000"/>
                <a:headEnd/>
                <a:tailEnd/>
              </a:ln>
            </p:spPr>
            <p:txBody>
              <a:bodyPr wrap="none" anchor="ctr"/>
              <a:lstStyle/>
              <a:p>
                <a:endParaRPr lang="en-US">
                  <a:latin typeface="Times New Roman" charset="0"/>
                </a:endParaRPr>
              </a:p>
            </p:txBody>
          </p:sp>
          <p:sp>
            <p:nvSpPr>
              <p:cNvPr id="82969" name="Rectangle 104"/>
              <p:cNvSpPr>
                <a:spLocks noChangeArrowheads="1"/>
              </p:cNvSpPr>
              <p:nvPr/>
            </p:nvSpPr>
            <p:spPr bwMode="auto">
              <a:xfrm>
                <a:off x="4848" y="352"/>
                <a:ext cx="144" cy="144"/>
              </a:xfrm>
              <a:prstGeom prst="rect">
                <a:avLst/>
              </a:prstGeom>
              <a:solidFill>
                <a:srgbClr val="FFCC00"/>
              </a:solidFill>
              <a:ln w="9525">
                <a:solidFill>
                  <a:schemeClr val="tx1"/>
                </a:solidFill>
                <a:miter lim="800000"/>
                <a:headEnd/>
                <a:tailEnd/>
              </a:ln>
            </p:spPr>
            <p:txBody>
              <a:bodyPr wrap="none" anchor="ctr"/>
              <a:lstStyle/>
              <a:p>
                <a:endParaRPr lang="en-US">
                  <a:latin typeface="Times New Roman" charset="0"/>
                </a:endParaRPr>
              </a:p>
            </p:txBody>
          </p:sp>
          <p:sp>
            <p:nvSpPr>
              <p:cNvPr id="82970" name="Rectangle 105"/>
              <p:cNvSpPr>
                <a:spLocks noChangeArrowheads="1"/>
              </p:cNvSpPr>
              <p:nvPr/>
            </p:nvSpPr>
            <p:spPr bwMode="auto">
              <a:xfrm>
                <a:off x="5040" y="352"/>
                <a:ext cx="144" cy="144"/>
              </a:xfrm>
              <a:prstGeom prst="rect">
                <a:avLst/>
              </a:prstGeom>
              <a:solidFill>
                <a:srgbClr val="FF00FF"/>
              </a:solidFill>
              <a:ln w="9525">
                <a:solidFill>
                  <a:schemeClr val="tx1"/>
                </a:solidFill>
                <a:miter lim="800000"/>
                <a:headEnd/>
                <a:tailEnd/>
              </a:ln>
            </p:spPr>
            <p:txBody>
              <a:bodyPr wrap="none" anchor="ctr"/>
              <a:lstStyle/>
              <a:p>
                <a:endParaRPr lang="en-US">
                  <a:latin typeface="Times New Roman" charset="0"/>
                </a:endParaRPr>
              </a:p>
            </p:txBody>
          </p:sp>
        </p:grpSp>
        <p:sp>
          <p:nvSpPr>
            <p:cNvPr id="82965" name="Text Box 106"/>
            <p:cNvSpPr txBox="1">
              <a:spLocks noChangeArrowheads="1"/>
            </p:cNvSpPr>
            <p:nvPr/>
          </p:nvSpPr>
          <p:spPr bwMode="auto">
            <a:xfrm>
              <a:off x="3480" y="216"/>
              <a:ext cx="91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Example:</a:t>
              </a:r>
              <a:endParaRPr lang="fr-FR"/>
            </a:p>
          </p:txBody>
        </p:sp>
      </p:grpSp>
    </p:spTree>
    <p:extLst>
      <p:ext uri="{BB962C8B-B14F-4D97-AF65-F5344CB8AC3E}">
        <p14:creationId xmlns:p14="http://schemas.microsoft.com/office/powerpoint/2010/main" val="2453263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5307"/>
                                        </p:tgtEl>
                                        <p:attrNameLst>
                                          <p:attrName>style.visibility</p:attrName>
                                        </p:attrNameLst>
                                      </p:cBhvr>
                                      <p:to>
                                        <p:strVal val="visible"/>
                                      </p:to>
                                    </p:set>
                                    <p:animEffect transition="in" filter="wipe(left)">
                                      <p:cBhvr>
                                        <p:cTn id="21" dur="500"/>
                                        <p:tgtEl>
                                          <p:spTgt spid="55307"/>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5308"/>
                                        </p:tgtEl>
                                        <p:attrNameLst>
                                          <p:attrName>style.visibility</p:attrName>
                                        </p:attrNameLst>
                                      </p:cBhvr>
                                      <p:to>
                                        <p:strVal val="visible"/>
                                      </p:to>
                                    </p:set>
                                    <p:animEffect transition="in" filter="wipe(left)">
                                      <p:cBhvr>
                                        <p:cTn id="25" dur="500"/>
                                        <p:tgtEl>
                                          <p:spTgt spid="55308"/>
                                        </p:tgtEl>
                                      </p:cBhvr>
                                    </p:animEffect>
                                  </p:childTnLst>
                                </p:cTn>
                              </p:par>
                            </p:childTnLst>
                          </p:cTn>
                        </p:par>
                        <p:par>
                          <p:cTn id="26" fill="hold" nodeType="afterGroup">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5309"/>
                                        </p:tgtEl>
                                        <p:attrNameLst>
                                          <p:attrName>style.visibility</p:attrName>
                                        </p:attrNameLst>
                                      </p:cBhvr>
                                      <p:to>
                                        <p:strVal val="visible"/>
                                      </p:to>
                                    </p:set>
                                    <p:animEffect transition="in" filter="wipe(left)">
                                      <p:cBhvr>
                                        <p:cTn id="29" dur="500"/>
                                        <p:tgtEl>
                                          <p:spTgt spid="55309"/>
                                        </p:tgtEl>
                                      </p:cBhvr>
                                    </p:animEffect>
                                  </p:childTnLst>
                                </p:cTn>
                              </p:par>
                            </p:childTnLst>
                          </p:cTn>
                        </p:par>
                        <p:par>
                          <p:cTn id="30" fill="hold" nodeType="afterGroup">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55310"/>
                                        </p:tgtEl>
                                        <p:attrNameLst>
                                          <p:attrName>style.visibility</p:attrName>
                                        </p:attrNameLst>
                                      </p:cBhvr>
                                      <p:to>
                                        <p:strVal val="visible"/>
                                      </p:to>
                                    </p:set>
                                    <p:animEffect transition="in" filter="wipe(left)">
                                      <p:cBhvr>
                                        <p:cTn id="33" dur="500"/>
                                        <p:tgtEl>
                                          <p:spTgt spid="553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500"/>
                                        <p:tgtEl>
                                          <p:spTgt spid="5"/>
                                        </p:tgtEl>
                                      </p:cBhvr>
                                    </p:animEffect>
                                  </p:childTnLst>
                                </p:cTn>
                              </p:par>
                            </p:childTnLst>
                          </p:cTn>
                        </p:par>
                        <p:par>
                          <p:cTn id="48" fill="hold" nodeType="afterGroup">
                            <p:stCondLst>
                              <p:cond delay="500"/>
                            </p:stCondLst>
                            <p:childTnLst>
                              <p:par>
                                <p:cTn id="49" presetID="22" presetClass="entr" presetSubtype="1"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up)">
                                      <p:cBhvr>
                                        <p:cTn id="51" dur="500"/>
                                        <p:tgtEl>
                                          <p:spTgt spid="6"/>
                                        </p:tgtEl>
                                      </p:cBhvr>
                                    </p:animEffect>
                                  </p:childTnLst>
                                </p:cTn>
                              </p:par>
                            </p:childTnLst>
                          </p:cTn>
                        </p:par>
                        <p:par>
                          <p:cTn id="52" fill="hold" nodeType="afterGroup">
                            <p:stCondLst>
                              <p:cond delay="1000"/>
                            </p:stCondLst>
                            <p:childTnLst>
                              <p:par>
                                <p:cTn id="53" presetID="22" presetClass="entr" presetSubtype="1"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childTnLst>
                          </p:cTn>
                        </p:par>
                        <p:par>
                          <p:cTn id="56" fill="hold" nodeType="afterGroup">
                            <p:stCondLst>
                              <p:cond delay="1500"/>
                            </p:stCondLst>
                            <p:childTnLst>
                              <p:par>
                                <p:cTn id="57" presetID="22" presetClass="entr" presetSubtype="1"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500"/>
                                        <p:tgtEl>
                                          <p:spTgt spid="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up)">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animBg="1"/>
      <p:bldP spid="55308" grpId="0" animBg="1"/>
      <p:bldP spid="55309" grpId="0" animBg="1"/>
      <p:bldP spid="553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networks are similar</a:t>
            </a:r>
          </a:p>
        </p:txBody>
      </p:sp>
      <p:sp>
        <p:nvSpPr>
          <p:cNvPr id="4" name="Date Placeholder 3"/>
          <p:cNvSpPr>
            <a:spLocks noGrp="1"/>
          </p:cNvSpPr>
          <p:nvPr>
            <p:ph type="dt" sz="half" idx="10"/>
          </p:nvPr>
        </p:nvSpPr>
        <p:spPr/>
        <p:txBody>
          <a:bodyPr/>
          <a:lstStyle/>
          <a:p>
            <a:fld id="{EEFAD95E-9880-8442-B0A7-787153647572}"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77</a:t>
            </a:fld>
            <a:endParaRPr lang="en-US"/>
          </a:p>
        </p:txBody>
      </p:sp>
      <p:sp>
        <p:nvSpPr>
          <p:cNvPr id="7" name="Rounded Rectangle 6"/>
          <p:cNvSpPr/>
          <p:nvPr/>
        </p:nvSpPr>
        <p:spPr>
          <a:xfrm>
            <a:off x="1815655" y="2668791"/>
            <a:ext cx="2242283" cy="8333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time-division multiplexing</a:t>
            </a:r>
          </a:p>
        </p:txBody>
      </p:sp>
      <p:sp>
        <p:nvSpPr>
          <p:cNvPr id="8" name="Rounded Rectangle 7"/>
          <p:cNvSpPr/>
          <p:nvPr/>
        </p:nvSpPr>
        <p:spPr>
          <a:xfrm>
            <a:off x="3105463" y="3813307"/>
            <a:ext cx="2242283" cy="8333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modulation</a:t>
            </a:r>
          </a:p>
        </p:txBody>
      </p:sp>
      <p:sp>
        <p:nvSpPr>
          <p:cNvPr id="9" name="Rounded Rectangle 8"/>
          <p:cNvSpPr/>
          <p:nvPr/>
        </p:nvSpPr>
        <p:spPr>
          <a:xfrm>
            <a:off x="3105463" y="4974082"/>
            <a:ext cx="2242283" cy="8333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frequency division</a:t>
            </a:r>
          </a:p>
        </p:txBody>
      </p:sp>
      <p:sp>
        <p:nvSpPr>
          <p:cNvPr id="10" name="TextBox 9"/>
          <p:cNvSpPr txBox="1"/>
          <p:nvPr/>
        </p:nvSpPr>
        <p:spPr>
          <a:xfrm>
            <a:off x="3018401" y="6095427"/>
            <a:ext cx="2217975" cy="369332"/>
          </a:xfrm>
          <a:prstGeom prst="rect">
            <a:avLst/>
          </a:prstGeom>
          <a:noFill/>
        </p:spPr>
        <p:txBody>
          <a:bodyPr wrap="none" rtlCol="0">
            <a:spAutoFit/>
          </a:bodyPr>
          <a:lstStyle/>
          <a:p>
            <a:r>
              <a:rPr lang="en-US" dirty="0"/>
              <a:t>medium = spectrum</a:t>
            </a:r>
          </a:p>
        </p:txBody>
      </p:sp>
      <p:sp>
        <p:nvSpPr>
          <p:cNvPr id="11" name="Rounded Rectangle 10"/>
          <p:cNvSpPr/>
          <p:nvPr/>
        </p:nvSpPr>
        <p:spPr>
          <a:xfrm>
            <a:off x="4349240" y="2668791"/>
            <a:ext cx="2242283" cy="83337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packets</a:t>
            </a:r>
          </a:p>
        </p:txBody>
      </p:sp>
      <p:sp>
        <p:nvSpPr>
          <p:cNvPr id="12" name="Rounded Rectangle 11"/>
          <p:cNvSpPr/>
          <p:nvPr/>
        </p:nvSpPr>
        <p:spPr>
          <a:xfrm>
            <a:off x="1815655" y="1660415"/>
            <a:ext cx="2242283" cy="83337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packets</a:t>
            </a:r>
          </a:p>
        </p:txBody>
      </p:sp>
    </p:spTree>
    <p:extLst>
      <p:ext uri="{BB962C8B-B14F-4D97-AF65-F5344CB8AC3E}">
        <p14:creationId xmlns:p14="http://schemas.microsoft.com/office/powerpoint/2010/main" val="17224293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12694CF-EA54-D144-83B2-F259246A04AE}" type="datetime1">
              <a:rPr lang="en-US" smtClean="0"/>
              <a:t>2/1/19</a:t>
            </a:fld>
            <a:endParaRPr lang="en-US"/>
          </a:p>
        </p:txBody>
      </p:sp>
      <p:sp>
        <p:nvSpPr>
          <p:cNvPr id="10" name="Footer Placeholder 9"/>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20162370-F61F-4C76-81EA-7F515C598B10}" type="slidenum">
              <a:rPr lang="en-US" smtClean="0"/>
              <a:pPr/>
              <a:t>78</a:t>
            </a:fld>
            <a:endParaRPr lang="en-US"/>
          </a:p>
        </p:txBody>
      </p:sp>
      <p:sp>
        <p:nvSpPr>
          <p:cNvPr id="2" name="Title 1"/>
          <p:cNvSpPr>
            <a:spLocks noGrp="1"/>
          </p:cNvSpPr>
          <p:nvPr>
            <p:ph type="title"/>
          </p:nvPr>
        </p:nvSpPr>
        <p:spPr>
          <a:xfrm>
            <a:off x="457200" y="304800"/>
            <a:ext cx="8232775" cy="697682"/>
          </a:xfrm>
        </p:spPr>
        <p:txBody>
          <a:bodyPr>
            <a:normAutofit/>
          </a:bodyPr>
          <a:lstStyle/>
          <a:p>
            <a:r>
              <a:rPr lang="en-US" dirty="0"/>
              <a:t>Reference architecture</a:t>
            </a:r>
          </a:p>
        </p:txBody>
      </p:sp>
      <p:grpSp>
        <p:nvGrpSpPr>
          <p:cNvPr id="136" name="Group 135"/>
          <p:cNvGrpSpPr/>
          <p:nvPr/>
        </p:nvGrpSpPr>
        <p:grpSpPr>
          <a:xfrm>
            <a:off x="3267717" y="5924490"/>
            <a:ext cx="748923" cy="627221"/>
            <a:chOff x="851277" y="5791200"/>
            <a:chExt cx="748923" cy="627221"/>
          </a:xfrm>
        </p:grpSpPr>
        <p:pic>
          <p:nvPicPr>
            <p:cNvPr id="120" name="Picture 15" descr="Router icon.png"/>
            <p:cNvPicPr>
              <a:picLocks noChangeAspect="1"/>
            </p:cNvPicPr>
            <p:nvPr/>
          </p:nvPicPr>
          <p:blipFill>
            <a:blip r:embed="rId2" cstate="print"/>
            <a:srcRect/>
            <a:stretch>
              <a:fillRect/>
            </a:stretch>
          </p:blipFill>
          <p:spPr bwMode="auto">
            <a:xfrm>
              <a:off x="990600" y="5791200"/>
              <a:ext cx="593558" cy="536713"/>
            </a:xfrm>
            <a:prstGeom prst="rect">
              <a:avLst/>
            </a:prstGeom>
            <a:noFill/>
            <a:ln w="9525">
              <a:noFill/>
              <a:miter lim="800000"/>
              <a:headEnd/>
              <a:tailEnd/>
            </a:ln>
          </p:spPr>
        </p:pic>
        <p:sp>
          <p:nvSpPr>
            <p:cNvPr id="121" name="TextBox 47"/>
            <p:cNvSpPr txBox="1">
              <a:spLocks noChangeArrowheads="1"/>
            </p:cNvSpPr>
            <p:nvPr/>
          </p:nvSpPr>
          <p:spPr bwMode="auto">
            <a:xfrm>
              <a:off x="851277" y="6172200"/>
              <a:ext cx="748923" cy="246221"/>
            </a:xfrm>
            <a:prstGeom prst="rect">
              <a:avLst/>
            </a:prstGeom>
            <a:noFill/>
            <a:ln w="9525">
              <a:noFill/>
              <a:miter lim="800000"/>
              <a:headEnd/>
              <a:tailEnd/>
            </a:ln>
          </p:spPr>
          <p:txBody>
            <a:bodyPr wrap="none">
              <a:spAutoFit/>
            </a:bodyPr>
            <a:lstStyle/>
            <a:p>
              <a:r>
                <a:rPr lang="en-US" sz="1000" dirty="0"/>
                <a:t>L3 Router</a:t>
              </a:r>
            </a:p>
          </p:txBody>
        </p:sp>
      </p:grpSp>
      <p:grpSp>
        <p:nvGrpSpPr>
          <p:cNvPr id="137" name="Group 136"/>
          <p:cNvGrpSpPr/>
          <p:nvPr/>
        </p:nvGrpSpPr>
        <p:grpSpPr>
          <a:xfrm>
            <a:off x="4051677" y="5543490"/>
            <a:ext cx="748923" cy="1162110"/>
            <a:chOff x="4051677" y="5543490"/>
            <a:chExt cx="748923" cy="1162110"/>
          </a:xfrm>
        </p:grpSpPr>
        <p:grpSp>
          <p:nvGrpSpPr>
            <p:cNvPr id="123" name="Group 122"/>
            <p:cNvGrpSpPr/>
            <p:nvPr/>
          </p:nvGrpSpPr>
          <p:grpSpPr>
            <a:xfrm>
              <a:off x="4091259" y="5543490"/>
              <a:ext cx="669758" cy="914400"/>
              <a:chOff x="2971800" y="5486400"/>
              <a:chExt cx="669758" cy="914400"/>
            </a:xfrm>
          </p:grpSpPr>
          <p:pic>
            <p:nvPicPr>
              <p:cNvPr id="124" name="Picture 123" descr="SBC icon.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1800" y="5486400"/>
                <a:ext cx="640080" cy="533400"/>
              </a:xfrm>
              <a:prstGeom prst="rect">
                <a:avLst/>
              </a:prstGeom>
            </p:spPr>
          </p:pic>
          <p:pic>
            <p:nvPicPr>
              <p:cNvPr id="125" name="Picture 15" descr="Router icon.png"/>
              <p:cNvPicPr>
                <a:picLocks noChangeAspect="1"/>
              </p:cNvPicPr>
              <p:nvPr/>
            </p:nvPicPr>
            <p:blipFill>
              <a:blip r:embed="rId2" cstate="print"/>
              <a:srcRect/>
              <a:stretch>
                <a:fillRect/>
              </a:stretch>
            </p:blipFill>
            <p:spPr bwMode="auto">
              <a:xfrm>
                <a:off x="3048000" y="5864087"/>
                <a:ext cx="593558" cy="536713"/>
              </a:xfrm>
              <a:prstGeom prst="rect">
                <a:avLst/>
              </a:prstGeom>
              <a:noFill/>
              <a:ln w="9525">
                <a:noFill/>
                <a:miter lim="800000"/>
                <a:headEnd/>
                <a:tailEnd/>
              </a:ln>
            </p:spPr>
          </p:pic>
        </p:grpSp>
        <p:sp>
          <p:nvSpPr>
            <p:cNvPr id="127" name="TextBox 47"/>
            <p:cNvSpPr txBox="1">
              <a:spLocks noChangeArrowheads="1"/>
            </p:cNvSpPr>
            <p:nvPr/>
          </p:nvSpPr>
          <p:spPr bwMode="auto">
            <a:xfrm>
              <a:off x="4051677" y="6305490"/>
              <a:ext cx="748923" cy="400110"/>
            </a:xfrm>
            <a:prstGeom prst="rect">
              <a:avLst/>
            </a:prstGeom>
            <a:noFill/>
            <a:ln w="9525">
              <a:noFill/>
              <a:miter lim="800000"/>
              <a:headEnd/>
              <a:tailEnd/>
            </a:ln>
          </p:spPr>
          <p:txBody>
            <a:bodyPr wrap="none">
              <a:spAutoFit/>
            </a:bodyPr>
            <a:lstStyle/>
            <a:p>
              <a:r>
                <a:rPr lang="en-US" sz="1000" dirty="0"/>
                <a:t>SBC and</a:t>
              </a:r>
            </a:p>
            <a:p>
              <a:r>
                <a:rPr lang="en-US" sz="1000" dirty="0"/>
                <a:t>L3 Router</a:t>
              </a:r>
            </a:p>
          </p:txBody>
        </p:sp>
      </p:grpSp>
      <p:pic>
        <p:nvPicPr>
          <p:cNvPr id="128" name="Picture 24"/>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45040" y="5772090"/>
            <a:ext cx="472991" cy="613121"/>
          </a:xfrm>
          <a:prstGeom prst="rect">
            <a:avLst/>
          </a:prstGeom>
          <a:noFill/>
          <a:ln w="9525">
            <a:noFill/>
            <a:miter lim="800000"/>
            <a:headEnd/>
            <a:tailEnd/>
          </a:ln>
        </p:spPr>
      </p:pic>
      <p:grpSp>
        <p:nvGrpSpPr>
          <p:cNvPr id="134" name="Group 133"/>
          <p:cNvGrpSpPr/>
          <p:nvPr/>
        </p:nvGrpSpPr>
        <p:grpSpPr>
          <a:xfrm>
            <a:off x="4778640" y="5924490"/>
            <a:ext cx="1218165" cy="781110"/>
            <a:chOff x="2057400" y="5791200"/>
            <a:chExt cx="1218165" cy="781110"/>
          </a:xfrm>
        </p:grpSpPr>
        <p:pic>
          <p:nvPicPr>
            <p:cNvPr id="129" name="Picture 128" descr="Set top box c&amp;c icon.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38400" y="5791200"/>
              <a:ext cx="431800" cy="431800"/>
            </a:xfrm>
            <a:prstGeom prst="rect">
              <a:avLst/>
            </a:prstGeom>
          </p:spPr>
        </p:pic>
        <p:sp>
          <p:nvSpPr>
            <p:cNvPr id="130" name="TextBox 47"/>
            <p:cNvSpPr txBox="1">
              <a:spLocks noChangeArrowheads="1"/>
            </p:cNvSpPr>
            <p:nvPr/>
          </p:nvSpPr>
          <p:spPr bwMode="auto">
            <a:xfrm>
              <a:off x="2057400" y="6172200"/>
              <a:ext cx="1218165" cy="400110"/>
            </a:xfrm>
            <a:prstGeom prst="rect">
              <a:avLst/>
            </a:prstGeom>
            <a:noFill/>
            <a:ln w="9525">
              <a:noFill/>
              <a:miter lim="800000"/>
              <a:headEnd/>
              <a:tailEnd/>
            </a:ln>
          </p:spPr>
          <p:txBody>
            <a:bodyPr wrap="none">
              <a:spAutoFit/>
            </a:bodyPr>
            <a:lstStyle/>
            <a:p>
              <a:pPr algn="ctr"/>
              <a:r>
                <a:rPr lang="en-US" sz="1000" dirty="0"/>
                <a:t>Set top box</a:t>
              </a:r>
            </a:p>
            <a:p>
              <a:pPr algn="ctr"/>
              <a:r>
                <a:rPr lang="en-US" sz="1000" dirty="0" err="1"/>
                <a:t>command&amp;control</a:t>
              </a:r>
              <a:endParaRPr lang="en-US" sz="1000" dirty="0"/>
            </a:p>
          </p:txBody>
        </p:sp>
      </p:grpSp>
      <p:grpSp>
        <p:nvGrpSpPr>
          <p:cNvPr id="133" name="Group 132"/>
          <p:cNvGrpSpPr/>
          <p:nvPr/>
        </p:nvGrpSpPr>
        <p:grpSpPr>
          <a:xfrm>
            <a:off x="6074040" y="5860990"/>
            <a:ext cx="555360" cy="844610"/>
            <a:chOff x="3352800" y="5727700"/>
            <a:chExt cx="555360" cy="844610"/>
          </a:xfrm>
        </p:grpSpPr>
        <p:pic>
          <p:nvPicPr>
            <p:cNvPr id="131" name="Picture 130" descr="Video cache icon.jpe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5500" y="5727700"/>
              <a:ext cx="520700" cy="520700"/>
            </a:xfrm>
            <a:prstGeom prst="rect">
              <a:avLst/>
            </a:prstGeom>
          </p:spPr>
        </p:pic>
        <p:sp>
          <p:nvSpPr>
            <p:cNvPr id="132" name="TextBox 47"/>
            <p:cNvSpPr txBox="1">
              <a:spLocks noChangeArrowheads="1"/>
            </p:cNvSpPr>
            <p:nvPr/>
          </p:nvSpPr>
          <p:spPr bwMode="auto">
            <a:xfrm>
              <a:off x="3352800" y="6172200"/>
              <a:ext cx="555360" cy="400110"/>
            </a:xfrm>
            <a:prstGeom prst="rect">
              <a:avLst/>
            </a:prstGeom>
            <a:noFill/>
            <a:ln w="9525">
              <a:noFill/>
              <a:miter lim="800000"/>
              <a:headEnd/>
              <a:tailEnd/>
            </a:ln>
          </p:spPr>
          <p:txBody>
            <a:bodyPr wrap="none">
              <a:spAutoFit/>
            </a:bodyPr>
            <a:lstStyle/>
            <a:p>
              <a:pPr algn="ctr"/>
              <a:r>
                <a:rPr lang="en-US" sz="1000" dirty="0"/>
                <a:t>Video</a:t>
              </a:r>
            </a:p>
            <a:p>
              <a:pPr algn="ctr"/>
              <a:r>
                <a:rPr lang="en-US" sz="1000" dirty="0"/>
                <a:t>Cache</a:t>
              </a:r>
            </a:p>
          </p:txBody>
        </p:sp>
      </p:grpSp>
      <p:grpSp>
        <p:nvGrpSpPr>
          <p:cNvPr id="148" name="Group 147"/>
          <p:cNvGrpSpPr/>
          <p:nvPr/>
        </p:nvGrpSpPr>
        <p:grpSpPr>
          <a:xfrm>
            <a:off x="1143000" y="1066800"/>
            <a:ext cx="7239000" cy="4763742"/>
            <a:chOff x="1143000" y="1066800"/>
            <a:chExt cx="7239000" cy="4763742"/>
          </a:xfrm>
        </p:grpSpPr>
        <p:sp>
          <p:nvSpPr>
            <p:cNvPr id="9" name="Oval 8"/>
            <p:cNvSpPr/>
            <p:nvPr/>
          </p:nvSpPr>
          <p:spPr>
            <a:xfrm>
              <a:off x="3100137" y="3492362"/>
              <a:ext cx="862263" cy="4472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8" name="Straight Connector 117"/>
            <p:cNvCxnSpPr/>
            <p:nvPr/>
          </p:nvCxnSpPr>
          <p:spPr>
            <a:xfrm flipH="1">
              <a:off x="3962400" y="3810000"/>
              <a:ext cx="15240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953000" y="3810000"/>
              <a:ext cx="381000" cy="1066800"/>
            </a:xfrm>
            <a:prstGeom prst="line">
              <a:avLst/>
            </a:prstGeom>
          </p:spPr>
          <p:style>
            <a:lnRef idx="2">
              <a:schemeClr val="accent1"/>
            </a:lnRef>
            <a:fillRef idx="0">
              <a:schemeClr val="accent1"/>
            </a:fillRef>
            <a:effectRef idx="1">
              <a:schemeClr val="accent1"/>
            </a:effectRef>
            <a:fontRef idx="minor">
              <a:schemeClr val="tx1"/>
            </a:fontRef>
          </p:style>
        </p:cxnSp>
        <p:sp>
          <p:nvSpPr>
            <p:cNvPr id="76" name="Cloud 75"/>
            <p:cNvSpPr/>
            <p:nvPr/>
          </p:nvSpPr>
          <p:spPr bwMode="auto">
            <a:xfrm>
              <a:off x="5791200" y="1143000"/>
              <a:ext cx="1241258" cy="801342"/>
            </a:xfrm>
            <a:prstGeom prst="cloud">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a:cxnSpLocks noChangeShapeType="1"/>
            </p:cNvCxnSpPr>
            <p:nvPr/>
          </p:nvCxnSpPr>
          <p:spPr bwMode="auto">
            <a:xfrm flipV="1">
              <a:off x="4367463" y="3637722"/>
              <a:ext cx="370974"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8" name="Straight Connector 7"/>
            <p:cNvCxnSpPr>
              <a:cxnSpLocks noChangeShapeType="1"/>
            </p:cNvCxnSpPr>
            <p:nvPr/>
          </p:nvCxnSpPr>
          <p:spPr bwMode="auto">
            <a:xfrm flipV="1">
              <a:off x="6415839" y="2061127"/>
              <a:ext cx="37097" cy="15206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11" name="Picture 10" descr="computer-icon.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71337" y="3216731"/>
              <a:ext cx="428875" cy="517069"/>
            </a:xfrm>
            <a:prstGeom prst="rect">
              <a:avLst/>
            </a:prstGeom>
            <a:noFill/>
            <a:ln w="9525">
              <a:noFill/>
              <a:miter lim="800000"/>
              <a:headEnd/>
              <a:tailEnd/>
            </a:ln>
          </p:spPr>
        </p:pic>
        <p:cxnSp>
          <p:nvCxnSpPr>
            <p:cNvPr id="12" name="Straight Connector 11"/>
            <p:cNvCxnSpPr>
              <a:cxnSpLocks noChangeShapeType="1"/>
            </p:cNvCxnSpPr>
            <p:nvPr/>
          </p:nvCxnSpPr>
          <p:spPr bwMode="auto">
            <a:xfrm flipV="1">
              <a:off x="2033337" y="3760720"/>
              <a:ext cx="944062" cy="4928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4" name="Straight Connector 13"/>
            <p:cNvCxnSpPr>
              <a:cxnSpLocks noChangeShapeType="1"/>
            </p:cNvCxnSpPr>
            <p:nvPr/>
          </p:nvCxnSpPr>
          <p:spPr bwMode="auto">
            <a:xfrm flipH="1" flipV="1">
              <a:off x="4343400" y="1981200"/>
              <a:ext cx="1143002" cy="129540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16" name="Picture 13" descr="VoIP Icon.jpe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347537" y="2768809"/>
              <a:ext cx="294774" cy="355391"/>
            </a:xfrm>
            <a:prstGeom prst="rect">
              <a:avLst/>
            </a:prstGeom>
            <a:noFill/>
            <a:ln w="9525">
              <a:noFill/>
              <a:miter lim="800000"/>
              <a:headEnd/>
              <a:tailEnd/>
            </a:ln>
          </p:spPr>
        </p:pic>
        <p:cxnSp>
          <p:nvCxnSpPr>
            <p:cNvPr id="17" name="Straight Connector 16"/>
            <p:cNvCxnSpPr>
              <a:cxnSpLocks noChangeShapeType="1"/>
            </p:cNvCxnSpPr>
            <p:nvPr/>
          </p:nvCxnSpPr>
          <p:spPr bwMode="auto">
            <a:xfrm flipH="1">
              <a:off x="3096114" y="1611982"/>
              <a:ext cx="296779"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9" name="TextBox 47"/>
            <p:cNvSpPr txBox="1">
              <a:spLocks noChangeArrowheads="1"/>
            </p:cNvSpPr>
            <p:nvPr/>
          </p:nvSpPr>
          <p:spPr bwMode="auto">
            <a:xfrm>
              <a:off x="1752600" y="2495136"/>
              <a:ext cx="519543" cy="246221"/>
            </a:xfrm>
            <a:prstGeom prst="rect">
              <a:avLst/>
            </a:prstGeom>
            <a:noFill/>
            <a:ln w="9525">
              <a:noFill/>
              <a:miter lim="800000"/>
              <a:headEnd/>
              <a:tailEnd/>
            </a:ln>
          </p:spPr>
          <p:txBody>
            <a:bodyPr wrap="none">
              <a:spAutoFit/>
            </a:bodyPr>
            <a:lstStyle/>
            <a:p>
              <a:r>
                <a:rPr lang="en-US" sz="1000" dirty="0"/>
                <a:t>Users</a:t>
              </a:r>
            </a:p>
          </p:txBody>
        </p:sp>
        <p:cxnSp>
          <p:nvCxnSpPr>
            <p:cNvPr id="24" name="Straight Connector 23"/>
            <p:cNvCxnSpPr>
              <a:cxnSpLocks noChangeShapeType="1"/>
            </p:cNvCxnSpPr>
            <p:nvPr/>
          </p:nvCxnSpPr>
          <p:spPr bwMode="auto">
            <a:xfrm>
              <a:off x="6629400" y="3733800"/>
              <a:ext cx="292768" cy="11305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6" name="TextBox 107"/>
            <p:cNvSpPr txBox="1">
              <a:spLocks noChangeArrowheads="1"/>
            </p:cNvSpPr>
            <p:nvPr/>
          </p:nvSpPr>
          <p:spPr bwMode="auto">
            <a:xfrm>
              <a:off x="6781800" y="3182779"/>
              <a:ext cx="1409700" cy="215444"/>
            </a:xfrm>
            <a:prstGeom prst="rect">
              <a:avLst/>
            </a:prstGeom>
            <a:noFill/>
            <a:ln w="9525">
              <a:noFill/>
              <a:miter lim="800000"/>
              <a:headEnd/>
              <a:tailEnd/>
            </a:ln>
          </p:spPr>
          <p:txBody>
            <a:bodyPr>
              <a:spAutoFit/>
            </a:bodyPr>
            <a:lstStyle/>
            <a:p>
              <a:pPr algn="ctr"/>
              <a:r>
                <a:rPr lang="en-US" sz="800" b="1" dirty="0" err="1"/>
                <a:t>Comm</a:t>
              </a:r>
              <a:r>
                <a:rPr lang="en-US" sz="800" b="1" dirty="0"/>
                <a:t> Complex</a:t>
              </a:r>
            </a:p>
          </p:txBody>
        </p:sp>
        <p:sp>
          <p:nvSpPr>
            <p:cNvPr id="27" name="TextBox 55"/>
            <p:cNvSpPr txBox="1">
              <a:spLocks noChangeArrowheads="1"/>
            </p:cNvSpPr>
            <p:nvPr/>
          </p:nvSpPr>
          <p:spPr bwMode="auto">
            <a:xfrm>
              <a:off x="5138865" y="4267200"/>
              <a:ext cx="1103888" cy="246221"/>
            </a:xfrm>
            <a:prstGeom prst="rect">
              <a:avLst/>
            </a:prstGeom>
            <a:noFill/>
            <a:ln w="9525">
              <a:noFill/>
              <a:miter lim="800000"/>
              <a:headEnd/>
              <a:tailEnd/>
            </a:ln>
          </p:spPr>
          <p:txBody>
            <a:bodyPr wrap="none">
              <a:spAutoFit/>
            </a:bodyPr>
            <a:lstStyle/>
            <a:p>
              <a:pPr algn="ctr"/>
              <a:r>
                <a:rPr lang="en-US" sz="1000" b="1" dirty="0"/>
                <a:t>Transport Core</a:t>
              </a:r>
            </a:p>
          </p:txBody>
        </p:sp>
        <p:cxnSp>
          <p:nvCxnSpPr>
            <p:cNvPr id="28" name="Straight Connector 27"/>
            <p:cNvCxnSpPr>
              <a:cxnSpLocks noChangeShapeType="1"/>
            </p:cNvCxnSpPr>
            <p:nvPr/>
          </p:nvCxnSpPr>
          <p:spPr bwMode="auto">
            <a:xfrm flipV="1">
              <a:off x="2482767" y="3760718"/>
              <a:ext cx="445168" cy="26835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 name="Straight Connector 28"/>
            <p:cNvCxnSpPr>
              <a:cxnSpLocks noChangeShapeType="1"/>
            </p:cNvCxnSpPr>
            <p:nvPr/>
          </p:nvCxnSpPr>
          <p:spPr bwMode="auto">
            <a:xfrm>
              <a:off x="2482767" y="3492362"/>
              <a:ext cx="445168" cy="26835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0" name="TextBox 55"/>
            <p:cNvSpPr txBox="1">
              <a:spLocks noChangeArrowheads="1"/>
            </p:cNvSpPr>
            <p:nvPr/>
          </p:nvSpPr>
          <p:spPr bwMode="auto">
            <a:xfrm>
              <a:off x="3027991" y="4267200"/>
              <a:ext cx="1438640" cy="400110"/>
            </a:xfrm>
            <a:prstGeom prst="rect">
              <a:avLst/>
            </a:prstGeom>
            <a:noFill/>
            <a:ln w="9525">
              <a:noFill/>
              <a:miter lim="800000"/>
              <a:headEnd/>
              <a:tailEnd/>
            </a:ln>
          </p:spPr>
          <p:txBody>
            <a:bodyPr wrap="none">
              <a:spAutoFit/>
            </a:bodyPr>
            <a:lstStyle/>
            <a:p>
              <a:pPr algn="ctr"/>
              <a:r>
                <a:rPr lang="en-US" sz="1000" b="1" dirty="0"/>
                <a:t>Regional Broadband </a:t>
              </a:r>
            </a:p>
            <a:p>
              <a:pPr algn="ctr"/>
              <a:r>
                <a:rPr lang="en-US" sz="1000" b="1" dirty="0"/>
                <a:t>Network</a:t>
              </a:r>
            </a:p>
          </p:txBody>
        </p:sp>
        <p:sp>
          <p:nvSpPr>
            <p:cNvPr id="31" name="TextBox 55"/>
            <p:cNvSpPr txBox="1">
              <a:spLocks noChangeArrowheads="1"/>
            </p:cNvSpPr>
            <p:nvPr/>
          </p:nvSpPr>
          <p:spPr bwMode="auto">
            <a:xfrm>
              <a:off x="1482060" y="4267200"/>
              <a:ext cx="1184940" cy="246221"/>
            </a:xfrm>
            <a:prstGeom prst="rect">
              <a:avLst/>
            </a:prstGeom>
            <a:noFill/>
            <a:ln w="9525">
              <a:noFill/>
              <a:miter lim="800000"/>
              <a:headEnd/>
              <a:tailEnd/>
            </a:ln>
          </p:spPr>
          <p:txBody>
            <a:bodyPr wrap="none">
              <a:spAutoFit/>
            </a:bodyPr>
            <a:lstStyle/>
            <a:p>
              <a:pPr algn="ctr"/>
              <a:r>
                <a:rPr lang="en-US" sz="1000" b="1" dirty="0"/>
                <a:t>Access Network</a:t>
              </a:r>
            </a:p>
          </p:txBody>
        </p:sp>
        <p:cxnSp>
          <p:nvCxnSpPr>
            <p:cNvPr id="32" name="Straight Connector 31"/>
            <p:cNvCxnSpPr/>
            <p:nvPr/>
          </p:nvCxnSpPr>
          <p:spPr>
            <a:xfrm>
              <a:off x="2927936" y="4029075"/>
              <a:ext cx="0" cy="536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72000" y="4029075"/>
              <a:ext cx="0" cy="536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49716" y="3995530"/>
              <a:ext cx="0" cy="536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143000" y="2508388"/>
              <a:ext cx="7239000" cy="6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24"/>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27409" y="3402910"/>
              <a:ext cx="472991" cy="613121"/>
            </a:xfrm>
            <a:prstGeom prst="rect">
              <a:avLst/>
            </a:prstGeom>
            <a:noFill/>
            <a:ln w="9525">
              <a:noFill/>
              <a:miter lim="800000"/>
              <a:headEnd/>
              <a:tailEnd/>
            </a:ln>
          </p:spPr>
        </p:pic>
        <p:grpSp>
          <p:nvGrpSpPr>
            <p:cNvPr id="37" name="Group 36"/>
            <p:cNvGrpSpPr/>
            <p:nvPr/>
          </p:nvGrpSpPr>
          <p:grpSpPr>
            <a:xfrm>
              <a:off x="6972300" y="2570280"/>
              <a:ext cx="1028700" cy="688699"/>
              <a:chOff x="7277100" y="3426101"/>
              <a:chExt cx="1187116" cy="626165"/>
            </a:xfrm>
          </p:grpSpPr>
          <p:sp>
            <p:nvSpPr>
              <p:cNvPr id="38" name="Rectangle 37"/>
              <p:cNvSpPr/>
              <p:nvPr/>
            </p:nvSpPr>
            <p:spPr>
              <a:xfrm>
                <a:off x="7277100" y="3426101"/>
                <a:ext cx="1187116" cy="626165"/>
              </a:xfrm>
              <a:prstGeom prst="rect">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9" name="Picture 70" descr="Sip server 1.jpe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03378" y="3515553"/>
                <a:ext cx="641475" cy="536713"/>
              </a:xfrm>
              <a:prstGeom prst="rect">
                <a:avLst/>
              </a:prstGeom>
              <a:noFill/>
              <a:ln w="9525">
                <a:noFill/>
                <a:miter lim="800000"/>
                <a:headEnd/>
                <a:tailEnd/>
              </a:ln>
            </p:spPr>
          </p:pic>
          <p:pic>
            <p:nvPicPr>
              <p:cNvPr id="40" name="Picture 49" descr="BTS10200Softswitch"/>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796463" y="3515553"/>
                <a:ext cx="248862" cy="467761"/>
              </a:xfrm>
              <a:prstGeom prst="rect">
                <a:avLst/>
              </a:prstGeom>
              <a:noFill/>
              <a:ln w="9525">
                <a:noFill/>
                <a:miter lim="800000"/>
                <a:headEnd/>
                <a:tailEnd/>
              </a:ln>
            </p:spPr>
          </p:pic>
          <p:sp>
            <p:nvSpPr>
              <p:cNvPr id="41" name="Flowchart: Magnetic Disk 92"/>
              <p:cNvSpPr/>
              <p:nvPr/>
            </p:nvSpPr>
            <p:spPr>
              <a:xfrm>
                <a:off x="8093242" y="3515553"/>
                <a:ext cx="296779" cy="447261"/>
              </a:xfrm>
              <a:prstGeom prst="flowChartMagneticDisk">
                <a:avLst/>
              </a:prstGeom>
              <a:gradFill flip="none" rotWithShape="1">
                <a:gsLst>
                  <a:gs pos="0">
                    <a:schemeClr val="accent3"/>
                  </a:gs>
                  <a:gs pos="100000">
                    <a:schemeClr val="accent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42" name="Straight Connector 41"/>
            <p:cNvCxnSpPr>
              <a:cxnSpLocks noChangeShapeType="1"/>
              <a:endCxn id="38" idx="1"/>
            </p:cNvCxnSpPr>
            <p:nvPr/>
          </p:nvCxnSpPr>
          <p:spPr bwMode="auto">
            <a:xfrm>
              <a:off x="6553200" y="2895600"/>
              <a:ext cx="419100" cy="1903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43" name="TextBox 107"/>
            <p:cNvSpPr txBox="1">
              <a:spLocks noChangeArrowheads="1"/>
            </p:cNvSpPr>
            <p:nvPr/>
          </p:nvSpPr>
          <p:spPr bwMode="auto">
            <a:xfrm>
              <a:off x="6781800" y="4097179"/>
              <a:ext cx="1409700" cy="215444"/>
            </a:xfrm>
            <a:prstGeom prst="rect">
              <a:avLst/>
            </a:prstGeom>
            <a:noFill/>
            <a:ln w="9525">
              <a:noFill/>
              <a:miter lim="800000"/>
              <a:headEnd/>
              <a:tailEnd/>
            </a:ln>
          </p:spPr>
          <p:txBody>
            <a:bodyPr>
              <a:spAutoFit/>
            </a:bodyPr>
            <a:lstStyle/>
            <a:p>
              <a:pPr algn="ctr"/>
              <a:r>
                <a:rPr lang="en-US" sz="800" dirty="0"/>
                <a:t>Video Complex</a:t>
              </a:r>
            </a:p>
          </p:txBody>
        </p:sp>
        <p:grpSp>
          <p:nvGrpSpPr>
            <p:cNvPr id="44" name="Group 43"/>
            <p:cNvGrpSpPr/>
            <p:nvPr/>
          </p:nvGrpSpPr>
          <p:grpSpPr>
            <a:xfrm>
              <a:off x="6972300" y="3464802"/>
              <a:ext cx="1028700" cy="632377"/>
              <a:chOff x="7277100" y="4320623"/>
              <a:chExt cx="1187116" cy="626165"/>
            </a:xfrm>
          </p:grpSpPr>
          <p:sp>
            <p:nvSpPr>
              <p:cNvPr id="45" name="Rectangle 44"/>
              <p:cNvSpPr/>
              <p:nvPr/>
            </p:nvSpPr>
            <p:spPr>
              <a:xfrm>
                <a:off x="7277100" y="4320623"/>
                <a:ext cx="1187116" cy="626165"/>
              </a:xfrm>
              <a:prstGeom prst="rect">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6" name="Picture 49" descr="BTS10200Softswitch"/>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796463" y="4410075"/>
                <a:ext cx="248862" cy="467761"/>
              </a:xfrm>
              <a:prstGeom prst="rect">
                <a:avLst/>
              </a:prstGeom>
              <a:noFill/>
              <a:ln w="9525">
                <a:noFill/>
                <a:miter lim="800000"/>
                <a:headEnd/>
                <a:tailEnd/>
              </a:ln>
            </p:spPr>
          </p:pic>
          <p:sp>
            <p:nvSpPr>
              <p:cNvPr id="47" name="Flowchart: Magnetic Disk 92"/>
              <p:cNvSpPr/>
              <p:nvPr/>
            </p:nvSpPr>
            <p:spPr>
              <a:xfrm>
                <a:off x="8093242" y="4410075"/>
                <a:ext cx="296779" cy="447261"/>
              </a:xfrm>
              <a:prstGeom prst="flowChartMagneticDisk">
                <a:avLst/>
              </a:prstGeom>
              <a:gradFill flip="none" rotWithShape="1">
                <a:gsLst>
                  <a:gs pos="0">
                    <a:schemeClr val="accent3"/>
                  </a:gs>
                  <a:gs pos="100000">
                    <a:schemeClr val="accent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 name="Picture 6" descr="server 1.jpeg"/>
              <p:cNvPicPr>
                <a:picLocks noChangeAspect="1"/>
              </p:cNvPicPr>
              <p:nvPr/>
            </p:nvPicPr>
            <p:blipFill>
              <a:blip r:embed="rId11" cstate="print"/>
              <a:srcRect/>
              <a:stretch>
                <a:fillRect/>
              </a:stretch>
            </p:blipFill>
            <p:spPr bwMode="auto">
              <a:xfrm>
                <a:off x="7277100" y="4320623"/>
                <a:ext cx="383339" cy="611257"/>
              </a:xfrm>
              <a:prstGeom prst="rect">
                <a:avLst/>
              </a:prstGeom>
              <a:noFill/>
              <a:ln w="9525">
                <a:noFill/>
                <a:miter lim="800000"/>
                <a:headEnd/>
                <a:tailEnd/>
              </a:ln>
            </p:spPr>
          </p:pic>
        </p:grpSp>
        <p:cxnSp>
          <p:nvCxnSpPr>
            <p:cNvPr id="49" name="Straight Connector 48"/>
            <p:cNvCxnSpPr>
              <a:cxnSpLocks noChangeShapeType="1"/>
            </p:cNvCxnSpPr>
            <p:nvPr/>
          </p:nvCxnSpPr>
          <p:spPr bwMode="auto">
            <a:xfrm>
              <a:off x="2396246" y="2508388"/>
              <a:ext cx="0" cy="1699591"/>
            </a:xfrm>
            <a:prstGeom prst="line">
              <a:avLst/>
            </a:prstGeom>
            <a:noFill/>
            <a:ln w="3175">
              <a:solidFill>
                <a:schemeClr val="tx1"/>
              </a:solidFill>
              <a:prstDash val="sysDash"/>
              <a:round/>
              <a:headEnd/>
              <a:tailEnd/>
            </a:ln>
            <a:effectLst>
              <a:outerShdw dist="20000" dir="5400000" rotWithShape="0">
                <a:srgbClr val="808080">
                  <a:alpha val="37999"/>
                </a:srgbClr>
              </a:outerShdw>
            </a:effectLst>
          </p:spPr>
        </p:cxnSp>
        <p:sp>
          <p:nvSpPr>
            <p:cNvPr id="50" name="TextBox 47"/>
            <p:cNvSpPr txBox="1">
              <a:spLocks noChangeArrowheads="1"/>
            </p:cNvSpPr>
            <p:nvPr/>
          </p:nvSpPr>
          <p:spPr bwMode="auto">
            <a:xfrm>
              <a:off x="2400508" y="2495136"/>
              <a:ext cx="389049" cy="246221"/>
            </a:xfrm>
            <a:prstGeom prst="rect">
              <a:avLst/>
            </a:prstGeom>
            <a:noFill/>
            <a:ln w="9525">
              <a:noFill/>
              <a:miter lim="800000"/>
              <a:headEnd/>
              <a:tailEnd/>
            </a:ln>
          </p:spPr>
          <p:txBody>
            <a:bodyPr wrap="none">
              <a:spAutoFit/>
            </a:bodyPr>
            <a:lstStyle/>
            <a:p>
              <a:r>
                <a:rPr lang="en-US" sz="1000" dirty="0"/>
                <a:t>ISP</a:t>
              </a:r>
            </a:p>
          </p:txBody>
        </p:sp>
        <p:sp>
          <p:nvSpPr>
            <p:cNvPr id="51" name="TextBox 47"/>
            <p:cNvSpPr txBox="1">
              <a:spLocks noChangeArrowheads="1"/>
            </p:cNvSpPr>
            <p:nvPr/>
          </p:nvSpPr>
          <p:spPr bwMode="auto">
            <a:xfrm>
              <a:off x="1752600" y="2209800"/>
              <a:ext cx="1603136" cy="246221"/>
            </a:xfrm>
            <a:prstGeom prst="rect">
              <a:avLst/>
            </a:prstGeom>
            <a:noFill/>
            <a:ln w="9525">
              <a:noFill/>
              <a:miter lim="800000"/>
              <a:headEnd/>
              <a:tailEnd/>
            </a:ln>
          </p:spPr>
          <p:txBody>
            <a:bodyPr wrap="none">
              <a:spAutoFit/>
            </a:bodyPr>
            <a:lstStyle/>
            <a:p>
              <a:r>
                <a:rPr lang="en-US" sz="1000" dirty="0"/>
                <a:t>Interconnected Networks</a:t>
              </a:r>
            </a:p>
          </p:txBody>
        </p:sp>
        <p:grpSp>
          <p:nvGrpSpPr>
            <p:cNvPr id="53" name="Group 54"/>
            <p:cNvGrpSpPr>
              <a:grpSpLocks/>
            </p:cNvGrpSpPr>
            <p:nvPr/>
          </p:nvGrpSpPr>
          <p:grpSpPr bwMode="auto">
            <a:xfrm>
              <a:off x="5029200" y="3369365"/>
              <a:ext cx="1167429" cy="626165"/>
              <a:chOff x="5867400" y="1752600"/>
              <a:chExt cx="1752600" cy="762000"/>
            </a:xfrm>
          </p:grpSpPr>
          <p:sp>
            <p:nvSpPr>
              <p:cNvPr id="54" name="Cloud 53"/>
              <p:cNvSpPr/>
              <p:nvPr/>
            </p:nvSpPr>
            <p:spPr>
              <a:xfrm>
                <a:off x="5867400" y="1752600"/>
                <a:ext cx="1752600" cy="762000"/>
              </a:xfrm>
              <a:prstGeom prst="cloud">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TextBox 53"/>
              <p:cNvSpPr txBox="1">
                <a:spLocks noChangeArrowheads="1"/>
              </p:cNvSpPr>
              <p:nvPr/>
            </p:nvSpPr>
            <p:spPr bwMode="auto">
              <a:xfrm>
                <a:off x="6651336" y="1995101"/>
                <a:ext cx="184730" cy="276999"/>
              </a:xfrm>
              <a:prstGeom prst="rect">
                <a:avLst/>
              </a:prstGeom>
              <a:noFill/>
              <a:ln w="9525">
                <a:solidFill>
                  <a:srgbClr val="008000"/>
                </a:solidFill>
                <a:miter lim="800000"/>
                <a:headEnd/>
                <a:tailEnd/>
              </a:ln>
            </p:spPr>
            <p:txBody>
              <a:bodyPr wrap="none">
                <a:spAutoFit/>
              </a:bodyPr>
              <a:lstStyle/>
              <a:p>
                <a:pPr algn="ctr"/>
                <a:endParaRPr lang="en-US" sz="1200" b="1" dirty="0"/>
              </a:p>
            </p:txBody>
          </p:sp>
        </p:grpSp>
        <p:pic>
          <p:nvPicPr>
            <p:cNvPr id="56" name="Picture 15" descr="Router icon.png"/>
            <p:cNvPicPr>
              <a:picLocks noChangeAspect="1"/>
            </p:cNvPicPr>
            <p:nvPr/>
          </p:nvPicPr>
          <p:blipFill>
            <a:blip r:embed="rId2" cstate="print"/>
            <a:srcRect/>
            <a:stretch>
              <a:fillRect/>
            </a:stretch>
          </p:blipFill>
          <p:spPr bwMode="auto">
            <a:xfrm>
              <a:off x="6156158" y="3458817"/>
              <a:ext cx="593558" cy="536713"/>
            </a:xfrm>
            <a:prstGeom prst="rect">
              <a:avLst/>
            </a:prstGeom>
            <a:noFill/>
            <a:ln w="9525">
              <a:noFill/>
              <a:miter lim="800000"/>
              <a:headEnd/>
              <a:tailEnd/>
            </a:ln>
          </p:spPr>
        </p:pic>
        <p:pic>
          <p:nvPicPr>
            <p:cNvPr id="58" name="Picture 15" descr="Router icon.png"/>
            <p:cNvPicPr>
              <a:picLocks noChangeAspect="1"/>
            </p:cNvPicPr>
            <p:nvPr/>
          </p:nvPicPr>
          <p:blipFill>
            <a:blip r:embed="rId2" cstate="print"/>
            <a:srcRect/>
            <a:stretch>
              <a:fillRect/>
            </a:stretch>
          </p:blipFill>
          <p:spPr bwMode="auto">
            <a:xfrm>
              <a:off x="5334000" y="3124200"/>
              <a:ext cx="593558" cy="536713"/>
            </a:xfrm>
            <a:prstGeom prst="rect">
              <a:avLst/>
            </a:prstGeom>
            <a:noFill/>
            <a:ln w="9525">
              <a:noFill/>
              <a:miter lim="800000"/>
              <a:headEnd/>
              <a:tailEnd/>
            </a:ln>
          </p:spPr>
        </p:pic>
        <p:pic>
          <p:nvPicPr>
            <p:cNvPr id="61" name="Picture 15" descr="Router icon.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822976" y="3657601"/>
              <a:ext cx="515161" cy="304799"/>
            </a:xfrm>
            <a:prstGeom prst="rect">
              <a:avLst/>
            </a:prstGeom>
            <a:noFill/>
            <a:ln w="9525">
              <a:noFill/>
              <a:miter lim="800000"/>
              <a:headEnd/>
              <a:tailEnd/>
            </a:ln>
          </p:spPr>
        </p:pic>
        <p:pic>
          <p:nvPicPr>
            <p:cNvPr id="62" name="Picture 61" descr="tv icon.jpe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95400" y="3810000"/>
              <a:ext cx="381000" cy="381000"/>
            </a:xfrm>
            <a:prstGeom prst="rect">
              <a:avLst/>
            </a:prstGeom>
          </p:spPr>
        </p:pic>
        <p:cxnSp>
          <p:nvCxnSpPr>
            <p:cNvPr id="63" name="Straight Connector 62"/>
            <p:cNvCxnSpPr>
              <a:endCxn id="62" idx="3"/>
            </p:cNvCxnSpPr>
            <p:nvPr/>
          </p:nvCxnSpPr>
          <p:spPr>
            <a:xfrm flipH="1">
              <a:off x="1676400" y="3886200"/>
              <a:ext cx="304800" cy="114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1600200" y="3581401"/>
              <a:ext cx="304800" cy="152399"/>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61" idx="0"/>
              <a:endCxn id="16" idx="3"/>
            </p:cNvCxnSpPr>
            <p:nvPr/>
          </p:nvCxnSpPr>
          <p:spPr>
            <a:xfrm flipH="1" flipV="1">
              <a:off x="1642311" y="2946505"/>
              <a:ext cx="438246" cy="711096"/>
            </a:xfrm>
            <a:prstGeom prst="line">
              <a:avLst/>
            </a:prstGeom>
          </p:spPr>
          <p:style>
            <a:lnRef idx="2">
              <a:schemeClr val="accent1"/>
            </a:lnRef>
            <a:fillRef idx="0">
              <a:schemeClr val="accent1"/>
            </a:fillRef>
            <a:effectRef idx="1">
              <a:schemeClr val="accent1"/>
            </a:effectRef>
            <a:fontRef idx="minor">
              <a:schemeClr val="tx1"/>
            </a:fontRef>
          </p:style>
        </p:cxnSp>
        <p:sp>
          <p:nvSpPr>
            <p:cNvPr id="67" name="TextBox 55"/>
            <p:cNvSpPr txBox="1">
              <a:spLocks noChangeArrowheads="1"/>
            </p:cNvSpPr>
            <p:nvPr/>
          </p:nvSpPr>
          <p:spPr bwMode="auto">
            <a:xfrm>
              <a:off x="7001734" y="4267200"/>
              <a:ext cx="968822" cy="246221"/>
            </a:xfrm>
            <a:prstGeom prst="rect">
              <a:avLst/>
            </a:prstGeom>
            <a:noFill/>
            <a:ln w="9525">
              <a:noFill/>
              <a:miter lim="800000"/>
              <a:headEnd/>
              <a:tailEnd/>
            </a:ln>
          </p:spPr>
          <p:txBody>
            <a:bodyPr wrap="none">
              <a:spAutoFit/>
            </a:bodyPr>
            <a:lstStyle/>
            <a:p>
              <a:pPr algn="ctr"/>
              <a:r>
                <a:rPr lang="en-US" sz="1000" b="1" dirty="0"/>
                <a:t>Service Core</a:t>
              </a:r>
            </a:p>
          </p:txBody>
        </p:sp>
        <p:grpSp>
          <p:nvGrpSpPr>
            <p:cNvPr id="119" name="Group 118"/>
            <p:cNvGrpSpPr/>
            <p:nvPr/>
          </p:nvGrpSpPr>
          <p:grpSpPr>
            <a:xfrm>
              <a:off x="3392893" y="1256058"/>
              <a:ext cx="1241258" cy="801342"/>
              <a:chOff x="3392893" y="1637058"/>
              <a:chExt cx="1241258" cy="801342"/>
            </a:xfrm>
          </p:grpSpPr>
          <p:sp>
            <p:nvSpPr>
              <p:cNvPr id="21" name="TextBox 53"/>
              <p:cNvSpPr txBox="1">
                <a:spLocks noChangeArrowheads="1"/>
              </p:cNvSpPr>
              <p:nvPr/>
            </p:nvSpPr>
            <p:spPr bwMode="auto">
              <a:xfrm>
                <a:off x="3686061" y="1837674"/>
                <a:ext cx="654922" cy="400110"/>
              </a:xfrm>
              <a:prstGeom prst="rect">
                <a:avLst/>
              </a:prstGeom>
              <a:noFill/>
              <a:ln w="9525">
                <a:noFill/>
                <a:miter lim="800000"/>
                <a:headEnd/>
                <a:tailEnd/>
              </a:ln>
            </p:spPr>
            <p:txBody>
              <a:bodyPr wrap="none">
                <a:spAutoFit/>
              </a:bodyPr>
              <a:lstStyle/>
              <a:p>
                <a:pPr algn="ctr"/>
                <a:r>
                  <a:rPr lang="en-US" sz="1000" b="1" dirty="0"/>
                  <a:t>Internet</a:t>
                </a:r>
              </a:p>
              <a:p>
                <a:pPr algn="ctr"/>
                <a:r>
                  <a:rPr lang="en-US" sz="1000" b="1" dirty="0"/>
                  <a:t>Peering</a:t>
                </a:r>
              </a:p>
            </p:txBody>
          </p:sp>
          <p:sp>
            <p:nvSpPr>
              <p:cNvPr id="20" name="Cloud 19"/>
              <p:cNvSpPr/>
              <p:nvPr/>
            </p:nvSpPr>
            <p:spPr bwMode="auto">
              <a:xfrm>
                <a:off x="3392893" y="1637058"/>
                <a:ext cx="1241258" cy="801342"/>
              </a:xfrm>
              <a:prstGeom prst="cloud">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 name="Group 2"/>
            <p:cNvGrpSpPr/>
            <p:nvPr/>
          </p:nvGrpSpPr>
          <p:grpSpPr>
            <a:xfrm>
              <a:off x="5715000" y="2514600"/>
              <a:ext cx="1050758" cy="612913"/>
              <a:chOff x="3276600" y="5562600"/>
              <a:chExt cx="1050758" cy="612913"/>
            </a:xfrm>
          </p:grpSpPr>
          <p:pic>
            <p:nvPicPr>
              <p:cNvPr id="71" name="Picture 70" descr="SBC icon.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0" y="5562600"/>
                <a:ext cx="640080" cy="533400"/>
              </a:xfrm>
              <a:prstGeom prst="rect">
                <a:avLst/>
              </a:prstGeom>
            </p:spPr>
          </p:pic>
          <p:pic>
            <p:nvPicPr>
              <p:cNvPr id="72" name="Picture 15" descr="Router icon.png"/>
              <p:cNvPicPr>
                <a:picLocks noChangeAspect="1"/>
              </p:cNvPicPr>
              <p:nvPr/>
            </p:nvPicPr>
            <p:blipFill>
              <a:blip r:embed="rId2" cstate="print"/>
              <a:srcRect/>
              <a:stretch>
                <a:fillRect/>
              </a:stretch>
            </p:blipFill>
            <p:spPr bwMode="auto">
              <a:xfrm>
                <a:off x="3733800" y="5638800"/>
                <a:ext cx="593558" cy="536713"/>
              </a:xfrm>
              <a:prstGeom prst="rect">
                <a:avLst/>
              </a:prstGeom>
              <a:noFill/>
              <a:ln w="9525">
                <a:noFill/>
                <a:miter lim="800000"/>
                <a:headEnd/>
                <a:tailEnd/>
              </a:ln>
            </p:spPr>
          </p:pic>
        </p:grpSp>
        <p:grpSp>
          <p:nvGrpSpPr>
            <p:cNvPr id="4" name="Group 3"/>
            <p:cNvGrpSpPr/>
            <p:nvPr/>
          </p:nvGrpSpPr>
          <p:grpSpPr>
            <a:xfrm>
              <a:off x="2743200" y="1447800"/>
              <a:ext cx="441146" cy="533400"/>
              <a:chOff x="2345202" y="1828800"/>
              <a:chExt cx="441146" cy="533400"/>
            </a:xfrm>
          </p:grpSpPr>
          <p:sp>
            <p:nvSpPr>
              <p:cNvPr id="25" name="TextBox 103"/>
              <p:cNvSpPr txBox="1">
                <a:spLocks noChangeArrowheads="1"/>
              </p:cNvSpPr>
              <p:nvPr/>
            </p:nvSpPr>
            <p:spPr bwMode="auto">
              <a:xfrm>
                <a:off x="2345202" y="2115979"/>
                <a:ext cx="441146" cy="246221"/>
              </a:xfrm>
              <a:prstGeom prst="rect">
                <a:avLst/>
              </a:prstGeom>
              <a:noFill/>
              <a:ln w="9525">
                <a:noFill/>
                <a:miter lim="800000"/>
                <a:headEnd/>
                <a:tailEnd/>
              </a:ln>
            </p:spPr>
            <p:txBody>
              <a:bodyPr wrap="none">
                <a:spAutoFit/>
              </a:bodyPr>
              <a:lstStyle/>
              <a:p>
                <a:pPr algn="ctr"/>
                <a:r>
                  <a:rPr lang="en-US" sz="1000" dirty="0"/>
                  <a:t>OTT</a:t>
                </a:r>
              </a:p>
            </p:txBody>
          </p:sp>
          <p:pic>
            <p:nvPicPr>
              <p:cNvPr id="73" name="Picture 13" descr="VoIP Icon.jpe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18388" y="1828800"/>
                <a:ext cx="294774" cy="355391"/>
              </a:xfrm>
              <a:prstGeom prst="rect">
                <a:avLst/>
              </a:prstGeom>
              <a:noFill/>
              <a:ln w="9525">
                <a:noFill/>
                <a:miter lim="800000"/>
                <a:headEnd/>
                <a:tailEnd/>
              </a:ln>
            </p:spPr>
          </p:pic>
        </p:grpSp>
        <p:grpSp>
          <p:nvGrpSpPr>
            <p:cNvPr id="57" name="Group 56"/>
            <p:cNvGrpSpPr/>
            <p:nvPr/>
          </p:nvGrpSpPr>
          <p:grpSpPr>
            <a:xfrm>
              <a:off x="4572000" y="3048000"/>
              <a:ext cx="669758" cy="914400"/>
              <a:chOff x="2971800" y="5486400"/>
              <a:chExt cx="669758" cy="914400"/>
            </a:xfrm>
          </p:grpSpPr>
          <p:pic>
            <p:nvPicPr>
              <p:cNvPr id="80" name="Picture 79" descr="SBC icon.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1800" y="5486400"/>
                <a:ext cx="640080" cy="533400"/>
              </a:xfrm>
              <a:prstGeom prst="rect">
                <a:avLst/>
              </a:prstGeom>
            </p:spPr>
          </p:pic>
          <p:pic>
            <p:nvPicPr>
              <p:cNvPr id="81" name="Picture 15" descr="Router icon.png"/>
              <p:cNvPicPr>
                <a:picLocks noChangeAspect="1"/>
              </p:cNvPicPr>
              <p:nvPr/>
            </p:nvPicPr>
            <p:blipFill>
              <a:blip r:embed="rId2" cstate="print"/>
              <a:srcRect/>
              <a:stretch>
                <a:fillRect/>
              </a:stretch>
            </p:blipFill>
            <p:spPr bwMode="auto">
              <a:xfrm>
                <a:off x="3048000" y="5864087"/>
                <a:ext cx="593558" cy="536713"/>
              </a:xfrm>
              <a:prstGeom prst="rect">
                <a:avLst/>
              </a:prstGeom>
              <a:noFill/>
              <a:ln w="9525">
                <a:noFill/>
                <a:miter lim="800000"/>
                <a:headEnd/>
                <a:tailEnd/>
              </a:ln>
            </p:spPr>
          </p:pic>
        </p:grpSp>
        <p:grpSp>
          <p:nvGrpSpPr>
            <p:cNvPr id="82" name="Group 81"/>
            <p:cNvGrpSpPr/>
            <p:nvPr/>
          </p:nvGrpSpPr>
          <p:grpSpPr>
            <a:xfrm>
              <a:off x="5715000" y="1825487"/>
              <a:ext cx="1050758" cy="612913"/>
              <a:chOff x="3276600" y="5562600"/>
              <a:chExt cx="1050758" cy="612913"/>
            </a:xfrm>
          </p:grpSpPr>
          <p:pic>
            <p:nvPicPr>
              <p:cNvPr id="83" name="Picture 82" descr="SBC icon.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0" y="5562600"/>
                <a:ext cx="640080" cy="533400"/>
              </a:xfrm>
              <a:prstGeom prst="rect">
                <a:avLst/>
              </a:prstGeom>
            </p:spPr>
          </p:pic>
          <p:pic>
            <p:nvPicPr>
              <p:cNvPr id="84" name="Picture 15" descr="Router icon.png"/>
              <p:cNvPicPr>
                <a:picLocks noChangeAspect="1"/>
              </p:cNvPicPr>
              <p:nvPr/>
            </p:nvPicPr>
            <p:blipFill>
              <a:blip r:embed="rId2" cstate="print"/>
              <a:srcRect/>
              <a:stretch>
                <a:fillRect/>
              </a:stretch>
            </p:blipFill>
            <p:spPr bwMode="auto">
              <a:xfrm>
                <a:off x="3733800" y="5638800"/>
                <a:ext cx="593558" cy="536713"/>
              </a:xfrm>
              <a:prstGeom prst="rect">
                <a:avLst/>
              </a:prstGeom>
              <a:noFill/>
              <a:ln w="9525">
                <a:noFill/>
                <a:miter lim="800000"/>
                <a:headEnd/>
                <a:tailEnd/>
              </a:ln>
            </p:spPr>
          </p:pic>
        </p:grpSp>
        <p:sp>
          <p:nvSpPr>
            <p:cNvPr id="78" name="TextBox 53"/>
            <p:cNvSpPr txBox="1">
              <a:spLocks noChangeArrowheads="1"/>
            </p:cNvSpPr>
            <p:nvPr/>
          </p:nvSpPr>
          <p:spPr bwMode="auto">
            <a:xfrm>
              <a:off x="5813258" y="1219200"/>
              <a:ext cx="1224927" cy="553998"/>
            </a:xfrm>
            <a:prstGeom prst="rect">
              <a:avLst/>
            </a:prstGeom>
            <a:noFill/>
            <a:ln w="9525">
              <a:noFill/>
              <a:miter lim="800000"/>
              <a:headEnd/>
              <a:tailEnd/>
            </a:ln>
          </p:spPr>
          <p:txBody>
            <a:bodyPr wrap="none">
              <a:spAutoFit/>
            </a:bodyPr>
            <a:lstStyle/>
            <a:p>
              <a:pPr algn="ctr"/>
              <a:r>
                <a:rPr lang="en-US" sz="1000" b="1" dirty="0"/>
                <a:t>Other</a:t>
              </a:r>
            </a:p>
            <a:p>
              <a:pPr algn="ctr"/>
              <a:r>
                <a:rPr lang="en-US" sz="1000" b="1" dirty="0"/>
                <a:t>Communications</a:t>
              </a:r>
            </a:p>
            <a:p>
              <a:pPr algn="ctr"/>
              <a:r>
                <a:rPr lang="en-US" sz="1000" b="1" dirty="0"/>
                <a:t>Networks</a:t>
              </a:r>
            </a:p>
          </p:txBody>
        </p:sp>
        <p:grpSp>
          <p:nvGrpSpPr>
            <p:cNvPr id="85" name="Group 84"/>
            <p:cNvGrpSpPr/>
            <p:nvPr/>
          </p:nvGrpSpPr>
          <p:grpSpPr>
            <a:xfrm>
              <a:off x="5257800" y="1066800"/>
              <a:ext cx="669758" cy="914400"/>
              <a:chOff x="2971800" y="5486400"/>
              <a:chExt cx="669758" cy="914400"/>
            </a:xfrm>
          </p:grpSpPr>
          <p:pic>
            <p:nvPicPr>
              <p:cNvPr id="86" name="Picture 85" descr="SBC icon.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1800" y="5486400"/>
                <a:ext cx="640080" cy="533400"/>
              </a:xfrm>
              <a:prstGeom prst="rect">
                <a:avLst/>
              </a:prstGeom>
            </p:spPr>
          </p:pic>
          <p:pic>
            <p:nvPicPr>
              <p:cNvPr id="87" name="Picture 15" descr="Router icon.png"/>
              <p:cNvPicPr>
                <a:picLocks noChangeAspect="1"/>
              </p:cNvPicPr>
              <p:nvPr/>
            </p:nvPicPr>
            <p:blipFill>
              <a:blip r:embed="rId2" cstate="print"/>
              <a:srcRect/>
              <a:stretch>
                <a:fillRect/>
              </a:stretch>
            </p:blipFill>
            <p:spPr bwMode="auto">
              <a:xfrm>
                <a:off x="3048000" y="5864087"/>
                <a:ext cx="593558" cy="536713"/>
              </a:xfrm>
              <a:prstGeom prst="rect">
                <a:avLst/>
              </a:prstGeom>
              <a:noFill/>
              <a:ln w="9525">
                <a:noFill/>
                <a:miter lim="800000"/>
                <a:headEnd/>
                <a:tailEnd/>
              </a:ln>
            </p:spPr>
          </p:pic>
        </p:grpSp>
        <p:cxnSp>
          <p:nvCxnSpPr>
            <p:cNvPr id="89" name="Straight Connector 88"/>
            <p:cNvCxnSpPr>
              <a:stCxn id="87" idx="1"/>
              <a:endCxn id="20" idx="0"/>
            </p:cNvCxnSpPr>
            <p:nvPr/>
          </p:nvCxnSpPr>
          <p:spPr>
            <a:xfrm flipH="1" flipV="1">
              <a:off x="4633117" y="1656729"/>
              <a:ext cx="700883" cy="56115"/>
            </a:xfrm>
            <a:prstGeom prst="line">
              <a:avLst/>
            </a:prstGeom>
          </p:spPr>
          <p:style>
            <a:lnRef idx="2">
              <a:schemeClr val="accent1"/>
            </a:lnRef>
            <a:fillRef idx="0">
              <a:schemeClr val="accent1"/>
            </a:fillRef>
            <a:effectRef idx="1">
              <a:schemeClr val="accent1"/>
            </a:effectRef>
            <a:fontRef idx="minor">
              <a:schemeClr val="tx1"/>
            </a:fontRef>
          </p:style>
        </p:cxnSp>
        <p:grpSp>
          <p:nvGrpSpPr>
            <p:cNvPr id="110" name="Group 109"/>
            <p:cNvGrpSpPr/>
            <p:nvPr/>
          </p:nvGrpSpPr>
          <p:grpSpPr>
            <a:xfrm>
              <a:off x="5867400" y="4800600"/>
              <a:ext cx="1241258" cy="801342"/>
              <a:chOff x="5867400" y="5181600"/>
              <a:chExt cx="1241258" cy="801342"/>
            </a:xfrm>
          </p:grpSpPr>
          <p:sp>
            <p:nvSpPr>
              <p:cNvPr id="92" name="TextBox 53"/>
              <p:cNvSpPr txBox="1">
                <a:spLocks noChangeArrowheads="1"/>
              </p:cNvSpPr>
              <p:nvPr/>
            </p:nvSpPr>
            <p:spPr bwMode="auto">
              <a:xfrm>
                <a:off x="6007271" y="5305272"/>
                <a:ext cx="961517" cy="553998"/>
              </a:xfrm>
              <a:prstGeom prst="rect">
                <a:avLst/>
              </a:prstGeom>
              <a:noFill/>
              <a:ln w="9525">
                <a:noFill/>
                <a:miter lim="800000"/>
                <a:headEnd/>
                <a:tailEnd/>
              </a:ln>
            </p:spPr>
            <p:txBody>
              <a:bodyPr wrap="none">
                <a:spAutoFit/>
              </a:bodyPr>
              <a:lstStyle/>
              <a:p>
                <a:pPr algn="ctr"/>
                <a:r>
                  <a:rPr lang="en-US" sz="1000" b="1" dirty="0"/>
                  <a:t>Video Feeds</a:t>
                </a:r>
              </a:p>
              <a:p>
                <a:pPr algn="ctr"/>
                <a:r>
                  <a:rPr lang="en-US" sz="1000" b="1" dirty="0"/>
                  <a:t>and 3</a:t>
                </a:r>
                <a:r>
                  <a:rPr lang="en-US" sz="1000" b="1" baseline="30000" dirty="0"/>
                  <a:t>rd</a:t>
                </a:r>
                <a:r>
                  <a:rPr lang="en-US" sz="1000" b="1" dirty="0"/>
                  <a:t> Party</a:t>
                </a:r>
              </a:p>
              <a:p>
                <a:pPr algn="ctr"/>
                <a:r>
                  <a:rPr lang="en-US" sz="1000" b="1" dirty="0"/>
                  <a:t>CDNs</a:t>
                </a:r>
              </a:p>
            </p:txBody>
          </p:sp>
          <p:sp>
            <p:nvSpPr>
              <p:cNvPr id="93" name="Cloud 92"/>
              <p:cNvSpPr/>
              <p:nvPr/>
            </p:nvSpPr>
            <p:spPr bwMode="auto">
              <a:xfrm>
                <a:off x="5867400" y="5181600"/>
                <a:ext cx="1241258" cy="801342"/>
              </a:xfrm>
              <a:prstGeom prst="cloud">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95" name="Straight Connector 94"/>
            <p:cNvCxnSpPr/>
            <p:nvPr/>
          </p:nvCxnSpPr>
          <p:spPr>
            <a:xfrm>
              <a:off x="6400800" y="3886200"/>
              <a:ext cx="0" cy="914400"/>
            </a:xfrm>
            <a:prstGeom prst="line">
              <a:avLst/>
            </a:prstGeom>
          </p:spPr>
          <p:style>
            <a:lnRef idx="2">
              <a:schemeClr val="accent1"/>
            </a:lnRef>
            <a:fillRef idx="0">
              <a:schemeClr val="accent1"/>
            </a:fillRef>
            <a:effectRef idx="1">
              <a:schemeClr val="accent1"/>
            </a:effectRef>
            <a:fontRef idx="minor">
              <a:schemeClr val="tx1"/>
            </a:fontRef>
          </p:style>
        </p:cxnSp>
        <p:grpSp>
          <p:nvGrpSpPr>
            <p:cNvPr id="100" name="Group 99"/>
            <p:cNvGrpSpPr/>
            <p:nvPr/>
          </p:nvGrpSpPr>
          <p:grpSpPr>
            <a:xfrm>
              <a:off x="4648200" y="5029200"/>
              <a:ext cx="1241258" cy="801342"/>
              <a:chOff x="4343400" y="5218458"/>
              <a:chExt cx="1241258" cy="801342"/>
            </a:xfrm>
          </p:grpSpPr>
          <p:sp>
            <p:nvSpPr>
              <p:cNvPr id="98" name="TextBox 53"/>
              <p:cNvSpPr txBox="1">
                <a:spLocks noChangeArrowheads="1"/>
              </p:cNvSpPr>
              <p:nvPr/>
            </p:nvSpPr>
            <p:spPr bwMode="auto">
              <a:xfrm>
                <a:off x="4501127" y="5342130"/>
                <a:ext cx="925804" cy="553998"/>
              </a:xfrm>
              <a:prstGeom prst="rect">
                <a:avLst/>
              </a:prstGeom>
              <a:noFill/>
              <a:ln w="9525">
                <a:noFill/>
                <a:miter lim="800000"/>
                <a:headEnd/>
                <a:tailEnd/>
              </a:ln>
            </p:spPr>
            <p:txBody>
              <a:bodyPr wrap="none">
                <a:spAutoFit/>
              </a:bodyPr>
              <a:lstStyle/>
              <a:p>
                <a:pPr algn="ctr"/>
                <a:r>
                  <a:rPr lang="en-US" sz="1000" b="1" dirty="0"/>
                  <a:t>Other Cores</a:t>
                </a:r>
              </a:p>
              <a:p>
                <a:pPr algn="ctr"/>
                <a:r>
                  <a:rPr lang="en-US" sz="1000" b="1" dirty="0"/>
                  <a:t>Within the</a:t>
                </a:r>
              </a:p>
              <a:p>
                <a:pPr algn="ctr"/>
                <a:r>
                  <a:rPr lang="en-US" sz="1000" b="1" dirty="0"/>
                  <a:t>Network</a:t>
                </a:r>
              </a:p>
            </p:txBody>
          </p:sp>
          <p:sp>
            <p:nvSpPr>
              <p:cNvPr id="99" name="Cloud 98"/>
              <p:cNvSpPr/>
              <p:nvPr/>
            </p:nvSpPr>
            <p:spPr bwMode="auto">
              <a:xfrm>
                <a:off x="4343400" y="5218458"/>
                <a:ext cx="1241258" cy="801342"/>
              </a:xfrm>
              <a:prstGeom prst="cloud">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03" name="Straight Connector 102"/>
            <p:cNvCxnSpPr/>
            <p:nvPr/>
          </p:nvCxnSpPr>
          <p:spPr>
            <a:xfrm flipV="1">
              <a:off x="1143000" y="4641988"/>
              <a:ext cx="7239000" cy="62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47"/>
            <p:cNvSpPr txBox="1">
              <a:spLocks noChangeArrowheads="1"/>
            </p:cNvSpPr>
            <p:nvPr/>
          </p:nvSpPr>
          <p:spPr bwMode="auto">
            <a:xfrm>
              <a:off x="1752600" y="4648200"/>
              <a:ext cx="1603136" cy="246221"/>
            </a:xfrm>
            <a:prstGeom prst="rect">
              <a:avLst/>
            </a:prstGeom>
            <a:noFill/>
            <a:ln w="9525">
              <a:noFill/>
              <a:miter lim="800000"/>
              <a:headEnd/>
              <a:tailEnd/>
            </a:ln>
          </p:spPr>
          <p:txBody>
            <a:bodyPr wrap="none">
              <a:spAutoFit/>
            </a:bodyPr>
            <a:lstStyle/>
            <a:p>
              <a:r>
                <a:rPr lang="en-US" sz="1000" dirty="0"/>
                <a:t>Interconnected Networks</a:t>
              </a:r>
            </a:p>
          </p:txBody>
        </p:sp>
        <p:grpSp>
          <p:nvGrpSpPr>
            <p:cNvPr id="107" name="Group 106"/>
            <p:cNvGrpSpPr/>
            <p:nvPr/>
          </p:nvGrpSpPr>
          <p:grpSpPr>
            <a:xfrm>
              <a:off x="3124200" y="4800600"/>
              <a:ext cx="1241258" cy="801342"/>
              <a:chOff x="4343400" y="5218458"/>
              <a:chExt cx="1241258" cy="801342"/>
            </a:xfrm>
          </p:grpSpPr>
          <p:sp>
            <p:nvSpPr>
              <p:cNvPr id="108" name="TextBox 53"/>
              <p:cNvSpPr txBox="1">
                <a:spLocks noChangeArrowheads="1"/>
              </p:cNvSpPr>
              <p:nvPr/>
            </p:nvSpPr>
            <p:spPr bwMode="auto">
              <a:xfrm>
                <a:off x="4512994" y="5342130"/>
                <a:ext cx="902072" cy="400110"/>
              </a:xfrm>
              <a:prstGeom prst="rect">
                <a:avLst/>
              </a:prstGeom>
              <a:noFill/>
              <a:ln w="9525">
                <a:noFill/>
                <a:miter lim="800000"/>
                <a:headEnd/>
                <a:tailEnd/>
              </a:ln>
            </p:spPr>
            <p:txBody>
              <a:bodyPr wrap="none">
                <a:spAutoFit/>
              </a:bodyPr>
              <a:lstStyle/>
              <a:p>
                <a:pPr algn="ctr"/>
                <a:r>
                  <a:rPr lang="en-US" sz="1000" b="1" dirty="0"/>
                  <a:t>Local Video</a:t>
                </a:r>
              </a:p>
              <a:p>
                <a:pPr algn="ctr"/>
                <a:r>
                  <a:rPr lang="en-US" sz="1000" b="1" dirty="0"/>
                  <a:t>Feeds</a:t>
                </a:r>
              </a:p>
            </p:txBody>
          </p:sp>
          <p:sp>
            <p:nvSpPr>
              <p:cNvPr id="109" name="Cloud 108"/>
              <p:cNvSpPr/>
              <p:nvPr/>
            </p:nvSpPr>
            <p:spPr bwMode="auto">
              <a:xfrm>
                <a:off x="4343400" y="5218458"/>
                <a:ext cx="1241258" cy="801342"/>
              </a:xfrm>
              <a:prstGeom prst="cloud">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11" name="Picture 110" descr="Set top box c&amp;c icon.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2000" y="2768600"/>
              <a:ext cx="431800" cy="431800"/>
            </a:xfrm>
            <a:prstGeom prst="rect">
              <a:avLst/>
            </a:prstGeom>
          </p:spPr>
        </p:pic>
        <p:pic>
          <p:nvPicPr>
            <p:cNvPr id="112" name="Picture 111" descr="Video cache icon.jpe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6200" y="2743200"/>
              <a:ext cx="520700" cy="520700"/>
            </a:xfrm>
            <a:prstGeom prst="rect">
              <a:avLst/>
            </a:prstGeom>
          </p:spPr>
        </p:pic>
        <p:cxnSp>
          <p:nvCxnSpPr>
            <p:cNvPr id="114" name="Straight Connector 113"/>
            <p:cNvCxnSpPr/>
            <p:nvPr/>
          </p:nvCxnSpPr>
          <p:spPr>
            <a:xfrm flipH="1" flipV="1">
              <a:off x="4191000" y="3200400"/>
              <a:ext cx="8021" cy="228600"/>
            </a:xfrm>
            <a:prstGeom prst="line">
              <a:avLst/>
            </a:prstGeom>
          </p:spPr>
          <p:style>
            <a:lnRef idx="2">
              <a:schemeClr val="accent1"/>
            </a:lnRef>
            <a:fillRef idx="0">
              <a:schemeClr val="accent1"/>
            </a:fillRef>
            <a:effectRef idx="1">
              <a:schemeClr val="accent1"/>
            </a:effectRef>
            <a:fontRef idx="minor">
              <a:schemeClr val="tx1"/>
            </a:fontRef>
          </p:style>
        </p:cxnSp>
        <p:grpSp>
          <p:nvGrpSpPr>
            <p:cNvPr id="141" name="Group 140"/>
            <p:cNvGrpSpPr/>
            <p:nvPr/>
          </p:nvGrpSpPr>
          <p:grpSpPr>
            <a:xfrm>
              <a:off x="4648200" y="4648200"/>
              <a:ext cx="1050758" cy="612913"/>
              <a:chOff x="3276600" y="5562600"/>
              <a:chExt cx="1050758" cy="612913"/>
            </a:xfrm>
          </p:grpSpPr>
          <p:pic>
            <p:nvPicPr>
              <p:cNvPr id="142" name="Picture 141" descr="SBC icon.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0" y="5562600"/>
                <a:ext cx="640080" cy="533400"/>
              </a:xfrm>
              <a:prstGeom prst="rect">
                <a:avLst/>
              </a:prstGeom>
            </p:spPr>
          </p:pic>
          <p:pic>
            <p:nvPicPr>
              <p:cNvPr id="143" name="Picture 15" descr="Router icon.png"/>
              <p:cNvPicPr>
                <a:picLocks noChangeAspect="1"/>
              </p:cNvPicPr>
              <p:nvPr/>
            </p:nvPicPr>
            <p:blipFill>
              <a:blip r:embed="rId2" cstate="print"/>
              <a:srcRect/>
              <a:stretch>
                <a:fillRect/>
              </a:stretch>
            </p:blipFill>
            <p:spPr bwMode="auto">
              <a:xfrm>
                <a:off x="3733800" y="5638800"/>
                <a:ext cx="593558" cy="536713"/>
              </a:xfrm>
              <a:prstGeom prst="rect">
                <a:avLst/>
              </a:prstGeom>
              <a:noFill/>
              <a:ln w="9525">
                <a:noFill/>
                <a:miter lim="800000"/>
                <a:headEnd/>
                <a:tailEnd/>
              </a:ln>
            </p:spPr>
          </p:pic>
        </p:grpSp>
        <p:grpSp>
          <p:nvGrpSpPr>
            <p:cNvPr id="145" name="Group 144"/>
            <p:cNvGrpSpPr/>
            <p:nvPr/>
          </p:nvGrpSpPr>
          <p:grpSpPr>
            <a:xfrm>
              <a:off x="3429000" y="3352800"/>
              <a:ext cx="1050758" cy="612913"/>
              <a:chOff x="3276600" y="5562600"/>
              <a:chExt cx="1050758" cy="612913"/>
            </a:xfrm>
          </p:grpSpPr>
          <p:pic>
            <p:nvPicPr>
              <p:cNvPr id="146" name="Picture 145" descr="SBC icon.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6600" y="5562600"/>
                <a:ext cx="640080" cy="533400"/>
              </a:xfrm>
              <a:prstGeom prst="rect">
                <a:avLst/>
              </a:prstGeom>
            </p:spPr>
          </p:pic>
          <p:pic>
            <p:nvPicPr>
              <p:cNvPr id="147" name="Picture 15" descr="Router icon.png"/>
              <p:cNvPicPr>
                <a:picLocks noChangeAspect="1"/>
              </p:cNvPicPr>
              <p:nvPr/>
            </p:nvPicPr>
            <p:blipFill>
              <a:blip r:embed="rId2" cstate="print"/>
              <a:srcRect/>
              <a:stretch>
                <a:fillRect/>
              </a:stretch>
            </p:blipFill>
            <p:spPr bwMode="auto">
              <a:xfrm>
                <a:off x="3733800" y="5638800"/>
                <a:ext cx="593558" cy="536713"/>
              </a:xfrm>
              <a:prstGeom prst="rect">
                <a:avLst/>
              </a:prstGeom>
              <a:noFill/>
              <a:ln w="9525">
                <a:noFill/>
                <a:miter lim="800000"/>
                <a:headEnd/>
                <a:tailEnd/>
              </a:ln>
            </p:spPr>
          </p:pic>
        </p:grpSp>
        <p:cxnSp>
          <p:nvCxnSpPr>
            <p:cNvPr id="116" name="Straight Connector 115"/>
            <p:cNvCxnSpPr/>
            <p:nvPr/>
          </p:nvCxnSpPr>
          <p:spPr>
            <a:xfrm flipH="1" flipV="1">
              <a:off x="3733800" y="3200400"/>
              <a:ext cx="304800" cy="2286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351702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4" name="Line 50"/>
          <p:cNvSpPr>
            <a:spLocks noChangeShapeType="1"/>
          </p:cNvSpPr>
          <p:nvPr/>
        </p:nvSpPr>
        <p:spPr bwMode="auto">
          <a:xfrm flipH="1">
            <a:off x="533400" y="3435350"/>
            <a:ext cx="5118100" cy="15875"/>
          </a:xfrm>
          <a:prstGeom prst="line">
            <a:avLst/>
          </a:prstGeom>
          <a:noFill/>
          <a:ln w="57150">
            <a:solidFill>
              <a:srgbClr val="0066FF"/>
            </a:solidFill>
            <a:round/>
            <a:headEnd type="none" w="sm" len="sm"/>
            <a:tailEnd type="none" w="sm" len="sm"/>
          </a:ln>
          <a:effectLst>
            <a:outerShdw blurRad="63500" dist="38099" dir="2700000" algn="ctr" rotWithShape="0">
              <a:schemeClr val="bg1">
                <a:alpha val="74998"/>
              </a:schemeClr>
            </a:outerShdw>
          </a:effectLst>
        </p:spPr>
        <p:txBody>
          <a:bodyPr wrap="none" anchor="ctr">
            <a:prstTxWarp prst="textNoShape">
              <a:avLst/>
            </a:prstTxWarp>
          </a:bodyPr>
          <a:lstStyle/>
          <a:p>
            <a:endParaRPr lang="en-US"/>
          </a:p>
        </p:txBody>
      </p:sp>
      <p:pic>
        <p:nvPicPr>
          <p:cNvPr id="6146" name="Picture 2" descr="MCj03499930000[1]"/>
          <p:cNvPicPr>
            <a:picLocks noChangeAspect="1" noChangeArrowheads="1"/>
          </p:cNvPicPr>
          <p:nvPr/>
        </p:nvPicPr>
        <p:blipFill>
          <a:blip r:embed="rId4"/>
          <a:srcRect/>
          <a:stretch>
            <a:fillRect/>
          </a:stretch>
        </p:blipFill>
        <p:spPr bwMode="auto">
          <a:xfrm rot="297922">
            <a:off x="7939088" y="1176338"/>
            <a:ext cx="644525" cy="1085850"/>
          </a:xfrm>
          <a:prstGeom prst="rect">
            <a:avLst/>
          </a:prstGeom>
          <a:solidFill>
            <a:srgbClr val="CCFFCC"/>
          </a:solidFill>
        </p:spPr>
      </p:pic>
      <p:sp>
        <p:nvSpPr>
          <p:cNvPr id="4" name="Date Placeholder 3"/>
          <p:cNvSpPr>
            <a:spLocks noGrp="1"/>
          </p:cNvSpPr>
          <p:nvPr>
            <p:ph type="dt" sz="half" idx="10"/>
          </p:nvPr>
        </p:nvSpPr>
        <p:spPr/>
        <p:txBody>
          <a:bodyPr/>
          <a:lstStyle/>
          <a:p>
            <a:fld id="{1C3285A5-66C5-9443-9FE1-F0414DB83C2D}"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79</a:t>
            </a:fld>
            <a:endParaRPr lang="en-US"/>
          </a:p>
        </p:txBody>
      </p:sp>
      <p:sp>
        <p:nvSpPr>
          <p:cNvPr id="6147" name="Rectangle 3"/>
          <p:cNvSpPr>
            <a:spLocks noGrp="1" noChangeArrowheads="1"/>
          </p:cNvSpPr>
          <p:nvPr>
            <p:ph type="title"/>
          </p:nvPr>
        </p:nvSpPr>
        <p:spPr>
          <a:xfrm>
            <a:off x="533400" y="228600"/>
            <a:ext cx="6513512" cy="600075"/>
          </a:xfrm>
        </p:spPr>
        <p:txBody>
          <a:bodyPr>
            <a:noAutofit/>
          </a:bodyPr>
          <a:lstStyle/>
          <a:p>
            <a:pPr defTabSz="914400"/>
            <a:r>
              <a:rPr lang="en-US" sz="2800" dirty="0"/>
              <a:t>Broadband Access Technologies</a:t>
            </a:r>
          </a:p>
        </p:txBody>
      </p:sp>
      <p:sp>
        <p:nvSpPr>
          <p:cNvPr id="6148" name="Line 4"/>
          <p:cNvSpPr>
            <a:spLocks noChangeShapeType="1"/>
          </p:cNvSpPr>
          <p:nvPr/>
        </p:nvSpPr>
        <p:spPr bwMode="auto">
          <a:xfrm flipH="1">
            <a:off x="609600" y="3641725"/>
            <a:ext cx="5200650" cy="15875"/>
          </a:xfrm>
          <a:prstGeom prst="line">
            <a:avLst/>
          </a:prstGeom>
          <a:noFill/>
          <a:ln w="57150">
            <a:solidFill>
              <a:schemeClr val="tx1"/>
            </a:solidFill>
            <a:round/>
            <a:headEnd type="none" w="sm" len="sm"/>
            <a:tailEnd type="none" w="sm" len="sm"/>
          </a:ln>
          <a:effectLst>
            <a:outerShdw blurRad="63500" dist="38099" dir="2700000" algn="ctr" rotWithShape="0">
              <a:schemeClr val="bg1">
                <a:alpha val="74998"/>
              </a:schemeClr>
            </a:outerShdw>
          </a:effectLst>
        </p:spPr>
        <p:txBody>
          <a:bodyPr wrap="none" anchor="ctr">
            <a:prstTxWarp prst="textNoShape">
              <a:avLst/>
            </a:prstTxWarp>
          </a:bodyPr>
          <a:lstStyle/>
          <a:p>
            <a:endParaRPr lang="en-US"/>
          </a:p>
        </p:txBody>
      </p:sp>
      <p:sp>
        <p:nvSpPr>
          <p:cNvPr id="6149" name="Line 5"/>
          <p:cNvSpPr>
            <a:spLocks noChangeShapeType="1"/>
          </p:cNvSpPr>
          <p:nvPr/>
        </p:nvSpPr>
        <p:spPr bwMode="auto">
          <a:xfrm flipH="1" flipV="1">
            <a:off x="1757363" y="3205163"/>
            <a:ext cx="223837" cy="452437"/>
          </a:xfrm>
          <a:prstGeom prst="line">
            <a:avLst/>
          </a:prstGeom>
          <a:noFill/>
          <a:ln w="38100">
            <a:solidFill>
              <a:schemeClr val="tx1"/>
            </a:solidFill>
            <a:round/>
            <a:headEnd type="none" w="sm" len="sm"/>
            <a:tailEnd type="none" w="sm" len="sm"/>
          </a:ln>
          <a:effectLst/>
        </p:spPr>
        <p:txBody>
          <a:bodyPr wrap="none" anchor="ctr">
            <a:prstTxWarp prst="textNoShape">
              <a:avLst/>
            </a:prstTxWarp>
          </a:bodyPr>
          <a:lstStyle/>
          <a:p>
            <a:endParaRPr lang="en-US"/>
          </a:p>
        </p:txBody>
      </p:sp>
      <p:grpSp>
        <p:nvGrpSpPr>
          <p:cNvPr id="2" name="Group 6"/>
          <p:cNvGrpSpPr>
            <a:grpSpLocks/>
          </p:cNvGrpSpPr>
          <p:nvPr/>
        </p:nvGrpSpPr>
        <p:grpSpPr bwMode="auto">
          <a:xfrm>
            <a:off x="5026025" y="2781300"/>
            <a:ext cx="2895600" cy="990600"/>
            <a:chOff x="184" y="2612"/>
            <a:chExt cx="1824" cy="624"/>
          </a:xfrm>
        </p:grpSpPr>
        <p:sp>
          <p:nvSpPr>
            <p:cNvPr id="6151" name="Freeform 7"/>
            <p:cNvSpPr>
              <a:spLocks/>
            </p:cNvSpPr>
            <p:nvPr/>
          </p:nvSpPr>
          <p:spPr bwMode="auto">
            <a:xfrm>
              <a:off x="1041" y="3025"/>
              <a:ext cx="190" cy="211"/>
            </a:xfrm>
            <a:custGeom>
              <a:avLst/>
              <a:gdLst/>
              <a:ahLst/>
              <a:cxnLst>
                <a:cxn ang="0">
                  <a:pos x="73" y="211"/>
                </a:cxn>
                <a:cxn ang="0">
                  <a:pos x="91" y="207"/>
                </a:cxn>
                <a:cxn ang="0">
                  <a:pos x="110" y="201"/>
                </a:cxn>
                <a:cxn ang="0">
                  <a:pos x="127" y="189"/>
                </a:cxn>
                <a:cxn ang="0">
                  <a:pos x="145" y="175"/>
                </a:cxn>
                <a:cxn ang="0">
                  <a:pos x="158" y="159"/>
                </a:cxn>
                <a:cxn ang="0">
                  <a:pos x="171" y="139"/>
                </a:cxn>
                <a:cxn ang="0">
                  <a:pos x="180" y="120"/>
                </a:cxn>
                <a:cxn ang="0">
                  <a:pos x="187" y="98"/>
                </a:cxn>
                <a:cxn ang="0">
                  <a:pos x="190" y="77"/>
                </a:cxn>
                <a:cxn ang="0">
                  <a:pos x="188" y="57"/>
                </a:cxn>
                <a:cxn ang="0">
                  <a:pos x="184" y="40"/>
                </a:cxn>
                <a:cxn ang="0">
                  <a:pos x="177" y="25"/>
                </a:cxn>
                <a:cxn ang="0">
                  <a:pos x="165" y="14"/>
                </a:cxn>
                <a:cxn ang="0">
                  <a:pos x="151" y="6"/>
                </a:cxn>
                <a:cxn ang="0">
                  <a:pos x="135" y="0"/>
                </a:cxn>
                <a:cxn ang="0">
                  <a:pos x="117" y="0"/>
                </a:cxn>
                <a:cxn ang="0">
                  <a:pos x="98" y="3"/>
                </a:cxn>
                <a:cxn ang="0">
                  <a:pos x="79" y="10"/>
                </a:cxn>
                <a:cxn ang="0">
                  <a:pos x="61" y="22"/>
                </a:cxn>
                <a:cxn ang="0">
                  <a:pos x="45" y="36"/>
                </a:cxn>
                <a:cxn ang="0">
                  <a:pos x="30" y="52"/>
                </a:cxn>
                <a:cxn ang="0">
                  <a:pos x="19" y="71"/>
                </a:cxn>
                <a:cxn ang="0">
                  <a:pos x="8" y="91"/>
                </a:cxn>
                <a:cxn ang="0">
                  <a:pos x="3" y="113"/>
                </a:cxn>
                <a:cxn ang="0">
                  <a:pos x="0" y="134"/>
                </a:cxn>
                <a:cxn ang="0">
                  <a:pos x="1" y="153"/>
                </a:cxn>
                <a:cxn ang="0">
                  <a:pos x="6" y="171"/>
                </a:cxn>
                <a:cxn ang="0">
                  <a:pos x="14" y="184"/>
                </a:cxn>
                <a:cxn ang="0">
                  <a:pos x="25" y="197"/>
                </a:cxn>
                <a:cxn ang="0">
                  <a:pos x="38" y="205"/>
                </a:cxn>
                <a:cxn ang="0">
                  <a:pos x="55" y="210"/>
                </a:cxn>
                <a:cxn ang="0">
                  <a:pos x="73" y="211"/>
                </a:cxn>
              </a:cxnLst>
              <a:rect l="0" t="0" r="r" b="b"/>
              <a:pathLst>
                <a:path w="190" h="211">
                  <a:moveTo>
                    <a:pt x="73" y="211"/>
                  </a:moveTo>
                  <a:lnTo>
                    <a:pt x="91" y="207"/>
                  </a:lnTo>
                  <a:lnTo>
                    <a:pt x="110" y="201"/>
                  </a:lnTo>
                  <a:lnTo>
                    <a:pt x="127" y="189"/>
                  </a:lnTo>
                  <a:lnTo>
                    <a:pt x="145" y="175"/>
                  </a:lnTo>
                  <a:lnTo>
                    <a:pt x="158" y="159"/>
                  </a:lnTo>
                  <a:lnTo>
                    <a:pt x="171" y="139"/>
                  </a:lnTo>
                  <a:lnTo>
                    <a:pt x="180" y="120"/>
                  </a:lnTo>
                  <a:lnTo>
                    <a:pt x="187" y="98"/>
                  </a:lnTo>
                  <a:lnTo>
                    <a:pt x="190" y="77"/>
                  </a:lnTo>
                  <a:lnTo>
                    <a:pt x="188" y="57"/>
                  </a:lnTo>
                  <a:lnTo>
                    <a:pt x="184" y="40"/>
                  </a:lnTo>
                  <a:lnTo>
                    <a:pt x="177" y="25"/>
                  </a:lnTo>
                  <a:lnTo>
                    <a:pt x="165" y="14"/>
                  </a:lnTo>
                  <a:lnTo>
                    <a:pt x="151" y="6"/>
                  </a:lnTo>
                  <a:lnTo>
                    <a:pt x="135" y="0"/>
                  </a:lnTo>
                  <a:lnTo>
                    <a:pt x="117" y="0"/>
                  </a:lnTo>
                  <a:lnTo>
                    <a:pt x="98" y="3"/>
                  </a:lnTo>
                  <a:lnTo>
                    <a:pt x="79" y="10"/>
                  </a:lnTo>
                  <a:lnTo>
                    <a:pt x="61" y="22"/>
                  </a:lnTo>
                  <a:lnTo>
                    <a:pt x="45" y="36"/>
                  </a:lnTo>
                  <a:lnTo>
                    <a:pt x="30" y="52"/>
                  </a:lnTo>
                  <a:lnTo>
                    <a:pt x="19" y="71"/>
                  </a:lnTo>
                  <a:lnTo>
                    <a:pt x="8" y="91"/>
                  </a:lnTo>
                  <a:lnTo>
                    <a:pt x="3" y="113"/>
                  </a:lnTo>
                  <a:lnTo>
                    <a:pt x="0" y="134"/>
                  </a:lnTo>
                  <a:lnTo>
                    <a:pt x="1" y="153"/>
                  </a:lnTo>
                  <a:lnTo>
                    <a:pt x="6" y="171"/>
                  </a:lnTo>
                  <a:lnTo>
                    <a:pt x="14" y="184"/>
                  </a:lnTo>
                  <a:lnTo>
                    <a:pt x="25" y="197"/>
                  </a:lnTo>
                  <a:lnTo>
                    <a:pt x="38" y="205"/>
                  </a:lnTo>
                  <a:lnTo>
                    <a:pt x="55" y="210"/>
                  </a:lnTo>
                  <a:lnTo>
                    <a:pt x="73" y="211"/>
                  </a:lnTo>
                  <a:close/>
                </a:path>
              </a:pathLst>
            </a:custGeom>
            <a:solidFill>
              <a:schemeClr val="tx1"/>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2" name="Freeform 8"/>
            <p:cNvSpPr>
              <a:spLocks/>
            </p:cNvSpPr>
            <p:nvPr/>
          </p:nvSpPr>
          <p:spPr bwMode="auto">
            <a:xfrm>
              <a:off x="1102" y="3093"/>
              <a:ext cx="66" cy="74"/>
            </a:xfrm>
            <a:custGeom>
              <a:avLst/>
              <a:gdLst/>
              <a:ahLst/>
              <a:cxnLst>
                <a:cxn ang="0">
                  <a:pos x="26" y="74"/>
                </a:cxn>
                <a:cxn ang="0">
                  <a:pos x="33" y="73"/>
                </a:cxn>
                <a:cxn ang="0">
                  <a:pos x="39" y="70"/>
                </a:cxn>
                <a:cxn ang="0">
                  <a:pos x="45" y="67"/>
                </a:cxn>
                <a:cxn ang="0">
                  <a:pos x="51" y="61"/>
                </a:cxn>
                <a:cxn ang="0">
                  <a:pos x="56" y="55"/>
                </a:cxn>
                <a:cxn ang="0">
                  <a:pos x="60" y="49"/>
                </a:cxn>
                <a:cxn ang="0">
                  <a:pos x="64" y="43"/>
                </a:cxn>
                <a:cxn ang="0">
                  <a:pos x="66" y="34"/>
                </a:cxn>
                <a:cxn ang="0">
                  <a:pos x="66" y="21"/>
                </a:cxn>
                <a:cxn ang="0">
                  <a:pos x="62" y="9"/>
                </a:cxn>
                <a:cxn ang="0">
                  <a:pos x="54" y="2"/>
                </a:cxn>
                <a:cxn ang="0">
                  <a:pos x="41" y="0"/>
                </a:cxn>
                <a:cxn ang="0">
                  <a:pos x="34" y="1"/>
                </a:cxn>
                <a:cxn ang="0">
                  <a:pos x="28" y="3"/>
                </a:cxn>
                <a:cxn ang="0">
                  <a:pos x="22" y="8"/>
                </a:cxn>
                <a:cxn ang="0">
                  <a:pos x="17" y="13"/>
                </a:cxn>
                <a:cxn ang="0">
                  <a:pos x="12" y="18"/>
                </a:cxn>
                <a:cxn ang="0">
                  <a:pos x="7" y="25"/>
                </a:cxn>
                <a:cxn ang="0">
                  <a:pos x="4" y="32"/>
                </a:cxn>
                <a:cxn ang="0">
                  <a:pos x="2" y="40"/>
                </a:cxn>
                <a:cxn ang="0">
                  <a:pos x="0" y="54"/>
                </a:cxn>
                <a:cxn ang="0">
                  <a:pos x="5" y="66"/>
                </a:cxn>
                <a:cxn ang="0">
                  <a:pos x="14" y="73"/>
                </a:cxn>
                <a:cxn ang="0">
                  <a:pos x="26" y="74"/>
                </a:cxn>
              </a:cxnLst>
              <a:rect l="0" t="0" r="r" b="b"/>
              <a:pathLst>
                <a:path w="66" h="74">
                  <a:moveTo>
                    <a:pt x="26" y="74"/>
                  </a:moveTo>
                  <a:lnTo>
                    <a:pt x="33" y="73"/>
                  </a:lnTo>
                  <a:lnTo>
                    <a:pt x="39" y="70"/>
                  </a:lnTo>
                  <a:lnTo>
                    <a:pt x="45" y="67"/>
                  </a:lnTo>
                  <a:lnTo>
                    <a:pt x="51" y="61"/>
                  </a:lnTo>
                  <a:lnTo>
                    <a:pt x="56" y="55"/>
                  </a:lnTo>
                  <a:lnTo>
                    <a:pt x="60" y="49"/>
                  </a:lnTo>
                  <a:lnTo>
                    <a:pt x="64" y="43"/>
                  </a:lnTo>
                  <a:lnTo>
                    <a:pt x="66" y="34"/>
                  </a:lnTo>
                  <a:lnTo>
                    <a:pt x="66" y="21"/>
                  </a:lnTo>
                  <a:lnTo>
                    <a:pt x="62" y="9"/>
                  </a:lnTo>
                  <a:lnTo>
                    <a:pt x="54" y="2"/>
                  </a:lnTo>
                  <a:lnTo>
                    <a:pt x="41" y="0"/>
                  </a:lnTo>
                  <a:lnTo>
                    <a:pt x="34" y="1"/>
                  </a:lnTo>
                  <a:lnTo>
                    <a:pt x="28" y="3"/>
                  </a:lnTo>
                  <a:lnTo>
                    <a:pt x="22" y="8"/>
                  </a:lnTo>
                  <a:lnTo>
                    <a:pt x="17" y="13"/>
                  </a:lnTo>
                  <a:lnTo>
                    <a:pt x="12" y="18"/>
                  </a:lnTo>
                  <a:lnTo>
                    <a:pt x="7" y="25"/>
                  </a:lnTo>
                  <a:lnTo>
                    <a:pt x="4" y="32"/>
                  </a:lnTo>
                  <a:lnTo>
                    <a:pt x="2" y="40"/>
                  </a:lnTo>
                  <a:lnTo>
                    <a:pt x="0" y="54"/>
                  </a:lnTo>
                  <a:lnTo>
                    <a:pt x="5" y="66"/>
                  </a:lnTo>
                  <a:lnTo>
                    <a:pt x="14" y="73"/>
                  </a:lnTo>
                  <a:lnTo>
                    <a:pt x="26" y="74"/>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3" name="Freeform 9"/>
            <p:cNvSpPr>
              <a:spLocks/>
            </p:cNvSpPr>
            <p:nvPr/>
          </p:nvSpPr>
          <p:spPr bwMode="auto">
            <a:xfrm>
              <a:off x="1594" y="3025"/>
              <a:ext cx="192" cy="211"/>
            </a:xfrm>
            <a:custGeom>
              <a:avLst/>
              <a:gdLst/>
              <a:ahLst/>
              <a:cxnLst>
                <a:cxn ang="0">
                  <a:pos x="74" y="211"/>
                </a:cxn>
                <a:cxn ang="0">
                  <a:pos x="92" y="207"/>
                </a:cxn>
                <a:cxn ang="0">
                  <a:pos x="112" y="201"/>
                </a:cxn>
                <a:cxn ang="0">
                  <a:pos x="129" y="189"/>
                </a:cxn>
                <a:cxn ang="0">
                  <a:pos x="146" y="175"/>
                </a:cxn>
                <a:cxn ang="0">
                  <a:pos x="161" y="159"/>
                </a:cxn>
                <a:cxn ang="0">
                  <a:pos x="173" y="139"/>
                </a:cxn>
                <a:cxn ang="0">
                  <a:pos x="182" y="120"/>
                </a:cxn>
                <a:cxn ang="0">
                  <a:pos x="189" y="98"/>
                </a:cxn>
                <a:cxn ang="0">
                  <a:pos x="192" y="77"/>
                </a:cxn>
                <a:cxn ang="0">
                  <a:pos x="191" y="57"/>
                </a:cxn>
                <a:cxn ang="0">
                  <a:pos x="186" y="40"/>
                </a:cxn>
                <a:cxn ang="0">
                  <a:pos x="179" y="25"/>
                </a:cxn>
                <a:cxn ang="0">
                  <a:pos x="167" y="14"/>
                </a:cxn>
                <a:cxn ang="0">
                  <a:pos x="154" y="6"/>
                </a:cxn>
                <a:cxn ang="0">
                  <a:pos x="137" y="0"/>
                </a:cxn>
                <a:cxn ang="0">
                  <a:pos x="119" y="0"/>
                </a:cxn>
                <a:cxn ang="0">
                  <a:pos x="99" y="3"/>
                </a:cxn>
                <a:cxn ang="0">
                  <a:pos x="81" y="10"/>
                </a:cxn>
                <a:cxn ang="0">
                  <a:pos x="62" y="22"/>
                </a:cxn>
                <a:cxn ang="0">
                  <a:pos x="46" y="36"/>
                </a:cxn>
                <a:cxn ang="0">
                  <a:pos x="31" y="52"/>
                </a:cxn>
                <a:cxn ang="0">
                  <a:pos x="19" y="71"/>
                </a:cxn>
                <a:cxn ang="0">
                  <a:pos x="9" y="91"/>
                </a:cxn>
                <a:cxn ang="0">
                  <a:pos x="2" y="113"/>
                </a:cxn>
                <a:cxn ang="0">
                  <a:pos x="0" y="134"/>
                </a:cxn>
                <a:cxn ang="0">
                  <a:pos x="1" y="153"/>
                </a:cxn>
                <a:cxn ang="0">
                  <a:pos x="6" y="171"/>
                </a:cxn>
                <a:cxn ang="0">
                  <a:pos x="14" y="184"/>
                </a:cxn>
                <a:cxn ang="0">
                  <a:pos x="26" y="197"/>
                </a:cxn>
                <a:cxn ang="0">
                  <a:pos x="39" y="205"/>
                </a:cxn>
                <a:cxn ang="0">
                  <a:pos x="56" y="210"/>
                </a:cxn>
                <a:cxn ang="0">
                  <a:pos x="74" y="211"/>
                </a:cxn>
              </a:cxnLst>
              <a:rect l="0" t="0" r="r" b="b"/>
              <a:pathLst>
                <a:path w="192" h="211">
                  <a:moveTo>
                    <a:pt x="74" y="211"/>
                  </a:moveTo>
                  <a:lnTo>
                    <a:pt x="92" y="207"/>
                  </a:lnTo>
                  <a:lnTo>
                    <a:pt x="112" y="201"/>
                  </a:lnTo>
                  <a:lnTo>
                    <a:pt x="129" y="189"/>
                  </a:lnTo>
                  <a:lnTo>
                    <a:pt x="146" y="175"/>
                  </a:lnTo>
                  <a:lnTo>
                    <a:pt x="161" y="159"/>
                  </a:lnTo>
                  <a:lnTo>
                    <a:pt x="173" y="139"/>
                  </a:lnTo>
                  <a:lnTo>
                    <a:pt x="182" y="120"/>
                  </a:lnTo>
                  <a:lnTo>
                    <a:pt x="189" y="98"/>
                  </a:lnTo>
                  <a:lnTo>
                    <a:pt x="192" y="77"/>
                  </a:lnTo>
                  <a:lnTo>
                    <a:pt x="191" y="57"/>
                  </a:lnTo>
                  <a:lnTo>
                    <a:pt x="186" y="40"/>
                  </a:lnTo>
                  <a:lnTo>
                    <a:pt x="179" y="25"/>
                  </a:lnTo>
                  <a:lnTo>
                    <a:pt x="167" y="14"/>
                  </a:lnTo>
                  <a:lnTo>
                    <a:pt x="154" y="6"/>
                  </a:lnTo>
                  <a:lnTo>
                    <a:pt x="137" y="0"/>
                  </a:lnTo>
                  <a:lnTo>
                    <a:pt x="119" y="0"/>
                  </a:lnTo>
                  <a:lnTo>
                    <a:pt x="99" y="3"/>
                  </a:lnTo>
                  <a:lnTo>
                    <a:pt x="81" y="10"/>
                  </a:lnTo>
                  <a:lnTo>
                    <a:pt x="62" y="22"/>
                  </a:lnTo>
                  <a:lnTo>
                    <a:pt x="46" y="36"/>
                  </a:lnTo>
                  <a:lnTo>
                    <a:pt x="31" y="52"/>
                  </a:lnTo>
                  <a:lnTo>
                    <a:pt x="19" y="71"/>
                  </a:lnTo>
                  <a:lnTo>
                    <a:pt x="9" y="91"/>
                  </a:lnTo>
                  <a:lnTo>
                    <a:pt x="2" y="113"/>
                  </a:lnTo>
                  <a:lnTo>
                    <a:pt x="0" y="134"/>
                  </a:lnTo>
                  <a:lnTo>
                    <a:pt x="1" y="153"/>
                  </a:lnTo>
                  <a:lnTo>
                    <a:pt x="6" y="171"/>
                  </a:lnTo>
                  <a:lnTo>
                    <a:pt x="14" y="184"/>
                  </a:lnTo>
                  <a:lnTo>
                    <a:pt x="26" y="197"/>
                  </a:lnTo>
                  <a:lnTo>
                    <a:pt x="39" y="205"/>
                  </a:lnTo>
                  <a:lnTo>
                    <a:pt x="56" y="210"/>
                  </a:lnTo>
                  <a:lnTo>
                    <a:pt x="74" y="211"/>
                  </a:lnTo>
                  <a:close/>
                </a:path>
              </a:pathLst>
            </a:custGeom>
            <a:solidFill>
              <a:schemeClr val="tx1"/>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4" name="Freeform 10"/>
            <p:cNvSpPr>
              <a:spLocks/>
            </p:cNvSpPr>
            <p:nvPr/>
          </p:nvSpPr>
          <p:spPr bwMode="auto">
            <a:xfrm>
              <a:off x="1656" y="3093"/>
              <a:ext cx="67" cy="74"/>
            </a:xfrm>
            <a:custGeom>
              <a:avLst/>
              <a:gdLst/>
              <a:ahLst/>
              <a:cxnLst>
                <a:cxn ang="0">
                  <a:pos x="26" y="74"/>
                </a:cxn>
                <a:cxn ang="0">
                  <a:pos x="33" y="73"/>
                </a:cxn>
                <a:cxn ang="0">
                  <a:pos x="40" y="70"/>
                </a:cxn>
                <a:cxn ang="0">
                  <a:pos x="45" y="67"/>
                </a:cxn>
                <a:cxn ang="0">
                  <a:pos x="52" y="61"/>
                </a:cxn>
                <a:cxn ang="0">
                  <a:pos x="57" y="55"/>
                </a:cxn>
                <a:cxn ang="0">
                  <a:pos x="62" y="49"/>
                </a:cxn>
                <a:cxn ang="0">
                  <a:pos x="65" y="43"/>
                </a:cxn>
                <a:cxn ang="0">
                  <a:pos x="67" y="34"/>
                </a:cxn>
                <a:cxn ang="0">
                  <a:pos x="67" y="21"/>
                </a:cxn>
                <a:cxn ang="0">
                  <a:pos x="63" y="9"/>
                </a:cxn>
                <a:cxn ang="0">
                  <a:pos x="55" y="2"/>
                </a:cxn>
                <a:cxn ang="0">
                  <a:pos x="42" y="0"/>
                </a:cxn>
                <a:cxn ang="0">
                  <a:pos x="35" y="1"/>
                </a:cxn>
                <a:cxn ang="0">
                  <a:pos x="29" y="3"/>
                </a:cxn>
                <a:cxn ang="0">
                  <a:pos x="22" y="8"/>
                </a:cxn>
                <a:cxn ang="0">
                  <a:pos x="17" y="13"/>
                </a:cxn>
                <a:cxn ang="0">
                  <a:pos x="12" y="18"/>
                </a:cxn>
                <a:cxn ang="0">
                  <a:pos x="7" y="25"/>
                </a:cxn>
                <a:cxn ang="0">
                  <a:pos x="4" y="32"/>
                </a:cxn>
                <a:cxn ang="0">
                  <a:pos x="2" y="40"/>
                </a:cxn>
                <a:cxn ang="0">
                  <a:pos x="0" y="54"/>
                </a:cxn>
                <a:cxn ang="0">
                  <a:pos x="5" y="66"/>
                </a:cxn>
                <a:cxn ang="0">
                  <a:pos x="14" y="73"/>
                </a:cxn>
                <a:cxn ang="0">
                  <a:pos x="26" y="74"/>
                </a:cxn>
              </a:cxnLst>
              <a:rect l="0" t="0" r="r" b="b"/>
              <a:pathLst>
                <a:path w="67" h="74">
                  <a:moveTo>
                    <a:pt x="26" y="74"/>
                  </a:moveTo>
                  <a:lnTo>
                    <a:pt x="33" y="73"/>
                  </a:lnTo>
                  <a:lnTo>
                    <a:pt x="40" y="70"/>
                  </a:lnTo>
                  <a:lnTo>
                    <a:pt x="45" y="67"/>
                  </a:lnTo>
                  <a:lnTo>
                    <a:pt x="52" y="61"/>
                  </a:lnTo>
                  <a:lnTo>
                    <a:pt x="57" y="55"/>
                  </a:lnTo>
                  <a:lnTo>
                    <a:pt x="62" y="49"/>
                  </a:lnTo>
                  <a:lnTo>
                    <a:pt x="65" y="43"/>
                  </a:lnTo>
                  <a:lnTo>
                    <a:pt x="67" y="34"/>
                  </a:lnTo>
                  <a:lnTo>
                    <a:pt x="67" y="21"/>
                  </a:lnTo>
                  <a:lnTo>
                    <a:pt x="63" y="9"/>
                  </a:lnTo>
                  <a:lnTo>
                    <a:pt x="55" y="2"/>
                  </a:lnTo>
                  <a:lnTo>
                    <a:pt x="42" y="0"/>
                  </a:lnTo>
                  <a:lnTo>
                    <a:pt x="35" y="1"/>
                  </a:lnTo>
                  <a:lnTo>
                    <a:pt x="29" y="3"/>
                  </a:lnTo>
                  <a:lnTo>
                    <a:pt x="22" y="8"/>
                  </a:lnTo>
                  <a:lnTo>
                    <a:pt x="17" y="13"/>
                  </a:lnTo>
                  <a:lnTo>
                    <a:pt x="12" y="18"/>
                  </a:lnTo>
                  <a:lnTo>
                    <a:pt x="7" y="25"/>
                  </a:lnTo>
                  <a:lnTo>
                    <a:pt x="4" y="32"/>
                  </a:lnTo>
                  <a:lnTo>
                    <a:pt x="2" y="40"/>
                  </a:lnTo>
                  <a:lnTo>
                    <a:pt x="0" y="54"/>
                  </a:lnTo>
                  <a:lnTo>
                    <a:pt x="5" y="66"/>
                  </a:lnTo>
                  <a:lnTo>
                    <a:pt x="14" y="73"/>
                  </a:lnTo>
                  <a:lnTo>
                    <a:pt x="26" y="74"/>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5" name="Freeform 11"/>
            <p:cNvSpPr>
              <a:spLocks/>
            </p:cNvSpPr>
            <p:nvPr/>
          </p:nvSpPr>
          <p:spPr bwMode="auto">
            <a:xfrm>
              <a:off x="470" y="2984"/>
              <a:ext cx="214" cy="44"/>
            </a:xfrm>
            <a:custGeom>
              <a:avLst/>
              <a:gdLst/>
              <a:ahLst/>
              <a:cxnLst>
                <a:cxn ang="0">
                  <a:pos x="210" y="23"/>
                </a:cxn>
                <a:cxn ang="0">
                  <a:pos x="214" y="28"/>
                </a:cxn>
                <a:cxn ang="0">
                  <a:pos x="214" y="35"/>
                </a:cxn>
                <a:cxn ang="0">
                  <a:pos x="209" y="41"/>
                </a:cxn>
                <a:cxn ang="0">
                  <a:pos x="201" y="44"/>
                </a:cxn>
                <a:cxn ang="0">
                  <a:pos x="194" y="44"/>
                </a:cxn>
                <a:cxn ang="0">
                  <a:pos x="185" y="44"/>
                </a:cxn>
                <a:cxn ang="0">
                  <a:pos x="173" y="43"/>
                </a:cxn>
                <a:cxn ang="0">
                  <a:pos x="160" y="42"/>
                </a:cxn>
                <a:cxn ang="0">
                  <a:pos x="145" y="40"/>
                </a:cxn>
                <a:cxn ang="0">
                  <a:pos x="130" y="37"/>
                </a:cxn>
                <a:cxn ang="0">
                  <a:pos x="115" y="35"/>
                </a:cxn>
                <a:cxn ang="0">
                  <a:pos x="99" y="33"/>
                </a:cxn>
                <a:cxn ang="0">
                  <a:pos x="83" y="30"/>
                </a:cxn>
                <a:cxn ang="0">
                  <a:pos x="68" y="28"/>
                </a:cxn>
                <a:cxn ang="0">
                  <a:pos x="54" y="26"/>
                </a:cxn>
                <a:cxn ang="0">
                  <a:pos x="42" y="25"/>
                </a:cxn>
                <a:cxn ang="0">
                  <a:pos x="30" y="22"/>
                </a:cxn>
                <a:cxn ang="0">
                  <a:pos x="21" y="21"/>
                </a:cxn>
                <a:cxn ang="0">
                  <a:pos x="14" y="20"/>
                </a:cxn>
                <a:cxn ang="0">
                  <a:pos x="10" y="20"/>
                </a:cxn>
                <a:cxn ang="0">
                  <a:pos x="2" y="17"/>
                </a:cxn>
                <a:cxn ang="0">
                  <a:pos x="0" y="8"/>
                </a:cxn>
                <a:cxn ang="0">
                  <a:pos x="6" y="2"/>
                </a:cxn>
                <a:cxn ang="0">
                  <a:pos x="20" y="0"/>
                </a:cxn>
                <a:cxn ang="0">
                  <a:pos x="24" y="2"/>
                </a:cxn>
                <a:cxn ang="0">
                  <a:pos x="32" y="2"/>
                </a:cxn>
                <a:cxn ang="0">
                  <a:pos x="43" y="3"/>
                </a:cxn>
                <a:cxn ang="0">
                  <a:pos x="54" y="4"/>
                </a:cxn>
                <a:cxn ang="0">
                  <a:pos x="68" y="6"/>
                </a:cxn>
                <a:cxn ang="0">
                  <a:pos x="84" y="7"/>
                </a:cxn>
                <a:cxn ang="0">
                  <a:pos x="100" y="10"/>
                </a:cxn>
                <a:cxn ang="0">
                  <a:pos x="117" y="11"/>
                </a:cxn>
                <a:cxn ang="0">
                  <a:pos x="133" y="13"/>
                </a:cxn>
                <a:cxn ang="0">
                  <a:pos x="149" y="14"/>
                </a:cxn>
                <a:cxn ang="0">
                  <a:pos x="164" y="17"/>
                </a:cxn>
                <a:cxn ang="0">
                  <a:pos x="178" y="18"/>
                </a:cxn>
                <a:cxn ang="0">
                  <a:pos x="189" y="20"/>
                </a:cxn>
                <a:cxn ang="0">
                  <a:pos x="200" y="21"/>
                </a:cxn>
                <a:cxn ang="0">
                  <a:pos x="207" y="22"/>
                </a:cxn>
                <a:cxn ang="0">
                  <a:pos x="210" y="23"/>
                </a:cxn>
              </a:cxnLst>
              <a:rect l="0" t="0" r="r" b="b"/>
              <a:pathLst>
                <a:path w="214" h="44">
                  <a:moveTo>
                    <a:pt x="210" y="23"/>
                  </a:moveTo>
                  <a:lnTo>
                    <a:pt x="214" y="28"/>
                  </a:lnTo>
                  <a:lnTo>
                    <a:pt x="214" y="35"/>
                  </a:lnTo>
                  <a:lnTo>
                    <a:pt x="209" y="41"/>
                  </a:lnTo>
                  <a:lnTo>
                    <a:pt x="201" y="44"/>
                  </a:lnTo>
                  <a:lnTo>
                    <a:pt x="194" y="44"/>
                  </a:lnTo>
                  <a:lnTo>
                    <a:pt x="185" y="44"/>
                  </a:lnTo>
                  <a:lnTo>
                    <a:pt x="173" y="43"/>
                  </a:lnTo>
                  <a:lnTo>
                    <a:pt x="160" y="42"/>
                  </a:lnTo>
                  <a:lnTo>
                    <a:pt x="145" y="40"/>
                  </a:lnTo>
                  <a:lnTo>
                    <a:pt x="130" y="37"/>
                  </a:lnTo>
                  <a:lnTo>
                    <a:pt x="115" y="35"/>
                  </a:lnTo>
                  <a:lnTo>
                    <a:pt x="99" y="33"/>
                  </a:lnTo>
                  <a:lnTo>
                    <a:pt x="83" y="30"/>
                  </a:lnTo>
                  <a:lnTo>
                    <a:pt x="68" y="28"/>
                  </a:lnTo>
                  <a:lnTo>
                    <a:pt x="54" y="26"/>
                  </a:lnTo>
                  <a:lnTo>
                    <a:pt x="42" y="25"/>
                  </a:lnTo>
                  <a:lnTo>
                    <a:pt x="30" y="22"/>
                  </a:lnTo>
                  <a:lnTo>
                    <a:pt x="21" y="21"/>
                  </a:lnTo>
                  <a:lnTo>
                    <a:pt x="14" y="20"/>
                  </a:lnTo>
                  <a:lnTo>
                    <a:pt x="10" y="20"/>
                  </a:lnTo>
                  <a:lnTo>
                    <a:pt x="2" y="17"/>
                  </a:lnTo>
                  <a:lnTo>
                    <a:pt x="0" y="8"/>
                  </a:lnTo>
                  <a:lnTo>
                    <a:pt x="6" y="2"/>
                  </a:lnTo>
                  <a:lnTo>
                    <a:pt x="20" y="0"/>
                  </a:lnTo>
                  <a:lnTo>
                    <a:pt x="24" y="2"/>
                  </a:lnTo>
                  <a:lnTo>
                    <a:pt x="32" y="2"/>
                  </a:lnTo>
                  <a:lnTo>
                    <a:pt x="43" y="3"/>
                  </a:lnTo>
                  <a:lnTo>
                    <a:pt x="54" y="4"/>
                  </a:lnTo>
                  <a:lnTo>
                    <a:pt x="68" y="6"/>
                  </a:lnTo>
                  <a:lnTo>
                    <a:pt x="84" y="7"/>
                  </a:lnTo>
                  <a:lnTo>
                    <a:pt x="100" y="10"/>
                  </a:lnTo>
                  <a:lnTo>
                    <a:pt x="117" y="11"/>
                  </a:lnTo>
                  <a:lnTo>
                    <a:pt x="133" y="13"/>
                  </a:lnTo>
                  <a:lnTo>
                    <a:pt x="149" y="14"/>
                  </a:lnTo>
                  <a:lnTo>
                    <a:pt x="164" y="17"/>
                  </a:lnTo>
                  <a:lnTo>
                    <a:pt x="178" y="18"/>
                  </a:lnTo>
                  <a:lnTo>
                    <a:pt x="189" y="20"/>
                  </a:lnTo>
                  <a:lnTo>
                    <a:pt x="200" y="21"/>
                  </a:lnTo>
                  <a:lnTo>
                    <a:pt x="207" y="22"/>
                  </a:lnTo>
                  <a:lnTo>
                    <a:pt x="210" y="23"/>
                  </a:lnTo>
                  <a:close/>
                </a:path>
              </a:pathLst>
            </a:custGeom>
            <a:solidFill>
              <a:schemeClr val="bg2"/>
            </a:solidFill>
            <a:ln w="9525">
              <a:solidFill>
                <a:srgbClr val="FFFFFF"/>
              </a:solid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6" name="Freeform 12"/>
            <p:cNvSpPr>
              <a:spLocks/>
            </p:cNvSpPr>
            <p:nvPr/>
          </p:nvSpPr>
          <p:spPr bwMode="auto">
            <a:xfrm>
              <a:off x="517" y="3056"/>
              <a:ext cx="145" cy="25"/>
            </a:xfrm>
            <a:custGeom>
              <a:avLst/>
              <a:gdLst/>
              <a:ahLst/>
              <a:cxnLst>
                <a:cxn ang="0">
                  <a:pos x="137" y="7"/>
                </a:cxn>
                <a:cxn ang="0">
                  <a:pos x="142" y="10"/>
                </a:cxn>
                <a:cxn ang="0">
                  <a:pos x="145" y="17"/>
                </a:cxn>
                <a:cxn ang="0">
                  <a:pos x="142" y="23"/>
                </a:cxn>
                <a:cxn ang="0">
                  <a:pos x="135" y="25"/>
                </a:cxn>
                <a:cxn ang="0">
                  <a:pos x="122" y="25"/>
                </a:cxn>
                <a:cxn ang="0">
                  <a:pos x="104" y="25"/>
                </a:cxn>
                <a:cxn ang="0">
                  <a:pos x="86" y="24"/>
                </a:cxn>
                <a:cxn ang="0">
                  <a:pos x="66" y="23"/>
                </a:cxn>
                <a:cxn ang="0">
                  <a:pos x="48" y="22"/>
                </a:cxn>
                <a:cxn ang="0">
                  <a:pos x="31" y="21"/>
                </a:cxn>
                <a:cxn ang="0">
                  <a:pos x="20" y="21"/>
                </a:cxn>
                <a:cxn ang="0">
                  <a:pos x="12" y="21"/>
                </a:cxn>
                <a:cxn ang="0">
                  <a:pos x="4" y="17"/>
                </a:cxn>
                <a:cxn ang="0">
                  <a:pos x="0" y="10"/>
                </a:cxn>
                <a:cxn ang="0">
                  <a:pos x="5" y="3"/>
                </a:cxn>
                <a:cxn ang="0">
                  <a:pos x="19" y="0"/>
                </a:cxn>
                <a:cxn ang="0">
                  <a:pos x="28" y="0"/>
                </a:cxn>
                <a:cxn ang="0">
                  <a:pos x="42" y="1"/>
                </a:cxn>
                <a:cxn ang="0">
                  <a:pos x="60" y="2"/>
                </a:cxn>
                <a:cxn ang="0">
                  <a:pos x="80" y="2"/>
                </a:cxn>
                <a:cxn ang="0">
                  <a:pos x="98" y="3"/>
                </a:cxn>
                <a:cxn ang="0">
                  <a:pos x="116" y="5"/>
                </a:cxn>
                <a:cxn ang="0">
                  <a:pos x="128" y="6"/>
                </a:cxn>
                <a:cxn ang="0">
                  <a:pos x="137" y="7"/>
                </a:cxn>
              </a:cxnLst>
              <a:rect l="0" t="0" r="r" b="b"/>
              <a:pathLst>
                <a:path w="145" h="25">
                  <a:moveTo>
                    <a:pt x="137" y="7"/>
                  </a:moveTo>
                  <a:lnTo>
                    <a:pt x="142" y="10"/>
                  </a:lnTo>
                  <a:lnTo>
                    <a:pt x="145" y="17"/>
                  </a:lnTo>
                  <a:lnTo>
                    <a:pt x="142" y="23"/>
                  </a:lnTo>
                  <a:lnTo>
                    <a:pt x="135" y="25"/>
                  </a:lnTo>
                  <a:lnTo>
                    <a:pt x="122" y="25"/>
                  </a:lnTo>
                  <a:lnTo>
                    <a:pt x="104" y="25"/>
                  </a:lnTo>
                  <a:lnTo>
                    <a:pt x="86" y="24"/>
                  </a:lnTo>
                  <a:lnTo>
                    <a:pt x="66" y="23"/>
                  </a:lnTo>
                  <a:lnTo>
                    <a:pt x="48" y="22"/>
                  </a:lnTo>
                  <a:lnTo>
                    <a:pt x="31" y="21"/>
                  </a:lnTo>
                  <a:lnTo>
                    <a:pt x="20" y="21"/>
                  </a:lnTo>
                  <a:lnTo>
                    <a:pt x="12" y="21"/>
                  </a:lnTo>
                  <a:lnTo>
                    <a:pt x="4" y="17"/>
                  </a:lnTo>
                  <a:lnTo>
                    <a:pt x="0" y="10"/>
                  </a:lnTo>
                  <a:lnTo>
                    <a:pt x="5" y="3"/>
                  </a:lnTo>
                  <a:lnTo>
                    <a:pt x="19" y="0"/>
                  </a:lnTo>
                  <a:lnTo>
                    <a:pt x="28" y="0"/>
                  </a:lnTo>
                  <a:lnTo>
                    <a:pt x="42" y="1"/>
                  </a:lnTo>
                  <a:lnTo>
                    <a:pt x="60" y="2"/>
                  </a:lnTo>
                  <a:lnTo>
                    <a:pt x="80" y="2"/>
                  </a:lnTo>
                  <a:lnTo>
                    <a:pt x="98" y="3"/>
                  </a:lnTo>
                  <a:lnTo>
                    <a:pt x="116" y="5"/>
                  </a:lnTo>
                  <a:lnTo>
                    <a:pt x="128" y="6"/>
                  </a:lnTo>
                  <a:lnTo>
                    <a:pt x="137" y="7"/>
                  </a:lnTo>
                  <a:close/>
                </a:path>
              </a:pathLst>
            </a:custGeom>
            <a:solidFill>
              <a:schemeClr val="bg2"/>
            </a:solidFill>
            <a:ln w="9525">
              <a:solidFill>
                <a:srgbClr val="FFFFFF"/>
              </a:solid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7" name="Freeform 13"/>
            <p:cNvSpPr>
              <a:spLocks/>
            </p:cNvSpPr>
            <p:nvPr/>
          </p:nvSpPr>
          <p:spPr bwMode="auto">
            <a:xfrm>
              <a:off x="416" y="3099"/>
              <a:ext cx="256" cy="45"/>
            </a:xfrm>
            <a:custGeom>
              <a:avLst/>
              <a:gdLst/>
              <a:ahLst/>
              <a:cxnLst>
                <a:cxn ang="0">
                  <a:pos x="248" y="0"/>
                </a:cxn>
                <a:cxn ang="0">
                  <a:pos x="254" y="4"/>
                </a:cxn>
                <a:cxn ang="0">
                  <a:pos x="256" y="12"/>
                </a:cxn>
                <a:cxn ang="0">
                  <a:pos x="250" y="20"/>
                </a:cxn>
                <a:cxn ang="0">
                  <a:pos x="235" y="24"/>
                </a:cxn>
                <a:cxn ang="0">
                  <a:pos x="228" y="25"/>
                </a:cxn>
                <a:cxn ang="0">
                  <a:pos x="217" y="25"/>
                </a:cxn>
                <a:cxn ang="0">
                  <a:pos x="204" y="26"/>
                </a:cxn>
                <a:cxn ang="0">
                  <a:pos x="188" y="27"/>
                </a:cxn>
                <a:cxn ang="0">
                  <a:pos x="171" y="30"/>
                </a:cxn>
                <a:cxn ang="0">
                  <a:pos x="152" y="31"/>
                </a:cxn>
                <a:cxn ang="0">
                  <a:pos x="132" y="33"/>
                </a:cxn>
                <a:cxn ang="0">
                  <a:pos x="114" y="34"/>
                </a:cxn>
                <a:cxn ang="0">
                  <a:pos x="94" y="35"/>
                </a:cxn>
                <a:cxn ang="0">
                  <a:pos x="76" y="38"/>
                </a:cxn>
                <a:cxn ang="0">
                  <a:pos x="57" y="39"/>
                </a:cxn>
                <a:cxn ang="0">
                  <a:pos x="42" y="41"/>
                </a:cxn>
                <a:cxn ang="0">
                  <a:pos x="29" y="42"/>
                </a:cxn>
                <a:cxn ang="0">
                  <a:pos x="17" y="43"/>
                </a:cxn>
                <a:cxn ang="0">
                  <a:pos x="10" y="43"/>
                </a:cxn>
                <a:cxn ang="0">
                  <a:pos x="6" y="45"/>
                </a:cxn>
                <a:cxn ang="0">
                  <a:pos x="2" y="43"/>
                </a:cxn>
                <a:cxn ang="0">
                  <a:pos x="0" y="41"/>
                </a:cxn>
                <a:cxn ang="0">
                  <a:pos x="1" y="38"/>
                </a:cxn>
                <a:cxn ang="0">
                  <a:pos x="6" y="33"/>
                </a:cxn>
                <a:cxn ang="0">
                  <a:pos x="12" y="30"/>
                </a:cxn>
                <a:cxn ang="0">
                  <a:pos x="24" y="25"/>
                </a:cxn>
                <a:cxn ang="0">
                  <a:pos x="40" y="22"/>
                </a:cxn>
                <a:cxn ang="0">
                  <a:pos x="61" y="19"/>
                </a:cxn>
                <a:cxn ang="0">
                  <a:pos x="66" y="19"/>
                </a:cxn>
                <a:cxn ang="0">
                  <a:pos x="74" y="18"/>
                </a:cxn>
                <a:cxn ang="0">
                  <a:pos x="83" y="17"/>
                </a:cxn>
                <a:cxn ang="0">
                  <a:pos x="96" y="16"/>
                </a:cxn>
                <a:cxn ang="0">
                  <a:pos x="109" y="13"/>
                </a:cxn>
                <a:cxn ang="0">
                  <a:pos x="124" y="12"/>
                </a:cxn>
                <a:cxn ang="0">
                  <a:pos x="139" y="10"/>
                </a:cxn>
                <a:cxn ang="0">
                  <a:pos x="157" y="8"/>
                </a:cxn>
                <a:cxn ang="0">
                  <a:pos x="172" y="7"/>
                </a:cxn>
                <a:cxn ang="0">
                  <a:pos x="188" y="4"/>
                </a:cxn>
                <a:cxn ang="0">
                  <a:pos x="203" y="3"/>
                </a:cxn>
                <a:cxn ang="0">
                  <a:pos x="216" y="2"/>
                </a:cxn>
                <a:cxn ang="0">
                  <a:pos x="228" y="1"/>
                </a:cxn>
                <a:cxn ang="0">
                  <a:pos x="238" y="0"/>
                </a:cxn>
                <a:cxn ang="0">
                  <a:pos x="244" y="0"/>
                </a:cxn>
                <a:cxn ang="0">
                  <a:pos x="248" y="0"/>
                </a:cxn>
              </a:cxnLst>
              <a:rect l="0" t="0" r="r" b="b"/>
              <a:pathLst>
                <a:path w="256" h="45">
                  <a:moveTo>
                    <a:pt x="248" y="0"/>
                  </a:moveTo>
                  <a:lnTo>
                    <a:pt x="254" y="4"/>
                  </a:lnTo>
                  <a:lnTo>
                    <a:pt x="256" y="12"/>
                  </a:lnTo>
                  <a:lnTo>
                    <a:pt x="250" y="20"/>
                  </a:lnTo>
                  <a:lnTo>
                    <a:pt x="235" y="24"/>
                  </a:lnTo>
                  <a:lnTo>
                    <a:pt x="228" y="25"/>
                  </a:lnTo>
                  <a:lnTo>
                    <a:pt x="217" y="25"/>
                  </a:lnTo>
                  <a:lnTo>
                    <a:pt x="204" y="26"/>
                  </a:lnTo>
                  <a:lnTo>
                    <a:pt x="188" y="27"/>
                  </a:lnTo>
                  <a:lnTo>
                    <a:pt x="171" y="30"/>
                  </a:lnTo>
                  <a:lnTo>
                    <a:pt x="152" y="31"/>
                  </a:lnTo>
                  <a:lnTo>
                    <a:pt x="132" y="33"/>
                  </a:lnTo>
                  <a:lnTo>
                    <a:pt x="114" y="34"/>
                  </a:lnTo>
                  <a:lnTo>
                    <a:pt x="94" y="35"/>
                  </a:lnTo>
                  <a:lnTo>
                    <a:pt x="76" y="38"/>
                  </a:lnTo>
                  <a:lnTo>
                    <a:pt x="57" y="39"/>
                  </a:lnTo>
                  <a:lnTo>
                    <a:pt x="42" y="41"/>
                  </a:lnTo>
                  <a:lnTo>
                    <a:pt x="29" y="42"/>
                  </a:lnTo>
                  <a:lnTo>
                    <a:pt x="17" y="43"/>
                  </a:lnTo>
                  <a:lnTo>
                    <a:pt x="10" y="43"/>
                  </a:lnTo>
                  <a:lnTo>
                    <a:pt x="6" y="45"/>
                  </a:lnTo>
                  <a:lnTo>
                    <a:pt x="2" y="43"/>
                  </a:lnTo>
                  <a:lnTo>
                    <a:pt x="0" y="41"/>
                  </a:lnTo>
                  <a:lnTo>
                    <a:pt x="1" y="38"/>
                  </a:lnTo>
                  <a:lnTo>
                    <a:pt x="6" y="33"/>
                  </a:lnTo>
                  <a:lnTo>
                    <a:pt x="12" y="30"/>
                  </a:lnTo>
                  <a:lnTo>
                    <a:pt x="24" y="25"/>
                  </a:lnTo>
                  <a:lnTo>
                    <a:pt x="40" y="22"/>
                  </a:lnTo>
                  <a:lnTo>
                    <a:pt x="61" y="19"/>
                  </a:lnTo>
                  <a:lnTo>
                    <a:pt x="66" y="19"/>
                  </a:lnTo>
                  <a:lnTo>
                    <a:pt x="74" y="18"/>
                  </a:lnTo>
                  <a:lnTo>
                    <a:pt x="83" y="17"/>
                  </a:lnTo>
                  <a:lnTo>
                    <a:pt x="96" y="16"/>
                  </a:lnTo>
                  <a:lnTo>
                    <a:pt x="109" y="13"/>
                  </a:lnTo>
                  <a:lnTo>
                    <a:pt x="124" y="12"/>
                  </a:lnTo>
                  <a:lnTo>
                    <a:pt x="139" y="10"/>
                  </a:lnTo>
                  <a:lnTo>
                    <a:pt x="157" y="8"/>
                  </a:lnTo>
                  <a:lnTo>
                    <a:pt x="172" y="7"/>
                  </a:lnTo>
                  <a:lnTo>
                    <a:pt x="188" y="4"/>
                  </a:lnTo>
                  <a:lnTo>
                    <a:pt x="203" y="3"/>
                  </a:lnTo>
                  <a:lnTo>
                    <a:pt x="216" y="2"/>
                  </a:lnTo>
                  <a:lnTo>
                    <a:pt x="228" y="1"/>
                  </a:lnTo>
                  <a:lnTo>
                    <a:pt x="238" y="0"/>
                  </a:lnTo>
                  <a:lnTo>
                    <a:pt x="244" y="0"/>
                  </a:lnTo>
                  <a:lnTo>
                    <a:pt x="248" y="0"/>
                  </a:lnTo>
                  <a:close/>
                </a:path>
              </a:pathLst>
            </a:custGeom>
            <a:solidFill>
              <a:schemeClr val="bg2"/>
            </a:solidFill>
            <a:ln w="9525">
              <a:solidFill>
                <a:srgbClr val="FFFFFF"/>
              </a:solid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8" name="Freeform 14"/>
            <p:cNvSpPr>
              <a:spLocks/>
            </p:cNvSpPr>
            <p:nvPr/>
          </p:nvSpPr>
          <p:spPr bwMode="auto">
            <a:xfrm>
              <a:off x="184" y="2883"/>
              <a:ext cx="283" cy="194"/>
            </a:xfrm>
            <a:custGeom>
              <a:avLst/>
              <a:gdLst/>
              <a:ahLst/>
              <a:cxnLst>
                <a:cxn ang="0">
                  <a:pos x="66" y="78"/>
                </a:cxn>
                <a:cxn ang="0">
                  <a:pos x="21" y="98"/>
                </a:cxn>
                <a:cxn ang="0">
                  <a:pos x="0" y="137"/>
                </a:cxn>
                <a:cxn ang="0">
                  <a:pos x="11" y="178"/>
                </a:cxn>
                <a:cxn ang="0">
                  <a:pos x="40" y="194"/>
                </a:cxn>
                <a:cxn ang="0">
                  <a:pos x="44" y="184"/>
                </a:cxn>
                <a:cxn ang="0">
                  <a:pos x="24" y="167"/>
                </a:cxn>
                <a:cxn ang="0">
                  <a:pos x="19" y="135"/>
                </a:cxn>
                <a:cxn ang="0">
                  <a:pos x="42" y="107"/>
                </a:cxn>
                <a:cxn ang="0">
                  <a:pos x="82" y="101"/>
                </a:cxn>
                <a:cxn ang="0">
                  <a:pos x="109" y="114"/>
                </a:cxn>
                <a:cxn ang="0">
                  <a:pos x="115" y="105"/>
                </a:cxn>
                <a:cxn ang="0">
                  <a:pos x="115" y="75"/>
                </a:cxn>
                <a:cxn ang="0">
                  <a:pos x="135" y="43"/>
                </a:cxn>
                <a:cxn ang="0">
                  <a:pos x="171" y="33"/>
                </a:cxn>
                <a:cxn ang="0">
                  <a:pos x="204" y="51"/>
                </a:cxn>
                <a:cxn ang="0">
                  <a:pos x="219" y="77"/>
                </a:cxn>
                <a:cxn ang="0">
                  <a:pos x="229" y="71"/>
                </a:cxn>
                <a:cxn ang="0">
                  <a:pos x="238" y="51"/>
                </a:cxn>
                <a:cxn ang="0">
                  <a:pos x="250" y="43"/>
                </a:cxn>
                <a:cxn ang="0">
                  <a:pos x="261" y="52"/>
                </a:cxn>
                <a:cxn ang="0">
                  <a:pos x="262" y="69"/>
                </a:cxn>
                <a:cxn ang="0">
                  <a:pos x="257" y="83"/>
                </a:cxn>
                <a:cxn ang="0">
                  <a:pos x="270" y="82"/>
                </a:cxn>
                <a:cxn ang="0">
                  <a:pos x="283" y="55"/>
                </a:cxn>
                <a:cxn ang="0">
                  <a:pos x="277" y="36"/>
                </a:cxn>
                <a:cxn ang="0">
                  <a:pos x="262" y="23"/>
                </a:cxn>
                <a:cxn ang="0">
                  <a:pos x="240" y="24"/>
                </a:cxn>
                <a:cxn ang="0">
                  <a:pos x="217" y="18"/>
                </a:cxn>
                <a:cxn ang="0">
                  <a:pos x="180" y="0"/>
                </a:cxn>
                <a:cxn ang="0">
                  <a:pos x="135" y="8"/>
                </a:cxn>
                <a:cxn ang="0">
                  <a:pos x="101" y="47"/>
                </a:cxn>
              </a:cxnLst>
              <a:rect l="0" t="0" r="r" b="b"/>
              <a:pathLst>
                <a:path w="283" h="194">
                  <a:moveTo>
                    <a:pt x="96" y="82"/>
                  </a:moveTo>
                  <a:lnTo>
                    <a:pt x="66" y="78"/>
                  </a:lnTo>
                  <a:lnTo>
                    <a:pt x="40" y="84"/>
                  </a:lnTo>
                  <a:lnTo>
                    <a:pt x="21" y="98"/>
                  </a:lnTo>
                  <a:lnTo>
                    <a:pt x="7" y="116"/>
                  </a:lnTo>
                  <a:lnTo>
                    <a:pt x="0" y="137"/>
                  </a:lnTo>
                  <a:lnTo>
                    <a:pt x="1" y="159"/>
                  </a:lnTo>
                  <a:lnTo>
                    <a:pt x="11" y="178"/>
                  </a:lnTo>
                  <a:lnTo>
                    <a:pt x="32" y="193"/>
                  </a:lnTo>
                  <a:lnTo>
                    <a:pt x="40" y="194"/>
                  </a:lnTo>
                  <a:lnTo>
                    <a:pt x="45" y="190"/>
                  </a:lnTo>
                  <a:lnTo>
                    <a:pt x="44" y="184"/>
                  </a:lnTo>
                  <a:lnTo>
                    <a:pt x="39" y="180"/>
                  </a:lnTo>
                  <a:lnTo>
                    <a:pt x="24" y="167"/>
                  </a:lnTo>
                  <a:lnTo>
                    <a:pt x="18" y="151"/>
                  </a:lnTo>
                  <a:lnTo>
                    <a:pt x="19" y="135"/>
                  </a:lnTo>
                  <a:lnTo>
                    <a:pt x="29" y="119"/>
                  </a:lnTo>
                  <a:lnTo>
                    <a:pt x="42" y="107"/>
                  </a:lnTo>
                  <a:lnTo>
                    <a:pt x="61" y="100"/>
                  </a:lnTo>
                  <a:lnTo>
                    <a:pt x="82" y="101"/>
                  </a:lnTo>
                  <a:lnTo>
                    <a:pt x="104" y="113"/>
                  </a:lnTo>
                  <a:lnTo>
                    <a:pt x="109" y="114"/>
                  </a:lnTo>
                  <a:lnTo>
                    <a:pt x="114" y="111"/>
                  </a:lnTo>
                  <a:lnTo>
                    <a:pt x="115" y="105"/>
                  </a:lnTo>
                  <a:lnTo>
                    <a:pt x="115" y="98"/>
                  </a:lnTo>
                  <a:lnTo>
                    <a:pt x="115" y="75"/>
                  </a:lnTo>
                  <a:lnTo>
                    <a:pt x="122" y="56"/>
                  </a:lnTo>
                  <a:lnTo>
                    <a:pt x="135" y="43"/>
                  </a:lnTo>
                  <a:lnTo>
                    <a:pt x="152" y="34"/>
                  </a:lnTo>
                  <a:lnTo>
                    <a:pt x="171" y="33"/>
                  </a:lnTo>
                  <a:lnTo>
                    <a:pt x="189" y="38"/>
                  </a:lnTo>
                  <a:lnTo>
                    <a:pt x="204" y="51"/>
                  </a:lnTo>
                  <a:lnTo>
                    <a:pt x="216" y="71"/>
                  </a:lnTo>
                  <a:lnTo>
                    <a:pt x="219" y="77"/>
                  </a:lnTo>
                  <a:lnTo>
                    <a:pt x="225" y="76"/>
                  </a:lnTo>
                  <a:lnTo>
                    <a:pt x="229" y="71"/>
                  </a:lnTo>
                  <a:lnTo>
                    <a:pt x="233" y="64"/>
                  </a:lnTo>
                  <a:lnTo>
                    <a:pt x="238" y="51"/>
                  </a:lnTo>
                  <a:lnTo>
                    <a:pt x="244" y="44"/>
                  </a:lnTo>
                  <a:lnTo>
                    <a:pt x="250" y="43"/>
                  </a:lnTo>
                  <a:lnTo>
                    <a:pt x="256" y="45"/>
                  </a:lnTo>
                  <a:lnTo>
                    <a:pt x="261" y="52"/>
                  </a:lnTo>
                  <a:lnTo>
                    <a:pt x="263" y="60"/>
                  </a:lnTo>
                  <a:lnTo>
                    <a:pt x="262" y="69"/>
                  </a:lnTo>
                  <a:lnTo>
                    <a:pt x="258" y="78"/>
                  </a:lnTo>
                  <a:lnTo>
                    <a:pt x="257" y="83"/>
                  </a:lnTo>
                  <a:lnTo>
                    <a:pt x="262" y="86"/>
                  </a:lnTo>
                  <a:lnTo>
                    <a:pt x="270" y="82"/>
                  </a:lnTo>
                  <a:lnTo>
                    <a:pt x="280" y="64"/>
                  </a:lnTo>
                  <a:lnTo>
                    <a:pt x="283" y="55"/>
                  </a:lnTo>
                  <a:lnTo>
                    <a:pt x="280" y="46"/>
                  </a:lnTo>
                  <a:lnTo>
                    <a:pt x="277" y="36"/>
                  </a:lnTo>
                  <a:lnTo>
                    <a:pt x="270" y="28"/>
                  </a:lnTo>
                  <a:lnTo>
                    <a:pt x="262" y="23"/>
                  </a:lnTo>
                  <a:lnTo>
                    <a:pt x="251" y="21"/>
                  </a:lnTo>
                  <a:lnTo>
                    <a:pt x="240" y="24"/>
                  </a:lnTo>
                  <a:lnTo>
                    <a:pt x="227" y="33"/>
                  </a:lnTo>
                  <a:lnTo>
                    <a:pt x="217" y="18"/>
                  </a:lnTo>
                  <a:lnTo>
                    <a:pt x="201" y="7"/>
                  </a:lnTo>
                  <a:lnTo>
                    <a:pt x="180" y="0"/>
                  </a:lnTo>
                  <a:lnTo>
                    <a:pt x="157" y="0"/>
                  </a:lnTo>
                  <a:lnTo>
                    <a:pt x="135" y="8"/>
                  </a:lnTo>
                  <a:lnTo>
                    <a:pt x="115" y="23"/>
                  </a:lnTo>
                  <a:lnTo>
                    <a:pt x="101" y="47"/>
                  </a:lnTo>
                  <a:lnTo>
                    <a:pt x="96" y="82"/>
                  </a:lnTo>
                  <a:close/>
                </a:path>
              </a:pathLst>
            </a:custGeom>
            <a:solidFill>
              <a:schemeClr val="bg2"/>
            </a:solidFill>
            <a:ln w="9525">
              <a:solidFill>
                <a:srgbClr val="FFFFFF"/>
              </a:solid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59" name="Freeform 15"/>
            <p:cNvSpPr>
              <a:spLocks/>
            </p:cNvSpPr>
            <p:nvPr/>
          </p:nvSpPr>
          <p:spPr bwMode="auto">
            <a:xfrm>
              <a:off x="277" y="3014"/>
              <a:ext cx="142" cy="190"/>
            </a:xfrm>
            <a:custGeom>
              <a:avLst/>
              <a:gdLst/>
              <a:ahLst/>
              <a:cxnLst>
                <a:cxn ang="0">
                  <a:pos x="135" y="168"/>
                </a:cxn>
                <a:cxn ang="0">
                  <a:pos x="140" y="164"/>
                </a:cxn>
                <a:cxn ang="0">
                  <a:pos x="142" y="160"/>
                </a:cxn>
                <a:cxn ang="0">
                  <a:pos x="141" y="156"/>
                </a:cxn>
                <a:cxn ang="0">
                  <a:pos x="139" y="153"/>
                </a:cxn>
                <a:cxn ang="0">
                  <a:pos x="134" y="152"/>
                </a:cxn>
                <a:cxn ang="0">
                  <a:pos x="130" y="150"/>
                </a:cxn>
                <a:cxn ang="0">
                  <a:pos x="124" y="150"/>
                </a:cxn>
                <a:cxn ang="0">
                  <a:pos x="118" y="153"/>
                </a:cxn>
                <a:cxn ang="0">
                  <a:pos x="94" y="161"/>
                </a:cxn>
                <a:cxn ang="0">
                  <a:pos x="73" y="161"/>
                </a:cxn>
                <a:cxn ang="0">
                  <a:pos x="56" y="155"/>
                </a:cxn>
                <a:cxn ang="0">
                  <a:pos x="43" y="143"/>
                </a:cxn>
                <a:cxn ang="0">
                  <a:pos x="35" y="131"/>
                </a:cxn>
                <a:cxn ang="0">
                  <a:pos x="33" y="116"/>
                </a:cxn>
                <a:cxn ang="0">
                  <a:pos x="37" y="102"/>
                </a:cxn>
                <a:cxn ang="0">
                  <a:pos x="48" y="90"/>
                </a:cxn>
                <a:cxn ang="0">
                  <a:pos x="56" y="83"/>
                </a:cxn>
                <a:cxn ang="0">
                  <a:pos x="56" y="79"/>
                </a:cxn>
                <a:cxn ang="0">
                  <a:pos x="51" y="75"/>
                </a:cxn>
                <a:cxn ang="0">
                  <a:pos x="45" y="72"/>
                </a:cxn>
                <a:cxn ang="0">
                  <a:pos x="29" y="56"/>
                </a:cxn>
                <a:cxn ang="0">
                  <a:pos x="24" y="42"/>
                </a:cxn>
                <a:cxn ang="0">
                  <a:pos x="28" y="33"/>
                </a:cxn>
                <a:cxn ang="0">
                  <a:pos x="36" y="26"/>
                </a:cxn>
                <a:cxn ang="0">
                  <a:pos x="49" y="23"/>
                </a:cxn>
                <a:cxn ang="0">
                  <a:pos x="61" y="26"/>
                </a:cxn>
                <a:cxn ang="0">
                  <a:pos x="72" y="32"/>
                </a:cxn>
                <a:cxn ang="0">
                  <a:pos x="78" y="42"/>
                </a:cxn>
                <a:cxn ang="0">
                  <a:pos x="83" y="51"/>
                </a:cxn>
                <a:cxn ang="0">
                  <a:pos x="93" y="55"/>
                </a:cxn>
                <a:cxn ang="0">
                  <a:pos x="100" y="51"/>
                </a:cxn>
                <a:cxn ang="0">
                  <a:pos x="102" y="42"/>
                </a:cxn>
                <a:cxn ang="0">
                  <a:pos x="98" y="33"/>
                </a:cxn>
                <a:cxn ang="0">
                  <a:pos x="94" y="23"/>
                </a:cxn>
                <a:cxn ang="0">
                  <a:pos x="86" y="15"/>
                </a:cxn>
                <a:cxn ang="0">
                  <a:pos x="76" y="7"/>
                </a:cxn>
                <a:cxn ang="0">
                  <a:pos x="64" y="3"/>
                </a:cxn>
                <a:cxn ang="0">
                  <a:pos x="50" y="0"/>
                </a:cxn>
                <a:cxn ang="0">
                  <a:pos x="34" y="4"/>
                </a:cxn>
                <a:cxn ang="0">
                  <a:pos x="15" y="12"/>
                </a:cxn>
                <a:cxn ang="0">
                  <a:pos x="9" y="18"/>
                </a:cxn>
                <a:cxn ang="0">
                  <a:pos x="5" y="25"/>
                </a:cxn>
                <a:cxn ang="0">
                  <a:pos x="3" y="34"/>
                </a:cxn>
                <a:cxn ang="0">
                  <a:pos x="1" y="43"/>
                </a:cxn>
                <a:cxn ang="0">
                  <a:pos x="4" y="53"/>
                </a:cxn>
                <a:cxn ang="0">
                  <a:pos x="8" y="62"/>
                </a:cxn>
                <a:cxn ang="0">
                  <a:pos x="15" y="70"/>
                </a:cxn>
                <a:cxn ang="0">
                  <a:pos x="27" y="75"/>
                </a:cxn>
                <a:cxn ang="0">
                  <a:pos x="8" y="92"/>
                </a:cxn>
                <a:cxn ang="0">
                  <a:pos x="0" y="113"/>
                </a:cxn>
                <a:cxn ang="0">
                  <a:pos x="0" y="138"/>
                </a:cxn>
                <a:cxn ang="0">
                  <a:pos x="11" y="162"/>
                </a:cxn>
                <a:cxn ang="0">
                  <a:pos x="29" y="180"/>
                </a:cxn>
                <a:cxn ang="0">
                  <a:pos x="56" y="190"/>
                </a:cxn>
                <a:cxn ang="0">
                  <a:pos x="91" y="187"/>
                </a:cxn>
                <a:cxn ang="0">
                  <a:pos x="135" y="168"/>
                </a:cxn>
              </a:cxnLst>
              <a:rect l="0" t="0" r="r" b="b"/>
              <a:pathLst>
                <a:path w="142" h="190">
                  <a:moveTo>
                    <a:pt x="135" y="168"/>
                  </a:moveTo>
                  <a:lnTo>
                    <a:pt x="140" y="164"/>
                  </a:lnTo>
                  <a:lnTo>
                    <a:pt x="142" y="160"/>
                  </a:lnTo>
                  <a:lnTo>
                    <a:pt x="141" y="156"/>
                  </a:lnTo>
                  <a:lnTo>
                    <a:pt x="139" y="153"/>
                  </a:lnTo>
                  <a:lnTo>
                    <a:pt x="134" y="152"/>
                  </a:lnTo>
                  <a:lnTo>
                    <a:pt x="130" y="150"/>
                  </a:lnTo>
                  <a:lnTo>
                    <a:pt x="124" y="150"/>
                  </a:lnTo>
                  <a:lnTo>
                    <a:pt x="118" y="153"/>
                  </a:lnTo>
                  <a:lnTo>
                    <a:pt x="94" y="161"/>
                  </a:lnTo>
                  <a:lnTo>
                    <a:pt x="73" y="161"/>
                  </a:lnTo>
                  <a:lnTo>
                    <a:pt x="56" y="155"/>
                  </a:lnTo>
                  <a:lnTo>
                    <a:pt x="43" y="143"/>
                  </a:lnTo>
                  <a:lnTo>
                    <a:pt x="35" y="131"/>
                  </a:lnTo>
                  <a:lnTo>
                    <a:pt x="33" y="116"/>
                  </a:lnTo>
                  <a:lnTo>
                    <a:pt x="37" y="102"/>
                  </a:lnTo>
                  <a:lnTo>
                    <a:pt x="48" y="90"/>
                  </a:lnTo>
                  <a:lnTo>
                    <a:pt x="56" y="83"/>
                  </a:lnTo>
                  <a:lnTo>
                    <a:pt x="56" y="79"/>
                  </a:lnTo>
                  <a:lnTo>
                    <a:pt x="51" y="75"/>
                  </a:lnTo>
                  <a:lnTo>
                    <a:pt x="45" y="72"/>
                  </a:lnTo>
                  <a:lnTo>
                    <a:pt x="29" y="56"/>
                  </a:lnTo>
                  <a:lnTo>
                    <a:pt x="24" y="42"/>
                  </a:lnTo>
                  <a:lnTo>
                    <a:pt x="28" y="33"/>
                  </a:lnTo>
                  <a:lnTo>
                    <a:pt x="36" y="26"/>
                  </a:lnTo>
                  <a:lnTo>
                    <a:pt x="49" y="23"/>
                  </a:lnTo>
                  <a:lnTo>
                    <a:pt x="61" y="26"/>
                  </a:lnTo>
                  <a:lnTo>
                    <a:pt x="72" y="32"/>
                  </a:lnTo>
                  <a:lnTo>
                    <a:pt x="78" y="42"/>
                  </a:lnTo>
                  <a:lnTo>
                    <a:pt x="83" y="51"/>
                  </a:lnTo>
                  <a:lnTo>
                    <a:pt x="93" y="55"/>
                  </a:lnTo>
                  <a:lnTo>
                    <a:pt x="100" y="51"/>
                  </a:lnTo>
                  <a:lnTo>
                    <a:pt x="102" y="42"/>
                  </a:lnTo>
                  <a:lnTo>
                    <a:pt x="98" y="33"/>
                  </a:lnTo>
                  <a:lnTo>
                    <a:pt x="94" y="23"/>
                  </a:lnTo>
                  <a:lnTo>
                    <a:pt x="86" y="15"/>
                  </a:lnTo>
                  <a:lnTo>
                    <a:pt x="76" y="7"/>
                  </a:lnTo>
                  <a:lnTo>
                    <a:pt x="64" y="3"/>
                  </a:lnTo>
                  <a:lnTo>
                    <a:pt x="50" y="0"/>
                  </a:lnTo>
                  <a:lnTo>
                    <a:pt x="34" y="4"/>
                  </a:lnTo>
                  <a:lnTo>
                    <a:pt x="15" y="12"/>
                  </a:lnTo>
                  <a:lnTo>
                    <a:pt x="9" y="18"/>
                  </a:lnTo>
                  <a:lnTo>
                    <a:pt x="5" y="25"/>
                  </a:lnTo>
                  <a:lnTo>
                    <a:pt x="3" y="34"/>
                  </a:lnTo>
                  <a:lnTo>
                    <a:pt x="1" y="43"/>
                  </a:lnTo>
                  <a:lnTo>
                    <a:pt x="4" y="53"/>
                  </a:lnTo>
                  <a:lnTo>
                    <a:pt x="8" y="62"/>
                  </a:lnTo>
                  <a:lnTo>
                    <a:pt x="15" y="70"/>
                  </a:lnTo>
                  <a:lnTo>
                    <a:pt x="27" y="75"/>
                  </a:lnTo>
                  <a:lnTo>
                    <a:pt x="8" y="92"/>
                  </a:lnTo>
                  <a:lnTo>
                    <a:pt x="0" y="113"/>
                  </a:lnTo>
                  <a:lnTo>
                    <a:pt x="0" y="138"/>
                  </a:lnTo>
                  <a:lnTo>
                    <a:pt x="11" y="162"/>
                  </a:lnTo>
                  <a:lnTo>
                    <a:pt x="29" y="180"/>
                  </a:lnTo>
                  <a:lnTo>
                    <a:pt x="56" y="190"/>
                  </a:lnTo>
                  <a:lnTo>
                    <a:pt x="91" y="187"/>
                  </a:lnTo>
                  <a:lnTo>
                    <a:pt x="135" y="168"/>
                  </a:lnTo>
                  <a:close/>
                </a:path>
              </a:pathLst>
            </a:custGeom>
            <a:solidFill>
              <a:schemeClr val="bg2"/>
            </a:solidFill>
            <a:ln w="9525">
              <a:solidFill>
                <a:srgbClr val="FFFFFF"/>
              </a:solid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0" name="Freeform 16"/>
            <p:cNvSpPr>
              <a:spLocks/>
            </p:cNvSpPr>
            <p:nvPr/>
          </p:nvSpPr>
          <p:spPr bwMode="auto">
            <a:xfrm>
              <a:off x="754" y="2660"/>
              <a:ext cx="1254" cy="464"/>
            </a:xfrm>
            <a:custGeom>
              <a:avLst/>
              <a:gdLst/>
              <a:ahLst/>
              <a:cxnLst>
                <a:cxn ang="0">
                  <a:pos x="821" y="58"/>
                </a:cxn>
                <a:cxn ang="0">
                  <a:pos x="877" y="142"/>
                </a:cxn>
                <a:cxn ang="0">
                  <a:pos x="917" y="200"/>
                </a:cxn>
                <a:cxn ang="0">
                  <a:pos x="953" y="209"/>
                </a:cxn>
                <a:cxn ang="0">
                  <a:pos x="1026" y="219"/>
                </a:cxn>
                <a:cxn ang="0">
                  <a:pos x="1113" y="233"/>
                </a:cxn>
                <a:cxn ang="0">
                  <a:pos x="1192" y="252"/>
                </a:cxn>
                <a:cxn ang="0">
                  <a:pos x="1242" y="277"/>
                </a:cxn>
                <a:cxn ang="0">
                  <a:pos x="1254" y="322"/>
                </a:cxn>
                <a:cxn ang="0">
                  <a:pos x="1243" y="351"/>
                </a:cxn>
                <a:cxn ang="0">
                  <a:pos x="1223" y="366"/>
                </a:cxn>
                <a:cxn ang="0">
                  <a:pos x="1224" y="425"/>
                </a:cxn>
                <a:cxn ang="0">
                  <a:pos x="1177" y="464"/>
                </a:cxn>
                <a:cxn ang="0">
                  <a:pos x="1116" y="452"/>
                </a:cxn>
                <a:cxn ang="0">
                  <a:pos x="1088" y="452"/>
                </a:cxn>
                <a:cxn ang="0">
                  <a:pos x="1063" y="450"/>
                </a:cxn>
                <a:cxn ang="0">
                  <a:pos x="1057" y="427"/>
                </a:cxn>
                <a:cxn ang="0">
                  <a:pos x="1052" y="386"/>
                </a:cxn>
                <a:cxn ang="0">
                  <a:pos x="1025" y="351"/>
                </a:cxn>
                <a:cxn ang="0">
                  <a:pos x="989" y="339"/>
                </a:cxn>
                <a:cxn ang="0">
                  <a:pos x="949" y="343"/>
                </a:cxn>
                <a:cxn ang="0">
                  <a:pos x="907" y="361"/>
                </a:cxn>
                <a:cxn ang="0">
                  <a:pos x="869" y="392"/>
                </a:cxn>
                <a:cxn ang="0">
                  <a:pos x="838" y="435"/>
                </a:cxn>
                <a:cxn ang="0">
                  <a:pos x="809" y="454"/>
                </a:cxn>
                <a:cxn ang="0">
                  <a:pos x="745" y="455"/>
                </a:cxn>
                <a:cxn ang="0">
                  <a:pos x="660" y="454"/>
                </a:cxn>
                <a:cxn ang="0">
                  <a:pos x="575" y="451"/>
                </a:cxn>
                <a:cxn ang="0">
                  <a:pos x="512" y="450"/>
                </a:cxn>
                <a:cxn ang="0">
                  <a:pos x="495" y="440"/>
                </a:cxn>
                <a:cxn ang="0">
                  <a:pos x="492" y="404"/>
                </a:cxn>
                <a:cxn ang="0">
                  <a:pos x="473" y="372"/>
                </a:cxn>
                <a:cxn ang="0">
                  <a:pos x="450" y="354"/>
                </a:cxn>
                <a:cxn ang="0">
                  <a:pos x="422" y="344"/>
                </a:cxn>
                <a:cxn ang="0">
                  <a:pos x="388" y="345"/>
                </a:cxn>
                <a:cxn ang="0">
                  <a:pos x="347" y="364"/>
                </a:cxn>
                <a:cxn ang="0">
                  <a:pos x="302" y="404"/>
                </a:cxn>
                <a:cxn ang="0">
                  <a:pos x="258" y="449"/>
                </a:cxn>
                <a:cxn ang="0">
                  <a:pos x="185" y="448"/>
                </a:cxn>
                <a:cxn ang="0">
                  <a:pos x="116" y="444"/>
                </a:cxn>
                <a:cxn ang="0">
                  <a:pos x="93" y="456"/>
                </a:cxn>
                <a:cxn ang="0">
                  <a:pos x="40" y="464"/>
                </a:cxn>
                <a:cxn ang="0">
                  <a:pos x="2" y="452"/>
                </a:cxn>
                <a:cxn ang="0">
                  <a:pos x="5" y="387"/>
                </a:cxn>
                <a:cxn ang="0">
                  <a:pos x="20" y="367"/>
                </a:cxn>
                <a:cxn ang="0">
                  <a:pos x="40" y="366"/>
                </a:cxn>
                <a:cxn ang="0">
                  <a:pos x="61" y="368"/>
                </a:cxn>
                <a:cxn ang="0">
                  <a:pos x="110" y="279"/>
                </a:cxn>
                <a:cxn ang="0">
                  <a:pos x="173" y="222"/>
                </a:cxn>
                <a:cxn ang="0">
                  <a:pos x="250" y="206"/>
                </a:cxn>
                <a:cxn ang="0">
                  <a:pos x="318" y="203"/>
                </a:cxn>
                <a:cxn ang="0">
                  <a:pos x="368" y="186"/>
                </a:cxn>
                <a:cxn ang="0">
                  <a:pos x="404" y="139"/>
                </a:cxn>
                <a:cxn ang="0">
                  <a:pos x="437" y="80"/>
                </a:cxn>
                <a:cxn ang="0">
                  <a:pos x="472" y="34"/>
                </a:cxn>
                <a:cxn ang="0">
                  <a:pos x="507" y="16"/>
                </a:cxn>
                <a:cxn ang="0">
                  <a:pos x="563" y="5"/>
                </a:cxn>
                <a:cxn ang="0">
                  <a:pos x="631" y="0"/>
                </a:cxn>
                <a:cxn ang="0">
                  <a:pos x="704" y="5"/>
                </a:cxn>
                <a:cxn ang="0">
                  <a:pos x="772" y="21"/>
                </a:cxn>
              </a:cxnLst>
              <a:rect l="0" t="0" r="r" b="b"/>
              <a:pathLst>
                <a:path w="1254" h="464">
                  <a:moveTo>
                    <a:pt x="793" y="29"/>
                  </a:moveTo>
                  <a:lnTo>
                    <a:pt x="804" y="39"/>
                  </a:lnTo>
                  <a:lnTo>
                    <a:pt x="821" y="58"/>
                  </a:lnTo>
                  <a:lnTo>
                    <a:pt x="839" y="84"/>
                  </a:lnTo>
                  <a:lnTo>
                    <a:pt x="859" y="112"/>
                  </a:lnTo>
                  <a:lnTo>
                    <a:pt x="877" y="142"/>
                  </a:lnTo>
                  <a:lnTo>
                    <a:pt x="894" y="167"/>
                  </a:lnTo>
                  <a:lnTo>
                    <a:pt x="908" y="188"/>
                  </a:lnTo>
                  <a:lnTo>
                    <a:pt x="917" y="200"/>
                  </a:lnTo>
                  <a:lnTo>
                    <a:pt x="924" y="202"/>
                  </a:lnTo>
                  <a:lnTo>
                    <a:pt x="936" y="206"/>
                  </a:lnTo>
                  <a:lnTo>
                    <a:pt x="953" y="209"/>
                  </a:lnTo>
                  <a:lnTo>
                    <a:pt x="974" y="211"/>
                  </a:lnTo>
                  <a:lnTo>
                    <a:pt x="999" y="216"/>
                  </a:lnTo>
                  <a:lnTo>
                    <a:pt x="1026" y="219"/>
                  </a:lnTo>
                  <a:lnTo>
                    <a:pt x="1055" y="223"/>
                  </a:lnTo>
                  <a:lnTo>
                    <a:pt x="1084" y="227"/>
                  </a:lnTo>
                  <a:lnTo>
                    <a:pt x="1113" y="233"/>
                  </a:lnTo>
                  <a:lnTo>
                    <a:pt x="1141" y="239"/>
                  </a:lnTo>
                  <a:lnTo>
                    <a:pt x="1168" y="245"/>
                  </a:lnTo>
                  <a:lnTo>
                    <a:pt x="1192" y="252"/>
                  </a:lnTo>
                  <a:lnTo>
                    <a:pt x="1213" y="260"/>
                  </a:lnTo>
                  <a:lnTo>
                    <a:pt x="1230" y="268"/>
                  </a:lnTo>
                  <a:lnTo>
                    <a:pt x="1242" y="277"/>
                  </a:lnTo>
                  <a:lnTo>
                    <a:pt x="1249" y="287"/>
                  </a:lnTo>
                  <a:lnTo>
                    <a:pt x="1253" y="306"/>
                  </a:lnTo>
                  <a:lnTo>
                    <a:pt x="1254" y="322"/>
                  </a:lnTo>
                  <a:lnTo>
                    <a:pt x="1252" y="334"/>
                  </a:lnTo>
                  <a:lnTo>
                    <a:pt x="1249" y="344"/>
                  </a:lnTo>
                  <a:lnTo>
                    <a:pt x="1243" y="351"/>
                  </a:lnTo>
                  <a:lnTo>
                    <a:pt x="1236" y="357"/>
                  </a:lnTo>
                  <a:lnTo>
                    <a:pt x="1229" y="361"/>
                  </a:lnTo>
                  <a:lnTo>
                    <a:pt x="1223" y="366"/>
                  </a:lnTo>
                  <a:lnTo>
                    <a:pt x="1229" y="384"/>
                  </a:lnTo>
                  <a:lnTo>
                    <a:pt x="1230" y="404"/>
                  </a:lnTo>
                  <a:lnTo>
                    <a:pt x="1224" y="425"/>
                  </a:lnTo>
                  <a:lnTo>
                    <a:pt x="1214" y="443"/>
                  </a:lnTo>
                  <a:lnTo>
                    <a:pt x="1198" y="457"/>
                  </a:lnTo>
                  <a:lnTo>
                    <a:pt x="1177" y="464"/>
                  </a:lnTo>
                  <a:lnTo>
                    <a:pt x="1153" y="464"/>
                  </a:lnTo>
                  <a:lnTo>
                    <a:pt x="1124" y="452"/>
                  </a:lnTo>
                  <a:lnTo>
                    <a:pt x="1116" y="452"/>
                  </a:lnTo>
                  <a:lnTo>
                    <a:pt x="1107" y="454"/>
                  </a:lnTo>
                  <a:lnTo>
                    <a:pt x="1097" y="452"/>
                  </a:lnTo>
                  <a:lnTo>
                    <a:pt x="1088" y="452"/>
                  </a:lnTo>
                  <a:lnTo>
                    <a:pt x="1078" y="451"/>
                  </a:lnTo>
                  <a:lnTo>
                    <a:pt x="1070" y="451"/>
                  </a:lnTo>
                  <a:lnTo>
                    <a:pt x="1063" y="450"/>
                  </a:lnTo>
                  <a:lnTo>
                    <a:pt x="1058" y="450"/>
                  </a:lnTo>
                  <a:lnTo>
                    <a:pt x="1057" y="440"/>
                  </a:lnTo>
                  <a:lnTo>
                    <a:pt x="1057" y="427"/>
                  </a:lnTo>
                  <a:lnTo>
                    <a:pt x="1057" y="413"/>
                  </a:lnTo>
                  <a:lnTo>
                    <a:pt x="1056" y="399"/>
                  </a:lnTo>
                  <a:lnTo>
                    <a:pt x="1052" y="386"/>
                  </a:lnTo>
                  <a:lnTo>
                    <a:pt x="1047" y="373"/>
                  </a:lnTo>
                  <a:lnTo>
                    <a:pt x="1037" y="361"/>
                  </a:lnTo>
                  <a:lnTo>
                    <a:pt x="1025" y="351"/>
                  </a:lnTo>
                  <a:lnTo>
                    <a:pt x="1013" y="345"/>
                  </a:lnTo>
                  <a:lnTo>
                    <a:pt x="1002" y="342"/>
                  </a:lnTo>
                  <a:lnTo>
                    <a:pt x="989" y="339"/>
                  </a:lnTo>
                  <a:lnTo>
                    <a:pt x="975" y="339"/>
                  </a:lnTo>
                  <a:lnTo>
                    <a:pt x="962" y="341"/>
                  </a:lnTo>
                  <a:lnTo>
                    <a:pt x="949" y="343"/>
                  </a:lnTo>
                  <a:lnTo>
                    <a:pt x="935" y="347"/>
                  </a:lnTo>
                  <a:lnTo>
                    <a:pt x="921" y="353"/>
                  </a:lnTo>
                  <a:lnTo>
                    <a:pt x="907" y="361"/>
                  </a:lnTo>
                  <a:lnTo>
                    <a:pt x="894" y="369"/>
                  </a:lnTo>
                  <a:lnTo>
                    <a:pt x="882" y="380"/>
                  </a:lnTo>
                  <a:lnTo>
                    <a:pt x="869" y="392"/>
                  </a:lnTo>
                  <a:lnTo>
                    <a:pt x="857" y="405"/>
                  </a:lnTo>
                  <a:lnTo>
                    <a:pt x="847" y="419"/>
                  </a:lnTo>
                  <a:lnTo>
                    <a:pt x="838" y="435"/>
                  </a:lnTo>
                  <a:lnTo>
                    <a:pt x="829" y="452"/>
                  </a:lnTo>
                  <a:lnTo>
                    <a:pt x="822" y="454"/>
                  </a:lnTo>
                  <a:lnTo>
                    <a:pt x="809" y="454"/>
                  </a:lnTo>
                  <a:lnTo>
                    <a:pt x="792" y="455"/>
                  </a:lnTo>
                  <a:lnTo>
                    <a:pt x="770" y="455"/>
                  </a:lnTo>
                  <a:lnTo>
                    <a:pt x="745" y="455"/>
                  </a:lnTo>
                  <a:lnTo>
                    <a:pt x="718" y="455"/>
                  </a:lnTo>
                  <a:lnTo>
                    <a:pt x="690" y="454"/>
                  </a:lnTo>
                  <a:lnTo>
                    <a:pt x="660" y="454"/>
                  </a:lnTo>
                  <a:lnTo>
                    <a:pt x="631" y="452"/>
                  </a:lnTo>
                  <a:lnTo>
                    <a:pt x="602" y="452"/>
                  </a:lnTo>
                  <a:lnTo>
                    <a:pt x="575" y="451"/>
                  </a:lnTo>
                  <a:lnTo>
                    <a:pt x="550" y="451"/>
                  </a:lnTo>
                  <a:lnTo>
                    <a:pt x="530" y="451"/>
                  </a:lnTo>
                  <a:lnTo>
                    <a:pt x="512" y="450"/>
                  </a:lnTo>
                  <a:lnTo>
                    <a:pt x="500" y="450"/>
                  </a:lnTo>
                  <a:lnTo>
                    <a:pt x="493" y="450"/>
                  </a:lnTo>
                  <a:lnTo>
                    <a:pt x="495" y="440"/>
                  </a:lnTo>
                  <a:lnTo>
                    <a:pt x="496" y="428"/>
                  </a:lnTo>
                  <a:lnTo>
                    <a:pt x="494" y="417"/>
                  </a:lnTo>
                  <a:lnTo>
                    <a:pt x="492" y="404"/>
                  </a:lnTo>
                  <a:lnTo>
                    <a:pt x="486" y="392"/>
                  </a:lnTo>
                  <a:lnTo>
                    <a:pt x="480" y="381"/>
                  </a:lnTo>
                  <a:lnTo>
                    <a:pt x="473" y="372"/>
                  </a:lnTo>
                  <a:lnTo>
                    <a:pt x="465" y="364"/>
                  </a:lnTo>
                  <a:lnTo>
                    <a:pt x="458" y="359"/>
                  </a:lnTo>
                  <a:lnTo>
                    <a:pt x="450" y="354"/>
                  </a:lnTo>
                  <a:lnTo>
                    <a:pt x="442" y="350"/>
                  </a:lnTo>
                  <a:lnTo>
                    <a:pt x="433" y="346"/>
                  </a:lnTo>
                  <a:lnTo>
                    <a:pt x="422" y="344"/>
                  </a:lnTo>
                  <a:lnTo>
                    <a:pt x="412" y="343"/>
                  </a:lnTo>
                  <a:lnTo>
                    <a:pt x="399" y="343"/>
                  </a:lnTo>
                  <a:lnTo>
                    <a:pt x="388" y="345"/>
                  </a:lnTo>
                  <a:lnTo>
                    <a:pt x="375" y="349"/>
                  </a:lnTo>
                  <a:lnTo>
                    <a:pt x="361" y="354"/>
                  </a:lnTo>
                  <a:lnTo>
                    <a:pt x="347" y="364"/>
                  </a:lnTo>
                  <a:lnTo>
                    <a:pt x="332" y="374"/>
                  </a:lnTo>
                  <a:lnTo>
                    <a:pt x="317" y="388"/>
                  </a:lnTo>
                  <a:lnTo>
                    <a:pt x="302" y="404"/>
                  </a:lnTo>
                  <a:lnTo>
                    <a:pt x="286" y="425"/>
                  </a:lnTo>
                  <a:lnTo>
                    <a:pt x="270" y="448"/>
                  </a:lnTo>
                  <a:lnTo>
                    <a:pt x="258" y="449"/>
                  </a:lnTo>
                  <a:lnTo>
                    <a:pt x="238" y="449"/>
                  </a:lnTo>
                  <a:lnTo>
                    <a:pt x="212" y="449"/>
                  </a:lnTo>
                  <a:lnTo>
                    <a:pt x="185" y="448"/>
                  </a:lnTo>
                  <a:lnTo>
                    <a:pt x="157" y="447"/>
                  </a:lnTo>
                  <a:lnTo>
                    <a:pt x="134" y="446"/>
                  </a:lnTo>
                  <a:lnTo>
                    <a:pt x="116" y="444"/>
                  </a:lnTo>
                  <a:lnTo>
                    <a:pt x="110" y="444"/>
                  </a:lnTo>
                  <a:lnTo>
                    <a:pt x="105" y="451"/>
                  </a:lnTo>
                  <a:lnTo>
                    <a:pt x="93" y="456"/>
                  </a:lnTo>
                  <a:lnTo>
                    <a:pt x="77" y="461"/>
                  </a:lnTo>
                  <a:lnTo>
                    <a:pt x="59" y="463"/>
                  </a:lnTo>
                  <a:lnTo>
                    <a:pt x="40" y="464"/>
                  </a:lnTo>
                  <a:lnTo>
                    <a:pt x="23" y="463"/>
                  </a:lnTo>
                  <a:lnTo>
                    <a:pt x="9" y="459"/>
                  </a:lnTo>
                  <a:lnTo>
                    <a:pt x="2" y="452"/>
                  </a:lnTo>
                  <a:lnTo>
                    <a:pt x="0" y="437"/>
                  </a:lnTo>
                  <a:lnTo>
                    <a:pt x="1" y="412"/>
                  </a:lnTo>
                  <a:lnTo>
                    <a:pt x="5" y="387"/>
                  </a:lnTo>
                  <a:lnTo>
                    <a:pt x="10" y="372"/>
                  </a:lnTo>
                  <a:lnTo>
                    <a:pt x="14" y="369"/>
                  </a:lnTo>
                  <a:lnTo>
                    <a:pt x="20" y="367"/>
                  </a:lnTo>
                  <a:lnTo>
                    <a:pt x="25" y="366"/>
                  </a:lnTo>
                  <a:lnTo>
                    <a:pt x="32" y="366"/>
                  </a:lnTo>
                  <a:lnTo>
                    <a:pt x="40" y="366"/>
                  </a:lnTo>
                  <a:lnTo>
                    <a:pt x="47" y="367"/>
                  </a:lnTo>
                  <a:lnTo>
                    <a:pt x="55" y="367"/>
                  </a:lnTo>
                  <a:lnTo>
                    <a:pt x="61" y="368"/>
                  </a:lnTo>
                  <a:lnTo>
                    <a:pt x="76" y="336"/>
                  </a:lnTo>
                  <a:lnTo>
                    <a:pt x="92" y="306"/>
                  </a:lnTo>
                  <a:lnTo>
                    <a:pt x="110" y="279"/>
                  </a:lnTo>
                  <a:lnTo>
                    <a:pt x="129" y="256"/>
                  </a:lnTo>
                  <a:lnTo>
                    <a:pt x="150" y="237"/>
                  </a:lnTo>
                  <a:lnTo>
                    <a:pt x="173" y="222"/>
                  </a:lnTo>
                  <a:lnTo>
                    <a:pt x="197" y="211"/>
                  </a:lnTo>
                  <a:lnTo>
                    <a:pt x="224" y="207"/>
                  </a:lnTo>
                  <a:lnTo>
                    <a:pt x="250" y="206"/>
                  </a:lnTo>
                  <a:lnTo>
                    <a:pt x="275" y="206"/>
                  </a:lnTo>
                  <a:lnTo>
                    <a:pt x="298" y="206"/>
                  </a:lnTo>
                  <a:lnTo>
                    <a:pt x="318" y="203"/>
                  </a:lnTo>
                  <a:lnTo>
                    <a:pt x="337" y="201"/>
                  </a:lnTo>
                  <a:lnTo>
                    <a:pt x="353" y="195"/>
                  </a:lnTo>
                  <a:lnTo>
                    <a:pt x="368" y="186"/>
                  </a:lnTo>
                  <a:lnTo>
                    <a:pt x="381" y="173"/>
                  </a:lnTo>
                  <a:lnTo>
                    <a:pt x="392" y="157"/>
                  </a:lnTo>
                  <a:lnTo>
                    <a:pt x="404" y="139"/>
                  </a:lnTo>
                  <a:lnTo>
                    <a:pt x="415" y="119"/>
                  </a:lnTo>
                  <a:lnTo>
                    <a:pt x="426" y="99"/>
                  </a:lnTo>
                  <a:lnTo>
                    <a:pt x="437" y="80"/>
                  </a:lnTo>
                  <a:lnTo>
                    <a:pt x="448" y="62"/>
                  </a:lnTo>
                  <a:lnTo>
                    <a:pt x="459" y="46"/>
                  </a:lnTo>
                  <a:lnTo>
                    <a:pt x="472" y="34"/>
                  </a:lnTo>
                  <a:lnTo>
                    <a:pt x="481" y="28"/>
                  </a:lnTo>
                  <a:lnTo>
                    <a:pt x="493" y="22"/>
                  </a:lnTo>
                  <a:lnTo>
                    <a:pt x="507" y="16"/>
                  </a:lnTo>
                  <a:lnTo>
                    <a:pt x="524" y="12"/>
                  </a:lnTo>
                  <a:lnTo>
                    <a:pt x="542" y="8"/>
                  </a:lnTo>
                  <a:lnTo>
                    <a:pt x="563" y="5"/>
                  </a:lnTo>
                  <a:lnTo>
                    <a:pt x="585" y="2"/>
                  </a:lnTo>
                  <a:lnTo>
                    <a:pt x="608" y="0"/>
                  </a:lnTo>
                  <a:lnTo>
                    <a:pt x="631" y="0"/>
                  </a:lnTo>
                  <a:lnTo>
                    <a:pt x="655" y="0"/>
                  </a:lnTo>
                  <a:lnTo>
                    <a:pt x="680" y="1"/>
                  </a:lnTo>
                  <a:lnTo>
                    <a:pt x="704" y="5"/>
                  </a:lnTo>
                  <a:lnTo>
                    <a:pt x="728" y="8"/>
                  </a:lnTo>
                  <a:lnTo>
                    <a:pt x="751" y="14"/>
                  </a:lnTo>
                  <a:lnTo>
                    <a:pt x="772" y="21"/>
                  </a:lnTo>
                  <a:lnTo>
                    <a:pt x="793" y="29"/>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1" name="Freeform 17"/>
            <p:cNvSpPr>
              <a:spLocks/>
            </p:cNvSpPr>
            <p:nvPr/>
          </p:nvSpPr>
          <p:spPr bwMode="auto">
            <a:xfrm>
              <a:off x="1954" y="2945"/>
              <a:ext cx="31" cy="64"/>
            </a:xfrm>
            <a:custGeom>
              <a:avLst/>
              <a:gdLst/>
              <a:ahLst/>
              <a:cxnLst>
                <a:cxn ang="0">
                  <a:pos x="11" y="64"/>
                </a:cxn>
                <a:cxn ang="0">
                  <a:pos x="16" y="62"/>
                </a:cxn>
                <a:cxn ang="0">
                  <a:pos x="22" y="57"/>
                </a:cxn>
                <a:cxn ang="0">
                  <a:pos x="27" y="47"/>
                </a:cxn>
                <a:cxn ang="0">
                  <a:pos x="30" y="36"/>
                </a:cxn>
                <a:cxn ang="0">
                  <a:pos x="31" y="23"/>
                </a:cxn>
                <a:cxn ang="0">
                  <a:pos x="29" y="13"/>
                </a:cxn>
                <a:cxn ang="0">
                  <a:pos x="26" y="5"/>
                </a:cxn>
                <a:cxn ang="0">
                  <a:pos x="21" y="0"/>
                </a:cxn>
                <a:cxn ang="0">
                  <a:pos x="15" y="1"/>
                </a:cxn>
                <a:cxn ang="0">
                  <a:pos x="9" y="7"/>
                </a:cxn>
                <a:cxn ang="0">
                  <a:pos x="5" y="16"/>
                </a:cxn>
                <a:cxn ang="0">
                  <a:pos x="1" y="28"/>
                </a:cxn>
                <a:cxn ang="0">
                  <a:pos x="0" y="41"/>
                </a:cxn>
                <a:cxn ang="0">
                  <a:pos x="1" y="51"/>
                </a:cxn>
                <a:cxn ang="0">
                  <a:pos x="5" y="59"/>
                </a:cxn>
                <a:cxn ang="0">
                  <a:pos x="11" y="64"/>
                </a:cxn>
              </a:cxnLst>
              <a:rect l="0" t="0" r="r" b="b"/>
              <a:pathLst>
                <a:path w="31" h="64">
                  <a:moveTo>
                    <a:pt x="11" y="64"/>
                  </a:moveTo>
                  <a:lnTo>
                    <a:pt x="16" y="62"/>
                  </a:lnTo>
                  <a:lnTo>
                    <a:pt x="22" y="57"/>
                  </a:lnTo>
                  <a:lnTo>
                    <a:pt x="27" y="47"/>
                  </a:lnTo>
                  <a:lnTo>
                    <a:pt x="30" y="36"/>
                  </a:lnTo>
                  <a:lnTo>
                    <a:pt x="31" y="23"/>
                  </a:lnTo>
                  <a:lnTo>
                    <a:pt x="29" y="13"/>
                  </a:lnTo>
                  <a:lnTo>
                    <a:pt x="26" y="5"/>
                  </a:lnTo>
                  <a:lnTo>
                    <a:pt x="21" y="0"/>
                  </a:lnTo>
                  <a:lnTo>
                    <a:pt x="15" y="1"/>
                  </a:lnTo>
                  <a:lnTo>
                    <a:pt x="9" y="7"/>
                  </a:lnTo>
                  <a:lnTo>
                    <a:pt x="5" y="16"/>
                  </a:lnTo>
                  <a:lnTo>
                    <a:pt x="1" y="28"/>
                  </a:lnTo>
                  <a:lnTo>
                    <a:pt x="0" y="41"/>
                  </a:lnTo>
                  <a:lnTo>
                    <a:pt x="1" y="51"/>
                  </a:lnTo>
                  <a:lnTo>
                    <a:pt x="5" y="59"/>
                  </a:lnTo>
                  <a:lnTo>
                    <a:pt x="11" y="64"/>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2" name="Freeform 18"/>
            <p:cNvSpPr>
              <a:spLocks/>
            </p:cNvSpPr>
            <p:nvPr/>
          </p:nvSpPr>
          <p:spPr bwMode="auto">
            <a:xfrm>
              <a:off x="779" y="3046"/>
              <a:ext cx="56" cy="57"/>
            </a:xfrm>
            <a:custGeom>
              <a:avLst/>
              <a:gdLst/>
              <a:ahLst/>
              <a:cxnLst>
                <a:cxn ang="0">
                  <a:pos x="3" y="11"/>
                </a:cxn>
                <a:cxn ang="0">
                  <a:pos x="4" y="4"/>
                </a:cxn>
                <a:cxn ang="0">
                  <a:pos x="8" y="1"/>
                </a:cxn>
                <a:cxn ang="0">
                  <a:pos x="14" y="0"/>
                </a:cxn>
                <a:cxn ang="0">
                  <a:pos x="21" y="0"/>
                </a:cxn>
                <a:cxn ang="0">
                  <a:pos x="29" y="2"/>
                </a:cxn>
                <a:cxn ang="0">
                  <a:pos x="38" y="3"/>
                </a:cxn>
                <a:cxn ang="0">
                  <a:pos x="46" y="4"/>
                </a:cxn>
                <a:cxn ang="0">
                  <a:pos x="55" y="3"/>
                </a:cxn>
                <a:cxn ang="0">
                  <a:pos x="55" y="13"/>
                </a:cxn>
                <a:cxn ang="0">
                  <a:pos x="56" y="24"/>
                </a:cxn>
                <a:cxn ang="0">
                  <a:pos x="56" y="34"/>
                </a:cxn>
                <a:cxn ang="0">
                  <a:pos x="55" y="46"/>
                </a:cxn>
                <a:cxn ang="0">
                  <a:pos x="50" y="50"/>
                </a:cxn>
                <a:cxn ang="0">
                  <a:pos x="44" y="55"/>
                </a:cxn>
                <a:cxn ang="0">
                  <a:pos x="37" y="56"/>
                </a:cxn>
                <a:cxn ang="0">
                  <a:pos x="29" y="57"/>
                </a:cxn>
                <a:cxn ang="0">
                  <a:pos x="22" y="57"/>
                </a:cxn>
                <a:cxn ang="0">
                  <a:pos x="15" y="57"/>
                </a:cxn>
                <a:cxn ang="0">
                  <a:pos x="10" y="55"/>
                </a:cxn>
                <a:cxn ang="0">
                  <a:pos x="5" y="54"/>
                </a:cxn>
                <a:cxn ang="0">
                  <a:pos x="1" y="47"/>
                </a:cxn>
                <a:cxn ang="0">
                  <a:pos x="0" y="35"/>
                </a:cxn>
                <a:cxn ang="0">
                  <a:pos x="1" y="23"/>
                </a:cxn>
                <a:cxn ang="0">
                  <a:pos x="3" y="11"/>
                </a:cxn>
              </a:cxnLst>
              <a:rect l="0" t="0" r="r" b="b"/>
              <a:pathLst>
                <a:path w="56" h="57">
                  <a:moveTo>
                    <a:pt x="3" y="11"/>
                  </a:moveTo>
                  <a:lnTo>
                    <a:pt x="4" y="4"/>
                  </a:lnTo>
                  <a:lnTo>
                    <a:pt x="8" y="1"/>
                  </a:lnTo>
                  <a:lnTo>
                    <a:pt x="14" y="0"/>
                  </a:lnTo>
                  <a:lnTo>
                    <a:pt x="21" y="0"/>
                  </a:lnTo>
                  <a:lnTo>
                    <a:pt x="29" y="2"/>
                  </a:lnTo>
                  <a:lnTo>
                    <a:pt x="38" y="3"/>
                  </a:lnTo>
                  <a:lnTo>
                    <a:pt x="46" y="4"/>
                  </a:lnTo>
                  <a:lnTo>
                    <a:pt x="55" y="3"/>
                  </a:lnTo>
                  <a:lnTo>
                    <a:pt x="55" y="13"/>
                  </a:lnTo>
                  <a:lnTo>
                    <a:pt x="56" y="24"/>
                  </a:lnTo>
                  <a:lnTo>
                    <a:pt x="56" y="34"/>
                  </a:lnTo>
                  <a:lnTo>
                    <a:pt x="55" y="46"/>
                  </a:lnTo>
                  <a:lnTo>
                    <a:pt x="50" y="50"/>
                  </a:lnTo>
                  <a:lnTo>
                    <a:pt x="44" y="55"/>
                  </a:lnTo>
                  <a:lnTo>
                    <a:pt x="37" y="56"/>
                  </a:lnTo>
                  <a:lnTo>
                    <a:pt x="29" y="57"/>
                  </a:lnTo>
                  <a:lnTo>
                    <a:pt x="22" y="57"/>
                  </a:lnTo>
                  <a:lnTo>
                    <a:pt x="15" y="57"/>
                  </a:lnTo>
                  <a:lnTo>
                    <a:pt x="10" y="55"/>
                  </a:lnTo>
                  <a:lnTo>
                    <a:pt x="5" y="54"/>
                  </a:lnTo>
                  <a:lnTo>
                    <a:pt x="1" y="47"/>
                  </a:lnTo>
                  <a:lnTo>
                    <a:pt x="0" y="35"/>
                  </a:lnTo>
                  <a:lnTo>
                    <a:pt x="1" y="23"/>
                  </a:lnTo>
                  <a:lnTo>
                    <a:pt x="3" y="11"/>
                  </a:lnTo>
                  <a:close/>
                </a:path>
              </a:pathLst>
            </a:custGeom>
            <a:solidFill>
              <a:schemeClr val="bg2"/>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3" name="Freeform 19"/>
            <p:cNvSpPr>
              <a:spLocks/>
            </p:cNvSpPr>
            <p:nvPr/>
          </p:nvSpPr>
          <p:spPr bwMode="auto">
            <a:xfrm>
              <a:off x="1891" y="3049"/>
              <a:ext cx="76" cy="52"/>
            </a:xfrm>
            <a:custGeom>
              <a:avLst/>
              <a:gdLst/>
              <a:ahLst/>
              <a:cxnLst>
                <a:cxn ang="0">
                  <a:pos x="76" y="0"/>
                </a:cxn>
                <a:cxn ang="0">
                  <a:pos x="75" y="13"/>
                </a:cxn>
                <a:cxn ang="0">
                  <a:pos x="71" y="24"/>
                </a:cxn>
                <a:cxn ang="0">
                  <a:pos x="66" y="35"/>
                </a:cxn>
                <a:cxn ang="0">
                  <a:pos x="59" y="42"/>
                </a:cxn>
                <a:cxn ang="0">
                  <a:pos x="48" y="48"/>
                </a:cxn>
                <a:cxn ang="0">
                  <a:pos x="38" y="51"/>
                </a:cxn>
                <a:cxn ang="0">
                  <a:pos x="25" y="52"/>
                </a:cxn>
                <a:cxn ang="0">
                  <a:pos x="12" y="50"/>
                </a:cxn>
                <a:cxn ang="0">
                  <a:pos x="2" y="42"/>
                </a:cxn>
                <a:cxn ang="0">
                  <a:pos x="0" y="30"/>
                </a:cxn>
                <a:cxn ang="0">
                  <a:pos x="4" y="17"/>
                </a:cxn>
                <a:cxn ang="0">
                  <a:pos x="14" y="10"/>
                </a:cxn>
                <a:cxn ang="0">
                  <a:pos x="18" y="9"/>
                </a:cxn>
                <a:cxn ang="0">
                  <a:pos x="22" y="9"/>
                </a:cxn>
                <a:cxn ang="0">
                  <a:pos x="25" y="10"/>
                </a:cxn>
                <a:cxn ang="0">
                  <a:pos x="30" y="12"/>
                </a:cxn>
                <a:cxn ang="0">
                  <a:pos x="36" y="12"/>
                </a:cxn>
                <a:cxn ang="0">
                  <a:pos x="45" y="10"/>
                </a:cxn>
                <a:cxn ang="0">
                  <a:pos x="57" y="7"/>
                </a:cxn>
                <a:cxn ang="0">
                  <a:pos x="76" y="0"/>
                </a:cxn>
              </a:cxnLst>
              <a:rect l="0" t="0" r="r" b="b"/>
              <a:pathLst>
                <a:path w="76" h="52">
                  <a:moveTo>
                    <a:pt x="76" y="0"/>
                  </a:moveTo>
                  <a:lnTo>
                    <a:pt x="75" y="13"/>
                  </a:lnTo>
                  <a:lnTo>
                    <a:pt x="71" y="24"/>
                  </a:lnTo>
                  <a:lnTo>
                    <a:pt x="66" y="35"/>
                  </a:lnTo>
                  <a:lnTo>
                    <a:pt x="59" y="42"/>
                  </a:lnTo>
                  <a:lnTo>
                    <a:pt x="48" y="48"/>
                  </a:lnTo>
                  <a:lnTo>
                    <a:pt x="38" y="51"/>
                  </a:lnTo>
                  <a:lnTo>
                    <a:pt x="25" y="52"/>
                  </a:lnTo>
                  <a:lnTo>
                    <a:pt x="12" y="50"/>
                  </a:lnTo>
                  <a:lnTo>
                    <a:pt x="2" y="42"/>
                  </a:lnTo>
                  <a:lnTo>
                    <a:pt x="0" y="30"/>
                  </a:lnTo>
                  <a:lnTo>
                    <a:pt x="4" y="17"/>
                  </a:lnTo>
                  <a:lnTo>
                    <a:pt x="14" y="10"/>
                  </a:lnTo>
                  <a:lnTo>
                    <a:pt x="18" y="9"/>
                  </a:lnTo>
                  <a:lnTo>
                    <a:pt x="22" y="9"/>
                  </a:lnTo>
                  <a:lnTo>
                    <a:pt x="25" y="10"/>
                  </a:lnTo>
                  <a:lnTo>
                    <a:pt x="30" y="12"/>
                  </a:lnTo>
                  <a:lnTo>
                    <a:pt x="36" y="12"/>
                  </a:lnTo>
                  <a:lnTo>
                    <a:pt x="45" y="10"/>
                  </a:lnTo>
                  <a:lnTo>
                    <a:pt x="57" y="7"/>
                  </a:lnTo>
                  <a:lnTo>
                    <a:pt x="76" y="0"/>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4" name="Freeform 20"/>
            <p:cNvSpPr>
              <a:spLocks/>
            </p:cNvSpPr>
            <p:nvPr/>
          </p:nvSpPr>
          <p:spPr bwMode="auto">
            <a:xfrm>
              <a:off x="1184" y="2872"/>
              <a:ext cx="464" cy="216"/>
            </a:xfrm>
            <a:custGeom>
              <a:avLst/>
              <a:gdLst/>
              <a:ahLst/>
              <a:cxnLst>
                <a:cxn ang="0">
                  <a:pos x="432" y="11"/>
                </a:cxn>
                <a:cxn ang="0">
                  <a:pos x="415" y="10"/>
                </a:cxn>
                <a:cxn ang="0">
                  <a:pos x="391" y="10"/>
                </a:cxn>
                <a:cxn ang="0">
                  <a:pos x="360" y="10"/>
                </a:cxn>
                <a:cxn ang="0">
                  <a:pos x="330" y="11"/>
                </a:cxn>
                <a:cxn ang="0">
                  <a:pos x="300" y="11"/>
                </a:cxn>
                <a:cxn ang="0">
                  <a:pos x="274" y="10"/>
                </a:cxn>
                <a:cxn ang="0">
                  <a:pos x="254" y="7"/>
                </a:cxn>
                <a:cxn ang="0">
                  <a:pos x="242" y="3"/>
                </a:cxn>
                <a:cxn ang="0">
                  <a:pos x="220" y="2"/>
                </a:cxn>
                <a:cxn ang="0">
                  <a:pos x="189" y="0"/>
                </a:cxn>
                <a:cxn ang="0">
                  <a:pos x="152" y="2"/>
                </a:cxn>
                <a:cxn ang="0">
                  <a:pos x="114" y="3"/>
                </a:cxn>
                <a:cxn ang="0">
                  <a:pos x="79" y="4"/>
                </a:cxn>
                <a:cxn ang="0">
                  <a:pos x="49" y="4"/>
                </a:cxn>
                <a:cxn ang="0">
                  <a:pos x="28" y="4"/>
                </a:cxn>
                <a:cxn ang="0">
                  <a:pos x="10" y="17"/>
                </a:cxn>
                <a:cxn ang="0">
                  <a:pos x="0" y="92"/>
                </a:cxn>
                <a:cxn ang="0">
                  <a:pos x="17" y="116"/>
                </a:cxn>
                <a:cxn ang="0">
                  <a:pos x="37" y="129"/>
                </a:cxn>
                <a:cxn ang="0">
                  <a:pos x="58" y="152"/>
                </a:cxn>
                <a:cxn ang="0">
                  <a:pos x="74" y="186"/>
                </a:cxn>
                <a:cxn ang="0">
                  <a:pos x="86" y="213"/>
                </a:cxn>
                <a:cxn ang="0">
                  <a:pos x="117" y="213"/>
                </a:cxn>
                <a:cxn ang="0">
                  <a:pos x="162" y="210"/>
                </a:cxn>
                <a:cxn ang="0">
                  <a:pos x="200" y="207"/>
                </a:cxn>
                <a:cxn ang="0">
                  <a:pos x="222" y="208"/>
                </a:cxn>
                <a:cxn ang="0">
                  <a:pos x="257" y="213"/>
                </a:cxn>
                <a:cxn ang="0">
                  <a:pos x="297" y="216"/>
                </a:cxn>
                <a:cxn ang="0">
                  <a:pos x="327" y="215"/>
                </a:cxn>
                <a:cxn ang="0">
                  <a:pos x="347" y="189"/>
                </a:cxn>
                <a:cxn ang="0">
                  <a:pos x="379" y="153"/>
                </a:cxn>
                <a:cxn ang="0">
                  <a:pos x="412" y="129"/>
                </a:cxn>
                <a:cxn ang="0">
                  <a:pos x="442" y="116"/>
                </a:cxn>
                <a:cxn ang="0">
                  <a:pos x="461" y="107"/>
                </a:cxn>
                <a:cxn ang="0">
                  <a:pos x="464" y="80"/>
                </a:cxn>
                <a:cxn ang="0">
                  <a:pos x="457" y="45"/>
                </a:cxn>
                <a:cxn ang="0">
                  <a:pos x="445" y="18"/>
                </a:cxn>
              </a:cxnLst>
              <a:rect l="0" t="0" r="r" b="b"/>
              <a:pathLst>
                <a:path w="464" h="216">
                  <a:moveTo>
                    <a:pt x="437" y="12"/>
                  </a:moveTo>
                  <a:lnTo>
                    <a:pt x="432" y="11"/>
                  </a:lnTo>
                  <a:lnTo>
                    <a:pt x="424" y="10"/>
                  </a:lnTo>
                  <a:lnTo>
                    <a:pt x="415" y="10"/>
                  </a:lnTo>
                  <a:lnTo>
                    <a:pt x="403" y="10"/>
                  </a:lnTo>
                  <a:lnTo>
                    <a:pt x="391" y="10"/>
                  </a:lnTo>
                  <a:lnTo>
                    <a:pt x="376" y="10"/>
                  </a:lnTo>
                  <a:lnTo>
                    <a:pt x="360" y="10"/>
                  </a:lnTo>
                  <a:lnTo>
                    <a:pt x="345" y="10"/>
                  </a:lnTo>
                  <a:lnTo>
                    <a:pt x="330" y="11"/>
                  </a:lnTo>
                  <a:lnTo>
                    <a:pt x="314" y="11"/>
                  </a:lnTo>
                  <a:lnTo>
                    <a:pt x="300" y="11"/>
                  </a:lnTo>
                  <a:lnTo>
                    <a:pt x="287" y="10"/>
                  </a:lnTo>
                  <a:lnTo>
                    <a:pt x="274" y="10"/>
                  </a:lnTo>
                  <a:lnTo>
                    <a:pt x="264" y="9"/>
                  </a:lnTo>
                  <a:lnTo>
                    <a:pt x="254" y="7"/>
                  </a:lnTo>
                  <a:lnTo>
                    <a:pt x="249" y="5"/>
                  </a:lnTo>
                  <a:lnTo>
                    <a:pt x="242" y="3"/>
                  </a:lnTo>
                  <a:lnTo>
                    <a:pt x="231" y="2"/>
                  </a:lnTo>
                  <a:lnTo>
                    <a:pt x="220" y="2"/>
                  </a:lnTo>
                  <a:lnTo>
                    <a:pt x="205" y="0"/>
                  </a:lnTo>
                  <a:lnTo>
                    <a:pt x="189" y="0"/>
                  </a:lnTo>
                  <a:lnTo>
                    <a:pt x="170" y="0"/>
                  </a:lnTo>
                  <a:lnTo>
                    <a:pt x="152" y="2"/>
                  </a:lnTo>
                  <a:lnTo>
                    <a:pt x="133" y="2"/>
                  </a:lnTo>
                  <a:lnTo>
                    <a:pt x="114" y="3"/>
                  </a:lnTo>
                  <a:lnTo>
                    <a:pt x="96" y="3"/>
                  </a:lnTo>
                  <a:lnTo>
                    <a:pt x="79" y="4"/>
                  </a:lnTo>
                  <a:lnTo>
                    <a:pt x="63" y="4"/>
                  </a:lnTo>
                  <a:lnTo>
                    <a:pt x="49" y="4"/>
                  </a:lnTo>
                  <a:lnTo>
                    <a:pt x="37" y="4"/>
                  </a:lnTo>
                  <a:lnTo>
                    <a:pt x="28" y="4"/>
                  </a:lnTo>
                  <a:lnTo>
                    <a:pt x="22" y="3"/>
                  </a:lnTo>
                  <a:lnTo>
                    <a:pt x="10" y="17"/>
                  </a:lnTo>
                  <a:lnTo>
                    <a:pt x="2" y="54"/>
                  </a:lnTo>
                  <a:lnTo>
                    <a:pt x="0" y="92"/>
                  </a:lnTo>
                  <a:lnTo>
                    <a:pt x="8" y="112"/>
                  </a:lnTo>
                  <a:lnTo>
                    <a:pt x="17" y="116"/>
                  </a:lnTo>
                  <a:lnTo>
                    <a:pt x="27" y="122"/>
                  </a:lnTo>
                  <a:lnTo>
                    <a:pt x="37" y="129"/>
                  </a:lnTo>
                  <a:lnTo>
                    <a:pt x="48" y="139"/>
                  </a:lnTo>
                  <a:lnTo>
                    <a:pt x="58" y="152"/>
                  </a:lnTo>
                  <a:lnTo>
                    <a:pt x="67" y="168"/>
                  </a:lnTo>
                  <a:lnTo>
                    <a:pt x="74" y="186"/>
                  </a:lnTo>
                  <a:lnTo>
                    <a:pt x="80" y="209"/>
                  </a:lnTo>
                  <a:lnTo>
                    <a:pt x="86" y="213"/>
                  </a:lnTo>
                  <a:lnTo>
                    <a:pt x="99" y="214"/>
                  </a:lnTo>
                  <a:lnTo>
                    <a:pt x="117" y="213"/>
                  </a:lnTo>
                  <a:lnTo>
                    <a:pt x="139" y="212"/>
                  </a:lnTo>
                  <a:lnTo>
                    <a:pt x="162" y="210"/>
                  </a:lnTo>
                  <a:lnTo>
                    <a:pt x="183" y="208"/>
                  </a:lnTo>
                  <a:lnTo>
                    <a:pt x="200" y="207"/>
                  </a:lnTo>
                  <a:lnTo>
                    <a:pt x="212" y="207"/>
                  </a:lnTo>
                  <a:lnTo>
                    <a:pt x="222" y="208"/>
                  </a:lnTo>
                  <a:lnTo>
                    <a:pt x="238" y="210"/>
                  </a:lnTo>
                  <a:lnTo>
                    <a:pt x="257" y="213"/>
                  </a:lnTo>
                  <a:lnTo>
                    <a:pt x="277" y="215"/>
                  </a:lnTo>
                  <a:lnTo>
                    <a:pt x="297" y="216"/>
                  </a:lnTo>
                  <a:lnTo>
                    <a:pt x="314" y="216"/>
                  </a:lnTo>
                  <a:lnTo>
                    <a:pt x="327" y="215"/>
                  </a:lnTo>
                  <a:lnTo>
                    <a:pt x="333" y="213"/>
                  </a:lnTo>
                  <a:lnTo>
                    <a:pt x="347" y="189"/>
                  </a:lnTo>
                  <a:lnTo>
                    <a:pt x="363" y="169"/>
                  </a:lnTo>
                  <a:lnTo>
                    <a:pt x="379" y="153"/>
                  </a:lnTo>
                  <a:lnTo>
                    <a:pt x="396" y="139"/>
                  </a:lnTo>
                  <a:lnTo>
                    <a:pt x="412" y="129"/>
                  </a:lnTo>
                  <a:lnTo>
                    <a:pt x="427" y="122"/>
                  </a:lnTo>
                  <a:lnTo>
                    <a:pt x="442" y="116"/>
                  </a:lnTo>
                  <a:lnTo>
                    <a:pt x="454" y="112"/>
                  </a:lnTo>
                  <a:lnTo>
                    <a:pt x="461" y="107"/>
                  </a:lnTo>
                  <a:lnTo>
                    <a:pt x="463" y="96"/>
                  </a:lnTo>
                  <a:lnTo>
                    <a:pt x="464" y="80"/>
                  </a:lnTo>
                  <a:lnTo>
                    <a:pt x="462" y="63"/>
                  </a:lnTo>
                  <a:lnTo>
                    <a:pt x="457" y="45"/>
                  </a:lnTo>
                  <a:lnTo>
                    <a:pt x="452" y="30"/>
                  </a:lnTo>
                  <a:lnTo>
                    <a:pt x="445" y="18"/>
                  </a:lnTo>
                  <a:lnTo>
                    <a:pt x="437" y="12"/>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5" name="Freeform 21"/>
            <p:cNvSpPr>
              <a:spLocks/>
            </p:cNvSpPr>
            <p:nvPr/>
          </p:nvSpPr>
          <p:spPr bwMode="auto">
            <a:xfrm>
              <a:off x="1430" y="2721"/>
              <a:ext cx="176" cy="132"/>
            </a:xfrm>
            <a:custGeom>
              <a:avLst/>
              <a:gdLst/>
              <a:ahLst/>
              <a:cxnLst>
                <a:cxn ang="0">
                  <a:pos x="176" y="131"/>
                </a:cxn>
                <a:cxn ang="0">
                  <a:pos x="171" y="132"/>
                </a:cxn>
                <a:cxn ang="0">
                  <a:pos x="163" y="132"/>
                </a:cxn>
                <a:cxn ang="0">
                  <a:pos x="151" y="131"/>
                </a:cxn>
                <a:cxn ang="0">
                  <a:pos x="138" y="128"/>
                </a:cxn>
                <a:cxn ang="0">
                  <a:pos x="124" y="127"/>
                </a:cxn>
                <a:cxn ang="0">
                  <a:pos x="111" y="125"/>
                </a:cxn>
                <a:cxn ang="0">
                  <a:pos x="99" y="124"/>
                </a:cxn>
                <a:cxn ang="0">
                  <a:pos x="93" y="124"/>
                </a:cxn>
                <a:cxn ang="0">
                  <a:pos x="84" y="124"/>
                </a:cxn>
                <a:cxn ang="0">
                  <a:pos x="74" y="124"/>
                </a:cxn>
                <a:cxn ang="0">
                  <a:pos x="60" y="123"/>
                </a:cxn>
                <a:cxn ang="0">
                  <a:pos x="46" y="121"/>
                </a:cxn>
                <a:cxn ang="0">
                  <a:pos x="31" y="119"/>
                </a:cxn>
                <a:cxn ang="0">
                  <a:pos x="20" y="117"/>
                </a:cxn>
                <a:cxn ang="0">
                  <a:pos x="11" y="115"/>
                </a:cxn>
                <a:cxn ang="0">
                  <a:pos x="6" y="112"/>
                </a:cxn>
                <a:cxn ang="0">
                  <a:pos x="3" y="93"/>
                </a:cxn>
                <a:cxn ang="0">
                  <a:pos x="0" y="57"/>
                </a:cxn>
                <a:cxn ang="0">
                  <a:pos x="0" y="22"/>
                </a:cxn>
                <a:cxn ang="0">
                  <a:pos x="4" y="4"/>
                </a:cxn>
                <a:cxn ang="0">
                  <a:pos x="9" y="1"/>
                </a:cxn>
                <a:cxn ang="0">
                  <a:pos x="21" y="1"/>
                </a:cxn>
                <a:cxn ang="0">
                  <a:pos x="35" y="0"/>
                </a:cxn>
                <a:cxn ang="0">
                  <a:pos x="52" y="0"/>
                </a:cxn>
                <a:cxn ang="0">
                  <a:pos x="68" y="1"/>
                </a:cxn>
                <a:cxn ang="0">
                  <a:pos x="83" y="3"/>
                </a:cxn>
                <a:cxn ang="0">
                  <a:pos x="95" y="4"/>
                </a:cxn>
                <a:cxn ang="0">
                  <a:pos x="101" y="5"/>
                </a:cxn>
                <a:cxn ang="0">
                  <a:pos x="106" y="11"/>
                </a:cxn>
                <a:cxn ang="0">
                  <a:pos x="117" y="25"/>
                </a:cxn>
                <a:cxn ang="0">
                  <a:pos x="131" y="43"/>
                </a:cxn>
                <a:cxn ang="0">
                  <a:pos x="145" y="65"/>
                </a:cxn>
                <a:cxn ang="0">
                  <a:pos x="157" y="87"/>
                </a:cxn>
                <a:cxn ang="0">
                  <a:pos x="169" y="108"/>
                </a:cxn>
                <a:cxn ang="0">
                  <a:pos x="175" y="123"/>
                </a:cxn>
                <a:cxn ang="0">
                  <a:pos x="176" y="131"/>
                </a:cxn>
              </a:cxnLst>
              <a:rect l="0" t="0" r="r" b="b"/>
              <a:pathLst>
                <a:path w="176" h="132">
                  <a:moveTo>
                    <a:pt x="176" y="131"/>
                  </a:moveTo>
                  <a:lnTo>
                    <a:pt x="171" y="132"/>
                  </a:lnTo>
                  <a:lnTo>
                    <a:pt x="163" y="132"/>
                  </a:lnTo>
                  <a:lnTo>
                    <a:pt x="151" y="131"/>
                  </a:lnTo>
                  <a:lnTo>
                    <a:pt x="138" y="128"/>
                  </a:lnTo>
                  <a:lnTo>
                    <a:pt x="124" y="127"/>
                  </a:lnTo>
                  <a:lnTo>
                    <a:pt x="111" y="125"/>
                  </a:lnTo>
                  <a:lnTo>
                    <a:pt x="99" y="124"/>
                  </a:lnTo>
                  <a:lnTo>
                    <a:pt x="93" y="124"/>
                  </a:lnTo>
                  <a:lnTo>
                    <a:pt x="84" y="124"/>
                  </a:lnTo>
                  <a:lnTo>
                    <a:pt x="74" y="124"/>
                  </a:lnTo>
                  <a:lnTo>
                    <a:pt x="60" y="123"/>
                  </a:lnTo>
                  <a:lnTo>
                    <a:pt x="46" y="121"/>
                  </a:lnTo>
                  <a:lnTo>
                    <a:pt x="31" y="119"/>
                  </a:lnTo>
                  <a:lnTo>
                    <a:pt x="20" y="117"/>
                  </a:lnTo>
                  <a:lnTo>
                    <a:pt x="11" y="115"/>
                  </a:lnTo>
                  <a:lnTo>
                    <a:pt x="6" y="112"/>
                  </a:lnTo>
                  <a:lnTo>
                    <a:pt x="3" y="93"/>
                  </a:lnTo>
                  <a:lnTo>
                    <a:pt x="0" y="57"/>
                  </a:lnTo>
                  <a:lnTo>
                    <a:pt x="0" y="22"/>
                  </a:lnTo>
                  <a:lnTo>
                    <a:pt x="4" y="4"/>
                  </a:lnTo>
                  <a:lnTo>
                    <a:pt x="9" y="1"/>
                  </a:lnTo>
                  <a:lnTo>
                    <a:pt x="21" y="1"/>
                  </a:lnTo>
                  <a:lnTo>
                    <a:pt x="35" y="0"/>
                  </a:lnTo>
                  <a:lnTo>
                    <a:pt x="52" y="0"/>
                  </a:lnTo>
                  <a:lnTo>
                    <a:pt x="68" y="1"/>
                  </a:lnTo>
                  <a:lnTo>
                    <a:pt x="83" y="3"/>
                  </a:lnTo>
                  <a:lnTo>
                    <a:pt x="95" y="4"/>
                  </a:lnTo>
                  <a:lnTo>
                    <a:pt x="101" y="5"/>
                  </a:lnTo>
                  <a:lnTo>
                    <a:pt x="106" y="11"/>
                  </a:lnTo>
                  <a:lnTo>
                    <a:pt x="117" y="25"/>
                  </a:lnTo>
                  <a:lnTo>
                    <a:pt x="131" y="43"/>
                  </a:lnTo>
                  <a:lnTo>
                    <a:pt x="145" y="65"/>
                  </a:lnTo>
                  <a:lnTo>
                    <a:pt x="157" y="87"/>
                  </a:lnTo>
                  <a:lnTo>
                    <a:pt x="169" y="108"/>
                  </a:lnTo>
                  <a:lnTo>
                    <a:pt x="175" y="123"/>
                  </a:lnTo>
                  <a:lnTo>
                    <a:pt x="176" y="131"/>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6" name="Freeform 22"/>
            <p:cNvSpPr>
              <a:spLocks/>
            </p:cNvSpPr>
            <p:nvPr/>
          </p:nvSpPr>
          <p:spPr bwMode="auto">
            <a:xfrm>
              <a:off x="1198" y="2731"/>
              <a:ext cx="184" cy="109"/>
            </a:xfrm>
            <a:custGeom>
              <a:avLst/>
              <a:gdLst/>
              <a:ahLst/>
              <a:cxnLst>
                <a:cxn ang="0">
                  <a:pos x="175" y="2"/>
                </a:cxn>
                <a:cxn ang="0">
                  <a:pos x="179" y="18"/>
                </a:cxn>
                <a:cxn ang="0">
                  <a:pos x="181" y="49"/>
                </a:cxn>
                <a:cxn ang="0">
                  <a:pos x="181" y="80"/>
                </a:cxn>
                <a:cxn ang="0">
                  <a:pos x="184" y="100"/>
                </a:cxn>
                <a:cxn ang="0">
                  <a:pos x="183" y="102"/>
                </a:cxn>
                <a:cxn ang="0">
                  <a:pos x="177" y="105"/>
                </a:cxn>
                <a:cxn ang="0">
                  <a:pos x="169" y="106"/>
                </a:cxn>
                <a:cxn ang="0">
                  <a:pos x="157" y="107"/>
                </a:cxn>
                <a:cxn ang="0">
                  <a:pos x="143" y="108"/>
                </a:cxn>
                <a:cxn ang="0">
                  <a:pos x="128" y="109"/>
                </a:cxn>
                <a:cxn ang="0">
                  <a:pos x="112" y="109"/>
                </a:cxn>
                <a:cxn ang="0">
                  <a:pos x="95" y="109"/>
                </a:cxn>
                <a:cxn ang="0">
                  <a:pos x="78" y="109"/>
                </a:cxn>
                <a:cxn ang="0">
                  <a:pos x="60" y="109"/>
                </a:cxn>
                <a:cxn ang="0">
                  <a:pos x="45" y="108"/>
                </a:cxn>
                <a:cxn ang="0">
                  <a:pos x="31" y="107"/>
                </a:cxn>
                <a:cxn ang="0">
                  <a:pos x="19" y="106"/>
                </a:cxn>
                <a:cxn ang="0">
                  <a:pos x="9" y="105"/>
                </a:cxn>
                <a:cxn ang="0">
                  <a:pos x="3" y="102"/>
                </a:cxn>
                <a:cxn ang="0">
                  <a:pos x="0" y="100"/>
                </a:cxn>
                <a:cxn ang="0">
                  <a:pos x="1" y="93"/>
                </a:cxn>
                <a:cxn ang="0">
                  <a:pos x="7" y="80"/>
                </a:cxn>
                <a:cxn ang="0">
                  <a:pos x="15" y="64"/>
                </a:cxn>
                <a:cxn ang="0">
                  <a:pos x="27" y="47"/>
                </a:cxn>
                <a:cxn ang="0">
                  <a:pos x="38" y="31"/>
                </a:cxn>
                <a:cxn ang="0">
                  <a:pos x="52" y="17"/>
                </a:cxn>
                <a:cxn ang="0">
                  <a:pos x="65" y="6"/>
                </a:cxn>
                <a:cxn ang="0">
                  <a:pos x="76" y="3"/>
                </a:cxn>
                <a:cxn ang="0">
                  <a:pos x="89" y="3"/>
                </a:cxn>
                <a:cxn ang="0">
                  <a:pos x="103" y="2"/>
                </a:cxn>
                <a:cxn ang="0">
                  <a:pos x="118" y="1"/>
                </a:cxn>
                <a:cxn ang="0">
                  <a:pos x="133" y="0"/>
                </a:cxn>
                <a:cxn ang="0">
                  <a:pos x="147" y="0"/>
                </a:cxn>
                <a:cxn ang="0">
                  <a:pos x="160" y="0"/>
                </a:cxn>
                <a:cxn ang="0">
                  <a:pos x="169" y="0"/>
                </a:cxn>
                <a:cxn ang="0">
                  <a:pos x="175" y="2"/>
                </a:cxn>
              </a:cxnLst>
              <a:rect l="0" t="0" r="r" b="b"/>
              <a:pathLst>
                <a:path w="184" h="109">
                  <a:moveTo>
                    <a:pt x="175" y="2"/>
                  </a:moveTo>
                  <a:lnTo>
                    <a:pt x="179" y="18"/>
                  </a:lnTo>
                  <a:lnTo>
                    <a:pt x="181" y="49"/>
                  </a:lnTo>
                  <a:lnTo>
                    <a:pt x="181" y="80"/>
                  </a:lnTo>
                  <a:lnTo>
                    <a:pt x="184" y="100"/>
                  </a:lnTo>
                  <a:lnTo>
                    <a:pt x="183" y="102"/>
                  </a:lnTo>
                  <a:lnTo>
                    <a:pt x="177" y="105"/>
                  </a:lnTo>
                  <a:lnTo>
                    <a:pt x="169" y="106"/>
                  </a:lnTo>
                  <a:lnTo>
                    <a:pt x="157" y="107"/>
                  </a:lnTo>
                  <a:lnTo>
                    <a:pt x="143" y="108"/>
                  </a:lnTo>
                  <a:lnTo>
                    <a:pt x="128" y="109"/>
                  </a:lnTo>
                  <a:lnTo>
                    <a:pt x="112" y="109"/>
                  </a:lnTo>
                  <a:lnTo>
                    <a:pt x="95" y="109"/>
                  </a:lnTo>
                  <a:lnTo>
                    <a:pt x="78" y="109"/>
                  </a:lnTo>
                  <a:lnTo>
                    <a:pt x="60" y="109"/>
                  </a:lnTo>
                  <a:lnTo>
                    <a:pt x="45" y="108"/>
                  </a:lnTo>
                  <a:lnTo>
                    <a:pt x="31" y="107"/>
                  </a:lnTo>
                  <a:lnTo>
                    <a:pt x="19" y="106"/>
                  </a:lnTo>
                  <a:lnTo>
                    <a:pt x="9" y="105"/>
                  </a:lnTo>
                  <a:lnTo>
                    <a:pt x="3" y="102"/>
                  </a:lnTo>
                  <a:lnTo>
                    <a:pt x="0" y="100"/>
                  </a:lnTo>
                  <a:lnTo>
                    <a:pt x="1" y="93"/>
                  </a:lnTo>
                  <a:lnTo>
                    <a:pt x="7" y="80"/>
                  </a:lnTo>
                  <a:lnTo>
                    <a:pt x="15" y="64"/>
                  </a:lnTo>
                  <a:lnTo>
                    <a:pt x="27" y="47"/>
                  </a:lnTo>
                  <a:lnTo>
                    <a:pt x="38" y="31"/>
                  </a:lnTo>
                  <a:lnTo>
                    <a:pt x="52" y="17"/>
                  </a:lnTo>
                  <a:lnTo>
                    <a:pt x="65" y="6"/>
                  </a:lnTo>
                  <a:lnTo>
                    <a:pt x="76" y="3"/>
                  </a:lnTo>
                  <a:lnTo>
                    <a:pt x="89" y="3"/>
                  </a:lnTo>
                  <a:lnTo>
                    <a:pt x="103" y="2"/>
                  </a:lnTo>
                  <a:lnTo>
                    <a:pt x="118" y="1"/>
                  </a:lnTo>
                  <a:lnTo>
                    <a:pt x="133" y="0"/>
                  </a:lnTo>
                  <a:lnTo>
                    <a:pt x="147" y="0"/>
                  </a:lnTo>
                  <a:lnTo>
                    <a:pt x="160" y="0"/>
                  </a:lnTo>
                  <a:lnTo>
                    <a:pt x="169" y="0"/>
                  </a:lnTo>
                  <a:lnTo>
                    <a:pt x="175" y="2"/>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grpSp>
          <p:nvGrpSpPr>
            <p:cNvPr id="3" name="Group 23"/>
            <p:cNvGrpSpPr>
              <a:grpSpLocks/>
            </p:cNvGrpSpPr>
            <p:nvPr/>
          </p:nvGrpSpPr>
          <p:grpSpPr bwMode="auto">
            <a:xfrm>
              <a:off x="856" y="2612"/>
              <a:ext cx="219" cy="166"/>
              <a:chOff x="4188" y="2000"/>
              <a:chExt cx="570" cy="219"/>
            </a:xfrm>
          </p:grpSpPr>
          <p:sp>
            <p:nvSpPr>
              <p:cNvPr id="6168" name="Freeform 24"/>
              <p:cNvSpPr>
                <a:spLocks/>
              </p:cNvSpPr>
              <p:nvPr/>
            </p:nvSpPr>
            <p:spPr bwMode="auto">
              <a:xfrm>
                <a:off x="4435" y="2172"/>
                <a:ext cx="101" cy="47"/>
              </a:xfrm>
              <a:custGeom>
                <a:avLst/>
                <a:gdLst/>
                <a:ahLst/>
                <a:cxnLst>
                  <a:cxn ang="0">
                    <a:pos x="0" y="56"/>
                  </a:cxn>
                  <a:cxn ang="0">
                    <a:pos x="8" y="54"/>
                  </a:cxn>
                  <a:cxn ang="0">
                    <a:pos x="18" y="54"/>
                  </a:cxn>
                  <a:cxn ang="0">
                    <a:pos x="31" y="53"/>
                  </a:cxn>
                  <a:cxn ang="0">
                    <a:pos x="45" y="54"/>
                  </a:cxn>
                  <a:cxn ang="0">
                    <a:pos x="60" y="54"/>
                  </a:cxn>
                  <a:cxn ang="0">
                    <a:pos x="72" y="56"/>
                  </a:cxn>
                  <a:cxn ang="0">
                    <a:pos x="84" y="58"/>
                  </a:cxn>
                  <a:cxn ang="0">
                    <a:pos x="92" y="60"/>
                  </a:cxn>
                  <a:cxn ang="0">
                    <a:pos x="94" y="38"/>
                  </a:cxn>
                  <a:cxn ang="0">
                    <a:pos x="86" y="20"/>
                  </a:cxn>
                  <a:cxn ang="0">
                    <a:pos x="71" y="7"/>
                  </a:cxn>
                  <a:cxn ang="0">
                    <a:pos x="53" y="0"/>
                  </a:cxn>
                  <a:cxn ang="0">
                    <a:pos x="32" y="1"/>
                  </a:cxn>
                  <a:cxn ang="0">
                    <a:pos x="15" y="11"/>
                  </a:cxn>
                  <a:cxn ang="0">
                    <a:pos x="3" y="28"/>
                  </a:cxn>
                  <a:cxn ang="0">
                    <a:pos x="0" y="56"/>
                  </a:cxn>
                </a:cxnLst>
                <a:rect l="0" t="0" r="r" b="b"/>
                <a:pathLst>
                  <a:path w="94" h="60">
                    <a:moveTo>
                      <a:pt x="0" y="56"/>
                    </a:moveTo>
                    <a:lnTo>
                      <a:pt x="8" y="54"/>
                    </a:lnTo>
                    <a:lnTo>
                      <a:pt x="18" y="54"/>
                    </a:lnTo>
                    <a:lnTo>
                      <a:pt x="31" y="53"/>
                    </a:lnTo>
                    <a:lnTo>
                      <a:pt x="45" y="54"/>
                    </a:lnTo>
                    <a:lnTo>
                      <a:pt x="60" y="54"/>
                    </a:lnTo>
                    <a:lnTo>
                      <a:pt x="72" y="56"/>
                    </a:lnTo>
                    <a:lnTo>
                      <a:pt x="84" y="58"/>
                    </a:lnTo>
                    <a:lnTo>
                      <a:pt x="92" y="60"/>
                    </a:lnTo>
                    <a:lnTo>
                      <a:pt x="94" y="38"/>
                    </a:lnTo>
                    <a:lnTo>
                      <a:pt x="86" y="20"/>
                    </a:lnTo>
                    <a:lnTo>
                      <a:pt x="71" y="7"/>
                    </a:lnTo>
                    <a:lnTo>
                      <a:pt x="53" y="0"/>
                    </a:lnTo>
                    <a:lnTo>
                      <a:pt x="32" y="1"/>
                    </a:lnTo>
                    <a:lnTo>
                      <a:pt x="15" y="11"/>
                    </a:lnTo>
                    <a:lnTo>
                      <a:pt x="3" y="28"/>
                    </a:lnTo>
                    <a:lnTo>
                      <a:pt x="0" y="56"/>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69" name="Freeform 25"/>
              <p:cNvSpPr>
                <a:spLocks/>
              </p:cNvSpPr>
              <p:nvPr/>
            </p:nvSpPr>
            <p:spPr bwMode="auto">
              <a:xfrm>
                <a:off x="4528" y="2081"/>
                <a:ext cx="150" cy="99"/>
              </a:xfrm>
              <a:custGeom>
                <a:avLst/>
                <a:gdLst/>
                <a:ahLst/>
                <a:cxnLst>
                  <a:cxn ang="0">
                    <a:pos x="9" y="0"/>
                  </a:cxn>
                  <a:cxn ang="0">
                    <a:pos x="5" y="4"/>
                  </a:cxn>
                  <a:cxn ang="0">
                    <a:pos x="0" y="9"/>
                  </a:cxn>
                  <a:cxn ang="0">
                    <a:pos x="3" y="16"/>
                  </a:cxn>
                  <a:cxn ang="0">
                    <a:pos x="15" y="20"/>
                  </a:cxn>
                  <a:cxn ang="0">
                    <a:pos x="49" y="23"/>
                  </a:cxn>
                  <a:cxn ang="0">
                    <a:pos x="74" y="34"/>
                  </a:cxn>
                  <a:cxn ang="0">
                    <a:pos x="91" y="47"/>
                  </a:cxn>
                  <a:cxn ang="0">
                    <a:pos x="104" y="64"/>
                  </a:cxn>
                  <a:cxn ang="0">
                    <a:pos x="112" y="82"/>
                  </a:cxn>
                  <a:cxn ang="0">
                    <a:pos x="117" y="100"/>
                  </a:cxn>
                  <a:cxn ang="0">
                    <a:pos x="119" y="119"/>
                  </a:cxn>
                  <a:cxn ang="0">
                    <a:pos x="121" y="135"/>
                  </a:cxn>
                  <a:cxn ang="0">
                    <a:pos x="125" y="142"/>
                  </a:cxn>
                  <a:cxn ang="0">
                    <a:pos x="130" y="144"/>
                  </a:cxn>
                  <a:cxn ang="0">
                    <a:pos x="135" y="142"/>
                  </a:cxn>
                  <a:cxn ang="0">
                    <a:pos x="138" y="135"/>
                  </a:cxn>
                  <a:cxn ang="0">
                    <a:pos x="139" y="114"/>
                  </a:cxn>
                  <a:cxn ang="0">
                    <a:pos x="136" y="92"/>
                  </a:cxn>
                  <a:cxn ang="0">
                    <a:pos x="131" y="69"/>
                  </a:cxn>
                  <a:cxn ang="0">
                    <a:pos x="119" y="46"/>
                  </a:cxn>
                  <a:cxn ang="0">
                    <a:pos x="102" y="27"/>
                  </a:cxn>
                  <a:cxn ang="0">
                    <a:pos x="79" y="12"/>
                  </a:cxn>
                  <a:cxn ang="0">
                    <a:pos x="48" y="2"/>
                  </a:cxn>
                  <a:cxn ang="0">
                    <a:pos x="9" y="0"/>
                  </a:cxn>
                </a:cxnLst>
                <a:rect l="0" t="0" r="r" b="b"/>
                <a:pathLst>
                  <a:path w="139" h="144">
                    <a:moveTo>
                      <a:pt x="9" y="0"/>
                    </a:moveTo>
                    <a:lnTo>
                      <a:pt x="5" y="4"/>
                    </a:lnTo>
                    <a:lnTo>
                      <a:pt x="0" y="9"/>
                    </a:lnTo>
                    <a:lnTo>
                      <a:pt x="3" y="16"/>
                    </a:lnTo>
                    <a:lnTo>
                      <a:pt x="15" y="20"/>
                    </a:lnTo>
                    <a:lnTo>
                      <a:pt x="49" y="23"/>
                    </a:lnTo>
                    <a:lnTo>
                      <a:pt x="74" y="34"/>
                    </a:lnTo>
                    <a:lnTo>
                      <a:pt x="91" y="47"/>
                    </a:lnTo>
                    <a:lnTo>
                      <a:pt x="104" y="64"/>
                    </a:lnTo>
                    <a:lnTo>
                      <a:pt x="112" y="82"/>
                    </a:lnTo>
                    <a:lnTo>
                      <a:pt x="117" y="100"/>
                    </a:lnTo>
                    <a:lnTo>
                      <a:pt x="119" y="119"/>
                    </a:lnTo>
                    <a:lnTo>
                      <a:pt x="121" y="135"/>
                    </a:lnTo>
                    <a:lnTo>
                      <a:pt x="125" y="142"/>
                    </a:lnTo>
                    <a:lnTo>
                      <a:pt x="130" y="144"/>
                    </a:lnTo>
                    <a:lnTo>
                      <a:pt x="135" y="142"/>
                    </a:lnTo>
                    <a:lnTo>
                      <a:pt x="138" y="135"/>
                    </a:lnTo>
                    <a:lnTo>
                      <a:pt x="139" y="114"/>
                    </a:lnTo>
                    <a:lnTo>
                      <a:pt x="136" y="92"/>
                    </a:lnTo>
                    <a:lnTo>
                      <a:pt x="131" y="69"/>
                    </a:lnTo>
                    <a:lnTo>
                      <a:pt x="119" y="46"/>
                    </a:lnTo>
                    <a:lnTo>
                      <a:pt x="102" y="27"/>
                    </a:lnTo>
                    <a:lnTo>
                      <a:pt x="79" y="12"/>
                    </a:lnTo>
                    <a:lnTo>
                      <a:pt x="48" y="2"/>
                    </a:lnTo>
                    <a:lnTo>
                      <a:pt x="9" y="0"/>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70" name="Freeform 26"/>
              <p:cNvSpPr>
                <a:spLocks/>
              </p:cNvSpPr>
              <p:nvPr/>
            </p:nvSpPr>
            <p:spPr bwMode="auto">
              <a:xfrm>
                <a:off x="4576" y="2004"/>
                <a:ext cx="182" cy="121"/>
              </a:xfrm>
              <a:custGeom>
                <a:avLst/>
                <a:gdLst/>
                <a:ahLst/>
                <a:cxnLst>
                  <a:cxn ang="0">
                    <a:pos x="9" y="0"/>
                  </a:cxn>
                  <a:cxn ang="0">
                    <a:pos x="3" y="3"/>
                  </a:cxn>
                  <a:cxn ang="0">
                    <a:pos x="0" y="10"/>
                  </a:cxn>
                  <a:cxn ang="0">
                    <a:pos x="2" y="18"/>
                  </a:cxn>
                  <a:cxn ang="0">
                    <a:pos x="15" y="22"/>
                  </a:cxn>
                  <a:cxn ang="0">
                    <a:pos x="50" y="27"/>
                  </a:cxn>
                  <a:cxn ang="0">
                    <a:pos x="80" y="39"/>
                  </a:cxn>
                  <a:cxn ang="0">
                    <a:pos x="103" y="57"/>
                  </a:cxn>
                  <a:cxn ang="0">
                    <a:pos x="122" y="79"/>
                  </a:cxn>
                  <a:cxn ang="0">
                    <a:pos x="135" y="104"/>
                  </a:cxn>
                  <a:cxn ang="0">
                    <a:pos x="144" y="127"/>
                  </a:cxn>
                  <a:cxn ang="0">
                    <a:pos x="150" y="149"/>
                  </a:cxn>
                  <a:cxn ang="0">
                    <a:pos x="153" y="167"/>
                  </a:cxn>
                  <a:cxn ang="0">
                    <a:pos x="155" y="174"/>
                  </a:cxn>
                  <a:cxn ang="0">
                    <a:pos x="161" y="176"/>
                  </a:cxn>
                  <a:cxn ang="0">
                    <a:pos x="167" y="174"/>
                  </a:cxn>
                  <a:cxn ang="0">
                    <a:pos x="169" y="167"/>
                  </a:cxn>
                  <a:cxn ang="0">
                    <a:pos x="169" y="144"/>
                  </a:cxn>
                  <a:cxn ang="0">
                    <a:pos x="165" y="117"/>
                  </a:cxn>
                  <a:cxn ang="0">
                    <a:pos x="154" y="90"/>
                  </a:cxn>
                  <a:cxn ang="0">
                    <a:pos x="137" y="61"/>
                  </a:cxn>
                  <a:cxn ang="0">
                    <a:pos x="115" y="37"/>
                  </a:cxn>
                  <a:cxn ang="0">
                    <a:pos x="86" y="16"/>
                  </a:cxn>
                  <a:cxn ang="0">
                    <a:pos x="50" y="3"/>
                  </a:cxn>
                  <a:cxn ang="0">
                    <a:pos x="9" y="0"/>
                  </a:cxn>
                </a:cxnLst>
                <a:rect l="0" t="0" r="r" b="b"/>
                <a:pathLst>
                  <a:path w="169" h="176">
                    <a:moveTo>
                      <a:pt x="9" y="0"/>
                    </a:moveTo>
                    <a:lnTo>
                      <a:pt x="3" y="3"/>
                    </a:lnTo>
                    <a:lnTo>
                      <a:pt x="0" y="10"/>
                    </a:lnTo>
                    <a:lnTo>
                      <a:pt x="2" y="18"/>
                    </a:lnTo>
                    <a:lnTo>
                      <a:pt x="15" y="22"/>
                    </a:lnTo>
                    <a:lnTo>
                      <a:pt x="50" y="27"/>
                    </a:lnTo>
                    <a:lnTo>
                      <a:pt x="80" y="39"/>
                    </a:lnTo>
                    <a:lnTo>
                      <a:pt x="103" y="57"/>
                    </a:lnTo>
                    <a:lnTo>
                      <a:pt x="122" y="79"/>
                    </a:lnTo>
                    <a:lnTo>
                      <a:pt x="135" y="104"/>
                    </a:lnTo>
                    <a:lnTo>
                      <a:pt x="144" y="127"/>
                    </a:lnTo>
                    <a:lnTo>
                      <a:pt x="150" y="149"/>
                    </a:lnTo>
                    <a:lnTo>
                      <a:pt x="153" y="167"/>
                    </a:lnTo>
                    <a:lnTo>
                      <a:pt x="155" y="174"/>
                    </a:lnTo>
                    <a:lnTo>
                      <a:pt x="161" y="176"/>
                    </a:lnTo>
                    <a:lnTo>
                      <a:pt x="167" y="174"/>
                    </a:lnTo>
                    <a:lnTo>
                      <a:pt x="169" y="167"/>
                    </a:lnTo>
                    <a:lnTo>
                      <a:pt x="169" y="144"/>
                    </a:lnTo>
                    <a:lnTo>
                      <a:pt x="165" y="117"/>
                    </a:lnTo>
                    <a:lnTo>
                      <a:pt x="154" y="90"/>
                    </a:lnTo>
                    <a:lnTo>
                      <a:pt x="137" y="61"/>
                    </a:lnTo>
                    <a:lnTo>
                      <a:pt x="115" y="37"/>
                    </a:lnTo>
                    <a:lnTo>
                      <a:pt x="86" y="16"/>
                    </a:lnTo>
                    <a:lnTo>
                      <a:pt x="50" y="3"/>
                    </a:lnTo>
                    <a:lnTo>
                      <a:pt x="9" y="0"/>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71" name="Freeform 27"/>
              <p:cNvSpPr>
                <a:spLocks/>
              </p:cNvSpPr>
              <p:nvPr/>
            </p:nvSpPr>
            <p:spPr bwMode="auto">
              <a:xfrm>
                <a:off x="4266" y="2072"/>
                <a:ext cx="198" cy="88"/>
              </a:xfrm>
              <a:custGeom>
                <a:avLst/>
                <a:gdLst/>
                <a:ahLst/>
                <a:cxnLst>
                  <a:cxn ang="0">
                    <a:pos x="177" y="9"/>
                  </a:cxn>
                  <a:cxn ang="0">
                    <a:pos x="181" y="14"/>
                  </a:cxn>
                  <a:cxn ang="0">
                    <a:pos x="184" y="22"/>
                  </a:cxn>
                  <a:cxn ang="0">
                    <a:pos x="179" y="29"/>
                  </a:cxn>
                  <a:cxn ang="0">
                    <a:pos x="165" y="29"/>
                  </a:cxn>
                  <a:cxn ang="0">
                    <a:pos x="128" y="23"/>
                  </a:cxn>
                  <a:cxn ang="0">
                    <a:pos x="98" y="25"/>
                  </a:cxn>
                  <a:cxn ang="0">
                    <a:pos x="75" y="34"/>
                  </a:cxn>
                  <a:cxn ang="0">
                    <a:pos x="57" y="48"/>
                  </a:cxn>
                  <a:cxn ang="0">
                    <a:pos x="43" y="66"/>
                  </a:cxn>
                  <a:cxn ang="0">
                    <a:pos x="33" y="85"/>
                  </a:cxn>
                  <a:cxn ang="0">
                    <a:pos x="24" y="104"/>
                  </a:cxn>
                  <a:cxn ang="0">
                    <a:pos x="18" y="120"/>
                  </a:cxn>
                  <a:cxn ang="0">
                    <a:pos x="12" y="127"/>
                  </a:cxn>
                  <a:cxn ang="0">
                    <a:pos x="6" y="128"/>
                  </a:cxn>
                  <a:cxn ang="0">
                    <a:pos x="1" y="123"/>
                  </a:cxn>
                  <a:cxn ang="0">
                    <a:pos x="0" y="115"/>
                  </a:cxn>
                  <a:cxn ang="0">
                    <a:pos x="5" y="93"/>
                  </a:cxn>
                  <a:cxn ang="0">
                    <a:pos x="14" y="70"/>
                  </a:cxn>
                  <a:cxn ang="0">
                    <a:pos x="28" y="47"/>
                  </a:cxn>
                  <a:cxn ang="0">
                    <a:pos x="46" y="26"/>
                  </a:cxn>
                  <a:cxn ang="0">
                    <a:pos x="70" y="11"/>
                  </a:cxn>
                  <a:cxn ang="0">
                    <a:pos x="100" y="1"/>
                  </a:cxn>
                  <a:cxn ang="0">
                    <a:pos x="135" y="0"/>
                  </a:cxn>
                  <a:cxn ang="0">
                    <a:pos x="177" y="9"/>
                  </a:cxn>
                </a:cxnLst>
                <a:rect l="0" t="0" r="r" b="b"/>
                <a:pathLst>
                  <a:path w="184" h="128">
                    <a:moveTo>
                      <a:pt x="177" y="9"/>
                    </a:moveTo>
                    <a:lnTo>
                      <a:pt x="181" y="14"/>
                    </a:lnTo>
                    <a:lnTo>
                      <a:pt x="184" y="22"/>
                    </a:lnTo>
                    <a:lnTo>
                      <a:pt x="179" y="29"/>
                    </a:lnTo>
                    <a:lnTo>
                      <a:pt x="165" y="29"/>
                    </a:lnTo>
                    <a:lnTo>
                      <a:pt x="128" y="23"/>
                    </a:lnTo>
                    <a:lnTo>
                      <a:pt x="98" y="25"/>
                    </a:lnTo>
                    <a:lnTo>
                      <a:pt x="75" y="34"/>
                    </a:lnTo>
                    <a:lnTo>
                      <a:pt x="57" y="48"/>
                    </a:lnTo>
                    <a:lnTo>
                      <a:pt x="43" y="66"/>
                    </a:lnTo>
                    <a:lnTo>
                      <a:pt x="33" y="85"/>
                    </a:lnTo>
                    <a:lnTo>
                      <a:pt x="24" y="104"/>
                    </a:lnTo>
                    <a:lnTo>
                      <a:pt x="18" y="120"/>
                    </a:lnTo>
                    <a:lnTo>
                      <a:pt x="12" y="127"/>
                    </a:lnTo>
                    <a:lnTo>
                      <a:pt x="6" y="128"/>
                    </a:lnTo>
                    <a:lnTo>
                      <a:pt x="1" y="123"/>
                    </a:lnTo>
                    <a:lnTo>
                      <a:pt x="0" y="115"/>
                    </a:lnTo>
                    <a:lnTo>
                      <a:pt x="5" y="93"/>
                    </a:lnTo>
                    <a:lnTo>
                      <a:pt x="14" y="70"/>
                    </a:lnTo>
                    <a:lnTo>
                      <a:pt x="28" y="47"/>
                    </a:lnTo>
                    <a:lnTo>
                      <a:pt x="46" y="26"/>
                    </a:lnTo>
                    <a:lnTo>
                      <a:pt x="70" y="11"/>
                    </a:lnTo>
                    <a:lnTo>
                      <a:pt x="100" y="1"/>
                    </a:lnTo>
                    <a:lnTo>
                      <a:pt x="135" y="0"/>
                    </a:lnTo>
                    <a:lnTo>
                      <a:pt x="177" y="9"/>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72" name="Freeform 28"/>
              <p:cNvSpPr>
                <a:spLocks/>
              </p:cNvSpPr>
              <p:nvPr/>
            </p:nvSpPr>
            <p:spPr bwMode="auto">
              <a:xfrm>
                <a:off x="4188" y="2000"/>
                <a:ext cx="225" cy="107"/>
              </a:xfrm>
              <a:custGeom>
                <a:avLst/>
                <a:gdLst/>
                <a:ahLst/>
                <a:cxnLst>
                  <a:cxn ang="0">
                    <a:pos x="202" y="8"/>
                  </a:cxn>
                  <a:cxn ang="0">
                    <a:pos x="206" y="13"/>
                  </a:cxn>
                  <a:cxn ang="0">
                    <a:pos x="209" y="22"/>
                  </a:cxn>
                  <a:cxn ang="0">
                    <a:pos x="204" y="29"/>
                  </a:cxn>
                  <a:cxn ang="0">
                    <a:pos x="189" y="29"/>
                  </a:cxn>
                  <a:cxn ang="0">
                    <a:pos x="150" y="25"/>
                  </a:cxn>
                  <a:cxn ang="0">
                    <a:pos x="116" y="29"/>
                  </a:cxn>
                  <a:cxn ang="0">
                    <a:pos x="90" y="43"/>
                  </a:cxn>
                  <a:cxn ang="0">
                    <a:pos x="67" y="61"/>
                  </a:cxn>
                  <a:cxn ang="0">
                    <a:pos x="49" y="83"/>
                  </a:cxn>
                  <a:cxn ang="0">
                    <a:pos x="36" y="106"/>
                  </a:cxn>
                  <a:cxn ang="0">
                    <a:pos x="25" y="128"/>
                  </a:cxn>
                  <a:cxn ang="0">
                    <a:pos x="17" y="147"/>
                  </a:cxn>
                  <a:cxn ang="0">
                    <a:pos x="11" y="154"/>
                  </a:cxn>
                  <a:cxn ang="0">
                    <a:pos x="6" y="155"/>
                  </a:cxn>
                  <a:cxn ang="0">
                    <a:pos x="1" y="150"/>
                  </a:cxn>
                  <a:cxn ang="0">
                    <a:pos x="0" y="142"/>
                  </a:cxn>
                  <a:cxn ang="0">
                    <a:pos x="2" y="131"/>
                  </a:cxn>
                  <a:cxn ang="0">
                    <a:pos x="6" y="118"/>
                  </a:cxn>
                  <a:cxn ang="0">
                    <a:pos x="10" y="104"/>
                  </a:cxn>
                  <a:cxn ang="0">
                    <a:pos x="17" y="90"/>
                  </a:cxn>
                  <a:cxn ang="0">
                    <a:pos x="24" y="76"/>
                  </a:cxn>
                  <a:cxn ang="0">
                    <a:pos x="33" y="64"/>
                  </a:cxn>
                  <a:cxn ang="0">
                    <a:pos x="44" y="50"/>
                  </a:cxn>
                  <a:cxn ang="0">
                    <a:pos x="56" y="38"/>
                  </a:cxn>
                  <a:cxn ang="0">
                    <a:pos x="69" y="27"/>
                  </a:cxn>
                  <a:cxn ang="0">
                    <a:pos x="84" y="18"/>
                  </a:cxn>
                  <a:cxn ang="0">
                    <a:pos x="100" y="10"/>
                  </a:cxn>
                  <a:cxn ang="0">
                    <a:pos x="119" y="4"/>
                  </a:cxn>
                  <a:cxn ang="0">
                    <a:pos x="137" y="0"/>
                  </a:cxn>
                  <a:cxn ang="0">
                    <a:pos x="157" y="0"/>
                  </a:cxn>
                  <a:cxn ang="0">
                    <a:pos x="179" y="3"/>
                  </a:cxn>
                  <a:cxn ang="0">
                    <a:pos x="202" y="8"/>
                  </a:cxn>
                </a:cxnLst>
                <a:rect l="0" t="0" r="r" b="b"/>
                <a:pathLst>
                  <a:path w="209" h="155">
                    <a:moveTo>
                      <a:pt x="202" y="8"/>
                    </a:moveTo>
                    <a:lnTo>
                      <a:pt x="206" y="13"/>
                    </a:lnTo>
                    <a:lnTo>
                      <a:pt x="209" y="22"/>
                    </a:lnTo>
                    <a:lnTo>
                      <a:pt x="204" y="29"/>
                    </a:lnTo>
                    <a:lnTo>
                      <a:pt x="189" y="29"/>
                    </a:lnTo>
                    <a:lnTo>
                      <a:pt x="150" y="25"/>
                    </a:lnTo>
                    <a:lnTo>
                      <a:pt x="116" y="29"/>
                    </a:lnTo>
                    <a:lnTo>
                      <a:pt x="90" y="43"/>
                    </a:lnTo>
                    <a:lnTo>
                      <a:pt x="67" y="61"/>
                    </a:lnTo>
                    <a:lnTo>
                      <a:pt x="49" y="83"/>
                    </a:lnTo>
                    <a:lnTo>
                      <a:pt x="36" y="106"/>
                    </a:lnTo>
                    <a:lnTo>
                      <a:pt x="25" y="128"/>
                    </a:lnTo>
                    <a:lnTo>
                      <a:pt x="17" y="147"/>
                    </a:lnTo>
                    <a:lnTo>
                      <a:pt x="11" y="154"/>
                    </a:lnTo>
                    <a:lnTo>
                      <a:pt x="6" y="155"/>
                    </a:lnTo>
                    <a:lnTo>
                      <a:pt x="1" y="150"/>
                    </a:lnTo>
                    <a:lnTo>
                      <a:pt x="0" y="142"/>
                    </a:lnTo>
                    <a:lnTo>
                      <a:pt x="2" y="131"/>
                    </a:lnTo>
                    <a:lnTo>
                      <a:pt x="6" y="118"/>
                    </a:lnTo>
                    <a:lnTo>
                      <a:pt x="10" y="104"/>
                    </a:lnTo>
                    <a:lnTo>
                      <a:pt x="17" y="90"/>
                    </a:lnTo>
                    <a:lnTo>
                      <a:pt x="24" y="76"/>
                    </a:lnTo>
                    <a:lnTo>
                      <a:pt x="33" y="64"/>
                    </a:lnTo>
                    <a:lnTo>
                      <a:pt x="44" y="50"/>
                    </a:lnTo>
                    <a:lnTo>
                      <a:pt x="56" y="38"/>
                    </a:lnTo>
                    <a:lnTo>
                      <a:pt x="69" y="27"/>
                    </a:lnTo>
                    <a:lnTo>
                      <a:pt x="84" y="18"/>
                    </a:lnTo>
                    <a:lnTo>
                      <a:pt x="100" y="10"/>
                    </a:lnTo>
                    <a:lnTo>
                      <a:pt x="119" y="4"/>
                    </a:lnTo>
                    <a:lnTo>
                      <a:pt x="137" y="0"/>
                    </a:lnTo>
                    <a:lnTo>
                      <a:pt x="157" y="0"/>
                    </a:lnTo>
                    <a:lnTo>
                      <a:pt x="179" y="3"/>
                    </a:lnTo>
                    <a:lnTo>
                      <a:pt x="202" y="8"/>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73" name="Freeform 29"/>
              <p:cNvSpPr>
                <a:spLocks/>
              </p:cNvSpPr>
              <p:nvPr/>
            </p:nvSpPr>
            <p:spPr bwMode="auto">
              <a:xfrm>
                <a:off x="4340" y="2123"/>
                <a:ext cx="98" cy="74"/>
              </a:xfrm>
              <a:custGeom>
                <a:avLst/>
                <a:gdLst/>
                <a:ahLst/>
                <a:cxnLst>
                  <a:cxn ang="0">
                    <a:pos x="80" y="0"/>
                  </a:cxn>
                  <a:cxn ang="0">
                    <a:pos x="88" y="2"/>
                  </a:cxn>
                  <a:cxn ang="0">
                    <a:pos x="91" y="7"/>
                  </a:cxn>
                  <a:cxn ang="0">
                    <a:pos x="91" y="11"/>
                  </a:cxn>
                  <a:cxn ang="0">
                    <a:pos x="88" y="13"/>
                  </a:cxn>
                  <a:cxn ang="0">
                    <a:pos x="72" y="15"/>
                  </a:cxn>
                  <a:cxn ang="0">
                    <a:pos x="57" y="19"/>
                  </a:cxn>
                  <a:cxn ang="0">
                    <a:pos x="43" y="26"/>
                  </a:cxn>
                  <a:cxn ang="0">
                    <a:pos x="32" y="35"/>
                  </a:cxn>
                  <a:cxn ang="0">
                    <a:pos x="23" y="48"/>
                  </a:cxn>
                  <a:cxn ang="0">
                    <a:pos x="19" y="61"/>
                  </a:cxn>
                  <a:cxn ang="0">
                    <a:pos x="19" y="77"/>
                  </a:cxn>
                  <a:cxn ang="0">
                    <a:pos x="22" y="93"/>
                  </a:cxn>
                  <a:cxn ang="0">
                    <a:pos x="22" y="102"/>
                  </a:cxn>
                  <a:cxn ang="0">
                    <a:pos x="17" y="107"/>
                  </a:cxn>
                  <a:cxn ang="0">
                    <a:pos x="11" y="106"/>
                  </a:cxn>
                  <a:cxn ang="0">
                    <a:pos x="5" y="99"/>
                  </a:cxn>
                  <a:cxn ang="0">
                    <a:pos x="0" y="82"/>
                  </a:cxn>
                  <a:cxn ang="0">
                    <a:pos x="0" y="64"/>
                  </a:cxn>
                  <a:cxn ang="0">
                    <a:pos x="2" y="47"/>
                  </a:cxn>
                  <a:cxn ang="0">
                    <a:pos x="9" y="32"/>
                  </a:cxn>
                  <a:cxn ang="0">
                    <a:pos x="21" y="19"/>
                  </a:cxn>
                  <a:cxn ang="0">
                    <a:pos x="36" y="9"/>
                  </a:cxn>
                  <a:cxn ang="0">
                    <a:pos x="56" y="2"/>
                  </a:cxn>
                  <a:cxn ang="0">
                    <a:pos x="80" y="0"/>
                  </a:cxn>
                </a:cxnLst>
                <a:rect l="0" t="0" r="r" b="b"/>
                <a:pathLst>
                  <a:path w="91" h="107">
                    <a:moveTo>
                      <a:pt x="80" y="0"/>
                    </a:moveTo>
                    <a:lnTo>
                      <a:pt x="88" y="2"/>
                    </a:lnTo>
                    <a:lnTo>
                      <a:pt x="91" y="7"/>
                    </a:lnTo>
                    <a:lnTo>
                      <a:pt x="91" y="11"/>
                    </a:lnTo>
                    <a:lnTo>
                      <a:pt x="88" y="13"/>
                    </a:lnTo>
                    <a:lnTo>
                      <a:pt x="72" y="15"/>
                    </a:lnTo>
                    <a:lnTo>
                      <a:pt x="57" y="19"/>
                    </a:lnTo>
                    <a:lnTo>
                      <a:pt x="43" y="26"/>
                    </a:lnTo>
                    <a:lnTo>
                      <a:pt x="32" y="35"/>
                    </a:lnTo>
                    <a:lnTo>
                      <a:pt x="23" y="48"/>
                    </a:lnTo>
                    <a:lnTo>
                      <a:pt x="19" y="61"/>
                    </a:lnTo>
                    <a:lnTo>
                      <a:pt x="19" y="77"/>
                    </a:lnTo>
                    <a:lnTo>
                      <a:pt x="22" y="93"/>
                    </a:lnTo>
                    <a:lnTo>
                      <a:pt x="22" y="102"/>
                    </a:lnTo>
                    <a:lnTo>
                      <a:pt x="17" y="107"/>
                    </a:lnTo>
                    <a:lnTo>
                      <a:pt x="11" y="106"/>
                    </a:lnTo>
                    <a:lnTo>
                      <a:pt x="5" y="99"/>
                    </a:lnTo>
                    <a:lnTo>
                      <a:pt x="0" y="82"/>
                    </a:lnTo>
                    <a:lnTo>
                      <a:pt x="0" y="64"/>
                    </a:lnTo>
                    <a:lnTo>
                      <a:pt x="2" y="47"/>
                    </a:lnTo>
                    <a:lnTo>
                      <a:pt x="9" y="32"/>
                    </a:lnTo>
                    <a:lnTo>
                      <a:pt x="21" y="19"/>
                    </a:lnTo>
                    <a:lnTo>
                      <a:pt x="36" y="9"/>
                    </a:lnTo>
                    <a:lnTo>
                      <a:pt x="56" y="2"/>
                    </a:lnTo>
                    <a:lnTo>
                      <a:pt x="80" y="0"/>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sp>
            <p:nvSpPr>
              <p:cNvPr id="6174" name="Freeform 30"/>
              <p:cNvSpPr>
                <a:spLocks/>
              </p:cNvSpPr>
              <p:nvPr/>
            </p:nvSpPr>
            <p:spPr bwMode="auto">
              <a:xfrm>
                <a:off x="4554" y="2140"/>
                <a:ext cx="56" cy="74"/>
              </a:xfrm>
              <a:custGeom>
                <a:avLst/>
                <a:gdLst/>
                <a:ahLst/>
                <a:cxnLst>
                  <a:cxn ang="0">
                    <a:pos x="9" y="0"/>
                  </a:cxn>
                  <a:cxn ang="0">
                    <a:pos x="2" y="1"/>
                  </a:cxn>
                  <a:cxn ang="0">
                    <a:pos x="0" y="7"/>
                  </a:cxn>
                  <a:cxn ang="0">
                    <a:pos x="0" y="13"/>
                  </a:cxn>
                  <a:cxn ang="0">
                    <a:pos x="3" y="16"/>
                  </a:cxn>
                  <a:cxn ang="0">
                    <a:pos x="9" y="18"/>
                  </a:cxn>
                  <a:cxn ang="0">
                    <a:pos x="15" y="24"/>
                  </a:cxn>
                  <a:cxn ang="0">
                    <a:pos x="22" y="31"/>
                  </a:cxn>
                  <a:cxn ang="0">
                    <a:pos x="27" y="40"/>
                  </a:cxn>
                  <a:cxn ang="0">
                    <a:pos x="31" y="51"/>
                  </a:cxn>
                  <a:cxn ang="0">
                    <a:pos x="33" y="63"/>
                  </a:cxn>
                  <a:cxn ang="0">
                    <a:pos x="32" y="78"/>
                  </a:cxn>
                  <a:cxn ang="0">
                    <a:pos x="27" y="96"/>
                  </a:cxn>
                  <a:cxn ang="0">
                    <a:pos x="27" y="105"/>
                  </a:cxn>
                  <a:cxn ang="0">
                    <a:pos x="33" y="108"/>
                  </a:cxn>
                  <a:cxn ang="0">
                    <a:pos x="40" y="108"/>
                  </a:cxn>
                  <a:cxn ang="0">
                    <a:pos x="46" y="100"/>
                  </a:cxn>
                  <a:cxn ang="0">
                    <a:pos x="50" y="83"/>
                  </a:cxn>
                  <a:cxn ang="0">
                    <a:pos x="52" y="66"/>
                  </a:cxn>
                  <a:cxn ang="0">
                    <a:pos x="49" y="50"/>
                  </a:cxn>
                  <a:cxn ang="0">
                    <a:pos x="46" y="35"/>
                  </a:cxn>
                  <a:cxn ang="0">
                    <a:pos x="39" y="22"/>
                  </a:cxn>
                  <a:cxn ang="0">
                    <a:pos x="31" y="11"/>
                  </a:cxn>
                  <a:cxn ang="0">
                    <a:pos x="20" y="5"/>
                  </a:cxn>
                  <a:cxn ang="0">
                    <a:pos x="9" y="0"/>
                  </a:cxn>
                </a:cxnLst>
                <a:rect l="0" t="0" r="r" b="b"/>
                <a:pathLst>
                  <a:path w="52" h="108">
                    <a:moveTo>
                      <a:pt x="9" y="0"/>
                    </a:moveTo>
                    <a:lnTo>
                      <a:pt x="2" y="1"/>
                    </a:lnTo>
                    <a:lnTo>
                      <a:pt x="0" y="7"/>
                    </a:lnTo>
                    <a:lnTo>
                      <a:pt x="0" y="13"/>
                    </a:lnTo>
                    <a:lnTo>
                      <a:pt x="3" y="16"/>
                    </a:lnTo>
                    <a:lnTo>
                      <a:pt x="9" y="18"/>
                    </a:lnTo>
                    <a:lnTo>
                      <a:pt x="15" y="24"/>
                    </a:lnTo>
                    <a:lnTo>
                      <a:pt x="22" y="31"/>
                    </a:lnTo>
                    <a:lnTo>
                      <a:pt x="27" y="40"/>
                    </a:lnTo>
                    <a:lnTo>
                      <a:pt x="31" y="51"/>
                    </a:lnTo>
                    <a:lnTo>
                      <a:pt x="33" y="63"/>
                    </a:lnTo>
                    <a:lnTo>
                      <a:pt x="32" y="78"/>
                    </a:lnTo>
                    <a:lnTo>
                      <a:pt x="27" y="96"/>
                    </a:lnTo>
                    <a:lnTo>
                      <a:pt x="27" y="105"/>
                    </a:lnTo>
                    <a:lnTo>
                      <a:pt x="33" y="108"/>
                    </a:lnTo>
                    <a:lnTo>
                      <a:pt x="40" y="108"/>
                    </a:lnTo>
                    <a:lnTo>
                      <a:pt x="46" y="100"/>
                    </a:lnTo>
                    <a:lnTo>
                      <a:pt x="50" y="83"/>
                    </a:lnTo>
                    <a:lnTo>
                      <a:pt x="52" y="66"/>
                    </a:lnTo>
                    <a:lnTo>
                      <a:pt x="49" y="50"/>
                    </a:lnTo>
                    <a:lnTo>
                      <a:pt x="46" y="35"/>
                    </a:lnTo>
                    <a:lnTo>
                      <a:pt x="39" y="22"/>
                    </a:lnTo>
                    <a:lnTo>
                      <a:pt x="31" y="11"/>
                    </a:lnTo>
                    <a:lnTo>
                      <a:pt x="20" y="5"/>
                    </a:lnTo>
                    <a:lnTo>
                      <a:pt x="9" y="0"/>
                    </a:lnTo>
                    <a:close/>
                  </a:path>
                </a:pathLst>
              </a:custGeom>
              <a:solidFill>
                <a:srgbClr val="FF0000"/>
              </a:solidFill>
              <a:ln w="9525">
                <a:noFill/>
                <a:round/>
                <a:headEnd/>
                <a:tailEnd/>
              </a:ln>
              <a:effectLst>
                <a:outerShdw blurRad="63500" dist="38099" dir="2700000" algn="ctr" rotWithShape="0">
                  <a:schemeClr val="bg1">
                    <a:alpha val="74998"/>
                  </a:schemeClr>
                </a:outerShdw>
              </a:effectLst>
            </p:spPr>
            <p:txBody>
              <a:bodyPr>
                <a:prstTxWarp prst="textNoShape">
                  <a:avLst/>
                </a:prstTxWarp>
              </a:bodyPr>
              <a:lstStyle/>
              <a:p>
                <a:endParaRPr lang="en-US"/>
              </a:p>
            </p:txBody>
          </p:sp>
        </p:grpSp>
        <p:sp>
          <p:nvSpPr>
            <p:cNvPr id="6175" name="Line 31"/>
            <p:cNvSpPr>
              <a:spLocks noChangeShapeType="1"/>
            </p:cNvSpPr>
            <p:nvPr/>
          </p:nvSpPr>
          <p:spPr bwMode="auto">
            <a:xfrm>
              <a:off x="967" y="2778"/>
              <a:ext cx="0" cy="74"/>
            </a:xfrm>
            <a:prstGeom prst="line">
              <a:avLst/>
            </a:prstGeom>
            <a:noFill/>
            <a:ln w="38100">
              <a:solidFill>
                <a:schemeClr val="tx1"/>
              </a:solidFill>
              <a:round/>
              <a:headEnd type="none" w="sm" len="sm"/>
              <a:tailEnd type="none" w="sm" len="sm"/>
            </a:ln>
            <a:effectLst>
              <a:outerShdw blurRad="63500" dist="38099" dir="2700000" algn="ctr" rotWithShape="0">
                <a:schemeClr val="bg1">
                  <a:alpha val="74998"/>
                </a:schemeClr>
              </a:outerShdw>
            </a:effectLst>
          </p:spPr>
          <p:txBody>
            <a:bodyPr wrap="none" anchor="ctr">
              <a:prstTxWarp prst="textNoShape">
                <a:avLst/>
              </a:prstTxWarp>
            </a:bodyPr>
            <a:lstStyle/>
            <a:p>
              <a:endParaRPr lang="en-US"/>
            </a:p>
          </p:txBody>
        </p:sp>
      </p:grpSp>
      <p:sp>
        <p:nvSpPr>
          <p:cNvPr id="6177" name="Line 33"/>
          <p:cNvSpPr>
            <a:spLocks noChangeShapeType="1"/>
          </p:cNvSpPr>
          <p:nvPr/>
        </p:nvSpPr>
        <p:spPr bwMode="auto">
          <a:xfrm flipV="1">
            <a:off x="4862513" y="1169988"/>
            <a:ext cx="14287" cy="1692275"/>
          </a:xfrm>
          <a:prstGeom prst="line">
            <a:avLst/>
          </a:prstGeom>
          <a:noFill/>
          <a:ln w="38100">
            <a:solidFill>
              <a:schemeClr val="tx2"/>
            </a:solidFill>
            <a:round/>
            <a:headEnd type="none" w="sm" len="sm"/>
            <a:tailEnd type="none" w="sm" len="sm"/>
          </a:ln>
          <a:effectLst>
            <a:outerShdw blurRad="63500" dist="38099" dir="2700000" algn="ctr" rotWithShape="0">
              <a:schemeClr val="bg1">
                <a:alpha val="74998"/>
              </a:schemeClr>
            </a:outerShdw>
          </a:effectLst>
        </p:spPr>
        <p:txBody>
          <a:bodyPr wrap="none" anchor="ctr">
            <a:prstTxWarp prst="textNoShape">
              <a:avLst/>
            </a:prstTxWarp>
          </a:bodyPr>
          <a:lstStyle/>
          <a:p>
            <a:endParaRPr lang="en-US"/>
          </a:p>
        </p:txBody>
      </p:sp>
      <p:sp>
        <p:nvSpPr>
          <p:cNvPr id="6178" name="Line 34"/>
          <p:cNvSpPr>
            <a:spLocks noChangeShapeType="1"/>
          </p:cNvSpPr>
          <p:nvPr/>
        </p:nvSpPr>
        <p:spPr bwMode="auto">
          <a:xfrm flipV="1">
            <a:off x="4551363" y="1444625"/>
            <a:ext cx="588962" cy="198438"/>
          </a:xfrm>
          <a:prstGeom prst="line">
            <a:avLst/>
          </a:prstGeom>
          <a:noFill/>
          <a:ln w="38100">
            <a:solidFill>
              <a:schemeClr val="tx2"/>
            </a:solidFill>
            <a:round/>
            <a:headEnd type="none" w="sm" len="sm"/>
            <a:tailEnd type="none" w="sm" len="sm"/>
          </a:ln>
          <a:effectLst>
            <a:outerShdw blurRad="63500" dist="38099" dir="2700000" algn="ctr" rotWithShape="0">
              <a:schemeClr val="bg1">
                <a:alpha val="74998"/>
              </a:schemeClr>
            </a:outerShdw>
          </a:effectLst>
        </p:spPr>
        <p:txBody>
          <a:bodyPr wrap="none" anchor="ctr">
            <a:prstTxWarp prst="textNoShape">
              <a:avLst/>
            </a:prstTxWarp>
          </a:bodyPr>
          <a:lstStyle/>
          <a:p>
            <a:endParaRPr lang="en-US"/>
          </a:p>
        </p:txBody>
      </p:sp>
      <p:sp>
        <p:nvSpPr>
          <p:cNvPr id="6179" name="Freeform 35"/>
          <p:cNvSpPr>
            <a:spLocks/>
          </p:cNvSpPr>
          <p:nvPr/>
        </p:nvSpPr>
        <p:spPr bwMode="auto">
          <a:xfrm rot="-1635104">
            <a:off x="3048000" y="1884363"/>
            <a:ext cx="1763713" cy="301625"/>
          </a:xfrm>
          <a:custGeom>
            <a:avLst/>
            <a:gdLst/>
            <a:ahLst/>
            <a:cxnLst>
              <a:cxn ang="0">
                <a:pos x="1984" y="56"/>
              </a:cxn>
              <a:cxn ang="0">
                <a:pos x="1632" y="144"/>
              </a:cxn>
              <a:cxn ang="0">
                <a:pos x="1248" y="184"/>
              </a:cxn>
              <a:cxn ang="0">
                <a:pos x="872" y="176"/>
              </a:cxn>
              <a:cxn ang="0">
                <a:pos x="400" y="136"/>
              </a:cxn>
              <a:cxn ang="0">
                <a:pos x="144" y="80"/>
              </a:cxn>
              <a:cxn ang="0">
                <a:pos x="0" y="0"/>
              </a:cxn>
            </a:cxnLst>
            <a:rect l="0" t="0" r="r" b="b"/>
            <a:pathLst>
              <a:path w="1984" h="189">
                <a:moveTo>
                  <a:pt x="1984" y="56"/>
                </a:moveTo>
                <a:cubicBezTo>
                  <a:pt x="1869" y="89"/>
                  <a:pt x="1755" y="123"/>
                  <a:pt x="1632" y="144"/>
                </a:cubicBezTo>
                <a:cubicBezTo>
                  <a:pt x="1509" y="165"/>
                  <a:pt x="1375" y="179"/>
                  <a:pt x="1248" y="184"/>
                </a:cubicBezTo>
                <a:cubicBezTo>
                  <a:pt x="1121" y="189"/>
                  <a:pt x="1013" y="184"/>
                  <a:pt x="872" y="176"/>
                </a:cubicBezTo>
                <a:cubicBezTo>
                  <a:pt x="731" y="168"/>
                  <a:pt x="521" y="152"/>
                  <a:pt x="400" y="136"/>
                </a:cubicBezTo>
                <a:cubicBezTo>
                  <a:pt x="279" y="120"/>
                  <a:pt x="211" y="103"/>
                  <a:pt x="144" y="80"/>
                </a:cubicBezTo>
                <a:cubicBezTo>
                  <a:pt x="77" y="57"/>
                  <a:pt x="30" y="17"/>
                  <a:pt x="0" y="0"/>
                </a:cubicBezTo>
              </a:path>
            </a:pathLst>
          </a:custGeom>
          <a:noFill/>
          <a:ln w="38100" cap="flat" cmpd="sng">
            <a:solidFill>
              <a:schemeClr val="tx2"/>
            </a:solidFill>
            <a:prstDash val="solid"/>
            <a:round/>
            <a:headEnd type="none" w="sm" len="sm"/>
            <a:tailEnd type="none" w="sm" len="sm"/>
          </a:ln>
          <a:effectLst>
            <a:outerShdw blurRad="63500" dist="38099" dir="2700000" algn="ctr" rotWithShape="0">
              <a:schemeClr val="bg1">
                <a:alpha val="74998"/>
              </a:schemeClr>
            </a:outerShdw>
          </a:effectLst>
        </p:spPr>
        <p:txBody>
          <a:bodyPr wrap="none" anchor="ctr">
            <a:prstTxWarp prst="textNoShape">
              <a:avLst/>
            </a:prstTxWarp>
          </a:bodyPr>
          <a:lstStyle/>
          <a:p>
            <a:endParaRPr lang="en-US"/>
          </a:p>
        </p:txBody>
      </p:sp>
      <p:sp>
        <p:nvSpPr>
          <p:cNvPr id="6180" name="Text Box 36"/>
          <p:cNvSpPr txBox="1">
            <a:spLocks noChangeArrowheads="1"/>
          </p:cNvSpPr>
          <p:nvPr/>
        </p:nvSpPr>
        <p:spPr bwMode="auto">
          <a:xfrm>
            <a:off x="1195388" y="995363"/>
            <a:ext cx="1247775" cy="304800"/>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prstTxWarp prst="textNoShape">
              <a:avLst/>
            </a:prstTxWarp>
            <a:spAutoFit/>
          </a:bodyPr>
          <a:lstStyle/>
          <a:p>
            <a:pPr eaLnBrk="0" hangingPunct="0"/>
            <a:r>
              <a:rPr lang="en-US" sz="1400" b="1" dirty="0">
                <a:solidFill>
                  <a:srgbClr val="D9D9D9"/>
                </a:solidFill>
                <a:ea typeface="Arial" pitchFamily="-109" charset="0"/>
                <a:cs typeface="Arial" pitchFamily="-109" charset="0"/>
              </a:rPr>
              <a:t>FBWA or 4G</a:t>
            </a:r>
          </a:p>
        </p:txBody>
      </p:sp>
      <p:pic>
        <p:nvPicPr>
          <p:cNvPr id="6181" name="Picture 37" descr="MCj03518570000[1]"/>
          <p:cNvPicPr>
            <a:picLocks noChangeAspect="1" noChangeArrowheads="1"/>
          </p:cNvPicPr>
          <p:nvPr/>
        </p:nvPicPr>
        <p:blipFill>
          <a:blip r:embed="rId5"/>
          <a:srcRect/>
          <a:stretch>
            <a:fillRect/>
          </a:stretch>
        </p:blipFill>
        <p:spPr bwMode="auto">
          <a:xfrm rot="1330038">
            <a:off x="6613525" y="244475"/>
            <a:ext cx="1343025" cy="846138"/>
          </a:xfrm>
          <a:prstGeom prst="rect">
            <a:avLst/>
          </a:prstGeom>
          <a:solidFill>
            <a:srgbClr val="3366FF"/>
          </a:solidFill>
        </p:spPr>
      </p:pic>
      <p:pic>
        <p:nvPicPr>
          <p:cNvPr id="6182" name="Picture 38" descr="bl00128_"/>
          <p:cNvPicPr>
            <a:picLocks noChangeAspect="1" noChangeArrowheads="1"/>
          </p:cNvPicPr>
          <p:nvPr/>
        </p:nvPicPr>
        <p:blipFill>
          <a:blip r:embed="rId6"/>
          <a:srcRect/>
          <a:stretch>
            <a:fillRect/>
          </a:stretch>
        </p:blipFill>
        <p:spPr bwMode="auto">
          <a:xfrm flipH="1">
            <a:off x="455613" y="1695450"/>
            <a:ext cx="2952750" cy="1560513"/>
          </a:xfrm>
          <a:prstGeom prst="rect">
            <a:avLst/>
          </a:prstGeom>
          <a:noFill/>
        </p:spPr>
      </p:pic>
      <p:sp>
        <p:nvSpPr>
          <p:cNvPr id="6183" name="Text Box 39"/>
          <p:cNvSpPr txBox="1">
            <a:spLocks noChangeArrowheads="1"/>
          </p:cNvSpPr>
          <p:nvPr/>
        </p:nvSpPr>
        <p:spPr bwMode="auto">
          <a:xfrm>
            <a:off x="3565525" y="1839913"/>
            <a:ext cx="623888" cy="304800"/>
          </a:xfrm>
          <a:prstGeom prst="rect">
            <a:avLst/>
          </a:prstGeom>
          <a:noFill/>
          <a:ln w="9525">
            <a:noFill/>
            <a:miter lim="800000"/>
            <a:headEnd/>
            <a:tailEnd/>
          </a:ln>
          <a:effectLst/>
        </p:spPr>
        <p:txBody>
          <a:bodyPr>
            <a:prstTxWarp prst="textNoShape">
              <a:avLst/>
            </a:prstTxWarp>
            <a:spAutoFit/>
          </a:bodyPr>
          <a:lstStyle/>
          <a:p>
            <a:pPr algn="ctr"/>
            <a:r>
              <a:rPr lang="en-US" sz="1400" b="1" dirty="0">
                <a:solidFill>
                  <a:schemeClr val="tx1">
                    <a:lumMod val="85000"/>
                  </a:schemeClr>
                </a:solidFill>
                <a:ea typeface="Arial" pitchFamily="-109" charset="0"/>
                <a:cs typeface="Arial" pitchFamily="-109" charset="0"/>
              </a:rPr>
              <a:t>BPL</a:t>
            </a:r>
          </a:p>
        </p:txBody>
      </p:sp>
      <p:sp>
        <p:nvSpPr>
          <p:cNvPr id="6184" name="Freeform 40"/>
          <p:cNvSpPr>
            <a:spLocks/>
          </p:cNvSpPr>
          <p:nvPr/>
        </p:nvSpPr>
        <p:spPr bwMode="auto">
          <a:xfrm rot="-1776741">
            <a:off x="3252788" y="2165350"/>
            <a:ext cx="1763712" cy="282575"/>
          </a:xfrm>
          <a:custGeom>
            <a:avLst/>
            <a:gdLst/>
            <a:ahLst/>
            <a:cxnLst>
              <a:cxn ang="0">
                <a:pos x="1984" y="56"/>
              </a:cxn>
              <a:cxn ang="0">
                <a:pos x="1632" y="144"/>
              </a:cxn>
              <a:cxn ang="0">
                <a:pos x="1248" y="184"/>
              </a:cxn>
              <a:cxn ang="0">
                <a:pos x="872" y="176"/>
              </a:cxn>
              <a:cxn ang="0">
                <a:pos x="400" y="136"/>
              </a:cxn>
              <a:cxn ang="0">
                <a:pos x="144" y="80"/>
              </a:cxn>
              <a:cxn ang="0">
                <a:pos x="0" y="0"/>
              </a:cxn>
            </a:cxnLst>
            <a:rect l="0" t="0" r="r" b="b"/>
            <a:pathLst>
              <a:path w="1984" h="189">
                <a:moveTo>
                  <a:pt x="1984" y="56"/>
                </a:moveTo>
                <a:cubicBezTo>
                  <a:pt x="1869" y="89"/>
                  <a:pt x="1755" y="123"/>
                  <a:pt x="1632" y="144"/>
                </a:cubicBezTo>
                <a:cubicBezTo>
                  <a:pt x="1509" y="165"/>
                  <a:pt x="1375" y="179"/>
                  <a:pt x="1248" y="184"/>
                </a:cubicBezTo>
                <a:cubicBezTo>
                  <a:pt x="1121" y="189"/>
                  <a:pt x="1013" y="184"/>
                  <a:pt x="872" y="176"/>
                </a:cubicBezTo>
                <a:cubicBezTo>
                  <a:pt x="731" y="168"/>
                  <a:pt x="521" y="152"/>
                  <a:pt x="400" y="136"/>
                </a:cubicBezTo>
                <a:cubicBezTo>
                  <a:pt x="279" y="120"/>
                  <a:pt x="211" y="103"/>
                  <a:pt x="144" y="80"/>
                </a:cubicBezTo>
                <a:cubicBezTo>
                  <a:pt x="77" y="57"/>
                  <a:pt x="30" y="17"/>
                  <a:pt x="0" y="0"/>
                </a:cubicBezTo>
              </a:path>
            </a:pathLst>
          </a:custGeom>
          <a:noFill/>
          <a:ln w="38100" cap="flat" cmpd="sng">
            <a:solidFill>
              <a:schemeClr val="tx2"/>
            </a:solidFill>
            <a:prstDash val="solid"/>
            <a:round/>
            <a:headEnd type="none" w="sm" len="sm"/>
            <a:tailEnd type="none" w="sm" len="sm"/>
          </a:ln>
          <a:effectLst>
            <a:outerShdw blurRad="63500" dist="38099" dir="2700000" algn="ctr" rotWithShape="0">
              <a:schemeClr val="bg1">
                <a:alpha val="74998"/>
              </a:schemeClr>
            </a:outerShdw>
          </a:effectLst>
        </p:spPr>
        <p:txBody>
          <a:bodyPr wrap="none" anchor="ctr">
            <a:prstTxWarp prst="textNoShape">
              <a:avLst/>
            </a:prstTxWarp>
          </a:bodyPr>
          <a:lstStyle/>
          <a:p>
            <a:endParaRPr lang="en-US"/>
          </a:p>
        </p:txBody>
      </p:sp>
      <p:sp>
        <p:nvSpPr>
          <p:cNvPr id="6185" name="Text Box 41"/>
          <p:cNvSpPr txBox="1">
            <a:spLocks noChangeArrowheads="1"/>
          </p:cNvSpPr>
          <p:nvPr/>
        </p:nvSpPr>
        <p:spPr bwMode="auto">
          <a:xfrm>
            <a:off x="3736975" y="2509838"/>
            <a:ext cx="803275" cy="304800"/>
          </a:xfrm>
          <a:prstGeom prst="rect">
            <a:avLst/>
          </a:prstGeom>
          <a:noFill/>
          <a:ln w="9525">
            <a:noFill/>
            <a:miter lim="800000"/>
            <a:headEnd/>
            <a:tailEnd/>
          </a:ln>
          <a:effectLst/>
        </p:spPr>
        <p:txBody>
          <a:bodyPr>
            <a:prstTxWarp prst="textNoShape">
              <a:avLst/>
            </a:prstTxWarp>
            <a:spAutoFit/>
          </a:bodyPr>
          <a:lstStyle/>
          <a:p>
            <a:pPr algn="ctr"/>
            <a:r>
              <a:rPr lang="en-US" sz="1400" b="1" dirty="0">
                <a:solidFill>
                  <a:schemeClr val="tx1">
                    <a:lumMod val="85000"/>
                  </a:schemeClr>
                </a:solidFill>
                <a:ea typeface="Arial" pitchFamily="-109" charset="0"/>
                <a:cs typeface="Arial" pitchFamily="-109" charset="0"/>
              </a:rPr>
              <a:t>DSL</a:t>
            </a:r>
          </a:p>
        </p:txBody>
      </p:sp>
      <p:sp>
        <p:nvSpPr>
          <p:cNvPr id="6186" name="Text Box 42"/>
          <p:cNvSpPr txBox="1">
            <a:spLocks noChangeArrowheads="1"/>
          </p:cNvSpPr>
          <p:nvPr/>
        </p:nvSpPr>
        <p:spPr bwMode="auto">
          <a:xfrm>
            <a:off x="1423988" y="3648075"/>
            <a:ext cx="758825" cy="304800"/>
          </a:xfrm>
          <a:prstGeom prst="rect">
            <a:avLst/>
          </a:prstGeom>
          <a:noFill/>
          <a:ln w="9525">
            <a:noFill/>
            <a:miter lim="800000"/>
            <a:headEnd/>
            <a:tailEnd/>
          </a:ln>
          <a:effectLst/>
        </p:spPr>
        <p:txBody>
          <a:bodyPr>
            <a:prstTxWarp prst="textNoShape">
              <a:avLst/>
            </a:prstTxWarp>
            <a:spAutoFit/>
          </a:bodyPr>
          <a:lstStyle/>
          <a:p>
            <a:pPr algn="ctr"/>
            <a:r>
              <a:rPr lang="en-US" sz="1400" b="1">
                <a:solidFill>
                  <a:schemeClr val="tx2"/>
                </a:solidFill>
                <a:ea typeface="Arial" pitchFamily="-109" charset="0"/>
                <a:cs typeface="Arial" pitchFamily="-109" charset="0"/>
              </a:rPr>
              <a:t>HFC</a:t>
            </a:r>
          </a:p>
        </p:txBody>
      </p:sp>
      <p:sp>
        <p:nvSpPr>
          <p:cNvPr id="6187" name="Text Box 43"/>
          <p:cNvSpPr txBox="1">
            <a:spLocks noChangeArrowheads="1"/>
          </p:cNvSpPr>
          <p:nvPr/>
        </p:nvSpPr>
        <p:spPr bwMode="auto">
          <a:xfrm>
            <a:off x="5689600" y="2781300"/>
            <a:ext cx="488950" cy="304800"/>
          </a:xfrm>
          <a:prstGeom prst="rect">
            <a:avLst/>
          </a:prstGeom>
          <a:noFill/>
          <a:ln w="9525">
            <a:noFill/>
            <a:miter lim="800000"/>
            <a:headEnd/>
            <a:tailEnd/>
          </a:ln>
          <a:effectLst/>
        </p:spPr>
        <p:txBody>
          <a:bodyPr>
            <a:prstTxWarp prst="textNoShape">
              <a:avLst/>
            </a:prstTxWarp>
            <a:spAutoFit/>
          </a:bodyPr>
          <a:lstStyle/>
          <a:p>
            <a:pPr algn="ctr"/>
            <a:r>
              <a:rPr lang="en-US" sz="1400" b="1">
                <a:solidFill>
                  <a:schemeClr val="tx2"/>
                </a:solidFill>
                <a:ea typeface="Arial" pitchFamily="-109" charset="0"/>
                <a:cs typeface="Arial" pitchFamily="-109" charset="0"/>
              </a:rPr>
              <a:t>4G</a:t>
            </a:r>
          </a:p>
        </p:txBody>
      </p:sp>
      <p:sp>
        <p:nvSpPr>
          <p:cNvPr id="6188" name="Text Box 44"/>
          <p:cNvSpPr txBox="1">
            <a:spLocks noChangeArrowheads="1"/>
          </p:cNvSpPr>
          <p:nvPr/>
        </p:nvSpPr>
        <p:spPr bwMode="auto">
          <a:xfrm>
            <a:off x="395288" y="4122738"/>
            <a:ext cx="2433637" cy="1169551"/>
          </a:xfrm>
          <a:prstGeom prst="rect">
            <a:avLst/>
          </a:prstGeom>
          <a:noFill/>
          <a:ln w="9525">
            <a:noFill/>
            <a:miter lim="800000"/>
            <a:headEnd/>
            <a:tailEnd/>
          </a:ln>
          <a:effectLst/>
        </p:spPr>
        <p:txBody>
          <a:bodyPr>
            <a:prstTxWarp prst="textNoShape">
              <a:avLst/>
            </a:prstTxWarp>
            <a:spAutoFit/>
          </a:bodyPr>
          <a:lstStyle/>
          <a:p>
            <a:r>
              <a:rPr lang="en-US" sz="1400" b="1">
                <a:solidFill>
                  <a:schemeClr val="accent5">
                    <a:lumMod val="75000"/>
                  </a:schemeClr>
                </a:solidFill>
                <a:ea typeface="Arial" pitchFamily="-109" charset="0"/>
                <a:cs typeface="Arial" pitchFamily="-109" charset="0"/>
              </a:rPr>
              <a:t>Digital </a:t>
            </a:r>
          </a:p>
          <a:p>
            <a:r>
              <a:rPr lang="en-US" sz="1400" b="1">
                <a:solidFill>
                  <a:schemeClr val="accent5">
                    <a:lumMod val="75000"/>
                  </a:schemeClr>
                </a:solidFill>
                <a:ea typeface="Arial" pitchFamily="-109" charset="0"/>
                <a:cs typeface="Arial" pitchFamily="-109" charset="0"/>
              </a:rPr>
              <a:t>Subscriber Line</a:t>
            </a:r>
          </a:p>
          <a:p>
            <a:pPr>
              <a:buFontTx/>
              <a:buChar char="•"/>
            </a:pPr>
            <a:r>
              <a:rPr lang="en-US" sz="1400">
                <a:solidFill>
                  <a:schemeClr val="accent5">
                    <a:lumMod val="75000"/>
                  </a:schemeClr>
                </a:solidFill>
                <a:ea typeface="Arial" pitchFamily="-109" charset="0"/>
                <a:cs typeface="Arial" pitchFamily="-109" charset="0"/>
              </a:rPr>
              <a:t>Telco or ILEC</a:t>
            </a:r>
          </a:p>
          <a:p>
            <a:pPr>
              <a:buFontTx/>
              <a:buChar char="•"/>
            </a:pPr>
            <a:r>
              <a:rPr lang="en-US" sz="1400">
                <a:solidFill>
                  <a:schemeClr val="accent5">
                    <a:lumMod val="75000"/>
                  </a:schemeClr>
                </a:solidFill>
                <a:ea typeface="Arial" pitchFamily="-109" charset="0"/>
                <a:cs typeface="Arial" pitchFamily="-109" charset="0"/>
              </a:rPr>
              <a:t>10s of Mbps </a:t>
            </a:r>
          </a:p>
          <a:p>
            <a:pPr>
              <a:buFontTx/>
              <a:buChar char="•"/>
            </a:pPr>
            <a:r>
              <a:rPr lang="en-US" sz="1400">
                <a:solidFill>
                  <a:schemeClr val="accent5">
                    <a:lumMod val="75000"/>
                  </a:schemeClr>
                </a:solidFill>
                <a:ea typeface="Arial" pitchFamily="-109" charset="0"/>
                <a:cs typeface="Arial" pitchFamily="-109" charset="0"/>
              </a:rPr>
              <a:t>Entertainment, data, voice</a:t>
            </a:r>
          </a:p>
        </p:txBody>
      </p:sp>
      <p:sp>
        <p:nvSpPr>
          <p:cNvPr id="6189" name="Text Box 45"/>
          <p:cNvSpPr txBox="1">
            <a:spLocks noChangeArrowheads="1"/>
          </p:cNvSpPr>
          <p:nvPr/>
        </p:nvSpPr>
        <p:spPr bwMode="auto">
          <a:xfrm>
            <a:off x="2830513" y="5372100"/>
            <a:ext cx="2146742" cy="954107"/>
          </a:xfrm>
          <a:prstGeom prst="rect">
            <a:avLst/>
          </a:prstGeom>
          <a:noFill/>
          <a:ln w="9525">
            <a:noFill/>
            <a:miter lim="800000"/>
            <a:headEnd/>
            <a:tailEnd/>
          </a:ln>
          <a:effectLst/>
        </p:spPr>
        <p:txBody>
          <a:bodyPr wrap="none">
            <a:prstTxWarp prst="textNoShape">
              <a:avLst/>
            </a:prstTxWarp>
            <a:spAutoFit/>
          </a:bodyPr>
          <a:lstStyle/>
          <a:p>
            <a:r>
              <a:rPr lang="en-US" sz="1400" b="1">
                <a:solidFill>
                  <a:schemeClr val="accent5">
                    <a:lumMod val="75000"/>
                  </a:schemeClr>
                </a:solidFill>
                <a:ea typeface="Arial" pitchFamily="-109" charset="0"/>
                <a:cs typeface="Arial" pitchFamily="-109" charset="0"/>
              </a:rPr>
              <a:t>Broadband Power Line</a:t>
            </a:r>
          </a:p>
          <a:p>
            <a:pPr>
              <a:buFontTx/>
              <a:buChar char="•"/>
            </a:pPr>
            <a:r>
              <a:rPr lang="en-US" sz="1400">
                <a:solidFill>
                  <a:schemeClr val="accent5">
                    <a:lumMod val="75000"/>
                  </a:schemeClr>
                </a:solidFill>
                <a:ea typeface="Arial" pitchFamily="-109" charset="0"/>
                <a:cs typeface="Arial" pitchFamily="-109" charset="0"/>
              </a:rPr>
              <a:t>PowerCo</a:t>
            </a:r>
          </a:p>
          <a:p>
            <a:pPr>
              <a:buFontTx/>
              <a:buChar char="•"/>
            </a:pPr>
            <a:r>
              <a:rPr lang="en-US" sz="1400">
                <a:solidFill>
                  <a:schemeClr val="accent5">
                    <a:lumMod val="75000"/>
                  </a:schemeClr>
                </a:solidFill>
                <a:ea typeface="Arial" pitchFamily="-109" charset="0"/>
                <a:cs typeface="Arial" pitchFamily="-109" charset="0"/>
              </a:rPr>
              <a:t>Data, voice</a:t>
            </a:r>
          </a:p>
          <a:p>
            <a:pPr>
              <a:buFontTx/>
              <a:buChar char="•"/>
            </a:pPr>
            <a:r>
              <a:rPr lang="en-US" sz="1400">
                <a:solidFill>
                  <a:schemeClr val="accent5">
                    <a:lumMod val="75000"/>
                  </a:schemeClr>
                </a:solidFill>
                <a:ea typeface="Arial" pitchFamily="-109" charset="0"/>
                <a:cs typeface="Arial" pitchFamily="-109" charset="0"/>
              </a:rPr>
              <a:t>~few Mbps</a:t>
            </a:r>
          </a:p>
        </p:txBody>
      </p:sp>
      <p:sp>
        <p:nvSpPr>
          <p:cNvPr id="6190" name="Text Box 46"/>
          <p:cNvSpPr txBox="1">
            <a:spLocks noChangeArrowheads="1"/>
          </p:cNvSpPr>
          <p:nvPr/>
        </p:nvSpPr>
        <p:spPr bwMode="auto">
          <a:xfrm>
            <a:off x="4905375" y="4175125"/>
            <a:ext cx="2408238" cy="1384995"/>
          </a:xfrm>
          <a:prstGeom prst="rect">
            <a:avLst/>
          </a:prstGeom>
          <a:noFill/>
          <a:ln w="9525">
            <a:noFill/>
            <a:miter lim="800000"/>
            <a:headEnd/>
            <a:tailEnd/>
          </a:ln>
          <a:effectLst/>
        </p:spPr>
        <p:txBody>
          <a:bodyPr>
            <a:prstTxWarp prst="textNoShape">
              <a:avLst/>
            </a:prstTxWarp>
            <a:spAutoFit/>
          </a:bodyPr>
          <a:lstStyle/>
          <a:p>
            <a:r>
              <a:rPr lang="en-US" sz="1400" b="1">
                <a:solidFill>
                  <a:schemeClr val="accent5">
                    <a:lumMod val="75000"/>
                  </a:schemeClr>
                </a:solidFill>
                <a:ea typeface="Arial" pitchFamily="-109" charset="0"/>
                <a:cs typeface="Arial" pitchFamily="-109" charset="0"/>
              </a:rPr>
              <a:t>Fixed Broadband Wireless Access</a:t>
            </a:r>
          </a:p>
          <a:p>
            <a:pPr>
              <a:buFontTx/>
              <a:buChar char="•"/>
            </a:pPr>
            <a:r>
              <a:rPr lang="en-US" sz="1400">
                <a:solidFill>
                  <a:schemeClr val="accent5">
                    <a:lumMod val="75000"/>
                  </a:schemeClr>
                </a:solidFill>
                <a:ea typeface="Arial" pitchFamily="-109" charset="0"/>
                <a:cs typeface="Arial" pitchFamily="-109" charset="0"/>
              </a:rPr>
              <a:t>Wireless ISP</a:t>
            </a:r>
          </a:p>
          <a:p>
            <a:pPr>
              <a:buFontTx/>
              <a:buChar char="•"/>
            </a:pPr>
            <a:r>
              <a:rPr lang="en-US" sz="1400">
                <a:solidFill>
                  <a:schemeClr val="accent5">
                    <a:lumMod val="75000"/>
                  </a:schemeClr>
                </a:solidFill>
                <a:ea typeface="Arial" pitchFamily="-109" charset="0"/>
                <a:cs typeface="Arial" pitchFamily="-109" charset="0"/>
              </a:rPr>
              <a:t>WiMAX or LTE: </a:t>
            </a:r>
          </a:p>
          <a:p>
            <a:pPr lvl="1"/>
            <a:r>
              <a:rPr lang="en-US" sz="1400">
                <a:solidFill>
                  <a:schemeClr val="accent5">
                    <a:lumMod val="75000"/>
                  </a:schemeClr>
                </a:solidFill>
                <a:ea typeface="Arial" pitchFamily="-109" charset="0"/>
                <a:cs typeface="Arial" pitchFamily="-109" charset="0"/>
              </a:rPr>
              <a:t>-10s of Mbps</a:t>
            </a:r>
          </a:p>
          <a:p>
            <a:pPr>
              <a:buFontTx/>
              <a:buChar char="•"/>
            </a:pPr>
            <a:r>
              <a:rPr lang="en-US" sz="1400">
                <a:solidFill>
                  <a:schemeClr val="accent5">
                    <a:lumMod val="75000"/>
                  </a:schemeClr>
                </a:solidFill>
                <a:ea typeface="Arial" pitchFamily="-109" charset="0"/>
                <a:cs typeface="Arial" pitchFamily="-109" charset="0"/>
              </a:rPr>
              <a:t>Satellite: few Mbps </a:t>
            </a:r>
          </a:p>
        </p:txBody>
      </p:sp>
      <p:sp>
        <p:nvSpPr>
          <p:cNvPr id="6191" name="Text Box 47"/>
          <p:cNvSpPr txBox="1">
            <a:spLocks noChangeArrowheads="1"/>
          </p:cNvSpPr>
          <p:nvPr/>
        </p:nvSpPr>
        <p:spPr bwMode="auto">
          <a:xfrm>
            <a:off x="6769100" y="4187825"/>
            <a:ext cx="2082800" cy="954107"/>
          </a:xfrm>
          <a:prstGeom prst="rect">
            <a:avLst/>
          </a:prstGeom>
          <a:noFill/>
          <a:ln w="9525">
            <a:noFill/>
            <a:miter lim="800000"/>
            <a:headEnd/>
            <a:tailEnd/>
          </a:ln>
          <a:effectLst/>
        </p:spPr>
        <p:txBody>
          <a:bodyPr>
            <a:prstTxWarp prst="textNoShape">
              <a:avLst/>
            </a:prstTxWarp>
            <a:spAutoFit/>
          </a:bodyPr>
          <a:lstStyle/>
          <a:p>
            <a:r>
              <a:rPr lang="en-US" sz="1400" b="1">
                <a:solidFill>
                  <a:schemeClr val="accent5">
                    <a:lumMod val="75000"/>
                  </a:schemeClr>
                </a:solidFill>
                <a:ea typeface="Arial" pitchFamily="-109" charset="0"/>
                <a:cs typeface="Arial" pitchFamily="-109" charset="0"/>
              </a:rPr>
              <a:t>4G/LTE</a:t>
            </a:r>
          </a:p>
          <a:p>
            <a:pPr>
              <a:buFontTx/>
              <a:buChar char="•"/>
            </a:pPr>
            <a:r>
              <a:rPr lang="en-US" sz="1400">
                <a:solidFill>
                  <a:schemeClr val="accent5">
                    <a:lumMod val="75000"/>
                  </a:schemeClr>
                </a:solidFill>
                <a:ea typeface="Arial" pitchFamily="-109" charset="0"/>
                <a:cs typeface="Arial" pitchFamily="-109" charset="0"/>
              </a:rPr>
              <a:t>Cellular operators</a:t>
            </a:r>
          </a:p>
          <a:p>
            <a:pPr>
              <a:buFontTx/>
              <a:buChar char="•"/>
            </a:pPr>
            <a:r>
              <a:rPr lang="en-US" sz="1400">
                <a:solidFill>
                  <a:schemeClr val="accent5">
                    <a:lumMod val="75000"/>
                  </a:schemeClr>
                </a:solidFill>
                <a:ea typeface="Arial" pitchFamily="-109" charset="0"/>
                <a:cs typeface="Arial" pitchFamily="-109" charset="0"/>
              </a:rPr>
              <a:t>5-10 Mbps (100 kph) </a:t>
            </a:r>
          </a:p>
          <a:p>
            <a:pPr>
              <a:buFontTx/>
              <a:buChar char="•"/>
            </a:pPr>
            <a:endParaRPr lang="en-US" sz="1400">
              <a:solidFill>
                <a:schemeClr val="accent5">
                  <a:lumMod val="75000"/>
                </a:schemeClr>
              </a:solidFill>
              <a:ea typeface="Arial" pitchFamily="-109" charset="0"/>
              <a:cs typeface="Arial" pitchFamily="-109" charset="0"/>
            </a:endParaRPr>
          </a:p>
        </p:txBody>
      </p:sp>
      <p:graphicFrame>
        <p:nvGraphicFramePr>
          <p:cNvPr id="6192" name="Object 48"/>
          <p:cNvGraphicFramePr>
            <a:graphicFrameLocks noChangeAspect="1"/>
          </p:cNvGraphicFramePr>
          <p:nvPr/>
        </p:nvGraphicFramePr>
        <p:xfrm>
          <a:off x="652463" y="976313"/>
          <a:ext cx="582612" cy="742950"/>
        </p:xfrm>
        <a:graphic>
          <a:graphicData uri="http://schemas.openxmlformats.org/presentationml/2006/ole">
            <mc:AlternateContent xmlns:mc="http://schemas.openxmlformats.org/markup-compatibility/2006">
              <mc:Choice xmlns:v="urn:schemas-microsoft-com:vml" Requires="v">
                <p:oleObj spid="_x0000_s6231" name="Bitmap Image" r:id="rId7" imgW="1800476" imgH="2295238" progId="">
                  <p:embed/>
                </p:oleObj>
              </mc:Choice>
              <mc:Fallback>
                <p:oleObj name="Bitmap Image" r:id="rId7" imgW="1800476" imgH="229523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63" y="976313"/>
                        <a:ext cx="582612" cy="74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93" name="Text Box 49"/>
          <p:cNvSpPr txBox="1">
            <a:spLocks noChangeArrowheads="1"/>
          </p:cNvSpPr>
          <p:nvPr/>
        </p:nvSpPr>
        <p:spPr bwMode="auto">
          <a:xfrm>
            <a:off x="417513" y="5365750"/>
            <a:ext cx="2408237" cy="954107"/>
          </a:xfrm>
          <a:prstGeom prst="rect">
            <a:avLst/>
          </a:prstGeom>
          <a:noFill/>
          <a:ln w="9525">
            <a:noFill/>
            <a:miter lim="800000"/>
            <a:headEnd/>
            <a:tailEnd/>
          </a:ln>
          <a:effectLst/>
        </p:spPr>
        <p:txBody>
          <a:bodyPr>
            <a:prstTxWarp prst="textNoShape">
              <a:avLst/>
            </a:prstTxWarp>
            <a:spAutoFit/>
          </a:bodyPr>
          <a:lstStyle/>
          <a:p>
            <a:r>
              <a:rPr lang="en-US" sz="1400" b="1" dirty="0">
                <a:solidFill>
                  <a:schemeClr val="accent5">
                    <a:lumMod val="75000"/>
                  </a:schemeClr>
                </a:solidFill>
                <a:ea typeface="Arial" pitchFamily="-109" charset="0"/>
                <a:cs typeface="Arial" pitchFamily="-109" charset="0"/>
              </a:rPr>
              <a:t>Hybrid Fiber Coax</a:t>
            </a:r>
          </a:p>
          <a:p>
            <a:pPr>
              <a:buFontTx/>
              <a:buChar char="•"/>
            </a:pPr>
            <a:r>
              <a:rPr lang="en-US" sz="1400" dirty="0" err="1">
                <a:solidFill>
                  <a:schemeClr val="accent5">
                    <a:lumMod val="75000"/>
                  </a:schemeClr>
                </a:solidFill>
                <a:ea typeface="Arial" pitchFamily="-109" charset="0"/>
                <a:cs typeface="Arial" pitchFamily="-109" charset="0"/>
              </a:rPr>
              <a:t>CableCo</a:t>
            </a:r>
            <a:r>
              <a:rPr lang="en-US" sz="1400" dirty="0">
                <a:solidFill>
                  <a:schemeClr val="accent5">
                    <a:lumMod val="75000"/>
                  </a:schemeClr>
                </a:solidFill>
                <a:ea typeface="Arial" pitchFamily="-109" charset="0"/>
                <a:cs typeface="Arial" pitchFamily="-109" charset="0"/>
              </a:rPr>
              <a:t> (MSO)</a:t>
            </a:r>
          </a:p>
          <a:p>
            <a:pPr>
              <a:buFontTx/>
              <a:buChar char="•"/>
            </a:pPr>
            <a:r>
              <a:rPr lang="en-US" sz="1400" dirty="0">
                <a:solidFill>
                  <a:schemeClr val="accent5">
                    <a:lumMod val="75000"/>
                  </a:schemeClr>
                </a:solidFill>
                <a:ea typeface="Arial" pitchFamily="-109" charset="0"/>
                <a:cs typeface="Arial" pitchFamily="-109" charset="0"/>
              </a:rPr>
              <a:t>Entertainment, data, voice</a:t>
            </a:r>
          </a:p>
          <a:p>
            <a:pPr>
              <a:buFontTx/>
              <a:buChar char="•"/>
            </a:pPr>
            <a:r>
              <a:rPr lang="en-US" sz="1400" dirty="0">
                <a:solidFill>
                  <a:schemeClr val="accent5">
                    <a:lumMod val="75000"/>
                  </a:schemeClr>
                </a:solidFill>
                <a:ea typeface="Arial" pitchFamily="-109" charset="0"/>
                <a:cs typeface="Arial" pitchFamily="-109" charset="0"/>
              </a:rPr>
              <a:t>10s of Mbps</a:t>
            </a:r>
          </a:p>
        </p:txBody>
      </p:sp>
      <p:sp>
        <p:nvSpPr>
          <p:cNvPr id="6195" name="Line 51"/>
          <p:cNvSpPr>
            <a:spLocks noChangeShapeType="1"/>
          </p:cNvSpPr>
          <p:nvPr/>
        </p:nvSpPr>
        <p:spPr bwMode="auto">
          <a:xfrm flipH="1" flipV="1">
            <a:off x="1219200" y="3200400"/>
            <a:ext cx="76200" cy="228600"/>
          </a:xfrm>
          <a:prstGeom prst="line">
            <a:avLst/>
          </a:prstGeom>
          <a:noFill/>
          <a:ln w="38100">
            <a:solidFill>
              <a:srgbClr val="0066FF"/>
            </a:solidFill>
            <a:round/>
            <a:headEnd type="none" w="sm" len="sm"/>
            <a:tailEnd type="none" w="sm" len="sm"/>
          </a:ln>
          <a:effectLst/>
        </p:spPr>
        <p:txBody>
          <a:bodyPr wrap="none" anchor="ctr">
            <a:prstTxWarp prst="textNoShape">
              <a:avLst/>
            </a:prstTxWarp>
          </a:bodyPr>
          <a:lstStyle/>
          <a:p>
            <a:endParaRPr lang="en-US"/>
          </a:p>
        </p:txBody>
      </p:sp>
      <p:sp>
        <p:nvSpPr>
          <p:cNvPr id="6196" name="Text Box 52"/>
          <p:cNvSpPr txBox="1">
            <a:spLocks noChangeArrowheads="1"/>
          </p:cNvSpPr>
          <p:nvPr/>
        </p:nvSpPr>
        <p:spPr bwMode="auto">
          <a:xfrm>
            <a:off x="3162300" y="3149600"/>
            <a:ext cx="1066800" cy="304800"/>
          </a:xfrm>
          <a:prstGeom prst="rect">
            <a:avLst/>
          </a:prstGeom>
          <a:noFill/>
          <a:ln w="9525">
            <a:noFill/>
            <a:miter lim="800000"/>
            <a:headEnd/>
            <a:tailEnd/>
          </a:ln>
          <a:effectLst/>
        </p:spPr>
        <p:txBody>
          <a:bodyPr>
            <a:prstTxWarp prst="textNoShape">
              <a:avLst/>
            </a:prstTxWarp>
            <a:spAutoFit/>
          </a:bodyPr>
          <a:lstStyle/>
          <a:p>
            <a:pPr algn="ctr"/>
            <a:r>
              <a:rPr lang="en-US" sz="1400" b="1">
                <a:solidFill>
                  <a:srgbClr val="0066FF"/>
                </a:solidFill>
                <a:ea typeface="Arial" pitchFamily="-109" charset="0"/>
                <a:cs typeface="Arial" pitchFamily="-109" charset="0"/>
              </a:rPr>
              <a:t>Fiber PON</a:t>
            </a:r>
          </a:p>
        </p:txBody>
      </p:sp>
      <p:sp>
        <p:nvSpPr>
          <p:cNvPr id="6197" name="Text Box 53"/>
          <p:cNvSpPr txBox="1">
            <a:spLocks noChangeArrowheads="1"/>
          </p:cNvSpPr>
          <p:nvPr/>
        </p:nvSpPr>
        <p:spPr bwMode="auto">
          <a:xfrm>
            <a:off x="2749550" y="4164013"/>
            <a:ext cx="1893888" cy="1169551"/>
          </a:xfrm>
          <a:prstGeom prst="rect">
            <a:avLst/>
          </a:prstGeom>
          <a:noFill/>
          <a:ln w="9525">
            <a:noFill/>
            <a:miter lim="800000"/>
            <a:headEnd/>
            <a:tailEnd/>
          </a:ln>
          <a:effectLst/>
        </p:spPr>
        <p:txBody>
          <a:bodyPr>
            <a:prstTxWarp prst="textNoShape">
              <a:avLst/>
            </a:prstTxWarp>
            <a:spAutoFit/>
          </a:bodyPr>
          <a:lstStyle/>
          <a:p>
            <a:r>
              <a:rPr lang="en-US" sz="1400" b="1">
                <a:solidFill>
                  <a:schemeClr val="accent5">
                    <a:lumMod val="75000"/>
                  </a:schemeClr>
                </a:solidFill>
                <a:ea typeface="Arial" pitchFamily="-109" charset="0"/>
                <a:cs typeface="Arial" pitchFamily="-109" charset="0"/>
              </a:rPr>
              <a:t>Fiber -- Passive </a:t>
            </a:r>
          </a:p>
          <a:p>
            <a:r>
              <a:rPr lang="en-US" sz="1400" b="1">
                <a:solidFill>
                  <a:schemeClr val="accent5">
                    <a:lumMod val="75000"/>
                  </a:schemeClr>
                </a:solidFill>
                <a:ea typeface="Arial" pitchFamily="-109" charset="0"/>
                <a:cs typeface="Arial" pitchFamily="-109" charset="0"/>
              </a:rPr>
              <a:t>Optical Network</a:t>
            </a:r>
          </a:p>
          <a:p>
            <a:pPr>
              <a:buFontTx/>
              <a:buChar char="•"/>
            </a:pPr>
            <a:r>
              <a:rPr lang="en-US" sz="1400">
                <a:solidFill>
                  <a:schemeClr val="accent5">
                    <a:lumMod val="75000"/>
                  </a:schemeClr>
                </a:solidFill>
                <a:ea typeface="Arial" pitchFamily="-109" charset="0"/>
                <a:cs typeface="Arial" pitchFamily="-109" charset="0"/>
              </a:rPr>
              <a:t>Telco or ILEC</a:t>
            </a:r>
          </a:p>
          <a:p>
            <a:pPr>
              <a:buFontTx/>
              <a:buChar char="•"/>
            </a:pPr>
            <a:r>
              <a:rPr lang="en-US" sz="1400">
                <a:solidFill>
                  <a:schemeClr val="accent5">
                    <a:lumMod val="75000"/>
                  </a:schemeClr>
                </a:solidFill>
                <a:ea typeface="Arial" pitchFamily="-109" charset="0"/>
                <a:cs typeface="Arial" pitchFamily="-109" charset="0"/>
              </a:rPr>
              <a:t>~75 Mb/s</a:t>
            </a:r>
          </a:p>
          <a:p>
            <a:pPr>
              <a:buFontTx/>
              <a:buChar char="•"/>
            </a:pPr>
            <a:r>
              <a:rPr lang="en-US" sz="1400">
                <a:solidFill>
                  <a:schemeClr val="accent5">
                    <a:lumMod val="75000"/>
                  </a:schemeClr>
                </a:solidFill>
                <a:ea typeface="Arial" pitchFamily="-109" charset="0"/>
                <a:cs typeface="Arial" pitchFamily="-109" charset="0"/>
              </a:rPr>
              <a:t>Futureproof?</a:t>
            </a:r>
          </a:p>
        </p:txBody>
      </p:sp>
      <p:sp>
        <p:nvSpPr>
          <p:cNvPr id="54" name="TextBox 53"/>
          <p:cNvSpPr txBox="1"/>
          <p:nvPr/>
        </p:nvSpPr>
        <p:spPr>
          <a:xfrm>
            <a:off x="0" y="6596390"/>
            <a:ext cx="2086967" cy="261610"/>
          </a:xfrm>
          <a:prstGeom prst="rect">
            <a:avLst/>
          </a:prstGeom>
          <a:noFill/>
        </p:spPr>
        <p:txBody>
          <a:bodyPr wrap="none" rtlCol="0">
            <a:spAutoFit/>
          </a:bodyPr>
          <a:lstStyle/>
          <a:p>
            <a:r>
              <a:rPr lang="en-US" sz="1100" dirty="0">
                <a:solidFill>
                  <a:schemeClr val="tx1">
                    <a:lumMod val="65000"/>
                  </a:schemeClr>
                </a:solidFill>
              </a:rPr>
              <a:t>Paul Henry (AT&amp;T), FCC 2009</a:t>
            </a:r>
          </a:p>
        </p:txBody>
      </p:sp>
      <p:sp>
        <p:nvSpPr>
          <p:cNvPr id="55" name="Oval Callout 54"/>
          <p:cNvSpPr/>
          <p:nvPr/>
        </p:nvSpPr>
        <p:spPr>
          <a:xfrm>
            <a:off x="5410200" y="1524000"/>
            <a:ext cx="1447800" cy="762000"/>
          </a:xfrm>
          <a:prstGeom prst="wedgeEllipseCallout">
            <a:avLst>
              <a:gd name="adj1" fmla="val -61135"/>
              <a:gd name="adj2" fmla="val 1390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accent3">
                    <a:lumMod val="50000"/>
                  </a:schemeClr>
                </a:solidFill>
              </a:rPr>
              <a:t>FTTHome</a:t>
            </a:r>
            <a:endParaRPr lang="en-US" sz="1200" dirty="0">
              <a:solidFill>
                <a:schemeClr val="accent3">
                  <a:lumMod val="50000"/>
                </a:schemeClr>
              </a:solidFill>
            </a:endParaRPr>
          </a:p>
          <a:p>
            <a:pPr algn="ctr"/>
            <a:r>
              <a:rPr lang="en-US" sz="1200" dirty="0" err="1">
                <a:solidFill>
                  <a:schemeClr val="accent3">
                    <a:lumMod val="50000"/>
                  </a:schemeClr>
                </a:solidFill>
              </a:rPr>
              <a:t>FTTCurb</a:t>
            </a:r>
            <a:endParaRPr lang="en-US" sz="1200" dirty="0">
              <a:solidFill>
                <a:schemeClr val="accent3">
                  <a:lumMod val="50000"/>
                </a:schemeClr>
              </a:solidFill>
            </a:endParaRPr>
          </a:p>
        </p:txBody>
      </p:sp>
    </p:spTree>
    <p:extLst>
      <p:ext uri="{BB962C8B-B14F-4D97-AF65-F5344CB8AC3E}">
        <p14:creationId xmlns:p14="http://schemas.microsoft.com/office/powerpoint/2010/main" val="2550625691"/>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EF8FEE0-900A-694B-BA97-EB0FAF9D9B80}"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8</a:t>
            </a:fld>
            <a:endParaRPr lang="en-US"/>
          </a:p>
        </p:txBody>
      </p:sp>
      <p:sp>
        <p:nvSpPr>
          <p:cNvPr id="2" name="Title 1"/>
          <p:cNvSpPr>
            <a:spLocks noGrp="1"/>
          </p:cNvSpPr>
          <p:nvPr>
            <p:ph type="title"/>
          </p:nvPr>
        </p:nvSpPr>
        <p:spPr/>
        <p:txBody>
          <a:bodyPr>
            <a:normAutofit/>
          </a:bodyPr>
          <a:lstStyle/>
          <a:p>
            <a:r>
              <a:rPr lang="en-US" dirty="0"/>
              <a:t>Who runs communication systems and networks?</a:t>
            </a:r>
          </a:p>
        </p:txBody>
      </p:sp>
      <p:sp>
        <p:nvSpPr>
          <p:cNvPr id="6" name="Rounded Rectangle 5"/>
          <p:cNvSpPr/>
          <p:nvPr/>
        </p:nvSpPr>
        <p:spPr>
          <a:xfrm>
            <a:off x="0" y="5541076"/>
            <a:ext cx="1741833" cy="131692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radio &amp; TV stations</a:t>
            </a:r>
          </a:p>
          <a:p>
            <a:pPr algn="ctr"/>
            <a:r>
              <a:rPr lang="en-US" sz="1050" dirty="0"/>
              <a:t>(1,784 TV, 15,470 radio) </a:t>
            </a:r>
          </a:p>
        </p:txBody>
      </p:sp>
      <p:sp>
        <p:nvSpPr>
          <p:cNvPr id="7" name="Rounded Rectangle 6"/>
          <p:cNvSpPr/>
          <p:nvPr/>
        </p:nvSpPr>
        <p:spPr>
          <a:xfrm>
            <a:off x="4659717" y="1799032"/>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cable companies</a:t>
            </a:r>
          </a:p>
          <a:p>
            <a:pPr algn="ctr"/>
            <a:r>
              <a:rPr lang="en-US" sz="1400" dirty="0"/>
              <a:t>(“</a:t>
            </a:r>
            <a:r>
              <a:rPr lang="en-US" sz="1200" dirty="0"/>
              <a:t>MVPD</a:t>
            </a:r>
            <a:r>
              <a:rPr lang="en-US" sz="1400" dirty="0"/>
              <a:t>”)</a:t>
            </a:r>
          </a:p>
        </p:txBody>
      </p:sp>
      <p:sp>
        <p:nvSpPr>
          <p:cNvPr id="8" name="Rounded Rectangle 7"/>
          <p:cNvSpPr/>
          <p:nvPr/>
        </p:nvSpPr>
        <p:spPr>
          <a:xfrm>
            <a:off x="7173505" y="5326030"/>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communities &amp; cooperatives </a:t>
            </a:r>
            <a:r>
              <a:rPr lang="en-US" sz="1400" dirty="0"/>
              <a:t>(“muni networks”, REC)</a:t>
            </a:r>
            <a:endParaRPr lang="en-US" dirty="0"/>
          </a:p>
        </p:txBody>
      </p:sp>
      <p:sp>
        <p:nvSpPr>
          <p:cNvPr id="9" name="Rounded Rectangle 8"/>
          <p:cNvSpPr/>
          <p:nvPr/>
        </p:nvSpPr>
        <p:spPr>
          <a:xfrm>
            <a:off x="6854962" y="1810790"/>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cellular providers </a:t>
            </a:r>
            <a:r>
              <a:rPr lang="en-US" sz="1200" dirty="0">
                <a:solidFill>
                  <a:schemeClr val="accent2"/>
                </a:solidFill>
              </a:rPr>
              <a:t>(3-4)</a:t>
            </a:r>
            <a:endParaRPr lang="en-US" dirty="0">
              <a:solidFill>
                <a:schemeClr val="accent2"/>
              </a:solidFill>
            </a:endParaRPr>
          </a:p>
        </p:txBody>
      </p:sp>
      <p:sp>
        <p:nvSpPr>
          <p:cNvPr id="10" name="Rounded Rectangle 9"/>
          <p:cNvSpPr/>
          <p:nvPr/>
        </p:nvSpPr>
        <p:spPr>
          <a:xfrm>
            <a:off x="7173505" y="3585390"/>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wholesaler providers</a:t>
            </a:r>
          </a:p>
          <a:p>
            <a:pPr algn="ctr"/>
            <a:r>
              <a:rPr lang="en-US" sz="1100" dirty="0"/>
              <a:t>(“carriers’ carrier”)</a:t>
            </a:r>
          </a:p>
        </p:txBody>
      </p:sp>
      <p:sp>
        <p:nvSpPr>
          <p:cNvPr id="11" name="Rounded Rectangle 10"/>
          <p:cNvSpPr/>
          <p:nvPr/>
        </p:nvSpPr>
        <p:spPr>
          <a:xfrm>
            <a:off x="269229" y="1786817"/>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incumbent local exchange carriers</a:t>
            </a:r>
          </a:p>
          <a:p>
            <a:pPr algn="ctr"/>
            <a:r>
              <a:rPr lang="en-US" sz="1200" dirty="0"/>
              <a:t>(“ILEC”)</a:t>
            </a:r>
          </a:p>
        </p:txBody>
      </p:sp>
      <p:sp>
        <p:nvSpPr>
          <p:cNvPr id="12" name="Rounded Rectangle 11"/>
          <p:cNvSpPr/>
          <p:nvPr/>
        </p:nvSpPr>
        <p:spPr>
          <a:xfrm>
            <a:off x="4518611" y="4667568"/>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satellite providers</a:t>
            </a:r>
          </a:p>
        </p:txBody>
      </p:sp>
      <p:sp>
        <p:nvSpPr>
          <p:cNvPr id="13" name="Rounded Rectangle 12"/>
          <p:cNvSpPr/>
          <p:nvPr/>
        </p:nvSpPr>
        <p:spPr>
          <a:xfrm>
            <a:off x="2186687" y="5552376"/>
            <a:ext cx="1741833" cy="131692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private land mobile radio </a:t>
            </a:r>
            <a:r>
              <a:rPr lang="en-US" sz="1200" dirty="0"/>
              <a:t>(public safety, transit, taxis, …)</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099" y="2564839"/>
            <a:ext cx="416202" cy="63834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0919" y="2670645"/>
            <a:ext cx="721827" cy="433096"/>
          </a:xfrm>
          <a:prstGeom prst="rect">
            <a:avLst/>
          </a:prstGeom>
        </p:spPr>
      </p:pic>
      <p:pic>
        <p:nvPicPr>
          <p:cNvPr id="16" name="Picture 15"/>
          <p:cNvPicPr>
            <a:picLocks noChangeAspect="1"/>
          </p:cNvPicPr>
          <p:nvPr/>
        </p:nvPicPr>
        <p:blipFill>
          <a:blip r:embed="rId4"/>
          <a:stretch>
            <a:fillRect/>
          </a:stretch>
        </p:blipFill>
        <p:spPr>
          <a:xfrm>
            <a:off x="513645" y="3203182"/>
            <a:ext cx="1497417" cy="501398"/>
          </a:xfrm>
          <a:prstGeom prst="rect">
            <a:avLst/>
          </a:prstGeom>
        </p:spPr>
      </p:pic>
      <p:sp>
        <p:nvSpPr>
          <p:cNvPr id="17" name="Rounded Rectangle 16"/>
          <p:cNvSpPr/>
          <p:nvPr/>
        </p:nvSpPr>
        <p:spPr>
          <a:xfrm>
            <a:off x="2389787" y="1786817"/>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competitive local exchange carriers</a:t>
            </a:r>
          </a:p>
          <a:p>
            <a:pPr algn="ctr"/>
            <a:r>
              <a:rPr lang="en-US" sz="1050" dirty="0"/>
              <a:t>(“CLEC”)</a:t>
            </a:r>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59717" y="1826371"/>
            <a:ext cx="1842448" cy="188563"/>
          </a:xfrm>
          <a:prstGeom prst="rect">
            <a:avLst/>
          </a:prstGeom>
        </p:spPr>
      </p:pic>
      <p:sp>
        <p:nvSpPr>
          <p:cNvPr id="20" name="Rounded Rectangle 19"/>
          <p:cNvSpPr/>
          <p:nvPr/>
        </p:nvSpPr>
        <p:spPr>
          <a:xfrm>
            <a:off x="2389787" y="3537899"/>
            <a:ext cx="1741833" cy="13169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rural local exchange carriers</a:t>
            </a:r>
          </a:p>
          <a:p>
            <a:pPr algn="ctr"/>
            <a:r>
              <a:rPr lang="en-US" sz="1100" dirty="0"/>
              <a:t>(“RLEC”)</a:t>
            </a:r>
          </a:p>
        </p:txBody>
      </p:sp>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91438" y="4627122"/>
            <a:ext cx="788855" cy="261610"/>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07068" y="2810699"/>
            <a:ext cx="416202" cy="638343"/>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9874" y="2847018"/>
            <a:ext cx="721827" cy="43309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08587" y="1482098"/>
            <a:ext cx="1364030" cy="320547"/>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18299" y="1805429"/>
            <a:ext cx="873402" cy="362496"/>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26923" y="2842231"/>
            <a:ext cx="873402" cy="305691"/>
          </a:xfrm>
          <a:prstGeom prst="rect">
            <a:avLst/>
          </a:prstGeom>
        </p:spPr>
      </p:pic>
      <p:sp>
        <p:nvSpPr>
          <p:cNvPr id="27" name="TextBox 26"/>
          <p:cNvSpPr txBox="1"/>
          <p:nvPr/>
        </p:nvSpPr>
        <p:spPr>
          <a:xfrm>
            <a:off x="2622231" y="4888732"/>
            <a:ext cx="620050" cy="261610"/>
          </a:xfrm>
          <a:prstGeom prst="rect">
            <a:avLst/>
          </a:prstGeom>
          <a:noFill/>
        </p:spPr>
        <p:txBody>
          <a:bodyPr wrap="none" rtlCol="0">
            <a:spAutoFit/>
          </a:bodyPr>
          <a:lstStyle/>
          <a:p>
            <a:r>
              <a:rPr lang="en-US" sz="1100" dirty="0"/>
              <a:t>~1,000</a:t>
            </a:r>
          </a:p>
        </p:txBody>
      </p:sp>
      <p:sp>
        <p:nvSpPr>
          <p:cNvPr id="28" name="TextBox 27"/>
          <p:cNvSpPr txBox="1"/>
          <p:nvPr/>
        </p:nvSpPr>
        <p:spPr>
          <a:xfrm>
            <a:off x="4659717" y="6372972"/>
            <a:ext cx="1925302"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200" dirty="0"/>
              <a:t># with ~90% </a:t>
            </a:r>
            <a:r>
              <a:rPr lang="en-US" sz="1200" dirty="0" err="1"/>
              <a:t>marketshare</a:t>
            </a:r>
            <a:endParaRPr lang="en-US" sz="1200" dirty="0"/>
          </a:p>
        </p:txBody>
      </p:sp>
      <p:sp>
        <p:nvSpPr>
          <p:cNvPr id="29" name="TextBox 28"/>
          <p:cNvSpPr txBox="1"/>
          <p:nvPr/>
        </p:nvSpPr>
        <p:spPr>
          <a:xfrm>
            <a:off x="4659717" y="2810699"/>
            <a:ext cx="340158" cy="276999"/>
          </a:xfrm>
          <a:prstGeom prst="rect">
            <a:avLst/>
          </a:prstGeom>
          <a:noFill/>
        </p:spPr>
        <p:txBody>
          <a:bodyPr wrap="none" rtlCol="0">
            <a:spAutoFit/>
          </a:bodyPr>
          <a:lstStyle/>
          <a:p>
            <a:r>
              <a:rPr lang="en-US" sz="1200" dirty="0">
                <a:solidFill>
                  <a:srgbClr val="AD8F67"/>
                </a:solidFill>
              </a:rPr>
              <a:t>~6</a:t>
            </a:r>
          </a:p>
        </p:txBody>
      </p:sp>
      <p:pic>
        <p:nvPicPr>
          <p:cNvPr id="30" name="Picture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59717" y="4743514"/>
            <a:ext cx="419100" cy="317599"/>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20746" y="4722600"/>
            <a:ext cx="513645" cy="332264"/>
          </a:xfrm>
          <a:prstGeom prst="rect">
            <a:avLst/>
          </a:prstGeom>
        </p:spPr>
      </p:pic>
      <p:sp>
        <p:nvSpPr>
          <p:cNvPr id="32" name="TextBox 31"/>
          <p:cNvSpPr txBox="1"/>
          <p:nvPr/>
        </p:nvSpPr>
        <p:spPr>
          <a:xfrm>
            <a:off x="5620746" y="5707493"/>
            <a:ext cx="360120" cy="276999"/>
          </a:xfrm>
          <a:prstGeom prst="rect">
            <a:avLst/>
          </a:prstGeom>
          <a:noFill/>
        </p:spPr>
        <p:txBody>
          <a:bodyPr wrap="none" rtlCol="0">
            <a:spAutoFit/>
          </a:bodyPr>
          <a:lstStyle/>
          <a:p>
            <a:r>
              <a:rPr lang="en-US" sz="1200" dirty="0">
                <a:solidFill>
                  <a:srgbClr val="AD8F67"/>
                </a:solidFill>
              </a:rPr>
              <a:t>~2</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90552" y="3585390"/>
            <a:ext cx="1164129" cy="352422"/>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14427" y="4582083"/>
            <a:ext cx="978780" cy="322861"/>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518611" y="5695277"/>
            <a:ext cx="718179" cy="269317"/>
          </a:xfrm>
          <a:prstGeom prst="rect">
            <a:avLst/>
          </a:prstGeom>
        </p:spPr>
      </p:pic>
    </p:spTree>
    <p:extLst>
      <p:ext uri="{BB962C8B-B14F-4D97-AF65-F5344CB8AC3E}">
        <p14:creationId xmlns:p14="http://schemas.microsoft.com/office/powerpoint/2010/main" val="27463326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loop</a:t>
            </a:r>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a:ext>
            </a:extLst>
          </a:blip>
          <a:srcRect l="-16767" r="-16767"/>
          <a:stretch>
            <a:fillRect/>
          </a:stretch>
        </p:blipFill>
        <p:spPr>
          <a:xfrm>
            <a:off x="-647700" y="1545076"/>
            <a:ext cx="8775700" cy="5041359"/>
          </a:xfrm>
        </p:spPr>
      </p:pic>
      <p:sp>
        <p:nvSpPr>
          <p:cNvPr id="3" name="Date Placeholder 2"/>
          <p:cNvSpPr>
            <a:spLocks noGrp="1"/>
          </p:cNvSpPr>
          <p:nvPr>
            <p:ph type="dt" sz="half" idx="10"/>
          </p:nvPr>
        </p:nvSpPr>
        <p:spPr/>
        <p:txBody>
          <a:bodyPr/>
          <a:lstStyle/>
          <a:p>
            <a:fld id="{3907375A-B6FB-244E-8313-FF353CA62F59}"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80</a:t>
            </a:fld>
            <a:endParaRPr lang="en-US"/>
          </a:p>
        </p:txBody>
      </p:sp>
    </p:spTree>
    <p:extLst>
      <p:ext uri="{BB962C8B-B14F-4D97-AF65-F5344CB8AC3E}">
        <p14:creationId xmlns:p14="http://schemas.microsoft.com/office/powerpoint/2010/main" val="36494377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architecture</a:t>
            </a:r>
          </a:p>
        </p:txBody>
      </p:sp>
      <p:sp>
        <p:nvSpPr>
          <p:cNvPr id="3" name="Content Placeholder 2"/>
          <p:cNvSpPr>
            <a:spLocks noGrp="1"/>
          </p:cNvSpPr>
          <p:nvPr>
            <p:ph idx="1"/>
          </p:nvPr>
        </p:nvSpPr>
        <p:spPr>
          <a:xfrm>
            <a:off x="457200" y="2174240"/>
            <a:ext cx="8229600" cy="4206239"/>
          </a:xfrm>
        </p:spPr>
        <p:txBody>
          <a:bodyPr>
            <a:normAutofit/>
          </a:bodyPr>
          <a:lstStyle/>
          <a:p>
            <a:r>
              <a:rPr lang="en-US" dirty="0"/>
              <a:t>Feeder Cables</a:t>
            </a:r>
          </a:p>
          <a:p>
            <a:pPr lvl="1"/>
            <a:r>
              <a:rPr lang="en-US" dirty="0"/>
              <a:t>Carries traffic serving multiple endpoints form an “office” to a neighborhood </a:t>
            </a:r>
            <a:br>
              <a:rPr lang="en-US" dirty="0"/>
            </a:br>
            <a:r>
              <a:rPr lang="en-US" dirty="0"/>
              <a:t>(local convergence point, LCP, or serving area interface, SAI)</a:t>
            </a:r>
          </a:p>
          <a:p>
            <a:r>
              <a:rPr lang="en-US" dirty="0"/>
              <a:t>Distribution Cables</a:t>
            </a:r>
          </a:p>
          <a:p>
            <a:pPr lvl="1"/>
            <a:r>
              <a:rPr lang="en-US" dirty="0"/>
              <a:t>Carry traffic for one or more households from LCP to the curb (network access point)</a:t>
            </a:r>
          </a:p>
          <a:p>
            <a:r>
              <a:rPr lang="en-US" dirty="0"/>
              <a:t>Drop Cables (above ground) or service wire (underground)</a:t>
            </a:r>
          </a:p>
          <a:p>
            <a:pPr lvl="1"/>
            <a:r>
              <a:rPr lang="en-US" dirty="0"/>
              <a:t>Carry traffic from curb to dwelling unit</a:t>
            </a:r>
          </a:p>
          <a:p>
            <a:endParaRPr lang="en-US" dirty="0"/>
          </a:p>
          <a:p>
            <a:r>
              <a:rPr lang="en-US" dirty="0"/>
              <a:t>Depending upon the architecture</a:t>
            </a:r>
          </a:p>
          <a:p>
            <a:pPr lvl="1"/>
            <a:r>
              <a:rPr lang="en-US" dirty="0"/>
              <a:t>Cables may be fiber, twisted pair or coax</a:t>
            </a:r>
          </a:p>
          <a:p>
            <a:pPr lvl="1"/>
            <a:r>
              <a:rPr lang="en-US" dirty="0"/>
              <a:t>Local convergence point and/or network access point could host a patch panel, a DSLAM, an optical splitter, an Ethernet switch, or a fiber/coax interface.</a:t>
            </a:r>
          </a:p>
          <a:p>
            <a:pPr lvl="1"/>
            <a:endParaRPr lang="en-US" dirty="0"/>
          </a:p>
        </p:txBody>
      </p:sp>
      <p:sp>
        <p:nvSpPr>
          <p:cNvPr id="5" name="Date Placeholder 4"/>
          <p:cNvSpPr>
            <a:spLocks noGrp="1"/>
          </p:cNvSpPr>
          <p:nvPr>
            <p:ph type="dt" sz="half" idx="10"/>
          </p:nvPr>
        </p:nvSpPr>
        <p:spPr/>
        <p:txBody>
          <a:bodyPr/>
          <a:lstStyle/>
          <a:p>
            <a:fld id="{C32DA332-45F0-3643-9BE2-80B33E5E7B04}"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pPr>
              <a:defRPr/>
            </a:pPr>
            <a:fld id="{42AD8FD6-11CC-4061-88C3-59F9CA7621DA}" type="slidenum">
              <a:rPr lang="en-US" smtClean="0"/>
              <a:pPr>
                <a:defRPr/>
              </a:pPr>
              <a:t>81</a:t>
            </a:fld>
            <a:endParaRPr lang="en-US" dirty="0"/>
          </a:p>
        </p:txBody>
      </p:sp>
    </p:spTree>
    <p:extLst>
      <p:ext uri="{BB962C8B-B14F-4D97-AF65-F5344CB8AC3E}">
        <p14:creationId xmlns:p14="http://schemas.microsoft.com/office/powerpoint/2010/main" val="2372765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Broadband access</a:t>
            </a:r>
          </a:p>
        </p:txBody>
      </p:sp>
      <p:pic>
        <p:nvPicPr>
          <p:cNvPr id="7" name="Content Placeholder 6"/>
          <p:cNvPicPr>
            <a:picLocks noGrp="1" noChangeAspect="1"/>
          </p:cNvPicPr>
          <p:nvPr>
            <p:ph idx="1"/>
          </p:nvPr>
        </p:nvPicPr>
        <p:blipFill>
          <a:blip r:embed="rId3" cstate="hqprint">
            <a:extLst>
              <a:ext uri="{28A0092B-C50C-407E-A947-70E740481C1C}">
                <a14:useLocalDpi xmlns:a14="http://schemas.microsoft.com/office/drawing/2010/main"/>
              </a:ext>
            </a:extLst>
          </a:blip>
          <a:srcRect l="-26234" r="-26234"/>
          <a:stretch>
            <a:fillRect/>
          </a:stretch>
        </p:blipFill>
        <p:spPr>
          <a:xfrm>
            <a:off x="-1306285" y="1286821"/>
            <a:ext cx="10700656" cy="5164553"/>
          </a:xfrm>
        </p:spPr>
      </p:pic>
      <p:sp>
        <p:nvSpPr>
          <p:cNvPr id="3" name="Date Placeholder 2"/>
          <p:cNvSpPr>
            <a:spLocks noGrp="1"/>
          </p:cNvSpPr>
          <p:nvPr>
            <p:ph type="dt" sz="half" idx="10"/>
          </p:nvPr>
        </p:nvSpPr>
        <p:spPr/>
        <p:txBody>
          <a:bodyPr/>
          <a:lstStyle/>
          <a:p>
            <a:fld id="{F937A1ED-06DB-F642-B78B-8F1CB67F0494}"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pPr>
              <a:defRPr/>
            </a:pPr>
            <a:fld id="{42AD8FD6-11CC-4061-88C3-59F9CA7621DA}" type="slidenum">
              <a:rPr lang="en-US" smtClean="0"/>
              <a:pPr>
                <a:defRPr/>
              </a:pPr>
              <a:t>82</a:t>
            </a:fld>
            <a:endParaRPr lang="en-US" dirty="0"/>
          </a:p>
        </p:txBody>
      </p:sp>
      <p:pic>
        <p:nvPicPr>
          <p:cNvPr id="6" name="Picture 5" descr="Electric power.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533701" y="3246086"/>
            <a:ext cx="317500" cy="317500"/>
          </a:xfrm>
          <a:prstGeom prst="rect">
            <a:avLst/>
          </a:prstGeom>
        </p:spPr>
      </p:pic>
      <p:pic>
        <p:nvPicPr>
          <p:cNvPr id="8" name="Picture 7" descr="Electric power.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263951" y="4166836"/>
            <a:ext cx="317500" cy="317500"/>
          </a:xfrm>
          <a:prstGeom prst="rect">
            <a:avLst/>
          </a:prstGeom>
        </p:spPr>
      </p:pic>
      <p:pic>
        <p:nvPicPr>
          <p:cNvPr id="9" name="Picture 8" descr="Electric power.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65851" y="3182586"/>
            <a:ext cx="317500" cy="317500"/>
          </a:xfrm>
          <a:prstGeom prst="rect">
            <a:avLst/>
          </a:prstGeom>
        </p:spPr>
      </p:pic>
      <p:pic>
        <p:nvPicPr>
          <p:cNvPr id="10" name="Picture 9" descr="Electric power.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65851" y="4090636"/>
            <a:ext cx="317500" cy="317500"/>
          </a:xfrm>
          <a:prstGeom prst="rect">
            <a:avLst/>
          </a:prstGeom>
        </p:spPr>
      </p:pic>
      <p:pic>
        <p:nvPicPr>
          <p:cNvPr id="11" name="Picture 10" descr="Electric power.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78551" y="5328886"/>
            <a:ext cx="317500" cy="317500"/>
          </a:xfrm>
          <a:prstGeom prst="rect">
            <a:avLst/>
          </a:prstGeom>
        </p:spPr>
      </p:pic>
      <p:pic>
        <p:nvPicPr>
          <p:cNvPr id="12" name="Picture 11" descr="Electric power.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46801" y="4662136"/>
            <a:ext cx="317500" cy="317500"/>
          </a:xfrm>
          <a:prstGeom prst="rect">
            <a:avLst/>
          </a:prstGeom>
        </p:spPr>
      </p:pic>
      <p:sp>
        <p:nvSpPr>
          <p:cNvPr id="13" name="Oval 12"/>
          <p:cNvSpPr/>
          <p:nvPr/>
        </p:nvSpPr>
        <p:spPr>
          <a:xfrm>
            <a:off x="649394" y="3044112"/>
            <a:ext cx="343927" cy="34392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100" b="1" dirty="0">
                <a:solidFill>
                  <a:srgbClr val="800000"/>
                </a:solidFill>
              </a:rPr>
              <a:t>-48v</a:t>
            </a:r>
          </a:p>
        </p:txBody>
      </p:sp>
      <p:pic>
        <p:nvPicPr>
          <p:cNvPr id="14" name="Picture 13" descr="Electric power.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054651" y="4629116"/>
            <a:ext cx="317500" cy="317500"/>
          </a:xfrm>
          <a:prstGeom prst="rect">
            <a:avLst/>
          </a:prstGeom>
        </p:spPr>
      </p:pic>
    </p:spTree>
    <p:extLst>
      <p:ext uri="{BB962C8B-B14F-4D97-AF65-F5344CB8AC3E}">
        <p14:creationId xmlns:p14="http://schemas.microsoft.com/office/powerpoint/2010/main" val="1823077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2" cstate="hqprint">
            <a:extLst>
              <a:ext uri="{28A0092B-C50C-407E-A947-70E740481C1C}">
                <a14:useLocalDpi xmlns:a14="http://schemas.microsoft.com/office/drawing/2010/main"/>
              </a:ext>
            </a:extLst>
          </a:blip>
          <a:srcRect t="-37716" b="-37716"/>
          <a:stretch>
            <a:fillRect/>
          </a:stretch>
        </p:blipFill>
        <p:spPr bwMode="auto">
          <a:xfrm>
            <a:off x="497840" y="1117600"/>
            <a:ext cx="8229600"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Logical architecture</a:t>
            </a:r>
          </a:p>
        </p:txBody>
      </p:sp>
      <p:sp>
        <p:nvSpPr>
          <p:cNvPr id="8" name="Content Placeholder 7"/>
          <p:cNvSpPr>
            <a:spLocks noGrp="1"/>
          </p:cNvSpPr>
          <p:nvPr>
            <p:ph idx="1"/>
          </p:nvPr>
        </p:nvSpPr>
        <p:spPr>
          <a:xfrm>
            <a:off x="447040" y="4368800"/>
            <a:ext cx="8229600" cy="1909128"/>
          </a:xfrm>
        </p:spPr>
        <p:txBody>
          <a:bodyPr>
            <a:normAutofit fontScale="85000" lnSpcReduction="20000"/>
          </a:bodyPr>
          <a:lstStyle/>
          <a:p>
            <a:r>
              <a:rPr lang="en-US" dirty="0"/>
              <a:t>Access network extends from Residential Gateway (RG) to Broadband Network Gateway (BNG)</a:t>
            </a:r>
          </a:p>
          <a:p>
            <a:r>
              <a:rPr lang="en-US" dirty="0"/>
              <a:t>Flow management between AN and RG depends upon the architecture</a:t>
            </a:r>
          </a:p>
          <a:p>
            <a:r>
              <a:rPr lang="en-US" dirty="0"/>
              <a:t>Flow management in the Ethernet Aggregation Network similar across architectures but may differ from how flows are managed between the AN and the RG</a:t>
            </a:r>
          </a:p>
          <a:p>
            <a:r>
              <a:rPr lang="en-US" dirty="0"/>
              <a:t>In Metro Network flows are typically distinguished by layer 3 </a:t>
            </a:r>
            <a:r>
              <a:rPr lang="en-US" dirty="0" err="1"/>
              <a:t>QoS</a:t>
            </a:r>
            <a:r>
              <a:rPr lang="en-US" dirty="0"/>
              <a:t> tags and/or separate VPNs</a:t>
            </a:r>
          </a:p>
          <a:p>
            <a:pPr marL="0" indent="0">
              <a:buNone/>
            </a:pPr>
            <a:endParaRPr lang="en-US" dirty="0"/>
          </a:p>
        </p:txBody>
      </p:sp>
      <p:sp>
        <p:nvSpPr>
          <p:cNvPr id="3" name="Date Placeholder 2"/>
          <p:cNvSpPr>
            <a:spLocks noGrp="1"/>
          </p:cNvSpPr>
          <p:nvPr>
            <p:ph type="dt" sz="half" idx="10"/>
          </p:nvPr>
        </p:nvSpPr>
        <p:spPr/>
        <p:txBody>
          <a:bodyPr/>
          <a:lstStyle/>
          <a:p>
            <a:fld id="{F04D9ECE-6B2E-734A-B5B4-D660512054C3}"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pPr>
              <a:defRPr/>
            </a:pPr>
            <a:fld id="{42AD8FD6-11CC-4061-88C3-59F9CA7621DA}" type="slidenum">
              <a:rPr lang="en-US" smtClean="0"/>
              <a:pPr>
                <a:defRPr/>
              </a:pPr>
              <a:t>83</a:t>
            </a:fld>
            <a:endParaRPr lang="en-US" dirty="0"/>
          </a:p>
        </p:txBody>
      </p:sp>
      <p:sp>
        <p:nvSpPr>
          <p:cNvPr id="7" name="Rectangle 6"/>
          <p:cNvSpPr/>
          <p:nvPr/>
        </p:nvSpPr>
        <p:spPr>
          <a:xfrm>
            <a:off x="3078480" y="2133600"/>
            <a:ext cx="3556000" cy="5384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0380" y="6581001"/>
            <a:ext cx="5147563" cy="276999"/>
          </a:xfrm>
          <a:prstGeom prst="rect">
            <a:avLst/>
          </a:prstGeom>
          <a:noFill/>
        </p:spPr>
        <p:txBody>
          <a:bodyPr wrap="none" rtlCol="0">
            <a:spAutoFit/>
          </a:bodyPr>
          <a:lstStyle/>
          <a:p>
            <a:r>
              <a:rPr lang="en-US" sz="1200" dirty="0"/>
              <a:t>http://</a:t>
            </a:r>
            <a:r>
              <a:rPr lang="en-US" sz="1200" dirty="0" err="1"/>
              <a:t>www.broadband-forum.org</a:t>
            </a:r>
            <a:r>
              <a:rPr lang="en-US" sz="1200" dirty="0"/>
              <a:t>/technical/download/TR-101_Issue-2.pdf</a:t>
            </a:r>
          </a:p>
        </p:txBody>
      </p:sp>
    </p:spTree>
    <p:extLst>
      <p:ext uri="{BB962C8B-B14F-4D97-AF65-F5344CB8AC3E}">
        <p14:creationId xmlns:p14="http://schemas.microsoft.com/office/powerpoint/2010/main" val="1906203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xDSL</a:t>
            </a:r>
            <a:r>
              <a:rPr lang="en-US" dirty="0"/>
              <a:t> logical architecture</a:t>
            </a:r>
          </a:p>
        </p:txBody>
      </p:sp>
      <p:pic>
        <p:nvPicPr>
          <p:cNvPr id="5" name="Content Placeholder 4"/>
          <p:cNvPicPr>
            <a:picLocks noGrp="1" noChangeAspect="1"/>
          </p:cNvPicPr>
          <p:nvPr>
            <p:ph idx="1"/>
          </p:nvPr>
        </p:nvPicPr>
        <p:blipFill>
          <a:blip r:embed="rId2" cstate="hqprint">
            <a:extLst>
              <a:ext uri="{28A0092B-C50C-407E-A947-70E740481C1C}">
                <a14:useLocalDpi xmlns:a14="http://schemas.microsoft.com/office/drawing/2010/main"/>
              </a:ext>
            </a:extLst>
          </a:blip>
          <a:srcRect l="-11440" r="-11440"/>
          <a:stretch>
            <a:fillRect/>
          </a:stretch>
        </p:blipFill>
        <p:spPr>
          <a:xfrm>
            <a:off x="457200" y="1973263"/>
            <a:ext cx="8229600" cy="3971925"/>
          </a:xfrm>
        </p:spPr>
      </p:pic>
      <p:sp>
        <p:nvSpPr>
          <p:cNvPr id="3" name="Date Placeholder 2"/>
          <p:cNvSpPr>
            <a:spLocks noGrp="1"/>
          </p:cNvSpPr>
          <p:nvPr>
            <p:ph type="dt" sz="half" idx="10"/>
          </p:nvPr>
        </p:nvSpPr>
        <p:spPr/>
        <p:txBody>
          <a:bodyPr/>
          <a:lstStyle/>
          <a:p>
            <a:fld id="{D2335791-24D5-4B4C-ACBF-FECC769D4795}" type="datetime1">
              <a:rPr lang="en-US" smtClean="0"/>
              <a:t>2/1/19</a:t>
            </a:fld>
            <a:endParaRPr lang="en-US"/>
          </a:p>
        </p:txBody>
      </p:sp>
      <p:sp>
        <p:nvSpPr>
          <p:cNvPr id="7" name="Footer Placeholder 6"/>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pPr>
              <a:defRPr/>
            </a:pPr>
            <a:fld id="{42AD8FD6-11CC-4061-88C3-59F9CA7621DA}" type="slidenum">
              <a:rPr lang="en-US" smtClean="0"/>
              <a:pPr>
                <a:defRPr/>
              </a:pPr>
              <a:t>84</a:t>
            </a:fld>
            <a:endParaRPr lang="en-US" dirty="0"/>
          </a:p>
        </p:txBody>
      </p:sp>
      <p:sp>
        <p:nvSpPr>
          <p:cNvPr id="6" name="TextBox 5"/>
          <p:cNvSpPr txBox="1"/>
          <p:nvPr/>
        </p:nvSpPr>
        <p:spPr>
          <a:xfrm>
            <a:off x="469900" y="5981700"/>
            <a:ext cx="5147563" cy="276999"/>
          </a:xfrm>
          <a:prstGeom prst="rect">
            <a:avLst/>
          </a:prstGeom>
          <a:noFill/>
        </p:spPr>
        <p:txBody>
          <a:bodyPr wrap="none" rtlCol="0">
            <a:spAutoFit/>
          </a:bodyPr>
          <a:lstStyle/>
          <a:p>
            <a:r>
              <a:rPr lang="en-US" sz="1200" dirty="0"/>
              <a:t>http://</a:t>
            </a:r>
            <a:r>
              <a:rPr lang="en-US" sz="1200" dirty="0" err="1"/>
              <a:t>www.broadband-forum.org</a:t>
            </a:r>
            <a:r>
              <a:rPr lang="en-US" sz="1200" dirty="0"/>
              <a:t>/technical/download/TR-101_Issue-2.pdf</a:t>
            </a:r>
          </a:p>
        </p:txBody>
      </p:sp>
    </p:spTree>
    <p:extLst>
      <p:ext uri="{BB962C8B-B14F-4D97-AF65-F5344CB8AC3E}">
        <p14:creationId xmlns:p14="http://schemas.microsoft.com/office/powerpoint/2010/main" val="18831981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12" name="Rectangle 12"/>
          <p:cNvSpPr>
            <a:spLocks noGrp="1" noChangeArrowheads="1"/>
          </p:cNvSpPr>
          <p:nvPr>
            <p:ph type="title"/>
          </p:nvPr>
        </p:nvSpPr>
        <p:spPr>
          <a:ln/>
        </p:spPr>
        <p:txBody>
          <a:bodyPr rIns="132080"/>
          <a:lstStyle/>
          <a:p>
            <a:r>
              <a:rPr lang="en-US" dirty="0"/>
              <a:t>ADSL (ITU G.992.1)</a:t>
            </a:r>
          </a:p>
        </p:txBody>
      </p:sp>
      <p:sp>
        <p:nvSpPr>
          <p:cNvPr id="2" name="Date Placeholder 1"/>
          <p:cNvSpPr>
            <a:spLocks noGrp="1"/>
          </p:cNvSpPr>
          <p:nvPr>
            <p:ph type="dt" sz="half" idx="10"/>
          </p:nvPr>
        </p:nvSpPr>
        <p:spPr/>
        <p:txBody>
          <a:bodyPr/>
          <a:lstStyle/>
          <a:p>
            <a:fld id="{9892B5DE-2F8F-4745-8028-BD672B3B8AC7}"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860" name="Slide Number Placeholder 3"/>
          <p:cNvSpPr>
            <a:spLocks noGrp="1"/>
          </p:cNvSpPr>
          <p:nvPr>
            <p:ph type="sldNum" sz="quarter" idx="12"/>
          </p:nvPr>
        </p:nvSpPr>
        <p:spPr/>
        <p:txBody>
          <a:bodyPr/>
          <a:lstStyle/>
          <a:p>
            <a:fld id="{952DDF45-6054-4544-8814-CB7D79E6580A}" type="slidenum">
              <a:rPr lang="en-US"/>
              <a:pPr/>
              <a:t>85</a:t>
            </a:fld>
            <a:endParaRPr lang="en-US"/>
          </a:p>
        </p:txBody>
      </p:sp>
      <p:sp>
        <p:nvSpPr>
          <p:cNvPr id="76813" name="Rectangle 13"/>
          <p:cNvSpPr>
            <a:spLocks/>
          </p:cNvSpPr>
          <p:nvPr/>
        </p:nvSpPr>
        <p:spPr bwMode="auto">
          <a:xfrm>
            <a:off x="1143000" y="1600200"/>
            <a:ext cx="5486400" cy="4064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r>
              <a:rPr lang="en-US" sz="2000" i="1" dirty="0">
                <a:solidFill>
                  <a:srgbClr val="BFBFBF"/>
                </a:solidFill>
                <a:latin typeface="Verdana" pitchFamily="-107" charset="0"/>
                <a:ea typeface="Verdana" pitchFamily="-107" charset="0"/>
                <a:cs typeface="Verdana" pitchFamily="-107" charset="0"/>
                <a:sym typeface="Verdana" pitchFamily="-107" charset="0"/>
              </a:rPr>
              <a:t>ADSL spectral power repartition (PSTN)</a:t>
            </a:r>
          </a:p>
        </p:txBody>
      </p:sp>
      <p:sp>
        <p:nvSpPr>
          <p:cNvPr id="76814" name="Rectangle 14"/>
          <p:cNvSpPr>
            <a:spLocks/>
          </p:cNvSpPr>
          <p:nvPr/>
        </p:nvSpPr>
        <p:spPr bwMode="auto">
          <a:xfrm>
            <a:off x="1060450" y="4876800"/>
            <a:ext cx="7162800" cy="8636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spcBef>
                <a:spcPts val="1200"/>
              </a:spcBef>
            </a:pPr>
            <a:r>
              <a:rPr lang="en-US" sz="2000" b="1" dirty="0">
                <a:solidFill>
                  <a:schemeClr val="tx1"/>
                </a:solidFill>
                <a:latin typeface="Verdana" pitchFamily="-107" charset="0"/>
                <a:ea typeface="Verdana" pitchFamily="-107" charset="0"/>
                <a:cs typeface="Verdana" pitchFamily="-107" charset="0"/>
                <a:sym typeface="Verdana" pitchFamily="-107" charset="0"/>
              </a:rPr>
              <a:t>FDD</a:t>
            </a:r>
            <a:r>
              <a:rPr lang="en-US" sz="2000" dirty="0">
                <a:solidFill>
                  <a:schemeClr val="tx1"/>
                </a:solidFill>
                <a:latin typeface="Verdana" pitchFamily="-107" charset="0"/>
                <a:ea typeface="Verdana" pitchFamily="-107" charset="0"/>
                <a:cs typeface="Verdana" pitchFamily="-107" charset="0"/>
                <a:sym typeface="Verdana" pitchFamily="-107" charset="0"/>
              </a:rPr>
              <a:t>: Frequency Division Duplexing </a:t>
            </a:r>
          </a:p>
          <a:p>
            <a:pPr marL="39688">
              <a:spcBef>
                <a:spcPts val="1200"/>
              </a:spcBef>
            </a:pPr>
            <a:r>
              <a:rPr lang="en-US" sz="2000" dirty="0">
                <a:solidFill>
                  <a:schemeClr val="tx1"/>
                </a:solidFill>
                <a:latin typeface="Verdana" pitchFamily="-107" charset="0"/>
                <a:ea typeface="Verdana" pitchFamily="-107" charset="0"/>
                <a:cs typeface="Verdana" pitchFamily="-107" charset="0"/>
                <a:sym typeface="Verdana" pitchFamily="-107" charset="0"/>
              </a:rPr>
              <a:t>        </a:t>
            </a:r>
            <a:r>
              <a:rPr lang="en-US" sz="2000" dirty="0">
                <a:latin typeface="Verdana" pitchFamily="-107" charset="0"/>
                <a:ea typeface="Verdana" pitchFamily="-107" charset="0"/>
                <a:cs typeface="Verdana" pitchFamily="-107" charset="0"/>
                <a:sym typeface="Wingdings"/>
              </a:rPr>
              <a:t> </a:t>
            </a:r>
            <a:r>
              <a:rPr lang="en-US" sz="2000" dirty="0">
                <a:solidFill>
                  <a:schemeClr val="tx1"/>
                </a:solidFill>
                <a:latin typeface="Verdana" pitchFamily="-107" charset="0"/>
                <a:ea typeface="Verdana" pitchFamily="-107" charset="0"/>
                <a:cs typeface="Verdana" pitchFamily="-107" charset="0"/>
                <a:sym typeface="Verdana" pitchFamily="-107" charset="0"/>
              </a:rPr>
              <a:t>no interference between up and down</a:t>
            </a:r>
          </a:p>
        </p:txBody>
      </p:sp>
      <p:sp>
        <p:nvSpPr>
          <p:cNvPr id="76815" name="Rectangle 15"/>
          <p:cNvSpPr>
            <a:spLocks/>
          </p:cNvSpPr>
          <p:nvPr/>
        </p:nvSpPr>
        <p:spPr bwMode="auto">
          <a:xfrm>
            <a:off x="1143000" y="2314575"/>
            <a:ext cx="6858000" cy="232092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0" bIns="0">
            <a:prstTxWarp prst="textNoShape">
              <a:avLst/>
            </a:prstTxWarp>
          </a:bodyPr>
          <a:lstStyle/>
          <a:p>
            <a:endParaRPr lang="en-US" dirty="0">
              <a:solidFill>
                <a:srgbClr val="BFBFBF"/>
              </a:solidFill>
            </a:endParaRPr>
          </a:p>
        </p:txBody>
      </p:sp>
      <p:sp>
        <p:nvSpPr>
          <p:cNvPr id="76816" name="Rectangle 16"/>
          <p:cNvSpPr>
            <a:spLocks/>
          </p:cNvSpPr>
          <p:nvPr/>
        </p:nvSpPr>
        <p:spPr bwMode="auto">
          <a:xfrm>
            <a:off x="6862763" y="4441825"/>
            <a:ext cx="846137" cy="1905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300" b="1">
                <a:solidFill>
                  <a:srgbClr val="000000"/>
                </a:solidFill>
                <a:ea typeface="Arial" pitchFamily="-107" charset="0"/>
                <a:cs typeface="Arial" pitchFamily="-107" charset="0"/>
              </a:rPr>
              <a:t>Frequency</a:t>
            </a:r>
          </a:p>
        </p:txBody>
      </p:sp>
      <p:grpSp>
        <p:nvGrpSpPr>
          <p:cNvPr id="76817" name="Group 17"/>
          <p:cNvGrpSpPr>
            <a:grpSpLocks/>
          </p:cNvGrpSpPr>
          <p:nvPr/>
        </p:nvGrpSpPr>
        <p:grpSpPr bwMode="auto">
          <a:xfrm>
            <a:off x="1354138" y="2597150"/>
            <a:ext cx="90487" cy="1635125"/>
            <a:chOff x="0" y="0"/>
            <a:chExt cx="57" cy="1030"/>
          </a:xfrm>
        </p:grpSpPr>
        <p:sp>
          <p:nvSpPr>
            <p:cNvPr id="76818" name="Line 18"/>
            <p:cNvSpPr>
              <a:spLocks noChangeShapeType="1"/>
            </p:cNvSpPr>
            <p:nvPr/>
          </p:nvSpPr>
          <p:spPr bwMode="auto">
            <a:xfrm>
              <a:off x="28" y="53"/>
              <a:ext cx="1" cy="977"/>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sp>
          <p:nvSpPr>
            <p:cNvPr id="76819" name="AutoShape 19"/>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6820" name="Rectangle 20"/>
          <p:cNvSpPr>
            <a:spLocks/>
          </p:cNvSpPr>
          <p:nvPr/>
        </p:nvSpPr>
        <p:spPr bwMode="auto">
          <a:xfrm>
            <a:off x="1673225" y="2857500"/>
            <a:ext cx="530225"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b="1">
                <a:solidFill>
                  <a:srgbClr val="000000"/>
                </a:solidFill>
                <a:ea typeface="Arial" pitchFamily="-107" charset="0"/>
                <a:cs typeface="Arial" pitchFamily="-107" charset="0"/>
              </a:rPr>
              <a:t>POTS</a:t>
            </a:r>
          </a:p>
        </p:txBody>
      </p:sp>
      <p:sp>
        <p:nvSpPr>
          <p:cNvPr id="76821" name="Rectangle 21"/>
          <p:cNvSpPr>
            <a:spLocks/>
          </p:cNvSpPr>
          <p:nvPr/>
        </p:nvSpPr>
        <p:spPr bwMode="auto">
          <a:xfrm>
            <a:off x="1508125" y="4152900"/>
            <a:ext cx="4953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300 Hz</a:t>
            </a:r>
          </a:p>
        </p:txBody>
      </p:sp>
      <p:sp>
        <p:nvSpPr>
          <p:cNvPr id="76822" name="Rectangle 22"/>
          <p:cNvSpPr>
            <a:spLocks/>
          </p:cNvSpPr>
          <p:nvPr/>
        </p:nvSpPr>
        <p:spPr bwMode="auto">
          <a:xfrm>
            <a:off x="2112963" y="4152900"/>
            <a:ext cx="5715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3,4  kHz</a:t>
            </a:r>
          </a:p>
        </p:txBody>
      </p:sp>
      <p:grpSp>
        <p:nvGrpSpPr>
          <p:cNvPr id="76823" name="Group 23"/>
          <p:cNvGrpSpPr>
            <a:grpSpLocks/>
          </p:cNvGrpSpPr>
          <p:nvPr/>
        </p:nvGrpSpPr>
        <p:grpSpPr bwMode="auto">
          <a:xfrm>
            <a:off x="1581150" y="3475038"/>
            <a:ext cx="690563" cy="585787"/>
            <a:chOff x="0" y="0"/>
            <a:chExt cx="435" cy="369"/>
          </a:xfrm>
        </p:grpSpPr>
        <p:sp>
          <p:nvSpPr>
            <p:cNvPr id="76824" name="Rectangle 24"/>
            <p:cNvSpPr>
              <a:spLocks/>
            </p:cNvSpPr>
            <p:nvPr/>
          </p:nvSpPr>
          <p:spPr bwMode="auto">
            <a:xfrm>
              <a:off x="124" y="0"/>
              <a:ext cx="191" cy="368"/>
            </a:xfrm>
            <a:prstGeom prst="rect">
              <a:avLst/>
            </a:pr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25" name="AutoShape 25"/>
            <p:cNvSpPr>
              <a:spLocks/>
            </p:cNvSpPr>
            <p:nvPr/>
          </p:nvSpPr>
          <p:spPr bwMode="auto">
            <a:xfrm>
              <a:off x="0" y="7"/>
              <a:ext cx="129" cy="361"/>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26" name="AutoShape 26"/>
            <p:cNvSpPr>
              <a:spLocks/>
            </p:cNvSpPr>
            <p:nvPr/>
          </p:nvSpPr>
          <p:spPr bwMode="auto">
            <a:xfrm>
              <a:off x="307" y="8"/>
              <a:ext cx="128" cy="361"/>
            </a:xfrm>
            <a:custGeom>
              <a:avLst/>
              <a:gdLst/>
              <a:ahLst/>
              <a:cxnLst/>
              <a:rect l="0" t="0" r="r" b="b"/>
              <a:pathLst>
                <a:path w="21600" h="21600">
                  <a:moveTo>
                    <a:pt x="0" y="0"/>
                  </a:moveTo>
                  <a:lnTo>
                    <a:pt x="0" y="21600"/>
                  </a:lnTo>
                  <a:lnTo>
                    <a:pt x="21600" y="21600"/>
                  </a:lnTo>
                  <a:lnTo>
                    <a:pt x="0" y="0"/>
                  </a:lnTo>
                  <a:close/>
                  <a:moveTo>
                    <a:pt x="0" y="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6827" name="Rectangle 27"/>
          <p:cNvSpPr>
            <a:spLocks/>
          </p:cNvSpPr>
          <p:nvPr/>
        </p:nvSpPr>
        <p:spPr bwMode="auto">
          <a:xfrm>
            <a:off x="3513138" y="3421063"/>
            <a:ext cx="617537" cy="636587"/>
          </a:xfrm>
          <a:prstGeom prst="rect">
            <a:avLst/>
          </a:pr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28" name="AutoShape 28"/>
          <p:cNvSpPr>
            <a:spLocks/>
          </p:cNvSpPr>
          <p:nvPr/>
        </p:nvSpPr>
        <p:spPr bwMode="auto">
          <a:xfrm>
            <a:off x="3294063" y="3414713"/>
            <a:ext cx="215900" cy="642937"/>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29" name="AutoShape 29"/>
          <p:cNvSpPr>
            <a:spLocks/>
          </p:cNvSpPr>
          <p:nvPr/>
        </p:nvSpPr>
        <p:spPr bwMode="auto">
          <a:xfrm>
            <a:off x="4121150" y="3414713"/>
            <a:ext cx="234950" cy="642937"/>
          </a:xfrm>
          <a:custGeom>
            <a:avLst/>
            <a:gdLst/>
            <a:ahLst/>
            <a:cxnLst/>
            <a:rect l="0" t="0" r="r" b="b"/>
            <a:pathLst>
              <a:path w="21600" h="21600">
                <a:moveTo>
                  <a:pt x="0" y="0"/>
                </a:moveTo>
                <a:lnTo>
                  <a:pt x="0" y="21600"/>
                </a:lnTo>
                <a:lnTo>
                  <a:pt x="21600" y="21600"/>
                </a:lnTo>
                <a:lnTo>
                  <a:pt x="0" y="0"/>
                </a:lnTo>
                <a:close/>
                <a:moveTo>
                  <a:pt x="0" y="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30" name="Rectangle 30"/>
          <p:cNvSpPr>
            <a:spLocks/>
          </p:cNvSpPr>
          <p:nvPr/>
        </p:nvSpPr>
        <p:spPr bwMode="auto">
          <a:xfrm>
            <a:off x="3032125" y="4152900"/>
            <a:ext cx="485775"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22 kHz</a:t>
            </a:r>
          </a:p>
        </p:txBody>
      </p:sp>
      <p:sp>
        <p:nvSpPr>
          <p:cNvPr id="76831" name="Rectangle 31"/>
          <p:cNvSpPr>
            <a:spLocks/>
          </p:cNvSpPr>
          <p:nvPr/>
        </p:nvSpPr>
        <p:spPr bwMode="auto">
          <a:xfrm>
            <a:off x="4064000" y="4152900"/>
            <a:ext cx="528638"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133kHz</a:t>
            </a:r>
          </a:p>
        </p:txBody>
      </p:sp>
      <p:grpSp>
        <p:nvGrpSpPr>
          <p:cNvPr id="76832" name="Group 32"/>
          <p:cNvGrpSpPr>
            <a:grpSpLocks/>
          </p:cNvGrpSpPr>
          <p:nvPr/>
        </p:nvGrpSpPr>
        <p:grpSpPr bwMode="auto">
          <a:xfrm>
            <a:off x="4819650" y="3402013"/>
            <a:ext cx="2262188" cy="654050"/>
            <a:chOff x="0" y="0"/>
            <a:chExt cx="1425" cy="412"/>
          </a:xfrm>
        </p:grpSpPr>
        <p:sp>
          <p:nvSpPr>
            <p:cNvPr id="76833" name="Rectangle 33"/>
            <p:cNvSpPr>
              <a:spLocks/>
            </p:cNvSpPr>
            <p:nvPr/>
          </p:nvSpPr>
          <p:spPr bwMode="auto">
            <a:xfrm>
              <a:off x="138" y="10"/>
              <a:ext cx="1151" cy="402"/>
            </a:xfrm>
            <a:prstGeom prst="rect">
              <a:avLst/>
            </a:pr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34" name="AutoShape 34"/>
            <p:cNvSpPr>
              <a:spLocks/>
            </p:cNvSpPr>
            <p:nvPr/>
          </p:nvSpPr>
          <p:spPr bwMode="auto">
            <a:xfrm>
              <a:off x="0" y="9"/>
              <a:ext cx="136" cy="400"/>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35" name="AutoShape 35"/>
            <p:cNvSpPr>
              <a:spLocks/>
            </p:cNvSpPr>
            <p:nvPr/>
          </p:nvSpPr>
          <p:spPr bwMode="auto">
            <a:xfrm>
              <a:off x="1289" y="0"/>
              <a:ext cx="136" cy="409"/>
            </a:xfrm>
            <a:custGeom>
              <a:avLst/>
              <a:gdLst/>
              <a:ahLst/>
              <a:cxnLst/>
              <a:rect l="0" t="0" r="r" b="b"/>
              <a:pathLst>
                <a:path w="21600" h="21600">
                  <a:moveTo>
                    <a:pt x="0" y="0"/>
                  </a:moveTo>
                  <a:lnTo>
                    <a:pt x="0" y="21600"/>
                  </a:lnTo>
                  <a:lnTo>
                    <a:pt x="21600" y="21600"/>
                  </a:lnTo>
                  <a:lnTo>
                    <a:pt x="0" y="0"/>
                  </a:lnTo>
                  <a:close/>
                  <a:moveTo>
                    <a:pt x="0" y="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6836" name="Rectangle 36"/>
          <p:cNvSpPr>
            <a:spLocks/>
          </p:cNvSpPr>
          <p:nvPr/>
        </p:nvSpPr>
        <p:spPr bwMode="auto">
          <a:xfrm>
            <a:off x="3403600" y="3151188"/>
            <a:ext cx="838200"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a:solidFill>
                  <a:srgbClr val="000000"/>
                </a:solidFill>
                <a:ea typeface="Arial" pitchFamily="-107" charset="0"/>
                <a:cs typeface="Arial" pitchFamily="-107" charset="0"/>
              </a:rPr>
              <a:t>Upstream</a:t>
            </a:r>
          </a:p>
        </p:txBody>
      </p:sp>
      <p:sp>
        <p:nvSpPr>
          <p:cNvPr id="76837" name="Rectangle 37"/>
          <p:cNvSpPr>
            <a:spLocks/>
          </p:cNvSpPr>
          <p:nvPr/>
        </p:nvSpPr>
        <p:spPr bwMode="auto">
          <a:xfrm>
            <a:off x="5365750" y="3151188"/>
            <a:ext cx="1081088"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a:solidFill>
                  <a:srgbClr val="000000"/>
                </a:solidFill>
                <a:ea typeface="Arial" pitchFamily="-107" charset="0"/>
                <a:cs typeface="Arial" pitchFamily="-107" charset="0"/>
              </a:rPr>
              <a:t>Downstream</a:t>
            </a:r>
          </a:p>
        </p:txBody>
      </p:sp>
      <p:sp>
        <p:nvSpPr>
          <p:cNvPr id="76838" name="Rectangle 38"/>
          <p:cNvSpPr>
            <a:spLocks/>
          </p:cNvSpPr>
          <p:nvPr/>
        </p:nvSpPr>
        <p:spPr bwMode="auto">
          <a:xfrm>
            <a:off x="4719638" y="4152900"/>
            <a:ext cx="5715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203 kHz</a:t>
            </a:r>
          </a:p>
        </p:txBody>
      </p:sp>
      <p:sp>
        <p:nvSpPr>
          <p:cNvPr id="76839" name="Rectangle 39"/>
          <p:cNvSpPr>
            <a:spLocks/>
          </p:cNvSpPr>
          <p:nvPr/>
        </p:nvSpPr>
        <p:spPr bwMode="auto">
          <a:xfrm>
            <a:off x="6807200" y="4152900"/>
            <a:ext cx="579438"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1.1 MHz</a:t>
            </a:r>
          </a:p>
        </p:txBody>
      </p:sp>
      <p:grpSp>
        <p:nvGrpSpPr>
          <p:cNvPr id="76840" name="Group 40"/>
          <p:cNvGrpSpPr>
            <a:grpSpLocks/>
          </p:cNvGrpSpPr>
          <p:nvPr/>
        </p:nvGrpSpPr>
        <p:grpSpPr bwMode="auto">
          <a:xfrm>
            <a:off x="3049588" y="2735263"/>
            <a:ext cx="966787" cy="1014412"/>
            <a:chOff x="0" y="0"/>
            <a:chExt cx="609" cy="639"/>
          </a:xfrm>
        </p:grpSpPr>
        <p:sp>
          <p:nvSpPr>
            <p:cNvPr id="76841" name="Rectangle 41"/>
            <p:cNvSpPr>
              <a:spLocks/>
            </p:cNvSpPr>
            <p:nvPr/>
          </p:nvSpPr>
          <p:spPr bwMode="auto">
            <a:xfrm>
              <a:off x="17" y="0"/>
              <a:ext cx="592" cy="13"/>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42" name="Rectangle 42"/>
            <p:cNvSpPr>
              <a:spLocks/>
            </p:cNvSpPr>
            <p:nvPr/>
          </p:nvSpPr>
          <p:spPr bwMode="auto">
            <a:xfrm>
              <a:off x="0" y="12"/>
              <a:ext cx="13" cy="627"/>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6843" name="Rectangle 43"/>
          <p:cNvSpPr>
            <a:spLocks/>
          </p:cNvSpPr>
          <p:nvPr/>
        </p:nvSpPr>
        <p:spPr bwMode="auto">
          <a:xfrm>
            <a:off x="1220788" y="2406650"/>
            <a:ext cx="508000" cy="1905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300" b="1">
                <a:solidFill>
                  <a:srgbClr val="000000"/>
                </a:solidFill>
                <a:ea typeface="Arial" pitchFamily="-107" charset="0"/>
                <a:cs typeface="Arial" pitchFamily="-107" charset="0"/>
              </a:rPr>
              <a:t>Power</a:t>
            </a:r>
          </a:p>
        </p:txBody>
      </p:sp>
      <p:grpSp>
        <p:nvGrpSpPr>
          <p:cNvPr id="76844" name="Group 44"/>
          <p:cNvGrpSpPr>
            <a:grpSpLocks/>
          </p:cNvGrpSpPr>
          <p:nvPr/>
        </p:nvGrpSpPr>
        <p:grpSpPr bwMode="auto">
          <a:xfrm>
            <a:off x="5043488" y="3400425"/>
            <a:ext cx="92075" cy="665163"/>
            <a:chOff x="0" y="0"/>
            <a:chExt cx="58" cy="419"/>
          </a:xfrm>
        </p:grpSpPr>
        <p:sp>
          <p:nvSpPr>
            <p:cNvPr id="76845" name="Rectangle 4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46" name="Rectangle 4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47" name="Rectangle 4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48" name="Rectangle 4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49" name="Rectangle 4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0" name="Rectangle 5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1" name="Rectangle 5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2" name="Rectangle 5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3" name="AutoShape 53"/>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854" name="Group 54"/>
          <p:cNvGrpSpPr>
            <a:grpSpLocks/>
          </p:cNvGrpSpPr>
          <p:nvPr/>
        </p:nvGrpSpPr>
        <p:grpSpPr bwMode="auto">
          <a:xfrm>
            <a:off x="5168900" y="3400425"/>
            <a:ext cx="90488" cy="665163"/>
            <a:chOff x="0" y="0"/>
            <a:chExt cx="57" cy="419"/>
          </a:xfrm>
        </p:grpSpPr>
        <p:sp>
          <p:nvSpPr>
            <p:cNvPr id="76855" name="Rectangle 55"/>
            <p:cNvSpPr>
              <a:spLocks/>
            </p:cNvSpPr>
            <p:nvPr/>
          </p:nvSpPr>
          <p:spPr bwMode="auto">
            <a:xfrm>
              <a:off x="24"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6" name="Rectangle 56"/>
            <p:cNvSpPr>
              <a:spLocks/>
            </p:cNvSpPr>
            <p:nvPr/>
          </p:nvSpPr>
          <p:spPr bwMode="auto">
            <a:xfrm>
              <a:off x="24"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7" name="Rectangle 57"/>
            <p:cNvSpPr>
              <a:spLocks/>
            </p:cNvSpPr>
            <p:nvPr/>
          </p:nvSpPr>
          <p:spPr bwMode="auto">
            <a:xfrm>
              <a:off x="24"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8" name="Rectangle 58"/>
            <p:cNvSpPr>
              <a:spLocks/>
            </p:cNvSpPr>
            <p:nvPr/>
          </p:nvSpPr>
          <p:spPr bwMode="auto">
            <a:xfrm>
              <a:off x="24"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59" name="Rectangle 59"/>
            <p:cNvSpPr>
              <a:spLocks/>
            </p:cNvSpPr>
            <p:nvPr/>
          </p:nvSpPr>
          <p:spPr bwMode="auto">
            <a:xfrm>
              <a:off x="24"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0" name="Rectangle 60"/>
            <p:cNvSpPr>
              <a:spLocks/>
            </p:cNvSpPr>
            <p:nvPr/>
          </p:nvSpPr>
          <p:spPr bwMode="auto">
            <a:xfrm>
              <a:off x="24"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1" name="Rectangle 61"/>
            <p:cNvSpPr>
              <a:spLocks/>
            </p:cNvSpPr>
            <p:nvPr/>
          </p:nvSpPr>
          <p:spPr bwMode="auto">
            <a:xfrm>
              <a:off x="24"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2" name="Rectangle 62"/>
            <p:cNvSpPr>
              <a:spLocks/>
            </p:cNvSpPr>
            <p:nvPr/>
          </p:nvSpPr>
          <p:spPr bwMode="auto">
            <a:xfrm>
              <a:off x="24"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3" name="AutoShape 63"/>
            <p:cNvSpPr>
              <a:spLocks/>
            </p:cNvSpPr>
            <p:nvPr/>
          </p:nvSpPr>
          <p:spPr bwMode="auto">
            <a:xfrm>
              <a:off x="0" y="0"/>
              <a:ext cx="57" cy="55"/>
            </a:xfrm>
            <a:custGeom>
              <a:avLst/>
              <a:gdLst/>
              <a:ahLst/>
              <a:cxnLst/>
              <a:rect l="0" t="0" r="r" b="b"/>
              <a:pathLst>
                <a:path w="21600" h="21600">
                  <a:moveTo>
                    <a:pt x="21600" y="21600"/>
                  </a:moveTo>
                  <a:lnTo>
                    <a:pt x="11082"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864" name="Group 64"/>
          <p:cNvGrpSpPr>
            <a:grpSpLocks/>
          </p:cNvGrpSpPr>
          <p:nvPr/>
        </p:nvGrpSpPr>
        <p:grpSpPr bwMode="auto">
          <a:xfrm>
            <a:off x="5294313" y="3400425"/>
            <a:ext cx="90487" cy="665163"/>
            <a:chOff x="0" y="0"/>
            <a:chExt cx="57" cy="419"/>
          </a:xfrm>
        </p:grpSpPr>
        <p:sp>
          <p:nvSpPr>
            <p:cNvPr id="76865" name="Rectangle 6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6" name="Rectangle 6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7" name="Rectangle 6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8" name="Rectangle 6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69" name="Rectangle 6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0" name="Rectangle 7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1" name="Rectangle 7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2" name="Rectangle 7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3" name="AutoShape 73"/>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874" name="Group 74"/>
          <p:cNvGrpSpPr>
            <a:grpSpLocks/>
          </p:cNvGrpSpPr>
          <p:nvPr/>
        </p:nvGrpSpPr>
        <p:grpSpPr bwMode="auto">
          <a:xfrm>
            <a:off x="5418138" y="3400425"/>
            <a:ext cx="92075" cy="665163"/>
            <a:chOff x="0" y="0"/>
            <a:chExt cx="58" cy="419"/>
          </a:xfrm>
        </p:grpSpPr>
        <p:sp>
          <p:nvSpPr>
            <p:cNvPr id="76875" name="Rectangle 7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6" name="Rectangle 7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7" name="Rectangle 7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8" name="Rectangle 7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79" name="Rectangle 7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0" name="Rectangle 8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1" name="Rectangle 8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2" name="Rectangle 8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3" name="AutoShape 83"/>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884" name="Group 84"/>
          <p:cNvGrpSpPr>
            <a:grpSpLocks/>
          </p:cNvGrpSpPr>
          <p:nvPr/>
        </p:nvGrpSpPr>
        <p:grpSpPr bwMode="auto">
          <a:xfrm>
            <a:off x="5543550" y="3400425"/>
            <a:ext cx="92075" cy="665163"/>
            <a:chOff x="0" y="0"/>
            <a:chExt cx="57" cy="419"/>
          </a:xfrm>
        </p:grpSpPr>
        <p:sp>
          <p:nvSpPr>
            <p:cNvPr id="76885" name="Rectangle 8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6" name="Rectangle 8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7" name="Rectangle 8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8" name="Rectangle 8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89" name="Rectangle 8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0" name="Rectangle 9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1" name="Rectangle 9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2" name="Rectangle 9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3" name="AutoShape 93"/>
            <p:cNvSpPr>
              <a:spLocks/>
            </p:cNvSpPr>
            <p:nvPr/>
          </p:nvSpPr>
          <p:spPr bwMode="auto">
            <a:xfrm>
              <a:off x="0" y="0"/>
              <a:ext cx="57" cy="55"/>
            </a:xfrm>
            <a:custGeom>
              <a:avLst/>
              <a:gdLst/>
              <a:ahLst/>
              <a:cxnLst/>
              <a:rect l="0" t="0" r="r" b="b"/>
              <a:pathLst>
                <a:path w="21600" h="21600">
                  <a:moveTo>
                    <a:pt x="21600" y="21600"/>
                  </a:moveTo>
                  <a:lnTo>
                    <a:pt x="1070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894" name="Group 94"/>
          <p:cNvGrpSpPr>
            <a:grpSpLocks/>
          </p:cNvGrpSpPr>
          <p:nvPr/>
        </p:nvGrpSpPr>
        <p:grpSpPr bwMode="auto">
          <a:xfrm>
            <a:off x="5670550" y="3400425"/>
            <a:ext cx="90488" cy="665163"/>
            <a:chOff x="0" y="0"/>
            <a:chExt cx="57" cy="419"/>
          </a:xfrm>
        </p:grpSpPr>
        <p:sp>
          <p:nvSpPr>
            <p:cNvPr id="76895" name="Rectangle 95"/>
            <p:cNvSpPr>
              <a:spLocks/>
            </p:cNvSpPr>
            <p:nvPr/>
          </p:nvSpPr>
          <p:spPr bwMode="auto">
            <a:xfrm>
              <a:off x="25" y="392"/>
              <a:ext cx="6"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6" name="Rectangle 96"/>
            <p:cNvSpPr>
              <a:spLocks/>
            </p:cNvSpPr>
            <p:nvPr/>
          </p:nvSpPr>
          <p:spPr bwMode="auto">
            <a:xfrm>
              <a:off x="25" y="346"/>
              <a:ext cx="6"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7" name="Rectangle 97"/>
            <p:cNvSpPr>
              <a:spLocks/>
            </p:cNvSpPr>
            <p:nvPr/>
          </p:nvSpPr>
          <p:spPr bwMode="auto">
            <a:xfrm>
              <a:off x="25" y="300"/>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8" name="Rectangle 98"/>
            <p:cNvSpPr>
              <a:spLocks/>
            </p:cNvSpPr>
            <p:nvPr/>
          </p:nvSpPr>
          <p:spPr bwMode="auto">
            <a:xfrm>
              <a:off x="25" y="254"/>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899" name="Rectangle 99"/>
            <p:cNvSpPr>
              <a:spLocks/>
            </p:cNvSpPr>
            <p:nvPr/>
          </p:nvSpPr>
          <p:spPr bwMode="auto">
            <a:xfrm>
              <a:off x="25" y="208"/>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0" name="Rectangle 100"/>
            <p:cNvSpPr>
              <a:spLocks/>
            </p:cNvSpPr>
            <p:nvPr/>
          </p:nvSpPr>
          <p:spPr bwMode="auto">
            <a:xfrm>
              <a:off x="25" y="162"/>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1" name="Rectangle 101"/>
            <p:cNvSpPr>
              <a:spLocks/>
            </p:cNvSpPr>
            <p:nvPr/>
          </p:nvSpPr>
          <p:spPr bwMode="auto">
            <a:xfrm>
              <a:off x="25" y="116"/>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2" name="Rectangle 102"/>
            <p:cNvSpPr>
              <a:spLocks/>
            </p:cNvSpPr>
            <p:nvPr/>
          </p:nvSpPr>
          <p:spPr bwMode="auto">
            <a:xfrm>
              <a:off x="25" y="70"/>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3" name="AutoShape 103"/>
            <p:cNvSpPr>
              <a:spLocks/>
            </p:cNvSpPr>
            <p:nvPr/>
          </p:nvSpPr>
          <p:spPr bwMode="auto">
            <a:xfrm>
              <a:off x="0" y="0"/>
              <a:ext cx="57"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04" name="Group 104"/>
          <p:cNvGrpSpPr>
            <a:grpSpLocks/>
          </p:cNvGrpSpPr>
          <p:nvPr/>
        </p:nvGrpSpPr>
        <p:grpSpPr bwMode="auto">
          <a:xfrm>
            <a:off x="5794375" y="3400425"/>
            <a:ext cx="92075" cy="665163"/>
            <a:chOff x="0" y="0"/>
            <a:chExt cx="57" cy="419"/>
          </a:xfrm>
        </p:grpSpPr>
        <p:sp>
          <p:nvSpPr>
            <p:cNvPr id="76905" name="Rectangle 10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6" name="Rectangle 10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7" name="Rectangle 10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8" name="Rectangle 10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09" name="Rectangle 10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0" name="Rectangle 11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1" name="Rectangle 11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2" name="Rectangle 11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3" name="AutoShape 113"/>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14" name="Group 114"/>
          <p:cNvGrpSpPr>
            <a:grpSpLocks/>
          </p:cNvGrpSpPr>
          <p:nvPr/>
        </p:nvGrpSpPr>
        <p:grpSpPr bwMode="auto">
          <a:xfrm>
            <a:off x="6419850" y="3400425"/>
            <a:ext cx="92075" cy="665163"/>
            <a:chOff x="0" y="0"/>
            <a:chExt cx="57" cy="419"/>
          </a:xfrm>
        </p:grpSpPr>
        <p:sp>
          <p:nvSpPr>
            <p:cNvPr id="76915" name="Rectangle 11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6" name="Rectangle 11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7" name="Rectangle 11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8" name="Rectangle 11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19" name="Rectangle 11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0" name="Rectangle 12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1" name="Rectangle 12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2" name="Rectangle 12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3" name="AutoShape 123"/>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24" name="Group 124"/>
          <p:cNvGrpSpPr>
            <a:grpSpLocks/>
          </p:cNvGrpSpPr>
          <p:nvPr/>
        </p:nvGrpSpPr>
        <p:grpSpPr bwMode="auto">
          <a:xfrm>
            <a:off x="5919788" y="3400425"/>
            <a:ext cx="92075" cy="665163"/>
            <a:chOff x="0" y="0"/>
            <a:chExt cx="58" cy="419"/>
          </a:xfrm>
        </p:grpSpPr>
        <p:sp>
          <p:nvSpPr>
            <p:cNvPr id="76925" name="Rectangle 12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6" name="Rectangle 12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7" name="Rectangle 12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8" name="Rectangle 12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29" name="Rectangle 12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0" name="Rectangle 13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1" name="Rectangle 13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2" name="Rectangle 13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3" name="AutoShape 133"/>
            <p:cNvSpPr>
              <a:spLocks/>
            </p:cNvSpPr>
            <p:nvPr/>
          </p:nvSpPr>
          <p:spPr bwMode="auto">
            <a:xfrm>
              <a:off x="0" y="0"/>
              <a:ext cx="58"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34" name="Group 134"/>
          <p:cNvGrpSpPr>
            <a:grpSpLocks/>
          </p:cNvGrpSpPr>
          <p:nvPr/>
        </p:nvGrpSpPr>
        <p:grpSpPr bwMode="auto">
          <a:xfrm>
            <a:off x="6045200" y="3400425"/>
            <a:ext cx="92075" cy="665163"/>
            <a:chOff x="0" y="0"/>
            <a:chExt cx="57" cy="419"/>
          </a:xfrm>
        </p:grpSpPr>
        <p:sp>
          <p:nvSpPr>
            <p:cNvPr id="76935" name="Rectangle 13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6" name="Rectangle 13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7" name="Rectangle 13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8" name="Rectangle 13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39" name="Rectangle 13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0" name="Rectangle 14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1" name="Rectangle 14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2" name="Rectangle 14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3" name="AutoShape 143"/>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44" name="Group 144"/>
          <p:cNvGrpSpPr>
            <a:grpSpLocks/>
          </p:cNvGrpSpPr>
          <p:nvPr/>
        </p:nvGrpSpPr>
        <p:grpSpPr bwMode="auto">
          <a:xfrm>
            <a:off x="6170613" y="3400425"/>
            <a:ext cx="90487" cy="665163"/>
            <a:chOff x="0" y="0"/>
            <a:chExt cx="57" cy="419"/>
          </a:xfrm>
        </p:grpSpPr>
        <p:sp>
          <p:nvSpPr>
            <p:cNvPr id="76945" name="Rectangle 14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6" name="Rectangle 14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7" name="Rectangle 14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8" name="Rectangle 14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49" name="Rectangle 14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0" name="Rectangle 15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1" name="Rectangle 15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2" name="Rectangle 15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3" name="AutoShape 153"/>
            <p:cNvSpPr>
              <a:spLocks/>
            </p:cNvSpPr>
            <p:nvPr/>
          </p:nvSpPr>
          <p:spPr bwMode="auto">
            <a:xfrm>
              <a:off x="0" y="0"/>
              <a:ext cx="57" cy="55"/>
            </a:xfrm>
            <a:custGeom>
              <a:avLst/>
              <a:gdLst/>
              <a:ahLst/>
              <a:cxnLst/>
              <a:rect l="0" t="0" r="r" b="b"/>
              <a:pathLst>
                <a:path w="21600" h="21600">
                  <a:moveTo>
                    <a:pt x="21600" y="21600"/>
                  </a:moveTo>
                  <a:lnTo>
                    <a:pt x="10518"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54" name="Group 154"/>
          <p:cNvGrpSpPr>
            <a:grpSpLocks/>
          </p:cNvGrpSpPr>
          <p:nvPr/>
        </p:nvGrpSpPr>
        <p:grpSpPr bwMode="auto">
          <a:xfrm>
            <a:off x="6296025" y="3400425"/>
            <a:ext cx="92075" cy="665163"/>
            <a:chOff x="0" y="0"/>
            <a:chExt cx="57" cy="419"/>
          </a:xfrm>
        </p:grpSpPr>
        <p:sp>
          <p:nvSpPr>
            <p:cNvPr id="76955" name="Rectangle 15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6" name="Rectangle 15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7" name="Rectangle 15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8" name="Rectangle 15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59" name="Rectangle 15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0" name="Rectangle 16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1" name="Rectangle 16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2" name="Rectangle 16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3" name="AutoShape 163"/>
            <p:cNvSpPr>
              <a:spLocks/>
            </p:cNvSpPr>
            <p:nvPr/>
          </p:nvSpPr>
          <p:spPr bwMode="auto">
            <a:xfrm>
              <a:off x="0" y="0"/>
              <a:ext cx="57" cy="55"/>
            </a:xfrm>
            <a:custGeom>
              <a:avLst/>
              <a:gdLst/>
              <a:ahLst/>
              <a:cxnLst/>
              <a:rect l="0" t="0" r="r" b="b"/>
              <a:pathLst>
                <a:path w="21600" h="21600">
                  <a:moveTo>
                    <a:pt x="21600" y="21600"/>
                  </a:moveTo>
                  <a:lnTo>
                    <a:pt x="1070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64" name="Group 164"/>
          <p:cNvGrpSpPr>
            <a:grpSpLocks/>
          </p:cNvGrpSpPr>
          <p:nvPr/>
        </p:nvGrpSpPr>
        <p:grpSpPr bwMode="auto">
          <a:xfrm>
            <a:off x="6672263" y="3400425"/>
            <a:ext cx="92075" cy="665163"/>
            <a:chOff x="0" y="0"/>
            <a:chExt cx="57" cy="419"/>
          </a:xfrm>
        </p:grpSpPr>
        <p:sp>
          <p:nvSpPr>
            <p:cNvPr id="76965" name="Rectangle 16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6" name="Rectangle 16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7" name="Rectangle 16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8" name="Rectangle 16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69" name="Rectangle 16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0" name="Rectangle 17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1" name="Rectangle 17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2" name="Rectangle 17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3" name="AutoShape 173"/>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74" name="Group 174"/>
          <p:cNvGrpSpPr>
            <a:grpSpLocks/>
          </p:cNvGrpSpPr>
          <p:nvPr/>
        </p:nvGrpSpPr>
        <p:grpSpPr bwMode="auto">
          <a:xfrm>
            <a:off x="6546850" y="3400425"/>
            <a:ext cx="90488" cy="665163"/>
            <a:chOff x="0" y="0"/>
            <a:chExt cx="57" cy="419"/>
          </a:xfrm>
        </p:grpSpPr>
        <p:sp>
          <p:nvSpPr>
            <p:cNvPr id="76975" name="Rectangle 17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6" name="Rectangle 17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7" name="Rectangle 17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8" name="Rectangle 17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79" name="Rectangle 17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0" name="Rectangle 18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1" name="Rectangle 18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2" name="Rectangle 18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3" name="AutoShape 183"/>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84" name="Group 184"/>
          <p:cNvGrpSpPr>
            <a:grpSpLocks/>
          </p:cNvGrpSpPr>
          <p:nvPr/>
        </p:nvGrpSpPr>
        <p:grpSpPr bwMode="auto">
          <a:xfrm>
            <a:off x="6796088" y="3400425"/>
            <a:ext cx="92075" cy="665163"/>
            <a:chOff x="0" y="0"/>
            <a:chExt cx="58" cy="419"/>
          </a:xfrm>
        </p:grpSpPr>
        <p:sp>
          <p:nvSpPr>
            <p:cNvPr id="76985" name="Rectangle 185"/>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6" name="Rectangle 186"/>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7" name="Rectangle 187"/>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8" name="Rectangle 188"/>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89" name="Rectangle 189"/>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90" name="Rectangle 190"/>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91" name="Rectangle 191"/>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92" name="Rectangle 192"/>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6993" name="AutoShape 193"/>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94" name="Group 194"/>
          <p:cNvGrpSpPr>
            <a:grpSpLocks/>
          </p:cNvGrpSpPr>
          <p:nvPr/>
        </p:nvGrpSpPr>
        <p:grpSpPr bwMode="auto">
          <a:xfrm>
            <a:off x="1225550" y="4005263"/>
            <a:ext cx="6362700" cy="87312"/>
            <a:chOff x="0" y="0"/>
            <a:chExt cx="4008" cy="55"/>
          </a:xfrm>
        </p:grpSpPr>
        <p:sp>
          <p:nvSpPr>
            <p:cNvPr id="76995" name="Line 195"/>
            <p:cNvSpPr>
              <a:spLocks noChangeShapeType="1"/>
            </p:cNvSpPr>
            <p:nvPr/>
          </p:nvSpPr>
          <p:spPr bwMode="auto">
            <a:xfrm>
              <a:off x="0" y="27"/>
              <a:ext cx="3952" cy="0"/>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sp>
          <p:nvSpPr>
            <p:cNvPr id="76996" name="AutoShape 196"/>
            <p:cNvSpPr>
              <a:spLocks/>
            </p:cNvSpPr>
            <p:nvPr/>
          </p:nvSpPr>
          <p:spPr bwMode="auto">
            <a:xfrm>
              <a:off x="3950" y="0"/>
              <a:ext cx="58" cy="55"/>
            </a:xfrm>
            <a:custGeom>
              <a:avLst/>
              <a:gdLst/>
              <a:ahLst/>
              <a:cxnLst/>
              <a:rect l="0" t="0" r="r" b="b"/>
              <a:pathLst>
                <a:path w="21600" h="21600">
                  <a:moveTo>
                    <a:pt x="0" y="21600"/>
                  </a:moveTo>
                  <a:lnTo>
                    <a:pt x="21600" y="10604"/>
                  </a:lnTo>
                  <a:lnTo>
                    <a:pt x="0" y="0"/>
                  </a:lnTo>
                  <a:lnTo>
                    <a:pt x="0" y="21600"/>
                  </a:lnTo>
                  <a:close/>
                  <a:moveTo>
                    <a:pt x="0" y="21600"/>
                  </a:moveTo>
                </a:path>
              </a:pathLst>
            </a:cu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6997" name="Group 197"/>
          <p:cNvGrpSpPr>
            <a:grpSpLocks/>
          </p:cNvGrpSpPr>
          <p:nvPr/>
        </p:nvGrpSpPr>
        <p:grpSpPr bwMode="auto">
          <a:xfrm>
            <a:off x="1587500" y="3117850"/>
            <a:ext cx="614363" cy="279400"/>
            <a:chOff x="0" y="0"/>
            <a:chExt cx="387" cy="176"/>
          </a:xfrm>
        </p:grpSpPr>
        <p:grpSp>
          <p:nvGrpSpPr>
            <p:cNvPr id="76998" name="Group 198"/>
            <p:cNvGrpSpPr>
              <a:grpSpLocks/>
            </p:cNvGrpSpPr>
            <p:nvPr/>
          </p:nvGrpSpPr>
          <p:grpSpPr bwMode="auto">
            <a:xfrm>
              <a:off x="32" y="0"/>
              <a:ext cx="355" cy="79"/>
              <a:chOff x="0" y="0"/>
              <a:chExt cx="355" cy="79"/>
            </a:xfrm>
          </p:grpSpPr>
          <p:sp>
            <p:nvSpPr>
              <p:cNvPr id="76999" name="AutoShape 199"/>
              <p:cNvSpPr>
                <a:spLocks/>
              </p:cNvSpPr>
              <p:nvPr/>
            </p:nvSpPr>
            <p:spPr bwMode="auto">
              <a:xfrm>
                <a:off x="2" y="30"/>
                <a:ext cx="352" cy="49"/>
              </a:xfrm>
              <a:custGeom>
                <a:avLst/>
                <a:gdLst/>
                <a:ahLst/>
                <a:cxnLst/>
                <a:rect l="0" t="0" r="r" b="b"/>
                <a:pathLst>
                  <a:path w="21600" h="21600">
                    <a:moveTo>
                      <a:pt x="0" y="13039"/>
                    </a:moveTo>
                    <a:lnTo>
                      <a:pt x="2566" y="6673"/>
                    </a:lnTo>
                    <a:lnTo>
                      <a:pt x="8224" y="0"/>
                    </a:lnTo>
                    <a:lnTo>
                      <a:pt x="14830" y="1844"/>
                    </a:lnTo>
                    <a:lnTo>
                      <a:pt x="18160" y="6673"/>
                    </a:lnTo>
                    <a:lnTo>
                      <a:pt x="21600" y="17210"/>
                    </a:lnTo>
                    <a:lnTo>
                      <a:pt x="21204" y="19141"/>
                    </a:lnTo>
                    <a:lnTo>
                      <a:pt x="21047" y="20371"/>
                    </a:lnTo>
                    <a:lnTo>
                      <a:pt x="20808" y="21205"/>
                    </a:lnTo>
                    <a:lnTo>
                      <a:pt x="20604" y="21600"/>
                    </a:lnTo>
                    <a:lnTo>
                      <a:pt x="20426" y="21600"/>
                    </a:lnTo>
                    <a:lnTo>
                      <a:pt x="20256" y="21600"/>
                    </a:lnTo>
                    <a:lnTo>
                      <a:pt x="20071" y="21600"/>
                    </a:lnTo>
                    <a:lnTo>
                      <a:pt x="19894" y="21600"/>
                    </a:lnTo>
                    <a:lnTo>
                      <a:pt x="19716" y="21205"/>
                    </a:lnTo>
                    <a:lnTo>
                      <a:pt x="19478" y="20810"/>
                    </a:lnTo>
                    <a:lnTo>
                      <a:pt x="19334" y="20722"/>
                    </a:lnTo>
                    <a:lnTo>
                      <a:pt x="19136" y="20371"/>
                    </a:lnTo>
                    <a:lnTo>
                      <a:pt x="18897" y="19976"/>
                    </a:lnTo>
                    <a:lnTo>
                      <a:pt x="18700" y="19756"/>
                    </a:lnTo>
                    <a:lnTo>
                      <a:pt x="18522" y="19361"/>
                    </a:lnTo>
                    <a:lnTo>
                      <a:pt x="18386" y="19229"/>
                    </a:lnTo>
                    <a:lnTo>
                      <a:pt x="18208" y="18746"/>
                    </a:lnTo>
                    <a:lnTo>
                      <a:pt x="18024" y="18351"/>
                    </a:lnTo>
                    <a:lnTo>
                      <a:pt x="17853" y="18132"/>
                    </a:lnTo>
                    <a:lnTo>
                      <a:pt x="17655" y="17737"/>
                    </a:lnTo>
                    <a:lnTo>
                      <a:pt x="17471" y="17517"/>
                    </a:lnTo>
                    <a:lnTo>
                      <a:pt x="17273" y="17122"/>
                    </a:lnTo>
                    <a:lnTo>
                      <a:pt x="17089" y="16727"/>
                    </a:lnTo>
                    <a:lnTo>
                      <a:pt x="16918" y="16376"/>
                    </a:lnTo>
                    <a:lnTo>
                      <a:pt x="16734" y="15980"/>
                    </a:lnTo>
                    <a:lnTo>
                      <a:pt x="16557" y="15629"/>
                    </a:lnTo>
                    <a:lnTo>
                      <a:pt x="16372" y="15278"/>
                    </a:lnTo>
                    <a:lnTo>
                      <a:pt x="16222" y="14663"/>
                    </a:lnTo>
                    <a:lnTo>
                      <a:pt x="16024" y="14005"/>
                    </a:lnTo>
                    <a:lnTo>
                      <a:pt x="15840" y="13390"/>
                    </a:lnTo>
                    <a:lnTo>
                      <a:pt x="15669" y="12776"/>
                    </a:lnTo>
                    <a:lnTo>
                      <a:pt x="15485" y="12293"/>
                    </a:lnTo>
                    <a:lnTo>
                      <a:pt x="15328" y="11546"/>
                    </a:lnTo>
                    <a:lnTo>
                      <a:pt x="15192" y="10800"/>
                    </a:lnTo>
                    <a:lnTo>
                      <a:pt x="15007" y="10054"/>
                    </a:lnTo>
                    <a:lnTo>
                      <a:pt x="14830" y="9307"/>
                    </a:lnTo>
                    <a:lnTo>
                      <a:pt x="14646" y="8561"/>
                    </a:lnTo>
                    <a:lnTo>
                      <a:pt x="14475" y="7815"/>
                    </a:lnTo>
                    <a:lnTo>
                      <a:pt x="14291" y="7463"/>
                    </a:lnTo>
                    <a:lnTo>
                      <a:pt x="14113" y="7068"/>
                    </a:lnTo>
                    <a:lnTo>
                      <a:pt x="13881" y="6673"/>
                    </a:lnTo>
                    <a:lnTo>
                      <a:pt x="13697" y="6322"/>
                    </a:lnTo>
                    <a:lnTo>
                      <a:pt x="13520" y="6059"/>
                    </a:lnTo>
                    <a:lnTo>
                      <a:pt x="13342" y="5971"/>
                    </a:lnTo>
                    <a:lnTo>
                      <a:pt x="13165" y="5707"/>
                    </a:lnTo>
                    <a:lnTo>
                      <a:pt x="12919" y="5444"/>
                    </a:lnTo>
                    <a:lnTo>
                      <a:pt x="12564" y="5312"/>
                    </a:lnTo>
                    <a:lnTo>
                      <a:pt x="12155" y="5312"/>
                    </a:lnTo>
                    <a:lnTo>
                      <a:pt x="11554" y="5224"/>
                    </a:lnTo>
                    <a:lnTo>
                      <a:pt x="11192" y="5224"/>
                    </a:lnTo>
                    <a:lnTo>
                      <a:pt x="10421" y="5224"/>
                    </a:lnTo>
                    <a:lnTo>
                      <a:pt x="10244" y="5224"/>
                    </a:lnTo>
                    <a:lnTo>
                      <a:pt x="10060" y="5224"/>
                    </a:lnTo>
                    <a:lnTo>
                      <a:pt x="9705" y="5224"/>
                    </a:lnTo>
                    <a:lnTo>
                      <a:pt x="8783" y="5224"/>
                    </a:lnTo>
                    <a:lnTo>
                      <a:pt x="8039" y="5444"/>
                    </a:lnTo>
                    <a:lnTo>
                      <a:pt x="7685" y="5707"/>
                    </a:lnTo>
                    <a:lnTo>
                      <a:pt x="7514" y="5795"/>
                    </a:lnTo>
                    <a:lnTo>
                      <a:pt x="7323" y="6059"/>
                    </a:lnTo>
                    <a:lnTo>
                      <a:pt x="7152" y="6322"/>
                    </a:lnTo>
                    <a:lnTo>
                      <a:pt x="6968" y="6673"/>
                    </a:lnTo>
                    <a:lnTo>
                      <a:pt x="6791" y="7068"/>
                    </a:lnTo>
                    <a:lnTo>
                      <a:pt x="6613" y="7463"/>
                    </a:lnTo>
                    <a:lnTo>
                      <a:pt x="6436" y="8210"/>
                    </a:lnTo>
                    <a:lnTo>
                      <a:pt x="6306" y="8737"/>
                    </a:lnTo>
                    <a:lnTo>
                      <a:pt x="6115" y="9527"/>
                    </a:lnTo>
                    <a:lnTo>
                      <a:pt x="5978" y="10054"/>
                    </a:lnTo>
                    <a:lnTo>
                      <a:pt x="5787" y="10800"/>
                    </a:lnTo>
                    <a:lnTo>
                      <a:pt x="5596" y="11546"/>
                    </a:lnTo>
                    <a:lnTo>
                      <a:pt x="5426" y="12293"/>
                    </a:lnTo>
                    <a:lnTo>
                      <a:pt x="5241" y="12776"/>
                    </a:lnTo>
                    <a:lnTo>
                      <a:pt x="5084" y="13171"/>
                    </a:lnTo>
                    <a:lnTo>
                      <a:pt x="4886" y="13741"/>
                    </a:lnTo>
                    <a:lnTo>
                      <a:pt x="4723" y="14268"/>
                    </a:lnTo>
                    <a:lnTo>
                      <a:pt x="4559" y="14707"/>
                    </a:lnTo>
                    <a:lnTo>
                      <a:pt x="4354" y="15278"/>
                    </a:lnTo>
                    <a:lnTo>
                      <a:pt x="4170" y="15629"/>
                    </a:lnTo>
                    <a:lnTo>
                      <a:pt x="3992" y="15980"/>
                    </a:lnTo>
                    <a:lnTo>
                      <a:pt x="3747" y="16376"/>
                    </a:lnTo>
                    <a:lnTo>
                      <a:pt x="3576" y="16727"/>
                    </a:lnTo>
                    <a:lnTo>
                      <a:pt x="3392" y="17122"/>
                    </a:lnTo>
                    <a:lnTo>
                      <a:pt x="3180" y="17517"/>
                    </a:lnTo>
                    <a:lnTo>
                      <a:pt x="2982" y="17693"/>
                    </a:lnTo>
                    <a:lnTo>
                      <a:pt x="2737" y="18044"/>
                    </a:lnTo>
                    <a:lnTo>
                      <a:pt x="2546" y="18307"/>
                    </a:lnTo>
                    <a:lnTo>
                      <a:pt x="2361" y="18571"/>
                    </a:lnTo>
                    <a:lnTo>
                      <a:pt x="2184" y="18834"/>
                    </a:lnTo>
                    <a:lnTo>
                      <a:pt x="1965" y="19141"/>
                    </a:lnTo>
                    <a:lnTo>
                      <a:pt x="1809" y="19317"/>
                    </a:lnTo>
                    <a:lnTo>
                      <a:pt x="1631" y="19580"/>
                    </a:lnTo>
                    <a:lnTo>
                      <a:pt x="1372" y="19756"/>
                    </a:lnTo>
                    <a:lnTo>
                      <a:pt x="1194" y="19932"/>
                    </a:lnTo>
                    <a:lnTo>
                      <a:pt x="1010" y="20107"/>
                    </a:lnTo>
                    <a:lnTo>
                      <a:pt x="839" y="20107"/>
                    </a:lnTo>
                    <a:lnTo>
                      <a:pt x="655" y="20107"/>
                    </a:lnTo>
                    <a:lnTo>
                      <a:pt x="478" y="20107"/>
                    </a:lnTo>
                    <a:lnTo>
                      <a:pt x="300" y="19361"/>
                    </a:lnTo>
                    <a:lnTo>
                      <a:pt x="191" y="18307"/>
                    </a:lnTo>
                    <a:lnTo>
                      <a:pt x="123" y="17122"/>
                    </a:lnTo>
                    <a:lnTo>
                      <a:pt x="61" y="15980"/>
                    </a:lnTo>
                    <a:lnTo>
                      <a:pt x="61" y="14883"/>
                    </a:lnTo>
                    <a:lnTo>
                      <a:pt x="0" y="13741"/>
                    </a:lnTo>
                    <a:lnTo>
                      <a:pt x="0" y="12688"/>
                    </a:lnTo>
                    <a:lnTo>
                      <a:pt x="0" y="13039"/>
                    </a:lnTo>
                    <a:close/>
                    <a:moveTo>
                      <a:pt x="0" y="13039"/>
                    </a:moveTo>
                  </a:path>
                </a:pathLst>
              </a:custGeom>
              <a:solidFill>
                <a:srgbClr val="CECECE"/>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000" name="AutoShape 200"/>
              <p:cNvSpPr>
                <a:spLocks/>
              </p:cNvSpPr>
              <p:nvPr/>
            </p:nvSpPr>
            <p:spPr bwMode="auto">
              <a:xfrm>
                <a:off x="0" y="0"/>
                <a:ext cx="355" cy="71"/>
              </a:xfrm>
              <a:custGeom>
                <a:avLst/>
                <a:gdLst/>
                <a:ahLst/>
                <a:cxnLst/>
                <a:rect l="0" t="0" r="r" b="b"/>
                <a:pathLst>
                  <a:path w="21600" h="21600">
                    <a:moveTo>
                      <a:pt x="534" y="8180"/>
                    </a:moveTo>
                    <a:lnTo>
                      <a:pt x="926" y="7422"/>
                    </a:lnTo>
                    <a:lnTo>
                      <a:pt x="1494" y="6422"/>
                    </a:lnTo>
                    <a:lnTo>
                      <a:pt x="1812" y="5877"/>
                    </a:lnTo>
                    <a:lnTo>
                      <a:pt x="2103" y="5362"/>
                    </a:lnTo>
                    <a:lnTo>
                      <a:pt x="2359" y="4938"/>
                    </a:lnTo>
                    <a:lnTo>
                      <a:pt x="2697" y="4362"/>
                    </a:lnTo>
                    <a:lnTo>
                      <a:pt x="2934" y="4029"/>
                    </a:lnTo>
                    <a:lnTo>
                      <a:pt x="3130" y="3666"/>
                    </a:lnTo>
                    <a:lnTo>
                      <a:pt x="3522" y="3181"/>
                    </a:lnTo>
                    <a:lnTo>
                      <a:pt x="3833" y="2696"/>
                    </a:lnTo>
                    <a:lnTo>
                      <a:pt x="4117" y="2393"/>
                    </a:lnTo>
                    <a:lnTo>
                      <a:pt x="4604" y="1848"/>
                    </a:lnTo>
                    <a:lnTo>
                      <a:pt x="4786" y="1696"/>
                    </a:lnTo>
                    <a:lnTo>
                      <a:pt x="5314" y="1363"/>
                    </a:lnTo>
                    <a:lnTo>
                      <a:pt x="5605" y="1121"/>
                    </a:lnTo>
                    <a:lnTo>
                      <a:pt x="6754" y="576"/>
                    </a:lnTo>
                    <a:lnTo>
                      <a:pt x="6984" y="515"/>
                    </a:lnTo>
                    <a:lnTo>
                      <a:pt x="7342" y="424"/>
                    </a:lnTo>
                    <a:lnTo>
                      <a:pt x="7930" y="151"/>
                    </a:lnTo>
                    <a:lnTo>
                      <a:pt x="8268" y="91"/>
                    </a:lnTo>
                    <a:lnTo>
                      <a:pt x="8559" y="0"/>
                    </a:lnTo>
                    <a:lnTo>
                      <a:pt x="9113" y="0"/>
                    </a:lnTo>
                    <a:lnTo>
                      <a:pt x="9445" y="91"/>
                    </a:lnTo>
                    <a:lnTo>
                      <a:pt x="9620" y="91"/>
                    </a:lnTo>
                    <a:lnTo>
                      <a:pt x="10330" y="91"/>
                    </a:lnTo>
                    <a:lnTo>
                      <a:pt x="10506" y="91"/>
                    </a:lnTo>
                    <a:lnTo>
                      <a:pt x="10857" y="91"/>
                    </a:lnTo>
                    <a:lnTo>
                      <a:pt x="11101" y="91"/>
                    </a:lnTo>
                    <a:lnTo>
                      <a:pt x="11513" y="91"/>
                    </a:lnTo>
                    <a:lnTo>
                      <a:pt x="11689" y="91"/>
                    </a:lnTo>
                    <a:lnTo>
                      <a:pt x="12115" y="151"/>
                    </a:lnTo>
                    <a:lnTo>
                      <a:pt x="12453" y="333"/>
                    </a:lnTo>
                    <a:lnTo>
                      <a:pt x="12811" y="515"/>
                    </a:lnTo>
                    <a:lnTo>
                      <a:pt x="13007" y="515"/>
                    </a:lnTo>
                    <a:lnTo>
                      <a:pt x="13359" y="666"/>
                    </a:lnTo>
                    <a:lnTo>
                      <a:pt x="13812" y="848"/>
                    </a:lnTo>
                    <a:lnTo>
                      <a:pt x="14163" y="1121"/>
                    </a:lnTo>
                    <a:lnTo>
                      <a:pt x="15056" y="1636"/>
                    </a:lnTo>
                    <a:lnTo>
                      <a:pt x="15813" y="2121"/>
                    </a:lnTo>
                    <a:lnTo>
                      <a:pt x="16293" y="2545"/>
                    </a:lnTo>
                    <a:lnTo>
                      <a:pt x="16739" y="2969"/>
                    </a:lnTo>
                    <a:lnTo>
                      <a:pt x="16996" y="3242"/>
                    </a:lnTo>
                    <a:lnTo>
                      <a:pt x="17388" y="3666"/>
                    </a:lnTo>
                    <a:lnTo>
                      <a:pt x="17807" y="4181"/>
                    </a:lnTo>
                    <a:lnTo>
                      <a:pt x="18179" y="4665"/>
                    </a:lnTo>
                    <a:lnTo>
                      <a:pt x="18416" y="5029"/>
                    </a:lnTo>
                    <a:lnTo>
                      <a:pt x="18693" y="5453"/>
                    </a:lnTo>
                    <a:lnTo>
                      <a:pt x="19045" y="5877"/>
                    </a:lnTo>
                    <a:lnTo>
                      <a:pt x="19376" y="6422"/>
                    </a:lnTo>
                    <a:lnTo>
                      <a:pt x="19714" y="6998"/>
                    </a:lnTo>
                    <a:lnTo>
                      <a:pt x="20187" y="7755"/>
                    </a:lnTo>
                    <a:lnTo>
                      <a:pt x="20478" y="8361"/>
                    </a:lnTo>
                    <a:lnTo>
                      <a:pt x="20890" y="9300"/>
                    </a:lnTo>
                    <a:lnTo>
                      <a:pt x="21073" y="9815"/>
                    </a:lnTo>
                    <a:lnTo>
                      <a:pt x="21127" y="10088"/>
                    </a:lnTo>
                    <a:lnTo>
                      <a:pt x="21248" y="10815"/>
                    </a:lnTo>
                    <a:lnTo>
                      <a:pt x="21309" y="11603"/>
                    </a:lnTo>
                    <a:lnTo>
                      <a:pt x="21370" y="12360"/>
                    </a:lnTo>
                    <a:lnTo>
                      <a:pt x="21431" y="13148"/>
                    </a:lnTo>
                    <a:lnTo>
                      <a:pt x="21478" y="13905"/>
                    </a:lnTo>
                    <a:lnTo>
                      <a:pt x="21526" y="14753"/>
                    </a:lnTo>
                    <a:lnTo>
                      <a:pt x="21539" y="15450"/>
                    </a:lnTo>
                    <a:lnTo>
                      <a:pt x="21566" y="16238"/>
                    </a:lnTo>
                    <a:lnTo>
                      <a:pt x="21600" y="16995"/>
                    </a:lnTo>
                    <a:lnTo>
                      <a:pt x="21600" y="17783"/>
                    </a:lnTo>
                    <a:lnTo>
                      <a:pt x="21600" y="18510"/>
                    </a:lnTo>
                    <a:lnTo>
                      <a:pt x="21600" y="19298"/>
                    </a:lnTo>
                    <a:lnTo>
                      <a:pt x="21600" y="20055"/>
                    </a:lnTo>
                    <a:lnTo>
                      <a:pt x="21600" y="20843"/>
                    </a:lnTo>
                    <a:lnTo>
                      <a:pt x="21600" y="21600"/>
                    </a:lnTo>
                    <a:lnTo>
                      <a:pt x="21465" y="21085"/>
                    </a:lnTo>
                    <a:lnTo>
                      <a:pt x="21248" y="20843"/>
                    </a:lnTo>
                    <a:lnTo>
                      <a:pt x="21073" y="20479"/>
                    </a:lnTo>
                    <a:lnTo>
                      <a:pt x="20836" y="19964"/>
                    </a:lnTo>
                    <a:lnTo>
                      <a:pt x="20363" y="19298"/>
                    </a:lnTo>
                    <a:lnTo>
                      <a:pt x="19673" y="17843"/>
                    </a:lnTo>
                    <a:lnTo>
                      <a:pt x="19477" y="17510"/>
                    </a:lnTo>
                    <a:lnTo>
                      <a:pt x="19301" y="17086"/>
                    </a:lnTo>
                    <a:lnTo>
                      <a:pt x="19126" y="16723"/>
                    </a:lnTo>
                    <a:lnTo>
                      <a:pt x="18950" y="16450"/>
                    </a:lnTo>
                    <a:lnTo>
                      <a:pt x="18767" y="16238"/>
                    </a:lnTo>
                    <a:lnTo>
                      <a:pt x="18598" y="15965"/>
                    </a:lnTo>
                    <a:lnTo>
                      <a:pt x="18416" y="15693"/>
                    </a:lnTo>
                    <a:lnTo>
                      <a:pt x="18220" y="15390"/>
                    </a:lnTo>
                    <a:lnTo>
                      <a:pt x="18057" y="15178"/>
                    </a:lnTo>
                    <a:lnTo>
                      <a:pt x="17888" y="14965"/>
                    </a:lnTo>
                    <a:lnTo>
                      <a:pt x="17706" y="14693"/>
                    </a:lnTo>
                    <a:lnTo>
                      <a:pt x="17530" y="14420"/>
                    </a:lnTo>
                    <a:lnTo>
                      <a:pt x="17354" y="14178"/>
                    </a:lnTo>
                    <a:lnTo>
                      <a:pt x="16408" y="12905"/>
                    </a:lnTo>
                    <a:lnTo>
                      <a:pt x="15874" y="12451"/>
                    </a:lnTo>
                    <a:lnTo>
                      <a:pt x="15644" y="12300"/>
                    </a:lnTo>
                    <a:lnTo>
                      <a:pt x="15461" y="12118"/>
                    </a:lnTo>
                    <a:lnTo>
                      <a:pt x="15110" y="11875"/>
                    </a:lnTo>
                    <a:lnTo>
                      <a:pt x="14839" y="11512"/>
                    </a:lnTo>
                    <a:lnTo>
                      <a:pt x="14400" y="11360"/>
                    </a:lnTo>
                    <a:lnTo>
                      <a:pt x="14224" y="11088"/>
                    </a:lnTo>
                    <a:lnTo>
                      <a:pt x="13934" y="11027"/>
                    </a:lnTo>
                    <a:lnTo>
                      <a:pt x="13690" y="10815"/>
                    </a:lnTo>
                    <a:lnTo>
                      <a:pt x="13163" y="10573"/>
                    </a:lnTo>
                    <a:lnTo>
                      <a:pt x="12811" y="10330"/>
                    </a:lnTo>
                    <a:lnTo>
                      <a:pt x="12575" y="10240"/>
                    </a:lnTo>
                    <a:lnTo>
                      <a:pt x="12277" y="10149"/>
                    </a:lnTo>
                    <a:lnTo>
                      <a:pt x="11980" y="10088"/>
                    </a:lnTo>
                    <a:lnTo>
                      <a:pt x="11648" y="9906"/>
                    </a:lnTo>
                    <a:lnTo>
                      <a:pt x="11331" y="9906"/>
                    </a:lnTo>
                    <a:lnTo>
                      <a:pt x="11054" y="9906"/>
                    </a:lnTo>
                    <a:lnTo>
                      <a:pt x="10803" y="9815"/>
                    </a:lnTo>
                    <a:lnTo>
                      <a:pt x="10344" y="9815"/>
                    </a:lnTo>
                    <a:lnTo>
                      <a:pt x="9796" y="9815"/>
                    </a:lnTo>
                    <a:lnTo>
                      <a:pt x="9465" y="9815"/>
                    </a:lnTo>
                    <a:lnTo>
                      <a:pt x="9086" y="9815"/>
                    </a:lnTo>
                    <a:lnTo>
                      <a:pt x="8735" y="9815"/>
                    </a:lnTo>
                    <a:lnTo>
                      <a:pt x="8559" y="9815"/>
                    </a:lnTo>
                    <a:lnTo>
                      <a:pt x="7991" y="10088"/>
                    </a:lnTo>
                    <a:lnTo>
                      <a:pt x="7754" y="10149"/>
                    </a:lnTo>
                    <a:lnTo>
                      <a:pt x="7572" y="10330"/>
                    </a:lnTo>
                    <a:lnTo>
                      <a:pt x="7342" y="10391"/>
                    </a:lnTo>
                    <a:lnTo>
                      <a:pt x="7058" y="10573"/>
                    </a:lnTo>
                    <a:lnTo>
                      <a:pt x="6754" y="10815"/>
                    </a:lnTo>
                    <a:lnTo>
                      <a:pt x="6375" y="11179"/>
                    </a:lnTo>
                    <a:lnTo>
                      <a:pt x="5848" y="11603"/>
                    </a:lnTo>
                    <a:lnTo>
                      <a:pt x="5314" y="12118"/>
                    </a:lnTo>
                    <a:lnTo>
                      <a:pt x="4962" y="12360"/>
                    </a:lnTo>
                    <a:lnTo>
                      <a:pt x="4726" y="12633"/>
                    </a:lnTo>
                    <a:lnTo>
                      <a:pt x="4543" y="12905"/>
                    </a:lnTo>
                    <a:lnTo>
                      <a:pt x="4313" y="13148"/>
                    </a:lnTo>
                    <a:lnTo>
                      <a:pt x="4131" y="13420"/>
                    </a:lnTo>
                    <a:lnTo>
                      <a:pt x="3955" y="13633"/>
                    </a:lnTo>
                    <a:lnTo>
                      <a:pt x="3306" y="14693"/>
                    </a:lnTo>
                    <a:lnTo>
                      <a:pt x="2772" y="15450"/>
                    </a:lnTo>
                    <a:lnTo>
                      <a:pt x="2603" y="15693"/>
                    </a:lnTo>
                    <a:lnTo>
                      <a:pt x="2420" y="15965"/>
                    </a:lnTo>
                    <a:lnTo>
                      <a:pt x="2245" y="16238"/>
                    </a:lnTo>
                    <a:lnTo>
                      <a:pt x="2069" y="16450"/>
                    </a:lnTo>
                    <a:lnTo>
                      <a:pt x="1893" y="16723"/>
                    </a:lnTo>
                    <a:lnTo>
                      <a:pt x="1710" y="16995"/>
                    </a:lnTo>
                    <a:lnTo>
                      <a:pt x="1541" y="17238"/>
                    </a:lnTo>
                    <a:lnTo>
                      <a:pt x="1183" y="17783"/>
                    </a:lnTo>
                    <a:lnTo>
                      <a:pt x="1001" y="17995"/>
                    </a:lnTo>
                    <a:lnTo>
                      <a:pt x="832" y="18268"/>
                    </a:lnTo>
                    <a:lnTo>
                      <a:pt x="649" y="18510"/>
                    </a:lnTo>
                    <a:lnTo>
                      <a:pt x="473" y="18783"/>
                    </a:lnTo>
                    <a:lnTo>
                      <a:pt x="297" y="19055"/>
                    </a:lnTo>
                    <a:lnTo>
                      <a:pt x="122" y="19298"/>
                    </a:lnTo>
                    <a:lnTo>
                      <a:pt x="0" y="19298"/>
                    </a:lnTo>
                    <a:lnTo>
                      <a:pt x="0" y="18510"/>
                    </a:lnTo>
                    <a:lnTo>
                      <a:pt x="0" y="17783"/>
                    </a:lnTo>
                    <a:lnTo>
                      <a:pt x="0" y="16995"/>
                    </a:lnTo>
                    <a:lnTo>
                      <a:pt x="0" y="16238"/>
                    </a:lnTo>
                    <a:lnTo>
                      <a:pt x="0" y="15450"/>
                    </a:lnTo>
                    <a:lnTo>
                      <a:pt x="0" y="14693"/>
                    </a:lnTo>
                    <a:lnTo>
                      <a:pt x="0" y="13905"/>
                    </a:lnTo>
                    <a:lnTo>
                      <a:pt x="61" y="12027"/>
                    </a:lnTo>
                    <a:lnTo>
                      <a:pt x="135" y="10512"/>
                    </a:lnTo>
                    <a:lnTo>
                      <a:pt x="183" y="9664"/>
                    </a:lnTo>
                    <a:lnTo>
                      <a:pt x="331" y="8604"/>
                    </a:lnTo>
                    <a:lnTo>
                      <a:pt x="534" y="8180"/>
                    </a:lnTo>
                    <a:close/>
                    <a:moveTo>
                      <a:pt x="534" y="818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01" name="Group 201"/>
            <p:cNvGrpSpPr>
              <a:grpSpLocks/>
            </p:cNvGrpSpPr>
            <p:nvPr/>
          </p:nvGrpSpPr>
          <p:grpSpPr bwMode="auto">
            <a:xfrm>
              <a:off x="36" y="31"/>
              <a:ext cx="343" cy="145"/>
              <a:chOff x="0" y="0"/>
              <a:chExt cx="343" cy="145"/>
            </a:xfrm>
          </p:grpSpPr>
          <p:grpSp>
            <p:nvGrpSpPr>
              <p:cNvPr id="77002" name="Group 202"/>
              <p:cNvGrpSpPr>
                <a:grpSpLocks/>
              </p:cNvGrpSpPr>
              <p:nvPr/>
            </p:nvGrpSpPr>
            <p:grpSpPr bwMode="auto">
              <a:xfrm>
                <a:off x="0" y="0"/>
                <a:ext cx="343" cy="145"/>
                <a:chOff x="0" y="0"/>
                <a:chExt cx="343" cy="145"/>
              </a:xfrm>
            </p:grpSpPr>
            <p:sp>
              <p:nvSpPr>
                <p:cNvPr id="77003" name="AutoShape 203"/>
                <p:cNvSpPr>
                  <a:spLocks/>
                </p:cNvSpPr>
                <p:nvPr/>
              </p:nvSpPr>
              <p:spPr bwMode="auto">
                <a:xfrm>
                  <a:off x="2" y="0"/>
                  <a:ext cx="341" cy="117"/>
                </a:xfrm>
                <a:custGeom>
                  <a:avLst/>
                  <a:gdLst/>
                  <a:ahLst/>
                  <a:cxnLst/>
                  <a:rect l="0" t="0" r="r" b="b"/>
                  <a:pathLst>
                    <a:path w="21600" h="21600">
                      <a:moveTo>
                        <a:pt x="0" y="21600"/>
                      </a:moveTo>
                      <a:lnTo>
                        <a:pt x="0" y="6335"/>
                      </a:lnTo>
                      <a:lnTo>
                        <a:pt x="6069" y="2744"/>
                      </a:lnTo>
                      <a:lnTo>
                        <a:pt x="6420" y="0"/>
                      </a:lnTo>
                      <a:lnTo>
                        <a:pt x="7214" y="55"/>
                      </a:lnTo>
                      <a:lnTo>
                        <a:pt x="7544" y="2744"/>
                      </a:lnTo>
                      <a:lnTo>
                        <a:pt x="13733" y="2744"/>
                      </a:lnTo>
                      <a:lnTo>
                        <a:pt x="13922" y="92"/>
                      </a:lnTo>
                      <a:lnTo>
                        <a:pt x="14772" y="92"/>
                      </a:lnTo>
                      <a:lnTo>
                        <a:pt x="15081" y="2744"/>
                      </a:lnTo>
                      <a:lnTo>
                        <a:pt x="21600" y="7163"/>
                      </a:lnTo>
                      <a:lnTo>
                        <a:pt x="21579" y="21453"/>
                      </a:lnTo>
                      <a:lnTo>
                        <a:pt x="0" y="21600"/>
                      </a:lnTo>
                      <a:close/>
                      <a:moveTo>
                        <a:pt x="0" y="2160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004" name="AutoShape 204"/>
                <p:cNvSpPr>
                  <a:spLocks/>
                </p:cNvSpPr>
                <p:nvPr/>
              </p:nvSpPr>
              <p:spPr bwMode="auto">
                <a:xfrm>
                  <a:off x="0" y="116"/>
                  <a:ext cx="343" cy="22"/>
                </a:xfrm>
                <a:custGeom>
                  <a:avLst/>
                  <a:gdLst/>
                  <a:ahLst/>
                  <a:cxnLst/>
                  <a:rect l="0" t="0" r="r" b="b"/>
                  <a:pathLst>
                    <a:path w="21600" h="21600">
                      <a:moveTo>
                        <a:pt x="0" y="0"/>
                      </a:moveTo>
                      <a:lnTo>
                        <a:pt x="308" y="21600"/>
                      </a:lnTo>
                      <a:lnTo>
                        <a:pt x="21229" y="21600"/>
                      </a:lnTo>
                      <a:lnTo>
                        <a:pt x="21600" y="0"/>
                      </a:lnTo>
                      <a:lnTo>
                        <a:pt x="0" y="0"/>
                      </a:lnTo>
                      <a:close/>
                      <a:moveTo>
                        <a:pt x="0" y="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005" name="Line 205"/>
                <p:cNvSpPr>
                  <a:spLocks noChangeShapeType="1"/>
                </p:cNvSpPr>
                <p:nvPr/>
              </p:nvSpPr>
              <p:spPr bwMode="auto">
                <a:xfrm>
                  <a:off x="7" y="138"/>
                  <a:ext cx="329" cy="7"/>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grpSp>
          <p:grpSp>
            <p:nvGrpSpPr>
              <p:cNvPr id="77006" name="Group 206"/>
              <p:cNvGrpSpPr>
                <a:grpSpLocks/>
              </p:cNvGrpSpPr>
              <p:nvPr/>
            </p:nvGrpSpPr>
            <p:grpSpPr bwMode="auto">
              <a:xfrm>
                <a:off x="91" y="32"/>
                <a:ext cx="158" cy="61"/>
                <a:chOff x="0" y="0"/>
                <a:chExt cx="158" cy="61"/>
              </a:xfrm>
            </p:grpSpPr>
            <p:grpSp>
              <p:nvGrpSpPr>
                <p:cNvPr id="77007" name="Group 207"/>
                <p:cNvGrpSpPr>
                  <a:grpSpLocks/>
                </p:cNvGrpSpPr>
                <p:nvPr/>
              </p:nvGrpSpPr>
              <p:grpSpPr bwMode="auto">
                <a:xfrm>
                  <a:off x="0" y="0"/>
                  <a:ext cx="156" cy="60"/>
                  <a:chOff x="0" y="0"/>
                  <a:chExt cx="156" cy="60"/>
                </a:xfrm>
              </p:grpSpPr>
              <p:sp>
                <p:nvSpPr>
                  <p:cNvPr id="77008" name="Rectangle 208"/>
                  <p:cNvSpPr>
                    <a:spLocks/>
                  </p:cNvSpPr>
                  <p:nvPr/>
                </p:nvSpPr>
                <p:spPr bwMode="auto">
                  <a:xfrm>
                    <a:off x="0"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09" name="Rectangle 209"/>
                  <p:cNvSpPr>
                    <a:spLocks/>
                  </p:cNvSpPr>
                  <p:nvPr/>
                </p:nvSpPr>
                <p:spPr bwMode="auto">
                  <a:xfrm>
                    <a:off x="37"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0" name="Rectangle 210"/>
                  <p:cNvSpPr>
                    <a:spLocks/>
                  </p:cNvSpPr>
                  <p:nvPr/>
                </p:nvSpPr>
                <p:spPr bwMode="auto">
                  <a:xfrm>
                    <a:off x="68"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1" name="Rectangle 211"/>
                  <p:cNvSpPr>
                    <a:spLocks/>
                  </p:cNvSpPr>
                  <p:nvPr/>
                </p:nvSpPr>
                <p:spPr bwMode="auto">
                  <a:xfrm>
                    <a:off x="99"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2" name="Rectangle 212"/>
                  <p:cNvSpPr>
                    <a:spLocks/>
                  </p:cNvSpPr>
                  <p:nvPr/>
                </p:nvSpPr>
                <p:spPr bwMode="auto">
                  <a:xfrm>
                    <a:off x="135"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3" name="Rectangle 213"/>
                  <p:cNvSpPr>
                    <a:spLocks/>
                  </p:cNvSpPr>
                  <p:nvPr/>
                </p:nvSpPr>
                <p:spPr bwMode="auto">
                  <a:xfrm>
                    <a:off x="37"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4" name="Rectangle 214"/>
                  <p:cNvSpPr>
                    <a:spLocks/>
                  </p:cNvSpPr>
                  <p:nvPr/>
                </p:nvSpPr>
                <p:spPr bwMode="auto">
                  <a:xfrm>
                    <a:off x="68" y="17"/>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5" name="Rectangle 215"/>
                  <p:cNvSpPr>
                    <a:spLocks/>
                  </p:cNvSpPr>
                  <p:nvPr/>
                </p:nvSpPr>
                <p:spPr bwMode="auto">
                  <a:xfrm>
                    <a:off x="99" y="17"/>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6" name="Rectangle 216"/>
                  <p:cNvSpPr>
                    <a:spLocks/>
                  </p:cNvSpPr>
                  <p:nvPr/>
                </p:nvSpPr>
                <p:spPr bwMode="auto">
                  <a:xfrm>
                    <a:off x="37"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7" name="Rectangle 217"/>
                  <p:cNvSpPr>
                    <a:spLocks/>
                  </p:cNvSpPr>
                  <p:nvPr/>
                </p:nvSpPr>
                <p:spPr bwMode="auto">
                  <a:xfrm>
                    <a:off x="68"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8" name="Rectangle 218"/>
                  <p:cNvSpPr>
                    <a:spLocks/>
                  </p:cNvSpPr>
                  <p:nvPr/>
                </p:nvSpPr>
                <p:spPr bwMode="auto">
                  <a:xfrm>
                    <a:off x="99"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19" name="Rectangle 219"/>
                  <p:cNvSpPr>
                    <a:spLocks/>
                  </p:cNvSpPr>
                  <p:nvPr/>
                </p:nvSpPr>
                <p:spPr bwMode="auto">
                  <a:xfrm>
                    <a:off x="37"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20" name="Rectangle 220"/>
                  <p:cNvSpPr>
                    <a:spLocks/>
                  </p:cNvSpPr>
                  <p:nvPr/>
                </p:nvSpPr>
                <p:spPr bwMode="auto">
                  <a:xfrm>
                    <a:off x="68"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21" name="Rectangle 221"/>
                  <p:cNvSpPr>
                    <a:spLocks/>
                  </p:cNvSpPr>
                  <p:nvPr/>
                </p:nvSpPr>
                <p:spPr bwMode="auto">
                  <a:xfrm>
                    <a:off x="99"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22" name="Rectangle 222"/>
                  <p:cNvSpPr>
                    <a:spLocks/>
                  </p:cNvSpPr>
                  <p:nvPr/>
                </p:nvSpPr>
                <p:spPr bwMode="auto">
                  <a:xfrm>
                    <a:off x="0" y="43"/>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23" name="Rectangle 223"/>
                  <p:cNvSpPr>
                    <a:spLocks/>
                  </p:cNvSpPr>
                  <p:nvPr/>
                </p:nvSpPr>
                <p:spPr bwMode="auto">
                  <a:xfrm>
                    <a:off x="0"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24" name="Rectangle 224"/>
                  <p:cNvSpPr>
                    <a:spLocks/>
                  </p:cNvSpPr>
                  <p:nvPr/>
                </p:nvSpPr>
                <p:spPr bwMode="auto">
                  <a:xfrm>
                    <a:off x="135" y="43"/>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25" name="Rectangle 225"/>
                  <p:cNvSpPr>
                    <a:spLocks/>
                  </p:cNvSpPr>
                  <p:nvPr/>
                </p:nvSpPr>
                <p:spPr bwMode="auto">
                  <a:xfrm>
                    <a:off x="135"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026" name="Group 226"/>
                <p:cNvGrpSpPr>
                  <a:grpSpLocks/>
                </p:cNvGrpSpPr>
                <p:nvPr/>
              </p:nvGrpSpPr>
              <p:grpSpPr bwMode="auto">
                <a:xfrm>
                  <a:off x="2" y="2"/>
                  <a:ext cx="21" cy="9"/>
                  <a:chOff x="0" y="0"/>
                  <a:chExt cx="21" cy="9"/>
                </a:xfrm>
              </p:grpSpPr>
              <p:sp>
                <p:nvSpPr>
                  <p:cNvPr id="77027" name="Rectangle 227"/>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28" name="Rectangle 228"/>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29" name="Group 229"/>
                <p:cNvGrpSpPr>
                  <a:grpSpLocks/>
                </p:cNvGrpSpPr>
                <p:nvPr/>
              </p:nvGrpSpPr>
              <p:grpSpPr bwMode="auto">
                <a:xfrm>
                  <a:off x="39" y="2"/>
                  <a:ext cx="21" cy="9"/>
                  <a:chOff x="0" y="0"/>
                  <a:chExt cx="21" cy="9"/>
                </a:xfrm>
              </p:grpSpPr>
              <p:sp>
                <p:nvSpPr>
                  <p:cNvPr id="77030" name="Rectangle 230"/>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31" name="Rectangle 231"/>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32" name="Group 232"/>
                <p:cNvGrpSpPr>
                  <a:grpSpLocks/>
                </p:cNvGrpSpPr>
                <p:nvPr/>
              </p:nvGrpSpPr>
              <p:grpSpPr bwMode="auto">
                <a:xfrm>
                  <a:off x="70" y="2"/>
                  <a:ext cx="21" cy="9"/>
                  <a:chOff x="0" y="0"/>
                  <a:chExt cx="21" cy="9"/>
                </a:xfrm>
              </p:grpSpPr>
              <p:sp>
                <p:nvSpPr>
                  <p:cNvPr id="77033" name="Rectangle 233"/>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34" name="Rectangle 234"/>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35" name="Group 235"/>
                <p:cNvGrpSpPr>
                  <a:grpSpLocks/>
                </p:cNvGrpSpPr>
                <p:nvPr/>
              </p:nvGrpSpPr>
              <p:grpSpPr bwMode="auto">
                <a:xfrm>
                  <a:off x="101" y="2"/>
                  <a:ext cx="21" cy="9"/>
                  <a:chOff x="0" y="0"/>
                  <a:chExt cx="21" cy="9"/>
                </a:xfrm>
              </p:grpSpPr>
              <p:sp>
                <p:nvSpPr>
                  <p:cNvPr id="77036" name="Rectangle 236"/>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37" name="Rectangle 237"/>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38" name="Group 238"/>
                <p:cNvGrpSpPr>
                  <a:grpSpLocks/>
                </p:cNvGrpSpPr>
                <p:nvPr/>
              </p:nvGrpSpPr>
              <p:grpSpPr bwMode="auto">
                <a:xfrm>
                  <a:off x="137" y="2"/>
                  <a:ext cx="21" cy="9"/>
                  <a:chOff x="0" y="0"/>
                  <a:chExt cx="21" cy="9"/>
                </a:xfrm>
              </p:grpSpPr>
              <p:sp>
                <p:nvSpPr>
                  <p:cNvPr id="77039" name="Rectangle 239"/>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40" name="Rectangle 240"/>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41" name="Group 241"/>
                <p:cNvGrpSpPr>
                  <a:grpSpLocks/>
                </p:cNvGrpSpPr>
                <p:nvPr/>
              </p:nvGrpSpPr>
              <p:grpSpPr bwMode="auto">
                <a:xfrm>
                  <a:off x="39" y="19"/>
                  <a:ext cx="21" cy="9"/>
                  <a:chOff x="0" y="0"/>
                  <a:chExt cx="21" cy="9"/>
                </a:xfrm>
              </p:grpSpPr>
              <p:sp>
                <p:nvSpPr>
                  <p:cNvPr id="77042" name="Rectangle 242"/>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43" name="Rectangle 243"/>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44" name="Group 244"/>
                <p:cNvGrpSpPr>
                  <a:grpSpLocks/>
                </p:cNvGrpSpPr>
                <p:nvPr/>
              </p:nvGrpSpPr>
              <p:grpSpPr bwMode="auto">
                <a:xfrm>
                  <a:off x="70" y="18"/>
                  <a:ext cx="21" cy="10"/>
                  <a:chOff x="0" y="0"/>
                  <a:chExt cx="21" cy="10"/>
                </a:xfrm>
              </p:grpSpPr>
              <p:sp>
                <p:nvSpPr>
                  <p:cNvPr id="77045" name="Rectangle 245"/>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46" name="Rectangle 246"/>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47" name="Group 247"/>
                <p:cNvGrpSpPr>
                  <a:grpSpLocks/>
                </p:cNvGrpSpPr>
                <p:nvPr/>
              </p:nvGrpSpPr>
              <p:grpSpPr bwMode="auto">
                <a:xfrm>
                  <a:off x="101" y="18"/>
                  <a:ext cx="21" cy="10"/>
                  <a:chOff x="0" y="0"/>
                  <a:chExt cx="21" cy="10"/>
                </a:xfrm>
              </p:grpSpPr>
              <p:sp>
                <p:nvSpPr>
                  <p:cNvPr id="77048" name="Rectangle 248"/>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49" name="Rectangle 249"/>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50" name="Group 250"/>
                <p:cNvGrpSpPr>
                  <a:grpSpLocks/>
                </p:cNvGrpSpPr>
                <p:nvPr/>
              </p:nvGrpSpPr>
              <p:grpSpPr bwMode="auto">
                <a:xfrm>
                  <a:off x="39" y="35"/>
                  <a:ext cx="21" cy="9"/>
                  <a:chOff x="0" y="0"/>
                  <a:chExt cx="21" cy="9"/>
                </a:xfrm>
              </p:grpSpPr>
              <p:sp>
                <p:nvSpPr>
                  <p:cNvPr id="77051" name="Rectangle 251"/>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52" name="Rectangle 252"/>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53" name="Group 253"/>
                <p:cNvGrpSpPr>
                  <a:grpSpLocks/>
                </p:cNvGrpSpPr>
                <p:nvPr/>
              </p:nvGrpSpPr>
              <p:grpSpPr bwMode="auto">
                <a:xfrm>
                  <a:off x="70" y="35"/>
                  <a:ext cx="21" cy="9"/>
                  <a:chOff x="0" y="0"/>
                  <a:chExt cx="21" cy="9"/>
                </a:xfrm>
              </p:grpSpPr>
              <p:sp>
                <p:nvSpPr>
                  <p:cNvPr id="77054" name="Rectangle 254"/>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55" name="Rectangle 255"/>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56" name="Group 256"/>
                <p:cNvGrpSpPr>
                  <a:grpSpLocks/>
                </p:cNvGrpSpPr>
                <p:nvPr/>
              </p:nvGrpSpPr>
              <p:grpSpPr bwMode="auto">
                <a:xfrm>
                  <a:off x="101" y="35"/>
                  <a:ext cx="21" cy="9"/>
                  <a:chOff x="0" y="0"/>
                  <a:chExt cx="21" cy="9"/>
                </a:xfrm>
              </p:grpSpPr>
              <p:sp>
                <p:nvSpPr>
                  <p:cNvPr id="77057" name="Rectangle 257"/>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58" name="Rectangle 258"/>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59" name="Group 259"/>
                <p:cNvGrpSpPr>
                  <a:grpSpLocks/>
                </p:cNvGrpSpPr>
                <p:nvPr/>
              </p:nvGrpSpPr>
              <p:grpSpPr bwMode="auto">
                <a:xfrm>
                  <a:off x="39" y="51"/>
                  <a:ext cx="21" cy="10"/>
                  <a:chOff x="0" y="0"/>
                  <a:chExt cx="21" cy="10"/>
                </a:xfrm>
              </p:grpSpPr>
              <p:sp>
                <p:nvSpPr>
                  <p:cNvPr id="77060" name="Rectangle 260"/>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61" name="Rectangle 261"/>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62" name="Group 262"/>
                <p:cNvGrpSpPr>
                  <a:grpSpLocks/>
                </p:cNvGrpSpPr>
                <p:nvPr/>
              </p:nvGrpSpPr>
              <p:grpSpPr bwMode="auto">
                <a:xfrm>
                  <a:off x="70" y="51"/>
                  <a:ext cx="21" cy="10"/>
                  <a:chOff x="0" y="0"/>
                  <a:chExt cx="21" cy="10"/>
                </a:xfrm>
              </p:grpSpPr>
              <p:sp>
                <p:nvSpPr>
                  <p:cNvPr id="77063" name="Rectangle 263"/>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64" name="Rectangle 264"/>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65" name="Group 265"/>
                <p:cNvGrpSpPr>
                  <a:grpSpLocks/>
                </p:cNvGrpSpPr>
                <p:nvPr/>
              </p:nvGrpSpPr>
              <p:grpSpPr bwMode="auto">
                <a:xfrm>
                  <a:off x="101" y="51"/>
                  <a:ext cx="21" cy="10"/>
                  <a:chOff x="0" y="0"/>
                  <a:chExt cx="21" cy="10"/>
                </a:xfrm>
              </p:grpSpPr>
              <p:sp>
                <p:nvSpPr>
                  <p:cNvPr id="77066" name="Rectangle 266"/>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67" name="Rectangle 267"/>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68" name="Group 268"/>
                <p:cNvGrpSpPr>
                  <a:grpSpLocks/>
                </p:cNvGrpSpPr>
                <p:nvPr/>
              </p:nvGrpSpPr>
              <p:grpSpPr bwMode="auto">
                <a:xfrm>
                  <a:off x="2" y="44"/>
                  <a:ext cx="21" cy="10"/>
                  <a:chOff x="0" y="0"/>
                  <a:chExt cx="21" cy="10"/>
                </a:xfrm>
              </p:grpSpPr>
              <p:sp>
                <p:nvSpPr>
                  <p:cNvPr id="77069" name="Rectangle 269"/>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70" name="Rectangle 270"/>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71" name="Group 271"/>
                <p:cNvGrpSpPr>
                  <a:grpSpLocks/>
                </p:cNvGrpSpPr>
                <p:nvPr/>
              </p:nvGrpSpPr>
              <p:grpSpPr bwMode="auto">
                <a:xfrm>
                  <a:off x="2" y="19"/>
                  <a:ext cx="21" cy="9"/>
                  <a:chOff x="0" y="0"/>
                  <a:chExt cx="21" cy="9"/>
                </a:xfrm>
              </p:grpSpPr>
              <p:sp>
                <p:nvSpPr>
                  <p:cNvPr id="77072" name="Rectangle 272"/>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73" name="Rectangle 273"/>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74" name="Group 274"/>
                <p:cNvGrpSpPr>
                  <a:grpSpLocks/>
                </p:cNvGrpSpPr>
                <p:nvPr/>
              </p:nvGrpSpPr>
              <p:grpSpPr bwMode="auto">
                <a:xfrm>
                  <a:off x="137" y="44"/>
                  <a:ext cx="21" cy="10"/>
                  <a:chOff x="0" y="0"/>
                  <a:chExt cx="21" cy="10"/>
                </a:xfrm>
              </p:grpSpPr>
              <p:sp>
                <p:nvSpPr>
                  <p:cNvPr id="77075" name="Rectangle 275"/>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76" name="Rectangle 276"/>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077" name="Group 277"/>
                <p:cNvGrpSpPr>
                  <a:grpSpLocks/>
                </p:cNvGrpSpPr>
                <p:nvPr/>
              </p:nvGrpSpPr>
              <p:grpSpPr bwMode="auto">
                <a:xfrm>
                  <a:off x="137" y="19"/>
                  <a:ext cx="21" cy="9"/>
                  <a:chOff x="0" y="0"/>
                  <a:chExt cx="21" cy="9"/>
                </a:xfrm>
              </p:grpSpPr>
              <p:sp>
                <p:nvSpPr>
                  <p:cNvPr id="77078" name="Rectangle 278"/>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079" name="Rectangle 279"/>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grpSp>
        <p:grpSp>
          <p:nvGrpSpPr>
            <p:cNvPr id="77080" name="Group 280"/>
            <p:cNvGrpSpPr>
              <a:grpSpLocks/>
            </p:cNvGrpSpPr>
            <p:nvPr/>
          </p:nvGrpSpPr>
          <p:grpSpPr bwMode="auto">
            <a:xfrm>
              <a:off x="0" y="35"/>
              <a:ext cx="38" cy="78"/>
              <a:chOff x="0" y="0"/>
              <a:chExt cx="38" cy="78"/>
            </a:xfrm>
          </p:grpSpPr>
          <p:sp>
            <p:nvSpPr>
              <p:cNvPr id="77081" name="Line 281"/>
              <p:cNvSpPr>
                <a:spLocks noChangeShapeType="1"/>
              </p:cNvSpPr>
              <p:nvPr/>
            </p:nvSpPr>
            <p:spPr bwMode="auto">
              <a:xfrm>
                <a:off x="1" y="24"/>
                <a:ext cx="18" cy="12"/>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2" name="Line 282"/>
              <p:cNvSpPr>
                <a:spLocks noChangeShapeType="1"/>
              </p:cNvSpPr>
              <p:nvPr/>
            </p:nvSpPr>
            <p:spPr bwMode="auto">
              <a:xfrm>
                <a:off x="0" y="31"/>
                <a:ext cx="18" cy="11"/>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3" name="Line 283"/>
              <p:cNvSpPr>
                <a:spLocks noChangeShapeType="1"/>
              </p:cNvSpPr>
              <p:nvPr/>
            </p:nvSpPr>
            <p:spPr bwMode="auto">
              <a:xfrm>
                <a:off x="0" y="41"/>
                <a:ext cx="20" cy="5"/>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4" name="Line 284"/>
              <p:cNvSpPr>
                <a:spLocks noChangeShapeType="1"/>
              </p:cNvSpPr>
              <p:nvPr/>
            </p:nvSpPr>
            <p:spPr bwMode="auto">
              <a:xfrm>
                <a:off x="3" y="51"/>
                <a:ext cx="20" cy="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5" name="Line 285"/>
              <p:cNvSpPr>
                <a:spLocks noChangeShapeType="1"/>
              </p:cNvSpPr>
              <p:nvPr/>
            </p:nvSpPr>
            <p:spPr bwMode="auto">
              <a:xfrm rot="10800000" flipH="1">
                <a:off x="7" y="60"/>
                <a:ext cx="19" cy="1"/>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6" name="Line 286"/>
              <p:cNvSpPr>
                <a:spLocks noChangeShapeType="1"/>
              </p:cNvSpPr>
              <p:nvPr/>
            </p:nvSpPr>
            <p:spPr bwMode="auto">
              <a:xfrm rot="10800000" flipH="1">
                <a:off x="9" y="62"/>
                <a:ext cx="20" cy="4"/>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7" name="Line 287"/>
              <p:cNvSpPr>
                <a:spLocks noChangeShapeType="1"/>
              </p:cNvSpPr>
              <p:nvPr/>
            </p:nvSpPr>
            <p:spPr bwMode="auto">
              <a:xfrm>
                <a:off x="4" y="16"/>
                <a:ext cx="17" cy="16"/>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8" name="Line 288"/>
              <p:cNvSpPr>
                <a:spLocks noChangeShapeType="1"/>
              </p:cNvSpPr>
              <p:nvPr/>
            </p:nvSpPr>
            <p:spPr bwMode="auto">
              <a:xfrm>
                <a:off x="9" y="9"/>
                <a:ext cx="13" cy="19"/>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89" name="Line 289"/>
              <p:cNvSpPr>
                <a:spLocks noChangeShapeType="1"/>
              </p:cNvSpPr>
              <p:nvPr/>
            </p:nvSpPr>
            <p:spPr bwMode="auto">
              <a:xfrm>
                <a:off x="16" y="3"/>
                <a:ext cx="9" cy="2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90" name="Line 290"/>
              <p:cNvSpPr>
                <a:spLocks noChangeShapeType="1"/>
              </p:cNvSpPr>
              <p:nvPr/>
            </p:nvSpPr>
            <p:spPr bwMode="auto">
              <a:xfrm>
                <a:off x="26" y="0"/>
                <a:ext cx="2" cy="23"/>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91" name="Line 291"/>
              <p:cNvSpPr>
                <a:spLocks noChangeShapeType="1"/>
              </p:cNvSpPr>
              <p:nvPr/>
            </p:nvSpPr>
            <p:spPr bwMode="auto">
              <a:xfrm rot="10800000" flipH="1">
                <a:off x="16" y="65"/>
                <a:ext cx="18" cy="1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092" name="Line 292"/>
              <p:cNvSpPr>
                <a:spLocks noChangeShapeType="1"/>
              </p:cNvSpPr>
              <p:nvPr/>
            </p:nvSpPr>
            <p:spPr bwMode="auto">
              <a:xfrm rot="10800000" flipH="1">
                <a:off x="26" y="64"/>
                <a:ext cx="12" cy="14"/>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grpSp>
      </p:grpSp>
      <p:sp>
        <p:nvSpPr>
          <p:cNvPr id="77093" name="Rectangle 293"/>
          <p:cNvSpPr>
            <a:spLocks/>
          </p:cNvSpPr>
          <p:nvPr/>
        </p:nvSpPr>
        <p:spPr bwMode="auto">
          <a:xfrm>
            <a:off x="4351338" y="2844800"/>
            <a:ext cx="512762"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b="1">
                <a:solidFill>
                  <a:srgbClr val="000000"/>
                </a:solidFill>
                <a:ea typeface="Arial" pitchFamily="-107" charset="0"/>
                <a:cs typeface="Arial" pitchFamily="-107" charset="0"/>
              </a:rPr>
              <a:t>DATA</a:t>
            </a:r>
          </a:p>
        </p:txBody>
      </p:sp>
      <p:grpSp>
        <p:nvGrpSpPr>
          <p:cNvPr id="77094" name="Group 294"/>
          <p:cNvGrpSpPr>
            <a:grpSpLocks/>
          </p:cNvGrpSpPr>
          <p:nvPr/>
        </p:nvGrpSpPr>
        <p:grpSpPr bwMode="auto">
          <a:xfrm>
            <a:off x="1354138" y="2597150"/>
            <a:ext cx="90487" cy="1635125"/>
            <a:chOff x="0" y="0"/>
            <a:chExt cx="57" cy="1030"/>
          </a:xfrm>
        </p:grpSpPr>
        <p:sp>
          <p:nvSpPr>
            <p:cNvPr id="77095" name="Line 295"/>
            <p:cNvSpPr>
              <a:spLocks noChangeShapeType="1"/>
            </p:cNvSpPr>
            <p:nvPr/>
          </p:nvSpPr>
          <p:spPr bwMode="auto">
            <a:xfrm>
              <a:off x="28" y="53"/>
              <a:ext cx="1" cy="977"/>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sp>
          <p:nvSpPr>
            <p:cNvPr id="77096" name="AutoShape 296"/>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7097" name="Rectangle 297"/>
          <p:cNvSpPr>
            <a:spLocks/>
          </p:cNvSpPr>
          <p:nvPr/>
        </p:nvSpPr>
        <p:spPr bwMode="auto">
          <a:xfrm>
            <a:off x="1673225" y="2857500"/>
            <a:ext cx="530225"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b="1">
                <a:solidFill>
                  <a:srgbClr val="000000"/>
                </a:solidFill>
                <a:ea typeface="Arial" pitchFamily="-107" charset="0"/>
                <a:cs typeface="Arial" pitchFamily="-107" charset="0"/>
              </a:rPr>
              <a:t>POTS</a:t>
            </a:r>
          </a:p>
        </p:txBody>
      </p:sp>
      <p:sp>
        <p:nvSpPr>
          <p:cNvPr id="77098" name="Rectangle 298"/>
          <p:cNvSpPr>
            <a:spLocks/>
          </p:cNvSpPr>
          <p:nvPr/>
        </p:nvSpPr>
        <p:spPr bwMode="auto">
          <a:xfrm>
            <a:off x="1508125" y="4152900"/>
            <a:ext cx="4953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300 Hz</a:t>
            </a:r>
          </a:p>
        </p:txBody>
      </p:sp>
      <p:sp>
        <p:nvSpPr>
          <p:cNvPr id="77099" name="Rectangle 299"/>
          <p:cNvSpPr>
            <a:spLocks/>
          </p:cNvSpPr>
          <p:nvPr/>
        </p:nvSpPr>
        <p:spPr bwMode="auto">
          <a:xfrm>
            <a:off x="2112963" y="4152900"/>
            <a:ext cx="5715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3,4  kHz</a:t>
            </a:r>
          </a:p>
        </p:txBody>
      </p:sp>
      <p:grpSp>
        <p:nvGrpSpPr>
          <p:cNvPr id="77100" name="Group 300"/>
          <p:cNvGrpSpPr>
            <a:grpSpLocks/>
          </p:cNvGrpSpPr>
          <p:nvPr/>
        </p:nvGrpSpPr>
        <p:grpSpPr bwMode="auto">
          <a:xfrm>
            <a:off x="1581150" y="3475038"/>
            <a:ext cx="690563" cy="585787"/>
            <a:chOff x="0" y="0"/>
            <a:chExt cx="435" cy="369"/>
          </a:xfrm>
        </p:grpSpPr>
        <p:sp>
          <p:nvSpPr>
            <p:cNvPr id="77101" name="Rectangle 301"/>
            <p:cNvSpPr>
              <a:spLocks/>
            </p:cNvSpPr>
            <p:nvPr/>
          </p:nvSpPr>
          <p:spPr bwMode="auto">
            <a:xfrm>
              <a:off x="124" y="0"/>
              <a:ext cx="191" cy="368"/>
            </a:xfrm>
            <a:prstGeom prst="rect">
              <a:avLst/>
            </a:pr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02" name="AutoShape 302"/>
            <p:cNvSpPr>
              <a:spLocks/>
            </p:cNvSpPr>
            <p:nvPr/>
          </p:nvSpPr>
          <p:spPr bwMode="auto">
            <a:xfrm>
              <a:off x="0" y="7"/>
              <a:ext cx="129" cy="361"/>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03" name="AutoShape 303"/>
            <p:cNvSpPr>
              <a:spLocks/>
            </p:cNvSpPr>
            <p:nvPr/>
          </p:nvSpPr>
          <p:spPr bwMode="auto">
            <a:xfrm>
              <a:off x="307" y="8"/>
              <a:ext cx="128" cy="361"/>
            </a:xfrm>
            <a:custGeom>
              <a:avLst/>
              <a:gdLst/>
              <a:ahLst/>
              <a:cxnLst/>
              <a:rect l="0" t="0" r="r" b="b"/>
              <a:pathLst>
                <a:path w="21600" h="21600">
                  <a:moveTo>
                    <a:pt x="0" y="0"/>
                  </a:moveTo>
                  <a:lnTo>
                    <a:pt x="0" y="21600"/>
                  </a:lnTo>
                  <a:lnTo>
                    <a:pt x="21600" y="21600"/>
                  </a:lnTo>
                  <a:lnTo>
                    <a:pt x="0" y="0"/>
                  </a:lnTo>
                  <a:close/>
                  <a:moveTo>
                    <a:pt x="0" y="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7104" name="Rectangle 304"/>
          <p:cNvSpPr>
            <a:spLocks/>
          </p:cNvSpPr>
          <p:nvPr/>
        </p:nvSpPr>
        <p:spPr bwMode="auto">
          <a:xfrm>
            <a:off x="3513138" y="3421063"/>
            <a:ext cx="617537" cy="636587"/>
          </a:xfrm>
          <a:prstGeom prst="rect">
            <a:avLst/>
          </a:pr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05" name="AutoShape 305"/>
          <p:cNvSpPr>
            <a:spLocks/>
          </p:cNvSpPr>
          <p:nvPr/>
        </p:nvSpPr>
        <p:spPr bwMode="auto">
          <a:xfrm>
            <a:off x="3294063" y="3414713"/>
            <a:ext cx="215900" cy="642937"/>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06" name="AutoShape 306"/>
          <p:cNvSpPr>
            <a:spLocks/>
          </p:cNvSpPr>
          <p:nvPr/>
        </p:nvSpPr>
        <p:spPr bwMode="auto">
          <a:xfrm>
            <a:off x="4121150" y="3414713"/>
            <a:ext cx="234950" cy="642937"/>
          </a:xfrm>
          <a:custGeom>
            <a:avLst/>
            <a:gdLst/>
            <a:ahLst/>
            <a:cxnLst/>
            <a:rect l="0" t="0" r="r" b="b"/>
            <a:pathLst>
              <a:path w="21600" h="21600">
                <a:moveTo>
                  <a:pt x="0" y="0"/>
                </a:moveTo>
                <a:lnTo>
                  <a:pt x="0" y="21600"/>
                </a:lnTo>
                <a:lnTo>
                  <a:pt x="21600" y="21600"/>
                </a:lnTo>
                <a:lnTo>
                  <a:pt x="0" y="0"/>
                </a:lnTo>
                <a:close/>
                <a:moveTo>
                  <a:pt x="0" y="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07" name="Rectangle 307"/>
          <p:cNvSpPr>
            <a:spLocks/>
          </p:cNvSpPr>
          <p:nvPr/>
        </p:nvSpPr>
        <p:spPr bwMode="auto">
          <a:xfrm>
            <a:off x="3032125" y="4152900"/>
            <a:ext cx="485775"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22 kHz</a:t>
            </a:r>
          </a:p>
        </p:txBody>
      </p:sp>
      <p:sp>
        <p:nvSpPr>
          <p:cNvPr id="77108" name="Rectangle 308"/>
          <p:cNvSpPr>
            <a:spLocks/>
          </p:cNvSpPr>
          <p:nvPr/>
        </p:nvSpPr>
        <p:spPr bwMode="auto">
          <a:xfrm>
            <a:off x="4064000" y="4152900"/>
            <a:ext cx="521777" cy="184666"/>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dirty="0">
                <a:solidFill>
                  <a:srgbClr val="000000"/>
                </a:solidFill>
                <a:ea typeface="Arial" pitchFamily="-107" charset="0"/>
                <a:cs typeface="Arial" pitchFamily="-107" charset="0"/>
              </a:rPr>
              <a:t>133kHz </a:t>
            </a:r>
          </a:p>
        </p:txBody>
      </p:sp>
      <p:grpSp>
        <p:nvGrpSpPr>
          <p:cNvPr id="77109" name="Group 309"/>
          <p:cNvGrpSpPr>
            <a:grpSpLocks/>
          </p:cNvGrpSpPr>
          <p:nvPr/>
        </p:nvGrpSpPr>
        <p:grpSpPr bwMode="auto">
          <a:xfrm>
            <a:off x="4819650" y="3402013"/>
            <a:ext cx="2262188" cy="654050"/>
            <a:chOff x="0" y="0"/>
            <a:chExt cx="1425" cy="412"/>
          </a:xfrm>
        </p:grpSpPr>
        <p:sp>
          <p:nvSpPr>
            <p:cNvPr id="77110" name="Rectangle 310"/>
            <p:cNvSpPr>
              <a:spLocks/>
            </p:cNvSpPr>
            <p:nvPr/>
          </p:nvSpPr>
          <p:spPr bwMode="auto">
            <a:xfrm>
              <a:off x="138" y="10"/>
              <a:ext cx="1151" cy="402"/>
            </a:xfrm>
            <a:prstGeom prst="rect">
              <a:avLst/>
            </a:pr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11" name="AutoShape 311"/>
            <p:cNvSpPr>
              <a:spLocks/>
            </p:cNvSpPr>
            <p:nvPr/>
          </p:nvSpPr>
          <p:spPr bwMode="auto">
            <a:xfrm>
              <a:off x="0" y="9"/>
              <a:ext cx="136" cy="400"/>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12" name="AutoShape 312"/>
            <p:cNvSpPr>
              <a:spLocks/>
            </p:cNvSpPr>
            <p:nvPr/>
          </p:nvSpPr>
          <p:spPr bwMode="auto">
            <a:xfrm>
              <a:off x="1289" y="0"/>
              <a:ext cx="136" cy="409"/>
            </a:xfrm>
            <a:custGeom>
              <a:avLst/>
              <a:gdLst/>
              <a:ahLst/>
              <a:cxnLst/>
              <a:rect l="0" t="0" r="r" b="b"/>
              <a:pathLst>
                <a:path w="21600" h="21600">
                  <a:moveTo>
                    <a:pt x="0" y="0"/>
                  </a:moveTo>
                  <a:lnTo>
                    <a:pt x="0" y="21600"/>
                  </a:lnTo>
                  <a:lnTo>
                    <a:pt x="21600" y="21600"/>
                  </a:lnTo>
                  <a:lnTo>
                    <a:pt x="0" y="0"/>
                  </a:lnTo>
                  <a:close/>
                  <a:moveTo>
                    <a:pt x="0" y="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7113" name="Rectangle 313"/>
          <p:cNvSpPr>
            <a:spLocks/>
          </p:cNvSpPr>
          <p:nvPr/>
        </p:nvSpPr>
        <p:spPr bwMode="auto">
          <a:xfrm>
            <a:off x="3403600" y="3151188"/>
            <a:ext cx="838200"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a:solidFill>
                  <a:srgbClr val="000000"/>
                </a:solidFill>
                <a:ea typeface="Arial" pitchFamily="-107" charset="0"/>
                <a:cs typeface="Arial" pitchFamily="-107" charset="0"/>
              </a:rPr>
              <a:t>Upstream</a:t>
            </a:r>
          </a:p>
        </p:txBody>
      </p:sp>
      <p:sp>
        <p:nvSpPr>
          <p:cNvPr id="77114" name="Rectangle 314"/>
          <p:cNvSpPr>
            <a:spLocks/>
          </p:cNvSpPr>
          <p:nvPr/>
        </p:nvSpPr>
        <p:spPr bwMode="auto">
          <a:xfrm>
            <a:off x="5365750" y="3151188"/>
            <a:ext cx="1081088"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a:solidFill>
                  <a:srgbClr val="000000"/>
                </a:solidFill>
                <a:ea typeface="Arial" pitchFamily="-107" charset="0"/>
                <a:cs typeface="Arial" pitchFamily="-107" charset="0"/>
              </a:rPr>
              <a:t>Downstream</a:t>
            </a:r>
          </a:p>
        </p:txBody>
      </p:sp>
      <p:sp>
        <p:nvSpPr>
          <p:cNvPr id="77115" name="Rectangle 315"/>
          <p:cNvSpPr>
            <a:spLocks/>
          </p:cNvSpPr>
          <p:nvPr/>
        </p:nvSpPr>
        <p:spPr bwMode="auto">
          <a:xfrm>
            <a:off x="4719638" y="4152900"/>
            <a:ext cx="5715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203 kHz</a:t>
            </a:r>
          </a:p>
        </p:txBody>
      </p:sp>
      <p:sp>
        <p:nvSpPr>
          <p:cNvPr id="77116" name="Rectangle 316"/>
          <p:cNvSpPr>
            <a:spLocks/>
          </p:cNvSpPr>
          <p:nvPr/>
        </p:nvSpPr>
        <p:spPr bwMode="auto">
          <a:xfrm>
            <a:off x="6807200" y="4152900"/>
            <a:ext cx="579438"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1.1 MHz</a:t>
            </a:r>
          </a:p>
        </p:txBody>
      </p:sp>
      <p:grpSp>
        <p:nvGrpSpPr>
          <p:cNvPr id="77117" name="Group 317"/>
          <p:cNvGrpSpPr>
            <a:grpSpLocks/>
          </p:cNvGrpSpPr>
          <p:nvPr/>
        </p:nvGrpSpPr>
        <p:grpSpPr bwMode="auto">
          <a:xfrm>
            <a:off x="3049588" y="2735263"/>
            <a:ext cx="966787" cy="1014412"/>
            <a:chOff x="0" y="0"/>
            <a:chExt cx="609" cy="639"/>
          </a:xfrm>
        </p:grpSpPr>
        <p:sp>
          <p:nvSpPr>
            <p:cNvPr id="77118" name="Rectangle 318"/>
            <p:cNvSpPr>
              <a:spLocks/>
            </p:cNvSpPr>
            <p:nvPr/>
          </p:nvSpPr>
          <p:spPr bwMode="auto">
            <a:xfrm>
              <a:off x="17" y="0"/>
              <a:ext cx="592" cy="13"/>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19" name="Rectangle 319"/>
            <p:cNvSpPr>
              <a:spLocks/>
            </p:cNvSpPr>
            <p:nvPr/>
          </p:nvSpPr>
          <p:spPr bwMode="auto">
            <a:xfrm>
              <a:off x="0" y="12"/>
              <a:ext cx="13" cy="627"/>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20" name="Group 320"/>
          <p:cNvGrpSpPr>
            <a:grpSpLocks/>
          </p:cNvGrpSpPr>
          <p:nvPr/>
        </p:nvGrpSpPr>
        <p:grpSpPr bwMode="auto">
          <a:xfrm>
            <a:off x="5043488" y="3400425"/>
            <a:ext cx="92075" cy="665163"/>
            <a:chOff x="0" y="0"/>
            <a:chExt cx="58" cy="419"/>
          </a:xfrm>
        </p:grpSpPr>
        <p:sp>
          <p:nvSpPr>
            <p:cNvPr id="77121" name="Rectangle 32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2" name="Rectangle 32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3" name="Rectangle 32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4" name="Rectangle 32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5" name="Rectangle 32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6" name="Rectangle 32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7" name="Rectangle 32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8" name="Rectangle 32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29" name="AutoShape 329"/>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30" name="Group 330"/>
          <p:cNvGrpSpPr>
            <a:grpSpLocks/>
          </p:cNvGrpSpPr>
          <p:nvPr/>
        </p:nvGrpSpPr>
        <p:grpSpPr bwMode="auto">
          <a:xfrm>
            <a:off x="5168900" y="3400425"/>
            <a:ext cx="90488" cy="665163"/>
            <a:chOff x="0" y="0"/>
            <a:chExt cx="57" cy="419"/>
          </a:xfrm>
        </p:grpSpPr>
        <p:sp>
          <p:nvSpPr>
            <p:cNvPr id="77131" name="Rectangle 331"/>
            <p:cNvSpPr>
              <a:spLocks/>
            </p:cNvSpPr>
            <p:nvPr/>
          </p:nvSpPr>
          <p:spPr bwMode="auto">
            <a:xfrm>
              <a:off x="24"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2" name="Rectangle 332"/>
            <p:cNvSpPr>
              <a:spLocks/>
            </p:cNvSpPr>
            <p:nvPr/>
          </p:nvSpPr>
          <p:spPr bwMode="auto">
            <a:xfrm>
              <a:off x="24"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3" name="Rectangle 333"/>
            <p:cNvSpPr>
              <a:spLocks/>
            </p:cNvSpPr>
            <p:nvPr/>
          </p:nvSpPr>
          <p:spPr bwMode="auto">
            <a:xfrm>
              <a:off x="24"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4" name="Rectangle 334"/>
            <p:cNvSpPr>
              <a:spLocks/>
            </p:cNvSpPr>
            <p:nvPr/>
          </p:nvSpPr>
          <p:spPr bwMode="auto">
            <a:xfrm>
              <a:off x="24"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5" name="Rectangle 335"/>
            <p:cNvSpPr>
              <a:spLocks/>
            </p:cNvSpPr>
            <p:nvPr/>
          </p:nvSpPr>
          <p:spPr bwMode="auto">
            <a:xfrm>
              <a:off x="24"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6" name="Rectangle 336"/>
            <p:cNvSpPr>
              <a:spLocks/>
            </p:cNvSpPr>
            <p:nvPr/>
          </p:nvSpPr>
          <p:spPr bwMode="auto">
            <a:xfrm>
              <a:off x="24"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7" name="Rectangle 337"/>
            <p:cNvSpPr>
              <a:spLocks/>
            </p:cNvSpPr>
            <p:nvPr/>
          </p:nvSpPr>
          <p:spPr bwMode="auto">
            <a:xfrm>
              <a:off x="24"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8" name="Rectangle 338"/>
            <p:cNvSpPr>
              <a:spLocks/>
            </p:cNvSpPr>
            <p:nvPr/>
          </p:nvSpPr>
          <p:spPr bwMode="auto">
            <a:xfrm>
              <a:off x="24"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39" name="AutoShape 339"/>
            <p:cNvSpPr>
              <a:spLocks/>
            </p:cNvSpPr>
            <p:nvPr/>
          </p:nvSpPr>
          <p:spPr bwMode="auto">
            <a:xfrm>
              <a:off x="0" y="0"/>
              <a:ext cx="57" cy="55"/>
            </a:xfrm>
            <a:custGeom>
              <a:avLst/>
              <a:gdLst/>
              <a:ahLst/>
              <a:cxnLst/>
              <a:rect l="0" t="0" r="r" b="b"/>
              <a:pathLst>
                <a:path w="21600" h="21600">
                  <a:moveTo>
                    <a:pt x="21600" y="21600"/>
                  </a:moveTo>
                  <a:lnTo>
                    <a:pt x="11082"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40" name="Group 340"/>
          <p:cNvGrpSpPr>
            <a:grpSpLocks/>
          </p:cNvGrpSpPr>
          <p:nvPr/>
        </p:nvGrpSpPr>
        <p:grpSpPr bwMode="auto">
          <a:xfrm>
            <a:off x="5294313" y="3400425"/>
            <a:ext cx="90487" cy="665163"/>
            <a:chOff x="0" y="0"/>
            <a:chExt cx="57" cy="419"/>
          </a:xfrm>
        </p:grpSpPr>
        <p:sp>
          <p:nvSpPr>
            <p:cNvPr id="77141" name="Rectangle 34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2" name="Rectangle 34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3" name="Rectangle 34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4" name="Rectangle 34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5" name="Rectangle 34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6" name="Rectangle 34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7" name="Rectangle 34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8" name="Rectangle 34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49" name="AutoShape 349"/>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50" name="Group 350"/>
          <p:cNvGrpSpPr>
            <a:grpSpLocks/>
          </p:cNvGrpSpPr>
          <p:nvPr/>
        </p:nvGrpSpPr>
        <p:grpSpPr bwMode="auto">
          <a:xfrm>
            <a:off x="5418138" y="3400425"/>
            <a:ext cx="92075" cy="665163"/>
            <a:chOff x="0" y="0"/>
            <a:chExt cx="58" cy="419"/>
          </a:xfrm>
        </p:grpSpPr>
        <p:sp>
          <p:nvSpPr>
            <p:cNvPr id="77151" name="Rectangle 35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2" name="Rectangle 35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3" name="Rectangle 35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4" name="Rectangle 35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5" name="Rectangle 35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6" name="Rectangle 35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7" name="Rectangle 35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8" name="Rectangle 35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59" name="AutoShape 359"/>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60" name="Group 360"/>
          <p:cNvGrpSpPr>
            <a:grpSpLocks/>
          </p:cNvGrpSpPr>
          <p:nvPr/>
        </p:nvGrpSpPr>
        <p:grpSpPr bwMode="auto">
          <a:xfrm>
            <a:off x="5543550" y="3400425"/>
            <a:ext cx="92075" cy="665163"/>
            <a:chOff x="0" y="0"/>
            <a:chExt cx="57" cy="419"/>
          </a:xfrm>
        </p:grpSpPr>
        <p:sp>
          <p:nvSpPr>
            <p:cNvPr id="77161" name="Rectangle 36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2" name="Rectangle 36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3" name="Rectangle 36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4" name="Rectangle 36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5" name="Rectangle 36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6" name="Rectangle 36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7" name="Rectangle 36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8" name="Rectangle 36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69" name="AutoShape 369"/>
            <p:cNvSpPr>
              <a:spLocks/>
            </p:cNvSpPr>
            <p:nvPr/>
          </p:nvSpPr>
          <p:spPr bwMode="auto">
            <a:xfrm>
              <a:off x="0" y="0"/>
              <a:ext cx="57" cy="55"/>
            </a:xfrm>
            <a:custGeom>
              <a:avLst/>
              <a:gdLst/>
              <a:ahLst/>
              <a:cxnLst/>
              <a:rect l="0" t="0" r="r" b="b"/>
              <a:pathLst>
                <a:path w="21600" h="21600">
                  <a:moveTo>
                    <a:pt x="21600" y="21600"/>
                  </a:moveTo>
                  <a:lnTo>
                    <a:pt x="1070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70" name="Group 370"/>
          <p:cNvGrpSpPr>
            <a:grpSpLocks/>
          </p:cNvGrpSpPr>
          <p:nvPr/>
        </p:nvGrpSpPr>
        <p:grpSpPr bwMode="auto">
          <a:xfrm>
            <a:off x="5670550" y="3400425"/>
            <a:ext cx="90488" cy="665163"/>
            <a:chOff x="0" y="0"/>
            <a:chExt cx="57" cy="419"/>
          </a:xfrm>
        </p:grpSpPr>
        <p:sp>
          <p:nvSpPr>
            <p:cNvPr id="77171" name="Rectangle 371"/>
            <p:cNvSpPr>
              <a:spLocks/>
            </p:cNvSpPr>
            <p:nvPr/>
          </p:nvSpPr>
          <p:spPr bwMode="auto">
            <a:xfrm>
              <a:off x="25" y="392"/>
              <a:ext cx="6"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2" name="Rectangle 372"/>
            <p:cNvSpPr>
              <a:spLocks/>
            </p:cNvSpPr>
            <p:nvPr/>
          </p:nvSpPr>
          <p:spPr bwMode="auto">
            <a:xfrm>
              <a:off x="25" y="346"/>
              <a:ext cx="6"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3" name="Rectangle 373"/>
            <p:cNvSpPr>
              <a:spLocks/>
            </p:cNvSpPr>
            <p:nvPr/>
          </p:nvSpPr>
          <p:spPr bwMode="auto">
            <a:xfrm>
              <a:off x="25" y="300"/>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4" name="Rectangle 374"/>
            <p:cNvSpPr>
              <a:spLocks/>
            </p:cNvSpPr>
            <p:nvPr/>
          </p:nvSpPr>
          <p:spPr bwMode="auto">
            <a:xfrm>
              <a:off x="25" y="254"/>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5" name="Rectangle 375"/>
            <p:cNvSpPr>
              <a:spLocks/>
            </p:cNvSpPr>
            <p:nvPr/>
          </p:nvSpPr>
          <p:spPr bwMode="auto">
            <a:xfrm>
              <a:off x="25" y="208"/>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6" name="Rectangle 376"/>
            <p:cNvSpPr>
              <a:spLocks/>
            </p:cNvSpPr>
            <p:nvPr/>
          </p:nvSpPr>
          <p:spPr bwMode="auto">
            <a:xfrm>
              <a:off x="25" y="162"/>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7" name="Rectangle 377"/>
            <p:cNvSpPr>
              <a:spLocks/>
            </p:cNvSpPr>
            <p:nvPr/>
          </p:nvSpPr>
          <p:spPr bwMode="auto">
            <a:xfrm>
              <a:off x="25" y="116"/>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8" name="Rectangle 378"/>
            <p:cNvSpPr>
              <a:spLocks/>
            </p:cNvSpPr>
            <p:nvPr/>
          </p:nvSpPr>
          <p:spPr bwMode="auto">
            <a:xfrm>
              <a:off x="25" y="70"/>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79" name="AutoShape 379"/>
            <p:cNvSpPr>
              <a:spLocks/>
            </p:cNvSpPr>
            <p:nvPr/>
          </p:nvSpPr>
          <p:spPr bwMode="auto">
            <a:xfrm>
              <a:off x="0" y="0"/>
              <a:ext cx="57"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80" name="Group 380"/>
          <p:cNvGrpSpPr>
            <a:grpSpLocks/>
          </p:cNvGrpSpPr>
          <p:nvPr/>
        </p:nvGrpSpPr>
        <p:grpSpPr bwMode="auto">
          <a:xfrm>
            <a:off x="5794375" y="3400425"/>
            <a:ext cx="92075" cy="665163"/>
            <a:chOff x="0" y="0"/>
            <a:chExt cx="57" cy="419"/>
          </a:xfrm>
        </p:grpSpPr>
        <p:sp>
          <p:nvSpPr>
            <p:cNvPr id="77181" name="Rectangle 38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2" name="Rectangle 38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3" name="Rectangle 38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4" name="Rectangle 38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5" name="Rectangle 38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6" name="Rectangle 38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7" name="Rectangle 38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8" name="Rectangle 38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89" name="AutoShape 389"/>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190" name="Group 390"/>
          <p:cNvGrpSpPr>
            <a:grpSpLocks/>
          </p:cNvGrpSpPr>
          <p:nvPr/>
        </p:nvGrpSpPr>
        <p:grpSpPr bwMode="auto">
          <a:xfrm>
            <a:off x="6419850" y="3400425"/>
            <a:ext cx="92075" cy="665163"/>
            <a:chOff x="0" y="0"/>
            <a:chExt cx="57" cy="419"/>
          </a:xfrm>
        </p:grpSpPr>
        <p:sp>
          <p:nvSpPr>
            <p:cNvPr id="77191" name="Rectangle 39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2" name="Rectangle 39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3" name="Rectangle 39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4" name="Rectangle 39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5" name="Rectangle 39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6" name="Rectangle 39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7" name="Rectangle 39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8" name="Rectangle 39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199" name="AutoShape 399"/>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00" name="Group 400"/>
          <p:cNvGrpSpPr>
            <a:grpSpLocks/>
          </p:cNvGrpSpPr>
          <p:nvPr/>
        </p:nvGrpSpPr>
        <p:grpSpPr bwMode="auto">
          <a:xfrm>
            <a:off x="5919788" y="3400425"/>
            <a:ext cx="92075" cy="665163"/>
            <a:chOff x="0" y="0"/>
            <a:chExt cx="58" cy="419"/>
          </a:xfrm>
        </p:grpSpPr>
        <p:sp>
          <p:nvSpPr>
            <p:cNvPr id="77201" name="Rectangle 40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2" name="Rectangle 40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3" name="Rectangle 40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4" name="Rectangle 40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5" name="Rectangle 40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6" name="Rectangle 40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7" name="Rectangle 40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8" name="Rectangle 40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09" name="AutoShape 409"/>
            <p:cNvSpPr>
              <a:spLocks/>
            </p:cNvSpPr>
            <p:nvPr/>
          </p:nvSpPr>
          <p:spPr bwMode="auto">
            <a:xfrm>
              <a:off x="0" y="0"/>
              <a:ext cx="58"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10" name="Group 410"/>
          <p:cNvGrpSpPr>
            <a:grpSpLocks/>
          </p:cNvGrpSpPr>
          <p:nvPr/>
        </p:nvGrpSpPr>
        <p:grpSpPr bwMode="auto">
          <a:xfrm>
            <a:off x="6045200" y="3400425"/>
            <a:ext cx="92075" cy="665163"/>
            <a:chOff x="0" y="0"/>
            <a:chExt cx="57" cy="419"/>
          </a:xfrm>
        </p:grpSpPr>
        <p:sp>
          <p:nvSpPr>
            <p:cNvPr id="77211" name="Rectangle 41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2" name="Rectangle 41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3" name="Rectangle 41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4" name="Rectangle 41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5" name="Rectangle 41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6" name="Rectangle 41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7" name="Rectangle 41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8" name="Rectangle 41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19" name="AutoShape 419"/>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20" name="Group 420"/>
          <p:cNvGrpSpPr>
            <a:grpSpLocks/>
          </p:cNvGrpSpPr>
          <p:nvPr/>
        </p:nvGrpSpPr>
        <p:grpSpPr bwMode="auto">
          <a:xfrm>
            <a:off x="6170613" y="3400425"/>
            <a:ext cx="90487" cy="665163"/>
            <a:chOff x="0" y="0"/>
            <a:chExt cx="57" cy="419"/>
          </a:xfrm>
        </p:grpSpPr>
        <p:sp>
          <p:nvSpPr>
            <p:cNvPr id="77221" name="Rectangle 42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2" name="Rectangle 42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3" name="Rectangle 42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4" name="Rectangle 42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5" name="Rectangle 42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6" name="Rectangle 42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7" name="Rectangle 42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8" name="Rectangle 42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29" name="AutoShape 429"/>
            <p:cNvSpPr>
              <a:spLocks/>
            </p:cNvSpPr>
            <p:nvPr/>
          </p:nvSpPr>
          <p:spPr bwMode="auto">
            <a:xfrm>
              <a:off x="0" y="0"/>
              <a:ext cx="57" cy="55"/>
            </a:xfrm>
            <a:custGeom>
              <a:avLst/>
              <a:gdLst/>
              <a:ahLst/>
              <a:cxnLst/>
              <a:rect l="0" t="0" r="r" b="b"/>
              <a:pathLst>
                <a:path w="21600" h="21600">
                  <a:moveTo>
                    <a:pt x="21600" y="21600"/>
                  </a:moveTo>
                  <a:lnTo>
                    <a:pt x="10518"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30" name="Group 430"/>
          <p:cNvGrpSpPr>
            <a:grpSpLocks/>
          </p:cNvGrpSpPr>
          <p:nvPr/>
        </p:nvGrpSpPr>
        <p:grpSpPr bwMode="auto">
          <a:xfrm>
            <a:off x="6296025" y="3400425"/>
            <a:ext cx="92075" cy="665163"/>
            <a:chOff x="0" y="0"/>
            <a:chExt cx="57" cy="419"/>
          </a:xfrm>
        </p:grpSpPr>
        <p:sp>
          <p:nvSpPr>
            <p:cNvPr id="77231" name="Rectangle 43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2" name="Rectangle 43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3" name="Rectangle 43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4" name="Rectangle 43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5" name="Rectangle 43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6" name="Rectangle 43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7" name="Rectangle 43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8" name="Rectangle 43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39" name="AutoShape 439"/>
            <p:cNvSpPr>
              <a:spLocks/>
            </p:cNvSpPr>
            <p:nvPr/>
          </p:nvSpPr>
          <p:spPr bwMode="auto">
            <a:xfrm>
              <a:off x="0" y="0"/>
              <a:ext cx="57" cy="55"/>
            </a:xfrm>
            <a:custGeom>
              <a:avLst/>
              <a:gdLst/>
              <a:ahLst/>
              <a:cxnLst/>
              <a:rect l="0" t="0" r="r" b="b"/>
              <a:pathLst>
                <a:path w="21600" h="21600">
                  <a:moveTo>
                    <a:pt x="21600" y="21600"/>
                  </a:moveTo>
                  <a:lnTo>
                    <a:pt x="1070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40" name="Group 440"/>
          <p:cNvGrpSpPr>
            <a:grpSpLocks/>
          </p:cNvGrpSpPr>
          <p:nvPr/>
        </p:nvGrpSpPr>
        <p:grpSpPr bwMode="auto">
          <a:xfrm>
            <a:off x="6672263" y="3400425"/>
            <a:ext cx="92075" cy="665163"/>
            <a:chOff x="0" y="0"/>
            <a:chExt cx="57" cy="419"/>
          </a:xfrm>
        </p:grpSpPr>
        <p:sp>
          <p:nvSpPr>
            <p:cNvPr id="77241" name="Rectangle 44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2" name="Rectangle 44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3" name="Rectangle 44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4" name="Rectangle 44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5" name="Rectangle 44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6" name="Rectangle 44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7" name="Rectangle 44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8" name="Rectangle 44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49" name="AutoShape 449"/>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50" name="Group 450"/>
          <p:cNvGrpSpPr>
            <a:grpSpLocks/>
          </p:cNvGrpSpPr>
          <p:nvPr/>
        </p:nvGrpSpPr>
        <p:grpSpPr bwMode="auto">
          <a:xfrm>
            <a:off x="6546850" y="3400425"/>
            <a:ext cx="90488" cy="665163"/>
            <a:chOff x="0" y="0"/>
            <a:chExt cx="57" cy="419"/>
          </a:xfrm>
        </p:grpSpPr>
        <p:sp>
          <p:nvSpPr>
            <p:cNvPr id="77251" name="Rectangle 45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2" name="Rectangle 45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3" name="Rectangle 45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4" name="Rectangle 45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5" name="Rectangle 45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6" name="Rectangle 45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7" name="Rectangle 45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8" name="Rectangle 45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59" name="AutoShape 459"/>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60" name="Group 460"/>
          <p:cNvGrpSpPr>
            <a:grpSpLocks/>
          </p:cNvGrpSpPr>
          <p:nvPr/>
        </p:nvGrpSpPr>
        <p:grpSpPr bwMode="auto">
          <a:xfrm>
            <a:off x="6796088" y="3400425"/>
            <a:ext cx="92075" cy="665163"/>
            <a:chOff x="0" y="0"/>
            <a:chExt cx="58" cy="419"/>
          </a:xfrm>
        </p:grpSpPr>
        <p:sp>
          <p:nvSpPr>
            <p:cNvPr id="77261" name="Rectangle 461"/>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2" name="Rectangle 462"/>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3" name="Rectangle 463"/>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4" name="Rectangle 464"/>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5" name="Rectangle 465"/>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6" name="Rectangle 466"/>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7" name="Rectangle 467"/>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8" name="Rectangle 468"/>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69" name="AutoShape 469"/>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70" name="Group 470"/>
          <p:cNvGrpSpPr>
            <a:grpSpLocks/>
          </p:cNvGrpSpPr>
          <p:nvPr/>
        </p:nvGrpSpPr>
        <p:grpSpPr bwMode="auto">
          <a:xfrm>
            <a:off x="1225550" y="4005263"/>
            <a:ext cx="6362700" cy="87312"/>
            <a:chOff x="0" y="0"/>
            <a:chExt cx="4008" cy="55"/>
          </a:xfrm>
        </p:grpSpPr>
        <p:sp>
          <p:nvSpPr>
            <p:cNvPr id="77271" name="Line 471"/>
            <p:cNvSpPr>
              <a:spLocks noChangeShapeType="1"/>
            </p:cNvSpPr>
            <p:nvPr/>
          </p:nvSpPr>
          <p:spPr bwMode="auto">
            <a:xfrm>
              <a:off x="0" y="27"/>
              <a:ext cx="3952" cy="0"/>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sp>
          <p:nvSpPr>
            <p:cNvPr id="77272" name="AutoShape 472"/>
            <p:cNvSpPr>
              <a:spLocks/>
            </p:cNvSpPr>
            <p:nvPr/>
          </p:nvSpPr>
          <p:spPr bwMode="auto">
            <a:xfrm>
              <a:off x="3950" y="0"/>
              <a:ext cx="58" cy="55"/>
            </a:xfrm>
            <a:custGeom>
              <a:avLst/>
              <a:gdLst/>
              <a:ahLst/>
              <a:cxnLst/>
              <a:rect l="0" t="0" r="r" b="b"/>
              <a:pathLst>
                <a:path w="21600" h="21600">
                  <a:moveTo>
                    <a:pt x="0" y="21600"/>
                  </a:moveTo>
                  <a:lnTo>
                    <a:pt x="21600" y="10604"/>
                  </a:lnTo>
                  <a:lnTo>
                    <a:pt x="0" y="0"/>
                  </a:lnTo>
                  <a:lnTo>
                    <a:pt x="0" y="21600"/>
                  </a:lnTo>
                  <a:close/>
                  <a:moveTo>
                    <a:pt x="0" y="21600"/>
                  </a:moveTo>
                </a:path>
              </a:pathLst>
            </a:cu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273" name="Group 473"/>
          <p:cNvGrpSpPr>
            <a:grpSpLocks/>
          </p:cNvGrpSpPr>
          <p:nvPr/>
        </p:nvGrpSpPr>
        <p:grpSpPr bwMode="auto">
          <a:xfrm>
            <a:off x="1587500" y="3117850"/>
            <a:ext cx="614363" cy="279400"/>
            <a:chOff x="0" y="0"/>
            <a:chExt cx="387" cy="176"/>
          </a:xfrm>
        </p:grpSpPr>
        <p:grpSp>
          <p:nvGrpSpPr>
            <p:cNvPr id="77274" name="Group 474"/>
            <p:cNvGrpSpPr>
              <a:grpSpLocks/>
            </p:cNvGrpSpPr>
            <p:nvPr/>
          </p:nvGrpSpPr>
          <p:grpSpPr bwMode="auto">
            <a:xfrm>
              <a:off x="32" y="0"/>
              <a:ext cx="355" cy="79"/>
              <a:chOff x="0" y="0"/>
              <a:chExt cx="355" cy="79"/>
            </a:xfrm>
          </p:grpSpPr>
          <p:sp>
            <p:nvSpPr>
              <p:cNvPr id="77275" name="AutoShape 475"/>
              <p:cNvSpPr>
                <a:spLocks/>
              </p:cNvSpPr>
              <p:nvPr/>
            </p:nvSpPr>
            <p:spPr bwMode="auto">
              <a:xfrm>
                <a:off x="2" y="30"/>
                <a:ext cx="352" cy="49"/>
              </a:xfrm>
              <a:custGeom>
                <a:avLst/>
                <a:gdLst/>
                <a:ahLst/>
                <a:cxnLst/>
                <a:rect l="0" t="0" r="r" b="b"/>
                <a:pathLst>
                  <a:path w="21600" h="21600">
                    <a:moveTo>
                      <a:pt x="0" y="13039"/>
                    </a:moveTo>
                    <a:lnTo>
                      <a:pt x="2566" y="6673"/>
                    </a:lnTo>
                    <a:lnTo>
                      <a:pt x="8224" y="0"/>
                    </a:lnTo>
                    <a:lnTo>
                      <a:pt x="14830" y="1844"/>
                    </a:lnTo>
                    <a:lnTo>
                      <a:pt x="18160" y="6673"/>
                    </a:lnTo>
                    <a:lnTo>
                      <a:pt x="21600" y="17210"/>
                    </a:lnTo>
                    <a:lnTo>
                      <a:pt x="21204" y="19141"/>
                    </a:lnTo>
                    <a:lnTo>
                      <a:pt x="21047" y="20371"/>
                    </a:lnTo>
                    <a:lnTo>
                      <a:pt x="20808" y="21205"/>
                    </a:lnTo>
                    <a:lnTo>
                      <a:pt x="20604" y="21600"/>
                    </a:lnTo>
                    <a:lnTo>
                      <a:pt x="20426" y="21600"/>
                    </a:lnTo>
                    <a:lnTo>
                      <a:pt x="20256" y="21600"/>
                    </a:lnTo>
                    <a:lnTo>
                      <a:pt x="20071" y="21600"/>
                    </a:lnTo>
                    <a:lnTo>
                      <a:pt x="19894" y="21600"/>
                    </a:lnTo>
                    <a:lnTo>
                      <a:pt x="19716" y="21205"/>
                    </a:lnTo>
                    <a:lnTo>
                      <a:pt x="19478" y="20810"/>
                    </a:lnTo>
                    <a:lnTo>
                      <a:pt x="19334" y="20722"/>
                    </a:lnTo>
                    <a:lnTo>
                      <a:pt x="19136" y="20371"/>
                    </a:lnTo>
                    <a:lnTo>
                      <a:pt x="18897" y="19976"/>
                    </a:lnTo>
                    <a:lnTo>
                      <a:pt x="18700" y="19756"/>
                    </a:lnTo>
                    <a:lnTo>
                      <a:pt x="18522" y="19361"/>
                    </a:lnTo>
                    <a:lnTo>
                      <a:pt x="18386" y="19229"/>
                    </a:lnTo>
                    <a:lnTo>
                      <a:pt x="18208" y="18746"/>
                    </a:lnTo>
                    <a:lnTo>
                      <a:pt x="18024" y="18351"/>
                    </a:lnTo>
                    <a:lnTo>
                      <a:pt x="17853" y="18132"/>
                    </a:lnTo>
                    <a:lnTo>
                      <a:pt x="17655" y="17737"/>
                    </a:lnTo>
                    <a:lnTo>
                      <a:pt x="17471" y="17517"/>
                    </a:lnTo>
                    <a:lnTo>
                      <a:pt x="17273" y="17122"/>
                    </a:lnTo>
                    <a:lnTo>
                      <a:pt x="17089" y="16727"/>
                    </a:lnTo>
                    <a:lnTo>
                      <a:pt x="16918" y="16376"/>
                    </a:lnTo>
                    <a:lnTo>
                      <a:pt x="16734" y="15980"/>
                    </a:lnTo>
                    <a:lnTo>
                      <a:pt x="16557" y="15629"/>
                    </a:lnTo>
                    <a:lnTo>
                      <a:pt x="16372" y="15278"/>
                    </a:lnTo>
                    <a:lnTo>
                      <a:pt x="16222" y="14663"/>
                    </a:lnTo>
                    <a:lnTo>
                      <a:pt x="16024" y="14005"/>
                    </a:lnTo>
                    <a:lnTo>
                      <a:pt x="15840" y="13390"/>
                    </a:lnTo>
                    <a:lnTo>
                      <a:pt x="15669" y="12776"/>
                    </a:lnTo>
                    <a:lnTo>
                      <a:pt x="15485" y="12293"/>
                    </a:lnTo>
                    <a:lnTo>
                      <a:pt x="15328" y="11546"/>
                    </a:lnTo>
                    <a:lnTo>
                      <a:pt x="15192" y="10800"/>
                    </a:lnTo>
                    <a:lnTo>
                      <a:pt x="15007" y="10054"/>
                    </a:lnTo>
                    <a:lnTo>
                      <a:pt x="14830" y="9307"/>
                    </a:lnTo>
                    <a:lnTo>
                      <a:pt x="14646" y="8561"/>
                    </a:lnTo>
                    <a:lnTo>
                      <a:pt x="14475" y="7815"/>
                    </a:lnTo>
                    <a:lnTo>
                      <a:pt x="14291" y="7463"/>
                    </a:lnTo>
                    <a:lnTo>
                      <a:pt x="14113" y="7068"/>
                    </a:lnTo>
                    <a:lnTo>
                      <a:pt x="13881" y="6673"/>
                    </a:lnTo>
                    <a:lnTo>
                      <a:pt x="13697" y="6322"/>
                    </a:lnTo>
                    <a:lnTo>
                      <a:pt x="13520" y="6059"/>
                    </a:lnTo>
                    <a:lnTo>
                      <a:pt x="13342" y="5971"/>
                    </a:lnTo>
                    <a:lnTo>
                      <a:pt x="13165" y="5707"/>
                    </a:lnTo>
                    <a:lnTo>
                      <a:pt x="12919" y="5444"/>
                    </a:lnTo>
                    <a:lnTo>
                      <a:pt x="12564" y="5312"/>
                    </a:lnTo>
                    <a:lnTo>
                      <a:pt x="12155" y="5312"/>
                    </a:lnTo>
                    <a:lnTo>
                      <a:pt x="11554" y="5224"/>
                    </a:lnTo>
                    <a:lnTo>
                      <a:pt x="11192" y="5224"/>
                    </a:lnTo>
                    <a:lnTo>
                      <a:pt x="10421" y="5224"/>
                    </a:lnTo>
                    <a:lnTo>
                      <a:pt x="10244" y="5224"/>
                    </a:lnTo>
                    <a:lnTo>
                      <a:pt x="10060" y="5224"/>
                    </a:lnTo>
                    <a:lnTo>
                      <a:pt x="9705" y="5224"/>
                    </a:lnTo>
                    <a:lnTo>
                      <a:pt x="8783" y="5224"/>
                    </a:lnTo>
                    <a:lnTo>
                      <a:pt x="8039" y="5444"/>
                    </a:lnTo>
                    <a:lnTo>
                      <a:pt x="7685" y="5707"/>
                    </a:lnTo>
                    <a:lnTo>
                      <a:pt x="7514" y="5795"/>
                    </a:lnTo>
                    <a:lnTo>
                      <a:pt x="7323" y="6059"/>
                    </a:lnTo>
                    <a:lnTo>
                      <a:pt x="7152" y="6322"/>
                    </a:lnTo>
                    <a:lnTo>
                      <a:pt x="6968" y="6673"/>
                    </a:lnTo>
                    <a:lnTo>
                      <a:pt x="6791" y="7068"/>
                    </a:lnTo>
                    <a:lnTo>
                      <a:pt x="6613" y="7463"/>
                    </a:lnTo>
                    <a:lnTo>
                      <a:pt x="6436" y="8210"/>
                    </a:lnTo>
                    <a:lnTo>
                      <a:pt x="6306" y="8737"/>
                    </a:lnTo>
                    <a:lnTo>
                      <a:pt x="6115" y="9527"/>
                    </a:lnTo>
                    <a:lnTo>
                      <a:pt x="5978" y="10054"/>
                    </a:lnTo>
                    <a:lnTo>
                      <a:pt x="5787" y="10800"/>
                    </a:lnTo>
                    <a:lnTo>
                      <a:pt x="5596" y="11546"/>
                    </a:lnTo>
                    <a:lnTo>
                      <a:pt x="5426" y="12293"/>
                    </a:lnTo>
                    <a:lnTo>
                      <a:pt x="5241" y="12776"/>
                    </a:lnTo>
                    <a:lnTo>
                      <a:pt x="5084" y="13171"/>
                    </a:lnTo>
                    <a:lnTo>
                      <a:pt x="4886" y="13741"/>
                    </a:lnTo>
                    <a:lnTo>
                      <a:pt x="4723" y="14268"/>
                    </a:lnTo>
                    <a:lnTo>
                      <a:pt x="4559" y="14707"/>
                    </a:lnTo>
                    <a:lnTo>
                      <a:pt x="4354" y="15278"/>
                    </a:lnTo>
                    <a:lnTo>
                      <a:pt x="4170" y="15629"/>
                    </a:lnTo>
                    <a:lnTo>
                      <a:pt x="3992" y="15980"/>
                    </a:lnTo>
                    <a:lnTo>
                      <a:pt x="3747" y="16376"/>
                    </a:lnTo>
                    <a:lnTo>
                      <a:pt x="3576" y="16727"/>
                    </a:lnTo>
                    <a:lnTo>
                      <a:pt x="3392" y="17122"/>
                    </a:lnTo>
                    <a:lnTo>
                      <a:pt x="3180" y="17517"/>
                    </a:lnTo>
                    <a:lnTo>
                      <a:pt x="2982" y="17693"/>
                    </a:lnTo>
                    <a:lnTo>
                      <a:pt x="2737" y="18044"/>
                    </a:lnTo>
                    <a:lnTo>
                      <a:pt x="2546" y="18307"/>
                    </a:lnTo>
                    <a:lnTo>
                      <a:pt x="2361" y="18571"/>
                    </a:lnTo>
                    <a:lnTo>
                      <a:pt x="2184" y="18834"/>
                    </a:lnTo>
                    <a:lnTo>
                      <a:pt x="1965" y="19141"/>
                    </a:lnTo>
                    <a:lnTo>
                      <a:pt x="1809" y="19317"/>
                    </a:lnTo>
                    <a:lnTo>
                      <a:pt x="1631" y="19580"/>
                    </a:lnTo>
                    <a:lnTo>
                      <a:pt x="1372" y="19756"/>
                    </a:lnTo>
                    <a:lnTo>
                      <a:pt x="1194" y="19932"/>
                    </a:lnTo>
                    <a:lnTo>
                      <a:pt x="1010" y="20107"/>
                    </a:lnTo>
                    <a:lnTo>
                      <a:pt x="839" y="20107"/>
                    </a:lnTo>
                    <a:lnTo>
                      <a:pt x="655" y="20107"/>
                    </a:lnTo>
                    <a:lnTo>
                      <a:pt x="478" y="20107"/>
                    </a:lnTo>
                    <a:lnTo>
                      <a:pt x="300" y="19361"/>
                    </a:lnTo>
                    <a:lnTo>
                      <a:pt x="191" y="18307"/>
                    </a:lnTo>
                    <a:lnTo>
                      <a:pt x="123" y="17122"/>
                    </a:lnTo>
                    <a:lnTo>
                      <a:pt x="61" y="15980"/>
                    </a:lnTo>
                    <a:lnTo>
                      <a:pt x="61" y="14883"/>
                    </a:lnTo>
                    <a:lnTo>
                      <a:pt x="0" y="13741"/>
                    </a:lnTo>
                    <a:lnTo>
                      <a:pt x="0" y="12688"/>
                    </a:lnTo>
                    <a:lnTo>
                      <a:pt x="0" y="13039"/>
                    </a:lnTo>
                    <a:close/>
                    <a:moveTo>
                      <a:pt x="0" y="13039"/>
                    </a:moveTo>
                  </a:path>
                </a:pathLst>
              </a:custGeom>
              <a:solidFill>
                <a:srgbClr val="CECECE"/>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276" name="AutoShape 476"/>
              <p:cNvSpPr>
                <a:spLocks/>
              </p:cNvSpPr>
              <p:nvPr/>
            </p:nvSpPr>
            <p:spPr bwMode="auto">
              <a:xfrm>
                <a:off x="0" y="0"/>
                <a:ext cx="355" cy="71"/>
              </a:xfrm>
              <a:custGeom>
                <a:avLst/>
                <a:gdLst/>
                <a:ahLst/>
                <a:cxnLst/>
                <a:rect l="0" t="0" r="r" b="b"/>
                <a:pathLst>
                  <a:path w="21600" h="21600">
                    <a:moveTo>
                      <a:pt x="534" y="8180"/>
                    </a:moveTo>
                    <a:lnTo>
                      <a:pt x="926" y="7422"/>
                    </a:lnTo>
                    <a:lnTo>
                      <a:pt x="1494" y="6422"/>
                    </a:lnTo>
                    <a:lnTo>
                      <a:pt x="1812" y="5877"/>
                    </a:lnTo>
                    <a:lnTo>
                      <a:pt x="2103" y="5362"/>
                    </a:lnTo>
                    <a:lnTo>
                      <a:pt x="2359" y="4938"/>
                    </a:lnTo>
                    <a:lnTo>
                      <a:pt x="2697" y="4362"/>
                    </a:lnTo>
                    <a:lnTo>
                      <a:pt x="2934" y="4029"/>
                    </a:lnTo>
                    <a:lnTo>
                      <a:pt x="3130" y="3666"/>
                    </a:lnTo>
                    <a:lnTo>
                      <a:pt x="3522" y="3181"/>
                    </a:lnTo>
                    <a:lnTo>
                      <a:pt x="3833" y="2696"/>
                    </a:lnTo>
                    <a:lnTo>
                      <a:pt x="4117" y="2393"/>
                    </a:lnTo>
                    <a:lnTo>
                      <a:pt x="4604" y="1848"/>
                    </a:lnTo>
                    <a:lnTo>
                      <a:pt x="4786" y="1696"/>
                    </a:lnTo>
                    <a:lnTo>
                      <a:pt x="5314" y="1363"/>
                    </a:lnTo>
                    <a:lnTo>
                      <a:pt x="5605" y="1121"/>
                    </a:lnTo>
                    <a:lnTo>
                      <a:pt x="6754" y="576"/>
                    </a:lnTo>
                    <a:lnTo>
                      <a:pt x="6984" y="515"/>
                    </a:lnTo>
                    <a:lnTo>
                      <a:pt x="7342" y="424"/>
                    </a:lnTo>
                    <a:lnTo>
                      <a:pt x="7930" y="151"/>
                    </a:lnTo>
                    <a:lnTo>
                      <a:pt x="8268" y="91"/>
                    </a:lnTo>
                    <a:lnTo>
                      <a:pt x="8559" y="0"/>
                    </a:lnTo>
                    <a:lnTo>
                      <a:pt x="9113" y="0"/>
                    </a:lnTo>
                    <a:lnTo>
                      <a:pt x="9445" y="91"/>
                    </a:lnTo>
                    <a:lnTo>
                      <a:pt x="9620" y="91"/>
                    </a:lnTo>
                    <a:lnTo>
                      <a:pt x="10330" y="91"/>
                    </a:lnTo>
                    <a:lnTo>
                      <a:pt x="10506" y="91"/>
                    </a:lnTo>
                    <a:lnTo>
                      <a:pt x="10857" y="91"/>
                    </a:lnTo>
                    <a:lnTo>
                      <a:pt x="11101" y="91"/>
                    </a:lnTo>
                    <a:lnTo>
                      <a:pt x="11513" y="91"/>
                    </a:lnTo>
                    <a:lnTo>
                      <a:pt x="11689" y="91"/>
                    </a:lnTo>
                    <a:lnTo>
                      <a:pt x="12115" y="151"/>
                    </a:lnTo>
                    <a:lnTo>
                      <a:pt x="12453" y="333"/>
                    </a:lnTo>
                    <a:lnTo>
                      <a:pt x="12811" y="515"/>
                    </a:lnTo>
                    <a:lnTo>
                      <a:pt x="13007" y="515"/>
                    </a:lnTo>
                    <a:lnTo>
                      <a:pt x="13359" y="666"/>
                    </a:lnTo>
                    <a:lnTo>
                      <a:pt x="13812" y="848"/>
                    </a:lnTo>
                    <a:lnTo>
                      <a:pt x="14163" y="1121"/>
                    </a:lnTo>
                    <a:lnTo>
                      <a:pt x="15056" y="1636"/>
                    </a:lnTo>
                    <a:lnTo>
                      <a:pt x="15813" y="2121"/>
                    </a:lnTo>
                    <a:lnTo>
                      <a:pt x="16293" y="2545"/>
                    </a:lnTo>
                    <a:lnTo>
                      <a:pt x="16739" y="2969"/>
                    </a:lnTo>
                    <a:lnTo>
                      <a:pt x="16996" y="3242"/>
                    </a:lnTo>
                    <a:lnTo>
                      <a:pt x="17388" y="3666"/>
                    </a:lnTo>
                    <a:lnTo>
                      <a:pt x="17807" y="4181"/>
                    </a:lnTo>
                    <a:lnTo>
                      <a:pt x="18179" y="4665"/>
                    </a:lnTo>
                    <a:lnTo>
                      <a:pt x="18416" y="5029"/>
                    </a:lnTo>
                    <a:lnTo>
                      <a:pt x="18693" y="5453"/>
                    </a:lnTo>
                    <a:lnTo>
                      <a:pt x="19045" y="5877"/>
                    </a:lnTo>
                    <a:lnTo>
                      <a:pt x="19376" y="6422"/>
                    </a:lnTo>
                    <a:lnTo>
                      <a:pt x="19714" y="6998"/>
                    </a:lnTo>
                    <a:lnTo>
                      <a:pt x="20187" y="7755"/>
                    </a:lnTo>
                    <a:lnTo>
                      <a:pt x="20478" y="8361"/>
                    </a:lnTo>
                    <a:lnTo>
                      <a:pt x="20890" y="9300"/>
                    </a:lnTo>
                    <a:lnTo>
                      <a:pt x="21073" y="9815"/>
                    </a:lnTo>
                    <a:lnTo>
                      <a:pt x="21127" y="10088"/>
                    </a:lnTo>
                    <a:lnTo>
                      <a:pt x="21248" y="10815"/>
                    </a:lnTo>
                    <a:lnTo>
                      <a:pt x="21309" y="11603"/>
                    </a:lnTo>
                    <a:lnTo>
                      <a:pt x="21370" y="12360"/>
                    </a:lnTo>
                    <a:lnTo>
                      <a:pt x="21431" y="13148"/>
                    </a:lnTo>
                    <a:lnTo>
                      <a:pt x="21478" y="13905"/>
                    </a:lnTo>
                    <a:lnTo>
                      <a:pt x="21526" y="14753"/>
                    </a:lnTo>
                    <a:lnTo>
                      <a:pt x="21539" y="15450"/>
                    </a:lnTo>
                    <a:lnTo>
                      <a:pt x="21566" y="16238"/>
                    </a:lnTo>
                    <a:lnTo>
                      <a:pt x="21600" y="16995"/>
                    </a:lnTo>
                    <a:lnTo>
                      <a:pt x="21600" y="17783"/>
                    </a:lnTo>
                    <a:lnTo>
                      <a:pt x="21600" y="18510"/>
                    </a:lnTo>
                    <a:lnTo>
                      <a:pt x="21600" y="19298"/>
                    </a:lnTo>
                    <a:lnTo>
                      <a:pt x="21600" y="20055"/>
                    </a:lnTo>
                    <a:lnTo>
                      <a:pt x="21600" y="20843"/>
                    </a:lnTo>
                    <a:lnTo>
                      <a:pt x="21600" y="21600"/>
                    </a:lnTo>
                    <a:lnTo>
                      <a:pt x="21465" y="21085"/>
                    </a:lnTo>
                    <a:lnTo>
                      <a:pt x="21248" y="20843"/>
                    </a:lnTo>
                    <a:lnTo>
                      <a:pt x="21073" y="20479"/>
                    </a:lnTo>
                    <a:lnTo>
                      <a:pt x="20836" y="19964"/>
                    </a:lnTo>
                    <a:lnTo>
                      <a:pt x="20363" y="19298"/>
                    </a:lnTo>
                    <a:lnTo>
                      <a:pt x="19673" y="17843"/>
                    </a:lnTo>
                    <a:lnTo>
                      <a:pt x="19477" y="17510"/>
                    </a:lnTo>
                    <a:lnTo>
                      <a:pt x="19301" y="17086"/>
                    </a:lnTo>
                    <a:lnTo>
                      <a:pt x="19126" y="16723"/>
                    </a:lnTo>
                    <a:lnTo>
                      <a:pt x="18950" y="16450"/>
                    </a:lnTo>
                    <a:lnTo>
                      <a:pt x="18767" y="16238"/>
                    </a:lnTo>
                    <a:lnTo>
                      <a:pt x="18598" y="15965"/>
                    </a:lnTo>
                    <a:lnTo>
                      <a:pt x="18416" y="15693"/>
                    </a:lnTo>
                    <a:lnTo>
                      <a:pt x="18220" y="15390"/>
                    </a:lnTo>
                    <a:lnTo>
                      <a:pt x="18057" y="15178"/>
                    </a:lnTo>
                    <a:lnTo>
                      <a:pt x="17888" y="14965"/>
                    </a:lnTo>
                    <a:lnTo>
                      <a:pt x="17706" y="14693"/>
                    </a:lnTo>
                    <a:lnTo>
                      <a:pt x="17530" y="14420"/>
                    </a:lnTo>
                    <a:lnTo>
                      <a:pt x="17354" y="14178"/>
                    </a:lnTo>
                    <a:lnTo>
                      <a:pt x="16408" y="12905"/>
                    </a:lnTo>
                    <a:lnTo>
                      <a:pt x="15874" y="12451"/>
                    </a:lnTo>
                    <a:lnTo>
                      <a:pt x="15644" y="12300"/>
                    </a:lnTo>
                    <a:lnTo>
                      <a:pt x="15461" y="12118"/>
                    </a:lnTo>
                    <a:lnTo>
                      <a:pt x="15110" y="11875"/>
                    </a:lnTo>
                    <a:lnTo>
                      <a:pt x="14839" y="11512"/>
                    </a:lnTo>
                    <a:lnTo>
                      <a:pt x="14400" y="11360"/>
                    </a:lnTo>
                    <a:lnTo>
                      <a:pt x="14224" y="11088"/>
                    </a:lnTo>
                    <a:lnTo>
                      <a:pt x="13934" y="11027"/>
                    </a:lnTo>
                    <a:lnTo>
                      <a:pt x="13690" y="10815"/>
                    </a:lnTo>
                    <a:lnTo>
                      <a:pt x="13163" y="10573"/>
                    </a:lnTo>
                    <a:lnTo>
                      <a:pt x="12811" y="10330"/>
                    </a:lnTo>
                    <a:lnTo>
                      <a:pt x="12575" y="10240"/>
                    </a:lnTo>
                    <a:lnTo>
                      <a:pt x="12277" y="10149"/>
                    </a:lnTo>
                    <a:lnTo>
                      <a:pt x="11980" y="10088"/>
                    </a:lnTo>
                    <a:lnTo>
                      <a:pt x="11648" y="9906"/>
                    </a:lnTo>
                    <a:lnTo>
                      <a:pt x="11331" y="9906"/>
                    </a:lnTo>
                    <a:lnTo>
                      <a:pt x="11054" y="9906"/>
                    </a:lnTo>
                    <a:lnTo>
                      <a:pt x="10803" y="9815"/>
                    </a:lnTo>
                    <a:lnTo>
                      <a:pt x="10344" y="9815"/>
                    </a:lnTo>
                    <a:lnTo>
                      <a:pt x="9796" y="9815"/>
                    </a:lnTo>
                    <a:lnTo>
                      <a:pt x="9465" y="9815"/>
                    </a:lnTo>
                    <a:lnTo>
                      <a:pt x="9086" y="9815"/>
                    </a:lnTo>
                    <a:lnTo>
                      <a:pt x="8735" y="9815"/>
                    </a:lnTo>
                    <a:lnTo>
                      <a:pt x="8559" y="9815"/>
                    </a:lnTo>
                    <a:lnTo>
                      <a:pt x="7991" y="10088"/>
                    </a:lnTo>
                    <a:lnTo>
                      <a:pt x="7754" y="10149"/>
                    </a:lnTo>
                    <a:lnTo>
                      <a:pt x="7572" y="10330"/>
                    </a:lnTo>
                    <a:lnTo>
                      <a:pt x="7342" y="10391"/>
                    </a:lnTo>
                    <a:lnTo>
                      <a:pt x="7058" y="10573"/>
                    </a:lnTo>
                    <a:lnTo>
                      <a:pt x="6754" y="10815"/>
                    </a:lnTo>
                    <a:lnTo>
                      <a:pt x="6375" y="11179"/>
                    </a:lnTo>
                    <a:lnTo>
                      <a:pt x="5848" y="11603"/>
                    </a:lnTo>
                    <a:lnTo>
                      <a:pt x="5314" y="12118"/>
                    </a:lnTo>
                    <a:lnTo>
                      <a:pt x="4962" y="12360"/>
                    </a:lnTo>
                    <a:lnTo>
                      <a:pt x="4726" y="12633"/>
                    </a:lnTo>
                    <a:lnTo>
                      <a:pt x="4543" y="12905"/>
                    </a:lnTo>
                    <a:lnTo>
                      <a:pt x="4313" y="13148"/>
                    </a:lnTo>
                    <a:lnTo>
                      <a:pt x="4131" y="13420"/>
                    </a:lnTo>
                    <a:lnTo>
                      <a:pt x="3955" y="13633"/>
                    </a:lnTo>
                    <a:lnTo>
                      <a:pt x="3306" y="14693"/>
                    </a:lnTo>
                    <a:lnTo>
                      <a:pt x="2772" y="15450"/>
                    </a:lnTo>
                    <a:lnTo>
                      <a:pt x="2603" y="15693"/>
                    </a:lnTo>
                    <a:lnTo>
                      <a:pt x="2420" y="15965"/>
                    </a:lnTo>
                    <a:lnTo>
                      <a:pt x="2245" y="16238"/>
                    </a:lnTo>
                    <a:lnTo>
                      <a:pt x="2069" y="16450"/>
                    </a:lnTo>
                    <a:lnTo>
                      <a:pt x="1893" y="16723"/>
                    </a:lnTo>
                    <a:lnTo>
                      <a:pt x="1710" y="16995"/>
                    </a:lnTo>
                    <a:lnTo>
                      <a:pt x="1541" y="17238"/>
                    </a:lnTo>
                    <a:lnTo>
                      <a:pt x="1183" y="17783"/>
                    </a:lnTo>
                    <a:lnTo>
                      <a:pt x="1001" y="17995"/>
                    </a:lnTo>
                    <a:lnTo>
                      <a:pt x="832" y="18268"/>
                    </a:lnTo>
                    <a:lnTo>
                      <a:pt x="649" y="18510"/>
                    </a:lnTo>
                    <a:lnTo>
                      <a:pt x="473" y="18783"/>
                    </a:lnTo>
                    <a:lnTo>
                      <a:pt x="297" y="19055"/>
                    </a:lnTo>
                    <a:lnTo>
                      <a:pt x="122" y="19298"/>
                    </a:lnTo>
                    <a:lnTo>
                      <a:pt x="0" y="19298"/>
                    </a:lnTo>
                    <a:lnTo>
                      <a:pt x="0" y="18510"/>
                    </a:lnTo>
                    <a:lnTo>
                      <a:pt x="0" y="17783"/>
                    </a:lnTo>
                    <a:lnTo>
                      <a:pt x="0" y="16995"/>
                    </a:lnTo>
                    <a:lnTo>
                      <a:pt x="0" y="16238"/>
                    </a:lnTo>
                    <a:lnTo>
                      <a:pt x="0" y="15450"/>
                    </a:lnTo>
                    <a:lnTo>
                      <a:pt x="0" y="14693"/>
                    </a:lnTo>
                    <a:lnTo>
                      <a:pt x="0" y="13905"/>
                    </a:lnTo>
                    <a:lnTo>
                      <a:pt x="61" y="12027"/>
                    </a:lnTo>
                    <a:lnTo>
                      <a:pt x="135" y="10512"/>
                    </a:lnTo>
                    <a:lnTo>
                      <a:pt x="183" y="9664"/>
                    </a:lnTo>
                    <a:lnTo>
                      <a:pt x="331" y="8604"/>
                    </a:lnTo>
                    <a:lnTo>
                      <a:pt x="534" y="8180"/>
                    </a:lnTo>
                    <a:close/>
                    <a:moveTo>
                      <a:pt x="534" y="818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277" name="Group 477"/>
            <p:cNvGrpSpPr>
              <a:grpSpLocks/>
            </p:cNvGrpSpPr>
            <p:nvPr/>
          </p:nvGrpSpPr>
          <p:grpSpPr bwMode="auto">
            <a:xfrm>
              <a:off x="36" y="31"/>
              <a:ext cx="343" cy="145"/>
              <a:chOff x="0" y="0"/>
              <a:chExt cx="343" cy="145"/>
            </a:xfrm>
          </p:grpSpPr>
          <p:grpSp>
            <p:nvGrpSpPr>
              <p:cNvPr id="77278" name="Group 478"/>
              <p:cNvGrpSpPr>
                <a:grpSpLocks/>
              </p:cNvGrpSpPr>
              <p:nvPr/>
            </p:nvGrpSpPr>
            <p:grpSpPr bwMode="auto">
              <a:xfrm>
                <a:off x="0" y="0"/>
                <a:ext cx="343" cy="145"/>
                <a:chOff x="0" y="0"/>
                <a:chExt cx="343" cy="145"/>
              </a:xfrm>
            </p:grpSpPr>
            <p:sp>
              <p:nvSpPr>
                <p:cNvPr id="77279" name="AutoShape 479"/>
                <p:cNvSpPr>
                  <a:spLocks/>
                </p:cNvSpPr>
                <p:nvPr/>
              </p:nvSpPr>
              <p:spPr bwMode="auto">
                <a:xfrm>
                  <a:off x="2" y="0"/>
                  <a:ext cx="341" cy="117"/>
                </a:xfrm>
                <a:custGeom>
                  <a:avLst/>
                  <a:gdLst/>
                  <a:ahLst/>
                  <a:cxnLst/>
                  <a:rect l="0" t="0" r="r" b="b"/>
                  <a:pathLst>
                    <a:path w="21600" h="21600">
                      <a:moveTo>
                        <a:pt x="0" y="21600"/>
                      </a:moveTo>
                      <a:lnTo>
                        <a:pt x="0" y="6335"/>
                      </a:lnTo>
                      <a:lnTo>
                        <a:pt x="6069" y="2744"/>
                      </a:lnTo>
                      <a:lnTo>
                        <a:pt x="6420" y="0"/>
                      </a:lnTo>
                      <a:lnTo>
                        <a:pt x="7214" y="55"/>
                      </a:lnTo>
                      <a:lnTo>
                        <a:pt x="7544" y="2744"/>
                      </a:lnTo>
                      <a:lnTo>
                        <a:pt x="13733" y="2744"/>
                      </a:lnTo>
                      <a:lnTo>
                        <a:pt x="13922" y="92"/>
                      </a:lnTo>
                      <a:lnTo>
                        <a:pt x="14772" y="92"/>
                      </a:lnTo>
                      <a:lnTo>
                        <a:pt x="15081" y="2744"/>
                      </a:lnTo>
                      <a:lnTo>
                        <a:pt x="21600" y="7163"/>
                      </a:lnTo>
                      <a:lnTo>
                        <a:pt x="21579" y="21453"/>
                      </a:lnTo>
                      <a:lnTo>
                        <a:pt x="0" y="21600"/>
                      </a:lnTo>
                      <a:close/>
                      <a:moveTo>
                        <a:pt x="0" y="2160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280" name="AutoShape 480"/>
                <p:cNvSpPr>
                  <a:spLocks/>
                </p:cNvSpPr>
                <p:nvPr/>
              </p:nvSpPr>
              <p:spPr bwMode="auto">
                <a:xfrm>
                  <a:off x="0" y="116"/>
                  <a:ext cx="343" cy="22"/>
                </a:xfrm>
                <a:custGeom>
                  <a:avLst/>
                  <a:gdLst/>
                  <a:ahLst/>
                  <a:cxnLst/>
                  <a:rect l="0" t="0" r="r" b="b"/>
                  <a:pathLst>
                    <a:path w="21600" h="21600">
                      <a:moveTo>
                        <a:pt x="0" y="0"/>
                      </a:moveTo>
                      <a:lnTo>
                        <a:pt x="308" y="21600"/>
                      </a:lnTo>
                      <a:lnTo>
                        <a:pt x="21229" y="21600"/>
                      </a:lnTo>
                      <a:lnTo>
                        <a:pt x="21600" y="0"/>
                      </a:lnTo>
                      <a:lnTo>
                        <a:pt x="0" y="0"/>
                      </a:lnTo>
                      <a:close/>
                      <a:moveTo>
                        <a:pt x="0" y="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281" name="Line 481"/>
                <p:cNvSpPr>
                  <a:spLocks noChangeShapeType="1"/>
                </p:cNvSpPr>
                <p:nvPr/>
              </p:nvSpPr>
              <p:spPr bwMode="auto">
                <a:xfrm>
                  <a:off x="7" y="138"/>
                  <a:ext cx="329" cy="7"/>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grpSp>
          <p:grpSp>
            <p:nvGrpSpPr>
              <p:cNvPr id="77282" name="Group 482"/>
              <p:cNvGrpSpPr>
                <a:grpSpLocks/>
              </p:cNvGrpSpPr>
              <p:nvPr/>
            </p:nvGrpSpPr>
            <p:grpSpPr bwMode="auto">
              <a:xfrm>
                <a:off x="91" y="32"/>
                <a:ext cx="158" cy="61"/>
                <a:chOff x="0" y="0"/>
                <a:chExt cx="158" cy="61"/>
              </a:xfrm>
            </p:grpSpPr>
            <p:grpSp>
              <p:nvGrpSpPr>
                <p:cNvPr id="77283" name="Group 483"/>
                <p:cNvGrpSpPr>
                  <a:grpSpLocks/>
                </p:cNvGrpSpPr>
                <p:nvPr/>
              </p:nvGrpSpPr>
              <p:grpSpPr bwMode="auto">
                <a:xfrm>
                  <a:off x="0" y="0"/>
                  <a:ext cx="156" cy="60"/>
                  <a:chOff x="0" y="0"/>
                  <a:chExt cx="156" cy="60"/>
                </a:xfrm>
              </p:grpSpPr>
              <p:sp>
                <p:nvSpPr>
                  <p:cNvPr id="77284" name="Rectangle 484"/>
                  <p:cNvSpPr>
                    <a:spLocks/>
                  </p:cNvSpPr>
                  <p:nvPr/>
                </p:nvSpPr>
                <p:spPr bwMode="auto">
                  <a:xfrm>
                    <a:off x="0"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85" name="Rectangle 485"/>
                  <p:cNvSpPr>
                    <a:spLocks/>
                  </p:cNvSpPr>
                  <p:nvPr/>
                </p:nvSpPr>
                <p:spPr bwMode="auto">
                  <a:xfrm>
                    <a:off x="37"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86" name="Rectangle 486"/>
                  <p:cNvSpPr>
                    <a:spLocks/>
                  </p:cNvSpPr>
                  <p:nvPr/>
                </p:nvSpPr>
                <p:spPr bwMode="auto">
                  <a:xfrm>
                    <a:off x="68"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87" name="Rectangle 487"/>
                  <p:cNvSpPr>
                    <a:spLocks/>
                  </p:cNvSpPr>
                  <p:nvPr/>
                </p:nvSpPr>
                <p:spPr bwMode="auto">
                  <a:xfrm>
                    <a:off x="99"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88" name="Rectangle 488"/>
                  <p:cNvSpPr>
                    <a:spLocks/>
                  </p:cNvSpPr>
                  <p:nvPr/>
                </p:nvSpPr>
                <p:spPr bwMode="auto">
                  <a:xfrm>
                    <a:off x="135"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89" name="Rectangle 489"/>
                  <p:cNvSpPr>
                    <a:spLocks/>
                  </p:cNvSpPr>
                  <p:nvPr/>
                </p:nvSpPr>
                <p:spPr bwMode="auto">
                  <a:xfrm>
                    <a:off x="37"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0" name="Rectangle 490"/>
                  <p:cNvSpPr>
                    <a:spLocks/>
                  </p:cNvSpPr>
                  <p:nvPr/>
                </p:nvSpPr>
                <p:spPr bwMode="auto">
                  <a:xfrm>
                    <a:off x="68" y="17"/>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1" name="Rectangle 491"/>
                  <p:cNvSpPr>
                    <a:spLocks/>
                  </p:cNvSpPr>
                  <p:nvPr/>
                </p:nvSpPr>
                <p:spPr bwMode="auto">
                  <a:xfrm>
                    <a:off x="99" y="17"/>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2" name="Rectangle 492"/>
                  <p:cNvSpPr>
                    <a:spLocks/>
                  </p:cNvSpPr>
                  <p:nvPr/>
                </p:nvSpPr>
                <p:spPr bwMode="auto">
                  <a:xfrm>
                    <a:off x="37"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3" name="Rectangle 493"/>
                  <p:cNvSpPr>
                    <a:spLocks/>
                  </p:cNvSpPr>
                  <p:nvPr/>
                </p:nvSpPr>
                <p:spPr bwMode="auto">
                  <a:xfrm>
                    <a:off x="68"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4" name="Rectangle 494"/>
                  <p:cNvSpPr>
                    <a:spLocks/>
                  </p:cNvSpPr>
                  <p:nvPr/>
                </p:nvSpPr>
                <p:spPr bwMode="auto">
                  <a:xfrm>
                    <a:off x="99"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5" name="Rectangle 495"/>
                  <p:cNvSpPr>
                    <a:spLocks/>
                  </p:cNvSpPr>
                  <p:nvPr/>
                </p:nvSpPr>
                <p:spPr bwMode="auto">
                  <a:xfrm>
                    <a:off x="37"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6" name="Rectangle 496"/>
                  <p:cNvSpPr>
                    <a:spLocks/>
                  </p:cNvSpPr>
                  <p:nvPr/>
                </p:nvSpPr>
                <p:spPr bwMode="auto">
                  <a:xfrm>
                    <a:off x="68"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7" name="Rectangle 497"/>
                  <p:cNvSpPr>
                    <a:spLocks/>
                  </p:cNvSpPr>
                  <p:nvPr/>
                </p:nvSpPr>
                <p:spPr bwMode="auto">
                  <a:xfrm>
                    <a:off x="99"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8" name="Rectangle 498"/>
                  <p:cNvSpPr>
                    <a:spLocks/>
                  </p:cNvSpPr>
                  <p:nvPr/>
                </p:nvSpPr>
                <p:spPr bwMode="auto">
                  <a:xfrm>
                    <a:off x="0" y="43"/>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299" name="Rectangle 499"/>
                  <p:cNvSpPr>
                    <a:spLocks/>
                  </p:cNvSpPr>
                  <p:nvPr/>
                </p:nvSpPr>
                <p:spPr bwMode="auto">
                  <a:xfrm>
                    <a:off x="0"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00" name="Rectangle 500"/>
                  <p:cNvSpPr>
                    <a:spLocks/>
                  </p:cNvSpPr>
                  <p:nvPr/>
                </p:nvSpPr>
                <p:spPr bwMode="auto">
                  <a:xfrm>
                    <a:off x="135" y="43"/>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01" name="Rectangle 501"/>
                  <p:cNvSpPr>
                    <a:spLocks/>
                  </p:cNvSpPr>
                  <p:nvPr/>
                </p:nvSpPr>
                <p:spPr bwMode="auto">
                  <a:xfrm>
                    <a:off x="135"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302" name="Group 502"/>
                <p:cNvGrpSpPr>
                  <a:grpSpLocks/>
                </p:cNvGrpSpPr>
                <p:nvPr/>
              </p:nvGrpSpPr>
              <p:grpSpPr bwMode="auto">
                <a:xfrm>
                  <a:off x="2" y="2"/>
                  <a:ext cx="21" cy="9"/>
                  <a:chOff x="0" y="0"/>
                  <a:chExt cx="21" cy="9"/>
                </a:xfrm>
              </p:grpSpPr>
              <p:sp>
                <p:nvSpPr>
                  <p:cNvPr id="77303" name="Rectangle 503"/>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04" name="Rectangle 504"/>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05" name="Group 505"/>
                <p:cNvGrpSpPr>
                  <a:grpSpLocks/>
                </p:cNvGrpSpPr>
                <p:nvPr/>
              </p:nvGrpSpPr>
              <p:grpSpPr bwMode="auto">
                <a:xfrm>
                  <a:off x="39" y="2"/>
                  <a:ext cx="21" cy="9"/>
                  <a:chOff x="0" y="0"/>
                  <a:chExt cx="21" cy="9"/>
                </a:xfrm>
              </p:grpSpPr>
              <p:sp>
                <p:nvSpPr>
                  <p:cNvPr id="77306" name="Rectangle 506"/>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07" name="Rectangle 507"/>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08" name="Group 508"/>
                <p:cNvGrpSpPr>
                  <a:grpSpLocks/>
                </p:cNvGrpSpPr>
                <p:nvPr/>
              </p:nvGrpSpPr>
              <p:grpSpPr bwMode="auto">
                <a:xfrm>
                  <a:off x="70" y="2"/>
                  <a:ext cx="21" cy="9"/>
                  <a:chOff x="0" y="0"/>
                  <a:chExt cx="21" cy="9"/>
                </a:xfrm>
              </p:grpSpPr>
              <p:sp>
                <p:nvSpPr>
                  <p:cNvPr id="77309" name="Rectangle 509"/>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10" name="Rectangle 510"/>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11" name="Group 511"/>
                <p:cNvGrpSpPr>
                  <a:grpSpLocks/>
                </p:cNvGrpSpPr>
                <p:nvPr/>
              </p:nvGrpSpPr>
              <p:grpSpPr bwMode="auto">
                <a:xfrm>
                  <a:off x="101" y="2"/>
                  <a:ext cx="21" cy="9"/>
                  <a:chOff x="0" y="0"/>
                  <a:chExt cx="21" cy="9"/>
                </a:xfrm>
              </p:grpSpPr>
              <p:sp>
                <p:nvSpPr>
                  <p:cNvPr id="77312" name="Rectangle 512"/>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13" name="Rectangle 513"/>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14" name="Group 514"/>
                <p:cNvGrpSpPr>
                  <a:grpSpLocks/>
                </p:cNvGrpSpPr>
                <p:nvPr/>
              </p:nvGrpSpPr>
              <p:grpSpPr bwMode="auto">
                <a:xfrm>
                  <a:off x="137" y="2"/>
                  <a:ext cx="21" cy="9"/>
                  <a:chOff x="0" y="0"/>
                  <a:chExt cx="21" cy="9"/>
                </a:xfrm>
              </p:grpSpPr>
              <p:sp>
                <p:nvSpPr>
                  <p:cNvPr id="77315" name="Rectangle 515"/>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16" name="Rectangle 516"/>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17" name="Group 517"/>
                <p:cNvGrpSpPr>
                  <a:grpSpLocks/>
                </p:cNvGrpSpPr>
                <p:nvPr/>
              </p:nvGrpSpPr>
              <p:grpSpPr bwMode="auto">
                <a:xfrm>
                  <a:off x="39" y="19"/>
                  <a:ext cx="21" cy="9"/>
                  <a:chOff x="0" y="0"/>
                  <a:chExt cx="21" cy="9"/>
                </a:xfrm>
              </p:grpSpPr>
              <p:sp>
                <p:nvSpPr>
                  <p:cNvPr id="77318" name="Rectangle 518"/>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19" name="Rectangle 519"/>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20" name="Group 520"/>
                <p:cNvGrpSpPr>
                  <a:grpSpLocks/>
                </p:cNvGrpSpPr>
                <p:nvPr/>
              </p:nvGrpSpPr>
              <p:grpSpPr bwMode="auto">
                <a:xfrm>
                  <a:off x="70" y="18"/>
                  <a:ext cx="21" cy="10"/>
                  <a:chOff x="0" y="0"/>
                  <a:chExt cx="21" cy="10"/>
                </a:xfrm>
              </p:grpSpPr>
              <p:sp>
                <p:nvSpPr>
                  <p:cNvPr id="77321" name="Rectangle 521"/>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22" name="Rectangle 522"/>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23" name="Group 523"/>
                <p:cNvGrpSpPr>
                  <a:grpSpLocks/>
                </p:cNvGrpSpPr>
                <p:nvPr/>
              </p:nvGrpSpPr>
              <p:grpSpPr bwMode="auto">
                <a:xfrm>
                  <a:off x="101" y="18"/>
                  <a:ext cx="21" cy="10"/>
                  <a:chOff x="0" y="0"/>
                  <a:chExt cx="21" cy="10"/>
                </a:xfrm>
              </p:grpSpPr>
              <p:sp>
                <p:nvSpPr>
                  <p:cNvPr id="77324" name="Rectangle 524"/>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25" name="Rectangle 525"/>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26" name="Group 526"/>
                <p:cNvGrpSpPr>
                  <a:grpSpLocks/>
                </p:cNvGrpSpPr>
                <p:nvPr/>
              </p:nvGrpSpPr>
              <p:grpSpPr bwMode="auto">
                <a:xfrm>
                  <a:off x="39" y="35"/>
                  <a:ext cx="21" cy="9"/>
                  <a:chOff x="0" y="0"/>
                  <a:chExt cx="21" cy="9"/>
                </a:xfrm>
              </p:grpSpPr>
              <p:sp>
                <p:nvSpPr>
                  <p:cNvPr id="77327" name="Rectangle 527"/>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28" name="Rectangle 528"/>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29" name="Group 529"/>
                <p:cNvGrpSpPr>
                  <a:grpSpLocks/>
                </p:cNvGrpSpPr>
                <p:nvPr/>
              </p:nvGrpSpPr>
              <p:grpSpPr bwMode="auto">
                <a:xfrm>
                  <a:off x="70" y="35"/>
                  <a:ext cx="21" cy="9"/>
                  <a:chOff x="0" y="0"/>
                  <a:chExt cx="21" cy="9"/>
                </a:xfrm>
              </p:grpSpPr>
              <p:sp>
                <p:nvSpPr>
                  <p:cNvPr id="77330" name="Rectangle 530"/>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31" name="Rectangle 531"/>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32" name="Group 532"/>
                <p:cNvGrpSpPr>
                  <a:grpSpLocks/>
                </p:cNvGrpSpPr>
                <p:nvPr/>
              </p:nvGrpSpPr>
              <p:grpSpPr bwMode="auto">
                <a:xfrm>
                  <a:off x="101" y="35"/>
                  <a:ext cx="21" cy="9"/>
                  <a:chOff x="0" y="0"/>
                  <a:chExt cx="21" cy="9"/>
                </a:xfrm>
              </p:grpSpPr>
              <p:sp>
                <p:nvSpPr>
                  <p:cNvPr id="77333" name="Rectangle 533"/>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34" name="Rectangle 534"/>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35" name="Group 535"/>
                <p:cNvGrpSpPr>
                  <a:grpSpLocks/>
                </p:cNvGrpSpPr>
                <p:nvPr/>
              </p:nvGrpSpPr>
              <p:grpSpPr bwMode="auto">
                <a:xfrm>
                  <a:off x="39" y="51"/>
                  <a:ext cx="21" cy="10"/>
                  <a:chOff x="0" y="0"/>
                  <a:chExt cx="21" cy="10"/>
                </a:xfrm>
              </p:grpSpPr>
              <p:sp>
                <p:nvSpPr>
                  <p:cNvPr id="77336" name="Rectangle 536"/>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37" name="Rectangle 537"/>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38" name="Group 538"/>
                <p:cNvGrpSpPr>
                  <a:grpSpLocks/>
                </p:cNvGrpSpPr>
                <p:nvPr/>
              </p:nvGrpSpPr>
              <p:grpSpPr bwMode="auto">
                <a:xfrm>
                  <a:off x="70" y="51"/>
                  <a:ext cx="21" cy="10"/>
                  <a:chOff x="0" y="0"/>
                  <a:chExt cx="21" cy="10"/>
                </a:xfrm>
              </p:grpSpPr>
              <p:sp>
                <p:nvSpPr>
                  <p:cNvPr id="77339" name="Rectangle 539"/>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40" name="Rectangle 540"/>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41" name="Group 541"/>
                <p:cNvGrpSpPr>
                  <a:grpSpLocks/>
                </p:cNvGrpSpPr>
                <p:nvPr/>
              </p:nvGrpSpPr>
              <p:grpSpPr bwMode="auto">
                <a:xfrm>
                  <a:off x="101" y="51"/>
                  <a:ext cx="21" cy="10"/>
                  <a:chOff x="0" y="0"/>
                  <a:chExt cx="21" cy="10"/>
                </a:xfrm>
              </p:grpSpPr>
              <p:sp>
                <p:nvSpPr>
                  <p:cNvPr id="77342" name="Rectangle 542"/>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43" name="Rectangle 543"/>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44" name="Group 544"/>
                <p:cNvGrpSpPr>
                  <a:grpSpLocks/>
                </p:cNvGrpSpPr>
                <p:nvPr/>
              </p:nvGrpSpPr>
              <p:grpSpPr bwMode="auto">
                <a:xfrm>
                  <a:off x="2" y="44"/>
                  <a:ext cx="21" cy="10"/>
                  <a:chOff x="0" y="0"/>
                  <a:chExt cx="21" cy="10"/>
                </a:xfrm>
              </p:grpSpPr>
              <p:sp>
                <p:nvSpPr>
                  <p:cNvPr id="77345" name="Rectangle 545"/>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46" name="Rectangle 546"/>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47" name="Group 547"/>
                <p:cNvGrpSpPr>
                  <a:grpSpLocks/>
                </p:cNvGrpSpPr>
                <p:nvPr/>
              </p:nvGrpSpPr>
              <p:grpSpPr bwMode="auto">
                <a:xfrm>
                  <a:off x="2" y="19"/>
                  <a:ext cx="21" cy="9"/>
                  <a:chOff x="0" y="0"/>
                  <a:chExt cx="21" cy="9"/>
                </a:xfrm>
              </p:grpSpPr>
              <p:sp>
                <p:nvSpPr>
                  <p:cNvPr id="77348" name="Rectangle 548"/>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49" name="Rectangle 549"/>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50" name="Group 550"/>
                <p:cNvGrpSpPr>
                  <a:grpSpLocks/>
                </p:cNvGrpSpPr>
                <p:nvPr/>
              </p:nvGrpSpPr>
              <p:grpSpPr bwMode="auto">
                <a:xfrm>
                  <a:off x="137" y="44"/>
                  <a:ext cx="21" cy="10"/>
                  <a:chOff x="0" y="0"/>
                  <a:chExt cx="21" cy="10"/>
                </a:xfrm>
              </p:grpSpPr>
              <p:sp>
                <p:nvSpPr>
                  <p:cNvPr id="77351" name="Rectangle 551"/>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52" name="Rectangle 552"/>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353" name="Group 553"/>
                <p:cNvGrpSpPr>
                  <a:grpSpLocks/>
                </p:cNvGrpSpPr>
                <p:nvPr/>
              </p:nvGrpSpPr>
              <p:grpSpPr bwMode="auto">
                <a:xfrm>
                  <a:off x="137" y="19"/>
                  <a:ext cx="21" cy="9"/>
                  <a:chOff x="0" y="0"/>
                  <a:chExt cx="21" cy="9"/>
                </a:xfrm>
              </p:grpSpPr>
              <p:sp>
                <p:nvSpPr>
                  <p:cNvPr id="77354" name="Rectangle 554"/>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55" name="Rectangle 555"/>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grpSp>
        <p:grpSp>
          <p:nvGrpSpPr>
            <p:cNvPr id="77356" name="Group 556"/>
            <p:cNvGrpSpPr>
              <a:grpSpLocks/>
            </p:cNvGrpSpPr>
            <p:nvPr/>
          </p:nvGrpSpPr>
          <p:grpSpPr bwMode="auto">
            <a:xfrm>
              <a:off x="0" y="35"/>
              <a:ext cx="38" cy="78"/>
              <a:chOff x="0" y="0"/>
              <a:chExt cx="38" cy="78"/>
            </a:xfrm>
          </p:grpSpPr>
          <p:sp>
            <p:nvSpPr>
              <p:cNvPr id="77357" name="Line 557"/>
              <p:cNvSpPr>
                <a:spLocks noChangeShapeType="1"/>
              </p:cNvSpPr>
              <p:nvPr/>
            </p:nvSpPr>
            <p:spPr bwMode="auto">
              <a:xfrm>
                <a:off x="1" y="24"/>
                <a:ext cx="18" cy="12"/>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58" name="Line 558"/>
              <p:cNvSpPr>
                <a:spLocks noChangeShapeType="1"/>
              </p:cNvSpPr>
              <p:nvPr/>
            </p:nvSpPr>
            <p:spPr bwMode="auto">
              <a:xfrm>
                <a:off x="0" y="31"/>
                <a:ext cx="18" cy="11"/>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59" name="Line 559"/>
              <p:cNvSpPr>
                <a:spLocks noChangeShapeType="1"/>
              </p:cNvSpPr>
              <p:nvPr/>
            </p:nvSpPr>
            <p:spPr bwMode="auto">
              <a:xfrm>
                <a:off x="0" y="41"/>
                <a:ext cx="20" cy="5"/>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0" name="Line 560"/>
              <p:cNvSpPr>
                <a:spLocks noChangeShapeType="1"/>
              </p:cNvSpPr>
              <p:nvPr/>
            </p:nvSpPr>
            <p:spPr bwMode="auto">
              <a:xfrm>
                <a:off x="3" y="51"/>
                <a:ext cx="20" cy="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1" name="Line 561"/>
              <p:cNvSpPr>
                <a:spLocks noChangeShapeType="1"/>
              </p:cNvSpPr>
              <p:nvPr/>
            </p:nvSpPr>
            <p:spPr bwMode="auto">
              <a:xfrm rot="10800000" flipH="1">
                <a:off x="7" y="60"/>
                <a:ext cx="19" cy="1"/>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2" name="Line 562"/>
              <p:cNvSpPr>
                <a:spLocks noChangeShapeType="1"/>
              </p:cNvSpPr>
              <p:nvPr/>
            </p:nvSpPr>
            <p:spPr bwMode="auto">
              <a:xfrm rot="10800000" flipH="1">
                <a:off x="9" y="62"/>
                <a:ext cx="20" cy="4"/>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3" name="Line 563"/>
              <p:cNvSpPr>
                <a:spLocks noChangeShapeType="1"/>
              </p:cNvSpPr>
              <p:nvPr/>
            </p:nvSpPr>
            <p:spPr bwMode="auto">
              <a:xfrm>
                <a:off x="4" y="16"/>
                <a:ext cx="17" cy="16"/>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4" name="Line 564"/>
              <p:cNvSpPr>
                <a:spLocks noChangeShapeType="1"/>
              </p:cNvSpPr>
              <p:nvPr/>
            </p:nvSpPr>
            <p:spPr bwMode="auto">
              <a:xfrm>
                <a:off x="9" y="9"/>
                <a:ext cx="13" cy="19"/>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5" name="Line 565"/>
              <p:cNvSpPr>
                <a:spLocks noChangeShapeType="1"/>
              </p:cNvSpPr>
              <p:nvPr/>
            </p:nvSpPr>
            <p:spPr bwMode="auto">
              <a:xfrm>
                <a:off x="16" y="3"/>
                <a:ext cx="9" cy="2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6" name="Line 566"/>
              <p:cNvSpPr>
                <a:spLocks noChangeShapeType="1"/>
              </p:cNvSpPr>
              <p:nvPr/>
            </p:nvSpPr>
            <p:spPr bwMode="auto">
              <a:xfrm>
                <a:off x="26" y="0"/>
                <a:ext cx="2" cy="23"/>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7" name="Line 567"/>
              <p:cNvSpPr>
                <a:spLocks noChangeShapeType="1"/>
              </p:cNvSpPr>
              <p:nvPr/>
            </p:nvSpPr>
            <p:spPr bwMode="auto">
              <a:xfrm rot="10800000" flipH="1">
                <a:off x="16" y="65"/>
                <a:ext cx="18" cy="1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368" name="Line 568"/>
              <p:cNvSpPr>
                <a:spLocks noChangeShapeType="1"/>
              </p:cNvSpPr>
              <p:nvPr/>
            </p:nvSpPr>
            <p:spPr bwMode="auto">
              <a:xfrm rot="10800000" flipH="1">
                <a:off x="26" y="64"/>
                <a:ext cx="12" cy="14"/>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grpSp>
      </p:grpSp>
      <p:sp>
        <p:nvSpPr>
          <p:cNvPr id="77369" name="Rectangle 569"/>
          <p:cNvSpPr>
            <a:spLocks/>
          </p:cNvSpPr>
          <p:nvPr/>
        </p:nvSpPr>
        <p:spPr bwMode="auto">
          <a:xfrm>
            <a:off x="4351338" y="2844800"/>
            <a:ext cx="512762"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b="1">
                <a:solidFill>
                  <a:srgbClr val="000000"/>
                </a:solidFill>
                <a:ea typeface="Arial" pitchFamily="-107" charset="0"/>
                <a:cs typeface="Arial" pitchFamily="-107" charset="0"/>
              </a:rPr>
              <a:t>DATA</a:t>
            </a:r>
          </a:p>
        </p:txBody>
      </p:sp>
      <p:grpSp>
        <p:nvGrpSpPr>
          <p:cNvPr id="77370" name="Group 570"/>
          <p:cNvGrpSpPr>
            <a:grpSpLocks/>
          </p:cNvGrpSpPr>
          <p:nvPr/>
        </p:nvGrpSpPr>
        <p:grpSpPr bwMode="auto">
          <a:xfrm>
            <a:off x="1354138" y="2597150"/>
            <a:ext cx="90487" cy="1635125"/>
            <a:chOff x="0" y="0"/>
            <a:chExt cx="57" cy="1030"/>
          </a:xfrm>
        </p:grpSpPr>
        <p:sp>
          <p:nvSpPr>
            <p:cNvPr id="77371" name="Line 571"/>
            <p:cNvSpPr>
              <a:spLocks noChangeShapeType="1"/>
            </p:cNvSpPr>
            <p:nvPr/>
          </p:nvSpPr>
          <p:spPr bwMode="auto">
            <a:xfrm>
              <a:off x="28" y="53"/>
              <a:ext cx="1" cy="977"/>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sp>
          <p:nvSpPr>
            <p:cNvPr id="77372" name="AutoShape 572"/>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77373" name="Rectangle 573"/>
          <p:cNvSpPr>
            <a:spLocks/>
          </p:cNvSpPr>
          <p:nvPr/>
        </p:nvSpPr>
        <p:spPr bwMode="auto">
          <a:xfrm>
            <a:off x="1673225" y="2857500"/>
            <a:ext cx="530225"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b="1">
                <a:solidFill>
                  <a:srgbClr val="000000"/>
                </a:solidFill>
                <a:ea typeface="Arial" pitchFamily="-107" charset="0"/>
                <a:cs typeface="Arial" pitchFamily="-107" charset="0"/>
              </a:rPr>
              <a:t>POTS</a:t>
            </a:r>
          </a:p>
        </p:txBody>
      </p:sp>
      <p:sp>
        <p:nvSpPr>
          <p:cNvPr id="77374" name="Rectangle 574"/>
          <p:cNvSpPr>
            <a:spLocks/>
          </p:cNvSpPr>
          <p:nvPr/>
        </p:nvSpPr>
        <p:spPr bwMode="auto">
          <a:xfrm>
            <a:off x="1508125" y="4152900"/>
            <a:ext cx="4953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300 Hz</a:t>
            </a:r>
          </a:p>
        </p:txBody>
      </p:sp>
      <p:sp>
        <p:nvSpPr>
          <p:cNvPr id="77375" name="Rectangle 575"/>
          <p:cNvSpPr>
            <a:spLocks/>
          </p:cNvSpPr>
          <p:nvPr/>
        </p:nvSpPr>
        <p:spPr bwMode="auto">
          <a:xfrm>
            <a:off x="2112963" y="4152900"/>
            <a:ext cx="564457" cy="184666"/>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dirty="0">
                <a:solidFill>
                  <a:srgbClr val="000000"/>
                </a:solidFill>
                <a:ea typeface="Arial" pitchFamily="-107" charset="0"/>
                <a:cs typeface="Arial" pitchFamily="-107" charset="0"/>
              </a:rPr>
              <a:t>3.4  kHz</a:t>
            </a:r>
          </a:p>
        </p:txBody>
      </p:sp>
      <p:sp>
        <p:nvSpPr>
          <p:cNvPr id="77376" name="Rectangle 576"/>
          <p:cNvSpPr>
            <a:spLocks/>
          </p:cNvSpPr>
          <p:nvPr/>
        </p:nvSpPr>
        <p:spPr bwMode="auto">
          <a:xfrm>
            <a:off x="1778000" y="3475038"/>
            <a:ext cx="303213" cy="584200"/>
          </a:xfrm>
          <a:prstGeom prst="rect">
            <a:avLst/>
          </a:pr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77" name="AutoShape 577"/>
          <p:cNvSpPr>
            <a:spLocks/>
          </p:cNvSpPr>
          <p:nvPr/>
        </p:nvSpPr>
        <p:spPr bwMode="auto">
          <a:xfrm>
            <a:off x="1581150" y="3486150"/>
            <a:ext cx="204788" cy="573088"/>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78" name="AutoShape 578"/>
          <p:cNvSpPr>
            <a:spLocks/>
          </p:cNvSpPr>
          <p:nvPr/>
        </p:nvSpPr>
        <p:spPr bwMode="auto">
          <a:xfrm>
            <a:off x="2068513" y="3487738"/>
            <a:ext cx="203200" cy="573087"/>
          </a:xfrm>
          <a:custGeom>
            <a:avLst/>
            <a:gdLst/>
            <a:ahLst/>
            <a:cxnLst/>
            <a:rect l="0" t="0" r="r" b="b"/>
            <a:pathLst>
              <a:path w="21600" h="21600">
                <a:moveTo>
                  <a:pt x="0" y="0"/>
                </a:moveTo>
                <a:lnTo>
                  <a:pt x="0" y="21600"/>
                </a:lnTo>
                <a:lnTo>
                  <a:pt x="21600" y="21600"/>
                </a:lnTo>
                <a:lnTo>
                  <a:pt x="0" y="0"/>
                </a:lnTo>
                <a:close/>
                <a:moveTo>
                  <a:pt x="0" y="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79" name="Rectangle 579"/>
          <p:cNvSpPr>
            <a:spLocks/>
          </p:cNvSpPr>
          <p:nvPr/>
        </p:nvSpPr>
        <p:spPr bwMode="auto">
          <a:xfrm>
            <a:off x="1778000" y="3475038"/>
            <a:ext cx="303213" cy="584200"/>
          </a:xfrm>
          <a:prstGeom prst="rect">
            <a:avLst/>
          </a:pr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0" name="AutoShape 580"/>
          <p:cNvSpPr>
            <a:spLocks/>
          </p:cNvSpPr>
          <p:nvPr/>
        </p:nvSpPr>
        <p:spPr bwMode="auto">
          <a:xfrm>
            <a:off x="1581150" y="3486150"/>
            <a:ext cx="204788" cy="573088"/>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1" name="AutoShape 581"/>
          <p:cNvSpPr>
            <a:spLocks/>
          </p:cNvSpPr>
          <p:nvPr/>
        </p:nvSpPr>
        <p:spPr bwMode="auto">
          <a:xfrm>
            <a:off x="2068513" y="3487738"/>
            <a:ext cx="203200" cy="573087"/>
          </a:xfrm>
          <a:custGeom>
            <a:avLst/>
            <a:gdLst/>
            <a:ahLst/>
            <a:cxnLst/>
            <a:rect l="0" t="0" r="r" b="b"/>
            <a:pathLst>
              <a:path w="21600" h="21600">
                <a:moveTo>
                  <a:pt x="0" y="0"/>
                </a:moveTo>
                <a:lnTo>
                  <a:pt x="0" y="21600"/>
                </a:lnTo>
                <a:lnTo>
                  <a:pt x="21600" y="21600"/>
                </a:lnTo>
                <a:lnTo>
                  <a:pt x="0" y="0"/>
                </a:lnTo>
                <a:close/>
                <a:moveTo>
                  <a:pt x="0" y="0"/>
                </a:moveTo>
              </a:path>
            </a:pathLst>
          </a:custGeom>
          <a:solidFill>
            <a:srgbClr val="618FFD"/>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2" name="Rectangle 582"/>
          <p:cNvSpPr>
            <a:spLocks/>
          </p:cNvSpPr>
          <p:nvPr/>
        </p:nvSpPr>
        <p:spPr bwMode="auto">
          <a:xfrm>
            <a:off x="3513138" y="3421063"/>
            <a:ext cx="617537" cy="636587"/>
          </a:xfrm>
          <a:prstGeom prst="rect">
            <a:avLst/>
          </a:pr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3" name="AutoShape 583"/>
          <p:cNvSpPr>
            <a:spLocks/>
          </p:cNvSpPr>
          <p:nvPr/>
        </p:nvSpPr>
        <p:spPr bwMode="auto">
          <a:xfrm>
            <a:off x="3297238" y="3405188"/>
            <a:ext cx="215900" cy="642937"/>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4" name="AutoShape 584"/>
          <p:cNvSpPr>
            <a:spLocks/>
          </p:cNvSpPr>
          <p:nvPr/>
        </p:nvSpPr>
        <p:spPr bwMode="auto">
          <a:xfrm>
            <a:off x="4121150" y="3414713"/>
            <a:ext cx="234950" cy="642937"/>
          </a:xfrm>
          <a:custGeom>
            <a:avLst/>
            <a:gdLst/>
            <a:ahLst/>
            <a:cxnLst/>
            <a:rect l="0" t="0" r="r" b="b"/>
            <a:pathLst>
              <a:path w="21600" h="21600">
                <a:moveTo>
                  <a:pt x="0" y="0"/>
                </a:moveTo>
                <a:lnTo>
                  <a:pt x="0" y="21600"/>
                </a:lnTo>
                <a:lnTo>
                  <a:pt x="21600" y="21600"/>
                </a:lnTo>
                <a:lnTo>
                  <a:pt x="0" y="0"/>
                </a:lnTo>
                <a:close/>
                <a:moveTo>
                  <a:pt x="0" y="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5" name="Rectangle 585"/>
          <p:cNvSpPr>
            <a:spLocks/>
          </p:cNvSpPr>
          <p:nvPr/>
        </p:nvSpPr>
        <p:spPr bwMode="auto">
          <a:xfrm>
            <a:off x="3032125" y="4152900"/>
            <a:ext cx="485775"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dirty="0">
                <a:solidFill>
                  <a:srgbClr val="000000"/>
                </a:solidFill>
                <a:ea typeface="Arial" pitchFamily="-107" charset="0"/>
                <a:cs typeface="Arial" pitchFamily="-107" charset="0"/>
              </a:rPr>
              <a:t>22 kHz</a:t>
            </a:r>
          </a:p>
        </p:txBody>
      </p:sp>
      <p:sp>
        <p:nvSpPr>
          <p:cNvPr id="77387" name="Rectangle 587"/>
          <p:cNvSpPr>
            <a:spLocks/>
          </p:cNvSpPr>
          <p:nvPr/>
        </p:nvSpPr>
        <p:spPr bwMode="auto">
          <a:xfrm>
            <a:off x="5038725" y="3417888"/>
            <a:ext cx="1827213" cy="638175"/>
          </a:xfrm>
          <a:prstGeom prst="rect">
            <a:avLst/>
          </a:pr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8" name="AutoShape 588"/>
          <p:cNvSpPr>
            <a:spLocks/>
          </p:cNvSpPr>
          <p:nvPr/>
        </p:nvSpPr>
        <p:spPr bwMode="auto">
          <a:xfrm>
            <a:off x="4819650" y="3416300"/>
            <a:ext cx="215900" cy="635000"/>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89" name="AutoShape 589"/>
          <p:cNvSpPr>
            <a:spLocks/>
          </p:cNvSpPr>
          <p:nvPr/>
        </p:nvSpPr>
        <p:spPr bwMode="auto">
          <a:xfrm>
            <a:off x="6865938" y="3402013"/>
            <a:ext cx="215900" cy="649287"/>
          </a:xfrm>
          <a:custGeom>
            <a:avLst/>
            <a:gdLst/>
            <a:ahLst/>
            <a:cxnLst/>
            <a:rect l="0" t="0" r="r" b="b"/>
            <a:pathLst>
              <a:path w="21600" h="21600">
                <a:moveTo>
                  <a:pt x="0" y="0"/>
                </a:moveTo>
                <a:lnTo>
                  <a:pt x="0" y="21600"/>
                </a:lnTo>
                <a:lnTo>
                  <a:pt x="21600" y="21600"/>
                </a:lnTo>
                <a:lnTo>
                  <a:pt x="0" y="0"/>
                </a:lnTo>
                <a:close/>
                <a:moveTo>
                  <a:pt x="0" y="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90" name="Rectangle 590"/>
          <p:cNvSpPr>
            <a:spLocks/>
          </p:cNvSpPr>
          <p:nvPr/>
        </p:nvSpPr>
        <p:spPr bwMode="auto">
          <a:xfrm>
            <a:off x="5038725" y="3417888"/>
            <a:ext cx="1827213" cy="638175"/>
          </a:xfrm>
          <a:prstGeom prst="rect">
            <a:avLst/>
          </a:pr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91" name="AutoShape 591"/>
          <p:cNvSpPr>
            <a:spLocks/>
          </p:cNvSpPr>
          <p:nvPr/>
        </p:nvSpPr>
        <p:spPr bwMode="auto">
          <a:xfrm>
            <a:off x="4822825" y="3421063"/>
            <a:ext cx="215900" cy="635000"/>
          </a:xfrm>
          <a:custGeom>
            <a:avLst/>
            <a:gdLst/>
            <a:ahLst/>
            <a:cxnLst/>
            <a:rect l="0" t="0" r="r" b="b"/>
            <a:pathLst>
              <a:path w="21600" h="21600">
                <a:moveTo>
                  <a:pt x="0" y="21600"/>
                </a:moveTo>
                <a:lnTo>
                  <a:pt x="21600" y="21600"/>
                </a:lnTo>
                <a:lnTo>
                  <a:pt x="21600" y="0"/>
                </a:lnTo>
                <a:lnTo>
                  <a:pt x="0" y="21600"/>
                </a:lnTo>
                <a:close/>
                <a:moveTo>
                  <a:pt x="0" y="2160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92" name="AutoShape 592"/>
          <p:cNvSpPr>
            <a:spLocks/>
          </p:cNvSpPr>
          <p:nvPr/>
        </p:nvSpPr>
        <p:spPr bwMode="auto">
          <a:xfrm>
            <a:off x="6865938" y="3402013"/>
            <a:ext cx="215900" cy="649287"/>
          </a:xfrm>
          <a:custGeom>
            <a:avLst/>
            <a:gdLst/>
            <a:ahLst/>
            <a:cxnLst/>
            <a:rect l="0" t="0" r="r" b="b"/>
            <a:pathLst>
              <a:path w="21600" h="21600">
                <a:moveTo>
                  <a:pt x="0" y="0"/>
                </a:moveTo>
                <a:lnTo>
                  <a:pt x="0" y="21600"/>
                </a:lnTo>
                <a:lnTo>
                  <a:pt x="21600" y="21600"/>
                </a:lnTo>
                <a:lnTo>
                  <a:pt x="0" y="0"/>
                </a:lnTo>
                <a:close/>
                <a:moveTo>
                  <a:pt x="0" y="0"/>
                </a:moveTo>
              </a:path>
            </a:pathLst>
          </a:custGeom>
          <a:solidFill>
            <a:srgbClr val="DC0081"/>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93" name="Rectangle 593"/>
          <p:cNvSpPr>
            <a:spLocks/>
          </p:cNvSpPr>
          <p:nvPr/>
        </p:nvSpPr>
        <p:spPr bwMode="auto">
          <a:xfrm>
            <a:off x="3403600" y="3151188"/>
            <a:ext cx="838200"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a:solidFill>
                  <a:srgbClr val="000000"/>
                </a:solidFill>
                <a:ea typeface="Arial" pitchFamily="-107" charset="0"/>
                <a:cs typeface="Arial" pitchFamily="-107" charset="0"/>
              </a:rPr>
              <a:t>Upstream</a:t>
            </a:r>
          </a:p>
        </p:txBody>
      </p:sp>
      <p:sp>
        <p:nvSpPr>
          <p:cNvPr id="77394" name="Rectangle 594"/>
          <p:cNvSpPr>
            <a:spLocks/>
          </p:cNvSpPr>
          <p:nvPr/>
        </p:nvSpPr>
        <p:spPr bwMode="auto">
          <a:xfrm>
            <a:off x="5365750" y="3151188"/>
            <a:ext cx="1081088"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a:solidFill>
                  <a:srgbClr val="000000"/>
                </a:solidFill>
                <a:ea typeface="Arial" pitchFamily="-107" charset="0"/>
                <a:cs typeface="Arial" pitchFamily="-107" charset="0"/>
              </a:rPr>
              <a:t>Downstream</a:t>
            </a:r>
          </a:p>
        </p:txBody>
      </p:sp>
      <p:sp>
        <p:nvSpPr>
          <p:cNvPr id="77395" name="Rectangle 595"/>
          <p:cNvSpPr>
            <a:spLocks/>
          </p:cNvSpPr>
          <p:nvPr/>
        </p:nvSpPr>
        <p:spPr bwMode="auto">
          <a:xfrm>
            <a:off x="4719638" y="4152900"/>
            <a:ext cx="571500"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203 kHz</a:t>
            </a:r>
          </a:p>
        </p:txBody>
      </p:sp>
      <p:sp>
        <p:nvSpPr>
          <p:cNvPr id="77396" name="Rectangle 596"/>
          <p:cNvSpPr>
            <a:spLocks/>
          </p:cNvSpPr>
          <p:nvPr/>
        </p:nvSpPr>
        <p:spPr bwMode="auto">
          <a:xfrm>
            <a:off x="6807200" y="4152900"/>
            <a:ext cx="579438" cy="1778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200">
                <a:solidFill>
                  <a:srgbClr val="000000"/>
                </a:solidFill>
                <a:ea typeface="Arial" pitchFamily="-107" charset="0"/>
                <a:cs typeface="Arial" pitchFamily="-107" charset="0"/>
              </a:rPr>
              <a:t>1.1 MHz</a:t>
            </a:r>
          </a:p>
        </p:txBody>
      </p:sp>
      <p:sp>
        <p:nvSpPr>
          <p:cNvPr id="77397" name="Rectangle 597"/>
          <p:cNvSpPr>
            <a:spLocks/>
          </p:cNvSpPr>
          <p:nvPr/>
        </p:nvSpPr>
        <p:spPr bwMode="auto">
          <a:xfrm>
            <a:off x="1582738" y="2735263"/>
            <a:ext cx="941387" cy="20637"/>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98" name="Rectangle 598"/>
          <p:cNvSpPr>
            <a:spLocks/>
          </p:cNvSpPr>
          <p:nvPr/>
        </p:nvSpPr>
        <p:spPr bwMode="auto">
          <a:xfrm>
            <a:off x="1582738" y="2735263"/>
            <a:ext cx="941387" cy="20637"/>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399" name="Rectangle 599"/>
          <p:cNvSpPr>
            <a:spLocks/>
          </p:cNvSpPr>
          <p:nvPr/>
        </p:nvSpPr>
        <p:spPr bwMode="auto">
          <a:xfrm>
            <a:off x="3076575" y="2735263"/>
            <a:ext cx="939800" cy="20637"/>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0" name="Rectangle 600"/>
          <p:cNvSpPr>
            <a:spLocks/>
          </p:cNvSpPr>
          <p:nvPr/>
        </p:nvSpPr>
        <p:spPr bwMode="auto">
          <a:xfrm>
            <a:off x="3049588" y="2754313"/>
            <a:ext cx="20637" cy="995362"/>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1" name="Rectangle 601"/>
          <p:cNvSpPr>
            <a:spLocks/>
          </p:cNvSpPr>
          <p:nvPr/>
        </p:nvSpPr>
        <p:spPr bwMode="auto">
          <a:xfrm>
            <a:off x="3049588" y="2735263"/>
            <a:ext cx="939800" cy="20637"/>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2" name="Rectangle 602"/>
          <p:cNvSpPr>
            <a:spLocks/>
          </p:cNvSpPr>
          <p:nvPr/>
        </p:nvSpPr>
        <p:spPr bwMode="auto">
          <a:xfrm>
            <a:off x="3049588" y="2754313"/>
            <a:ext cx="20637" cy="995362"/>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nvGrpSpPr>
          <p:cNvPr id="77403" name="Group 603"/>
          <p:cNvGrpSpPr>
            <a:grpSpLocks/>
          </p:cNvGrpSpPr>
          <p:nvPr/>
        </p:nvGrpSpPr>
        <p:grpSpPr bwMode="auto">
          <a:xfrm>
            <a:off x="5043488" y="3400425"/>
            <a:ext cx="92075" cy="665163"/>
            <a:chOff x="0" y="0"/>
            <a:chExt cx="58" cy="419"/>
          </a:xfrm>
        </p:grpSpPr>
        <p:sp>
          <p:nvSpPr>
            <p:cNvPr id="77404" name="Rectangle 60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5" name="Rectangle 60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6" name="Rectangle 60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7" name="Rectangle 60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8" name="Rectangle 60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09" name="Rectangle 60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0" name="Rectangle 61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1" name="Rectangle 61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2" name="AutoShape 612"/>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13" name="Group 613"/>
          <p:cNvGrpSpPr>
            <a:grpSpLocks/>
          </p:cNvGrpSpPr>
          <p:nvPr/>
        </p:nvGrpSpPr>
        <p:grpSpPr bwMode="auto">
          <a:xfrm>
            <a:off x="5168900" y="3400425"/>
            <a:ext cx="90488" cy="665163"/>
            <a:chOff x="0" y="0"/>
            <a:chExt cx="57" cy="419"/>
          </a:xfrm>
        </p:grpSpPr>
        <p:sp>
          <p:nvSpPr>
            <p:cNvPr id="77414" name="Rectangle 614"/>
            <p:cNvSpPr>
              <a:spLocks/>
            </p:cNvSpPr>
            <p:nvPr/>
          </p:nvSpPr>
          <p:spPr bwMode="auto">
            <a:xfrm>
              <a:off x="24"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5" name="Rectangle 615"/>
            <p:cNvSpPr>
              <a:spLocks/>
            </p:cNvSpPr>
            <p:nvPr/>
          </p:nvSpPr>
          <p:spPr bwMode="auto">
            <a:xfrm>
              <a:off x="24"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6" name="Rectangle 616"/>
            <p:cNvSpPr>
              <a:spLocks/>
            </p:cNvSpPr>
            <p:nvPr/>
          </p:nvSpPr>
          <p:spPr bwMode="auto">
            <a:xfrm>
              <a:off x="24"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7" name="Rectangle 617"/>
            <p:cNvSpPr>
              <a:spLocks/>
            </p:cNvSpPr>
            <p:nvPr/>
          </p:nvSpPr>
          <p:spPr bwMode="auto">
            <a:xfrm>
              <a:off x="24"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8" name="Rectangle 618"/>
            <p:cNvSpPr>
              <a:spLocks/>
            </p:cNvSpPr>
            <p:nvPr/>
          </p:nvSpPr>
          <p:spPr bwMode="auto">
            <a:xfrm>
              <a:off x="24"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19" name="Rectangle 619"/>
            <p:cNvSpPr>
              <a:spLocks/>
            </p:cNvSpPr>
            <p:nvPr/>
          </p:nvSpPr>
          <p:spPr bwMode="auto">
            <a:xfrm>
              <a:off x="24"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0" name="Rectangle 620"/>
            <p:cNvSpPr>
              <a:spLocks/>
            </p:cNvSpPr>
            <p:nvPr/>
          </p:nvSpPr>
          <p:spPr bwMode="auto">
            <a:xfrm>
              <a:off x="24"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1" name="Rectangle 621"/>
            <p:cNvSpPr>
              <a:spLocks/>
            </p:cNvSpPr>
            <p:nvPr/>
          </p:nvSpPr>
          <p:spPr bwMode="auto">
            <a:xfrm>
              <a:off x="24"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2" name="AutoShape 622"/>
            <p:cNvSpPr>
              <a:spLocks/>
            </p:cNvSpPr>
            <p:nvPr/>
          </p:nvSpPr>
          <p:spPr bwMode="auto">
            <a:xfrm>
              <a:off x="0" y="0"/>
              <a:ext cx="57" cy="55"/>
            </a:xfrm>
            <a:custGeom>
              <a:avLst/>
              <a:gdLst/>
              <a:ahLst/>
              <a:cxnLst/>
              <a:rect l="0" t="0" r="r" b="b"/>
              <a:pathLst>
                <a:path w="21600" h="21600">
                  <a:moveTo>
                    <a:pt x="21600" y="21600"/>
                  </a:moveTo>
                  <a:lnTo>
                    <a:pt x="11082"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23" name="Group 623"/>
          <p:cNvGrpSpPr>
            <a:grpSpLocks/>
          </p:cNvGrpSpPr>
          <p:nvPr/>
        </p:nvGrpSpPr>
        <p:grpSpPr bwMode="auto">
          <a:xfrm>
            <a:off x="5294313" y="3400425"/>
            <a:ext cx="90487" cy="665163"/>
            <a:chOff x="0" y="0"/>
            <a:chExt cx="57" cy="419"/>
          </a:xfrm>
        </p:grpSpPr>
        <p:sp>
          <p:nvSpPr>
            <p:cNvPr id="77424" name="Rectangle 62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5" name="Rectangle 62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6" name="Rectangle 62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7" name="Rectangle 62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8" name="Rectangle 62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29" name="Rectangle 62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0" name="Rectangle 63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1" name="Rectangle 63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2" name="AutoShape 632"/>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33" name="Group 633"/>
          <p:cNvGrpSpPr>
            <a:grpSpLocks/>
          </p:cNvGrpSpPr>
          <p:nvPr/>
        </p:nvGrpSpPr>
        <p:grpSpPr bwMode="auto">
          <a:xfrm>
            <a:off x="5418138" y="3400425"/>
            <a:ext cx="92075" cy="665163"/>
            <a:chOff x="0" y="0"/>
            <a:chExt cx="58" cy="419"/>
          </a:xfrm>
        </p:grpSpPr>
        <p:sp>
          <p:nvSpPr>
            <p:cNvPr id="77434" name="Rectangle 63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5" name="Rectangle 63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6" name="Rectangle 63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7" name="Rectangle 63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8" name="Rectangle 63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39" name="Rectangle 63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0" name="Rectangle 64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1" name="Rectangle 64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2" name="AutoShape 642"/>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43" name="Group 643"/>
          <p:cNvGrpSpPr>
            <a:grpSpLocks/>
          </p:cNvGrpSpPr>
          <p:nvPr/>
        </p:nvGrpSpPr>
        <p:grpSpPr bwMode="auto">
          <a:xfrm>
            <a:off x="5543550" y="3400425"/>
            <a:ext cx="92075" cy="665163"/>
            <a:chOff x="0" y="0"/>
            <a:chExt cx="57" cy="419"/>
          </a:xfrm>
        </p:grpSpPr>
        <p:sp>
          <p:nvSpPr>
            <p:cNvPr id="77444" name="Rectangle 64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5" name="Rectangle 64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6" name="Rectangle 64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7" name="Rectangle 64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8" name="Rectangle 64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49" name="Rectangle 64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0" name="Rectangle 65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1" name="Rectangle 65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2" name="AutoShape 652"/>
            <p:cNvSpPr>
              <a:spLocks/>
            </p:cNvSpPr>
            <p:nvPr/>
          </p:nvSpPr>
          <p:spPr bwMode="auto">
            <a:xfrm>
              <a:off x="0" y="0"/>
              <a:ext cx="57" cy="55"/>
            </a:xfrm>
            <a:custGeom>
              <a:avLst/>
              <a:gdLst/>
              <a:ahLst/>
              <a:cxnLst/>
              <a:rect l="0" t="0" r="r" b="b"/>
              <a:pathLst>
                <a:path w="21600" h="21600">
                  <a:moveTo>
                    <a:pt x="21600" y="21600"/>
                  </a:moveTo>
                  <a:lnTo>
                    <a:pt x="1070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53" name="Group 653"/>
          <p:cNvGrpSpPr>
            <a:grpSpLocks/>
          </p:cNvGrpSpPr>
          <p:nvPr/>
        </p:nvGrpSpPr>
        <p:grpSpPr bwMode="auto">
          <a:xfrm>
            <a:off x="5670550" y="3400425"/>
            <a:ext cx="90488" cy="665163"/>
            <a:chOff x="0" y="0"/>
            <a:chExt cx="57" cy="419"/>
          </a:xfrm>
        </p:grpSpPr>
        <p:sp>
          <p:nvSpPr>
            <p:cNvPr id="77454" name="Rectangle 654"/>
            <p:cNvSpPr>
              <a:spLocks/>
            </p:cNvSpPr>
            <p:nvPr/>
          </p:nvSpPr>
          <p:spPr bwMode="auto">
            <a:xfrm>
              <a:off x="25" y="392"/>
              <a:ext cx="6"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5" name="Rectangle 655"/>
            <p:cNvSpPr>
              <a:spLocks/>
            </p:cNvSpPr>
            <p:nvPr/>
          </p:nvSpPr>
          <p:spPr bwMode="auto">
            <a:xfrm>
              <a:off x="25" y="346"/>
              <a:ext cx="6"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6" name="Rectangle 656"/>
            <p:cNvSpPr>
              <a:spLocks/>
            </p:cNvSpPr>
            <p:nvPr/>
          </p:nvSpPr>
          <p:spPr bwMode="auto">
            <a:xfrm>
              <a:off x="25" y="300"/>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7" name="Rectangle 657"/>
            <p:cNvSpPr>
              <a:spLocks/>
            </p:cNvSpPr>
            <p:nvPr/>
          </p:nvSpPr>
          <p:spPr bwMode="auto">
            <a:xfrm>
              <a:off x="25" y="254"/>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8" name="Rectangle 658"/>
            <p:cNvSpPr>
              <a:spLocks/>
            </p:cNvSpPr>
            <p:nvPr/>
          </p:nvSpPr>
          <p:spPr bwMode="auto">
            <a:xfrm>
              <a:off x="25" y="208"/>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59" name="Rectangle 659"/>
            <p:cNvSpPr>
              <a:spLocks/>
            </p:cNvSpPr>
            <p:nvPr/>
          </p:nvSpPr>
          <p:spPr bwMode="auto">
            <a:xfrm>
              <a:off x="25" y="162"/>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0" name="Rectangle 660"/>
            <p:cNvSpPr>
              <a:spLocks/>
            </p:cNvSpPr>
            <p:nvPr/>
          </p:nvSpPr>
          <p:spPr bwMode="auto">
            <a:xfrm>
              <a:off x="25" y="116"/>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1" name="Rectangle 661"/>
            <p:cNvSpPr>
              <a:spLocks/>
            </p:cNvSpPr>
            <p:nvPr/>
          </p:nvSpPr>
          <p:spPr bwMode="auto">
            <a:xfrm>
              <a:off x="25" y="70"/>
              <a:ext cx="6"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2" name="AutoShape 662"/>
            <p:cNvSpPr>
              <a:spLocks/>
            </p:cNvSpPr>
            <p:nvPr/>
          </p:nvSpPr>
          <p:spPr bwMode="auto">
            <a:xfrm>
              <a:off x="0" y="0"/>
              <a:ext cx="57"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63" name="Group 663"/>
          <p:cNvGrpSpPr>
            <a:grpSpLocks/>
          </p:cNvGrpSpPr>
          <p:nvPr/>
        </p:nvGrpSpPr>
        <p:grpSpPr bwMode="auto">
          <a:xfrm>
            <a:off x="5794375" y="3400425"/>
            <a:ext cx="92075" cy="665163"/>
            <a:chOff x="0" y="0"/>
            <a:chExt cx="57" cy="419"/>
          </a:xfrm>
        </p:grpSpPr>
        <p:sp>
          <p:nvSpPr>
            <p:cNvPr id="77464" name="Rectangle 66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5" name="Rectangle 66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6" name="Rectangle 66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7" name="Rectangle 66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8" name="Rectangle 66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69" name="Rectangle 66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0" name="Rectangle 67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1" name="Rectangle 67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2" name="AutoShape 672"/>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73" name="Group 673"/>
          <p:cNvGrpSpPr>
            <a:grpSpLocks/>
          </p:cNvGrpSpPr>
          <p:nvPr/>
        </p:nvGrpSpPr>
        <p:grpSpPr bwMode="auto">
          <a:xfrm>
            <a:off x="6419850" y="3400425"/>
            <a:ext cx="92075" cy="665163"/>
            <a:chOff x="0" y="0"/>
            <a:chExt cx="57" cy="419"/>
          </a:xfrm>
        </p:grpSpPr>
        <p:sp>
          <p:nvSpPr>
            <p:cNvPr id="77474" name="Rectangle 67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5" name="Rectangle 67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6" name="Rectangle 67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7" name="Rectangle 67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8" name="Rectangle 67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79" name="Rectangle 67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0" name="Rectangle 68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1" name="Rectangle 68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2" name="AutoShape 682"/>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83" name="Group 683"/>
          <p:cNvGrpSpPr>
            <a:grpSpLocks/>
          </p:cNvGrpSpPr>
          <p:nvPr/>
        </p:nvGrpSpPr>
        <p:grpSpPr bwMode="auto">
          <a:xfrm>
            <a:off x="5919788" y="3400425"/>
            <a:ext cx="92075" cy="665163"/>
            <a:chOff x="0" y="0"/>
            <a:chExt cx="58" cy="419"/>
          </a:xfrm>
        </p:grpSpPr>
        <p:sp>
          <p:nvSpPr>
            <p:cNvPr id="77484" name="Rectangle 68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5" name="Rectangle 68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6" name="Rectangle 68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7" name="Rectangle 68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8" name="Rectangle 68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89" name="Rectangle 68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0" name="Rectangle 69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1" name="Rectangle 69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2" name="AutoShape 692"/>
            <p:cNvSpPr>
              <a:spLocks/>
            </p:cNvSpPr>
            <p:nvPr/>
          </p:nvSpPr>
          <p:spPr bwMode="auto">
            <a:xfrm>
              <a:off x="0" y="0"/>
              <a:ext cx="58"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493" name="Group 693"/>
          <p:cNvGrpSpPr>
            <a:grpSpLocks/>
          </p:cNvGrpSpPr>
          <p:nvPr/>
        </p:nvGrpSpPr>
        <p:grpSpPr bwMode="auto">
          <a:xfrm>
            <a:off x="6045200" y="3400425"/>
            <a:ext cx="92075" cy="665163"/>
            <a:chOff x="0" y="0"/>
            <a:chExt cx="57" cy="419"/>
          </a:xfrm>
        </p:grpSpPr>
        <p:sp>
          <p:nvSpPr>
            <p:cNvPr id="77494" name="Rectangle 69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5" name="Rectangle 69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6" name="Rectangle 69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7" name="Rectangle 69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8" name="Rectangle 69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499" name="Rectangle 69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0" name="Rectangle 70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1" name="Rectangle 70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2" name="AutoShape 702"/>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03" name="Group 703"/>
          <p:cNvGrpSpPr>
            <a:grpSpLocks/>
          </p:cNvGrpSpPr>
          <p:nvPr/>
        </p:nvGrpSpPr>
        <p:grpSpPr bwMode="auto">
          <a:xfrm>
            <a:off x="6170613" y="3400425"/>
            <a:ext cx="90487" cy="665163"/>
            <a:chOff x="0" y="0"/>
            <a:chExt cx="57" cy="419"/>
          </a:xfrm>
        </p:grpSpPr>
        <p:sp>
          <p:nvSpPr>
            <p:cNvPr id="77504" name="Rectangle 70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5" name="Rectangle 70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6" name="Rectangle 70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7" name="Rectangle 70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8" name="Rectangle 70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09" name="Rectangle 70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0" name="Rectangle 71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1" name="Rectangle 71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2" name="AutoShape 712"/>
            <p:cNvSpPr>
              <a:spLocks/>
            </p:cNvSpPr>
            <p:nvPr/>
          </p:nvSpPr>
          <p:spPr bwMode="auto">
            <a:xfrm>
              <a:off x="0" y="0"/>
              <a:ext cx="57" cy="55"/>
            </a:xfrm>
            <a:custGeom>
              <a:avLst/>
              <a:gdLst/>
              <a:ahLst/>
              <a:cxnLst/>
              <a:rect l="0" t="0" r="r" b="b"/>
              <a:pathLst>
                <a:path w="21600" h="21600">
                  <a:moveTo>
                    <a:pt x="21600" y="21600"/>
                  </a:moveTo>
                  <a:lnTo>
                    <a:pt x="10518"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13" name="Group 713"/>
          <p:cNvGrpSpPr>
            <a:grpSpLocks/>
          </p:cNvGrpSpPr>
          <p:nvPr/>
        </p:nvGrpSpPr>
        <p:grpSpPr bwMode="auto">
          <a:xfrm>
            <a:off x="6296025" y="3400425"/>
            <a:ext cx="92075" cy="665163"/>
            <a:chOff x="0" y="0"/>
            <a:chExt cx="57" cy="419"/>
          </a:xfrm>
        </p:grpSpPr>
        <p:sp>
          <p:nvSpPr>
            <p:cNvPr id="77514" name="Rectangle 71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5" name="Rectangle 71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6" name="Rectangle 71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7" name="Rectangle 71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8" name="Rectangle 71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19" name="Rectangle 71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0" name="Rectangle 72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1" name="Rectangle 72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2" name="AutoShape 722"/>
            <p:cNvSpPr>
              <a:spLocks/>
            </p:cNvSpPr>
            <p:nvPr/>
          </p:nvSpPr>
          <p:spPr bwMode="auto">
            <a:xfrm>
              <a:off x="0" y="0"/>
              <a:ext cx="57" cy="55"/>
            </a:xfrm>
            <a:custGeom>
              <a:avLst/>
              <a:gdLst/>
              <a:ahLst/>
              <a:cxnLst/>
              <a:rect l="0" t="0" r="r" b="b"/>
              <a:pathLst>
                <a:path w="21600" h="21600">
                  <a:moveTo>
                    <a:pt x="21600" y="21600"/>
                  </a:moveTo>
                  <a:lnTo>
                    <a:pt x="1070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23" name="Group 723"/>
          <p:cNvGrpSpPr>
            <a:grpSpLocks/>
          </p:cNvGrpSpPr>
          <p:nvPr/>
        </p:nvGrpSpPr>
        <p:grpSpPr bwMode="auto">
          <a:xfrm>
            <a:off x="6672263" y="3400425"/>
            <a:ext cx="92075" cy="665163"/>
            <a:chOff x="0" y="0"/>
            <a:chExt cx="57" cy="419"/>
          </a:xfrm>
        </p:grpSpPr>
        <p:sp>
          <p:nvSpPr>
            <p:cNvPr id="77524" name="Rectangle 72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5" name="Rectangle 72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6" name="Rectangle 72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7" name="Rectangle 72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8" name="Rectangle 72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29" name="Rectangle 72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0" name="Rectangle 73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1" name="Rectangle 73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2" name="AutoShape 732"/>
            <p:cNvSpPr>
              <a:spLocks/>
            </p:cNvSpPr>
            <p:nvPr/>
          </p:nvSpPr>
          <p:spPr bwMode="auto">
            <a:xfrm>
              <a:off x="0" y="0"/>
              <a:ext cx="57" cy="55"/>
            </a:xfrm>
            <a:custGeom>
              <a:avLst/>
              <a:gdLst/>
              <a:ahLst/>
              <a:cxnLst/>
              <a:rect l="0" t="0" r="r" b="b"/>
              <a:pathLst>
                <a:path w="21600" h="21600">
                  <a:moveTo>
                    <a:pt x="21600" y="21600"/>
                  </a:moveTo>
                  <a:lnTo>
                    <a:pt x="1089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33" name="Group 733"/>
          <p:cNvGrpSpPr>
            <a:grpSpLocks/>
          </p:cNvGrpSpPr>
          <p:nvPr/>
        </p:nvGrpSpPr>
        <p:grpSpPr bwMode="auto">
          <a:xfrm>
            <a:off x="6546850" y="3400425"/>
            <a:ext cx="90488" cy="665163"/>
            <a:chOff x="0" y="0"/>
            <a:chExt cx="57" cy="419"/>
          </a:xfrm>
        </p:grpSpPr>
        <p:sp>
          <p:nvSpPr>
            <p:cNvPr id="77534" name="Rectangle 73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5" name="Rectangle 73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6" name="Rectangle 73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7" name="Rectangle 73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8" name="Rectangle 73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39" name="Rectangle 73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0" name="Rectangle 74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1" name="Rectangle 74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2" name="AutoShape 742"/>
            <p:cNvSpPr>
              <a:spLocks/>
            </p:cNvSpPr>
            <p:nvPr/>
          </p:nvSpPr>
          <p:spPr bwMode="auto">
            <a:xfrm>
              <a:off x="0" y="0"/>
              <a:ext cx="57" cy="55"/>
            </a:xfrm>
            <a:custGeom>
              <a:avLst/>
              <a:gdLst/>
              <a:ahLst/>
              <a:cxnLst/>
              <a:rect l="0" t="0" r="r" b="b"/>
              <a:pathLst>
                <a:path w="21600" h="21600">
                  <a:moveTo>
                    <a:pt x="21600" y="21600"/>
                  </a:moveTo>
                  <a:lnTo>
                    <a:pt x="10986"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43" name="Group 743"/>
          <p:cNvGrpSpPr>
            <a:grpSpLocks/>
          </p:cNvGrpSpPr>
          <p:nvPr/>
        </p:nvGrpSpPr>
        <p:grpSpPr bwMode="auto">
          <a:xfrm>
            <a:off x="6796088" y="3400425"/>
            <a:ext cx="92075" cy="665163"/>
            <a:chOff x="0" y="0"/>
            <a:chExt cx="58" cy="419"/>
          </a:xfrm>
        </p:grpSpPr>
        <p:sp>
          <p:nvSpPr>
            <p:cNvPr id="77544" name="Rectangle 744"/>
            <p:cNvSpPr>
              <a:spLocks/>
            </p:cNvSpPr>
            <p:nvPr/>
          </p:nvSpPr>
          <p:spPr bwMode="auto">
            <a:xfrm>
              <a:off x="25" y="392"/>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5" name="Rectangle 745"/>
            <p:cNvSpPr>
              <a:spLocks/>
            </p:cNvSpPr>
            <p:nvPr/>
          </p:nvSpPr>
          <p:spPr bwMode="auto">
            <a:xfrm>
              <a:off x="25" y="346"/>
              <a:ext cx="7" cy="27"/>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6" name="Rectangle 746"/>
            <p:cNvSpPr>
              <a:spLocks/>
            </p:cNvSpPr>
            <p:nvPr/>
          </p:nvSpPr>
          <p:spPr bwMode="auto">
            <a:xfrm>
              <a:off x="25" y="30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7" name="Rectangle 747"/>
            <p:cNvSpPr>
              <a:spLocks/>
            </p:cNvSpPr>
            <p:nvPr/>
          </p:nvSpPr>
          <p:spPr bwMode="auto">
            <a:xfrm>
              <a:off x="25" y="254"/>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8" name="Rectangle 748"/>
            <p:cNvSpPr>
              <a:spLocks/>
            </p:cNvSpPr>
            <p:nvPr/>
          </p:nvSpPr>
          <p:spPr bwMode="auto">
            <a:xfrm>
              <a:off x="25" y="208"/>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49" name="Rectangle 749"/>
            <p:cNvSpPr>
              <a:spLocks/>
            </p:cNvSpPr>
            <p:nvPr/>
          </p:nvSpPr>
          <p:spPr bwMode="auto">
            <a:xfrm>
              <a:off x="25" y="162"/>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50" name="Rectangle 750"/>
            <p:cNvSpPr>
              <a:spLocks/>
            </p:cNvSpPr>
            <p:nvPr/>
          </p:nvSpPr>
          <p:spPr bwMode="auto">
            <a:xfrm>
              <a:off x="25" y="116"/>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51" name="Rectangle 751"/>
            <p:cNvSpPr>
              <a:spLocks/>
            </p:cNvSpPr>
            <p:nvPr/>
          </p:nvSpPr>
          <p:spPr bwMode="auto">
            <a:xfrm>
              <a:off x="25" y="70"/>
              <a:ext cx="7" cy="26"/>
            </a:xfrm>
            <a:prstGeom prst="rect">
              <a:avLst/>
            </a:pr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52" name="AutoShape 752"/>
            <p:cNvSpPr>
              <a:spLocks/>
            </p:cNvSpPr>
            <p:nvPr/>
          </p:nvSpPr>
          <p:spPr bwMode="auto">
            <a:xfrm>
              <a:off x="0" y="0"/>
              <a:ext cx="58" cy="55"/>
            </a:xfrm>
            <a:custGeom>
              <a:avLst/>
              <a:gdLst/>
              <a:ahLst/>
              <a:cxnLst/>
              <a:rect l="0" t="0" r="r" b="b"/>
              <a:pathLst>
                <a:path w="21600" h="21600">
                  <a:moveTo>
                    <a:pt x="21600" y="21600"/>
                  </a:moveTo>
                  <a:lnTo>
                    <a:pt x="10614" y="0"/>
                  </a:lnTo>
                  <a:lnTo>
                    <a:pt x="0" y="21600"/>
                  </a:lnTo>
                  <a:lnTo>
                    <a:pt x="21600" y="21600"/>
                  </a:lnTo>
                  <a:close/>
                  <a:moveTo>
                    <a:pt x="21600" y="21600"/>
                  </a:moveTo>
                </a:path>
              </a:pathLst>
            </a:custGeom>
            <a:solidFill>
              <a:srgbClr val="FAFD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53" name="Group 753"/>
          <p:cNvGrpSpPr>
            <a:grpSpLocks/>
          </p:cNvGrpSpPr>
          <p:nvPr/>
        </p:nvGrpSpPr>
        <p:grpSpPr bwMode="auto">
          <a:xfrm>
            <a:off x="1225550" y="4005263"/>
            <a:ext cx="6362700" cy="87312"/>
            <a:chOff x="0" y="0"/>
            <a:chExt cx="4008" cy="55"/>
          </a:xfrm>
        </p:grpSpPr>
        <p:sp>
          <p:nvSpPr>
            <p:cNvPr id="77554" name="Line 754"/>
            <p:cNvSpPr>
              <a:spLocks noChangeShapeType="1"/>
            </p:cNvSpPr>
            <p:nvPr/>
          </p:nvSpPr>
          <p:spPr bwMode="auto">
            <a:xfrm>
              <a:off x="0" y="27"/>
              <a:ext cx="3952" cy="0"/>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sp>
          <p:nvSpPr>
            <p:cNvPr id="77555" name="AutoShape 755"/>
            <p:cNvSpPr>
              <a:spLocks/>
            </p:cNvSpPr>
            <p:nvPr/>
          </p:nvSpPr>
          <p:spPr bwMode="auto">
            <a:xfrm>
              <a:off x="3950" y="0"/>
              <a:ext cx="58" cy="55"/>
            </a:xfrm>
            <a:custGeom>
              <a:avLst/>
              <a:gdLst/>
              <a:ahLst/>
              <a:cxnLst/>
              <a:rect l="0" t="0" r="r" b="b"/>
              <a:pathLst>
                <a:path w="21600" h="21600">
                  <a:moveTo>
                    <a:pt x="0" y="21600"/>
                  </a:moveTo>
                  <a:lnTo>
                    <a:pt x="21600" y="10604"/>
                  </a:lnTo>
                  <a:lnTo>
                    <a:pt x="0" y="0"/>
                  </a:lnTo>
                  <a:lnTo>
                    <a:pt x="0" y="21600"/>
                  </a:lnTo>
                  <a:close/>
                  <a:moveTo>
                    <a:pt x="0" y="21600"/>
                  </a:moveTo>
                </a:path>
              </a:pathLst>
            </a:cu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56" name="Group 756"/>
          <p:cNvGrpSpPr>
            <a:grpSpLocks/>
          </p:cNvGrpSpPr>
          <p:nvPr/>
        </p:nvGrpSpPr>
        <p:grpSpPr bwMode="auto">
          <a:xfrm>
            <a:off x="1587500" y="3117850"/>
            <a:ext cx="614363" cy="279400"/>
            <a:chOff x="0" y="0"/>
            <a:chExt cx="387" cy="176"/>
          </a:xfrm>
        </p:grpSpPr>
        <p:grpSp>
          <p:nvGrpSpPr>
            <p:cNvPr id="77557" name="Group 757"/>
            <p:cNvGrpSpPr>
              <a:grpSpLocks/>
            </p:cNvGrpSpPr>
            <p:nvPr/>
          </p:nvGrpSpPr>
          <p:grpSpPr bwMode="auto">
            <a:xfrm>
              <a:off x="32" y="0"/>
              <a:ext cx="355" cy="79"/>
              <a:chOff x="0" y="0"/>
              <a:chExt cx="355" cy="79"/>
            </a:xfrm>
          </p:grpSpPr>
          <p:sp>
            <p:nvSpPr>
              <p:cNvPr id="77558" name="AutoShape 758"/>
              <p:cNvSpPr>
                <a:spLocks/>
              </p:cNvSpPr>
              <p:nvPr/>
            </p:nvSpPr>
            <p:spPr bwMode="auto">
              <a:xfrm>
                <a:off x="2" y="30"/>
                <a:ext cx="352" cy="49"/>
              </a:xfrm>
              <a:custGeom>
                <a:avLst/>
                <a:gdLst/>
                <a:ahLst/>
                <a:cxnLst/>
                <a:rect l="0" t="0" r="r" b="b"/>
                <a:pathLst>
                  <a:path w="21600" h="21600">
                    <a:moveTo>
                      <a:pt x="0" y="13039"/>
                    </a:moveTo>
                    <a:lnTo>
                      <a:pt x="2566" y="6673"/>
                    </a:lnTo>
                    <a:lnTo>
                      <a:pt x="8224" y="0"/>
                    </a:lnTo>
                    <a:lnTo>
                      <a:pt x="14830" y="1844"/>
                    </a:lnTo>
                    <a:lnTo>
                      <a:pt x="18160" y="6673"/>
                    </a:lnTo>
                    <a:lnTo>
                      <a:pt x="21600" y="17210"/>
                    </a:lnTo>
                    <a:lnTo>
                      <a:pt x="21204" y="19141"/>
                    </a:lnTo>
                    <a:lnTo>
                      <a:pt x="21047" y="20371"/>
                    </a:lnTo>
                    <a:lnTo>
                      <a:pt x="20808" y="21205"/>
                    </a:lnTo>
                    <a:lnTo>
                      <a:pt x="20604" y="21600"/>
                    </a:lnTo>
                    <a:lnTo>
                      <a:pt x="20426" y="21600"/>
                    </a:lnTo>
                    <a:lnTo>
                      <a:pt x="20256" y="21600"/>
                    </a:lnTo>
                    <a:lnTo>
                      <a:pt x="20071" y="21600"/>
                    </a:lnTo>
                    <a:lnTo>
                      <a:pt x="19894" y="21600"/>
                    </a:lnTo>
                    <a:lnTo>
                      <a:pt x="19716" y="21205"/>
                    </a:lnTo>
                    <a:lnTo>
                      <a:pt x="19478" y="20810"/>
                    </a:lnTo>
                    <a:lnTo>
                      <a:pt x="19334" y="20722"/>
                    </a:lnTo>
                    <a:lnTo>
                      <a:pt x="19136" y="20371"/>
                    </a:lnTo>
                    <a:lnTo>
                      <a:pt x="18897" y="19976"/>
                    </a:lnTo>
                    <a:lnTo>
                      <a:pt x="18700" y="19756"/>
                    </a:lnTo>
                    <a:lnTo>
                      <a:pt x="18522" y="19361"/>
                    </a:lnTo>
                    <a:lnTo>
                      <a:pt x="18386" y="19229"/>
                    </a:lnTo>
                    <a:lnTo>
                      <a:pt x="18208" y="18746"/>
                    </a:lnTo>
                    <a:lnTo>
                      <a:pt x="18024" y="18351"/>
                    </a:lnTo>
                    <a:lnTo>
                      <a:pt x="17853" y="18132"/>
                    </a:lnTo>
                    <a:lnTo>
                      <a:pt x="17655" y="17737"/>
                    </a:lnTo>
                    <a:lnTo>
                      <a:pt x="17471" y="17517"/>
                    </a:lnTo>
                    <a:lnTo>
                      <a:pt x="17273" y="17122"/>
                    </a:lnTo>
                    <a:lnTo>
                      <a:pt x="17089" y="16727"/>
                    </a:lnTo>
                    <a:lnTo>
                      <a:pt x="16918" y="16376"/>
                    </a:lnTo>
                    <a:lnTo>
                      <a:pt x="16734" y="15980"/>
                    </a:lnTo>
                    <a:lnTo>
                      <a:pt x="16557" y="15629"/>
                    </a:lnTo>
                    <a:lnTo>
                      <a:pt x="16372" y="15278"/>
                    </a:lnTo>
                    <a:lnTo>
                      <a:pt x="16222" y="14663"/>
                    </a:lnTo>
                    <a:lnTo>
                      <a:pt x="16024" y="14005"/>
                    </a:lnTo>
                    <a:lnTo>
                      <a:pt x="15840" y="13390"/>
                    </a:lnTo>
                    <a:lnTo>
                      <a:pt x="15669" y="12776"/>
                    </a:lnTo>
                    <a:lnTo>
                      <a:pt x="15485" y="12293"/>
                    </a:lnTo>
                    <a:lnTo>
                      <a:pt x="15328" y="11546"/>
                    </a:lnTo>
                    <a:lnTo>
                      <a:pt x="15192" y="10800"/>
                    </a:lnTo>
                    <a:lnTo>
                      <a:pt x="15007" y="10054"/>
                    </a:lnTo>
                    <a:lnTo>
                      <a:pt x="14830" y="9307"/>
                    </a:lnTo>
                    <a:lnTo>
                      <a:pt x="14646" y="8561"/>
                    </a:lnTo>
                    <a:lnTo>
                      <a:pt x="14475" y="7815"/>
                    </a:lnTo>
                    <a:lnTo>
                      <a:pt x="14291" y="7463"/>
                    </a:lnTo>
                    <a:lnTo>
                      <a:pt x="14113" y="7068"/>
                    </a:lnTo>
                    <a:lnTo>
                      <a:pt x="13881" y="6673"/>
                    </a:lnTo>
                    <a:lnTo>
                      <a:pt x="13697" y="6322"/>
                    </a:lnTo>
                    <a:lnTo>
                      <a:pt x="13520" y="6059"/>
                    </a:lnTo>
                    <a:lnTo>
                      <a:pt x="13342" y="5971"/>
                    </a:lnTo>
                    <a:lnTo>
                      <a:pt x="13165" y="5707"/>
                    </a:lnTo>
                    <a:lnTo>
                      <a:pt x="12919" y="5444"/>
                    </a:lnTo>
                    <a:lnTo>
                      <a:pt x="12564" y="5312"/>
                    </a:lnTo>
                    <a:lnTo>
                      <a:pt x="12155" y="5312"/>
                    </a:lnTo>
                    <a:lnTo>
                      <a:pt x="11554" y="5224"/>
                    </a:lnTo>
                    <a:lnTo>
                      <a:pt x="11192" y="5224"/>
                    </a:lnTo>
                    <a:lnTo>
                      <a:pt x="10421" y="5224"/>
                    </a:lnTo>
                    <a:lnTo>
                      <a:pt x="10244" y="5224"/>
                    </a:lnTo>
                    <a:lnTo>
                      <a:pt x="10060" y="5224"/>
                    </a:lnTo>
                    <a:lnTo>
                      <a:pt x="9705" y="5224"/>
                    </a:lnTo>
                    <a:lnTo>
                      <a:pt x="8783" y="5224"/>
                    </a:lnTo>
                    <a:lnTo>
                      <a:pt x="8039" y="5444"/>
                    </a:lnTo>
                    <a:lnTo>
                      <a:pt x="7685" y="5707"/>
                    </a:lnTo>
                    <a:lnTo>
                      <a:pt x="7514" y="5795"/>
                    </a:lnTo>
                    <a:lnTo>
                      <a:pt x="7323" y="6059"/>
                    </a:lnTo>
                    <a:lnTo>
                      <a:pt x="7152" y="6322"/>
                    </a:lnTo>
                    <a:lnTo>
                      <a:pt x="6968" y="6673"/>
                    </a:lnTo>
                    <a:lnTo>
                      <a:pt x="6791" y="7068"/>
                    </a:lnTo>
                    <a:lnTo>
                      <a:pt x="6613" y="7463"/>
                    </a:lnTo>
                    <a:lnTo>
                      <a:pt x="6436" y="8210"/>
                    </a:lnTo>
                    <a:lnTo>
                      <a:pt x="6306" y="8737"/>
                    </a:lnTo>
                    <a:lnTo>
                      <a:pt x="6115" y="9527"/>
                    </a:lnTo>
                    <a:lnTo>
                      <a:pt x="5978" y="10054"/>
                    </a:lnTo>
                    <a:lnTo>
                      <a:pt x="5787" y="10800"/>
                    </a:lnTo>
                    <a:lnTo>
                      <a:pt x="5596" y="11546"/>
                    </a:lnTo>
                    <a:lnTo>
                      <a:pt x="5426" y="12293"/>
                    </a:lnTo>
                    <a:lnTo>
                      <a:pt x="5241" y="12776"/>
                    </a:lnTo>
                    <a:lnTo>
                      <a:pt x="5084" y="13171"/>
                    </a:lnTo>
                    <a:lnTo>
                      <a:pt x="4886" y="13741"/>
                    </a:lnTo>
                    <a:lnTo>
                      <a:pt x="4723" y="14268"/>
                    </a:lnTo>
                    <a:lnTo>
                      <a:pt x="4559" y="14707"/>
                    </a:lnTo>
                    <a:lnTo>
                      <a:pt x="4354" y="15278"/>
                    </a:lnTo>
                    <a:lnTo>
                      <a:pt x="4170" y="15629"/>
                    </a:lnTo>
                    <a:lnTo>
                      <a:pt x="3992" y="15980"/>
                    </a:lnTo>
                    <a:lnTo>
                      <a:pt x="3747" y="16376"/>
                    </a:lnTo>
                    <a:lnTo>
                      <a:pt x="3576" y="16727"/>
                    </a:lnTo>
                    <a:lnTo>
                      <a:pt x="3392" y="17122"/>
                    </a:lnTo>
                    <a:lnTo>
                      <a:pt x="3180" y="17517"/>
                    </a:lnTo>
                    <a:lnTo>
                      <a:pt x="2982" y="17693"/>
                    </a:lnTo>
                    <a:lnTo>
                      <a:pt x="2737" y="18044"/>
                    </a:lnTo>
                    <a:lnTo>
                      <a:pt x="2546" y="18307"/>
                    </a:lnTo>
                    <a:lnTo>
                      <a:pt x="2361" y="18571"/>
                    </a:lnTo>
                    <a:lnTo>
                      <a:pt x="2184" y="18834"/>
                    </a:lnTo>
                    <a:lnTo>
                      <a:pt x="1965" y="19141"/>
                    </a:lnTo>
                    <a:lnTo>
                      <a:pt x="1809" y="19317"/>
                    </a:lnTo>
                    <a:lnTo>
                      <a:pt x="1631" y="19580"/>
                    </a:lnTo>
                    <a:lnTo>
                      <a:pt x="1372" y="19756"/>
                    </a:lnTo>
                    <a:lnTo>
                      <a:pt x="1194" y="19932"/>
                    </a:lnTo>
                    <a:lnTo>
                      <a:pt x="1010" y="20107"/>
                    </a:lnTo>
                    <a:lnTo>
                      <a:pt x="839" y="20107"/>
                    </a:lnTo>
                    <a:lnTo>
                      <a:pt x="655" y="20107"/>
                    </a:lnTo>
                    <a:lnTo>
                      <a:pt x="478" y="20107"/>
                    </a:lnTo>
                    <a:lnTo>
                      <a:pt x="300" y="19361"/>
                    </a:lnTo>
                    <a:lnTo>
                      <a:pt x="191" y="18307"/>
                    </a:lnTo>
                    <a:lnTo>
                      <a:pt x="123" y="17122"/>
                    </a:lnTo>
                    <a:lnTo>
                      <a:pt x="61" y="15980"/>
                    </a:lnTo>
                    <a:lnTo>
                      <a:pt x="61" y="14883"/>
                    </a:lnTo>
                    <a:lnTo>
                      <a:pt x="0" y="13741"/>
                    </a:lnTo>
                    <a:lnTo>
                      <a:pt x="0" y="12688"/>
                    </a:lnTo>
                    <a:lnTo>
                      <a:pt x="0" y="13039"/>
                    </a:lnTo>
                    <a:close/>
                    <a:moveTo>
                      <a:pt x="0" y="13039"/>
                    </a:moveTo>
                  </a:path>
                </a:pathLst>
              </a:custGeom>
              <a:solidFill>
                <a:srgbClr val="CECECE"/>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559" name="AutoShape 759"/>
              <p:cNvSpPr>
                <a:spLocks/>
              </p:cNvSpPr>
              <p:nvPr/>
            </p:nvSpPr>
            <p:spPr bwMode="auto">
              <a:xfrm>
                <a:off x="0" y="0"/>
                <a:ext cx="355" cy="71"/>
              </a:xfrm>
              <a:custGeom>
                <a:avLst/>
                <a:gdLst/>
                <a:ahLst/>
                <a:cxnLst/>
                <a:rect l="0" t="0" r="r" b="b"/>
                <a:pathLst>
                  <a:path w="21600" h="21600">
                    <a:moveTo>
                      <a:pt x="534" y="8180"/>
                    </a:moveTo>
                    <a:lnTo>
                      <a:pt x="926" y="7422"/>
                    </a:lnTo>
                    <a:lnTo>
                      <a:pt x="1494" y="6422"/>
                    </a:lnTo>
                    <a:lnTo>
                      <a:pt x="1812" y="5877"/>
                    </a:lnTo>
                    <a:lnTo>
                      <a:pt x="2103" y="5362"/>
                    </a:lnTo>
                    <a:lnTo>
                      <a:pt x="2359" y="4938"/>
                    </a:lnTo>
                    <a:lnTo>
                      <a:pt x="2697" y="4362"/>
                    </a:lnTo>
                    <a:lnTo>
                      <a:pt x="2934" y="4029"/>
                    </a:lnTo>
                    <a:lnTo>
                      <a:pt x="3130" y="3666"/>
                    </a:lnTo>
                    <a:lnTo>
                      <a:pt x="3522" y="3181"/>
                    </a:lnTo>
                    <a:lnTo>
                      <a:pt x="3833" y="2696"/>
                    </a:lnTo>
                    <a:lnTo>
                      <a:pt x="4117" y="2393"/>
                    </a:lnTo>
                    <a:lnTo>
                      <a:pt x="4604" y="1848"/>
                    </a:lnTo>
                    <a:lnTo>
                      <a:pt x="4786" y="1696"/>
                    </a:lnTo>
                    <a:lnTo>
                      <a:pt x="5314" y="1363"/>
                    </a:lnTo>
                    <a:lnTo>
                      <a:pt x="5605" y="1121"/>
                    </a:lnTo>
                    <a:lnTo>
                      <a:pt x="6754" y="576"/>
                    </a:lnTo>
                    <a:lnTo>
                      <a:pt x="6984" y="515"/>
                    </a:lnTo>
                    <a:lnTo>
                      <a:pt x="7342" y="424"/>
                    </a:lnTo>
                    <a:lnTo>
                      <a:pt x="7930" y="151"/>
                    </a:lnTo>
                    <a:lnTo>
                      <a:pt x="8268" y="91"/>
                    </a:lnTo>
                    <a:lnTo>
                      <a:pt x="8559" y="0"/>
                    </a:lnTo>
                    <a:lnTo>
                      <a:pt x="9113" y="0"/>
                    </a:lnTo>
                    <a:lnTo>
                      <a:pt x="9445" y="91"/>
                    </a:lnTo>
                    <a:lnTo>
                      <a:pt x="9620" y="91"/>
                    </a:lnTo>
                    <a:lnTo>
                      <a:pt x="10330" y="91"/>
                    </a:lnTo>
                    <a:lnTo>
                      <a:pt x="10506" y="91"/>
                    </a:lnTo>
                    <a:lnTo>
                      <a:pt x="10857" y="91"/>
                    </a:lnTo>
                    <a:lnTo>
                      <a:pt x="11101" y="91"/>
                    </a:lnTo>
                    <a:lnTo>
                      <a:pt x="11513" y="91"/>
                    </a:lnTo>
                    <a:lnTo>
                      <a:pt x="11689" y="91"/>
                    </a:lnTo>
                    <a:lnTo>
                      <a:pt x="12115" y="151"/>
                    </a:lnTo>
                    <a:lnTo>
                      <a:pt x="12453" y="333"/>
                    </a:lnTo>
                    <a:lnTo>
                      <a:pt x="12811" y="515"/>
                    </a:lnTo>
                    <a:lnTo>
                      <a:pt x="13007" y="515"/>
                    </a:lnTo>
                    <a:lnTo>
                      <a:pt x="13359" y="666"/>
                    </a:lnTo>
                    <a:lnTo>
                      <a:pt x="13812" y="848"/>
                    </a:lnTo>
                    <a:lnTo>
                      <a:pt x="14163" y="1121"/>
                    </a:lnTo>
                    <a:lnTo>
                      <a:pt x="15056" y="1636"/>
                    </a:lnTo>
                    <a:lnTo>
                      <a:pt x="15813" y="2121"/>
                    </a:lnTo>
                    <a:lnTo>
                      <a:pt x="16293" y="2545"/>
                    </a:lnTo>
                    <a:lnTo>
                      <a:pt x="16739" y="2969"/>
                    </a:lnTo>
                    <a:lnTo>
                      <a:pt x="16996" y="3242"/>
                    </a:lnTo>
                    <a:lnTo>
                      <a:pt x="17388" y="3666"/>
                    </a:lnTo>
                    <a:lnTo>
                      <a:pt x="17807" y="4181"/>
                    </a:lnTo>
                    <a:lnTo>
                      <a:pt x="18179" y="4665"/>
                    </a:lnTo>
                    <a:lnTo>
                      <a:pt x="18416" y="5029"/>
                    </a:lnTo>
                    <a:lnTo>
                      <a:pt x="18693" y="5453"/>
                    </a:lnTo>
                    <a:lnTo>
                      <a:pt x="19045" y="5877"/>
                    </a:lnTo>
                    <a:lnTo>
                      <a:pt x="19376" y="6422"/>
                    </a:lnTo>
                    <a:lnTo>
                      <a:pt x="19714" y="6998"/>
                    </a:lnTo>
                    <a:lnTo>
                      <a:pt x="20187" y="7755"/>
                    </a:lnTo>
                    <a:lnTo>
                      <a:pt x="20478" y="8361"/>
                    </a:lnTo>
                    <a:lnTo>
                      <a:pt x="20890" y="9300"/>
                    </a:lnTo>
                    <a:lnTo>
                      <a:pt x="21073" y="9815"/>
                    </a:lnTo>
                    <a:lnTo>
                      <a:pt x="21127" y="10088"/>
                    </a:lnTo>
                    <a:lnTo>
                      <a:pt x="21248" y="10815"/>
                    </a:lnTo>
                    <a:lnTo>
                      <a:pt x="21309" y="11603"/>
                    </a:lnTo>
                    <a:lnTo>
                      <a:pt x="21370" y="12360"/>
                    </a:lnTo>
                    <a:lnTo>
                      <a:pt x="21431" y="13148"/>
                    </a:lnTo>
                    <a:lnTo>
                      <a:pt x="21478" y="13905"/>
                    </a:lnTo>
                    <a:lnTo>
                      <a:pt x="21526" y="14753"/>
                    </a:lnTo>
                    <a:lnTo>
                      <a:pt x="21539" y="15450"/>
                    </a:lnTo>
                    <a:lnTo>
                      <a:pt x="21566" y="16238"/>
                    </a:lnTo>
                    <a:lnTo>
                      <a:pt x="21600" y="16995"/>
                    </a:lnTo>
                    <a:lnTo>
                      <a:pt x="21600" y="17783"/>
                    </a:lnTo>
                    <a:lnTo>
                      <a:pt x="21600" y="18510"/>
                    </a:lnTo>
                    <a:lnTo>
                      <a:pt x="21600" y="19298"/>
                    </a:lnTo>
                    <a:lnTo>
                      <a:pt x="21600" y="20055"/>
                    </a:lnTo>
                    <a:lnTo>
                      <a:pt x="21600" y="20843"/>
                    </a:lnTo>
                    <a:lnTo>
                      <a:pt x="21600" y="21600"/>
                    </a:lnTo>
                    <a:lnTo>
                      <a:pt x="21465" y="21085"/>
                    </a:lnTo>
                    <a:lnTo>
                      <a:pt x="21248" y="20843"/>
                    </a:lnTo>
                    <a:lnTo>
                      <a:pt x="21073" y="20479"/>
                    </a:lnTo>
                    <a:lnTo>
                      <a:pt x="20836" y="19964"/>
                    </a:lnTo>
                    <a:lnTo>
                      <a:pt x="20363" y="19298"/>
                    </a:lnTo>
                    <a:lnTo>
                      <a:pt x="19673" y="17843"/>
                    </a:lnTo>
                    <a:lnTo>
                      <a:pt x="19477" y="17510"/>
                    </a:lnTo>
                    <a:lnTo>
                      <a:pt x="19301" y="17086"/>
                    </a:lnTo>
                    <a:lnTo>
                      <a:pt x="19126" y="16723"/>
                    </a:lnTo>
                    <a:lnTo>
                      <a:pt x="18950" y="16450"/>
                    </a:lnTo>
                    <a:lnTo>
                      <a:pt x="18767" y="16238"/>
                    </a:lnTo>
                    <a:lnTo>
                      <a:pt x="18598" y="15965"/>
                    </a:lnTo>
                    <a:lnTo>
                      <a:pt x="18416" y="15693"/>
                    </a:lnTo>
                    <a:lnTo>
                      <a:pt x="18220" y="15390"/>
                    </a:lnTo>
                    <a:lnTo>
                      <a:pt x="18057" y="15178"/>
                    </a:lnTo>
                    <a:lnTo>
                      <a:pt x="17888" y="14965"/>
                    </a:lnTo>
                    <a:lnTo>
                      <a:pt x="17706" y="14693"/>
                    </a:lnTo>
                    <a:lnTo>
                      <a:pt x="17530" y="14420"/>
                    </a:lnTo>
                    <a:lnTo>
                      <a:pt x="17354" y="14178"/>
                    </a:lnTo>
                    <a:lnTo>
                      <a:pt x="16408" y="12905"/>
                    </a:lnTo>
                    <a:lnTo>
                      <a:pt x="15874" y="12451"/>
                    </a:lnTo>
                    <a:lnTo>
                      <a:pt x="15644" y="12300"/>
                    </a:lnTo>
                    <a:lnTo>
                      <a:pt x="15461" y="12118"/>
                    </a:lnTo>
                    <a:lnTo>
                      <a:pt x="15110" y="11875"/>
                    </a:lnTo>
                    <a:lnTo>
                      <a:pt x="14839" y="11512"/>
                    </a:lnTo>
                    <a:lnTo>
                      <a:pt x="14400" y="11360"/>
                    </a:lnTo>
                    <a:lnTo>
                      <a:pt x="14224" y="11088"/>
                    </a:lnTo>
                    <a:lnTo>
                      <a:pt x="13934" y="11027"/>
                    </a:lnTo>
                    <a:lnTo>
                      <a:pt x="13690" y="10815"/>
                    </a:lnTo>
                    <a:lnTo>
                      <a:pt x="13163" y="10573"/>
                    </a:lnTo>
                    <a:lnTo>
                      <a:pt x="12811" y="10330"/>
                    </a:lnTo>
                    <a:lnTo>
                      <a:pt x="12575" y="10240"/>
                    </a:lnTo>
                    <a:lnTo>
                      <a:pt x="12277" y="10149"/>
                    </a:lnTo>
                    <a:lnTo>
                      <a:pt x="11980" y="10088"/>
                    </a:lnTo>
                    <a:lnTo>
                      <a:pt x="11648" y="9906"/>
                    </a:lnTo>
                    <a:lnTo>
                      <a:pt x="11331" y="9906"/>
                    </a:lnTo>
                    <a:lnTo>
                      <a:pt x="11054" y="9906"/>
                    </a:lnTo>
                    <a:lnTo>
                      <a:pt x="10803" y="9815"/>
                    </a:lnTo>
                    <a:lnTo>
                      <a:pt x="10344" y="9815"/>
                    </a:lnTo>
                    <a:lnTo>
                      <a:pt x="9796" y="9815"/>
                    </a:lnTo>
                    <a:lnTo>
                      <a:pt x="9465" y="9815"/>
                    </a:lnTo>
                    <a:lnTo>
                      <a:pt x="9086" y="9815"/>
                    </a:lnTo>
                    <a:lnTo>
                      <a:pt x="8735" y="9815"/>
                    </a:lnTo>
                    <a:lnTo>
                      <a:pt x="8559" y="9815"/>
                    </a:lnTo>
                    <a:lnTo>
                      <a:pt x="7991" y="10088"/>
                    </a:lnTo>
                    <a:lnTo>
                      <a:pt x="7754" y="10149"/>
                    </a:lnTo>
                    <a:lnTo>
                      <a:pt x="7572" y="10330"/>
                    </a:lnTo>
                    <a:lnTo>
                      <a:pt x="7342" y="10391"/>
                    </a:lnTo>
                    <a:lnTo>
                      <a:pt x="7058" y="10573"/>
                    </a:lnTo>
                    <a:lnTo>
                      <a:pt x="6754" y="10815"/>
                    </a:lnTo>
                    <a:lnTo>
                      <a:pt x="6375" y="11179"/>
                    </a:lnTo>
                    <a:lnTo>
                      <a:pt x="5848" y="11603"/>
                    </a:lnTo>
                    <a:lnTo>
                      <a:pt x="5314" y="12118"/>
                    </a:lnTo>
                    <a:lnTo>
                      <a:pt x="4962" y="12360"/>
                    </a:lnTo>
                    <a:lnTo>
                      <a:pt x="4726" y="12633"/>
                    </a:lnTo>
                    <a:lnTo>
                      <a:pt x="4543" y="12905"/>
                    </a:lnTo>
                    <a:lnTo>
                      <a:pt x="4313" y="13148"/>
                    </a:lnTo>
                    <a:lnTo>
                      <a:pt x="4131" y="13420"/>
                    </a:lnTo>
                    <a:lnTo>
                      <a:pt x="3955" y="13633"/>
                    </a:lnTo>
                    <a:lnTo>
                      <a:pt x="3306" y="14693"/>
                    </a:lnTo>
                    <a:lnTo>
                      <a:pt x="2772" y="15450"/>
                    </a:lnTo>
                    <a:lnTo>
                      <a:pt x="2603" y="15693"/>
                    </a:lnTo>
                    <a:lnTo>
                      <a:pt x="2420" y="15965"/>
                    </a:lnTo>
                    <a:lnTo>
                      <a:pt x="2245" y="16238"/>
                    </a:lnTo>
                    <a:lnTo>
                      <a:pt x="2069" y="16450"/>
                    </a:lnTo>
                    <a:lnTo>
                      <a:pt x="1893" y="16723"/>
                    </a:lnTo>
                    <a:lnTo>
                      <a:pt x="1710" y="16995"/>
                    </a:lnTo>
                    <a:lnTo>
                      <a:pt x="1541" y="17238"/>
                    </a:lnTo>
                    <a:lnTo>
                      <a:pt x="1183" y="17783"/>
                    </a:lnTo>
                    <a:lnTo>
                      <a:pt x="1001" y="17995"/>
                    </a:lnTo>
                    <a:lnTo>
                      <a:pt x="832" y="18268"/>
                    </a:lnTo>
                    <a:lnTo>
                      <a:pt x="649" y="18510"/>
                    </a:lnTo>
                    <a:lnTo>
                      <a:pt x="473" y="18783"/>
                    </a:lnTo>
                    <a:lnTo>
                      <a:pt x="297" y="19055"/>
                    </a:lnTo>
                    <a:lnTo>
                      <a:pt x="122" y="19298"/>
                    </a:lnTo>
                    <a:lnTo>
                      <a:pt x="0" y="19298"/>
                    </a:lnTo>
                    <a:lnTo>
                      <a:pt x="0" y="18510"/>
                    </a:lnTo>
                    <a:lnTo>
                      <a:pt x="0" y="17783"/>
                    </a:lnTo>
                    <a:lnTo>
                      <a:pt x="0" y="16995"/>
                    </a:lnTo>
                    <a:lnTo>
                      <a:pt x="0" y="16238"/>
                    </a:lnTo>
                    <a:lnTo>
                      <a:pt x="0" y="15450"/>
                    </a:lnTo>
                    <a:lnTo>
                      <a:pt x="0" y="14693"/>
                    </a:lnTo>
                    <a:lnTo>
                      <a:pt x="0" y="13905"/>
                    </a:lnTo>
                    <a:lnTo>
                      <a:pt x="61" y="12027"/>
                    </a:lnTo>
                    <a:lnTo>
                      <a:pt x="135" y="10512"/>
                    </a:lnTo>
                    <a:lnTo>
                      <a:pt x="183" y="9664"/>
                    </a:lnTo>
                    <a:lnTo>
                      <a:pt x="331" y="8604"/>
                    </a:lnTo>
                    <a:lnTo>
                      <a:pt x="534" y="8180"/>
                    </a:lnTo>
                    <a:close/>
                    <a:moveTo>
                      <a:pt x="534" y="818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560" name="Group 760"/>
            <p:cNvGrpSpPr>
              <a:grpSpLocks/>
            </p:cNvGrpSpPr>
            <p:nvPr/>
          </p:nvGrpSpPr>
          <p:grpSpPr bwMode="auto">
            <a:xfrm>
              <a:off x="36" y="31"/>
              <a:ext cx="343" cy="145"/>
              <a:chOff x="0" y="0"/>
              <a:chExt cx="343" cy="145"/>
            </a:xfrm>
          </p:grpSpPr>
          <p:grpSp>
            <p:nvGrpSpPr>
              <p:cNvPr id="77561" name="Group 761"/>
              <p:cNvGrpSpPr>
                <a:grpSpLocks/>
              </p:cNvGrpSpPr>
              <p:nvPr/>
            </p:nvGrpSpPr>
            <p:grpSpPr bwMode="auto">
              <a:xfrm>
                <a:off x="0" y="0"/>
                <a:ext cx="343" cy="145"/>
                <a:chOff x="0" y="0"/>
                <a:chExt cx="343" cy="145"/>
              </a:xfrm>
            </p:grpSpPr>
            <p:sp>
              <p:nvSpPr>
                <p:cNvPr id="77562" name="AutoShape 762"/>
                <p:cNvSpPr>
                  <a:spLocks/>
                </p:cNvSpPr>
                <p:nvPr/>
              </p:nvSpPr>
              <p:spPr bwMode="auto">
                <a:xfrm>
                  <a:off x="2" y="0"/>
                  <a:ext cx="341" cy="117"/>
                </a:xfrm>
                <a:custGeom>
                  <a:avLst/>
                  <a:gdLst/>
                  <a:ahLst/>
                  <a:cxnLst/>
                  <a:rect l="0" t="0" r="r" b="b"/>
                  <a:pathLst>
                    <a:path w="21600" h="21600">
                      <a:moveTo>
                        <a:pt x="0" y="21600"/>
                      </a:moveTo>
                      <a:lnTo>
                        <a:pt x="0" y="6335"/>
                      </a:lnTo>
                      <a:lnTo>
                        <a:pt x="6069" y="2744"/>
                      </a:lnTo>
                      <a:lnTo>
                        <a:pt x="6420" y="0"/>
                      </a:lnTo>
                      <a:lnTo>
                        <a:pt x="7214" y="55"/>
                      </a:lnTo>
                      <a:lnTo>
                        <a:pt x="7544" y="2744"/>
                      </a:lnTo>
                      <a:lnTo>
                        <a:pt x="13733" y="2744"/>
                      </a:lnTo>
                      <a:lnTo>
                        <a:pt x="13922" y="92"/>
                      </a:lnTo>
                      <a:lnTo>
                        <a:pt x="14772" y="92"/>
                      </a:lnTo>
                      <a:lnTo>
                        <a:pt x="15081" y="2744"/>
                      </a:lnTo>
                      <a:lnTo>
                        <a:pt x="21600" y="7163"/>
                      </a:lnTo>
                      <a:lnTo>
                        <a:pt x="21579" y="21453"/>
                      </a:lnTo>
                      <a:lnTo>
                        <a:pt x="0" y="21600"/>
                      </a:lnTo>
                      <a:close/>
                      <a:moveTo>
                        <a:pt x="0" y="2160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563" name="AutoShape 763"/>
                <p:cNvSpPr>
                  <a:spLocks/>
                </p:cNvSpPr>
                <p:nvPr/>
              </p:nvSpPr>
              <p:spPr bwMode="auto">
                <a:xfrm>
                  <a:off x="0" y="116"/>
                  <a:ext cx="343" cy="22"/>
                </a:xfrm>
                <a:custGeom>
                  <a:avLst/>
                  <a:gdLst/>
                  <a:ahLst/>
                  <a:cxnLst/>
                  <a:rect l="0" t="0" r="r" b="b"/>
                  <a:pathLst>
                    <a:path w="21600" h="21600">
                      <a:moveTo>
                        <a:pt x="0" y="0"/>
                      </a:moveTo>
                      <a:lnTo>
                        <a:pt x="308" y="21600"/>
                      </a:lnTo>
                      <a:lnTo>
                        <a:pt x="21229" y="21600"/>
                      </a:lnTo>
                      <a:lnTo>
                        <a:pt x="21600" y="0"/>
                      </a:lnTo>
                      <a:lnTo>
                        <a:pt x="0" y="0"/>
                      </a:lnTo>
                      <a:close/>
                      <a:moveTo>
                        <a:pt x="0" y="0"/>
                      </a:moveTo>
                    </a:path>
                  </a:pathLst>
                </a:custGeom>
                <a:solidFill>
                  <a:srgbClr val="919191"/>
                </a:solidFill>
                <a:ln w="12700">
                  <a:solidFill>
                    <a:srgbClr val="00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7564" name="Line 764"/>
                <p:cNvSpPr>
                  <a:spLocks noChangeShapeType="1"/>
                </p:cNvSpPr>
                <p:nvPr/>
              </p:nvSpPr>
              <p:spPr bwMode="auto">
                <a:xfrm>
                  <a:off x="7" y="138"/>
                  <a:ext cx="329" cy="7"/>
                </a:xfrm>
                <a:prstGeom prst="line">
                  <a:avLst/>
                </a:prstGeom>
                <a:noFill/>
                <a:ln w="12700">
                  <a:solidFill>
                    <a:srgbClr val="000000"/>
                  </a:solidFill>
                  <a:prstDash val="solid"/>
                  <a:round/>
                  <a:headEnd type="none" w="med" len="med"/>
                  <a:tailEnd type="none" w="med" len="med"/>
                </a:ln>
              </p:spPr>
              <p:txBody>
                <a:bodyPr>
                  <a:prstTxWarp prst="textNoShape">
                    <a:avLst/>
                  </a:prstTxWarp>
                </a:bodyPr>
                <a:lstStyle/>
                <a:p>
                  <a:endParaRPr lang="en-US"/>
                </a:p>
              </p:txBody>
            </p:sp>
          </p:grpSp>
          <p:grpSp>
            <p:nvGrpSpPr>
              <p:cNvPr id="77565" name="Group 765"/>
              <p:cNvGrpSpPr>
                <a:grpSpLocks/>
              </p:cNvGrpSpPr>
              <p:nvPr/>
            </p:nvGrpSpPr>
            <p:grpSpPr bwMode="auto">
              <a:xfrm>
                <a:off x="91" y="32"/>
                <a:ext cx="158" cy="61"/>
                <a:chOff x="0" y="0"/>
                <a:chExt cx="158" cy="61"/>
              </a:xfrm>
            </p:grpSpPr>
            <p:grpSp>
              <p:nvGrpSpPr>
                <p:cNvPr id="77566" name="Group 766"/>
                <p:cNvGrpSpPr>
                  <a:grpSpLocks/>
                </p:cNvGrpSpPr>
                <p:nvPr/>
              </p:nvGrpSpPr>
              <p:grpSpPr bwMode="auto">
                <a:xfrm>
                  <a:off x="0" y="0"/>
                  <a:ext cx="156" cy="60"/>
                  <a:chOff x="0" y="0"/>
                  <a:chExt cx="156" cy="60"/>
                </a:xfrm>
              </p:grpSpPr>
              <p:sp>
                <p:nvSpPr>
                  <p:cNvPr id="77567" name="Rectangle 767"/>
                  <p:cNvSpPr>
                    <a:spLocks/>
                  </p:cNvSpPr>
                  <p:nvPr/>
                </p:nvSpPr>
                <p:spPr bwMode="auto">
                  <a:xfrm>
                    <a:off x="0"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68" name="Rectangle 768"/>
                  <p:cNvSpPr>
                    <a:spLocks/>
                  </p:cNvSpPr>
                  <p:nvPr/>
                </p:nvSpPr>
                <p:spPr bwMode="auto">
                  <a:xfrm>
                    <a:off x="37"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69" name="Rectangle 769"/>
                  <p:cNvSpPr>
                    <a:spLocks/>
                  </p:cNvSpPr>
                  <p:nvPr/>
                </p:nvSpPr>
                <p:spPr bwMode="auto">
                  <a:xfrm>
                    <a:off x="68"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0" name="Rectangle 770"/>
                  <p:cNvSpPr>
                    <a:spLocks/>
                  </p:cNvSpPr>
                  <p:nvPr/>
                </p:nvSpPr>
                <p:spPr bwMode="auto">
                  <a:xfrm>
                    <a:off x="99"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1" name="Rectangle 771"/>
                  <p:cNvSpPr>
                    <a:spLocks/>
                  </p:cNvSpPr>
                  <p:nvPr/>
                </p:nvSpPr>
                <p:spPr bwMode="auto">
                  <a:xfrm>
                    <a:off x="135" y="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2" name="Rectangle 772"/>
                  <p:cNvSpPr>
                    <a:spLocks/>
                  </p:cNvSpPr>
                  <p:nvPr/>
                </p:nvSpPr>
                <p:spPr bwMode="auto">
                  <a:xfrm>
                    <a:off x="37"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3" name="Rectangle 773"/>
                  <p:cNvSpPr>
                    <a:spLocks/>
                  </p:cNvSpPr>
                  <p:nvPr/>
                </p:nvSpPr>
                <p:spPr bwMode="auto">
                  <a:xfrm>
                    <a:off x="68" y="17"/>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4" name="Rectangle 774"/>
                  <p:cNvSpPr>
                    <a:spLocks/>
                  </p:cNvSpPr>
                  <p:nvPr/>
                </p:nvSpPr>
                <p:spPr bwMode="auto">
                  <a:xfrm>
                    <a:off x="99" y="17"/>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5" name="Rectangle 775"/>
                  <p:cNvSpPr>
                    <a:spLocks/>
                  </p:cNvSpPr>
                  <p:nvPr/>
                </p:nvSpPr>
                <p:spPr bwMode="auto">
                  <a:xfrm>
                    <a:off x="37"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6" name="Rectangle 776"/>
                  <p:cNvSpPr>
                    <a:spLocks/>
                  </p:cNvSpPr>
                  <p:nvPr/>
                </p:nvSpPr>
                <p:spPr bwMode="auto">
                  <a:xfrm>
                    <a:off x="68"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7" name="Rectangle 777"/>
                  <p:cNvSpPr>
                    <a:spLocks/>
                  </p:cNvSpPr>
                  <p:nvPr/>
                </p:nvSpPr>
                <p:spPr bwMode="auto">
                  <a:xfrm>
                    <a:off x="99" y="33"/>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8" name="Rectangle 778"/>
                  <p:cNvSpPr>
                    <a:spLocks/>
                  </p:cNvSpPr>
                  <p:nvPr/>
                </p:nvSpPr>
                <p:spPr bwMode="auto">
                  <a:xfrm>
                    <a:off x="37"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79" name="Rectangle 779"/>
                  <p:cNvSpPr>
                    <a:spLocks/>
                  </p:cNvSpPr>
                  <p:nvPr/>
                </p:nvSpPr>
                <p:spPr bwMode="auto">
                  <a:xfrm>
                    <a:off x="68"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80" name="Rectangle 780"/>
                  <p:cNvSpPr>
                    <a:spLocks/>
                  </p:cNvSpPr>
                  <p:nvPr/>
                </p:nvSpPr>
                <p:spPr bwMode="auto">
                  <a:xfrm>
                    <a:off x="99" y="50"/>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81" name="Rectangle 781"/>
                  <p:cNvSpPr>
                    <a:spLocks/>
                  </p:cNvSpPr>
                  <p:nvPr/>
                </p:nvSpPr>
                <p:spPr bwMode="auto">
                  <a:xfrm>
                    <a:off x="0" y="43"/>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82" name="Rectangle 782"/>
                  <p:cNvSpPr>
                    <a:spLocks/>
                  </p:cNvSpPr>
                  <p:nvPr/>
                </p:nvSpPr>
                <p:spPr bwMode="auto">
                  <a:xfrm>
                    <a:off x="0"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83" name="Rectangle 783"/>
                  <p:cNvSpPr>
                    <a:spLocks/>
                  </p:cNvSpPr>
                  <p:nvPr/>
                </p:nvSpPr>
                <p:spPr bwMode="auto">
                  <a:xfrm>
                    <a:off x="135" y="43"/>
                    <a:ext cx="21" cy="9"/>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84" name="Rectangle 784"/>
                  <p:cNvSpPr>
                    <a:spLocks/>
                  </p:cNvSpPr>
                  <p:nvPr/>
                </p:nvSpPr>
                <p:spPr bwMode="auto">
                  <a:xfrm>
                    <a:off x="135" y="17"/>
                    <a:ext cx="21" cy="10"/>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grpSp>
              <p:nvGrpSpPr>
                <p:cNvPr id="77585" name="Group 785"/>
                <p:cNvGrpSpPr>
                  <a:grpSpLocks/>
                </p:cNvGrpSpPr>
                <p:nvPr/>
              </p:nvGrpSpPr>
              <p:grpSpPr bwMode="auto">
                <a:xfrm>
                  <a:off x="2" y="2"/>
                  <a:ext cx="21" cy="9"/>
                  <a:chOff x="0" y="0"/>
                  <a:chExt cx="21" cy="9"/>
                </a:xfrm>
              </p:grpSpPr>
              <p:sp>
                <p:nvSpPr>
                  <p:cNvPr id="77586" name="Rectangle 786"/>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87" name="Rectangle 787"/>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588" name="Group 788"/>
                <p:cNvGrpSpPr>
                  <a:grpSpLocks/>
                </p:cNvGrpSpPr>
                <p:nvPr/>
              </p:nvGrpSpPr>
              <p:grpSpPr bwMode="auto">
                <a:xfrm>
                  <a:off x="39" y="2"/>
                  <a:ext cx="21" cy="9"/>
                  <a:chOff x="0" y="0"/>
                  <a:chExt cx="21" cy="9"/>
                </a:xfrm>
              </p:grpSpPr>
              <p:sp>
                <p:nvSpPr>
                  <p:cNvPr id="77589" name="Rectangle 789"/>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90" name="Rectangle 790"/>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591" name="Group 791"/>
                <p:cNvGrpSpPr>
                  <a:grpSpLocks/>
                </p:cNvGrpSpPr>
                <p:nvPr/>
              </p:nvGrpSpPr>
              <p:grpSpPr bwMode="auto">
                <a:xfrm>
                  <a:off x="70" y="2"/>
                  <a:ext cx="21" cy="9"/>
                  <a:chOff x="0" y="0"/>
                  <a:chExt cx="21" cy="9"/>
                </a:xfrm>
              </p:grpSpPr>
              <p:sp>
                <p:nvSpPr>
                  <p:cNvPr id="77592" name="Rectangle 792"/>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93" name="Rectangle 793"/>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594" name="Group 794"/>
                <p:cNvGrpSpPr>
                  <a:grpSpLocks/>
                </p:cNvGrpSpPr>
                <p:nvPr/>
              </p:nvGrpSpPr>
              <p:grpSpPr bwMode="auto">
                <a:xfrm>
                  <a:off x="101" y="2"/>
                  <a:ext cx="21" cy="9"/>
                  <a:chOff x="0" y="0"/>
                  <a:chExt cx="21" cy="9"/>
                </a:xfrm>
              </p:grpSpPr>
              <p:sp>
                <p:nvSpPr>
                  <p:cNvPr id="77595" name="Rectangle 795"/>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96" name="Rectangle 796"/>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597" name="Group 797"/>
                <p:cNvGrpSpPr>
                  <a:grpSpLocks/>
                </p:cNvGrpSpPr>
                <p:nvPr/>
              </p:nvGrpSpPr>
              <p:grpSpPr bwMode="auto">
                <a:xfrm>
                  <a:off x="137" y="2"/>
                  <a:ext cx="21" cy="9"/>
                  <a:chOff x="0" y="0"/>
                  <a:chExt cx="21" cy="9"/>
                </a:xfrm>
              </p:grpSpPr>
              <p:sp>
                <p:nvSpPr>
                  <p:cNvPr id="77598" name="Rectangle 798"/>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599" name="Rectangle 799"/>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00" name="Group 800"/>
                <p:cNvGrpSpPr>
                  <a:grpSpLocks/>
                </p:cNvGrpSpPr>
                <p:nvPr/>
              </p:nvGrpSpPr>
              <p:grpSpPr bwMode="auto">
                <a:xfrm>
                  <a:off x="39" y="19"/>
                  <a:ext cx="21" cy="9"/>
                  <a:chOff x="0" y="0"/>
                  <a:chExt cx="21" cy="9"/>
                </a:xfrm>
              </p:grpSpPr>
              <p:sp>
                <p:nvSpPr>
                  <p:cNvPr id="77601" name="Rectangle 801"/>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02" name="Rectangle 802"/>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03" name="Group 803"/>
                <p:cNvGrpSpPr>
                  <a:grpSpLocks/>
                </p:cNvGrpSpPr>
                <p:nvPr/>
              </p:nvGrpSpPr>
              <p:grpSpPr bwMode="auto">
                <a:xfrm>
                  <a:off x="70" y="18"/>
                  <a:ext cx="21" cy="10"/>
                  <a:chOff x="0" y="0"/>
                  <a:chExt cx="21" cy="10"/>
                </a:xfrm>
              </p:grpSpPr>
              <p:sp>
                <p:nvSpPr>
                  <p:cNvPr id="77604" name="Rectangle 804"/>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05" name="Rectangle 805"/>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06" name="Group 806"/>
                <p:cNvGrpSpPr>
                  <a:grpSpLocks/>
                </p:cNvGrpSpPr>
                <p:nvPr/>
              </p:nvGrpSpPr>
              <p:grpSpPr bwMode="auto">
                <a:xfrm>
                  <a:off x="101" y="18"/>
                  <a:ext cx="21" cy="10"/>
                  <a:chOff x="0" y="0"/>
                  <a:chExt cx="21" cy="10"/>
                </a:xfrm>
              </p:grpSpPr>
              <p:sp>
                <p:nvSpPr>
                  <p:cNvPr id="77607" name="Rectangle 807"/>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08" name="Rectangle 808"/>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09" name="Group 809"/>
                <p:cNvGrpSpPr>
                  <a:grpSpLocks/>
                </p:cNvGrpSpPr>
                <p:nvPr/>
              </p:nvGrpSpPr>
              <p:grpSpPr bwMode="auto">
                <a:xfrm>
                  <a:off x="39" y="35"/>
                  <a:ext cx="21" cy="9"/>
                  <a:chOff x="0" y="0"/>
                  <a:chExt cx="21" cy="9"/>
                </a:xfrm>
              </p:grpSpPr>
              <p:sp>
                <p:nvSpPr>
                  <p:cNvPr id="77610" name="Rectangle 810"/>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11" name="Rectangle 811"/>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12" name="Group 812"/>
                <p:cNvGrpSpPr>
                  <a:grpSpLocks/>
                </p:cNvGrpSpPr>
                <p:nvPr/>
              </p:nvGrpSpPr>
              <p:grpSpPr bwMode="auto">
                <a:xfrm>
                  <a:off x="70" y="35"/>
                  <a:ext cx="21" cy="9"/>
                  <a:chOff x="0" y="0"/>
                  <a:chExt cx="21" cy="9"/>
                </a:xfrm>
              </p:grpSpPr>
              <p:sp>
                <p:nvSpPr>
                  <p:cNvPr id="77613" name="Rectangle 813"/>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14" name="Rectangle 814"/>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15" name="Group 815"/>
                <p:cNvGrpSpPr>
                  <a:grpSpLocks/>
                </p:cNvGrpSpPr>
                <p:nvPr/>
              </p:nvGrpSpPr>
              <p:grpSpPr bwMode="auto">
                <a:xfrm>
                  <a:off x="101" y="35"/>
                  <a:ext cx="21" cy="9"/>
                  <a:chOff x="0" y="0"/>
                  <a:chExt cx="21" cy="9"/>
                </a:xfrm>
              </p:grpSpPr>
              <p:sp>
                <p:nvSpPr>
                  <p:cNvPr id="77616" name="Rectangle 816"/>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17" name="Rectangle 817"/>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18" name="Group 818"/>
                <p:cNvGrpSpPr>
                  <a:grpSpLocks/>
                </p:cNvGrpSpPr>
                <p:nvPr/>
              </p:nvGrpSpPr>
              <p:grpSpPr bwMode="auto">
                <a:xfrm>
                  <a:off x="39" y="51"/>
                  <a:ext cx="21" cy="10"/>
                  <a:chOff x="0" y="0"/>
                  <a:chExt cx="21" cy="10"/>
                </a:xfrm>
              </p:grpSpPr>
              <p:sp>
                <p:nvSpPr>
                  <p:cNvPr id="77619" name="Rectangle 819"/>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20" name="Rectangle 820"/>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21" name="Group 821"/>
                <p:cNvGrpSpPr>
                  <a:grpSpLocks/>
                </p:cNvGrpSpPr>
                <p:nvPr/>
              </p:nvGrpSpPr>
              <p:grpSpPr bwMode="auto">
                <a:xfrm>
                  <a:off x="70" y="51"/>
                  <a:ext cx="21" cy="10"/>
                  <a:chOff x="0" y="0"/>
                  <a:chExt cx="21" cy="10"/>
                </a:xfrm>
              </p:grpSpPr>
              <p:sp>
                <p:nvSpPr>
                  <p:cNvPr id="77622" name="Rectangle 822"/>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23" name="Rectangle 823"/>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24" name="Group 824"/>
                <p:cNvGrpSpPr>
                  <a:grpSpLocks/>
                </p:cNvGrpSpPr>
                <p:nvPr/>
              </p:nvGrpSpPr>
              <p:grpSpPr bwMode="auto">
                <a:xfrm>
                  <a:off x="101" y="51"/>
                  <a:ext cx="21" cy="10"/>
                  <a:chOff x="0" y="0"/>
                  <a:chExt cx="21" cy="10"/>
                </a:xfrm>
              </p:grpSpPr>
              <p:sp>
                <p:nvSpPr>
                  <p:cNvPr id="77625" name="Rectangle 825"/>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26" name="Rectangle 826"/>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27" name="Group 827"/>
                <p:cNvGrpSpPr>
                  <a:grpSpLocks/>
                </p:cNvGrpSpPr>
                <p:nvPr/>
              </p:nvGrpSpPr>
              <p:grpSpPr bwMode="auto">
                <a:xfrm>
                  <a:off x="2" y="44"/>
                  <a:ext cx="21" cy="10"/>
                  <a:chOff x="0" y="0"/>
                  <a:chExt cx="21" cy="10"/>
                </a:xfrm>
              </p:grpSpPr>
              <p:sp>
                <p:nvSpPr>
                  <p:cNvPr id="77628" name="Rectangle 828"/>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29" name="Rectangle 829"/>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30" name="Group 830"/>
                <p:cNvGrpSpPr>
                  <a:grpSpLocks/>
                </p:cNvGrpSpPr>
                <p:nvPr/>
              </p:nvGrpSpPr>
              <p:grpSpPr bwMode="auto">
                <a:xfrm>
                  <a:off x="2" y="19"/>
                  <a:ext cx="21" cy="9"/>
                  <a:chOff x="0" y="0"/>
                  <a:chExt cx="21" cy="9"/>
                </a:xfrm>
              </p:grpSpPr>
              <p:sp>
                <p:nvSpPr>
                  <p:cNvPr id="77631" name="Rectangle 831"/>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32" name="Rectangle 832"/>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33" name="Group 833"/>
                <p:cNvGrpSpPr>
                  <a:grpSpLocks/>
                </p:cNvGrpSpPr>
                <p:nvPr/>
              </p:nvGrpSpPr>
              <p:grpSpPr bwMode="auto">
                <a:xfrm>
                  <a:off x="137" y="44"/>
                  <a:ext cx="21" cy="10"/>
                  <a:chOff x="0" y="0"/>
                  <a:chExt cx="21" cy="10"/>
                </a:xfrm>
              </p:grpSpPr>
              <p:sp>
                <p:nvSpPr>
                  <p:cNvPr id="77634" name="Rectangle 834"/>
                  <p:cNvSpPr>
                    <a:spLocks/>
                  </p:cNvSpPr>
                  <p:nvPr/>
                </p:nvSpPr>
                <p:spPr bwMode="auto">
                  <a:xfrm>
                    <a:off x="0" y="0"/>
                    <a:ext cx="21" cy="10"/>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35" name="Rectangle 835"/>
                  <p:cNvSpPr>
                    <a:spLocks/>
                  </p:cNvSpPr>
                  <p:nvPr/>
                </p:nvSpPr>
                <p:spPr bwMode="auto">
                  <a:xfrm>
                    <a:off x="0" y="0"/>
                    <a:ext cx="19" cy="8"/>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77636" name="Group 836"/>
                <p:cNvGrpSpPr>
                  <a:grpSpLocks/>
                </p:cNvGrpSpPr>
                <p:nvPr/>
              </p:nvGrpSpPr>
              <p:grpSpPr bwMode="auto">
                <a:xfrm>
                  <a:off x="137" y="19"/>
                  <a:ext cx="21" cy="9"/>
                  <a:chOff x="0" y="0"/>
                  <a:chExt cx="21" cy="9"/>
                </a:xfrm>
              </p:grpSpPr>
              <p:sp>
                <p:nvSpPr>
                  <p:cNvPr id="77637" name="Rectangle 837"/>
                  <p:cNvSpPr>
                    <a:spLocks/>
                  </p:cNvSpPr>
                  <p:nvPr/>
                </p:nvSpPr>
                <p:spPr bwMode="auto">
                  <a:xfrm>
                    <a:off x="0" y="0"/>
                    <a:ext cx="21" cy="9"/>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77638" name="Rectangle 838"/>
                  <p:cNvSpPr>
                    <a:spLocks/>
                  </p:cNvSpPr>
                  <p:nvPr/>
                </p:nvSpPr>
                <p:spPr bwMode="auto">
                  <a:xfrm>
                    <a:off x="0" y="0"/>
                    <a:ext cx="19" cy="7"/>
                  </a:xfrm>
                  <a:prstGeom prst="rect">
                    <a:avLst/>
                  </a:prstGeom>
                  <a:solidFill>
                    <a:srgbClr val="A2C1FE"/>
                  </a:solidFill>
                  <a:ln w="12700">
                    <a:solidFill>
                      <a:srgbClr val="8080FF"/>
                    </a:solidFill>
                    <a:prstDash val="solid"/>
                    <a:miter lim="800000"/>
                    <a:headEnd type="none" w="med" len="med"/>
                    <a:tailEnd type="none" w="med" len="med"/>
                  </a:ln>
                </p:spPr>
                <p:txBody>
                  <a:bodyPr lIns="0" tIns="0" rIns="0" bIns="0">
                    <a:prstTxWarp prst="textNoShape">
                      <a:avLst/>
                    </a:prstTxWarp>
                  </a:bodyPr>
                  <a:lstStyle/>
                  <a:p>
                    <a:endParaRPr lang="en-US"/>
                  </a:p>
                </p:txBody>
              </p:sp>
            </p:grpSp>
          </p:grpSp>
        </p:grpSp>
        <p:grpSp>
          <p:nvGrpSpPr>
            <p:cNvPr id="77639" name="Group 839"/>
            <p:cNvGrpSpPr>
              <a:grpSpLocks/>
            </p:cNvGrpSpPr>
            <p:nvPr/>
          </p:nvGrpSpPr>
          <p:grpSpPr bwMode="auto">
            <a:xfrm>
              <a:off x="0" y="35"/>
              <a:ext cx="38" cy="78"/>
              <a:chOff x="0" y="0"/>
              <a:chExt cx="38" cy="78"/>
            </a:xfrm>
          </p:grpSpPr>
          <p:sp>
            <p:nvSpPr>
              <p:cNvPr id="77640" name="Line 840"/>
              <p:cNvSpPr>
                <a:spLocks noChangeShapeType="1"/>
              </p:cNvSpPr>
              <p:nvPr/>
            </p:nvSpPr>
            <p:spPr bwMode="auto">
              <a:xfrm>
                <a:off x="1" y="24"/>
                <a:ext cx="18" cy="12"/>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1" name="Line 841"/>
              <p:cNvSpPr>
                <a:spLocks noChangeShapeType="1"/>
              </p:cNvSpPr>
              <p:nvPr/>
            </p:nvSpPr>
            <p:spPr bwMode="auto">
              <a:xfrm>
                <a:off x="0" y="31"/>
                <a:ext cx="18" cy="11"/>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2" name="Line 842"/>
              <p:cNvSpPr>
                <a:spLocks noChangeShapeType="1"/>
              </p:cNvSpPr>
              <p:nvPr/>
            </p:nvSpPr>
            <p:spPr bwMode="auto">
              <a:xfrm>
                <a:off x="0" y="41"/>
                <a:ext cx="20" cy="5"/>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3" name="Line 843"/>
              <p:cNvSpPr>
                <a:spLocks noChangeShapeType="1"/>
              </p:cNvSpPr>
              <p:nvPr/>
            </p:nvSpPr>
            <p:spPr bwMode="auto">
              <a:xfrm>
                <a:off x="3" y="51"/>
                <a:ext cx="20" cy="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4" name="Line 844"/>
              <p:cNvSpPr>
                <a:spLocks noChangeShapeType="1"/>
              </p:cNvSpPr>
              <p:nvPr/>
            </p:nvSpPr>
            <p:spPr bwMode="auto">
              <a:xfrm rot="10800000" flipH="1">
                <a:off x="7" y="60"/>
                <a:ext cx="19" cy="1"/>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5" name="Line 845"/>
              <p:cNvSpPr>
                <a:spLocks noChangeShapeType="1"/>
              </p:cNvSpPr>
              <p:nvPr/>
            </p:nvSpPr>
            <p:spPr bwMode="auto">
              <a:xfrm rot="10800000" flipH="1">
                <a:off x="9" y="62"/>
                <a:ext cx="20" cy="4"/>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6" name="Line 846"/>
              <p:cNvSpPr>
                <a:spLocks noChangeShapeType="1"/>
              </p:cNvSpPr>
              <p:nvPr/>
            </p:nvSpPr>
            <p:spPr bwMode="auto">
              <a:xfrm>
                <a:off x="4" y="16"/>
                <a:ext cx="17" cy="16"/>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7" name="Line 847"/>
              <p:cNvSpPr>
                <a:spLocks noChangeShapeType="1"/>
              </p:cNvSpPr>
              <p:nvPr/>
            </p:nvSpPr>
            <p:spPr bwMode="auto">
              <a:xfrm>
                <a:off x="9" y="9"/>
                <a:ext cx="13" cy="19"/>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8" name="Line 848"/>
              <p:cNvSpPr>
                <a:spLocks noChangeShapeType="1"/>
              </p:cNvSpPr>
              <p:nvPr/>
            </p:nvSpPr>
            <p:spPr bwMode="auto">
              <a:xfrm>
                <a:off x="16" y="3"/>
                <a:ext cx="9" cy="2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49" name="Line 849"/>
              <p:cNvSpPr>
                <a:spLocks noChangeShapeType="1"/>
              </p:cNvSpPr>
              <p:nvPr/>
            </p:nvSpPr>
            <p:spPr bwMode="auto">
              <a:xfrm>
                <a:off x="26" y="0"/>
                <a:ext cx="2" cy="23"/>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50" name="Line 850"/>
              <p:cNvSpPr>
                <a:spLocks noChangeShapeType="1"/>
              </p:cNvSpPr>
              <p:nvPr/>
            </p:nvSpPr>
            <p:spPr bwMode="auto">
              <a:xfrm rot="10800000" flipH="1">
                <a:off x="16" y="65"/>
                <a:ext cx="18" cy="10"/>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sp>
            <p:nvSpPr>
              <p:cNvPr id="77651" name="Line 851"/>
              <p:cNvSpPr>
                <a:spLocks noChangeShapeType="1"/>
              </p:cNvSpPr>
              <p:nvPr/>
            </p:nvSpPr>
            <p:spPr bwMode="auto">
              <a:xfrm rot="10800000" flipH="1">
                <a:off x="26" y="64"/>
                <a:ext cx="12" cy="14"/>
              </a:xfrm>
              <a:prstGeom prst="line">
                <a:avLst/>
              </a:prstGeom>
              <a:noFill/>
              <a:ln w="12700">
                <a:solidFill>
                  <a:srgbClr val="400000"/>
                </a:solidFill>
                <a:prstDash val="solid"/>
                <a:round/>
                <a:headEnd type="none" w="med" len="med"/>
                <a:tailEnd type="none" w="med" len="med"/>
              </a:ln>
            </p:spPr>
            <p:txBody>
              <a:bodyPr>
                <a:prstTxWarp prst="textNoShape">
                  <a:avLst/>
                </a:prstTxWarp>
              </a:bodyPr>
              <a:lstStyle/>
              <a:p>
                <a:endParaRPr lang="en-US"/>
              </a:p>
            </p:txBody>
          </p:sp>
        </p:grpSp>
      </p:grpSp>
      <p:sp>
        <p:nvSpPr>
          <p:cNvPr id="77652" name="Rectangle 852"/>
          <p:cNvSpPr>
            <a:spLocks/>
          </p:cNvSpPr>
          <p:nvPr/>
        </p:nvSpPr>
        <p:spPr bwMode="auto">
          <a:xfrm>
            <a:off x="4351338" y="2844800"/>
            <a:ext cx="512762" cy="215900"/>
          </a:xfrm>
          <a:prstGeom prst="rect">
            <a:avLst/>
          </a:prstGeom>
          <a:noFill/>
          <a:ln w="12700">
            <a:noFill/>
            <a:miter lim="800000"/>
            <a:headEnd type="none" w="med" len="med"/>
            <a:tailEnd type="none" w="med" len="med"/>
          </a:ln>
        </p:spPr>
        <p:txBody>
          <a:bodyPr wrap="none" lIns="0" tIns="0" rIns="0" bIns="0">
            <a:prstTxWarp prst="textNoShape">
              <a:avLst/>
            </a:prstTxWarp>
            <a:spAutoFit/>
          </a:bodyPr>
          <a:lstStyle/>
          <a:p>
            <a:r>
              <a:rPr lang="en-US" sz="1500" b="1">
                <a:solidFill>
                  <a:srgbClr val="000000"/>
                </a:solidFill>
                <a:ea typeface="Arial" pitchFamily="-107" charset="0"/>
                <a:cs typeface="Arial" pitchFamily="-107" charset="0"/>
              </a:rPr>
              <a:t>DATA</a:t>
            </a:r>
          </a:p>
        </p:txBody>
      </p:sp>
      <p:sp>
        <p:nvSpPr>
          <p:cNvPr id="77653" name="Line 853"/>
          <p:cNvSpPr>
            <a:spLocks noChangeShapeType="1"/>
          </p:cNvSpPr>
          <p:nvPr/>
        </p:nvSpPr>
        <p:spPr bwMode="auto">
          <a:xfrm rot="10800000" flipH="1">
            <a:off x="3557588" y="3414713"/>
            <a:ext cx="1587" cy="633412"/>
          </a:xfrm>
          <a:prstGeom prst="line">
            <a:avLst/>
          </a:prstGeom>
          <a:noFill/>
          <a:ln w="12700">
            <a:solidFill>
              <a:srgbClr val="FFFFFF"/>
            </a:solidFill>
            <a:prstDash val="dash"/>
            <a:round/>
            <a:headEnd type="none" w="med" len="med"/>
            <a:tailEnd type="triangle" w="med" len="med"/>
          </a:ln>
        </p:spPr>
        <p:txBody>
          <a:bodyPr>
            <a:prstTxWarp prst="textNoShape">
              <a:avLst/>
            </a:prstTxWarp>
          </a:bodyPr>
          <a:lstStyle/>
          <a:p>
            <a:endParaRPr lang="en-US"/>
          </a:p>
        </p:txBody>
      </p:sp>
      <p:sp>
        <p:nvSpPr>
          <p:cNvPr id="77654" name="Line 854"/>
          <p:cNvSpPr>
            <a:spLocks noChangeShapeType="1"/>
          </p:cNvSpPr>
          <p:nvPr/>
        </p:nvSpPr>
        <p:spPr bwMode="auto">
          <a:xfrm rot="10800000" flipH="1">
            <a:off x="3686175" y="3414713"/>
            <a:ext cx="1588" cy="633412"/>
          </a:xfrm>
          <a:prstGeom prst="line">
            <a:avLst/>
          </a:prstGeom>
          <a:noFill/>
          <a:ln w="12700">
            <a:solidFill>
              <a:srgbClr val="FFFFFF"/>
            </a:solidFill>
            <a:prstDash val="dash"/>
            <a:round/>
            <a:headEnd type="none" w="med" len="med"/>
            <a:tailEnd type="triangle" w="med" len="med"/>
          </a:ln>
        </p:spPr>
        <p:txBody>
          <a:bodyPr>
            <a:prstTxWarp prst="textNoShape">
              <a:avLst/>
            </a:prstTxWarp>
          </a:bodyPr>
          <a:lstStyle/>
          <a:p>
            <a:endParaRPr lang="en-US"/>
          </a:p>
        </p:txBody>
      </p:sp>
      <p:sp>
        <p:nvSpPr>
          <p:cNvPr id="77655" name="Line 855"/>
          <p:cNvSpPr>
            <a:spLocks noChangeShapeType="1"/>
          </p:cNvSpPr>
          <p:nvPr/>
        </p:nvSpPr>
        <p:spPr bwMode="auto">
          <a:xfrm rot="10800000" flipH="1">
            <a:off x="3817938" y="3414713"/>
            <a:ext cx="1587" cy="636587"/>
          </a:xfrm>
          <a:prstGeom prst="line">
            <a:avLst/>
          </a:prstGeom>
          <a:noFill/>
          <a:ln w="12700">
            <a:solidFill>
              <a:srgbClr val="FFFFFF"/>
            </a:solidFill>
            <a:prstDash val="dash"/>
            <a:round/>
            <a:headEnd type="none" w="med" len="med"/>
            <a:tailEnd type="triangle" w="med" len="med"/>
          </a:ln>
        </p:spPr>
        <p:txBody>
          <a:bodyPr>
            <a:prstTxWarp prst="textNoShape">
              <a:avLst/>
            </a:prstTxWarp>
          </a:bodyPr>
          <a:lstStyle/>
          <a:p>
            <a:endParaRPr lang="en-US"/>
          </a:p>
        </p:txBody>
      </p:sp>
      <p:sp>
        <p:nvSpPr>
          <p:cNvPr id="77656" name="Line 856"/>
          <p:cNvSpPr>
            <a:spLocks noChangeShapeType="1"/>
          </p:cNvSpPr>
          <p:nvPr/>
        </p:nvSpPr>
        <p:spPr bwMode="auto">
          <a:xfrm rot="10800000" flipH="1">
            <a:off x="3956050" y="3414713"/>
            <a:ext cx="1588" cy="633412"/>
          </a:xfrm>
          <a:prstGeom prst="line">
            <a:avLst/>
          </a:prstGeom>
          <a:noFill/>
          <a:ln w="12700">
            <a:solidFill>
              <a:srgbClr val="FFFFFF"/>
            </a:solidFill>
            <a:prstDash val="dash"/>
            <a:round/>
            <a:headEnd type="none" w="med" len="med"/>
            <a:tailEnd type="triangle" w="med" len="med"/>
          </a:ln>
        </p:spPr>
        <p:txBody>
          <a:bodyPr>
            <a:prstTxWarp prst="textNoShape">
              <a:avLst/>
            </a:prstTxWarp>
          </a:bodyPr>
          <a:lstStyle/>
          <a:p>
            <a:endParaRPr lang="en-US"/>
          </a:p>
        </p:txBody>
      </p:sp>
      <p:sp>
        <p:nvSpPr>
          <p:cNvPr id="77657" name="Line 857"/>
          <p:cNvSpPr>
            <a:spLocks noChangeShapeType="1"/>
          </p:cNvSpPr>
          <p:nvPr/>
        </p:nvSpPr>
        <p:spPr bwMode="auto">
          <a:xfrm rot="10800000" flipH="1">
            <a:off x="4083050" y="3414713"/>
            <a:ext cx="1588" cy="636587"/>
          </a:xfrm>
          <a:prstGeom prst="line">
            <a:avLst/>
          </a:prstGeom>
          <a:noFill/>
          <a:ln w="12700">
            <a:solidFill>
              <a:srgbClr val="FFFFFF"/>
            </a:solidFill>
            <a:prstDash val="dash"/>
            <a:round/>
            <a:headEnd type="none" w="med" len="med"/>
            <a:tailEnd type="triangle" w="med" len="med"/>
          </a:ln>
        </p:spPr>
        <p:txBody>
          <a:bodyPr>
            <a:prstTxWarp prst="textNoShape">
              <a:avLst/>
            </a:prstTxWarp>
          </a:bodyPr>
          <a:lstStyle/>
          <a:p>
            <a:endParaRPr lang="en-US"/>
          </a:p>
        </p:txBody>
      </p:sp>
      <p:sp>
        <p:nvSpPr>
          <p:cNvPr id="77658" name="Rectangle 858"/>
          <p:cNvSpPr>
            <a:spLocks/>
          </p:cNvSpPr>
          <p:nvPr/>
        </p:nvSpPr>
        <p:spPr bwMode="auto">
          <a:xfrm>
            <a:off x="2524125" y="2735263"/>
            <a:ext cx="20638" cy="995362"/>
          </a:xfrm>
          <a:prstGeom prst="rect">
            <a:avLst/>
          </a:prstGeom>
          <a:solidFill>
            <a:srgbClr val="000000"/>
          </a:solidFill>
          <a:ln w="12700">
            <a:noFill/>
            <a:miter lim="800000"/>
            <a:headEnd type="none" w="med" len="med"/>
            <a:tailEnd type="none" w="med" len="med"/>
          </a:ln>
        </p:spPr>
        <p:txBody>
          <a:bodyPr lIns="0" tIns="0" rIns="0" bIns="0">
            <a:prstTxWarp prst="textNoShape">
              <a:avLst/>
            </a:prstTxWarp>
          </a:bodyPr>
          <a:lstStyle/>
          <a:p>
            <a:endParaRPr lang="en-US"/>
          </a:p>
        </p:txBody>
      </p:sp>
    </p:spTree>
    <p:extLst>
      <p:ext uri="{BB962C8B-B14F-4D97-AF65-F5344CB8AC3E}">
        <p14:creationId xmlns:p14="http://schemas.microsoft.com/office/powerpoint/2010/main" val="247259450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33" name="Group 5"/>
          <p:cNvGrpSpPr>
            <a:grpSpLocks/>
          </p:cNvGrpSpPr>
          <p:nvPr/>
        </p:nvGrpSpPr>
        <p:grpSpPr bwMode="auto">
          <a:xfrm>
            <a:off x="406400" y="2290763"/>
            <a:ext cx="3092450" cy="1417637"/>
            <a:chOff x="256" y="1443"/>
            <a:chExt cx="1948" cy="893"/>
          </a:xfrm>
        </p:grpSpPr>
        <p:sp>
          <p:nvSpPr>
            <p:cNvPr id="22707" name="Text Box 6"/>
            <p:cNvSpPr txBox="1">
              <a:spLocks noChangeArrowheads="1"/>
            </p:cNvSpPr>
            <p:nvPr/>
          </p:nvSpPr>
          <p:spPr bwMode="auto">
            <a:xfrm>
              <a:off x="256" y="1885"/>
              <a:ext cx="1948" cy="4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lnSpc>
                  <a:spcPct val="85000"/>
                </a:lnSpc>
                <a:defRPr/>
              </a:pPr>
              <a:r>
                <a:rPr lang="en-US" sz="1600" i="1"/>
                <a:t>data, TV transmitted at different </a:t>
              </a:r>
            </a:p>
            <a:p>
              <a:pPr algn="r">
                <a:lnSpc>
                  <a:spcPct val="85000"/>
                </a:lnSpc>
                <a:defRPr/>
              </a:pPr>
              <a:r>
                <a:rPr lang="en-US" sz="1600" i="1"/>
                <a:t>frequencies over </a:t>
              </a:r>
              <a:r>
                <a:rPr lang="en-US" sz="1600" i="1">
                  <a:solidFill>
                    <a:srgbClr val="CC0000"/>
                  </a:solidFill>
                </a:rPr>
                <a:t>shared </a:t>
              </a:r>
              <a:r>
                <a:rPr lang="en-US" sz="1600" i="1"/>
                <a:t>cable </a:t>
              </a:r>
            </a:p>
            <a:p>
              <a:pPr algn="r">
                <a:lnSpc>
                  <a:spcPct val="85000"/>
                </a:lnSpc>
                <a:defRPr/>
              </a:pPr>
              <a:r>
                <a:rPr lang="en-US" sz="1600" i="1"/>
                <a:t>distribution network</a:t>
              </a:r>
            </a:p>
          </p:txBody>
        </p:sp>
        <p:sp>
          <p:nvSpPr>
            <p:cNvPr id="22708" name="Line 7"/>
            <p:cNvSpPr>
              <a:spLocks noChangeShapeType="1"/>
            </p:cNvSpPr>
            <p:nvPr/>
          </p:nvSpPr>
          <p:spPr bwMode="auto">
            <a:xfrm flipV="1">
              <a:off x="1452" y="1443"/>
              <a:ext cx="282" cy="476"/>
            </a:xfrm>
            <a:prstGeom prst="line">
              <a:avLst/>
            </a:prstGeom>
            <a:noFill/>
            <a:ln w="952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22532" name="Rectangle 9"/>
          <p:cNvSpPr>
            <a:spLocks noChangeArrowheads="1"/>
          </p:cNvSpPr>
          <p:nvPr/>
        </p:nvSpPr>
        <p:spPr bwMode="auto">
          <a:xfrm>
            <a:off x="657225" y="1651000"/>
            <a:ext cx="1793875" cy="925513"/>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372" name="Line 7"/>
          <p:cNvSpPr>
            <a:spLocks noChangeShapeType="1"/>
          </p:cNvSpPr>
          <p:nvPr/>
        </p:nvSpPr>
        <p:spPr bwMode="auto">
          <a:xfrm flipV="1">
            <a:off x="958850" y="2201863"/>
            <a:ext cx="365125" cy="15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58373" name="Text Box 39"/>
          <p:cNvSpPr txBox="1">
            <a:spLocks noChangeArrowheads="1"/>
          </p:cNvSpPr>
          <p:nvPr/>
        </p:nvSpPr>
        <p:spPr bwMode="auto">
          <a:xfrm>
            <a:off x="1120775" y="2352675"/>
            <a:ext cx="774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en-US" sz="1400"/>
              <a:t>cable</a:t>
            </a:r>
          </a:p>
          <a:p>
            <a:pPr algn="ctr">
              <a:lnSpc>
                <a:spcPct val="80000"/>
              </a:lnSpc>
            </a:pPr>
            <a:r>
              <a:rPr lang="en-US" sz="1400"/>
              <a:t>modem</a:t>
            </a:r>
          </a:p>
        </p:txBody>
      </p:sp>
      <p:sp>
        <p:nvSpPr>
          <p:cNvPr id="58374" name="Text Box 41"/>
          <p:cNvSpPr txBox="1">
            <a:spLocks noChangeArrowheads="1"/>
          </p:cNvSpPr>
          <p:nvPr/>
        </p:nvSpPr>
        <p:spPr bwMode="auto">
          <a:xfrm>
            <a:off x="1787525" y="2354263"/>
            <a:ext cx="7064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en-US" sz="1400"/>
              <a:t>splitter</a:t>
            </a:r>
          </a:p>
        </p:txBody>
      </p:sp>
      <p:grpSp>
        <p:nvGrpSpPr>
          <p:cNvPr id="58375" name="Group 13"/>
          <p:cNvGrpSpPr>
            <a:grpSpLocks/>
          </p:cNvGrpSpPr>
          <p:nvPr/>
        </p:nvGrpSpPr>
        <p:grpSpPr bwMode="auto">
          <a:xfrm>
            <a:off x="1304925" y="2078038"/>
            <a:ext cx="614363" cy="220662"/>
            <a:chOff x="322" y="890"/>
            <a:chExt cx="872" cy="339"/>
          </a:xfrm>
        </p:grpSpPr>
        <p:sp>
          <p:nvSpPr>
            <p:cNvPr id="22701" name="Rectangle 14"/>
            <p:cNvSpPr>
              <a:spLocks noChangeArrowheads="1"/>
            </p:cNvSpPr>
            <p:nvPr/>
          </p:nvSpPr>
          <p:spPr bwMode="auto">
            <a:xfrm>
              <a:off x="322" y="1005"/>
              <a:ext cx="872" cy="22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702" name="Rectangle 15"/>
            <p:cNvSpPr>
              <a:spLocks noChangeArrowheads="1"/>
            </p:cNvSpPr>
            <p:nvPr/>
          </p:nvSpPr>
          <p:spPr bwMode="auto">
            <a:xfrm>
              <a:off x="394" y="1073"/>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703" name="Rectangle 16"/>
            <p:cNvSpPr>
              <a:spLocks noChangeArrowheads="1"/>
            </p:cNvSpPr>
            <p:nvPr/>
          </p:nvSpPr>
          <p:spPr bwMode="auto">
            <a:xfrm>
              <a:off x="466" y="1073"/>
              <a:ext cx="56" cy="56"/>
            </a:xfrm>
            <a:prstGeom prst="rect">
              <a:avLst/>
            </a:prstGeom>
            <a:solidFill>
              <a:srgbClr val="33CC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704" name="Rectangle 17"/>
            <p:cNvSpPr>
              <a:spLocks noChangeArrowheads="1"/>
            </p:cNvSpPr>
            <p:nvPr/>
          </p:nvSpPr>
          <p:spPr bwMode="auto">
            <a:xfrm>
              <a:off x="541" y="1070"/>
              <a:ext cx="56"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705" name="Rectangle 18"/>
            <p:cNvSpPr>
              <a:spLocks noChangeArrowheads="1"/>
            </p:cNvSpPr>
            <p:nvPr/>
          </p:nvSpPr>
          <p:spPr bwMode="auto">
            <a:xfrm>
              <a:off x="615" y="1070"/>
              <a:ext cx="56"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45" name="AutoShape 19"/>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2537" name="AutoShape 21"/>
          <p:cNvSpPr>
            <a:spLocks noChangeArrowheads="1"/>
          </p:cNvSpPr>
          <p:nvPr/>
        </p:nvSpPr>
        <p:spPr bwMode="auto">
          <a:xfrm>
            <a:off x="419100" y="1239838"/>
            <a:ext cx="2268538" cy="468312"/>
          </a:xfrm>
          <a:prstGeom prst="triangle">
            <a:avLst>
              <a:gd name="adj" fmla="val 50000"/>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538" name="Rectangle 22"/>
          <p:cNvSpPr>
            <a:spLocks noChangeArrowheads="1"/>
          </p:cNvSpPr>
          <p:nvPr/>
        </p:nvSpPr>
        <p:spPr bwMode="auto">
          <a:xfrm>
            <a:off x="2035175" y="2139950"/>
            <a:ext cx="166688" cy="144463"/>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378" name="Freeform 23"/>
          <p:cNvSpPr>
            <a:spLocks/>
          </p:cNvSpPr>
          <p:nvPr/>
        </p:nvSpPr>
        <p:spPr bwMode="auto">
          <a:xfrm>
            <a:off x="1644650" y="1695450"/>
            <a:ext cx="479425" cy="434975"/>
          </a:xfrm>
          <a:custGeom>
            <a:avLst/>
            <a:gdLst>
              <a:gd name="T0" fmla="*/ 2147483647 w 381"/>
              <a:gd name="T1" fmla="*/ 2147483647 h 274"/>
              <a:gd name="T2" fmla="*/ 2147483647 w 381"/>
              <a:gd name="T3" fmla="*/ 2147483647 h 274"/>
              <a:gd name="T4" fmla="*/ 0 w 381"/>
              <a:gd name="T5" fmla="*/ 0 h 274"/>
              <a:gd name="T6" fmla="*/ 0 60000 65536"/>
              <a:gd name="T7" fmla="*/ 0 60000 65536"/>
              <a:gd name="T8" fmla="*/ 0 60000 65536"/>
            </a:gdLst>
            <a:ahLst/>
            <a:cxnLst>
              <a:cxn ang="T6">
                <a:pos x="T0" y="T1"/>
              </a:cxn>
              <a:cxn ang="T7">
                <a:pos x="T2" y="T3"/>
              </a:cxn>
              <a:cxn ang="T8">
                <a:pos x="T4" y="T5"/>
              </a:cxn>
            </a:cxnLst>
            <a:rect l="0" t="0" r="r" b="b"/>
            <a:pathLst>
              <a:path w="381" h="274">
                <a:moveTo>
                  <a:pt x="381" y="274"/>
                </a:moveTo>
                <a:lnTo>
                  <a:pt x="381" y="130"/>
                </a:lnTo>
                <a:lnTo>
                  <a:pt x="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540" name="Line 24"/>
          <p:cNvSpPr>
            <a:spLocks noChangeShapeType="1"/>
          </p:cNvSpPr>
          <p:nvPr/>
        </p:nvSpPr>
        <p:spPr bwMode="auto">
          <a:xfrm flipH="1">
            <a:off x="1943100" y="2201863"/>
            <a:ext cx="23971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pic>
        <p:nvPicPr>
          <p:cNvPr id="58380" name="Picture 25" descr="tv"/>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00150" y="1355725"/>
            <a:ext cx="755650" cy="67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8381" name="Group 26"/>
          <p:cNvGrpSpPr>
            <a:grpSpLocks/>
          </p:cNvGrpSpPr>
          <p:nvPr/>
        </p:nvGrpSpPr>
        <p:grpSpPr bwMode="auto">
          <a:xfrm>
            <a:off x="2676525" y="1470025"/>
            <a:ext cx="850900" cy="527050"/>
            <a:chOff x="-490" y="1664"/>
            <a:chExt cx="1429" cy="842"/>
          </a:xfrm>
        </p:grpSpPr>
        <p:sp>
          <p:nvSpPr>
            <p:cNvPr id="22685" name="AutoShape 27"/>
            <p:cNvSpPr>
              <a:spLocks noChangeArrowheads="1"/>
            </p:cNvSpPr>
            <p:nvPr/>
          </p:nvSpPr>
          <p:spPr bwMode="auto">
            <a:xfrm>
              <a:off x="-490" y="1664"/>
              <a:ext cx="1429" cy="294"/>
            </a:xfrm>
            <a:prstGeom prst="triangle">
              <a:avLst>
                <a:gd name="adj" fmla="val 50000"/>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58525" name="Group 28"/>
            <p:cNvGrpSpPr>
              <a:grpSpLocks/>
            </p:cNvGrpSpPr>
            <p:nvPr/>
          </p:nvGrpSpPr>
          <p:grpSpPr bwMode="auto">
            <a:xfrm>
              <a:off x="-427" y="1737"/>
              <a:ext cx="1217" cy="769"/>
              <a:chOff x="-427" y="1737"/>
              <a:chExt cx="1217" cy="769"/>
            </a:xfrm>
          </p:grpSpPr>
          <p:sp>
            <p:nvSpPr>
              <p:cNvPr id="22687" name="Rectangle 29"/>
              <p:cNvSpPr>
                <a:spLocks noChangeArrowheads="1"/>
              </p:cNvSpPr>
              <p:nvPr/>
            </p:nvSpPr>
            <p:spPr bwMode="auto">
              <a:xfrm>
                <a:off x="-338" y="1923"/>
                <a:ext cx="1128" cy="583"/>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27" name="Line 7"/>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58528" name="Group 31"/>
              <p:cNvGrpSpPr>
                <a:grpSpLocks/>
              </p:cNvGrpSpPr>
              <p:nvPr/>
            </p:nvGrpSpPr>
            <p:grpSpPr bwMode="auto">
              <a:xfrm>
                <a:off x="68" y="2192"/>
                <a:ext cx="387" cy="139"/>
                <a:chOff x="322" y="890"/>
                <a:chExt cx="872" cy="339"/>
              </a:xfrm>
            </p:grpSpPr>
            <p:sp>
              <p:nvSpPr>
                <p:cNvPr id="22695" name="Rectangle 32"/>
                <p:cNvSpPr>
                  <a:spLocks noChangeArrowheads="1"/>
                </p:cNvSpPr>
                <p:nvPr/>
              </p:nvSpPr>
              <p:spPr bwMode="auto">
                <a:xfrm>
                  <a:off x="320" y="1000"/>
                  <a:ext cx="871" cy="22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96" name="Rectangle 33"/>
                <p:cNvSpPr>
                  <a:spLocks noChangeArrowheads="1"/>
                </p:cNvSpPr>
                <p:nvPr/>
              </p:nvSpPr>
              <p:spPr bwMode="auto">
                <a:xfrm>
                  <a:off x="392" y="1074"/>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97" name="Rectangle 34"/>
                <p:cNvSpPr>
                  <a:spLocks noChangeArrowheads="1"/>
                </p:cNvSpPr>
                <p:nvPr/>
              </p:nvSpPr>
              <p:spPr bwMode="auto">
                <a:xfrm>
                  <a:off x="464" y="1074"/>
                  <a:ext cx="54" cy="56"/>
                </a:xfrm>
                <a:prstGeom prst="rect">
                  <a:avLst/>
                </a:prstGeom>
                <a:solidFill>
                  <a:srgbClr val="33CC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98" name="Rectangle 35"/>
                <p:cNvSpPr>
                  <a:spLocks noChangeArrowheads="1"/>
                </p:cNvSpPr>
                <p:nvPr/>
              </p:nvSpPr>
              <p:spPr bwMode="auto">
                <a:xfrm>
                  <a:off x="536" y="1068"/>
                  <a:ext cx="60"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99" name="Rectangle 36"/>
                <p:cNvSpPr>
                  <a:spLocks noChangeArrowheads="1"/>
                </p:cNvSpPr>
                <p:nvPr/>
              </p:nvSpPr>
              <p:spPr bwMode="auto">
                <a:xfrm>
                  <a:off x="615" y="1068"/>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39" name="AutoShape 37"/>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pic>
            <p:nvPicPr>
              <p:cNvPr id="58529" name="Picture 38" descr="desktop_computer_stylized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91" name="Rectangle 39"/>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31" name="Freeform 40"/>
              <p:cNvSpPr>
                <a:spLocks/>
              </p:cNvSpPr>
              <p:nvPr/>
            </p:nvSpPr>
            <p:spPr bwMode="auto">
              <a:xfrm>
                <a:off x="282" y="1951"/>
                <a:ext cx="302" cy="274"/>
              </a:xfrm>
              <a:custGeom>
                <a:avLst/>
                <a:gdLst>
                  <a:gd name="T0" fmla="*/ 119 w 381"/>
                  <a:gd name="T1" fmla="*/ 274 h 274"/>
                  <a:gd name="T2" fmla="*/ 119 w 381"/>
                  <a:gd name="T3" fmla="*/ 130 h 274"/>
                  <a:gd name="T4" fmla="*/ 0 w 381"/>
                  <a:gd name="T5" fmla="*/ 0 h 274"/>
                  <a:gd name="T6" fmla="*/ 0 60000 65536"/>
                  <a:gd name="T7" fmla="*/ 0 60000 65536"/>
                  <a:gd name="T8" fmla="*/ 0 60000 65536"/>
                </a:gdLst>
                <a:ahLst/>
                <a:cxnLst>
                  <a:cxn ang="T6">
                    <a:pos x="T0" y="T1"/>
                  </a:cxn>
                  <a:cxn ang="T7">
                    <a:pos x="T2" y="T3"/>
                  </a:cxn>
                  <a:cxn ang="T8">
                    <a:pos x="T4" y="T5"/>
                  </a:cxn>
                </a:cxnLst>
                <a:rect l="0" t="0" r="r" b="b"/>
                <a:pathLst>
                  <a:path w="381" h="274">
                    <a:moveTo>
                      <a:pt x="381" y="274"/>
                    </a:moveTo>
                    <a:lnTo>
                      <a:pt x="381" y="130"/>
                    </a:lnTo>
                    <a:lnTo>
                      <a:pt x="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693" name="Line 41"/>
              <p:cNvSpPr>
                <a:spLocks noChangeShapeType="1"/>
              </p:cNvSpPr>
              <p:nvPr/>
            </p:nvSpPr>
            <p:spPr bwMode="auto">
              <a:xfrm flipH="1">
                <a:off x="470" y="2270"/>
                <a:ext cx="15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pic>
            <p:nvPicPr>
              <p:cNvPr id="58533" name="Picture 42" descr="t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58382" name="Group 43"/>
          <p:cNvGrpSpPr>
            <a:grpSpLocks/>
          </p:cNvGrpSpPr>
          <p:nvPr/>
        </p:nvGrpSpPr>
        <p:grpSpPr bwMode="auto">
          <a:xfrm>
            <a:off x="3578225" y="1463675"/>
            <a:ext cx="850900" cy="527050"/>
            <a:chOff x="-490" y="1664"/>
            <a:chExt cx="1429" cy="842"/>
          </a:xfrm>
        </p:grpSpPr>
        <p:sp>
          <p:nvSpPr>
            <p:cNvPr id="22669" name="AutoShape 44"/>
            <p:cNvSpPr>
              <a:spLocks noChangeArrowheads="1"/>
            </p:cNvSpPr>
            <p:nvPr/>
          </p:nvSpPr>
          <p:spPr bwMode="auto">
            <a:xfrm>
              <a:off x="-490" y="1664"/>
              <a:ext cx="1429" cy="294"/>
            </a:xfrm>
            <a:prstGeom prst="triangle">
              <a:avLst>
                <a:gd name="adj" fmla="val 50000"/>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58509" name="Group 45"/>
            <p:cNvGrpSpPr>
              <a:grpSpLocks/>
            </p:cNvGrpSpPr>
            <p:nvPr/>
          </p:nvGrpSpPr>
          <p:grpSpPr bwMode="auto">
            <a:xfrm>
              <a:off x="-427" y="1737"/>
              <a:ext cx="1217" cy="769"/>
              <a:chOff x="-427" y="1737"/>
              <a:chExt cx="1217" cy="769"/>
            </a:xfrm>
          </p:grpSpPr>
          <p:sp>
            <p:nvSpPr>
              <p:cNvPr id="22671" name="Rectangle 46"/>
              <p:cNvSpPr>
                <a:spLocks noChangeArrowheads="1"/>
              </p:cNvSpPr>
              <p:nvPr/>
            </p:nvSpPr>
            <p:spPr bwMode="auto">
              <a:xfrm>
                <a:off x="-338" y="1923"/>
                <a:ext cx="1128" cy="583"/>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11" name="Line 7"/>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58512" name="Group 48"/>
              <p:cNvGrpSpPr>
                <a:grpSpLocks/>
              </p:cNvGrpSpPr>
              <p:nvPr/>
            </p:nvGrpSpPr>
            <p:grpSpPr bwMode="auto">
              <a:xfrm>
                <a:off x="68" y="2192"/>
                <a:ext cx="387" cy="139"/>
                <a:chOff x="322" y="890"/>
                <a:chExt cx="872" cy="339"/>
              </a:xfrm>
            </p:grpSpPr>
            <p:sp>
              <p:nvSpPr>
                <p:cNvPr id="22679" name="Rectangle 49"/>
                <p:cNvSpPr>
                  <a:spLocks noChangeArrowheads="1"/>
                </p:cNvSpPr>
                <p:nvPr/>
              </p:nvSpPr>
              <p:spPr bwMode="auto">
                <a:xfrm>
                  <a:off x="320" y="1000"/>
                  <a:ext cx="871" cy="22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80" name="Rectangle 50"/>
                <p:cNvSpPr>
                  <a:spLocks noChangeArrowheads="1"/>
                </p:cNvSpPr>
                <p:nvPr/>
              </p:nvSpPr>
              <p:spPr bwMode="auto">
                <a:xfrm>
                  <a:off x="392" y="1074"/>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81" name="Rectangle 51"/>
                <p:cNvSpPr>
                  <a:spLocks noChangeArrowheads="1"/>
                </p:cNvSpPr>
                <p:nvPr/>
              </p:nvSpPr>
              <p:spPr bwMode="auto">
                <a:xfrm>
                  <a:off x="464" y="1074"/>
                  <a:ext cx="54" cy="56"/>
                </a:xfrm>
                <a:prstGeom prst="rect">
                  <a:avLst/>
                </a:prstGeom>
                <a:solidFill>
                  <a:srgbClr val="33CC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82" name="Rectangle 52"/>
                <p:cNvSpPr>
                  <a:spLocks noChangeArrowheads="1"/>
                </p:cNvSpPr>
                <p:nvPr/>
              </p:nvSpPr>
              <p:spPr bwMode="auto">
                <a:xfrm>
                  <a:off x="536" y="1068"/>
                  <a:ext cx="60"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83" name="Rectangle 53"/>
                <p:cNvSpPr>
                  <a:spLocks noChangeArrowheads="1"/>
                </p:cNvSpPr>
                <p:nvPr/>
              </p:nvSpPr>
              <p:spPr bwMode="auto">
                <a:xfrm>
                  <a:off x="615" y="1068"/>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23" name="AutoShape 54"/>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pic>
            <p:nvPicPr>
              <p:cNvPr id="58513" name="Picture 55" descr="desktop_computer_stylized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75" name="Rectangle 56"/>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15" name="Freeform 57"/>
              <p:cNvSpPr>
                <a:spLocks/>
              </p:cNvSpPr>
              <p:nvPr/>
            </p:nvSpPr>
            <p:spPr bwMode="auto">
              <a:xfrm>
                <a:off x="282" y="1951"/>
                <a:ext cx="302" cy="274"/>
              </a:xfrm>
              <a:custGeom>
                <a:avLst/>
                <a:gdLst>
                  <a:gd name="T0" fmla="*/ 119 w 381"/>
                  <a:gd name="T1" fmla="*/ 274 h 274"/>
                  <a:gd name="T2" fmla="*/ 119 w 381"/>
                  <a:gd name="T3" fmla="*/ 130 h 274"/>
                  <a:gd name="T4" fmla="*/ 0 w 381"/>
                  <a:gd name="T5" fmla="*/ 0 h 274"/>
                  <a:gd name="T6" fmla="*/ 0 60000 65536"/>
                  <a:gd name="T7" fmla="*/ 0 60000 65536"/>
                  <a:gd name="T8" fmla="*/ 0 60000 65536"/>
                </a:gdLst>
                <a:ahLst/>
                <a:cxnLst>
                  <a:cxn ang="T6">
                    <a:pos x="T0" y="T1"/>
                  </a:cxn>
                  <a:cxn ang="T7">
                    <a:pos x="T2" y="T3"/>
                  </a:cxn>
                  <a:cxn ang="T8">
                    <a:pos x="T4" y="T5"/>
                  </a:cxn>
                </a:cxnLst>
                <a:rect l="0" t="0" r="r" b="b"/>
                <a:pathLst>
                  <a:path w="381" h="274">
                    <a:moveTo>
                      <a:pt x="381" y="274"/>
                    </a:moveTo>
                    <a:lnTo>
                      <a:pt x="381" y="130"/>
                    </a:lnTo>
                    <a:lnTo>
                      <a:pt x="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677" name="Line 58"/>
              <p:cNvSpPr>
                <a:spLocks noChangeShapeType="1"/>
              </p:cNvSpPr>
              <p:nvPr/>
            </p:nvSpPr>
            <p:spPr bwMode="auto">
              <a:xfrm flipH="1">
                <a:off x="470" y="2270"/>
                <a:ext cx="15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pic>
            <p:nvPicPr>
              <p:cNvPr id="58517" name="Picture 59" descr="t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58383" name="Group 60"/>
          <p:cNvGrpSpPr>
            <a:grpSpLocks/>
          </p:cNvGrpSpPr>
          <p:nvPr/>
        </p:nvGrpSpPr>
        <p:grpSpPr bwMode="auto">
          <a:xfrm>
            <a:off x="2763838" y="2309813"/>
            <a:ext cx="850900" cy="527050"/>
            <a:chOff x="-490" y="1664"/>
            <a:chExt cx="1429" cy="842"/>
          </a:xfrm>
        </p:grpSpPr>
        <p:sp>
          <p:nvSpPr>
            <p:cNvPr id="22653" name="AutoShape 61"/>
            <p:cNvSpPr>
              <a:spLocks noChangeArrowheads="1"/>
            </p:cNvSpPr>
            <p:nvPr/>
          </p:nvSpPr>
          <p:spPr bwMode="auto">
            <a:xfrm>
              <a:off x="-490" y="1664"/>
              <a:ext cx="1429" cy="294"/>
            </a:xfrm>
            <a:prstGeom prst="triangle">
              <a:avLst>
                <a:gd name="adj" fmla="val 50000"/>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58493" name="Group 62"/>
            <p:cNvGrpSpPr>
              <a:grpSpLocks/>
            </p:cNvGrpSpPr>
            <p:nvPr/>
          </p:nvGrpSpPr>
          <p:grpSpPr bwMode="auto">
            <a:xfrm>
              <a:off x="-427" y="1737"/>
              <a:ext cx="1217" cy="769"/>
              <a:chOff x="-427" y="1737"/>
              <a:chExt cx="1217" cy="769"/>
            </a:xfrm>
          </p:grpSpPr>
          <p:sp>
            <p:nvSpPr>
              <p:cNvPr id="22655" name="Rectangle 63"/>
              <p:cNvSpPr>
                <a:spLocks noChangeArrowheads="1"/>
              </p:cNvSpPr>
              <p:nvPr/>
            </p:nvSpPr>
            <p:spPr bwMode="auto">
              <a:xfrm>
                <a:off x="-338" y="1923"/>
                <a:ext cx="1128" cy="583"/>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95" name="Line 7"/>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58496" name="Group 65"/>
              <p:cNvGrpSpPr>
                <a:grpSpLocks/>
              </p:cNvGrpSpPr>
              <p:nvPr/>
            </p:nvGrpSpPr>
            <p:grpSpPr bwMode="auto">
              <a:xfrm>
                <a:off x="68" y="2192"/>
                <a:ext cx="387" cy="139"/>
                <a:chOff x="322" y="890"/>
                <a:chExt cx="872" cy="339"/>
              </a:xfrm>
            </p:grpSpPr>
            <p:sp>
              <p:nvSpPr>
                <p:cNvPr id="22663" name="Rectangle 66"/>
                <p:cNvSpPr>
                  <a:spLocks noChangeArrowheads="1"/>
                </p:cNvSpPr>
                <p:nvPr/>
              </p:nvSpPr>
              <p:spPr bwMode="auto">
                <a:xfrm>
                  <a:off x="320" y="1000"/>
                  <a:ext cx="871" cy="22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64" name="Rectangle 67"/>
                <p:cNvSpPr>
                  <a:spLocks noChangeArrowheads="1"/>
                </p:cNvSpPr>
                <p:nvPr/>
              </p:nvSpPr>
              <p:spPr bwMode="auto">
                <a:xfrm>
                  <a:off x="392" y="1074"/>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65" name="Rectangle 68"/>
                <p:cNvSpPr>
                  <a:spLocks noChangeArrowheads="1"/>
                </p:cNvSpPr>
                <p:nvPr/>
              </p:nvSpPr>
              <p:spPr bwMode="auto">
                <a:xfrm>
                  <a:off x="464" y="1074"/>
                  <a:ext cx="54" cy="56"/>
                </a:xfrm>
                <a:prstGeom prst="rect">
                  <a:avLst/>
                </a:prstGeom>
                <a:solidFill>
                  <a:srgbClr val="33CC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66" name="Rectangle 69"/>
                <p:cNvSpPr>
                  <a:spLocks noChangeArrowheads="1"/>
                </p:cNvSpPr>
                <p:nvPr/>
              </p:nvSpPr>
              <p:spPr bwMode="auto">
                <a:xfrm>
                  <a:off x="536" y="1068"/>
                  <a:ext cx="60"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67" name="Rectangle 70"/>
                <p:cNvSpPr>
                  <a:spLocks noChangeArrowheads="1"/>
                </p:cNvSpPr>
                <p:nvPr/>
              </p:nvSpPr>
              <p:spPr bwMode="auto">
                <a:xfrm>
                  <a:off x="615" y="1068"/>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507" name="AutoShape 71"/>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pic>
            <p:nvPicPr>
              <p:cNvPr id="58497" name="Picture 72" descr="desktop_computer_stylized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59" name="Rectangle 73"/>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99" name="Freeform 74"/>
              <p:cNvSpPr>
                <a:spLocks/>
              </p:cNvSpPr>
              <p:nvPr/>
            </p:nvSpPr>
            <p:spPr bwMode="auto">
              <a:xfrm>
                <a:off x="282" y="1951"/>
                <a:ext cx="302" cy="274"/>
              </a:xfrm>
              <a:custGeom>
                <a:avLst/>
                <a:gdLst>
                  <a:gd name="T0" fmla="*/ 119 w 381"/>
                  <a:gd name="T1" fmla="*/ 274 h 274"/>
                  <a:gd name="T2" fmla="*/ 119 w 381"/>
                  <a:gd name="T3" fmla="*/ 130 h 274"/>
                  <a:gd name="T4" fmla="*/ 0 w 381"/>
                  <a:gd name="T5" fmla="*/ 0 h 274"/>
                  <a:gd name="T6" fmla="*/ 0 60000 65536"/>
                  <a:gd name="T7" fmla="*/ 0 60000 65536"/>
                  <a:gd name="T8" fmla="*/ 0 60000 65536"/>
                </a:gdLst>
                <a:ahLst/>
                <a:cxnLst>
                  <a:cxn ang="T6">
                    <a:pos x="T0" y="T1"/>
                  </a:cxn>
                  <a:cxn ang="T7">
                    <a:pos x="T2" y="T3"/>
                  </a:cxn>
                  <a:cxn ang="T8">
                    <a:pos x="T4" y="T5"/>
                  </a:cxn>
                </a:cxnLst>
                <a:rect l="0" t="0" r="r" b="b"/>
                <a:pathLst>
                  <a:path w="381" h="274">
                    <a:moveTo>
                      <a:pt x="381" y="274"/>
                    </a:moveTo>
                    <a:lnTo>
                      <a:pt x="381" y="130"/>
                    </a:lnTo>
                    <a:lnTo>
                      <a:pt x="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661" name="Line 75"/>
              <p:cNvSpPr>
                <a:spLocks noChangeShapeType="1"/>
              </p:cNvSpPr>
              <p:nvPr/>
            </p:nvSpPr>
            <p:spPr bwMode="auto">
              <a:xfrm flipH="1">
                <a:off x="470" y="2270"/>
                <a:ext cx="15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pic>
            <p:nvPicPr>
              <p:cNvPr id="58501" name="Picture 76" descr="t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58384" name="Group 77"/>
          <p:cNvGrpSpPr>
            <a:grpSpLocks/>
          </p:cNvGrpSpPr>
          <p:nvPr/>
        </p:nvGrpSpPr>
        <p:grpSpPr bwMode="auto">
          <a:xfrm>
            <a:off x="3630613" y="2319338"/>
            <a:ext cx="850900" cy="527050"/>
            <a:chOff x="-490" y="1664"/>
            <a:chExt cx="1429" cy="842"/>
          </a:xfrm>
        </p:grpSpPr>
        <p:sp>
          <p:nvSpPr>
            <p:cNvPr id="22637" name="AutoShape 78"/>
            <p:cNvSpPr>
              <a:spLocks noChangeArrowheads="1"/>
            </p:cNvSpPr>
            <p:nvPr/>
          </p:nvSpPr>
          <p:spPr bwMode="auto">
            <a:xfrm>
              <a:off x="-490" y="1664"/>
              <a:ext cx="1429" cy="294"/>
            </a:xfrm>
            <a:prstGeom prst="triangle">
              <a:avLst>
                <a:gd name="adj" fmla="val 50000"/>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58477" name="Group 79"/>
            <p:cNvGrpSpPr>
              <a:grpSpLocks/>
            </p:cNvGrpSpPr>
            <p:nvPr/>
          </p:nvGrpSpPr>
          <p:grpSpPr bwMode="auto">
            <a:xfrm>
              <a:off x="-427" y="1737"/>
              <a:ext cx="1217" cy="769"/>
              <a:chOff x="-427" y="1737"/>
              <a:chExt cx="1217" cy="769"/>
            </a:xfrm>
          </p:grpSpPr>
          <p:sp>
            <p:nvSpPr>
              <p:cNvPr id="22639" name="Rectangle 80"/>
              <p:cNvSpPr>
                <a:spLocks noChangeArrowheads="1"/>
              </p:cNvSpPr>
              <p:nvPr/>
            </p:nvSpPr>
            <p:spPr bwMode="auto">
              <a:xfrm>
                <a:off x="-338" y="1923"/>
                <a:ext cx="1128" cy="583"/>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79" name="Line 7"/>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58480" name="Group 82"/>
              <p:cNvGrpSpPr>
                <a:grpSpLocks/>
              </p:cNvGrpSpPr>
              <p:nvPr/>
            </p:nvGrpSpPr>
            <p:grpSpPr bwMode="auto">
              <a:xfrm>
                <a:off x="68" y="2192"/>
                <a:ext cx="387" cy="139"/>
                <a:chOff x="322" y="890"/>
                <a:chExt cx="872" cy="339"/>
              </a:xfrm>
            </p:grpSpPr>
            <p:sp>
              <p:nvSpPr>
                <p:cNvPr id="22647" name="Rectangle 83"/>
                <p:cNvSpPr>
                  <a:spLocks noChangeArrowheads="1"/>
                </p:cNvSpPr>
                <p:nvPr/>
              </p:nvSpPr>
              <p:spPr bwMode="auto">
                <a:xfrm>
                  <a:off x="320" y="1000"/>
                  <a:ext cx="871" cy="22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48" name="Rectangle 84"/>
                <p:cNvSpPr>
                  <a:spLocks noChangeArrowheads="1"/>
                </p:cNvSpPr>
                <p:nvPr/>
              </p:nvSpPr>
              <p:spPr bwMode="auto">
                <a:xfrm>
                  <a:off x="392" y="1074"/>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49" name="Rectangle 85"/>
                <p:cNvSpPr>
                  <a:spLocks noChangeArrowheads="1"/>
                </p:cNvSpPr>
                <p:nvPr/>
              </p:nvSpPr>
              <p:spPr bwMode="auto">
                <a:xfrm>
                  <a:off x="464" y="1074"/>
                  <a:ext cx="54" cy="56"/>
                </a:xfrm>
                <a:prstGeom prst="rect">
                  <a:avLst/>
                </a:prstGeom>
                <a:solidFill>
                  <a:srgbClr val="33CC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50" name="Rectangle 86"/>
                <p:cNvSpPr>
                  <a:spLocks noChangeArrowheads="1"/>
                </p:cNvSpPr>
                <p:nvPr/>
              </p:nvSpPr>
              <p:spPr bwMode="auto">
                <a:xfrm>
                  <a:off x="536" y="1068"/>
                  <a:ext cx="60"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51" name="Rectangle 87"/>
                <p:cNvSpPr>
                  <a:spLocks noChangeArrowheads="1"/>
                </p:cNvSpPr>
                <p:nvPr/>
              </p:nvSpPr>
              <p:spPr bwMode="auto">
                <a:xfrm>
                  <a:off x="615" y="1068"/>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91" name="AutoShape 88"/>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pic>
            <p:nvPicPr>
              <p:cNvPr id="58481" name="Picture 89" descr="desktop_computer_stylized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43" name="Rectangle 90"/>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83" name="Freeform 91"/>
              <p:cNvSpPr>
                <a:spLocks/>
              </p:cNvSpPr>
              <p:nvPr/>
            </p:nvSpPr>
            <p:spPr bwMode="auto">
              <a:xfrm>
                <a:off x="282" y="1951"/>
                <a:ext cx="302" cy="274"/>
              </a:xfrm>
              <a:custGeom>
                <a:avLst/>
                <a:gdLst>
                  <a:gd name="T0" fmla="*/ 119 w 381"/>
                  <a:gd name="T1" fmla="*/ 274 h 274"/>
                  <a:gd name="T2" fmla="*/ 119 w 381"/>
                  <a:gd name="T3" fmla="*/ 130 h 274"/>
                  <a:gd name="T4" fmla="*/ 0 w 381"/>
                  <a:gd name="T5" fmla="*/ 0 h 274"/>
                  <a:gd name="T6" fmla="*/ 0 60000 65536"/>
                  <a:gd name="T7" fmla="*/ 0 60000 65536"/>
                  <a:gd name="T8" fmla="*/ 0 60000 65536"/>
                </a:gdLst>
                <a:ahLst/>
                <a:cxnLst>
                  <a:cxn ang="T6">
                    <a:pos x="T0" y="T1"/>
                  </a:cxn>
                  <a:cxn ang="T7">
                    <a:pos x="T2" y="T3"/>
                  </a:cxn>
                  <a:cxn ang="T8">
                    <a:pos x="T4" y="T5"/>
                  </a:cxn>
                </a:cxnLst>
                <a:rect l="0" t="0" r="r" b="b"/>
                <a:pathLst>
                  <a:path w="381" h="274">
                    <a:moveTo>
                      <a:pt x="381" y="274"/>
                    </a:moveTo>
                    <a:lnTo>
                      <a:pt x="381" y="130"/>
                    </a:lnTo>
                    <a:lnTo>
                      <a:pt x="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645" name="Line 92"/>
              <p:cNvSpPr>
                <a:spLocks noChangeShapeType="1"/>
              </p:cNvSpPr>
              <p:nvPr/>
            </p:nvSpPr>
            <p:spPr bwMode="auto">
              <a:xfrm flipH="1">
                <a:off x="470" y="2270"/>
                <a:ext cx="15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pic>
            <p:nvPicPr>
              <p:cNvPr id="58485" name="Picture 93" descr="t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2546" name="Line 94"/>
          <p:cNvSpPr>
            <a:spLocks noChangeShapeType="1"/>
          </p:cNvSpPr>
          <p:nvPr/>
        </p:nvSpPr>
        <p:spPr bwMode="auto">
          <a:xfrm>
            <a:off x="2217738" y="2212975"/>
            <a:ext cx="3690937"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58386" name="Group 95"/>
          <p:cNvGrpSpPr>
            <a:grpSpLocks/>
          </p:cNvGrpSpPr>
          <p:nvPr/>
        </p:nvGrpSpPr>
        <p:grpSpPr bwMode="auto">
          <a:xfrm>
            <a:off x="4719638" y="1471613"/>
            <a:ext cx="850900" cy="527050"/>
            <a:chOff x="-490" y="1664"/>
            <a:chExt cx="1429" cy="842"/>
          </a:xfrm>
        </p:grpSpPr>
        <p:sp>
          <p:nvSpPr>
            <p:cNvPr id="22621" name="AutoShape 96"/>
            <p:cNvSpPr>
              <a:spLocks noChangeArrowheads="1"/>
            </p:cNvSpPr>
            <p:nvPr/>
          </p:nvSpPr>
          <p:spPr bwMode="auto">
            <a:xfrm>
              <a:off x="-490" y="1664"/>
              <a:ext cx="1429" cy="294"/>
            </a:xfrm>
            <a:prstGeom prst="triangle">
              <a:avLst>
                <a:gd name="adj" fmla="val 50000"/>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58461" name="Group 97"/>
            <p:cNvGrpSpPr>
              <a:grpSpLocks/>
            </p:cNvGrpSpPr>
            <p:nvPr/>
          </p:nvGrpSpPr>
          <p:grpSpPr bwMode="auto">
            <a:xfrm>
              <a:off x="-427" y="1737"/>
              <a:ext cx="1217" cy="769"/>
              <a:chOff x="-427" y="1737"/>
              <a:chExt cx="1217" cy="769"/>
            </a:xfrm>
          </p:grpSpPr>
          <p:sp>
            <p:nvSpPr>
              <p:cNvPr id="22623" name="Rectangle 98"/>
              <p:cNvSpPr>
                <a:spLocks noChangeArrowheads="1"/>
              </p:cNvSpPr>
              <p:nvPr/>
            </p:nvSpPr>
            <p:spPr bwMode="auto">
              <a:xfrm>
                <a:off x="-338" y="1923"/>
                <a:ext cx="1128" cy="583"/>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63" name="Line 7"/>
              <p:cNvSpPr>
                <a:spLocks noChangeShapeType="1"/>
              </p:cNvSpPr>
              <p:nvPr/>
            </p:nvSpPr>
            <p:spPr bwMode="auto">
              <a:xfrm flipV="1">
                <a:off x="-150" y="2270"/>
                <a:ext cx="230" cy="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58464" name="Group 100"/>
              <p:cNvGrpSpPr>
                <a:grpSpLocks/>
              </p:cNvGrpSpPr>
              <p:nvPr/>
            </p:nvGrpSpPr>
            <p:grpSpPr bwMode="auto">
              <a:xfrm>
                <a:off x="68" y="2192"/>
                <a:ext cx="387" cy="139"/>
                <a:chOff x="322" y="890"/>
                <a:chExt cx="872" cy="339"/>
              </a:xfrm>
            </p:grpSpPr>
            <p:sp>
              <p:nvSpPr>
                <p:cNvPr id="22631" name="Rectangle 101"/>
                <p:cNvSpPr>
                  <a:spLocks noChangeArrowheads="1"/>
                </p:cNvSpPr>
                <p:nvPr/>
              </p:nvSpPr>
              <p:spPr bwMode="auto">
                <a:xfrm>
                  <a:off x="320" y="1000"/>
                  <a:ext cx="871" cy="22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32" name="Rectangle 102"/>
                <p:cNvSpPr>
                  <a:spLocks noChangeArrowheads="1"/>
                </p:cNvSpPr>
                <p:nvPr/>
              </p:nvSpPr>
              <p:spPr bwMode="auto">
                <a:xfrm>
                  <a:off x="392" y="1074"/>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33" name="Rectangle 103"/>
                <p:cNvSpPr>
                  <a:spLocks noChangeArrowheads="1"/>
                </p:cNvSpPr>
                <p:nvPr/>
              </p:nvSpPr>
              <p:spPr bwMode="auto">
                <a:xfrm>
                  <a:off x="464" y="1074"/>
                  <a:ext cx="54" cy="56"/>
                </a:xfrm>
                <a:prstGeom prst="rect">
                  <a:avLst/>
                </a:prstGeom>
                <a:solidFill>
                  <a:srgbClr val="33CC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34" name="Rectangle 104"/>
                <p:cNvSpPr>
                  <a:spLocks noChangeArrowheads="1"/>
                </p:cNvSpPr>
                <p:nvPr/>
              </p:nvSpPr>
              <p:spPr bwMode="auto">
                <a:xfrm>
                  <a:off x="536" y="1068"/>
                  <a:ext cx="60"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22635" name="Rectangle 105"/>
                <p:cNvSpPr>
                  <a:spLocks noChangeArrowheads="1"/>
                </p:cNvSpPr>
                <p:nvPr/>
              </p:nvSpPr>
              <p:spPr bwMode="auto">
                <a:xfrm>
                  <a:off x="615" y="1068"/>
                  <a:ext cx="54" cy="56"/>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75" name="AutoShape 106"/>
                <p:cNvSpPr>
                  <a:spLocks noChangeArrowheads="1"/>
                </p:cNvSpPr>
                <p:nvPr/>
              </p:nvSpPr>
              <p:spPr bwMode="auto">
                <a:xfrm rot="10800000" flipH="1">
                  <a:off x="322" y="890"/>
                  <a:ext cx="859" cy="11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1 w 21600"/>
                    <a:gd name="T13" fmla="*/ 4516 h 21600"/>
                    <a:gd name="T14" fmla="*/ 17099 w 21600"/>
                    <a:gd name="T15" fmla="*/ 1708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pic>
            <p:nvPicPr>
              <p:cNvPr id="58465" name="Picture 107" descr="desktop_computer_stylized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 y="2049"/>
                <a:ext cx="447"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27" name="Rectangle 108"/>
              <p:cNvSpPr>
                <a:spLocks noChangeArrowheads="1"/>
              </p:cNvSpPr>
              <p:nvPr/>
            </p:nvSpPr>
            <p:spPr bwMode="auto">
              <a:xfrm>
                <a:off x="528" y="2232"/>
                <a:ext cx="104" cy="91"/>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58467" name="Freeform 109"/>
              <p:cNvSpPr>
                <a:spLocks/>
              </p:cNvSpPr>
              <p:nvPr/>
            </p:nvSpPr>
            <p:spPr bwMode="auto">
              <a:xfrm>
                <a:off x="282" y="1951"/>
                <a:ext cx="302" cy="274"/>
              </a:xfrm>
              <a:custGeom>
                <a:avLst/>
                <a:gdLst>
                  <a:gd name="T0" fmla="*/ 119 w 381"/>
                  <a:gd name="T1" fmla="*/ 274 h 274"/>
                  <a:gd name="T2" fmla="*/ 119 w 381"/>
                  <a:gd name="T3" fmla="*/ 130 h 274"/>
                  <a:gd name="T4" fmla="*/ 0 w 381"/>
                  <a:gd name="T5" fmla="*/ 0 h 274"/>
                  <a:gd name="T6" fmla="*/ 0 60000 65536"/>
                  <a:gd name="T7" fmla="*/ 0 60000 65536"/>
                  <a:gd name="T8" fmla="*/ 0 60000 65536"/>
                </a:gdLst>
                <a:ahLst/>
                <a:cxnLst>
                  <a:cxn ang="T6">
                    <a:pos x="T0" y="T1"/>
                  </a:cxn>
                  <a:cxn ang="T7">
                    <a:pos x="T2" y="T3"/>
                  </a:cxn>
                  <a:cxn ang="T8">
                    <a:pos x="T4" y="T5"/>
                  </a:cxn>
                </a:cxnLst>
                <a:rect l="0" t="0" r="r" b="b"/>
                <a:pathLst>
                  <a:path w="381" h="274">
                    <a:moveTo>
                      <a:pt x="381" y="274"/>
                    </a:moveTo>
                    <a:lnTo>
                      <a:pt x="381" y="130"/>
                    </a:lnTo>
                    <a:lnTo>
                      <a:pt x="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629" name="Line 110"/>
              <p:cNvSpPr>
                <a:spLocks noChangeShapeType="1"/>
              </p:cNvSpPr>
              <p:nvPr/>
            </p:nvSpPr>
            <p:spPr bwMode="auto">
              <a:xfrm flipH="1">
                <a:off x="470" y="2270"/>
                <a:ext cx="15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pic>
            <p:nvPicPr>
              <p:cNvPr id="58469" name="Picture 111" descr="t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 y="1737"/>
                <a:ext cx="476"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2548" name="Text Box 112"/>
          <p:cNvSpPr txBox="1">
            <a:spLocks noChangeArrowheads="1"/>
          </p:cNvSpPr>
          <p:nvPr/>
        </p:nvSpPr>
        <p:spPr bwMode="auto">
          <a:xfrm>
            <a:off x="4330700" y="1541463"/>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defRPr/>
            </a:pPr>
            <a:r>
              <a:rPr lang="en-US">
                <a:solidFill>
                  <a:srgbClr val="969696"/>
                </a:solidFill>
                <a:latin typeface="Times New Roman" charset="0"/>
              </a:rPr>
              <a:t>…</a:t>
            </a:r>
          </a:p>
        </p:txBody>
      </p:sp>
      <p:sp>
        <p:nvSpPr>
          <p:cNvPr id="22549" name="Line 113"/>
          <p:cNvSpPr>
            <a:spLocks noChangeShapeType="1"/>
          </p:cNvSpPr>
          <p:nvPr/>
        </p:nvSpPr>
        <p:spPr bwMode="auto">
          <a:xfrm flipH="1">
            <a:off x="3311525" y="1882775"/>
            <a:ext cx="3175" cy="3333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50" name="Line 114"/>
          <p:cNvSpPr>
            <a:spLocks noChangeShapeType="1"/>
          </p:cNvSpPr>
          <p:nvPr/>
        </p:nvSpPr>
        <p:spPr bwMode="auto">
          <a:xfrm flipH="1">
            <a:off x="4216400" y="1882775"/>
            <a:ext cx="3175" cy="3333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51" name="Line 115"/>
          <p:cNvSpPr>
            <a:spLocks noChangeShapeType="1"/>
          </p:cNvSpPr>
          <p:nvPr/>
        </p:nvSpPr>
        <p:spPr bwMode="auto">
          <a:xfrm flipH="1">
            <a:off x="5353050" y="1882775"/>
            <a:ext cx="3175" cy="3333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8391" name="Freeform 116"/>
          <p:cNvSpPr>
            <a:spLocks/>
          </p:cNvSpPr>
          <p:nvPr/>
        </p:nvSpPr>
        <p:spPr bwMode="auto">
          <a:xfrm>
            <a:off x="4302125" y="2219325"/>
            <a:ext cx="127000" cy="476250"/>
          </a:xfrm>
          <a:custGeom>
            <a:avLst/>
            <a:gdLst>
              <a:gd name="T0" fmla="*/ 0 w 80"/>
              <a:gd name="T1" fmla="*/ 2147483647 h 300"/>
              <a:gd name="T2" fmla="*/ 2147483647 w 80"/>
              <a:gd name="T3" fmla="*/ 2147483647 h 300"/>
              <a:gd name="T4" fmla="*/ 2147483647 w 80"/>
              <a:gd name="T5" fmla="*/ 0 h 300"/>
              <a:gd name="T6" fmla="*/ 0 60000 65536"/>
              <a:gd name="T7" fmla="*/ 0 60000 65536"/>
              <a:gd name="T8" fmla="*/ 0 60000 65536"/>
            </a:gdLst>
            <a:ahLst/>
            <a:cxnLst>
              <a:cxn ang="T6">
                <a:pos x="T0" y="T1"/>
              </a:cxn>
              <a:cxn ang="T7">
                <a:pos x="T2" y="T3"/>
              </a:cxn>
              <a:cxn ang="T8">
                <a:pos x="T4" y="T5"/>
              </a:cxn>
            </a:cxnLst>
            <a:rect l="0" t="0" r="r" b="b"/>
            <a:pathLst>
              <a:path w="80" h="300">
                <a:moveTo>
                  <a:pt x="0" y="300"/>
                </a:moveTo>
                <a:lnTo>
                  <a:pt x="80" y="300"/>
                </a:lnTo>
                <a:lnTo>
                  <a:pt x="8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92" name="Freeform 117"/>
          <p:cNvSpPr>
            <a:spLocks/>
          </p:cNvSpPr>
          <p:nvPr/>
        </p:nvSpPr>
        <p:spPr bwMode="auto">
          <a:xfrm>
            <a:off x="3435350" y="2212975"/>
            <a:ext cx="127000" cy="476250"/>
          </a:xfrm>
          <a:custGeom>
            <a:avLst/>
            <a:gdLst>
              <a:gd name="T0" fmla="*/ 0 w 80"/>
              <a:gd name="T1" fmla="*/ 2147483647 h 300"/>
              <a:gd name="T2" fmla="*/ 2147483647 w 80"/>
              <a:gd name="T3" fmla="*/ 2147483647 h 300"/>
              <a:gd name="T4" fmla="*/ 2147483647 w 80"/>
              <a:gd name="T5" fmla="*/ 0 h 300"/>
              <a:gd name="T6" fmla="*/ 0 60000 65536"/>
              <a:gd name="T7" fmla="*/ 0 60000 65536"/>
              <a:gd name="T8" fmla="*/ 0 60000 65536"/>
            </a:gdLst>
            <a:ahLst/>
            <a:cxnLst>
              <a:cxn ang="T6">
                <a:pos x="T0" y="T1"/>
              </a:cxn>
              <a:cxn ang="T7">
                <a:pos x="T2" y="T3"/>
              </a:cxn>
              <a:cxn ang="T8">
                <a:pos x="T4" y="T5"/>
              </a:cxn>
            </a:cxnLst>
            <a:rect l="0" t="0" r="r" b="b"/>
            <a:pathLst>
              <a:path w="80" h="300">
                <a:moveTo>
                  <a:pt x="0" y="300"/>
                </a:moveTo>
                <a:lnTo>
                  <a:pt x="80" y="300"/>
                </a:lnTo>
                <a:lnTo>
                  <a:pt x="80" y="0"/>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93" name="Rectangle 44"/>
          <p:cNvSpPr>
            <a:spLocks noChangeArrowheads="1"/>
          </p:cNvSpPr>
          <p:nvPr/>
        </p:nvSpPr>
        <p:spPr bwMode="auto">
          <a:xfrm>
            <a:off x="5646738" y="1787525"/>
            <a:ext cx="955675" cy="700088"/>
          </a:xfrm>
          <a:prstGeom prst="rect">
            <a:avLst/>
          </a:prstGeom>
          <a:noFill/>
          <a:ln w="9525">
            <a:solidFill>
              <a:schemeClr val="tx1"/>
            </a:solidFill>
            <a:prstDash val="dash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Times New Roman" charset="0"/>
            </a:endParaRPr>
          </a:p>
        </p:txBody>
      </p:sp>
      <p:sp>
        <p:nvSpPr>
          <p:cNvPr id="58394" name="Text Box 45"/>
          <p:cNvSpPr txBox="1">
            <a:spLocks noChangeArrowheads="1"/>
          </p:cNvSpPr>
          <p:nvPr/>
        </p:nvSpPr>
        <p:spPr bwMode="auto">
          <a:xfrm>
            <a:off x="5157788" y="1250950"/>
            <a:ext cx="1925637"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pPr>
            <a:r>
              <a:rPr lang="en-US" sz="1600"/>
              <a:t>cable headend</a:t>
            </a:r>
          </a:p>
        </p:txBody>
      </p:sp>
      <p:sp>
        <p:nvSpPr>
          <p:cNvPr id="58395" name="Freeform 120"/>
          <p:cNvSpPr>
            <a:spLocks/>
          </p:cNvSpPr>
          <p:nvPr/>
        </p:nvSpPr>
        <p:spPr bwMode="auto">
          <a:xfrm>
            <a:off x="5903913" y="1970088"/>
            <a:ext cx="330200" cy="454025"/>
          </a:xfrm>
          <a:custGeom>
            <a:avLst/>
            <a:gdLst>
              <a:gd name="T0" fmla="*/ 0 w 318"/>
              <a:gd name="T1" fmla="*/ 2147483647 h 412"/>
              <a:gd name="T2" fmla="*/ 2147483647 w 318"/>
              <a:gd name="T3" fmla="*/ 2147483647 h 412"/>
              <a:gd name="T4" fmla="*/ 2147483647 w 318"/>
              <a:gd name="T5" fmla="*/ 0 h 412"/>
              <a:gd name="T6" fmla="*/ 2147483647 w 318"/>
              <a:gd name="T7" fmla="*/ 2147483647 h 412"/>
              <a:gd name="T8" fmla="*/ 2147483647 w 318"/>
              <a:gd name="T9" fmla="*/ 2147483647 h 412"/>
              <a:gd name="T10" fmla="*/ 2147483647 w 318"/>
              <a:gd name="T11" fmla="*/ 2147483647 h 412"/>
              <a:gd name="T12" fmla="*/ 2147483647 w 318"/>
              <a:gd name="T13" fmla="*/ 2147483647 h 412"/>
              <a:gd name="T14" fmla="*/ 2147483647 w 318"/>
              <a:gd name="T15" fmla="*/ 2147483647 h 412"/>
              <a:gd name="T16" fmla="*/ 0 w 318"/>
              <a:gd name="T17" fmla="*/ 2147483647 h 4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8" h="412">
                <a:moveTo>
                  <a:pt x="0" y="412"/>
                </a:moveTo>
                <a:lnTo>
                  <a:pt x="3" y="1"/>
                </a:lnTo>
                <a:lnTo>
                  <a:pt x="74" y="0"/>
                </a:lnTo>
                <a:lnTo>
                  <a:pt x="254" y="111"/>
                </a:lnTo>
                <a:lnTo>
                  <a:pt x="318" y="115"/>
                </a:lnTo>
                <a:lnTo>
                  <a:pt x="318" y="308"/>
                </a:lnTo>
                <a:lnTo>
                  <a:pt x="246" y="308"/>
                </a:lnTo>
                <a:lnTo>
                  <a:pt x="74" y="412"/>
                </a:lnTo>
                <a:lnTo>
                  <a:pt x="0" y="412"/>
                </a:lnTo>
                <a:close/>
              </a:path>
            </a:pathLst>
          </a:custGeom>
          <a:gradFill rotWithShape="1">
            <a:gsLst>
              <a:gs pos="0">
                <a:schemeClr val="bg1"/>
              </a:gs>
              <a:gs pos="100000">
                <a:srgbClr val="FFFF99"/>
              </a:gs>
            </a:gsLst>
            <a:lin ang="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396" name="Freeform 121"/>
          <p:cNvSpPr>
            <a:spLocks/>
          </p:cNvSpPr>
          <p:nvPr/>
        </p:nvSpPr>
        <p:spPr bwMode="auto">
          <a:xfrm>
            <a:off x="5905500" y="1905000"/>
            <a:ext cx="366713" cy="406400"/>
          </a:xfrm>
          <a:custGeom>
            <a:avLst/>
            <a:gdLst>
              <a:gd name="T0" fmla="*/ 0 w 353"/>
              <a:gd name="T1" fmla="*/ 2147483647 h 369"/>
              <a:gd name="T2" fmla="*/ 2147483647 w 353"/>
              <a:gd name="T3" fmla="*/ 0 h 369"/>
              <a:gd name="T4" fmla="*/ 2147483647 w 353"/>
              <a:gd name="T5" fmla="*/ 0 h 369"/>
              <a:gd name="T6" fmla="*/ 2147483647 w 353"/>
              <a:gd name="T7" fmla="*/ 2147483647 h 369"/>
              <a:gd name="T8" fmla="*/ 2147483647 w 353"/>
              <a:gd name="T9" fmla="*/ 2147483647 h 369"/>
              <a:gd name="T10" fmla="*/ 2147483647 w 353"/>
              <a:gd name="T11" fmla="*/ 2147483647 h 369"/>
              <a:gd name="T12" fmla="*/ 2147483647 w 353"/>
              <a:gd name="T13" fmla="*/ 2147483647 h 369"/>
              <a:gd name="T14" fmla="*/ 2147483647 w 353"/>
              <a:gd name="T15" fmla="*/ 2147483647 h 369"/>
              <a:gd name="T16" fmla="*/ 2147483647 w 353"/>
              <a:gd name="T17" fmla="*/ 2147483647 h 369"/>
              <a:gd name="T18" fmla="*/ 2147483647 w 353"/>
              <a:gd name="T19" fmla="*/ 2147483647 h 369"/>
              <a:gd name="T20" fmla="*/ 0 w 353"/>
              <a:gd name="T21" fmla="*/ 2147483647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3" h="369">
                <a:moveTo>
                  <a:pt x="0" y="59"/>
                </a:moveTo>
                <a:lnTo>
                  <a:pt x="32" y="0"/>
                </a:lnTo>
                <a:lnTo>
                  <a:pt x="105" y="0"/>
                </a:lnTo>
                <a:lnTo>
                  <a:pt x="276" y="113"/>
                </a:lnTo>
                <a:lnTo>
                  <a:pt x="353" y="113"/>
                </a:lnTo>
                <a:lnTo>
                  <a:pt x="353" y="315"/>
                </a:lnTo>
                <a:lnTo>
                  <a:pt x="318" y="369"/>
                </a:lnTo>
                <a:lnTo>
                  <a:pt x="315" y="173"/>
                </a:lnTo>
                <a:lnTo>
                  <a:pt x="254" y="173"/>
                </a:lnTo>
                <a:lnTo>
                  <a:pt x="75" y="60"/>
                </a:lnTo>
                <a:lnTo>
                  <a:pt x="0" y="59"/>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558" name="Line 122"/>
          <p:cNvSpPr>
            <a:spLocks noChangeShapeType="1"/>
          </p:cNvSpPr>
          <p:nvPr/>
        </p:nvSpPr>
        <p:spPr bwMode="auto">
          <a:xfrm flipH="1">
            <a:off x="6230938" y="2028825"/>
            <a:ext cx="34925" cy="682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59" name="Line 123"/>
          <p:cNvSpPr>
            <a:spLocks noChangeShapeType="1"/>
          </p:cNvSpPr>
          <p:nvPr/>
        </p:nvSpPr>
        <p:spPr bwMode="auto">
          <a:xfrm>
            <a:off x="5932488" y="2200275"/>
            <a:ext cx="268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8399" name="Freeform 124"/>
          <p:cNvSpPr>
            <a:spLocks/>
          </p:cNvSpPr>
          <p:nvPr/>
        </p:nvSpPr>
        <p:spPr bwMode="auto">
          <a:xfrm>
            <a:off x="5926138" y="2024063"/>
            <a:ext cx="274637" cy="115887"/>
          </a:xfrm>
          <a:custGeom>
            <a:avLst/>
            <a:gdLst>
              <a:gd name="T0" fmla="*/ 0 w 264"/>
              <a:gd name="T1" fmla="*/ 0 h 105"/>
              <a:gd name="T2" fmla="*/ 2147483647 w 264"/>
              <a:gd name="T3" fmla="*/ 0 h 105"/>
              <a:gd name="T4" fmla="*/ 2147483647 w 264"/>
              <a:gd name="T5" fmla="*/ 2147483647 h 105"/>
              <a:gd name="T6" fmla="*/ 2147483647 w 264"/>
              <a:gd name="T7" fmla="*/ 2147483647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05">
                <a:moveTo>
                  <a:pt x="0" y="0"/>
                </a:moveTo>
                <a:lnTo>
                  <a:pt x="52" y="0"/>
                </a:lnTo>
                <a:lnTo>
                  <a:pt x="207" y="105"/>
                </a:lnTo>
                <a:lnTo>
                  <a:pt x="264" y="105"/>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00" name="Freeform 125"/>
          <p:cNvSpPr>
            <a:spLocks/>
          </p:cNvSpPr>
          <p:nvPr/>
        </p:nvSpPr>
        <p:spPr bwMode="auto">
          <a:xfrm flipV="1">
            <a:off x="5926138" y="2260600"/>
            <a:ext cx="274637" cy="114300"/>
          </a:xfrm>
          <a:custGeom>
            <a:avLst/>
            <a:gdLst>
              <a:gd name="T0" fmla="*/ 0 w 264"/>
              <a:gd name="T1" fmla="*/ 0 h 105"/>
              <a:gd name="T2" fmla="*/ 2147483647 w 264"/>
              <a:gd name="T3" fmla="*/ 0 h 105"/>
              <a:gd name="T4" fmla="*/ 2147483647 w 264"/>
              <a:gd name="T5" fmla="*/ 2147483647 h 105"/>
              <a:gd name="T6" fmla="*/ 2147483647 w 264"/>
              <a:gd name="T7" fmla="*/ 2147483647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05">
                <a:moveTo>
                  <a:pt x="0" y="0"/>
                </a:moveTo>
                <a:lnTo>
                  <a:pt x="52" y="0"/>
                </a:lnTo>
                <a:lnTo>
                  <a:pt x="207" y="105"/>
                </a:lnTo>
                <a:lnTo>
                  <a:pt x="264" y="105"/>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562" name="Text Box 126"/>
          <p:cNvSpPr txBox="1">
            <a:spLocks noChangeArrowheads="1"/>
          </p:cNvSpPr>
          <p:nvPr/>
        </p:nvSpPr>
        <p:spPr bwMode="auto">
          <a:xfrm>
            <a:off x="5711825" y="2449513"/>
            <a:ext cx="9509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defRPr/>
            </a:pPr>
            <a:r>
              <a:rPr lang="en-US" sz="1600"/>
              <a:t>CMTS</a:t>
            </a:r>
          </a:p>
        </p:txBody>
      </p:sp>
      <p:sp>
        <p:nvSpPr>
          <p:cNvPr id="22563" name="AutoShape 127"/>
          <p:cNvSpPr>
            <a:spLocks noChangeArrowheads="1"/>
          </p:cNvSpPr>
          <p:nvPr/>
        </p:nvSpPr>
        <p:spPr bwMode="auto">
          <a:xfrm>
            <a:off x="5507038" y="1524000"/>
            <a:ext cx="1206500" cy="261938"/>
          </a:xfrm>
          <a:prstGeom prst="triangle">
            <a:avLst>
              <a:gd name="adj" fmla="val 50000"/>
            </a:avLst>
          </a:prstGeom>
          <a:noFill/>
          <a:ln w="9525">
            <a:solidFill>
              <a:schemeClr val="tx1"/>
            </a:solidFill>
            <a:prstDash val="dash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nvGrpSpPr>
          <p:cNvPr id="58403" name="Group 128"/>
          <p:cNvGrpSpPr>
            <a:grpSpLocks/>
          </p:cNvGrpSpPr>
          <p:nvPr/>
        </p:nvGrpSpPr>
        <p:grpSpPr bwMode="auto">
          <a:xfrm>
            <a:off x="5143500" y="2905125"/>
            <a:ext cx="2178050" cy="1147763"/>
            <a:chOff x="3240" y="1830"/>
            <a:chExt cx="1372" cy="723"/>
          </a:xfrm>
        </p:grpSpPr>
        <p:sp>
          <p:nvSpPr>
            <p:cNvPr id="58415" name="Freeform 129"/>
            <p:cNvSpPr>
              <a:spLocks/>
            </p:cNvSpPr>
            <p:nvPr/>
          </p:nvSpPr>
          <p:spPr bwMode="auto">
            <a:xfrm>
              <a:off x="3240" y="1830"/>
              <a:ext cx="1372" cy="723"/>
            </a:xfrm>
            <a:custGeom>
              <a:avLst/>
              <a:gdLst>
                <a:gd name="T0" fmla="*/ 7861 w 765"/>
                <a:gd name="T1" fmla="*/ 96 h 459"/>
                <a:gd name="T2" fmla="*/ 5350 w 765"/>
                <a:gd name="T3" fmla="*/ 677 h 459"/>
                <a:gd name="T4" fmla="*/ 1776 w 765"/>
                <a:gd name="T5" fmla="*/ 972 h 459"/>
                <a:gd name="T6" fmla="*/ 260 w 765"/>
                <a:gd name="T7" fmla="*/ 3256 h 459"/>
                <a:gd name="T8" fmla="*/ 3339 w 765"/>
                <a:gd name="T9" fmla="*/ 4302 h 459"/>
                <a:gd name="T10" fmla="*/ 6426 w 765"/>
                <a:gd name="T11" fmla="*/ 4132 h 459"/>
                <a:gd name="T12" fmla="*/ 10833 w 765"/>
                <a:gd name="T13" fmla="*/ 4302 h 459"/>
                <a:gd name="T14" fmla="*/ 12949 w 765"/>
                <a:gd name="T15" fmla="*/ 4207 h 459"/>
                <a:gd name="T16" fmla="*/ 13953 w 765"/>
                <a:gd name="T17" fmla="*/ 3607 h 459"/>
                <a:gd name="T18" fmla="*/ 13915 w 765"/>
                <a:gd name="T19" fmla="*/ 1531 h 459"/>
                <a:gd name="T20" fmla="*/ 12280 w 765"/>
                <a:gd name="T21" fmla="*/ 332 h 459"/>
                <a:gd name="T22" fmla="*/ 7861 w 765"/>
                <a:gd name="T23" fmla="*/ 96 h 4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5" h="459">
                  <a:moveTo>
                    <a:pt x="424" y="10"/>
                  </a:moveTo>
                  <a:cubicBezTo>
                    <a:pt x="362" y="16"/>
                    <a:pt x="343" y="55"/>
                    <a:pt x="288" y="70"/>
                  </a:cubicBezTo>
                  <a:cubicBezTo>
                    <a:pt x="233" y="85"/>
                    <a:pt x="142" y="56"/>
                    <a:pt x="96" y="100"/>
                  </a:cubicBezTo>
                  <a:cubicBezTo>
                    <a:pt x="50" y="144"/>
                    <a:pt x="0" y="279"/>
                    <a:pt x="14" y="336"/>
                  </a:cubicBezTo>
                  <a:cubicBezTo>
                    <a:pt x="28" y="393"/>
                    <a:pt x="125" y="429"/>
                    <a:pt x="180" y="444"/>
                  </a:cubicBezTo>
                  <a:cubicBezTo>
                    <a:pt x="235" y="459"/>
                    <a:pt x="279" y="426"/>
                    <a:pt x="346" y="426"/>
                  </a:cubicBezTo>
                  <a:cubicBezTo>
                    <a:pt x="413" y="426"/>
                    <a:pt x="525" y="443"/>
                    <a:pt x="584" y="444"/>
                  </a:cubicBezTo>
                  <a:cubicBezTo>
                    <a:pt x="643" y="445"/>
                    <a:pt x="670" y="446"/>
                    <a:pt x="698" y="434"/>
                  </a:cubicBezTo>
                  <a:cubicBezTo>
                    <a:pt x="726" y="422"/>
                    <a:pt x="743" y="418"/>
                    <a:pt x="752" y="372"/>
                  </a:cubicBezTo>
                  <a:cubicBezTo>
                    <a:pt x="761" y="326"/>
                    <a:pt x="765" y="214"/>
                    <a:pt x="750" y="158"/>
                  </a:cubicBezTo>
                  <a:cubicBezTo>
                    <a:pt x="735" y="102"/>
                    <a:pt x="716" y="58"/>
                    <a:pt x="662" y="34"/>
                  </a:cubicBezTo>
                  <a:cubicBezTo>
                    <a:pt x="608" y="10"/>
                    <a:pt x="505" y="0"/>
                    <a:pt x="424" y="10"/>
                  </a:cubicBezTo>
                  <a:close/>
                </a:path>
              </a:pathLst>
            </a:custGeom>
            <a:gradFill rotWithShape="1">
              <a:gsLst>
                <a:gs pos="0">
                  <a:srgbClr val="00CCFF"/>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577" name="Line 130"/>
            <p:cNvSpPr>
              <a:spLocks noChangeShapeType="1"/>
            </p:cNvSpPr>
            <p:nvPr/>
          </p:nvSpPr>
          <p:spPr bwMode="auto">
            <a:xfrm flipV="1">
              <a:off x="3763" y="2053"/>
              <a:ext cx="106" cy="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78" name="Line 131"/>
            <p:cNvSpPr>
              <a:spLocks noChangeShapeType="1"/>
            </p:cNvSpPr>
            <p:nvPr/>
          </p:nvSpPr>
          <p:spPr bwMode="auto">
            <a:xfrm>
              <a:off x="3616" y="2204"/>
              <a:ext cx="0" cy="7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79" name="Line 132"/>
            <p:cNvSpPr>
              <a:spLocks noChangeShapeType="1"/>
            </p:cNvSpPr>
            <p:nvPr/>
          </p:nvSpPr>
          <p:spPr bwMode="auto">
            <a:xfrm flipV="1">
              <a:off x="3763" y="2114"/>
              <a:ext cx="226" cy="25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80" name="Line 133"/>
            <p:cNvSpPr>
              <a:spLocks noChangeShapeType="1"/>
            </p:cNvSpPr>
            <p:nvPr/>
          </p:nvSpPr>
          <p:spPr bwMode="auto">
            <a:xfrm>
              <a:off x="4076" y="2113"/>
              <a:ext cx="0" cy="17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81" name="Line 134"/>
            <p:cNvSpPr>
              <a:spLocks noChangeShapeType="1"/>
            </p:cNvSpPr>
            <p:nvPr/>
          </p:nvSpPr>
          <p:spPr bwMode="auto">
            <a:xfrm>
              <a:off x="3779" y="2380"/>
              <a:ext cx="16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82" name="Line 135"/>
            <p:cNvSpPr>
              <a:spLocks noChangeShapeType="1"/>
            </p:cNvSpPr>
            <p:nvPr/>
          </p:nvSpPr>
          <p:spPr bwMode="auto">
            <a:xfrm>
              <a:off x="4255" y="2372"/>
              <a:ext cx="152"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nvGrpSpPr>
            <p:cNvPr id="58422" name="Group 136"/>
            <p:cNvGrpSpPr>
              <a:grpSpLocks/>
            </p:cNvGrpSpPr>
            <p:nvPr/>
          </p:nvGrpSpPr>
          <p:grpSpPr bwMode="auto">
            <a:xfrm>
              <a:off x="3860" y="1969"/>
              <a:ext cx="335" cy="148"/>
              <a:chOff x="4650" y="1129"/>
              <a:chExt cx="246" cy="95"/>
            </a:xfrm>
          </p:grpSpPr>
          <p:sp>
            <p:nvSpPr>
              <p:cNvPr id="58452"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58453"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58454"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58455" name="Group 140"/>
              <p:cNvGrpSpPr>
                <a:grpSpLocks/>
              </p:cNvGrpSpPr>
              <p:nvPr/>
            </p:nvGrpSpPr>
            <p:grpSpPr bwMode="auto">
              <a:xfrm>
                <a:off x="4699" y="1145"/>
                <a:ext cx="138" cy="29"/>
                <a:chOff x="2468" y="1332"/>
                <a:chExt cx="310" cy="60"/>
              </a:xfrm>
            </p:grpSpPr>
            <p:sp>
              <p:nvSpPr>
                <p:cNvPr id="58458" name="Freeform 141"/>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59" name="Freeform 142"/>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22617" name="Line 143"/>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618" name="Line 144"/>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58423" name="Group 145"/>
            <p:cNvGrpSpPr>
              <a:grpSpLocks/>
            </p:cNvGrpSpPr>
            <p:nvPr/>
          </p:nvGrpSpPr>
          <p:grpSpPr bwMode="auto">
            <a:xfrm>
              <a:off x="3922" y="2284"/>
              <a:ext cx="336" cy="154"/>
              <a:chOff x="4650" y="1129"/>
              <a:chExt cx="246" cy="95"/>
            </a:xfrm>
          </p:grpSpPr>
          <p:sp>
            <p:nvSpPr>
              <p:cNvPr id="58444"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58445"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58446"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58447" name="Group 149"/>
              <p:cNvGrpSpPr>
                <a:grpSpLocks/>
              </p:cNvGrpSpPr>
              <p:nvPr/>
            </p:nvGrpSpPr>
            <p:grpSpPr bwMode="auto">
              <a:xfrm>
                <a:off x="4699" y="1145"/>
                <a:ext cx="138" cy="29"/>
                <a:chOff x="2468" y="1332"/>
                <a:chExt cx="310" cy="60"/>
              </a:xfrm>
            </p:grpSpPr>
            <p:sp>
              <p:nvSpPr>
                <p:cNvPr id="58450" name="Freeform 150"/>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51" name="Freeform 151"/>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22609" name="Line 152"/>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610" name="Line 153"/>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58424" name="Group 154"/>
            <p:cNvGrpSpPr>
              <a:grpSpLocks/>
            </p:cNvGrpSpPr>
            <p:nvPr/>
          </p:nvGrpSpPr>
          <p:grpSpPr bwMode="auto">
            <a:xfrm>
              <a:off x="3443" y="2054"/>
              <a:ext cx="335" cy="149"/>
              <a:chOff x="4650" y="1129"/>
              <a:chExt cx="246" cy="95"/>
            </a:xfrm>
          </p:grpSpPr>
          <p:sp>
            <p:nvSpPr>
              <p:cNvPr id="58436"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58437"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58438"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58439" name="Group 158"/>
              <p:cNvGrpSpPr>
                <a:grpSpLocks/>
              </p:cNvGrpSpPr>
              <p:nvPr/>
            </p:nvGrpSpPr>
            <p:grpSpPr bwMode="auto">
              <a:xfrm>
                <a:off x="4699" y="1145"/>
                <a:ext cx="138" cy="29"/>
                <a:chOff x="2468" y="1332"/>
                <a:chExt cx="310" cy="60"/>
              </a:xfrm>
            </p:grpSpPr>
            <p:sp>
              <p:nvSpPr>
                <p:cNvPr id="58442" name="Freeform 159"/>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43" name="Freeform 160"/>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22601" name="Line 161"/>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602" name="Line 162"/>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grpSp>
          <p:nvGrpSpPr>
            <p:cNvPr id="58425" name="Group 163"/>
            <p:cNvGrpSpPr>
              <a:grpSpLocks/>
            </p:cNvGrpSpPr>
            <p:nvPr/>
          </p:nvGrpSpPr>
          <p:grpSpPr bwMode="auto">
            <a:xfrm>
              <a:off x="3452" y="2284"/>
              <a:ext cx="336" cy="148"/>
              <a:chOff x="4650" y="1129"/>
              <a:chExt cx="246" cy="95"/>
            </a:xfrm>
          </p:grpSpPr>
          <p:sp>
            <p:nvSpPr>
              <p:cNvPr id="58428"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sp>
            <p:nvSpPr>
              <p:cNvPr id="58429"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latin typeface="Times New Roman" charset="0"/>
                </a:endParaRPr>
              </a:p>
            </p:txBody>
          </p:sp>
          <p:sp>
            <p:nvSpPr>
              <p:cNvPr id="58430"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p>
                <a:endParaRPr lang="en-US">
                  <a:latin typeface="Times New Roman" charset="0"/>
                </a:endParaRPr>
              </a:p>
            </p:txBody>
          </p:sp>
          <p:grpSp>
            <p:nvGrpSpPr>
              <p:cNvPr id="58431" name="Group 167"/>
              <p:cNvGrpSpPr>
                <a:grpSpLocks/>
              </p:cNvGrpSpPr>
              <p:nvPr/>
            </p:nvGrpSpPr>
            <p:grpSpPr bwMode="auto">
              <a:xfrm>
                <a:off x="4699" y="1145"/>
                <a:ext cx="138" cy="29"/>
                <a:chOff x="2468" y="1332"/>
                <a:chExt cx="310" cy="60"/>
              </a:xfrm>
            </p:grpSpPr>
            <p:sp>
              <p:nvSpPr>
                <p:cNvPr id="58434" name="Freeform 168"/>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35" name="Freeform 169"/>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22593" name="Line 170"/>
              <p:cNvSpPr>
                <a:spLocks noChangeShapeType="1"/>
              </p:cNvSpPr>
              <p:nvPr/>
            </p:nvSpPr>
            <p:spPr bwMode="auto">
              <a:xfrm>
                <a:off x="4651" y="1158"/>
                <a:ext cx="0" cy="4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94" name="Line 171"/>
              <p:cNvSpPr>
                <a:spLocks noChangeShapeType="1"/>
              </p:cNvSpPr>
              <p:nvPr/>
            </p:nvSpPr>
            <p:spPr bwMode="auto">
              <a:xfrm>
                <a:off x="4894" y="1160"/>
                <a:ext cx="0" cy="41"/>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22587" name="Line 172"/>
            <p:cNvSpPr>
              <a:spLocks noChangeShapeType="1"/>
            </p:cNvSpPr>
            <p:nvPr/>
          </p:nvSpPr>
          <p:spPr bwMode="auto">
            <a:xfrm>
              <a:off x="4422" y="2370"/>
              <a:ext cx="153" cy="0"/>
            </a:xfrm>
            <a:prstGeom prst="line">
              <a:avLst/>
            </a:prstGeom>
            <a:noFill/>
            <a:ln w="9525">
              <a:solidFill>
                <a:schemeClr val="bg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58427" name="Text Box 580"/>
            <p:cNvSpPr txBox="1">
              <a:spLocks noChangeArrowheads="1"/>
            </p:cNvSpPr>
            <p:nvPr/>
          </p:nvSpPr>
          <p:spPr bwMode="auto">
            <a:xfrm>
              <a:off x="4231" y="1988"/>
              <a:ext cx="3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ISP</a:t>
              </a:r>
            </a:p>
          </p:txBody>
        </p:sp>
      </p:grpSp>
      <p:sp>
        <p:nvSpPr>
          <p:cNvPr id="58404" name="Freeform 174"/>
          <p:cNvSpPr>
            <a:spLocks/>
          </p:cNvSpPr>
          <p:nvPr/>
        </p:nvSpPr>
        <p:spPr bwMode="auto">
          <a:xfrm>
            <a:off x="6251575" y="2193925"/>
            <a:ext cx="206375" cy="927100"/>
          </a:xfrm>
          <a:custGeom>
            <a:avLst/>
            <a:gdLst>
              <a:gd name="T0" fmla="*/ 0 w 130"/>
              <a:gd name="T1" fmla="*/ 0 h 584"/>
              <a:gd name="T2" fmla="*/ 2147483647 w 130"/>
              <a:gd name="T3" fmla="*/ 0 h 584"/>
              <a:gd name="T4" fmla="*/ 2147483647 w 130"/>
              <a:gd name="T5" fmla="*/ 2147483647 h 584"/>
              <a:gd name="T6" fmla="*/ 0 60000 65536"/>
              <a:gd name="T7" fmla="*/ 0 60000 65536"/>
              <a:gd name="T8" fmla="*/ 0 60000 65536"/>
            </a:gdLst>
            <a:ahLst/>
            <a:cxnLst>
              <a:cxn ang="T6">
                <a:pos x="T0" y="T1"/>
              </a:cxn>
              <a:cxn ang="T7">
                <a:pos x="T2" y="T3"/>
              </a:cxn>
              <a:cxn ang="T8">
                <a:pos x="T4" y="T5"/>
              </a:cxn>
            </a:cxnLst>
            <a:rect l="0" t="0" r="r" b="b"/>
            <a:pathLst>
              <a:path w="130" h="584">
                <a:moveTo>
                  <a:pt x="0" y="0"/>
                </a:moveTo>
                <a:lnTo>
                  <a:pt x="130" y="0"/>
                </a:lnTo>
                <a:lnTo>
                  <a:pt x="130" y="584"/>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227503" name="Group 175"/>
          <p:cNvGrpSpPr>
            <a:grpSpLocks/>
          </p:cNvGrpSpPr>
          <p:nvPr/>
        </p:nvGrpSpPr>
        <p:grpSpPr bwMode="auto">
          <a:xfrm>
            <a:off x="6210300" y="2355850"/>
            <a:ext cx="2517775" cy="508000"/>
            <a:chOff x="3912" y="1484"/>
            <a:chExt cx="1586" cy="320"/>
          </a:xfrm>
        </p:grpSpPr>
        <p:sp>
          <p:nvSpPr>
            <p:cNvPr id="22574" name="Line 176"/>
            <p:cNvSpPr>
              <a:spLocks noChangeShapeType="1"/>
            </p:cNvSpPr>
            <p:nvPr/>
          </p:nvSpPr>
          <p:spPr bwMode="auto">
            <a:xfrm flipH="1" flipV="1">
              <a:off x="3912" y="1497"/>
              <a:ext cx="711" cy="94"/>
            </a:xfrm>
            <a:prstGeom prst="line">
              <a:avLst/>
            </a:prstGeom>
            <a:noFill/>
            <a:ln w="952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2575" name="Text Box 177"/>
            <p:cNvSpPr txBox="1">
              <a:spLocks noChangeArrowheads="1"/>
            </p:cNvSpPr>
            <p:nvPr/>
          </p:nvSpPr>
          <p:spPr bwMode="auto">
            <a:xfrm>
              <a:off x="4307" y="1484"/>
              <a:ext cx="1191" cy="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lnSpc>
                  <a:spcPct val="85000"/>
                </a:lnSpc>
                <a:defRPr/>
              </a:pPr>
              <a:r>
                <a:rPr lang="en-US" sz="1600" i="1"/>
                <a:t>cable modem</a:t>
              </a:r>
            </a:p>
            <a:p>
              <a:pPr algn="r">
                <a:lnSpc>
                  <a:spcPct val="85000"/>
                </a:lnSpc>
                <a:defRPr/>
              </a:pPr>
              <a:r>
                <a:rPr lang="en-US" sz="1600" i="1"/>
                <a:t>termination system</a:t>
              </a:r>
            </a:p>
          </p:txBody>
        </p:sp>
      </p:grpSp>
      <p:sp>
        <p:nvSpPr>
          <p:cNvPr id="58406" name="Rectangle 3"/>
          <p:cNvSpPr>
            <a:spLocks noChangeArrowheads="1"/>
          </p:cNvSpPr>
          <p:nvPr/>
        </p:nvSpPr>
        <p:spPr bwMode="auto">
          <a:xfrm>
            <a:off x="373063" y="4246563"/>
            <a:ext cx="8401050" cy="209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85000"/>
              </a:lnSpc>
              <a:spcBef>
                <a:spcPct val="20000"/>
              </a:spcBef>
              <a:buClr>
                <a:srgbClr val="000099"/>
              </a:buClr>
              <a:buSzPct val="75000"/>
              <a:buFont typeface="Wingdings" charset="0"/>
              <a:buChar char="v"/>
            </a:pPr>
            <a:r>
              <a:rPr lang="en-US" dirty="0">
                <a:solidFill>
                  <a:srgbClr val="000099"/>
                </a:solidFill>
                <a:latin typeface="Gill Sans MT" charset="0"/>
              </a:rPr>
              <a:t>HFC: hybrid fiber coax</a:t>
            </a:r>
          </a:p>
          <a:p>
            <a:pPr marL="742950" lvl="1" indent="-285750" eaLnBrk="1" hangingPunct="1">
              <a:lnSpc>
                <a:spcPct val="85000"/>
              </a:lnSpc>
              <a:spcBef>
                <a:spcPct val="20000"/>
              </a:spcBef>
              <a:buClr>
                <a:srgbClr val="000099"/>
              </a:buClr>
              <a:buFont typeface="Wingdings" charset="0"/>
              <a:buChar char="§"/>
            </a:pPr>
            <a:r>
              <a:rPr lang="en-US" dirty="0">
                <a:latin typeface="Gill Sans MT" charset="0"/>
              </a:rPr>
              <a:t>asymmetric: up to 30Mbps downstream transmission rate, 2 Mbps upstream transmission rate</a:t>
            </a:r>
          </a:p>
          <a:p>
            <a:pPr marL="342900" indent="-342900" eaLnBrk="1" hangingPunct="1">
              <a:lnSpc>
                <a:spcPct val="85000"/>
              </a:lnSpc>
              <a:spcBef>
                <a:spcPct val="20000"/>
              </a:spcBef>
              <a:buClr>
                <a:srgbClr val="000099"/>
              </a:buClr>
              <a:buSzPct val="75000"/>
              <a:buFont typeface="Wingdings" charset="0"/>
              <a:buChar char="v"/>
            </a:pPr>
            <a:r>
              <a:rPr lang="en-US" dirty="0">
                <a:solidFill>
                  <a:srgbClr val="000099"/>
                </a:solidFill>
                <a:latin typeface="Gill Sans MT" charset="0"/>
              </a:rPr>
              <a:t>network </a:t>
            </a:r>
            <a:r>
              <a:rPr lang="en-US" dirty="0">
                <a:latin typeface="Gill Sans MT" charset="0"/>
              </a:rPr>
              <a:t>of cable, fiber attaches homes to ISP router</a:t>
            </a:r>
          </a:p>
          <a:p>
            <a:pPr marL="742950" lvl="1" indent="-285750" eaLnBrk="1" hangingPunct="1">
              <a:lnSpc>
                <a:spcPct val="85000"/>
              </a:lnSpc>
              <a:spcBef>
                <a:spcPct val="20000"/>
              </a:spcBef>
              <a:buClr>
                <a:srgbClr val="000099"/>
              </a:buClr>
              <a:buFont typeface="Wingdings" charset="0"/>
              <a:buChar char="§"/>
            </a:pPr>
            <a:r>
              <a:rPr lang="en-US" dirty="0">
                <a:latin typeface="Gill Sans MT" charset="0"/>
              </a:rPr>
              <a:t>homes </a:t>
            </a:r>
            <a:r>
              <a:rPr lang="en-US" i="1" dirty="0">
                <a:solidFill>
                  <a:srgbClr val="CC0000"/>
                </a:solidFill>
                <a:latin typeface="Gill Sans MT" charset="0"/>
              </a:rPr>
              <a:t>share access network</a:t>
            </a:r>
            <a:r>
              <a:rPr lang="en-US" dirty="0">
                <a:solidFill>
                  <a:srgbClr val="FF0000"/>
                </a:solidFill>
                <a:latin typeface="Gill Sans MT" charset="0"/>
              </a:rPr>
              <a:t> </a:t>
            </a:r>
            <a:r>
              <a:rPr lang="en-US" dirty="0">
                <a:latin typeface="Gill Sans MT" charset="0"/>
              </a:rPr>
              <a:t>to cable </a:t>
            </a:r>
            <a:r>
              <a:rPr lang="en-US" dirty="0" err="1">
                <a:latin typeface="Gill Sans MT" charset="0"/>
              </a:rPr>
              <a:t>headend</a:t>
            </a:r>
            <a:r>
              <a:rPr lang="en-US" dirty="0">
                <a:latin typeface="Gill Sans MT" charset="0"/>
              </a:rPr>
              <a:t> </a:t>
            </a:r>
          </a:p>
          <a:p>
            <a:pPr marL="742950" lvl="1" indent="-285750" eaLnBrk="1" hangingPunct="1">
              <a:lnSpc>
                <a:spcPct val="85000"/>
              </a:lnSpc>
              <a:spcBef>
                <a:spcPct val="20000"/>
              </a:spcBef>
              <a:buClr>
                <a:srgbClr val="000099"/>
              </a:buClr>
              <a:buFont typeface="Wingdings" charset="0"/>
              <a:buChar char="§"/>
            </a:pPr>
            <a:r>
              <a:rPr lang="en-US" dirty="0">
                <a:latin typeface="Gill Sans MT" charset="0"/>
              </a:rPr>
              <a:t>unlike DSL, which has dedicated access to central office</a:t>
            </a:r>
          </a:p>
          <a:p>
            <a:pPr marL="742950" lvl="1" indent="-285750" eaLnBrk="1" hangingPunct="1">
              <a:lnSpc>
                <a:spcPct val="85000"/>
              </a:lnSpc>
              <a:spcBef>
                <a:spcPct val="20000"/>
              </a:spcBef>
              <a:buClr>
                <a:srgbClr val="000099"/>
              </a:buClr>
              <a:buFont typeface="Wingdings" charset="0"/>
              <a:buNone/>
            </a:pPr>
            <a:endParaRPr lang="en-US" sz="2000" dirty="0">
              <a:latin typeface="Gill Sans MT" charset="0"/>
            </a:endParaRPr>
          </a:p>
        </p:txBody>
      </p:sp>
      <p:grpSp>
        <p:nvGrpSpPr>
          <p:cNvPr id="58409" name="Group 181"/>
          <p:cNvGrpSpPr>
            <a:grpSpLocks/>
          </p:cNvGrpSpPr>
          <p:nvPr/>
        </p:nvGrpSpPr>
        <p:grpSpPr bwMode="auto">
          <a:xfrm>
            <a:off x="560388" y="1928813"/>
            <a:ext cx="609600" cy="609600"/>
            <a:chOff x="-44" y="1473"/>
            <a:chExt cx="981" cy="1105"/>
          </a:xfrm>
        </p:grpSpPr>
        <p:pic>
          <p:nvPicPr>
            <p:cNvPr id="58411" name="Picture 182" descr="desktop_computer_stylized_mediu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12" name="Freeform 183"/>
            <p:cNvSpPr>
              <a:spLocks/>
            </p:cNvSpPr>
            <p:nvPr/>
          </p:nvSpPr>
          <p:spPr bwMode="auto">
            <a:xfrm flipH="1">
              <a:off x="374" y="1579"/>
              <a:ext cx="477" cy="506"/>
            </a:xfrm>
            <a:custGeom>
              <a:avLst/>
              <a:gdLst>
                <a:gd name="T0" fmla="*/ 0 w 356"/>
                <a:gd name="T1" fmla="*/ 0 h 368"/>
                <a:gd name="T2" fmla="*/ 1296 w 356"/>
                <a:gd name="T3" fmla="*/ 69 h 368"/>
                <a:gd name="T4" fmla="*/ 1537 w 356"/>
                <a:gd name="T5" fmla="*/ 1447 h 368"/>
                <a:gd name="T6" fmla="*/ 339 w 356"/>
                <a:gd name="T7" fmla="*/ 1810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grpSp>
      <p:sp>
        <p:nvSpPr>
          <p:cNvPr id="2" name="Date Placeholder 1"/>
          <p:cNvSpPr>
            <a:spLocks noGrp="1"/>
          </p:cNvSpPr>
          <p:nvPr>
            <p:ph type="dt" sz="half" idx="10"/>
          </p:nvPr>
        </p:nvSpPr>
        <p:spPr/>
        <p:txBody>
          <a:bodyPr/>
          <a:lstStyle/>
          <a:p>
            <a:fld id="{520A993C-4A18-D646-9DCB-E8740B78A8D2}"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pPr/>
              <a:t>86</a:t>
            </a:fld>
            <a:endParaRPr lang="en-US"/>
          </a:p>
        </p:txBody>
      </p:sp>
      <p:sp>
        <p:nvSpPr>
          <p:cNvPr id="8" name="Title 7"/>
          <p:cNvSpPr>
            <a:spLocks noGrp="1"/>
          </p:cNvSpPr>
          <p:nvPr>
            <p:ph type="title"/>
          </p:nvPr>
        </p:nvSpPr>
        <p:spPr/>
        <p:txBody>
          <a:bodyPr/>
          <a:lstStyle/>
          <a:p>
            <a:r>
              <a:rPr lang="en-US"/>
              <a:t>Access: cable network</a:t>
            </a:r>
            <a:endParaRPr lang="en-US" dirty="0"/>
          </a:p>
        </p:txBody>
      </p:sp>
    </p:spTree>
    <p:extLst>
      <p:ext uri="{BB962C8B-B14F-4D97-AF65-F5344CB8AC3E}">
        <p14:creationId xmlns:p14="http://schemas.microsoft.com/office/powerpoint/2010/main" val="2818893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dissolve">
                                      <p:cBhvr>
                                        <p:cTn id="7" dur="500"/>
                                        <p:tgtEl>
                                          <p:spTgt spid="227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7503"/>
                                        </p:tgtEl>
                                        <p:attrNameLst>
                                          <p:attrName>style.visibility</p:attrName>
                                        </p:attrNameLst>
                                      </p:cBhvr>
                                      <p:to>
                                        <p:strVal val="visible"/>
                                      </p:to>
                                    </p:set>
                                    <p:animEffect transition="in" filter="dissolve">
                                      <p:cBhvr>
                                        <p:cTn id="12" dur="500"/>
                                        <p:tgtEl>
                                          <p:spTgt spid="227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C3D065-9F51-7F4F-B354-B1821F06D8A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87</a:t>
            </a:fld>
            <a:endParaRPr lang="en-US"/>
          </a:p>
        </p:txBody>
      </p:sp>
      <p:sp>
        <p:nvSpPr>
          <p:cNvPr id="2" name="Title 1"/>
          <p:cNvSpPr>
            <a:spLocks noGrp="1"/>
          </p:cNvSpPr>
          <p:nvPr>
            <p:ph type="title"/>
          </p:nvPr>
        </p:nvSpPr>
        <p:spPr/>
        <p:txBody>
          <a:bodyPr/>
          <a:lstStyle/>
          <a:p>
            <a:r>
              <a:rPr lang="en-US" dirty="0"/>
              <a:t>Cable architecture</a:t>
            </a:r>
          </a:p>
        </p:txBody>
      </p:sp>
      <p:pic>
        <p:nvPicPr>
          <p:cNvPr id="7" name="Picture 6"/>
          <p:cNvPicPr>
            <a:picLocks noChangeAspect="1"/>
          </p:cNvPicPr>
          <p:nvPr/>
        </p:nvPicPr>
        <p:blipFill>
          <a:blip r:embed="rId2"/>
          <a:stretch>
            <a:fillRect/>
          </a:stretch>
        </p:blipFill>
        <p:spPr>
          <a:xfrm>
            <a:off x="321528" y="1277897"/>
            <a:ext cx="8500943" cy="3778197"/>
          </a:xfrm>
          <a:prstGeom prst="rect">
            <a:avLst/>
          </a:prstGeom>
        </p:spPr>
      </p:pic>
      <p:pic>
        <p:nvPicPr>
          <p:cNvPr id="8" name="Picture 7"/>
          <p:cNvPicPr>
            <a:picLocks noChangeAspect="1"/>
          </p:cNvPicPr>
          <p:nvPr/>
        </p:nvPicPr>
        <p:blipFill>
          <a:blip r:embed="rId3"/>
          <a:stretch>
            <a:fillRect/>
          </a:stretch>
        </p:blipFill>
        <p:spPr>
          <a:xfrm>
            <a:off x="4102100" y="4711700"/>
            <a:ext cx="4584700" cy="2146300"/>
          </a:xfrm>
          <a:prstGeom prst="rect">
            <a:avLst/>
          </a:prstGeom>
        </p:spPr>
      </p:pic>
    </p:spTree>
    <p:extLst>
      <p:ext uri="{BB962C8B-B14F-4D97-AF65-F5344CB8AC3E}">
        <p14:creationId xmlns:p14="http://schemas.microsoft.com/office/powerpoint/2010/main" val="212089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7C3D065-9F51-7F4F-B354-B1821F06D8A4}"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88</a:t>
            </a:fld>
            <a:endParaRPr lang="en-US"/>
          </a:p>
        </p:txBody>
      </p:sp>
      <p:sp>
        <p:nvSpPr>
          <p:cNvPr id="2" name="Title 1"/>
          <p:cNvSpPr>
            <a:spLocks noGrp="1"/>
          </p:cNvSpPr>
          <p:nvPr>
            <p:ph type="title"/>
          </p:nvPr>
        </p:nvSpPr>
        <p:spPr/>
        <p:txBody>
          <a:bodyPr/>
          <a:lstStyle/>
          <a:p>
            <a:r>
              <a:rPr lang="en-US" dirty="0"/>
              <a:t>Cable spectrum</a:t>
            </a:r>
          </a:p>
        </p:txBody>
      </p:sp>
      <p:pic>
        <p:nvPicPr>
          <p:cNvPr id="6" name="Picture 5"/>
          <p:cNvPicPr>
            <a:picLocks noChangeAspect="1"/>
          </p:cNvPicPr>
          <p:nvPr/>
        </p:nvPicPr>
        <p:blipFill>
          <a:blip r:embed="rId3"/>
          <a:stretch>
            <a:fillRect/>
          </a:stretch>
        </p:blipFill>
        <p:spPr>
          <a:xfrm>
            <a:off x="898923" y="1344706"/>
            <a:ext cx="7496332" cy="5455664"/>
          </a:xfrm>
          <a:prstGeom prst="rect">
            <a:avLst/>
          </a:prstGeom>
        </p:spPr>
      </p:pic>
    </p:spTree>
    <p:extLst>
      <p:ext uri="{BB962C8B-B14F-4D97-AF65-F5344CB8AC3E}">
        <p14:creationId xmlns:p14="http://schemas.microsoft.com/office/powerpoint/2010/main" val="392993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Simple Network Diagram - v1.tiff"/>
          <p:cNvPicPr>
            <a:picLocks noChangeAspect="1"/>
          </p:cNvPicPr>
          <p:nvPr/>
        </p:nvPicPr>
        <p:blipFill>
          <a:blip r:embed="rId3"/>
          <a:srcRect/>
          <a:stretch>
            <a:fillRect/>
          </a:stretch>
        </p:blipFill>
        <p:spPr bwMode="auto">
          <a:xfrm>
            <a:off x="530225" y="1524000"/>
            <a:ext cx="7699375" cy="49530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fld id="{CD864616-8344-4A40-ABE5-EA14B9836E94}" type="datetime1">
              <a:rPr lang="en-US" smtClean="0"/>
              <a:t>2/1/19</a:t>
            </a:fld>
            <a:endParaRPr lang="en-US"/>
          </a:p>
        </p:txBody>
      </p:sp>
      <p:sp>
        <p:nvSpPr>
          <p:cNvPr id="7" name="Footer Placeholder 6"/>
          <p:cNvSpPr>
            <a:spLocks noGrp="1"/>
          </p:cNvSpPr>
          <p:nvPr>
            <p:ph type="ftr" sz="quarter" idx="11"/>
          </p:nvPr>
        </p:nvSpPr>
        <p:spPr/>
        <p:txBody>
          <a:bodyPr/>
          <a:lstStyle/>
          <a:p>
            <a:r>
              <a:rPr lang="en-US"/>
              <a:t>ITEP</a:t>
            </a:r>
          </a:p>
        </p:txBody>
      </p:sp>
      <p:sp>
        <p:nvSpPr>
          <p:cNvPr id="8" name="Slide Number Placeholder 7"/>
          <p:cNvSpPr>
            <a:spLocks noGrp="1"/>
          </p:cNvSpPr>
          <p:nvPr>
            <p:ph type="sldNum" sz="quarter" idx="12"/>
          </p:nvPr>
        </p:nvSpPr>
        <p:spPr/>
        <p:txBody>
          <a:bodyPr/>
          <a:lstStyle/>
          <a:p>
            <a:fld id="{1DFC704A-5905-BB45-B847-BB7C2C18A0C5}" type="slidenum">
              <a:rPr lang="en-US" smtClean="0"/>
              <a:t>89</a:t>
            </a:fld>
            <a:endParaRPr lang="en-US"/>
          </a:p>
        </p:txBody>
      </p:sp>
      <p:sp>
        <p:nvSpPr>
          <p:cNvPr id="15363" name="Rectangle 2"/>
          <p:cNvSpPr>
            <a:spLocks noGrp="1" noChangeArrowheads="1"/>
          </p:cNvSpPr>
          <p:nvPr>
            <p:ph type="title"/>
          </p:nvPr>
        </p:nvSpPr>
        <p:spPr/>
        <p:txBody>
          <a:bodyPr/>
          <a:lstStyle/>
          <a:p>
            <a:r>
              <a:rPr lang="en-US" dirty="0"/>
              <a:t>Simplified access network diagram</a:t>
            </a:r>
          </a:p>
        </p:txBody>
      </p:sp>
      <p:sp>
        <p:nvSpPr>
          <p:cNvPr id="4" name="TextBox 3"/>
          <p:cNvSpPr txBox="1"/>
          <p:nvPr/>
        </p:nvSpPr>
        <p:spPr>
          <a:xfrm>
            <a:off x="0" y="6604084"/>
            <a:ext cx="2467311" cy="253916"/>
          </a:xfrm>
          <a:prstGeom prst="rect">
            <a:avLst/>
          </a:prstGeom>
          <a:noFill/>
        </p:spPr>
        <p:txBody>
          <a:bodyPr wrap="none" rtlCol="0">
            <a:spAutoFit/>
          </a:bodyPr>
          <a:lstStyle/>
          <a:p>
            <a:r>
              <a:rPr lang="en-US" sz="1050" dirty="0"/>
              <a:t>Jason </a:t>
            </a:r>
            <a:r>
              <a:rPr lang="en-US" sz="1050" dirty="0" err="1"/>
              <a:t>Livingood</a:t>
            </a:r>
            <a:r>
              <a:rPr lang="en-US" sz="1050" dirty="0"/>
              <a:t> (Comcast) FCC 2009</a:t>
            </a:r>
          </a:p>
        </p:txBody>
      </p:sp>
    </p:spTree>
    <p:extLst>
      <p:ext uri="{BB962C8B-B14F-4D97-AF65-F5344CB8AC3E}">
        <p14:creationId xmlns:p14="http://schemas.microsoft.com/office/powerpoint/2010/main" val="8862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E0FFDA-7AEB-AA40-86C0-FDCD7CB22DF9}"/>
              </a:ext>
            </a:extLst>
          </p:cNvPr>
          <p:cNvSpPr>
            <a:spLocks noGrp="1"/>
          </p:cNvSpPr>
          <p:nvPr>
            <p:ph type="dt" sz="half" idx="10"/>
          </p:nvPr>
        </p:nvSpPr>
        <p:spPr/>
        <p:txBody>
          <a:bodyPr/>
          <a:lstStyle/>
          <a:p>
            <a:fld id="{F7C3D065-9F51-7F4F-B354-B1821F06D8A4}" type="datetime1">
              <a:rPr lang="en-US" smtClean="0"/>
              <a:t>2/1/19</a:t>
            </a:fld>
            <a:endParaRPr lang="en-US"/>
          </a:p>
        </p:txBody>
      </p:sp>
      <p:sp>
        <p:nvSpPr>
          <p:cNvPr id="3" name="Footer Placeholder 2">
            <a:extLst>
              <a:ext uri="{FF2B5EF4-FFF2-40B4-BE49-F238E27FC236}">
                <a16:creationId xmlns:a16="http://schemas.microsoft.com/office/drawing/2014/main" id="{45EB9E4F-FEC0-8B4D-B687-4F41994C88C3}"/>
              </a:ext>
            </a:extLst>
          </p:cNvPr>
          <p:cNvSpPr>
            <a:spLocks noGrp="1"/>
          </p:cNvSpPr>
          <p:nvPr>
            <p:ph type="ftr" sz="quarter" idx="11"/>
          </p:nvPr>
        </p:nvSpPr>
        <p:spPr/>
        <p:txBody>
          <a:bodyPr/>
          <a:lstStyle/>
          <a:p>
            <a:r>
              <a:rPr lang="en-US"/>
              <a:t>ITEP</a:t>
            </a:r>
          </a:p>
        </p:txBody>
      </p:sp>
      <p:sp>
        <p:nvSpPr>
          <p:cNvPr id="4" name="Slide Number Placeholder 3">
            <a:extLst>
              <a:ext uri="{FF2B5EF4-FFF2-40B4-BE49-F238E27FC236}">
                <a16:creationId xmlns:a16="http://schemas.microsoft.com/office/drawing/2014/main" id="{6C3AF3C7-7AEC-D044-BC5F-C1DC681F94EE}"/>
              </a:ext>
            </a:extLst>
          </p:cNvPr>
          <p:cNvSpPr>
            <a:spLocks noGrp="1"/>
          </p:cNvSpPr>
          <p:nvPr>
            <p:ph type="sldNum" sz="quarter" idx="12"/>
          </p:nvPr>
        </p:nvSpPr>
        <p:spPr/>
        <p:txBody>
          <a:bodyPr/>
          <a:lstStyle/>
          <a:p>
            <a:fld id="{1DFC704A-5905-BB45-B847-BB7C2C18A0C5}" type="slidenum">
              <a:rPr lang="en-US" smtClean="0"/>
              <a:t>9</a:t>
            </a:fld>
            <a:endParaRPr lang="en-US"/>
          </a:p>
        </p:txBody>
      </p:sp>
      <p:sp>
        <p:nvSpPr>
          <p:cNvPr id="5" name="Title 4">
            <a:extLst>
              <a:ext uri="{FF2B5EF4-FFF2-40B4-BE49-F238E27FC236}">
                <a16:creationId xmlns:a16="http://schemas.microsoft.com/office/drawing/2014/main" id="{5179ED9B-BCC5-9D40-B49A-D86FA64AE58A}"/>
              </a:ext>
            </a:extLst>
          </p:cNvPr>
          <p:cNvSpPr>
            <a:spLocks noGrp="1"/>
          </p:cNvSpPr>
          <p:nvPr>
            <p:ph type="title"/>
          </p:nvPr>
        </p:nvSpPr>
        <p:spPr/>
        <p:txBody>
          <a:bodyPr/>
          <a:lstStyle/>
          <a:p>
            <a:r>
              <a:rPr lang="en-US" dirty="0"/>
              <a:t>US pay TV providers (2018)</a:t>
            </a:r>
          </a:p>
        </p:txBody>
      </p:sp>
      <p:pic>
        <p:nvPicPr>
          <p:cNvPr id="6" name="Picture 5">
            <a:extLst>
              <a:ext uri="{FF2B5EF4-FFF2-40B4-BE49-F238E27FC236}">
                <a16:creationId xmlns:a16="http://schemas.microsoft.com/office/drawing/2014/main" id="{B7E09084-D2EB-924E-B7C7-8F5D412C9C4E}"/>
              </a:ext>
            </a:extLst>
          </p:cNvPr>
          <p:cNvPicPr>
            <a:picLocks noChangeAspect="1"/>
          </p:cNvPicPr>
          <p:nvPr/>
        </p:nvPicPr>
        <p:blipFill>
          <a:blip r:embed="rId2"/>
          <a:stretch>
            <a:fillRect/>
          </a:stretch>
        </p:blipFill>
        <p:spPr>
          <a:xfrm>
            <a:off x="2037783" y="1182255"/>
            <a:ext cx="5068433" cy="5551141"/>
          </a:xfrm>
          <a:prstGeom prst="rect">
            <a:avLst/>
          </a:prstGeom>
        </p:spPr>
      </p:pic>
    </p:spTree>
    <p:extLst>
      <p:ext uri="{BB962C8B-B14F-4D97-AF65-F5344CB8AC3E}">
        <p14:creationId xmlns:p14="http://schemas.microsoft.com/office/powerpoint/2010/main" val="1523962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9A3E07B-2082-D441-BFF5-608399F64865}"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90</a:t>
            </a:fld>
            <a:endParaRPr lang="en-US"/>
          </a:p>
        </p:txBody>
      </p:sp>
      <p:sp>
        <p:nvSpPr>
          <p:cNvPr id="17410" name="Rectangle 2"/>
          <p:cNvSpPr>
            <a:spLocks noGrp="1" noChangeArrowheads="1"/>
          </p:cNvSpPr>
          <p:nvPr>
            <p:ph type="title"/>
          </p:nvPr>
        </p:nvSpPr>
        <p:spPr/>
        <p:txBody>
          <a:bodyPr/>
          <a:lstStyle/>
          <a:p>
            <a:r>
              <a:rPr lang="en-US" dirty="0"/>
              <a:t>DOCSIS 3.0 channel bonding</a:t>
            </a:r>
          </a:p>
        </p:txBody>
      </p:sp>
      <p:grpSp>
        <p:nvGrpSpPr>
          <p:cNvPr id="2" name="Group 4"/>
          <p:cNvGrpSpPr>
            <a:grpSpLocks/>
          </p:cNvGrpSpPr>
          <p:nvPr/>
        </p:nvGrpSpPr>
        <p:grpSpPr bwMode="auto">
          <a:xfrm>
            <a:off x="753803" y="1334338"/>
            <a:ext cx="7543800" cy="3276600"/>
            <a:chOff x="1636" y="1587"/>
            <a:chExt cx="3925" cy="1818"/>
          </a:xfrm>
        </p:grpSpPr>
        <p:sp>
          <p:nvSpPr>
            <p:cNvPr id="17414" name="AutoShape 5"/>
            <p:cNvSpPr>
              <a:spLocks noChangeAspect="1" noChangeArrowheads="1"/>
            </p:cNvSpPr>
            <p:nvPr/>
          </p:nvSpPr>
          <p:spPr bwMode="auto">
            <a:xfrm flipH="1" flipV="1">
              <a:off x="1648" y="2939"/>
              <a:ext cx="776" cy="4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69 w 21600"/>
                <a:gd name="T13" fmla="*/ 3842 h 21600"/>
                <a:gd name="T14" fmla="*/ 17731 w 21600"/>
                <a:gd name="T15" fmla="*/ 17758 h 21600"/>
              </a:gdLst>
              <a:ahLst/>
              <a:cxnLst>
                <a:cxn ang="T8">
                  <a:pos x="T0" y="T1"/>
                </a:cxn>
                <a:cxn ang="T9">
                  <a:pos x="T2" y="T3"/>
                </a:cxn>
                <a:cxn ang="T10">
                  <a:pos x="T4" y="T5"/>
                </a:cxn>
                <a:cxn ang="T11">
                  <a:pos x="T6" y="T7"/>
                </a:cxn>
              </a:cxnLst>
              <a:rect l="T12" t="T13" r="T14" b="T15"/>
              <a:pathLst>
                <a:path w="21600" h="21600">
                  <a:moveTo>
                    <a:pt x="0" y="0"/>
                  </a:moveTo>
                  <a:lnTo>
                    <a:pt x="4133" y="21600"/>
                  </a:lnTo>
                  <a:lnTo>
                    <a:pt x="17467" y="21600"/>
                  </a:lnTo>
                  <a:lnTo>
                    <a:pt x="21600" y="0"/>
                  </a:lnTo>
                  <a:close/>
                </a:path>
              </a:pathLst>
            </a:custGeom>
            <a:solidFill>
              <a:srgbClr val="336699"/>
            </a:solidFill>
            <a:ln w="9525">
              <a:noFill/>
              <a:miter lim="800000"/>
              <a:headEnd/>
              <a:tailEnd/>
            </a:ln>
            <a:effectLst>
              <a:prstShdw prst="shdw17" dist="17961" dir="2700000">
                <a:srgbClr val="1F3D5C">
                  <a:alpha val="74997"/>
                </a:srgbClr>
              </a:prstShdw>
            </a:effectLst>
          </p:spPr>
          <p:txBody>
            <a:bodyPr rot="10800000" tIns="144000" bIns="144000" anchor="ctr">
              <a:prstTxWarp prst="textNoShape">
                <a:avLst/>
              </a:prstTxWarp>
              <a:spAutoFit/>
            </a:bodyPr>
            <a:lstStyle/>
            <a:p>
              <a:pPr marL="180975" indent="-180975" algn="ctr">
                <a:buClr>
                  <a:schemeClr val="bg2"/>
                </a:buClr>
                <a:buFontTx/>
                <a:buChar char="•"/>
              </a:pPr>
              <a:endParaRPr lang="en-US" sz="1000">
                <a:latin typeface="Tahoma" pitchFamily="-109" charset="0"/>
              </a:endParaRPr>
            </a:p>
          </p:txBody>
        </p:sp>
        <p:sp>
          <p:nvSpPr>
            <p:cNvPr id="17415" name="AutoShape 6"/>
            <p:cNvSpPr>
              <a:spLocks noChangeAspect="1" noChangeArrowheads="1"/>
            </p:cNvSpPr>
            <p:nvPr/>
          </p:nvSpPr>
          <p:spPr bwMode="auto">
            <a:xfrm flipH="1" flipV="1">
              <a:off x="2427" y="2939"/>
              <a:ext cx="780" cy="4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77 w 21600"/>
                <a:gd name="T13" fmla="*/ 3842 h 21600"/>
                <a:gd name="T14" fmla="*/ 17723 w 21600"/>
                <a:gd name="T15" fmla="*/ 17758 h 21600"/>
              </a:gdLst>
              <a:ahLst/>
              <a:cxnLst>
                <a:cxn ang="T8">
                  <a:pos x="T0" y="T1"/>
                </a:cxn>
                <a:cxn ang="T9">
                  <a:pos x="T2" y="T3"/>
                </a:cxn>
                <a:cxn ang="T10">
                  <a:pos x="T4" y="T5"/>
                </a:cxn>
                <a:cxn ang="T11">
                  <a:pos x="T6" y="T7"/>
                </a:cxn>
              </a:cxnLst>
              <a:rect l="T12" t="T13" r="T14" b="T15"/>
              <a:pathLst>
                <a:path w="21600" h="21600">
                  <a:moveTo>
                    <a:pt x="0" y="0"/>
                  </a:moveTo>
                  <a:lnTo>
                    <a:pt x="4133" y="21600"/>
                  </a:lnTo>
                  <a:lnTo>
                    <a:pt x="17467" y="21600"/>
                  </a:lnTo>
                  <a:lnTo>
                    <a:pt x="21600" y="0"/>
                  </a:lnTo>
                  <a:close/>
                </a:path>
              </a:pathLst>
            </a:custGeom>
            <a:solidFill>
              <a:srgbClr val="336699"/>
            </a:solidFill>
            <a:ln w="9525">
              <a:noFill/>
              <a:miter lim="800000"/>
              <a:headEnd/>
              <a:tailEnd/>
            </a:ln>
            <a:effectLst>
              <a:prstShdw prst="shdw17" dist="17961" dir="2700000">
                <a:srgbClr val="1F3D5C">
                  <a:alpha val="74997"/>
                </a:srgbClr>
              </a:prstShdw>
            </a:effectLst>
          </p:spPr>
          <p:txBody>
            <a:bodyPr rot="10800000" tIns="144000" bIns="144000" anchor="ctr">
              <a:prstTxWarp prst="textNoShape">
                <a:avLst/>
              </a:prstTxWarp>
              <a:spAutoFit/>
            </a:bodyPr>
            <a:lstStyle/>
            <a:p>
              <a:pPr marL="180975" indent="-180975" algn="ctr">
                <a:buClr>
                  <a:schemeClr val="bg2"/>
                </a:buClr>
                <a:buFontTx/>
                <a:buChar char="•"/>
              </a:pPr>
              <a:endParaRPr lang="en-US" sz="1000">
                <a:latin typeface="Tahoma" pitchFamily="-109" charset="0"/>
              </a:endParaRPr>
            </a:p>
          </p:txBody>
        </p:sp>
        <p:sp>
          <p:nvSpPr>
            <p:cNvPr id="17416" name="AutoShape 7"/>
            <p:cNvSpPr>
              <a:spLocks noChangeAspect="1" noChangeArrowheads="1"/>
            </p:cNvSpPr>
            <p:nvPr/>
          </p:nvSpPr>
          <p:spPr bwMode="auto">
            <a:xfrm flipH="1" flipV="1">
              <a:off x="3207" y="2939"/>
              <a:ext cx="780" cy="4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77 w 21600"/>
                <a:gd name="T13" fmla="*/ 3842 h 21600"/>
                <a:gd name="T14" fmla="*/ 17723 w 21600"/>
                <a:gd name="T15" fmla="*/ 17758 h 21600"/>
              </a:gdLst>
              <a:ahLst/>
              <a:cxnLst>
                <a:cxn ang="T8">
                  <a:pos x="T0" y="T1"/>
                </a:cxn>
                <a:cxn ang="T9">
                  <a:pos x="T2" y="T3"/>
                </a:cxn>
                <a:cxn ang="T10">
                  <a:pos x="T4" y="T5"/>
                </a:cxn>
                <a:cxn ang="T11">
                  <a:pos x="T6" y="T7"/>
                </a:cxn>
              </a:cxnLst>
              <a:rect l="T12" t="T13" r="T14" b="T15"/>
              <a:pathLst>
                <a:path w="21600" h="21600">
                  <a:moveTo>
                    <a:pt x="0" y="0"/>
                  </a:moveTo>
                  <a:lnTo>
                    <a:pt x="4133" y="21600"/>
                  </a:lnTo>
                  <a:lnTo>
                    <a:pt x="17467" y="21600"/>
                  </a:lnTo>
                  <a:lnTo>
                    <a:pt x="21600" y="0"/>
                  </a:lnTo>
                  <a:close/>
                </a:path>
              </a:pathLst>
            </a:custGeom>
            <a:solidFill>
              <a:srgbClr val="336699"/>
            </a:solidFill>
            <a:ln w="9525">
              <a:noFill/>
              <a:miter lim="800000"/>
              <a:headEnd/>
              <a:tailEnd/>
            </a:ln>
            <a:effectLst>
              <a:prstShdw prst="shdw17" dist="17961" dir="2700000">
                <a:srgbClr val="1F3D5C">
                  <a:alpha val="74997"/>
                </a:srgbClr>
              </a:prstShdw>
            </a:effectLst>
          </p:spPr>
          <p:txBody>
            <a:bodyPr rot="10800000" tIns="144000" bIns="144000" anchor="ctr">
              <a:prstTxWarp prst="textNoShape">
                <a:avLst/>
              </a:prstTxWarp>
              <a:spAutoFit/>
            </a:bodyPr>
            <a:lstStyle/>
            <a:p>
              <a:pPr marL="180975" indent="-180975" algn="ctr">
                <a:buClr>
                  <a:schemeClr val="bg2"/>
                </a:buClr>
                <a:buFontTx/>
                <a:buChar char="•"/>
              </a:pPr>
              <a:endParaRPr lang="en-US" sz="1000">
                <a:latin typeface="Tahoma" pitchFamily="-109" charset="0"/>
              </a:endParaRPr>
            </a:p>
          </p:txBody>
        </p:sp>
        <p:sp>
          <p:nvSpPr>
            <p:cNvPr id="17417" name="AutoShape 8"/>
            <p:cNvSpPr>
              <a:spLocks noChangeAspect="1" noChangeArrowheads="1"/>
            </p:cNvSpPr>
            <p:nvPr/>
          </p:nvSpPr>
          <p:spPr bwMode="auto">
            <a:xfrm flipH="1" flipV="1">
              <a:off x="3982" y="2939"/>
              <a:ext cx="778" cy="4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59 w 21600"/>
                <a:gd name="T13" fmla="*/ 3842 h 21600"/>
                <a:gd name="T14" fmla="*/ 17741 w 21600"/>
                <a:gd name="T15" fmla="*/ 17758 h 21600"/>
              </a:gdLst>
              <a:ahLst/>
              <a:cxnLst>
                <a:cxn ang="T8">
                  <a:pos x="T0" y="T1"/>
                </a:cxn>
                <a:cxn ang="T9">
                  <a:pos x="T2" y="T3"/>
                </a:cxn>
                <a:cxn ang="T10">
                  <a:pos x="T4" y="T5"/>
                </a:cxn>
                <a:cxn ang="T11">
                  <a:pos x="T6" y="T7"/>
                </a:cxn>
              </a:cxnLst>
              <a:rect l="T12" t="T13" r="T14" b="T15"/>
              <a:pathLst>
                <a:path w="21600" h="21600">
                  <a:moveTo>
                    <a:pt x="0" y="0"/>
                  </a:moveTo>
                  <a:lnTo>
                    <a:pt x="4133" y="21600"/>
                  </a:lnTo>
                  <a:lnTo>
                    <a:pt x="17467" y="21600"/>
                  </a:lnTo>
                  <a:lnTo>
                    <a:pt x="21600" y="0"/>
                  </a:lnTo>
                  <a:close/>
                </a:path>
              </a:pathLst>
            </a:custGeom>
            <a:solidFill>
              <a:srgbClr val="336699"/>
            </a:solidFill>
            <a:ln w="9525">
              <a:noFill/>
              <a:miter lim="800000"/>
              <a:headEnd/>
              <a:tailEnd/>
            </a:ln>
            <a:effectLst>
              <a:prstShdw prst="shdw17" dist="17961" dir="2700000">
                <a:srgbClr val="1F3D5C">
                  <a:alpha val="74997"/>
                </a:srgbClr>
              </a:prstShdw>
            </a:effectLst>
          </p:spPr>
          <p:txBody>
            <a:bodyPr rot="10800000" tIns="144000" bIns="144000" anchor="ctr">
              <a:prstTxWarp prst="textNoShape">
                <a:avLst/>
              </a:prstTxWarp>
              <a:spAutoFit/>
            </a:bodyPr>
            <a:lstStyle/>
            <a:p>
              <a:pPr marL="180975" indent="-180975" algn="ctr">
                <a:buClr>
                  <a:schemeClr val="bg2"/>
                </a:buClr>
                <a:buFontTx/>
                <a:buChar char="•"/>
              </a:pPr>
              <a:endParaRPr lang="en-US" sz="1000">
                <a:latin typeface="Tahoma" pitchFamily="-109" charset="0"/>
              </a:endParaRPr>
            </a:p>
          </p:txBody>
        </p:sp>
        <p:sp>
          <p:nvSpPr>
            <p:cNvPr id="17418" name="Line 9"/>
            <p:cNvSpPr>
              <a:spLocks noChangeAspect="1" noChangeShapeType="1"/>
            </p:cNvSpPr>
            <p:nvPr/>
          </p:nvSpPr>
          <p:spPr bwMode="auto">
            <a:xfrm>
              <a:off x="1636" y="2760"/>
              <a:ext cx="0" cy="645"/>
            </a:xfrm>
            <a:prstGeom prst="line">
              <a:avLst/>
            </a:prstGeom>
            <a:noFill/>
            <a:ln w="19050">
              <a:solidFill>
                <a:srgbClr val="FF7325"/>
              </a:solidFill>
              <a:round/>
              <a:headEnd/>
              <a:tailEnd/>
            </a:ln>
          </p:spPr>
          <p:txBody>
            <a:bodyPr tIns="144000" bIns="144000">
              <a:prstTxWarp prst="textNoShape">
                <a:avLst/>
              </a:prstTxWarp>
              <a:spAutoFit/>
            </a:bodyPr>
            <a:lstStyle/>
            <a:p>
              <a:endParaRPr lang="en-US"/>
            </a:p>
          </p:txBody>
        </p:sp>
        <p:sp>
          <p:nvSpPr>
            <p:cNvPr id="17419" name="Line 10"/>
            <p:cNvSpPr>
              <a:spLocks noChangeAspect="1" noChangeShapeType="1"/>
            </p:cNvSpPr>
            <p:nvPr/>
          </p:nvSpPr>
          <p:spPr bwMode="auto">
            <a:xfrm>
              <a:off x="2415" y="2760"/>
              <a:ext cx="0" cy="645"/>
            </a:xfrm>
            <a:prstGeom prst="line">
              <a:avLst/>
            </a:prstGeom>
            <a:noFill/>
            <a:ln w="19050">
              <a:solidFill>
                <a:srgbClr val="FF7325"/>
              </a:solidFill>
              <a:round/>
              <a:headEnd/>
              <a:tailEnd/>
            </a:ln>
          </p:spPr>
          <p:txBody>
            <a:bodyPr tIns="144000" bIns="144000">
              <a:prstTxWarp prst="textNoShape">
                <a:avLst/>
              </a:prstTxWarp>
              <a:spAutoFit/>
            </a:bodyPr>
            <a:lstStyle/>
            <a:p>
              <a:endParaRPr lang="en-US"/>
            </a:p>
          </p:txBody>
        </p:sp>
        <p:sp>
          <p:nvSpPr>
            <p:cNvPr id="17420" name="Line 11"/>
            <p:cNvSpPr>
              <a:spLocks noChangeAspect="1" noChangeShapeType="1"/>
            </p:cNvSpPr>
            <p:nvPr/>
          </p:nvSpPr>
          <p:spPr bwMode="auto">
            <a:xfrm>
              <a:off x="3194" y="2760"/>
              <a:ext cx="0" cy="645"/>
            </a:xfrm>
            <a:prstGeom prst="line">
              <a:avLst/>
            </a:prstGeom>
            <a:noFill/>
            <a:ln w="19050">
              <a:solidFill>
                <a:srgbClr val="FF7325"/>
              </a:solidFill>
              <a:round/>
              <a:headEnd/>
              <a:tailEnd/>
            </a:ln>
          </p:spPr>
          <p:txBody>
            <a:bodyPr tIns="144000" bIns="144000">
              <a:prstTxWarp prst="textNoShape">
                <a:avLst/>
              </a:prstTxWarp>
              <a:spAutoFit/>
            </a:bodyPr>
            <a:lstStyle/>
            <a:p>
              <a:endParaRPr lang="en-US"/>
            </a:p>
          </p:txBody>
        </p:sp>
        <p:sp>
          <p:nvSpPr>
            <p:cNvPr id="17421" name="Line 12"/>
            <p:cNvSpPr>
              <a:spLocks noChangeAspect="1" noChangeShapeType="1"/>
            </p:cNvSpPr>
            <p:nvPr/>
          </p:nvSpPr>
          <p:spPr bwMode="auto">
            <a:xfrm>
              <a:off x="3973" y="2760"/>
              <a:ext cx="0" cy="645"/>
            </a:xfrm>
            <a:prstGeom prst="line">
              <a:avLst/>
            </a:prstGeom>
            <a:noFill/>
            <a:ln w="19050">
              <a:solidFill>
                <a:srgbClr val="FF7325"/>
              </a:solidFill>
              <a:round/>
              <a:headEnd/>
              <a:tailEnd/>
            </a:ln>
          </p:spPr>
          <p:txBody>
            <a:bodyPr tIns="144000" bIns="144000">
              <a:prstTxWarp prst="textNoShape">
                <a:avLst/>
              </a:prstTxWarp>
              <a:spAutoFit/>
            </a:bodyPr>
            <a:lstStyle/>
            <a:p>
              <a:endParaRPr lang="en-US"/>
            </a:p>
          </p:txBody>
        </p:sp>
        <p:sp>
          <p:nvSpPr>
            <p:cNvPr id="17422" name="Line 13"/>
            <p:cNvSpPr>
              <a:spLocks noChangeAspect="1" noChangeShapeType="1"/>
            </p:cNvSpPr>
            <p:nvPr/>
          </p:nvSpPr>
          <p:spPr bwMode="auto">
            <a:xfrm>
              <a:off x="4752" y="2760"/>
              <a:ext cx="0" cy="645"/>
            </a:xfrm>
            <a:prstGeom prst="line">
              <a:avLst/>
            </a:prstGeom>
            <a:noFill/>
            <a:ln w="19050">
              <a:solidFill>
                <a:srgbClr val="FF7325"/>
              </a:solidFill>
              <a:round/>
              <a:headEnd/>
              <a:tailEnd/>
            </a:ln>
          </p:spPr>
          <p:txBody>
            <a:bodyPr tIns="144000" bIns="144000">
              <a:prstTxWarp prst="textNoShape">
                <a:avLst/>
              </a:prstTxWarp>
              <a:spAutoFit/>
            </a:bodyPr>
            <a:lstStyle/>
            <a:p>
              <a:endParaRPr lang="en-US"/>
            </a:p>
          </p:txBody>
        </p:sp>
        <p:sp>
          <p:nvSpPr>
            <p:cNvPr id="17423" name="Text Box 14"/>
            <p:cNvSpPr txBox="1">
              <a:spLocks noChangeAspect="1" noChangeArrowheads="1"/>
            </p:cNvSpPr>
            <p:nvPr/>
          </p:nvSpPr>
          <p:spPr bwMode="auto">
            <a:xfrm>
              <a:off x="1672" y="2690"/>
              <a:ext cx="717" cy="264"/>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dirty="0">
                  <a:solidFill>
                    <a:srgbClr val="D9D9D9"/>
                  </a:solidFill>
                  <a:latin typeface="Tahoma" pitchFamily="-109" charset="0"/>
                </a:rPr>
                <a:t>6  MHz</a:t>
              </a:r>
            </a:p>
          </p:txBody>
        </p:sp>
        <p:sp>
          <p:nvSpPr>
            <p:cNvPr id="17424" name="Line 15"/>
            <p:cNvSpPr>
              <a:spLocks noChangeAspect="1" noChangeShapeType="1"/>
            </p:cNvSpPr>
            <p:nvPr/>
          </p:nvSpPr>
          <p:spPr bwMode="auto">
            <a:xfrm>
              <a:off x="2232" y="2871"/>
              <a:ext cx="176"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25" name="Line 16"/>
            <p:cNvSpPr>
              <a:spLocks noChangeAspect="1" noChangeShapeType="1"/>
            </p:cNvSpPr>
            <p:nvPr/>
          </p:nvSpPr>
          <p:spPr bwMode="auto">
            <a:xfrm flipH="1">
              <a:off x="1650" y="2871"/>
              <a:ext cx="177"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26" name="Text Box 17"/>
            <p:cNvSpPr txBox="1">
              <a:spLocks noChangeAspect="1" noChangeArrowheads="1"/>
            </p:cNvSpPr>
            <p:nvPr/>
          </p:nvSpPr>
          <p:spPr bwMode="auto">
            <a:xfrm>
              <a:off x="2461" y="2700"/>
              <a:ext cx="681" cy="264"/>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a:solidFill>
                    <a:srgbClr val="D9D9D9"/>
                  </a:solidFill>
                  <a:latin typeface="Tahoma" pitchFamily="-109" charset="0"/>
                </a:rPr>
                <a:t>6 MHz</a:t>
              </a:r>
            </a:p>
          </p:txBody>
        </p:sp>
        <p:sp>
          <p:nvSpPr>
            <p:cNvPr id="17427" name="Line 18"/>
            <p:cNvSpPr>
              <a:spLocks noChangeAspect="1" noChangeShapeType="1"/>
            </p:cNvSpPr>
            <p:nvPr/>
          </p:nvSpPr>
          <p:spPr bwMode="auto">
            <a:xfrm>
              <a:off x="2996" y="2871"/>
              <a:ext cx="177"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28" name="Line 19"/>
            <p:cNvSpPr>
              <a:spLocks noChangeAspect="1" noChangeShapeType="1"/>
            </p:cNvSpPr>
            <p:nvPr/>
          </p:nvSpPr>
          <p:spPr bwMode="auto">
            <a:xfrm flipH="1">
              <a:off x="2415" y="2871"/>
              <a:ext cx="177"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29" name="Text Box 20"/>
            <p:cNvSpPr txBox="1">
              <a:spLocks noChangeAspect="1" noChangeArrowheads="1"/>
            </p:cNvSpPr>
            <p:nvPr/>
          </p:nvSpPr>
          <p:spPr bwMode="auto">
            <a:xfrm>
              <a:off x="3279" y="2700"/>
              <a:ext cx="656" cy="264"/>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a:solidFill>
                    <a:srgbClr val="D9D9D9"/>
                  </a:solidFill>
                  <a:latin typeface="Tahoma" pitchFamily="-109" charset="0"/>
                </a:rPr>
                <a:t>6 MHz</a:t>
              </a:r>
            </a:p>
          </p:txBody>
        </p:sp>
        <p:sp>
          <p:nvSpPr>
            <p:cNvPr id="17430" name="Line 21"/>
            <p:cNvSpPr>
              <a:spLocks noChangeAspect="1" noChangeShapeType="1"/>
            </p:cNvSpPr>
            <p:nvPr/>
          </p:nvSpPr>
          <p:spPr bwMode="auto">
            <a:xfrm>
              <a:off x="3775" y="2871"/>
              <a:ext cx="177"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31" name="Line 22"/>
            <p:cNvSpPr>
              <a:spLocks noChangeAspect="1" noChangeShapeType="1"/>
            </p:cNvSpPr>
            <p:nvPr/>
          </p:nvSpPr>
          <p:spPr bwMode="auto">
            <a:xfrm flipH="1">
              <a:off x="3194" y="2871"/>
              <a:ext cx="176"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32" name="Text Box 23"/>
            <p:cNvSpPr txBox="1">
              <a:spLocks noChangeAspect="1" noChangeArrowheads="1"/>
            </p:cNvSpPr>
            <p:nvPr/>
          </p:nvSpPr>
          <p:spPr bwMode="auto">
            <a:xfrm>
              <a:off x="4042" y="2700"/>
              <a:ext cx="647" cy="264"/>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a:solidFill>
                    <a:srgbClr val="D9D9D9"/>
                  </a:solidFill>
                  <a:latin typeface="Tahoma" pitchFamily="-109" charset="0"/>
                </a:rPr>
                <a:t>6  MHz</a:t>
              </a:r>
            </a:p>
          </p:txBody>
        </p:sp>
        <p:sp>
          <p:nvSpPr>
            <p:cNvPr id="17433" name="Line 24"/>
            <p:cNvSpPr>
              <a:spLocks noChangeAspect="1" noChangeShapeType="1"/>
            </p:cNvSpPr>
            <p:nvPr/>
          </p:nvSpPr>
          <p:spPr bwMode="auto">
            <a:xfrm>
              <a:off x="4554" y="2871"/>
              <a:ext cx="177"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34" name="Line 25"/>
            <p:cNvSpPr>
              <a:spLocks noChangeAspect="1" noChangeShapeType="1"/>
            </p:cNvSpPr>
            <p:nvPr/>
          </p:nvSpPr>
          <p:spPr bwMode="auto">
            <a:xfrm flipH="1">
              <a:off x="3973" y="2871"/>
              <a:ext cx="176" cy="9"/>
            </a:xfrm>
            <a:prstGeom prst="line">
              <a:avLst/>
            </a:prstGeom>
            <a:noFill/>
            <a:ln w="9525">
              <a:solidFill>
                <a:srgbClr val="FF7325"/>
              </a:solidFill>
              <a:round/>
              <a:headEnd/>
              <a:tailEnd type="triangle" w="med" len="med"/>
            </a:ln>
          </p:spPr>
          <p:txBody>
            <a:bodyPr tIns="144000" bIns="144000">
              <a:prstTxWarp prst="textNoShape">
                <a:avLst/>
              </a:prstTxWarp>
              <a:spAutoFit/>
            </a:bodyPr>
            <a:lstStyle/>
            <a:p>
              <a:endParaRPr lang="en-US"/>
            </a:p>
          </p:txBody>
        </p:sp>
        <p:sp>
          <p:nvSpPr>
            <p:cNvPr id="17435" name="AutoShape 26"/>
            <p:cNvSpPr>
              <a:spLocks noChangeAspect="1" noChangeArrowheads="1"/>
            </p:cNvSpPr>
            <p:nvPr/>
          </p:nvSpPr>
          <p:spPr bwMode="auto">
            <a:xfrm>
              <a:off x="1842" y="2010"/>
              <a:ext cx="369" cy="719"/>
            </a:xfrm>
            <a:prstGeom prst="upArrow">
              <a:avLst>
                <a:gd name="adj1" fmla="val 50000"/>
                <a:gd name="adj2" fmla="val 44852"/>
              </a:avLst>
            </a:prstGeom>
            <a:solidFill>
              <a:srgbClr val="FEFEFE"/>
            </a:solidFill>
            <a:ln w="9525">
              <a:solidFill>
                <a:schemeClr val="tx1"/>
              </a:solidFill>
              <a:miter lim="800000"/>
              <a:headEnd/>
              <a:tailEnd/>
            </a:ln>
            <a:effectLst>
              <a:prstShdw prst="shdw17" dist="17961" dir="2700000">
                <a:srgbClr val="989898">
                  <a:alpha val="74997"/>
                </a:srgbClr>
              </a:prstShdw>
            </a:effectLst>
          </p:spPr>
          <p:txBody>
            <a:bodyPr tIns="144000" bIns="144000" anchor="ctr">
              <a:prstTxWarp prst="textNoShape">
                <a:avLst/>
              </a:prstTxWarp>
              <a:spAutoFit/>
            </a:bodyPr>
            <a:lstStyle/>
            <a:p>
              <a:endParaRPr lang="en-US"/>
            </a:p>
          </p:txBody>
        </p:sp>
        <p:sp>
          <p:nvSpPr>
            <p:cNvPr id="17436" name="Text Box 27"/>
            <p:cNvSpPr txBox="1">
              <a:spLocks noChangeAspect="1" noChangeArrowheads="1"/>
            </p:cNvSpPr>
            <p:nvPr/>
          </p:nvSpPr>
          <p:spPr bwMode="auto">
            <a:xfrm rot="-5400000">
              <a:off x="1752" y="2300"/>
              <a:ext cx="509" cy="247"/>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a:latin typeface="Tahoma" pitchFamily="-109" charset="0"/>
                </a:rPr>
                <a:t>38 Mbps</a:t>
              </a:r>
            </a:p>
          </p:txBody>
        </p:sp>
        <p:sp>
          <p:nvSpPr>
            <p:cNvPr id="17437" name="AutoShape 28"/>
            <p:cNvSpPr>
              <a:spLocks noChangeAspect="1" noChangeArrowheads="1"/>
            </p:cNvSpPr>
            <p:nvPr/>
          </p:nvSpPr>
          <p:spPr bwMode="auto">
            <a:xfrm>
              <a:off x="2642" y="2010"/>
              <a:ext cx="369" cy="719"/>
            </a:xfrm>
            <a:prstGeom prst="upArrow">
              <a:avLst>
                <a:gd name="adj1" fmla="val 50000"/>
                <a:gd name="adj2" fmla="val 44716"/>
              </a:avLst>
            </a:prstGeom>
            <a:solidFill>
              <a:srgbClr val="FEFEFE"/>
            </a:solidFill>
            <a:ln w="9525">
              <a:solidFill>
                <a:schemeClr val="tx1"/>
              </a:solidFill>
              <a:miter lim="800000"/>
              <a:headEnd/>
              <a:tailEnd/>
            </a:ln>
            <a:effectLst>
              <a:prstShdw prst="shdw17" dist="17961" dir="2700000">
                <a:srgbClr val="989898">
                  <a:alpha val="74997"/>
                </a:srgbClr>
              </a:prstShdw>
            </a:effectLst>
          </p:spPr>
          <p:txBody>
            <a:bodyPr tIns="144000" bIns="144000" anchor="ctr">
              <a:prstTxWarp prst="textNoShape">
                <a:avLst/>
              </a:prstTxWarp>
              <a:spAutoFit/>
            </a:bodyPr>
            <a:lstStyle/>
            <a:p>
              <a:endParaRPr lang="en-US"/>
            </a:p>
          </p:txBody>
        </p:sp>
        <p:sp>
          <p:nvSpPr>
            <p:cNvPr id="17438" name="Text Box 29"/>
            <p:cNvSpPr txBox="1">
              <a:spLocks noChangeAspect="1" noChangeArrowheads="1"/>
            </p:cNvSpPr>
            <p:nvPr/>
          </p:nvSpPr>
          <p:spPr bwMode="auto">
            <a:xfrm rot="-5400000">
              <a:off x="2554" y="2306"/>
              <a:ext cx="509" cy="247"/>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a:latin typeface="Tahoma" pitchFamily="-109" charset="0"/>
                </a:rPr>
                <a:t>38 Mbps</a:t>
              </a:r>
            </a:p>
          </p:txBody>
        </p:sp>
        <p:sp>
          <p:nvSpPr>
            <p:cNvPr id="17439" name="AutoShape 30"/>
            <p:cNvSpPr>
              <a:spLocks noChangeAspect="1" noChangeArrowheads="1"/>
            </p:cNvSpPr>
            <p:nvPr/>
          </p:nvSpPr>
          <p:spPr bwMode="auto">
            <a:xfrm>
              <a:off x="3414" y="2010"/>
              <a:ext cx="368" cy="719"/>
            </a:xfrm>
            <a:prstGeom prst="upArrow">
              <a:avLst>
                <a:gd name="adj1" fmla="val 50000"/>
                <a:gd name="adj2" fmla="val 44974"/>
              </a:avLst>
            </a:prstGeom>
            <a:solidFill>
              <a:srgbClr val="FEFEFE"/>
            </a:solidFill>
            <a:ln w="9525">
              <a:solidFill>
                <a:schemeClr val="tx1"/>
              </a:solidFill>
              <a:miter lim="800000"/>
              <a:headEnd/>
              <a:tailEnd/>
            </a:ln>
            <a:effectLst>
              <a:prstShdw prst="shdw17" dist="17961" dir="2700000">
                <a:srgbClr val="989898">
                  <a:alpha val="74997"/>
                </a:srgbClr>
              </a:prstShdw>
            </a:effectLst>
          </p:spPr>
          <p:txBody>
            <a:bodyPr tIns="144000" bIns="144000" anchor="ctr">
              <a:prstTxWarp prst="textNoShape">
                <a:avLst/>
              </a:prstTxWarp>
              <a:spAutoFit/>
            </a:bodyPr>
            <a:lstStyle/>
            <a:p>
              <a:endParaRPr lang="en-US"/>
            </a:p>
          </p:txBody>
        </p:sp>
        <p:sp>
          <p:nvSpPr>
            <p:cNvPr id="17440" name="Text Box 31"/>
            <p:cNvSpPr txBox="1">
              <a:spLocks noChangeAspect="1" noChangeArrowheads="1"/>
            </p:cNvSpPr>
            <p:nvPr/>
          </p:nvSpPr>
          <p:spPr bwMode="auto">
            <a:xfrm rot="-5400000">
              <a:off x="3324" y="2312"/>
              <a:ext cx="509" cy="247"/>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a:latin typeface="Tahoma" pitchFamily="-109" charset="0"/>
                </a:rPr>
                <a:t>38 Mbps</a:t>
              </a:r>
            </a:p>
          </p:txBody>
        </p:sp>
        <p:sp>
          <p:nvSpPr>
            <p:cNvPr id="17441" name="AutoShape 32"/>
            <p:cNvSpPr>
              <a:spLocks noChangeAspect="1" noChangeArrowheads="1"/>
            </p:cNvSpPr>
            <p:nvPr/>
          </p:nvSpPr>
          <p:spPr bwMode="auto">
            <a:xfrm>
              <a:off x="4186" y="2010"/>
              <a:ext cx="368" cy="719"/>
            </a:xfrm>
            <a:prstGeom prst="upArrow">
              <a:avLst>
                <a:gd name="adj1" fmla="val 50000"/>
                <a:gd name="adj2" fmla="val 44838"/>
              </a:avLst>
            </a:prstGeom>
            <a:solidFill>
              <a:srgbClr val="FEFEFE"/>
            </a:solidFill>
            <a:ln w="9525">
              <a:solidFill>
                <a:schemeClr val="tx1"/>
              </a:solidFill>
              <a:miter lim="800000"/>
              <a:headEnd/>
              <a:tailEnd/>
            </a:ln>
            <a:effectLst>
              <a:prstShdw prst="shdw17" dist="17961" dir="2700000">
                <a:srgbClr val="989898">
                  <a:alpha val="74997"/>
                </a:srgbClr>
              </a:prstShdw>
            </a:effectLst>
          </p:spPr>
          <p:txBody>
            <a:bodyPr tIns="144000" bIns="144000" anchor="ctr">
              <a:prstTxWarp prst="textNoShape">
                <a:avLst/>
              </a:prstTxWarp>
              <a:spAutoFit/>
            </a:bodyPr>
            <a:lstStyle/>
            <a:p>
              <a:endParaRPr lang="en-US"/>
            </a:p>
          </p:txBody>
        </p:sp>
        <p:sp>
          <p:nvSpPr>
            <p:cNvPr id="17442" name="Text Box 33"/>
            <p:cNvSpPr txBox="1">
              <a:spLocks noChangeAspect="1" noChangeArrowheads="1"/>
            </p:cNvSpPr>
            <p:nvPr/>
          </p:nvSpPr>
          <p:spPr bwMode="auto">
            <a:xfrm rot="-5400000">
              <a:off x="4100" y="2321"/>
              <a:ext cx="509" cy="247"/>
            </a:xfrm>
            <a:prstGeom prst="rect">
              <a:avLst/>
            </a:prstGeom>
            <a:noFill/>
            <a:ln w="9525">
              <a:noFill/>
              <a:miter lim="800000"/>
              <a:headEnd/>
              <a:tailEnd/>
            </a:ln>
          </p:spPr>
          <p:txBody>
            <a:bodyPr tIns="144000" bIns="144000">
              <a:prstTxWarp prst="textNoShape">
                <a:avLst/>
              </a:prstTxWarp>
              <a:spAutoFit/>
            </a:bodyPr>
            <a:lstStyle/>
            <a:p>
              <a:pPr marL="180975" indent="-180975" algn="ctr">
                <a:buClr>
                  <a:schemeClr val="bg2"/>
                </a:buClr>
              </a:pPr>
              <a:r>
                <a:rPr lang="en-US" sz="1200">
                  <a:latin typeface="Tahoma" pitchFamily="-109" charset="0"/>
                </a:rPr>
                <a:t>38 Mbps</a:t>
              </a:r>
            </a:p>
          </p:txBody>
        </p:sp>
        <p:sp>
          <p:nvSpPr>
            <p:cNvPr id="17443" name="AutoShape 34"/>
            <p:cNvSpPr>
              <a:spLocks noChangeAspect="1" noChangeArrowheads="1"/>
            </p:cNvSpPr>
            <p:nvPr/>
          </p:nvSpPr>
          <p:spPr bwMode="auto">
            <a:xfrm>
              <a:off x="4695" y="1587"/>
              <a:ext cx="866" cy="524"/>
            </a:xfrm>
            <a:prstGeom prst="rightArrow">
              <a:avLst>
                <a:gd name="adj1" fmla="val 50000"/>
                <a:gd name="adj2" fmla="val 49205"/>
              </a:avLst>
            </a:prstGeom>
            <a:solidFill>
              <a:srgbClr val="FEFEFE"/>
            </a:solidFill>
            <a:ln w="9525">
              <a:solidFill>
                <a:schemeClr val="tx1"/>
              </a:solidFill>
              <a:miter lim="800000"/>
              <a:headEnd/>
              <a:tailEnd/>
            </a:ln>
            <a:effectLst>
              <a:prstShdw prst="shdw17" dist="17961" dir="2700000">
                <a:srgbClr val="989898">
                  <a:alpha val="74997"/>
                </a:srgbClr>
              </a:prstShdw>
            </a:effectLst>
          </p:spPr>
          <p:txBody>
            <a:bodyPr tIns="144000" bIns="144000" anchor="ctr">
              <a:prstTxWarp prst="textNoShape">
                <a:avLst/>
              </a:prstTxWarp>
              <a:spAutoFit/>
            </a:bodyPr>
            <a:lstStyle/>
            <a:p>
              <a:pPr marL="180975" indent="-180975" algn="ctr">
                <a:buClr>
                  <a:schemeClr val="bg2"/>
                </a:buClr>
              </a:pPr>
              <a:r>
                <a:rPr lang="en-US" sz="1200">
                  <a:latin typeface="Tahoma" pitchFamily="-109" charset="0"/>
                </a:rPr>
                <a:t>152 Mbps</a:t>
              </a:r>
            </a:p>
          </p:txBody>
        </p:sp>
        <p:sp>
          <p:nvSpPr>
            <p:cNvPr id="17444" name="Rectangle 35"/>
            <p:cNvSpPr>
              <a:spLocks noChangeAspect="1" noChangeArrowheads="1"/>
            </p:cNvSpPr>
            <p:nvPr/>
          </p:nvSpPr>
          <p:spPr bwMode="auto">
            <a:xfrm>
              <a:off x="1678" y="1706"/>
              <a:ext cx="3024" cy="264"/>
            </a:xfrm>
            <a:prstGeom prst="rect">
              <a:avLst/>
            </a:prstGeom>
            <a:solidFill>
              <a:srgbClr val="FFB439"/>
            </a:solidFill>
            <a:ln w="9525">
              <a:solidFill>
                <a:schemeClr val="tx1"/>
              </a:solidFill>
              <a:miter lim="800000"/>
              <a:headEnd/>
              <a:tailEnd/>
            </a:ln>
            <a:effectLst>
              <a:prstShdw prst="shdw17" dist="17961" dir="2700000">
                <a:srgbClr val="996C22">
                  <a:alpha val="74997"/>
                </a:srgbClr>
              </a:prstShdw>
            </a:effectLst>
          </p:spPr>
          <p:txBody>
            <a:bodyPr tIns="144000" bIns="144000" anchor="ctr">
              <a:prstTxWarp prst="textNoShape">
                <a:avLst/>
              </a:prstTxWarp>
              <a:spAutoFit/>
            </a:bodyPr>
            <a:lstStyle/>
            <a:p>
              <a:pPr marL="180975" indent="-180975" algn="ctr">
                <a:buClr>
                  <a:schemeClr val="bg2"/>
                </a:buClr>
              </a:pPr>
              <a:r>
                <a:rPr lang="en-US" sz="1200">
                  <a:latin typeface="Tahoma" pitchFamily="-109" charset="0"/>
                </a:rPr>
                <a:t>Logical Channel Bonding Technology</a:t>
              </a:r>
            </a:p>
          </p:txBody>
        </p:sp>
      </p:grpSp>
      <p:sp>
        <p:nvSpPr>
          <p:cNvPr id="39" name="Text Box 37"/>
          <p:cNvSpPr txBox="1">
            <a:spLocks noChangeArrowheads="1"/>
          </p:cNvSpPr>
          <p:nvPr/>
        </p:nvSpPr>
        <p:spPr bwMode="auto">
          <a:xfrm>
            <a:off x="638175" y="4621193"/>
            <a:ext cx="7591425" cy="1569660"/>
          </a:xfrm>
          <a:prstGeom prst="rect">
            <a:avLst/>
          </a:prstGeom>
          <a:noFill/>
          <a:ln w="9525">
            <a:noFill/>
            <a:miter lim="800000"/>
            <a:headEnd/>
            <a:tailEnd/>
          </a:ln>
        </p:spPr>
        <p:txBody>
          <a:bodyPr>
            <a:prstTxWarp prst="textNoShape">
              <a:avLst/>
            </a:prstTxWarp>
            <a:spAutoFit/>
          </a:bodyPr>
          <a:lstStyle/>
          <a:p>
            <a:pPr marL="115888" indent="-115888" eaLnBrk="0" hangingPunct="0">
              <a:buFontTx/>
              <a:buChar char="•"/>
            </a:pPr>
            <a:r>
              <a:rPr lang="en-US" sz="1600" dirty="0">
                <a:solidFill>
                  <a:schemeClr val="tx1">
                    <a:lumMod val="85000"/>
                  </a:schemeClr>
                </a:solidFill>
              </a:rPr>
              <a:t>DOCSIS 2.0 is limited to single channel’s capacity</a:t>
            </a:r>
          </a:p>
          <a:p>
            <a:pPr marL="115888" indent="-115888" eaLnBrk="0" hangingPunct="0">
              <a:buFontTx/>
              <a:buChar char="•"/>
            </a:pPr>
            <a:r>
              <a:rPr lang="en-US" sz="1600" dirty="0">
                <a:solidFill>
                  <a:schemeClr val="tx1">
                    <a:lumMod val="85000"/>
                  </a:schemeClr>
                </a:solidFill>
              </a:rPr>
              <a:t>DOCSIS 3.0 employs packet bonding across multiple channels</a:t>
            </a:r>
          </a:p>
          <a:p>
            <a:pPr marL="566738" lvl="1" indent="-109538" eaLnBrk="0" hangingPunct="0">
              <a:buFontTx/>
              <a:buChar char="•"/>
            </a:pPr>
            <a:r>
              <a:rPr lang="en-US" sz="1600" dirty="0">
                <a:solidFill>
                  <a:schemeClr val="tx1">
                    <a:lumMod val="85000"/>
                  </a:schemeClr>
                </a:solidFill>
              </a:rPr>
              <a:t>Initially will bond 4 channels</a:t>
            </a:r>
          </a:p>
          <a:p>
            <a:pPr marL="566738" lvl="1" indent="-109538" eaLnBrk="0" hangingPunct="0">
              <a:buFontTx/>
              <a:buChar char="•"/>
            </a:pPr>
            <a:r>
              <a:rPr lang="en-US" sz="1600" dirty="0">
                <a:solidFill>
                  <a:schemeClr val="tx1">
                    <a:lumMod val="85000"/>
                  </a:schemeClr>
                </a:solidFill>
              </a:rPr>
              <a:t>8 channel-capable silicon coming soon</a:t>
            </a:r>
          </a:p>
          <a:p>
            <a:pPr marL="566738" lvl="1" indent="-109538" eaLnBrk="0" hangingPunct="0">
              <a:buFontTx/>
              <a:buChar char="•"/>
            </a:pPr>
            <a:r>
              <a:rPr lang="en-US" sz="1600" dirty="0">
                <a:solidFill>
                  <a:schemeClr val="tx1">
                    <a:lumMod val="85000"/>
                  </a:schemeClr>
                </a:solidFill>
              </a:rPr>
              <a:t>Upstream bonding in 2010</a:t>
            </a:r>
          </a:p>
          <a:p>
            <a:pPr marL="566738" lvl="1" indent="-109538" eaLnBrk="0" hangingPunct="0">
              <a:buFontTx/>
              <a:buChar char="•"/>
            </a:pPr>
            <a:r>
              <a:rPr lang="en-US" sz="1600" dirty="0">
                <a:solidFill>
                  <a:schemeClr val="tx1">
                    <a:lumMod val="85000"/>
                  </a:schemeClr>
                </a:solidFill>
              </a:rPr>
              <a:t>Increased speeds 100Mbps+</a:t>
            </a:r>
          </a:p>
        </p:txBody>
      </p:sp>
    </p:spTree>
    <p:extLst>
      <p:ext uri="{BB962C8B-B14F-4D97-AF65-F5344CB8AC3E}">
        <p14:creationId xmlns:p14="http://schemas.microsoft.com/office/powerpoint/2010/main" val="383434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p:cNvSpPr>
          <p:nvPr/>
        </p:nvSpPr>
        <p:spPr bwMode="auto">
          <a:xfrm rot="5400000">
            <a:off x="3183731" y="2448719"/>
            <a:ext cx="1169988" cy="228600"/>
          </a:xfrm>
          <a:prstGeom prst="rect">
            <a:avLst/>
          </a:prstGeom>
          <a:solidFill>
            <a:srgbClr val="EAEAEA"/>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14342" name="Line 6"/>
          <p:cNvSpPr>
            <a:spLocks noChangeShapeType="1"/>
          </p:cNvSpPr>
          <p:nvPr/>
        </p:nvSpPr>
        <p:spPr bwMode="auto">
          <a:xfrm>
            <a:off x="7162800" y="5410200"/>
            <a:ext cx="1588" cy="228600"/>
          </a:xfrm>
          <a:prstGeom prst="line">
            <a:avLst/>
          </a:prstGeom>
          <a:noFill/>
          <a:ln w="25400">
            <a:solidFill>
              <a:srgbClr val="808080"/>
            </a:solidFill>
            <a:prstDash val="solid"/>
            <a:round/>
            <a:headEnd type="none" w="med" len="med"/>
            <a:tailEnd type="none" w="med" len="med"/>
          </a:ln>
        </p:spPr>
        <p:txBody>
          <a:bodyPr>
            <a:prstTxWarp prst="textNoShape">
              <a:avLst/>
            </a:prstTxWarp>
          </a:bodyPr>
          <a:lstStyle/>
          <a:p>
            <a:endParaRPr lang="en-US"/>
          </a:p>
        </p:txBody>
      </p:sp>
      <p:sp>
        <p:nvSpPr>
          <p:cNvPr id="14343" name="Rectangle 7"/>
          <p:cNvSpPr>
            <a:spLocks/>
          </p:cNvSpPr>
          <p:nvPr/>
        </p:nvSpPr>
        <p:spPr bwMode="auto">
          <a:xfrm>
            <a:off x="3505200" y="4953000"/>
            <a:ext cx="2209800" cy="533400"/>
          </a:xfrm>
          <a:prstGeom prst="rect">
            <a:avLst/>
          </a:prstGeom>
          <a:solidFill>
            <a:srgbClr val="FF0000"/>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44" name="Line 8"/>
          <p:cNvSpPr>
            <a:spLocks noChangeShapeType="1"/>
          </p:cNvSpPr>
          <p:nvPr/>
        </p:nvSpPr>
        <p:spPr bwMode="auto">
          <a:xfrm>
            <a:off x="6629400" y="2133600"/>
            <a:ext cx="685800" cy="1588"/>
          </a:xfrm>
          <a:prstGeom prst="line">
            <a:avLst/>
          </a:prstGeom>
          <a:noFill/>
          <a:ln w="38100">
            <a:solidFill>
              <a:srgbClr val="00FF00"/>
            </a:solidFill>
            <a:prstDash val="solid"/>
            <a:round/>
            <a:headEnd type="triangle" w="med" len="med"/>
            <a:tailEnd type="none" w="med" len="med"/>
          </a:ln>
        </p:spPr>
        <p:txBody>
          <a:bodyPr>
            <a:prstTxWarp prst="textNoShape">
              <a:avLst/>
            </a:prstTxWarp>
          </a:bodyPr>
          <a:lstStyle/>
          <a:p>
            <a:endParaRPr lang="en-US"/>
          </a:p>
        </p:txBody>
      </p:sp>
      <p:sp>
        <p:nvSpPr>
          <p:cNvPr id="14345" name="Line 9"/>
          <p:cNvSpPr>
            <a:spLocks noChangeShapeType="1"/>
          </p:cNvSpPr>
          <p:nvPr/>
        </p:nvSpPr>
        <p:spPr bwMode="auto">
          <a:xfrm>
            <a:off x="8686800" y="259080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14346" name="Line 10"/>
          <p:cNvSpPr>
            <a:spLocks noChangeShapeType="1"/>
          </p:cNvSpPr>
          <p:nvPr/>
        </p:nvSpPr>
        <p:spPr bwMode="auto">
          <a:xfrm>
            <a:off x="8229600" y="2590800"/>
            <a:ext cx="1588" cy="762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14347" name="Line 11"/>
          <p:cNvSpPr>
            <a:spLocks noChangeShapeType="1"/>
          </p:cNvSpPr>
          <p:nvPr/>
        </p:nvSpPr>
        <p:spPr bwMode="auto">
          <a:xfrm>
            <a:off x="7467600" y="2590800"/>
            <a:ext cx="1588" cy="381000"/>
          </a:xfrm>
          <a:prstGeom prst="line">
            <a:avLst/>
          </a:prstGeom>
          <a:noFill/>
          <a:ln w="254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14348" name="Line 12"/>
          <p:cNvSpPr>
            <a:spLocks noChangeShapeType="1"/>
          </p:cNvSpPr>
          <p:nvPr/>
        </p:nvSpPr>
        <p:spPr bwMode="auto">
          <a:xfrm>
            <a:off x="1447800" y="2133600"/>
            <a:ext cx="4953000" cy="1588"/>
          </a:xfrm>
          <a:prstGeom prst="line">
            <a:avLst/>
          </a:prstGeom>
          <a:noFill/>
          <a:ln w="508000">
            <a:solidFill>
              <a:srgbClr val="EAEAEA"/>
            </a:solidFill>
            <a:prstDash val="solid"/>
            <a:round/>
            <a:headEnd type="none" w="med" len="med"/>
            <a:tailEnd type="none" w="med" len="med"/>
          </a:ln>
        </p:spPr>
        <p:txBody>
          <a:bodyPr>
            <a:prstTxWarp prst="textNoShape">
              <a:avLst/>
            </a:prstTxWarp>
          </a:bodyPr>
          <a:lstStyle/>
          <a:p>
            <a:endParaRPr lang="en-US"/>
          </a:p>
        </p:txBody>
      </p:sp>
      <p:sp>
        <p:nvSpPr>
          <p:cNvPr id="14349" name="Rectangle 13"/>
          <p:cNvSpPr>
            <a:spLocks noGrp="1" noChangeArrowheads="1"/>
          </p:cNvSpPr>
          <p:nvPr>
            <p:ph type="title"/>
          </p:nvPr>
        </p:nvSpPr>
        <p:spPr>
          <a:ln/>
        </p:spPr>
        <p:txBody>
          <a:bodyPr rIns="81279"/>
          <a:lstStyle/>
          <a:p>
            <a:r>
              <a:rPr lang="en-US" dirty="0"/>
              <a:t>Verizon’s FTTP architecture</a:t>
            </a:r>
          </a:p>
        </p:txBody>
      </p:sp>
      <p:sp>
        <p:nvSpPr>
          <p:cNvPr id="5" name="Date Placeholder 4"/>
          <p:cNvSpPr>
            <a:spLocks noGrp="1"/>
          </p:cNvSpPr>
          <p:nvPr>
            <p:ph type="dt" sz="half" idx="10"/>
          </p:nvPr>
        </p:nvSpPr>
        <p:spPr/>
        <p:txBody>
          <a:bodyPr/>
          <a:lstStyle/>
          <a:p>
            <a:fld id="{B5A53439-52FE-3B49-B29F-09BFB79B7ED8}" type="datetime1">
              <a:rPr lang="en-US" smtClean="0"/>
              <a:t>2/1/19</a:t>
            </a:fld>
            <a:endParaRPr lang="en-US"/>
          </a:p>
        </p:txBody>
      </p:sp>
      <p:sp>
        <p:nvSpPr>
          <p:cNvPr id="6" name="Footer Placeholder 5"/>
          <p:cNvSpPr>
            <a:spLocks noGrp="1"/>
          </p:cNvSpPr>
          <p:nvPr>
            <p:ph type="ftr" sz="quarter" idx="11"/>
          </p:nvPr>
        </p:nvSpPr>
        <p:spPr/>
        <p:txBody>
          <a:bodyPr/>
          <a:lstStyle/>
          <a:p>
            <a:r>
              <a:rPr lang="en-US"/>
              <a:t>ITEP</a:t>
            </a:r>
          </a:p>
        </p:txBody>
      </p:sp>
      <p:sp>
        <p:nvSpPr>
          <p:cNvPr id="7" name="Slide Number Placeholder 6"/>
          <p:cNvSpPr>
            <a:spLocks noGrp="1"/>
          </p:cNvSpPr>
          <p:nvPr>
            <p:ph type="sldNum" sz="quarter" idx="12"/>
          </p:nvPr>
        </p:nvSpPr>
        <p:spPr/>
        <p:txBody>
          <a:bodyPr/>
          <a:lstStyle/>
          <a:p>
            <a:fld id="{1DFC704A-5905-BB45-B847-BB7C2C18A0C5}" type="slidenum">
              <a:rPr lang="en-US" smtClean="0"/>
              <a:t>91</a:t>
            </a:fld>
            <a:endParaRPr lang="en-US"/>
          </a:p>
        </p:txBody>
      </p:sp>
      <p:sp>
        <p:nvSpPr>
          <p:cNvPr id="14350" name="Rectangle 14"/>
          <p:cNvSpPr>
            <a:spLocks/>
          </p:cNvSpPr>
          <p:nvPr/>
        </p:nvSpPr>
        <p:spPr bwMode="auto">
          <a:xfrm>
            <a:off x="7239000" y="1600200"/>
            <a:ext cx="1600200" cy="990600"/>
          </a:xfrm>
          <a:prstGeom prst="rect">
            <a:avLst/>
          </a:prstGeom>
          <a:solidFill>
            <a:srgbClr val="666699"/>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51" name="Rectangle 15"/>
          <p:cNvSpPr>
            <a:spLocks/>
          </p:cNvSpPr>
          <p:nvPr/>
        </p:nvSpPr>
        <p:spPr bwMode="auto">
          <a:xfrm>
            <a:off x="7239000" y="1676400"/>
            <a:ext cx="1600200" cy="9652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550"/>
              </a:spcBef>
            </a:pPr>
            <a:r>
              <a:rPr lang="en-US" sz="1600" dirty="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ONT</a:t>
            </a:r>
          </a:p>
          <a:p>
            <a:pPr marL="39688" algn="ctr">
              <a:spcBef>
                <a:spcPts val="900"/>
              </a:spcBef>
            </a:pPr>
            <a:r>
              <a:rPr lang="en-US" sz="1400" dirty="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Optical Network Terminal</a:t>
            </a:r>
          </a:p>
        </p:txBody>
      </p:sp>
      <p:sp>
        <p:nvSpPr>
          <p:cNvPr id="14352" name="Line 16"/>
          <p:cNvSpPr>
            <a:spLocks noChangeShapeType="1"/>
          </p:cNvSpPr>
          <p:nvPr/>
        </p:nvSpPr>
        <p:spPr bwMode="auto">
          <a:xfrm>
            <a:off x="1524000" y="2057400"/>
            <a:ext cx="1828800" cy="1588"/>
          </a:xfrm>
          <a:prstGeom prst="line">
            <a:avLst/>
          </a:prstGeom>
          <a:noFill/>
          <a:ln w="38100">
            <a:solidFill>
              <a:srgbClr val="FF0000"/>
            </a:solidFill>
            <a:prstDash val="solid"/>
            <a:round/>
            <a:headEnd type="none" w="med" len="med"/>
            <a:tailEnd type="triangle" w="med" len="med"/>
          </a:ln>
        </p:spPr>
        <p:txBody>
          <a:bodyPr>
            <a:prstTxWarp prst="textNoShape">
              <a:avLst/>
            </a:prstTxWarp>
          </a:bodyPr>
          <a:lstStyle/>
          <a:p>
            <a:endParaRPr lang="en-US"/>
          </a:p>
        </p:txBody>
      </p:sp>
      <p:sp>
        <p:nvSpPr>
          <p:cNvPr id="14353" name="Line 17"/>
          <p:cNvSpPr>
            <a:spLocks noChangeShapeType="1"/>
          </p:cNvSpPr>
          <p:nvPr/>
        </p:nvSpPr>
        <p:spPr bwMode="auto">
          <a:xfrm>
            <a:off x="1600200" y="2209800"/>
            <a:ext cx="2209800" cy="1588"/>
          </a:xfrm>
          <a:prstGeom prst="line">
            <a:avLst/>
          </a:prstGeom>
          <a:noFill/>
          <a:ln w="38100">
            <a:solidFill>
              <a:srgbClr val="00FF00"/>
            </a:solidFill>
            <a:prstDash val="solid"/>
            <a:round/>
            <a:headEnd type="triangle" w="med" len="med"/>
            <a:tailEnd type="none" w="med" len="med"/>
          </a:ln>
        </p:spPr>
        <p:txBody>
          <a:bodyPr>
            <a:prstTxWarp prst="textNoShape">
              <a:avLst/>
            </a:prstTxWarp>
          </a:bodyPr>
          <a:lstStyle/>
          <a:p>
            <a:endParaRPr lang="en-US"/>
          </a:p>
        </p:txBody>
      </p:sp>
      <p:sp>
        <p:nvSpPr>
          <p:cNvPr id="14354" name="Line 18"/>
          <p:cNvSpPr>
            <a:spLocks noChangeShapeType="1"/>
          </p:cNvSpPr>
          <p:nvPr/>
        </p:nvSpPr>
        <p:spPr bwMode="auto">
          <a:xfrm>
            <a:off x="4114800" y="1981200"/>
            <a:ext cx="1981200" cy="1588"/>
          </a:xfrm>
          <a:prstGeom prst="line">
            <a:avLst/>
          </a:prstGeom>
          <a:noFill/>
          <a:ln w="38100">
            <a:solidFill>
              <a:srgbClr val="FF0000"/>
            </a:solidFill>
            <a:prstDash val="solid"/>
            <a:round/>
            <a:headEnd type="none" w="med" len="med"/>
            <a:tailEnd type="triangle" w="med" len="med"/>
          </a:ln>
        </p:spPr>
        <p:txBody>
          <a:bodyPr>
            <a:prstTxWarp prst="textNoShape">
              <a:avLst/>
            </a:prstTxWarp>
          </a:bodyPr>
          <a:lstStyle/>
          <a:p>
            <a:endParaRPr lang="en-US"/>
          </a:p>
        </p:txBody>
      </p:sp>
      <p:sp>
        <p:nvSpPr>
          <p:cNvPr id="14355" name="Line 19"/>
          <p:cNvSpPr>
            <a:spLocks noChangeShapeType="1"/>
          </p:cNvSpPr>
          <p:nvPr/>
        </p:nvSpPr>
        <p:spPr bwMode="auto">
          <a:xfrm>
            <a:off x="4191000" y="2133600"/>
            <a:ext cx="1905000" cy="1588"/>
          </a:xfrm>
          <a:prstGeom prst="line">
            <a:avLst/>
          </a:prstGeom>
          <a:noFill/>
          <a:ln w="38100">
            <a:solidFill>
              <a:srgbClr val="00FF00"/>
            </a:solidFill>
            <a:prstDash val="solid"/>
            <a:round/>
            <a:headEnd type="triangle" w="med" len="med"/>
            <a:tailEnd type="none" w="med" len="med"/>
          </a:ln>
        </p:spPr>
        <p:txBody>
          <a:bodyPr>
            <a:prstTxWarp prst="textNoShape">
              <a:avLst/>
            </a:prstTxWarp>
          </a:bodyPr>
          <a:lstStyle/>
          <a:p>
            <a:endParaRPr lang="en-US"/>
          </a:p>
        </p:txBody>
      </p:sp>
      <p:sp>
        <p:nvSpPr>
          <p:cNvPr id="14356" name="Line 20"/>
          <p:cNvSpPr>
            <a:spLocks noChangeShapeType="1"/>
          </p:cNvSpPr>
          <p:nvPr/>
        </p:nvSpPr>
        <p:spPr bwMode="auto">
          <a:xfrm>
            <a:off x="4191000" y="2286000"/>
            <a:ext cx="1905000" cy="1588"/>
          </a:xfrm>
          <a:prstGeom prst="line">
            <a:avLst/>
          </a:prstGeom>
          <a:noFill/>
          <a:ln w="38100">
            <a:solidFill>
              <a:srgbClr val="00CCFF"/>
            </a:solidFill>
            <a:prstDash val="solid"/>
            <a:round/>
            <a:headEnd type="none" w="med" len="med"/>
            <a:tailEnd type="triangle" w="med" len="med"/>
          </a:ln>
        </p:spPr>
        <p:txBody>
          <a:bodyPr>
            <a:prstTxWarp prst="textNoShape">
              <a:avLst/>
            </a:prstTxWarp>
          </a:bodyPr>
          <a:lstStyle/>
          <a:p>
            <a:endParaRPr lang="en-US"/>
          </a:p>
        </p:txBody>
      </p:sp>
      <p:sp>
        <p:nvSpPr>
          <p:cNvPr id="14357" name="Rectangle 21"/>
          <p:cNvSpPr>
            <a:spLocks/>
          </p:cNvSpPr>
          <p:nvPr/>
        </p:nvSpPr>
        <p:spPr bwMode="auto">
          <a:xfrm>
            <a:off x="609600" y="1371600"/>
            <a:ext cx="990600" cy="1600200"/>
          </a:xfrm>
          <a:prstGeom prst="rect">
            <a:avLst/>
          </a:prstGeom>
          <a:solidFill>
            <a:srgbClr val="666699"/>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58" name="Rectangle 22"/>
          <p:cNvSpPr>
            <a:spLocks/>
          </p:cNvSpPr>
          <p:nvPr/>
        </p:nvSpPr>
        <p:spPr bwMode="auto">
          <a:xfrm>
            <a:off x="609600" y="1600200"/>
            <a:ext cx="990600" cy="9652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550"/>
              </a:spcBef>
            </a:pPr>
            <a:r>
              <a:rPr lang="en-US" sz="1400" dirty="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OLT</a:t>
            </a:r>
          </a:p>
          <a:p>
            <a:pPr marL="39688" algn="ctr">
              <a:spcBef>
                <a:spcPts val="900"/>
              </a:spcBef>
            </a:pPr>
            <a:r>
              <a:rPr lang="en-US" sz="1200" dirty="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Optical Line Terminal</a:t>
            </a:r>
          </a:p>
        </p:txBody>
      </p:sp>
      <p:grpSp>
        <p:nvGrpSpPr>
          <p:cNvPr id="2" name="Group 23"/>
          <p:cNvGrpSpPr>
            <a:grpSpLocks/>
          </p:cNvGrpSpPr>
          <p:nvPr/>
        </p:nvGrpSpPr>
        <p:grpSpPr bwMode="auto">
          <a:xfrm>
            <a:off x="3352800" y="1828800"/>
            <a:ext cx="838200" cy="774700"/>
            <a:chOff x="0" y="0"/>
            <a:chExt cx="528" cy="488"/>
          </a:xfrm>
        </p:grpSpPr>
        <p:sp>
          <p:nvSpPr>
            <p:cNvPr id="14360" name="Rectangle 24"/>
            <p:cNvSpPr>
              <a:spLocks/>
            </p:cNvSpPr>
            <p:nvPr/>
          </p:nvSpPr>
          <p:spPr bwMode="auto">
            <a:xfrm>
              <a:off x="0" y="0"/>
              <a:ext cx="528" cy="488"/>
            </a:xfrm>
            <a:prstGeom prst="rect">
              <a:avLst/>
            </a:prstGeom>
            <a:solidFill>
              <a:srgbClr val="CC99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61" name="Rectangle 25"/>
            <p:cNvSpPr>
              <a:spLocks/>
            </p:cNvSpPr>
            <p:nvPr/>
          </p:nvSpPr>
          <p:spPr bwMode="auto">
            <a:xfrm>
              <a:off x="0" y="0"/>
              <a:ext cx="528" cy="408"/>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850"/>
                </a:spcBef>
              </a:pPr>
              <a:r>
                <a:rPr lang="en-US" sz="110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Optical Couplers (WDM)</a:t>
              </a:r>
            </a:p>
          </p:txBody>
        </p:sp>
      </p:grpSp>
      <p:sp>
        <p:nvSpPr>
          <p:cNvPr id="14362" name="Line 26"/>
          <p:cNvSpPr>
            <a:spLocks noChangeShapeType="1"/>
          </p:cNvSpPr>
          <p:nvPr/>
        </p:nvSpPr>
        <p:spPr bwMode="auto">
          <a:xfrm>
            <a:off x="6324600" y="1981200"/>
            <a:ext cx="914400" cy="1588"/>
          </a:xfrm>
          <a:prstGeom prst="line">
            <a:avLst/>
          </a:prstGeom>
          <a:noFill/>
          <a:ln w="38100">
            <a:solidFill>
              <a:srgbClr val="FF0000"/>
            </a:solidFill>
            <a:prstDash val="solid"/>
            <a:round/>
            <a:headEnd type="none" w="med" len="med"/>
            <a:tailEnd type="triangle" w="med" len="med"/>
          </a:ln>
        </p:spPr>
        <p:txBody>
          <a:bodyPr>
            <a:prstTxWarp prst="textNoShape">
              <a:avLst/>
            </a:prstTxWarp>
          </a:bodyPr>
          <a:lstStyle/>
          <a:p>
            <a:endParaRPr lang="en-US"/>
          </a:p>
        </p:txBody>
      </p:sp>
      <p:sp>
        <p:nvSpPr>
          <p:cNvPr id="14363" name="Line 27"/>
          <p:cNvSpPr>
            <a:spLocks noChangeShapeType="1"/>
          </p:cNvSpPr>
          <p:nvPr/>
        </p:nvSpPr>
        <p:spPr bwMode="auto">
          <a:xfrm>
            <a:off x="6248400" y="2286000"/>
            <a:ext cx="990600" cy="1588"/>
          </a:xfrm>
          <a:prstGeom prst="line">
            <a:avLst/>
          </a:prstGeom>
          <a:noFill/>
          <a:ln w="38100">
            <a:solidFill>
              <a:srgbClr val="00CCFF"/>
            </a:solidFill>
            <a:prstDash val="solid"/>
            <a:round/>
            <a:headEnd type="none" w="med" len="med"/>
            <a:tailEnd type="triangle" w="med" len="med"/>
          </a:ln>
        </p:spPr>
        <p:txBody>
          <a:bodyPr>
            <a:prstTxWarp prst="textNoShape">
              <a:avLst/>
            </a:prstTxWarp>
          </a:bodyPr>
          <a:lstStyle/>
          <a:p>
            <a:endParaRPr lang="en-US"/>
          </a:p>
        </p:txBody>
      </p:sp>
      <p:sp>
        <p:nvSpPr>
          <p:cNvPr id="14364" name="Rectangle 28"/>
          <p:cNvSpPr>
            <a:spLocks/>
          </p:cNvSpPr>
          <p:nvPr/>
        </p:nvSpPr>
        <p:spPr bwMode="auto">
          <a:xfrm>
            <a:off x="1600200" y="1524000"/>
            <a:ext cx="1905000" cy="3810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750"/>
              </a:spcBef>
            </a:pPr>
            <a:r>
              <a:rPr lang="en-US" sz="1000" u="sng">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Voice &amp; Data</a:t>
            </a:r>
            <a:r>
              <a:rPr lang="en-US" sz="10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      Downstream 1490 nm</a:t>
            </a:r>
          </a:p>
        </p:txBody>
      </p:sp>
      <p:sp>
        <p:nvSpPr>
          <p:cNvPr id="14365" name="Rectangle 29"/>
          <p:cNvSpPr>
            <a:spLocks/>
          </p:cNvSpPr>
          <p:nvPr/>
        </p:nvSpPr>
        <p:spPr bwMode="auto">
          <a:xfrm>
            <a:off x="1600200" y="2362200"/>
            <a:ext cx="1905000" cy="1905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750"/>
              </a:spcBef>
            </a:pPr>
            <a:r>
              <a:rPr lang="en-US" sz="10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Upstream 1310 nm</a:t>
            </a:r>
          </a:p>
        </p:txBody>
      </p:sp>
      <p:sp>
        <p:nvSpPr>
          <p:cNvPr id="14366" name="Rectangle 30"/>
          <p:cNvSpPr>
            <a:spLocks/>
          </p:cNvSpPr>
          <p:nvPr/>
        </p:nvSpPr>
        <p:spPr bwMode="auto">
          <a:xfrm>
            <a:off x="4191000" y="1524000"/>
            <a:ext cx="2057400" cy="3810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750"/>
              </a:spcBef>
            </a:pPr>
            <a:r>
              <a:rPr lang="en-US" sz="1000" u="sng">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Voice, Data &amp; Video         </a:t>
            </a:r>
            <a:r>
              <a:rPr lang="en-US" sz="10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1490 nm, 1310 nm, 1550 nm</a:t>
            </a:r>
          </a:p>
        </p:txBody>
      </p:sp>
      <p:sp>
        <p:nvSpPr>
          <p:cNvPr id="14367" name="Line 31"/>
          <p:cNvSpPr>
            <a:spLocks noChangeShapeType="1"/>
          </p:cNvSpPr>
          <p:nvPr/>
        </p:nvSpPr>
        <p:spPr bwMode="auto">
          <a:xfrm>
            <a:off x="6629400" y="2438400"/>
            <a:ext cx="457200" cy="1588"/>
          </a:xfrm>
          <a:prstGeom prst="line">
            <a:avLst/>
          </a:prstGeom>
          <a:noFill/>
          <a:ln w="25400">
            <a:solidFill>
              <a:srgbClr val="C0C0C0"/>
            </a:solidFill>
            <a:prstDash val="solid"/>
            <a:round/>
            <a:headEnd type="none" w="med" len="med"/>
            <a:tailEnd type="none" w="med" len="med"/>
          </a:ln>
        </p:spPr>
        <p:txBody>
          <a:bodyPr>
            <a:prstTxWarp prst="textNoShape">
              <a:avLst/>
            </a:prstTxWarp>
          </a:bodyPr>
          <a:lstStyle/>
          <a:p>
            <a:endParaRPr lang="en-US"/>
          </a:p>
        </p:txBody>
      </p:sp>
      <p:sp>
        <p:nvSpPr>
          <p:cNvPr id="14368" name="Line 32"/>
          <p:cNvSpPr>
            <a:spLocks noChangeShapeType="1"/>
          </p:cNvSpPr>
          <p:nvPr/>
        </p:nvSpPr>
        <p:spPr bwMode="auto">
          <a:xfrm>
            <a:off x="6629400" y="2514600"/>
            <a:ext cx="457200" cy="1588"/>
          </a:xfrm>
          <a:prstGeom prst="line">
            <a:avLst/>
          </a:prstGeom>
          <a:noFill/>
          <a:ln w="25400">
            <a:solidFill>
              <a:srgbClr val="C0C0C0"/>
            </a:solidFill>
            <a:prstDash val="solid"/>
            <a:round/>
            <a:headEnd type="none" w="med" len="med"/>
            <a:tailEnd type="none" w="med" len="med"/>
          </a:ln>
        </p:spPr>
        <p:txBody>
          <a:bodyPr>
            <a:prstTxWarp prst="textNoShape">
              <a:avLst/>
            </a:prstTxWarp>
          </a:bodyPr>
          <a:lstStyle/>
          <a:p>
            <a:endParaRPr lang="en-US"/>
          </a:p>
        </p:txBody>
      </p:sp>
      <p:sp>
        <p:nvSpPr>
          <p:cNvPr id="14369" name="Line 33"/>
          <p:cNvSpPr>
            <a:spLocks noChangeShapeType="1"/>
          </p:cNvSpPr>
          <p:nvPr/>
        </p:nvSpPr>
        <p:spPr bwMode="auto">
          <a:xfrm>
            <a:off x="6629400" y="2590800"/>
            <a:ext cx="457200" cy="1588"/>
          </a:xfrm>
          <a:prstGeom prst="line">
            <a:avLst/>
          </a:prstGeom>
          <a:noFill/>
          <a:ln w="25400">
            <a:solidFill>
              <a:srgbClr val="C0C0C0"/>
            </a:solidFill>
            <a:prstDash val="solid"/>
            <a:round/>
            <a:headEnd type="none" w="med" len="med"/>
            <a:tailEnd type="none" w="med" len="med"/>
          </a:ln>
        </p:spPr>
        <p:txBody>
          <a:bodyPr>
            <a:prstTxWarp prst="textNoShape">
              <a:avLst/>
            </a:prstTxWarp>
          </a:bodyPr>
          <a:lstStyle/>
          <a:p>
            <a:endParaRPr lang="en-US"/>
          </a:p>
        </p:txBody>
      </p:sp>
      <p:sp>
        <p:nvSpPr>
          <p:cNvPr id="14370" name="Rectangle 34"/>
          <p:cNvSpPr>
            <a:spLocks/>
          </p:cNvSpPr>
          <p:nvPr/>
        </p:nvSpPr>
        <p:spPr bwMode="auto">
          <a:xfrm>
            <a:off x="6553200" y="2590800"/>
            <a:ext cx="685800" cy="1905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750"/>
              </a:spcBef>
            </a:pPr>
            <a:r>
              <a:rPr lang="en-US" sz="10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1x32</a:t>
            </a:r>
          </a:p>
        </p:txBody>
      </p:sp>
      <p:sp>
        <p:nvSpPr>
          <p:cNvPr id="14371" name="AutoShape 35"/>
          <p:cNvSpPr>
            <a:spLocks/>
          </p:cNvSpPr>
          <p:nvPr/>
        </p:nvSpPr>
        <p:spPr bwMode="auto">
          <a:xfrm rot="2700000">
            <a:off x="6172200" y="1598613"/>
            <a:ext cx="965200" cy="1003300"/>
          </a:xfrm>
          <a:prstGeom prst="rtTriangle">
            <a:avLst/>
          </a:prstGeom>
          <a:solidFill>
            <a:srgbClr val="CC99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72" name="Rectangle 36"/>
          <p:cNvSpPr>
            <a:spLocks/>
          </p:cNvSpPr>
          <p:nvPr/>
        </p:nvSpPr>
        <p:spPr bwMode="auto">
          <a:xfrm>
            <a:off x="6019800" y="1905000"/>
            <a:ext cx="685800" cy="4318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850"/>
              </a:spcBef>
            </a:pPr>
            <a:r>
              <a:rPr lang="en-US" sz="110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Optical Splitter</a:t>
            </a:r>
          </a:p>
        </p:txBody>
      </p:sp>
      <p:sp>
        <p:nvSpPr>
          <p:cNvPr id="14373" name="Rectangle 37"/>
          <p:cNvSpPr>
            <a:spLocks/>
          </p:cNvSpPr>
          <p:nvPr/>
        </p:nvSpPr>
        <p:spPr bwMode="auto">
          <a:xfrm>
            <a:off x="2590800" y="3048000"/>
            <a:ext cx="2362200" cy="609600"/>
          </a:xfrm>
          <a:prstGeom prst="rect">
            <a:avLst/>
          </a:prstGeom>
          <a:solidFill>
            <a:srgbClr val="666699"/>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74" name="Rectangle 38"/>
          <p:cNvSpPr>
            <a:spLocks/>
          </p:cNvSpPr>
          <p:nvPr/>
        </p:nvSpPr>
        <p:spPr bwMode="auto">
          <a:xfrm>
            <a:off x="2514600" y="3048000"/>
            <a:ext cx="2514600" cy="6223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r>
              <a:rPr lang="en-US" sz="1400" dirty="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EDFA</a:t>
            </a:r>
          </a:p>
          <a:p>
            <a:pPr marL="39688" algn="ctr"/>
            <a:r>
              <a:rPr lang="en-US" sz="1200" dirty="0">
                <a:solidFill>
                  <a:srgbClr val="FFFFFF"/>
                </a:solidFill>
                <a:latin typeface="Lucida Sans Unicode" pitchFamily="-111" charset="-52"/>
                <a:ea typeface="Lucida Sans Unicode" pitchFamily="-111" charset="-52"/>
                <a:cs typeface="Lucida Sans Unicode" pitchFamily="-111" charset="-52"/>
                <a:sym typeface="Lucida Sans Unicode" pitchFamily="-111" charset="-52"/>
              </a:rPr>
              <a:t>Erbium Doped Fiber Amplifier</a:t>
            </a:r>
          </a:p>
        </p:txBody>
      </p:sp>
      <p:sp>
        <p:nvSpPr>
          <p:cNvPr id="14375" name="Line 39"/>
          <p:cNvSpPr>
            <a:spLocks noChangeShapeType="1"/>
          </p:cNvSpPr>
          <p:nvPr/>
        </p:nvSpPr>
        <p:spPr bwMode="auto">
          <a:xfrm rot="10800000" flipH="1">
            <a:off x="3771900" y="2435225"/>
            <a:ext cx="1588" cy="612775"/>
          </a:xfrm>
          <a:prstGeom prst="line">
            <a:avLst/>
          </a:prstGeom>
          <a:noFill/>
          <a:ln w="38100">
            <a:solidFill>
              <a:srgbClr val="00CCFF"/>
            </a:solidFill>
            <a:prstDash val="solid"/>
            <a:round/>
            <a:headEnd type="none" w="med" len="med"/>
            <a:tailEnd type="triangle" w="med" len="med"/>
          </a:ln>
        </p:spPr>
        <p:txBody>
          <a:bodyPr>
            <a:prstTxWarp prst="textNoShape">
              <a:avLst/>
            </a:prstTxWarp>
          </a:bodyPr>
          <a:lstStyle/>
          <a:p>
            <a:endParaRPr lang="en-US"/>
          </a:p>
        </p:txBody>
      </p:sp>
      <p:sp>
        <p:nvSpPr>
          <p:cNvPr id="14376" name="Rectangle 40"/>
          <p:cNvSpPr>
            <a:spLocks/>
          </p:cNvSpPr>
          <p:nvPr/>
        </p:nvSpPr>
        <p:spPr bwMode="auto">
          <a:xfrm>
            <a:off x="3810000" y="2590800"/>
            <a:ext cx="838200" cy="3810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750"/>
              </a:spcBef>
            </a:pPr>
            <a:r>
              <a:rPr lang="en-US" sz="1000" u="sng">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Video</a:t>
            </a:r>
            <a:r>
              <a:rPr lang="en-US" sz="10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 1550 nm</a:t>
            </a:r>
          </a:p>
        </p:txBody>
      </p:sp>
      <p:sp>
        <p:nvSpPr>
          <p:cNvPr id="14377" name="Rectangle 41"/>
          <p:cNvSpPr>
            <a:spLocks/>
          </p:cNvSpPr>
          <p:nvPr/>
        </p:nvSpPr>
        <p:spPr bwMode="auto">
          <a:xfrm>
            <a:off x="2438400" y="3962400"/>
            <a:ext cx="4191000" cy="5461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2150"/>
              </a:spcBef>
            </a:pPr>
            <a:r>
              <a:rPr lang="en-US" sz="28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Bandwidth &amp; Services</a:t>
            </a:r>
          </a:p>
        </p:txBody>
      </p:sp>
      <p:sp>
        <p:nvSpPr>
          <p:cNvPr id="14378" name="Rectangle 42"/>
          <p:cNvSpPr>
            <a:spLocks/>
          </p:cNvSpPr>
          <p:nvPr/>
        </p:nvSpPr>
        <p:spPr bwMode="auto">
          <a:xfrm>
            <a:off x="1371600" y="4419600"/>
            <a:ext cx="1371600" cy="3175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250"/>
              </a:spcBef>
            </a:pPr>
            <a:r>
              <a:rPr lang="en-US" sz="16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Upstream</a:t>
            </a:r>
          </a:p>
        </p:txBody>
      </p:sp>
      <p:sp>
        <p:nvSpPr>
          <p:cNvPr id="14379" name="Rectangle 43"/>
          <p:cNvSpPr>
            <a:spLocks/>
          </p:cNvSpPr>
          <p:nvPr/>
        </p:nvSpPr>
        <p:spPr bwMode="auto">
          <a:xfrm>
            <a:off x="5029200" y="4419600"/>
            <a:ext cx="1600200" cy="3175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250"/>
              </a:spcBef>
            </a:pPr>
            <a:r>
              <a:rPr lang="en-US" sz="16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Downstream</a:t>
            </a:r>
          </a:p>
        </p:txBody>
      </p:sp>
      <p:sp>
        <p:nvSpPr>
          <p:cNvPr id="14380" name="Rectangle 44"/>
          <p:cNvSpPr>
            <a:spLocks/>
          </p:cNvSpPr>
          <p:nvPr/>
        </p:nvSpPr>
        <p:spPr bwMode="auto">
          <a:xfrm>
            <a:off x="3657600" y="4953000"/>
            <a:ext cx="1905000" cy="5334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050"/>
              </a:spcBef>
            </a:pPr>
            <a:r>
              <a:rPr lang="en-US" sz="1400">
                <a:solidFill>
                  <a:schemeClr val="tx1"/>
                </a:solidFill>
                <a:effectLst>
                  <a:outerShdw blurRad="38100" dist="38100" dir="2700000" algn="tl">
                    <a:srgbClr val="DDDDDD"/>
                  </a:outerShdw>
                </a:effectLst>
                <a:latin typeface="Lucida Sans Unicode" pitchFamily="-111" charset="-52"/>
                <a:ea typeface="Lucida Sans Unicode" pitchFamily="-111" charset="-52"/>
                <a:cs typeface="Lucida Sans Unicode" pitchFamily="-111" charset="-52"/>
                <a:sym typeface="Lucida Sans Unicode" pitchFamily="-111" charset="-52"/>
              </a:rPr>
              <a:t>Voice, Data &amp; VOD                     at 622 Mbps</a:t>
            </a:r>
          </a:p>
        </p:txBody>
      </p:sp>
      <p:sp>
        <p:nvSpPr>
          <p:cNvPr id="14381" name="Rectangle 45"/>
          <p:cNvSpPr>
            <a:spLocks/>
          </p:cNvSpPr>
          <p:nvPr/>
        </p:nvSpPr>
        <p:spPr bwMode="auto">
          <a:xfrm>
            <a:off x="6019800" y="4953000"/>
            <a:ext cx="2209800" cy="533400"/>
          </a:xfrm>
          <a:prstGeom prst="rect">
            <a:avLst/>
          </a:prstGeom>
          <a:solidFill>
            <a:srgbClr val="00CC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82" name="Rectangle 46"/>
          <p:cNvSpPr>
            <a:spLocks/>
          </p:cNvSpPr>
          <p:nvPr/>
        </p:nvSpPr>
        <p:spPr bwMode="auto">
          <a:xfrm>
            <a:off x="914400" y="4953000"/>
            <a:ext cx="2209800" cy="533400"/>
          </a:xfrm>
          <a:prstGeom prst="rect">
            <a:avLst/>
          </a:prstGeom>
          <a:solidFill>
            <a:srgbClr val="00FF00"/>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83" name="Rectangle 47"/>
          <p:cNvSpPr>
            <a:spLocks/>
          </p:cNvSpPr>
          <p:nvPr/>
        </p:nvSpPr>
        <p:spPr bwMode="auto">
          <a:xfrm>
            <a:off x="990600" y="4953000"/>
            <a:ext cx="2057400" cy="5334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050"/>
              </a:spcBef>
            </a:pPr>
            <a:r>
              <a:rPr lang="en-US" sz="1400">
                <a:solidFill>
                  <a:schemeClr val="tx1"/>
                </a:solidFill>
                <a:effectLst>
                  <a:outerShdw blurRad="38100" dist="38100" dir="2700000" algn="tl">
                    <a:srgbClr val="DDDDDD"/>
                  </a:outerShdw>
                </a:effectLst>
                <a:latin typeface="Lucida Sans Unicode" pitchFamily="-111" charset="-52"/>
                <a:ea typeface="Lucida Sans Unicode" pitchFamily="-111" charset="-52"/>
                <a:cs typeface="Lucida Sans Unicode" pitchFamily="-111" charset="-52"/>
                <a:sym typeface="Lucida Sans Unicode" pitchFamily="-111" charset="-52"/>
              </a:rPr>
              <a:t>Voice &amp; Data                      at 155 to 622 Mbps</a:t>
            </a:r>
          </a:p>
        </p:txBody>
      </p:sp>
      <p:sp>
        <p:nvSpPr>
          <p:cNvPr id="14384" name="Rectangle 48"/>
          <p:cNvSpPr>
            <a:spLocks/>
          </p:cNvSpPr>
          <p:nvPr/>
        </p:nvSpPr>
        <p:spPr bwMode="auto">
          <a:xfrm>
            <a:off x="6096000" y="5105400"/>
            <a:ext cx="2057400" cy="2667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050"/>
              </a:spcBef>
            </a:pPr>
            <a:r>
              <a:rPr lang="en-US" sz="1400">
                <a:solidFill>
                  <a:schemeClr val="tx1"/>
                </a:solidFill>
                <a:effectLst>
                  <a:outerShdw blurRad="38100" dist="38100" dir="2700000" algn="tl">
                    <a:srgbClr val="DDDDDD"/>
                  </a:outerShdw>
                </a:effectLst>
                <a:latin typeface="Lucida Sans Unicode" pitchFamily="-111" charset="-52"/>
                <a:ea typeface="Lucida Sans Unicode" pitchFamily="-111" charset="-52"/>
                <a:cs typeface="Lucida Sans Unicode" pitchFamily="-111" charset="-52"/>
                <a:sym typeface="Lucida Sans Unicode" pitchFamily="-111" charset="-52"/>
              </a:rPr>
              <a:t>Broadcast Video</a:t>
            </a:r>
          </a:p>
        </p:txBody>
      </p:sp>
      <p:sp>
        <p:nvSpPr>
          <p:cNvPr id="14385" name="Line 49"/>
          <p:cNvSpPr>
            <a:spLocks noChangeShapeType="1"/>
          </p:cNvSpPr>
          <p:nvPr/>
        </p:nvSpPr>
        <p:spPr bwMode="auto">
          <a:xfrm flipH="1">
            <a:off x="762000" y="4572000"/>
            <a:ext cx="762000" cy="1588"/>
          </a:xfrm>
          <a:prstGeom prst="line">
            <a:avLst/>
          </a:prstGeom>
          <a:noFill/>
          <a:ln w="38100">
            <a:solidFill>
              <a:schemeClr val="tx1"/>
            </a:solidFill>
            <a:prstDash val="solid"/>
            <a:round/>
            <a:headEnd type="none" w="med" len="med"/>
            <a:tailEnd type="triangle" w="med" len="med"/>
          </a:ln>
        </p:spPr>
        <p:txBody>
          <a:bodyPr>
            <a:prstTxWarp prst="textNoShape">
              <a:avLst/>
            </a:prstTxWarp>
          </a:bodyPr>
          <a:lstStyle/>
          <a:p>
            <a:endParaRPr lang="en-US"/>
          </a:p>
        </p:txBody>
      </p:sp>
      <p:sp>
        <p:nvSpPr>
          <p:cNvPr id="14386" name="Line 50"/>
          <p:cNvSpPr>
            <a:spLocks noChangeShapeType="1"/>
          </p:cNvSpPr>
          <p:nvPr/>
        </p:nvSpPr>
        <p:spPr bwMode="auto">
          <a:xfrm>
            <a:off x="2590800" y="4572000"/>
            <a:ext cx="685800" cy="1588"/>
          </a:xfrm>
          <a:prstGeom prst="line">
            <a:avLst/>
          </a:prstGeom>
          <a:noFill/>
          <a:ln w="381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14387" name="Line 51"/>
          <p:cNvSpPr>
            <a:spLocks noChangeShapeType="1"/>
          </p:cNvSpPr>
          <p:nvPr/>
        </p:nvSpPr>
        <p:spPr bwMode="auto">
          <a:xfrm>
            <a:off x="3429000" y="4572000"/>
            <a:ext cx="1676400" cy="1588"/>
          </a:xfrm>
          <a:prstGeom prst="line">
            <a:avLst/>
          </a:prstGeom>
          <a:noFill/>
          <a:ln w="38100">
            <a:solidFill>
              <a:schemeClr val="tx1"/>
            </a:solidFill>
            <a:prstDash val="solid"/>
            <a:round/>
            <a:headEnd type="none" w="med" len="med"/>
            <a:tailEnd type="none" w="med" len="med"/>
          </a:ln>
        </p:spPr>
        <p:txBody>
          <a:bodyPr>
            <a:prstTxWarp prst="textNoShape">
              <a:avLst/>
            </a:prstTxWarp>
          </a:bodyPr>
          <a:lstStyle/>
          <a:p>
            <a:endParaRPr lang="en-US"/>
          </a:p>
        </p:txBody>
      </p:sp>
      <p:sp>
        <p:nvSpPr>
          <p:cNvPr id="14388" name="Line 52"/>
          <p:cNvSpPr>
            <a:spLocks noChangeShapeType="1"/>
          </p:cNvSpPr>
          <p:nvPr/>
        </p:nvSpPr>
        <p:spPr bwMode="auto">
          <a:xfrm>
            <a:off x="6553200" y="4572000"/>
            <a:ext cx="1828800" cy="1588"/>
          </a:xfrm>
          <a:prstGeom prst="line">
            <a:avLst/>
          </a:prstGeom>
          <a:noFill/>
          <a:ln w="38100">
            <a:solidFill>
              <a:schemeClr val="tx1"/>
            </a:solidFill>
            <a:prstDash val="solid"/>
            <a:round/>
            <a:headEnd type="none" w="med" len="med"/>
            <a:tailEnd type="triangle" w="med" len="med"/>
          </a:ln>
        </p:spPr>
        <p:txBody>
          <a:bodyPr>
            <a:prstTxWarp prst="textNoShape">
              <a:avLst/>
            </a:prstTxWarp>
          </a:bodyPr>
          <a:lstStyle/>
          <a:p>
            <a:endParaRPr lang="en-US"/>
          </a:p>
        </p:txBody>
      </p:sp>
      <p:sp>
        <p:nvSpPr>
          <p:cNvPr id="14389" name="Rectangle 53"/>
          <p:cNvSpPr>
            <a:spLocks/>
          </p:cNvSpPr>
          <p:nvPr/>
        </p:nvSpPr>
        <p:spPr bwMode="auto">
          <a:xfrm>
            <a:off x="1600200" y="4724400"/>
            <a:ext cx="914400" cy="2286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spcBef>
                <a:spcPts val="900"/>
              </a:spcBef>
            </a:pPr>
            <a:r>
              <a:rPr lang="en-US" sz="1400"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1310 nm</a:t>
            </a:r>
          </a:p>
        </p:txBody>
      </p:sp>
      <p:sp>
        <p:nvSpPr>
          <p:cNvPr id="14390" name="Rectangle 54"/>
          <p:cNvSpPr>
            <a:spLocks/>
          </p:cNvSpPr>
          <p:nvPr/>
        </p:nvSpPr>
        <p:spPr bwMode="auto">
          <a:xfrm>
            <a:off x="4191000" y="4724400"/>
            <a:ext cx="914400" cy="2286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spcBef>
                <a:spcPts val="900"/>
              </a:spcBef>
            </a:pPr>
            <a:r>
              <a:rPr lang="en-US" sz="1400"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1490 nm</a:t>
            </a:r>
          </a:p>
        </p:txBody>
      </p:sp>
      <p:sp>
        <p:nvSpPr>
          <p:cNvPr id="14391" name="Rectangle 55"/>
          <p:cNvSpPr>
            <a:spLocks/>
          </p:cNvSpPr>
          <p:nvPr/>
        </p:nvSpPr>
        <p:spPr bwMode="auto">
          <a:xfrm>
            <a:off x="6705600" y="4724400"/>
            <a:ext cx="914400" cy="2286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spcBef>
                <a:spcPts val="900"/>
              </a:spcBef>
            </a:pPr>
            <a:r>
              <a:rPr lang="en-US" sz="1400"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1550 nm</a:t>
            </a:r>
          </a:p>
        </p:txBody>
      </p:sp>
      <p:sp>
        <p:nvSpPr>
          <p:cNvPr id="14392" name="Rectangle 56"/>
          <p:cNvSpPr>
            <a:spLocks/>
          </p:cNvSpPr>
          <p:nvPr/>
        </p:nvSpPr>
        <p:spPr bwMode="auto">
          <a:xfrm>
            <a:off x="4876800" y="5638800"/>
            <a:ext cx="3886200" cy="457200"/>
          </a:xfrm>
          <a:prstGeom prst="rect">
            <a:avLst/>
          </a:prstGeom>
          <a:noFill/>
          <a:ln w="25400">
            <a:solidFill>
              <a:srgbClr val="808080"/>
            </a:solidFill>
            <a:prstDash val="solid"/>
            <a:miter lim="800000"/>
            <a:headEnd type="none" w="med" len="med"/>
            <a:tailEnd type="none" w="med" len="med"/>
          </a:ln>
        </p:spPr>
        <p:txBody>
          <a:bodyPr lIns="0" tIns="0" rIns="0" bIns="0">
            <a:prstTxWarp prst="textNoShape">
              <a:avLst/>
            </a:prstTxWarp>
          </a:bodyPr>
          <a:lstStyle/>
          <a:p>
            <a:endParaRPr lang="en-US"/>
          </a:p>
        </p:txBody>
      </p:sp>
      <p:grpSp>
        <p:nvGrpSpPr>
          <p:cNvPr id="3" name="Group 57"/>
          <p:cNvGrpSpPr>
            <a:grpSpLocks/>
          </p:cNvGrpSpPr>
          <p:nvPr/>
        </p:nvGrpSpPr>
        <p:grpSpPr bwMode="auto">
          <a:xfrm>
            <a:off x="4876800" y="5867400"/>
            <a:ext cx="1752600" cy="355600"/>
            <a:chOff x="0" y="0"/>
            <a:chExt cx="1104" cy="224"/>
          </a:xfrm>
        </p:grpSpPr>
        <p:sp>
          <p:nvSpPr>
            <p:cNvPr id="14394" name="Rectangle 58"/>
            <p:cNvSpPr>
              <a:spLocks/>
            </p:cNvSpPr>
            <p:nvPr/>
          </p:nvSpPr>
          <p:spPr bwMode="auto">
            <a:xfrm>
              <a:off x="0" y="0"/>
              <a:ext cx="1104" cy="224"/>
            </a:xfrm>
            <a:prstGeom prst="rect">
              <a:avLst/>
            </a:prstGeom>
            <a:solidFill>
              <a:srgbClr val="FFCC99"/>
            </a:solidFill>
            <a:ln w="25400">
              <a:solidFill>
                <a:srgbClr val="80808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95" name="Rectangle 59"/>
            <p:cNvSpPr>
              <a:spLocks/>
            </p:cNvSpPr>
            <p:nvPr/>
          </p:nvSpPr>
          <p:spPr bwMode="auto">
            <a:xfrm>
              <a:off x="0" y="0"/>
              <a:ext cx="1104" cy="144"/>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900"/>
                </a:spcBef>
              </a:pPr>
              <a:r>
                <a:rPr lang="en-US"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Analog TV</a:t>
              </a:r>
            </a:p>
          </p:txBody>
        </p:sp>
      </p:grpSp>
      <p:grpSp>
        <p:nvGrpSpPr>
          <p:cNvPr id="4" name="Group 60"/>
          <p:cNvGrpSpPr>
            <a:grpSpLocks/>
          </p:cNvGrpSpPr>
          <p:nvPr/>
        </p:nvGrpSpPr>
        <p:grpSpPr bwMode="auto">
          <a:xfrm>
            <a:off x="6629400" y="5867400"/>
            <a:ext cx="2120900" cy="355600"/>
            <a:chOff x="0" y="0"/>
            <a:chExt cx="1336" cy="224"/>
          </a:xfrm>
        </p:grpSpPr>
        <p:sp>
          <p:nvSpPr>
            <p:cNvPr id="14397" name="Rectangle 61"/>
            <p:cNvSpPr>
              <a:spLocks/>
            </p:cNvSpPr>
            <p:nvPr/>
          </p:nvSpPr>
          <p:spPr bwMode="auto">
            <a:xfrm>
              <a:off x="0" y="0"/>
              <a:ext cx="1336" cy="224"/>
            </a:xfrm>
            <a:prstGeom prst="rect">
              <a:avLst/>
            </a:prstGeom>
            <a:solidFill>
              <a:srgbClr val="FFCC00"/>
            </a:solidFill>
            <a:ln w="25400">
              <a:solidFill>
                <a:srgbClr val="80808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4398" name="Rectangle 62"/>
            <p:cNvSpPr>
              <a:spLocks/>
            </p:cNvSpPr>
            <p:nvPr/>
          </p:nvSpPr>
          <p:spPr bwMode="auto">
            <a:xfrm>
              <a:off x="0" y="0"/>
              <a:ext cx="1336" cy="144"/>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900"/>
                </a:spcBef>
              </a:pPr>
              <a:r>
                <a:rPr lang="en-US" sz="1400"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Digital TV and HDTV</a:t>
              </a:r>
            </a:p>
          </p:txBody>
        </p:sp>
      </p:grpSp>
      <p:sp>
        <p:nvSpPr>
          <p:cNvPr id="14399" name="Rectangle 63"/>
          <p:cNvSpPr>
            <a:spLocks/>
          </p:cNvSpPr>
          <p:nvPr/>
        </p:nvSpPr>
        <p:spPr bwMode="auto">
          <a:xfrm>
            <a:off x="4876800" y="5638800"/>
            <a:ext cx="762000" cy="2286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spcBef>
                <a:spcPts val="900"/>
              </a:spcBef>
            </a:pPr>
            <a:r>
              <a:rPr lang="en-US" sz="1400"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54 MHz</a:t>
            </a:r>
          </a:p>
        </p:txBody>
      </p:sp>
      <p:sp>
        <p:nvSpPr>
          <p:cNvPr id="14400" name="Rectangle 64"/>
          <p:cNvSpPr>
            <a:spLocks/>
          </p:cNvSpPr>
          <p:nvPr/>
        </p:nvSpPr>
        <p:spPr bwMode="auto">
          <a:xfrm>
            <a:off x="7848600" y="5638800"/>
            <a:ext cx="914400" cy="2286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r">
              <a:spcBef>
                <a:spcPts val="900"/>
              </a:spcBef>
            </a:pPr>
            <a:r>
              <a:rPr lang="en-US" sz="1400"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864 MHz</a:t>
            </a:r>
          </a:p>
        </p:txBody>
      </p:sp>
      <p:pic>
        <p:nvPicPr>
          <p:cNvPr id="14401" name="Picture 65"/>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58000" y="2847975"/>
            <a:ext cx="1143000" cy="708025"/>
          </a:xfrm>
          <a:prstGeom prst="rect">
            <a:avLst/>
          </a:prstGeom>
          <a:noFill/>
          <a:ln w="12700">
            <a:noFill/>
            <a:miter lim="800000"/>
            <a:headEnd/>
            <a:tailEnd/>
          </a:ln>
        </p:spPr>
      </p:pic>
      <p:pic>
        <p:nvPicPr>
          <p:cNvPr id="14402" name="Picture 66">
            <a:hlinkClick r:id="rId4"/>
          </p:cNvPr>
          <p:cNvPicPr>
            <a:picLocks noChangeArrowheads="1"/>
          </p:cNvPicPr>
          <p:nvPr/>
        </p:nvPicPr>
        <p:blipFill>
          <a:blip r:embed="rId5"/>
          <a:srcRect/>
          <a:stretch>
            <a:fillRect/>
          </a:stretch>
        </p:blipFill>
        <p:spPr bwMode="auto">
          <a:xfrm>
            <a:off x="7772400" y="3200400"/>
            <a:ext cx="685800" cy="685800"/>
          </a:xfrm>
          <a:prstGeom prst="rect">
            <a:avLst/>
          </a:prstGeom>
          <a:noFill/>
          <a:ln w="12700">
            <a:noFill/>
            <a:miter lim="800000"/>
            <a:headEnd/>
            <a:tailEnd/>
          </a:ln>
        </p:spPr>
      </p:pic>
      <p:pic>
        <p:nvPicPr>
          <p:cNvPr id="14403" name="Picture 67">
            <a:hlinkClick r:id="rId6"/>
          </p:cNvPr>
          <p:cNvPicPr>
            <a:picLocks noChangeArrowheads="1"/>
          </p:cNvPicPr>
          <p:nvPr/>
        </p:nvPicPr>
        <p:blipFill>
          <a:blip r:embed="rId7"/>
          <a:srcRect/>
          <a:stretch>
            <a:fillRect/>
          </a:stretch>
        </p:blipFill>
        <p:spPr bwMode="auto">
          <a:xfrm>
            <a:off x="8458200" y="2819400"/>
            <a:ext cx="446088" cy="590550"/>
          </a:xfrm>
          <a:prstGeom prst="rect">
            <a:avLst/>
          </a:prstGeom>
          <a:noFill/>
          <a:ln w="12700">
            <a:noFill/>
            <a:miter lim="800000"/>
            <a:headEnd/>
            <a:tailEnd/>
          </a:ln>
        </p:spPr>
      </p:pic>
      <p:sp>
        <p:nvSpPr>
          <p:cNvPr id="14404" name="Rectangle 68"/>
          <p:cNvSpPr>
            <a:spLocks/>
          </p:cNvSpPr>
          <p:nvPr/>
        </p:nvSpPr>
        <p:spPr bwMode="auto">
          <a:xfrm>
            <a:off x="457200" y="3048000"/>
            <a:ext cx="1219200" cy="5334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050"/>
              </a:spcBef>
            </a:pPr>
            <a:r>
              <a:rPr lang="en-US" sz="140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CENTRAL OFFICE</a:t>
            </a:r>
          </a:p>
        </p:txBody>
      </p:sp>
      <p:sp>
        <p:nvSpPr>
          <p:cNvPr id="14405" name="Rectangle 69"/>
          <p:cNvSpPr>
            <a:spLocks/>
          </p:cNvSpPr>
          <p:nvPr/>
        </p:nvSpPr>
        <p:spPr bwMode="auto">
          <a:xfrm>
            <a:off x="7239000" y="1066800"/>
            <a:ext cx="1600200" cy="533400"/>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spcBef>
                <a:spcPts val="1050"/>
              </a:spcBef>
            </a:pPr>
            <a:r>
              <a:rPr lang="en-US" sz="1400" dirty="0">
                <a:solidFill>
                  <a:schemeClr val="tx1"/>
                </a:solidFill>
                <a:latin typeface="Lucida Sans Unicode" pitchFamily="-111" charset="-52"/>
                <a:ea typeface="Lucida Sans Unicode" pitchFamily="-111" charset="-52"/>
                <a:cs typeface="Lucida Sans Unicode" pitchFamily="-111" charset="-52"/>
                <a:sym typeface="Lucida Sans Unicode" pitchFamily="-111" charset="-52"/>
              </a:rPr>
              <a:t>customer premise</a:t>
            </a:r>
          </a:p>
        </p:txBody>
      </p:sp>
      <p:sp>
        <p:nvSpPr>
          <p:cNvPr id="14406" name="Rectangle 70"/>
          <p:cNvSpPr>
            <a:spLocks/>
          </p:cNvSpPr>
          <p:nvPr/>
        </p:nvSpPr>
        <p:spPr bwMode="auto">
          <a:xfrm>
            <a:off x="365125" y="5930900"/>
            <a:ext cx="1308100" cy="1397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1000">
                <a:solidFill>
                  <a:schemeClr val="tx1"/>
                </a:solidFill>
                <a:ea typeface="Arial" pitchFamily="-111" charset="0"/>
                <a:cs typeface="Arial" pitchFamily="-111" charset="0"/>
              </a:rPr>
              <a:t>Brian Whitton, Verizon</a:t>
            </a:r>
          </a:p>
        </p:txBody>
      </p:sp>
    </p:spTree>
    <p:extLst>
      <p:ext uri="{BB962C8B-B14F-4D97-AF65-F5344CB8AC3E}">
        <p14:creationId xmlns:p14="http://schemas.microsoft.com/office/powerpoint/2010/main" val="139186570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dirty="0">
                <a:latin typeface="Arial" charset="0"/>
                <a:cs typeface="Arial" charset="0"/>
              </a:rPr>
              <a:t>Communication </a:t>
            </a:r>
            <a:r>
              <a:rPr lang="en-US" dirty="0">
                <a:latin typeface="Arial" charset="0"/>
                <a:cs typeface="Arial" charset="0"/>
              </a:rPr>
              <a:t>s</a:t>
            </a:r>
            <a:r>
              <a:rPr dirty="0">
                <a:latin typeface="Arial" charset="0"/>
                <a:cs typeface="Arial" charset="0"/>
              </a:rPr>
              <a:t>atellites</a:t>
            </a:r>
          </a:p>
        </p:txBody>
      </p:sp>
      <p:sp>
        <p:nvSpPr>
          <p:cNvPr id="33795" name="Rectangle 3"/>
          <p:cNvSpPr>
            <a:spLocks noGrp="1" noChangeArrowheads="1"/>
          </p:cNvSpPr>
          <p:nvPr>
            <p:ph idx="1"/>
          </p:nvPr>
        </p:nvSpPr>
        <p:spPr>
          <a:xfrm>
            <a:off x="287338" y="5029200"/>
            <a:ext cx="8856662" cy="1524000"/>
          </a:xfrm>
        </p:spPr>
        <p:txBody>
          <a:bodyPr/>
          <a:lstStyle/>
          <a:p>
            <a:pPr marL="0" indent="0" algn="ctr">
              <a:buFont typeface="Arial" charset="0"/>
              <a:buNone/>
            </a:pPr>
            <a:r>
              <a:rPr lang="en-US" sz="2400">
                <a:latin typeface="Arial" charset="0"/>
                <a:cs typeface="Arial" charset="0"/>
              </a:rPr>
              <a:t>Communication satellites, some properties, including: altitude above earth, round-trip delay time, number of satellites for global coverage</a:t>
            </a:r>
            <a:r>
              <a:rPr lang="en-US">
                <a:latin typeface="Times New Roman" charset="0"/>
                <a:cs typeface="Times New Roman" charset="0"/>
              </a:rPr>
              <a:t>.</a:t>
            </a:r>
          </a:p>
        </p:txBody>
      </p:sp>
      <p:sp>
        <p:nvSpPr>
          <p:cNvPr id="2" name="Date Placeholder 1"/>
          <p:cNvSpPr>
            <a:spLocks noGrp="1"/>
          </p:cNvSpPr>
          <p:nvPr>
            <p:ph type="dt" sz="half" idx="10"/>
          </p:nvPr>
        </p:nvSpPr>
        <p:spPr/>
        <p:txBody>
          <a:bodyPr/>
          <a:lstStyle/>
          <a:p>
            <a:fld id="{84EC674C-A106-A444-92C1-58D74E001A94}" type="datetime1">
              <a:rPr lang="en-US" smtClean="0"/>
              <a:t>2/1/19</a:t>
            </a:fld>
            <a:endParaRPr lang="en-US"/>
          </a:p>
        </p:txBody>
      </p:sp>
      <p:sp>
        <p:nvSpPr>
          <p:cNvPr id="33797" name="Rectangle 5"/>
          <p:cNvSpPr>
            <a:spLocks noGrp="1" noChangeArrowheads="1"/>
          </p:cNvSpPr>
          <p:nvPr>
            <p:ph type="ftr" sz="quarter" idx="11"/>
          </p:nvPr>
        </p:nvSpPr>
        <p:spPr bwMode="auto">
          <a:xfrm>
            <a:off x="304800" y="6629400"/>
            <a:ext cx="8610600" cy="22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000" i="1"/>
              <a:t>ITEP</a:t>
            </a:r>
            <a:endParaRPr lang="en-US" sz="1000"/>
          </a:p>
        </p:txBody>
      </p:sp>
      <p:sp>
        <p:nvSpPr>
          <p:cNvPr id="3" name="Slide Number Placeholder 2"/>
          <p:cNvSpPr>
            <a:spLocks noGrp="1"/>
          </p:cNvSpPr>
          <p:nvPr>
            <p:ph type="sldNum" sz="quarter" idx="12"/>
          </p:nvPr>
        </p:nvSpPr>
        <p:spPr/>
        <p:txBody>
          <a:bodyPr/>
          <a:lstStyle/>
          <a:p>
            <a:fld id="{1DFC704A-5905-BB45-B847-BB7C2C18A0C5}" type="slidenum">
              <a:rPr lang="en-US" smtClean="0"/>
              <a:t>92</a:t>
            </a:fld>
            <a:endParaRPr lang="en-US"/>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371600"/>
            <a:ext cx="5810250" cy="32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9137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F6990-CCAA-6648-BEE5-7B17B0C4C375}" type="datetime1">
              <a:rPr lang="en-US" smtClean="0"/>
              <a:t>2/1/19</a:t>
            </a:fld>
            <a:endParaRPr lang="en-US"/>
          </a:p>
        </p:txBody>
      </p:sp>
      <p:sp>
        <p:nvSpPr>
          <p:cNvPr id="34820" name="Rectangle 5"/>
          <p:cNvSpPr>
            <a:spLocks noGrp="1" noChangeArrowheads="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000" i="1"/>
              <a:t>ITEP</a:t>
            </a:r>
            <a:endParaRPr lang="en-US" sz="1000"/>
          </a:p>
        </p:txBody>
      </p:sp>
      <p:sp>
        <p:nvSpPr>
          <p:cNvPr id="3" name="Slide Number Placeholder 2"/>
          <p:cNvSpPr>
            <a:spLocks noGrp="1"/>
          </p:cNvSpPr>
          <p:nvPr>
            <p:ph type="sldNum" sz="quarter" idx="12"/>
          </p:nvPr>
        </p:nvSpPr>
        <p:spPr/>
        <p:txBody>
          <a:bodyPr/>
          <a:lstStyle/>
          <a:p>
            <a:fld id="{1DFC704A-5905-BB45-B847-BB7C2C18A0C5}" type="slidenum">
              <a:rPr lang="en-US" smtClean="0"/>
              <a:t>93</a:t>
            </a:fld>
            <a:endParaRPr lang="en-US"/>
          </a:p>
        </p:txBody>
      </p:sp>
      <p:sp>
        <p:nvSpPr>
          <p:cNvPr id="34818" name="Rectangle 2"/>
          <p:cNvSpPr>
            <a:spLocks noGrp="1" noChangeArrowheads="1"/>
          </p:cNvSpPr>
          <p:nvPr>
            <p:ph type="title"/>
          </p:nvPr>
        </p:nvSpPr>
        <p:spPr/>
        <p:txBody>
          <a:bodyPr/>
          <a:lstStyle/>
          <a:p>
            <a:pPr eaLnBrk="1" hangingPunct="1"/>
            <a:r>
              <a:rPr lang="en-US" dirty="0">
                <a:latin typeface="Arial" charset="0"/>
                <a:cs typeface="Arial" charset="0"/>
              </a:rPr>
              <a:t>Satellite frequency bands</a:t>
            </a:r>
            <a:endParaRPr dirty="0">
              <a:latin typeface="Arial" charset="0"/>
              <a:cs typeface="Arial" charset="0"/>
            </a:endParaRPr>
          </a:p>
        </p:txBody>
      </p:sp>
      <p:pic>
        <p:nvPicPr>
          <p:cNvPr id="34821"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700" y="1981200"/>
            <a:ext cx="8805863"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349250" y="4844143"/>
            <a:ext cx="8445500" cy="990600"/>
          </a:xfrm>
          <a:prstGeom prst="rect">
            <a:avLst/>
          </a:prstGeom>
        </p:spPr>
      </p:pic>
    </p:spTree>
    <p:extLst>
      <p:ext uri="{BB962C8B-B14F-4D97-AF65-F5344CB8AC3E}">
        <p14:creationId xmlns:p14="http://schemas.microsoft.com/office/powerpoint/2010/main" val="19537245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dirty="0">
                <a:latin typeface="Arial" charset="0"/>
                <a:cs typeface="Arial" charset="0"/>
              </a:rPr>
              <a:t>Geostationary </a:t>
            </a:r>
            <a:r>
              <a:rPr lang="en-US" dirty="0">
                <a:latin typeface="Arial" charset="0"/>
                <a:cs typeface="Arial" charset="0"/>
              </a:rPr>
              <a:t>s</a:t>
            </a:r>
            <a:r>
              <a:rPr dirty="0">
                <a:latin typeface="Arial" charset="0"/>
                <a:cs typeface="Arial" charset="0"/>
              </a:rPr>
              <a:t>atellites (2)</a:t>
            </a:r>
          </a:p>
        </p:txBody>
      </p:sp>
      <p:sp>
        <p:nvSpPr>
          <p:cNvPr id="35843" name="Rectangle 3"/>
          <p:cNvSpPr>
            <a:spLocks noGrp="1" noChangeArrowheads="1"/>
          </p:cNvSpPr>
          <p:nvPr>
            <p:ph idx="1"/>
          </p:nvPr>
        </p:nvSpPr>
        <p:spPr>
          <a:xfrm>
            <a:off x="287338" y="5715000"/>
            <a:ext cx="8856662" cy="838200"/>
          </a:xfrm>
        </p:spPr>
        <p:txBody>
          <a:bodyPr/>
          <a:lstStyle/>
          <a:p>
            <a:pPr algn="ctr" eaLnBrk="1" hangingPunct="1">
              <a:buFontTx/>
              <a:buNone/>
            </a:pPr>
            <a:r>
              <a:rPr lang="en-US" sz="2400">
                <a:latin typeface="Arial" charset="0"/>
                <a:cs typeface="Arial" charset="0"/>
              </a:rPr>
              <a:t>VSATs using a hub.</a:t>
            </a:r>
          </a:p>
        </p:txBody>
      </p:sp>
      <p:sp>
        <p:nvSpPr>
          <p:cNvPr id="3" name="Date Placeholder 2"/>
          <p:cNvSpPr>
            <a:spLocks noGrp="1"/>
          </p:cNvSpPr>
          <p:nvPr>
            <p:ph type="dt" sz="half" idx="10"/>
          </p:nvPr>
        </p:nvSpPr>
        <p:spPr/>
        <p:txBody>
          <a:bodyPr/>
          <a:lstStyle/>
          <a:p>
            <a:fld id="{9D1F73B5-5C00-0148-8B16-AA20CD62BA36}" type="datetime1">
              <a:rPr lang="en-US" smtClean="0"/>
              <a:t>2/1/19</a:t>
            </a:fld>
            <a:endParaRPr lang="en-US"/>
          </a:p>
        </p:txBody>
      </p:sp>
      <p:sp>
        <p:nvSpPr>
          <p:cNvPr id="35845" name="Rectangle 5"/>
          <p:cNvSpPr>
            <a:spLocks noGrp="1" noChangeArrowheads="1"/>
          </p:cNvSpPr>
          <p:nvPr>
            <p:ph type="ftr" sz="quarter" idx="11"/>
          </p:nvPr>
        </p:nvSpPr>
        <p:spPr bwMode="auto">
          <a:xfrm>
            <a:off x="304800" y="6629400"/>
            <a:ext cx="8610600" cy="22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000" i="1"/>
              <a:t>ITEP</a:t>
            </a:r>
            <a:endParaRPr lang="en-US" sz="1000"/>
          </a:p>
        </p:txBody>
      </p:sp>
      <p:sp>
        <p:nvSpPr>
          <p:cNvPr id="4" name="Slide Number Placeholder 3"/>
          <p:cNvSpPr>
            <a:spLocks noGrp="1"/>
          </p:cNvSpPr>
          <p:nvPr>
            <p:ph type="sldNum" sz="quarter" idx="12"/>
          </p:nvPr>
        </p:nvSpPr>
        <p:spPr/>
        <p:txBody>
          <a:bodyPr/>
          <a:lstStyle/>
          <a:p>
            <a:fld id="{1DFC704A-5905-BB45-B847-BB7C2C18A0C5}" type="slidenum">
              <a:rPr lang="en-US" smtClean="0"/>
              <a:t>94</a:t>
            </a:fld>
            <a:endParaRPr lang="en-US"/>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3050" y="1371600"/>
            <a:ext cx="60579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805395" y="1908301"/>
            <a:ext cx="1293293" cy="369332"/>
          </a:xfrm>
          <a:prstGeom prst="rect">
            <a:avLst/>
          </a:prstGeom>
          <a:noFill/>
        </p:spPr>
        <p:txBody>
          <a:bodyPr wrap="none" rtlCol="0">
            <a:spAutoFit/>
          </a:bodyPr>
          <a:lstStyle/>
          <a:p>
            <a:r>
              <a:rPr lang="en-US" dirty="0"/>
              <a:t>“bent pipe”</a:t>
            </a:r>
          </a:p>
        </p:txBody>
      </p:sp>
    </p:spTree>
    <p:extLst>
      <p:ext uri="{BB962C8B-B14F-4D97-AF65-F5344CB8AC3E}">
        <p14:creationId xmlns:p14="http://schemas.microsoft.com/office/powerpoint/2010/main" val="36087981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47831C-7173-F046-8C7F-7596F3CBB3F7}"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95</a:t>
            </a:fld>
            <a:endParaRPr lang="en-US"/>
          </a:p>
        </p:txBody>
      </p:sp>
      <p:sp>
        <p:nvSpPr>
          <p:cNvPr id="7" name="Title 6"/>
          <p:cNvSpPr>
            <a:spLocks noGrp="1"/>
          </p:cNvSpPr>
          <p:nvPr>
            <p:ph type="title"/>
          </p:nvPr>
        </p:nvSpPr>
        <p:spPr/>
        <p:txBody>
          <a:bodyPr/>
          <a:lstStyle/>
          <a:p>
            <a:r>
              <a:rPr lang="en-US" dirty="0"/>
              <a:t>HTS launches per year</a:t>
            </a:r>
          </a:p>
        </p:txBody>
      </p:sp>
      <p:graphicFrame>
        <p:nvGraphicFramePr>
          <p:cNvPr id="3" name="Content Placeholder 18"/>
          <p:cNvGraphicFramePr>
            <a:graphicFrameLocks/>
          </p:cNvGraphicFramePr>
          <p:nvPr/>
        </p:nvGraphicFramePr>
        <p:xfrm>
          <a:off x="381000" y="1781175"/>
          <a:ext cx="2438400" cy="2971800"/>
        </p:xfrm>
        <a:graphic>
          <a:graphicData uri="http://schemas.openxmlformats.org/drawingml/2006/table">
            <a:tbl>
              <a:tblPr/>
              <a:tblGrid>
                <a:gridCol w="997362">
                  <a:extLst>
                    <a:ext uri="{9D8B030D-6E8A-4147-A177-3AD203B41FA5}">
                      <a16:colId xmlns:a16="http://schemas.microsoft.com/office/drawing/2014/main" val="20000"/>
                    </a:ext>
                  </a:extLst>
                </a:gridCol>
                <a:gridCol w="770021">
                  <a:extLst>
                    <a:ext uri="{9D8B030D-6E8A-4147-A177-3AD203B41FA5}">
                      <a16:colId xmlns:a16="http://schemas.microsoft.com/office/drawing/2014/main" val="20001"/>
                    </a:ext>
                  </a:extLst>
                </a:gridCol>
                <a:gridCol w="671017">
                  <a:extLst>
                    <a:ext uri="{9D8B030D-6E8A-4147-A177-3AD203B41FA5}">
                      <a16:colId xmlns:a16="http://schemas.microsoft.com/office/drawing/2014/main" val="20002"/>
                    </a:ext>
                  </a:extLst>
                </a:gridCol>
              </a:tblGrid>
              <a:tr h="165100">
                <a:tc>
                  <a:txBody>
                    <a:bodyPr/>
                    <a:lstStyle/>
                    <a:p>
                      <a:pPr algn="l" fontAlgn="b"/>
                      <a:r>
                        <a:rPr lang="en-US" sz="1000" b="1" i="0" u="none" strike="noStrike" dirty="0">
                          <a:solidFill>
                            <a:srgbClr val="000000"/>
                          </a:solidFill>
                          <a:latin typeface="Arial"/>
                        </a:rPr>
                        <a:t>Dedicated HTS</a:t>
                      </a:r>
                    </a:p>
                  </a:txBody>
                  <a:tcPr marL="0" marR="0" marT="0" marB="0" anchor="b">
                    <a:lnL>
                      <a:noFill/>
                    </a:lnL>
                    <a:lnR>
                      <a:noFill/>
                    </a:lnR>
                    <a:lnT>
                      <a:noFill/>
                    </a:lnT>
                    <a:lnB>
                      <a:noFill/>
                    </a:lnB>
                    <a:solidFill>
                      <a:schemeClr val="bg1">
                        <a:lumMod val="85000"/>
                      </a:schemeClr>
                    </a:solidFill>
                  </a:tcPr>
                </a:tc>
                <a:tc gridSpan="2">
                  <a:txBody>
                    <a:bodyPr/>
                    <a:lstStyle/>
                    <a:p>
                      <a:pPr algn="l" fontAlgn="b"/>
                      <a:r>
                        <a:rPr lang="en-US" sz="1000" b="1" i="0" u="none" strike="noStrike" dirty="0">
                          <a:solidFill>
                            <a:srgbClr val="000000"/>
                          </a:solidFill>
                          <a:latin typeface="Arial"/>
                        </a:rPr>
                        <a:t>Hybrid Payload HTS</a:t>
                      </a:r>
                    </a:p>
                  </a:txBody>
                  <a:tcPr marL="0" marR="0" marT="0" marB="0" anchor="b">
                    <a:lnL>
                      <a:noFill/>
                    </a:lnL>
                    <a:lnR>
                      <a:noFill/>
                    </a:lnR>
                    <a:lnT>
                      <a:noFill/>
                    </a:lnT>
                    <a:lnB>
                      <a:noFill/>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165100">
                <a:tc>
                  <a:txBody>
                    <a:bodyPr/>
                    <a:lstStyle/>
                    <a:p>
                      <a:pPr algn="l" fontAlgn="b"/>
                      <a:r>
                        <a:rPr lang="en-US" sz="1000" b="0" i="0" u="none" strike="noStrike" dirty="0">
                          <a:solidFill>
                            <a:srgbClr val="000000"/>
                          </a:solidFill>
                          <a:latin typeface="Arial"/>
                        </a:rPr>
                        <a:t>Thaicom 4</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Anik F2</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1"/>
                  </a:ext>
                </a:extLst>
              </a:tr>
              <a:tr h="165100">
                <a:tc>
                  <a:txBody>
                    <a:bodyPr/>
                    <a:lstStyle/>
                    <a:p>
                      <a:pPr algn="l" fontAlgn="b"/>
                      <a:r>
                        <a:rPr lang="en-US" sz="1000" b="0" i="0" u="none" strike="noStrike" dirty="0">
                          <a:solidFill>
                            <a:srgbClr val="000000"/>
                          </a:solidFill>
                          <a:latin typeface="Arial"/>
                        </a:rPr>
                        <a:t>WildBlue 1</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AMC-15</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2"/>
                  </a:ext>
                </a:extLst>
              </a:tr>
              <a:tr h="165100">
                <a:tc>
                  <a:txBody>
                    <a:bodyPr/>
                    <a:lstStyle/>
                    <a:p>
                      <a:pPr algn="l" fontAlgn="b"/>
                      <a:r>
                        <a:rPr lang="en-US" sz="1000" b="0" i="0" u="none" strike="noStrike" dirty="0">
                          <a:solidFill>
                            <a:srgbClr val="000000"/>
                          </a:solidFill>
                          <a:latin typeface="Arial"/>
                        </a:rPr>
                        <a:t>Spaceway 3</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AMC-16</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3"/>
                  </a:ext>
                </a:extLst>
              </a:tr>
              <a:tr h="165100">
                <a:tc>
                  <a:txBody>
                    <a:bodyPr/>
                    <a:lstStyle/>
                    <a:p>
                      <a:pPr algn="l" fontAlgn="b"/>
                      <a:r>
                        <a:rPr lang="en-US" sz="1000" b="0" i="0" u="none" strike="noStrike" dirty="0">
                          <a:solidFill>
                            <a:srgbClr val="000000"/>
                          </a:solidFill>
                          <a:latin typeface="Arial"/>
                        </a:rPr>
                        <a:t>Ka-Sat</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Ciel-2</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4"/>
                  </a:ext>
                </a:extLst>
              </a:tr>
              <a:tr h="165100">
                <a:tc>
                  <a:txBody>
                    <a:bodyPr/>
                    <a:lstStyle/>
                    <a:p>
                      <a:pPr algn="l" fontAlgn="b"/>
                      <a:r>
                        <a:rPr lang="en-US" sz="1000" b="0" i="0" u="none" strike="noStrike" dirty="0">
                          <a:solidFill>
                            <a:srgbClr val="000000"/>
                          </a:solidFill>
                          <a:latin typeface="Arial"/>
                        </a:rPr>
                        <a:t>ViaSat-1</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Hylas 1</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5"/>
                  </a:ext>
                </a:extLst>
              </a:tr>
              <a:tr h="165100">
                <a:tc>
                  <a:txBody>
                    <a:bodyPr/>
                    <a:lstStyle/>
                    <a:p>
                      <a:pPr algn="l" fontAlgn="b"/>
                      <a:r>
                        <a:rPr lang="en-US" sz="1000" b="0" i="0" u="none" strike="noStrike" dirty="0">
                          <a:solidFill>
                            <a:srgbClr val="000000"/>
                          </a:solidFill>
                          <a:latin typeface="Arial"/>
                        </a:rPr>
                        <a:t>Jupiter-1</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Arabsat 5C</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6"/>
                  </a:ext>
                </a:extLst>
              </a:tr>
              <a:tr h="165100">
                <a:tc>
                  <a:txBody>
                    <a:bodyPr/>
                    <a:lstStyle/>
                    <a:p>
                      <a:pPr algn="l" fontAlgn="b"/>
                      <a:r>
                        <a:rPr lang="en-US" sz="1000" b="0" i="0" u="none" strike="noStrike" dirty="0">
                          <a:solidFill>
                            <a:srgbClr val="000000"/>
                          </a:solidFill>
                          <a:latin typeface="Arial"/>
                        </a:rPr>
                        <a:t>Inmarsat 5F2</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YahSat 1B</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7"/>
                  </a:ext>
                </a:extLst>
              </a:tr>
              <a:tr h="165100">
                <a:tc>
                  <a:txBody>
                    <a:bodyPr/>
                    <a:lstStyle/>
                    <a:p>
                      <a:pPr algn="l" fontAlgn="b"/>
                      <a:r>
                        <a:rPr lang="en-US" sz="1000" b="0" i="0" u="none" strike="noStrike" dirty="0">
                          <a:solidFill>
                            <a:srgbClr val="000000"/>
                          </a:solidFill>
                          <a:latin typeface="Arial"/>
                        </a:rPr>
                        <a:t>Inmarsat 5F1</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Hylas 2</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08"/>
                  </a:ext>
                </a:extLst>
              </a:tr>
              <a:tr h="165100">
                <a:tc>
                  <a:txBody>
                    <a:bodyPr/>
                    <a:lstStyle/>
                    <a:p>
                      <a:pPr algn="l" fontAlgn="b"/>
                      <a:r>
                        <a:rPr lang="en-US" sz="1000" b="0" i="0" u="none" strike="noStrike" dirty="0">
                          <a:solidFill>
                            <a:srgbClr val="000000"/>
                          </a:solidFill>
                          <a:latin typeface="Arial"/>
                        </a:rPr>
                        <a:t>Inmarsat 5F3</a:t>
                      </a:r>
                    </a:p>
                  </a:txBody>
                  <a:tcPr marL="0" marR="0" marT="0" marB="0" anchor="b">
                    <a:lnL>
                      <a:noFill/>
                    </a:lnL>
                    <a:lnR>
                      <a:noFill/>
                    </a:lnR>
                    <a:lnT>
                      <a:noFill/>
                    </a:lnT>
                    <a:lnB>
                      <a:noFill/>
                    </a:lnB>
                    <a:solidFill>
                      <a:schemeClr val="bg1">
                        <a:lumMod val="85000"/>
                      </a:schemeClr>
                    </a:solidFill>
                  </a:tcPr>
                </a:tc>
                <a:tc gridSpan="2">
                  <a:txBody>
                    <a:bodyPr/>
                    <a:lstStyle/>
                    <a:p>
                      <a:pPr algn="l" fontAlgn="b"/>
                      <a:r>
                        <a:rPr lang="en-US" sz="1000" b="0" i="0" u="none" strike="noStrike" dirty="0">
                          <a:solidFill>
                            <a:srgbClr val="000000"/>
                          </a:solidFill>
                          <a:latin typeface="Arial"/>
                        </a:rPr>
                        <a:t>Hispasat AG1</a:t>
                      </a:r>
                    </a:p>
                  </a:txBody>
                  <a:tcPr marL="0" marR="0" marT="0" marB="0" anchor="b">
                    <a:lnL>
                      <a:noFill/>
                    </a:lnL>
                    <a:lnR>
                      <a:noFill/>
                    </a:lnR>
                    <a:lnT>
                      <a:noFill/>
                    </a:lnT>
                    <a:lnB>
                      <a:noFill/>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9"/>
                  </a:ext>
                </a:extLst>
              </a:tr>
              <a:tr h="165100">
                <a:tc>
                  <a:txBody>
                    <a:bodyPr/>
                    <a:lstStyle/>
                    <a:p>
                      <a:pPr algn="l" fontAlgn="b"/>
                      <a:r>
                        <a:rPr lang="en-US" sz="1000" b="0" i="0" u="none" strike="noStrike" dirty="0">
                          <a:solidFill>
                            <a:srgbClr val="000000"/>
                          </a:solidFill>
                          <a:latin typeface="Arial"/>
                        </a:rPr>
                        <a:t>NBN Co 1A</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Express AM5</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0"/>
                  </a:ext>
                </a:extLst>
              </a:tr>
              <a:tr h="165100">
                <a:tc>
                  <a:txBody>
                    <a:bodyPr/>
                    <a:lstStyle/>
                    <a:p>
                      <a:pPr algn="l" fontAlgn="b"/>
                      <a:r>
                        <a:rPr lang="en-US" sz="1000" b="0" i="0" u="none" strike="noStrike" dirty="0">
                          <a:solidFill>
                            <a:srgbClr val="000000"/>
                          </a:solidFill>
                          <a:latin typeface="Arial"/>
                        </a:rPr>
                        <a:t>GSAT-11</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Astra 2F</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1"/>
                  </a:ext>
                </a:extLst>
              </a:tr>
              <a:tr h="165100">
                <a:tc>
                  <a:txBody>
                    <a:bodyPr/>
                    <a:lstStyle/>
                    <a:p>
                      <a:pPr algn="l" fontAlgn="b"/>
                      <a:r>
                        <a:rPr lang="en-US" sz="1000" b="0" i="0" u="none" strike="noStrike" dirty="0">
                          <a:solidFill>
                            <a:srgbClr val="000000"/>
                          </a:solidFill>
                          <a:latin typeface="Arial"/>
                        </a:rPr>
                        <a:t>NBN Co 1B</a:t>
                      </a: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Express AM6</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2"/>
                  </a:ext>
                </a:extLst>
              </a:tr>
              <a:tr h="165100">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Amazonas 3</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3"/>
                  </a:ext>
                </a:extLst>
              </a:tr>
              <a:tr h="165100">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Astra 2E</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4"/>
                  </a:ext>
                </a:extLst>
              </a:tr>
              <a:tr h="165100">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Thor 7</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5"/>
                  </a:ext>
                </a:extLst>
              </a:tr>
              <a:tr h="165100">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Astra 2G</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6"/>
                  </a:ext>
                </a:extLst>
              </a:tr>
              <a:tr h="165100">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tc>
                  <a:txBody>
                    <a:bodyPr/>
                    <a:lstStyle/>
                    <a:p>
                      <a:pPr algn="l" fontAlgn="b"/>
                      <a:r>
                        <a:rPr lang="en-US" sz="1000" b="0" i="0" u="none" strike="noStrike" dirty="0">
                          <a:solidFill>
                            <a:srgbClr val="000000"/>
                          </a:solidFill>
                          <a:latin typeface="Arial"/>
                        </a:rPr>
                        <a:t>Jabiru-1</a:t>
                      </a:r>
                    </a:p>
                  </a:txBody>
                  <a:tcPr marL="0" marR="0" marT="0" marB="0" anchor="b">
                    <a:lnL>
                      <a:noFill/>
                    </a:lnL>
                    <a:lnR>
                      <a:noFill/>
                    </a:lnR>
                    <a:lnT>
                      <a:noFill/>
                    </a:lnT>
                    <a:lnB>
                      <a:noFill/>
                    </a:lnB>
                    <a:solidFill>
                      <a:schemeClr val="bg1">
                        <a:lumMod val="85000"/>
                      </a:schemeClr>
                    </a:solidFill>
                  </a:tcPr>
                </a:tc>
                <a:tc>
                  <a:txBody>
                    <a:bodyPr/>
                    <a:lstStyle/>
                    <a:p>
                      <a:pPr algn="l" fontAlgn="b"/>
                      <a:endParaRPr lang="en-US" sz="1000" b="0" i="0" u="none" strike="noStrike" dirty="0">
                        <a:solidFill>
                          <a:srgbClr val="000000"/>
                        </a:solidFill>
                        <a:latin typeface="Arial"/>
                      </a:endParaRPr>
                    </a:p>
                  </a:txBody>
                  <a:tcPr marL="0" marR="0" marT="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10017"/>
                  </a:ext>
                </a:extLst>
              </a:tr>
            </a:tbl>
          </a:graphicData>
        </a:graphic>
      </p:graphicFrame>
      <p:pic>
        <p:nvPicPr>
          <p:cNvPr id="927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4500" y="2251075"/>
            <a:ext cx="5873750" cy="362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7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64500" y="6215062"/>
            <a:ext cx="10795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0" y="6611779"/>
            <a:ext cx="1467757" cy="246221"/>
          </a:xfrm>
          <a:prstGeom prst="rect">
            <a:avLst/>
          </a:prstGeom>
          <a:noFill/>
        </p:spPr>
        <p:txBody>
          <a:bodyPr wrap="none" rtlCol="0">
            <a:spAutoFit/>
          </a:bodyPr>
          <a:lstStyle/>
          <a:p>
            <a:r>
              <a:rPr lang="en-US" altLang="zh-TW" sz="1000" dirty="0">
                <a:latin typeface="Neo Sans Intel Medium" charset="0"/>
                <a:ea typeface="新細明體" charset="0"/>
                <a:cs typeface="新細明體" charset="0"/>
              </a:rPr>
              <a:t>David </a:t>
            </a:r>
            <a:r>
              <a:rPr lang="en-US" altLang="zh-TW" sz="1000" dirty="0" err="1">
                <a:latin typeface="Neo Sans Intel Medium" charset="0"/>
                <a:ea typeface="新細明體" charset="0"/>
                <a:cs typeface="新細明體" charset="0"/>
              </a:rPr>
              <a:t>Hartshorn</a:t>
            </a:r>
            <a:r>
              <a:rPr lang="en-US" altLang="zh-TW" sz="1000" dirty="0"/>
              <a:t>, 2014</a:t>
            </a:r>
            <a:endParaRPr lang="en-US" altLang="zh-TW" sz="1000" dirty="0">
              <a:latin typeface="Neo Sans Intel Medium" charset="0"/>
              <a:ea typeface="新細明體" charset="0"/>
              <a:cs typeface="新細明體" charset="0"/>
            </a:endParaRPr>
          </a:p>
        </p:txBody>
      </p:sp>
    </p:spTree>
    <p:extLst>
      <p:ext uri="{BB962C8B-B14F-4D97-AF65-F5344CB8AC3E}">
        <p14:creationId xmlns:p14="http://schemas.microsoft.com/office/powerpoint/2010/main" val="2232429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848AB-1CDD-EB4A-9AA1-6A9F2C66812E}" type="datetime1">
              <a:rPr lang="en-US" smtClean="0"/>
              <a:t>2/1/19</a:t>
            </a:fld>
            <a:endParaRPr lang="en-US"/>
          </a:p>
        </p:txBody>
      </p:sp>
      <p:sp>
        <p:nvSpPr>
          <p:cNvPr id="3" name="Footer Placeholder 2"/>
          <p:cNvSpPr>
            <a:spLocks noGrp="1"/>
          </p:cNvSpPr>
          <p:nvPr>
            <p:ph type="ftr" sz="quarter" idx="11"/>
          </p:nvPr>
        </p:nvSpPr>
        <p:spPr/>
        <p:txBody>
          <a:bodyPr/>
          <a:lstStyle/>
          <a:p>
            <a:r>
              <a:rPr lang="en-US"/>
              <a:t>ITEP</a:t>
            </a:r>
          </a:p>
        </p:txBody>
      </p:sp>
      <p:sp>
        <p:nvSpPr>
          <p:cNvPr id="4" name="Slide Number Placeholder 3"/>
          <p:cNvSpPr>
            <a:spLocks noGrp="1"/>
          </p:cNvSpPr>
          <p:nvPr>
            <p:ph type="sldNum" sz="quarter" idx="12"/>
          </p:nvPr>
        </p:nvSpPr>
        <p:spPr/>
        <p:txBody>
          <a:bodyPr/>
          <a:lstStyle/>
          <a:p>
            <a:fld id="{1DFC704A-5905-BB45-B847-BB7C2C18A0C5}" type="slidenum">
              <a:rPr lang="en-US" smtClean="0"/>
              <a:t>96</a:t>
            </a:fld>
            <a:endParaRPr lang="en-US"/>
          </a:p>
        </p:txBody>
      </p:sp>
      <p:pic>
        <p:nvPicPr>
          <p:cNvPr id="5" name="Picture 4"/>
          <p:cNvPicPr>
            <a:picLocks noChangeAspect="1"/>
          </p:cNvPicPr>
          <p:nvPr/>
        </p:nvPicPr>
        <p:blipFill>
          <a:blip r:embed="rId2"/>
          <a:stretch>
            <a:fillRect/>
          </a:stretch>
        </p:blipFill>
        <p:spPr>
          <a:xfrm>
            <a:off x="381000" y="419100"/>
            <a:ext cx="8382000" cy="6019800"/>
          </a:xfrm>
          <a:prstGeom prst="rect">
            <a:avLst/>
          </a:prstGeom>
        </p:spPr>
      </p:pic>
    </p:spTree>
    <p:extLst>
      <p:ext uri="{BB962C8B-B14F-4D97-AF65-F5344CB8AC3E}">
        <p14:creationId xmlns:p14="http://schemas.microsoft.com/office/powerpoint/2010/main" val="1140728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dirty="0">
                <a:latin typeface="Arial" charset="0"/>
                <a:cs typeface="Arial" charset="0"/>
              </a:rPr>
              <a:t>Low-Earth </a:t>
            </a:r>
            <a:r>
              <a:rPr lang="en-US" dirty="0">
                <a:latin typeface="Arial" charset="0"/>
                <a:cs typeface="Arial" charset="0"/>
              </a:rPr>
              <a:t>o</a:t>
            </a:r>
            <a:r>
              <a:rPr dirty="0">
                <a:latin typeface="Arial" charset="0"/>
                <a:cs typeface="Arial" charset="0"/>
              </a:rPr>
              <a:t>rbit </a:t>
            </a:r>
            <a:r>
              <a:rPr lang="en-US" dirty="0">
                <a:latin typeface="Arial" charset="0"/>
                <a:cs typeface="Arial" charset="0"/>
              </a:rPr>
              <a:t>s</a:t>
            </a:r>
            <a:r>
              <a:rPr dirty="0">
                <a:latin typeface="Arial" charset="0"/>
                <a:cs typeface="Arial" charset="0"/>
              </a:rPr>
              <a:t>atellites</a:t>
            </a:r>
          </a:p>
        </p:txBody>
      </p:sp>
      <p:sp>
        <p:nvSpPr>
          <p:cNvPr id="36867" name="Rectangle 3"/>
          <p:cNvSpPr>
            <a:spLocks noGrp="1" noChangeArrowheads="1"/>
          </p:cNvSpPr>
          <p:nvPr>
            <p:ph idx="1"/>
          </p:nvPr>
        </p:nvSpPr>
        <p:spPr>
          <a:xfrm>
            <a:off x="287338" y="5715000"/>
            <a:ext cx="8856662" cy="838200"/>
          </a:xfrm>
        </p:spPr>
        <p:txBody>
          <a:bodyPr/>
          <a:lstStyle/>
          <a:p>
            <a:pPr marL="0" indent="0" algn="ctr" eaLnBrk="1" hangingPunct="1">
              <a:buFontTx/>
              <a:buNone/>
            </a:pPr>
            <a:r>
              <a:rPr lang="en-US" sz="2400">
                <a:latin typeface="Arial" charset="0"/>
                <a:cs typeface="Arial" charset="0"/>
              </a:rPr>
              <a:t>The Iridium satellites form six necklaces </a:t>
            </a:r>
            <a:br>
              <a:rPr lang="en-US" sz="2400">
                <a:latin typeface="Arial" charset="0"/>
                <a:cs typeface="Arial" charset="0"/>
              </a:rPr>
            </a:br>
            <a:r>
              <a:rPr lang="en-US" sz="2400">
                <a:latin typeface="Arial" charset="0"/>
                <a:cs typeface="Arial" charset="0"/>
              </a:rPr>
              <a:t>around the earth.</a:t>
            </a:r>
          </a:p>
        </p:txBody>
      </p:sp>
      <p:sp>
        <p:nvSpPr>
          <p:cNvPr id="3" name="Date Placeholder 2"/>
          <p:cNvSpPr>
            <a:spLocks noGrp="1"/>
          </p:cNvSpPr>
          <p:nvPr>
            <p:ph type="dt" sz="half" idx="10"/>
          </p:nvPr>
        </p:nvSpPr>
        <p:spPr/>
        <p:txBody>
          <a:bodyPr/>
          <a:lstStyle/>
          <a:p>
            <a:fld id="{463FD30E-7392-BF40-8C18-B9D481F6B1F0}" type="datetime1">
              <a:rPr lang="en-US" smtClean="0"/>
              <a:t>2/1/19</a:t>
            </a:fld>
            <a:endParaRPr lang="en-US"/>
          </a:p>
        </p:txBody>
      </p:sp>
      <p:sp>
        <p:nvSpPr>
          <p:cNvPr id="36869" name="Rectangle 5"/>
          <p:cNvSpPr>
            <a:spLocks noGrp="1" noChangeArrowheads="1"/>
          </p:cNvSpPr>
          <p:nvPr>
            <p:ph type="ftr" sz="quarter" idx="11"/>
          </p:nvPr>
        </p:nvSpPr>
        <p:spPr bwMode="auto">
          <a:xfrm>
            <a:off x="304800" y="6629400"/>
            <a:ext cx="8610600" cy="22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pPr>
            <a:r>
              <a:rPr lang="en-US" sz="1000" i="1"/>
              <a:t>ITEP</a:t>
            </a:r>
            <a:endParaRPr lang="en-US" sz="1000"/>
          </a:p>
        </p:txBody>
      </p:sp>
      <p:sp>
        <p:nvSpPr>
          <p:cNvPr id="4" name="Slide Number Placeholder 3"/>
          <p:cNvSpPr>
            <a:spLocks noGrp="1"/>
          </p:cNvSpPr>
          <p:nvPr>
            <p:ph type="sldNum" sz="quarter" idx="12"/>
          </p:nvPr>
        </p:nvSpPr>
        <p:spPr/>
        <p:txBody>
          <a:bodyPr/>
          <a:lstStyle/>
          <a:p>
            <a:fld id="{1DFC704A-5905-BB45-B847-BB7C2C18A0C5}" type="slidenum">
              <a:rPr lang="en-US" smtClean="0"/>
              <a:t>97</a:t>
            </a:fld>
            <a:endParaRPr lang="en-US"/>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3975" y="1371600"/>
            <a:ext cx="6092825" cy="401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48698" y="2146983"/>
            <a:ext cx="1529474" cy="2447159"/>
          </a:xfrm>
          <a:prstGeom prst="rect">
            <a:avLst/>
          </a:prstGeom>
        </p:spPr>
      </p:pic>
    </p:spTree>
    <p:extLst>
      <p:ext uri="{BB962C8B-B14F-4D97-AF65-F5344CB8AC3E}">
        <p14:creationId xmlns:p14="http://schemas.microsoft.com/office/powerpoint/2010/main" val="22793260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OneWeb</a:t>
            </a:r>
            <a:r>
              <a:rPr lang="en-US" dirty="0"/>
              <a:t> (2018+)</a:t>
            </a:r>
          </a:p>
        </p:txBody>
      </p:sp>
      <p:sp>
        <p:nvSpPr>
          <p:cNvPr id="3" name="Content Placeholder 2"/>
          <p:cNvSpPr>
            <a:spLocks noGrp="1"/>
          </p:cNvSpPr>
          <p:nvPr>
            <p:ph idx="1"/>
          </p:nvPr>
        </p:nvSpPr>
        <p:spPr>
          <a:xfrm>
            <a:off x="457200" y="1600200"/>
            <a:ext cx="4838700" cy="4876800"/>
          </a:xfrm>
        </p:spPr>
        <p:txBody>
          <a:bodyPr/>
          <a:lstStyle/>
          <a:p>
            <a:r>
              <a:rPr lang="en-US" dirty="0"/>
              <a:t>LEO </a:t>
            </a:r>
            <a:r>
              <a:rPr lang="mr-IN" dirty="0"/>
              <a:t>–</a:t>
            </a:r>
            <a:r>
              <a:rPr lang="en-US" dirty="0"/>
              <a:t> 1,200 km orbit</a:t>
            </a:r>
          </a:p>
          <a:p>
            <a:r>
              <a:rPr lang="en-US" dirty="0"/>
              <a:t>648 satellites in 18 orbital planes</a:t>
            </a:r>
          </a:p>
          <a:p>
            <a:pPr lvl="1"/>
            <a:r>
              <a:rPr lang="en-US" dirty="0"/>
              <a:t>50-70 gateway sites</a:t>
            </a:r>
          </a:p>
          <a:p>
            <a:r>
              <a:rPr lang="en-US" dirty="0"/>
              <a:t>Ku &amp; </a:t>
            </a:r>
            <a:r>
              <a:rPr lang="en-US" dirty="0" err="1"/>
              <a:t>Ka</a:t>
            </a:r>
            <a:r>
              <a:rPr lang="en-US" dirty="0"/>
              <a:t>-band spectrum</a:t>
            </a:r>
          </a:p>
          <a:p>
            <a:r>
              <a:rPr lang="en-US" dirty="0"/>
              <a:t>Service area: 1,080 by 1,080 km per satellite</a:t>
            </a:r>
          </a:p>
          <a:p>
            <a:pPr lvl="1"/>
            <a:r>
              <a:rPr lang="en-US" dirty="0"/>
              <a:t>7.5 Gb/s</a:t>
            </a:r>
          </a:p>
        </p:txBody>
      </p:sp>
      <p:sp>
        <p:nvSpPr>
          <p:cNvPr id="4" name="Date Placeholder 3"/>
          <p:cNvSpPr>
            <a:spLocks noGrp="1"/>
          </p:cNvSpPr>
          <p:nvPr>
            <p:ph type="dt" sz="half" idx="10"/>
          </p:nvPr>
        </p:nvSpPr>
        <p:spPr/>
        <p:txBody>
          <a:bodyPr/>
          <a:lstStyle/>
          <a:p>
            <a:fld id="{3B5E1397-C67B-054F-9AB9-B6B7181CD0DB}" type="datetime1">
              <a:rPr lang="en-US" smtClean="0"/>
              <a:t>2/1/19</a:t>
            </a:fld>
            <a:endParaRPr lang="en-US"/>
          </a:p>
        </p:txBody>
      </p:sp>
      <p:sp>
        <p:nvSpPr>
          <p:cNvPr id="5" name="Footer Placeholder 4"/>
          <p:cNvSpPr>
            <a:spLocks noGrp="1"/>
          </p:cNvSpPr>
          <p:nvPr>
            <p:ph type="ftr" sz="quarter" idx="11"/>
          </p:nvPr>
        </p:nvSpPr>
        <p:spPr/>
        <p:txBody>
          <a:bodyPr/>
          <a:lstStyle/>
          <a:p>
            <a:r>
              <a:rPr lang="en-US"/>
              <a:t>ITEP</a:t>
            </a:r>
          </a:p>
        </p:txBody>
      </p:sp>
      <p:sp>
        <p:nvSpPr>
          <p:cNvPr id="6" name="Slide Number Placeholder 5"/>
          <p:cNvSpPr>
            <a:spLocks noGrp="1"/>
          </p:cNvSpPr>
          <p:nvPr>
            <p:ph type="sldNum" sz="quarter" idx="12"/>
          </p:nvPr>
        </p:nvSpPr>
        <p:spPr/>
        <p:txBody>
          <a:bodyPr/>
          <a:lstStyle/>
          <a:p>
            <a:fld id="{1DFC704A-5905-BB45-B847-BB7C2C18A0C5}" type="slidenum">
              <a:rPr lang="en-US" smtClean="0"/>
              <a:t>98</a:t>
            </a:fld>
            <a:endParaRPr lang="en-US"/>
          </a:p>
        </p:txBody>
      </p:sp>
      <p:pic>
        <p:nvPicPr>
          <p:cNvPr id="7" name="Picture 6"/>
          <p:cNvPicPr>
            <a:picLocks noChangeAspect="1"/>
          </p:cNvPicPr>
          <p:nvPr/>
        </p:nvPicPr>
        <p:blipFill>
          <a:blip r:embed="rId3"/>
          <a:stretch>
            <a:fillRect/>
          </a:stretch>
        </p:blipFill>
        <p:spPr>
          <a:xfrm>
            <a:off x="5295900" y="647379"/>
            <a:ext cx="3848100" cy="3657600"/>
          </a:xfrm>
          <a:prstGeom prst="rect">
            <a:avLst/>
          </a:prstGeom>
        </p:spPr>
      </p:pic>
      <p:pic>
        <p:nvPicPr>
          <p:cNvPr id="8" name="Picture 7"/>
          <p:cNvPicPr>
            <a:picLocks noChangeAspect="1"/>
          </p:cNvPicPr>
          <p:nvPr/>
        </p:nvPicPr>
        <p:blipFill>
          <a:blip r:embed="rId4"/>
          <a:stretch>
            <a:fillRect/>
          </a:stretch>
        </p:blipFill>
        <p:spPr>
          <a:xfrm rot="5400000">
            <a:off x="3695096" y="3220054"/>
            <a:ext cx="2306574" cy="3943667"/>
          </a:xfrm>
          <a:prstGeom prst="rect">
            <a:avLst/>
          </a:prstGeom>
        </p:spPr>
      </p:pic>
      <p:sp>
        <p:nvSpPr>
          <p:cNvPr id="9" name="TextBox 8"/>
          <p:cNvSpPr txBox="1"/>
          <p:nvPr/>
        </p:nvSpPr>
        <p:spPr>
          <a:xfrm>
            <a:off x="0" y="6657945"/>
            <a:ext cx="2739853" cy="200055"/>
          </a:xfrm>
          <a:prstGeom prst="rect">
            <a:avLst/>
          </a:prstGeom>
          <a:noFill/>
        </p:spPr>
        <p:txBody>
          <a:bodyPr wrap="none" rtlCol="0">
            <a:spAutoFit/>
          </a:bodyPr>
          <a:lstStyle/>
          <a:p>
            <a:r>
              <a:rPr lang="en-US" sz="700" dirty="0" err="1"/>
              <a:t>OneWeb</a:t>
            </a:r>
            <a:r>
              <a:rPr lang="en-US" sz="700" dirty="0"/>
              <a:t> presentation at </a:t>
            </a:r>
            <a:r>
              <a:rPr lang="en-US" sz="700" i="1" dirty="0"/>
              <a:t>International Satellite Symposium 2016</a:t>
            </a:r>
          </a:p>
        </p:txBody>
      </p:sp>
    </p:spTree>
    <p:extLst>
      <p:ext uri="{BB962C8B-B14F-4D97-AF65-F5344CB8AC3E}">
        <p14:creationId xmlns:p14="http://schemas.microsoft.com/office/powerpoint/2010/main" val="11658783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64B9EC0-3CEA-B94B-AF95-779919D43039}" type="datetime1">
              <a:rPr lang="en-US" smtClean="0"/>
              <a:t>2/1/19</a:t>
            </a:fld>
            <a:endParaRPr lang="en-US"/>
          </a:p>
        </p:txBody>
      </p:sp>
      <p:sp>
        <p:nvSpPr>
          <p:cNvPr id="4" name="Footer Placeholder 3"/>
          <p:cNvSpPr>
            <a:spLocks noGrp="1"/>
          </p:cNvSpPr>
          <p:nvPr>
            <p:ph type="ftr" sz="quarter" idx="11"/>
          </p:nvPr>
        </p:nvSpPr>
        <p:spPr/>
        <p:txBody>
          <a:bodyPr/>
          <a:lstStyle/>
          <a:p>
            <a:r>
              <a:rPr lang="en-US"/>
              <a:t>ITEP</a:t>
            </a:r>
          </a:p>
        </p:txBody>
      </p:sp>
      <p:sp>
        <p:nvSpPr>
          <p:cNvPr id="5" name="Slide Number Placeholder 4"/>
          <p:cNvSpPr>
            <a:spLocks noGrp="1"/>
          </p:cNvSpPr>
          <p:nvPr>
            <p:ph type="sldNum" sz="quarter" idx="12"/>
          </p:nvPr>
        </p:nvSpPr>
        <p:spPr/>
        <p:txBody>
          <a:bodyPr/>
          <a:lstStyle/>
          <a:p>
            <a:fld id="{1DFC704A-5905-BB45-B847-BB7C2C18A0C5}" type="slidenum">
              <a:rPr lang="en-US" smtClean="0"/>
              <a:t>99</a:t>
            </a:fld>
            <a:endParaRPr lang="en-US"/>
          </a:p>
        </p:txBody>
      </p:sp>
      <p:sp>
        <p:nvSpPr>
          <p:cNvPr id="2" name="Title 1"/>
          <p:cNvSpPr>
            <a:spLocks noGrp="1"/>
          </p:cNvSpPr>
          <p:nvPr>
            <p:ph type="title"/>
          </p:nvPr>
        </p:nvSpPr>
        <p:spPr/>
        <p:txBody>
          <a:bodyPr/>
          <a:lstStyle/>
          <a:p>
            <a:r>
              <a:rPr lang="en-US" dirty="0"/>
              <a:t>GSO protection</a:t>
            </a:r>
          </a:p>
        </p:txBody>
      </p:sp>
      <p:pic>
        <p:nvPicPr>
          <p:cNvPr id="6" name="Picture 5"/>
          <p:cNvPicPr>
            <a:picLocks noChangeAspect="1"/>
          </p:cNvPicPr>
          <p:nvPr/>
        </p:nvPicPr>
        <p:blipFill>
          <a:blip r:embed="rId3"/>
          <a:stretch>
            <a:fillRect/>
          </a:stretch>
        </p:blipFill>
        <p:spPr>
          <a:xfrm rot="5400000">
            <a:off x="2102998" y="-197117"/>
            <a:ext cx="4418321" cy="8085956"/>
          </a:xfrm>
          <a:prstGeom prst="rect">
            <a:avLst/>
          </a:prstGeom>
        </p:spPr>
      </p:pic>
      <p:sp>
        <p:nvSpPr>
          <p:cNvPr id="9" name="TextBox 8"/>
          <p:cNvSpPr txBox="1"/>
          <p:nvPr/>
        </p:nvSpPr>
        <p:spPr>
          <a:xfrm>
            <a:off x="0" y="6657945"/>
            <a:ext cx="2739853" cy="200055"/>
          </a:xfrm>
          <a:prstGeom prst="rect">
            <a:avLst/>
          </a:prstGeom>
          <a:noFill/>
        </p:spPr>
        <p:txBody>
          <a:bodyPr wrap="none" rtlCol="0">
            <a:spAutoFit/>
          </a:bodyPr>
          <a:lstStyle/>
          <a:p>
            <a:r>
              <a:rPr lang="en-US" sz="700" dirty="0" err="1"/>
              <a:t>OneWeb</a:t>
            </a:r>
            <a:r>
              <a:rPr lang="en-US" sz="700" dirty="0"/>
              <a:t> presentation at </a:t>
            </a:r>
            <a:r>
              <a:rPr lang="en-US" sz="700" i="1" dirty="0"/>
              <a:t>International Satellite Symposium 2016</a:t>
            </a:r>
          </a:p>
        </p:txBody>
      </p:sp>
    </p:spTree>
    <p:extLst>
      <p:ext uri="{BB962C8B-B14F-4D97-AF65-F5344CB8AC3E}">
        <p14:creationId xmlns:p14="http://schemas.microsoft.com/office/powerpoint/2010/main" val="978394542"/>
      </p:ext>
    </p:extLst>
  </p:cSld>
  <p:clrMapOvr>
    <a:masterClrMapping/>
  </p:clrMapOvr>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822D615-8D64-FB4C-96D8-52CD40E15567}" vid="{A7798262-5987-ED46-9110-256C420A2C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2018 blue</Template>
  <TotalTime>663</TotalTime>
  <Words>6492</Words>
  <Application>Microsoft Macintosh PowerPoint</Application>
  <PresentationFormat>On-screen Show (4:3)</PresentationFormat>
  <Paragraphs>1801</Paragraphs>
  <Slides>140</Slides>
  <Notes>38</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140</vt:i4>
      </vt:variant>
    </vt:vector>
  </HeadingPairs>
  <TitlesOfParts>
    <vt:vector size="162" baseType="lpstr">
      <vt:lpstr>MS PGothic</vt:lpstr>
      <vt:lpstr>MS PGothic</vt:lpstr>
      <vt:lpstr>新細明體</vt:lpstr>
      <vt:lpstr>游ゴシック</vt:lpstr>
      <vt:lpstr>AppleColorEmoji</vt:lpstr>
      <vt:lpstr>Arial</vt:lpstr>
      <vt:lpstr>Calibri</vt:lpstr>
      <vt:lpstr>Calibri Light</vt:lpstr>
      <vt:lpstr>Calibri Regular</vt:lpstr>
      <vt:lpstr>Consolas</vt:lpstr>
      <vt:lpstr>Gill Sans MT</vt:lpstr>
      <vt:lpstr>Helvetica</vt:lpstr>
      <vt:lpstr>Lucida Sans Unicode</vt:lpstr>
      <vt:lpstr>Mangal</vt:lpstr>
      <vt:lpstr>Neo Sans Intel Medium</vt:lpstr>
      <vt:lpstr>Roboto</vt:lpstr>
      <vt:lpstr>Tahoma</vt:lpstr>
      <vt:lpstr>Times New Roman</vt:lpstr>
      <vt:lpstr>Verdana</vt:lpstr>
      <vt:lpstr>Wingdings</vt:lpstr>
      <vt:lpstr>2018 blue</vt:lpstr>
      <vt:lpstr>Bitmap Image</vt:lpstr>
      <vt:lpstr>Network technology review</vt:lpstr>
      <vt:lpstr>PowerPoint Presentation</vt:lpstr>
      <vt:lpstr>Dividing the problem</vt:lpstr>
      <vt:lpstr>The great infrastructure</vt:lpstr>
      <vt:lpstr>The Internet as core civil infrastructure</vt:lpstr>
      <vt:lpstr>Broadband, Internet, communications</vt:lpstr>
      <vt:lpstr>Interdependencies with other lifelines</vt:lpstr>
      <vt:lpstr>Who runs communication systems and networks?</vt:lpstr>
      <vt:lpstr>US pay TV providers (2018)</vt:lpstr>
      <vt:lpstr>US broadband providers (2018)</vt:lpstr>
      <vt:lpstr>What do communications networks do that’s different?</vt:lpstr>
      <vt:lpstr>What problems do networks solve?</vt:lpstr>
      <vt:lpstr>Network trade-offs</vt:lpstr>
      <vt:lpstr>A bit of (US) history</vt:lpstr>
      <vt:lpstr>Communications as a regulated industry</vt:lpstr>
      <vt:lpstr>Interfaces: Energy</vt:lpstr>
      <vt:lpstr>Other long-lived interfaces</vt:lpstr>
      <vt:lpstr>Interfaces: Paper-based information</vt:lpstr>
      <vt:lpstr>Interfaces: Transportation</vt:lpstr>
      <vt:lpstr>The two-layer model</vt:lpstr>
      <vt:lpstr>Why layering?</vt:lpstr>
      <vt:lpstr>OSI model background</vt:lpstr>
      <vt:lpstr>The function of a layer</vt:lpstr>
      <vt:lpstr>Layers  wrapping</vt:lpstr>
      <vt:lpstr>The (theoretical) layered approach to communication</vt:lpstr>
      <vt:lpstr>Layering</vt:lpstr>
      <vt:lpstr>The real model</vt:lpstr>
      <vt:lpstr>The real model, xkcd</vt:lpstr>
      <vt:lpstr>The Internet Protocol Hourglass</vt:lpstr>
      <vt:lpstr>Why four (core) layers?</vt:lpstr>
      <vt:lpstr>Internet layer functions</vt:lpstr>
      <vt:lpstr>The problems with layering</vt:lpstr>
      <vt:lpstr>Node functions</vt:lpstr>
      <vt:lpstr>Network building blocks</vt:lpstr>
      <vt:lpstr>“Algorithms + Data Structures = Programs”</vt:lpstr>
      <vt:lpstr>Protocols</vt:lpstr>
      <vt:lpstr>PowerPoint Presentation</vt:lpstr>
      <vt:lpstr>Names, identifiers and addresses</vt:lpstr>
      <vt:lpstr>Names &amp; addresses in the Internet</vt:lpstr>
      <vt:lpstr>Domain names</vt:lpstr>
      <vt:lpstr>Internet addresses</vt:lpstr>
      <vt:lpstr>Serialization: turning data structures into bytes</vt:lpstr>
      <vt:lpstr>Serialization: ASN.1</vt:lpstr>
      <vt:lpstr>Serialization: RFC 822 </vt:lpstr>
      <vt:lpstr>Serialization: XML</vt:lpstr>
      <vt:lpstr>Serialization: JSON</vt:lpstr>
      <vt:lpstr>Internet architecture</vt:lpstr>
      <vt:lpstr>What’s the Internet: “nuts and bolts” view</vt:lpstr>
      <vt:lpstr>Internet: “Nuts &amp; bolts” view</vt:lpstr>
      <vt:lpstr>Internet traffic flows today</vt:lpstr>
      <vt:lpstr>Network types</vt:lpstr>
      <vt:lpstr>A backbone network</vt:lpstr>
      <vt:lpstr>1901 “data” backbone</vt:lpstr>
      <vt:lpstr>Submarine cable map</vt:lpstr>
      <vt:lpstr>The usage of cables is changing</vt:lpstr>
      <vt:lpstr>But content providers aren’t building</vt:lpstr>
      <vt:lpstr>Wireline &amp; wireless</vt:lpstr>
      <vt:lpstr>It’s all spectrum - phone</vt:lpstr>
      <vt:lpstr>It’s all spectrum - wires</vt:lpstr>
      <vt:lpstr>Classical division of spectrum</vt:lpstr>
      <vt:lpstr>PowerPoint Presentation</vt:lpstr>
      <vt:lpstr>Commercial wireless spectrum (US)</vt:lpstr>
      <vt:lpstr>It’s all spectrum - radio</vt:lpstr>
      <vt:lpstr>PowerPoint Presentation</vt:lpstr>
      <vt:lpstr>Spectrum for wireless broadband</vt:lpstr>
      <vt:lpstr>LTE holdings</vt:lpstr>
      <vt:lpstr>Spectrum per user</vt:lpstr>
      <vt:lpstr>Geographic sizing: CMA</vt:lpstr>
      <vt:lpstr>Spectrum geography: EA</vt:lpstr>
      <vt:lpstr>It’s all spectrum - modem</vt:lpstr>
      <vt:lpstr>Fundamental limit to channel capacity</vt:lpstr>
      <vt:lpstr>Amplitude, frequency &amp; phase modulation</vt:lpstr>
      <vt:lpstr>Phase modulation</vt:lpstr>
      <vt:lpstr>Quadrature amplitude modulation (QAM)</vt:lpstr>
      <vt:lpstr>Shannon examples</vt:lpstr>
      <vt:lpstr>Circuit switching: FDM versus TDM</vt:lpstr>
      <vt:lpstr>All networks are similar</vt:lpstr>
      <vt:lpstr>Reference architecture</vt:lpstr>
      <vt:lpstr>Broadband Access Technologies</vt:lpstr>
      <vt:lpstr>Local loop</vt:lpstr>
      <vt:lpstr>Physical architecture</vt:lpstr>
      <vt:lpstr>Broadband access</vt:lpstr>
      <vt:lpstr>Logical architecture</vt:lpstr>
      <vt:lpstr>xDSL logical architecture</vt:lpstr>
      <vt:lpstr>ADSL (ITU G.992.1)</vt:lpstr>
      <vt:lpstr>Access: cable network</vt:lpstr>
      <vt:lpstr>Cable architecture</vt:lpstr>
      <vt:lpstr>Cable spectrum</vt:lpstr>
      <vt:lpstr>Simplified access network diagram</vt:lpstr>
      <vt:lpstr>DOCSIS 3.0 channel bonding</vt:lpstr>
      <vt:lpstr>Verizon’s FTTP architecture</vt:lpstr>
      <vt:lpstr>Communication satellites</vt:lpstr>
      <vt:lpstr>Satellite frequency bands</vt:lpstr>
      <vt:lpstr>Geostationary satellites (2)</vt:lpstr>
      <vt:lpstr>HTS launches per year</vt:lpstr>
      <vt:lpstr>PowerPoint Presentation</vt:lpstr>
      <vt:lpstr>Low-Earth orbit satellites</vt:lpstr>
      <vt:lpstr>OneWeb (2018+)</vt:lpstr>
      <vt:lpstr>GSO protection</vt:lpstr>
      <vt:lpstr>Exede beam map</vt:lpstr>
      <vt:lpstr>Satellite</vt:lpstr>
      <vt:lpstr>Example: Exede satellite plans</vt:lpstr>
      <vt:lpstr>Project Loon</vt:lpstr>
      <vt:lpstr>The cost of networks</vt:lpstr>
      <vt:lpstr>Network economics, (over)simplified</vt:lpstr>
      <vt:lpstr>Fiber deployment</vt:lpstr>
      <vt:lpstr>Broadband network cost - FTTP</vt:lpstr>
      <vt:lpstr>Broadband network cost – Fiber middle mile</vt:lpstr>
      <vt:lpstr>Middle mile cost example</vt:lpstr>
      <vt:lpstr>More fiber observations</vt:lpstr>
      <vt:lpstr>FTTH estimates</vt:lpstr>
      <vt:lpstr>FTTx cost vs. DSL</vt:lpstr>
      <vt:lpstr>Capital investment</vt:lpstr>
      <vt:lpstr>Accidental broadband</vt:lpstr>
      <vt:lpstr>Network competition models</vt:lpstr>
      <vt:lpstr>Sharing models: US</vt:lpstr>
      <vt:lpstr>Sharing models: Canada, Europe, Australia</vt:lpstr>
      <vt:lpstr>Broadband competition challenges</vt:lpstr>
      <vt:lpstr>The difficulty of competition</vt:lpstr>
      <vt:lpstr>Google Fiber</vt:lpstr>
      <vt:lpstr>Network costs</vt:lpstr>
      <vt:lpstr>Transit prices</vt:lpstr>
      <vt:lpstr>Bandwidth costs</vt:lpstr>
      <vt:lpstr>rural broadband</vt:lpstr>
      <vt:lpstr>What is rural?</vt:lpstr>
      <vt:lpstr>Rural areas (USDA)</vt:lpstr>
      <vt:lpstr>Broadband access by speed &amp; geography</vt:lpstr>
      <vt:lpstr>Rural broadband US</vt:lpstr>
      <vt:lpstr>PowerPoint Presentation</vt:lpstr>
      <vt:lpstr>Rural electrification</vt:lpstr>
      <vt:lpstr>Rural electrification</vt:lpstr>
      <vt:lpstr>Density determines network choices</vt:lpstr>
      <vt:lpstr>Rural deployment options</vt:lpstr>
      <vt:lpstr>cost recovery</vt:lpstr>
      <vt:lpstr>Consumer expenditures</vt:lpstr>
      <vt:lpstr>The value of bits</vt:lpstr>
      <vt:lpstr>Problem likely capacity, not speed</vt:lpstr>
      <vt:lpstr>The challenges of service differentiation</vt:lpstr>
      <vt:lpstr>The challenges of service differentiation</vt:lpstr>
      <vt:lpstr>Cable TV vs. Internet</vt:lpstr>
    </vt:vector>
  </TitlesOfParts>
  <Company>Columbia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technology review</dc:title>
  <dc:creator>Henning Schulzrinne</dc:creator>
  <cp:lastModifiedBy>Henning Schulzrinne</cp:lastModifiedBy>
  <cp:revision>77</cp:revision>
  <dcterms:created xsi:type="dcterms:W3CDTF">2014-09-04T18:11:28Z</dcterms:created>
  <dcterms:modified xsi:type="dcterms:W3CDTF">2019-02-01T17:09:51Z</dcterms:modified>
</cp:coreProperties>
</file>