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60" r:id="rId8"/>
    <p:sldId id="26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E336-B156-FB48-9496-DEDD0F066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CE350-601D-3D4B-8DAC-82188756E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691BF-BA70-7D4D-B8D7-6FAD0045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B3EB-5E87-D14A-924E-794F35C1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A235E-760F-1048-A026-2C18F856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1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88C8-B62A-484B-8ADF-D39967F7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E683C-C029-1B46-ADDC-70B11EFCB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13FD-E4E9-B74F-9F5A-4E490190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FF819-6778-224A-9691-5766C288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914A-E1C5-104D-AA80-979A536C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08EB7-4B3A-5545-87DD-44D13987D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CA431-D3E3-7945-8CA2-2278A67AC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88235-6432-8242-B1B6-4F27C48A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BEEB-21AE-1746-9AE6-7907991F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553A7-D9E5-664C-9783-E9FD5B45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ED62-81D0-4248-BE54-BBA22BF4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19BB-BE12-3342-8D81-89B60C79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6CDC6-2491-D448-BE64-E784AFB5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FAFBC-DAC2-A246-A105-DB326C98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3EBBB-9EA2-D64E-987D-02129021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5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5339-5180-514E-8EA9-9423F174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2EBAB-75BC-8048-83CD-BAE00D0D3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A592-BB01-7B41-ADE9-5291D90B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E1FA-C4B3-DC42-927E-B794BC90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D4B8C-2288-B94A-9CBB-39975587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7D4F-C935-2C4E-974F-5AB244F9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4EA4-8005-DB43-ADFF-A5AC62FD4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0F1F4-1A6C-F344-BAC3-41F593017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313A1-1795-7E45-A6E7-51BC212C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5A9D0-327B-2F4A-9E70-9B2E2A53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AEC1F-CF06-644E-8A9F-F919ECEF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049D-C5AE-0143-B188-3D2B51DC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A242-9688-6A4B-BDF8-E21EE7A6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B905C-A60B-3549-9E27-1393D02C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D9851-5680-E046-8B92-B494C639F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5A6D5-89B6-024E-9438-5A9AFCFD8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6CAB6-A42D-3242-9665-6B63AD33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EF8EF-CFDB-D94E-B987-87D26F7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FF7B5-C18D-A44A-8CCE-263E501C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C864-03EB-FC4E-BA7F-F8AA9CC2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3BAD5-C74D-864E-8CCF-71212DD0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E0FC5-98B0-EA42-A741-DB61F0AE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BDAA5-0A02-B641-BC23-B671C0C4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DE4E3-FB5A-4E4D-9144-B1BC45C2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19334-BA76-364C-8DF2-0EFA06D7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1C422-26EC-3B48-8A60-AEA3184C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535-2126-5543-B0C7-222C9FE3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0541-7C9D-DF40-809A-83EB6692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AF3DA-C6CA-7142-94B0-76FAF880A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075D-020A-0441-8A89-D5CA5D7B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3DA0D-BE3B-DD48-B2DE-AC18CE5D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C83B-6E5D-524A-91F1-F2FEB3EB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8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97E9-8CDA-DE45-9DCB-31F4E8CA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D713E-6A99-9D42-A79A-D507C5E71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C6610-B11E-2147-BAA9-DAC853738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606C1-6E60-644A-BD15-A1D0C44B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B281A-277C-1640-AC7F-85C1DFF1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F21A1-A397-7647-A96A-9FC9765B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A601D-A983-724F-8828-7CFFD103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9C6F2-FFAF-004D-AB51-8EFBDC09A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0A63-B64C-504C-A6C9-4183D4FCD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45C0-E158-614C-9F8B-3B76C3D0DE2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6D50-2927-A642-BFC0-509C6784F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5F4E-4D82-AC49-A916-68A1AAD1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4CAC0-881E-7642-AB1F-A264A303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45A4-A786-F342-A9E6-11CD30940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Experimentally-Driven Mapping of QoS-to-QoE for Mission-Critical Voice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860F-EB0D-5C48-99E3-017E1619F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" y="5116513"/>
            <a:ext cx="5391150" cy="436562"/>
          </a:xfrm>
        </p:spPr>
        <p:txBody>
          <a:bodyPr/>
          <a:lstStyle/>
          <a:p>
            <a:r>
              <a:rPr lang="en-US" dirty="0"/>
              <a:t>Henning Schulzrinne (PI), Dan Rubenstein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128962-C4C9-A246-82DB-D2F45095F35E}"/>
              </a:ext>
            </a:extLst>
          </p:cNvPr>
          <p:cNvGrpSpPr/>
          <p:nvPr/>
        </p:nvGrpSpPr>
        <p:grpSpPr>
          <a:xfrm>
            <a:off x="761999" y="5573422"/>
            <a:ext cx="2679700" cy="896358"/>
            <a:chOff x="2076449" y="5773737"/>
            <a:chExt cx="2679700" cy="8963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C290B9-E4A9-2F4D-B5E8-BF3DA506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449" y="5773737"/>
              <a:ext cx="2679700" cy="41852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187B8C-2113-D94B-B6AE-C3024BCBF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8489" y="6296025"/>
              <a:ext cx="2515621" cy="374070"/>
            </a:xfrm>
            <a:prstGeom prst="rect">
              <a:avLst/>
            </a:prstGeom>
          </p:spPr>
        </p:pic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965DBCA7-C707-9D4E-9465-982F5DABAF0F}"/>
              </a:ext>
            </a:extLst>
          </p:cNvPr>
          <p:cNvSpPr txBox="1">
            <a:spLocks/>
          </p:cNvSpPr>
          <p:nvPr/>
        </p:nvSpPr>
        <p:spPr>
          <a:xfrm>
            <a:off x="5800725" y="5136860"/>
            <a:ext cx="5391150" cy="43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Charles Jennings, Norm Groner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33642-7ADA-584E-A165-32D8A7CA4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5" y="5662321"/>
            <a:ext cx="1200150" cy="866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45453-BBD7-594B-8FA7-C8AEA7B55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137" y="5573422"/>
            <a:ext cx="2635624" cy="1057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1E7F6F-83BE-1D47-AF7D-B838CF18FDEF}"/>
              </a:ext>
            </a:extLst>
          </p:cNvPr>
          <p:cNvSpPr txBox="1"/>
          <p:nvPr/>
        </p:nvSpPr>
        <p:spPr>
          <a:xfrm>
            <a:off x="4951379" y="646978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v1.3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B2DB92-A0F4-CC4D-BCDA-778CDFD48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41"/>
            <a:ext cx="5194570" cy="11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EADC-F589-3E41-9816-717E61D2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CC37-BB9D-5B45-8093-497B67B0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6" y="1825625"/>
            <a:ext cx="6537324" cy="9175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does the quality of the communication channel affect first responder communications?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513480-AFB0-8343-B421-FE041AB87349}"/>
              </a:ext>
            </a:extLst>
          </p:cNvPr>
          <p:cNvSpPr txBox="1">
            <a:spLocks/>
          </p:cNvSpPr>
          <p:nvPr/>
        </p:nvSpPr>
        <p:spPr>
          <a:xfrm>
            <a:off x="752474" y="2860674"/>
            <a:ext cx="6537324" cy="3263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Four phase approach:</a:t>
            </a:r>
          </a:p>
          <a:p>
            <a:pPr lvl="1"/>
            <a:r>
              <a:rPr lang="en-US" dirty="0"/>
              <a:t>Build </a:t>
            </a:r>
            <a:r>
              <a:rPr lang="en-US" dirty="0">
                <a:solidFill>
                  <a:srgbClr val="FF0000"/>
                </a:solidFill>
              </a:rPr>
              <a:t>communication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testbed</a:t>
            </a:r>
            <a:r>
              <a:rPr lang="en-US" dirty="0"/>
              <a:t> with tunable parameters that emulates realistic (poor) LMR communication channel conditions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Experiment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trained first responders </a:t>
            </a:r>
            <a:r>
              <a:rPr lang="en-US" dirty="0"/>
              <a:t>to communicate across communication infrastructure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Measure</a:t>
            </a:r>
            <a:r>
              <a:rPr lang="en-US" dirty="0"/>
              <a:t> communication </a:t>
            </a:r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 (delay, accuracy)</a:t>
            </a:r>
          </a:p>
          <a:p>
            <a:pPr lvl="1"/>
            <a:r>
              <a:rPr lang="en-US" dirty="0"/>
              <a:t>Build </a:t>
            </a:r>
            <a:r>
              <a:rPr lang="en-US" dirty="0">
                <a:solidFill>
                  <a:srgbClr val="FF0000"/>
                </a:solidFill>
              </a:rPr>
              <a:t>mathematical models</a:t>
            </a:r>
            <a:r>
              <a:rPr lang="en-US" dirty="0"/>
              <a:t>: channel conditions → performance measures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E93FA-C46B-0448-973D-A6D3A08415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829" y="5429411"/>
            <a:ext cx="1396313" cy="1270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2E637-CC61-E845-830F-4204DEAC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165" y="3778034"/>
            <a:ext cx="2065954" cy="1424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49816-BFC6-B744-85ED-1E09850EA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889" y="3742185"/>
            <a:ext cx="2001170" cy="1500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8C83B-D515-884E-8C1D-8DB6E3B80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983" y="617952"/>
            <a:ext cx="5000017" cy="28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AC9D-2659-4B40-B860-76DF8737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2AD2-71D6-B244-B4A7-52BA372A5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Comprehension errors</a:t>
            </a:r>
          </a:p>
          <a:p>
            <a:pPr lvl="1"/>
            <a:r>
              <a:rPr lang="en-US" dirty="0"/>
              <a:t>e.g., repeat transmitted messages</a:t>
            </a:r>
          </a:p>
          <a:p>
            <a:r>
              <a:rPr lang="en-US" dirty="0"/>
              <a:t>Task errors</a:t>
            </a:r>
          </a:p>
          <a:p>
            <a:pPr lvl="1"/>
            <a:r>
              <a:rPr lang="en-US" dirty="0"/>
              <a:t>e.g., wrong </a:t>
            </a:r>
            <a:r>
              <a:rPr lang="en-US"/>
              <a:t>information recorded</a:t>
            </a:r>
            <a:endParaRPr lang="en-US" dirty="0"/>
          </a:p>
          <a:p>
            <a:r>
              <a:rPr lang="en-US" dirty="0"/>
              <a:t>Usage errors</a:t>
            </a:r>
          </a:p>
          <a:p>
            <a:pPr lvl="1"/>
            <a:r>
              <a:rPr lang="en-US" dirty="0"/>
              <a:t>e.g., pressing talk to speak button too early or too late</a:t>
            </a:r>
          </a:p>
          <a:p>
            <a:r>
              <a:rPr lang="en-US" dirty="0"/>
              <a:t>Length and latency of responses</a:t>
            </a:r>
          </a:p>
          <a:p>
            <a:pPr lvl="1"/>
            <a:r>
              <a:rPr lang="en-US" dirty="0"/>
              <a:t>e.g., pauses between requests and start of transmission</a:t>
            </a:r>
          </a:p>
          <a:p>
            <a:r>
              <a:rPr lang="en-US" dirty="0"/>
              <a:t>Subjective ratings of user experience</a:t>
            </a:r>
          </a:p>
          <a:p>
            <a:pPr lvl="1"/>
            <a:r>
              <a:rPr lang="en-US" dirty="0"/>
              <a:t>e.g., rated frustration with ratios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BC6537-CA85-FE41-AC7B-5A9E8F7A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52" y="507798"/>
            <a:ext cx="5195948" cy="2921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3BD5D9-2961-2046-ADF0-F38E549D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1: Testbed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B661E3-D9AC-0D46-B378-2C075E73D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0745" y="3513070"/>
            <a:ext cx="3223055" cy="3237552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0C71DC-837F-AA46-B79A-7038675E606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39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Intel NUC will manage all services</a:t>
            </a:r>
          </a:p>
          <a:p>
            <a:r>
              <a:rPr lang="en-US" dirty="0"/>
              <a:t>End-user communication gear connected to Android or </a:t>
            </a:r>
            <a:r>
              <a:rPr lang="en-US" dirty="0" err="1"/>
              <a:t>RPi</a:t>
            </a:r>
            <a:r>
              <a:rPr lang="en-US" dirty="0"/>
              <a:t> Devices</a:t>
            </a:r>
          </a:p>
          <a:p>
            <a:r>
              <a:rPr lang="en-US" dirty="0"/>
              <a:t>Centralized control to adjust communication quality parameters</a:t>
            </a:r>
          </a:p>
          <a:p>
            <a:pPr lvl="1"/>
            <a:r>
              <a:rPr lang="en-US" dirty="0"/>
              <a:t>mouth-to-ear and PTT delay</a:t>
            </a:r>
          </a:p>
          <a:p>
            <a:pPr lvl="1"/>
            <a:r>
              <a:rPr lang="en-US" dirty="0"/>
              <a:t>noise level</a:t>
            </a:r>
          </a:p>
          <a:p>
            <a:pPr lvl="1"/>
            <a:r>
              <a:rPr lang="en-US" dirty="0"/>
              <a:t>packet loss (outage bursts)</a:t>
            </a:r>
          </a:p>
        </p:txBody>
      </p:sp>
    </p:spTree>
    <p:extLst>
      <p:ext uri="{BB962C8B-B14F-4D97-AF65-F5344CB8AC3E}">
        <p14:creationId xmlns:p14="http://schemas.microsoft.com/office/powerpoint/2010/main" val="226452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369B-59C4-904B-99B8-5F0987F8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(early) prototype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1759B-9C73-F245-A113-AE0C934BF8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06" y="1349101"/>
            <a:ext cx="6939387" cy="5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DCEF-8D9D-3746-9616-65551716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system architecture</a:t>
            </a:r>
          </a:p>
        </p:txBody>
      </p:sp>
      <p:pic>
        <p:nvPicPr>
          <p:cNvPr id="1026" name="Picture 2" descr="https://lh3.googleusercontent.com/o0i-Gg1LedjGLMsaQqaGk4Ffqg_y0FBXTyLl1N58ekhji7sHHdrnlGWeDW34ABDSN1UMvY2K8Lu1W7GUB5hq2QunRjVbupv-EqnLdbtQXTT8MYM9bQiJs0UyrRfYy4yz-fSpAqqf">
            <a:extLst>
              <a:ext uri="{FF2B5EF4-FFF2-40B4-BE49-F238E27FC236}">
                <a16:creationId xmlns:a16="http://schemas.microsoft.com/office/drawing/2014/main" id="{DB8DE537-86AE-794F-AA21-E78F4E3F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58" y="1615805"/>
            <a:ext cx="4672903" cy="47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IOqXkr_OcI9M3-qZVpuy7jEU_k6oMm3yrVy2qynzFPUsCLGgYtI8Pj8ggu6wtPX3ORgDlihkGLMfwIEf2WRtfzzB3aAsj8C_v4gZR2wMjRuZ7ViVaAejJxR45N4U4NhuhlW3Jguk">
            <a:extLst>
              <a:ext uri="{FF2B5EF4-FFF2-40B4-BE49-F238E27FC236}">
                <a16:creationId xmlns:a16="http://schemas.microsoft.com/office/drawing/2014/main" id="{F7706229-2723-A44F-86C8-4CFDFCFA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242" y="1792997"/>
            <a:ext cx="61087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F1F8B9-8CC7-0645-B934-77450BD80FF0}"/>
              </a:ext>
            </a:extLst>
          </p:cNvPr>
          <p:cNvSpPr txBox="1"/>
          <p:nvPr/>
        </p:nvSpPr>
        <p:spPr>
          <a:xfrm>
            <a:off x="10763574" y="1531387"/>
            <a:ext cx="59022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UE</a:t>
            </a:r>
          </a:p>
        </p:txBody>
      </p:sp>
    </p:spTree>
    <p:extLst>
      <p:ext uri="{BB962C8B-B14F-4D97-AF65-F5344CB8AC3E}">
        <p14:creationId xmlns:p14="http://schemas.microsoft.com/office/powerpoint/2010/main" val="91793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6BCF-CF32-FA40-9707-30C5C970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08B1-A500-7643-AB08-106777B9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/>
          <a:lstStyle/>
          <a:p>
            <a:r>
              <a:rPr lang="en-US" dirty="0"/>
              <a:t>Generate scenarios that first responders will describe</a:t>
            </a:r>
          </a:p>
          <a:p>
            <a:r>
              <a:rPr lang="en-US" dirty="0"/>
              <a:t>First responder officer volunteers will help design appropriate scenarios</a:t>
            </a:r>
          </a:p>
          <a:p>
            <a:r>
              <a:rPr lang="en-US" dirty="0"/>
              <a:t>First responders “in-the-field” will test in the scenario (in a lab)</a:t>
            </a:r>
          </a:p>
          <a:p>
            <a:r>
              <a:rPr lang="en-US" dirty="0"/>
              <a:t>QoE: measure communication time and accuracy</a:t>
            </a:r>
          </a:p>
        </p:txBody>
      </p:sp>
    </p:spTree>
    <p:extLst>
      <p:ext uri="{BB962C8B-B14F-4D97-AF65-F5344CB8AC3E}">
        <p14:creationId xmlns:p14="http://schemas.microsoft.com/office/powerpoint/2010/main" val="87934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03A2-7E64-EF4D-BE39-0D3B60F7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3: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D4D78-447C-404B-AEAB-94CA21B4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r>
              <a:rPr lang="en-US" dirty="0"/>
              <a:t>Produce mappings from input parameters (delay, noise, loss) to output parameters (communication time and accuracy)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0A702-BA41-9647-AD0C-B8210584330B}"/>
              </a:ext>
            </a:extLst>
          </p:cNvPr>
          <p:cNvSpPr txBox="1"/>
          <p:nvPr/>
        </p:nvSpPr>
        <p:spPr>
          <a:xfrm>
            <a:off x="2018269" y="3678128"/>
            <a:ext cx="139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Parameters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14D0A-BD8F-8941-A55D-D84658CE27BF}"/>
              </a:ext>
            </a:extLst>
          </p:cNvPr>
          <p:cNvSpPr txBox="1"/>
          <p:nvPr/>
        </p:nvSpPr>
        <p:spPr>
          <a:xfrm>
            <a:off x="1933831" y="4927545"/>
            <a:ext cx="156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Experimental Results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94DE32-E17F-5742-86FA-B816A91B0FBF}"/>
              </a:ext>
            </a:extLst>
          </p:cNvPr>
          <p:cNvCxnSpPr>
            <a:stCxn id="4" idx="3"/>
          </p:cNvCxnSpPr>
          <p:nvPr/>
        </p:nvCxnSpPr>
        <p:spPr>
          <a:xfrm>
            <a:off x="3414583" y="4001294"/>
            <a:ext cx="1132703" cy="32316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DBB35-00AA-3D42-8A92-E9FA8B9D568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499020" y="4647625"/>
            <a:ext cx="1048266" cy="603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5F551939-2C7A-3245-9E4F-7AF2EE69A173}"/>
              </a:ext>
            </a:extLst>
          </p:cNvPr>
          <p:cNvSpPr/>
          <p:nvPr/>
        </p:nvSpPr>
        <p:spPr>
          <a:xfrm>
            <a:off x="4428866" y="3678128"/>
            <a:ext cx="2026508" cy="1572582"/>
          </a:xfrm>
          <a:prstGeom prst="hexagon">
            <a:avLst/>
          </a:prstGeom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Multi-Dimensional Curve Fitting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928C2-D4AA-4244-840C-E448918A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03" y="3211560"/>
            <a:ext cx="2595951" cy="236231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28BBD8-4BA3-0646-B1AD-252D619A2496}"/>
              </a:ext>
            </a:extLst>
          </p:cNvPr>
          <p:cNvCxnSpPr>
            <a:cxnSpLocks/>
          </p:cNvCxnSpPr>
          <p:nvPr/>
        </p:nvCxnSpPr>
        <p:spPr>
          <a:xfrm>
            <a:off x="6544962" y="4464419"/>
            <a:ext cx="9246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E77BB8-606C-8046-BF59-A82205FEF5C5}"/>
              </a:ext>
            </a:extLst>
          </p:cNvPr>
          <p:cNvSpPr txBox="1"/>
          <p:nvPr/>
        </p:nvSpPr>
        <p:spPr>
          <a:xfrm>
            <a:off x="8389205" y="5573876"/>
            <a:ext cx="18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parameters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A6734-AD90-304F-B523-8E136B4CD905}"/>
              </a:ext>
            </a:extLst>
          </p:cNvPr>
          <p:cNvSpPr txBox="1"/>
          <p:nvPr/>
        </p:nvSpPr>
        <p:spPr>
          <a:xfrm rot="16200000">
            <a:off x="6906564" y="4279753"/>
            <a:ext cx="18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64314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5442-2AFA-A44B-8F96-2340B120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12A2-627D-BD44-AF77-110475B9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Testing platform development</a:t>
            </a:r>
          </a:p>
          <a:p>
            <a:pPr lvl="1"/>
            <a:r>
              <a:rPr lang="en-US" dirty="0"/>
              <a:t>Initial design of network-based general voice quality platform</a:t>
            </a:r>
          </a:p>
          <a:p>
            <a:pPr lvl="2"/>
            <a:r>
              <a:rPr lang="en-US" dirty="0"/>
              <a:t>portable, replicable, building on standard software</a:t>
            </a:r>
          </a:p>
          <a:p>
            <a:pPr lvl="1"/>
            <a:r>
              <a:rPr lang="en-US" dirty="0"/>
              <a:t>Demo: initial prototype using Raspberry Pi (Linux) + VoIP clients</a:t>
            </a:r>
          </a:p>
          <a:p>
            <a:r>
              <a:rPr lang="en-US" dirty="0"/>
              <a:t>Engagement with local first responder organizations</a:t>
            </a:r>
          </a:p>
          <a:p>
            <a:pPr lvl="1"/>
            <a:r>
              <a:rPr lang="en-US" dirty="0"/>
              <a:t>Actively engaged with Columbia University’s Office of Public Safety</a:t>
            </a:r>
          </a:p>
          <a:p>
            <a:pPr lvl="2"/>
            <a:r>
              <a:rPr lang="en-US" dirty="0"/>
              <a:t>James McShane, VP Public Safety</a:t>
            </a:r>
          </a:p>
          <a:p>
            <a:pPr lvl="2"/>
            <a:r>
              <a:rPr lang="en-US" dirty="0"/>
              <a:t>Jeannine Jennette, Executive Director, Public Safety</a:t>
            </a:r>
          </a:p>
          <a:p>
            <a:pPr lvl="1"/>
            <a:r>
              <a:rPr lang="en-US" dirty="0"/>
              <a:t>Empress EMS (major private EMS provider)</a:t>
            </a:r>
          </a:p>
          <a:p>
            <a:pPr lvl="1"/>
            <a:r>
              <a:rPr lang="en-US" dirty="0"/>
              <a:t>Teaneck, NJ fire department</a:t>
            </a:r>
          </a:p>
          <a:p>
            <a:pPr lvl="1"/>
            <a:r>
              <a:rPr lang="en-US" i="1" dirty="0"/>
              <a:t>your name here </a:t>
            </a:r>
            <a:r>
              <a:rPr lang="en-US" dirty="0"/>
              <a:t>- inviting additional scenario input &amp; test participants</a:t>
            </a:r>
          </a:p>
        </p:txBody>
      </p:sp>
    </p:spTree>
    <p:extLst>
      <p:ext uri="{BB962C8B-B14F-4D97-AF65-F5344CB8AC3E}">
        <p14:creationId xmlns:p14="http://schemas.microsoft.com/office/powerpoint/2010/main" val="257767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361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Experimentally-Driven Mapping of QoS-to-QoE for Mission-Critical Voice</vt:lpstr>
      <vt:lpstr>Project objectives</vt:lpstr>
      <vt:lpstr>QoE measures</vt:lpstr>
      <vt:lpstr>Year 1: Testbed development</vt:lpstr>
      <vt:lpstr>First (early) prototype</vt:lpstr>
      <vt:lpstr>More detailed system architecture</vt:lpstr>
      <vt:lpstr>Year 2: Testing</vt:lpstr>
      <vt:lpstr>Year 3: Modeling</vt:lpstr>
      <vt:lpstr>Accomplishments to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Experimentally-Driven Mapping of QoS-to-QoE for Mission-Critical Voice</dc:title>
  <dc:creator>Dan Rubenstein</dc:creator>
  <cp:lastModifiedBy>Henning Schulzrinne</cp:lastModifiedBy>
  <cp:revision>23</cp:revision>
  <dcterms:created xsi:type="dcterms:W3CDTF">2019-06-24T14:31:18Z</dcterms:created>
  <dcterms:modified xsi:type="dcterms:W3CDTF">2019-06-26T20:27:29Z</dcterms:modified>
</cp:coreProperties>
</file>