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5603200" cy="201168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131" kern="1200">
        <a:solidFill>
          <a:schemeClr val="tx1"/>
        </a:solidFill>
        <a:latin typeface="Times New Roman" charset="0"/>
        <a:ea typeface="+mn-ea"/>
        <a:cs typeface="+mn-cs"/>
      </a:defRPr>
    </a:lvl1pPr>
    <a:lvl2pPr marL="220243" algn="l" rtl="0" fontAlgn="base">
      <a:spcBef>
        <a:spcPct val="0"/>
      </a:spcBef>
      <a:spcAft>
        <a:spcPct val="0"/>
      </a:spcAft>
      <a:defRPr sz="1131" kern="1200">
        <a:solidFill>
          <a:schemeClr val="tx1"/>
        </a:solidFill>
        <a:latin typeface="Times New Roman" charset="0"/>
        <a:ea typeface="+mn-ea"/>
        <a:cs typeface="+mn-cs"/>
      </a:defRPr>
    </a:lvl2pPr>
    <a:lvl3pPr marL="440487" algn="l" rtl="0" fontAlgn="base">
      <a:spcBef>
        <a:spcPct val="0"/>
      </a:spcBef>
      <a:spcAft>
        <a:spcPct val="0"/>
      </a:spcAft>
      <a:defRPr sz="1131" kern="1200">
        <a:solidFill>
          <a:schemeClr val="tx1"/>
        </a:solidFill>
        <a:latin typeface="Times New Roman" charset="0"/>
        <a:ea typeface="+mn-ea"/>
        <a:cs typeface="+mn-cs"/>
      </a:defRPr>
    </a:lvl3pPr>
    <a:lvl4pPr marL="660731" algn="l" rtl="0" fontAlgn="base">
      <a:spcBef>
        <a:spcPct val="0"/>
      </a:spcBef>
      <a:spcAft>
        <a:spcPct val="0"/>
      </a:spcAft>
      <a:defRPr sz="1131" kern="1200">
        <a:solidFill>
          <a:schemeClr val="tx1"/>
        </a:solidFill>
        <a:latin typeface="Times New Roman" charset="0"/>
        <a:ea typeface="+mn-ea"/>
        <a:cs typeface="+mn-cs"/>
      </a:defRPr>
    </a:lvl4pPr>
    <a:lvl5pPr marL="880973" algn="l" rtl="0" fontAlgn="base">
      <a:spcBef>
        <a:spcPct val="0"/>
      </a:spcBef>
      <a:spcAft>
        <a:spcPct val="0"/>
      </a:spcAft>
      <a:defRPr sz="1131" kern="1200">
        <a:solidFill>
          <a:schemeClr val="tx1"/>
        </a:solidFill>
        <a:latin typeface="Times New Roman" charset="0"/>
        <a:ea typeface="+mn-ea"/>
        <a:cs typeface="+mn-cs"/>
      </a:defRPr>
    </a:lvl5pPr>
    <a:lvl6pPr marL="1101216" algn="l" defTabSz="440487" rtl="0" eaLnBrk="1" latinLnBrk="0" hangingPunct="1">
      <a:defRPr sz="1131" kern="1200">
        <a:solidFill>
          <a:schemeClr val="tx1"/>
        </a:solidFill>
        <a:latin typeface="Times New Roman" charset="0"/>
        <a:ea typeface="+mn-ea"/>
        <a:cs typeface="+mn-cs"/>
      </a:defRPr>
    </a:lvl6pPr>
    <a:lvl7pPr marL="1321461" algn="l" defTabSz="440487" rtl="0" eaLnBrk="1" latinLnBrk="0" hangingPunct="1">
      <a:defRPr sz="1131" kern="1200">
        <a:solidFill>
          <a:schemeClr val="tx1"/>
        </a:solidFill>
        <a:latin typeface="Times New Roman" charset="0"/>
        <a:ea typeface="+mn-ea"/>
        <a:cs typeface="+mn-cs"/>
      </a:defRPr>
    </a:lvl7pPr>
    <a:lvl8pPr marL="1541703" algn="l" defTabSz="440487" rtl="0" eaLnBrk="1" latinLnBrk="0" hangingPunct="1">
      <a:defRPr sz="1131" kern="1200">
        <a:solidFill>
          <a:schemeClr val="tx1"/>
        </a:solidFill>
        <a:latin typeface="Times New Roman" charset="0"/>
        <a:ea typeface="+mn-ea"/>
        <a:cs typeface="+mn-cs"/>
      </a:defRPr>
    </a:lvl8pPr>
    <a:lvl9pPr marL="1761945" algn="l" defTabSz="440487" rtl="0" eaLnBrk="1" latinLnBrk="0" hangingPunct="1">
      <a:defRPr sz="1131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107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esa Tseng" initials="TT" lastIdx="1" clrIdx="0"/>
  <p:cmAuthor id="2" name="Teresa Tseng" initials="TT [2]" lastIdx="1" clrIdx="1"/>
  <p:cmAuthor id="3" name="Teresa Tseng" initials="TT [3]" lastIdx="1" clrIdx="2"/>
  <p:cmAuthor id="4" name="Teresa Tseng" initials="TT [4]" lastIdx="1" clrIdx="3"/>
  <p:cmAuthor id="5" name="Teresa Tseng" initials="TT [5]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48" autoAdjust="0"/>
    <p:restoredTop sz="90929"/>
  </p:normalViewPr>
  <p:slideViewPr>
    <p:cSldViewPr>
      <p:cViewPr>
        <p:scale>
          <a:sx n="75" d="100"/>
          <a:sy n="75" d="100"/>
        </p:scale>
        <p:origin x="-1314" y="-4530"/>
      </p:cViewPr>
      <p:guideLst>
        <p:guide orient="horz" pos="1440"/>
        <p:guide pos="144"/>
        <p:guide pos="107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3158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823"/>
            <a:ext cx="3037840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823"/>
            <a:ext cx="3037840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168196-3AD1-4248-9A22-C18A4942AD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94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AA602-A028-4689-AD97-DB9148E68BE7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09713" y="1162050"/>
            <a:ext cx="39909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636B8-7824-47FA-BAF2-2A81885EF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24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44251" rtl="0" eaLnBrk="1" latinLnBrk="0" hangingPunct="1">
      <a:defRPr sz="714" kern="1200">
        <a:solidFill>
          <a:schemeClr val="tx1"/>
        </a:solidFill>
        <a:latin typeface="+mn-lt"/>
        <a:ea typeface="+mn-ea"/>
        <a:cs typeface="+mn-cs"/>
      </a:defRPr>
    </a:lvl1pPr>
    <a:lvl2pPr marL="272125" algn="l" defTabSz="544251" rtl="0" eaLnBrk="1" latinLnBrk="0" hangingPunct="1">
      <a:defRPr sz="714" kern="1200">
        <a:solidFill>
          <a:schemeClr val="tx1"/>
        </a:solidFill>
        <a:latin typeface="+mn-lt"/>
        <a:ea typeface="+mn-ea"/>
        <a:cs typeface="+mn-cs"/>
      </a:defRPr>
    </a:lvl2pPr>
    <a:lvl3pPr marL="544251" algn="l" defTabSz="544251" rtl="0" eaLnBrk="1" latinLnBrk="0" hangingPunct="1">
      <a:defRPr sz="714" kern="1200">
        <a:solidFill>
          <a:schemeClr val="tx1"/>
        </a:solidFill>
        <a:latin typeface="+mn-lt"/>
        <a:ea typeface="+mn-ea"/>
        <a:cs typeface="+mn-cs"/>
      </a:defRPr>
    </a:lvl3pPr>
    <a:lvl4pPr marL="816376" algn="l" defTabSz="544251" rtl="0" eaLnBrk="1" latinLnBrk="0" hangingPunct="1">
      <a:defRPr sz="714" kern="1200">
        <a:solidFill>
          <a:schemeClr val="tx1"/>
        </a:solidFill>
        <a:latin typeface="+mn-lt"/>
        <a:ea typeface="+mn-ea"/>
        <a:cs typeface="+mn-cs"/>
      </a:defRPr>
    </a:lvl4pPr>
    <a:lvl5pPr marL="1088502" algn="l" defTabSz="544251" rtl="0" eaLnBrk="1" latinLnBrk="0" hangingPunct="1">
      <a:defRPr sz="714" kern="1200">
        <a:solidFill>
          <a:schemeClr val="tx1"/>
        </a:solidFill>
        <a:latin typeface="+mn-lt"/>
        <a:ea typeface="+mn-ea"/>
        <a:cs typeface="+mn-cs"/>
      </a:defRPr>
    </a:lvl5pPr>
    <a:lvl6pPr marL="1360627" algn="l" defTabSz="544251" rtl="0" eaLnBrk="1" latinLnBrk="0" hangingPunct="1">
      <a:defRPr sz="714" kern="1200">
        <a:solidFill>
          <a:schemeClr val="tx1"/>
        </a:solidFill>
        <a:latin typeface="+mn-lt"/>
        <a:ea typeface="+mn-ea"/>
        <a:cs typeface="+mn-cs"/>
      </a:defRPr>
    </a:lvl6pPr>
    <a:lvl7pPr marL="1632753" algn="l" defTabSz="544251" rtl="0" eaLnBrk="1" latinLnBrk="0" hangingPunct="1">
      <a:defRPr sz="714" kern="1200">
        <a:solidFill>
          <a:schemeClr val="tx1"/>
        </a:solidFill>
        <a:latin typeface="+mn-lt"/>
        <a:ea typeface="+mn-ea"/>
        <a:cs typeface="+mn-cs"/>
      </a:defRPr>
    </a:lvl7pPr>
    <a:lvl8pPr marL="1904878" algn="l" defTabSz="544251" rtl="0" eaLnBrk="1" latinLnBrk="0" hangingPunct="1">
      <a:defRPr sz="714" kern="1200">
        <a:solidFill>
          <a:schemeClr val="tx1"/>
        </a:solidFill>
        <a:latin typeface="+mn-lt"/>
        <a:ea typeface="+mn-ea"/>
        <a:cs typeface="+mn-cs"/>
      </a:defRPr>
    </a:lvl8pPr>
    <a:lvl9pPr marL="2177004" algn="l" defTabSz="544251" rtl="0" eaLnBrk="1" latinLnBrk="0" hangingPunct="1">
      <a:defRPr sz="7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819" y="6249082"/>
            <a:ext cx="21763566" cy="43124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696" y="11399687"/>
            <a:ext cx="17921817" cy="5140628"/>
          </a:xfrm>
        </p:spPr>
        <p:txBody>
          <a:bodyPr/>
          <a:lstStyle>
            <a:lvl1pPr marL="0" indent="0" algn="ctr">
              <a:buNone/>
              <a:defRPr/>
            </a:lvl1pPr>
            <a:lvl2pPr marL="493391" indent="0" algn="ctr">
              <a:buNone/>
              <a:defRPr/>
            </a:lvl2pPr>
            <a:lvl3pPr marL="986784" indent="0" algn="ctr">
              <a:buNone/>
              <a:defRPr/>
            </a:lvl3pPr>
            <a:lvl4pPr marL="1480176" indent="0" algn="ctr">
              <a:buNone/>
              <a:defRPr/>
            </a:lvl4pPr>
            <a:lvl5pPr marL="1973568" indent="0" algn="ctr">
              <a:buNone/>
              <a:defRPr/>
            </a:lvl5pPr>
            <a:lvl6pPr marL="2466959" indent="0" algn="ctr">
              <a:buNone/>
              <a:defRPr/>
            </a:lvl6pPr>
            <a:lvl7pPr marL="2960350" indent="0" algn="ctr">
              <a:buNone/>
              <a:defRPr/>
            </a:lvl7pPr>
            <a:lvl8pPr marL="3453743" indent="0" algn="ctr">
              <a:buNone/>
              <a:defRPr/>
            </a:lvl8pPr>
            <a:lvl9pPr marL="394713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BEFEF-974E-4BEB-8846-A5603C3D01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9E4A-E9DF-45E3-93B1-3ED5CA366B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42495" y="1787832"/>
            <a:ext cx="5440892" cy="160937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19820" y="1787832"/>
            <a:ext cx="16221076" cy="160937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CFF70-E461-4887-A0C4-F85743ECA8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ACA59-F66A-4AD8-A55E-0A7F3F38A8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479" y="12927240"/>
            <a:ext cx="21762508" cy="3994755"/>
          </a:xfrm>
        </p:spPr>
        <p:txBody>
          <a:bodyPr anchor="t"/>
          <a:lstStyle>
            <a:lvl1pPr algn="l">
              <a:defRPr sz="426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79" y="8526690"/>
            <a:ext cx="21762508" cy="4400550"/>
          </a:xfrm>
        </p:spPr>
        <p:txBody>
          <a:bodyPr anchor="b"/>
          <a:lstStyle>
            <a:lvl1pPr marL="0" indent="0">
              <a:buNone/>
              <a:defRPr sz="2133"/>
            </a:lvl1pPr>
            <a:lvl2pPr marL="493391" indent="0">
              <a:buNone/>
              <a:defRPr sz="2000"/>
            </a:lvl2pPr>
            <a:lvl3pPr marL="986784" indent="0">
              <a:buNone/>
              <a:defRPr sz="1733"/>
            </a:lvl3pPr>
            <a:lvl4pPr marL="1480176" indent="0">
              <a:buNone/>
              <a:defRPr sz="1466"/>
            </a:lvl4pPr>
            <a:lvl5pPr marL="1973568" indent="0">
              <a:buNone/>
              <a:defRPr sz="1466"/>
            </a:lvl5pPr>
            <a:lvl6pPr marL="2466959" indent="0">
              <a:buNone/>
              <a:defRPr sz="1466"/>
            </a:lvl6pPr>
            <a:lvl7pPr marL="2960350" indent="0">
              <a:buNone/>
              <a:defRPr sz="1466"/>
            </a:lvl7pPr>
            <a:lvl8pPr marL="3453743" indent="0">
              <a:buNone/>
              <a:defRPr sz="1466"/>
            </a:lvl8pPr>
            <a:lvl9pPr marL="3947133" indent="0">
              <a:buNone/>
              <a:defRPr sz="14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BCC04-3038-4B26-AF75-D5983C9E45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9819" y="5811691"/>
            <a:ext cx="10830984" cy="12069913"/>
          </a:xfrm>
        </p:spPr>
        <p:txBody>
          <a:bodyPr/>
          <a:lstStyle>
            <a:lvl1pPr>
              <a:defRPr sz="3066"/>
            </a:lvl1pPr>
            <a:lvl2pPr>
              <a:defRPr sz="2533"/>
            </a:lvl2pPr>
            <a:lvl3pPr>
              <a:defRPr sz="2133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52400" y="5811691"/>
            <a:ext cx="10830984" cy="12069913"/>
          </a:xfrm>
        </p:spPr>
        <p:txBody>
          <a:bodyPr/>
          <a:lstStyle>
            <a:lvl1pPr>
              <a:defRPr sz="3066"/>
            </a:lvl1pPr>
            <a:lvl2pPr>
              <a:defRPr sz="2533"/>
            </a:lvl2pPr>
            <a:lvl3pPr>
              <a:defRPr sz="2133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725FA-FF71-4765-B139-E2BEE4931C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585" y="805770"/>
            <a:ext cx="23042034" cy="3352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584" y="4502831"/>
            <a:ext cx="11312526" cy="1876804"/>
          </a:xfrm>
        </p:spPr>
        <p:txBody>
          <a:bodyPr anchor="b"/>
          <a:lstStyle>
            <a:lvl1pPr marL="0" indent="0">
              <a:buNone/>
              <a:defRPr sz="2533" b="1"/>
            </a:lvl1pPr>
            <a:lvl2pPr marL="493391" indent="0">
              <a:buNone/>
              <a:defRPr sz="2133" b="1"/>
            </a:lvl2pPr>
            <a:lvl3pPr marL="986784" indent="0">
              <a:buNone/>
              <a:defRPr sz="2000" b="1"/>
            </a:lvl3pPr>
            <a:lvl4pPr marL="1480176" indent="0">
              <a:buNone/>
              <a:defRPr sz="1733" b="1"/>
            </a:lvl4pPr>
            <a:lvl5pPr marL="1973568" indent="0">
              <a:buNone/>
              <a:defRPr sz="1733" b="1"/>
            </a:lvl5pPr>
            <a:lvl6pPr marL="2466959" indent="0">
              <a:buNone/>
              <a:defRPr sz="1733" b="1"/>
            </a:lvl6pPr>
            <a:lvl7pPr marL="2960350" indent="0">
              <a:buNone/>
              <a:defRPr sz="1733" b="1"/>
            </a:lvl7pPr>
            <a:lvl8pPr marL="3453743" indent="0">
              <a:buNone/>
              <a:defRPr sz="1733" b="1"/>
            </a:lvl8pPr>
            <a:lvl9pPr marL="3947133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584" y="6379633"/>
            <a:ext cx="11312526" cy="11590112"/>
          </a:xfrm>
        </p:spPr>
        <p:txBody>
          <a:bodyPr/>
          <a:lstStyle>
            <a:lvl1pPr>
              <a:defRPr sz="2533"/>
            </a:lvl1pPr>
            <a:lvl2pPr>
              <a:defRPr sz="2133"/>
            </a:lvl2pPr>
            <a:lvl3pPr>
              <a:defRPr sz="200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005862" y="4502831"/>
            <a:ext cx="11316759" cy="1876804"/>
          </a:xfrm>
        </p:spPr>
        <p:txBody>
          <a:bodyPr anchor="b"/>
          <a:lstStyle>
            <a:lvl1pPr marL="0" indent="0">
              <a:buNone/>
              <a:defRPr sz="2533" b="1"/>
            </a:lvl1pPr>
            <a:lvl2pPr marL="493391" indent="0">
              <a:buNone/>
              <a:defRPr sz="2133" b="1"/>
            </a:lvl2pPr>
            <a:lvl3pPr marL="986784" indent="0">
              <a:buNone/>
              <a:defRPr sz="2000" b="1"/>
            </a:lvl3pPr>
            <a:lvl4pPr marL="1480176" indent="0">
              <a:buNone/>
              <a:defRPr sz="1733" b="1"/>
            </a:lvl4pPr>
            <a:lvl5pPr marL="1973568" indent="0">
              <a:buNone/>
              <a:defRPr sz="1733" b="1"/>
            </a:lvl5pPr>
            <a:lvl6pPr marL="2466959" indent="0">
              <a:buNone/>
              <a:defRPr sz="1733" b="1"/>
            </a:lvl6pPr>
            <a:lvl7pPr marL="2960350" indent="0">
              <a:buNone/>
              <a:defRPr sz="1733" b="1"/>
            </a:lvl7pPr>
            <a:lvl8pPr marL="3453743" indent="0">
              <a:buNone/>
              <a:defRPr sz="1733" b="1"/>
            </a:lvl8pPr>
            <a:lvl9pPr marL="3947133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005862" y="6379633"/>
            <a:ext cx="11316759" cy="11590112"/>
          </a:xfrm>
        </p:spPr>
        <p:txBody>
          <a:bodyPr/>
          <a:lstStyle>
            <a:lvl1pPr>
              <a:defRPr sz="2533"/>
            </a:lvl1pPr>
            <a:lvl2pPr>
              <a:defRPr sz="2133"/>
            </a:lvl2pPr>
            <a:lvl3pPr>
              <a:defRPr sz="200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7FDE4-45AC-4950-BC93-01D5473AC2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32947-9E7C-483E-8FB3-3A87D31124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5E34C-D39E-4AC3-A54B-BE51793CD4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586" y="800785"/>
            <a:ext cx="8423276" cy="3408513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9718" y="800784"/>
            <a:ext cx="14312900" cy="17168963"/>
          </a:xfrm>
        </p:spPr>
        <p:txBody>
          <a:bodyPr/>
          <a:lstStyle>
            <a:lvl1pPr>
              <a:defRPr sz="3467"/>
            </a:lvl1pPr>
            <a:lvl2pPr>
              <a:defRPr sz="3066"/>
            </a:lvl2pPr>
            <a:lvl3pPr>
              <a:defRPr sz="2533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0586" y="4209295"/>
            <a:ext cx="8423276" cy="13760450"/>
          </a:xfrm>
        </p:spPr>
        <p:txBody>
          <a:bodyPr/>
          <a:lstStyle>
            <a:lvl1pPr marL="0" indent="0">
              <a:buNone/>
              <a:defRPr sz="1466"/>
            </a:lvl1pPr>
            <a:lvl2pPr marL="493391" indent="0">
              <a:buNone/>
              <a:defRPr sz="1333"/>
            </a:lvl2pPr>
            <a:lvl3pPr marL="986784" indent="0">
              <a:buNone/>
              <a:defRPr sz="1067"/>
            </a:lvl3pPr>
            <a:lvl4pPr marL="1480176" indent="0">
              <a:buNone/>
              <a:defRPr sz="1067"/>
            </a:lvl4pPr>
            <a:lvl5pPr marL="1973568" indent="0">
              <a:buNone/>
              <a:defRPr sz="1067"/>
            </a:lvl5pPr>
            <a:lvl6pPr marL="2466959" indent="0">
              <a:buNone/>
              <a:defRPr sz="1067"/>
            </a:lvl6pPr>
            <a:lvl7pPr marL="2960350" indent="0">
              <a:buNone/>
              <a:defRPr sz="1067"/>
            </a:lvl7pPr>
            <a:lvl8pPr marL="3453743" indent="0">
              <a:buNone/>
              <a:defRPr sz="1067"/>
            </a:lvl8pPr>
            <a:lvl9pPr marL="3947133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13FCB-5BBD-4A65-BD3E-7C33557D32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8618" y="14081428"/>
            <a:ext cx="15361709" cy="1663096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18618" y="1797807"/>
            <a:ext cx="15361709" cy="12069914"/>
          </a:xfrm>
        </p:spPr>
        <p:txBody>
          <a:bodyPr/>
          <a:lstStyle>
            <a:lvl1pPr marL="0" indent="0">
              <a:buNone/>
              <a:defRPr sz="3467"/>
            </a:lvl1pPr>
            <a:lvl2pPr marL="493391" indent="0">
              <a:buNone/>
              <a:defRPr sz="3066"/>
            </a:lvl2pPr>
            <a:lvl3pPr marL="986784" indent="0">
              <a:buNone/>
              <a:defRPr sz="2533"/>
            </a:lvl3pPr>
            <a:lvl4pPr marL="1480176" indent="0">
              <a:buNone/>
              <a:defRPr sz="2133"/>
            </a:lvl4pPr>
            <a:lvl5pPr marL="1973568" indent="0">
              <a:buNone/>
              <a:defRPr sz="2133"/>
            </a:lvl5pPr>
            <a:lvl6pPr marL="2466959" indent="0">
              <a:buNone/>
              <a:defRPr sz="2133"/>
            </a:lvl6pPr>
            <a:lvl7pPr marL="2960350" indent="0">
              <a:buNone/>
              <a:defRPr sz="2133"/>
            </a:lvl7pPr>
            <a:lvl8pPr marL="3453743" indent="0">
              <a:buNone/>
              <a:defRPr sz="2133"/>
            </a:lvl8pPr>
            <a:lvl9pPr marL="3947133" indent="0">
              <a:buNone/>
              <a:defRPr sz="21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8618" y="15744524"/>
            <a:ext cx="15361709" cy="2360764"/>
          </a:xfrm>
        </p:spPr>
        <p:txBody>
          <a:bodyPr/>
          <a:lstStyle>
            <a:lvl1pPr marL="0" indent="0">
              <a:buNone/>
              <a:defRPr sz="1466"/>
            </a:lvl1pPr>
            <a:lvl2pPr marL="493391" indent="0">
              <a:buNone/>
              <a:defRPr sz="1333"/>
            </a:lvl2pPr>
            <a:lvl3pPr marL="986784" indent="0">
              <a:buNone/>
              <a:defRPr sz="1067"/>
            </a:lvl3pPr>
            <a:lvl4pPr marL="1480176" indent="0">
              <a:buNone/>
              <a:defRPr sz="1067"/>
            </a:lvl4pPr>
            <a:lvl5pPr marL="1973568" indent="0">
              <a:buNone/>
              <a:defRPr sz="1067"/>
            </a:lvl5pPr>
            <a:lvl6pPr marL="2466959" indent="0">
              <a:buNone/>
              <a:defRPr sz="1067"/>
            </a:lvl6pPr>
            <a:lvl7pPr marL="2960350" indent="0">
              <a:buNone/>
              <a:defRPr sz="1067"/>
            </a:lvl7pPr>
            <a:lvl8pPr marL="3453743" indent="0">
              <a:buNone/>
              <a:defRPr sz="1067"/>
            </a:lvl8pPr>
            <a:lvl9pPr marL="3947133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46667-84C3-41B1-9CE7-8CD8A30B88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19819" y="1787828"/>
            <a:ext cx="2176356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46838" tIns="173419" rIns="346838" bIns="173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19819" y="5811691"/>
            <a:ext cx="21763566" cy="120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46838" tIns="173419" rIns="346838" bIns="173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19817" y="18328974"/>
            <a:ext cx="5334000" cy="134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46838" tIns="173419" rIns="346838" bIns="173419" numCol="1" anchor="t" anchorCtr="0" compatLnSpc="1">
            <a:prstTxWarp prst="textNoShape">
              <a:avLst/>
            </a:prstTxWarp>
          </a:bodyPr>
          <a:lstStyle>
            <a:lvl1pPr defTabSz="4623836">
              <a:defRPr sz="7066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48185" y="18328974"/>
            <a:ext cx="8106834" cy="134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46838" tIns="173419" rIns="346838" bIns="173419" numCol="1" anchor="t" anchorCtr="0" compatLnSpc="1">
            <a:prstTxWarp prst="textNoShape">
              <a:avLst/>
            </a:prstTxWarp>
          </a:bodyPr>
          <a:lstStyle>
            <a:lvl1pPr algn="ctr" defTabSz="4623836">
              <a:defRPr sz="7066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349384" y="18328974"/>
            <a:ext cx="5334000" cy="134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46838" tIns="173419" rIns="346838" bIns="173419" numCol="1" anchor="t" anchorCtr="0" compatLnSpc="1">
            <a:prstTxWarp prst="textNoShape">
              <a:avLst/>
            </a:prstTxWarp>
          </a:bodyPr>
          <a:lstStyle>
            <a:lvl1pPr algn="r" defTabSz="4623836">
              <a:defRPr sz="7066"/>
            </a:lvl1pPr>
          </a:lstStyle>
          <a:p>
            <a:fld id="{DC1A1591-3827-4580-A4A8-BB8AFEEB020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23836" rtl="0" fontAlgn="base">
        <a:spcBef>
          <a:spcPct val="0"/>
        </a:spcBef>
        <a:spcAft>
          <a:spcPct val="0"/>
        </a:spcAft>
        <a:defRPr sz="22263">
          <a:solidFill>
            <a:schemeClr val="tx2"/>
          </a:solidFill>
          <a:latin typeface="+mj-lt"/>
          <a:ea typeface="+mj-ea"/>
          <a:cs typeface="+mj-cs"/>
        </a:defRPr>
      </a:lvl1pPr>
      <a:lvl2pPr algn="ctr" defTabSz="4623836" rtl="0" fontAlgn="base">
        <a:spcBef>
          <a:spcPct val="0"/>
        </a:spcBef>
        <a:spcAft>
          <a:spcPct val="0"/>
        </a:spcAft>
        <a:defRPr sz="22263">
          <a:solidFill>
            <a:schemeClr val="tx2"/>
          </a:solidFill>
          <a:latin typeface="Times New Roman" charset="0"/>
        </a:defRPr>
      </a:lvl2pPr>
      <a:lvl3pPr algn="ctr" defTabSz="4623836" rtl="0" fontAlgn="base">
        <a:spcBef>
          <a:spcPct val="0"/>
        </a:spcBef>
        <a:spcAft>
          <a:spcPct val="0"/>
        </a:spcAft>
        <a:defRPr sz="22263">
          <a:solidFill>
            <a:schemeClr val="tx2"/>
          </a:solidFill>
          <a:latin typeface="Times New Roman" charset="0"/>
        </a:defRPr>
      </a:lvl3pPr>
      <a:lvl4pPr algn="ctr" defTabSz="4623836" rtl="0" fontAlgn="base">
        <a:spcBef>
          <a:spcPct val="0"/>
        </a:spcBef>
        <a:spcAft>
          <a:spcPct val="0"/>
        </a:spcAft>
        <a:defRPr sz="22263">
          <a:solidFill>
            <a:schemeClr val="tx2"/>
          </a:solidFill>
          <a:latin typeface="Times New Roman" charset="0"/>
        </a:defRPr>
      </a:lvl4pPr>
      <a:lvl5pPr algn="ctr" defTabSz="4623836" rtl="0" fontAlgn="base">
        <a:spcBef>
          <a:spcPct val="0"/>
        </a:spcBef>
        <a:spcAft>
          <a:spcPct val="0"/>
        </a:spcAft>
        <a:defRPr sz="22263">
          <a:solidFill>
            <a:schemeClr val="tx2"/>
          </a:solidFill>
          <a:latin typeface="Times New Roman" charset="0"/>
        </a:defRPr>
      </a:lvl5pPr>
      <a:lvl6pPr marL="493391" algn="ctr" defTabSz="4623836" rtl="0" fontAlgn="base">
        <a:spcBef>
          <a:spcPct val="0"/>
        </a:spcBef>
        <a:spcAft>
          <a:spcPct val="0"/>
        </a:spcAft>
        <a:defRPr sz="22263">
          <a:solidFill>
            <a:schemeClr val="tx2"/>
          </a:solidFill>
          <a:latin typeface="Times New Roman" charset="0"/>
        </a:defRPr>
      </a:lvl6pPr>
      <a:lvl7pPr marL="986784" algn="ctr" defTabSz="4623836" rtl="0" fontAlgn="base">
        <a:spcBef>
          <a:spcPct val="0"/>
        </a:spcBef>
        <a:spcAft>
          <a:spcPct val="0"/>
        </a:spcAft>
        <a:defRPr sz="22263">
          <a:solidFill>
            <a:schemeClr val="tx2"/>
          </a:solidFill>
          <a:latin typeface="Times New Roman" charset="0"/>
        </a:defRPr>
      </a:lvl7pPr>
      <a:lvl8pPr marL="1480176" algn="ctr" defTabSz="4623836" rtl="0" fontAlgn="base">
        <a:spcBef>
          <a:spcPct val="0"/>
        </a:spcBef>
        <a:spcAft>
          <a:spcPct val="0"/>
        </a:spcAft>
        <a:defRPr sz="22263">
          <a:solidFill>
            <a:schemeClr val="tx2"/>
          </a:solidFill>
          <a:latin typeface="Times New Roman" charset="0"/>
        </a:defRPr>
      </a:lvl8pPr>
      <a:lvl9pPr marL="1973568" algn="ctr" defTabSz="4623836" rtl="0" fontAlgn="base">
        <a:spcBef>
          <a:spcPct val="0"/>
        </a:spcBef>
        <a:spcAft>
          <a:spcPct val="0"/>
        </a:spcAft>
        <a:defRPr sz="22263">
          <a:solidFill>
            <a:schemeClr val="tx2"/>
          </a:solidFill>
          <a:latin typeface="Times New Roman" charset="0"/>
        </a:defRPr>
      </a:lvl9pPr>
    </p:titleStyle>
    <p:bodyStyle>
      <a:lvl1pPr marL="1733722" indent="-1733722" algn="l" defTabSz="4623836" rtl="0" fontAlgn="base">
        <a:spcBef>
          <a:spcPct val="20000"/>
        </a:spcBef>
        <a:spcAft>
          <a:spcPct val="0"/>
        </a:spcAft>
        <a:buChar char="•"/>
        <a:defRPr sz="16130">
          <a:solidFill>
            <a:schemeClr val="tx1"/>
          </a:solidFill>
          <a:latin typeface="+mn-lt"/>
          <a:ea typeface="+mn-ea"/>
          <a:cs typeface="+mn-cs"/>
        </a:defRPr>
      </a:lvl1pPr>
      <a:lvl2pPr marL="3756973" indent="-1445913" algn="l" defTabSz="4623836" rtl="0" fontAlgn="base">
        <a:spcBef>
          <a:spcPct val="20000"/>
        </a:spcBef>
        <a:spcAft>
          <a:spcPct val="0"/>
        </a:spcAft>
        <a:buChar char="–"/>
        <a:defRPr sz="14264">
          <a:solidFill>
            <a:schemeClr val="tx1"/>
          </a:solidFill>
          <a:latin typeface="+mn-lt"/>
        </a:defRPr>
      </a:lvl2pPr>
      <a:lvl3pPr marL="5780223" indent="-1156389" algn="l" defTabSz="4623836" rtl="0" fontAlgn="base">
        <a:spcBef>
          <a:spcPct val="20000"/>
        </a:spcBef>
        <a:spcAft>
          <a:spcPct val="0"/>
        </a:spcAft>
        <a:buChar char="•"/>
        <a:defRPr sz="12133">
          <a:solidFill>
            <a:schemeClr val="tx1"/>
          </a:solidFill>
          <a:latin typeface="+mn-lt"/>
        </a:defRPr>
      </a:lvl3pPr>
      <a:lvl4pPr marL="8091284" indent="-1156389" algn="l" defTabSz="4623836" rtl="0" fontAlgn="base">
        <a:spcBef>
          <a:spcPct val="20000"/>
        </a:spcBef>
        <a:spcAft>
          <a:spcPct val="0"/>
        </a:spcAft>
        <a:buChar char="–"/>
        <a:defRPr sz="10133">
          <a:solidFill>
            <a:schemeClr val="tx1"/>
          </a:solidFill>
          <a:latin typeface="+mn-lt"/>
        </a:defRPr>
      </a:lvl4pPr>
      <a:lvl5pPr marL="10404056" indent="-1156389" algn="l" defTabSz="4623836" rtl="0" fontAlgn="base">
        <a:spcBef>
          <a:spcPct val="20000"/>
        </a:spcBef>
        <a:spcAft>
          <a:spcPct val="0"/>
        </a:spcAft>
        <a:buChar char="»"/>
        <a:defRPr sz="10133">
          <a:solidFill>
            <a:schemeClr val="tx1"/>
          </a:solidFill>
          <a:latin typeface="+mn-lt"/>
        </a:defRPr>
      </a:lvl5pPr>
      <a:lvl6pPr marL="10897448" indent="-1156389" algn="l" defTabSz="4623836" rtl="0" fontAlgn="base">
        <a:spcBef>
          <a:spcPct val="20000"/>
        </a:spcBef>
        <a:spcAft>
          <a:spcPct val="0"/>
        </a:spcAft>
        <a:buChar char="»"/>
        <a:defRPr sz="10133">
          <a:solidFill>
            <a:schemeClr val="tx1"/>
          </a:solidFill>
          <a:latin typeface="+mn-lt"/>
        </a:defRPr>
      </a:lvl6pPr>
      <a:lvl7pPr marL="11390840" indent="-1156389" algn="l" defTabSz="4623836" rtl="0" fontAlgn="base">
        <a:spcBef>
          <a:spcPct val="20000"/>
        </a:spcBef>
        <a:spcAft>
          <a:spcPct val="0"/>
        </a:spcAft>
        <a:buChar char="»"/>
        <a:defRPr sz="10133">
          <a:solidFill>
            <a:schemeClr val="tx1"/>
          </a:solidFill>
          <a:latin typeface="+mn-lt"/>
        </a:defRPr>
      </a:lvl7pPr>
      <a:lvl8pPr marL="11884232" indent="-1156389" algn="l" defTabSz="4623836" rtl="0" fontAlgn="base">
        <a:spcBef>
          <a:spcPct val="20000"/>
        </a:spcBef>
        <a:spcAft>
          <a:spcPct val="0"/>
        </a:spcAft>
        <a:buChar char="»"/>
        <a:defRPr sz="10133">
          <a:solidFill>
            <a:schemeClr val="tx1"/>
          </a:solidFill>
          <a:latin typeface="+mn-lt"/>
        </a:defRPr>
      </a:lvl8pPr>
      <a:lvl9pPr marL="12377623" indent="-1156389" algn="l" defTabSz="4623836" rtl="0" fontAlgn="base">
        <a:spcBef>
          <a:spcPct val="20000"/>
        </a:spcBef>
        <a:spcAft>
          <a:spcPct val="0"/>
        </a:spcAft>
        <a:buChar char="»"/>
        <a:defRPr sz="10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86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391" algn="l" defTabSz="986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6784" algn="l" defTabSz="986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0176" algn="l" defTabSz="986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568" algn="l" defTabSz="986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66959" algn="l" defTabSz="986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350" algn="l" defTabSz="986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53743" algn="l" defTabSz="986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47133" algn="l" defTabSz="986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sv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426843F-B67A-49B4-B5C2-373D1D2059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49" y="0"/>
            <a:ext cx="25595551" cy="1623724"/>
          </a:xfrm>
          <a:ln>
            <a:noFill/>
          </a:ln>
        </p:spPr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  <a:latin typeface="Arial" charset="0"/>
              </a:rPr>
              <a:t>Experimentally-Driven Mapping of QoS-to-</a:t>
            </a:r>
            <a:r>
              <a:rPr lang="en-US" sz="4400" b="1" dirty="0" err="1">
                <a:solidFill>
                  <a:schemeClr val="tx1"/>
                </a:solidFill>
                <a:latin typeface="Arial" charset="0"/>
              </a:rPr>
              <a:t>QoE</a:t>
            </a:r>
            <a:r>
              <a:rPr lang="en-US" sz="4400" b="1" dirty="0">
                <a:solidFill>
                  <a:schemeClr val="tx1"/>
                </a:solidFill>
                <a:latin typeface="Arial" charset="0"/>
              </a:rPr>
              <a:t> for Mission-Critical Voice</a:t>
            </a:r>
            <a:endParaRPr lang="en-US" sz="4400" b="1" dirty="0">
              <a:latin typeface="Arial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91A1054-F037-469D-BD9A-42FD9D7196B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49" y="1219200"/>
            <a:ext cx="25595552" cy="1149254"/>
          </a:xfrm>
        </p:spPr>
        <p:txBody>
          <a:bodyPr/>
          <a:lstStyle/>
          <a:p>
            <a:r>
              <a:rPr lang="en-US" sz="2800" dirty="0">
                <a:latin typeface="Arial" charset="0"/>
              </a:rPr>
              <a:t>Henning Schulzrinne</a:t>
            </a:r>
            <a:r>
              <a:rPr lang="en-US" sz="2800" baseline="30000" dirty="0">
                <a:latin typeface="Arial" charset="0"/>
              </a:rPr>
              <a:t>1</a:t>
            </a:r>
            <a:r>
              <a:rPr lang="en-US" sz="2800" dirty="0">
                <a:latin typeface="Arial" charset="0"/>
              </a:rPr>
              <a:t>, Dan Rubenstein</a:t>
            </a:r>
            <a:r>
              <a:rPr lang="en-US" sz="2800" baseline="30000" dirty="0">
                <a:latin typeface="Arial" charset="0"/>
              </a:rPr>
              <a:t>1</a:t>
            </a:r>
            <a:r>
              <a:rPr lang="en-US" sz="2800" dirty="0">
                <a:latin typeface="Arial" charset="0"/>
              </a:rPr>
              <a:t>, Charles Jennings</a:t>
            </a:r>
            <a:r>
              <a:rPr lang="en-US" sz="2800" baseline="30000" dirty="0">
                <a:latin typeface="Arial" charset="0"/>
              </a:rPr>
              <a:t>2</a:t>
            </a:r>
            <a:r>
              <a:rPr lang="en-US" sz="2800" dirty="0">
                <a:latin typeface="Arial" charset="0"/>
              </a:rPr>
              <a:t>, and Norm Groner</a:t>
            </a:r>
            <a:r>
              <a:rPr lang="en-US" sz="2800" baseline="30000" dirty="0">
                <a:latin typeface="Arial" charset="0"/>
              </a:rPr>
              <a:t>2</a:t>
            </a:r>
            <a:endParaRPr lang="en-US" sz="28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Columbia University</a:t>
            </a:r>
            <a:r>
              <a:rPr lang="en-US" sz="2400" baseline="30000" dirty="0">
                <a:latin typeface="Arial" charset="0"/>
              </a:rPr>
              <a:t>1</a:t>
            </a:r>
            <a:r>
              <a:rPr lang="en-US" sz="2400" dirty="0">
                <a:latin typeface="Arial" charset="0"/>
              </a:rPr>
              <a:t>, John Jay College</a:t>
            </a:r>
            <a:r>
              <a:rPr lang="en-US" sz="2400" baseline="30000" dirty="0">
                <a:latin typeface="Arial" charset="0"/>
              </a:rPr>
              <a:t>2</a:t>
            </a:r>
          </a:p>
          <a:p>
            <a:r>
              <a:rPr lang="en-US" sz="2400" dirty="0">
                <a:latin typeface="Arial" charset="0"/>
              </a:rPr>
              <a:t>Email: </a:t>
            </a:r>
            <a:r>
              <a:rPr lang="en-US" sz="2400" u="sng" dirty="0">
                <a:latin typeface="Arial" charset="0"/>
              </a:rPr>
              <a:t>hgs@cs.columbia.edu</a:t>
            </a: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6" name="AutoShape 6" descr="u_irt.png">
            <a:extLst>
              <a:ext uri="{FF2B5EF4-FFF2-40B4-BE49-F238E27FC236}">
                <a16:creationId xmlns:a16="http://schemas.microsoft.com/office/drawing/2014/main" id="{DCA3CE19-A3AE-4C44-9D57-44548F910C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644510" y="2213494"/>
            <a:ext cx="410183" cy="37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3340" tIns="26670" rIns="53340" bIns="2667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3F247E-5EEB-4373-B73E-53CF1B055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000" y="323850"/>
            <a:ext cx="1849397" cy="1335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164B14-DED0-482E-91F5-E8DC8916B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88" y="196542"/>
            <a:ext cx="1622812" cy="16228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170495-B0D2-48E4-A8CC-82140A947D2A}"/>
              </a:ext>
            </a:extLst>
          </p:cNvPr>
          <p:cNvSpPr/>
          <p:nvPr/>
        </p:nvSpPr>
        <p:spPr>
          <a:xfrm>
            <a:off x="266702" y="2831096"/>
            <a:ext cx="8145661" cy="7613237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69E0E5C6-A2EA-4FC3-8B1E-101DC78F2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85" y="2944660"/>
            <a:ext cx="5255265" cy="4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3179" tIns="21589" rIns="43179" bIns="21589">
            <a:spAutoFit/>
          </a:bodyPr>
          <a:lstStyle/>
          <a:p>
            <a:pPr algn="just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Introduction</a:t>
            </a:r>
            <a:endParaRPr lang="en-US" sz="1400" dirty="0"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06CFBF-97CB-4A4B-BD65-6935BB892BD3}"/>
              </a:ext>
            </a:extLst>
          </p:cNvPr>
          <p:cNvSpPr txBox="1"/>
          <p:nvPr/>
        </p:nvSpPr>
        <p:spPr>
          <a:xfrm>
            <a:off x="391006" y="3293038"/>
            <a:ext cx="560351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Arial" charset="0"/>
                <a:ea typeface="Arial" charset="0"/>
                <a:cs typeface="Arial" charset="0"/>
              </a:rPr>
              <a:t>Goals &amp; motivations</a:t>
            </a:r>
          </a:p>
          <a:p>
            <a:pPr marL="415855" lvl="1" indent="-199994">
              <a:spcBef>
                <a:spcPts val="350"/>
              </a:spcBef>
              <a:buFont typeface="Wingdings" charset="2"/>
              <a:buChar char="§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Establish relationship between QoS and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QoE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in mission-critical voice</a:t>
            </a:r>
          </a:p>
          <a:p>
            <a:pPr marL="631695" lvl="2" indent="-199994">
              <a:spcBef>
                <a:spcPts val="350"/>
              </a:spcBef>
              <a:buFont typeface="Wingdings" charset="2"/>
              <a:buChar char="§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initially, mainly FM and P.25</a:t>
            </a:r>
          </a:p>
          <a:p>
            <a:pPr marL="415855" lvl="1" indent="-199994">
              <a:buFont typeface="Wingdings" charset="2"/>
              <a:buChar char="§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Improve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QoE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for public safety responders</a:t>
            </a:r>
          </a:p>
          <a:p>
            <a:pPr marL="415855" lvl="1" indent="-199994">
              <a:buFont typeface="Wingdings" charset="2"/>
              <a:buChar char="§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Guide future MCV designs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u="sng" dirty="0" err="1">
                <a:latin typeface="Arial" charset="0"/>
                <a:ea typeface="Arial" charset="0"/>
                <a:cs typeface="Arial" charset="0"/>
              </a:rPr>
              <a:t>QoE</a:t>
            </a:r>
            <a:r>
              <a:rPr lang="en-US" sz="2000" u="sng" dirty="0">
                <a:latin typeface="Arial" charset="0"/>
                <a:ea typeface="Arial" charset="0"/>
                <a:cs typeface="Arial" charset="0"/>
              </a:rPr>
              <a:t> Measures (tentative) </a:t>
            </a:r>
          </a:p>
          <a:p>
            <a:pPr marL="415855" lvl="1" indent="-199994">
              <a:spcBef>
                <a:spcPts val="350"/>
              </a:spcBef>
              <a:buFont typeface="Wingdings" charset="2"/>
              <a:buChar char="§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Comprehension errors</a:t>
            </a:r>
          </a:p>
          <a:p>
            <a:pPr marL="415855" lvl="1" indent="-199994">
              <a:buFont typeface="Wingdings" charset="2"/>
              <a:buChar char="§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Task errors</a:t>
            </a:r>
          </a:p>
          <a:p>
            <a:pPr marL="415855" lvl="1" indent="-199994">
              <a:buFont typeface="Wingdings" charset="2"/>
              <a:buChar char="§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Usage errors</a:t>
            </a:r>
          </a:p>
          <a:p>
            <a:pPr marL="415855" lvl="1" indent="-199994">
              <a:buFont typeface="Wingdings" charset="2"/>
              <a:buChar char="§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Length and latency of responses</a:t>
            </a:r>
          </a:p>
          <a:p>
            <a:pPr marL="415855" lvl="1" indent="-199994">
              <a:buFont typeface="Wingdings" charset="2"/>
              <a:buChar char="§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Subjective rating of user experience (impact on other tasks)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677090-6E94-4188-AC22-04EB1DA35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616" y="3632669"/>
            <a:ext cx="2061340" cy="14209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E335D1-1057-493D-B1E1-8FEB132C5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5147" y="5320293"/>
            <a:ext cx="2088926" cy="15666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421A5C-C209-4907-B439-292B707BA9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1"/>
          <a:stretch/>
        </p:blipFill>
        <p:spPr>
          <a:xfrm>
            <a:off x="1268424" y="8496300"/>
            <a:ext cx="6199176" cy="18958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0FF66C1-8258-4379-9513-25039CF57554}"/>
              </a:ext>
            </a:extLst>
          </p:cNvPr>
          <p:cNvSpPr txBox="1"/>
          <p:nvPr/>
        </p:nvSpPr>
        <p:spPr>
          <a:xfrm>
            <a:off x="391005" y="7525555"/>
            <a:ext cx="7921144" cy="10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Arial" charset="0"/>
                <a:ea typeface="Arial" charset="0"/>
                <a:cs typeface="Arial" charset="0"/>
              </a:rPr>
              <a:t>Mapping of QoS-to-</a:t>
            </a:r>
            <a:r>
              <a:rPr lang="en-US" sz="2000" u="sng" dirty="0" err="1">
                <a:latin typeface="Arial" charset="0"/>
                <a:ea typeface="Arial" charset="0"/>
                <a:cs typeface="Arial" charset="0"/>
              </a:rPr>
              <a:t>QoE</a:t>
            </a:r>
            <a:r>
              <a:rPr lang="en-US" sz="2000" u="sng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415853" lvl="1" indent="-200014">
              <a:spcBef>
                <a:spcPts val="35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latin typeface="Arial" charset="0"/>
                <a:cs typeface="Arial" charset="0"/>
              </a:rPr>
              <a:t>Map from input parameters (delay, PTT delay, noise, bit errors, packet loss) to output parameters (communication time and accuracy).</a:t>
            </a:r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	</a:t>
            </a: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5035C61-EA4A-4704-A356-1C418A5278BF}"/>
              </a:ext>
            </a:extLst>
          </p:cNvPr>
          <p:cNvSpPr/>
          <p:nvPr/>
        </p:nvSpPr>
        <p:spPr>
          <a:xfrm>
            <a:off x="17216284" y="14249400"/>
            <a:ext cx="8120214" cy="3196473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995AA2CC-34B5-4BD9-AD95-2BDEB75B1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5892" y="14360522"/>
            <a:ext cx="5425457" cy="4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3179" tIns="21589" rIns="43179" bIns="21589">
            <a:spAutoFit/>
          </a:bodyPr>
          <a:lstStyle/>
          <a:p>
            <a:pPr algn="just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Future Work</a:t>
            </a:r>
            <a:endParaRPr lang="en-US" sz="2000" dirty="0">
              <a:latin typeface="Arial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D6EA7F7-34EB-4DC8-A981-6EB72216C876}"/>
              </a:ext>
            </a:extLst>
          </p:cNvPr>
          <p:cNvSpPr/>
          <p:nvPr/>
        </p:nvSpPr>
        <p:spPr>
          <a:xfrm>
            <a:off x="17216284" y="17602199"/>
            <a:ext cx="8120214" cy="2084313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B86A008B-4AE4-4386-9FC3-93DE18E95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9078" y="17712641"/>
            <a:ext cx="7572880" cy="4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3179" tIns="21589" rIns="43179" bIns="21589">
            <a:spAutoFit/>
          </a:bodyPr>
          <a:lstStyle/>
          <a:p>
            <a:pPr algn="just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References</a:t>
            </a:r>
            <a:endParaRPr lang="en-US" sz="1200" dirty="0">
              <a:latin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1398D7-57A0-49BD-87FC-24E0B8A28D61}"/>
              </a:ext>
            </a:extLst>
          </p:cNvPr>
          <p:cNvSpPr txBox="1"/>
          <p:nvPr/>
        </p:nvSpPr>
        <p:spPr>
          <a:xfrm>
            <a:off x="17289078" y="18078212"/>
            <a:ext cx="80276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659" indent="-266659">
              <a:buFont typeface="+mj-lt"/>
              <a:buAutoNum type="arabicPeriod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David J. Atkinson and Andrew A. </a:t>
            </a:r>
            <a:r>
              <a:rPr lang="en-US" sz="1400" dirty="0" err="1">
                <a:latin typeface="Arial" charset="0"/>
                <a:ea typeface="Arial" charset="0"/>
                <a:cs typeface="Arial" charset="0"/>
              </a:rPr>
              <a:t>Catellier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, Intelligibility of Analog FM and Updated P25 Radio Systems in the Presence of Fireground Noise: Test Plan and Results, NTIA Report 13-495, May 2013.</a:t>
            </a:r>
          </a:p>
          <a:p>
            <a:pPr marL="266659" indent="-266659">
              <a:buFont typeface="+mj-lt"/>
              <a:buAutoNum type="arabicPeriod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Jesse Frey, Jaden Pieper and Tim Thompson, Mission Critical Voice </a:t>
            </a:r>
            <a:r>
              <a:rPr lang="en-US" sz="1400" dirty="0" err="1">
                <a:latin typeface="Arial" charset="0"/>
                <a:ea typeface="Arial" charset="0"/>
                <a:cs typeface="Arial" charset="0"/>
              </a:rPr>
              <a:t>QoE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 Mouth-to-Ear Latency Measurement Methods, NIST</a:t>
            </a:r>
            <a:r>
              <a:rPr lang="en-US" sz="1400">
                <a:latin typeface="Arial" charset="0"/>
                <a:ea typeface="Arial" charset="0"/>
                <a:cs typeface="Arial" charset="0"/>
              </a:rPr>
              <a:t>, Feb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2018.</a:t>
            </a:r>
          </a:p>
          <a:p>
            <a:pPr marL="266659" indent="-266659">
              <a:buFont typeface="+mj-lt"/>
              <a:buAutoNum type="arabicPeriod"/>
            </a:pPr>
            <a:r>
              <a:rPr lang="en-US" sz="1400" dirty="0" err="1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Wenyu</a:t>
            </a:r>
            <a:r>
              <a:rPr lang="en-US" sz="14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 Jiang, K. </a:t>
            </a:r>
            <a:r>
              <a:rPr lang="en-US" sz="1400" dirty="0" err="1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Koguchi</a:t>
            </a:r>
            <a:r>
              <a:rPr lang="en-US" sz="14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 and H. Schulzrinne, "QoS evaluation of VoIP end-points“, </a:t>
            </a:r>
            <a:r>
              <a:rPr lang="en-US" sz="1400" i="1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IEEE International Conference on Communications</a:t>
            </a:r>
            <a:r>
              <a:rPr lang="en-US" sz="14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, 2003, pp. 1917-1921 vol. 3.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937860-B9CD-4A8C-AF01-E43E613DF3B9}"/>
              </a:ext>
            </a:extLst>
          </p:cNvPr>
          <p:cNvSpPr txBox="1"/>
          <p:nvPr/>
        </p:nvSpPr>
        <p:spPr>
          <a:xfrm>
            <a:off x="17318404" y="14768927"/>
            <a:ext cx="787734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Arial" charset="0"/>
                <a:ea typeface="Arial" charset="0"/>
                <a:cs typeface="Arial" charset="0"/>
                <a:sym typeface="Wingdings"/>
              </a:rPr>
              <a:t>Second Year: Testing </a:t>
            </a:r>
            <a:endParaRPr lang="en-US" sz="2000" dirty="0">
              <a:latin typeface="Arial" charset="0"/>
              <a:ea typeface="Arial" charset="0"/>
              <a:cs typeface="Arial" charset="0"/>
              <a:sym typeface="Wingdings"/>
            </a:endParaRPr>
          </a:p>
          <a:p>
            <a:pPr marL="415855" lvl="1" indent="-199994">
              <a:buFont typeface="Wingdings" charset="2"/>
              <a:buChar char="§"/>
            </a:pPr>
            <a:r>
              <a:rPr lang="en-US" sz="1800" dirty="0">
                <a:latin typeface="Arial" charset="0"/>
                <a:ea typeface="Arial" charset="0"/>
                <a:cs typeface="Arial" charset="0"/>
                <a:sym typeface="Wingdings"/>
              </a:rPr>
              <a:t>Generate interactive scenarios for first responders</a:t>
            </a:r>
          </a:p>
          <a:p>
            <a:pPr marL="415855" lvl="1" indent="-199994">
              <a:buFont typeface="Wingdings" charset="2"/>
              <a:buChar char="§"/>
            </a:pPr>
            <a:r>
              <a:rPr lang="en-US" sz="1800" dirty="0">
                <a:latin typeface="Arial" charset="0"/>
                <a:ea typeface="Arial" charset="0"/>
                <a:cs typeface="Arial" charset="0"/>
                <a:sym typeface="Wingdings"/>
              </a:rPr>
              <a:t>Obtain IRB approval</a:t>
            </a:r>
          </a:p>
          <a:p>
            <a:pPr marL="415855" lvl="1" indent="-199994">
              <a:buFont typeface="Wingdings" charset="2"/>
              <a:buChar char="§"/>
            </a:pPr>
            <a:r>
              <a:rPr lang="en-US" sz="1800" dirty="0">
                <a:latin typeface="Arial" charset="0"/>
                <a:ea typeface="Arial" charset="0"/>
                <a:cs typeface="Arial" charset="0"/>
                <a:sym typeface="Wingdings"/>
              </a:rPr>
              <a:t>First responders “in-the-field” will test the scenario (in a lab)</a:t>
            </a:r>
          </a:p>
          <a:p>
            <a:pPr marL="415855" lvl="1" indent="-199994">
              <a:buFont typeface="Wingdings" charset="2"/>
              <a:buChar char="§"/>
            </a:pPr>
            <a:r>
              <a:rPr lang="en-US" sz="1800" dirty="0" err="1">
                <a:latin typeface="Arial" charset="0"/>
                <a:ea typeface="Arial" charset="0"/>
                <a:cs typeface="Arial" charset="0"/>
                <a:sym typeface="Wingdings"/>
              </a:rPr>
              <a:t>QoE</a:t>
            </a:r>
            <a:r>
              <a:rPr lang="en-US" sz="1800" dirty="0">
                <a:latin typeface="Arial" charset="0"/>
                <a:ea typeface="Arial" charset="0"/>
                <a:cs typeface="Arial" charset="0"/>
                <a:sym typeface="Wingdings"/>
              </a:rPr>
              <a:t>: measure communication time, accuracy, impact on other tasks</a:t>
            </a:r>
          </a:p>
          <a:p>
            <a:pPr marL="415855" lvl="1" indent="-199994">
              <a:buFont typeface="Wingdings" charset="2"/>
              <a:buChar char="§"/>
            </a:pPr>
            <a:endParaRPr lang="en-US" sz="1800" dirty="0">
              <a:latin typeface="Arial" charset="0"/>
              <a:ea typeface="Arial" charset="0"/>
              <a:cs typeface="Arial" charset="0"/>
              <a:sym typeface="Wingdings"/>
            </a:endParaRPr>
          </a:p>
          <a:p>
            <a:r>
              <a:rPr lang="en-US" sz="2000" u="sng" dirty="0">
                <a:latin typeface="Arial" charset="0"/>
                <a:ea typeface="Arial" charset="0"/>
                <a:cs typeface="Arial" charset="0"/>
                <a:sym typeface="Wingdings"/>
              </a:rPr>
              <a:t>Third Year: Modeling </a:t>
            </a:r>
            <a:endParaRPr lang="en-US" sz="2000" dirty="0">
              <a:latin typeface="Arial" charset="0"/>
              <a:ea typeface="Arial" charset="0"/>
              <a:cs typeface="Arial" charset="0"/>
              <a:sym typeface="Wingdings"/>
            </a:endParaRPr>
          </a:p>
          <a:p>
            <a:pPr marL="415855" lvl="1" indent="-199994">
              <a:buFont typeface="Wingdings" charset="2"/>
              <a:buChar char="§"/>
            </a:pPr>
            <a:r>
              <a:rPr lang="en-US" sz="1800" dirty="0">
                <a:latin typeface="Arial" charset="0"/>
                <a:ea typeface="Arial" charset="0"/>
                <a:cs typeface="Arial" charset="0"/>
                <a:sym typeface="Wingdings"/>
              </a:rPr>
              <a:t>Produce mappings from input parameters (delay, noise, loss) to output parameters (communication time and accuracy)</a:t>
            </a:r>
          </a:p>
        </p:txBody>
      </p:sp>
      <p:sp>
        <p:nvSpPr>
          <p:cNvPr id="31" name="Text Box 10">
            <a:extLst>
              <a:ext uri="{FF2B5EF4-FFF2-40B4-BE49-F238E27FC236}">
                <a16:creationId xmlns:a16="http://schemas.microsoft.com/office/drawing/2014/main" id="{043F31EA-E101-4B2B-9A4B-B6FFC861C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1964" y="2943225"/>
            <a:ext cx="5822035" cy="4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3179" tIns="21589" rIns="43179" bIns="21589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First Testbed Prototype</a:t>
            </a:r>
            <a:endParaRPr lang="en-US" sz="2000" dirty="0">
              <a:latin typeface="Arial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595A53E-CF4C-4F64-98A2-B944E8E9F643}"/>
              </a:ext>
            </a:extLst>
          </p:cNvPr>
          <p:cNvSpPr/>
          <p:nvPr/>
        </p:nvSpPr>
        <p:spPr>
          <a:xfrm>
            <a:off x="17216284" y="2831092"/>
            <a:ext cx="8145661" cy="11265908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94C3FA-09EA-4B05-BA75-E90C22C6C87A}"/>
              </a:ext>
            </a:extLst>
          </p:cNvPr>
          <p:cNvSpPr txBox="1"/>
          <p:nvPr/>
        </p:nvSpPr>
        <p:spPr>
          <a:xfrm>
            <a:off x="17210428" y="9841468"/>
            <a:ext cx="8151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A simplified version of the testbed with two UTs and one Base Station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C68DB7-481E-4C1F-A9C7-AE9AF74B5D96}"/>
              </a:ext>
            </a:extLst>
          </p:cNvPr>
          <p:cNvSpPr txBox="1"/>
          <p:nvPr/>
        </p:nvSpPr>
        <p:spPr>
          <a:xfrm>
            <a:off x="17318405" y="3365500"/>
            <a:ext cx="7877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5853" lvl="1" indent="-200014">
              <a:buFont typeface="Wingdings" panose="05000000000000000000" pitchFamily="2" charset="2"/>
              <a:buChar char="§"/>
            </a:pPr>
            <a:r>
              <a:rPr lang="en-US" sz="1800" dirty="0">
                <a:latin typeface="Arial" charset="0"/>
                <a:ea typeface="Arial" charset="0"/>
                <a:cs typeface="Arial" charset="0"/>
                <a:sym typeface="Wingdings"/>
              </a:rPr>
              <a:t>Self-contained, easy to assemble, extend, and transport</a:t>
            </a:r>
          </a:p>
          <a:p>
            <a:pPr marL="415853" lvl="1" indent="-200014">
              <a:buFont typeface="Wingdings" panose="05000000000000000000" pitchFamily="2" charset="2"/>
              <a:buChar char="§"/>
            </a:pPr>
            <a:r>
              <a:rPr lang="en-US" sz="1800" dirty="0">
                <a:latin typeface="Arial" charset="0"/>
                <a:ea typeface="Arial" charset="0"/>
                <a:cs typeface="Arial" charset="0"/>
                <a:sym typeface="Wingdings"/>
              </a:rPr>
              <a:t>Designed for experiments with human subjects</a:t>
            </a:r>
          </a:p>
          <a:p>
            <a:pPr marL="415853" lvl="1" indent="-200014">
              <a:buFont typeface="Wingdings" panose="05000000000000000000" pitchFamily="2" charset="2"/>
              <a:buChar char="§"/>
            </a:pPr>
            <a:r>
              <a:rPr lang="en-US" sz="1800" dirty="0">
                <a:latin typeface="Arial" charset="0"/>
                <a:ea typeface="Arial" charset="0"/>
                <a:cs typeface="Arial" charset="0"/>
                <a:sym typeface="Wingdings"/>
              </a:rPr>
              <a:t>Emulation profiles for analog FM, P.25, and next-gen LMR systems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0D35E8D-AB83-4C7D-B655-431651EC1188}"/>
              </a:ext>
            </a:extLst>
          </p:cNvPr>
          <p:cNvSpPr txBox="1"/>
          <p:nvPr/>
        </p:nvSpPr>
        <p:spPr>
          <a:xfrm>
            <a:off x="18214987" y="13727668"/>
            <a:ext cx="6213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Testbed &amp; Experiment Management Interface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6794474-7AE7-4CE3-86FF-22F70D7CDB0B}"/>
              </a:ext>
            </a:extLst>
          </p:cNvPr>
          <p:cNvSpPr/>
          <p:nvPr/>
        </p:nvSpPr>
        <p:spPr>
          <a:xfrm>
            <a:off x="8667752" y="2831092"/>
            <a:ext cx="8315788" cy="10220148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1EA434D3-B686-4D8C-9D23-6F30B8C53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6471" y="2944660"/>
            <a:ext cx="5160829" cy="4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3179" tIns="21589" rIns="43179" bIns="21589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Software Architecture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4A920738-C709-47F5-89D3-A050E9428F8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7" b="38081"/>
          <a:stretch/>
        </p:blipFill>
        <p:spPr>
          <a:xfrm>
            <a:off x="17449800" y="10363200"/>
            <a:ext cx="7624145" cy="3276307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F95F6A1C-2A54-41F1-9B93-AA3EABD3C8BB}"/>
              </a:ext>
            </a:extLst>
          </p:cNvPr>
          <p:cNvSpPr/>
          <p:nvPr/>
        </p:nvSpPr>
        <p:spPr>
          <a:xfrm>
            <a:off x="257897" y="10591800"/>
            <a:ext cx="8154466" cy="2459440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8" name="Text Box 10">
            <a:extLst>
              <a:ext uri="{FF2B5EF4-FFF2-40B4-BE49-F238E27FC236}">
                <a16:creationId xmlns:a16="http://schemas.microsoft.com/office/drawing/2014/main" id="{0A1E74C9-222E-4242-8C8E-147529080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037" y="10693650"/>
            <a:ext cx="4037877" cy="4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3179" tIns="21589" rIns="43179" bIns="21589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Approach</a:t>
            </a:r>
            <a:endParaRPr lang="en-US" sz="2400" u="sng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BAAFCF-7BB2-41FA-AD96-A0CD6C0B6EFC}"/>
              </a:ext>
            </a:extLst>
          </p:cNvPr>
          <p:cNvSpPr txBox="1"/>
          <p:nvPr/>
        </p:nvSpPr>
        <p:spPr>
          <a:xfrm>
            <a:off x="397355" y="11046058"/>
            <a:ext cx="80435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5853" lvl="1" indent="-200014">
              <a:buFont typeface="Wingdings" panose="05000000000000000000" pitchFamily="2" charset="2"/>
              <a:buChar char="§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Build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communication testbed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with tunable parameters that emulates realistic (poor) LMR communication channel conditions</a:t>
            </a:r>
          </a:p>
          <a:p>
            <a:pPr marL="415853" lvl="1" indent="-200014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FF0000"/>
                </a:solidFill>
                <a:latin typeface="Arial" charset="0"/>
                <a:cs typeface="Arial" charset="0"/>
              </a:rPr>
              <a:t>Experiment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using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trained first responders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to communicate across communication infrastructure</a:t>
            </a:r>
          </a:p>
          <a:p>
            <a:pPr marL="415853" lvl="1" indent="-200014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Measure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communication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performance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415853" lvl="1" indent="-200014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Build mathematical models: channel conditions → performance measures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0DFBDD7-F8AB-40B4-9D38-782DBCC46506}"/>
              </a:ext>
            </a:extLst>
          </p:cNvPr>
          <p:cNvSpPr/>
          <p:nvPr/>
        </p:nvSpPr>
        <p:spPr>
          <a:xfrm>
            <a:off x="255389" y="13198707"/>
            <a:ext cx="8145661" cy="648780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3" name="Text Box 10">
            <a:extLst>
              <a:ext uri="{FF2B5EF4-FFF2-40B4-BE49-F238E27FC236}">
                <a16:creationId xmlns:a16="http://schemas.microsoft.com/office/drawing/2014/main" id="{18A5BB4B-BCC5-4E98-822B-C5CFC998D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757" y="13303068"/>
            <a:ext cx="5174854" cy="4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3179" tIns="21589" rIns="43179" bIns="21589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Hardware Architecture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97A920E8-F1DD-40B9-B21D-CE3620B3B3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6787" y="4322031"/>
            <a:ext cx="7196610" cy="5397458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5CBB478D-562E-4ACC-8E79-A302273C11D8}"/>
              </a:ext>
            </a:extLst>
          </p:cNvPr>
          <p:cNvSpPr/>
          <p:nvPr/>
        </p:nvSpPr>
        <p:spPr>
          <a:xfrm>
            <a:off x="391005" y="13736280"/>
            <a:ext cx="7800951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5855" lvl="1" indent="-199994">
              <a:spcBef>
                <a:spcPts val="350"/>
              </a:spcBef>
              <a:buFont typeface="Wingdings" charset="2"/>
              <a:buChar char="§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Intel Next Unit of Computing (NUC) for experiment and testbed management</a:t>
            </a:r>
          </a:p>
          <a:p>
            <a:pPr marL="415855" lvl="1" indent="-199994">
              <a:spcBef>
                <a:spcPts val="350"/>
              </a:spcBef>
              <a:buFont typeface="Wingdings" charset="2"/>
              <a:buChar char="§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LMR equipment emulated with Raspberry Pi</a:t>
            </a:r>
          </a:p>
          <a:p>
            <a:pPr marL="415855" lvl="1" indent="-199994">
              <a:spcBef>
                <a:spcPts val="350"/>
              </a:spcBef>
              <a:buFont typeface="Wingdings" charset="2"/>
              <a:buChar char="§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Fast Ethernet network with programmable channel emulator (based on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NISTnet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8BBCCF9-2E37-463D-9F14-8DA40383583A}"/>
              </a:ext>
            </a:extLst>
          </p:cNvPr>
          <p:cNvSpPr/>
          <p:nvPr/>
        </p:nvSpPr>
        <p:spPr>
          <a:xfrm>
            <a:off x="8845488" y="3371850"/>
            <a:ext cx="7800951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5855" lvl="1" indent="-199994">
              <a:spcBef>
                <a:spcPts val="350"/>
              </a:spcBef>
              <a:buFont typeface="Wingdings" charset="2"/>
              <a:buChar char="§"/>
            </a:pPr>
            <a:r>
              <a:rPr lang="en-US" sz="1800" dirty="0">
                <a:latin typeface="Arial" charset="0"/>
                <a:cs typeface="Arial" charset="0"/>
              </a:rPr>
              <a:t>Based on standardized VoIP protocols (SIP and RTP) and open source software</a:t>
            </a:r>
          </a:p>
          <a:p>
            <a:pPr marL="415855" lvl="1" indent="-199994">
              <a:spcBef>
                <a:spcPts val="350"/>
              </a:spcBef>
              <a:buFont typeface="Wingdings" charset="2"/>
              <a:buChar char="§"/>
            </a:pPr>
            <a:r>
              <a:rPr lang="en-US" sz="1800" dirty="0">
                <a:latin typeface="Arial" charset="0"/>
                <a:cs typeface="Arial" charset="0"/>
              </a:rPr>
              <a:t>Support both user-to-user and group communication scenarios</a:t>
            </a:r>
          </a:p>
          <a:p>
            <a:pPr marL="415855" lvl="1" indent="-199994">
              <a:spcBef>
                <a:spcPts val="350"/>
              </a:spcBef>
              <a:buFont typeface="Wingdings" charset="2"/>
              <a:buChar char="§"/>
            </a:pPr>
            <a:r>
              <a:rPr lang="en-US" sz="1800" dirty="0">
                <a:latin typeface="Arial" charset="0"/>
                <a:cs typeface="Arial" charset="0"/>
              </a:rPr>
              <a:t>Key experiment parameters controllable in real-time via HTTP APIs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CA3E843-004A-40F1-B401-4492B2AB9224}"/>
              </a:ext>
            </a:extLst>
          </p:cNvPr>
          <p:cNvSpPr/>
          <p:nvPr/>
        </p:nvSpPr>
        <p:spPr>
          <a:xfrm>
            <a:off x="8667750" y="13198707"/>
            <a:ext cx="8315788" cy="6491131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6" name="Text Box 10">
            <a:extLst>
              <a:ext uri="{FF2B5EF4-FFF2-40B4-BE49-F238E27FC236}">
                <a16:creationId xmlns:a16="http://schemas.microsoft.com/office/drawing/2014/main" id="{30416C9B-9992-41BA-B799-63FFE1884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6471" y="13330163"/>
            <a:ext cx="6900729" cy="4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3179" tIns="21589" rIns="43179" bIns="21589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Internal Building Blocks of UT Subsystem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B79F33E-8ACF-44F3-8C57-1EF345665AFA}"/>
              </a:ext>
            </a:extLst>
          </p:cNvPr>
          <p:cNvSpPr/>
          <p:nvPr/>
        </p:nvSpPr>
        <p:spPr>
          <a:xfrm>
            <a:off x="8845550" y="13792200"/>
            <a:ext cx="7800951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5855" lvl="1" indent="-199994">
              <a:spcBef>
                <a:spcPts val="350"/>
              </a:spcBef>
              <a:buFont typeface="Wingdings" charset="2"/>
              <a:buChar char="§"/>
            </a:pPr>
            <a:r>
              <a:rPr lang="en-US" sz="1800" dirty="0">
                <a:latin typeface="Arial" charset="0"/>
                <a:cs typeface="Arial" charset="0"/>
              </a:rPr>
              <a:t>Custom acoustic noise generator can be mixed with microphone input</a:t>
            </a:r>
          </a:p>
          <a:p>
            <a:pPr marL="415855" lvl="1" indent="-199994">
              <a:spcBef>
                <a:spcPts val="350"/>
              </a:spcBef>
              <a:buFont typeface="Wingdings" charset="2"/>
              <a:buChar char="§"/>
            </a:pPr>
            <a:r>
              <a:rPr lang="en-US" sz="1800" dirty="0">
                <a:latin typeface="Arial" charset="0"/>
                <a:cs typeface="Arial" charset="0"/>
              </a:rPr>
              <a:t>Manually control audio input &amp; output gain</a:t>
            </a:r>
          </a:p>
          <a:p>
            <a:pPr marL="415855" lvl="1" indent="-199994">
              <a:spcBef>
                <a:spcPts val="350"/>
              </a:spcBef>
              <a:buFont typeface="Wingdings" charset="2"/>
              <a:buChar char="§"/>
            </a:pPr>
            <a:r>
              <a:rPr lang="en-US" sz="1800" dirty="0">
                <a:latin typeface="Arial" charset="0"/>
                <a:cs typeface="Arial" charset="0"/>
              </a:rPr>
              <a:t>Planning to support AMBE2+ codec used in P.25 systems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5308BB-A32E-084B-986E-DCC7B6766D3B}"/>
              </a:ext>
            </a:extLst>
          </p:cNvPr>
          <p:cNvSpPr txBox="1"/>
          <p:nvPr/>
        </p:nvSpPr>
        <p:spPr>
          <a:xfrm>
            <a:off x="24340529" y="2835479"/>
            <a:ext cx="101502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 Rounded MT Bold" panose="020F0704030504030204" pitchFamily="34" charset="77"/>
              </a:rPr>
              <a:t>Jan </a:t>
            </a:r>
            <a:r>
              <a:rPr lang="en-US" sz="900" dirty="0" err="1">
                <a:latin typeface="Arial Rounded MT Bold" panose="020F0704030504030204" pitchFamily="34" charset="77"/>
              </a:rPr>
              <a:t>Janak</a:t>
            </a:r>
            <a:endParaRPr lang="en-US" sz="900" dirty="0">
              <a:latin typeface="Arial Rounded MT Bold" panose="020F0704030504030204" pitchFamily="34" charset="77"/>
            </a:endParaRPr>
          </a:p>
          <a:p>
            <a:r>
              <a:rPr lang="en-US" sz="900" dirty="0" err="1">
                <a:latin typeface="Arial Rounded MT Bold" panose="020F0704030504030204" pitchFamily="34" charset="77"/>
              </a:rPr>
              <a:t>Luoyao</a:t>
            </a:r>
            <a:r>
              <a:rPr lang="en-US" sz="900" dirty="0">
                <a:latin typeface="Arial Rounded MT Bold" panose="020F0704030504030204" pitchFamily="34" charset="77"/>
              </a:rPr>
              <a:t> Hao</a:t>
            </a:r>
          </a:p>
          <a:p>
            <a:r>
              <a:rPr lang="en-US" sz="900" dirty="0" err="1">
                <a:latin typeface="Arial Rounded MT Bold" panose="020F0704030504030204" pitchFamily="34" charset="77"/>
              </a:rPr>
              <a:t>Artiom</a:t>
            </a:r>
            <a:r>
              <a:rPr lang="en-US" sz="900" dirty="0">
                <a:latin typeface="Arial Rounded MT Bold" panose="020F0704030504030204" pitchFamily="34" charset="77"/>
              </a:rPr>
              <a:t> </a:t>
            </a:r>
            <a:r>
              <a:rPr lang="en-US" sz="900" dirty="0" err="1">
                <a:latin typeface="Arial Rounded MT Bold" panose="020F0704030504030204" pitchFamily="34" charset="77"/>
              </a:rPr>
              <a:t>Baloian</a:t>
            </a:r>
            <a:endParaRPr lang="en-US" sz="900" dirty="0">
              <a:latin typeface="Arial Rounded MT Bold" panose="020F0704030504030204" pitchFamily="34" charset="77"/>
            </a:endParaRPr>
          </a:p>
          <a:p>
            <a:r>
              <a:rPr lang="en-US" sz="900" dirty="0">
                <a:latin typeface="Arial Rounded MT Bold" panose="020F0704030504030204" pitchFamily="34" charset="77"/>
              </a:rPr>
              <a:t>Ian Loeb</a:t>
            </a:r>
          </a:p>
          <a:p>
            <a:r>
              <a:rPr lang="en-US" sz="900" dirty="0">
                <a:latin typeface="Arial Rounded MT Bold" panose="020F0704030504030204" pitchFamily="34" charset="77"/>
              </a:rPr>
              <a:t>Shaun Maher</a:t>
            </a:r>
          </a:p>
          <a:p>
            <a:r>
              <a:rPr lang="en-US" sz="900" dirty="0">
                <a:latin typeface="Arial Rounded MT Bold" panose="020F0704030504030204" pitchFamily="34" charset="77"/>
              </a:rPr>
              <a:t>Kunal Mahajan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0B4E880-3EA8-4AF7-9649-AAE528E878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2381" y="15325692"/>
            <a:ext cx="7710587" cy="433495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C4EC4065-E1F4-4900-9C67-C12CA3EFD0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11113" y="15621000"/>
            <a:ext cx="8263359" cy="39624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6EB7A66-6612-47FB-9F21-D57F0F882E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730883" y="4723876"/>
            <a:ext cx="8204246" cy="824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941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12953</TotalTime>
  <Words>485</Words>
  <Application>Microsoft Office PowerPoint</Application>
  <PresentationFormat>Custom</PresentationFormat>
  <Paragraphs>61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Rounded MT Bold</vt:lpstr>
      <vt:lpstr>Calibri</vt:lpstr>
      <vt:lpstr>Times New Roman</vt:lpstr>
      <vt:lpstr>Wingdings</vt:lpstr>
      <vt:lpstr>Default Design</vt:lpstr>
      <vt:lpstr>Experimentally-Driven Mapping of QoS-to-QoE for Mission-Critical Voice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for poster presentations</dc:title>
  <dc:creator>Martin Stute</dc:creator>
  <cp:keywords>Senior Seminar</cp:keywords>
  <cp:lastModifiedBy> </cp:lastModifiedBy>
  <cp:revision>491</cp:revision>
  <cp:lastPrinted>2018-07-26T23:47:49Z</cp:lastPrinted>
  <dcterms:created xsi:type="dcterms:W3CDTF">2003-04-01T18:37:51Z</dcterms:created>
  <dcterms:modified xsi:type="dcterms:W3CDTF">2019-07-08T13:29:18Z</dcterms:modified>
</cp:coreProperties>
</file>