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sldIdLst>
    <p:sldId id="256" r:id="rId2"/>
    <p:sldId id="317" r:id="rId3"/>
    <p:sldId id="324" r:id="rId4"/>
    <p:sldId id="318" r:id="rId5"/>
    <p:sldId id="258" r:id="rId6"/>
    <p:sldId id="839" r:id="rId7"/>
    <p:sldId id="260" r:id="rId8"/>
    <p:sldId id="323" r:id="rId9"/>
    <p:sldId id="454" r:id="rId10"/>
    <p:sldId id="833" r:id="rId11"/>
    <p:sldId id="836" r:id="rId12"/>
    <p:sldId id="835" r:id="rId13"/>
    <p:sldId id="837" r:id="rId14"/>
    <p:sldId id="83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1"/>
    <p:restoredTop sz="87980"/>
  </p:normalViewPr>
  <p:slideViewPr>
    <p:cSldViewPr snapToGrid="0" snapToObjects="1">
      <p:cViewPr varScale="1">
        <p:scale>
          <a:sx n="108" d="100"/>
          <a:sy n="108" d="100"/>
        </p:scale>
        <p:origin x="23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F8AD5-12E0-7349-8D1C-A50D32FB1836}" type="datetimeFigureOut">
              <a:rPr lang="en-US" smtClean="0"/>
              <a:t>2/17/19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6357E-72F3-5C45-A452-AA5BEE1D1F45}" type="slidenum">
              <a:rPr lang="en-US" smtClean="0"/>
              <a:t>‹#›</a:t>
            </a:fld>
            <a:endParaRPr lang="en-US"/>
          </a:p>
        </p:txBody>
      </p:sp>
    </p:spTree>
    <p:extLst>
      <p:ext uri="{BB962C8B-B14F-4D97-AF65-F5344CB8AC3E}">
        <p14:creationId xmlns:p14="http://schemas.microsoft.com/office/powerpoint/2010/main" val="161751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www.cnet.com</a:t>
            </a:r>
            <a:r>
              <a:rPr lang="en-US" dirty="0"/>
              <a:t>/news/fiber-outages-slow-cell-recovery-after-hurricane-</a:t>
            </a:r>
            <a:r>
              <a:rPr lang="en-US" dirty="0" err="1"/>
              <a:t>michael</a:t>
            </a:r>
            <a:r>
              <a:rPr lang="en-US" dirty="0"/>
              <a:t>/</a:t>
            </a:r>
          </a:p>
        </p:txBody>
      </p:sp>
      <p:sp>
        <p:nvSpPr>
          <p:cNvPr id="4" name="Slide Number Placeholder 3"/>
          <p:cNvSpPr>
            <a:spLocks noGrp="1"/>
          </p:cNvSpPr>
          <p:nvPr>
            <p:ph type="sldNum" sz="quarter" idx="5"/>
          </p:nvPr>
        </p:nvSpPr>
        <p:spPr/>
        <p:txBody>
          <a:bodyPr/>
          <a:lstStyle/>
          <a:p>
            <a:fld id="{12869827-9677-4B46-A591-45B31E506AC5}" type="slidenum">
              <a:rPr lang="en-US" smtClean="0"/>
              <a:t>4</a:t>
            </a:fld>
            <a:endParaRPr lang="en-US"/>
          </a:p>
        </p:txBody>
      </p:sp>
    </p:spTree>
    <p:extLst>
      <p:ext uri="{BB962C8B-B14F-4D97-AF65-F5344CB8AC3E}">
        <p14:creationId xmlns:p14="http://schemas.microsoft.com/office/powerpoint/2010/main" val="704852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FirstNet</a:t>
            </a:r>
          </a:p>
          <a:p>
            <a:r>
              <a:rPr lang="en-US" dirty="0"/>
              <a:t>satellite</a:t>
            </a:r>
          </a:p>
          <a:p>
            <a:r>
              <a:rPr lang="en-US" dirty="0"/>
              <a:t>Wi-Fi peer-to-peer</a:t>
            </a:r>
          </a:p>
          <a:p>
            <a:r>
              <a:rPr lang="en-US" dirty="0"/>
              <a:t>SMS</a:t>
            </a:r>
          </a:p>
          <a:p>
            <a:r>
              <a:rPr lang="en-US" dirty="0"/>
              <a:t>store-and-forward</a:t>
            </a:r>
          </a:p>
          <a:p>
            <a:endParaRPr lang="en-US" dirty="0"/>
          </a:p>
        </p:txBody>
      </p:sp>
      <p:sp>
        <p:nvSpPr>
          <p:cNvPr id="4" name="Slide Number Placeholder 3"/>
          <p:cNvSpPr>
            <a:spLocks noGrp="1"/>
          </p:cNvSpPr>
          <p:nvPr>
            <p:ph type="sldNum" sz="quarter" idx="5"/>
          </p:nvPr>
        </p:nvSpPr>
        <p:spPr/>
        <p:txBody>
          <a:bodyPr/>
          <a:lstStyle/>
          <a:p>
            <a:fld id="{12869827-9677-4B46-A591-45B31E506AC5}" type="slidenum">
              <a:rPr lang="en-US" smtClean="0"/>
              <a:t>5</a:t>
            </a:fld>
            <a:endParaRPr lang="en-US"/>
          </a:p>
        </p:txBody>
      </p:sp>
    </p:spTree>
    <p:extLst>
      <p:ext uri="{BB962C8B-B14F-4D97-AF65-F5344CB8AC3E}">
        <p14:creationId xmlns:p14="http://schemas.microsoft.com/office/powerpoint/2010/main" val="1859257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saankhyalabs.com</a:t>
            </a:r>
            <a:r>
              <a:rPr lang="en-US" dirty="0"/>
              <a:t>/rural-broadband/meghdoot-base-station-slb802odu/</a:t>
            </a:r>
          </a:p>
          <a:p>
            <a:r>
              <a:rPr lang="en-US" dirty="0"/>
              <a:t>https://</a:t>
            </a:r>
            <a:r>
              <a:rPr lang="en-US" dirty="0" err="1"/>
              <a:t>mimomax.com</a:t>
            </a:r>
            <a:r>
              <a:rPr lang="en-US" dirty="0"/>
              <a:t>/</a:t>
            </a:r>
            <a:r>
              <a:rPr lang="en-US" dirty="0" err="1"/>
              <a:t>product_category</a:t>
            </a:r>
            <a:r>
              <a:rPr lang="en-US" dirty="0"/>
              <a:t>/radios/</a:t>
            </a:r>
          </a:p>
          <a:p>
            <a:r>
              <a:rPr lang="en-US" dirty="0"/>
              <a:t>http://</a:t>
            </a:r>
            <a:r>
              <a:rPr lang="en-US" dirty="0" err="1"/>
              <a:t>www.persistentsystems.com</a:t>
            </a:r>
            <a:r>
              <a:rPr lang="en-US" dirty="0"/>
              <a:t>/mpu5/</a:t>
            </a:r>
          </a:p>
        </p:txBody>
      </p:sp>
      <p:sp>
        <p:nvSpPr>
          <p:cNvPr id="4" name="Slide Number Placeholder 3"/>
          <p:cNvSpPr>
            <a:spLocks noGrp="1"/>
          </p:cNvSpPr>
          <p:nvPr>
            <p:ph type="sldNum" sz="quarter" idx="5"/>
          </p:nvPr>
        </p:nvSpPr>
        <p:spPr/>
        <p:txBody>
          <a:bodyPr/>
          <a:lstStyle/>
          <a:p>
            <a:fld id="{12869827-9677-4B46-A591-45B31E506AC5}" type="slidenum">
              <a:rPr lang="en-US" smtClean="0"/>
              <a:t>7</a:t>
            </a:fld>
            <a:endParaRPr lang="en-US"/>
          </a:p>
        </p:txBody>
      </p:sp>
    </p:spTree>
    <p:extLst>
      <p:ext uri="{BB962C8B-B14F-4D97-AF65-F5344CB8AC3E}">
        <p14:creationId xmlns:p14="http://schemas.microsoft.com/office/powerpoint/2010/main" val="3875409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Keysight 2017: https://</a:t>
            </a:r>
            <a:r>
              <a:rPr lang="en-US" dirty="0" err="1"/>
              <a:t>www.keysight.com</a:t>
            </a:r>
            <a:r>
              <a:rPr lang="en-US" dirty="0"/>
              <a:t>/upload/</a:t>
            </a:r>
            <a:r>
              <a:rPr lang="en-US" dirty="0" err="1"/>
              <a:t>cmc_upload</a:t>
            </a:r>
            <a:r>
              <a:rPr lang="en-US" dirty="0"/>
              <a:t>/All/20170612-A4-JianHuaWu-updated.pdf</a:t>
            </a:r>
          </a:p>
        </p:txBody>
      </p:sp>
    </p:spTree>
    <p:extLst>
      <p:ext uri="{BB962C8B-B14F-4D97-AF65-F5344CB8AC3E}">
        <p14:creationId xmlns:p14="http://schemas.microsoft.com/office/powerpoint/2010/main" val="2130827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0" dirty="0"/>
              <a:t>https://</a:t>
            </a:r>
            <a:r>
              <a:rPr lang="en-US" b="0" dirty="0" err="1"/>
              <a:t>www.iot-now.com</a:t>
            </a:r>
            <a:r>
              <a:rPr lang="en-US" b="0" dirty="0"/>
              <a:t>/2016/06/21/48833-cat-m1-vs-nb-iot-examining-the-real-differences/</a:t>
            </a:r>
          </a:p>
          <a:p>
            <a:pPr marL="139700" indent="0">
              <a:buNone/>
            </a:pPr>
            <a:r>
              <a:rPr lang="en-US" b="0" dirty="0"/>
              <a:t>https://</a:t>
            </a:r>
            <a:r>
              <a:rPr lang="en-US" b="0" dirty="0" err="1"/>
              <a:t>altair-semi.com</a:t>
            </a:r>
            <a:r>
              <a:rPr lang="en-US" b="0" dirty="0"/>
              <a:t>/</a:t>
            </a:r>
            <a:r>
              <a:rPr lang="en-US" b="0" dirty="0" err="1"/>
              <a:t>wp</a:t>
            </a:r>
            <a:r>
              <a:rPr lang="en-US" b="0" dirty="0"/>
              <a:t>-content/uploads/2017/02/Coverage-Analysis-of-LTE-CAT-M1-White-Paper.pdf</a:t>
            </a:r>
          </a:p>
          <a:p>
            <a:pPr marL="139700" indent="0">
              <a:buNone/>
            </a:pPr>
            <a:r>
              <a:rPr lang="en-US" b="0" dirty="0"/>
              <a:t>https://</a:t>
            </a:r>
            <a:r>
              <a:rPr lang="en-US" b="0" dirty="0" err="1"/>
              <a:t>www.keysight.com</a:t>
            </a:r>
            <a:r>
              <a:rPr lang="en-US" b="0" dirty="0"/>
              <a:t>/upload/</a:t>
            </a:r>
            <a:r>
              <a:rPr lang="en-US" b="0" dirty="0" err="1"/>
              <a:t>cmc_upload</a:t>
            </a:r>
            <a:r>
              <a:rPr lang="en-US" b="0" dirty="0"/>
              <a:t>/All/20170612-A4-JianHuaWu-updated.pdf</a:t>
            </a:r>
          </a:p>
        </p:txBody>
      </p:sp>
    </p:spTree>
    <p:extLst>
      <p:ext uri="{BB962C8B-B14F-4D97-AF65-F5344CB8AC3E}">
        <p14:creationId xmlns:p14="http://schemas.microsoft.com/office/powerpoint/2010/main" val="177686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www.thethingsnetwork.org</a:t>
            </a:r>
            <a:r>
              <a:rPr lang="en-US" dirty="0"/>
              <a:t>/</a:t>
            </a:r>
          </a:p>
          <a:p>
            <a:r>
              <a:rPr lang="en-US" dirty="0"/>
              <a:t>https://</a:t>
            </a:r>
            <a:r>
              <a:rPr lang="en-US" dirty="0" err="1"/>
              <a:t>mimomax.com</a:t>
            </a:r>
            <a:r>
              <a:rPr lang="en-US" dirty="0"/>
              <a:t>/</a:t>
            </a:r>
            <a:r>
              <a:rPr lang="en-US" dirty="0" err="1"/>
              <a:t>wp</a:t>
            </a:r>
            <a:r>
              <a:rPr lang="en-US" dirty="0"/>
              <a:t>-content/uploads/2018/07/MiMOMax_SRP-Case-Study_201811.pdf</a:t>
            </a:r>
          </a:p>
          <a:p>
            <a:r>
              <a:rPr lang="en-US" dirty="0"/>
              <a:t>http://</a:t>
            </a:r>
            <a:r>
              <a:rPr lang="en-US" dirty="0" err="1"/>
              <a:t>www.persistentsystems.com</a:t>
            </a:r>
            <a:r>
              <a:rPr lang="en-US" dirty="0"/>
              <a:t>/pdf/mpu5/5-17-live-event.pdf</a:t>
            </a:r>
          </a:p>
        </p:txBody>
      </p:sp>
      <p:sp>
        <p:nvSpPr>
          <p:cNvPr id="4" name="Slide Number Placeholder 3"/>
          <p:cNvSpPr>
            <a:spLocks noGrp="1"/>
          </p:cNvSpPr>
          <p:nvPr>
            <p:ph type="sldNum" sz="quarter" idx="5"/>
          </p:nvPr>
        </p:nvSpPr>
        <p:spPr/>
        <p:txBody>
          <a:bodyPr/>
          <a:lstStyle/>
          <a:p>
            <a:fld id="{F646357E-72F3-5C45-A452-AA5BEE1D1F45}" type="slidenum">
              <a:rPr lang="en-US" smtClean="0"/>
              <a:t>13</a:t>
            </a:fld>
            <a:endParaRPr lang="en-US"/>
          </a:p>
        </p:txBody>
      </p:sp>
    </p:spTree>
    <p:extLst>
      <p:ext uri="{BB962C8B-B14F-4D97-AF65-F5344CB8AC3E}">
        <p14:creationId xmlns:p14="http://schemas.microsoft.com/office/powerpoint/2010/main" val="205526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elistair.com</a:t>
            </a:r>
            <a:r>
              <a:rPr lang="en-US" dirty="0"/>
              <a:t>/</a:t>
            </a:r>
            <a:r>
              <a:rPr lang="en-US" dirty="0" err="1"/>
              <a:t>orion</a:t>
            </a:r>
            <a:r>
              <a:rPr lang="en-US" dirty="0"/>
              <a:t>-tethered-drone/</a:t>
            </a:r>
          </a:p>
        </p:txBody>
      </p:sp>
      <p:sp>
        <p:nvSpPr>
          <p:cNvPr id="4" name="Slide Number Placeholder 3"/>
          <p:cNvSpPr>
            <a:spLocks noGrp="1"/>
          </p:cNvSpPr>
          <p:nvPr>
            <p:ph type="sldNum" sz="quarter" idx="5"/>
          </p:nvPr>
        </p:nvSpPr>
        <p:spPr/>
        <p:txBody>
          <a:bodyPr/>
          <a:lstStyle/>
          <a:p>
            <a:fld id="{F646357E-72F3-5C45-A452-AA5BEE1D1F45}" type="slidenum">
              <a:rPr lang="en-US" smtClean="0"/>
              <a:t>14</a:t>
            </a:fld>
            <a:endParaRPr lang="en-US"/>
          </a:p>
        </p:txBody>
      </p:sp>
    </p:spTree>
    <p:extLst>
      <p:ext uri="{BB962C8B-B14F-4D97-AF65-F5344CB8AC3E}">
        <p14:creationId xmlns:p14="http://schemas.microsoft.com/office/powerpoint/2010/main" val="2386828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C083E-B8CC-2749-A52D-902512385349}"/>
              </a:ext>
            </a:extLst>
          </p:cNvPr>
          <p:cNvSpPr>
            <a:spLocks noGrp="1"/>
          </p:cNvSpPr>
          <p:nvPr>
            <p:ph type="ctrTitle"/>
          </p:nvPr>
        </p:nvSpPr>
        <p:spPr>
          <a:xfrm>
            <a:off x="2" y="0"/>
            <a:ext cx="12191999" cy="3509963"/>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5517D1D-09D4-9A47-8506-7A59BBC8C4D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15B3230-EF28-C34B-B6E6-FE3CA9875B2D}"/>
              </a:ext>
            </a:extLst>
          </p:cNvPr>
          <p:cNvSpPr>
            <a:spLocks noGrp="1"/>
          </p:cNvSpPr>
          <p:nvPr>
            <p:ph type="dt" sz="half" idx="10"/>
          </p:nvPr>
        </p:nvSpPr>
        <p:spPr/>
        <p:txBody>
          <a:bodyPr/>
          <a:lstStyle/>
          <a:p>
            <a:fld id="{890806E6-F28D-A04D-ABAC-DB98B51CFF5F}" type="datetime1">
              <a:rPr lang="en-US" smtClean="0"/>
              <a:t>2/17/19</a:t>
            </a:fld>
            <a:endParaRPr lang="en-US"/>
          </a:p>
        </p:txBody>
      </p:sp>
      <p:sp>
        <p:nvSpPr>
          <p:cNvPr id="5" name="Footer Placeholder 4">
            <a:extLst>
              <a:ext uri="{FF2B5EF4-FFF2-40B4-BE49-F238E27FC236}">
                <a16:creationId xmlns:a16="http://schemas.microsoft.com/office/drawing/2014/main" id="{D293A360-7162-9349-8704-A6065083D6D5}"/>
              </a:ext>
            </a:extLst>
          </p:cNvPr>
          <p:cNvSpPr>
            <a:spLocks noGrp="1"/>
          </p:cNvSpPr>
          <p:nvPr>
            <p:ph type="ftr" sz="quarter" idx="11"/>
          </p:nvPr>
        </p:nvSpPr>
        <p:spPr/>
        <p:txBody>
          <a:bodyPr/>
          <a:lstStyle/>
          <a:p>
            <a:r>
              <a:rPr lang="en-US"/>
              <a:t>Naval Studies Board - Feb. 15, 2019</a:t>
            </a:r>
          </a:p>
        </p:txBody>
      </p:sp>
      <p:sp>
        <p:nvSpPr>
          <p:cNvPr id="6" name="Slide Number Placeholder 5">
            <a:extLst>
              <a:ext uri="{FF2B5EF4-FFF2-40B4-BE49-F238E27FC236}">
                <a16:creationId xmlns:a16="http://schemas.microsoft.com/office/drawing/2014/main" id="{361E6096-67E1-564D-A91F-371B2F06FB8A}"/>
              </a:ext>
            </a:extLst>
          </p:cNvPr>
          <p:cNvSpPr>
            <a:spLocks noGrp="1"/>
          </p:cNvSpPr>
          <p:nvPr>
            <p:ph type="sldNum" sz="quarter" idx="12"/>
          </p:nvPr>
        </p:nvSpPr>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204653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B0FBD-6F03-9E4C-B270-E983B8BA1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879F0B-936A-A844-8684-B441E9071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4E0DC3-095B-D544-812E-0CD5F321DEA3}"/>
              </a:ext>
            </a:extLst>
          </p:cNvPr>
          <p:cNvSpPr>
            <a:spLocks noGrp="1"/>
          </p:cNvSpPr>
          <p:nvPr>
            <p:ph type="dt" sz="half" idx="10"/>
          </p:nvPr>
        </p:nvSpPr>
        <p:spPr/>
        <p:txBody>
          <a:bodyPr/>
          <a:lstStyle/>
          <a:p>
            <a:fld id="{193C1F84-0A6D-A64F-BE35-AE55221B1964}" type="datetime1">
              <a:rPr lang="en-US" smtClean="0"/>
              <a:t>2/17/19</a:t>
            </a:fld>
            <a:endParaRPr lang="en-US"/>
          </a:p>
        </p:txBody>
      </p:sp>
      <p:sp>
        <p:nvSpPr>
          <p:cNvPr id="5" name="Footer Placeholder 4">
            <a:extLst>
              <a:ext uri="{FF2B5EF4-FFF2-40B4-BE49-F238E27FC236}">
                <a16:creationId xmlns:a16="http://schemas.microsoft.com/office/drawing/2014/main" id="{D57FF353-8F11-6140-B0FB-92A991F92633}"/>
              </a:ext>
            </a:extLst>
          </p:cNvPr>
          <p:cNvSpPr>
            <a:spLocks noGrp="1"/>
          </p:cNvSpPr>
          <p:nvPr>
            <p:ph type="ftr" sz="quarter" idx="11"/>
          </p:nvPr>
        </p:nvSpPr>
        <p:spPr/>
        <p:txBody>
          <a:bodyPr/>
          <a:lstStyle/>
          <a:p>
            <a:r>
              <a:rPr lang="en-US"/>
              <a:t>Naval Studies Board - Feb. 15, 2019</a:t>
            </a:r>
          </a:p>
        </p:txBody>
      </p:sp>
      <p:sp>
        <p:nvSpPr>
          <p:cNvPr id="6" name="Slide Number Placeholder 5">
            <a:extLst>
              <a:ext uri="{FF2B5EF4-FFF2-40B4-BE49-F238E27FC236}">
                <a16:creationId xmlns:a16="http://schemas.microsoft.com/office/drawing/2014/main" id="{7BD3D35B-E731-D345-A609-832E3DA2858C}"/>
              </a:ext>
            </a:extLst>
          </p:cNvPr>
          <p:cNvSpPr>
            <a:spLocks noGrp="1"/>
          </p:cNvSpPr>
          <p:nvPr>
            <p:ph type="sldNum" sz="quarter" idx="12"/>
          </p:nvPr>
        </p:nvSpPr>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2586508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D13420-4624-F34C-8553-D5249B8EE353}"/>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6A008-7844-3243-A372-8DDD29D964B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1F4CC8-F383-B545-980A-19DDC2206E67}"/>
              </a:ext>
            </a:extLst>
          </p:cNvPr>
          <p:cNvSpPr>
            <a:spLocks noGrp="1"/>
          </p:cNvSpPr>
          <p:nvPr>
            <p:ph type="dt" sz="half" idx="10"/>
          </p:nvPr>
        </p:nvSpPr>
        <p:spPr/>
        <p:txBody>
          <a:bodyPr/>
          <a:lstStyle/>
          <a:p>
            <a:fld id="{B092CC9A-0291-CC43-815A-E8FB53204213}" type="datetime1">
              <a:rPr lang="en-US" smtClean="0"/>
              <a:t>2/17/19</a:t>
            </a:fld>
            <a:endParaRPr lang="en-US"/>
          </a:p>
        </p:txBody>
      </p:sp>
      <p:sp>
        <p:nvSpPr>
          <p:cNvPr id="5" name="Footer Placeholder 4">
            <a:extLst>
              <a:ext uri="{FF2B5EF4-FFF2-40B4-BE49-F238E27FC236}">
                <a16:creationId xmlns:a16="http://schemas.microsoft.com/office/drawing/2014/main" id="{EF709622-CE28-364B-A859-4B0EF8E99604}"/>
              </a:ext>
            </a:extLst>
          </p:cNvPr>
          <p:cNvSpPr>
            <a:spLocks noGrp="1"/>
          </p:cNvSpPr>
          <p:nvPr>
            <p:ph type="ftr" sz="quarter" idx="11"/>
          </p:nvPr>
        </p:nvSpPr>
        <p:spPr/>
        <p:txBody>
          <a:bodyPr/>
          <a:lstStyle/>
          <a:p>
            <a:r>
              <a:rPr lang="en-US"/>
              <a:t>Naval Studies Board - Feb. 15, 2019</a:t>
            </a:r>
          </a:p>
        </p:txBody>
      </p:sp>
      <p:sp>
        <p:nvSpPr>
          <p:cNvPr id="6" name="Slide Number Placeholder 5">
            <a:extLst>
              <a:ext uri="{FF2B5EF4-FFF2-40B4-BE49-F238E27FC236}">
                <a16:creationId xmlns:a16="http://schemas.microsoft.com/office/drawing/2014/main" id="{1A7E8F24-2FBC-D04E-BC47-972F71B7EB6A}"/>
              </a:ext>
            </a:extLst>
          </p:cNvPr>
          <p:cNvSpPr>
            <a:spLocks noGrp="1"/>
          </p:cNvSpPr>
          <p:nvPr>
            <p:ph type="sldNum" sz="quarter" idx="12"/>
          </p:nvPr>
        </p:nvSpPr>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290938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41" name="Shape 41"/>
          <p:cNvSpPr txBox="1">
            <a:spLocks noGrp="1"/>
          </p:cNvSpPr>
          <p:nvPr>
            <p:ph type="title"/>
          </p:nvPr>
        </p:nvSpPr>
        <p:spPr>
          <a:xfrm>
            <a:off x="629200" y="984967"/>
            <a:ext cx="10962800" cy="1023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Calibri Regular"/>
                <a:ea typeface="Calibri Regular"/>
                <a:cs typeface="Calibri Regular"/>
                <a:sym typeface="Roboto"/>
              </a:defRPr>
            </a:lvl1pPr>
            <a:lvl2pPr marR="0" lvl="1"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3200"/>
              <a:buFont typeface="Roboto"/>
              <a:buNone/>
              <a:defRPr sz="4267" b="0" i="0" u="none" strike="noStrike" cap="none">
                <a:solidFill>
                  <a:schemeClr val="lt1"/>
                </a:solidFill>
                <a:latin typeface="Roboto"/>
                <a:ea typeface="Roboto"/>
                <a:cs typeface="Roboto"/>
                <a:sym typeface="Roboto"/>
              </a:defRPr>
            </a:lvl9pPr>
          </a:lstStyle>
          <a:p>
            <a:r>
              <a:rPr lang="en-US"/>
              <a:t>Click to edit Master title style</a:t>
            </a:r>
            <a:endParaRPr dirty="0"/>
          </a:p>
        </p:txBody>
      </p:sp>
      <p:sp>
        <p:nvSpPr>
          <p:cNvPr id="42" name="Shape 42"/>
          <p:cNvSpPr txBox="1">
            <a:spLocks noGrp="1"/>
          </p:cNvSpPr>
          <p:nvPr>
            <p:ph type="body" idx="1"/>
          </p:nvPr>
        </p:nvSpPr>
        <p:spPr>
          <a:xfrm>
            <a:off x="6292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Calibri Regular"/>
                <a:ea typeface="Calibri Regular"/>
                <a:cs typeface="Calibri Regular"/>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3" name="Shape 43"/>
          <p:cNvSpPr txBox="1">
            <a:spLocks noGrp="1"/>
          </p:cNvSpPr>
          <p:nvPr>
            <p:ph type="body" idx="2"/>
          </p:nvPr>
        </p:nvSpPr>
        <p:spPr>
          <a:xfrm>
            <a:off x="6259000" y="2558767"/>
            <a:ext cx="5333200" cy="3613600"/>
          </a:xfrm>
          <a:prstGeom prst="rect">
            <a:avLst/>
          </a:prstGeom>
          <a:noFill/>
          <a:ln>
            <a:noFill/>
          </a:ln>
        </p:spPr>
        <p:txBody>
          <a:bodyPr spcFirstLastPara="1" wrap="square" lIns="91425" tIns="91425" rIns="91425" bIns="91425" anchor="t" anchorCtr="0"/>
          <a:lstStyle>
            <a:lvl1pPr marL="609585" marR="0" lvl="0" indent="-423323" algn="l" rtl="0">
              <a:lnSpc>
                <a:spcPct val="115000"/>
              </a:lnSpc>
              <a:spcBef>
                <a:spcPts val="0"/>
              </a:spcBef>
              <a:spcAft>
                <a:spcPts val="0"/>
              </a:spcAft>
              <a:buClr>
                <a:schemeClr val="lt2"/>
              </a:buClr>
              <a:buSzPts val="1400"/>
              <a:buFont typeface="Roboto"/>
              <a:buChar char="●"/>
              <a:defRPr sz="1867" b="0" i="0" u="none" strike="noStrike" cap="none">
                <a:solidFill>
                  <a:schemeClr val="lt2"/>
                </a:solidFill>
                <a:latin typeface="Calibri Regular"/>
                <a:ea typeface="Calibri Regular"/>
                <a:cs typeface="Calibri Regular"/>
                <a:sym typeface="Roboto"/>
              </a:defRPr>
            </a:lvl1pPr>
            <a:lvl2pPr marL="1219170" marR="0" lvl="1"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2pPr>
            <a:lvl3pPr marL="1828754" marR="0" lvl="2"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3pPr>
            <a:lvl4pPr marL="2438339" marR="0" lvl="3"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4pPr>
            <a:lvl5pPr marL="3047924" marR="0" lvl="4"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5pPr>
            <a:lvl6pPr marL="3657509" marR="0" lvl="5"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6pPr>
            <a:lvl7pPr marL="4267093" marR="0" lvl="6"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7pPr>
            <a:lvl8pPr marL="4876678" marR="0" lvl="7" indent="-406390" algn="l" rtl="0">
              <a:lnSpc>
                <a:spcPct val="115000"/>
              </a:lnSpc>
              <a:spcBef>
                <a:spcPts val="2133"/>
              </a:spcBef>
              <a:spcAft>
                <a:spcPts val="0"/>
              </a:spcAft>
              <a:buClr>
                <a:schemeClr val="lt2"/>
              </a:buClr>
              <a:buSzPts val="1200"/>
              <a:buFont typeface="Roboto"/>
              <a:buChar char="○"/>
              <a:defRPr sz="1600" b="0" i="0" u="none" strike="noStrike" cap="none">
                <a:solidFill>
                  <a:schemeClr val="lt2"/>
                </a:solidFill>
                <a:latin typeface="Roboto"/>
                <a:ea typeface="Roboto"/>
                <a:cs typeface="Roboto"/>
                <a:sym typeface="Roboto"/>
              </a:defRPr>
            </a:lvl8pPr>
            <a:lvl9pPr marL="5486263" marR="0" lvl="8" indent="-406390" algn="l" rtl="0">
              <a:lnSpc>
                <a:spcPct val="115000"/>
              </a:lnSpc>
              <a:spcBef>
                <a:spcPts val="2133"/>
              </a:spcBef>
              <a:spcAft>
                <a:spcPts val="2133"/>
              </a:spcAft>
              <a:buClr>
                <a:schemeClr val="lt2"/>
              </a:buClr>
              <a:buSzPts val="1200"/>
              <a:buFont typeface="Roboto"/>
              <a:buChar char="■"/>
              <a:defRPr sz="1600" b="0" i="0" u="none" strike="noStrike" cap="none">
                <a:solidFill>
                  <a:schemeClr val="lt2"/>
                </a:solidFill>
                <a:latin typeface="Roboto"/>
                <a:ea typeface="Roboto"/>
                <a:cs typeface="Roboto"/>
                <a:sym typeface="Roboto"/>
              </a:defRPr>
            </a:lvl9pPr>
          </a:lstStyle>
          <a:p>
            <a:pPr lvl="0"/>
            <a:r>
              <a:rPr lang="en-US"/>
              <a:t>Edit Master text styles</a:t>
            </a:r>
          </a:p>
        </p:txBody>
      </p:sp>
      <p:sp>
        <p:nvSpPr>
          <p:cNvPr id="44" name="Shape 44"/>
          <p:cNvSpPr txBox="1">
            <a:spLocks noGrp="1"/>
          </p:cNvSpPr>
          <p:nvPr>
            <p:ph type="sldNum" idx="12"/>
          </p:nvPr>
        </p:nvSpPr>
        <p:spPr>
          <a:xfrm>
            <a:off x="11364721" y="6260831"/>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Calibri Regular"/>
                <a:ea typeface="Calibri Regular"/>
                <a:cs typeface="Calibri Regular"/>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lt2"/>
                </a:solidFill>
                <a:latin typeface="Roboto"/>
                <a:ea typeface="Roboto"/>
                <a:cs typeface="Roboto"/>
                <a:sym typeface="Roboto"/>
              </a:defRPr>
            </a:lvl9pPr>
          </a:lstStyle>
          <a:p>
            <a:fld id="{926999AB-6CB7-FA4F-97B4-9B5621ADD965}" type="slidenum">
              <a:rPr lang="en-US" smtClean="0"/>
              <a:t>‹#›</a:t>
            </a:fld>
            <a:endParaRPr lang="en-US"/>
          </a:p>
        </p:txBody>
      </p:sp>
    </p:spTree>
    <p:extLst>
      <p:ext uri="{BB962C8B-B14F-4D97-AF65-F5344CB8AC3E}">
        <p14:creationId xmlns:p14="http://schemas.microsoft.com/office/powerpoint/2010/main" val="1634958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EF427528-86EF-7342-A91A-538373D7F7B5}" type="datetime1">
              <a:rPr lang="en-US" smtClean="0"/>
              <a:t>2/17/19</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Naval Studies Board - Feb. 15, 2019</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9077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95A5E-DAD2-F747-85C4-6027EAAFA38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735C544-1961-A54D-9F1E-80BCC508381E}"/>
              </a:ext>
            </a:extLst>
          </p:cNvPr>
          <p:cNvSpPr>
            <a:spLocks noGrp="1"/>
          </p:cNvSpPr>
          <p:nvPr>
            <p:ph idx="1"/>
          </p:nvPr>
        </p:nvSpPr>
        <p:spPr>
          <a:xfrm>
            <a:off x="406400" y="1305407"/>
            <a:ext cx="11391515" cy="48715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93D4C5-3961-0445-A5BB-19A9BDACC239}"/>
              </a:ext>
            </a:extLst>
          </p:cNvPr>
          <p:cNvSpPr>
            <a:spLocks noGrp="1"/>
          </p:cNvSpPr>
          <p:nvPr>
            <p:ph type="dt" sz="half" idx="10"/>
          </p:nvPr>
        </p:nvSpPr>
        <p:spPr>
          <a:xfrm>
            <a:off x="406400" y="6358083"/>
            <a:ext cx="2743200" cy="365125"/>
          </a:xfrm>
        </p:spPr>
        <p:txBody>
          <a:bodyPr/>
          <a:lstStyle/>
          <a:p>
            <a:fld id="{AD2583D9-BDB6-1E47-9EFE-34B716BCBABE}" type="datetime1">
              <a:rPr lang="en-US" smtClean="0"/>
              <a:t>2/17/19</a:t>
            </a:fld>
            <a:endParaRPr lang="en-US"/>
          </a:p>
        </p:txBody>
      </p:sp>
      <p:sp>
        <p:nvSpPr>
          <p:cNvPr id="5" name="Footer Placeholder 4">
            <a:extLst>
              <a:ext uri="{FF2B5EF4-FFF2-40B4-BE49-F238E27FC236}">
                <a16:creationId xmlns:a16="http://schemas.microsoft.com/office/drawing/2014/main" id="{870FD513-39CB-4C45-A106-E6F71355B9E7}"/>
              </a:ext>
            </a:extLst>
          </p:cNvPr>
          <p:cNvSpPr>
            <a:spLocks noGrp="1"/>
          </p:cNvSpPr>
          <p:nvPr>
            <p:ph type="ftr" sz="quarter" idx="11"/>
          </p:nvPr>
        </p:nvSpPr>
        <p:spPr/>
        <p:txBody>
          <a:bodyPr/>
          <a:lstStyle/>
          <a:p>
            <a:r>
              <a:rPr lang="en-US"/>
              <a:t>Naval Studies Board - Feb. 15, 2019</a:t>
            </a:r>
          </a:p>
        </p:txBody>
      </p:sp>
      <p:sp>
        <p:nvSpPr>
          <p:cNvPr id="6" name="Slide Number Placeholder 5">
            <a:extLst>
              <a:ext uri="{FF2B5EF4-FFF2-40B4-BE49-F238E27FC236}">
                <a16:creationId xmlns:a16="http://schemas.microsoft.com/office/drawing/2014/main" id="{DF75C96B-1ADE-0C4C-86BC-8D082CA37C93}"/>
              </a:ext>
            </a:extLst>
          </p:cNvPr>
          <p:cNvSpPr>
            <a:spLocks noGrp="1"/>
          </p:cNvSpPr>
          <p:nvPr>
            <p:ph type="sldNum" sz="quarter" idx="12"/>
          </p:nvPr>
        </p:nvSpPr>
        <p:spPr>
          <a:xfrm>
            <a:off x="9054715" y="6356351"/>
            <a:ext cx="2743200" cy="365125"/>
          </a:xfrm>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65766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93521-C397-1449-A048-7C5E7B25A6B7}"/>
              </a:ext>
            </a:extLst>
          </p:cNvPr>
          <p:cNvSpPr>
            <a:spLocks noGrp="1"/>
          </p:cNvSpPr>
          <p:nvPr>
            <p:ph type="title"/>
          </p:nvPr>
        </p:nvSpPr>
        <p:spPr>
          <a:xfrm>
            <a:off x="831851" y="1709740"/>
            <a:ext cx="10515600" cy="2852737"/>
          </a:xfrm>
          <a:prstGeom prst="rect">
            <a:avLst/>
          </a:prstGeom>
        </p:spPr>
        <p:style>
          <a:lnRef idx="1">
            <a:schemeClr val="accent1"/>
          </a:lnRef>
          <a:fillRef idx="3">
            <a:schemeClr val="accent1"/>
          </a:fillRef>
          <a:effectRef idx="2">
            <a:schemeClr val="accent1"/>
          </a:effectRef>
          <a:fontRef idx="minor">
            <a:schemeClr val="lt1"/>
          </a:fontRef>
        </p:style>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C6EAB4-5F84-2F41-AD4D-058EB4337D9E}"/>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2E8B0A0-23E4-2D49-8148-ADA1662FE30E}"/>
              </a:ext>
            </a:extLst>
          </p:cNvPr>
          <p:cNvSpPr>
            <a:spLocks noGrp="1"/>
          </p:cNvSpPr>
          <p:nvPr>
            <p:ph type="dt" sz="half" idx="10"/>
          </p:nvPr>
        </p:nvSpPr>
        <p:spPr/>
        <p:txBody>
          <a:bodyPr/>
          <a:lstStyle/>
          <a:p>
            <a:fld id="{CF41651D-17EE-5F40-925D-962E388D6747}" type="datetime1">
              <a:rPr lang="en-US" smtClean="0"/>
              <a:t>2/17/19</a:t>
            </a:fld>
            <a:endParaRPr lang="en-US"/>
          </a:p>
        </p:txBody>
      </p:sp>
      <p:sp>
        <p:nvSpPr>
          <p:cNvPr id="5" name="Footer Placeholder 4">
            <a:extLst>
              <a:ext uri="{FF2B5EF4-FFF2-40B4-BE49-F238E27FC236}">
                <a16:creationId xmlns:a16="http://schemas.microsoft.com/office/drawing/2014/main" id="{74641958-A645-CF4A-8152-80DBC652F89A}"/>
              </a:ext>
            </a:extLst>
          </p:cNvPr>
          <p:cNvSpPr>
            <a:spLocks noGrp="1"/>
          </p:cNvSpPr>
          <p:nvPr>
            <p:ph type="ftr" sz="quarter" idx="11"/>
          </p:nvPr>
        </p:nvSpPr>
        <p:spPr/>
        <p:txBody>
          <a:bodyPr/>
          <a:lstStyle/>
          <a:p>
            <a:r>
              <a:rPr lang="en-US"/>
              <a:t>Naval Studies Board - Feb. 15, 2019</a:t>
            </a:r>
          </a:p>
        </p:txBody>
      </p:sp>
      <p:sp>
        <p:nvSpPr>
          <p:cNvPr id="6" name="Slide Number Placeholder 5">
            <a:extLst>
              <a:ext uri="{FF2B5EF4-FFF2-40B4-BE49-F238E27FC236}">
                <a16:creationId xmlns:a16="http://schemas.microsoft.com/office/drawing/2014/main" id="{60E8187A-EE4D-6340-A602-2EF923049615}"/>
              </a:ext>
            </a:extLst>
          </p:cNvPr>
          <p:cNvSpPr>
            <a:spLocks noGrp="1"/>
          </p:cNvSpPr>
          <p:nvPr>
            <p:ph type="sldNum" sz="quarter" idx="12"/>
          </p:nvPr>
        </p:nvSpPr>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2710847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A5A5FD-6F83-004D-B637-9449A43AAEE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4255A-14F2-1049-AA34-E7214F04AB7D}"/>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3518C6-FFA2-2A4B-A02E-0B4155CC8D3C}"/>
              </a:ext>
            </a:extLst>
          </p:cNvPr>
          <p:cNvSpPr>
            <a:spLocks noGrp="1"/>
          </p:cNvSpPr>
          <p:nvPr>
            <p:ph type="dt" sz="half" idx="10"/>
          </p:nvPr>
        </p:nvSpPr>
        <p:spPr/>
        <p:txBody>
          <a:bodyPr/>
          <a:lstStyle/>
          <a:p>
            <a:fld id="{FD4CB362-4909-0546-929B-D0D09BF9DF09}" type="datetime1">
              <a:rPr lang="en-US" smtClean="0"/>
              <a:t>2/17/19</a:t>
            </a:fld>
            <a:endParaRPr lang="en-US"/>
          </a:p>
        </p:txBody>
      </p:sp>
      <p:sp>
        <p:nvSpPr>
          <p:cNvPr id="6" name="Footer Placeholder 5">
            <a:extLst>
              <a:ext uri="{FF2B5EF4-FFF2-40B4-BE49-F238E27FC236}">
                <a16:creationId xmlns:a16="http://schemas.microsoft.com/office/drawing/2014/main" id="{7F4C8ABC-EED0-7540-AA91-1C854824FE96}"/>
              </a:ext>
            </a:extLst>
          </p:cNvPr>
          <p:cNvSpPr>
            <a:spLocks noGrp="1"/>
          </p:cNvSpPr>
          <p:nvPr>
            <p:ph type="ftr" sz="quarter" idx="11"/>
          </p:nvPr>
        </p:nvSpPr>
        <p:spPr/>
        <p:txBody>
          <a:bodyPr/>
          <a:lstStyle/>
          <a:p>
            <a:r>
              <a:rPr lang="en-US"/>
              <a:t>Naval Studies Board - Feb. 15, 2019</a:t>
            </a:r>
          </a:p>
        </p:txBody>
      </p:sp>
      <p:sp>
        <p:nvSpPr>
          <p:cNvPr id="7" name="Slide Number Placeholder 6">
            <a:extLst>
              <a:ext uri="{FF2B5EF4-FFF2-40B4-BE49-F238E27FC236}">
                <a16:creationId xmlns:a16="http://schemas.microsoft.com/office/drawing/2014/main" id="{9C37836D-E2D8-8E4F-BE42-31E4CF8013D6}"/>
              </a:ext>
            </a:extLst>
          </p:cNvPr>
          <p:cNvSpPr>
            <a:spLocks noGrp="1"/>
          </p:cNvSpPr>
          <p:nvPr>
            <p:ph type="sldNum" sz="quarter" idx="12"/>
          </p:nvPr>
        </p:nvSpPr>
        <p:spPr/>
        <p:txBody>
          <a:bodyPr/>
          <a:lstStyle/>
          <a:p>
            <a:fld id="{926999AB-6CB7-FA4F-97B4-9B5621ADD965}" type="slidenum">
              <a:rPr lang="en-US" smtClean="0"/>
              <a:t>‹#›</a:t>
            </a:fld>
            <a:endParaRPr lang="en-US"/>
          </a:p>
        </p:txBody>
      </p:sp>
      <p:sp>
        <p:nvSpPr>
          <p:cNvPr id="8" name="Title 1">
            <a:extLst>
              <a:ext uri="{FF2B5EF4-FFF2-40B4-BE49-F238E27FC236}">
                <a16:creationId xmlns:a16="http://schemas.microsoft.com/office/drawing/2014/main" id="{07CBD194-E5A6-7E4C-9861-19958900914B}"/>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90886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3F8AAB-AAB1-8B48-AD18-E3F04CBDBF8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30D3C9-EF98-744B-B80F-5FF307EE05A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A71FC-83EE-9B4F-B6F3-AD7B2D0EB4A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6111C7C-BCC0-5A41-B3C2-B8D74D70E611}"/>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BB11E-091D-1D42-96CE-7C1370776998}"/>
              </a:ext>
            </a:extLst>
          </p:cNvPr>
          <p:cNvSpPr>
            <a:spLocks noGrp="1"/>
          </p:cNvSpPr>
          <p:nvPr>
            <p:ph type="dt" sz="half" idx="10"/>
          </p:nvPr>
        </p:nvSpPr>
        <p:spPr/>
        <p:txBody>
          <a:bodyPr/>
          <a:lstStyle/>
          <a:p>
            <a:fld id="{9B8966E8-5194-1645-9F52-6A48211886B8}" type="datetime1">
              <a:rPr lang="en-US" smtClean="0"/>
              <a:t>2/17/19</a:t>
            </a:fld>
            <a:endParaRPr lang="en-US"/>
          </a:p>
        </p:txBody>
      </p:sp>
      <p:sp>
        <p:nvSpPr>
          <p:cNvPr id="8" name="Footer Placeholder 7">
            <a:extLst>
              <a:ext uri="{FF2B5EF4-FFF2-40B4-BE49-F238E27FC236}">
                <a16:creationId xmlns:a16="http://schemas.microsoft.com/office/drawing/2014/main" id="{6EA57324-7C20-EC41-BCAC-17BC3F32B27A}"/>
              </a:ext>
            </a:extLst>
          </p:cNvPr>
          <p:cNvSpPr>
            <a:spLocks noGrp="1"/>
          </p:cNvSpPr>
          <p:nvPr>
            <p:ph type="ftr" sz="quarter" idx="11"/>
          </p:nvPr>
        </p:nvSpPr>
        <p:spPr/>
        <p:txBody>
          <a:bodyPr/>
          <a:lstStyle/>
          <a:p>
            <a:r>
              <a:rPr lang="en-US"/>
              <a:t>Naval Studies Board - Feb. 15, 2019</a:t>
            </a:r>
          </a:p>
        </p:txBody>
      </p:sp>
      <p:sp>
        <p:nvSpPr>
          <p:cNvPr id="9" name="Slide Number Placeholder 8">
            <a:extLst>
              <a:ext uri="{FF2B5EF4-FFF2-40B4-BE49-F238E27FC236}">
                <a16:creationId xmlns:a16="http://schemas.microsoft.com/office/drawing/2014/main" id="{94AC0C34-64AD-4C43-821B-5FA74CF4E0E7}"/>
              </a:ext>
            </a:extLst>
          </p:cNvPr>
          <p:cNvSpPr>
            <a:spLocks noGrp="1"/>
          </p:cNvSpPr>
          <p:nvPr>
            <p:ph type="sldNum" sz="quarter" idx="12"/>
          </p:nvPr>
        </p:nvSpPr>
        <p:spPr/>
        <p:txBody>
          <a:bodyPr/>
          <a:lstStyle/>
          <a:p>
            <a:fld id="{926999AB-6CB7-FA4F-97B4-9B5621ADD965}" type="slidenum">
              <a:rPr lang="en-US" smtClean="0"/>
              <a:t>‹#›</a:t>
            </a:fld>
            <a:endParaRPr lang="en-US"/>
          </a:p>
        </p:txBody>
      </p:sp>
      <p:sp>
        <p:nvSpPr>
          <p:cNvPr id="10" name="Title 1">
            <a:extLst>
              <a:ext uri="{FF2B5EF4-FFF2-40B4-BE49-F238E27FC236}">
                <a16:creationId xmlns:a16="http://schemas.microsoft.com/office/drawing/2014/main" id="{DC91FB20-2CFC-DB44-9F63-25BFDF7F71F2}"/>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59428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0E3B000-6B30-4046-8C9C-60C29901495A}"/>
              </a:ext>
            </a:extLst>
          </p:cNvPr>
          <p:cNvSpPr>
            <a:spLocks noGrp="1"/>
          </p:cNvSpPr>
          <p:nvPr>
            <p:ph type="dt" sz="half" idx="10"/>
          </p:nvPr>
        </p:nvSpPr>
        <p:spPr/>
        <p:txBody>
          <a:bodyPr/>
          <a:lstStyle/>
          <a:p>
            <a:fld id="{B47482A5-E647-CB44-8F96-744D1C8909B8}" type="datetime1">
              <a:rPr lang="en-US" smtClean="0"/>
              <a:t>2/17/19</a:t>
            </a:fld>
            <a:endParaRPr lang="en-US"/>
          </a:p>
        </p:txBody>
      </p:sp>
      <p:sp>
        <p:nvSpPr>
          <p:cNvPr id="4" name="Footer Placeholder 3">
            <a:extLst>
              <a:ext uri="{FF2B5EF4-FFF2-40B4-BE49-F238E27FC236}">
                <a16:creationId xmlns:a16="http://schemas.microsoft.com/office/drawing/2014/main" id="{FBEAD833-44FD-234A-B955-5DCE4DDFE8CF}"/>
              </a:ext>
            </a:extLst>
          </p:cNvPr>
          <p:cNvSpPr>
            <a:spLocks noGrp="1"/>
          </p:cNvSpPr>
          <p:nvPr>
            <p:ph type="ftr" sz="quarter" idx="11"/>
          </p:nvPr>
        </p:nvSpPr>
        <p:spPr/>
        <p:txBody>
          <a:bodyPr/>
          <a:lstStyle/>
          <a:p>
            <a:r>
              <a:rPr lang="en-US"/>
              <a:t>Naval Studies Board - Feb. 15, 2019</a:t>
            </a:r>
          </a:p>
        </p:txBody>
      </p:sp>
      <p:sp>
        <p:nvSpPr>
          <p:cNvPr id="5" name="Slide Number Placeholder 4">
            <a:extLst>
              <a:ext uri="{FF2B5EF4-FFF2-40B4-BE49-F238E27FC236}">
                <a16:creationId xmlns:a16="http://schemas.microsoft.com/office/drawing/2014/main" id="{05B2C10E-834D-BF4A-9640-C1FBE5C36313}"/>
              </a:ext>
            </a:extLst>
          </p:cNvPr>
          <p:cNvSpPr>
            <a:spLocks noGrp="1"/>
          </p:cNvSpPr>
          <p:nvPr>
            <p:ph type="sldNum" sz="quarter" idx="12"/>
          </p:nvPr>
        </p:nvSpPr>
        <p:spPr/>
        <p:txBody>
          <a:bodyPr/>
          <a:lstStyle/>
          <a:p>
            <a:fld id="{926999AB-6CB7-FA4F-97B4-9B5621ADD965}" type="slidenum">
              <a:rPr lang="en-US" smtClean="0"/>
              <a:t>‹#›</a:t>
            </a:fld>
            <a:endParaRPr lang="en-US"/>
          </a:p>
        </p:txBody>
      </p:sp>
      <p:sp>
        <p:nvSpPr>
          <p:cNvPr id="6" name="Title 1">
            <a:extLst>
              <a:ext uri="{FF2B5EF4-FFF2-40B4-BE49-F238E27FC236}">
                <a16:creationId xmlns:a16="http://schemas.microsoft.com/office/drawing/2014/main" id="{98C8979C-F764-4E42-9E3E-3067CEFC8A4C}"/>
              </a:ext>
            </a:extLst>
          </p:cNvPr>
          <p:cNvSpPr>
            <a:spLocks noGrp="1"/>
          </p:cNvSpPr>
          <p:nvPr>
            <p:ph type="title"/>
          </p:nvPr>
        </p:nvSpPr>
        <p:spPr>
          <a:xfrm>
            <a:off x="1" y="832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69039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0C7668-5120-9F40-B684-B1DB688F2CA8}"/>
              </a:ext>
            </a:extLst>
          </p:cNvPr>
          <p:cNvSpPr>
            <a:spLocks noGrp="1"/>
          </p:cNvSpPr>
          <p:nvPr>
            <p:ph type="dt" sz="half" idx="10"/>
          </p:nvPr>
        </p:nvSpPr>
        <p:spPr/>
        <p:txBody>
          <a:bodyPr/>
          <a:lstStyle/>
          <a:p>
            <a:fld id="{6FE29511-38B9-CF47-AE02-23C96BD3B29A}" type="datetime1">
              <a:rPr lang="en-US" smtClean="0"/>
              <a:t>2/17/19</a:t>
            </a:fld>
            <a:endParaRPr lang="en-US"/>
          </a:p>
        </p:txBody>
      </p:sp>
      <p:sp>
        <p:nvSpPr>
          <p:cNvPr id="3" name="Footer Placeholder 2">
            <a:extLst>
              <a:ext uri="{FF2B5EF4-FFF2-40B4-BE49-F238E27FC236}">
                <a16:creationId xmlns:a16="http://schemas.microsoft.com/office/drawing/2014/main" id="{C7BDBB3B-1765-E14F-AA1F-E5E1D3E2D051}"/>
              </a:ext>
            </a:extLst>
          </p:cNvPr>
          <p:cNvSpPr>
            <a:spLocks noGrp="1"/>
          </p:cNvSpPr>
          <p:nvPr>
            <p:ph type="ftr" sz="quarter" idx="11"/>
          </p:nvPr>
        </p:nvSpPr>
        <p:spPr/>
        <p:txBody>
          <a:bodyPr/>
          <a:lstStyle/>
          <a:p>
            <a:r>
              <a:rPr lang="en-US"/>
              <a:t>Naval Studies Board - Feb. 15, 2019</a:t>
            </a:r>
          </a:p>
        </p:txBody>
      </p:sp>
      <p:sp>
        <p:nvSpPr>
          <p:cNvPr id="4" name="Slide Number Placeholder 3">
            <a:extLst>
              <a:ext uri="{FF2B5EF4-FFF2-40B4-BE49-F238E27FC236}">
                <a16:creationId xmlns:a16="http://schemas.microsoft.com/office/drawing/2014/main" id="{80333FA4-18FD-464E-8ADF-40A2F574EFE3}"/>
              </a:ext>
            </a:extLst>
          </p:cNvPr>
          <p:cNvSpPr>
            <a:spLocks noGrp="1"/>
          </p:cNvSpPr>
          <p:nvPr>
            <p:ph type="sldNum" sz="quarter" idx="12"/>
          </p:nvPr>
        </p:nvSpPr>
        <p:spPr/>
        <p:txBody>
          <a:bodyPr/>
          <a:lstStyle/>
          <a:p>
            <a:fld id="{926999AB-6CB7-FA4F-97B4-9B5621ADD965}" type="slidenum">
              <a:rPr lang="en-US" smtClean="0"/>
              <a:t>‹#›</a:t>
            </a:fld>
            <a:endParaRPr lang="en-US"/>
          </a:p>
        </p:txBody>
      </p:sp>
      <p:sp>
        <p:nvSpPr>
          <p:cNvPr id="5" name="Title 1">
            <a:extLst>
              <a:ext uri="{FF2B5EF4-FFF2-40B4-BE49-F238E27FC236}">
                <a16:creationId xmlns:a16="http://schemas.microsoft.com/office/drawing/2014/main" id="{A26DB4E1-5EE3-2944-980F-D7362AA38839}"/>
              </a:ext>
            </a:extLst>
          </p:cNvPr>
          <p:cNvSpPr>
            <a:spLocks noGrp="1"/>
          </p:cNvSpPr>
          <p:nvPr>
            <p:ph type="title"/>
          </p:nvPr>
        </p:nvSpPr>
        <p:spPr>
          <a:xfrm>
            <a:off x="0" y="-24964"/>
            <a:ext cx="12192000" cy="1173931"/>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lvl1pPr marL="685783" indent="0">
              <a:tabLst/>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14605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06DCE-8897-9141-A7B7-8502A7FDB3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0D46A-D85A-6648-9F8A-D9F53F6EFADD}"/>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94A23-CA3E-3F4F-AC8B-E3FCD418D77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18E0EC-6BBB-C549-B506-B91635B275D5}"/>
              </a:ext>
            </a:extLst>
          </p:cNvPr>
          <p:cNvSpPr>
            <a:spLocks noGrp="1"/>
          </p:cNvSpPr>
          <p:nvPr>
            <p:ph type="dt" sz="half" idx="10"/>
          </p:nvPr>
        </p:nvSpPr>
        <p:spPr/>
        <p:txBody>
          <a:bodyPr/>
          <a:lstStyle/>
          <a:p>
            <a:fld id="{55509678-968A-5B44-AC35-2564B32CD35A}" type="datetime1">
              <a:rPr lang="en-US" smtClean="0"/>
              <a:t>2/17/19</a:t>
            </a:fld>
            <a:endParaRPr lang="en-US"/>
          </a:p>
        </p:txBody>
      </p:sp>
      <p:sp>
        <p:nvSpPr>
          <p:cNvPr id="6" name="Footer Placeholder 5">
            <a:extLst>
              <a:ext uri="{FF2B5EF4-FFF2-40B4-BE49-F238E27FC236}">
                <a16:creationId xmlns:a16="http://schemas.microsoft.com/office/drawing/2014/main" id="{85338165-C4D4-0941-BBE0-A3AEFB7F11D6}"/>
              </a:ext>
            </a:extLst>
          </p:cNvPr>
          <p:cNvSpPr>
            <a:spLocks noGrp="1"/>
          </p:cNvSpPr>
          <p:nvPr>
            <p:ph type="ftr" sz="quarter" idx="11"/>
          </p:nvPr>
        </p:nvSpPr>
        <p:spPr/>
        <p:txBody>
          <a:bodyPr/>
          <a:lstStyle/>
          <a:p>
            <a:r>
              <a:rPr lang="en-US"/>
              <a:t>Naval Studies Board - Feb. 15, 2019</a:t>
            </a:r>
          </a:p>
        </p:txBody>
      </p:sp>
      <p:sp>
        <p:nvSpPr>
          <p:cNvPr id="7" name="Slide Number Placeholder 6">
            <a:extLst>
              <a:ext uri="{FF2B5EF4-FFF2-40B4-BE49-F238E27FC236}">
                <a16:creationId xmlns:a16="http://schemas.microsoft.com/office/drawing/2014/main" id="{500F2A5B-709F-1D4F-B6B6-4E37688990B1}"/>
              </a:ext>
            </a:extLst>
          </p:cNvPr>
          <p:cNvSpPr>
            <a:spLocks noGrp="1"/>
          </p:cNvSpPr>
          <p:nvPr>
            <p:ph type="sldNum" sz="quarter" idx="12"/>
          </p:nvPr>
        </p:nvSpPr>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4033809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BDB0-8E13-214A-8400-6C29FB4906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8C290F-D1DE-3445-B0AF-2314FD9637CA}"/>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D7F796-7AA5-6741-84D9-834664C405C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86DA95-305D-6940-BDB1-92F1EA3B3A6A}"/>
              </a:ext>
            </a:extLst>
          </p:cNvPr>
          <p:cNvSpPr>
            <a:spLocks noGrp="1"/>
          </p:cNvSpPr>
          <p:nvPr>
            <p:ph type="dt" sz="half" idx="10"/>
          </p:nvPr>
        </p:nvSpPr>
        <p:spPr/>
        <p:txBody>
          <a:bodyPr/>
          <a:lstStyle/>
          <a:p>
            <a:fld id="{AECA11C6-F296-0646-AD16-486775E6B4A5}" type="datetime1">
              <a:rPr lang="en-US" smtClean="0"/>
              <a:t>2/17/19</a:t>
            </a:fld>
            <a:endParaRPr lang="en-US"/>
          </a:p>
        </p:txBody>
      </p:sp>
      <p:sp>
        <p:nvSpPr>
          <p:cNvPr id="6" name="Footer Placeholder 5">
            <a:extLst>
              <a:ext uri="{FF2B5EF4-FFF2-40B4-BE49-F238E27FC236}">
                <a16:creationId xmlns:a16="http://schemas.microsoft.com/office/drawing/2014/main" id="{AEB09EB6-BD2F-D343-AB1C-485584730078}"/>
              </a:ext>
            </a:extLst>
          </p:cNvPr>
          <p:cNvSpPr>
            <a:spLocks noGrp="1"/>
          </p:cNvSpPr>
          <p:nvPr>
            <p:ph type="ftr" sz="quarter" idx="11"/>
          </p:nvPr>
        </p:nvSpPr>
        <p:spPr/>
        <p:txBody>
          <a:bodyPr/>
          <a:lstStyle/>
          <a:p>
            <a:r>
              <a:rPr lang="en-US"/>
              <a:t>Naval Studies Board - Feb. 15, 2019</a:t>
            </a:r>
          </a:p>
        </p:txBody>
      </p:sp>
      <p:sp>
        <p:nvSpPr>
          <p:cNvPr id="7" name="Slide Number Placeholder 6">
            <a:extLst>
              <a:ext uri="{FF2B5EF4-FFF2-40B4-BE49-F238E27FC236}">
                <a16:creationId xmlns:a16="http://schemas.microsoft.com/office/drawing/2014/main" id="{72534A0A-2038-9347-871F-AB96A15DB68D}"/>
              </a:ext>
            </a:extLst>
          </p:cNvPr>
          <p:cNvSpPr>
            <a:spLocks noGrp="1"/>
          </p:cNvSpPr>
          <p:nvPr>
            <p:ph type="sldNum" sz="quarter" idx="12"/>
          </p:nvPr>
        </p:nvSpPr>
        <p:spPr/>
        <p:txBody>
          <a:bodyPr/>
          <a:lstStyle/>
          <a:p>
            <a:fld id="{926999AB-6CB7-FA4F-97B4-9B5621ADD965}" type="slidenum">
              <a:rPr lang="en-US" smtClean="0"/>
              <a:t>‹#›</a:t>
            </a:fld>
            <a:endParaRPr lang="en-US"/>
          </a:p>
        </p:txBody>
      </p:sp>
    </p:spTree>
    <p:extLst>
      <p:ext uri="{BB962C8B-B14F-4D97-AF65-F5344CB8AC3E}">
        <p14:creationId xmlns:p14="http://schemas.microsoft.com/office/powerpoint/2010/main" val="775811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AF7DC6B-830F-8347-972D-896CA68E717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5E8F5-C81D-8B4B-9CEE-375937A6AC2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F24DB-BB39-354E-BB9D-247E3B0E1244}" type="datetime1">
              <a:rPr lang="en-US" smtClean="0"/>
              <a:t>2/17/19</a:t>
            </a:fld>
            <a:endParaRPr lang="en-US"/>
          </a:p>
        </p:txBody>
      </p:sp>
      <p:sp>
        <p:nvSpPr>
          <p:cNvPr id="5" name="Footer Placeholder 4">
            <a:extLst>
              <a:ext uri="{FF2B5EF4-FFF2-40B4-BE49-F238E27FC236}">
                <a16:creationId xmlns:a16="http://schemas.microsoft.com/office/drawing/2014/main" id="{5143B707-388D-1C45-A92D-A1C4263BEA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Naval Studies Board - Feb. 15, 2019</a:t>
            </a:r>
          </a:p>
        </p:txBody>
      </p:sp>
      <p:sp>
        <p:nvSpPr>
          <p:cNvPr id="6" name="Slide Number Placeholder 5">
            <a:extLst>
              <a:ext uri="{FF2B5EF4-FFF2-40B4-BE49-F238E27FC236}">
                <a16:creationId xmlns:a16="http://schemas.microsoft.com/office/drawing/2014/main" id="{325CA1E5-35D3-1D49-A435-E5519BC163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6999AB-6CB7-FA4F-97B4-9B5621ADD965}" type="slidenum">
              <a:rPr lang="en-US" smtClean="0"/>
              <a:t>‹#›</a:t>
            </a:fld>
            <a:endParaRPr lang="en-US"/>
          </a:p>
        </p:txBody>
      </p:sp>
    </p:spTree>
    <p:extLst>
      <p:ext uri="{BB962C8B-B14F-4D97-AF65-F5344CB8AC3E}">
        <p14:creationId xmlns:p14="http://schemas.microsoft.com/office/powerpoint/2010/main" val="2013341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0.tiff"/><Relationship Id="rId7" Type="http://schemas.openxmlformats.org/officeDocument/2006/relationships/image" Target="../media/image14.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 Id="rId9" Type="http://schemas.openxmlformats.org/officeDocument/2006/relationships/image" Target="../media/image16.tiff"/></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B5FEC-BAE7-CD41-9BED-0C00D88D4E50}"/>
              </a:ext>
            </a:extLst>
          </p:cNvPr>
          <p:cNvSpPr>
            <a:spLocks noGrp="1"/>
          </p:cNvSpPr>
          <p:nvPr>
            <p:ph type="ctrTitle"/>
          </p:nvPr>
        </p:nvSpPr>
        <p:spPr/>
        <p:txBody>
          <a:bodyPr/>
          <a:lstStyle/>
          <a:p>
            <a:r>
              <a:rPr lang="en-US" dirty="0"/>
              <a:t>5G: Making networks slower</a:t>
            </a:r>
            <a:br>
              <a:rPr lang="en-US" dirty="0"/>
            </a:br>
            <a:r>
              <a:rPr lang="en-US" dirty="0"/>
              <a:t>Non-traditional commercial wireless</a:t>
            </a:r>
          </a:p>
        </p:txBody>
      </p:sp>
      <p:sp>
        <p:nvSpPr>
          <p:cNvPr id="3" name="Subtitle 2">
            <a:extLst>
              <a:ext uri="{FF2B5EF4-FFF2-40B4-BE49-F238E27FC236}">
                <a16:creationId xmlns:a16="http://schemas.microsoft.com/office/drawing/2014/main" id="{1A0957A3-D761-F940-827D-36B959F3737B}"/>
              </a:ext>
            </a:extLst>
          </p:cNvPr>
          <p:cNvSpPr>
            <a:spLocks noGrp="1"/>
          </p:cNvSpPr>
          <p:nvPr>
            <p:ph type="subTitle" idx="1"/>
          </p:nvPr>
        </p:nvSpPr>
        <p:spPr/>
        <p:txBody>
          <a:bodyPr/>
          <a:lstStyle/>
          <a:p>
            <a:r>
              <a:rPr lang="en-US" dirty="0"/>
              <a:t>Henning Schulzrinne</a:t>
            </a:r>
          </a:p>
          <a:p>
            <a:r>
              <a:rPr lang="en-US" dirty="0"/>
              <a:t>Columbia University</a:t>
            </a:r>
          </a:p>
        </p:txBody>
      </p:sp>
      <p:sp>
        <p:nvSpPr>
          <p:cNvPr id="4" name="Footer Placeholder 3">
            <a:extLst>
              <a:ext uri="{FF2B5EF4-FFF2-40B4-BE49-F238E27FC236}">
                <a16:creationId xmlns:a16="http://schemas.microsoft.com/office/drawing/2014/main" id="{D56E1F67-51F2-714C-A4BB-549C9AA8B7D1}"/>
              </a:ext>
            </a:extLst>
          </p:cNvPr>
          <p:cNvSpPr>
            <a:spLocks noGrp="1"/>
          </p:cNvSpPr>
          <p:nvPr>
            <p:ph type="ftr" sz="quarter" idx="11"/>
          </p:nvPr>
        </p:nvSpPr>
        <p:spPr/>
        <p:txBody>
          <a:bodyPr/>
          <a:lstStyle/>
          <a:p>
            <a:r>
              <a:rPr lang="en-US"/>
              <a:t>Naval Studies Board - Feb. 15, 2019</a:t>
            </a:r>
          </a:p>
        </p:txBody>
      </p:sp>
    </p:spTree>
    <p:extLst>
      <p:ext uri="{BB962C8B-B14F-4D97-AF65-F5344CB8AC3E}">
        <p14:creationId xmlns:p14="http://schemas.microsoft.com/office/powerpoint/2010/main" val="3157986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AFC8EF-D885-E447-AAD1-AB1C8EE79BA2}"/>
              </a:ext>
            </a:extLst>
          </p:cNvPr>
          <p:cNvSpPr>
            <a:spLocks noGrp="1"/>
          </p:cNvSpPr>
          <p:nvPr>
            <p:ph type="sldNum" sz="quarter" idx="12"/>
          </p:nvPr>
        </p:nvSpPr>
        <p:spPr/>
        <p:txBody>
          <a:bodyPr/>
          <a:lstStyle/>
          <a:p>
            <a:fld id="{00000000-1234-1234-1234-123412341234}" type="slidenum">
              <a:rPr lang="en" smtClean="0"/>
              <a:pPr/>
              <a:t>10</a:t>
            </a:fld>
            <a:endParaRPr lang="en"/>
          </a:p>
        </p:txBody>
      </p:sp>
      <p:sp>
        <p:nvSpPr>
          <p:cNvPr id="3" name="Title 2">
            <a:extLst>
              <a:ext uri="{FF2B5EF4-FFF2-40B4-BE49-F238E27FC236}">
                <a16:creationId xmlns:a16="http://schemas.microsoft.com/office/drawing/2014/main" id="{3F31F442-524C-3245-AF97-E0F2C5431DEB}"/>
              </a:ext>
            </a:extLst>
          </p:cNvPr>
          <p:cNvSpPr>
            <a:spLocks noGrp="1"/>
          </p:cNvSpPr>
          <p:nvPr>
            <p:ph type="title"/>
          </p:nvPr>
        </p:nvSpPr>
        <p:spPr/>
        <p:txBody>
          <a:bodyPr/>
          <a:lstStyle/>
          <a:p>
            <a:r>
              <a:rPr lang="en-US" dirty="0"/>
              <a:t>Special case of IoT: Ultra-Reliable Low Latency Communication</a:t>
            </a:r>
          </a:p>
        </p:txBody>
      </p:sp>
      <p:pic>
        <p:nvPicPr>
          <p:cNvPr id="4" name="Picture 3">
            <a:extLst>
              <a:ext uri="{FF2B5EF4-FFF2-40B4-BE49-F238E27FC236}">
                <a16:creationId xmlns:a16="http://schemas.microsoft.com/office/drawing/2014/main" id="{D765416E-B82A-AC42-8C35-26C2714B4D09}"/>
              </a:ext>
            </a:extLst>
          </p:cNvPr>
          <p:cNvPicPr>
            <a:picLocks noChangeAspect="1"/>
          </p:cNvPicPr>
          <p:nvPr/>
        </p:nvPicPr>
        <p:blipFill>
          <a:blip r:embed="rId2"/>
          <a:stretch>
            <a:fillRect/>
          </a:stretch>
        </p:blipFill>
        <p:spPr>
          <a:xfrm rot="5400000">
            <a:off x="3369274" y="-1171260"/>
            <a:ext cx="5307833" cy="10236536"/>
          </a:xfrm>
          <a:prstGeom prst="rect">
            <a:avLst/>
          </a:prstGeom>
        </p:spPr>
      </p:pic>
      <p:sp>
        <p:nvSpPr>
          <p:cNvPr id="5" name="TextBox 4">
            <a:extLst>
              <a:ext uri="{FF2B5EF4-FFF2-40B4-BE49-F238E27FC236}">
                <a16:creationId xmlns:a16="http://schemas.microsoft.com/office/drawing/2014/main" id="{C7B8E1A3-905B-2A4B-819C-EB9B645406BB}"/>
              </a:ext>
            </a:extLst>
          </p:cNvPr>
          <p:cNvSpPr txBox="1"/>
          <p:nvPr/>
        </p:nvSpPr>
        <p:spPr>
          <a:xfrm>
            <a:off x="1" y="6578391"/>
            <a:ext cx="1398140" cy="235898"/>
          </a:xfrm>
          <a:prstGeom prst="rect">
            <a:avLst/>
          </a:prstGeom>
          <a:noFill/>
        </p:spPr>
        <p:txBody>
          <a:bodyPr wrap="none" rtlCol="0">
            <a:spAutoFit/>
          </a:bodyPr>
          <a:lstStyle/>
          <a:p>
            <a:r>
              <a:rPr lang="en-US" sz="933" dirty="0" err="1"/>
              <a:t>Rapeepat</a:t>
            </a:r>
            <a:r>
              <a:rPr lang="en-US" sz="933" dirty="0"/>
              <a:t> </a:t>
            </a:r>
            <a:r>
              <a:rPr lang="en-US" sz="933" dirty="0" err="1"/>
              <a:t>Ratasuk</a:t>
            </a:r>
            <a:r>
              <a:rPr lang="en-US" sz="933" dirty="0"/>
              <a:t>, Nokia</a:t>
            </a:r>
          </a:p>
        </p:txBody>
      </p:sp>
      <p:sp>
        <p:nvSpPr>
          <p:cNvPr id="6" name="TextBox 5">
            <a:extLst>
              <a:ext uri="{FF2B5EF4-FFF2-40B4-BE49-F238E27FC236}">
                <a16:creationId xmlns:a16="http://schemas.microsoft.com/office/drawing/2014/main" id="{B238F3D4-85E6-A648-8079-7C16DCF229B0}"/>
              </a:ext>
            </a:extLst>
          </p:cNvPr>
          <p:cNvSpPr txBox="1"/>
          <p:nvPr/>
        </p:nvSpPr>
        <p:spPr>
          <a:xfrm>
            <a:off x="354041" y="4742653"/>
            <a:ext cx="2088200" cy="830997"/>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2400" dirty="0"/>
              <a:t>NB-IOT (</a:t>
            </a:r>
            <a:r>
              <a:rPr lang="en-US" sz="2400" dirty="0" err="1"/>
              <a:t>Rel</a:t>
            </a:r>
            <a:r>
              <a:rPr lang="en-US" sz="2400" dirty="0"/>
              <a:t> 13)</a:t>
            </a:r>
          </a:p>
          <a:p>
            <a:r>
              <a:rPr lang="en-US" sz="2400" dirty="0"/>
              <a:t>LTE CAT1</a:t>
            </a:r>
          </a:p>
        </p:txBody>
      </p:sp>
    </p:spTree>
    <p:extLst>
      <p:ext uri="{BB962C8B-B14F-4D97-AF65-F5344CB8AC3E}">
        <p14:creationId xmlns:p14="http://schemas.microsoft.com/office/powerpoint/2010/main" val="1700755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4BB09C-F87B-D045-B39D-4E53349562DC}"/>
              </a:ext>
            </a:extLst>
          </p:cNvPr>
          <p:cNvSpPr>
            <a:spLocks noGrp="1"/>
          </p:cNvSpPr>
          <p:nvPr>
            <p:ph type="title"/>
          </p:nvPr>
        </p:nvSpPr>
        <p:spPr/>
        <p:txBody>
          <a:bodyPr/>
          <a:lstStyle/>
          <a:p>
            <a:r>
              <a:rPr lang="en-US" dirty="0"/>
              <a:t>Trading bandwidth – coverage - cost</a:t>
            </a:r>
          </a:p>
        </p:txBody>
      </p:sp>
      <p:pic>
        <p:nvPicPr>
          <p:cNvPr id="4" name="Picture 3">
            <a:extLst>
              <a:ext uri="{FF2B5EF4-FFF2-40B4-BE49-F238E27FC236}">
                <a16:creationId xmlns:a16="http://schemas.microsoft.com/office/drawing/2014/main" id="{5C6106AD-7447-CA4B-8BA7-361734B42628}"/>
              </a:ext>
            </a:extLst>
          </p:cNvPr>
          <p:cNvPicPr>
            <a:picLocks noChangeAspect="1"/>
          </p:cNvPicPr>
          <p:nvPr/>
        </p:nvPicPr>
        <p:blipFill>
          <a:blip r:embed="rId3"/>
          <a:stretch>
            <a:fillRect/>
          </a:stretch>
        </p:blipFill>
        <p:spPr>
          <a:xfrm>
            <a:off x="905933" y="1177819"/>
            <a:ext cx="8970819" cy="5341515"/>
          </a:xfrm>
          <a:prstGeom prst="rect">
            <a:avLst/>
          </a:prstGeom>
        </p:spPr>
      </p:pic>
      <p:sp>
        <p:nvSpPr>
          <p:cNvPr id="5" name="Footer Placeholder 4">
            <a:extLst>
              <a:ext uri="{FF2B5EF4-FFF2-40B4-BE49-F238E27FC236}">
                <a16:creationId xmlns:a16="http://schemas.microsoft.com/office/drawing/2014/main" id="{A7334F03-04D9-5B46-88F2-3F325B40FA37}"/>
              </a:ext>
            </a:extLst>
          </p:cNvPr>
          <p:cNvSpPr>
            <a:spLocks noGrp="1"/>
          </p:cNvSpPr>
          <p:nvPr>
            <p:ph type="ftr" sz="quarter" idx="11"/>
          </p:nvPr>
        </p:nvSpPr>
        <p:spPr/>
        <p:txBody>
          <a:bodyPr/>
          <a:lstStyle/>
          <a:p>
            <a:r>
              <a:rPr lang="en-US"/>
              <a:t>Naval Studies Board - Feb. 15, 2019</a:t>
            </a:r>
          </a:p>
        </p:txBody>
      </p:sp>
    </p:spTree>
    <p:extLst>
      <p:ext uri="{BB962C8B-B14F-4D97-AF65-F5344CB8AC3E}">
        <p14:creationId xmlns:p14="http://schemas.microsoft.com/office/powerpoint/2010/main" val="15522876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C56C83-C96F-CC4F-BEF2-145FAA32674E}"/>
              </a:ext>
            </a:extLst>
          </p:cNvPr>
          <p:cNvSpPr>
            <a:spLocks noGrp="1"/>
          </p:cNvSpPr>
          <p:nvPr>
            <p:ph type="title"/>
          </p:nvPr>
        </p:nvSpPr>
        <p:spPr/>
        <p:txBody>
          <a:bodyPr/>
          <a:lstStyle/>
          <a:p>
            <a:r>
              <a:rPr lang="en-US" dirty="0"/>
              <a:t>Cellular narrowband IoT</a:t>
            </a:r>
          </a:p>
        </p:txBody>
      </p:sp>
      <p:graphicFrame>
        <p:nvGraphicFramePr>
          <p:cNvPr id="5" name="Table 4">
            <a:extLst>
              <a:ext uri="{FF2B5EF4-FFF2-40B4-BE49-F238E27FC236}">
                <a16:creationId xmlns:a16="http://schemas.microsoft.com/office/drawing/2014/main" id="{C11FC704-58A6-D54F-AF83-E4924004C3D9}"/>
              </a:ext>
            </a:extLst>
          </p:cNvPr>
          <p:cNvGraphicFramePr>
            <a:graphicFrameLocks noGrp="1"/>
          </p:cNvGraphicFramePr>
          <p:nvPr>
            <p:extLst>
              <p:ext uri="{D42A27DB-BD31-4B8C-83A1-F6EECF244321}">
                <p14:modId xmlns:p14="http://schemas.microsoft.com/office/powerpoint/2010/main" val="2105710955"/>
              </p:ext>
            </p:extLst>
          </p:nvPr>
        </p:nvGraphicFramePr>
        <p:xfrm>
          <a:off x="152400" y="1182255"/>
          <a:ext cx="11887199" cy="5194794"/>
        </p:xfrm>
        <a:graphic>
          <a:graphicData uri="http://schemas.openxmlformats.org/drawingml/2006/table">
            <a:tbl>
              <a:tblPr firstRow="1" bandRow="1">
                <a:tableStyleId>{5C22544A-7EE6-4342-B048-85BDC9FD1C3A}</a:tableStyleId>
              </a:tblPr>
              <a:tblGrid>
                <a:gridCol w="1895890">
                  <a:extLst>
                    <a:ext uri="{9D8B030D-6E8A-4147-A177-3AD203B41FA5}">
                      <a16:colId xmlns:a16="http://schemas.microsoft.com/office/drawing/2014/main" val="3269273027"/>
                    </a:ext>
                  </a:extLst>
                </a:gridCol>
                <a:gridCol w="1371899">
                  <a:extLst>
                    <a:ext uri="{9D8B030D-6E8A-4147-A177-3AD203B41FA5}">
                      <a16:colId xmlns:a16="http://schemas.microsoft.com/office/drawing/2014/main" val="369316488"/>
                    </a:ext>
                  </a:extLst>
                </a:gridCol>
                <a:gridCol w="1704481">
                  <a:extLst>
                    <a:ext uri="{9D8B030D-6E8A-4147-A177-3AD203B41FA5}">
                      <a16:colId xmlns:a16="http://schemas.microsoft.com/office/drawing/2014/main" val="2697430095"/>
                    </a:ext>
                  </a:extLst>
                </a:gridCol>
                <a:gridCol w="2314215">
                  <a:extLst>
                    <a:ext uri="{9D8B030D-6E8A-4147-A177-3AD203B41FA5}">
                      <a16:colId xmlns:a16="http://schemas.microsoft.com/office/drawing/2014/main" val="1576734609"/>
                    </a:ext>
                  </a:extLst>
                </a:gridCol>
                <a:gridCol w="4600714">
                  <a:extLst>
                    <a:ext uri="{9D8B030D-6E8A-4147-A177-3AD203B41FA5}">
                      <a16:colId xmlns:a16="http://schemas.microsoft.com/office/drawing/2014/main" val="1250633441"/>
                    </a:ext>
                  </a:extLst>
                </a:gridCol>
              </a:tblGrid>
              <a:tr h="853440">
                <a:tc>
                  <a:txBody>
                    <a:bodyPr/>
                    <a:lstStyle/>
                    <a:p>
                      <a:endParaRPr lang="en-US" sz="2000" dirty="0"/>
                    </a:p>
                  </a:txBody>
                  <a:tcPr marL="121920" marR="121920" marT="60960" marB="60960"/>
                </a:tc>
                <a:tc>
                  <a:txBody>
                    <a:bodyPr/>
                    <a:lstStyle/>
                    <a:p>
                      <a:r>
                        <a:rPr lang="en-US" sz="2000" dirty="0"/>
                        <a:t>LTE Cat 1</a:t>
                      </a:r>
                    </a:p>
                  </a:txBody>
                  <a:tcPr marL="121920" marR="121920" marT="60960" marB="60960"/>
                </a:tc>
                <a:tc>
                  <a:txBody>
                    <a:bodyPr/>
                    <a:lstStyle/>
                    <a:p>
                      <a:r>
                        <a:rPr lang="en-US" sz="2000" dirty="0"/>
                        <a:t>LTE Cat 0</a:t>
                      </a:r>
                    </a:p>
                  </a:txBody>
                  <a:tcPr marL="121920" marR="121920" marT="60960" marB="60960"/>
                </a:tc>
                <a:tc>
                  <a:txBody>
                    <a:bodyPr/>
                    <a:lstStyle/>
                    <a:p>
                      <a:r>
                        <a:rPr lang="en-US" sz="2000" dirty="0"/>
                        <a:t>LTE Cat M1 (</a:t>
                      </a:r>
                      <a:r>
                        <a:rPr lang="en-US" sz="2000" dirty="0" err="1"/>
                        <a:t>eMTC</a:t>
                      </a:r>
                      <a:r>
                        <a:rPr lang="en-US" sz="2000" dirty="0"/>
                        <a:t>)</a:t>
                      </a:r>
                    </a:p>
                  </a:txBody>
                  <a:tcPr marL="121920" marR="121920" marT="60960" marB="60960"/>
                </a:tc>
                <a:tc>
                  <a:txBody>
                    <a:bodyPr/>
                    <a:lstStyle/>
                    <a:p>
                      <a:r>
                        <a:rPr lang="en-US" sz="2000" dirty="0"/>
                        <a:t>LTE Cat NB1</a:t>
                      </a:r>
                    </a:p>
                    <a:p>
                      <a:r>
                        <a:rPr lang="en-US" sz="2000" dirty="0"/>
                        <a:t>(NB-IoT)</a:t>
                      </a:r>
                    </a:p>
                  </a:txBody>
                  <a:tcPr marL="121920" marR="121920" marT="60960" marB="60960"/>
                </a:tc>
                <a:extLst>
                  <a:ext uri="{0D108BD9-81ED-4DB2-BD59-A6C34878D82A}">
                    <a16:rowId xmlns:a16="http://schemas.microsoft.com/office/drawing/2014/main" val="3666260174"/>
                  </a:ext>
                </a:extLst>
              </a:tr>
              <a:tr h="244367">
                <a:tc>
                  <a:txBody>
                    <a:bodyPr/>
                    <a:lstStyle/>
                    <a:p>
                      <a:r>
                        <a:rPr lang="en-US" sz="2000" dirty="0"/>
                        <a:t>3GPP Release</a:t>
                      </a:r>
                    </a:p>
                  </a:txBody>
                  <a:tcPr marL="121920" marR="121920" marT="60960" marB="60960"/>
                </a:tc>
                <a:tc>
                  <a:txBody>
                    <a:bodyPr/>
                    <a:lstStyle/>
                    <a:p>
                      <a:r>
                        <a:rPr lang="en-US" sz="2000" dirty="0"/>
                        <a:t>Release 8</a:t>
                      </a:r>
                    </a:p>
                  </a:txBody>
                  <a:tcPr marL="121920" marR="121920" marT="60960" marB="60960"/>
                </a:tc>
                <a:tc>
                  <a:txBody>
                    <a:bodyPr/>
                    <a:lstStyle/>
                    <a:p>
                      <a:r>
                        <a:rPr lang="en-US" sz="2000" dirty="0"/>
                        <a:t>Release 12</a:t>
                      </a:r>
                    </a:p>
                  </a:txBody>
                  <a:tcPr marL="121920" marR="121920" marT="60960" marB="60960"/>
                </a:tc>
                <a:tc>
                  <a:txBody>
                    <a:bodyPr/>
                    <a:lstStyle/>
                    <a:p>
                      <a:r>
                        <a:rPr lang="en-US" sz="2000" dirty="0"/>
                        <a:t>Release 13</a:t>
                      </a:r>
                    </a:p>
                  </a:txBody>
                  <a:tcPr marL="121920" marR="121920" marT="60960" marB="60960"/>
                </a:tc>
                <a:tc>
                  <a:txBody>
                    <a:bodyPr/>
                    <a:lstStyle/>
                    <a:p>
                      <a:r>
                        <a:rPr lang="en-US" sz="2000" dirty="0"/>
                        <a:t>Release 13</a:t>
                      </a:r>
                    </a:p>
                  </a:txBody>
                  <a:tcPr marL="121920" marR="121920" marT="60960" marB="60960"/>
                </a:tc>
                <a:extLst>
                  <a:ext uri="{0D108BD9-81ED-4DB2-BD59-A6C34878D82A}">
                    <a16:rowId xmlns:a16="http://schemas.microsoft.com/office/drawing/2014/main" val="882815681"/>
                  </a:ext>
                </a:extLst>
              </a:tr>
              <a:tr h="162032">
                <a:tc>
                  <a:txBody>
                    <a:bodyPr/>
                    <a:lstStyle/>
                    <a:p>
                      <a:r>
                        <a:rPr lang="en-US" sz="2000" dirty="0"/>
                        <a:t>Mobility</a:t>
                      </a:r>
                    </a:p>
                  </a:txBody>
                  <a:tcPr marL="121920" marR="121920" marT="60960" marB="60960"/>
                </a:tc>
                <a:tc>
                  <a:txBody>
                    <a:bodyPr/>
                    <a:lstStyle/>
                    <a:p>
                      <a:r>
                        <a:rPr lang="en-US" sz="2000" dirty="0"/>
                        <a:t>Full</a:t>
                      </a:r>
                    </a:p>
                  </a:txBody>
                  <a:tcPr marL="121920" marR="121920" marT="60960" marB="60960"/>
                </a:tc>
                <a:tc>
                  <a:txBody>
                    <a:bodyPr/>
                    <a:lstStyle/>
                    <a:p>
                      <a:r>
                        <a:rPr lang="en-US" sz="2000" dirty="0"/>
                        <a:t>Full</a:t>
                      </a:r>
                    </a:p>
                  </a:txBody>
                  <a:tcPr marL="121920" marR="121920" marT="60960" marB="60960"/>
                </a:tc>
                <a:tc>
                  <a:txBody>
                    <a:bodyPr/>
                    <a:lstStyle/>
                    <a:p>
                      <a:r>
                        <a:rPr lang="en-US" sz="2000" dirty="0"/>
                        <a:t>Full</a:t>
                      </a:r>
                    </a:p>
                  </a:txBody>
                  <a:tcPr marL="121920" marR="121920" marT="60960" marB="60960"/>
                </a:tc>
                <a:tc>
                  <a:txBody>
                    <a:bodyPr/>
                    <a:lstStyle/>
                    <a:p>
                      <a:r>
                        <a:rPr lang="en-US" sz="2000" dirty="0"/>
                        <a:t>Only idle mode reselection</a:t>
                      </a:r>
                    </a:p>
                  </a:txBody>
                  <a:tcPr marL="121920" marR="121920" marT="60960" marB="60960"/>
                </a:tc>
                <a:extLst>
                  <a:ext uri="{0D108BD9-81ED-4DB2-BD59-A6C34878D82A}">
                    <a16:rowId xmlns:a16="http://schemas.microsoft.com/office/drawing/2014/main" val="795737487"/>
                  </a:ext>
                </a:extLst>
              </a:tr>
              <a:tr h="234075">
                <a:tc>
                  <a:txBody>
                    <a:bodyPr/>
                    <a:lstStyle/>
                    <a:p>
                      <a:r>
                        <a:rPr lang="en-US" sz="2000" dirty="0"/>
                        <a:t>DL peak</a:t>
                      </a:r>
                    </a:p>
                  </a:txBody>
                  <a:tcPr marL="121920" marR="121920" marT="60960" marB="60960"/>
                </a:tc>
                <a:tc>
                  <a:txBody>
                    <a:bodyPr/>
                    <a:lstStyle/>
                    <a:p>
                      <a:r>
                        <a:rPr lang="en-US" sz="2000" dirty="0"/>
                        <a:t>10 Mb/s</a:t>
                      </a:r>
                    </a:p>
                  </a:txBody>
                  <a:tcPr marL="121920" marR="121920" marT="60960" marB="60960"/>
                </a:tc>
                <a:tc>
                  <a:txBody>
                    <a:bodyPr/>
                    <a:lstStyle/>
                    <a:p>
                      <a:r>
                        <a:rPr lang="en-US" sz="2000" dirty="0"/>
                        <a:t>1 Mb/s</a:t>
                      </a:r>
                    </a:p>
                  </a:txBody>
                  <a:tcPr marL="121920" marR="121920" marT="60960" marB="60960"/>
                </a:tc>
                <a:tc>
                  <a:txBody>
                    <a:bodyPr/>
                    <a:lstStyle/>
                    <a:p>
                      <a:r>
                        <a:rPr lang="en-US" sz="2000" dirty="0"/>
                        <a:t>1 Mb/s</a:t>
                      </a:r>
                    </a:p>
                  </a:txBody>
                  <a:tcPr marL="121920" marR="121920" marT="60960" marB="60960"/>
                </a:tc>
                <a:tc>
                  <a:txBody>
                    <a:bodyPr/>
                    <a:lstStyle/>
                    <a:p>
                      <a:r>
                        <a:rPr lang="en-US" sz="2000" dirty="0"/>
                        <a:t>50 kb/s</a:t>
                      </a:r>
                    </a:p>
                  </a:txBody>
                  <a:tcPr marL="121920" marR="121920" marT="60960" marB="60960"/>
                </a:tc>
                <a:extLst>
                  <a:ext uri="{0D108BD9-81ED-4DB2-BD59-A6C34878D82A}">
                    <a16:rowId xmlns:a16="http://schemas.microsoft.com/office/drawing/2014/main" val="1018520792"/>
                  </a:ext>
                </a:extLst>
              </a:tr>
              <a:tr h="436748">
                <a:tc>
                  <a:txBody>
                    <a:bodyPr/>
                    <a:lstStyle/>
                    <a:p>
                      <a:r>
                        <a:rPr lang="en-US" sz="2000" dirty="0"/>
                        <a:t>UL peak</a:t>
                      </a:r>
                    </a:p>
                  </a:txBody>
                  <a:tcPr marL="121920" marR="121920" marT="60960" marB="60960"/>
                </a:tc>
                <a:tc>
                  <a:txBody>
                    <a:bodyPr/>
                    <a:lstStyle/>
                    <a:p>
                      <a:r>
                        <a:rPr lang="en-US" sz="2000" dirty="0"/>
                        <a:t>5 Mb/s</a:t>
                      </a:r>
                    </a:p>
                  </a:txBody>
                  <a:tcPr marL="121920" marR="121920" marT="60960" marB="60960"/>
                </a:tc>
                <a:tc>
                  <a:txBody>
                    <a:bodyPr/>
                    <a:lstStyle/>
                    <a:p>
                      <a:r>
                        <a:rPr lang="en-US" sz="2000" dirty="0"/>
                        <a:t>5 Mb/s</a:t>
                      </a:r>
                    </a:p>
                  </a:txBody>
                  <a:tcPr marL="121920" marR="121920" marT="60960" marB="60960"/>
                </a:tc>
                <a:tc>
                  <a:txBody>
                    <a:bodyPr/>
                    <a:lstStyle/>
                    <a:p>
                      <a:r>
                        <a:rPr lang="en-US" sz="2000" dirty="0"/>
                        <a:t>375 kb/s (HD)</a:t>
                      </a:r>
                    </a:p>
                    <a:p>
                      <a:r>
                        <a:rPr lang="en-US" sz="2000" dirty="0"/>
                        <a:t>1 Mb/s</a:t>
                      </a:r>
                    </a:p>
                  </a:txBody>
                  <a:tcPr marL="121920" marR="121920" marT="60960" marB="60960"/>
                </a:tc>
                <a:tc>
                  <a:txBody>
                    <a:bodyPr/>
                    <a:lstStyle/>
                    <a:p>
                      <a:r>
                        <a:rPr lang="en-US" sz="2000" dirty="0"/>
                        <a:t>250 kb/s </a:t>
                      </a:r>
                      <a:r>
                        <a:rPr lang="en-US" sz="1400" dirty="0"/>
                        <a:t>(multi tone)</a:t>
                      </a:r>
                      <a:endParaRPr lang="en-US" sz="2000" dirty="0"/>
                    </a:p>
                    <a:p>
                      <a:r>
                        <a:rPr lang="en-US" sz="2000" dirty="0"/>
                        <a:t>20 kb/s </a:t>
                      </a:r>
                      <a:r>
                        <a:rPr lang="en-US" sz="1400" dirty="0"/>
                        <a:t>(single tone)</a:t>
                      </a:r>
                      <a:endParaRPr lang="en-US" sz="2000" dirty="0"/>
                    </a:p>
                  </a:txBody>
                  <a:tcPr marL="121920" marR="121920" marT="60960" marB="60960"/>
                </a:tc>
                <a:extLst>
                  <a:ext uri="{0D108BD9-81ED-4DB2-BD59-A6C34878D82A}">
                    <a16:rowId xmlns:a16="http://schemas.microsoft.com/office/drawing/2014/main" val="3689882954"/>
                  </a:ext>
                </a:extLst>
              </a:tr>
              <a:tr h="370246">
                <a:tc>
                  <a:txBody>
                    <a:bodyPr/>
                    <a:lstStyle/>
                    <a:p>
                      <a:r>
                        <a:rPr lang="en-US" sz="2000" dirty="0"/>
                        <a:t>Latency</a:t>
                      </a:r>
                    </a:p>
                  </a:txBody>
                  <a:tcPr marL="121920" marR="121920" marT="60960" marB="60960"/>
                </a:tc>
                <a:tc>
                  <a:txBody>
                    <a:bodyPr/>
                    <a:lstStyle/>
                    <a:p>
                      <a:r>
                        <a:rPr lang="en-US" sz="2000" dirty="0"/>
                        <a:t>50-100 </a:t>
                      </a:r>
                      <a:r>
                        <a:rPr lang="en-US" sz="2000" dirty="0" err="1"/>
                        <a:t>ms</a:t>
                      </a:r>
                      <a:endParaRPr lang="en-US" sz="2000" dirty="0"/>
                    </a:p>
                  </a:txBody>
                  <a:tcPr marL="121920" marR="121920" marT="60960" marB="60960"/>
                </a:tc>
                <a:tc>
                  <a:txBody>
                    <a:bodyPr/>
                    <a:lstStyle/>
                    <a:p>
                      <a:r>
                        <a:rPr lang="en-US" sz="2000" dirty="0"/>
                        <a:t>Not deployed</a:t>
                      </a:r>
                    </a:p>
                  </a:txBody>
                  <a:tcPr marL="121920" marR="121920" marT="60960" marB="60960"/>
                </a:tc>
                <a:tc>
                  <a:txBody>
                    <a:bodyPr/>
                    <a:lstStyle/>
                    <a:p>
                      <a:r>
                        <a:rPr lang="en-US" sz="2000" dirty="0"/>
                        <a:t>10-15 </a:t>
                      </a:r>
                      <a:r>
                        <a:rPr lang="en-US" sz="2000" dirty="0" err="1"/>
                        <a:t>ms</a:t>
                      </a:r>
                      <a:endParaRPr lang="en-US" sz="2000" dirty="0"/>
                    </a:p>
                  </a:txBody>
                  <a:tcPr marL="121920" marR="121920" marT="60960" marB="60960"/>
                </a:tc>
                <a:tc>
                  <a:txBody>
                    <a:bodyPr/>
                    <a:lstStyle/>
                    <a:p>
                      <a:r>
                        <a:rPr lang="en-US" sz="2000" dirty="0"/>
                        <a:t>1.6-10 s</a:t>
                      </a:r>
                    </a:p>
                  </a:txBody>
                  <a:tcPr marL="121920" marR="121920" marT="60960" marB="60960"/>
                </a:tc>
                <a:extLst>
                  <a:ext uri="{0D108BD9-81ED-4DB2-BD59-A6C34878D82A}">
                    <a16:rowId xmlns:a16="http://schemas.microsoft.com/office/drawing/2014/main" val="2925621284"/>
                  </a:ext>
                </a:extLst>
              </a:tr>
              <a:tr h="169157">
                <a:tc>
                  <a:txBody>
                    <a:bodyPr/>
                    <a:lstStyle/>
                    <a:p>
                      <a:r>
                        <a:rPr lang="en-US" sz="2000" dirty="0"/>
                        <a:t>Duplex mode</a:t>
                      </a:r>
                    </a:p>
                  </a:txBody>
                  <a:tcPr marL="121920" marR="121920" marT="60960" marB="60960"/>
                </a:tc>
                <a:tc>
                  <a:txBody>
                    <a:bodyPr/>
                    <a:lstStyle/>
                    <a:p>
                      <a:r>
                        <a:rPr lang="en-US" sz="2000" dirty="0"/>
                        <a:t>Full</a:t>
                      </a:r>
                    </a:p>
                  </a:txBody>
                  <a:tcPr marL="121920" marR="121920" marT="60960" marB="60960"/>
                </a:tc>
                <a:tc>
                  <a:txBody>
                    <a:bodyPr/>
                    <a:lstStyle/>
                    <a:p>
                      <a:r>
                        <a:rPr lang="en-US" sz="2000" dirty="0"/>
                        <a:t>Full &amp; half</a:t>
                      </a:r>
                    </a:p>
                  </a:txBody>
                  <a:tcPr marL="121920" marR="121920" marT="60960" marB="60960"/>
                </a:tc>
                <a:tc>
                  <a:txBody>
                    <a:bodyPr/>
                    <a:lstStyle/>
                    <a:p>
                      <a:r>
                        <a:rPr lang="en-US" sz="2000" dirty="0"/>
                        <a:t>Full &amp; half</a:t>
                      </a:r>
                    </a:p>
                  </a:txBody>
                  <a:tcPr marL="121920" marR="121920" marT="60960" marB="60960"/>
                </a:tc>
                <a:tc>
                  <a:txBody>
                    <a:bodyPr/>
                    <a:lstStyle/>
                    <a:p>
                      <a:r>
                        <a:rPr lang="en-US" sz="2000" dirty="0"/>
                        <a:t>Half</a:t>
                      </a:r>
                    </a:p>
                  </a:txBody>
                  <a:tcPr marL="121920" marR="121920" marT="60960" marB="60960"/>
                </a:tc>
                <a:extLst>
                  <a:ext uri="{0D108BD9-81ED-4DB2-BD59-A6C34878D82A}">
                    <a16:rowId xmlns:a16="http://schemas.microsoft.com/office/drawing/2014/main" val="285240408"/>
                  </a:ext>
                </a:extLst>
              </a:tr>
              <a:tr h="728089">
                <a:tc>
                  <a:txBody>
                    <a:bodyPr/>
                    <a:lstStyle/>
                    <a:p>
                      <a:r>
                        <a:rPr lang="en-US" sz="2000" dirty="0"/>
                        <a:t>Device receive bandwidth</a:t>
                      </a:r>
                    </a:p>
                  </a:txBody>
                  <a:tcPr marL="121920" marR="121920" marT="60960" marB="60960"/>
                </a:tc>
                <a:tc>
                  <a:txBody>
                    <a:bodyPr/>
                    <a:lstStyle/>
                    <a:p>
                      <a:r>
                        <a:rPr lang="en-US" sz="2000" dirty="0"/>
                        <a:t>1.4 – 20 MHz</a:t>
                      </a:r>
                    </a:p>
                  </a:txBody>
                  <a:tcPr marL="121920" marR="121920" marT="60960" marB="60960"/>
                </a:tc>
                <a:tc>
                  <a:txBody>
                    <a:bodyPr/>
                    <a:lstStyle/>
                    <a:p>
                      <a:r>
                        <a:rPr lang="en-US" sz="2000" dirty="0"/>
                        <a:t>1.4 – 20 MHz</a:t>
                      </a:r>
                    </a:p>
                  </a:txBody>
                  <a:tcPr marL="121920" marR="121920" marT="60960" marB="60960"/>
                </a:tc>
                <a:tc>
                  <a:txBody>
                    <a:bodyPr/>
                    <a:lstStyle/>
                    <a:p>
                      <a:r>
                        <a:rPr lang="en-US" sz="2000" dirty="0"/>
                        <a:t>375 kHz</a:t>
                      </a:r>
                    </a:p>
                    <a:p>
                      <a:r>
                        <a:rPr lang="en-US" sz="2000" dirty="0"/>
                        <a:t>1.4 MHz</a:t>
                      </a:r>
                    </a:p>
                  </a:txBody>
                  <a:tcPr marL="121920" marR="121920" marT="60960" marB="60960"/>
                </a:tc>
                <a:tc>
                  <a:txBody>
                    <a:bodyPr/>
                    <a:lstStyle/>
                    <a:p>
                      <a:r>
                        <a:rPr lang="en-US" sz="2000" dirty="0"/>
                        <a:t>180 kHz</a:t>
                      </a:r>
                    </a:p>
                  </a:txBody>
                  <a:tcPr marL="121920" marR="121920" marT="60960" marB="60960"/>
                </a:tc>
                <a:extLst>
                  <a:ext uri="{0D108BD9-81ED-4DB2-BD59-A6C34878D82A}">
                    <a16:rowId xmlns:a16="http://schemas.microsoft.com/office/drawing/2014/main" val="1415780430"/>
                  </a:ext>
                </a:extLst>
              </a:tr>
              <a:tr h="744714">
                <a:tc>
                  <a:txBody>
                    <a:bodyPr/>
                    <a:lstStyle/>
                    <a:p>
                      <a:r>
                        <a:rPr lang="en-US" sz="2000" dirty="0"/>
                        <a:t>MCL (path loss)</a:t>
                      </a:r>
                    </a:p>
                  </a:txBody>
                  <a:tcPr marL="121920" marR="121920" marT="60960" marB="60960"/>
                </a:tc>
                <a:tc>
                  <a:txBody>
                    <a:bodyPr/>
                    <a:lstStyle/>
                    <a:p>
                      <a:r>
                        <a:rPr lang="en-US" sz="2000" dirty="0"/>
                        <a:t>142 dB</a:t>
                      </a:r>
                    </a:p>
                  </a:txBody>
                  <a:tcPr marL="121920" marR="121920" marT="60960" marB="60960"/>
                </a:tc>
                <a:tc>
                  <a:txBody>
                    <a:bodyPr/>
                    <a:lstStyle/>
                    <a:p>
                      <a:r>
                        <a:rPr lang="en-US" sz="2000" dirty="0"/>
                        <a:t>142 dB</a:t>
                      </a:r>
                    </a:p>
                  </a:txBody>
                  <a:tcPr marL="121920" marR="121920" marT="60960" marB="60960"/>
                </a:tc>
                <a:tc>
                  <a:txBody>
                    <a:bodyPr/>
                    <a:lstStyle/>
                    <a:p>
                      <a:r>
                        <a:rPr lang="en-US" sz="2000" dirty="0"/>
                        <a:t>156 dB</a:t>
                      </a:r>
                    </a:p>
                    <a:p>
                      <a:r>
                        <a:rPr lang="en-US" sz="2000" dirty="0"/>
                        <a:t>164 dB (claimed)</a:t>
                      </a:r>
                    </a:p>
                  </a:txBody>
                  <a:tcPr marL="121920" marR="121920" marT="60960" marB="60960"/>
                </a:tc>
                <a:tc>
                  <a:txBody>
                    <a:bodyPr/>
                    <a:lstStyle/>
                    <a:p>
                      <a:r>
                        <a:rPr lang="en-US" sz="2000" dirty="0"/>
                        <a:t>164 dB (but)</a:t>
                      </a:r>
                    </a:p>
                  </a:txBody>
                  <a:tcPr marL="121920" marR="121920" marT="60960" marB="60960"/>
                </a:tc>
                <a:extLst>
                  <a:ext uri="{0D108BD9-81ED-4DB2-BD59-A6C34878D82A}">
                    <a16:rowId xmlns:a16="http://schemas.microsoft.com/office/drawing/2014/main" val="1366997176"/>
                  </a:ext>
                </a:extLst>
              </a:tr>
            </a:tbl>
          </a:graphicData>
        </a:graphic>
      </p:graphicFrame>
      <p:sp>
        <p:nvSpPr>
          <p:cNvPr id="2" name="Footer Placeholder 1">
            <a:extLst>
              <a:ext uri="{FF2B5EF4-FFF2-40B4-BE49-F238E27FC236}">
                <a16:creationId xmlns:a16="http://schemas.microsoft.com/office/drawing/2014/main" id="{EBA97BCB-0000-D34C-84DB-C04154C9D341}"/>
              </a:ext>
            </a:extLst>
          </p:cNvPr>
          <p:cNvSpPr>
            <a:spLocks noGrp="1"/>
          </p:cNvSpPr>
          <p:nvPr>
            <p:ph type="ftr" sz="quarter" idx="11"/>
          </p:nvPr>
        </p:nvSpPr>
        <p:spPr/>
        <p:txBody>
          <a:bodyPr/>
          <a:lstStyle/>
          <a:p>
            <a:r>
              <a:rPr lang="en-US"/>
              <a:t>Naval Studies Board - Feb. 15, 2019</a:t>
            </a:r>
          </a:p>
        </p:txBody>
      </p:sp>
    </p:spTree>
    <p:extLst>
      <p:ext uri="{BB962C8B-B14F-4D97-AF65-F5344CB8AC3E}">
        <p14:creationId xmlns:p14="http://schemas.microsoft.com/office/powerpoint/2010/main" val="3412166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E44A-825C-F344-AA8C-C1B4B56954EF}"/>
              </a:ext>
            </a:extLst>
          </p:cNvPr>
          <p:cNvSpPr>
            <a:spLocks noGrp="1"/>
          </p:cNvSpPr>
          <p:nvPr>
            <p:ph type="title"/>
          </p:nvPr>
        </p:nvSpPr>
        <p:spPr/>
        <p:txBody>
          <a:bodyPr/>
          <a:lstStyle/>
          <a:p>
            <a:r>
              <a:rPr lang="en-US" dirty="0"/>
              <a:t>Non-standard commercial options - examples</a:t>
            </a:r>
          </a:p>
        </p:txBody>
      </p:sp>
      <p:sp>
        <p:nvSpPr>
          <p:cNvPr id="3" name="Content Placeholder 2">
            <a:extLst>
              <a:ext uri="{FF2B5EF4-FFF2-40B4-BE49-F238E27FC236}">
                <a16:creationId xmlns:a16="http://schemas.microsoft.com/office/drawing/2014/main" id="{D5A2A27E-7D76-4044-A49E-51F09BD834DD}"/>
              </a:ext>
            </a:extLst>
          </p:cNvPr>
          <p:cNvSpPr>
            <a:spLocks noGrp="1"/>
          </p:cNvSpPr>
          <p:nvPr>
            <p:ph idx="1"/>
          </p:nvPr>
        </p:nvSpPr>
        <p:spPr>
          <a:xfrm>
            <a:off x="406400" y="1305407"/>
            <a:ext cx="11391515" cy="1437793"/>
          </a:xfrm>
        </p:spPr>
        <p:txBody>
          <a:bodyPr>
            <a:normAutofit fontScale="85000" lnSpcReduction="20000"/>
          </a:bodyPr>
          <a:lstStyle/>
          <a:p>
            <a:r>
              <a:rPr lang="en-US" dirty="0">
                <a:sym typeface="Wingdings" pitchFamily="2" charset="2"/>
              </a:rPr>
              <a:t>rural broadband deployment  </a:t>
            </a:r>
            <a:r>
              <a:rPr lang="en-US" dirty="0" err="1">
                <a:sym typeface="Wingdings" pitchFamily="2" charset="2"/>
              </a:rPr>
              <a:t>mmWave</a:t>
            </a:r>
            <a:r>
              <a:rPr lang="en-US" dirty="0">
                <a:sym typeface="Wingdings" pitchFamily="2" charset="2"/>
              </a:rPr>
              <a:t> backhaul</a:t>
            </a:r>
          </a:p>
          <a:p>
            <a:r>
              <a:rPr lang="en-US" dirty="0">
                <a:sym typeface="Wingdings" pitchFamily="2" charset="2"/>
              </a:rPr>
              <a:t>electric distribution networks  long-range VHF</a:t>
            </a:r>
          </a:p>
          <a:p>
            <a:r>
              <a:rPr lang="en-US" dirty="0">
                <a:sym typeface="Wingdings" pitchFamily="2" charset="2"/>
              </a:rPr>
              <a:t>performance (obviously) depends on antenna gain and placement</a:t>
            </a:r>
          </a:p>
          <a:p>
            <a:pPr lvl="1"/>
            <a:r>
              <a:rPr lang="en-US" dirty="0">
                <a:sym typeface="Wingdings" pitchFamily="2" charset="2"/>
              </a:rPr>
              <a:t>very few reliable comparisons of systems under similar or standardized conditions</a:t>
            </a:r>
            <a:endParaRPr lang="en-US" dirty="0"/>
          </a:p>
        </p:txBody>
      </p:sp>
      <p:sp>
        <p:nvSpPr>
          <p:cNvPr id="4" name="Footer Placeholder 3">
            <a:extLst>
              <a:ext uri="{FF2B5EF4-FFF2-40B4-BE49-F238E27FC236}">
                <a16:creationId xmlns:a16="http://schemas.microsoft.com/office/drawing/2014/main" id="{A512A318-0C02-AE47-9CCF-040366265BC0}"/>
              </a:ext>
            </a:extLst>
          </p:cNvPr>
          <p:cNvSpPr>
            <a:spLocks noGrp="1"/>
          </p:cNvSpPr>
          <p:nvPr>
            <p:ph type="ftr" sz="quarter" idx="11"/>
          </p:nvPr>
        </p:nvSpPr>
        <p:spPr/>
        <p:txBody>
          <a:bodyPr/>
          <a:lstStyle/>
          <a:p>
            <a:r>
              <a:rPr lang="en-US"/>
              <a:t>Naval Studies Board - Feb. 15, 2019</a:t>
            </a:r>
          </a:p>
        </p:txBody>
      </p:sp>
      <p:graphicFrame>
        <p:nvGraphicFramePr>
          <p:cNvPr id="5" name="Table 4">
            <a:extLst>
              <a:ext uri="{FF2B5EF4-FFF2-40B4-BE49-F238E27FC236}">
                <a16:creationId xmlns:a16="http://schemas.microsoft.com/office/drawing/2014/main" id="{7A8C4462-FDFF-2146-AAB9-49B64BE9F7D5}"/>
              </a:ext>
            </a:extLst>
          </p:cNvPr>
          <p:cNvGraphicFramePr>
            <a:graphicFrameLocks noGrp="1"/>
          </p:cNvGraphicFramePr>
          <p:nvPr>
            <p:extLst>
              <p:ext uri="{D42A27DB-BD31-4B8C-83A1-F6EECF244321}">
                <p14:modId xmlns:p14="http://schemas.microsoft.com/office/powerpoint/2010/main" val="3923308869"/>
              </p:ext>
            </p:extLst>
          </p:nvPr>
        </p:nvGraphicFramePr>
        <p:xfrm>
          <a:off x="406400" y="2896235"/>
          <a:ext cx="11088916" cy="3683000"/>
        </p:xfrm>
        <a:graphic>
          <a:graphicData uri="http://schemas.openxmlformats.org/drawingml/2006/table">
            <a:tbl>
              <a:tblPr firstRow="1" bandRow="1">
                <a:tableStyleId>{5C22544A-7EE6-4342-B048-85BDC9FD1C3A}</a:tableStyleId>
              </a:tblPr>
              <a:tblGrid>
                <a:gridCol w="2028042">
                  <a:extLst>
                    <a:ext uri="{9D8B030D-6E8A-4147-A177-3AD203B41FA5}">
                      <a16:colId xmlns:a16="http://schemas.microsoft.com/office/drawing/2014/main" val="718681997"/>
                    </a:ext>
                  </a:extLst>
                </a:gridCol>
                <a:gridCol w="1448789">
                  <a:extLst>
                    <a:ext uri="{9D8B030D-6E8A-4147-A177-3AD203B41FA5}">
                      <a16:colId xmlns:a16="http://schemas.microsoft.com/office/drawing/2014/main" val="1637649723"/>
                    </a:ext>
                  </a:extLst>
                </a:gridCol>
                <a:gridCol w="2375065">
                  <a:extLst>
                    <a:ext uri="{9D8B030D-6E8A-4147-A177-3AD203B41FA5}">
                      <a16:colId xmlns:a16="http://schemas.microsoft.com/office/drawing/2014/main" val="3205280773"/>
                    </a:ext>
                  </a:extLst>
                </a:gridCol>
                <a:gridCol w="5237020">
                  <a:extLst>
                    <a:ext uri="{9D8B030D-6E8A-4147-A177-3AD203B41FA5}">
                      <a16:colId xmlns:a16="http://schemas.microsoft.com/office/drawing/2014/main" val="2147053608"/>
                    </a:ext>
                  </a:extLst>
                </a:gridCol>
              </a:tblGrid>
              <a:tr h="370840">
                <a:tc>
                  <a:txBody>
                    <a:bodyPr/>
                    <a:lstStyle/>
                    <a:p>
                      <a:r>
                        <a:rPr lang="en-US" dirty="0"/>
                        <a:t>Technology</a:t>
                      </a:r>
                    </a:p>
                  </a:txBody>
                  <a:tcPr/>
                </a:tc>
                <a:tc>
                  <a:txBody>
                    <a:bodyPr/>
                    <a:lstStyle/>
                    <a:p>
                      <a:r>
                        <a:rPr lang="en-US" dirty="0"/>
                        <a:t>band</a:t>
                      </a:r>
                    </a:p>
                  </a:txBody>
                  <a:tcPr/>
                </a:tc>
                <a:tc>
                  <a:txBody>
                    <a:bodyPr/>
                    <a:lstStyle/>
                    <a:p>
                      <a:r>
                        <a:rPr lang="en-US" dirty="0"/>
                        <a:t>bandwidth</a:t>
                      </a:r>
                    </a:p>
                  </a:txBody>
                  <a:tcPr/>
                </a:tc>
                <a:tc>
                  <a:txBody>
                    <a:bodyPr/>
                    <a:lstStyle/>
                    <a:p>
                      <a:r>
                        <a:rPr lang="en-US" dirty="0"/>
                        <a:t>reach (estimate)</a:t>
                      </a:r>
                    </a:p>
                  </a:txBody>
                  <a:tcPr/>
                </a:tc>
                <a:extLst>
                  <a:ext uri="{0D108BD9-81ED-4DB2-BD59-A6C34878D82A}">
                    <a16:rowId xmlns:a16="http://schemas.microsoft.com/office/drawing/2014/main" val="250923543"/>
                  </a:ext>
                </a:extLst>
              </a:tr>
              <a:tr h="370840">
                <a:tc>
                  <a:txBody>
                    <a:bodyPr/>
                    <a:lstStyle/>
                    <a:p>
                      <a:r>
                        <a:rPr lang="en-US" dirty="0" err="1"/>
                        <a:t>LoRa</a:t>
                      </a:r>
                      <a:endParaRPr lang="en-US" dirty="0"/>
                    </a:p>
                  </a:txBody>
                  <a:tcPr/>
                </a:tc>
                <a:tc>
                  <a:txBody>
                    <a:bodyPr/>
                    <a:lstStyle/>
                    <a:p>
                      <a:r>
                        <a:rPr lang="en-US" dirty="0"/>
                        <a:t>902-928 MHz UL</a:t>
                      </a:r>
                    </a:p>
                  </a:txBody>
                  <a:tcPr/>
                </a:tc>
                <a:tc>
                  <a:txBody>
                    <a:bodyPr/>
                    <a:lstStyle/>
                    <a:p>
                      <a:r>
                        <a:rPr lang="en-US" dirty="0"/>
                        <a:t>0.3 – 27 kb/s</a:t>
                      </a:r>
                    </a:p>
                  </a:txBody>
                  <a:tcPr/>
                </a:tc>
                <a:tc>
                  <a:txBody>
                    <a:bodyPr/>
                    <a:lstStyle/>
                    <a:p>
                      <a:r>
                        <a:rPr lang="en-US" dirty="0"/>
                        <a:t>2-3 km urban, 5-7 km rural</a:t>
                      </a:r>
                    </a:p>
                  </a:txBody>
                  <a:tcPr/>
                </a:tc>
                <a:extLst>
                  <a:ext uri="{0D108BD9-81ED-4DB2-BD59-A6C34878D82A}">
                    <a16:rowId xmlns:a16="http://schemas.microsoft.com/office/drawing/2014/main" val="2620659883"/>
                  </a:ext>
                </a:extLst>
              </a:tr>
              <a:tr h="370840">
                <a:tc>
                  <a:txBody>
                    <a:bodyPr/>
                    <a:lstStyle/>
                    <a:p>
                      <a:r>
                        <a:rPr lang="en-US" dirty="0"/>
                        <a:t>VHF MIMO</a:t>
                      </a:r>
                    </a:p>
                  </a:txBody>
                  <a:tcPr/>
                </a:tc>
                <a:tc>
                  <a:txBody>
                    <a:bodyPr/>
                    <a:lstStyle/>
                    <a:p>
                      <a:r>
                        <a:rPr lang="en-US" dirty="0"/>
                        <a:t>136-174 MHz,</a:t>
                      </a:r>
                    </a:p>
                    <a:p>
                      <a:r>
                        <a:rPr lang="en-US" dirty="0"/>
                        <a:t>400-470 MHz</a:t>
                      </a:r>
                    </a:p>
                    <a:p>
                      <a:r>
                        <a:rPr lang="en-US" dirty="0"/>
                        <a:t>806-960 MHz</a:t>
                      </a:r>
                    </a:p>
                  </a:txBody>
                  <a:tcPr/>
                </a:tc>
                <a:tc>
                  <a:txBody>
                    <a:bodyPr/>
                    <a:lstStyle/>
                    <a:p>
                      <a:r>
                        <a:rPr lang="en-US" dirty="0"/>
                        <a:t>&lt; 1.2 Mb/s @ 50 kHz</a:t>
                      </a:r>
                    </a:p>
                  </a:txBody>
                  <a:tcPr/>
                </a:tc>
                <a:tc>
                  <a:txBody>
                    <a:bodyPr/>
                    <a:lstStyle/>
                    <a:p>
                      <a:r>
                        <a:rPr lang="en-US" dirty="0"/>
                        <a:t>&lt; 100 km (LOS)</a:t>
                      </a:r>
                    </a:p>
                  </a:txBody>
                  <a:tcPr/>
                </a:tc>
                <a:extLst>
                  <a:ext uri="{0D108BD9-81ED-4DB2-BD59-A6C34878D82A}">
                    <a16:rowId xmlns:a16="http://schemas.microsoft.com/office/drawing/2014/main" val="2571393570"/>
                  </a:ext>
                </a:extLst>
              </a:tr>
              <a:tr h="370840">
                <a:tc>
                  <a:txBody>
                    <a:bodyPr/>
                    <a:lstStyle/>
                    <a:p>
                      <a:r>
                        <a:rPr lang="en-US" dirty="0"/>
                        <a:t>Carlson TVWS</a:t>
                      </a:r>
                    </a:p>
                  </a:txBody>
                  <a:tcPr/>
                </a:tc>
                <a:tc>
                  <a:txBody>
                    <a:bodyPr/>
                    <a:lstStyle/>
                    <a:p>
                      <a:r>
                        <a:rPr lang="en-US" dirty="0"/>
                        <a:t>600 MHz</a:t>
                      </a:r>
                    </a:p>
                  </a:txBody>
                  <a:tcPr/>
                </a:tc>
                <a:tc>
                  <a:txBody>
                    <a:bodyPr/>
                    <a:lstStyle/>
                    <a:p>
                      <a:r>
                        <a:rPr lang="en-US" dirty="0"/>
                        <a:t>&lt; 24 Mb/s</a:t>
                      </a:r>
                    </a:p>
                  </a:txBody>
                  <a:tcPr/>
                </a:tc>
                <a:tc>
                  <a:txBody>
                    <a:bodyPr/>
                    <a:lstStyle/>
                    <a:p>
                      <a:r>
                        <a:rPr lang="en-US" dirty="0"/>
                        <a:t>&lt; 40 km</a:t>
                      </a:r>
                    </a:p>
                  </a:txBody>
                  <a:tcPr/>
                </a:tc>
                <a:extLst>
                  <a:ext uri="{0D108BD9-81ED-4DB2-BD59-A6C34878D82A}">
                    <a16:rowId xmlns:a16="http://schemas.microsoft.com/office/drawing/2014/main" val="4054527111"/>
                  </a:ext>
                </a:extLst>
              </a:tr>
              <a:tr h="370840">
                <a:tc>
                  <a:txBody>
                    <a:bodyPr/>
                    <a:lstStyle/>
                    <a:p>
                      <a:r>
                        <a:rPr lang="en-US" dirty="0"/>
                        <a:t>MPU5 mesh</a:t>
                      </a:r>
                    </a:p>
                  </a:txBody>
                  <a:tcPr/>
                </a:tc>
                <a:tc>
                  <a:txBody>
                    <a:bodyPr/>
                    <a:lstStyle/>
                    <a:p>
                      <a:r>
                        <a:rPr lang="en-US" dirty="0"/>
                        <a:t>L, S, C bands</a:t>
                      </a:r>
                    </a:p>
                  </a:txBody>
                  <a:tcPr/>
                </a:tc>
                <a:tc>
                  <a:txBody>
                    <a:bodyPr/>
                    <a:lstStyle/>
                    <a:p>
                      <a:r>
                        <a:rPr lang="en-US" dirty="0"/>
                        <a:t>&lt; 100 Mb/s</a:t>
                      </a:r>
                    </a:p>
                  </a:txBody>
                  <a:tcPr/>
                </a:tc>
                <a:tc>
                  <a:txBody>
                    <a:bodyPr/>
                    <a:lstStyle/>
                    <a:p>
                      <a:r>
                        <a:rPr lang="en-US" dirty="0"/>
                        <a:t>&lt; 20 km (6 W)</a:t>
                      </a:r>
                    </a:p>
                  </a:txBody>
                  <a:tcPr/>
                </a:tc>
                <a:extLst>
                  <a:ext uri="{0D108BD9-81ED-4DB2-BD59-A6C34878D82A}">
                    <a16:rowId xmlns:a16="http://schemas.microsoft.com/office/drawing/2014/main" val="722002284"/>
                  </a:ext>
                </a:extLst>
              </a:tr>
              <a:tr h="370840">
                <a:tc>
                  <a:txBody>
                    <a:bodyPr/>
                    <a:lstStyle/>
                    <a:p>
                      <a:r>
                        <a:rPr lang="en-US" dirty="0"/>
                        <a:t>Ubiquiti RP-5AC</a:t>
                      </a:r>
                    </a:p>
                  </a:txBody>
                  <a:tcPr/>
                </a:tc>
                <a:tc>
                  <a:txBody>
                    <a:bodyPr/>
                    <a:lstStyle/>
                    <a:p>
                      <a:r>
                        <a:rPr lang="en-US" dirty="0"/>
                        <a:t>5 GHz</a:t>
                      </a:r>
                    </a:p>
                  </a:txBody>
                  <a:tcPr/>
                </a:tc>
                <a:tc>
                  <a:txBody>
                    <a:bodyPr/>
                    <a:lstStyle/>
                    <a:p>
                      <a:r>
                        <a:rPr lang="en-US" dirty="0"/>
                        <a:t>&lt; 500 Mb/s @ 80 MHz</a:t>
                      </a:r>
                    </a:p>
                  </a:txBody>
                  <a:tcPr/>
                </a:tc>
                <a:tc>
                  <a:txBody>
                    <a:bodyPr/>
                    <a:lstStyle/>
                    <a:p>
                      <a:r>
                        <a:rPr lang="en-US" dirty="0"/>
                        <a:t>&lt; 10 km</a:t>
                      </a:r>
                    </a:p>
                  </a:txBody>
                  <a:tcPr/>
                </a:tc>
                <a:extLst>
                  <a:ext uri="{0D108BD9-81ED-4DB2-BD59-A6C34878D82A}">
                    <a16:rowId xmlns:a16="http://schemas.microsoft.com/office/drawing/2014/main" val="2262500593"/>
                  </a:ext>
                </a:extLst>
              </a:tr>
              <a:tr h="370840">
                <a:tc>
                  <a:txBody>
                    <a:bodyPr/>
                    <a:lstStyle/>
                    <a:p>
                      <a:r>
                        <a:rPr lang="en-US" dirty="0" err="1"/>
                        <a:t>Siklu</a:t>
                      </a:r>
                      <a:r>
                        <a:rPr lang="en-US" dirty="0"/>
                        <a:t> </a:t>
                      </a:r>
                      <a:r>
                        <a:rPr lang="en-US" dirty="0" err="1"/>
                        <a:t>Etherhaul</a:t>
                      </a:r>
                      <a:endParaRPr lang="en-US" dirty="0"/>
                    </a:p>
                  </a:txBody>
                  <a:tcPr/>
                </a:tc>
                <a:tc>
                  <a:txBody>
                    <a:bodyPr/>
                    <a:lstStyle/>
                    <a:p>
                      <a:r>
                        <a:rPr lang="en-US" dirty="0"/>
                        <a:t>70-80 GHz</a:t>
                      </a:r>
                    </a:p>
                  </a:txBody>
                  <a:tcPr/>
                </a:tc>
                <a:tc>
                  <a:txBody>
                    <a:bodyPr/>
                    <a:lstStyle/>
                    <a:p>
                      <a:r>
                        <a:rPr lang="en-US" dirty="0"/>
                        <a:t>&lt; 10 Gb/s</a:t>
                      </a:r>
                    </a:p>
                  </a:txBody>
                  <a:tcPr/>
                </a:tc>
                <a:tc>
                  <a:txBody>
                    <a:bodyPr/>
                    <a:lstStyle/>
                    <a:p>
                      <a:r>
                        <a:rPr lang="en-US" dirty="0"/>
                        <a:t>&lt; 5 km</a:t>
                      </a:r>
                    </a:p>
                  </a:txBody>
                  <a:tcPr/>
                </a:tc>
                <a:extLst>
                  <a:ext uri="{0D108BD9-81ED-4DB2-BD59-A6C34878D82A}">
                    <a16:rowId xmlns:a16="http://schemas.microsoft.com/office/drawing/2014/main" val="2366655478"/>
                  </a:ext>
                </a:extLst>
              </a:tr>
            </a:tbl>
          </a:graphicData>
        </a:graphic>
      </p:graphicFrame>
    </p:spTree>
    <p:extLst>
      <p:ext uri="{BB962C8B-B14F-4D97-AF65-F5344CB8AC3E}">
        <p14:creationId xmlns:p14="http://schemas.microsoft.com/office/powerpoint/2010/main" val="907555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8291A80-CA86-EB4B-904D-733CE7B2A7DF}"/>
              </a:ext>
            </a:extLst>
          </p:cNvPr>
          <p:cNvSpPr>
            <a:spLocks noGrp="1"/>
          </p:cNvSpPr>
          <p:nvPr>
            <p:ph type="ftr" sz="quarter" idx="11"/>
          </p:nvPr>
        </p:nvSpPr>
        <p:spPr/>
        <p:txBody>
          <a:bodyPr/>
          <a:lstStyle/>
          <a:p>
            <a:r>
              <a:rPr lang="en-US"/>
              <a:t>Naval Studies Board - Feb. 15, 2019</a:t>
            </a:r>
          </a:p>
        </p:txBody>
      </p:sp>
      <p:sp>
        <p:nvSpPr>
          <p:cNvPr id="3" name="Title 2">
            <a:extLst>
              <a:ext uri="{FF2B5EF4-FFF2-40B4-BE49-F238E27FC236}">
                <a16:creationId xmlns:a16="http://schemas.microsoft.com/office/drawing/2014/main" id="{0806B328-C062-8F46-8070-2F8C2D245F05}"/>
              </a:ext>
            </a:extLst>
          </p:cNvPr>
          <p:cNvSpPr>
            <a:spLocks noGrp="1"/>
          </p:cNvSpPr>
          <p:nvPr>
            <p:ph type="title"/>
          </p:nvPr>
        </p:nvSpPr>
        <p:spPr/>
        <p:txBody>
          <a:bodyPr/>
          <a:lstStyle/>
          <a:p>
            <a:r>
              <a:rPr lang="en-US" dirty="0"/>
              <a:t>Tethered drones</a:t>
            </a:r>
          </a:p>
        </p:txBody>
      </p:sp>
      <p:pic>
        <p:nvPicPr>
          <p:cNvPr id="5" name="Picture 4">
            <a:extLst>
              <a:ext uri="{FF2B5EF4-FFF2-40B4-BE49-F238E27FC236}">
                <a16:creationId xmlns:a16="http://schemas.microsoft.com/office/drawing/2014/main" id="{9F08E00C-1B10-D646-B48F-A5DE4687B062}"/>
              </a:ext>
            </a:extLst>
          </p:cNvPr>
          <p:cNvPicPr>
            <a:picLocks noChangeAspect="1"/>
          </p:cNvPicPr>
          <p:nvPr/>
        </p:nvPicPr>
        <p:blipFill>
          <a:blip r:embed="rId3"/>
          <a:stretch>
            <a:fillRect/>
          </a:stretch>
        </p:blipFill>
        <p:spPr>
          <a:xfrm>
            <a:off x="3598223" y="1169150"/>
            <a:ext cx="5058889" cy="5136006"/>
          </a:xfrm>
          <a:prstGeom prst="rect">
            <a:avLst/>
          </a:prstGeom>
        </p:spPr>
      </p:pic>
      <p:sp>
        <p:nvSpPr>
          <p:cNvPr id="6" name="TextBox 5">
            <a:extLst>
              <a:ext uri="{FF2B5EF4-FFF2-40B4-BE49-F238E27FC236}">
                <a16:creationId xmlns:a16="http://schemas.microsoft.com/office/drawing/2014/main" id="{6F62C981-4457-B640-8138-A3DCB280B964}"/>
              </a:ext>
            </a:extLst>
          </p:cNvPr>
          <p:cNvSpPr txBox="1"/>
          <p:nvPr/>
        </p:nvSpPr>
        <p:spPr>
          <a:xfrm>
            <a:off x="8657112" y="2185060"/>
            <a:ext cx="1718612" cy="369332"/>
          </a:xfrm>
          <a:prstGeom prst="rect">
            <a:avLst/>
          </a:prstGeom>
          <a:noFill/>
        </p:spPr>
        <p:txBody>
          <a:bodyPr wrap="none" rtlCol="0">
            <a:spAutoFit/>
          </a:bodyPr>
          <a:lstStyle/>
          <a:p>
            <a:r>
              <a:rPr lang="en-US" dirty="0"/>
              <a:t>200 Mb/s tether</a:t>
            </a:r>
          </a:p>
        </p:txBody>
      </p:sp>
    </p:spTree>
    <p:extLst>
      <p:ext uri="{BB962C8B-B14F-4D97-AF65-F5344CB8AC3E}">
        <p14:creationId xmlns:p14="http://schemas.microsoft.com/office/powerpoint/2010/main" val="1733837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17EC4-5C38-1F46-A68F-3CF666914E7B}"/>
              </a:ext>
            </a:extLst>
          </p:cNvPr>
          <p:cNvSpPr>
            <a:spLocks noGrp="1"/>
          </p:cNvSpPr>
          <p:nvPr>
            <p:ph type="title"/>
          </p:nvPr>
        </p:nvSpPr>
        <p:spPr/>
        <p:txBody>
          <a:bodyPr/>
          <a:lstStyle/>
          <a:p>
            <a:r>
              <a:rPr lang="en-US" dirty="0"/>
              <a:t>Design principles &amp; lessons</a:t>
            </a:r>
          </a:p>
        </p:txBody>
      </p:sp>
      <p:sp>
        <p:nvSpPr>
          <p:cNvPr id="3" name="Content Placeholder 2">
            <a:extLst>
              <a:ext uri="{FF2B5EF4-FFF2-40B4-BE49-F238E27FC236}">
                <a16:creationId xmlns:a16="http://schemas.microsoft.com/office/drawing/2014/main" id="{44385C38-7FF9-E44D-9C9E-15D89663EE07}"/>
              </a:ext>
            </a:extLst>
          </p:cNvPr>
          <p:cNvSpPr>
            <a:spLocks noGrp="1"/>
          </p:cNvSpPr>
          <p:nvPr>
            <p:ph idx="1"/>
          </p:nvPr>
        </p:nvSpPr>
        <p:spPr/>
        <p:txBody>
          <a:bodyPr>
            <a:normAutofit fontScale="77500" lnSpcReduction="20000"/>
          </a:bodyPr>
          <a:lstStyle/>
          <a:p>
            <a:r>
              <a:rPr lang="en-US" dirty="0"/>
              <a:t>Keep applications independent of lower layers</a:t>
            </a:r>
          </a:p>
          <a:p>
            <a:pPr lvl="1"/>
            <a:r>
              <a:rPr lang="en-US" dirty="0"/>
              <a:t>in particular, PHY</a:t>
            </a:r>
          </a:p>
          <a:p>
            <a:pPr lvl="1"/>
            <a:r>
              <a:rPr lang="en-US" dirty="0"/>
              <a:t>= fundamental design principle of the Internet, even if 50 years old…</a:t>
            </a:r>
          </a:p>
          <a:p>
            <a:r>
              <a:rPr lang="en-US" dirty="0"/>
              <a:t>Allow island deployments that can merge to backbone when available</a:t>
            </a:r>
          </a:p>
          <a:p>
            <a:pPr lvl="1"/>
            <a:r>
              <a:rPr lang="en-US" dirty="0"/>
              <a:t>may only be intermittent – but information needs may also be less urgent</a:t>
            </a:r>
          </a:p>
          <a:p>
            <a:r>
              <a:rPr lang="en-US" dirty="0"/>
              <a:t>Simplify authorization</a:t>
            </a:r>
          </a:p>
          <a:p>
            <a:pPr lvl="1"/>
            <a:r>
              <a:rPr lang="en-US" dirty="0"/>
              <a:t>mediated trust (add nodes) rather than passwords</a:t>
            </a:r>
          </a:p>
          <a:p>
            <a:r>
              <a:rPr lang="en-US" dirty="0"/>
              <a:t>Require no specialized resources</a:t>
            </a:r>
          </a:p>
          <a:p>
            <a:pPr lvl="1"/>
            <a:r>
              <a:rPr lang="en-US" dirty="0"/>
              <a:t>no special spectrum licenses</a:t>
            </a:r>
          </a:p>
          <a:p>
            <a:pPr lvl="1"/>
            <a:r>
              <a:rPr lang="en-US" dirty="0"/>
              <a:t>no carrier technicians or vehicles</a:t>
            </a:r>
          </a:p>
          <a:p>
            <a:pPr lvl="1"/>
            <a:r>
              <a:rPr lang="en-US" dirty="0"/>
              <a:t>minimal training (IT technician level)</a:t>
            </a:r>
          </a:p>
          <a:p>
            <a:r>
              <a:rPr lang="en-US" dirty="0"/>
              <a:t>Network difficulties</a:t>
            </a:r>
          </a:p>
          <a:p>
            <a:pPr lvl="1"/>
            <a:r>
              <a:rPr lang="en-US" dirty="0"/>
              <a:t>VLAN support</a:t>
            </a:r>
          </a:p>
          <a:p>
            <a:pPr lvl="1"/>
            <a:r>
              <a:rPr lang="en-US" dirty="0"/>
              <a:t>QoS and admission control</a:t>
            </a:r>
          </a:p>
          <a:p>
            <a:pPr lvl="1"/>
            <a:r>
              <a:rPr lang="en-US" dirty="0"/>
              <a:t>external management support</a:t>
            </a:r>
          </a:p>
          <a:p>
            <a:pPr lvl="1"/>
            <a:r>
              <a:rPr lang="en-US" dirty="0"/>
              <a:t>packet header overhead (can do 2 kb/s VoIP codec </a:t>
            </a:r>
            <a:r>
              <a:rPr lang="en-US" dirty="0">
                <a:sym typeface="Wingdings" pitchFamily="2" charset="2"/>
              </a:rPr>
              <a:t> ROHC needed</a:t>
            </a:r>
            <a:r>
              <a:rPr lang="en-US" dirty="0"/>
              <a:t>)</a:t>
            </a:r>
          </a:p>
        </p:txBody>
      </p:sp>
      <p:sp>
        <p:nvSpPr>
          <p:cNvPr id="4" name="Footer Placeholder 3">
            <a:extLst>
              <a:ext uri="{FF2B5EF4-FFF2-40B4-BE49-F238E27FC236}">
                <a16:creationId xmlns:a16="http://schemas.microsoft.com/office/drawing/2014/main" id="{797992C0-B8BB-4542-8A90-5C228DAFFE8F}"/>
              </a:ext>
            </a:extLst>
          </p:cNvPr>
          <p:cNvSpPr>
            <a:spLocks noGrp="1"/>
          </p:cNvSpPr>
          <p:nvPr>
            <p:ph type="ftr" sz="quarter" idx="11"/>
          </p:nvPr>
        </p:nvSpPr>
        <p:spPr/>
        <p:txBody>
          <a:bodyPr/>
          <a:lstStyle/>
          <a:p>
            <a:r>
              <a:rPr lang="en-US"/>
              <a:t>Naval Studies Board - Feb. 15, 2019</a:t>
            </a:r>
          </a:p>
        </p:txBody>
      </p:sp>
    </p:spTree>
    <p:extLst>
      <p:ext uri="{BB962C8B-B14F-4D97-AF65-F5344CB8AC3E}">
        <p14:creationId xmlns:p14="http://schemas.microsoft.com/office/powerpoint/2010/main" val="11874624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914D0-F608-AD46-9907-AEA1EBB83AEB}"/>
              </a:ext>
            </a:extLst>
          </p:cNvPr>
          <p:cNvSpPr>
            <a:spLocks noGrp="1"/>
          </p:cNvSpPr>
          <p:nvPr>
            <p:ph type="title"/>
          </p:nvPr>
        </p:nvSpPr>
        <p:spPr/>
        <p:txBody>
          <a:bodyPr/>
          <a:lstStyle/>
          <a:p>
            <a:r>
              <a:rPr lang="en-US" dirty="0"/>
              <a:t>Need local computation</a:t>
            </a:r>
          </a:p>
        </p:txBody>
      </p:sp>
      <p:sp>
        <p:nvSpPr>
          <p:cNvPr id="3" name="Content Placeholder 2">
            <a:extLst>
              <a:ext uri="{FF2B5EF4-FFF2-40B4-BE49-F238E27FC236}">
                <a16:creationId xmlns:a16="http://schemas.microsoft.com/office/drawing/2014/main" id="{3CA2A4E2-528B-BE45-A636-5AB535AC43D5}"/>
              </a:ext>
            </a:extLst>
          </p:cNvPr>
          <p:cNvSpPr>
            <a:spLocks noGrp="1"/>
          </p:cNvSpPr>
          <p:nvPr>
            <p:ph idx="1"/>
          </p:nvPr>
        </p:nvSpPr>
        <p:spPr/>
        <p:txBody>
          <a:bodyPr/>
          <a:lstStyle/>
          <a:p>
            <a:r>
              <a:rPr lang="en-US" dirty="0"/>
              <a:t>Mobile devices don’t have the battery or continuity</a:t>
            </a:r>
          </a:p>
          <a:p>
            <a:r>
              <a:rPr lang="en-US" dirty="0"/>
              <a:t>Remote cloud is too unreliable</a:t>
            </a:r>
          </a:p>
          <a:p>
            <a:r>
              <a:rPr lang="en-US" dirty="0">
                <a:sym typeface="Wingdings" pitchFamily="2" charset="2"/>
              </a:rPr>
              <a:t> good application of fog computing</a:t>
            </a:r>
          </a:p>
          <a:p>
            <a:r>
              <a:rPr lang="en-US" dirty="0">
                <a:sym typeface="Wingdings" pitchFamily="2" charset="2"/>
              </a:rPr>
              <a:t>Applications:</a:t>
            </a:r>
          </a:p>
          <a:p>
            <a:pPr lvl="1"/>
            <a:r>
              <a:rPr lang="en-US" dirty="0">
                <a:sym typeface="Wingdings" pitchFamily="2" charset="2"/>
              </a:rPr>
              <a:t>local VoIP and text service</a:t>
            </a:r>
          </a:p>
          <a:p>
            <a:pPr lvl="1"/>
            <a:r>
              <a:rPr lang="en-US" dirty="0">
                <a:sym typeface="Wingdings" pitchFamily="2" charset="2"/>
              </a:rPr>
              <a:t>message store-and-forward</a:t>
            </a:r>
          </a:p>
          <a:p>
            <a:pPr lvl="1"/>
            <a:r>
              <a:rPr lang="en-US" dirty="0">
                <a:sym typeface="Wingdings" pitchFamily="2" charset="2"/>
              </a:rPr>
              <a:t>IoT data gathering and aggregation</a:t>
            </a:r>
          </a:p>
          <a:p>
            <a:pPr lvl="1"/>
            <a:r>
              <a:rPr lang="en-US" dirty="0">
                <a:sym typeface="Wingdings" pitchFamily="2" charset="2"/>
              </a:rPr>
              <a:t>local GIS system</a:t>
            </a:r>
          </a:p>
          <a:p>
            <a:pPr lvl="1"/>
            <a:r>
              <a:rPr lang="en-US" dirty="0">
                <a:sym typeface="Wingdings" pitchFamily="2" charset="2"/>
              </a:rPr>
              <a:t>video processing</a:t>
            </a:r>
          </a:p>
          <a:p>
            <a:pPr lvl="1"/>
            <a:r>
              <a:rPr lang="en-US" dirty="0">
                <a:sym typeface="Wingdings" pitchFamily="2" charset="2"/>
              </a:rPr>
              <a:t>higher-level data compression</a:t>
            </a:r>
          </a:p>
          <a:p>
            <a:pPr lvl="1"/>
            <a:r>
              <a:rPr lang="en-US" dirty="0">
                <a:sym typeface="Wingdings" pitchFamily="2" charset="2"/>
              </a:rPr>
              <a:t>informational and transactional resources for public (e.g., check-in)</a:t>
            </a:r>
          </a:p>
          <a:p>
            <a:pPr lvl="1"/>
            <a:endParaRPr lang="en-US" dirty="0">
              <a:sym typeface="Wingdings" pitchFamily="2" charset="2"/>
            </a:endParaRPr>
          </a:p>
          <a:p>
            <a:pPr lvl="1"/>
            <a:endParaRPr lang="en-US" dirty="0"/>
          </a:p>
        </p:txBody>
      </p:sp>
      <p:sp>
        <p:nvSpPr>
          <p:cNvPr id="4" name="Footer Placeholder 3">
            <a:extLst>
              <a:ext uri="{FF2B5EF4-FFF2-40B4-BE49-F238E27FC236}">
                <a16:creationId xmlns:a16="http://schemas.microsoft.com/office/drawing/2014/main" id="{24A05AA5-B38F-2345-A047-70A942B80CB8}"/>
              </a:ext>
            </a:extLst>
          </p:cNvPr>
          <p:cNvSpPr>
            <a:spLocks noGrp="1"/>
          </p:cNvSpPr>
          <p:nvPr>
            <p:ph type="ftr" sz="quarter" idx="11"/>
          </p:nvPr>
        </p:nvSpPr>
        <p:spPr/>
        <p:txBody>
          <a:bodyPr/>
          <a:lstStyle/>
          <a:p>
            <a:r>
              <a:rPr lang="en-US"/>
              <a:t>JHUAPL Workshop on 5G Technologies for Tactical and First Responder Networks</a:t>
            </a:r>
          </a:p>
        </p:txBody>
      </p:sp>
      <p:sp>
        <p:nvSpPr>
          <p:cNvPr id="5" name="Slide Number Placeholder 4">
            <a:extLst>
              <a:ext uri="{FF2B5EF4-FFF2-40B4-BE49-F238E27FC236}">
                <a16:creationId xmlns:a16="http://schemas.microsoft.com/office/drawing/2014/main" id="{618019F8-91B0-F346-912E-D161DAE767DC}"/>
              </a:ext>
            </a:extLst>
          </p:cNvPr>
          <p:cNvSpPr>
            <a:spLocks noGrp="1"/>
          </p:cNvSpPr>
          <p:nvPr>
            <p:ph type="sldNum" sz="quarter" idx="12"/>
          </p:nvPr>
        </p:nvSpPr>
        <p:spPr/>
        <p:txBody>
          <a:bodyPr/>
          <a:lstStyle/>
          <a:p>
            <a:fld id="{1774254D-7AA7-E24E-99AE-4DCABF16781B}" type="slidenum">
              <a:rPr lang="en-US" smtClean="0"/>
              <a:t>3</a:t>
            </a:fld>
            <a:endParaRPr lang="en-US"/>
          </a:p>
        </p:txBody>
      </p:sp>
    </p:spTree>
    <p:extLst>
      <p:ext uri="{BB962C8B-B14F-4D97-AF65-F5344CB8AC3E}">
        <p14:creationId xmlns:p14="http://schemas.microsoft.com/office/powerpoint/2010/main" val="1707390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1B11-4E00-FB44-BC01-BDB9BFC15D02}"/>
              </a:ext>
            </a:extLst>
          </p:cNvPr>
          <p:cNvSpPr>
            <a:spLocks noGrp="1"/>
          </p:cNvSpPr>
          <p:nvPr>
            <p:ph type="title"/>
          </p:nvPr>
        </p:nvSpPr>
        <p:spPr/>
        <p:txBody>
          <a:bodyPr/>
          <a:lstStyle/>
          <a:p>
            <a:r>
              <a:rPr lang="en-US" dirty="0"/>
              <a:t>Cell networks may not be available</a:t>
            </a:r>
          </a:p>
        </p:txBody>
      </p:sp>
      <p:sp>
        <p:nvSpPr>
          <p:cNvPr id="3" name="Content Placeholder 2">
            <a:extLst>
              <a:ext uri="{FF2B5EF4-FFF2-40B4-BE49-F238E27FC236}">
                <a16:creationId xmlns:a16="http://schemas.microsoft.com/office/drawing/2014/main" id="{214DA535-35E5-794F-90C7-8B55CC0D75B1}"/>
              </a:ext>
            </a:extLst>
          </p:cNvPr>
          <p:cNvSpPr>
            <a:spLocks noGrp="1"/>
          </p:cNvSpPr>
          <p:nvPr>
            <p:ph idx="1"/>
          </p:nvPr>
        </p:nvSpPr>
        <p:spPr>
          <a:xfrm>
            <a:off x="406401" y="1305407"/>
            <a:ext cx="5721268" cy="4871557"/>
          </a:xfrm>
        </p:spPr>
        <p:txBody>
          <a:bodyPr/>
          <a:lstStyle/>
          <a:p>
            <a:r>
              <a:rPr lang="en-US" dirty="0"/>
              <a:t>“She explained that in some cases even after service is restored, it quickly goes out again. New fiber cuts arise as recovery workers begin clearing roads and removing debris from residential properties, and as electric poles get replaced.</a:t>
            </a:r>
          </a:p>
          <a:p>
            <a:pPr lvl="1"/>
            <a:r>
              <a:rPr lang="en-US" dirty="0"/>
              <a:t>"Our fiber crews are working around the clock to make repairs," Schultz said Monday. "While they are making good progress, we are still experiencing new fiber cuts as soon as repairs are made."</a:t>
            </a:r>
          </a:p>
          <a:p>
            <a:endParaRPr lang="en-US" dirty="0"/>
          </a:p>
        </p:txBody>
      </p:sp>
      <p:sp>
        <p:nvSpPr>
          <p:cNvPr id="4" name="Footer Placeholder 3">
            <a:extLst>
              <a:ext uri="{FF2B5EF4-FFF2-40B4-BE49-F238E27FC236}">
                <a16:creationId xmlns:a16="http://schemas.microsoft.com/office/drawing/2014/main" id="{33312208-579F-2A46-9DBF-FA4795F052FE}"/>
              </a:ext>
            </a:extLst>
          </p:cNvPr>
          <p:cNvSpPr>
            <a:spLocks noGrp="1"/>
          </p:cNvSpPr>
          <p:nvPr>
            <p:ph type="ftr" sz="quarter" idx="11"/>
          </p:nvPr>
        </p:nvSpPr>
        <p:spPr/>
        <p:txBody>
          <a:bodyPr/>
          <a:lstStyle/>
          <a:p>
            <a:r>
              <a:rPr lang="en-US"/>
              <a:t>Naval Studies Board - Feb. 15, 2019</a:t>
            </a:r>
          </a:p>
        </p:txBody>
      </p:sp>
      <p:pic>
        <p:nvPicPr>
          <p:cNvPr id="7" name="Picture 6">
            <a:extLst>
              <a:ext uri="{FF2B5EF4-FFF2-40B4-BE49-F238E27FC236}">
                <a16:creationId xmlns:a16="http://schemas.microsoft.com/office/drawing/2014/main" id="{DDF69E1C-5962-704B-9AFE-F5BE68195ED6}"/>
              </a:ext>
            </a:extLst>
          </p:cNvPr>
          <p:cNvPicPr>
            <a:picLocks noChangeAspect="1"/>
          </p:cNvPicPr>
          <p:nvPr/>
        </p:nvPicPr>
        <p:blipFill>
          <a:blip r:embed="rId3"/>
          <a:stretch>
            <a:fillRect/>
          </a:stretch>
        </p:blipFill>
        <p:spPr>
          <a:xfrm>
            <a:off x="6422616" y="1328354"/>
            <a:ext cx="5769384" cy="4408771"/>
          </a:xfrm>
          <a:prstGeom prst="rect">
            <a:avLst/>
          </a:prstGeom>
        </p:spPr>
      </p:pic>
    </p:spTree>
    <p:extLst>
      <p:ext uri="{BB962C8B-B14F-4D97-AF65-F5344CB8AC3E}">
        <p14:creationId xmlns:p14="http://schemas.microsoft.com/office/powerpoint/2010/main" val="4153099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2F68-FD26-8C47-AB32-7CB513F57F58}"/>
              </a:ext>
            </a:extLst>
          </p:cNvPr>
          <p:cNvSpPr>
            <a:spLocks noGrp="1"/>
          </p:cNvSpPr>
          <p:nvPr>
            <p:ph type="title"/>
          </p:nvPr>
        </p:nvSpPr>
        <p:spPr/>
        <p:txBody>
          <a:bodyPr/>
          <a:lstStyle/>
          <a:p>
            <a:r>
              <a:rPr lang="en-US" dirty="0"/>
              <a:t>”Whatever it takes” communication</a:t>
            </a:r>
          </a:p>
        </p:txBody>
      </p:sp>
      <p:pic>
        <p:nvPicPr>
          <p:cNvPr id="4" name="Picture 3">
            <a:extLst>
              <a:ext uri="{FF2B5EF4-FFF2-40B4-BE49-F238E27FC236}">
                <a16:creationId xmlns:a16="http://schemas.microsoft.com/office/drawing/2014/main" id="{75E0FF27-ED87-7641-AD89-2A27CD6111A7}"/>
              </a:ext>
            </a:extLst>
          </p:cNvPr>
          <p:cNvPicPr>
            <a:picLocks noChangeAspect="1"/>
          </p:cNvPicPr>
          <p:nvPr/>
        </p:nvPicPr>
        <p:blipFill>
          <a:blip r:embed="rId3"/>
          <a:stretch>
            <a:fillRect/>
          </a:stretch>
        </p:blipFill>
        <p:spPr>
          <a:xfrm>
            <a:off x="1039646" y="2192839"/>
            <a:ext cx="2794000" cy="825500"/>
          </a:xfrm>
          <a:prstGeom prst="rect">
            <a:avLst/>
          </a:prstGeom>
        </p:spPr>
      </p:pic>
      <p:pic>
        <p:nvPicPr>
          <p:cNvPr id="6" name="Picture 5">
            <a:extLst>
              <a:ext uri="{FF2B5EF4-FFF2-40B4-BE49-F238E27FC236}">
                <a16:creationId xmlns:a16="http://schemas.microsoft.com/office/drawing/2014/main" id="{B0214619-A391-AC4F-BCCC-CCCE180A7DC0}"/>
              </a:ext>
            </a:extLst>
          </p:cNvPr>
          <p:cNvPicPr>
            <a:picLocks noChangeAspect="1"/>
          </p:cNvPicPr>
          <p:nvPr/>
        </p:nvPicPr>
        <p:blipFill>
          <a:blip r:embed="rId4"/>
          <a:stretch>
            <a:fillRect/>
          </a:stretch>
        </p:blipFill>
        <p:spPr>
          <a:xfrm>
            <a:off x="5372740" y="1540058"/>
            <a:ext cx="1446520" cy="2045335"/>
          </a:xfrm>
          <a:prstGeom prst="rect">
            <a:avLst/>
          </a:prstGeom>
        </p:spPr>
      </p:pic>
      <p:pic>
        <p:nvPicPr>
          <p:cNvPr id="9" name="Picture 8">
            <a:extLst>
              <a:ext uri="{FF2B5EF4-FFF2-40B4-BE49-F238E27FC236}">
                <a16:creationId xmlns:a16="http://schemas.microsoft.com/office/drawing/2014/main" id="{57654BB2-9D57-7749-BEE6-11071B3F7A13}"/>
              </a:ext>
            </a:extLst>
          </p:cNvPr>
          <p:cNvPicPr>
            <a:picLocks noChangeAspect="1"/>
          </p:cNvPicPr>
          <p:nvPr/>
        </p:nvPicPr>
        <p:blipFill>
          <a:blip r:embed="rId5"/>
          <a:stretch>
            <a:fillRect/>
          </a:stretch>
        </p:blipFill>
        <p:spPr>
          <a:xfrm>
            <a:off x="8372642" y="1905813"/>
            <a:ext cx="2196683" cy="1464455"/>
          </a:xfrm>
          <a:prstGeom prst="rect">
            <a:avLst/>
          </a:prstGeom>
        </p:spPr>
      </p:pic>
      <p:pic>
        <p:nvPicPr>
          <p:cNvPr id="11" name="Picture 10">
            <a:extLst>
              <a:ext uri="{FF2B5EF4-FFF2-40B4-BE49-F238E27FC236}">
                <a16:creationId xmlns:a16="http://schemas.microsoft.com/office/drawing/2014/main" id="{C7ED69B2-2436-CB47-8E30-A04879A06079}"/>
              </a:ext>
            </a:extLst>
          </p:cNvPr>
          <p:cNvPicPr>
            <a:picLocks noChangeAspect="1"/>
          </p:cNvPicPr>
          <p:nvPr/>
        </p:nvPicPr>
        <p:blipFill>
          <a:blip r:embed="rId6"/>
          <a:stretch>
            <a:fillRect/>
          </a:stretch>
        </p:blipFill>
        <p:spPr>
          <a:xfrm>
            <a:off x="8852748" y="4317547"/>
            <a:ext cx="1401577" cy="1092534"/>
          </a:xfrm>
          <a:prstGeom prst="rect">
            <a:avLst/>
          </a:prstGeom>
        </p:spPr>
      </p:pic>
      <p:pic>
        <p:nvPicPr>
          <p:cNvPr id="12" name="Picture 11">
            <a:extLst>
              <a:ext uri="{FF2B5EF4-FFF2-40B4-BE49-F238E27FC236}">
                <a16:creationId xmlns:a16="http://schemas.microsoft.com/office/drawing/2014/main" id="{57ABFE0C-4F3B-9E42-9705-ED2791C940D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15624" y="3315030"/>
            <a:ext cx="884907" cy="658395"/>
          </a:xfrm>
          <a:prstGeom prst="rect">
            <a:avLst/>
          </a:prstGeom>
        </p:spPr>
      </p:pic>
      <p:pic>
        <p:nvPicPr>
          <p:cNvPr id="14" name="Picture 13">
            <a:extLst>
              <a:ext uri="{FF2B5EF4-FFF2-40B4-BE49-F238E27FC236}">
                <a16:creationId xmlns:a16="http://schemas.microsoft.com/office/drawing/2014/main" id="{D7BE8576-6F32-7A49-9DA8-72060ED9BB0E}"/>
              </a:ext>
            </a:extLst>
          </p:cNvPr>
          <p:cNvPicPr>
            <a:picLocks noChangeAspect="1"/>
          </p:cNvPicPr>
          <p:nvPr/>
        </p:nvPicPr>
        <p:blipFill>
          <a:blip r:embed="rId8"/>
          <a:stretch>
            <a:fillRect/>
          </a:stretch>
        </p:blipFill>
        <p:spPr>
          <a:xfrm>
            <a:off x="5056334" y="4165877"/>
            <a:ext cx="2079331" cy="2087715"/>
          </a:xfrm>
          <a:prstGeom prst="rect">
            <a:avLst/>
          </a:prstGeom>
        </p:spPr>
      </p:pic>
      <p:sp>
        <p:nvSpPr>
          <p:cNvPr id="15" name="TextBox 14">
            <a:extLst>
              <a:ext uri="{FF2B5EF4-FFF2-40B4-BE49-F238E27FC236}">
                <a16:creationId xmlns:a16="http://schemas.microsoft.com/office/drawing/2014/main" id="{F7E13572-6740-B048-AA54-8DDF800561BB}"/>
              </a:ext>
            </a:extLst>
          </p:cNvPr>
          <p:cNvSpPr txBox="1"/>
          <p:nvPr/>
        </p:nvSpPr>
        <p:spPr>
          <a:xfrm>
            <a:off x="9320941" y="3400727"/>
            <a:ext cx="465192" cy="769441"/>
          </a:xfrm>
          <a:prstGeom prst="rect">
            <a:avLst/>
          </a:prstGeom>
          <a:noFill/>
        </p:spPr>
        <p:txBody>
          <a:bodyPr wrap="none" rtlCol="0">
            <a:spAutoFit/>
          </a:bodyPr>
          <a:lstStyle/>
          <a:p>
            <a:pPr algn="ctr"/>
            <a:r>
              <a:rPr lang="en-US" sz="4400" dirty="0"/>
              <a:t>+</a:t>
            </a:r>
          </a:p>
        </p:txBody>
      </p:sp>
      <p:sp>
        <p:nvSpPr>
          <p:cNvPr id="3" name="Footer Placeholder 2">
            <a:extLst>
              <a:ext uri="{FF2B5EF4-FFF2-40B4-BE49-F238E27FC236}">
                <a16:creationId xmlns:a16="http://schemas.microsoft.com/office/drawing/2014/main" id="{27D787C8-EFA5-B845-8E57-E02294B88FF0}"/>
              </a:ext>
            </a:extLst>
          </p:cNvPr>
          <p:cNvSpPr>
            <a:spLocks noGrp="1"/>
          </p:cNvSpPr>
          <p:nvPr>
            <p:ph type="ftr" sz="quarter" idx="11"/>
          </p:nvPr>
        </p:nvSpPr>
        <p:spPr/>
        <p:txBody>
          <a:bodyPr/>
          <a:lstStyle/>
          <a:p>
            <a:r>
              <a:rPr lang="en-US"/>
              <a:t>Naval Studies Board - Feb. 15, 2019</a:t>
            </a:r>
          </a:p>
        </p:txBody>
      </p:sp>
      <p:sp>
        <p:nvSpPr>
          <p:cNvPr id="7" name="TextBox 6">
            <a:extLst>
              <a:ext uri="{FF2B5EF4-FFF2-40B4-BE49-F238E27FC236}">
                <a16:creationId xmlns:a16="http://schemas.microsoft.com/office/drawing/2014/main" id="{3F37CF57-8128-224E-89B0-2836D03B89C4}"/>
              </a:ext>
            </a:extLst>
          </p:cNvPr>
          <p:cNvSpPr txBox="1"/>
          <p:nvPr/>
        </p:nvSpPr>
        <p:spPr>
          <a:xfrm>
            <a:off x="9786133" y="3874526"/>
            <a:ext cx="1440459" cy="646331"/>
          </a:xfrm>
          <a:prstGeom prst="rect">
            <a:avLst/>
          </a:prstGeom>
          <a:noFill/>
        </p:spPr>
        <p:txBody>
          <a:bodyPr wrap="none" rtlCol="0">
            <a:spAutoFit/>
          </a:bodyPr>
          <a:lstStyle/>
          <a:p>
            <a:r>
              <a:rPr lang="en-US" dirty="0"/>
              <a:t>opportunistic</a:t>
            </a:r>
          </a:p>
          <a:p>
            <a:r>
              <a:rPr lang="en-US" dirty="0"/>
              <a:t>networks</a:t>
            </a:r>
          </a:p>
        </p:txBody>
      </p:sp>
    </p:spTree>
    <p:extLst>
      <p:ext uri="{BB962C8B-B14F-4D97-AF65-F5344CB8AC3E}">
        <p14:creationId xmlns:p14="http://schemas.microsoft.com/office/powerpoint/2010/main" val="243597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E231F9-0969-9C40-A216-E24F9358D79C}"/>
              </a:ext>
            </a:extLst>
          </p:cNvPr>
          <p:cNvSpPr>
            <a:spLocks noGrp="1"/>
          </p:cNvSpPr>
          <p:nvPr>
            <p:ph type="ftr" sz="quarter" idx="11"/>
          </p:nvPr>
        </p:nvSpPr>
        <p:spPr/>
        <p:txBody>
          <a:bodyPr/>
          <a:lstStyle/>
          <a:p>
            <a:r>
              <a:rPr lang="en-US"/>
              <a:t>Naval Studies Board - Feb. 15, 2019</a:t>
            </a:r>
          </a:p>
        </p:txBody>
      </p:sp>
      <p:sp>
        <p:nvSpPr>
          <p:cNvPr id="3" name="Title 2">
            <a:extLst>
              <a:ext uri="{FF2B5EF4-FFF2-40B4-BE49-F238E27FC236}">
                <a16:creationId xmlns:a16="http://schemas.microsoft.com/office/drawing/2014/main" id="{FF5E3CD9-676E-754E-BE28-1921479B72C1}"/>
              </a:ext>
            </a:extLst>
          </p:cNvPr>
          <p:cNvSpPr>
            <a:spLocks noGrp="1"/>
          </p:cNvSpPr>
          <p:nvPr>
            <p:ph type="title"/>
          </p:nvPr>
        </p:nvSpPr>
        <p:spPr/>
        <p:txBody>
          <a:bodyPr/>
          <a:lstStyle/>
          <a:p>
            <a:r>
              <a:rPr lang="en-US" dirty="0"/>
              <a:t>DARPA RADICS</a:t>
            </a:r>
          </a:p>
        </p:txBody>
      </p:sp>
      <p:pic>
        <p:nvPicPr>
          <p:cNvPr id="4" name="Picture 3">
            <a:extLst>
              <a:ext uri="{FF2B5EF4-FFF2-40B4-BE49-F238E27FC236}">
                <a16:creationId xmlns:a16="http://schemas.microsoft.com/office/drawing/2014/main" id="{3E0E8F7E-8A7F-284F-9490-374EB6930A02}"/>
              </a:ext>
            </a:extLst>
          </p:cNvPr>
          <p:cNvPicPr>
            <a:picLocks noChangeAspect="1"/>
          </p:cNvPicPr>
          <p:nvPr/>
        </p:nvPicPr>
        <p:blipFill>
          <a:blip r:embed="rId2"/>
          <a:stretch>
            <a:fillRect/>
          </a:stretch>
        </p:blipFill>
        <p:spPr>
          <a:xfrm>
            <a:off x="477375" y="1211257"/>
            <a:ext cx="8274739" cy="5646743"/>
          </a:xfrm>
          <a:prstGeom prst="rect">
            <a:avLst/>
          </a:prstGeom>
        </p:spPr>
      </p:pic>
      <p:pic>
        <p:nvPicPr>
          <p:cNvPr id="6" name="Picture 5">
            <a:extLst>
              <a:ext uri="{FF2B5EF4-FFF2-40B4-BE49-F238E27FC236}">
                <a16:creationId xmlns:a16="http://schemas.microsoft.com/office/drawing/2014/main" id="{9F1F20F9-A9BD-C642-9D6E-8481442AFA22}"/>
              </a:ext>
            </a:extLst>
          </p:cNvPr>
          <p:cNvPicPr>
            <a:picLocks noChangeAspect="1"/>
          </p:cNvPicPr>
          <p:nvPr/>
        </p:nvPicPr>
        <p:blipFill>
          <a:blip r:embed="rId3"/>
          <a:stretch>
            <a:fillRect/>
          </a:stretch>
        </p:blipFill>
        <p:spPr>
          <a:xfrm>
            <a:off x="7171789" y="3877341"/>
            <a:ext cx="4667910" cy="2661572"/>
          </a:xfrm>
          <a:prstGeom prst="rect">
            <a:avLst/>
          </a:prstGeom>
        </p:spPr>
      </p:pic>
    </p:spTree>
    <p:extLst>
      <p:ext uri="{BB962C8B-B14F-4D97-AF65-F5344CB8AC3E}">
        <p14:creationId xmlns:p14="http://schemas.microsoft.com/office/powerpoint/2010/main" val="4291089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09E407-0DB8-4940-ADBB-B9A27F62C897}"/>
              </a:ext>
            </a:extLst>
          </p:cNvPr>
          <p:cNvPicPr>
            <a:picLocks noChangeAspect="1"/>
          </p:cNvPicPr>
          <p:nvPr/>
        </p:nvPicPr>
        <p:blipFill>
          <a:blip r:embed="rId3"/>
          <a:stretch>
            <a:fillRect/>
          </a:stretch>
        </p:blipFill>
        <p:spPr>
          <a:xfrm>
            <a:off x="8070111" y="1203856"/>
            <a:ext cx="4121889" cy="3091417"/>
          </a:xfrm>
          <a:prstGeom prst="rect">
            <a:avLst/>
          </a:prstGeom>
        </p:spPr>
      </p:pic>
      <p:sp>
        <p:nvSpPr>
          <p:cNvPr id="2" name="Title 1">
            <a:extLst>
              <a:ext uri="{FF2B5EF4-FFF2-40B4-BE49-F238E27FC236}">
                <a16:creationId xmlns:a16="http://schemas.microsoft.com/office/drawing/2014/main" id="{797957B9-28A9-AF4D-B624-880C5555355D}"/>
              </a:ext>
            </a:extLst>
          </p:cNvPr>
          <p:cNvSpPr>
            <a:spLocks noGrp="1"/>
          </p:cNvSpPr>
          <p:nvPr>
            <p:ph type="title"/>
          </p:nvPr>
        </p:nvSpPr>
        <p:spPr/>
        <p:txBody>
          <a:bodyPr/>
          <a:lstStyle/>
          <a:p>
            <a:r>
              <a:rPr lang="en-US" dirty="0"/>
              <a:t>Example: DARPA PHOENIX nodes</a:t>
            </a:r>
          </a:p>
        </p:txBody>
      </p:sp>
      <p:sp>
        <p:nvSpPr>
          <p:cNvPr id="3" name="TextBox 2">
            <a:extLst>
              <a:ext uri="{FF2B5EF4-FFF2-40B4-BE49-F238E27FC236}">
                <a16:creationId xmlns:a16="http://schemas.microsoft.com/office/drawing/2014/main" id="{C6553191-3355-6D4A-987A-D2E973DA942D}"/>
              </a:ext>
            </a:extLst>
          </p:cNvPr>
          <p:cNvSpPr txBox="1"/>
          <p:nvPr/>
        </p:nvSpPr>
        <p:spPr>
          <a:xfrm>
            <a:off x="838200" y="1690688"/>
            <a:ext cx="5182124"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US" dirty="0"/>
              <a:t>DARPA RADICS: support </a:t>
            </a:r>
            <a:r>
              <a:rPr lang="en-US" dirty="0" err="1"/>
              <a:t>blackstart</a:t>
            </a:r>
            <a:r>
              <a:rPr lang="en-US" dirty="0"/>
              <a:t> for electric utilities</a:t>
            </a:r>
          </a:p>
        </p:txBody>
      </p:sp>
      <p:pic>
        <p:nvPicPr>
          <p:cNvPr id="5" name="Picture 4">
            <a:extLst>
              <a:ext uri="{FF2B5EF4-FFF2-40B4-BE49-F238E27FC236}">
                <a16:creationId xmlns:a16="http://schemas.microsoft.com/office/drawing/2014/main" id="{04A2B006-DE5E-3F42-A674-E0998B2F7E84}"/>
              </a:ext>
            </a:extLst>
          </p:cNvPr>
          <p:cNvPicPr>
            <a:picLocks noChangeAspect="1"/>
          </p:cNvPicPr>
          <p:nvPr/>
        </p:nvPicPr>
        <p:blipFill>
          <a:blip r:embed="rId4"/>
          <a:stretch>
            <a:fillRect/>
          </a:stretch>
        </p:blipFill>
        <p:spPr>
          <a:xfrm>
            <a:off x="3901732" y="2459964"/>
            <a:ext cx="6906636" cy="3516629"/>
          </a:xfrm>
          <a:prstGeom prst="rect">
            <a:avLst/>
          </a:prstGeom>
        </p:spPr>
      </p:pic>
      <p:pic>
        <p:nvPicPr>
          <p:cNvPr id="7" name="Picture 6">
            <a:extLst>
              <a:ext uri="{FF2B5EF4-FFF2-40B4-BE49-F238E27FC236}">
                <a16:creationId xmlns:a16="http://schemas.microsoft.com/office/drawing/2014/main" id="{E0F80FB9-7D5D-1543-8156-99B520BFA0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05221" y="2355423"/>
            <a:ext cx="2497221" cy="1663773"/>
          </a:xfrm>
          <a:prstGeom prst="rect">
            <a:avLst/>
          </a:prstGeom>
        </p:spPr>
      </p:pic>
      <p:pic>
        <p:nvPicPr>
          <p:cNvPr id="8" name="Picture 7">
            <a:extLst>
              <a:ext uri="{FF2B5EF4-FFF2-40B4-BE49-F238E27FC236}">
                <a16:creationId xmlns:a16="http://schemas.microsoft.com/office/drawing/2014/main" id="{8AC10F8A-952D-DE41-8EF5-F4939C245325}"/>
              </a:ext>
            </a:extLst>
          </p:cNvPr>
          <p:cNvPicPr>
            <a:picLocks noChangeAspect="1"/>
          </p:cNvPicPr>
          <p:nvPr/>
        </p:nvPicPr>
        <p:blipFill>
          <a:blip r:embed="rId6"/>
          <a:stretch>
            <a:fillRect/>
          </a:stretch>
        </p:blipFill>
        <p:spPr>
          <a:xfrm>
            <a:off x="8875510" y="4604219"/>
            <a:ext cx="2894752" cy="1821417"/>
          </a:xfrm>
          <a:prstGeom prst="rect">
            <a:avLst/>
          </a:prstGeom>
        </p:spPr>
      </p:pic>
      <p:sp>
        <p:nvSpPr>
          <p:cNvPr id="9" name="TextBox 8">
            <a:extLst>
              <a:ext uri="{FF2B5EF4-FFF2-40B4-BE49-F238E27FC236}">
                <a16:creationId xmlns:a16="http://schemas.microsoft.com/office/drawing/2014/main" id="{C4D87CBD-2692-A341-9C3F-10290A0E6E9E}"/>
              </a:ext>
            </a:extLst>
          </p:cNvPr>
          <p:cNvSpPr txBox="1"/>
          <p:nvPr/>
        </p:nvSpPr>
        <p:spPr>
          <a:xfrm>
            <a:off x="8070111" y="6053371"/>
            <a:ext cx="2592184" cy="646331"/>
          </a:xfrm>
          <a:prstGeom prst="rect">
            <a:avLst/>
          </a:prstGeom>
          <a:noFill/>
        </p:spPr>
        <p:txBody>
          <a:bodyPr wrap="none" rtlCol="0">
            <a:spAutoFit/>
          </a:bodyPr>
          <a:lstStyle/>
          <a:p>
            <a:r>
              <a:rPr lang="en-US" dirty="0"/>
              <a:t>SDR: P.25</a:t>
            </a:r>
          </a:p>
          <a:p>
            <a:r>
              <a:rPr lang="en-US" dirty="0"/>
              <a:t>over VHF + Codec2 + data</a:t>
            </a:r>
          </a:p>
        </p:txBody>
      </p:sp>
      <p:sp>
        <p:nvSpPr>
          <p:cNvPr id="10" name="TextBox 9">
            <a:extLst>
              <a:ext uri="{FF2B5EF4-FFF2-40B4-BE49-F238E27FC236}">
                <a16:creationId xmlns:a16="http://schemas.microsoft.com/office/drawing/2014/main" id="{82F387F4-CCB6-234F-A35A-E21825D0CFF3}"/>
              </a:ext>
            </a:extLst>
          </p:cNvPr>
          <p:cNvSpPr txBox="1"/>
          <p:nvPr/>
        </p:nvSpPr>
        <p:spPr>
          <a:xfrm>
            <a:off x="9794232" y="1291163"/>
            <a:ext cx="673646" cy="369332"/>
          </a:xfrm>
          <a:prstGeom prst="rect">
            <a:avLst/>
          </a:prstGeom>
          <a:noFill/>
        </p:spPr>
        <p:txBody>
          <a:bodyPr wrap="none" rtlCol="0">
            <a:spAutoFit/>
          </a:bodyPr>
          <a:lstStyle/>
          <a:p>
            <a:r>
              <a:rPr lang="en-US" dirty="0">
                <a:solidFill>
                  <a:schemeClr val="accent4">
                    <a:lumMod val="60000"/>
                    <a:lumOff val="40000"/>
                  </a:schemeClr>
                </a:solidFill>
              </a:rPr>
              <a:t>DECT</a:t>
            </a:r>
          </a:p>
        </p:txBody>
      </p:sp>
      <p:pic>
        <p:nvPicPr>
          <p:cNvPr id="11" name="Picture 10">
            <a:extLst>
              <a:ext uri="{FF2B5EF4-FFF2-40B4-BE49-F238E27FC236}">
                <a16:creationId xmlns:a16="http://schemas.microsoft.com/office/drawing/2014/main" id="{8917EE23-A2FC-D846-8402-59E8A2B9D16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636426" y="4010036"/>
            <a:ext cx="2050211" cy="1367475"/>
          </a:xfrm>
          <a:prstGeom prst="rect">
            <a:avLst/>
          </a:prstGeom>
        </p:spPr>
      </p:pic>
      <p:sp>
        <p:nvSpPr>
          <p:cNvPr id="12" name="TextBox 11">
            <a:extLst>
              <a:ext uri="{FF2B5EF4-FFF2-40B4-BE49-F238E27FC236}">
                <a16:creationId xmlns:a16="http://schemas.microsoft.com/office/drawing/2014/main" id="{C4AFD36F-5EE5-8446-9D90-98D8348D2F60}"/>
              </a:ext>
            </a:extLst>
          </p:cNvPr>
          <p:cNvSpPr txBox="1"/>
          <p:nvPr/>
        </p:nvSpPr>
        <p:spPr>
          <a:xfrm>
            <a:off x="3162051" y="2802870"/>
            <a:ext cx="1007263" cy="646331"/>
          </a:xfrm>
          <a:prstGeom prst="rect">
            <a:avLst/>
          </a:prstGeom>
          <a:noFill/>
        </p:spPr>
        <p:txBody>
          <a:bodyPr wrap="none" rtlCol="0">
            <a:spAutoFit/>
          </a:bodyPr>
          <a:lstStyle/>
          <a:p>
            <a:r>
              <a:rPr lang="en-US" dirty="0">
                <a:solidFill>
                  <a:schemeClr val="accent4">
                    <a:lumMod val="60000"/>
                    <a:lumOff val="40000"/>
                  </a:schemeClr>
                </a:solidFill>
              </a:rPr>
              <a:t>802.11af</a:t>
            </a:r>
          </a:p>
          <a:p>
            <a:r>
              <a:rPr lang="en-US" dirty="0">
                <a:solidFill>
                  <a:schemeClr val="accent4">
                    <a:lumMod val="60000"/>
                    <a:lumOff val="40000"/>
                  </a:schemeClr>
                </a:solidFill>
              </a:rPr>
              <a:t>(TVWS)</a:t>
            </a:r>
          </a:p>
        </p:txBody>
      </p:sp>
      <p:sp>
        <p:nvSpPr>
          <p:cNvPr id="13" name="TextBox 12">
            <a:extLst>
              <a:ext uri="{FF2B5EF4-FFF2-40B4-BE49-F238E27FC236}">
                <a16:creationId xmlns:a16="http://schemas.microsoft.com/office/drawing/2014/main" id="{E6548AF6-CEA2-FD45-B209-8CC061C616D8}"/>
              </a:ext>
            </a:extLst>
          </p:cNvPr>
          <p:cNvSpPr txBox="1"/>
          <p:nvPr/>
        </p:nvSpPr>
        <p:spPr>
          <a:xfrm>
            <a:off x="3103371" y="4058625"/>
            <a:ext cx="1170513" cy="461665"/>
          </a:xfrm>
          <a:prstGeom prst="rect">
            <a:avLst/>
          </a:prstGeom>
          <a:noFill/>
        </p:spPr>
        <p:txBody>
          <a:bodyPr wrap="none" rtlCol="0">
            <a:spAutoFit/>
          </a:bodyPr>
          <a:lstStyle/>
          <a:p>
            <a:r>
              <a:rPr lang="en-US" sz="1200" dirty="0"/>
              <a:t>high-bandwidth</a:t>
            </a:r>
          </a:p>
          <a:p>
            <a:r>
              <a:rPr lang="en-US" sz="1200" dirty="0"/>
              <a:t>VHF</a:t>
            </a:r>
          </a:p>
        </p:txBody>
      </p:sp>
      <p:sp>
        <p:nvSpPr>
          <p:cNvPr id="14" name="Footer Placeholder 13">
            <a:extLst>
              <a:ext uri="{FF2B5EF4-FFF2-40B4-BE49-F238E27FC236}">
                <a16:creationId xmlns:a16="http://schemas.microsoft.com/office/drawing/2014/main" id="{40DDD658-F7AE-1C4D-AAA1-3079FE933371}"/>
              </a:ext>
            </a:extLst>
          </p:cNvPr>
          <p:cNvSpPr>
            <a:spLocks noGrp="1"/>
          </p:cNvSpPr>
          <p:nvPr>
            <p:ph type="ftr" sz="quarter" idx="11"/>
          </p:nvPr>
        </p:nvSpPr>
        <p:spPr/>
        <p:txBody>
          <a:bodyPr/>
          <a:lstStyle/>
          <a:p>
            <a:r>
              <a:rPr lang="en-US"/>
              <a:t>Naval Studies Board - Feb. 15, 2019</a:t>
            </a:r>
          </a:p>
        </p:txBody>
      </p:sp>
      <p:pic>
        <p:nvPicPr>
          <p:cNvPr id="16" name="Picture 15">
            <a:extLst>
              <a:ext uri="{FF2B5EF4-FFF2-40B4-BE49-F238E27FC236}">
                <a16:creationId xmlns:a16="http://schemas.microsoft.com/office/drawing/2014/main" id="{36C450C8-E13E-124F-9A99-E8ED0E81361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19987" y="2749564"/>
            <a:ext cx="2515797" cy="926226"/>
          </a:xfrm>
          <a:prstGeom prst="rect">
            <a:avLst/>
          </a:prstGeom>
        </p:spPr>
      </p:pic>
      <p:pic>
        <p:nvPicPr>
          <p:cNvPr id="17" name="Picture 16">
            <a:extLst>
              <a:ext uri="{FF2B5EF4-FFF2-40B4-BE49-F238E27FC236}">
                <a16:creationId xmlns:a16="http://schemas.microsoft.com/office/drawing/2014/main" id="{4119006A-2758-A94C-A0DD-57139788EBC5}"/>
              </a:ext>
            </a:extLst>
          </p:cNvPr>
          <p:cNvPicPr>
            <a:picLocks noChangeAspect="1"/>
          </p:cNvPicPr>
          <p:nvPr/>
        </p:nvPicPr>
        <p:blipFill>
          <a:blip r:embed="rId9"/>
          <a:stretch>
            <a:fillRect/>
          </a:stretch>
        </p:blipFill>
        <p:spPr>
          <a:xfrm>
            <a:off x="813595" y="3565379"/>
            <a:ext cx="726812" cy="652899"/>
          </a:xfrm>
          <a:prstGeom prst="rect">
            <a:avLst/>
          </a:prstGeom>
        </p:spPr>
      </p:pic>
      <p:sp>
        <p:nvSpPr>
          <p:cNvPr id="18" name="TextBox 17">
            <a:extLst>
              <a:ext uri="{FF2B5EF4-FFF2-40B4-BE49-F238E27FC236}">
                <a16:creationId xmlns:a16="http://schemas.microsoft.com/office/drawing/2014/main" id="{1E123347-5874-DF4C-8C22-87CE2828B20E}"/>
              </a:ext>
            </a:extLst>
          </p:cNvPr>
          <p:cNvSpPr txBox="1"/>
          <p:nvPr/>
        </p:nvSpPr>
        <p:spPr>
          <a:xfrm>
            <a:off x="1476547" y="3707162"/>
            <a:ext cx="696024" cy="369332"/>
          </a:xfrm>
          <a:prstGeom prst="rect">
            <a:avLst/>
          </a:prstGeom>
          <a:noFill/>
        </p:spPr>
        <p:txBody>
          <a:bodyPr wrap="none" rtlCol="0">
            <a:spAutoFit/>
          </a:bodyPr>
          <a:lstStyle/>
          <a:p>
            <a:r>
              <a:rPr lang="en-US" dirty="0"/>
              <a:t>mesh</a:t>
            </a:r>
          </a:p>
        </p:txBody>
      </p:sp>
      <p:sp>
        <p:nvSpPr>
          <p:cNvPr id="4" name="TextBox 3">
            <a:extLst>
              <a:ext uri="{FF2B5EF4-FFF2-40B4-BE49-F238E27FC236}">
                <a16:creationId xmlns:a16="http://schemas.microsoft.com/office/drawing/2014/main" id="{C54D5D36-4B5C-2946-9CFE-B06E390C0B8B}"/>
              </a:ext>
            </a:extLst>
          </p:cNvPr>
          <p:cNvSpPr txBox="1"/>
          <p:nvPr/>
        </p:nvSpPr>
        <p:spPr>
          <a:xfrm>
            <a:off x="533400" y="5102943"/>
            <a:ext cx="6048387" cy="1477328"/>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marL="285750" indent="-285750">
              <a:buFont typeface="Arial" panose="020B0604020202020204" pitchFamily="34" charset="0"/>
              <a:buChar char="•"/>
            </a:pPr>
            <a:r>
              <a:rPr lang="en-US" dirty="0"/>
              <a:t>mesh network (OLSR) with multiple VLANs (VoIP,  SCADA, …)</a:t>
            </a:r>
          </a:p>
          <a:p>
            <a:pPr marL="285750" indent="-285750">
              <a:buFont typeface="Arial" panose="020B0604020202020204" pitchFamily="34" charset="0"/>
              <a:buChar char="•"/>
            </a:pPr>
            <a:r>
              <a:rPr lang="en-US" dirty="0"/>
              <a:t>goal: self-configuring – just turn on</a:t>
            </a:r>
          </a:p>
          <a:p>
            <a:pPr marL="285750" indent="-285750">
              <a:buFont typeface="Arial" panose="020B0604020202020204" pitchFamily="34" charset="0"/>
              <a:buChar char="•"/>
            </a:pPr>
            <a:r>
              <a:rPr lang="en-US" dirty="0"/>
              <a:t>network-technology agnostic (not just 4G)</a:t>
            </a:r>
          </a:p>
          <a:p>
            <a:pPr marL="285750" indent="-285750">
              <a:buFont typeface="Arial" panose="020B0604020202020204" pitchFamily="34" charset="0"/>
              <a:buChar char="•"/>
            </a:pPr>
            <a:r>
              <a:rPr lang="en-US" dirty="0"/>
              <a:t>local services (VoIP, messaging, edge cloud)</a:t>
            </a:r>
          </a:p>
          <a:p>
            <a:pPr marL="285750" indent="-285750">
              <a:buFont typeface="Arial" panose="020B0604020202020204" pitchFamily="34" charset="0"/>
              <a:buChar char="•"/>
            </a:pPr>
            <a:r>
              <a:rPr lang="en-US" dirty="0"/>
              <a:t>with diagnostics and traffic isolation</a:t>
            </a:r>
          </a:p>
        </p:txBody>
      </p:sp>
    </p:spTree>
    <p:extLst>
      <p:ext uri="{BB962C8B-B14F-4D97-AF65-F5344CB8AC3E}">
        <p14:creationId xmlns:p14="http://schemas.microsoft.com/office/powerpoint/2010/main" val="3861321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2492DCB-1200-D249-9C03-8538DE4F07C6}"/>
              </a:ext>
            </a:extLst>
          </p:cNvPr>
          <p:cNvSpPr>
            <a:spLocks noGrp="1"/>
          </p:cNvSpPr>
          <p:nvPr>
            <p:ph type="ftr" sz="quarter" idx="11"/>
          </p:nvPr>
        </p:nvSpPr>
        <p:spPr/>
        <p:txBody>
          <a:bodyPr/>
          <a:lstStyle/>
          <a:p>
            <a:r>
              <a:rPr lang="en-US"/>
              <a:t>JHUAPL Workshop on 5G Technologies for Tactical and First Responder Networks</a:t>
            </a:r>
          </a:p>
        </p:txBody>
      </p:sp>
      <p:sp>
        <p:nvSpPr>
          <p:cNvPr id="3" name="Slide Number Placeholder 2">
            <a:extLst>
              <a:ext uri="{FF2B5EF4-FFF2-40B4-BE49-F238E27FC236}">
                <a16:creationId xmlns:a16="http://schemas.microsoft.com/office/drawing/2014/main" id="{2047C3A0-D49C-3240-AE38-0C7F0B5FA78D}"/>
              </a:ext>
            </a:extLst>
          </p:cNvPr>
          <p:cNvSpPr>
            <a:spLocks noGrp="1"/>
          </p:cNvSpPr>
          <p:nvPr>
            <p:ph type="sldNum" sz="quarter" idx="12"/>
          </p:nvPr>
        </p:nvSpPr>
        <p:spPr/>
        <p:txBody>
          <a:bodyPr/>
          <a:lstStyle/>
          <a:p>
            <a:fld id="{1774254D-7AA7-E24E-99AE-4DCABF16781B}" type="slidenum">
              <a:rPr lang="en-US" smtClean="0"/>
              <a:t>8</a:t>
            </a:fld>
            <a:endParaRPr lang="en-US"/>
          </a:p>
        </p:txBody>
      </p:sp>
      <p:sp>
        <p:nvSpPr>
          <p:cNvPr id="4" name="Title 3">
            <a:extLst>
              <a:ext uri="{FF2B5EF4-FFF2-40B4-BE49-F238E27FC236}">
                <a16:creationId xmlns:a16="http://schemas.microsoft.com/office/drawing/2014/main" id="{A1349C67-88A2-8142-AC92-FC87B4F3CAEB}"/>
              </a:ext>
            </a:extLst>
          </p:cNvPr>
          <p:cNvSpPr>
            <a:spLocks noGrp="1"/>
          </p:cNvSpPr>
          <p:nvPr>
            <p:ph type="title"/>
          </p:nvPr>
        </p:nvSpPr>
        <p:spPr/>
        <p:txBody>
          <a:bodyPr/>
          <a:lstStyle/>
          <a:p>
            <a:r>
              <a:rPr lang="en-US" dirty="0"/>
              <a:t>Example: distributed VoIP implementation</a:t>
            </a:r>
          </a:p>
        </p:txBody>
      </p:sp>
      <p:pic>
        <p:nvPicPr>
          <p:cNvPr id="6" name="Picture 5">
            <a:extLst>
              <a:ext uri="{FF2B5EF4-FFF2-40B4-BE49-F238E27FC236}">
                <a16:creationId xmlns:a16="http://schemas.microsoft.com/office/drawing/2014/main" id="{AD8A50F2-BD88-A34D-8610-31E3D8DB205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4263" y="1218770"/>
            <a:ext cx="6002238" cy="4767693"/>
          </a:xfrm>
          <a:prstGeom prst="rect">
            <a:avLst/>
          </a:prstGeom>
        </p:spPr>
      </p:pic>
      <p:sp>
        <p:nvSpPr>
          <p:cNvPr id="7" name="TextBox 6">
            <a:extLst>
              <a:ext uri="{FF2B5EF4-FFF2-40B4-BE49-F238E27FC236}">
                <a16:creationId xmlns:a16="http://schemas.microsoft.com/office/drawing/2014/main" id="{96EFAD1A-C7D4-BD48-9133-72DB765D67CA}"/>
              </a:ext>
            </a:extLst>
          </p:cNvPr>
          <p:cNvSpPr txBox="1"/>
          <p:nvPr/>
        </p:nvSpPr>
        <p:spPr>
          <a:xfrm>
            <a:off x="7343775" y="1728788"/>
            <a:ext cx="4345164" cy="83099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r>
              <a:rPr lang="en-US" sz="2400" dirty="0"/>
              <a:t>Every node can function by itself</a:t>
            </a:r>
          </a:p>
          <a:p>
            <a:r>
              <a:rPr lang="en-US" sz="2400" dirty="0"/>
              <a:t>Local capability, “global” dial plan</a:t>
            </a:r>
          </a:p>
        </p:txBody>
      </p:sp>
    </p:spTree>
    <p:extLst>
      <p:ext uri="{BB962C8B-B14F-4D97-AF65-F5344CB8AC3E}">
        <p14:creationId xmlns:p14="http://schemas.microsoft.com/office/powerpoint/2010/main" val="360399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E88083-BDD9-0542-BBBC-CB3E6927B00F}"/>
              </a:ext>
            </a:extLst>
          </p:cNvPr>
          <p:cNvPicPr>
            <a:picLocks noChangeAspect="1"/>
          </p:cNvPicPr>
          <p:nvPr/>
        </p:nvPicPr>
        <p:blipFill>
          <a:blip r:embed="rId2"/>
          <a:stretch>
            <a:fillRect/>
          </a:stretch>
        </p:blipFill>
        <p:spPr>
          <a:xfrm>
            <a:off x="522515" y="580571"/>
            <a:ext cx="11421485" cy="5563148"/>
          </a:xfrm>
          <a:prstGeom prst="rect">
            <a:avLst/>
          </a:prstGeom>
        </p:spPr>
      </p:pic>
      <p:sp>
        <p:nvSpPr>
          <p:cNvPr id="4" name="Footer Placeholder 3">
            <a:extLst>
              <a:ext uri="{FF2B5EF4-FFF2-40B4-BE49-F238E27FC236}">
                <a16:creationId xmlns:a16="http://schemas.microsoft.com/office/drawing/2014/main" id="{C242C7CE-897E-6041-8ECA-526B131F0EDC}"/>
              </a:ext>
            </a:extLst>
          </p:cNvPr>
          <p:cNvSpPr>
            <a:spLocks noGrp="1"/>
          </p:cNvSpPr>
          <p:nvPr>
            <p:ph type="ftr" sz="quarter" idx="11"/>
          </p:nvPr>
        </p:nvSpPr>
        <p:spPr/>
        <p:txBody>
          <a:bodyPr/>
          <a:lstStyle/>
          <a:p>
            <a:r>
              <a:rPr lang="en-US"/>
              <a:t>Naval Studies Board - Feb. 15, 2019</a:t>
            </a:r>
          </a:p>
        </p:txBody>
      </p:sp>
    </p:spTree>
    <p:extLst>
      <p:ext uri="{BB962C8B-B14F-4D97-AF65-F5344CB8AC3E}">
        <p14:creationId xmlns:p14="http://schemas.microsoft.com/office/powerpoint/2010/main" val="1420983216"/>
      </p:ext>
    </p:extLst>
  </p:cSld>
  <p:clrMapOvr>
    <a:masterClrMapping/>
  </p:clrMapOvr>
</p:sld>
</file>

<file path=ppt/theme/theme1.xml><?xml version="1.0" encoding="utf-8"?>
<a:theme xmlns:a="http://schemas.openxmlformats.org/drawingml/2006/main" name="2018 blu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5822D615-8D64-FB4C-96D8-52CD40E15567}" vid="{A7798262-5987-ED46-9110-256C420A2C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blue</Template>
  <TotalTime>61</TotalTime>
  <Words>989</Words>
  <Application>Microsoft Macintosh PowerPoint</Application>
  <PresentationFormat>Widescreen</PresentationFormat>
  <Paragraphs>188</Paragraphs>
  <Slides>14</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Calibri Regular</vt:lpstr>
      <vt:lpstr>Roboto</vt:lpstr>
      <vt:lpstr>Wingdings</vt:lpstr>
      <vt:lpstr>2018 blue</vt:lpstr>
      <vt:lpstr>5G: Making networks slower Non-traditional commercial wireless</vt:lpstr>
      <vt:lpstr>Design principles &amp; lessons</vt:lpstr>
      <vt:lpstr>Need local computation</vt:lpstr>
      <vt:lpstr>Cell networks may not be available</vt:lpstr>
      <vt:lpstr>”Whatever it takes” communication</vt:lpstr>
      <vt:lpstr>DARPA RADICS</vt:lpstr>
      <vt:lpstr>Example: DARPA PHOENIX nodes</vt:lpstr>
      <vt:lpstr>Example: distributed VoIP implementation</vt:lpstr>
      <vt:lpstr>PowerPoint Presentation</vt:lpstr>
      <vt:lpstr>Special case of IoT: Ultra-Reliable Low Latency Communication</vt:lpstr>
      <vt:lpstr>Trading bandwidth – coverage - cost</vt:lpstr>
      <vt:lpstr>Cellular narrowband IoT</vt:lpstr>
      <vt:lpstr>Non-standard commercial options - examples</vt:lpstr>
      <vt:lpstr>Tethered drones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Making networks slower</dc:title>
  <dc:creator>Henning Schulzrinne</dc:creator>
  <cp:lastModifiedBy>Henning Schulzrinne</cp:lastModifiedBy>
  <cp:revision>18</cp:revision>
  <dcterms:created xsi:type="dcterms:W3CDTF">2019-02-18T02:55:02Z</dcterms:created>
  <dcterms:modified xsi:type="dcterms:W3CDTF">2019-02-18T03:58:53Z</dcterms:modified>
</cp:coreProperties>
</file>