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1"/>
  </p:sldMasterIdLst>
  <p:notesMasterIdLst>
    <p:notesMasterId r:id="rId53"/>
  </p:notesMasterIdLst>
  <p:sldIdLst>
    <p:sldId id="256" r:id="rId2"/>
    <p:sldId id="261" r:id="rId3"/>
    <p:sldId id="267" r:id="rId4"/>
    <p:sldId id="301" r:id="rId5"/>
    <p:sldId id="302" r:id="rId6"/>
    <p:sldId id="269" r:id="rId7"/>
    <p:sldId id="296" r:id="rId8"/>
    <p:sldId id="295" r:id="rId9"/>
    <p:sldId id="275" r:id="rId10"/>
    <p:sldId id="276" r:id="rId11"/>
    <p:sldId id="293" r:id="rId12"/>
    <p:sldId id="262" r:id="rId13"/>
    <p:sldId id="285" r:id="rId14"/>
    <p:sldId id="291" r:id="rId15"/>
    <p:sldId id="284" r:id="rId16"/>
    <p:sldId id="299" r:id="rId17"/>
    <p:sldId id="283" r:id="rId18"/>
    <p:sldId id="270" r:id="rId19"/>
    <p:sldId id="278" r:id="rId20"/>
    <p:sldId id="292" r:id="rId21"/>
    <p:sldId id="279" r:id="rId22"/>
    <p:sldId id="286" r:id="rId23"/>
    <p:sldId id="287" r:id="rId24"/>
    <p:sldId id="265" r:id="rId25"/>
    <p:sldId id="280" r:id="rId26"/>
    <p:sldId id="281" r:id="rId27"/>
    <p:sldId id="290" r:id="rId28"/>
    <p:sldId id="266" r:id="rId29"/>
    <p:sldId id="274" r:id="rId30"/>
    <p:sldId id="304" r:id="rId31"/>
    <p:sldId id="264" r:id="rId32"/>
    <p:sldId id="272" r:id="rId33"/>
    <p:sldId id="300" r:id="rId34"/>
    <p:sldId id="303" r:id="rId35"/>
    <p:sldId id="260" r:id="rId36"/>
    <p:sldId id="297" r:id="rId37"/>
    <p:sldId id="298" r:id="rId38"/>
    <p:sldId id="305" r:id="rId39"/>
    <p:sldId id="294" r:id="rId40"/>
    <p:sldId id="307" r:id="rId41"/>
    <p:sldId id="306" r:id="rId42"/>
    <p:sldId id="268" r:id="rId43"/>
    <p:sldId id="288" r:id="rId44"/>
    <p:sldId id="277" r:id="rId45"/>
    <p:sldId id="271" r:id="rId46"/>
    <p:sldId id="273" r:id="rId47"/>
    <p:sldId id="282" r:id="rId48"/>
    <p:sldId id="289" r:id="rId49"/>
    <p:sldId id="309" r:id="rId50"/>
    <p:sldId id="308" r:id="rId51"/>
    <p:sldId id="257" r:id="rId52"/>
  </p:sldIdLst>
  <p:sldSz cx="9144000" cy="5143500" type="screen16x9"/>
  <p:notesSz cx="6858000" cy="9144000"/>
  <p:embeddedFontLs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7"/>
    <p:restoredTop sz="90281"/>
  </p:normalViewPr>
  <p:slideViewPr>
    <p:cSldViewPr snapToGrid="0" snapToObjects="1">
      <p:cViewPr varScale="1">
        <p:scale>
          <a:sx n="140" d="100"/>
          <a:sy n="140" d="100"/>
        </p:scale>
        <p:origin x="208" y="48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gizmodo.com</a:t>
            </a:r>
            <a:r>
              <a:rPr lang="en-US" dirty="0"/>
              <a:t>/someone-uploaded-child-pornography-to-a-blockchain-ledg-1832398480</a:t>
            </a:r>
          </a:p>
        </p:txBody>
      </p:sp>
    </p:spTree>
    <p:extLst>
      <p:ext uri="{BB962C8B-B14F-4D97-AF65-F5344CB8AC3E}">
        <p14:creationId xmlns:p14="http://schemas.microsoft.com/office/powerpoint/2010/main" val="285306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663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nvlpubs.nist.gov</a:t>
            </a:r>
            <a:r>
              <a:rPr lang="en-US" dirty="0"/>
              <a:t>/</a:t>
            </a:r>
            <a:r>
              <a:rPr lang="en-US" dirty="0" err="1"/>
              <a:t>nistpubs</a:t>
            </a:r>
            <a:r>
              <a:rPr lang="en-US" dirty="0"/>
              <a:t>/</a:t>
            </a:r>
            <a:r>
              <a:rPr lang="en-US" dirty="0" err="1"/>
              <a:t>ir</a:t>
            </a:r>
            <a:r>
              <a:rPr lang="en-US" dirty="0"/>
              <a:t>/2018/NIST.IR.8202.pdf</a:t>
            </a:r>
          </a:p>
        </p:txBody>
      </p:sp>
    </p:spTree>
    <p:extLst>
      <p:ext uri="{BB962C8B-B14F-4D97-AF65-F5344CB8AC3E}">
        <p14:creationId xmlns:p14="http://schemas.microsoft.com/office/powerpoint/2010/main" val="4213410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By Seth </a:t>
            </a:r>
            <a:r>
              <a:rPr lang="en-US" dirty="0" err="1"/>
              <a:t>Terashima</a:t>
            </a:r>
            <a:r>
              <a:rPr lang="en-US" dirty="0"/>
              <a:t> (Tetra7 (talk)) - Own work, CC BY-SA 3.0, https://</a:t>
            </a:r>
            <a:r>
              <a:rPr lang="en-US" dirty="0" err="1"/>
              <a:t>commons.wikimedia.org</a:t>
            </a:r>
            <a:r>
              <a:rPr lang="en-US" dirty="0"/>
              <a:t>/w/</a:t>
            </a:r>
            <a:r>
              <a:rPr lang="en-US" dirty="0" err="1"/>
              <a:t>index.php?curid</a:t>
            </a:r>
            <a:r>
              <a:rPr lang="en-US" dirty="0"/>
              <a:t>=10089321</a:t>
            </a:r>
          </a:p>
        </p:txBody>
      </p:sp>
    </p:spTree>
    <p:extLst>
      <p:ext uri="{BB962C8B-B14F-4D97-AF65-F5344CB8AC3E}">
        <p14:creationId xmlns:p14="http://schemas.microsoft.com/office/powerpoint/2010/main" val="188112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www.wired.com</a:t>
            </a:r>
            <a:r>
              <a:rPr lang="en-US" dirty="0"/>
              <a:t>/story/</a:t>
            </a:r>
            <a:r>
              <a:rPr lang="en-US" dirty="0" err="1"/>
              <a:t>theres</a:t>
            </a:r>
            <a:r>
              <a:rPr lang="en-US" dirty="0"/>
              <a:t>-no-good-reason-to-trust-blockchain-technology/</a:t>
            </a:r>
          </a:p>
        </p:txBody>
      </p:sp>
    </p:spTree>
    <p:extLst>
      <p:ext uri="{BB962C8B-B14F-4D97-AF65-F5344CB8AC3E}">
        <p14:creationId xmlns:p14="http://schemas.microsoft.com/office/powerpoint/2010/main" val="279525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www.wired.com</a:t>
            </a:r>
            <a:r>
              <a:rPr lang="en-US" dirty="0"/>
              <a:t>/story/</a:t>
            </a:r>
            <a:r>
              <a:rPr lang="en-US" dirty="0" err="1"/>
              <a:t>theres</a:t>
            </a:r>
            <a:r>
              <a:rPr lang="en-US" dirty="0"/>
              <a:t>-no-good-reason-to-trust-blockchain-technology/</a:t>
            </a:r>
          </a:p>
        </p:txBody>
      </p:sp>
    </p:spTree>
    <p:extLst>
      <p:ext uri="{BB962C8B-B14F-4D97-AF65-F5344CB8AC3E}">
        <p14:creationId xmlns:p14="http://schemas.microsoft.com/office/powerpoint/2010/main" val="347691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1494 </a:t>
            </a:r>
            <a:r>
              <a:rPr lang="en-US" sz="1100" b="0" i="0" u="none" strike="noStrike" cap="none" dirty="0">
                <a:solidFill>
                  <a:srgbClr val="000000"/>
                </a:solidFill>
                <a:effectLst/>
                <a:latin typeface="Arial"/>
                <a:ea typeface="Arial"/>
                <a:cs typeface="Arial"/>
                <a:sym typeface="Arial"/>
              </a:rPr>
              <a:t>Luca </a:t>
            </a:r>
            <a:r>
              <a:rPr lang="en-US" sz="1100" b="0" i="0" u="none" strike="noStrike" cap="none" dirty="0" err="1">
                <a:solidFill>
                  <a:srgbClr val="000000"/>
                </a:solidFill>
                <a:effectLst/>
                <a:latin typeface="Arial"/>
                <a:ea typeface="Arial"/>
                <a:cs typeface="Arial"/>
                <a:sym typeface="Arial"/>
              </a:rPr>
              <a:t>Pacioli</a:t>
            </a:r>
            <a:r>
              <a:rPr lang="en-US" sz="1100" b="0" i="0" u="none" strike="noStrike" cap="none" dirty="0">
                <a:solidFill>
                  <a:srgbClr val="000000"/>
                </a:solidFill>
                <a:effectLst/>
                <a:latin typeface="Arial"/>
                <a:ea typeface="Arial"/>
                <a:cs typeface="Arial"/>
                <a:sym typeface="Arial"/>
              </a:rPr>
              <a:t> in his </a:t>
            </a:r>
            <a:r>
              <a:rPr lang="en-US" sz="1100" b="0" i="1" u="none" strike="noStrike" cap="none" dirty="0">
                <a:solidFill>
                  <a:srgbClr val="000000"/>
                </a:solidFill>
                <a:effectLst/>
                <a:latin typeface="Arial"/>
                <a:ea typeface="Arial"/>
                <a:cs typeface="Arial"/>
                <a:sym typeface="Arial"/>
              </a:rPr>
              <a:t>Summa de </a:t>
            </a:r>
            <a:r>
              <a:rPr lang="en-US" sz="1100" b="0" i="1" u="none" strike="noStrike" cap="none" dirty="0" err="1">
                <a:solidFill>
                  <a:srgbClr val="000000"/>
                </a:solidFill>
                <a:effectLst/>
                <a:latin typeface="Arial"/>
                <a:ea typeface="Arial"/>
                <a:cs typeface="Arial"/>
                <a:sym typeface="Arial"/>
              </a:rPr>
              <a:t>Arithmetica</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Geometria</a:t>
            </a:r>
            <a:r>
              <a:rPr lang="en-US" sz="1100" b="0" i="1" u="none" strike="noStrike" cap="none" dirty="0">
                <a:solidFill>
                  <a:srgbClr val="000000"/>
                </a:solidFill>
                <a:effectLst/>
                <a:latin typeface="Arial"/>
                <a:ea typeface="Arial"/>
                <a:cs typeface="Arial"/>
                <a:sym typeface="Arial"/>
              </a:rPr>
              <a:t>, </a:t>
            </a:r>
            <a:r>
              <a:rPr lang="en-US" sz="1100" b="0" i="1" u="none" strike="noStrike" cap="none" dirty="0" err="1">
                <a:solidFill>
                  <a:srgbClr val="000000"/>
                </a:solidFill>
                <a:effectLst/>
                <a:latin typeface="Arial"/>
                <a:ea typeface="Arial"/>
                <a:cs typeface="Arial"/>
                <a:sym typeface="Arial"/>
              </a:rPr>
              <a:t>Proportione</a:t>
            </a:r>
            <a:r>
              <a:rPr lang="en-US" sz="1100" b="0" i="1" u="none" strike="noStrike" cap="none" dirty="0">
                <a:solidFill>
                  <a:srgbClr val="000000"/>
                </a:solidFill>
                <a:effectLst/>
                <a:latin typeface="Arial"/>
                <a:ea typeface="Arial"/>
                <a:cs typeface="Arial"/>
                <a:sym typeface="Arial"/>
              </a:rPr>
              <a:t> et </a:t>
            </a:r>
            <a:r>
              <a:rPr lang="en-US" sz="1100" b="0" i="1" u="none" strike="noStrike" cap="none" dirty="0" err="1">
                <a:solidFill>
                  <a:srgbClr val="000000"/>
                </a:solidFill>
                <a:effectLst/>
                <a:latin typeface="Arial"/>
                <a:ea typeface="Arial"/>
                <a:cs typeface="Arial"/>
                <a:sym typeface="Arial"/>
              </a:rPr>
              <a:t>Proportionalita</a:t>
            </a:r>
            <a:endParaRPr lang="en-US" dirty="0"/>
          </a:p>
          <a:p>
            <a:r>
              <a:rPr lang="en-US" dirty="0"/>
              <a:t>https://</a:t>
            </a:r>
            <a:r>
              <a:rPr lang="en-US" dirty="0" err="1"/>
              <a:t>www.nottingham.ac.uk</a:t>
            </a:r>
            <a:r>
              <a:rPr lang="en-US" dirty="0"/>
              <a:t>/</a:t>
            </a:r>
            <a:r>
              <a:rPr lang="en-US" dirty="0" err="1"/>
              <a:t>manuscriptsandspecialcollections</a:t>
            </a:r>
            <a:r>
              <a:rPr lang="en-US" dirty="0"/>
              <a:t>/</a:t>
            </a:r>
            <a:r>
              <a:rPr lang="en-US" dirty="0" err="1"/>
              <a:t>researchguidance</a:t>
            </a:r>
            <a:r>
              <a:rPr lang="en-US" dirty="0"/>
              <a:t>/accounting/</a:t>
            </a:r>
            <a:r>
              <a:rPr lang="en-US" dirty="0" err="1"/>
              <a:t>business.aspx</a:t>
            </a:r>
            <a:endParaRPr lang="en-US" dirty="0"/>
          </a:p>
          <a:p>
            <a:endParaRPr lang="en-US" dirty="0"/>
          </a:p>
        </p:txBody>
      </p:sp>
    </p:spTree>
    <p:extLst>
      <p:ext uri="{BB962C8B-B14F-4D97-AF65-F5344CB8AC3E}">
        <p14:creationId xmlns:p14="http://schemas.microsoft.com/office/powerpoint/2010/main" val="44714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firstmonday.org</a:t>
            </a:r>
            <a:r>
              <a:rPr lang="en-US" dirty="0"/>
              <a:t>/</a:t>
            </a:r>
            <a:r>
              <a:rPr lang="en-US" dirty="0" err="1"/>
              <a:t>ojs</a:t>
            </a:r>
            <a:r>
              <a:rPr lang="en-US" dirty="0"/>
              <a:t>/</a:t>
            </a:r>
            <a:r>
              <a:rPr lang="en-US" dirty="0" err="1"/>
              <a:t>index.php</a:t>
            </a:r>
            <a:r>
              <a:rPr lang="en-US" dirty="0"/>
              <a:t>/</a:t>
            </a:r>
            <a:r>
              <a:rPr lang="en-US" dirty="0" err="1"/>
              <a:t>fm</a:t>
            </a:r>
            <a:r>
              <a:rPr lang="en-US" dirty="0"/>
              <a:t>/article/view/778/687</a:t>
            </a:r>
          </a:p>
        </p:txBody>
      </p:sp>
    </p:spTree>
    <p:extLst>
      <p:ext uri="{BB962C8B-B14F-4D97-AF65-F5344CB8AC3E}">
        <p14:creationId xmlns:p14="http://schemas.microsoft.com/office/powerpoint/2010/main" val="217376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 Stallings, IPJ 20(3)</a:t>
            </a:r>
          </a:p>
        </p:txBody>
      </p:sp>
    </p:spTree>
    <p:extLst>
      <p:ext uri="{BB962C8B-B14F-4D97-AF65-F5344CB8AC3E}">
        <p14:creationId xmlns:p14="http://schemas.microsoft.com/office/powerpoint/2010/main" val="1770158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https://</a:t>
            </a:r>
            <a:r>
              <a:rPr lang="en-US" dirty="0" err="1"/>
              <a:t>sharkmining.com</a:t>
            </a:r>
            <a:r>
              <a:rPr lang="en-US" dirty="0"/>
              <a:t>/us/shark-</a:t>
            </a:r>
            <a:r>
              <a:rPr lang="en-US" dirty="0" err="1"/>
              <a:t>mini.html</a:t>
            </a:r>
            <a:r>
              <a:rPr lang="en-US" dirty="0"/>
              <a:t>/#506:1699</a:t>
            </a:r>
          </a:p>
        </p:txBody>
      </p:sp>
    </p:spTree>
    <p:extLst>
      <p:ext uri="{BB962C8B-B14F-4D97-AF65-F5344CB8AC3E}">
        <p14:creationId xmlns:p14="http://schemas.microsoft.com/office/powerpoint/2010/main" val="308567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https://</a:t>
            </a:r>
            <a:r>
              <a:rPr lang="en-US" dirty="0" err="1"/>
              <a:t>whattomine.com</a:t>
            </a:r>
            <a:r>
              <a:rPr lang="en-US" dirty="0"/>
              <a:t>/coins/214-btg-equihash</a:t>
            </a:r>
          </a:p>
        </p:txBody>
      </p:sp>
    </p:spTree>
    <p:extLst>
      <p:ext uri="{BB962C8B-B14F-4D97-AF65-F5344CB8AC3E}">
        <p14:creationId xmlns:p14="http://schemas.microsoft.com/office/powerpoint/2010/main" val="2244617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spectrum.ieee.org</a:t>
            </a:r>
            <a:r>
              <a:rPr lang="en-US" dirty="0"/>
              <a:t>/computing/networks/why-the-biggest-bitcoin-mines-are-in-china</a:t>
            </a:r>
          </a:p>
        </p:txBody>
      </p:sp>
    </p:spTree>
    <p:extLst>
      <p:ext uri="{BB962C8B-B14F-4D97-AF65-F5344CB8AC3E}">
        <p14:creationId xmlns:p14="http://schemas.microsoft.com/office/powerpoint/2010/main" val="142312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medium.com</a:t>
            </a:r>
            <a:r>
              <a:rPr lang="en-US" dirty="0"/>
              <a:t>/@</a:t>
            </a:r>
            <a:r>
              <a:rPr lang="en-US" dirty="0" err="1"/>
              <a:t>sbmeunier</a:t>
            </a:r>
            <a:r>
              <a:rPr lang="en-US" dirty="0"/>
              <a:t>/when-do-you-need-blockchain-decision-models-a5c40e7c9ba1</a:t>
            </a:r>
          </a:p>
        </p:txBody>
      </p:sp>
    </p:spTree>
    <p:extLst>
      <p:ext uri="{BB962C8B-B14F-4D97-AF65-F5344CB8AC3E}">
        <p14:creationId xmlns:p14="http://schemas.microsoft.com/office/powerpoint/2010/main" val="179143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www.coindesk.com</a:t>
            </a:r>
            <a:r>
              <a:rPr lang="en-US" dirty="0"/>
              <a:t>/understanding-</a:t>
            </a:r>
            <a:r>
              <a:rPr lang="en-US" dirty="0" err="1"/>
              <a:t>dao</a:t>
            </a:r>
            <a:r>
              <a:rPr lang="en-US" dirty="0"/>
              <a:t>-hack-journalists</a:t>
            </a:r>
          </a:p>
          <a:p>
            <a:r>
              <a:rPr lang="en-US" dirty="0"/>
              <a:t>https://</a:t>
            </a:r>
            <a:r>
              <a:rPr lang="en-US" dirty="0" err="1"/>
              <a:t>coinsutra.com</a:t>
            </a:r>
            <a:r>
              <a:rPr lang="en-US" dirty="0"/>
              <a:t>/biggest-bitcoin-hacks/</a:t>
            </a:r>
          </a:p>
          <a:p>
            <a:r>
              <a:rPr lang="en-US" dirty="0"/>
              <a:t>https://</a:t>
            </a:r>
            <a:r>
              <a:rPr lang="en-US" dirty="0" err="1"/>
              <a:t>news.bitcoin.com</a:t>
            </a:r>
            <a:r>
              <a:rPr lang="en-US" dirty="0"/>
              <a:t>/crypto-exchanges-wallets-hacked-</a:t>
            </a:r>
            <a:r>
              <a:rPr lang="en-US" dirty="0" err="1"/>
              <a:t>korea</a:t>
            </a:r>
            <a:r>
              <a:rPr lang="en-US" dirty="0"/>
              <a:t>/</a:t>
            </a:r>
          </a:p>
          <a:p>
            <a:r>
              <a:rPr lang="en-US" dirty="0"/>
              <a:t>https://</a:t>
            </a:r>
            <a:r>
              <a:rPr lang="en-US" dirty="0" err="1"/>
              <a:t>bitcoinist.com</a:t>
            </a:r>
            <a:r>
              <a:rPr lang="en-US" dirty="0"/>
              <a:t>/</a:t>
            </a:r>
            <a:r>
              <a:rPr lang="en-US" dirty="0" err="1"/>
              <a:t>trezor</a:t>
            </a:r>
            <a:r>
              <a:rPr lang="en-US" dirty="0"/>
              <a:t>-hardware-wallet-hack-passphrase/</a:t>
            </a:r>
          </a:p>
        </p:txBody>
      </p:sp>
    </p:spTree>
    <p:extLst>
      <p:ext uri="{BB962C8B-B14F-4D97-AF65-F5344CB8AC3E}">
        <p14:creationId xmlns:p14="http://schemas.microsoft.com/office/powerpoint/2010/main" val="145408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1" y="0"/>
            <a:ext cx="9143999" cy="2632472"/>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BE8CAAE1-EEA5-3E4E-9096-81E8D30FEE99}" type="datetime1">
              <a:rPr lang="en-US" smtClean="0"/>
              <a:t>2/6/19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CNSM 2016</a:t>
            </a:r>
            <a:endParaRPr lang="en-US" dirty="0"/>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62313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2AF76718-A6DE-E448-87F9-3F8AD8528377}" type="datetime1">
              <a:rPr lang="en-US" smtClean="0"/>
              <a:t>2/6/19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CNSM 2016</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66295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F64DD1EF-B84D-C24D-AC20-82DFBCB62ACC}" type="datetime1">
              <a:rPr lang="en-US" smtClean="0"/>
              <a:t>2/6/19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CNSM 2016</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7974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r>
              <a:rPr lang="en-US"/>
              <a:t>Click to edit Master title style</a:t>
            </a:r>
            <a:endParaRPr/>
          </a:p>
        </p:txBody>
      </p:sp>
      <p:sp>
        <p:nvSpPr>
          <p:cNvPr id="42" name="Shape 42"/>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23225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18723"/>
            <a:ext cx="9144000" cy="88044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304800" y="979055"/>
            <a:ext cx="8543636" cy="3653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304800" y="4768562"/>
            <a:ext cx="2057400" cy="273844"/>
          </a:xfrm>
        </p:spPr>
        <p:txBody>
          <a:bodyPr/>
          <a:lstStyle/>
          <a:p>
            <a:fld id="{CA2B7418-DCD2-6F48-B364-90642155ACB4}" type="datetime1">
              <a:rPr lang="en-US" smtClean="0"/>
              <a:t>2/6/19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CNSM 2016</a:t>
            </a:r>
            <a:endParaRPr lang="en-US" dirty="0"/>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6791036" y="4767263"/>
            <a:ext cx="2057400" cy="273844"/>
          </a:xfrm>
        </p:spPr>
        <p:txBody>
          <a:bodyPr/>
          <a:lstStyle/>
          <a:p>
            <a:fld id="{6E2D2B3B-882E-40F3-A32F-6DD516915044}" type="slidenum">
              <a:rPr lang="en-US" smtClean="0"/>
              <a:pPr/>
              <a:t>‹#›</a:t>
            </a:fld>
            <a:endParaRPr lang="en-US"/>
          </a:p>
        </p:txBody>
      </p:sp>
    </p:spTree>
    <p:extLst>
      <p:ext uri="{BB962C8B-B14F-4D97-AF65-F5344CB8AC3E}">
        <p14:creationId xmlns:p14="http://schemas.microsoft.com/office/powerpoint/2010/main" val="142179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623888" y="1282304"/>
            <a:ext cx="7886700" cy="2139553"/>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F82BCBBC-FADC-A440-97B1-FA6F72305B52}" type="datetime1">
              <a:rPr lang="en-US" smtClean="0"/>
              <a:t>2/6/19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CNSM 2016</a:t>
            </a:r>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7080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11E029F9-417A-E741-814E-0521E69A64AB}" type="datetime1">
              <a:rPr lang="en-US" smtClean="0"/>
              <a:t>2/6/19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CNSM 2016</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6E2D2B3B-882E-40F3-A32F-6DD516915044}" type="slidenum">
              <a:rPr lang="en-US" smtClean="0"/>
              <a:pPr/>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18723"/>
            <a:ext cx="9144000" cy="88044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3728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DDDE8232-98F9-704E-A059-0284A4B3288F}" type="datetime1">
              <a:rPr lang="en-US" smtClean="0"/>
              <a:t>2/6/19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CNSM 2016</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18723"/>
            <a:ext cx="9144000" cy="88044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825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7E558229-5A12-4A4A-A356-F19A91C888A8}" type="datetime1">
              <a:rPr lang="en-US" smtClean="0"/>
              <a:t>2/6/19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CNSM 2016</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6243"/>
            <a:ext cx="9144000" cy="88044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514350"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7180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63DDB2A2-E7C7-814E-B0B0-CDE08827BB45}" type="datetime1">
              <a:rPr lang="en-US" smtClean="0"/>
              <a:t>2/6/19</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CNSM 2016</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9910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CC00FCEE-558F-D74B-8A3A-885A6F6E4C6A}" type="datetime1">
              <a:rPr lang="en-US" smtClean="0"/>
              <a:t>2/6/19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CNSM 2016</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96357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06A90F77-A4B4-F74B-84CF-E9BFB8094221}" type="datetime1">
              <a:rPr lang="en-US" smtClean="0"/>
              <a:t>2/6/19</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CNSM 2016</a:t>
            </a:r>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4954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FB39E70-ED8F-7C42-BF89-553AC1AA17D1}" type="datetime1">
              <a:rPr lang="en-US" smtClean="0"/>
              <a:t>2/6/19</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CNSM 2016</a:t>
            </a:r>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035849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xml"/><Relationship Id="rId6" Type="http://schemas.openxmlformats.org/officeDocument/2006/relationships/image" Target="../media/image32.tiff"/><Relationship Id="rId5" Type="http://schemas.openxmlformats.org/officeDocument/2006/relationships/image" Target="../media/image31.jpg"/><Relationship Id="rId4" Type="http://schemas.openxmlformats.org/officeDocument/2006/relationships/image" Target="../media/image3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ctrTitle"/>
          </p:nvPr>
        </p:nvSpPr>
        <p:spPr/>
        <p:txBody>
          <a:bodyPr/>
          <a:lstStyle/>
          <a:p>
            <a:r>
              <a:rPr lang="en-US" dirty="0">
                <a:sym typeface="Roboto"/>
              </a:rPr>
              <a:t>Block chains: miracle cure or snake oil?</a:t>
            </a:r>
          </a:p>
        </p:txBody>
      </p:sp>
      <p:sp>
        <p:nvSpPr>
          <p:cNvPr id="72" name="Shape 72"/>
          <p:cNvSpPr txBox="1">
            <a:spLocks noGrp="1"/>
          </p:cNvSpPr>
          <p:nvPr>
            <p:ph type="subTitle" idx="1"/>
          </p:nvPr>
        </p:nvSpPr>
        <p:spPr/>
        <p:txBody>
          <a:bodyPr/>
          <a:lstStyle/>
          <a:p>
            <a:pPr lvl="0"/>
            <a:r>
              <a:rPr lang="en-US" dirty="0">
                <a:sym typeface="Roboto"/>
              </a:rPr>
              <a:t>Henning Schulzrinne (Columbia University)</a:t>
            </a:r>
          </a:p>
          <a:p>
            <a:pPr lvl="0"/>
            <a:r>
              <a:rPr lang="en-US" dirty="0">
                <a:sym typeface="Roboto"/>
              </a:rPr>
              <a:t>February 2019</a:t>
            </a:r>
          </a:p>
          <a:p>
            <a:pPr lvl="0"/>
            <a:r>
              <a:rPr lang="en-US" dirty="0">
                <a:sym typeface="Roboto"/>
              </a:rPr>
              <a:t>Federal Reserve New York</a:t>
            </a:r>
          </a:p>
        </p:txBody>
      </p:sp>
      <p:sp>
        <p:nvSpPr>
          <p:cNvPr id="4" name="Slide Number Placeholder 3">
            <a:extLst>
              <a:ext uri="{FF2B5EF4-FFF2-40B4-BE49-F238E27FC236}">
                <a16:creationId xmlns:a16="http://schemas.microsoft.com/office/drawing/2014/main" id="{4B4A3735-3271-394A-B2E3-EA77AE2954BE}"/>
              </a:ext>
            </a:extLst>
          </p:cNvPr>
          <p:cNvSpPr>
            <a:spLocks noGrp="1"/>
          </p:cNvSpPr>
          <p:nvPr>
            <p:ph type="sldNum" sz="quarter" idx="12"/>
          </p:nvPr>
        </p:nvSpPr>
        <p:spPr/>
        <p:txBody>
          <a:bodyPr/>
          <a:lstStyle/>
          <a:p>
            <a:pPr lvl="0"/>
            <a:fld id="{00000000-1234-1234-1234-123412341234}" type="slidenum">
              <a:rPr lang="en" smtClean="0"/>
              <a:pPr lvl="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246C07-3E19-A849-8FA4-3BD2C0DF5ADC}"/>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10</a:t>
            </a:fld>
            <a:endParaRPr lang="en"/>
          </a:p>
        </p:txBody>
      </p:sp>
      <p:sp>
        <p:nvSpPr>
          <p:cNvPr id="3" name="Title 2">
            <a:extLst>
              <a:ext uri="{FF2B5EF4-FFF2-40B4-BE49-F238E27FC236}">
                <a16:creationId xmlns:a16="http://schemas.microsoft.com/office/drawing/2014/main" id="{D7B5F913-9D90-6A4A-8148-263C38B3A9C0}"/>
              </a:ext>
            </a:extLst>
          </p:cNvPr>
          <p:cNvSpPr>
            <a:spLocks noGrp="1"/>
          </p:cNvSpPr>
          <p:nvPr>
            <p:ph type="title"/>
          </p:nvPr>
        </p:nvSpPr>
        <p:spPr/>
        <p:txBody>
          <a:bodyPr/>
          <a:lstStyle/>
          <a:p>
            <a:r>
              <a:rPr lang="en-US" dirty="0"/>
              <a:t>Key idea: linkage</a:t>
            </a:r>
          </a:p>
        </p:txBody>
      </p:sp>
      <p:pic>
        <p:nvPicPr>
          <p:cNvPr id="4" name="Picture 3">
            <a:extLst>
              <a:ext uri="{FF2B5EF4-FFF2-40B4-BE49-F238E27FC236}">
                <a16:creationId xmlns:a16="http://schemas.microsoft.com/office/drawing/2014/main" id="{A17498F1-D20D-FD47-9683-ABF80DBBE455}"/>
              </a:ext>
            </a:extLst>
          </p:cNvPr>
          <p:cNvPicPr>
            <a:picLocks noChangeAspect="1"/>
          </p:cNvPicPr>
          <p:nvPr/>
        </p:nvPicPr>
        <p:blipFill>
          <a:blip r:embed="rId2"/>
          <a:stretch>
            <a:fillRect/>
          </a:stretch>
        </p:blipFill>
        <p:spPr>
          <a:xfrm>
            <a:off x="981739" y="858452"/>
            <a:ext cx="7180524" cy="4182655"/>
          </a:xfrm>
          <a:prstGeom prst="rect">
            <a:avLst/>
          </a:prstGeom>
        </p:spPr>
      </p:pic>
      <p:sp>
        <p:nvSpPr>
          <p:cNvPr id="5" name="Rounded Rectangle 4">
            <a:extLst>
              <a:ext uri="{FF2B5EF4-FFF2-40B4-BE49-F238E27FC236}">
                <a16:creationId xmlns:a16="http://schemas.microsoft.com/office/drawing/2014/main" id="{869540E6-97E0-A64F-AA20-BA72DC0DFA01}"/>
              </a:ext>
            </a:extLst>
          </p:cNvPr>
          <p:cNvSpPr/>
          <p:nvPr/>
        </p:nvSpPr>
        <p:spPr>
          <a:xfrm>
            <a:off x="4125951" y="3746810"/>
            <a:ext cx="676508" cy="386575"/>
          </a:xfrm>
          <a:prstGeom prst="roundRect">
            <a:avLst/>
          </a:prstGeom>
          <a:solidFill>
            <a:schemeClr val="accent6">
              <a:lumMod val="75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00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A526A5-DE8A-1B47-A8C0-755FBAAF640F}"/>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11</a:t>
            </a:fld>
            <a:endParaRPr lang="en"/>
          </a:p>
        </p:txBody>
      </p:sp>
      <p:sp>
        <p:nvSpPr>
          <p:cNvPr id="3" name="Title 2">
            <a:extLst>
              <a:ext uri="{FF2B5EF4-FFF2-40B4-BE49-F238E27FC236}">
                <a16:creationId xmlns:a16="http://schemas.microsoft.com/office/drawing/2014/main" id="{251EF514-C412-E24E-B5DD-70F6C57F7586}"/>
              </a:ext>
            </a:extLst>
          </p:cNvPr>
          <p:cNvSpPr>
            <a:spLocks noGrp="1"/>
          </p:cNvSpPr>
          <p:nvPr>
            <p:ph type="title"/>
          </p:nvPr>
        </p:nvSpPr>
        <p:spPr/>
        <p:txBody>
          <a:bodyPr/>
          <a:lstStyle/>
          <a:p>
            <a:r>
              <a:rPr lang="en-US" dirty="0"/>
              <a:t>What does a database do?</a:t>
            </a:r>
          </a:p>
        </p:txBody>
      </p:sp>
      <p:pic>
        <p:nvPicPr>
          <p:cNvPr id="4" name="Picture 3">
            <a:extLst>
              <a:ext uri="{FF2B5EF4-FFF2-40B4-BE49-F238E27FC236}">
                <a16:creationId xmlns:a16="http://schemas.microsoft.com/office/drawing/2014/main" id="{2A6E2F6C-2687-D74F-9C8F-0F25CB08B522}"/>
              </a:ext>
            </a:extLst>
          </p:cNvPr>
          <p:cNvPicPr>
            <a:picLocks noChangeAspect="1"/>
          </p:cNvPicPr>
          <p:nvPr/>
        </p:nvPicPr>
        <p:blipFill>
          <a:blip r:embed="rId2"/>
          <a:stretch>
            <a:fillRect/>
          </a:stretch>
        </p:blipFill>
        <p:spPr>
          <a:xfrm>
            <a:off x="4326082" y="1326209"/>
            <a:ext cx="2455802" cy="1500768"/>
          </a:xfrm>
          <a:prstGeom prst="rect">
            <a:avLst/>
          </a:prstGeom>
        </p:spPr>
      </p:pic>
      <p:sp>
        <p:nvSpPr>
          <p:cNvPr id="5" name="Notched Right Arrow 4">
            <a:extLst>
              <a:ext uri="{FF2B5EF4-FFF2-40B4-BE49-F238E27FC236}">
                <a16:creationId xmlns:a16="http://schemas.microsoft.com/office/drawing/2014/main" id="{5F61CC67-4BB6-D440-9028-3D38CEAF7D0A}"/>
              </a:ext>
            </a:extLst>
          </p:cNvPr>
          <p:cNvSpPr/>
          <p:nvPr/>
        </p:nvSpPr>
        <p:spPr>
          <a:xfrm rot="10800000">
            <a:off x="970156" y="2243085"/>
            <a:ext cx="2951356" cy="416312"/>
          </a:xfrm>
          <a:prstGeom prst="notched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 name="Notched Right Arrow 5">
            <a:extLst>
              <a:ext uri="{FF2B5EF4-FFF2-40B4-BE49-F238E27FC236}">
                <a16:creationId xmlns:a16="http://schemas.microsoft.com/office/drawing/2014/main" id="{7D6FA679-9E24-5C47-BEC8-07FA999106D9}"/>
              </a:ext>
            </a:extLst>
          </p:cNvPr>
          <p:cNvSpPr/>
          <p:nvPr/>
        </p:nvSpPr>
        <p:spPr>
          <a:xfrm>
            <a:off x="970156" y="1564888"/>
            <a:ext cx="2951356" cy="416312"/>
          </a:xfrm>
          <a:prstGeom prst="notched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306A06-1E97-6E4F-BCF8-005A6C7A2409}"/>
              </a:ext>
            </a:extLst>
          </p:cNvPr>
          <p:cNvSpPr txBox="1"/>
          <p:nvPr/>
        </p:nvSpPr>
        <p:spPr>
          <a:xfrm>
            <a:off x="656181" y="1138883"/>
            <a:ext cx="3467616" cy="523220"/>
          </a:xfrm>
          <a:prstGeom prst="rect">
            <a:avLst/>
          </a:prstGeom>
          <a:noFill/>
        </p:spPr>
        <p:txBody>
          <a:bodyPr wrap="none" rtlCol="0">
            <a:spAutoFit/>
          </a:bodyPr>
          <a:lstStyle/>
          <a:p>
            <a:r>
              <a:rPr lang="en-US" dirty="0"/>
              <a:t>INSERT INTO ledger (customer, amount)</a:t>
            </a:r>
          </a:p>
          <a:p>
            <a:r>
              <a:rPr lang="en-US" dirty="0"/>
              <a:t>VALUES (1234, $543)</a:t>
            </a:r>
          </a:p>
        </p:txBody>
      </p:sp>
      <p:sp>
        <p:nvSpPr>
          <p:cNvPr id="8" name="TextBox 7">
            <a:extLst>
              <a:ext uri="{FF2B5EF4-FFF2-40B4-BE49-F238E27FC236}">
                <a16:creationId xmlns:a16="http://schemas.microsoft.com/office/drawing/2014/main" id="{E3B65440-78BD-E143-B40C-804C17C8BDB0}"/>
              </a:ext>
            </a:extLst>
          </p:cNvPr>
          <p:cNvSpPr txBox="1"/>
          <p:nvPr/>
        </p:nvSpPr>
        <p:spPr>
          <a:xfrm>
            <a:off x="757324" y="2731459"/>
            <a:ext cx="3110147" cy="523220"/>
          </a:xfrm>
          <a:prstGeom prst="rect">
            <a:avLst/>
          </a:prstGeom>
          <a:noFill/>
        </p:spPr>
        <p:txBody>
          <a:bodyPr wrap="none" rtlCol="0">
            <a:spAutoFit/>
          </a:bodyPr>
          <a:lstStyle/>
          <a:p>
            <a:r>
              <a:rPr lang="en-US" dirty="0"/>
              <a:t>SELECT sum(amount) FROM ledger</a:t>
            </a:r>
          </a:p>
          <a:p>
            <a:r>
              <a:rPr lang="en-US" dirty="0"/>
              <a:t>WHERE customer = 1234</a:t>
            </a:r>
          </a:p>
        </p:txBody>
      </p:sp>
      <p:sp>
        <p:nvSpPr>
          <p:cNvPr id="9" name="TextBox 8">
            <a:extLst>
              <a:ext uri="{FF2B5EF4-FFF2-40B4-BE49-F238E27FC236}">
                <a16:creationId xmlns:a16="http://schemas.microsoft.com/office/drawing/2014/main" id="{8AE5DBA1-44AE-9B43-A089-00C3DBE4BFEE}"/>
              </a:ext>
            </a:extLst>
          </p:cNvPr>
          <p:cNvSpPr txBox="1"/>
          <p:nvPr/>
        </p:nvSpPr>
        <p:spPr>
          <a:xfrm>
            <a:off x="4326082" y="2993069"/>
            <a:ext cx="4692310" cy="954107"/>
          </a:xfrm>
          <a:prstGeom prst="rect">
            <a:avLst/>
          </a:prstGeom>
          <a:noFill/>
        </p:spPr>
        <p:txBody>
          <a:bodyPr wrap="none" rtlCol="0">
            <a:spAutoFit/>
          </a:bodyPr>
          <a:lstStyle/>
          <a:p>
            <a:pPr marL="285750" indent="-285750">
              <a:buFont typeface="Arial" panose="020B0604020202020204" pitchFamily="34" charset="0"/>
              <a:buChar char="•"/>
            </a:pPr>
            <a:r>
              <a:rPr lang="en-US" dirty="0"/>
              <a:t>trusted, reliable data store</a:t>
            </a:r>
          </a:p>
          <a:p>
            <a:pPr marL="285750" indent="-285750">
              <a:buFont typeface="Arial" panose="020B0604020202020204" pitchFamily="34" charset="0"/>
              <a:buChar char="•"/>
            </a:pPr>
            <a:r>
              <a:rPr lang="en-US" dirty="0"/>
              <a:t>may be operated by third party (AWS, Azure, GC, …)</a:t>
            </a:r>
          </a:p>
          <a:p>
            <a:pPr marL="285750" indent="-285750">
              <a:buFont typeface="Arial" panose="020B0604020202020204" pitchFamily="34" charset="0"/>
              <a:buChar char="•"/>
            </a:pPr>
            <a:r>
              <a:rPr lang="en-US" dirty="0"/>
              <a:t>transaction may be signed by originator</a:t>
            </a:r>
          </a:p>
          <a:p>
            <a:pPr marL="285750" indent="-285750">
              <a:buFont typeface="Arial" panose="020B0604020202020204" pitchFamily="34" charset="0"/>
              <a:buChar char="•"/>
            </a:pPr>
            <a:r>
              <a:rPr lang="en-US" dirty="0"/>
              <a:t>content may be encrypted</a:t>
            </a:r>
          </a:p>
        </p:txBody>
      </p:sp>
    </p:spTree>
    <p:extLst>
      <p:ext uri="{BB962C8B-B14F-4D97-AF65-F5344CB8AC3E}">
        <p14:creationId xmlns:p14="http://schemas.microsoft.com/office/powerpoint/2010/main" val="3374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4D7573-C13B-B547-88F1-E09797D3DB35}"/>
              </a:ext>
            </a:extLst>
          </p:cNvPr>
          <p:cNvPicPr>
            <a:picLocks noChangeAspect="1"/>
          </p:cNvPicPr>
          <p:nvPr/>
        </p:nvPicPr>
        <p:blipFill>
          <a:blip r:embed="rId2"/>
          <a:stretch>
            <a:fillRect/>
          </a:stretch>
        </p:blipFill>
        <p:spPr>
          <a:xfrm>
            <a:off x="62307" y="3009900"/>
            <a:ext cx="3810000" cy="2133600"/>
          </a:xfrm>
          <a:prstGeom prst="rect">
            <a:avLst/>
          </a:prstGeom>
        </p:spPr>
      </p:pic>
      <p:sp>
        <p:nvSpPr>
          <p:cNvPr id="15" name="Rounded Rectangle 14">
            <a:extLst>
              <a:ext uri="{FF2B5EF4-FFF2-40B4-BE49-F238E27FC236}">
                <a16:creationId xmlns:a16="http://schemas.microsoft.com/office/drawing/2014/main" id="{BE66371C-8A24-7949-8F56-6F84F62BD11B}"/>
              </a:ext>
            </a:extLst>
          </p:cNvPr>
          <p:cNvSpPr/>
          <p:nvPr/>
        </p:nvSpPr>
        <p:spPr>
          <a:xfrm>
            <a:off x="3638145" y="1423346"/>
            <a:ext cx="4877205" cy="3617762"/>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BF1B6DE-DFBD-B749-B5D1-AB2A88D84DE7}"/>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12</a:t>
            </a:fld>
            <a:endParaRPr lang="en" dirty="0"/>
          </a:p>
        </p:txBody>
      </p:sp>
      <p:sp>
        <p:nvSpPr>
          <p:cNvPr id="3" name="Title 2">
            <a:extLst>
              <a:ext uri="{FF2B5EF4-FFF2-40B4-BE49-F238E27FC236}">
                <a16:creationId xmlns:a16="http://schemas.microsoft.com/office/drawing/2014/main" id="{C68C9E1D-9BA8-A643-B3A8-69F7DE0100F8}"/>
              </a:ext>
            </a:extLst>
          </p:cNvPr>
          <p:cNvSpPr>
            <a:spLocks noGrp="1"/>
          </p:cNvSpPr>
          <p:nvPr>
            <p:ph type="title"/>
          </p:nvPr>
        </p:nvSpPr>
        <p:spPr/>
        <p:txBody>
          <a:bodyPr/>
          <a:lstStyle/>
          <a:p>
            <a:r>
              <a:rPr lang="en-US" dirty="0"/>
              <a:t>Modern datastore architecture (simplified)</a:t>
            </a:r>
          </a:p>
        </p:txBody>
      </p:sp>
      <p:sp>
        <p:nvSpPr>
          <p:cNvPr id="4" name="Can 3">
            <a:extLst>
              <a:ext uri="{FF2B5EF4-FFF2-40B4-BE49-F238E27FC236}">
                <a16:creationId xmlns:a16="http://schemas.microsoft.com/office/drawing/2014/main" id="{8D425523-5004-C742-8101-B5A9B80C5464}"/>
              </a:ext>
            </a:extLst>
          </p:cNvPr>
          <p:cNvSpPr/>
          <p:nvPr/>
        </p:nvSpPr>
        <p:spPr>
          <a:xfrm>
            <a:off x="5897880" y="2423160"/>
            <a:ext cx="1207008" cy="110642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disk</a:t>
            </a:r>
          </a:p>
          <a:p>
            <a:pPr algn="ctr"/>
            <a:r>
              <a:rPr lang="en-US" dirty="0"/>
              <a:t>(permanency)</a:t>
            </a:r>
          </a:p>
        </p:txBody>
      </p:sp>
      <p:sp>
        <p:nvSpPr>
          <p:cNvPr id="5" name="Sequential Access Storage 4">
            <a:extLst>
              <a:ext uri="{FF2B5EF4-FFF2-40B4-BE49-F238E27FC236}">
                <a16:creationId xmlns:a16="http://schemas.microsoft.com/office/drawing/2014/main" id="{B4C17D25-3A04-6646-9B6E-432A68023317}"/>
              </a:ext>
            </a:extLst>
          </p:cNvPr>
          <p:cNvSpPr/>
          <p:nvPr/>
        </p:nvSpPr>
        <p:spPr>
          <a:xfrm>
            <a:off x="7436358" y="2610612"/>
            <a:ext cx="758952" cy="73152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backup</a:t>
            </a:r>
          </a:p>
        </p:txBody>
      </p:sp>
      <p:sp>
        <p:nvSpPr>
          <p:cNvPr id="6" name="Punched Tape 5">
            <a:extLst>
              <a:ext uri="{FF2B5EF4-FFF2-40B4-BE49-F238E27FC236}">
                <a16:creationId xmlns:a16="http://schemas.microsoft.com/office/drawing/2014/main" id="{97E74972-B942-E349-9490-E59E94E815CD}"/>
              </a:ext>
            </a:extLst>
          </p:cNvPr>
          <p:cNvSpPr/>
          <p:nvPr/>
        </p:nvSpPr>
        <p:spPr>
          <a:xfrm>
            <a:off x="5838444" y="3941064"/>
            <a:ext cx="1325879" cy="830771"/>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log (DB or files)</a:t>
            </a:r>
          </a:p>
        </p:txBody>
      </p:sp>
      <p:sp>
        <p:nvSpPr>
          <p:cNvPr id="8" name="Rounded Rectangle 7">
            <a:extLst>
              <a:ext uri="{FF2B5EF4-FFF2-40B4-BE49-F238E27FC236}">
                <a16:creationId xmlns:a16="http://schemas.microsoft.com/office/drawing/2014/main" id="{C139584D-695B-D84E-A2EC-52F1E3EE6104}"/>
              </a:ext>
            </a:extLst>
          </p:cNvPr>
          <p:cNvSpPr/>
          <p:nvPr/>
        </p:nvSpPr>
        <p:spPr>
          <a:xfrm>
            <a:off x="3785617" y="1997964"/>
            <a:ext cx="1572768" cy="85039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transaction</a:t>
            </a:r>
          </a:p>
          <a:p>
            <a:pPr algn="ctr"/>
            <a:r>
              <a:rPr lang="en-US" dirty="0"/>
              <a:t>(all or nothing)</a:t>
            </a:r>
          </a:p>
        </p:txBody>
      </p:sp>
      <p:sp>
        <p:nvSpPr>
          <p:cNvPr id="10" name="Rounded Rectangle 9">
            <a:extLst>
              <a:ext uri="{FF2B5EF4-FFF2-40B4-BE49-F238E27FC236}">
                <a16:creationId xmlns:a16="http://schemas.microsoft.com/office/drawing/2014/main" id="{A298D06B-5FC8-0342-9C4C-EAFE50BF24BC}"/>
              </a:ext>
            </a:extLst>
          </p:cNvPr>
          <p:cNvSpPr/>
          <p:nvPr/>
        </p:nvSpPr>
        <p:spPr>
          <a:xfrm>
            <a:off x="2107694" y="1993392"/>
            <a:ext cx="1408176" cy="89611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validation</a:t>
            </a:r>
          </a:p>
          <a:p>
            <a:pPr algn="ctr"/>
            <a:endParaRPr lang="en-US" dirty="0"/>
          </a:p>
        </p:txBody>
      </p:sp>
      <p:sp>
        <p:nvSpPr>
          <p:cNvPr id="11" name="Rounded Rectangle 10">
            <a:extLst>
              <a:ext uri="{FF2B5EF4-FFF2-40B4-BE49-F238E27FC236}">
                <a16:creationId xmlns:a16="http://schemas.microsoft.com/office/drawing/2014/main" id="{69372971-4CF4-0F4B-B10C-67D35A6B9877}"/>
              </a:ext>
            </a:extLst>
          </p:cNvPr>
          <p:cNvSpPr/>
          <p:nvPr/>
        </p:nvSpPr>
        <p:spPr>
          <a:xfrm>
            <a:off x="429771" y="1993392"/>
            <a:ext cx="1408176" cy="89611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authorization</a:t>
            </a:r>
          </a:p>
          <a:p>
            <a:pPr algn="ctr"/>
            <a:endParaRPr lang="en-US" dirty="0"/>
          </a:p>
        </p:txBody>
      </p:sp>
      <p:sp>
        <p:nvSpPr>
          <p:cNvPr id="12" name="TextBox 11">
            <a:extLst>
              <a:ext uri="{FF2B5EF4-FFF2-40B4-BE49-F238E27FC236}">
                <a16:creationId xmlns:a16="http://schemas.microsoft.com/office/drawing/2014/main" id="{F307D67B-E0A5-FE4C-9443-B67142AACACF}"/>
              </a:ext>
            </a:extLst>
          </p:cNvPr>
          <p:cNvSpPr txBox="1"/>
          <p:nvPr/>
        </p:nvSpPr>
        <p:spPr>
          <a:xfrm>
            <a:off x="1133859" y="1115568"/>
            <a:ext cx="6795450" cy="307777"/>
          </a:xfrm>
          <a:prstGeom prst="rect">
            <a:avLst/>
          </a:prstGeom>
          <a:noFill/>
        </p:spPr>
        <p:txBody>
          <a:bodyPr wrap="none" rtlCol="0">
            <a:spAutoFit/>
          </a:bodyPr>
          <a:lstStyle/>
          <a:p>
            <a:r>
              <a:rPr lang="en-US" i="1" dirty="0"/>
              <a:t>SELECT person, amount FROM payment JOIN person USING (person) WHERE …</a:t>
            </a:r>
          </a:p>
        </p:txBody>
      </p:sp>
      <p:sp>
        <p:nvSpPr>
          <p:cNvPr id="7" name="Preparation 6">
            <a:extLst>
              <a:ext uri="{FF2B5EF4-FFF2-40B4-BE49-F238E27FC236}">
                <a16:creationId xmlns:a16="http://schemas.microsoft.com/office/drawing/2014/main" id="{46B974B0-F265-7B4A-B816-784D0DFDD8BC}"/>
              </a:ext>
            </a:extLst>
          </p:cNvPr>
          <p:cNvSpPr/>
          <p:nvPr/>
        </p:nvSpPr>
        <p:spPr>
          <a:xfrm>
            <a:off x="6828817" y="1517515"/>
            <a:ext cx="1686533" cy="651753"/>
          </a:xfrm>
          <a:prstGeom prst="flowChartPreparation">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stored</a:t>
            </a:r>
          </a:p>
          <a:p>
            <a:pPr algn="ctr"/>
            <a:r>
              <a:rPr lang="en-US" dirty="0"/>
              <a:t>procedure</a:t>
            </a:r>
          </a:p>
        </p:txBody>
      </p:sp>
      <p:sp>
        <p:nvSpPr>
          <p:cNvPr id="13" name="Right Arrow 12">
            <a:extLst>
              <a:ext uri="{FF2B5EF4-FFF2-40B4-BE49-F238E27FC236}">
                <a16:creationId xmlns:a16="http://schemas.microsoft.com/office/drawing/2014/main" id="{FE2FC63E-FD8A-0741-A37C-55AF8EC474E6}"/>
              </a:ext>
            </a:extLst>
          </p:cNvPr>
          <p:cNvSpPr/>
          <p:nvPr/>
        </p:nvSpPr>
        <p:spPr>
          <a:xfrm>
            <a:off x="1837947" y="2347722"/>
            <a:ext cx="269747" cy="187452"/>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4" name="Right Arrow 13">
            <a:extLst>
              <a:ext uri="{FF2B5EF4-FFF2-40B4-BE49-F238E27FC236}">
                <a16:creationId xmlns:a16="http://schemas.microsoft.com/office/drawing/2014/main" id="{796A635F-46DB-BE46-969B-BC1805ABC41B}"/>
              </a:ext>
            </a:extLst>
          </p:cNvPr>
          <p:cNvSpPr/>
          <p:nvPr/>
        </p:nvSpPr>
        <p:spPr>
          <a:xfrm>
            <a:off x="3515870" y="2329434"/>
            <a:ext cx="269747" cy="187452"/>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Tree>
    <p:extLst>
      <p:ext uri="{BB962C8B-B14F-4D97-AF65-F5344CB8AC3E}">
        <p14:creationId xmlns:p14="http://schemas.microsoft.com/office/powerpoint/2010/main" val="1716769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41525A-BE4D-424C-B9DF-277620174EB5}"/>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13</a:t>
            </a:fld>
            <a:endParaRPr lang="en"/>
          </a:p>
        </p:txBody>
      </p:sp>
      <p:sp>
        <p:nvSpPr>
          <p:cNvPr id="3" name="Title 2">
            <a:extLst>
              <a:ext uri="{FF2B5EF4-FFF2-40B4-BE49-F238E27FC236}">
                <a16:creationId xmlns:a16="http://schemas.microsoft.com/office/drawing/2014/main" id="{C4DE2C09-D086-C744-A619-4FB258AE3C15}"/>
              </a:ext>
            </a:extLst>
          </p:cNvPr>
          <p:cNvSpPr>
            <a:spLocks noGrp="1"/>
          </p:cNvSpPr>
          <p:nvPr>
            <p:ph type="title"/>
          </p:nvPr>
        </p:nvSpPr>
        <p:spPr/>
        <p:txBody>
          <a:bodyPr/>
          <a:lstStyle/>
          <a:p>
            <a:r>
              <a:rPr lang="en-US" dirty="0"/>
              <a:t>Centralized </a:t>
            </a:r>
            <a:r>
              <a:rPr lang="en-US" dirty="0">
                <a:sym typeface="Wingdings" pitchFamily="2" charset="2"/>
              </a:rPr>
              <a:t> distributed</a:t>
            </a:r>
            <a:endParaRPr lang="en-US" dirty="0"/>
          </a:p>
        </p:txBody>
      </p:sp>
      <p:pic>
        <p:nvPicPr>
          <p:cNvPr id="4" name="Picture 3">
            <a:extLst>
              <a:ext uri="{FF2B5EF4-FFF2-40B4-BE49-F238E27FC236}">
                <a16:creationId xmlns:a16="http://schemas.microsoft.com/office/drawing/2014/main" id="{F5A5ABDB-0212-B641-853B-D4DBF82D853E}"/>
              </a:ext>
            </a:extLst>
          </p:cNvPr>
          <p:cNvPicPr>
            <a:picLocks noChangeAspect="1"/>
          </p:cNvPicPr>
          <p:nvPr/>
        </p:nvPicPr>
        <p:blipFill>
          <a:blip r:embed="rId2"/>
          <a:stretch>
            <a:fillRect/>
          </a:stretch>
        </p:blipFill>
        <p:spPr>
          <a:xfrm>
            <a:off x="2150111" y="1101767"/>
            <a:ext cx="4843780" cy="3939340"/>
          </a:xfrm>
          <a:prstGeom prst="rect">
            <a:avLst/>
          </a:prstGeom>
        </p:spPr>
      </p:pic>
    </p:spTree>
    <p:extLst>
      <p:ext uri="{BB962C8B-B14F-4D97-AF65-F5344CB8AC3E}">
        <p14:creationId xmlns:p14="http://schemas.microsoft.com/office/powerpoint/2010/main" val="408811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84AB-6640-4D4C-B676-FF054579A048}"/>
              </a:ext>
            </a:extLst>
          </p:cNvPr>
          <p:cNvSpPr>
            <a:spLocks noGrp="1"/>
          </p:cNvSpPr>
          <p:nvPr>
            <p:ph type="title"/>
          </p:nvPr>
        </p:nvSpPr>
        <p:spPr/>
        <p:txBody>
          <a:bodyPr/>
          <a:lstStyle/>
          <a:p>
            <a:r>
              <a:rPr lang="en-US" dirty="0"/>
              <a:t>Concept: non-repudiation</a:t>
            </a:r>
          </a:p>
        </p:txBody>
      </p:sp>
      <p:sp>
        <p:nvSpPr>
          <p:cNvPr id="3" name="Content Placeholder 2">
            <a:extLst>
              <a:ext uri="{FF2B5EF4-FFF2-40B4-BE49-F238E27FC236}">
                <a16:creationId xmlns:a16="http://schemas.microsoft.com/office/drawing/2014/main" id="{D4EB732D-E2A4-0B41-AF80-C8A4D8F2F1BC}"/>
              </a:ext>
            </a:extLst>
          </p:cNvPr>
          <p:cNvSpPr>
            <a:spLocks noGrp="1"/>
          </p:cNvSpPr>
          <p:nvPr>
            <p:ph idx="1"/>
          </p:nvPr>
        </p:nvSpPr>
        <p:spPr/>
        <p:txBody>
          <a:bodyPr>
            <a:normAutofit fontScale="92500" lnSpcReduction="20000"/>
          </a:bodyPr>
          <a:lstStyle/>
          <a:p>
            <a:r>
              <a:rPr lang="en-US" dirty="0"/>
              <a:t>“A statement's author cannot successfully dispute its authorship or the validity of an associated contract (or signature).”</a:t>
            </a:r>
          </a:p>
          <a:p>
            <a:r>
              <a:rPr lang="en-US" dirty="0"/>
              <a:t>Traditional grounds (McCullagh):</a:t>
            </a:r>
          </a:p>
          <a:p>
            <a:pPr lvl="1"/>
            <a:r>
              <a:rPr lang="en-US" dirty="0"/>
              <a:t>The signature is a forgery;</a:t>
            </a:r>
          </a:p>
          <a:p>
            <a:pPr lvl="1"/>
            <a:r>
              <a:rPr lang="en-US" dirty="0"/>
              <a:t>The signature is not a forgery, but was obtained via:</a:t>
            </a:r>
          </a:p>
          <a:p>
            <a:pPr lvl="2"/>
            <a:r>
              <a:rPr lang="en-US" dirty="0"/>
              <a:t>Unconscionable conduct by a party to a transaction;</a:t>
            </a:r>
          </a:p>
          <a:p>
            <a:pPr lvl="2"/>
            <a:r>
              <a:rPr lang="en-US" dirty="0"/>
              <a:t>Fraud instigated by a third party;</a:t>
            </a:r>
          </a:p>
          <a:p>
            <a:pPr lvl="2"/>
            <a:r>
              <a:rPr lang="en-US" dirty="0"/>
              <a:t>Undue influence exerted by a third party.</a:t>
            </a:r>
          </a:p>
          <a:p>
            <a:r>
              <a:rPr lang="en-US" dirty="0"/>
              <a:t>Crypto:</a:t>
            </a:r>
          </a:p>
          <a:p>
            <a:pPr lvl="1"/>
            <a:r>
              <a:rPr lang="en-US" dirty="0"/>
              <a:t>A service that </a:t>
            </a:r>
            <a:r>
              <a:rPr lang="en-US" i="1" dirty="0"/>
              <a:t>provides proof of the integrity and origin of data,</a:t>
            </a:r>
            <a:r>
              <a:rPr lang="en-US" dirty="0"/>
              <a:t> both in an </a:t>
            </a:r>
            <a:r>
              <a:rPr lang="en-US" i="1" dirty="0"/>
              <a:t>unforgeable relationship,</a:t>
            </a:r>
            <a:r>
              <a:rPr lang="en-US" dirty="0"/>
              <a:t> which can be verified by any third party at any time; or,</a:t>
            </a:r>
          </a:p>
          <a:p>
            <a:pPr lvl="1"/>
            <a:r>
              <a:rPr lang="en-US" dirty="0"/>
              <a:t>In authentication, an authentication that with high assurance can be asserted to be genuine, and </a:t>
            </a:r>
            <a:r>
              <a:rPr lang="en-US" i="1" dirty="0"/>
              <a:t>that can not subsequently be refuted</a:t>
            </a:r>
            <a:r>
              <a:rPr lang="en-US" dirty="0"/>
              <a:t>.</a:t>
            </a:r>
          </a:p>
          <a:p>
            <a:pPr lvl="1"/>
            <a:r>
              <a:rPr lang="en-US" dirty="0"/>
              <a:t>Typically, uses public-private key pair for validation and signing.</a:t>
            </a:r>
          </a:p>
          <a:p>
            <a:pPr lvl="1"/>
            <a:r>
              <a:rPr lang="en-US" dirty="0"/>
              <a:t>Refutation: author has to make plausible case that somebody stole their key.</a:t>
            </a:r>
            <a:br>
              <a:rPr lang="en-US" dirty="0"/>
            </a:b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0C764CD-6CD4-A041-B455-BD43CF7BB284}"/>
              </a:ext>
            </a:extLst>
          </p:cNvPr>
          <p:cNvSpPr>
            <a:spLocks noGrp="1"/>
          </p:cNvSpPr>
          <p:nvPr>
            <p:ph type="sldNum" sz="quarter" idx="12"/>
          </p:nvPr>
        </p:nvSpPr>
        <p:spPr/>
        <p:txBody>
          <a:bodyPr/>
          <a:lstStyle/>
          <a:p>
            <a:fld id="{6E2D2B3B-882E-40F3-A32F-6DD516915044}" type="slidenum">
              <a:rPr lang="en-US" smtClean="0"/>
              <a:pPr/>
              <a:t>14</a:t>
            </a:fld>
            <a:endParaRPr lang="en-US"/>
          </a:p>
        </p:txBody>
      </p:sp>
    </p:spTree>
    <p:extLst>
      <p:ext uri="{BB962C8B-B14F-4D97-AF65-F5344CB8AC3E}">
        <p14:creationId xmlns:p14="http://schemas.microsoft.com/office/powerpoint/2010/main" val="347771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06D964-6E61-4A48-8CF0-624DF28CC3F2}"/>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15</a:t>
            </a:fld>
            <a:endParaRPr lang="en" dirty="0"/>
          </a:p>
        </p:txBody>
      </p:sp>
      <p:sp>
        <p:nvSpPr>
          <p:cNvPr id="3" name="Title 2">
            <a:extLst>
              <a:ext uri="{FF2B5EF4-FFF2-40B4-BE49-F238E27FC236}">
                <a16:creationId xmlns:a16="http://schemas.microsoft.com/office/drawing/2014/main" id="{7A5FC896-BD5D-FC49-89F7-F929C92F1C33}"/>
              </a:ext>
            </a:extLst>
          </p:cNvPr>
          <p:cNvSpPr>
            <a:spLocks noGrp="1"/>
          </p:cNvSpPr>
          <p:nvPr>
            <p:ph type="title"/>
          </p:nvPr>
        </p:nvSpPr>
        <p:spPr/>
        <p:txBody>
          <a:bodyPr/>
          <a:lstStyle/>
          <a:p>
            <a:r>
              <a:rPr lang="en-US" dirty="0"/>
              <a:t>BAR actors: Byzantine, altruistic, rational</a:t>
            </a:r>
          </a:p>
        </p:txBody>
      </p:sp>
      <p:pic>
        <p:nvPicPr>
          <p:cNvPr id="4" name="Picture 3">
            <a:extLst>
              <a:ext uri="{FF2B5EF4-FFF2-40B4-BE49-F238E27FC236}">
                <a16:creationId xmlns:a16="http://schemas.microsoft.com/office/drawing/2014/main" id="{7CA25CE9-1FBA-E24C-9EFB-E569126B785C}"/>
              </a:ext>
            </a:extLst>
          </p:cNvPr>
          <p:cNvPicPr>
            <a:picLocks noChangeAspect="1"/>
          </p:cNvPicPr>
          <p:nvPr/>
        </p:nvPicPr>
        <p:blipFill>
          <a:blip r:embed="rId2"/>
          <a:stretch>
            <a:fillRect/>
          </a:stretch>
        </p:blipFill>
        <p:spPr>
          <a:xfrm>
            <a:off x="5891022" y="1002484"/>
            <a:ext cx="3191256" cy="1381814"/>
          </a:xfrm>
          <a:prstGeom prst="rect">
            <a:avLst/>
          </a:prstGeom>
        </p:spPr>
      </p:pic>
      <p:sp>
        <p:nvSpPr>
          <p:cNvPr id="5" name="TextBox 4">
            <a:extLst>
              <a:ext uri="{FF2B5EF4-FFF2-40B4-BE49-F238E27FC236}">
                <a16:creationId xmlns:a16="http://schemas.microsoft.com/office/drawing/2014/main" id="{B73ED1E2-88F1-0948-B9D7-741C1F61A76E}"/>
              </a:ext>
            </a:extLst>
          </p:cNvPr>
          <p:cNvSpPr txBox="1"/>
          <p:nvPr/>
        </p:nvSpPr>
        <p:spPr>
          <a:xfrm>
            <a:off x="411480" y="1197864"/>
            <a:ext cx="4322017" cy="954107"/>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Byzantine: may deviate from protocol for any reason</a:t>
            </a:r>
          </a:p>
          <a:p>
            <a:pPr marL="285750" indent="-285750">
              <a:buFont typeface="Arial" panose="020B0604020202020204" pitchFamily="34" charset="0"/>
              <a:buChar char="•"/>
            </a:pPr>
            <a:r>
              <a:rPr lang="en-US" dirty="0"/>
              <a:t>technical failure</a:t>
            </a:r>
          </a:p>
          <a:p>
            <a:pPr marL="285750" indent="-285750">
              <a:buFont typeface="Arial" panose="020B0604020202020204" pitchFamily="34" charset="0"/>
              <a:buChar char="•"/>
            </a:pPr>
            <a:r>
              <a:rPr lang="en-US" dirty="0"/>
              <a:t>deliberate harm</a:t>
            </a:r>
          </a:p>
          <a:p>
            <a:pPr marL="285750" indent="-285750">
              <a:buFont typeface="Arial" panose="020B0604020202020204" pitchFamily="34" charset="0"/>
              <a:buChar char="•"/>
            </a:pPr>
            <a:r>
              <a:rPr lang="en-US" dirty="0"/>
              <a:t>gratuitous maliciousness</a:t>
            </a:r>
          </a:p>
        </p:txBody>
      </p:sp>
      <p:sp>
        <p:nvSpPr>
          <p:cNvPr id="6" name="TextBox 5">
            <a:extLst>
              <a:ext uri="{FF2B5EF4-FFF2-40B4-BE49-F238E27FC236}">
                <a16:creationId xmlns:a16="http://schemas.microsoft.com/office/drawing/2014/main" id="{52AE17D8-3E12-4745-AF2B-7807271858F8}"/>
              </a:ext>
            </a:extLst>
          </p:cNvPr>
          <p:cNvSpPr txBox="1"/>
          <p:nvPr/>
        </p:nvSpPr>
        <p:spPr>
          <a:xfrm>
            <a:off x="411480" y="2384298"/>
            <a:ext cx="3530134" cy="738664"/>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solidFill>
                  <a:schemeClr val="tx1"/>
                </a:solidFill>
              </a:rPr>
              <a:t>Rational: self interested</a:t>
            </a:r>
          </a:p>
          <a:p>
            <a:pPr marL="285750" indent="-285750">
              <a:buFont typeface="Arial" panose="020B0604020202020204" pitchFamily="34" charset="0"/>
              <a:buChar char="•"/>
            </a:pPr>
            <a:r>
              <a:rPr lang="en-US" dirty="0">
                <a:solidFill>
                  <a:schemeClr val="tx1"/>
                </a:solidFill>
              </a:rPr>
              <a:t>maximize short-term or long-term benefit</a:t>
            </a:r>
          </a:p>
          <a:p>
            <a:pPr marL="285750" indent="-285750">
              <a:buFont typeface="Arial" panose="020B0604020202020204" pitchFamily="34" charset="0"/>
              <a:buChar char="•"/>
            </a:pPr>
            <a:r>
              <a:rPr lang="en-US" dirty="0">
                <a:solidFill>
                  <a:schemeClr val="tx1"/>
                </a:solidFill>
              </a:rPr>
              <a:t>including any penalties or rewards</a:t>
            </a:r>
          </a:p>
        </p:txBody>
      </p:sp>
      <p:sp>
        <p:nvSpPr>
          <p:cNvPr id="7" name="TextBox 6">
            <a:extLst>
              <a:ext uri="{FF2B5EF4-FFF2-40B4-BE49-F238E27FC236}">
                <a16:creationId xmlns:a16="http://schemas.microsoft.com/office/drawing/2014/main" id="{B59D7D89-7FA4-8A4C-ABA0-046BB879C9E5}"/>
              </a:ext>
            </a:extLst>
          </p:cNvPr>
          <p:cNvSpPr txBox="1"/>
          <p:nvPr/>
        </p:nvSpPr>
        <p:spPr>
          <a:xfrm>
            <a:off x="411480" y="3414522"/>
            <a:ext cx="2749471" cy="523220"/>
          </a:xfrm>
          <a:prstGeom prst="rect">
            <a:avLst/>
          </a:prstGeom>
          <a:solidFill>
            <a:schemeClr val="accent5">
              <a:lumMod val="60000"/>
              <a:lumOff val="40000"/>
            </a:schemeClr>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solidFill>
                  <a:schemeClr val="tx1"/>
                </a:solidFill>
              </a:rPr>
              <a:t>Altruistic: follow protocol exactly</a:t>
            </a:r>
          </a:p>
          <a:p>
            <a:pPr marL="285750" indent="-285750">
              <a:buFont typeface="Arial" panose="020B0604020202020204" pitchFamily="34" charset="0"/>
              <a:buChar char="•"/>
            </a:pPr>
            <a:r>
              <a:rPr lang="en-US" dirty="0">
                <a:solidFill>
                  <a:schemeClr val="tx1"/>
                </a:solidFill>
              </a:rPr>
              <a:t>extrinsic or intrinsic motivation</a:t>
            </a:r>
          </a:p>
        </p:txBody>
      </p:sp>
      <p:sp>
        <p:nvSpPr>
          <p:cNvPr id="8" name="Terminator 7">
            <a:extLst>
              <a:ext uri="{FF2B5EF4-FFF2-40B4-BE49-F238E27FC236}">
                <a16:creationId xmlns:a16="http://schemas.microsoft.com/office/drawing/2014/main" id="{3A214B78-5CB7-FC4D-92B3-868D31E987C5}"/>
              </a:ext>
            </a:extLst>
          </p:cNvPr>
          <p:cNvSpPr/>
          <p:nvPr/>
        </p:nvSpPr>
        <p:spPr>
          <a:xfrm>
            <a:off x="6457950" y="2624804"/>
            <a:ext cx="1243584" cy="612648"/>
          </a:xfrm>
          <a:prstGeom prst="flowChartTerminator">
            <a:avLst/>
          </a:prstGeom>
          <a:gradFill>
            <a:gsLst>
              <a:gs pos="0">
                <a:srgbClr val="FF0000"/>
              </a:gs>
              <a:gs pos="50000">
                <a:srgbClr val="C00000"/>
              </a:gs>
              <a:gs pos="99000">
                <a:srgbClr val="C00000"/>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general</a:t>
            </a:r>
          </a:p>
        </p:txBody>
      </p:sp>
      <p:sp>
        <p:nvSpPr>
          <p:cNvPr id="9" name="Terminator 8">
            <a:extLst>
              <a:ext uri="{FF2B5EF4-FFF2-40B4-BE49-F238E27FC236}">
                <a16:creationId xmlns:a16="http://schemas.microsoft.com/office/drawing/2014/main" id="{31676A6C-82A7-634F-AFD9-616F05A39781}"/>
              </a:ext>
            </a:extLst>
          </p:cNvPr>
          <p:cNvSpPr/>
          <p:nvPr/>
        </p:nvSpPr>
        <p:spPr>
          <a:xfrm>
            <a:off x="5406390" y="3914109"/>
            <a:ext cx="1243584" cy="612648"/>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general</a:t>
            </a:r>
          </a:p>
        </p:txBody>
      </p:sp>
      <p:sp>
        <p:nvSpPr>
          <p:cNvPr id="10" name="Terminator 9">
            <a:extLst>
              <a:ext uri="{FF2B5EF4-FFF2-40B4-BE49-F238E27FC236}">
                <a16:creationId xmlns:a16="http://schemas.microsoft.com/office/drawing/2014/main" id="{3BBCEE46-1171-0941-98A8-E4C8A6F3AE2B}"/>
              </a:ext>
            </a:extLst>
          </p:cNvPr>
          <p:cNvSpPr/>
          <p:nvPr/>
        </p:nvSpPr>
        <p:spPr>
          <a:xfrm>
            <a:off x="7486650" y="3891725"/>
            <a:ext cx="1243584" cy="612648"/>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general</a:t>
            </a:r>
          </a:p>
        </p:txBody>
      </p:sp>
      <p:cxnSp>
        <p:nvCxnSpPr>
          <p:cNvPr id="12" name="Straight Arrow Connector 11">
            <a:extLst>
              <a:ext uri="{FF2B5EF4-FFF2-40B4-BE49-F238E27FC236}">
                <a16:creationId xmlns:a16="http://schemas.microsoft.com/office/drawing/2014/main" id="{99C0F35D-D28E-3440-A0D3-70E6B2F24931}"/>
              </a:ext>
            </a:extLst>
          </p:cNvPr>
          <p:cNvCxnSpPr>
            <a:stCxn id="8" idx="2"/>
            <a:endCxn id="9" idx="0"/>
          </p:cNvCxnSpPr>
          <p:nvPr/>
        </p:nvCxnSpPr>
        <p:spPr>
          <a:xfrm flipH="1">
            <a:off x="6028182" y="3237452"/>
            <a:ext cx="1051560" cy="6766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41F53B-09E5-F944-B9DC-C2BC1DFA6FED}"/>
              </a:ext>
            </a:extLst>
          </p:cNvPr>
          <p:cNvCxnSpPr>
            <a:stCxn id="8" idx="2"/>
            <a:endCxn id="10" idx="0"/>
          </p:cNvCxnSpPr>
          <p:nvPr/>
        </p:nvCxnSpPr>
        <p:spPr>
          <a:xfrm>
            <a:off x="7079742" y="3237452"/>
            <a:ext cx="1028700" cy="6542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46A76E-6E03-7745-9169-0CB9CB91FDDB}"/>
              </a:ext>
            </a:extLst>
          </p:cNvPr>
          <p:cNvCxnSpPr>
            <a:stCxn id="9" idx="3"/>
            <a:endCxn id="10" idx="1"/>
          </p:cNvCxnSpPr>
          <p:nvPr/>
        </p:nvCxnSpPr>
        <p:spPr>
          <a:xfrm flipV="1">
            <a:off x="6649974" y="4198049"/>
            <a:ext cx="836676" cy="223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541D67-70DD-134E-94A9-1D89FF39A091}"/>
              </a:ext>
            </a:extLst>
          </p:cNvPr>
          <p:cNvSpPr txBox="1"/>
          <p:nvPr/>
        </p:nvSpPr>
        <p:spPr>
          <a:xfrm>
            <a:off x="5838444" y="3300008"/>
            <a:ext cx="712054" cy="307777"/>
          </a:xfrm>
          <a:prstGeom prst="rect">
            <a:avLst/>
          </a:prstGeom>
          <a:noFill/>
        </p:spPr>
        <p:txBody>
          <a:bodyPr wrap="none" rtlCol="0">
            <a:spAutoFit/>
          </a:bodyPr>
          <a:lstStyle/>
          <a:p>
            <a:r>
              <a:rPr lang="en-US" dirty="0"/>
              <a:t>attack!</a:t>
            </a:r>
          </a:p>
        </p:txBody>
      </p:sp>
      <p:sp>
        <p:nvSpPr>
          <p:cNvPr id="18" name="TextBox 17">
            <a:extLst>
              <a:ext uri="{FF2B5EF4-FFF2-40B4-BE49-F238E27FC236}">
                <a16:creationId xmlns:a16="http://schemas.microsoft.com/office/drawing/2014/main" id="{2D0AC867-5FC6-0F46-B7CB-D1EAA723EBBC}"/>
              </a:ext>
            </a:extLst>
          </p:cNvPr>
          <p:cNvSpPr txBox="1"/>
          <p:nvPr/>
        </p:nvSpPr>
        <p:spPr>
          <a:xfrm>
            <a:off x="7777261" y="3308473"/>
            <a:ext cx="750526" cy="307777"/>
          </a:xfrm>
          <a:prstGeom prst="rect">
            <a:avLst/>
          </a:prstGeom>
          <a:noFill/>
        </p:spPr>
        <p:txBody>
          <a:bodyPr wrap="none" rtlCol="0">
            <a:spAutoFit/>
          </a:bodyPr>
          <a:lstStyle/>
          <a:p>
            <a:r>
              <a:rPr lang="en-US" dirty="0"/>
              <a:t>retreat!</a:t>
            </a:r>
          </a:p>
        </p:txBody>
      </p:sp>
      <p:sp>
        <p:nvSpPr>
          <p:cNvPr id="19" name="TextBox 18">
            <a:extLst>
              <a:ext uri="{FF2B5EF4-FFF2-40B4-BE49-F238E27FC236}">
                <a16:creationId xmlns:a16="http://schemas.microsoft.com/office/drawing/2014/main" id="{74F1162A-5D20-634D-AC76-5CC8AE318232}"/>
              </a:ext>
            </a:extLst>
          </p:cNvPr>
          <p:cNvSpPr txBox="1"/>
          <p:nvPr/>
        </p:nvSpPr>
        <p:spPr>
          <a:xfrm>
            <a:off x="6731162" y="4284666"/>
            <a:ext cx="712054" cy="307777"/>
          </a:xfrm>
          <a:prstGeom prst="rect">
            <a:avLst/>
          </a:prstGeom>
          <a:noFill/>
        </p:spPr>
        <p:txBody>
          <a:bodyPr wrap="none" rtlCol="0">
            <a:spAutoFit/>
          </a:bodyPr>
          <a:lstStyle/>
          <a:p>
            <a:r>
              <a:rPr lang="en-US" dirty="0"/>
              <a:t>attack!</a:t>
            </a:r>
          </a:p>
        </p:txBody>
      </p:sp>
    </p:spTree>
    <p:extLst>
      <p:ext uri="{BB962C8B-B14F-4D97-AF65-F5344CB8AC3E}">
        <p14:creationId xmlns:p14="http://schemas.microsoft.com/office/powerpoint/2010/main" val="2410617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CCE286-5852-BF4C-AA60-BBF7D7C580E8}"/>
              </a:ext>
            </a:extLst>
          </p:cNvPr>
          <p:cNvSpPr>
            <a:spLocks noGrp="1"/>
          </p:cNvSpPr>
          <p:nvPr>
            <p:ph type="title"/>
          </p:nvPr>
        </p:nvSpPr>
        <p:spPr/>
        <p:txBody>
          <a:bodyPr/>
          <a:lstStyle/>
          <a:p>
            <a:r>
              <a:rPr lang="en-US" dirty="0"/>
              <a:t>What is a blockchain?</a:t>
            </a:r>
          </a:p>
        </p:txBody>
      </p:sp>
      <p:sp>
        <p:nvSpPr>
          <p:cNvPr id="5" name="Content Placeholder 4">
            <a:extLst>
              <a:ext uri="{FF2B5EF4-FFF2-40B4-BE49-F238E27FC236}">
                <a16:creationId xmlns:a16="http://schemas.microsoft.com/office/drawing/2014/main" id="{ACA2C7AE-803D-1145-97AD-4981DB565351}"/>
              </a:ext>
            </a:extLst>
          </p:cNvPr>
          <p:cNvSpPr>
            <a:spLocks noGrp="1"/>
          </p:cNvSpPr>
          <p:nvPr>
            <p:ph idx="1"/>
          </p:nvPr>
        </p:nvSpPr>
        <p:spPr/>
        <p:txBody>
          <a:bodyPr>
            <a:normAutofit lnSpcReduction="10000"/>
          </a:bodyPr>
          <a:lstStyle/>
          <a:p>
            <a:r>
              <a:rPr lang="en-US" dirty="0"/>
              <a:t>Distributed ledger</a:t>
            </a:r>
          </a:p>
          <a:p>
            <a:r>
              <a:rPr lang="en-US" i="1" dirty="0"/>
              <a:t>Indelible</a:t>
            </a:r>
            <a:r>
              <a:rPr lang="en-US" dirty="0"/>
              <a:t>, append-only log of transactions between parties</a:t>
            </a:r>
          </a:p>
          <a:p>
            <a:r>
              <a:rPr lang="en-US" dirty="0"/>
              <a:t>Which transactions happened?</a:t>
            </a:r>
          </a:p>
          <a:p>
            <a:pPr lvl="1"/>
            <a:r>
              <a:rPr lang="en-US" dirty="0"/>
              <a:t>"Alice transferred 10 coins to Bob”</a:t>
            </a:r>
          </a:p>
          <a:p>
            <a:r>
              <a:rPr lang="en-US" dirty="0"/>
              <a:t>Order of transactions</a:t>
            </a:r>
          </a:p>
          <a:p>
            <a:pPr lvl="1"/>
            <a:r>
              <a:rPr lang="en-US" dirty="0"/>
              <a:t>"Alice transferred 10 coins to Bob, and then Bob transferred title to his car to Alice”</a:t>
            </a:r>
          </a:p>
          <a:p>
            <a:r>
              <a:rPr lang="en-US" dirty="0"/>
              <a:t>Public (mostly) &amp; accessible to all parties</a:t>
            </a:r>
          </a:p>
          <a:p>
            <a:r>
              <a:rPr lang="en-US" dirty="0"/>
              <a:t>Tamper-proof: no party can add, delete, or modify ledger entries once they have been recorded</a:t>
            </a:r>
          </a:p>
          <a:p>
            <a:pPr marL="0" indent="0">
              <a:buNone/>
            </a:pPr>
            <a:r>
              <a:rPr lang="en-US" dirty="0">
                <a:sym typeface="Wingdings" pitchFamily="2" charset="2"/>
              </a:rPr>
              <a:t> </a:t>
            </a:r>
            <a:r>
              <a:rPr lang="en-US" i="1" dirty="0">
                <a:sym typeface="Wingdings" pitchFamily="2" charset="2"/>
              </a:rPr>
              <a:t>L</a:t>
            </a:r>
            <a:r>
              <a:rPr lang="en-US" i="1" dirty="0"/>
              <a:t>edgers must be immune to attack, ensuring the ledger remains secure even if some parties misbehave, whether accidentally or maliciously.</a:t>
            </a:r>
          </a:p>
          <a:p>
            <a:pPr lvl="1"/>
            <a:endParaRPr lang="en-US" dirty="0"/>
          </a:p>
        </p:txBody>
      </p:sp>
      <p:sp>
        <p:nvSpPr>
          <p:cNvPr id="2" name="Slide Number Placeholder 1">
            <a:extLst>
              <a:ext uri="{FF2B5EF4-FFF2-40B4-BE49-F238E27FC236}">
                <a16:creationId xmlns:a16="http://schemas.microsoft.com/office/drawing/2014/main" id="{29DA4FD7-5D3E-4D4B-A37B-55EF4032B528}"/>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16</a:t>
            </a:fld>
            <a:endParaRPr lang="en" dirty="0"/>
          </a:p>
        </p:txBody>
      </p:sp>
      <p:sp>
        <p:nvSpPr>
          <p:cNvPr id="7" name="TextBox 6">
            <a:extLst>
              <a:ext uri="{FF2B5EF4-FFF2-40B4-BE49-F238E27FC236}">
                <a16:creationId xmlns:a16="http://schemas.microsoft.com/office/drawing/2014/main" id="{4F8AA5BE-6F34-B641-982E-1595A43C88E2}"/>
              </a:ext>
            </a:extLst>
          </p:cNvPr>
          <p:cNvSpPr txBox="1"/>
          <p:nvPr/>
        </p:nvSpPr>
        <p:spPr>
          <a:xfrm>
            <a:off x="304800" y="4576883"/>
            <a:ext cx="1633781" cy="246221"/>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000" dirty="0"/>
              <a:t>M. Herlihy, CACM 2/2019</a:t>
            </a:r>
          </a:p>
        </p:txBody>
      </p:sp>
    </p:spTree>
    <p:extLst>
      <p:ext uri="{BB962C8B-B14F-4D97-AF65-F5344CB8AC3E}">
        <p14:creationId xmlns:p14="http://schemas.microsoft.com/office/powerpoint/2010/main" val="206430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408486A9-24BC-5649-8FE3-397049F46308}"/>
              </a:ext>
            </a:extLst>
          </p:cNvPr>
          <p:cNvSpPr/>
          <p:nvPr/>
        </p:nvSpPr>
        <p:spPr>
          <a:xfrm>
            <a:off x="4358640" y="4064508"/>
            <a:ext cx="2724912" cy="107899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 chain</a:t>
            </a:r>
          </a:p>
          <a:p>
            <a:pPr algn="ctr"/>
            <a:r>
              <a:rPr lang="en-US" dirty="0"/>
              <a:t>(distributed ledger)</a:t>
            </a:r>
          </a:p>
        </p:txBody>
      </p:sp>
      <p:sp>
        <p:nvSpPr>
          <p:cNvPr id="2" name="Slide Number Placeholder 1">
            <a:extLst>
              <a:ext uri="{FF2B5EF4-FFF2-40B4-BE49-F238E27FC236}">
                <a16:creationId xmlns:a16="http://schemas.microsoft.com/office/drawing/2014/main" id="{ED9A233D-ED83-1E4E-B398-946FF042E21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17</a:t>
            </a:fld>
            <a:endParaRPr lang="en"/>
          </a:p>
        </p:txBody>
      </p:sp>
      <p:sp>
        <p:nvSpPr>
          <p:cNvPr id="3" name="Title 2">
            <a:extLst>
              <a:ext uri="{FF2B5EF4-FFF2-40B4-BE49-F238E27FC236}">
                <a16:creationId xmlns:a16="http://schemas.microsoft.com/office/drawing/2014/main" id="{BE498446-F34B-4643-ACE1-3C2E2FDE28D5}"/>
              </a:ext>
            </a:extLst>
          </p:cNvPr>
          <p:cNvSpPr>
            <a:spLocks noGrp="1"/>
          </p:cNvSpPr>
          <p:nvPr>
            <p:ph type="title"/>
          </p:nvPr>
        </p:nvSpPr>
        <p:spPr/>
        <p:txBody>
          <a:bodyPr/>
          <a:lstStyle/>
          <a:p>
            <a:r>
              <a:rPr lang="en-US" dirty="0"/>
              <a:t>Public blockchain architecture</a:t>
            </a:r>
          </a:p>
        </p:txBody>
      </p:sp>
      <p:sp>
        <p:nvSpPr>
          <p:cNvPr id="5" name="Rounded Rectangle 4">
            <a:extLst>
              <a:ext uri="{FF2B5EF4-FFF2-40B4-BE49-F238E27FC236}">
                <a16:creationId xmlns:a16="http://schemas.microsoft.com/office/drawing/2014/main" id="{B3992B21-A84B-3546-8F7A-75BCDB4DED0F}"/>
              </a:ext>
            </a:extLst>
          </p:cNvPr>
          <p:cNvSpPr/>
          <p:nvPr/>
        </p:nvSpPr>
        <p:spPr>
          <a:xfrm>
            <a:off x="2996184" y="3590821"/>
            <a:ext cx="2724912" cy="1078992"/>
          </a:xfrm>
          <a:prstGeom prst="roundRect">
            <a:avLst/>
          </a:prstGeom>
          <a:gradFill>
            <a:gsLst>
              <a:gs pos="0">
                <a:schemeClr val="accent4">
                  <a:lumMod val="75000"/>
                </a:schemeClr>
              </a:gs>
              <a:gs pos="50000">
                <a:schemeClr val="accent4">
                  <a:lumMod val="50000"/>
                </a:schemeClr>
              </a:gs>
              <a:gs pos="99000">
                <a:schemeClr val="accent4">
                  <a:lumMod val="50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block chain</a:t>
            </a:r>
          </a:p>
          <a:p>
            <a:pPr algn="ctr"/>
            <a:r>
              <a:rPr lang="en-US" dirty="0"/>
              <a:t>(distributed ledger)</a:t>
            </a:r>
          </a:p>
        </p:txBody>
      </p:sp>
      <p:sp>
        <p:nvSpPr>
          <p:cNvPr id="6" name="Rounded Rectangle 5">
            <a:extLst>
              <a:ext uri="{FF2B5EF4-FFF2-40B4-BE49-F238E27FC236}">
                <a16:creationId xmlns:a16="http://schemas.microsoft.com/office/drawing/2014/main" id="{93B66CBE-BB5B-A247-B8C5-63684D8EE9F4}"/>
              </a:ext>
            </a:extLst>
          </p:cNvPr>
          <p:cNvSpPr/>
          <p:nvPr/>
        </p:nvSpPr>
        <p:spPr>
          <a:xfrm>
            <a:off x="1615440" y="2351489"/>
            <a:ext cx="2033016" cy="9845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Bitcoin</a:t>
            </a:r>
          </a:p>
        </p:txBody>
      </p:sp>
      <p:sp>
        <p:nvSpPr>
          <p:cNvPr id="7" name="Rounded Rectangle 6">
            <a:extLst>
              <a:ext uri="{FF2B5EF4-FFF2-40B4-BE49-F238E27FC236}">
                <a16:creationId xmlns:a16="http://schemas.microsoft.com/office/drawing/2014/main" id="{5CE24455-B637-4B4E-AF93-3F6D2562ECDF}"/>
              </a:ext>
            </a:extLst>
          </p:cNvPr>
          <p:cNvSpPr/>
          <p:nvPr/>
        </p:nvSpPr>
        <p:spPr>
          <a:xfrm>
            <a:off x="4917949" y="2351489"/>
            <a:ext cx="2033016" cy="984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Ethereum</a:t>
            </a:r>
          </a:p>
          <a:p>
            <a:pPr algn="ctr"/>
            <a:r>
              <a:rPr lang="en-US" dirty="0"/>
              <a:t>(digital contracts)</a:t>
            </a:r>
          </a:p>
        </p:txBody>
      </p:sp>
      <p:sp>
        <p:nvSpPr>
          <p:cNvPr id="8" name="Rounded Rectangle 7">
            <a:extLst>
              <a:ext uri="{FF2B5EF4-FFF2-40B4-BE49-F238E27FC236}">
                <a16:creationId xmlns:a16="http://schemas.microsoft.com/office/drawing/2014/main" id="{740D99E3-8D28-FC4D-A7B0-847A1AC0015F}"/>
              </a:ext>
            </a:extLst>
          </p:cNvPr>
          <p:cNvSpPr/>
          <p:nvPr/>
        </p:nvSpPr>
        <p:spPr>
          <a:xfrm>
            <a:off x="4917949" y="1126838"/>
            <a:ext cx="2033016" cy="98450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currencies (ERC-20)</a:t>
            </a:r>
          </a:p>
          <a:p>
            <a:pPr algn="ctr"/>
            <a:r>
              <a:rPr lang="en-US" dirty="0">
                <a:solidFill>
                  <a:schemeClr val="tx1"/>
                </a:solidFill>
              </a:rPr>
              <a:t>swaps</a:t>
            </a:r>
          </a:p>
          <a:p>
            <a:pPr algn="ctr"/>
            <a:r>
              <a:rPr lang="en-US" dirty="0">
                <a:solidFill>
                  <a:schemeClr val="tx1"/>
                </a:solidFill>
              </a:rPr>
              <a:t>….</a:t>
            </a:r>
          </a:p>
        </p:txBody>
      </p:sp>
      <p:sp>
        <p:nvSpPr>
          <p:cNvPr id="10" name="Left-Up Arrow 9">
            <a:extLst>
              <a:ext uri="{FF2B5EF4-FFF2-40B4-BE49-F238E27FC236}">
                <a16:creationId xmlns:a16="http://schemas.microsoft.com/office/drawing/2014/main" id="{E87BFEBA-1CAF-D348-9AE8-97AEA6BD8B65}"/>
              </a:ext>
            </a:extLst>
          </p:cNvPr>
          <p:cNvSpPr/>
          <p:nvPr/>
        </p:nvSpPr>
        <p:spPr>
          <a:xfrm rot="5400000">
            <a:off x="3947296" y="4480700"/>
            <a:ext cx="295567" cy="527120"/>
          </a:xfrm>
          <a:prstGeom prst="leftUpArrow">
            <a:avLst>
              <a:gd name="adj1" fmla="val 25000"/>
              <a:gd name="adj2" fmla="val 23453"/>
              <a:gd name="adj3" fmla="val 250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96EDE4-87AB-0349-AB5B-8D32B246903B}"/>
              </a:ext>
            </a:extLst>
          </p:cNvPr>
          <p:cNvSpPr txBox="1"/>
          <p:nvPr/>
        </p:nvSpPr>
        <p:spPr>
          <a:xfrm>
            <a:off x="3493008" y="4733330"/>
            <a:ext cx="453970" cy="307777"/>
          </a:xfrm>
          <a:prstGeom prst="rect">
            <a:avLst/>
          </a:prstGeom>
          <a:noFill/>
        </p:spPr>
        <p:txBody>
          <a:bodyPr wrap="none" rtlCol="0">
            <a:spAutoFit/>
          </a:bodyPr>
          <a:lstStyle/>
          <a:p>
            <a:r>
              <a:rPr lang="en-US" dirty="0"/>
              <a:t>ILP</a:t>
            </a:r>
          </a:p>
        </p:txBody>
      </p:sp>
      <p:cxnSp>
        <p:nvCxnSpPr>
          <p:cNvPr id="13" name="Elbow Connector 12">
            <a:extLst>
              <a:ext uri="{FF2B5EF4-FFF2-40B4-BE49-F238E27FC236}">
                <a16:creationId xmlns:a16="http://schemas.microsoft.com/office/drawing/2014/main" id="{14FEAF6D-0FC2-C049-90BB-8B1A8E24BAC1}"/>
              </a:ext>
            </a:extLst>
          </p:cNvPr>
          <p:cNvCxnSpPr>
            <a:stCxn id="6" idx="2"/>
            <a:endCxn id="5" idx="1"/>
          </p:cNvCxnSpPr>
          <p:nvPr/>
        </p:nvCxnSpPr>
        <p:spPr>
          <a:xfrm rot="16200000" flipH="1">
            <a:off x="2416904" y="3551037"/>
            <a:ext cx="794324" cy="36423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3AD008F1-2548-5A4F-A804-BA75B69081F5}"/>
              </a:ext>
            </a:extLst>
          </p:cNvPr>
          <p:cNvCxnSpPr>
            <a:stCxn id="7" idx="2"/>
            <a:endCxn id="5" idx="3"/>
          </p:cNvCxnSpPr>
          <p:nvPr/>
        </p:nvCxnSpPr>
        <p:spPr>
          <a:xfrm rot="5400000">
            <a:off x="5430615" y="3626475"/>
            <a:ext cx="794324" cy="21336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0339604-5F50-FF42-81BA-C873676884E2}"/>
              </a:ext>
            </a:extLst>
          </p:cNvPr>
          <p:cNvCxnSpPr>
            <a:stCxn id="8" idx="2"/>
            <a:endCxn id="7" idx="0"/>
          </p:cNvCxnSpPr>
          <p:nvPr/>
        </p:nvCxnSpPr>
        <p:spPr>
          <a:xfrm>
            <a:off x="5934457" y="2111342"/>
            <a:ext cx="0" cy="2401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693E2E2-88A3-1840-BCD3-A633C5CC0E6E}"/>
              </a:ext>
            </a:extLst>
          </p:cNvPr>
          <p:cNvSpPr txBox="1"/>
          <p:nvPr/>
        </p:nvSpPr>
        <p:spPr>
          <a:xfrm>
            <a:off x="201168" y="1046548"/>
            <a:ext cx="2052165" cy="1015663"/>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2000" dirty="0">
                <a:solidFill>
                  <a:schemeClr val="accent1">
                    <a:lumMod val="50000"/>
                  </a:schemeClr>
                </a:solidFill>
              </a:rPr>
              <a:t>distributed ledger</a:t>
            </a:r>
          </a:p>
          <a:p>
            <a:r>
              <a:rPr lang="en-US" sz="2000" dirty="0">
                <a:solidFill>
                  <a:schemeClr val="accent1">
                    <a:lumMod val="50000"/>
                  </a:schemeClr>
                </a:solidFill>
              </a:rPr>
              <a:t>+ consensus</a:t>
            </a:r>
          </a:p>
          <a:p>
            <a:r>
              <a:rPr lang="en-US" sz="2000" dirty="0">
                <a:solidFill>
                  <a:schemeClr val="accent1">
                    <a:lumMod val="50000"/>
                  </a:schemeClr>
                </a:solidFill>
              </a:rPr>
              <a:t>+ currency</a:t>
            </a:r>
          </a:p>
        </p:txBody>
      </p:sp>
    </p:spTree>
    <p:extLst>
      <p:ext uri="{BB962C8B-B14F-4D97-AF65-F5344CB8AC3E}">
        <p14:creationId xmlns:p14="http://schemas.microsoft.com/office/powerpoint/2010/main" val="299293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EE75EB-477F-4044-B9AF-FD787292E85F}"/>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18</a:t>
            </a:fld>
            <a:endParaRPr lang="en"/>
          </a:p>
        </p:txBody>
      </p:sp>
      <p:sp>
        <p:nvSpPr>
          <p:cNvPr id="3" name="Title 2">
            <a:extLst>
              <a:ext uri="{FF2B5EF4-FFF2-40B4-BE49-F238E27FC236}">
                <a16:creationId xmlns:a16="http://schemas.microsoft.com/office/drawing/2014/main" id="{1395912B-08C5-AD49-BAC1-01AA72EE23A0}"/>
              </a:ext>
            </a:extLst>
          </p:cNvPr>
          <p:cNvSpPr>
            <a:spLocks noGrp="1"/>
          </p:cNvSpPr>
          <p:nvPr>
            <p:ph type="title"/>
          </p:nvPr>
        </p:nvSpPr>
        <p:spPr/>
        <p:txBody>
          <a:bodyPr/>
          <a:lstStyle/>
          <a:p>
            <a:r>
              <a:rPr lang="en-US" dirty="0"/>
              <a:t>What kind of ledger?</a:t>
            </a:r>
          </a:p>
        </p:txBody>
      </p:sp>
      <p:pic>
        <p:nvPicPr>
          <p:cNvPr id="4" name="Picture 3">
            <a:extLst>
              <a:ext uri="{FF2B5EF4-FFF2-40B4-BE49-F238E27FC236}">
                <a16:creationId xmlns:a16="http://schemas.microsoft.com/office/drawing/2014/main" id="{7629F82E-82A6-5841-90EE-7718075B9E26}"/>
              </a:ext>
            </a:extLst>
          </p:cNvPr>
          <p:cNvPicPr>
            <a:picLocks noChangeAspect="1"/>
          </p:cNvPicPr>
          <p:nvPr/>
        </p:nvPicPr>
        <p:blipFill>
          <a:blip r:embed="rId2"/>
          <a:stretch>
            <a:fillRect/>
          </a:stretch>
        </p:blipFill>
        <p:spPr>
          <a:xfrm>
            <a:off x="535258" y="927534"/>
            <a:ext cx="7411844" cy="4113573"/>
          </a:xfrm>
          <a:prstGeom prst="rect">
            <a:avLst/>
          </a:prstGeom>
        </p:spPr>
      </p:pic>
    </p:spTree>
    <p:extLst>
      <p:ext uri="{BB962C8B-B14F-4D97-AF65-F5344CB8AC3E}">
        <p14:creationId xmlns:p14="http://schemas.microsoft.com/office/powerpoint/2010/main" val="1855616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548AC-6B59-3840-9DDA-4771DBE371B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19</a:t>
            </a:fld>
            <a:endParaRPr lang="en"/>
          </a:p>
        </p:txBody>
      </p:sp>
      <p:sp>
        <p:nvSpPr>
          <p:cNvPr id="3" name="Title 2">
            <a:extLst>
              <a:ext uri="{FF2B5EF4-FFF2-40B4-BE49-F238E27FC236}">
                <a16:creationId xmlns:a16="http://schemas.microsoft.com/office/drawing/2014/main" id="{B8D41C33-4C5B-7748-B97C-27DC5666FE80}"/>
              </a:ext>
            </a:extLst>
          </p:cNvPr>
          <p:cNvSpPr>
            <a:spLocks noGrp="1"/>
          </p:cNvSpPr>
          <p:nvPr>
            <p:ph type="title"/>
          </p:nvPr>
        </p:nvSpPr>
        <p:spPr/>
        <p:txBody>
          <a:bodyPr/>
          <a:lstStyle/>
          <a:p>
            <a:r>
              <a:rPr lang="en-US" dirty="0"/>
              <a:t>Block chaining</a:t>
            </a:r>
          </a:p>
        </p:txBody>
      </p:sp>
      <p:pic>
        <p:nvPicPr>
          <p:cNvPr id="4" name="Picture 3">
            <a:extLst>
              <a:ext uri="{FF2B5EF4-FFF2-40B4-BE49-F238E27FC236}">
                <a16:creationId xmlns:a16="http://schemas.microsoft.com/office/drawing/2014/main" id="{CBFA742C-3286-7747-A3EC-40301068CF76}"/>
              </a:ext>
            </a:extLst>
          </p:cNvPr>
          <p:cNvPicPr>
            <a:picLocks noChangeAspect="1"/>
          </p:cNvPicPr>
          <p:nvPr/>
        </p:nvPicPr>
        <p:blipFill>
          <a:blip r:embed="rId3"/>
          <a:stretch>
            <a:fillRect/>
          </a:stretch>
        </p:blipFill>
        <p:spPr>
          <a:xfrm>
            <a:off x="305360" y="1473708"/>
            <a:ext cx="8540952" cy="2961132"/>
          </a:xfrm>
          <a:prstGeom prst="rect">
            <a:avLst/>
          </a:prstGeom>
        </p:spPr>
      </p:pic>
      <p:sp>
        <p:nvSpPr>
          <p:cNvPr id="5" name="TextBox 4">
            <a:extLst>
              <a:ext uri="{FF2B5EF4-FFF2-40B4-BE49-F238E27FC236}">
                <a16:creationId xmlns:a16="http://schemas.microsoft.com/office/drawing/2014/main" id="{9710E79A-F9F8-3347-9A92-C7FD9E48BE80}"/>
              </a:ext>
            </a:extLst>
          </p:cNvPr>
          <p:cNvSpPr txBox="1"/>
          <p:nvPr/>
        </p:nvSpPr>
        <p:spPr>
          <a:xfrm>
            <a:off x="1" y="4941079"/>
            <a:ext cx="771365" cy="200055"/>
          </a:xfrm>
          <a:prstGeom prst="rect">
            <a:avLst/>
          </a:prstGeom>
          <a:noFill/>
        </p:spPr>
        <p:txBody>
          <a:bodyPr wrap="none" rtlCol="0">
            <a:spAutoFit/>
          </a:bodyPr>
          <a:lstStyle/>
          <a:p>
            <a:r>
              <a:rPr lang="en-US" sz="700" dirty="0"/>
              <a:t>Stallings, 2017</a:t>
            </a:r>
          </a:p>
        </p:txBody>
      </p:sp>
    </p:spTree>
    <p:extLst>
      <p:ext uri="{BB962C8B-B14F-4D97-AF65-F5344CB8AC3E}">
        <p14:creationId xmlns:p14="http://schemas.microsoft.com/office/powerpoint/2010/main" val="523355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7A6E3D-5AC5-EB45-9DE3-95ECBE04D21A}"/>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a:t>
            </a:fld>
            <a:endParaRPr lang="en"/>
          </a:p>
        </p:txBody>
      </p:sp>
      <p:pic>
        <p:nvPicPr>
          <p:cNvPr id="4" name="Picture 3">
            <a:extLst>
              <a:ext uri="{FF2B5EF4-FFF2-40B4-BE49-F238E27FC236}">
                <a16:creationId xmlns:a16="http://schemas.microsoft.com/office/drawing/2014/main" id="{9A5A469A-D8C6-E048-918C-E59529D55816}"/>
              </a:ext>
            </a:extLst>
          </p:cNvPr>
          <p:cNvPicPr>
            <a:picLocks noChangeAspect="1"/>
          </p:cNvPicPr>
          <p:nvPr/>
        </p:nvPicPr>
        <p:blipFill>
          <a:blip r:embed="rId2"/>
          <a:stretch>
            <a:fillRect/>
          </a:stretch>
        </p:blipFill>
        <p:spPr>
          <a:xfrm>
            <a:off x="301701" y="64655"/>
            <a:ext cx="6357751" cy="4498109"/>
          </a:xfrm>
          <a:prstGeom prst="rect">
            <a:avLst/>
          </a:prstGeom>
        </p:spPr>
      </p:pic>
      <p:sp>
        <p:nvSpPr>
          <p:cNvPr id="5" name="TextBox 4">
            <a:extLst>
              <a:ext uri="{FF2B5EF4-FFF2-40B4-BE49-F238E27FC236}">
                <a16:creationId xmlns:a16="http://schemas.microsoft.com/office/drawing/2014/main" id="{4DD9ED0B-F598-0B45-9CE7-DC935AC2BF4C}"/>
              </a:ext>
            </a:extLst>
          </p:cNvPr>
          <p:cNvSpPr txBox="1"/>
          <p:nvPr/>
        </p:nvSpPr>
        <p:spPr>
          <a:xfrm>
            <a:off x="6844607" y="384602"/>
            <a:ext cx="2079937" cy="1169551"/>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dirty="0">
                <a:solidFill>
                  <a:schemeClr val="accent1"/>
                </a:solidFill>
              </a:rPr>
              <a:t>”ML is programmed in</a:t>
            </a:r>
          </a:p>
          <a:p>
            <a:r>
              <a:rPr lang="en-US" dirty="0">
                <a:solidFill>
                  <a:schemeClr val="accent1"/>
                </a:solidFill>
              </a:rPr>
              <a:t>Python, AI in PowerPoint.”</a:t>
            </a:r>
          </a:p>
          <a:p>
            <a:r>
              <a:rPr lang="en-US" dirty="0">
                <a:solidFill>
                  <a:schemeClr val="accent1"/>
                </a:solidFill>
              </a:rPr>
              <a:t>Blockchain in exclamation marks!</a:t>
            </a:r>
          </a:p>
        </p:txBody>
      </p:sp>
    </p:spTree>
    <p:extLst>
      <p:ext uri="{BB962C8B-B14F-4D97-AF65-F5344CB8AC3E}">
        <p14:creationId xmlns:p14="http://schemas.microsoft.com/office/powerpoint/2010/main" val="4199236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785BB-E6D4-304E-A335-C51447E5F9AF}"/>
              </a:ext>
            </a:extLst>
          </p:cNvPr>
          <p:cNvSpPr>
            <a:spLocks noGrp="1"/>
          </p:cNvSpPr>
          <p:nvPr>
            <p:ph type="title"/>
          </p:nvPr>
        </p:nvSpPr>
        <p:spPr/>
        <p:txBody>
          <a:bodyPr/>
          <a:lstStyle/>
          <a:p>
            <a:r>
              <a:rPr lang="en-US" dirty="0"/>
              <a:t>Concept: identifier</a:t>
            </a:r>
          </a:p>
        </p:txBody>
      </p:sp>
      <p:sp>
        <p:nvSpPr>
          <p:cNvPr id="4" name="Content Placeholder 3">
            <a:extLst>
              <a:ext uri="{FF2B5EF4-FFF2-40B4-BE49-F238E27FC236}">
                <a16:creationId xmlns:a16="http://schemas.microsoft.com/office/drawing/2014/main" id="{737C8E40-E6D4-8740-9D5E-9332C4BB7FD7}"/>
              </a:ext>
            </a:extLst>
          </p:cNvPr>
          <p:cNvSpPr>
            <a:spLocks noGrp="1"/>
          </p:cNvSpPr>
          <p:nvPr>
            <p:ph idx="1"/>
          </p:nvPr>
        </p:nvSpPr>
        <p:spPr>
          <a:xfrm>
            <a:off x="304800" y="979055"/>
            <a:ext cx="8543636" cy="1819009"/>
          </a:xfrm>
        </p:spPr>
        <p:txBody>
          <a:bodyPr/>
          <a:lstStyle/>
          <a:p>
            <a:r>
              <a:rPr lang="en-US" dirty="0"/>
              <a:t>Bitcoin addresses are tokens</a:t>
            </a:r>
          </a:p>
          <a:p>
            <a:r>
              <a:rPr lang="en-US" dirty="0"/>
              <a:t>May (should) use unique address for each transaction</a:t>
            </a:r>
          </a:p>
          <a:p>
            <a:r>
              <a:rPr lang="en-US" dirty="0"/>
              <a:t>Examples</a:t>
            </a:r>
          </a:p>
          <a:p>
            <a:pPr lvl="1"/>
            <a:r>
              <a:rPr lang="en-US" dirty="0"/>
              <a:t>P2PKH: 1BvBMSEYstWetqTFn5Au4m4GFg7xJaNVN2</a:t>
            </a:r>
          </a:p>
          <a:p>
            <a:pPr lvl="1"/>
            <a:r>
              <a:rPr lang="en-US" dirty="0"/>
              <a:t>Bech32: bc1qar0srrr7xfkvy5l643lydnw9re59gtzzwf5mdq</a:t>
            </a:r>
          </a:p>
        </p:txBody>
      </p:sp>
      <p:sp>
        <p:nvSpPr>
          <p:cNvPr id="2" name="Slide Number Placeholder 1">
            <a:extLst>
              <a:ext uri="{FF2B5EF4-FFF2-40B4-BE49-F238E27FC236}">
                <a16:creationId xmlns:a16="http://schemas.microsoft.com/office/drawing/2014/main" id="{26BEABCF-AD3A-194D-B2D6-196343EAD31E}"/>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20</a:t>
            </a:fld>
            <a:endParaRPr lang="en"/>
          </a:p>
        </p:txBody>
      </p:sp>
      <p:pic>
        <p:nvPicPr>
          <p:cNvPr id="6" name="Picture 5">
            <a:extLst>
              <a:ext uri="{FF2B5EF4-FFF2-40B4-BE49-F238E27FC236}">
                <a16:creationId xmlns:a16="http://schemas.microsoft.com/office/drawing/2014/main" id="{E6832734-29FA-2C45-80CA-3C6A7F0F1391}"/>
              </a:ext>
            </a:extLst>
          </p:cNvPr>
          <p:cNvPicPr>
            <a:picLocks noChangeAspect="1"/>
          </p:cNvPicPr>
          <p:nvPr/>
        </p:nvPicPr>
        <p:blipFill>
          <a:blip r:embed="rId2"/>
          <a:stretch>
            <a:fillRect/>
          </a:stretch>
        </p:blipFill>
        <p:spPr>
          <a:xfrm>
            <a:off x="304800" y="2810304"/>
            <a:ext cx="5245608" cy="2093881"/>
          </a:xfrm>
          <a:prstGeom prst="rect">
            <a:avLst/>
          </a:prstGeom>
        </p:spPr>
      </p:pic>
    </p:spTree>
    <p:extLst>
      <p:ext uri="{BB962C8B-B14F-4D97-AF65-F5344CB8AC3E}">
        <p14:creationId xmlns:p14="http://schemas.microsoft.com/office/powerpoint/2010/main" val="641117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E5AF85-9E66-2349-956C-A7094641AF31}"/>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21</a:t>
            </a:fld>
            <a:endParaRPr lang="en"/>
          </a:p>
        </p:txBody>
      </p:sp>
      <p:sp>
        <p:nvSpPr>
          <p:cNvPr id="3" name="Title 2">
            <a:extLst>
              <a:ext uri="{FF2B5EF4-FFF2-40B4-BE49-F238E27FC236}">
                <a16:creationId xmlns:a16="http://schemas.microsoft.com/office/drawing/2014/main" id="{383BB2A4-A0C8-6E4A-AA92-34A8C5BA19CD}"/>
              </a:ext>
            </a:extLst>
          </p:cNvPr>
          <p:cNvSpPr>
            <a:spLocks noGrp="1"/>
          </p:cNvSpPr>
          <p:nvPr>
            <p:ph type="title"/>
          </p:nvPr>
        </p:nvSpPr>
        <p:spPr/>
        <p:txBody>
          <a:bodyPr/>
          <a:lstStyle/>
          <a:p>
            <a:r>
              <a:rPr lang="en-US" dirty="0"/>
              <a:t>Adding transactions</a:t>
            </a:r>
          </a:p>
        </p:txBody>
      </p:sp>
      <p:sp>
        <p:nvSpPr>
          <p:cNvPr id="5" name="TextBox 4">
            <a:extLst>
              <a:ext uri="{FF2B5EF4-FFF2-40B4-BE49-F238E27FC236}">
                <a16:creationId xmlns:a16="http://schemas.microsoft.com/office/drawing/2014/main" id="{1B83781B-32DE-3248-B16E-355E01CB045B}"/>
              </a:ext>
            </a:extLst>
          </p:cNvPr>
          <p:cNvSpPr txBox="1"/>
          <p:nvPr/>
        </p:nvSpPr>
        <p:spPr>
          <a:xfrm>
            <a:off x="1" y="4941079"/>
            <a:ext cx="771365" cy="200055"/>
          </a:xfrm>
          <a:prstGeom prst="rect">
            <a:avLst/>
          </a:prstGeom>
          <a:noFill/>
        </p:spPr>
        <p:txBody>
          <a:bodyPr wrap="none" rtlCol="0">
            <a:spAutoFit/>
          </a:bodyPr>
          <a:lstStyle/>
          <a:p>
            <a:r>
              <a:rPr lang="en-US" sz="700" dirty="0"/>
              <a:t>Stallings, 2017</a:t>
            </a:r>
          </a:p>
        </p:txBody>
      </p:sp>
      <p:pic>
        <p:nvPicPr>
          <p:cNvPr id="6" name="Picture 5">
            <a:extLst>
              <a:ext uri="{FF2B5EF4-FFF2-40B4-BE49-F238E27FC236}">
                <a16:creationId xmlns:a16="http://schemas.microsoft.com/office/drawing/2014/main" id="{8407C546-853B-0D4E-BE1C-EC4130898E7A}"/>
              </a:ext>
            </a:extLst>
          </p:cNvPr>
          <p:cNvPicPr>
            <a:picLocks noChangeAspect="1"/>
          </p:cNvPicPr>
          <p:nvPr/>
        </p:nvPicPr>
        <p:blipFill>
          <a:blip r:embed="rId2"/>
          <a:stretch>
            <a:fillRect/>
          </a:stretch>
        </p:blipFill>
        <p:spPr>
          <a:xfrm>
            <a:off x="3164710" y="1018557"/>
            <a:ext cx="3293240" cy="3922522"/>
          </a:xfrm>
          <a:prstGeom prst="rect">
            <a:avLst/>
          </a:prstGeom>
        </p:spPr>
      </p:pic>
    </p:spTree>
    <p:extLst>
      <p:ext uri="{BB962C8B-B14F-4D97-AF65-F5344CB8AC3E}">
        <p14:creationId xmlns:p14="http://schemas.microsoft.com/office/powerpoint/2010/main" val="1617077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207A5A-1741-AA42-8F90-5520D995CD4A}"/>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22</a:t>
            </a:fld>
            <a:endParaRPr lang="en"/>
          </a:p>
        </p:txBody>
      </p:sp>
      <p:sp>
        <p:nvSpPr>
          <p:cNvPr id="3" name="Title 2">
            <a:extLst>
              <a:ext uri="{FF2B5EF4-FFF2-40B4-BE49-F238E27FC236}">
                <a16:creationId xmlns:a16="http://schemas.microsoft.com/office/drawing/2014/main" id="{F1ED75D8-F688-054B-8B5A-6A5B38D35DE4}"/>
              </a:ext>
            </a:extLst>
          </p:cNvPr>
          <p:cNvSpPr>
            <a:spLocks noGrp="1"/>
          </p:cNvSpPr>
          <p:nvPr>
            <p:ph type="title"/>
          </p:nvPr>
        </p:nvSpPr>
        <p:spPr/>
        <p:txBody>
          <a:bodyPr/>
          <a:lstStyle/>
          <a:p>
            <a:r>
              <a:rPr lang="en-US" dirty="0"/>
              <a:t>What’s in a block?</a:t>
            </a:r>
          </a:p>
        </p:txBody>
      </p:sp>
      <p:pic>
        <p:nvPicPr>
          <p:cNvPr id="4" name="Picture 3">
            <a:extLst>
              <a:ext uri="{FF2B5EF4-FFF2-40B4-BE49-F238E27FC236}">
                <a16:creationId xmlns:a16="http://schemas.microsoft.com/office/drawing/2014/main" id="{9D9A1D0D-3448-0043-9615-DA732AD64083}"/>
              </a:ext>
            </a:extLst>
          </p:cNvPr>
          <p:cNvPicPr>
            <a:picLocks noChangeAspect="1"/>
          </p:cNvPicPr>
          <p:nvPr/>
        </p:nvPicPr>
        <p:blipFill>
          <a:blip r:embed="rId2"/>
          <a:stretch>
            <a:fillRect/>
          </a:stretch>
        </p:blipFill>
        <p:spPr>
          <a:xfrm>
            <a:off x="1741060" y="990600"/>
            <a:ext cx="5008990" cy="3636264"/>
          </a:xfrm>
          <a:prstGeom prst="rect">
            <a:avLst/>
          </a:prstGeom>
        </p:spPr>
      </p:pic>
    </p:spTree>
    <p:extLst>
      <p:ext uri="{BB962C8B-B14F-4D97-AF65-F5344CB8AC3E}">
        <p14:creationId xmlns:p14="http://schemas.microsoft.com/office/powerpoint/2010/main" val="2405736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253A-9E34-7244-B7CC-AAD2F122E4CF}"/>
              </a:ext>
            </a:extLst>
          </p:cNvPr>
          <p:cNvSpPr>
            <a:spLocks noGrp="1"/>
          </p:cNvSpPr>
          <p:nvPr>
            <p:ph type="title"/>
          </p:nvPr>
        </p:nvSpPr>
        <p:spPr/>
        <p:txBody>
          <a:bodyPr/>
          <a:lstStyle/>
          <a:p>
            <a:r>
              <a:rPr lang="en-US" dirty="0"/>
              <a:t>Consensus algorithms</a:t>
            </a:r>
          </a:p>
        </p:txBody>
      </p:sp>
      <p:sp>
        <p:nvSpPr>
          <p:cNvPr id="3" name="Content Placeholder 2">
            <a:extLst>
              <a:ext uri="{FF2B5EF4-FFF2-40B4-BE49-F238E27FC236}">
                <a16:creationId xmlns:a16="http://schemas.microsoft.com/office/drawing/2014/main" id="{E49D0B12-083C-CD46-A58C-FFAB01C205C8}"/>
              </a:ext>
            </a:extLst>
          </p:cNvPr>
          <p:cNvSpPr>
            <a:spLocks noGrp="1"/>
          </p:cNvSpPr>
          <p:nvPr>
            <p:ph idx="1"/>
          </p:nvPr>
        </p:nvSpPr>
        <p:spPr/>
        <p:txBody>
          <a:bodyPr>
            <a:normAutofit fontScale="92500" lnSpcReduction="20000"/>
          </a:bodyPr>
          <a:lstStyle/>
          <a:p>
            <a:r>
              <a:rPr lang="en-US" dirty="0"/>
              <a:t>Goal: make it difficult for (cheating) participants to collude – 51% problem</a:t>
            </a:r>
          </a:p>
          <a:p>
            <a:pPr lvl="1"/>
            <a:r>
              <a:rPr lang="en-US" dirty="0"/>
              <a:t>may also provide incentive to participate in validation – e.g., 12.5 BTC reward</a:t>
            </a:r>
          </a:p>
          <a:p>
            <a:r>
              <a:rPr lang="en-US" dirty="0"/>
              <a:t>Idea: make it expensive to cheat</a:t>
            </a:r>
          </a:p>
          <a:p>
            <a:pPr lvl="1"/>
            <a:r>
              <a:rPr lang="en-US" dirty="0"/>
              <a:t>preferably more than you can gain</a:t>
            </a:r>
          </a:p>
          <a:p>
            <a:r>
              <a:rPr lang="en-US" dirty="0"/>
              <a:t>Encourage distribution of block approver </a:t>
            </a:r>
            <a:r>
              <a:rPr lang="en-US" dirty="0">
                <a:sym typeface="Wingdings" pitchFamily="2" charset="2"/>
              </a:rPr>
              <a:t> decentralization</a:t>
            </a:r>
          </a:p>
          <a:p>
            <a:pPr lvl="1"/>
            <a:r>
              <a:rPr lang="en-US" dirty="0">
                <a:sym typeface="Wingdings" pitchFamily="2" charset="2"/>
              </a:rPr>
              <a:t>assumes implicitly linear cost  no or limited efficiencies of scale or scope</a:t>
            </a:r>
          </a:p>
          <a:p>
            <a:pPr lvl="1"/>
            <a:r>
              <a:rPr lang="en-US" dirty="0"/>
              <a:t>only needed if identities are easily forged and no external recourse (e.g., criminal prosecution)</a:t>
            </a:r>
          </a:p>
          <a:p>
            <a:r>
              <a:rPr lang="en-US" dirty="0"/>
              <a:t>Variations, among many:</a:t>
            </a:r>
          </a:p>
          <a:p>
            <a:pPr lvl="1"/>
            <a:r>
              <a:rPr lang="en-US" b="1" dirty="0"/>
              <a:t>Proof of Work (</a:t>
            </a:r>
            <a:r>
              <a:rPr lang="en-US" b="1" dirty="0" err="1"/>
              <a:t>PoW</a:t>
            </a:r>
            <a:r>
              <a:rPr lang="en-US" b="1" dirty="0"/>
              <a:t>)</a:t>
            </a:r>
            <a:r>
              <a:rPr lang="en-US" dirty="0"/>
              <a:t>: solve “hard” problem that requires computation </a:t>
            </a:r>
            <a:r>
              <a:rPr lang="en-US" dirty="0">
                <a:sym typeface="Wingdings" pitchFamily="2" charset="2"/>
              </a:rPr>
              <a:t> hardware + energy cost</a:t>
            </a:r>
          </a:p>
          <a:p>
            <a:pPr lvl="2"/>
            <a:r>
              <a:rPr lang="en-US" dirty="0">
                <a:sym typeface="Wingdings" pitchFamily="2" charset="2"/>
              </a:rPr>
              <a:t>reward given to first miner who solves </a:t>
            </a:r>
            <a:r>
              <a:rPr lang="en-US" dirty="0" err="1">
                <a:sym typeface="Wingdings" pitchFamily="2" charset="2"/>
              </a:rPr>
              <a:t>cryptopuzzle</a:t>
            </a:r>
            <a:endParaRPr lang="en-US" dirty="0">
              <a:sym typeface="Wingdings" pitchFamily="2" charset="2"/>
            </a:endParaRPr>
          </a:p>
          <a:p>
            <a:pPr lvl="2"/>
            <a:r>
              <a:rPr lang="en-US" dirty="0">
                <a:sym typeface="Wingdings" pitchFamily="2" charset="2"/>
              </a:rPr>
              <a:t>scale: mining farms (human labor, ASICs)</a:t>
            </a:r>
          </a:p>
          <a:p>
            <a:pPr lvl="2"/>
            <a:r>
              <a:rPr lang="en-US" dirty="0">
                <a:sym typeface="Wingdings" pitchFamily="2" charset="2"/>
              </a:rPr>
              <a:t>scope: own or access to cheap electricity or specialized circuits (ASICs)</a:t>
            </a:r>
          </a:p>
          <a:p>
            <a:pPr lvl="1"/>
            <a:r>
              <a:rPr lang="en-US" b="1" dirty="0">
                <a:sym typeface="Wingdings" pitchFamily="2" charset="2"/>
              </a:rPr>
              <a:t>Proof of Stake (</a:t>
            </a:r>
            <a:r>
              <a:rPr lang="en-US" b="1" dirty="0" err="1">
                <a:sym typeface="Wingdings" pitchFamily="2" charset="2"/>
              </a:rPr>
              <a:t>PoS</a:t>
            </a:r>
            <a:r>
              <a:rPr lang="en-US" b="1" dirty="0">
                <a:sym typeface="Wingdings" pitchFamily="2" charset="2"/>
              </a:rPr>
              <a:t>): </a:t>
            </a:r>
            <a:r>
              <a:rPr lang="en-US" dirty="0">
                <a:sym typeface="Wingdings" pitchFamily="2" charset="2"/>
              </a:rPr>
              <a:t>validator chosen based on wealth</a:t>
            </a:r>
            <a:endParaRPr lang="en-US" dirty="0"/>
          </a:p>
        </p:txBody>
      </p:sp>
      <p:sp>
        <p:nvSpPr>
          <p:cNvPr id="4" name="Slide Number Placeholder 3">
            <a:extLst>
              <a:ext uri="{FF2B5EF4-FFF2-40B4-BE49-F238E27FC236}">
                <a16:creationId xmlns:a16="http://schemas.microsoft.com/office/drawing/2014/main" id="{C00A60E3-5B75-5A49-903A-031C3A817BE8}"/>
              </a:ext>
            </a:extLst>
          </p:cNvPr>
          <p:cNvSpPr>
            <a:spLocks noGrp="1"/>
          </p:cNvSpPr>
          <p:nvPr>
            <p:ph type="sldNum" sz="quarter" idx="12"/>
          </p:nvPr>
        </p:nvSpPr>
        <p:spPr/>
        <p:txBody>
          <a:bodyPr/>
          <a:lstStyle/>
          <a:p>
            <a:fld id="{6E2D2B3B-882E-40F3-A32F-6DD516915044}" type="slidenum">
              <a:rPr lang="en-US" smtClean="0"/>
              <a:pPr/>
              <a:t>23</a:t>
            </a:fld>
            <a:endParaRPr lang="en-US"/>
          </a:p>
        </p:txBody>
      </p:sp>
    </p:spTree>
    <p:extLst>
      <p:ext uri="{BB962C8B-B14F-4D97-AF65-F5344CB8AC3E}">
        <p14:creationId xmlns:p14="http://schemas.microsoft.com/office/powerpoint/2010/main" val="3704649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79282-0D95-6642-9A17-4F03A9233A1D}"/>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24</a:t>
            </a:fld>
            <a:endParaRPr lang="en"/>
          </a:p>
        </p:txBody>
      </p:sp>
      <p:sp>
        <p:nvSpPr>
          <p:cNvPr id="3" name="Title 2">
            <a:extLst>
              <a:ext uri="{FF2B5EF4-FFF2-40B4-BE49-F238E27FC236}">
                <a16:creationId xmlns:a16="http://schemas.microsoft.com/office/drawing/2014/main" id="{521D3E7B-B0C1-AB44-8516-A209B2639445}"/>
              </a:ext>
            </a:extLst>
          </p:cNvPr>
          <p:cNvSpPr>
            <a:spLocks noGrp="1"/>
          </p:cNvSpPr>
          <p:nvPr>
            <p:ph type="title"/>
          </p:nvPr>
        </p:nvSpPr>
        <p:spPr/>
        <p:txBody>
          <a:bodyPr/>
          <a:lstStyle/>
          <a:p>
            <a:r>
              <a:rPr lang="en-US" dirty="0" err="1"/>
              <a:t>PoW</a:t>
            </a:r>
            <a:r>
              <a:rPr lang="en-US" dirty="0"/>
              <a:t> ingredient: hash</a:t>
            </a:r>
          </a:p>
        </p:txBody>
      </p:sp>
      <p:pic>
        <p:nvPicPr>
          <p:cNvPr id="5" name="Picture 4">
            <a:extLst>
              <a:ext uri="{FF2B5EF4-FFF2-40B4-BE49-F238E27FC236}">
                <a16:creationId xmlns:a16="http://schemas.microsoft.com/office/drawing/2014/main" id="{88497823-0418-7947-A723-BE3D3B77DA3B}"/>
              </a:ext>
            </a:extLst>
          </p:cNvPr>
          <p:cNvPicPr>
            <a:picLocks noChangeAspect="1"/>
          </p:cNvPicPr>
          <p:nvPr/>
        </p:nvPicPr>
        <p:blipFill>
          <a:blip r:embed="rId2"/>
          <a:stretch>
            <a:fillRect/>
          </a:stretch>
        </p:blipFill>
        <p:spPr>
          <a:xfrm>
            <a:off x="5207860" y="971709"/>
            <a:ext cx="3773424" cy="1855267"/>
          </a:xfrm>
          <a:prstGeom prst="rect">
            <a:avLst/>
          </a:prstGeom>
        </p:spPr>
      </p:pic>
      <p:sp>
        <p:nvSpPr>
          <p:cNvPr id="4" name="TextBox 3">
            <a:extLst>
              <a:ext uri="{FF2B5EF4-FFF2-40B4-BE49-F238E27FC236}">
                <a16:creationId xmlns:a16="http://schemas.microsoft.com/office/drawing/2014/main" id="{86A757C4-5A33-2B44-B6EA-42292C2941D2}"/>
              </a:ext>
            </a:extLst>
          </p:cNvPr>
          <p:cNvSpPr txBox="1"/>
          <p:nvPr/>
        </p:nvSpPr>
        <p:spPr>
          <a:xfrm>
            <a:off x="667512" y="1316736"/>
            <a:ext cx="3275256" cy="646331"/>
          </a:xfrm>
          <a:prstGeom prst="rect">
            <a:avLst/>
          </a:prstGeom>
          <a:noFill/>
        </p:spPr>
        <p:txBody>
          <a:bodyPr wrap="none" rtlCol="0">
            <a:spAutoFit/>
          </a:bodyPr>
          <a:lstStyle/>
          <a:p>
            <a:r>
              <a:rPr lang="en-US" sz="1800" dirty="0"/>
              <a:t>Hash (SHA-256 for Bitcoin</a:t>
            </a:r>
          </a:p>
          <a:p>
            <a:r>
              <a:rPr lang="en-US" sz="1800" dirty="0"/>
              <a:t>	</a:t>
            </a:r>
            <a:r>
              <a:rPr lang="en-US" sz="1800" dirty="0" err="1"/>
              <a:t>ethash</a:t>
            </a:r>
            <a:r>
              <a:rPr lang="en-US" sz="1800" dirty="0"/>
              <a:t> for Ethereum)</a:t>
            </a:r>
          </a:p>
        </p:txBody>
      </p:sp>
      <p:sp>
        <p:nvSpPr>
          <p:cNvPr id="6" name="TextBox 5">
            <a:extLst>
              <a:ext uri="{FF2B5EF4-FFF2-40B4-BE49-F238E27FC236}">
                <a16:creationId xmlns:a16="http://schemas.microsoft.com/office/drawing/2014/main" id="{9455CEB1-6BBF-A048-873F-F3A2B392078C}"/>
              </a:ext>
            </a:extLst>
          </p:cNvPr>
          <p:cNvSpPr txBox="1"/>
          <p:nvPr/>
        </p:nvSpPr>
        <p:spPr>
          <a:xfrm>
            <a:off x="549190" y="2826976"/>
            <a:ext cx="6545382" cy="52322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latin typeface="Consolas" panose="020B0609020204030204" pitchFamily="49" charset="0"/>
                <a:cs typeface="Consolas" panose="020B0609020204030204" pitchFamily="49" charset="0"/>
              </a:rPr>
              <a:t>hash('sha256', 'The quick brown fox jumped over the lazy dog.');</a:t>
            </a:r>
          </a:p>
          <a:p>
            <a:r>
              <a:rPr lang="en-US" dirty="0">
                <a:latin typeface="Consolas" panose="020B0609020204030204" pitchFamily="49" charset="0"/>
                <a:cs typeface="Consolas" panose="020B0609020204030204" pitchFamily="49" charset="0"/>
              </a:rPr>
              <a:t>68b1282b91de2c054c36629cb8dd447f12f096d3e3c587978dc2248444633483</a:t>
            </a:r>
          </a:p>
        </p:txBody>
      </p:sp>
      <p:sp>
        <p:nvSpPr>
          <p:cNvPr id="7" name="TextBox 6">
            <a:extLst>
              <a:ext uri="{FF2B5EF4-FFF2-40B4-BE49-F238E27FC236}">
                <a16:creationId xmlns:a16="http://schemas.microsoft.com/office/drawing/2014/main" id="{10119553-EF62-DB41-9CC9-F0B4BA79B2F5}"/>
              </a:ext>
            </a:extLst>
          </p:cNvPr>
          <p:cNvSpPr txBox="1"/>
          <p:nvPr/>
        </p:nvSpPr>
        <p:spPr>
          <a:xfrm>
            <a:off x="549190" y="3566932"/>
            <a:ext cx="7359707" cy="1200329"/>
          </a:xfrm>
          <a:prstGeom prst="rect">
            <a:avLst/>
          </a:prstGeom>
          <a:noFill/>
        </p:spPr>
        <p:txBody>
          <a:bodyPr wrap="none" rtlCol="0">
            <a:spAutoFit/>
          </a:bodyPr>
          <a:lstStyle/>
          <a:p>
            <a:pPr marL="285750" indent="-285750">
              <a:buFont typeface="Arial" panose="020B0604020202020204" pitchFamily="34" charset="0"/>
              <a:buChar char="•"/>
            </a:pPr>
            <a:r>
              <a:rPr lang="en-US" sz="1800" dirty="0"/>
              <a:t>Transforms any text or bit string into 32-byte (256 bit) number.</a:t>
            </a:r>
          </a:p>
          <a:p>
            <a:pPr marL="285750" indent="-285750">
              <a:buFont typeface="Arial" panose="020B0604020202020204" pitchFamily="34" charset="0"/>
              <a:buChar char="•"/>
            </a:pPr>
            <a:r>
              <a:rPr lang="en-US" sz="1800" dirty="0"/>
              <a:t>256 bit = 1.15 10</a:t>
            </a:r>
            <a:r>
              <a:rPr lang="en-US" sz="1800" baseline="30000" dirty="0"/>
              <a:t>77</a:t>
            </a:r>
            <a:r>
              <a:rPr lang="en-US" sz="1800" dirty="0"/>
              <a:t> = ~0.1% of number of atoms in visible universe.</a:t>
            </a:r>
          </a:p>
          <a:p>
            <a:pPr marL="285750" indent="-285750">
              <a:buFont typeface="Arial" panose="020B0604020202020204" pitchFamily="34" charset="0"/>
              <a:buChar char="•"/>
            </a:pPr>
            <a:r>
              <a:rPr lang="en-US" sz="1800" dirty="0"/>
              <a:t>Need exhaustive search to construct string that creates same hash.</a:t>
            </a:r>
          </a:p>
          <a:p>
            <a:pPr marL="285750" indent="-285750">
              <a:buFont typeface="Arial" panose="020B0604020202020204" pitchFamily="34" charset="0"/>
              <a:buChar char="•"/>
            </a:pPr>
            <a:r>
              <a:rPr lang="en-US" sz="1800" dirty="0"/>
              <a:t>Difficulty can be calibrated (number of matching digits).</a:t>
            </a:r>
          </a:p>
        </p:txBody>
      </p:sp>
    </p:spTree>
    <p:extLst>
      <p:ext uri="{BB962C8B-B14F-4D97-AF65-F5344CB8AC3E}">
        <p14:creationId xmlns:p14="http://schemas.microsoft.com/office/powerpoint/2010/main" val="134638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1CB56-EA04-F84B-978B-AA76EDBBDE0F}"/>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25</a:t>
            </a:fld>
            <a:endParaRPr lang="en"/>
          </a:p>
        </p:txBody>
      </p:sp>
      <p:sp>
        <p:nvSpPr>
          <p:cNvPr id="3" name="Title 2">
            <a:extLst>
              <a:ext uri="{FF2B5EF4-FFF2-40B4-BE49-F238E27FC236}">
                <a16:creationId xmlns:a16="http://schemas.microsoft.com/office/drawing/2014/main" id="{2DCB4CC6-D26F-6C47-A5F8-91B7D20FFD05}"/>
              </a:ext>
            </a:extLst>
          </p:cNvPr>
          <p:cNvSpPr>
            <a:spLocks noGrp="1"/>
          </p:cNvSpPr>
          <p:nvPr>
            <p:ph type="title"/>
          </p:nvPr>
        </p:nvSpPr>
        <p:spPr/>
        <p:txBody>
          <a:bodyPr/>
          <a:lstStyle/>
          <a:p>
            <a:r>
              <a:rPr lang="en-US" dirty="0"/>
              <a:t>Mine bitcoins at home!</a:t>
            </a:r>
          </a:p>
        </p:txBody>
      </p:sp>
      <p:sp>
        <p:nvSpPr>
          <p:cNvPr id="5" name="TextBox 4">
            <a:extLst>
              <a:ext uri="{FF2B5EF4-FFF2-40B4-BE49-F238E27FC236}">
                <a16:creationId xmlns:a16="http://schemas.microsoft.com/office/drawing/2014/main" id="{A1769E3A-A786-F64B-8803-36252D00A15C}"/>
              </a:ext>
            </a:extLst>
          </p:cNvPr>
          <p:cNvSpPr txBox="1"/>
          <p:nvPr/>
        </p:nvSpPr>
        <p:spPr>
          <a:xfrm>
            <a:off x="310896" y="4617720"/>
            <a:ext cx="1677062" cy="307777"/>
          </a:xfrm>
          <a:prstGeom prst="rect">
            <a:avLst/>
          </a:prstGeom>
          <a:noFill/>
        </p:spPr>
        <p:txBody>
          <a:bodyPr wrap="none" rtlCol="0">
            <a:spAutoFit/>
          </a:bodyPr>
          <a:lstStyle/>
          <a:p>
            <a:r>
              <a:rPr lang="en-US" dirty="0"/>
              <a:t>Shark Mini, $2,590</a:t>
            </a:r>
          </a:p>
        </p:txBody>
      </p:sp>
      <p:pic>
        <p:nvPicPr>
          <p:cNvPr id="7" name="Picture 6">
            <a:extLst>
              <a:ext uri="{FF2B5EF4-FFF2-40B4-BE49-F238E27FC236}">
                <a16:creationId xmlns:a16="http://schemas.microsoft.com/office/drawing/2014/main" id="{2F09AE5D-A34F-AC44-9C3E-6461691D0871}"/>
              </a:ext>
            </a:extLst>
          </p:cNvPr>
          <p:cNvPicPr>
            <a:picLocks noChangeAspect="1"/>
          </p:cNvPicPr>
          <p:nvPr/>
        </p:nvPicPr>
        <p:blipFill>
          <a:blip r:embed="rId3"/>
          <a:stretch>
            <a:fillRect/>
          </a:stretch>
        </p:blipFill>
        <p:spPr>
          <a:xfrm>
            <a:off x="1891225" y="790102"/>
            <a:ext cx="6484679" cy="3774664"/>
          </a:xfrm>
          <a:prstGeom prst="rect">
            <a:avLst/>
          </a:prstGeom>
        </p:spPr>
      </p:pic>
      <p:pic>
        <p:nvPicPr>
          <p:cNvPr id="8" name="Picture 7">
            <a:extLst>
              <a:ext uri="{FF2B5EF4-FFF2-40B4-BE49-F238E27FC236}">
                <a16:creationId xmlns:a16="http://schemas.microsoft.com/office/drawing/2014/main" id="{C03F3F4D-65C7-0A4A-AE4D-C0D389D613D7}"/>
              </a:ext>
            </a:extLst>
          </p:cNvPr>
          <p:cNvPicPr>
            <a:picLocks noChangeAspect="1"/>
          </p:cNvPicPr>
          <p:nvPr/>
        </p:nvPicPr>
        <p:blipFill>
          <a:blip r:embed="rId4"/>
          <a:stretch>
            <a:fillRect/>
          </a:stretch>
        </p:blipFill>
        <p:spPr>
          <a:xfrm>
            <a:off x="109646" y="985574"/>
            <a:ext cx="1233023" cy="1740154"/>
          </a:xfrm>
          <a:prstGeom prst="rect">
            <a:avLst/>
          </a:prstGeom>
        </p:spPr>
      </p:pic>
    </p:spTree>
    <p:extLst>
      <p:ext uri="{BB962C8B-B14F-4D97-AF65-F5344CB8AC3E}">
        <p14:creationId xmlns:p14="http://schemas.microsoft.com/office/powerpoint/2010/main" val="31206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063801-07E6-3F41-ACED-C6EC7A3FE512}"/>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26</a:t>
            </a:fld>
            <a:endParaRPr lang="en"/>
          </a:p>
        </p:txBody>
      </p:sp>
      <p:sp>
        <p:nvSpPr>
          <p:cNvPr id="3" name="Title 2">
            <a:extLst>
              <a:ext uri="{FF2B5EF4-FFF2-40B4-BE49-F238E27FC236}">
                <a16:creationId xmlns:a16="http://schemas.microsoft.com/office/drawing/2014/main" id="{FC6E4012-9EBD-E94A-9CF3-BF9B93F8FCC4}"/>
              </a:ext>
            </a:extLst>
          </p:cNvPr>
          <p:cNvSpPr>
            <a:spLocks noGrp="1"/>
          </p:cNvSpPr>
          <p:nvPr>
            <p:ph type="title"/>
          </p:nvPr>
        </p:nvSpPr>
        <p:spPr/>
        <p:txBody>
          <a:bodyPr/>
          <a:lstStyle/>
          <a:p>
            <a:r>
              <a:rPr lang="en-US" dirty="0"/>
              <a:t>This is not investment advice</a:t>
            </a:r>
          </a:p>
        </p:txBody>
      </p:sp>
      <p:pic>
        <p:nvPicPr>
          <p:cNvPr id="5" name="Picture 4">
            <a:extLst>
              <a:ext uri="{FF2B5EF4-FFF2-40B4-BE49-F238E27FC236}">
                <a16:creationId xmlns:a16="http://schemas.microsoft.com/office/drawing/2014/main" id="{1E7180E6-C2F5-5E45-B657-82D5DEEA28A5}"/>
              </a:ext>
            </a:extLst>
          </p:cNvPr>
          <p:cNvPicPr>
            <a:picLocks noChangeAspect="1"/>
          </p:cNvPicPr>
          <p:nvPr/>
        </p:nvPicPr>
        <p:blipFill>
          <a:blip r:embed="rId3"/>
          <a:stretch>
            <a:fillRect/>
          </a:stretch>
        </p:blipFill>
        <p:spPr>
          <a:xfrm>
            <a:off x="1213701" y="873474"/>
            <a:ext cx="6375819" cy="4167633"/>
          </a:xfrm>
          <a:prstGeom prst="rect">
            <a:avLst/>
          </a:prstGeom>
        </p:spPr>
      </p:pic>
    </p:spTree>
    <p:extLst>
      <p:ext uri="{BB962C8B-B14F-4D97-AF65-F5344CB8AC3E}">
        <p14:creationId xmlns:p14="http://schemas.microsoft.com/office/powerpoint/2010/main" val="300708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CE450-0580-D940-B839-205F5A6BAA7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27</a:t>
            </a:fld>
            <a:endParaRPr lang="en"/>
          </a:p>
        </p:txBody>
      </p:sp>
      <p:sp>
        <p:nvSpPr>
          <p:cNvPr id="3" name="Title 2">
            <a:extLst>
              <a:ext uri="{FF2B5EF4-FFF2-40B4-BE49-F238E27FC236}">
                <a16:creationId xmlns:a16="http://schemas.microsoft.com/office/drawing/2014/main" id="{8AC2A0B4-C177-7640-B127-8DECC67458C2}"/>
              </a:ext>
            </a:extLst>
          </p:cNvPr>
          <p:cNvSpPr>
            <a:spLocks noGrp="1"/>
          </p:cNvSpPr>
          <p:nvPr>
            <p:ph type="title"/>
          </p:nvPr>
        </p:nvSpPr>
        <p:spPr/>
        <p:txBody>
          <a:bodyPr/>
          <a:lstStyle/>
          <a:p>
            <a:r>
              <a:rPr lang="en-US" dirty="0" err="1"/>
              <a:t>Bitmain</a:t>
            </a:r>
            <a:r>
              <a:rPr lang="en-US" dirty="0"/>
              <a:t> Ordos facility, Inner Mongolia</a:t>
            </a:r>
          </a:p>
        </p:txBody>
      </p:sp>
      <p:pic>
        <p:nvPicPr>
          <p:cNvPr id="4" name="Picture 3">
            <a:extLst>
              <a:ext uri="{FF2B5EF4-FFF2-40B4-BE49-F238E27FC236}">
                <a16:creationId xmlns:a16="http://schemas.microsoft.com/office/drawing/2014/main" id="{72B80756-F52E-EF4A-8B26-3471D37A419A}"/>
              </a:ext>
            </a:extLst>
          </p:cNvPr>
          <p:cNvPicPr>
            <a:picLocks noChangeAspect="1"/>
          </p:cNvPicPr>
          <p:nvPr/>
        </p:nvPicPr>
        <p:blipFill>
          <a:blip r:embed="rId3"/>
          <a:stretch>
            <a:fillRect/>
          </a:stretch>
        </p:blipFill>
        <p:spPr>
          <a:xfrm>
            <a:off x="347473" y="1088136"/>
            <a:ext cx="4322064" cy="3241548"/>
          </a:xfrm>
          <a:prstGeom prst="rect">
            <a:avLst/>
          </a:prstGeom>
        </p:spPr>
      </p:pic>
      <p:pic>
        <p:nvPicPr>
          <p:cNvPr id="5" name="Picture 4">
            <a:extLst>
              <a:ext uri="{FF2B5EF4-FFF2-40B4-BE49-F238E27FC236}">
                <a16:creationId xmlns:a16="http://schemas.microsoft.com/office/drawing/2014/main" id="{4944DDB6-6AC1-414C-BBE8-1BEE0183E7A6}"/>
              </a:ext>
            </a:extLst>
          </p:cNvPr>
          <p:cNvPicPr>
            <a:picLocks noChangeAspect="1"/>
          </p:cNvPicPr>
          <p:nvPr/>
        </p:nvPicPr>
        <p:blipFill>
          <a:blip r:embed="rId4"/>
          <a:stretch>
            <a:fillRect/>
          </a:stretch>
        </p:blipFill>
        <p:spPr>
          <a:xfrm>
            <a:off x="4791456" y="1088136"/>
            <a:ext cx="4322064" cy="3241548"/>
          </a:xfrm>
          <a:prstGeom prst="rect">
            <a:avLst/>
          </a:prstGeom>
        </p:spPr>
      </p:pic>
    </p:spTree>
    <p:extLst>
      <p:ext uri="{BB962C8B-B14F-4D97-AF65-F5344CB8AC3E}">
        <p14:creationId xmlns:p14="http://schemas.microsoft.com/office/powerpoint/2010/main" val="1657723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606F0-B548-C343-B863-D4CD0B8BE8FF}"/>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28</a:t>
            </a:fld>
            <a:endParaRPr lang="en"/>
          </a:p>
        </p:txBody>
      </p:sp>
      <p:sp>
        <p:nvSpPr>
          <p:cNvPr id="3" name="Title 2">
            <a:extLst>
              <a:ext uri="{FF2B5EF4-FFF2-40B4-BE49-F238E27FC236}">
                <a16:creationId xmlns:a16="http://schemas.microsoft.com/office/drawing/2014/main" id="{F2E74DF0-855E-A64D-95E0-8A84FAEF11E9}"/>
              </a:ext>
            </a:extLst>
          </p:cNvPr>
          <p:cNvSpPr>
            <a:spLocks noGrp="1"/>
          </p:cNvSpPr>
          <p:nvPr>
            <p:ph type="title"/>
          </p:nvPr>
        </p:nvSpPr>
        <p:spPr/>
        <p:txBody>
          <a:bodyPr/>
          <a:lstStyle/>
          <a:p>
            <a:r>
              <a:rPr lang="en-US" dirty="0"/>
              <a:t>Bitcoin mining pool distribution</a:t>
            </a:r>
          </a:p>
        </p:txBody>
      </p:sp>
      <p:pic>
        <p:nvPicPr>
          <p:cNvPr id="5" name="Picture 4">
            <a:extLst>
              <a:ext uri="{FF2B5EF4-FFF2-40B4-BE49-F238E27FC236}">
                <a16:creationId xmlns:a16="http://schemas.microsoft.com/office/drawing/2014/main" id="{3F4777FF-42B1-2D40-AC71-0A7E4C1ED82C}"/>
              </a:ext>
            </a:extLst>
          </p:cNvPr>
          <p:cNvPicPr>
            <a:picLocks noChangeAspect="1"/>
          </p:cNvPicPr>
          <p:nvPr/>
        </p:nvPicPr>
        <p:blipFill>
          <a:blip r:embed="rId2"/>
          <a:stretch>
            <a:fillRect/>
          </a:stretch>
        </p:blipFill>
        <p:spPr>
          <a:xfrm>
            <a:off x="1315357" y="1082426"/>
            <a:ext cx="5142593" cy="4061073"/>
          </a:xfrm>
          <a:prstGeom prst="rect">
            <a:avLst/>
          </a:prstGeom>
        </p:spPr>
      </p:pic>
    </p:spTree>
    <p:extLst>
      <p:ext uri="{BB962C8B-B14F-4D97-AF65-F5344CB8AC3E}">
        <p14:creationId xmlns:p14="http://schemas.microsoft.com/office/powerpoint/2010/main" val="1828440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A0E16-608F-D34E-80F9-816B129F01F1}"/>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29</a:t>
            </a:fld>
            <a:endParaRPr lang="en"/>
          </a:p>
        </p:txBody>
      </p:sp>
      <p:sp>
        <p:nvSpPr>
          <p:cNvPr id="3" name="Title 2">
            <a:extLst>
              <a:ext uri="{FF2B5EF4-FFF2-40B4-BE49-F238E27FC236}">
                <a16:creationId xmlns:a16="http://schemas.microsoft.com/office/drawing/2014/main" id="{C83A324F-36FE-7643-9641-C51A72FE3436}"/>
              </a:ext>
            </a:extLst>
          </p:cNvPr>
          <p:cNvSpPr>
            <a:spLocks noGrp="1"/>
          </p:cNvSpPr>
          <p:nvPr>
            <p:ph type="title"/>
          </p:nvPr>
        </p:nvSpPr>
        <p:spPr/>
        <p:txBody>
          <a:bodyPr/>
          <a:lstStyle/>
          <a:p>
            <a:r>
              <a:rPr lang="en-US" dirty="0"/>
              <a:t>Bitcoin transactions</a:t>
            </a:r>
          </a:p>
        </p:txBody>
      </p:sp>
      <p:sp>
        <p:nvSpPr>
          <p:cNvPr id="4" name="TextBox 3">
            <a:extLst>
              <a:ext uri="{FF2B5EF4-FFF2-40B4-BE49-F238E27FC236}">
                <a16:creationId xmlns:a16="http://schemas.microsoft.com/office/drawing/2014/main" id="{66570199-4B40-5341-ACFE-EEEF93AA86AE}"/>
              </a:ext>
            </a:extLst>
          </p:cNvPr>
          <p:cNvSpPr txBox="1"/>
          <p:nvPr/>
        </p:nvSpPr>
        <p:spPr>
          <a:xfrm>
            <a:off x="568928" y="4460196"/>
            <a:ext cx="1944763" cy="307777"/>
          </a:xfrm>
          <a:prstGeom prst="rect">
            <a:avLst/>
          </a:prstGeom>
          <a:noFill/>
        </p:spPr>
        <p:txBody>
          <a:bodyPr wrap="none" rtlCol="0">
            <a:spAutoFit/>
          </a:bodyPr>
          <a:lstStyle/>
          <a:p>
            <a:r>
              <a:rPr lang="en-US" dirty="0"/>
              <a:t>medium of exchange?</a:t>
            </a:r>
          </a:p>
        </p:txBody>
      </p:sp>
      <p:pic>
        <p:nvPicPr>
          <p:cNvPr id="7" name="Picture 6">
            <a:extLst>
              <a:ext uri="{FF2B5EF4-FFF2-40B4-BE49-F238E27FC236}">
                <a16:creationId xmlns:a16="http://schemas.microsoft.com/office/drawing/2014/main" id="{ED7D6373-F7D6-BA4E-A4D5-C2981D3BD451}"/>
              </a:ext>
            </a:extLst>
          </p:cNvPr>
          <p:cNvPicPr>
            <a:picLocks noChangeAspect="1"/>
          </p:cNvPicPr>
          <p:nvPr/>
        </p:nvPicPr>
        <p:blipFill>
          <a:blip r:embed="rId2"/>
          <a:stretch>
            <a:fillRect/>
          </a:stretch>
        </p:blipFill>
        <p:spPr>
          <a:xfrm>
            <a:off x="408561" y="982493"/>
            <a:ext cx="8330379" cy="3350067"/>
          </a:xfrm>
          <a:prstGeom prst="rect">
            <a:avLst/>
          </a:prstGeom>
        </p:spPr>
      </p:pic>
    </p:spTree>
    <p:extLst>
      <p:ext uri="{BB962C8B-B14F-4D97-AF65-F5344CB8AC3E}">
        <p14:creationId xmlns:p14="http://schemas.microsoft.com/office/powerpoint/2010/main" val="1628902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9E5522-9A00-BE46-9FA5-BEAC8A68AE4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3</a:t>
            </a:fld>
            <a:endParaRPr lang="en"/>
          </a:p>
        </p:txBody>
      </p:sp>
      <p:sp>
        <p:nvSpPr>
          <p:cNvPr id="3" name="Title 2">
            <a:extLst>
              <a:ext uri="{FF2B5EF4-FFF2-40B4-BE49-F238E27FC236}">
                <a16:creationId xmlns:a16="http://schemas.microsoft.com/office/drawing/2014/main" id="{0F41DEC6-CFFA-AB4E-9377-D49CD9D0A4A2}"/>
              </a:ext>
            </a:extLst>
          </p:cNvPr>
          <p:cNvSpPr>
            <a:spLocks noGrp="1"/>
          </p:cNvSpPr>
          <p:nvPr>
            <p:ph type="title"/>
          </p:nvPr>
        </p:nvSpPr>
        <p:spPr/>
        <p:txBody>
          <a:bodyPr/>
          <a:lstStyle/>
          <a:p>
            <a:r>
              <a:rPr lang="en-US" dirty="0"/>
              <a:t>Google searches: blockchain</a:t>
            </a:r>
          </a:p>
        </p:txBody>
      </p:sp>
      <p:pic>
        <p:nvPicPr>
          <p:cNvPr id="6" name="Picture 5">
            <a:extLst>
              <a:ext uri="{FF2B5EF4-FFF2-40B4-BE49-F238E27FC236}">
                <a16:creationId xmlns:a16="http://schemas.microsoft.com/office/drawing/2014/main" id="{B5E882E0-75C8-3342-BC82-F2D8481265EC}"/>
              </a:ext>
            </a:extLst>
          </p:cNvPr>
          <p:cNvPicPr>
            <a:picLocks noChangeAspect="1"/>
          </p:cNvPicPr>
          <p:nvPr/>
        </p:nvPicPr>
        <p:blipFill>
          <a:blip r:embed="rId2"/>
          <a:stretch>
            <a:fillRect/>
          </a:stretch>
        </p:blipFill>
        <p:spPr>
          <a:xfrm>
            <a:off x="0" y="1178495"/>
            <a:ext cx="9144000" cy="2786509"/>
          </a:xfrm>
          <a:prstGeom prst="rect">
            <a:avLst/>
          </a:prstGeom>
        </p:spPr>
      </p:pic>
      <p:sp>
        <p:nvSpPr>
          <p:cNvPr id="7" name="TextBox 6">
            <a:extLst>
              <a:ext uri="{FF2B5EF4-FFF2-40B4-BE49-F238E27FC236}">
                <a16:creationId xmlns:a16="http://schemas.microsoft.com/office/drawing/2014/main" id="{F2274751-B2CD-1347-9F99-5202B930F486}"/>
              </a:ext>
            </a:extLst>
          </p:cNvPr>
          <p:cNvSpPr txBox="1"/>
          <p:nvPr/>
        </p:nvSpPr>
        <p:spPr>
          <a:xfrm>
            <a:off x="6108970" y="1284051"/>
            <a:ext cx="1592103" cy="307777"/>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solidFill>
                  <a:schemeClr val="accent1"/>
                </a:solidFill>
              </a:rPr>
              <a:t>Dec. 2017: $17,132</a:t>
            </a:r>
          </a:p>
        </p:txBody>
      </p:sp>
    </p:spTree>
    <p:extLst>
      <p:ext uri="{BB962C8B-B14F-4D97-AF65-F5344CB8AC3E}">
        <p14:creationId xmlns:p14="http://schemas.microsoft.com/office/powerpoint/2010/main" val="2108640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24AA3-BBCF-444A-B5E6-222FE7C3B54D}"/>
              </a:ext>
            </a:extLst>
          </p:cNvPr>
          <p:cNvSpPr>
            <a:spLocks noGrp="1"/>
          </p:cNvSpPr>
          <p:nvPr>
            <p:ph type="title"/>
          </p:nvPr>
        </p:nvSpPr>
        <p:spPr/>
        <p:txBody>
          <a:bodyPr/>
          <a:lstStyle/>
          <a:p>
            <a:r>
              <a:rPr lang="en-US" dirty="0"/>
              <a:t>Smart contracts</a:t>
            </a:r>
          </a:p>
        </p:txBody>
      </p:sp>
      <p:sp>
        <p:nvSpPr>
          <p:cNvPr id="3" name="Content Placeholder 2">
            <a:extLst>
              <a:ext uri="{FF2B5EF4-FFF2-40B4-BE49-F238E27FC236}">
                <a16:creationId xmlns:a16="http://schemas.microsoft.com/office/drawing/2014/main" id="{FD2CD276-24AE-AF42-A950-9385632632FE}"/>
              </a:ext>
            </a:extLst>
          </p:cNvPr>
          <p:cNvSpPr>
            <a:spLocks noGrp="1"/>
          </p:cNvSpPr>
          <p:nvPr>
            <p:ph idx="1"/>
          </p:nvPr>
        </p:nvSpPr>
        <p:spPr/>
        <p:txBody>
          <a:bodyPr>
            <a:normAutofit fontScale="85000" lnSpcReduction="10000"/>
          </a:bodyPr>
          <a:lstStyle/>
          <a:p>
            <a:r>
              <a:rPr lang="en-US" dirty="0"/>
              <a:t>Most financial service applications will need more than key-value storage</a:t>
            </a:r>
          </a:p>
          <a:p>
            <a:r>
              <a:rPr lang="en-US" dirty="0"/>
              <a:t>Most blockchains (BTC, ETH) include a programming language</a:t>
            </a:r>
          </a:p>
          <a:p>
            <a:pPr lvl="1"/>
            <a:r>
              <a:rPr lang="en-US" dirty="0"/>
              <a:t>functions get executed on ”commit” by nodes</a:t>
            </a:r>
          </a:p>
          <a:p>
            <a:r>
              <a:rPr lang="en-US" dirty="0"/>
              <a:t>Example asset transfer (Alice wants to trade share coupons for bitcoins):</a:t>
            </a:r>
          </a:p>
          <a:p>
            <a:pPr lvl="1"/>
            <a:r>
              <a:rPr lang="en-US" i="1" dirty="0" err="1">
                <a:solidFill>
                  <a:schemeClr val="accent1">
                    <a:lumMod val="50000"/>
                  </a:schemeClr>
                </a:solidFill>
              </a:rPr>
              <a:t>hashlock</a:t>
            </a:r>
            <a:r>
              <a:rPr lang="en-US" i="1" dirty="0">
                <a:solidFill>
                  <a:schemeClr val="accent1">
                    <a:lumMod val="50000"/>
                  </a:schemeClr>
                </a:solidFill>
              </a:rPr>
              <a:t> h</a:t>
            </a:r>
            <a:r>
              <a:rPr lang="en-US" dirty="0">
                <a:solidFill>
                  <a:schemeClr val="accent1">
                    <a:lumMod val="50000"/>
                  </a:schemeClr>
                </a:solidFill>
              </a:rPr>
              <a:t> prevents an asset from being transferred until the contract receives a matching secret </a:t>
            </a:r>
            <a:r>
              <a:rPr lang="en-US" i="1" dirty="0">
                <a:solidFill>
                  <a:schemeClr val="accent1">
                    <a:lumMod val="50000"/>
                  </a:schemeClr>
                </a:solidFill>
              </a:rPr>
              <a:t>s</a:t>
            </a:r>
            <a:r>
              <a:rPr lang="en-US" dirty="0">
                <a:solidFill>
                  <a:schemeClr val="accent1">
                    <a:lumMod val="50000"/>
                  </a:schemeClr>
                </a:solidFill>
              </a:rPr>
              <a:t>, where </a:t>
            </a:r>
            <a:r>
              <a:rPr lang="en-US" i="1" dirty="0">
                <a:solidFill>
                  <a:schemeClr val="accent1">
                    <a:lumMod val="50000"/>
                  </a:schemeClr>
                </a:solidFill>
              </a:rPr>
              <a:t>h</a:t>
            </a:r>
            <a:r>
              <a:rPr lang="en-US" dirty="0">
                <a:solidFill>
                  <a:schemeClr val="accent1">
                    <a:lumMod val="50000"/>
                  </a:schemeClr>
                </a:solidFill>
              </a:rPr>
              <a:t> = </a:t>
            </a:r>
            <a:r>
              <a:rPr lang="en-US" i="1" dirty="0">
                <a:solidFill>
                  <a:schemeClr val="accent1">
                    <a:lumMod val="50000"/>
                  </a:schemeClr>
                </a:solidFill>
              </a:rPr>
              <a:t>H</a:t>
            </a:r>
            <a:r>
              <a:rPr lang="en-US" dirty="0">
                <a:solidFill>
                  <a:schemeClr val="accent1">
                    <a:lumMod val="50000"/>
                  </a:schemeClr>
                </a:solidFill>
              </a:rPr>
              <a:t>(</a:t>
            </a:r>
            <a:r>
              <a:rPr lang="en-US" i="1" dirty="0">
                <a:solidFill>
                  <a:schemeClr val="accent1">
                    <a:lumMod val="50000"/>
                  </a:schemeClr>
                </a:solidFill>
              </a:rPr>
              <a:t>s</a:t>
            </a:r>
            <a:r>
              <a:rPr lang="en-US" dirty="0">
                <a:solidFill>
                  <a:schemeClr val="accent1">
                    <a:lumMod val="50000"/>
                  </a:schemeClr>
                </a:solidFill>
              </a:rPr>
              <a:t>)</a:t>
            </a:r>
          </a:p>
          <a:p>
            <a:pPr lvl="1" fontAlgn="base"/>
            <a:r>
              <a:rPr lang="en-US" dirty="0">
                <a:solidFill>
                  <a:schemeClr val="accent1">
                    <a:lumMod val="50000"/>
                  </a:schemeClr>
                </a:solidFill>
              </a:rPr>
              <a:t>Alice creates a secret </a:t>
            </a:r>
            <a:r>
              <a:rPr lang="en-US" i="1" dirty="0">
                <a:solidFill>
                  <a:schemeClr val="accent1">
                    <a:lumMod val="50000"/>
                  </a:schemeClr>
                </a:solidFill>
              </a:rPr>
              <a:t>s</a:t>
            </a:r>
            <a:r>
              <a:rPr lang="en-US" dirty="0">
                <a:solidFill>
                  <a:schemeClr val="accent1">
                    <a:lumMod val="50000"/>
                  </a:schemeClr>
                </a:solidFill>
              </a:rPr>
              <a:t>, </a:t>
            </a:r>
            <a:r>
              <a:rPr lang="en-US" i="1" dirty="0">
                <a:solidFill>
                  <a:schemeClr val="accent1">
                    <a:lumMod val="50000"/>
                  </a:schemeClr>
                </a:solidFill>
              </a:rPr>
              <a:t>h</a:t>
            </a:r>
            <a:r>
              <a:rPr lang="en-US" dirty="0">
                <a:solidFill>
                  <a:schemeClr val="accent1">
                    <a:lumMod val="50000"/>
                  </a:schemeClr>
                </a:solidFill>
              </a:rPr>
              <a:t> = </a:t>
            </a:r>
            <a:r>
              <a:rPr lang="en-US" i="1" dirty="0">
                <a:solidFill>
                  <a:schemeClr val="accent1">
                    <a:lumMod val="50000"/>
                  </a:schemeClr>
                </a:solidFill>
              </a:rPr>
              <a:t>H</a:t>
            </a:r>
            <a:r>
              <a:rPr lang="en-US" dirty="0">
                <a:solidFill>
                  <a:schemeClr val="accent1">
                    <a:lumMod val="50000"/>
                  </a:schemeClr>
                </a:solidFill>
              </a:rPr>
              <a:t>(</a:t>
            </a:r>
            <a:r>
              <a:rPr lang="en-US" i="1" dirty="0">
                <a:solidFill>
                  <a:schemeClr val="accent1">
                    <a:lumMod val="50000"/>
                  </a:schemeClr>
                </a:solidFill>
              </a:rPr>
              <a:t>s</a:t>
            </a:r>
            <a:r>
              <a:rPr lang="en-US" dirty="0">
                <a:solidFill>
                  <a:schemeClr val="accent1">
                    <a:lumMod val="50000"/>
                  </a:schemeClr>
                </a:solidFill>
              </a:rPr>
              <a:t>), and publishes a contract on the coupon blockchain with </a:t>
            </a:r>
            <a:r>
              <a:rPr lang="en-US" dirty="0" err="1">
                <a:solidFill>
                  <a:schemeClr val="accent1">
                    <a:lumMod val="50000"/>
                  </a:schemeClr>
                </a:solidFill>
              </a:rPr>
              <a:t>hashlock</a:t>
            </a:r>
            <a:r>
              <a:rPr lang="en-US" dirty="0">
                <a:solidFill>
                  <a:schemeClr val="accent1">
                    <a:lumMod val="50000"/>
                  </a:schemeClr>
                </a:solidFill>
              </a:rPr>
              <a:t> </a:t>
            </a:r>
            <a:r>
              <a:rPr lang="en-US" i="1" dirty="0">
                <a:solidFill>
                  <a:schemeClr val="accent1">
                    <a:lumMod val="50000"/>
                  </a:schemeClr>
                </a:solidFill>
              </a:rPr>
              <a:t>h</a:t>
            </a:r>
            <a:r>
              <a:rPr lang="en-US" dirty="0">
                <a:solidFill>
                  <a:schemeClr val="accent1">
                    <a:lumMod val="50000"/>
                  </a:schemeClr>
                </a:solidFill>
              </a:rPr>
              <a:t> and </a:t>
            </a:r>
            <a:r>
              <a:rPr lang="en-US" dirty="0" err="1">
                <a:solidFill>
                  <a:schemeClr val="accent1">
                    <a:lumMod val="50000"/>
                  </a:schemeClr>
                </a:solidFill>
              </a:rPr>
              <a:t>timelock</a:t>
            </a:r>
            <a:r>
              <a:rPr lang="en-US" dirty="0">
                <a:solidFill>
                  <a:schemeClr val="accent1">
                    <a:lumMod val="50000"/>
                  </a:schemeClr>
                </a:solidFill>
              </a:rPr>
              <a:t> 48 hours in the future, ensuring the contract will transfer the coupons to Bob if Bob can produce </a:t>
            </a:r>
            <a:r>
              <a:rPr lang="en-US" i="1" dirty="0">
                <a:solidFill>
                  <a:schemeClr val="accent1">
                    <a:lumMod val="50000"/>
                  </a:schemeClr>
                </a:solidFill>
              </a:rPr>
              <a:t>s </a:t>
            </a:r>
            <a:r>
              <a:rPr lang="en-US" dirty="0">
                <a:solidFill>
                  <a:schemeClr val="accent1">
                    <a:lumMod val="50000"/>
                  </a:schemeClr>
                </a:solidFill>
              </a:rPr>
              <a:t>within 48 hours. If he cannot, the coupons will be refunded to Alice.</a:t>
            </a:r>
          </a:p>
          <a:p>
            <a:pPr lvl="1" fontAlgn="base"/>
            <a:r>
              <a:rPr lang="en-US" dirty="0">
                <a:solidFill>
                  <a:schemeClr val="accent1">
                    <a:lumMod val="50000"/>
                  </a:schemeClr>
                </a:solidFill>
              </a:rPr>
              <a:t>When Bob confirms that Alice's contract has been published on the coupon blockchain, he publishes a contract on the Bitcoin blockchain with the same </a:t>
            </a:r>
            <a:r>
              <a:rPr lang="en-US" dirty="0" err="1">
                <a:solidFill>
                  <a:schemeClr val="accent1">
                    <a:lumMod val="50000"/>
                  </a:schemeClr>
                </a:solidFill>
              </a:rPr>
              <a:t>hashlock</a:t>
            </a:r>
            <a:r>
              <a:rPr lang="en-US" dirty="0">
                <a:solidFill>
                  <a:schemeClr val="accent1">
                    <a:lumMod val="50000"/>
                  </a:schemeClr>
                </a:solidFill>
              </a:rPr>
              <a:t> </a:t>
            </a:r>
            <a:r>
              <a:rPr lang="en-US" i="1" dirty="0">
                <a:solidFill>
                  <a:schemeClr val="accent1">
                    <a:lumMod val="50000"/>
                  </a:schemeClr>
                </a:solidFill>
              </a:rPr>
              <a:t>h</a:t>
            </a:r>
            <a:r>
              <a:rPr lang="en-US" dirty="0">
                <a:solidFill>
                  <a:schemeClr val="accent1">
                    <a:lumMod val="50000"/>
                  </a:schemeClr>
                </a:solidFill>
              </a:rPr>
              <a:t> but with </a:t>
            </a:r>
            <a:r>
              <a:rPr lang="en-US" dirty="0" err="1">
                <a:solidFill>
                  <a:schemeClr val="accent1">
                    <a:lumMod val="50000"/>
                  </a:schemeClr>
                </a:solidFill>
              </a:rPr>
              <a:t>timelock</a:t>
            </a:r>
            <a:r>
              <a:rPr lang="en-US" dirty="0">
                <a:solidFill>
                  <a:schemeClr val="accent1">
                    <a:lumMod val="50000"/>
                  </a:schemeClr>
                </a:solidFill>
              </a:rPr>
              <a:t> 24 hours in the future, ensuring the contract will transfer the bitcoins to Alice if Alice can produce </a:t>
            </a:r>
            <a:r>
              <a:rPr lang="en-US" i="1" dirty="0">
                <a:solidFill>
                  <a:schemeClr val="accent1">
                    <a:lumMod val="50000"/>
                  </a:schemeClr>
                </a:solidFill>
              </a:rPr>
              <a:t>s</a:t>
            </a:r>
            <a:r>
              <a:rPr lang="en-US" dirty="0">
                <a:solidFill>
                  <a:schemeClr val="accent1">
                    <a:lumMod val="50000"/>
                  </a:schemeClr>
                </a:solidFill>
              </a:rPr>
              <a:t> within 24 hours. If she cannot, the bitcoins will be refunded to Bob.</a:t>
            </a:r>
          </a:p>
          <a:p>
            <a:pPr lvl="1" fontAlgn="base"/>
            <a:r>
              <a:rPr lang="en-US" dirty="0">
                <a:solidFill>
                  <a:schemeClr val="accent1">
                    <a:lumMod val="50000"/>
                  </a:schemeClr>
                </a:solidFill>
              </a:rPr>
              <a:t>When Alice confirms that Bob's contract has been published on the Bitcoin blockchain, she sends the secret </a:t>
            </a:r>
            <a:r>
              <a:rPr lang="en-US" i="1" dirty="0">
                <a:solidFill>
                  <a:schemeClr val="accent1">
                    <a:lumMod val="50000"/>
                  </a:schemeClr>
                </a:solidFill>
              </a:rPr>
              <a:t>s</a:t>
            </a:r>
            <a:r>
              <a:rPr lang="en-US" dirty="0">
                <a:solidFill>
                  <a:schemeClr val="accent1">
                    <a:lumMod val="50000"/>
                  </a:schemeClr>
                </a:solidFill>
              </a:rPr>
              <a:t> to Bob's contract, taking possession of the bitcoins, and revealing </a:t>
            </a:r>
            <a:r>
              <a:rPr lang="en-US" i="1" dirty="0">
                <a:solidFill>
                  <a:schemeClr val="accent1">
                    <a:lumMod val="50000"/>
                  </a:schemeClr>
                </a:solidFill>
              </a:rPr>
              <a:t>s</a:t>
            </a:r>
            <a:r>
              <a:rPr lang="en-US" dirty="0">
                <a:solidFill>
                  <a:schemeClr val="accent1">
                    <a:lumMod val="50000"/>
                  </a:schemeClr>
                </a:solidFill>
              </a:rPr>
              <a:t> to Bob.</a:t>
            </a:r>
          </a:p>
          <a:p>
            <a:pPr lvl="1" fontAlgn="base"/>
            <a:r>
              <a:rPr lang="en-US" dirty="0">
                <a:solidFill>
                  <a:schemeClr val="accent1">
                    <a:lumMod val="50000"/>
                  </a:schemeClr>
                </a:solidFill>
              </a:rPr>
              <a:t>Bob sends </a:t>
            </a:r>
            <a:r>
              <a:rPr lang="en-US" i="1" dirty="0">
                <a:solidFill>
                  <a:schemeClr val="accent1">
                    <a:lumMod val="50000"/>
                  </a:schemeClr>
                </a:solidFill>
              </a:rPr>
              <a:t>s</a:t>
            </a:r>
            <a:r>
              <a:rPr lang="en-US" dirty="0">
                <a:solidFill>
                  <a:schemeClr val="accent1">
                    <a:lumMod val="50000"/>
                  </a:schemeClr>
                </a:solidFill>
              </a:rPr>
              <a:t> to Alice's contract, acquiring the coupons and completing the swap.</a:t>
            </a:r>
          </a:p>
          <a:p>
            <a:pPr lvl="1"/>
            <a:endParaRPr lang="en-US" dirty="0">
              <a:solidFill>
                <a:schemeClr val="accent1">
                  <a:lumMod val="50000"/>
                </a:schemeClr>
              </a:solidFill>
            </a:endParaRPr>
          </a:p>
          <a:p>
            <a:endParaRPr lang="en-US" dirty="0"/>
          </a:p>
        </p:txBody>
      </p:sp>
      <p:sp>
        <p:nvSpPr>
          <p:cNvPr id="4" name="Slide Number Placeholder 3">
            <a:extLst>
              <a:ext uri="{FF2B5EF4-FFF2-40B4-BE49-F238E27FC236}">
                <a16:creationId xmlns:a16="http://schemas.microsoft.com/office/drawing/2014/main" id="{D6E36232-0210-E14D-8AEF-E27553CE6284}"/>
              </a:ext>
            </a:extLst>
          </p:cNvPr>
          <p:cNvSpPr>
            <a:spLocks noGrp="1"/>
          </p:cNvSpPr>
          <p:nvPr>
            <p:ph type="sldNum" sz="quarter" idx="12"/>
          </p:nvPr>
        </p:nvSpPr>
        <p:spPr/>
        <p:txBody>
          <a:bodyPr/>
          <a:lstStyle/>
          <a:p>
            <a:fld id="{6E2D2B3B-882E-40F3-A32F-6DD516915044}" type="slidenum">
              <a:rPr lang="en-US" smtClean="0"/>
              <a:pPr/>
              <a:t>30</a:t>
            </a:fld>
            <a:endParaRPr lang="en-US"/>
          </a:p>
        </p:txBody>
      </p:sp>
      <p:sp>
        <p:nvSpPr>
          <p:cNvPr id="5" name="TextBox 4">
            <a:extLst>
              <a:ext uri="{FF2B5EF4-FFF2-40B4-BE49-F238E27FC236}">
                <a16:creationId xmlns:a16="http://schemas.microsoft.com/office/drawing/2014/main" id="{4883013E-88D0-AD46-889C-82C5505D6750}"/>
              </a:ext>
            </a:extLst>
          </p:cNvPr>
          <p:cNvSpPr txBox="1"/>
          <p:nvPr/>
        </p:nvSpPr>
        <p:spPr>
          <a:xfrm>
            <a:off x="7510219" y="4330662"/>
            <a:ext cx="1633781" cy="246221"/>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sz="1000" dirty="0"/>
              <a:t>M. Herlihy, CACM 2/2019</a:t>
            </a:r>
          </a:p>
        </p:txBody>
      </p:sp>
    </p:spTree>
    <p:extLst>
      <p:ext uri="{BB962C8B-B14F-4D97-AF65-F5344CB8AC3E}">
        <p14:creationId xmlns:p14="http://schemas.microsoft.com/office/powerpoint/2010/main" val="1086053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32FA36-54A7-B04B-90C6-529773428AB7}"/>
              </a:ext>
            </a:extLst>
          </p:cNvPr>
          <p:cNvSpPr>
            <a:spLocks noGrp="1"/>
          </p:cNvSpPr>
          <p:nvPr>
            <p:ph type="body" idx="1"/>
          </p:nvPr>
        </p:nvSpPr>
        <p:spPr/>
        <p:txBody>
          <a:bodyPr/>
          <a:lstStyle/>
          <a:p>
            <a:r>
              <a:rPr lang="en-US" dirty="0"/>
              <a:t>AWS RDS server (m4.2xlarge)</a:t>
            </a:r>
          </a:p>
        </p:txBody>
      </p:sp>
      <p:sp>
        <p:nvSpPr>
          <p:cNvPr id="3" name="Content Placeholder 2">
            <a:extLst>
              <a:ext uri="{FF2B5EF4-FFF2-40B4-BE49-F238E27FC236}">
                <a16:creationId xmlns:a16="http://schemas.microsoft.com/office/drawing/2014/main" id="{3F4B4BB7-BC4B-414C-9274-A3A3A2A02D35}"/>
              </a:ext>
            </a:extLst>
          </p:cNvPr>
          <p:cNvSpPr>
            <a:spLocks noGrp="1"/>
          </p:cNvSpPr>
          <p:nvPr>
            <p:ph sz="half" idx="2"/>
          </p:nvPr>
        </p:nvSpPr>
        <p:spPr/>
        <p:style>
          <a:lnRef idx="1">
            <a:schemeClr val="accent6"/>
          </a:lnRef>
          <a:fillRef idx="2">
            <a:schemeClr val="accent6"/>
          </a:fillRef>
          <a:effectRef idx="1">
            <a:schemeClr val="accent6"/>
          </a:effectRef>
          <a:fontRef idx="minor">
            <a:schemeClr val="dk1"/>
          </a:fontRef>
        </p:style>
        <p:txBody>
          <a:bodyPr/>
          <a:lstStyle/>
          <a:p>
            <a:r>
              <a:rPr lang="en-US" dirty="0"/>
              <a:t>2,100 SQL transactions/second</a:t>
            </a:r>
          </a:p>
          <a:p>
            <a:r>
              <a:rPr lang="en-US" dirty="0"/>
              <a:t>$3,521/year</a:t>
            </a:r>
          </a:p>
          <a:p>
            <a:r>
              <a:rPr lang="en-US" b="1" dirty="0"/>
              <a:t>Intel Xeon E5-2676 v3: 120 W</a:t>
            </a:r>
            <a:endParaRPr lang="en-US" dirty="0"/>
          </a:p>
          <a:p>
            <a:endParaRPr lang="en-US" dirty="0"/>
          </a:p>
        </p:txBody>
      </p:sp>
      <p:sp>
        <p:nvSpPr>
          <p:cNvPr id="4" name="Text Placeholder 3">
            <a:extLst>
              <a:ext uri="{FF2B5EF4-FFF2-40B4-BE49-F238E27FC236}">
                <a16:creationId xmlns:a16="http://schemas.microsoft.com/office/drawing/2014/main" id="{6D2CF824-8B42-C24A-8026-A81AF03161FC}"/>
              </a:ext>
            </a:extLst>
          </p:cNvPr>
          <p:cNvSpPr>
            <a:spLocks noGrp="1"/>
          </p:cNvSpPr>
          <p:nvPr>
            <p:ph type="body" sz="quarter" idx="3"/>
          </p:nvPr>
        </p:nvSpPr>
        <p:spPr/>
        <p:txBody>
          <a:bodyPr/>
          <a:lstStyle/>
          <a:p>
            <a:r>
              <a:rPr lang="en-US" dirty="0"/>
              <a:t>Bitcoin</a:t>
            </a:r>
          </a:p>
        </p:txBody>
      </p:sp>
      <p:sp>
        <p:nvSpPr>
          <p:cNvPr id="5" name="Content Placeholder 4">
            <a:extLst>
              <a:ext uri="{FF2B5EF4-FFF2-40B4-BE49-F238E27FC236}">
                <a16:creationId xmlns:a16="http://schemas.microsoft.com/office/drawing/2014/main" id="{09559A8A-2FBA-3C4C-9A63-912C43BEE2CC}"/>
              </a:ext>
            </a:extLst>
          </p:cNvPr>
          <p:cNvSpPr>
            <a:spLocks noGrp="1"/>
          </p:cNvSpPr>
          <p:nvPr>
            <p:ph sz="quarter" idx="4"/>
          </p:nvPr>
        </p:nvSpPr>
        <p:spPr>
          <a:solidFill>
            <a:schemeClr val="accent4">
              <a:lumMod val="75000"/>
            </a:schemeClr>
          </a:solidFill>
        </p:spPr>
        <p:style>
          <a:lnRef idx="1">
            <a:schemeClr val="accent3"/>
          </a:lnRef>
          <a:fillRef idx="2">
            <a:schemeClr val="accent3"/>
          </a:fillRef>
          <a:effectRef idx="1">
            <a:schemeClr val="accent3"/>
          </a:effectRef>
          <a:fontRef idx="minor">
            <a:schemeClr val="dk1"/>
          </a:fontRef>
        </p:style>
        <p:txBody>
          <a:bodyPr/>
          <a:lstStyle/>
          <a:p>
            <a:r>
              <a:rPr lang="en-US" dirty="0"/>
              <a:t>3-7 transactions/second</a:t>
            </a:r>
          </a:p>
          <a:p>
            <a:r>
              <a:rPr lang="en-US" dirty="0"/>
              <a:t>$6,800 ‘all-in’ cost per BTC</a:t>
            </a:r>
          </a:p>
          <a:p>
            <a:r>
              <a:rPr lang="en-US" dirty="0"/>
              <a:t>12.5 BTC per block reward</a:t>
            </a:r>
          </a:p>
          <a:p>
            <a:r>
              <a:rPr lang="en-US" dirty="0"/>
              <a:t>10 minutes per block</a:t>
            </a:r>
          </a:p>
          <a:p>
            <a:r>
              <a:rPr lang="en-US" dirty="0">
                <a:sym typeface="Wingdings" pitchFamily="2" charset="2"/>
              </a:rPr>
              <a:t> 657k blocks/year  $4.46B</a:t>
            </a:r>
          </a:p>
          <a:p>
            <a:r>
              <a:rPr lang="en-US" dirty="0">
                <a:sym typeface="Wingdings" pitchFamily="2" charset="2"/>
              </a:rPr>
              <a:t>3.4 GW</a:t>
            </a:r>
            <a:endParaRPr lang="en-US" dirty="0"/>
          </a:p>
        </p:txBody>
      </p:sp>
      <p:sp>
        <p:nvSpPr>
          <p:cNvPr id="6" name="Slide Number Placeholder 5">
            <a:extLst>
              <a:ext uri="{FF2B5EF4-FFF2-40B4-BE49-F238E27FC236}">
                <a16:creationId xmlns:a16="http://schemas.microsoft.com/office/drawing/2014/main" id="{7F9A80FF-D7B1-FE4A-B8D9-C504632E0B01}"/>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31</a:t>
            </a:fld>
            <a:endParaRPr lang="en"/>
          </a:p>
        </p:txBody>
      </p:sp>
      <p:sp>
        <p:nvSpPr>
          <p:cNvPr id="7" name="Title 6">
            <a:extLst>
              <a:ext uri="{FF2B5EF4-FFF2-40B4-BE49-F238E27FC236}">
                <a16:creationId xmlns:a16="http://schemas.microsoft.com/office/drawing/2014/main" id="{2E0E5602-D87A-FB48-9A16-E84AF1F3BC6B}"/>
              </a:ext>
            </a:extLst>
          </p:cNvPr>
          <p:cNvSpPr>
            <a:spLocks noGrp="1"/>
          </p:cNvSpPr>
          <p:nvPr>
            <p:ph type="title"/>
          </p:nvPr>
        </p:nvSpPr>
        <p:spPr/>
        <p:txBody>
          <a:bodyPr/>
          <a:lstStyle/>
          <a:p>
            <a:r>
              <a:rPr lang="en-US" dirty="0"/>
              <a:t>AWS SQL server vs. bitcoin</a:t>
            </a:r>
          </a:p>
        </p:txBody>
      </p:sp>
    </p:spTree>
    <p:extLst>
      <p:ext uri="{BB962C8B-B14F-4D97-AF65-F5344CB8AC3E}">
        <p14:creationId xmlns:p14="http://schemas.microsoft.com/office/powerpoint/2010/main" val="1212343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5D997-FFC1-B548-8931-B089F87C629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32</a:t>
            </a:fld>
            <a:endParaRPr lang="en"/>
          </a:p>
        </p:txBody>
      </p:sp>
      <p:sp>
        <p:nvSpPr>
          <p:cNvPr id="3" name="Title 2">
            <a:extLst>
              <a:ext uri="{FF2B5EF4-FFF2-40B4-BE49-F238E27FC236}">
                <a16:creationId xmlns:a16="http://schemas.microsoft.com/office/drawing/2014/main" id="{6E0E5B9D-C3A7-1043-AD06-DF2E08651CA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654A37D-FD4D-7F49-901D-D11E38AF73AD}"/>
              </a:ext>
            </a:extLst>
          </p:cNvPr>
          <p:cNvPicPr>
            <a:picLocks noChangeAspect="1"/>
          </p:cNvPicPr>
          <p:nvPr/>
        </p:nvPicPr>
        <p:blipFill>
          <a:blip r:embed="rId3"/>
          <a:stretch>
            <a:fillRect/>
          </a:stretch>
        </p:blipFill>
        <p:spPr>
          <a:xfrm>
            <a:off x="609600" y="939722"/>
            <a:ext cx="7307766" cy="3964463"/>
          </a:xfrm>
          <a:prstGeom prst="rect">
            <a:avLst/>
          </a:prstGeom>
        </p:spPr>
      </p:pic>
    </p:spTree>
    <p:extLst>
      <p:ext uri="{BB962C8B-B14F-4D97-AF65-F5344CB8AC3E}">
        <p14:creationId xmlns:p14="http://schemas.microsoft.com/office/powerpoint/2010/main" val="1038568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A628B-0D75-CD4A-85A8-9A1E7E54A01F}"/>
              </a:ext>
            </a:extLst>
          </p:cNvPr>
          <p:cNvSpPr>
            <a:spLocks noGrp="1"/>
          </p:cNvSpPr>
          <p:nvPr>
            <p:ph type="body" idx="1"/>
          </p:nvPr>
        </p:nvSpPr>
        <p:spPr/>
        <p:txBody>
          <a:bodyPr>
            <a:normAutofit fontScale="92500" lnSpcReduction="10000"/>
          </a:bodyPr>
          <a:lstStyle/>
          <a:p>
            <a:r>
              <a:rPr lang="en-US" dirty="0"/>
              <a:t>Miracle cure (or at least good fit)</a:t>
            </a:r>
          </a:p>
          <a:p>
            <a:r>
              <a:rPr lang="en-US" dirty="0"/>
              <a:t>(all private)</a:t>
            </a:r>
          </a:p>
        </p:txBody>
      </p:sp>
      <p:sp>
        <p:nvSpPr>
          <p:cNvPr id="3" name="Content Placeholder 2">
            <a:extLst>
              <a:ext uri="{FF2B5EF4-FFF2-40B4-BE49-F238E27FC236}">
                <a16:creationId xmlns:a16="http://schemas.microsoft.com/office/drawing/2014/main" id="{26555E82-8638-E442-A8BC-CD3F85BF7AC0}"/>
              </a:ext>
            </a:extLst>
          </p:cNvPr>
          <p:cNvSpPr>
            <a:spLocks noGrp="1"/>
          </p:cNvSpPr>
          <p:nvPr>
            <p:ph sz="half" idx="2"/>
          </p:nvPr>
        </p:nvSpPr>
        <p:spPr/>
        <p:txBody>
          <a:bodyPr/>
          <a:lstStyle/>
          <a:p>
            <a:r>
              <a:rPr lang="en-US" dirty="0"/>
              <a:t>Distributed, semi-trusting users</a:t>
            </a:r>
          </a:p>
          <a:p>
            <a:r>
              <a:rPr lang="en-US" dirty="0"/>
              <a:t>Limited ability to fund and administer common infrastructure</a:t>
            </a:r>
          </a:p>
          <a:p>
            <a:r>
              <a:rPr lang="en-US" dirty="0"/>
              <a:t>Supply chain records</a:t>
            </a:r>
          </a:p>
          <a:p>
            <a:r>
              <a:rPr lang="en-US" dirty="0"/>
              <a:t>Notary (time-stamped) services</a:t>
            </a:r>
          </a:p>
          <a:p>
            <a:pPr lvl="1"/>
            <a:r>
              <a:rPr lang="en-US" dirty="0"/>
              <a:t>non-</a:t>
            </a:r>
            <a:r>
              <a:rPr lang="en-US" dirty="0" err="1"/>
              <a:t>repudiability</a:t>
            </a:r>
            <a:r>
              <a:rPr lang="en-US" dirty="0"/>
              <a:t> (but limited time resolution)</a:t>
            </a:r>
          </a:p>
        </p:txBody>
      </p:sp>
      <p:sp>
        <p:nvSpPr>
          <p:cNvPr id="4" name="Text Placeholder 3">
            <a:extLst>
              <a:ext uri="{FF2B5EF4-FFF2-40B4-BE49-F238E27FC236}">
                <a16:creationId xmlns:a16="http://schemas.microsoft.com/office/drawing/2014/main" id="{E1406E38-ED2B-F24E-B4A5-072F787A0526}"/>
              </a:ext>
            </a:extLst>
          </p:cNvPr>
          <p:cNvSpPr>
            <a:spLocks noGrp="1"/>
          </p:cNvSpPr>
          <p:nvPr>
            <p:ph type="body" sz="quarter" idx="3"/>
          </p:nvPr>
        </p:nvSpPr>
        <p:spPr/>
        <p:txBody>
          <a:bodyPr>
            <a:normAutofit fontScale="92500" lnSpcReduction="10000"/>
          </a:bodyPr>
          <a:lstStyle/>
          <a:p>
            <a:r>
              <a:rPr lang="en-US" dirty="0"/>
              <a:t>Not FDA approved</a:t>
            </a:r>
          </a:p>
          <a:p>
            <a:r>
              <a:rPr lang="en-US" dirty="0"/>
              <a:t>(mostly public)</a:t>
            </a:r>
          </a:p>
        </p:txBody>
      </p:sp>
      <p:sp>
        <p:nvSpPr>
          <p:cNvPr id="5" name="Content Placeholder 4">
            <a:extLst>
              <a:ext uri="{FF2B5EF4-FFF2-40B4-BE49-F238E27FC236}">
                <a16:creationId xmlns:a16="http://schemas.microsoft.com/office/drawing/2014/main" id="{EEC5796F-445C-DC42-9369-3DC9E8BA075D}"/>
              </a:ext>
            </a:extLst>
          </p:cNvPr>
          <p:cNvSpPr>
            <a:spLocks noGrp="1"/>
          </p:cNvSpPr>
          <p:nvPr>
            <p:ph sz="quarter" idx="4"/>
          </p:nvPr>
        </p:nvSpPr>
        <p:spPr/>
        <p:txBody>
          <a:bodyPr/>
          <a:lstStyle/>
          <a:p>
            <a:r>
              <a:rPr lang="en-US" dirty="0"/>
              <a:t>Bitcoin, most digital currencies</a:t>
            </a:r>
          </a:p>
          <a:p>
            <a:r>
              <a:rPr lang="en-US" dirty="0"/>
              <a:t>ICOs</a:t>
            </a:r>
          </a:p>
          <a:p>
            <a:r>
              <a:rPr lang="en-US" dirty="0"/>
              <a:t>Consumer payments</a:t>
            </a:r>
          </a:p>
          <a:p>
            <a:r>
              <a:rPr lang="en-US" dirty="0"/>
              <a:t>High-volume &amp; low latency transactions (&lt; minutes)</a:t>
            </a:r>
          </a:p>
          <a:p>
            <a:r>
              <a:rPr lang="en-US" dirty="0"/>
              <a:t>Complex business logic</a:t>
            </a:r>
          </a:p>
          <a:p>
            <a:endParaRPr lang="en-US" dirty="0"/>
          </a:p>
        </p:txBody>
      </p:sp>
      <p:sp>
        <p:nvSpPr>
          <p:cNvPr id="6" name="Slide Number Placeholder 5">
            <a:extLst>
              <a:ext uri="{FF2B5EF4-FFF2-40B4-BE49-F238E27FC236}">
                <a16:creationId xmlns:a16="http://schemas.microsoft.com/office/drawing/2014/main" id="{70E08861-530D-B240-9A0D-F829F2A5BBBF}"/>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33</a:t>
            </a:fld>
            <a:endParaRPr lang="en"/>
          </a:p>
        </p:txBody>
      </p:sp>
      <p:sp>
        <p:nvSpPr>
          <p:cNvPr id="7" name="Title 6">
            <a:extLst>
              <a:ext uri="{FF2B5EF4-FFF2-40B4-BE49-F238E27FC236}">
                <a16:creationId xmlns:a16="http://schemas.microsoft.com/office/drawing/2014/main" id="{80276413-FAEC-E34B-9B06-FF0A96709176}"/>
              </a:ext>
            </a:extLst>
          </p:cNvPr>
          <p:cNvSpPr>
            <a:spLocks noGrp="1"/>
          </p:cNvSpPr>
          <p:nvPr>
            <p:ph type="title"/>
          </p:nvPr>
        </p:nvSpPr>
        <p:spPr/>
        <p:txBody>
          <a:bodyPr/>
          <a:lstStyle/>
          <a:p>
            <a:r>
              <a:rPr lang="en-US" dirty="0"/>
              <a:t>Miracle cure vs. snake oil – public &amp; private blockchain</a:t>
            </a:r>
          </a:p>
        </p:txBody>
      </p:sp>
    </p:spTree>
    <p:extLst>
      <p:ext uri="{BB962C8B-B14F-4D97-AF65-F5344CB8AC3E}">
        <p14:creationId xmlns:p14="http://schemas.microsoft.com/office/powerpoint/2010/main" val="3369146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2846-39CD-8840-ADE7-C693868CF603}"/>
              </a:ext>
            </a:extLst>
          </p:cNvPr>
          <p:cNvSpPr>
            <a:spLocks noGrp="1"/>
          </p:cNvSpPr>
          <p:nvPr>
            <p:ph type="title"/>
          </p:nvPr>
        </p:nvSpPr>
        <p:spPr/>
        <p:txBody>
          <a:bodyPr/>
          <a:lstStyle/>
          <a:p>
            <a:r>
              <a:rPr lang="en-US" dirty="0"/>
              <a:t>The blockchain conundrum</a:t>
            </a:r>
          </a:p>
        </p:txBody>
      </p:sp>
      <p:sp>
        <p:nvSpPr>
          <p:cNvPr id="3" name="Content Placeholder 2">
            <a:extLst>
              <a:ext uri="{FF2B5EF4-FFF2-40B4-BE49-F238E27FC236}">
                <a16:creationId xmlns:a16="http://schemas.microsoft.com/office/drawing/2014/main" id="{39EFC66E-9310-F440-A7F7-837E52D1DADE}"/>
              </a:ext>
            </a:extLst>
          </p:cNvPr>
          <p:cNvSpPr>
            <a:spLocks noGrp="1"/>
          </p:cNvSpPr>
          <p:nvPr>
            <p:ph idx="1"/>
          </p:nvPr>
        </p:nvSpPr>
        <p:spPr/>
        <p:txBody>
          <a:bodyPr/>
          <a:lstStyle/>
          <a:p>
            <a:r>
              <a:rPr lang="en-US" dirty="0"/>
              <a:t>Public blockchains don’t work all that well in practice</a:t>
            </a:r>
          </a:p>
          <a:p>
            <a:pPr lvl="1"/>
            <a:r>
              <a:rPr lang="en-US" dirty="0"/>
              <a:t>high cost</a:t>
            </a:r>
          </a:p>
          <a:p>
            <a:pPr lvl="1"/>
            <a:r>
              <a:rPr lang="en-US" dirty="0"/>
              <a:t>high risk</a:t>
            </a:r>
          </a:p>
          <a:p>
            <a:pPr lvl="1"/>
            <a:r>
              <a:rPr lang="en-US" dirty="0"/>
              <a:t>low performance</a:t>
            </a:r>
          </a:p>
          <a:p>
            <a:pPr lvl="1"/>
            <a:r>
              <a:rPr lang="en-US" dirty="0"/>
              <a:t>difficult governance (forks, ossification)</a:t>
            </a:r>
          </a:p>
          <a:p>
            <a:pPr lvl="1"/>
            <a:r>
              <a:rPr lang="en-US" dirty="0"/>
              <a:t>hard to balance privacy vs. prevention of illegal uses</a:t>
            </a:r>
          </a:p>
          <a:p>
            <a:r>
              <a:rPr lang="en-US" dirty="0"/>
              <a:t>Private blockchains work</a:t>
            </a:r>
          </a:p>
          <a:p>
            <a:pPr lvl="1"/>
            <a:r>
              <a:rPr lang="en-US" dirty="0"/>
              <a:t>can avoid expensive consensus algorithms (no 51% problem)</a:t>
            </a:r>
          </a:p>
          <a:p>
            <a:pPr lvl="1"/>
            <a:r>
              <a:rPr lang="en-US" dirty="0"/>
              <a:t>can share computational resources (instead of paying a fee)</a:t>
            </a:r>
          </a:p>
          <a:p>
            <a:pPr lvl="1"/>
            <a:r>
              <a:rPr lang="en-US" dirty="0"/>
              <a:t>but if you have a trusted entity running the blockchain, why not run a database + cryptographically signed records?</a:t>
            </a:r>
          </a:p>
          <a:p>
            <a:pPr lvl="1"/>
            <a:endParaRPr lang="en-US" dirty="0"/>
          </a:p>
        </p:txBody>
      </p:sp>
      <p:sp>
        <p:nvSpPr>
          <p:cNvPr id="4" name="Slide Number Placeholder 3">
            <a:extLst>
              <a:ext uri="{FF2B5EF4-FFF2-40B4-BE49-F238E27FC236}">
                <a16:creationId xmlns:a16="http://schemas.microsoft.com/office/drawing/2014/main" id="{4442CF00-6D1D-244C-83E7-B36AE2470A07}"/>
              </a:ext>
            </a:extLst>
          </p:cNvPr>
          <p:cNvSpPr>
            <a:spLocks noGrp="1"/>
          </p:cNvSpPr>
          <p:nvPr>
            <p:ph type="sldNum" sz="quarter" idx="12"/>
          </p:nvPr>
        </p:nvSpPr>
        <p:spPr/>
        <p:txBody>
          <a:bodyPr/>
          <a:lstStyle/>
          <a:p>
            <a:fld id="{6E2D2B3B-882E-40F3-A32F-6DD516915044}" type="slidenum">
              <a:rPr lang="en-US" smtClean="0"/>
              <a:pPr/>
              <a:t>34</a:t>
            </a:fld>
            <a:endParaRPr lang="en-US"/>
          </a:p>
        </p:txBody>
      </p:sp>
    </p:spTree>
    <p:extLst>
      <p:ext uri="{BB962C8B-B14F-4D97-AF65-F5344CB8AC3E}">
        <p14:creationId xmlns:p14="http://schemas.microsoft.com/office/powerpoint/2010/main" val="2765227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E00A-64B2-D840-8FDA-1249F5A61772}"/>
              </a:ext>
            </a:extLst>
          </p:cNvPr>
          <p:cNvSpPr>
            <a:spLocks noGrp="1"/>
          </p:cNvSpPr>
          <p:nvPr>
            <p:ph type="title"/>
          </p:nvPr>
        </p:nvSpPr>
        <p:spPr/>
        <p:txBody>
          <a:bodyPr/>
          <a:lstStyle/>
          <a:p>
            <a:r>
              <a:rPr lang="en-US" dirty="0"/>
              <a:t>What makes systems hard in practice?</a:t>
            </a:r>
          </a:p>
        </p:txBody>
      </p:sp>
      <p:sp>
        <p:nvSpPr>
          <p:cNvPr id="3" name="Content Placeholder 2">
            <a:extLst>
              <a:ext uri="{FF2B5EF4-FFF2-40B4-BE49-F238E27FC236}">
                <a16:creationId xmlns:a16="http://schemas.microsoft.com/office/drawing/2014/main" id="{B0B841D6-A4A0-C648-89DC-55E14F8EE8B3}"/>
              </a:ext>
            </a:extLst>
          </p:cNvPr>
          <p:cNvSpPr>
            <a:spLocks noGrp="1"/>
          </p:cNvSpPr>
          <p:nvPr>
            <p:ph idx="1"/>
          </p:nvPr>
        </p:nvSpPr>
        <p:spPr>
          <a:xfrm>
            <a:off x="304800" y="979055"/>
            <a:ext cx="5273964" cy="3653668"/>
          </a:xfrm>
        </p:spPr>
        <p:txBody>
          <a:bodyPr/>
          <a:lstStyle/>
          <a:p>
            <a:r>
              <a:rPr lang="en-US" dirty="0"/>
              <a:t>Adversarial environment</a:t>
            </a:r>
          </a:p>
          <a:p>
            <a:pPr lvl="1"/>
            <a:r>
              <a:rPr lang="en-US" dirty="0"/>
              <a:t>attacker almost always has the advantage</a:t>
            </a:r>
          </a:p>
          <a:p>
            <a:pPr lvl="2"/>
            <a:r>
              <a:rPr lang="en-US" dirty="0"/>
              <a:t>has to find one flaw, you have to find all of them</a:t>
            </a:r>
          </a:p>
          <a:p>
            <a:pPr lvl="1"/>
            <a:r>
              <a:rPr lang="en-US" dirty="0"/>
              <a:t>particularly, if one cannot back out mistakes</a:t>
            </a:r>
          </a:p>
          <a:p>
            <a:r>
              <a:rPr lang="en-US" dirty="0"/>
              <a:t>Near-100% uptime</a:t>
            </a:r>
          </a:p>
          <a:p>
            <a:r>
              <a:rPr lang="en-US" dirty="0"/>
              <a:t>Unknown scaling</a:t>
            </a:r>
          </a:p>
          <a:p>
            <a:r>
              <a:rPr lang="en-US" dirty="0"/>
              <a:t>Versioning and backward compatibility</a:t>
            </a:r>
          </a:p>
          <a:p>
            <a:pPr lvl="1"/>
            <a:r>
              <a:rPr lang="en-US" dirty="0"/>
              <a:t>no clear ability to upgrade</a:t>
            </a:r>
          </a:p>
          <a:p>
            <a:pPr lvl="1"/>
            <a:r>
              <a:rPr lang="en-US" dirty="0"/>
              <a:t>unknown dependencies</a:t>
            </a:r>
          </a:p>
          <a:p>
            <a:pPr lvl="1"/>
            <a:r>
              <a:rPr lang="en-US" dirty="0"/>
              <a:t>unclear governance (who gets to decide)</a:t>
            </a:r>
          </a:p>
        </p:txBody>
      </p:sp>
      <p:sp>
        <p:nvSpPr>
          <p:cNvPr id="4" name="Slide Number Placeholder 3">
            <a:extLst>
              <a:ext uri="{FF2B5EF4-FFF2-40B4-BE49-F238E27FC236}">
                <a16:creationId xmlns:a16="http://schemas.microsoft.com/office/drawing/2014/main" id="{5CBEAB9B-3A5D-D44B-A08E-3765E33BFB7B}"/>
              </a:ext>
            </a:extLst>
          </p:cNvPr>
          <p:cNvSpPr>
            <a:spLocks noGrp="1"/>
          </p:cNvSpPr>
          <p:nvPr>
            <p:ph type="sldNum" sz="quarter" idx="12"/>
          </p:nvPr>
        </p:nvSpPr>
        <p:spPr/>
        <p:txBody>
          <a:bodyPr/>
          <a:lstStyle/>
          <a:p>
            <a:fld id="{6E2D2B3B-882E-40F3-A32F-6DD516915044}" type="slidenum">
              <a:rPr lang="en-US" smtClean="0"/>
              <a:pPr/>
              <a:t>35</a:t>
            </a:fld>
            <a:endParaRPr lang="en-US"/>
          </a:p>
        </p:txBody>
      </p:sp>
      <p:sp>
        <p:nvSpPr>
          <p:cNvPr id="5" name="TextBox 4">
            <a:extLst>
              <a:ext uri="{FF2B5EF4-FFF2-40B4-BE49-F238E27FC236}">
                <a16:creationId xmlns:a16="http://schemas.microsoft.com/office/drawing/2014/main" id="{E13DB856-B5BB-EF40-891D-A8CB073E8701}"/>
              </a:ext>
            </a:extLst>
          </p:cNvPr>
          <p:cNvSpPr txBox="1"/>
          <p:nvPr/>
        </p:nvSpPr>
        <p:spPr>
          <a:xfrm>
            <a:off x="5994401" y="1228436"/>
            <a:ext cx="2854036" cy="138499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Leslie </a:t>
            </a:r>
            <a:r>
              <a:rPr lang="en-US" dirty="0" err="1"/>
              <a:t>Lamport</a:t>
            </a:r>
            <a:r>
              <a:rPr lang="en-US" dirty="0"/>
              <a:t> (1987): A distributed system is one in which the failure of a computer you didn’t even know existed can render your own computer unusable.</a:t>
            </a:r>
          </a:p>
        </p:txBody>
      </p:sp>
    </p:spTree>
    <p:extLst>
      <p:ext uri="{BB962C8B-B14F-4D97-AF65-F5344CB8AC3E}">
        <p14:creationId xmlns:p14="http://schemas.microsoft.com/office/powerpoint/2010/main" val="2195459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107D9C-BE1F-BE4B-B471-7755F909BFF5}"/>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36</a:t>
            </a:fld>
            <a:endParaRPr lang="en"/>
          </a:p>
        </p:txBody>
      </p:sp>
      <p:sp>
        <p:nvSpPr>
          <p:cNvPr id="3" name="Title 2">
            <a:extLst>
              <a:ext uri="{FF2B5EF4-FFF2-40B4-BE49-F238E27FC236}">
                <a16:creationId xmlns:a16="http://schemas.microsoft.com/office/drawing/2014/main" id="{069DD2ED-B073-7843-BE2E-A59853096B3C}"/>
              </a:ext>
            </a:extLst>
          </p:cNvPr>
          <p:cNvSpPr>
            <a:spLocks noGrp="1"/>
          </p:cNvSpPr>
          <p:nvPr>
            <p:ph type="title"/>
          </p:nvPr>
        </p:nvSpPr>
        <p:spPr/>
        <p:txBody>
          <a:bodyPr/>
          <a:lstStyle/>
          <a:p>
            <a:r>
              <a:rPr lang="en-US" dirty="0"/>
              <a:t>Cryptography is (relatively) easy, security is hard</a:t>
            </a:r>
          </a:p>
        </p:txBody>
      </p:sp>
      <p:pic>
        <p:nvPicPr>
          <p:cNvPr id="6" name="Picture 5">
            <a:extLst>
              <a:ext uri="{FF2B5EF4-FFF2-40B4-BE49-F238E27FC236}">
                <a16:creationId xmlns:a16="http://schemas.microsoft.com/office/drawing/2014/main" id="{A8C0C871-32C2-D948-8D70-383932AB0A3E}"/>
              </a:ext>
            </a:extLst>
          </p:cNvPr>
          <p:cNvPicPr>
            <a:picLocks noChangeAspect="1"/>
          </p:cNvPicPr>
          <p:nvPr/>
        </p:nvPicPr>
        <p:blipFill>
          <a:blip r:embed="rId2"/>
          <a:stretch>
            <a:fillRect/>
          </a:stretch>
        </p:blipFill>
        <p:spPr>
          <a:xfrm>
            <a:off x="356513" y="2843268"/>
            <a:ext cx="1365284" cy="1213875"/>
          </a:xfrm>
          <a:prstGeom prst="rect">
            <a:avLst/>
          </a:prstGeom>
        </p:spPr>
      </p:pic>
      <p:pic>
        <p:nvPicPr>
          <p:cNvPr id="8" name="Picture 7">
            <a:extLst>
              <a:ext uri="{FF2B5EF4-FFF2-40B4-BE49-F238E27FC236}">
                <a16:creationId xmlns:a16="http://schemas.microsoft.com/office/drawing/2014/main" id="{E50359E1-EC70-E247-A1C6-FC3A7A32D5CC}"/>
              </a:ext>
            </a:extLst>
          </p:cNvPr>
          <p:cNvPicPr>
            <a:picLocks noChangeAspect="1"/>
          </p:cNvPicPr>
          <p:nvPr/>
        </p:nvPicPr>
        <p:blipFill>
          <a:blip r:embed="rId3"/>
          <a:stretch>
            <a:fillRect/>
          </a:stretch>
        </p:blipFill>
        <p:spPr>
          <a:xfrm>
            <a:off x="2355309" y="2899911"/>
            <a:ext cx="1157232" cy="1157232"/>
          </a:xfrm>
          <a:prstGeom prst="rect">
            <a:avLst/>
          </a:prstGeom>
        </p:spPr>
      </p:pic>
      <p:sp>
        <p:nvSpPr>
          <p:cNvPr id="9" name="Cloud 8">
            <a:extLst>
              <a:ext uri="{FF2B5EF4-FFF2-40B4-BE49-F238E27FC236}">
                <a16:creationId xmlns:a16="http://schemas.microsoft.com/office/drawing/2014/main" id="{6EDB3DFF-5551-984E-B6CA-4080D2C52CC3}"/>
              </a:ext>
            </a:extLst>
          </p:cNvPr>
          <p:cNvSpPr/>
          <p:nvPr/>
        </p:nvSpPr>
        <p:spPr>
          <a:xfrm>
            <a:off x="4241260" y="2755719"/>
            <a:ext cx="2363820" cy="1602272"/>
          </a:xfrm>
          <a:prstGeom prst="cloud">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Bitcoin, Ethereum</a:t>
            </a:r>
          </a:p>
        </p:txBody>
      </p:sp>
      <p:sp>
        <p:nvSpPr>
          <p:cNvPr id="10" name="Rounded Rectangle 9">
            <a:extLst>
              <a:ext uri="{FF2B5EF4-FFF2-40B4-BE49-F238E27FC236}">
                <a16:creationId xmlns:a16="http://schemas.microsoft.com/office/drawing/2014/main" id="{2A0021D2-5C32-D546-B120-B71D2D739023}"/>
              </a:ext>
            </a:extLst>
          </p:cNvPr>
          <p:cNvSpPr/>
          <p:nvPr/>
        </p:nvSpPr>
        <p:spPr>
          <a:xfrm>
            <a:off x="4339144" y="1867710"/>
            <a:ext cx="2168052" cy="75875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programming language</a:t>
            </a:r>
          </a:p>
          <a:p>
            <a:pPr algn="ctr"/>
            <a:r>
              <a:rPr lang="en-US" dirty="0"/>
              <a:t>(e.g., EVM + Solidity)</a:t>
            </a:r>
          </a:p>
        </p:txBody>
      </p:sp>
      <p:sp>
        <p:nvSpPr>
          <p:cNvPr id="11" name="Rounded Rectangle 10">
            <a:extLst>
              <a:ext uri="{FF2B5EF4-FFF2-40B4-BE49-F238E27FC236}">
                <a16:creationId xmlns:a16="http://schemas.microsoft.com/office/drawing/2014/main" id="{D6610F5C-2479-5B4D-95EC-7519D0853213}"/>
              </a:ext>
            </a:extLst>
          </p:cNvPr>
          <p:cNvSpPr/>
          <p:nvPr/>
        </p:nvSpPr>
        <p:spPr>
          <a:xfrm>
            <a:off x="4339144" y="969973"/>
            <a:ext cx="2168052" cy="75875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smart contracts</a:t>
            </a:r>
          </a:p>
        </p:txBody>
      </p:sp>
      <p:pic>
        <p:nvPicPr>
          <p:cNvPr id="12" name="Picture 11">
            <a:extLst>
              <a:ext uri="{FF2B5EF4-FFF2-40B4-BE49-F238E27FC236}">
                <a16:creationId xmlns:a16="http://schemas.microsoft.com/office/drawing/2014/main" id="{EDC4046E-8970-7C41-904D-C4E79F88F616}"/>
              </a:ext>
            </a:extLst>
          </p:cNvPr>
          <p:cNvPicPr>
            <a:picLocks noChangeAspect="1"/>
          </p:cNvPicPr>
          <p:nvPr/>
        </p:nvPicPr>
        <p:blipFill>
          <a:blip r:embed="rId4"/>
          <a:stretch>
            <a:fillRect/>
          </a:stretch>
        </p:blipFill>
        <p:spPr>
          <a:xfrm>
            <a:off x="6770213" y="3180741"/>
            <a:ext cx="1556664" cy="876402"/>
          </a:xfrm>
          <a:prstGeom prst="rect">
            <a:avLst/>
          </a:prstGeom>
        </p:spPr>
      </p:pic>
      <p:pic>
        <p:nvPicPr>
          <p:cNvPr id="14" name="Picture 13">
            <a:extLst>
              <a:ext uri="{FF2B5EF4-FFF2-40B4-BE49-F238E27FC236}">
                <a16:creationId xmlns:a16="http://schemas.microsoft.com/office/drawing/2014/main" id="{D3BBB1F9-5719-024D-BE21-EDBBE7CF0B40}"/>
              </a:ext>
            </a:extLst>
          </p:cNvPr>
          <p:cNvPicPr>
            <a:picLocks noChangeAspect="1"/>
          </p:cNvPicPr>
          <p:nvPr/>
        </p:nvPicPr>
        <p:blipFill>
          <a:blip r:embed="rId5"/>
          <a:stretch>
            <a:fillRect/>
          </a:stretch>
        </p:blipFill>
        <p:spPr>
          <a:xfrm>
            <a:off x="7040731" y="913040"/>
            <a:ext cx="1015627" cy="1367541"/>
          </a:xfrm>
          <a:prstGeom prst="rect">
            <a:avLst/>
          </a:prstGeom>
        </p:spPr>
      </p:pic>
      <p:sp>
        <p:nvSpPr>
          <p:cNvPr id="15" name="TextBox 14">
            <a:extLst>
              <a:ext uri="{FF2B5EF4-FFF2-40B4-BE49-F238E27FC236}">
                <a16:creationId xmlns:a16="http://schemas.microsoft.com/office/drawing/2014/main" id="{98CEB426-6CCC-6844-AF18-D74CF026D03A}"/>
              </a:ext>
            </a:extLst>
          </p:cNvPr>
          <p:cNvSpPr txBox="1"/>
          <p:nvPr/>
        </p:nvSpPr>
        <p:spPr>
          <a:xfrm>
            <a:off x="7212554" y="1195463"/>
            <a:ext cx="671979" cy="307777"/>
          </a:xfrm>
          <a:prstGeom prst="rect">
            <a:avLst/>
          </a:prstGeom>
          <a:noFill/>
        </p:spPr>
        <p:txBody>
          <a:bodyPr wrap="none" rtlCol="0">
            <a:spAutoFit/>
          </a:bodyPr>
          <a:lstStyle/>
          <a:p>
            <a:r>
              <a:rPr lang="en-US" dirty="0"/>
              <a:t>oracle</a:t>
            </a:r>
          </a:p>
        </p:txBody>
      </p:sp>
      <p:pic>
        <p:nvPicPr>
          <p:cNvPr id="17" name="Picture 16">
            <a:extLst>
              <a:ext uri="{FF2B5EF4-FFF2-40B4-BE49-F238E27FC236}">
                <a16:creationId xmlns:a16="http://schemas.microsoft.com/office/drawing/2014/main" id="{89D17DE3-A643-CB4F-AF45-E5F1D9319F82}"/>
              </a:ext>
            </a:extLst>
          </p:cNvPr>
          <p:cNvPicPr>
            <a:picLocks noChangeAspect="1"/>
          </p:cNvPicPr>
          <p:nvPr/>
        </p:nvPicPr>
        <p:blipFill>
          <a:blip r:embed="rId6"/>
          <a:stretch>
            <a:fillRect/>
          </a:stretch>
        </p:blipFill>
        <p:spPr>
          <a:xfrm>
            <a:off x="1384164" y="4084304"/>
            <a:ext cx="971145" cy="547373"/>
          </a:xfrm>
          <a:prstGeom prst="rect">
            <a:avLst/>
          </a:prstGeom>
        </p:spPr>
      </p:pic>
      <p:sp>
        <p:nvSpPr>
          <p:cNvPr id="18" name="TextBox 17">
            <a:extLst>
              <a:ext uri="{FF2B5EF4-FFF2-40B4-BE49-F238E27FC236}">
                <a16:creationId xmlns:a16="http://schemas.microsoft.com/office/drawing/2014/main" id="{215F95C4-9853-8349-9DCC-67DC1E032D1D}"/>
              </a:ext>
            </a:extLst>
          </p:cNvPr>
          <p:cNvSpPr txBox="1"/>
          <p:nvPr/>
        </p:nvSpPr>
        <p:spPr>
          <a:xfrm>
            <a:off x="356513" y="4212077"/>
            <a:ext cx="851515" cy="307777"/>
          </a:xfrm>
          <a:prstGeom prst="rect">
            <a:avLst/>
          </a:prstGeom>
          <a:noFill/>
        </p:spPr>
        <p:txBody>
          <a:bodyPr wrap="none" rtlCol="0">
            <a:spAutoFit/>
          </a:bodyPr>
          <a:lstStyle/>
          <a:p>
            <a:r>
              <a:rPr lang="en-US" dirty="0"/>
              <a:t>phishing</a:t>
            </a:r>
          </a:p>
        </p:txBody>
      </p:sp>
      <p:sp>
        <p:nvSpPr>
          <p:cNvPr id="19" name="TextBox 18">
            <a:extLst>
              <a:ext uri="{FF2B5EF4-FFF2-40B4-BE49-F238E27FC236}">
                <a16:creationId xmlns:a16="http://schemas.microsoft.com/office/drawing/2014/main" id="{EF73DE47-5674-A846-A001-70FCF736D20C}"/>
              </a:ext>
            </a:extLst>
          </p:cNvPr>
          <p:cNvSpPr txBox="1"/>
          <p:nvPr/>
        </p:nvSpPr>
        <p:spPr>
          <a:xfrm>
            <a:off x="2737562" y="4050213"/>
            <a:ext cx="1149674" cy="523220"/>
          </a:xfrm>
          <a:prstGeom prst="rect">
            <a:avLst/>
          </a:prstGeom>
          <a:noFill/>
        </p:spPr>
        <p:txBody>
          <a:bodyPr wrap="none" rtlCol="0">
            <a:spAutoFit/>
          </a:bodyPr>
          <a:lstStyle/>
          <a:p>
            <a:r>
              <a:rPr lang="en-US" dirty="0"/>
              <a:t>cyber attack</a:t>
            </a:r>
          </a:p>
          <a:p>
            <a:r>
              <a:rPr lang="en-US" dirty="0"/>
              <a:t>fraud</a:t>
            </a:r>
          </a:p>
        </p:txBody>
      </p:sp>
      <p:sp>
        <p:nvSpPr>
          <p:cNvPr id="20" name="Left-Right Arrow 19">
            <a:extLst>
              <a:ext uri="{FF2B5EF4-FFF2-40B4-BE49-F238E27FC236}">
                <a16:creationId xmlns:a16="http://schemas.microsoft.com/office/drawing/2014/main" id="{65EDD67C-3147-0747-AD7A-D53F77D6EB46}"/>
              </a:ext>
            </a:extLst>
          </p:cNvPr>
          <p:cNvSpPr/>
          <p:nvPr/>
        </p:nvSpPr>
        <p:spPr>
          <a:xfrm>
            <a:off x="6473166" y="1260367"/>
            <a:ext cx="739388" cy="265440"/>
          </a:xfrm>
          <a:prstGeom prst="lef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B89E8C14-856A-7E4A-A9AD-1493860385D8}"/>
              </a:ext>
            </a:extLst>
          </p:cNvPr>
          <p:cNvSpPr/>
          <p:nvPr/>
        </p:nvSpPr>
        <p:spPr>
          <a:xfrm rot="10800000">
            <a:off x="5316165" y="2609804"/>
            <a:ext cx="214009" cy="359923"/>
          </a:xfrm>
          <a:prstGeom prst="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 name="Up Arrow 21">
            <a:extLst>
              <a:ext uri="{FF2B5EF4-FFF2-40B4-BE49-F238E27FC236}">
                <a16:creationId xmlns:a16="http://schemas.microsoft.com/office/drawing/2014/main" id="{6420EC12-1771-A548-B737-103AFEB58989}"/>
              </a:ext>
            </a:extLst>
          </p:cNvPr>
          <p:cNvSpPr/>
          <p:nvPr/>
        </p:nvSpPr>
        <p:spPr>
          <a:xfrm rot="10800000">
            <a:off x="5316165" y="1634307"/>
            <a:ext cx="214009" cy="359923"/>
          </a:xfrm>
          <a:prstGeom prst="up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B7E9A15-4759-A842-807E-223E5326A634}"/>
              </a:ext>
            </a:extLst>
          </p:cNvPr>
          <p:cNvSpPr txBox="1"/>
          <p:nvPr/>
        </p:nvSpPr>
        <p:spPr>
          <a:xfrm>
            <a:off x="2355309" y="2689379"/>
            <a:ext cx="960519" cy="307777"/>
          </a:xfrm>
          <a:prstGeom prst="rect">
            <a:avLst/>
          </a:prstGeom>
          <a:noFill/>
        </p:spPr>
        <p:txBody>
          <a:bodyPr wrap="none" rtlCol="0">
            <a:spAutoFit/>
          </a:bodyPr>
          <a:lstStyle/>
          <a:p>
            <a:r>
              <a:rPr lang="en-US" dirty="0"/>
              <a:t>exchange</a:t>
            </a:r>
          </a:p>
        </p:txBody>
      </p:sp>
    </p:spTree>
    <p:extLst>
      <p:ext uri="{BB962C8B-B14F-4D97-AF65-F5344CB8AC3E}">
        <p14:creationId xmlns:p14="http://schemas.microsoft.com/office/powerpoint/2010/main" val="1896660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0EF2EF-C5FC-5B41-B182-80402846C7CE}"/>
              </a:ext>
            </a:extLst>
          </p:cNvPr>
          <p:cNvSpPr>
            <a:spLocks noGrp="1"/>
          </p:cNvSpPr>
          <p:nvPr>
            <p:ph type="body" idx="1"/>
          </p:nvPr>
        </p:nvSpPr>
        <p:spPr/>
        <p:txBody>
          <a:bodyPr/>
          <a:lstStyle/>
          <a:p>
            <a:r>
              <a:rPr lang="en-US" dirty="0"/>
              <a:t>Same as all software systems</a:t>
            </a:r>
          </a:p>
        </p:txBody>
      </p:sp>
      <p:sp>
        <p:nvSpPr>
          <p:cNvPr id="2" name="Content Placeholder 1">
            <a:extLst>
              <a:ext uri="{FF2B5EF4-FFF2-40B4-BE49-F238E27FC236}">
                <a16:creationId xmlns:a16="http://schemas.microsoft.com/office/drawing/2014/main" id="{6210752A-608E-A14A-940E-D66020A2936B}"/>
              </a:ext>
            </a:extLst>
          </p:cNvPr>
          <p:cNvSpPr>
            <a:spLocks noGrp="1"/>
          </p:cNvSpPr>
          <p:nvPr>
            <p:ph sz="half" idx="2"/>
          </p:nvPr>
        </p:nvSpPr>
        <p:spPr/>
        <p:style>
          <a:lnRef idx="0">
            <a:schemeClr val="accent3"/>
          </a:lnRef>
          <a:fillRef idx="3">
            <a:schemeClr val="accent3"/>
          </a:fillRef>
          <a:effectRef idx="3">
            <a:schemeClr val="accent3"/>
          </a:effectRef>
          <a:fontRef idx="minor">
            <a:schemeClr val="lt1"/>
          </a:fontRef>
        </p:style>
        <p:txBody>
          <a:bodyPr>
            <a:normAutofit fontScale="92500" lnSpcReduction="20000"/>
          </a:bodyPr>
          <a:lstStyle/>
          <a:p>
            <a:r>
              <a:rPr lang="en-US" dirty="0"/>
              <a:t>Specification flaws</a:t>
            </a:r>
          </a:p>
          <a:p>
            <a:pPr lvl="1"/>
            <a:r>
              <a:rPr lang="en-US" dirty="0"/>
              <a:t>protocol timing, bid down, man-in-the-middle, …</a:t>
            </a:r>
          </a:p>
          <a:p>
            <a:r>
              <a:rPr lang="en-US" dirty="0"/>
              <a:t>Implementation flaws</a:t>
            </a:r>
          </a:p>
          <a:p>
            <a:pPr lvl="1"/>
            <a:r>
              <a:rPr lang="en-US" dirty="0"/>
              <a:t>in underlying system software</a:t>
            </a:r>
          </a:p>
          <a:p>
            <a:pPr lvl="1"/>
            <a:r>
              <a:rPr lang="en-US" dirty="0"/>
              <a:t>in application software</a:t>
            </a:r>
          </a:p>
          <a:p>
            <a:pPr lvl="1"/>
            <a:r>
              <a:rPr lang="en-US" dirty="0"/>
              <a:t>in configuration</a:t>
            </a:r>
          </a:p>
          <a:p>
            <a:r>
              <a:rPr lang="en-US" dirty="0"/>
              <a:t>Credential theft or exposure</a:t>
            </a:r>
          </a:p>
          <a:p>
            <a:r>
              <a:rPr lang="en-US" dirty="0"/>
              <a:t>Insider attacks</a:t>
            </a:r>
          </a:p>
          <a:p>
            <a:pPr lvl="1"/>
            <a:r>
              <a:rPr lang="en-US" dirty="0"/>
              <a:t>and other non-technical issues</a:t>
            </a:r>
          </a:p>
        </p:txBody>
      </p:sp>
      <p:sp>
        <p:nvSpPr>
          <p:cNvPr id="7" name="Text Placeholder 6">
            <a:extLst>
              <a:ext uri="{FF2B5EF4-FFF2-40B4-BE49-F238E27FC236}">
                <a16:creationId xmlns:a16="http://schemas.microsoft.com/office/drawing/2014/main" id="{F7442503-80F8-DA4B-B8BD-2A5AB8014200}"/>
              </a:ext>
            </a:extLst>
          </p:cNvPr>
          <p:cNvSpPr>
            <a:spLocks noGrp="1"/>
          </p:cNvSpPr>
          <p:nvPr>
            <p:ph type="body" sz="quarter" idx="3"/>
          </p:nvPr>
        </p:nvSpPr>
        <p:spPr/>
        <p:txBody>
          <a:bodyPr/>
          <a:lstStyle/>
          <a:p>
            <a:r>
              <a:rPr lang="en-US" dirty="0"/>
              <a:t>Specific to public blockchains</a:t>
            </a:r>
          </a:p>
        </p:txBody>
      </p:sp>
      <p:sp>
        <p:nvSpPr>
          <p:cNvPr id="8" name="Content Placeholder 7">
            <a:extLst>
              <a:ext uri="{FF2B5EF4-FFF2-40B4-BE49-F238E27FC236}">
                <a16:creationId xmlns:a16="http://schemas.microsoft.com/office/drawing/2014/main" id="{D78F3711-670A-2546-80AB-566B38F9BD7C}"/>
              </a:ext>
            </a:extLst>
          </p:cNvPr>
          <p:cNvSpPr>
            <a:spLocks noGrp="1"/>
          </p:cNvSpPr>
          <p:nvPr>
            <p:ph sz="quarter" idx="4"/>
          </p:nvPr>
        </p:nvSpPr>
        <p:spPr/>
        <p:style>
          <a:lnRef idx="0">
            <a:schemeClr val="accent6"/>
          </a:lnRef>
          <a:fillRef idx="3">
            <a:schemeClr val="accent6"/>
          </a:fillRef>
          <a:effectRef idx="3">
            <a:schemeClr val="accent6"/>
          </a:effectRef>
          <a:fontRef idx="minor">
            <a:schemeClr val="lt1"/>
          </a:fontRef>
        </p:style>
        <p:txBody>
          <a:bodyPr>
            <a:normAutofit lnSpcReduction="10000"/>
          </a:bodyPr>
          <a:lstStyle/>
          <a:p>
            <a:r>
              <a:rPr lang="en-US" dirty="0"/>
              <a:t>Little legal recourse</a:t>
            </a:r>
          </a:p>
          <a:p>
            <a:r>
              <a:rPr lang="en-US" dirty="0"/>
              <a:t>International</a:t>
            </a:r>
          </a:p>
          <a:p>
            <a:r>
              <a:rPr lang="en-US" dirty="0"/>
              <a:t>No “backup”</a:t>
            </a:r>
          </a:p>
          <a:p>
            <a:r>
              <a:rPr lang="en-US" dirty="0"/>
              <a:t>No “undo” (fund reversal)</a:t>
            </a:r>
          </a:p>
          <a:p>
            <a:r>
              <a:rPr lang="en-US" dirty="0"/>
              <a:t>No intermediary (e.g., credit card charge-back)</a:t>
            </a:r>
          </a:p>
          <a:p>
            <a:r>
              <a:rPr lang="en-US" dirty="0"/>
              <a:t>May not be able to recover credentials</a:t>
            </a:r>
          </a:p>
        </p:txBody>
      </p:sp>
      <p:sp>
        <p:nvSpPr>
          <p:cNvPr id="4" name="Slide Number Placeholder 3">
            <a:extLst>
              <a:ext uri="{FF2B5EF4-FFF2-40B4-BE49-F238E27FC236}">
                <a16:creationId xmlns:a16="http://schemas.microsoft.com/office/drawing/2014/main" id="{77A45E23-9207-3C48-88AA-270B6472FAF2}"/>
              </a:ext>
            </a:extLst>
          </p:cNvPr>
          <p:cNvSpPr>
            <a:spLocks noGrp="1"/>
          </p:cNvSpPr>
          <p:nvPr>
            <p:ph type="sldNum" sz="quarter" idx="12"/>
          </p:nvPr>
        </p:nvSpPr>
        <p:spPr/>
        <p:txBody>
          <a:bodyPr/>
          <a:lstStyle/>
          <a:p>
            <a:fld id="{6E2D2B3B-882E-40F3-A32F-6DD516915044}" type="slidenum">
              <a:rPr lang="en-US" smtClean="0"/>
              <a:pPr/>
              <a:t>37</a:t>
            </a:fld>
            <a:endParaRPr lang="en-US"/>
          </a:p>
        </p:txBody>
      </p:sp>
      <p:sp>
        <p:nvSpPr>
          <p:cNvPr id="5" name="Title 4">
            <a:extLst>
              <a:ext uri="{FF2B5EF4-FFF2-40B4-BE49-F238E27FC236}">
                <a16:creationId xmlns:a16="http://schemas.microsoft.com/office/drawing/2014/main" id="{83302749-AAB9-8E48-BD5D-BD3544BD7A87}"/>
              </a:ext>
            </a:extLst>
          </p:cNvPr>
          <p:cNvSpPr>
            <a:spLocks noGrp="1"/>
          </p:cNvSpPr>
          <p:nvPr>
            <p:ph type="title"/>
          </p:nvPr>
        </p:nvSpPr>
        <p:spPr/>
        <p:txBody>
          <a:bodyPr/>
          <a:lstStyle/>
          <a:p>
            <a:r>
              <a:rPr lang="en-US" dirty="0"/>
              <a:t>Security problems</a:t>
            </a:r>
          </a:p>
        </p:txBody>
      </p:sp>
    </p:spTree>
    <p:extLst>
      <p:ext uri="{BB962C8B-B14F-4D97-AF65-F5344CB8AC3E}">
        <p14:creationId xmlns:p14="http://schemas.microsoft.com/office/powerpoint/2010/main" val="391701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FF2A3-DD6D-8842-9DFA-BCAF371D0EDD}"/>
              </a:ext>
            </a:extLst>
          </p:cNvPr>
          <p:cNvSpPr>
            <a:spLocks noGrp="1"/>
          </p:cNvSpPr>
          <p:nvPr>
            <p:ph type="title"/>
          </p:nvPr>
        </p:nvSpPr>
        <p:spPr/>
        <p:txBody>
          <a:bodyPr/>
          <a:lstStyle/>
          <a:p>
            <a:r>
              <a:rPr lang="en-US" dirty="0"/>
              <a:t>Limitations of computer science</a:t>
            </a:r>
          </a:p>
        </p:txBody>
      </p:sp>
      <p:sp>
        <p:nvSpPr>
          <p:cNvPr id="3" name="Content Placeholder 2">
            <a:extLst>
              <a:ext uri="{FF2B5EF4-FFF2-40B4-BE49-F238E27FC236}">
                <a16:creationId xmlns:a16="http://schemas.microsoft.com/office/drawing/2014/main" id="{42B2F2B8-A358-FF43-8C8B-8D64BCB5B55A}"/>
              </a:ext>
            </a:extLst>
          </p:cNvPr>
          <p:cNvSpPr>
            <a:spLocks noGrp="1"/>
          </p:cNvSpPr>
          <p:nvPr>
            <p:ph idx="1"/>
          </p:nvPr>
        </p:nvSpPr>
        <p:spPr/>
        <p:txBody>
          <a:bodyPr>
            <a:normAutofit lnSpcReduction="10000"/>
          </a:bodyPr>
          <a:lstStyle/>
          <a:p>
            <a:r>
              <a:rPr lang="en-US" dirty="0"/>
              <a:t>We do not know how to prove (most) specifications correct</a:t>
            </a:r>
          </a:p>
          <a:p>
            <a:pPr lvl="1"/>
            <a:r>
              <a:rPr lang="en-US" dirty="0"/>
              <a:t>People routinely find problems in security protocols years later</a:t>
            </a:r>
          </a:p>
          <a:p>
            <a:r>
              <a:rPr lang="en-US" dirty="0"/>
              <a:t>Programming languages themselves are often buggy</a:t>
            </a:r>
          </a:p>
          <a:p>
            <a:r>
              <a:rPr lang="en-US" dirty="0"/>
              <a:t>Distributed systems are much harder than centralized systems</a:t>
            </a:r>
          </a:p>
          <a:p>
            <a:pPr lvl="1"/>
            <a:r>
              <a:rPr lang="en-US" dirty="0"/>
              <a:t>“concurrency” – things can happen in various orderings</a:t>
            </a:r>
          </a:p>
          <a:p>
            <a:pPr lvl="1"/>
            <a:r>
              <a:rPr lang="en-US" dirty="0"/>
              <a:t>many more failure possibilities </a:t>
            </a:r>
            <a:r>
              <a:rPr lang="en-US" dirty="0">
                <a:sym typeface="Wingdings" pitchFamily="2" charset="2"/>
              </a:rPr>
              <a:t> impossibility results</a:t>
            </a:r>
            <a:endParaRPr lang="en-US" dirty="0"/>
          </a:p>
          <a:p>
            <a:r>
              <a:rPr lang="en-US" dirty="0"/>
              <a:t>We depend on assumptions on the underlying system that may not be true</a:t>
            </a:r>
          </a:p>
          <a:p>
            <a:pPr lvl="1"/>
            <a:r>
              <a:rPr lang="en-US" dirty="0"/>
              <a:t>see </a:t>
            </a:r>
            <a:r>
              <a:rPr lang="en-US" dirty="0" err="1"/>
              <a:t>Spectre</a:t>
            </a:r>
            <a:r>
              <a:rPr lang="en-US" dirty="0"/>
              <a:t> &amp; Meltdown</a:t>
            </a:r>
          </a:p>
          <a:p>
            <a:r>
              <a:rPr lang="en-US" dirty="0"/>
              <a:t>Maintaining and configuring software is not well understood</a:t>
            </a:r>
          </a:p>
          <a:p>
            <a:pPr lvl="1"/>
            <a:r>
              <a:rPr lang="en-US" dirty="0"/>
              <a:t>dependencies</a:t>
            </a:r>
          </a:p>
          <a:p>
            <a:r>
              <a:rPr lang="en-US"/>
              <a:t>Cryptographic </a:t>
            </a:r>
            <a:r>
              <a:rPr lang="en-US" dirty="0"/>
              <a:t>key management is </a:t>
            </a:r>
            <a:r>
              <a:rPr lang="en-US" i="1" dirty="0"/>
              <a:t>logistically</a:t>
            </a:r>
            <a:r>
              <a:rPr lang="en-US" dirty="0"/>
              <a:t> hard</a:t>
            </a:r>
          </a:p>
        </p:txBody>
      </p:sp>
      <p:sp>
        <p:nvSpPr>
          <p:cNvPr id="4" name="Slide Number Placeholder 3">
            <a:extLst>
              <a:ext uri="{FF2B5EF4-FFF2-40B4-BE49-F238E27FC236}">
                <a16:creationId xmlns:a16="http://schemas.microsoft.com/office/drawing/2014/main" id="{0AF2DA53-613E-1C4D-ADAA-12D5A37143FC}"/>
              </a:ext>
            </a:extLst>
          </p:cNvPr>
          <p:cNvSpPr>
            <a:spLocks noGrp="1"/>
          </p:cNvSpPr>
          <p:nvPr>
            <p:ph type="sldNum" sz="quarter" idx="12"/>
          </p:nvPr>
        </p:nvSpPr>
        <p:spPr/>
        <p:txBody>
          <a:bodyPr/>
          <a:lstStyle/>
          <a:p>
            <a:fld id="{6E2D2B3B-882E-40F3-A32F-6DD516915044}" type="slidenum">
              <a:rPr lang="en-US" smtClean="0"/>
              <a:pPr/>
              <a:t>38</a:t>
            </a:fld>
            <a:endParaRPr lang="en-US"/>
          </a:p>
        </p:txBody>
      </p:sp>
      <p:pic>
        <p:nvPicPr>
          <p:cNvPr id="5" name="Picture 4">
            <a:extLst>
              <a:ext uri="{FF2B5EF4-FFF2-40B4-BE49-F238E27FC236}">
                <a16:creationId xmlns:a16="http://schemas.microsoft.com/office/drawing/2014/main" id="{3D1B7FCF-9EFB-7848-AD6E-1C065CB36736}"/>
              </a:ext>
            </a:extLst>
          </p:cNvPr>
          <p:cNvPicPr>
            <a:picLocks noChangeAspect="1"/>
          </p:cNvPicPr>
          <p:nvPr/>
        </p:nvPicPr>
        <p:blipFill>
          <a:blip r:embed="rId2"/>
          <a:stretch>
            <a:fillRect/>
          </a:stretch>
        </p:blipFill>
        <p:spPr>
          <a:xfrm>
            <a:off x="7888948" y="83209"/>
            <a:ext cx="1071329" cy="845786"/>
          </a:xfrm>
          <a:prstGeom prst="rect">
            <a:avLst/>
          </a:prstGeom>
        </p:spPr>
      </p:pic>
      <p:pic>
        <p:nvPicPr>
          <p:cNvPr id="6" name="Picture 5">
            <a:extLst>
              <a:ext uri="{FF2B5EF4-FFF2-40B4-BE49-F238E27FC236}">
                <a16:creationId xmlns:a16="http://schemas.microsoft.com/office/drawing/2014/main" id="{343873F1-F3FC-BF46-9606-A98DA6042A8C}"/>
              </a:ext>
            </a:extLst>
          </p:cNvPr>
          <p:cNvPicPr>
            <a:picLocks noChangeAspect="1"/>
          </p:cNvPicPr>
          <p:nvPr/>
        </p:nvPicPr>
        <p:blipFill>
          <a:blip r:embed="rId3"/>
          <a:stretch>
            <a:fillRect/>
          </a:stretch>
        </p:blipFill>
        <p:spPr>
          <a:xfrm>
            <a:off x="7888948" y="3872925"/>
            <a:ext cx="548527" cy="894338"/>
          </a:xfrm>
          <a:prstGeom prst="rect">
            <a:avLst/>
          </a:prstGeom>
        </p:spPr>
      </p:pic>
      <p:pic>
        <p:nvPicPr>
          <p:cNvPr id="7" name="Picture 6">
            <a:extLst>
              <a:ext uri="{FF2B5EF4-FFF2-40B4-BE49-F238E27FC236}">
                <a16:creationId xmlns:a16="http://schemas.microsoft.com/office/drawing/2014/main" id="{2F2B09EE-CF20-454D-8B8A-7E27A213C0DA}"/>
              </a:ext>
            </a:extLst>
          </p:cNvPr>
          <p:cNvPicPr>
            <a:picLocks noChangeAspect="1"/>
          </p:cNvPicPr>
          <p:nvPr/>
        </p:nvPicPr>
        <p:blipFill>
          <a:blip r:embed="rId4"/>
          <a:stretch>
            <a:fillRect/>
          </a:stretch>
        </p:blipFill>
        <p:spPr>
          <a:xfrm>
            <a:off x="6791036" y="3979778"/>
            <a:ext cx="594657" cy="720215"/>
          </a:xfrm>
          <a:prstGeom prst="rect">
            <a:avLst/>
          </a:prstGeom>
        </p:spPr>
      </p:pic>
    </p:spTree>
    <p:extLst>
      <p:ext uri="{BB962C8B-B14F-4D97-AF65-F5344CB8AC3E}">
        <p14:creationId xmlns:p14="http://schemas.microsoft.com/office/powerpoint/2010/main" val="2556031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6F53A-E6AF-9C42-9190-BFF752D6BCD4}"/>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39</a:t>
            </a:fld>
            <a:endParaRPr lang="en"/>
          </a:p>
        </p:txBody>
      </p:sp>
      <p:sp>
        <p:nvSpPr>
          <p:cNvPr id="3" name="Title 2">
            <a:extLst>
              <a:ext uri="{FF2B5EF4-FFF2-40B4-BE49-F238E27FC236}">
                <a16:creationId xmlns:a16="http://schemas.microsoft.com/office/drawing/2014/main" id="{1FDE3F75-7115-374D-9A01-1CA6754958C1}"/>
              </a:ext>
            </a:extLst>
          </p:cNvPr>
          <p:cNvSpPr>
            <a:spLocks noGrp="1"/>
          </p:cNvSpPr>
          <p:nvPr>
            <p:ph type="title"/>
          </p:nvPr>
        </p:nvSpPr>
        <p:spPr/>
        <p:txBody>
          <a:bodyPr/>
          <a:lstStyle/>
          <a:p>
            <a:r>
              <a:rPr lang="en-US" dirty="0"/>
              <a:t>Random examples</a:t>
            </a:r>
          </a:p>
        </p:txBody>
      </p:sp>
      <p:pic>
        <p:nvPicPr>
          <p:cNvPr id="5" name="Picture 4">
            <a:extLst>
              <a:ext uri="{FF2B5EF4-FFF2-40B4-BE49-F238E27FC236}">
                <a16:creationId xmlns:a16="http://schemas.microsoft.com/office/drawing/2014/main" id="{7E5B0B8C-6249-3E44-90D5-895BAB3B9B08}"/>
              </a:ext>
            </a:extLst>
          </p:cNvPr>
          <p:cNvPicPr>
            <a:picLocks noChangeAspect="1"/>
          </p:cNvPicPr>
          <p:nvPr/>
        </p:nvPicPr>
        <p:blipFill>
          <a:blip r:embed="rId3"/>
          <a:stretch>
            <a:fillRect/>
          </a:stretch>
        </p:blipFill>
        <p:spPr>
          <a:xfrm>
            <a:off x="214009" y="1118682"/>
            <a:ext cx="5109616" cy="1421472"/>
          </a:xfrm>
          <a:prstGeom prst="rect">
            <a:avLst/>
          </a:prstGeom>
        </p:spPr>
        <p:style>
          <a:lnRef idx="0">
            <a:schemeClr val="accent3"/>
          </a:lnRef>
          <a:fillRef idx="3">
            <a:schemeClr val="accent3"/>
          </a:fillRef>
          <a:effectRef idx="3">
            <a:schemeClr val="accent3"/>
          </a:effectRef>
          <a:fontRef idx="minor">
            <a:schemeClr val="lt1"/>
          </a:fontRef>
        </p:style>
      </p:pic>
      <p:pic>
        <p:nvPicPr>
          <p:cNvPr id="6" name="Picture 5">
            <a:extLst>
              <a:ext uri="{FF2B5EF4-FFF2-40B4-BE49-F238E27FC236}">
                <a16:creationId xmlns:a16="http://schemas.microsoft.com/office/drawing/2014/main" id="{03D2F6AB-E27B-2140-8BBC-D5899B4D9A3A}"/>
              </a:ext>
            </a:extLst>
          </p:cNvPr>
          <p:cNvPicPr>
            <a:picLocks noChangeAspect="1"/>
          </p:cNvPicPr>
          <p:nvPr/>
        </p:nvPicPr>
        <p:blipFill>
          <a:blip r:embed="rId4"/>
          <a:stretch>
            <a:fillRect/>
          </a:stretch>
        </p:blipFill>
        <p:spPr>
          <a:xfrm>
            <a:off x="214009" y="2668079"/>
            <a:ext cx="5019472" cy="1248806"/>
          </a:xfrm>
          <a:prstGeom prst="rect">
            <a:avLst/>
          </a:prstGeom>
        </p:spPr>
        <p:style>
          <a:lnRef idx="0">
            <a:schemeClr val="accent2"/>
          </a:lnRef>
          <a:fillRef idx="3">
            <a:schemeClr val="accent2"/>
          </a:fillRef>
          <a:effectRef idx="3">
            <a:schemeClr val="accent2"/>
          </a:effectRef>
          <a:fontRef idx="minor">
            <a:schemeClr val="lt1"/>
          </a:fontRef>
        </p:style>
      </p:pic>
      <p:pic>
        <p:nvPicPr>
          <p:cNvPr id="7" name="Picture 6">
            <a:extLst>
              <a:ext uri="{FF2B5EF4-FFF2-40B4-BE49-F238E27FC236}">
                <a16:creationId xmlns:a16="http://schemas.microsoft.com/office/drawing/2014/main" id="{DDBC8E4A-3611-9544-BD9C-9CD9521C53BE}"/>
              </a:ext>
            </a:extLst>
          </p:cNvPr>
          <p:cNvPicPr>
            <a:picLocks noChangeAspect="1"/>
          </p:cNvPicPr>
          <p:nvPr/>
        </p:nvPicPr>
        <p:blipFill>
          <a:blip r:embed="rId5"/>
          <a:stretch>
            <a:fillRect/>
          </a:stretch>
        </p:blipFill>
        <p:spPr>
          <a:xfrm>
            <a:off x="5653932" y="1118682"/>
            <a:ext cx="3102043" cy="1744899"/>
          </a:xfrm>
          <a:prstGeom prst="rect">
            <a:avLst/>
          </a:prstGeom>
        </p:spPr>
      </p:pic>
      <p:pic>
        <p:nvPicPr>
          <p:cNvPr id="8" name="Picture 7">
            <a:extLst>
              <a:ext uri="{FF2B5EF4-FFF2-40B4-BE49-F238E27FC236}">
                <a16:creationId xmlns:a16="http://schemas.microsoft.com/office/drawing/2014/main" id="{F2315BDF-CEA2-C446-A1CB-ABCFE7680376}"/>
              </a:ext>
            </a:extLst>
          </p:cNvPr>
          <p:cNvPicPr>
            <a:picLocks noChangeAspect="1"/>
          </p:cNvPicPr>
          <p:nvPr/>
        </p:nvPicPr>
        <p:blipFill>
          <a:blip r:embed="rId6"/>
          <a:stretch>
            <a:fillRect/>
          </a:stretch>
        </p:blipFill>
        <p:spPr>
          <a:xfrm>
            <a:off x="6579140" y="2941300"/>
            <a:ext cx="2253574" cy="702364"/>
          </a:xfrm>
          <a:prstGeom prst="rect">
            <a:avLst/>
          </a:prstGeom>
        </p:spPr>
      </p:pic>
      <p:pic>
        <p:nvPicPr>
          <p:cNvPr id="10" name="Picture 9">
            <a:extLst>
              <a:ext uri="{FF2B5EF4-FFF2-40B4-BE49-F238E27FC236}">
                <a16:creationId xmlns:a16="http://schemas.microsoft.com/office/drawing/2014/main" id="{3B55856A-780E-9149-8CDD-495089583A3C}"/>
              </a:ext>
            </a:extLst>
          </p:cNvPr>
          <p:cNvPicPr>
            <a:picLocks noChangeAspect="1"/>
          </p:cNvPicPr>
          <p:nvPr/>
        </p:nvPicPr>
        <p:blipFill>
          <a:blip r:embed="rId7"/>
          <a:stretch>
            <a:fillRect/>
          </a:stretch>
        </p:blipFill>
        <p:spPr>
          <a:xfrm>
            <a:off x="2966935" y="3987180"/>
            <a:ext cx="4941652" cy="1017732"/>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99795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920BAA-6E87-F242-8778-0478A552B47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a:t>
            </a:fld>
            <a:endParaRPr lang="en"/>
          </a:p>
        </p:txBody>
      </p:sp>
      <p:sp>
        <p:nvSpPr>
          <p:cNvPr id="3" name="Title 2">
            <a:extLst>
              <a:ext uri="{FF2B5EF4-FFF2-40B4-BE49-F238E27FC236}">
                <a16:creationId xmlns:a16="http://schemas.microsoft.com/office/drawing/2014/main" id="{9744FBF5-43D9-034B-8815-B999B956CDCE}"/>
              </a:ext>
            </a:extLst>
          </p:cNvPr>
          <p:cNvSpPr>
            <a:spLocks noGrp="1"/>
          </p:cNvSpPr>
          <p:nvPr>
            <p:ph type="title"/>
          </p:nvPr>
        </p:nvSpPr>
        <p:spPr/>
        <p:txBody>
          <a:bodyPr/>
          <a:lstStyle/>
          <a:p>
            <a:r>
              <a:rPr lang="en-US" dirty="0"/>
              <a:t>Bitcoin (1 year)</a:t>
            </a:r>
          </a:p>
        </p:txBody>
      </p:sp>
      <p:pic>
        <p:nvPicPr>
          <p:cNvPr id="5" name="Picture 4">
            <a:extLst>
              <a:ext uri="{FF2B5EF4-FFF2-40B4-BE49-F238E27FC236}">
                <a16:creationId xmlns:a16="http://schemas.microsoft.com/office/drawing/2014/main" id="{75F2566E-868B-3044-B1A5-41B1F8362A72}"/>
              </a:ext>
            </a:extLst>
          </p:cNvPr>
          <p:cNvPicPr>
            <a:picLocks noChangeAspect="1"/>
          </p:cNvPicPr>
          <p:nvPr/>
        </p:nvPicPr>
        <p:blipFill>
          <a:blip r:embed="rId2"/>
          <a:stretch>
            <a:fillRect/>
          </a:stretch>
        </p:blipFill>
        <p:spPr>
          <a:xfrm>
            <a:off x="1916413" y="913991"/>
            <a:ext cx="5311176" cy="4229509"/>
          </a:xfrm>
          <a:prstGeom prst="rect">
            <a:avLst/>
          </a:prstGeom>
        </p:spPr>
      </p:pic>
      <p:sp>
        <p:nvSpPr>
          <p:cNvPr id="6" name="TextBox 5">
            <a:extLst>
              <a:ext uri="{FF2B5EF4-FFF2-40B4-BE49-F238E27FC236}">
                <a16:creationId xmlns:a16="http://schemas.microsoft.com/office/drawing/2014/main" id="{47DD3806-E630-AE47-AE29-090615B3F544}"/>
              </a:ext>
            </a:extLst>
          </p:cNvPr>
          <p:cNvSpPr txBox="1"/>
          <p:nvPr/>
        </p:nvSpPr>
        <p:spPr>
          <a:xfrm>
            <a:off x="301557" y="1322962"/>
            <a:ext cx="1447832" cy="523220"/>
          </a:xfrm>
          <a:prstGeom prst="rect">
            <a:avLst/>
          </a:prstGeom>
          <a:noFill/>
        </p:spPr>
        <p:txBody>
          <a:bodyPr wrap="none" rtlCol="0">
            <a:spAutoFit/>
          </a:bodyPr>
          <a:lstStyle/>
          <a:p>
            <a:r>
              <a:rPr lang="en-US" dirty="0"/>
              <a:t>store of value?</a:t>
            </a:r>
          </a:p>
          <a:p>
            <a:r>
              <a:rPr lang="en-US" dirty="0"/>
              <a:t>unit of account?</a:t>
            </a:r>
          </a:p>
        </p:txBody>
      </p:sp>
    </p:spTree>
    <p:extLst>
      <p:ext uri="{BB962C8B-B14F-4D97-AF65-F5344CB8AC3E}">
        <p14:creationId xmlns:p14="http://schemas.microsoft.com/office/powerpoint/2010/main" val="170430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008158-46BB-BE41-83D6-0A263F874F53}"/>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40</a:t>
            </a:fld>
            <a:endParaRPr lang="en"/>
          </a:p>
        </p:txBody>
      </p:sp>
      <p:sp>
        <p:nvSpPr>
          <p:cNvPr id="3" name="Title 2">
            <a:extLst>
              <a:ext uri="{FF2B5EF4-FFF2-40B4-BE49-F238E27FC236}">
                <a16:creationId xmlns:a16="http://schemas.microsoft.com/office/drawing/2014/main" id="{36533D2C-E830-E84D-96B9-ECB470D1BA36}"/>
              </a:ext>
            </a:extLst>
          </p:cNvPr>
          <p:cNvSpPr>
            <a:spLocks noGrp="1"/>
          </p:cNvSpPr>
          <p:nvPr>
            <p:ph type="title"/>
          </p:nvPr>
        </p:nvSpPr>
        <p:spPr/>
        <p:txBody>
          <a:bodyPr/>
          <a:lstStyle/>
          <a:p>
            <a:r>
              <a:rPr lang="en-US" dirty="0"/>
              <a:t>Unalterable is maybe not that great an idea</a:t>
            </a:r>
          </a:p>
        </p:txBody>
      </p:sp>
      <p:pic>
        <p:nvPicPr>
          <p:cNvPr id="6" name="Picture 5">
            <a:extLst>
              <a:ext uri="{FF2B5EF4-FFF2-40B4-BE49-F238E27FC236}">
                <a16:creationId xmlns:a16="http://schemas.microsoft.com/office/drawing/2014/main" id="{FF851E17-15B8-3E46-86C5-05384AD20547}"/>
              </a:ext>
            </a:extLst>
          </p:cNvPr>
          <p:cNvPicPr>
            <a:picLocks noChangeAspect="1"/>
          </p:cNvPicPr>
          <p:nvPr/>
        </p:nvPicPr>
        <p:blipFill>
          <a:blip r:embed="rId3"/>
          <a:stretch>
            <a:fillRect/>
          </a:stretch>
        </p:blipFill>
        <p:spPr>
          <a:xfrm>
            <a:off x="239014" y="1002461"/>
            <a:ext cx="6335522" cy="1605644"/>
          </a:xfrm>
          <a:prstGeom prst="rect">
            <a:avLst/>
          </a:prstGeom>
        </p:spPr>
        <p:style>
          <a:lnRef idx="0">
            <a:schemeClr val="accent3"/>
          </a:lnRef>
          <a:fillRef idx="3">
            <a:schemeClr val="accent3"/>
          </a:fillRef>
          <a:effectRef idx="3">
            <a:schemeClr val="accent3"/>
          </a:effectRef>
          <a:fontRef idx="minor">
            <a:schemeClr val="lt1"/>
          </a:fontRef>
        </p:style>
      </p:pic>
      <p:pic>
        <p:nvPicPr>
          <p:cNvPr id="8" name="Picture 7">
            <a:extLst>
              <a:ext uri="{FF2B5EF4-FFF2-40B4-BE49-F238E27FC236}">
                <a16:creationId xmlns:a16="http://schemas.microsoft.com/office/drawing/2014/main" id="{C1B60CF3-5250-CE4C-B246-A8AC06F4E84D}"/>
              </a:ext>
            </a:extLst>
          </p:cNvPr>
          <p:cNvPicPr>
            <a:picLocks noChangeAspect="1"/>
          </p:cNvPicPr>
          <p:nvPr/>
        </p:nvPicPr>
        <p:blipFill>
          <a:blip r:embed="rId4"/>
          <a:stretch>
            <a:fillRect/>
          </a:stretch>
        </p:blipFill>
        <p:spPr>
          <a:xfrm>
            <a:off x="239014" y="2723876"/>
            <a:ext cx="6280658" cy="2023235"/>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663726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62BFF3-DBB6-614E-A9EC-54EFC949E8D2}"/>
              </a:ext>
            </a:extLst>
          </p:cNvPr>
          <p:cNvSpPr>
            <a:spLocks noGrp="1"/>
          </p:cNvSpPr>
          <p:nvPr>
            <p:ph type="title"/>
          </p:nvPr>
        </p:nvSpPr>
        <p:spPr/>
        <p:txBody>
          <a:bodyPr/>
          <a:lstStyle/>
          <a:p>
            <a:r>
              <a:rPr lang="en-US" dirty="0"/>
              <a:t>My tentative questions &amp; recommendations</a:t>
            </a:r>
          </a:p>
        </p:txBody>
      </p:sp>
      <p:sp>
        <p:nvSpPr>
          <p:cNvPr id="5" name="Content Placeholder 4">
            <a:extLst>
              <a:ext uri="{FF2B5EF4-FFF2-40B4-BE49-F238E27FC236}">
                <a16:creationId xmlns:a16="http://schemas.microsoft.com/office/drawing/2014/main" id="{08ADFD38-08F6-604A-916E-30E6EE8A86DF}"/>
              </a:ext>
            </a:extLst>
          </p:cNvPr>
          <p:cNvSpPr>
            <a:spLocks noGrp="1"/>
          </p:cNvSpPr>
          <p:nvPr>
            <p:ph idx="1"/>
          </p:nvPr>
        </p:nvSpPr>
        <p:spPr/>
        <p:txBody>
          <a:bodyPr>
            <a:normAutofit fontScale="92500" lnSpcReduction="20000"/>
          </a:bodyPr>
          <a:lstStyle/>
          <a:p>
            <a:r>
              <a:rPr lang="en-US" dirty="0"/>
              <a:t>Can a simpler (less general) system do the same thing?</a:t>
            </a:r>
          </a:p>
          <a:p>
            <a:pPr lvl="1"/>
            <a:r>
              <a:rPr lang="en-US" dirty="0"/>
              <a:t>E.g., a digital notary service</a:t>
            </a:r>
          </a:p>
          <a:p>
            <a:r>
              <a:rPr lang="en-US" dirty="0"/>
              <a:t>What other systems are connected to the blockchain and what effects can they have?</a:t>
            </a:r>
          </a:p>
          <a:p>
            <a:pPr lvl="1"/>
            <a:r>
              <a:rPr lang="en-US" dirty="0"/>
              <a:t>Eco system, not blockchain (e.g., exchanges, wallets, mining pools, …)</a:t>
            </a:r>
          </a:p>
          <a:p>
            <a:r>
              <a:rPr lang="en-US" dirty="0"/>
              <a:t>Governance and sustainability is more important than technical details</a:t>
            </a:r>
          </a:p>
          <a:p>
            <a:pPr lvl="1"/>
            <a:r>
              <a:rPr lang="en-US" dirty="0"/>
              <a:t>Who gets to do overrides when things go wrong?</a:t>
            </a:r>
          </a:p>
          <a:p>
            <a:pPr lvl="1"/>
            <a:r>
              <a:rPr lang="en-US" dirty="0"/>
              <a:t>Who decides and how when there are conflicts between stake holders?</a:t>
            </a:r>
          </a:p>
          <a:p>
            <a:r>
              <a:rPr lang="en-US" dirty="0"/>
              <a:t>Speed kills – slow down execution and allow reversals</a:t>
            </a:r>
          </a:p>
          <a:p>
            <a:pPr lvl="1"/>
            <a:r>
              <a:rPr lang="en-US" dirty="0"/>
              <a:t>see Bangladesh Bank cyber heist</a:t>
            </a:r>
          </a:p>
          <a:p>
            <a:r>
              <a:rPr lang="en-US" dirty="0"/>
              <a:t>What are the emergency brakes?</a:t>
            </a:r>
          </a:p>
          <a:p>
            <a:pPr lvl="1"/>
            <a:r>
              <a:rPr lang="en-US" dirty="0"/>
              <a:t>see autonomous cars (remote control) – autonomous driving is easy; it’s the lack of braking that causes accidents</a:t>
            </a:r>
          </a:p>
          <a:p>
            <a:r>
              <a:rPr lang="en-US" dirty="0"/>
              <a:t>What are the data privacy and accountability trade-offs?</a:t>
            </a:r>
          </a:p>
        </p:txBody>
      </p:sp>
      <p:sp>
        <p:nvSpPr>
          <p:cNvPr id="2" name="Slide Number Placeholder 1">
            <a:extLst>
              <a:ext uri="{FF2B5EF4-FFF2-40B4-BE49-F238E27FC236}">
                <a16:creationId xmlns:a16="http://schemas.microsoft.com/office/drawing/2014/main" id="{59F6B17C-E83F-1041-BCAF-E47734806B78}"/>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193758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DBC679-4038-2144-8CC2-D801DEEA57BE}"/>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42</a:t>
            </a:fld>
            <a:endParaRPr lang="en"/>
          </a:p>
        </p:txBody>
      </p:sp>
      <p:sp>
        <p:nvSpPr>
          <p:cNvPr id="3" name="Title 2">
            <a:extLst>
              <a:ext uri="{FF2B5EF4-FFF2-40B4-BE49-F238E27FC236}">
                <a16:creationId xmlns:a16="http://schemas.microsoft.com/office/drawing/2014/main" id="{E271260C-70D6-CA45-AC39-C2F4D9B5B695}"/>
              </a:ext>
            </a:extLst>
          </p:cNvPr>
          <p:cNvSpPr>
            <a:spLocks noGrp="1"/>
          </p:cNvSpPr>
          <p:nvPr>
            <p:ph type="title"/>
          </p:nvPr>
        </p:nvSpPr>
        <p:spPr/>
        <p:txBody>
          <a:bodyPr/>
          <a:lstStyle/>
          <a:p>
            <a:r>
              <a:rPr lang="en-US" dirty="0"/>
              <a:t>JPMorgan report 2019</a:t>
            </a:r>
          </a:p>
        </p:txBody>
      </p:sp>
      <p:pic>
        <p:nvPicPr>
          <p:cNvPr id="5" name="Picture 4">
            <a:extLst>
              <a:ext uri="{FF2B5EF4-FFF2-40B4-BE49-F238E27FC236}">
                <a16:creationId xmlns:a16="http://schemas.microsoft.com/office/drawing/2014/main" id="{93AFF7A8-F811-DA4B-A800-CD68AAF8134A}"/>
              </a:ext>
            </a:extLst>
          </p:cNvPr>
          <p:cNvPicPr>
            <a:picLocks noChangeAspect="1"/>
          </p:cNvPicPr>
          <p:nvPr/>
        </p:nvPicPr>
        <p:blipFill>
          <a:blip r:embed="rId3"/>
          <a:stretch>
            <a:fillRect/>
          </a:stretch>
        </p:blipFill>
        <p:spPr>
          <a:xfrm>
            <a:off x="1513210" y="2604203"/>
            <a:ext cx="6457950" cy="1965087"/>
          </a:xfrm>
          <a:prstGeom prst="rect">
            <a:avLst/>
          </a:prstGeom>
        </p:spPr>
        <p:style>
          <a:lnRef idx="0">
            <a:schemeClr val="accent3"/>
          </a:lnRef>
          <a:fillRef idx="3">
            <a:schemeClr val="accent3"/>
          </a:fillRef>
          <a:effectRef idx="3">
            <a:schemeClr val="accent3"/>
          </a:effectRef>
          <a:fontRef idx="minor">
            <a:schemeClr val="lt1"/>
          </a:fontRef>
        </p:style>
      </p:pic>
      <p:pic>
        <p:nvPicPr>
          <p:cNvPr id="7" name="Picture 6">
            <a:extLst>
              <a:ext uri="{FF2B5EF4-FFF2-40B4-BE49-F238E27FC236}">
                <a16:creationId xmlns:a16="http://schemas.microsoft.com/office/drawing/2014/main" id="{D18EC841-CB2A-5443-B627-EB2D1492DED7}"/>
              </a:ext>
            </a:extLst>
          </p:cNvPr>
          <p:cNvPicPr>
            <a:picLocks noChangeAspect="1"/>
          </p:cNvPicPr>
          <p:nvPr/>
        </p:nvPicPr>
        <p:blipFill>
          <a:blip r:embed="rId4"/>
          <a:stretch>
            <a:fillRect/>
          </a:stretch>
        </p:blipFill>
        <p:spPr>
          <a:xfrm>
            <a:off x="1513210" y="1530411"/>
            <a:ext cx="6647687" cy="864377"/>
          </a:xfrm>
          <a:prstGeom prst="rect">
            <a:avLst/>
          </a:prstGeom>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060462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D7FC-077D-254F-85EF-E4574DB67D7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C56BA13-0399-BC45-A4AE-ED86B34ADA21}"/>
              </a:ext>
            </a:extLst>
          </p:cNvPr>
          <p:cNvSpPr>
            <a:spLocks noGrp="1"/>
          </p:cNvSpPr>
          <p:nvPr>
            <p:ph idx="1"/>
          </p:nvPr>
        </p:nvSpPr>
        <p:spPr/>
        <p:txBody>
          <a:bodyPr/>
          <a:lstStyle/>
          <a:p>
            <a:r>
              <a:rPr lang="en-US" dirty="0"/>
              <a:t>Blockchain offers a variation of an old computing abstraction (database)</a:t>
            </a:r>
          </a:p>
          <a:p>
            <a:r>
              <a:rPr lang="en-US" dirty="0"/>
              <a:t>Important to distinguish public vs. private blockchains</a:t>
            </a:r>
          </a:p>
          <a:p>
            <a:r>
              <a:rPr lang="en-US" dirty="0"/>
              <a:t>Useful general-purpose service for mid-to-low trust interaction</a:t>
            </a:r>
          </a:p>
          <a:p>
            <a:r>
              <a:rPr lang="en-US" dirty="0"/>
              <a:t>Distributed, decentralized, limited trust </a:t>
            </a:r>
            <a:r>
              <a:rPr lang="en-US" dirty="0">
                <a:sym typeface="Wingdings" pitchFamily="2" charset="2"/>
              </a:rPr>
              <a:t> at cost of energy, privacy</a:t>
            </a:r>
          </a:p>
          <a:p>
            <a:r>
              <a:rPr lang="en-US" dirty="0">
                <a:sym typeface="Wingdings" pitchFamily="2" charset="2"/>
              </a:rPr>
              <a:t>But many of the permissioned blockchain problems can be solved with less effort and complexity</a:t>
            </a:r>
          </a:p>
          <a:p>
            <a:pPr lvl="1"/>
            <a:r>
              <a:rPr lang="en-US" dirty="0">
                <a:sym typeface="Wingdings" pitchFamily="2" charset="2"/>
              </a:rPr>
              <a:t>Does not ensure truth, but may ensure non-repudiation</a:t>
            </a:r>
          </a:p>
          <a:p>
            <a:pPr lvl="1"/>
            <a:r>
              <a:rPr lang="en-US" dirty="0">
                <a:sym typeface="Wingdings" pitchFamily="2" charset="2"/>
              </a:rPr>
              <a:t>But may offer convenient standard and infrastructure (”BaaS”)</a:t>
            </a:r>
          </a:p>
          <a:p>
            <a:r>
              <a:rPr lang="en-US" dirty="0">
                <a:sym typeface="Wingdings" pitchFamily="2" charset="2"/>
              </a:rPr>
              <a:t>May assume more maturity of computer science than realistic</a:t>
            </a:r>
          </a:p>
          <a:p>
            <a:pPr lvl="1"/>
            <a:r>
              <a:rPr lang="en-US" dirty="0">
                <a:sym typeface="Wingdings" pitchFamily="2" charset="2"/>
              </a:rPr>
              <a:t>More potential security issues, not fewer</a:t>
            </a:r>
            <a:endParaRPr lang="en-US" dirty="0"/>
          </a:p>
        </p:txBody>
      </p:sp>
      <p:sp>
        <p:nvSpPr>
          <p:cNvPr id="4" name="Slide Number Placeholder 3">
            <a:extLst>
              <a:ext uri="{FF2B5EF4-FFF2-40B4-BE49-F238E27FC236}">
                <a16:creationId xmlns:a16="http://schemas.microsoft.com/office/drawing/2014/main" id="{56449840-C766-6A47-9F37-8EF56066B559}"/>
              </a:ext>
            </a:extLst>
          </p:cNvPr>
          <p:cNvSpPr>
            <a:spLocks noGrp="1"/>
          </p:cNvSpPr>
          <p:nvPr>
            <p:ph type="sldNum" sz="quarter" idx="12"/>
          </p:nvPr>
        </p:nvSpPr>
        <p:spPr/>
        <p:txBody>
          <a:bodyPr/>
          <a:lstStyle/>
          <a:p>
            <a:fld id="{6E2D2B3B-882E-40F3-A32F-6DD516915044}" type="slidenum">
              <a:rPr lang="en-US" smtClean="0"/>
              <a:pPr/>
              <a:t>43</a:t>
            </a:fld>
            <a:endParaRPr lang="en-US"/>
          </a:p>
        </p:txBody>
      </p:sp>
    </p:spTree>
    <p:extLst>
      <p:ext uri="{BB962C8B-B14F-4D97-AF65-F5344CB8AC3E}">
        <p14:creationId xmlns:p14="http://schemas.microsoft.com/office/powerpoint/2010/main" val="1006396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BC50-007E-A948-AB75-42A8766C4503}"/>
              </a:ext>
            </a:extLst>
          </p:cNvPr>
          <p:cNvSpPr>
            <a:spLocks noGrp="1"/>
          </p:cNvSpPr>
          <p:nvPr>
            <p:ph type="title"/>
          </p:nvPr>
        </p:nvSpPr>
        <p:spPr/>
        <p:txBody>
          <a:bodyPr/>
          <a:lstStyle/>
          <a:p>
            <a:r>
              <a:rPr lang="en-US" dirty="0"/>
              <a:t>Useful not-too-technical tutorials and opinions</a:t>
            </a:r>
          </a:p>
        </p:txBody>
      </p:sp>
      <p:sp>
        <p:nvSpPr>
          <p:cNvPr id="3" name="Content Placeholder 2">
            <a:extLst>
              <a:ext uri="{FF2B5EF4-FFF2-40B4-BE49-F238E27FC236}">
                <a16:creationId xmlns:a16="http://schemas.microsoft.com/office/drawing/2014/main" id="{4E53FF8E-8B4C-B64F-B7A8-F651E610A2E5}"/>
              </a:ext>
            </a:extLst>
          </p:cNvPr>
          <p:cNvSpPr>
            <a:spLocks noGrp="1"/>
          </p:cNvSpPr>
          <p:nvPr>
            <p:ph idx="1"/>
          </p:nvPr>
        </p:nvSpPr>
        <p:spPr/>
        <p:txBody>
          <a:bodyPr/>
          <a:lstStyle/>
          <a:p>
            <a:r>
              <a:rPr lang="en-US" dirty="0"/>
              <a:t>NIST, ”Blockchain Technology Overview”, NISTIR 8202, Oct. 2018</a:t>
            </a:r>
          </a:p>
          <a:p>
            <a:pPr marL="0" indent="0">
              <a:buNone/>
            </a:pPr>
            <a:r>
              <a:rPr lang="en-US" dirty="0"/>
              <a:t>	https://</a:t>
            </a:r>
            <a:r>
              <a:rPr lang="en-US" dirty="0" err="1"/>
              <a:t>doi.org</a:t>
            </a:r>
            <a:r>
              <a:rPr lang="en-US" dirty="0"/>
              <a:t>/10.6028/NIST.IR.8202</a:t>
            </a:r>
          </a:p>
          <a:p>
            <a:r>
              <a:rPr lang="en-US" dirty="0"/>
              <a:t>W. Stallings, “A Blockchain Tutorial”, Cisco </a:t>
            </a:r>
            <a:r>
              <a:rPr lang="en-US" i="1" dirty="0"/>
              <a:t>Internet Protocol Journal, </a:t>
            </a:r>
            <a:r>
              <a:rPr lang="en-US" dirty="0"/>
              <a:t>Nov. 2017.</a:t>
            </a:r>
          </a:p>
          <a:p>
            <a:r>
              <a:rPr lang="en-US" dirty="0"/>
              <a:t>Maurice Herlihy, “Blockchains From a Distributed Computing Perspective,” </a:t>
            </a:r>
            <a:r>
              <a:rPr lang="en-US" i="1" dirty="0"/>
              <a:t>Communications of the ACM</a:t>
            </a:r>
            <a:r>
              <a:rPr lang="en-US" dirty="0"/>
              <a:t> (CACM), Feb. 2019.</a:t>
            </a:r>
          </a:p>
          <a:p>
            <a:r>
              <a:rPr lang="en-US" dirty="0"/>
              <a:t>Bruce </a:t>
            </a:r>
            <a:r>
              <a:rPr lang="en-US" dirty="0" err="1"/>
              <a:t>Schneier</a:t>
            </a:r>
            <a:r>
              <a:rPr lang="en-US" dirty="0"/>
              <a:t>, “There’s no good reason to trust blockchain technology,” Wired, Feb. 6, 2019.</a:t>
            </a:r>
          </a:p>
          <a:p>
            <a:endParaRPr lang="en-US" dirty="0"/>
          </a:p>
        </p:txBody>
      </p:sp>
      <p:sp>
        <p:nvSpPr>
          <p:cNvPr id="4" name="Slide Number Placeholder 3">
            <a:extLst>
              <a:ext uri="{FF2B5EF4-FFF2-40B4-BE49-F238E27FC236}">
                <a16:creationId xmlns:a16="http://schemas.microsoft.com/office/drawing/2014/main" id="{10559143-9C46-3842-A891-B33E2ECDF5B7}"/>
              </a:ext>
            </a:extLst>
          </p:cNvPr>
          <p:cNvSpPr>
            <a:spLocks noGrp="1"/>
          </p:cNvSpPr>
          <p:nvPr>
            <p:ph type="sldNum" sz="quarter" idx="12"/>
          </p:nvPr>
        </p:nvSpPr>
        <p:spPr/>
        <p:txBody>
          <a:bodyPr/>
          <a:lstStyle/>
          <a:p>
            <a:fld id="{6E2D2B3B-882E-40F3-A32F-6DD516915044}" type="slidenum">
              <a:rPr lang="en-US" smtClean="0"/>
              <a:pPr/>
              <a:t>44</a:t>
            </a:fld>
            <a:endParaRPr lang="en-US"/>
          </a:p>
        </p:txBody>
      </p:sp>
    </p:spTree>
    <p:extLst>
      <p:ext uri="{BB962C8B-B14F-4D97-AF65-F5344CB8AC3E}">
        <p14:creationId xmlns:p14="http://schemas.microsoft.com/office/powerpoint/2010/main" val="462189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62DBE4-CA1B-2A4C-B5AF-BB245D5A9A64}"/>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45</a:t>
            </a:fld>
            <a:endParaRPr lang="en"/>
          </a:p>
        </p:txBody>
      </p:sp>
      <p:sp>
        <p:nvSpPr>
          <p:cNvPr id="3" name="Title 2">
            <a:extLst>
              <a:ext uri="{FF2B5EF4-FFF2-40B4-BE49-F238E27FC236}">
                <a16:creationId xmlns:a16="http://schemas.microsoft.com/office/drawing/2014/main" id="{48D39F7F-5D1F-9346-A973-62427F4A089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B8F16BD-8D37-4248-B717-CD9E54438765}"/>
              </a:ext>
            </a:extLst>
          </p:cNvPr>
          <p:cNvPicPr>
            <a:picLocks noChangeAspect="1"/>
          </p:cNvPicPr>
          <p:nvPr/>
        </p:nvPicPr>
        <p:blipFill>
          <a:blip r:embed="rId2"/>
          <a:stretch>
            <a:fillRect/>
          </a:stretch>
        </p:blipFill>
        <p:spPr>
          <a:xfrm>
            <a:off x="1223846" y="1070152"/>
            <a:ext cx="6455627" cy="3629932"/>
          </a:xfrm>
          <a:prstGeom prst="rect">
            <a:avLst/>
          </a:prstGeom>
        </p:spPr>
      </p:pic>
    </p:spTree>
    <p:extLst>
      <p:ext uri="{BB962C8B-B14F-4D97-AF65-F5344CB8AC3E}">
        <p14:creationId xmlns:p14="http://schemas.microsoft.com/office/powerpoint/2010/main" val="2320313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4764EF-65D1-6D41-A148-636C9F4FEE27}"/>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46</a:t>
            </a:fld>
            <a:endParaRPr lang="en"/>
          </a:p>
        </p:txBody>
      </p:sp>
      <p:sp>
        <p:nvSpPr>
          <p:cNvPr id="3" name="Title 2">
            <a:extLst>
              <a:ext uri="{FF2B5EF4-FFF2-40B4-BE49-F238E27FC236}">
                <a16:creationId xmlns:a16="http://schemas.microsoft.com/office/drawing/2014/main" id="{45F73578-D05C-3645-9B2E-EA50F34E874E}"/>
              </a:ext>
            </a:extLst>
          </p:cNvPr>
          <p:cNvSpPr>
            <a:spLocks noGrp="1"/>
          </p:cNvSpPr>
          <p:nvPr>
            <p:ph type="title"/>
          </p:nvPr>
        </p:nvSpPr>
        <p:spPr/>
        <p:txBody>
          <a:bodyPr/>
          <a:lstStyle/>
          <a:p>
            <a:r>
              <a:rPr lang="en-US" dirty="0"/>
              <a:t>DHS model</a:t>
            </a:r>
          </a:p>
        </p:txBody>
      </p:sp>
      <p:pic>
        <p:nvPicPr>
          <p:cNvPr id="4" name="Picture 3">
            <a:extLst>
              <a:ext uri="{FF2B5EF4-FFF2-40B4-BE49-F238E27FC236}">
                <a16:creationId xmlns:a16="http://schemas.microsoft.com/office/drawing/2014/main" id="{F70683DA-8EA2-E54B-B59A-47EB237805CD}"/>
              </a:ext>
            </a:extLst>
          </p:cNvPr>
          <p:cNvPicPr>
            <a:picLocks noChangeAspect="1"/>
          </p:cNvPicPr>
          <p:nvPr/>
        </p:nvPicPr>
        <p:blipFill>
          <a:blip r:embed="rId3"/>
          <a:stretch>
            <a:fillRect/>
          </a:stretch>
        </p:blipFill>
        <p:spPr>
          <a:xfrm>
            <a:off x="2880059" y="1025912"/>
            <a:ext cx="2708940" cy="4117588"/>
          </a:xfrm>
          <a:prstGeom prst="rect">
            <a:avLst/>
          </a:prstGeom>
        </p:spPr>
      </p:pic>
    </p:spTree>
    <p:extLst>
      <p:ext uri="{BB962C8B-B14F-4D97-AF65-F5344CB8AC3E}">
        <p14:creationId xmlns:p14="http://schemas.microsoft.com/office/powerpoint/2010/main" val="32699952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B1C5-0A97-524A-A4D8-4EBA6BAB8B72}"/>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47</a:t>
            </a:fld>
            <a:endParaRPr lang="en"/>
          </a:p>
        </p:txBody>
      </p:sp>
      <p:sp>
        <p:nvSpPr>
          <p:cNvPr id="3" name="Title 2">
            <a:extLst>
              <a:ext uri="{FF2B5EF4-FFF2-40B4-BE49-F238E27FC236}">
                <a16:creationId xmlns:a16="http://schemas.microsoft.com/office/drawing/2014/main" id="{D4326FFE-C047-7740-99B4-A8938D49891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060D023-DB6A-6243-A372-F427E7F96A82}"/>
              </a:ext>
            </a:extLst>
          </p:cNvPr>
          <p:cNvPicPr>
            <a:picLocks noChangeAspect="1"/>
          </p:cNvPicPr>
          <p:nvPr/>
        </p:nvPicPr>
        <p:blipFill>
          <a:blip r:embed="rId2"/>
          <a:stretch>
            <a:fillRect/>
          </a:stretch>
        </p:blipFill>
        <p:spPr>
          <a:xfrm>
            <a:off x="2678977" y="956824"/>
            <a:ext cx="3081744" cy="4186676"/>
          </a:xfrm>
          <a:prstGeom prst="rect">
            <a:avLst/>
          </a:prstGeom>
        </p:spPr>
      </p:pic>
    </p:spTree>
    <p:extLst>
      <p:ext uri="{BB962C8B-B14F-4D97-AF65-F5344CB8AC3E}">
        <p14:creationId xmlns:p14="http://schemas.microsoft.com/office/powerpoint/2010/main" val="4181241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B9754E-C694-EB42-AF7A-148C53077069}"/>
              </a:ext>
            </a:extLst>
          </p:cNvPr>
          <p:cNvSpPr>
            <a:spLocks noGrp="1"/>
          </p:cNvSpPr>
          <p:nvPr>
            <p:ph type="sldNum" sz="quarter" idx="12"/>
          </p:nvPr>
        </p:nvSpPr>
        <p:spPr/>
        <p:txBody>
          <a:bodyPr/>
          <a:lstStyle/>
          <a:p>
            <a:fld id="{6E2D2B3B-882E-40F3-A32F-6DD516915044}" type="slidenum">
              <a:rPr lang="en-US" smtClean="0"/>
              <a:pPr/>
              <a:t>48</a:t>
            </a:fld>
            <a:endParaRPr lang="en-US"/>
          </a:p>
        </p:txBody>
      </p:sp>
      <p:sp>
        <p:nvSpPr>
          <p:cNvPr id="2" name="Title 1">
            <a:extLst>
              <a:ext uri="{FF2B5EF4-FFF2-40B4-BE49-F238E27FC236}">
                <a16:creationId xmlns:a16="http://schemas.microsoft.com/office/drawing/2014/main" id="{04C8C64D-2A44-9045-BED7-89E3F156F84C}"/>
              </a:ext>
            </a:extLst>
          </p:cNvPr>
          <p:cNvSpPr>
            <a:spLocks noGrp="1"/>
          </p:cNvSpPr>
          <p:nvPr>
            <p:ph type="title"/>
          </p:nvPr>
        </p:nvSpPr>
        <p:spPr/>
        <p:txBody>
          <a:bodyPr/>
          <a:lstStyle/>
          <a:p>
            <a:r>
              <a:rPr lang="en-US" dirty="0"/>
              <a:t>Predecessor: peer-to-peer systems</a:t>
            </a:r>
          </a:p>
        </p:txBody>
      </p:sp>
      <p:pic>
        <p:nvPicPr>
          <p:cNvPr id="6" name="Picture 5">
            <a:extLst>
              <a:ext uri="{FF2B5EF4-FFF2-40B4-BE49-F238E27FC236}">
                <a16:creationId xmlns:a16="http://schemas.microsoft.com/office/drawing/2014/main" id="{A221186F-DB30-E74E-AE4E-3E0A181796B8}"/>
              </a:ext>
            </a:extLst>
          </p:cNvPr>
          <p:cNvPicPr>
            <a:picLocks noChangeAspect="1"/>
          </p:cNvPicPr>
          <p:nvPr/>
        </p:nvPicPr>
        <p:blipFill>
          <a:blip r:embed="rId3"/>
          <a:stretch>
            <a:fillRect/>
          </a:stretch>
        </p:blipFill>
        <p:spPr>
          <a:xfrm>
            <a:off x="4190865" y="561132"/>
            <a:ext cx="4534170" cy="4534170"/>
          </a:xfrm>
          <a:prstGeom prst="rect">
            <a:avLst/>
          </a:prstGeom>
        </p:spPr>
      </p:pic>
      <p:sp>
        <p:nvSpPr>
          <p:cNvPr id="7" name="TextBox 6">
            <a:extLst>
              <a:ext uri="{FF2B5EF4-FFF2-40B4-BE49-F238E27FC236}">
                <a16:creationId xmlns:a16="http://schemas.microsoft.com/office/drawing/2014/main" id="{1A8B3F75-F1AD-A849-8689-3F3E017D5479}"/>
              </a:ext>
            </a:extLst>
          </p:cNvPr>
          <p:cNvSpPr txBox="1"/>
          <p:nvPr/>
        </p:nvSpPr>
        <p:spPr>
          <a:xfrm>
            <a:off x="301557" y="1303506"/>
            <a:ext cx="2938625" cy="954107"/>
          </a:xfrm>
          <a:prstGeom prst="rect">
            <a:avLst/>
          </a:prstGeom>
          <a:noFill/>
        </p:spPr>
        <p:txBody>
          <a:bodyPr wrap="none" rtlCol="0">
            <a:spAutoFit/>
          </a:bodyPr>
          <a:lstStyle/>
          <a:p>
            <a:r>
              <a:rPr lang="en-US" dirty="0"/>
              <a:t>key – value mapping</a:t>
            </a:r>
          </a:p>
          <a:p>
            <a:r>
              <a:rPr lang="en-US" dirty="0"/>
              <a:t>(“</a:t>
            </a:r>
            <a:r>
              <a:rPr lang="en-US" dirty="0" err="1"/>
              <a:t>noSQL</a:t>
            </a:r>
            <a:r>
              <a:rPr lang="en-US" dirty="0"/>
              <a:t>”)</a:t>
            </a:r>
          </a:p>
          <a:p>
            <a:r>
              <a:rPr lang="en-US" dirty="0"/>
              <a:t>distributed storage</a:t>
            </a:r>
          </a:p>
          <a:p>
            <a:r>
              <a:rPr lang="en-US" dirty="0"/>
              <a:t>but: no inherent protection against </a:t>
            </a:r>
          </a:p>
        </p:txBody>
      </p:sp>
    </p:spTree>
    <p:extLst>
      <p:ext uri="{BB962C8B-B14F-4D97-AF65-F5344CB8AC3E}">
        <p14:creationId xmlns:p14="http://schemas.microsoft.com/office/powerpoint/2010/main" val="3589809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CAB812-3688-374A-B7E3-91E80A9A5334}"/>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49</a:t>
            </a:fld>
            <a:endParaRPr lang="en"/>
          </a:p>
        </p:txBody>
      </p:sp>
      <p:sp>
        <p:nvSpPr>
          <p:cNvPr id="3" name="Title 2">
            <a:extLst>
              <a:ext uri="{FF2B5EF4-FFF2-40B4-BE49-F238E27FC236}">
                <a16:creationId xmlns:a16="http://schemas.microsoft.com/office/drawing/2014/main" id="{B1C166BE-E79F-4B4F-9F47-2DDAAD89DE94}"/>
              </a:ext>
            </a:extLst>
          </p:cNvPr>
          <p:cNvSpPr>
            <a:spLocks noGrp="1"/>
          </p:cNvSpPr>
          <p:nvPr>
            <p:ph type="title"/>
          </p:nvPr>
        </p:nvSpPr>
        <p:spPr/>
        <p:txBody>
          <a:bodyPr/>
          <a:lstStyle/>
          <a:p>
            <a:r>
              <a:rPr lang="en-US" dirty="0"/>
              <a:t>Bruce </a:t>
            </a:r>
            <a:r>
              <a:rPr lang="en-US" dirty="0" err="1"/>
              <a:t>Schneier</a:t>
            </a:r>
            <a:r>
              <a:rPr lang="en-US" dirty="0"/>
              <a:t> on private blockchains</a:t>
            </a:r>
          </a:p>
        </p:txBody>
      </p:sp>
      <p:sp>
        <p:nvSpPr>
          <p:cNvPr id="6" name="TextBox 5">
            <a:extLst>
              <a:ext uri="{FF2B5EF4-FFF2-40B4-BE49-F238E27FC236}">
                <a16:creationId xmlns:a16="http://schemas.microsoft.com/office/drawing/2014/main" id="{BE6F306D-94C1-E14B-B45D-614DFA7327B3}"/>
              </a:ext>
            </a:extLst>
          </p:cNvPr>
          <p:cNvSpPr txBox="1"/>
          <p:nvPr/>
        </p:nvSpPr>
        <p:spPr>
          <a:xfrm>
            <a:off x="1184149" y="1289388"/>
            <a:ext cx="6775704" cy="34778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000" dirty="0">
                <a:solidFill>
                  <a:schemeClr val="accent1">
                    <a:lumMod val="50000"/>
                  </a:schemeClr>
                </a:solidFill>
              </a:rPr>
              <a:t>Private blockchains are completely uninteresting. (By this, I mean systems that use the blockchain data structure but don’t have the above three elements.) In general, they have some external limitation on who can interact with the blockchain and its features. These are not anything new; they’re distributed append-only data structures with a list of individuals authorized to add to it. Consensus protocols have been studied in distributed systems for more than 60 years. Append-only data structures have been similarly well covered. They’re blockchains in name only, and—as far as I can tell—the only reason to operate one is to ride on the blockchain hype.</a:t>
            </a:r>
          </a:p>
        </p:txBody>
      </p:sp>
      <p:sp>
        <p:nvSpPr>
          <p:cNvPr id="7" name="TextBox 6">
            <a:extLst>
              <a:ext uri="{FF2B5EF4-FFF2-40B4-BE49-F238E27FC236}">
                <a16:creationId xmlns:a16="http://schemas.microsoft.com/office/drawing/2014/main" id="{E6AE38D8-9DA7-2D4B-B6E9-7B4B64438937}"/>
              </a:ext>
            </a:extLst>
          </p:cNvPr>
          <p:cNvSpPr txBox="1"/>
          <p:nvPr/>
        </p:nvSpPr>
        <p:spPr>
          <a:xfrm>
            <a:off x="283464" y="4767263"/>
            <a:ext cx="944489" cy="261610"/>
          </a:xfrm>
          <a:prstGeom prst="rect">
            <a:avLst/>
          </a:prstGeom>
          <a:noFill/>
        </p:spPr>
        <p:txBody>
          <a:bodyPr wrap="none" rtlCol="0">
            <a:spAutoFit/>
          </a:bodyPr>
          <a:lstStyle/>
          <a:p>
            <a:r>
              <a:rPr lang="en-US" sz="1050" i="1" dirty="0"/>
              <a:t>Wired</a:t>
            </a:r>
            <a:r>
              <a:rPr lang="en-US" sz="1050" dirty="0"/>
              <a:t>, 2019</a:t>
            </a:r>
          </a:p>
        </p:txBody>
      </p:sp>
    </p:spTree>
    <p:extLst>
      <p:ext uri="{BB962C8B-B14F-4D97-AF65-F5344CB8AC3E}">
        <p14:creationId xmlns:p14="http://schemas.microsoft.com/office/powerpoint/2010/main" val="198192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257AF-4B52-0949-A297-345BCF521CA6}"/>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5</a:t>
            </a:fld>
            <a:endParaRPr lang="en"/>
          </a:p>
        </p:txBody>
      </p:sp>
      <p:sp>
        <p:nvSpPr>
          <p:cNvPr id="3" name="Title 2">
            <a:extLst>
              <a:ext uri="{FF2B5EF4-FFF2-40B4-BE49-F238E27FC236}">
                <a16:creationId xmlns:a16="http://schemas.microsoft.com/office/drawing/2014/main" id="{65B6A9A5-9A2C-E648-996E-851B4A6AA1F1}"/>
              </a:ext>
            </a:extLst>
          </p:cNvPr>
          <p:cNvSpPr>
            <a:spLocks noGrp="1"/>
          </p:cNvSpPr>
          <p:nvPr>
            <p:ph type="title"/>
          </p:nvPr>
        </p:nvSpPr>
        <p:spPr/>
        <p:txBody>
          <a:bodyPr/>
          <a:lstStyle/>
          <a:p>
            <a:r>
              <a:rPr lang="en-US" dirty="0"/>
              <a:t>Bitcoin is the new gold – is it?</a:t>
            </a:r>
          </a:p>
        </p:txBody>
      </p:sp>
      <p:pic>
        <p:nvPicPr>
          <p:cNvPr id="5" name="Picture 4">
            <a:extLst>
              <a:ext uri="{FF2B5EF4-FFF2-40B4-BE49-F238E27FC236}">
                <a16:creationId xmlns:a16="http://schemas.microsoft.com/office/drawing/2014/main" id="{DA932445-F87D-0044-923D-93E51EBA4FB9}"/>
              </a:ext>
            </a:extLst>
          </p:cNvPr>
          <p:cNvPicPr>
            <a:picLocks noChangeAspect="1"/>
          </p:cNvPicPr>
          <p:nvPr/>
        </p:nvPicPr>
        <p:blipFill>
          <a:blip r:embed="rId2"/>
          <a:stretch>
            <a:fillRect/>
          </a:stretch>
        </p:blipFill>
        <p:spPr>
          <a:xfrm>
            <a:off x="841443" y="1073378"/>
            <a:ext cx="7461115" cy="3693885"/>
          </a:xfrm>
          <a:prstGeom prst="rect">
            <a:avLst/>
          </a:prstGeom>
        </p:spPr>
      </p:pic>
    </p:spTree>
    <p:extLst>
      <p:ext uri="{BB962C8B-B14F-4D97-AF65-F5344CB8AC3E}">
        <p14:creationId xmlns:p14="http://schemas.microsoft.com/office/powerpoint/2010/main" val="3036724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A164-9D86-6242-A827-2BD4B2A35B72}"/>
              </a:ext>
            </a:extLst>
          </p:cNvPr>
          <p:cNvSpPr>
            <a:spLocks noGrp="1"/>
          </p:cNvSpPr>
          <p:nvPr>
            <p:ph type="title"/>
          </p:nvPr>
        </p:nvSpPr>
        <p:spPr/>
        <p:txBody>
          <a:bodyPr/>
          <a:lstStyle/>
          <a:p>
            <a:r>
              <a:rPr lang="en-US" dirty="0"/>
              <a:t>Trust models</a:t>
            </a:r>
          </a:p>
        </p:txBody>
      </p:sp>
      <p:sp>
        <p:nvSpPr>
          <p:cNvPr id="3" name="Content Placeholder 2">
            <a:extLst>
              <a:ext uri="{FF2B5EF4-FFF2-40B4-BE49-F238E27FC236}">
                <a16:creationId xmlns:a16="http://schemas.microsoft.com/office/drawing/2014/main" id="{B809E1E4-D5D1-FD4F-B498-349CA9D60281}"/>
              </a:ext>
            </a:extLst>
          </p:cNvPr>
          <p:cNvSpPr>
            <a:spLocks noGrp="1"/>
          </p:cNvSpPr>
          <p:nvPr>
            <p:ph idx="1"/>
          </p:nvPr>
        </p:nvSpPr>
        <p:spPr/>
        <p:txBody>
          <a:bodyPr>
            <a:normAutofit lnSpcReduction="10000"/>
          </a:bodyPr>
          <a:lstStyle/>
          <a:p>
            <a:r>
              <a:rPr lang="en-US" i="1" dirty="0"/>
              <a:t>Liars and Outliers</a:t>
            </a:r>
            <a:r>
              <a:rPr lang="en-US" dirty="0"/>
              <a:t> (</a:t>
            </a:r>
            <a:r>
              <a:rPr lang="en-US" dirty="0" err="1"/>
              <a:t>Schneier</a:t>
            </a:r>
            <a:r>
              <a:rPr lang="en-US" dirty="0"/>
              <a:t>, 2012):</a:t>
            </a:r>
          </a:p>
          <a:p>
            <a:pPr lvl="1"/>
            <a:r>
              <a:rPr lang="en-US" dirty="0"/>
              <a:t>morals</a:t>
            </a:r>
          </a:p>
          <a:p>
            <a:pPr lvl="1"/>
            <a:r>
              <a:rPr lang="en-US" dirty="0"/>
              <a:t>reputation</a:t>
            </a:r>
          </a:p>
          <a:p>
            <a:pPr lvl="1"/>
            <a:r>
              <a:rPr lang="en-US" dirty="0"/>
              <a:t>institutions </a:t>
            </a:r>
            <a:r>
              <a:rPr lang="en-US" dirty="0">
                <a:sym typeface="Wingdings" pitchFamily="2" charset="2"/>
              </a:rPr>
              <a:t> ”laws formalize reputation” + sanctions + incentives (credit score)</a:t>
            </a:r>
          </a:p>
          <a:p>
            <a:pPr lvl="1"/>
            <a:r>
              <a:rPr lang="en-US" dirty="0">
                <a:sym typeface="Wingdings" pitchFamily="2" charset="2"/>
              </a:rPr>
              <a:t>security systems (locks, fences, alarm systems, audit systems, …)</a:t>
            </a:r>
          </a:p>
          <a:p>
            <a:r>
              <a:rPr lang="en-US" i="1" dirty="0">
                <a:sym typeface="Wingdings" pitchFamily="2" charset="2"/>
              </a:rPr>
              <a:t>Blockchain and the New Architecture of Trust</a:t>
            </a:r>
            <a:r>
              <a:rPr lang="en-US" dirty="0">
                <a:sym typeface="Wingdings" pitchFamily="2" charset="2"/>
              </a:rPr>
              <a:t> (Werbach, 2018):</a:t>
            </a:r>
          </a:p>
          <a:p>
            <a:pPr lvl="1"/>
            <a:r>
              <a:rPr lang="en-US" dirty="0">
                <a:sym typeface="Wingdings" pitchFamily="2" charset="2"/>
              </a:rPr>
              <a:t>peer-to-peer trust</a:t>
            </a:r>
          </a:p>
          <a:p>
            <a:pPr lvl="1"/>
            <a:r>
              <a:rPr lang="en-US" dirty="0">
                <a:sym typeface="Wingdings" pitchFamily="2" charset="2"/>
              </a:rPr>
              <a:t>leviathan trust (institutional)</a:t>
            </a:r>
          </a:p>
          <a:p>
            <a:pPr lvl="2"/>
            <a:r>
              <a:rPr lang="en-US" dirty="0">
                <a:sym typeface="Wingdings" pitchFamily="2" charset="2"/>
              </a:rPr>
              <a:t>contracts</a:t>
            </a:r>
          </a:p>
          <a:p>
            <a:pPr lvl="1"/>
            <a:r>
              <a:rPr lang="en-US" dirty="0">
                <a:sym typeface="Wingdings" pitchFamily="2" charset="2"/>
              </a:rPr>
              <a:t>intermediary trust</a:t>
            </a:r>
          </a:p>
          <a:p>
            <a:pPr lvl="2"/>
            <a:r>
              <a:rPr lang="en-US" dirty="0">
                <a:sym typeface="Wingdings" pitchFamily="2" charset="2"/>
              </a:rPr>
              <a:t>credit cards, escrow, …</a:t>
            </a:r>
          </a:p>
          <a:p>
            <a:pPr lvl="1"/>
            <a:r>
              <a:rPr lang="en-US" dirty="0">
                <a:sym typeface="Wingdings" pitchFamily="2" charset="2"/>
              </a:rPr>
              <a:t>distributed trust</a:t>
            </a:r>
          </a:p>
          <a:p>
            <a:pPr lvl="2"/>
            <a:r>
              <a:rPr lang="en-US" dirty="0">
                <a:sym typeface="Wingdings" pitchFamily="2" charset="2"/>
              </a:rPr>
              <a:t>blockchain (maybe also online review systems)</a:t>
            </a:r>
          </a:p>
          <a:p>
            <a:pPr lvl="1"/>
            <a:endParaRPr lang="en-US" dirty="0"/>
          </a:p>
        </p:txBody>
      </p:sp>
      <p:sp>
        <p:nvSpPr>
          <p:cNvPr id="4" name="Slide Number Placeholder 3">
            <a:extLst>
              <a:ext uri="{FF2B5EF4-FFF2-40B4-BE49-F238E27FC236}">
                <a16:creationId xmlns:a16="http://schemas.microsoft.com/office/drawing/2014/main" id="{2AC1ED39-1998-AE40-A028-BE79A3A12E8B}"/>
              </a:ext>
            </a:extLst>
          </p:cNvPr>
          <p:cNvSpPr>
            <a:spLocks noGrp="1"/>
          </p:cNvSpPr>
          <p:nvPr>
            <p:ph type="sldNum" sz="quarter" idx="12"/>
          </p:nvPr>
        </p:nvSpPr>
        <p:spPr/>
        <p:txBody>
          <a:bodyPr/>
          <a:lstStyle/>
          <a:p>
            <a:fld id="{6E2D2B3B-882E-40F3-A32F-6DD516915044}" type="slidenum">
              <a:rPr lang="en-US" smtClean="0"/>
              <a:pPr/>
              <a:t>50</a:t>
            </a:fld>
            <a:endParaRPr lang="en-US"/>
          </a:p>
        </p:txBody>
      </p:sp>
    </p:spTree>
    <p:extLst>
      <p:ext uri="{BB962C8B-B14F-4D97-AF65-F5344CB8AC3E}">
        <p14:creationId xmlns:p14="http://schemas.microsoft.com/office/powerpoint/2010/main" val="2521765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D8C2-987F-EF43-999C-F15CDF1CD6C5}"/>
              </a:ext>
            </a:extLst>
          </p:cNvPr>
          <p:cNvSpPr>
            <a:spLocks noGrp="1"/>
          </p:cNvSpPr>
          <p:nvPr>
            <p:ph type="title"/>
          </p:nvPr>
        </p:nvSpPr>
        <p:spPr/>
        <p:txBody>
          <a:bodyPr/>
          <a:lstStyle/>
          <a:p>
            <a:r>
              <a:rPr lang="en-US" dirty="0"/>
              <a:t>Practical CS: The power of a few service abstractions</a:t>
            </a:r>
          </a:p>
        </p:txBody>
      </p:sp>
      <p:sp>
        <p:nvSpPr>
          <p:cNvPr id="3" name="Content Placeholder 2">
            <a:extLst>
              <a:ext uri="{FF2B5EF4-FFF2-40B4-BE49-F238E27FC236}">
                <a16:creationId xmlns:a16="http://schemas.microsoft.com/office/drawing/2014/main" id="{307F97AC-4DBA-A746-8AF9-3AABB3B655CB}"/>
              </a:ext>
            </a:extLst>
          </p:cNvPr>
          <p:cNvSpPr>
            <a:spLocks noGrp="1"/>
          </p:cNvSpPr>
          <p:nvPr>
            <p:ph idx="1"/>
          </p:nvPr>
        </p:nvSpPr>
        <p:spPr/>
        <p:txBody>
          <a:bodyPr>
            <a:normAutofit lnSpcReduction="10000"/>
          </a:bodyPr>
          <a:lstStyle/>
          <a:p>
            <a:r>
              <a:rPr lang="en-US" dirty="0"/>
              <a:t>Key-value store </a:t>
            </a:r>
            <a:r>
              <a:rPr lang="en-US" dirty="0">
                <a:sym typeface="Wingdings" pitchFamily="2" charset="2"/>
              </a:rPr>
              <a:t> </a:t>
            </a:r>
            <a:r>
              <a:rPr lang="en-US" dirty="0" err="1">
                <a:sym typeface="Wingdings" pitchFamily="2" charset="2"/>
              </a:rPr>
              <a:t>noSQL</a:t>
            </a:r>
            <a:r>
              <a:rPr lang="en-US" dirty="0">
                <a:sym typeface="Wingdings" pitchFamily="2" charset="2"/>
              </a:rPr>
              <a:t>, file system, AWS S3</a:t>
            </a:r>
            <a:endParaRPr lang="en-US" dirty="0"/>
          </a:p>
          <a:p>
            <a:r>
              <a:rPr lang="en-US" dirty="0"/>
              <a:t>Database </a:t>
            </a:r>
            <a:r>
              <a:rPr lang="en-US" dirty="0">
                <a:sym typeface="Wingdings" pitchFamily="2" charset="2"/>
              </a:rPr>
              <a:t> linked tables with predicates</a:t>
            </a:r>
            <a:endParaRPr lang="en-US" dirty="0"/>
          </a:p>
          <a:p>
            <a:r>
              <a:rPr lang="en-US" dirty="0"/>
              <a:t>Process </a:t>
            </a:r>
            <a:r>
              <a:rPr lang="en-US" dirty="0">
                <a:sym typeface="Wingdings" pitchFamily="2" charset="2"/>
              </a:rPr>
              <a:t> protection domain  containers (Docker, Kubernetes)</a:t>
            </a:r>
            <a:endParaRPr lang="en-US" dirty="0"/>
          </a:p>
          <a:p>
            <a:r>
              <a:rPr lang="en-US" dirty="0"/>
              <a:t>Virtual machine</a:t>
            </a:r>
          </a:p>
          <a:p>
            <a:r>
              <a:rPr lang="en-US" dirty="0"/>
              <a:t>Queue </a:t>
            </a:r>
            <a:r>
              <a:rPr lang="en-US" dirty="0">
                <a:sym typeface="Wingdings" pitchFamily="2" charset="2"/>
              </a:rPr>
              <a:t> AWS SQS, work queues</a:t>
            </a:r>
            <a:endParaRPr lang="en-US" dirty="0"/>
          </a:p>
          <a:p>
            <a:r>
              <a:rPr lang="en-US" dirty="0"/>
              <a:t>Messaging </a:t>
            </a:r>
            <a:r>
              <a:rPr lang="en-US" dirty="0">
                <a:sym typeface="Wingdings" pitchFamily="2" charset="2"/>
              </a:rPr>
              <a:t> email, SMS, EDI</a:t>
            </a:r>
            <a:endParaRPr lang="en-US" dirty="0"/>
          </a:p>
          <a:p>
            <a:r>
              <a:rPr lang="en-US" dirty="0"/>
              <a:t>Query-Response (API) </a:t>
            </a:r>
            <a:r>
              <a:rPr lang="en-US" dirty="0">
                <a:sym typeface="Wingdings" pitchFamily="2" charset="2"/>
              </a:rPr>
              <a:t> HTTP</a:t>
            </a:r>
            <a:endParaRPr lang="en-US" dirty="0"/>
          </a:p>
          <a:p>
            <a:r>
              <a:rPr lang="en-US" dirty="0"/>
              <a:t>Serialization: data structures </a:t>
            </a:r>
            <a:r>
              <a:rPr lang="en-US" dirty="0">
                <a:sym typeface="Wingdings" pitchFamily="2" charset="2"/>
              </a:rPr>
              <a:t> portable objects (ASN.1, XML, JSON, …)</a:t>
            </a:r>
            <a:endParaRPr lang="en-US" dirty="0"/>
          </a:p>
          <a:p>
            <a:r>
              <a:rPr lang="en-US" dirty="0"/>
              <a:t>Pattern matching</a:t>
            </a:r>
          </a:p>
          <a:p>
            <a:r>
              <a:rPr lang="en-US" dirty="0"/>
              <a:t>Public key systems</a:t>
            </a:r>
          </a:p>
        </p:txBody>
      </p:sp>
      <p:sp>
        <p:nvSpPr>
          <p:cNvPr id="4" name="Slide Number Placeholder 3">
            <a:extLst>
              <a:ext uri="{FF2B5EF4-FFF2-40B4-BE49-F238E27FC236}">
                <a16:creationId xmlns:a16="http://schemas.microsoft.com/office/drawing/2014/main" id="{8898349E-0F50-414A-B326-6DCB2BCF0EEE}"/>
              </a:ext>
            </a:extLst>
          </p:cNvPr>
          <p:cNvSpPr>
            <a:spLocks noGrp="1"/>
          </p:cNvSpPr>
          <p:nvPr>
            <p:ph type="sldNum" sz="quarter" idx="12"/>
          </p:nvPr>
        </p:nvSpPr>
        <p:spPr/>
        <p:txBody>
          <a:bodyPr/>
          <a:lstStyle/>
          <a:p>
            <a:fld id="{6E2D2B3B-882E-40F3-A32F-6DD516915044}" type="slidenum">
              <a:rPr lang="en-US" smtClean="0"/>
              <a:pPr/>
              <a:t>51</a:t>
            </a:fld>
            <a:endParaRPr lang="en-US"/>
          </a:p>
        </p:txBody>
      </p:sp>
    </p:spTree>
    <p:extLst>
      <p:ext uri="{BB962C8B-B14F-4D97-AF65-F5344CB8AC3E}">
        <p14:creationId xmlns:p14="http://schemas.microsoft.com/office/powerpoint/2010/main" val="83761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EBC68A-3437-1D45-A0CF-69AFA9F025D4}"/>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6</a:t>
            </a:fld>
            <a:endParaRPr lang="en"/>
          </a:p>
        </p:txBody>
      </p:sp>
      <p:sp>
        <p:nvSpPr>
          <p:cNvPr id="3" name="Title 2">
            <a:extLst>
              <a:ext uri="{FF2B5EF4-FFF2-40B4-BE49-F238E27FC236}">
                <a16:creationId xmlns:a16="http://schemas.microsoft.com/office/drawing/2014/main" id="{5997D7DF-0416-D24D-9580-FE3C8547B5CB}"/>
              </a:ext>
            </a:extLst>
          </p:cNvPr>
          <p:cNvSpPr>
            <a:spLocks noGrp="1"/>
          </p:cNvSpPr>
          <p:nvPr>
            <p:ph type="title"/>
          </p:nvPr>
        </p:nvSpPr>
        <p:spPr/>
        <p:txBody>
          <a:bodyPr/>
          <a:lstStyle/>
          <a:p>
            <a:r>
              <a:rPr lang="en-US" dirty="0"/>
              <a:t>High on blockchain</a:t>
            </a:r>
          </a:p>
        </p:txBody>
      </p:sp>
      <p:pic>
        <p:nvPicPr>
          <p:cNvPr id="5" name="Picture 4">
            <a:extLst>
              <a:ext uri="{FF2B5EF4-FFF2-40B4-BE49-F238E27FC236}">
                <a16:creationId xmlns:a16="http://schemas.microsoft.com/office/drawing/2014/main" id="{C2A385FC-1BCD-3642-9E2C-92ADDA77A1DC}"/>
              </a:ext>
            </a:extLst>
          </p:cNvPr>
          <p:cNvPicPr>
            <a:picLocks noChangeAspect="1"/>
          </p:cNvPicPr>
          <p:nvPr/>
        </p:nvPicPr>
        <p:blipFill>
          <a:blip r:embed="rId2"/>
          <a:stretch>
            <a:fillRect/>
          </a:stretch>
        </p:blipFill>
        <p:spPr>
          <a:xfrm>
            <a:off x="584708" y="1492399"/>
            <a:ext cx="7462012" cy="3274864"/>
          </a:xfrm>
          <a:prstGeom prst="rect">
            <a:avLst/>
          </a:prstGeom>
        </p:spPr>
      </p:pic>
    </p:spTree>
    <p:extLst>
      <p:ext uri="{BB962C8B-B14F-4D97-AF65-F5344CB8AC3E}">
        <p14:creationId xmlns:p14="http://schemas.microsoft.com/office/powerpoint/2010/main" val="3525126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BE7F54-E081-074F-99FA-867310CCA558}"/>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7</a:t>
            </a:fld>
            <a:endParaRPr lang="en"/>
          </a:p>
        </p:txBody>
      </p:sp>
      <p:sp>
        <p:nvSpPr>
          <p:cNvPr id="3" name="Title 2">
            <a:extLst>
              <a:ext uri="{FF2B5EF4-FFF2-40B4-BE49-F238E27FC236}">
                <a16:creationId xmlns:a16="http://schemas.microsoft.com/office/drawing/2014/main" id="{4CA5F54C-6CCF-A841-9D1C-711C664257BB}"/>
              </a:ext>
            </a:extLst>
          </p:cNvPr>
          <p:cNvSpPr>
            <a:spLocks noGrp="1"/>
          </p:cNvSpPr>
          <p:nvPr>
            <p:ph type="title"/>
          </p:nvPr>
        </p:nvSpPr>
        <p:spPr/>
        <p:txBody>
          <a:bodyPr/>
          <a:lstStyle/>
          <a:p>
            <a:r>
              <a:rPr lang="en-US" dirty="0"/>
              <a:t>Recording </a:t>
            </a:r>
            <a:r>
              <a:rPr lang="en-US"/>
              <a:t>research precedence</a:t>
            </a:r>
          </a:p>
        </p:txBody>
      </p:sp>
      <p:pic>
        <p:nvPicPr>
          <p:cNvPr id="5" name="Picture 4">
            <a:extLst>
              <a:ext uri="{FF2B5EF4-FFF2-40B4-BE49-F238E27FC236}">
                <a16:creationId xmlns:a16="http://schemas.microsoft.com/office/drawing/2014/main" id="{1088E09C-1C77-D747-99D3-090E3B9D60EE}"/>
              </a:ext>
            </a:extLst>
          </p:cNvPr>
          <p:cNvPicPr>
            <a:picLocks noChangeAspect="1"/>
          </p:cNvPicPr>
          <p:nvPr/>
        </p:nvPicPr>
        <p:blipFill>
          <a:blip r:embed="rId2"/>
          <a:stretch>
            <a:fillRect/>
          </a:stretch>
        </p:blipFill>
        <p:spPr>
          <a:xfrm>
            <a:off x="379142" y="908057"/>
            <a:ext cx="7835590" cy="1918920"/>
          </a:xfrm>
          <a:prstGeom prst="rect">
            <a:avLst/>
          </a:prstGeom>
        </p:spPr>
      </p:pic>
    </p:spTree>
    <p:extLst>
      <p:ext uri="{BB962C8B-B14F-4D97-AF65-F5344CB8AC3E}">
        <p14:creationId xmlns:p14="http://schemas.microsoft.com/office/powerpoint/2010/main" val="4285977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812968-745D-FF47-B3C5-B49E48138D29}"/>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8</a:t>
            </a:fld>
            <a:endParaRPr lang="en"/>
          </a:p>
        </p:txBody>
      </p:sp>
      <p:sp>
        <p:nvSpPr>
          <p:cNvPr id="3" name="Title 2">
            <a:extLst>
              <a:ext uri="{FF2B5EF4-FFF2-40B4-BE49-F238E27FC236}">
                <a16:creationId xmlns:a16="http://schemas.microsoft.com/office/drawing/2014/main" id="{9769C708-09AC-6443-A701-9A855AB0B098}"/>
              </a:ext>
            </a:extLst>
          </p:cNvPr>
          <p:cNvSpPr>
            <a:spLocks noGrp="1"/>
          </p:cNvSpPr>
          <p:nvPr>
            <p:ph type="title"/>
          </p:nvPr>
        </p:nvSpPr>
        <p:spPr/>
        <p:txBody>
          <a:bodyPr/>
          <a:lstStyle/>
          <a:p>
            <a:r>
              <a:rPr lang="en-US" dirty="0"/>
              <a:t>Telecom</a:t>
            </a:r>
          </a:p>
        </p:txBody>
      </p:sp>
      <p:pic>
        <p:nvPicPr>
          <p:cNvPr id="5" name="Picture 4">
            <a:extLst>
              <a:ext uri="{FF2B5EF4-FFF2-40B4-BE49-F238E27FC236}">
                <a16:creationId xmlns:a16="http://schemas.microsoft.com/office/drawing/2014/main" id="{65545C38-F9C6-1543-9236-8133D6069D2E}"/>
              </a:ext>
            </a:extLst>
          </p:cNvPr>
          <p:cNvPicPr>
            <a:picLocks noChangeAspect="1"/>
          </p:cNvPicPr>
          <p:nvPr/>
        </p:nvPicPr>
        <p:blipFill>
          <a:blip r:embed="rId2"/>
          <a:stretch>
            <a:fillRect/>
          </a:stretch>
        </p:blipFill>
        <p:spPr>
          <a:xfrm>
            <a:off x="822349" y="924834"/>
            <a:ext cx="6150880" cy="4218666"/>
          </a:xfrm>
          <a:prstGeom prst="rect">
            <a:avLst/>
          </a:prstGeom>
        </p:spPr>
      </p:pic>
    </p:spTree>
    <p:extLst>
      <p:ext uri="{BB962C8B-B14F-4D97-AF65-F5344CB8AC3E}">
        <p14:creationId xmlns:p14="http://schemas.microsoft.com/office/powerpoint/2010/main" val="218105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D294FF-09C2-074E-AD4D-C4A9DD589B19}"/>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9</a:t>
            </a:fld>
            <a:endParaRPr lang="en"/>
          </a:p>
        </p:txBody>
      </p:sp>
      <p:sp>
        <p:nvSpPr>
          <p:cNvPr id="3" name="Title 2">
            <a:extLst>
              <a:ext uri="{FF2B5EF4-FFF2-40B4-BE49-F238E27FC236}">
                <a16:creationId xmlns:a16="http://schemas.microsoft.com/office/drawing/2014/main" id="{91C82BDD-6F4F-BE44-A42E-D940AC2C16C9}"/>
              </a:ext>
            </a:extLst>
          </p:cNvPr>
          <p:cNvSpPr>
            <a:spLocks noGrp="1"/>
          </p:cNvSpPr>
          <p:nvPr>
            <p:ph type="title"/>
          </p:nvPr>
        </p:nvSpPr>
        <p:spPr/>
        <p:txBody>
          <a:bodyPr/>
          <a:lstStyle/>
          <a:p>
            <a:r>
              <a:rPr lang="en-US" dirty="0"/>
              <a:t>An early analog blockchain</a:t>
            </a:r>
          </a:p>
        </p:txBody>
      </p:sp>
      <p:pic>
        <p:nvPicPr>
          <p:cNvPr id="4" name="Picture 3">
            <a:extLst>
              <a:ext uri="{FF2B5EF4-FFF2-40B4-BE49-F238E27FC236}">
                <a16:creationId xmlns:a16="http://schemas.microsoft.com/office/drawing/2014/main" id="{302C4C4E-4E2A-EC4C-9811-1968EFACFB69}"/>
              </a:ext>
            </a:extLst>
          </p:cNvPr>
          <p:cNvPicPr>
            <a:picLocks noChangeAspect="1"/>
          </p:cNvPicPr>
          <p:nvPr/>
        </p:nvPicPr>
        <p:blipFill>
          <a:blip r:embed="rId3"/>
          <a:stretch>
            <a:fillRect/>
          </a:stretch>
        </p:blipFill>
        <p:spPr>
          <a:xfrm>
            <a:off x="1376591" y="886691"/>
            <a:ext cx="5946043" cy="4251421"/>
          </a:xfrm>
          <a:prstGeom prst="rect">
            <a:avLst/>
          </a:prstGeom>
        </p:spPr>
      </p:pic>
      <p:sp>
        <p:nvSpPr>
          <p:cNvPr id="5" name="TextBox 4">
            <a:extLst>
              <a:ext uri="{FF2B5EF4-FFF2-40B4-BE49-F238E27FC236}">
                <a16:creationId xmlns:a16="http://schemas.microsoft.com/office/drawing/2014/main" id="{2745E7FD-BEA4-FE41-85FB-9DB2E221EDA9}"/>
              </a:ext>
            </a:extLst>
          </p:cNvPr>
          <p:cNvSpPr txBox="1"/>
          <p:nvPr/>
        </p:nvSpPr>
        <p:spPr>
          <a:xfrm>
            <a:off x="7434861" y="4459486"/>
            <a:ext cx="1297150" cy="261610"/>
          </a:xfrm>
          <a:prstGeom prst="rect">
            <a:avLst/>
          </a:prstGeom>
          <a:noFill/>
        </p:spPr>
        <p:txBody>
          <a:bodyPr wrap="none" rtlCol="0">
            <a:spAutoFit/>
          </a:bodyPr>
          <a:lstStyle/>
          <a:p>
            <a:r>
              <a:rPr lang="en-US" sz="1050" dirty="0"/>
              <a:t>Nottingham, 1790</a:t>
            </a:r>
          </a:p>
        </p:txBody>
      </p:sp>
    </p:spTree>
    <p:extLst>
      <p:ext uri="{BB962C8B-B14F-4D97-AF65-F5344CB8AC3E}">
        <p14:creationId xmlns:p14="http://schemas.microsoft.com/office/powerpoint/2010/main" val="3635945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blue" id="{487F4C0E-C276-6846-8B9A-70781E30B66B}" vid="{A758A767-063A-5045-AC22-37E71C5D606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2516</TotalTime>
  <Words>2140</Words>
  <Application>Microsoft Macintosh PowerPoint</Application>
  <PresentationFormat>On-screen Show (16:9)</PresentationFormat>
  <Paragraphs>373</Paragraphs>
  <Slides>51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Consolas</vt:lpstr>
      <vt:lpstr>Calibri Light</vt:lpstr>
      <vt:lpstr>Calibri</vt:lpstr>
      <vt:lpstr>Roboto</vt:lpstr>
      <vt:lpstr>Arial</vt:lpstr>
      <vt:lpstr>Wingdings</vt:lpstr>
      <vt:lpstr>Office Theme</vt:lpstr>
      <vt:lpstr>Block chains: miracle cure or snake oil?</vt:lpstr>
      <vt:lpstr>PowerPoint Presentation</vt:lpstr>
      <vt:lpstr>Google searches: blockchain</vt:lpstr>
      <vt:lpstr>Bitcoin (1 year)</vt:lpstr>
      <vt:lpstr>Bitcoin is the new gold – is it?</vt:lpstr>
      <vt:lpstr>High on blockchain</vt:lpstr>
      <vt:lpstr>Recording research precedence</vt:lpstr>
      <vt:lpstr>Telecom</vt:lpstr>
      <vt:lpstr>An early analog blockchain</vt:lpstr>
      <vt:lpstr>Key idea: linkage</vt:lpstr>
      <vt:lpstr>What does a database do?</vt:lpstr>
      <vt:lpstr>Modern datastore architecture (simplified)</vt:lpstr>
      <vt:lpstr>Centralized  distributed</vt:lpstr>
      <vt:lpstr>Concept: non-repudiation</vt:lpstr>
      <vt:lpstr>BAR actors: Byzantine, altruistic, rational</vt:lpstr>
      <vt:lpstr>What is a blockchain?</vt:lpstr>
      <vt:lpstr>Public blockchain architecture</vt:lpstr>
      <vt:lpstr>What kind of ledger?</vt:lpstr>
      <vt:lpstr>Block chaining</vt:lpstr>
      <vt:lpstr>Concept: identifier</vt:lpstr>
      <vt:lpstr>Adding transactions</vt:lpstr>
      <vt:lpstr>What’s in a block?</vt:lpstr>
      <vt:lpstr>Consensus algorithms</vt:lpstr>
      <vt:lpstr>PoW ingredient: hash</vt:lpstr>
      <vt:lpstr>Mine bitcoins at home!</vt:lpstr>
      <vt:lpstr>This is not investment advice</vt:lpstr>
      <vt:lpstr>Bitmain Ordos facility, Inner Mongolia</vt:lpstr>
      <vt:lpstr>Bitcoin mining pool distribution</vt:lpstr>
      <vt:lpstr>Bitcoin transactions</vt:lpstr>
      <vt:lpstr>Smart contracts</vt:lpstr>
      <vt:lpstr>AWS SQL server vs. bitcoin</vt:lpstr>
      <vt:lpstr>PowerPoint Presentation</vt:lpstr>
      <vt:lpstr>Miracle cure vs. snake oil – public &amp; private blockchain</vt:lpstr>
      <vt:lpstr>The blockchain conundrum</vt:lpstr>
      <vt:lpstr>What makes systems hard in practice?</vt:lpstr>
      <vt:lpstr>Cryptography is (relatively) easy, security is hard</vt:lpstr>
      <vt:lpstr>Security problems</vt:lpstr>
      <vt:lpstr>Limitations of computer science</vt:lpstr>
      <vt:lpstr>Random examples</vt:lpstr>
      <vt:lpstr>Unalterable is maybe not that great an idea</vt:lpstr>
      <vt:lpstr>My tentative questions &amp; recommendations</vt:lpstr>
      <vt:lpstr>JPMorgan report 2019</vt:lpstr>
      <vt:lpstr>Conclusion</vt:lpstr>
      <vt:lpstr>Useful not-too-technical tutorials and opinions</vt:lpstr>
      <vt:lpstr>PowerPoint Presentation</vt:lpstr>
      <vt:lpstr>DHS model</vt:lpstr>
      <vt:lpstr>PowerPoint Presentation</vt:lpstr>
      <vt:lpstr>Predecessor: peer-to-peer systems</vt:lpstr>
      <vt:lpstr>Bruce Schneier on private blockchains</vt:lpstr>
      <vt:lpstr>Trust models</vt:lpstr>
      <vt:lpstr>Practical CS: The power of a few service abstractions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networks slower: 5G and IoT</dc:title>
  <dc:creator>Henning Schulzrinne</dc:creator>
  <cp:lastModifiedBy>Henning Schulzrinne</cp:lastModifiedBy>
  <cp:revision>116</cp:revision>
  <cp:lastPrinted>2019-01-31T20:53:05Z</cp:lastPrinted>
  <dcterms:created xsi:type="dcterms:W3CDTF">2018-11-12T02:40:04Z</dcterms:created>
  <dcterms:modified xsi:type="dcterms:W3CDTF">2019-02-07T02:15:51Z</dcterms:modified>
</cp:coreProperties>
</file>