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notesMasterIdLst>
    <p:notesMasterId r:id="rId65"/>
  </p:notesMasterIdLst>
  <p:handoutMasterIdLst>
    <p:handoutMasterId r:id="rId66"/>
  </p:handoutMasterIdLst>
  <p:sldIdLst>
    <p:sldId id="324" r:id="rId2"/>
    <p:sldId id="266" r:id="rId3"/>
    <p:sldId id="479" r:id="rId4"/>
    <p:sldId id="356" r:id="rId5"/>
    <p:sldId id="332" r:id="rId6"/>
    <p:sldId id="331" r:id="rId7"/>
    <p:sldId id="330" r:id="rId8"/>
    <p:sldId id="304" r:id="rId9"/>
    <p:sldId id="294" r:id="rId10"/>
    <p:sldId id="446" r:id="rId11"/>
    <p:sldId id="334" r:id="rId12"/>
    <p:sldId id="343" r:id="rId13"/>
    <p:sldId id="305" r:id="rId14"/>
    <p:sldId id="346" r:id="rId15"/>
    <p:sldId id="307" r:id="rId16"/>
    <p:sldId id="319" r:id="rId17"/>
    <p:sldId id="313" r:id="rId18"/>
    <p:sldId id="320" r:id="rId19"/>
    <p:sldId id="348" r:id="rId20"/>
    <p:sldId id="321" r:id="rId21"/>
    <p:sldId id="444" r:id="rId22"/>
    <p:sldId id="351" r:id="rId23"/>
    <p:sldId id="322" r:id="rId24"/>
    <p:sldId id="469" r:id="rId25"/>
    <p:sldId id="325" r:id="rId26"/>
    <p:sldId id="335" r:id="rId27"/>
    <p:sldId id="261" r:id="rId28"/>
    <p:sldId id="349" r:id="rId29"/>
    <p:sldId id="350" r:id="rId30"/>
    <p:sldId id="491" r:id="rId31"/>
    <p:sldId id="478" r:id="rId32"/>
    <p:sldId id="477" r:id="rId33"/>
    <p:sldId id="490" r:id="rId34"/>
    <p:sldId id="326" r:id="rId35"/>
    <p:sldId id="492" r:id="rId36"/>
    <p:sldId id="493" r:id="rId37"/>
    <p:sldId id="323" r:id="rId38"/>
    <p:sldId id="336" r:id="rId39"/>
    <p:sldId id="475" r:id="rId40"/>
    <p:sldId id="453" r:id="rId41"/>
    <p:sldId id="470" r:id="rId42"/>
    <p:sldId id="345" r:id="rId43"/>
    <p:sldId id="262" r:id="rId44"/>
    <p:sldId id="327" r:id="rId45"/>
    <p:sldId id="328" r:id="rId46"/>
    <p:sldId id="329" r:id="rId47"/>
    <p:sldId id="269" r:id="rId48"/>
    <p:sldId id="482" r:id="rId49"/>
    <p:sldId id="309" r:id="rId50"/>
    <p:sldId id="310" r:id="rId51"/>
    <p:sldId id="347" r:id="rId52"/>
    <p:sldId id="494" r:id="rId53"/>
    <p:sldId id="476" r:id="rId54"/>
    <p:sldId id="483" r:id="rId55"/>
    <p:sldId id="484" r:id="rId56"/>
    <p:sldId id="485" r:id="rId57"/>
    <p:sldId id="481" r:id="rId58"/>
    <p:sldId id="487" r:id="rId59"/>
    <p:sldId id="486" r:id="rId60"/>
    <p:sldId id="488" r:id="rId61"/>
    <p:sldId id="489" r:id="rId62"/>
    <p:sldId id="333" r:id="rId63"/>
    <p:sldId id="480"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EF1D1D"/>
    <a:srgbClr val="0574AC"/>
    <a:srgbClr val="FF09FF"/>
    <a:srgbClr val="FF40FF"/>
    <a:srgbClr val="FEFF7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13"/>
    <p:restoredTop sz="93076"/>
  </p:normalViewPr>
  <p:slideViewPr>
    <p:cSldViewPr snapToGrid="0" snapToObjects="1">
      <p:cViewPr varScale="1">
        <p:scale>
          <a:sx n="117" d="100"/>
          <a:sy n="117" d="100"/>
        </p:scale>
        <p:origin x="2400" y="176"/>
      </p:cViewPr>
      <p:guideLst>
        <p:guide orient="horz" pos="2160"/>
        <p:guide pos="2880"/>
      </p:guideLst>
    </p:cSldViewPr>
  </p:slideViewPr>
  <p:notesTextViewPr>
    <p:cViewPr>
      <p:scale>
        <a:sx n="100" d="100"/>
        <a:sy n="100" d="100"/>
      </p:scale>
      <p:origin x="0" y="0"/>
    </p:cViewPr>
  </p:notesTextViewPr>
  <p:sorterViewPr>
    <p:cViewPr>
      <p:scale>
        <a:sx n="87" d="100"/>
        <a:sy n="87" d="100"/>
      </p:scale>
      <p:origin x="0" y="1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A3EE826-6D74-4949-B2AE-A0B8B3802DA3}" type="datetimeFigureOut">
              <a:rPr lang="en-US" smtClean="0"/>
              <a:t>8/24/19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3AA88CC-C4A5-BB40-85B1-18C44B9AAA5A}" type="slidenum">
              <a:rPr lang="en-US" smtClean="0"/>
              <a:t>‹#›</a:t>
            </a:fld>
            <a:endParaRPr lang="en-US"/>
          </a:p>
        </p:txBody>
      </p:sp>
    </p:spTree>
    <p:extLst>
      <p:ext uri="{BB962C8B-B14F-4D97-AF65-F5344CB8AC3E}">
        <p14:creationId xmlns:p14="http://schemas.microsoft.com/office/powerpoint/2010/main" val="3446163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1AF329D-07CD-344A-A0DD-FDBA3E4CFAEA}" type="datetimeFigureOut">
              <a:rPr lang="en-US" smtClean="0"/>
              <a:t>8/24/19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B5E01B2-A4DF-E949-9ACF-FC77D3EEC206}" type="slidenum">
              <a:rPr lang="en-US" smtClean="0"/>
              <a:t>‹#›</a:t>
            </a:fld>
            <a:endParaRPr lang="en-US"/>
          </a:p>
        </p:txBody>
      </p:sp>
    </p:spTree>
    <p:extLst>
      <p:ext uri="{BB962C8B-B14F-4D97-AF65-F5344CB8AC3E}">
        <p14:creationId xmlns:p14="http://schemas.microsoft.com/office/powerpoint/2010/main" val="9836281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bill/116th-congress/senate-bill/15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1</a:t>
            </a:fld>
            <a:endParaRPr lang="en-US"/>
          </a:p>
        </p:txBody>
      </p:sp>
    </p:spTree>
    <p:extLst>
      <p:ext uri="{BB962C8B-B14F-4D97-AF65-F5344CB8AC3E}">
        <p14:creationId xmlns:p14="http://schemas.microsoft.com/office/powerpoint/2010/main" val="55532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www.fcc.gov</a:t>
            </a:r>
            <a:r>
              <a:rPr lang="en-US" dirty="0"/>
              <a:t>/</a:t>
            </a:r>
            <a:r>
              <a:rPr lang="en-US" dirty="0" err="1"/>
              <a:t>ecfs</a:t>
            </a:r>
            <a:r>
              <a:rPr lang="en-US" dirty="0"/>
              <a:t>/filing/1020878019865</a:t>
            </a:r>
          </a:p>
        </p:txBody>
      </p:sp>
      <p:sp>
        <p:nvSpPr>
          <p:cNvPr id="4" name="Slide Number Placeholder 3"/>
          <p:cNvSpPr>
            <a:spLocks noGrp="1"/>
          </p:cNvSpPr>
          <p:nvPr>
            <p:ph type="sldNum" sz="quarter" idx="10"/>
          </p:nvPr>
        </p:nvSpPr>
        <p:spPr/>
        <p:txBody>
          <a:bodyPr/>
          <a:lstStyle/>
          <a:p>
            <a:fld id="{482BB518-EBEB-5647-81C7-FB65B3C89D6B}" type="slidenum">
              <a:rPr lang="en-US" smtClean="0"/>
              <a:t>38</a:t>
            </a:fld>
            <a:endParaRPr lang="en-US"/>
          </a:p>
        </p:txBody>
      </p:sp>
    </p:spTree>
    <p:extLst>
      <p:ext uri="{BB962C8B-B14F-4D97-AF65-F5344CB8AC3E}">
        <p14:creationId xmlns:p14="http://schemas.microsoft.com/office/powerpoint/2010/main" val="340492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AAD2C56-EBC4-AD4F-9CB1-EB8A1608E8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anose="020B0604020202020204" pitchFamily="34" charset="0"/>
              </a:defRPr>
            </a:lvl1pPr>
            <a:lvl2pPr marL="742950" indent="-285750" defTabSz="939800" eaLnBrk="0" hangingPunct="0">
              <a:defRPr>
                <a:solidFill>
                  <a:schemeClr val="tx1"/>
                </a:solidFill>
                <a:latin typeface="Arial" panose="020B0604020202020204" pitchFamily="34" charset="0"/>
              </a:defRPr>
            </a:lvl2pPr>
            <a:lvl3pPr marL="1143000" indent="-228600" defTabSz="939800" eaLnBrk="0" hangingPunct="0">
              <a:defRPr>
                <a:solidFill>
                  <a:schemeClr val="tx1"/>
                </a:solidFill>
                <a:latin typeface="Arial" panose="020B0604020202020204" pitchFamily="34" charset="0"/>
              </a:defRPr>
            </a:lvl3pPr>
            <a:lvl4pPr marL="1600200" indent="-228600" defTabSz="939800" eaLnBrk="0" hangingPunct="0">
              <a:defRPr>
                <a:solidFill>
                  <a:schemeClr val="tx1"/>
                </a:solidFill>
                <a:latin typeface="Arial" panose="020B0604020202020204" pitchFamily="34" charset="0"/>
              </a:defRPr>
            </a:lvl4pPr>
            <a:lvl5pPr marL="2057400" indent="-228600" defTabSz="939800" eaLnBrk="0" hangingPunct="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329935-129D-C540-B448-7A4BFF2BF277}" type="slidenum">
              <a:rPr lang="en-US" altLang="en-US"/>
              <a:pPr eaLnBrk="1" hangingPunct="1"/>
              <a:t>44</a:t>
            </a:fld>
            <a:endParaRPr lang="en-US" altLang="en-US"/>
          </a:p>
        </p:txBody>
      </p:sp>
      <p:sp>
        <p:nvSpPr>
          <p:cNvPr id="59395" name="Rectangle 2">
            <a:extLst>
              <a:ext uri="{FF2B5EF4-FFF2-40B4-BE49-F238E27FC236}">
                <a16:creationId xmlns:a16="http://schemas.microsoft.com/office/drawing/2014/main" id="{F83A83E2-6C90-BC4D-BB2B-9733CCA5C3C7}"/>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59D6E2A-20A9-E84E-9231-9BCCDEDC9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0056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www.ustelecom.org</a:t>
            </a:r>
            <a:r>
              <a:rPr lang="en-US" dirty="0"/>
              <a:t>/sites/default/files/documents/Senate-Commerce-Testimony-Rupy-April-18-2018.pdf</a:t>
            </a:r>
          </a:p>
        </p:txBody>
      </p:sp>
      <p:sp>
        <p:nvSpPr>
          <p:cNvPr id="4" name="Slide Number Placeholder 3"/>
          <p:cNvSpPr>
            <a:spLocks noGrp="1"/>
          </p:cNvSpPr>
          <p:nvPr>
            <p:ph type="sldNum" sz="quarter" idx="10"/>
          </p:nvPr>
        </p:nvSpPr>
        <p:spPr/>
        <p:txBody>
          <a:bodyPr/>
          <a:lstStyle/>
          <a:p>
            <a:fld id="{482BB518-EBEB-5647-81C7-FB65B3C89D6B}" type="slidenum">
              <a:rPr lang="en-US" smtClean="0"/>
              <a:t>45</a:t>
            </a:fld>
            <a:endParaRPr lang="en-US"/>
          </a:p>
        </p:txBody>
      </p:sp>
    </p:spTree>
    <p:extLst>
      <p:ext uri="{BB962C8B-B14F-4D97-AF65-F5344CB8AC3E}">
        <p14:creationId xmlns:p14="http://schemas.microsoft.com/office/powerpoint/2010/main" val="1005261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www.fcc.gov</a:t>
            </a:r>
            <a:r>
              <a:rPr lang="en-US" dirty="0"/>
              <a:t>/document/fcc-affirms-robocall-blocking-default-protect-consumers-0</a:t>
            </a:r>
          </a:p>
        </p:txBody>
      </p:sp>
      <p:sp>
        <p:nvSpPr>
          <p:cNvPr id="4" name="Slide Number Placeholder 3"/>
          <p:cNvSpPr>
            <a:spLocks noGrp="1"/>
          </p:cNvSpPr>
          <p:nvPr>
            <p:ph type="sldNum" sz="quarter" idx="5"/>
          </p:nvPr>
        </p:nvSpPr>
        <p:spPr/>
        <p:txBody>
          <a:bodyPr/>
          <a:lstStyle/>
          <a:p>
            <a:fld id="{3B5E01B2-A4DF-E949-9ACF-FC77D3EEC206}" type="slidenum">
              <a:rPr lang="en-US" smtClean="0"/>
              <a:t>51</a:t>
            </a:fld>
            <a:endParaRPr lang="en-US"/>
          </a:p>
        </p:txBody>
      </p:sp>
    </p:spTree>
    <p:extLst>
      <p:ext uri="{BB962C8B-B14F-4D97-AF65-F5344CB8AC3E}">
        <p14:creationId xmlns:p14="http://schemas.microsoft.com/office/powerpoint/2010/main" val="343731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https://www.congress.gov/bill/116th-congress/senate-bill/151</a:t>
            </a:r>
            <a:endParaRPr lang="en-US" dirty="0"/>
          </a:p>
        </p:txBody>
      </p:sp>
      <p:sp>
        <p:nvSpPr>
          <p:cNvPr id="4" name="Slide Number Placeholder 3"/>
          <p:cNvSpPr>
            <a:spLocks noGrp="1"/>
          </p:cNvSpPr>
          <p:nvPr>
            <p:ph type="sldNum" sz="quarter" idx="5"/>
          </p:nvPr>
        </p:nvSpPr>
        <p:spPr/>
        <p:txBody>
          <a:bodyPr/>
          <a:lstStyle/>
          <a:p>
            <a:fld id="{3B5E01B2-A4DF-E949-9ACF-FC77D3EEC206}" type="slidenum">
              <a:rPr lang="en-US" smtClean="0"/>
              <a:t>57</a:t>
            </a:fld>
            <a:endParaRPr lang="en-US"/>
          </a:p>
        </p:txBody>
      </p:sp>
    </p:spTree>
    <p:extLst>
      <p:ext uri="{BB962C8B-B14F-4D97-AF65-F5344CB8AC3E}">
        <p14:creationId xmlns:p14="http://schemas.microsoft.com/office/powerpoint/2010/main" val="403658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ecfsapi.fcc.gov</a:t>
            </a:r>
            <a:r>
              <a:rPr lang="en-US" dirty="0"/>
              <a:t>/file/1008117346409/ACA%20Reply%20Comment%20Letter%20Call%20Blocking%20and%20Labeling.pdf</a:t>
            </a:r>
          </a:p>
          <a:p>
            <a:r>
              <a:rPr lang="en-US" dirty="0"/>
              <a:t>https://</a:t>
            </a:r>
            <a:r>
              <a:rPr lang="en-US" dirty="0" err="1"/>
              <a:t>www.fcc.gov</a:t>
            </a:r>
            <a:r>
              <a:rPr lang="en-US" dirty="0"/>
              <a:t>/</a:t>
            </a:r>
            <a:r>
              <a:rPr lang="en-US" dirty="0" err="1"/>
              <a:t>ecfs</a:t>
            </a:r>
            <a:r>
              <a:rPr lang="en-US" dirty="0"/>
              <a:t>/filing/1008117346409</a:t>
            </a:r>
          </a:p>
        </p:txBody>
      </p:sp>
      <p:sp>
        <p:nvSpPr>
          <p:cNvPr id="4" name="Slide Number Placeholder 3"/>
          <p:cNvSpPr>
            <a:spLocks noGrp="1"/>
          </p:cNvSpPr>
          <p:nvPr>
            <p:ph type="sldNum" sz="quarter" idx="5"/>
          </p:nvPr>
        </p:nvSpPr>
        <p:spPr/>
        <p:txBody>
          <a:bodyPr/>
          <a:lstStyle/>
          <a:p>
            <a:fld id="{482BB518-EBEB-5647-81C7-FB65B3C89D6B}" type="slidenum">
              <a:rPr lang="en-US" smtClean="0"/>
              <a:t>4</a:t>
            </a:fld>
            <a:endParaRPr lang="en-US"/>
          </a:p>
        </p:txBody>
      </p:sp>
    </p:spTree>
    <p:extLst>
      <p:ext uri="{BB962C8B-B14F-4D97-AF65-F5344CB8AC3E}">
        <p14:creationId xmlns:p14="http://schemas.microsoft.com/office/powerpoint/2010/main" val="82933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SiriusXM</a:t>
            </a:r>
            <a:r>
              <a:rPr lang="en-US" dirty="0"/>
              <a:t>: https://</a:t>
            </a:r>
            <a:r>
              <a:rPr lang="en-US" dirty="0" err="1"/>
              <a:t>www.fcc.gov</a:t>
            </a:r>
            <a:r>
              <a:rPr lang="en-US" dirty="0"/>
              <a:t>/</a:t>
            </a:r>
            <a:r>
              <a:rPr lang="en-US" dirty="0" err="1"/>
              <a:t>ecfs</a:t>
            </a:r>
            <a:r>
              <a:rPr lang="en-US" dirty="0"/>
              <a:t>/filing/10222944628403</a:t>
            </a:r>
          </a:p>
          <a:p>
            <a:r>
              <a:rPr lang="en-US" dirty="0" err="1"/>
              <a:t>Securus</a:t>
            </a:r>
            <a:r>
              <a:rPr lang="en-US" dirty="0"/>
              <a:t>: https://</a:t>
            </a:r>
            <a:r>
              <a:rPr lang="en-US" dirty="0" err="1"/>
              <a:t>www.fcc.gov</a:t>
            </a:r>
            <a:r>
              <a:rPr lang="en-US" dirty="0"/>
              <a:t>/</a:t>
            </a:r>
            <a:r>
              <a:rPr lang="en-US" dirty="0" err="1"/>
              <a:t>ecfs</a:t>
            </a:r>
            <a:r>
              <a:rPr lang="en-US" dirty="0"/>
              <a:t>/filing/10507303086058</a:t>
            </a:r>
          </a:p>
        </p:txBody>
      </p:sp>
      <p:sp>
        <p:nvSpPr>
          <p:cNvPr id="4" name="Slide Number Placeholder 3"/>
          <p:cNvSpPr>
            <a:spLocks noGrp="1"/>
          </p:cNvSpPr>
          <p:nvPr>
            <p:ph type="sldNum" sz="quarter" idx="10"/>
          </p:nvPr>
        </p:nvSpPr>
        <p:spPr/>
        <p:txBody>
          <a:bodyPr/>
          <a:lstStyle/>
          <a:p>
            <a:fld id="{482BB518-EBEB-5647-81C7-FB65B3C89D6B}" type="slidenum">
              <a:rPr lang="en-US" smtClean="0"/>
              <a:t>6</a:t>
            </a:fld>
            <a:endParaRPr lang="en-US"/>
          </a:p>
        </p:txBody>
      </p:sp>
    </p:spTree>
    <p:extLst>
      <p:ext uri="{BB962C8B-B14F-4D97-AF65-F5344CB8AC3E}">
        <p14:creationId xmlns:p14="http://schemas.microsoft.com/office/powerpoint/2010/main" val="200245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ecfsapi.fcc.gov</a:t>
            </a:r>
            <a:r>
              <a:rPr lang="en-US" dirty="0"/>
              <a:t>/file/1040682300200/Robo-ExParte-2018-Apr-ZipDX.pdf</a:t>
            </a:r>
          </a:p>
        </p:txBody>
      </p:sp>
      <p:sp>
        <p:nvSpPr>
          <p:cNvPr id="4" name="Slide Number Placeholder 3"/>
          <p:cNvSpPr>
            <a:spLocks noGrp="1"/>
          </p:cNvSpPr>
          <p:nvPr>
            <p:ph type="sldNum" sz="quarter" idx="10"/>
          </p:nvPr>
        </p:nvSpPr>
        <p:spPr/>
        <p:txBody>
          <a:bodyPr/>
          <a:lstStyle/>
          <a:p>
            <a:fld id="{482BB518-EBEB-5647-81C7-FB65B3C89D6B}" type="slidenum">
              <a:rPr lang="en-US" smtClean="0"/>
              <a:t>11</a:t>
            </a:fld>
            <a:endParaRPr lang="en-US"/>
          </a:p>
        </p:txBody>
      </p:sp>
    </p:spTree>
    <p:extLst>
      <p:ext uri="{BB962C8B-B14F-4D97-AF65-F5344CB8AC3E}">
        <p14:creationId xmlns:p14="http://schemas.microsoft.com/office/powerpoint/2010/main" val="135700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ATIS SHAKEN governance authority, May 4, 2017 ex-</a:t>
            </a:r>
            <a:r>
              <a:rPr lang="en-US" dirty="0" err="1"/>
              <a:t>parte</a:t>
            </a:r>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19</a:t>
            </a:fld>
            <a:endParaRPr lang="en-US"/>
          </a:p>
        </p:txBody>
      </p:sp>
    </p:spTree>
    <p:extLst>
      <p:ext uri="{BB962C8B-B14F-4D97-AF65-F5344CB8AC3E}">
        <p14:creationId xmlns:p14="http://schemas.microsoft.com/office/powerpoint/2010/main" val="135708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ATIS-</a:t>
            </a:r>
            <a:r>
              <a:rPr lang="en-US" sz="1200" b="0" kern="1200" dirty="0">
                <a:solidFill>
                  <a:schemeClr val="tx1"/>
                </a:solidFill>
                <a:effectLst/>
                <a:latin typeface="+mn-lt"/>
                <a:ea typeface="+mn-ea"/>
                <a:cs typeface="+mn-cs"/>
              </a:rPr>
              <a:t>1000074 </a:t>
            </a:r>
            <a:endParaRPr lang="en-US" b="0" dirty="0"/>
          </a:p>
          <a:p>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22</a:t>
            </a:fld>
            <a:endParaRPr lang="en-US"/>
          </a:p>
        </p:txBody>
      </p:sp>
    </p:spTree>
    <p:extLst>
      <p:ext uri="{BB962C8B-B14F-4D97-AF65-F5344CB8AC3E}">
        <p14:creationId xmlns:p14="http://schemas.microsoft.com/office/powerpoint/2010/main" val="208890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www.verizon.com</a:t>
            </a:r>
            <a:r>
              <a:rPr lang="en-US" dirty="0"/>
              <a:t>/support/residential/</a:t>
            </a:r>
            <a:r>
              <a:rPr lang="en-US" dirty="0" err="1"/>
              <a:t>homephone</a:t>
            </a:r>
            <a:r>
              <a:rPr lang="en-US" dirty="0"/>
              <a:t>/calling-features/stop-unwanted-calls</a:t>
            </a:r>
          </a:p>
          <a:p>
            <a:r>
              <a:rPr lang="en-US" dirty="0"/>
              <a:t>Q.763</a:t>
            </a:r>
          </a:p>
          <a:p>
            <a:r>
              <a:rPr lang="en-US" dirty="0"/>
              <a:t>https://</a:t>
            </a:r>
            <a:r>
              <a:rPr lang="en-US" dirty="0" err="1"/>
              <a:t>adamdoupe.com</a:t>
            </a:r>
            <a:r>
              <a:rPr lang="en-US" dirty="0"/>
              <a:t>/publications/toward-authenticated-caller-id-transmission-itu2016.pdf</a:t>
            </a:r>
          </a:p>
        </p:txBody>
      </p:sp>
      <p:sp>
        <p:nvSpPr>
          <p:cNvPr id="4" name="Slide Number Placeholder 3"/>
          <p:cNvSpPr>
            <a:spLocks noGrp="1"/>
          </p:cNvSpPr>
          <p:nvPr>
            <p:ph type="sldNum" sz="quarter" idx="10"/>
          </p:nvPr>
        </p:nvSpPr>
        <p:spPr/>
        <p:txBody>
          <a:bodyPr/>
          <a:lstStyle/>
          <a:p>
            <a:fld id="{482BB518-EBEB-5647-81C7-FB65B3C89D6B}" type="slidenum">
              <a:rPr lang="en-US" smtClean="0"/>
              <a:t>23</a:t>
            </a:fld>
            <a:endParaRPr lang="en-US"/>
          </a:p>
        </p:txBody>
      </p:sp>
    </p:spTree>
    <p:extLst>
      <p:ext uri="{BB962C8B-B14F-4D97-AF65-F5344CB8AC3E}">
        <p14:creationId xmlns:p14="http://schemas.microsoft.com/office/powerpoint/2010/main" val="159397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www.fcc.gov</a:t>
            </a:r>
            <a:r>
              <a:rPr lang="en-US" dirty="0"/>
              <a:t>/</a:t>
            </a:r>
            <a:r>
              <a:rPr lang="en-US" dirty="0" err="1"/>
              <a:t>ecfs</a:t>
            </a:r>
            <a:r>
              <a:rPr lang="en-US" dirty="0"/>
              <a:t>/filing/105072444807124</a:t>
            </a:r>
          </a:p>
        </p:txBody>
      </p:sp>
      <p:sp>
        <p:nvSpPr>
          <p:cNvPr id="4" name="Slide Number Placeholder 3"/>
          <p:cNvSpPr>
            <a:spLocks noGrp="1"/>
          </p:cNvSpPr>
          <p:nvPr>
            <p:ph type="sldNum" sz="quarter" idx="10"/>
          </p:nvPr>
        </p:nvSpPr>
        <p:spPr/>
        <p:txBody>
          <a:bodyPr/>
          <a:lstStyle/>
          <a:p>
            <a:fld id="{482BB518-EBEB-5647-81C7-FB65B3C89D6B}" type="slidenum">
              <a:rPr lang="en-US" smtClean="0"/>
              <a:t>26</a:t>
            </a:fld>
            <a:endParaRPr lang="en-US"/>
          </a:p>
        </p:txBody>
      </p:sp>
    </p:spTree>
    <p:extLst>
      <p:ext uri="{BB962C8B-B14F-4D97-AF65-F5344CB8AC3E}">
        <p14:creationId xmlns:p14="http://schemas.microsoft.com/office/powerpoint/2010/main" val="276255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tnsi.com</a:t>
            </a:r>
            <a:r>
              <a:rPr lang="en-US" dirty="0"/>
              <a:t>/product/robocall-protection/</a:t>
            </a:r>
          </a:p>
          <a:p>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34</a:t>
            </a:fld>
            <a:endParaRPr lang="en-US"/>
          </a:p>
        </p:txBody>
      </p:sp>
    </p:spTree>
    <p:extLst>
      <p:ext uri="{BB962C8B-B14F-4D97-AF65-F5344CB8AC3E}">
        <p14:creationId xmlns:p14="http://schemas.microsoft.com/office/powerpoint/2010/main" val="4952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9143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B90F08D1-71B1-AB4C-92FD-39CA82368513}" type="datetime1">
              <a:rPr lang="en-US" smtClean="0"/>
              <a:t>8/24/19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07606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4FBEA4D3-757E-0042-B473-7B8BDF31746C}" type="datetime1">
              <a:rPr lang="en-US" smtClean="0"/>
              <a:t>8/24/19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3520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6543676" y="365126"/>
            <a:ext cx="1971675"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5994E6F5-5A98-3A40-A4AB-66E4DADD2E39}" type="datetime1">
              <a:rPr lang="en-US" smtClean="0"/>
              <a:t>8/24/19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37351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47190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469425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599523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515E5DA-731D-D04D-9482-F9AC834DAFA2}" type="datetime1">
              <a:rPr lang="en-US" smtClean="0"/>
              <a:t>8/24/19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Case Western Nov. 2018</a:t>
            </a:r>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76436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304800" y="1305407"/>
            <a:ext cx="8543636"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304800" y="6358083"/>
            <a:ext cx="2057400" cy="365125"/>
          </a:xfrm>
        </p:spPr>
        <p:txBody>
          <a:bodyPr/>
          <a:lstStyle/>
          <a:p>
            <a:fld id="{789D2848-DD77-FB4F-9C82-7D913E185A33}" type="datetime1">
              <a:rPr lang="en-US" smtClean="0"/>
              <a:t>8/24/19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6791036" y="6356351"/>
            <a:ext cx="2057400" cy="365125"/>
          </a:xfrm>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0323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623888" y="1709740"/>
            <a:ext cx="78867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C8C21927-9FA6-F94E-98FB-039A922B9292}" type="datetime1">
              <a:rPr lang="en-US" smtClean="0"/>
              <a:t>8/24/19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Case Western Nov. 2018</a:t>
            </a:r>
            <a:endParaRPr lang="en-US" dirty="0"/>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9275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C78B625A-6294-6D4B-9C68-07D449D2D11D}" type="datetime1">
              <a:rPr lang="en-US" smtClean="0"/>
              <a:t>8/24/19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Case Western Nov. 2018</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0663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734B1856-D3DD-1240-A5DC-87BC1FB12F29}" type="datetime1">
              <a:rPr lang="en-US" smtClean="0"/>
              <a:t>8/24/19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Case Western Nov. 2018</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5885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3D33F8D6-5BF9-CC4E-8D3A-380E45190514}" type="datetime1">
              <a:rPr lang="en-US" smtClean="0"/>
              <a:t>8/24/19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Case Western Nov. 2018</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7809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E44162BE-93A7-954D-933B-0DC04C66008A}" type="datetime1">
              <a:rPr lang="en-US" smtClean="0"/>
              <a:t>8/24/19</a:t>
            </a:fld>
            <a:endParaRPr lang="en-US" dirty="0"/>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Case Western Nov. 2018</a:t>
            </a:r>
            <a:endParaRPr lang="en-US" dirty="0"/>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6E2D2B3B-882E-40F3-A32F-6DD516915044}" type="slidenum">
              <a:rPr lang="en-US" smtClean="0"/>
              <a:pPr/>
              <a:t>‹#›</a:t>
            </a:fld>
            <a:endParaRPr lang="en-US" dirty="0"/>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15372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3D5DEE7B-BEFE-5A4B-82E4-0E9B7C6A1AC0}" type="datetime1">
              <a:rPr lang="en-US" smtClean="0"/>
              <a:t>8/24/19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Case Western Nov. 2018</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7278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E989F820-06C4-CC46-953B-20346EAAB36B}" type="datetime1">
              <a:rPr lang="en-US" smtClean="0"/>
              <a:t>8/24/19</a:t>
            </a:fld>
            <a:endParaRPr lang="en-US" dirty="0"/>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Case Western Nov. 2018</a:t>
            </a:r>
            <a:endParaRPr lang="en-US" dirty="0"/>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26104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69D03A-D985-B247-8A44-653183229EA4}" type="datetime1">
              <a:rPr lang="en-US" smtClean="0"/>
              <a:t>8/24/19</a:t>
            </a:fld>
            <a:endParaRPr lang="en-US" dirty="0"/>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Case Western Nov. 2018</a:t>
            </a:r>
            <a:endParaRPr lang="en-US" dirty="0"/>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651445736"/>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tel:+12155551212"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29.tiff"/><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hyperlink" Target="https://scampweb2.quantum.att.com/databarn/cgi-bin/ama_table?table=5" TargetMode="External"/><Relationship Id="rId13" Type="http://schemas.openxmlformats.org/officeDocument/2006/relationships/hyperlink" Target="https://scampweb2.quantum.att.com/databarn/cgi-bin/ama_table?table=10" TargetMode="External"/><Relationship Id="rId18" Type="http://schemas.openxmlformats.org/officeDocument/2006/relationships/hyperlink" Target="https://scampweb2.quantum.att.com/databarn/cgi-bin/ama_table?table=15" TargetMode="External"/><Relationship Id="rId3" Type="http://schemas.openxmlformats.org/officeDocument/2006/relationships/notesSlide" Target="../notesSlides/notesSlide11.xml"/><Relationship Id="rId21" Type="http://schemas.openxmlformats.org/officeDocument/2006/relationships/oleObject" Target="../embeddings/oleObject1.bin"/><Relationship Id="rId7" Type="http://schemas.openxmlformats.org/officeDocument/2006/relationships/hyperlink" Target="https://scampweb2.quantum.att.com/databarn/cgi-bin/ama_table?table=4" TargetMode="External"/><Relationship Id="rId12" Type="http://schemas.openxmlformats.org/officeDocument/2006/relationships/hyperlink" Target="https://scampweb2.quantum.att.com/databarn/cgi-bin/ama_table?table=9" TargetMode="External"/><Relationship Id="rId17" Type="http://schemas.openxmlformats.org/officeDocument/2006/relationships/hyperlink" Target="https://scampweb2.quantum.att.com/databarn/cgi-bin/ama_table?table=14" TargetMode="External"/><Relationship Id="rId2" Type="http://schemas.openxmlformats.org/officeDocument/2006/relationships/slideLayout" Target="../slideLayouts/slideLayout13.xml"/><Relationship Id="rId16" Type="http://schemas.openxmlformats.org/officeDocument/2006/relationships/hyperlink" Target="https://scampweb2.quantum.att.com/databarn/cgi-bin/ama_table?table=13" TargetMode="External"/><Relationship Id="rId20" Type="http://schemas.openxmlformats.org/officeDocument/2006/relationships/hyperlink" Target="https://scampweb2.quantum.att.com/databarn/cgi-bin/ama_table?table=17" TargetMode="External"/><Relationship Id="rId1" Type="http://schemas.openxmlformats.org/officeDocument/2006/relationships/vmlDrawing" Target="../drawings/vmlDrawing1.vml"/><Relationship Id="rId6" Type="http://schemas.openxmlformats.org/officeDocument/2006/relationships/hyperlink" Target="https://scampweb2.quantum.att.com/databarn/cgi-bin/ama_table?table=3" TargetMode="External"/><Relationship Id="rId11" Type="http://schemas.openxmlformats.org/officeDocument/2006/relationships/hyperlink" Target="https://scampweb2.quantum.att.com/databarn/cgi-bin/ama_table?table=8" TargetMode="External"/><Relationship Id="rId24" Type="http://schemas.openxmlformats.org/officeDocument/2006/relationships/image" Target="../media/image48.emf"/><Relationship Id="rId5" Type="http://schemas.openxmlformats.org/officeDocument/2006/relationships/hyperlink" Target="https://scampweb2.quantum.att.com/databarn/cgi-bin/ama_table?table=2" TargetMode="External"/><Relationship Id="rId15" Type="http://schemas.openxmlformats.org/officeDocument/2006/relationships/hyperlink" Target="https://scampweb2.quantum.att.com/databarn/cgi-bin/ama_table?table=12" TargetMode="External"/><Relationship Id="rId23" Type="http://schemas.openxmlformats.org/officeDocument/2006/relationships/oleObject" Target="../embeddings/oleObject2.bin"/><Relationship Id="rId10" Type="http://schemas.openxmlformats.org/officeDocument/2006/relationships/hyperlink" Target="https://scampweb2.quantum.att.com/databarn/cgi-bin/ama_table?table=7" TargetMode="External"/><Relationship Id="rId19" Type="http://schemas.openxmlformats.org/officeDocument/2006/relationships/hyperlink" Target="https://scampweb2.quantum.att.com/databarn/cgi-bin/ama_table?table=16" TargetMode="External"/><Relationship Id="rId4" Type="http://schemas.openxmlformats.org/officeDocument/2006/relationships/hyperlink" Target="https://scampweb2.quantum.att.com/databarn/cgi-bin/ama_table?table=1" TargetMode="External"/><Relationship Id="rId9" Type="http://schemas.openxmlformats.org/officeDocument/2006/relationships/hyperlink" Target="https://scampweb2.quantum.att.com/databarn/cgi-bin/ama_table?table=6" TargetMode="External"/><Relationship Id="rId14" Type="http://schemas.openxmlformats.org/officeDocument/2006/relationships/hyperlink" Target="https://scampweb2.quantum.att.com/databarn/cgi-bin/ama_table?table=11" TargetMode="External"/><Relationship Id="rId22" Type="http://schemas.openxmlformats.org/officeDocument/2006/relationships/image" Target="../media/image47.emf"/></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dirty="0"/>
              <a:t>Robocalls – An illustrated guide to origin, mechanisms and prevention</a:t>
            </a:r>
            <a:br>
              <a:rPr lang="en-US" sz="6600" dirty="0"/>
            </a:br>
            <a:r>
              <a:rPr lang="en-US" sz="6600" dirty="0">
                <a:solidFill>
                  <a:srgbClr val="FF0000"/>
                </a:solidFill>
              </a:rPr>
              <a:t>Remedies</a:t>
            </a:r>
          </a:p>
        </p:txBody>
      </p:sp>
      <p:sp>
        <p:nvSpPr>
          <p:cNvPr id="3" name="Subtitle 2"/>
          <p:cNvSpPr>
            <a:spLocks noGrp="1"/>
          </p:cNvSpPr>
          <p:nvPr>
            <p:ph type="subTitle" idx="1"/>
          </p:nvPr>
        </p:nvSpPr>
        <p:spPr/>
        <p:txBody>
          <a:bodyPr/>
          <a:lstStyle/>
          <a:p>
            <a:r>
              <a:rPr lang="en-US" dirty="0"/>
              <a:t>Henning Schulzrinne</a:t>
            </a:r>
          </a:p>
          <a:p>
            <a:r>
              <a:rPr lang="en-US" sz="1600" dirty="0"/>
              <a:t>Columbia University</a:t>
            </a:r>
          </a:p>
          <a:p>
            <a:r>
              <a:rPr lang="en-US" sz="1600" dirty="0"/>
              <a:t>August 2019</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213279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0F4FB6-1318-E447-AD21-279DC2758020}"/>
              </a:ext>
            </a:extLst>
          </p:cNvPr>
          <p:cNvSpPr>
            <a:spLocks noGrp="1"/>
          </p:cNvSpPr>
          <p:nvPr>
            <p:ph type="title"/>
          </p:nvPr>
        </p:nvSpPr>
        <p:spPr/>
        <p:txBody>
          <a:bodyPr/>
          <a:lstStyle/>
          <a:p>
            <a:r>
              <a:rPr lang="en-US" dirty="0"/>
              <a:t>WSJ: “Small Carriers Stymie Robocall Fight”</a:t>
            </a:r>
          </a:p>
        </p:txBody>
      </p:sp>
      <p:sp>
        <p:nvSpPr>
          <p:cNvPr id="6" name="Content Placeholder 5">
            <a:extLst>
              <a:ext uri="{FF2B5EF4-FFF2-40B4-BE49-F238E27FC236}">
                <a16:creationId xmlns:a16="http://schemas.microsoft.com/office/drawing/2014/main" id="{9D867B05-93B0-2E4F-A1EC-6FF39A0614FF}"/>
              </a:ext>
            </a:extLst>
          </p:cNvPr>
          <p:cNvSpPr>
            <a:spLocks noGrp="1"/>
          </p:cNvSpPr>
          <p:nvPr>
            <p:ph idx="1"/>
          </p:nvPr>
        </p:nvSpPr>
        <p:spPr/>
        <p:txBody>
          <a:bodyPr>
            <a:normAutofit fontScale="92500" lnSpcReduction="10000"/>
          </a:bodyPr>
          <a:lstStyle/>
          <a:p>
            <a:r>
              <a:rPr lang="en-US" dirty="0"/>
              <a:t>“Relatively few calls flagged as high risk of being illegal robocalls — 13% —  originate from numbers owned by major telecom carriers, including AT&amp;T, Verizon and T-Mobile, according to TNS, which provides network and data services to the telecommunications industry.”</a:t>
            </a:r>
          </a:p>
          <a:p>
            <a:r>
              <a:rPr lang="en-US" dirty="0"/>
              <a:t>“R Squared Telecom LLC, based in Akron, Ohio. The company was launched in 2014 as an intermediary connecting Philippines-based call centers to the U.S. telephone system.”</a:t>
            </a:r>
          </a:p>
          <a:p>
            <a:r>
              <a:rPr lang="en-US" dirty="0"/>
              <a:t>“The FCC has asserted limited jurisdiction over VoIP providers, an agency spokesman said. For example, one-way carriers -- those that place calls but don't receive them -- aren't subject to certain requirements. Many internet-based phone companies are set up this way.”</a:t>
            </a:r>
          </a:p>
          <a:p>
            <a:r>
              <a:rPr lang="en-US" dirty="0"/>
              <a:t>The FTC has broad authority to go after deceptive business practices, but the agency believes some robocall intermediaries, including VoIP providers, fall outside its jurisdiction. … the FTC cites a May 2018 enforcement action related to scam callers where it declined to sue an internet-based phone company "for its knowing participation in the illegal robocalls."</a:t>
            </a:r>
          </a:p>
          <a:p>
            <a:r>
              <a:rPr lang="en-US" dirty="0"/>
              <a:t>The FTC memo pointed the finger at the FCC, saying the company in question was likely a "common carrier" exclusively under the jurisdiction of the FCC.</a:t>
            </a:r>
          </a:p>
          <a:p>
            <a:endParaRPr lang="en-US" dirty="0"/>
          </a:p>
        </p:txBody>
      </p:sp>
      <p:sp>
        <p:nvSpPr>
          <p:cNvPr id="4" name="Slide Number Placeholder 3">
            <a:extLst>
              <a:ext uri="{FF2B5EF4-FFF2-40B4-BE49-F238E27FC236}">
                <a16:creationId xmlns:a16="http://schemas.microsoft.com/office/drawing/2014/main" id="{8CA63220-64BE-B24B-952B-BB66A7D37BD5}"/>
              </a:ext>
            </a:extLst>
          </p:cNvPr>
          <p:cNvSpPr>
            <a:spLocks noGrp="1"/>
          </p:cNvSpPr>
          <p:nvPr>
            <p:ph type="sldNum" sz="quarter" idx="12"/>
          </p:nvPr>
        </p:nvSpPr>
        <p:spPr/>
        <p:txBody>
          <a:bodyPr/>
          <a:lstStyle/>
          <a:p>
            <a:fld id="{6E2D2B3B-882E-40F3-A32F-6DD516915044}" type="slidenum">
              <a:rPr lang="en-US" smtClean="0"/>
              <a:pPr/>
              <a:t>10</a:t>
            </a:fld>
            <a:endParaRPr lang="en-US"/>
          </a:p>
        </p:txBody>
      </p:sp>
      <p:sp>
        <p:nvSpPr>
          <p:cNvPr id="7" name="TextBox 6">
            <a:extLst>
              <a:ext uri="{FF2B5EF4-FFF2-40B4-BE49-F238E27FC236}">
                <a16:creationId xmlns:a16="http://schemas.microsoft.com/office/drawing/2014/main" id="{5037B0F7-D7A7-9F4B-93DA-AB3DEE675A2F}"/>
              </a:ext>
            </a:extLst>
          </p:cNvPr>
          <p:cNvSpPr txBox="1"/>
          <p:nvPr/>
        </p:nvSpPr>
        <p:spPr>
          <a:xfrm>
            <a:off x="5573486" y="6444343"/>
            <a:ext cx="1673471" cy="369332"/>
          </a:xfrm>
          <a:prstGeom prst="rect">
            <a:avLst/>
          </a:prstGeom>
          <a:noFill/>
        </p:spPr>
        <p:txBody>
          <a:bodyPr wrap="none" rtlCol="0">
            <a:spAutoFit/>
          </a:bodyPr>
          <a:lstStyle/>
          <a:p>
            <a:r>
              <a:rPr lang="en-US" dirty="0"/>
              <a:t>WSJ, 8/19/2019</a:t>
            </a:r>
          </a:p>
        </p:txBody>
      </p:sp>
    </p:spTree>
    <p:extLst>
      <p:ext uri="{BB962C8B-B14F-4D97-AF65-F5344CB8AC3E}">
        <p14:creationId xmlns:p14="http://schemas.microsoft.com/office/powerpoint/2010/main" val="378384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01CC-B372-BE4C-9360-05EFF484D96D}"/>
              </a:ext>
            </a:extLst>
          </p:cNvPr>
          <p:cNvSpPr>
            <a:spLocks noGrp="1"/>
          </p:cNvSpPr>
          <p:nvPr>
            <p:ph type="title"/>
          </p:nvPr>
        </p:nvSpPr>
        <p:spPr/>
        <p:txBody>
          <a:bodyPr/>
          <a:lstStyle/>
          <a:p>
            <a:r>
              <a:rPr lang="en-US" dirty="0"/>
              <a:t>Frankel proposal</a:t>
            </a:r>
          </a:p>
        </p:txBody>
      </p:sp>
      <p:sp>
        <p:nvSpPr>
          <p:cNvPr id="3" name="Content Placeholder 2">
            <a:extLst>
              <a:ext uri="{FF2B5EF4-FFF2-40B4-BE49-F238E27FC236}">
                <a16:creationId xmlns:a16="http://schemas.microsoft.com/office/drawing/2014/main" id="{41612FFB-1ED7-5845-8F57-82845595A8DD}"/>
              </a:ext>
            </a:extLst>
          </p:cNvPr>
          <p:cNvSpPr>
            <a:spLocks noGrp="1"/>
          </p:cNvSpPr>
          <p:nvPr>
            <p:ph idx="1"/>
          </p:nvPr>
        </p:nvSpPr>
        <p:spPr/>
        <p:txBody>
          <a:bodyPr/>
          <a:lstStyle/>
          <a:p>
            <a:r>
              <a:rPr lang="en-US" dirty="0"/>
              <a:t>All originating providers should do three things:</a:t>
            </a:r>
          </a:p>
          <a:p>
            <a:pPr lvl="1"/>
            <a:r>
              <a:rPr lang="en-US" dirty="0"/>
              <a:t>Permit volume calling only by vetted originators</a:t>
            </a:r>
          </a:p>
          <a:p>
            <a:pPr lvl="1"/>
            <a:r>
              <a:rPr lang="en-US" dirty="0"/>
              <a:t>Include a Billing Telephone Number linked to the Originating Provider</a:t>
            </a:r>
          </a:p>
          <a:p>
            <a:pPr lvl="2"/>
            <a:r>
              <a:rPr lang="en-US" dirty="0"/>
              <a:t>BTN is distinguished when:</a:t>
            </a:r>
          </a:p>
          <a:p>
            <a:pPr lvl="3"/>
            <a:r>
              <a:rPr lang="en-US" dirty="0"/>
              <a:t>Commercial caller uses an alternative provider for outbound traffic (call termination)</a:t>
            </a:r>
          </a:p>
          <a:p>
            <a:pPr lvl="3"/>
            <a:r>
              <a:rPr lang="en-US" dirty="0"/>
              <a:t>Calls are placed “on behalf of” another number, or incoming calls are forwarded</a:t>
            </a:r>
          </a:p>
          <a:p>
            <a:pPr lvl="3"/>
            <a:r>
              <a:rPr lang="en-US" dirty="0"/>
              <a:t>Calls are originated from outside USA</a:t>
            </a:r>
          </a:p>
          <a:p>
            <a:pPr lvl="3"/>
            <a:r>
              <a:rPr lang="en-US" dirty="0"/>
              <a:t>Wireless subscriber roams off-network</a:t>
            </a:r>
          </a:p>
          <a:p>
            <a:pPr lvl="1"/>
            <a:r>
              <a:rPr lang="en-US" dirty="0"/>
              <a:t>Cooperate with industry traceback efforts</a:t>
            </a:r>
          </a:p>
          <a:p>
            <a:r>
              <a:rPr lang="en-US" dirty="0"/>
              <a:t>Exception for vetted customers</a:t>
            </a:r>
          </a:p>
          <a:p>
            <a:pPr lvl="1"/>
            <a:r>
              <a:rPr lang="en-US" dirty="0"/>
              <a:t>Legitimate volume call originators subscribe to published best practices</a:t>
            </a:r>
          </a:p>
          <a:p>
            <a:pPr lvl="1"/>
            <a:r>
              <a:rPr lang="en-US" dirty="0"/>
              <a:t>Third-party auditing and compliance</a:t>
            </a:r>
          </a:p>
          <a:p>
            <a:pPr lvl="1"/>
            <a:r>
              <a:rPr lang="en-US" dirty="0"/>
              <a:t>Referenceable by providers, analytics companies, regulatory enforcement</a:t>
            </a:r>
          </a:p>
        </p:txBody>
      </p:sp>
      <p:sp>
        <p:nvSpPr>
          <p:cNvPr id="4" name="Slide Number Placeholder 3">
            <a:extLst>
              <a:ext uri="{FF2B5EF4-FFF2-40B4-BE49-F238E27FC236}">
                <a16:creationId xmlns:a16="http://schemas.microsoft.com/office/drawing/2014/main" id="{9210A6F8-7670-6046-B3F9-408562FA4386}"/>
              </a:ext>
            </a:extLst>
          </p:cNvPr>
          <p:cNvSpPr>
            <a:spLocks noGrp="1"/>
          </p:cNvSpPr>
          <p:nvPr>
            <p:ph type="sldNum" sz="quarter" idx="12"/>
          </p:nvPr>
        </p:nvSpPr>
        <p:spPr/>
        <p:txBody>
          <a:bodyPr/>
          <a:lstStyle/>
          <a:p>
            <a:fld id="{CEDE4729-8A57-DF4A-8CA8-E0FAD43DCC6E}" type="slidenum">
              <a:rPr lang="en-US" altLang="en-US" smtClean="0"/>
              <a:pPr/>
              <a:t>11</a:t>
            </a:fld>
            <a:endParaRPr lang="en-US" altLang="en-US"/>
          </a:p>
        </p:txBody>
      </p:sp>
    </p:spTree>
    <p:extLst>
      <p:ext uri="{BB962C8B-B14F-4D97-AF65-F5344CB8AC3E}">
        <p14:creationId xmlns:p14="http://schemas.microsoft.com/office/powerpoint/2010/main" val="219179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953A-7944-DF44-9BFC-F75D67E8BC24}"/>
              </a:ext>
            </a:extLst>
          </p:cNvPr>
          <p:cNvSpPr>
            <a:spLocks noGrp="1"/>
          </p:cNvSpPr>
          <p:nvPr>
            <p:ph type="title"/>
          </p:nvPr>
        </p:nvSpPr>
        <p:spPr/>
        <p:txBody>
          <a:bodyPr/>
          <a:lstStyle/>
          <a:p>
            <a:r>
              <a:rPr lang="en-US" dirty="0"/>
              <a:t>STIR/SHAKEN</a:t>
            </a:r>
          </a:p>
        </p:txBody>
      </p:sp>
      <p:sp>
        <p:nvSpPr>
          <p:cNvPr id="3" name="Text Placeholder 2">
            <a:extLst>
              <a:ext uri="{FF2B5EF4-FFF2-40B4-BE49-F238E27FC236}">
                <a16:creationId xmlns:a16="http://schemas.microsoft.com/office/drawing/2014/main" id="{FE675C4F-8336-5F43-8341-7CE1157594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F96E31-A245-574C-BB98-9458A09AEC93}"/>
              </a:ext>
            </a:extLst>
          </p:cNvPr>
          <p:cNvSpPr>
            <a:spLocks noGrp="1"/>
          </p:cNvSpPr>
          <p:nvPr>
            <p:ph type="sldNum" sz="quarter" idx="12"/>
          </p:nvPr>
        </p:nvSpPr>
        <p:spPr/>
        <p:txBody>
          <a:bodyPr/>
          <a:lstStyle/>
          <a:p>
            <a:fld id="{8A7AA581-73AD-1940-8F91-24C3F29E5DB4}" type="slidenum">
              <a:rPr lang="en-US" altLang="en-US" smtClean="0"/>
              <a:pPr/>
              <a:t>12</a:t>
            </a:fld>
            <a:endParaRPr lang="en-US" altLang="en-US"/>
          </a:p>
        </p:txBody>
      </p:sp>
    </p:spTree>
    <p:extLst>
      <p:ext uri="{BB962C8B-B14F-4D97-AF65-F5344CB8AC3E}">
        <p14:creationId xmlns:p14="http://schemas.microsoft.com/office/powerpoint/2010/main" val="122045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331259" y="3499597"/>
            <a:ext cx="4074459" cy="243055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Architecture for </a:t>
            </a:r>
            <a:r>
              <a:rPr lang="en-US" dirty="0" err="1"/>
              <a:t>robocall</a:t>
            </a:r>
            <a:r>
              <a:rPr lang="en-US" dirty="0"/>
              <a:t> prevention</a:t>
            </a:r>
          </a:p>
        </p:txBody>
      </p:sp>
      <p:sp>
        <p:nvSpPr>
          <p:cNvPr id="3" name="Rounded Rectangle 2"/>
          <p:cNvSpPr/>
          <p:nvPr/>
        </p:nvSpPr>
        <p:spPr>
          <a:xfrm>
            <a:off x="3001144" y="4599063"/>
            <a:ext cx="941522" cy="860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SIP</a:t>
            </a:r>
          </a:p>
          <a:p>
            <a:pPr algn="ctr"/>
            <a:r>
              <a:rPr lang="en-US" dirty="0"/>
              <a:t>proxy</a:t>
            </a:r>
          </a:p>
        </p:txBody>
      </p:sp>
      <p:sp>
        <p:nvSpPr>
          <p:cNvPr id="4" name="Triangle 3"/>
          <p:cNvSpPr/>
          <p:nvPr/>
        </p:nvSpPr>
        <p:spPr>
          <a:xfrm>
            <a:off x="6346556" y="4649487"/>
            <a:ext cx="1011265" cy="825285"/>
          </a:xfrm>
          <a:prstGeom prs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136361" y="4358894"/>
            <a:ext cx="1452966" cy="313841"/>
          </a:xfrm>
          <a:custGeom>
            <a:avLst/>
            <a:gdLst>
              <a:gd name="connsiteX0" fmla="*/ 0 w 1937288"/>
              <a:gd name="connsiteY0" fmla="*/ 418455 h 418455"/>
              <a:gd name="connsiteX1" fmla="*/ 1022888 w 1937288"/>
              <a:gd name="connsiteY1" fmla="*/ 0 h 418455"/>
              <a:gd name="connsiteX2" fmla="*/ 1937288 w 1937288"/>
              <a:gd name="connsiteY2" fmla="*/ 418455 h 418455"/>
            </a:gdLst>
            <a:ahLst/>
            <a:cxnLst>
              <a:cxn ang="0">
                <a:pos x="connsiteX0" y="connsiteY0"/>
              </a:cxn>
              <a:cxn ang="0">
                <a:pos x="connsiteX1" y="connsiteY1"/>
              </a:cxn>
              <a:cxn ang="0">
                <a:pos x="connsiteX2" y="connsiteY2"/>
              </a:cxn>
            </a:cxnLst>
            <a:rect l="l" t="t" r="r" b="b"/>
            <a:pathLst>
              <a:path w="1937288" h="418455">
                <a:moveTo>
                  <a:pt x="0" y="418455"/>
                </a:moveTo>
                <a:cubicBezTo>
                  <a:pt x="350003" y="209227"/>
                  <a:pt x="700007" y="0"/>
                  <a:pt x="1022888" y="0"/>
                </a:cubicBezTo>
                <a:cubicBezTo>
                  <a:pt x="1345769" y="0"/>
                  <a:pt x="1937288" y="418455"/>
                  <a:pt x="1937288" y="418455"/>
                </a:cubicBezTo>
              </a:path>
            </a:pathLst>
          </a:custGeom>
          <a:no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94330" y="3361097"/>
            <a:ext cx="799963" cy="369332"/>
          </a:xfrm>
          <a:prstGeom prst="rect">
            <a:avLst/>
          </a:prstGeom>
          <a:noFill/>
        </p:spPr>
        <p:txBody>
          <a:bodyPr wrap="none" rtlCol="0">
            <a:spAutoFit/>
          </a:bodyPr>
          <a:lstStyle/>
          <a:p>
            <a:r>
              <a:rPr lang="en-US"/>
              <a:t>carrier</a:t>
            </a:r>
          </a:p>
        </p:txBody>
      </p:sp>
      <p:sp>
        <p:nvSpPr>
          <p:cNvPr id="8" name="Magnetic Disk 7"/>
          <p:cNvSpPr/>
          <p:nvPr/>
        </p:nvSpPr>
        <p:spPr>
          <a:xfrm>
            <a:off x="2901462" y="2125266"/>
            <a:ext cx="1266092" cy="859981"/>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“analytics”</a:t>
            </a:r>
          </a:p>
          <a:p>
            <a:pPr algn="ctr"/>
            <a:r>
              <a:rPr lang="en-US" dirty="0"/>
              <a:t>“big data”</a:t>
            </a:r>
          </a:p>
        </p:txBody>
      </p:sp>
      <p:sp>
        <p:nvSpPr>
          <p:cNvPr id="9" name="Up-Down Arrow 8"/>
          <p:cNvSpPr/>
          <p:nvPr/>
        </p:nvSpPr>
        <p:spPr>
          <a:xfrm>
            <a:off x="3401307" y="3119438"/>
            <a:ext cx="189057" cy="13963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942666" y="4851026"/>
            <a:ext cx="2403890" cy="60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42667" y="5264524"/>
            <a:ext cx="20278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2493463" y="2995332"/>
            <a:ext cx="945623" cy="2744888"/>
          </a:xfrm>
          <a:custGeom>
            <a:avLst/>
            <a:gdLst>
              <a:gd name="connsiteX0" fmla="*/ 1260830 w 1260830"/>
              <a:gd name="connsiteY0" fmla="*/ 3307977 h 3659850"/>
              <a:gd name="connsiteX1" fmla="*/ 991889 w 1260830"/>
              <a:gd name="connsiteY1" fmla="*/ 3657600 h 3659850"/>
              <a:gd name="connsiteX2" fmla="*/ 90936 w 1260830"/>
              <a:gd name="connsiteY2" fmla="*/ 3334871 h 3659850"/>
              <a:gd name="connsiteX3" fmla="*/ 131277 w 1260830"/>
              <a:gd name="connsiteY3" fmla="*/ 1532965 h 3659850"/>
              <a:gd name="connsiteX4" fmla="*/ 978442 w 1260830"/>
              <a:gd name="connsiteY4" fmla="*/ 0 h 365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830" h="3659850">
                <a:moveTo>
                  <a:pt x="1260830" y="3307977"/>
                </a:moveTo>
                <a:cubicBezTo>
                  <a:pt x="1223850" y="3480547"/>
                  <a:pt x="1186871" y="3653118"/>
                  <a:pt x="991889" y="3657600"/>
                </a:cubicBezTo>
                <a:cubicBezTo>
                  <a:pt x="796907" y="3662082"/>
                  <a:pt x="234371" y="3688977"/>
                  <a:pt x="90936" y="3334871"/>
                </a:cubicBezTo>
                <a:cubicBezTo>
                  <a:pt x="-52499" y="2980765"/>
                  <a:pt x="-16641" y="2088777"/>
                  <a:pt x="131277" y="1532965"/>
                </a:cubicBezTo>
                <a:cubicBezTo>
                  <a:pt x="279195" y="977153"/>
                  <a:pt x="978442" y="0"/>
                  <a:pt x="978442" y="0"/>
                </a:cubicBezTo>
              </a:path>
            </a:pathLst>
          </a:custGeom>
          <a:noFill/>
          <a:ln w="57150">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83504" y="5251357"/>
            <a:ext cx="2156487" cy="646331"/>
          </a:xfrm>
          <a:prstGeom prst="rect">
            <a:avLst/>
          </a:prstGeom>
          <a:noFill/>
        </p:spPr>
        <p:txBody>
          <a:bodyPr wrap="square" rtlCol="0">
            <a:spAutoFit/>
          </a:bodyPr>
          <a:lstStyle/>
          <a:p>
            <a:r>
              <a:rPr lang="en-US" dirty="0"/>
              <a:t>607 Unwanted</a:t>
            </a:r>
          </a:p>
          <a:p>
            <a:r>
              <a:rPr lang="en-US" dirty="0"/>
              <a:t>RFC 8197</a:t>
            </a:r>
          </a:p>
        </p:txBody>
      </p:sp>
      <p:cxnSp>
        <p:nvCxnSpPr>
          <p:cNvPr id="18" name="Straight Arrow Connector 17"/>
          <p:cNvCxnSpPr/>
          <p:nvPr/>
        </p:nvCxnSpPr>
        <p:spPr>
          <a:xfrm>
            <a:off x="948018" y="5048189"/>
            <a:ext cx="205312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1189" y="5585179"/>
            <a:ext cx="2364915" cy="646331"/>
          </a:xfrm>
          <a:prstGeom prst="rect">
            <a:avLst/>
          </a:prstGeom>
          <a:noFill/>
        </p:spPr>
        <p:txBody>
          <a:bodyPr wrap="square" rtlCol="0">
            <a:spAutoFit/>
          </a:bodyPr>
          <a:lstStyle/>
          <a:p>
            <a:r>
              <a:rPr lang="en-US" dirty="0"/>
              <a:t>STIR signing</a:t>
            </a:r>
          </a:p>
          <a:p>
            <a:r>
              <a:rPr lang="en-US" dirty="0"/>
              <a:t>RFC 8224</a:t>
            </a:r>
          </a:p>
        </p:txBody>
      </p:sp>
      <p:sp>
        <p:nvSpPr>
          <p:cNvPr id="20" name="Rounded Rectangular Callout 19"/>
          <p:cNvSpPr/>
          <p:nvPr/>
        </p:nvSpPr>
        <p:spPr>
          <a:xfrm>
            <a:off x="5056550" y="1904160"/>
            <a:ext cx="3838680" cy="1369308"/>
          </a:xfrm>
          <a:prstGeom prst="wedgeRoundRectCallout">
            <a:avLst>
              <a:gd name="adj1" fmla="val -83315"/>
              <a:gd name="adj2" fmla="val 1446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charset="0"/>
              <a:buChar char="•"/>
            </a:pPr>
            <a:r>
              <a:rPr lang="en-US" dirty="0"/>
              <a:t>Check STIR signature</a:t>
            </a:r>
          </a:p>
          <a:p>
            <a:pPr marL="214313" indent="-214313">
              <a:buFont typeface="Arial" charset="0"/>
              <a:buChar char="•"/>
            </a:pPr>
            <a:r>
              <a:rPr lang="en-US" dirty="0"/>
              <a:t>look up category based on number (optional)</a:t>
            </a:r>
          </a:p>
          <a:p>
            <a:pPr marL="214313" indent="-214313">
              <a:buFont typeface="Arial" charset="0"/>
              <a:buChar char="•"/>
            </a:pPr>
            <a:r>
              <a:rPr lang="en-US" dirty="0"/>
              <a:t>indicate </a:t>
            </a:r>
            <a:r>
              <a:rPr lang="en-US" i="1" dirty="0"/>
              <a:t>probability(spam)</a:t>
            </a:r>
          </a:p>
          <a:p>
            <a:pPr marL="214313" indent="-214313">
              <a:buFont typeface="Arial" charset="0"/>
              <a:buChar char="•"/>
            </a:pPr>
            <a:endParaRPr lang="en-US" dirty="0"/>
          </a:p>
        </p:txBody>
      </p:sp>
      <p:sp>
        <p:nvSpPr>
          <p:cNvPr id="21" name="Multidocument 20"/>
          <p:cNvSpPr/>
          <p:nvPr/>
        </p:nvSpPr>
        <p:spPr>
          <a:xfrm>
            <a:off x="8068235" y="4649487"/>
            <a:ext cx="988359" cy="760927"/>
          </a:xfrm>
          <a:prstGeom prst="flowChartMultidocumen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external</a:t>
            </a:r>
          </a:p>
          <a:p>
            <a:pPr algn="ctr"/>
            <a:r>
              <a:rPr lang="en-US" sz="1400" dirty="0"/>
              <a:t>service</a:t>
            </a:r>
          </a:p>
        </p:txBody>
      </p:sp>
      <p:sp>
        <p:nvSpPr>
          <p:cNvPr id="22" name="Left-Right Arrow 21"/>
          <p:cNvSpPr/>
          <p:nvPr/>
        </p:nvSpPr>
        <p:spPr>
          <a:xfrm>
            <a:off x="7271497" y="5048189"/>
            <a:ext cx="716057" cy="216335"/>
          </a:xfrm>
          <a:prstGeom prst="lef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883347" y="4541923"/>
            <a:ext cx="983987" cy="369332"/>
          </a:xfrm>
          <a:prstGeom prst="rect">
            <a:avLst/>
          </a:prstGeom>
          <a:noFill/>
        </p:spPr>
        <p:txBody>
          <a:bodyPr wrap="none" rtlCol="0">
            <a:spAutoFit/>
          </a:bodyPr>
          <a:lstStyle/>
          <a:p>
            <a:r>
              <a:rPr lang="en-US"/>
              <a:t>”survey”</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2" y="4619534"/>
            <a:ext cx="819212" cy="819212"/>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615862">
            <a:off x="498232" y="4783927"/>
            <a:ext cx="653369" cy="653369"/>
          </a:xfrm>
          <a:prstGeom prst="rect">
            <a:avLst/>
          </a:prstGeom>
        </p:spPr>
      </p:pic>
      <p:sp>
        <p:nvSpPr>
          <p:cNvPr id="24" name="Rounded Rectangle 23">
            <a:extLst>
              <a:ext uri="{FF2B5EF4-FFF2-40B4-BE49-F238E27FC236}">
                <a16:creationId xmlns:a16="http://schemas.microsoft.com/office/drawing/2014/main" id="{781DDF48-FE35-5D4C-974A-BDD0C7DFF84B}"/>
              </a:ext>
            </a:extLst>
          </p:cNvPr>
          <p:cNvSpPr/>
          <p:nvPr/>
        </p:nvSpPr>
        <p:spPr>
          <a:xfrm>
            <a:off x="1175880" y="4614616"/>
            <a:ext cx="941522" cy="860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SIP</a:t>
            </a:r>
          </a:p>
          <a:p>
            <a:pPr algn="ctr"/>
            <a:r>
              <a:rPr lang="en-US" dirty="0"/>
              <a:t>proxy</a:t>
            </a:r>
          </a:p>
        </p:txBody>
      </p:sp>
      <p:sp>
        <p:nvSpPr>
          <p:cNvPr id="10" name="Slide Number Placeholder 9">
            <a:extLst>
              <a:ext uri="{FF2B5EF4-FFF2-40B4-BE49-F238E27FC236}">
                <a16:creationId xmlns:a16="http://schemas.microsoft.com/office/drawing/2014/main" id="{F37F7D44-F216-A940-91D2-A876F5E750DD}"/>
              </a:ext>
            </a:extLst>
          </p:cNvPr>
          <p:cNvSpPr>
            <a:spLocks noGrp="1"/>
          </p:cNvSpPr>
          <p:nvPr>
            <p:ph type="sldNum" sz="quarter" idx="12"/>
          </p:nvPr>
        </p:nvSpPr>
        <p:spPr/>
        <p:txBody>
          <a:bodyPr/>
          <a:lstStyle/>
          <a:p>
            <a:fld id="{06C525AB-8E15-B549-83D9-D2F0966E02DF}" type="slidenum">
              <a:rPr lang="en-US" altLang="en-US" smtClean="0"/>
              <a:pPr/>
              <a:t>13</a:t>
            </a:fld>
            <a:endParaRPr lang="en-US" altLang="en-US"/>
          </a:p>
        </p:txBody>
      </p:sp>
    </p:spTree>
    <p:extLst>
      <p:ext uri="{BB962C8B-B14F-4D97-AF65-F5344CB8AC3E}">
        <p14:creationId xmlns:p14="http://schemas.microsoft.com/office/powerpoint/2010/main" val="1754514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EF22-4445-1949-9DD1-FEA45AC30F95}"/>
              </a:ext>
            </a:extLst>
          </p:cNvPr>
          <p:cNvSpPr>
            <a:spLocks noGrp="1"/>
          </p:cNvSpPr>
          <p:nvPr>
            <p:ph type="title"/>
          </p:nvPr>
        </p:nvSpPr>
        <p:spPr/>
        <p:txBody>
          <a:bodyPr/>
          <a:lstStyle/>
          <a:p>
            <a:r>
              <a:rPr lang="en-US" dirty="0"/>
              <a:t>The role of STIR/SHAKEN</a:t>
            </a:r>
          </a:p>
        </p:txBody>
      </p:sp>
      <p:sp>
        <p:nvSpPr>
          <p:cNvPr id="3" name="Content Placeholder 2">
            <a:extLst>
              <a:ext uri="{FF2B5EF4-FFF2-40B4-BE49-F238E27FC236}">
                <a16:creationId xmlns:a16="http://schemas.microsoft.com/office/drawing/2014/main" id="{1C9AA9B0-0C52-7D4F-BE9B-EBCC9090FBC3}"/>
              </a:ext>
            </a:extLst>
          </p:cNvPr>
          <p:cNvSpPr>
            <a:spLocks noGrp="1"/>
          </p:cNvSpPr>
          <p:nvPr>
            <p:ph idx="1"/>
          </p:nvPr>
        </p:nvSpPr>
        <p:spPr/>
        <p:txBody>
          <a:bodyPr>
            <a:normAutofit/>
          </a:bodyPr>
          <a:lstStyle/>
          <a:p>
            <a:r>
              <a:rPr lang="en-US" sz="2800" dirty="0"/>
              <a:t>Ensure that caller is authorized to use calling number</a:t>
            </a:r>
          </a:p>
          <a:p>
            <a:pPr lvl="1"/>
            <a:r>
              <a:rPr lang="en-US" sz="2400" dirty="0"/>
              <a:t>Identify originating carrier (or close to it)</a:t>
            </a:r>
          </a:p>
          <a:p>
            <a:pPr lvl="1"/>
            <a:r>
              <a:rPr lang="en-US" sz="2400" dirty="0"/>
              <a:t>Prevent impersonation and randomization</a:t>
            </a:r>
          </a:p>
          <a:p>
            <a:r>
              <a:rPr lang="en-US" sz="2800" dirty="0"/>
              <a:t>STIR: protocol additions to VoIP call signaling protocol (SIP) </a:t>
            </a:r>
            <a:r>
              <a:rPr lang="en-US" sz="2800" dirty="0">
                <a:sym typeface="Wingdings" pitchFamily="2" charset="2"/>
              </a:rPr>
              <a:t> IETF</a:t>
            </a:r>
            <a:endParaRPr lang="en-US" sz="2800" dirty="0"/>
          </a:p>
          <a:p>
            <a:r>
              <a:rPr lang="en-US" sz="2800" dirty="0"/>
              <a:t>SHAKEN: guidelines for using STIR in carrier networks </a:t>
            </a:r>
            <a:r>
              <a:rPr lang="en-US" sz="2800" dirty="0">
                <a:sym typeface="Wingdings" pitchFamily="2" charset="2"/>
              </a:rPr>
              <a:t> ATIS &amp; </a:t>
            </a:r>
            <a:r>
              <a:rPr lang="en-US" sz="2800" dirty="0" err="1">
                <a:sym typeface="Wingdings" pitchFamily="2" charset="2"/>
              </a:rPr>
              <a:t>SIPForum</a:t>
            </a:r>
            <a:endParaRPr lang="en-US" sz="2800" dirty="0"/>
          </a:p>
        </p:txBody>
      </p:sp>
      <p:pic>
        <p:nvPicPr>
          <p:cNvPr id="4" name="Picture 3">
            <a:extLst>
              <a:ext uri="{FF2B5EF4-FFF2-40B4-BE49-F238E27FC236}">
                <a16:creationId xmlns:a16="http://schemas.microsoft.com/office/drawing/2014/main" id="{3E777EE5-B272-644F-97D8-ADAB751F99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4191000"/>
            <a:ext cx="1266206" cy="671292"/>
          </a:xfrm>
          <a:prstGeom prst="rect">
            <a:avLst/>
          </a:prstGeom>
        </p:spPr>
      </p:pic>
      <p:pic>
        <p:nvPicPr>
          <p:cNvPr id="5" name="Picture 4">
            <a:extLst>
              <a:ext uri="{FF2B5EF4-FFF2-40B4-BE49-F238E27FC236}">
                <a16:creationId xmlns:a16="http://schemas.microsoft.com/office/drawing/2014/main" id="{60623417-7081-214D-BB09-3F2E3AC26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5257800"/>
            <a:ext cx="736600" cy="736600"/>
          </a:xfrm>
          <a:prstGeom prst="rect">
            <a:avLst/>
          </a:prstGeom>
        </p:spPr>
      </p:pic>
      <p:pic>
        <p:nvPicPr>
          <p:cNvPr id="6" name="Picture 5">
            <a:extLst>
              <a:ext uri="{FF2B5EF4-FFF2-40B4-BE49-F238E27FC236}">
                <a16:creationId xmlns:a16="http://schemas.microsoft.com/office/drawing/2014/main" id="{F074B9A2-ED98-A14F-956F-AA1172F67A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8284" y="5564807"/>
            <a:ext cx="854694" cy="122586"/>
          </a:xfrm>
          <a:prstGeom prst="rect">
            <a:avLst/>
          </a:prstGeom>
        </p:spPr>
      </p:pic>
      <p:sp>
        <p:nvSpPr>
          <p:cNvPr id="7" name="Slide Number Placeholder 6">
            <a:extLst>
              <a:ext uri="{FF2B5EF4-FFF2-40B4-BE49-F238E27FC236}">
                <a16:creationId xmlns:a16="http://schemas.microsoft.com/office/drawing/2014/main" id="{67D3306C-EFCC-1249-A746-2B4CD38E894B}"/>
              </a:ext>
            </a:extLst>
          </p:cNvPr>
          <p:cNvSpPr>
            <a:spLocks noGrp="1"/>
          </p:cNvSpPr>
          <p:nvPr>
            <p:ph type="sldNum" sz="quarter" idx="12"/>
          </p:nvPr>
        </p:nvSpPr>
        <p:spPr/>
        <p:txBody>
          <a:bodyPr/>
          <a:lstStyle/>
          <a:p>
            <a:fld id="{CEDE4729-8A57-DF4A-8CA8-E0FAD43DCC6E}" type="slidenum">
              <a:rPr lang="en-US" altLang="en-US" smtClean="0"/>
              <a:pPr/>
              <a:t>14</a:t>
            </a:fld>
            <a:endParaRPr lang="en-US" altLang="en-US"/>
          </a:p>
        </p:txBody>
      </p:sp>
    </p:spTree>
    <p:extLst>
      <p:ext uri="{BB962C8B-B14F-4D97-AF65-F5344CB8AC3E}">
        <p14:creationId xmlns:p14="http://schemas.microsoft.com/office/powerpoint/2010/main" val="2578638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STIR + SHAKEN</a:t>
            </a:r>
          </a:p>
        </p:txBody>
      </p:sp>
      <p:pic>
        <p:nvPicPr>
          <p:cNvPr id="3" name="Picture 2"/>
          <p:cNvPicPr>
            <a:picLocks noChangeAspect="1"/>
          </p:cNvPicPr>
          <p:nvPr/>
        </p:nvPicPr>
        <p:blipFill>
          <a:blip r:embed="rId2"/>
          <a:stretch>
            <a:fillRect/>
          </a:stretch>
        </p:blipFill>
        <p:spPr>
          <a:xfrm>
            <a:off x="609600" y="1302909"/>
            <a:ext cx="8001000" cy="4212066"/>
          </a:xfrm>
          <a:prstGeom prst="rect">
            <a:avLst/>
          </a:prstGeom>
        </p:spPr>
      </p:pic>
      <p:sp>
        <p:nvSpPr>
          <p:cNvPr id="4" name="TextBox 3"/>
          <p:cNvSpPr txBox="1"/>
          <p:nvPr/>
        </p:nvSpPr>
        <p:spPr>
          <a:xfrm>
            <a:off x="463924" y="5627594"/>
            <a:ext cx="2677015" cy="369332"/>
          </a:xfrm>
          <a:prstGeom prst="rect">
            <a:avLst/>
          </a:prstGeom>
          <a:noFill/>
        </p:spPr>
        <p:txBody>
          <a:bodyPr wrap="none" rtlCol="0">
            <a:spAutoFit/>
          </a:bodyPr>
          <a:lstStyle/>
          <a:p>
            <a:r>
              <a:rPr lang="en-US">
                <a:solidFill>
                  <a:schemeClr val="accent1">
                    <a:lumMod val="50000"/>
                  </a:schemeClr>
                </a:solidFill>
              </a:rPr>
              <a:t>Chris Wendt, SIPNOC 2016</a:t>
            </a:r>
          </a:p>
        </p:txBody>
      </p:sp>
      <p:sp>
        <p:nvSpPr>
          <p:cNvPr id="5" name="Slide Number Placeholder 4">
            <a:extLst>
              <a:ext uri="{FF2B5EF4-FFF2-40B4-BE49-F238E27FC236}">
                <a16:creationId xmlns:a16="http://schemas.microsoft.com/office/drawing/2014/main" id="{EF75C8D3-5003-A141-94CD-68D408F71936}"/>
              </a:ext>
            </a:extLst>
          </p:cNvPr>
          <p:cNvSpPr>
            <a:spLocks noGrp="1"/>
          </p:cNvSpPr>
          <p:nvPr>
            <p:ph type="sldNum" sz="quarter" idx="12"/>
          </p:nvPr>
        </p:nvSpPr>
        <p:spPr/>
        <p:txBody>
          <a:bodyPr/>
          <a:lstStyle/>
          <a:p>
            <a:fld id="{06C525AB-8E15-B549-83D9-D2F0966E02DF}" type="slidenum">
              <a:rPr lang="en-US" altLang="en-US" smtClean="0"/>
              <a:pPr/>
              <a:t>15</a:t>
            </a:fld>
            <a:endParaRPr lang="en-US" altLang="en-US"/>
          </a:p>
        </p:txBody>
      </p:sp>
    </p:spTree>
    <p:extLst>
      <p:ext uri="{BB962C8B-B14F-4D97-AF65-F5344CB8AC3E}">
        <p14:creationId xmlns:p14="http://schemas.microsoft.com/office/powerpoint/2010/main" val="2088079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3E2A-A1BD-6344-A8E3-FF532951E0C7}"/>
              </a:ext>
            </a:extLst>
          </p:cNvPr>
          <p:cNvSpPr>
            <a:spLocks noGrp="1"/>
          </p:cNvSpPr>
          <p:nvPr>
            <p:ph type="title"/>
          </p:nvPr>
        </p:nvSpPr>
        <p:spPr/>
        <p:txBody>
          <a:bodyPr/>
          <a:lstStyle/>
          <a:p>
            <a:r>
              <a:rPr lang="en-US" dirty="0"/>
              <a:t>SHAKEN reference architecture</a:t>
            </a:r>
          </a:p>
        </p:txBody>
      </p:sp>
      <p:pic>
        <p:nvPicPr>
          <p:cNvPr id="6" name="Picture 5">
            <a:extLst>
              <a:ext uri="{FF2B5EF4-FFF2-40B4-BE49-F238E27FC236}">
                <a16:creationId xmlns:a16="http://schemas.microsoft.com/office/drawing/2014/main" id="{517BBCCB-9EA7-8940-90DB-2269BD4B6090}"/>
              </a:ext>
            </a:extLst>
          </p:cNvPr>
          <p:cNvPicPr>
            <a:picLocks noChangeAspect="1"/>
          </p:cNvPicPr>
          <p:nvPr/>
        </p:nvPicPr>
        <p:blipFill>
          <a:blip r:embed="rId2"/>
          <a:stretch>
            <a:fillRect/>
          </a:stretch>
        </p:blipFill>
        <p:spPr>
          <a:xfrm>
            <a:off x="25400" y="1371600"/>
            <a:ext cx="9357532" cy="3352800"/>
          </a:xfrm>
          <a:prstGeom prst="rect">
            <a:avLst/>
          </a:prstGeom>
        </p:spPr>
      </p:pic>
      <p:pic>
        <p:nvPicPr>
          <p:cNvPr id="7" name="Picture 6">
            <a:extLst>
              <a:ext uri="{FF2B5EF4-FFF2-40B4-BE49-F238E27FC236}">
                <a16:creationId xmlns:a16="http://schemas.microsoft.com/office/drawing/2014/main" id="{CE00463F-DBA7-D94F-B839-20AFE1C2BE4B}"/>
              </a:ext>
            </a:extLst>
          </p:cNvPr>
          <p:cNvPicPr>
            <a:picLocks noChangeAspect="1"/>
          </p:cNvPicPr>
          <p:nvPr/>
        </p:nvPicPr>
        <p:blipFill>
          <a:blip r:embed="rId3"/>
          <a:stretch>
            <a:fillRect/>
          </a:stretch>
        </p:blipFill>
        <p:spPr>
          <a:xfrm>
            <a:off x="6549648" y="352426"/>
            <a:ext cx="2178050" cy="1172483"/>
          </a:xfrm>
          <a:prstGeom prst="rect">
            <a:avLst/>
          </a:prstGeom>
        </p:spPr>
      </p:pic>
      <p:sp>
        <p:nvSpPr>
          <p:cNvPr id="3" name="Slide Number Placeholder 2">
            <a:extLst>
              <a:ext uri="{FF2B5EF4-FFF2-40B4-BE49-F238E27FC236}">
                <a16:creationId xmlns:a16="http://schemas.microsoft.com/office/drawing/2014/main" id="{DA7E5EC8-1BBC-2E43-BE2A-3FE3B48044D8}"/>
              </a:ext>
            </a:extLst>
          </p:cNvPr>
          <p:cNvSpPr>
            <a:spLocks noGrp="1"/>
          </p:cNvSpPr>
          <p:nvPr>
            <p:ph type="sldNum" sz="quarter" idx="12"/>
          </p:nvPr>
        </p:nvSpPr>
        <p:spPr/>
        <p:txBody>
          <a:bodyPr/>
          <a:lstStyle/>
          <a:p>
            <a:fld id="{06C525AB-8E15-B549-83D9-D2F0966E02DF}" type="slidenum">
              <a:rPr lang="en-US" altLang="en-US" smtClean="0"/>
              <a:pPr/>
              <a:t>16</a:t>
            </a:fld>
            <a:endParaRPr lang="en-US" altLang="en-US"/>
          </a:p>
        </p:txBody>
      </p:sp>
    </p:spTree>
    <p:extLst>
      <p:ext uri="{BB962C8B-B14F-4D97-AF65-F5344CB8AC3E}">
        <p14:creationId xmlns:p14="http://schemas.microsoft.com/office/powerpoint/2010/main" val="1959668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010A-AD15-7C4E-BC6A-AB7FA6031524}"/>
              </a:ext>
            </a:extLst>
          </p:cNvPr>
          <p:cNvSpPr>
            <a:spLocks noGrp="1"/>
          </p:cNvSpPr>
          <p:nvPr>
            <p:ph type="title"/>
          </p:nvPr>
        </p:nvSpPr>
        <p:spPr/>
        <p:txBody>
          <a:bodyPr/>
          <a:lstStyle/>
          <a:p>
            <a:r>
              <a:rPr lang="en-US" dirty="0"/>
              <a:t>SHAKEN attestation</a:t>
            </a:r>
          </a:p>
        </p:txBody>
      </p:sp>
      <p:graphicFrame>
        <p:nvGraphicFramePr>
          <p:cNvPr id="3" name="Table 2">
            <a:extLst>
              <a:ext uri="{FF2B5EF4-FFF2-40B4-BE49-F238E27FC236}">
                <a16:creationId xmlns:a16="http://schemas.microsoft.com/office/drawing/2014/main" id="{6F483666-797B-FC43-BA83-12351E3D8658}"/>
              </a:ext>
            </a:extLst>
          </p:cNvPr>
          <p:cNvGraphicFramePr>
            <a:graphicFrameLocks noGrp="1"/>
          </p:cNvGraphicFramePr>
          <p:nvPr/>
        </p:nvGraphicFramePr>
        <p:xfrm>
          <a:off x="838200" y="1397000"/>
          <a:ext cx="7677150" cy="3931920"/>
        </p:xfrm>
        <a:graphic>
          <a:graphicData uri="http://schemas.openxmlformats.org/drawingml/2006/table">
            <a:tbl>
              <a:tblPr bandRow="1">
                <a:tableStyleId>{93296810-A885-4BE3-A3E7-6D5BEEA58F35}</a:tableStyleId>
              </a:tblPr>
              <a:tblGrid>
                <a:gridCol w="2590800">
                  <a:extLst>
                    <a:ext uri="{9D8B030D-6E8A-4147-A177-3AD203B41FA5}">
                      <a16:colId xmlns:a16="http://schemas.microsoft.com/office/drawing/2014/main" val="1457489500"/>
                    </a:ext>
                  </a:extLst>
                </a:gridCol>
                <a:gridCol w="5086350">
                  <a:extLst>
                    <a:ext uri="{9D8B030D-6E8A-4147-A177-3AD203B41FA5}">
                      <a16:colId xmlns:a16="http://schemas.microsoft.com/office/drawing/2014/main" val="3257093544"/>
                    </a:ext>
                  </a:extLst>
                </a:gridCol>
              </a:tblGrid>
              <a:tr h="370840">
                <a:tc>
                  <a:txBody>
                    <a:bodyPr/>
                    <a:lstStyle/>
                    <a:p>
                      <a:r>
                        <a:rPr lang="en-US" sz="2000" dirty="0">
                          <a:solidFill>
                            <a:srgbClr val="C00000"/>
                          </a:solidFill>
                        </a:rPr>
                        <a:t>A:</a:t>
                      </a:r>
                      <a:r>
                        <a:rPr lang="en-US" sz="2000" dirty="0"/>
                        <a:t> full attestation</a:t>
                      </a:r>
                    </a:p>
                  </a:txBody>
                  <a:tcPr/>
                </a:tc>
                <a:tc>
                  <a:txBody>
                    <a:bodyPr/>
                    <a:lstStyle/>
                    <a:p>
                      <a:pPr marL="285750" indent="-285750">
                        <a:buFont typeface="Arial" panose="020B0604020202020204" pitchFamily="34" charset="0"/>
                        <a:buChar char="•"/>
                      </a:pPr>
                      <a:r>
                        <a:rPr lang="en-US" sz="1600" kern="1200" dirty="0">
                          <a:effectLst/>
                        </a:rPr>
                        <a:t>Is responsible for the origination of the call onto the IP based service provider voice network. </a:t>
                      </a:r>
                      <a:endParaRPr lang="en-US" sz="1600" dirty="0">
                        <a:effectLst/>
                      </a:endParaRPr>
                    </a:p>
                    <a:p>
                      <a:pPr marL="285750" indent="-285750">
                        <a:buFont typeface="Arial" panose="020B0604020202020204" pitchFamily="34" charset="0"/>
                        <a:buChar char="•"/>
                      </a:pPr>
                      <a:r>
                        <a:rPr lang="en-US" sz="1600" kern="1200" dirty="0">
                          <a:effectLst/>
                        </a:rPr>
                        <a:t>Has a direct authenticated relationship with the customer and can identify the customer. </a:t>
                      </a:r>
                      <a:endParaRPr lang="en-US" sz="1600" dirty="0">
                        <a:effectLst/>
                      </a:endParaRPr>
                    </a:p>
                    <a:p>
                      <a:pPr marL="285750" indent="-285750">
                        <a:buFont typeface="Arial" panose="020B0604020202020204" pitchFamily="34" charset="0"/>
                        <a:buChar char="•"/>
                      </a:pPr>
                      <a:r>
                        <a:rPr lang="en-US" sz="1600" kern="1200" dirty="0">
                          <a:effectLst/>
                        </a:rPr>
                        <a:t>Has established a verified association with the telephone number used for the call.</a:t>
                      </a:r>
                      <a:endParaRPr lang="en-US" sz="1600" dirty="0">
                        <a:effectLst/>
                      </a:endParaRPr>
                    </a:p>
                  </a:txBody>
                  <a:tcPr/>
                </a:tc>
                <a:extLst>
                  <a:ext uri="{0D108BD9-81ED-4DB2-BD59-A6C34878D82A}">
                    <a16:rowId xmlns:a16="http://schemas.microsoft.com/office/drawing/2014/main" val="4230978311"/>
                  </a:ext>
                </a:extLst>
              </a:tr>
              <a:tr h="370840">
                <a:tc>
                  <a:txBody>
                    <a:bodyPr/>
                    <a:lstStyle/>
                    <a:p>
                      <a:r>
                        <a:rPr lang="en-US" sz="2000" dirty="0">
                          <a:solidFill>
                            <a:srgbClr val="C00000"/>
                          </a:solidFill>
                        </a:rPr>
                        <a:t>B</a:t>
                      </a:r>
                      <a:r>
                        <a:rPr lang="en-US" sz="2000" dirty="0"/>
                        <a:t>: partial attestation</a:t>
                      </a:r>
                    </a:p>
                  </a:txBody>
                  <a:tcPr/>
                </a:tc>
                <a:tc>
                  <a:txBody>
                    <a:bodyPr/>
                    <a:lstStyle/>
                    <a:p>
                      <a:pPr marL="285750" indent="-285750">
                        <a:buFont typeface="Arial" panose="020B0604020202020204" pitchFamily="34" charset="0"/>
                        <a:buChar char="•"/>
                      </a:pPr>
                      <a:r>
                        <a:rPr lang="en-US" sz="1600" kern="1200" dirty="0">
                          <a:solidFill>
                            <a:schemeClr val="dk1"/>
                          </a:solidFill>
                          <a:effectLst/>
                          <a:latin typeface="+mn-lt"/>
                          <a:ea typeface="+mn-ea"/>
                          <a:cs typeface="+mn-cs"/>
                        </a:rPr>
                        <a:t>Is responsible for the origination of the call onto its IP-based voice network. </a:t>
                      </a:r>
                      <a:endParaRPr lang="en-US" sz="1600" dirty="0">
                        <a:effectLst/>
                      </a:endParaRPr>
                    </a:p>
                    <a:p>
                      <a:pPr marL="285750" indent="-285750">
                        <a:buFont typeface="Arial" panose="020B0604020202020204" pitchFamily="34" charset="0"/>
                        <a:buChar char="•"/>
                      </a:pPr>
                      <a:r>
                        <a:rPr lang="en-US" sz="1600" kern="1200" dirty="0">
                          <a:solidFill>
                            <a:schemeClr val="dk1"/>
                          </a:solidFill>
                          <a:effectLst/>
                          <a:latin typeface="+mn-lt"/>
                          <a:ea typeface="+mn-ea"/>
                          <a:cs typeface="+mn-cs"/>
                        </a:rPr>
                        <a:t>Has a direct authenticated relationship with the customer and can identify the customer. </a:t>
                      </a:r>
                      <a:endParaRPr lang="en-US" sz="1600" dirty="0">
                        <a:effectLst/>
                      </a:endParaRPr>
                    </a:p>
                    <a:p>
                      <a:pPr marL="285750" indent="-285750">
                        <a:buFont typeface="Arial" panose="020B0604020202020204" pitchFamily="34" charset="0"/>
                        <a:buChar char="•"/>
                      </a:pPr>
                      <a:r>
                        <a:rPr lang="en-US" sz="1600" kern="1200" dirty="0">
                          <a:solidFill>
                            <a:schemeClr val="dk1"/>
                          </a:solidFill>
                          <a:effectLst/>
                          <a:latin typeface="+mn-lt"/>
                          <a:ea typeface="+mn-ea"/>
                          <a:cs typeface="+mn-cs"/>
                        </a:rPr>
                        <a:t>Has NOT established a verified association with the telephone number being used for the call.</a:t>
                      </a:r>
                      <a:endParaRPr lang="en-US" sz="1600" dirty="0">
                        <a:effectLst/>
                      </a:endParaRPr>
                    </a:p>
                  </a:txBody>
                  <a:tcPr/>
                </a:tc>
                <a:extLst>
                  <a:ext uri="{0D108BD9-81ED-4DB2-BD59-A6C34878D82A}">
                    <a16:rowId xmlns:a16="http://schemas.microsoft.com/office/drawing/2014/main" val="4255731008"/>
                  </a:ext>
                </a:extLst>
              </a:tr>
              <a:tr h="370840">
                <a:tc>
                  <a:txBody>
                    <a:bodyPr/>
                    <a:lstStyle/>
                    <a:p>
                      <a:r>
                        <a:rPr lang="en-US" sz="2000" dirty="0">
                          <a:solidFill>
                            <a:srgbClr val="C00000"/>
                          </a:solidFill>
                        </a:rPr>
                        <a:t>C</a:t>
                      </a:r>
                      <a:r>
                        <a:rPr lang="en-US" sz="2000" dirty="0"/>
                        <a:t>: gateway attestation</a:t>
                      </a:r>
                    </a:p>
                  </a:txBody>
                  <a:tcPr/>
                </a:tc>
                <a:tc>
                  <a:txBody>
                    <a:bodyPr/>
                    <a:lstStyle/>
                    <a:p>
                      <a:pPr marL="285750" indent="-285750">
                        <a:buFont typeface="Arial" panose="020B0604020202020204" pitchFamily="34" charset="0"/>
                        <a:buChar char="•"/>
                      </a:pPr>
                      <a:r>
                        <a:rPr lang="en-US" sz="1600" kern="1200" dirty="0">
                          <a:solidFill>
                            <a:schemeClr val="dk1"/>
                          </a:solidFill>
                          <a:effectLst/>
                          <a:latin typeface="+mn-lt"/>
                          <a:ea typeface="+mn-ea"/>
                          <a:cs typeface="+mn-cs"/>
                        </a:rPr>
                        <a:t>Is the entry point of the call into its VoIP network. </a:t>
                      </a:r>
                      <a:endParaRPr lang="en-US" sz="1600" dirty="0">
                        <a:effectLst/>
                      </a:endParaRPr>
                    </a:p>
                    <a:p>
                      <a:pPr marL="285750" indent="-285750">
                        <a:buFont typeface="Arial" panose="020B0604020202020204" pitchFamily="34" charset="0"/>
                        <a:buChar char="•"/>
                      </a:pPr>
                      <a:r>
                        <a:rPr lang="en-US" sz="1600" kern="1200" dirty="0">
                          <a:solidFill>
                            <a:schemeClr val="dk1"/>
                          </a:solidFill>
                          <a:effectLst/>
                          <a:latin typeface="+mn-lt"/>
                          <a:ea typeface="+mn-ea"/>
                          <a:cs typeface="+mn-cs"/>
                        </a:rPr>
                        <a:t>Has no relationship with the initiator of the call (e.g., international gateways).</a:t>
                      </a:r>
                      <a:endParaRPr lang="en-US" sz="1600" dirty="0">
                        <a:effectLst/>
                      </a:endParaRPr>
                    </a:p>
                  </a:txBody>
                  <a:tcPr/>
                </a:tc>
                <a:extLst>
                  <a:ext uri="{0D108BD9-81ED-4DB2-BD59-A6C34878D82A}">
                    <a16:rowId xmlns:a16="http://schemas.microsoft.com/office/drawing/2014/main" val="1641868851"/>
                  </a:ext>
                </a:extLst>
              </a:tr>
            </a:tbl>
          </a:graphicData>
        </a:graphic>
      </p:graphicFrame>
      <p:sp>
        <p:nvSpPr>
          <p:cNvPr id="4" name="Slide Number Placeholder 3">
            <a:extLst>
              <a:ext uri="{FF2B5EF4-FFF2-40B4-BE49-F238E27FC236}">
                <a16:creationId xmlns:a16="http://schemas.microsoft.com/office/drawing/2014/main" id="{B22F3D46-2FFD-DF40-B994-5CBED1A30C84}"/>
              </a:ext>
            </a:extLst>
          </p:cNvPr>
          <p:cNvSpPr>
            <a:spLocks noGrp="1"/>
          </p:cNvSpPr>
          <p:nvPr>
            <p:ph type="sldNum" sz="quarter" idx="12"/>
          </p:nvPr>
        </p:nvSpPr>
        <p:spPr/>
        <p:txBody>
          <a:bodyPr/>
          <a:lstStyle/>
          <a:p>
            <a:fld id="{06C525AB-8E15-B549-83D9-D2F0966E02DF}" type="slidenum">
              <a:rPr lang="en-US" altLang="en-US" smtClean="0"/>
              <a:pPr/>
              <a:t>17</a:t>
            </a:fld>
            <a:endParaRPr lang="en-US" altLang="en-US"/>
          </a:p>
        </p:txBody>
      </p:sp>
    </p:spTree>
    <p:extLst>
      <p:ext uri="{BB962C8B-B14F-4D97-AF65-F5344CB8AC3E}">
        <p14:creationId xmlns:p14="http://schemas.microsoft.com/office/powerpoint/2010/main" val="3617106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0ED9F-D8B2-4F47-AA1C-64710D5CD78E}"/>
              </a:ext>
            </a:extLst>
          </p:cNvPr>
          <p:cNvPicPr>
            <a:picLocks noChangeAspect="1"/>
          </p:cNvPicPr>
          <p:nvPr/>
        </p:nvPicPr>
        <p:blipFill>
          <a:blip r:embed="rId2"/>
          <a:stretch>
            <a:fillRect/>
          </a:stretch>
        </p:blipFill>
        <p:spPr>
          <a:xfrm>
            <a:off x="228600" y="1676400"/>
            <a:ext cx="8699036" cy="5181600"/>
          </a:xfrm>
          <a:prstGeom prst="rect">
            <a:avLst/>
          </a:prstGeom>
        </p:spPr>
      </p:pic>
      <p:sp>
        <p:nvSpPr>
          <p:cNvPr id="3" name="Title 2">
            <a:extLst>
              <a:ext uri="{FF2B5EF4-FFF2-40B4-BE49-F238E27FC236}">
                <a16:creationId xmlns:a16="http://schemas.microsoft.com/office/drawing/2014/main" id="{E99C800A-F3E0-ED4E-90B7-6607B8A9FC87}"/>
              </a:ext>
            </a:extLst>
          </p:cNvPr>
          <p:cNvSpPr>
            <a:spLocks noGrp="1"/>
          </p:cNvSpPr>
          <p:nvPr>
            <p:ph type="title"/>
          </p:nvPr>
        </p:nvSpPr>
        <p:spPr/>
        <p:txBody>
          <a:bodyPr/>
          <a:lstStyle/>
          <a:p>
            <a:r>
              <a:rPr lang="en-US" dirty="0"/>
              <a:t>STIR/SHAKEN organizational model</a:t>
            </a:r>
          </a:p>
        </p:txBody>
      </p:sp>
      <p:sp>
        <p:nvSpPr>
          <p:cNvPr id="4" name="Slide Number Placeholder 3">
            <a:extLst>
              <a:ext uri="{FF2B5EF4-FFF2-40B4-BE49-F238E27FC236}">
                <a16:creationId xmlns:a16="http://schemas.microsoft.com/office/drawing/2014/main" id="{9E6A98DD-4679-0645-8FC0-D3EBA15149DB}"/>
              </a:ext>
            </a:extLst>
          </p:cNvPr>
          <p:cNvSpPr>
            <a:spLocks noGrp="1"/>
          </p:cNvSpPr>
          <p:nvPr>
            <p:ph type="sldNum" sz="quarter" idx="12"/>
          </p:nvPr>
        </p:nvSpPr>
        <p:spPr/>
        <p:txBody>
          <a:bodyPr/>
          <a:lstStyle/>
          <a:p>
            <a:fld id="{06C525AB-8E15-B549-83D9-D2F0966E02DF}" type="slidenum">
              <a:rPr lang="en-US" altLang="en-US" smtClean="0"/>
              <a:pPr/>
              <a:t>18</a:t>
            </a:fld>
            <a:endParaRPr lang="en-US" altLang="en-US"/>
          </a:p>
        </p:txBody>
      </p:sp>
    </p:spTree>
    <p:extLst>
      <p:ext uri="{BB962C8B-B14F-4D97-AF65-F5344CB8AC3E}">
        <p14:creationId xmlns:p14="http://schemas.microsoft.com/office/powerpoint/2010/main" val="1611288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8994-DE73-A941-8845-1471E9E25F1C}"/>
              </a:ext>
            </a:extLst>
          </p:cNvPr>
          <p:cNvSpPr>
            <a:spLocks noGrp="1"/>
          </p:cNvSpPr>
          <p:nvPr>
            <p:ph type="title"/>
          </p:nvPr>
        </p:nvSpPr>
        <p:spPr/>
        <p:txBody>
          <a:bodyPr/>
          <a:lstStyle/>
          <a:p>
            <a:r>
              <a:rPr lang="en-US" dirty="0"/>
              <a:t>STIR / SHAKEN governance</a:t>
            </a:r>
          </a:p>
        </p:txBody>
      </p:sp>
      <p:pic>
        <p:nvPicPr>
          <p:cNvPr id="3" name="Picture 2">
            <a:extLst>
              <a:ext uri="{FF2B5EF4-FFF2-40B4-BE49-F238E27FC236}">
                <a16:creationId xmlns:a16="http://schemas.microsoft.com/office/drawing/2014/main" id="{A9D7F2D6-1A06-6741-B53C-619DFBC7EE25}"/>
              </a:ext>
            </a:extLst>
          </p:cNvPr>
          <p:cNvPicPr>
            <a:picLocks noChangeAspect="1"/>
          </p:cNvPicPr>
          <p:nvPr/>
        </p:nvPicPr>
        <p:blipFill>
          <a:blip r:embed="rId3"/>
          <a:stretch>
            <a:fillRect/>
          </a:stretch>
        </p:blipFill>
        <p:spPr>
          <a:xfrm>
            <a:off x="0" y="1321379"/>
            <a:ext cx="9144000" cy="4215241"/>
          </a:xfrm>
          <a:prstGeom prst="rect">
            <a:avLst/>
          </a:prstGeom>
        </p:spPr>
      </p:pic>
      <p:sp>
        <p:nvSpPr>
          <p:cNvPr id="4" name="Slide Number Placeholder 3">
            <a:extLst>
              <a:ext uri="{FF2B5EF4-FFF2-40B4-BE49-F238E27FC236}">
                <a16:creationId xmlns:a16="http://schemas.microsoft.com/office/drawing/2014/main" id="{9B184FE4-2608-6040-BB06-639FAACFA34F}"/>
              </a:ext>
            </a:extLst>
          </p:cNvPr>
          <p:cNvSpPr>
            <a:spLocks noGrp="1"/>
          </p:cNvSpPr>
          <p:nvPr>
            <p:ph type="sldNum" sz="quarter" idx="12"/>
          </p:nvPr>
        </p:nvSpPr>
        <p:spPr/>
        <p:txBody>
          <a:bodyPr/>
          <a:lstStyle/>
          <a:p>
            <a:fld id="{06C525AB-8E15-B549-83D9-D2F0966E02DF}" type="slidenum">
              <a:rPr lang="en-US" altLang="en-US" smtClean="0"/>
              <a:pPr/>
              <a:t>19</a:t>
            </a:fld>
            <a:endParaRPr lang="en-US" altLang="en-US"/>
          </a:p>
        </p:txBody>
      </p:sp>
    </p:spTree>
    <p:extLst>
      <p:ext uri="{BB962C8B-B14F-4D97-AF65-F5344CB8AC3E}">
        <p14:creationId xmlns:p14="http://schemas.microsoft.com/office/powerpoint/2010/main" val="345765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B78750-3081-034A-AD3F-6FD2492E1B4C}"/>
              </a:ext>
            </a:extLst>
          </p:cNvPr>
          <p:cNvSpPr>
            <a:spLocks noGrp="1"/>
          </p:cNvSpPr>
          <p:nvPr>
            <p:ph type="sldNum" sz="quarter" idx="12"/>
          </p:nvPr>
        </p:nvSpPr>
        <p:spPr/>
        <p:txBody>
          <a:bodyPr/>
          <a:lstStyle/>
          <a:p>
            <a:fld id="{5A2B66D3-5D6B-6D40-8CB5-1BAE57CBA466}" type="slidenum">
              <a:rPr lang="en-US" altLang="en-US" smtClean="0"/>
              <a:pPr/>
              <a:t>2</a:t>
            </a:fld>
            <a:endParaRPr lang="en-US" altLang="en-US"/>
          </a:p>
        </p:txBody>
      </p:sp>
      <p:sp>
        <p:nvSpPr>
          <p:cNvPr id="4" name="Title 3">
            <a:extLst>
              <a:ext uri="{FF2B5EF4-FFF2-40B4-BE49-F238E27FC236}">
                <a16:creationId xmlns:a16="http://schemas.microsoft.com/office/drawing/2014/main" id="{B8465E66-72C9-A341-AFDD-77A43659EE8E}"/>
              </a:ext>
            </a:extLst>
          </p:cNvPr>
          <p:cNvSpPr>
            <a:spLocks noGrp="1"/>
          </p:cNvSpPr>
          <p:nvPr>
            <p:ph type="title"/>
          </p:nvPr>
        </p:nvSpPr>
        <p:spPr/>
        <p:txBody>
          <a:bodyPr/>
          <a:lstStyle/>
          <a:p>
            <a:r>
              <a:rPr lang="en-US" dirty="0"/>
              <a:t>Why not use email spam filtering techniques?</a:t>
            </a:r>
          </a:p>
        </p:txBody>
      </p:sp>
      <p:graphicFrame>
        <p:nvGraphicFramePr>
          <p:cNvPr id="2" name="Table 1">
            <a:extLst>
              <a:ext uri="{FF2B5EF4-FFF2-40B4-BE49-F238E27FC236}">
                <a16:creationId xmlns:a16="http://schemas.microsoft.com/office/drawing/2014/main" id="{4F9D230F-D182-4D41-9ED3-BA039AD3B876}"/>
              </a:ext>
            </a:extLst>
          </p:cNvPr>
          <p:cNvGraphicFramePr>
            <a:graphicFrameLocks noGrp="1"/>
          </p:cNvGraphicFramePr>
          <p:nvPr/>
        </p:nvGraphicFramePr>
        <p:xfrm>
          <a:off x="533400" y="1371601"/>
          <a:ext cx="8077200" cy="4609405"/>
        </p:xfrm>
        <a:graphic>
          <a:graphicData uri="http://schemas.openxmlformats.org/drawingml/2006/table">
            <a:tbl>
              <a:tblPr firstRow="1" bandRow="1">
                <a:tableStyleId>{3C2FFA5D-87B4-456A-9821-1D502468CF0F}</a:tableStyleId>
              </a:tblPr>
              <a:tblGrid>
                <a:gridCol w="2133600">
                  <a:extLst>
                    <a:ext uri="{9D8B030D-6E8A-4147-A177-3AD203B41FA5}">
                      <a16:colId xmlns:a16="http://schemas.microsoft.com/office/drawing/2014/main" val="20000"/>
                    </a:ext>
                  </a:extLst>
                </a:gridCol>
                <a:gridCol w="32512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457200">
                <a:tc>
                  <a:txBody>
                    <a:bodyPr/>
                    <a:lstStyle/>
                    <a:p>
                      <a:endParaRPr lang="en-US" sz="1800" dirty="0"/>
                    </a:p>
                  </a:txBody>
                  <a:tcPr/>
                </a:tc>
                <a:tc>
                  <a:txBody>
                    <a:bodyPr/>
                    <a:lstStyle/>
                    <a:p>
                      <a:r>
                        <a:rPr lang="en-US" sz="2400" dirty="0"/>
                        <a:t>Email</a:t>
                      </a:r>
                    </a:p>
                  </a:txBody>
                  <a:tcPr/>
                </a:tc>
                <a:tc>
                  <a:txBody>
                    <a:bodyPr/>
                    <a:lstStyle/>
                    <a:p>
                      <a:r>
                        <a:rPr lang="en-US" sz="2400" dirty="0"/>
                        <a:t>Phone</a:t>
                      </a:r>
                      <a:r>
                        <a:rPr lang="en-US" sz="2400" baseline="0" dirty="0"/>
                        <a:t> calls</a:t>
                      </a:r>
                      <a:endParaRPr lang="en-US" sz="2400" dirty="0"/>
                    </a:p>
                  </a:txBody>
                  <a:tcPr/>
                </a:tc>
                <a:extLst>
                  <a:ext uri="{0D108BD9-81ED-4DB2-BD59-A6C34878D82A}">
                    <a16:rowId xmlns:a16="http://schemas.microsoft.com/office/drawing/2014/main" val="10000"/>
                  </a:ext>
                </a:extLst>
              </a:tr>
              <a:tr h="365760">
                <a:tc>
                  <a:txBody>
                    <a:bodyPr/>
                    <a:lstStyle/>
                    <a:p>
                      <a:r>
                        <a:rPr lang="en-US" sz="1800" dirty="0"/>
                        <a:t>Name</a:t>
                      </a:r>
                      <a:r>
                        <a:rPr lang="en-US" sz="1800" baseline="0" dirty="0"/>
                        <a:t> space</a:t>
                      </a:r>
                      <a:endParaRPr lang="en-US" sz="1800" dirty="0"/>
                    </a:p>
                  </a:txBody>
                  <a:tcPr/>
                </a:tc>
                <a:tc>
                  <a:txBody>
                    <a:bodyPr/>
                    <a:lstStyle/>
                    <a:p>
                      <a:r>
                        <a:rPr lang="en-US" sz="1800" dirty="0"/>
                        <a:t>infinite</a:t>
                      </a:r>
                    </a:p>
                  </a:txBody>
                  <a:tcPr/>
                </a:tc>
                <a:tc>
                  <a:txBody>
                    <a:bodyPr/>
                    <a:lstStyle/>
                    <a:p>
                      <a:r>
                        <a:rPr lang="en-US" sz="1800" dirty="0"/>
                        <a:t>relatively</a:t>
                      </a:r>
                      <a:r>
                        <a:rPr lang="en-US" sz="1800" baseline="0" dirty="0"/>
                        <a:t> small</a:t>
                      </a:r>
                      <a:endParaRPr lang="en-US" sz="1800" dirty="0"/>
                    </a:p>
                  </a:txBody>
                  <a:tcPr/>
                </a:tc>
                <a:extLst>
                  <a:ext uri="{0D108BD9-81ED-4DB2-BD59-A6C34878D82A}">
                    <a16:rowId xmlns:a16="http://schemas.microsoft.com/office/drawing/2014/main" val="10001"/>
                  </a:ext>
                </a:extLst>
              </a:tr>
              <a:tr h="365760">
                <a:tc>
                  <a:txBody>
                    <a:bodyPr/>
                    <a:lstStyle/>
                    <a:p>
                      <a:r>
                        <a:rPr lang="en-US" sz="1800" dirty="0"/>
                        <a:t>Content inspection</a:t>
                      </a:r>
                    </a:p>
                  </a:txBody>
                  <a:tcPr/>
                </a:tc>
                <a:tc>
                  <a:txBody>
                    <a:bodyPr/>
                    <a:lstStyle/>
                    <a:p>
                      <a:r>
                        <a:rPr lang="en-US" sz="1800" dirty="0"/>
                        <a:t>common</a:t>
                      </a:r>
                    </a:p>
                  </a:txBody>
                  <a:tcPr/>
                </a:tc>
                <a:tc>
                  <a:txBody>
                    <a:bodyPr/>
                    <a:lstStyle/>
                    <a:p>
                      <a:r>
                        <a:rPr lang="en-US" sz="1800" dirty="0"/>
                        <a:t>not possible</a:t>
                      </a:r>
                    </a:p>
                  </a:txBody>
                  <a:tcPr/>
                </a:tc>
                <a:extLst>
                  <a:ext uri="{0D108BD9-81ED-4DB2-BD59-A6C34878D82A}">
                    <a16:rowId xmlns:a16="http://schemas.microsoft.com/office/drawing/2014/main" val="10002"/>
                  </a:ext>
                </a:extLst>
              </a:tr>
              <a:tr h="914400">
                <a:tc>
                  <a:txBody>
                    <a:bodyPr/>
                    <a:lstStyle/>
                    <a:p>
                      <a:r>
                        <a:rPr lang="en-US" sz="1800" dirty="0"/>
                        <a:t>Addresses</a:t>
                      </a:r>
                    </a:p>
                  </a:txBody>
                  <a:tcPr/>
                </a:tc>
                <a:tc>
                  <a:txBody>
                    <a:bodyPr/>
                    <a:lstStyle/>
                    <a:p>
                      <a:pPr marL="0" indent="0">
                        <a:buFont typeface="Arial"/>
                        <a:buNone/>
                      </a:pPr>
                      <a:r>
                        <a:rPr lang="en-US" sz="1800" i="1" baseline="0" dirty="0"/>
                        <a:t>IP address</a:t>
                      </a:r>
                      <a:r>
                        <a:rPr lang="en-US" sz="1800" baseline="0" dirty="0"/>
                        <a:t> – non-</a:t>
                      </a:r>
                      <a:r>
                        <a:rPr lang="en-US" sz="1800" baseline="0" dirty="0" err="1"/>
                        <a:t>spoofable</a:t>
                      </a:r>
                      <a:r>
                        <a:rPr lang="en-US" sz="1800" baseline="0" dirty="0"/>
                        <a:t> for TCP</a:t>
                      </a:r>
                    </a:p>
                    <a:p>
                      <a:pPr marL="0" indent="0">
                        <a:buFont typeface="Arial"/>
                        <a:buNone/>
                      </a:pPr>
                      <a:r>
                        <a:rPr lang="en-US" sz="1800" i="1" baseline="0" dirty="0"/>
                        <a:t>Email address </a:t>
                      </a:r>
                      <a:r>
                        <a:rPr lang="en-US" sz="1800" baseline="0" dirty="0"/>
                        <a:t>– easily </a:t>
                      </a:r>
                      <a:r>
                        <a:rPr lang="en-US" sz="1800" baseline="0" dirty="0" err="1"/>
                        <a:t>spoofable</a:t>
                      </a:r>
                      <a:endParaRPr lang="en-US" sz="1800" baseline="0" dirty="0"/>
                    </a:p>
                  </a:txBody>
                  <a:tcPr/>
                </a:tc>
                <a:tc>
                  <a:txBody>
                    <a:bodyPr/>
                    <a:lstStyle/>
                    <a:p>
                      <a:r>
                        <a:rPr lang="en-US" sz="1800" i="1" dirty="0"/>
                        <a:t>Phone</a:t>
                      </a:r>
                      <a:r>
                        <a:rPr lang="en-US" sz="1800" i="1" baseline="0" dirty="0"/>
                        <a:t> number </a:t>
                      </a:r>
                      <a:r>
                        <a:rPr lang="en-US" sz="1800" baseline="0" dirty="0"/>
                        <a:t>-- </a:t>
                      </a:r>
                      <a:r>
                        <a:rPr lang="en-US" sz="1800" baseline="0" dirty="0" err="1"/>
                        <a:t>spoofable</a:t>
                      </a:r>
                      <a:endParaRPr lang="en-US" sz="1800" dirty="0"/>
                    </a:p>
                  </a:txBody>
                  <a:tcPr/>
                </a:tc>
                <a:extLst>
                  <a:ext uri="{0D108BD9-81ED-4DB2-BD59-A6C34878D82A}">
                    <a16:rowId xmlns:a16="http://schemas.microsoft.com/office/drawing/2014/main" val="10003"/>
                  </a:ext>
                </a:extLst>
              </a:tr>
              <a:tr h="914400">
                <a:tc>
                  <a:txBody>
                    <a:bodyPr/>
                    <a:lstStyle/>
                    <a:p>
                      <a:r>
                        <a:rPr lang="en-US" sz="1800" dirty="0"/>
                        <a:t>Delivery</a:t>
                      </a:r>
                    </a:p>
                  </a:txBody>
                  <a:tcPr/>
                </a:tc>
                <a:tc>
                  <a:txBody>
                    <a:bodyPr/>
                    <a:lstStyle/>
                    <a:p>
                      <a:r>
                        <a:rPr lang="en-US" sz="1800" dirty="0"/>
                        <a:t>filtered</a:t>
                      </a:r>
                      <a:r>
                        <a:rPr lang="en-US" sz="1800" baseline="0" dirty="0"/>
                        <a:t> by provider:</a:t>
                      </a:r>
                    </a:p>
                    <a:p>
                      <a:pPr marL="285750" indent="-285750">
                        <a:buFont typeface="Arial"/>
                        <a:buChar char="•"/>
                      </a:pPr>
                      <a:r>
                        <a:rPr lang="en-US" sz="1800" baseline="0" dirty="0"/>
                        <a:t>block lists (e.g., </a:t>
                      </a:r>
                      <a:r>
                        <a:rPr lang="en-US" sz="1800" baseline="0" dirty="0" err="1"/>
                        <a:t>Spamhaus</a:t>
                      </a:r>
                      <a:r>
                        <a:rPr lang="en-US" sz="1800" baseline="0" dirty="0"/>
                        <a:t>)</a:t>
                      </a:r>
                    </a:p>
                    <a:p>
                      <a:pPr marL="285750" indent="-285750">
                        <a:buFont typeface="Arial"/>
                        <a:buChar char="•"/>
                      </a:pPr>
                      <a:r>
                        <a:rPr lang="en-US" sz="1800" baseline="0" dirty="0"/>
                        <a:t>SPF, DKIM</a:t>
                      </a:r>
                    </a:p>
                  </a:txBody>
                  <a:tcPr/>
                </a:tc>
                <a:tc>
                  <a:txBody>
                    <a:bodyPr/>
                    <a:lstStyle/>
                    <a:p>
                      <a:r>
                        <a:rPr lang="en-US" sz="1800" dirty="0"/>
                        <a:t>interconnection and delivery</a:t>
                      </a:r>
                      <a:r>
                        <a:rPr lang="en-US" sz="1800" baseline="0" dirty="0"/>
                        <a:t> obligations</a:t>
                      </a:r>
                      <a:endParaRPr lang="en-US" sz="1800" dirty="0"/>
                    </a:p>
                  </a:txBody>
                  <a:tcPr/>
                </a:tc>
                <a:extLst>
                  <a:ext uri="{0D108BD9-81ED-4DB2-BD59-A6C34878D82A}">
                    <a16:rowId xmlns:a16="http://schemas.microsoft.com/office/drawing/2014/main" val="10004"/>
                  </a:ext>
                </a:extLst>
              </a:tr>
              <a:tr h="640080">
                <a:tc>
                  <a:txBody>
                    <a:bodyPr/>
                    <a:lstStyle/>
                    <a:p>
                      <a:r>
                        <a:rPr lang="en-US" sz="1800" dirty="0"/>
                        <a:t>Delivery trace</a:t>
                      </a:r>
                    </a:p>
                  </a:txBody>
                  <a:tcPr/>
                </a:tc>
                <a:tc>
                  <a:txBody>
                    <a:bodyPr/>
                    <a:lstStyle/>
                    <a:p>
                      <a:pPr marL="0" indent="0">
                        <a:buFont typeface="Arial"/>
                        <a:buNone/>
                      </a:pPr>
                      <a:r>
                        <a:rPr lang="en-US" sz="1800" b="1" baseline="0" dirty="0"/>
                        <a:t>Received-by</a:t>
                      </a:r>
                      <a:r>
                        <a:rPr lang="en-US" sz="1800" baseline="0" dirty="0"/>
                        <a:t> headers</a:t>
                      </a:r>
                    </a:p>
                  </a:txBody>
                  <a:tcPr/>
                </a:tc>
                <a:tc>
                  <a:txBody>
                    <a:bodyPr/>
                    <a:lstStyle/>
                    <a:p>
                      <a:r>
                        <a:rPr lang="en-US" sz="1800" b="1" dirty="0"/>
                        <a:t>Via</a:t>
                      </a:r>
                      <a:r>
                        <a:rPr lang="en-US" sz="1800" baseline="0" dirty="0"/>
                        <a:t> headers – only for end-to-end VoIP calls</a:t>
                      </a:r>
                      <a:endParaRPr lang="en-US" sz="1800" dirty="0"/>
                    </a:p>
                  </a:txBody>
                  <a:tcPr/>
                </a:tc>
                <a:extLst>
                  <a:ext uri="{0D108BD9-81ED-4DB2-BD59-A6C34878D82A}">
                    <a16:rowId xmlns:a16="http://schemas.microsoft.com/office/drawing/2014/main" val="10005"/>
                  </a:ext>
                </a:extLst>
              </a:tr>
              <a:tr h="380999">
                <a:tc>
                  <a:txBody>
                    <a:bodyPr/>
                    <a:lstStyle/>
                    <a:p>
                      <a:r>
                        <a:rPr lang="en-US" sz="1800" dirty="0"/>
                        <a:t>Limited-use address </a:t>
                      </a:r>
                    </a:p>
                  </a:txBody>
                  <a:tcPr/>
                </a:tc>
                <a:tc>
                  <a:txBody>
                    <a:bodyPr/>
                    <a:lstStyle/>
                    <a:p>
                      <a:r>
                        <a:rPr lang="en-US" sz="1800" dirty="0"/>
                        <a:t>easy (e.g., web mail)</a:t>
                      </a:r>
                    </a:p>
                  </a:txBody>
                  <a:tcPr/>
                </a:tc>
                <a:tc>
                  <a:txBody>
                    <a:bodyPr/>
                    <a:lstStyle/>
                    <a:p>
                      <a:r>
                        <a:rPr lang="en-US" sz="1800" dirty="0"/>
                        <a:t>not</a:t>
                      </a:r>
                      <a:r>
                        <a:rPr lang="en-US" sz="1800" baseline="0" dirty="0"/>
                        <a:t> feasible</a:t>
                      </a:r>
                      <a:endParaRPr lang="en-US" sz="1800" dirty="0"/>
                    </a:p>
                  </a:txBody>
                  <a:tcPr/>
                </a:tc>
                <a:extLst>
                  <a:ext uri="{0D108BD9-81ED-4DB2-BD59-A6C34878D82A}">
                    <a16:rowId xmlns:a16="http://schemas.microsoft.com/office/drawing/2014/main" val="10006"/>
                  </a:ext>
                </a:extLst>
              </a:tr>
              <a:tr h="570806">
                <a:tc>
                  <a:txBody>
                    <a:bodyPr/>
                    <a:lstStyle/>
                    <a:p>
                      <a:r>
                        <a:rPr lang="en-US" sz="1800" dirty="0"/>
                        <a:t>Consent-based</a:t>
                      </a:r>
                    </a:p>
                  </a:txBody>
                  <a:tcPr/>
                </a:tc>
                <a:tc>
                  <a:txBody>
                    <a:bodyPr/>
                    <a:lstStyle/>
                    <a:p>
                      <a:r>
                        <a:rPr lang="en-US" sz="1800" dirty="0"/>
                        <a:t>CAPTCHA</a:t>
                      </a:r>
                      <a:r>
                        <a:rPr lang="en-US" sz="1800" baseline="0" dirty="0"/>
                        <a:t> systems (not common)</a:t>
                      </a:r>
                      <a:endParaRPr lang="en-US" sz="1800" dirty="0"/>
                    </a:p>
                  </a:txBody>
                  <a:tcPr/>
                </a:tc>
                <a:tc>
                  <a:txBody>
                    <a:bodyPr/>
                    <a:lstStyle/>
                    <a:p>
                      <a:r>
                        <a:rPr lang="en-US" sz="1800" dirty="0"/>
                        <a:t>likely</a:t>
                      </a:r>
                      <a:r>
                        <a:rPr lang="en-US" sz="1800" baseline="0" dirty="0"/>
                        <a:t> too annoying</a:t>
                      </a:r>
                      <a:endParaRPr lang="en-US" sz="1800" dirty="0"/>
                    </a:p>
                  </a:txBody>
                  <a:tcPr/>
                </a:tc>
                <a:extLst>
                  <a:ext uri="{0D108BD9-81ED-4DB2-BD59-A6C34878D82A}">
                    <a16:rowId xmlns:a16="http://schemas.microsoft.com/office/drawing/2014/main" val="10007"/>
                  </a:ext>
                </a:extLst>
              </a:tr>
            </a:tbl>
          </a:graphicData>
        </a:graphic>
      </p:graphicFrame>
      <p:sp>
        <p:nvSpPr>
          <p:cNvPr id="37892" name="TextBox 3">
            <a:extLst>
              <a:ext uri="{FF2B5EF4-FFF2-40B4-BE49-F238E27FC236}">
                <a16:creationId xmlns:a16="http://schemas.microsoft.com/office/drawing/2014/main" id="{DB8AE3FB-C89D-FD4B-97CF-A300860A5F6C}"/>
              </a:ext>
            </a:extLst>
          </p:cNvPr>
          <p:cNvSpPr txBox="1">
            <a:spLocks noChangeArrowheads="1"/>
          </p:cNvSpPr>
          <p:nvPr/>
        </p:nvSpPr>
        <p:spPr bwMode="auto">
          <a:xfrm>
            <a:off x="533400" y="63246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see also RFC 5039</a:t>
            </a:r>
          </a:p>
        </p:txBody>
      </p:sp>
    </p:spTree>
    <p:extLst>
      <p:ext uri="{BB962C8B-B14F-4D97-AF65-F5344CB8AC3E}">
        <p14:creationId xmlns:p14="http://schemas.microsoft.com/office/powerpoint/2010/main" val="347523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B960-DD7F-854E-A1B4-E3CD9D5166C3}"/>
              </a:ext>
            </a:extLst>
          </p:cNvPr>
          <p:cNvSpPr>
            <a:spLocks noGrp="1"/>
          </p:cNvSpPr>
          <p:nvPr>
            <p:ph type="title"/>
          </p:nvPr>
        </p:nvSpPr>
        <p:spPr/>
        <p:txBody>
          <a:bodyPr/>
          <a:lstStyle/>
          <a:p>
            <a:r>
              <a:rPr lang="en-US" dirty="0"/>
              <a:t>STI-GA, STI-PA, STI-CA</a:t>
            </a:r>
          </a:p>
        </p:txBody>
      </p:sp>
      <p:sp>
        <p:nvSpPr>
          <p:cNvPr id="3" name="Content Placeholder 2">
            <a:extLst>
              <a:ext uri="{FF2B5EF4-FFF2-40B4-BE49-F238E27FC236}">
                <a16:creationId xmlns:a16="http://schemas.microsoft.com/office/drawing/2014/main" id="{10A16C06-52C7-264B-AEA6-3CDA67D63885}"/>
              </a:ext>
            </a:extLst>
          </p:cNvPr>
          <p:cNvSpPr>
            <a:spLocks noGrp="1"/>
          </p:cNvSpPr>
          <p:nvPr>
            <p:ph idx="1"/>
          </p:nvPr>
        </p:nvSpPr>
        <p:spPr/>
        <p:txBody>
          <a:bodyPr/>
          <a:lstStyle/>
          <a:p>
            <a:r>
              <a:rPr lang="en-US" dirty="0"/>
              <a:t>STI-GA (governance)</a:t>
            </a:r>
          </a:p>
          <a:p>
            <a:pPr lvl="1"/>
            <a:r>
              <a:rPr lang="en-US" dirty="0"/>
              <a:t>Defining the policies and procedures governing which entities can acquire STI certificates. </a:t>
            </a:r>
          </a:p>
          <a:p>
            <a:pPr lvl="1"/>
            <a:r>
              <a:rPr lang="en-US" dirty="0"/>
              <a:t>Establishing policies governing which entities can manage the PKI and issue STI certificates.</a:t>
            </a:r>
          </a:p>
          <a:p>
            <a:pPr lvl="1"/>
            <a:r>
              <a:rPr lang="en-US" dirty="0"/>
              <a:t>Established 2018 via ATIS, but still finalizing board.</a:t>
            </a:r>
          </a:p>
          <a:p>
            <a:r>
              <a:rPr lang="en-US" dirty="0"/>
              <a:t>STI-PA (policy)</a:t>
            </a:r>
          </a:p>
          <a:p>
            <a:pPr lvl="1"/>
            <a:r>
              <a:rPr lang="en-US" dirty="0"/>
              <a:t>Policy enforcement role</a:t>
            </a:r>
          </a:p>
          <a:p>
            <a:pPr lvl="1"/>
            <a:r>
              <a:rPr lang="en-US" dirty="0"/>
              <a:t>Keeps list of CAs</a:t>
            </a:r>
          </a:p>
          <a:p>
            <a:pPr lvl="1"/>
            <a:r>
              <a:rPr lang="en-US" dirty="0"/>
              <a:t>Digitally signs service provider tokens</a:t>
            </a:r>
          </a:p>
          <a:p>
            <a:r>
              <a:rPr lang="en-US" dirty="0"/>
              <a:t>STI-CA (certificate)</a:t>
            </a:r>
          </a:p>
          <a:p>
            <a:pPr lvl="1"/>
            <a:r>
              <a:rPr lang="en-US" dirty="0"/>
              <a:t>Issues certificates to carriers (and other entities)</a:t>
            </a:r>
          </a:p>
          <a:p>
            <a:endParaRPr lang="en-US" dirty="0"/>
          </a:p>
        </p:txBody>
      </p:sp>
      <p:sp>
        <p:nvSpPr>
          <p:cNvPr id="4" name="Slide Number Placeholder 3">
            <a:extLst>
              <a:ext uri="{FF2B5EF4-FFF2-40B4-BE49-F238E27FC236}">
                <a16:creationId xmlns:a16="http://schemas.microsoft.com/office/drawing/2014/main" id="{C7F0AE2D-9BB9-8940-9D08-76C55631329B}"/>
              </a:ext>
            </a:extLst>
          </p:cNvPr>
          <p:cNvSpPr>
            <a:spLocks noGrp="1"/>
          </p:cNvSpPr>
          <p:nvPr>
            <p:ph type="sldNum" sz="quarter" idx="12"/>
          </p:nvPr>
        </p:nvSpPr>
        <p:spPr/>
        <p:txBody>
          <a:bodyPr/>
          <a:lstStyle/>
          <a:p>
            <a:fld id="{CEDE4729-8A57-DF4A-8CA8-E0FAD43DCC6E}" type="slidenum">
              <a:rPr lang="en-US" altLang="en-US" smtClean="0"/>
              <a:pPr/>
              <a:t>20</a:t>
            </a:fld>
            <a:endParaRPr lang="en-US" altLang="en-US"/>
          </a:p>
        </p:txBody>
      </p:sp>
    </p:spTree>
    <p:extLst>
      <p:ext uri="{BB962C8B-B14F-4D97-AF65-F5344CB8AC3E}">
        <p14:creationId xmlns:p14="http://schemas.microsoft.com/office/powerpoint/2010/main" val="1814852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4B85-18FB-DF42-BFE9-9D4D3190C48F}"/>
              </a:ext>
            </a:extLst>
          </p:cNvPr>
          <p:cNvSpPr>
            <a:spLocks noGrp="1"/>
          </p:cNvSpPr>
          <p:nvPr>
            <p:ph type="title"/>
          </p:nvPr>
        </p:nvSpPr>
        <p:spPr/>
        <p:txBody>
          <a:bodyPr/>
          <a:lstStyle/>
          <a:p>
            <a:r>
              <a:rPr lang="en-US" dirty="0"/>
              <a:t>SIP INVITE example</a:t>
            </a:r>
          </a:p>
        </p:txBody>
      </p:sp>
      <p:sp>
        <p:nvSpPr>
          <p:cNvPr id="3" name="TextBox 2">
            <a:extLst>
              <a:ext uri="{FF2B5EF4-FFF2-40B4-BE49-F238E27FC236}">
                <a16:creationId xmlns:a16="http://schemas.microsoft.com/office/drawing/2014/main" id="{DD2A534B-B35C-4C47-98E7-530D69424B8B}"/>
              </a:ext>
            </a:extLst>
          </p:cNvPr>
          <p:cNvSpPr txBox="1"/>
          <p:nvPr/>
        </p:nvSpPr>
        <p:spPr>
          <a:xfrm>
            <a:off x="457200" y="1690689"/>
            <a:ext cx="8305800" cy="33547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latin typeface="Consolas" panose="020B0609020204030204" pitchFamily="49" charset="0"/>
                <a:cs typeface="Consolas" panose="020B0609020204030204" pitchFamily="49" charset="0"/>
              </a:rPr>
              <a:t>INVITE sip:+12155551213@tel.example1.net SIP/2.0</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Via: SIP/2.0/UDP</a:t>
            </a:r>
          </a:p>
          <a:p>
            <a:r>
              <a:rPr lang="en-US" sz="1400" dirty="0">
                <a:latin typeface="Consolas" panose="020B0609020204030204" pitchFamily="49" charset="0"/>
                <a:cs typeface="Consolas" panose="020B0609020204030204" pitchFamily="49" charset="0"/>
              </a:rPr>
              <a:t>	10.36.78.177:60012;branch=z9hG4bK-524287-1---77ba17085d60f141;rport</a:t>
            </a:r>
          </a:p>
          <a:p>
            <a:r>
              <a:rPr lang="en-US" sz="1400" dirty="0">
                <a:latin typeface="Consolas" panose="020B0609020204030204" pitchFamily="49" charset="0"/>
                <a:cs typeface="Consolas" panose="020B0609020204030204" pitchFamily="49" charset="0"/>
              </a:rPr>
              <a:t>Max-Forwards: 69</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Contact: &lt;sip:+12155551212@69.241.19.12:50207;rinstance=9da3088f36cc528e&gt;</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To: &lt;sip:+12155551213@tel.example1.net&gt;</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From: "Alice"&lt;sip:+12155551212@tel.example2.net&gt;;tag=614bdb40</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Call-ID: 79048YzkxNDA5NTI1MzA0OWFjOTFkMmFlODhiNTI2OWQ1ZTI </a:t>
            </a:r>
          </a:p>
          <a:p>
            <a:r>
              <a:rPr lang="en-US" sz="1400" dirty="0">
                <a:latin typeface="Consolas" panose="020B0609020204030204" pitchFamily="49" charset="0"/>
                <a:cs typeface="Consolas" panose="020B0609020204030204" pitchFamily="49" charset="0"/>
              </a:rPr>
              <a:t>P-Asserted-Identity: "Alice"&lt;sip:+12155551212@tel.example2.net&gt;,</a:t>
            </a:r>
            <a:r>
              <a:rPr lang="en-US" sz="1400" dirty="0">
                <a:latin typeface="Consolas" panose="020B0609020204030204" pitchFamily="49" charset="0"/>
                <a:cs typeface="Consolas" panose="020B0609020204030204" pitchFamily="49" charset="0"/>
                <a:hlinkClick r:id="rId2"/>
              </a:rPr>
              <a:t>tel:+12155551212</a:t>
            </a:r>
            <a:endParaRPr lang="en-US" sz="1400" dirty="0">
              <a:latin typeface="Consolas" panose="020B0609020204030204" pitchFamily="49" charset="0"/>
              <a:cs typeface="Consolas" panose="020B0609020204030204" pitchFamily="49" charset="0"/>
            </a:endParaRPr>
          </a:p>
          <a:p>
            <a:r>
              <a:rPr lang="en-US" sz="1400" dirty="0" err="1">
                <a:latin typeface="Consolas" panose="020B0609020204030204" pitchFamily="49" charset="0"/>
                <a:cs typeface="Consolas" panose="020B0609020204030204" pitchFamily="49" charset="0"/>
              </a:rPr>
              <a:t>CSeq</a:t>
            </a:r>
            <a:r>
              <a:rPr lang="en-US" sz="1400" dirty="0">
                <a:latin typeface="Consolas" panose="020B0609020204030204" pitchFamily="49" charset="0"/>
                <a:cs typeface="Consolas" panose="020B0609020204030204" pitchFamily="49" charset="0"/>
              </a:rPr>
              <a:t>: 2 INVITE</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Allow: SUBSCRIBE, NOTIFY, INVITE, ACK, CANCEL, …, MESSAGE, OPTIONS</a:t>
            </a:r>
          </a:p>
          <a:p>
            <a:r>
              <a:rPr lang="en-US" sz="1400" dirty="0">
                <a:latin typeface="Consolas" panose="020B0609020204030204" pitchFamily="49" charset="0"/>
                <a:cs typeface="Consolas" panose="020B0609020204030204" pitchFamily="49" charset="0"/>
              </a:rPr>
              <a:t>Content-Type: application/</a:t>
            </a:r>
            <a:r>
              <a:rPr lang="en-US" sz="1400" dirty="0" err="1">
                <a:latin typeface="Consolas" panose="020B0609020204030204" pitchFamily="49" charset="0"/>
                <a:cs typeface="Consolas" panose="020B0609020204030204" pitchFamily="49" charset="0"/>
              </a:rPr>
              <a:t>sdp</a:t>
            </a:r>
            <a:r>
              <a:rPr lang="en-US" sz="1400" dirty="0">
                <a:latin typeface="Consolas" panose="020B0609020204030204" pitchFamily="49" charset="0"/>
                <a:cs typeface="Consolas" panose="020B0609020204030204" pitchFamily="49" charset="0"/>
              </a:rPr>
              <a:t> </a:t>
            </a:r>
          </a:p>
          <a:p>
            <a:r>
              <a:rPr lang="en-US" sz="1400" dirty="0">
                <a:latin typeface="Consolas" panose="020B0609020204030204" pitchFamily="49" charset="0"/>
                <a:cs typeface="Consolas" panose="020B0609020204030204" pitchFamily="49" charset="0"/>
              </a:rPr>
              <a:t>Date: Tue, 16 Aug 2016 19:23:38 GMT</a:t>
            </a:r>
            <a:br>
              <a:rPr lang="en-US"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Identity: </a:t>
            </a:r>
            <a:r>
              <a:rPr lang="en-US" sz="1400" dirty="0" err="1">
                <a:latin typeface="Consolas" panose="020B0609020204030204" pitchFamily="49" charset="0"/>
                <a:cs typeface="Consolas" panose="020B0609020204030204" pitchFamily="49" charset="0"/>
              </a:rPr>
              <a:t>eyJhbG</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doDtCA</a:t>
            </a:r>
            <a:r>
              <a:rPr lang="en-US" sz="1400" dirty="0">
                <a:latin typeface="Consolas" panose="020B0609020204030204" pitchFamily="49" charset="0"/>
                <a:cs typeface="Consolas" panose="020B0609020204030204" pitchFamily="49" charset="0"/>
              </a:rPr>
              <a:t>; info=&lt;http://cert.example2.net/</a:t>
            </a:r>
            <a:r>
              <a:rPr lang="en-US" sz="1400" dirty="0" err="1">
                <a:latin typeface="Consolas" panose="020B0609020204030204" pitchFamily="49" charset="0"/>
                <a:cs typeface="Consolas" panose="020B0609020204030204" pitchFamily="49" charset="0"/>
              </a:rPr>
              <a:t>example.cert</a:t>
            </a:r>
            <a:r>
              <a:rPr lang="en-US" sz="1400" dirty="0">
                <a:latin typeface="Consolas" panose="020B0609020204030204" pitchFamily="49" charset="0"/>
                <a:cs typeface="Consolas" panose="020B0609020204030204" pitchFamily="49" charset="0"/>
              </a:rPr>
              <a:t>&gt;;</a:t>
            </a:r>
            <a:r>
              <a:rPr lang="en-US" sz="1400" dirty="0" err="1">
                <a:latin typeface="Consolas" panose="020B0609020204030204" pitchFamily="49" charset="0"/>
                <a:cs typeface="Consolas" panose="020B0609020204030204" pitchFamily="49" charset="0"/>
              </a:rPr>
              <a:t>alg</a:t>
            </a:r>
            <a:r>
              <a:rPr lang="en-US" sz="1400" dirty="0">
                <a:latin typeface="Consolas" panose="020B0609020204030204" pitchFamily="49" charset="0"/>
                <a:cs typeface="Consolas" panose="020B0609020204030204" pitchFamily="49" charset="0"/>
              </a:rPr>
              <a:t>=ES256</a:t>
            </a:r>
          </a:p>
          <a:p>
            <a:endParaRPr lang="en-US" sz="1600" dirty="0">
              <a:latin typeface="Consolas" panose="020B0609020204030204" pitchFamily="49" charset="0"/>
              <a:cs typeface="Consolas" panose="020B0609020204030204" pitchFamily="49" charset="0"/>
            </a:endParaRPr>
          </a:p>
        </p:txBody>
      </p:sp>
      <p:sp>
        <p:nvSpPr>
          <p:cNvPr id="4" name="Rectangle 3">
            <a:extLst>
              <a:ext uri="{FF2B5EF4-FFF2-40B4-BE49-F238E27FC236}">
                <a16:creationId xmlns:a16="http://schemas.microsoft.com/office/drawing/2014/main" id="{2A82EAF8-9018-BD45-AF5D-32B74380D0F0}"/>
              </a:ext>
            </a:extLst>
          </p:cNvPr>
          <p:cNvSpPr/>
          <p:nvPr/>
        </p:nvSpPr>
        <p:spPr>
          <a:xfrm>
            <a:off x="838200" y="5410200"/>
            <a:ext cx="7010400"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BASE64URL(UTF8(JWS Protected Header))</a:t>
            </a:r>
            <a:br>
              <a:rPr lang="en-US" dirty="0"/>
            </a:br>
            <a:r>
              <a:rPr lang="en-US" dirty="0"/>
              <a:t>. BASE64URL(JWS Payload)</a:t>
            </a:r>
          </a:p>
          <a:p>
            <a:r>
              <a:rPr lang="en-US" dirty="0"/>
              <a:t>. BASE64URL(JWS Signature)</a:t>
            </a:r>
          </a:p>
        </p:txBody>
      </p:sp>
      <p:sp>
        <p:nvSpPr>
          <p:cNvPr id="5" name="Slide Number Placeholder 4">
            <a:extLst>
              <a:ext uri="{FF2B5EF4-FFF2-40B4-BE49-F238E27FC236}">
                <a16:creationId xmlns:a16="http://schemas.microsoft.com/office/drawing/2014/main" id="{EC328028-1FF3-754E-86CA-5B6797CFA57C}"/>
              </a:ext>
            </a:extLst>
          </p:cNvPr>
          <p:cNvSpPr>
            <a:spLocks noGrp="1"/>
          </p:cNvSpPr>
          <p:nvPr>
            <p:ph type="sldNum" sz="quarter" idx="12"/>
          </p:nvPr>
        </p:nvSpPr>
        <p:spPr/>
        <p:txBody>
          <a:bodyPr/>
          <a:lstStyle/>
          <a:p>
            <a:fld id="{06C525AB-8E15-B549-83D9-D2F0966E02DF}" type="slidenum">
              <a:rPr lang="en-US" altLang="en-US" smtClean="0"/>
              <a:pPr/>
              <a:t>21</a:t>
            </a:fld>
            <a:endParaRPr lang="en-US" altLang="en-US"/>
          </a:p>
        </p:txBody>
      </p:sp>
    </p:spTree>
    <p:extLst>
      <p:ext uri="{BB962C8B-B14F-4D97-AF65-F5344CB8AC3E}">
        <p14:creationId xmlns:p14="http://schemas.microsoft.com/office/powerpoint/2010/main" val="1273373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3F21-330E-9C40-BAD3-1D438A4A4185}"/>
              </a:ext>
            </a:extLst>
          </p:cNvPr>
          <p:cNvSpPr>
            <a:spLocks noGrp="1"/>
          </p:cNvSpPr>
          <p:nvPr>
            <p:ph type="title"/>
          </p:nvPr>
        </p:nvSpPr>
        <p:spPr/>
        <p:txBody>
          <a:bodyPr/>
          <a:lstStyle/>
          <a:p>
            <a:r>
              <a:rPr lang="en-US" dirty="0"/>
              <a:t>SHAKEN </a:t>
            </a:r>
            <a:r>
              <a:rPr lang="en-US" dirty="0" err="1"/>
              <a:t>PASSporT</a:t>
            </a:r>
            <a:r>
              <a:rPr lang="en-US" dirty="0"/>
              <a:t> = JWS token</a:t>
            </a:r>
          </a:p>
        </p:txBody>
      </p:sp>
      <p:sp>
        <p:nvSpPr>
          <p:cNvPr id="8" name="TextBox 7">
            <a:extLst>
              <a:ext uri="{FF2B5EF4-FFF2-40B4-BE49-F238E27FC236}">
                <a16:creationId xmlns:a16="http://schemas.microsoft.com/office/drawing/2014/main" id="{427E2136-EBF9-5349-A102-E4BCDB7C0E56}"/>
              </a:ext>
            </a:extLst>
          </p:cNvPr>
          <p:cNvSpPr txBox="1"/>
          <p:nvPr/>
        </p:nvSpPr>
        <p:spPr>
          <a:xfrm>
            <a:off x="762000" y="1690689"/>
            <a:ext cx="6516528" cy="3970318"/>
          </a:xfrm>
          <a:prstGeom prst="rect">
            <a:avLst/>
          </a:prstGeom>
          <a:noFill/>
        </p:spPr>
        <p:txBody>
          <a:bodyPr wrap="none" rtlCol="0">
            <a:spAutoFit/>
          </a:bodyPr>
          <a:lstStyle/>
          <a:p>
            <a:r>
              <a:rPr lang="en-US" i="1" dirty="0"/>
              <a:t>Protected Header </a:t>
            </a:r>
            <a:endParaRPr lang="en-US" dirty="0"/>
          </a:p>
          <a:p>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"alg":"ES256", "</a:t>
            </a:r>
            <a:r>
              <a:rPr lang="en-US" dirty="0" err="1">
                <a:latin typeface="Consolas" panose="020B0609020204030204" pitchFamily="49" charset="0"/>
                <a:cs typeface="Consolas" panose="020B0609020204030204" pitchFamily="49" charset="0"/>
              </a:rPr>
              <a:t>typ</a:t>
            </a:r>
            <a:r>
              <a:rPr lang="en-US" dirty="0">
                <a:latin typeface="Consolas" panose="020B0609020204030204" pitchFamily="49" charset="0"/>
                <a:cs typeface="Consolas" panose="020B0609020204030204" pitchFamily="49" charset="0"/>
              </a:rPr>
              <a:t>":"passport", "</a:t>
            </a:r>
            <a:r>
              <a:rPr lang="en-US" dirty="0" err="1">
                <a:latin typeface="Consolas" panose="020B0609020204030204" pitchFamily="49" charset="0"/>
                <a:cs typeface="Consolas" panose="020B0609020204030204" pitchFamily="49" charset="0"/>
              </a:rPr>
              <a:t>ppt":"shaken</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"x5u":"https://</a:t>
            </a:r>
            <a:r>
              <a:rPr lang="en-US" dirty="0" err="1">
                <a:latin typeface="Consolas" panose="020B0609020204030204" pitchFamily="49" charset="0"/>
                <a:cs typeface="Consolas" panose="020B0609020204030204" pitchFamily="49" charset="0"/>
              </a:rPr>
              <a:t>cert.example.org</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passport.crt</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p>
          <a:p>
            <a:r>
              <a:rPr lang="en-US" i="1" dirty="0"/>
              <a:t>Payload </a:t>
            </a:r>
            <a:endParaRPr lang="en-US" dirty="0"/>
          </a:p>
          <a:p>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attest":"</a:t>
            </a:r>
            <a:r>
              <a:rPr lang="en-US" b="1" dirty="0" err="1">
                <a:solidFill>
                  <a:srgbClr val="C00000"/>
                </a:solidFill>
                <a:latin typeface="Consolas" panose="020B0609020204030204" pitchFamily="49" charset="0"/>
                <a:cs typeface="Consolas" panose="020B0609020204030204" pitchFamily="49" charset="0"/>
              </a:rPr>
              <a:t>A</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dest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tn</a:t>
            </a:r>
            <a:r>
              <a:rPr lang="en-US" dirty="0">
                <a:latin typeface="Consolas" panose="020B0609020204030204" pitchFamily="49" charset="0"/>
                <a:cs typeface="Consolas" panose="020B0609020204030204" pitchFamily="49" charset="0"/>
              </a:rPr>
              <a:t>":["12125551213"]},</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iat</a:t>
            </a:r>
            <a:r>
              <a:rPr lang="en-US" dirty="0">
                <a:latin typeface="Consolas" panose="020B0609020204030204" pitchFamily="49" charset="0"/>
                <a:cs typeface="Consolas" panose="020B0609020204030204" pitchFamily="49" charset="0"/>
              </a:rPr>
              <a:t>": 1443208345,</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orig</a:t>
            </a:r>
            <a:r>
              <a:rPr lang="en-US" dirty="0">
                <a:latin typeface="Consolas" panose="020B0609020204030204" pitchFamily="49" charset="0"/>
                <a:cs typeface="Consolas" panose="020B0609020204030204" pitchFamily="49" charset="0"/>
              </a:rPr>
              <a:t>": {"tn":"12155551212"},</a:t>
            </a:r>
          </a:p>
          <a:p>
            <a:r>
              <a:rPr lang="en-US" dirty="0">
                <a:latin typeface="Consolas" panose="020B0609020204030204" pitchFamily="49" charset="0"/>
                <a:cs typeface="Consolas" panose="020B0609020204030204" pitchFamily="49" charset="0"/>
              </a:rPr>
              <a:t>  "origid":"123e4567-e89b-12d3-a456-426655440000"</a:t>
            </a:r>
          </a:p>
          <a:p>
            <a:r>
              <a:rPr lang="en-US" dirty="0">
                <a:latin typeface="Consolas" panose="020B0609020204030204" pitchFamily="49" charset="0"/>
                <a:cs typeface="Consolas" panose="020B0609020204030204" pitchFamily="49" charset="0"/>
              </a:rPr>
              <a:t>} </a:t>
            </a:r>
          </a:p>
          <a:p>
            <a:endParaRPr lang="en-US" dirty="0"/>
          </a:p>
        </p:txBody>
      </p:sp>
      <p:sp>
        <p:nvSpPr>
          <p:cNvPr id="9" name="Rounded Rectangular Callout 8">
            <a:extLst>
              <a:ext uri="{FF2B5EF4-FFF2-40B4-BE49-F238E27FC236}">
                <a16:creationId xmlns:a16="http://schemas.microsoft.com/office/drawing/2014/main" id="{EA1787BD-4356-FF48-85B2-640E45198C21}"/>
              </a:ext>
            </a:extLst>
          </p:cNvPr>
          <p:cNvSpPr/>
          <p:nvPr/>
        </p:nvSpPr>
        <p:spPr>
          <a:xfrm>
            <a:off x="5525928" y="5041899"/>
            <a:ext cx="3505200" cy="914400"/>
          </a:xfrm>
          <a:prstGeom prst="wedgeRoundRectCallout">
            <a:avLst>
              <a:gd name="adj1" fmla="val -64746"/>
              <a:gd name="adj2" fmla="val -59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UUID (opaque)</a:t>
            </a:r>
          </a:p>
          <a:p>
            <a:pPr algn="ctr"/>
            <a:r>
              <a:rPr lang="en-US" dirty="0"/>
              <a:t>e.g., traceback, class of service</a:t>
            </a:r>
          </a:p>
        </p:txBody>
      </p:sp>
      <p:sp>
        <p:nvSpPr>
          <p:cNvPr id="10" name="Rounded Rectangular Callout 9">
            <a:extLst>
              <a:ext uri="{FF2B5EF4-FFF2-40B4-BE49-F238E27FC236}">
                <a16:creationId xmlns:a16="http://schemas.microsoft.com/office/drawing/2014/main" id="{FB7934B9-B5DF-4747-B994-51D28516A65C}"/>
              </a:ext>
            </a:extLst>
          </p:cNvPr>
          <p:cNvSpPr/>
          <p:nvPr/>
        </p:nvSpPr>
        <p:spPr>
          <a:xfrm>
            <a:off x="5010150" y="2928144"/>
            <a:ext cx="2401728" cy="500856"/>
          </a:xfrm>
          <a:prstGeom prst="wedgeRoundRectCallout">
            <a:avLst>
              <a:gd name="adj1" fmla="val -107500"/>
              <a:gd name="adj2" fmla="val -67708"/>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X.509 certificate URL</a:t>
            </a:r>
          </a:p>
        </p:txBody>
      </p:sp>
      <p:sp>
        <p:nvSpPr>
          <p:cNvPr id="11" name="Rounded Rectangular Callout 10">
            <a:extLst>
              <a:ext uri="{FF2B5EF4-FFF2-40B4-BE49-F238E27FC236}">
                <a16:creationId xmlns:a16="http://schemas.microsoft.com/office/drawing/2014/main" id="{EC66F899-89FD-594D-85FE-124D0D6CE4ED}"/>
              </a:ext>
            </a:extLst>
          </p:cNvPr>
          <p:cNvSpPr/>
          <p:nvPr/>
        </p:nvSpPr>
        <p:spPr>
          <a:xfrm>
            <a:off x="5525928" y="4123521"/>
            <a:ext cx="1581150" cy="511193"/>
          </a:xfrm>
          <a:prstGeom prst="wedgeRoundRectCallout">
            <a:avLst>
              <a:gd name="adj1" fmla="val -193832"/>
              <a:gd name="adj2" fmla="val -11347"/>
              <a:gd name="adj3" fmla="val 16667"/>
            </a:avLst>
          </a:prstGeom>
          <a:gradFill>
            <a:gsLst>
              <a:gs pos="0">
                <a:schemeClr val="accent5">
                  <a:satMod val="103000"/>
                  <a:lumMod val="102000"/>
                  <a:tint val="94000"/>
                  <a:alpha val="37000"/>
                </a:schemeClr>
              </a:gs>
              <a:gs pos="50000">
                <a:schemeClr val="accent5">
                  <a:satMod val="110000"/>
                  <a:lumMod val="100000"/>
                  <a:shade val="100000"/>
                </a:schemeClr>
              </a:gs>
              <a:gs pos="100000">
                <a:schemeClr val="accent5">
                  <a:lumMod val="99000"/>
                  <a:satMod val="120000"/>
                  <a:shade val="78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timestamp (Unix)</a:t>
            </a:r>
          </a:p>
        </p:txBody>
      </p:sp>
      <p:sp>
        <p:nvSpPr>
          <p:cNvPr id="7" name="Rounded Rectangular Callout 6">
            <a:extLst>
              <a:ext uri="{FF2B5EF4-FFF2-40B4-BE49-F238E27FC236}">
                <a16:creationId xmlns:a16="http://schemas.microsoft.com/office/drawing/2014/main" id="{A020EBFB-1451-FC46-A27F-D8E0720E4EBA}"/>
              </a:ext>
            </a:extLst>
          </p:cNvPr>
          <p:cNvSpPr/>
          <p:nvPr/>
        </p:nvSpPr>
        <p:spPr>
          <a:xfrm>
            <a:off x="6332269" y="1393426"/>
            <a:ext cx="2401728" cy="500856"/>
          </a:xfrm>
          <a:prstGeom prst="wedgeRoundRectCallout">
            <a:avLst>
              <a:gd name="adj1" fmla="val -78180"/>
              <a:gd name="adj2" fmla="val 14213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a:t>PASSPorT</a:t>
            </a:r>
            <a:r>
              <a:rPr lang="en-US" dirty="0"/>
              <a:t> type</a:t>
            </a:r>
          </a:p>
        </p:txBody>
      </p:sp>
      <p:sp>
        <p:nvSpPr>
          <p:cNvPr id="12" name="Rounded Rectangular Callout 11">
            <a:extLst>
              <a:ext uri="{FF2B5EF4-FFF2-40B4-BE49-F238E27FC236}">
                <a16:creationId xmlns:a16="http://schemas.microsoft.com/office/drawing/2014/main" id="{9E8E85E0-A465-BC46-A0D2-3F3C92C1A4BE}"/>
              </a:ext>
            </a:extLst>
          </p:cNvPr>
          <p:cNvSpPr/>
          <p:nvPr/>
        </p:nvSpPr>
        <p:spPr>
          <a:xfrm>
            <a:off x="3087414" y="1379953"/>
            <a:ext cx="2401728" cy="500856"/>
          </a:xfrm>
          <a:prstGeom prst="wedgeRoundRectCallout">
            <a:avLst>
              <a:gd name="adj1" fmla="val -78180"/>
              <a:gd name="adj2" fmla="val 142139"/>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ECDSA elliptic curve</a:t>
            </a:r>
          </a:p>
        </p:txBody>
      </p:sp>
      <p:sp>
        <p:nvSpPr>
          <p:cNvPr id="3" name="Slide Number Placeholder 2">
            <a:extLst>
              <a:ext uri="{FF2B5EF4-FFF2-40B4-BE49-F238E27FC236}">
                <a16:creationId xmlns:a16="http://schemas.microsoft.com/office/drawing/2014/main" id="{CE5C7F6A-0635-F748-BCBC-46EF611070A3}"/>
              </a:ext>
            </a:extLst>
          </p:cNvPr>
          <p:cNvSpPr>
            <a:spLocks noGrp="1"/>
          </p:cNvSpPr>
          <p:nvPr>
            <p:ph type="sldNum" sz="quarter" idx="12"/>
          </p:nvPr>
        </p:nvSpPr>
        <p:spPr/>
        <p:txBody>
          <a:bodyPr/>
          <a:lstStyle/>
          <a:p>
            <a:fld id="{06C525AB-8E15-B549-83D9-D2F0966E02DF}" type="slidenum">
              <a:rPr lang="en-US" altLang="en-US" smtClean="0"/>
              <a:pPr/>
              <a:t>22</a:t>
            </a:fld>
            <a:endParaRPr lang="en-US" altLang="en-US"/>
          </a:p>
        </p:txBody>
      </p:sp>
    </p:spTree>
    <p:extLst>
      <p:ext uri="{BB962C8B-B14F-4D97-AF65-F5344CB8AC3E}">
        <p14:creationId xmlns:p14="http://schemas.microsoft.com/office/powerpoint/2010/main" val="301271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9530-282C-7D4F-8BE8-8A05E6222D54}"/>
              </a:ext>
            </a:extLst>
          </p:cNvPr>
          <p:cNvSpPr>
            <a:spLocks noGrp="1"/>
          </p:cNvSpPr>
          <p:nvPr>
            <p:ph type="title"/>
          </p:nvPr>
        </p:nvSpPr>
        <p:spPr/>
        <p:txBody>
          <a:bodyPr/>
          <a:lstStyle/>
          <a:p>
            <a:r>
              <a:rPr lang="en-US" dirty="0"/>
              <a:t>Non-VoIP termination</a:t>
            </a:r>
          </a:p>
        </p:txBody>
      </p:sp>
      <p:sp>
        <p:nvSpPr>
          <p:cNvPr id="3" name="Cloud 2">
            <a:extLst>
              <a:ext uri="{FF2B5EF4-FFF2-40B4-BE49-F238E27FC236}">
                <a16:creationId xmlns:a16="http://schemas.microsoft.com/office/drawing/2014/main" id="{2A4BC0CA-F529-5741-9766-7DFF18461409}"/>
              </a:ext>
            </a:extLst>
          </p:cNvPr>
          <p:cNvSpPr/>
          <p:nvPr/>
        </p:nvSpPr>
        <p:spPr>
          <a:xfrm>
            <a:off x="3657600" y="2590800"/>
            <a:ext cx="3200400" cy="2286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TDM</a:t>
            </a:r>
          </a:p>
          <a:p>
            <a:pPr algn="ctr"/>
            <a:r>
              <a:rPr lang="en-US" dirty="0"/>
              <a:t>Telephone network</a:t>
            </a:r>
          </a:p>
        </p:txBody>
      </p:sp>
      <p:pic>
        <p:nvPicPr>
          <p:cNvPr id="7" name="Picture 6">
            <a:extLst>
              <a:ext uri="{FF2B5EF4-FFF2-40B4-BE49-F238E27FC236}">
                <a16:creationId xmlns:a16="http://schemas.microsoft.com/office/drawing/2014/main" id="{13F8372E-E724-3049-96E7-994EC942D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2800" y="2819400"/>
            <a:ext cx="1828800" cy="1828800"/>
          </a:xfrm>
          <a:prstGeom prst="rect">
            <a:avLst/>
          </a:prstGeom>
        </p:spPr>
      </p:pic>
      <p:sp>
        <p:nvSpPr>
          <p:cNvPr id="8" name="TextBox 7">
            <a:extLst>
              <a:ext uri="{FF2B5EF4-FFF2-40B4-BE49-F238E27FC236}">
                <a16:creationId xmlns:a16="http://schemas.microsoft.com/office/drawing/2014/main" id="{1B4059ED-C419-754E-8EAB-F2D6BB6806E8}"/>
              </a:ext>
            </a:extLst>
          </p:cNvPr>
          <p:cNvSpPr txBox="1"/>
          <p:nvPr/>
        </p:nvSpPr>
        <p:spPr>
          <a:xfrm>
            <a:off x="7086199" y="5061466"/>
            <a:ext cx="949812" cy="369332"/>
          </a:xfrm>
          <a:prstGeom prst="rect">
            <a:avLst/>
          </a:prstGeom>
          <a:noFill/>
        </p:spPr>
        <p:txBody>
          <a:bodyPr wrap="none" rtlCol="0">
            <a:spAutoFit/>
          </a:bodyPr>
          <a:lstStyle/>
          <a:p>
            <a:r>
              <a:rPr lang="en-US" dirty="0"/>
              <a:t>SPAM?</a:t>
            </a:r>
          </a:p>
        </p:txBody>
      </p:sp>
      <p:sp>
        <p:nvSpPr>
          <p:cNvPr id="10" name="TextBox 9">
            <a:extLst>
              <a:ext uri="{FF2B5EF4-FFF2-40B4-BE49-F238E27FC236}">
                <a16:creationId xmlns:a16="http://schemas.microsoft.com/office/drawing/2014/main" id="{B3CBE7E9-5F6E-BF49-A8EF-17FD2B14951E}"/>
              </a:ext>
            </a:extLst>
          </p:cNvPr>
          <p:cNvSpPr txBox="1"/>
          <p:nvPr/>
        </p:nvSpPr>
        <p:spPr>
          <a:xfrm>
            <a:off x="2971800" y="4876800"/>
            <a:ext cx="3783408" cy="646331"/>
          </a:xfrm>
          <a:prstGeom prst="rect">
            <a:avLst/>
          </a:prstGeom>
          <a:noFill/>
        </p:spPr>
        <p:txBody>
          <a:bodyPr wrap="none" rtlCol="0">
            <a:spAutoFit/>
          </a:bodyPr>
          <a:lstStyle/>
          <a:p>
            <a:r>
              <a:rPr lang="en-US" dirty="0">
                <a:sym typeface="Wingdings" pitchFamily="2" charset="2"/>
              </a:rPr>
              <a:t>Invalid  e.g., set to 000-000-0000</a:t>
            </a:r>
          </a:p>
          <a:p>
            <a:r>
              <a:rPr lang="en-US" dirty="0">
                <a:sym typeface="Wingdings" pitchFamily="2" charset="2"/>
              </a:rPr>
              <a:t>Validated  screening indicator </a:t>
            </a:r>
            <a:endParaRPr lang="en-US" dirty="0"/>
          </a:p>
        </p:txBody>
      </p:sp>
      <p:sp>
        <p:nvSpPr>
          <p:cNvPr id="11" name="Magnetic Disk 10">
            <a:extLst>
              <a:ext uri="{FF2B5EF4-FFF2-40B4-BE49-F238E27FC236}">
                <a16:creationId xmlns:a16="http://schemas.microsoft.com/office/drawing/2014/main" id="{DD17661D-7756-0A48-9F68-AE7F41ED422E}"/>
              </a:ext>
            </a:extLst>
          </p:cNvPr>
          <p:cNvSpPr/>
          <p:nvPr/>
        </p:nvSpPr>
        <p:spPr>
          <a:xfrm>
            <a:off x="6248400" y="4191000"/>
            <a:ext cx="1066800" cy="685800"/>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Caller ID</a:t>
            </a:r>
          </a:p>
        </p:txBody>
      </p:sp>
      <p:sp>
        <p:nvSpPr>
          <p:cNvPr id="12" name="Cloud 11">
            <a:extLst>
              <a:ext uri="{FF2B5EF4-FFF2-40B4-BE49-F238E27FC236}">
                <a16:creationId xmlns:a16="http://schemas.microsoft.com/office/drawing/2014/main" id="{A87D10F6-291B-3147-880B-4E849C0B8E07}"/>
              </a:ext>
            </a:extLst>
          </p:cNvPr>
          <p:cNvSpPr/>
          <p:nvPr/>
        </p:nvSpPr>
        <p:spPr>
          <a:xfrm>
            <a:off x="470496" y="2300289"/>
            <a:ext cx="2882304" cy="262620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VoIP</a:t>
            </a:r>
          </a:p>
        </p:txBody>
      </p:sp>
      <p:pic>
        <p:nvPicPr>
          <p:cNvPr id="9" name="Picture 27" descr="C:\Users\ecoffey\AppData\Local\Temp\Rar$DRa0.787\30099_Device_voice_gateway_unreachable_64.png">
            <a:extLst>
              <a:ext uri="{FF2B5EF4-FFF2-40B4-BE49-F238E27FC236}">
                <a16:creationId xmlns:a16="http://schemas.microsoft.com/office/drawing/2014/main" id="{C69E0967-266F-C642-9FCC-8FD87F43DC78}"/>
              </a:ext>
            </a:extLst>
          </p:cNvPr>
          <p:cNvPicPr>
            <a:picLocks noChangeAspect="1" noChangeArrowheads="1"/>
          </p:cNvPicPr>
          <p:nvPr/>
        </p:nvPicPr>
        <p:blipFill>
          <a:blip r:embed="rId4">
            <a:duotone>
              <a:prstClr val="black"/>
              <a:srgbClr val="69C400">
                <a:tint val="45000"/>
                <a:satMod val="400000"/>
              </a:srgbClr>
            </a:duotone>
            <a:extLst>
              <a:ext uri="{28A0092B-C50C-407E-A947-70E740481C1C}">
                <a14:useLocalDpi xmlns:a14="http://schemas.microsoft.com/office/drawing/2010/main"/>
              </a:ext>
            </a:extLst>
          </a:blip>
          <a:srcRect/>
          <a:stretch>
            <a:fillRect/>
          </a:stretch>
        </p:blipFill>
        <p:spPr bwMode="auto">
          <a:xfrm>
            <a:off x="3099352" y="3200400"/>
            <a:ext cx="1116496" cy="11164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B89A92-B0A0-094D-8981-AD489464A190}"/>
              </a:ext>
            </a:extLst>
          </p:cNvPr>
          <p:cNvSpPr>
            <a:spLocks noGrp="1"/>
          </p:cNvSpPr>
          <p:nvPr>
            <p:ph type="sldNum" sz="quarter" idx="12"/>
          </p:nvPr>
        </p:nvSpPr>
        <p:spPr/>
        <p:txBody>
          <a:bodyPr/>
          <a:lstStyle/>
          <a:p>
            <a:fld id="{06C525AB-8E15-B549-83D9-D2F0966E02DF}" type="slidenum">
              <a:rPr lang="en-US" altLang="en-US" smtClean="0"/>
              <a:pPr/>
              <a:t>23</a:t>
            </a:fld>
            <a:endParaRPr lang="en-US" altLang="en-US"/>
          </a:p>
        </p:txBody>
      </p:sp>
    </p:spTree>
    <p:extLst>
      <p:ext uri="{BB962C8B-B14F-4D97-AF65-F5344CB8AC3E}">
        <p14:creationId xmlns:p14="http://schemas.microsoft.com/office/powerpoint/2010/main" val="1403565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8DD7-CF35-6548-8ED1-FC03CF459F3B}"/>
              </a:ext>
            </a:extLst>
          </p:cNvPr>
          <p:cNvSpPr>
            <a:spLocks noGrp="1"/>
          </p:cNvSpPr>
          <p:nvPr>
            <p:ph type="title"/>
          </p:nvPr>
        </p:nvSpPr>
        <p:spPr/>
        <p:txBody>
          <a:bodyPr/>
          <a:lstStyle/>
          <a:p>
            <a:r>
              <a:rPr lang="en-US" dirty="0"/>
              <a:t>PSTN: draft-</a:t>
            </a:r>
            <a:r>
              <a:rPr lang="en-US" dirty="0" err="1"/>
              <a:t>ietf</a:t>
            </a:r>
            <a:r>
              <a:rPr lang="en-US" dirty="0"/>
              <a:t>-stir-</a:t>
            </a:r>
            <a:r>
              <a:rPr lang="en-US" dirty="0" err="1"/>
              <a:t>oob</a:t>
            </a:r>
            <a:endParaRPr lang="en-US" dirty="0"/>
          </a:p>
        </p:txBody>
      </p:sp>
      <p:sp>
        <p:nvSpPr>
          <p:cNvPr id="3" name="Cloud 2">
            <a:extLst>
              <a:ext uri="{FF2B5EF4-FFF2-40B4-BE49-F238E27FC236}">
                <a16:creationId xmlns:a16="http://schemas.microsoft.com/office/drawing/2014/main" id="{7F340741-0E3A-9542-9ED1-14037BA6A3D0}"/>
              </a:ext>
            </a:extLst>
          </p:cNvPr>
          <p:cNvSpPr/>
          <p:nvPr/>
        </p:nvSpPr>
        <p:spPr>
          <a:xfrm>
            <a:off x="3657600" y="2590800"/>
            <a:ext cx="3200400" cy="2286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TDM</a:t>
            </a:r>
          </a:p>
          <a:p>
            <a:pPr algn="ctr"/>
            <a:r>
              <a:rPr lang="en-US" dirty="0"/>
              <a:t>Telephone network</a:t>
            </a:r>
          </a:p>
        </p:txBody>
      </p:sp>
      <p:sp>
        <p:nvSpPr>
          <p:cNvPr id="4" name="Magnetic Disk 3">
            <a:extLst>
              <a:ext uri="{FF2B5EF4-FFF2-40B4-BE49-F238E27FC236}">
                <a16:creationId xmlns:a16="http://schemas.microsoft.com/office/drawing/2014/main" id="{AABDDB09-8C17-9344-8AAC-DFA72A0CEF8E}"/>
              </a:ext>
            </a:extLst>
          </p:cNvPr>
          <p:cNvSpPr/>
          <p:nvPr/>
        </p:nvSpPr>
        <p:spPr>
          <a:xfrm>
            <a:off x="2895600" y="5334000"/>
            <a:ext cx="1066800" cy="6858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CPS</a:t>
            </a:r>
          </a:p>
        </p:txBody>
      </p:sp>
      <p:pic>
        <p:nvPicPr>
          <p:cNvPr id="5" name="Picture 4">
            <a:extLst>
              <a:ext uri="{FF2B5EF4-FFF2-40B4-BE49-F238E27FC236}">
                <a16:creationId xmlns:a16="http://schemas.microsoft.com/office/drawing/2014/main" id="{6D151414-CC19-2941-B1F7-BF9E99997A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6600" y="2057400"/>
            <a:ext cx="1828800" cy="1828800"/>
          </a:xfrm>
          <a:prstGeom prst="rect">
            <a:avLst/>
          </a:prstGeom>
        </p:spPr>
      </p:pic>
      <p:sp>
        <p:nvSpPr>
          <p:cNvPr id="6" name="Magnetic Disk 5">
            <a:extLst>
              <a:ext uri="{FF2B5EF4-FFF2-40B4-BE49-F238E27FC236}">
                <a16:creationId xmlns:a16="http://schemas.microsoft.com/office/drawing/2014/main" id="{B043A949-1B5F-FA48-9B0D-74E797150CF1}"/>
              </a:ext>
            </a:extLst>
          </p:cNvPr>
          <p:cNvSpPr/>
          <p:nvPr/>
        </p:nvSpPr>
        <p:spPr>
          <a:xfrm>
            <a:off x="5998864" y="4076700"/>
            <a:ext cx="1066800" cy="1257300"/>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Caller ID</a:t>
            </a:r>
          </a:p>
        </p:txBody>
      </p:sp>
      <p:cxnSp>
        <p:nvCxnSpPr>
          <p:cNvPr id="8" name="Curved Connector 7">
            <a:extLst>
              <a:ext uri="{FF2B5EF4-FFF2-40B4-BE49-F238E27FC236}">
                <a16:creationId xmlns:a16="http://schemas.microsoft.com/office/drawing/2014/main" id="{26E7ACEC-1702-4A46-909C-A575351D1352}"/>
              </a:ext>
            </a:extLst>
          </p:cNvPr>
          <p:cNvCxnSpPr>
            <a:cxnSpLocks/>
            <a:stCxn id="4" idx="3"/>
            <a:endCxn id="6" idx="3"/>
          </p:cNvCxnSpPr>
          <p:nvPr/>
        </p:nvCxnSpPr>
        <p:spPr>
          <a:xfrm rot="5400000" flipH="1" flipV="1">
            <a:off x="4637732" y="4125268"/>
            <a:ext cx="685800" cy="3103264"/>
          </a:xfrm>
          <a:prstGeom prst="curvedConnector3">
            <a:avLst>
              <a:gd name="adj1" fmla="val -3333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4EE16D6-F537-F749-B2F9-131D45D481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946" y="5551274"/>
            <a:ext cx="937054" cy="937054"/>
          </a:xfrm>
          <a:prstGeom prst="rect">
            <a:avLst/>
          </a:prstGeom>
        </p:spPr>
      </p:pic>
      <p:sp>
        <p:nvSpPr>
          <p:cNvPr id="12" name="Cloud 11">
            <a:extLst>
              <a:ext uri="{FF2B5EF4-FFF2-40B4-BE49-F238E27FC236}">
                <a16:creationId xmlns:a16="http://schemas.microsoft.com/office/drawing/2014/main" id="{9EBA476A-B106-A346-8D09-83D4FFCFF8DC}"/>
              </a:ext>
            </a:extLst>
          </p:cNvPr>
          <p:cNvSpPr/>
          <p:nvPr/>
        </p:nvSpPr>
        <p:spPr>
          <a:xfrm>
            <a:off x="760880" y="2423858"/>
            <a:ext cx="2882304" cy="262620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VoIP</a:t>
            </a:r>
          </a:p>
        </p:txBody>
      </p:sp>
      <p:pic>
        <p:nvPicPr>
          <p:cNvPr id="13" name="Picture 27" descr="C:\Users\ecoffey\AppData\Local\Temp\Rar$DRa0.787\30099_Device_voice_gateway_unreachable_64.png">
            <a:extLst>
              <a:ext uri="{FF2B5EF4-FFF2-40B4-BE49-F238E27FC236}">
                <a16:creationId xmlns:a16="http://schemas.microsoft.com/office/drawing/2014/main" id="{6EAC9153-1445-CF43-9678-9630F566FD99}"/>
              </a:ext>
            </a:extLst>
          </p:cNvPr>
          <p:cNvPicPr>
            <a:picLocks noChangeAspect="1" noChangeArrowheads="1"/>
          </p:cNvPicPr>
          <p:nvPr/>
        </p:nvPicPr>
        <p:blipFill>
          <a:blip r:embed="rId4">
            <a:duotone>
              <a:prstClr val="black"/>
              <a:srgbClr val="69C400">
                <a:tint val="45000"/>
                <a:satMod val="400000"/>
              </a:srgbClr>
            </a:duotone>
            <a:extLst>
              <a:ext uri="{28A0092B-C50C-407E-A947-70E740481C1C}">
                <a14:useLocalDpi xmlns:a14="http://schemas.microsoft.com/office/drawing/2010/main"/>
              </a:ext>
            </a:extLst>
          </a:blip>
          <a:srcRect/>
          <a:stretch>
            <a:fillRect/>
          </a:stretch>
        </p:blipFill>
        <p:spPr bwMode="auto">
          <a:xfrm>
            <a:off x="3099352" y="3200400"/>
            <a:ext cx="1116496" cy="1116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84CA359-1B9E-654E-B757-6806D1EDF9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75" y="3124200"/>
            <a:ext cx="1227561" cy="1098550"/>
          </a:xfrm>
          <a:prstGeom prst="rect">
            <a:avLst/>
          </a:prstGeom>
        </p:spPr>
      </p:pic>
      <p:cxnSp>
        <p:nvCxnSpPr>
          <p:cNvPr id="16" name="Curved Connector 15">
            <a:extLst>
              <a:ext uri="{FF2B5EF4-FFF2-40B4-BE49-F238E27FC236}">
                <a16:creationId xmlns:a16="http://schemas.microsoft.com/office/drawing/2014/main" id="{44038AB9-4E03-144D-8DEA-A3FB77FAF879}"/>
              </a:ext>
            </a:extLst>
          </p:cNvPr>
          <p:cNvCxnSpPr>
            <a:endCxn id="11" idx="1"/>
          </p:cNvCxnSpPr>
          <p:nvPr/>
        </p:nvCxnSpPr>
        <p:spPr>
          <a:xfrm>
            <a:off x="628650" y="4316896"/>
            <a:ext cx="1863296" cy="1702905"/>
          </a:xfrm>
          <a:prstGeom prst="curvedConnector3">
            <a:avLst>
              <a:gd name="adj1" fmla="val 2281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E89F8F-D986-244C-9F75-97108A875A98}"/>
              </a:ext>
            </a:extLst>
          </p:cNvPr>
          <p:cNvSpPr txBox="1"/>
          <p:nvPr/>
        </p:nvSpPr>
        <p:spPr>
          <a:xfrm>
            <a:off x="576487" y="6008473"/>
            <a:ext cx="2172390" cy="369332"/>
          </a:xfrm>
          <a:prstGeom prst="rect">
            <a:avLst/>
          </a:prstGeom>
          <a:noFill/>
        </p:spPr>
        <p:txBody>
          <a:bodyPr wrap="none" rtlCol="0">
            <a:spAutoFit/>
          </a:bodyPr>
          <a:lstStyle/>
          <a:p>
            <a:r>
              <a:rPr lang="en-US" dirty="0"/>
              <a:t>Key(212-555-1234)</a:t>
            </a:r>
          </a:p>
        </p:txBody>
      </p:sp>
      <p:sp>
        <p:nvSpPr>
          <p:cNvPr id="20" name="TextBox 19">
            <a:extLst>
              <a:ext uri="{FF2B5EF4-FFF2-40B4-BE49-F238E27FC236}">
                <a16:creationId xmlns:a16="http://schemas.microsoft.com/office/drawing/2014/main" id="{7B9C4F5E-F7EB-4540-B34D-8AEC189C3649}"/>
              </a:ext>
            </a:extLst>
          </p:cNvPr>
          <p:cNvSpPr txBox="1"/>
          <p:nvPr/>
        </p:nvSpPr>
        <p:spPr>
          <a:xfrm>
            <a:off x="7294443" y="1895261"/>
            <a:ext cx="1620957" cy="369332"/>
          </a:xfrm>
          <a:prstGeom prst="rect">
            <a:avLst/>
          </a:prstGeom>
          <a:noFill/>
        </p:spPr>
        <p:txBody>
          <a:bodyPr wrap="none" rtlCol="0">
            <a:spAutoFit/>
          </a:bodyPr>
          <a:lstStyle/>
          <a:p>
            <a:r>
              <a:rPr lang="en-US" dirty="0"/>
              <a:t>212-555-1234</a:t>
            </a:r>
          </a:p>
        </p:txBody>
      </p:sp>
      <p:sp>
        <p:nvSpPr>
          <p:cNvPr id="23" name="TextBox 22">
            <a:extLst>
              <a:ext uri="{FF2B5EF4-FFF2-40B4-BE49-F238E27FC236}">
                <a16:creationId xmlns:a16="http://schemas.microsoft.com/office/drawing/2014/main" id="{B98B0C83-CA8D-574B-8E9E-61B72748F109}"/>
              </a:ext>
            </a:extLst>
          </p:cNvPr>
          <p:cNvSpPr txBox="1"/>
          <p:nvPr/>
        </p:nvSpPr>
        <p:spPr>
          <a:xfrm>
            <a:off x="6341759" y="5561011"/>
            <a:ext cx="2629246" cy="1200329"/>
          </a:xfrm>
          <a:prstGeom prst="rect">
            <a:avLst/>
          </a:prstGeom>
          <a:solidFill>
            <a:schemeClr val="accent2">
              <a:lumMod val="20000"/>
              <a:lumOff val="80000"/>
            </a:schemeClr>
          </a:solidFill>
        </p:spPr>
        <p:txBody>
          <a:bodyPr wrap="none" rtlCol="0">
            <a:spAutoFit/>
          </a:bodyPr>
          <a:lstStyle/>
          <a:p>
            <a:r>
              <a:rPr lang="en-US" dirty="0"/>
              <a:t>Query CPS</a:t>
            </a:r>
          </a:p>
          <a:p>
            <a:r>
              <a:rPr lang="en-US" dirty="0"/>
              <a:t>Valid </a:t>
            </a:r>
            <a:r>
              <a:rPr lang="en-US" dirty="0">
                <a:sym typeface="Wingdings" pitchFamily="2" charset="2"/>
              </a:rPr>
              <a:t> !CHARLIE</a:t>
            </a:r>
          </a:p>
          <a:p>
            <a:r>
              <a:rPr lang="en-US" dirty="0">
                <a:sym typeface="Wingdings" pitchFamily="2" charset="2"/>
              </a:rPr>
              <a:t>Invalid  INVALID</a:t>
            </a:r>
          </a:p>
          <a:p>
            <a:r>
              <a:rPr lang="en-US" dirty="0">
                <a:sym typeface="Wingdings" pitchFamily="2" charset="2"/>
              </a:rPr>
              <a:t>Unknown  ?CHARLIE</a:t>
            </a:r>
            <a:endParaRPr lang="en-US" dirty="0"/>
          </a:p>
        </p:txBody>
      </p:sp>
      <p:sp>
        <p:nvSpPr>
          <p:cNvPr id="7" name="Slide Number Placeholder 6">
            <a:extLst>
              <a:ext uri="{FF2B5EF4-FFF2-40B4-BE49-F238E27FC236}">
                <a16:creationId xmlns:a16="http://schemas.microsoft.com/office/drawing/2014/main" id="{9C4DE709-7A64-3644-A80B-DC26C6638C00}"/>
              </a:ext>
            </a:extLst>
          </p:cNvPr>
          <p:cNvSpPr>
            <a:spLocks noGrp="1"/>
          </p:cNvSpPr>
          <p:nvPr>
            <p:ph type="sldNum" sz="quarter" idx="12"/>
          </p:nvPr>
        </p:nvSpPr>
        <p:spPr/>
        <p:txBody>
          <a:bodyPr/>
          <a:lstStyle/>
          <a:p>
            <a:fld id="{06C525AB-8E15-B549-83D9-D2F0966E02DF}" type="slidenum">
              <a:rPr lang="en-US" altLang="en-US" smtClean="0"/>
              <a:pPr/>
              <a:t>24</a:t>
            </a:fld>
            <a:endParaRPr lang="en-US" altLang="en-US"/>
          </a:p>
        </p:txBody>
      </p:sp>
    </p:spTree>
    <p:extLst>
      <p:ext uri="{BB962C8B-B14F-4D97-AF65-F5344CB8AC3E}">
        <p14:creationId xmlns:p14="http://schemas.microsoft.com/office/powerpoint/2010/main" val="1574111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B806-13CB-1E41-8ABE-1EE4D4475D6A}"/>
              </a:ext>
            </a:extLst>
          </p:cNvPr>
          <p:cNvSpPr>
            <a:spLocks noGrp="1"/>
          </p:cNvSpPr>
          <p:nvPr>
            <p:ph type="title"/>
          </p:nvPr>
        </p:nvSpPr>
        <p:spPr/>
        <p:txBody>
          <a:bodyPr/>
          <a:lstStyle/>
          <a:p>
            <a:r>
              <a:rPr lang="en-US" dirty="0"/>
              <a:t>STIR/SHAKEN issues</a:t>
            </a:r>
          </a:p>
        </p:txBody>
      </p:sp>
      <p:sp>
        <p:nvSpPr>
          <p:cNvPr id="3" name="Content Placeholder 2">
            <a:extLst>
              <a:ext uri="{FF2B5EF4-FFF2-40B4-BE49-F238E27FC236}">
                <a16:creationId xmlns:a16="http://schemas.microsoft.com/office/drawing/2014/main" id="{02EB19C9-5FF4-8546-84D8-77F224D84D8C}"/>
              </a:ext>
            </a:extLst>
          </p:cNvPr>
          <p:cNvSpPr>
            <a:spLocks noGrp="1"/>
          </p:cNvSpPr>
          <p:nvPr>
            <p:ph idx="1"/>
          </p:nvPr>
        </p:nvSpPr>
        <p:spPr/>
        <p:txBody>
          <a:bodyPr>
            <a:normAutofit/>
          </a:bodyPr>
          <a:lstStyle/>
          <a:p>
            <a:r>
              <a:rPr lang="en-US" dirty="0"/>
              <a:t>Network issues</a:t>
            </a:r>
          </a:p>
          <a:p>
            <a:pPr lvl="1"/>
            <a:r>
              <a:rPr lang="en-US" dirty="0"/>
              <a:t>Works best with IP interconnection</a:t>
            </a:r>
          </a:p>
          <a:p>
            <a:pPr lvl="2"/>
            <a:r>
              <a:rPr lang="en-US" dirty="0"/>
              <a:t>But can work for VoIP-VoIP-…-VoIP-PSTN (trusted)-PSTN (terminating)</a:t>
            </a:r>
          </a:p>
          <a:p>
            <a:r>
              <a:rPr lang="en-US" dirty="0"/>
              <a:t>Attestation level</a:t>
            </a:r>
          </a:p>
          <a:p>
            <a:pPr lvl="1"/>
            <a:r>
              <a:rPr lang="en-US" dirty="0"/>
              <a:t>May need additional operational support – is this line authorized to use number X?</a:t>
            </a:r>
          </a:p>
          <a:p>
            <a:pPr lvl="1"/>
            <a:r>
              <a:rPr lang="en-US" dirty="0"/>
              <a:t>Harder for VoIP gateways</a:t>
            </a:r>
          </a:p>
          <a:p>
            <a:r>
              <a:rPr lang="en-US" dirty="0"/>
              <a:t>Call forwarding</a:t>
            </a:r>
          </a:p>
          <a:p>
            <a:pPr lvl="1"/>
            <a:r>
              <a:rPr lang="en-US" dirty="0"/>
              <a:t>Sign original caller or forwarding caller?</a:t>
            </a:r>
          </a:p>
          <a:p>
            <a:pPr lvl="1"/>
            <a:r>
              <a:rPr lang="en-US" dirty="0"/>
              <a:t>Work in progress in ATIS</a:t>
            </a:r>
          </a:p>
          <a:p>
            <a:r>
              <a:rPr lang="en-US" dirty="0"/>
              <a:t>Legitimate spoofing</a:t>
            </a:r>
          </a:p>
          <a:p>
            <a:r>
              <a:rPr lang="en-US" dirty="0"/>
              <a:t>Call signaling equipment</a:t>
            </a:r>
          </a:p>
          <a:p>
            <a:pPr lvl="1"/>
            <a:r>
              <a:rPr lang="en-US" dirty="0"/>
              <a:t>Diversity of providers</a:t>
            </a:r>
          </a:p>
          <a:p>
            <a:pPr lvl="1"/>
            <a:r>
              <a:rPr lang="en-US" dirty="0"/>
              <a:t>Some are no longer in business or have been acquired</a:t>
            </a:r>
          </a:p>
          <a:p>
            <a:pPr lvl="1"/>
            <a:endParaRPr lang="en-US" dirty="0"/>
          </a:p>
        </p:txBody>
      </p:sp>
      <p:sp>
        <p:nvSpPr>
          <p:cNvPr id="4" name="Slide Number Placeholder 3">
            <a:extLst>
              <a:ext uri="{FF2B5EF4-FFF2-40B4-BE49-F238E27FC236}">
                <a16:creationId xmlns:a16="http://schemas.microsoft.com/office/drawing/2014/main" id="{5158DBE0-F1FF-5C43-A64A-429383B8DF94}"/>
              </a:ext>
            </a:extLst>
          </p:cNvPr>
          <p:cNvSpPr>
            <a:spLocks noGrp="1"/>
          </p:cNvSpPr>
          <p:nvPr>
            <p:ph type="sldNum" sz="quarter" idx="12"/>
          </p:nvPr>
        </p:nvSpPr>
        <p:spPr/>
        <p:txBody>
          <a:bodyPr/>
          <a:lstStyle/>
          <a:p>
            <a:fld id="{CEDE4729-8A57-DF4A-8CA8-E0FAD43DCC6E}" type="slidenum">
              <a:rPr lang="en-US" altLang="en-US" smtClean="0"/>
              <a:pPr/>
              <a:t>25</a:t>
            </a:fld>
            <a:endParaRPr lang="en-US" altLang="en-US"/>
          </a:p>
        </p:txBody>
      </p:sp>
    </p:spTree>
    <p:extLst>
      <p:ext uri="{BB962C8B-B14F-4D97-AF65-F5344CB8AC3E}">
        <p14:creationId xmlns:p14="http://schemas.microsoft.com/office/powerpoint/2010/main" val="470701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92EA-21DE-4647-AD04-41E4D6BEFCDD}"/>
              </a:ext>
            </a:extLst>
          </p:cNvPr>
          <p:cNvSpPr>
            <a:spLocks noGrp="1"/>
          </p:cNvSpPr>
          <p:nvPr>
            <p:ph type="title"/>
          </p:nvPr>
        </p:nvSpPr>
        <p:spPr/>
        <p:txBody>
          <a:bodyPr/>
          <a:lstStyle/>
          <a:p>
            <a:r>
              <a:rPr lang="en-US"/>
              <a:t>Timelines</a:t>
            </a:r>
            <a:endParaRPr lang="en-US" dirty="0"/>
          </a:p>
        </p:txBody>
      </p:sp>
      <p:sp>
        <p:nvSpPr>
          <p:cNvPr id="3" name="Content Placeholder 2">
            <a:extLst>
              <a:ext uri="{FF2B5EF4-FFF2-40B4-BE49-F238E27FC236}">
                <a16:creationId xmlns:a16="http://schemas.microsoft.com/office/drawing/2014/main" id="{632C27D9-B527-8341-BAC6-BA7B30EBF039}"/>
              </a:ext>
            </a:extLst>
          </p:cNvPr>
          <p:cNvSpPr>
            <a:spLocks noGrp="1"/>
          </p:cNvSpPr>
          <p:nvPr>
            <p:ph idx="1"/>
          </p:nvPr>
        </p:nvSpPr>
        <p:spPr/>
        <p:txBody>
          <a:bodyPr/>
          <a:lstStyle/>
          <a:p>
            <a:r>
              <a:rPr lang="en-US"/>
              <a:t>Verizon (as of May 7, 2018): “Verizon is committed to deploying the STIR/SHAKEN authentication standard in our networks. We described the investments Verizon is making and the work streams underway to update multiple network elements. We expect to achieve initial operational capability later this year, with the bulk of production anticipated for 2019.”</a:t>
            </a:r>
          </a:p>
          <a:p>
            <a:r>
              <a:rPr lang="en-US"/>
              <a:t>No other (known) public commitments</a:t>
            </a:r>
          </a:p>
          <a:p>
            <a:r>
              <a:rPr lang="en-US"/>
              <a:t>CATA report: </a:t>
            </a:r>
            <a:endParaRPr lang="en-US" dirty="0"/>
          </a:p>
        </p:txBody>
      </p:sp>
      <p:pic>
        <p:nvPicPr>
          <p:cNvPr id="4" name="Picture 3">
            <a:extLst>
              <a:ext uri="{FF2B5EF4-FFF2-40B4-BE49-F238E27FC236}">
                <a16:creationId xmlns:a16="http://schemas.microsoft.com/office/drawing/2014/main" id="{EB510152-E958-5B4D-AF24-FB13EFB0A6DD}"/>
              </a:ext>
            </a:extLst>
          </p:cNvPr>
          <p:cNvPicPr>
            <a:picLocks noChangeAspect="1"/>
          </p:cNvPicPr>
          <p:nvPr/>
        </p:nvPicPr>
        <p:blipFill>
          <a:blip r:embed="rId3"/>
          <a:stretch>
            <a:fillRect/>
          </a:stretch>
        </p:blipFill>
        <p:spPr>
          <a:xfrm>
            <a:off x="1447800" y="4419600"/>
            <a:ext cx="5867400" cy="2108200"/>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pic>
      <p:sp>
        <p:nvSpPr>
          <p:cNvPr id="5" name="Slide Number Placeholder 4">
            <a:extLst>
              <a:ext uri="{FF2B5EF4-FFF2-40B4-BE49-F238E27FC236}">
                <a16:creationId xmlns:a16="http://schemas.microsoft.com/office/drawing/2014/main" id="{FA18A412-A163-1A4B-B396-202C804D150D}"/>
              </a:ext>
            </a:extLst>
          </p:cNvPr>
          <p:cNvSpPr>
            <a:spLocks noGrp="1"/>
          </p:cNvSpPr>
          <p:nvPr>
            <p:ph type="sldNum" sz="quarter" idx="12"/>
          </p:nvPr>
        </p:nvSpPr>
        <p:spPr/>
        <p:txBody>
          <a:bodyPr/>
          <a:lstStyle/>
          <a:p>
            <a:fld id="{CEDE4729-8A57-DF4A-8CA8-E0FAD43DCC6E}" type="slidenum">
              <a:rPr lang="en-US" altLang="en-US" smtClean="0"/>
              <a:pPr/>
              <a:t>26</a:t>
            </a:fld>
            <a:endParaRPr lang="en-US" altLang="en-US"/>
          </a:p>
        </p:txBody>
      </p:sp>
    </p:spTree>
    <p:extLst>
      <p:ext uri="{BB962C8B-B14F-4D97-AF65-F5344CB8AC3E}">
        <p14:creationId xmlns:p14="http://schemas.microsoft.com/office/powerpoint/2010/main" val="14059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draft-</a:t>
            </a:r>
            <a:r>
              <a:rPr lang="en-US" dirty="0" err="1">
                <a:solidFill>
                  <a:schemeClr val="accent1">
                    <a:lumMod val="50000"/>
                  </a:schemeClr>
                </a:solidFill>
              </a:rPr>
              <a:t>sipcore</a:t>
            </a:r>
            <a:r>
              <a:rPr lang="en-US" dirty="0">
                <a:solidFill>
                  <a:schemeClr val="accent1">
                    <a:lumMod val="50000"/>
                  </a:schemeClr>
                </a:solidFill>
              </a:rPr>
              <a:t>-</a:t>
            </a:r>
            <a:r>
              <a:rPr lang="en-US" dirty="0" err="1">
                <a:solidFill>
                  <a:schemeClr val="accent1">
                    <a:lumMod val="50000"/>
                  </a:schemeClr>
                </a:solidFill>
              </a:rPr>
              <a:t>callinfo</a:t>
            </a:r>
            <a:r>
              <a:rPr lang="en-US" dirty="0">
                <a:solidFill>
                  <a:schemeClr val="accent1">
                    <a:lumMod val="50000"/>
                  </a:schemeClr>
                </a:solidFill>
              </a:rPr>
              <a:t>-spam</a:t>
            </a:r>
            <a:endParaRPr lang="en-US" dirty="0"/>
          </a:p>
        </p:txBody>
      </p:sp>
      <p:sp>
        <p:nvSpPr>
          <p:cNvPr id="3" name="Content Placeholder 2"/>
          <p:cNvSpPr>
            <a:spLocks noGrp="1"/>
          </p:cNvSpPr>
          <p:nvPr>
            <p:ph idx="1"/>
          </p:nvPr>
        </p:nvSpPr>
        <p:spPr/>
        <p:txBody>
          <a:bodyPr>
            <a:normAutofit/>
          </a:bodyPr>
          <a:lstStyle/>
          <a:p>
            <a:r>
              <a:rPr lang="en-US" dirty="0"/>
              <a:t>Conveys information from carrier (SBC, CSCF) to UA</a:t>
            </a:r>
          </a:p>
          <a:p>
            <a:r>
              <a:rPr lang="en-US" dirty="0"/>
              <a:t>Parameters:</a:t>
            </a:r>
          </a:p>
          <a:p>
            <a:pPr lvl="1"/>
            <a:r>
              <a:rPr lang="en-US" b="1" dirty="0"/>
              <a:t>spam</a:t>
            </a:r>
            <a:r>
              <a:rPr lang="en-US" dirty="0"/>
              <a:t>: estimated likelihood of spam (0-100%), i.e., measure of uncertainty</a:t>
            </a:r>
          </a:p>
          <a:p>
            <a:pPr lvl="2"/>
            <a:r>
              <a:rPr lang="en-US" dirty="0"/>
              <a:t>could be related to what fraction of called parties label this number as spam</a:t>
            </a:r>
          </a:p>
          <a:p>
            <a:pPr lvl="1"/>
            <a:r>
              <a:rPr lang="en-US" b="1" dirty="0"/>
              <a:t>type</a:t>
            </a:r>
            <a:r>
              <a:rPr lang="en-US" dirty="0"/>
              <a:t>: type of caller</a:t>
            </a:r>
          </a:p>
          <a:p>
            <a:pPr lvl="2"/>
            <a:r>
              <a:rPr lang="en-US" dirty="0"/>
              <a:t>for VoIP home gateways, could be displayed via caller ID (CNAM)</a:t>
            </a:r>
          </a:p>
          <a:p>
            <a:pPr lvl="1"/>
            <a:r>
              <a:rPr lang="en-US" b="1" dirty="0"/>
              <a:t>reason</a:t>
            </a:r>
            <a:r>
              <a:rPr lang="en-US" dirty="0"/>
              <a:t>: source of data</a:t>
            </a:r>
          </a:p>
          <a:p>
            <a:pPr lvl="2"/>
            <a:r>
              <a:rPr lang="en-US" dirty="0"/>
              <a:t>mostly, for debugging; similar to some email headers</a:t>
            </a:r>
          </a:p>
          <a:p>
            <a:pPr lvl="1"/>
            <a:r>
              <a:rPr lang="en-US" b="1" dirty="0"/>
              <a:t>source</a:t>
            </a:r>
            <a:r>
              <a:rPr lang="en-US" dirty="0"/>
              <a:t>: domain of entity inserting data</a:t>
            </a:r>
          </a:p>
          <a:p>
            <a:r>
              <a:rPr lang="en-US" dirty="0"/>
              <a:t>Example:</a:t>
            </a:r>
            <a:br>
              <a:rPr lang="en-US" dirty="0"/>
            </a:br>
            <a:r>
              <a:rPr lang="en-US" sz="1500" dirty="0">
                <a:latin typeface="Lucida Sans Typewriter" charset="0"/>
                <a:ea typeface="Lucida Sans Typewriter" charset="0"/>
                <a:cs typeface="Lucida Sans Typewriter" charset="0"/>
              </a:rPr>
              <a:t>Call-Info: &lt;http://</a:t>
            </a:r>
            <a:r>
              <a:rPr lang="en-US" sz="1500" dirty="0" err="1">
                <a:latin typeface="Lucida Sans Typewriter" charset="0"/>
                <a:ea typeface="Lucida Sans Typewriter" charset="0"/>
                <a:cs typeface="Lucida Sans Typewriter" charset="0"/>
              </a:rPr>
              <a:t>wwww.example.com</a:t>
            </a:r>
            <a:r>
              <a:rPr lang="en-US" sz="1500" dirty="0">
                <a:latin typeface="Lucida Sans Typewriter" charset="0"/>
                <a:ea typeface="Lucida Sans Typewriter" charset="0"/>
                <a:cs typeface="Lucida Sans Typewriter" charset="0"/>
              </a:rPr>
              <a:t>/5974c8d942f120351143&gt; ;source=</a:t>
            </a:r>
            <a:r>
              <a:rPr lang="en-US" sz="1500" dirty="0" err="1">
                <a:latin typeface="Lucida Sans Typewriter" charset="0"/>
                <a:ea typeface="Lucida Sans Typewriter" charset="0"/>
                <a:cs typeface="Lucida Sans Typewriter" charset="0"/>
              </a:rPr>
              <a:t>carrier.example.com</a:t>
            </a:r>
            <a:r>
              <a:rPr lang="en-US" sz="1500" dirty="0">
                <a:latin typeface="Lucida Sans Typewriter" charset="0"/>
                <a:ea typeface="Lucida Sans Typewriter" charset="0"/>
                <a:cs typeface="Lucida Sans Typewriter" charset="0"/>
              </a:rPr>
              <a:t> ;</a:t>
            </a:r>
            <a:r>
              <a:rPr lang="en-US" sz="1500" dirty="0">
                <a:solidFill>
                  <a:srgbClr val="C00000"/>
                </a:solidFill>
                <a:latin typeface="Lucida Sans Typewriter" charset="0"/>
                <a:ea typeface="Lucida Sans Typewriter" charset="0"/>
                <a:cs typeface="Lucida Sans Typewriter" charset="0"/>
              </a:rPr>
              <a:t>purpose=info</a:t>
            </a:r>
            <a:r>
              <a:rPr lang="en-US" sz="1500" dirty="0">
                <a:latin typeface="Lucida Sans Typewriter" charset="0"/>
                <a:ea typeface="Lucida Sans Typewriter" charset="0"/>
                <a:cs typeface="Lucida Sans Typewriter" charset="0"/>
              </a:rPr>
              <a:t> ;spam=85 ;type=fraud ;reason="FTC list"</a:t>
            </a:r>
          </a:p>
        </p:txBody>
      </p:sp>
      <p:sp>
        <p:nvSpPr>
          <p:cNvPr id="4" name="Slide Number Placeholder 3">
            <a:extLst>
              <a:ext uri="{FF2B5EF4-FFF2-40B4-BE49-F238E27FC236}">
                <a16:creationId xmlns:a16="http://schemas.microsoft.com/office/drawing/2014/main" id="{028B1A81-8E26-0044-9189-E3F53DB6BAD9}"/>
              </a:ext>
            </a:extLst>
          </p:cNvPr>
          <p:cNvSpPr>
            <a:spLocks noGrp="1"/>
          </p:cNvSpPr>
          <p:nvPr>
            <p:ph type="sldNum" sz="quarter" idx="12"/>
          </p:nvPr>
        </p:nvSpPr>
        <p:spPr/>
        <p:txBody>
          <a:bodyPr/>
          <a:lstStyle/>
          <a:p>
            <a:fld id="{CEDE4729-8A57-DF4A-8CA8-E0FAD43DCC6E}" type="slidenum">
              <a:rPr lang="en-US" altLang="en-US" smtClean="0"/>
              <a:pPr/>
              <a:t>27</a:t>
            </a:fld>
            <a:endParaRPr lang="en-US" altLang="en-US"/>
          </a:p>
        </p:txBody>
      </p:sp>
    </p:spTree>
    <p:extLst>
      <p:ext uri="{BB962C8B-B14F-4D97-AF65-F5344CB8AC3E}">
        <p14:creationId xmlns:p14="http://schemas.microsoft.com/office/powerpoint/2010/main" val="3159160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categories</a:t>
            </a:r>
          </a:p>
        </p:txBody>
      </p:sp>
      <p:graphicFrame>
        <p:nvGraphicFramePr>
          <p:cNvPr id="3" name="Table 2"/>
          <p:cNvGraphicFramePr>
            <a:graphicFrameLocks noGrp="1"/>
          </p:cNvGraphicFramePr>
          <p:nvPr/>
        </p:nvGraphicFramePr>
        <p:xfrm>
          <a:off x="228600" y="1371600"/>
          <a:ext cx="8805608" cy="5182365"/>
        </p:xfrm>
        <a:graphic>
          <a:graphicData uri="http://schemas.openxmlformats.org/drawingml/2006/table">
            <a:tbl>
              <a:tblPr firstRow="1" bandRow="1">
                <a:tableStyleId>{5C22544A-7EE6-4342-B048-85BDC9FD1C3A}</a:tableStyleId>
              </a:tblPr>
              <a:tblGrid>
                <a:gridCol w="1448118">
                  <a:extLst>
                    <a:ext uri="{9D8B030D-6E8A-4147-A177-3AD203B41FA5}">
                      <a16:colId xmlns:a16="http://schemas.microsoft.com/office/drawing/2014/main" val="20000"/>
                    </a:ext>
                  </a:extLst>
                </a:gridCol>
                <a:gridCol w="7357490">
                  <a:extLst>
                    <a:ext uri="{9D8B030D-6E8A-4147-A177-3AD203B41FA5}">
                      <a16:colId xmlns:a16="http://schemas.microsoft.com/office/drawing/2014/main" val="20001"/>
                    </a:ext>
                  </a:extLst>
                </a:gridCol>
              </a:tblGrid>
              <a:tr h="382612">
                <a:tc>
                  <a:txBody>
                    <a:bodyPr/>
                    <a:lstStyle/>
                    <a:p>
                      <a:r>
                        <a:rPr lang="en-US" sz="1100" dirty="0"/>
                        <a:t>Category</a:t>
                      </a:r>
                    </a:p>
                  </a:txBody>
                  <a:tcPr marL="68580" marR="68580" marT="34290" marB="34290"/>
                </a:tc>
                <a:tc>
                  <a:txBody>
                    <a:bodyPr/>
                    <a:lstStyle/>
                    <a:p>
                      <a:r>
                        <a:rPr lang="en-US" sz="1100" dirty="0"/>
                        <a:t>Description</a:t>
                      </a:r>
                    </a:p>
                  </a:txBody>
                  <a:tcPr marL="68580" marR="68580" marT="34290" marB="34290"/>
                </a:tc>
                <a:extLst>
                  <a:ext uri="{0D108BD9-81ED-4DB2-BD59-A6C34878D82A}">
                    <a16:rowId xmlns:a16="http://schemas.microsoft.com/office/drawing/2014/main" val="10000"/>
                  </a:ext>
                </a:extLst>
              </a:tr>
              <a:tr h="681365">
                <a:tc>
                  <a:txBody>
                    <a:bodyPr/>
                    <a:lstStyle/>
                    <a:p>
                      <a:r>
                        <a:rPr lang="en-US" sz="1600" dirty="0"/>
                        <a:t>business</a:t>
                      </a:r>
                    </a:p>
                  </a:txBody>
                  <a:tcPr marL="68580" marR="68580" marT="34290" marB="34290"/>
                </a:tc>
                <a:tc>
                  <a:txBody>
                    <a:bodyPr/>
                    <a:lstStyle/>
                    <a:p>
                      <a:r>
                        <a:rPr lang="en-US" sz="1800" kern="1200" dirty="0">
                          <a:solidFill>
                            <a:schemeClr val="dk1"/>
                          </a:solidFill>
                          <a:latin typeface="+mn-lt"/>
                          <a:ea typeface="+mn-ea"/>
                          <a:cs typeface="+mn-cs"/>
                        </a:rPr>
                        <a:t>placed by businesses, i.e., an entity or enterprise entered into for profit. This type is used if no other, more precise, category fits.</a:t>
                      </a:r>
                      <a:endParaRPr lang="en-US" sz="1100" dirty="0"/>
                    </a:p>
                  </a:txBody>
                  <a:tcPr marL="68580" marR="68580" marT="34290" marB="34290"/>
                </a:tc>
                <a:extLst>
                  <a:ext uri="{0D108BD9-81ED-4DB2-BD59-A6C34878D82A}">
                    <a16:rowId xmlns:a16="http://schemas.microsoft.com/office/drawing/2014/main" val="10001"/>
                  </a:ext>
                </a:extLst>
              </a:tr>
              <a:tr h="387854">
                <a:tc>
                  <a:txBody>
                    <a:bodyPr/>
                    <a:lstStyle/>
                    <a:p>
                      <a:r>
                        <a:rPr lang="en-US" sz="1600" dirty="0"/>
                        <a:t>debt-collection</a:t>
                      </a:r>
                    </a:p>
                  </a:txBody>
                  <a:tcPr marL="68580" marR="68580" marT="34290" marB="34290"/>
                </a:tc>
                <a:tc>
                  <a:txBody>
                    <a:bodyPr/>
                    <a:lstStyle/>
                    <a:p>
                      <a:r>
                        <a:rPr lang="en-US" sz="1800" kern="1200" dirty="0">
                          <a:solidFill>
                            <a:schemeClr val="dk1"/>
                          </a:solidFill>
                          <a:latin typeface="+mn-lt"/>
                          <a:ea typeface="+mn-ea"/>
                          <a:cs typeface="+mn-cs"/>
                        </a:rPr>
                        <a:t>collecting of debt owed or alleged to be owed by the called party</a:t>
                      </a:r>
                      <a:endParaRPr lang="en-US" sz="1100" dirty="0"/>
                    </a:p>
                  </a:txBody>
                  <a:tcPr marL="68580" marR="68580" marT="34290" marB="34290"/>
                </a:tc>
                <a:extLst>
                  <a:ext uri="{0D108BD9-81ED-4DB2-BD59-A6C34878D82A}">
                    <a16:rowId xmlns:a16="http://schemas.microsoft.com/office/drawing/2014/main" val="10002"/>
                  </a:ext>
                </a:extLst>
              </a:tr>
              <a:tr h="974876">
                <a:tc>
                  <a:txBody>
                    <a:bodyPr/>
                    <a:lstStyle/>
                    <a:p>
                      <a:r>
                        <a:rPr lang="en-US" sz="1600" dirty="0"/>
                        <a:t>emergency-alert</a:t>
                      </a:r>
                    </a:p>
                  </a:txBody>
                  <a:tcPr marL="68580" marR="68580" marT="34290" marB="34290"/>
                </a:tc>
                <a:tc>
                  <a:txBody>
                    <a:bodyPr/>
                    <a:lstStyle/>
                    <a:p>
                      <a:r>
                        <a:rPr lang="en-US" sz="1800" kern="1200" dirty="0">
                          <a:solidFill>
                            <a:schemeClr val="dk1"/>
                          </a:solidFill>
                          <a:latin typeface="+mn-lt"/>
                          <a:ea typeface="+mn-ea"/>
                          <a:cs typeface="+mn-cs"/>
                        </a:rPr>
                        <a:t>provide the recipient warnings and alerts regarding a pending or on-going emergency. (unrelated to emergency calls </a:t>
                      </a:r>
                      <a:r>
                        <a:rPr lang="en-US" sz="1800" kern="1200" baseline="0" dirty="0">
                          <a:solidFill>
                            <a:schemeClr val="dk1"/>
                          </a:solidFill>
                          <a:latin typeface="+mn-lt"/>
                          <a:ea typeface="+mn-ea"/>
                          <a:cs typeface="+mn-cs"/>
                        </a:rPr>
                        <a:t>to </a:t>
                      </a:r>
                      <a:r>
                        <a:rPr lang="en-US" sz="1800" kern="1200" dirty="0">
                          <a:solidFill>
                            <a:schemeClr val="dk1"/>
                          </a:solidFill>
                          <a:latin typeface="+mn-lt"/>
                          <a:ea typeface="+mn-ea"/>
                          <a:cs typeface="+mn-cs"/>
                        </a:rPr>
                        <a:t>9-1-1 or 1-1-2. Includes</a:t>
                      </a:r>
                      <a:r>
                        <a:rPr lang="en-US" sz="1800" kern="1200" baseline="0" dirty="0">
                          <a:solidFill>
                            <a:schemeClr val="dk1"/>
                          </a:solidFill>
                          <a:latin typeface="+mn-lt"/>
                          <a:ea typeface="+mn-ea"/>
                          <a:cs typeface="+mn-cs"/>
                        </a:rPr>
                        <a:t> </a:t>
                      </a:r>
                      <a:r>
                        <a:rPr lang="en-US" sz="1800" kern="1200" dirty="0">
                          <a:solidFill>
                            <a:schemeClr val="dk1"/>
                          </a:solidFill>
                          <a:latin typeface="+mn-lt"/>
                          <a:ea typeface="+mn-ea"/>
                          <a:cs typeface="+mn-cs"/>
                        </a:rPr>
                        <a:t>alerts related to weather-related school closings.)</a:t>
                      </a:r>
                      <a:endParaRPr lang="en-US" sz="1100" dirty="0"/>
                    </a:p>
                  </a:txBody>
                  <a:tcPr marL="68580" marR="68580" marT="34290" marB="34290"/>
                </a:tc>
                <a:extLst>
                  <a:ext uri="{0D108BD9-81ED-4DB2-BD59-A6C34878D82A}">
                    <a16:rowId xmlns:a16="http://schemas.microsoft.com/office/drawing/2014/main" val="10003"/>
                  </a:ext>
                </a:extLst>
              </a:tr>
              <a:tr h="387854">
                <a:tc>
                  <a:txBody>
                    <a:bodyPr/>
                    <a:lstStyle/>
                    <a:p>
                      <a:r>
                        <a:rPr lang="en-US" sz="1600" dirty="0"/>
                        <a:t>fraud</a:t>
                      </a:r>
                    </a:p>
                  </a:txBody>
                  <a:tcPr marL="68580" marR="68580" marT="34290" marB="34290"/>
                </a:tc>
                <a:tc>
                  <a:txBody>
                    <a:bodyPr/>
                    <a:lstStyle/>
                    <a:p>
                      <a:r>
                        <a:rPr lang="en-US" sz="1800" kern="1200" dirty="0">
                          <a:solidFill>
                            <a:schemeClr val="dk1"/>
                          </a:solidFill>
                          <a:latin typeface="+mn-lt"/>
                          <a:ea typeface="+mn-ea"/>
                          <a:cs typeface="+mn-cs"/>
                        </a:rPr>
                        <a:t>considered to be fraudulent.</a:t>
                      </a:r>
                      <a:endParaRPr lang="en-US" sz="1100" dirty="0"/>
                    </a:p>
                  </a:txBody>
                  <a:tcPr marL="68580" marR="68580" marT="34290" marB="34290"/>
                </a:tc>
                <a:extLst>
                  <a:ext uri="{0D108BD9-81ED-4DB2-BD59-A6C34878D82A}">
                    <a16:rowId xmlns:a16="http://schemas.microsoft.com/office/drawing/2014/main" val="10004"/>
                  </a:ext>
                </a:extLst>
              </a:tr>
              <a:tr h="681365">
                <a:tc>
                  <a:txBody>
                    <a:bodyPr/>
                    <a:lstStyle/>
                    <a:p>
                      <a:r>
                        <a:rPr lang="en-US" sz="1600" dirty="0"/>
                        <a:t>government</a:t>
                      </a:r>
                    </a:p>
                  </a:txBody>
                  <a:tcPr marL="68580" marR="68580" marT="34290" marB="34290"/>
                </a:tc>
                <a:tc>
                  <a:txBody>
                    <a:bodyPr/>
                    <a:lstStyle/>
                    <a:p>
                      <a:r>
                        <a:rPr lang="en-US" sz="1800" kern="1200" dirty="0">
                          <a:solidFill>
                            <a:schemeClr val="dk1"/>
                          </a:solidFill>
                          <a:latin typeface="+mn-lt"/>
                          <a:ea typeface="+mn-ea"/>
                          <a:cs typeface="+mn-cs"/>
                        </a:rPr>
                        <a:t>government entity, if no more specific label such as "health" or "debt-collection" is known or applies.</a:t>
                      </a:r>
                      <a:endParaRPr lang="en-US" sz="1100" dirty="0"/>
                    </a:p>
                  </a:txBody>
                  <a:tcPr marL="68580" marR="68580" marT="34290" marB="34290"/>
                </a:tc>
                <a:extLst>
                  <a:ext uri="{0D108BD9-81ED-4DB2-BD59-A6C34878D82A}">
                    <a16:rowId xmlns:a16="http://schemas.microsoft.com/office/drawing/2014/main" val="10005"/>
                  </a:ext>
                </a:extLst>
              </a:tr>
              <a:tr h="387854">
                <a:tc>
                  <a:txBody>
                    <a:bodyPr/>
                    <a:lstStyle/>
                    <a:p>
                      <a:r>
                        <a:rPr lang="en-US" sz="1600" dirty="0"/>
                        <a:t>health</a:t>
                      </a:r>
                    </a:p>
                  </a:txBody>
                  <a:tcPr marL="68580" marR="68580" marT="34290" marB="34290"/>
                </a:tc>
                <a:tc>
                  <a:txBody>
                    <a:bodyPr/>
                    <a:lstStyle/>
                    <a:p>
                      <a:r>
                        <a:rPr lang="en-US" sz="1800" kern="1200" dirty="0">
                          <a:solidFill>
                            <a:schemeClr val="dk1"/>
                          </a:solidFill>
                          <a:latin typeface="+mn-lt"/>
                          <a:ea typeface="+mn-ea"/>
                          <a:cs typeface="+mn-cs"/>
                        </a:rPr>
                        <a:t>informational calls by health plans, </a:t>
                      </a:r>
                      <a:r>
                        <a:rPr lang="mr-IN" sz="1800" kern="1200" dirty="0">
                          <a:solidFill>
                            <a:schemeClr val="dk1"/>
                          </a:solidFill>
                          <a:latin typeface="+mn-lt"/>
                          <a:ea typeface="+mn-ea"/>
                          <a:cs typeface="+mn-cs"/>
                        </a:rPr>
                        <a:t>…</a:t>
                      </a:r>
                      <a:r>
                        <a:rPr lang="en-US" sz="1800" kern="1200" dirty="0">
                          <a:solidFill>
                            <a:schemeClr val="dk1"/>
                          </a:solidFill>
                          <a:latin typeface="+mn-lt"/>
                          <a:ea typeface="+mn-ea"/>
                          <a:cs typeface="+mn-cs"/>
                        </a:rPr>
                        <a:t> health care provider, </a:t>
                      </a:r>
                      <a:r>
                        <a:rPr lang="mr-IN" sz="1800" kern="1200" dirty="0">
                          <a:solidFill>
                            <a:schemeClr val="dk1"/>
                          </a:solidFill>
                          <a:latin typeface="+mn-lt"/>
                          <a:ea typeface="+mn-ea"/>
                          <a:cs typeface="+mn-cs"/>
                        </a:rPr>
                        <a:t>…</a:t>
                      </a:r>
                      <a:endParaRPr lang="en-US" sz="1100" dirty="0"/>
                    </a:p>
                  </a:txBody>
                  <a:tcPr marL="68580" marR="68580" marT="34290" marB="34290"/>
                </a:tc>
                <a:extLst>
                  <a:ext uri="{0D108BD9-81ED-4DB2-BD59-A6C34878D82A}">
                    <a16:rowId xmlns:a16="http://schemas.microsoft.com/office/drawing/2014/main" val="10006"/>
                  </a:ext>
                </a:extLst>
              </a:tr>
              <a:tr h="681365">
                <a:tc>
                  <a:txBody>
                    <a:bodyPr/>
                    <a:lstStyle/>
                    <a:p>
                      <a:r>
                        <a:rPr lang="en-US" sz="1800" kern="1200" dirty="0">
                          <a:solidFill>
                            <a:schemeClr val="dk1"/>
                          </a:solidFill>
                          <a:latin typeface="+mn-lt"/>
                          <a:ea typeface="+mn-ea"/>
                          <a:cs typeface="+mn-cs"/>
                        </a:rPr>
                        <a:t>informational</a:t>
                      </a:r>
                      <a:endParaRPr lang="en-US" sz="1100" dirty="0"/>
                    </a:p>
                  </a:txBody>
                  <a:tcPr marL="68580" marR="68580" marT="34290" marB="34290"/>
                </a:tc>
                <a:tc>
                  <a:txBody>
                    <a:bodyPr/>
                    <a:lstStyle/>
                    <a:p>
                      <a:r>
                        <a:rPr lang="en-US" sz="1800" kern="1200" dirty="0">
                          <a:solidFill>
                            <a:schemeClr val="dk1"/>
                          </a:solidFill>
                          <a:latin typeface="+mn-lt"/>
                          <a:ea typeface="+mn-ea"/>
                          <a:cs typeface="+mn-cs"/>
                        </a:rPr>
                        <a:t>information about a transaction: package delivery, appointment reminder, order confirmation</a:t>
                      </a:r>
                      <a:endParaRPr lang="en-US" sz="1100" dirty="0"/>
                    </a:p>
                  </a:txBody>
                  <a:tcPr marL="68580" marR="68580" marT="34290" marB="34290"/>
                </a:tc>
                <a:extLst>
                  <a:ext uri="{0D108BD9-81ED-4DB2-BD59-A6C34878D82A}">
                    <a16:rowId xmlns:a16="http://schemas.microsoft.com/office/drawing/2014/main" val="10007"/>
                  </a:ext>
                </a:extLst>
              </a:tr>
              <a:tr h="387854">
                <a:tc>
                  <a:txBody>
                    <a:bodyPr/>
                    <a:lstStyle/>
                    <a:p>
                      <a:r>
                        <a:rPr lang="en-US" sz="1800" kern="1200" dirty="0">
                          <a:solidFill>
                            <a:schemeClr val="dk1"/>
                          </a:solidFill>
                          <a:latin typeface="+mn-lt"/>
                          <a:ea typeface="+mn-ea"/>
                          <a:cs typeface="+mn-cs"/>
                        </a:rPr>
                        <a:t>not-for-profit</a:t>
                      </a:r>
                      <a:endParaRPr lang="en-US" sz="1100" dirty="0"/>
                    </a:p>
                  </a:txBody>
                  <a:tcPr marL="68580" marR="68580" marT="34290" marB="34290"/>
                </a:tc>
                <a:tc>
                  <a:txBody>
                    <a:bodyPr/>
                    <a:lstStyle/>
                    <a:p>
                      <a:r>
                        <a:rPr lang="en-US" sz="1800" kern="1200" dirty="0">
                          <a:solidFill>
                            <a:schemeClr val="dk1"/>
                          </a:solidFill>
                          <a:latin typeface="+mn-lt"/>
                          <a:ea typeface="+mn-ea"/>
                          <a:cs typeface="+mn-cs"/>
                        </a:rPr>
                        <a:t>not-for-profit organization, including for soliciting donations or providing information</a:t>
                      </a:r>
                      <a:endParaRPr lang="en-US" sz="1100" dirty="0"/>
                    </a:p>
                  </a:txBody>
                  <a:tcPr marL="68580" marR="68580" marT="34290" marB="34290"/>
                </a:tc>
                <a:extLst>
                  <a:ext uri="{0D108BD9-81ED-4DB2-BD59-A6C34878D82A}">
                    <a16:rowId xmlns:a16="http://schemas.microsoft.com/office/drawing/2014/main" val="10008"/>
                  </a:ext>
                </a:extLst>
              </a:tr>
            </a:tbl>
          </a:graphicData>
        </a:graphic>
      </p:graphicFrame>
      <p:sp>
        <p:nvSpPr>
          <p:cNvPr id="4" name="Slide Number Placeholder 3">
            <a:extLst>
              <a:ext uri="{FF2B5EF4-FFF2-40B4-BE49-F238E27FC236}">
                <a16:creationId xmlns:a16="http://schemas.microsoft.com/office/drawing/2014/main" id="{E8E2014A-A3B3-F14C-81E1-C8D76B9F40A6}"/>
              </a:ext>
            </a:extLst>
          </p:cNvPr>
          <p:cNvSpPr>
            <a:spLocks noGrp="1"/>
          </p:cNvSpPr>
          <p:nvPr>
            <p:ph type="sldNum" sz="quarter" idx="12"/>
          </p:nvPr>
        </p:nvSpPr>
        <p:spPr/>
        <p:txBody>
          <a:bodyPr/>
          <a:lstStyle/>
          <a:p>
            <a:fld id="{06C525AB-8E15-B549-83D9-D2F0966E02DF}" type="slidenum">
              <a:rPr lang="en-US" altLang="en-US" smtClean="0"/>
              <a:pPr/>
              <a:t>28</a:t>
            </a:fld>
            <a:endParaRPr lang="en-US" altLang="en-US"/>
          </a:p>
        </p:txBody>
      </p:sp>
    </p:spTree>
    <p:extLst>
      <p:ext uri="{BB962C8B-B14F-4D97-AF65-F5344CB8AC3E}">
        <p14:creationId xmlns:p14="http://schemas.microsoft.com/office/powerpoint/2010/main" val="2838439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Call categories</a:t>
            </a:r>
          </a:p>
        </p:txBody>
      </p:sp>
      <p:graphicFrame>
        <p:nvGraphicFramePr>
          <p:cNvPr id="3" name="Table 2"/>
          <p:cNvGraphicFramePr>
            <a:graphicFrameLocks noGrp="1"/>
          </p:cNvGraphicFramePr>
          <p:nvPr/>
        </p:nvGraphicFramePr>
        <p:xfrm>
          <a:off x="228600" y="1371600"/>
          <a:ext cx="8763000" cy="494526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7239000">
                  <a:extLst>
                    <a:ext uri="{9D8B030D-6E8A-4147-A177-3AD203B41FA5}">
                      <a16:colId xmlns:a16="http://schemas.microsoft.com/office/drawing/2014/main" val="20001"/>
                    </a:ext>
                  </a:extLst>
                </a:gridCol>
              </a:tblGrid>
              <a:tr h="357375">
                <a:tc>
                  <a:txBody>
                    <a:bodyPr/>
                    <a:lstStyle/>
                    <a:p>
                      <a:r>
                        <a:rPr lang="en-US" sz="1100" dirty="0"/>
                        <a:t>Category</a:t>
                      </a:r>
                    </a:p>
                  </a:txBody>
                  <a:tcPr marL="68580" marR="68580" marT="34290" marB="34290"/>
                </a:tc>
                <a:tc>
                  <a:txBody>
                    <a:bodyPr/>
                    <a:lstStyle/>
                    <a:p>
                      <a:r>
                        <a:rPr lang="en-US" sz="1100" dirty="0"/>
                        <a:t>Description</a:t>
                      </a:r>
                    </a:p>
                  </a:txBody>
                  <a:tcPr marL="68580" marR="68580" marT="34290" marB="34290"/>
                </a:tc>
                <a:extLst>
                  <a:ext uri="{0D108BD9-81ED-4DB2-BD59-A6C34878D82A}">
                    <a16:rowId xmlns:a16="http://schemas.microsoft.com/office/drawing/2014/main" val="10000"/>
                  </a:ext>
                </a:extLst>
              </a:tr>
              <a:tr h="636421">
                <a:tc>
                  <a:txBody>
                    <a:bodyPr/>
                    <a:lstStyle/>
                    <a:p>
                      <a:r>
                        <a:rPr lang="en-US" sz="1800" dirty="0"/>
                        <a:t>personal</a:t>
                      </a:r>
                    </a:p>
                  </a:txBody>
                  <a:tcPr marL="68580" marR="68580" marT="34290" marB="34290"/>
                </a:tc>
                <a:tc>
                  <a:txBody>
                    <a:bodyPr/>
                    <a:lstStyle/>
                    <a:p>
                      <a:r>
                        <a:rPr lang="en-US" sz="1800" kern="1200" dirty="0">
                          <a:solidFill>
                            <a:schemeClr val="dk1"/>
                          </a:solidFill>
                          <a:latin typeface="+mn-lt"/>
                          <a:ea typeface="+mn-ea"/>
                          <a:cs typeface="+mn-cs"/>
                        </a:rPr>
                        <a:t>A non-business, person-to-person, call, e.g., from a residential line or personal mobile number</a:t>
                      </a:r>
                      <a:endParaRPr lang="en-US" sz="1800" dirty="0"/>
                    </a:p>
                  </a:txBody>
                  <a:tcPr marL="68580" marR="68580" marT="34290" marB="34290"/>
                </a:tc>
                <a:extLst>
                  <a:ext uri="{0D108BD9-81ED-4DB2-BD59-A6C34878D82A}">
                    <a16:rowId xmlns:a16="http://schemas.microsoft.com/office/drawing/2014/main" val="10001"/>
                  </a:ext>
                </a:extLst>
              </a:tr>
              <a:tr h="362270">
                <a:tc>
                  <a:txBody>
                    <a:bodyPr/>
                    <a:lstStyle/>
                    <a:p>
                      <a:r>
                        <a:rPr lang="en-US" sz="1800" dirty="0"/>
                        <a:t>political</a:t>
                      </a:r>
                    </a:p>
                  </a:txBody>
                  <a:tcPr marL="68580" marR="68580" marT="34290" marB="34290"/>
                </a:tc>
                <a:tc>
                  <a:txBody>
                    <a:bodyPr/>
                    <a:lstStyle/>
                    <a:p>
                      <a:r>
                        <a:rPr lang="en-US" sz="1800" kern="1200" dirty="0">
                          <a:solidFill>
                            <a:schemeClr val="dk1"/>
                          </a:solidFill>
                          <a:latin typeface="+mn-lt"/>
                          <a:ea typeface="+mn-ea"/>
                          <a:cs typeface="+mn-cs"/>
                        </a:rPr>
                        <a:t>elections or other political purposes</a:t>
                      </a:r>
                      <a:endParaRPr lang="en-US" sz="1800" dirty="0"/>
                    </a:p>
                  </a:txBody>
                  <a:tcPr marL="68580" marR="68580" marT="34290" marB="34290"/>
                </a:tc>
                <a:extLst>
                  <a:ext uri="{0D108BD9-81ED-4DB2-BD59-A6C34878D82A}">
                    <a16:rowId xmlns:a16="http://schemas.microsoft.com/office/drawing/2014/main" val="10002"/>
                  </a:ext>
                </a:extLst>
              </a:tr>
              <a:tr h="357375">
                <a:tc>
                  <a:txBody>
                    <a:bodyPr/>
                    <a:lstStyle/>
                    <a:p>
                      <a:r>
                        <a:rPr lang="en-US" sz="1800" dirty="0"/>
                        <a:t>prison</a:t>
                      </a:r>
                    </a:p>
                  </a:txBody>
                  <a:tcPr marL="68580" marR="68580" marT="34290" marB="34290"/>
                </a:tc>
                <a:tc>
                  <a:txBody>
                    <a:bodyPr/>
                    <a:lstStyle/>
                    <a:p>
                      <a:r>
                        <a:rPr lang="en-US" sz="1800" dirty="0"/>
                        <a:t>Calls from jails, prisons and other correctional facilities</a:t>
                      </a:r>
                    </a:p>
                  </a:txBody>
                  <a:tcPr marL="68580" marR="68580" marT="34290" marB="34290"/>
                </a:tc>
                <a:extLst>
                  <a:ext uri="{0D108BD9-81ED-4DB2-BD59-A6C34878D82A}">
                    <a16:rowId xmlns:a16="http://schemas.microsoft.com/office/drawing/2014/main" val="10003"/>
                  </a:ext>
                </a:extLst>
              </a:tr>
              <a:tr h="362270">
                <a:tc>
                  <a:txBody>
                    <a:bodyPr/>
                    <a:lstStyle/>
                    <a:p>
                      <a:r>
                        <a:rPr lang="en-US" sz="1800" dirty="0"/>
                        <a:t>public-service</a:t>
                      </a:r>
                    </a:p>
                  </a:txBody>
                  <a:tcPr marL="68580" marR="68580" marT="34290" marB="34290"/>
                </a:tc>
                <a:tc>
                  <a:txBody>
                    <a:bodyPr/>
                    <a:lstStyle/>
                    <a:p>
                      <a:r>
                        <a:rPr lang="en-US" sz="1800" kern="1200" dirty="0">
                          <a:solidFill>
                            <a:schemeClr val="dk1"/>
                          </a:solidFill>
                          <a:latin typeface="+mn-lt"/>
                          <a:ea typeface="+mn-ea"/>
                          <a:cs typeface="+mn-cs"/>
                        </a:rPr>
                        <a:t>Calls that provide the recipient information regarding public services, e.g., school closings</a:t>
                      </a:r>
                      <a:endParaRPr lang="en-US" sz="1800" dirty="0"/>
                    </a:p>
                  </a:txBody>
                  <a:tcPr marL="68580" marR="68580" marT="34290" marB="34290"/>
                </a:tc>
                <a:extLst>
                  <a:ext uri="{0D108BD9-81ED-4DB2-BD59-A6C34878D82A}">
                    <a16:rowId xmlns:a16="http://schemas.microsoft.com/office/drawing/2014/main" val="10004"/>
                  </a:ext>
                </a:extLst>
              </a:tr>
              <a:tr h="362270">
                <a:tc>
                  <a:txBody>
                    <a:bodyPr/>
                    <a:lstStyle/>
                    <a:p>
                      <a:r>
                        <a:rPr lang="en-US" sz="1800" dirty="0"/>
                        <a:t>spam</a:t>
                      </a:r>
                    </a:p>
                  </a:txBody>
                  <a:tcPr marL="68580" marR="68580" marT="34290" marB="34290"/>
                </a:tc>
                <a:tc>
                  <a:txBody>
                    <a:bodyPr/>
                    <a:lstStyle/>
                    <a:p>
                      <a:r>
                        <a:rPr lang="en-US" sz="1800" kern="1200" dirty="0">
                          <a:solidFill>
                            <a:schemeClr val="dk1"/>
                          </a:solidFill>
                          <a:latin typeface="+mn-lt"/>
                          <a:ea typeface="+mn-ea"/>
                          <a:cs typeface="+mn-cs"/>
                        </a:rPr>
                        <a:t>likely unwanted, if not otherwise classified</a:t>
                      </a:r>
                      <a:endParaRPr lang="en-US" sz="1800" dirty="0"/>
                    </a:p>
                  </a:txBody>
                  <a:tcPr marL="68580" marR="68580" marT="34290" marB="34290"/>
                </a:tc>
                <a:extLst>
                  <a:ext uri="{0D108BD9-81ED-4DB2-BD59-A6C34878D82A}">
                    <a16:rowId xmlns:a16="http://schemas.microsoft.com/office/drawing/2014/main" val="10005"/>
                  </a:ext>
                </a:extLst>
              </a:tr>
              <a:tr h="362270">
                <a:tc>
                  <a:txBody>
                    <a:bodyPr/>
                    <a:lstStyle/>
                    <a:p>
                      <a:r>
                        <a:rPr lang="en-US" sz="1800" dirty="0"/>
                        <a:t>spoofed</a:t>
                      </a:r>
                    </a:p>
                  </a:txBody>
                  <a:tcPr marL="68580" marR="68580" marT="34290" marB="34290"/>
                </a:tc>
                <a:tc>
                  <a:txBody>
                    <a:bodyPr/>
                    <a:lstStyle/>
                    <a:p>
                      <a:r>
                        <a:rPr lang="en-US" sz="1800" kern="1200" dirty="0">
                          <a:solidFill>
                            <a:schemeClr val="dk1"/>
                          </a:solidFill>
                          <a:latin typeface="+mn-lt"/>
                          <a:ea typeface="+mn-ea"/>
                          <a:cs typeface="+mn-cs"/>
                        </a:rPr>
                        <a:t>calling number for this call has been spoofed</a:t>
                      </a:r>
                      <a:endParaRPr lang="en-US" sz="1800" dirty="0"/>
                    </a:p>
                  </a:txBody>
                  <a:tcPr marL="68580" marR="68580" marT="34290" marB="34290"/>
                </a:tc>
                <a:extLst>
                  <a:ext uri="{0D108BD9-81ED-4DB2-BD59-A6C34878D82A}">
                    <a16:rowId xmlns:a16="http://schemas.microsoft.com/office/drawing/2014/main" val="10006"/>
                  </a:ext>
                </a:extLst>
              </a:tr>
              <a:tr h="362270">
                <a:tc>
                  <a:txBody>
                    <a:bodyPr/>
                    <a:lstStyle/>
                    <a:p>
                      <a:r>
                        <a:rPr lang="en-US" sz="1800" dirty="0"/>
                        <a:t>survey</a:t>
                      </a:r>
                    </a:p>
                  </a:txBody>
                  <a:tcPr marL="68580" marR="68580" marT="34290" marB="34290"/>
                </a:tc>
                <a:tc>
                  <a:txBody>
                    <a:bodyPr/>
                    <a:lstStyle/>
                    <a:p>
                      <a:r>
                        <a:rPr lang="en-US" sz="1800" kern="1200" dirty="0">
                          <a:solidFill>
                            <a:schemeClr val="dk1"/>
                          </a:solidFill>
                          <a:latin typeface="+mn-lt"/>
                          <a:ea typeface="+mn-ea"/>
                          <a:cs typeface="+mn-cs"/>
                        </a:rPr>
                        <a:t>solicits the opinions or data of the called party</a:t>
                      </a:r>
                      <a:endParaRPr lang="en-US" sz="1800" dirty="0"/>
                    </a:p>
                  </a:txBody>
                  <a:tcPr marL="68580" marR="68580" marT="34290" marB="34290"/>
                </a:tc>
                <a:extLst>
                  <a:ext uri="{0D108BD9-81ED-4DB2-BD59-A6C34878D82A}">
                    <a16:rowId xmlns:a16="http://schemas.microsoft.com/office/drawing/2014/main" val="10007"/>
                  </a:ext>
                </a:extLst>
              </a:tr>
              <a:tr h="362270">
                <a:tc>
                  <a:txBody>
                    <a:bodyPr/>
                    <a:lstStyle/>
                    <a:p>
                      <a:r>
                        <a:rPr lang="en-US" sz="1800" dirty="0"/>
                        <a:t>telemarketing</a:t>
                      </a:r>
                    </a:p>
                  </a:txBody>
                  <a:tcPr marL="68580" marR="68580" marT="34290" marB="34290"/>
                </a:tc>
                <a:tc>
                  <a:txBody>
                    <a:bodyPr/>
                    <a:lstStyle/>
                    <a:p>
                      <a:r>
                        <a:rPr lang="en-US" sz="1800" kern="1200" dirty="0">
                          <a:solidFill>
                            <a:schemeClr val="dk1"/>
                          </a:solidFill>
                          <a:latin typeface="+mn-lt"/>
                          <a:ea typeface="+mn-ea"/>
                          <a:cs typeface="+mn-cs"/>
                        </a:rPr>
                        <a:t>placed in order to induce the purchase of a product or service to the called party</a:t>
                      </a:r>
                      <a:endParaRPr lang="en-US" sz="1800" dirty="0"/>
                    </a:p>
                  </a:txBody>
                  <a:tcPr marL="68580" marR="68580" marT="34290" marB="34290"/>
                </a:tc>
                <a:extLst>
                  <a:ext uri="{0D108BD9-81ED-4DB2-BD59-A6C34878D82A}">
                    <a16:rowId xmlns:a16="http://schemas.microsoft.com/office/drawing/2014/main" val="10008"/>
                  </a:ext>
                </a:extLst>
              </a:tr>
              <a:tr h="910571">
                <a:tc>
                  <a:txBody>
                    <a:bodyPr/>
                    <a:lstStyle/>
                    <a:p>
                      <a:r>
                        <a:rPr lang="en-US" sz="1800" kern="1200" dirty="0">
                          <a:solidFill>
                            <a:schemeClr val="dk1"/>
                          </a:solidFill>
                          <a:latin typeface="+mn-lt"/>
                          <a:ea typeface="+mn-ea"/>
                          <a:cs typeface="+mn-cs"/>
                        </a:rPr>
                        <a:t>trusted</a:t>
                      </a:r>
                      <a:endParaRPr lang="en-US" sz="1800" dirty="0"/>
                    </a:p>
                  </a:txBody>
                  <a:tcPr marL="68580" marR="68580" marT="34290" marB="34290"/>
                </a:tc>
                <a:tc>
                  <a:txBody>
                    <a:bodyPr/>
                    <a:lstStyle/>
                    <a:p>
                      <a:r>
                        <a:rPr lang="en-US" sz="1800" kern="1200" dirty="0">
                          <a:solidFill>
                            <a:schemeClr val="dk1"/>
                          </a:solidFill>
                          <a:latin typeface="+mn-lt"/>
                          <a:ea typeface="+mn-ea"/>
                          <a:cs typeface="+mn-cs"/>
                        </a:rPr>
                        <a:t>The call is being placed by a trusted entity and falls outside the other categories listed. This may include call backs, e.g., from a conferencing service, or messages from telecommunication carriers and utilities.</a:t>
                      </a:r>
                      <a:endParaRPr lang="en-US" sz="1800" dirty="0"/>
                    </a:p>
                  </a:txBody>
                  <a:tcPr marL="68580" marR="68580" marT="34290" marB="34290"/>
                </a:tc>
                <a:extLst>
                  <a:ext uri="{0D108BD9-81ED-4DB2-BD59-A6C34878D82A}">
                    <a16:rowId xmlns:a16="http://schemas.microsoft.com/office/drawing/2014/main" val="10009"/>
                  </a:ext>
                </a:extLst>
              </a:tr>
            </a:tbl>
          </a:graphicData>
        </a:graphic>
      </p:graphicFrame>
      <p:sp>
        <p:nvSpPr>
          <p:cNvPr id="4" name="Slide Number Placeholder 3">
            <a:extLst>
              <a:ext uri="{FF2B5EF4-FFF2-40B4-BE49-F238E27FC236}">
                <a16:creationId xmlns:a16="http://schemas.microsoft.com/office/drawing/2014/main" id="{8D81668A-BE43-0949-B0E4-436874543858}"/>
              </a:ext>
            </a:extLst>
          </p:cNvPr>
          <p:cNvSpPr>
            <a:spLocks noGrp="1"/>
          </p:cNvSpPr>
          <p:nvPr>
            <p:ph type="sldNum" sz="quarter" idx="12"/>
          </p:nvPr>
        </p:nvSpPr>
        <p:spPr/>
        <p:txBody>
          <a:bodyPr/>
          <a:lstStyle/>
          <a:p>
            <a:fld id="{06C525AB-8E15-B549-83D9-D2F0966E02DF}" type="slidenum">
              <a:rPr lang="en-US" altLang="en-US" smtClean="0"/>
              <a:pPr/>
              <a:t>29</a:t>
            </a:fld>
            <a:endParaRPr lang="en-US" altLang="en-US"/>
          </a:p>
        </p:txBody>
      </p:sp>
    </p:spTree>
    <p:extLst>
      <p:ext uri="{BB962C8B-B14F-4D97-AF65-F5344CB8AC3E}">
        <p14:creationId xmlns:p14="http://schemas.microsoft.com/office/powerpoint/2010/main" val="425375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9816AF-74A6-074C-A1DC-95F8EE076FCC}"/>
              </a:ext>
            </a:extLst>
          </p:cNvPr>
          <p:cNvSpPr>
            <a:spLocks noGrp="1"/>
          </p:cNvSpPr>
          <p:nvPr>
            <p:ph type="sldNum" sz="quarter" idx="12"/>
          </p:nvPr>
        </p:nvSpPr>
        <p:spPr/>
        <p:txBody>
          <a:bodyPr/>
          <a:lstStyle/>
          <a:p>
            <a:fld id="{6E2D2B3B-882E-40F3-A32F-6DD516915044}" type="slidenum">
              <a:rPr lang="en-US" smtClean="0"/>
              <a:pPr/>
              <a:t>3</a:t>
            </a:fld>
            <a:endParaRPr lang="en-US" dirty="0"/>
          </a:p>
        </p:txBody>
      </p:sp>
      <p:sp>
        <p:nvSpPr>
          <p:cNvPr id="3" name="Title 2">
            <a:extLst>
              <a:ext uri="{FF2B5EF4-FFF2-40B4-BE49-F238E27FC236}">
                <a16:creationId xmlns:a16="http://schemas.microsoft.com/office/drawing/2014/main" id="{95054373-A4C1-1D4B-BB24-F1343EC6E1BE}"/>
              </a:ext>
            </a:extLst>
          </p:cNvPr>
          <p:cNvSpPr>
            <a:spLocks noGrp="1"/>
          </p:cNvSpPr>
          <p:nvPr>
            <p:ph type="title"/>
          </p:nvPr>
        </p:nvSpPr>
        <p:spPr/>
        <p:txBody>
          <a:bodyPr/>
          <a:lstStyle/>
          <a:p>
            <a:r>
              <a:rPr lang="en-US" dirty="0"/>
              <a:t>Prevent robocalls at every stage</a:t>
            </a:r>
          </a:p>
        </p:txBody>
      </p:sp>
      <p:sp>
        <p:nvSpPr>
          <p:cNvPr id="4" name="Cloud 3">
            <a:extLst>
              <a:ext uri="{FF2B5EF4-FFF2-40B4-BE49-F238E27FC236}">
                <a16:creationId xmlns:a16="http://schemas.microsoft.com/office/drawing/2014/main" id="{573B4CFA-09C9-5743-ADFB-03CFF19F6F2E}"/>
              </a:ext>
            </a:extLst>
          </p:cNvPr>
          <p:cNvSpPr/>
          <p:nvPr/>
        </p:nvSpPr>
        <p:spPr>
          <a:xfrm>
            <a:off x="1685365" y="2743198"/>
            <a:ext cx="2366682" cy="15419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originating carrier</a:t>
            </a:r>
          </a:p>
        </p:txBody>
      </p:sp>
      <p:sp>
        <p:nvSpPr>
          <p:cNvPr id="5" name="Cloud 4">
            <a:extLst>
              <a:ext uri="{FF2B5EF4-FFF2-40B4-BE49-F238E27FC236}">
                <a16:creationId xmlns:a16="http://schemas.microsoft.com/office/drawing/2014/main" id="{0E5B069D-8389-6D4F-B8B2-4A1BD352F1F0}"/>
              </a:ext>
            </a:extLst>
          </p:cNvPr>
          <p:cNvSpPr/>
          <p:nvPr/>
        </p:nvSpPr>
        <p:spPr>
          <a:xfrm>
            <a:off x="4916021" y="2743198"/>
            <a:ext cx="2366682" cy="1541929"/>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terminating</a:t>
            </a:r>
          </a:p>
          <a:p>
            <a:pPr algn="ctr"/>
            <a:r>
              <a:rPr lang="en-US" dirty="0"/>
              <a:t>carrier</a:t>
            </a:r>
          </a:p>
        </p:txBody>
      </p:sp>
      <p:pic>
        <p:nvPicPr>
          <p:cNvPr id="7" name="Picture 6">
            <a:extLst>
              <a:ext uri="{FF2B5EF4-FFF2-40B4-BE49-F238E27FC236}">
                <a16:creationId xmlns:a16="http://schemas.microsoft.com/office/drawing/2014/main" id="{EC5AE172-D4B8-6A45-B7EE-BF4F9B19C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309" y="3035110"/>
            <a:ext cx="958103" cy="958103"/>
          </a:xfrm>
          <a:prstGeom prst="rect">
            <a:avLst/>
          </a:prstGeom>
        </p:spPr>
      </p:pic>
      <p:pic>
        <p:nvPicPr>
          <p:cNvPr id="9" name="Picture 8">
            <a:extLst>
              <a:ext uri="{FF2B5EF4-FFF2-40B4-BE49-F238E27FC236}">
                <a16:creationId xmlns:a16="http://schemas.microsoft.com/office/drawing/2014/main" id="{8B416A88-7116-4846-80E5-A0B8743F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03" y="3033803"/>
            <a:ext cx="817697" cy="1251324"/>
          </a:xfrm>
          <a:prstGeom prst="rect">
            <a:avLst/>
          </a:prstGeom>
        </p:spPr>
      </p:pic>
      <p:sp>
        <p:nvSpPr>
          <p:cNvPr id="6" name="Rounded Rectangular Callout 5">
            <a:extLst>
              <a:ext uri="{FF2B5EF4-FFF2-40B4-BE49-F238E27FC236}">
                <a16:creationId xmlns:a16="http://schemas.microsoft.com/office/drawing/2014/main" id="{480C9EBE-8464-9B47-82C3-5B8937FF93A6}"/>
              </a:ext>
            </a:extLst>
          </p:cNvPr>
          <p:cNvSpPr/>
          <p:nvPr/>
        </p:nvSpPr>
        <p:spPr>
          <a:xfrm>
            <a:off x="412377" y="4643718"/>
            <a:ext cx="1918448" cy="1380564"/>
          </a:xfrm>
          <a:prstGeom prst="wedgeRoundRectCallout">
            <a:avLst>
              <a:gd name="adj1" fmla="val -45905"/>
              <a:gd name="adj2" fmla="val -105033"/>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track reassigned numbers</a:t>
            </a:r>
          </a:p>
          <a:p>
            <a:pPr algn="ctr"/>
            <a:r>
              <a:rPr lang="en-US" dirty="0"/>
              <a:t>check DNC</a:t>
            </a:r>
          </a:p>
          <a:p>
            <a:pPr algn="ctr"/>
            <a:r>
              <a:rPr lang="en-US" dirty="0"/>
              <a:t>sign calls</a:t>
            </a:r>
          </a:p>
        </p:txBody>
      </p:sp>
      <p:sp>
        <p:nvSpPr>
          <p:cNvPr id="10" name="Rounded Rectangular Callout 9">
            <a:extLst>
              <a:ext uri="{FF2B5EF4-FFF2-40B4-BE49-F238E27FC236}">
                <a16:creationId xmlns:a16="http://schemas.microsoft.com/office/drawing/2014/main" id="{82A24451-A24B-B844-A603-BD8E03E0F865}"/>
              </a:ext>
            </a:extLst>
          </p:cNvPr>
          <p:cNvSpPr/>
          <p:nvPr/>
        </p:nvSpPr>
        <p:spPr>
          <a:xfrm>
            <a:off x="3092823" y="4643718"/>
            <a:ext cx="1918448" cy="1380564"/>
          </a:xfrm>
          <a:prstGeom prst="wedgeRoundRectCallout">
            <a:avLst>
              <a:gd name="adj1" fmla="val -59924"/>
              <a:gd name="adj2" fmla="val -777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KYC</a:t>
            </a:r>
          </a:p>
          <a:p>
            <a:pPr algn="ctr"/>
            <a:r>
              <a:rPr lang="en-US" dirty="0"/>
              <a:t>sign calls</a:t>
            </a:r>
          </a:p>
          <a:p>
            <a:pPr algn="ctr"/>
            <a:r>
              <a:rPr lang="en-US" dirty="0"/>
              <a:t>track behavior</a:t>
            </a:r>
          </a:p>
          <a:p>
            <a:pPr algn="ctr"/>
            <a:r>
              <a:rPr lang="en-US" dirty="0"/>
              <a:t>traceback</a:t>
            </a:r>
          </a:p>
        </p:txBody>
      </p:sp>
      <p:sp>
        <p:nvSpPr>
          <p:cNvPr id="11" name="Rounded Rectangular Callout 10">
            <a:extLst>
              <a:ext uri="{FF2B5EF4-FFF2-40B4-BE49-F238E27FC236}">
                <a16:creationId xmlns:a16="http://schemas.microsoft.com/office/drawing/2014/main" id="{7CB3FD7C-8888-DC4E-9CE7-1049C6618DA9}"/>
              </a:ext>
            </a:extLst>
          </p:cNvPr>
          <p:cNvSpPr/>
          <p:nvPr/>
        </p:nvSpPr>
        <p:spPr>
          <a:xfrm>
            <a:off x="5991786" y="4643718"/>
            <a:ext cx="1918448" cy="1380564"/>
          </a:xfrm>
          <a:prstGeom prst="wedgeRoundRectCallout">
            <a:avLst>
              <a:gd name="adj1" fmla="val -59924"/>
              <a:gd name="adj2" fmla="val -77760"/>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validate caller ID</a:t>
            </a:r>
          </a:p>
          <a:p>
            <a:pPr algn="ctr"/>
            <a:r>
              <a:rPr lang="en-US" dirty="0"/>
              <a:t>analytics</a:t>
            </a:r>
          </a:p>
        </p:txBody>
      </p:sp>
      <p:sp>
        <p:nvSpPr>
          <p:cNvPr id="12" name="Rounded Rectangular Callout 11">
            <a:extLst>
              <a:ext uri="{FF2B5EF4-FFF2-40B4-BE49-F238E27FC236}">
                <a16:creationId xmlns:a16="http://schemas.microsoft.com/office/drawing/2014/main" id="{D24A5B73-8BC0-4941-8554-AA58AD2EAA41}"/>
              </a:ext>
            </a:extLst>
          </p:cNvPr>
          <p:cNvSpPr/>
          <p:nvPr/>
        </p:nvSpPr>
        <p:spPr>
          <a:xfrm>
            <a:off x="6331882" y="1244311"/>
            <a:ext cx="1918448" cy="1380564"/>
          </a:xfrm>
          <a:prstGeom prst="wedgeRoundRectCallout">
            <a:avLst>
              <a:gd name="adj1" fmla="val 49421"/>
              <a:gd name="adj2" fmla="val 87175"/>
              <a:gd name="adj3" fmla="val 16667"/>
            </a:avLst>
          </a:prstGeom>
          <a:solidFill>
            <a:srgbClr val="7030A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auto-response</a:t>
            </a:r>
          </a:p>
          <a:p>
            <a:pPr algn="ctr"/>
            <a:r>
              <a:rPr lang="en-US" dirty="0"/>
              <a:t>local filtering</a:t>
            </a:r>
          </a:p>
        </p:txBody>
      </p:sp>
      <p:sp>
        <p:nvSpPr>
          <p:cNvPr id="8" name="Notched Right Arrow 7">
            <a:extLst>
              <a:ext uri="{FF2B5EF4-FFF2-40B4-BE49-F238E27FC236}">
                <a16:creationId xmlns:a16="http://schemas.microsoft.com/office/drawing/2014/main" id="{909E9274-5997-1647-B8DF-8BB191CAF06B}"/>
              </a:ext>
            </a:extLst>
          </p:cNvPr>
          <p:cNvSpPr/>
          <p:nvPr/>
        </p:nvSpPr>
        <p:spPr>
          <a:xfrm>
            <a:off x="1090500" y="3468966"/>
            <a:ext cx="594865" cy="3184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a:extLst>
              <a:ext uri="{FF2B5EF4-FFF2-40B4-BE49-F238E27FC236}">
                <a16:creationId xmlns:a16="http://schemas.microsoft.com/office/drawing/2014/main" id="{524E746D-A635-464A-B8F6-A1336BE4A823}"/>
              </a:ext>
            </a:extLst>
          </p:cNvPr>
          <p:cNvSpPr/>
          <p:nvPr/>
        </p:nvSpPr>
        <p:spPr>
          <a:xfrm>
            <a:off x="4193968" y="3314044"/>
            <a:ext cx="594865" cy="3184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a:extLst>
              <a:ext uri="{FF2B5EF4-FFF2-40B4-BE49-F238E27FC236}">
                <a16:creationId xmlns:a16="http://schemas.microsoft.com/office/drawing/2014/main" id="{2B8585A0-3448-CA45-99C0-51ACAFEA9CAC}"/>
              </a:ext>
            </a:extLst>
          </p:cNvPr>
          <p:cNvSpPr/>
          <p:nvPr/>
        </p:nvSpPr>
        <p:spPr>
          <a:xfrm>
            <a:off x="7389524" y="3315535"/>
            <a:ext cx="594865" cy="3184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a:extLst>
              <a:ext uri="{FF2B5EF4-FFF2-40B4-BE49-F238E27FC236}">
                <a16:creationId xmlns:a16="http://schemas.microsoft.com/office/drawing/2014/main" id="{14CABD21-F0E4-364E-B4EE-777F79279F16}"/>
              </a:ext>
            </a:extLst>
          </p:cNvPr>
          <p:cNvSpPr/>
          <p:nvPr/>
        </p:nvSpPr>
        <p:spPr>
          <a:xfrm>
            <a:off x="3818207" y="1264766"/>
            <a:ext cx="1346386" cy="1362633"/>
          </a:xfrm>
          <a:prstGeom prst="ca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aggregate user feedback</a:t>
            </a:r>
          </a:p>
        </p:txBody>
      </p:sp>
      <p:sp>
        <p:nvSpPr>
          <p:cNvPr id="16" name="Bent Arrow 15">
            <a:extLst>
              <a:ext uri="{FF2B5EF4-FFF2-40B4-BE49-F238E27FC236}">
                <a16:creationId xmlns:a16="http://schemas.microsoft.com/office/drawing/2014/main" id="{97BCECD3-1FAF-0248-87C7-19AA4A29B842}"/>
              </a:ext>
            </a:extLst>
          </p:cNvPr>
          <p:cNvSpPr/>
          <p:nvPr/>
        </p:nvSpPr>
        <p:spPr>
          <a:xfrm flipH="1">
            <a:off x="5065880" y="2098292"/>
            <a:ext cx="662466" cy="1053166"/>
          </a:xfrm>
          <a:prstGeom prst="ben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7" name="Left Arrow 16">
            <a:extLst>
              <a:ext uri="{FF2B5EF4-FFF2-40B4-BE49-F238E27FC236}">
                <a16:creationId xmlns:a16="http://schemas.microsoft.com/office/drawing/2014/main" id="{DB41B250-A53B-9A42-B228-DCAC07BB7964}"/>
              </a:ext>
            </a:extLst>
          </p:cNvPr>
          <p:cNvSpPr/>
          <p:nvPr/>
        </p:nvSpPr>
        <p:spPr>
          <a:xfrm>
            <a:off x="5164593" y="1782383"/>
            <a:ext cx="1060468" cy="163699"/>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559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CF4E-6B95-A945-8E91-30D12242D1E9}"/>
              </a:ext>
            </a:extLst>
          </p:cNvPr>
          <p:cNvSpPr>
            <a:spLocks noGrp="1"/>
          </p:cNvSpPr>
          <p:nvPr>
            <p:ph type="title"/>
          </p:nvPr>
        </p:nvSpPr>
        <p:spPr/>
        <p:txBody>
          <a:bodyPr/>
          <a:lstStyle/>
          <a:p>
            <a:r>
              <a:rPr lang="en-US" dirty="0"/>
              <a:t>Do Not Originate (DNO)</a:t>
            </a:r>
          </a:p>
        </p:txBody>
      </p:sp>
      <p:sp>
        <p:nvSpPr>
          <p:cNvPr id="3" name="Text Placeholder 2">
            <a:extLst>
              <a:ext uri="{FF2B5EF4-FFF2-40B4-BE49-F238E27FC236}">
                <a16:creationId xmlns:a16="http://schemas.microsoft.com/office/drawing/2014/main" id="{04802C8A-36AC-944F-A39A-8FD82CF69B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0BE15D-37EE-2541-9A98-E72FD2C0D75C}"/>
              </a:ext>
            </a:extLst>
          </p:cNvPr>
          <p:cNvSpPr>
            <a:spLocks noGrp="1"/>
          </p:cNvSpPr>
          <p:nvPr>
            <p:ph type="sldNum" sz="quarter" idx="12"/>
          </p:nvPr>
        </p:nvSpPr>
        <p:spPr/>
        <p:txBody>
          <a:bodyPr/>
          <a:lstStyle/>
          <a:p>
            <a:fld id="{6E2D2B3B-882E-40F3-A32F-6DD516915044}" type="slidenum">
              <a:rPr lang="en-US" smtClean="0"/>
              <a:pPr/>
              <a:t>30</a:t>
            </a:fld>
            <a:endParaRPr lang="en-US"/>
          </a:p>
        </p:txBody>
      </p:sp>
    </p:spTree>
    <p:extLst>
      <p:ext uri="{BB962C8B-B14F-4D97-AF65-F5344CB8AC3E}">
        <p14:creationId xmlns:p14="http://schemas.microsoft.com/office/powerpoint/2010/main" val="3449742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2864-D9BC-9A47-BBC5-154EA94D307E}"/>
              </a:ext>
            </a:extLst>
          </p:cNvPr>
          <p:cNvSpPr>
            <a:spLocks noGrp="1"/>
          </p:cNvSpPr>
          <p:nvPr>
            <p:ph type="title"/>
          </p:nvPr>
        </p:nvSpPr>
        <p:spPr/>
        <p:txBody>
          <a:bodyPr/>
          <a:lstStyle/>
          <a:p>
            <a:r>
              <a:rPr lang="en-US" dirty="0"/>
              <a:t>Do not originate (DNO)</a:t>
            </a:r>
          </a:p>
        </p:txBody>
      </p:sp>
      <p:sp>
        <p:nvSpPr>
          <p:cNvPr id="3" name="Content Placeholder 2">
            <a:extLst>
              <a:ext uri="{FF2B5EF4-FFF2-40B4-BE49-F238E27FC236}">
                <a16:creationId xmlns:a16="http://schemas.microsoft.com/office/drawing/2014/main" id="{513515E2-3491-E643-A36B-0028655ED2B7}"/>
              </a:ext>
            </a:extLst>
          </p:cNvPr>
          <p:cNvSpPr>
            <a:spLocks noGrp="1"/>
          </p:cNvSpPr>
          <p:nvPr>
            <p:ph idx="1"/>
          </p:nvPr>
        </p:nvSpPr>
        <p:spPr>
          <a:xfrm>
            <a:off x="304800" y="1305408"/>
            <a:ext cx="8543636" cy="2567346"/>
          </a:xfrm>
        </p:spPr>
        <p:txBody>
          <a:bodyPr>
            <a:normAutofit/>
          </a:bodyPr>
          <a:lstStyle/>
          <a:p>
            <a:r>
              <a:rPr lang="en-US" dirty="0"/>
              <a:t>Candidate number(s) for DNO must be inbound-only (e.g., 1-800-XXX-1040</a:t>
            </a:r>
          </a:p>
          <a:p>
            <a:r>
              <a:rPr lang="en-US" dirty="0"/>
              <a:t>DNO: TNs are identified at VoIP gateways or interconnection points, and prevented from terminating to the end user based upon the caller ID information (Call-ING #).</a:t>
            </a:r>
          </a:p>
          <a:p>
            <a:r>
              <a:rPr lang="en-US" dirty="0"/>
              <a:t>DNO is instituted by some or many carriers. Calls from TNs on a DNO list are rejected by first service provider in the call path that has implemented DNO.</a:t>
            </a:r>
          </a:p>
        </p:txBody>
      </p:sp>
      <p:sp>
        <p:nvSpPr>
          <p:cNvPr id="4" name="Slide Number Placeholder 3">
            <a:extLst>
              <a:ext uri="{FF2B5EF4-FFF2-40B4-BE49-F238E27FC236}">
                <a16:creationId xmlns:a16="http://schemas.microsoft.com/office/drawing/2014/main" id="{8BEEF31E-DD2C-1044-AE06-200D2090391C}"/>
              </a:ext>
            </a:extLst>
          </p:cNvPr>
          <p:cNvSpPr>
            <a:spLocks noGrp="1"/>
          </p:cNvSpPr>
          <p:nvPr>
            <p:ph type="sldNum" sz="quarter" idx="12"/>
          </p:nvPr>
        </p:nvSpPr>
        <p:spPr/>
        <p:txBody>
          <a:bodyPr/>
          <a:lstStyle/>
          <a:p>
            <a:fld id="{6E2D2B3B-882E-40F3-A32F-6DD516915044}" type="slidenum">
              <a:rPr lang="en-US" smtClean="0"/>
              <a:pPr/>
              <a:t>31</a:t>
            </a:fld>
            <a:endParaRPr lang="en-US"/>
          </a:p>
        </p:txBody>
      </p:sp>
      <p:pic>
        <p:nvPicPr>
          <p:cNvPr id="2049" name="Picture 1" descr="page9image45953008">
            <a:extLst>
              <a:ext uri="{FF2B5EF4-FFF2-40B4-BE49-F238E27FC236}">
                <a16:creationId xmlns:a16="http://schemas.microsoft.com/office/drawing/2014/main" id="{E33152F0-8C8F-D541-B8C7-197000A56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36" y="3594100"/>
            <a:ext cx="6997700" cy="3263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6E37CF-0C9B-F949-81FA-B1A6CDB56836}"/>
              </a:ext>
            </a:extLst>
          </p:cNvPr>
          <p:cNvSpPr txBox="1"/>
          <p:nvPr/>
        </p:nvSpPr>
        <p:spPr>
          <a:xfrm>
            <a:off x="7279341" y="3872754"/>
            <a:ext cx="1846980" cy="369332"/>
          </a:xfrm>
          <a:prstGeom prst="rect">
            <a:avLst/>
          </a:prstGeom>
          <a:noFill/>
        </p:spPr>
        <p:txBody>
          <a:bodyPr wrap="none" rtlCol="0">
            <a:spAutoFit/>
          </a:bodyPr>
          <a:lstStyle/>
          <a:p>
            <a:r>
              <a:rPr lang="en-US" dirty="0"/>
              <a:t>US Telecom, 2017</a:t>
            </a:r>
          </a:p>
        </p:txBody>
      </p:sp>
    </p:spTree>
    <p:extLst>
      <p:ext uri="{BB962C8B-B14F-4D97-AF65-F5344CB8AC3E}">
        <p14:creationId xmlns:p14="http://schemas.microsoft.com/office/powerpoint/2010/main" val="1791093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BCCA-8BBF-5544-BC69-BA03A4837C87}"/>
              </a:ext>
            </a:extLst>
          </p:cNvPr>
          <p:cNvSpPr>
            <a:spLocks noGrp="1"/>
          </p:cNvSpPr>
          <p:nvPr>
            <p:ph type="title"/>
          </p:nvPr>
        </p:nvSpPr>
        <p:spPr/>
        <p:txBody>
          <a:bodyPr/>
          <a:lstStyle/>
          <a:p>
            <a:r>
              <a:rPr lang="en-US" dirty="0"/>
              <a:t>Do not originate impact</a:t>
            </a:r>
          </a:p>
        </p:txBody>
      </p:sp>
      <p:pic>
        <p:nvPicPr>
          <p:cNvPr id="6" name="Content Placeholder 5">
            <a:extLst>
              <a:ext uri="{FF2B5EF4-FFF2-40B4-BE49-F238E27FC236}">
                <a16:creationId xmlns:a16="http://schemas.microsoft.com/office/drawing/2014/main" id="{30A0BABB-93AF-DF4E-851D-E5960233C9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375" y="1362635"/>
            <a:ext cx="7560235" cy="4536141"/>
          </a:xfrm>
        </p:spPr>
      </p:pic>
      <p:sp>
        <p:nvSpPr>
          <p:cNvPr id="4" name="Slide Number Placeholder 3">
            <a:extLst>
              <a:ext uri="{FF2B5EF4-FFF2-40B4-BE49-F238E27FC236}">
                <a16:creationId xmlns:a16="http://schemas.microsoft.com/office/drawing/2014/main" id="{C942B7C5-E6E1-9D44-A036-9A4E8EE21C1D}"/>
              </a:ext>
            </a:extLst>
          </p:cNvPr>
          <p:cNvSpPr>
            <a:spLocks noGrp="1"/>
          </p:cNvSpPr>
          <p:nvPr>
            <p:ph type="sldNum" sz="quarter" idx="12"/>
          </p:nvPr>
        </p:nvSpPr>
        <p:spPr/>
        <p:txBody>
          <a:bodyPr/>
          <a:lstStyle/>
          <a:p>
            <a:fld id="{6E2D2B3B-882E-40F3-A32F-6DD516915044}" type="slidenum">
              <a:rPr lang="en-US" smtClean="0"/>
              <a:pPr/>
              <a:t>32</a:t>
            </a:fld>
            <a:endParaRPr lang="en-US"/>
          </a:p>
        </p:txBody>
      </p:sp>
    </p:spTree>
    <p:extLst>
      <p:ext uri="{BB962C8B-B14F-4D97-AF65-F5344CB8AC3E}">
        <p14:creationId xmlns:p14="http://schemas.microsoft.com/office/powerpoint/2010/main" val="2006368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5B9B-97C0-814E-AABB-A303DCAB52ED}"/>
              </a:ext>
            </a:extLst>
          </p:cNvPr>
          <p:cNvSpPr>
            <a:spLocks noGrp="1"/>
          </p:cNvSpPr>
          <p:nvPr>
            <p:ph type="title"/>
          </p:nvPr>
        </p:nvSpPr>
        <p:spPr/>
        <p:txBody>
          <a:bodyPr/>
          <a:lstStyle/>
          <a:p>
            <a:r>
              <a:rPr lang="en-US" dirty="0"/>
              <a:t>Consumer tools</a:t>
            </a:r>
          </a:p>
        </p:txBody>
      </p:sp>
      <p:sp>
        <p:nvSpPr>
          <p:cNvPr id="3" name="Text Placeholder 2">
            <a:extLst>
              <a:ext uri="{FF2B5EF4-FFF2-40B4-BE49-F238E27FC236}">
                <a16:creationId xmlns:a16="http://schemas.microsoft.com/office/drawing/2014/main" id="{74CBD645-6272-6148-A423-BAB05C3799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736192-419B-CE44-945E-03BE7608DFD5}"/>
              </a:ext>
            </a:extLst>
          </p:cNvPr>
          <p:cNvSpPr>
            <a:spLocks noGrp="1"/>
          </p:cNvSpPr>
          <p:nvPr>
            <p:ph type="sldNum" sz="quarter" idx="12"/>
          </p:nvPr>
        </p:nvSpPr>
        <p:spPr/>
        <p:txBody>
          <a:bodyPr/>
          <a:lstStyle/>
          <a:p>
            <a:fld id="{6E2D2B3B-882E-40F3-A32F-6DD516915044}" type="slidenum">
              <a:rPr lang="en-US" smtClean="0"/>
              <a:pPr/>
              <a:t>33</a:t>
            </a:fld>
            <a:endParaRPr lang="en-US"/>
          </a:p>
        </p:txBody>
      </p:sp>
    </p:spTree>
    <p:extLst>
      <p:ext uri="{BB962C8B-B14F-4D97-AF65-F5344CB8AC3E}">
        <p14:creationId xmlns:p14="http://schemas.microsoft.com/office/powerpoint/2010/main" val="1151846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A83E-DE66-1D4B-AECC-C66069A01DF5}"/>
              </a:ext>
            </a:extLst>
          </p:cNvPr>
          <p:cNvSpPr>
            <a:spLocks noGrp="1"/>
          </p:cNvSpPr>
          <p:nvPr>
            <p:ph type="title"/>
          </p:nvPr>
        </p:nvSpPr>
        <p:spPr/>
        <p:txBody>
          <a:bodyPr/>
          <a:lstStyle/>
          <a:p>
            <a:r>
              <a:rPr lang="en-US" dirty="0"/>
              <a:t>Consumer solutions</a:t>
            </a:r>
          </a:p>
        </p:txBody>
      </p:sp>
      <p:sp>
        <p:nvSpPr>
          <p:cNvPr id="3" name="Content Placeholder 2">
            <a:extLst>
              <a:ext uri="{FF2B5EF4-FFF2-40B4-BE49-F238E27FC236}">
                <a16:creationId xmlns:a16="http://schemas.microsoft.com/office/drawing/2014/main" id="{5E4E01D4-1BBD-BE4A-B5C9-1F4DE16979E2}"/>
              </a:ext>
            </a:extLst>
          </p:cNvPr>
          <p:cNvSpPr>
            <a:spLocks noGrp="1"/>
          </p:cNvSpPr>
          <p:nvPr>
            <p:ph idx="1"/>
          </p:nvPr>
        </p:nvSpPr>
        <p:spPr/>
        <p:txBody>
          <a:bodyPr>
            <a:normAutofit/>
          </a:bodyPr>
          <a:lstStyle/>
          <a:p>
            <a:r>
              <a:rPr lang="en-US" sz="2400" dirty="0"/>
              <a:t>Apps</a:t>
            </a:r>
          </a:p>
          <a:p>
            <a:pPr lvl="1"/>
            <a:r>
              <a:rPr lang="en-US" sz="2000" dirty="0"/>
              <a:t>Don’t work well for iOS (need to download blacklist)</a:t>
            </a:r>
          </a:p>
          <a:p>
            <a:pPr lvl="1"/>
            <a:r>
              <a:rPr lang="en-US" sz="2000" dirty="0"/>
              <a:t>Some “leakage” due to new number spoofing</a:t>
            </a:r>
          </a:p>
          <a:p>
            <a:pPr lvl="1"/>
            <a:r>
              <a:rPr lang="en-US" sz="2000" dirty="0"/>
              <a:t>Likely to increase if they get more effective</a:t>
            </a:r>
          </a:p>
          <a:p>
            <a:r>
              <a:rPr lang="en-US" sz="2400" dirty="0" err="1"/>
              <a:t>Nomorobo</a:t>
            </a:r>
            <a:endParaRPr lang="en-US" sz="2400" dirty="0"/>
          </a:p>
          <a:p>
            <a:pPr lvl="1"/>
            <a:r>
              <a:rPr lang="en-US" sz="2000" dirty="0"/>
              <a:t>Relies on SIP parallel forking (aka simultaneous ringing) feature </a:t>
            </a:r>
            <a:r>
              <a:rPr lang="en-US" sz="2000" dirty="0">
                <a:sym typeface="Wingdings" pitchFamily="2" charset="2"/>
              </a:rPr>
              <a:t></a:t>
            </a:r>
            <a:r>
              <a:rPr lang="en-US" sz="2000" dirty="0"/>
              <a:t> VoIP only</a:t>
            </a:r>
          </a:p>
          <a:p>
            <a:pPr lvl="2"/>
            <a:r>
              <a:rPr lang="en-US" sz="1600" dirty="0"/>
              <a:t>Robocall will ring once</a:t>
            </a:r>
          </a:p>
          <a:p>
            <a:pPr lvl="2"/>
            <a:r>
              <a:rPr lang="en-US" sz="1600" dirty="0"/>
              <a:t>second number is an 800# at </a:t>
            </a:r>
            <a:r>
              <a:rPr lang="en-US" sz="1600" dirty="0" err="1"/>
              <a:t>Nomorobo</a:t>
            </a:r>
            <a:endParaRPr lang="en-US" sz="1600" dirty="0"/>
          </a:p>
          <a:p>
            <a:pPr lvl="1"/>
            <a:r>
              <a:rPr lang="en-US" sz="2000" dirty="0"/>
              <a:t>Confusing: FiOS Verizon Freedom Essentials (no) vs. Digital Voice (yes)</a:t>
            </a:r>
          </a:p>
        </p:txBody>
      </p:sp>
      <p:pic>
        <p:nvPicPr>
          <p:cNvPr id="5" name="Picture 4">
            <a:extLst>
              <a:ext uri="{FF2B5EF4-FFF2-40B4-BE49-F238E27FC236}">
                <a16:creationId xmlns:a16="http://schemas.microsoft.com/office/drawing/2014/main" id="{D330C8B4-6340-7A40-A7AE-680E26F23E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9937" y="1992814"/>
            <a:ext cx="1553736" cy="723900"/>
          </a:xfrm>
          <a:prstGeom prst="rect">
            <a:avLst/>
          </a:prstGeom>
        </p:spPr>
      </p:pic>
      <p:pic>
        <p:nvPicPr>
          <p:cNvPr id="6" name="Picture 5">
            <a:extLst>
              <a:ext uri="{FF2B5EF4-FFF2-40B4-BE49-F238E27FC236}">
                <a16:creationId xmlns:a16="http://schemas.microsoft.com/office/drawing/2014/main" id="{17A99BD5-7B89-2349-8D6B-225DFB9347B8}"/>
              </a:ext>
            </a:extLst>
          </p:cNvPr>
          <p:cNvPicPr>
            <a:picLocks noChangeAspect="1"/>
          </p:cNvPicPr>
          <p:nvPr/>
        </p:nvPicPr>
        <p:blipFill>
          <a:blip r:embed="rId4"/>
          <a:stretch>
            <a:fillRect/>
          </a:stretch>
        </p:blipFill>
        <p:spPr>
          <a:xfrm>
            <a:off x="5377286" y="1277939"/>
            <a:ext cx="1520128" cy="825500"/>
          </a:xfrm>
          <a:prstGeom prst="rect">
            <a:avLst/>
          </a:prstGeom>
        </p:spPr>
      </p:pic>
      <p:pic>
        <p:nvPicPr>
          <p:cNvPr id="7" name="Picture 6">
            <a:extLst>
              <a:ext uri="{FF2B5EF4-FFF2-40B4-BE49-F238E27FC236}">
                <a16:creationId xmlns:a16="http://schemas.microsoft.com/office/drawing/2014/main" id="{F2C76E32-DEC4-C042-9030-AA4CE01F36B5}"/>
              </a:ext>
            </a:extLst>
          </p:cNvPr>
          <p:cNvPicPr>
            <a:picLocks noChangeAspect="1"/>
          </p:cNvPicPr>
          <p:nvPr/>
        </p:nvPicPr>
        <p:blipFill>
          <a:blip r:embed="rId5"/>
          <a:stretch>
            <a:fillRect/>
          </a:stretch>
        </p:blipFill>
        <p:spPr>
          <a:xfrm>
            <a:off x="7218417" y="1411289"/>
            <a:ext cx="1917700" cy="558800"/>
          </a:xfrm>
          <a:prstGeom prst="rect">
            <a:avLst/>
          </a:prstGeom>
        </p:spPr>
      </p:pic>
      <p:pic>
        <p:nvPicPr>
          <p:cNvPr id="8" name="Picture 7">
            <a:extLst>
              <a:ext uri="{FF2B5EF4-FFF2-40B4-BE49-F238E27FC236}">
                <a16:creationId xmlns:a16="http://schemas.microsoft.com/office/drawing/2014/main" id="{D6C2495D-C9AD-0E48-AAC0-8279281C34BF}"/>
              </a:ext>
            </a:extLst>
          </p:cNvPr>
          <p:cNvPicPr>
            <a:picLocks noChangeAspect="1"/>
          </p:cNvPicPr>
          <p:nvPr/>
        </p:nvPicPr>
        <p:blipFill>
          <a:blip r:embed="rId6"/>
          <a:stretch>
            <a:fillRect/>
          </a:stretch>
        </p:blipFill>
        <p:spPr>
          <a:xfrm>
            <a:off x="5866973" y="4487498"/>
            <a:ext cx="2975309" cy="1845906"/>
          </a:xfrm>
          <a:prstGeom prst="rect">
            <a:avLst/>
          </a:prstGeom>
        </p:spPr>
      </p:pic>
      <p:sp>
        <p:nvSpPr>
          <p:cNvPr id="9" name="TextBox 8">
            <a:extLst>
              <a:ext uri="{FF2B5EF4-FFF2-40B4-BE49-F238E27FC236}">
                <a16:creationId xmlns:a16="http://schemas.microsoft.com/office/drawing/2014/main" id="{57ADB558-0A19-1347-8BE3-A0D6784159BA}"/>
              </a:ext>
            </a:extLst>
          </p:cNvPr>
          <p:cNvSpPr txBox="1"/>
          <p:nvPr/>
        </p:nvSpPr>
        <p:spPr>
          <a:xfrm>
            <a:off x="3810000" y="5533786"/>
            <a:ext cx="2056973" cy="369332"/>
          </a:xfrm>
          <a:prstGeom prst="rect">
            <a:avLst/>
          </a:prstGeom>
          <a:noFill/>
        </p:spPr>
        <p:txBody>
          <a:bodyPr wrap="none" rtlCol="0">
            <a:spAutoFit/>
          </a:bodyPr>
          <a:lstStyle/>
          <a:p>
            <a:r>
              <a:rPr lang="en-US" dirty="0"/>
              <a:t>TNS </a:t>
            </a:r>
            <a:r>
              <a:rPr lang="en-US" dirty="0" err="1"/>
              <a:t>CallGuardian</a:t>
            </a:r>
            <a:endParaRPr lang="en-US" dirty="0"/>
          </a:p>
        </p:txBody>
      </p:sp>
      <p:sp>
        <p:nvSpPr>
          <p:cNvPr id="4" name="Slide Number Placeholder 3">
            <a:extLst>
              <a:ext uri="{FF2B5EF4-FFF2-40B4-BE49-F238E27FC236}">
                <a16:creationId xmlns:a16="http://schemas.microsoft.com/office/drawing/2014/main" id="{4239C88C-98F2-3E46-B007-9B9DD65F9E7D}"/>
              </a:ext>
            </a:extLst>
          </p:cNvPr>
          <p:cNvSpPr>
            <a:spLocks noGrp="1"/>
          </p:cNvSpPr>
          <p:nvPr>
            <p:ph type="sldNum" sz="quarter" idx="12"/>
          </p:nvPr>
        </p:nvSpPr>
        <p:spPr/>
        <p:txBody>
          <a:bodyPr/>
          <a:lstStyle/>
          <a:p>
            <a:fld id="{CEDE4729-8A57-DF4A-8CA8-E0FAD43DCC6E}" type="slidenum">
              <a:rPr lang="en-US" altLang="en-US" smtClean="0"/>
              <a:pPr/>
              <a:t>34</a:t>
            </a:fld>
            <a:endParaRPr lang="en-US" altLang="en-US"/>
          </a:p>
        </p:txBody>
      </p:sp>
    </p:spTree>
    <p:extLst>
      <p:ext uri="{BB962C8B-B14F-4D97-AF65-F5344CB8AC3E}">
        <p14:creationId xmlns:p14="http://schemas.microsoft.com/office/powerpoint/2010/main" val="1202897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6F2EAF-BEBA-6F42-9C80-B42C3D08DC65}"/>
              </a:ext>
            </a:extLst>
          </p:cNvPr>
          <p:cNvSpPr>
            <a:spLocks noGrp="1"/>
          </p:cNvSpPr>
          <p:nvPr>
            <p:ph type="sldNum" sz="quarter" idx="12"/>
          </p:nvPr>
        </p:nvSpPr>
        <p:spPr/>
        <p:txBody>
          <a:bodyPr/>
          <a:lstStyle/>
          <a:p>
            <a:fld id="{6E2D2B3B-882E-40F3-A32F-6DD516915044}" type="slidenum">
              <a:rPr lang="en-US" smtClean="0"/>
              <a:pPr/>
              <a:t>35</a:t>
            </a:fld>
            <a:endParaRPr lang="en-US" dirty="0"/>
          </a:p>
        </p:txBody>
      </p:sp>
      <p:sp>
        <p:nvSpPr>
          <p:cNvPr id="3" name="Title 2">
            <a:extLst>
              <a:ext uri="{FF2B5EF4-FFF2-40B4-BE49-F238E27FC236}">
                <a16:creationId xmlns:a16="http://schemas.microsoft.com/office/drawing/2014/main" id="{6DDE866D-6AA3-C24D-AFE5-E3543295A2AE}"/>
              </a:ext>
            </a:extLst>
          </p:cNvPr>
          <p:cNvSpPr>
            <a:spLocks noGrp="1"/>
          </p:cNvSpPr>
          <p:nvPr>
            <p:ph type="title"/>
          </p:nvPr>
        </p:nvSpPr>
        <p:spPr/>
        <p:txBody>
          <a:bodyPr/>
          <a:lstStyle/>
          <a:p>
            <a:r>
              <a:rPr lang="en-US" dirty="0"/>
              <a:t>Example: Hiya</a:t>
            </a:r>
          </a:p>
        </p:txBody>
      </p:sp>
      <p:pic>
        <p:nvPicPr>
          <p:cNvPr id="5" name="Picture 4">
            <a:extLst>
              <a:ext uri="{FF2B5EF4-FFF2-40B4-BE49-F238E27FC236}">
                <a16:creationId xmlns:a16="http://schemas.microsoft.com/office/drawing/2014/main" id="{9C0B5053-AE6D-9D42-B3E6-060F091FD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26" y="1148967"/>
            <a:ext cx="8755148" cy="4903501"/>
          </a:xfrm>
          <a:prstGeom prst="rect">
            <a:avLst/>
          </a:prstGeom>
        </p:spPr>
      </p:pic>
    </p:spTree>
    <p:extLst>
      <p:ext uri="{BB962C8B-B14F-4D97-AF65-F5344CB8AC3E}">
        <p14:creationId xmlns:p14="http://schemas.microsoft.com/office/powerpoint/2010/main" val="2172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07FF-4203-F042-8345-150E192EAA0E}"/>
              </a:ext>
            </a:extLst>
          </p:cNvPr>
          <p:cNvSpPr>
            <a:spLocks noGrp="1"/>
          </p:cNvSpPr>
          <p:nvPr>
            <p:ph type="title"/>
          </p:nvPr>
        </p:nvSpPr>
        <p:spPr/>
        <p:txBody>
          <a:bodyPr/>
          <a:lstStyle/>
          <a:p>
            <a:r>
              <a:rPr lang="en-US" dirty="0" err="1"/>
              <a:t>YouMail</a:t>
            </a:r>
            <a:r>
              <a:rPr lang="en-US" dirty="0"/>
              <a:t> voice mail</a:t>
            </a:r>
          </a:p>
        </p:txBody>
      </p:sp>
      <p:sp>
        <p:nvSpPr>
          <p:cNvPr id="3" name="Content Placeholder 2">
            <a:extLst>
              <a:ext uri="{FF2B5EF4-FFF2-40B4-BE49-F238E27FC236}">
                <a16:creationId xmlns:a16="http://schemas.microsoft.com/office/drawing/2014/main" id="{F448B47A-043C-4A4E-AC55-46E7A7AFE4D9}"/>
              </a:ext>
            </a:extLst>
          </p:cNvPr>
          <p:cNvSpPr>
            <a:spLocks noGrp="1"/>
          </p:cNvSpPr>
          <p:nvPr>
            <p:ph idx="1"/>
          </p:nvPr>
        </p:nvSpPr>
        <p:spPr>
          <a:xfrm>
            <a:off x="304800" y="1305407"/>
            <a:ext cx="5422900" cy="4871557"/>
          </a:xfrm>
        </p:spPr>
        <p:txBody>
          <a:bodyPr/>
          <a:lstStyle/>
          <a:p>
            <a:r>
              <a:rPr lang="en-US" dirty="0"/>
              <a:t>“Q: How does the Call Blocker actually work?</a:t>
            </a:r>
          </a:p>
          <a:p>
            <a:r>
              <a:rPr lang="en-US" dirty="0"/>
              <a:t>A: When you ignore a call on your iPhone or Android, the call goes to </a:t>
            </a:r>
            <a:r>
              <a:rPr lang="en-US" dirty="0" err="1"/>
              <a:t>YouMail</a:t>
            </a:r>
            <a:r>
              <a:rPr lang="en-US" dirty="0"/>
              <a:t>. </a:t>
            </a:r>
            <a:r>
              <a:rPr lang="en-US" dirty="0" err="1"/>
              <a:t>YouMail</a:t>
            </a:r>
            <a:r>
              <a:rPr lang="en-US" dirty="0"/>
              <a:t> determines whether or not this particular caller is one you don't want to hear from – either because you told </a:t>
            </a:r>
            <a:r>
              <a:rPr lang="en-US" dirty="0" err="1"/>
              <a:t>YouMail</a:t>
            </a:r>
            <a:r>
              <a:rPr lang="en-US" dirty="0"/>
              <a:t> explicitly, or because it's on our blacklist of known spammers. Those callers get to hear an 'out of service' greeting. When robocalls and telemarketers hear that greeting, they take you off the list and don't call again. Since many spammers share that list, </a:t>
            </a:r>
            <a:r>
              <a:rPr lang="en-US" dirty="0" err="1"/>
              <a:t>YouMail</a:t>
            </a:r>
            <a:r>
              <a:rPr lang="en-US" dirty="0"/>
              <a:t> gets you off many different lists at one time. Effectively, you are call blocking at the source, preventing the unwanted calls from ever being made.”</a:t>
            </a:r>
          </a:p>
          <a:p>
            <a:endParaRPr lang="en-US" dirty="0"/>
          </a:p>
        </p:txBody>
      </p:sp>
      <p:sp>
        <p:nvSpPr>
          <p:cNvPr id="4" name="Slide Number Placeholder 3">
            <a:extLst>
              <a:ext uri="{FF2B5EF4-FFF2-40B4-BE49-F238E27FC236}">
                <a16:creationId xmlns:a16="http://schemas.microsoft.com/office/drawing/2014/main" id="{3C1A247F-0AAE-BD40-B4DB-75D46233E401}"/>
              </a:ext>
            </a:extLst>
          </p:cNvPr>
          <p:cNvSpPr>
            <a:spLocks noGrp="1"/>
          </p:cNvSpPr>
          <p:nvPr>
            <p:ph type="sldNum" sz="quarter" idx="12"/>
          </p:nvPr>
        </p:nvSpPr>
        <p:spPr/>
        <p:txBody>
          <a:bodyPr/>
          <a:lstStyle/>
          <a:p>
            <a:fld id="{6E2D2B3B-882E-40F3-A32F-6DD516915044}" type="slidenum">
              <a:rPr lang="en-US" smtClean="0"/>
              <a:pPr/>
              <a:t>36</a:t>
            </a:fld>
            <a:endParaRPr lang="en-US"/>
          </a:p>
        </p:txBody>
      </p:sp>
      <p:pic>
        <p:nvPicPr>
          <p:cNvPr id="5" name="Picture 4">
            <a:extLst>
              <a:ext uri="{FF2B5EF4-FFF2-40B4-BE49-F238E27FC236}">
                <a16:creationId xmlns:a16="http://schemas.microsoft.com/office/drawing/2014/main" id="{A3991143-0461-2640-8BF9-1EC1428E25D4}"/>
              </a:ext>
            </a:extLst>
          </p:cNvPr>
          <p:cNvPicPr>
            <a:picLocks noChangeAspect="1"/>
          </p:cNvPicPr>
          <p:nvPr/>
        </p:nvPicPr>
        <p:blipFill>
          <a:blip r:embed="rId2"/>
          <a:stretch>
            <a:fillRect/>
          </a:stretch>
        </p:blipFill>
        <p:spPr>
          <a:xfrm>
            <a:off x="5933090" y="1305407"/>
            <a:ext cx="3210910" cy="3879850"/>
          </a:xfrm>
          <a:prstGeom prst="rect">
            <a:avLst/>
          </a:prstGeom>
        </p:spPr>
      </p:pic>
    </p:spTree>
    <p:extLst>
      <p:ext uri="{BB962C8B-B14F-4D97-AF65-F5344CB8AC3E}">
        <p14:creationId xmlns:p14="http://schemas.microsoft.com/office/powerpoint/2010/main" val="1856387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A7D2D-099F-8C4C-A6F7-F1CF5F77A7C7}"/>
              </a:ext>
            </a:extLst>
          </p:cNvPr>
          <p:cNvPicPr>
            <a:picLocks noChangeAspect="1"/>
          </p:cNvPicPr>
          <p:nvPr/>
        </p:nvPicPr>
        <p:blipFill>
          <a:blip r:embed="rId2"/>
          <a:stretch>
            <a:fillRect/>
          </a:stretch>
        </p:blipFill>
        <p:spPr>
          <a:xfrm>
            <a:off x="654050" y="1943100"/>
            <a:ext cx="7835900" cy="2971800"/>
          </a:xfrm>
          <a:prstGeom prst="rect">
            <a:avLst/>
          </a:prstGeom>
        </p:spPr>
      </p:pic>
      <p:sp>
        <p:nvSpPr>
          <p:cNvPr id="3" name="Title 2">
            <a:extLst>
              <a:ext uri="{FF2B5EF4-FFF2-40B4-BE49-F238E27FC236}">
                <a16:creationId xmlns:a16="http://schemas.microsoft.com/office/drawing/2014/main" id="{186886BE-047F-8144-AD1B-4CE57346E6EC}"/>
              </a:ext>
            </a:extLst>
          </p:cNvPr>
          <p:cNvSpPr>
            <a:spLocks noGrp="1"/>
          </p:cNvSpPr>
          <p:nvPr>
            <p:ph type="title"/>
          </p:nvPr>
        </p:nvSpPr>
        <p:spPr/>
        <p:txBody>
          <a:bodyPr/>
          <a:lstStyle/>
          <a:p>
            <a:r>
              <a:rPr lang="en-US" dirty="0"/>
              <a:t>Verizon call marking (2018)</a:t>
            </a:r>
          </a:p>
        </p:txBody>
      </p:sp>
      <p:sp>
        <p:nvSpPr>
          <p:cNvPr id="4" name="Slide Number Placeholder 3">
            <a:extLst>
              <a:ext uri="{FF2B5EF4-FFF2-40B4-BE49-F238E27FC236}">
                <a16:creationId xmlns:a16="http://schemas.microsoft.com/office/drawing/2014/main" id="{6D437B86-710C-364C-865D-CC143A44F7F8}"/>
              </a:ext>
            </a:extLst>
          </p:cNvPr>
          <p:cNvSpPr>
            <a:spLocks noGrp="1"/>
          </p:cNvSpPr>
          <p:nvPr>
            <p:ph type="sldNum" sz="quarter" idx="12"/>
          </p:nvPr>
        </p:nvSpPr>
        <p:spPr/>
        <p:txBody>
          <a:bodyPr/>
          <a:lstStyle/>
          <a:p>
            <a:fld id="{06C525AB-8E15-B549-83D9-D2F0966E02DF}" type="slidenum">
              <a:rPr lang="en-US" altLang="en-US" smtClean="0"/>
              <a:pPr/>
              <a:t>37</a:t>
            </a:fld>
            <a:endParaRPr lang="en-US" altLang="en-US"/>
          </a:p>
        </p:txBody>
      </p:sp>
    </p:spTree>
    <p:extLst>
      <p:ext uri="{BB962C8B-B14F-4D97-AF65-F5344CB8AC3E}">
        <p14:creationId xmlns:p14="http://schemas.microsoft.com/office/powerpoint/2010/main" val="207948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00E0A-C5A9-1349-A04F-212F27466573}"/>
              </a:ext>
            </a:extLst>
          </p:cNvPr>
          <p:cNvSpPr>
            <a:spLocks noGrp="1"/>
          </p:cNvSpPr>
          <p:nvPr>
            <p:ph type="title"/>
          </p:nvPr>
        </p:nvSpPr>
        <p:spPr/>
        <p:txBody>
          <a:bodyPr/>
          <a:lstStyle/>
          <a:p>
            <a:r>
              <a:rPr lang="en-US" dirty="0"/>
              <a:t>Example: TNS Call Guardian</a:t>
            </a:r>
          </a:p>
        </p:txBody>
      </p:sp>
      <p:pic>
        <p:nvPicPr>
          <p:cNvPr id="3" name="Picture 2">
            <a:extLst>
              <a:ext uri="{FF2B5EF4-FFF2-40B4-BE49-F238E27FC236}">
                <a16:creationId xmlns:a16="http://schemas.microsoft.com/office/drawing/2014/main" id="{1C0575C1-98A8-834A-B60A-4F4118BF8C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085" y="944671"/>
            <a:ext cx="7641771" cy="5905005"/>
          </a:xfrm>
          <a:prstGeom prst="rect">
            <a:avLst/>
          </a:prstGeom>
        </p:spPr>
      </p:pic>
      <p:sp>
        <p:nvSpPr>
          <p:cNvPr id="2" name="Slide Number Placeholder 1">
            <a:extLst>
              <a:ext uri="{FF2B5EF4-FFF2-40B4-BE49-F238E27FC236}">
                <a16:creationId xmlns:a16="http://schemas.microsoft.com/office/drawing/2014/main" id="{0B660C18-8E2B-6444-978A-0A0A59043421}"/>
              </a:ext>
            </a:extLst>
          </p:cNvPr>
          <p:cNvSpPr>
            <a:spLocks noGrp="1"/>
          </p:cNvSpPr>
          <p:nvPr>
            <p:ph type="sldNum" sz="quarter" idx="12"/>
          </p:nvPr>
        </p:nvSpPr>
        <p:spPr/>
        <p:txBody>
          <a:bodyPr/>
          <a:lstStyle/>
          <a:p>
            <a:fld id="{06C525AB-8E15-B549-83D9-D2F0966E02DF}" type="slidenum">
              <a:rPr lang="en-US" altLang="en-US" smtClean="0"/>
              <a:pPr/>
              <a:t>38</a:t>
            </a:fld>
            <a:endParaRPr lang="en-US" altLang="en-US"/>
          </a:p>
        </p:txBody>
      </p:sp>
    </p:spTree>
    <p:extLst>
      <p:ext uri="{BB962C8B-B14F-4D97-AF65-F5344CB8AC3E}">
        <p14:creationId xmlns:p14="http://schemas.microsoft.com/office/powerpoint/2010/main" val="2487471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5BC5-479F-FC40-9407-84C612F1ADB1}"/>
              </a:ext>
            </a:extLst>
          </p:cNvPr>
          <p:cNvSpPr>
            <a:spLocks noGrp="1"/>
          </p:cNvSpPr>
          <p:nvPr>
            <p:ph type="title"/>
          </p:nvPr>
        </p:nvSpPr>
        <p:spPr/>
        <p:txBody>
          <a:bodyPr/>
          <a:lstStyle/>
          <a:p>
            <a:r>
              <a:rPr lang="en-US" dirty="0"/>
              <a:t>Does the brand of smartphone matter?</a:t>
            </a:r>
          </a:p>
        </p:txBody>
      </p:sp>
      <p:sp>
        <p:nvSpPr>
          <p:cNvPr id="3" name="Content Placeholder 2">
            <a:extLst>
              <a:ext uri="{FF2B5EF4-FFF2-40B4-BE49-F238E27FC236}">
                <a16:creationId xmlns:a16="http://schemas.microsoft.com/office/drawing/2014/main" id="{98BA765B-72FA-FF45-B4F9-35FC8613E987}"/>
              </a:ext>
            </a:extLst>
          </p:cNvPr>
          <p:cNvSpPr>
            <a:spLocks noGrp="1"/>
          </p:cNvSpPr>
          <p:nvPr>
            <p:ph idx="1"/>
          </p:nvPr>
        </p:nvSpPr>
        <p:spPr/>
        <p:txBody>
          <a:bodyPr>
            <a:normAutofit/>
          </a:bodyPr>
          <a:lstStyle/>
          <a:p>
            <a:r>
              <a:rPr lang="en-US" sz="2800" dirty="0" err="1"/>
              <a:t>YouMail</a:t>
            </a:r>
            <a:r>
              <a:rPr lang="en-US" sz="2800" dirty="0"/>
              <a:t> claim: “Our data shows that iPhone users get 22% more scam calls, 32% more payment reminders calls, and 25% more telemarketing calls.”</a:t>
            </a:r>
          </a:p>
        </p:txBody>
      </p:sp>
      <p:sp>
        <p:nvSpPr>
          <p:cNvPr id="4" name="Slide Number Placeholder 3">
            <a:extLst>
              <a:ext uri="{FF2B5EF4-FFF2-40B4-BE49-F238E27FC236}">
                <a16:creationId xmlns:a16="http://schemas.microsoft.com/office/drawing/2014/main" id="{4F2F0A07-77DE-D545-B96A-EC4745040DFA}"/>
              </a:ext>
            </a:extLst>
          </p:cNvPr>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4262525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13E81-C5B0-4345-9FC5-AF322B502A1F}"/>
              </a:ext>
            </a:extLst>
          </p:cNvPr>
          <p:cNvPicPr>
            <a:picLocks noChangeAspect="1"/>
          </p:cNvPicPr>
          <p:nvPr/>
        </p:nvPicPr>
        <p:blipFill>
          <a:blip r:embed="rId3"/>
          <a:stretch>
            <a:fillRect/>
          </a:stretch>
        </p:blipFill>
        <p:spPr>
          <a:xfrm>
            <a:off x="-330003" y="2000578"/>
            <a:ext cx="1854200" cy="1689100"/>
          </a:xfrm>
          <a:prstGeom prst="rect">
            <a:avLst/>
          </a:prstGeom>
        </p:spPr>
      </p:pic>
      <p:pic>
        <p:nvPicPr>
          <p:cNvPr id="3" name="Picture 2">
            <a:extLst>
              <a:ext uri="{FF2B5EF4-FFF2-40B4-BE49-F238E27FC236}">
                <a16:creationId xmlns:a16="http://schemas.microsoft.com/office/drawing/2014/main" id="{3F3B4FE6-D616-E34F-81C7-9F3274E67E82}"/>
              </a:ext>
            </a:extLst>
          </p:cNvPr>
          <p:cNvPicPr>
            <a:picLocks noChangeAspect="1"/>
          </p:cNvPicPr>
          <p:nvPr/>
        </p:nvPicPr>
        <p:blipFill>
          <a:blip r:embed="rId4"/>
          <a:stretch>
            <a:fillRect/>
          </a:stretch>
        </p:blipFill>
        <p:spPr>
          <a:xfrm>
            <a:off x="1295400" y="2041197"/>
            <a:ext cx="7452986" cy="2286000"/>
          </a:xfrm>
          <a:prstGeom prst="rect">
            <a:avLst/>
          </a:prstGeom>
        </p:spPr>
      </p:pic>
      <p:sp>
        <p:nvSpPr>
          <p:cNvPr id="5" name="TextBox 4">
            <a:extLst>
              <a:ext uri="{FF2B5EF4-FFF2-40B4-BE49-F238E27FC236}">
                <a16:creationId xmlns:a16="http://schemas.microsoft.com/office/drawing/2014/main" id="{30E3C8B1-81B7-704C-B363-2C8146C70F0E}"/>
              </a:ext>
            </a:extLst>
          </p:cNvPr>
          <p:cNvSpPr txBox="1"/>
          <p:nvPr/>
        </p:nvSpPr>
        <p:spPr>
          <a:xfrm>
            <a:off x="6934200" y="4065587"/>
            <a:ext cx="976549" cy="261610"/>
          </a:xfrm>
          <a:prstGeom prst="rect">
            <a:avLst/>
          </a:prstGeom>
          <a:noFill/>
        </p:spPr>
        <p:txBody>
          <a:bodyPr wrap="none" rtlCol="0">
            <a:spAutoFit/>
          </a:bodyPr>
          <a:lstStyle/>
          <a:p>
            <a:r>
              <a:rPr lang="en-US" sz="1050" dirty="0"/>
              <a:t>August 2018</a:t>
            </a:r>
          </a:p>
        </p:txBody>
      </p:sp>
      <p:pic>
        <p:nvPicPr>
          <p:cNvPr id="8" name="Picture 7">
            <a:extLst>
              <a:ext uri="{FF2B5EF4-FFF2-40B4-BE49-F238E27FC236}">
                <a16:creationId xmlns:a16="http://schemas.microsoft.com/office/drawing/2014/main" id="{1CC416DF-0779-5A43-8C86-F525F9C27FE3}"/>
              </a:ext>
            </a:extLst>
          </p:cNvPr>
          <p:cNvPicPr>
            <a:picLocks noChangeAspect="1"/>
          </p:cNvPicPr>
          <p:nvPr/>
        </p:nvPicPr>
        <p:blipFill>
          <a:blip r:embed="rId5"/>
          <a:stretch>
            <a:fillRect/>
          </a:stretch>
        </p:blipFill>
        <p:spPr>
          <a:xfrm>
            <a:off x="1245909" y="4582223"/>
            <a:ext cx="7551968" cy="729812"/>
          </a:xfrm>
          <a:prstGeom prst="rect">
            <a:avLst/>
          </a:prstGeom>
        </p:spPr>
      </p:pic>
      <p:sp>
        <p:nvSpPr>
          <p:cNvPr id="9" name="TextBox 8">
            <a:extLst>
              <a:ext uri="{FF2B5EF4-FFF2-40B4-BE49-F238E27FC236}">
                <a16:creationId xmlns:a16="http://schemas.microsoft.com/office/drawing/2014/main" id="{82BE5E76-4E83-0D41-8CEA-48F458142298}"/>
              </a:ext>
            </a:extLst>
          </p:cNvPr>
          <p:cNvSpPr txBox="1"/>
          <p:nvPr/>
        </p:nvSpPr>
        <p:spPr>
          <a:xfrm>
            <a:off x="948559" y="5352654"/>
            <a:ext cx="1151277" cy="253916"/>
          </a:xfrm>
          <a:prstGeom prst="rect">
            <a:avLst/>
          </a:prstGeom>
          <a:noFill/>
        </p:spPr>
        <p:txBody>
          <a:bodyPr wrap="none" rtlCol="0">
            <a:spAutoFit/>
          </a:bodyPr>
          <a:lstStyle/>
          <a:p>
            <a:r>
              <a:rPr lang="en-US" sz="1050" dirty="0"/>
              <a:t>October 8, 2018</a:t>
            </a:r>
          </a:p>
        </p:txBody>
      </p:sp>
      <p:sp>
        <p:nvSpPr>
          <p:cNvPr id="6" name="Slide Number Placeholder 5">
            <a:extLst>
              <a:ext uri="{FF2B5EF4-FFF2-40B4-BE49-F238E27FC236}">
                <a16:creationId xmlns:a16="http://schemas.microsoft.com/office/drawing/2014/main" id="{5E70EF74-25FA-0749-BF7F-36512DAB08D3}"/>
              </a:ext>
            </a:extLst>
          </p:cNvPr>
          <p:cNvSpPr>
            <a:spLocks noGrp="1"/>
          </p:cNvSpPr>
          <p:nvPr>
            <p:ph type="sldNum" sz="quarter" idx="12"/>
          </p:nvPr>
        </p:nvSpPr>
        <p:spPr/>
        <p:txBody>
          <a:bodyPr/>
          <a:lstStyle/>
          <a:p>
            <a:fld id="{CEDE4729-8A57-DF4A-8CA8-E0FAD43DCC6E}" type="slidenum">
              <a:rPr lang="en-US" altLang="en-US" smtClean="0"/>
              <a:pPr/>
              <a:t>4</a:t>
            </a:fld>
            <a:endParaRPr lang="en-US" altLang="en-US"/>
          </a:p>
        </p:txBody>
      </p:sp>
      <p:sp>
        <p:nvSpPr>
          <p:cNvPr id="10" name="Title 9">
            <a:extLst>
              <a:ext uri="{FF2B5EF4-FFF2-40B4-BE49-F238E27FC236}">
                <a16:creationId xmlns:a16="http://schemas.microsoft.com/office/drawing/2014/main" id="{E3ADF378-1466-4340-A77F-529C116D0032}"/>
              </a:ext>
            </a:extLst>
          </p:cNvPr>
          <p:cNvSpPr>
            <a:spLocks noGrp="1"/>
          </p:cNvSpPr>
          <p:nvPr>
            <p:ph type="title"/>
          </p:nvPr>
        </p:nvSpPr>
        <p:spPr/>
        <p:txBody>
          <a:bodyPr/>
          <a:lstStyle/>
          <a:p>
            <a:r>
              <a:rPr lang="en-US" dirty="0"/>
              <a:t>Not everybody likes call blocking</a:t>
            </a:r>
          </a:p>
        </p:txBody>
      </p:sp>
    </p:spTree>
    <p:extLst>
      <p:ext uri="{BB962C8B-B14F-4D97-AF65-F5344CB8AC3E}">
        <p14:creationId xmlns:p14="http://schemas.microsoft.com/office/powerpoint/2010/main" val="349375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B3F385-54B3-4546-8968-C7DD72FA3C31}"/>
              </a:ext>
            </a:extLst>
          </p:cNvPr>
          <p:cNvSpPr>
            <a:spLocks noGrp="1"/>
          </p:cNvSpPr>
          <p:nvPr>
            <p:ph type="sldNum" sz="quarter" idx="12"/>
          </p:nvPr>
        </p:nvSpPr>
        <p:spPr/>
        <p:txBody>
          <a:bodyPr/>
          <a:lstStyle/>
          <a:p>
            <a:fld id="{6E2D2B3B-882E-40F3-A32F-6DD516915044}" type="slidenum">
              <a:rPr lang="en-US" smtClean="0"/>
              <a:pPr/>
              <a:t>40</a:t>
            </a:fld>
            <a:endParaRPr lang="en-US"/>
          </a:p>
        </p:txBody>
      </p:sp>
      <p:sp>
        <p:nvSpPr>
          <p:cNvPr id="2" name="Title 1">
            <a:extLst>
              <a:ext uri="{FF2B5EF4-FFF2-40B4-BE49-F238E27FC236}">
                <a16:creationId xmlns:a16="http://schemas.microsoft.com/office/drawing/2014/main" id="{46942E0F-760F-3148-8D82-F93022B05F70}"/>
              </a:ext>
            </a:extLst>
          </p:cNvPr>
          <p:cNvSpPr>
            <a:spLocks noGrp="1"/>
          </p:cNvSpPr>
          <p:nvPr>
            <p:ph type="title"/>
          </p:nvPr>
        </p:nvSpPr>
        <p:spPr/>
        <p:txBody>
          <a:bodyPr/>
          <a:lstStyle/>
          <a:p>
            <a:r>
              <a:rPr lang="en-US" dirty="0"/>
              <a:t>Google call screening (Pixel only)</a:t>
            </a:r>
          </a:p>
        </p:txBody>
      </p:sp>
      <p:pic>
        <p:nvPicPr>
          <p:cNvPr id="5" name="Picture 4">
            <a:extLst>
              <a:ext uri="{FF2B5EF4-FFF2-40B4-BE49-F238E27FC236}">
                <a16:creationId xmlns:a16="http://schemas.microsoft.com/office/drawing/2014/main" id="{CAC5A947-B2B1-E04F-9270-9020433BA6D8}"/>
              </a:ext>
            </a:extLst>
          </p:cNvPr>
          <p:cNvPicPr>
            <a:picLocks noChangeAspect="1"/>
          </p:cNvPicPr>
          <p:nvPr/>
        </p:nvPicPr>
        <p:blipFill>
          <a:blip r:embed="rId2"/>
          <a:stretch>
            <a:fillRect/>
          </a:stretch>
        </p:blipFill>
        <p:spPr>
          <a:xfrm>
            <a:off x="1059089" y="1260232"/>
            <a:ext cx="7025821" cy="5096119"/>
          </a:xfrm>
          <a:prstGeom prst="rect">
            <a:avLst/>
          </a:prstGeom>
        </p:spPr>
      </p:pic>
    </p:spTree>
    <p:extLst>
      <p:ext uri="{BB962C8B-B14F-4D97-AF65-F5344CB8AC3E}">
        <p14:creationId xmlns:p14="http://schemas.microsoft.com/office/powerpoint/2010/main" val="2147197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09AB8-B47E-E64E-BEBD-75290B29EBED}"/>
              </a:ext>
            </a:extLst>
          </p:cNvPr>
          <p:cNvSpPr>
            <a:spLocks noGrp="1"/>
          </p:cNvSpPr>
          <p:nvPr>
            <p:ph type="sldNum" sz="quarter" idx="12"/>
          </p:nvPr>
        </p:nvSpPr>
        <p:spPr/>
        <p:txBody>
          <a:bodyPr/>
          <a:lstStyle/>
          <a:p>
            <a:fld id="{6E2D2B3B-882E-40F3-A32F-6DD516915044}" type="slidenum">
              <a:rPr lang="en-US" smtClean="0"/>
              <a:pPr/>
              <a:t>41</a:t>
            </a:fld>
            <a:endParaRPr lang="en-US"/>
          </a:p>
        </p:txBody>
      </p:sp>
      <p:sp>
        <p:nvSpPr>
          <p:cNvPr id="3" name="Title 2">
            <a:extLst>
              <a:ext uri="{FF2B5EF4-FFF2-40B4-BE49-F238E27FC236}">
                <a16:creationId xmlns:a16="http://schemas.microsoft.com/office/drawing/2014/main" id="{CBFA145F-4E89-EF48-8618-E6832B88DA05}"/>
              </a:ext>
            </a:extLst>
          </p:cNvPr>
          <p:cNvSpPr>
            <a:spLocks noGrp="1"/>
          </p:cNvSpPr>
          <p:nvPr>
            <p:ph type="title"/>
          </p:nvPr>
        </p:nvSpPr>
        <p:spPr/>
        <p:txBody>
          <a:bodyPr/>
          <a:lstStyle/>
          <a:p>
            <a:r>
              <a:rPr lang="en-US" dirty="0"/>
              <a:t>"</a:t>
            </a:r>
            <a:r>
              <a:rPr lang="en-US" i="1" dirty="0"/>
              <a:t>If you are not paying for it, you're not the customer; you're the product being sold”</a:t>
            </a:r>
            <a:endParaRPr lang="en-US" dirty="0"/>
          </a:p>
        </p:txBody>
      </p:sp>
      <p:pic>
        <p:nvPicPr>
          <p:cNvPr id="5" name="Picture 4">
            <a:extLst>
              <a:ext uri="{FF2B5EF4-FFF2-40B4-BE49-F238E27FC236}">
                <a16:creationId xmlns:a16="http://schemas.microsoft.com/office/drawing/2014/main" id="{78EB7CB2-2E13-204E-B1DC-BEDDE2BED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346" y="1280745"/>
            <a:ext cx="6827254" cy="5568931"/>
          </a:xfrm>
          <a:prstGeom prst="rect">
            <a:avLst/>
          </a:prstGeom>
        </p:spPr>
      </p:pic>
      <p:sp>
        <p:nvSpPr>
          <p:cNvPr id="6" name="TextBox 5">
            <a:extLst>
              <a:ext uri="{FF2B5EF4-FFF2-40B4-BE49-F238E27FC236}">
                <a16:creationId xmlns:a16="http://schemas.microsoft.com/office/drawing/2014/main" id="{39579028-2843-3545-B7E7-B444AFE1892A}"/>
              </a:ext>
            </a:extLst>
          </p:cNvPr>
          <p:cNvSpPr txBox="1"/>
          <p:nvPr/>
        </p:nvSpPr>
        <p:spPr>
          <a:xfrm>
            <a:off x="239486" y="1280745"/>
            <a:ext cx="1583126"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TechCrunch,</a:t>
            </a:r>
          </a:p>
          <a:p>
            <a:r>
              <a:rPr lang="en-US" dirty="0"/>
              <a:t>August 9, 2019</a:t>
            </a:r>
          </a:p>
        </p:txBody>
      </p:sp>
    </p:spTree>
    <p:extLst>
      <p:ext uri="{BB962C8B-B14F-4D97-AF65-F5344CB8AC3E}">
        <p14:creationId xmlns:p14="http://schemas.microsoft.com/office/powerpoint/2010/main" val="1476190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8C1923-3C56-F646-897B-22513D617A1D}"/>
              </a:ext>
            </a:extLst>
          </p:cNvPr>
          <p:cNvSpPr>
            <a:spLocks noGrp="1"/>
          </p:cNvSpPr>
          <p:nvPr>
            <p:ph type="title"/>
          </p:nvPr>
        </p:nvSpPr>
        <p:spPr/>
        <p:txBody>
          <a:bodyPr/>
          <a:lstStyle/>
          <a:p>
            <a:r>
              <a:rPr lang="en-US" dirty="0"/>
              <a:t>Tracking &amp; tracing</a:t>
            </a:r>
          </a:p>
        </p:txBody>
      </p:sp>
      <p:sp>
        <p:nvSpPr>
          <p:cNvPr id="5" name="Text Placeholder 4">
            <a:extLst>
              <a:ext uri="{FF2B5EF4-FFF2-40B4-BE49-F238E27FC236}">
                <a16:creationId xmlns:a16="http://schemas.microsoft.com/office/drawing/2014/main" id="{81396142-70CF-0542-94D1-45D4D53EAD2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9D3E82FC-5966-1242-A025-B256431E6AF5}"/>
              </a:ext>
            </a:extLst>
          </p:cNvPr>
          <p:cNvSpPr>
            <a:spLocks noGrp="1"/>
          </p:cNvSpPr>
          <p:nvPr>
            <p:ph type="sldNum" sz="quarter" idx="12"/>
          </p:nvPr>
        </p:nvSpPr>
        <p:spPr/>
        <p:txBody>
          <a:bodyPr/>
          <a:lstStyle/>
          <a:p>
            <a:fld id="{8A7AA581-73AD-1940-8F91-24C3F29E5DB4}" type="slidenum">
              <a:rPr lang="en-US" altLang="en-US" smtClean="0"/>
              <a:pPr/>
              <a:t>42</a:t>
            </a:fld>
            <a:endParaRPr lang="en-US" altLang="en-US"/>
          </a:p>
        </p:txBody>
      </p:sp>
    </p:spTree>
    <p:extLst>
      <p:ext uri="{BB962C8B-B14F-4D97-AF65-F5344CB8AC3E}">
        <p14:creationId xmlns:p14="http://schemas.microsoft.com/office/powerpoint/2010/main" val="2346174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A18E0EF6-7510-E044-ABB5-3274C782A6D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4267200"/>
            <a:ext cx="1905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a:extLst>
              <a:ext uri="{FF2B5EF4-FFF2-40B4-BE49-F238E27FC236}">
                <a16:creationId xmlns:a16="http://schemas.microsoft.com/office/drawing/2014/main" id="{B616ECC9-7C59-144B-8DD6-9C77DD66C0E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12954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821F734E-39AE-7D40-AC42-8CDC8EFC10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4191000"/>
            <a:ext cx="2438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a:extLst>
              <a:ext uri="{FF2B5EF4-FFF2-40B4-BE49-F238E27FC236}">
                <a16:creationId xmlns:a16="http://schemas.microsoft.com/office/drawing/2014/main" id="{0DC8759C-2B5A-C74B-8756-F9BCB4992DC4}"/>
              </a:ext>
            </a:extLst>
          </p:cNvPr>
          <p:cNvSpPr txBox="1">
            <a:spLocks noChangeArrowheads="1"/>
          </p:cNvSpPr>
          <p:nvPr/>
        </p:nvSpPr>
        <p:spPr bwMode="auto">
          <a:xfrm>
            <a:off x="6324600" y="2286000"/>
            <a:ext cx="26082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Agile numbering</a:t>
            </a:r>
          </a:p>
          <a:p>
            <a:pPr eaLnBrk="1" hangingPunct="1">
              <a:buFont typeface="Arial" panose="020B0604020202020204" pitchFamily="34" charset="0"/>
              <a:buChar char="•"/>
            </a:pPr>
            <a:r>
              <a:rPr lang="en-US" altLang="en-US" sz="1800"/>
              <a:t>Automated customer acquisition</a:t>
            </a:r>
          </a:p>
          <a:p>
            <a:pPr eaLnBrk="1" hangingPunct="1">
              <a:buFont typeface="Arial" panose="020B0604020202020204" pitchFamily="34" charset="0"/>
              <a:buChar char="•"/>
            </a:pPr>
            <a:r>
              <a:rPr lang="en-US" altLang="en-US" sz="1800"/>
              <a:t>Transnational</a:t>
            </a:r>
          </a:p>
        </p:txBody>
      </p:sp>
      <p:sp>
        <p:nvSpPr>
          <p:cNvPr id="35846" name="TextBox 11">
            <a:extLst>
              <a:ext uri="{FF2B5EF4-FFF2-40B4-BE49-F238E27FC236}">
                <a16:creationId xmlns:a16="http://schemas.microsoft.com/office/drawing/2014/main" id="{AC67B7C6-E2BD-F245-8581-341B821D1C0C}"/>
              </a:ext>
            </a:extLst>
          </p:cNvPr>
          <p:cNvSpPr txBox="1">
            <a:spLocks noChangeArrowheads="1"/>
          </p:cNvSpPr>
          <p:nvPr/>
        </p:nvSpPr>
        <p:spPr bwMode="auto">
          <a:xfrm>
            <a:off x="6324600" y="4419600"/>
            <a:ext cx="26082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One faxed subpoena at a time</a:t>
            </a:r>
          </a:p>
          <a:p>
            <a:pPr eaLnBrk="1" hangingPunct="1">
              <a:buFont typeface="Arial" panose="020B0604020202020204" pitchFamily="34" charset="0"/>
              <a:buChar char="•"/>
            </a:pPr>
            <a:r>
              <a:rPr lang="en-US" altLang="en-US" sz="1800"/>
              <a:t>Manual trace-back</a:t>
            </a:r>
          </a:p>
          <a:p>
            <a:pPr eaLnBrk="1" hangingPunct="1">
              <a:buFont typeface="Arial" panose="020B0604020202020204" pitchFamily="34" charset="0"/>
              <a:buChar char="•"/>
            </a:pPr>
            <a:r>
              <a:rPr lang="en-US" altLang="en-US" sz="1800"/>
              <a:t>Largely domestic</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endParaRPr lang="en-US" altLang="en-US" sz="1800"/>
          </a:p>
        </p:txBody>
      </p:sp>
      <p:pic>
        <p:nvPicPr>
          <p:cNvPr id="35847" name="Picture 8">
            <a:extLst>
              <a:ext uri="{FF2B5EF4-FFF2-40B4-BE49-F238E27FC236}">
                <a16:creationId xmlns:a16="http://schemas.microsoft.com/office/drawing/2014/main" id="{8FBB4EC9-F1DD-FC49-A4B3-75F0376F5C5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00400" y="1600200"/>
            <a:ext cx="2692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A6C6593-CABF-DE41-9BD4-B7530E6925F7}"/>
              </a:ext>
            </a:extLst>
          </p:cNvPr>
          <p:cNvSpPr>
            <a:spLocks noGrp="1"/>
          </p:cNvSpPr>
          <p:nvPr>
            <p:ph type="title"/>
          </p:nvPr>
        </p:nvSpPr>
        <p:spPr/>
        <p:txBody>
          <a:bodyPr/>
          <a:lstStyle/>
          <a:p>
            <a:r>
              <a:rPr lang="en-US" dirty="0"/>
              <a:t>Law enforcement vs. </a:t>
            </a:r>
            <a:r>
              <a:rPr lang="en-US" dirty="0" err="1"/>
              <a:t>robocallers</a:t>
            </a:r>
            <a:endParaRPr lang="en-US" dirty="0"/>
          </a:p>
        </p:txBody>
      </p:sp>
      <p:sp>
        <p:nvSpPr>
          <p:cNvPr id="2" name="Slide Number Placeholder 1">
            <a:extLst>
              <a:ext uri="{FF2B5EF4-FFF2-40B4-BE49-F238E27FC236}">
                <a16:creationId xmlns:a16="http://schemas.microsoft.com/office/drawing/2014/main" id="{C7AE597B-4E06-014F-8A4B-0025DF1B6A44}"/>
              </a:ext>
            </a:extLst>
          </p:cNvPr>
          <p:cNvSpPr>
            <a:spLocks noGrp="1"/>
          </p:cNvSpPr>
          <p:nvPr>
            <p:ph type="sldNum" sz="quarter" idx="12"/>
          </p:nvPr>
        </p:nvSpPr>
        <p:spPr/>
        <p:txBody>
          <a:bodyPr/>
          <a:lstStyle/>
          <a:p>
            <a:fld id="{06C525AB-8E15-B549-83D9-D2F0966E02DF}" type="slidenum">
              <a:rPr lang="en-US" altLang="en-US" smtClean="0"/>
              <a:pPr/>
              <a:t>43</a:t>
            </a:fld>
            <a:endParaRPr lang="en-US" altLang="en-US"/>
          </a:p>
        </p:txBody>
      </p:sp>
    </p:spTree>
    <p:extLst>
      <p:ext uri="{BB962C8B-B14F-4D97-AF65-F5344CB8AC3E}">
        <p14:creationId xmlns:p14="http://schemas.microsoft.com/office/powerpoint/2010/main" val="2916262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083E2C23-A807-C94E-9997-C760775ECAE8}"/>
              </a:ext>
            </a:extLst>
          </p:cNvPr>
          <p:cNvSpPr>
            <a:spLocks noChangeArrowheads="1"/>
          </p:cNvSpPr>
          <p:nvPr/>
        </p:nvSpPr>
        <p:spPr bwMode="auto">
          <a:xfrm>
            <a:off x="609600" y="457200"/>
            <a:ext cx="8153400" cy="1066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tx2"/>
                </a:solidFill>
                <a:latin typeface="Garamond" panose="02020404030301010803" pitchFamily="18" charset="0"/>
              </a:rPr>
              <a:t>It’s not just on the Caller ID……</a:t>
            </a:r>
            <a:br>
              <a:rPr lang="en-US" altLang="en-US" sz="3600" b="1">
                <a:solidFill>
                  <a:schemeClr val="tx2"/>
                </a:solidFill>
                <a:latin typeface="Garamond" panose="02020404030301010803" pitchFamily="18" charset="0"/>
              </a:rPr>
            </a:br>
            <a:r>
              <a:rPr lang="en-US" altLang="en-US" sz="3600" b="1">
                <a:solidFill>
                  <a:schemeClr val="tx2"/>
                </a:solidFill>
                <a:latin typeface="Garamond" panose="02020404030301010803" pitchFamily="18" charset="0"/>
              </a:rPr>
              <a:t>It’s in the Call Billing Records</a:t>
            </a:r>
          </a:p>
        </p:txBody>
      </p:sp>
      <p:sp>
        <p:nvSpPr>
          <p:cNvPr id="1029" name="Rectangle 5">
            <a:extLst>
              <a:ext uri="{FF2B5EF4-FFF2-40B4-BE49-F238E27FC236}">
                <a16:creationId xmlns:a16="http://schemas.microsoft.com/office/drawing/2014/main" id="{C7CA2A84-3A2A-154C-9DB1-8485A2C4348A}"/>
              </a:ext>
            </a:extLst>
          </p:cNvPr>
          <p:cNvSpPr>
            <a:spLocks noChangeArrowheads="1"/>
          </p:cNvSpPr>
          <p:nvPr/>
        </p:nvSpPr>
        <p:spPr bwMode="auto">
          <a:xfrm>
            <a:off x="152400" y="31242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latin typeface="Arial Unicode MS" panose="020B0604020202020204" pitchFamily="34" charset="-128"/>
              </a:rPr>
              <a:t> Hexadecimal Identifier (-1) = aa Structure Code (-2) = 41202c Call Code (</a:t>
            </a:r>
            <a:r>
              <a:rPr lang="en-US" altLang="en-US" sz="1000">
                <a:latin typeface="Arial Unicode MS" panose="020B0604020202020204" pitchFamily="34" charset="-128"/>
                <a:hlinkClick r:id="rId4"/>
              </a:rPr>
              <a:t>1</a:t>
            </a:r>
            <a:r>
              <a:rPr lang="en-US" altLang="en-US" sz="1000">
                <a:latin typeface="Arial Unicode MS" panose="020B0604020202020204" pitchFamily="34" charset="-128"/>
              </a:rPr>
              <a:t>) = 006c Sensor Type (</a:t>
            </a:r>
            <a:r>
              <a:rPr lang="en-US" altLang="en-US" sz="1000">
                <a:latin typeface="Arial Unicode MS" panose="020B0604020202020204" pitchFamily="34" charset="-128"/>
                <a:hlinkClick r:id="rId5"/>
              </a:rPr>
              <a:t>2</a:t>
            </a:r>
            <a:r>
              <a:rPr lang="en-US" altLang="en-US" sz="1000">
                <a:latin typeface="Arial Unicode MS" panose="020B0604020202020204" pitchFamily="34" charset="-128"/>
              </a:rPr>
              <a:t>) = 008c </a:t>
            </a:r>
            <a:r>
              <a:rPr lang="en-US" altLang="en-US" sz="1000" b="1">
                <a:latin typeface="Arial Unicode MS" panose="020B0604020202020204" pitchFamily="34" charset="-128"/>
              </a:rPr>
              <a:t>Sensor ID (Identification) (</a:t>
            </a:r>
            <a:r>
              <a:rPr lang="en-US" altLang="en-US" sz="1000" b="1">
                <a:latin typeface="Arial Unicode MS" panose="020B0604020202020204" pitchFamily="34" charset="-128"/>
                <a:hlinkClick r:id="rId6"/>
              </a:rPr>
              <a:t>3</a:t>
            </a:r>
            <a:r>
              <a:rPr lang="en-US" altLang="en-US" sz="1000" b="1">
                <a:latin typeface="Arial Unicode MS" panose="020B0604020202020204" pitchFamily="34" charset="-128"/>
              </a:rPr>
              <a:t>) = 0212721c</a:t>
            </a:r>
            <a:r>
              <a:rPr lang="en-US" altLang="en-US" sz="1000">
                <a:latin typeface="Arial Unicode MS" panose="020B0604020202020204" pitchFamily="34" charset="-128"/>
              </a:rPr>
              <a:t> Recording Office Type (</a:t>
            </a:r>
            <a:r>
              <a:rPr lang="en-US" altLang="en-US" sz="1000">
                <a:latin typeface="Arial Unicode MS" panose="020B0604020202020204" pitchFamily="34" charset="-128"/>
                <a:hlinkClick r:id="rId7"/>
              </a:rPr>
              <a:t>4</a:t>
            </a:r>
            <a:r>
              <a:rPr lang="en-US" altLang="en-US" sz="1000">
                <a:latin typeface="Arial Unicode MS" panose="020B0604020202020204" pitchFamily="34" charset="-128"/>
              </a:rPr>
              <a:t>) = 032c Recording Office ID (</a:t>
            </a:r>
            <a:r>
              <a:rPr lang="en-US" altLang="en-US" sz="1000">
                <a:latin typeface="Arial Unicode MS" panose="020B0604020202020204" pitchFamily="34" charset="-128"/>
                <a:hlinkClick r:id="rId8"/>
              </a:rPr>
              <a:t>5</a:t>
            </a:r>
            <a:r>
              <a:rPr lang="en-US" altLang="en-US" sz="1000">
                <a:latin typeface="Arial Unicode MS" panose="020B0604020202020204" pitchFamily="34" charset="-128"/>
              </a:rPr>
              <a:t>) = 0480501c Date (</a:t>
            </a:r>
            <a:r>
              <a:rPr lang="en-US" altLang="en-US" sz="1000">
                <a:latin typeface="Arial Unicode MS" panose="020B0604020202020204" pitchFamily="34" charset="-128"/>
                <a:hlinkClick r:id="rId9"/>
              </a:rPr>
              <a:t>6</a:t>
            </a:r>
            <a:r>
              <a:rPr lang="en-US" altLang="en-US" sz="1000">
                <a:latin typeface="Arial Unicode MS" panose="020B0604020202020204" pitchFamily="34" charset="-128"/>
              </a:rPr>
              <a:t>) = 30519c Timing Indicator (</a:t>
            </a:r>
            <a:r>
              <a:rPr lang="en-US" altLang="en-US" sz="1000">
                <a:latin typeface="Arial Unicode MS" panose="020B0604020202020204" pitchFamily="34" charset="-128"/>
                <a:hlinkClick r:id="rId10"/>
              </a:rPr>
              <a:t>7</a:t>
            </a:r>
            <a:r>
              <a:rPr lang="en-US" altLang="en-US" sz="1000">
                <a:latin typeface="Arial Unicode MS" panose="020B0604020202020204" pitchFamily="34" charset="-128"/>
              </a:rPr>
              <a:t>) = 00000c Study Indicator (</a:t>
            </a:r>
            <a:r>
              <a:rPr lang="en-US" altLang="en-US" sz="1000">
                <a:latin typeface="Arial Unicode MS" panose="020B0604020202020204" pitchFamily="34" charset="-128"/>
                <a:hlinkClick r:id="rId11"/>
              </a:rPr>
              <a:t>8</a:t>
            </a:r>
            <a:r>
              <a:rPr lang="en-US" altLang="en-US" sz="1000">
                <a:latin typeface="Arial Unicode MS" panose="020B0604020202020204" pitchFamily="34" charset="-128"/>
              </a:rPr>
              <a:t>) = 0000000c Answer Indicator (</a:t>
            </a:r>
            <a:r>
              <a:rPr lang="en-US" altLang="en-US" sz="1000">
                <a:latin typeface="Arial Unicode MS" panose="020B0604020202020204" pitchFamily="34" charset="-128"/>
                <a:hlinkClick r:id="rId12"/>
              </a:rPr>
              <a:t>9</a:t>
            </a:r>
            <a:r>
              <a:rPr lang="en-US" altLang="en-US" sz="1000">
                <a:latin typeface="Arial Unicode MS" panose="020B0604020202020204" pitchFamily="34" charset="-128"/>
              </a:rPr>
              <a:t>) = 0c Service Observed, Traffic Sampled (</a:t>
            </a:r>
            <a:r>
              <a:rPr lang="en-US" altLang="en-US" sz="1000">
                <a:latin typeface="Arial Unicode MS" panose="020B0604020202020204" pitchFamily="34" charset="-128"/>
                <a:hlinkClick r:id="rId13"/>
              </a:rPr>
              <a:t>10</a:t>
            </a:r>
            <a:r>
              <a:rPr lang="en-US" altLang="en-US" sz="1000">
                <a:latin typeface="Arial Unicode MS" panose="020B0604020202020204" pitchFamily="34" charset="-128"/>
              </a:rPr>
              <a:t>) = 2c Operator Action (</a:t>
            </a:r>
            <a:r>
              <a:rPr lang="en-US" altLang="en-US" sz="1000">
                <a:latin typeface="Arial Unicode MS" panose="020B0604020202020204" pitchFamily="34" charset="-128"/>
                <a:hlinkClick r:id="rId14"/>
              </a:rPr>
              <a:t>11</a:t>
            </a:r>
            <a:r>
              <a:rPr lang="en-US" altLang="en-US" sz="1000">
                <a:latin typeface="Arial Unicode MS" panose="020B0604020202020204" pitchFamily="34" charset="-128"/>
              </a:rPr>
              <a:t>) = 2c Service Feature (</a:t>
            </a:r>
            <a:r>
              <a:rPr lang="en-US" altLang="en-US" sz="1000">
                <a:latin typeface="Arial Unicode MS" panose="020B0604020202020204" pitchFamily="34" charset="-128"/>
                <a:hlinkClick r:id="rId15"/>
              </a:rPr>
              <a:t>12</a:t>
            </a:r>
            <a:r>
              <a:rPr lang="en-US" altLang="en-US" sz="1000">
                <a:latin typeface="Arial Unicode MS" panose="020B0604020202020204" pitchFamily="34" charset="-128"/>
              </a:rPr>
              <a:t>) = 000c </a:t>
            </a:r>
            <a:r>
              <a:rPr lang="en-US" altLang="en-US" sz="1000" b="1">
                <a:latin typeface="Arial Unicode MS" panose="020B0604020202020204" pitchFamily="34" charset="-128"/>
              </a:rPr>
              <a:t>Originating NPA (</a:t>
            </a:r>
            <a:r>
              <a:rPr lang="en-US" altLang="en-US" sz="1000" b="1">
                <a:latin typeface="Arial Unicode MS" panose="020B0604020202020204" pitchFamily="34" charset="-128"/>
                <a:hlinkClick r:id="rId16"/>
              </a:rPr>
              <a:t>13</a:t>
            </a:r>
            <a:r>
              <a:rPr lang="en-US" altLang="en-US" sz="1000" b="1">
                <a:latin typeface="Arial Unicode MS" panose="020B0604020202020204" pitchFamily="34" charset="-128"/>
              </a:rPr>
              <a:t>) = 202c</a:t>
            </a:r>
            <a:r>
              <a:rPr lang="en-US" altLang="en-US" sz="1000">
                <a:latin typeface="Arial Unicode MS" panose="020B0604020202020204" pitchFamily="34" charset="-128"/>
              </a:rPr>
              <a:t> </a:t>
            </a:r>
            <a:r>
              <a:rPr lang="en-US" altLang="en-US" sz="1000" b="1">
                <a:latin typeface="Arial Unicode MS" panose="020B0604020202020204" pitchFamily="34" charset="-128"/>
              </a:rPr>
              <a:t>Originating Number (</a:t>
            </a:r>
            <a:r>
              <a:rPr lang="en-US" altLang="en-US" sz="1000" b="1">
                <a:latin typeface="Arial Unicode MS" panose="020B0604020202020204" pitchFamily="34" charset="-128"/>
                <a:hlinkClick r:id="rId17"/>
              </a:rPr>
              <a:t>14</a:t>
            </a:r>
            <a:r>
              <a:rPr lang="en-US" altLang="en-US" sz="1000" b="1">
                <a:latin typeface="Arial Unicode MS" panose="020B0604020202020204" pitchFamily="34" charset="-128"/>
              </a:rPr>
              <a:t>) = 4561414c</a:t>
            </a:r>
            <a:r>
              <a:rPr lang="en-US" altLang="en-US" sz="1000">
                <a:latin typeface="Arial Unicode MS" panose="020B0604020202020204" pitchFamily="34" charset="-128"/>
              </a:rPr>
              <a:t> Overseas Indicator (</a:t>
            </a:r>
            <a:r>
              <a:rPr lang="en-US" altLang="en-US" sz="1000">
                <a:latin typeface="Arial Unicode MS" panose="020B0604020202020204" pitchFamily="34" charset="-128"/>
                <a:hlinkClick r:id="rId18"/>
              </a:rPr>
              <a:t>15</a:t>
            </a:r>
            <a:r>
              <a:rPr lang="en-US" altLang="en-US" sz="1000">
                <a:latin typeface="Arial Unicode MS" panose="020B0604020202020204" pitchFamily="34" charset="-128"/>
              </a:rPr>
              <a:t>) = 0c </a:t>
            </a:r>
            <a:r>
              <a:rPr lang="en-US" altLang="en-US" sz="1000" b="1">
                <a:latin typeface="Arial Unicode MS" panose="020B0604020202020204" pitchFamily="34" charset="-128"/>
              </a:rPr>
              <a:t>Terminating NPA (</a:t>
            </a:r>
            <a:r>
              <a:rPr lang="en-US" altLang="en-US" sz="1000" b="1">
                <a:latin typeface="Arial Unicode MS" panose="020B0604020202020204" pitchFamily="34" charset="-128"/>
                <a:hlinkClick r:id="rId19"/>
              </a:rPr>
              <a:t>16</a:t>
            </a:r>
            <a:r>
              <a:rPr lang="en-US" altLang="en-US" sz="1000" b="1">
                <a:latin typeface="Arial Unicode MS" panose="020B0604020202020204" pitchFamily="34" charset="-128"/>
              </a:rPr>
              <a:t>) = 00800c</a:t>
            </a:r>
            <a:r>
              <a:rPr lang="en-US" altLang="en-US" sz="1000">
                <a:latin typeface="Arial Unicode MS" panose="020B0604020202020204" pitchFamily="34" charset="-128"/>
              </a:rPr>
              <a:t> </a:t>
            </a:r>
            <a:r>
              <a:rPr lang="en-US" altLang="en-US" sz="1000" b="1">
                <a:latin typeface="Arial Unicode MS" panose="020B0604020202020204" pitchFamily="34" charset="-128"/>
              </a:rPr>
              <a:t>Terminating Number (</a:t>
            </a:r>
            <a:r>
              <a:rPr lang="en-US" altLang="en-US" sz="1000" b="1">
                <a:latin typeface="Arial Unicode MS" panose="020B0604020202020204" pitchFamily="34" charset="-128"/>
                <a:hlinkClick r:id="rId20"/>
              </a:rPr>
              <a:t>17</a:t>
            </a:r>
            <a:r>
              <a:rPr lang="en-US" altLang="en-US" sz="1000" b="1">
                <a:latin typeface="Arial Unicode MS" panose="020B0604020202020204" pitchFamily="34" charset="-128"/>
              </a:rPr>
              <a:t>) = 4444444c</a:t>
            </a:r>
            <a:r>
              <a:rPr lang="en-US" altLang="en-US" sz="1000">
                <a:latin typeface="Arial Unicode MS" panose="020B0604020202020204" pitchFamily="34" charset="-128"/>
              </a:rPr>
              <a:t> </a:t>
            </a:r>
            <a:endParaRPr lang="en-US" altLang="en-US" sz="2400">
              <a:latin typeface="Times New Roman" panose="02020603050405020304" pitchFamily="18" charset="0"/>
            </a:endParaRPr>
          </a:p>
        </p:txBody>
      </p:sp>
      <p:graphicFrame>
        <p:nvGraphicFramePr>
          <p:cNvPr id="1026" name="Object 6">
            <a:extLst>
              <a:ext uri="{FF2B5EF4-FFF2-40B4-BE49-F238E27FC236}">
                <a16:creationId xmlns:a16="http://schemas.microsoft.com/office/drawing/2014/main" id="{70853FF9-BD41-0B47-A4E2-F610A824A12D}"/>
              </a:ext>
            </a:extLst>
          </p:cNvPr>
          <p:cNvGraphicFramePr>
            <a:graphicFrameLocks noChangeAspect="1"/>
          </p:cNvGraphicFramePr>
          <p:nvPr/>
        </p:nvGraphicFramePr>
        <p:xfrm>
          <a:off x="228600" y="2438400"/>
          <a:ext cx="8686800" cy="720725"/>
        </p:xfrm>
        <a:graphic>
          <a:graphicData uri="http://schemas.openxmlformats.org/presentationml/2006/ole">
            <mc:AlternateContent xmlns:mc="http://schemas.openxmlformats.org/markup-compatibility/2006">
              <mc:Choice xmlns:v="urn:schemas-microsoft-com:vml" Requires="v">
                <p:oleObj spid="_x0000_s1065" name="Worksheet" r:id="rId21" imgW="4914900" imgH="406400" progId="Excel.Sheet.8">
                  <p:embed/>
                </p:oleObj>
              </mc:Choice>
              <mc:Fallback>
                <p:oleObj name="Worksheet" r:id="rId21" imgW="4914900" imgH="406400" progId="Excel.Sheet.8">
                  <p:embed/>
                  <p:pic>
                    <p:nvPicPr>
                      <p:cNvPr id="1026" name="Object 6">
                        <a:extLst>
                          <a:ext uri="{FF2B5EF4-FFF2-40B4-BE49-F238E27FC236}">
                            <a16:creationId xmlns:a16="http://schemas.microsoft.com/office/drawing/2014/main" id="{70853FF9-BD41-0B47-A4E2-F610A824A12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600" y="2438400"/>
                        <a:ext cx="86868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Rectangle 7">
            <a:extLst>
              <a:ext uri="{FF2B5EF4-FFF2-40B4-BE49-F238E27FC236}">
                <a16:creationId xmlns:a16="http://schemas.microsoft.com/office/drawing/2014/main" id="{3957CC8E-9AE5-FF4F-AE60-59DF42BEDBD6}"/>
              </a:ext>
            </a:extLst>
          </p:cNvPr>
          <p:cNvSpPr>
            <a:spLocks noChangeArrowheads="1"/>
          </p:cNvSpPr>
          <p:nvPr/>
        </p:nvSpPr>
        <p:spPr bwMode="auto">
          <a:xfrm>
            <a:off x="228600" y="51054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latin typeface="Arial Unicode MS" panose="020B0604020202020204" pitchFamily="34" charset="-128"/>
              </a:rPr>
              <a:t>Hexadecimal Identifier (-1) = aa Structure Code (-2) = 41211c Call Code (</a:t>
            </a:r>
            <a:r>
              <a:rPr lang="en-US" altLang="en-US" sz="1000">
                <a:latin typeface="Arial Unicode MS" panose="020B0604020202020204" pitchFamily="34" charset="-128"/>
                <a:hlinkClick r:id="rId4"/>
              </a:rPr>
              <a:t>1</a:t>
            </a:r>
            <a:r>
              <a:rPr lang="en-US" altLang="en-US" sz="1000">
                <a:latin typeface="Arial Unicode MS" panose="020B0604020202020204" pitchFamily="34" charset="-128"/>
              </a:rPr>
              <a:t>) = 015c Sensor Type (</a:t>
            </a:r>
            <a:r>
              <a:rPr lang="en-US" altLang="en-US" sz="1000">
                <a:latin typeface="Arial Unicode MS" panose="020B0604020202020204" pitchFamily="34" charset="-128"/>
                <a:hlinkClick r:id="rId5"/>
              </a:rPr>
              <a:t>2</a:t>
            </a:r>
            <a:r>
              <a:rPr lang="en-US" altLang="en-US" sz="1000">
                <a:latin typeface="Arial Unicode MS" panose="020B0604020202020204" pitchFamily="34" charset="-128"/>
              </a:rPr>
              <a:t>) = 008c </a:t>
            </a:r>
            <a:r>
              <a:rPr lang="en-US" altLang="en-US" sz="1000" b="1">
                <a:latin typeface="Arial Unicode MS" panose="020B0604020202020204" pitchFamily="34" charset="-128"/>
              </a:rPr>
              <a:t>Sensor ID (Identification) (</a:t>
            </a:r>
            <a:r>
              <a:rPr lang="en-US" altLang="en-US" sz="1000" b="1">
                <a:latin typeface="Arial Unicode MS" panose="020B0604020202020204" pitchFamily="34" charset="-128"/>
                <a:hlinkClick r:id="rId6"/>
              </a:rPr>
              <a:t>3</a:t>
            </a:r>
            <a:r>
              <a:rPr lang="en-US" altLang="en-US" sz="1000" b="1">
                <a:latin typeface="Arial Unicode MS" panose="020B0604020202020204" pitchFamily="34" charset="-128"/>
              </a:rPr>
              <a:t>) = 0212721c</a:t>
            </a:r>
            <a:r>
              <a:rPr lang="en-US" altLang="en-US" sz="1000">
                <a:latin typeface="Arial Unicode MS" panose="020B0604020202020204" pitchFamily="34" charset="-128"/>
              </a:rPr>
              <a:t> Recording Office Type (</a:t>
            </a:r>
            <a:r>
              <a:rPr lang="en-US" altLang="en-US" sz="1000">
                <a:latin typeface="Arial Unicode MS" panose="020B0604020202020204" pitchFamily="34" charset="-128"/>
                <a:hlinkClick r:id="rId7"/>
              </a:rPr>
              <a:t>4</a:t>
            </a:r>
            <a:r>
              <a:rPr lang="en-US" altLang="en-US" sz="1000">
                <a:latin typeface="Arial Unicode MS" panose="020B0604020202020204" pitchFamily="34" charset="-128"/>
              </a:rPr>
              <a:t>) = 032c Recording Office ID (</a:t>
            </a:r>
            <a:r>
              <a:rPr lang="en-US" altLang="en-US" sz="1000">
                <a:latin typeface="Arial Unicode MS" panose="020B0604020202020204" pitchFamily="34" charset="-128"/>
                <a:hlinkClick r:id="rId8"/>
              </a:rPr>
              <a:t>5</a:t>
            </a:r>
            <a:r>
              <a:rPr lang="en-US" altLang="en-US" sz="1000">
                <a:latin typeface="Arial Unicode MS" panose="020B0604020202020204" pitchFamily="34" charset="-128"/>
              </a:rPr>
              <a:t>) = 0480501c Date (</a:t>
            </a:r>
            <a:r>
              <a:rPr lang="en-US" altLang="en-US" sz="1000">
                <a:latin typeface="Arial Unicode MS" panose="020B0604020202020204" pitchFamily="34" charset="-128"/>
                <a:hlinkClick r:id="rId9"/>
              </a:rPr>
              <a:t>6</a:t>
            </a:r>
            <a:r>
              <a:rPr lang="en-US" altLang="en-US" sz="1000">
                <a:latin typeface="Arial Unicode MS" panose="020B0604020202020204" pitchFamily="34" charset="-128"/>
              </a:rPr>
              <a:t>) = 30519c Timing Indicator (</a:t>
            </a:r>
            <a:r>
              <a:rPr lang="en-US" altLang="en-US" sz="1000">
                <a:latin typeface="Arial Unicode MS" panose="020B0604020202020204" pitchFamily="34" charset="-128"/>
                <a:hlinkClick r:id="rId10"/>
              </a:rPr>
              <a:t>7</a:t>
            </a:r>
            <a:r>
              <a:rPr lang="en-US" altLang="en-US" sz="1000">
                <a:latin typeface="Arial Unicode MS" panose="020B0604020202020204" pitchFamily="34" charset="-128"/>
              </a:rPr>
              <a:t>) = 00000c Study Indicator (</a:t>
            </a:r>
            <a:r>
              <a:rPr lang="en-US" altLang="en-US" sz="1000">
                <a:latin typeface="Arial Unicode MS" panose="020B0604020202020204" pitchFamily="34" charset="-128"/>
                <a:hlinkClick r:id="rId11"/>
              </a:rPr>
              <a:t>8</a:t>
            </a:r>
            <a:r>
              <a:rPr lang="en-US" altLang="en-US" sz="1000">
                <a:latin typeface="Arial Unicode MS" panose="020B0604020202020204" pitchFamily="34" charset="-128"/>
              </a:rPr>
              <a:t>) = 0000000c Answer Indicator (</a:t>
            </a:r>
            <a:r>
              <a:rPr lang="en-US" altLang="en-US" sz="1000">
                <a:latin typeface="Arial Unicode MS" panose="020B0604020202020204" pitchFamily="34" charset="-128"/>
                <a:hlinkClick r:id="rId12"/>
              </a:rPr>
              <a:t>9</a:t>
            </a:r>
            <a:r>
              <a:rPr lang="en-US" altLang="en-US" sz="1000">
                <a:latin typeface="Arial Unicode MS" panose="020B0604020202020204" pitchFamily="34" charset="-128"/>
              </a:rPr>
              <a:t>) = 0c Service Observed, Traffic Sampled (</a:t>
            </a:r>
            <a:r>
              <a:rPr lang="en-US" altLang="en-US" sz="1000">
                <a:latin typeface="Arial Unicode MS" panose="020B0604020202020204" pitchFamily="34" charset="-128"/>
                <a:hlinkClick r:id="rId13"/>
              </a:rPr>
              <a:t>10</a:t>
            </a:r>
            <a:r>
              <a:rPr lang="en-US" altLang="en-US" sz="1000">
                <a:latin typeface="Arial Unicode MS" panose="020B0604020202020204" pitchFamily="34" charset="-128"/>
              </a:rPr>
              <a:t>) = 2c Operator Action (</a:t>
            </a:r>
            <a:r>
              <a:rPr lang="en-US" altLang="en-US" sz="1000">
                <a:latin typeface="Arial Unicode MS" panose="020B0604020202020204" pitchFamily="34" charset="-128"/>
                <a:hlinkClick r:id="rId14"/>
              </a:rPr>
              <a:t>11</a:t>
            </a:r>
            <a:r>
              <a:rPr lang="en-US" altLang="en-US" sz="1000">
                <a:latin typeface="Arial Unicode MS" panose="020B0604020202020204" pitchFamily="34" charset="-128"/>
              </a:rPr>
              <a:t>) = 3c Service Feature (</a:t>
            </a:r>
            <a:r>
              <a:rPr lang="en-US" altLang="en-US" sz="1000">
                <a:latin typeface="Arial Unicode MS" panose="020B0604020202020204" pitchFamily="34" charset="-128"/>
                <a:hlinkClick r:id="rId15"/>
              </a:rPr>
              <a:t>12</a:t>
            </a:r>
            <a:r>
              <a:rPr lang="en-US" altLang="en-US" sz="1000">
                <a:latin typeface="Arial Unicode MS" panose="020B0604020202020204" pitchFamily="34" charset="-128"/>
              </a:rPr>
              <a:t>) = 000c </a:t>
            </a:r>
            <a:r>
              <a:rPr lang="en-US" altLang="en-US" sz="1000" b="1">
                <a:latin typeface="Arial Unicode MS" panose="020B0604020202020204" pitchFamily="34" charset="-128"/>
              </a:rPr>
              <a:t>Originating NPA (</a:t>
            </a:r>
            <a:r>
              <a:rPr lang="en-US" altLang="en-US" sz="1000" b="1">
                <a:latin typeface="Arial Unicode MS" panose="020B0604020202020204" pitchFamily="34" charset="-128"/>
                <a:hlinkClick r:id="rId16"/>
              </a:rPr>
              <a:t>13</a:t>
            </a:r>
            <a:r>
              <a:rPr lang="en-US" altLang="en-US" sz="1000" b="1">
                <a:latin typeface="Arial Unicode MS" panose="020B0604020202020204" pitchFamily="34" charset="-128"/>
              </a:rPr>
              <a:t>) = 202c</a:t>
            </a:r>
            <a:r>
              <a:rPr lang="en-US" altLang="en-US" sz="1000">
                <a:latin typeface="Arial Unicode MS" panose="020B0604020202020204" pitchFamily="34" charset="-128"/>
              </a:rPr>
              <a:t> </a:t>
            </a:r>
            <a:r>
              <a:rPr lang="en-US" altLang="en-US" sz="1000" b="1">
                <a:latin typeface="Arial Unicode MS" panose="020B0604020202020204" pitchFamily="34" charset="-128"/>
              </a:rPr>
              <a:t>Originating Number (</a:t>
            </a:r>
            <a:r>
              <a:rPr lang="en-US" altLang="en-US" sz="1000" b="1">
                <a:latin typeface="Arial Unicode MS" panose="020B0604020202020204" pitchFamily="34" charset="-128"/>
                <a:hlinkClick r:id="rId17"/>
              </a:rPr>
              <a:t>14</a:t>
            </a:r>
            <a:r>
              <a:rPr lang="en-US" altLang="en-US" sz="1000" b="1">
                <a:latin typeface="Arial Unicode MS" panose="020B0604020202020204" pitchFamily="34" charset="-128"/>
              </a:rPr>
              <a:t>) = 4561414c</a:t>
            </a:r>
            <a:r>
              <a:rPr lang="en-US" altLang="en-US" sz="1000">
                <a:latin typeface="Arial Unicode MS" panose="020B0604020202020204" pitchFamily="34" charset="-128"/>
              </a:rPr>
              <a:t> Overseas Indicator (</a:t>
            </a:r>
            <a:r>
              <a:rPr lang="en-US" altLang="en-US" sz="1000">
                <a:latin typeface="Arial Unicode MS" panose="020B0604020202020204" pitchFamily="34" charset="-128"/>
                <a:hlinkClick r:id="rId18"/>
              </a:rPr>
              <a:t>15</a:t>
            </a:r>
            <a:r>
              <a:rPr lang="en-US" altLang="en-US" sz="1000">
                <a:latin typeface="Arial Unicode MS" panose="020B0604020202020204" pitchFamily="34" charset="-128"/>
              </a:rPr>
              <a:t>) = 0c </a:t>
            </a:r>
            <a:r>
              <a:rPr lang="en-US" altLang="en-US" sz="1000" b="1">
                <a:latin typeface="Arial Unicode MS" panose="020B0604020202020204" pitchFamily="34" charset="-128"/>
              </a:rPr>
              <a:t>Terminating NPA (</a:t>
            </a:r>
            <a:r>
              <a:rPr lang="en-US" altLang="en-US" sz="1000" b="1">
                <a:latin typeface="Arial Unicode MS" panose="020B0604020202020204" pitchFamily="34" charset="-128"/>
                <a:hlinkClick r:id="rId19"/>
              </a:rPr>
              <a:t>16</a:t>
            </a:r>
            <a:r>
              <a:rPr lang="en-US" altLang="en-US" sz="1000" b="1">
                <a:latin typeface="Arial Unicode MS" panose="020B0604020202020204" pitchFamily="34" charset="-128"/>
              </a:rPr>
              <a:t>) = 00908c</a:t>
            </a:r>
            <a:r>
              <a:rPr lang="en-US" altLang="en-US" sz="1000">
                <a:latin typeface="Arial Unicode MS" panose="020B0604020202020204" pitchFamily="34" charset="-128"/>
              </a:rPr>
              <a:t> </a:t>
            </a:r>
            <a:r>
              <a:rPr lang="en-US" altLang="en-US" sz="1000" b="1">
                <a:latin typeface="Arial Unicode MS" panose="020B0604020202020204" pitchFamily="34" charset="-128"/>
              </a:rPr>
              <a:t>Terminating Number (</a:t>
            </a:r>
            <a:r>
              <a:rPr lang="en-US" altLang="en-US" sz="1000" b="1">
                <a:latin typeface="Arial Unicode MS" panose="020B0604020202020204" pitchFamily="34" charset="-128"/>
                <a:hlinkClick r:id="rId20"/>
              </a:rPr>
              <a:t>17</a:t>
            </a:r>
            <a:r>
              <a:rPr lang="en-US" altLang="en-US" sz="1000" b="1">
                <a:latin typeface="Arial Unicode MS" panose="020B0604020202020204" pitchFamily="34" charset="-128"/>
              </a:rPr>
              <a:t>) = 6856777c</a:t>
            </a:r>
            <a:r>
              <a:rPr lang="en-US" altLang="en-US" sz="1000">
                <a:latin typeface="Arial Unicode MS" panose="020B0604020202020204" pitchFamily="34" charset="-128"/>
              </a:rPr>
              <a:t>  </a:t>
            </a:r>
            <a:endParaRPr lang="en-US" altLang="en-US" sz="2400">
              <a:latin typeface="Times New Roman" panose="02020603050405020304" pitchFamily="18" charset="0"/>
            </a:endParaRPr>
          </a:p>
        </p:txBody>
      </p:sp>
      <p:graphicFrame>
        <p:nvGraphicFramePr>
          <p:cNvPr id="1027" name="Object 8">
            <a:extLst>
              <a:ext uri="{FF2B5EF4-FFF2-40B4-BE49-F238E27FC236}">
                <a16:creationId xmlns:a16="http://schemas.microsoft.com/office/drawing/2014/main" id="{1BBADD0A-EE5E-924A-96BE-08852D68C41C}"/>
              </a:ext>
            </a:extLst>
          </p:cNvPr>
          <p:cNvGraphicFramePr>
            <a:graphicFrameLocks noChangeAspect="1"/>
          </p:cNvGraphicFramePr>
          <p:nvPr/>
        </p:nvGraphicFramePr>
        <p:xfrm>
          <a:off x="228600" y="4391025"/>
          <a:ext cx="8686800" cy="714375"/>
        </p:xfrm>
        <a:graphic>
          <a:graphicData uri="http://schemas.openxmlformats.org/presentationml/2006/ole">
            <mc:AlternateContent xmlns:mc="http://schemas.openxmlformats.org/markup-compatibility/2006">
              <mc:Choice xmlns:v="urn:schemas-microsoft-com:vml" Requires="v">
                <p:oleObj spid="_x0000_s1066" name="Worksheet" r:id="rId23" imgW="4914900" imgH="406400" progId="Excel.Sheet.8">
                  <p:embed/>
                </p:oleObj>
              </mc:Choice>
              <mc:Fallback>
                <p:oleObj name="Worksheet" r:id="rId23" imgW="4914900" imgH="406400" progId="Excel.Sheet.8">
                  <p:embed/>
                  <p:pic>
                    <p:nvPicPr>
                      <p:cNvPr id="1027" name="Object 8">
                        <a:extLst>
                          <a:ext uri="{FF2B5EF4-FFF2-40B4-BE49-F238E27FC236}">
                            <a16:creationId xmlns:a16="http://schemas.microsoft.com/office/drawing/2014/main" id="{1BBADD0A-EE5E-924A-96BE-08852D68C4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8600" y="4391025"/>
                        <a:ext cx="8686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F6C37D16-BAB8-1B40-92F0-FB2B17C4824E}"/>
              </a:ext>
            </a:extLst>
          </p:cNvPr>
          <p:cNvSpPr>
            <a:spLocks noGrp="1"/>
          </p:cNvSpPr>
          <p:nvPr>
            <p:ph type="sldNum" sz="quarter" idx="12"/>
          </p:nvPr>
        </p:nvSpPr>
        <p:spPr/>
        <p:txBody>
          <a:bodyPr/>
          <a:lstStyle/>
          <a:p>
            <a:fld id="{B4942EF6-0C49-7A4E-BAFF-B79BBF6568C5}" type="slidenum">
              <a:rPr lang="en-US" altLang="en-US" smtClean="0"/>
              <a:pPr/>
              <a:t>44</a:t>
            </a:fld>
            <a:endParaRPr lang="en-US" altLang="en-US"/>
          </a:p>
        </p:txBody>
      </p:sp>
    </p:spTree>
    <p:extLst>
      <p:ext uri="{BB962C8B-B14F-4D97-AF65-F5344CB8AC3E}">
        <p14:creationId xmlns:p14="http://schemas.microsoft.com/office/powerpoint/2010/main" val="4157192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A0C8-E3EE-1A4D-99EF-CF300DFB2842}"/>
              </a:ext>
            </a:extLst>
          </p:cNvPr>
          <p:cNvSpPr>
            <a:spLocks noGrp="1"/>
          </p:cNvSpPr>
          <p:nvPr>
            <p:ph type="title"/>
          </p:nvPr>
        </p:nvSpPr>
        <p:spPr/>
        <p:txBody>
          <a:bodyPr/>
          <a:lstStyle/>
          <a:p>
            <a:r>
              <a:rPr lang="en-US" dirty="0"/>
              <a:t>Traceback</a:t>
            </a:r>
          </a:p>
        </p:txBody>
      </p:sp>
      <p:sp>
        <p:nvSpPr>
          <p:cNvPr id="3" name="Content Placeholder 2">
            <a:extLst>
              <a:ext uri="{FF2B5EF4-FFF2-40B4-BE49-F238E27FC236}">
                <a16:creationId xmlns:a16="http://schemas.microsoft.com/office/drawing/2014/main" id="{6AB378D8-54B1-A647-8139-572FA21DDE16}"/>
              </a:ext>
            </a:extLst>
          </p:cNvPr>
          <p:cNvSpPr>
            <a:spLocks noGrp="1"/>
          </p:cNvSpPr>
          <p:nvPr>
            <p:ph idx="1"/>
          </p:nvPr>
        </p:nvSpPr>
        <p:spPr/>
        <p:txBody>
          <a:bodyPr/>
          <a:lstStyle/>
          <a:p>
            <a:r>
              <a:rPr lang="en-US" dirty="0"/>
              <a:t>With spoofing, has to do with</a:t>
            </a:r>
          </a:p>
          <a:p>
            <a:r>
              <a:rPr lang="en-US" dirty="0"/>
              <a:t>US Telecom traceback group (Kevin </a:t>
            </a:r>
            <a:r>
              <a:rPr lang="en-US" dirty="0" err="1"/>
              <a:t>Rupy</a:t>
            </a:r>
            <a:r>
              <a:rPr lang="en-US" dirty="0"/>
              <a:t> – ITB Group)</a:t>
            </a:r>
          </a:p>
          <a:p>
            <a:pPr lvl="1"/>
            <a:r>
              <a:rPr lang="en-US" dirty="0"/>
              <a:t>22 carriers</a:t>
            </a:r>
          </a:p>
          <a:p>
            <a:pPr lvl="1"/>
            <a:r>
              <a:rPr lang="en-US" dirty="0"/>
              <a:t>ATIS’ Service Provider Contact Directory (SPCD)</a:t>
            </a:r>
          </a:p>
          <a:p>
            <a:endParaRPr lang="en-US" dirty="0"/>
          </a:p>
        </p:txBody>
      </p:sp>
      <p:pic>
        <p:nvPicPr>
          <p:cNvPr id="4" name="Picture 3">
            <a:extLst>
              <a:ext uri="{FF2B5EF4-FFF2-40B4-BE49-F238E27FC236}">
                <a16:creationId xmlns:a16="http://schemas.microsoft.com/office/drawing/2014/main" id="{FF42484A-3F61-0E40-9E0E-16A6D08D3618}"/>
              </a:ext>
            </a:extLst>
          </p:cNvPr>
          <p:cNvPicPr>
            <a:picLocks noChangeAspect="1"/>
          </p:cNvPicPr>
          <p:nvPr/>
        </p:nvPicPr>
        <p:blipFill>
          <a:blip r:embed="rId3"/>
          <a:stretch>
            <a:fillRect/>
          </a:stretch>
        </p:blipFill>
        <p:spPr>
          <a:xfrm>
            <a:off x="457200" y="3256005"/>
            <a:ext cx="5803900" cy="3378200"/>
          </a:xfrm>
          <a:prstGeom prst="rect">
            <a:avLst/>
          </a:prstGeom>
        </p:spPr>
      </p:pic>
      <p:sp>
        <p:nvSpPr>
          <p:cNvPr id="6" name="TextBox 5">
            <a:extLst>
              <a:ext uri="{FF2B5EF4-FFF2-40B4-BE49-F238E27FC236}">
                <a16:creationId xmlns:a16="http://schemas.microsoft.com/office/drawing/2014/main" id="{79011B06-86CF-6146-AD9F-1E4CDC323E75}"/>
              </a:ext>
            </a:extLst>
          </p:cNvPr>
          <p:cNvSpPr txBox="1"/>
          <p:nvPr/>
        </p:nvSpPr>
        <p:spPr>
          <a:xfrm>
            <a:off x="6705600" y="2971800"/>
            <a:ext cx="2018501" cy="646331"/>
          </a:xfrm>
          <a:prstGeom prst="rect">
            <a:avLst/>
          </a:prstGeom>
          <a:noFill/>
        </p:spPr>
        <p:txBody>
          <a:bodyPr wrap="none" rtlCol="0">
            <a:spAutoFit/>
          </a:bodyPr>
          <a:lstStyle/>
          <a:p>
            <a:r>
              <a:rPr lang="en-US" dirty="0"/>
              <a:t>April 2017</a:t>
            </a:r>
          </a:p>
          <a:p>
            <a:r>
              <a:rPr lang="en-US" dirty="0"/>
              <a:t>Strike force report</a:t>
            </a:r>
          </a:p>
        </p:txBody>
      </p:sp>
      <p:sp>
        <p:nvSpPr>
          <p:cNvPr id="5" name="Slide Number Placeholder 4">
            <a:extLst>
              <a:ext uri="{FF2B5EF4-FFF2-40B4-BE49-F238E27FC236}">
                <a16:creationId xmlns:a16="http://schemas.microsoft.com/office/drawing/2014/main" id="{DA7D9EEA-59BA-BE43-9612-DDCA82FB3B90}"/>
              </a:ext>
            </a:extLst>
          </p:cNvPr>
          <p:cNvSpPr>
            <a:spLocks noGrp="1"/>
          </p:cNvSpPr>
          <p:nvPr>
            <p:ph type="sldNum" sz="quarter" idx="12"/>
          </p:nvPr>
        </p:nvSpPr>
        <p:spPr/>
        <p:txBody>
          <a:bodyPr/>
          <a:lstStyle/>
          <a:p>
            <a:fld id="{CEDE4729-8A57-DF4A-8CA8-E0FAD43DCC6E}" type="slidenum">
              <a:rPr lang="en-US" altLang="en-US" smtClean="0"/>
              <a:pPr/>
              <a:t>45</a:t>
            </a:fld>
            <a:endParaRPr lang="en-US" altLang="en-US"/>
          </a:p>
        </p:txBody>
      </p:sp>
    </p:spTree>
    <p:extLst>
      <p:ext uri="{BB962C8B-B14F-4D97-AF65-F5344CB8AC3E}">
        <p14:creationId xmlns:p14="http://schemas.microsoft.com/office/powerpoint/2010/main" val="1037753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BB51-D153-F840-B3B5-499EFFEDB5D3}"/>
              </a:ext>
            </a:extLst>
          </p:cNvPr>
          <p:cNvSpPr>
            <a:spLocks noGrp="1"/>
          </p:cNvSpPr>
          <p:nvPr>
            <p:ph type="title"/>
          </p:nvPr>
        </p:nvSpPr>
        <p:spPr/>
        <p:txBody>
          <a:bodyPr/>
          <a:lstStyle/>
          <a:p>
            <a:r>
              <a:rPr lang="en-US" dirty="0"/>
              <a:t>Traceback – US Telecom</a:t>
            </a:r>
          </a:p>
        </p:txBody>
      </p:sp>
      <p:pic>
        <p:nvPicPr>
          <p:cNvPr id="3" name="Picture 2">
            <a:extLst>
              <a:ext uri="{FF2B5EF4-FFF2-40B4-BE49-F238E27FC236}">
                <a16:creationId xmlns:a16="http://schemas.microsoft.com/office/drawing/2014/main" id="{08E5CC51-8DCD-1348-9943-D033C1912C30}"/>
              </a:ext>
            </a:extLst>
          </p:cNvPr>
          <p:cNvPicPr>
            <a:picLocks noChangeAspect="1"/>
          </p:cNvPicPr>
          <p:nvPr/>
        </p:nvPicPr>
        <p:blipFill>
          <a:blip r:embed="rId2"/>
          <a:stretch>
            <a:fillRect/>
          </a:stretch>
        </p:blipFill>
        <p:spPr>
          <a:xfrm>
            <a:off x="616293" y="1524000"/>
            <a:ext cx="5753100" cy="1765300"/>
          </a:xfrm>
          <a:prstGeom prst="rect">
            <a:avLst/>
          </a:prstGeom>
        </p:spPr>
      </p:pic>
      <p:pic>
        <p:nvPicPr>
          <p:cNvPr id="4" name="Picture 3">
            <a:extLst>
              <a:ext uri="{FF2B5EF4-FFF2-40B4-BE49-F238E27FC236}">
                <a16:creationId xmlns:a16="http://schemas.microsoft.com/office/drawing/2014/main" id="{4D0CAE64-4AA6-5A43-85C3-012F22C01BB8}"/>
              </a:ext>
            </a:extLst>
          </p:cNvPr>
          <p:cNvPicPr>
            <a:picLocks noChangeAspect="1"/>
          </p:cNvPicPr>
          <p:nvPr/>
        </p:nvPicPr>
        <p:blipFill>
          <a:blip r:embed="rId3"/>
          <a:stretch>
            <a:fillRect/>
          </a:stretch>
        </p:blipFill>
        <p:spPr>
          <a:xfrm>
            <a:off x="3276600" y="3429000"/>
            <a:ext cx="4775200" cy="3162300"/>
          </a:xfrm>
          <a:prstGeom prst="rect">
            <a:avLst/>
          </a:prstGeom>
        </p:spPr>
      </p:pic>
      <p:sp>
        <p:nvSpPr>
          <p:cNvPr id="5" name="Slide Number Placeholder 4">
            <a:extLst>
              <a:ext uri="{FF2B5EF4-FFF2-40B4-BE49-F238E27FC236}">
                <a16:creationId xmlns:a16="http://schemas.microsoft.com/office/drawing/2014/main" id="{1264594B-4C24-9849-9F5A-B4DE000EFA5C}"/>
              </a:ext>
            </a:extLst>
          </p:cNvPr>
          <p:cNvSpPr>
            <a:spLocks noGrp="1"/>
          </p:cNvSpPr>
          <p:nvPr>
            <p:ph type="sldNum" sz="quarter" idx="12"/>
          </p:nvPr>
        </p:nvSpPr>
        <p:spPr/>
        <p:txBody>
          <a:bodyPr/>
          <a:lstStyle/>
          <a:p>
            <a:fld id="{06C525AB-8E15-B549-83D9-D2F0966E02DF}" type="slidenum">
              <a:rPr lang="en-US" altLang="en-US" smtClean="0"/>
              <a:pPr/>
              <a:t>46</a:t>
            </a:fld>
            <a:endParaRPr lang="en-US" altLang="en-US"/>
          </a:p>
        </p:txBody>
      </p:sp>
    </p:spTree>
    <p:extLst>
      <p:ext uri="{BB962C8B-B14F-4D97-AF65-F5344CB8AC3E}">
        <p14:creationId xmlns:p14="http://schemas.microsoft.com/office/powerpoint/2010/main" val="3748985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5FEA490-0CA4-FB44-86FE-7C8135938F15}"/>
              </a:ext>
            </a:extLst>
          </p:cNvPr>
          <p:cNvSpPr>
            <a:spLocks noChangeArrowheads="1"/>
          </p:cNvSpPr>
          <p:nvPr/>
        </p:nvSpPr>
        <p:spPr bwMode="auto">
          <a:xfrm>
            <a:off x="2209800" y="1828800"/>
            <a:ext cx="4572000" cy="923925"/>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spAutoFit/>
          </a:bodyPr>
          <a:lstStyle/>
          <a:p>
            <a:pPr>
              <a:defRPr/>
            </a:pPr>
            <a:r>
              <a:rPr lang="en-US" dirty="0">
                <a:solidFill>
                  <a:schemeClr val="dk1"/>
                </a:solidFill>
                <a:latin typeface="+mn-lt"/>
                <a:ea typeface="+mn-ea"/>
              </a:rPr>
              <a:t>Via: SIP/2.0/TLS client.biloxi.example.com:5061;branch=z9hG4bKnashds7</a:t>
            </a:r>
          </a:p>
          <a:p>
            <a:pPr>
              <a:defRPr/>
            </a:pPr>
            <a:r>
              <a:rPr lang="en-US" dirty="0">
                <a:solidFill>
                  <a:schemeClr val="dk1"/>
                </a:solidFill>
                <a:latin typeface="+mn-lt"/>
                <a:ea typeface="+mn-ea"/>
              </a:rPr>
              <a:t>    ;received=192.0.2.201</a:t>
            </a:r>
          </a:p>
        </p:txBody>
      </p:sp>
      <p:sp>
        <p:nvSpPr>
          <p:cNvPr id="6" name="Oval Callout 5">
            <a:extLst>
              <a:ext uri="{FF2B5EF4-FFF2-40B4-BE49-F238E27FC236}">
                <a16:creationId xmlns:a16="http://schemas.microsoft.com/office/drawing/2014/main" id="{CDB82630-594F-574F-B45F-6393853B17DF}"/>
              </a:ext>
            </a:extLst>
          </p:cNvPr>
          <p:cNvSpPr>
            <a:spLocks noChangeArrowheads="1"/>
          </p:cNvSpPr>
          <p:nvPr/>
        </p:nvSpPr>
        <p:spPr bwMode="auto">
          <a:xfrm>
            <a:off x="6934200" y="1752600"/>
            <a:ext cx="2057400" cy="1371600"/>
          </a:xfrm>
          <a:prstGeom prst="wedgeEllipseCallout">
            <a:avLst>
              <a:gd name="adj1" fmla="val -54264"/>
              <a:gd name="adj2" fmla="val 9420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trace call route</a:t>
            </a:r>
          </a:p>
        </p:txBody>
      </p:sp>
      <p:pic>
        <p:nvPicPr>
          <p:cNvPr id="39940" name="Picture 6">
            <a:extLst>
              <a:ext uri="{FF2B5EF4-FFF2-40B4-BE49-F238E27FC236}">
                <a16:creationId xmlns:a16="http://schemas.microsoft.com/office/drawing/2014/main" id="{3C6E827C-861F-794A-AB48-3D5364A52B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4876800"/>
            <a:ext cx="9906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extLst>
              <a:ext uri="{FF2B5EF4-FFF2-40B4-BE49-F238E27FC236}">
                <a16:creationId xmlns:a16="http://schemas.microsoft.com/office/drawing/2014/main" id="{559BD286-8678-5242-9348-4B2BDB3DE1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34290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2" name="Picture 7">
            <a:extLst>
              <a:ext uri="{FF2B5EF4-FFF2-40B4-BE49-F238E27FC236}">
                <a16:creationId xmlns:a16="http://schemas.microsoft.com/office/drawing/2014/main" id="{E28D77FB-EF71-A541-B6DC-2905CAFEEE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3600" y="34290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3" name="Picture 7">
            <a:extLst>
              <a:ext uri="{FF2B5EF4-FFF2-40B4-BE49-F238E27FC236}">
                <a16:creationId xmlns:a16="http://schemas.microsoft.com/office/drawing/2014/main" id="{FAB7AF59-68CC-3B44-8FDE-3173607DF2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8000" y="3429000"/>
            <a:ext cx="9382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4" name="Picture 1">
            <a:extLst>
              <a:ext uri="{FF2B5EF4-FFF2-40B4-BE49-F238E27FC236}">
                <a16:creationId xmlns:a16="http://schemas.microsoft.com/office/drawing/2014/main" id="{861AF9F3-D966-D340-B560-092152CC9FC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72400" y="3352800"/>
            <a:ext cx="1143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3">
            <a:extLst>
              <a:ext uri="{FF2B5EF4-FFF2-40B4-BE49-F238E27FC236}">
                <a16:creationId xmlns:a16="http://schemas.microsoft.com/office/drawing/2014/main" id="{67A1BD7F-EAA2-2E40-8660-A3FE340D64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96200" y="4953000"/>
            <a:ext cx="1295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BF533D16-F71D-1B41-AAA7-F26EC8D32F76}"/>
              </a:ext>
            </a:extLst>
          </p:cNvPr>
          <p:cNvCxnSpPr>
            <a:cxnSpLocks noChangeShapeType="1"/>
            <a:stCxn id="39941" idx="3"/>
            <a:endCxn id="39942" idx="1"/>
          </p:cNvCxnSpPr>
          <p:nvPr/>
        </p:nvCxnSpPr>
        <p:spPr bwMode="auto">
          <a:xfrm>
            <a:off x="2157413" y="3856038"/>
            <a:ext cx="12461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342E79B6-798D-9948-BA64-E20F8220D77E}"/>
              </a:ext>
            </a:extLst>
          </p:cNvPr>
          <p:cNvCxnSpPr>
            <a:cxnSpLocks noChangeShapeType="1"/>
            <a:stCxn id="39942" idx="3"/>
            <a:endCxn id="39943" idx="1"/>
          </p:cNvCxnSpPr>
          <p:nvPr/>
        </p:nvCxnSpPr>
        <p:spPr bwMode="auto">
          <a:xfrm>
            <a:off x="4341813" y="3856038"/>
            <a:ext cx="12461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97F08C03-61F8-2549-9512-1E05C6EE97EF}"/>
              </a:ext>
            </a:extLst>
          </p:cNvPr>
          <p:cNvCxnSpPr>
            <a:cxnSpLocks noChangeShapeType="1"/>
            <a:stCxn id="39943" idx="3"/>
            <a:endCxn id="39944" idx="1"/>
          </p:cNvCxnSpPr>
          <p:nvPr/>
        </p:nvCxnSpPr>
        <p:spPr bwMode="auto">
          <a:xfrm flipV="1">
            <a:off x="6526213" y="3817938"/>
            <a:ext cx="1246187" cy="381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ounded Rectangle 14">
            <a:extLst>
              <a:ext uri="{FF2B5EF4-FFF2-40B4-BE49-F238E27FC236}">
                <a16:creationId xmlns:a16="http://schemas.microsoft.com/office/drawing/2014/main" id="{7DFF990F-4B37-AC48-96C9-4385014A4656}"/>
              </a:ext>
            </a:extLst>
          </p:cNvPr>
          <p:cNvSpPr>
            <a:spLocks noChangeArrowheads="1"/>
          </p:cNvSpPr>
          <p:nvPr/>
        </p:nvSpPr>
        <p:spPr bwMode="auto">
          <a:xfrm>
            <a:off x="3429000" y="4419600"/>
            <a:ext cx="914400" cy="381000"/>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Rounded Rectangle 20">
            <a:extLst>
              <a:ext uri="{FF2B5EF4-FFF2-40B4-BE49-F238E27FC236}">
                <a16:creationId xmlns:a16="http://schemas.microsoft.com/office/drawing/2014/main" id="{B8426BF7-60E0-394D-BF4D-829C36A12432}"/>
              </a:ext>
            </a:extLst>
          </p:cNvPr>
          <p:cNvSpPr>
            <a:spLocks noChangeArrowheads="1"/>
          </p:cNvSpPr>
          <p:nvPr/>
        </p:nvSpPr>
        <p:spPr bwMode="auto">
          <a:xfrm>
            <a:off x="1219200" y="4419600"/>
            <a:ext cx="914400" cy="381000"/>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22" name="Rounded Rectangle 21">
            <a:extLst>
              <a:ext uri="{FF2B5EF4-FFF2-40B4-BE49-F238E27FC236}">
                <a16:creationId xmlns:a16="http://schemas.microsoft.com/office/drawing/2014/main" id="{7161A309-EBCD-1F4B-8EEA-634860E6F38E}"/>
              </a:ext>
            </a:extLst>
          </p:cNvPr>
          <p:cNvSpPr>
            <a:spLocks noChangeArrowheads="1"/>
          </p:cNvSpPr>
          <p:nvPr/>
        </p:nvSpPr>
        <p:spPr bwMode="auto">
          <a:xfrm>
            <a:off x="5638800" y="4419600"/>
            <a:ext cx="914400" cy="381000"/>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7" name="Curved Connector 16">
            <a:extLst>
              <a:ext uri="{FF2B5EF4-FFF2-40B4-BE49-F238E27FC236}">
                <a16:creationId xmlns:a16="http://schemas.microsoft.com/office/drawing/2014/main" id="{8396B0AC-C0B5-7540-8A6A-2FD2E69F7EC5}"/>
              </a:ext>
            </a:extLst>
          </p:cNvPr>
          <p:cNvCxnSpPr>
            <a:cxnSpLocks noChangeShapeType="1"/>
            <a:stCxn id="22" idx="2"/>
            <a:endCxn id="15" idx="2"/>
          </p:cNvCxnSpPr>
          <p:nvPr/>
        </p:nvCxnSpPr>
        <p:spPr bwMode="auto">
          <a:xfrm rot="5400000">
            <a:off x="4991100" y="3695700"/>
            <a:ext cx="12700" cy="2209800"/>
          </a:xfrm>
          <a:prstGeom prst="curvedConnector3">
            <a:avLst>
              <a:gd name="adj1" fmla="val 41861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Curved Connector 25">
            <a:extLst>
              <a:ext uri="{FF2B5EF4-FFF2-40B4-BE49-F238E27FC236}">
                <a16:creationId xmlns:a16="http://schemas.microsoft.com/office/drawing/2014/main" id="{5FF92D61-B119-4345-B5F2-E2B273594922}"/>
              </a:ext>
            </a:extLst>
          </p:cNvPr>
          <p:cNvCxnSpPr>
            <a:cxnSpLocks noChangeShapeType="1"/>
          </p:cNvCxnSpPr>
          <p:nvPr/>
        </p:nvCxnSpPr>
        <p:spPr bwMode="auto">
          <a:xfrm rot="5400000">
            <a:off x="2698750" y="3702050"/>
            <a:ext cx="12700" cy="2209800"/>
          </a:xfrm>
          <a:prstGeom prst="curvedConnector3">
            <a:avLst>
              <a:gd name="adj1" fmla="val 41861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954" name="TextBox 18">
            <a:extLst>
              <a:ext uri="{FF2B5EF4-FFF2-40B4-BE49-F238E27FC236}">
                <a16:creationId xmlns:a16="http://schemas.microsoft.com/office/drawing/2014/main" id="{5B3DAB23-10F9-BD4B-8096-A87A4E5BF505}"/>
              </a:ext>
            </a:extLst>
          </p:cNvPr>
          <p:cNvSpPr txBox="1">
            <a:spLocks noChangeArrowheads="1"/>
          </p:cNvSpPr>
          <p:nvPr/>
        </p:nvSpPr>
        <p:spPr bwMode="auto">
          <a:xfrm>
            <a:off x="1219200" y="56388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automatically route subpoena</a:t>
            </a:r>
          </a:p>
        </p:txBody>
      </p:sp>
      <p:sp>
        <p:nvSpPr>
          <p:cNvPr id="39955" name="Rectangle 29">
            <a:extLst>
              <a:ext uri="{FF2B5EF4-FFF2-40B4-BE49-F238E27FC236}">
                <a16:creationId xmlns:a16="http://schemas.microsoft.com/office/drawing/2014/main" id="{6C69E301-625E-1847-9725-93F90AC27C0F}"/>
              </a:ext>
            </a:extLst>
          </p:cNvPr>
          <p:cNvSpPr>
            <a:spLocks noChangeArrowheads="1"/>
          </p:cNvSpPr>
          <p:nvPr/>
        </p:nvSpPr>
        <p:spPr bwMode="auto">
          <a:xfrm>
            <a:off x="5943600" y="4419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t>
            </a:r>
          </a:p>
        </p:txBody>
      </p:sp>
      <p:sp>
        <p:nvSpPr>
          <p:cNvPr id="39956" name="Rectangle 30">
            <a:extLst>
              <a:ext uri="{FF2B5EF4-FFF2-40B4-BE49-F238E27FC236}">
                <a16:creationId xmlns:a16="http://schemas.microsoft.com/office/drawing/2014/main" id="{C1641E33-E6C0-1749-9434-CB6173808671}"/>
              </a:ext>
            </a:extLst>
          </p:cNvPr>
          <p:cNvSpPr>
            <a:spLocks noChangeArrowheads="1"/>
          </p:cNvSpPr>
          <p:nvPr/>
        </p:nvSpPr>
        <p:spPr bwMode="auto">
          <a:xfrm>
            <a:off x="3733800" y="4419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t>
            </a:r>
          </a:p>
        </p:txBody>
      </p:sp>
      <p:sp>
        <p:nvSpPr>
          <p:cNvPr id="39957" name="Rectangle 31">
            <a:extLst>
              <a:ext uri="{FF2B5EF4-FFF2-40B4-BE49-F238E27FC236}">
                <a16:creationId xmlns:a16="http://schemas.microsoft.com/office/drawing/2014/main" id="{F25347D2-6A56-4F45-9A29-1DB9C137926D}"/>
              </a:ext>
            </a:extLst>
          </p:cNvPr>
          <p:cNvSpPr>
            <a:spLocks noChangeArrowheads="1"/>
          </p:cNvSpPr>
          <p:nvPr/>
        </p:nvSpPr>
        <p:spPr bwMode="auto">
          <a:xfrm>
            <a:off x="1524000" y="4419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t>
            </a:r>
          </a:p>
        </p:txBody>
      </p:sp>
      <p:sp>
        <p:nvSpPr>
          <p:cNvPr id="39958" name="TextBox 23">
            <a:extLst>
              <a:ext uri="{FF2B5EF4-FFF2-40B4-BE49-F238E27FC236}">
                <a16:creationId xmlns:a16="http://schemas.microsoft.com/office/drawing/2014/main" id="{F1B54DD2-6A3E-544F-87AB-ADBC59477FDB}"/>
              </a:ext>
            </a:extLst>
          </p:cNvPr>
          <p:cNvSpPr txBox="1">
            <a:spLocks noChangeArrowheads="1"/>
          </p:cNvSpPr>
          <p:nvPr/>
        </p:nvSpPr>
        <p:spPr bwMode="auto">
          <a:xfrm>
            <a:off x="762000" y="2971800"/>
            <a:ext cx="178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VoIP provider A</a:t>
            </a:r>
          </a:p>
        </p:txBody>
      </p:sp>
      <p:sp>
        <p:nvSpPr>
          <p:cNvPr id="39959" name="TextBox 33">
            <a:extLst>
              <a:ext uri="{FF2B5EF4-FFF2-40B4-BE49-F238E27FC236}">
                <a16:creationId xmlns:a16="http://schemas.microsoft.com/office/drawing/2014/main" id="{66DE6EEE-9F0D-A541-8B82-3C6A0156126E}"/>
              </a:ext>
            </a:extLst>
          </p:cNvPr>
          <p:cNvSpPr txBox="1">
            <a:spLocks noChangeArrowheads="1"/>
          </p:cNvSpPr>
          <p:nvPr/>
        </p:nvSpPr>
        <p:spPr bwMode="auto">
          <a:xfrm>
            <a:off x="2971800" y="2971800"/>
            <a:ext cx="179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VoIP provider B</a:t>
            </a:r>
          </a:p>
        </p:txBody>
      </p:sp>
      <p:sp>
        <p:nvSpPr>
          <p:cNvPr id="2" name="Slide Number Placeholder 1">
            <a:extLst>
              <a:ext uri="{FF2B5EF4-FFF2-40B4-BE49-F238E27FC236}">
                <a16:creationId xmlns:a16="http://schemas.microsoft.com/office/drawing/2014/main" id="{FFE0E02A-3F81-374C-80CC-6FD29472A3C1}"/>
              </a:ext>
            </a:extLst>
          </p:cNvPr>
          <p:cNvSpPr>
            <a:spLocks noGrp="1"/>
          </p:cNvSpPr>
          <p:nvPr>
            <p:ph type="sldNum" sz="quarter" idx="12"/>
          </p:nvPr>
        </p:nvSpPr>
        <p:spPr/>
        <p:txBody>
          <a:bodyPr/>
          <a:lstStyle/>
          <a:p>
            <a:fld id="{D8229D90-0453-E74D-A68F-522B90A17705}" type="slidenum">
              <a:rPr lang="en-US" altLang="en-US" smtClean="0"/>
              <a:pPr/>
              <a:t>47</a:t>
            </a:fld>
            <a:endParaRPr lang="en-US" altLang="en-US"/>
          </a:p>
        </p:txBody>
      </p:sp>
    </p:spTree>
    <p:extLst>
      <p:ext uri="{BB962C8B-B14F-4D97-AF65-F5344CB8AC3E}">
        <p14:creationId xmlns:p14="http://schemas.microsoft.com/office/powerpoint/2010/main" val="602317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609B-3FFE-5C44-A34D-591A4F89430F}"/>
              </a:ext>
            </a:extLst>
          </p:cNvPr>
          <p:cNvSpPr>
            <a:spLocks noGrp="1"/>
          </p:cNvSpPr>
          <p:nvPr>
            <p:ph type="title"/>
          </p:nvPr>
        </p:nvSpPr>
        <p:spPr/>
        <p:txBody>
          <a:bodyPr/>
          <a:lstStyle/>
          <a:p>
            <a:r>
              <a:rPr lang="en-US" dirty="0"/>
              <a:t>Federal &amp; state actions</a:t>
            </a:r>
          </a:p>
        </p:txBody>
      </p:sp>
      <p:sp>
        <p:nvSpPr>
          <p:cNvPr id="3" name="Text Placeholder 2">
            <a:extLst>
              <a:ext uri="{FF2B5EF4-FFF2-40B4-BE49-F238E27FC236}">
                <a16:creationId xmlns:a16="http://schemas.microsoft.com/office/drawing/2014/main" id="{96A23BE9-2F42-A048-A112-5115AD7514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484974-953C-964E-AEAA-58B43F072BA7}"/>
              </a:ext>
            </a:extLst>
          </p:cNvPr>
          <p:cNvSpPr>
            <a:spLocks noGrp="1"/>
          </p:cNvSpPr>
          <p:nvPr>
            <p:ph type="sldNum" sz="quarter" idx="12"/>
          </p:nvPr>
        </p:nvSpPr>
        <p:spPr/>
        <p:txBody>
          <a:bodyPr/>
          <a:lstStyle/>
          <a:p>
            <a:fld id="{6E2D2B3B-882E-40F3-A32F-6DD516915044}" type="slidenum">
              <a:rPr lang="en-US" smtClean="0"/>
              <a:pPr/>
              <a:t>48</a:t>
            </a:fld>
            <a:endParaRPr lang="en-US"/>
          </a:p>
        </p:txBody>
      </p:sp>
    </p:spTree>
    <p:extLst>
      <p:ext uri="{BB962C8B-B14F-4D97-AF65-F5344CB8AC3E}">
        <p14:creationId xmlns:p14="http://schemas.microsoft.com/office/powerpoint/2010/main" val="2625145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FFAC-CE58-F24B-BDE4-63CD49109A7C}"/>
              </a:ext>
            </a:extLst>
          </p:cNvPr>
          <p:cNvSpPr>
            <a:spLocks noGrp="1"/>
          </p:cNvSpPr>
          <p:nvPr>
            <p:ph type="title"/>
          </p:nvPr>
        </p:nvSpPr>
        <p:spPr/>
        <p:txBody>
          <a:bodyPr/>
          <a:lstStyle/>
          <a:p>
            <a:r>
              <a:rPr lang="en-US" dirty="0"/>
              <a:t>Robocall Strike Force – Oct. 2016</a:t>
            </a:r>
          </a:p>
        </p:txBody>
      </p:sp>
      <p:pic>
        <p:nvPicPr>
          <p:cNvPr id="3" name="Picture 2">
            <a:extLst>
              <a:ext uri="{FF2B5EF4-FFF2-40B4-BE49-F238E27FC236}">
                <a16:creationId xmlns:a16="http://schemas.microsoft.com/office/drawing/2014/main" id="{CD3173A7-F92D-684E-8FED-A20C08F0274D}"/>
              </a:ext>
            </a:extLst>
          </p:cNvPr>
          <p:cNvPicPr>
            <a:picLocks noChangeAspect="1"/>
          </p:cNvPicPr>
          <p:nvPr/>
        </p:nvPicPr>
        <p:blipFill>
          <a:blip r:embed="rId2"/>
          <a:stretch>
            <a:fillRect/>
          </a:stretch>
        </p:blipFill>
        <p:spPr>
          <a:xfrm>
            <a:off x="628650" y="1703046"/>
            <a:ext cx="7694816" cy="4375150"/>
          </a:xfrm>
          <a:prstGeom prst="rect">
            <a:avLst/>
          </a:prstGeom>
        </p:spPr>
      </p:pic>
      <p:sp>
        <p:nvSpPr>
          <p:cNvPr id="4" name="Slide Number Placeholder 3">
            <a:extLst>
              <a:ext uri="{FF2B5EF4-FFF2-40B4-BE49-F238E27FC236}">
                <a16:creationId xmlns:a16="http://schemas.microsoft.com/office/drawing/2014/main" id="{FB452276-AF8B-1447-97FC-7E63CC928ABB}"/>
              </a:ext>
            </a:extLst>
          </p:cNvPr>
          <p:cNvSpPr>
            <a:spLocks noGrp="1"/>
          </p:cNvSpPr>
          <p:nvPr>
            <p:ph type="sldNum" sz="quarter" idx="12"/>
          </p:nvPr>
        </p:nvSpPr>
        <p:spPr/>
        <p:txBody>
          <a:bodyPr/>
          <a:lstStyle/>
          <a:p>
            <a:fld id="{06C525AB-8E15-B549-83D9-D2F0966E02DF}" type="slidenum">
              <a:rPr lang="en-US" altLang="en-US" smtClean="0"/>
              <a:pPr/>
              <a:t>49</a:t>
            </a:fld>
            <a:endParaRPr lang="en-US" altLang="en-US"/>
          </a:p>
        </p:txBody>
      </p:sp>
    </p:spTree>
    <p:extLst>
      <p:ext uri="{BB962C8B-B14F-4D97-AF65-F5344CB8AC3E}">
        <p14:creationId xmlns:p14="http://schemas.microsoft.com/office/powerpoint/2010/main" val="425695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CB1E3-B891-5041-81E3-D3AAD2C47498}"/>
              </a:ext>
            </a:extLst>
          </p:cNvPr>
          <p:cNvSpPr>
            <a:spLocks noGrp="1"/>
          </p:cNvSpPr>
          <p:nvPr>
            <p:ph type="title"/>
          </p:nvPr>
        </p:nvSpPr>
        <p:spPr/>
        <p:txBody>
          <a:bodyPr/>
          <a:lstStyle/>
          <a:p>
            <a:r>
              <a:rPr lang="en-US" dirty="0"/>
              <a:t>Who can do what?</a:t>
            </a:r>
          </a:p>
        </p:txBody>
      </p:sp>
      <p:sp>
        <p:nvSpPr>
          <p:cNvPr id="3" name="Content Placeholder 2">
            <a:extLst>
              <a:ext uri="{FF2B5EF4-FFF2-40B4-BE49-F238E27FC236}">
                <a16:creationId xmlns:a16="http://schemas.microsoft.com/office/drawing/2014/main" id="{92616C7E-93FF-2342-A630-FE8E3D0AF161}"/>
              </a:ext>
            </a:extLst>
          </p:cNvPr>
          <p:cNvSpPr>
            <a:spLocks noGrp="1"/>
          </p:cNvSpPr>
          <p:nvPr>
            <p:ph idx="1"/>
          </p:nvPr>
        </p:nvSpPr>
        <p:spPr/>
        <p:txBody>
          <a:bodyPr>
            <a:normAutofit/>
          </a:bodyPr>
          <a:lstStyle/>
          <a:p>
            <a:r>
              <a:rPr lang="en-US" sz="2800" dirty="0"/>
              <a:t>Carriers by themselves</a:t>
            </a:r>
          </a:p>
          <a:p>
            <a:pPr lvl="1"/>
            <a:r>
              <a:rPr lang="en-US" sz="2400" dirty="0"/>
              <a:t>Work with third parties (</a:t>
            </a:r>
            <a:r>
              <a:rPr lang="en-US" sz="2400" dirty="0" err="1"/>
              <a:t>Nomorobo</a:t>
            </a:r>
            <a:r>
              <a:rPr lang="en-US" sz="2400" dirty="0"/>
              <a:t>, </a:t>
            </a:r>
            <a:r>
              <a:rPr lang="en-US" sz="2400" dirty="0" err="1"/>
              <a:t>FirstOrion</a:t>
            </a:r>
            <a:r>
              <a:rPr lang="en-US" sz="2400" dirty="0"/>
              <a:t>, TNS, …)</a:t>
            </a:r>
          </a:p>
          <a:p>
            <a:pPr lvl="1"/>
            <a:r>
              <a:rPr lang="en-US" sz="2400" dirty="0"/>
              <a:t>Modify CNAM to show reputation of calling party (</a:t>
            </a:r>
            <a:r>
              <a:rPr lang="en-US" sz="2400" dirty="0">
                <a:sym typeface="Wingdings" pitchFamily="2" charset="2"/>
              </a:rPr>
              <a:t> Verizon)</a:t>
            </a:r>
          </a:p>
          <a:p>
            <a:pPr lvl="2"/>
            <a:r>
              <a:rPr lang="en-US" sz="1800" dirty="0">
                <a:sym typeface="Wingdings" pitchFamily="2" charset="2"/>
              </a:rPr>
              <a:t>But limited display capability</a:t>
            </a:r>
            <a:endParaRPr lang="en-US" sz="1800" dirty="0"/>
          </a:p>
          <a:p>
            <a:r>
              <a:rPr lang="en-US" sz="2800" dirty="0"/>
              <a:t>Carriers in cooperation</a:t>
            </a:r>
          </a:p>
          <a:p>
            <a:pPr lvl="1"/>
            <a:r>
              <a:rPr lang="en-US" sz="2400" dirty="0"/>
              <a:t>STIR/SHAKEN</a:t>
            </a:r>
          </a:p>
          <a:p>
            <a:pPr lvl="1"/>
            <a:r>
              <a:rPr lang="en-US" sz="2400" dirty="0"/>
              <a:t>Industry-wide blacklist</a:t>
            </a:r>
          </a:p>
          <a:p>
            <a:pPr lvl="1"/>
            <a:r>
              <a:rPr lang="en-US" sz="2400" dirty="0"/>
              <a:t>Common white list</a:t>
            </a:r>
          </a:p>
          <a:p>
            <a:pPr lvl="1"/>
            <a:r>
              <a:rPr lang="en-US" sz="2400" dirty="0"/>
              <a:t>Do-not-originate</a:t>
            </a:r>
          </a:p>
        </p:txBody>
      </p:sp>
      <p:pic>
        <p:nvPicPr>
          <p:cNvPr id="4" name="Picture 3">
            <a:extLst>
              <a:ext uri="{FF2B5EF4-FFF2-40B4-BE49-F238E27FC236}">
                <a16:creationId xmlns:a16="http://schemas.microsoft.com/office/drawing/2014/main" id="{90BE2833-8F4A-B04A-899D-EB8C736756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51" y="5486400"/>
            <a:ext cx="3810000" cy="488538"/>
          </a:xfrm>
          <a:prstGeom prst="rect">
            <a:avLst/>
          </a:prstGeom>
        </p:spPr>
      </p:pic>
      <p:sp>
        <p:nvSpPr>
          <p:cNvPr id="5" name="TextBox 4">
            <a:extLst>
              <a:ext uri="{FF2B5EF4-FFF2-40B4-BE49-F238E27FC236}">
                <a16:creationId xmlns:a16="http://schemas.microsoft.com/office/drawing/2014/main" id="{3807FD46-B436-3F40-8E02-F17548391306}"/>
              </a:ext>
            </a:extLst>
          </p:cNvPr>
          <p:cNvSpPr txBox="1"/>
          <p:nvPr/>
        </p:nvSpPr>
        <p:spPr>
          <a:xfrm>
            <a:off x="4724400" y="5546003"/>
            <a:ext cx="1261884" cy="369332"/>
          </a:xfrm>
          <a:prstGeom prst="rect">
            <a:avLst/>
          </a:prstGeom>
          <a:noFill/>
        </p:spPr>
        <p:txBody>
          <a:bodyPr wrap="none" rtlCol="0">
            <a:spAutoFit/>
          </a:bodyPr>
          <a:lstStyle/>
          <a:p>
            <a:r>
              <a:rPr lang="en-US" dirty="0"/>
              <a:t>First Orion</a:t>
            </a:r>
          </a:p>
        </p:txBody>
      </p:sp>
      <p:sp>
        <p:nvSpPr>
          <p:cNvPr id="6" name="Slide Number Placeholder 5">
            <a:extLst>
              <a:ext uri="{FF2B5EF4-FFF2-40B4-BE49-F238E27FC236}">
                <a16:creationId xmlns:a16="http://schemas.microsoft.com/office/drawing/2014/main" id="{EEADA8E8-6449-DB40-AC30-6397AE8CFD9F}"/>
              </a:ext>
            </a:extLst>
          </p:cNvPr>
          <p:cNvSpPr>
            <a:spLocks noGrp="1"/>
          </p:cNvSpPr>
          <p:nvPr>
            <p:ph type="sldNum" sz="quarter" idx="12"/>
          </p:nvPr>
        </p:nvSpPr>
        <p:spPr/>
        <p:txBody>
          <a:bodyPr/>
          <a:lstStyle/>
          <a:p>
            <a:fld id="{CEDE4729-8A57-DF4A-8CA8-E0FAD43DCC6E}" type="slidenum">
              <a:rPr lang="en-US" altLang="en-US" smtClean="0"/>
              <a:pPr/>
              <a:t>5</a:t>
            </a:fld>
            <a:endParaRPr lang="en-US" altLang="en-US"/>
          </a:p>
        </p:txBody>
      </p:sp>
    </p:spTree>
    <p:extLst>
      <p:ext uri="{BB962C8B-B14F-4D97-AF65-F5344CB8AC3E}">
        <p14:creationId xmlns:p14="http://schemas.microsoft.com/office/powerpoint/2010/main" val="1250948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A114-71D4-D64E-A5A7-15CD2555C9E3}"/>
              </a:ext>
            </a:extLst>
          </p:cNvPr>
          <p:cNvSpPr>
            <a:spLocks noGrp="1"/>
          </p:cNvSpPr>
          <p:nvPr>
            <p:ph type="title"/>
          </p:nvPr>
        </p:nvSpPr>
        <p:spPr/>
        <p:txBody>
          <a:bodyPr/>
          <a:lstStyle/>
          <a:p>
            <a:r>
              <a:rPr lang="en-US" dirty="0"/>
              <a:t>Robocall Strike Force – Oct. 2016</a:t>
            </a:r>
          </a:p>
        </p:txBody>
      </p:sp>
      <p:pic>
        <p:nvPicPr>
          <p:cNvPr id="3" name="Picture 2">
            <a:extLst>
              <a:ext uri="{FF2B5EF4-FFF2-40B4-BE49-F238E27FC236}">
                <a16:creationId xmlns:a16="http://schemas.microsoft.com/office/drawing/2014/main" id="{211A4C8B-73A4-094A-9105-EA1BEBEDCA20}"/>
              </a:ext>
            </a:extLst>
          </p:cNvPr>
          <p:cNvPicPr>
            <a:picLocks noChangeAspect="1"/>
          </p:cNvPicPr>
          <p:nvPr/>
        </p:nvPicPr>
        <p:blipFill>
          <a:blip r:embed="rId2"/>
          <a:stretch>
            <a:fillRect/>
          </a:stretch>
        </p:blipFill>
        <p:spPr>
          <a:xfrm>
            <a:off x="628649" y="1600200"/>
            <a:ext cx="8111941" cy="4597400"/>
          </a:xfrm>
          <a:prstGeom prst="rect">
            <a:avLst/>
          </a:prstGeom>
        </p:spPr>
      </p:pic>
      <p:sp>
        <p:nvSpPr>
          <p:cNvPr id="4" name="Slide Number Placeholder 3">
            <a:extLst>
              <a:ext uri="{FF2B5EF4-FFF2-40B4-BE49-F238E27FC236}">
                <a16:creationId xmlns:a16="http://schemas.microsoft.com/office/drawing/2014/main" id="{CDD2B9C4-E5B5-BA46-8C37-CF87468FDFE9}"/>
              </a:ext>
            </a:extLst>
          </p:cNvPr>
          <p:cNvSpPr>
            <a:spLocks noGrp="1"/>
          </p:cNvSpPr>
          <p:nvPr>
            <p:ph type="sldNum" sz="quarter" idx="12"/>
          </p:nvPr>
        </p:nvSpPr>
        <p:spPr/>
        <p:txBody>
          <a:bodyPr/>
          <a:lstStyle/>
          <a:p>
            <a:fld id="{06C525AB-8E15-B549-83D9-D2F0966E02DF}" type="slidenum">
              <a:rPr lang="en-US" altLang="en-US" smtClean="0"/>
              <a:pPr/>
              <a:t>50</a:t>
            </a:fld>
            <a:endParaRPr lang="en-US" altLang="en-US"/>
          </a:p>
        </p:txBody>
      </p:sp>
    </p:spTree>
    <p:extLst>
      <p:ext uri="{BB962C8B-B14F-4D97-AF65-F5344CB8AC3E}">
        <p14:creationId xmlns:p14="http://schemas.microsoft.com/office/powerpoint/2010/main" val="522378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6995F7-FA65-9D4D-B537-09826DA3EEF7}"/>
              </a:ext>
            </a:extLst>
          </p:cNvPr>
          <p:cNvSpPr>
            <a:spLocks noGrp="1"/>
          </p:cNvSpPr>
          <p:nvPr>
            <p:ph type="title"/>
          </p:nvPr>
        </p:nvSpPr>
        <p:spPr/>
        <p:txBody>
          <a:bodyPr/>
          <a:lstStyle/>
          <a:p>
            <a:r>
              <a:rPr lang="en-US" dirty="0"/>
              <a:t>FCC blocking rules</a:t>
            </a:r>
          </a:p>
        </p:txBody>
      </p:sp>
      <p:sp>
        <p:nvSpPr>
          <p:cNvPr id="6" name="Content Placeholder 5">
            <a:extLst>
              <a:ext uri="{FF2B5EF4-FFF2-40B4-BE49-F238E27FC236}">
                <a16:creationId xmlns:a16="http://schemas.microsoft.com/office/drawing/2014/main" id="{61473C88-5DF2-5E42-967E-8621B791AC45}"/>
              </a:ext>
            </a:extLst>
          </p:cNvPr>
          <p:cNvSpPr>
            <a:spLocks noGrp="1"/>
          </p:cNvSpPr>
          <p:nvPr>
            <p:ph idx="1"/>
          </p:nvPr>
        </p:nvSpPr>
        <p:spPr/>
        <p:txBody>
          <a:bodyPr>
            <a:normAutofit lnSpcReduction="10000"/>
          </a:bodyPr>
          <a:lstStyle/>
          <a:p>
            <a:r>
              <a:rPr lang="en-US" i="1" dirty="0"/>
              <a:t>2015 Order</a:t>
            </a:r>
            <a:r>
              <a:rPr lang="en-US" dirty="0"/>
              <a:t>: carriers may offers customers tools to block unwanted robocalls</a:t>
            </a:r>
          </a:p>
          <a:p>
            <a:pPr lvl="1"/>
            <a:r>
              <a:rPr lang="en-US" dirty="0"/>
              <a:t>Requires informed consumer opt-in </a:t>
            </a:r>
          </a:p>
          <a:p>
            <a:pPr lvl="1"/>
            <a:r>
              <a:rPr lang="en-US" dirty="0"/>
              <a:t>Blocking permitted regardless of whether legal or illegal</a:t>
            </a:r>
          </a:p>
          <a:p>
            <a:r>
              <a:rPr lang="en-US" i="1" dirty="0"/>
              <a:t>November 2017</a:t>
            </a:r>
            <a:r>
              <a:rPr lang="en-US" dirty="0"/>
              <a:t>: non-opt-in blocking for</a:t>
            </a:r>
          </a:p>
          <a:p>
            <a:pPr lvl="1"/>
            <a:r>
              <a:rPr lang="en-US" dirty="0"/>
              <a:t>calls from invalid/unassigned numbers or</a:t>
            </a:r>
          </a:p>
          <a:p>
            <a:pPr lvl="1"/>
            <a:r>
              <a:rPr lang="en-US" dirty="0"/>
              <a:t>if the subscriber assigned the number authorizes the blocking (e.g., IRS) </a:t>
            </a:r>
            <a:r>
              <a:rPr lang="en-US" dirty="0">
                <a:sym typeface="Wingdings" pitchFamily="2" charset="2"/>
              </a:rPr>
              <a:t> </a:t>
            </a:r>
            <a:r>
              <a:rPr lang="en-US" i="1" dirty="0">
                <a:sym typeface="Wingdings" pitchFamily="2" charset="2"/>
              </a:rPr>
              <a:t>do not originate</a:t>
            </a:r>
          </a:p>
          <a:p>
            <a:r>
              <a:rPr lang="en-US" i="1" dirty="0">
                <a:sym typeface="Wingdings" pitchFamily="2" charset="2"/>
              </a:rPr>
              <a:t>June 2019: </a:t>
            </a:r>
            <a:r>
              <a:rPr lang="en-US" dirty="0">
                <a:sym typeface="Wingdings" pitchFamily="2" charset="2"/>
              </a:rPr>
              <a:t>opt-out blocking</a:t>
            </a:r>
          </a:p>
          <a:p>
            <a:pPr lvl="1"/>
            <a:r>
              <a:rPr lang="en-US" dirty="0"/>
              <a:t>voice service providers may offer consumers call blocking through an opt-out process</a:t>
            </a:r>
          </a:p>
          <a:p>
            <a:pPr lvl="1"/>
            <a:r>
              <a:rPr lang="en-US" dirty="0"/>
              <a:t>“may offer opt-out call-blocking programs based on any reasonable analytics designed to identify unwanted calls”</a:t>
            </a:r>
          </a:p>
          <a:p>
            <a:pPr lvl="1"/>
            <a:r>
              <a:rPr lang="en-US" dirty="0"/>
              <a:t>suggest “including a point of contact for legitimate callers to report what they believe to be erroneous blocking as well as a mechanism for such complaints to be resolved”</a:t>
            </a:r>
          </a:p>
          <a:p>
            <a:pPr lvl="1"/>
            <a:r>
              <a:rPr lang="en-US" dirty="0"/>
              <a:t>“offering an opt-in white list program using the consumer’s contact list”</a:t>
            </a:r>
            <a:endParaRPr lang="en-US" dirty="0">
              <a:sym typeface="Wingdings" pitchFamily="2" charset="2"/>
            </a:endParaRPr>
          </a:p>
          <a:p>
            <a:endParaRPr lang="en-US" dirty="0"/>
          </a:p>
          <a:p>
            <a:endParaRPr lang="en-US" dirty="0"/>
          </a:p>
        </p:txBody>
      </p:sp>
      <p:sp>
        <p:nvSpPr>
          <p:cNvPr id="2" name="Slide Number Placeholder 1">
            <a:extLst>
              <a:ext uri="{FF2B5EF4-FFF2-40B4-BE49-F238E27FC236}">
                <a16:creationId xmlns:a16="http://schemas.microsoft.com/office/drawing/2014/main" id="{03F51B65-B1AD-AD44-AB29-A0FC1EE18AC1}"/>
              </a:ext>
            </a:extLst>
          </p:cNvPr>
          <p:cNvSpPr>
            <a:spLocks noGrp="1"/>
          </p:cNvSpPr>
          <p:nvPr>
            <p:ph type="sldNum" sz="quarter" idx="12"/>
          </p:nvPr>
        </p:nvSpPr>
        <p:spPr/>
        <p:txBody>
          <a:bodyPr/>
          <a:lstStyle/>
          <a:p>
            <a:fld id="{CEDE4729-8A57-DF4A-8CA8-E0FAD43DCC6E}" type="slidenum">
              <a:rPr lang="en-US" altLang="en-US" smtClean="0"/>
              <a:pPr/>
              <a:t>51</a:t>
            </a:fld>
            <a:endParaRPr lang="en-US" altLang="en-US"/>
          </a:p>
        </p:txBody>
      </p:sp>
    </p:spTree>
    <p:extLst>
      <p:ext uri="{BB962C8B-B14F-4D97-AF65-F5344CB8AC3E}">
        <p14:creationId xmlns:p14="http://schemas.microsoft.com/office/powerpoint/2010/main" val="3036441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0549-B72C-C74F-8355-40B58DBE8185}"/>
              </a:ext>
            </a:extLst>
          </p:cNvPr>
          <p:cNvSpPr>
            <a:spLocks noGrp="1"/>
          </p:cNvSpPr>
          <p:nvPr>
            <p:ph type="title"/>
          </p:nvPr>
        </p:nvSpPr>
        <p:spPr/>
        <p:txBody>
          <a:bodyPr/>
          <a:lstStyle/>
          <a:p>
            <a:r>
              <a:rPr lang="en-US" dirty="0"/>
              <a:t>FCC analytics (June 2019)</a:t>
            </a:r>
          </a:p>
        </p:txBody>
      </p:sp>
      <p:sp>
        <p:nvSpPr>
          <p:cNvPr id="3" name="Content Placeholder 2">
            <a:extLst>
              <a:ext uri="{FF2B5EF4-FFF2-40B4-BE49-F238E27FC236}">
                <a16:creationId xmlns:a16="http://schemas.microsoft.com/office/drawing/2014/main" id="{E2229B48-13D1-2D44-B754-F88BF5EDFB88}"/>
              </a:ext>
            </a:extLst>
          </p:cNvPr>
          <p:cNvSpPr>
            <a:spLocks noGrp="1"/>
          </p:cNvSpPr>
          <p:nvPr>
            <p:ph idx="1"/>
          </p:nvPr>
        </p:nvSpPr>
        <p:spPr/>
        <p:txBody>
          <a:bodyPr/>
          <a:lstStyle/>
          <a:p>
            <a:r>
              <a:rPr lang="en-US" dirty="0"/>
              <a:t>large bursts of calls in a short timeframe</a:t>
            </a:r>
          </a:p>
          <a:p>
            <a:r>
              <a:rPr lang="en-US" dirty="0"/>
              <a:t>low average call duration</a:t>
            </a:r>
          </a:p>
          <a:p>
            <a:r>
              <a:rPr lang="en-US" dirty="0"/>
              <a:t>low call completion ratios</a:t>
            </a:r>
          </a:p>
          <a:p>
            <a:r>
              <a:rPr lang="en-US" dirty="0"/>
              <a:t>invalid numbers placing a large volume of calls</a:t>
            </a:r>
          </a:p>
          <a:p>
            <a:r>
              <a:rPr lang="en-US" dirty="0"/>
              <a:t>common Caller ID Name (CNAM) values across voice service providers</a:t>
            </a:r>
          </a:p>
          <a:p>
            <a:r>
              <a:rPr lang="en-US" dirty="0"/>
              <a:t>a large volume of complaints related to a suspect line</a:t>
            </a:r>
          </a:p>
          <a:p>
            <a:r>
              <a:rPr lang="en-US" dirty="0"/>
              <a:t>sequential dialing patterns</a:t>
            </a:r>
          </a:p>
          <a:p>
            <a:r>
              <a:rPr lang="en-US" dirty="0"/>
              <a:t>neighbor spoofing patterns</a:t>
            </a:r>
          </a:p>
          <a:p>
            <a:r>
              <a:rPr lang="en-US" dirty="0"/>
              <a:t>patterns that indicate TCPA or other contract violations</a:t>
            </a:r>
          </a:p>
          <a:p>
            <a:r>
              <a:rPr lang="en-US" dirty="0"/>
              <a:t>correlation of network data with data from regulators, consumers, and other carriers</a:t>
            </a:r>
          </a:p>
          <a:p>
            <a:r>
              <a:rPr lang="en-US" dirty="0"/>
              <a:t>and comparison of dialed numbers to the National Do Not Call Registry</a:t>
            </a:r>
          </a:p>
        </p:txBody>
      </p:sp>
      <p:sp>
        <p:nvSpPr>
          <p:cNvPr id="4" name="Slide Number Placeholder 3">
            <a:extLst>
              <a:ext uri="{FF2B5EF4-FFF2-40B4-BE49-F238E27FC236}">
                <a16:creationId xmlns:a16="http://schemas.microsoft.com/office/drawing/2014/main" id="{CFE64567-ED59-6E40-B086-7C19B7E237E2}"/>
              </a:ext>
            </a:extLst>
          </p:cNvPr>
          <p:cNvSpPr>
            <a:spLocks noGrp="1"/>
          </p:cNvSpPr>
          <p:nvPr>
            <p:ph type="sldNum" sz="quarter" idx="12"/>
          </p:nvPr>
        </p:nvSpPr>
        <p:spPr/>
        <p:txBody>
          <a:bodyPr/>
          <a:lstStyle/>
          <a:p>
            <a:fld id="{6E2D2B3B-882E-40F3-A32F-6DD516915044}" type="slidenum">
              <a:rPr lang="en-US" smtClean="0"/>
              <a:pPr/>
              <a:t>52</a:t>
            </a:fld>
            <a:endParaRPr lang="en-US"/>
          </a:p>
        </p:txBody>
      </p:sp>
    </p:spTree>
    <p:extLst>
      <p:ext uri="{BB962C8B-B14F-4D97-AF65-F5344CB8AC3E}">
        <p14:creationId xmlns:p14="http://schemas.microsoft.com/office/powerpoint/2010/main" val="2478223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3889-F22C-9C40-B7C5-603F59D0BA4F}"/>
              </a:ext>
            </a:extLst>
          </p:cNvPr>
          <p:cNvSpPr>
            <a:spLocks noGrp="1"/>
          </p:cNvSpPr>
          <p:nvPr>
            <p:ph type="title"/>
          </p:nvPr>
        </p:nvSpPr>
        <p:spPr/>
        <p:txBody>
          <a:bodyPr/>
          <a:lstStyle/>
          <a:p>
            <a:r>
              <a:rPr lang="en-US" dirty="0"/>
              <a:t>State AG anti-robocall principles (August 2019)</a:t>
            </a:r>
          </a:p>
        </p:txBody>
      </p:sp>
      <p:sp>
        <p:nvSpPr>
          <p:cNvPr id="3" name="Content Placeholder 2">
            <a:extLst>
              <a:ext uri="{FF2B5EF4-FFF2-40B4-BE49-F238E27FC236}">
                <a16:creationId xmlns:a16="http://schemas.microsoft.com/office/drawing/2014/main" id="{CDF0E87D-112E-C248-929F-B2D8AD2E2A5E}"/>
              </a:ext>
            </a:extLst>
          </p:cNvPr>
          <p:cNvSpPr>
            <a:spLocks noGrp="1"/>
          </p:cNvSpPr>
          <p:nvPr>
            <p:ph idx="1"/>
          </p:nvPr>
        </p:nvSpPr>
        <p:spPr/>
        <p:txBody>
          <a:bodyPr>
            <a:normAutofit/>
          </a:bodyPr>
          <a:lstStyle/>
          <a:p>
            <a:r>
              <a:rPr lang="en-US" b="1" dirty="0">
                <a:solidFill>
                  <a:srgbClr val="FF0000"/>
                </a:solidFill>
              </a:rPr>
              <a:t>#1: Offer Free Call Blocking and Labeling. </a:t>
            </a:r>
            <a:r>
              <a:rPr lang="en-US" dirty="0"/>
              <a:t>For smartphone mobile and VoIP residential customers, make available free, easy-to-use call blocking and labeling tools and regularly engage in easily understandable outreach efforts to notify them about these tools. For all types of customers, implement network-level call blocking at no charge. Use best efforts to ensure that all tools offered safeguard customers’ personal, proprietary, and location information. </a:t>
            </a:r>
          </a:p>
          <a:p>
            <a:r>
              <a:rPr lang="en-US" b="1" dirty="0">
                <a:solidFill>
                  <a:srgbClr val="FF0000"/>
                </a:solidFill>
              </a:rPr>
              <a:t>#2: Implement STIR/SHAKEN. </a:t>
            </a:r>
            <a:r>
              <a:rPr lang="en-US" dirty="0"/>
              <a:t>Implement STIR/SHAKEN call authentication.</a:t>
            </a:r>
          </a:p>
          <a:p>
            <a:r>
              <a:rPr lang="en-US" b="1" dirty="0">
                <a:solidFill>
                  <a:srgbClr val="FF0000"/>
                </a:solidFill>
              </a:rPr>
              <a:t>#3: Analyze and Monitor Network Traffic. </a:t>
            </a:r>
            <a:r>
              <a:rPr lang="en-US" dirty="0"/>
              <a:t>Analyze high-volume voice network traffic to identify and monitor patterns consistent with robocalls. </a:t>
            </a:r>
          </a:p>
        </p:txBody>
      </p:sp>
      <p:sp>
        <p:nvSpPr>
          <p:cNvPr id="4" name="Slide Number Placeholder 3">
            <a:extLst>
              <a:ext uri="{FF2B5EF4-FFF2-40B4-BE49-F238E27FC236}">
                <a16:creationId xmlns:a16="http://schemas.microsoft.com/office/drawing/2014/main" id="{38D37725-D26C-B348-8245-2433820FB952}"/>
              </a:ext>
            </a:extLst>
          </p:cNvPr>
          <p:cNvSpPr>
            <a:spLocks noGrp="1"/>
          </p:cNvSpPr>
          <p:nvPr>
            <p:ph type="sldNum" sz="quarter" idx="12"/>
          </p:nvPr>
        </p:nvSpPr>
        <p:spPr/>
        <p:txBody>
          <a:bodyPr/>
          <a:lstStyle/>
          <a:p>
            <a:fld id="{6E2D2B3B-882E-40F3-A32F-6DD516915044}" type="slidenum">
              <a:rPr lang="en-US" smtClean="0"/>
              <a:pPr/>
              <a:t>53</a:t>
            </a:fld>
            <a:endParaRPr lang="en-US"/>
          </a:p>
        </p:txBody>
      </p:sp>
    </p:spTree>
    <p:extLst>
      <p:ext uri="{BB962C8B-B14F-4D97-AF65-F5344CB8AC3E}">
        <p14:creationId xmlns:p14="http://schemas.microsoft.com/office/powerpoint/2010/main" val="357757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192-7C61-D84A-B31F-A49961C3EAA4}"/>
              </a:ext>
            </a:extLst>
          </p:cNvPr>
          <p:cNvSpPr>
            <a:spLocks noGrp="1"/>
          </p:cNvSpPr>
          <p:nvPr>
            <p:ph type="title"/>
          </p:nvPr>
        </p:nvSpPr>
        <p:spPr/>
        <p:txBody>
          <a:bodyPr/>
          <a:lstStyle/>
          <a:p>
            <a:r>
              <a:rPr lang="en-US" dirty="0"/>
              <a:t>State AG anti-robocall principles</a:t>
            </a:r>
          </a:p>
        </p:txBody>
      </p:sp>
      <p:sp>
        <p:nvSpPr>
          <p:cNvPr id="3" name="Content Placeholder 2">
            <a:extLst>
              <a:ext uri="{FF2B5EF4-FFF2-40B4-BE49-F238E27FC236}">
                <a16:creationId xmlns:a16="http://schemas.microsoft.com/office/drawing/2014/main" id="{1AC7F088-FA9D-A047-B019-450214DDF7B2}"/>
              </a:ext>
            </a:extLst>
          </p:cNvPr>
          <p:cNvSpPr>
            <a:spLocks noGrp="1"/>
          </p:cNvSpPr>
          <p:nvPr>
            <p:ph idx="1"/>
          </p:nvPr>
        </p:nvSpPr>
        <p:spPr/>
        <p:txBody>
          <a:bodyPr>
            <a:normAutofit lnSpcReduction="10000"/>
          </a:bodyPr>
          <a:lstStyle/>
          <a:p>
            <a:r>
              <a:rPr lang="en-US" b="1" dirty="0">
                <a:solidFill>
                  <a:srgbClr val="FF0000"/>
                </a:solidFill>
              </a:rPr>
              <a:t>#4: Investigate Suspicious Calls and Calling Patterns. </a:t>
            </a:r>
            <a:r>
              <a:rPr lang="en-US" dirty="0"/>
              <a:t>If a provider detects a pattern consistent with illegal robocalls, or if a provider otherwise has reason to suspect illegal robocalling or spoofing is taking place over its network, seek to identify the party that is using its network to originate, route, or terminate these calls and take appropriate action. Taking appropriate action may include, but is not limited to, initiating a traceback investigation, verifying that the originating commercial customer owns or is authorized to use the Caller ID number, determining whether the Caller ID name sent to a receiving party matches the customer’s corporate name, trademark, or d/b/a name, terminating the party’s ability to originate, route, or terminate calls on its network, and notifying law enforcement authorities. </a:t>
            </a:r>
          </a:p>
          <a:p>
            <a:endParaRPr lang="en-US" dirty="0"/>
          </a:p>
          <a:p>
            <a:r>
              <a:rPr lang="en-US" b="1" dirty="0">
                <a:solidFill>
                  <a:srgbClr val="FF0000"/>
                </a:solidFill>
              </a:rPr>
              <a:t>#5: Confirm the Identity of Commercial Customers. </a:t>
            </a:r>
            <a:r>
              <a:rPr lang="en-US" dirty="0"/>
              <a:t>Confirm the identity of new commercial VoIP customers by collecting information such as physical business location, contact person(s), state or country of incorporation, federal tax ID, and the nature of the customer’s business. </a:t>
            </a:r>
          </a:p>
          <a:p>
            <a:endParaRPr lang="en-US" dirty="0"/>
          </a:p>
        </p:txBody>
      </p:sp>
      <p:sp>
        <p:nvSpPr>
          <p:cNvPr id="4" name="Slide Number Placeholder 3">
            <a:extLst>
              <a:ext uri="{FF2B5EF4-FFF2-40B4-BE49-F238E27FC236}">
                <a16:creationId xmlns:a16="http://schemas.microsoft.com/office/drawing/2014/main" id="{E02FC23B-7968-E147-A1EF-82498D258EAD}"/>
              </a:ext>
            </a:extLst>
          </p:cNvPr>
          <p:cNvSpPr>
            <a:spLocks noGrp="1"/>
          </p:cNvSpPr>
          <p:nvPr>
            <p:ph type="sldNum" sz="quarter" idx="12"/>
          </p:nvPr>
        </p:nvSpPr>
        <p:spPr/>
        <p:txBody>
          <a:bodyPr/>
          <a:lstStyle/>
          <a:p>
            <a:fld id="{6E2D2B3B-882E-40F3-A32F-6DD516915044}" type="slidenum">
              <a:rPr lang="en-US" smtClean="0"/>
              <a:pPr/>
              <a:t>54</a:t>
            </a:fld>
            <a:endParaRPr lang="en-US"/>
          </a:p>
        </p:txBody>
      </p:sp>
    </p:spTree>
    <p:extLst>
      <p:ext uri="{BB962C8B-B14F-4D97-AF65-F5344CB8AC3E}">
        <p14:creationId xmlns:p14="http://schemas.microsoft.com/office/powerpoint/2010/main" val="4292343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28C72-E75E-A649-A308-133C83795ABC}"/>
              </a:ext>
            </a:extLst>
          </p:cNvPr>
          <p:cNvSpPr>
            <a:spLocks noGrp="1"/>
          </p:cNvSpPr>
          <p:nvPr>
            <p:ph type="title"/>
          </p:nvPr>
        </p:nvSpPr>
        <p:spPr/>
        <p:txBody>
          <a:bodyPr/>
          <a:lstStyle/>
          <a:p>
            <a:r>
              <a:rPr lang="en-US" dirty="0"/>
              <a:t>State AG Anti-Robocall Principles</a:t>
            </a:r>
          </a:p>
        </p:txBody>
      </p:sp>
      <p:sp>
        <p:nvSpPr>
          <p:cNvPr id="3" name="Content Placeholder 2">
            <a:extLst>
              <a:ext uri="{FF2B5EF4-FFF2-40B4-BE49-F238E27FC236}">
                <a16:creationId xmlns:a16="http://schemas.microsoft.com/office/drawing/2014/main" id="{A2F5D8CF-6CEE-E548-A1F7-8C52FB22232D}"/>
              </a:ext>
            </a:extLst>
          </p:cNvPr>
          <p:cNvSpPr>
            <a:spLocks noGrp="1"/>
          </p:cNvSpPr>
          <p:nvPr>
            <p:ph idx="1"/>
          </p:nvPr>
        </p:nvSpPr>
        <p:spPr/>
        <p:txBody>
          <a:bodyPr>
            <a:normAutofit fontScale="92500"/>
          </a:bodyPr>
          <a:lstStyle/>
          <a:p>
            <a:r>
              <a:rPr lang="en-US" b="1" dirty="0">
                <a:solidFill>
                  <a:srgbClr val="FF0000"/>
                </a:solidFill>
              </a:rPr>
              <a:t>#6: Require Traceback Cooperation in Contracts. </a:t>
            </a:r>
            <a:r>
              <a:rPr lang="en-US" dirty="0"/>
              <a:t>For all new and renegotiated contracts governing the transport of voice calls, use best efforts to require cooperation in traceback investigations by identifying the upstream provider from which the suspected illegal robocall entered its network or by identifying its own customer if the call originated in its network.</a:t>
            </a:r>
          </a:p>
          <a:p>
            <a:r>
              <a:rPr lang="en-US" b="1" dirty="0">
                <a:solidFill>
                  <a:srgbClr val="FF0000"/>
                </a:solidFill>
              </a:rPr>
              <a:t>#7: Cooperate in Traceback Investigations. </a:t>
            </a:r>
            <a:r>
              <a:rPr lang="en-US" dirty="0"/>
              <a:t>To allow for timely and comprehensive law enforcement efforts against illegal robocallers, dedicate sufficient resources to provide prompt and complete responses to traceback requests from law enforcement and from </a:t>
            </a:r>
            <a:r>
              <a:rPr lang="en-US" dirty="0" err="1"/>
              <a:t>USTelecom’s</a:t>
            </a:r>
            <a:r>
              <a:rPr lang="en-US" dirty="0"/>
              <a:t> Industry Traceback Group. Identify a single point of contact in charge of responding to these traceback requests, and respond to traceback requests as soon as possible.</a:t>
            </a:r>
          </a:p>
          <a:p>
            <a:r>
              <a:rPr lang="en-US" b="1" dirty="0">
                <a:solidFill>
                  <a:srgbClr val="FF0000"/>
                </a:solidFill>
              </a:rPr>
              <a:t>#8: Communicate with State Attorneys General. </a:t>
            </a:r>
            <a:r>
              <a:rPr lang="en-US" dirty="0"/>
              <a:t>Communicate and cooperate with state Attorneys General about recognized scams and trends in illegal robocalling. Due to the ever-changing nature of technology, update the state Attorneys General about potential additional solutions for combatting illegal robocalls.</a:t>
            </a:r>
          </a:p>
          <a:p>
            <a:endParaRPr lang="en-US" dirty="0"/>
          </a:p>
        </p:txBody>
      </p:sp>
      <p:sp>
        <p:nvSpPr>
          <p:cNvPr id="4" name="Slide Number Placeholder 3">
            <a:extLst>
              <a:ext uri="{FF2B5EF4-FFF2-40B4-BE49-F238E27FC236}">
                <a16:creationId xmlns:a16="http://schemas.microsoft.com/office/drawing/2014/main" id="{50A20FED-6591-7A40-8165-054927B56959}"/>
              </a:ext>
            </a:extLst>
          </p:cNvPr>
          <p:cNvSpPr>
            <a:spLocks noGrp="1"/>
          </p:cNvSpPr>
          <p:nvPr>
            <p:ph type="sldNum" sz="quarter" idx="12"/>
          </p:nvPr>
        </p:nvSpPr>
        <p:spPr/>
        <p:txBody>
          <a:bodyPr/>
          <a:lstStyle/>
          <a:p>
            <a:fld id="{6E2D2B3B-882E-40F3-A32F-6DD516915044}" type="slidenum">
              <a:rPr lang="en-US" smtClean="0"/>
              <a:pPr/>
              <a:t>55</a:t>
            </a:fld>
            <a:endParaRPr lang="en-US"/>
          </a:p>
        </p:txBody>
      </p:sp>
    </p:spTree>
    <p:extLst>
      <p:ext uri="{BB962C8B-B14F-4D97-AF65-F5344CB8AC3E}">
        <p14:creationId xmlns:p14="http://schemas.microsoft.com/office/powerpoint/2010/main" val="258030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456A2-2DC8-544A-A8AE-E2F42F01A25F}"/>
              </a:ext>
            </a:extLst>
          </p:cNvPr>
          <p:cNvSpPr>
            <a:spLocks noGrp="1"/>
          </p:cNvSpPr>
          <p:nvPr>
            <p:ph type="title"/>
          </p:nvPr>
        </p:nvSpPr>
        <p:spPr/>
        <p:txBody>
          <a:bodyPr/>
          <a:lstStyle/>
          <a:p>
            <a:r>
              <a:rPr lang="en-US" dirty="0"/>
              <a:t>State AG anti-robocall principles</a:t>
            </a:r>
          </a:p>
        </p:txBody>
      </p:sp>
      <p:sp>
        <p:nvSpPr>
          <p:cNvPr id="3" name="Content Placeholder 2">
            <a:extLst>
              <a:ext uri="{FF2B5EF4-FFF2-40B4-BE49-F238E27FC236}">
                <a16:creationId xmlns:a16="http://schemas.microsoft.com/office/drawing/2014/main" id="{BB042450-2FBE-F84F-86AF-21C243061032}"/>
              </a:ext>
            </a:extLst>
          </p:cNvPr>
          <p:cNvSpPr>
            <a:spLocks noGrp="1"/>
          </p:cNvSpPr>
          <p:nvPr>
            <p:ph idx="1"/>
          </p:nvPr>
        </p:nvSpPr>
        <p:spPr>
          <a:xfrm>
            <a:off x="304800" y="1305407"/>
            <a:ext cx="3281082" cy="4871557"/>
          </a:xfrm>
        </p:spPr>
        <p:txBody>
          <a:bodyPr/>
          <a:lstStyle/>
          <a:p>
            <a:r>
              <a:rPr lang="en-US" dirty="0"/>
              <a:t>AT&amp;T</a:t>
            </a:r>
          </a:p>
          <a:p>
            <a:r>
              <a:rPr lang="en-US" dirty="0"/>
              <a:t>CenturyLink</a:t>
            </a:r>
          </a:p>
          <a:p>
            <a:r>
              <a:rPr lang="en-US" dirty="0"/>
              <a:t>Comcast</a:t>
            </a:r>
          </a:p>
          <a:p>
            <a:r>
              <a:rPr lang="en-US" dirty="0"/>
              <a:t>Frontier</a:t>
            </a:r>
          </a:p>
          <a:p>
            <a:r>
              <a:rPr lang="en-US" dirty="0"/>
              <a:t>T-Mobile</a:t>
            </a:r>
          </a:p>
          <a:p>
            <a:r>
              <a:rPr lang="en-US" dirty="0"/>
              <a:t>Verizon </a:t>
            </a:r>
          </a:p>
          <a:p>
            <a:r>
              <a:rPr lang="en-US" dirty="0"/>
              <a:t>Bandwidth</a:t>
            </a:r>
          </a:p>
          <a:p>
            <a:r>
              <a:rPr lang="en-US" dirty="0"/>
              <a:t>Charter</a:t>
            </a:r>
          </a:p>
          <a:p>
            <a:r>
              <a:rPr lang="en-US" dirty="0"/>
              <a:t>Consolidated</a:t>
            </a:r>
          </a:p>
          <a:p>
            <a:r>
              <a:rPr lang="en-US" dirty="0"/>
              <a:t>Sprint</a:t>
            </a:r>
          </a:p>
          <a:p>
            <a:r>
              <a:rPr lang="en-US" dirty="0"/>
              <a:t>U.S. Cellular</a:t>
            </a:r>
          </a:p>
          <a:p>
            <a:r>
              <a:rPr lang="en-US" dirty="0"/>
              <a:t>Windstream Services</a:t>
            </a:r>
          </a:p>
          <a:p>
            <a:endParaRPr lang="en-US" dirty="0"/>
          </a:p>
        </p:txBody>
      </p:sp>
      <p:sp>
        <p:nvSpPr>
          <p:cNvPr id="4" name="Slide Number Placeholder 3">
            <a:extLst>
              <a:ext uri="{FF2B5EF4-FFF2-40B4-BE49-F238E27FC236}">
                <a16:creationId xmlns:a16="http://schemas.microsoft.com/office/drawing/2014/main" id="{DF5E3E99-428F-CC4A-A960-1D5FC5955643}"/>
              </a:ext>
            </a:extLst>
          </p:cNvPr>
          <p:cNvSpPr>
            <a:spLocks noGrp="1"/>
          </p:cNvSpPr>
          <p:nvPr>
            <p:ph type="sldNum" sz="quarter" idx="12"/>
          </p:nvPr>
        </p:nvSpPr>
        <p:spPr/>
        <p:txBody>
          <a:bodyPr/>
          <a:lstStyle/>
          <a:p>
            <a:fld id="{6E2D2B3B-882E-40F3-A32F-6DD516915044}" type="slidenum">
              <a:rPr lang="en-US" smtClean="0"/>
              <a:pPr/>
              <a:t>56</a:t>
            </a:fld>
            <a:endParaRPr lang="en-US"/>
          </a:p>
        </p:txBody>
      </p:sp>
      <p:sp>
        <p:nvSpPr>
          <p:cNvPr id="5" name="TextBox 4">
            <a:extLst>
              <a:ext uri="{FF2B5EF4-FFF2-40B4-BE49-F238E27FC236}">
                <a16:creationId xmlns:a16="http://schemas.microsoft.com/office/drawing/2014/main" id="{F27FC544-EBFE-1E46-A2B4-2D5F69E9BED0}"/>
              </a:ext>
            </a:extLst>
          </p:cNvPr>
          <p:cNvSpPr txBox="1"/>
          <p:nvPr/>
        </p:nvSpPr>
        <p:spPr>
          <a:xfrm>
            <a:off x="4858871" y="2187388"/>
            <a:ext cx="3226396" cy="369332"/>
          </a:xfrm>
          <a:prstGeom prst="rect">
            <a:avLst/>
          </a:prstGeom>
          <a:noFill/>
        </p:spPr>
        <p:txBody>
          <a:bodyPr wrap="none" rtlCol="0">
            <a:spAutoFit/>
          </a:bodyPr>
          <a:lstStyle/>
          <a:p>
            <a:r>
              <a:rPr lang="en-US" dirty="0"/>
              <a:t>Will smaller VoIP providers sign?</a:t>
            </a:r>
          </a:p>
        </p:txBody>
      </p:sp>
    </p:spTree>
    <p:extLst>
      <p:ext uri="{BB962C8B-B14F-4D97-AF65-F5344CB8AC3E}">
        <p14:creationId xmlns:p14="http://schemas.microsoft.com/office/powerpoint/2010/main" val="2933109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F7E0-B08F-A44E-A34B-BA034099EB4C}"/>
              </a:ext>
            </a:extLst>
          </p:cNvPr>
          <p:cNvSpPr>
            <a:spLocks noGrp="1"/>
          </p:cNvSpPr>
          <p:nvPr>
            <p:ph type="title"/>
          </p:nvPr>
        </p:nvSpPr>
        <p:spPr/>
        <p:txBody>
          <a:bodyPr/>
          <a:lstStyle/>
          <a:p>
            <a:r>
              <a:rPr lang="en-US" dirty="0"/>
              <a:t>TRACED Act (S.151 – passed 05/2019)</a:t>
            </a:r>
          </a:p>
        </p:txBody>
      </p:sp>
      <p:sp>
        <p:nvSpPr>
          <p:cNvPr id="3" name="Content Placeholder 2">
            <a:extLst>
              <a:ext uri="{FF2B5EF4-FFF2-40B4-BE49-F238E27FC236}">
                <a16:creationId xmlns:a16="http://schemas.microsoft.com/office/drawing/2014/main" id="{8CE7162A-08C4-664D-8E82-0EDE28A247B1}"/>
              </a:ext>
            </a:extLst>
          </p:cNvPr>
          <p:cNvSpPr>
            <a:spLocks noGrp="1"/>
          </p:cNvSpPr>
          <p:nvPr>
            <p:ph idx="1"/>
          </p:nvPr>
        </p:nvSpPr>
        <p:spPr/>
        <p:txBody>
          <a:bodyPr>
            <a:normAutofit/>
          </a:bodyPr>
          <a:lstStyle/>
          <a:p>
            <a:r>
              <a:rPr lang="en-US" dirty="0"/>
              <a:t>Implements a </a:t>
            </a:r>
            <a:r>
              <a:rPr lang="en-US" dirty="0">
                <a:solidFill>
                  <a:srgbClr val="FF0000"/>
                </a:solidFill>
              </a:rPr>
              <a:t>forfeiture penalty</a:t>
            </a:r>
            <a:r>
              <a:rPr lang="en-US" dirty="0"/>
              <a:t> for violations (with or without intent) of the prohibition on certain robocalls. </a:t>
            </a:r>
          </a:p>
          <a:p>
            <a:r>
              <a:rPr lang="en-US" dirty="0"/>
              <a:t>Requires voice service providers to develop call authentication technologies.</a:t>
            </a:r>
          </a:p>
          <a:p>
            <a:r>
              <a:rPr lang="en-US" dirty="0"/>
              <a:t>The Federal Communications Commission (FCC) shall promulgate rules establishing when a provider may block a voice call based on information provided by the call authentication framework, but also must establish a process to permit a calling party adversely affected by the framework to verify the authenticity of their calls. The FCC shall also initiate a rulemaking to help protect a subscriber from receiving unwanted calls or texts from a caller using an unauthenticated number.</a:t>
            </a:r>
          </a:p>
          <a:p>
            <a:endParaRPr lang="en-US" dirty="0"/>
          </a:p>
        </p:txBody>
      </p:sp>
      <p:sp>
        <p:nvSpPr>
          <p:cNvPr id="4" name="Slide Number Placeholder 3">
            <a:extLst>
              <a:ext uri="{FF2B5EF4-FFF2-40B4-BE49-F238E27FC236}">
                <a16:creationId xmlns:a16="http://schemas.microsoft.com/office/drawing/2014/main" id="{37A9E610-B7A6-AA4C-86C9-420E5E6A0AE8}"/>
              </a:ext>
            </a:extLst>
          </p:cNvPr>
          <p:cNvSpPr>
            <a:spLocks noGrp="1"/>
          </p:cNvSpPr>
          <p:nvPr>
            <p:ph type="sldNum" sz="quarter" idx="12"/>
          </p:nvPr>
        </p:nvSpPr>
        <p:spPr/>
        <p:txBody>
          <a:bodyPr/>
          <a:lstStyle/>
          <a:p>
            <a:fld id="{6E2D2B3B-882E-40F3-A32F-6DD516915044}" type="slidenum">
              <a:rPr lang="en-US" smtClean="0"/>
              <a:pPr/>
              <a:t>57</a:t>
            </a:fld>
            <a:endParaRPr lang="en-US"/>
          </a:p>
        </p:txBody>
      </p:sp>
    </p:spTree>
    <p:extLst>
      <p:ext uri="{BB962C8B-B14F-4D97-AF65-F5344CB8AC3E}">
        <p14:creationId xmlns:p14="http://schemas.microsoft.com/office/powerpoint/2010/main" val="2542160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509E-638C-054D-969F-EFB2752A494C}"/>
              </a:ext>
            </a:extLst>
          </p:cNvPr>
          <p:cNvSpPr>
            <a:spLocks noGrp="1"/>
          </p:cNvSpPr>
          <p:nvPr>
            <p:ph type="title"/>
          </p:nvPr>
        </p:nvSpPr>
        <p:spPr/>
        <p:txBody>
          <a:bodyPr/>
          <a:lstStyle/>
          <a:p>
            <a:r>
              <a:rPr lang="en-US" dirty="0"/>
              <a:t>TRACED Act – new definitions &amp; authentication</a:t>
            </a:r>
          </a:p>
        </p:txBody>
      </p:sp>
      <p:sp>
        <p:nvSpPr>
          <p:cNvPr id="7" name="Content Placeholder 6">
            <a:extLst>
              <a:ext uri="{FF2B5EF4-FFF2-40B4-BE49-F238E27FC236}">
                <a16:creationId xmlns:a16="http://schemas.microsoft.com/office/drawing/2014/main" id="{AEF57FE3-EDFB-BF4F-B221-91E5B3E85BE6}"/>
              </a:ext>
            </a:extLst>
          </p:cNvPr>
          <p:cNvSpPr>
            <a:spLocks noGrp="1"/>
          </p:cNvSpPr>
          <p:nvPr>
            <p:ph idx="1"/>
          </p:nvPr>
        </p:nvSpPr>
        <p:spPr/>
        <p:txBody>
          <a:bodyPr>
            <a:normAutofit/>
          </a:bodyPr>
          <a:lstStyle/>
          <a:p>
            <a:r>
              <a:rPr lang="en-US" sz="2800" dirty="0"/>
              <a:t>VOICE SERVICE.—The term “voice service”—</a:t>
            </a:r>
          </a:p>
          <a:p>
            <a:pPr lvl="1"/>
            <a:r>
              <a:rPr lang="en-US" sz="2400" dirty="0"/>
              <a:t>(A) means any service that is interconnected with the public switched telephone network and that furnishes voice communications to an end user using resources from the North American Numbering Plan </a:t>
            </a:r>
          </a:p>
          <a:p>
            <a:pPr lvl="1"/>
            <a:r>
              <a:rPr lang="en-US" sz="2400" dirty="0"/>
              <a:t>(B) includes—</a:t>
            </a:r>
          </a:p>
          <a:p>
            <a:pPr lvl="2"/>
            <a:r>
              <a:rPr lang="en-US" sz="1800" dirty="0"/>
              <a:t>(</a:t>
            </a:r>
            <a:r>
              <a:rPr lang="en-US" sz="1800" dirty="0" err="1"/>
              <a:t>i</a:t>
            </a:r>
            <a:r>
              <a:rPr lang="en-US" sz="1800" dirty="0"/>
              <a:t>) transmissions from a telephone facsimile machine, computer, or other device to a telephone facsimile machine; and</a:t>
            </a:r>
          </a:p>
          <a:p>
            <a:pPr lvl="2"/>
            <a:r>
              <a:rPr lang="en-US" sz="1800" dirty="0"/>
              <a:t>(ii) …, any service that enables real-time, two-way voice communications, … and permits out-bound calling, </a:t>
            </a:r>
            <a:r>
              <a:rPr lang="en-US" sz="1800" dirty="0">
                <a:solidFill>
                  <a:srgbClr val="FF0000"/>
                </a:solidFill>
              </a:rPr>
              <a:t>whether or not the service is one-way or two-way voice over internet protocol.</a:t>
            </a:r>
          </a:p>
          <a:p>
            <a:r>
              <a:rPr lang="en-US" dirty="0"/>
              <a:t>…, not later than 18 months after the date of enactment of this Act, the [FCC] shall require a provider of voice service to implement the STIR/SHAKEN authentication framework…</a:t>
            </a:r>
            <a:endParaRPr lang="en-US" sz="2800" dirty="0"/>
          </a:p>
        </p:txBody>
      </p:sp>
      <p:sp>
        <p:nvSpPr>
          <p:cNvPr id="4" name="Slide Number Placeholder 3">
            <a:extLst>
              <a:ext uri="{FF2B5EF4-FFF2-40B4-BE49-F238E27FC236}">
                <a16:creationId xmlns:a16="http://schemas.microsoft.com/office/drawing/2014/main" id="{5DC3F7AE-0E02-344F-A67D-A1363BBE9DFE}"/>
              </a:ext>
            </a:extLst>
          </p:cNvPr>
          <p:cNvSpPr>
            <a:spLocks noGrp="1"/>
          </p:cNvSpPr>
          <p:nvPr>
            <p:ph type="sldNum" sz="quarter" idx="12"/>
          </p:nvPr>
        </p:nvSpPr>
        <p:spPr/>
        <p:txBody>
          <a:bodyPr/>
          <a:lstStyle/>
          <a:p>
            <a:fld id="{6E2D2B3B-882E-40F3-A32F-6DD516915044}" type="slidenum">
              <a:rPr lang="en-US" smtClean="0"/>
              <a:pPr/>
              <a:t>58</a:t>
            </a:fld>
            <a:endParaRPr lang="en-US"/>
          </a:p>
        </p:txBody>
      </p:sp>
    </p:spTree>
    <p:extLst>
      <p:ext uri="{BB962C8B-B14F-4D97-AF65-F5344CB8AC3E}">
        <p14:creationId xmlns:p14="http://schemas.microsoft.com/office/powerpoint/2010/main" val="3564878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CDA9-549C-2846-9196-A4FFA8AC7551}"/>
              </a:ext>
            </a:extLst>
          </p:cNvPr>
          <p:cNvSpPr>
            <a:spLocks noGrp="1"/>
          </p:cNvSpPr>
          <p:nvPr>
            <p:ph type="title"/>
          </p:nvPr>
        </p:nvSpPr>
        <p:spPr/>
        <p:txBody>
          <a:bodyPr/>
          <a:lstStyle/>
          <a:p>
            <a:r>
              <a:rPr lang="en-US" dirty="0"/>
              <a:t>TRACED Act</a:t>
            </a:r>
          </a:p>
        </p:txBody>
      </p:sp>
      <p:sp>
        <p:nvSpPr>
          <p:cNvPr id="3" name="Content Placeholder 2">
            <a:extLst>
              <a:ext uri="{FF2B5EF4-FFF2-40B4-BE49-F238E27FC236}">
                <a16:creationId xmlns:a16="http://schemas.microsoft.com/office/drawing/2014/main" id="{7FDF6420-2193-E64C-81FC-AEDE3C2D40B1}"/>
              </a:ext>
            </a:extLst>
          </p:cNvPr>
          <p:cNvSpPr>
            <a:spLocks noGrp="1"/>
          </p:cNvSpPr>
          <p:nvPr>
            <p:ph idx="1"/>
          </p:nvPr>
        </p:nvSpPr>
        <p:spPr/>
        <p:txBody>
          <a:bodyPr/>
          <a:lstStyle/>
          <a:p>
            <a:r>
              <a:rPr lang="en-US" dirty="0"/>
              <a:t>Requires DOJ and the FCC to assemble an interagency working group to study and report to Congress on the enforcement of the prohibition of certain robocalls. Specifically, the working group will look into how to better enforce against robocalls by examining issues like the types of laws, policies, or constraints that could be inhibiting enforcement.</a:t>
            </a:r>
          </a:p>
          <a:p>
            <a:r>
              <a:rPr lang="en-US" dirty="0"/>
              <a:t>Requires the FCC to initiate a proceeding to determine whether its policies regarding </a:t>
            </a:r>
            <a:r>
              <a:rPr lang="en-US" dirty="0">
                <a:solidFill>
                  <a:srgbClr val="FF0000"/>
                </a:solidFill>
              </a:rPr>
              <a:t>access to number resources </a:t>
            </a:r>
            <a:r>
              <a:rPr lang="en-US" dirty="0"/>
              <a:t>could be modified to help reduce access to numbers by potential robocall violators.</a:t>
            </a:r>
          </a:p>
          <a:p>
            <a:endParaRPr lang="en-US" dirty="0"/>
          </a:p>
        </p:txBody>
      </p:sp>
      <p:sp>
        <p:nvSpPr>
          <p:cNvPr id="4" name="Slide Number Placeholder 3">
            <a:extLst>
              <a:ext uri="{FF2B5EF4-FFF2-40B4-BE49-F238E27FC236}">
                <a16:creationId xmlns:a16="http://schemas.microsoft.com/office/drawing/2014/main" id="{B29F6084-0A1E-D447-BF0E-5629C1E85BF4}"/>
              </a:ext>
            </a:extLst>
          </p:cNvPr>
          <p:cNvSpPr>
            <a:spLocks noGrp="1"/>
          </p:cNvSpPr>
          <p:nvPr>
            <p:ph type="sldNum" sz="quarter" idx="12"/>
          </p:nvPr>
        </p:nvSpPr>
        <p:spPr/>
        <p:txBody>
          <a:bodyPr/>
          <a:lstStyle/>
          <a:p>
            <a:fld id="{6E2D2B3B-882E-40F3-A32F-6DD516915044}" type="slidenum">
              <a:rPr lang="en-US" smtClean="0"/>
              <a:pPr/>
              <a:t>59</a:t>
            </a:fld>
            <a:endParaRPr lang="en-US"/>
          </a:p>
        </p:txBody>
      </p:sp>
    </p:spTree>
    <p:extLst>
      <p:ext uri="{BB962C8B-B14F-4D97-AF65-F5344CB8AC3E}">
        <p14:creationId xmlns:p14="http://schemas.microsoft.com/office/powerpoint/2010/main" val="411933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EE49-A745-7743-AEE1-C242BEDFEB37}"/>
              </a:ext>
            </a:extLst>
          </p:cNvPr>
          <p:cNvSpPr>
            <a:spLocks noGrp="1"/>
          </p:cNvSpPr>
          <p:nvPr>
            <p:ph type="title"/>
          </p:nvPr>
        </p:nvSpPr>
        <p:spPr/>
        <p:txBody>
          <a:bodyPr/>
          <a:lstStyle/>
          <a:p>
            <a:r>
              <a:rPr lang="en-US" dirty="0"/>
              <a:t>Blacklist &amp; whitelist problems</a:t>
            </a:r>
          </a:p>
        </p:txBody>
      </p:sp>
      <p:sp>
        <p:nvSpPr>
          <p:cNvPr id="3" name="Content Placeholder 2">
            <a:extLst>
              <a:ext uri="{FF2B5EF4-FFF2-40B4-BE49-F238E27FC236}">
                <a16:creationId xmlns:a16="http://schemas.microsoft.com/office/drawing/2014/main" id="{4335013B-6F0F-C748-80D1-03C50A0236CD}"/>
              </a:ext>
            </a:extLst>
          </p:cNvPr>
          <p:cNvSpPr>
            <a:spLocks noGrp="1"/>
          </p:cNvSpPr>
          <p:nvPr>
            <p:ph idx="1"/>
          </p:nvPr>
        </p:nvSpPr>
        <p:spPr/>
        <p:txBody>
          <a:bodyPr>
            <a:normAutofit/>
          </a:bodyPr>
          <a:lstStyle/>
          <a:p>
            <a:r>
              <a:rPr lang="en-US" dirty="0"/>
              <a:t>Blacklist</a:t>
            </a:r>
          </a:p>
          <a:p>
            <a:pPr lvl="1"/>
            <a:r>
              <a:rPr lang="en-US" dirty="0"/>
              <a:t>Not too useful without authentication</a:t>
            </a:r>
          </a:p>
          <a:p>
            <a:pPr lvl="1"/>
            <a:r>
              <a:rPr lang="en-US" dirty="0"/>
              <a:t>Most useful: invalid, unassigned numbers &amp; area codes</a:t>
            </a:r>
          </a:p>
          <a:p>
            <a:pPr lvl="1"/>
            <a:r>
              <a:rPr lang="en-US" dirty="0"/>
              <a:t>Do Not Originate (DNO) – numbers known not to make outbound calls</a:t>
            </a:r>
          </a:p>
          <a:p>
            <a:pPr lvl="2"/>
            <a:r>
              <a:rPr lang="en-US" dirty="0"/>
              <a:t>E.g., IRS, 555</a:t>
            </a:r>
          </a:p>
          <a:p>
            <a:pPr lvl="1"/>
            <a:r>
              <a:rPr lang="en-US" dirty="0"/>
              <a:t>Complaint about over-blocking (e.g., PACE, </a:t>
            </a:r>
            <a:r>
              <a:rPr lang="en-US" dirty="0" err="1"/>
              <a:t>SiriusXM</a:t>
            </a:r>
            <a:r>
              <a:rPr lang="en-US" dirty="0"/>
              <a:t>, </a:t>
            </a:r>
            <a:r>
              <a:rPr lang="en-US" dirty="0" err="1"/>
              <a:t>Securus</a:t>
            </a:r>
            <a:r>
              <a:rPr lang="en-US" dirty="0"/>
              <a:t> for inmate calls) </a:t>
            </a:r>
            <a:r>
              <a:rPr lang="en-US" dirty="0">
                <a:sym typeface="Wingdings" pitchFamily="2" charset="2"/>
              </a:rPr>
              <a:t> illegal vs. unwanted in FCC 17-59</a:t>
            </a:r>
            <a:endParaRPr lang="en-US" dirty="0"/>
          </a:p>
          <a:p>
            <a:r>
              <a:rPr lang="en-US" dirty="0"/>
              <a:t>Whitelist</a:t>
            </a:r>
          </a:p>
          <a:p>
            <a:pPr lvl="1"/>
            <a:r>
              <a:rPr lang="en-US" dirty="0"/>
              <a:t>No industry-wide effort</a:t>
            </a:r>
          </a:p>
          <a:p>
            <a:pPr lvl="1"/>
            <a:r>
              <a:rPr lang="en-US" dirty="0"/>
              <a:t>Likely hard for accidental inclusions to find appropriate organization</a:t>
            </a:r>
          </a:p>
          <a:p>
            <a:pPr lvl="1"/>
            <a:r>
              <a:rPr lang="en-US" dirty="0"/>
              <a:t>See CNAM caller ID problems</a:t>
            </a:r>
          </a:p>
          <a:p>
            <a:pPr lvl="1"/>
            <a:r>
              <a:rPr lang="en-US" dirty="0"/>
              <a:t>How do validate legitimate </a:t>
            </a:r>
            <a:r>
              <a:rPr lang="en-US" dirty="0" err="1"/>
              <a:t>robocallers</a:t>
            </a:r>
            <a:r>
              <a:rPr lang="en-US" dirty="0"/>
              <a:t>?</a:t>
            </a:r>
          </a:p>
          <a:p>
            <a:pPr lvl="2"/>
            <a:r>
              <a:rPr lang="en-US" dirty="0"/>
              <a:t>No (FCC) license for medical notification services</a:t>
            </a:r>
          </a:p>
          <a:p>
            <a:pPr lvl="2"/>
            <a:r>
              <a:rPr lang="en-US" dirty="0"/>
              <a:t>But bonding may be an option</a:t>
            </a:r>
          </a:p>
          <a:p>
            <a:r>
              <a:rPr lang="en-US" dirty="0"/>
              <a:t>Re-assigned number database</a:t>
            </a:r>
          </a:p>
          <a:p>
            <a:pPr lvl="1"/>
            <a:r>
              <a:rPr lang="en-US" dirty="0"/>
              <a:t>Who will pay?</a:t>
            </a:r>
          </a:p>
        </p:txBody>
      </p:sp>
      <p:sp>
        <p:nvSpPr>
          <p:cNvPr id="4" name="Slide Number Placeholder 3">
            <a:extLst>
              <a:ext uri="{FF2B5EF4-FFF2-40B4-BE49-F238E27FC236}">
                <a16:creationId xmlns:a16="http://schemas.microsoft.com/office/drawing/2014/main" id="{6DC84521-86BB-C74C-BC92-0DDABF562297}"/>
              </a:ext>
            </a:extLst>
          </p:cNvPr>
          <p:cNvSpPr>
            <a:spLocks noGrp="1"/>
          </p:cNvSpPr>
          <p:nvPr>
            <p:ph type="sldNum" sz="quarter" idx="12"/>
          </p:nvPr>
        </p:nvSpPr>
        <p:spPr/>
        <p:txBody>
          <a:bodyPr/>
          <a:lstStyle/>
          <a:p>
            <a:fld id="{CEDE4729-8A57-DF4A-8CA8-E0FAD43DCC6E}" type="slidenum">
              <a:rPr lang="en-US" altLang="en-US" smtClean="0"/>
              <a:pPr/>
              <a:t>6</a:t>
            </a:fld>
            <a:endParaRPr lang="en-US" altLang="en-US"/>
          </a:p>
        </p:txBody>
      </p:sp>
    </p:spTree>
    <p:extLst>
      <p:ext uri="{BB962C8B-B14F-4D97-AF65-F5344CB8AC3E}">
        <p14:creationId xmlns:p14="http://schemas.microsoft.com/office/powerpoint/2010/main" val="1616650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54E-F5C0-4C43-A0C8-B6D03983087A}"/>
              </a:ext>
            </a:extLst>
          </p:cNvPr>
          <p:cNvSpPr>
            <a:spLocks noGrp="1"/>
          </p:cNvSpPr>
          <p:nvPr>
            <p:ph type="title"/>
          </p:nvPr>
        </p:nvSpPr>
        <p:spPr/>
        <p:txBody>
          <a:bodyPr/>
          <a:lstStyle/>
          <a:p>
            <a:r>
              <a:rPr lang="en-US" dirty="0"/>
              <a:t>H.R. 3375 - Stopping Bad Robocalls Act</a:t>
            </a:r>
          </a:p>
        </p:txBody>
      </p:sp>
      <p:sp>
        <p:nvSpPr>
          <p:cNvPr id="3" name="Content Placeholder 2">
            <a:extLst>
              <a:ext uri="{FF2B5EF4-FFF2-40B4-BE49-F238E27FC236}">
                <a16:creationId xmlns:a16="http://schemas.microsoft.com/office/drawing/2014/main" id="{C10B100A-854A-4F46-90CD-AFD338016FAB}"/>
              </a:ext>
            </a:extLst>
          </p:cNvPr>
          <p:cNvSpPr>
            <a:spLocks noGrp="1"/>
          </p:cNvSpPr>
          <p:nvPr>
            <p:ph idx="1"/>
          </p:nvPr>
        </p:nvSpPr>
        <p:spPr/>
        <p:txBody>
          <a:bodyPr>
            <a:normAutofit/>
          </a:bodyPr>
          <a:lstStyle/>
          <a:p>
            <a:r>
              <a:rPr lang="en-US" dirty="0"/>
              <a:t>Passed House July 24, 2019</a:t>
            </a:r>
          </a:p>
          <a:p>
            <a:r>
              <a:rPr lang="en-US" dirty="0"/>
              <a:t>“the establishment of a database of telephone numbers that have been disconnected”</a:t>
            </a:r>
          </a:p>
          <a:p>
            <a:r>
              <a:rPr lang="en-US" dirty="0"/>
              <a:t>no citation required to seek forfeiture penalty</a:t>
            </a:r>
          </a:p>
          <a:p>
            <a:r>
              <a:rPr lang="en-US" dirty="0"/>
              <a:t>four year statute of limitations (47 USC 227b)</a:t>
            </a:r>
          </a:p>
          <a:p>
            <a:r>
              <a:rPr lang="en-US" dirty="0"/>
              <a:t>annual robocall report</a:t>
            </a:r>
          </a:p>
        </p:txBody>
      </p:sp>
      <p:sp>
        <p:nvSpPr>
          <p:cNvPr id="4" name="Slide Number Placeholder 3">
            <a:extLst>
              <a:ext uri="{FF2B5EF4-FFF2-40B4-BE49-F238E27FC236}">
                <a16:creationId xmlns:a16="http://schemas.microsoft.com/office/drawing/2014/main" id="{7E2AAC28-A9B1-284F-B388-137DEEC56C90}"/>
              </a:ext>
            </a:extLst>
          </p:cNvPr>
          <p:cNvSpPr>
            <a:spLocks noGrp="1"/>
          </p:cNvSpPr>
          <p:nvPr>
            <p:ph type="sldNum" sz="quarter" idx="12"/>
          </p:nvPr>
        </p:nvSpPr>
        <p:spPr/>
        <p:txBody>
          <a:bodyPr/>
          <a:lstStyle/>
          <a:p>
            <a:fld id="{6E2D2B3B-882E-40F3-A32F-6DD516915044}" type="slidenum">
              <a:rPr lang="en-US" smtClean="0"/>
              <a:pPr/>
              <a:t>60</a:t>
            </a:fld>
            <a:endParaRPr lang="en-US"/>
          </a:p>
        </p:txBody>
      </p:sp>
    </p:spTree>
    <p:extLst>
      <p:ext uri="{BB962C8B-B14F-4D97-AF65-F5344CB8AC3E}">
        <p14:creationId xmlns:p14="http://schemas.microsoft.com/office/powerpoint/2010/main" val="3511102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287E-05E5-C742-8C1B-729D218E7FAE}"/>
              </a:ext>
            </a:extLst>
          </p:cNvPr>
          <p:cNvSpPr>
            <a:spLocks noGrp="1"/>
          </p:cNvSpPr>
          <p:nvPr>
            <p:ph type="title"/>
          </p:nvPr>
        </p:nvSpPr>
        <p:spPr/>
        <p:txBody>
          <a:bodyPr/>
          <a:lstStyle/>
          <a:p>
            <a:r>
              <a:rPr lang="en-US" dirty="0"/>
              <a:t>H.R. 3375 - Stopping Bad Robocalls Act</a:t>
            </a:r>
          </a:p>
        </p:txBody>
      </p:sp>
      <p:sp>
        <p:nvSpPr>
          <p:cNvPr id="3" name="Content Placeholder 2">
            <a:extLst>
              <a:ext uri="{FF2B5EF4-FFF2-40B4-BE49-F238E27FC236}">
                <a16:creationId xmlns:a16="http://schemas.microsoft.com/office/drawing/2014/main" id="{DFE1FE58-A980-1B46-8674-EE1D4A3599E9}"/>
              </a:ext>
            </a:extLst>
          </p:cNvPr>
          <p:cNvSpPr>
            <a:spLocks noGrp="1"/>
          </p:cNvSpPr>
          <p:nvPr>
            <p:ph idx="1"/>
          </p:nvPr>
        </p:nvSpPr>
        <p:spPr/>
        <p:txBody>
          <a:bodyPr/>
          <a:lstStyle/>
          <a:p>
            <a:r>
              <a:rPr lang="en-US" dirty="0"/>
              <a:t>call authentication </a:t>
            </a:r>
            <a:r>
              <a:rPr lang="en-US" i="1" dirty="0"/>
              <a:t>regulations</a:t>
            </a:r>
            <a:r>
              <a:rPr lang="en-US" dirty="0"/>
              <a:t> within one year, effective within 6 months</a:t>
            </a:r>
          </a:p>
          <a:p>
            <a:r>
              <a:rPr lang="en-US" dirty="0"/>
              <a:t>no line item charge for call authentication</a:t>
            </a:r>
          </a:p>
          <a:p>
            <a:r>
              <a:rPr lang="en-US" dirty="0"/>
              <a:t>blocking service “are provided with no additional line item charge to consumers and no additional charge to callers for resolving complaints related to erroneously blocked calls”</a:t>
            </a:r>
          </a:p>
          <a:p>
            <a:r>
              <a:rPr lang="en-US" dirty="0"/>
              <a:t>require contact information for VoIP providers</a:t>
            </a:r>
          </a:p>
          <a:p>
            <a:pPr lvl="1"/>
            <a:r>
              <a:rPr lang="en-US" dirty="0"/>
              <a:t>“would be an interconnected VoIP service (as so defined) except that the service permits users to terminate calls to the public switched telephone network but does not permit users to receive calls that originate on the public switched telephone network”</a:t>
            </a:r>
          </a:p>
          <a:p>
            <a:endParaRPr lang="en-US" dirty="0"/>
          </a:p>
        </p:txBody>
      </p:sp>
      <p:sp>
        <p:nvSpPr>
          <p:cNvPr id="4" name="Slide Number Placeholder 3">
            <a:extLst>
              <a:ext uri="{FF2B5EF4-FFF2-40B4-BE49-F238E27FC236}">
                <a16:creationId xmlns:a16="http://schemas.microsoft.com/office/drawing/2014/main" id="{7455AA36-7925-F44A-84FF-0E8567F7D419}"/>
              </a:ext>
            </a:extLst>
          </p:cNvPr>
          <p:cNvSpPr>
            <a:spLocks noGrp="1"/>
          </p:cNvSpPr>
          <p:nvPr>
            <p:ph type="sldNum" sz="quarter" idx="12"/>
          </p:nvPr>
        </p:nvSpPr>
        <p:spPr/>
        <p:txBody>
          <a:bodyPr/>
          <a:lstStyle/>
          <a:p>
            <a:fld id="{6E2D2B3B-882E-40F3-A32F-6DD516915044}" type="slidenum">
              <a:rPr lang="en-US" smtClean="0"/>
              <a:pPr/>
              <a:t>61</a:t>
            </a:fld>
            <a:endParaRPr lang="en-US"/>
          </a:p>
        </p:txBody>
      </p:sp>
    </p:spTree>
    <p:extLst>
      <p:ext uri="{BB962C8B-B14F-4D97-AF65-F5344CB8AC3E}">
        <p14:creationId xmlns:p14="http://schemas.microsoft.com/office/powerpoint/2010/main" val="2278352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3757-C4AB-224D-8B7D-D634F3ECECC2}"/>
              </a:ext>
            </a:extLst>
          </p:cNvPr>
          <p:cNvSpPr>
            <a:spLocks noGrp="1"/>
          </p:cNvSpPr>
          <p:nvPr>
            <p:ph type="title"/>
          </p:nvPr>
        </p:nvSpPr>
        <p:spPr/>
        <p:txBody>
          <a:bodyPr>
            <a:noAutofit/>
          </a:bodyPr>
          <a:lstStyle/>
          <a:p>
            <a:r>
              <a:rPr lang="en-US" sz="2000" dirty="0"/>
              <a:t>Canada – January 2018</a:t>
            </a:r>
            <a:br>
              <a:rPr lang="en-US" sz="2000" dirty="0"/>
            </a:br>
            <a:r>
              <a:rPr lang="en-US" sz="2000" b="1" dirty="0"/>
              <a:t>Measures to reduce caller identification spoofing and to determine the origins of </a:t>
            </a:r>
            <a:r>
              <a:rPr lang="en-US" sz="1800" b="1" dirty="0"/>
              <a:t>nuisance</a:t>
            </a:r>
            <a:r>
              <a:rPr lang="en-US" sz="2000" b="1" dirty="0"/>
              <a:t> calls</a:t>
            </a:r>
            <a:br>
              <a:rPr lang="en-US" sz="2000" b="1" dirty="0"/>
            </a:br>
            <a:endParaRPr lang="en-US" sz="2000" dirty="0"/>
          </a:p>
        </p:txBody>
      </p:sp>
      <p:pic>
        <p:nvPicPr>
          <p:cNvPr id="3" name="Picture 2">
            <a:extLst>
              <a:ext uri="{FF2B5EF4-FFF2-40B4-BE49-F238E27FC236}">
                <a16:creationId xmlns:a16="http://schemas.microsoft.com/office/drawing/2014/main" id="{87144267-93EF-2F4D-9015-855098626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545371"/>
            <a:ext cx="9248819" cy="3159881"/>
          </a:xfrm>
          <a:prstGeom prst="rect">
            <a:avLst/>
          </a:prstGeom>
        </p:spPr>
      </p:pic>
      <p:sp>
        <p:nvSpPr>
          <p:cNvPr id="4" name="TextBox 3">
            <a:extLst>
              <a:ext uri="{FF2B5EF4-FFF2-40B4-BE49-F238E27FC236}">
                <a16:creationId xmlns:a16="http://schemas.microsoft.com/office/drawing/2014/main" id="{47BACC14-A483-F844-A26F-CEF3F8BA65AA}"/>
              </a:ext>
            </a:extLst>
          </p:cNvPr>
          <p:cNvSpPr txBox="1"/>
          <p:nvPr/>
        </p:nvSpPr>
        <p:spPr>
          <a:xfrm>
            <a:off x="914400" y="6172200"/>
            <a:ext cx="5057795" cy="369332"/>
          </a:xfrm>
          <a:prstGeom prst="rect">
            <a:avLst/>
          </a:prstGeom>
          <a:noFill/>
        </p:spPr>
        <p:txBody>
          <a:bodyPr wrap="none" rtlCol="0">
            <a:spAutoFit/>
          </a:bodyPr>
          <a:lstStyle/>
          <a:p>
            <a:r>
              <a:rPr lang="en-US" dirty="0"/>
              <a:t>https://</a:t>
            </a:r>
            <a:r>
              <a:rPr lang="en-US" dirty="0" err="1"/>
              <a:t>crtc.gc.ca</a:t>
            </a:r>
            <a:r>
              <a:rPr lang="en-US" dirty="0"/>
              <a:t>/</a:t>
            </a:r>
            <a:r>
              <a:rPr lang="en-US" dirty="0" err="1"/>
              <a:t>eng</a:t>
            </a:r>
            <a:r>
              <a:rPr lang="en-US" dirty="0"/>
              <a:t>/archive/2018/2018-32.htm</a:t>
            </a:r>
          </a:p>
        </p:txBody>
      </p:sp>
      <p:sp>
        <p:nvSpPr>
          <p:cNvPr id="5" name="Slide Number Placeholder 4">
            <a:extLst>
              <a:ext uri="{FF2B5EF4-FFF2-40B4-BE49-F238E27FC236}">
                <a16:creationId xmlns:a16="http://schemas.microsoft.com/office/drawing/2014/main" id="{6A0318D6-FCFB-1E4C-A200-175EA9EA27BC}"/>
              </a:ext>
            </a:extLst>
          </p:cNvPr>
          <p:cNvSpPr>
            <a:spLocks noGrp="1"/>
          </p:cNvSpPr>
          <p:nvPr>
            <p:ph type="sldNum" sz="quarter" idx="12"/>
          </p:nvPr>
        </p:nvSpPr>
        <p:spPr/>
        <p:txBody>
          <a:bodyPr/>
          <a:lstStyle/>
          <a:p>
            <a:fld id="{06C525AB-8E15-B549-83D9-D2F0966E02DF}" type="slidenum">
              <a:rPr lang="en-US" altLang="en-US" smtClean="0"/>
              <a:pPr/>
              <a:t>62</a:t>
            </a:fld>
            <a:endParaRPr lang="en-US" altLang="en-US"/>
          </a:p>
        </p:txBody>
      </p:sp>
    </p:spTree>
    <p:extLst>
      <p:ext uri="{BB962C8B-B14F-4D97-AF65-F5344CB8AC3E}">
        <p14:creationId xmlns:p14="http://schemas.microsoft.com/office/powerpoint/2010/main" val="839860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0865-561F-E247-A931-0C489338DB93}"/>
              </a:ext>
            </a:extLst>
          </p:cNvPr>
          <p:cNvSpPr>
            <a:spLocks noGrp="1"/>
          </p:cNvSpPr>
          <p:nvPr>
            <p:ph type="title"/>
          </p:nvPr>
        </p:nvSpPr>
        <p:spPr/>
        <p:txBody>
          <a:bodyPr/>
          <a:lstStyle/>
          <a:p>
            <a:r>
              <a:rPr lang="en-US" dirty="0"/>
              <a:t>Make numbers valuable</a:t>
            </a:r>
          </a:p>
        </p:txBody>
      </p:sp>
      <p:sp>
        <p:nvSpPr>
          <p:cNvPr id="3" name="Content Placeholder 2">
            <a:extLst>
              <a:ext uri="{FF2B5EF4-FFF2-40B4-BE49-F238E27FC236}">
                <a16:creationId xmlns:a16="http://schemas.microsoft.com/office/drawing/2014/main" id="{13B95D6B-A5FB-4F41-88F5-3E33D9CAA97F}"/>
              </a:ext>
            </a:extLst>
          </p:cNvPr>
          <p:cNvSpPr>
            <a:spLocks noGrp="1"/>
          </p:cNvSpPr>
          <p:nvPr>
            <p:ph idx="1"/>
          </p:nvPr>
        </p:nvSpPr>
        <p:spPr/>
        <p:txBody>
          <a:bodyPr>
            <a:normAutofit lnSpcReduction="10000"/>
          </a:bodyPr>
          <a:lstStyle/>
          <a:p>
            <a:r>
              <a:rPr lang="en-US" sz="2800" dirty="0"/>
              <a:t>If spoofing stops, robocallers will find number resellers</a:t>
            </a:r>
          </a:p>
          <a:p>
            <a:r>
              <a:rPr lang="en-US" sz="2800" dirty="0"/>
              <a:t>Robocallers will “burn” numbers – use until number gets blocked</a:t>
            </a:r>
          </a:p>
          <a:p>
            <a:pPr lvl="1"/>
            <a:r>
              <a:rPr lang="en-US" sz="2400" dirty="0"/>
              <a:t>number exhaust problem – many numbers become “tainted”</a:t>
            </a:r>
          </a:p>
          <a:p>
            <a:pPr lvl="1"/>
            <a:r>
              <a:rPr lang="en-US" sz="2400" dirty="0"/>
              <a:t>may still be sufficiently cheap to make calls </a:t>
            </a:r>
            <a:r>
              <a:rPr lang="en-US" sz="2400" dirty="0">
                <a:sym typeface="Wingdings" pitchFamily="2" charset="2"/>
              </a:rPr>
              <a:t> e.g., at 1,000 calls, only $0.001</a:t>
            </a:r>
          </a:p>
          <a:p>
            <a:r>
              <a:rPr lang="en-US" sz="2800" dirty="0">
                <a:sym typeface="Wingdings" pitchFamily="2" charset="2"/>
              </a:rPr>
              <a:t>Create consumer (low-volume) and high-volume numbers</a:t>
            </a:r>
          </a:p>
          <a:p>
            <a:pPr lvl="1"/>
            <a:r>
              <a:rPr lang="en-US" sz="2400" dirty="0">
                <a:sym typeface="Wingdings" pitchFamily="2" charset="2"/>
              </a:rPr>
              <a:t>e.g., $10/year for low-volume outbound numbers (e.g., 10 calls/day)</a:t>
            </a:r>
          </a:p>
          <a:p>
            <a:pPr lvl="1"/>
            <a:r>
              <a:rPr lang="en-US" sz="2400" dirty="0">
                <a:sym typeface="Wingdings" pitchFamily="2" charset="2"/>
              </a:rPr>
              <a:t>$1,000/year for high-volume number (&gt; 10 calls per day)</a:t>
            </a:r>
          </a:p>
          <a:p>
            <a:r>
              <a:rPr lang="en-US" sz="2800" dirty="0">
                <a:sym typeface="Wingdings" pitchFamily="2" charset="2"/>
              </a:rPr>
              <a:t>Also helps solve USF problems</a:t>
            </a:r>
            <a:endParaRPr lang="en-US" sz="2800" dirty="0"/>
          </a:p>
        </p:txBody>
      </p:sp>
      <p:sp>
        <p:nvSpPr>
          <p:cNvPr id="4" name="Slide Number Placeholder 3">
            <a:extLst>
              <a:ext uri="{FF2B5EF4-FFF2-40B4-BE49-F238E27FC236}">
                <a16:creationId xmlns:a16="http://schemas.microsoft.com/office/drawing/2014/main" id="{7BFA8D6A-2916-2840-8DE6-62469147A7D5}"/>
              </a:ext>
            </a:extLst>
          </p:cNvPr>
          <p:cNvSpPr>
            <a:spLocks noGrp="1"/>
          </p:cNvSpPr>
          <p:nvPr>
            <p:ph type="sldNum" sz="quarter" idx="12"/>
          </p:nvPr>
        </p:nvSpPr>
        <p:spPr/>
        <p:txBody>
          <a:bodyPr/>
          <a:lstStyle/>
          <a:p>
            <a:fld id="{6E2D2B3B-882E-40F3-A32F-6DD516915044}" type="slidenum">
              <a:rPr lang="en-US" smtClean="0"/>
              <a:pPr/>
              <a:t>63</a:t>
            </a:fld>
            <a:endParaRPr lang="en-US"/>
          </a:p>
        </p:txBody>
      </p:sp>
    </p:spTree>
    <p:extLst>
      <p:ext uri="{BB962C8B-B14F-4D97-AF65-F5344CB8AC3E}">
        <p14:creationId xmlns:p14="http://schemas.microsoft.com/office/powerpoint/2010/main" val="419535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5E89-6A0F-EF4F-ACC2-1317B37601A7}"/>
              </a:ext>
            </a:extLst>
          </p:cNvPr>
          <p:cNvSpPr>
            <a:spLocks noGrp="1"/>
          </p:cNvSpPr>
          <p:nvPr>
            <p:ph type="title"/>
          </p:nvPr>
        </p:nvSpPr>
        <p:spPr/>
        <p:txBody>
          <a:bodyPr/>
          <a:lstStyle/>
          <a:p>
            <a:r>
              <a:rPr lang="en-US" dirty="0"/>
              <a:t>Populating blacklists </a:t>
            </a:r>
          </a:p>
        </p:txBody>
      </p:sp>
      <p:pic>
        <p:nvPicPr>
          <p:cNvPr id="4" name="Picture 3">
            <a:extLst>
              <a:ext uri="{FF2B5EF4-FFF2-40B4-BE49-F238E27FC236}">
                <a16:creationId xmlns:a16="http://schemas.microsoft.com/office/drawing/2014/main" id="{31E84C42-E0F3-B142-83F6-E99EE15629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 y="1828800"/>
            <a:ext cx="1628556" cy="1270000"/>
          </a:xfrm>
          <a:prstGeom prst="rect">
            <a:avLst/>
          </a:prstGeom>
        </p:spPr>
      </p:pic>
      <p:pic>
        <p:nvPicPr>
          <p:cNvPr id="5" name="Picture 4">
            <a:extLst>
              <a:ext uri="{FF2B5EF4-FFF2-40B4-BE49-F238E27FC236}">
                <a16:creationId xmlns:a16="http://schemas.microsoft.com/office/drawing/2014/main" id="{F8E1400E-062F-0F46-B6B5-607ACF2C6AA4}"/>
              </a:ext>
            </a:extLst>
          </p:cNvPr>
          <p:cNvPicPr>
            <a:picLocks noChangeAspect="1"/>
          </p:cNvPicPr>
          <p:nvPr/>
        </p:nvPicPr>
        <p:blipFill>
          <a:blip r:embed="rId5"/>
          <a:stretch>
            <a:fillRect/>
          </a:stretch>
        </p:blipFill>
        <p:spPr>
          <a:xfrm>
            <a:off x="2819400" y="1672154"/>
            <a:ext cx="1574800" cy="1574800"/>
          </a:xfrm>
          <a:prstGeom prst="rect">
            <a:avLst/>
          </a:prstGeom>
        </p:spPr>
      </p:pic>
      <p:pic>
        <p:nvPicPr>
          <p:cNvPr id="6" name="Picture 5">
            <a:extLst>
              <a:ext uri="{FF2B5EF4-FFF2-40B4-BE49-F238E27FC236}">
                <a16:creationId xmlns:a16="http://schemas.microsoft.com/office/drawing/2014/main" id="{34AE1107-396D-3240-9F84-3D2CE9D9E8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1784350"/>
            <a:ext cx="1314450" cy="1314450"/>
          </a:xfrm>
          <a:prstGeom prst="rect">
            <a:avLst/>
          </a:prstGeom>
        </p:spPr>
      </p:pic>
      <p:pic>
        <p:nvPicPr>
          <p:cNvPr id="7" name="iy01i2agcjp05vahfdyu">
            <a:hlinkClick r:id="" action="ppaction://media"/>
            <a:extLst>
              <a:ext uri="{FF2B5EF4-FFF2-40B4-BE49-F238E27FC236}">
                <a16:creationId xmlns:a16="http://schemas.microsoft.com/office/drawing/2014/main" id="{F5AB19B7-2082-9D42-8695-B023EE99A5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26493" y="4572000"/>
            <a:ext cx="2811462" cy="1792307"/>
          </a:xfrm>
          <a:prstGeom prst="rect">
            <a:avLst/>
          </a:prstGeom>
        </p:spPr>
      </p:pic>
      <p:pic>
        <p:nvPicPr>
          <p:cNvPr id="9" name="Picture 8">
            <a:extLst>
              <a:ext uri="{FF2B5EF4-FFF2-40B4-BE49-F238E27FC236}">
                <a16:creationId xmlns:a16="http://schemas.microsoft.com/office/drawing/2014/main" id="{98906141-3496-4B46-A2E4-FEE1ACC187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800" y="4547804"/>
            <a:ext cx="2032000" cy="2032000"/>
          </a:xfrm>
          <a:prstGeom prst="rect">
            <a:avLst/>
          </a:prstGeom>
        </p:spPr>
      </p:pic>
      <p:cxnSp>
        <p:nvCxnSpPr>
          <p:cNvPr id="11" name="Curved Connector 10">
            <a:extLst>
              <a:ext uri="{FF2B5EF4-FFF2-40B4-BE49-F238E27FC236}">
                <a16:creationId xmlns:a16="http://schemas.microsoft.com/office/drawing/2014/main" id="{A638A60D-50F6-7746-AD0A-BE8525BA70EB}"/>
              </a:ext>
            </a:extLst>
          </p:cNvPr>
          <p:cNvCxnSpPr>
            <a:stCxn id="4" idx="2"/>
            <a:endCxn id="9" idx="1"/>
          </p:cNvCxnSpPr>
          <p:nvPr/>
        </p:nvCxnSpPr>
        <p:spPr>
          <a:xfrm rot="16200000" flipH="1">
            <a:off x="1003437" y="3976441"/>
            <a:ext cx="2465004" cy="70972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157A99DA-0ECB-F64E-80D9-1813378656A8}"/>
              </a:ext>
            </a:extLst>
          </p:cNvPr>
          <p:cNvCxnSpPr>
            <a:stCxn id="5" idx="2"/>
            <a:endCxn id="9" idx="0"/>
          </p:cNvCxnSpPr>
          <p:nvPr/>
        </p:nvCxnSpPr>
        <p:spPr>
          <a:xfrm rot="5400000">
            <a:off x="2956375" y="3897379"/>
            <a:ext cx="1300850"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03AEC728-29C6-CC43-A517-A3CFB9D175C7}"/>
              </a:ext>
            </a:extLst>
          </p:cNvPr>
          <p:cNvCxnSpPr>
            <a:stCxn id="6" idx="2"/>
            <a:endCxn id="9" idx="3"/>
          </p:cNvCxnSpPr>
          <p:nvPr/>
        </p:nvCxnSpPr>
        <p:spPr>
          <a:xfrm rot="5400000">
            <a:off x="3769711" y="3951890"/>
            <a:ext cx="2465004" cy="75882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28C6888-3D22-8443-8E01-E1E96FA331B1}"/>
              </a:ext>
            </a:extLst>
          </p:cNvPr>
          <p:cNvSpPr txBox="1"/>
          <p:nvPr/>
        </p:nvSpPr>
        <p:spPr>
          <a:xfrm>
            <a:off x="3363977" y="3289751"/>
            <a:ext cx="241604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t>Consumer complaints</a:t>
            </a:r>
          </a:p>
        </p:txBody>
      </p:sp>
      <p:cxnSp>
        <p:nvCxnSpPr>
          <p:cNvPr id="18" name="Curved Connector 17">
            <a:extLst>
              <a:ext uri="{FF2B5EF4-FFF2-40B4-BE49-F238E27FC236}">
                <a16:creationId xmlns:a16="http://schemas.microsoft.com/office/drawing/2014/main" id="{72E4F5E3-AEA2-5047-AA8B-3875D07152D2}"/>
              </a:ext>
            </a:extLst>
          </p:cNvPr>
          <p:cNvCxnSpPr/>
          <p:nvPr/>
        </p:nvCxnSpPr>
        <p:spPr>
          <a:xfrm rot="10800000" flipV="1">
            <a:off x="4622800" y="4547804"/>
            <a:ext cx="2809424" cy="124339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740664-2762-AB41-9EAE-74AC1FDFF8E9}"/>
              </a:ext>
            </a:extLst>
          </p:cNvPr>
          <p:cNvSpPr txBox="1"/>
          <p:nvPr/>
        </p:nvSpPr>
        <p:spPr>
          <a:xfrm>
            <a:off x="6785319" y="3987521"/>
            <a:ext cx="1569660" cy="369332"/>
          </a:xfrm>
          <a:prstGeom prst="rect">
            <a:avLst/>
          </a:prstGeom>
          <a:noFill/>
        </p:spPr>
        <p:txBody>
          <a:bodyPr wrap="none" rtlCol="0">
            <a:spAutoFit/>
          </a:bodyPr>
          <a:lstStyle/>
          <a:p>
            <a:r>
              <a:rPr lang="en-US" dirty="0"/>
              <a:t>app feedback</a:t>
            </a:r>
          </a:p>
        </p:txBody>
      </p:sp>
      <p:sp>
        <p:nvSpPr>
          <p:cNvPr id="3" name="Slide Number Placeholder 2">
            <a:extLst>
              <a:ext uri="{FF2B5EF4-FFF2-40B4-BE49-F238E27FC236}">
                <a16:creationId xmlns:a16="http://schemas.microsoft.com/office/drawing/2014/main" id="{0EFC090B-BB39-B843-AFAF-32590833F028}"/>
              </a:ext>
            </a:extLst>
          </p:cNvPr>
          <p:cNvSpPr>
            <a:spLocks noGrp="1"/>
          </p:cNvSpPr>
          <p:nvPr>
            <p:ph type="sldNum" sz="quarter" idx="12"/>
          </p:nvPr>
        </p:nvSpPr>
        <p:spPr/>
        <p:txBody>
          <a:bodyPr/>
          <a:lstStyle/>
          <a:p>
            <a:fld id="{06C525AB-8E15-B549-83D9-D2F0966E02DF}" type="slidenum">
              <a:rPr lang="en-US" altLang="en-US" smtClean="0"/>
              <a:pPr/>
              <a:t>7</a:t>
            </a:fld>
            <a:endParaRPr lang="en-US" altLang="en-US"/>
          </a:p>
        </p:txBody>
      </p:sp>
    </p:spTree>
    <p:extLst>
      <p:ext uri="{BB962C8B-B14F-4D97-AF65-F5344CB8AC3E}">
        <p14:creationId xmlns:p14="http://schemas.microsoft.com/office/powerpoint/2010/main" val="23095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set</a:t>
            </a:r>
          </a:p>
        </p:txBody>
      </p:sp>
      <p:sp>
        <p:nvSpPr>
          <p:cNvPr id="3" name="Right Arrow 2"/>
          <p:cNvSpPr/>
          <p:nvPr/>
        </p:nvSpPr>
        <p:spPr>
          <a:xfrm>
            <a:off x="1108953" y="5001233"/>
            <a:ext cx="6748564" cy="299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5041" y="5300359"/>
            <a:ext cx="1855444" cy="369332"/>
          </a:xfrm>
          <a:prstGeom prst="rect">
            <a:avLst/>
          </a:prstGeom>
          <a:noFill/>
        </p:spPr>
        <p:txBody>
          <a:bodyPr wrap="none" rtlCol="0">
            <a:spAutoFit/>
          </a:bodyPr>
          <a:lstStyle/>
          <a:p>
            <a:r>
              <a:rPr lang="en-US"/>
              <a:t>no authentication</a:t>
            </a:r>
          </a:p>
        </p:txBody>
      </p:sp>
      <p:sp>
        <p:nvSpPr>
          <p:cNvPr id="6" name="TextBox 5"/>
          <p:cNvSpPr txBox="1"/>
          <p:nvPr/>
        </p:nvSpPr>
        <p:spPr>
          <a:xfrm>
            <a:off x="3492230" y="5300359"/>
            <a:ext cx="2217723" cy="369332"/>
          </a:xfrm>
          <a:prstGeom prst="rect">
            <a:avLst/>
          </a:prstGeom>
          <a:noFill/>
        </p:spPr>
        <p:txBody>
          <a:bodyPr wrap="none" rtlCol="0">
            <a:spAutoFit/>
          </a:bodyPr>
          <a:lstStyle/>
          <a:p>
            <a:r>
              <a:rPr lang="en-US" dirty="0"/>
              <a:t>partial authentication</a:t>
            </a:r>
          </a:p>
        </p:txBody>
      </p:sp>
      <p:sp>
        <p:nvSpPr>
          <p:cNvPr id="7" name="TextBox 6"/>
          <p:cNvSpPr txBox="1"/>
          <p:nvPr/>
        </p:nvSpPr>
        <p:spPr>
          <a:xfrm>
            <a:off x="6571034" y="5300359"/>
            <a:ext cx="1766574" cy="369332"/>
          </a:xfrm>
          <a:prstGeom prst="rect">
            <a:avLst/>
          </a:prstGeom>
          <a:noFill/>
        </p:spPr>
        <p:txBody>
          <a:bodyPr wrap="none" rtlCol="0">
            <a:spAutoFit/>
          </a:bodyPr>
          <a:lstStyle/>
          <a:p>
            <a:r>
              <a:rPr lang="en-US"/>
              <a:t>all authenticated</a:t>
            </a:r>
          </a:p>
        </p:txBody>
      </p:sp>
      <p:sp>
        <p:nvSpPr>
          <p:cNvPr id="8" name="Rounded Rectangle 7"/>
          <p:cNvSpPr/>
          <p:nvPr/>
        </p:nvSpPr>
        <p:spPr>
          <a:xfrm>
            <a:off x="980547" y="2957800"/>
            <a:ext cx="1699909" cy="6025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do not originate</a:t>
            </a:r>
          </a:p>
          <a:p>
            <a:pPr algn="ctr"/>
            <a:r>
              <a:rPr lang="en-US" sz="1400" dirty="0">
                <a:solidFill>
                  <a:schemeClr val="accent4">
                    <a:lumMod val="60000"/>
                    <a:lumOff val="40000"/>
                  </a:schemeClr>
                </a:solidFill>
              </a:rPr>
              <a:t>(e.g., block IRS)</a:t>
            </a:r>
          </a:p>
        </p:txBody>
      </p:sp>
      <p:sp>
        <p:nvSpPr>
          <p:cNvPr id="9" name="Rounded Rectangle 8"/>
          <p:cNvSpPr/>
          <p:nvPr/>
        </p:nvSpPr>
        <p:spPr>
          <a:xfrm>
            <a:off x="977628" y="3613731"/>
            <a:ext cx="1699909" cy="46463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user feedback </a:t>
            </a:r>
            <a:r>
              <a:rPr lang="en-US" sz="1400" dirty="0">
                <a:solidFill>
                  <a:schemeClr val="accent4">
                    <a:lumMod val="60000"/>
                    <a:lumOff val="40000"/>
                  </a:schemeClr>
                </a:solidFill>
                <a:sym typeface="Wingdings"/>
              </a:rPr>
              <a:t></a:t>
            </a:r>
            <a:r>
              <a:rPr lang="en-US" sz="1400" dirty="0">
                <a:solidFill>
                  <a:schemeClr val="accent4">
                    <a:lumMod val="60000"/>
                    <a:lumOff val="40000"/>
                  </a:schemeClr>
                </a:solidFill>
              </a:rPr>
              <a:t> black lists</a:t>
            </a:r>
          </a:p>
        </p:txBody>
      </p:sp>
      <p:sp>
        <p:nvSpPr>
          <p:cNvPr id="10" name="Rounded Rectangle 9"/>
          <p:cNvSpPr/>
          <p:nvPr/>
        </p:nvSpPr>
        <p:spPr>
          <a:xfrm>
            <a:off x="977629" y="4123045"/>
            <a:ext cx="1699910" cy="78794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simultaneous ringing (e.g., </a:t>
            </a:r>
            <a:r>
              <a:rPr lang="en-US" sz="1400" dirty="0" err="1">
                <a:solidFill>
                  <a:schemeClr val="accent4">
                    <a:lumMod val="60000"/>
                    <a:lumOff val="40000"/>
                  </a:schemeClr>
                </a:solidFill>
              </a:rPr>
              <a:t>Nomorobo</a:t>
            </a:r>
            <a:r>
              <a:rPr lang="en-US" sz="1400" dirty="0">
                <a:solidFill>
                  <a:schemeClr val="accent4">
                    <a:lumMod val="60000"/>
                    <a:lumOff val="40000"/>
                  </a:schemeClr>
                </a:solidFill>
              </a:rPr>
              <a:t>)</a:t>
            </a:r>
          </a:p>
        </p:txBody>
      </p:sp>
      <p:sp>
        <p:nvSpPr>
          <p:cNvPr id="12" name="Decagon 11"/>
          <p:cNvSpPr/>
          <p:nvPr/>
        </p:nvSpPr>
        <p:spPr>
          <a:xfrm>
            <a:off x="3873633" y="2376664"/>
            <a:ext cx="1219200" cy="1139451"/>
          </a:xfrm>
          <a:prstGeom prst="dec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improved </a:t>
            </a:r>
            <a:r>
              <a:rPr lang="en-US" sz="1400" dirty="0" err="1">
                <a:solidFill>
                  <a:schemeClr val="tx1"/>
                </a:solidFill>
              </a:rPr>
              <a:t>traceback</a:t>
            </a:r>
            <a:endParaRPr lang="en-US" sz="1400" dirty="0">
              <a:solidFill>
                <a:schemeClr val="tx1"/>
              </a:solidFill>
            </a:endParaRPr>
          </a:p>
        </p:txBody>
      </p:sp>
      <p:sp>
        <p:nvSpPr>
          <p:cNvPr id="13" name="Rounded Rectangle 12"/>
          <p:cNvSpPr/>
          <p:nvPr/>
        </p:nvSpPr>
        <p:spPr>
          <a:xfrm>
            <a:off x="6443600" y="3236239"/>
            <a:ext cx="1699909" cy="7879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rPr>
              <a:t>block unauthenticated calls</a:t>
            </a:r>
          </a:p>
        </p:txBody>
      </p:sp>
      <p:sp>
        <p:nvSpPr>
          <p:cNvPr id="14" name="Rounded Rectangle 13"/>
          <p:cNvSpPr/>
          <p:nvPr/>
        </p:nvSpPr>
        <p:spPr>
          <a:xfrm>
            <a:off x="6443600" y="4109804"/>
            <a:ext cx="1699909" cy="7879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rPr>
              <a:t>strong black &amp; white lists</a:t>
            </a:r>
          </a:p>
        </p:txBody>
      </p:sp>
      <p:sp>
        <p:nvSpPr>
          <p:cNvPr id="15" name="Rounded Rectangle 14"/>
          <p:cNvSpPr/>
          <p:nvPr/>
        </p:nvSpPr>
        <p:spPr>
          <a:xfrm>
            <a:off x="6443600" y="2376664"/>
            <a:ext cx="1699909" cy="787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caller authentication</a:t>
            </a:r>
          </a:p>
          <a:p>
            <a:pPr algn="ctr"/>
            <a:r>
              <a:rPr lang="en-US" sz="1000" dirty="0"/>
              <a:t>(identity assertion)</a:t>
            </a:r>
          </a:p>
        </p:txBody>
      </p:sp>
      <p:sp>
        <p:nvSpPr>
          <p:cNvPr id="16" name="Rounded Rectangle 15"/>
          <p:cNvSpPr/>
          <p:nvPr/>
        </p:nvSpPr>
        <p:spPr>
          <a:xfrm>
            <a:off x="3633279" y="3669761"/>
            <a:ext cx="1699909" cy="7879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strong white lists</a:t>
            </a:r>
          </a:p>
        </p:txBody>
      </p:sp>
      <p:sp>
        <p:nvSpPr>
          <p:cNvPr id="17" name="Rounded Rectangle 16"/>
          <p:cNvSpPr/>
          <p:nvPr/>
        </p:nvSpPr>
        <p:spPr>
          <a:xfrm>
            <a:off x="977628" y="2301869"/>
            <a:ext cx="1699909" cy="6025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lumMod val="60000"/>
                    <a:lumOff val="40000"/>
                  </a:schemeClr>
                </a:solidFill>
              </a:rPr>
              <a:t>remove invalid </a:t>
            </a:r>
            <a:r>
              <a:rPr lang="en-US" sz="1400">
                <a:solidFill>
                  <a:schemeClr val="accent4">
                    <a:lumMod val="60000"/>
                    <a:lumOff val="40000"/>
                  </a:schemeClr>
                </a:solidFill>
              </a:rPr>
              <a:t>&amp; unassigned #s</a:t>
            </a:r>
            <a:endParaRPr lang="en-US" sz="1400" dirty="0">
              <a:solidFill>
                <a:schemeClr val="accent4">
                  <a:lumMod val="60000"/>
                  <a:lumOff val="40000"/>
                </a:schemeClr>
              </a:solidFill>
            </a:endParaRPr>
          </a:p>
        </p:txBody>
      </p:sp>
      <p:sp>
        <p:nvSpPr>
          <p:cNvPr id="4" name="Slide Number Placeholder 3">
            <a:extLst>
              <a:ext uri="{FF2B5EF4-FFF2-40B4-BE49-F238E27FC236}">
                <a16:creationId xmlns:a16="http://schemas.microsoft.com/office/drawing/2014/main" id="{7252BC8E-FEA0-364F-8DF2-45CE87ADE025}"/>
              </a:ext>
            </a:extLst>
          </p:cNvPr>
          <p:cNvSpPr>
            <a:spLocks noGrp="1"/>
          </p:cNvSpPr>
          <p:nvPr>
            <p:ph type="sldNum" sz="quarter" idx="12"/>
          </p:nvPr>
        </p:nvSpPr>
        <p:spPr/>
        <p:txBody>
          <a:bodyPr/>
          <a:lstStyle/>
          <a:p>
            <a:fld id="{06C525AB-8E15-B549-83D9-D2F0966E02DF}" type="slidenum">
              <a:rPr lang="en-US" altLang="en-US" smtClean="0"/>
              <a:pPr/>
              <a:t>8</a:t>
            </a:fld>
            <a:endParaRPr lang="en-US" altLang="en-US"/>
          </a:p>
        </p:txBody>
      </p:sp>
    </p:spTree>
    <p:extLst>
      <p:ext uri="{BB962C8B-B14F-4D97-AF65-F5344CB8AC3E}">
        <p14:creationId xmlns:p14="http://schemas.microsoft.com/office/powerpoint/2010/main" val="236973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16908-90A5-6949-A566-091B9F1E1440}" type="slidenum">
              <a:rPr lang="en-US" smtClean="0"/>
              <a:t>9</a:t>
            </a:fld>
            <a:endParaRPr lang="en-US"/>
          </a:p>
        </p:txBody>
      </p:sp>
      <p:sp>
        <p:nvSpPr>
          <p:cNvPr id="2" name="Title 1"/>
          <p:cNvSpPr>
            <a:spLocks noGrp="1"/>
          </p:cNvSpPr>
          <p:nvPr>
            <p:ph type="title"/>
          </p:nvPr>
        </p:nvSpPr>
        <p:spPr/>
        <p:txBody>
          <a:bodyPr/>
          <a:lstStyle/>
          <a:p>
            <a:r>
              <a:rPr lang="en-US" dirty="0"/>
              <a:t>Incremental deployment</a:t>
            </a:r>
          </a:p>
        </p:txBody>
      </p:sp>
      <p:sp>
        <p:nvSpPr>
          <p:cNvPr id="5" name="Decision 4"/>
          <p:cNvSpPr/>
          <p:nvPr/>
        </p:nvSpPr>
        <p:spPr>
          <a:xfrm>
            <a:off x="3983737" y="1553065"/>
            <a:ext cx="2094304" cy="1148348"/>
          </a:xfrm>
          <a:prstGeom prst="flowChartDecis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signed?</a:t>
            </a:r>
          </a:p>
        </p:txBody>
      </p:sp>
      <p:sp>
        <p:nvSpPr>
          <p:cNvPr id="6" name="Decision 5"/>
          <p:cNvSpPr/>
          <p:nvPr/>
        </p:nvSpPr>
        <p:spPr>
          <a:xfrm>
            <a:off x="2609322" y="2853813"/>
            <a:ext cx="2094304" cy="1148348"/>
          </a:xfrm>
          <a:prstGeom prst="flowChartDecisi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should be signed?</a:t>
            </a:r>
          </a:p>
        </p:txBody>
      </p:sp>
      <p:sp>
        <p:nvSpPr>
          <p:cNvPr id="7" name="Decision 6"/>
          <p:cNvSpPr/>
          <p:nvPr/>
        </p:nvSpPr>
        <p:spPr>
          <a:xfrm>
            <a:off x="1267898" y="4002161"/>
            <a:ext cx="2094304" cy="1148348"/>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known caller?</a:t>
            </a:r>
          </a:p>
        </p:txBody>
      </p:sp>
      <p:sp>
        <p:nvSpPr>
          <p:cNvPr id="9" name="Decision 8"/>
          <p:cNvSpPr/>
          <p:nvPr/>
        </p:nvSpPr>
        <p:spPr>
          <a:xfrm>
            <a:off x="5982896" y="2855163"/>
            <a:ext cx="2094304" cy="114834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90"/>
                </a:solidFill>
              </a:rPr>
              <a:t>validates?</a:t>
            </a:r>
          </a:p>
        </p:txBody>
      </p:sp>
      <p:cxnSp>
        <p:nvCxnSpPr>
          <p:cNvPr id="11" name="Elbow Connector 10"/>
          <p:cNvCxnSpPr>
            <a:stCxn id="6" idx="1"/>
            <a:endCxn id="7" idx="0"/>
          </p:cNvCxnSpPr>
          <p:nvPr/>
        </p:nvCxnSpPr>
        <p:spPr>
          <a:xfrm rot="10800000" flipV="1">
            <a:off x="2315050" y="3427987"/>
            <a:ext cx="294272" cy="5741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5" idx="1"/>
            <a:endCxn id="6" idx="0"/>
          </p:cNvCxnSpPr>
          <p:nvPr/>
        </p:nvCxnSpPr>
        <p:spPr>
          <a:xfrm rot="10800000" flipV="1">
            <a:off x="3656475" y="2127239"/>
            <a:ext cx="327263" cy="7265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5" idx="3"/>
            <a:endCxn id="9" idx="0"/>
          </p:cNvCxnSpPr>
          <p:nvPr/>
        </p:nvCxnSpPr>
        <p:spPr>
          <a:xfrm>
            <a:off x="6078041" y="2127239"/>
            <a:ext cx="952007" cy="7279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9" idx="1"/>
            <a:endCxn id="46" idx="0"/>
          </p:cNvCxnSpPr>
          <p:nvPr/>
        </p:nvCxnSpPr>
        <p:spPr>
          <a:xfrm rot="10800000" flipV="1">
            <a:off x="5706558" y="3429337"/>
            <a:ext cx="276339" cy="83923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9" idx="3"/>
          </p:cNvCxnSpPr>
          <p:nvPr/>
        </p:nvCxnSpPr>
        <p:spPr>
          <a:xfrm>
            <a:off x="8077200" y="3429337"/>
            <a:ext cx="351866" cy="68818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7" idx="3"/>
          </p:cNvCxnSpPr>
          <p:nvPr/>
        </p:nvCxnSpPr>
        <p:spPr>
          <a:xfrm>
            <a:off x="3362202" y="4576335"/>
            <a:ext cx="294272" cy="84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7" idx="1"/>
          </p:cNvCxnSpPr>
          <p:nvPr/>
        </p:nvCxnSpPr>
        <p:spPr>
          <a:xfrm rot="10800000" flipV="1">
            <a:off x="914400" y="4576335"/>
            <a:ext cx="353498" cy="84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315050" y="3006213"/>
            <a:ext cx="351366" cy="369332"/>
          </a:xfrm>
          <a:prstGeom prst="rect">
            <a:avLst/>
          </a:prstGeom>
          <a:noFill/>
        </p:spPr>
        <p:txBody>
          <a:bodyPr wrap="none" rtlCol="0">
            <a:spAutoFit/>
          </a:bodyPr>
          <a:lstStyle/>
          <a:p>
            <a:r>
              <a:rPr lang="en-US" dirty="0"/>
              <a:t>N</a:t>
            </a:r>
          </a:p>
        </p:txBody>
      </p:sp>
      <p:sp>
        <p:nvSpPr>
          <p:cNvPr id="35" name="TextBox 34"/>
          <p:cNvSpPr txBox="1"/>
          <p:nvPr/>
        </p:nvSpPr>
        <p:spPr>
          <a:xfrm>
            <a:off x="3656474" y="1769224"/>
            <a:ext cx="351366" cy="369332"/>
          </a:xfrm>
          <a:prstGeom prst="rect">
            <a:avLst/>
          </a:prstGeom>
          <a:noFill/>
        </p:spPr>
        <p:txBody>
          <a:bodyPr wrap="none" rtlCol="0">
            <a:spAutoFit/>
          </a:bodyPr>
          <a:lstStyle/>
          <a:p>
            <a:r>
              <a:rPr lang="en-US" dirty="0"/>
              <a:t>N</a:t>
            </a:r>
          </a:p>
        </p:txBody>
      </p:sp>
      <p:sp>
        <p:nvSpPr>
          <p:cNvPr id="37" name="TextBox 36"/>
          <p:cNvSpPr txBox="1"/>
          <p:nvPr/>
        </p:nvSpPr>
        <p:spPr>
          <a:xfrm>
            <a:off x="916532" y="4154561"/>
            <a:ext cx="351366" cy="369332"/>
          </a:xfrm>
          <a:prstGeom prst="rect">
            <a:avLst/>
          </a:prstGeom>
          <a:noFill/>
        </p:spPr>
        <p:txBody>
          <a:bodyPr wrap="none" rtlCol="0">
            <a:spAutoFit/>
          </a:bodyPr>
          <a:lstStyle/>
          <a:p>
            <a:r>
              <a:rPr lang="en-US" dirty="0"/>
              <a:t>N</a:t>
            </a:r>
          </a:p>
        </p:txBody>
      </p:sp>
      <p:sp>
        <p:nvSpPr>
          <p:cNvPr id="38" name="TextBox 37"/>
          <p:cNvSpPr txBox="1"/>
          <p:nvPr/>
        </p:nvSpPr>
        <p:spPr>
          <a:xfrm>
            <a:off x="6144698" y="1783771"/>
            <a:ext cx="338554" cy="369332"/>
          </a:xfrm>
          <a:prstGeom prst="rect">
            <a:avLst/>
          </a:prstGeom>
          <a:noFill/>
        </p:spPr>
        <p:txBody>
          <a:bodyPr wrap="none" rtlCol="0">
            <a:spAutoFit/>
          </a:bodyPr>
          <a:lstStyle/>
          <a:p>
            <a:r>
              <a:rPr lang="en-US" dirty="0"/>
              <a:t>Y</a:t>
            </a:r>
          </a:p>
        </p:txBody>
      </p:sp>
      <p:sp>
        <p:nvSpPr>
          <p:cNvPr id="39" name="TextBox 38"/>
          <p:cNvSpPr txBox="1"/>
          <p:nvPr/>
        </p:nvSpPr>
        <p:spPr>
          <a:xfrm>
            <a:off x="5672691" y="3058655"/>
            <a:ext cx="351366" cy="369332"/>
          </a:xfrm>
          <a:prstGeom prst="rect">
            <a:avLst/>
          </a:prstGeom>
          <a:noFill/>
        </p:spPr>
        <p:txBody>
          <a:bodyPr wrap="none" rtlCol="0">
            <a:spAutoFit/>
          </a:bodyPr>
          <a:lstStyle/>
          <a:p>
            <a:r>
              <a:rPr lang="en-US" dirty="0"/>
              <a:t>N</a:t>
            </a:r>
          </a:p>
        </p:txBody>
      </p:sp>
      <p:sp>
        <p:nvSpPr>
          <p:cNvPr id="40" name="TextBox 39"/>
          <p:cNvSpPr txBox="1"/>
          <p:nvPr/>
        </p:nvSpPr>
        <p:spPr>
          <a:xfrm>
            <a:off x="8090512" y="3073217"/>
            <a:ext cx="338554" cy="369332"/>
          </a:xfrm>
          <a:prstGeom prst="rect">
            <a:avLst/>
          </a:prstGeom>
          <a:noFill/>
        </p:spPr>
        <p:txBody>
          <a:bodyPr wrap="none" rtlCol="0">
            <a:spAutoFit/>
          </a:bodyPr>
          <a:lstStyle/>
          <a:p>
            <a:r>
              <a:rPr lang="en-US" dirty="0"/>
              <a:t>Y</a:t>
            </a:r>
          </a:p>
        </p:txBody>
      </p:sp>
      <p:sp>
        <p:nvSpPr>
          <p:cNvPr id="41" name="TextBox 40"/>
          <p:cNvSpPr txBox="1"/>
          <p:nvPr/>
        </p:nvSpPr>
        <p:spPr>
          <a:xfrm>
            <a:off x="4703626" y="3073217"/>
            <a:ext cx="338554" cy="369332"/>
          </a:xfrm>
          <a:prstGeom prst="rect">
            <a:avLst/>
          </a:prstGeom>
          <a:noFill/>
        </p:spPr>
        <p:txBody>
          <a:bodyPr wrap="none" rtlCol="0">
            <a:spAutoFit/>
          </a:bodyPr>
          <a:lstStyle/>
          <a:p>
            <a:r>
              <a:rPr lang="en-US" dirty="0"/>
              <a:t>Y</a:t>
            </a:r>
          </a:p>
        </p:txBody>
      </p:sp>
      <p:cxnSp>
        <p:nvCxnSpPr>
          <p:cNvPr id="43" name="Elbow Connector 42"/>
          <p:cNvCxnSpPr>
            <a:stCxn id="6" idx="3"/>
          </p:cNvCxnSpPr>
          <p:nvPr/>
        </p:nvCxnSpPr>
        <p:spPr>
          <a:xfrm>
            <a:off x="4703626" y="3427987"/>
            <a:ext cx="338554" cy="84058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317920" y="4154561"/>
            <a:ext cx="338554" cy="369332"/>
          </a:xfrm>
          <a:prstGeom prst="rect">
            <a:avLst/>
          </a:prstGeom>
          <a:noFill/>
        </p:spPr>
        <p:txBody>
          <a:bodyPr wrap="none" rtlCol="0">
            <a:spAutoFit/>
          </a:bodyPr>
          <a:lstStyle/>
          <a:p>
            <a:r>
              <a:rPr lang="en-US" dirty="0"/>
              <a:t>Y</a:t>
            </a:r>
          </a:p>
        </p:txBody>
      </p:sp>
      <p:pic>
        <p:nvPicPr>
          <p:cNvPr id="45" name="Picture 44"/>
          <p:cNvPicPr>
            <a:picLocks noChangeAspect="1"/>
          </p:cNvPicPr>
          <p:nvPr/>
        </p:nvPicPr>
        <p:blipFill>
          <a:blip r:embed="rId2"/>
          <a:stretch>
            <a:fillRect/>
          </a:stretch>
        </p:blipFill>
        <p:spPr>
          <a:xfrm>
            <a:off x="4703626" y="4268570"/>
            <a:ext cx="635000" cy="635000"/>
          </a:xfrm>
          <a:prstGeom prst="rect">
            <a:avLst/>
          </a:prstGeom>
        </p:spPr>
      </p:pic>
      <p:pic>
        <p:nvPicPr>
          <p:cNvPr id="46" name="Picture 45"/>
          <p:cNvPicPr>
            <a:picLocks noChangeAspect="1"/>
          </p:cNvPicPr>
          <p:nvPr/>
        </p:nvPicPr>
        <p:blipFill>
          <a:blip r:embed="rId2"/>
          <a:stretch>
            <a:fillRect/>
          </a:stretch>
        </p:blipFill>
        <p:spPr>
          <a:xfrm>
            <a:off x="5389057" y="4268569"/>
            <a:ext cx="635000" cy="635000"/>
          </a:xfrm>
          <a:prstGeom prst="rect">
            <a:avLst/>
          </a:prstGeom>
        </p:spPr>
      </p:pic>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7268" y="4002162"/>
            <a:ext cx="639064" cy="939799"/>
          </a:xfrm>
          <a:prstGeom prst="rect">
            <a:avLst/>
          </a:prstGeom>
        </p:spPr>
      </p:pic>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422" y="5333999"/>
            <a:ext cx="520700" cy="765735"/>
          </a:xfrm>
          <a:prstGeom prst="rect">
            <a:avLst/>
          </a:prstGeom>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32" y="5416917"/>
            <a:ext cx="1651000" cy="657245"/>
          </a:xfrm>
          <a:prstGeom prst="rect">
            <a:avLst/>
          </a:prstGeom>
        </p:spPr>
      </p:pic>
      <p:pic>
        <p:nvPicPr>
          <p:cNvPr id="50" name="Picture 49"/>
          <p:cNvPicPr>
            <a:picLocks noChangeAspect="1"/>
          </p:cNvPicPr>
          <p:nvPr/>
        </p:nvPicPr>
        <p:blipFill>
          <a:blip r:embed="rId2"/>
          <a:stretch>
            <a:fillRect/>
          </a:stretch>
        </p:blipFill>
        <p:spPr>
          <a:xfrm>
            <a:off x="139700" y="6223000"/>
            <a:ext cx="635000" cy="635000"/>
          </a:xfrm>
          <a:prstGeom prst="rect">
            <a:avLst/>
          </a:prstGeom>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1254" y="6074162"/>
            <a:ext cx="520700" cy="765735"/>
          </a:xfrm>
          <a:prstGeom prst="rect">
            <a:avLst/>
          </a:prstGeom>
        </p:spPr>
      </p:pic>
      <p:sp>
        <p:nvSpPr>
          <p:cNvPr id="53" name="Rectangle 52"/>
          <p:cNvSpPr/>
          <p:nvPr/>
        </p:nvSpPr>
        <p:spPr>
          <a:xfrm>
            <a:off x="86799" y="6096068"/>
            <a:ext cx="351366" cy="369332"/>
          </a:xfrm>
          <a:prstGeom prst="rect">
            <a:avLst/>
          </a:prstGeom>
        </p:spPr>
        <p:txBody>
          <a:bodyPr wrap="none">
            <a:spAutoFit/>
          </a:bodyPr>
          <a:lstStyle/>
          <a:p>
            <a:r>
              <a:rPr lang="en-US" dirty="0"/>
              <a:t>N</a:t>
            </a:r>
          </a:p>
        </p:txBody>
      </p:sp>
      <p:sp>
        <p:nvSpPr>
          <p:cNvPr id="54" name="TextBox 53"/>
          <p:cNvSpPr txBox="1"/>
          <p:nvPr/>
        </p:nvSpPr>
        <p:spPr>
          <a:xfrm>
            <a:off x="1051977" y="6101172"/>
            <a:ext cx="338554" cy="369332"/>
          </a:xfrm>
          <a:prstGeom prst="rect">
            <a:avLst/>
          </a:prstGeom>
          <a:noFill/>
        </p:spPr>
        <p:txBody>
          <a:bodyPr wrap="none" rtlCol="0">
            <a:spAutoFit/>
          </a:bodyPr>
          <a:lstStyle/>
          <a:p>
            <a:r>
              <a:rPr lang="en-US" dirty="0"/>
              <a:t>Y</a:t>
            </a:r>
          </a:p>
        </p:txBody>
      </p:sp>
    </p:spTree>
    <p:extLst>
      <p:ext uri="{BB962C8B-B14F-4D97-AF65-F5344CB8AC3E}">
        <p14:creationId xmlns:p14="http://schemas.microsoft.com/office/powerpoint/2010/main" val="3763182901"/>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1A27DFD-DF4A-8B41-8AB2-12FE3EEDC2F6}" vid="{1C3F2E49-16B3-1941-943C-22AD506A5D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2018 blue</Template>
  <TotalTime>4616</TotalTime>
  <Words>4059</Words>
  <Application>Microsoft Macintosh PowerPoint</Application>
  <PresentationFormat>On-screen Show (4:3)</PresentationFormat>
  <Paragraphs>546</Paragraphs>
  <Slides>63</Slides>
  <Notes>14</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4" baseType="lpstr">
      <vt:lpstr>Arial Unicode MS</vt:lpstr>
      <vt:lpstr>Arial</vt:lpstr>
      <vt:lpstr>Calibri</vt:lpstr>
      <vt:lpstr>Calibri Light</vt:lpstr>
      <vt:lpstr>Consolas</vt:lpstr>
      <vt:lpstr>Garamond</vt:lpstr>
      <vt:lpstr>Lucida Sans Typewriter</vt:lpstr>
      <vt:lpstr>Roboto</vt:lpstr>
      <vt:lpstr>Times New Roman</vt:lpstr>
      <vt:lpstr>2018 blue</vt:lpstr>
      <vt:lpstr>Worksheet</vt:lpstr>
      <vt:lpstr>Robocalls – An illustrated guide to origin, mechanisms and prevention Remedies</vt:lpstr>
      <vt:lpstr>Why not use email spam filtering techniques?</vt:lpstr>
      <vt:lpstr>Prevent robocalls at every stage</vt:lpstr>
      <vt:lpstr>Not everybody likes call blocking</vt:lpstr>
      <vt:lpstr>Who can do what?</vt:lpstr>
      <vt:lpstr>Blacklist &amp; whitelist problems</vt:lpstr>
      <vt:lpstr>Populating blacklists </vt:lpstr>
      <vt:lpstr>Solution set</vt:lpstr>
      <vt:lpstr>Incremental deployment</vt:lpstr>
      <vt:lpstr>WSJ: “Small Carriers Stymie Robocall Fight”</vt:lpstr>
      <vt:lpstr>Frankel proposal</vt:lpstr>
      <vt:lpstr>STIR/SHAKEN</vt:lpstr>
      <vt:lpstr>Architecture for robocall prevention</vt:lpstr>
      <vt:lpstr>The role of STIR/SHAKEN</vt:lpstr>
      <vt:lpstr>STIR + SHAKEN</vt:lpstr>
      <vt:lpstr>SHAKEN reference architecture</vt:lpstr>
      <vt:lpstr>SHAKEN attestation</vt:lpstr>
      <vt:lpstr>STIR/SHAKEN organizational model</vt:lpstr>
      <vt:lpstr>STIR / SHAKEN governance</vt:lpstr>
      <vt:lpstr>STI-GA, STI-PA, STI-CA</vt:lpstr>
      <vt:lpstr>SIP INVITE example</vt:lpstr>
      <vt:lpstr>SHAKEN PASSporT = JWS token</vt:lpstr>
      <vt:lpstr>Non-VoIP termination</vt:lpstr>
      <vt:lpstr>PSTN: draft-ietf-stir-oob</vt:lpstr>
      <vt:lpstr>STIR/SHAKEN issues</vt:lpstr>
      <vt:lpstr>Timelines</vt:lpstr>
      <vt:lpstr>draft-sipcore-callinfo-spam</vt:lpstr>
      <vt:lpstr>Call categories</vt:lpstr>
      <vt:lpstr>Call categories</vt:lpstr>
      <vt:lpstr>Do Not Originate (DNO)</vt:lpstr>
      <vt:lpstr>Do not originate (DNO)</vt:lpstr>
      <vt:lpstr>Do not originate impact</vt:lpstr>
      <vt:lpstr>Consumer tools</vt:lpstr>
      <vt:lpstr>Consumer solutions</vt:lpstr>
      <vt:lpstr>Example: Hiya</vt:lpstr>
      <vt:lpstr>YouMail voice mail</vt:lpstr>
      <vt:lpstr>Verizon call marking (2018)</vt:lpstr>
      <vt:lpstr>Example: TNS Call Guardian</vt:lpstr>
      <vt:lpstr>Does the brand of smartphone matter?</vt:lpstr>
      <vt:lpstr>Google call screening (Pixel only)</vt:lpstr>
      <vt:lpstr>"If you are not paying for it, you're not the customer; you're the product being sold”</vt:lpstr>
      <vt:lpstr>Tracking &amp; tracing</vt:lpstr>
      <vt:lpstr>Law enforcement vs. robocallers</vt:lpstr>
      <vt:lpstr>PowerPoint Presentation</vt:lpstr>
      <vt:lpstr>Traceback</vt:lpstr>
      <vt:lpstr>Traceback – US Telecom</vt:lpstr>
      <vt:lpstr>PowerPoint Presentation</vt:lpstr>
      <vt:lpstr>Federal &amp; state actions</vt:lpstr>
      <vt:lpstr>Robocall Strike Force – Oct. 2016</vt:lpstr>
      <vt:lpstr>Robocall Strike Force – Oct. 2016</vt:lpstr>
      <vt:lpstr>FCC blocking rules</vt:lpstr>
      <vt:lpstr>FCC analytics (June 2019)</vt:lpstr>
      <vt:lpstr>State AG anti-robocall principles (August 2019)</vt:lpstr>
      <vt:lpstr>State AG anti-robocall principles</vt:lpstr>
      <vt:lpstr>State AG Anti-Robocall Principles</vt:lpstr>
      <vt:lpstr>State AG anti-robocall principles</vt:lpstr>
      <vt:lpstr>TRACED Act (S.151 – passed 05/2019)</vt:lpstr>
      <vt:lpstr>TRACED Act – new definitions &amp; authentication</vt:lpstr>
      <vt:lpstr>TRACED Act</vt:lpstr>
      <vt:lpstr>H.R. 3375 - Stopping Bad Robocalls Act</vt:lpstr>
      <vt:lpstr>H.R. 3375 - Stopping Bad Robocalls Act</vt:lpstr>
      <vt:lpstr>Canada – January 2018 Measures to reduce caller identification spoofing and to determine the origins of nuisance calls </vt:lpstr>
      <vt:lpstr>Make numbers valuable</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Henning Schulzrinne</dc:creator>
  <cp:lastModifiedBy>Henning Schulzrinne</cp:lastModifiedBy>
  <cp:revision>229</cp:revision>
  <cp:lastPrinted>2017-08-09T02:33:56Z</cp:lastPrinted>
  <dcterms:created xsi:type="dcterms:W3CDTF">2015-05-24T20:39:24Z</dcterms:created>
  <dcterms:modified xsi:type="dcterms:W3CDTF">2019-08-24T16:36:45Z</dcterms:modified>
</cp:coreProperties>
</file>