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23"/>
  </p:notesMasterIdLst>
  <p:handoutMasterIdLst>
    <p:handoutMasterId r:id="rId24"/>
  </p:handoutMasterIdLst>
  <p:sldIdLst>
    <p:sldId id="324" r:id="rId2"/>
    <p:sldId id="480" r:id="rId3"/>
    <p:sldId id="481" r:id="rId4"/>
    <p:sldId id="498" r:id="rId5"/>
    <p:sldId id="476" r:id="rId6"/>
    <p:sldId id="491" r:id="rId7"/>
    <p:sldId id="494" r:id="rId8"/>
    <p:sldId id="496" r:id="rId9"/>
    <p:sldId id="497" r:id="rId10"/>
    <p:sldId id="495" r:id="rId11"/>
    <p:sldId id="492" r:id="rId12"/>
    <p:sldId id="493" r:id="rId13"/>
    <p:sldId id="342" r:id="rId14"/>
    <p:sldId id="312" r:id="rId15"/>
    <p:sldId id="478" r:id="rId16"/>
    <p:sldId id="277" r:id="rId17"/>
    <p:sldId id="479" r:id="rId18"/>
    <p:sldId id="271" r:id="rId19"/>
    <p:sldId id="462" r:id="rId20"/>
    <p:sldId id="361" r:id="rId21"/>
    <p:sldId id="30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EF1D1D"/>
    <a:srgbClr val="0574AC"/>
    <a:srgbClr val="FF09FF"/>
    <a:srgbClr val="FF40FF"/>
    <a:srgbClr val="FEFF7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9"/>
    <p:restoredTop sz="93076"/>
  </p:normalViewPr>
  <p:slideViewPr>
    <p:cSldViewPr snapToGrid="0" snapToObjects="1">
      <p:cViewPr varScale="1">
        <p:scale>
          <a:sx n="117" d="100"/>
          <a:sy n="117" d="100"/>
        </p:scale>
        <p:origin x="239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A3EE826-6D74-4949-B2AE-A0B8B3802DA3}" type="datetimeFigureOut">
              <a:rPr lang="en-US" smtClean="0"/>
              <a:t>8/24/19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3AA88CC-C4A5-BB40-85B1-18C44B9AAA5A}" type="slidenum">
              <a:rPr lang="en-US" smtClean="0"/>
              <a:t>‹#›</a:t>
            </a:fld>
            <a:endParaRPr lang="en-US"/>
          </a:p>
        </p:txBody>
      </p:sp>
    </p:spTree>
    <p:extLst>
      <p:ext uri="{BB962C8B-B14F-4D97-AF65-F5344CB8AC3E}">
        <p14:creationId xmlns:p14="http://schemas.microsoft.com/office/powerpoint/2010/main" val="3446163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1AF329D-07CD-344A-A0DD-FDBA3E4CFAEA}" type="datetimeFigureOut">
              <a:rPr lang="en-US" smtClean="0"/>
              <a:t>8/24/19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B5E01B2-A4DF-E949-9ACF-FC77D3EEC206}" type="slidenum">
              <a:rPr lang="en-US" smtClean="0"/>
              <a:t>‹#›</a:t>
            </a:fld>
            <a:endParaRPr lang="en-US"/>
          </a:p>
        </p:txBody>
      </p:sp>
    </p:spTree>
    <p:extLst>
      <p:ext uri="{BB962C8B-B14F-4D97-AF65-F5344CB8AC3E}">
        <p14:creationId xmlns:p14="http://schemas.microsoft.com/office/powerpoint/2010/main" val="9836281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ationalnanpa.com/nruf/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5E01B2-A4DF-E949-9ACF-FC77D3EEC206}" type="slidenum">
              <a:rPr lang="en-US" smtClean="0"/>
              <a:t>1</a:t>
            </a:fld>
            <a:endParaRPr lang="en-US"/>
          </a:p>
        </p:txBody>
      </p:sp>
    </p:spTree>
    <p:extLst>
      <p:ext uri="{BB962C8B-B14F-4D97-AF65-F5344CB8AC3E}">
        <p14:creationId xmlns:p14="http://schemas.microsoft.com/office/powerpoint/2010/main" val="55532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https://nationalnanpa.com/nruf/index.html</a:t>
            </a:r>
            <a:endParaRPr lang="en-US" dirty="0"/>
          </a:p>
        </p:txBody>
      </p:sp>
      <p:sp>
        <p:nvSpPr>
          <p:cNvPr id="4" name="Slide Number Placeholder 3"/>
          <p:cNvSpPr>
            <a:spLocks noGrp="1"/>
          </p:cNvSpPr>
          <p:nvPr>
            <p:ph type="sldNum" sz="quarter" idx="5"/>
          </p:nvPr>
        </p:nvSpPr>
        <p:spPr/>
        <p:txBody>
          <a:bodyPr/>
          <a:lstStyle/>
          <a:p>
            <a:fld id="{3B5E01B2-A4DF-E949-9ACF-FC77D3EEC206}" type="slidenum">
              <a:rPr lang="en-US" smtClean="0"/>
              <a:t>3</a:t>
            </a:fld>
            <a:endParaRPr lang="en-US"/>
          </a:p>
        </p:txBody>
      </p:sp>
    </p:spTree>
    <p:extLst>
      <p:ext uri="{BB962C8B-B14F-4D97-AF65-F5344CB8AC3E}">
        <p14:creationId xmlns:p14="http://schemas.microsoft.com/office/powerpoint/2010/main" val="355288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www.fcc.gov</a:t>
            </a:r>
            <a:r>
              <a:rPr lang="en-US" dirty="0"/>
              <a:t>/</a:t>
            </a:r>
            <a:r>
              <a:rPr lang="en-US" dirty="0" err="1"/>
              <a:t>ecfs</a:t>
            </a:r>
            <a:r>
              <a:rPr lang="en-US" dirty="0"/>
              <a:t>/filing/1020878019865</a:t>
            </a:r>
          </a:p>
        </p:txBody>
      </p:sp>
      <p:sp>
        <p:nvSpPr>
          <p:cNvPr id="4" name="Slide Number Placeholder 3"/>
          <p:cNvSpPr>
            <a:spLocks noGrp="1"/>
          </p:cNvSpPr>
          <p:nvPr>
            <p:ph type="sldNum" sz="quarter" idx="5"/>
          </p:nvPr>
        </p:nvSpPr>
        <p:spPr/>
        <p:txBody>
          <a:bodyPr/>
          <a:lstStyle/>
          <a:p>
            <a:fld id="{482BB518-EBEB-5647-81C7-FB65B3C89D6B}" type="slidenum">
              <a:rPr lang="en-US" smtClean="0"/>
              <a:t>20</a:t>
            </a:fld>
            <a:endParaRPr lang="en-US"/>
          </a:p>
        </p:txBody>
      </p:sp>
    </p:spTree>
    <p:extLst>
      <p:ext uri="{BB962C8B-B14F-4D97-AF65-F5344CB8AC3E}">
        <p14:creationId xmlns:p14="http://schemas.microsoft.com/office/powerpoint/2010/main" val="121494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083E-B8CC-2749-A52D-902512385349}"/>
              </a:ext>
            </a:extLst>
          </p:cNvPr>
          <p:cNvSpPr>
            <a:spLocks noGrp="1"/>
          </p:cNvSpPr>
          <p:nvPr>
            <p:ph type="ctrTitle"/>
          </p:nvPr>
        </p:nvSpPr>
        <p:spPr>
          <a:xfrm>
            <a:off x="2" y="0"/>
            <a:ext cx="9143999" cy="35099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ctr">
              <a:defRPr sz="4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5517D1D-09D4-9A47-8506-7A59BBC8C4D4}"/>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15B3230-EF28-C34B-B6E6-FE3CA9875B2D}"/>
              </a:ext>
            </a:extLst>
          </p:cNvPr>
          <p:cNvSpPr>
            <a:spLocks noGrp="1"/>
          </p:cNvSpPr>
          <p:nvPr>
            <p:ph type="dt" sz="half" idx="10"/>
          </p:nvPr>
        </p:nvSpPr>
        <p:spPr/>
        <p:txBody>
          <a:bodyPr/>
          <a:lstStyle/>
          <a:p>
            <a:fld id="{B90F08D1-71B1-AB4C-92FD-39CA82368513}" type="datetime1">
              <a:rPr lang="en-US" smtClean="0"/>
              <a:t>8/24/19</a:t>
            </a:fld>
            <a:endParaRPr lang="en-US"/>
          </a:p>
        </p:txBody>
      </p:sp>
      <p:sp>
        <p:nvSpPr>
          <p:cNvPr id="5" name="Footer Placeholder 4">
            <a:extLst>
              <a:ext uri="{FF2B5EF4-FFF2-40B4-BE49-F238E27FC236}">
                <a16:creationId xmlns:a16="http://schemas.microsoft.com/office/drawing/2014/main" id="{D293A360-7162-9349-8704-A6065083D6D5}"/>
              </a:ext>
            </a:extLst>
          </p:cNvPr>
          <p:cNvSpPr>
            <a:spLocks noGrp="1"/>
          </p:cNvSpPr>
          <p:nvPr>
            <p:ph type="ftr" sz="quarter" idx="11"/>
          </p:nvPr>
        </p:nvSpPr>
        <p:spPr/>
        <p:txBody>
          <a:bodyPr/>
          <a:lstStyle/>
          <a:p>
            <a:r>
              <a:rPr lang="en-US"/>
              <a:t>Case Western Nov. 2018</a:t>
            </a:r>
          </a:p>
        </p:txBody>
      </p:sp>
      <p:sp>
        <p:nvSpPr>
          <p:cNvPr id="6" name="Slide Number Placeholder 5">
            <a:extLst>
              <a:ext uri="{FF2B5EF4-FFF2-40B4-BE49-F238E27FC236}">
                <a16:creationId xmlns:a16="http://schemas.microsoft.com/office/drawing/2014/main" id="{361E6096-67E1-564D-A91F-371B2F06FB8A}"/>
              </a:ext>
            </a:extLst>
          </p:cNvPr>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07606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0FBD-6F03-9E4C-B270-E983B8BA1833}"/>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879F0B-936A-A844-8684-B441E90718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E0DC3-095B-D544-812E-0CD5F321DEA3}"/>
              </a:ext>
            </a:extLst>
          </p:cNvPr>
          <p:cNvSpPr>
            <a:spLocks noGrp="1"/>
          </p:cNvSpPr>
          <p:nvPr>
            <p:ph type="dt" sz="half" idx="10"/>
          </p:nvPr>
        </p:nvSpPr>
        <p:spPr/>
        <p:txBody>
          <a:bodyPr/>
          <a:lstStyle/>
          <a:p>
            <a:fld id="{4FBEA4D3-757E-0042-B473-7B8BDF31746C}" type="datetime1">
              <a:rPr lang="en-US" smtClean="0"/>
              <a:t>8/24/19</a:t>
            </a:fld>
            <a:endParaRPr lang="en-US"/>
          </a:p>
        </p:txBody>
      </p:sp>
      <p:sp>
        <p:nvSpPr>
          <p:cNvPr id="5" name="Footer Placeholder 4">
            <a:extLst>
              <a:ext uri="{FF2B5EF4-FFF2-40B4-BE49-F238E27FC236}">
                <a16:creationId xmlns:a16="http://schemas.microsoft.com/office/drawing/2014/main" id="{D57FF353-8F11-6140-B0FB-92A991F92633}"/>
              </a:ext>
            </a:extLst>
          </p:cNvPr>
          <p:cNvSpPr>
            <a:spLocks noGrp="1"/>
          </p:cNvSpPr>
          <p:nvPr>
            <p:ph type="ftr" sz="quarter" idx="11"/>
          </p:nvPr>
        </p:nvSpPr>
        <p:spPr/>
        <p:txBody>
          <a:bodyPr/>
          <a:lstStyle/>
          <a:p>
            <a:r>
              <a:rPr lang="en-US"/>
              <a:t>Case Western Nov. 2018</a:t>
            </a:r>
          </a:p>
        </p:txBody>
      </p:sp>
      <p:sp>
        <p:nvSpPr>
          <p:cNvPr id="6" name="Slide Number Placeholder 5">
            <a:extLst>
              <a:ext uri="{FF2B5EF4-FFF2-40B4-BE49-F238E27FC236}">
                <a16:creationId xmlns:a16="http://schemas.microsoft.com/office/drawing/2014/main" id="{7BD3D35B-E731-D345-A609-832E3DA2858C}"/>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63520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13420-4624-F34C-8553-D5249B8EE353}"/>
              </a:ext>
            </a:extLst>
          </p:cNvPr>
          <p:cNvSpPr>
            <a:spLocks noGrp="1"/>
          </p:cNvSpPr>
          <p:nvPr>
            <p:ph type="title" orient="vert"/>
          </p:nvPr>
        </p:nvSpPr>
        <p:spPr>
          <a:xfrm>
            <a:off x="6543676" y="365126"/>
            <a:ext cx="1971675"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6A008-7844-3243-A372-8DDD29D964BB}"/>
              </a:ext>
            </a:extLst>
          </p:cNvPr>
          <p:cNvSpPr>
            <a:spLocks noGrp="1"/>
          </p:cNvSpPr>
          <p:nvPr>
            <p:ph type="body" orient="vert" idx="1"/>
          </p:nvPr>
        </p:nvSpPr>
        <p:spPr>
          <a:xfrm>
            <a:off x="628651"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F4CC8-F383-B545-980A-19DDC2206E67}"/>
              </a:ext>
            </a:extLst>
          </p:cNvPr>
          <p:cNvSpPr>
            <a:spLocks noGrp="1"/>
          </p:cNvSpPr>
          <p:nvPr>
            <p:ph type="dt" sz="half" idx="10"/>
          </p:nvPr>
        </p:nvSpPr>
        <p:spPr/>
        <p:txBody>
          <a:bodyPr/>
          <a:lstStyle/>
          <a:p>
            <a:fld id="{5994E6F5-5A98-3A40-A4AB-66E4DADD2E39}" type="datetime1">
              <a:rPr lang="en-US" smtClean="0"/>
              <a:t>8/24/19</a:t>
            </a:fld>
            <a:endParaRPr lang="en-US"/>
          </a:p>
        </p:txBody>
      </p:sp>
      <p:sp>
        <p:nvSpPr>
          <p:cNvPr id="5" name="Footer Placeholder 4">
            <a:extLst>
              <a:ext uri="{FF2B5EF4-FFF2-40B4-BE49-F238E27FC236}">
                <a16:creationId xmlns:a16="http://schemas.microsoft.com/office/drawing/2014/main" id="{EF709622-CE28-364B-A859-4B0EF8E99604}"/>
              </a:ext>
            </a:extLst>
          </p:cNvPr>
          <p:cNvSpPr>
            <a:spLocks noGrp="1"/>
          </p:cNvSpPr>
          <p:nvPr>
            <p:ph type="ftr" sz="quarter" idx="11"/>
          </p:nvPr>
        </p:nvSpPr>
        <p:spPr/>
        <p:txBody>
          <a:bodyPr/>
          <a:lstStyle/>
          <a:p>
            <a:r>
              <a:rPr lang="en-US"/>
              <a:t>Case Western Nov. 2018</a:t>
            </a:r>
          </a:p>
        </p:txBody>
      </p:sp>
      <p:sp>
        <p:nvSpPr>
          <p:cNvPr id="6" name="Slide Number Placeholder 5">
            <a:extLst>
              <a:ext uri="{FF2B5EF4-FFF2-40B4-BE49-F238E27FC236}">
                <a16:creationId xmlns:a16="http://schemas.microsoft.com/office/drawing/2014/main" id="{1A7E8F24-2FBC-D04E-BC47-972F71B7EB6A}"/>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37351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sp>
        <p:nvSpPr>
          <p:cNvPr id="41" name="Shape 41"/>
          <p:cNvSpPr txBox="1">
            <a:spLocks noGrp="1"/>
          </p:cNvSpPr>
          <p:nvPr>
            <p:ph type="title"/>
          </p:nvPr>
        </p:nvSpPr>
        <p:spPr>
          <a:xfrm>
            <a:off x="471900" y="984967"/>
            <a:ext cx="8222100" cy="1023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r>
              <a:rPr lang="en-US"/>
              <a:t>Click to edit Master title style</a:t>
            </a:r>
            <a:endParaRPr/>
          </a:p>
        </p:txBody>
      </p:sp>
      <p:sp>
        <p:nvSpPr>
          <p:cNvPr id="42" name="Shape 42"/>
          <p:cNvSpPr txBox="1">
            <a:spLocks noGrp="1"/>
          </p:cNvSpPr>
          <p:nvPr>
            <p:ph type="body" idx="1"/>
          </p:nvPr>
        </p:nvSpPr>
        <p:spPr>
          <a:xfrm>
            <a:off x="471900" y="2558767"/>
            <a:ext cx="3999900" cy="36136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pPr lvl="0"/>
            <a:r>
              <a:rPr lang="en-US"/>
              <a:t>Edit Master text styles</a:t>
            </a:r>
          </a:p>
        </p:txBody>
      </p:sp>
      <p:sp>
        <p:nvSpPr>
          <p:cNvPr id="43" name="Shape 43"/>
          <p:cNvSpPr txBox="1">
            <a:spLocks noGrp="1"/>
          </p:cNvSpPr>
          <p:nvPr>
            <p:ph type="body" idx="2"/>
          </p:nvPr>
        </p:nvSpPr>
        <p:spPr>
          <a:xfrm>
            <a:off x="4694250" y="2558767"/>
            <a:ext cx="3999900" cy="36136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pPr lvl="0"/>
            <a:r>
              <a:rPr lang="en-US"/>
              <a:t>Edit Master text styles</a:t>
            </a:r>
          </a:p>
        </p:txBody>
      </p:sp>
      <p:sp>
        <p:nvSpPr>
          <p:cNvPr id="44" name="Shape 44"/>
          <p:cNvSpPr txBox="1">
            <a:spLocks noGrp="1"/>
          </p:cNvSpPr>
          <p:nvPr>
            <p:ph type="sldNum" idx="12"/>
          </p:nvPr>
        </p:nvSpPr>
        <p:spPr>
          <a:xfrm>
            <a:off x="8523541" y="6260831"/>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599523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515E5DA-731D-D04D-9482-F9AC834DAFA2}" type="datetime1">
              <a:rPr lang="en-US" smtClean="0"/>
              <a:t>8/24/19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Case Western Nov. 2018</a:t>
            </a:r>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76436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5A5E-DAD2-F747-85C4-6027EAAFA382}"/>
              </a:ext>
            </a:extLst>
          </p:cNvPr>
          <p:cNvSpPr>
            <a:spLocks noGrp="1"/>
          </p:cNvSpPr>
          <p:nvPr>
            <p:ph type="title"/>
          </p:nvPr>
        </p:nvSpPr>
        <p:spPr>
          <a:xfrm>
            <a:off x="0" y="-24964"/>
            <a:ext cx="9144000" cy="117393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735C544-1961-A54D-9F1E-80BCC508381E}"/>
              </a:ext>
            </a:extLst>
          </p:cNvPr>
          <p:cNvSpPr>
            <a:spLocks noGrp="1"/>
          </p:cNvSpPr>
          <p:nvPr>
            <p:ph idx="1"/>
          </p:nvPr>
        </p:nvSpPr>
        <p:spPr>
          <a:xfrm>
            <a:off x="304800" y="1305407"/>
            <a:ext cx="8543636" cy="48715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3D4C5-3961-0445-A5BB-19A9BDACC239}"/>
              </a:ext>
            </a:extLst>
          </p:cNvPr>
          <p:cNvSpPr>
            <a:spLocks noGrp="1"/>
          </p:cNvSpPr>
          <p:nvPr>
            <p:ph type="dt" sz="half" idx="10"/>
          </p:nvPr>
        </p:nvSpPr>
        <p:spPr>
          <a:xfrm>
            <a:off x="304800" y="6358083"/>
            <a:ext cx="2057400" cy="365125"/>
          </a:xfrm>
        </p:spPr>
        <p:txBody>
          <a:bodyPr/>
          <a:lstStyle/>
          <a:p>
            <a:fld id="{789D2848-DD77-FB4F-9C82-7D913E185A33}" type="datetime1">
              <a:rPr lang="en-US" smtClean="0"/>
              <a:t>8/24/19</a:t>
            </a:fld>
            <a:endParaRPr lang="en-US"/>
          </a:p>
        </p:txBody>
      </p:sp>
      <p:sp>
        <p:nvSpPr>
          <p:cNvPr id="5" name="Footer Placeholder 4">
            <a:extLst>
              <a:ext uri="{FF2B5EF4-FFF2-40B4-BE49-F238E27FC236}">
                <a16:creationId xmlns:a16="http://schemas.microsoft.com/office/drawing/2014/main" id="{870FD513-39CB-4C45-A106-E6F71355B9E7}"/>
              </a:ext>
            </a:extLst>
          </p:cNvPr>
          <p:cNvSpPr>
            <a:spLocks noGrp="1"/>
          </p:cNvSpPr>
          <p:nvPr>
            <p:ph type="ftr" sz="quarter" idx="11"/>
          </p:nvPr>
        </p:nvSpPr>
        <p:spPr/>
        <p:txBody>
          <a:bodyPr/>
          <a:lstStyle/>
          <a:p>
            <a:r>
              <a:rPr lang="en-US"/>
              <a:t>Case Western Nov. 2018</a:t>
            </a:r>
          </a:p>
        </p:txBody>
      </p:sp>
      <p:sp>
        <p:nvSpPr>
          <p:cNvPr id="6" name="Slide Number Placeholder 5">
            <a:extLst>
              <a:ext uri="{FF2B5EF4-FFF2-40B4-BE49-F238E27FC236}">
                <a16:creationId xmlns:a16="http://schemas.microsoft.com/office/drawing/2014/main" id="{DF75C96B-1ADE-0C4C-86BC-8D082CA37C93}"/>
              </a:ext>
            </a:extLst>
          </p:cNvPr>
          <p:cNvSpPr>
            <a:spLocks noGrp="1"/>
          </p:cNvSpPr>
          <p:nvPr>
            <p:ph type="sldNum" sz="quarter" idx="12"/>
          </p:nvPr>
        </p:nvSpPr>
        <p:spPr>
          <a:xfrm>
            <a:off x="6791036" y="6356351"/>
            <a:ext cx="2057400" cy="365125"/>
          </a:xfrm>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50323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3521-C397-1449-A048-7C5E7B25A6B7}"/>
              </a:ext>
            </a:extLst>
          </p:cNvPr>
          <p:cNvSpPr>
            <a:spLocks noGrp="1"/>
          </p:cNvSpPr>
          <p:nvPr>
            <p:ph type="title"/>
          </p:nvPr>
        </p:nvSpPr>
        <p:spPr>
          <a:xfrm>
            <a:off x="623888" y="1709740"/>
            <a:ext cx="7886700" cy="2852737"/>
          </a:xfrm>
          <a:prstGeom prst="rect">
            <a:avLst/>
          </a:prstGeom>
        </p:spPr>
        <p:style>
          <a:lnRef idx="1">
            <a:schemeClr val="accent1"/>
          </a:lnRef>
          <a:fillRef idx="3">
            <a:schemeClr val="accent1"/>
          </a:fillRef>
          <a:effectRef idx="2">
            <a:schemeClr val="accent1"/>
          </a:effectRef>
          <a:fontRef idx="minor">
            <a:schemeClr val="lt1"/>
          </a:fontRef>
        </p:style>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2C6EAB4-5F84-2F41-AD4D-058EB4337D9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E8B0A0-23E4-2D49-8148-ADA1662FE30E}"/>
              </a:ext>
            </a:extLst>
          </p:cNvPr>
          <p:cNvSpPr>
            <a:spLocks noGrp="1"/>
          </p:cNvSpPr>
          <p:nvPr>
            <p:ph type="dt" sz="half" idx="10"/>
          </p:nvPr>
        </p:nvSpPr>
        <p:spPr/>
        <p:txBody>
          <a:bodyPr/>
          <a:lstStyle/>
          <a:p>
            <a:fld id="{C8C21927-9FA6-F94E-98FB-039A922B9292}" type="datetime1">
              <a:rPr lang="en-US" smtClean="0"/>
              <a:t>8/24/19</a:t>
            </a:fld>
            <a:endParaRPr lang="en-US"/>
          </a:p>
        </p:txBody>
      </p:sp>
      <p:sp>
        <p:nvSpPr>
          <p:cNvPr id="5" name="Footer Placeholder 4">
            <a:extLst>
              <a:ext uri="{FF2B5EF4-FFF2-40B4-BE49-F238E27FC236}">
                <a16:creationId xmlns:a16="http://schemas.microsoft.com/office/drawing/2014/main" id="{74641958-A645-CF4A-8152-80DBC652F89A}"/>
              </a:ext>
            </a:extLst>
          </p:cNvPr>
          <p:cNvSpPr>
            <a:spLocks noGrp="1"/>
          </p:cNvSpPr>
          <p:nvPr>
            <p:ph type="ftr" sz="quarter" idx="11"/>
          </p:nvPr>
        </p:nvSpPr>
        <p:spPr/>
        <p:txBody>
          <a:bodyPr/>
          <a:lstStyle/>
          <a:p>
            <a:r>
              <a:rPr lang="en-US"/>
              <a:t>Case Western Nov. 2018</a:t>
            </a:r>
            <a:endParaRPr lang="en-US" dirty="0"/>
          </a:p>
        </p:txBody>
      </p:sp>
      <p:sp>
        <p:nvSpPr>
          <p:cNvPr id="6" name="Slide Number Placeholder 5">
            <a:extLst>
              <a:ext uri="{FF2B5EF4-FFF2-40B4-BE49-F238E27FC236}">
                <a16:creationId xmlns:a16="http://schemas.microsoft.com/office/drawing/2014/main" id="{60E8187A-EE4D-6340-A602-2EF923049615}"/>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59275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5A5FD-6F83-004D-B637-9449A43AAEEB}"/>
              </a:ext>
            </a:extLst>
          </p:cNvPr>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64255A-14F2-1049-AA34-E7214F04AB7D}"/>
              </a:ext>
            </a:extLst>
          </p:cNvPr>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3518C6-FFA2-2A4B-A02E-0B4155CC8D3C}"/>
              </a:ext>
            </a:extLst>
          </p:cNvPr>
          <p:cNvSpPr>
            <a:spLocks noGrp="1"/>
          </p:cNvSpPr>
          <p:nvPr>
            <p:ph type="dt" sz="half" idx="10"/>
          </p:nvPr>
        </p:nvSpPr>
        <p:spPr/>
        <p:txBody>
          <a:bodyPr/>
          <a:lstStyle/>
          <a:p>
            <a:fld id="{C78B625A-6294-6D4B-9C68-07D449D2D11D}" type="datetime1">
              <a:rPr lang="en-US" smtClean="0"/>
              <a:t>8/24/19</a:t>
            </a:fld>
            <a:endParaRPr lang="en-US"/>
          </a:p>
        </p:txBody>
      </p:sp>
      <p:sp>
        <p:nvSpPr>
          <p:cNvPr id="6" name="Footer Placeholder 5">
            <a:extLst>
              <a:ext uri="{FF2B5EF4-FFF2-40B4-BE49-F238E27FC236}">
                <a16:creationId xmlns:a16="http://schemas.microsoft.com/office/drawing/2014/main" id="{7F4C8ABC-EED0-7540-AA91-1C854824FE96}"/>
              </a:ext>
            </a:extLst>
          </p:cNvPr>
          <p:cNvSpPr>
            <a:spLocks noGrp="1"/>
          </p:cNvSpPr>
          <p:nvPr>
            <p:ph type="ftr" sz="quarter" idx="11"/>
          </p:nvPr>
        </p:nvSpPr>
        <p:spPr/>
        <p:txBody>
          <a:bodyPr/>
          <a:lstStyle/>
          <a:p>
            <a:r>
              <a:rPr lang="en-US"/>
              <a:t>Case Western Nov. 2018</a:t>
            </a:r>
          </a:p>
        </p:txBody>
      </p:sp>
      <p:sp>
        <p:nvSpPr>
          <p:cNvPr id="7" name="Slide Number Placeholder 6">
            <a:extLst>
              <a:ext uri="{FF2B5EF4-FFF2-40B4-BE49-F238E27FC236}">
                <a16:creationId xmlns:a16="http://schemas.microsoft.com/office/drawing/2014/main" id="{9C37836D-E2D8-8E4F-BE42-31E4CF8013D6}"/>
              </a:ext>
            </a:extLst>
          </p:cNvPr>
          <p:cNvSpPr>
            <a:spLocks noGrp="1"/>
          </p:cNvSpPr>
          <p:nvPr>
            <p:ph type="sldNum" sz="quarter" idx="12"/>
          </p:nvPr>
        </p:nvSpPr>
        <p:spPr/>
        <p:txBody>
          <a:bodyPr/>
          <a:lstStyle/>
          <a:p>
            <a:fld id="{6E2D2B3B-882E-40F3-A32F-6DD516915044}" type="slidenum">
              <a:rPr lang="en-US" smtClean="0"/>
              <a:pPr/>
              <a:t>‹#›</a:t>
            </a:fld>
            <a:endParaRPr lang="en-US"/>
          </a:p>
        </p:txBody>
      </p:sp>
      <p:sp>
        <p:nvSpPr>
          <p:cNvPr id="8" name="Title 1">
            <a:extLst>
              <a:ext uri="{FF2B5EF4-FFF2-40B4-BE49-F238E27FC236}">
                <a16:creationId xmlns:a16="http://schemas.microsoft.com/office/drawing/2014/main" id="{07CBD194-E5A6-7E4C-9861-19958900914B}"/>
              </a:ext>
            </a:extLst>
          </p:cNvPr>
          <p:cNvSpPr>
            <a:spLocks noGrp="1"/>
          </p:cNvSpPr>
          <p:nvPr>
            <p:ph type="title"/>
          </p:nvPr>
        </p:nvSpPr>
        <p:spPr>
          <a:xfrm>
            <a:off x="0" y="-24964"/>
            <a:ext cx="9144000" cy="117393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0663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3F8AAB-AAB1-8B48-AD18-E3F04CBDBF8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A30D3C9-EF98-744B-B80F-5FF307EE05A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0A71FC-83EE-9B4F-B6F3-AD7B2D0EB4A3}"/>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6111C7C-BCC0-5A41-B3C2-B8D74D70E611}"/>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7BB11E-091D-1D42-96CE-7C1370776998}"/>
              </a:ext>
            </a:extLst>
          </p:cNvPr>
          <p:cNvSpPr>
            <a:spLocks noGrp="1"/>
          </p:cNvSpPr>
          <p:nvPr>
            <p:ph type="dt" sz="half" idx="10"/>
          </p:nvPr>
        </p:nvSpPr>
        <p:spPr/>
        <p:txBody>
          <a:bodyPr/>
          <a:lstStyle/>
          <a:p>
            <a:fld id="{734B1856-D3DD-1240-A5DC-87BC1FB12F29}" type="datetime1">
              <a:rPr lang="en-US" smtClean="0"/>
              <a:t>8/24/19</a:t>
            </a:fld>
            <a:endParaRPr lang="en-US"/>
          </a:p>
        </p:txBody>
      </p:sp>
      <p:sp>
        <p:nvSpPr>
          <p:cNvPr id="8" name="Footer Placeholder 7">
            <a:extLst>
              <a:ext uri="{FF2B5EF4-FFF2-40B4-BE49-F238E27FC236}">
                <a16:creationId xmlns:a16="http://schemas.microsoft.com/office/drawing/2014/main" id="{6EA57324-7C20-EC41-BCAC-17BC3F32B27A}"/>
              </a:ext>
            </a:extLst>
          </p:cNvPr>
          <p:cNvSpPr>
            <a:spLocks noGrp="1"/>
          </p:cNvSpPr>
          <p:nvPr>
            <p:ph type="ftr" sz="quarter" idx="11"/>
          </p:nvPr>
        </p:nvSpPr>
        <p:spPr/>
        <p:txBody>
          <a:bodyPr/>
          <a:lstStyle/>
          <a:p>
            <a:r>
              <a:rPr lang="en-US"/>
              <a:t>Case Western Nov. 2018</a:t>
            </a:r>
          </a:p>
        </p:txBody>
      </p:sp>
      <p:sp>
        <p:nvSpPr>
          <p:cNvPr id="9" name="Slide Number Placeholder 8">
            <a:extLst>
              <a:ext uri="{FF2B5EF4-FFF2-40B4-BE49-F238E27FC236}">
                <a16:creationId xmlns:a16="http://schemas.microsoft.com/office/drawing/2014/main" id="{94AC0C34-64AD-4C43-821B-5FA74CF4E0E7}"/>
              </a:ext>
            </a:extLst>
          </p:cNvPr>
          <p:cNvSpPr>
            <a:spLocks noGrp="1"/>
          </p:cNvSpPr>
          <p:nvPr>
            <p:ph type="sldNum" sz="quarter" idx="12"/>
          </p:nvPr>
        </p:nvSpPr>
        <p:spPr/>
        <p:txBody>
          <a:bodyPr/>
          <a:lstStyle/>
          <a:p>
            <a:fld id="{6E2D2B3B-882E-40F3-A32F-6DD516915044}" type="slidenum">
              <a:rPr lang="en-US" smtClean="0"/>
              <a:pPr/>
              <a:t>‹#›</a:t>
            </a:fld>
            <a:endParaRPr lang="en-US"/>
          </a:p>
        </p:txBody>
      </p:sp>
      <p:sp>
        <p:nvSpPr>
          <p:cNvPr id="10" name="Title 1">
            <a:extLst>
              <a:ext uri="{FF2B5EF4-FFF2-40B4-BE49-F238E27FC236}">
                <a16:creationId xmlns:a16="http://schemas.microsoft.com/office/drawing/2014/main" id="{DC91FB20-2CFC-DB44-9F63-25BFDF7F71F2}"/>
              </a:ext>
            </a:extLst>
          </p:cNvPr>
          <p:cNvSpPr>
            <a:spLocks noGrp="1"/>
          </p:cNvSpPr>
          <p:nvPr>
            <p:ph type="title"/>
          </p:nvPr>
        </p:nvSpPr>
        <p:spPr>
          <a:xfrm>
            <a:off x="0" y="-24964"/>
            <a:ext cx="9144000" cy="117393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885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E3B000-6B30-4046-8C9C-60C29901495A}"/>
              </a:ext>
            </a:extLst>
          </p:cNvPr>
          <p:cNvSpPr>
            <a:spLocks noGrp="1"/>
          </p:cNvSpPr>
          <p:nvPr>
            <p:ph type="dt" sz="half" idx="10"/>
          </p:nvPr>
        </p:nvSpPr>
        <p:spPr/>
        <p:txBody>
          <a:bodyPr/>
          <a:lstStyle/>
          <a:p>
            <a:fld id="{3D33F8D6-5BF9-CC4E-8D3A-380E45190514}" type="datetime1">
              <a:rPr lang="en-US" smtClean="0"/>
              <a:t>8/24/19</a:t>
            </a:fld>
            <a:endParaRPr lang="en-US"/>
          </a:p>
        </p:txBody>
      </p:sp>
      <p:sp>
        <p:nvSpPr>
          <p:cNvPr id="4" name="Footer Placeholder 3">
            <a:extLst>
              <a:ext uri="{FF2B5EF4-FFF2-40B4-BE49-F238E27FC236}">
                <a16:creationId xmlns:a16="http://schemas.microsoft.com/office/drawing/2014/main" id="{FBEAD833-44FD-234A-B955-5DCE4DDFE8CF}"/>
              </a:ext>
            </a:extLst>
          </p:cNvPr>
          <p:cNvSpPr>
            <a:spLocks noGrp="1"/>
          </p:cNvSpPr>
          <p:nvPr>
            <p:ph type="ftr" sz="quarter" idx="11"/>
          </p:nvPr>
        </p:nvSpPr>
        <p:spPr/>
        <p:txBody>
          <a:bodyPr/>
          <a:lstStyle/>
          <a:p>
            <a:r>
              <a:rPr lang="en-US"/>
              <a:t>Case Western Nov. 2018</a:t>
            </a:r>
          </a:p>
        </p:txBody>
      </p:sp>
      <p:sp>
        <p:nvSpPr>
          <p:cNvPr id="5" name="Slide Number Placeholder 4">
            <a:extLst>
              <a:ext uri="{FF2B5EF4-FFF2-40B4-BE49-F238E27FC236}">
                <a16:creationId xmlns:a16="http://schemas.microsoft.com/office/drawing/2014/main" id="{05B2C10E-834D-BF4A-9640-C1FBE5C36313}"/>
              </a:ext>
            </a:extLst>
          </p:cNvPr>
          <p:cNvSpPr>
            <a:spLocks noGrp="1"/>
          </p:cNvSpPr>
          <p:nvPr>
            <p:ph type="sldNum" sz="quarter" idx="12"/>
          </p:nvPr>
        </p:nvSpPr>
        <p:spPr/>
        <p:txBody>
          <a:bodyPr/>
          <a:lstStyle/>
          <a:p>
            <a:fld id="{6E2D2B3B-882E-40F3-A32F-6DD516915044}" type="slidenum">
              <a:rPr lang="en-US" smtClean="0"/>
              <a:pPr/>
              <a:t>‹#›</a:t>
            </a:fld>
            <a:endParaRPr lang="en-US"/>
          </a:p>
        </p:txBody>
      </p:sp>
      <p:sp>
        <p:nvSpPr>
          <p:cNvPr id="6" name="Title 1">
            <a:extLst>
              <a:ext uri="{FF2B5EF4-FFF2-40B4-BE49-F238E27FC236}">
                <a16:creationId xmlns:a16="http://schemas.microsoft.com/office/drawing/2014/main" id="{98C8979C-F764-4E42-9E3E-3067CEFC8A4C}"/>
              </a:ext>
            </a:extLst>
          </p:cNvPr>
          <p:cNvSpPr>
            <a:spLocks noGrp="1"/>
          </p:cNvSpPr>
          <p:nvPr>
            <p:ph type="title"/>
          </p:nvPr>
        </p:nvSpPr>
        <p:spPr>
          <a:xfrm>
            <a:off x="1" y="8324"/>
            <a:ext cx="9144000" cy="117393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78098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C7668-5120-9F40-B684-B1DB688F2CA8}"/>
              </a:ext>
            </a:extLst>
          </p:cNvPr>
          <p:cNvSpPr>
            <a:spLocks noGrp="1"/>
          </p:cNvSpPr>
          <p:nvPr>
            <p:ph type="dt" sz="half" idx="10"/>
          </p:nvPr>
        </p:nvSpPr>
        <p:spPr/>
        <p:txBody>
          <a:bodyPr/>
          <a:lstStyle/>
          <a:p>
            <a:fld id="{E44162BE-93A7-954D-933B-0DC04C66008A}" type="datetime1">
              <a:rPr lang="en-US" smtClean="0"/>
              <a:t>8/24/19</a:t>
            </a:fld>
            <a:endParaRPr lang="en-US" dirty="0"/>
          </a:p>
        </p:txBody>
      </p:sp>
      <p:sp>
        <p:nvSpPr>
          <p:cNvPr id="3" name="Footer Placeholder 2">
            <a:extLst>
              <a:ext uri="{FF2B5EF4-FFF2-40B4-BE49-F238E27FC236}">
                <a16:creationId xmlns:a16="http://schemas.microsoft.com/office/drawing/2014/main" id="{C7BDBB3B-1765-E14F-AA1F-E5E1D3E2D051}"/>
              </a:ext>
            </a:extLst>
          </p:cNvPr>
          <p:cNvSpPr>
            <a:spLocks noGrp="1"/>
          </p:cNvSpPr>
          <p:nvPr>
            <p:ph type="ftr" sz="quarter" idx="11"/>
          </p:nvPr>
        </p:nvSpPr>
        <p:spPr/>
        <p:txBody>
          <a:bodyPr/>
          <a:lstStyle/>
          <a:p>
            <a:r>
              <a:rPr lang="en-US"/>
              <a:t>Case Western Nov. 2018</a:t>
            </a:r>
            <a:endParaRPr lang="en-US" dirty="0"/>
          </a:p>
        </p:txBody>
      </p:sp>
      <p:sp>
        <p:nvSpPr>
          <p:cNvPr id="4" name="Slide Number Placeholder 3">
            <a:extLst>
              <a:ext uri="{FF2B5EF4-FFF2-40B4-BE49-F238E27FC236}">
                <a16:creationId xmlns:a16="http://schemas.microsoft.com/office/drawing/2014/main" id="{80333FA4-18FD-464E-8ADF-40A2F574EFE3}"/>
              </a:ext>
            </a:extLst>
          </p:cNvPr>
          <p:cNvSpPr>
            <a:spLocks noGrp="1"/>
          </p:cNvSpPr>
          <p:nvPr>
            <p:ph type="sldNum" sz="quarter" idx="12"/>
          </p:nvPr>
        </p:nvSpPr>
        <p:spPr/>
        <p:txBody>
          <a:bodyPr/>
          <a:lstStyle/>
          <a:p>
            <a:fld id="{6E2D2B3B-882E-40F3-A32F-6DD516915044}" type="slidenum">
              <a:rPr lang="en-US" smtClean="0"/>
              <a:pPr/>
              <a:t>‹#›</a:t>
            </a:fld>
            <a:endParaRPr lang="en-US" dirty="0"/>
          </a:p>
        </p:txBody>
      </p:sp>
      <p:sp>
        <p:nvSpPr>
          <p:cNvPr id="5" name="Title 1">
            <a:extLst>
              <a:ext uri="{FF2B5EF4-FFF2-40B4-BE49-F238E27FC236}">
                <a16:creationId xmlns:a16="http://schemas.microsoft.com/office/drawing/2014/main" id="{A26DB4E1-5EE3-2944-980F-D7362AA38839}"/>
              </a:ext>
            </a:extLst>
          </p:cNvPr>
          <p:cNvSpPr>
            <a:spLocks noGrp="1"/>
          </p:cNvSpPr>
          <p:nvPr>
            <p:ph type="title"/>
          </p:nvPr>
        </p:nvSpPr>
        <p:spPr>
          <a:xfrm>
            <a:off x="0" y="-24964"/>
            <a:ext cx="9144000" cy="117393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514350" indent="0">
              <a:tabLst/>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1537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6DCE-8897-9141-A7B7-8502A7FDB3F5}"/>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100D46A-D85A-6648-9F8A-D9F53F6EFAD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A94A23-CA3E-3F4F-AC8B-E3FCD418D772}"/>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018E0EC-6BBB-C549-B506-B91635B275D5}"/>
              </a:ext>
            </a:extLst>
          </p:cNvPr>
          <p:cNvSpPr>
            <a:spLocks noGrp="1"/>
          </p:cNvSpPr>
          <p:nvPr>
            <p:ph type="dt" sz="half" idx="10"/>
          </p:nvPr>
        </p:nvSpPr>
        <p:spPr/>
        <p:txBody>
          <a:bodyPr/>
          <a:lstStyle/>
          <a:p>
            <a:fld id="{3D5DEE7B-BEFE-5A4B-82E4-0E9B7C6A1AC0}" type="datetime1">
              <a:rPr lang="en-US" smtClean="0"/>
              <a:t>8/24/19</a:t>
            </a:fld>
            <a:endParaRPr lang="en-US"/>
          </a:p>
        </p:txBody>
      </p:sp>
      <p:sp>
        <p:nvSpPr>
          <p:cNvPr id="6" name="Footer Placeholder 5">
            <a:extLst>
              <a:ext uri="{FF2B5EF4-FFF2-40B4-BE49-F238E27FC236}">
                <a16:creationId xmlns:a16="http://schemas.microsoft.com/office/drawing/2014/main" id="{85338165-C4D4-0941-BBE0-A3AEFB7F11D6}"/>
              </a:ext>
            </a:extLst>
          </p:cNvPr>
          <p:cNvSpPr>
            <a:spLocks noGrp="1"/>
          </p:cNvSpPr>
          <p:nvPr>
            <p:ph type="ftr" sz="quarter" idx="11"/>
          </p:nvPr>
        </p:nvSpPr>
        <p:spPr/>
        <p:txBody>
          <a:bodyPr/>
          <a:lstStyle/>
          <a:p>
            <a:r>
              <a:rPr lang="en-US"/>
              <a:t>Case Western Nov. 2018</a:t>
            </a:r>
          </a:p>
        </p:txBody>
      </p:sp>
      <p:sp>
        <p:nvSpPr>
          <p:cNvPr id="7" name="Slide Number Placeholder 6">
            <a:extLst>
              <a:ext uri="{FF2B5EF4-FFF2-40B4-BE49-F238E27FC236}">
                <a16:creationId xmlns:a16="http://schemas.microsoft.com/office/drawing/2014/main" id="{500F2A5B-709F-1D4F-B6B6-4E37688990B1}"/>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67278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BDB0-8E13-214A-8400-6C29FB490654}"/>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28C290F-D1DE-3445-B0AF-2314FD9637C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2D7F796-7AA5-6741-84D9-834664C405C5}"/>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986DA95-305D-6940-BDB1-92F1EA3B3A6A}"/>
              </a:ext>
            </a:extLst>
          </p:cNvPr>
          <p:cNvSpPr>
            <a:spLocks noGrp="1"/>
          </p:cNvSpPr>
          <p:nvPr>
            <p:ph type="dt" sz="half" idx="10"/>
          </p:nvPr>
        </p:nvSpPr>
        <p:spPr/>
        <p:txBody>
          <a:bodyPr/>
          <a:lstStyle/>
          <a:p>
            <a:fld id="{E989F820-06C4-CC46-953B-20346EAAB36B}" type="datetime1">
              <a:rPr lang="en-US" smtClean="0"/>
              <a:t>8/24/19</a:t>
            </a:fld>
            <a:endParaRPr lang="en-US" dirty="0"/>
          </a:p>
        </p:txBody>
      </p:sp>
      <p:sp>
        <p:nvSpPr>
          <p:cNvPr id="6" name="Footer Placeholder 5">
            <a:extLst>
              <a:ext uri="{FF2B5EF4-FFF2-40B4-BE49-F238E27FC236}">
                <a16:creationId xmlns:a16="http://schemas.microsoft.com/office/drawing/2014/main" id="{AEB09EB6-BD2F-D343-AB1C-485584730078}"/>
              </a:ext>
            </a:extLst>
          </p:cNvPr>
          <p:cNvSpPr>
            <a:spLocks noGrp="1"/>
          </p:cNvSpPr>
          <p:nvPr>
            <p:ph type="ftr" sz="quarter" idx="11"/>
          </p:nvPr>
        </p:nvSpPr>
        <p:spPr/>
        <p:txBody>
          <a:bodyPr/>
          <a:lstStyle/>
          <a:p>
            <a:r>
              <a:rPr lang="en-US"/>
              <a:t>Case Western Nov. 2018</a:t>
            </a:r>
            <a:endParaRPr lang="en-US" dirty="0"/>
          </a:p>
        </p:txBody>
      </p:sp>
      <p:sp>
        <p:nvSpPr>
          <p:cNvPr id="7" name="Slide Number Placeholder 6">
            <a:extLst>
              <a:ext uri="{FF2B5EF4-FFF2-40B4-BE49-F238E27FC236}">
                <a16:creationId xmlns:a16="http://schemas.microsoft.com/office/drawing/2014/main" id="{72534A0A-2038-9347-871F-AB96A15DB68D}"/>
              </a:ext>
            </a:extLst>
          </p:cNvPr>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26104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F7DC6B-830F-8347-972D-896CA68E717E}"/>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5E8F5-C81D-8B4B-9CEE-375937A6AC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69D03A-D985-B247-8A44-653183229EA4}" type="datetime1">
              <a:rPr lang="en-US" smtClean="0"/>
              <a:t>8/24/19</a:t>
            </a:fld>
            <a:endParaRPr lang="en-US" dirty="0"/>
          </a:p>
        </p:txBody>
      </p:sp>
      <p:sp>
        <p:nvSpPr>
          <p:cNvPr id="5" name="Footer Placeholder 4">
            <a:extLst>
              <a:ext uri="{FF2B5EF4-FFF2-40B4-BE49-F238E27FC236}">
                <a16:creationId xmlns:a16="http://schemas.microsoft.com/office/drawing/2014/main" id="{5143B707-388D-1C45-A92D-A1C4263BEA4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Case Western Nov. 2018</a:t>
            </a:r>
            <a:endParaRPr lang="en-US" dirty="0"/>
          </a:p>
        </p:txBody>
      </p:sp>
      <p:sp>
        <p:nvSpPr>
          <p:cNvPr id="6" name="Slide Number Placeholder 5">
            <a:extLst>
              <a:ext uri="{FF2B5EF4-FFF2-40B4-BE49-F238E27FC236}">
                <a16:creationId xmlns:a16="http://schemas.microsoft.com/office/drawing/2014/main" id="{325CA1E5-35D3-1D49-A435-E5519BC1631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651445736"/>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calleridtest.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00" dirty="0"/>
              <a:t>Robocalls – An illustrated guide to origin, mechanisms and prevention</a:t>
            </a:r>
            <a:br>
              <a:rPr lang="en-US" sz="6600" dirty="0"/>
            </a:br>
            <a:r>
              <a:rPr lang="en-US" sz="6600" dirty="0">
                <a:solidFill>
                  <a:srgbClr val="FF0000"/>
                </a:solidFill>
              </a:rPr>
              <a:t>Telephone numbers</a:t>
            </a:r>
          </a:p>
        </p:txBody>
      </p:sp>
      <p:sp>
        <p:nvSpPr>
          <p:cNvPr id="3" name="Subtitle 2"/>
          <p:cNvSpPr>
            <a:spLocks noGrp="1"/>
          </p:cNvSpPr>
          <p:nvPr>
            <p:ph type="subTitle" idx="1"/>
          </p:nvPr>
        </p:nvSpPr>
        <p:spPr/>
        <p:txBody>
          <a:bodyPr/>
          <a:lstStyle/>
          <a:p>
            <a:r>
              <a:rPr lang="en-US" dirty="0"/>
              <a:t>Henning Schulzrinne</a:t>
            </a:r>
          </a:p>
          <a:p>
            <a:r>
              <a:rPr lang="en-US" sz="1600" dirty="0"/>
              <a:t>Columbia University</a:t>
            </a:r>
          </a:p>
        </p:txBody>
      </p:sp>
      <p:sp>
        <p:nvSpPr>
          <p:cNvPr id="5" name="Slide Number Placeholder 4"/>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213279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71E45-CEBA-6E43-8FAF-D3BF4E5C386C}"/>
              </a:ext>
            </a:extLst>
          </p:cNvPr>
          <p:cNvSpPr>
            <a:spLocks noGrp="1"/>
          </p:cNvSpPr>
          <p:nvPr>
            <p:ph type="sldNum" sz="quarter" idx="12"/>
          </p:nvPr>
        </p:nvSpPr>
        <p:spPr/>
        <p:txBody>
          <a:bodyPr/>
          <a:lstStyle/>
          <a:p>
            <a:fld id="{6E2D2B3B-882E-40F3-A32F-6DD516915044}" type="slidenum">
              <a:rPr lang="en-US" smtClean="0"/>
              <a:pPr/>
              <a:t>10</a:t>
            </a:fld>
            <a:endParaRPr lang="en-US" dirty="0"/>
          </a:p>
        </p:txBody>
      </p:sp>
      <p:sp>
        <p:nvSpPr>
          <p:cNvPr id="3" name="Title 2">
            <a:extLst>
              <a:ext uri="{FF2B5EF4-FFF2-40B4-BE49-F238E27FC236}">
                <a16:creationId xmlns:a16="http://schemas.microsoft.com/office/drawing/2014/main" id="{45A984E4-CF93-1541-8336-E147F8D73FA5}"/>
              </a:ext>
            </a:extLst>
          </p:cNvPr>
          <p:cNvSpPr>
            <a:spLocks noGrp="1"/>
          </p:cNvSpPr>
          <p:nvPr>
            <p:ph type="title"/>
          </p:nvPr>
        </p:nvSpPr>
        <p:spPr/>
        <p:txBody>
          <a:bodyPr/>
          <a:lstStyle/>
          <a:p>
            <a:r>
              <a:rPr lang="en-US" dirty="0"/>
              <a:t>Bad CNAM: bad system design = business opportunity</a:t>
            </a:r>
          </a:p>
        </p:txBody>
      </p:sp>
      <p:pic>
        <p:nvPicPr>
          <p:cNvPr id="5" name="Picture 4">
            <a:extLst>
              <a:ext uri="{FF2B5EF4-FFF2-40B4-BE49-F238E27FC236}">
                <a16:creationId xmlns:a16="http://schemas.microsoft.com/office/drawing/2014/main" id="{B8205F52-A262-7E47-BAAF-CCE4D20E37E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48967"/>
            <a:ext cx="7924800" cy="2746298"/>
          </a:xfrm>
          <a:prstGeom prst="rect">
            <a:avLst/>
          </a:prstGeom>
        </p:spPr>
      </p:pic>
      <p:pic>
        <p:nvPicPr>
          <p:cNvPr id="7" name="Picture 6">
            <a:extLst>
              <a:ext uri="{FF2B5EF4-FFF2-40B4-BE49-F238E27FC236}">
                <a16:creationId xmlns:a16="http://schemas.microsoft.com/office/drawing/2014/main" id="{26943201-4595-0741-88AD-7D232AD17F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797" y="3865243"/>
            <a:ext cx="6311153" cy="2856233"/>
          </a:xfrm>
          <a:prstGeom prst="rect">
            <a:avLst/>
          </a:prstGeom>
        </p:spPr>
      </p:pic>
    </p:spTree>
    <p:extLst>
      <p:ext uri="{BB962C8B-B14F-4D97-AF65-F5344CB8AC3E}">
        <p14:creationId xmlns:p14="http://schemas.microsoft.com/office/powerpoint/2010/main" val="186209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F766-D61A-9E45-AD8D-2FE040F253B4}"/>
              </a:ext>
            </a:extLst>
          </p:cNvPr>
          <p:cNvSpPr>
            <a:spLocks noGrp="1"/>
          </p:cNvSpPr>
          <p:nvPr>
            <p:ph type="title"/>
          </p:nvPr>
        </p:nvSpPr>
        <p:spPr/>
        <p:txBody>
          <a:bodyPr/>
          <a:lstStyle/>
          <a:p>
            <a:r>
              <a:rPr lang="en-US" dirty="0"/>
              <a:t>Reassigned numbers cause unwanted calls</a:t>
            </a:r>
          </a:p>
        </p:txBody>
      </p:sp>
      <p:sp>
        <p:nvSpPr>
          <p:cNvPr id="3" name="Content Placeholder 2">
            <a:extLst>
              <a:ext uri="{FF2B5EF4-FFF2-40B4-BE49-F238E27FC236}">
                <a16:creationId xmlns:a16="http://schemas.microsoft.com/office/drawing/2014/main" id="{50CD2271-D53E-3C42-9308-EE21232A0C20}"/>
              </a:ext>
            </a:extLst>
          </p:cNvPr>
          <p:cNvSpPr>
            <a:spLocks noGrp="1"/>
          </p:cNvSpPr>
          <p:nvPr>
            <p:ph idx="1"/>
          </p:nvPr>
        </p:nvSpPr>
        <p:spPr/>
        <p:txBody>
          <a:bodyPr>
            <a:normAutofit/>
          </a:bodyPr>
          <a:lstStyle/>
          <a:p>
            <a:r>
              <a:rPr lang="en-US" sz="2800" dirty="0"/>
              <a:t>Numbers are often reassigned after about 90 days if subscription lapses</a:t>
            </a:r>
          </a:p>
          <a:p>
            <a:pPr lvl="1"/>
            <a:r>
              <a:rPr lang="en-US" sz="2400" dirty="0"/>
              <a:t>most common for pre-pay mobile services</a:t>
            </a:r>
          </a:p>
          <a:p>
            <a:pPr lvl="1"/>
            <a:r>
              <a:rPr lang="en-US" sz="2400" dirty="0"/>
              <a:t>for new subscriber for </a:t>
            </a:r>
            <a:r>
              <a:rPr lang="en-US" sz="2400"/>
              <a:t>same carrier</a:t>
            </a:r>
            <a:endParaRPr lang="en-US" sz="2400" dirty="0"/>
          </a:p>
          <a:p>
            <a:r>
              <a:rPr lang="en-US" sz="2800" dirty="0"/>
              <a:t>But legitimate callers don’t know that subscriber has changed</a:t>
            </a:r>
          </a:p>
          <a:p>
            <a:r>
              <a:rPr lang="en-US" sz="2800" dirty="0"/>
              <a:t>Debt collection calls particularly problematic</a:t>
            </a:r>
          </a:p>
          <a:p>
            <a:r>
              <a:rPr lang="en-US" sz="2800" dirty="0"/>
              <a:t>December 2018: FCC authorizes reassigned numbers database</a:t>
            </a:r>
          </a:p>
          <a:p>
            <a:r>
              <a:rPr lang="en-US" sz="2800" dirty="0"/>
              <a:t>”Has this number changed subscriber since [my last recorded opt-in]?”</a:t>
            </a:r>
          </a:p>
        </p:txBody>
      </p:sp>
      <p:sp>
        <p:nvSpPr>
          <p:cNvPr id="4" name="Slide Number Placeholder 3">
            <a:extLst>
              <a:ext uri="{FF2B5EF4-FFF2-40B4-BE49-F238E27FC236}">
                <a16:creationId xmlns:a16="http://schemas.microsoft.com/office/drawing/2014/main" id="{5E8243D9-7FD1-6143-AD6F-C8A4AD87CA76}"/>
              </a:ext>
            </a:extLst>
          </p:cNvPr>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61092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C5CB-0C34-B840-9B15-E7795674D7F9}"/>
              </a:ext>
            </a:extLst>
          </p:cNvPr>
          <p:cNvSpPr>
            <a:spLocks noGrp="1"/>
          </p:cNvSpPr>
          <p:nvPr>
            <p:ph type="title"/>
          </p:nvPr>
        </p:nvSpPr>
        <p:spPr/>
        <p:txBody>
          <a:bodyPr/>
          <a:lstStyle/>
          <a:p>
            <a:r>
              <a:rPr lang="en-US" dirty="0"/>
              <a:t>FCC re-assigned numbers best practices</a:t>
            </a:r>
          </a:p>
        </p:txBody>
      </p:sp>
      <p:sp>
        <p:nvSpPr>
          <p:cNvPr id="3" name="Content Placeholder 2">
            <a:extLst>
              <a:ext uri="{FF2B5EF4-FFF2-40B4-BE49-F238E27FC236}">
                <a16:creationId xmlns:a16="http://schemas.microsoft.com/office/drawing/2014/main" id="{BDC4DCDC-C2BC-B34C-8AD3-0C8AAD53F3B3}"/>
              </a:ext>
            </a:extLst>
          </p:cNvPr>
          <p:cNvSpPr>
            <a:spLocks noGrp="1"/>
          </p:cNvSpPr>
          <p:nvPr>
            <p:ph idx="1"/>
          </p:nvPr>
        </p:nvSpPr>
        <p:spPr/>
        <p:txBody>
          <a:bodyPr>
            <a:normAutofit fontScale="92500" lnSpcReduction="20000"/>
          </a:bodyPr>
          <a:lstStyle/>
          <a:p>
            <a:r>
              <a:rPr lang="en-US" sz="2000" b="1" dirty="0"/>
              <a:t>Interactive Opt-out.</a:t>
            </a:r>
            <a:r>
              <a:rPr lang="en-US" sz="2000" dirty="0"/>
              <a:t> Include an interactive opt-out mechanism in all artificial or prerecorded voice calls so that recipients may easily report a reassigned or wrong number.</a:t>
            </a:r>
          </a:p>
          <a:p>
            <a:r>
              <a:rPr lang="en-US" sz="2000" b="1" dirty="0"/>
              <a:t>Wrong Number Reports.</a:t>
            </a:r>
            <a:r>
              <a:rPr lang="en-US" sz="2000" dirty="0"/>
              <a:t> Implement procedures for recording wrong number reports received by customer service representatives placing outbound calls.</a:t>
            </a:r>
          </a:p>
          <a:p>
            <a:r>
              <a:rPr lang="en-US" sz="2000" b="1" dirty="0"/>
              <a:t>New Phone Number Recordings.</a:t>
            </a:r>
            <a:r>
              <a:rPr lang="en-US" sz="2000" dirty="0"/>
              <a:t> Implement processes for allowing customer service agents to record new phone numbers when receiving calls from customers.</a:t>
            </a:r>
          </a:p>
          <a:p>
            <a:r>
              <a:rPr lang="en-US" sz="2000" b="1" dirty="0"/>
              <a:t>Request Information Updates.</a:t>
            </a:r>
            <a:r>
              <a:rPr lang="en-US" sz="2000" dirty="0"/>
              <a:t> Periodically send an email or mail request to the consumer to update his or her contact information.</a:t>
            </a:r>
          </a:p>
          <a:p>
            <a:r>
              <a:rPr lang="en-US" sz="2000" b="1" dirty="0"/>
              <a:t>Recognize Triple Tones.</a:t>
            </a:r>
            <a:r>
              <a:rPr lang="en-US" sz="2000" dirty="0"/>
              <a:t> Utilize an </a:t>
            </a:r>
            <a:r>
              <a:rPr lang="en-US" sz="2000" dirty="0" err="1"/>
              <a:t>autodialer’s</a:t>
            </a:r>
            <a:r>
              <a:rPr lang="en-US" sz="2000" dirty="0"/>
              <a:t> and/or a live caller’s ability to recognize “triple-tones” that identify and record disconnected numbers.</a:t>
            </a:r>
          </a:p>
          <a:p>
            <a:r>
              <a:rPr lang="en-US" sz="2000" b="1" dirty="0"/>
              <a:t>Reassigned Number Policy.</a:t>
            </a:r>
            <a:r>
              <a:rPr lang="en-US" sz="2000" dirty="0"/>
              <a:t> Establish policies for determining whether a number has been reassigned if there has been no response to a “two-way” call after a period of attempting to contact a consumer.</a:t>
            </a:r>
          </a:p>
          <a:p>
            <a:r>
              <a:rPr lang="en-US" sz="2000" dirty="0"/>
              <a:t>T</a:t>
            </a:r>
            <a:r>
              <a:rPr lang="en-US" sz="2000" b="1" dirty="0"/>
              <a:t>exting Information Updates.</a:t>
            </a:r>
            <a:r>
              <a:rPr lang="en-US" sz="2000" dirty="0"/>
              <a:t> Enable customers to update contact information by responding to any text message they receive, which may increase a customer’s likelihood of reporting phone number changes and reduce the likelihood of a caller dialing a reassigned number.</a:t>
            </a:r>
          </a:p>
        </p:txBody>
      </p:sp>
      <p:sp>
        <p:nvSpPr>
          <p:cNvPr id="4" name="Slide Number Placeholder 3">
            <a:extLst>
              <a:ext uri="{FF2B5EF4-FFF2-40B4-BE49-F238E27FC236}">
                <a16:creationId xmlns:a16="http://schemas.microsoft.com/office/drawing/2014/main" id="{BB0B77BF-482E-B64C-975C-7D6F8738624E}"/>
              </a:ext>
            </a:extLst>
          </p:cNvPr>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291692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BDF0-5D86-234B-8F10-A45392445E4F}"/>
              </a:ext>
            </a:extLst>
          </p:cNvPr>
          <p:cNvSpPr>
            <a:spLocks noGrp="1"/>
          </p:cNvSpPr>
          <p:nvPr>
            <p:ph type="title"/>
          </p:nvPr>
        </p:nvSpPr>
        <p:spPr/>
        <p:txBody>
          <a:bodyPr/>
          <a:lstStyle/>
          <a:p>
            <a:r>
              <a:rPr lang="en-US" dirty="0"/>
              <a:t>Number spoofing</a:t>
            </a:r>
          </a:p>
        </p:txBody>
      </p:sp>
      <p:sp>
        <p:nvSpPr>
          <p:cNvPr id="3" name="Text Placeholder 2">
            <a:extLst>
              <a:ext uri="{FF2B5EF4-FFF2-40B4-BE49-F238E27FC236}">
                <a16:creationId xmlns:a16="http://schemas.microsoft.com/office/drawing/2014/main" id="{3018B63D-8CEE-0344-BFC7-ACA95B752A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74DC6F-25F2-7A4F-9064-14FADB48C662}"/>
              </a:ext>
            </a:extLst>
          </p:cNvPr>
          <p:cNvSpPr>
            <a:spLocks noGrp="1"/>
          </p:cNvSpPr>
          <p:nvPr>
            <p:ph type="sldNum" sz="quarter" idx="12"/>
          </p:nvPr>
        </p:nvSpPr>
        <p:spPr/>
        <p:txBody>
          <a:bodyPr/>
          <a:lstStyle/>
          <a:p>
            <a:fld id="{8A7AA581-73AD-1940-8F91-24C3F29E5DB4}" type="slidenum">
              <a:rPr lang="en-US" altLang="en-US" smtClean="0"/>
              <a:pPr/>
              <a:t>13</a:t>
            </a:fld>
            <a:endParaRPr lang="en-US" altLang="en-US"/>
          </a:p>
        </p:txBody>
      </p:sp>
    </p:spTree>
    <p:extLst>
      <p:ext uri="{BB962C8B-B14F-4D97-AF65-F5344CB8AC3E}">
        <p14:creationId xmlns:p14="http://schemas.microsoft.com/office/powerpoint/2010/main" val="2767778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Impersonation</a:t>
            </a:r>
          </a:p>
        </p:txBody>
      </p:sp>
      <p:sp>
        <p:nvSpPr>
          <p:cNvPr id="5" name="Content Placeholder 4"/>
          <p:cNvSpPr>
            <a:spLocks noGrp="1"/>
          </p:cNvSpPr>
          <p:nvPr>
            <p:ph sz="half" idx="2"/>
          </p:nvPr>
        </p:nvSpPr>
        <p:spPr/>
        <p:txBody>
          <a:bodyPr/>
          <a:lstStyle/>
          <a:p>
            <a:r>
              <a:rPr lang="en-US" dirty="0"/>
              <a:t>spoof target number</a:t>
            </a:r>
          </a:p>
          <a:p>
            <a:pPr lvl="1"/>
            <a:r>
              <a:rPr lang="en-US" dirty="0"/>
              <a:t>personal or 800 number</a:t>
            </a:r>
          </a:p>
          <a:p>
            <a:r>
              <a:rPr lang="en-US" dirty="0"/>
              <a:t>Helpful for</a:t>
            </a:r>
          </a:p>
          <a:p>
            <a:pPr lvl="1"/>
            <a:r>
              <a:rPr lang="en-US" dirty="0"/>
              <a:t>vishing</a:t>
            </a:r>
          </a:p>
          <a:p>
            <a:pPr lvl="1"/>
            <a:r>
              <a:rPr lang="en-US" dirty="0"/>
              <a:t>stolen credit card validation</a:t>
            </a:r>
          </a:p>
          <a:p>
            <a:pPr lvl="1"/>
            <a:r>
              <a:rPr lang="en-US" dirty="0"/>
              <a:t>retrieving voicemail messages</a:t>
            </a:r>
          </a:p>
          <a:p>
            <a:pPr lvl="1"/>
            <a:r>
              <a:rPr lang="en-US" dirty="0" err="1"/>
              <a:t>SWATting</a:t>
            </a:r>
            <a:endParaRPr lang="en-US" dirty="0"/>
          </a:p>
          <a:p>
            <a:pPr lvl="1"/>
            <a:r>
              <a:rPr lang="en-US" dirty="0"/>
              <a:t>disconnect utilities</a:t>
            </a:r>
          </a:p>
          <a:p>
            <a:pPr lvl="1"/>
            <a:r>
              <a:rPr lang="en-US" dirty="0"/>
              <a:t>unwanted pizza deliveries</a:t>
            </a:r>
          </a:p>
          <a:p>
            <a:pPr lvl="1"/>
            <a:r>
              <a:rPr lang="en-US" dirty="0"/>
              <a:t>retrieving display name (CNAM)</a:t>
            </a:r>
          </a:p>
        </p:txBody>
      </p:sp>
      <p:sp>
        <p:nvSpPr>
          <p:cNvPr id="3" name="Text Placeholder 2"/>
          <p:cNvSpPr>
            <a:spLocks noGrp="1"/>
          </p:cNvSpPr>
          <p:nvPr>
            <p:ph type="body" sz="quarter" idx="3"/>
          </p:nvPr>
        </p:nvSpPr>
        <p:spPr/>
        <p:txBody>
          <a:bodyPr/>
          <a:lstStyle/>
          <a:p>
            <a:r>
              <a:rPr lang="en-US" dirty="0" err="1"/>
              <a:t>Anonymization</a:t>
            </a:r>
            <a:endParaRPr lang="en-US" dirty="0"/>
          </a:p>
        </p:txBody>
      </p:sp>
      <p:sp>
        <p:nvSpPr>
          <p:cNvPr id="6" name="Content Placeholder 5"/>
          <p:cNvSpPr>
            <a:spLocks noGrp="1"/>
          </p:cNvSpPr>
          <p:nvPr>
            <p:ph sz="quarter" idx="4"/>
          </p:nvPr>
        </p:nvSpPr>
        <p:spPr/>
        <p:txBody>
          <a:bodyPr/>
          <a:lstStyle/>
          <a:p>
            <a:r>
              <a:rPr lang="en-US"/>
              <a:t>pick more-or-less random number</a:t>
            </a:r>
          </a:p>
          <a:p>
            <a:pPr lvl="1"/>
            <a:r>
              <a:rPr lang="en-US"/>
              <a:t>including unassigned numbers</a:t>
            </a:r>
          </a:p>
          <a:p>
            <a:pPr lvl="1"/>
            <a:r>
              <a:rPr lang="en-US"/>
              <a:t>“neighbor spoofing”</a:t>
            </a:r>
          </a:p>
          <a:p>
            <a:r>
              <a:rPr lang="en-US"/>
              <a:t>Helpful for</a:t>
            </a:r>
          </a:p>
          <a:p>
            <a:pPr lvl="1"/>
            <a:r>
              <a:rPr lang="en-US"/>
              <a:t>robocalling</a:t>
            </a:r>
          </a:p>
          <a:p>
            <a:pPr lvl="1"/>
            <a:r>
              <a:rPr lang="en-US"/>
              <a:t>intercarrier compensation fraud</a:t>
            </a:r>
          </a:p>
          <a:p>
            <a:pPr lvl="1"/>
            <a:r>
              <a:rPr lang="en-US"/>
              <a:t>TDOS</a:t>
            </a:r>
          </a:p>
          <a:p>
            <a:pPr lvl="2"/>
            <a:endParaRPr lang="en-US"/>
          </a:p>
          <a:p>
            <a:pPr lvl="1"/>
            <a:endParaRPr lang="en-US" dirty="0"/>
          </a:p>
        </p:txBody>
      </p:sp>
      <p:sp>
        <p:nvSpPr>
          <p:cNvPr id="7" name="Slide Number Placeholder 6"/>
          <p:cNvSpPr>
            <a:spLocks noGrp="1"/>
          </p:cNvSpPr>
          <p:nvPr>
            <p:ph type="sldNum" sz="quarter" idx="12"/>
          </p:nvPr>
        </p:nvSpPr>
        <p:spPr/>
        <p:txBody>
          <a:bodyPr/>
          <a:lstStyle/>
          <a:p>
            <a:fld id="{15C16908-90A5-6949-A566-091B9F1E1440}" type="slidenum">
              <a:rPr lang="en-US" smtClean="0"/>
              <a:pPr/>
              <a:t>14</a:t>
            </a:fld>
            <a:endParaRPr lang="en-US"/>
          </a:p>
        </p:txBody>
      </p:sp>
      <p:sp>
        <p:nvSpPr>
          <p:cNvPr id="4" name="Title 3"/>
          <p:cNvSpPr>
            <a:spLocks noGrp="1"/>
          </p:cNvSpPr>
          <p:nvPr>
            <p:ph type="title"/>
          </p:nvPr>
        </p:nvSpPr>
        <p:spPr/>
        <p:txBody>
          <a:bodyPr/>
          <a:lstStyle/>
          <a:p>
            <a:r>
              <a:rPr lang="en-US"/>
              <a:t>Two modes of caller ID spoofing</a:t>
            </a:r>
            <a:endParaRPr lang="en-US" dirty="0"/>
          </a:p>
        </p:txBody>
      </p:sp>
    </p:spTree>
    <p:extLst>
      <p:ext uri="{BB962C8B-B14F-4D97-AF65-F5344CB8AC3E}">
        <p14:creationId xmlns:p14="http://schemas.microsoft.com/office/powerpoint/2010/main" val="42416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b_interface_vcx.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825388"/>
          </a:xfrm>
          <a:prstGeom prst="rect">
            <a:avLst/>
          </a:prstGeom>
        </p:spPr>
      </p:pic>
      <p:pic>
        <p:nvPicPr>
          <p:cNvPr id="6" name="Picture 5" descr="config_spoofing_713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634" y="5170914"/>
            <a:ext cx="8738055" cy="908112"/>
          </a:xfrm>
          <a:prstGeom prst="rect">
            <a:avLst/>
          </a:prstGeom>
        </p:spPr>
      </p:pic>
    </p:spTree>
    <p:extLst>
      <p:ext uri="{BB962C8B-B14F-4D97-AF65-F5344CB8AC3E}">
        <p14:creationId xmlns:p14="http://schemas.microsoft.com/office/powerpoint/2010/main" val="39310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29397131to212939703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216376"/>
          </a:xfrm>
          <a:prstGeom prst="rect">
            <a:avLst/>
          </a:prstGeom>
        </p:spPr>
      </p:pic>
      <p:sp>
        <p:nvSpPr>
          <p:cNvPr id="3" name="Slide Number Placeholder 2">
            <a:extLst>
              <a:ext uri="{FF2B5EF4-FFF2-40B4-BE49-F238E27FC236}">
                <a16:creationId xmlns:a16="http://schemas.microsoft.com/office/drawing/2014/main" id="{92BC3326-DDA9-9549-9B08-C1AABAE5AC68}"/>
              </a:ext>
            </a:extLst>
          </p:cNvPr>
          <p:cNvSpPr>
            <a:spLocks noGrp="1"/>
          </p:cNvSpPr>
          <p:nvPr>
            <p:ph type="sldNum" sz="quarter" idx="12"/>
          </p:nvPr>
        </p:nvSpPr>
        <p:spPr/>
        <p:txBody>
          <a:bodyPr/>
          <a:lstStyle/>
          <a:p>
            <a:fld id="{B4942EF6-0C49-7A4E-BAFF-B79BBF6568C5}" type="slidenum">
              <a:rPr lang="en-US" altLang="en-US" smtClean="0"/>
              <a:pPr/>
              <a:t>16</a:t>
            </a:fld>
            <a:endParaRPr lang="en-US" altLang="en-US"/>
          </a:p>
        </p:txBody>
      </p:sp>
    </p:spTree>
    <p:extLst>
      <p:ext uri="{BB962C8B-B14F-4D97-AF65-F5344CB8AC3E}">
        <p14:creationId xmlns:p14="http://schemas.microsoft.com/office/powerpoint/2010/main" val="2273642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29397131to9173282735.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226" y="0"/>
            <a:ext cx="3863662" cy="6858000"/>
          </a:xfrm>
          <a:prstGeom prst="rect">
            <a:avLst/>
          </a:prstGeom>
        </p:spPr>
      </p:pic>
      <p:pic>
        <p:nvPicPr>
          <p:cNvPr id="3" name="Picture 2" descr="2129397131to917930237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2458" y="0"/>
            <a:ext cx="3857625" cy="6858000"/>
          </a:xfrm>
          <a:prstGeom prst="rect">
            <a:avLst/>
          </a:prstGeom>
        </p:spPr>
      </p:pic>
    </p:spTree>
    <p:extLst>
      <p:ext uri="{BB962C8B-B14F-4D97-AF65-F5344CB8AC3E}">
        <p14:creationId xmlns:p14="http://schemas.microsoft.com/office/powerpoint/2010/main" val="75354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Legitimate caller ID spoofing</a:t>
            </a:r>
          </a:p>
        </p:txBody>
      </p:sp>
      <p:sp>
        <p:nvSpPr>
          <p:cNvPr id="6" name="Content Placeholder 5"/>
          <p:cNvSpPr>
            <a:spLocks noGrp="1"/>
          </p:cNvSpPr>
          <p:nvPr>
            <p:ph idx="1"/>
          </p:nvPr>
        </p:nvSpPr>
        <p:spPr/>
        <p:txBody>
          <a:bodyPr/>
          <a:lstStyle/>
          <a:p>
            <a:r>
              <a:rPr lang="en-US" dirty="0"/>
              <a:t>Doctor’s office</a:t>
            </a:r>
          </a:p>
          <a:p>
            <a:pPr lvl="1"/>
            <a:r>
              <a:rPr lang="en-US" dirty="0"/>
              <a:t>call from personal physician cell phone should show doctor’s office number</a:t>
            </a:r>
          </a:p>
          <a:p>
            <a:r>
              <a:rPr lang="en-US" dirty="0"/>
              <a:t>Call center</a:t>
            </a:r>
          </a:p>
          <a:p>
            <a:pPr lvl="1"/>
            <a:r>
              <a:rPr lang="en-US" dirty="0"/>
              <a:t>airline outbound contract call center should show airline main number, not call center</a:t>
            </a:r>
          </a:p>
          <a:p>
            <a:r>
              <a:rPr lang="en-US" dirty="0"/>
              <a:t>Multiple devices, one number</a:t>
            </a:r>
          </a:p>
          <a:p>
            <a:pPr lvl="1"/>
            <a:r>
              <a:rPr lang="en-US" dirty="0"/>
              <a:t>provide single call-back number (e.g., Google Voice) from all devices</a:t>
            </a:r>
          </a:p>
        </p:txBody>
      </p:sp>
      <p:sp>
        <p:nvSpPr>
          <p:cNvPr id="5" name="Slide Number Placeholder 4"/>
          <p:cNvSpPr>
            <a:spLocks noGrp="1"/>
          </p:cNvSpPr>
          <p:nvPr>
            <p:ph type="sldNum" sz="quarter" idx="12"/>
          </p:nvPr>
        </p:nvSpPr>
        <p:spPr/>
        <p:txBody>
          <a:bodyPr/>
          <a:lstStyle/>
          <a:p>
            <a:fld id="{15C16908-90A5-6949-A566-091B9F1E1440}" type="slidenum">
              <a:rPr lang="en-US" smtClean="0"/>
              <a:t>18</a:t>
            </a:fld>
            <a:endParaRPr lang="en-US"/>
          </a:p>
        </p:txBody>
      </p:sp>
      <p:sp>
        <p:nvSpPr>
          <p:cNvPr id="7" name="Cloud 6"/>
          <p:cNvSpPr/>
          <p:nvPr/>
        </p:nvSpPr>
        <p:spPr>
          <a:xfrm>
            <a:off x="4427574" y="4648200"/>
            <a:ext cx="3573425" cy="1828800"/>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anonymity is distinct problem (caller ID suppression)</a:t>
            </a:r>
          </a:p>
        </p:txBody>
      </p:sp>
    </p:spTree>
    <p:extLst>
      <p:ext uri="{BB962C8B-B14F-4D97-AF65-F5344CB8AC3E}">
        <p14:creationId xmlns:p14="http://schemas.microsoft.com/office/powerpoint/2010/main" val="1378992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800" dirty="0"/>
              <a:t>Impersonation</a:t>
            </a:r>
            <a:endParaRPr lang="en-US" dirty="0"/>
          </a:p>
        </p:txBody>
      </p:sp>
      <p:sp>
        <p:nvSpPr>
          <p:cNvPr id="5" name="Content Placeholder 4"/>
          <p:cNvSpPr>
            <a:spLocks noGrp="1"/>
          </p:cNvSpPr>
          <p:nvPr>
            <p:ph sz="half" idx="2"/>
          </p:nvPr>
        </p:nvSpPr>
        <p:spPr/>
        <p:txBody>
          <a:bodyPr/>
          <a:lstStyle/>
          <a:p>
            <a:r>
              <a:rPr lang="en-US" dirty="0"/>
              <a:t>spoof target number</a:t>
            </a:r>
          </a:p>
          <a:p>
            <a:pPr lvl="1"/>
            <a:r>
              <a:rPr lang="en-US" dirty="0"/>
              <a:t>personal or 800 number</a:t>
            </a:r>
          </a:p>
          <a:p>
            <a:r>
              <a:rPr lang="en-US" dirty="0"/>
              <a:t>Helpful for</a:t>
            </a:r>
          </a:p>
          <a:p>
            <a:pPr lvl="1"/>
            <a:r>
              <a:rPr lang="en-US" dirty="0"/>
              <a:t>vishing</a:t>
            </a:r>
          </a:p>
          <a:p>
            <a:pPr lvl="1"/>
            <a:r>
              <a:rPr lang="en-US" dirty="0"/>
              <a:t>stolen credit card validation</a:t>
            </a:r>
          </a:p>
          <a:p>
            <a:pPr lvl="1"/>
            <a:r>
              <a:rPr lang="en-US" dirty="0"/>
              <a:t>retrieving voicemail messages</a:t>
            </a:r>
          </a:p>
          <a:p>
            <a:pPr lvl="1"/>
            <a:r>
              <a:rPr lang="en-US" dirty="0" err="1"/>
              <a:t>SWATting</a:t>
            </a:r>
            <a:endParaRPr lang="en-US" dirty="0"/>
          </a:p>
          <a:p>
            <a:pPr lvl="1"/>
            <a:r>
              <a:rPr lang="en-US" dirty="0"/>
              <a:t>disconnect utilities</a:t>
            </a:r>
          </a:p>
          <a:p>
            <a:pPr lvl="1"/>
            <a:r>
              <a:rPr lang="en-US" dirty="0"/>
              <a:t>unwanted pizza deliveries</a:t>
            </a:r>
          </a:p>
          <a:p>
            <a:pPr lvl="1"/>
            <a:r>
              <a:rPr lang="en-US" dirty="0"/>
              <a:t>retrieving display name (CNAM)</a:t>
            </a:r>
          </a:p>
        </p:txBody>
      </p:sp>
      <p:sp>
        <p:nvSpPr>
          <p:cNvPr id="3" name="Text Placeholder 2"/>
          <p:cNvSpPr>
            <a:spLocks noGrp="1"/>
          </p:cNvSpPr>
          <p:nvPr>
            <p:ph type="body" sz="quarter" idx="3"/>
          </p:nvPr>
        </p:nvSpPr>
        <p:spPr/>
        <p:txBody>
          <a:bodyPr/>
          <a:lstStyle/>
          <a:p>
            <a:r>
              <a:rPr lang="en-US" sz="2800" dirty="0" err="1"/>
              <a:t>Anonymization</a:t>
            </a:r>
            <a:endParaRPr lang="en-US" dirty="0"/>
          </a:p>
        </p:txBody>
      </p:sp>
      <p:sp>
        <p:nvSpPr>
          <p:cNvPr id="6" name="Content Placeholder 5"/>
          <p:cNvSpPr>
            <a:spLocks noGrp="1"/>
          </p:cNvSpPr>
          <p:nvPr>
            <p:ph sz="quarter" idx="4"/>
          </p:nvPr>
        </p:nvSpPr>
        <p:spPr/>
        <p:txBody>
          <a:bodyPr/>
          <a:lstStyle/>
          <a:p>
            <a:r>
              <a:rPr lang="en-US" dirty="0"/>
              <a:t>pick more-or-less random number</a:t>
            </a:r>
          </a:p>
          <a:p>
            <a:pPr lvl="1"/>
            <a:r>
              <a:rPr lang="en-US" dirty="0"/>
              <a:t>including unassigned numbers</a:t>
            </a:r>
          </a:p>
          <a:p>
            <a:pPr lvl="1"/>
            <a:r>
              <a:rPr lang="en-US" dirty="0"/>
              <a:t>“neighbor spoofing”</a:t>
            </a:r>
          </a:p>
          <a:p>
            <a:r>
              <a:rPr lang="en-US" dirty="0"/>
              <a:t>Helpful for</a:t>
            </a:r>
          </a:p>
          <a:p>
            <a:pPr lvl="1"/>
            <a:r>
              <a:rPr lang="en-US" dirty="0"/>
              <a:t>robocalling</a:t>
            </a:r>
          </a:p>
          <a:p>
            <a:pPr lvl="1"/>
            <a:r>
              <a:rPr lang="en-US" dirty="0"/>
              <a:t>intercarrier compensation fraud</a:t>
            </a:r>
          </a:p>
          <a:p>
            <a:pPr lvl="1"/>
            <a:r>
              <a:rPr lang="en-US" dirty="0"/>
              <a:t>TDOS</a:t>
            </a:r>
          </a:p>
          <a:p>
            <a:pPr lvl="2"/>
            <a:endParaRPr lang="en-US" dirty="0"/>
          </a:p>
          <a:p>
            <a:pPr lvl="1"/>
            <a:endParaRPr lang="en-US" dirty="0"/>
          </a:p>
        </p:txBody>
      </p:sp>
      <p:sp>
        <p:nvSpPr>
          <p:cNvPr id="7" name="Slide Number Placeholder 6"/>
          <p:cNvSpPr>
            <a:spLocks noGrp="1"/>
          </p:cNvSpPr>
          <p:nvPr>
            <p:ph type="sldNum" sz="quarter" idx="12"/>
          </p:nvPr>
        </p:nvSpPr>
        <p:spPr/>
        <p:txBody>
          <a:bodyPr/>
          <a:lstStyle/>
          <a:p>
            <a:fld id="{15C16908-90A5-6949-A566-091B9F1E1440}" type="slidenum">
              <a:rPr lang="en-US" smtClean="0"/>
              <a:pPr/>
              <a:t>19</a:t>
            </a:fld>
            <a:endParaRPr lang="en-US"/>
          </a:p>
        </p:txBody>
      </p:sp>
      <p:sp>
        <p:nvSpPr>
          <p:cNvPr id="4" name="Title 3"/>
          <p:cNvSpPr>
            <a:spLocks noGrp="1"/>
          </p:cNvSpPr>
          <p:nvPr>
            <p:ph type="title"/>
          </p:nvPr>
        </p:nvSpPr>
        <p:spPr/>
        <p:txBody>
          <a:bodyPr/>
          <a:lstStyle/>
          <a:p>
            <a:r>
              <a:rPr lang="en-US"/>
              <a:t>Two modes of caller ID spoofing</a:t>
            </a:r>
            <a:endParaRPr lang="en-US" dirty="0"/>
          </a:p>
        </p:txBody>
      </p:sp>
    </p:spTree>
    <p:extLst>
      <p:ext uri="{BB962C8B-B14F-4D97-AF65-F5344CB8AC3E}">
        <p14:creationId xmlns:p14="http://schemas.microsoft.com/office/powerpoint/2010/main" val="135381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1050-43AE-F542-A1A9-022B090F3791}"/>
              </a:ext>
            </a:extLst>
          </p:cNvPr>
          <p:cNvSpPr>
            <a:spLocks noGrp="1"/>
          </p:cNvSpPr>
          <p:nvPr>
            <p:ph type="title"/>
          </p:nvPr>
        </p:nvSpPr>
        <p:spPr/>
        <p:txBody>
          <a:bodyPr/>
          <a:lstStyle/>
          <a:p>
            <a:r>
              <a:rPr lang="en-US" dirty="0"/>
              <a:t>What are telephone numbers?</a:t>
            </a:r>
          </a:p>
        </p:txBody>
      </p:sp>
      <p:sp>
        <p:nvSpPr>
          <p:cNvPr id="3" name="Content Placeholder 2">
            <a:extLst>
              <a:ext uri="{FF2B5EF4-FFF2-40B4-BE49-F238E27FC236}">
                <a16:creationId xmlns:a16="http://schemas.microsoft.com/office/drawing/2014/main" id="{CE2E13E8-3BD2-924A-B587-2A7B6DC0C4A6}"/>
              </a:ext>
            </a:extLst>
          </p:cNvPr>
          <p:cNvSpPr>
            <a:spLocks noGrp="1"/>
          </p:cNvSpPr>
          <p:nvPr>
            <p:ph idx="1"/>
          </p:nvPr>
        </p:nvSpPr>
        <p:spPr/>
        <p:txBody>
          <a:bodyPr/>
          <a:lstStyle/>
          <a:p>
            <a:r>
              <a:rPr lang="en-US" dirty="0"/>
              <a:t>Generally, assigned by each country</a:t>
            </a:r>
          </a:p>
          <a:p>
            <a:pPr lvl="1"/>
            <a:r>
              <a:rPr lang="en-US" dirty="0"/>
              <a:t>e.g., +49 = Germany</a:t>
            </a:r>
          </a:p>
          <a:p>
            <a:r>
              <a:rPr lang="en-US" dirty="0"/>
              <a:t>But +1 “</a:t>
            </a:r>
            <a:r>
              <a:rPr lang="en-US" i="1" dirty="0"/>
              <a:t>North American Numbering Plan</a:t>
            </a:r>
            <a:r>
              <a:rPr lang="en-US" dirty="0"/>
              <a:t>” = US, Canada, </a:t>
            </a:r>
            <a:r>
              <a:rPr lang="en-US" dirty="0" err="1"/>
              <a:t>Carribean</a:t>
            </a:r>
            <a:r>
              <a:rPr lang="en-US" dirty="0"/>
              <a:t> (Bermuda, Anguilla, Antigua &amp; Barbuda, the Bahamas, Barbados, the British Virgin Islands, the Cayman Islands, Dominica, the Dominican Republic, Grenada, Jamaica, Montserrat, Sint Maarten, St. Kitts and Nevis, St. Lucia, St. Vincent and the Grenadines, Trinidad and Tobago, and Turks &amp; Caicos)</a:t>
            </a:r>
          </a:p>
          <a:p>
            <a:pPr lvl="1"/>
            <a:r>
              <a:rPr lang="en-US" dirty="0"/>
              <a:t>but not Mexico</a:t>
            </a:r>
          </a:p>
        </p:txBody>
      </p:sp>
      <p:sp>
        <p:nvSpPr>
          <p:cNvPr id="4" name="Slide Number Placeholder 3">
            <a:extLst>
              <a:ext uri="{FF2B5EF4-FFF2-40B4-BE49-F238E27FC236}">
                <a16:creationId xmlns:a16="http://schemas.microsoft.com/office/drawing/2014/main" id="{0C21FE74-E0C4-9C4C-A216-237347C788E7}"/>
              </a:ext>
            </a:extLst>
          </p:cNvPr>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151862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CCB0-AD43-9348-B680-B83166D6FAF0}"/>
              </a:ext>
            </a:extLst>
          </p:cNvPr>
          <p:cNvSpPr>
            <a:spLocks noGrp="1"/>
          </p:cNvSpPr>
          <p:nvPr>
            <p:ph type="title"/>
          </p:nvPr>
        </p:nvSpPr>
        <p:spPr/>
        <p:txBody>
          <a:bodyPr/>
          <a:lstStyle/>
          <a:p>
            <a:r>
              <a:rPr lang="en-US" dirty="0"/>
              <a:t>Spoofing</a:t>
            </a:r>
          </a:p>
        </p:txBody>
      </p:sp>
      <p:pic>
        <p:nvPicPr>
          <p:cNvPr id="6" name="Picture 5">
            <a:extLst>
              <a:ext uri="{FF2B5EF4-FFF2-40B4-BE49-F238E27FC236}">
                <a16:creationId xmlns:a16="http://schemas.microsoft.com/office/drawing/2014/main" id="{D510CE72-AF2B-3F48-BEA3-FAC651A12C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447800"/>
            <a:ext cx="7772400" cy="4605469"/>
          </a:xfrm>
          <a:prstGeom prst="rect">
            <a:avLst/>
          </a:prstGeom>
        </p:spPr>
      </p:pic>
      <p:sp>
        <p:nvSpPr>
          <p:cNvPr id="7" name="TextBox 6">
            <a:extLst>
              <a:ext uri="{FF2B5EF4-FFF2-40B4-BE49-F238E27FC236}">
                <a16:creationId xmlns:a16="http://schemas.microsoft.com/office/drawing/2014/main" id="{9D639650-71F0-6147-9133-48DB91BECC57}"/>
              </a:ext>
            </a:extLst>
          </p:cNvPr>
          <p:cNvSpPr txBox="1"/>
          <p:nvPr/>
        </p:nvSpPr>
        <p:spPr>
          <a:xfrm>
            <a:off x="457200" y="6248400"/>
            <a:ext cx="875561" cy="276999"/>
          </a:xfrm>
          <a:prstGeom prst="rect">
            <a:avLst/>
          </a:prstGeom>
          <a:noFill/>
        </p:spPr>
        <p:txBody>
          <a:bodyPr wrap="none" rtlCol="0">
            <a:spAutoFit/>
          </a:bodyPr>
          <a:lstStyle/>
          <a:p>
            <a:r>
              <a:rPr lang="en-US" sz="1200" dirty="0"/>
              <a:t>Feb. 2018</a:t>
            </a:r>
          </a:p>
        </p:txBody>
      </p:sp>
      <p:sp>
        <p:nvSpPr>
          <p:cNvPr id="3" name="Slide Number Placeholder 2">
            <a:extLst>
              <a:ext uri="{FF2B5EF4-FFF2-40B4-BE49-F238E27FC236}">
                <a16:creationId xmlns:a16="http://schemas.microsoft.com/office/drawing/2014/main" id="{3F9B10F1-832A-8140-9043-B13DFA28F577}"/>
              </a:ext>
            </a:extLst>
          </p:cNvPr>
          <p:cNvSpPr>
            <a:spLocks noGrp="1"/>
          </p:cNvSpPr>
          <p:nvPr>
            <p:ph type="sldNum" sz="quarter" idx="12"/>
          </p:nvPr>
        </p:nvSpPr>
        <p:spPr/>
        <p:txBody>
          <a:bodyPr/>
          <a:lstStyle/>
          <a:p>
            <a:fld id="{06C525AB-8E15-B549-83D9-D2F0966E02DF}" type="slidenum">
              <a:rPr lang="en-US" altLang="en-US" smtClean="0"/>
              <a:pPr/>
              <a:t>20</a:t>
            </a:fld>
            <a:endParaRPr lang="en-US" altLang="en-US"/>
          </a:p>
        </p:txBody>
      </p:sp>
    </p:spTree>
    <p:extLst>
      <p:ext uri="{BB962C8B-B14F-4D97-AF65-F5344CB8AC3E}">
        <p14:creationId xmlns:p14="http://schemas.microsoft.com/office/powerpoint/2010/main" val="950382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Spoofing &amp; unwanted calls</a:t>
            </a:r>
          </a:p>
        </p:txBody>
      </p:sp>
      <p:cxnSp>
        <p:nvCxnSpPr>
          <p:cNvPr id="4" name="Straight Connector 3"/>
          <p:cNvCxnSpPr/>
          <p:nvPr/>
        </p:nvCxnSpPr>
        <p:spPr>
          <a:xfrm>
            <a:off x="1297745" y="2334358"/>
            <a:ext cx="0" cy="2679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297745" y="5014253"/>
            <a:ext cx="636211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5427" y="4321166"/>
            <a:ext cx="1109598" cy="738664"/>
          </a:xfrm>
          <a:prstGeom prst="rect">
            <a:avLst/>
          </a:prstGeom>
          <a:noFill/>
        </p:spPr>
        <p:txBody>
          <a:bodyPr wrap="none" rtlCol="0">
            <a:spAutoFit/>
          </a:bodyPr>
          <a:lstStyle/>
          <a:p>
            <a:pPr algn="r"/>
            <a:r>
              <a:rPr lang="en-US" sz="1400" dirty="0"/>
              <a:t>can’t</a:t>
            </a:r>
          </a:p>
          <a:p>
            <a:pPr algn="r"/>
            <a:r>
              <a:rPr lang="en-US" sz="1400" dirty="0"/>
              <a:t>spoof</a:t>
            </a:r>
          </a:p>
          <a:p>
            <a:pPr algn="r"/>
            <a:r>
              <a:rPr lang="en-US" sz="1400" dirty="0"/>
              <a:t>(or unlikely)</a:t>
            </a:r>
          </a:p>
        </p:txBody>
      </p:sp>
      <p:sp>
        <p:nvSpPr>
          <p:cNvPr id="9" name="TextBox 8"/>
          <p:cNvSpPr txBox="1"/>
          <p:nvPr/>
        </p:nvSpPr>
        <p:spPr>
          <a:xfrm>
            <a:off x="351563" y="2334358"/>
            <a:ext cx="782587" cy="523220"/>
          </a:xfrm>
          <a:prstGeom prst="rect">
            <a:avLst/>
          </a:prstGeom>
          <a:noFill/>
        </p:spPr>
        <p:txBody>
          <a:bodyPr wrap="none" rtlCol="0">
            <a:spAutoFit/>
          </a:bodyPr>
          <a:lstStyle/>
          <a:p>
            <a:pPr algn="r"/>
            <a:r>
              <a:rPr lang="en-US" sz="1400" dirty="0"/>
              <a:t>spoof</a:t>
            </a:r>
          </a:p>
          <a:p>
            <a:pPr algn="r"/>
            <a:r>
              <a:rPr lang="en-US" sz="1400" dirty="0"/>
              <a:t>specific</a:t>
            </a:r>
          </a:p>
        </p:txBody>
      </p:sp>
      <p:sp>
        <p:nvSpPr>
          <p:cNvPr id="10" name="TextBox 9"/>
          <p:cNvSpPr txBox="1"/>
          <p:nvPr/>
        </p:nvSpPr>
        <p:spPr>
          <a:xfrm>
            <a:off x="361704" y="3431932"/>
            <a:ext cx="790601" cy="523220"/>
          </a:xfrm>
          <a:prstGeom prst="rect">
            <a:avLst/>
          </a:prstGeom>
          <a:noFill/>
        </p:spPr>
        <p:txBody>
          <a:bodyPr wrap="none" rtlCol="0">
            <a:spAutoFit/>
          </a:bodyPr>
          <a:lstStyle/>
          <a:p>
            <a:pPr algn="r"/>
            <a:r>
              <a:rPr lang="en-US" sz="1400" dirty="0"/>
              <a:t>spoof</a:t>
            </a:r>
          </a:p>
          <a:p>
            <a:pPr algn="r"/>
            <a:r>
              <a:rPr lang="en-US" sz="1400" dirty="0"/>
              <a:t>random</a:t>
            </a:r>
          </a:p>
        </p:txBody>
      </p:sp>
      <p:pic>
        <p:nvPicPr>
          <p:cNvPr id="11" name="Picture 10"/>
          <p:cNvPicPr>
            <a:picLocks noChangeAspect="1"/>
          </p:cNvPicPr>
          <p:nvPr/>
        </p:nvPicPr>
        <p:blipFill>
          <a:blip r:embed="rId2"/>
          <a:stretch>
            <a:fillRect/>
          </a:stretch>
        </p:blipFill>
        <p:spPr>
          <a:xfrm>
            <a:off x="5791550" y="2451969"/>
            <a:ext cx="1000125" cy="342900"/>
          </a:xfrm>
          <a:prstGeom prst="rect">
            <a:avLst/>
          </a:prstGeom>
        </p:spPr>
      </p:pic>
      <p:sp>
        <p:nvSpPr>
          <p:cNvPr id="12" name="TextBox 11"/>
          <p:cNvSpPr txBox="1"/>
          <p:nvPr/>
        </p:nvSpPr>
        <p:spPr>
          <a:xfrm>
            <a:off x="2698508" y="5030964"/>
            <a:ext cx="1327608" cy="738664"/>
          </a:xfrm>
          <a:prstGeom prst="rect">
            <a:avLst/>
          </a:prstGeom>
          <a:noFill/>
        </p:spPr>
        <p:txBody>
          <a:bodyPr wrap="none" rtlCol="0">
            <a:spAutoFit/>
          </a:bodyPr>
          <a:lstStyle/>
          <a:p>
            <a:r>
              <a:rPr lang="en-US" sz="1400" dirty="0"/>
              <a:t>telemarketing</a:t>
            </a:r>
          </a:p>
          <a:p>
            <a:r>
              <a:rPr lang="en-US" sz="1400" dirty="0"/>
              <a:t>real goods</a:t>
            </a:r>
          </a:p>
          <a:p>
            <a:r>
              <a:rPr lang="en-US" sz="1400" dirty="0"/>
              <a:t>(energy plans)</a:t>
            </a:r>
          </a:p>
        </p:txBody>
      </p:sp>
      <p:sp>
        <p:nvSpPr>
          <p:cNvPr id="14" name="TextBox 13"/>
          <p:cNvSpPr txBox="1"/>
          <p:nvPr/>
        </p:nvSpPr>
        <p:spPr>
          <a:xfrm>
            <a:off x="1264933" y="5014252"/>
            <a:ext cx="1120820" cy="738664"/>
          </a:xfrm>
          <a:prstGeom prst="rect">
            <a:avLst/>
          </a:prstGeom>
          <a:noFill/>
        </p:spPr>
        <p:txBody>
          <a:bodyPr wrap="none" rtlCol="0">
            <a:spAutoFit/>
          </a:bodyPr>
          <a:lstStyle/>
          <a:p>
            <a:r>
              <a:rPr lang="en-US" sz="1400" dirty="0"/>
              <a:t>unwanted</a:t>
            </a:r>
          </a:p>
          <a:p>
            <a:r>
              <a:rPr lang="en-US" sz="1400" dirty="0"/>
              <a:t>surveys &amp;</a:t>
            </a:r>
          </a:p>
          <a:p>
            <a:r>
              <a:rPr lang="en-US" sz="1400" dirty="0"/>
              <a:t>charity calls</a:t>
            </a:r>
          </a:p>
        </p:txBody>
      </p:sp>
      <p:sp>
        <p:nvSpPr>
          <p:cNvPr id="15" name="TextBox 14"/>
          <p:cNvSpPr txBox="1"/>
          <p:nvPr/>
        </p:nvSpPr>
        <p:spPr>
          <a:xfrm>
            <a:off x="4318552" y="5013665"/>
            <a:ext cx="1418978" cy="954107"/>
          </a:xfrm>
          <a:prstGeom prst="rect">
            <a:avLst/>
          </a:prstGeom>
          <a:noFill/>
        </p:spPr>
        <p:txBody>
          <a:bodyPr wrap="none" rtlCol="0">
            <a:spAutoFit/>
          </a:bodyPr>
          <a:lstStyle/>
          <a:p>
            <a:r>
              <a:rPr lang="en-US" sz="1400" dirty="0"/>
              <a:t>telemarketing</a:t>
            </a:r>
          </a:p>
          <a:p>
            <a:r>
              <a:rPr lang="en-US" sz="1400" dirty="0"/>
              <a:t>scams</a:t>
            </a:r>
          </a:p>
          <a:p>
            <a:r>
              <a:rPr lang="en-US" sz="1400" dirty="0"/>
              <a:t>(vacation, lucky</a:t>
            </a:r>
          </a:p>
          <a:p>
            <a:r>
              <a:rPr lang="en-US" sz="1400" dirty="0"/>
              <a:t>winner)</a:t>
            </a:r>
          </a:p>
        </p:txBody>
      </p:sp>
      <p:sp>
        <p:nvSpPr>
          <p:cNvPr id="17" name="TextBox 16"/>
          <p:cNvSpPr txBox="1"/>
          <p:nvPr/>
        </p:nvSpPr>
        <p:spPr>
          <a:xfrm>
            <a:off x="5791551" y="5013664"/>
            <a:ext cx="1257075" cy="738664"/>
          </a:xfrm>
          <a:prstGeom prst="rect">
            <a:avLst/>
          </a:prstGeom>
          <a:noFill/>
        </p:spPr>
        <p:txBody>
          <a:bodyPr wrap="none" rtlCol="0">
            <a:spAutoFit/>
          </a:bodyPr>
          <a:lstStyle/>
          <a:p>
            <a:r>
              <a:rPr lang="en-US" sz="1400" dirty="0"/>
              <a:t>extortion</a:t>
            </a:r>
          </a:p>
          <a:p>
            <a:r>
              <a:rPr lang="en-US" sz="1400" dirty="0"/>
              <a:t>(pay or</a:t>
            </a:r>
          </a:p>
          <a:p>
            <a:r>
              <a:rPr lang="en-US" sz="1400" dirty="0"/>
              <a:t>arrest/deport)</a:t>
            </a:r>
          </a:p>
        </p:txBody>
      </p:sp>
      <p:sp>
        <p:nvSpPr>
          <p:cNvPr id="18" name="TextBox 17"/>
          <p:cNvSpPr txBox="1"/>
          <p:nvPr/>
        </p:nvSpPr>
        <p:spPr>
          <a:xfrm>
            <a:off x="7161054" y="5013664"/>
            <a:ext cx="1260281" cy="523220"/>
          </a:xfrm>
          <a:prstGeom prst="rect">
            <a:avLst/>
          </a:prstGeom>
          <a:noFill/>
        </p:spPr>
        <p:txBody>
          <a:bodyPr wrap="none" rtlCol="0">
            <a:spAutoFit/>
          </a:bodyPr>
          <a:lstStyle/>
          <a:p>
            <a:r>
              <a:rPr lang="en-US" sz="1400" dirty="0"/>
              <a:t>individualized</a:t>
            </a:r>
          </a:p>
          <a:p>
            <a:r>
              <a:rPr lang="en-US" sz="1400" dirty="0"/>
              <a:t>threats</a:t>
            </a:r>
          </a:p>
        </p:txBody>
      </p:sp>
      <p:sp>
        <p:nvSpPr>
          <p:cNvPr id="19" name="Rounded Rectangle 18"/>
          <p:cNvSpPr/>
          <p:nvPr/>
        </p:nvSpPr>
        <p:spPr>
          <a:xfrm>
            <a:off x="4318551" y="4321167"/>
            <a:ext cx="1372331" cy="6423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international toll</a:t>
            </a:r>
          </a:p>
        </p:txBody>
      </p:sp>
      <p:sp>
        <p:nvSpPr>
          <p:cNvPr id="21" name="Rounded Rectangle 20"/>
          <p:cNvSpPr/>
          <p:nvPr/>
        </p:nvSpPr>
        <p:spPr>
          <a:xfrm>
            <a:off x="7194166" y="3370047"/>
            <a:ext cx="931387"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a:t>bomb threats</a:t>
            </a:r>
          </a:p>
        </p:txBody>
      </p:sp>
      <p:sp>
        <p:nvSpPr>
          <p:cNvPr id="22" name="Rounded Rectangle 21"/>
          <p:cNvSpPr/>
          <p:nvPr/>
        </p:nvSpPr>
        <p:spPr>
          <a:xfrm>
            <a:off x="2511084" y="4495470"/>
            <a:ext cx="1629164" cy="484748"/>
          </a:xfrm>
          <a:prstGeom prst="roundRect">
            <a:avLst/>
          </a:prstGeom>
          <a:gradFill flip="none" rotWithShape="1">
            <a:gsLst>
              <a:gs pos="0">
                <a:srgbClr val="92D050"/>
              </a:gs>
              <a:gs pos="50000">
                <a:schemeClr val="accent4">
                  <a:lumMod val="60000"/>
                  <a:lumOff val="40000"/>
                  <a:tint val="44500"/>
                  <a:satMod val="160000"/>
                </a:schemeClr>
              </a:gs>
              <a:gs pos="100000">
                <a:srgbClr val="FF0000"/>
              </a:gs>
            </a:gsLst>
            <a:lin ang="2700000" scaled="1"/>
            <a:tileRect/>
          </a:gra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telemarketing with callback</a:t>
            </a:r>
            <a:endParaRPr lang="en-US" dirty="0"/>
          </a:p>
        </p:txBody>
      </p:sp>
      <p:sp>
        <p:nvSpPr>
          <p:cNvPr id="23" name="Rounded Rectangle 22"/>
          <p:cNvSpPr/>
          <p:nvPr/>
        </p:nvSpPr>
        <p:spPr>
          <a:xfrm>
            <a:off x="1850551" y="3437248"/>
            <a:ext cx="2269259" cy="484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telemarketing without </a:t>
            </a:r>
            <a:r>
              <a:rPr lang="en-US" dirty="0"/>
              <a:t>callback</a:t>
            </a:r>
          </a:p>
        </p:txBody>
      </p:sp>
      <p:sp>
        <p:nvSpPr>
          <p:cNvPr id="24" name="Rounded Rectangle 23"/>
          <p:cNvSpPr/>
          <p:nvPr/>
        </p:nvSpPr>
        <p:spPr>
          <a:xfrm>
            <a:off x="4318552" y="2107777"/>
            <a:ext cx="1128932" cy="685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VM retrieval</a:t>
            </a:r>
          </a:p>
        </p:txBody>
      </p:sp>
      <p:sp>
        <p:nvSpPr>
          <p:cNvPr id="25" name="Rounded Rectangle 24"/>
          <p:cNvSpPr/>
          <p:nvPr/>
        </p:nvSpPr>
        <p:spPr>
          <a:xfrm>
            <a:off x="4318552" y="3470574"/>
            <a:ext cx="1372331" cy="48474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scams</a:t>
            </a:r>
            <a:endParaRPr lang="en-US" dirty="0"/>
          </a:p>
        </p:txBody>
      </p:sp>
      <p:sp>
        <p:nvSpPr>
          <p:cNvPr id="26" name="Rounded Rectangle 25"/>
          <p:cNvSpPr/>
          <p:nvPr/>
        </p:nvSpPr>
        <p:spPr>
          <a:xfrm>
            <a:off x="4318551" y="2772886"/>
            <a:ext cx="1372331" cy="42932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impersonation</a:t>
            </a:r>
            <a:endParaRPr lang="en-US"/>
          </a:p>
        </p:txBody>
      </p:sp>
      <p:sp>
        <p:nvSpPr>
          <p:cNvPr id="27" name="Rounded Rectangle 26"/>
          <p:cNvSpPr/>
          <p:nvPr/>
        </p:nvSpPr>
        <p:spPr>
          <a:xfrm>
            <a:off x="7194166" y="2627339"/>
            <a:ext cx="931387"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t>kidnapping</a:t>
            </a:r>
          </a:p>
        </p:txBody>
      </p:sp>
      <p:sp>
        <p:nvSpPr>
          <p:cNvPr id="7" name="Oval Callout 6"/>
          <p:cNvSpPr/>
          <p:nvPr/>
        </p:nvSpPr>
        <p:spPr>
          <a:xfrm>
            <a:off x="7194166" y="1353361"/>
            <a:ext cx="1437719" cy="754416"/>
          </a:xfrm>
          <a:prstGeom prst="wedgeEllipseCallout">
            <a:avLst>
              <a:gd name="adj1" fmla="val -92553"/>
              <a:gd name="adj2" fmla="val 91512"/>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10,000 victims</a:t>
            </a:r>
          </a:p>
          <a:p>
            <a:pPr algn="ctr"/>
            <a:r>
              <a:rPr lang="en-US" sz="900" dirty="0"/>
              <a:t>$54M </a:t>
            </a:r>
            <a:r>
              <a:rPr lang="en-US" sz="900" dirty="0" err="1"/>
              <a:t>losts</a:t>
            </a:r>
            <a:endParaRPr lang="en-US" sz="900" dirty="0"/>
          </a:p>
        </p:txBody>
      </p:sp>
      <p:pic>
        <p:nvPicPr>
          <p:cNvPr id="3" name="Picture 2">
            <a:extLst>
              <a:ext uri="{FF2B5EF4-FFF2-40B4-BE49-F238E27FC236}">
                <a16:creationId xmlns:a16="http://schemas.microsoft.com/office/drawing/2014/main" id="{108196BD-A117-2041-8BDF-D659998622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4664" y="1600200"/>
            <a:ext cx="1197846" cy="739960"/>
          </a:xfrm>
          <a:prstGeom prst="rect">
            <a:avLst/>
          </a:prstGeom>
        </p:spPr>
      </p:pic>
      <p:sp>
        <p:nvSpPr>
          <p:cNvPr id="6" name="Slide Number Placeholder 5">
            <a:extLst>
              <a:ext uri="{FF2B5EF4-FFF2-40B4-BE49-F238E27FC236}">
                <a16:creationId xmlns:a16="http://schemas.microsoft.com/office/drawing/2014/main" id="{02D0F3E8-0841-F340-9897-9469554114C1}"/>
              </a:ext>
            </a:extLst>
          </p:cNvPr>
          <p:cNvSpPr>
            <a:spLocks noGrp="1"/>
          </p:cNvSpPr>
          <p:nvPr>
            <p:ph type="sldNum" sz="quarter" idx="12"/>
          </p:nvPr>
        </p:nvSpPr>
        <p:spPr/>
        <p:txBody>
          <a:bodyPr/>
          <a:lstStyle/>
          <a:p>
            <a:fld id="{06C525AB-8E15-B549-83D9-D2F0966E02DF}" type="slidenum">
              <a:rPr lang="en-US" altLang="en-US" smtClean="0"/>
              <a:pPr/>
              <a:t>21</a:t>
            </a:fld>
            <a:endParaRPr lang="en-US" altLang="en-US"/>
          </a:p>
        </p:txBody>
      </p:sp>
    </p:spTree>
    <p:extLst>
      <p:ext uri="{BB962C8B-B14F-4D97-AF65-F5344CB8AC3E}">
        <p14:creationId xmlns:p14="http://schemas.microsoft.com/office/powerpoint/2010/main" val="396884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CAB5-6C8B-C544-9B89-4DC7C35F78A4}"/>
              </a:ext>
            </a:extLst>
          </p:cNvPr>
          <p:cNvSpPr>
            <a:spLocks noGrp="1"/>
          </p:cNvSpPr>
          <p:nvPr>
            <p:ph type="title"/>
          </p:nvPr>
        </p:nvSpPr>
        <p:spPr/>
        <p:txBody>
          <a:bodyPr/>
          <a:lstStyle/>
          <a:p>
            <a:r>
              <a:rPr lang="en-US" dirty="0"/>
              <a:t>Who can </a:t>
            </a:r>
            <a:r>
              <a:rPr lang="en-US"/>
              <a:t>get numbers?</a:t>
            </a:r>
          </a:p>
        </p:txBody>
      </p:sp>
      <p:sp>
        <p:nvSpPr>
          <p:cNvPr id="3" name="Content Placeholder 2">
            <a:extLst>
              <a:ext uri="{FF2B5EF4-FFF2-40B4-BE49-F238E27FC236}">
                <a16:creationId xmlns:a16="http://schemas.microsoft.com/office/drawing/2014/main" id="{60142768-07E3-F044-A79D-CC684F05A471}"/>
              </a:ext>
            </a:extLst>
          </p:cNvPr>
          <p:cNvSpPr>
            <a:spLocks noGrp="1"/>
          </p:cNvSpPr>
          <p:nvPr>
            <p:ph idx="1"/>
          </p:nvPr>
        </p:nvSpPr>
        <p:spPr/>
        <p:txBody>
          <a:bodyPr>
            <a:normAutofit/>
          </a:bodyPr>
          <a:lstStyle/>
          <a:p>
            <a:r>
              <a:rPr lang="en-US" sz="2400" dirty="0"/>
              <a:t>Traditional telephone carriers</a:t>
            </a:r>
          </a:p>
          <a:p>
            <a:r>
              <a:rPr lang="en-US" sz="2400" dirty="0"/>
              <a:t>Carriers do not pay for numbers</a:t>
            </a:r>
          </a:p>
          <a:p>
            <a:pPr lvl="1"/>
            <a:r>
              <a:rPr lang="en-US" sz="2000" dirty="0"/>
              <a:t>carriers contribute based on revenues</a:t>
            </a:r>
          </a:p>
          <a:p>
            <a:pPr lvl="1"/>
            <a:r>
              <a:rPr lang="en-US" sz="2000" dirty="0"/>
              <a:t>exceptions: 800 numbers</a:t>
            </a:r>
          </a:p>
          <a:p>
            <a:pPr lvl="1"/>
            <a:r>
              <a:rPr lang="en-US" sz="2000" dirty="0"/>
              <a:t>have to file NRUF</a:t>
            </a:r>
          </a:p>
          <a:p>
            <a:r>
              <a:rPr lang="en-US" sz="2400" dirty="0"/>
              <a:t>Providers “resell” numbers</a:t>
            </a:r>
          </a:p>
          <a:p>
            <a:r>
              <a:rPr lang="en-US" sz="2400" dirty="0"/>
              <a:t>Since Feb. 2016, interconnected VoIP providers can get numbers</a:t>
            </a:r>
          </a:p>
          <a:p>
            <a:r>
              <a:rPr lang="en-US" sz="2400" dirty="0"/>
              <a:t>Roughly, 40 providers have been granted access</a:t>
            </a:r>
          </a:p>
          <a:p>
            <a:endParaRPr lang="en-US" sz="2400" dirty="0"/>
          </a:p>
        </p:txBody>
      </p:sp>
      <p:sp>
        <p:nvSpPr>
          <p:cNvPr id="4" name="Slide Number Placeholder 3">
            <a:extLst>
              <a:ext uri="{FF2B5EF4-FFF2-40B4-BE49-F238E27FC236}">
                <a16:creationId xmlns:a16="http://schemas.microsoft.com/office/drawing/2014/main" id="{33CCCCC0-5C50-6C40-AE6B-BA3F7417B627}"/>
              </a:ext>
            </a:extLst>
          </p:cNvPr>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34476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4954B4-C4D6-8440-BD20-54935BE05D16}"/>
              </a:ext>
            </a:extLst>
          </p:cNvPr>
          <p:cNvSpPr>
            <a:spLocks noGrp="1"/>
          </p:cNvSpPr>
          <p:nvPr>
            <p:ph type="sldNum" sz="quarter" idx="12"/>
          </p:nvPr>
        </p:nvSpPr>
        <p:spPr/>
        <p:txBody>
          <a:bodyPr/>
          <a:lstStyle/>
          <a:p>
            <a:fld id="{6E2D2B3B-882E-40F3-A32F-6DD516915044}" type="slidenum">
              <a:rPr lang="en-US" smtClean="0"/>
              <a:pPr/>
              <a:t>4</a:t>
            </a:fld>
            <a:endParaRPr lang="en-US"/>
          </a:p>
        </p:txBody>
      </p:sp>
      <p:sp>
        <p:nvSpPr>
          <p:cNvPr id="5" name="Title 4">
            <a:extLst>
              <a:ext uri="{FF2B5EF4-FFF2-40B4-BE49-F238E27FC236}">
                <a16:creationId xmlns:a16="http://schemas.microsoft.com/office/drawing/2014/main" id="{0D91ED4C-2DDE-BF48-96F9-0E9DC5DA52FA}"/>
              </a:ext>
            </a:extLst>
          </p:cNvPr>
          <p:cNvSpPr>
            <a:spLocks noGrp="1"/>
          </p:cNvSpPr>
          <p:nvPr>
            <p:ph type="title"/>
          </p:nvPr>
        </p:nvSpPr>
        <p:spPr/>
        <p:txBody>
          <a:bodyPr/>
          <a:lstStyle/>
          <a:p>
            <a:r>
              <a:rPr lang="en-US" dirty="0"/>
              <a:t>You can buy numbers, too</a:t>
            </a:r>
          </a:p>
        </p:txBody>
      </p:sp>
      <p:pic>
        <p:nvPicPr>
          <p:cNvPr id="7" name="Picture 6">
            <a:extLst>
              <a:ext uri="{FF2B5EF4-FFF2-40B4-BE49-F238E27FC236}">
                <a16:creationId xmlns:a16="http://schemas.microsoft.com/office/drawing/2014/main" id="{BBB52852-1992-6B40-AFFB-59078198E13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237" y="4393192"/>
            <a:ext cx="5719482" cy="2145721"/>
          </a:xfrm>
          <a:prstGeom prst="rect">
            <a:avLst/>
          </a:prstGeom>
        </p:spPr>
      </p:pic>
      <p:pic>
        <p:nvPicPr>
          <p:cNvPr id="9" name="Picture 8">
            <a:extLst>
              <a:ext uri="{FF2B5EF4-FFF2-40B4-BE49-F238E27FC236}">
                <a16:creationId xmlns:a16="http://schemas.microsoft.com/office/drawing/2014/main" id="{EF6DF507-2002-4647-AD41-E0BD5C6929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237" y="1884016"/>
            <a:ext cx="6457950" cy="2279734"/>
          </a:xfrm>
          <a:prstGeom prst="rect">
            <a:avLst/>
          </a:prstGeom>
        </p:spPr>
      </p:pic>
      <p:pic>
        <p:nvPicPr>
          <p:cNvPr id="13" name="Picture 12">
            <a:extLst>
              <a:ext uri="{FF2B5EF4-FFF2-40B4-BE49-F238E27FC236}">
                <a16:creationId xmlns:a16="http://schemas.microsoft.com/office/drawing/2014/main" id="{335F6551-B8F3-3D44-A761-AC3998087E4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23100" y="2587992"/>
            <a:ext cx="2120900" cy="673100"/>
          </a:xfrm>
          <a:prstGeom prst="rect">
            <a:avLst/>
          </a:prstGeom>
        </p:spPr>
      </p:pic>
      <p:pic>
        <p:nvPicPr>
          <p:cNvPr id="15" name="Picture 14">
            <a:extLst>
              <a:ext uri="{FF2B5EF4-FFF2-40B4-BE49-F238E27FC236}">
                <a16:creationId xmlns:a16="http://schemas.microsoft.com/office/drawing/2014/main" id="{57E83AE7-09A8-6845-ACC7-37DD296B1B3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813177" y="4981958"/>
            <a:ext cx="2097741" cy="968188"/>
          </a:xfrm>
          <a:prstGeom prst="rect">
            <a:avLst/>
          </a:prstGeom>
        </p:spPr>
      </p:pic>
    </p:spTree>
    <p:extLst>
      <p:ext uri="{BB962C8B-B14F-4D97-AF65-F5344CB8AC3E}">
        <p14:creationId xmlns:p14="http://schemas.microsoft.com/office/powerpoint/2010/main" val="380566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4FEC-8BD5-D346-BE47-1F06533D95E5}"/>
              </a:ext>
            </a:extLst>
          </p:cNvPr>
          <p:cNvSpPr>
            <a:spLocks noGrp="1"/>
          </p:cNvSpPr>
          <p:nvPr>
            <p:ph type="title"/>
          </p:nvPr>
        </p:nvSpPr>
        <p:spPr/>
        <p:txBody>
          <a:bodyPr/>
          <a:lstStyle/>
          <a:p>
            <a:r>
              <a:rPr lang="en-US" dirty="0"/>
              <a:t>How many numbers are there?</a:t>
            </a:r>
          </a:p>
        </p:txBody>
      </p:sp>
      <p:sp>
        <p:nvSpPr>
          <p:cNvPr id="3" name="Content Placeholder 2">
            <a:extLst>
              <a:ext uri="{FF2B5EF4-FFF2-40B4-BE49-F238E27FC236}">
                <a16:creationId xmlns:a16="http://schemas.microsoft.com/office/drawing/2014/main" id="{975A5515-29AE-364B-A154-857149F4ED6D}"/>
              </a:ext>
            </a:extLst>
          </p:cNvPr>
          <p:cNvSpPr>
            <a:spLocks noGrp="1"/>
          </p:cNvSpPr>
          <p:nvPr>
            <p:ph idx="1"/>
          </p:nvPr>
        </p:nvSpPr>
        <p:spPr/>
        <p:txBody>
          <a:bodyPr>
            <a:normAutofit/>
          </a:bodyPr>
          <a:lstStyle/>
          <a:p>
            <a:r>
              <a:rPr lang="en-US" sz="2800" dirty="0"/>
              <a:t>10 digits (NPA-NXX-XXXX) </a:t>
            </a:r>
            <a:r>
              <a:rPr lang="en-US" sz="2800" dirty="0">
                <a:sym typeface="Wingdings" pitchFamily="2" charset="2"/>
              </a:rPr>
              <a:t> 10 billion numbers in theory</a:t>
            </a:r>
          </a:p>
          <a:p>
            <a:r>
              <a:rPr lang="en-US" sz="2800" dirty="0">
                <a:sym typeface="Wingdings" pitchFamily="2" charset="2"/>
              </a:rPr>
              <a:t>672 NPAs usable (317 geographic, 18 non-geographic in the US + 42 Canada + others)  390 total</a:t>
            </a:r>
          </a:p>
          <a:p>
            <a:r>
              <a:rPr lang="en-US" sz="2800" dirty="0">
                <a:sym typeface="Wingdings" pitchFamily="2" charset="2"/>
              </a:rPr>
              <a:t>Each NPA 1.7 M numbers</a:t>
            </a:r>
          </a:p>
          <a:p>
            <a:r>
              <a:rPr lang="en-US" sz="2800" dirty="0">
                <a:sym typeface="Wingdings" pitchFamily="2" charset="2"/>
              </a:rPr>
              <a:t> roughly 5.3 B numbers in theory, 3.1 B in potential use</a:t>
            </a:r>
          </a:p>
          <a:p>
            <a:r>
              <a:rPr lang="en-US" sz="2800" dirty="0">
                <a:sym typeface="Wingdings" pitchFamily="2" charset="2"/>
              </a:rPr>
              <a:t>(most) </a:t>
            </a:r>
            <a:r>
              <a:rPr lang="en-US" sz="2800" dirty="0" err="1">
                <a:sym typeface="Wingdings" pitchFamily="2" charset="2"/>
              </a:rPr>
              <a:t>robocallers</a:t>
            </a:r>
            <a:r>
              <a:rPr lang="en-US" sz="2800" dirty="0">
                <a:sym typeface="Wingdings" pitchFamily="2" charset="2"/>
              </a:rPr>
              <a:t> love illegal and unused numbers</a:t>
            </a:r>
          </a:p>
          <a:p>
            <a:endParaRPr lang="en-US" sz="2800" dirty="0"/>
          </a:p>
        </p:txBody>
      </p:sp>
      <p:sp>
        <p:nvSpPr>
          <p:cNvPr id="4" name="Slide Number Placeholder 3">
            <a:extLst>
              <a:ext uri="{FF2B5EF4-FFF2-40B4-BE49-F238E27FC236}">
                <a16:creationId xmlns:a16="http://schemas.microsoft.com/office/drawing/2014/main" id="{0A68F450-E25D-DA4E-8B51-5048C2F8E567}"/>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76355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FB6E44-B432-1E48-8A99-561A82A23E3D}"/>
              </a:ext>
            </a:extLst>
          </p:cNvPr>
          <p:cNvSpPr>
            <a:spLocks noGrp="1"/>
          </p:cNvSpPr>
          <p:nvPr>
            <p:ph type="sldNum" sz="quarter" idx="12"/>
          </p:nvPr>
        </p:nvSpPr>
        <p:spPr/>
        <p:txBody>
          <a:bodyPr/>
          <a:lstStyle/>
          <a:p>
            <a:fld id="{6E2D2B3B-882E-40F3-A32F-6DD516915044}" type="slidenum">
              <a:rPr lang="en-US" smtClean="0"/>
              <a:pPr/>
              <a:t>6</a:t>
            </a:fld>
            <a:endParaRPr lang="en-US"/>
          </a:p>
        </p:txBody>
      </p:sp>
      <p:sp>
        <p:nvSpPr>
          <p:cNvPr id="3" name="Title 2">
            <a:extLst>
              <a:ext uri="{FF2B5EF4-FFF2-40B4-BE49-F238E27FC236}">
                <a16:creationId xmlns:a16="http://schemas.microsoft.com/office/drawing/2014/main" id="{B2B861FC-51E9-5B47-AE39-AE1E21471EA3}"/>
              </a:ext>
            </a:extLst>
          </p:cNvPr>
          <p:cNvSpPr>
            <a:spLocks noGrp="1"/>
          </p:cNvSpPr>
          <p:nvPr>
            <p:ph type="title"/>
          </p:nvPr>
        </p:nvSpPr>
        <p:spPr/>
        <p:txBody>
          <a:bodyPr/>
          <a:lstStyle/>
          <a:p>
            <a:r>
              <a:rPr lang="en-US" dirty="0"/>
              <a:t>CNAM – caller name</a:t>
            </a:r>
          </a:p>
        </p:txBody>
      </p:sp>
      <p:pic>
        <p:nvPicPr>
          <p:cNvPr id="4" name="Picture 3">
            <a:extLst>
              <a:ext uri="{FF2B5EF4-FFF2-40B4-BE49-F238E27FC236}">
                <a16:creationId xmlns:a16="http://schemas.microsoft.com/office/drawing/2014/main" id="{F7880B55-93CC-A545-AEBB-96EDF1A1EC86}"/>
              </a:ext>
            </a:extLst>
          </p:cNvPr>
          <p:cNvPicPr>
            <a:picLocks noChangeAspect="1"/>
          </p:cNvPicPr>
          <p:nvPr/>
        </p:nvPicPr>
        <p:blipFill>
          <a:blip r:embed="rId2"/>
          <a:stretch>
            <a:fillRect/>
          </a:stretch>
        </p:blipFill>
        <p:spPr>
          <a:xfrm>
            <a:off x="263162" y="1435845"/>
            <a:ext cx="7253311" cy="4338171"/>
          </a:xfrm>
          <a:prstGeom prst="rect">
            <a:avLst/>
          </a:prstGeom>
        </p:spPr>
      </p:pic>
      <p:sp>
        <p:nvSpPr>
          <p:cNvPr id="5" name="TextBox 4">
            <a:extLst>
              <a:ext uri="{FF2B5EF4-FFF2-40B4-BE49-F238E27FC236}">
                <a16:creationId xmlns:a16="http://schemas.microsoft.com/office/drawing/2014/main" id="{5FB52AFA-BA6A-A349-A131-3ACEA3422268}"/>
              </a:ext>
            </a:extLst>
          </p:cNvPr>
          <p:cNvSpPr txBox="1"/>
          <p:nvPr/>
        </p:nvSpPr>
        <p:spPr>
          <a:xfrm>
            <a:off x="2079811" y="6169581"/>
            <a:ext cx="2773708" cy="369332"/>
          </a:xfrm>
          <a:prstGeom prst="rect">
            <a:avLst/>
          </a:prstGeom>
          <a:noFill/>
        </p:spPr>
        <p:txBody>
          <a:bodyPr wrap="none" rtlCol="0">
            <a:spAutoFit/>
          </a:bodyPr>
          <a:lstStyle/>
          <a:p>
            <a:r>
              <a:rPr lang="en-US" dirty="0"/>
              <a:t>no more than 15 characters</a:t>
            </a:r>
          </a:p>
        </p:txBody>
      </p:sp>
      <p:sp>
        <p:nvSpPr>
          <p:cNvPr id="6" name="TextBox 5">
            <a:extLst>
              <a:ext uri="{FF2B5EF4-FFF2-40B4-BE49-F238E27FC236}">
                <a16:creationId xmlns:a16="http://schemas.microsoft.com/office/drawing/2014/main" id="{46FD1AD7-EE48-4D4E-A631-A4C3D8CBA8AB}"/>
              </a:ext>
            </a:extLst>
          </p:cNvPr>
          <p:cNvSpPr txBox="1"/>
          <p:nvPr/>
        </p:nvSpPr>
        <p:spPr>
          <a:xfrm>
            <a:off x="6243783" y="1435845"/>
            <a:ext cx="2900218"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a:t>delivered as modem</a:t>
            </a:r>
          </a:p>
          <a:p>
            <a:r>
              <a:rPr lang="en-US" dirty="0"/>
              <a:t>tones after first ring</a:t>
            </a:r>
          </a:p>
          <a:p>
            <a:r>
              <a:rPr lang="en-US" dirty="0"/>
              <a:t>1200 baud modem</a:t>
            </a:r>
          </a:p>
        </p:txBody>
      </p:sp>
    </p:spTree>
    <p:extLst>
      <p:ext uri="{BB962C8B-B14F-4D97-AF65-F5344CB8AC3E}">
        <p14:creationId xmlns:p14="http://schemas.microsoft.com/office/powerpoint/2010/main" val="343320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FA19-AB4E-9A4B-AD86-99D2387A449E}"/>
              </a:ext>
            </a:extLst>
          </p:cNvPr>
          <p:cNvSpPr>
            <a:spLocks noGrp="1"/>
          </p:cNvSpPr>
          <p:nvPr>
            <p:ph type="title"/>
          </p:nvPr>
        </p:nvSpPr>
        <p:spPr/>
        <p:txBody>
          <a:bodyPr/>
          <a:lstStyle/>
          <a:p>
            <a:r>
              <a:rPr lang="en-US" dirty="0"/>
              <a:t>CNAM</a:t>
            </a:r>
          </a:p>
        </p:txBody>
      </p:sp>
      <p:sp>
        <p:nvSpPr>
          <p:cNvPr id="3" name="Content Placeholder 2">
            <a:extLst>
              <a:ext uri="{FF2B5EF4-FFF2-40B4-BE49-F238E27FC236}">
                <a16:creationId xmlns:a16="http://schemas.microsoft.com/office/drawing/2014/main" id="{9A9D0796-867E-CD41-A422-3303C42E450B}"/>
              </a:ext>
            </a:extLst>
          </p:cNvPr>
          <p:cNvSpPr>
            <a:spLocks noGrp="1"/>
          </p:cNvSpPr>
          <p:nvPr>
            <p:ph idx="1"/>
          </p:nvPr>
        </p:nvSpPr>
        <p:spPr/>
        <p:txBody>
          <a:bodyPr>
            <a:normAutofit/>
          </a:bodyPr>
          <a:lstStyle/>
          <a:p>
            <a:r>
              <a:rPr lang="en-US" sz="2800" dirty="0"/>
              <a:t>Subscriber names are entered by service provider</a:t>
            </a:r>
          </a:p>
          <a:p>
            <a:r>
              <a:rPr lang="en-US" sz="2800" dirty="0"/>
              <a:t>May not be available for wireless callers</a:t>
            </a:r>
          </a:p>
          <a:p>
            <a:r>
              <a:rPr lang="en-US" sz="2800" dirty="0"/>
              <a:t>Typically only shows business name</a:t>
            </a:r>
          </a:p>
          <a:p>
            <a:r>
              <a:rPr lang="en-US" sz="2800" dirty="0"/>
              <a:t>Multiple database providers</a:t>
            </a:r>
          </a:p>
          <a:p>
            <a:r>
              <a:rPr lang="en-US" sz="2800" dirty="0"/>
              <a:t>Example pricing: $0.005/dip (</a:t>
            </a:r>
            <a:r>
              <a:rPr lang="en-US" sz="2800" dirty="0" err="1"/>
              <a:t>bulkvs.com</a:t>
            </a:r>
            <a:r>
              <a:rPr lang="en-US" sz="2800" dirty="0"/>
              <a:t>)</a:t>
            </a:r>
          </a:p>
          <a:p>
            <a:r>
              <a:rPr lang="en-US" sz="2800" dirty="0"/>
              <a:t>May have incorrect database entries (caching)</a:t>
            </a:r>
          </a:p>
          <a:p>
            <a:r>
              <a:rPr lang="en-US" sz="2800" dirty="0"/>
              <a:t>Neustar – probably largest provider</a:t>
            </a:r>
          </a:p>
          <a:p>
            <a:r>
              <a:rPr lang="en-US" sz="2800" dirty="0" err="1"/>
              <a:t>ListYourself.net</a:t>
            </a:r>
            <a:endParaRPr lang="en-US" sz="2800" dirty="0"/>
          </a:p>
          <a:p>
            <a:r>
              <a:rPr lang="en-US" sz="2800" dirty="0"/>
              <a:t>Examples: </a:t>
            </a:r>
            <a:r>
              <a:rPr lang="en-US" sz="2800" dirty="0" err="1"/>
              <a:t>TrueCNAM.com</a:t>
            </a:r>
            <a:r>
              <a:rPr lang="en-US" sz="2800" dirty="0"/>
              <a:t> (</a:t>
            </a:r>
            <a:r>
              <a:rPr lang="en-US" sz="2800" dirty="0" err="1"/>
              <a:t>TrueSpam</a:t>
            </a:r>
            <a:r>
              <a:rPr lang="en-US" sz="2800" dirty="0"/>
              <a:t>), </a:t>
            </a:r>
            <a:r>
              <a:rPr lang="en-US" sz="2800" dirty="0">
                <a:hlinkClick r:id="rId2"/>
              </a:rPr>
              <a:t>https://www.calleridtest.com/</a:t>
            </a:r>
            <a:endParaRPr lang="en-US" sz="2800" dirty="0"/>
          </a:p>
          <a:p>
            <a:endParaRPr lang="en-US" sz="2800" dirty="0"/>
          </a:p>
        </p:txBody>
      </p:sp>
      <p:sp>
        <p:nvSpPr>
          <p:cNvPr id="4" name="Slide Number Placeholder 3">
            <a:extLst>
              <a:ext uri="{FF2B5EF4-FFF2-40B4-BE49-F238E27FC236}">
                <a16:creationId xmlns:a16="http://schemas.microsoft.com/office/drawing/2014/main" id="{9B01A7E8-6F6F-9C41-AF20-E4A643F761B7}"/>
              </a:ext>
            </a:extLst>
          </p:cNvPr>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3756663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AB4173-FD61-9A4B-9816-56C049F956AF}"/>
              </a:ext>
            </a:extLst>
          </p:cNvPr>
          <p:cNvSpPr>
            <a:spLocks noGrp="1"/>
          </p:cNvSpPr>
          <p:nvPr>
            <p:ph type="sldNum" sz="quarter" idx="12"/>
          </p:nvPr>
        </p:nvSpPr>
        <p:spPr/>
        <p:txBody>
          <a:bodyPr/>
          <a:lstStyle/>
          <a:p>
            <a:fld id="{6E2D2B3B-882E-40F3-A32F-6DD516915044}" type="slidenum">
              <a:rPr lang="en-US" smtClean="0"/>
              <a:pPr/>
              <a:t>8</a:t>
            </a:fld>
            <a:endParaRPr lang="en-US" dirty="0"/>
          </a:p>
        </p:txBody>
      </p:sp>
      <p:sp>
        <p:nvSpPr>
          <p:cNvPr id="3" name="Title 2">
            <a:extLst>
              <a:ext uri="{FF2B5EF4-FFF2-40B4-BE49-F238E27FC236}">
                <a16:creationId xmlns:a16="http://schemas.microsoft.com/office/drawing/2014/main" id="{CB478038-A02A-0D45-970E-E8264C52F171}"/>
              </a:ext>
            </a:extLst>
          </p:cNvPr>
          <p:cNvSpPr>
            <a:spLocks noGrp="1"/>
          </p:cNvSpPr>
          <p:nvPr>
            <p:ph type="title"/>
          </p:nvPr>
        </p:nvSpPr>
        <p:spPr/>
        <p:txBody>
          <a:bodyPr/>
          <a:lstStyle/>
          <a:p>
            <a:r>
              <a:rPr lang="en-US" dirty="0"/>
              <a:t>https://apeiron.io/cnam</a:t>
            </a:r>
          </a:p>
        </p:txBody>
      </p:sp>
      <p:pic>
        <p:nvPicPr>
          <p:cNvPr id="7" name="Picture 6">
            <a:extLst>
              <a:ext uri="{FF2B5EF4-FFF2-40B4-BE49-F238E27FC236}">
                <a16:creationId xmlns:a16="http://schemas.microsoft.com/office/drawing/2014/main" id="{A4022343-1372-2E41-A33B-776FD21A43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51318"/>
            <a:ext cx="8014447" cy="5069913"/>
          </a:xfrm>
          <a:prstGeom prst="rect">
            <a:avLst/>
          </a:prstGeom>
        </p:spPr>
      </p:pic>
    </p:spTree>
    <p:extLst>
      <p:ext uri="{BB962C8B-B14F-4D97-AF65-F5344CB8AC3E}">
        <p14:creationId xmlns:p14="http://schemas.microsoft.com/office/powerpoint/2010/main" val="290603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D1A32-D28D-3A41-99E6-4E7773D5E3DB}"/>
              </a:ext>
            </a:extLst>
          </p:cNvPr>
          <p:cNvSpPr>
            <a:spLocks noGrp="1"/>
          </p:cNvSpPr>
          <p:nvPr>
            <p:ph type="sldNum" sz="quarter" idx="12"/>
          </p:nvPr>
        </p:nvSpPr>
        <p:spPr/>
        <p:txBody>
          <a:bodyPr/>
          <a:lstStyle/>
          <a:p>
            <a:fld id="{6E2D2B3B-882E-40F3-A32F-6DD516915044}" type="slidenum">
              <a:rPr lang="en-US" smtClean="0"/>
              <a:pPr/>
              <a:t>9</a:t>
            </a:fld>
            <a:endParaRPr lang="en-US" dirty="0"/>
          </a:p>
        </p:txBody>
      </p:sp>
      <p:sp>
        <p:nvSpPr>
          <p:cNvPr id="3" name="Title 2">
            <a:extLst>
              <a:ext uri="{FF2B5EF4-FFF2-40B4-BE49-F238E27FC236}">
                <a16:creationId xmlns:a16="http://schemas.microsoft.com/office/drawing/2014/main" id="{516C1241-2680-2742-8AB2-AF88EE164CC0}"/>
              </a:ext>
            </a:extLst>
          </p:cNvPr>
          <p:cNvSpPr>
            <a:spLocks noGrp="1"/>
          </p:cNvSpPr>
          <p:nvPr>
            <p:ph type="title"/>
          </p:nvPr>
        </p:nvSpPr>
        <p:spPr/>
        <p:txBody>
          <a:bodyPr/>
          <a:lstStyle/>
          <a:p>
            <a:r>
              <a:rPr lang="en-US" dirty="0" err="1"/>
              <a:t>OpenCNAM</a:t>
            </a:r>
            <a:endParaRPr lang="en-US" dirty="0"/>
          </a:p>
        </p:txBody>
      </p:sp>
      <p:pic>
        <p:nvPicPr>
          <p:cNvPr id="6" name="Picture 5">
            <a:extLst>
              <a:ext uri="{FF2B5EF4-FFF2-40B4-BE49-F238E27FC236}">
                <a16:creationId xmlns:a16="http://schemas.microsoft.com/office/drawing/2014/main" id="{A16EB72C-07FF-8343-8A00-BE7116A5679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2282" y="2061883"/>
            <a:ext cx="5257625" cy="3021172"/>
          </a:xfrm>
          <a:prstGeom prst="rect">
            <a:avLst/>
          </a:prstGeom>
        </p:spPr>
      </p:pic>
    </p:spTree>
    <p:extLst>
      <p:ext uri="{BB962C8B-B14F-4D97-AF65-F5344CB8AC3E}">
        <p14:creationId xmlns:p14="http://schemas.microsoft.com/office/powerpoint/2010/main" val="1927569404"/>
      </p:ext>
    </p:extLst>
  </p:cSld>
  <p:clrMapOvr>
    <a:masterClrMapping/>
  </p:clrMapOvr>
</p:sld>
</file>

<file path=ppt/theme/theme1.xml><?xml version="1.0" encoding="utf-8"?>
<a:theme xmlns:a="http://schemas.openxmlformats.org/drawingml/2006/main" name="2018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1A27DFD-DF4A-8B41-8AB2-12FE3EEDC2F6}" vid="{1C3F2E49-16B3-1941-943C-22AD506A5D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2018 blue</Template>
  <TotalTime>2570</TotalTime>
  <Words>700</Words>
  <Application>Microsoft Macintosh PowerPoint</Application>
  <PresentationFormat>On-screen Show (4:3)</PresentationFormat>
  <Paragraphs>166</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Roboto</vt:lpstr>
      <vt:lpstr>2018 blue</vt:lpstr>
      <vt:lpstr>Robocalls – An illustrated guide to origin, mechanisms and prevention Telephone numbers</vt:lpstr>
      <vt:lpstr>What are telephone numbers?</vt:lpstr>
      <vt:lpstr>Who can get numbers?</vt:lpstr>
      <vt:lpstr>You can buy numbers, too</vt:lpstr>
      <vt:lpstr>How many numbers are there?</vt:lpstr>
      <vt:lpstr>CNAM – caller name</vt:lpstr>
      <vt:lpstr>CNAM</vt:lpstr>
      <vt:lpstr>https://apeiron.io/cnam</vt:lpstr>
      <vt:lpstr>OpenCNAM</vt:lpstr>
      <vt:lpstr>Bad CNAM: bad system design = business opportunity</vt:lpstr>
      <vt:lpstr>Reassigned numbers cause unwanted calls</vt:lpstr>
      <vt:lpstr>FCC re-assigned numbers best practices</vt:lpstr>
      <vt:lpstr>Number spoofing</vt:lpstr>
      <vt:lpstr>Two modes of caller ID spoofing</vt:lpstr>
      <vt:lpstr>PowerPoint Presentation</vt:lpstr>
      <vt:lpstr>PowerPoint Presentation</vt:lpstr>
      <vt:lpstr>PowerPoint Presentation</vt:lpstr>
      <vt:lpstr>Legitimate caller ID spoofing</vt:lpstr>
      <vt:lpstr>Two modes of caller ID spoofing</vt:lpstr>
      <vt:lpstr>Spoofing</vt:lpstr>
      <vt:lpstr>Spoofing &amp; unwanted calls</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Henning Schulzrinne</dc:creator>
  <cp:lastModifiedBy>Henning Schulzrinne</cp:lastModifiedBy>
  <cp:revision>227</cp:revision>
  <cp:lastPrinted>2017-08-09T02:33:56Z</cp:lastPrinted>
  <dcterms:created xsi:type="dcterms:W3CDTF">2015-05-24T20:39:24Z</dcterms:created>
  <dcterms:modified xsi:type="dcterms:W3CDTF">2019-08-24T16:38:27Z</dcterms:modified>
</cp:coreProperties>
</file>