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4" r:id="rId1"/>
  </p:sldMasterIdLst>
  <p:notesMasterIdLst>
    <p:notesMasterId r:id="rId61"/>
  </p:notesMasterIdLst>
  <p:handoutMasterIdLst>
    <p:handoutMasterId r:id="rId62"/>
  </p:handoutMasterIdLst>
  <p:sldIdLst>
    <p:sldId id="324" r:id="rId2"/>
    <p:sldId id="480" r:id="rId3"/>
    <p:sldId id="352" r:id="rId4"/>
    <p:sldId id="481" r:id="rId5"/>
    <p:sldId id="448" r:id="rId6"/>
    <p:sldId id="358" r:id="rId7"/>
    <p:sldId id="449" r:id="rId8"/>
    <p:sldId id="450" r:id="rId9"/>
    <p:sldId id="451" r:id="rId10"/>
    <p:sldId id="452" r:id="rId11"/>
    <p:sldId id="360" r:id="rId12"/>
    <p:sldId id="485" r:id="rId13"/>
    <p:sldId id="487" r:id="rId14"/>
    <p:sldId id="488" r:id="rId15"/>
    <p:sldId id="482" r:id="rId16"/>
    <p:sldId id="483" r:id="rId17"/>
    <p:sldId id="484" r:id="rId18"/>
    <p:sldId id="471" r:id="rId19"/>
    <p:sldId id="497" r:id="rId20"/>
    <p:sldId id="491" r:id="rId21"/>
    <p:sldId id="486" r:id="rId22"/>
    <p:sldId id="442" r:id="rId23"/>
    <p:sldId id="274" r:id="rId24"/>
    <p:sldId id="273" r:id="rId25"/>
    <p:sldId id="338" r:id="rId26"/>
    <p:sldId id="263" r:id="rId27"/>
    <p:sldId id="496" r:id="rId28"/>
    <p:sldId id="489" r:id="rId29"/>
    <p:sldId id="490" r:id="rId30"/>
    <p:sldId id="474" r:id="rId31"/>
    <p:sldId id="492" r:id="rId32"/>
    <p:sldId id="477" r:id="rId33"/>
    <p:sldId id="510" r:id="rId34"/>
    <p:sldId id="275" r:id="rId35"/>
    <p:sldId id="507" r:id="rId36"/>
    <p:sldId id="508" r:id="rId37"/>
    <p:sldId id="509" r:id="rId38"/>
    <p:sldId id="499" r:id="rId39"/>
    <p:sldId id="472" r:id="rId40"/>
    <p:sldId id="473" r:id="rId41"/>
    <p:sldId id="500" r:id="rId42"/>
    <p:sldId id="498" r:id="rId43"/>
    <p:sldId id="493" r:id="rId44"/>
    <p:sldId id="494" r:id="rId45"/>
    <p:sldId id="495" r:id="rId46"/>
    <p:sldId id="506" r:id="rId47"/>
    <p:sldId id="443" r:id="rId48"/>
    <p:sldId id="301" r:id="rId49"/>
    <p:sldId id="302" r:id="rId50"/>
    <p:sldId id="353" r:id="rId51"/>
    <p:sldId id="354" r:id="rId52"/>
    <p:sldId id="303" r:id="rId53"/>
    <p:sldId id="278" r:id="rId54"/>
    <p:sldId id="306" r:id="rId55"/>
    <p:sldId id="502" r:id="rId56"/>
    <p:sldId id="505" r:id="rId57"/>
    <p:sldId id="504" r:id="rId58"/>
    <p:sldId id="503" r:id="rId59"/>
    <p:sldId id="501" r:id="rId6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ED7D31"/>
    <a:srgbClr val="EF1D1D"/>
    <a:srgbClr val="0574AC"/>
    <a:srgbClr val="FF09FF"/>
    <a:srgbClr val="FF40FF"/>
    <a:srgbClr val="FEFF7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3"/>
    <p:restoredTop sz="93018"/>
  </p:normalViewPr>
  <p:slideViewPr>
    <p:cSldViewPr snapToGrid="0" snapToObjects="1">
      <p:cViewPr varScale="1">
        <p:scale>
          <a:sx n="72" d="100"/>
          <a:sy n="72" d="100"/>
        </p:scale>
        <p:origin x="1600" y="19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18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466668-747A-3D4D-8713-34D518689A45}" type="doc">
      <dgm:prSet loTypeId="urn:microsoft.com/office/officeart/2005/8/layout/vList3" loCatId="" qsTypeId="urn:microsoft.com/office/officeart/2005/8/quickstyle/simple1" qsCatId="simple" csTypeId="urn:microsoft.com/office/officeart/2005/8/colors/colorful3" csCatId="colorful" phldr="1"/>
      <dgm:spPr/>
    </dgm:pt>
    <dgm:pt modelId="{C6BF106F-5B26-904D-BDEF-8FCBF286FD42}">
      <dgm:prSet phldrT="[Text]"/>
      <dgm:spPr/>
      <dgm:t>
        <a:bodyPr/>
        <a:lstStyle/>
        <a:p>
          <a:r>
            <a:rPr lang="en-US" dirty="0"/>
            <a:t>Wanted</a:t>
          </a:r>
        </a:p>
        <a:p>
          <a:r>
            <a:rPr lang="en-US" dirty="0"/>
            <a:t>(school closing)</a:t>
          </a:r>
        </a:p>
      </dgm:t>
    </dgm:pt>
    <dgm:pt modelId="{DD2A901F-C778-CC4B-977E-4131CF7335CF}" type="parTrans" cxnId="{1FF02E28-A8F4-4F42-A676-16E91C0200E5}">
      <dgm:prSet/>
      <dgm:spPr/>
      <dgm:t>
        <a:bodyPr/>
        <a:lstStyle/>
        <a:p>
          <a:endParaRPr lang="en-US"/>
        </a:p>
      </dgm:t>
    </dgm:pt>
    <dgm:pt modelId="{AF11ABC4-28B0-964E-9CFD-5A03EDBAD146}" type="sibTrans" cxnId="{1FF02E28-A8F4-4F42-A676-16E91C0200E5}">
      <dgm:prSet/>
      <dgm:spPr/>
      <dgm:t>
        <a:bodyPr/>
        <a:lstStyle/>
        <a:p>
          <a:endParaRPr lang="en-US"/>
        </a:p>
      </dgm:t>
    </dgm:pt>
    <dgm:pt modelId="{F5A7CA26-5E6E-7543-AE6F-137EA0DEEB3A}">
      <dgm:prSet phldrT="[Text]"/>
      <dgm:spPr/>
      <dgm:t>
        <a:bodyPr/>
        <a:lstStyle/>
        <a:p>
          <a:r>
            <a:rPr lang="en-US" dirty="0"/>
            <a:t>Illegal</a:t>
          </a:r>
        </a:p>
        <a:p>
          <a:r>
            <a:rPr lang="en-US" dirty="0"/>
            <a:t>(civil violation; TCPA)</a:t>
          </a:r>
        </a:p>
      </dgm:t>
    </dgm:pt>
    <dgm:pt modelId="{48C645DD-760C-A34B-9033-5655F8BB9C51}" type="parTrans" cxnId="{B2153CD4-2FB1-F841-8815-5FB32E9F145E}">
      <dgm:prSet/>
      <dgm:spPr/>
      <dgm:t>
        <a:bodyPr/>
        <a:lstStyle/>
        <a:p>
          <a:endParaRPr lang="en-US"/>
        </a:p>
      </dgm:t>
    </dgm:pt>
    <dgm:pt modelId="{362ED1C9-AFC0-D745-B2F7-6286A831B7FE}" type="sibTrans" cxnId="{B2153CD4-2FB1-F841-8815-5FB32E9F145E}">
      <dgm:prSet/>
      <dgm:spPr/>
      <dgm:t>
        <a:bodyPr/>
        <a:lstStyle/>
        <a:p>
          <a:endParaRPr lang="en-US"/>
        </a:p>
      </dgm:t>
    </dgm:pt>
    <dgm:pt modelId="{BA611372-D64E-AB4F-87DE-C25533643430}">
      <dgm:prSet phldrT="[Text]"/>
      <dgm:spPr/>
      <dgm:t>
        <a:bodyPr/>
        <a:lstStyle/>
        <a:p>
          <a:r>
            <a:rPr lang="en-US" dirty="0"/>
            <a:t>Criminal</a:t>
          </a:r>
        </a:p>
        <a:p>
          <a:r>
            <a:rPr lang="en-US" dirty="0"/>
            <a:t>(wire fraud)</a:t>
          </a:r>
        </a:p>
      </dgm:t>
    </dgm:pt>
    <dgm:pt modelId="{C8B4C878-DCAD-C84C-A583-0EE2B152F3C9}" type="parTrans" cxnId="{D484288D-0ADC-4042-BE60-DF1A5AF938F1}">
      <dgm:prSet/>
      <dgm:spPr/>
      <dgm:t>
        <a:bodyPr/>
        <a:lstStyle/>
        <a:p>
          <a:endParaRPr lang="en-US"/>
        </a:p>
      </dgm:t>
    </dgm:pt>
    <dgm:pt modelId="{EE03ED8C-FAF8-544C-BD66-DC066E350552}" type="sibTrans" cxnId="{D484288D-0ADC-4042-BE60-DF1A5AF938F1}">
      <dgm:prSet/>
      <dgm:spPr/>
      <dgm:t>
        <a:bodyPr/>
        <a:lstStyle/>
        <a:p>
          <a:endParaRPr lang="en-US"/>
        </a:p>
      </dgm:t>
    </dgm:pt>
    <dgm:pt modelId="{5858E6C0-B0D1-DB42-BB81-A5437713A0AD}">
      <dgm:prSet/>
      <dgm:spPr/>
      <dgm:t>
        <a:bodyPr/>
        <a:lstStyle/>
        <a:p>
          <a:r>
            <a:rPr lang="en-US" dirty="0"/>
            <a:t>Unwanted</a:t>
          </a:r>
        </a:p>
        <a:p>
          <a:r>
            <a:rPr lang="en-US" dirty="0"/>
            <a:t>(annoying, but legal)</a:t>
          </a:r>
        </a:p>
      </dgm:t>
    </dgm:pt>
    <dgm:pt modelId="{362C67D0-689B-AD4D-B569-EEDC5E56CC72}" type="parTrans" cxnId="{7A1873E7-28B8-C148-AAF9-C44DB3B6FBC7}">
      <dgm:prSet/>
      <dgm:spPr/>
      <dgm:t>
        <a:bodyPr/>
        <a:lstStyle/>
        <a:p>
          <a:endParaRPr lang="en-US"/>
        </a:p>
      </dgm:t>
    </dgm:pt>
    <dgm:pt modelId="{D9A84AE7-B897-064A-8AE7-7850B6910C43}" type="sibTrans" cxnId="{7A1873E7-28B8-C148-AAF9-C44DB3B6FBC7}">
      <dgm:prSet/>
      <dgm:spPr/>
      <dgm:t>
        <a:bodyPr/>
        <a:lstStyle/>
        <a:p>
          <a:endParaRPr lang="en-US"/>
        </a:p>
      </dgm:t>
    </dgm:pt>
    <dgm:pt modelId="{1FC13BE9-F523-074C-85A0-C3D286FFDF0A}" type="pres">
      <dgm:prSet presAssocID="{F9466668-747A-3D4D-8713-34D518689A45}" presName="linearFlow" presStyleCnt="0">
        <dgm:presLayoutVars>
          <dgm:dir/>
          <dgm:resizeHandles val="exact"/>
        </dgm:presLayoutVars>
      </dgm:prSet>
      <dgm:spPr/>
    </dgm:pt>
    <dgm:pt modelId="{0DD5EB3A-0B22-F345-84B5-76CACDB5915D}" type="pres">
      <dgm:prSet presAssocID="{C6BF106F-5B26-904D-BDEF-8FCBF286FD42}" presName="composite" presStyleCnt="0"/>
      <dgm:spPr/>
    </dgm:pt>
    <dgm:pt modelId="{7B91A970-37BE-D842-B52A-F958CC24DAAB}" type="pres">
      <dgm:prSet presAssocID="{C6BF106F-5B26-904D-BDEF-8FCBF286FD42}" presName="imgShp" presStyleLbl="fgImgPlace1" presStyleIdx="0" presStyleCnt="4"/>
      <dgm:spPr/>
    </dgm:pt>
    <dgm:pt modelId="{7A27B185-7B03-734E-B80B-03DF7E296B94}" type="pres">
      <dgm:prSet presAssocID="{C6BF106F-5B26-904D-BDEF-8FCBF286FD42}" presName="txShp" presStyleLbl="node1" presStyleIdx="0" presStyleCnt="4">
        <dgm:presLayoutVars>
          <dgm:bulletEnabled val="1"/>
        </dgm:presLayoutVars>
      </dgm:prSet>
      <dgm:spPr/>
    </dgm:pt>
    <dgm:pt modelId="{FBC97D1D-3C5C-024C-B5CF-989DE09D1E89}" type="pres">
      <dgm:prSet presAssocID="{AF11ABC4-28B0-964E-9CFD-5A03EDBAD146}" presName="spacing" presStyleCnt="0"/>
      <dgm:spPr/>
    </dgm:pt>
    <dgm:pt modelId="{50CBD320-BB87-9F42-BB56-573CCACA4906}" type="pres">
      <dgm:prSet presAssocID="{5858E6C0-B0D1-DB42-BB81-A5437713A0AD}" presName="composite" presStyleCnt="0"/>
      <dgm:spPr/>
    </dgm:pt>
    <dgm:pt modelId="{BE8B8082-F31D-2F40-A733-D761A43436D0}" type="pres">
      <dgm:prSet presAssocID="{5858E6C0-B0D1-DB42-BB81-A5437713A0AD}" presName="imgShp" presStyleLbl="fgImgPlace1" presStyleIdx="1" presStyleCnt="4"/>
      <dgm:spPr/>
    </dgm:pt>
    <dgm:pt modelId="{ED5B9618-3C31-BA4E-8C67-0C767B5064F9}" type="pres">
      <dgm:prSet presAssocID="{5858E6C0-B0D1-DB42-BB81-A5437713A0AD}" presName="txShp" presStyleLbl="node1" presStyleIdx="1" presStyleCnt="4">
        <dgm:presLayoutVars>
          <dgm:bulletEnabled val="1"/>
        </dgm:presLayoutVars>
      </dgm:prSet>
      <dgm:spPr/>
    </dgm:pt>
    <dgm:pt modelId="{B57B6979-DFDB-3A49-AB26-A1625370C7B1}" type="pres">
      <dgm:prSet presAssocID="{D9A84AE7-B897-064A-8AE7-7850B6910C43}" presName="spacing" presStyleCnt="0"/>
      <dgm:spPr/>
    </dgm:pt>
    <dgm:pt modelId="{DDB2EE10-97D4-7E40-B60D-AA0F7E567636}" type="pres">
      <dgm:prSet presAssocID="{F5A7CA26-5E6E-7543-AE6F-137EA0DEEB3A}" presName="composite" presStyleCnt="0"/>
      <dgm:spPr/>
    </dgm:pt>
    <dgm:pt modelId="{B47492D3-A732-2845-BB90-AF34257C305F}" type="pres">
      <dgm:prSet presAssocID="{F5A7CA26-5E6E-7543-AE6F-137EA0DEEB3A}" presName="imgShp" presStyleLbl="fgImgPlace1" presStyleIdx="2" presStyleCnt="4"/>
      <dgm:spPr/>
    </dgm:pt>
    <dgm:pt modelId="{30D19FD7-D8D2-5141-AD87-5AEAB74D95DA}" type="pres">
      <dgm:prSet presAssocID="{F5A7CA26-5E6E-7543-AE6F-137EA0DEEB3A}" presName="txShp" presStyleLbl="node1" presStyleIdx="2" presStyleCnt="4">
        <dgm:presLayoutVars>
          <dgm:bulletEnabled val="1"/>
        </dgm:presLayoutVars>
      </dgm:prSet>
      <dgm:spPr/>
    </dgm:pt>
    <dgm:pt modelId="{71B47A81-5B4C-FD4D-B866-7BD0AD998E23}" type="pres">
      <dgm:prSet presAssocID="{362ED1C9-AFC0-D745-B2F7-6286A831B7FE}" presName="spacing" presStyleCnt="0"/>
      <dgm:spPr/>
    </dgm:pt>
    <dgm:pt modelId="{7AC05648-C14B-5849-A00F-276020BC65FC}" type="pres">
      <dgm:prSet presAssocID="{BA611372-D64E-AB4F-87DE-C25533643430}" presName="composite" presStyleCnt="0"/>
      <dgm:spPr/>
    </dgm:pt>
    <dgm:pt modelId="{8C483A2F-5718-4349-97A8-7DD36DB3D58E}" type="pres">
      <dgm:prSet presAssocID="{BA611372-D64E-AB4F-87DE-C25533643430}" presName="imgShp" presStyleLbl="fgImgPlace1" presStyleIdx="3" presStyleCnt="4"/>
      <dgm:spPr/>
    </dgm:pt>
    <dgm:pt modelId="{62BA2260-1E94-2F48-AF3F-B904949460EE}" type="pres">
      <dgm:prSet presAssocID="{BA611372-D64E-AB4F-87DE-C25533643430}" presName="txShp" presStyleLbl="node1" presStyleIdx="3" presStyleCnt="4">
        <dgm:presLayoutVars>
          <dgm:bulletEnabled val="1"/>
        </dgm:presLayoutVars>
      </dgm:prSet>
      <dgm:spPr/>
    </dgm:pt>
  </dgm:ptLst>
  <dgm:cxnLst>
    <dgm:cxn modelId="{1FF02E28-A8F4-4F42-A676-16E91C0200E5}" srcId="{F9466668-747A-3D4D-8713-34D518689A45}" destId="{C6BF106F-5B26-904D-BDEF-8FCBF286FD42}" srcOrd="0" destOrd="0" parTransId="{DD2A901F-C778-CC4B-977E-4131CF7335CF}" sibTransId="{AF11ABC4-28B0-964E-9CFD-5A03EDBAD146}"/>
    <dgm:cxn modelId="{3C321A5E-FD20-6C47-AA96-1E826F8B85EF}" type="presOf" srcId="{5858E6C0-B0D1-DB42-BB81-A5437713A0AD}" destId="{ED5B9618-3C31-BA4E-8C67-0C767B5064F9}" srcOrd="0" destOrd="0" presId="urn:microsoft.com/office/officeart/2005/8/layout/vList3"/>
    <dgm:cxn modelId="{82257C64-E949-2F48-912F-AE9F0D143B2E}" type="presOf" srcId="{C6BF106F-5B26-904D-BDEF-8FCBF286FD42}" destId="{7A27B185-7B03-734E-B80B-03DF7E296B94}" srcOrd="0" destOrd="0" presId="urn:microsoft.com/office/officeart/2005/8/layout/vList3"/>
    <dgm:cxn modelId="{D484288D-0ADC-4042-BE60-DF1A5AF938F1}" srcId="{F9466668-747A-3D4D-8713-34D518689A45}" destId="{BA611372-D64E-AB4F-87DE-C25533643430}" srcOrd="3" destOrd="0" parTransId="{C8B4C878-DCAD-C84C-A583-0EE2B152F3C9}" sibTransId="{EE03ED8C-FAF8-544C-BD66-DC066E350552}"/>
    <dgm:cxn modelId="{52CC22B4-B054-AC4A-8D36-594A4853E897}" type="presOf" srcId="{F5A7CA26-5E6E-7543-AE6F-137EA0DEEB3A}" destId="{30D19FD7-D8D2-5141-AD87-5AEAB74D95DA}" srcOrd="0" destOrd="0" presId="urn:microsoft.com/office/officeart/2005/8/layout/vList3"/>
    <dgm:cxn modelId="{2DE570C0-2C7C-364D-9436-E091C4CE05C7}" type="presOf" srcId="{F9466668-747A-3D4D-8713-34D518689A45}" destId="{1FC13BE9-F523-074C-85A0-C3D286FFDF0A}" srcOrd="0" destOrd="0" presId="urn:microsoft.com/office/officeart/2005/8/layout/vList3"/>
    <dgm:cxn modelId="{531364D3-4241-3343-BC4B-3E0588CB49A9}" type="presOf" srcId="{BA611372-D64E-AB4F-87DE-C25533643430}" destId="{62BA2260-1E94-2F48-AF3F-B904949460EE}" srcOrd="0" destOrd="0" presId="urn:microsoft.com/office/officeart/2005/8/layout/vList3"/>
    <dgm:cxn modelId="{B2153CD4-2FB1-F841-8815-5FB32E9F145E}" srcId="{F9466668-747A-3D4D-8713-34D518689A45}" destId="{F5A7CA26-5E6E-7543-AE6F-137EA0DEEB3A}" srcOrd="2" destOrd="0" parTransId="{48C645DD-760C-A34B-9033-5655F8BB9C51}" sibTransId="{362ED1C9-AFC0-D745-B2F7-6286A831B7FE}"/>
    <dgm:cxn modelId="{7A1873E7-28B8-C148-AAF9-C44DB3B6FBC7}" srcId="{F9466668-747A-3D4D-8713-34D518689A45}" destId="{5858E6C0-B0D1-DB42-BB81-A5437713A0AD}" srcOrd="1" destOrd="0" parTransId="{362C67D0-689B-AD4D-B569-EEDC5E56CC72}" sibTransId="{D9A84AE7-B897-064A-8AE7-7850B6910C43}"/>
    <dgm:cxn modelId="{7A449C34-37F2-9F4A-9F54-E13EBDF1DDC9}" type="presParOf" srcId="{1FC13BE9-F523-074C-85A0-C3D286FFDF0A}" destId="{0DD5EB3A-0B22-F345-84B5-76CACDB5915D}" srcOrd="0" destOrd="0" presId="urn:microsoft.com/office/officeart/2005/8/layout/vList3"/>
    <dgm:cxn modelId="{65893CE4-2CD2-CA40-8729-2F1846CE3F5C}" type="presParOf" srcId="{0DD5EB3A-0B22-F345-84B5-76CACDB5915D}" destId="{7B91A970-37BE-D842-B52A-F958CC24DAAB}" srcOrd="0" destOrd="0" presId="urn:microsoft.com/office/officeart/2005/8/layout/vList3"/>
    <dgm:cxn modelId="{EAFEA4E4-085E-0E4A-98BB-6A8A58A2FFF3}" type="presParOf" srcId="{0DD5EB3A-0B22-F345-84B5-76CACDB5915D}" destId="{7A27B185-7B03-734E-B80B-03DF7E296B94}" srcOrd="1" destOrd="0" presId="urn:microsoft.com/office/officeart/2005/8/layout/vList3"/>
    <dgm:cxn modelId="{5E7BE615-276A-084D-8B8A-3AB85ACF5667}" type="presParOf" srcId="{1FC13BE9-F523-074C-85A0-C3D286FFDF0A}" destId="{FBC97D1D-3C5C-024C-B5CF-989DE09D1E89}" srcOrd="1" destOrd="0" presId="urn:microsoft.com/office/officeart/2005/8/layout/vList3"/>
    <dgm:cxn modelId="{413C5FC6-7AD8-E146-A520-BD999ECAF8A5}" type="presParOf" srcId="{1FC13BE9-F523-074C-85A0-C3D286FFDF0A}" destId="{50CBD320-BB87-9F42-BB56-573CCACA4906}" srcOrd="2" destOrd="0" presId="urn:microsoft.com/office/officeart/2005/8/layout/vList3"/>
    <dgm:cxn modelId="{58E3A7F2-DA13-5A47-8052-71D76C93843E}" type="presParOf" srcId="{50CBD320-BB87-9F42-BB56-573CCACA4906}" destId="{BE8B8082-F31D-2F40-A733-D761A43436D0}" srcOrd="0" destOrd="0" presId="urn:microsoft.com/office/officeart/2005/8/layout/vList3"/>
    <dgm:cxn modelId="{4E01BA42-E05C-974C-9550-4A4D8D7E2E33}" type="presParOf" srcId="{50CBD320-BB87-9F42-BB56-573CCACA4906}" destId="{ED5B9618-3C31-BA4E-8C67-0C767B5064F9}" srcOrd="1" destOrd="0" presId="urn:microsoft.com/office/officeart/2005/8/layout/vList3"/>
    <dgm:cxn modelId="{471F4412-F662-2549-8813-E4EFD684F443}" type="presParOf" srcId="{1FC13BE9-F523-074C-85A0-C3D286FFDF0A}" destId="{B57B6979-DFDB-3A49-AB26-A1625370C7B1}" srcOrd="3" destOrd="0" presId="urn:microsoft.com/office/officeart/2005/8/layout/vList3"/>
    <dgm:cxn modelId="{4F5033D5-9C11-A941-AD20-6665AE8B9805}" type="presParOf" srcId="{1FC13BE9-F523-074C-85A0-C3D286FFDF0A}" destId="{DDB2EE10-97D4-7E40-B60D-AA0F7E567636}" srcOrd="4" destOrd="0" presId="urn:microsoft.com/office/officeart/2005/8/layout/vList3"/>
    <dgm:cxn modelId="{5FF346D0-CCD5-1841-8254-241C05A88D91}" type="presParOf" srcId="{DDB2EE10-97D4-7E40-B60D-AA0F7E567636}" destId="{B47492D3-A732-2845-BB90-AF34257C305F}" srcOrd="0" destOrd="0" presId="urn:microsoft.com/office/officeart/2005/8/layout/vList3"/>
    <dgm:cxn modelId="{50DBC35D-BCC6-D54B-A9A2-FCEBBFB1B16F}" type="presParOf" srcId="{DDB2EE10-97D4-7E40-B60D-AA0F7E567636}" destId="{30D19FD7-D8D2-5141-AD87-5AEAB74D95DA}" srcOrd="1" destOrd="0" presId="urn:microsoft.com/office/officeart/2005/8/layout/vList3"/>
    <dgm:cxn modelId="{5BDA828A-11FF-CD45-9FF7-5E9634F865D3}" type="presParOf" srcId="{1FC13BE9-F523-074C-85A0-C3D286FFDF0A}" destId="{71B47A81-5B4C-FD4D-B866-7BD0AD998E23}" srcOrd="5" destOrd="0" presId="urn:microsoft.com/office/officeart/2005/8/layout/vList3"/>
    <dgm:cxn modelId="{CD9166E5-0FAE-E945-857C-90301004CCF0}" type="presParOf" srcId="{1FC13BE9-F523-074C-85A0-C3D286FFDF0A}" destId="{7AC05648-C14B-5849-A00F-276020BC65FC}" srcOrd="6" destOrd="0" presId="urn:microsoft.com/office/officeart/2005/8/layout/vList3"/>
    <dgm:cxn modelId="{20D0F313-5B22-6C4E-A7DA-0F97018C30D6}" type="presParOf" srcId="{7AC05648-C14B-5849-A00F-276020BC65FC}" destId="{8C483A2F-5718-4349-97A8-7DD36DB3D58E}" srcOrd="0" destOrd="0" presId="urn:microsoft.com/office/officeart/2005/8/layout/vList3"/>
    <dgm:cxn modelId="{990AD83D-A042-9047-A257-0E6049FDE0F6}" type="presParOf" srcId="{7AC05648-C14B-5849-A00F-276020BC65FC}" destId="{62BA2260-1E94-2F48-AF3F-B904949460E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D7A1D0-C8F8-A540-900C-5A7AD49D3420}"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ABF48AAA-D473-4743-B00B-7088790F721F}">
      <dgm:prSet phldrT="[Text]"/>
      <dgm:spPr/>
      <dgm:t>
        <a:bodyPr/>
        <a:lstStyle/>
        <a:p>
          <a:r>
            <a:rPr lang="en-US" dirty="0" err="1"/>
            <a:t>Robocalling</a:t>
          </a:r>
          <a:endParaRPr lang="en-US" dirty="0"/>
        </a:p>
      </dgm:t>
    </dgm:pt>
    <dgm:pt modelId="{42FC3CC4-A61D-2F40-835D-121FC71AD900}" type="parTrans" cxnId="{F2FCC6D9-5C78-9F49-B5B6-306B7A71F1BD}">
      <dgm:prSet/>
      <dgm:spPr/>
      <dgm:t>
        <a:bodyPr/>
        <a:lstStyle/>
        <a:p>
          <a:endParaRPr lang="en-US"/>
        </a:p>
      </dgm:t>
    </dgm:pt>
    <dgm:pt modelId="{07204C60-4FDA-7A49-9949-BCBB48E4F222}" type="sibTrans" cxnId="{F2FCC6D9-5C78-9F49-B5B6-306B7A71F1BD}">
      <dgm:prSet/>
      <dgm:spPr/>
      <dgm:t>
        <a:bodyPr/>
        <a:lstStyle/>
        <a:p>
          <a:endParaRPr lang="en-US"/>
        </a:p>
      </dgm:t>
    </dgm:pt>
    <dgm:pt modelId="{EA283DF2-1477-9A46-AE5D-EDA896945AA6}">
      <dgm:prSet phldrT="[Text]"/>
      <dgm:spPr/>
      <dgm:t>
        <a:bodyPr/>
        <a:lstStyle/>
        <a:p>
          <a:r>
            <a:rPr lang="en-US" dirty="0"/>
            <a:t>Cheap VoIP</a:t>
          </a:r>
        </a:p>
      </dgm:t>
    </dgm:pt>
    <dgm:pt modelId="{8A7B8C8F-C4E9-B149-8C29-EBC28BD763E3}" type="parTrans" cxnId="{84DC9409-FE76-F14A-AA6A-AC6118F17103}">
      <dgm:prSet/>
      <dgm:spPr/>
      <dgm:t>
        <a:bodyPr/>
        <a:lstStyle/>
        <a:p>
          <a:endParaRPr lang="en-US"/>
        </a:p>
      </dgm:t>
    </dgm:pt>
    <dgm:pt modelId="{29B813B8-C841-6C44-8CD6-B807F2F006B3}" type="sibTrans" cxnId="{84DC9409-FE76-F14A-AA6A-AC6118F17103}">
      <dgm:prSet/>
      <dgm:spPr/>
      <dgm:t>
        <a:bodyPr/>
        <a:lstStyle/>
        <a:p>
          <a:endParaRPr lang="en-US"/>
        </a:p>
      </dgm:t>
    </dgm:pt>
    <dgm:pt modelId="{F5089349-9242-9C4A-9A1D-520604E3DD80}">
      <dgm:prSet phldrT="[Text]"/>
      <dgm:spPr/>
      <dgm:t>
        <a:bodyPr/>
        <a:lstStyle/>
        <a:p>
          <a:r>
            <a:rPr lang="en-US" dirty="0"/>
            <a:t>Number spoofing</a:t>
          </a:r>
        </a:p>
      </dgm:t>
    </dgm:pt>
    <dgm:pt modelId="{FA3AFCB2-09D1-1846-88CC-C11E965D39E6}" type="parTrans" cxnId="{A0668CBF-2E37-4F44-A77B-EF1ADC67966F}">
      <dgm:prSet/>
      <dgm:spPr/>
      <dgm:t>
        <a:bodyPr/>
        <a:lstStyle/>
        <a:p>
          <a:endParaRPr lang="en-US"/>
        </a:p>
      </dgm:t>
    </dgm:pt>
    <dgm:pt modelId="{BAE05C7F-D521-3340-AA62-CA8565FF879E}" type="sibTrans" cxnId="{A0668CBF-2E37-4F44-A77B-EF1ADC67966F}">
      <dgm:prSet/>
      <dgm:spPr/>
      <dgm:t>
        <a:bodyPr/>
        <a:lstStyle/>
        <a:p>
          <a:endParaRPr lang="en-US"/>
        </a:p>
      </dgm:t>
    </dgm:pt>
    <dgm:pt modelId="{75BF686D-F920-E149-8F96-D247AABAACCE}">
      <dgm:prSet phldrT="[Text]"/>
      <dgm:spPr/>
      <dgm:t>
        <a:bodyPr/>
        <a:lstStyle/>
        <a:p>
          <a:r>
            <a:rPr lang="en-US" dirty="0"/>
            <a:t>Cheap labor</a:t>
          </a:r>
        </a:p>
      </dgm:t>
    </dgm:pt>
    <dgm:pt modelId="{6584D61A-3325-0943-95F3-FD741E932062}" type="parTrans" cxnId="{D8977BD5-3001-0F4A-A8D8-EEC56C9D1434}">
      <dgm:prSet/>
      <dgm:spPr/>
      <dgm:t>
        <a:bodyPr/>
        <a:lstStyle/>
        <a:p>
          <a:endParaRPr lang="en-US"/>
        </a:p>
      </dgm:t>
    </dgm:pt>
    <dgm:pt modelId="{38D0E4ED-620E-DF46-A9FA-A321D2C1D845}" type="sibTrans" cxnId="{D8977BD5-3001-0F4A-A8D8-EEC56C9D1434}">
      <dgm:prSet/>
      <dgm:spPr/>
      <dgm:t>
        <a:bodyPr/>
        <a:lstStyle/>
        <a:p>
          <a:endParaRPr lang="en-US"/>
        </a:p>
      </dgm:t>
    </dgm:pt>
    <dgm:pt modelId="{73C621E2-7B7C-1549-B8DC-448B82C46EE8}" type="pres">
      <dgm:prSet presAssocID="{FDD7A1D0-C8F8-A540-900C-5A7AD49D3420}" presName="cycle" presStyleCnt="0">
        <dgm:presLayoutVars>
          <dgm:chMax val="1"/>
          <dgm:dir/>
          <dgm:animLvl val="ctr"/>
          <dgm:resizeHandles val="exact"/>
        </dgm:presLayoutVars>
      </dgm:prSet>
      <dgm:spPr/>
    </dgm:pt>
    <dgm:pt modelId="{DE6F0198-54E5-7747-B442-26F1F097AC97}" type="pres">
      <dgm:prSet presAssocID="{ABF48AAA-D473-4743-B00B-7088790F721F}" presName="centerShape" presStyleLbl="node0" presStyleIdx="0" presStyleCnt="1"/>
      <dgm:spPr/>
    </dgm:pt>
    <dgm:pt modelId="{A580F204-3D00-624F-98EE-0B3B7E331B86}" type="pres">
      <dgm:prSet presAssocID="{8A7B8C8F-C4E9-B149-8C29-EBC28BD763E3}" presName="parTrans" presStyleLbl="bgSibTrans2D1" presStyleIdx="0" presStyleCnt="3"/>
      <dgm:spPr/>
    </dgm:pt>
    <dgm:pt modelId="{157445B9-FBA2-0543-90FB-B82FCF2CCD75}" type="pres">
      <dgm:prSet presAssocID="{EA283DF2-1477-9A46-AE5D-EDA896945AA6}" presName="node" presStyleLbl="node1" presStyleIdx="0" presStyleCnt="3">
        <dgm:presLayoutVars>
          <dgm:bulletEnabled val="1"/>
        </dgm:presLayoutVars>
      </dgm:prSet>
      <dgm:spPr/>
    </dgm:pt>
    <dgm:pt modelId="{8307916B-765F-8742-AD0B-BCEAE00D9B6C}" type="pres">
      <dgm:prSet presAssocID="{FA3AFCB2-09D1-1846-88CC-C11E965D39E6}" presName="parTrans" presStyleLbl="bgSibTrans2D1" presStyleIdx="1" presStyleCnt="3"/>
      <dgm:spPr/>
    </dgm:pt>
    <dgm:pt modelId="{3F202817-64C1-9D40-BC8F-5E1D99D414FB}" type="pres">
      <dgm:prSet presAssocID="{F5089349-9242-9C4A-9A1D-520604E3DD80}" presName="node" presStyleLbl="node1" presStyleIdx="1" presStyleCnt="3">
        <dgm:presLayoutVars>
          <dgm:bulletEnabled val="1"/>
        </dgm:presLayoutVars>
      </dgm:prSet>
      <dgm:spPr/>
    </dgm:pt>
    <dgm:pt modelId="{6D317449-BCA0-4B4B-B6FF-63FC82CB6C7F}" type="pres">
      <dgm:prSet presAssocID="{6584D61A-3325-0943-95F3-FD741E932062}" presName="parTrans" presStyleLbl="bgSibTrans2D1" presStyleIdx="2" presStyleCnt="3"/>
      <dgm:spPr/>
    </dgm:pt>
    <dgm:pt modelId="{766B8D67-F9DF-684F-96AD-193B70CCEEB6}" type="pres">
      <dgm:prSet presAssocID="{75BF686D-F920-E149-8F96-D247AABAACCE}" presName="node" presStyleLbl="node1" presStyleIdx="2" presStyleCnt="3">
        <dgm:presLayoutVars>
          <dgm:bulletEnabled val="1"/>
        </dgm:presLayoutVars>
      </dgm:prSet>
      <dgm:spPr/>
    </dgm:pt>
  </dgm:ptLst>
  <dgm:cxnLst>
    <dgm:cxn modelId="{1D68FB00-ADF7-9942-838E-9B22E57EA904}" type="presOf" srcId="{EA283DF2-1477-9A46-AE5D-EDA896945AA6}" destId="{157445B9-FBA2-0543-90FB-B82FCF2CCD75}" srcOrd="0" destOrd="0" presId="urn:microsoft.com/office/officeart/2005/8/layout/radial4"/>
    <dgm:cxn modelId="{BE449F03-663C-7146-BED3-5DDB9C93099A}" type="presOf" srcId="{F5089349-9242-9C4A-9A1D-520604E3DD80}" destId="{3F202817-64C1-9D40-BC8F-5E1D99D414FB}" srcOrd="0" destOrd="0" presId="urn:microsoft.com/office/officeart/2005/8/layout/radial4"/>
    <dgm:cxn modelId="{84DC9409-FE76-F14A-AA6A-AC6118F17103}" srcId="{ABF48AAA-D473-4743-B00B-7088790F721F}" destId="{EA283DF2-1477-9A46-AE5D-EDA896945AA6}" srcOrd="0" destOrd="0" parTransId="{8A7B8C8F-C4E9-B149-8C29-EBC28BD763E3}" sibTransId="{29B813B8-C841-6C44-8CD6-B807F2F006B3}"/>
    <dgm:cxn modelId="{A26D6B1E-A236-1B4E-A693-F84A06DDE95B}" type="presOf" srcId="{75BF686D-F920-E149-8F96-D247AABAACCE}" destId="{766B8D67-F9DF-684F-96AD-193B70CCEEB6}" srcOrd="0" destOrd="0" presId="urn:microsoft.com/office/officeart/2005/8/layout/radial4"/>
    <dgm:cxn modelId="{B2C66120-9B65-2B45-967D-D48633B86C0F}" type="presOf" srcId="{FA3AFCB2-09D1-1846-88CC-C11E965D39E6}" destId="{8307916B-765F-8742-AD0B-BCEAE00D9B6C}" srcOrd="0" destOrd="0" presId="urn:microsoft.com/office/officeart/2005/8/layout/radial4"/>
    <dgm:cxn modelId="{0C2F5952-B8ED-9049-82AB-80B5800F470E}" type="presOf" srcId="{6584D61A-3325-0943-95F3-FD741E932062}" destId="{6D317449-BCA0-4B4B-B6FF-63FC82CB6C7F}" srcOrd="0" destOrd="0" presId="urn:microsoft.com/office/officeart/2005/8/layout/radial4"/>
    <dgm:cxn modelId="{FDE2CFB9-14E0-2D46-BB31-7E945663A67B}" type="presOf" srcId="{ABF48AAA-D473-4743-B00B-7088790F721F}" destId="{DE6F0198-54E5-7747-B442-26F1F097AC97}" srcOrd="0" destOrd="0" presId="urn:microsoft.com/office/officeart/2005/8/layout/radial4"/>
    <dgm:cxn modelId="{A0668CBF-2E37-4F44-A77B-EF1ADC67966F}" srcId="{ABF48AAA-D473-4743-B00B-7088790F721F}" destId="{F5089349-9242-9C4A-9A1D-520604E3DD80}" srcOrd="1" destOrd="0" parTransId="{FA3AFCB2-09D1-1846-88CC-C11E965D39E6}" sibTransId="{BAE05C7F-D521-3340-AA62-CA8565FF879E}"/>
    <dgm:cxn modelId="{D8977BD5-3001-0F4A-A8D8-EEC56C9D1434}" srcId="{ABF48AAA-D473-4743-B00B-7088790F721F}" destId="{75BF686D-F920-E149-8F96-D247AABAACCE}" srcOrd="2" destOrd="0" parTransId="{6584D61A-3325-0943-95F3-FD741E932062}" sibTransId="{38D0E4ED-620E-DF46-A9FA-A321D2C1D845}"/>
    <dgm:cxn modelId="{F2FCC6D9-5C78-9F49-B5B6-306B7A71F1BD}" srcId="{FDD7A1D0-C8F8-A540-900C-5A7AD49D3420}" destId="{ABF48AAA-D473-4743-B00B-7088790F721F}" srcOrd="0" destOrd="0" parTransId="{42FC3CC4-A61D-2F40-835D-121FC71AD900}" sibTransId="{07204C60-4FDA-7A49-9949-BCBB48E4F222}"/>
    <dgm:cxn modelId="{23BEECDB-BB3A-7644-9958-0082285D0175}" type="presOf" srcId="{8A7B8C8F-C4E9-B149-8C29-EBC28BD763E3}" destId="{A580F204-3D00-624F-98EE-0B3B7E331B86}" srcOrd="0" destOrd="0" presId="urn:microsoft.com/office/officeart/2005/8/layout/radial4"/>
    <dgm:cxn modelId="{ECA0BAFC-EF37-A74E-A67B-139ADE79CDE1}" type="presOf" srcId="{FDD7A1D0-C8F8-A540-900C-5A7AD49D3420}" destId="{73C621E2-7B7C-1549-B8DC-448B82C46EE8}" srcOrd="0" destOrd="0" presId="urn:microsoft.com/office/officeart/2005/8/layout/radial4"/>
    <dgm:cxn modelId="{94CA333E-BB13-804A-BDCC-A4A4A8BBB9DE}" type="presParOf" srcId="{73C621E2-7B7C-1549-B8DC-448B82C46EE8}" destId="{DE6F0198-54E5-7747-B442-26F1F097AC97}" srcOrd="0" destOrd="0" presId="urn:microsoft.com/office/officeart/2005/8/layout/radial4"/>
    <dgm:cxn modelId="{4C18C029-D9B2-C74B-A378-564150CC3E46}" type="presParOf" srcId="{73C621E2-7B7C-1549-B8DC-448B82C46EE8}" destId="{A580F204-3D00-624F-98EE-0B3B7E331B86}" srcOrd="1" destOrd="0" presId="urn:microsoft.com/office/officeart/2005/8/layout/radial4"/>
    <dgm:cxn modelId="{60648C67-CB93-8F4D-83FD-D0FC27AE2C00}" type="presParOf" srcId="{73C621E2-7B7C-1549-B8DC-448B82C46EE8}" destId="{157445B9-FBA2-0543-90FB-B82FCF2CCD75}" srcOrd="2" destOrd="0" presId="urn:microsoft.com/office/officeart/2005/8/layout/radial4"/>
    <dgm:cxn modelId="{ABB47D66-DF0B-F14A-8A85-324F64B23C1F}" type="presParOf" srcId="{73C621E2-7B7C-1549-B8DC-448B82C46EE8}" destId="{8307916B-765F-8742-AD0B-BCEAE00D9B6C}" srcOrd="3" destOrd="0" presId="urn:microsoft.com/office/officeart/2005/8/layout/radial4"/>
    <dgm:cxn modelId="{5F0D53BD-51D5-974C-B512-3104AE561EA1}" type="presParOf" srcId="{73C621E2-7B7C-1549-B8DC-448B82C46EE8}" destId="{3F202817-64C1-9D40-BC8F-5E1D99D414FB}" srcOrd="4" destOrd="0" presId="urn:microsoft.com/office/officeart/2005/8/layout/radial4"/>
    <dgm:cxn modelId="{FCD60B23-50AC-BC41-B212-88EFB85E19F8}" type="presParOf" srcId="{73C621E2-7B7C-1549-B8DC-448B82C46EE8}" destId="{6D317449-BCA0-4B4B-B6FF-63FC82CB6C7F}" srcOrd="5" destOrd="0" presId="urn:microsoft.com/office/officeart/2005/8/layout/radial4"/>
    <dgm:cxn modelId="{7044DD31-5374-AC4D-8482-EF02810AA92C}" type="presParOf" srcId="{73C621E2-7B7C-1549-B8DC-448B82C46EE8}" destId="{766B8D67-F9DF-684F-96AD-193B70CCEEB6}"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7B185-7B03-734E-B80B-03DF7E296B94}">
      <dsp:nvSpPr>
        <dsp:cNvPr id="0" name=""/>
        <dsp:cNvSpPr/>
      </dsp:nvSpPr>
      <dsp:spPr>
        <a:xfrm rot="10800000">
          <a:off x="1368055" y="49"/>
          <a:ext cx="4516231" cy="922035"/>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592"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Wanted</a:t>
          </a:r>
        </a:p>
        <a:p>
          <a:pPr marL="0" lvl="0" indent="0" algn="ctr" defTabSz="977900">
            <a:lnSpc>
              <a:spcPct val="90000"/>
            </a:lnSpc>
            <a:spcBef>
              <a:spcPct val="0"/>
            </a:spcBef>
            <a:spcAft>
              <a:spcPct val="35000"/>
            </a:spcAft>
            <a:buNone/>
          </a:pPr>
          <a:r>
            <a:rPr lang="en-US" sz="2200" kern="1200" dirty="0"/>
            <a:t>(school closing)</a:t>
          </a:r>
        </a:p>
      </dsp:txBody>
      <dsp:txXfrm rot="10800000">
        <a:off x="1598564" y="49"/>
        <a:ext cx="4285722" cy="922035"/>
      </dsp:txXfrm>
    </dsp:sp>
    <dsp:sp modelId="{7B91A970-37BE-D842-B52A-F958CC24DAAB}">
      <dsp:nvSpPr>
        <dsp:cNvPr id="0" name=""/>
        <dsp:cNvSpPr/>
      </dsp:nvSpPr>
      <dsp:spPr>
        <a:xfrm>
          <a:off x="907038" y="49"/>
          <a:ext cx="922035" cy="922035"/>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5B9618-3C31-BA4E-8C67-0C767B5064F9}">
      <dsp:nvSpPr>
        <dsp:cNvPr id="0" name=""/>
        <dsp:cNvSpPr/>
      </dsp:nvSpPr>
      <dsp:spPr>
        <a:xfrm rot="10800000">
          <a:off x="1368055" y="1197319"/>
          <a:ext cx="4516231" cy="922035"/>
        </a:xfrm>
        <a:prstGeom prst="homePlate">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592"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Unwanted</a:t>
          </a:r>
        </a:p>
        <a:p>
          <a:pPr marL="0" lvl="0" indent="0" algn="ctr" defTabSz="977900">
            <a:lnSpc>
              <a:spcPct val="90000"/>
            </a:lnSpc>
            <a:spcBef>
              <a:spcPct val="0"/>
            </a:spcBef>
            <a:spcAft>
              <a:spcPct val="35000"/>
            </a:spcAft>
            <a:buNone/>
          </a:pPr>
          <a:r>
            <a:rPr lang="en-US" sz="2200" kern="1200" dirty="0"/>
            <a:t>(annoying, but legal)</a:t>
          </a:r>
        </a:p>
      </dsp:txBody>
      <dsp:txXfrm rot="10800000">
        <a:off x="1598564" y="1197319"/>
        <a:ext cx="4285722" cy="922035"/>
      </dsp:txXfrm>
    </dsp:sp>
    <dsp:sp modelId="{BE8B8082-F31D-2F40-A733-D761A43436D0}">
      <dsp:nvSpPr>
        <dsp:cNvPr id="0" name=""/>
        <dsp:cNvSpPr/>
      </dsp:nvSpPr>
      <dsp:spPr>
        <a:xfrm>
          <a:off x="907038" y="1197319"/>
          <a:ext cx="922035" cy="922035"/>
        </a:xfrm>
        <a:prstGeom prst="ellipse">
          <a:avLst/>
        </a:prstGeom>
        <a:solidFill>
          <a:schemeClr val="accent3">
            <a:tint val="50000"/>
            <a:hueOff val="691412"/>
            <a:satOff val="33333"/>
            <a:lumOff val="6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D19FD7-D8D2-5141-AD87-5AEAB74D95DA}">
      <dsp:nvSpPr>
        <dsp:cNvPr id="0" name=""/>
        <dsp:cNvSpPr/>
      </dsp:nvSpPr>
      <dsp:spPr>
        <a:xfrm rot="10800000">
          <a:off x="1368055" y="2394588"/>
          <a:ext cx="4516231" cy="922035"/>
        </a:xfrm>
        <a:prstGeom prst="homePlate">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592"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Illegal</a:t>
          </a:r>
        </a:p>
        <a:p>
          <a:pPr marL="0" lvl="0" indent="0" algn="ctr" defTabSz="977900">
            <a:lnSpc>
              <a:spcPct val="90000"/>
            </a:lnSpc>
            <a:spcBef>
              <a:spcPct val="0"/>
            </a:spcBef>
            <a:spcAft>
              <a:spcPct val="35000"/>
            </a:spcAft>
            <a:buNone/>
          </a:pPr>
          <a:r>
            <a:rPr lang="en-US" sz="2200" kern="1200" dirty="0"/>
            <a:t>(civil violation; TCPA)</a:t>
          </a:r>
        </a:p>
      </dsp:txBody>
      <dsp:txXfrm rot="10800000">
        <a:off x="1598564" y="2394588"/>
        <a:ext cx="4285722" cy="922035"/>
      </dsp:txXfrm>
    </dsp:sp>
    <dsp:sp modelId="{B47492D3-A732-2845-BB90-AF34257C305F}">
      <dsp:nvSpPr>
        <dsp:cNvPr id="0" name=""/>
        <dsp:cNvSpPr/>
      </dsp:nvSpPr>
      <dsp:spPr>
        <a:xfrm>
          <a:off x="907038" y="2394588"/>
          <a:ext cx="922035" cy="922035"/>
        </a:xfrm>
        <a:prstGeom prst="ellipse">
          <a:avLst/>
        </a:prstGeom>
        <a:solidFill>
          <a:schemeClr val="accent3">
            <a:tint val="50000"/>
            <a:hueOff val="1382824"/>
            <a:satOff val="66667"/>
            <a:lumOff val="13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BA2260-1E94-2F48-AF3F-B904949460EE}">
      <dsp:nvSpPr>
        <dsp:cNvPr id="0" name=""/>
        <dsp:cNvSpPr/>
      </dsp:nvSpPr>
      <dsp:spPr>
        <a:xfrm rot="10800000">
          <a:off x="1368055" y="3591858"/>
          <a:ext cx="4516231" cy="922035"/>
        </a:xfrm>
        <a:prstGeom prst="homePlat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592"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Criminal</a:t>
          </a:r>
        </a:p>
        <a:p>
          <a:pPr marL="0" lvl="0" indent="0" algn="ctr" defTabSz="977900">
            <a:lnSpc>
              <a:spcPct val="90000"/>
            </a:lnSpc>
            <a:spcBef>
              <a:spcPct val="0"/>
            </a:spcBef>
            <a:spcAft>
              <a:spcPct val="35000"/>
            </a:spcAft>
            <a:buNone/>
          </a:pPr>
          <a:r>
            <a:rPr lang="en-US" sz="2200" kern="1200" dirty="0"/>
            <a:t>(wire fraud)</a:t>
          </a:r>
        </a:p>
      </dsp:txBody>
      <dsp:txXfrm rot="10800000">
        <a:off x="1598564" y="3591858"/>
        <a:ext cx="4285722" cy="922035"/>
      </dsp:txXfrm>
    </dsp:sp>
    <dsp:sp modelId="{8C483A2F-5718-4349-97A8-7DD36DB3D58E}">
      <dsp:nvSpPr>
        <dsp:cNvPr id="0" name=""/>
        <dsp:cNvSpPr/>
      </dsp:nvSpPr>
      <dsp:spPr>
        <a:xfrm>
          <a:off x="907038" y="3591858"/>
          <a:ext cx="922035" cy="922035"/>
        </a:xfrm>
        <a:prstGeom prst="ellipse">
          <a:avLst/>
        </a:prstGeom>
        <a:solidFill>
          <a:schemeClr val="accent3">
            <a:tint val="50000"/>
            <a:hueOff val="2074236"/>
            <a:satOff val="100000"/>
            <a:lumOff val="19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F0198-54E5-7747-B442-26F1F097AC97}">
      <dsp:nvSpPr>
        <dsp:cNvPr id="0" name=""/>
        <dsp:cNvSpPr/>
      </dsp:nvSpPr>
      <dsp:spPr>
        <a:xfrm>
          <a:off x="2155507" y="2277603"/>
          <a:ext cx="1784985" cy="178498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t>Robocalling</a:t>
          </a:r>
          <a:endParaRPr lang="en-US" sz="2000" kern="1200" dirty="0"/>
        </a:p>
      </dsp:txBody>
      <dsp:txXfrm>
        <a:off x="2416912" y="2539008"/>
        <a:ext cx="1262175" cy="1262175"/>
      </dsp:txXfrm>
    </dsp:sp>
    <dsp:sp modelId="{A580F204-3D00-624F-98EE-0B3B7E331B86}">
      <dsp:nvSpPr>
        <dsp:cNvPr id="0" name=""/>
        <dsp:cNvSpPr/>
      </dsp:nvSpPr>
      <dsp:spPr>
        <a:xfrm rot="12900000">
          <a:off x="871449" y="1920360"/>
          <a:ext cx="1510013" cy="508720"/>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57445B9-FBA2-0543-90FB-B82FCF2CCD75}">
      <dsp:nvSpPr>
        <dsp:cNvPr id="0" name=""/>
        <dsp:cNvSpPr/>
      </dsp:nvSpPr>
      <dsp:spPr>
        <a:xfrm>
          <a:off x="160123" y="1063372"/>
          <a:ext cx="1695735" cy="135658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62865" rIns="62865" bIns="62865" numCol="1" spcCol="1270" anchor="ctr" anchorCtr="0">
          <a:noAutofit/>
        </a:bodyPr>
        <a:lstStyle/>
        <a:p>
          <a:pPr marL="0" lvl="0" indent="0" algn="ctr" defTabSz="1466850">
            <a:lnSpc>
              <a:spcPct val="90000"/>
            </a:lnSpc>
            <a:spcBef>
              <a:spcPct val="0"/>
            </a:spcBef>
            <a:spcAft>
              <a:spcPct val="35000"/>
            </a:spcAft>
            <a:buNone/>
          </a:pPr>
          <a:r>
            <a:rPr lang="en-US" sz="3300" kern="1200" dirty="0"/>
            <a:t>Cheap VoIP</a:t>
          </a:r>
        </a:p>
      </dsp:txBody>
      <dsp:txXfrm>
        <a:off x="199856" y="1103105"/>
        <a:ext cx="1616269" cy="1277122"/>
      </dsp:txXfrm>
    </dsp:sp>
    <dsp:sp modelId="{8307916B-765F-8742-AD0B-BCEAE00D9B6C}">
      <dsp:nvSpPr>
        <dsp:cNvPr id="0" name=""/>
        <dsp:cNvSpPr/>
      </dsp:nvSpPr>
      <dsp:spPr>
        <a:xfrm rot="16200000">
          <a:off x="2292993" y="1180352"/>
          <a:ext cx="1510013" cy="508720"/>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F202817-64C1-9D40-BC8F-5E1D99D414FB}">
      <dsp:nvSpPr>
        <dsp:cNvPr id="0" name=""/>
        <dsp:cNvSpPr/>
      </dsp:nvSpPr>
      <dsp:spPr>
        <a:xfrm>
          <a:off x="2200132" y="1411"/>
          <a:ext cx="1695735" cy="135658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62865" rIns="62865" bIns="62865" numCol="1" spcCol="1270" anchor="ctr" anchorCtr="0">
          <a:noAutofit/>
        </a:bodyPr>
        <a:lstStyle/>
        <a:p>
          <a:pPr marL="0" lvl="0" indent="0" algn="ctr" defTabSz="1466850">
            <a:lnSpc>
              <a:spcPct val="90000"/>
            </a:lnSpc>
            <a:spcBef>
              <a:spcPct val="0"/>
            </a:spcBef>
            <a:spcAft>
              <a:spcPct val="35000"/>
            </a:spcAft>
            <a:buNone/>
          </a:pPr>
          <a:r>
            <a:rPr lang="en-US" sz="3300" kern="1200" dirty="0"/>
            <a:t>Number spoofing</a:t>
          </a:r>
        </a:p>
      </dsp:txBody>
      <dsp:txXfrm>
        <a:off x="2239865" y="41144"/>
        <a:ext cx="1616269" cy="1277122"/>
      </dsp:txXfrm>
    </dsp:sp>
    <dsp:sp modelId="{6D317449-BCA0-4B4B-B6FF-63FC82CB6C7F}">
      <dsp:nvSpPr>
        <dsp:cNvPr id="0" name=""/>
        <dsp:cNvSpPr/>
      </dsp:nvSpPr>
      <dsp:spPr>
        <a:xfrm rot="19500000">
          <a:off x="3714536" y="1920360"/>
          <a:ext cx="1510013" cy="508720"/>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66B8D67-F9DF-684F-96AD-193B70CCEEB6}">
      <dsp:nvSpPr>
        <dsp:cNvPr id="0" name=""/>
        <dsp:cNvSpPr/>
      </dsp:nvSpPr>
      <dsp:spPr>
        <a:xfrm>
          <a:off x="4240140" y="1063372"/>
          <a:ext cx="1695735" cy="135658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2865" tIns="62865" rIns="62865" bIns="62865" numCol="1" spcCol="1270" anchor="ctr" anchorCtr="0">
          <a:noAutofit/>
        </a:bodyPr>
        <a:lstStyle/>
        <a:p>
          <a:pPr marL="0" lvl="0" indent="0" algn="ctr" defTabSz="1466850">
            <a:lnSpc>
              <a:spcPct val="90000"/>
            </a:lnSpc>
            <a:spcBef>
              <a:spcPct val="0"/>
            </a:spcBef>
            <a:spcAft>
              <a:spcPct val="35000"/>
            </a:spcAft>
            <a:buNone/>
          </a:pPr>
          <a:r>
            <a:rPr lang="en-US" sz="3300" kern="1200" dirty="0"/>
            <a:t>Cheap labor</a:t>
          </a:r>
        </a:p>
      </dsp:txBody>
      <dsp:txXfrm>
        <a:off x="4279873" y="1103105"/>
        <a:ext cx="1616269" cy="127712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A3EE826-6D74-4949-B2AE-A0B8B3802DA3}" type="datetimeFigureOut">
              <a:rPr lang="en-US" smtClean="0"/>
              <a:t>8/22/19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3AA88CC-C4A5-BB40-85B1-18C44B9AAA5A}" type="slidenum">
              <a:rPr lang="en-US" smtClean="0"/>
              <a:t>‹#›</a:t>
            </a:fld>
            <a:endParaRPr lang="en-US"/>
          </a:p>
        </p:txBody>
      </p:sp>
    </p:spTree>
    <p:extLst>
      <p:ext uri="{BB962C8B-B14F-4D97-AF65-F5344CB8AC3E}">
        <p14:creationId xmlns:p14="http://schemas.microsoft.com/office/powerpoint/2010/main" val="34461632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91AF329D-07CD-344A-A0DD-FDBA3E4CFAEA}" type="datetimeFigureOut">
              <a:rPr lang="en-US" smtClean="0"/>
              <a:t>8/22/19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3B5E01B2-A4DF-E949-9ACF-FC77D3EEC206}" type="slidenum">
              <a:rPr lang="en-US" smtClean="0"/>
              <a:t>‹#›</a:t>
            </a:fld>
            <a:endParaRPr lang="en-US"/>
          </a:p>
        </p:txBody>
      </p:sp>
    </p:spTree>
    <p:extLst>
      <p:ext uri="{BB962C8B-B14F-4D97-AF65-F5344CB8AC3E}">
        <p14:creationId xmlns:p14="http://schemas.microsoft.com/office/powerpoint/2010/main" val="9836281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ccarter.com/TCPA-The-Next-Wave-of-Class-Action-Lawsuits-Asserts-Consumers-Right-to-Withdraw-Consent-to-Receive-Text-Messages-02-14-2017/"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ripwire.com/state-of-security/risk-based-security-for-executives/risk-management/gift-card-fraud-how-its-committed-and-why-its-so-lucrativ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E01B2-A4DF-E949-9ACF-FC77D3EEC206}" type="slidenum">
              <a:rPr lang="en-US" smtClean="0"/>
              <a:t>1</a:t>
            </a:fld>
            <a:endParaRPr lang="en-US"/>
          </a:p>
        </p:txBody>
      </p:sp>
    </p:spTree>
    <p:extLst>
      <p:ext uri="{BB962C8B-B14F-4D97-AF65-F5344CB8AC3E}">
        <p14:creationId xmlns:p14="http://schemas.microsoft.com/office/powerpoint/2010/main" val="555322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https://www.mccarter.com/TCPA-The-Next-Wave-of-Class-Action-Lawsuits-Asserts-Consumers-Right-to-Withdraw-Consent-to-Receive-Text-Messages-02-14-2017/</a:t>
            </a:r>
            <a:endParaRPr lang="en-US" dirty="0"/>
          </a:p>
        </p:txBody>
      </p:sp>
      <p:sp>
        <p:nvSpPr>
          <p:cNvPr id="4" name="Slide Number Placeholder 3"/>
          <p:cNvSpPr>
            <a:spLocks noGrp="1"/>
          </p:cNvSpPr>
          <p:nvPr>
            <p:ph type="sldNum" sz="quarter" idx="5"/>
          </p:nvPr>
        </p:nvSpPr>
        <p:spPr/>
        <p:txBody>
          <a:bodyPr/>
          <a:lstStyle/>
          <a:p>
            <a:fld id="{3B5E01B2-A4DF-E949-9ACF-FC77D3EEC206}" type="slidenum">
              <a:rPr lang="en-US" smtClean="0"/>
              <a:t>41</a:t>
            </a:fld>
            <a:endParaRPr lang="en-US"/>
          </a:p>
        </p:txBody>
      </p:sp>
    </p:spTree>
    <p:extLst>
      <p:ext uri="{BB962C8B-B14F-4D97-AF65-F5344CB8AC3E}">
        <p14:creationId xmlns:p14="http://schemas.microsoft.com/office/powerpoint/2010/main" val="2611167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www.marketwatch.com</a:t>
            </a:r>
            <a:r>
              <a:rPr lang="en-US" dirty="0"/>
              <a:t>/story/flexing-their-muscles-debt-collectors-see-an-opportunity-to-fend-off-robocall-rules-2018-10-12</a:t>
            </a:r>
          </a:p>
        </p:txBody>
      </p:sp>
      <p:sp>
        <p:nvSpPr>
          <p:cNvPr id="4" name="Slide Number Placeholder 3"/>
          <p:cNvSpPr>
            <a:spLocks noGrp="1"/>
          </p:cNvSpPr>
          <p:nvPr>
            <p:ph type="sldNum" sz="quarter" idx="5"/>
          </p:nvPr>
        </p:nvSpPr>
        <p:spPr/>
        <p:txBody>
          <a:bodyPr/>
          <a:lstStyle/>
          <a:p>
            <a:fld id="{482BB518-EBEB-5647-81C7-FB65B3C89D6B}" type="slidenum">
              <a:rPr lang="en-US" smtClean="0"/>
              <a:t>51</a:t>
            </a:fld>
            <a:endParaRPr lang="en-US"/>
          </a:p>
        </p:txBody>
      </p:sp>
    </p:spTree>
    <p:extLst>
      <p:ext uri="{BB962C8B-B14F-4D97-AF65-F5344CB8AC3E}">
        <p14:creationId xmlns:p14="http://schemas.microsoft.com/office/powerpoint/2010/main" val="2678459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YouMail</a:t>
            </a:r>
            <a:r>
              <a:rPr lang="en-US" dirty="0"/>
              <a:t> - https://</a:t>
            </a:r>
            <a:r>
              <a:rPr lang="en-US" dirty="0" err="1"/>
              <a:t>blog.youmail.com</a:t>
            </a:r>
            <a:r>
              <a:rPr lang="en-US" dirty="0"/>
              <a:t>/2018/05/robocall-index-snapshot-april-2018/</a:t>
            </a:r>
          </a:p>
        </p:txBody>
      </p:sp>
      <p:sp>
        <p:nvSpPr>
          <p:cNvPr id="4" name="Slide Number Placeholder 3"/>
          <p:cNvSpPr>
            <a:spLocks noGrp="1"/>
          </p:cNvSpPr>
          <p:nvPr>
            <p:ph type="sldNum" sz="quarter" idx="5"/>
          </p:nvPr>
        </p:nvSpPr>
        <p:spPr/>
        <p:txBody>
          <a:bodyPr/>
          <a:lstStyle/>
          <a:p>
            <a:fld id="{482BB518-EBEB-5647-81C7-FB65B3C89D6B}" type="slidenum">
              <a:rPr lang="en-US" smtClean="0"/>
              <a:t>53</a:t>
            </a:fld>
            <a:endParaRPr lang="en-US"/>
          </a:p>
        </p:txBody>
      </p:sp>
    </p:spTree>
    <p:extLst>
      <p:ext uri="{BB962C8B-B14F-4D97-AF65-F5344CB8AC3E}">
        <p14:creationId xmlns:p14="http://schemas.microsoft.com/office/powerpoint/2010/main" val="2469152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YouMail</a:t>
            </a:r>
            <a:r>
              <a:rPr lang="en-US" dirty="0"/>
              <a:t> - https://</a:t>
            </a:r>
            <a:r>
              <a:rPr lang="en-US" dirty="0" err="1"/>
              <a:t>blog.youmail.com</a:t>
            </a:r>
            <a:r>
              <a:rPr lang="en-US" dirty="0"/>
              <a:t>/2018/05/robocall-index-snapshot-april-2018/</a:t>
            </a:r>
          </a:p>
        </p:txBody>
      </p:sp>
      <p:sp>
        <p:nvSpPr>
          <p:cNvPr id="4" name="Slide Number Placeholder 3"/>
          <p:cNvSpPr>
            <a:spLocks noGrp="1"/>
          </p:cNvSpPr>
          <p:nvPr>
            <p:ph type="sldNum" sz="quarter" idx="5"/>
          </p:nvPr>
        </p:nvSpPr>
        <p:spPr/>
        <p:txBody>
          <a:bodyPr/>
          <a:lstStyle/>
          <a:p>
            <a:fld id="{482BB518-EBEB-5647-81C7-FB65B3C89D6B}" type="slidenum">
              <a:rPr lang="en-US" smtClean="0"/>
              <a:t>54</a:t>
            </a:fld>
            <a:endParaRPr lang="en-US"/>
          </a:p>
        </p:txBody>
      </p:sp>
    </p:spTree>
    <p:extLst>
      <p:ext uri="{BB962C8B-B14F-4D97-AF65-F5344CB8AC3E}">
        <p14:creationId xmlns:p14="http://schemas.microsoft.com/office/powerpoint/2010/main" val="2537593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abcnews.go.com</a:t>
            </a:r>
            <a:r>
              <a:rPr lang="en-US" dirty="0"/>
              <a:t>/US/economist-won-</a:t>
            </a:r>
            <a:r>
              <a:rPr lang="en-US" dirty="0" err="1"/>
              <a:t>nobel</a:t>
            </a:r>
            <a:r>
              <a:rPr lang="en-US" dirty="0"/>
              <a:t>-prize-thought-early-morning-call/</a:t>
            </a:r>
            <a:r>
              <a:rPr lang="en-US" dirty="0" err="1"/>
              <a:t>story?id</a:t>
            </a:r>
            <a:r>
              <a:rPr lang="en-US" dirty="0"/>
              <a:t>=58358633</a:t>
            </a:r>
          </a:p>
        </p:txBody>
      </p:sp>
      <p:sp>
        <p:nvSpPr>
          <p:cNvPr id="4" name="Slide Number Placeholder 3"/>
          <p:cNvSpPr>
            <a:spLocks noGrp="1"/>
          </p:cNvSpPr>
          <p:nvPr>
            <p:ph type="sldNum" sz="quarter" idx="5"/>
          </p:nvPr>
        </p:nvSpPr>
        <p:spPr/>
        <p:txBody>
          <a:bodyPr/>
          <a:lstStyle/>
          <a:p>
            <a:fld id="{482BB518-EBEB-5647-81C7-FB65B3C89D6B}" type="slidenum">
              <a:rPr lang="en-US" smtClean="0"/>
              <a:t>3</a:t>
            </a:fld>
            <a:endParaRPr lang="en-US"/>
          </a:p>
        </p:txBody>
      </p:sp>
    </p:spTree>
    <p:extLst>
      <p:ext uri="{BB962C8B-B14F-4D97-AF65-F5344CB8AC3E}">
        <p14:creationId xmlns:p14="http://schemas.microsoft.com/office/powerpoint/2010/main" val="296257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groups.google.com</a:t>
            </a:r>
            <a:r>
              <a:rPr lang="en-US" dirty="0"/>
              <a:t>/forum/#!original/</a:t>
            </a:r>
            <a:r>
              <a:rPr lang="en-US" dirty="0" err="1"/>
              <a:t>alt.online</a:t>
            </a:r>
            <a:r>
              <a:rPr lang="en-US" dirty="0"/>
              <a:t>-</a:t>
            </a:r>
            <a:r>
              <a:rPr lang="en-US" dirty="0" err="1"/>
              <a:t>service.america</a:t>
            </a:r>
            <a:r>
              <a:rPr lang="en-US" dirty="0"/>
              <a:t>-online/-F9L_Y2YvHM/9mg3paxBqAUJ</a:t>
            </a:r>
          </a:p>
          <a:p>
            <a:endParaRPr lang="en-US" dirty="0"/>
          </a:p>
        </p:txBody>
      </p:sp>
      <p:sp>
        <p:nvSpPr>
          <p:cNvPr id="4" name="Slide Number Placeholder 3"/>
          <p:cNvSpPr>
            <a:spLocks noGrp="1"/>
          </p:cNvSpPr>
          <p:nvPr>
            <p:ph type="sldNum" sz="quarter" idx="5"/>
          </p:nvPr>
        </p:nvSpPr>
        <p:spPr/>
        <p:txBody>
          <a:bodyPr/>
          <a:lstStyle/>
          <a:p>
            <a:fld id="{482BB518-EBEB-5647-81C7-FB65B3C89D6B}" type="slidenum">
              <a:rPr lang="en-US" smtClean="0"/>
              <a:t>6</a:t>
            </a:fld>
            <a:endParaRPr lang="en-US"/>
          </a:p>
        </p:txBody>
      </p:sp>
    </p:spTree>
    <p:extLst>
      <p:ext uri="{BB962C8B-B14F-4D97-AF65-F5344CB8AC3E}">
        <p14:creationId xmlns:p14="http://schemas.microsoft.com/office/powerpoint/2010/main" val="301678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www.economist.com</a:t>
            </a:r>
            <a:r>
              <a:rPr lang="en-US" dirty="0"/>
              <a:t>/node/10286400/</a:t>
            </a:r>
            <a:r>
              <a:rPr lang="en-US" dirty="0" err="1"/>
              <a:t>print?story_id</a:t>
            </a:r>
            <a:r>
              <a:rPr lang="en-US" dirty="0"/>
              <a:t>=10286400</a:t>
            </a:r>
          </a:p>
        </p:txBody>
      </p:sp>
      <p:sp>
        <p:nvSpPr>
          <p:cNvPr id="4" name="Slide Number Placeholder 3"/>
          <p:cNvSpPr>
            <a:spLocks noGrp="1"/>
          </p:cNvSpPr>
          <p:nvPr>
            <p:ph type="sldNum" sz="quarter" idx="5"/>
          </p:nvPr>
        </p:nvSpPr>
        <p:spPr/>
        <p:txBody>
          <a:bodyPr/>
          <a:lstStyle/>
          <a:p>
            <a:fld id="{482BB518-EBEB-5647-81C7-FB65B3C89D6B}" type="slidenum">
              <a:rPr lang="en-US" smtClean="0"/>
              <a:t>8</a:t>
            </a:fld>
            <a:endParaRPr lang="en-US"/>
          </a:p>
        </p:txBody>
      </p:sp>
    </p:spTree>
    <p:extLst>
      <p:ext uri="{BB962C8B-B14F-4D97-AF65-F5344CB8AC3E}">
        <p14:creationId xmlns:p14="http://schemas.microsoft.com/office/powerpoint/2010/main" val="3950888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www.bostonglobe.com</a:t>
            </a:r>
            <a:r>
              <a:rPr lang="en-US" dirty="0"/>
              <a:t>/ideas/2013/05/18/the-long-weird-history-</a:t>
            </a:r>
            <a:r>
              <a:rPr lang="en-US" dirty="0" err="1"/>
              <a:t>nigerian</a:t>
            </a:r>
            <a:r>
              <a:rPr lang="en-US" dirty="0"/>
              <a:t>-mail-scam/C8bIhwQSVoygYtrlxsJTlJ/</a:t>
            </a:r>
            <a:r>
              <a:rPr lang="en-US" dirty="0" err="1"/>
              <a:t>story.html</a:t>
            </a:r>
            <a:endParaRPr lang="en-US" dirty="0"/>
          </a:p>
        </p:txBody>
      </p:sp>
      <p:sp>
        <p:nvSpPr>
          <p:cNvPr id="4" name="Slide Number Placeholder 3"/>
          <p:cNvSpPr>
            <a:spLocks noGrp="1"/>
          </p:cNvSpPr>
          <p:nvPr>
            <p:ph type="sldNum" sz="quarter" idx="5"/>
          </p:nvPr>
        </p:nvSpPr>
        <p:spPr/>
        <p:txBody>
          <a:bodyPr/>
          <a:lstStyle/>
          <a:p>
            <a:fld id="{482BB518-EBEB-5647-81C7-FB65B3C89D6B}" type="slidenum">
              <a:rPr lang="en-US" smtClean="0"/>
              <a:t>11</a:t>
            </a:fld>
            <a:endParaRPr lang="en-US"/>
          </a:p>
        </p:txBody>
      </p:sp>
    </p:spTree>
    <p:extLst>
      <p:ext uri="{BB962C8B-B14F-4D97-AF65-F5344CB8AC3E}">
        <p14:creationId xmlns:p14="http://schemas.microsoft.com/office/powerpoint/2010/main" val="3664203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tcpaworld.com</a:t>
            </a:r>
            <a:r>
              <a:rPr lang="en-US" dirty="0"/>
              <a:t>/</a:t>
            </a:r>
            <a:r>
              <a:rPr lang="en-US" dirty="0" err="1"/>
              <a:t>tcpaworlds</a:t>
            </a:r>
            <a:r>
              <a:rPr lang="en-US" dirty="0"/>
              <a:t>-rolling-</a:t>
            </a:r>
            <a:r>
              <a:rPr lang="en-US" dirty="0" err="1"/>
              <a:t>atds</a:t>
            </a:r>
            <a:r>
              <a:rPr lang="en-US" dirty="0"/>
              <a:t>-review/</a:t>
            </a:r>
          </a:p>
        </p:txBody>
      </p:sp>
      <p:sp>
        <p:nvSpPr>
          <p:cNvPr id="4" name="Slide Number Placeholder 3"/>
          <p:cNvSpPr>
            <a:spLocks noGrp="1"/>
          </p:cNvSpPr>
          <p:nvPr>
            <p:ph type="sldNum" sz="quarter" idx="5"/>
          </p:nvPr>
        </p:nvSpPr>
        <p:spPr/>
        <p:txBody>
          <a:bodyPr/>
          <a:lstStyle/>
          <a:p>
            <a:fld id="{3B5E01B2-A4DF-E949-9ACF-FC77D3EEC206}" type="slidenum">
              <a:rPr lang="en-US" smtClean="0"/>
              <a:t>18</a:t>
            </a:fld>
            <a:endParaRPr lang="en-US"/>
          </a:p>
        </p:txBody>
      </p:sp>
    </p:spTree>
    <p:extLst>
      <p:ext uri="{BB962C8B-B14F-4D97-AF65-F5344CB8AC3E}">
        <p14:creationId xmlns:p14="http://schemas.microsoft.com/office/powerpoint/2010/main" val="3600931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https://www.tripwire.com/state-of-security/risk-based-security-for-executives/risk-management/gift-card-fraud-how-its-committed-and-why-its-so-lucrative/</a:t>
            </a:r>
            <a:endParaRPr lang="en-US" dirty="0"/>
          </a:p>
        </p:txBody>
      </p:sp>
      <p:sp>
        <p:nvSpPr>
          <p:cNvPr id="4" name="Slide Number Placeholder 3"/>
          <p:cNvSpPr>
            <a:spLocks noGrp="1"/>
          </p:cNvSpPr>
          <p:nvPr>
            <p:ph type="sldNum" sz="quarter" idx="5"/>
          </p:nvPr>
        </p:nvSpPr>
        <p:spPr/>
        <p:txBody>
          <a:bodyPr/>
          <a:lstStyle/>
          <a:p>
            <a:fld id="{3B5E01B2-A4DF-E949-9ACF-FC77D3EEC206}" type="slidenum">
              <a:rPr lang="en-US" smtClean="0"/>
              <a:t>27</a:t>
            </a:fld>
            <a:endParaRPr lang="en-US"/>
          </a:p>
        </p:txBody>
      </p:sp>
    </p:spTree>
    <p:extLst>
      <p:ext uri="{BB962C8B-B14F-4D97-AF65-F5344CB8AC3E}">
        <p14:creationId xmlns:p14="http://schemas.microsoft.com/office/powerpoint/2010/main" val="4218019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5E01B2-A4DF-E949-9ACF-FC77D3EEC206}" type="slidenum">
              <a:rPr lang="en-US" smtClean="0"/>
              <a:t>32</a:t>
            </a:fld>
            <a:endParaRPr lang="en-US"/>
          </a:p>
        </p:txBody>
      </p:sp>
    </p:spTree>
    <p:extLst>
      <p:ext uri="{BB962C8B-B14F-4D97-AF65-F5344CB8AC3E}">
        <p14:creationId xmlns:p14="http://schemas.microsoft.com/office/powerpoint/2010/main" val="2647843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5E01B2-A4DF-E949-9ACF-FC77D3EEC206}" type="slidenum">
              <a:rPr lang="en-US" smtClean="0"/>
              <a:t>38</a:t>
            </a:fld>
            <a:endParaRPr lang="en-US"/>
          </a:p>
        </p:txBody>
      </p:sp>
    </p:spTree>
    <p:extLst>
      <p:ext uri="{BB962C8B-B14F-4D97-AF65-F5344CB8AC3E}">
        <p14:creationId xmlns:p14="http://schemas.microsoft.com/office/powerpoint/2010/main" val="2654451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83E-B8CC-2749-A52D-902512385349}"/>
              </a:ext>
            </a:extLst>
          </p:cNvPr>
          <p:cNvSpPr>
            <a:spLocks noGrp="1"/>
          </p:cNvSpPr>
          <p:nvPr>
            <p:ph type="ctrTitle"/>
          </p:nvPr>
        </p:nvSpPr>
        <p:spPr>
          <a:xfrm>
            <a:off x="2" y="0"/>
            <a:ext cx="9143999" cy="35099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lgn="ctr">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5517D1D-09D4-9A47-8506-7A59BBC8C4D4}"/>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15B3230-EF28-C34B-B6E6-FE3CA9875B2D}"/>
              </a:ext>
            </a:extLst>
          </p:cNvPr>
          <p:cNvSpPr>
            <a:spLocks noGrp="1"/>
          </p:cNvSpPr>
          <p:nvPr>
            <p:ph type="dt" sz="half" idx="10"/>
          </p:nvPr>
        </p:nvSpPr>
        <p:spPr/>
        <p:txBody>
          <a:bodyPr/>
          <a:lstStyle/>
          <a:p>
            <a:fld id="{B90F08D1-71B1-AB4C-92FD-39CA82368513}" type="datetime1">
              <a:rPr lang="en-US" smtClean="0"/>
              <a:t>8/22/19</a:t>
            </a:fld>
            <a:endParaRPr lang="en-US"/>
          </a:p>
        </p:txBody>
      </p:sp>
      <p:sp>
        <p:nvSpPr>
          <p:cNvPr id="5" name="Footer Placeholder 4">
            <a:extLst>
              <a:ext uri="{FF2B5EF4-FFF2-40B4-BE49-F238E27FC236}">
                <a16:creationId xmlns:a16="http://schemas.microsoft.com/office/drawing/2014/main" id="{D293A360-7162-9349-8704-A6065083D6D5}"/>
              </a:ext>
            </a:extLst>
          </p:cNvPr>
          <p:cNvSpPr>
            <a:spLocks noGrp="1"/>
          </p:cNvSpPr>
          <p:nvPr>
            <p:ph type="ftr" sz="quarter" idx="11"/>
          </p:nvPr>
        </p:nvSpPr>
        <p:spPr/>
        <p:txBody>
          <a:bodyPr/>
          <a:lstStyle/>
          <a:p>
            <a:r>
              <a:rPr lang="en-US"/>
              <a:t>Case Western Nov. 2018</a:t>
            </a:r>
          </a:p>
        </p:txBody>
      </p:sp>
      <p:sp>
        <p:nvSpPr>
          <p:cNvPr id="6" name="Slide Number Placeholder 5">
            <a:extLst>
              <a:ext uri="{FF2B5EF4-FFF2-40B4-BE49-F238E27FC236}">
                <a16:creationId xmlns:a16="http://schemas.microsoft.com/office/drawing/2014/main" id="{361E6096-67E1-564D-A91F-371B2F06FB8A}"/>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076060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0FBD-6F03-9E4C-B270-E983B8BA183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79F0B-936A-A844-8684-B441E90718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E0DC3-095B-D544-812E-0CD5F321DEA3}"/>
              </a:ext>
            </a:extLst>
          </p:cNvPr>
          <p:cNvSpPr>
            <a:spLocks noGrp="1"/>
          </p:cNvSpPr>
          <p:nvPr>
            <p:ph type="dt" sz="half" idx="10"/>
          </p:nvPr>
        </p:nvSpPr>
        <p:spPr/>
        <p:txBody>
          <a:bodyPr/>
          <a:lstStyle/>
          <a:p>
            <a:fld id="{4FBEA4D3-757E-0042-B473-7B8BDF31746C}" type="datetime1">
              <a:rPr lang="en-US" smtClean="0"/>
              <a:t>8/22/19</a:t>
            </a:fld>
            <a:endParaRPr lang="en-US"/>
          </a:p>
        </p:txBody>
      </p:sp>
      <p:sp>
        <p:nvSpPr>
          <p:cNvPr id="5" name="Footer Placeholder 4">
            <a:extLst>
              <a:ext uri="{FF2B5EF4-FFF2-40B4-BE49-F238E27FC236}">
                <a16:creationId xmlns:a16="http://schemas.microsoft.com/office/drawing/2014/main" id="{D57FF353-8F11-6140-B0FB-92A991F92633}"/>
              </a:ext>
            </a:extLst>
          </p:cNvPr>
          <p:cNvSpPr>
            <a:spLocks noGrp="1"/>
          </p:cNvSpPr>
          <p:nvPr>
            <p:ph type="ftr" sz="quarter" idx="11"/>
          </p:nvPr>
        </p:nvSpPr>
        <p:spPr/>
        <p:txBody>
          <a:bodyPr/>
          <a:lstStyle/>
          <a:p>
            <a:r>
              <a:rPr lang="en-US"/>
              <a:t>Case Western Nov. 2018</a:t>
            </a:r>
          </a:p>
        </p:txBody>
      </p:sp>
      <p:sp>
        <p:nvSpPr>
          <p:cNvPr id="6" name="Slide Number Placeholder 5">
            <a:extLst>
              <a:ext uri="{FF2B5EF4-FFF2-40B4-BE49-F238E27FC236}">
                <a16:creationId xmlns:a16="http://schemas.microsoft.com/office/drawing/2014/main" id="{7BD3D35B-E731-D345-A609-832E3DA2858C}"/>
              </a:ext>
            </a:extLst>
          </p:cNvPr>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63520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13420-4624-F34C-8553-D5249B8EE353}"/>
              </a:ext>
            </a:extLst>
          </p:cNvPr>
          <p:cNvSpPr>
            <a:spLocks noGrp="1"/>
          </p:cNvSpPr>
          <p:nvPr>
            <p:ph type="title" orient="vert"/>
          </p:nvPr>
        </p:nvSpPr>
        <p:spPr>
          <a:xfrm>
            <a:off x="6543676" y="365126"/>
            <a:ext cx="1971675"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6A008-7844-3243-A372-8DDD29D964BB}"/>
              </a:ext>
            </a:extLst>
          </p:cNvPr>
          <p:cNvSpPr>
            <a:spLocks noGrp="1"/>
          </p:cNvSpPr>
          <p:nvPr>
            <p:ph type="body" orient="vert" idx="1"/>
          </p:nvPr>
        </p:nvSpPr>
        <p:spPr>
          <a:xfrm>
            <a:off x="628651" y="365126"/>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F4CC8-F383-B545-980A-19DDC2206E67}"/>
              </a:ext>
            </a:extLst>
          </p:cNvPr>
          <p:cNvSpPr>
            <a:spLocks noGrp="1"/>
          </p:cNvSpPr>
          <p:nvPr>
            <p:ph type="dt" sz="half" idx="10"/>
          </p:nvPr>
        </p:nvSpPr>
        <p:spPr/>
        <p:txBody>
          <a:bodyPr/>
          <a:lstStyle/>
          <a:p>
            <a:fld id="{5994E6F5-5A98-3A40-A4AB-66E4DADD2E39}" type="datetime1">
              <a:rPr lang="en-US" smtClean="0"/>
              <a:t>8/22/19</a:t>
            </a:fld>
            <a:endParaRPr lang="en-US"/>
          </a:p>
        </p:txBody>
      </p:sp>
      <p:sp>
        <p:nvSpPr>
          <p:cNvPr id="5" name="Footer Placeholder 4">
            <a:extLst>
              <a:ext uri="{FF2B5EF4-FFF2-40B4-BE49-F238E27FC236}">
                <a16:creationId xmlns:a16="http://schemas.microsoft.com/office/drawing/2014/main" id="{EF709622-CE28-364B-A859-4B0EF8E99604}"/>
              </a:ext>
            </a:extLst>
          </p:cNvPr>
          <p:cNvSpPr>
            <a:spLocks noGrp="1"/>
          </p:cNvSpPr>
          <p:nvPr>
            <p:ph type="ftr" sz="quarter" idx="11"/>
          </p:nvPr>
        </p:nvSpPr>
        <p:spPr/>
        <p:txBody>
          <a:bodyPr/>
          <a:lstStyle/>
          <a:p>
            <a:r>
              <a:rPr lang="en-US"/>
              <a:t>Case Western Nov. 2018</a:t>
            </a:r>
          </a:p>
        </p:txBody>
      </p:sp>
      <p:sp>
        <p:nvSpPr>
          <p:cNvPr id="6" name="Slide Number Placeholder 5">
            <a:extLst>
              <a:ext uri="{FF2B5EF4-FFF2-40B4-BE49-F238E27FC236}">
                <a16:creationId xmlns:a16="http://schemas.microsoft.com/office/drawing/2014/main" id="{1A7E8F24-2FBC-D04E-BC47-972F71B7EB6A}"/>
              </a:ext>
            </a:extLst>
          </p:cNvPr>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37351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41" name="Shape 41"/>
          <p:cNvSpPr txBox="1">
            <a:spLocks noGrp="1"/>
          </p:cNvSpPr>
          <p:nvPr>
            <p:ph type="title"/>
          </p:nvPr>
        </p:nvSpPr>
        <p:spPr>
          <a:xfrm>
            <a:off x="471900" y="984967"/>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r>
              <a:rPr lang="en-US"/>
              <a:t>Click to edit Master title style</a:t>
            </a:r>
            <a:endParaRPr/>
          </a:p>
        </p:txBody>
      </p:sp>
      <p:sp>
        <p:nvSpPr>
          <p:cNvPr id="42" name="Shape 42"/>
          <p:cNvSpPr txBox="1">
            <a:spLocks noGrp="1"/>
          </p:cNvSpPr>
          <p:nvPr>
            <p:ph type="body" idx="1"/>
          </p:nvPr>
        </p:nvSpPr>
        <p:spPr>
          <a:xfrm>
            <a:off x="471900" y="2558767"/>
            <a:ext cx="3999900" cy="36136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3" name="Shape 43"/>
          <p:cNvSpPr txBox="1">
            <a:spLocks noGrp="1"/>
          </p:cNvSpPr>
          <p:nvPr>
            <p:ph type="body" idx="2"/>
          </p:nvPr>
        </p:nvSpPr>
        <p:spPr>
          <a:xfrm>
            <a:off x="4694250" y="2558767"/>
            <a:ext cx="3999900" cy="36136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4" name="Shape 44"/>
          <p:cNvSpPr txBox="1">
            <a:spLocks noGrp="1"/>
          </p:cNvSpPr>
          <p:nvPr>
            <p:ph type="sldNum" idx="12"/>
          </p:nvPr>
        </p:nvSpPr>
        <p:spPr>
          <a:xfrm>
            <a:off x="8523541" y="6260831"/>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599523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515E5DA-731D-D04D-9482-F9AC834DAFA2}" type="datetime1">
              <a:rPr lang="en-US" smtClean="0"/>
              <a:t>8/22/19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Case Western Nov. 2018</a:t>
            </a:r>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764363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5A5E-DAD2-F747-85C4-6027EAAFA382}"/>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735C544-1961-A54D-9F1E-80BCC508381E}"/>
              </a:ext>
            </a:extLst>
          </p:cNvPr>
          <p:cNvSpPr>
            <a:spLocks noGrp="1"/>
          </p:cNvSpPr>
          <p:nvPr>
            <p:ph idx="1"/>
          </p:nvPr>
        </p:nvSpPr>
        <p:spPr>
          <a:xfrm>
            <a:off x="304800" y="1305407"/>
            <a:ext cx="8543636" cy="4871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3D4C5-3961-0445-A5BB-19A9BDACC239}"/>
              </a:ext>
            </a:extLst>
          </p:cNvPr>
          <p:cNvSpPr>
            <a:spLocks noGrp="1"/>
          </p:cNvSpPr>
          <p:nvPr>
            <p:ph type="dt" sz="half" idx="10"/>
          </p:nvPr>
        </p:nvSpPr>
        <p:spPr>
          <a:xfrm>
            <a:off x="304800" y="6358083"/>
            <a:ext cx="2057400" cy="365125"/>
          </a:xfrm>
        </p:spPr>
        <p:txBody>
          <a:bodyPr/>
          <a:lstStyle/>
          <a:p>
            <a:fld id="{789D2848-DD77-FB4F-9C82-7D913E185A33}" type="datetime1">
              <a:rPr lang="en-US" smtClean="0"/>
              <a:t>8/22/19</a:t>
            </a:fld>
            <a:endParaRPr lang="en-US"/>
          </a:p>
        </p:txBody>
      </p:sp>
      <p:sp>
        <p:nvSpPr>
          <p:cNvPr id="5" name="Footer Placeholder 4">
            <a:extLst>
              <a:ext uri="{FF2B5EF4-FFF2-40B4-BE49-F238E27FC236}">
                <a16:creationId xmlns:a16="http://schemas.microsoft.com/office/drawing/2014/main" id="{870FD513-39CB-4C45-A106-E6F71355B9E7}"/>
              </a:ext>
            </a:extLst>
          </p:cNvPr>
          <p:cNvSpPr>
            <a:spLocks noGrp="1"/>
          </p:cNvSpPr>
          <p:nvPr>
            <p:ph type="ftr" sz="quarter" idx="11"/>
          </p:nvPr>
        </p:nvSpPr>
        <p:spPr/>
        <p:txBody>
          <a:bodyPr/>
          <a:lstStyle/>
          <a:p>
            <a:r>
              <a:rPr lang="en-US"/>
              <a:t>Case Western Nov. 2018</a:t>
            </a:r>
          </a:p>
        </p:txBody>
      </p:sp>
      <p:sp>
        <p:nvSpPr>
          <p:cNvPr id="6" name="Slide Number Placeholder 5">
            <a:extLst>
              <a:ext uri="{FF2B5EF4-FFF2-40B4-BE49-F238E27FC236}">
                <a16:creationId xmlns:a16="http://schemas.microsoft.com/office/drawing/2014/main" id="{DF75C96B-1ADE-0C4C-86BC-8D082CA37C93}"/>
              </a:ext>
            </a:extLst>
          </p:cNvPr>
          <p:cNvSpPr>
            <a:spLocks noGrp="1"/>
          </p:cNvSpPr>
          <p:nvPr>
            <p:ph type="sldNum" sz="quarter" idx="12"/>
          </p:nvPr>
        </p:nvSpPr>
        <p:spPr>
          <a:xfrm>
            <a:off x="6791036" y="6356351"/>
            <a:ext cx="2057400" cy="365125"/>
          </a:xfrm>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503235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3521-C397-1449-A048-7C5E7B25A6B7}"/>
              </a:ext>
            </a:extLst>
          </p:cNvPr>
          <p:cNvSpPr>
            <a:spLocks noGrp="1"/>
          </p:cNvSpPr>
          <p:nvPr>
            <p:ph type="title"/>
          </p:nvPr>
        </p:nvSpPr>
        <p:spPr>
          <a:xfrm>
            <a:off x="623888" y="1709740"/>
            <a:ext cx="7886700" cy="2852737"/>
          </a:xfrm>
          <a:prstGeom prst="rect">
            <a:avLst/>
          </a:prstGeom>
        </p:spPr>
        <p:style>
          <a:lnRef idx="1">
            <a:schemeClr val="accent1"/>
          </a:lnRef>
          <a:fillRef idx="3">
            <a:schemeClr val="accent1"/>
          </a:fillRef>
          <a:effectRef idx="2">
            <a:schemeClr val="accent1"/>
          </a:effectRef>
          <a:fontRef idx="minor">
            <a:schemeClr val="lt1"/>
          </a:fontRef>
        </p:style>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C6EAB4-5F84-2F41-AD4D-058EB4337D9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E8B0A0-23E4-2D49-8148-ADA1662FE30E}"/>
              </a:ext>
            </a:extLst>
          </p:cNvPr>
          <p:cNvSpPr>
            <a:spLocks noGrp="1"/>
          </p:cNvSpPr>
          <p:nvPr>
            <p:ph type="dt" sz="half" idx="10"/>
          </p:nvPr>
        </p:nvSpPr>
        <p:spPr/>
        <p:txBody>
          <a:bodyPr/>
          <a:lstStyle/>
          <a:p>
            <a:fld id="{C8C21927-9FA6-F94E-98FB-039A922B9292}" type="datetime1">
              <a:rPr lang="en-US" smtClean="0"/>
              <a:t>8/22/19</a:t>
            </a:fld>
            <a:endParaRPr lang="en-US"/>
          </a:p>
        </p:txBody>
      </p:sp>
      <p:sp>
        <p:nvSpPr>
          <p:cNvPr id="5" name="Footer Placeholder 4">
            <a:extLst>
              <a:ext uri="{FF2B5EF4-FFF2-40B4-BE49-F238E27FC236}">
                <a16:creationId xmlns:a16="http://schemas.microsoft.com/office/drawing/2014/main" id="{74641958-A645-CF4A-8152-80DBC652F89A}"/>
              </a:ext>
            </a:extLst>
          </p:cNvPr>
          <p:cNvSpPr>
            <a:spLocks noGrp="1"/>
          </p:cNvSpPr>
          <p:nvPr>
            <p:ph type="ftr" sz="quarter" idx="11"/>
          </p:nvPr>
        </p:nvSpPr>
        <p:spPr/>
        <p:txBody>
          <a:bodyPr/>
          <a:lstStyle/>
          <a:p>
            <a:r>
              <a:rPr lang="en-US"/>
              <a:t>Case Western Nov. 2018</a:t>
            </a:r>
            <a:endParaRPr lang="en-US" dirty="0"/>
          </a:p>
        </p:txBody>
      </p:sp>
      <p:sp>
        <p:nvSpPr>
          <p:cNvPr id="6" name="Slide Number Placeholder 5">
            <a:extLst>
              <a:ext uri="{FF2B5EF4-FFF2-40B4-BE49-F238E27FC236}">
                <a16:creationId xmlns:a16="http://schemas.microsoft.com/office/drawing/2014/main" id="{60E8187A-EE4D-6340-A602-2EF923049615}"/>
              </a:ext>
            </a:extLst>
          </p:cNvPr>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59275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5A5FD-6F83-004D-B637-9449A43AAEEB}"/>
              </a:ext>
            </a:extLst>
          </p:cNvPr>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4255A-14F2-1049-AA34-E7214F04AB7D}"/>
              </a:ext>
            </a:extLst>
          </p:cNvPr>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518C6-FFA2-2A4B-A02E-0B4155CC8D3C}"/>
              </a:ext>
            </a:extLst>
          </p:cNvPr>
          <p:cNvSpPr>
            <a:spLocks noGrp="1"/>
          </p:cNvSpPr>
          <p:nvPr>
            <p:ph type="dt" sz="half" idx="10"/>
          </p:nvPr>
        </p:nvSpPr>
        <p:spPr/>
        <p:txBody>
          <a:bodyPr/>
          <a:lstStyle/>
          <a:p>
            <a:fld id="{C78B625A-6294-6D4B-9C68-07D449D2D11D}" type="datetime1">
              <a:rPr lang="en-US" smtClean="0"/>
              <a:t>8/22/19</a:t>
            </a:fld>
            <a:endParaRPr lang="en-US"/>
          </a:p>
        </p:txBody>
      </p:sp>
      <p:sp>
        <p:nvSpPr>
          <p:cNvPr id="6" name="Footer Placeholder 5">
            <a:extLst>
              <a:ext uri="{FF2B5EF4-FFF2-40B4-BE49-F238E27FC236}">
                <a16:creationId xmlns:a16="http://schemas.microsoft.com/office/drawing/2014/main" id="{7F4C8ABC-EED0-7540-AA91-1C854824FE96}"/>
              </a:ext>
            </a:extLst>
          </p:cNvPr>
          <p:cNvSpPr>
            <a:spLocks noGrp="1"/>
          </p:cNvSpPr>
          <p:nvPr>
            <p:ph type="ftr" sz="quarter" idx="11"/>
          </p:nvPr>
        </p:nvSpPr>
        <p:spPr/>
        <p:txBody>
          <a:bodyPr/>
          <a:lstStyle/>
          <a:p>
            <a:r>
              <a:rPr lang="en-US"/>
              <a:t>Case Western Nov. 2018</a:t>
            </a:r>
          </a:p>
        </p:txBody>
      </p:sp>
      <p:sp>
        <p:nvSpPr>
          <p:cNvPr id="7" name="Slide Number Placeholder 6">
            <a:extLst>
              <a:ext uri="{FF2B5EF4-FFF2-40B4-BE49-F238E27FC236}">
                <a16:creationId xmlns:a16="http://schemas.microsoft.com/office/drawing/2014/main" id="{9C37836D-E2D8-8E4F-BE42-31E4CF8013D6}"/>
              </a:ext>
            </a:extLst>
          </p:cNvPr>
          <p:cNvSpPr>
            <a:spLocks noGrp="1"/>
          </p:cNvSpPr>
          <p:nvPr>
            <p:ph type="sldNum" sz="quarter" idx="12"/>
          </p:nvPr>
        </p:nvSpPr>
        <p:spPr/>
        <p:txBody>
          <a:bodyPr/>
          <a:lstStyle/>
          <a:p>
            <a:fld id="{6E2D2B3B-882E-40F3-A32F-6DD516915044}" type="slidenum">
              <a:rPr lang="en-US" smtClean="0"/>
              <a:pPr/>
              <a:t>‹#›</a:t>
            </a:fld>
            <a:endParaRPr lang="en-US"/>
          </a:p>
        </p:txBody>
      </p:sp>
      <p:sp>
        <p:nvSpPr>
          <p:cNvPr id="8" name="Title 1">
            <a:extLst>
              <a:ext uri="{FF2B5EF4-FFF2-40B4-BE49-F238E27FC236}">
                <a16:creationId xmlns:a16="http://schemas.microsoft.com/office/drawing/2014/main" id="{07CBD194-E5A6-7E4C-9861-19958900914B}"/>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06638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3F8AAB-AAB1-8B48-AD18-E3F04CBDBF8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A30D3C9-EF98-744B-B80F-5FF307EE05A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A71FC-83EE-9B4F-B6F3-AD7B2D0EB4A3}"/>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6111C7C-BCC0-5A41-B3C2-B8D74D70E611}"/>
              </a:ext>
            </a:extLst>
          </p:cNvPr>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BB11E-091D-1D42-96CE-7C1370776998}"/>
              </a:ext>
            </a:extLst>
          </p:cNvPr>
          <p:cNvSpPr>
            <a:spLocks noGrp="1"/>
          </p:cNvSpPr>
          <p:nvPr>
            <p:ph type="dt" sz="half" idx="10"/>
          </p:nvPr>
        </p:nvSpPr>
        <p:spPr/>
        <p:txBody>
          <a:bodyPr/>
          <a:lstStyle/>
          <a:p>
            <a:fld id="{734B1856-D3DD-1240-A5DC-87BC1FB12F29}" type="datetime1">
              <a:rPr lang="en-US" smtClean="0"/>
              <a:t>8/22/19</a:t>
            </a:fld>
            <a:endParaRPr lang="en-US"/>
          </a:p>
        </p:txBody>
      </p:sp>
      <p:sp>
        <p:nvSpPr>
          <p:cNvPr id="8" name="Footer Placeholder 7">
            <a:extLst>
              <a:ext uri="{FF2B5EF4-FFF2-40B4-BE49-F238E27FC236}">
                <a16:creationId xmlns:a16="http://schemas.microsoft.com/office/drawing/2014/main" id="{6EA57324-7C20-EC41-BCAC-17BC3F32B27A}"/>
              </a:ext>
            </a:extLst>
          </p:cNvPr>
          <p:cNvSpPr>
            <a:spLocks noGrp="1"/>
          </p:cNvSpPr>
          <p:nvPr>
            <p:ph type="ftr" sz="quarter" idx="11"/>
          </p:nvPr>
        </p:nvSpPr>
        <p:spPr/>
        <p:txBody>
          <a:bodyPr/>
          <a:lstStyle/>
          <a:p>
            <a:r>
              <a:rPr lang="en-US"/>
              <a:t>Case Western Nov. 2018</a:t>
            </a:r>
          </a:p>
        </p:txBody>
      </p:sp>
      <p:sp>
        <p:nvSpPr>
          <p:cNvPr id="9" name="Slide Number Placeholder 8">
            <a:extLst>
              <a:ext uri="{FF2B5EF4-FFF2-40B4-BE49-F238E27FC236}">
                <a16:creationId xmlns:a16="http://schemas.microsoft.com/office/drawing/2014/main" id="{94AC0C34-64AD-4C43-821B-5FA74CF4E0E7}"/>
              </a:ext>
            </a:extLst>
          </p:cNvPr>
          <p:cNvSpPr>
            <a:spLocks noGrp="1"/>
          </p:cNvSpPr>
          <p:nvPr>
            <p:ph type="sldNum" sz="quarter" idx="12"/>
          </p:nvPr>
        </p:nvSpPr>
        <p:spPr/>
        <p:txBody>
          <a:bodyPr/>
          <a:lstStyle/>
          <a:p>
            <a:fld id="{6E2D2B3B-882E-40F3-A32F-6DD516915044}" type="slidenum">
              <a:rPr lang="en-US" smtClean="0"/>
              <a:pPr/>
              <a:t>‹#›</a:t>
            </a:fld>
            <a:endParaRPr lang="en-US"/>
          </a:p>
        </p:txBody>
      </p:sp>
      <p:sp>
        <p:nvSpPr>
          <p:cNvPr id="10" name="Title 1">
            <a:extLst>
              <a:ext uri="{FF2B5EF4-FFF2-40B4-BE49-F238E27FC236}">
                <a16:creationId xmlns:a16="http://schemas.microsoft.com/office/drawing/2014/main" id="{DC91FB20-2CFC-DB44-9F63-25BFDF7F71F2}"/>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58855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3B000-6B30-4046-8C9C-60C29901495A}"/>
              </a:ext>
            </a:extLst>
          </p:cNvPr>
          <p:cNvSpPr>
            <a:spLocks noGrp="1"/>
          </p:cNvSpPr>
          <p:nvPr>
            <p:ph type="dt" sz="half" idx="10"/>
          </p:nvPr>
        </p:nvSpPr>
        <p:spPr/>
        <p:txBody>
          <a:bodyPr/>
          <a:lstStyle/>
          <a:p>
            <a:fld id="{3D33F8D6-5BF9-CC4E-8D3A-380E45190514}" type="datetime1">
              <a:rPr lang="en-US" smtClean="0"/>
              <a:t>8/22/19</a:t>
            </a:fld>
            <a:endParaRPr lang="en-US"/>
          </a:p>
        </p:txBody>
      </p:sp>
      <p:sp>
        <p:nvSpPr>
          <p:cNvPr id="4" name="Footer Placeholder 3">
            <a:extLst>
              <a:ext uri="{FF2B5EF4-FFF2-40B4-BE49-F238E27FC236}">
                <a16:creationId xmlns:a16="http://schemas.microsoft.com/office/drawing/2014/main" id="{FBEAD833-44FD-234A-B955-5DCE4DDFE8CF}"/>
              </a:ext>
            </a:extLst>
          </p:cNvPr>
          <p:cNvSpPr>
            <a:spLocks noGrp="1"/>
          </p:cNvSpPr>
          <p:nvPr>
            <p:ph type="ftr" sz="quarter" idx="11"/>
          </p:nvPr>
        </p:nvSpPr>
        <p:spPr/>
        <p:txBody>
          <a:bodyPr/>
          <a:lstStyle/>
          <a:p>
            <a:r>
              <a:rPr lang="en-US"/>
              <a:t>Case Western Nov. 2018</a:t>
            </a:r>
          </a:p>
        </p:txBody>
      </p:sp>
      <p:sp>
        <p:nvSpPr>
          <p:cNvPr id="5" name="Slide Number Placeholder 4">
            <a:extLst>
              <a:ext uri="{FF2B5EF4-FFF2-40B4-BE49-F238E27FC236}">
                <a16:creationId xmlns:a16="http://schemas.microsoft.com/office/drawing/2014/main" id="{05B2C10E-834D-BF4A-9640-C1FBE5C36313}"/>
              </a:ext>
            </a:extLst>
          </p:cNvPr>
          <p:cNvSpPr>
            <a:spLocks noGrp="1"/>
          </p:cNvSpPr>
          <p:nvPr>
            <p:ph type="sldNum" sz="quarter" idx="12"/>
          </p:nvPr>
        </p:nvSpPr>
        <p:spPr/>
        <p:txBody>
          <a:bodyPr/>
          <a:lstStyle/>
          <a:p>
            <a:fld id="{6E2D2B3B-882E-40F3-A32F-6DD516915044}" type="slidenum">
              <a:rPr lang="en-US" smtClean="0"/>
              <a:pPr/>
              <a:t>‹#›</a:t>
            </a:fld>
            <a:endParaRPr lang="en-US"/>
          </a:p>
        </p:txBody>
      </p:sp>
      <p:sp>
        <p:nvSpPr>
          <p:cNvPr id="6" name="Title 1">
            <a:extLst>
              <a:ext uri="{FF2B5EF4-FFF2-40B4-BE49-F238E27FC236}">
                <a16:creationId xmlns:a16="http://schemas.microsoft.com/office/drawing/2014/main" id="{98C8979C-F764-4E42-9E3E-3067CEFC8A4C}"/>
              </a:ext>
            </a:extLst>
          </p:cNvPr>
          <p:cNvSpPr>
            <a:spLocks noGrp="1"/>
          </p:cNvSpPr>
          <p:nvPr>
            <p:ph type="title"/>
          </p:nvPr>
        </p:nvSpPr>
        <p:spPr>
          <a:xfrm>
            <a:off x="1" y="832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78098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C7668-5120-9F40-B684-B1DB688F2CA8}"/>
              </a:ext>
            </a:extLst>
          </p:cNvPr>
          <p:cNvSpPr>
            <a:spLocks noGrp="1"/>
          </p:cNvSpPr>
          <p:nvPr>
            <p:ph type="dt" sz="half" idx="10"/>
          </p:nvPr>
        </p:nvSpPr>
        <p:spPr/>
        <p:txBody>
          <a:bodyPr/>
          <a:lstStyle/>
          <a:p>
            <a:fld id="{E44162BE-93A7-954D-933B-0DC04C66008A}" type="datetime1">
              <a:rPr lang="en-US" smtClean="0"/>
              <a:t>8/22/19</a:t>
            </a:fld>
            <a:endParaRPr lang="en-US" dirty="0"/>
          </a:p>
        </p:txBody>
      </p:sp>
      <p:sp>
        <p:nvSpPr>
          <p:cNvPr id="3" name="Footer Placeholder 2">
            <a:extLst>
              <a:ext uri="{FF2B5EF4-FFF2-40B4-BE49-F238E27FC236}">
                <a16:creationId xmlns:a16="http://schemas.microsoft.com/office/drawing/2014/main" id="{C7BDBB3B-1765-E14F-AA1F-E5E1D3E2D051}"/>
              </a:ext>
            </a:extLst>
          </p:cNvPr>
          <p:cNvSpPr>
            <a:spLocks noGrp="1"/>
          </p:cNvSpPr>
          <p:nvPr>
            <p:ph type="ftr" sz="quarter" idx="11"/>
          </p:nvPr>
        </p:nvSpPr>
        <p:spPr/>
        <p:txBody>
          <a:bodyPr/>
          <a:lstStyle/>
          <a:p>
            <a:r>
              <a:rPr lang="en-US"/>
              <a:t>Case Western Nov. 2018</a:t>
            </a:r>
            <a:endParaRPr lang="en-US" dirty="0"/>
          </a:p>
        </p:txBody>
      </p:sp>
      <p:sp>
        <p:nvSpPr>
          <p:cNvPr id="4" name="Slide Number Placeholder 3">
            <a:extLst>
              <a:ext uri="{FF2B5EF4-FFF2-40B4-BE49-F238E27FC236}">
                <a16:creationId xmlns:a16="http://schemas.microsoft.com/office/drawing/2014/main" id="{80333FA4-18FD-464E-8ADF-40A2F574EFE3}"/>
              </a:ext>
            </a:extLst>
          </p:cNvPr>
          <p:cNvSpPr>
            <a:spLocks noGrp="1"/>
          </p:cNvSpPr>
          <p:nvPr>
            <p:ph type="sldNum" sz="quarter" idx="12"/>
          </p:nvPr>
        </p:nvSpPr>
        <p:spPr/>
        <p:txBody>
          <a:bodyPr/>
          <a:lstStyle/>
          <a:p>
            <a:fld id="{6E2D2B3B-882E-40F3-A32F-6DD516915044}" type="slidenum">
              <a:rPr lang="en-US" smtClean="0"/>
              <a:pPr/>
              <a:t>‹#›</a:t>
            </a:fld>
            <a:endParaRPr lang="en-US" dirty="0"/>
          </a:p>
        </p:txBody>
      </p:sp>
      <p:sp>
        <p:nvSpPr>
          <p:cNvPr id="5" name="Title 1">
            <a:extLst>
              <a:ext uri="{FF2B5EF4-FFF2-40B4-BE49-F238E27FC236}">
                <a16:creationId xmlns:a16="http://schemas.microsoft.com/office/drawing/2014/main" id="{A26DB4E1-5EE3-2944-980F-D7362AA38839}"/>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915372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6DCE-8897-9141-A7B7-8502A7FDB3F5}"/>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00D46A-D85A-6648-9F8A-D9F53F6EFAD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A94A23-CA3E-3F4F-AC8B-E3FCD418D772}"/>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018E0EC-6BBB-C549-B506-B91635B275D5}"/>
              </a:ext>
            </a:extLst>
          </p:cNvPr>
          <p:cNvSpPr>
            <a:spLocks noGrp="1"/>
          </p:cNvSpPr>
          <p:nvPr>
            <p:ph type="dt" sz="half" idx="10"/>
          </p:nvPr>
        </p:nvSpPr>
        <p:spPr/>
        <p:txBody>
          <a:bodyPr/>
          <a:lstStyle/>
          <a:p>
            <a:fld id="{3D5DEE7B-BEFE-5A4B-82E4-0E9B7C6A1AC0}" type="datetime1">
              <a:rPr lang="en-US" smtClean="0"/>
              <a:t>8/22/19</a:t>
            </a:fld>
            <a:endParaRPr lang="en-US"/>
          </a:p>
        </p:txBody>
      </p:sp>
      <p:sp>
        <p:nvSpPr>
          <p:cNvPr id="6" name="Footer Placeholder 5">
            <a:extLst>
              <a:ext uri="{FF2B5EF4-FFF2-40B4-BE49-F238E27FC236}">
                <a16:creationId xmlns:a16="http://schemas.microsoft.com/office/drawing/2014/main" id="{85338165-C4D4-0941-BBE0-A3AEFB7F11D6}"/>
              </a:ext>
            </a:extLst>
          </p:cNvPr>
          <p:cNvSpPr>
            <a:spLocks noGrp="1"/>
          </p:cNvSpPr>
          <p:nvPr>
            <p:ph type="ftr" sz="quarter" idx="11"/>
          </p:nvPr>
        </p:nvSpPr>
        <p:spPr/>
        <p:txBody>
          <a:bodyPr/>
          <a:lstStyle/>
          <a:p>
            <a:r>
              <a:rPr lang="en-US"/>
              <a:t>Case Western Nov. 2018</a:t>
            </a:r>
          </a:p>
        </p:txBody>
      </p:sp>
      <p:sp>
        <p:nvSpPr>
          <p:cNvPr id="7" name="Slide Number Placeholder 6">
            <a:extLst>
              <a:ext uri="{FF2B5EF4-FFF2-40B4-BE49-F238E27FC236}">
                <a16:creationId xmlns:a16="http://schemas.microsoft.com/office/drawing/2014/main" id="{500F2A5B-709F-1D4F-B6B6-4E37688990B1}"/>
              </a:ext>
            </a:extLst>
          </p:cNvPr>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672788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DB0-8E13-214A-8400-6C29FB490654}"/>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28C290F-D1DE-3445-B0AF-2314FD9637C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2D7F796-7AA5-6741-84D9-834664C405C5}"/>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86DA95-305D-6940-BDB1-92F1EA3B3A6A}"/>
              </a:ext>
            </a:extLst>
          </p:cNvPr>
          <p:cNvSpPr>
            <a:spLocks noGrp="1"/>
          </p:cNvSpPr>
          <p:nvPr>
            <p:ph type="dt" sz="half" idx="10"/>
          </p:nvPr>
        </p:nvSpPr>
        <p:spPr/>
        <p:txBody>
          <a:bodyPr/>
          <a:lstStyle/>
          <a:p>
            <a:fld id="{E989F820-06C4-CC46-953B-20346EAAB36B}" type="datetime1">
              <a:rPr lang="en-US" smtClean="0"/>
              <a:t>8/22/19</a:t>
            </a:fld>
            <a:endParaRPr lang="en-US" dirty="0"/>
          </a:p>
        </p:txBody>
      </p:sp>
      <p:sp>
        <p:nvSpPr>
          <p:cNvPr id="6" name="Footer Placeholder 5">
            <a:extLst>
              <a:ext uri="{FF2B5EF4-FFF2-40B4-BE49-F238E27FC236}">
                <a16:creationId xmlns:a16="http://schemas.microsoft.com/office/drawing/2014/main" id="{AEB09EB6-BD2F-D343-AB1C-485584730078}"/>
              </a:ext>
            </a:extLst>
          </p:cNvPr>
          <p:cNvSpPr>
            <a:spLocks noGrp="1"/>
          </p:cNvSpPr>
          <p:nvPr>
            <p:ph type="ftr" sz="quarter" idx="11"/>
          </p:nvPr>
        </p:nvSpPr>
        <p:spPr/>
        <p:txBody>
          <a:bodyPr/>
          <a:lstStyle/>
          <a:p>
            <a:r>
              <a:rPr lang="en-US"/>
              <a:t>Case Western Nov. 2018</a:t>
            </a:r>
            <a:endParaRPr lang="en-US" dirty="0"/>
          </a:p>
        </p:txBody>
      </p:sp>
      <p:sp>
        <p:nvSpPr>
          <p:cNvPr id="7" name="Slide Number Placeholder 6">
            <a:extLst>
              <a:ext uri="{FF2B5EF4-FFF2-40B4-BE49-F238E27FC236}">
                <a16:creationId xmlns:a16="http://schemas.microsoft.com/office/drawing/2014/main" id="{72534A0A-2038-9347-871F-AB96A15DB68D}"/>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261049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F7DC6B-830F-8347-972D-896CA68E717E}"/>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E8F5-C81D-8B4B-9CEE-375937A6AC2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69D03A-D985-B247-8A44-653183229EA4}" type="datetime1">
              <a:rPr lang="en-US" smtClean="0"/>
              <a:t>8/22/19</a:t>
            </a:fld>
            <a:endParaRPr lang="en-US" dirty="0"/>
          </a:p>
        </p:txBody>
      </p:sp>
      <p:sp>
        <p:nvSpPr>
          <p:cNvPr id="5" name="Footer Placeholder 4">
            <a:extLst>
              <a:ext uri="{FF2B5EF4-FFF2-40B4-BE49-F238E27FC236}">
                <a16:creationId xmlns:a16="http://schemas.microsoft.com/office/drawing/2014/main" id="{5143B707-388D-1C45-A92D-A1C4263BEA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Case Western Nov. 2018</a:t>
            </a:r>
            <a:endParaRPr lang="en-US" dirty="0"/>
          </a:p>
        </p:txBody>
      </p:sp>
      <p:sp>
        <p:nvSpPr>
          <p:cNvPr id="6" name="Slide Number Placeholder 5">
            <a:extLst>
              <a:ext uri="{FF2B5EF4-FFF2-40B4-BE49-F238E27FC236}">
                <a16:creationId xmlns:a16="http://schemas.microsoft.com/office/drawing/2014/main" id="{325CA1E5-35D3-1D49-A435-E5519BC1631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651445736"/>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consumerreports.org/scams-fraud/fake-calls-from-social-securit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consumerreports.org/privacy/protecting-your-digital-privacy-is-not-as-hard-as-you-might-think/" TargetMode="External"/><Relationship Id="rId2" Type="http://schemas.openxmlformats.org/officeDocument/2006/relationships/hyperlink" Target="https://www.consumerreports.org/data-theft/how-fighting-data-breaches-has-changed/"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ftc.gov/tips-advice/business-center/guidance/complying-telemarketing-sales-rule#Introductio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27.tif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abcnews.go.com/alerts/new-york"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jornaya.com/tcpa-requirements-faq/"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jornaya.com/tcpa-requirements-faq/"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thedma.org/resources/compliance-resources/tcp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law.cornell.edu/uscode/text/47/227"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2.tiff"/><Relationship Id="rId1" Type="http://schemas.openxmlformats.org/officeDocument/2006/relationships/slideLayout" Target="../slideLayouts/slideLayout6.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9.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ftc.gov/news-events/press-releases/2019/07/ftc-announces-new-public-web-page-interactive-do-not-call"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9.tiff"/></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600" dirty="0"/>
              <a:t>Robocalls – An illustrated guide to origin, mechanisms and prevention</a:t>
            </a:r>
            <a:br>
              <a:rPr lang="en-US" sz="6600" dirty="0"/>
            </a:br>
            <a:r>
              <a:rPr lang="en-US" sz="6600" dirty="0">
                <a:solidFill>
                  <a:srgbClr val="FF0000"/>
                </a:solidFill>
              </a:rPr>
              <a:t>Introduction</a:t>
            </a:r>
          </a:p>
        </p:txBody>
      </p:sp>
      <p:sp>
        <p:nvSpPr>
          <p:cNvPr id="3" name="Subtitle 2"/>
          <p:cNvSpPr>
            <a:spLocks noGrp="1"/>
          </p:cNvSpPr>
          <p:nvPr>
            <p:ph type="subTitle" idx="1"/>
          </p:nvPr>
        </p:nvSpPr>
        <p:spPr/>
        <p:txBody>
          <a:bodyPr/>
          <a:lstStyle/>
          <a:p>
            <a:r>
              <a:rPr lang="en-US" dirty="0"/>
              <a:t>Henning Schulzrinne</a:t>
            </a:r>
          </a:p>
          <a:p>
            <a:r>
              <a:rPr lang="en-US" sz="1600" dirty="0"/>
              <a:t>Columbia University</a:t>
            </a:r>
          </a:p>
        </p:txBody>
      </p:sp>
      <p:sp>
        <p:nvSpPr>
          <p:cNvPr id="5" name="Slide Number Placeholder 4"/>
          <p:cNvSpPr>
            <a:spLocks noGrp="1"/>
          </p:cNvSpPr>
          <p:nvPr>
            <p:ph type="sldNum" sz="quarter" idx="12"/>
          </p:nvPr>
        </p:nvSpPr>
        <p:spPr/>
        <p:txBody>
          <a:bodyPr/>
          <a:lstStyle/>
          <a:p>
            <a:fld id="{6E2D2B3B-882E-40F3-A32F-6DD516915044}" type="slidenum">
              <a:rPr lang="en-US" smtClean="0"/>
              <a:pPr/>
              <a:t>1</a:t>
            </a:fld>
            <a:endParaRPr lang="en-US" dirty="0"/>
          </a:p>
        </p:txBody>
      </p:sp>
    </p:spTree>
    <p:extLst>
      <p:ext uri="{BB962C8B-B14F-4D97-AF65-F5344CB8AC3E}">
        <p14:creationId xmlns:p14="http://schemas.microsoft.com/office/powerpoint/2010/main" val="2132792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FDEB1-B5E0-284D-9145-4067746CF196}"/>
              </a:ext>
            </a:extLst>
          </p:cNvPr>
          <p:cNvSpPr>
            <a:spLocks noGrp="1"/>
          </p:cNvSpPr>
          <p:nvPr>
            <p:ph type="title"/>
          </p:nvPr>
        </p:nvSpPr>
        <p:spPr/>
        <p:txBody>
          <a:bodyPr/>
          <a:lstStyle/>
          <a:p>
            <a:r>
              <a:rPr lang="en-US" dirty="0"/>
              <a:t>Greed, fear, charity, marketing &amp; loans</a:t>
            </a:r>
          </a:p>
        </p:txBody>
      </p:sp>
      <p:sp>
        <p:nvSpPr>
          <p:cNvPr id="3" name="Content Placeholder 2">
            <a:extLst>
              <a:ext uri="{FF2B5EF4-FFF2-40B4-BE49-F238E27FC236}">
                <a16:creationId xmlns:a16="http://schemas.microsoft.com/office/drawing/2014/main" id="{AF0F1D90-C17B-3941-AC0C-5B635087A8CD}"/>
              </a:ext>
            </a:extLst>
          </p:cNvPr>
          <p:cNvSpPr>
            <a:spLocks noGrp="1"/>
          </p:cNvSpPr>
          <p:nvPr>
            <p:ph idx="1"/>
          </p:nvPr>
        </p:nvSpPr>
        <p:spPr/>
        <p:txBody>
          <a:bodyPr/>
          <a:lstStyle/>
          <a:p>
            <a:r>
              <a:rPr lang="en-US" i="1" dirty="0"/>
              <a:t>Greed</a:t>
            </a:r>
            <a:r>
              <a:rPr lang="en-US" dirty="0"/>
              <a:t>: money mules, “you won a cruise”</a:t>
            </a:r>
          </a:p>
          <a:p>
            <a:r>
              <a:rPr lang="en-US" i="1" dirty="0"/>
              <a:t>Fear</a:t>
            </a:r>
            <a:r>
              <a:rPr lang="en-US" dirty="0"/>
              <a:t>: “you will lose your social security benefits”, “your PC has a virus”, “your grandson is in prison”</a:t>
            </a:r>
          </a:p>
          <a:p>
            <a:r>
              <a:rPr lang="en-US" i="1" dirty="0"/>
              <a:t>Charity</a:t>
            </a:r>
            <a:r>
              <a:rPr lang="en-US" dirty="0"/>
              <a:t>: ”Please support our police officers”</a:t>
            </a:r>
          </a:p>
          <a:p>
            <a:r>
              <a:rPr lang="en-US" i="1" dirty="0"/>
              <a:t>Impersonation</a:t>
            </a:r>
            <a:r>
              <a:rPr lang="en-US" dirty="0"/>
              <a:t>: “Hi, I’m Trusted Contractor. Call me back at my fake number”</a:t>
            </a:r>
          </a:p>
          <a:p>
            <a:r>
              <a:rPr lang="en-US" i="1" dirty="0"/>
              <a:t>Debt collection</a:t>
            </a:r>
          </a:p>
        </p:txBody>
      </p:sp>
      <p:sp>
        <p:nvSpPr>
          <p:cNvPr id="4" name="Slide Number Placeholder 3">
            <a:extLst>
              <a:ext uri="{FF2B5EF4-FFF2-40B4-BE49-F238E27FC236}">
                <a16:creationId xmlns:a16="http://schemas.microsoft.com/office/drawing/2014/main" id="{55BFC7BE-F8A0-8C41-9A48-AE9BFE619847}"/>
              </a:ext>
            </a:extLst>
          </p:cNvPr>
          <p:cNvSpPr>
            <a:spLocks noGrp="1"/>
          </p:cNvSpPr>
          <p:nvPr>
            <p:ph type="sldNum" sz="quarter" idx="12"/>
          </p:nvPr>
        </p:nvSpPr>
        <p:spPr/>
        <p:txBody>
          <a:bodyPr/>
          <a:lstStyle/>
          <a:p>
            <a:fld id="{6E2D2B3B-882E-40F3-A32F-6DD516915044}" type="slidenum">
              <a:rPr lang="en-US" smtClean="0"/>
              <a:pPr/>
              <a:t>10</a:t>
            </a:fld>
            <a:endParaRPr lang="en-US"/>
          </a:p>
        </p:txBody>
      </p:sp>
    </p:spTree>
    <p:extLst>
      <p:ext uri="{BB962C8B-B14F-4D97-AF65-F5344CB8AC3E}">
        <p14:creationId xmlns:p14="http://schemas.microsoft.com/office/powerpoint/2010/main" val="1700604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1D0A-60E4-7C4C-AD9F-1B52E8BB3F7C}"/>
              </a:ext>
            </a:extLst>
          </p:cNvPr>
          <p:cNvSpPr>
            <a:spLocks noGrp="1"/>
          </p:cNvSpPr>
          <p:nvPr>
            <p:ph type="title"/>
          </p:nvPr>
        </p:nvSpPr>
        <p:spPr/>
        <p:txBody>
          <a:bodyPr/>
          <a:lstStyle/>
          <a:p>
            <a:r>
              <a:rPr lang="en-US" dirty="0"/>
              <a:t>Nigerian “advance fee” scam</a:t>
            </a:r>
          </a:p>
        </p:txBody>
      </p:sp>
      <p:pic>
        <p:nvPicPr>
          <p:cNvPr id="4" name="Picture 3">
            <a:extLst>
              <a:ext uri="{FF2B5EF4-FFF2-40B4-BE49-F238E27FC236}">
                <a16:creationId xmlns:a16="http://schemas.microsoft.com/office/drawing/2014/main" id="{CD6E7E57-C543-D242-A69A-B6299262B8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1417638"/>
            <a:ext cx="7391400" cy="4653223"/>
          </a:xfrm>
          <a:prstGeom prst="rect">
            <a:avLst/>
          </a:prstGeom>
          <a:ln>
            <a:noFill/>
          </a:ln>
          <a:effectLst>
            <a:outerShdw blurRad="190500" algn="tl" rotWithShape="0">
              <a:srgbClr val="000000">
                <a:alpha val="70000"/>
              </a:srgbClr>
            </a:outerShdw>
          </a:effectLst>
        </p:spPr>
      </p:pic>
      <p:sp>
        <p:nvSpPr>
          <p:cNvPr id="3" name="Slide Number Placeholder 2">
            <a:extLst>
              <a:ext uri="{FF2B5EF4-FFF2-40B4-BE49-F238E27FC236}">
                <a16:creationId xmlns:a16="http://schemas.microsoft.com/office/drawing/2014/main" id="{A4FC97B7-E58C-D040-A1C5-102E9A068FA8}"/>
              </a:ext>
            </a:extLst>
          </p:cNvPr>
          <p:cNvSpPr>
            <a:spLocks noGrp="1"/>
          </p:cNvSpPr>
          <p:nvPr>
            <p:ph type="sldNum" sz="quarter" idx="12"/>
          </p:nvPr>
        </p:nvSpPr>
        <p:spPr/>
        <p:txBody>
          <a:bodyPr/>
          <a:lstStyle/>
          <a:p>
            <a:fld id="{06C525AB-8E15-B549-83D9-D2F0966E02DF}" type="slidenum">
              <a:rPr lang="en-US" altLang="en-US" smtClean="0"/>
              <a:pPr/>
              <a:t>11</a:t>
            </a:fld>
            <a:endParaRPr lang="en-US" altLang="en-US"/>
          </a:p>
        </p:txBody>
      </p:sp>
    </p:spTree>
    <p:extLst>
      <p:ext uri="{BB962C8B-B14F-4D97-AF65-F5344CB8AC3E}">
        <p14:creationId xmlns:p14="http://schemas.microsoft.com/office/powerpoint/2010/main" val="860870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A0C2E-C660-3949-BD24-3245792C5D53}"/>
              </a:ext>
            </a:extLst>
          </p:cNvPr>
          <p:cNvSpPr>
            <a:spLocks noGrp="1"/>
          </p:cNvSpPr>
          <p:nvPr>
            <p:ph type="title"/>
          </p:nvPr>
        </p:nvSpPr>
        <p:spPr/>
        <p:txBody>
          <a:bodyPr/>
          <a:lstStyle/>
          <a:p>
            <a:r>
              <a:rPr lang="en-US" dirty="0"/>
              <a:t>Common scams</a:t>
            </a:r>
          </a:p>
        </p:txBody>
      </p:sp>
      <p:sp>
        <p:nvSpPr>
          <p:cNvPr id="3" name="Content Placeholder 2">
            <a:extLst>
              <a:ext uri="{FF2B5EF4-FFF2-40B4-BE49-F238E27FC236}">
                <a16:creationId xmlns:a16="http://schemas.microsoft.com/office/drawing/2014/main" id="{D1C6FD06-9A85-E748-9098-E1879814AC08}"/>
              </a:ext>
            </a:extLst>
          </p:cNvPr>
          <p:cNvSpPr>
            <a:spLocks noGrp="1"/>
          </p:cNvSpPr>
          <p:nvPr>
            <p:ph idx="1"/>
          </p:nvPr>
        </p:nvSpPr>
        <p:spPr/>
        <p:txBody>
          <a:bodyPr>
            <a:normAutofit/>
          </a:bodyPr>
          <a:lstStyle/>
          <a:p>
            <a:r>
              <a:rPr lang="en-US" dirty="0">
                <a:solidFill>
                  <a:srgbClr val="FF0000"/>
                </a:solidFill>
              </a:rPr>
              <a:t>Tech support scams</a:t>
            </a:r>
          </a:p>
          <a:p>
            <a:pPr lvl="1"/>
            <a:r>
              <a:rPr lang="en-US" dirty="0"/>
              <a:t>Problem with Apple ID, Microsoft account, or cable company account information.</a:t>
            </a:r>
          </a:p>
          <a:p>
            <a:pPr lvl="1"/>
            <a:r>
              <a:rPr lang="en-US" dirty="0"/>
              <a:t>number is spoofed from the company’s 800 number</a:t>
            </a:r>
          </a:p>
          <a:p>
            <a:pPr lvl="1"/>
            <a:r>
              <a:rPr lang="en-US" dirty="0"/>
              <a:t>caller may have name and an old password </a:t>
            </a:r>
          </a:p>
          <a:p>
            <a:pPr lvl="1"/>
            <a:r>
              <a:rPr lang="en-US" dirty="0"/>
              <a:t>send you to a fake website to steal your money or collect your personal information, </a:t>
            </a:r>
          </a:p>
          <a:p>
            <a:pPr lvl="1"/>
            <a:r>
              <a:rPr lang="en-US" dirty="0"/>
              <a:t>ask their target to pay using a gift card, which victims will often purchase at a drugstore</a:t>
            </a:r>
          </a:p>
          <a:p>
            <a:r>
              <a:rPr lang="en-US" dirty="0">
                <a:solidFill>
                  <a:srgbClr val="FF0000"/>
                </a:solidFill>
              </a:rPr>
              <a:t>Family emergency scams</a:t>
            </a:r>
          </a:p>
          <a:p>
            <a:pPr lvl="1"/>
            <a:r>
              <a:rPr lang="en-US" dirty="0"/>
              <a:t>Scammers pose as relatives or friends calling in an emergency. </a:t>
            </a:r>
          </a:p>
          <a:p>
            <a:pPr lvl="1"/>
            <a:r>
              <a:rPr lang="en-US" dirty="0"/>
              <a:t>From social media account: family relationships, pet names, latest travels, …. </a:t>
            </a:r>
          </a:p>
          <a:p>
            <a:pPr lvl="1"/>
            <a:r>
              <a:rPr lang="en-US" dirty="0"/>
              <a:t>A grandchild who may be traveling abroad, is in a faraway jail or in the hospital and in urgent need of emergency funds.</a:t>
            </a:r>
          </a:p>
          <a:p>
            <a:pPr lvl="1"/>
            <a:r>
              <a:rPr lang="en-US" dirty="0"/>
              <a:t>Urgency can trick you into sending money before you realize it’s a scam.</a:t>
            </a:r>
          </a:p>
          <a:p>
            <a:pPr lvl="1"/>
            <a:r>
              <a:rPr lang="en-US" dirty="0"/>
              <a:t>Ask the victim to keep it secret, preventing victims from checking with other family members about the supposed crisis.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F0A100A-526B-4D4C-820E-3349FFD2C7D5}"/>
              </a:ext>
            </a:extLst>
          </p:cNvPr>
          <p:cNvSpPr>
            <a:spLocks noGrp="1"/>
          </p:cNvSpPr>
          <p:nvPr>
            <p:ph type="sldNum" sz="quarter" idx="12"/>
          </p:nvPr>
        </p:nvSpPr>
        <p:spPr/>
        <p:txBody>
          <a:bodyPr/>
          <a:lstStyle/>
          <a:p>
            <a:fld id="{6E2D2B3B-882E-40F3-A32F-6DD516915044}" type="slidenum">
              <a:rPr lang="en-US" smtClean="0"/>
              <a:pPr/>
              <a:t>12</a:t>
            </a:fld>
            <a:endParaRPr lang="en-US"/>
          </a:p>
        </p:txBody>
      </p:sp>
      <p:sp>
        <p:nvSpPr>
          <p:cNvPr id="5" name="TextBox 4">
            <a:extLst>
              <a:ext uri="{FF2B5EF4-FFF2-40B4-BE49-F238E27FC236}">
                <a16:creationId xmlns:a16="http://schemas.microsoft.com/office/drawing/2014/main" id="{05A922C7-8BD5-4045-9551-FE44B96F7ECB}"/>
              </a:ext>
            </a:extLst>
          </p:cNvPr>
          <p:cNvSpPr txBox="1"/>
          <p:nvPr/>
        </p:nvSpPr>
        <p:spPr>
          <a:xfrm>
            <a:off x="5598658" y="6356351"/>
            <a:ext cx="2384755" cy="369332"/>
          </a:xfrm>
          <a:prstGeom prst="rect">
            <a:avLst/>
          </a:prstGeom>
          <a:noFill/>
        </p:spPr>
        <p:txBody>
          <a:bodyPr wrap="none" rtlCol="0">
            <a:spAutoFit/>
          </a:bodyPr>
          <a:lstStyle/>
          <a:p>
            <a:r>
              <a:rPr lang="en-US" dirty="0"/>
              <a:t>Consumer Report, 8/19</a:t>
            </a:r>
          </a:p>
        </p:txBody>
      </p:sp>
    </p:spTree>
    <p:extLst>
      <p:ext uri="{BB962C8B-B14F-4D97-AF65-F5344CB8AC3E}">
        <p14:creationId xmlns:p14="http://schemas.microsoft.com/office/powerpoint/2010/main" val="1073702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7492-1BF3-F94A-A4E7-600EE56C3A87}"/>
              </a:ext>
            </a:extLst>
          </p:cNvPr>
          <p:cNvSpPr>
            <a:spLocks noGrp="1"/>
          </p:cNvSpPr>
          <p:nvPr>
            <p:ph type="title"/>
          </p:nvPr>
        </p:nvSpPr>
        <p:spPr/>
        <p:txBody>
          <a:bodyPr/>
          <a:lstStyle/>
          <a:p>
            <a:r>
              <a:rPr lang="en-US" dirty="0"/>
              <a:t>More common scams</a:t>
            </a:r>
          </a:p>
        </p:txBody>
      </p:sp>
      <p:sp>
        <p:nvSpPr>
          <p:cNvPr id="3" name="Content Placeholder 2">
            <a:extLst>
              <a:ext uri="{FF2B5EF4-FFF2-40B4-BE49-F238E27FC236}">
                <a16:creationId xmlns:a16="http://schemas.microsoft.com/office/drawing/2014/main" id="{531C3C33-E36D-504A-A64C-FED9A7CA2BC3}"/>
              </a:ext>
            </a:extLst>
          </p:cNvPr>
          <p:cNvSpPr>
            <a:spLocks noGrp="1"/>
          </p:cNvSpPr>
          <p:nvPr>
            <p:ph idx="1"/>
          </p:nvPr>
        </p:nvSpPr>
        <p:spPr/>
        <p:txBody>
          <a:bodyPr>
            <a:normAutofit/>
          </a:bodyPr>
          <a:lstStyle/>
          <a:p>
            <a:r>
              <a:rPr lang="en-US" b="1" dirty="0">
                <a:solidFill>
                  <a:srgbClr val="FF0000"/>
                </a:solidFill>
              </a:rPr>
              <a:t>Government imposter scams</a:t>
            </a:r>
          </a:p>
          <a:p>
            <a:pPr lvl="1"/>
            <a:r>
              <a:rPr lang="en-US" dirty="0"/>
              <a:t>Criminals use phone number spoofing technology </a:t>
            </a:r>
          </a:p>
          <a:p>
            <a:pPr lvl="1"/>
            <a:r>
              <a:rPr lang="en-US" dirty="0"/>
              <a:t>IRS or </a:t>
            </a:r>
            <a:r>
              <a:rPr lang="en-US" dirty="0">
                <a:hlinkClick r:id="rId2"/>
              </a:rPr>
              <a:t>Social Security Administration</a:t>
            </a:r>
            <a:r>
              <a:rPr lang="en-US" dirty="0"/>
              <a:t> is calling seeking payment</a:t>
            </a:r>
          </a:p>
          <a:p>
            <a:pPr lvl="1"/>
            <a:r>
              <a:rPr lang="en-US" dirty="0"/>
              <a:t>Crooks often have your name, Social Security number, or other personal information.</a:t>
            </a:r>
          </a:p>
          <a:p>
            <a:pPr lvl="1"/>
            <a:r>
              <a:rPr lang="en-US" dirty="0"/>
              <a:t>IRS may threaten to arrest or deport you, or revoke your license if you don’t pay right away.</a:t>
            </a:r>
          </a:p>
          <a:p>
            <a:pPr lvl="1"/>
            <a:r>
              <a:rPr lang="en-US" dirty="0"/>
              <a:t>With the Social Security scam, “your benefits are blocked and can be reactivated for a fee”</a:t>
            </a:r>
          </a:p>
          <a:p>
            <a:r>
              <a:rPr lang="en-US" b="1" dirty="0">
                <a:solidFill>
                  <a:srgbClr val="FF0000"/>
                </a:solidFill>
              </a:rPr>
              <a:t>Medicare scams</a:t>
            </a:r>
          </a:p>
          <a:p>
            <a:pPr lvl="1"/>
            <a:r>
              <a:rPr lang="en-US" dirty="0"/>
              <a:t>Scammers pretend to be Medicare representatives or from a medical supply company</a:t>
            </a:r>
          </a:p>
          <a:p>
            <a:pPr lvl="1"/>
            <a:r>
              <a:rPr lang="en-US" dirty="0"/>
              <a:t>Looking for your personal information and will say they need your Medicare number so that you can get a back or neck brace.</a:t>
            </a:r>
          </a:p>
          <a:p>
            <a:pPr lvl="1"/>
            <a:r>
              <a:rPr lang="en-US" dirty="0"/>
              <a:t>Need your information or money so that you can get a new Medicare card and that if you don’t act quickly, you’ll be hit with fees.</a:t>
            </a:r>
          </a:p>
          <a:p>
            <a:pPr lvl="1"/>
            <a:endParaRPr lang="en-US" dirty="0"/>
          </a:p>
        </p:txBody>
      </p:sp>
      <p:sp>
        <p:nvSpPr>
          <p:cNvPr id="4" name="Slide Number Placeholder 3">
            <a:extLst>
              <a:ext uri="{FF2B5EF4-FFF2-40B4-BE49-F238E27FC236}">
                <a16:creationId xmlns:a16="http://schemas.microsoft.com/office/drawing/2014/main" id="{557DDB74-D0E6-0744-891A-EBB9B7981934}"/>
              </a:ext>
            </a:extLst>
          </p:cNvPr>
          <p:cNvSpPr>
            <a:spLocks noGrp="1"/>
          </p:cNvSpPr>
          <p:nvPr>
            <p:ph type="sldNum" sz="quarter" idx="12"/>
          </p:nvPr>
        </p:nvSpPr>
        <p:spPr/>
        <p:txBody>
          <a:bodyPr/>
          <a:lstStyle/>
          <a:p>
            <a:fld id="{6E2D2B3B-882E-40F3-A32F-6DD516915044}" type="slidenum">
              <a:rPr lang="en-US" smtClean="0"/>
              <a:pPr/>
              <a:t>13</a:t>
            </a:fld>
            <a:endParaRPr lang="en-US"/>
          </a:p>
        </p:txBody>
      </p:sp>
    </p:spTree>
    <p:extLst>
      <p:ext uri="{BB962C8B-B14F-4D97-AF65-F5344CB8AC3E}">
        <p14:creationId xmlns:p14="http://schemas.microsoft.com/office/powerpoint/2010/main" val="1432766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184E9-D956-554B-8DF0-0819B2104910}"/>
              </a:ext>
            </a:extLst>
          </p:cNvPr>
          <p:cNvSpPr>
            <a:spLocks noGrp="1"/>
          </p:cNvSpPr>
          <p:nvPr>
            <p:ph type="title"/>
          </p:nvPr>
        </p:nvSpPr>
        <p:spPr/>
        <p:txBody>
          <a:bodyPr/>
          <a:lstStyle/>
          <a:p>
            <a:r>
              <a:rPr lang="en-US" dirty="0"/>
              <a:t>Other scams that wax &amp; wane</a:t>
            </a:r>
          </a:p>
        </p:txBody>
      </p:sp>
      <p:sp>
        <p:nvSpPr>
          <p:cNvPr id="3" name="Content Placeholder 2">
            <a:extLst>
              <a:ext uri="{FF2B5EF4-FFF2-40B4-BE49-F238E27FC236}">
                <a16:creationId xmlns:a16="http://schemas.microsoft.com/office/drawing/2014/main" id="{81D27F29-FB3A-AA43-9DEC-21AF0EF52DDA}"/>
              </a:ext>
            </a:extLst>
          </p:cNvPr>
          <p:cNvSpPr>
            <a:spLocks noGrp="1"/>
          </p:cNvSpPr>
          <p:nvPr>
            <p:ph idx="1"/>
          </p:nvPr>
        </p:nvSpPr>
        <p:spPr/>
        <p:txBody>
          <a:bodyPr/>
          <a:lstStyle/>
          <a:p>
            <a:r>
              <a:rPr lang="en-US" dirty="0">
                <a:solidFill>
                  <a:srgbClr val="FF0000"/>
                </a:solidFill>
              </a:rPr>
              <a:t>Immigration scams</a:t>
            </a:r>
          </a:p>
          <a:p>
            <a:pPr lvl="1"/>
            <a:r>
              <a:rPr lang="en-US" dirty="0"/>
              <a:t>Targeting immigrant communities</a:t>
            </a:r>
          </a:p>
          <a:p>
            <a:pPr lvl="1"/>
            <a:r>
              <a:rPr lang="en-US" dirty="0"/>
              <a:t>Send money using IM or deported</a:t>
            </a:r>
          </a:p>
          <a:p>
            <a:r>
              <a:rPr lang="en-US" dirty="0">
                <a:solidFill>
                  <a:srgbClr val="FF0000"/>
                </a:solidFill>
              </a:rPr>
              <a:t>International call-back scams</a:t>
            </a:r>
          </a:p>
          <a:p>
            <a:pPr lvl="1"/>
            <a:r>
              <a:rPr lang="en-US" dirty="0"/>
              <a:t>“We have important information for you – call back at 1-869-555-1234”</a:t>
            </a:r>
          </a:p>
          <a:p>
            <a:pPr lvl="1"/>
            <a:r>
              <a:rPr lang="en-US" dirty="0"/>
              <a:t>aka </a:t>
            </a:r>
            <a:r>
              <a:rPr lang="en-US" dirty="0" err="1"/>
              <a:t>Wangiri</a:t>
            </a:r>
            <a:r>
              <a:rPr lang="en-US" dirty="0"/>
              <a:t> scam (“you won the lottery”)</a:t>
            </a:r>
          </a:p>
          <a:p>
            <a:pPr lvl="1"/>
            <a:r>
              <a:rPr lang="en-US" dirty="0"/>
              <a:t>looks like an 800 or new area code</a:t>
            </a:r>
          </a:p>
          <a:p>
            <a:pPr lvl="1"/>
            <a:r>
              <a:rPr lang="en-US" dirty="0"/>
              <a:t>actually in Saint Kitts and Nevis Island</a:t>
            </a:r>
          </a:p>
          <a:p>
            <a:pPr lvl="1"/>
            <a:r>
              <a:rPr lang="en-US" dirty="0"/>
              <a:t>International call - $0.48/minute (Verizon landline)</a:t>
            </a:r>
          </a:p>
          <a:p>
            <a:pPr lvl="1"/>
            <a:r>
              <a:rPr lang="en-US" dirty="0" err="1"/>
              <a:t>robocaller</a:t>
            </a:r>
            <a:r>
              <a:rPr lang="en-US" dirty="0"/>
              <a:t> gets kickback from local phone company</a:t>
            </a:r>
          </a:p>
          <a:p>
            <a:pPr lvl="2"/>
            <a:r>
              <a:rPr lang="en-US" dirty="0"/>
              <a:t>not unknown in the US (free conference calling lines)</a:t>
            </a:r>
          </a:p>
        </p:txBody>
      </p:sp>
      <p:sp>
        <p:nvSpPr>
          <p:cNvPr id="4" name="Slide Number Placeholder 3">
            <a:extLst>
              <a:ext uri="{FF2B5EF4-FFF2-40B4-BE49-F238E27FC236}">
                <a16:creationId xmlns:a16="http://schemas.microsoft.com/office/drawing/2014/main" id="{FE01F529-E50F-D24E-A8D3-93B943629030}"/>
              </a:ext>
            </a:extLst>
          </p:cNvPr>
          <p:cNvSpPr>
            <a:spLocks noGrp="1"/>
          </p:cNvSpPr>
          <p:nvPr>
            <p:ph type="sldNum" sz="quarter" idx="12"/>
          </p:nvPr>
        </p:nvSpPr>
        <p:spPr/>
        <p:txBody>
          <a:bodyPr/>
          <a:lstStyle/>
          <a:p>
            <a:fld id="{6E2D2B3B-882E-40F3-A32F-6DD516915044}" type="slidenum">
              <a:rPr lang="en-US" smtClean="0"/>
              <a:pPr/>
              <a:t>14</a:t>
            </a:fld>
            <a:endParaRPr lang="en-US"/>
          </a:p>
        </p:txBody>
      </p:sp>
    </p:spTree>
    <p:extLst>
      <p:ext uri="{BB962C8B-B14F-4D97-AF65-F5344CB8AC3E}">
        <p14:creationId xmlns:p14="http://schemas.microsoft.com/office/powerpoint/2010/main" val="3764063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D1C593-A1A1-9E48-AFAD-F6D7A25DA804}"/>
              </a:ext>
            </a:extLst>
          </p:cNvPr>
          <p:cNvSpPr>
            <a:spLocks noGrp="1"/>
          </p:cNvSpPr>
          <p:nvPr>
            <p:ph type="sldNum" sz="quarter" idx="12"/>
          </p:nvPr>
        </p:nvSpPr>
        <p:spPr/>
        <p:txBody>
          <a:bodyPr/>
          <a:lstStyle/>
          <a:p>
            <a:fld id="{6E2D2B3B-882E-40F3-A32F-6DD516915044}" type="slidenum">
              <a:rPr lang="en-US" smtClean="0"/>
              <a:pPr/>
              <a:t>15</a:t>
            </a:fld>
            <a:endParaRPr lang="en-US" dirty="0"/>
          </a:p>
        </p:txBody>
      </p:sp>
      <p:sp>
        <p:nvSpPr>
          <p:cNvPr id="3" name="Title 2">
            <a:extLst>
              <a:ext uri="{FF2B5EF4-FFF2-40B4-BE49-F238E27FC236}">
                <a16:creationId xmlns:a16="http://schemas.microsoft.com/office/drawing/2014/main" id="{131E19EC-5DBB-D440-A211-A86AD7D28153}"/>
              </a:ext>
            </a:extLst>
          </p:cNvPr>
          <p:cNvSpPr>
            <a:spLocks noGrp="1"/>
          </p:cNvSpPr>
          <p:nvPr>
            <p:ph type="title"/>
          </p:nvPr>
        </p:nvSpPr>
        <p:spPr/>
        <p:txBody>
          <a:bodyPr/>
          <a:lstStyle/>
          <a:p>
            <a:r>
              <a:rPr lang="en-US" dirty="0"/>
              <a:t>More sophisticated scams</a:t>
            </a:r>
          </a:p>
        </p:txBody>
      </p:sp>
      <p:pic>
        <p:nvPicPr>
          <p:cNvPr id="5" name="Picture 4">
            <a:extLst>
              <a:ext uri="{FF2B5EF4-FFF2-40B4-BE49-F238E27FC236}">
                <a16:creationId xmlns:a16="http://schemas.microsoft.com/office/drawing/2014/main" id="{6F894FC1-1FEC-894E-B110-E8AE9411BC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5750" y="1135108"/>
            <a:ext cx="8343900" cy="5114332"/>
          </a:xfrm>
          <a:prstGeom prst="rect">
            <a:avLst/>
          </a:prstGeom>
        </p:spPr>
        <p:style>
          <a:lnRef idx="0">
            <a:schemeClr val="accent2"/>
          </a:lnRef>
          <a:fillRef idx="3">
            <a:schemeClr val="accent2"/>
          </a:fillRef>
          <a:effectRef idx="3">
            <a:schemeClr val="accent2"/>
          </a:effectRef>
          <a:fontRef idx="minor">
            <a:schemeClr val="lt1"/>
          </a:fontRef>
        </p:style>
      </p:pic>
      <p:sp>
        <p:nvSpPr>
          <p:cNvPr id="6" name="TextBox 5">
            <a:extLst>
              <a:ext uri="{FF2B5EF4-FFF2-40B4-BE49-F238E27FC236}">
                <a16:creationId xmlns:a16="http://schemas.microsoft.com/office/drawing/2014/main" id="{9D5518BA-B5FF-A248-B265-F749C3FE3AA8}"/>
              </a:ext>
            </a:extLst>
          </p:cNvPr>
          <p:cNvSpPr txBox="1"/>
          <p:nvPr/>
        </p:nvSpPr>
        <p:spPr>
          <a:xfrm>
            <a:off x="4855684" y="6477122"/>
            <a:ext cx="2535951" cy="307777"/>
          </a:xfrm>
          <a:prstGeom prst="rect">
            <a:avLst/>
          </a:prstGeom>
          <a:noFill/>
        </p:spPr>
        <p:txBody>
          <a:bodyPr wrap="none" rtlCol="0">
            <a:spAutoFit/>
          </a:bodyPr>
          <a:lstStyle/>
          <a:p>
            <a:r>
              <a:rPr lang="en-US" sz="1400" dirty="0"/>
              <a:t>Consumer Reports, August 2019</a:t>
            </a:r>
          </a:p>
        </p:txBody>
      </p:sp>
    </p:spTree>
    <p:extLst>
      <p:ext uri="{BB962C8B-B14F-4D97-AF65-F5344CB8AC3E}">
        <p14:creationId xmlns:p14="http://schemas.microsoft.com/office/powerpoint/2010/main" val="217534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CDF418-5AE8-BA46-A5CA-EF75ED36BBDF}"/>
              </a:ext>
            </a:extLst>
          </p:cNvPr>
          <p:cNvSpPr>
            <a:spLocks noGrp="1"/>
          </p:cNvSpPr>
          <p:nvPr>
            <p:ph type="sldNum" sz="quarter" idx="12"/>
          </p:nvPr>
        </p:nvSpPr>
        <p:spPr/>
        <p:txBody>
          <a:bodyPr/>
          <a:lstStyle/>
          <a:p>
            <a:fld id="{6E2D2B3B-882E-40F3-A32F-6DD516915044}" type="slidenum">
              <a:rPr lang="en-US" smtClean="0"/>
              <a:pPr/>
              <a:t>16</a:t>
            </a:fld>
            <a:endParaRPr lang="en-US"/>
          </a:p>
        </p:txBody>
      </p:sp>
      <p:sp>
        <p:nvSpPr>
          <p:cNvPr id="3" name="Title 2">
            <a:extLst>
              <a:ext uri="{FF2B5EF4-FFF2-40B4-BE49-F238E27FC236}">
                <a16:creationId xmlns:a16="http://schemas.microsoft.com/office/drawing/2014/main" id="{D7F16F34-C021-D64E-B868-556D24098DB1}"/>
              </a:ext>
            </a:extLst>
          </p:cNvPr>
          <p:cNvSpPr>
            <a:spLocks noGrp="1"/>
          </p:cNvSpPr>
          <p:nvPr>
            <p:ph type="title"/>
          </p:nvPr>
        </p:nvSpPr>
        <p:spPr/>
        <p:txBody>
          <a:bodyPr/>
          <a:lstStyle/>
          <a:p>
            <a:r>
              <a:rPr lang="en-US" dirty="0"/>
              <a:t>More targeted scams</a:t>
            </a:r>
          </a:p>
        </p:txBody>
      </p:sp>
      <p:sp>
        <p:nvSpPr>
          <p:cNvPr id="4" name="Rectangle 3">
            <a:extLst>
              <a:ext uri="{FF2B5EF4-FFF2-40B4-BE49-F238E27FC236}">
                <a16:creationId xmlns:a16="http://schemas.microsoft.com/office/drawing/2014/main" id="{C2C8F796-77C5-4748-9745-B46D05C0CF89}"/>
              </a:ext>
            </a:extLst>
          </p:cNvPr>
          <p:cNvSpPr/>
          <p:nvPr/>
        </p:nvSpPr>
        <p:spPr>
          <a:xfrm>
            <a:off x="628650" y="1582341"/>
            <a:ext cx="7886700" cy="440120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800" dirty="0">
                <a:solidFill>
                  <a:srgbClr val="000000"/>
                </a:solidFill>
                <a:latin typeface="PublicoText"/>
              </a:rPr>
              <a:t>“reported losses of $285.2 million so far this year, with a median loss of $700, according to FTC data. At this point in 2018, consumers had reported losses of $239 million with a median loss of $500.”</a:t>
            </a:r>
          </a:p>
          <a:p>
            <a:r>
              <a:rPr lang="en-US" sz="2800" dirty="0">
                <a:solidFill>
                  <a:srgbClr val="000000"/>
                </a:solidFill>
                <a:latin typeface="PublicoText"/>
              </a:rPr>
              <a:t>“While less and less people are getting scammed overall, the few who are are seeing much bigger losses,” says Ian Barlow, the Do Not Call program coordinator at the FTC. “And there are lots of individual consumers who lose everything.” </a:t>
            </a:r>
          </a:p>
          <a:p>
            <a:r>
              <a:rPr lang="en-US" sz="2800" dirty="0">
                <a:solidFill>
                  <a:srgbClr val="000000"/>
                </a:solidFill>
                <a:latin typeface="PublicoText"/>
              </a:rPr>
              <a:t>Older people are particularly vulnerable to scams.</a:t>
            </a:r>
            <a:endParaRPr lang="en-US" sz="2800" b="0" i="0" dirty="0">
              <a:solidFill>
                <a:srgbClr val="000000"/>
              </a:solidFill>
              <a:effectLst/>
              <a:latin typeface="PublicoText"/>
            </a:endParaRPr>
          </a:p>
        </p:txBody>
      </p:sp>
    </p:spTree>
    <p:extLst>
      <p:ext uri="{BB962C8B-B14F-4D97-AF65-F5344CB8AC3E}">
        <p14:creationId xmlns:p14="http://schemas.microsoft.com/office/powerpoint/2010/main" val="613968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54F9B6-DD9B-B540-B019-732357A974A1}"/>
              </a:ext>
            </a:extLst>
          </p:cNvPr>
          <p:cNvSpPr>
            <a:spLocks noGrp="1"/>
          </p:cNvSpPr>
          <p:nvPr>
            <p:ph type="sldNum" sz="quarter" idx="12"/>
          </p:nvPr>
        </p:nvSpPr>
        <p:spPr/>
        <p:txBody>
          <a:bodyPr/>
          <a:lstStyle/>
          <a:p>
            <a:fld id="{6E2D2B3B-882E-40F3-A32F-6DD516915044}" type="slidenum">
              <a:rPr lang="en-US" smtClean="0"/>
              <a:pPr/>
              <a:t>17</a:t>
            </a:fld>
            <a:endParaRPr lang="en-US" dirty="0"/>
          </a:p>
        </p:txBody>
      </p:sp>
      <p:sp>
        <p:nvSpPr>
          <p:cNvPr id="3" name="Title 2">
            <a:extLst>
              <a:ext uri="{FF2B5EF4-FFF2-40B4-BE49-F238E27FC236}">
                <a16:creationId xmlns:a16="http://schemas.microsoft.com/office/drawing/2014/main" id="{A3E53368-884A-724D-A736-B2E256B93154}"/>
              </a:ext>
            </a:extLst>
          </p:cNvPr>
          <p:cNvSpPr>
            <a:spLocks noGrp="1"/>
          </p:cNvSpPr>
          <p:nvPr>
            <p:ph type="title"/>
          </p:nvPr>
        </p:nvSpPr>
        <p:spPr/>
        <p:txBody>
          <a:bodyPr/>
          <a:lstStyle/>
          <a:p>
            <a:r>
              <a:rPr lang="en-US" dirty="0"/>
              <a:t>Leveraging more information</a:t>
            </a:r>
          </a:p>
        </p:txBody>
      </p:sp>
      <p:sp>
        <p:nvSpPr>
          <p:cNvPr id="4" name="Rectangle 3">
            <a:extLst>
              <a:ext uri="{FF2B5EF4-FFF2-40B4-BE49-F238E27FC236}">
                <a16:creationId xmlns:a16="http://schemas.microsoft.com/office/drawing/2014/main" id="{15AF7DE9-1868-984F-B0A0-27C3ACB4BCA3}"/>
              </a:ext>
            </a:extLst>
          </p:cNvPr>
          <p:cNvSpPr/>
          <p:nvPr/>
        </p:nvSpPr>
        <p:spPr>
          <a:xfrm>
            <a:off x="457201" y="1305342"/>
            <a:ext cx="8372474" cy="4524315"/>
          </a:xfrm>
          <a:prstGeom prst="rect">
            <a:avLst/>
          </a:prstGeom>
        </p:spPr>
        <p:txBody>
          <a:bodyPr wrap="square">
            <a:spAutoFit/>
          </a:bodyPr>
          <a:lstStyle/>
          <a:p>
            <a:r>
              <a:rPr lang="en-US" sz="2400" dirty="0">
                <a:solidFill>
                  <a:srgbClr val="000000"/>
                </a:solidFill>
                <a:latin typeface="PublicoText"/>
              </a:rPr>
              <a:t>Easily available personal information, </a:t>
            </a:r>
            <a:r>
              <a:rPr lang="en-US" sz="2400" dirty="0">
                <a:solidFill>
                  <a:srgbClr val="000000"/>
                </a:solidFill>
                <a:latin typeface="PublicoText"/>
                <a:hlinkClick r:id="rId2"/>
              </a:rPr>
              <a:t>whether stolen in a data breach</a:t>
            </a:r>
            <a:r>
              <a:rPr lang="en-US" sz="2400" dirty="0">
                <a:solidFill>
                  <a:srgbClr val="000000"/>
                </a:solidFill>
                <a:latin typeface="PublicoText"/>
              </a:rPr>
              <a:t> or from </a:t>
            </a:r>
            <a:r>
              <a:rPr lang="en-US" sz="2400" dirty="0">
                <a:solidFill>
                  <a:srgbClr val="000000"/>
                </a:solidFill>
                <a:latin typeface="PublicoText"/>
                <a:hlinkClick r:id="rId3"/>
              </a:rPr>
              <a:t>poorly secured social media accounts</a:t>
            </a:r>
            <a:r>
              <a:rPr lang="en-US" sz="2400" dirty="0">
                <a:solidFill>
                  <a:srgbClr val="000000"/>
                </a:solidFill>
                <a:latin typeface="PublicoText"/>
              </a:rPr>
              <a:t>, helps criminals add credibility to their cons. </a:t>
            </a:r>
          </a:p>
          <a:p>
            <a:r>
              <a:rPr lang="en-US" sz="2400" dirty="0">
                <a:solidFill>
                  <a:srgbClr val="FF0000"/>
                </a:solidFill>
                <a:latin typeface="PublicoText"/>
              </a:rPr>
              <a:t>“Robocall scammers know more about you, so they’re targeting you specifically,” </a:t>
            </a:r>
            <a:r>
              <a:rPr lang="en-US" sz="2400" dirty="0">
                <a:solidFill>
                  <a:srgbClr val="000000"/>
                </a:solidFill>
                <a:latin typeface="PublicoText"/>
              </a:rPr>
              <a:t>says Al Pascual, chief operating officer and co-founder at Breach Clarity, a firm that helps consumers to understand the threat level of a data breach and what steps they need to take to be protected. “They pretend to be a family member in need of money or use other creative ways to get you to pay up.” </a:t>
            </a:r>
          </a:p>
          <a:p>
            <a:br>
              <a:rPr lang="en-US" sz="2400" dirty="0"/>
            </a:br>
            <a:endParaRPr lang="en-US" sz="2400" dirty="0"/>
          </a:p>
        </p:txBody>
      </p:sp>
    </p:spTree>
    <p:extLst>
      <p:ext uri="{BB962C8B-B14F-4D97-AF65-F5344CB8AC3E}">
        <p14:creationId xmlns:p14="http://schemas.microsoft.com/office/powerpoint/2010/main" val="2118285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1A5B3-A1F8-1B4A-9DCB-91689A457089}"/>
              </a:ext>
            </a:extLst>
          </p:cNvPr>
          <p:cNvSpPr>
            <a:spLocks noGrp="1"/>
          </p:cNvSpPr>
          <p:nvPr>
            <p:ph type="title"/>
          </p:nvPr>
        </p:nvSpPr>
        <p:spPr/>
        <p:txBody>
          <a:bodyPr/>
          <a:lstStyle/>
          <a:p>
            <a:r>
              <a:rPr lang="en-US" dirty="0"/>
              <a:t>Telemarketing vs. robocalls</a:t>
            </a:r>
          </a:p>
        </p:txBody>
      </p:sp>
      <p:sp>
        <p:nvSpPr>
          <p:cNvPr id="3" name="Content Placeholder 2">
            <a:extLst>
              <a:ext uri="{FF2B5EF4-FFF2-40B4-BE49-F238E27FC236}">
                <a16:creationId xmlns:a16="http://schemas.microsoft.com/office/drawing/2014/main" id="{D2CC2948-40BB-E840-8402-E5385C2B0F48}"/>
              </a:ext>
            </a:extLst>
          </p:cNvPr>
          <p:cNvSpPr>
            <a:spLocks noGrp="1"/>
          </p:cNvSpPr>
          <p:nvPr>
            <p:ph idx="1"/>
          </p:nvPr>
        </p:nvSpPr>
        <p:spPr>
          <a:xfrm>
            <a:off x="304800" y="3080657"/>
            <a:ext cx="8543636" cy="3096307"/>
          </a:xfrm>
        </p:spPr>
        <p:txBody>
          <a:bodyPr>
            <a:normAutofit fontScale="92500" lnSpcReduction="10000"/>
          </a:bodyPr>
          <a:lstStyle/>
          <a:p>
            <a:r>
              <a:rPr lang="en-US" dirty="0"/>
              <a:t>Telemarketing = “a plan, program, or campaign . . . to induce the purchase of goods or services or a charitable contribution”</a:t>
            </a:r>
          </a:p>
          <a:p>
            <a:pPr lvl="1"/>
            <a:r>
              <a:rPr lang="en-US" i="1" dirty="0"/>
              <a:t>Telemarketing </a:t>
            </a:r>
            <a:r>
              <a:rPr lang="en-US" dirty="0"/>
              <a:t>means the initiation of a telephone call or message for the purpose of encouraging the purchase or rental of, or investment in, property, goods, or services, which is transmitted to any person. (47 USC 227)</a:t>
            </a:r>
          </a:p>
          <a:p>
            <a:r>
              <a:rPr lang="en-US" dirty="0"/>
              <a:t>Robocalls</a:t>
            </a:r>
          </a:p>
          <a:p>
            <a:pPr lvl="1"/>
            <a:r>
              <a:rPr lang="en-US" dirty="0"/>
              <a:t>colloquially: anything automated (dialing &amp; recorded voice) &amp; high volume</a:t>
            </a:r>
          </a:p>
          <a:p>
            <a:pPr lvl="1"/>
            <a:r>
              <a:rPr lang="en-US" dirty="0"/>
              <a:t>legally: it’s complicated (later)</a:t>
            </a:r>
          </a:p>
          <a:p>
            <a:r>
              <a:rPr lang="en-US" dirty="0"/>
              <a:t>FTC: </a:t>
            </a:r>
            <a:r>
              <a:rPr lang="en-US" i="1" dirty="0"/>
              <a:t>interstate</a:t>
            </a:r>
            <a:r>
              <a:rPr lang="en-US" dirty="0"/>
              <a:t> telemarketing calls</a:t>
            </a:r>
          </a:p>
          <a:p>
            <a:r>
              <a:rPr lang="en-US" dirty="0"/>
              <a:t>FCC: intrastate and interstate calls: TCPA</a:t>
            </a:r>
          </a:p>
          <a:p>
            <a:r>
              <a:rPr lang="en-US" dirty="0"/>
              <a:t>State laws: intrastate telemarketing</a:t>
            </a:r>
          </a:p>
        </p:txBody>
      </p:sp>
      <p:sp>
        <p:nvSpPr>
          <p:cNvPr id="4" name="Slide Number Placeholder 3">
            <a:extLst>
              <a:ext uri="{FF2B5EF4-FFF2-40B4-BE49-F238E27FC236}">
                <a16:creationId xmlns:a16="http://schemas.microsoft.com/office/drawing/2014/main" id="{5FA52166-F59B-3E45-AC02-E1128F41CAA4}"/>
              </a:ext>
            </a:extLst>
          </p:cNvPr>
          <p:cNvSpPr>
            <a:spLocks noGrp="1"/>
          </p:cNvSpPr>
          <p:nvPr>
            <p:ph type="sldNum" sz="quarter" idx="12"/>
          </p:nvPr>
        </p:nvSpPr>
        <p:spPr/>
        <p:txBody>
          <a:bodyPr/>
          <a:lstStyle/>
          <a:p>
            <a:fld id="{6E2D2B3B-882E-40F3-A32F-6DD516915044}" type="slidenum">
              <a:rPr lang="en-US" smtClean="0"/>
              <a:pPr/>
              <a:t>18</a:t>
            </a:fld>
            <a:endParaRPr lang="en-US"/>
          </a:p>
        </p:txBody>
      </p:sp>
      <p:sp>
        <p:nvSpPr>
          <p:cNvPr id="5" name="TextBox 4">
            <a:extLst>
              <a:ext uri="{FF2B5EF4-FFF2-40B4-BE49-F238E27FC236}">
                <a16:creationId xmlns:a16="http://schemas.microsoft.com/office/drawing/2014/main" id="{B48A4AF5-261F-B245-A563-0246C91A9FEA}"/>
              </a:ext>
            </a:extLst>
          </p:cNvPr>
          <p:cNvSpPr txBox="1"/>
          <p:nvPr/>
        </p:nvSpPr>
        <p:spPr>
          <a:xfrm>
            <a:off x="295564" y="6333404"/>
            <a:ext cx="6954340" cy="276999"/>
          </a:xfrm>
          <a:prstGeom prst="rect">
            <a:avLst/>
          </a:prstGeom>
          <a:noFill/>
        </p:spPr>
        <p:txBody>
          <a:bodyPr wrap="none" rtlCol="0">
            <a:spAutoFit/>
          </a:bodyPr>
          <a:lstStyle/>
          <a:p>
            <a:r>
              <a:rPr lang="en-US" sz="1200" dirty="0">
                <a:hlinkClick r:id="rId3"/>
              </a:rPr>
              <a:t>https://www.ftc.gov/tips-advice/business-center/guidance/complying-telemarketing-sales-rule#Introduction</a:t>
            </a:r>
            <a:endParaRPr lang="en-US" sz="1200" dirty="0"/>
          </a:p>
        </p:txBody>
      </p:sp>
      <p:sp>
        <p:nvSpPr>
          <p:cNvPr id="6" name="Oval 5">
            <a:extLst>
              <a:ext uri="{FF2B5EF4-FFF2-40B4-BE49-F238E27FC236}">
                <a16:creationId xmlns:a16="http://schemas.microsoft.com/office/drawing/2014/main" id="{3955D9FE-0BB6-B644-8310-F8E1028107C1}"/>
              </a:ext>
            </a:extLst>
          </p:cNvPr>
          <p:cNvSpPr/>
          <p:nvPr/>
        </p:nvSpPr>
        <p:spPr>
          <a:xfrm>
            <a:off x="2068285" y="1328905"/>
            <a:ext cx="2307772" cy="15953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telemarketing</a:t>
            </a:r>
          </a:p>
        </p:txBody>
      </p:sp>
      <p:sp>
        <p:nvSpPr>
          <p:cNvPr id="7" name="Oval 6">
            <a:extLst>
              <a:ext uri="{FF2B5EF4-FFF2-40B4-BE49-F238E27FC236}">
                <a16:creationId xmlns:a16="http://schemas.microsoft.com/office/drawing/2014/main" id="{2A81DF34-A4D6-494A-8D87-2CB91771C1B3}"/>
              </a:ext>
            </a:extLst>
          </p:cNvPr>
          <p:cNvSpPr/>
          <p:nvPr/>
        </p:nvSpPr>
        <p:spPr>
          <a:xfrm>
            <a:off x="3864429" y="1384441"/>
            <a:ext cx="2743199" cy="1539775"/>
          </a:xfrm>
          <a:prstGeom prst="ellipse">
            <a:avLst/>
          </a:prstGeom>
          <a:solidFill>
            <a:srgbClr val="ED7D31">
              <a:alpha val="41176"/>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robocalls</a:t>
            </a:r>
          </a:p>
        </p:txBody>
      </p:sp>
    </p:spTree>
    <p:extLst>
      <p:ext uri="{BB962C8B-B14F-4D97-AF65-F5344CB8AC3E}">
        <p14:creationId xmlns:p14="http://schemas.microsoft.com/office/powerpoint/2010/main" val="3569616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9A5C-CA82-E44F-861D-CC35A17546CA}"/>
              </a:ext>
            </a:extLst>
          </p:cNvPr>
          <p:cNvSpPr>
            <a:spLocks noGrp="1"/>
          </p:cNvSpPr>
          <p:nvPr>
            <p:ph type="title"/>
          </p:nvPr>
        </p:nvSpPr>
        <p:spPr/>
        <p:txBody>
          <a:bodyPr/>
          <a:lstStyle/>
          <a:p>
            <a:r>
              <a:rPr lang="en-US" dirty="0"/>
              <a:t>Terms of art</a:t>
            </a:r>
          </a:p>
        </p:txBody>
      </p:sp>
      <p:sp>
        <p:nvSpPr>
          <p:cNvPr id="3" name="Content Placeholder 2">
            <a:extLst>
              <a:ext uri="{FF2B5EF4-FFF2-40B4-BE49-F238E27FC236}">
                <a16:creationId xmlns:a16="http://schemas.microsoft.com/office/drawing/2014/main" id="{29A9CF66-9265-0645-9C93-870397220ACA}"/>
              </a:ext>
            </a:extLst>
          </p:cNvPr>
          <p:cNvSpPr>
            <a:spLocks noGrp="1"/>
          </p:cNvSpPr>
          <p:nvPr>
            <p:ph idx="1"/>
          </p:nvPr>
        </p:nvSpPr>
        <p:spPr/>
        <p:txBody>
          <a:bodyPr/>
          <a:lstStyle/>
          <a:p>
            <a:r>
              <a:rPr lang="en-US" dirty="0"/>
              <a:t>ATDS = automatic telephone dialing system</a:t>
            </a:r>
          </a:p>
          <a:p>
            <a:r>
              <a:rPr lang="en-US" dirty="0"/>
              <a:t>predictive dialer</a:t>
            </a:r>
          </a:p>
          <a:p>
            <a:pPr lvl="1"/>
            <a:r>
              <a:rPr lang="en-US" dirty="0"/>
              <a:t>use call metrics to predict the moment when human agents will be available to make the next call</a:t>
            </a:r>
          </a:p>
          <a:p>
            <a:pPr lvl="1"/>
            <a:r>
              <a:rPr lang="en-US" dirty="0"/>
              <a:t>dial multiple numbers at the same time.</a:t>
            </a:r>
          </a:p>
          <a:p>
            <a:pPr lvl="1"/>
            <a:r>
              <a:rPr lang="en-US" dirty="0"/>
              <a:t>ensure maximum agent utilization</a:t>
            </a:r>
          </a:p>
          <a:p>
            <a:pPr lvl="1"/>
            <a:r>
              <a:rPr lang="en-US" dirty="0"/>
              <a:t>avoid dead air when called party picks up and no agent available</a:t>
            </a:r>
          </a:p>
          <a:p>
            <a:pPr lvl="2"/>
            <a:r>
              <a:rPr lang="en-US" dirty="0"/>
              <a:t>TCPA: no more than 3% “dead air” or abandoned calls</a:t>
            </a:r>
          </a:p>
        </p:txBody>
      </p:sp>
      <p:sp>
        <p:nvSpPr>
          <p:cNvPr id="4" name="Slide Number Placeholder 3">
            <a:extLst>
              <a:ext uri="{FF2B5EF4-FFF2-40B4-BE49-F238E27FC236}">
                <a16:creationId xmlns:a16="http://schemas.microsoft.com/office/drawing/2014/main" id="{936D4EF5-DDDF-224C-8EA1-0AA6690A6A66}"/>
              </a:ext>
            </a:extLst>
          </p:cNvPr>
          <p:cNvSpPr>
            <a:spLocks noGrp="1"/>
          </p:cNvSpPr>
          <p:nvPr>
            <p:ph type="sldNum" sz="quarter" idx="12"/>
          </p:nvPr>
        </p:nvSpPr>
        <p:spPr/>
        <p:txBody>
          <a:bodyPr/>
          <a:lstStyle/>
          <a:p>
            <a:fld id="{6E2D2B3B-882E-40F3-A32F-6DD516915044}" type="slidenum">
              <a:rPr lang="en-US" smtClean="0"/>
              <a:pPr/>
              <a:t>19</a:t>
            </a:fld>
            <a:endParaRPr lang="en-US"/>
          </a:p>
        </p:txBody>
      </p:sp>
      <p:sp>
        <p:nvSpPr>
          <p:cNvPr id="6" name="TextBox 5">
            <a:extLst>
              <a:ext uri="{FF2B5EF4-FFF2-40B4-BE49-F238E27FC236}">
                <a16:creationId xmlns:a16="http://schemas.microsoft.com/office/drawing/2014/main" id="{450B2E3F-4BEF-BA4E-8668-DFE8898FBE0C}"/>
              </a:ext>
            </a:extLst>
          </p:cNvPr>
          <p:cNvSpPr txBox="1"/>
          <p:nvPr/>
        </p:nvSpPr>
        <p:spPr>
          <a:xfrm>
            <a:off x="8019535" y="1705232"/>
            <a:ext cx="965842" cy="276999"/>
          </a:xfrm>
          <a:prstGeom prst="rect">
            <a:avLst/>
          </a:prstGeom>
          <a:noFill/>
        </p:spPr>
        <p:txBody>
          <a:bodyPr wrap="none" rtlCol="0">
            <a:spAutoFit/>
          </a:bodyPr>
          <a:lstStyle/>
          <a:p>
            <a:r>
              <a:rPr lang="en-US" sz="1200" dirty="0" err="1"/>
              <a:t>ringdna.com</a:t>
            </a:r>
            <a:endParaRPr lang="en-US" sz="1200" dirty="0"/>
          </a:p>
        </p:txBody>
      </p:sp>
    </p:spTree>
    <p:extLst>
      <p:ext uri="{BB962C8B-B14F-4D97-AF65-F5344CB8AC3E}">
        <p14:creationId xmlns:p14="http://schemas.microsoft.com/office/powerpoint/2010/main" val="2281646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004F6-C57D-CA46-A21D-AFEFBD310DDC}"/>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F03841E3-B337-1B40-AE7F-DB786ED11344}"/>
              </a:ext>
            </a:extLst>
          </p:cNvPr>
          <p:cNvSpPr>
            <a:spLocks noGrp="1"/>
          </p:cNvSpPr>
          <p:nvPr>
            <p:ph idx="1"/>
          </p:nvPr>
        </p:nvSpPr>
        <p:spPr/>
        <p:txBody>
          <a:bodyPr/>
          <a:lstStyle/>
          <a:p>
            <a:r>
              <a:rPr lang="en-US" dirty="0"/>
              <a:t>All open communication systems suffer from unwanted communication</a:t>
            </a:r>
          </a:p>
          <a:p>
            <a:r>
              <a:rPr lang="en-US" dirty="0"/>
              <a:t>Magnitude, nature and history of robocalls</a:t>
            </a:r>
          </a:p>
          <a:p>
            <a:r>
              <a:rPr lang="en-US" dirty="0"/>
              <a:t>What is a robocall and why (when) is it illegal?</a:t>
            </a:r>
          </a:p>
          <a:p>
            <a:r>
              <a:rPr lang="en-US" dirty="0"/>
              <a:t>Types of robocalls</a:t>
            </a:r>
          </a:p>
          <a:p>
            <a:r>
              <a:rPr lang="en-US" dirty="0"/>
              <a:t>How does the phone system work (today)?</a:t>
            </a:r>
          </a:p>
          <a:p>
            <a:r>
              <a:rPr lang="en-US" dirty="0"/>
              <a:t>How to be a successful </a:t>
            </a:r>
            <a:r>
              <a:rPr lang="en-US" dirty="0" err="1"/>
              <a:t>robocaller</a:t>
            </a:r>
            <a:endParaRPr lang="en-US" dirty="0"/>
          </a:p>
          <a:p>
            <a:r>
              <a:rPr lang="en-US" dirty="0"/>
              <a:t>Defending against robocalls</a:t>
            </a:r>
          </a:p>
          <a:p>
            <a:pPr lvl="1"/>
            <a:r>
              <a:rPr lang="en-US" dirty="0"/>
              <a:t>core strategies</a:t>
            </a:r>
          </a:p>
          <a:p>
            <a:pPr lvl="1"/>
            <a:r>
              <a:rPr lang="en-US" dirty="0"/>
              <a:t>number validation: STIR/SHAKEN, CAs</a:t>
            </a:r>
          </a:p>
          <a:p>
            <a:pPr lvl="1"/>
            <a:r>
              <a:rPr lang="en-US" dirty="0"/>
              <a:t>short-term and long-term issues and options</a:t>
            </a:r>
          </a:p>
          <a:p>
            <a:pPr lvl="1"/>
            <a:r>
              <a:rPr lang="en-US" dirty="0"/>
              <a:t>consumer strategies</a:t>
            </a:r>
          </a:p>
          <a:p>
            <a:endParaRPr lang="en-US" dirty="0"/>
          </a:p>
        </p:txBody>
      </p:sp>
      <p:sp>
        <p:nvSpPr>
          <p:cNvPr id="4" name="Slide Number Placeholder 3">
            <a:extLst>
              <a:ext uri="{FF2B5EF4-FFF2-40B4-BE49-F238E27FC236}">
                <a16:creationId xmlns:a16="http://schemas.microsoft.com/office/drawing/2014/main" id="{795AF88C-28F4-0A47-849D-317DA3EFB11F}"/>
              </a:ext>
            </a:extLst>
          </p:cNvPr>
          <p:cNvSpPr>
            <a:spLocks noGrp="1"/>
          </p:cNvSpPr>
          <p:nvPr>
            <p:ph type="sldNum" sz="quarter" idx="12"/>
          </p:nvPr>
        </p:nvSpPr>
        <p:spPr/>
        <p:txBody>
          <a:bodyPr/>
          <a:lstStyle/>
          <a:p>
            <a:fld id="{6E2D2B3B-882E-40F3-A32F-6DD516915044}" type="slidenum">
              <a:rPr lang="en-US" smtClean="0"/>
              <a:pPr/>
              <a:t>2</a:t>
            </a:fld>
            <a:endParaRPr lang="en-US"/>
          </a:p>
        </p:txBody>
      </p:sp>
    </p:spTree>
    <p:extLst>
      <p:ext uri="{BB962C8B-B14F-4D97-AF65-F5344CB8AC3E}">
        <p14:creationId xmlns:p14="http://schemas.microsoft.com/office/powerpoint/2010/main" val="2203061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30EBD6-3FAD-854C-B0D7-5CE073FC8939}"/>
              </a:ext>
            </a:extLst>
          </p:cNvPr>
          <p:cNvSpPr>
            <a:spLocks noGrp="1"/>
          </p:cNvSpPr>
          <p:nvPr>
            <p:ph type="sldNum" sz="quarter" idx="12"/>
          </p:nvPr>
        </p:nvSpPr>
        <p:spPr/>
        <p:txBody>
          <a:bodyPr/>
          <a:lstStyle/>
          <a:p>
            <a:fld id="{6E2D2B3B-882E-40F3-A32F-6DD516915044}" type="slidenum">
              <a:rPr lang="en-US" smtClean="0"/>
              <a:pPr/>
              <a:t>20</a:t>
            </a:fld>
            <a:endParaRPr lang="en-US"/>
          </a:p>
        </p:txBody>
      </p:sp>
      <p:sp>
        <p:nvSpPr>
          <p:cNvPr id="5" name="Title 4">
            <a:extLst>
              <a:ext uri="{FF2B5EF4-FFF2-40B4-BE49-F238E27FC236}">
                <a16:creationId xmlns:a16="http://schemas.microsoft.com/office/drawing/2014/main" id="{879009E3-169E-5543-882F-CD8CBC505350}"/>
              </a:ext>
            </a:extLst>
          </p:cNvPr>
          <p:cNvSpPr>
            <a:spLocks noGrp="1"/>
          </p:cNvSpPr>
          <p:nvPr>
            <p:ph type="title"/>
          </p:nvPr>
        </p:nvSpPr>
        <p:spPr/>
        <p:txBody>
          <a:bodyPr/>
          <a:lstStyle/>
          <a:p>
            <a:r>
              <a:rPr lang="en-US" dirty="0"/>
              <a:t>Wanted, unwanted, illegal &amp; criminal robocalls</a:t>
            </a:r>
          </a:p>
        </p:txBody>
      </p:sp>
      <p:graphicFrame>
        <p:nvGraphicFramePr>
          <p:cNvPr id="6" name="Diagram 5">
            <a:extLst>
              <a:ext uri="{FF2B5EF4-FFF2-40B4-BE49-F238E27FC236}">
                <a16:creationId xmlns:a16="http://schemas.microsoft.com/office/drawing/2014/main" id="{F7AC2F33-D134-EC49-9762-1C3553F20FD9}"/>
              </a:ext>
            </a:extLst>
          </p:cNvPr>
          <p:cNvGraphicFramePr/>
          <p:nvPr>
            <p:extLst>
              <p:ext uri="{D42A27DB-BD31-4B8C-83A1-F6EECF244321}">
                <p14:modId xmlns:p14="http://schemas.microsoft.com/office/powerpoint/2010/main" val="807294324"/>
              </p:ext>
            </p:extLst>
          </p:nvPr>
        </p:nvGraphicFramePr>
        <p:xfrm>
          <a:off x="1523999" y="1396999"/>
          <a:ext cx="6791325" cy="4513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5137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537E2A-DBB1-DE47-BC7B-2D625532B2CB}"/>
              </a:ext>
            </a:extLst>
          </p:cNvPr>
          <p:cNvSpPr>
            <a:spLocks noGrp="1"/>
          </p:cNvSpPr>
          <p:nvPr>
            <p:ph type="sldNum" sz="quarter" idx="12"/>
          </p:nvPr>
        </p:nvSpPr>
        <p:spPr/>
        <p:txBody>
          <a:bodyPr/>
          <a:lstStyle/>
          <a:p>
            <a:fld id="{6E2D2B3B-882E-40F3-A32F-6DD516915044}" type="slidenum">
              <a:rPr lang="en-US" smtClean="0"/>
              <a:pPr/>
              <a:t>21</a:t>
            </a:fld>
            <a:endParaRPr lang="en-US"/>
          </a:p>
        </p:txBody>
      </p:sp>
      <p:sp>
        <p:nvSpPr>
          <p:cNvPr id="2" name="Title 1">
            <a:extLst>
              <a:ext uri="{FF2B5EF4-FFF2-40B4-BE49-F238E27FC236}">
                <a16:creationId xmlns:a16="http://schemas.microsoft.com/office/drawing/2014/main" id="{3982FAD9-2D44-D141-BB38-4732205322F7}"/>
              </a:ext>
            </a:extLst>
          </p:cNvPr>
          <p:cNvSpPr>
            <a:spLocks noGrp="1"/>
          </p:cNvSpPr>
          <p:nvPr>
            <p:ph type="title"/>
          </p:nvPr>
        </p:nvSpPr>
        <p:spPr/>
        <p:txBody>
          <a:bodyPr/>
          <a:lstStyle/>
          <a:p>
            <a:r>
              <a:rPr lang="en-US" dirty="0"/>
              <a:t>Robocalls – from unwanted to criminal</a:t>
            </a:r>
          </a:p>
        </p:txBody>
      </p:sp>
      <p:sp>
        <p:nvSpPr>
          <p:cNvPr id="5" name="TextBox 4">
            <a:extLst>
              <a:ext uri="{FF2B5EF4-FFF2-40B4-BE49-F238E27FC236}">
                <a16:creationId xmlns:a16="http://schemas.microsoft.com/office/drawing/2014/main" id="{86665B83-0B27-DC46-9DF3-349973905D20}"/>
              </a:ext>
            </a:extLst>
          </p:cNvPr>
          <p:cNvSpPr txBox="1"/>
          <p:nvPr/>
        </p:nvSpPr>
        <p:spPr>
          <a:xfrm>
            <a:off x="78591" y="1600200"/>
            <a:ext cx="3050515" cy="923330"/>
          </a:xfrm>
          <a:prstGeom prst="rect">
            <a:avLst/>
          </a:prstGeom>
          <a:solidFill>
            <a:srgbClr val="EBEBEB"/>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a:t>traditional telemarketing</a:t>
            </a:r>
          </a:p>
          <a:p>
            <a:r>
              <a:rPr lang="en-US" dirty="0"/>
              <a:t>real (possibly sub-par) product</a:t>
            </a:r>
          </a:p>
          <a:p>
            <a:r>
              <a:rPr lang="en-US" dirty="0"/>
              <a:t>TCPA violation</a:t>
            </a:r>
          </a:p>
        </p:txBody>
      </p:sp>
      <p:sp>
        <p:nvSpPr>
          <p:cNvPr id="6" name="TextBox 5">
            <a:extLst>
              <a:ext uri="{FF2B5EF4-FFF2-40B4-BE49-F238E27FC236}">
                <a16:creationId xmlns:a16="http://schemas.microsoft.com/office/drawing/2014/main" id="{06E96587-6954-D54B-9C2C-CA06535D8ACE}"/>
              </a:ext>
            </a:extLst>
          </p:cNvPr>
          <p:cNvSpPr txBox="1"/>
          <p:nvPr/>
        </p:nvSpPr>
        <p:spPr>
          <a:xfrm>
            <a:off x="2774167" y="2587905"/>
            <a:ext cx="2997552" cy="923330"/>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a:t>false debt collection</a:t>
            </a:r>
          </a:p>
          <a:p>
            <a:r>
              <a:rPr lang="en-US" dirty="0"/>
              <a:t>loans that are no longer owed</a:t>
            </a:r>
          </a:p>
          <a:p>
            <a:r>
              <a:rPr lang="en-US" dirty="0"/>
              <a:t>(or wrong person)</a:t>
            </a:r>
          </a:p>
        </p:txBody>
      </p:sp>
      <p:sp>
        <p:nvSpPr>
          <p:cNvPr id="7" name="TextBox 6">
            <a:extLst>
              <a:ext uri="{FF2B5EF4-FFF2-40B4-BE49-F238E27FC236}">
                <a16:creationId xmlns:a16="http://schemas.microsoft.com/office/drawing/2014/main" id="{3DD23E40-FA93-1C40-BA8F-F1F31BE201D7}"/>
              </a:ext>
            </a:extLst>
          </p:cNvPr>
          <p:cNvSpPr txBox="1"/>
          <p:nvPr/>
        </p:nvSpPr>
        <p:spPr>
          <a:xfrm>
            <a:off x="725171" y="3870397"/>
            <a:ext cx="2213491"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wrong number calls</a:t>
            </a:r>
          </a:p>
          <a:p>
            <a:r>
              <a:rPr lang="en-US" dirty="0"/>
              <a:t>(reassigned numbers)</a:t>
            </a:r>
          </a:p>
        </p:txBody>
      </p:sp>
      <p:sp>
        <p:nvSpPr>
          <p:cNvPr id="8" name="TextBox 7">
            <a:extLst>
              <a:ext uri="{FF2B5EF4-FFF2-40B4-BE49-F238E27FC236}">
                <a16:creationId xmlns:a16="http://schemas.microsoft.com/office/drawing/2014/main" id="{B2A91391-C186-8A4B-99BF-42644FE86CEA}"/>
              </a:ext>
            </a:extLst>
          </p:cNvPr>
          <p:cNvSpPr txBox="1"/>
          <p:nvPr/>
        </p:nvSpPr>
        <p:spPr>
          <a:xfrm>
            <a:off x="4879191" y="3770990"/>
            <a:ext cx="1599797" cy="646331"/>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dirty="0"/>
              <a:t>financial scams</a:t>
            </a:r>
          </a:p>
          <a:p>
            <a:r>
              <a:rPr lang="en-US" dirty="0"/>
              <a:t>using greed</a:t>
            </a:r>
          </a:p>
        </p:txBody>
      </p:sp>
      <p:sp>
        <p:nvSpPr>
          <p:cNvPr id="9" name="TextBox 8">
            <a:extLst>
              <a:ext uri="{FF2B5EF4-FFF2-40B4-BE49-F238E27FC236}">
                <a16:creationId xmlns:a16="http://schemas.microsoft.com/office/drawing/2014/main" id="{C1122632-C0AF-9D4D-A402-22A449FCA762}"/>
              </a:ext>
            </a:extLst>
          </p:cNvPr>
          <p:cNvSpPr txBox="1"/>
          <p:nvPr/>
        </p:nvSpPr>
        <p:spPr>
          <a:xfrm>
            <a:off x="6331754" y="5056628"/>
            <a:ext cx="1599797" cy="646331"/>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dirty="0"/>
              <a:t>financial scams</a:t>
            </a:r>
          </a:p>
          <a:p>
            <a:r>
              <a:rPr lang="en-US" dirty="0"/>
              <a:t>using threats</a:t>
            </a:r>
          </a:p>
        </p:txBody>
      </p:sp>
      <p:sp>
        <p:nvSpPr>
          <p:cNvPr id="10" name="TextBox 9">
            <a:extLst>
              <a:ext uri="{FF2B5EF4-FFF2-40B4-BE49-F238E27FC236}">
                <a16:creationId xmlns:a16="http://schemas.microsoft.com/office/drawing/2014/main" id="{22C48870-06F0-FC41-B83B-AD5CD5ECF418}"/>
              </a:ext>
            </a:extLst>
          </p:cNvPr>
          <p:cNvSpPr txBox="1"/>
          <p:nvPr/>
        </p:nvSpPr>
        <p:spPr>
          <a:xfrm>
            <a:off x="5886853" y="1877199"/>
            <a:ext cx="2603598" cy="646331"/>
          </a:xfrm>
          <a:prstGeom prst="rect">
            <a:avLst/>
          </a:prstGeom>
          <a:gradFill>
            <a:gsLst>
              <a:gs pos="0">
                <a:schemeClr val="dk1">
                  <a:satMod val="103000"/>
                  <a:lumMod val="102000"/>
                  <a:tint val="94000"/>
                </a:schemeClr>
              </a:gs>
              <a:gs pos="50000">
                <a:schemeClr val="tx1">
                  <a:lumMod val="50000"/>
                  <a:lumOff val="50000"/>
                </a:schemeClr>
              </a:gs>
              <a:gs pos="100000">
                <a:schemeClr val="tx1">
                  <a:lumMod val="75000"/>
                  <a:lumOff val="25000"/>
                </a:schemeClr>
              </a:gs>
            </a:gsLst>
          </a:gradFill>
        </p:spPr>
        <p:style>
          <a:lnRef idx="0">
            <a:schemeClr val="dk1"/>
          </a:lnRef>
          <a:fillRef idx="3">
            <a:schemeClr val="dk1"/>
          </a:fillRef>
          <a:effectRef idx="3">
            <a:schemeClr val="dk1"/>
          </a:effectRef>
          <a:fontRef idx="minor">
            <a:schemeClr val="lt1"/>
          </a:fontRef>
        </p:style>
        <p:txBody>
          <a:bodyPr wrap="none" rtlCol="0">
            <a:spAutoFit/>
          </a:bodyPr>
          <a:lstStyle/>
          <a:p>
            <a:r>
              <a:rPr lang="en-US" dirty="0"/>
              <a:t>dubious products</a:t>
            </a:r>
          </a:p>
          <a:p>
            <a:r>
              <a:rPr lang="en-US" dirty="0"/>
              <a:t>(credit repair, timeshares)</a:t>
            </a:r>
          </a:p>
        </p:txBody>
      </p:sp>
      <p:sp>
        <p:nvSpPr>
          <p:cNvPr id="11" name="TextBox 10">
            <a:extLst>
              <a:ext uri="{FF2B5EF4-FFF2-40B4-BE49-F238E27FC236}">
                <a16:creationId xmlns:a16="http://schemas.microsoft.com/office/drawing/2014/main" id="{018614B4-B620-414C-852B-1ABEA6BBBDDE}"/>
              </a:ext>
            </a:extLst>
          </p:cNvPr>
          <p:cNvSpPr txBox="1"/>
          <p:nvPr/>
        </p:nvSpPr>
        <p:spPr>
          <a:xfrm>
            <a:off x="3011220" y="4875890"/>
            <a:ext cx="1645643"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a:t>aggressive debt</a:t>
            </a:r>
          </a:p>
          <a:p>
            <a:r>
              <a:rPr lang="en-US" dirty="0"/>
              <a:t>collection</a:t>
            </a:r>
          </a:p>
        </p:txBody>
      </p:sp>
      <p:sp>
        <p:nvSpPr>
          <p:cNvPr id="12" name="TextBox 11">
            <a:extLst>
              <a:ext uri="{FF2B5EF4-FFF2-40B4-BE49-F238E27FC236}">
                <a16:creationId xmlns:a16="http://schemas.microsoft.com/office/drawing/2014/main" id="{C2BE3E01-9DCF-494F-A91C-74D7AE2CC088}"/>
              </a:ext>
            </a:extLst>
          </p:cNvPr>
          <p:cNvSpPr txBox="1"/>
          <p:nvPr/>
        </p:nvSpPr>
        <p:spPr>
          <a:xfrm>
            <a:off x="4272943" y="5710020"/>
            <a:ext cx="1787669"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a:t>dubious charities</a:t>
            </a:r>
          </a:p>
        </p:txBody>
      </p:sp>
      <p:sp>
        <p:nvSpPr>
          <p:cNvPr id="13" name="TextBox 12">
            <a:extLst>
              <a:ext uri="{FF2B5EF4-FFF2-40B4-BE49-F238E27FC236}">
                <a16:creationId xmlns:a16="http://schemas.microsoft.com/office/drawing/2014/main" id="{8175B7DE-BF97-7948-AE4F-080C06F38BC9}"/>
              </a:ext>
            </a:extLst>
          </p:cNvPr>
          <p:cNvSpPr txBox="1"/>
          <p:nvPr/>
        </p:nvSpPr>
        <p:spPr>
          <a:xfrm>
            <a:off x="725171" y="5069768"/>
            <a:ext cx="886268"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dirty="0"/>
              <a:t>surveys</a:t>
            </a:r>
          </a:p>
        </p:txBody>
      </p:sp>
      <p:sp>
        <p:nvSpPr>
          <p:cNvPr id="14" name="TextBox 13">
            <a:extLst>
              <a:ext uri="{FF2B5EF4-FFF2-40B4-BE49-F238E27FC236}">
                <a16:creationId xmlns:a16="http://schemas.microsoft.com/office/drawing/2014/main" id="{5CB23ED3-C7B4-9044-AF0B-CCF006BD8B1C}"/>
              </a:ext>
            </a:extLst>
          </p:cNvPr>
          <p:cNvSpPr txBox="1"/>
          <p:nvPr/>
        </p:nvSpPr>
        <p:spPr>
          <a:xfrm>
            <a:off x="701953" y="5775826"/>
            <a:ext cx="1378262"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dirty="0"/>
              <a:t>political calls</a:t>
            </a:r>
          </a:p>
        </p:txBody>
      </p:sp>
      <p:sp>
        <p:nvSpPr>
          <p:cNvPr id="15" name="TextBox 14">
            <a:extLst>
              <a:ext uri="{FF2B5EF4-FFF2-40B4-BE49-F238E27FC236}">
                <a16:creationId xmlns:a16="http://schemas.microsoft.com/office/drawing/2014/main" id="{31AC52F1-76FC-8345-9EAD-FCF3D91EA804}"/>
              </a:ext>
            </a:extLst>
          </p:cNvPr>
          <p:cNvSpPr txBox="1"/>
          <p:nvPr/>
        </p:nvSpPr>
        <p:spPr>
          <a:xfrm>
            <a:off x="357188" y="3017375"/>
            <a:ext cx="1909562" cy="369332"/>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US" dirty="0"/>
              <a:t>B2B telemarketing</a:t>
            </a:r>
          </a:p>
        </p:txBody>
      </p:sp>
      <p:sp>
        <p:nvSpPr>
          <p:cNvPr id="16" name="TextBox 15">
            <a:extLst>
              <a:ext uri="{FF2B5EF4-FFF2-40B4-BE49-F238E27FC236}">
                <a16:creationId xmlns:a16="http://schemas.microsoft.com/office/drawing/2014/main" id="{D6886834-0C75-2C47-8CC4-9F591BA59404}"/>
              </a:ext>
            </a:extLst>
          </p:cNvPr>
          <p:cNvSpPr txBox="1"/>
          <p:nvPr/>
        </p:nvSpPr>
        <p:spPr>
          <a:xfrm>
            <a:off x="688295" y="6352144"/>
            <a:ext cx="1688667"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dirty="0"/>
              <a:t>“good” charities</a:t>
            </a:r>
          </a:p>
        </p:txBody>
      </p:sp>
    </p:spTree>
    <p:extLst>
      <p:ext uri="{BB962C8B-B14F-4D97-AF65-F5344CB8AC3E}">
        <p14:creationId xmlns:p14="http://schemas.microsoft.com/office/powerpoint/2010/main" val="3379005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C715C839-F31D-6E4C-BE37-6F312D1D9BE4}"/>
              </a:ext>
            </a:extLst>
          </p:cNvPr>
          <p:cNvSpPr/>
          <p:nvPr/>
        </p:nvSpPr>
        <p:spPr>
          <a:xfrm>
            <a:off x="3784600" y="1055688"/>
            <a:ext cx="3349625" cy="2898775"/>
          </a:xfrm>
          <a:custGeom>
            <a:avLst/>
            <a:gdLst>
              <a:gd name="connsiteX0" fmla="*/ 745587 w 3348110"/>
              <a:gd name="connsiteY0" fmla="*/ 365760 h 2897945"/>
              <a:gd name="connsiteX1" fmla="*/ 745587 w 3348110"/>
              <a:gd name="connsiteY1" fmla="*/ 365760 h 2897945"/>
              <a:gd name="connsiteX2" fmla="*/ 618978 w 3348110"/>
              <a:gd name="connsiteY2" fmla="*/ 393896 h 2897945"/>
              <a:gd name="connsiteX3" fmla="*/ 534572 w 3348110"/>
              <a:gd name="connsiteY3" fmla="*/ 450166 h 2897945"/>
              <a:gd name="connsiteX4" fmla="*/ 478301 w 3348110"/>
              <a:gd name="connsiteY4" fmla="*/ 464234 h 2897945"/>
              <a:gd name="connsiteX5" fmla="*/ 436098 w 3348110"/>
              <a:gd name="connsiteY5" fmla="*/ 492369 h 2897945"/>
              <a:gd name="connsiteX6" fmla="*/ 393895 w 3348110"/>
              <a:gd name="connsiteY6" fmla="*/ 506437 h 2897945"/>
              <a:gd name="connsiteX7" fmla="*/ 323556 w 3348110"/>
              <a:gd name="connsiteY7" fmla="*/ 576776 h 2897945"/>
              <a:gd name="connsiteX8" fmla="*/ 253218 w 3348110"/>
              <a:gd name="connsiteY8" fmla="*/ 731520 h 2897945"/>
              <a:gd name="connsiteX9" fmla="*/ 225083 w 3348110"/>
              <a:gd name="connsiteY9" fmla="*/ 759656 h 2897945"/>
              <a:gd name="connsiteX10" fmla="*/ 182880 w 3348110"/>
              <a:gd name="connsiteY10" fmla="*/ 858129 h 2897945"/>
              <a:gd name="connsiteX11" fmla="*/ 154744 w 3348110"/>
              <a:gd name="connsiteY11" fmla="*/ 928468 h 2897945"/>
              <a:gd name="connsiteX12" fmla="*/ 70338 w 3348110"/>
              <a:gd name="connsiteY12" fmla="*/ 1026942 h 2897945"/>
              <a:gd name="connsiteX13" fmla="*/ 56270 w 3348110"/>
              <a:gd name="connsiteY13" fmla="*/ 1069145 h 2897945"/>
              <a:gd name="connsiteX14" fmla="*/ 42203 w 3348110"/>
              <a:gd name="connsiteY14" fmla="*/ 1125416 h 2897945"/>
              <a:gd name="connsiteX15" fmla="*/ 14067 w 3348110"/>
              <a:gd name="connsiteY15" fmla="*/ 1167619 h 2897945"/>
              <a:gd name="connsiteX16" fmla="*/ 28135 w 3348110"/>
              <a:gd name="connsiteY16" fmla="*/ 1252025 h 2897945"/>
              <a:gd name="connsiteX17" fmla="*/ 0 w 3348110"/>
              <a:gd name="connsiteY17" fmla="*/ 1547446 h 2897945"/>
              <a:gd name="connsiteX18" fmla="*/ 14067 w 3348110"/>
              <a:gd name="connsiteY18" fmla="*/ 2053883 h 2897945"/>
              <a:gd name="connsiteX19" fmla="*/ 42203 w 3348110"/>
              <a:gd name="connsiteY19" fmla="*/ 2138289 h 2897945"/>
              <a:gd name="connsiteX20" fmla="*/ 56270 w 3348110"/>
              <a:gd name="connsiteY20" fmla="*/ 2180493 h 2897945"/>
              <a:gd name="connsiteX21" fmla="*/ 70338 w 3348110"/>
              <a:gd name="connsiteY21" fmla="*/ 2335237 h 2897945"/>
              <a:gd name="connsiteX22" fmla="*/ 112541 w 3348110"/>
              <a:gd name="connsiteY22" fmla="*/ 2433711 h 2897945"/>
              <a:gd name="connsiteX23" fmla="*/ 182880 w 3348110"/>
              <a:gd name="connsiteY23" fmla="*/ 2489982 h 2897945"/>
              <a:gd name="connsiteX24" fmla="*/ 211015 w 3348110"/>
              <a:gd name="connsiteY24" fmla="*/ 2532185 h 2897945"/>
              <a:gd name="connsiteX25" fmla="*/ 253218 w 3348110"/>
              <a:gd name="connsiteY25" fmla="*/ 2546253 h 2897945"/>
              <a:gd name="connsiteX26" fmla="*/ 337624 w 3348110"/>
              <a:gd name="connsiteY26" fmla="*/ 2602523 h 2897945"/>
              <a:gd name="connsiteX27" fmla="*/ 365760 w 3348110"/>
              <a:gd name="connsiteY27" fmla="*/ 2630659 h 2897945"/>
              <a:gd name="connsiteX28" fmla="*/ 393895 w 3348110"/>
              <a:gd name="connsiteY28" fmla="*/ 2672862 h 2897945"/>
              <a:gd name="connsiteX29" fmla="*/ 436098 w 3348110"/>
              <a:gd name="connsiteY29" fmla="*/ 2686929 h 2897945"/>
              <a:gd name="connsiteX30" fmla="*/ 534572 w 3348110"/>
              <a:gd name="connsiteY30" fmla="*/ 2757268 h 2897945"/>
              <a:gd name="connsiteX31" fmla="*/ 618978 w 3348110"/>
              <a:gd name="connsiteY31" fmla="*/ 2813539 h 2897945"/>
              <a:gd name="connsiteX32" fmla="*/ 759655 w 3348110"/>
              <a:gd name="connsiteY32" fmla="*/ 2855742 h 2897945"/>
              <a:gd name="connsiteX33" fmla="*/ 801858 w 3348110"/>
              <a:gd name="connsiteY33" fmla="*/ 2869809 h 2897945"/>
              <a:gd name="connsiteX34" fmla="*/ 844061 w 3348110"/>
              <a:gd name="connsiteY34" fmla="*/ 2883877 h 2897945"/>
              <a:gd name="connsiteX35" fmla="*/ 970670 w 3348110"/>
              <a:gd name="connsiteY35" fmla="*/ 2897945 h 2897945"/>
              <a:gd name="connsiteX36" fmla="*/ 1209821 w 3348110"/>
              <a:gd name="connsiteY36" fmla="*/ 2883877 h 2897945"/>
              <a:gd name="connsiteX37" fmla="*/ 1336430 w 3348110"/>
              <a:gd name="connsiteY37" fmla="*/ 2841674 h 2897945"/>
              <a:gd name="connsiteX38" fmla="*/ 1378633 w 3348110"/>
              <a:gd name="connsiteY38" fmla="*/ 2827606 h 2897945"/>
              <a:gd name="connsiteX39" fmla="*/ 1659987 w 3348110"/>
              <a:gd name="connsiteY39" fmla="*/ 2799471 h 2897945"/>
              <a:gd name="connsiteX40" fmla="*/ 1744393 w 3348110"/>
              <a:gd name="connsiteY40" fmla="*/ 2771336 h 2897945"/>
              <a:gd name="connsiteX41" fmla="*/ 1786596 w 3348110"/>
              <a:gd name="connsiteY41" fmla="*/ 2743200 h 2897945"/>
              <a:gd name="connsiteX42" fmla="*/ 1899138 w 3348110"/>
              <a:gd name="connsiteY42" fmla="*/ 2729133 h 2897945"/>
              <a:gd name="connsiteX43" fmla="*/ 1997612 w 3348110"/>
              <a:gd name="connsiteY43" fmla="*/ 2715065 h 2897945"/>
              <a:gd name="connsiteX44" fmla="*/ 2039815 w 3348110"/>
              <a:gd name="connsiteY44" fmla="*/ 2686929 h 2897945"/>
              <a:gd name="connsiteX45" fmla="*/ 2124221 w 3348110"/>
              <a:gd name="connsiteY45" fmla="*/ 2658794 h 2897945"/>
              <a:gd name="connsiteX46" fmla="*/ 2208627 w 3348110"/>
              <a:gd name="connsiteY46" fmla="*/ 2616591 h 2897945"/>
              <a:gd name="connsiteX47" fmla="*/ 2236763 w 3348110"/>
              <a:gd name="connsiteY47" fmla="*/ 2588456 h 2897945"/>
              <a:gd name="connsiteX48" fmla="*/ 2278966 w 3348110"/>
              <a:gd name="connsiteY48" fmla="*/ 2574388 h 2897945"/>
              <a:gd name="connsiteX49" fmla="*/ 2335236 w 3348110"/>
              <a:gd name="connsiteY49" fmla="*/ 2546253 h 2897945"/>
              <a:gd name="connsiteX50" fmla="*/ 2377440 w 3348110"/>
              <a:gd name="connsiteY50" fmla="*/ 2518117 h 2897945"/>
              <a:gd name="connsiteX51" fmla="*/ 2461846 w 3348110"/>
              <a:gd name="connsiteY51" fmla="*/ 2489982 h 2897945"/>
              <a:gd name="connsiteX52" fmla="*/ 2588455 w 3348110"/>
              <a:gd name="connsiteY52" fmla="*/ 2377440 h 2897945"/>
              <a:gd name="connsiteX53" fmla="*/ 2588455 w 3348110"/>
              <a:gd name="connsiteY53" fmla="*/ 2377440 h 2897945"/>
              <a:gd name="connsiteX54" fmla="*/ 2644726 w 3348110"/>
              <a:gd name="connsiteY54" fmla="*/ 2335237 h 2897945"/>
              <a:gd name="connsiteX55" fmla="*/ 2757267 w 3348110"/>
              <a:gd name="connsiteY55" fmla="*/ 2222696 h 2897945"/>
              <a:gd name="connsiteX56" fmla="*/ 2799470 w 3348110"/>
              <a:gd name="connsiteY56" fmla="*/ 2208628 h 2897945"/>
              <a:gd name="connsiteX57" fmla="*/ 2883876 w 3348110"/>
              <a:gd name="connsiteY57" fmla="*/ 2053883 h 2897945"/>
              <a:gd name="connsiteX58" fmla="*/ 2897944 w 3348110"/>
              <a:gd name="connsiteY58" fmla="*/ 1997613 h 2897945"/>
              <a:gd name="connsiteX59" fmla="*/ 2954215 w 3348110"/>
              <a:gd name="connsiteY59" fmla="*/ 1899139 h 2897945"/>
              <a:gd name="connsiteX60" fmla="*/ 2996418 w 3348110"/>
              <a:gd name="connsiteY60" fmla="*/ 1800665 h 2897945"/>
              <a:gd name="connsiteX61" fmla="*/ 3052689 w 3348110"/>
              <a:gd name="connsiteY61" fmla="*/ 1730326 h 2897945"/>
              <a:gd name="connsiteX62" fmla="*/ 3137095 w 3348110"/>
              <a:gd name="connsiteY62" fmla="*/ 1674056 h 2897945"/>
              <a:gd name="connsiteX63" fmla="*/ 3179298 w 3348110"/>
              <a:gd name="connsiteY63" fmla="*/ 1659988 h 2897945"/>
              <a:gd name="connsiteX64" fmla="*/ 3207433 w 3348110"/>
              <a:gd name="connsiteY64" fmla="*/ 1617785 h 2897945"/>
              <a:gd name="connsiteX65" fmla="*/ 3235569 w 3348110"/>
              <a:gd name="connsiteY65" fmla="*/ 1589649 h 2897945"/>
              <a:gd name="connsiteX66" fmla="*/ 3249636 w 3348110"/>
              <a:gd name="connsiteY66" fmla="*/ 1519311 h 2897945"/>
              <a:gd name="connsiteX67" fmla="*/ 3277772 w 3348110"/>
              <a:gd name="connsiteY67" fmla="*/ 1350499 h 2897945"/>
              <a:gd name="connsiteX68" fmla="*/ 3291840 w 3348110"/>
              <a:gd name="connsiteY68" fmla="*/ 1252025 h 2897945"/>
              <a:gd name="connsiteX69" fmla="*/ 3305907 w 3348110"/>
              <a:gd name="connsiteY69" fmla="*/ 1209822 h 2897945"/>
              <a:gd name="connsiteX70" fmla="*/ 3348110 w 3348110"/>
              <a:gd name="connsiteY70" fmla="*/ 1055077 h 2897945"/>
              <a:gd name="connsiteX71" fmla="*/ 3334043 w 3348110"/>
              <a:gd name="connsiteY71" fmla="*/ 689317 h 2897945"/>
              <a:gd name="connsiteX72" fmla="*/ 3291840 w 3348110"/>
              <a:gd name="connsiteY72" fmla="*/ 548640 h 2897945"/>
              <a:gd name="connsiteX73" fmla="*/ 3263704 w 3348110"/>
              <a:gd name="connsiteY73" fmla="*/ 506437 h 2897945"/>
              <a:gd name="connsiteX74" fmla="*/ 3235569 w 3348110"/>
              <a:gd name="connsiteY74" fmla="*/ 422031 h 2897945"/>
              <a:gd name="connsiteX75" fmla="*/ 3179298 w 3348110"/>
              <a:gd name="connsiteY75" fmla="*/ 337625 h 2897945"/>
              <a:gd name="connsiteX76" fmla="*/ 3123027 w 3348110"/>
              <a:gd name="connsiteY76" fmla="*/ 267286 h 2897945"/>
              <a:gd name="connsiteX77" fmla="*/ 3080824 w 3348110"/>
              <a:gd name="connsiteY77" fmla="*/ 239151 h 2897945"/>
              <a:gd name="connsiteX78" fmla="*/ 2996418 w 3348110"/>
              <a:gd name="connsiteY78" fmla="*/ 182880 h 2897945"/>
              <a:gd name="connsiteX79" fmla="*/ 2968283 w 3348110"/>
              <a:gd name="connsiteY79" fmla="*/ 140677 h 2897945"/>
              <a:gd name="connsiteX80" fmla="*/ 2883876 w 3348110"/>
              <a:gd name="connsiteY80" fmla="*/ 112542 h 2897945"/>
              <a:gd name="connsiteX81" fmla="*/ 2841673 w 3348110"/>
              <a:gd name="connsiteY81" fmla="*/ 98474 h 2897945"/>
              <a:gd name="connsiteX82" fmla="*/ 2799470 w 3348110"/>
              <a:gd name="connsiteY82" fmla="*/ 70339 h 2897945"/>
              <a:gd name="connsiteX83" fmla="*/ 2743200 w 3348110"/>
              <a:gd name="connsiteY83" fmla="*/ 56271 h 2897945"/>
              <a:gd name="connsiteX84" fmla="*/ 2715064 w 3348110"/>
              <a:gd name="connsiteY84" fmla="*/ 28136 h 2897945"/>
              <a:gd name="connsiteX85" fmla="*/ 2644726 w 3348110"/>
              <a:gd name="connsiteY85" fmla="*/ 14068 h 2897945"/>
              <a:gd name="connsiteX86" fmla="*/ 2602523 w 3348110"/>
              <a:gd name="connsiteY86" fmla="*/ 0 h 2897945"/>
              <a:gd name="connsiteX87" fmla="*/ 1491175 w 3348110"/>
              <a:gd name="connsiteY87" fmla="*/ 14068 h 2897945"/>
              <a:gd name="connsiteX88" fmla="*/ 1448972 w 3348110"/>
              <a:gd name="connsiteY88" fmla="*/ 28136 h 2897945"/>
              <a:gd name="connsiteX89" fmla="*/ 1392701 w 3348110"/>
              <a:gd name="connsiteY89" fmla="*/ 42203 h 2897945"/>
              <a:gd name="connsiteX90" fmla="*/ 1308295 w 3348110"/>
              <a:gd name="connsiteY90" fmla="*/ 70339 h 2897945"/>
              <a:gd name="connsiteX91" fmla="*/ 1266092 w 3348110"/>
              <a:gd name="connsiteY91" fmla="*/ 84406 h 2897945"/>
              <a:gd name="connsiteX92" fmla="*/ 1153550 w 3348110"/>
              <a:gd name="connsiteY92" fmla="*/ 112542 h 2897945"/>
              <a:gd name="connsiteX93" fmla="*/ 1111347 w 3348110"/>
              <a:gd name="connsiteY93" fmla="*/ 140677 h 2897945"/>
              <a:gd name="connsiteX94" fmla="*/ 1026941 w 3348110"/>
              <a:gd name="connsiteY94" fmla="*/ 168813 h 2897945"/>
              <a:gd name="connsiteX95" fmla="*/ 984738 w 3348110"/>
              <a:gd name="connsiteY95" fmla="*/ 196948 h 2897945"/>
              <a:gd name="connsiteX96" fmla="*/ 942535 w 3348110"/>
              <a:gd name="connsiteY96" fmla="*/ 211016 h 2897945"/>
              <a:gd name="connsiteX97" fmla="*/ 815926 w 3348110"/>
              <a:gd name="connsiteY97" fmla="*/ 295422 h 2897945"/>
              <a:gd name="connsiteX98" fmla="*/ 773723 w 3348110"/>
              <a:gd name="connsiteY98" fmla="*/ 323557 h 2897945"/>
              <a:gd name="connsiteX99" fmla="*/ 703384 w 3348110"/>
              <a:gd name="connsiteY99" fmla="*/ 379828 h 2897945"/>
              <a:gd name="connsiteX100" fmla="*/ 661181 w 3348110"/>
              <a:gd name="connsiteY100" fmla="*/ 393896 h 2897945"/>
              <a:gd name="connsiteX101" fmla="*/ 773723 w 3348110"/>
              <a:gd name="connsiteY101" fmla="*/ 379828 h 2897945"/>
              <a:gd name="connsiteX102" fmla="*/ 829993 w 3348110"/>
              <a:gd name="connsiteY102" fmla="*/ 365760 h 2897945"/>
              <a:gd name="connsiteX103" fmla="*/ 829993 w 3348110"/>
              <a:gd name="connsiteY103" fmla="*/ 365760 h 2897945"/>
              <a:gd name="connsiteX104" fmla="*/ 801858 w 3348110"/>
              <a:gd name="connsiteY104" fmla="*/ 337625 h 289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348110" h="2897945">
                <a:moveTo>
                  <a:pt x="745587" y="365760"/>
                </a:moveTo>
                <a:lnTo>
                  <a:pt x="745587" y="365760"/>
                </a:lnTo>
                <a:cubicBezTo>
                  <a:pt x="703384" y="375139"/>
                  <a:pt x="659118" y="377840"/>
                  <a:pt x="618978" y="393896"/>
                </a:cubicBezTo>
                <a:cubicBezTo>
                  <a:pt x="587582" y="406454"/>
                  <a:pt x="567377" y="441965"/>
                  <a:pt x="534572" y="450166"/>
                </a:cubicBezTo>
                <a:lnTo>
                  <a:pt x="478301" y="464234"/>
                </a:lnTo>
                <a:cubicBezTo>
                  <a:pt x="464233" y="473612"/>
                  <a:pt x="451220" y="484808"/>
                  <a:pt x="436098" y="492369"/>
                </a:cubicBezTo>
                <a:cubicBezTo>
                  <a:pt x="422835" y="499001"/>
                  <a:pt x="405758" y="497540"/>
                  <a:pt x="393895" y="506437"/>
                </a:cubicBezTo>
                <a:cubicBezTo>
                  <a:pt x="367369" y="526332"/>
                  <a:pt x="323556" y="576776"/>
                  <a:pt x="323556" y="576776"/>
                </a:cubicBezTo>
                <a:cubicBezTo>
                  <a:pt x="302824" y="628606"/>
                  <a:pt x="282939" y="683966"/>
                  <a:pt x="253218" y="731520"/>
                </a:cubicBezTo>
                <a:cubicBezTo>
                  <a:pt x="246189" y="742767"/>
                  <a:pt x="232440" y="748620"/>
                  <a:pt x="225083" y="759656"/>
                </a:cubicBezTo>
                <a:cubicBezTo>
                  <a:pt x="196847" y="802009"/>
                  <a:pt x="198959" y="815250"/>
                  <a:pt x="182880" y="858129"/>
                </a:cubicBezTo>
                <a:cubicBezTo>
                  <a:pt x="174013" y="881774"/>
                  <a:pt x="166037" y="905881"/>
                  <a:pt x="154744" y="928468"/>
                </a:cubicBezTo>
                <a:cubicBezTo>
                  <a:pt x="133319" y="971319"/>
                  <a:pt x="104951" y="992329"/>
                  <a:pt x="70338" y="1026942"/>
                </a:cubicBezTo>
                <a:cubicBezTo>
                  <a:pt x="65649" y="1041010"/>
                  <a:pt x="60344" y="1054887"/>
                  <a:pt x="56270" y="1069145"/>
                </a:cubicBezTo>
                <a:cubicBezTo>
                  <a:pt x="50959" y="1087735"/>
                  <a:pt x="49819" y="1107645"/>
                  <a:pt x="42203" y="1125416"/>
                </a:cubicBezTo>
                <a:cubicBezTo>
                  <a:pt x="35543" y="1140956"/>
                  <a:pt x="23446" y="1153551"/>
                  <a:pt x="14067" y="1167619"/>
                </a:cubicBezTo>
                <a:cubicBezTo>
                  <a:pt x="18756" y="1195754"/>
                  <a:pt x="28135" y="1223502"/>
                  <a:pt x="28135" y="1252025"/>
                </a:cubicBezTo>
                <a:cubicBezTo>
                  <a:pt x="28135" y="1367029"/>
                  <a:pt x="15097" y="1441762"/>
                  <a:pt x="0" y="1547446"/>
                </a:cubicBezTo>
                <a:cubicBezTo>
                  <a:pt x="4689" y="1716258"/>
                  <a:pt x="2035" y="1885435"/>
                  <a:pt x="14067" y="2053883"/>
                </a:cubicBezTo>
                <a:cubicBezTo>
                  <a:pt x="16180" y="2083465"/>
                  <a:pt x="32825" y="2110154"/>
                  <a:pt x="42203" y="2138289"/>
                </a:cubicBezTo>
                <a:lnTo>
                  <a:pt x="56270" y="2180493"/>
                </a:lnTo>
                <a:cubicBezTo>
                  <a:pt x="60959" y="2232074"/>
                  <a:pt x="63493" y="2283897"/>
                  <a:pt x="70338" y="2335237"/>
                </a:cubicBezTo>
                <a:cubicBezTo>
                  <a:pt x="75305" y="2372489"/>
                  <a:pt x="85226" y="2406396"/>
                  <a:pt x="112541" y="2433711"/>
                </a:cubicBezTo>
                <a:cubicBezTo>
                  <a:pt x="185660" y="2506830"/>
                  <a:pt x="127193" y="2420373"/>
                  <a:pt x="182880" y="2489982"/>
                </a:cubicBezTo>
                <a:cubicBezTo>
                  <a:pt x="193442" y="2503184"/>
                  <a:pt x="197813" y="2521623"/>
                  <a:pt x="211015" y="2532185"/>
                </a:cubicBezTo>
                <a:cubicBezTo>
                  <a:pt x="222594" y="2541448"/>
                  <a:pt x="240255" y="2539052"/>
                  <a:pt x="253218" y="2546253"/>
                </a:cubicBezTo>
                <a:cubicBezTo>
                  <a:pt x="282777" y="2562675"/>
                  <a:pt x="313714" y="2578613"/>
                  <a:pt x="337624" y="2602523"/>
                </a:cubicBezTo>
                <a:cubicBezTo>
                  <a:pt x="347003" y="2611902"/>
                  <a:pt x="357474" y="2620302"/>
                  <a:pt x="365760" y="2630659"/>
                </a:cubicBezTo>
                <a:cubicBezTo>
                  <a:pt x="376322" y="2643861"/>
                  <a:pt x="380693" y="2662300"/>
                  <a:pt x="393895" y="2672862"/>
                </a:cubicBezTo>
                <a:cubicBezTo>
                  <a:pt x="405474" y="2682125"/>
                  <a:pt x="422030" y="2682240"/>
                  <a:pt x="436098" y="2686929"/>
                </a:cubicBezTo>
                <a:cubicBezTo>
                  <a:pt x="563111" y="2813942"/>
                  <a:pt x="433520" y="2701127"/>
                  <a:pt x="534572" y="2757268"/>
                </a:cubicBezTo>
                <a:cubicBezTo>
                  <a:pt x="564131" y="2773690"/>
                  <a:pt x="586173" y="2805338"/>
                  <a:pt x="618978" y="2813539"/>
                </a:cubicBezTo>
                <a:cubicBezTo>
                  <a:pt x="704027" y="2834800"/>
                  <a:pt x="656897" y="2821489"/>
                  <a:pt x="759655" y="2855742"/>
                </a:cubicBezTo>
                <a:lnTo>
                  <a:pt x="801858" y="2869809"/>
                </a:lnTo>
                <a:cubicBezTo>
                  <a:pt x="815926" y="2874498"/>
                  <a:pt x="829323" y="2882239"/>
                  <a:pt x="844061" y="2883877"/>
                </a:cubicBezTo>
                <a:lnTo>
                  <a:pt x="970670" y="2897945"/>
                </a:lnTo>
                <a:cubicBezTo>
                  <a:pt x="1050387" y="2893256"/>
                  <a:pt x="1130637" y="2894205"/>
                  <a:pt x="1209821" y="2883877"/>
                </a:cubicBezTo>
                <a:cubicBezTo>
                  <a:pt x="1209827" y="2883876"/>
                  <a:pt x="1315326" y="2848709"/>
                  <a:pt x="1336430" y="2841674"/>
                </a:cubicBezTo>
                <a:cubicBezTo>
                  <a:pt x="1350498" y="2836985"/>
                  <a:pt x="1363848" y="2828743"/>
                  <a:pt x="1378633" y="2827606"/>
                </a:cubicBezTo>
                <a:cubicBezTo>
                  <a:pt x="1594573" y="2810996"/>
                  <a:pt x="1500987" y="2822186"/>
                  <a:pt x="1659987" y="2799471"/>
                </a:cubicBezTo>
                <a:cubicBezTo>
                  <a:pt x="1688122" y="2790093"/>
                  <a:pt x="1719717" y="2787787"/>
                  <a:pt x="1744393" y="2771336"/>
                </a:cubicBezTo>
                <a:cubicBezTo>
                  <a:pt x="1758461" y="2761957"/>
                  <a:pt x="1770284" y="2747649"/>
                  <a:pt x="1786596" y="2743200"/>
                </a:cubicBezTo>
                <a:cubicBezTo>
                  <a:pt x="1823070" y="2733253"/>
                  <a:pt x="1861664" y="2734129"/>
                  <a:pt x="1899138" y="2729133"/>
                </a:cubicBezTo>
                <a:lnTo>
                  <a:pt x="1997612" y="2715065"/>
                </a:lnTo>
                <a:cubicBezTo>
                  <a:pt x="2011680" y="2705686"/>
                  <a:pt x="2024365" y="2693796"/>
                  <a:pt x="2039815" y="2686929"/>
                </a:cubicBezTo>
                <a:cubicBezTo>
                  <a:pt x="2066916" y="2674884"/>
                  <a:pt x="2099545" y="2675245"/>
                  <a:pt x="2124221" y="2658794"/>
                </a:cubicBezTo>
                <a:cubicBezTo>
                  <a:pt x="2178762" y="2622434"/>
                  <a:pt x="2150384" y="2636006"/>
                  <a:pt x="2208627" y="2616591"/>
                </a:cubicBezTo>
                <a:cubicBezTo>
                  <a:pt x="2218006" y="2607213"/>
                  <a:pt x="2225390" y="2595280"/>
                  <a:pt x="2236763" y="2588456"/>
                </a:cubicBezTo>
                <a:cubicBezTo>
                  <a:pt x="2249479" y="2580827"/>
                  <a:pt x="2265336" y="2580229"/>
                  <a:pt x="2278966" y="2574388"/>
                </a:cubicBezTo>
                <a:cubicBezTo>
                  <a:pt x="2298241" y="2566127"/>
                  <a:pt x="2317028" y="2556657"/>
                  <a:pt x="2335236" y="2546253"/>
                </a:cubicBezTo>
                <a:cubicBezTo>
                  <a:pt x="2349916" y="2537864"/>
                  <a:pt x="2361990" y="2524984"/>
                  <a:pt x="2377440" y="2518117"/>
                </a:cubicBezTo>
                <a:cubicBezTo>
                  <a:pt x="2404541" y="2506072"/>
                  <a:pt x="2461846" y="2489982"/>
                  <a:pt x="2461846" y="2489982"/>
                </a:cubicBezTo>
                <a:cubicBezTo>
                  <a:pt x="2537156" y="2439774"/>
                  <a:pt x="2492094" y="2473801"/>
                  <a:pt x="2588455" y="2377440"/>
                </a:cubicBezTo>
                <a:lnTo>
                  <a:pt x="2588455" y="2377440"/>
                </a:lnTo>
                <a:lnTo>
                  <a:pt x="2644726" y="2335237"/>
                </a:lnTo>
                <a:cubicBezTo>
                  <a:pt x="2703330" y="2247331"/>
                  <a:pt x="2676518" y="2257302"/>
                  <a:pt x="2757267" y="2222696"/>
                </a:cubicBezTo>
                <a:cubicBezTo>
                  <a:pt x="2770897" y="2216855"/>
                  <a:pt x="2785402" y="2213317"/>
                  <a:pt x="2799470" y="2208628"/>
                </a:cubicBezTo>
                <a:cubicBezTo>
                  <a:pt x="2827605" y="2157046"/>
                  <a:pt x="2859029" y="2107127"/>
                  <a:pt x="2883876" y="2053883"/>
                </a:cubicBezTo>
                <a:cubicBezTo>
                  <a:pt x="2892052" y="2036363"/>
                  <a:pt x="2891155" y="2015716"/>
                  <a:pt x="2897944" y="1997613"/>
                </a:cubicBezTo>
                <a:cubicBezTo>
                  <a:pt x="2934939" y="1898961"/>
                  <a:pt x="2913401" y="1980767"/>
                  <a:pt x="2954215" y="1899139"/>
                </a:cubicBezTo>
                <a:cubicBezTo>
                  <a:pt x="3033129" y="1741310"/>
                  <a:pt x="2879323" y="2005584"/>
                  <a:pt x="2996418" y="1800665"/>
                </a:cubicBezTo>
                <a:cubicBezTo>
                  <a:pt x="3010261" y="1776439"/>
                  <a:pt x="3029581" y="1747657"/>
                  <a:pt x="3052689" y="1730326"/>
                </a:cubicBezTo>
                <a:cubicBezTo>
                  <a:pt x="3079741" y="1710037"/>
                  <a:pt x="3105016" y="1684749"/>
                  <a:pt x="3137095" y="1674056"/>
                </a:cubicBezTo>
                <a:lnTo>
                  <a:pt x="3179298" y="1659988"/>
                </a:lnTo>
                <a:cubicBezTo>
                  <a:pt x="3188676" y="1645920"/>
                  <a:pt x="3196871" y="1630987"/>
                  <a:pt x="3207433" y="1617785"/>
                </a:cubicBezTo>
                <a:cubicBezTo>
                  <a:pt x="3215719" y="1607428"/>
                  <a:pt x="3230344" y="1601840"/>
                  <a:pt x="3235569" y="1589649"/>
                </a:cubicBezTo>
                <a:cubicBezTo>
                  <a:pt x="3244988" y="1567672"/>
                  <a:pt x="3244449" y="1542652"/>
                  <a:pt x="3249636" y="1519311"/>
                </a:cubicBezTo>
                <a:cubicBezTo>
                  <a:pt x="3278151" y="1390992"/>
                  <a:pt x="3250986" y="1551389"/>
                  <a:pt x="3277772" y="1350499"/>
                </a:cubicBezTo>
                <a:cubicBezTo>
                  <a:pt x="3282154" y="1317632"/>
                  <a:pt x="3285337" y="1284539"/>
                  <a:pt x="3291840" y="1252025"/>
                </a:cubicBezTo>
                <a:cubicBezTo>
                  <a:pt x="3294748" y="1237484"/>
                  <a:pt x="3302005" y="1224128"/>
                  <a:pt x="3305907" y="1209822"/>
                </a:cubicBezTo>
                <a:cubicBezTo>
                  <a:pt x="3353505" y="1035297"/>
                  <a:pt x="3315732" y="1152217"/>
                  <a:pt x="3348110" y="1055077"/>
                </a:cubicBezTo>
                <a:cubicBezTo>
                  <a:pt x="3343421" y="933157"/>
                  <a:pt x="3342159" y="811057"/>
                  <a:pt x="3334043" y="689317"/>
                </a:cubicBezTo>
                <a:cubicBezTo>
                  <a:pt x="3332587" y="667474"/>
                  <a:pt x="3295710" y="554445"/>
                  <a:pt x="3291840" y="548640"/>
                </a:cubicBezTo>
                <a:cubicBezTo>
                  <a:pt x="3282461" y="534572"/>
                  <a:pt x="3270571" y="521887"/>
                  <a:pt x="3263704" y="506437"/>
                </a:cubicBezTo>
                <a:cubicBezTo>
                  <a:pt x="3251659" y="479336"/>
                  <a:pt x="3252020" y="446707"/>
                  <a:pt x="3235569" y="422031"/>
                </a:cubicBezTo>
                <a:lnTo>
                  <a:pt x="3179298" y="337625"/>
                </a:lnTo>
                <a:cubicBezTo>
                  <a:pt x="3158407" y="306288"/>
                  <a:pt x="3151664" y="290196"/>
                  <a:pt x="3123027" y="267286"/>
                </a:cubicBezTo>
                <a:cubicBezTo>
                  <a:pt x="3109825" y="256724"/>
                  <a:pt x="3093812" y="249975"/>
                  <a:pt x="3080824" y="239151"/>
                </a:cubicBezTo>
                <a:cubicBezTo>
                  <a:pt x="3010572" y="180608"/>
                  <a:pt x="3070586" y="207603"/>
                  <a:pt x="2996418" y="182880"/>
                </a:cubicBezTo>
                <a:cubicBezTo>
                  <a:pt x="2987040" y="168812"/>
                  <a:pt x="2982620" y="149638"/>
                  <a:pt x="2968283" y="140677"/>
                </a:cubicBezTo>
                <a:cubicBezTo>
                  <a:pt x="2943133" y="124959"/>
                  <a:pt x="2912012" y="121920"/>
                  <a:pt x="2883876" y="112542"/>
                </a:cubicBezTo>
                <a:cubicBezTo>
                  <a:pt x="2869808" y="107853"/>
                  <a:pt x="2854011" y="106699"/>
                  <a:pt x="2841673" y="98474"/>
                </a:cubicBezTo>
                <a:cubicBezTo>
                  <a:pt x="2827605" y="89096"/>
                  <a:pt x="2815010" y="76999"/>
                  <a:pt x="2799470" y="70339"/>
                </a:cubicBezTo>
                <a:cubicBezTo>
                  <a:pt x="2781699" y="62723"/>
                  <a:pt x="2761957" y="60960"/>
                  <a:pt x="2743200" y="56271"/>
                </a:cubicBezTo>
                <a:cubicBezTo>
                  <a:pt x="2733821" y="46893"/>
                  <a:pt x="2727255" y="33361"/>
                  <a:pt x="2715064" y="28136"/>
                </a:cubicBezTo>
                <a:cubicBezTo>
                  <a:pt x="2693087" y="18717"/>
                  <a:pt x="2667922" y="19867"/>
                  <a:pt x="2644726" y="14068"/>
                </a:cubicBezTo>
                <a:cubicBezTo>
                  <a:pt x="2630340" y="10471"/>
                  <a:pt x="2616591" y="4689"/>
                  <a:pt x="2602523" y="0"/>
                </a:cubicBezTo>
                <a:lnTo>
                  <a:pt x="1491175" y="14068"/>
                </a:lnTo>
                <a:cubicBezTo>
                  <a:pt x="1476351" y="14430"/>
                  <a:pt x="1463230" y="24062"/>
                  <a:pt x="1448972" y="28136"/>
                </a:cubicBezTo>
                <a:cubicBezTo>
                  <a:pt x="1430382" y="33447"/>
                  <a:pt x="1411220" y="36647"/>
                  <a:pt x="1392701" y="42203"/>
                </a:cubicBezTo>
                <a:cubicBezTo>
                  <a:pt x="1364294" y="50725"/>
                  <a:pt x="1336430" y="60961"/>
                  <a:pt x="1308295" y="70339"/>
                </a:cubicBezTo>
                <a:cubicBezTo>
                  <a:pt x="1294227" y="75028"/>
                  <a:pt x="1280478" y="80809"/>
                  <a:pt x="1266092" y="84406"/>
                </a:cubicBezTo>
                <a:lnTo>
                  <a:pt x="1153550" y="112542"/>
                </a:lnTo>
                <a:cubicBezTo>
                  <a:pt x="1139482" y="121920"/>
                  <a:pt x="1126797" y="133810"/>
                  <a:pt x="1111347" y="140677"/>
                </a:cubicBezTo>
                <a:cubicBezTo>
                  <a:pt x="1084246" y="152722"/>
                  <a:pt x="1051617" y="152362"/>
                  <a:pt x="1026941" y="168813"/>
                </a:cubicBezTo>
                <a:cubicBezTo>
                  <a:pt x="1012873" y="178191"/>
                  <a:pt x="999860" y="189387"/>
                  <a:pt x="984738" y="196948"/>
                </a:cubicBezTo>
                <a:cubicBezTo>
                  <a:pt x="971475" y="203580"/>
                  <a:pt x="955498" y="203815"/>
                  <a:pt x="942535" y="211016"/>
                </a:cubicBezTo>
                <a:cubicBezTo>
                  <a:pt x="942510" y="211030"/>
                  <a:pt x="837039" y="281346"/>
                  <a:pt x="815926" y="295422"/>
                </a:cubicBezTo>
                <a:cubicBezTo>
                  <a:pt x="801858" y="304800"/>
                  <a:pt x="785678" y="311602"/>
                  <a:pt x="773723" y="323557"/>
                </a:cubicBezTo>
                <a:cubicBezTo>
                  <a:pt x="747553" y="349727"/>
                  <a:pt x="738877" y="362081"/>
                  <a:pt x="703384" y="379828"/>
                </a:cubicBezTo>
                <a:cubicBezTo>
                  <a:pt x="690121" y="386460"/>
                  <a:pt x="646352" y="393896"/>
                  <a:pt x="661181" y="393896"/>
                </a:cubicBezTo>
                <a:cubicBezTo>
                  <a:pt x="698987" y="393896"/>
                  <a:pt x="736209" y="384517"/>
                  <a:pt x="773723" y="379828"/>
                </a:cubicBezTo>
                <a:cubicBezTo>
                  <a:pt x="820374" y="364277"/>
                  <a:pt x="801097" y="365760"/>
                  <a:pt x="829993" y="365760"/>
                </a:cubicBezTo>
                <a:lnTo>
                  <a:pt x="829993" y="365760"/>
                </a:lnTo>
                <a:lnTo>
                  <a:pt x="801858" y="337625"/>
                </a:lnTo>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Oval 3">
            <a:extLst>
              <a:ext uri="{FF2B5EF4-FFF2-40B4-BE49-F238E27FC236}">
                <a16:creationId xmlns:a16="http://schemas.microsoft.com/office/drawing/2014/main" id="{03F99088-269C-1440-B1D3-86BEBD1733CE}"/>
              </a:ext>
            </a:extLst>
          </p:cNvPr>
          <p:cNvSpPr/>
          <p:nvPr/>
        </p:nvSpPr>
        <p:spPr>
          <a:xfrm>
            <a:off x="620713" y="914400"/>
            <a:ext cx="4876800" cy="3505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Spoofed</a:t>
            </a:r>
          </a:p>
          <a:p>
            <a:pPr algn="ctr" fontAlgn="auto">
              <a:spcBef>
                <a:spcPts val="0"/>
              </a:spcBef>
              <a:spcAft>
                <a:spcPts val="0"/>
              </a:spcAft>
              <a:defRPr/>
            </a:pPr>
            <a:r>
              <a:rPr lang="en-US" dirty="0"/>
              <a:t>caller ID</a:t>
            </a:r>
          </a:p>
        </p:txBody>
      </p:sp>
      <p:sp>
        <p:nvSpPr>
          <p:cNvPr id="5" name="Oval 4">
            <a:extLst>
              <a:ext uri="{FF2B5EF4-FFF2-40B4-BE49-F238E27FC236}">
                <a16:creationId xmlns:a16="http://schemas.microsoft.com/office/drawing/2014/main" id="{103A03C3-8AE3-8A4B-8BA2-19A9CD158E1F}"/>
              </a:ext>
            </a:extLst>
          </p:cNvPr>
          <p:cNvSpPr/>
          <p:nvPr/>
        </p:nvSpPr>
        <p:spPr>
          <a:xfrm>
            <a:off x="3733800" y="977900"/>
            <a:ext cx="4876800" cy="3505200"/>
          </a:xfrm>
          <a:prstGeom prst="ellipse">
            <a:avLst/>
          </a:prstGeom>
          <a:solidFill>
            <a:schemeClr val="accent2">
              <a:alpha val="52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err="1"/>
              <a:t>robocalls</a:t>
            </a:r>
            <a:endParaRPr lang="en-US" dirty="0"/>
          </a:p>
        </p:txBody>
      </p:sp>
      <p:sp>
        <p:nvSpPr>
          <p:cNvPr id="6" name="Rounded Rectangle 5">
            <a:extLst>
              <a:ext uri="{FF2B5EF4-FFF2-40B4-BE49-F238E27FC236}">
                <a16:creationId xmlns:a16="http://schemas.microsoft.com/office/drawing/2014/main" id="{ECC63D63-29D1-D64D-942A-655355D52983}"/>
              </a:ext>
            </a:extLst>
          </p:cNvPr>
          <p:cNvSpPr/>
          <p:nvPr/>
        </p:nvSpPr>
        <p:spPr>
          <a:xfrm>
            <a:off x="3962400" y="3124200"/>
            <a:ext cx="762000" cy="4572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dirty="0"/>
              <a:t>TDOS</a:t>
            </a:r>
          </a:p>
        </p:txBody>
      </p:sp>
      <p:sp>
        <p:nvSpPr>
          <p:cNvPr id="2054" name="TextBox 8">
            <a:extLst>
              <a:ext uri="{FF2B5EF4-FFF2-40B4-BE49-F238E27FC236}">
                <a16:creationId xmlns:a16="http://schemas.microsoft.com/office/drawing/2014/main" id="{A84DD911-685A-4249-98DE-6897B3CF7FF5}"/>
              </a:ext>
            </a:extLst>
          </p:cNvPr>
          <p:cNvSpPr txBox="1">
            <a:spLocks noChangeArrowheads="1"/>
          </p:cNvSpPr>
          <p:nvPr/>
        </p:nvSpPr>
        <p:spPr bwMode="auto">
          <a:xfrm>
            <a:off x="5002213" y="1895475"/>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illegal</a:t>
            </a:r>
          </a:p>
        </p:txBody>
      </p:sp>
      <p:sp>
        <p:nvSpPr>
          <p:cNvPr id="10" name="Freeform 9">
            <a:extLst>
              <a:ext uri="{FF2B5EF4-FFF2-40B4-BE49-F238E27FC236}">
                <a16:creationId xmlns:a16="http://schemas.microsoft.com/office/drawing/2014/main" id="{270DEBA1-5E58-0A46-8277-78CEB92E8823}"/>
              </a:ext>
            </a:extLst>
          </p:cNvPr>
          <p:cNvSpPr/>
          <p:nvPr/>
        </p:nvSpPr>
        <p:spPr>
          <a:xfrm>
            <a:off x="4629150" y="2771775"/>
            <a:ext cx="3754438" cy="1731963"/>
          </a:xfrm>
          <a:custGeom>
            <a:avLst/>
            <a:gdLst>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97612 w 3474720"/>
              <a:gd name="connsiteY62" fmla="*/ 365760 h 1716259"/>
              <a:gd name="connsiteX63" fmla="*/ 1969477 w 3474720"/>
              <a:gd name="connsiteY63" fmla="*/ 422031 h 1716259"/>
              <a:gd name="connsiteX64" fmla="*/ 1955409 w 3474720"/>
              <a:gd name="connsiteY64" fmla="*/ 464234 h 1716259"/>
              <a:gd name="connsiteX65" fmla="*/ 1913206 w 3474720"/>
              <a:gd name="connsiteY65" fmla="*/ 492369 h 1716259"/>
              <a:gd name="connsiteX66" fmla="*/ 1885071 w 3474720"/>
              <a:gd name="connsiteY66" fmla="*/ 520505 h 1716259"/>
              <a:gd name="connsiteX67" fmla="*/ 1800665 w 3474720"/>
              <a:gd name="connsiteY67" fmla="*/ 562708 h 1716259"/>
              <a:gd name="connsiteX68" fmla="*/ 1730326 w 3474720"/>
              <a:gd name="connsiteY68" fmla="*/ 604911 h 1716259"/>
              <a:gd name="connsiteX69" fmla="*/ 1688123 w 3474720"/>
              <a:gd name="connsiteY69" fmla="*/ 633046 h 1716259"/>
              <a:gd name="connsiteX70" fmla="*/ 1645920 w 3474720"/>
              <a:gd name="connsiteY70" fmla="*/ 647114 h 1716259"/>
              <a:gd name="connsiteX71" fmla="*/ 1603717 w 3474720"/>
              <a:gd name="connsiteY71" fmla="*/ 675249 h 1716259"/>
              <a:gd name="connsiteX72" fmla="*/ 1533378 w 3474720"/>
              <a:gd name="connsiteY72" fmla="*/ 731520 h 1716259"/>
              <a:gd name="connsiteX73" fmla="*/ 1491175 w 3474720"/>
              <a:gd name="connsiteY73" fmla="*/ 745588 h 1716259"/>
              <a:gd name="connsiteX74" fmla="*/ 1420837 w 3474720"/>
              <a:gd name="connsiteY74" fmla="*/ 801859 h 1716259"/>
              <a:gd name="connsiteX75" fmla="*/ 1336431 w 3474720"/>
              <a:gd name="connsiteY75" fmla="*/ 844062 h 1716259"/>
              <a:gd name="connsiteX76" fmla="*/ 1294228 w 3474720"/>
              <a:gd name="connsiteY76" fmla="*/ 872197 h 1716259"/>
              <a:gd name="connsiteX77" fmla="*/ 1139483 w 3474720"/>
              <a:gd name="connsiteY77" fmla="*/ 900332 h 1716259"/>
              <a:gd name="connsiteX78" fmla="*/ 1083212 w 3474720"/>
              <a:gd name="connsiteY78" fmla="*/ 914400 h 1716259"/>
              <a:gd name="connsiteX79" fmla="*/ 1041009 w 3474720"/>
              <a:gd name="connsiteY79" fmla="*/ 928468 h 1716259"/>
              <a:gd name="connsiteX80" fmla="*/ 858129 w 3474720"/>
              <a:gd name="connsiteY80" fmla="*/ 970671 h 1716259"/>
              <a:gd name="connsiteX81" fmla="*/ 703385 w 3474720"/>
              <a:gd name="connsiteY81" fmla="*/ 1041009 h 1716259"/>
              <a:gd name="connsiteX82" fmla="*/ 647114 w 3474720"/>
              <a:gd name="connsiteY82" fmla="*/ 1055077 h 1716259"/>
              <a:gd name="connsiteX83" fmla="*/ 281354 w 3474720"/>
              <a:gd name="connsiteY83" fmla="*/ 1069145 h 1716259"/>
              <a:gd name="connsiteX84" fmla="*/ 239151 w 3474720"/>
              <a:gd name="connsiteY84" fmla="*/ 1083212 h 1716259"/>
              <a:gd name="connsiteX85" fmla="*/ 211015 w 3474720"/>
              <a:gd name="connsiteY85" fmla="*/ 1111348 h 1716259"/>
              <a:gd name="connsiteX86" fmla="*/ 168812 w 3474720"/>
              <a:gd name="connsiteY86" fmla="*/ 1139483 h 1716259"/>
              <a:gd name="connsiteX87" fmla="*/ 140677 w 3474720"/>
              <a:gd name="connsiteY87" fmla="*/ 1167619 h 1716259"/>
              <a:gd name="connsiteX88" fmla="*/ 56271 w 3474720"/>
              <a:gd name="connsiteY88" fmla="*/ 1181686 h 1716259"/>
              <a:gd name="connsiteX89" fmla="*/ 98474 w 3474720"/>
              <a:gd name="connsiteY89" fmla="*/ 1153551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97612 w 3474720"/>
              <a:gd name="connsiteY62" fmla="*/ 365760 h 1716259"/>
              <a:gd name="connsiteX63" fmla="*/ 1969477 w 3474720"/>
              <a:gd name="connsiteY63" fmla="*/ 168813 h 1716259"/>
              <a:gd name="connsiteX64" fmla="*/ 1955409 w 3474720"/>
              <a:gd name="connsiteY64" fmla="*/ 464234 h 1716259"/>
              <a:gd name="connsiteX65" fmla="*/ 1913206 w 3474720"/>
              <a:gd name="connsiteY65" fmla="*/ 492369 h 1716259"/>
              <a:gd name="connsiteX66" fmla="*/ 1885071 w 3474720"/>
              <a:gd name="connsiteY66" fmla="*/ 520505 h 1716259"/>
              <a:gd name="connsiteX67" fmla="*/ 1800665 w 3474720"/>
              <a:gd name="connsiteY67" fmla="*/ 562708 h 1716259"/>
              <a:gd name="connsiteX68" fmla="*/ 1730326 w 3474720"/>
              <a:gd name="connsiteY68" fmla="*/ 604911 h 1716259"/>
              <a:gd name="connsiteX69" fmla="*/ 1688123 w 3474720"/>
              <a:gd name="connsiteY69" fmla="*/ 633046 h 1716259"/>
              <a:gd name="connsiteX70" fmla="*/ 1645920 w 3474720"/>
              <a:gd name="connsiteY70" fmla="*/ 647114 h 1716259"/>
              <a:gd name="connsiteX71" fmla="*/ 1603717 w 3474720"/>
              <a:gd name="connsiteY71" fmla="*/ 675249 h 1716259"/>
              <a:gd name="connsiteX72" fmla="*/ 1533378 w 3474720"/>
              <a:gd name="connsiteY72" fmla="*/ 731520 h 1716259"/>
              <a:gd name="connsiteX73" fmla="*/ 1491175 w 3474720"/>
              <a:gd name="connsiteY73" fmla="*/ 745588 h 1716259"/>
              <a:gd name="connsiteX74" fmla="*/ 1420837 w 3474720"/>
              <a:gd name="connsiteY74" fmla="*/ 801859 h 1716259"/>
              <a:gd name="connsiteX75" fmla="*/ 1336431 w 3474720"/>
              <a:gd name="connsiteY75" fmla="*/ 844062 h 1716259"/>
              <a:gd name="connsiteX76" fmla="*/ 1294228 w 3474720"/>
              <a:gd name="connsiteY76" fmla="*/ 872197 h 1716259"/>
              <a:gd name="connsiteX77" fmla="*/ 1139483 w 3474720"/>
              <a:gd name="connsiteY77" fmla="*/ 900332 h 1716259"/>
              <a:gd name="connsiteX78" fmla="*/ 1083212 w 3474720"/>
              <a:gd name="connsiteY78" fmla="*/ 914400 h 1716259"/>
              <a:gd name="connsiteX79" fmla="*/ 1041009 w 3474720"/>
              <a:gd name="connsiteY79" fmla="*/ 928468 h 1716259"/>
              <a:gd name="connsiteX80" fmla="*/ 858129 w 3474720"/>
              <a:gd name="connsiteY80" fmla="*/ 970671 h 1716259"/>
              <a:gd name="connsiteX81" fmla="*/ 703385 w 3474720"/>
              <a:gd name="connsiteY81" fmla="*/ 1041009 h 1716259"/>
              <a:gd name="connsiteX82" fmla="*/ 647114 w 3474720"/>
              <a:gd name="connsiteY82" fmla="*/ 1055077 h 1716259"/>
              <a:gd name="connsiteX83" fmla="*/ 281354 w 3474720"/>
              <a:gd name="connsiteY83" fmla="*/ 1069145 h 1716259"/>
              <a:gd name="connsiteX84" fmla="*/ 239151 w 3474720"/>
              <a:gd name="connsiteY84" fmla="*/ 1083212 h 1716259"/>
              <a:gd name="connsiteX85" fmla="*/ 211015 w 3474720"/>
              <a:gd name="connsiteY85" fmla="*/ 1111348 h 1716259"/>
              <a:gd name="connsiteX86" fmla="*/ 168812 w 3474720"/>
              <a:gd name="connsiteY86" fmla="*/ 1139483 h 1716259"/>
              <a:gd name="connsiteX87" fmla="*/ 140677 w 3474720"/>
              <a:gd name="connsiteY87" fmla="*/ 1167619 h 1716259"/>
              <a:gd name="connsiteX88" fmla="*/ 56271 w 3474720"/>
              <a:gd name="connsiteY88" fmla="*/ 1181686 h 1716259"/>
              <a:gd name="connsiteX89" fmla="*/ 98474 w 3474720"/>
              <a:gd name="connsiteY89" fmla="*/ 1153551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97612 w 3474720"/>
              <a:gd name="connsiteY62" fmla="*/ 365760 h 1716259"/>
              <a:gd name="connsiteX63" fmla="*/ 1969477 w 3474720"/>
              <a:gd name="connsiteY63" fmla="*/ 168813 h 1716259"/>
              <a:gd name="connsiteX64" fmla="*/ 1955409 w 3474720"/>
              <a:gd name="connsiteY64" fmla="*/ 464234 h 1716259"/>
              <a:gd name="connsiteX65" fmla="*/ 1913206 w 3474720"/>
              <a:gd name="connsiteY65" fmla="*/ 492369 h 1716259"/>
              <a:gd name="connsiteX66" fmla="*/ 1842868 w 3474720"/>
              <a:gd name="connsiteY66" fmla="*/ 393896 h 1716259"/>
              <a:gd name="connsiteX67" fmla="*/ 1800665 w 3474720"/>
              <a:gd name="connsiteY67" fmla="*/ 562708 h 1716259"/>
              <a:gd name="connsiteX68" fmla="*/ 1730326 w 3474720"/>
              <a:gd name="connsiteY68" fmla="*/ 604911 h 1716259"/>
              <a:gd name="connsiteX69" fmla="*/ 1688123 w 3474720"/>
              <a:gd name="connsiteY69" fmla="*/ 633046 h 1716259"/>
              <a:gd name="connsiteX70" fmla="*/ 1645920 w 3474720"/>
              <a:gd name="connsiteY70" fmla="*/ 647114 h 1716259"/>
              <a:gd name="connsiteX71" fmla="*/ 1603717 w 3474720"/>
              <a:gd name="connsiteY71" fmla="*/ 675249 h 1716259"/>
              <a:gd name="connsiteX72" fmla="*/ 1533378 w 3474720"/>
              <a:gd name="connsiteY72" fmla="*/ 731520 h 1716259"/>
              <a:gd name="connsiteX73" fmla="*/ 1491175 w 3474720"/>
              <a:gd name="connsiteY73" fmla="*/ 745588 h 1716259"/>
              <a:gd name="connsiteX74" fmla="*/ 1420837 w 3474720"/>
              <a:gd name="connsiteY74" fmla="*/ 801859 h 1716259"/>
              <a:gd name="connsiteX75" fmla="*/ 1336431 w 3474720"/>
              <a:gd name="connsiteY75" fmla="*/ 844062 h 1716259"/>
              <a:gd name="connsiteX76" fmla="*/ 1294228 w 3474720"/>
              <a:gd name="connsiteY76" fmla="*/ 872197 h 1716259"/>
              <a:gd name="connsiteX77" fmla="*/ 1139483 w 3474720"/>
              <a:gd name="connsiteY77" fmla="*/ 900332 h 1716259"/>
              <a:gd name="connsiteX78" fmla="*/ 1083212 w 3474720"/>
              <a:gd name="connsiteY78" fmla="*/ 914400 h 1716259"/>
              <a:gd name="connsiteX79" fmla="*/ 1041009 w 3474720"/>
              <a:gd name="connsiteY79" fmla="*/ 928468 h 1716259"/>
              <a:gd name="connsiteX80" fmla="*/ 858129 w 3474720"/>
              <a:gd name="connsiteY80" fmla="*/ 970671 h 1716259"/>
              <a:gd name="connsiteX81" fmla="*/ 703385 w 3474720"/>
              <a:gd name="connsiteY81" fmla="*/ 1041009 h 1716259"/>
              <a:gd name="connsiteX82" fmla="*/ 647114 w 3474720"/>
              <a:gd name="connsiteY82" fmla="*/ 1055077 h 1716259"/>
              <a:gd name="connsiteX83" fmla="*/ 281354 w 3474720"/>
              <a:gd name="connsiteY83" fmla="*/ 1069145 h 1716259"/>
              <a:gd name="connsiteX84" fmla="*/ 239151 w 3474720"/>
              <a:gd name="connsiteY84" fmla="*/ 1083212 h 1716259"/>
              <a:gd name="connsiteX85" fmla="*/ 211015 w 3474720"/>
              <a:gd name="connsiteY85" fmla="*/ 1111348 h 1716259"/>
              <a:gd name="connsiteX86" fmla="*/ 168812 w 3474720"/>
              <a:gd name="connsiteY86" fmla="*/ 1139483 h 1716259"/>
              <a:gd name="connsiteX87" fmla="*/ 140677 w 3474720"/>
              <a:gd name="connsiteY87" fmla="*/ 1167619 h 1716259"/>
              <a:gd name="connsiteX88" fmla="*/ 56271 w 3474720"/>
              <a:gd name="connsiteY88" fmla="*/ 1181686 h 1716259"/>
              <a:gd name="connsiteX89" fmla="*/ 98474 w 3474720"/>
              <a:gd name="connsiteY89" fmla="*/ 1153551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97612 w 3474720"/>
              <a:gd name="connsiteY62" fmla="*/ 365760 h 1716259"/>
              <a:gd name="connsiteX63" fmla="*/ 1969477 w 3474720"/>
              <a:gd name="connsiteY63" fmla="*/ 168813 h 1716259"/>
              <a:gd name="connsiteX64" fmla="*/ 1955409 w 3474720"/>
              <a:gd name="connsiteY64" fmla="*/ 464234 h 1716259"/>
              <a:gd name="connsiteX65" fmla="*/ 1913206 w 3474720"/>
              <a:gd name="connsiteY65" fmla="*/ 492369 h 1716259"/>
              <a:gd name="connsiteX66" fmla="*/ 1842868 w 3474720"/>
              <a:gd name="connsiteY66" fmla="*/ 393896 h 1716259"/>
              <a:gd name="connsiteX67" fmla="*/ 1800665 w 3474720"/>
              <a:gd name="connsiteY67" fmla="*/ 562708 h 1716259"/>
              <a:gd name="connsiteX68" fmla="*/ 1730326 w 3474720"/>
              <a:gd name="connsiteY68" fmla="*/ 604911 h 1716259"/>
              <a:gd name="connsiteX69" fmla="*/ 1688123 w 3474720"/>
              <a:gd name="connsiteY69" fmla="*/ 633046 h 1716259"/>
              <a:gd name="connsiteX70" fmla="*/ 1645920 w 3474720"/>
              <a:gd name="connsiteY70" fmla="*/ 647114 h 1716259"/>
              <a:gd name="connsiteX71" fmla="*/ 1603717 w 3474720"/>
              <a:gd name="connsiteY71" fmla="*/ 675249 h 1716259"/>
              <a:gd name="connsiteX72" fmla="*/ 1533378 w 3474720"/>
              <a:gd name="connsiteY72" fmla="*/ 731520 h 1716259"/>
              <a:gd name="connsiteX73" fmla="*/ 1491175 w 3474720"/>
              <a:gd name="connsiteY73" fmla="*/ 745588 h 1716259"/>
              <a:gd name="connsiteX74" fmla="*/ 1420837 w 3474720"/>
              <a:gd name="connsiteY74" fmla="*/ 801859 h 1716259"/>
              <a:gd name="connsiteX75" fmla="*/ 1336431 w 3474720"/>
              <a:gd name="connsiteY75" fmla="*/ 844062 h 1716259"/>
              <a:gd name="connsiteX76" fmla="*/ 1294228 w 3474720"/>
              <a:gd name="connsiteY76" fmla="*/ 872197 h 1716259"/>
              <a:gd name="connsiteX77" fmla="*/ 1139483 w 3474720"/>
              <a:gd name="connsiteY77" fmla="*/ 900332 h 1716259"/>
              <a:gd name="connsiteX78" fmla="*/ 1083212 w 3474720"/>
              <a:gd name="connsiteY78" fmla="*/ 914400 h 1716259"/>
              <a:gd name="connsiteX79" fmla="*/ 1041009 w 3474720"/>
              <a:gd name="connsiteY79" fmla="*/ 928468 h 1716259"/>
              <a:gd name="connsiteX80" fmla="*/ 858129 w 3474720"/>
              <a:gd name="connsiteY80" fmla="*/ 970671 h 1716259"/>
              <a:gd name="connsiteX81" fmla="*/ 703385 w 3474720"/>
              <a:gd name="connsiteY81" fmla="*/ 1041009 h 1716259"/>
              <a:gd name="connsiteX82" fmla="*/ 647114 w 3474720"/>
              <a:gd name="connsiteY82" fmla="*/ 1055077 h 1716259"/>
              <a:gd name="connsiteX83" fmla="*/ 281354 w 3474720"/>
              <a:gd name="connsiteY83" fmla="*/ 1069145 h 1716259"/>
              <a:gd name="connsiteX84" fmla="*/ 239151 w 3474720"/>
              <a:gd name="connsiteY84" fmla="*/ 1083212 h 1716259"/>
              <a:gd name="connsiteX85" fmla="*/ 211015 w 3474720"/>
              <a:gd name="connsiteY85" fmla="*/ 1111348 h 1716259"/>
              <a:gd name="connsiteX86" fmla="*/ 168812 w 3474720"/>
              <a:gd name="connsiteY86" fmla="*/ 1139483 h 1716259"/>
              <a:gd name="connsiteX87" fmla="*/ 140677 w 3474720"/>
              <a:gd name="connsiteY87" fmla="*/ 1167619 h 1716259"/>
              <a:gd name="connsiteX88" fmla="*/ 56271 w 3474720"/>
              <a:gd name="connsiteY88" fmla="*/ 1181686 h 1716259"/>
              <a:gd name="connsiteX89" fmla="*/ 98474 w 3474720"/>
              <a:gd name="connsiteY89" fmla="*/ 1153551 h 1716259"/>
              <a:gd name="connsiteX90" fmla="*/ 0 w 3474720"/>
              <a:gd name="connsiteY90"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69477 w 3474720"/>
              <a:gd name="connsiteY62" fmla="*/ 168813 h 1716259"/>
              <a:gd name="connsiteX63" fmla="*/ 1955409 w 3474720"/>
              <a:gd name="connsiteY63" fmla="*/ 464234 h 1716259"/>
              <a:gd name="connsiteX64" fmla="*/ 1913206 w 3474720"/>
              <a:gd name="connsiteY64" fmla="*/ 492369 h 1716259"/>
              <a:gd name="connsiteX65" fmla="*/ 1842868 w 3474720"/>
              <a:gd name="connsiteY65" fmla="*/ 393896 h 1716259"/>
              <a:gd name="connsiteX66" fmla="*/ 1800665 w 3474720"/>
              <a:gd name="connsiteY66" fmla="*/ 562708 h 1716259"/>
              <a:gd name="connsiteX67" fmla="*/ 1730326 w 3474720"/>
              <a:gd name="connsiteY67" fmla="*/ 604911 h 1716259"/>
              <a:gd name="connsiteX68" fmla="*/ 1688123 w 3474720"/>
              <a:gd name="connsiteY68" fmla="*/ 633046 h 1716259"/>
              <a:gd name="connsiteX69" fmla="*/ 1645920 w 3474720"/>
              <a:gd name="connsiteY69" fmla="*/ 647114 h 1716259"/>
              <a:gd name="connsiteX70" fmla="*/ 1603717 w 3474720"/>
              <a:gd name="connsiteY70" fmla="*/ 675249 h 1716259"/>
              <a:gd name="connsiteX71" fmla="*/ 1533378 w 3474720"/>
              <a:gd name="connsiteY71" fmla="*/ 731520 h 1716259"/>
              <a:gd name="connsiteX72" fmla="*/ 1491175 w 3474720"/>
              <a:gd name="connsiteY72" fmla="*/ 745588 h 1716259"/>
              <a:gd name="connsiteX73" fmla="*/ 1420837 w 3474720"/>
              <a:gd name="connsiteY73" fmla="*/ 801859 h 1716259"/>
              <a:gd name="connsiteX74" fmla="*/ 1336431 w 3474720"/>
              <a:gd name="connsiteY74" fmla="*/ 844062 h 1716259"/>
              <a:gd name="connsiteX75" fmla="*/ 1294228 w 3474720"/>
              <a:gd name="connsiteY75" fmla="*/ 872197 h 1716259"/>
              <a:gd name="connsiteX76" fmla="*/ 1139483 w 3474720"/>
              <a:gd name="connsiteY76" fmla="*/ 900332 h 1716259"/>
              <a:gd name="connsiteX77" fmla="*/ 1083212 w 3474720"/>
              <a:gd name="connsiteY77" fmla="*/ 914400 h 1716259"/>
              <a:gd name="connsiteX78" fmla="*/ 1041009 w 3474720"/>
              <a:gd name="connsiteY78" fmla="*/ 928468 h 1716259"/>
              <a:gd name="connsiteX79" fmla="*/ 858129 w 3474720"/>
              <a:gd name="connsiteY79" fmla="*/ 970671 h 1716259"/>
              <a:gd name="connsiteX80" fmla="*/ 703385 w 3474720"/>
              <a:gd name="connsiteY80" fmla="*/ 1041009 h 1716259"/>
              <a:gd name="connsiteX81" fmla="*/ 647114 w 3474720"/>
              <a:gd name="connsiteY81" fmla="*/ 1055077 h 1716259"/>
              <a:gd name="connsiteX82" fmla="*/ 281354 w 3474720"/>
              <a:gd name="connsiteY82" fmla="*/ 1069145 h 1716259"/>
              <a:gd name="connsiteX83" fmla="*/ 239151 w 3474720"/>
              <a:gd name="connsiteY83" fmla="*/ 1083212 h 1716259"/>
              <a:gd name="connsiteX84" fmla="*/ 211015 w 3474720"/>
              <a:gd name="connsiteY84" fmla="*/ 1111348 h 1716259"/>
              <a:gd name="connsiteX85" fmla="*/ 168812 w 3474720"/>
              <a:gd name="connsiteY85" fmla="*/ 1139483 h 1716259"/>
              <a:gd name="connsiteX86" fmla="*/ 140677 w 3474720"/>
              <a:gd name="connsiteY86" fmla="*/ 1167619 h 1716259"/>
              <a:gd name="connsiteX87" fmla="*/ 56271 w 3474720"/>
              <a:gd name="connsiteY87" fmla="*/ 1181686 h 1716259"/>
              <a:gd name="connsiteX88" fmla="*/ 98474 w 3474720"/>
              <a:gd name="connsiteY88" fmla="*/ 1153551 h 1716259"/>
              <a:gd name="connsiteX89" fmla="*/ 0 w 3474720"/>
              <a:gd name="connsiteY89"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69477 w 3474720"/>
              <a:gd name="connsiteY62" fmla="*/ 168813 h 1716259"/>
              <a:gd name="connsiteX63" fmla="*/ 1955409 w 3474720"/>
              <a:gd name="connsiteY63" fmla="*/ 464234 h 1716259"/>
              <a:gd name="connsiteX64" fmla="*/ 1842868 w 3474720"/>
              <a:gd name="connsiteY64" fmla="*/ 393896 h 1716259"/>
              <a:gd name="connsiteX65" fmla="*/ 1800665 w 3474720"/>
              <a:gd name="connsiteY65" fmla="*/ 562708 h 1716259"/>
              <a:gd name="connsiteX66" fmla="*/ 1730326 w 3474720"/>
              <a:gd name="connsiteY66" fmla="*/ 604911 h 1716259"/>
              <a:gd name="connsiteX67" fmla="*/ 1688123 w 3474720"/>
              <a:gd name="connsiteY67" fmla="*/ 633046 h 1716259"/>
              <a:gd name="connsiteX68" fmla="*/ 1645920 w 3474720"/>
              <a:gd name="connsiteY68" fmla="*/ 647114 h 1716259"/>
              <a:gd name="connsiteX69" fmla="*/ 1603717 w 3474720"/>
              <a:gd name="connsiteY69" fmla="*/ 675249 h 1716259"/>
              <a:gd name="connsiteX70" fmla="*/ 1533378 w 3474720"/>
              <a:gd name="connsiteY70" fmla="*/ 731520 h 1716259"/>
              <a:gd name="connsiteX71" fmla="*/ 1491175 w 3474720"/>
              <a:gd name="connsiteY71" fmla="*/ 745588 h 1716259"/>
              <a:gd name="connsiteX72" fmla="*/ 1420837 w 3474720"/>
              <a:gd name="connsiteY72" fmla="*/ 801859 h 1716259"/>
              <a:gd name="connsiteX73" fmla="*/ 1336431 w 3474720"/>
              <a:gd name="connsiteY73" fmla="*/ 844062 h 1716259"/>
              <a:gd name="connsiteX74" fmla="*/ 1294228 w 3474720"/>
              <a:gd name="connsiteY74" fmla="*/ 872197 h 1716259"/>
              <a:gd name="connsiteX75" fmla="*/ 1139483 w 3474720"/>
              <a:gd name="connsiteY75" fmla="*/ 900332 h 1716259"/>
              <a:gd name="connsiteX76" fmla="*/ 1083212 w 3474720"/>
              <a:gd name="connsiteY76" fmla="*/ 914400 h 1716259"/>
              <a:gd name="connsiteX77" fmla="*/ 1041009 w 3474720"/>
              <a:gd name="connsiteY77" fmla="*/ 928468 h 1716259"/>
              <a:gd name="connsiteX78" fmla="*/ 858129 w 3474720"/>
              <a:gd name="connsiteY78" fmla="*/ 970671 h 1716259"/>
              <a:gd name="connsiteX79" fmla="*/ 703385 w 3474720"/>
              <a:gd name="connsiteY79" fmla="*/ 1041009 h 1716259"/>
              <a:gd name="connsiteX80" fmla="*/ 647114 w 3474720"/>
              <a:gd name="connsiteY80" fmla="*/ 1055077 h 1716259"/>
              <a:gd name="connsiteX81" fmla="*/ 281354 w 3474720"/>
              <a:gd name="connsiteY81" fmla="*/ 1069145 h 1716259"/>
              <a:gd name="connsiteX82" fmla="*/ 239151 w 3474720"/>
              <a:gd name="connsiteY82" fmla="*/ 1083212 h 1716259"/>
              <a:gd name="connsiteX83" fmla="*/ 211015 w 3474720"/>
              <a:gd name="connsiteY83" fmla="*/ 1111348 h 1716259"/>
              <a:gd name="connsiteX84" fmla="*/ 168812 w 3474720"/>
              <a:gd name="connsiteY84" fmla="*/ 1139483 h 1716259"/>
              <a:gd name="connsiteX85" fmla="*/ 140677 w 3474720"/>
              <a:gd name="connsiteY85" fmla="*/ 1167619 h 1716259"/>
              <a:gd name="connsiteX86" fmla="*/ 56271 w 3474720"/>
              <a:gd name="connsiteY86" fmla="*/ 1181686 h 1716259"/>
              <a:gd name="connsiteX87" fmla="*/ 98474 w 3474720"/>
              <a:gd name="connsiteY87" fmla="*/ 1153551 h 1716259"/>
              <a:gd name="connsiteX88" fmla="*/ 0 w 3474720"/>
              <a:gd name="connsiteY88"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69477 w 3474720"/>
              <a:gd name="connsiteY62" fmla="*/ 168813 h 1716259"/>
              <a:gd name="connsiteX63" fmla="*/ 1955409 w 3474720"/>
              <a:gd name="connsiteY63" fmla="*/ 464234 h 1716259"/>
              <a:gd name="connsiteX64" fmla="*/ 1842868 w 3474720"/>
              <a:gd name="connsiteY64" fmla="*/ 393896 h 1716259"/>
              <a:gd name="connsiteX65" fmla="*/ 1800665 w 3474720"/>
              <a:gd name="connsiteY65" fmla="*/ 562708 h 1716259"/>
              <a:gd name="connsiteX66" fmla="*/ 1730326 w 3474720"/>
              <a:gd name="connsiteY66" fmla="*/ 604911 h 1716259"/>
              <a:gd name="connsiteX67" fmla="*/ 1688123 w 3474720"/>
              <a:gd name="connsiteY67" fmla="*/ 633046 h 1716259"/>
              <a:gd name="connsiteX68" fmla="*/ 1645920 w 3474720"/>
              <a:gd name="connsiteY68" fmla="*/ 647114 h 1716259"/>
              <a:gd name="connsiteX69" fmla="*/ 1533378 w 3474720"/>
              <a:gd name="connsiteY69" fmla="*/ 731520 h 1716259"/>
              <a:gd name="connsiteX70" fmla="*/ 1491175 w 3474720"/>
              <a:gd name="connsiteY70" fmla="*/ 745588 h 1716259"/>
              <a:gd name="connsiteX71" fmla="*/ 1420837 w 3474720"/>
              <a:gd name="connsiteY71" fmla="*/ 801859 h 1716259"/>
              <a:gd name="connsiteX72" fmla="*/ 1336431 w 3474720"/>
              <a:gd name="connsiteY72" fmla="*/ 844062 h 1716259"/>
              <a:gd name="connsiteX73" fmla="*/ 1294228 w 3474720"/>
              <a:gd name="connsiteY73" fmla="*/ 872197 h 1716259"/>
              <a:gd name="connsiteX74" fmla="*/ 1139483 w 3474720"/>
              <a:gd name="connsiteY74" fmla="*/ 900332 h 1716259"/>
              <a:gd name="connsiteX75" fmla="*/ 1083212 w 3474720"/>
              <a:gd name="connsiteY75" fmla="*/ 914400 h 1716259"/>
              <a:gd name="connsiteX76" fmla="*/ 1041009 w 3474720"/>
              <a:gd name="connsiteY76" fmla="*/ 928468 h 1716259"/>
              <a:gd name="connsiteX77" fmla="*/ 858129 w 3474720"/>
              <a:gd name="connsiteY77" fmla="*/ 970671 h 1716259"/>
              <a:gd name="connsiteX78" fmla="*/ 703385 w 3474720"/>
              <a:gd name="connsiteY78" fmla="*/ 1041009 h 1716259"/>
              <a:gd name="connsiteX79" fmla="*/ 647114 w 3474720"/>
              <a:gd name="connsiteY79" fmla="*/ 1055077 h 1716259"/>
              <a:gd name="connsiteX80" fmla="*/ 281354 w 3474720"/>
              <a:gd name="connsiteY80" fmla="*/ 1069145 h 1716259"/>
              <a:gd name="connsiteX81" fmla="*/ 239151 w 3474720"/>
              <a:gd name="connsiteY81" fmla="*/ 1083212 h 1716259"/>
              <a:gd name="connsiteX82" fmla="*/ 211015 w 3474720"/>
              <a:gd name="connsiteY82" fmla="*/ 1111348 h 1716259"/>
              <a:gd name="connsiteX83" fmla="*/ 168812 w 3474720"/>
              <a:gd name="connsiteY83" fmla="*/ 1139483 h 1716259"/>
              <a:gd name="connsiteX84" fmla="*/ 140677 w 3474720"/>
              <a:gd name="connsiteY84" fmla="*/ 1167619 h 1716259"/>
              <a:gd name="connsiteX85" fmla="*/ 56271 w 3474720"/>
              <a:gd name="connsiteY85" fmla="*/ 1181686 h 1716259"/>
              <a:gd name="connsiteX86" fmla="*/ 98474 w 3474720"/>
              <a:gd name="connsiteY86" fmla="*/ 1153551 h 1716259"/>
              <a:gd name="connsiteX87" fmla="*/ 0 w 3474720"/>
              <a:gd name="connsiteY87"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69477 w 3474720"/>
              <a:gd name="connsiteY62" fmla="*/ 168813 h 1716259"/>
              <a:gd name="connsiteX63" fmla="*/ 1955409 w 3474720"/>
              <a:gd name="connsiteY63" fmla="*/ 464234 h 1716259"/>
              <a:gd name="connsiteX64" fmla="*/ 1842868 w 3474720"/>
              <a:gd name="connsiteY64" fmla="*/ 393896 h 1716259"/>
              <a:gd name="connsiteX65" fmla="*/ 1800665 w 3474720"/>
              <a:gd name="connsiteY65" fmla="*/ 562708 h 1716259"/>
              <a:gd name="connsiteX66" fmla="*/ 1730326 w 3474720"/>
              <a:gd name="connsiteY66" fmla="*/ 604911 h 1716259"/>
              <a:gd name="connsiteX67" fmla="*/ 1688123 w 3474720"/>
              <a:gd name="connsiteY67" fmla="*/ 633046 h 1716259"/>
              <a:gd name="connsiteX68" fmla="*/ 1645920 w 3474720"/>
              <a:gd name="connsiteY68" fmla="*/ 647114 h 1716259"/>
              <a:gd name="connsiteX69" fmla="*/ 1533378 w 3474720"/>
              <a:gd name="connsiteY69" fmla="*/ 731520 h 1716259"/>
              <a:gd name="connsiteX70" fmla="*/ 1491175 w 3474720"/>
              <a:gd name="connsiteY70" fmla="*/ 745588 h 1716259"/>
              <a:gd name="connsiteX71" fmla="*/ 1336431 w 3474720"/>
              <a:gd name="connsiteY71" fmla="*/ 844062 h 1716259"/>
              <a:gd name="connsiteX72" fmla="*/ 1294228 w 3474720"/>
              <a:gd name="connsiteY72" fmla="*/ 872197 h 1716259"/>
              <a:gd name="connsiteX73" fmla="*/ 1139483 w 3474720"/>
              <a:gd name="connsiteY73" fmla="*/ 900332 h 1716259"/>
              <a:gd name="connsiteX74" fmla="*/ 1083212 w 3474720"/>
              <a:gd name="connsiteY74" fmla="*/ 914400 h 1716259"/>
              <a:gd name="connsiteX75" fmla="*/ 1041009 w 3474720"/>
              <a:gd name="connsiteY75" fmla="*/ 928468 h 1716259"/>
              <a:gd name="connsiteX76" fmla="*/ 858129 w 3474720"/>
              <a:gd name="connsiteY76" fmla="*/ 970671 h 1716259"/>
              <a:gd name="connsiteX77" fmla="*/ 703385 w 3474720"/>
              <a:gd name="connsiteY77" fmla="*/ 1041009 h 1716259"/>
              <a:gd name="connsiteX78" fmla="*/ 647114 w 3474720"/>
              <a:gd name="connsiteY78" fmla="*/ 1055077 h 1716259"/>
              <a:gd name="connsiteX79" fmla="*/ 281354 w 3474720"/>
              <a:gd name="connsiteY79" fmla="*/ 1069145 h 1716259"/>
              <a:gd name="connsiteX80" fmla="*/ 239151 w 3474720"/>
              <a:gd name="connsiteY80" fmla="*/ 1083212 h 1716259"/>
              <a:gd name="connsiteX81" fmla="*/ 211015 w 3474720"/>
              <a:gd name="connsiteY81" fmla="*/ 1111348 h 1716259"/>
              <a:gd name="connsiteX82" fmla="*/ 168812 w 3474720"/>
              <a:gd name="connsiteY82" fmla="*/ 1139483 h 1716259"/>
              <a:gd name="connsiteX83" fmla="*/ 140677 w 3474720"/>
              <a:gd name="connsiteY83" fmla="*/ 1167619 h 1716259"/>
              <a:gd name="connsiteX84" fmla="*/ 56271 w 3474720"/>
              <a:gd name="connsiteY84" fmla="*/ 1181686 h 1716259"/>
              <a:gd name="connsiteX85" fmla="*/ 98474 w 3474720"/>
              <a:gd name="connsiteY85" fmla="*/ 1153551 h 1716259"/>
              <a:gd name="connsiteX86" fmla="*/ 0 w 3474720"/>
              <a:gd name="connsiteY86"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69477 w 3474720"/>
              <a:gd name="connsiteY62" fmla="*/ 168813 h 1716259"/>
              <a:gd name="connsiteX63" fmla="*/ 1955409 w 3474720"/>
              <a:gd name="connsiteY63" fmla="*/ 464234 h 1716259"/>
              <a:gd name="connsiteX64" fmla="*/ 1842868 w 3474720"/>
              <a:gd name="connsiteY64" fmla="*/ 393896 h 1716259"/>
              <a:gd name="connsiteX65" fmla="*/ 1800665 w 3474720"/>
              <a:gd name="connsiteY65" fmla="*/ 562708 h 1716259"/>
              <a:gd name="connsiteX66" fmla="*/ 1730326 w 3474720"/>
              <a:gd name="connsiteY66" fmla="*/ 604911 h 1716259"/>
              <a:gd name="connsiteX67" fmla="*/ 1688123 w 3474720"/>
              <a:gd name="connsiteY67" fmla="*/ 633046 h 1716259"/>
              <a:gd name="connsiteX68" fmla="*/ 1645920 w 3474720"/>
              <a:gd name="connsiteY68" fmla="*/ 647114 h 1716259"/>
              <a:gd name="connsiteX69" fmla="*/ 1533378 w 3474720"/>
              <a:gd name="connsiteY69" fmla="*/ 731520 h 1716259"/>
              <a:gd name="connsiteX70" fmla="*/ 1491175 w 3474720"/>
              <a:gd name="connsiteY70" fmla="*/ 745588 h 1716259"/>
              <a:gd name="connsiteX71" fmla="*/ 1336431 w 3474720"/>
              <a:gd name="connsiteY71" fmla="*/ 844062 h 1716259"/>
              <a:gd name="connsiteX72" fmla="*/ 1294228 w 3474720"/>
              <a:gd name="connsiteY72" fmla="*/ 872197 h 1716259"/>
              <a:gd name="connsiteX73" fmla="*/ 1139483 w 3474720"/>
              <a:gd name="connsiteY73" fmla="*/ 900332 h 1716259"/>
              <a:gd name="connsiteX74" fmla="*/ 1041009 w 3474720"/>
              <a:gd name="connsiteY74" fmla="*/ 928468 h 1716259"/>
              <a:gd name="connsiteX75" fmla="*/ 858129 w 3474720"/>
              <a:gd name="connsiteY75" fmla="*/ 970671 h 1716259"/>
              <a:gd name="connsiteX76" fmla="*/ 703385 w 3474720"/>
              <a:gd name="connsiteY76" fmla="*/ 1041009 h 1716259"/>
              <a:gd name="connsiteX77" fmla="*/ 647114 w 3474720"/>
              <a:gd name="connsiteY77" fmla="*/ 1055077 h 1716259"/>
              <a:gd name="connsiteX78" fmla="*/ 281354 w 3474720"/>
              <a:gd name="connsiteY78" fmla="*/ 1069145 h 1716259"/>
              <a:gd name="connsiteX79" fmla="*/ 239151 w 3474720"/>
              <a:gd name="connsiteY79" fmla="*/ 1083212 h 1716259"/>
              <a:gd name="connsiteX80" fmla="*/ 211015 w 3474720"/>
              <a:gd name="connsiteY80" fmla="*/ 1111348 h 1716259"/>
              <a:gd name="connsiteX81" fmla="*/ 168812 w 3474720"/>
              <a:gd name="connsiteY81" fmla="*/ 1139483 h 1716259"/>
              <a:gd name="connsiteX82" fmla="*/ 140677 w 3474720"/>
              <a:gd name="connsiteY82" fmla="*/ 1167619 h 1716259"/>
              <a:gd name="connsiteX83" fmla="*/ 56271 w 3474720"/>
              <a:gd name="connsiteY83" fmla="*/ 1181686 h 1716259"/>
              <a:gd name="connsiteX84" fmla="*/ 98474 w 3474720"/>
              <a:gd name="connsiteY84" fmla="*/ 1153551 h 1716259"/>
              <a:gd name="connsiteX85" fmla="*/ 0 w 3474720"/>
              <a:gd name="connsiteY85"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80492 w 3474720"/>
              <a:gd name="connsiteY57" fmla="*/ 140677 h 1716259"/>
              <a:gd name="connsiteX58" fmla="*/ 2152357 w 3474720"/>
              <a:gd name="connsiteY58" fmla="*/ 182880 h 1716259"/>
              <a:gd name="connsiteX59" fmla="*/ 2110154 w 3474720"/>
              <a:gd name="connsiteY59" fmla="*/ 196948 h 1716259"/>
              <a:gd name="connsiteX60" fmla="*/ 2053883 w 3474720"/>
              <a:gd name="connsiteY60" fmla="*/ 281354 h 1716259"/>
              <a:gd name="connsiteX61" fmla="*/ 2039815 w 3474720"/>
              <a:gd name="connsiteY61" fmla="*/ 323557 h 1716259"/>
              <a:gd name="connsiteX62" fmla="*/ 1969477 w 3474720"/>
              <a:gd name="connsiteY62" fmla="*/ 168813 h 1716259"/>
              <a:gd name="connsiteX63" fmla="*/ 1955409 w 3474720"/>
              <a:gd name="connsiteY63" fmla="*/ 464234 h 1716259"/>
              <a:gd name="connsiteX64" fmla="*/ 1842868 w 3474720"/>
              <a:gd name="connsiteY64" fmla="*/ 393896 h 1716259"/>
              <a:gd name="connsiteX65" fmla="*/ 1800665 w 3474720"/>
              <a:gd name="connsiteY65" fmla="*/ 562708 h 1716259"/>
              <a:gd name="connsiteX66" fmla="*/ 1730326 w 3474720"/>
              <a:gd name="connsiteY66" fmla="*/ 604911 h 1716259"/>
              <a:gd name="connsiteX67" fmla="*/ 1688123 w 3474720"/>
              <a:gd name="connsiteY67" fmla="*/ 633046 h 1716259"/>
              <a:gd name="connsiteX68" fmla="*/ 1645920 w 3474720"/>
              <a:gd name="connsiteY68" fmla="*/ 647114 h 1716259"/>
              <a:gd name="connsiteX69" fmla="*/ 1533378 w 3474720"/>
              <a:gd name="connsiteY69" fmla="*/ 731520 h 1716259"/>
              <a:gd name="connsiteX70" fmla="*/ 1336431 w 3474720"/>
              <a:gd name="connsiteY70" fmla="*/ 844062 h 1716259"/>
              <a:gd name="connsiteX71" fmla="*/ 1294228 w 3474720"/>
              <a:gd name="connsiteY71" fmla="*/ 872197 h 1716259"/>
              <a:gd name="connsiteX72" fmla="*/ 1139483 w 3474720"/>
              <a:gd name="connsiteY72" fmla="*/ 900332 h 1716259"/>
              <a:gd name="connsiteX73" fmla="*/ 1041009 w 3474720"/>
              <a:gd name="connsiteY73" fmla="*/ 928468 h 1716259"/>
              <a:gd name="connsiteX74" fmla="*/ 858129 w 3474720"/>
              <a:gd name="connsiteY74" fmla="*/ 970671 h 1716259"/>
              <a:gd name="connsiteX75" fmla="*/ 703385 w 3474720"/>
              <a:gd name="connsiteY75" fmla="*/ 1041009 h 1716259"/>
              <a:gd name="connsiteX76" fmla="*/ 647114 w 3474720"/>
              <a:gd name="connsiteY76" fmla="*/ 1055077 h 1716259"/>
              <a:gd name="connsiteX77" fmla="*/ 281354 w 3474720"/>
              <a:gd name="connsiteY77" fmla="*/ 1069145 h 1716259"/>
              <a:gd name="connsiteX78" fmla="*/ 239151 w 3474720"/>
              <a:gd name="connsiteY78" fmla="*/ 1083212 h 1716259"/>
              <a:gd name="connsiteX79" fmla="*/ 211015 w 3474720"/>
              <a:gd name="connsiteY79" fmla="*/ 1111348 h 1716259"/>
              <a:gd name="connsiteX80" fmla="*/ 168812 w 3474720"/>
              <a:gd name="connsiteY80" fmla="*/ 1139483 h 1716259"/>
              <a:gd name="connsiteX81" fmla="*/ 140677 w 3474720"/>
              <a:gd name="connsiteY81" fmla="*/ 1167619 h 1716259"/>
              <a:gd name="connsiteX82" fmla="*/ 56271 w 3474720"/>
              <a:gd name="connsiteY82" fmla="*/ 1181686 h 1716259"/>
              <a:gd name="connsiteX83" fmla="*/ 98474 w 3474720"/>
              <a:gd name="connsiteY83" fmla="*/ 1153551 h 1716259"/>
              <a:gd name="connsiteX84" fmla="*/ 0 w 3474720"/>
              <a:gd name="connsiteY84"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52357 w 3474720"/>
              <a:gd name="connsiteY57" fmla="*/ 182880 h 1716259"/>
              <a:gd name="connsiteX58" fmla="*/ 2110154 w 3474720"/>
              <a:gd name="connsiteY58" fmla="*/ 196948 h 1716259"/>
              <a:gd name="connsiteX59" fmla="*/ 2053883 w 3474720"/>
              <a:gd name="connsiteY59" fmla="*/ 281354 h 1716259"/>
              <a:gd name="connsiteX60" fmla="*/ 2039815 w 3474720"/>
              <a:gd name="connsiteY60" fmla="*/ 323557 h 1716259"/>
              <a:gd name="connsiteX61" fmla="*/ 1969477 w 3474720"/>
              <a:gd name="connsiteY61" fmla="*/ 168813 h 1716259"/>
              <a:gd name="connsiteX62" fmla="*/ 1955409 w 3474720"/>
              <a:gd name="connsiteY62" fmla="*/ 464234 h 1716259"/>
              <a:gd name="connsiteX63" fmla="*/ 1842868 w 3474720"/>
              <a:gd name="connsiteY63" fmla="*/ 393896 h 1716259"/>
              <a:gd name="connsiteX64" fmla="*/ 1800665 w 3474720"/>
              <a:gd name="connsiteY64" fmla="*/ 562708 h 1716259"/>
              <a:gd name="connsiteX65" fmla="*/ 1730326 w 3474720"/>
              <a:gd name="connsiteY65" fmla="*/ 604911 h 1716259"/>
              <a:gd name="connsiteX66" fmla="*/ 1688123 w 3474720"/>
              <a:gd name="connsiteY66" fmla="*/ 633046 h 1716259"/>
              <a:gd name="connsiteX67" fmla="*/ 1645920 w 3474720"/>
              <a:gd name="connsiteY67" fmla="*/ 647114 h 1716259"/>
              <a:gd name="connsiteX68" fmla="*/ 1533378 w 3474720"/>
              <a:gd name="connsiteY68" fmla="*/ 731520 h 1716259"/>
              <a:gd name="connsiteX69" fmla="*/ 1336431 w 3474720"/>
              <a:gd name="connsiteY69" fmla="*/ 844062 h 1716259"/>
              <a:gd name="connsiteX70" fmla="*/ 1294228 w 3474720"/>
              <a:gd name="connsiteY70" fmla="*/ 872197 h 1716259"/>
              <a:gd name="connsiteX71" fmla="*/ 1139483 w 3474720"/>
              <a:gd name="connsiteY71" fmla="*/ 900332 h 1716259"/>
              <a:gd name="connsiteX72" fmla="*/ 1041009 w 3474720"/>
              <a:gd name="connsiteY72" fmla="*/ 928468 h 1716259"/>
              <a:gd name="connsiteX73" fmla="*/ 858129 w 3474720"/>
              <a:gd name="connsiteY73" fmla="*/ 970671 h 1716259"/>
              <a:gd name="connsiteX74" fmla="*/ 703385 w 3474720"/>
              <a:gd name="connsiteY74" fmla="*/ 1041009 h 1716259"/>
              <a:gd name="connsiteX75" fmla="*/ 647114 w 3474720"/>
              <a:gd name="connsiteY75" fmla="*/ 1055077 h 1716259"/>
              <a:gd name="connsiteX76" fmla="*/ 281354 w 3474720"/>
              <a:gd name="connsiteY76" fmla="*/ 1069145 h 1716259"/>
              <a:gd name="connsiteX77" fmla="*/ 239151 w 3474720"/>
              <a:gd name="connsiteY77" fmla="*/ 1083212 h 1716259"/>
              <a:gd name="connsiteX78" fmla="*/ 211015 w 3474720"/>
              <a:gd name="connsiteY78" fmla="*/ 1111348 h 1716259"/>
              <a:gd name="connsiteX79" fmla="*/ 168812 w 3474720"/>
              <a:gd name="connsiteY79" fmla="*/ 1139483 h 1716259"/>
              <a:gd name="connsiteX80" fmla="*/ 140677 w 3474720"/>
              <a:gd name="connsiteY80" fmla="*/ 1167619 h 1716259"/>
              <a:gd name="connsiteX81" fmla="*/ 56271 w 3474720"/>
              <a:gd name="connsiteY81" fmla="*/ 1181686 h 1716259"/>
              <a:gd name="connsiteX82" fmla="*/ 98474 w 3474720"/>
              <a:gd name="connsiteY82" fmla="*/ 1153551 h 1716259"/>
              <a:gd name="connsiteX83" fmla="*/ 0 w 3474720"/>
              <a:gd name="connsiteY83"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250831 w 3474720"/>
              <a:gd name="connsiteY56" fmla="*/ 70339 h 1716259"/>
              <a:gd name="connsiteX57" fmla="*/ 2110154 w 3474720"/>
              <a:gd name="connsiteY57" fmla="*/ 196948 h 1716259"/>
              <a:gd name="connsiteX58" fmla="*/ 2053883 w 3474720"/>
              <a:gd name="connsiteY58" fmla="*/ 281354 h 1716259"/>
              <a:gd name="connsiteX59" fmla="*/ 2039815 w 3474720"/>
              <a:gd name="connsiteY59" fmla="*/ 323557 h 1716259"/>
              <a:gd name="connsiteX60" fmla="*/ 1969477 w 3474720"/>
              <a:gd name="connsiteY60" fmla="*/ 168813 h 1716259"/>
              <a:gd name="connsiteX61" fmla="*/ 1955409 w 3474720"/>
              <a:gd name="connsiteY61" fmla="*/ 464234 h 1716259"/>
              <a:gd name="connsiteX62" fmla="*/ 1842868 w 3474720"/>
              <a:gd name="connsiteY62" fmla="*/ 393896 h 1716259"/>
              <a:gd name="connsiteX63" fmla="*/ 1800665 w 3474720"/>
              <a:gd name="connsiteY63" fmla="*/ 562708 h 1716259"/>
              <a:gd name="connsiteX64" fmla="*/ 1730326 w 3474720"/>
              <a:gd name="connsiteY64" fmla="*/ 604911 h 1716259"/>
              <a:gd name="connsiteX65" fmla="*/ 1688123 w 3474720"/>
              <a:gd name="connsiteY65" fmla="*/ 633046 h 1716259"/>
              <a:gd name="connsiteX66" fmla="*/ 1645920 w 3474720"/>
              <a:gd name="connsiteY66" fmla="*/ 647114 h 1716259"/>
              <a:gd name="connsiteX67" fmla="*/ 1533378 w 3474720"/>
              <a:gd name="connsiteY67" fmla="*/ 731520 h 1716259"/>
              <a:gd name="connsiteX68" fmla="*/ 1336431 w 3474720"/>
              <a:gd name="connsiteY68" fmla="*/ 844062 h 1716259"/>
              <a:gd name="connsiteX69" fmla="*/ 1294228 w 3474720"/>
              <a:gd name="connsiteY69" fmla="*/ 872197 h 1716259"/>
              <a:gd name="connsiteX70" fmla="*/ 1139483 w 3474720"/>
              <a:gd name="connsiteY70" fmla="*/ 900332 h 1716259"/>
              <a:gd name="connsiteX71" fmla="*/ 1041009 w 3474720"/>
              <a:gd name="connsiteY71" fmla="*/ 928468 h 1716259"/>
              <a:gd name="connsiteX72" fmla="*/ 858129 w 3474720"/>
              <a:gd name="connsiteY72" fmla="*/ 970671 h 1716259"/>
              <a:gd name="connsiteX73" fmla="*/ 703385 w 3474720"/>
              <a:gd name="connsiteY73" fmla="*/ 1041009 h 1716259"/>
              <a:gd name="connsiteX74" fmla="*/ 647114 w 3474720"/>
              <a:gd name="connsiteY74" fmla="*/ 1055077 h 1716259"/>
              <a:gd name="connsiteX75" fmla="*/ 281354 w 3474720"/>
              <a:gd name="connsiteY75" fmla="*/ 1069145 h 1716259"/>
              <a:gd name="connsiteX76" fmla="*/ 239151 w 3474720"/>
              <a:gd name="connsiteY76" fmla="*/ 1083212 h 1716259"/>
              <a:gd name="connsiteX77" fmla="*/ 211015 w 3474720"/>
              <a:gd name="connsiteY77" fmla="*/ 1111348 h 1716259"/>
              <a:gd name="connsiteX78" fmla="*/ 168812 w 3474720"/>
              <a:gd name="connsiteY78" fmla="*/ 1139483 h 1716259"/>
              <a:gd name="connsiteX79" fmla="*/ 140677 w 3474720"/>
              <a:gd name="connsiteY79" fmla="*/ 1167619 h 1716259"/>
              <a:gd name="connsiteX80" fmla="*/ 56271 w 3474720"/>
              <a:gd name="connsiteY80" fmla="*/ 1181686 h 1716259"/>
              <a:gd name="connsiteX81" fmla="*/ 98474 w 3474720"/>
              <a:gd name="connsiteY81" fmla="*/ 1153551 h 1716259"/>
              <a:gd name="connsiteX82" fmla="*/ 0 w 3474720"/>
              <a:gd name="connsiteY82" fmla="*/ 1195754 h 1716259"/>
              <a:gd name="connsiteX0" fmla="*/ 0 w 3474720"/>
              <a:gd name="connsiteY0" fmla="*/ 1195754 h 1716259"/>
              <a:gd name="connsiteX1" fmla="*/ 0 w 3474720"/>
              <a:gd name="connsiteY1" fmla="*/ 1195754 h 1716259"/>
              <a:gd name="connsiteX2" fmla="*/ 28135 w 3474720"/>
              <a:gd name="connsiteY2" fmla="*/ 1336431 h 1716259"/>
              <a:gd name="connsiteX3" fmla="*/ 112541 w 3474720"/>
              <a:gd name="connsiteY3" fmla="*/ 1364566 h 1716259"/>
              <a:gd name="connsiteX4" fmla="*/ 225083 w 3474720"/>
              <a:gd name="connsiteY4" fmla="*/ 1392702 h 1716259"/>
              <a:gd name="connsiteX5" fmla="*/ 379828 w 3474720"/>
              <a:gd name="connsiteY5" fmla="*/ 1420837 h 1716259"/>
              <a:gd name="connsiteX6" fmla="*/ 450166 w 3474720"/>
              <a:gd name="connsiteY6" fmla="*/ 1434905 h 1716259"/>
              <a:gd name="connsiteX7" fmla="*/ 576775 w 3474720"/>
              <a:gd name="connsiteY7" fmla="*/ 1448972 h 1716259"/>
              <a:gd name="connsiteX8" fmla="*/ 689317 w 3474720"/>
              <a:gd name="connsiteY8" fmla="*/ 1463040 h 1716259"/>
              <a:gd name="connsiteX9" fmla="*/ 731520 w 3474720"/>
              <a:gd name="connsiteY9" fmla="*/ 1505243 h 1716259"/>
              <a:gd name="connsiteX10" fmla="*/ 759655 w 3474720"/>
              <a:gd name="connsiteY10" fmla="*/ 1589649 h 1716259"/>
              <a:gd name="connsiteX11" fmla="*/ 872197 w 3474720"/>
              <a:gd name="connsiteY11" fmla="*/ 1617785 h 1716259"/>
              <a:gd name="connsiteX12" fmla="*/ 970671 w 3474720"/>
              <a:gd name="connsiteY12" fmla="*/ 1645920 h 1716259"/>
              <a:gd name="connsiteX13" fmla="*/ 1026941 w 3474720"/>
              <a:gd name="connsiteY13" fmla="*/ 1659988 h 1716259"/>
              <a:gd name="connsiteX14" fmla="*/ 1083212 w 3474720"/>
              <a:gd name="connsiteY14" fmla="*/ 1688123 h 1716259"/>
              <a:gd name="connsiteX15" fmla="*/ 1209821 w 3474720"/>
              <a:gd name="connsiteY15" fmla="*/ 1702191 h 1716259"/>
              <a:gd name="connsiteX16" fmla="*/ 1856935 w 3474720"/>
              <a:gd name="connsiteY16" fmla="*/ 1716259 h 1716259"/>
              <a:gd name="connsiteX17" fmla="*/ 2124221 w 3474720"/>
              <a:gd name="connsiteY17" fmla="*/ 1702191 h 1716259"/>
              <a:gd name="connsiteX18" fmla="*/ 2180492 w 3474720"/>
              <a:gd name="connsiteY18" fmla="*/ 1688123 h 1716259"/>
              <a:gd name="connsiteX19" fmla="*/ 2250831 w 3474720"/>
              <a:gd name="connsiteY19" fmla="*/ 1674055 h 1716259"/>
              <a:gd name="connsiteX20" fmla="*/ 2307101 w 3474720"/>
              <a:gd name="connsiteY20" fmla="*/ 1659988 h 1716259"/>
              <a:gd name="connsiteX21" fmla="*/ 2475914 w 3474720"/>
              <a:gd name="connsiteY21" fmla="*/ 1631852 h 1716259"/>
              <a:gd name="connsiteX22" fmla="*/ 2518117 w 3474720"/>
              <a:gd name="connsiteY22" fmla="*/ 1547446 h 1716259"/>
              <a:gd name="connsiteX23" fmla="*/ 2532185 w 3474720"/>
              <a:gd name="connsiteY23" fmla="*/ 1505243 h 1716259"/>
              <a:gd name="connsiteX24" fmla="*/ 2574388 w 3474720"/>
              <a:gd name="connsiteY24" fmla="*/ 1491175 h 1716259"/>
              <a:gd name="connsiteX25" fmla="*/ 2616591 w 3474720"/>
              <a:gd name="connsiteY25" fmla="*/ 1463040 h 1716259"/>
              <a:gd name="connsiteX26" fmla="*/ 2630658 w 3474720"/>
              <a:gd name="connsiteY26" fmla="*/ 1420837 h 1716259"/>
              <a:gd name="connsiteX27" fmla="*/ 2729132 w 3474720"/>
              <a:gd name="connsiteY27" fmla="*/ 1406769 h 1716259"/>
              <a:gd name="connsiteX28" fmla="*/ 2785403 w 3474720"/>
              <a:gd name="connsiteY28" fmla="*/ 1392702 h 1716259"/>
              <a:gd name="connsiteX29" fmla="*/ 2869809 w 3474720"/>
              <a:gd name="connsiteY29" fmla="*/ 1336431 h 1716259"/>
              <a:gd name="connsiteX30" fmla="*/ 2926080 w 3474720"/>
              <a:gd name="connsiteY30" fmla="*/ 1266092 h 1716259"/>
              <a:gd name="connsiteX31" fmla="*/ 2968283 w 3474720"/>
              <a:gd name="connsiteY31" fmla="*/ 1237957 h 1716259"/>
              <a:gd name="connsiteX32" fmla="*/ 3052689 w 3474720"/>
              <a:gd name="connsiteY32" fmla="*/ 1139483 h 1716259"/>
              <a:gd name="connsiteX33" fmla="*/ 3123028 w 3474720"/>
              <a:gd name="connsiteY33" fmla="*/ 1097280 h 1716259"/>
              <a:gd name="connsiteX34" fmla="*/ 3165231 w 3474720"/>
              <a:gd name="connsiteY34" fmla="*/ 1055077 h 1716259"/>
              <a:gd name="connsiteX35" fmla="*/ 3249637 w 3474720"/>
              <a:gd name="connsiteY35" fmla="*/ 998806 h 1716259"/>
              <a:gd name="connsiteX36" fmla="*/ 3291840 w 3474720"/>
              <a:gd name="connsiteY36" fmla="*/ 970671 h 1716259"/>
              <a:gd name="connsiteX37" fmla="*/ 3334043 w 3474720"/>
              <a:gd name="connsiteY37" fmla="*/ 886265 h 1716259"/>
              <a:gd name="connsiteX38" fmla="*/ 3362178 w 3474720"/>
              <a:gd name="connsiteY38" fmla="*/ 829994 h 1716259"/>
              <a:gd name="connsiteX39" fmla="*/ 3390314 w 3474720"/>
              <a:gd name="connsiteY39" fmla="*/ 745588 h 1716259"/>
              <a:gd name="connsiteX40" fmla="*/ 3404381 w 3474720"/>
              <a:gd name="connsiteY40" fmla="*/ 703385 h 1716259"/>
              <a:gd name="connsiteX41" fmla="*/ 3418449 w 3474720"/>
              <a:gd name="connsiteY41" fmla="*/ 647114 h 1716259"/>
              <a:gd name="connsiteX42" fmla="*/ 3432517 w 3474720"/>
              <a:gd name="connsiteY42" fmla="*/ 604911 h 1716259"/>
              <a:gd name="connsiteX43" fmla="*/ 3446585 w 3474720"/>
              <a:gd name="connsiteY43" fmla="*/ 548640 h 1716259"/>
              <a:gd name="connsiteX44" fmla="*/ 3474720 w 3474720"/>
              <a:gd name="connsiteY44" fmla="*/ 464234 h 1716259"/>
              <a:gd name="connsiteX45" fmla="*/ 3460652 w 3474720"/>
              <a:gd name="connsiteY45" fmla="*/ 239151 h 1716259"/>
              <a:gd name="connsiteX46" fmla="*/ 3432517 w 3474720"/>
              <a:gd name="connsiteY46" fmla="*/ 211015 h 1716259"/>
              <a:gd name="connsiteX47" fmla="*/ 3418449 w 3474720"/>
              <a:gd name="connsiteY47" fmla="*/ 168812 h 1716259"/>
              <a:gd name="connsiteX48" fmla="*/ 3334043 w 3474720"/>
              <a:gd name="connsiteY48" fmla="*/ 98474 h 1716259"/>
              <a:gd name="connsiteX49" fmla="*/ 3249637 w 3474720"/>
              <a:gd name="connsiteY49" fmla="*/ 70339 h 1716259"/>
              <a:gd name="connsiteX50" fmla="*/ 2926080 w 3474720"/>
              <a:gd name="connsiteY50" fmla="*/ 42203 h 1716259"/>
              <a:gd name="connsiteX51" fmla="*/ 2813538 w 3474720"/>
              <a:gd name="connsiteY51" fmla="*/ 28135 h 1716259"/>
              <a:gd name="connsiteX52" fmla="*/ 2729132 w 3474720"/>
              <a:gd name="connsiteY52" fmla="*/ 14068 h 1716259"/>
              <a:gd name="connsiteX53" fmla="*/ 2602523 w 3474720"/>
              <a:gd name="connsiteY53" fmla="*/ 0 h 1716259"/>
              <a:gd name="connsiteX54" fmla="*/ 2321169 w 3474720"/>
              <a:gd name="connsiteY54" fmla="*/ 14068 h 1716259"/>
              <a:gd name="connsiteX55" fmla="*/ 2293034 w 3474720"/>
              <a:gd name="connsiteY55" fmla="*/ 56271 h 1716259"/>
              <a:gd name="connsiteX56" fmla="*/ 2110154 w 3474720"/>
              <a:gd name="connsiteY56" fmla="*/ 196948 h 1716259"/>
              <a:gd name="connsiteX57" fmla="*/ 2053883 w 3474720"/>
              <a:gd name="connsiteY57" fmla="*/ 281354 h 1716259"/>
              <a:gd name="connsiteX58" fmla="*/ 2039815 w 3474720"/>
              <a:gd name="connsiteY58" fmla="*/ 323557 h 1716259"/>
              <a:gd name="connsiteX59" fmla="*/ 1969477 w 3474720"/>
              <a:gd name="connsiteY59" fmla="*/ 168813 h 1716259"/>
              <a:gd name="connsiteX60" fmla="*/ 1955409 w 3474720"/>
              <a:gd name="connsiteY60" fmla="*/ 464234 h 1716259"/>
              <a:gd name="connsiteX61" fmla="*/ 1842868 w 3474720"/>
              <a:gd name="connsiteY61" fmla="*/ 393896 h 1716259"/>
              <a:gd name="connsiteX62" fmla="*/ 1800665 w 3474720"/>
              <a:gd name="connsiteY62" fmla="*/ 562708 h 1716259"/>
              <a:gd name="connsiteX63" fmla="*/ 1730326 w 3474720"/>
              <a:gd name="connsiteY63" fmla="*/ 604911 h 1716259"/>
              <a:gd name="connsiteX64" fmla="*/ 1688123 w 3474720"/>
              <a:gd name="connsiteY64" fmla="*/ 633046 h 1716259"/>
              <a:gd name="connsiteX65" fmla="*/ 1645920 w 3474720"/>
              <a:gd name="connsiteY65" fmla="*/ 647114 h 1716259"/>
              <a:gd name="connsiteX66" fmla="*/ 1533378 w 3474720"/>
              <a:gd name="connsiteY66" fmla="*/ 731520 h 1716259"/>
              <a:gd name="connsiteX67" fmla="*/ 1336431 w 3474720"/>
              <a:gd name="connsiteY67" fmla="*/ 844062 h 1716259"/>
              <a:gd name="connsiteX68" fmla="*/ 1294228 w 3474720"/>
              <a:gd name="connsiteY68" fmla="*/ 872197 h 1716259"/>
              <a:gd name="connsiteX69" fmla="*/ 1139483 w 3474720"/>
              <a:gd name="connsiteY69" fmla="*/ 900332 h 1716259"/>
              <a:gd name="connsiteX70" fmla="*/ 1041009 w 3474720"/>
              <a:gd name="connsiteY70" fmla="*/ 928468 h 1716259"/>
              <a:gd name="connsiteX71" fmla="*/ 858129 w 3474720"/>
              <a:gd name="connsiteY71" fmla="*/ 970671 h 1716259"/>
              <a:gd name="connsiteX72" fmla="*/ 703385 w 3474720"/>
              <a:gd name="connsiteY72" fmla="*/ 1041009 h 1716259"/>
              <a:gd name="connsiteX73" fmla="*/ 647114 w 3474720"/>
              <a:gd name="connsiteY73" fmla="*/ 1055077 h 1716259"/>
              <a:gd name="connsiteX74" fmla="*/ 281354 w 3474720"/>
              <a:gd name="connsiteY74" fmla="*/ 1069145 h 1716259"/>
              <a:gd name="connsiteX75" fmla="*/ 239151 w 3474720"/>
              <a:gd name="connsiteY75" fmla="*/ 1083212 h 1716259"/>
              <a:gd name="connsiteX76" fmla="*/ 211015 w 3474720"/>
              <a:gd name="connsiteY76" fmla="*/ 1111348 h 1716259"/>
              <a:gd name="connsiteX77" fmla="*/ 168812 w 3474720"/>
              <a:gd name="connsiteY77" fmla="*/ 1139483 h 1716259"/>
              <a:gd name="connsiteX78" fmla="*/ 140677 w 3474720"/>
              <a:gd name="connsiteY78" fmla="*/ 1167619 h 1716259"/>
              <a:gd name="connsiteX79" fmla="*/ 56271 w 3474720"/>
              <a:gd name="connsiteY79" fmla="*/ 1181686 h 1716259"/>
              <a:gd name="connsiteX80" fmla="*/ 98474 w 3474720"/>
              <a:gd name="connsiteY80" fmla="*/ 1153551 h 1716259"/>
              <a:gd name="connsiteX81" fmla="*/ 0 w 3474720"/>
              <a:gd name="connsiteY81" fmla="*/ 1195754 h 1716259"/>
              <a:gd name="connsiteX0" fmla="*/ 0 w 3474720"/>
              <a:gd name="connsiteY0" fmla="*/ 1199527 h 1720032"/>
              <a:gd name="connsiteX1" fmla="*/ 0 w 3474720"/>
              <a:gd name="connsiteY1" fmla="*/ 1199527 h 1720032"/>
              <a:gd name="connsiteX2" fmla="*/ 28135 w 3474720"/>
              <a:gd name="connsiteY2" fmla="*/ 1340204 h 1720032"/>
              <a:gd name="connsiteX3" fmla="*/ 112541 w 3474720"/>
              <a:gd name="connsiteY3" fmla="*/ 1368339 h 1720032"/>
              <a:gd name="connsiteX4" fmla="*/ 225083 w 3474720"/>
              <a:gd name="connsiteY4" fmla="*/ 1396475 h 1720032"/>
              <a:gd name="connsiteX5" fmla="*/ 379828 w 3474720"/>
              <a:gd name="connsiteY5" fmla="*/ 1424610 h 1720032"/>
              <a:gd name="connsiteX6" fmla="*/ 450166 w 3474720"/>
              <a:gd name="connsiteY6" fmla="*/ 1438678 h 1720032"/>
              <a:gd name="connsiteX7" fmla="*/ 576775 w 3474720"/>
              <a:gd name="connsiteY7" fmla="*/ 1452745 h 1720032"/>
              <a:gd name="connsiteX8" fmla="*/ 689317 w 3474720"/>
              <a:gd name="connsiteY8" fmla="*/ 1466813 h 1720032"/>
              <a:gd name="connsiteX9" fmla="*/ 731520 w 3474720"/>
              <a:gd name="connsiteY9" fmla="*/ 1509016 h 1720032"/>
              <a:gd name="connsiteX10" fmla="*/ 759655 w 3474720"/>
              <a:gd name="connsiteY10" fmla="*/ 1593422 h 1720032"/>
              <a:gd name="connsiteX11" fmla="*/ 872197 w 3474720"/>
              <a:gd name="connsiteY11" fmla="*/ 1621558 h 1720032"/>
              <a:gd name="connsiteX12" fmla="*/ 970671 w 3474720"/>
              <a:gd name="connsiteY12" fmla="*/ 1649693 h 1720032"/>
              <a:gd name="connsiteX13" fmla="*/ 1026941 w 3474720"/>
              <a:gd name="connsiteY13" fmla="*/ 1663761 h 1720032"/>
              <a:gd name="connsiteX14" fmla="*/ 1083212 w 3474720"/>
              <a:gd name="connsiteY14" fmla="*/ 1691896 h 1720032"/>
              <a:gd name="connsiteX15" fmla="*/ 1209821 w 3474720"/>
              <a:gd name="connsiteY15" fmla="*/ 1705964 h 1720032"/>
              <a:gd name="connsiteX16" fmla="*/ 1856935 w 3474720"/>
              <a:gd name="connsiteY16" fmla="*/ 1720032 h 1720032"/>
              <a:gd name="connsiteX17" fmla="*/ 2124221 w 3474720"/>
              <a:gd name="connsiteY17" fmla="*/ 1705964 h 1720032"/>
              <a:gd name="connsiteX18" fmla="*/ 2180492 w 3474720"/>
              <a:gd name="connsiteY18" fmla="*/ 1691896 h 1720032"/>
              <a:gd name="connsiteX19" fmla="*/ 2250831 w 3474720"/>
              <a:gd name="connsiteY19" fmla="*/ 1677828 h 1720032"/>
              <a:gd name="connsiteX20" fmla="*/ 2307101 w 3474720"/>
              <a:gd name="connsiteY20" fmla="*/ 1663761 h 1720032"/>
              <a:gd name="connsiteX21" fmla="*/ 2475914 w 3474720"/>
              <a:gd name="connsiteY21" fmla="*/ 1635625 h 1720032"/>
              <a:gd name="connsiteX22" fmla="*/ 2518117 w 3474720"/>
              <a:gd name="connsiteY22" fmla="*/ 1551219 h 1720032"/>
              <a:gd name="connsiteX23" fmla="*/ 2532185 w 3474720"/>
              <a:gd name="connsiteY23" fmla="*/ 1509016 h 1720032"/>
              <a:gd name="connsiteX24" fmla="*/ 2574388 w 3474720"/>
              <a:gd name="connsiteY24" fmla="*/ 1494948 h 1720032"/>
              <a:gd name="connsiteX25" fmla="*/ 2616591 w 3474720"/>
              <a:gd name="connsiteY25" fmla="*/ 1466813 h 1720032"/>
              <a:gd name="connsiteX26" fmla="*/ 2630658 w 3474720"/>
              <a:gd name="connsiteY26" fmla="*/ 1424610 h 1720032"/>
              <a:gd name="connsiteX27" fmla="*/ 2729132 w 3474720"/>
              <a:gd name="connsiteY27" fmla="*/ 1410542 h 1720032"/>
              <a:gd name="connsiteX28" fmla="*/ 2785403 w 3474720"/>
              <a:gd name="connsiteY28" fmla="*/ 1396475 h 1720032"/>
              <a:gd name="connsiteX29" fmla="*/ 2869809 w 3474720"/>
              <a:gd name="connsiteY29" fmla="*/ 1340204 h 1720032"/>
              <a:gd name="connsiteX30" fmla="*/ 2926080 w 3474720"/>
              <a:gd name="connsiteY30" fmla="*/ 1269865 h 1720032"/>
              <a:gd name="connsiteX31" fmla="*/ 2968283 w 3474720"/>
              <a:gd name="connsiteY31" fmla="*/ 1241730 h 1720032"/>
              <a:gd name="connsiteX32" fmla="*/ 3052689 w 3474720"/>
              <a:gd name="connsiteY32" fmla="*/ 1143256 h 1720032"/>
              <a:gd name="connsiteX33" fmla="*/ 3123028 w 3474720"/>
              <a:gd name="connsiteY33" fmla="*/ 1101053 h 1720032"/>
              <a:gd name="connsiteX34" fmla="*/ 3165231 w 3474720"/>
              <a:gd name="connsiteY34" fmla="*/ 1058850 h 1720032"/>
              <a:gd name="connsiteX35" fmla="*/ 3249637 w 3474720"/>
              <a:gd name="connsiteY35" fmla="*/ 1002579 h 1720032"/>
              <a:gd name="connsiteX36" fmla="*/ 3291840 w 3474720"/>
              <a:gd name="connsiteY36" fmla="*/ 974444 h 1720032"/>
              <a:gd name="connsiteX37" fmla="*/ 3334043 w 3474720"/>
              <a:gd name="connsiteY37" fmla="*/ 890038 h 1720032"/>
              <a:gd name="connsiteX38" fmla="*/ 3362178 w 3474720"/>
              <a:gd name="connsiteY38" fmla="*/ 833767 h 1720032"/>
              <a:gd name="connsiteX39" fmla="*/ 3390314 w 3474720"/>
              <a:gd name="connsiteY39" fmla="*/ 749361 h 1720032"/>
              <a:gd name="connsiteX40" fmla="*/ 3404381 w 3474720"/>
              <a:gd name="connsiteY40" fmla="*/ 707158 h 1720032"/>
              <a:gd name="connsiteX41" fmla="*/ 3418449 w 3474720"/>
              <a:gd name="connsiteY41" fmla="*/ 650887 h 1720032"/>
              <a:gd name="connsiteX42" fmla="*/ 3432517 w 3474720"/>
              <a:gd name="connsiteY42" fmla="*/ 608684 h 1720032"/>
              <a:gd name="connsiteX43" fmla="*/ 3446585 w 3474720"/>
              <a:gd name="connsiteY43" fmla="*/ 552413 h 1720032"/>
              <a:gd name="connsiteX44" fmla="*/ 3474720 w 3474720"/>
              <a:gd name="connsiteY44" fmla="*/ 468007 h 1720032"/>
              <a:gd name="connsiteX45" fmla="*/ 3460652 w 3474720"/>
              <a:gd name="connsiteY45" fmla="*/ 242924 h 1720032"/>
              <a:gd name="connsiteX46" fmla="*/ 3432517 w 3474720"/>
              <a:gd name="connsiteY46" fmla="*/ 214788 h 1720032"/>
              <a:gd name="connsiteX47" fmla="*/ 3418449 w 3474720"/>
              <a:gd name="connsiteY47" fmla="*/ 172585 h 1720032"/>
              <a:gd name="connsiteX48" fmla="*/ 3334043 w 3474720"/>
              <a:gd name="connsiteY48" fmla="*/ 102247 h 1720032"/>
              <a:gd name="connsiteX49" fmla="*/ 3249637 w 3474720"/>
              <a:gd name="connsiteY49" fmla="*/ 74112 h 1720032"/>
              <a:gd name="connsiteX50" fmla="*/ 2926080 w 3474720"/>
              <a:gd name="connsiteY50" fmla="*/ 45976 h 1720032"/>
              <a:gd name="connsiteX51" fmla="*/ 2813538 w 3474720"/>
              <a:gd name="connsiteY51" fmla="*/ 31908 h 1720032"/>
              <a:gd name="connsiteX52" fmla="*/ 2729132 w 3474720"/>
              <a:gd name="connsiteY52" fmla="*/ 17841 h 1720032"/>
              <a:gd name="connsiteX53" fmla="*/ 2602523 w 3474720"/>
              <a:gd name="connsiteY53" fmla="*/ 3773 h 1720032"/>
              <a:gd name="connsiteX54" fmla="*/ 2321169 w 3474720"/>
              <a:gd name="connsiteY54" fmla="*/ 17841 h 1720032"/>
              <a:gd name="connsiteX55" fmla="*/ 2110154 w 3474720"/>
              <a:gd name="connsiteY55" fmla="*/ 200721 h 1720032"/>
              <a:gd name="connsiteX56" fmla="*/ 2053883 w 3474720"/>
              <a:gd name="connsiteY56" fmla="*/ 285127 h 1720032"/>
              <a:gd name="connsiteX57" fmla="*/ 2039815 w 3474720"/>
              <a:gd name="connsiteY57" fmla="*/ 327330 h 1720032"/>
              <a:gd name="connsiteX58" fmla="*/ 1969477 w 3474720"/>
              <a:gd name="connsiteY58" fmla="*/ 172586 h 1720032"/>
              <a:gd name="connsiteX59" fmla="*/ 1955409 w 3474720"/>
              <a:gd name="connsiteY59" fmla="*/ 468007 h 1720032"/>
              <a:gd name="connsiteX60" fmla="*/ 1842868 w 3474720"/>
              <a:gd name="connsiteY60" fmla="*/ 397669 h 1720032"/>
              <a:gd name="connsiteX61" fmla="*/ 1800665 w 3474720"/>
              <a:gd name="connsiteY61" fmla="*/ 566481 h 1720032"/>
              <a:gd name="connsiteX62" fmla="*/ 1730326 w 3474720"/>
              <a:gd name="connsiteY62" fmla="*/ 608684 h 1720032"/>
              <a:gd name="connsiteX63" fmla="*/ 1688123 w 3474720"/>
              <a:gd name="connsiteY63" fmla="*/ 636819 h 1720032"/>
              <a:gd name="connsiteX64" fmla="*/ 1645920 w 3474720"/>
              <a:gd name="connsiteY64" fmla="*/ 650887 h 1720032"/>
              <a:gd name="connsiteX65" fmla="*/ 1533378 w 3474720"/>
              <a:gd name="connsiteY65" fmla="*/ 735293 h 1720032"/>
              <a:gd name="connsiteX66" fmla="*/ 1336431 w 3474720"/>
              <a:gd name="connsiteY66" fmla="*/ 847835 h 1720032"/>
              <a:gd name="connsiteX67" fmla="*/ 1294228 w 3474720"/>
              <a:gd name="connsiteY67" fmla="*/ 875970 h 1720032"/>
              <a:gd name="connsiteX68" fmla="*/ 1139483 w 3474720"/>
              <a:gd name="connsiteY68" fmla="*/ 904105 h 1720032"/>
              <a:gd name="connsiteX69" fmla="*/ 1041009 w 3474720"/>
              <a:gd name="connsiteY69" fmla="*/ 932241 h 1720032"/>
              <a:gd name="connsiteX70" fmla="*/ 858129 w 3474720"/>
              <a:gd name="connsiteY70" fmla="*/ 974444 h 1720032"/>
              <a:gd name="connsiteX71" fmla="*/ 703385 w 3474720"/>
              <a:gd name="connsiteY71" fmla="*/ 1044782 h 1720032"/>
              <a:gd name="connsiteX72" fmla="*/ 647114 w 3474720"/>
              <a:gd name="connsiteY72" fmla="*/ 1058850 h 1720032"/>
              <a:gd name="connsiteX73" fmla="*/ 281354 w 3474720"/>
              <a:gd name="connsiteY73" fmla="*/ 1072918 h 1720032"/>
              <a:gd name="connsiteX74" fmla="*/ 239151 w 3474720"/>
              <a:gd name="connsiteY74" fmla="*/ 1086985 h 1720032"/>
              <a:gd name="connsiteX75" fmla="*/ 211015 w 3474720"/>
              <a:gd name="connsiteY75" fmla="*/ 1115121 h 1720032"/>
              <a:gd name="connsiteX76" fmla="*/ 168812 w 3474720"/>
              <a:gd name="connsiteY76" fmla="*/ 1143256 h 1720032"/>
              <a:gd name="connsiteX77" fmla="*/ 140677 w 3474720"/>
              <a:gd name="connsiteY77" fmla="*/ 1171392 h 1720032"/>
              <a:gd name="connsiteX78" fmla="*/ 56271 w 3474720"/>
              <a:gd name="connsiteY78" fmla="*/ 1185459 h 1720032"/>
              <a:gd name="connsiteX79" fmla="*/ 98474 w 3474720"/>
              <a:gd name="connsiteY79" fmla="*/ 1157324 h 1720032"/>
              <a:gd name="connsiteX80" fmla="*/ 0 w 3474720"/>
              <a:gd name="connsiteY80" fmla="*/ 1199527 h 1720032"/>
              <a:gd name="connsiteX0" fmla="*/ 0 w 3474720"/>
              <a:gd name="connsiteY0" fmla="*/ 1199527 h 1720032"/>
              <a:gd name="connsiteX1" fmla="*/ 0 w 3474720"/>
              <a:gd name="connsiteY1" fmla="*/ 1199527 h 1720032"/>
              <a:gd name="connsiteX2" fmla="*/ 28135 w 3474720"/>
              <a:gd name="connsiteY2" fmla="*/ 1340204 h 1720032"/>
              <a:gd name="connsiteX3" fmla="*/ 112541 w 3474720"/>
              <a:gd name="connsiteY3" fmla="*/ 1368339 h 1720032"/>
              <a:gd name="connsiteX4" fmla="*/ 225083 w 3474720"/>
              <a:gd name="connsiteY4" fmla="*/ 1396475 h 1720032"/>
              <a:gd name="connsiteX5" fmla="*/ 379828 w 3474720"/>
              <a:gd name="connsiteY5" fmla="*/ 1424610 h 1720032"/>
              <a:gd name="connsiteX6" fmla="*/ 450166 w 3474720"/>
              <a:gd name="connsiteY6" fmla="*/ 1438678 h 1720032"/>
              <a:gd name="connsiteX7" fmla="*/ 576775 w 3474720"/>
              <a:gd name="connsiteY7" fmla="*/ 1452745 h 1720032"/>
              <a:gd name="connsiteX8" fmla="*/ 689317 w 3474720"/>
              <a:gd name="connsiteY8" fmla="*/ 1466813 h 1720032"/>
              <a:gd name="connsiteX9" fmla="*/ 731520 w 3474720"/>
              <a:gd name="connsiteY9" fmla="*/ 1509016 h 1720032"/>
              <a:gd name="connsiteX10" fmla="*/ 759655 w 3474720"/>
              <a:gd name="connsiteY10" fmla="*/ 1593422 h 1720032"/>
              <a:gd name="connsiteX11" fmla="*/ 872197 w 3474720"/>
              <a:gd name="connsiteY11" fmla="*/ 1621558 h 1720032"/>
              <a:gd name="connsiteX12" fmla="*/ 970671 w 3474720"/>
              <a:gd name="connsiteY12" fmla="*/ 1649693 h 1720032"/>
              <a:gd name="connsiteX13" fmla="*/ 1026941 w 3474720"/>
              <a:gd name="connsiteY13" fmla="*/ 1663761 h 1720032"/>
              <a:gd name="connsiteX14" fmla="*/ 1083212 w 3474720"/>
              <a:gd name="connsiteY14" fmla="*/ 1691896 h 1720032"/>
              <a:gd name="connsiteX15" fmla="*/ 1209821 w 3474720"/>
              <a:gd name="connsiteY15" fmla="*/ 1705964 h 1720032"/>
              <a:gd name="connsiteX16" fmla="*/ 1856935 w 3474720"/>
              <a:gd name="connsiteY16" fmla="*/ 1720032 h 1720032"/>
              <a:gd name="connsiteX17" fmla="*/ 2124221 w 3474720"/>
              <a:gd name="connsiteY17" fmla="*/ 1705964 h 1720032"/>
              <a:gd name="connsiteX18" fmla="*/ 2180492 w 3474720"/>
              <a:gd name="connsiteY18" fmla="*/ 1691896 h 1720032"/>
              <a:gd name="connsiteX19" fmla="*/ 2250831 w 3474720"/>
              <a:gd name="connsiteY19" fmla="*/ 1677828 h 1720032"/>
              <a:gd name="connsiteX20" fmla="*/ 2307101 w 3474720"/>
              <a:gd name="connsiteY20" fmla="*/ 1663761 h 1720032"/>
              <a:gd name="connsiteX21" fmla="*/ 2475914 w 3474720"/>
              <a:gd name="connsiteY21" fmla="*/ 1635625 h 1720032"/>
              <a:gd name="connsiteX22" fmla="*/ 2518117 w 3474720"/>
              <a:gd name="connsiteY22" fmla="*/ 1551219 h 1720032"/>
              <a:gd name="connsiteX23" fmla="*/ 2532185 w 3474720"/>
              <a:gd name="connsiteY23" fmla="*/ 1509016 h 1720032"/>
              <a:gd name="connsiteX24" fmla="*/ 2574388 w 3474720"/>
              <a:gd name="connsiteY24" fmla="*/ 1494948 h 1720032"/>
              <a:gd name="connsiteX25" fmla="*/ 2616591 w 3474720"/>
              <a:gd name="connsiteY25" fmla="*/ 1466813 h 1720032"/>
              <a:gd name="connsiteX26" fmla="*/ 2630658 w 3474720"/>
              <a:gd name="connsiteY26" fmla="*/ 1424610 h 1720032"/>
              <a:gd name="connsiteX27" fmla="*/ 2729132 w 3474720"/>
              <a:gd name="connsiteY27" fmla="*/ 1410542 h 1720032"/>
              <a:gd name="connsiteX28" fmla="*/ 2785403 w 3474720"/>
              <a:gd name="connsiteY28" fmla="*/ 1396475 h 1720032"/>
              <a:gd name="connsiteX29" fmla="*/ 2869809 w 3474720"/>
              <a:gd name="connsiteY29" fmla="*/ 1340204 h 1720032"/>
              <a:gd name="connsiteX30" fmla="*/ 2926080 w 3474720"/>
              <a:gd name="connsiteY30" fmla="*/ 1269865 h 1720032"/>
              <a:gd name="connsiteX31" fmla="*/ 2968283 w 3474720"/>
              <a:gd name="connsiteY31" fmla="*/ 1241730 h 1720032"/>
              <a:gd name="connsiteX32" fmla="*/ 3052689 w 3474720"/>
              <a:gd name="connsiteY32" fmla="*/ 1143256 h 1720032"/>
              <a:gd name="connsiteX33" fmla="*/ 3123028 w 3474720"/>
              <a:gd name="connsiteY33" fmla="*/ 1101053 h 1720032"/>
              <a:gd name="connsiteX34" fmla="*/ 3165231 w 3474720"/>
              <a:gd name="connsiteY34" fmla="*/ 1058850 h 1720032"/>
              <a:gd name="connsiteX35" fmla="*/ 3249637 w 3474720"/>
              <a:gd name="connsiteY35" fmla="*/ 1002579 h 1720032"/>
              <a:gd name="connsiteX36" fmla="*/ 3291840 w 3474720"/>
              <a:gd name="connsiteY36" fmla="*/ 974444 h 1720032"/>
              <a:gd name="connsiteX37" fmla="*/ 3334043 w 3474720"/>
              <a:gd name="connsiteY37" fmla="*/ 890038 h 1720032"/>
              <a:gd name="connsiteX38" fmla="*/ 3362178 w 3474720"/>
              <a:gd name="connsiteY38" fmla="*/ 833767 h 1720032"/>
              <a:gd name="connsiteX39" fmla="*/ 3390314 w 3474720"/>
              <a:gd name="connsiteY39" fmla="*/ 749361 h 1720032"/>
              <a:gd name="connsiteX40" fmla="*/ 3404381 w 3474720"/>
              <a:gd name="connsiteY40" fmla="*/ 707158 h 1720032"/>
              <a:gd name="connsiteX41" fmla="*/ 3418449 w 3474720"/>
              <a:gd name="connsiteY41" fmla="*/ 650887 h 1720032"/>
              <a:gd name="connsiteX42" fmla="*/ 3432517 w 3474720"/>
              <a:gd name="connsiteY42" fmla="*/ 608684 h 1720032"/>
              <a:gd name="connsiteX43" fmla="*/ 3446585 w 3474720"/>
              <a:gd name="connsiteY43" fmla="*/ 552413 h 1720032"/>
              <a:gd name="connsiteX44" fmla="*/ 3474720 w 3474720"/>
              <a:gd name="connsiteY44" fmla="*/ 468007 h 1720032"/>
              <a:gd name="connsiteX45" fmla="*/ 3460652 w 3474720"/>
              <a:gd name="connsiteY45" fmla="*/ 242924 h 1720032"/>
              <a:gd name="connsiteX46" fmla="*/ 3432517 w 3474720"/>
              <a:gd name="connsiteY46" fmla="*/ 214788 h 1720032"/>
              <a:gd name="connsiteX47" fmla="*/ 3418449 w 3474720"/>
              <a:gd name="connsiteY47" fmla="*/ 172585 h 1720032"/>
              <a:gd name="connsiteX48" fmla="*/ 3334043 w 3474720"/>
              <a:gd name="connsiteY48" fmla="*/ 102247 h 1720032"/>
              <a:gd name="connsiteX49" fmla="*/ 3249637 w 3474720"/>
              <a:gd name="connsiteY49" fmla="*/ 74112 h 1720032"/>
              <a:gd name="connsiteX50" fmla="*/ 2926080 w 3474720"/>
              <a:gd name="connsiteY50" fmla="*/ 45976 h 1720032"/>
              <a:gd name="connsiteX51" fmla="*/ 2813538 w 3474720"/>
              <a:gd name="connsiteY51" fmla="*/ 31908 h 1720032"/>
              <a:gd name="connsiteX52" fmla="*/ 2729132 w 3474720"/>
              <a:gd name="connsiteY52" fmla="*/ 17841 h 1720032"/>
              <a:gd name="connsiteX53" fmla="*/ 2602523 w 3474720"/>
              <a:gd name="connsiteY53" fmla="*/ 3773 h 1720032"/>
              <a:gd name="connsiteX54" fmla="*/ 2321169 w 3474720"/>
              <a:gd name="connsiteY54" fmla="*/ 17841 h 1720032"/>
              <a:gd name="connsiteX55" fmla="*/ 2110154 w 3474720"/>
              <a:gd name="connsiteY55" fmla="*/ 200721 h 1720032"/>
              <a:gd name="connsiteX56" fmla="*/ 2053883 w 3474720"/>
              <a:gd name="connsiteY56" fmla="*/ 285127 h 1720032"/>
              <a:gd name="connsiteX57" fmla="*/ 2039815 w 3474720"/>
              <a:gd name="connsiteY57" fmla="*/ 327330 h 1720032"/>
              <a:gd name="connsiteX58" fmla="*/ 1969477 w 3474720"/>
              <a:gd name="connsiteY58" fmla="*/ 172586 h 1720032"/>
              <a:gd name="connsiteX59" fmla="*/ 1842868 w 3474720"/>
              <a:gd name="connsiteY59" fmla="*/ 397669 h 1720032"/>
              <a:gd name="connsiteX60" fmla="*/ 1800665 w 3474720"/>
              <a:gd name="connsiteY60" fmla="*/ 566481 h 1720032"/>
              <a:gd name="connsiteX61" fmla="*/ 1730326 w 3474720"/>
              <a:gd name="connsiteY61" fmla="*/ 608684 h 1720032"/>
              <a:gd name="connsiteX62" fmla="*/ 1688123 w 3474720"/>
              <a:gd name="connsiteY62" fmla="*/ 636819 h 1720032"/>
              <a:gd name="connsiteX63" fmla="*/ 1645920 w 3474720"/>
              <a:gd name="connsiteY63" fmla="*/ 650887 h 1720032"/>
              <a:gd name="connsiteX64" fmla="*/ 1533378 w 3474720"/>
              <a:gd name="connsiteY64" fmla="*/ 735293 h 1720032"/>
              <a:gd name="connsiteX65" fmla="*/ 1336431 w 3474720"/>
              <a:gd name="connsiteY65" fmla="*/ 847835 h 1720032"/>
              <a:gd name="connsiteX66" fmla="*/ 1294228 w 3474720"/>
              <a:gd name="connsiteY66" fmla="*/ 875970 h 1720032"/>
              <a:gd name="connsiteX67" fmla="*/ 1139483 w 3474720"/>
              <a:gd name="connsiteY67" fmla="*/ 904105 h 1720032"/>
              <a:gd name="connsiteX68" fmla="*/ 1041009 w 3474720"/>
              <a:gd name="connsiteY68" fmla="*/ 932241 h 1720032"/>
              <a:gd name="connsiteX69" fmla="*/ 858129 w 3474720"/>
              <a:gd name="connsiteY69" fmla="*/ 974444 h 1720032"/>
              <a:gd name="connsiteX70" fmla="*/ 703385 w 3474720"/>
              <a:gd name="connsiteY70" fmla="*/ 1044782 h 1720032"/>
              <a:gd name="connsiteX71" fmla="*/ 647114 w 3474720"/>
              <a:gd name="connsiteY71" fmla="*/ 1058850 h 1720032"/>
              <a:gd name="connsiteX72" fmla="*/ 281354 w 3474720"/>
              <a:gd name="connsiteY72" fmla="*/ 1072918 h 1720032"/>
              <a:gd name="connsiteX73" fmla="*/ 239151 w 3474720"/>
              <a:gd name="connsiteY73" fmla="*/ 1086985 h 1720032"/>
              <a:gd name="connsiteX74" fmla="*/ 211015 w 3474720"/>
              <a:gd name="connsiteY74" fmla="*/ 1115121 h 1720032"/>
              <a:gd name="connsiteX75" fmla="*/ 168812 w 3474720"/>
              <a:gd name="connsiteY75" fmla="*/ 1143256 h 1720032"/>
              <a:gd name="connsiteX76" fmla="*/ 140677 w 3474720"/>
              <a:gd name="connsiteY76" fmla="*/ 1171392 h 1720032"/>
              <a:gd name="connsiteX77" fmla="*/ 56271 w 3474720"/>
              <a:gd name="connsiteY77" fmla="*/ 1185459 h 1720032"/>
              <a:gd name="connsiteX78" fmla="*/ 98474 w 3474720"/>
              <a:gd name="connsiteY78" fmla="*/ 1157324 h 1720032"/>
              <a:gd name="connsiteX79" fmla="*/ 0 w 3474720"/>
              <a:gd name="connsiteY79" fmla="*/ 1199527 h 1720032"/>
              <a:gd name="connsiteX0" fmla="*/ 0 w 3474720"/>
              <a:gd name="connsiteY0" fmla="*/ 1205547 h 1726052"/>
              <a:gd name="connsiteX1" fmla="*/ 0 w 3474720"/>
              <a:gd name="connsiteY1" fmla="*/ 1205547 h 1726052"/>
              <a:gd name="connsiteX2" fmla="*/ 28135 w 3474720"/>
              <a:gd name="connsiteY2" fmla="*/ 1346224 h 1726052"/>
              <a:gd name="connsiteX3" fmla="*/ 112541 w 3474720"/>
              <a:gd name="connsiteY3" fmla="*/ 1374359 h 1726052"/>
              <a:gd name="connsiteX4" fmla="*/ 225083 w 3474720"/>
              <a:gd name="connsiteY4" fmla="*/ 1402495 h 1726052"/>
              <a:gd name="connsiteX5" fmla="*/ 379828 w 3474720"/>
              <a:gd name="connsiteY5" fmla="*/ 1430630 h 1726052"/>
              <a:gd name="connsiteX6" fmla="*/ 450166 w 3474720"/>
              <a:gd name="connsiteY6" fmla="*/ 1444698 h 1726052"/>
              <a:gd name="connsiteX7" fmla="*/ 576775 w 3474720"/>
              <a:gd name="connsiteY7" fmla="*/ 1458765 h 1726052"/>
              <a:gd name="connsiteX8" fmla="*/ 689317 w 3474720"/>
              <a:gd name="connsiteY8" fmla="*/ 1472833 h 1726052"/>
              <a:gd name="connsiteX9" fmla="*/ 731520 w 3474720"/>
              <a:gd name="connsiteY9" fmla="*/ 1515036 h 1726052"/>
              <a:gd name="connsiteX10" fmla="*/ 759655 w 3474720"/>
              <a:gd name="connsiteY10" fmla="*/ 1599442 h 1726052"/>
              <a:gd name="connsiteX11" fmla="*/ 872197 w 3474720"/>
              <a:gd name="connsiteY11" fmla="*/ 1627578 h 1726052"/>
              <a:gd name="connsiteX12" fmla="*/ 970671 w 3474720"/>
              <a:gd name="connsiteY12" fmla="*/ 1655713 h 1726052"/>
              <a:gd name="connsiteX13" fmla="*/ 1026941 w 3474720"/>
              <a:gd name="connsiteY13" fmla="*/ 1669781 h 1726052"/>
              <a:gd name="connsiteX14" fmla="*/ 1083212 w 3474720"/>
              <a:gd name="connsiteY14" fmla="*/ 1697916 h 1726052"/>
              <a:gd name="connsiteX15" fmla="*/ 1209821 w 3474720"/>
              <a:gd name="connsiteY15" fmla="*/ 1711984 h 1726052"/>
              <a:gd name="connsiteX16" fmla="*/ 1856935 w 3474720"/>
              <a:gd name="connsiteY16" fmla="*/ 1726052 h 1726052"/>
              <a:gd name="connsiteX17" fmla="*/ 2124221 w 3474720"/>
              <a:gd name="connsiteY17" fmla="*/ 1711984 h 1726052"/>
              <a:gd name="connsiteX18" fmla="*/ 2180492 w 3474720"/>
              <a:gd name="connsiteY18" fmla="*/ 1697916 h 1726052"/>
              <a:gd name="connsiteX19" fmla="*/ 2250831 w 3474720"/>
              <a:gd name="connsiteY19" fmla="*/ 1683848 h 1726052"/>
              <a:gd name="connsiteX20" fmla="*/ 2307101 w 3474720"/>
              <a:gd name="connsiteY20" fmla="*/ 1669781 h 1726052"/>
              <a:gd name="connsiteX21" fmla="*/ 2475914 w 3474720"/>
              <a:gd name="connsiteY21" fmla="*/ 1641645 h 1726052"/>
              <a:gd name="connsiteX22" fmla="*/ 2518117 w 3474720"/>
              <a:gd name="connsiteY22" fmla="*/ 1557239 h 1726052"/>
              <a:gd name="connsiteX23" fmla="*/ 2532185 w 3474720"/>
              <a:gd name="connsiteY23" fmla="*/ 1515036 h 1726052"/>
              <a:gd name="connsiteX24" fmla="*/ 2574388 w 3474720"/>
              <a:gd name="connsiteY24" fmla="*/ 1500968 h 1726052"/>
              <a:gd name="connsiteX25" fmla="*/ 2616591 w 3474720"/>
              <a:gd name="connsiteY25" fmla="*/ 1472833 h 1726052"/>
              <a:gd name="connsiteX26" fmla="*/ 2630658 w 3474720"/>
              <a:gd name="connsiteY26" fmla="*/ 1430630 h 1726052"/>
              <a:gd name="connsiteX27" fmla="*/ 2729132 w 3474720"/>
              <a:gd name="connsiteY27" fmla="*/ 1416562 h 1726052"/>
              <a:gd name="connsiteX28" fmla="*/ 2785403 w 3474720"/>
              <a:gd name="connsiteY28" fmla="*/ 1402495 h 1726052"/>
              <a:gd name="connsiteX29" fmla="*/ 2869809 w 3474720"/>
              <a:gd name="connsiteY29" fmla="*/ 1346224 h 1726052"/>
              <a:gd name="connsiteX30" fmla="*/ 2926080 w 3474720"/>
              <a:gd name="connsiteY30" fmla="*/ 1275885 h 1726052"/>
              <a:gd name="connsiteX31" fmla="*/ 2968283 w 3474720"/>
              <a:gd name="connsiteY31" fmla="*/ 1247750 h 1726052"/>
              <a:gd name="connsiteX32" fmla="*/ 3052689 w 3474720"/>
              <a:gd name="connsiteY32" fmla="*/ 1149276 h 1726052"/>
              <a:gd name="connsiteX33" fmla="*/ 3123028 w 3474720"/>
              <a:gd name="connsiteY33" fmla="*/ 1107073 h 1726052"/>
              <a:gd name="connsiteX34" fmla="*/ 3165231 w 3474720"/>
              <a:gd name="connsiteY34" fmla="*/ 1064870 h 1726052"/>
              <a:gd name="connsiteX35" fmla="*/ 3249637 w 3474720"/>
              <a:gd name="connsiteY35" fmla="*/ 1008599 h 1726052"/>
              <a:gd name="connsiteX36" fmla="*/ 3291840 w 3474720"/>
              <a:gd name="connsiteY36" fmla="*/ 980464 h 1726052"/>
              <a:gd name="connsiteX37" fmla="*/ 3334043 w 3474720"/>
              <a:gd name="connsiteY37" fmla="*/ 896058 h 1726052"/>
              <a:gd name="connsiteX38" fmla="*/ 3362178 w 3474720"/>
              <a:gd name="connsiteY38" fmla="*/ 839787 h 1726052"/>
              <a:gd name="connsiteX39" fmla="*/ 3390314 w 3474720"/>
              <a:gd name="connsiteY39" fmla="*/ 755381 h 1726052"/>
              <a:gd name="connsiteX40" fmla="*/ 3404381 w 3474720"/>
              <a:gd name="connsiteY40" fmla="*/ 713178 h 1726052"/>
              <a:gd name="connsiteX41" fmla="*/ 3418449 w 3474720"/>
              <a:gd name="connsiteY41" fmla="*/ 656907 h 1726052"/>
              <a:gd name="connsiteX42" fmla="*/ 3432517 w 3474720"/>
              <a:gd name="connsiteY42" fmla="*/ 614704 h 1726052"/>
              <a:gd name="connsiteX43" fmla="*/ 3446585 w 3474720"/>
              <a:gd name="connsiteY43" fmla="*/ 558433 h 1726052"/>
              <a:gd name="connsiteX44" fmla="*/ 3474720 w 3474720"/>
              <a:gd name="connsiteY44" fmla="*/ 474027 h 1726052"/>
              <a:gd name="connsiteX45" fmla="*/ 3460652 w 3474720"/>
              <a:gd name="connsiteY45" fmla="*/ 248944 h 1726052"/>
              <a:gd name="connsiteX46" fmla="*/ 3432517 w 3474720"/>
              <a:gd name="connsiteY46" fmla="*/ 220808 h 1726052"/>
              <a:gd name="connsiteX47" fmla="*/ 3418449 w 3474720"/>
              <a:gd name="connsiteY47" fmla="*/ 178605 h 1726052"/>
              <a:gd name="connsiteX48" fmla="*/ 3334043 w 3474720"/>
              <a:gd name="connsiteY48" fmla="*/ 108267 h 1726052"/>
              <a:gd name="connsiteX49" fmla="*/ 3249637 w 3474720"/>
              <a:gd name="connsiteY49" fmla="*/ 80132 h 1726052"/>
              <a:gd name="connsiteX50" fmla="*/ 2926080 w 3474720"/>
              <a:gd name="connsiteY50" fmla="*/ 51996 h 1726052"/>
              <a:gd name="connsiteX51" fmla="*/ 2813538 w 3474720"/>
              <a:gd name="connsiteY51" fmla="*/ 37928 h 1726052"/>
              <a:gd name="connsiteX52" fmla="*/ 2729132 w 3474720"/>
              <a:gd name="connsiteY52" fmla="*/ 23861 h 1726052"/>
              <a:gd name="connsiteX53" fmla="*/ 2602523 w 3474720"/>
              <a:gd name="connsiteY53" fmla="*/ 9793 h 1726052"/>
              <a:gd name="connsiteX54" fmla="*/ 2321169 w 3474720"/>
              <a:gd name="connsiteY54" fmla="*/ 23861 h 1726052"/>
              <a:gd name="connsiteX55" fmla="*/ 2053883 w 3474720"/>
              <a:gd name="connsiteY55" fmla="*/ 291147 h 1726052"/>
              <a:gd name="connsiteX56" fmla="*/ 2039815 w 3474720"/>
              <a:gd name="connsiteY56" fmla="*/ 333350 h 1726052"/>
              <a:gd name="connsiteX57" fmla="*/ 1969477 w 3474720"/>
              <a:gd name="connsiteY57" fmla="*/ 178606 h 1726052"/>
              <a:gd name="connsiteX58" fmla="*/ 1842868 w 3474720"/>
              <a:gd name="connsiteY58" fmla="*/ 403689 h 1726052"/>
              <a:gd name="connsiteX59" fmla="*/ 1800665 w 3474720"/>
              <a:gd name="connsiteY59" fmla="*/ 572501 h 1726052"/>
              <a:gd name="connsiteX60" fmla="*/ 1730326 w 3474720"/>
              <a:gd name="connsiteY60" fmla="*/ 614704 h 1726052"/>
              <a:gd name="connsiteX61" fmla="*/ 1688123 w 3474720"/>
              <a:gd name="connsiteY61" fmla="*/ 642839 h 1726052"/>
              <a:gd name="connsiteX62" fmla="*/ 1645920 w 3474720"/>
              <a:gd name="connsiteY62" fmla="*/ 656907 h 1726052"/>
              <a:gd name="connsiteX63" fmla="*/ 1533378 w 3474720"/>
              <a:gd name="connsiteY63" fmla="*/ 741313 h 1726052"/>
              <a:gd name="connsiteX64" fmla="*/ 1336431 w 3474720"/>
              <a:gd name="connsiteY64" fmla="*/ 853855 h 1726052"/>
              <a:gd name="connsiteX65" fmla="*/ 1294228 w 3474720"/>
              <a:gd name="connsiteY65" fmla="*/ 881990 h 1726052"/>
              <a:gd name="connsiteX66" fmla="*/ 1139483 w 3474720"/>
              <a:gd name="connsiteY66" fmla="*/ 910125 h 1726052"/>
              <a:gd name="connsiteX67" fmla="*/ 1041009 w 3474720"/>
              <a:gd name="connsiteY67" fmla="*/ 938261 h 1726052"/>
              <a:gd name="connsiteX68" fmla="*/ 858129 w 3474720"/>
              <a:gd name="connsiteY68" fmla="*/ 980464 h 1726052"/>
              <a:gd name="connsiteX69" fmla="*/ 703385 w 3474720"/>
              <a:gd name="connsiteY69" fmla="*/ 1050802 h 1726052"/>
              <a:gd name="connsiteX70" fmla="*/ 647114 w 3474720"/>
              <a:gd name="connsiteY70" fmla="*/ 1064870 h 1726052"/>
              <a:gd name="connsiteX71" fmla="*/ 281354 w 3474720"/>
              <a:gd name="connsiteY71" fmla="*/ 1078938 h 1726052"/>
              <a:gd name="connsiteX72" fmla="*/ 239151 w 3474720"/>
              <a:gd name="connsiteY72" fmla="*/ 1093005 h 1726052"/>
              <a:gd name="connsiteX73" fmla="*/ 211015 w 3474720"/>
              <a:gd name="connsiteY73" fmla="*/ 1121141 h 1726052"/>
              <a:gd name="connsiteX74" fmla="*/ 168812 w 3474720"/>
              <a:gd name="connsiteY74" fmla="*/ 1149276 h 1726052"/>
              <a:gd name="connsiteX75" fmla="*/ 140677 w 3474720"/>
              <a:gd name="connsiteY75" fmla="*/ 1177412 h 1726052"/>
              <a:gd name="connsiteX76" fmla="*/ 56271 w 3474720"/>
              <a:gd name="connsiteY76" fmla="*/ 1191479 h 1726052"/>
              <a:gd name="connsiteX77" fmla="*/ 98474 w 3474720"/>
              <a:gd name="connsiteY77" fmla="*/ 1163344 h 1726052"/>
              <a:gd name="connsiteX78" fmla="*/ 0 w 3474720"/>
              <a:gd name="connsiteY78" fmla="*/ 1205547 h 1726052"/>
              <a:gd name="connsiteX0" fmla="*/ 0 w 3474720"/>
              <a:gd name="connsiteY0" fmla="*/ 1205547 h 1726052"/>
              <a:gd name="connsiteX1" fmla="*/ 0 w 3474720"/>
              <a:gd name="connsiteY1" fmla="*/ 1205547 h 1726052"/>
              <a:gd name="connsiteX2" fmla="*/ 28135 w 3474720"/>
              <a:gd name="connsiteY2" fmla="*/ 1346224 h 1726052"/>
              <a:gd name="connsiteX3" fmla="*/ 112541 w 3474720"/>
              <a:gd name="connsiteY3" fmla="*/ 1374359 h 1726052"/>
              <a:gd name="connsiteX4" fmla="*/ 225083 w 3474720"/>
              <a:gd name="connsiteY4" fmla="*/ 1402495 h 1726052"/>
              <a:gd name="connsiteX5" fmla="*/ 379828 w 3474720"/>
              <a:gd name="connsiteY5" fmla="*/ 1430630 h 1726052"/>
              <a:gd name="connsiteX6" fmla="*/ 450166 w 3474720"/>
              <a:gd name="connsiteY6" fmla="*/ 1444698 h 1726052"/>
              <a:gd name="connsiteX7" fmla="*/ 576775 w 3474720"/>
              <a:gd name="connsiteY7" fmla="*/ 1458765 h 1726052"/>
              <a:gd name="connsiteX8" fmla="*/ 689317 w 3474720"/>
              <a:gd name="connsiteY8" fmla="*/ 1472833 h 1726052"/>
              <a:gd name="connsiteX9" fmla="*/ 731520 w 3474720"/>
              <a:gd name="connsiteY9" fmla="*/ 1515036 h 1726052"/>
              <a:gd name="connsiteX10" fmla="*/ 759655 w 3474720"/>
              <a:gd name="connsiteY10" fmla="*/ 1599442 h 1726052"/>
              <a:gd name="connsiteX11" fmla="*/ 872197 w 3474720"/>
              <a:gd name="connsiteY11" fmla="*/ 1627578 h 1726052"/>
              <a:gd name="connsiteX12" fmla="*/ 970671 w 3474720"/>
              <a:gd name="connsiteY12" fmla="*/ 1655713 h 1726052"/>
              <a:gd name="connsiteX13" fmla="*/ 1026941 w 3474720"/>
              <a:gd name="connsiteY13" fmla="*/ 1669781 h 1726052"/>
              <a:gd name="connsiteX14" fmla="*/ 1083212 w 3474720"/>
              <a:gd name="connsiteY14" fmla="*/ 1697916 h 1726052"/>
              <a:gd name="connsiteX15" fmla="*/ 1209821 w 3474720"/>
              <a:gd name="connsiteY15" fmla="*/ 1711984 h 1726052"/>
              <a:gd name="connsiteX16" fmla="*/ 1856935 w 3474720"/>
              <a:gd name="connsiteY16" fmla="*/ 1726052 h 1726052"/>
              <a:gd name="connsiteX17" fmla="*/ 2124221 w 3474720"/>
              <a:gd name="connsiteY17" fmla="*/ 1711984 h 1726052"/>
              <a:gd name="connsiteX18" fmla="*/ 2180492 w 3474720"/>
              <a:gd name="connsiteY18" fmla="*/ 1697916 h 1726052"/>
              <a:gd name="connsiteX19" fmla="*/ 2250831 w 3474720"/>
              <a:gd name="connsiteY19" fmla="*/ 1683848 h 1726052"/>
              <a:gd name="connsiteX20" fmla="*/ 2307101 w 3474720"/>
              <a:gd name="connsiteY20" fmla="*/ 1669781 h 1726052"/>
              <a:gd name="connsiteX21" fmla="*/ 2475914 w 3474720"/>
              <a:gd name="connsiteY21" fmla="*/ 1641645 h 1726052"/>
              <a:gd name="connsiteX22" fmla="*/ 2518117 w 3474720"/>
              <a:gd name="connsiteY22" fmla="*/ 1557239 h 1726052"/>
              <a:gd name="connsiteX23" fmla="*/ 2532185 w 3474720"/>
              <a:gd name="connsiteY23" fmla="*/ 1515036 h 1726052"/>
              <a:gd name="connsiteX24" fmla="*/ 2574388 w 3474720"/>
              <a:gd name="connsiteY24" fmla="*/ 1500968 h 1726052"/>
              <a:gd name="connsiteX25" fmla="*/ 2616591 w 3474720"/>
              <a:gd name="connsiteY25" fmla="*/ 1472833 h 1726052"/>
              <a:gd name="connsiteX26" fmla="*/ 2630658 w 3474720"/>
              <a:gd name="connsiteY26" fmla="*/ 1430630 h 1726052"/>
              <a:gd name="connsiteX27" fmla="*/ 2729132 w 3474720"/>
              <a:gd name="connsiteY27" fmla="*/ 1416562 h 1726052"/>
              <a:gd name="connsiteX28" fmla="*/ 2785403 w 3474720"/>
              <a:gd name="connsiteY28" fmla="*/ 1402495 h 1726052"/>
              <a:gd name="connsiteX29" fmla="*/ 2869809 w 3474720"/>
              <a:gd name="connsiteY29" fmla="*/ 1346224 h 1726052"/>
              <a:gd name="connsiteX30" fmla="*/ 2926080 w 3474720"/>
              <a:gd name="connsiteY30" fmla="*/ 1275885 h 1726052"/>
              <a:gd name="connsiteX31" fmla="*/ 2968283 w 3474720"/>
              <a:gd name="connsiteY31" fmla="*/ 1247750 h 1726052"/>
              <a:gd name="connsiteX32" fmla="*/ 3052689 w 3474720"/>
              <a:gd name="connsiteY32" fmla="*/ 1149276 h 1726052"/>
              <a:gd name="connsiteX33" fmla="*/ 3123028 w 3474720"/>
              <a:gd name="connsiteY33" fmla="*/ 1107073 h 1726052"/>
              <a:gd name="connsiteX34" fmla="*/ 3165231 w 3474720"/>
              <a:gd name="connsiteY34" fmla="*/ 1064870 h 1726052"/>
              <a:gd name="connsiteX35" fmla="*/ 3249637 w 3474720"/>
              <a:gd name="connsiteY35" fmla="*/ 1008599 h 1726052"/>
              <a:gd name="connsiteX36" fmla="*/ 3291840 w 3474720"/>
              <a:gd name="connsiteY36" fmla="*/ 980464 h 1726052"/>
              <a:gd name="connsiteX37" fmla="*/ 3334043 w 3474720"/>
              <a:gd name="connsiteY37" fmla="*/ 896058 h 1726052"/>
              <a:gd name="connsiteX38" fmla="*/ 3362178 w 3474720"/>
              <a:gd name="connsiteY38" fmla="*/ 839787 h 1726052"/>
              <a:gd name="connsiteX39" fmla="*/ 3390314 w 3474720"/>
              <a:gd name="connsiteY39" fmla="*/ 755381 h 1726052"/>
              <a:gd name="connsiteX40" fmla="*/ 3404381 w 3474720"/>
              <a:gd name="connsiteY40" fmla="*/ 713178 h 1726052"/>
              <a:gd name="connsiteX41" fmla="*/ 3418449 w 3474720"/>
              <a:gd name="connsiteY41" fmla="*/ 656907 h 1726052"/>
              <a:gd name="connsiteX42" fmla="*/ 3432517 w 3474720"/>
              <a:gd name="connsiteY42" fmla="*/ 614704 h 1726052"/>
              <a:gd name="connsiteX43" fmla="*/ 3446585 w 3474720"/>
              <a:gd name="connsiteY43" fmla="*/ 558433 h 1726052"/>
              <a:gd name="connsiteX44" fmla="*/ 3474720 w 3474720"/>
              <a:gd name="connsiteY44" fmla="*/ 474027 h 1726052"/>
              <a:gd name="connsiteX45" fmla="*/ 3460652 w 3474720"/>
              <a:gd name="connsiteY45" fmla="*/ 248944 h 1726052"/>
              <a:gd name="connsiteX46" fmla="*/ 3432517 w 3474720"/>
              <a:gd name="connsiteY46" fmla="*/ 220808 h 1726052"/>
              <a:gd name="connsiteX47" fmla="*/ 3418449 w 3474720"/>
              <a:gd name="connsiteY47" fmla="*/ 178605 h 1726052"/>
              <a:gd name="connsiteX48" fmla="*/ 3334043 w 3474720"/>
              <a:gd name="connsiteY48" fmla="*/ 108267 h 1726052"/>
              <a:gd name="connsiteX49" fmla="*/ 3249637 w 3474720"/>
              <a:gd name="connsiteY49" fmla="*/ 80132 h 1726052"/>
              <a:gd name="connsiteX50" fmla="*/ 2926080 w 3474720"/>
              <a:gd name="connsiteY50" fmla="*/ 51996 h 1726052"/>
              <a:gd name="connsiteX51" fmla="*/ 2813538 w 3474720"/>
              <a:gd name="connsiteY51" fmla="*/ 37928 h 1726052"/>
              <a:gd name="connsiteX52" fmla="*/ 2729132 w 3474720"/>
              <a:gd name="connsiteY52" fmla="*/ 23861 h 1726052"/>
              <a:gd name="connsiteX53" fmla="*/ 2602523 w 3474720"/>
              <a:gd name="connsiteY53" fmla="*/ 9793 h 1726052"/>
              <a:gd name="connsiteX54" fmla="*/ 2321169 w 3474720"/>
              <a:gd name="connsiteY54" fmla="*/ 23861 h 1726052"/>
              <a:gd name="connsiteX55" fmla="*/ 2053883 w 3474720"/>
              <a:gd name="connsiteY55" fmla="*/ 291147 h 1726052"/>
              <a:gd name="connsiteX56" fmla="*/ 1969477 w 3474720"/>
              <a:gd name="connsiteY56" fmla="*/ 178606 h 1726052"/>
              <a:gd name="connsiteX57" fmla="*/ 1842868 w 3474720"/>
              <a:gd name="connsiteY57" fmla="*/ 403689 h 1726052"/>
              <a:gd name="connsiteX58" fmla="*/ 1800665 w 3474720"/>
              <a:gd name="connsiteY58" fmla="*/ 572501 h 1726052"/>
              <a:gd name="connsiteX59" fmla="*/ 1730326 w 3474720"/>
              <a:gd name="connsiteY59" fmla="*/ 614704 h 1726052"/>
              <a:gd name="connsiteX60" fmla="*/ 1688123 w 3474720"/>
              <a:gd name="connsiteY60" fmla="*/ 642839 h 1726052"/>
              <a:gd name="connsiteX61" fmla="*/ 1645920 w 3474720"/>
              <a:gd name="connsiteY61" fmla="*/ 656907 h 1726052"/>
              <a:gd name="connsiteX62" fmla="*/ 1533378 w 3474720"/>
              <a:gd name="connsiteY62" fmla="*/ 741313 h 1726052"/>
              <a:gd name="connsiteX63" fmla="*/ 1336431 w 3474720"/>
              <a:gd name="connsiteY63" fmla="*/ 853855 h 1726052"/>
              <a:gd name="connsiteX64" fmla="*/ 1294228 w 3474720"/>
              <a:gd name="connsiteY64" fmla="*/ 881990 h 1726052"/>
              <a:gd name="connsiteX65" fmla="*/ 1139483 w 3474720"/>
              <a:gd name="connsiteY65" fmla="*/ 910125 h 1726052"/>
              <a:gd name="connsiteX66" fmla="*/ 1041009 w 3474720"/>
              <a:gd name="connsiteY66" fmla="*/ 938261 h 1726052"/>
              <a:gd name="connsiteX67" fmla="*/ 858129 w 3474720"/>
              <a:gd name="connsiteY67" fmla="*/ 980464 h 1726052"/>
              <a:gd name="connsiteX68" fmla="*/ 703385 w 3474720"/>
              <a:gd name="connsiteY68" fmla="*/ 1050802 h 1726052"/>
              <a:gd name="connsiteX69" fmla="*/ 647114 w 3474720"/>
              <a:gd name="connsiteY69" fmla="*/ 1064870 h 1726052"/>
              <a:gd name="connsiteX70" fmla="*/ 281354 w 3474720"/>
              <a:gd name="connsiteY70" fmla="*/ 1078938 h 1726052"/>
              <a:gd name="connsiteX71" fmla="*/ 239151 w 3474720"/>
              <a:gd name="connsiteY71" fmla="*/ 1093005 h 1726052"/>
              <a:gd name="connsiteX72" fmla="*/ 211015 w 3474720"/>
              <a:gd name="connsiteY72" fmla="*/ 1121141 h 1726052"/>
              <a:gd name="connsiteX73" fmla="*/ 168812 w 3474720"/>
              <a:gd name="connsiteY73" fmla="*/ 1149276 h 1726052"/>
              <a:gd name="connsiteX74" fmla="*/ 140677 w 3474720"/>
              <a:gd name="connsiteY74" fmla="*/ 1177412 h 1726052"/>
              <a:gd name="connsiteX75" fmla="*/ 56271 w 3474720"/>
              <a:gd name="connsiteY75" fmla="*/ 1191479 h 1726052"/>
              <a:gd name="connsiteX76" fmla="*/ 98474 w 3474720"/>
              <a:gd name="connsiteY76" fmla="*/ 1163344 h 1726052"/>
              <a:gd name="connsiteX77" fmla="*/ 0 w 3474720"/>
              <a:gd name="connsiteY77" fmla="*/ 1205547 h 1726052"/>
              <a:gd name="connsiteX0" fmla="*/ 0 w 3474720"/>
              <a:gd name="connsiteY0" fmla="*/ 1205547 h 1726052"/>
              <a:gd name="connsiteX1" fmla="*/ 0 w 3474720"/>
              <a:gd name="connsiteY1" fmla="*/ 1205547 h 1726052"/>
              <a:gd name="connsiteX2" fmla="*/ 28135 w 3474720"/>
              <a:gd name="connsiteY2" fmla="*/ 1346224 h 1726052"/>
              <a:gd name="connsiteX3" fmla="*/ 112541 w 3474720"/>
              <a:gd name="connsiteY3" fmla="*/ 1374359 h 1726052"/>
              <a:gd name="connsiteX4" fmla="*/ 225083 w 3474720"/>
              <a:gd name="connsiteY4" fmla="*/ 1402495 h 1726052"/>
              <a:gd name="connsiteX5" fmla="*/ 379828 w 3474720"/>
              <a:gd name="connsiteY5" fmla="*/ 1430630 h 1726052"/>
              <a:gd name="connsiteX6" fmla="*/ 450166 w 3474720"/>
              <a:gd name="connsiteY6" fmla="*/ 1444698 h 1726052"/>
              <a:gd name="connsiteX7" fmla="*/ 576775 w 3474720"/>
              <a:gd name="connsiteY7" fmla="*/ 1458765 h 1726052"/>
              <a:gd name="connsiteX8" fmla="*/ 689317 w 3474720"/>
              <a:gd name="connsiteY8" fmla="*/ 1472833 h 1726052"/>
              <a:gd name="connsiteX9" fmla="*/ 731520 w 3474720"/>
              <a:gd name="connsiteY9" fmla="*/ 1515036 h 1726052"/>
              <a:gd name="connsiteX10" fmla="*/ 759655 w 3474720"/>
              <a:gd name="connsiteY10" fmla="*/ 1599442 h 1726052"/>
              <a:gd name="connsiteX11" fmla="*/ 872197 w 3474720"/>
              <a:gd name="connsiteY11" fmla="*/ 1627578 h 1726052"/>
              <a:gd name="connsiteX12" fmla="*/ 970671 w 3474720"/>
              <a:gd name="connsiteY12" fmla="*/ 1655713 h 1726052"/>
              <a:gd name="connsiteX13" fmla="*/ 1026941 w 3474720"/>
              <a:gd name="connsiteY13" fmla="*/ 1669781 h 1726052"/>
              <a:gd name="connsiteX14" fmla="*/ 1083212 w 3474720"/>
              <a:gd name="connsiteY14" fmla="*/ 1697916 h 1726052"/>
              <a:gd name="connsiteX15" fmla="*/ 1209821 w 3474720"/>
              <a:gd name="connsiteY15" fmla="*/ 1711984 h 1726052"/>
              <a:gd name="connsiteX16" fmla="*/ 1856935 w 3474720"/>
              <a:gd name="connsiteY16" fmla="*/ 1726052 h 1726052"/>
              <a:gd name="connsiteX17" fmla="*/ 2124221 w 3474720"/>
              <a:gd name="connsiteY17" fmla="*/ 1711984 h 1726052"/>
              <a:gd name="connsiteX18" fmla="*/ 2180492 w 3474720"/>
              <a:gd name="connsiteY18" fmla="*/ 1697916 h 1726052"/>
              <a:gd name="connsiteX19" fmla="*/ 2250831 w 3474720"/>
              <a:gd name="connsiteY19" fmla="*/ 1683848 h 1726052"/>
              <a:gd name="connsiteX20" fmla="*/ 2307101 w 3474720"/>
              <a:gd name="connsiteY20" fmla="*/ 1669781 h 1726052"/>
              <a:gd name="connsiteX21" fmla="*/ 2475914 w 3474720"/>
              <a:gd name="connsiteY21" fmla="*/ 1641645 h 1726052"/>
              <a:gd name="connsiteX22" fmla="*/ 2518117 w 3474720"/>
              <a:gd name="connsiteY22" fmla="*/ 1557239 h 1726052"/>
              <a:gd name="connsiteX23" fmla="*/ 2532185 w 3474720"/>
              <a:gd name="connsiteY23" fmla="*/ 1515036 h 1726052"/>
              <a:gd name="connsiteX24" fmla="*/ 2574388 w 3474720"/>
              <a:gd name="connsiteY24" fmla="*/ 1500968 h 1726052"/>
              <a:gd name="connsiteX25" fmla="*/ 2616591 w 3474720"/>
              <a:gd name="connsiteY25" fmla="*/ 1472833 h 1726052"/>
              <a:gd name="connsiteX26" fmla="*/ 2630658 w 3474720"/>
              <a:gd name="connsiteY26" fmla="*/ 1430630 h 1726052"/>
              <a:gd name="connsiteX27" fmla="*/ 2729132 w 3474720"/>
              <a:gd name="connsiteY27" fmla="*/ 1416562 h 1726052"/>
              <a:gd name="connsiteX28" fmla="*/ 2785403 w 3474720"/>
              <a:gd name="connsiteY28" fmla="*/ 1402495 h 1726052"/>
              <a:gd name="connsiteX29" fmla="*/ 2869809 w 3474720"/>
              <a:gd name="connsiteY29" fmla="*/ 1346224 h 1726052"/>
              <a:gd name="connsiteX30" fmla="*/ 2926080 w 3474720"/>
              <a:gd name="connsiteY30" fmla="*/ 1275885 h 1726052"/>
              <a:gd name="connsiteX31" fmla="*/ 2968283 w 3474720"/>
              <a:gd name="connsiteY31" fmla="*/ 1247750 h 1726052"/>
              <a:gd name="connsiteX32" fmla="*/ 3052689 w 3474720"/>
              <a:gd name="connsiteY32" fmla="*/ 1149276 h 1726052"/>
              <a:gd name="connsiteX33" fmla="*/ 3123028 w 3474720"/>
              <a:gd name="connsiteY33" fmla="*/ 1107073 h 1726052"/>
              <a:gd name="connsiteX34" fmla="*/ 3165231 w 3474720"/>
              <a:gd name="connsiteY34" fmla="*/ 1064870 h 1726052"/>
              <a:gd name="connsiteX35" fmla="*/ 3249637 w 3474720"/>
              <a:gd name="connsiteY35" fmla="*/ 1008599 h 1726052"/>
              <a:gd name="connsiteX36" fmla="*/ 3291840 w 3474720"/>
              <a:gd name="connsiteY36" fmla="*/ 980464 h 1726052"/>
              <a:gd name="connsiteX37" fmla="*/ 3334043 w 3474720"/>
              <a:gd name="connsiteY37" fmla="*/ 896058 h 1726052"/>
              <a:gd name="connsiteX38" fmla="*/ 3362178 w 3474720"/>
              <a:gd name="connsiteY38" fmla="*/ 839787 h 1726052"/>
              <a:gd name="connsiteX39" fmla="*/ 3390314 w 3474720"/>
              <a:gd name="connsiteY39" fmla="*/ 755381 h 1726052"/>
              <a:gd name="connsiteX40" fmla="*/ 3404381 w 3474720"/>
              <a:gd name="connsiteY40" fmla="*/ 713178 h 1726052"/>
              <a:gd name="connsiteX41" fmla="*/ 3418449 w 3474720"/>
              <a:gd name="connsiteY41" fmla="*/ 656907 h 1726052"/>
              <a:gd name="connsiteX42" fmla="*/ 3432517 w 3474720"/>
              <a:gd name="connsiteY42" fmla="*/ 614704 h 1726052"/>
              <a:gd name="connsiteX43" fmla="*/ 3446585 w 3474720"/>
              <a:gd name="connsiteY43" fmla="*/ 558433 h 1726052"/>
              <a:gd name="connsiteX44" fmla="*/ 3474720 w 3474720"/>
              <a:gd name="connsiteY44" fmla="*/ 474027 h 1726052"/>
              <a:gd name="connsiteX45" fmla="*/ 3460652 w 3474720"/>
              <a:gd name="connsiteY45" fmla="*/ 248944 h 1726052"/>
              <a:gd name="connsiteX46" fmla="*/ 3432517 w 3474720"/>
              <a:gd name="connsiteY46" fmla="*/ 220808 h 1726052"/>
              <a:gd name="connsiteX47" fmla="*/ 3418449 w 3474720"/>
              <a:gd name="connsiteY47" fmla="*/ 178605 h 1726052"/>
              <a:gd name="connsiteX48" fmla="*/ 3334043 w 3474720"/>
              <a:gd name="connsiteY48" fmla="*/ 108267 h 1726052"/>
              <a:gd name="connsiteX49" fmla="*/ 3249637 w 3474720"/>
              <a:gd name="connsiteY49" fmla="*/ 80132 h 1726052"/>
              <a:gd name="connsiteX50" fmla="*/ 2926080 w 3474720"/>
              <a:gd name="connsiteY50" fmla="*/ 51996 h 1726052"/>
              <a:gd name="connsiteX51" fmla="*/ 2813538 w 3474720"/>
              <a:gd name="connsiteY51" fmla="*/ 37928 h 1726052"/>
              <a:gd name="connsiteX52" fmla="*/ 2729132 w 3474720"/>
              <a:gd name="connsiteY52" fmla="*/ 23861 h 1726052"/>
              <a:gd name="connsiteX53" fmla="*/ 2602523 w 3474720"/>
              <a:gd name="connsiteY53" fmla="*/ 9793 h 1726052"/>
              <a:gd name="connsiteX54" fmla="*/ 2321169 w 3474720"/>
              <a:gd name="connsiteY54" fmla="*/ 23861 h 1726052"/>
              <a:gd name="connsiteX55" fmla="*/ 2053883 w 3474720"/>
              <a:gd name="connsiteY55" fmla="*/ 291147 h 1726052"/>
              <a:gd name="connsiteX56" fmla="*/ 1969477 w 3474720"/>
              <a:gd name="connsiteY56" fmla="*/ 178606 h 1726052"/>
              <a:gd name="connsiteX57" fmla="*/ 1842868 w 3474720"/>
              <a:gd name="connsiteY57" fmla="*/ 403689 h 1726052"/>
              <a:gd name="connsiteX58" fmla="*/ 1800665 w 3474720"/>
              <a:gd name="connsiteY58" fmla="*/ 572501 h 1726052"/>
              <a:gd name="connsiteX59" fmla="*/ 1730326 w 3474720"/>
              <a:gd name="connsiteY59" fmla="*/ 614704 h 1726052"/>
              <a:gd name="connsiteX60" fmla="*/ 1688123 w 3474720"/>
              <a:gd name="connsiteY60" fmla="*/ 642839 h 1726052"/>
              <a:gd name="connsiteX61" fmla="*/ 1533378 w 3474720"/>
              <a:gd name="connsiteY61" fmla="*/ 741313 h 1726052"/>
              <a:gd name="connsiteX62" fmla="*/ 1336431 w 3474720"/>
              <a:gd name="connsiteY62" fmla="*/ 853855 h 1726052"/>
              <a:gd name="connsiteX63" fmla="*/ 1294228 w 3474720"/>
              <a:gd name="connsiteY63" fmla="*/ 881990 h 1726052"/>
              <a:gd name="connsiteX64" fmla="*/ 1139483 w 3474720"/>
              <a:gd name="connsiteY64" fmla="*/ 910125 h 1726052"/>
              <a:gd name="connsiteX65" fmla="*/ 1041009 w 3474720"/>
              <a:gd name="connsiteY65" fmla="*/ 938261 h 1726052"/>
              <a:gd name="connsiteX66" fmla="*/ 858129 w 3474720"/>
              <a:gd name="connsiteY66" fmla="*/ 980464 h 1726052"/>
              <a:gd name="connsiteX67" fmla="*/ 703385 w 3474720"/>
              <a:gd name="connsiteY67" fmla="*/ 1050802 h 1726052"/>
              <a:gd name="connsiteX68" fmla="*/ 647114 w 3474720"/>
              <a:gd name="connsiteY68" fmla="*/ 1064870 h 1726052"/>
              <a:gd name="connsiteX69" fmla="*/ 281354 w 3474720"/>
              <a:gd name="connsiteY69" fmla="*/ 1078938 h 1726052"/>
              <a:gd name="connsiteX70" fmla="*/ 239151 w 3474720"/>
              <a:gd name="connsiteY70" fmla="*/ 1093005 h 1726052"/>
              <a:gd name="connsiteX71" fmla="*/ 211015 w 3474720"/>
              <a:gd name="connsiteY71" fmla="*/ 1121141 h 1726052"/>
              <a:gd name="connsiteX72" fmla="*/ 168812 w 3474720"/>
              <a:gd name="connsiteY72" fmla="*/ 1149276 h 1726052"/>
              <a:gd name="connsiteX73" fmla="*/ 140677 w 3474720"/>
              <a:gd name="connsiteY73" fmla="*/ 1177412 h 1726052"/>
              <a:gd name="connsiteX74" fmla="*/ 56271 w 3474720"/>
              <a:gd name="connsiteY74" fmla="*/ 1191479 h 1726052"/>
              <a:gd name="connsiteX75" fmla="*/ 98474 w 3474720"/>
              <a:gd name="connsiteY75" fmla="*/ 1163344 h 1726052"/>
              <a:gd name="connsiteX76" fmla="*/ 0 w 3474720"/>
              <a:gd name="connsiteY76" fmla="*/ 1205547 h 1726052"/>
              <a:gd name="connsiteX0" fmla="*/ 0 w 3474720"/>
              <a:gd name="connsiteY0" fmla="*/ 1205547 h 1726052"/>
              <a:gd name="connsiteX1" fmla="*/ 0 w 3474720"/>
              <a:gd name="connsiteY1" fmla="*/ 1205547 h 1726052"/>
              <a:gd name="connsiteX2" fmla="*/ 28135 w 3474720"/>
              <a:gd name="connsiteY2" fmla="*/ 1346224 h 1726052"/>
              <a:gd name="connsiteX3" fmla="*/ 112541 w 3474720"/>
              <a:gd name="connsiteY3" fmla="*/ 1374359 h 1726052"/>
              <a:gd name="connsiteX4" fmla="*/ 225083 w 3474720"/>
              <a:gd name="connsiteY4" fmla="*/ 1402495 h 1726052"/>
              <a:gd name="connsiteX5" fmla="*/ 379828 w 3474720"/>
              <a:gd name="connsiteY5" fmla="*/ 1430630 h 1726052"/>
              <a:gd name="connsiteX6" fmla="*/ 450166 w 3474720"/>
              <a:gd name="connsiteY6" fmla="*/ 1444698 h 1726052"/>
              <a:gd name="connsiteX7" fmla="*/ 576775 w 3474720"/>
              <a:gd name="connsiteY7" fmla="*/ 1458765 h 1726052"/>
              <a:gd name="connsiteX8" fmla="*/ 689317 w 3474720"/>
              <a:gd name="connsiteY8" fmla="*/ 1472833 h 1726052"/>
              <a:gd name="connsiteX9" fmla="*/ 731520 w 3474720"/>
              <a:gd name="connsiteY9" fmla="*/ 1515036 h 1726052"/>
              <a:gd name="connsiteX10" fmla="*/ 759655 w 3474720"/>
              <a:gd name="connsiteY10" fmla="*/ 1599442 h 1726052"/>
              <a:gd name="connsiteX11" fmla="*/ 872197 w 3474720"/>
              <a:gd name="connsiteY11" fmla="*/ 1627578 h 1726052"/>
              <a:gd name="connsiteX12" fmla="*/ 970671 w 3474720"/>
              <a:gd name="connsiteY12" fmla="*/ 1655713 h 1726052"/>
              <a:gd name="connsiteX13" fmla="*/ 1026941 w 3474720"/>
              <a:gd name="connsiteY13" fmla="*/ 1669781 h 1726052"/>
              <a:gd name="connsiteX14" fmla="*/ 1083212 w 3474720"/>
              <a:gd name="connsiteY14" fmla="*/ 1697916 h 1726052"/>
              <a:gd name="connsiteX15" fmla="*/ 1209821 w 3474720"/>
              <a:gd name="connsiteY15" fmla="*/ 1711984 h 1726052"/>
              <a:gd name="connsiteX16" fmla="*/ 1856935 w 3474720"/>
              <a:gd name="connsiteY16" fmla="*/ 1726052 h 1726052"/>
              <a:gd name="connsiteX17" fmla="*/ 2124221 w 3474720"/>
              <a:gd name="connsiteY17" fmla="*/ 1711984 h 1726052"/>
              <a:gd name="connsiteX18" fmla="*/ 2180492 w 3474720"/>
              <a:gd name="connsiteY18" fmla="*/ 1697916 h 1726052"/>
              <a:gd name="connsiteX19" fmla="*/ 2250831 w 3474720"/>
              <a:gd name="connsiteY19" fmla="*/ 1683848 h 1726052"/>
              <a:gd name="connsiteX20" fmla="*/ 2307101 w 3474720"/>
              <a:gd name="connsiteY20" fmla="*/ 1669781 h 1726052"/>
              <a:gd name="connsiteX21" fmla="*/ 2475914 w 3474720"/>
              <a:gd name="connsiteY21" fmla="*/ 1641645 h 1726052"/>
              <a:gd name="connsiteX22" fmla="*/ 2518117 w 3474720"/>
              <a:gd name="connsiteY22" fmla="*/ 1557239 h 1726052"/>
              <a:gd name="connsiteX23" fmla="*/ 2532185 w 3474720"/>
              <a:gd name="connsiteY23" fmla="*/ 1515036 h 1726052"/>
              <a:gd name="connsiteX24" fmla="*/ 2574388 w 3474720"/>
              <a:gd name="connsiteY24" fmla="*/ 1500968 h 1726052"/>
              <a:gd name="connsiteX25" fmla="*/ 2616591 w 3474720"/>
              <a:gd name="connsiteY25" fmla="*/ 1472833 h 1726052"/>
              <a:gd name="connsiteX26" fmla="*/ 2630658 w 3474720"/>
              <a:gd name="connsiteY26" fmla="*/ 1430630 h 1726052"/>
              <a:gd name="connsiteX27" fmla="*/ 2729132 w 3474720"/>
              <a:gd name="connsiteY27" fmla="*/ 1416562 h 1726052"/>
              <a:gd name="connsiteX28" fmla="*/ 2785403 w 3474720"/>
              <a:gd name="connsiteY28" fmla="*/ 1402495 h 1726052"/>
              <a:gd name="connsiteX29" fmla="*/ 2869809 w 3474720"/>
              <a:gd name="connsiteY29" fmla="*/ 1346224 h 1726052"/>
              <a:gd name="connsiteX30" fmla="*/ 2926080 w 3474720"/>
              <a:gd name="connsiteY30" fmla="*/ 1275885 h 1726052"/>
              <a:gd name="connsiteX31" fmla="*/ 2968283 w 3474720"/>
              <a:gd name="connsiteY31" fmla="*/ 1247750 h 1726052"/>
              <a:gd name="connsiteX32" fmla="*/ 3052689 w 3474720"/>
              <a:gd name="connsiteY32" fmla="*/ 1149276 h 1726052"/>
              <a:gd name="connsiteX33" fmla="*/ 3123028 w 3474720"/>
              <a:gd name="connsiteY33" fmla="*/ 1107073 h 1726052"/>
              <a:gd name="connsiteX34" fmla="*/ 3165231 w 3474720"/>
              <a:gd name="connsiteY34" fmla="*/ 1064870 h 1726052"/>
              <a:gd name="connsiteX35" fmla="*/ 3249637 w 3474720"/>
              <a:gd name="connsiteY35" fmla="*/ 1008599 h 1726052"/>
              <a:gd name="connsiteX36" fmla="*/ 3291840 w 3474720"/>
              <a:gd name="connsiteY36" fmla="*/ 980464 h 1726052"/>
              <a:gd name="connsiteX37" fmla="*/ 3334043 w 3474720"/>
              <a:gd name="connsiteY37" fmla="*/ 896058 h 1726052"/>
              <a:gd name="connsiteX38" fmla="*/ 3362178 w 3474720"/>
              <a:gd name="connsiteY38" fmla="*/ 839787 h 1726052"/>
              <a:gd name="connsiteX39" fmla="*/ 3390314 w 3474720"/>
              <a:gd name="connsiteY39" fmla="*/ 755381 h 1726052"/>
              <a:gd name="connsiteX40" fmla="*/ 3404381 w 3474720"/>
              <a:gd name="connsiteY40" fmla="*/ 713178 h 1726052"/>
              <a:gd name="connsiteX41" fmla="*/ 3418449 w 3474720"/>
              <a:gd name="connsiteY41" fmla="*/ 656907 h 1726052"/>
              <a:gd name="connsiteX42" fmla="*/ 3432517 w 3474720"/>
              <a:gd name="connsiteY42" fmla="*/ 614704 h 1726052"/>
              <a:gd name="connsiteX43" fmla="*/ 3446585 w 3474720"/>
              <a:gd name="connsiteY43" fmla="*/ 558433 h 1726052"/>
              <a:gd name="connsiteX44" fmla="*/ 3474720 w 3474720"/>
              <a:gd name="connsiteY44" fmla="*/ 474027 h 1726052"/>
              <a:gd name="connsiteX45" fmla="*/ 3460652 w 3474720"/>
              <a:gd name="connsiteY45" fmla="*/ 248944 h 1726052"/>
              <a:gd name="connsiteX46" fmla="*/ 3432517 w 3474720"/>
              <a:gd name="connsiteY46" fmla="*/ 220808 h 1726052"/>
              <a:gd name="connsiteX47" fmla="*/ 3418449 w 3474720"/>
              <a:gd name="connsiteY47" fmla="*/ 178605 h 1726052"/>
              <a:gd name="connsiteX48" fmla="*/ 3334043 w 3474720"/>
              <a:gd name="connsiteY48" fmla="*/ 108267 h 1726052"/>
              <a:gd name="connsiteX49" fmla="*/ 3249637 w 3474720"/>
              <a:gd name="connsiteY49" fmla="*/ 80132 h 1726052"/>
              <a:gd name="connsiteX50" fmla="*/ 2926080 w 3474720"/>
              <a:gd name="connsiteY50" fmla="*/ 51996 h 1726052"/>
              <a:gd name="connsiteX51" fmla="*/ 2813538 w 3474720"/>
              <a:gd name="connsiteY51" fmla="*/ 37928 h 1726052"/>
              <a:gd name="connsiteX52" fmla="*/ 2729132 w 3474720"/>
              <a:gd name="connsiteY52" fmla="*/ 23861 h 1726052"/>
              <a:gd name="connsiteX53" fmla="*/ 2602523 w 3474720"/>
              <a:gd name="connsiteY53" fmla="*/ 9793 h 1726052"/>
              <a:gd name="connsiteX54" fmla="*/ 2321169 w 3474720"/>
              <a:gd name="connsiteY54" fmla="*/ 23861 h 1726052"/>
              <a:gd name="connsiteX55" fmla="*/ 2053883 w 3474720"/>
              <a:gd name="connsiteY55" fmla="*/ 291147 h 1726052"/>
              <a:gd name="connsiteX56" fmla="*/ 1969477 w 3474720"/>
              <a:gd name="connsiteY56" fmla="*/ 178606 h 1726052"/>
              <a:gd name="connsiteX57" fmla="*/ 1842868 w 3474720"/>
              <a:gd name="connsiteY57" fmla="*/ 403689 h 1726052"/>
              <a:gd name="connsiteX58" fmla="*/ 1800665 w 3474720"/>
              <a:gd name="connsiteY58" fmla="*/ 572501 h 1726052"/>
              <a:gd name="connsiteX59" fmla="*/ 1730326 w 3474720"/>
              <a:gd name="connsiteY59" fmla="*/ 614704 h 1726052"/>
              <a:gd name="connsiteX60" fmla="*/ 1533378 w 3474720"/>
              <a:gd name="connsiteY60" fmla="*/ 741313 h 1726052"/>
              <a:gd name="connsiteX61" fmla="*/ 1336431 w 3474720"/>
              <a:gd name="connsiteY61" fmla="*/ 853855 h 1726052"/>
              <a:gd name="connsiteX62" fmla="*/ 1294228 w 3474720"/>
              <a:gd name="connsiteY62" fmla="*/ 881990 h 1726052"/>
              <a:gd name="connsiteX63" fmla="*/ 1139483 w 3474720"/>
              <a:gd name="connsiteY63" fmla="*/ 910125 h 1726052"/>
              <a:gd name="connsiteX64" fmla="*/ 1041009 w 3474720"/>
              <a:gd name="connsiteY64" fmla="*/ 938261 h 1726052"/>
              <a:gd name="connsiteX65" fmla="*/ 858129 w 3474720"/>
              <a:gd name="connsiteY65" fmla="*/ 980464 h 1726052"/>
              <a:gd name="connsiteX66" fmla="*/ 703385 w 3474720"/>
              <a:gd name="connsiteY66" fmla="*/ 1050802 h 1726052"/>
              <a:gd name="connsiteX67" fmla="*/ 647114 w 3474720"/>
              <a:gd name="connsiteY67" fmla="*/ 1064870 h 1726052"/>
              <a:gd name="connsiteX68" fmla="*/ 281354 w 3474720"/>
              <a:gd name="connsiteY68" fmla="*/ 1078938 h 1726052"/>
              <a:gd name="connsiteX69" fmla="*/ 239151 w 3474720"/>
              <a:gd name="connsiteY69" fmla="*/ 1093005 h 1726052"/>
              <a:gd name="connsiteX70" fmla="*/ 211015 w 3474720"/>
              <a:gd name="connsiteY70" fmla="*/ 1121141 h 1726052"/>
              <a:gd name="connsiteX71" fmla="*/ 168812 w 3474720"/>
              <a:gd name="connsiteY71" fmla="*/ 1149276 h 1726052"/>
              <a:gd name="connsiteX72" fmla="*/ 140677 w 3474720"/>
              <a:gd name="connsiteY72" fmla="*/ 1177412 h 1726052"/>
              <a:gd name="connsiteX73" fmla="*/ 56271 w 3474720"/>
              <a:gd name="connsiteY73" fmla="*/ 1191479 h 1726052"/>
              <a:gd name="connsiteX74" fmla="*/ 98474 w 3474720"/>
              <a:gd name="connsiteY74" fmla="*/ 1163344 h 1726052"/>
              <a:gd name="connsiteX75" fmla="*/ 0 w 3474720"/>
              <a:gd name="connsiteY75" fmla="*/ 1205547 h 1726052"/>
              <a:gd name="connsiteX0" fmla="*/ 0 w 3474720"/>
              <a:gd name="connsiteY0" fmla="*/ 1205547 h 1726052"/>
              <a:gd name="connsiteX1" fmla="*/ 0 w 3474720"/>
              <a:gd name="connsiteY1" fmla="*/ 1205547 h 1726052"/>
              <a:gd name="connsiteX2" fmla="*/ 28135 w 3474720"/>
              <a:gd name="connsiteY2" fmla="*/ 1346224 h 1726052"/>
              <a:gd name="connsiteX3" fmla="*/ 112541 w 3474720"/>
              <a:gd name="connsiteY3" fmla="*/ 1374359 h 1726052"/>
              <a:gd name="connsiteX4" fmla="*/ 225083 w 3474720"/>
              <a:gd name="connsiteY4" fmla="*/ 1402495 h 1726052"/>
              <a:gd name="connsiteX5" fmla="*/ 379828 w 3474720"/>
              <a:gd name="connsiteY5" fmla="*/ 1430630 h 1726052"/>
              <a:gd name="connsiteX6" fmla="*/ 450166 w 3474720"/>
              <a:gd name="connsiteY6" fmla="*/ 1444698 h 1726052"/>
              <a:gd name="connsiteX7" fmla="*/ 576775 w 3474720"/>
              <a:gd name="connsiteY7" fmla="*/ 1458765 h 1726052"/>
              <a:gd name="connsiteX8" fmla="*/ 689317 w 3474720"/>
              <a:gd name="connsiteY8" fmla="*/ 1472833 h 1726052"/>
              <a:gd name="connsiteX9" fmla="*/ 731520 w 3474720"/>
              <a:gd name="connsiteY9" fmla="*/ 1515036 h 1726052"/>
              <a:gd name="connsiteX10" fmla="*/ 759655 w 3474720"/>
              <a:gd name="connsiteY10" fmla="*/ 1599442 h 1726052"/>
              <a:gd name="connsiteX11" fmla="*/ 872197 w 3474720"/>
              <a:gd name="connsiteY11" fmla="*/ 1627578 h 1726052"/>
              <a:gd name="connsiteX12" fmla="*/ 970671 w 3474720"/>
              <a:gd name="connsiteY12" fmla="*/ 1655713 h 1726052"/>
              <a:gd name="connsiteX13" fmla="*/ 1026941 w 3474720"/>
              <a:gd name="connsiteY13" fmla="*/ 1669781 h 1726052"/>
              <a:gd name="connsiteX14" fmla="*/ 1083212 w 3474720"/>
              <a:gd name="connsiteY14" fmla="*/ 1697916 h 1726052"/>
              <a:gd name="connsiteX15" fmla="*/ 1209821 w 3474720"/>
              <a:gd name="connsiteY15" fmla="*/ 1711984 h 1726052"/>
              <a:gd name="connsiteX16" fmla="*/ 1856935 w 3474720"/>
              <a:gd name="connsiteY16" fmla="*/ 1726052 h 1726052"/>
              <a:gd name="connsiteX17" fmla="*/ 2124221 w 3474720"/>
              <a:gd name="connsiteY17" fmla="*/ 1711984 h 1726052"/>
              <a:gd name="connsiteX18" fmla="*/ 2180492 w 3474720"/>
              <a:gd name="connsiteY18" fmla="*/ 1697916 h 1726052"/>
              <a:gd name="connsiteX19" fmla="*/ 2250831 w 3474720"/>
              <a:gd name="connsiteY19" fmla="*/ 1683848 h 1726052"/>
              <a:gd name="connsiteX20" fmla="*/ 2307101 w 3474720"/>
              <a:gd name="connsiteY20" fmla="*/ 1669781 h 1726052"/>
              <a:gd name="connsiteX21" fmla="*/ 2475914 w 3474720"/>
              <a:gd name="connsiteY21" fmla="*/ 1641645 h 1726052"/>
              <a:gd name="connsiteX22" fmla="*/ 2518117 w 3474720"/>
              <a:gd name="connsiteY22" fmla="*/ 1557239 h 1726052"/>
              <a:gd name="connsiteX23" fmla="*/ 2532185 w 3474720"/>
              <a:gd name="connsiteY23" fmla="*/ 1515036 h 1726052"/>
              <a:gd name="connsiteX24" fmla="*/ 2574388 w 3474720"/>
              <a:gd name="connsiteY24" fmla="*/ 1500968 h 1726052"/>
              <a:gd name="connsiteX25" fmla="*/ 2616591 w 3474720"/>
              <a:gd name="connsiteY25" fmla="*/ 1472833 h 1726052"/>
              <a:gd name="connsiteX26" fmla="*/ 2630658 w 3474720"/>
              <a:gd name="connsiteY26" fmla="*/ 1430630 h 1726052"/>
              <a:gd name="connsiteX27" fmla="*/ 2729132 w 3474720"/>
              <a:gd name="connsiteY27" fmla="*/ 1416562 h 1726052"/>
              <a:gd name="connsiteX28" fmla="*/ 2785403 w 3474720"/>
              <a:gd name="connsiteY28" fmla="*/ 1402495 h 1726052"/>
              <a:gd name="connsiteX29" fmla="*/ 2869809 w 3474720"/>
              <a:gd name="connsiteY29" fmla="*/ 1346224 h 1726052"/>
              <a:gd name="connsiteX30" fmla="*/ 2926080 w 3474720"/>
              <a:gd name="connsiteY30" fmla="*/ 1275885 h 1726052"/>
              <a:gd name="connsiteX31" fmla="*/ 2968283 w 3474720"/>
              <a:gd name="connsiteY31" fmla="*/ 1247750 h 1726052"/>
              <a:gd name="connsiteX32" fmla="*/ 3052689 w 3474720"/>
              <a:gd name="connsiteY32" fmla="*/ 1149276 h 1726052"/>
              <a:gd name="connsiteX33" fmla="*/ 3123028 w 3474720"/>
              <a:gd name="connsiteY33" fmla="*/ 1107073 h 1726052"/>
              <a:gd name="connsiteX34" fmla="*/ 3165231 w 3474720"/>
              <a:gd name="connsiteY34" fmla="*/ 1064870 h 1726052"/>
              <a:gd name="connsiteX35" fmla="*/ 3249637 w 3474720"/>
              <a:gd name="connsiteY35" fmla="*/ 1008599 h 1726052"/>
              <a:gd name="connsiteX36" fmla="*/ 3291840 w 3474720"/>
              <a:gd name="connsiteY36" fmla="*/ 980464 h 1726052"/>
              <a:gd name="connsiteX37" fmla="*/ 3334043 w 3474720"/>
              <a:gd name="connsiteY37" fmla="*/ 896058 h 1726052"/>
              <a:gd name="connsiteX38" fmla="*/ 3362178 w 3474720"/>
              <a:gd name="connsiteY38" fmla="*/ 839787 h 1726052"/>
              <a:gd name="connsiteX39" fmla="*/ 3390314 w 3474720"/>
              <a:gd name="connsiteY39" fmla="*/ 755381 h 1726052"/>
              <a:gd name="connsiteX40" fmla="*/ 3404381 w 3474720"/>
              <a:gd name="connsiteY40" fmla="*/ 713178 h 1726052"/>
              <a:gd name="connsiteX41" fmla="*/ 3418449 w 3474720"/>
              <a:gd name="connsiteY41" fmla="*/ 656907 h 1726052"/>
              <a:gd name="connsiteX42" fmla="*/ 3432517 w 3474720"/>
              <a:gd name="connsiteY42" fmla="*/ 614704 h 1726052"/>
              <a:gd name="connsiteX43" fmla="*/ 3446585 w 3474720"/>
              <a:gd name="connsiteY43" fmla="*/ 558433 h 1726052"/>
              <a:gd name="connsiteX44" fmla="*/ 3474720 w 3474720"/>
              <a:gd name="connsiteY44" fmla="*/ 474027 h 1726052"/>
              <a:gd name="connsiteX45" fmla="*/ 3460652 w 3474720"/>
              <a:gd name="connsiteY45" fmla="*/ 248944 h 1726052"/>
              <a:gd name="connsiteX46" fmla="*/ 3432517 w 3474720"/>
              <a:gd name="connsiteY46" fmla="*/ 220808 h 1726052"/>
              <a:gd name="connsiteX47" fmla="*/ 3418449 w 3474720"/>
              <a:gd name="connsiteY47" fmla="*/ 178605 h 1726052"/>
              <a:gd name="connsiteX48" fmla="*/ 3334043 w 3474720"/>
              <a:gd name="connsiteY48" fmla="*/ 108267 h 1726052"/>
              <a:gd name="connsiteX49" fmla="*/ 3249637 w 3474720"/>
              <a:gd name="connsiteY49" fmla="*/ 80132 h 1726052"/>
              <a:gd name="connsiteX50" fmla="*/ 2926080 w 3474720"/>
              <a:gd name="connsiteY50" fmla="*/ 51996 h 1726052"/>
              <a:gd name="connsiteX51" fmla="*/ 2813538 w 3474720"/>
              <a:gd name="connsiteY51" fmla="*/ 37928 h 1726052"/>
              <a:gd name="connsiteX52" fmla="*/ 2729132 w 3474720"/>
              <a:gd name="connsiteY52" fmla="*/ 23861 h 1726052"/>
              <a:gd name="connsiteX53" fmla="*/ 2602523 w 3474720"/>
              <a:gd name="connsiteY53" fmla="*/ 9793 h 1726052"/>
              <a:gd name="connsiteX54" fmla="*/ 2321169 w 3474720"/>
              <a:gd name="connsiteY54" fmla="*/ 23861 h 1726052"/>
              <a:gd name="connsiteX55" fmla="*/ 2053883 w 3474720"/>
              <a:gd name="connsiteY55" fmla="*/ 291147 h 1726052"/>
              <a:gd name="connsiteX56" fmla="*/ 1969477 w 3474720"/>
              <a:gd name="connsiteY56" fmla="*/ 178606 h 1726052"/>
              <a:gd name="connsiteX57" fmla="*/ 1842868 w 3474720"/>
              <a:gd name="connsiteY57" fmla="*/ 403689 h 1726052"/>
              <a:gd name="connsiteX58" fmla="*/ 1800665 w 3474720"/>
              <a:gd name="connsiteY58" fmla="*/ 572501 h 1726052"/>
              <a:gd name="connsiteX59" fmla="*/ 1533378 w 3474720"/>
              <a:gd name="connsiteY59" fmla="*/ 741313 h 1726052"/>
              <a:gd name="connsiteX60" fmla="*/ 1336431 w 3474720"/>
              <a:gd name="connsiteY60" fmla="*/ 853855 h 1726052"/>
              <a:gd name="connsiteX61" fmla="*/ 1294228 w 3474720"/>
              <a:gd name="connsiteY61" fmla="*/ 881990 h 1726052"/>
              <a:gd name="connsiteX62" fmla="*/ 1139483 w 3474720"/>
              <a:gd name="connsiteY62" fmla="*/ 910125 h 1726052"/>
              <a:gd name="connsiteX63" fmla="*/ 1041009 w 3474720"/>
              <a:gd name="connsiteY63" fmla="*/ 938261 h 1726052"/>
              <a:gd name="connsiteX64" fmla="*/ 858129 w 3474720"/>
              <a:gd name="connsiteY64" fmla="*/ 980464 h 1726052"/>
              <a:gd name="connsiteX65" fmla="*/ 703385 w 3474720"/>
              <a:gd name="connsiteY65" fmla="*/ 1050802 h 1726052"/>
              <a:gd name="connsiteX66" fmla="*/ 647114 w 3474720"/>
              <a:gd name="connsiteY66" fmla="*/ 1064870 h 1726052"/>
              <a:gd name="connsiteX67" fmla="*/ 281354 w 3474720"/>
              <a:gd name="connsiteY67" fmla="*/ 1078938 h 1726052"/>
              <a:gd name="connsiteX68" fmla="*/ 239151 w 3474720"/>
              <a:gd name="connsiteY68" fmla="*/ 1093005 h 1726052"/>
              <a:gd name="connsiteX69" fmla="*/ 211015 w 3474720"/>
              <a:gd name="connsiteY69" fmla="*/ 1121141 h 1726052"/>
              <a:gd name="connsiteX70" fmla="*/ 168812 w 3474720"/>
              <a:gd name="connsiteY70" fmla="*/ 1149276 h 1726052"/>
              <a:gd name="connsiteX71" fmla="*/ 140677 w 3474720"/>
              <a:gd name="connsiteY71" fmla="*/ 1177412 h 1726052"/>
              <a:gd name="connsiteX72" fmla="*/ 56271 w 3474720"/>
              <a:gd name="connsiteY72" fmla="*/ 1191479 h 1726052"/>
              <a:gd name="connsiteX73" fmla="*/ 98474 w 3474720"/>
              <a:gd name="connsiteY73" fmla="*/ 1163344 h 1726052"/>
              <a:gd name="connsiteX74" fmla="*/ 0 w 3474720"/>
              <a:gd name="connsiteY74" fmla="*/ 1205547 h 1726052"/>
              <a:gd name="connsiteX0" fmla="*/ 0 w 3474720"/>
              <a:gd name="connsiteY0" fmla="*/ 1205547 h 1726052"/>
              <a:gd name="connsiteX1" fmla="*/ 0 w 3474720"/>
              <a:gd name="connsiteY1" fmla="*/ 1205547 h 1726052"/>
              <a:gd name="connsiteX2" fmla="*/ 28135 w 3474720"/>
              <a:gd name="connsiteY2" fmla="*/ 1346224 h 1726052"/>
              <a:gd name="connsiteX3" fmla="*/ 112541 w 3474720"/>
              <a:gd name="connsiteY3" fmla="*/ 1374359 h 1726052"/>
              <a:gd name="connsiteX4" fmla="*/ 225083 w 3474720"/>
              <a:gd name="connsiteY4" fmla="*/ 1402495 h 1726052"/>
              <a:gd name="connsiteX5" fmla="*/ 379828 w 3474720"/>
              <a:gd name="connsiteY5" fmla="*/ 1430630 h 1726052"/>
              <a:gd name="connsiteX6" fmla="*/ 450166 w 3474720"/>
              <a:gd name="connsiteY6" fmla="*/ 1444698 h 1726052"/>
              <a:gd name="connsiteX7" fmla="*/ 576775 w 3474720"/>
              <a:gd name="connsiteY7" fmla="*/ 1458765 h 1726052"/>
              <a:gd name="connsiteX8" fmla="*/ 689317 w 3474720"/>
              <a:gd name="connsiteY8" fmla="*/ 1472833 h 1726052"/>
              <a:gd name="connsiteX9" fmla="*/ 731520 w 3474720"/>
              <a:gd name="connsiteY9" fmla="*/ 1515036 h 1726052"/>
              <a:gd name="connsiteX10" fmla="*/ 759655 w 3474720"/>
              <a:gd name="connsiteY10" fmla="*/ 1599442 h 1726052"/>
              <a:gd name="connsiteX11" fmla="*/ 872197 w 3474720"/>
              <a:gd name="connsiteY11" fmla="*/ 1627578 h 1726052"/>
              <a:gd name="connsiteX12" fmla="*/ 970671 w 3474720"/>
              <a:gd name="connsiteY12" fmla="*/ 1655713 h 1726052"/>
              <a:gd name="connsiteX13" fmla="*/ 1026941 w 3474720"/>
              <a:gd name="connsiteY13" fmla="*/ 1669781 h 1726052"/>
              <a:gd name="connsiteX14" fmla="*/ 1083212 w 3474720"/>
              <a:gd name="connsiteY14" fmla="*/ 1697916 h 1726052"/>
              <a:gd name="connsiteX15" fmla="*/ 1209821 w 3474720"/>
              <a:gd name="connsiteY15" fmla="*/ 1711984 h 1726052"/>
              <a:gd name="connsiteX16" fmla="*/ 1856935 w 3474720"/>
              <a:gd name="connsiteY16" fmla="*/ 1726052 h 1726052"/>
              <a:gd name="connsiteX17" fmla="*/ 2124221 w 3474720"/>
              <a:gd name="connsiteY17" fmla="*/ 1711984 h 1726052"/>
              <a:gd name="connsiteX18" fmla="*/ 2180492 w 3474720"/>
              <a:gd name="connsiteY18" fmla="*/ 1697916 h 1726052"/>
              <a:gd name="connsiteX19" fmla="*/ 2250831 w 3474720"/>
              <a:gd name="connsiteY19" fmla="*/ 1683848 h 1726052"/>
              <a:gd name="connsiteX20" fmla="*/ 2307101 w 3474720"/>
              <a:gd name="connsiteY20" fmla="*/ 1669781 h 1726052"/>
              <a:gd name="connsiteX21" fmla="*/ 2475914 w 3474720"/>
              <a:gd name="connsiteY21" fmla="*/ 1641645 h 1726052"/>
              <a:gd name="connsiteX22" fmla="*/ 2518117 w 3474720"/>
              <a:gd name="connsiteY22" fmla="*/ 1557239 h 1726052"/>
              <a:gd name="connsiteX23" fmla="*/ 2532185 w 3474720"/>
              <a:gd name="connsiteY23" fmla="*/ 1515036 h 1726052"/>
              <a:gd name="connsiteX24" fmla="*/ 2574388 w 3474720"/>
              <a:gd name="connsiteY24" fmla="*/ 1500968 h 1726052"/>
              <a:gd name="connsiteX25" fmla="*/ 2616591 w 3474720"/>
              <a:gd name="connsiteY25" fmla="*/ 1472833 h 1726052"/>
              <a:gd name="connsiteX26" fmla="*/ 2630658 w 3474720"/>
              <a:gd name="connsiteY26" fmla="*/ 1430630 h 1726052"/>
              <a:gd name="connsiteX27" fmla="*/ 2729132 w 3474720"/>
              <a:gd name="connsiteY27" fmla="*/ 1416562 h 1726052"/>
              <a:gd name="connsiteX28" fmla="*/ 2785403 w 3474720"/>
              <a:gd name="connsiteY28" fmla="*/ 1402495 h 1726052"/>
              <a:gd name="connsiteX29" fmla="*/ 2869809 w 3474720"/>
              <a:gd name="connsiteY29" fmla="*/ 1346224 h 1726052"/>
              <a:gd name="connsiteX30" fmla="*/ 2926080 w 3474720"/>
              <a:gd name="connsiteY30" fmla="*/ 1275885 h 1726052"/>
              <a:gd name="connsiteX31" fmla="*/ 2968283 w 3474720"/>
              <a:gd name="connsiteY31" fmla="*/ 1247750 h 1726052"/>
              <a:gd name="connsiteX32" fmla="*/ 3052689 w 3474720"/>
              <a:gd name="connsiteY32" fmla="*/ 1149276 h 1726052"/>
              <a:gd name="connsiteX33" fmla="*/ 3123028 w 3474720"/>
              <a:gd name="connsiteY33" fmla="*/ 1107073 h 1726052"/>
              <a:gd name="connsiteX34" fmla="*/ 3165231 w 3474720"/>
              <a:gd name="connsiteY34" fmla="*/ 1064870 h 1726052"/>
              <a:gd name="connsiteX35" fmla="*/ 3249637 w 3474720"/>
              <a:gd name="connsiteY35" fmla="*/ 1008599 h 1726052"/>
              <a:gd name="connsiteX36" fmla="*/ 3291840 w 3474720"/>
              <a:gd name="connsiteY36" fmla="*/ 980464 h 1726052"/>
              <a:gd name="connsiteX37" fmla="*/ 3334043 w 3474720"/>
              <a:gd name="connsiteY37" fmla="*/ 896058 h 1726052"/>
              <a:gd name="connsiteX38" fmla="*/ 3362178 w 3474720"/>
              <a:gd name="connsiteY38" fmla="*/ 839787 h 1726052"/>
              <a:gd name="connsiteX39" fmla="*/ 3390314 w 3474720"/>
              <a:gd name="connsiteY39" fmla="*/ 755381 h 1726052"/>
              <a:gd name="connsiteX40" fmla="*/ 3404381 w 3474720"/>
              <a:gd name="connsiteY40" fmla="*/ 713178 h 1726052"/>
              <a:gd name="connsiteX41" fmla="*/ 3418449 w 3474720"/>
              <a:gd name="connsiteY41" fmla="*/ 656907 h 1726052"/>
              <a:gd name="connsiteX42" fmla="*/ 3432517 w 3474720"/>
              <a:gd name="connsiteY42" fmla="*/ 614704 h 1726052"/>
              <a:gd name="connsiteX43" fmla="*/ 3446585 w 3474720"/>
              <a:gd name="connsiteY43" fmla="*/ 558433 h 1726052"/>
              <a:gd name="connsiteX44" fmla="*/ 3474720 w 3474720"/>
              <a:gd name="connsiteY44" fmla="*/ 474027 h 1726052"/>
              <a:gd name="connsiteX45" fmla="*/ 3460652 w 3474720"/>
              <a:gd name="connsiteY45" fmla="*/ 248944 h 1726052"/>
              <a:gd name="connsiteX46" fmla="*/ 3432517 w 3474720"/>
              <a:gd name="connsiteY46" fmla="*/ 220808 h 1726052"/>
              <a:gd name="connsiteX47" fmla="*/ 3418449 w 3474720"/>
              <a:gd name="connsiteY47" fmla="*/ 178605 h 1726052"/>
              <a:gd name="connsiteX48" fmla="*/ 3334043 w 3474720"/>
              <a:gd name="connsiteY48" fmla="*/ 108267 h 1726052"/>
              <a:gd name="connsiteX49" fmla="*/ 3249637 w 3474720"/>
              <a:gd name="connsiteY49" fmla="*/ 80132 h 1726052"/>
              <a:gd name="connsiteX50" fmla="*/ 2926080 w 3474720"/>
              <a:gd name="connsiteY50" fmla="*/ 51996 h 1726052"/>
              <a:gd name="connsiteX51" fmla="*/ 2813538 w 3474720"/>
              <a:gd name="connsiteY51" fmla="*/ 37928 h 1726052"/>
              <a:gd name="connsiteX52" fmla="*/ 2729132 w 3474720"/>
              <a:gd name="connsiteY52" fmla="*/ 23861 h 1726052"/>
              <a:gd name="connsiteX53" fmla="*/ 2602523 w 3474720"/>
              <a:gd name="connsiteY53" fmla="*/ 9793 h 1726052"/>
              <a:gd name="connsiteX54" fmla="*/ 2321169 w 3474720"/>
              <a:gd name="connsiteY54" fmla="*/ 23861 h 1726052"/>
              <a:gd name="connsiteX55" fmla="*/ 2053883 w 3474720"/>
              <a:gd name="connsiteY55" fmla="*/ 291147 h 1726052"/>
              <a:gd name="connsiteX56" fmla="*/ 1969477 w 3474720"/>
              <a:gd name="connsiteY56" fmla="*/ 178606 h 1726052"/>
              <a:gd name="connsiteX57" fmla="*/ 1842868 w 3474720"/>
              <a:gd name="connsiteY57" fmla="*/ 403689 h 1726052"/>
              <a:gd name="connsiteX58" fmla="*/ 1533378 w 3474720"/>
              <a:gd name="connsiteY58" fmla="*/ 741313 h 1726052"/>
              <a:gd name="connsiteX59" fmla="*/ 1336431 w 3474720"/>
              <a:gd name="connsiteY59" fmla="*/ 853855 h 1726052"/>
              <a:gd name="connsiteX60" fmla="*/ 1294228 w 3474720"/>
              <a:gd name="connsiteY60" fmla="*/ 881990 h 1726052"/>
              <a:gd name="connsiteX61" fmla="*/ 1139483 w 3474720"/>
              <a:gd name="connsiteY61" fmla="*/ 910125 h 1726052"/>
              <a:gd name="connsiteX62" fmla="*/ 1041009 w 3474720"/>
              <a:gd name="connsiteY62" fmla="*/ 938261 h 1726052"/>
              <a:gd name="connsiteX63" fmla="*/ 858129 w 3474720"/>
              <a:gd name="connsiteY63" fmla="*/ 980464 h 1726052"/>
              <a:gd name="connsiteX64" fmla="*/ 703385 w 3474720"/>
              <a:gd name="connsiteY64" fmla="*/ 1050802 h 1726052"/>
              <a:gd name="connsiteX65" fmla="*/ 647114 w 3474720"/>
              <a:gd name="connsiteY65" fmla="*/ 1064870 h 1726052"/>
              <a:gd name="connsiteX66" fmla="*/ 281354 w 3474720"/>
              <a:gd name="connsiteY66" fmla="*/ 1078938 h 1726052"/>
              <a:gd name="connsiteX67" fmla="*/ 239151 w 3474720"/>
              <a:gd name="connsiteY67" fmla="*/ 1093005 h 1726052"/>
              <a:gd name="connsiteX68" fmla="*/ 211015 w 3474720"/>
              <a:gd name="connsiteY68" fmla="*/ 1121141 h 1726052"/>
              <a:gd name="connsiteX69" fmla="*/ 168812 w 3474720"/>
              <a:gd name="connsiteY69" fmla="*/ 1149276 h 1726052"/>
              <a:gd name="connsiteX70" fmla="*/ 140677 w 3474720"/>
              <a:gd name="connsiteY70" fmla="*/ 1177412 h 1726052"/>
              <a:gd name="connsiteX71" fmla="*/ 56271 w 3474720"/>
              <a:gd name="connsiteY71" fmla="*/ 1191479 h 1726052"/>
              <a:gd name="connsiteX72" fmla="*/ 98474 w 3474720"/>
              <a:gd name="connsiteY72" fmla="*/ 1163344 h 1726052"/>
              <a:gd name="connsiteX73" fmla="*/ 0 w 3474720"/>
              <a:gd name="connsiteY73" fmla="*/ 1205547 h 1726052"/>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307101 w 3474720"/>
              <a:gd name="connsiteY20" fmla="*/ 1668675 h 1724946"/>
              <a:gd name="connsiteX21" fmla="*/ 2475914 w 3474720"/>
              <a:gd name="connsiteY21" fmla="*/ 1640539 h 1724946"/>
              <a:gd name="connsiteX22" fmla="*/ 2518117 w 3474720"/>
              <a:gd name="connsiteY22" fmla="*/ 1556133 h 1724946"/>
              <a:gd name="connsiteX23" fmla="*/ 2532185 w 3474720"/>
              <a:gd name="connsiteY23" fmla="*/ 1513930 h 1724946"/>
              <a:gd name="connsiteX24" fmla="*/ 2574388 w 3474720"/>
              <a:gd name="connsiteY24" fmla="*/ 1499862 h 1724946"/>
              <a:gd name="connsiteX25" fmla="*/ 2616591 w 3474720"/>
              <a:gd name="connsiteY25" fmla="*/ 1471727 h 1724946"/>
              <a:gd name="connsiteX26" fmla="*/ 2630658 w 3474720"/>
              <a:gd name="connsiteY26" fmla="*/ 1429524 h 1724946"/>
              <a:gd name="connsiteX27" fmla="*/ 2729132 w 3474720"/>
              <a:gd name="connsiteY27" fmla="*/ 1415456 h 1724946"/>
              <a:gd name="connsiteX28" fmla="*/ 2785403 w 3474720"/>
              <a:gd name="connsiteY28" fmla="*/ 1401389 h 1724946"/>
              <a:gd name="connsiteX29" fmla="*/ 2869809 w 3474720"/>
              <a:gd name="connsiteY29" fmla="*/ 1345118 h 1724946"/>
              <a:gd name="connsiteX30" fmla="*/ 2926080 w 3474720"/>
              <a:gd name="connsiteY30" fmla="*/ 1274779 h 1724946"/>
              <a:gd name="connsiteX31" fmla="*/ 2968283 w 3474720"/>
              <a:gd name="connsiteY31" fmla="*/ 1246644 h 1724946"/>
              <a:gd name="connsiteX32" fmla="*/ 3052689 w 3474720"/>
              <a:gd name="connsiteY32" fmla="*/ 1148170 h 1724946"/>
              <a:gd name="connsiteX33" fmla="*/ 3123028 w 3474720"/>
              <a:gd name="connsiteY33" fmla="*/ 1105967 h 1724946"/>
              <a:gd name="connsiteX34" fmla="*/ 3165231 w 3474720"/>
              <a:gd name="connsiteY34" fmla="*/ 1063764 h 1724946"/>
              <a:gd name="connsiteX35" fmla="*/ 3249637 w 3474720"/>
              <a:gd name="connsiteY35" fmla="*/ 1007493 h 1724946"/>
              <a:gd name="connsiteX36" fmla="*/ 3291840 w 3474720"/>
              <a:gd name="connsiteY36" fmla="*/ 979358 h 1724946"/>
              <a:gd name="connsiteX37" fmla="*/ 3334043 w 3474720"/>
              <a:gd name="connsiteY37" fmla="*/ 894952 h 1724946"/>
              <a:gd name="connsiteX38" fmla="*/ 3362178 w 3474720"/>
              <a:gd name="connsiteY38" fmla="*/ 838681 h 1724946"/>
              <a:gd name="connsiteX39" fmla="*/ 3390314 w 3474720"/>
              <a:gd name="connsiteY39" fmla="*/ 754275 h 1724946"/>
              <a:gd name="connsiteX40" fmla="*/ 3404381 w 3474720"/>
              <a:gd name="connsiteY40" fmla="*/ 712072 h 1724946"/>
              <a:gd name="connsiteX41" fmla="*/ 3418449 w 3474720"/>
              <a:gd name="connsiteY41" fmla="*/ 655801 h 1724946"/>
              <a:gd name="connsiteX42" fmla="*/ 3432517 w 3474720"/>
              <a:gd name="connsiteY42" fmla="*/ 613598 h 1724946"/>
              <a:gd name="connsiteX43" fmla="*/ 3446585 w 3474720"/>
              <a:gd name="connsiteY43" fmla="*/ 557327 h 1724946"/>
              <a:gd name="connsiteX44" fmla="*/ 3474720 w 3474720"/>
              <a:gd name="connsiteY44" fmla="*/ 472921 h 1724946"/>
              <a:gd name="connsiteX45" fmla="*/ 3460652 w 3474720"/>
              <a:gd name="connsiteY45" fmla="*/ 247838 h 1724946"/>
              <a:gd name="connsiteX46" fmla="*/ 3432517 w 3474720"/>
              <a:gd name="connsiteY46" fmla="*/ 219702 h 1724946"/>
              <a:gd name="connsiteX47" fmla="*/ 3418449 w 3474720"/>
              <a:gd name="connsiteY47" fmla="*/ 177499 h 1724946"/>
              <a:gd name="connsiteX48" fmla="*/ 3334043 w 3474720"/>
              <a:gd name="connsiteY48" fmla="*/ 107161 h 1724946"/>
              <a:gd name="connsiteX49" fmla="*/ 3249637 w 3474720"/>
              <a:gd name="connsiteY49" fmla="*/ 79026 h 1724946"/>
              <a:gd name="connsiteX50" fmla="*/ 2926080 w 3474720"/>
              <a:gd name="connsiteY50" fmla="*/ 50890 h 1724946"/>
              <a:gd name="connsiteX51" fmla="*/ 2813538 w 3474720"/>
              <a:gd name="connsiteY51" fmla="*/ 36822 h 1724946"/>
              <a:gd name="connsiteX52" fmla="*/ 2729132 w 3474720"/>
              <a:gd name="connsiteY52" fmla="*/ 22755 h 1724946"/>
              <a:gd name="connsiteX53" fmla="*/ 2602523 w 3474720"/>
              <a:gd name="connsiteY53" fmla="*/ 8687 h 1724946"/>
              <a:gd name="connsiteX54" fmla="*/ 2321169 w 3474720"/>
              <a:gd name="connsiteY54" fmla="*/ 22755 h 1724946"/>
              <a:gd name="connsiteX55" fmla="*/ 2124221 w 3474720"/>
              <a:gd name="connsiteY55" fmla="*/ 8687 h 1724946"/>
              <a:gd name="connsiteX56" fmla="*/ 1969477 w 3474720"/>
              <a:gd name="connsiteY56" fmla="*/ 177500 h 1724946"/>
              <a:gd name="connsiteX57" fmla="*/ 1842868 w 3474720"/>
              <a:gd name="connsiteY57" fmla="*/ 402583 h 1724946"/>
              <a:gd name="connsiteX58" fmla="*/ 1533378 w 3474720"/>
              <a:gd name="connsiteY58" fmla="*/ 740207 h 1724946"/>
              <a:gd name="connsiteX59" fmla="*/ 1336431 w 3474720"/>
              <a:gd name="connsiteY59" fmla="*/ 852749 h 1724946"/>
              <a:gd name="connsiteX60" fmla="*/ 1294228 w 3474720"/>
              <a:gd name="connsiteY60" fmla="*/ 880884 h 1724946"/>
              <a:gd name="connsiteX61" fmla="*/ 1139483 w 3474720"/>
              <a:gd name="connsiteY61" fmla="*/ 909019 h 1724946"/>
              <a:gd name="connsiteX62" fmla="*/ 1041009 w 3474720"/>
              <a:gd name="connsiteY62" fmla="*/ 937155 h 1724946"/>
              <a:gd name="connsiteX63" fmla="*/ 858129 w 3474720"/>
              <a:gd name="connsiteY63" fmla="*/ 979358 h 1724946"/>
              <a:gd name="connsiteX64" fmla="*/ 703385 w 3474720"/>
              <a:gd name="connsiteY64" fmla="*/ 1049696 h 1724946"/>
              <a:gd name="connsiteX65" fmla="*/ 647114 w 3474720"/>
              <a:gd name="connsiteY65" fmla="*/ 1063764 h 1724946"/>
              <a:gd name="connsiteX66" fmla="*/ 281354 w 3474720"/>
              <a:gd name="connsiteY66" fmla="*/ 1077832 h 1724946"/>
              <a:gd name="connsiteX67" fmla="*/ 239151 w 3474720"/>
              <a:gd name="connsiteY67" fmla="*/ 1091899 h 1724946"/>
              <a:gd name="connsiteX68" fmla="*/ 211015 w 3474720"/>
              <a:gd name="connsiteY68" fmla="*/ 1120035 h 1724946"/>
              <a:gd name="connsiteX69" fmla="*/ 168812 w 3474720"/>
              <a:gd name="connsiteY69" fmla="*/ 1148170 h 1724946"/>
              <a:gd name="connsiteX70" fmla="*/ 140677 w 3474720"/>
              <a:gd name="connsiteY70" fmla="*/ 1176306 h 1724946"/>
              <a:gd name="connsiteX71" fmla="*/ 56271 w 3474720"/>
              <a:gd name="connsiteY71" fmla="*/ 1190373 h 1724946"/>
              <a:gd name="connsiteX72" fmla="*/ 98474 w 3474720"/>
              <a:gd name="connsiteY72" fmla="*/ 1162238 h 1724946"/>
              <a:gd name="connsiteX73" fmla="*/ 0 w 3474720"/>
              <a:gd name="connsiteY73"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307101 w 3474720"/>
              <a:gd name="connsiteY20" fmla="*/ 1668675 h 1724946"/>
              <a:gd name="connsiteX21" fmla="*/ 2475914 w 3474720"/>
              <a:gd name="connsiteY21" fmla="*/ 1640539 h 1724946"/>
              <a:gd name="connsiteX22" fmla="*/ 2518117 w 3474720"/>
              <a:gd name="connsiteY22" fmla="*/ 1556133 h 1724946"/>
              <a:gd name="connsiteX23" fmla="*/ 2532185 w 3474720"/>
              <a:gd name="connsiteY23" fmla="*/ 1513930 h 1724946"/>
              <a:gd name="connsiteX24" fmla="*/ 2574388 w 3474720"/>
              <a:gd name="connsiteY24" fmla="*/ 1499862 h 1724946"/>
              <a:gd name="connsiteX25" fmla="*/ 2616591 w 3474720"/>
              <a:gd name="connsiteY25" fmla="*/ 1471727 h 1724946"/>
              <a:gd name="connsiteX26" fmla="*/ 2630658 w 3474720"/>
              <a:gd name="connsiteY26" fmla="*/ 1429524 h 1724946"/>
              <a:gd name="connsiteX27" fmla="*/ 2729132 w 3474720"/>
              <a:gd name="connsiteY27" fmla="*/ 1415456 h 1724946"/>
              <a:gd name="connsiteX28" fmla="*/ 2785403 w 3474720"/>
              <a:gd name="connsiteY28" fmla="*/ 1401389 h 1724946"/>
              <a:gd name="connsiteX29" fmla="*/ 2869809 w 3474720"/>
              <a:gd name="connsiteY29" fmla="*/ 1345118 h 1724946"/>
              <a:gd name="connsiteX30" fmla="*/ 2926080 w 3474720"/>
              <a:gd name="connsiteY30" fmla="*/ 1274779 h 1724946"/>
              <a:gd name="connsiteX31" fmla="*/ 2968283 w 3474720"/>
              <a:gd name="connsiteY31" fmla="*/ 1246644 h 1724946"/>
              <a:gd name="connsiteX32" fmla="*/ 3052689 w 3474720"/>
              <a:gd name="connsiteY32" fmla="*/ 1148170 h 1724946"/>
              <a:gd name="connsiteX33" fmla="*/ 3123028 w 3474720"/>
              <a:gd name="connsiteY33" fmla="*/ 1105967 h 1724946"/>
              <a:gd name="connsiteX34" fmla="*/ 3165231 w 3474720"/>
              <a:gd name="connsiteY34" fmla="*/ 1063764 h 1724946"/>
              <a:gd name="connsiteX35" fmla="*/ 3249637 w 3474720"/>
              <a:gd name="connsiteY35" fmla="*/ 1007493 h 1724946"/>
              <a:gd name="connsiteX36" fmla="*/ 3291840 w 3474720"/>
              <a:gd name="connsiteY36" fmla="*/ 979358 h 1724946"/>
              <a:gd name="connsiteX37" fmla="*/ 3334043 w 3474720"/>
              <a:gd name="connsiteY37" fmla="*/ 894952 h 1724946"/>
              <a:gd name="connsiteX38" fmla="*/ 3362178 w 3474720"/>
              <a:gd name="connsiteY38" fmla="*/ 838681 h 1724946"/>
              <a:gd name="connsiteX39" fmla="*/ 3390314 w 3474720"/>
              <a:gd name="connsiteY39" fmla="*/ 754275 h 1724946"/>
              <a:gd name="connsiteX40" fmla="*/ 3404381 w 3474720"/>
              <a:gd name="connsiteY40" fmla="*/ 712072 h 1724946"/>
              <a:gd name="connsiteX41" fmla="*/ 3418449 w 3474720"/>
              <a:gd name="connsiteY41" fmla="*/ 655801 h 1724946"/>
              <a:gd name="connsiteX42" fmla="*/ 3432517 w 3474720"/>
              <a:gd name="connsiteY42" fmla="*/ 613598 h 1724946"/>
              <a:gd name="connsiteX43" fmla="*/ 3446585 w 3474720"/>
              <a:gd name="connsiteY43" fmla="*/ 557327 h 1724946"/>
              <a:gd name="connsiteX44" fmla="*/ 3474720 w 3474720"/>
              <a:gd name="connsiteY44" fmla="*/ 472921 h 1724946"/>
              <a:gd name="connsiteX45" fmla="*/ 3460652 w 3474720"/>
              <a:gd name="connsiteY45" fmla="*/ 247838 h 1724946"/>
              <a:gd name="connsiteX46" fmla="*/ 3432517 w 3474720"/>
              <a:gd name="connsiteY46" fmla="*/ 219702 h 1724946"/>
              <a:gd name="connsiteX47" fmla="*/ 3418449 w 3474720"/>
              <a:gd name="connsiteY47" fmla="*/ 177499 h 1724946"/>
              <a:gd name="connsiteX48" fmla="*/ 3334043 w 3474720"/>
              <a:gd name="connsiteY48" fmla="*/ 107161 h 1724946"/>
              <a:gd name="connsiteX49" fmla="*/ 3249637 w 3474720"/>
              <a:gd name="connsiteY49" fmla="*/ 79026 h 1724946"/>
              <a:gd name="connsiteX50" fmla="*/ 2926080 w 3474720"/>
              <a:gd name="connsiteY50" fmla="*/ 50890 h 1724946"/>
              <a:gd name="connsiteX51" fmla="*/ 2813538 w 3474720"/>
              <a:gd name="connsiteY51" fmla="*/ 36822 h 1724946"/>
              <a:gd name="connsiteX52" fmla="*/ 2602523 w 3474720"/>
              <a:gd name="connsiteY52" fmla="*/ 8687 h 1724946"/>
              <a:gd name="connsiteX53" fmla="*/ 2321169 w 3474720"/>
              <a:gd name="connsiteY53" fmla="*/ 22755 h 1724946"/>
              <a:gd name="connsiteX54" fmla="*/ 2124221 w 3474720"/>
              <a:gd name="connsiteY54" fmla="*/ 8687 h 1724946"/>
              <a:gd name="connsiteX55" fmla="*/ 1969477 w 3474720"/>
              <a:gd name="connsiteY55" fmla="*/ 177500 h 1724946"/>
              <a:gd name="connsiteX56" fmla="*/ 1842868 w 3474720"/>
              <a:gd name="connsiteY56" fmla="*/ 402583 h 1724946"/>
              <a:gd name="connsiteX57" fmla="*/ 1533378 w 3474720"/>
              <a:gd name="connsiteY57" fmla="*/ 740207 h 1724946"/>
              <a:gd name="connsiteX58" fmla="*/ 1336431 w 3474720"/>
              <a:gd name="connsiteY58" fmla="*/ 852749 h 1724946"/>
              <a:gd name="connsiteX59" fmla="*/ 1294228 w 3474720"/>
              <a:gd name="connsiteY59" fmla="*/ 880884 h 1724946"/>
              <a:gd name="connsiteX60" fmla="*/ 1139483 w 3474720"/>
              <a:gd name="connsiteY60" fmla="*/ 909019 h 1724946"/>
              <a:gd name="connsiteX61" fmla="*/ 1041009 w 3474720"/>
              <a:gd name="connsiteY61" fmla="*/ 937155 h 1724946"/>
              <a:gd name="connsiteX62" fmla="*/ 858129 w 3474720"/>
              <a:gd name="connsiteY62" fmla="*/ 979358 h 1724946"/>
              <a:gd name="connsiteX63" fmla="*/ 703385 w 3474720"/>
              <a:gd name="connsiteY63" fmla="*/ 1049696 h 1724946"/>
              <a:gd name="connsiteX64" fmla="*/ 647114 w 3474720"/>
              <a:gd name="connsiteY64" fmla="*/ 1063764 h 1724946"/>
              <a:gd name="connsiteX65" fmla="*/ 281354 w 3474720"/>
              <a:gd name="connsiteY65" fmla="*/ 1077832 h 1724946"/>
              <a:gd name="connsiteX66" fmla="*/ 239151 w 3474720"/>
              <a:gd name="connsiteY66" fmla="*/ 1091899 h 1724946"/>
              <a:gd name="connsiteX67" fmla="*/ 211015 w 3474720"/>
              <a:gd name="connsiteY67" fmla="*/ 1120035 h 1724946"/>
              <a:gd name="connsiteX68" fmla="*/ 168812 w 3474720"/>
              <a:gd name="connsiteY68" fmla="*/ 1148170 h 1724946"/>
              <a:gd name="connsiteX69" fmla="*/ 140677 w 3474720"/>
              <a:gd name="connsiteY69" fmla="*/ 1176306 h 1724946"/>
              <a:gd name="connsiteX70" fmla="*/ 56271 w 3474720"/>
              <a:gd name="connsiteY70" fmla="*/ 1190373 h 1724946"/>
              <a:gd name="connsiteX71" fmla="*/ 98474 w 3474720"/>
              <a:gd name="connsiteY71" fmla="*/ 1162238 h 1724946"/>
              <a:gd name="connsiteX72" fmla="*/ 0 w 3474720"/>
              <a:gd name="connsiteY72"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307101 w 3474720"/>
              <a:gd name="connsiteY20" fmla="*/ 1668675 h 1724946"/>
              <a:gd name="connsiteX21" fmla="*/ 2475914 w 3474720"/>
              <a:gd name="connsiteY21" fmla="*/ 1640539 h 1724946"/>
              <a:gd name="connsiteX22" fmla="*/ 2518117 w 3474720"/>
              <a:gd name="connsiteY22" fmla="*/ 1556133 h 1724946"/>
              <a:gd name="connsiteX23" fmla="*/ 2532185 w 3474720"/>
              <a:gd name="connsiteY23" fmla="*/ 1513930 h 1724946"/>
              <a:gd name="connsiteX24" fmla="*/ 2574388 w 3474720"/>
              <a:gd name="connsiteY24" fmla="*/ 1499862 h 1724946"/>
              <a:gd name="connsiteX25" fmla="*/ 2616591 w 3474720"/>
              <a:gd name="connsiteY25" fmla="*/ 1471727 h 1724946"/>
              <a:gd name="connsiteX26" fmla="*/ 2630658 w 3474720"/>
              <a:gd name="connsiteY26" fmla="*/ 1429524 h 1724946"/>
              <a:gd name="connsiteX27" fmla="*/ 2729132 w 3474720"/>
              <a:gd name="connsiteY27" fmla="*/ 1415456 h 1724946"/>
              <a:gd name="connsiteX28" fmla="*/ 2785403 w 3474720"/>
              <a:gd name="connsiteY28" fmla="*/ 1401389 h 1724946"/>
              <a:gd name="connsiteX29" fmla="*/ 2869809 w 3474720"/>
              <a:gd name="connsiteY29" fmla="*/ 1345118 h 1724946"/>
              <a:gd name="connsiteX30" fmla="*/ 2926080 w 3474720"/>
              <a:gd name="connsiteY30" fmla="*/ 1274779 h 1724946"/>
              <a:gd name="connsiteX31" fmla="*/ 2968283 w 3474720"/>
              <a:gd name="connsiteY31" fmla="*/ 1246644 h 1724946"/>
              <a:gd name="connsiteX32" fmla="*/ 3052689 w 3474720"/>
              <a:gd name="connsiteY32" fmla="*/ 1148170 h 1724946"/>
              <a:gd name="connsiteX33" fmla="*/ 3123028 w 3474720"/>
              <a:gd name="connsiteY33" fmla="*/ 1105967 h 1724946"/>
              <a:gd name="connsiteX34" fmla="*/ 3165231 w 3474720"/>
              <a:gd name="connsiteY34" fmla="*/ 1063764 h 1724946"/>
              <a:gd name="connsiteX35" fmla="*/ 3249637 w 3474720"/>
              <a:gd name="connsiteY35" fmla="*/ 1007493 h 1724946"/>
              <a:gd name="connsiteX36" fmla="*/ 3291840 w 3474720"/>
              <a:gd name="connsiteY36" fmla="*/ 979358 h 1724946"/>
              <a:gd name="connsiteX37" fmla="*/ 3334043 w 3474720"/>
              <a:gd name="connsiteY37" fmla="*/ 894952 h 1724946"/>
              <a:gd name="connsiteX38" fmla="*/ 3362178 w 3474720"/>
              <a:gd name="connsiteY38" fmla="*/ 838681 h 1724946"/>
              <a:gd name="connsiteX39" fmla="*/ 3390314 w 3474720"/>
              <a:gd name="connsiteY39" fmla="*/ 754275 h 1724946"/>
              <a:gd name="connsiteX40" fmla="*/ 3404381 w 3474720"/>
              <a:gd name="connsiteY40" fmla="*/ 712072 h 1724946"/>
              <a:gd name="connsiteX41" fmla="*/ 3418449 w 3474720"/>
              <a:gd name="connsiteY41" fmla="*/ 655801 h 1724946"/>
              <a:gd name="connsiteX42" fmla="*/ 3432517 w 3474720"/>
              <a:gd name="connsiteY42" fmla="*/ 613598 h 1724946"/>
              <a:gd name="connsiteX43" fmla="*/ 3446585 w 3474720"/>
              <a:gd name="connsiteY43" fmla="*/ 557327 h 1724946"/>
              <a:gd name="connsiteX44" fmla="*/ 3474720 w 3474720"/>
              <a:gd name="connsiteY44" fmla="*/ 472921 h 1724946"/>
              <a:gd name="connsiteX45" fmla="*/ 3460652 w 3474720"/>
              <a:gd name="connsiteY45" fmla="*/ 247838 h 1724946"/>
              <a:gd name="connsiteX46" fmla="*/ 3432517 w 3474720"/>
              <a:gd name="connsiteY46" fmla="*/ 219702 h 1724946"/>
              <a:gd name="connsiteX47" fmla="*/ 3334043 w 3474720"/>
              <a:gd name="connsiteY47" fmla="*/ 107161 h 1724946"/>
              <a:gd name="connsiteX48" fmla="*/ 3249637 w 3474720"/>
              <a:gd name="connsiteY48" fmla="*/ 79026 h 1724946"/>
              <a:gd name="connsiteX49" fmla="*/ 2926080 w 3474720"/>
              <a:gd name="connsiteY49" fmla="*/ 50890 h 1724946"/>
              <a:gd name="connsiteX50" fmla="*/ 2813538 w 3474720"/>
              <a:gd name="connsiteY50" fmla="*/ 36822 h 1724946"/>
              <a:gd name="connsiteX51" fmla="*/ 2602523 w 3474720"/>
              <a:gd name="connsiteY51" fmla="*/ 8687 h 1724946"/>
              <a:gd name="connsiteX52" fmla="*/ 2321169 w 3474720"/>
              <a:gd name="connsiteY52" fmla="*/ 22755 h 1724946"/>
              <a:gd name="connsiteX53" fmla="*/ 2124221 w 3474720"/>
              <a:gd name="connsiteY53" fmla="*/ 8687 h 1724946"/>
              <a:gd name="connsiteX54" fmla="*/ 1969477 w 3474720"/>
              <a:gd name="connsiteY54" fmla="*/ 177500 h 1724946"/>
              <a:gd name="connsiteX55" fmla="*/ 1842868 w 3474720"/>
              <a:gd name="connsiteY55" fmla="*/ 402583 h 1724946"/>
              <a:gd name="connsiteX56" fmla="*/ 1533378 w 3474720"/>
              <a:gd name="connsiteY56" fmla="*/ 740207 h 1724946"/>
              <a:gd name="connsiteX57" fmla="*/ 1336431 w 3474720"/>
              <a:gd name="connsiteY57" fmla="*/ 852749 h 1724946"/>
              <a:gd name="connsiteX58" fmla="*/ 1294228 w 3474720"/>
              <a:gd name="connsiteY58" fmla="*/ 880884 h 1724946"/>
              <a:gd name="connsiteX59" fmla="*/ 1139483 w 3474720"/>
              <a:gd name="connsiteY59" fmla="*/ 909019 h 1724946"/>
              <a:gd name="connsiteX60" fmla="*/ 1041009 w 3474720"/>
              <a:gd name="connsiteY60" fmla="*/ 937155 h 1724946"/>
              <a:gd name="connsiteX61" fmla="*/ 858129 w 3474720"/>
              <a:gd name="connsiteY61" fmla="*/ 979358 h 1724946"/>
              <a:gd name="connsiteX62" fmla="*/ 703385 w 3474720"/>
              <a:gd name="connsiteY62" fmla="*/ 1049696 h 1724946"/>
              <a:gd name="connsiteX63" fmla="*/ 647114 w 3474720"/>
              <a:gd name="connsiteY63" fmla="*/ 1063764 h 1724946"/>
              <a:gd name="connsiteX64" fmla="*/ 281354 w 3474720"/>
              <a:gd name="connsiteY64" fmla="*/ 1077832 h 1724946"/>
              <a:gd name="connsiteX65" fmla="*/ 239151 w 3474720"/>
              <a:gd name="connsiteY65" fmla="*/ 1091899 h 1724946"/>
              <a:gd name="connsiteX66" fmla="*/ 211015 w 3474720"/>
              <a:gd name="connsiteY66" fmla="*/ 1120035 h 1724946"/>
              <a:gd name="connsiteX67" fmla="*/ 168812 w 3474720"/>
              <a:gd name="connsiteY67" fmla="*/ 1148170 h 1724946"/>
              <a:gd name="connsiteX68" fmla="*/ 140677 w 3474720"/>
              <a:gd name="connsiteY68" fmla="*/ 1176306 h 1724946"/>
              <a:gd name="connsiteX69" fmla="*/ 56271 w 3474720"/>
              <a:gd name="connsiteY69" fmla="*/ 1190373 h 1724946"/>
              <a:gd name="connsiteX70" fmla="*/ 98474 w 3474720"/>
              <a:gd name="connsiteY70" fmla="*/ 1162238 h 1724946"/>
              <a:gd name="connsiteX71" fmla="*/ 0 w 3474720"/>
              <a:gd name="connsiteY71"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307101 w 3474720"/>
              <a:gd name="connsiteY20" fmla="*/ 1668675 h 1724946"/>
              <a:gd name="connsiteX21" fmla="*/ 2475914 w 3474720"/>
              <a:gd name="connsiteY21" fmla="*/ 1640539 h 1724946"/>
              <a:gd name="connsiteX22" fmla="*/ 2518117 w 3474720"/>
              <a:gd name="connsiteY22" fmla="*/ 1556133 h 1724946"/>
              <a:gd name="connsiteX23" fmla="*/ 2532185 w 3474720"/>
              <a:gd name="connsiteY23" fmla="*/ 1513930 h 1724946"/>
              <a:gd name="connsiteX24" fmla="*/ 2574388 w 3474720"/>
              <a:gd name="connsiteY24" fmla="*/ 1499862 h 1724946"/>
              <a:gd name="connsiteX25" fmla="*/ 2616591 w 3474720"/>
              <a:gd name="connsiteY25" fmla="*/ 1471727 h 1724946"/>
              <a:gd name="connsiteX26" fmla="*/ 2630658 w 3474720"/>
              <a:gd name="connsiteY26" fmla="*/ 1429524 h 1724946"/>
              <a:gd name="connsiteX27" fmla="*/ 2729132 w 3474720"/>
              <a:gd name="connsiteY27" fmla="*/ 1415456 h 1724946"/>
              <a:gd name="connsiteX28" fmla="*/ 2785403 w 3474720"/>
              <a:gd name="connsiteY28" fmla="*/ 1401389 h 1724946"/>
              <a:gd name="connsiteX29" fmla="*/ 2869809 w 3474720"/>
              <a:gd name="connsiteY29" fmla="*/ 1345118 h 1724946"/>
              <a:gd name="connsiteX30" fmla="*/ 2926080 w 3474720"/>
              <a:gd name="connsiteY30" fmla="*/ 1274779 h 1724946"/>
              <a:gd name="connsiteX31" fmla="*/ 2968283 w 3474720"/>
              <a:gd name="connsiteY31" fmla="*/ 1246644 h 1724946"/>
              <a:gd name="connsiteX32" fmla="*/ 3052689 w 3474720"/>
              <a:gd name="connsiteY32" fmla="*/ 1148170 h 1724946"/>
              <a:gd name="connsiteX33" fmla="*/ 3123028 w 3474720"/>
              <a:gd name="connsiteY33" fmla="*/ 1105967 h 1724946"/>
              <a:gd name="connsiteX34" fmla="*/ 3165231 w 3474720"/>
              <a:gd name="connsiteY34" fmla="*/ 1063764 h 1724946"/>
              <a:gd name="connsiteX35" fmla="*/ 3249637 w 3474720"/>
              <a:gd name="connsiteY35" fmla="*/ 1007493 h 1724946"/>
              <a:gd name="connsiteX36" fmla="*/ 3334043 w 3474720"/>
              <a:gd name="connsiteY36" fmla="*/ 894952 h 1724946"/>
              <a:gd name="connsiteX37" fmla="*/ 3362178 w 3474720"/>
              <a:gd name="connsiteY37" fmla="*/ 838681 h 1724946"/>
              <a:gd name="connsiteX38" fmla="*/ 3390314 w 3474720"/>
              <a:gd name="connsiteY38" fmla="*/ 754275 h 1724946"/>
              <a:gd name="connsiteX39" fmla="*/ 3404381 w 3474720"/>
              <a:gd name="connsiteY39" fmla="*/ 712072 h 1724946"/>
              <a:gd name="connsiteX40" fmla="*/ 3418449 w 3474720"/>
              <a:gd name="connsiteY40" fmla="*/ 655801 h 1724946"/>
              <a:gd name="connsiteX41" fmla="*/ 3432517 w 3474720"/>
              <a:gd name="connsiteY41" fmla="*/ 613598 h 1724946"/>
              <a:gd name="connsiteX42" fmla="*/ 3446585 w 3474720"/>
              <a:gd name="connsiteY42" fmla="*/ 557327 h 1724946"/>
              <a:gd name="connsiteX43" fmla="*/ 3474720 w 3474720"/>
              <a:gd name="connsiteY43" fmla="*/ 472921 h 1724946"/>
              <a:gd name="connsiteX44" fmla="*/ 3460652 w 3474720"/>
              <a:gd name="connsiteY44" fmla="*/ 247838 h 1724946"/>
              <a:gd name="connsiteX45" fmla="*/ 3432517 w 3474720"/>
              <a:gd name="connsiteY45" fmla="*/ 219702 h 1724946"/>
              <a:gd name="connsiteX46" fmla="*/ 3334043 w 3474720"/>
              <a:gd name="connsiteY46" fmla="*/ 107161 h 1724946"/>
              <a:gd name="connsiteX47" fmla="*/ 3249637 w 3474720"/>
              <a:gd name="connsiteY47" fmla="*/ 79026 h 1724946"/>
              <a:gd name="connsiteX48" fmla="*/ 2926080 w 3474720"/>
              <a:gd name="connsiteY48" fmla="*/ 50890 h 1724946"/>
              <a:gd name="connsiteX49" fmla="*/ 2813538 w 3474720"/>
              <a:gd name="connsiteY49" fmla="*/ 36822 h 1724946"/>
              <a:gd name="connsiteX50" fmla="*/ 2602523 w 3474720"/>
              <a:gd name="connsiteY50" fmla="*/ 8687 h 1724946"/>
              <a:gd name="connsiteX51" fmla="*/ 2321169 w 3474720"/>
              <a:gd name="connsiteY51" fmla="*/ 22755 h 1724946"/>
              <a:gd name="connsiteX52" fmla="*/ 2124221 w 3474720"/>
              <a:gd name="connsiteY52" fmla="*/ 8687 h 1724946"/>
              <a:gd name="connsiteX53" fmla="*/ 1969477 w 3474720"/>
              <a:gd name="connsiteY53" fmla="*/ 177500 h 1724946"/>
              <a:gd name="connsiteX54" fmla="*/ 1842868 w 3474720"/>
              <a:gd name="connsiteY54" fmla="*/ 402583 h 1724946"/>
              <a:gd name="connsiteX55" fmla="*/ 1533378 w 3474720"/>
              <a:gd name="connsiteY55" fmla="*/ 740207 h 1724946"/>
              <a:gd name="connsiteX56" fmla="*/ 1336431 w 3474720"/>
              <a:gd name="connsiteY56" fmla="*/ 852749 h 1724946"/>
              <a:gd name="connsiteX57" fmla="*/ 1294228 w 3474720"/>
              <a:gd name="connsiteY57" fmla="*/ 880884 h 1724946"/>
              <a:gd name="connsiteX58" fmla="*/ 1139483 w 3474720"/>
              <a:gd name="connsiteY58" fmla="*/ 909019 h 1724946"/>
              <a:gd name="connsiteX59" fmla="*/ 1041009 w 3474720"/>
              <a:gd name="connsiteY59" fmla="*/ 937155 h 1724946"/>
              <a:gd name="connsiteX60" fmla="*/ 858129 w 3474720"/>
              <a:gd name="connsiteY60" fmla="*/ 979358 h 1724946"/>
              <a:gd name="connsiteX61" fmla="*/ 703385 w 3474720"/>
              <a:gd name="connsiteY61" fmla="*/ 1049696 h 1724946"/>
              <a:gd name="connsiteX62" fmla="*/ 647114 w 3474720"/>
              <a:gd name="connsiteY62" fmla="*/ 1063764 h 1724946"/>
              <a:gd name="connsiteX63" fmla="*/ 281354 w 3474720"/>
              <a:gd name="connsiteY63" fmla="*/ 1077832 h 1724946"/>
              <a:gd name="connsiteX64" fmla="*/ 239151 w 3474720"/>
              <a:gd name="connsiteY64" fmla="*/ 1091899 h 1724946"/>
              <a:gd name="connsiteX65" fmla="*/ 211015 w 3474720"/>
              <a:gd name="connsiteY65" fmla="*/ 1120035 h 1724946"/>
              <a:gd name="connsiteX66" fmla="*/ 168812 w 3474720"/>
              <a:gd name="connsiteY66" fmla="*/ 1148170 h 1724946"/>
              <a:gd name="connsiteX67" fmla="*/ 140677 w 3474720"/>
              <a:gd name="connsiteY67" fmla="*/ 1176306 h 1724946"/>
              <a:gd name="connsiteX68" fmla="*/ 56271 w 3474720"/>
              <a:gd name="connsiteY68" fmla="*/ 1190373 h 1724946"/>
              <a:gd name="connsiteX69" fmla="*/ 98474 w 3474720"/>
              <a:gd name="connsiteY69" fmla="*/ 1162238 h 1724946"/>
              <a:gd name="connsiteX70" fmla="*/ 0 w 3474720"/>
              <a:gd name="connsiteY70"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307101 w 3474720"/>
              <a:gd name="connsiteY20" fmla="*/ 1668675 h 1724946"/>
              <a:gd name="connsiteX21" fmla="*/ 2475914 w 3474720"/>
              <a:gd name="connsiteY21" fmla="*/ 1640539 h 1724946"/>
              <a:gd name="connsiteX22" fmla="*/ 2518117 w 3474720"/>
              <a:gd name="connsiteY22" fmla="*/ 1556133 h 1724946"/>
              <a:gd name="connsiteX23" fmla="*/ 2532185 w 3474720"/>
              <a:gd name="connsiteY23" fmla="*/ 1513930 h 1724946"/>
              <a:gd name="connsiteX24" fmla="*/ 2574388 w 3474720"/>
              <a:gd name="connsiteY24" fmla="*/ 1499862 h 1724946"/>
              <a:gd name="connsiteX25" fmla="*/ 2616591 w 3474720"/>
              <a:gd name="connsiteY25" fmla="*/ 1471727 h 1724946"/>
              <a:gd name="connsiteX26" fmla="*/ 2630658 w 3474720"/>
              <a:gd name="connsiteY26" fmla="*/ 1429524 h 1724946"/>
              <a:gd name="connsiteX27" fmla="*/ 2729132 w 3474720"/>
              <a:gd name="connsiteY27" fmla="*/ 1415456 h 1724946"/>
              <a:gd name="connsiteX28" fmla="*/ 2785403 w 3474720"/>
              <a:gd name="connsiteY28" fmla="*/ 1401389 h 1724946"/>
              <a:gd name="connsiteX29" fmla="*/ 2869809 w 3474720"/>
              <a:gd name="connsiteY29" fmla="*/ 1345118 h 1724946"/>
              <a:gd name="connsiteX30" fmla="*/ 2926080 w 3474720"/>
              <a:gd name="connsiteY30" fmla="*/ 1274779 h 1724946"/>
              <a:gd name="connsiteX31" fmla="*/ 3052689 w 3474720"/>
              <a:gd name="connsiteY31" fmla="*/ 1148170 h 1724946"/>
              <a:gd name="connsiteX32" fmla="*/ 3123028 w 3474720"/>
              <a:gd name="connsiteY32" fmla="*/ 1105967 h 1724946"/>
              <a:gd name="connsiteX33" fmla="*/ 3165231 w 3474720"/>
              <a:gd name="connsiteY33" fmla="*/ 1063764 h 1724946"/>
              <a:gd name="connsiteX34" fmla="*/ 3249637 w 3474720"/>
              <a:gd name="connsiteY34" fmla="*/ 1007493 h 1724946"/>
              <a:gd name="connsiteX35" fmla="*/ 3334043 w 3474720"/>
              <a:gd name="connsiteY35" fmla="*/ 894952 h 1724946"/>
              <a:gd name="connsiteX36" fmla="*/ 3362178 w 3474720"/>
              <a:gd name="connsiteY36" fmla="*/ 838681 h 1724946"/>
              <a:gd name="connsiteX37" fmla="*/ 3390314 w 3474720"/>
              <a:gd name="connsiteY37" fmla="*/ 754275 h 1724946"/>
              <a:gd name="connsiteX38" fmla="*/ 3404381 w 3474720"/>
              <a:gd name="connsiteY38" fmla="*/ 712072 h 1724946"/>
              <a:gd name="connsiteX39" fmla="*/ 3418449 w 3474720"/>
              <a:gd name="connsiteY39" fmla="*/ 655801 h 1724946"/>
              <a:gd name="connsiteX40" fmla="*/ 3432517 w 3474720"/>
              <a:gd name="connsiteY40" fmla="*/ 613598 h 1724946"/>
              <a:gd name="connsiteX41" fmla="*/ 3446585 w 3474720"/>
              <a:gd name="connsiteY41" fmla="*/ 557327 h 1724946"/>
              <a:gd name="connsiteX42" fmla="*/ 3474720 w 3474720"/>
              <a:gd name="connsiteY42" fmla="*/ 472921 h 1724946"/>
              <a:gd name="connsiteX43" fmla="*/ 3460652 w 3474720"/>
              <a:gd name="connsiteY43" fmla="*/ 247838 h 1724946"/>
              <a:gd name="connsiteX44" fmla="*/ 3432517 w 3474720"/>
              <a:gd name="connsiteY44" fmla="*/ 219702 h 1724946"/>
              <a:gd name="connsiteX45" fmla="*/ 3334043 w 3474720"/>
              <a:gd name="connsiteY45" fmla="*/ 107161 h 1724946"/>
              <a:gd name="connsiteX46" fmla="*/ 3249637 w 3474720"/>
              <a:gd name="connsiteY46" fmla="*/ 79026 h 1724946"/>
              <a:gd name="connsiteX47" fmla="*/ 2926080 w 3474720"/>
              <a:gd name="connsiteY47" fmla="*/ 50890 h 1724946"/>
              <a:gd name="connsiteX48" fmla="*/ 2813538 w 3474720"/>
              <a:gd name="connsiteY48" fmla="*/ 36822 h 1724946"/>
              <a:gd name="connsiteX49" fmla="*/ 2602523 w 3474720"/>
              <a:gd name="connsiteY49" fmla="*/ 8687 h 1724946"/>
              <a:gd name="connsiteX50" fmla="*/ 2321169 w 3474720"/>
              <a:gd name="connsiteY50" fmla="*/ 22755 h 1724946"/>
              <a:gd name="connsiteX51" fmla="*/ 2124221 w 3474720"/>
              <a:gd name="connsiteY51" fmla="*/ 8687 h 1724946"/>
              <a:gd name="connsiteX52" fmla="*/ 1969477 w 3474720"/>
              <a:gd name="connsiteY52" fmla="*/ 177500 h 1724946"/>
              <a:gd name="connsiteX53" fmla="*/ 1842868 w 3474720"/>
              <a:gd name="connsiteY53" fmla="*/ 402583 h 1724946"/>
              <a:gd name="connsiteX54" fmla="*/ 1533378 w 3474720"/>
              <a:gd name="connsiteY54" fmla="*/ 740207 h 1724946"/>
              <a:gd name="connsiteX55" fmla="*/ 1336431 w 3474720"/>
              <a:gd name="connsiteY55" fmla="*/ 852749 h 1724946"/>
              <a:gd name="connsiteX56" fmla="*/ 1294228 w 3474720"/>
              <a:gd name="connsiteY56" fmla="*/ 880884 h 1724946"/>
              <a:gd name="connsiteX57" fmla="*/ 1139483 w 3474720"/>
              <a:gd name="connsiteY57" fmla="*/ 909019 h 1724946"/>
              <a:gd name="connsiteX58" fmla="*/ 1041009 w 3474720"/>
              <a:gd name="connsiteY58" fmla="*/ 937155 h 1724946"/>
              <a:gd name="connsiteX59" fmla="*/ 858129 w 3474720"/>
              <a:gd name="connsiteY59" fmla="*/ 979358 h 1724946"/>
              <a:gd name="connsiteX60" fmla="*/ 703385 w 3474720"/>
              <a:gd name="connsiteY60" fmla="*/ 1049696 h 1724946"/>
              <a:gd name="connsiteX61" fmla="*/ 647114 w 3474720"/>
              <a:gd name="connsiteY61" fmla="*/ 1063764 h 1724946"/>
              <a:gd name="connsiteX62" fmla="*/ 281354 w 3474720"/>
              <a:gd name="connsiteY62" fmla="*/ 1077832 h 1724946"/>
              <a:gd name="connsiteX63" fmla="*/ 239151 w 3474720"/>
              <a:gd name="connsiteY63" fmla="*/ 1091899 h 1724946"/>
              <a:gd name="connsiteX64" fmla="*/ 211015 w 3474720"/>
              <a:gd name="connsiteY64" fmla="*/ 1120035 h 1724946"/>
              <a:gd name="connsiteX65" fmla="*/ 168812 w 3474720"/>
              <a:gd name="connsiteY65" fmla="*/ 1148170 h 1724946"/>
              <a:gd name="connsiteX66" fmla="*/ 140677 w 3474720"/>
              <a:gd name="connsiteY66" fmla="*/ 1176306 h 1724946"/>
              <a:gd name="connsiteX67" fmla="*/ 56271 w 3474720"/>
              <a:gd name="connsiteY67" fmla="*/ 1190373 h 1724946"/>
              <a:gd name="connsiteX68" fmla="*/ 98474 w 3474720"/>
              <a:gd name="connsiteY68" fmla="*/ 1162238 h 1724946"/>
              <a:gd name="connsiteX69" fmla="*/ 0 w 3474720"/>
              <a:gd name="connsiteY69"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475914 w 3474720"/>
              <a:gd name="connsiteY20" fmla="*/ 1640539 h 1724946"/>
              <a:gd name="connsiteX21" fmla="*/ 2518117 w 3474720"/>
              <a:gd name="connsiteY21" fmla="*/ 1556133 h 1724946"/>
              <a:gd name="connsiteX22" fmla="*/ 2532185 w 3474720"/>
              <a:gd name="connsiteY22" fmla="*/ 1513930 h 1724946"/>
              <a:gd name="connsiteX23" fmla="*/ 2574388 w 3474720"/>
              <a:gd name="connsiteY23" fmla="*/ 1499862 h 1724946"/>
              <a:gd name="connsiteX24" fmla="*/ 2616591 w 3474720"/>
              <a:gd name="connsiteY24" fmla="*/ 1471727 h 1724946"/>
              <a:gd name="connsiteX25" fmla="*/ 2630658 w 3474720"/>
              <a:gd name="connsiteY25" fmla="*/ 1429524 h 1724946"/>
              <a:gd name="connsiteX26" fmla="*/ 2729132 w 3474720"/>
              <a:gd name="connsiteY26" fmla="*/ 1415456 h 1724946"/>
              <a:gd name="connsiteX27" fmla="*/ 2785403 w 3474720"/>
              <a:gd name="connsiteY27" fmla="*/ 1401389 h 1724946"/>
              <a:gd name="connsiteX28" fmla="*/ 2869809 w 3474720"/>
              <a:gd name="connsiteY28" fmla="*/ 1345118 h 1724946"/>
              <a:gd name="connsiteX29" fmla="*/ 2926080 w 3474720"/>
              <a:gd name="connsiteY29" fmla="*/ 1274779 h 1724946"/>
              <a:gd name="connsiteX30" fmla="*/ 3052689 w 3474720"/>
              <a:gd name="connsiteY30" fmla="*/ 1148170 h 1724946"/>
              <a:gd name="connsiteX31" fmla="*/ 3123028 w 3474720"/>
              <a:gd name="connsiteY31" fmla="*/ 1105967 h 1724946"/>
              <a:gd name="connsiteX32" fmla="*/ 3165231 w 3474720"/>
              <a:gd name="connsiteY32" fmla="*/ 1063764 h 1724946"/>
              <a:gd name="connsiteX33" fmla="*/ 3249637 w 3474720"/>
              <a:gd name="connsiteY33" fmla="*/ 1007493 h 1724946"/>
              <a:gd name="connsiteX34" fmla="*/ 3334043 w 3474720"/>
              <a:gd name="connsiteY34" fmla="*/ 894952 h 1724946"/>
              <a:gd name="connsiteX35" fmla="*/ 3362178 w 3474720"/>
              <a:gd name="connsiteY35" fmla="*/ 838681 h 1724946"/>
              <a:gd name="connsiteX36" fmla="*/ 3390314 w 3474720"/>
              <a:gd name="connsiteY36" fmla="*/ 754275 h 1724946"/>
              <a:gd name="connsiteX37" fmla="*/ 3404381 w 3474720"/>
              <a:gd name="connsiteY37" fmla="*/ 712072 h 1724946"/>
              <a:gd name="connsiteX38" fmla="*/ 3418449 w 3474720"/>
              <a:gd name="connsiteY38" fmla="*/ 655801 h 1724946"/>
              <a:gd name="connsiteX39" fmla="*/ 3432517 w 3474720"/>
              <a:gd name="connsiteY39" fmla="*/ 613598 h 1724946"/>
              <a:gd name="connsiteX40" fmla="*/ 3446585 w 3474720"/>
              <a:gd name="connsiteY40" fmla="*/ 557327 h 1724946"/>
              <a:gd name="connsiteX41" fmla="*/ 3474720 w 3474720"/>
              <a:gd name="connsiteY41" fmla="*/ 472921 h 1724946"/>
              <a:gd name="connsiteX42" fmla="*/ 3460652 w 3474720"/>
              <a:gd name="connsiteY42" fmla="*/ 247838 h 1724946"/>
              <a:gd name="connsiteX43" fmla="*/ 3432517 w 3474720"/>
              <a:gd name="connsiteY43" fmla="*/ 219702 h 1724946"/>
              <a:gd name="connsiteX44" fmla="*/ 3334043 w 3474720"/>
              <a:gd name="connsiteY44" fmla="*/ 107161 h 1724946"/>
              <a:gd name="connsiteX45" fmla="*/ 3249637 w 3474720"/>
              <a:gd name="connsiteY45" fmla="*/ 79026 h 1724946"/>
              <a:gd name="connsiteX46" fmla="*/ 2926080 w 3474720"/>
              <a:gd name="connsiteY46" fmla="*/ 50890 h 1724946"/>
              <a:gd name="connsiteX47" fmla="*/ 2813538 w 3474720"/>
              <a:gd name="connsiteY47" fmla="*/ 36822 h 1724946"/>
              <a:gd name="connsiteX48" fmla="*/ 2602523 w 3474720"/>
              <a:gd name="connsiteY48" fmla="*/ 8687 h 1724946"/>
              <a:gd name="connsiteX49" fmla="*/ 2321169 w 3474720"/>
              <a:gd name="connsiteY49" fmla="*/ 22755 h 1724946"/>
              <a:gd name="connsiteX50" fmla="*/ 2124221 w 3474720"/>
              <a:gd name="connsiteY50" fmla="*/ 8687 h 1724946"/>
              <a:gd name="connsiteX51" fmla="*/ 1969477 w 3474720"/>
              <a:gd name="connsiteY51" fmla="*/ 177500 h 1724946"/>
              <a:gd name="connsiteX52" fmla="*/ 1842868 w 3474720"/>
              <a:gd name="connsiteY52" fmla="*/ 402583 h 1724946"/>
              <a:gd name="connsiteX53" fmla="*/ 1533378 w 3474720"/>
              <a:gd name="connsiteY53" fmla="*/ 740207 h 1724946"/>
              <a:gd name="connsiteX54" fmla="*/ 1336431 w 3474720"/>
              <a:gd name="connsiteY54" fmla="*/ 852749 h 1724946"/>
              <a:gd name="connsiteX55" fmla="*/ 1294228 w 3474720"/>
              <a:gd name="connsiteY55" fmla="*/ 880884 h 1724946"/>
              <a:gd name="connsiteX56" fmla="*/ 1139483 w 3474720"/>
              <a:gd name="connsiteY56" fmla="*/ 909019 h 1724946"/>
              <a:gd name="connsiteX57" fmla="*/ 1041009 w 3474720"/>
              <a:gd name="connsiteY57" fmla="*/ 937155 h 1724946"/>
              <a:gd name="connsiteX58" fmla="*/ 858129 w 3474720"/>
              <a:gd name="connsiteY58" fmla="*/ 979358 h 1724946"/>
              <a:gd name="connsiteX59" fmla="*/ 703385 w 3474720"/>
              <a:gd name="connsiteY59" fmla="*/ 1049696 h 1724946"/>
              <a:gd name="connsiteX60" fmla="*/ 647114 w 3474720"/>
              <a:gd name="connsiteY60" fmla="*/ 1063764 h 1724946"/>
              <a:gd name="connsiteX61" fmla="*/ 281354 w 3474720"/>
              <a:gd name="connsiteY61" fmla="*/ 1077832 h 1724946"/>
              <a:gd name="connsiteX62" fmla="*/ 239151 w 3474720"/>
              <a:gd name="connsiteY62" fmla="*/ 1091899 h 1724946"/>
              <a:gd name="connsiteX63" fmla="*/ 211015 w 3474720"/>
              <a:gd name="connsiteY63" fmla="*/ 1120035 h 1724946"/>
              <a:gd name="connsiteX64" fmla="*/ 168812 w 3474720"/>
              <a:gd name="connsiteY64" fmla="*/ 1148170 h 1724946"/>
              <a:gd name="connsiteX65" fmla="*/ 140677 w 3474720"/>
              <a:gd name="connsiteY65" fmla="*/ 1176306 h 1724946"/>
              <a:gd name="connsiteX66" fmla="*/ 56271 w 3474720"/>
              <a:gd name="connsiteY66" fmla="*/ 1190373 h 1724946"/>
              <a:gd name="connsiteX67" fmla="*/ 98474 w 3474720"/>
              <a:gd name="connsiteY67" fmla="*/ 1162238 h 1724946"/>
              <a:gd name="connsiteX68" fmla="*/ 0 w 3474720"/>
              <a:gd name="connsiteY68"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475914 w 3474720"/>
              <a:gd name="connsiteY20" fmla="*/ 1640539 h 1724946"/>
              <a:gd name="connsiteX21" fmla="*/ 2518117 w 3474720"/>
              <a:gd name="connsiteY21" fmla="*/ 1556133 h 1724946"/>
              <a:gd name="connsiteX22" fmla="*/ 2532185 w 3474720"/>
              <a:gd name="connsiteY22" fmla="*/ 1513930 h 1724946"/>
              <a:gd name="connsiteX23" fmla="*/ 2574388 w 3474720"/>
              <a:gd name="connsiteY23" fmla="*/ 1499862 h 1724946"/>
              <a:gd name="connsiteX24" fmla="*/ 2616591 w 3474720"/>
              <a:gd name="connsiteY24" fmla="*/ 1471727 h 1724946"/>
              <a:gd name="connsiteX25" fmla="*/ 2729132 w 3474720"/>
              <a:gd name="connsiteY25" fmla="*/ 1415456 h 1724946"/>
              <a:gd name="connsiteX26" fmla="*/ 2785403 w 3474720"/>
              <a:gd name="connsiteY26" fmla="*/ 1401389 h 1724946"/>
              <a:gd name="connsiteX27" fmla="*/ 2869809 w 3474720"/>
              <a:gd name="connsiteY27" fmla="*/ 1345118 h 1724946"/>
              <a:gd name="connsiteX28" fmla="*/ 2926080 w 3474720"/>
              <a:gd name="connsiteY28" fmla="*/ 1274779 h 1724946"/>
              <a:gd name="connsiteX29" fmla="*/ 3052689 w 3474720"/>
              <a:gd name="connsiteY29" fmla="*/ 1148170 h 1724946"/>
              <a:gd name="connsiteX30" fmla="*/ 3123028 w 3474720"/>
              <a:gd name="connsiteY30" fmla="*/ 1105967 h 1724946"/>
              <a:gd name="connsiteX31" fmla="*/ 3165231 w 3474720"/>
              <a:gd name="connsiteY31" fmla="*/ 1063764 h 1724946"/>
              <a:gd name="connsiteX32" fmla="*/ 3249637 w 3474720"/>
              <a:gd name="connsiteY32" fmla="*/ 1007493 h 1724946"/>
              <a:gd name="connsiteX33" fmla="*/ 3334043 w 3474720"/>
              <a:gd name="connsiteY33" fmla="*/ 894952 h 1724946"/>
              <a:gd name="connsiteX34" fmla="*/ 3362178 w 3474720"/>
              <a:gd name="connsiteY34" fmla="*/ 838681 h 1724946"/>
              <a:gd name="connsiteX35" fmla="*/ 3390314 w 3474720"/>
              <a:gd name="connsiteY35" fmla="*/ 754275 h 1724946"/>
              <a:gd name="connsiteX36" fmla="*/ 3404381 w 3474720"/>
              <a:gd name="connsiteY36" fmla="*/ 712072 h 1724946"/>
              <a:gd name="connsiteX37" fmla="*/ 3418449 w 3474720"/>
              <a:gd name="connsiteY37" fmla="*/ 655801 h 1724946"/>
              <a:gd name="connsiteX38" fmla="*/ 3432517 w 3474720"/>
              <a:gd name="connsiteY38" fmla="*/ 613598 h 1724946"/>
              <a:gd name="connsiteX39" fmla="*/ 3446585 w 3474720"/>
              <a:gd name="connsiteY39" fmla="*/ 557327 h 1724946"/>
              <a:gd name="connsiteX40" fmla="*/ 3474720 w 3474720"/>
              <a:gd name="connsiteY40" fmla="*/ 472921 h 1724946"/>
              <a:gd name="connsiteX41" fmla="*/ 3460652 w 3474720"/>
              <a:gd name="connsiteY41" fmla="*/ 247838 h 1724946"/>
              <a:gd name="connsiteX42" fmla="*/ 3432517 w 3474720"/>
              <a:gd name="connsiteY42" fmla="*/ 219702 h 1724946"/>
              <a:gd name="connsiteX43" fmla="*/ 3334043 w 3474720"/>
              <a:gd name="connsiteY43" fmla="*/ 107161 h 1724946"/>
              <a:gd name="connsiteX44" fmla="*/ 3249637 w 3474720"/>
              <a:gd name="connsiteY44" fmla="*/ 79026 h 1724946"/>
              <a:gd name="connsiteX45" fmla="*/ 2926080 w 3474720"/>
              <a:gd name="connsiteY45" fmla="*/ 50890 h 1724946"/>
              <a:gd name="connsiteX46" fmla="*/ 2813538 w 3474720"/>
              <a:gd name="connsiteY46" fmla="*/ 36822 h 1724946"/>
              <a:gd name="connsiteX47" fmla="*/ 2602523 w 3474720"/>
              <a:gd name="connsiteY47" fmla="*/ 8687 h 1724946"/>
              <a:gd name="connsiteX48" fmla="*/ 2321169 w 3474720"/>
              <a:gd name="connsiteY48" fmla="*/ 22755 h 1724946"/>
              <a:gd name="connsiteX49" fmla="*/ 2124221 w 3474720"/>
              <a:gd name="connsiteY49" fmla="*/ 8687 h 1724946"/>
              <a:gd name="connsiteX50" fmla="*/ 1969477 w 3474720"/>
              <a:gd name="connsiteY50" fmla="*/ 177500 h 1724946"/>
              <a:gd name="connsiteX51" fmla="*/ 1842868 w 3474720"/>
              <a:gd name="connsiteY51" fmla="*/ 402583 h 1724946"/>
              <a:gd name="connsiteX52" fmla="*/ 1533378 w 3474720"/>
              <a:gd name="connsiteY52" fmla="*/ 740207 h 1724946"/>
              <a:gd name="connsiteX53" fmla="*/ 1336431 w 3474720"/>
              <a:gd name="connsiteY53" fmla="*/ 852749 h 1724946"/>
              <a:gd name="connsiteX54" fmla="*/ 1294228 w 3474720"/>
              <a:gd name="connsiteY54" fmla="*/ 880884 h 1724946"/>
              <a:gd name="connsiteX55" fmla="*/ 1139483 w 3474720"/>
              <a:gd name="connsiteY55" fmla="*/ 909019 h 1724946"/>
              <a:gd name="connsiteX56" fmla="*/ 1041009 w 3474720"/>
              <a:gd name="connsiteY56" fmla="*/ 937155 h 1724946"/>
              <a:gd name="connsiteX57" fmla="*/ 858129 w 3474720"/>
              <a:gd name="connsiteY57" fmla="*/ 979358 h 1724946"/>
              <a:gd name="connsiteX58" fmla="*/ 703385 w 3474720"/>
              <a:gd name="connsiteY58" fmla="*/ 1049696 h 1724946"/>
              <a:gd name="connsiteX59" fmla="*/ 647114 w 3474720"/>
              <a:gd name="connsiteY59" fmla="*/ 1063764 h 1724946"/>
              <a:gd name="connsiteX60" fmla="*/ 281354 w 3474720"/>
              <a:gd name="connsiteY60" fmla="*/ 1077832 h 1724946"/>
              <a:gd name="connsiteX61" fmla="*/ 239151 w 3474720"/>
              <a:gd name="connsiteY61" fmla="*/ 1091899 h 1724946"/>
              <a:gd name="connsiteX62" fmla="*/ 211015 w 3474720"/>
              <a:gd name="connsiteY62" fmla="*/ 1120035 h 1724946"/>
              <a:gd name="connsiteX63" fmla="*/ 168812 w 3474720"/>
              <a:gd name="connsiteY63" fmla="*/ 1148170 h 1724946"/>
              <a:gd name="connsiteX64" fmla="*/ 140677 w 3474720"/>
              <a:gd name="connsiteY64" fmla="*/ 1176306 h 1724946"/>
              <a:gd name="connsiteX65" fmla="*/ 56271 w 3474720"/>
              <a:gd name="connsiteY65" fmla="*/ 1190373 h 1724946"/>
              <a:gd name="connsiteX66" fmla="*/ 98474 w 3474720"/>
              <a:gd name="connsiteY66" fmla="*/ 1162238 h 1724946"/>
              <a:gd name="connsiteX67" fmla="*/ 0 w 3474720"/>
              <a:gd name="connsiteY67"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475914 w 3474720"/>
              <a:gd name="connsiteY20" fmla="*/ 1640539 h 1724946"/>
              <a:gd name="connsiteX21" fmla="*/ 2518117 w 3474720"/>
              <a:gd name="connsiteY21" fmla="*/ 1556133 h 1724946"/>
              <a:gd name="connsiteX22" fmla="*/ 2532185 w 3474720"/>
              <a:gd name="connsiteY22" fmla="*/ 1513930 h 1724946"/>
              <a:gd name="connsiteX23" fmla="*/ 2574388 w 3474720"/>
              <a:gd name="connsiteY23" fmla="*/ 1499862 h 1724946"/>
              <a:gd name="connsiteX24" fmla="*/ 2616591 w 3474720"/>
              <a:gd name="connsiteY24" fmla="*/ 1471727 h 1724946"/>
              <a:gd name="connsiteX25" fmla="*/ 2785403 w 3474720"/>
              <a:gd name="connsiteY25" fmla="*/ 1401389 h 1724946"/>
              <a:gd name="connsiteX26" fmla="*/ 2869809 w 3474720"/>
              <a:gd name="connsiteY26" fmla="*/ 1345118 h 1724946"/>
              <a:gd name="connsiteX27" fmla="*/ 2926080 w 3474720"/>
              <a:gd name="connsiteY27" fmla="*/ 1274779 h 1724946"/>
              <a:gd name="connsiteX28" fmla="*/ 3052689 w 3474720"/>
              <a:gd name="connsiteY28" fmla="*/ 1148170 h 1724946"/>
              <a:gd name="connsiteX29" fmla="*/ 3123028 w 3474720"/>
              <a:gd name="connsiteY29" fmla="*/ 1105967 h 1724946"/>
              <a:gd name="connsiteX30" fmla="*/ 3165231 w 3474720"/>
              <a:gd name="connsiteY30" fmla="*/ 1063764 h 1724946"/>
              <a:gd name="connsiteX31" fmla="*/ 3249637 w 3474720"/>
              <a:gd name="connsiteY31" fmla="*/ 1007493 h 1724946"/>
              <a:gd name="connsiteX32" fmla="*/ 3334043 w 3474720"/>
              <a:gd name="connsiteY32" fmla="*/ 894952 h 1724946"/>
              <a:gd name="connsiteX33" fmla="*/ 3362178 w 3474720"/>
              <a:gd name="connsiteY33" fmla="*/ 838681 h 1724946"/>
              <a:gd name="connsiteX34" fmla="*/ 3390314 w 3474720"/>
              <a:gd name="connsiteY34" fmla="*/ 754275 h 1724946"/>
              <a:gd name="connsiteX35" fmla="*/ 3404381 w 3474720"/>
              <a:gd name="connsiteY35" fmla="*/ 712072 h 1724946"/>
              <a:gd name="connsiteX36" fmla="*/ 3418449 w 3474720"/>
              <a:gd name="connsiteY36" fmla="*/ 655801 h 1724946"/>
              <a:gd name="connsiteX37" fmla="*/ 3432517 w 3474720"/>
              <a:gd name="connsiteY37" fmla="*/ 613598 h 1724946"/>
              <a:gd name="connsiteX38" fmla="*/ 3446585 w 3474720"/>
              <a:gd name="connsiteY38" fmla="*/ 557327 h 1724946"/>
              <a:gd name="connsiteX39" fmla="*/ 3474720 w 3474720"/>
              <a:gd name="connsiteY39" fmla="*/ 472921 h 1724946"/>
              <a:gd name="connsiteX40" fmla="*/ 3460652 w 3474720"/>
              <a:gd name="connsiteY40" fmla="*/ 247838 h 1724946"/>
              <a:gd name="connsiteX41" fmla="*/ 3432517 w 3474720"/>
              <a:gd name="connsiteY41" fmla="*/ 219702 h 1724946"/>
              <a:gd name="connsiteX42" fmla="*/ 3334043 w 3474720"/>
              <a:gd name="connsiteY42" fmla="*/ 107161 h 1724946"/>
              <a:gd name="connsiteX43" fmla="*/ 3249637 w 3474720"/>
              <a:gd name="connsiteY43" fmla="*/ 79026 h 1724946"/>
              <a:gd name="connsiteX44" fmla="*/ 2926080 w 3474720"/>
              <a:gd name="connsiteY44" fmla="*/ 50890 h 1724946"/>
              <a:gd name="connsiteX45" fmla="*/ 2813538 w 3474720"/>
              <a:gd name="connsiteY45" fmla="*/ 36822 h 1724946"/>
              <a:gd name="connsiteX46" fmla="*/ 2602523 w 3474720"/>
              <a:gd name="connsiteY46" fmla="*/ 8687 h 1724946"/>
              <a:gd name="connsiteX47" fmla="*/ 2321169 w 3474720"/>
              <a:gd name="connsiteY47" fmla="*/ 22755 h 1724946"/>
              <a:gd name="connsiteX48" fmla="*/ 2124221 w 3474720"/>
              <a:gd name="connsiteY48" fmla="*/ 8687 h 1724946"/>
              <a:gd name="connsiteX49" fmla="*/ 1969477 w 3474720"/>
              <a:gd name="connsiteY49" fmla="*/ 177500 h 1724946"/>
              <a:gd name="connsiteX50" fmla="*/ 1842868 w 3474720"/>
              <a:gd name="connsiteY50" fmla="*/ 402583 h 1724946"/>
              <a:gd name="connsiteX51" fmla="*/ 1533378 w 3474720"/>
              <a:gd name="connsiteY51" fmla="*/ 740207 h 1724946"/>
              <a:gd name="connsiteX52" fmla="*/ 1336431 w 3474720"/>
              <a:gd name="connsiteY52" fmla="*/ 852749 h 1724946"/>
              <a:gd name="connsiteX53" fmla="*/ 1294228 w 3474720"/>
              <a:gd name="connsiteY53" fmla="*/ 880884 h 1724946"/>
              <a:gd name="connsiteX54" fmla="*/ 1139483 w 3474720"/>
              <a:gd name="connsiteY54" fmla="*/ 909019 h 1724946"/>
              <a:gd name="connsiteX55" fmla="*/ 1041009 w 3474720"/>
              <a:gd name="connsiteY55" fmla="*/ 937155 h 1724946"/>
              <a:gd name="connsiteX56" fmla="*/ 858129 w 3474720"/>
              <a:gd name="connsiteY56" fmla="*/ 979358 h 1724946"/>
              <a:gd name="connsiteX57" fmla="*/ 703385 w 3474720"/>
              <a:gd name="connsiteY57" fmla="*/ 1049696 h 1724946"/>
              <a:gd name="connsiteX58" fmla="*/ 647114 w 3474720"/>
              <a:gd name="connsiteY58" fmla="*/ 1063764 h 1724946"/>
              <a:gd name="connsiteX59" fmla="*/ 281354 w 3474720"/>
              <a:gd name="connsiteY59" fmla="*/ 1077832 h 1724946"/>
              <a:gd name="connsiteX60" fmla="*/ 239151 w 3474720"/>
              <a:gd name="connsiteY60" fmla="*/ 1091899 h 1724946"/>
              <a:gd name="connsiteX61" fmla="*/ 211015 w 3474720"/>
              <a:gd name="connsiteY61" fmla="*/ 1120035 h 1724946"/>
              <a:gd name="connsiteX62" fmla="*/ 168812 w 3474720"/>
              <a:gd name="connsiteY62" fmla="*/ 1148170 h 1724946"/>
              <a:gd name="connsiteX63" fmla="*/ 140677 w 3474720"/>
              <a:gd name="connsiteY63" fmla="*/ 1176306 h 1724946"/>
              <a:gd name="connsiteX64" fmla="*/ 56271 w 3474720"/>
              <a:gd name="connsiteY64" fmla="*/ 1190373 h 1724946"/>
              <a:gd name="connsiteX65" fmla="*/ 98474 w 3474720"/>
              <a:gd name="connsiteY65" fmla="*/ 1162238 h 1724946"/>
              <a:gd name="connsiteX66" fmla="*/ 0 w 3474720"/>
              <a:gd name="connsiteY66"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475914 w 3474720"/>
              <a:gd name="connsiteY20" fmla="*/ 1640539 h 1724946"/>
              <a:gd name="connsiteX21" fmla="*/ 2518117 w 3474720"/>
              <a:gd name="connsiteY21" fmla="*/ 1556133 h 1724946"/>
              <a:gd name="connsiteX22" fmla="*/ 2532185 w 3474720"/>
              <a:gd name="connsiteY22" fmla="*/ 1513930 h 1724946"/>
              <a:gd name="connsiteX23" fmla="*/ 2574388 w 3474720"/>
              <a:gd name="connsiteY23" fmla="*/ 1499862 h 1724946"/>
              <a:gd name="connsiteX24" fmla="*/ 2785403 w 3474720"/>
              <a:gd name="connsiteY24" fmla="*/ 1401389 h 1724946"/>
              <a:gd name="connsiteX25" fmla="*/ 2869809 w 3474720"/>
              <a:gd name="connsiteY25" fmla="*/ 1345118 h 1724946"/>
              <a:gd name="connsiteX26" fmla="*/ 2926080 w 3474720"/>
              <a:gd name="connsiteY26" fmla="*/ 1274779 h 1724946"/>
              <a:gd name="connsiteX27" fmla="*/ 3052689 w 3474720"/>
              <a:gd name="connsiteY27" fmla="*/ 1148170 h 1724946"/>
              <a:gd name="connsiteX28" fmla="*/ 3123028 w 3474720"/>
              <a:gd name="connsiteY28" fmla="*/ 1105967 h 1724946"/>
              <a:gd name="connsiteX29" fmla="*/ 3165231 w 3474720"/>
              <a:gd name="connsiteY29" fmla="*/ 1063764 h 1724946"/>
              <a:gd name="connsiteX30" fmla="*/ 3249637 w 3474720"/>
              <a:gd name="connsiteY30" fmla="*/ 1007493 h 1724946"/>
              <a:gd name="connsiteX31" fmla="*/ 3334043 w 3474720"/>
              <a:gd name="connsiteY31" fmla="*/ 894952 h 1724946"/>
              <a:gd name="connsiteX32" fmla="*/ 3362178 w 3474720"/>
              <a:gd name="connsiteY32" fmla="*/ 838681 h 1724946"/>
              <a:gd name="connsiteX33" fmla="*/ 3390314 w 3474720"/>
              <a:gd name="connsiteY33" fmla="*/ 754275 h 1724946"/>
              <a:gd name="connsiteX34" fmla="*/ 3404381 w 3474720"/>
              <a:gd name="connsiteY34" fmla="*/ 712072 h 1724946"/>
              <a:gd name="connsiteX35" fmla="*/ 3418449 w 3474720"/>
              <a:gd name="connsiteY35" fmla="*/ 655801 h 1724946"/>
              <a:gd name="connsiteX36" fmla="*/ 3432517 w 3474720"/>
              <a:gd name="connsiteY36" fmla="*/ 613598 h 1724946"/>
              <a:gd name="connsiteX37" fmla="*/ 3446585 w 3474720"/>
              <a:gd name="connsiteY37" fmla="*/ 557327 h 1724946"/>
              <a:gd name="connsiteX38" fmla="*/ 3474720 w 3474720"/>
              <a:gd name="connsiteY38" fmla="*/ 472921 h 1724946"/>
              <a:gd name="connsiteX39" fmla="*/ 3460652 w 3474720"/>
              <a:gd name="connsiteY39" fmla="*/ 247838 h 1724946"/>
              <a:gd name="connsiteX40" fmla="*/ 3432517 w 3474720"/>
              <a:gd name="connsiteY40" fmla="*/ 219702 h 1724946"/>
              <a:gd name="connsiteX41" fmla="*/ 3334043 w 3474720"/>
              <a:gd name="connsiteY41" fmla="*/ 107161 h 1724946"/>
              <a:gd name="connsiteX42" fmla="*/ 3249637 w 3474720"/>
              <a:gd name="connsiteY42" fmla="*/ 79026 h 1724946"/>
              <a:gd name="connsiteX43" fmla="*/ 2926080 w 3474720"/>
              <a:gd name="connsiteY43" fmla="*/ 50890 h 1724946"/>
              <a:gd name="connsiteX44" fmla="*/ 2813538 w 3474720"/>
              <a:gd name="connsiteY44" fmla="*/ 36822 h 1724946"/>
              <a:gd name="connsiteX45" fmla="*/ 2602523 w 3474720"/>
              <a:gd name="connsiteY45" fmla="*/ 8687 h 1724946"/>
              <a:gd name="connsiteX46" fmla="*/ 2321169 w 3474720"/>
              <a:gd name="connsiteY46" fmla="*/ 22755 h 1724946"/>
              <a:gd name="connsiteX47" fmla="*/ 2124221 w 3474720"/>
              <a:gd name="connsiteY47" fmla="*/ 8687 h 1724946"/>
              <a:gd name="connsiteX48" fmla="*/ 1969477 w 3474720"/>
              <a:gd name="connsiteY48" fmla="*/ 177500 h 1724946"/>
              <a:gd name="connsiteX49" fmla="*/ 1842868 w 3474720"/>
              <a:gd name="connsiteY49" fmla="*/ 402583 h 1724946"/>
              <a:gd name="connsiteX50" fmla="*/ 1533378 w 3474720"/>
              <a:gd name="connsiteY50" fmla="*/ 740207 h 1724946"/>
              <a:gd name="connsiteX51" fmla="*/ 1336431 w 3474720"/>
              <a:gd name="connsiteY51" fmla="*/ 852749 h 1724946"/>
              <a:gd name="connsiteX52" fmla="*/ 1294228 w 3474720"/>
              <a:gd name="connsiteY52" fmla="*/ 880884 h 1724946"/>
              <a:gd name="connsiteX53" fmla="*/ 1139483 w 3474720"/>
              <a:gd name="connsiteY53" fmla="*/ 909019 h 1724946"/>
              <a:gd name="connsiteX54" fmla="*/ 1041009 w 3474720"/>
              <a:gd name="connsiteY54" fmla="*/ 937155 h 1724946"/>
              <a:gd name="connsiteX55" fmla="*/ 858129 w 3474720"/>
              <a:gd name="connsiteY55" fmla="*/ 979358 h 1724946"/>
              <a:gd name="connsiteX56" fmla="*/ 703385 w 3474720"/>
              <a:gd name="connsiteY56" fmla="*/ 1049696 h 1724946"/>
              <a:gd name="connsiteX57" fmla="*/ 647114 w 3474720"/>
              <a:gd name="connsiteY57" fmla="*/ 1063764 h 1724946"/>
              <a:gd name="connsiteX58" fmla="*/ 281354 w 3474720"/>
              <a:gd name="connsiteY58" fmla="*/ 1077832 h 1724946"/>
              <a:gd name="connsiteX59" fmla="*/ 239151 w 3474720"/>
              <a:gd name="connsiteY59" fmla="*/ 1091899 h 1724946"/>
              <a:gd name="connsiteX60" fmla="*/ 211015 w 3474720"/>
              <a:gd name="connsiteY60" fmla="*/ 1120035 h 1724946"/>
              <a:gd name="connsiteX61" fmla="*/ 168812 w 3474720"/>
              <a:gd name="connsiteY61" fmla="*/ 1148170 h 1724946"/>
              <a:gd name="connsiteX62" fmla="*/ 140677 w 3474720"/>
              <a:gd name="connsiteY62" fmla="*/ 1176306 h 1724946"/>
              <a:gd name="connsiteX63" fmla="*/ 56271 w 3474720"/>
              <a:gd name="connsiteY63" fmla="*/ 1190373 h 1724946"/>
              <a:gd name="connsiteX64" fmla="*/ 98474 w 3474720"/>
              <a:gd name="connsiteY64" fmla="*/ 1162238 h 1724946"/>
              <a:gd name="connsiteX65" fmla="*/ 0 w 3474720"/>
              <a:gd name="connsiteY65"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475914 w 3474720"/>
              <a:gd name="connsiteY20" fmla="*/ 1640539 h 1724946"/>
              <a:gd name="connsiteX21" fmla="*/ 2518117 w 3474720"/>
              <a:gd name="connsiteY21" fmla="*/ 1556133 h 1724946"/>
              <a:gd name="connsiteX22" fmla="*/ 2532185 w 3474720"/>
              <a:gd name="connsiteY22" fmla="*/ 1513930 h 1724946"/>
              <a:gd name="connsiteX23" fmla="*/ 2574388 w 3474720"/>
              <a:gd name="connsiteY23" fmla="*/ 1499862 h 1724946"/>
              <a:gd name="connsiteX24" fmla="*/ 2869809 w 3474720"/>
              <a:gd name="connsiteY24" fmla="*/ 1345118 h 1724946"/>
              <a:gd name="connsiteX25" fmla="*/ 2926080 w 3474720"/>
              <a:gd name="connsiteY25" fmla="*/ 1274779 h 1724946"/>
              <a:gd name="connsiteX26" fmla="*/ 3052689 w 3474720"/>
              <a:gd name="connsiteY26" fmla="*/ 1148170 h 1724946"/>
              <a:gd name="connsiteX27" fmla="*/ 3123028 w 3474720"/>
              <a:gd name="connsiteY27" fmla="*/ 1105967 h 1724946"/>
              <a:gd name="connsiteX28" fmla="*/ 3165231 w 3474720"/>
              <a:gd name="connsiteY28" fmla="*/ 1063764 h 1724946"/>
              <a:gd name="connsiteX29" fmla="*/ 3249637 w 3474720"/>
              <a:gd name="connsiteY29" fmla="*/ 1007493 h 1724946"/>
              <a:gd name="connsiteX30" fmla="*/ 3334043 w 3474720"/>
              <a:gd name="connsiteY30" fmla="*/ 894952 h 1724946"/>
              <a:gd name="connsiteX31" fmla="*/ 3362178 w 3474720"/>
              <a:gd name="connsiteY31" fmla="*/ 838681 h 1724946"/>
              <a:gd name="connsiteX32" fmla="*/ 3390314 w 3474720"/>
              <a:gd name="connsiteY32" fmla="*/ 754275 h 1724946"/>
              <a:gd name="connsiteX33" fmla="*/ 3404381 w 3474720"/>
              <a:gd name="connsiteY33" fmla="*/ 712072 h 1724946"/>
              <a:gd name="connsiteX34" fmla="*/ 3418449 w 3474720"/>
              <a:gd name="connsiteY34" fmla="*/ 655801 h 1724946"/>
              <a:gd name="connsiteX35" fmla="*/ 3432517 w 3474720"/>
              <a:gd name="connsiteY35" fmla="*/ 613598 h 1724946"/>
              <a:gd name="connsiteX36" fmla="*/ 3446585 w 3474720"/>
              <a:gd name="connsiteY36" fmla="*/ 557327 h 1724946"/>
              <a:gd name="connsiteX37" fmla="*/ 3474720 w 3474720"/>
              <a:gd name="connsiteY37" fmla="*/ 472921 h 1724946"/>
              <a:gd name="connsiteX38" fmla="*/ 3460652 w 3474720"/>
              <a:gd name="connsiteY38" fmla="*/ 247838 h 1724946"/>
              <a:gd name="connsiteX39" fmla="*/ 3432517 w 3474720"/>
              <a:gd name="connsiteY39" fmla="*/ 219702 h 1724946"/>
              <a:gd name="connsiteX40" fmla="*/ 3334043 w 3474720"/>
              <a:gd name="connsiteY40" fmla="*/ 107161 h 1724946"/>
              <a:gd name="connsiteX41" fmla="*/ 3249637 w 3474720"/>
              <a:gd name="connsiteY41" fmla="*/ 79026 h 1724946"/>
              <a:gd name="connsiteX42" fmla="*/ 2926080 w 3474720"/>
              <a:gd name="connsiteY42" fmla="*/ 50890 h 1724946"/>
              <a:gd name="connsiteX43" fmla="*/ 2813538 w 3474720"/>
              <a:gd name="connsiteY43" fmla="*/ 36822 h 1724946"/>
              <a:gd name="connsiteX44" fmla="*/ 2602523 w 3474720"/>
              <a:gd name="connsiteY44" fmla="*/ 8687 h 1724946"/>
              <a:gd name="connsiteX45" fmla="*/ 2321169 w 3474720"/>
              <a:gd name="connsiteY45" fmla="*/ 22755 h 1724946"/>
              <a:gd name="connsiteX46" fmla="*/ 2124221 w 3474720"/>
              <a:gd name="connsiteY46" fmla="*/ 8687 h 1724946"/>
              <a:gd name="connsiteX47" fmla="*/ 1969477 w 3474720"/>
              <a:gd name="connsiteY47" fmla="*/ 177500 h 1724946"/>
              <a:gd name="connsiteX48" fmla="*/ 1842868 w 3474720"/>
              <a:gd name="connsiteY48" fmla="*/ 402583 h 1724946"/>
              <a:gd name="connsiteX49" fmla="*/ 1533378 w 3474720"/>
              <a:gd name="connsiteY49" fmla="*/ 740207 h 1724946"/>
              <a:gd name="connsiteX50" fmla="*/ 1336431 w 3474720"/>
              <a:gd name="connsiteY50" fmla="*/ 852749 h 1724946"/>
              <a:gd name="connsiteX51" fmla="*/ 1294228 w 3474720"/>
              <a:gd name="connsiteY51" fmla="*/ 880884 h 1724946"/>
              <a:gd name="connsiteX52" fmla="*/ 1139483 w 3474720"/>
              <a:gd name="connsiteY52" fmla="*/ 909019 h 1724946"/>
              <a:gd name="connsiteX53" fmla="*/ 1041009 w 3474720"/>
              <a:gd name="connsiteY53" fmla="*/ 937155 h 1724946"/>
              <a:gd name="connsiteX54" fmla="*/ 858129 w 3474720"/>
              <a:gd name="connsiteY54" fmla="*/ 979358 h 1724946"/>
              <a:gd name="connsiteX55" fmla="*/ 703385 w 3474720"/>
              <a:gd name="connsiteY55" fmla="*/ 1049696 h 1724946"/>
              <a:gd name="connsiteX56" fmla="*/ 647114 w 3474720"/>
              <a:gd name="connsiteY56" fmla="*/ 1063764 h 1724946"/>
              <a:gd name="connsiteX57" fmla="*/ 281354 w 3474720"/>
              <a:gd name="connsiteY57" fmla="*/ 1077832 h 1724946"/>
              <a:gd name="connsiteX58" fmla="*/ 239151 w 3474720"/>
              <a:gd name="connsiteY58" fmla="*/ 1091899 h 1724946"/>
              <a:gd name="connsiteX59" fmla="*/ 211015 w 3474720"/>
              <a:gd name="connsiteY59" fmla="*/ 1120035 h 1724946"/>
              <a:gd name="connsiteX60" fmla="*/ 168812 w 3474720"/>
              <a:gd name="connsiteY60" fmla="*/ 1148170 h 1724946"/>
              <a:gd name="connsiteX61" fmla="*/ 140677 w 3474720"/>
              <a:gd name="connsiteY61" fmla="*/ 1176306 h 1724946"/>
              <a:gd name="connsiteX62" fmla="*/ 56271 w 3474720"/>
              <a:gd name="connsiteY62" fmla="*/ 1190373 h 1724946"/>
              <a:gd name="connsiteX63" fmla="*/ 98474 w 3474720"/>
              <a:gd name="connsiteY63" fmla="*/ 1162238 h 1724946"/>
              <a:gd name="connsiteX64" fmla="*/ 0 w 3474720"/>
              <a:gd name="connsiteY64"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250831 w 3474720"/>
              <a:gd name="connsiteY19" fmla="*/ 1682742 h 1724946"/>
              <a:gd name="connsiteX20" fmla="*/ 2518117 w 3474720"/>
              <a:gd name="connsiteY20" fmla="*/ 1556133 h 1724946"/>
              <a:gd name="connsiteX21" fmla="*/ 2532185 w 3474720"/>
              <a:gd name="connsiteY21" fmla="*/ 1513930 h 1724946"/>
              <a:gd name="connsiteX22" fmla="*/ 2574388 w 3474720"/>
              <a:gd name="connsiteY22" fmla="*/ 1499862 h 1724946"/>
              <a:gd name="connsiteX23" fmla="*/ 2869809 w 3474720"/>
              <a:gd name="connsiteY23" fmla="*/ 1345118 h 1724946"/>
              <a:gd name="connsiteX24" fmla="*/ 2926080 w 3474720"/>
              <a:gd name="connsiteY24" fmla="*/ 1274779 h 1724946"/>
              <a:gd name="connsiteX25" fmla="*/ 3052689 w 3474720"/>
              <a:gd name="connsiteY25" fmla="*/ 1148170 h 1724946"/>
              <a:gd name="connsiteX26" fmla="*/ 3123028 w 3474720"/>
              <a:gd name="connsiteY26" fmla="*/ 1105967 h 1724946"/>
              <a:gd name="connsiteX27" fmla="*/ 3165231 w 3474720"/>
              <a:gd name="connsiteY27" fmla="*/ 1063764 h 1724946"/>
              <a:gd name="connsiteX28" fmla="*/ 3249637 w 3474720"/>
              <a:gd name="connsiteY28" fmla="*/ 1007493 h 1724946"/>
              <a:gd name="connsiteX29" fmla="*/ 3334043 w 3474720"/>
              <a:gd name="connsiteY29" fmla="*/ 894952 h 1724946"/>
              <a:gd name="connsiteX30" fmla="*/ 3362178 w 3474720"/>
              <a:gd name="connsiteY30" fmla="*/ 838681 h 1724946"/>
              <a:gd name="connsiteX31" fmla="*/ 3390314 w 3474720"/>
              <a:gd name="connsiteY31" fmla="*/ 754275 h 1724946"/>
              <a:gd name="connsiteX32" fmla="*/ 3404381 w 3474720"/>
              <a:gd name="connsiteY32" fmla="*/ 712072 h 1724946"/>
              <a:gd name="connsiteX33" fmla="*/ 3418449 w 3474720"/>
              <a:gd name="connsiteY33" fmla="*/ 655801 h 1724946"/>
              <a:gd name="connsiteX34" fmla="*/ 3432517 w 3474720"/>
              <a:gd name="connsiteY34" fmla="*/ 613598 h 1724946"/>
              <a:gd name="connsiteX35" fmla="*/ 3446585 w 3474720"/>
              <a:gd name="connsiteY35" fmla="*/ 557327 h 1724946"/>
              <a:gd name="connsiteX36" fmla="*/ 3474720 w 3474720"/>
              <a:gd name="connsiteY36" fmla="*/ 472921 h 1724946"/>
              <a:gd name="connsiteX37" fmla="*/ 3460652 w 3474720"/>
              <a:gd name="connsiteY37" fmla="*/ 247838 h 1724946"/>
              <a:gd name="connsiteX38" fmla="*/ 3432517 w 3474720"/>
              <a:gd name="connsiteY38" fmla="*/ 219702 h 1724946"/>
              <a:gd name="connsiteX39" fmla="*/ 3334043 w 3474720"/>
              <a:gd name="connsiteY39" fmla="*/ 107161 h 1724946"/>
              <a:gd name="connsiteX40" fmla="*/ 3249637 w 3474720"/>
              <a:gd name="connsiteY40" fmla="*/ 79026 h 1724946"/>
              <a:gd name="connsiteX41" fmla="*/ 2926080 w 3474720"/>
              <a:gd name="connsiteY41" fmla="*/ 50890 h 1724946"/>
              <a:gd name="connsiteX42" fmla="*/ 2813538 w 3474720"/>
              <a:gd name="connsiteY42" fmla="*/ 36822 h 1724946"/>
              <a:gd name="connsiteX43" fmla="*/ 2602523 w 3474720"/>
              <a:gd name="connsiteY43" fmla="*/ 8687 h 1724946"/>
              <a:gd name="connsiteX44" fmla="*/ 2321169 w 3474720"/>
              <a:gd name="connsiteY44" fmla="*/ 22755 h 1724946"/>
              <a:gd name="connsiteX45" fmla="*/ 2124221 w 3474720"/>
              <a:gd name="connsiteY45" fmla="*/ 8687 h 1724946"/>
              <a:gd name="connsiteX46" fmla="*/ 1969477 w 3474720"/>
              <a:gd name="connsiteY46" fmla="*/ 177500 h 1724946"/>
              <a:gd name="connsiteX47" fmla="*/ 1842868 w 3474720"/>
              <a:gd name="connsiteY47" fmla="*/ 402583 h 1724946"/>
              <a:gd name="connsiteX48" fmla="*/ 1533378 w 3474720"/>
              <a:gd name="connsiteY48" fmla="*/ 740207 h 1724946"/>
              <a:gd name="connsiteX49" fmla="*/ 1336431 w 3474720"/>
              <a:gd name="connsiteY49" fmla="*/ 852749 h 1724946"/>
              <a:gd name="connsiteX50" fmla="*/ 1294228 w 3474720"/>
              <a:gd name="connsiteY50" fmla="*/ 880884 h 1724946"/>
              <a:gd name="connsiteX51" fmla="*/ 1139483 w 3474720"/>
              <a:gd name="connsiteY51" fmla="*/ 909019 h 1724946"/>
              <a:gd name="connsiteX52" fmla="*/ 1041009 w 3474720"/>
              <a:gd name="connsiteY52" fmla="*/ 937155 h 1724946"/>
              <a:gd name="connsiteX53" fmla="*/ 858129 w 3474720"/>
              <a:gd name="connsiteY53" fmla="*/ 979358 h 1724946"/>
              <a:gd name="connsiteX54" fmla="*/ 703385 w 3474720"/>
              <a:gd name="connsiteY54" fmla="*/ 1049696 h 1724946"/>
              <a:gd name="connsiteX55" fmla="*/ 647114 w 3474720"/>
              <a:gd name="connsiteY55" fmla="*/ 1063764 h 1724946"/>
              <a:gd name="connsiteX56" fmla="*/ 281354 w 3474720"/>
              <a:gd name="connsiteY56" fmla="*/ 1077832 h 1724946"/>
              <a:gd name="connsiteX57" fmla="*/ 239151 w 3474720"/>
              <a:gd name="connsiteY57" fmla="*/ 1091899 h 1724946"/>
              <a:gd name="connsiteX58" fmla="*/ 211015 w 3474720"/>
              <a:gd name="connsiteY58" fmla="*/ 1120035 h 1724946"/>
              <a:gd name="connsiteX59" fmla="*/ 168812 w 3474720"/>
              <a:gd name="connsiteY59" fmla="*/ 1148170 h 1724946"/>
              <a:gd name="connsiteX60" fmla="*/ 140677 w 3474720"/>
              <a:gd name="connsiteY60" fmla="*/ 1176306 h 1724946"/>
              <a:gd name="connsiteX61" fmla="*/ 56271 w 3474720"/>
              <a:gd name="connsiteY61" fmla="*/ 1190373 h 1724946"/>
              <a:gd name="connsiteX62" fmla="*/ 98474 w 3474720"/>
              <a:gd name="connsiteY62" fmla="*/ 1162238 h 1724946"/>
              <a:gd name="connsiteX63" fmla="*/ 0 w 3474720"/>
              <a:gd name="connsiteY63"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225083 w 3474720"/>
              <a:gd name="connsiteY4" fmla="*/ 1401389 h 1724946"/>
              <a:gd name="connsiteX5" fmla="*/ 379828 w 3474720"/>
              <a:gd name="connsiteY5" fmla="*/ 1429524 h 1724946"/>
              <a:gd name="connsiteX6" fmla="*/ 450166 w 3474720"/>
              <a:gd name="connsiteY6" fmla="*/ 1443592 h 1724946"/>
              <a:gd name="connsiteX7" fmla="*/ 576775 w 3474720"/>
              <a:gd name="connsiteY7" fmla="*/ 1457659 h 1724946"/>
              <a:gd name="connsiteX8" fmla="*/ 689317 w 3474720"/>
              <a:gd name="connsiteY8" fmla="*/ 1471727 h 1724946"/>
              <a:gd name="connsiteX9" fmla="*/ 731520 w 3474720"/>
              <a:gd name="connsiteY9" fmla="*/ 1513930 h 1724946"/>
              <a:gd name="connsiteX10" fmla="*/ 759655 w 3474720"/>
              <a:gd name="connsiteY10" fmla="*/ 1598336 h 1724946"/>
              <a:gd name="connsiteX11" fmla="*/ 872197 w 3474720"/>
              <a:gd name="connsiteY11" fmla="*/ 1626472 h 1724946"/>
              <a:gd name="connsiteX12" fmla="*/ 970671 w 3474720"/>
              <a:gd name="connsiteY12" fmla="*/ 1654607 h 1724946"/>
              <a:gd name="connsiteX13" fmla="*/ 1026941 w 3474720"/>
              <a:gd name="connsiteY13" fmla="*/ 1668675 h 1724946"/>
              <a:gd name="connsiteX14" fmla="*/ 1083212 w 3474720"/>
              <a:gd name="connsiteY14" fmla="*/ 1696810 h 1724946"/>
              <a:gd name="connsiteX15" fmla="*/ 1209821 w 3474720"/>
              <a:gd name="connsiteY15" fmla="*/ 1710878 h 1724946"/>
              <a:gd name="connsiteX16" fmla="*/ 1856935 w 3474720"/>
              <a:gd name="connsiteY16" fmla="*/ 1724946 h 1724946"/>
              <a:gd name="connsiteX17" fmla="*/ 2124221 w 3474720"/>
              <a:gd name="connsiteY17" fmla="*/ 1710878 h 1724946"/>
              <a:gd name="connsiteX18" fmla="*/ 2180492 w 3474720"/>
              <a:gd name="connsiteY18" fmla="*/ 1696810 h 1724946"/>
              <a:gd name="connsiteX19" fmla="*/ 2518117 w 3474720"/>
              <a:gd name="connsiteY19" fmla="*/ 1556133 h 1724946"/>
              <a:gd name="connsiteX20" fmla="*/ 2532185 w 3474720"/>
              <a:gd name="connsiteY20" fmla="*/ 1513930 h 1724946"/>
              <a:gd name="connsiteX21" fmla="*/ 2574388 w 3474720"/>
              <a:gd name="connsiteY21" fmla="*/ 1499862 h 1724946"/>
              <a:gd name="connsiteX22" fmla="*/ 2869809 w 3474720"/>
              <a:gd name="connsiteY22" fmla="*/ 1345118 h 1724946"/>
              <a:gd name="connsiteX23" fmla="*/ 2926080 w 3474720"/>
              <a:gd name="connsiteY23" fmla="*/ 1274779 h 1724946"/>
              <a:gd name="connsiteX24" fmla="*/ 3052689 w 3474720"/>
              <a:gd name="connsiteY24" fmla="*/ 1148170 h 1724946"/>
              <a:gd name="connsiteX25" fmla="*/ 3123028 w 3474720"/>
              <a:gd name="connsiteY25" fmla="*/ 1105967 h 1724946"/>
              <a:gd name="connsiteX26" fmla="*/ 3165231 w 3474720"/>
              <a:gd name="connsiteY26" fmla="*/ 1063764 h 1724946"/>
              <a:gd name="connsiteX27" fmla="*/ 3249637 w 3474720"/>
              <a:gd name="connsiteY27" fmla="*/ 1007493 h 1724946"/>
              <a:gd name="connsiteX28" fmla="*/ 3334043 w 3474720"/>
              <a:gd name="connsiteY28" fmla="*/ 894952 h 1724946"/>
              <a:gd name="connsiteX29" fmla="*/ 3362178 w 3474720"/>
              <a:gd name="connsiteY29" fmla="*/ 838681 h 1724946"/>
              <a:gd name="connsiteX30" fmla="*/ 3390314 w 3474720"/>
              <a:gd name="connsiteY30" fmla="*/ 754275 h 1724946"/>
              <a:gd name="connsiteX31" fmla="*/ 3404381 w 3474720"/>
              <a:gd name="connsiteY31" fmla="*/ 712072 h 1724946"/>
              <a:gd name="connsiteX32" fmla="*/ 3418449 w 3474720"/>
              <a:gd name="connsiteY32" fmla="*/ 655801 h 1724946"/>
              <a:gd name="connsiteX33" fmla="*/ 3432517 w 3474720"/>
              <a:gd name="connsiteY33" fmla="*/ 613598 h 1724946"/>
              <a:gd name="connsiteX34" fmla="*/ 3446585 w 3474720"/>
              <a:gd name="connsiteY34" fmla="*/ 557327 h 1724946"/>
              <a:gd name="connsiteX35" fmla="*/ 3474720 w 3474720"/>
              <a:gd name="connsiteY35" fmla="*/ 472921 h 1724946"/>
              <a:gd name="connsiteX36" fmla="*/ 3460652 w 3474720"/>
              <a:gd name="connsiteY36" fmla="*/ 247838 h 1724946"/>
              <a:gd name="connsiteX37" fmla="*/ 3432517 w 3474720"/>
              <a:gd name="connsiteY37" fmla="*/ 219702 h 1724946"/>
              <a:gd name="connsiteX38" fmla="*/ 3334043 w 3474720"/>
              <a:gd name="connsiteY38" fmla="*/ 107161 h 1724946"/>
              <a:gd name="connsiteX39" fmla="*/ 3249637 w 3474720"/>
              <a:gd name="connsiteY39" fmla="*/ 79026 h 1724946"/>
              <a:gd name="connsiteX40" fmla="*/ 2926080 w 3474720"/>
              <a:gd name="connsiteY40" fmla="*/ 50890 h 1724946"/>
              <a:gd name="connsiteX41" fmla="*/ 2813538 w 3474720"/>
              <a:gd name="connsiteY41" fmla="*/ 36822 h 1724946"/>
              <a:gd name="connsiteX42" fmla="*/ 2602523 w 3474720"/>
              <a:gd name="connsiteY42" fmla="*/ 8687 h 1724946"/>
              <a:gd name="connsiteX43" fmla="*/ 2321169 w 3474720"/>
              <a:gd name="connsiteY43" fmla="*/ 22755 h 1724946"/>
              <a:gd name="connsiteX44" fmla="*/ 2124221 w 3474720"/>
              <a:gd name="connsiteY44" fmla="*/ 8687 h 1724946"/>
              <a:gd name="connsiteX45" fmla="*/ 1969477 w 3474720"/>
              <a:gd name="connsiteY45" fmla="*/ 177500 h 1724946"/>
              <a:gd name="connsiteX46" fmla="*/ 1842868 w 3474720"/>
              <a:gd name="connsiteY46" fmla="*/ 402583 h 1724946"/>
              <a:gd name="connsiteX47" fmla="*/ 1533378 w 3474720"/>
              <a:gd name="connsiteY47" fmla="*/ 740207 h 1724946"/>
              <a:gd name="connsiteX48" fmla="*/ 1336431 w 3474720"/>
              <a:gd name="connsiteY48" fmla="*/ 852749 h 1724946"/>
              <a:gd name="connsiteX49" fmla="*/ 1294228 w 3474720"/>
              <a:gd name="connsiteY49" fmla="*/ 880884 h 1724946"/>
              <a:gd name="connsiteX50" fmla="*/ 1139483 w 3474720"/>
              <a:gd name="connsiteY50" fmla="*/ 909019 h 1724946"/>
              <a:gd name="connsiteX51" fmla="*/ 1041009 w 3474720"/>
              <a:gd name="connsiteY51" fmla="*/ 937155 h 1724946"/>
              <a:gd name="connsiteX52" fmla="*/ 858129 w 3474720"/>
              <a:gd name="connsiteY52" fmla="*/ 979358 h 1724946"/>
              <a:gd name="connsiteX53" fmla="*/ 703385 w 3474720"/>
              <a:gd name="connsiteY53" fmla="*/ 1049696 h 1724946"/>
              <a:gd name="connsiteX54" fmla="*/ 647114 w 3474720"/>
              <a:gd name="connsiteY54" fmla="*/ 1063764 h 1724946"/>
              <a:gd name="connsiteX55" fmla="*/ 281354 w 3474720"/>
              <a:gd name="connsiteY55" fmla="*/ 1077832 h 1724946"/>
              <a:gd name="connsiteX56" fmla="*/ 239151 w 3474720"/>
              <a:gd name="connsiteY56" fmla="*/ 1091899 h 1724946"/>
              <a:gd name="connsiteX57" fmla="*/ 211015 w 3474720"/>
              <a:gd name="connsiteY57" fmla="*/ 1120035 h 1724946"/>
              <a:gd name="connsiteX58" fmla="*/ 168812 w 3474720"/>
              <a:gd name="connsiteY58" fmla="*/ 1148170 h 1724946"/>
              <a:gd name="connsiteX59" fmla="*/ 140677 w 3474720"/>
              <a:gd name="connsiteY59" fmla="*/ 1176306 h 1724946"/>
              <a:gd name="connsiteX60" fmla="*/ 56271 w 3474720"/>
              <a:gd name="connsiteY60" fmla="*/ 1190373 h 1724946"/>
              <a:gd name="connsiteX61" fmla="*/ 98474 w 3474720"/>
              <a:gd name="connsiteY61" fmla="*/ 1162238 h 1724946"/>
              <a:gd name="connsiteX62" fmla="*/ 0 w 3474720"/>
              <a:gd name="connsiteY62" fmla="*/ 1204441 h 1724946"/>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225083 w 3474720"/>
              <a:gd name="connsiteY4" fmla="*/ 1401389 h 1726785"/>
              <a:gd name="connsiteX5" fmla="*/ 379828 w 3474720"/>
              <a:gd name="connsiteY5" fmla="*/ 1429524 h 1726785"/>
              <a:gd name="connsiteX6" fmla="*/ 450166 w 3474720"/>
              <a:gd name="connsiteY6" fmla="*/ 1443592 h 1726785"/>
              <a:gd name="connsiteX7" fmla="*/ 576775 w 3474720"/>
              <a:gd name="connsiteY7" fmla="*/ 1457659 h 1726785"/>
              <a:gd name="connsiteX8" fmla="*/ 689317 w 3474720"/>
              <a:gd name="connsiteY8" fmla="*/ 1471727 h 1726785"/>
              <a:gd name="connsiteX9" fmla="*/ 731520 w 3474720"/>
              <a:gd name="connsiteY9" fmla="*/ 1513930 h 1726785"/>
              <a:gd name="connsiteX10" fmla="*/ 759655 w 3474720"/>
              <a:gd name="connsiteY10" fmla="*/ 1598336 h 1726785"/>
              <a:gd name="connsiteX11" fmla="*/ 872197 w 3474720"/>
              <a:gd name="connsiteY11" fmla="*/ 1626472 h 1726785"/>
              <a:gd name="connsiteX12" fmla="*/ 970671 w 3474720"/>
              <a:gd name="connsiteY12" fmla="*/ 1654607 h 1726785"/>
              <a:gd name="connsiteX13" fmla="*/ 1026941 w 3474720"/>
              <a:gd name="connsiteY13" fmla="*/ 1668675 h 1726785"/>
              <a:gd name="connsiteX14" fmla="*/ 1083212 w 3474720"/>
              <a:gd name="connsiteY14" fmla="*/ 1696810 h 1726785"/>
              <a:gd name="connsiteX15" fmla="*/ 1209821 w 3474720"/>
              <a:gd name="connsiteY15" fmla="*/ 1710878 h 1726785"/>
              <a:gd name="connsiteX16" fmla="*/ 1856935 w 3474720"/>
              <a:gd name="connsiteY16" fmla="*/ 1724946 h 1726785"/>
              <a:gd name="connsiteX17" fmla="*/ 2124221 w 3474720"/>
              <a:gd name="connsiteY17" fmla="*/ 1710878 h 1726785"/>
              <a:gd name="connsiteX18" fmla="*/ 2518117 w 3474720"/>
              <a:gd name="connsiteY18" fmla="*/ 1556133 h 1726785"/>
              <a:gd name="connsiteX19" fmla="*/ 2532185 w 3474720"/>
              <a:gd name="connsiteY19" fmla="*/ 1513930 h 1726785"/>
              <a:gd name="connsiteX20" fmla="*/ 2574388 w 3474720"/>
              <a:gd name="connsiteY20" fmla="*/ 1499862 h 1726785"/>
              <a:gd name="connsiteX21" fmla="*/ 2869809 w 3474720"/>
              <a:gd name="connsiteY21" fmla="*/ 1345118 h 1726785"/>
              <a:gd name="connsiteX22" fmla="*/ 2926080 w 3474720"/>
              <a:gd name="connsiteY22" fmla="*/ 1274779 h 1726785"/>
              <a:gd name="connsiteX23" fmla="*/ 3052689 w 3474720"/>
              <a:gd name="connsiteY23" fmla="*/ 1148170 h 1726785"/>
              <a:gd name="connsiteX24" fmla="*/ 3123028 w 3474720"/>
              <a:gd name="connsiteY24" fmla="*/ 1105967 h 1726785"/>
              <a:gd name="connsiteX25" fmla="*/ 3165231 w 3474720"/>
              <a:gd name="connsiteY25" fmla="*/ 1063764 h 1726785"/>
              <a:gd name="connsiteX26" fmla="*/ 3249637 w 3474720"/>
              <a:gd name="connsiteY26" fmla="*/ 1007493 h 1726785"/>
              <a:gd name="connsiteX27" fmla="*/ 3334043 w 3474720"/>
              <a:gd name="connsiteY27" fmla="*/ 894952 h 1726785"/>
              <a:gd name="connsiteX28" fmla="*/ 3362178 w 3474720"/>
              <a:gd name="connsiteY28" fmla="*/ 838681 h 1726785"/>
              <a:gd name="connsiteX29" fmla="*/ 3390314 w 3474720"/>
              <a:gd name="connsiteY29" fmla="*/ 754275 h 1726785"/>
              <a:gd name="connsiteX30" fmla="*/ 3404381 w 3474720"/>
              <a:gd name="connsiteY30" fmla="*/ 712072 h 1726785"/>
              <a:gd name="connsiteX31" fmla="*/ 3418449 w 3474720"/>
              <a:gd name="connsiteY31" fmla="*/ 655801 h 1726785"/>
              <a:gd name="connsiteX32" fmla="*/ 3432517 w 3474720"/>
              <a:gd name="connsiteY32" fmla="*/ 613598 h 1726785"/>
              <a:gd name="connsiteX33" fmla="*/ 3446585 w 3474720"/>
              <a:gd name="connsiteY33" fmla="*/ 557327 h 1726785"/>
              <a:gd name="connsiteX34" fmla="*/ 3474720 w 3474720"/>
              <a:gd name="connsiteY34" fmla="*/ 472921 h 1726785"/>
              <a:gd name="connsiteX35" fmla="*/ 3460652 w 3474720"/>
              <a:gd name="connsiteY35" fmla="*/ 247838 h 1726785"/>
              <a:gd name="connsiteX36" fmla="*/ 3432517 w 3474720"/>
              <a:gd name="connsiteY36" fmla="*/ 219702 h 1726785"/>
              <a:gd name="connsiteX37" fmla="*/ 3334043 w 3474720"/>
              <a:gd name="connsiteY37" fmla="*/ 107161 h 1726785"/>
              <a:gd name="connsiteX38" fmla="*/ 3249637 w 3474720"/>
              <a:gd name="connsiteY38" fmla="*/ 79026 h 1726785"/>
              <a:gd name="connsiteX39" fmla="*/ 2926080 w 3474720"/>
              <a:gd name="connsiteY39" fmla="*/ 50890 h 1726785"/>
              <a:gd name="connsiteX40" fmla="*/ 2813538 w 3474720"/>
              <a:gd name="connsiteY40" fmla="*/ 36822 h 1726785"/>
              <a:gd name="connsiteX41" fmla="*/ 2602523 w 3474720"/>
              <a:gd name="connsiteY41" fmla="*/ 8687 h 1726785"/>
              <a:gd name="connsiteX42" fmla="*/ 2321169 w 3474720"/>
              <a:gd name="connsiteY42" fmla="*/ 22755 h 1726785"/>
              <a:gd name="connsiteX43" fmla="*/ 2124221 w 3474720"/>
              <a:gd name="connsiteY43" fmla="*/ 8687 h 1726785"/>
              <a:gd name="connsiteX44" fmla="*/ 1969477 w 3474720"/>
              <a:gd name="connsiteY44" fmla="*/ 177500 h 1726785"/>
              <a:gd name="connsiteX45" fmla="*/ 1842868 w 3474720"/>
              <a:gd name="connsiteY45" fmla="*/ 402583 h 1726785"/>
              <a:gd name="connsiteX46" fmla="*/ 1533378 w 3474720"/>
              <a:gd name="connsiteY46" fmla="*/ 740207 h 1726785"/>
              <a:gd name="connsiteX47" fmla="*/ 1336431 w 3474720"/>
              <a:gd name="connsiteY47" fmla="*/ 852749 h 1726785"/>
              <a:gd name="connsiteX48" fmla="*/ 1294228 w 3474720"/>
              <a:gd name="connsiteY48" fmla="*/ 880884 h 1726785"/>
              <a:gd name="connsiteX49" fmla="*/ 1139483 w 3474720"/>
              <a:gd name="connsiteY49" fmla="*/ 909019 h 1726785"/>
              <a:gd name="connsiteX50" fmla="*/ 1041009 w 3474720"/>
              <a:gd name="connsiteY50" fmla="*/ 937155 h 1726785"/>
              <a:gd name="connsiteX51" fmla="*/ 858129 w 3474720"/>
              <a:gd name="connsiteY51" fmla="*/ 979358 h 1726785"/>
              <a:gd name="connsiteX52" fmla="*/ 703385 w 3474720"/>
              <a:gd name="connsiteY52" fmla="*/ 1049696 h 1726785"/>
              <a:gd name="connsiteX53" fmla="*/ 647114 w 3474720"/>
              <a:gd name="connsiteY53" fmla="*/ 1063764 h 1726785"/>
              <a:gd name="connsiteX54" fmla="*/ 281354 w 3474720"/>
              <a:gd name="connsiteY54" fmla="*/ 1077832 h 1726785"/>
              <a:gd name="connsiteX55" fmla="*/ 239151 w 3474720"/>
              <a:gd name="connsiteY55" fmla="*/ 1091899 h 1726785"/>
              <a:gd name="connsiteX56" fmla="*/ 211015 w 3474720"/>
              <a:gd name="connsiteY56" fmla="*/ 1120035 h 1726785"/>
              <a:gd name="connsiteX57" fmla="*/ 168812 w 3474720"/>
              <a:gd name="connsiteY57" fmla="*/ 1148170 h 1726785"/>
              <a:gd name="connsiteX58" fmla="*/ 140677 w 3474720"/>
              <a:gd name="connsiteY58" fmla="*/ 1176306 h 1726785"/>
              <a:gd name="connsiteX59" fmla="*/ 56271 w 3474720"/>
              <a:gd name="connsiteY59" fmla="*/ 1190373 h 1726785"/>
              <a:gd name="connsiteX60" fmla="*/ 98474 w 3474720"/>
              <a:gd name="connsiteY60" fmla="*/ 1162238 h 1726785"/>
              <a:gd name="connsiteX61" fmla="*/ 0 w 3474720"/>
              <a:gd name="connsiteY61"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225083 w 3474720"/>
              <a:gd name="connsiteY4" fmla="*/ 1401389 h 1726785"/>
              <a:gd name="connsiteX5" fmla="*/ 379828 w 3474720"/>
              <a:gd name="connsiteY5" fmla="*/ 1429524 h 1726785"/>
              <a:gd name="connsiteX6" fmla="*/ 450166 w 3474720"/>
              <a:gd name="connsiteY6" fmla="*/ 1443592 h 1726785"/>
              <a:gd name="connsiteX7" fmla="*/ 576775 w 3474720"/>
              <a:gd name="connsiteY7" fmla="*/ 1457659 h 1726785"/>
              <a:gd name="connsiteX8" fmla="*/ 689317 w 3474720"/>
              <a:gd name="connsiteY8" fmla="*/ 1471727 h 1726785"/>
              <a:gd name="connsiteX9" fmla="*/ 731520 w 3474720"/>
              <a:gd name="connsiteY9" fmla="*/ 1513930 h 1726785"/>
              <a:gd name="connsiteX10" fmla="*/ 759655 w 3474720"/>
              <a:gd name="connsiteY10" fmla="*/ 1598336 h 1726785"/>
              <a:gd name="connsiteX11" fmla="*/ 872197 w 3474720"/>
              <a:gd name="connsiteY11" fmla="*/ 1626472 h 1726785"/>
              <a:gd name="connsiteX12" fmla="*/ 970671 w 3474720"/>
              <a:gd name="connsiteY12" fmla="*/ 1654607 h 1726785"/>
              <a:gd name="connsiteX13" fmla="*/ 1026941 w 3474720"/>
              <a:gd name="connsiteY13" fmla="*/ 1668675 h 1726785"/>
              <a:gd name="connsiteX14" fmla="*/ 1209821 w 3474720"/>
              <a:gd name="connsiteY14" fmla="*/ 1710878 h 1726785"/>
              <a:gd name="connsiteX15" fmla="*/ 1856935 w 3474720"/>
              <a:gd name="connsiteY15" fmla="*/ 1724946 h 1726785"/>
              <a:gd name="connsiteX16" fmla="*/ 2124221 w 3474720"/>
              <a:gd name="connsiteY16" fmla="*/ 1710878 h 1726785"/>
              <a:gd name="connsiteX17" fmla="*/ 2518117 w 3474720"/>
              <a:gd name="connsiteY17" fmla="*/ 1556133 h 1726785"/>
              <a:gd name="connsiteX18" fmla="*/ 2532185 w 3474720"/>
              <a:gd name="connsiteY18" fmla="*/ 1513930 h 1726785"/>
              <a:gd name="connsiteX19" fmla="*/ 2574388 w 3474720"/>
              <a:gd name="connsiteY19" fmla="*/ 1499862 h 1726785"/>
              <a:gd name="connsiteX20" fmla="*/ 2869809 w 3474720"/>
              <a:gd name="connsiteY20" fmla="*/ 1345118 h 1726785"/>
              <a:gd name="connsiteX21" fmla="*/ 2926080 w 3474720"/>
              <a:gd name="connsiteY21" fmla="*/ 1274779 h 1726785"/>
              <a:gd name="connsiteX22" fmla="*/ 3052689 w 3474720"/>
              <a:gd name="connsiteY22" fmla="*/ 1148170 h 1726785"/>
              <a:gd name="connsiteX23" fmla="*/ 3123028 w 3474720"/>
              <a:gd name="connsiteY23" fmla="*/ 1105967 h 1726785"/>
              <a:gd name="connsiteX24" fmla="*/ 3165231 w 3474720"/>
              <a:gd name="connsiteY24" fmla="*/ 1063764 h 1726785"/>
              <a:gd name="connsiteX25" fmla="*/ 3249637 w 3474720"/>
              <a:gd name="connsiteY25" fmla="*/ 1007493 h 1726785"/>
              <a:gd name="connsiteX26" fmla="*/ 3334043 w 3474720"/>
              <a:gd name="connsiteY26" fmla="*/ 894952 h 1726785"/>
              <a:gd name="connsiteX27" fmla="*/ 3362178 w 3474720"/>
              <a:gd name="connsiteY27" fmla="*/ 838681 h 1726785"/>
              <a:gd name="connsiteX28" fmla="*/ 3390314 w 3474720"/>
              <a:gd name="connsiteY28" fmla="*/ 754275 h 1726785"/>
              <a:gd name="connsiteX29" fmla="*/ 3404381 w 3474720"/>
              <a:gd name="connsiteY29" fmla="*/ 712072 h 1726785"/>
              <a:gd name="connsiteX30" fmla="*/ 3418449 w 3474720"/>
              <a:gd name="connsiteY30" fmla="*/ 655801 h 1726785"/>
              <a:gd name="connsiteX31" fmla="*/ 3432517 w 3474720"/>
              <a:gd name="connsiteY31" fmla="*/ 613598 h 1726785"/>
              <a:gd name="connsiteX32" fmla="*/ 3446585 w 3474720"/>
              <a:gd name="connsiteY32" fmla="*/ 557327 h 1726785"/>
              <a:gd name="connsiteX33" fmla="*/ 3474720 w 3474720"/>
              <a:gd name="connsiteY33" fmla="*/ 472921 h 1726785"/>
              <a:gd name="connsiteX34" fmla="*/ 3460652 w 3474720"/>
              <a:gd name="connsiteY34" fmla="*/ 247838 h 1726785"/>
              <a:gd name="connsiteX35" fmla="*/ 3432517 w 3474720"/>
              <a:gd name="connsiteY35" fmla="*/ 219702 h 1726785"/>
              <a:gd name="connsiteX36" fmla="*/ 3334043 w 3474720"/>
              <a:gd name="connsiteY36" fmla="*/ 107161 h 1726785"/>
              <a:gd name="connsiteX37" fmla="*/ 3249637 w 3474720"/>
              <a:gd name="connsiteY37" fmla="*/ 79026 h 1726785"/>
              <a:gd name="connsiteX38" fmla="*/ 2926080 w 3474720"/>
              <a:gd name="connsiteY38" fmla="*/ 50890 h 1726785"/>
              <a:gd name="connsiteX39" fmla="*/ 2813538 w 3474720"/>
              <a:gd name="connsiteY39" fmla="*/ 36822 h 1726785"/>
              <a:gd name="connsiteX40" fmla="*/ 2602523 w 3474720"/>
              <a:gd name="connsiteY40" fmla="*/ 8687 h 1726785"/>
              <a:gd name="connsiteX41" fmla="*/ 2321169 w 3474720"/>
              <a:gd name="connsiteY41" fmla="*/ 22755 h 1726785"/>
              <a:gd name="connsiteX42" fmla="*/ 2124221 w 3474720"/>
              <a:gd name="connsiteY42" fmla="*/ 8687 h 1726785"/>
              <a:gd name="connsiteX43" fmla="*/ 1969477 w 3474720"/>
              <a:gd name="connsiteY43" fmla="*/ 177500 h 1726785"/>
              <a:gd name="connsiteX44" fmla="*/ 1842868 w 3474720"/>
              <a:gd name="connsiteY44" fmla="*/ 402583 h 1726785"/>
              <a:gd name="connsiteX45" fmla="*/ 1533378 w 3474720"/>
              <a:gd name="connsiteY45" fmla="*/ 740207 h 1726785"/>
              <a:gd name="connsiteX46" fmla="*/ 1336431 w 3474720"/>
              <a:gd name="connsiteY46" fmla="*/ 852749 h 1726785"/>
              <a:gd name="connsiteX47" fmla="*/ 1294228 w 3474720"/>
              <a:gd name="connsiteY47" fmla="*/ 880884 h 1726785"/>
              <a:gd name="connsiteX48" fmla="*/ 1139483 w 3474720"/>
              <a:gd name="connsiteY48" fmla="*/ 909019 h 1726785"/>
              <a:gd name="connsiteX49" fmla="*/ 1041009 w 3474720"/>
              <a:gd name="connsiteY49" fmla="*/ 937155 h 1726785"/>
              <a:gd name="connsiteX50" fmla="*/ 858129 w 3474720"/>
              <a:gd name="connsiteY50" fmla="*/ 979358 h 1726785"/>
              <a:gd name="connsiteX51" fmla="*/ 703385 w 3474720"/>
              <a:gd name="connsiteY51" fmla="*/ 1049696 h 1726785"/>
              <a:gd name="connsiteX52" fmla="*/ 647114 w 3474720"/>
              <a:gd name="connsiteY52" fmla="*/ 1063764 h 1726785"/>
              <a:gd name="connsiteX53" fmla="*/ 281354 w 3474720"/>
              <a:gd name="connsiteY53" fmla="*/ 1077832 h 1726785"/>
              <a:gd name="connsiteX54" fmla="*/ 239151 w 3474720"/>
              <a:gd name="connsiteY54" fmla="*/ 1091899 h 1726785"/>
              <a:gd name="connsiteX55" fmla="*/ 211015 w 3474720"/>
              <a:gd name="connsiteY55" fmla="*/ 1120035 h 1726785"/>
              <a:gd name="connsiteX56" fmla="*/ 168812 w 3474720"/>
              <a:gd name="connsiteY56" fmla="*/ 1148170 h 1726785"/>
              <a:gd name="connsiteX57" fmla="*/ 140677 w 3474720"/>
              <a:gd name="connsiteY57" fmla="*/ 1176306 h 1726785"/>
              <a:gd name="connsiteX58" fmla="*/ 56271 w 3474720"/>
              <a:gd name="connsiteY58" fmla="*/ 1190373 h 1726785"/>
              <a:gd name="connsiteX59" fmla="*/ 98474 w 3474720"/>
              <a:gd name="connsiteY59" fmla="*/ 1162238 h 1726785"/>
              <a:gd name="connsiteX60" fmla="*/ 0 w 3474720"/>
              <a:gd name="connsiteY60"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225083 w 3474720"/>
              <a:gd name="connsiteY4" fmla="*/ 1401389 h 1726785"/>
              <a:gd name="connsiteX5" fmla="*/ 379828 w 3474720"/>
              <a:gd name="connsiteY5" fmla="*/ 1429524 h 1726785"/>
              <a:gd name="connsiteX6" fmla="*/ 450166 w 3474720"/>
              <a:gd name="connsiteY6" fmla="*/ 1443592 h 1726785"/>
              <a:gd name="connsiteX7" fmla="*/ 576775 w 3474720"/>
              <a:gd name="connsiteY7" fmla="*/ 1457659 h 1726785"/>
              <a:gd name="connsiteX8" fmla="*/ 689317 w 3474720"/>
              <a:gd name="connsiteY8" fmla="*/ 1471727 h 1726785"/>
              <a:gd name="connsiteX9" fmla="*/ 731520 w 3474720"/>
              <a:gd name="connsiteY9" fmla="*/ 1513930 h 1726785"/>
              <a:gd name="connsiteX10" fmla="*/ 872197 w 3474720"/>
              <a:gd name="connsiteY10" fmla="*/ 1626472 h 1726785"/>
              <a:gd name="connsiteX11" fmla="*/ 970671 w 3474720"/>
              <a:gd name="connsiteY11" fmla="*/ 1654607 h 1726785"/>
              <a:gd name="connsiteX12" fmla="*/ 1026941 w 3474720"/>
              <a:gd name="connsiteY12" fmla="*/ 1668675 h 1726785"/>
              <a:gd name="connsiteX13" fmla="*/ 1209821 w 3474720"/>
              <a:gd name="connsiteY13" fmla="*/ 1710878 h 1726785"/>
              <a:gd name="connsiteX14" fmla="*/ 1856935 w 3474720"/>
              <a:gd name="connsiteY14" fmla="*/ 1724946 h 1726785"/>
              <a:gd name="connsiteX15" fmla="*/ 2124221 w 3474720"/>
              <a:gd name="connsiteY15" fmla="*/ 1710878 h 1726785"/>
              <a:gd name="connsiteX16" fmla="*/ 2518117 w 3474720"/>
              <a:gd name="connsiteY16" fmla="*/ 1556133 h 1726785"/>
              <a:gd name="connsiteX17" fmla="*/ 2532185 w 3474720"/>
              <a:gd name="connsiteY17" fmla="*/ 1513930 h 1726785"/>
              <a:gd name="connsiteX18" fmla="*/ 2574388 w 3474720"/>
              <a:gd name="connsiteY18" fmla="*/ 1499862 h 1726785"/>
              <a:gd name="connsiteX19" fmla="*/ 2869809 w 3474720"/>
              <a:gd name="connsiteY19" fmla="*/ 1345118 h 1726785"/>
              <a:gd name="connsiteX20" fmla="*/ 2926080 w 3474720"/>
              <a:gd name="connsiteY20" fmla="*/ 1274779 h 1726785"/>
              <a:gd name="connsiteX21" fmla="*/ 3052689 w 3474720"/>
              <a:gd name="connsiteY21" fmla="*/ 1148170 h 1726785"/>
              <a:gd name="connsiteX22" fmla="*/ 3123028 w 3474720"/>
              <a:gd name="connsiteY22" fmla="*/ 1105967 h 1726785"/>
              <a:gd name="connsiteX23" fmla="*/ 3165231 w 3474720"/>
              <a:gd name="connsiteY23" fmla="*/ 1063764 h 1726785"/>
              <a:gd name="connsiteX24" fmla="*/ 3249637 w 3474720"/>
              <a:gd name="connsiteY24" fmla="*/ 1007493 h 1726785"/>
              <a:gd name="connsiteX25" fmla="*/ 3334043 w 3474720"/>
              <a:gd name="connsiteY25" fmla="*/ 894952 h 1726785"/>
              <a:gd name="connsiteX26" fmla="*/ 3362178 w 3474720"/>
              <a:gd name="connsiteY26" fmla="*/ 838681 h 1726785"/>
              <a:gd name="connsiteX27" fmla="*/ 3390314 w 3474720"/>
              <a:gd name="connsiteY27" fmla="*/ 754275 h 1726785"/>
              <a:gd name="connsiteX28" fmla="*/ 3404381 w 3474720"/>
              <a:gd name="connsiteY28" fmla="*/ 712072 h 1726785"/>
              <a:gd name="connsiteX29" fmla="*/ 3418449 w 3474720"/>
              <a:gd name="connsiteY29" fmla="*/ 655801 h 1726785"/>
              <a:gd name="connsiteX30" fmla="*/ 3432517 w 3474720"/>
              <a:gd name="connsiteY30" fmla="*/ 613598 h 1726785"/>
              <a:gd name="connsiteX31" fmla="*/ 3446585 w 3474720"/>
              <a:gd name="connsiteY31" fmla="*/ 557327 h 1726785"/>
              <a:gd name="connsiteX32" fmla="*/ 3474720 w 3474720"/>
              <a:gd name="connsiteY32" fmla="*/ 472921 h 1726785"/>
              <a:gd name="connsiteX33" fmla="*/ 3460652 w 3474720"/>
              <a:gd name="connsiteY33" fmla="*/ 247838 h 1726785"/>
              <a:gd name="connsiteX34" fmla="*/ 3432517 w 3474720"/>
              <a:gd name="connsiteY34" fmla="*/ 219702 h 1726785"/>
              <a:gd name="connsiteX35" fmla="*/ 3334043 w 3474720"/>
              <a:gd name="connsiteY35" fmla="*/ 107161 h 1726785"/>
              <a:gd name="connsiteX36" fmla="*/ 3249637 w 3474720"/>
              <a:gd name="connsiteY36" fmla="*/ 79026 h 1726785"/>
              <a:gd name="connsiteX37" fmla="*/ 2926080 w 3474720"/>
              <a:gd name="connsiteY37" fmla="*/ 50890 h 1726785"/>
              <a:gd name="connsiteX38" fmla="*/ 2813538 w 3474720"/>
              <a:gd name="connsiteY38" fmla="*/ 36822 h 1726785"/>
              <a:gd name="connsiteX39" fmla="*/ 2602523 w 3474720"/>
              <a:gd name="connsiteY39" fmla="*/ 8687 h 1726785"/>
              <a:gd name="connsiteX40" fmla="*/ 2321169 w 3474720"/>
              <a:gd name="connsiteY40" fmla="*/ 22755 h 1726785"/>
              <a:gd name="connsiteX41" fmla="*/ 2124221 w 3474720"/>
              <a:gd name="connsiteY41" fmla="*/ 8687 h 1726785"/>
              <a:gd name="connsiteX42" fmla="*/ 1969477 w 3474720"/>
              <a:gd name="connsiteY42" fmla="*/ 177500 h 1726785"/>
              <a:gd name="connsiteX43" fmla="*/ 1842868 w 3474720"/>
              <a:gd name="connsiteY43" fmla="*/ 402583 h 1726785"/>
              <a:gd name="connsiteX44" fmla="*/ 1533378 w 3474720"/>
              <a:gd name="connsiteY44" fmla="*/ 740207 h 1726785"/>
              <a:gd name="connsiteX45" fmla="*/ 1336431 w 3474720"/>
              <a:gd name="connsiteY45" fmla="*/ 852749 h 1726785"/>
              <a:gd name="connsiteX46" fmla="*/ 1294228 w 3474720"/>
              <a:gd name="connsiteY46" fmla="*/ 880884 h 1726785"/>
              <a:gd name="connsiteX47" fmla="*/ 1139483 w 3474720"/>
              <a:gd name="connsiteY47" fmla="*/ 909019 h 1726785"/>
              <a:gd name="connsiteX48" fmla="*/ 1041009 w 3474720"/>
              <a:gd name="connsiteY48" fmla="*/ 937155 h 1726785"/>
              <a:gd name="connsiteX49" fmla="*/ 858129 w 3474720"/>
              <a:gd name="connsiteY49" fmla="*/ 979358 h 1726785"/>
              <a:gd name="connsiteX50" fmla="*/ 703385 w 3474720"/>
              <a:gd name="connsiteY50" fmla="*/ 1049696 h 1726785"/>
              <a:gd name="connsiteX51" fmla="*/ 647114 w 3474720"/>
              <a:gd name="connsiteY51" fmla="*/ 1063764 h 1726785"/>
              <a:gd name="connsiteX52" fmla="*/ 281354 w 3474720"/>
              <a:gd name="connsiteY52" fmla="*/ 1077832 h 1726785"/>
              <a:gd name="connsiteX53" fmla="*/ 239151 w 3474720"/>
              <a:gd name="connsiteY53" fmla="*/ 1091899 h 1726785"/>
              <a:gd name="connsiteX54" fmla="*/ 211015 w 3474720"/>
              <a:gd name="connsiteY54" fmla="*/ 1120035 h 1726785"/>
              <a:gd name="connsiteX55" fmla="*/ 168812 w 3474720"/>
              <a:gd name="connsiteY55" fmla="*/ 1148170 h 1726785"/>
              <a:gd name="connsiteX56" fmla="*/ 140677 w 3474720"/>
              <a:gd name="connsiteY56" fmla="*/ 1176306 h 1726785"/>
              <a:gd name="connsiteX57" fmla="*/ 56271 w 3474720"/>
              <a:gd name="connsiteY57" fmla="*/ 1190373 h 1726785"/>
              <a:gd name="connsiteX58" fmla="*/ 98474 w 3474720"/>
              <a:gd name="connsiteY58" fmla="*/ 1162238 h 1726785"/>
              <a:gd name="connsiteX59" fmla="*/ 0 w 3474720"/>
              <a:gd name="connsiteY59"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225083 w 3474720"/>
              <a:gd name="connsiteY4" fmla="*/ 1401389 h 1726785"/>
              <a:gd name="connsiteX5" fmla="*/ 379828 w 3474720"/>
              <a:gd name="connsiteY5" fmla="*/ 1429524 h 1726785"/>
              <a:gd name="connsiteX6" fmla="*/ 450166 w 3474720"/>
              <a:gd name="connsiteY6" fmla="*/ 1443592 h 1726785"/>
              <a:gd name="connsiteX7" fmla="*/ 576775 w 3474720"/>
              <a:gd name="connsiteY7" fmla="*/ 1457659 h 1726785"/>
              <a:gd name="connsiteX8" fmla="*/ 731520 w 3474720"/>
              <a:gd name="connsiteY8" fmla="*/ 1513930 h 1726785"/>
              <a:gd name="connsiteX9" fmla="*/ 872197 w 3474720"/>
              <a:gd name="connsiteY9" fmla="*/ 1626472 h 1726785"/>
              <a:gd name="connsiteX10" fmla="*/ 970671 w 3474720"/>
              <a:gd name="connsiteY10" fmla="*/ 1654607 h 1726785"/>
              <a:gd name="connsiteX11" fmla="*/ 1026941 w 3474720"/>
              <a:gd name="connsiteY11" fmla="*/ 1668675 h 1726785"/>
              <a:gd name="connsiteX12" fmla="*/ 1209821 w 3474720"/>
              <a:gd name="connsiteY12" fmla="*/ 1710878 h 1726785"/>
              <a:gd name="connsiteX13" fmla="*/ 1856935 w 3474720"/>
              <a:gd name="connsiteY13" fmla="*/ 1724946 h 1726785"/>
              <a:gd name="connsiteX14" fmla="*/ 2124221 w 3474720"/>
              <a:gd name="connsiteY14" fmla="*/ 1710878 h 1726785"/>
              <a:gd name="connsiteX15" fmla="*/ 2518117 w 3474720"/>
              <a:gd name="connsiteY15" fmla="*/ 1556133 h 1726785"/>
              <a:gd name="connsiteX16" fmla="*/ 2532185 w 3474720"/>
              <a:gd name="connsiteY16" fmla="*/ 1513930 h 1726785"/>
              <a:gd name="connsiteX17" fmla="*/ 2574388 w 3474720"/>
              <a:gd name="connsiteY17" fmla="*/ 1499862 h 1726785"/>
              <a:gd name="connsiteX18" fmla="*/ 2869809 w 3474720"/>
              <a:gd name="connsiteY18" fmla="*/ 1345118 h 1726785"/>
              <a:gd name="connsiteX19" fmla="*/ 2926080 w 3474720"/>
              <a:gd name="connsiteY19" fmla="*/ 1274779 h 1726785"/>
              <a:gd name="connsiteX20" fmla="*/ 3052689 w 3474720"/>
              <a:gd name="connsiteY20" fmla="*/ 1148170 h 1726785"/>
              <a:gd name="connsiteX21" fmla="*/ 3123028 w 3474720"/>
              <a:gd name="connsiteY21" fmla="*/ 1105967 h 1726785"/>
              <a:gd name="connsiteX22" fmla="*/ 3165231 w 3474720"/>
              <a:gd name="connsiteY22" fmla="*/ 1063764 h 1726785"/>
              <a:gd name="connsiteX23" fmla="*/ 3249637 w 3474720"/>
              <a:gd name="connsiteY23" fmla="*/ 1007493 h 1726785"/>
              <a:gd name="connsiteX24" fmla="*/ 3334043 w 3474720"/>
              <a:gd name="connsiteY24" fmla="*/ 894952 h 1726785"/>
              <a:gd name="connsiteX25" fmla="*/ 3362178 w 3474720"/>
              <a:gd name="connsiteY25" fmla="*/ 838681 h 1726785"/>
              <a:gd name="connsiteX26" fmla="*/ 3390314 w 3474720"/>
              <a:gd name="connsiteY26" fmla="*/ 754275 h 1726785"/>
              <a:gd name="connsiteX27" fmla="*/ 3404381 w 3474720"/>
              <a:gd name="connsiteY27" fmla="*/ 712072 h 1726785"/>
              <a:gd name="connsiteX28" fmla="*/ 3418449 w 3474720"/>
              <a:gd name="connsiteY28" fmla="*/ 655801 h 1726785"/>
              <a:gd name="connsiteX29" fmla="*/ 3432517 w 3474720"/>
              <a:gd name="connsiteY29" fmla="*/ 613598 h 1726785"/>
              <a:gd name="connsiteX30" fmla="*/ 3446585 w 3474720"/>
              <a:gd name="connsiteY30" fmla="*/ 557327 h 1726785"/>
              <a:gd name="connsiteX31" fmla="*/ 3474720 w 3474720"/>
              <a:gd name="connsiteY31" fmla="*/ 472921 h 1726785"/>
              <a:gd name="connsiteX32" fmla="*/ 3460652 w 3474720"/>
              <a:gd name="connsiteY32" fmla="*/ 247838 h 1726785"/>
              <a:gd name="connsiteX33" fmla="*/ 3432517 w 3474720"/>
              <a:gd name="connsiteY33" fmla="*/ 219702 h 1726785"/>
              <a:gd name="connsiteX34" fmla="*/ 3334043 w 3474720"/>
              <a:gd name="connsiteY34" fmla="*/ 107161 h 1726785"/>
              <a:gd name="connsiteX35" fmla="*/ 3249637 w 3474720"/>
              <a:gd name="connsiteY35" fmla="*/ 79026 h 1726785"/>
              <a:gd name="connsiteX36" fmla="*/ 2926080 w 3474720"/>
              <a:gd name="connsiteY36" fmla="*/ 50890 h 1726785"/>
              <a:gd name="connsiteX37" fmla="*/ 2813538 w 3474720"/>
              <a:gd name="connsiteY37" fmla="*/ 36822 h 1726785"/>
              <a:gd name="connsiteX38" fmla="*/ 2602523 w 3474720"/>
              <a:gd name="connsiteY38" fmla="*/ 8687 h 1726785"/>
              <a:gd name="connsiteX39" fmla="*/ 2321169 w 3474720"/>
              <a:gd name="connsiteY39" fmla="*/ 22755 h 1726785"/>
              <a:gd name="connsiteX40" fmla="*/ 2124221 w 3474720"/>
              <a:gd name="connsiteY40" fmla="*/ 8687 h 1726785"/>
              <a:gd name="connsiteX41" fmla="*/ 1969477 w 3474720"/>
              <a:gd name="connsiteY41" fmla="*/ 177500 h 1726785"/>
              <a:gd name="connsiteX42" fmla="*/ 1842868 w 3474720"/>
              <a:gd name="connsiteY42" fmla="*/ 402583 h 1726785"/>
              <a:gd name="connsiteX43" fmla="*/ 1533378 w 3474720"/>
              <a:gd name="connsiteY43" fmla="*/ 740207 h 1726785"/>
              <a:gd name="connsiteX44" fmla="*/ 1336431 w 3474720"/>
              <a:gd name="connsiteY44" fmla="*/ 852749 h 1726785"/>
              <a:gd name="connsiteX45" fmla="*/ 1294228 w 3474720"/>
              <a:gd name="connsiteY45" fmla="*/ 880884 h 1726785"/>
              <a:gd name="connsiteX46" fmla="*/ 1139483 w 3474720"/>
              <a:gd name="connsiteY46" fmla="*/ 909019 h 1726785"/>
              <a:gd name="connsiteX47" fmla="*/ 1041009 w 3474720"/>
              <a:gd name="connsiteY47" fmla="*/ 937155 h 1726785"/>
              <a:gd name="connsiteX48" fmla="*/ 858129 w 3474720"/>
              <a:gd name="connsiteY48" fmla="*/ 979358 h 1726785"/>
              <a:gd name="connsiteX49" fmla="*/ 703385 w 3474720"/>
              <a:gd name="connsiteY49" fmla="*/ 1049696 h 1726785"/>
              <a:gd name="connsiteX50" fmla="*/ 647114 w 3474720"/>
              <a:gd name="connsiteY50" fmla="*/ 1063764 h 1726785"/>
              <a:gd name="connsiteX51" fmla="*/ 281354 w 3474720"/>
              <a:gd name="connsiteY51" fmla="*/ 1077832 h 1726785"/>
              <a:gd name="connsiteX52" fmla="*/ 239151 w 3474720"/>
              <a:gd name="connsiteY52" fmla="*/ 1091899 h 1726785"/>
              <a:gd name="connsiteX53" fmla="*/ 211015 w 3474720"/>
              <a:gd name="connsiteY53" fmla="*/ 1120035 h 1726785"/>
              <a:gd name="connsiteX54" fmla="*/ 168812 w 3474720"/>
              <a:gd name="connsiteY54" fmla="*/ 1148170 h 1726785"/>
              <a:gd name="connsiteX55" fmla="*/ 140677 w 3474720"/>
              <a:gd name="connsiteY55" fmla="*/ 1176306 h 1726785"/>
              <a:gd name="connsiteX56" fmla="*/ 56271 w 3474720"/>
              <a:gd name="connsiteY56" fmla="*/ 1190373 h 1726785"/>
              <a:gd name="connsiteX57" fmla="*/ 98474 w 3474720"/>
              <a:gd name="connsiteY57" fmla="*/ 1162238 h 1726785"/>
              <a:gd name="connsiteX58" fmla="*/ 0 w 3474720"/>
              <a:gd name="connsiteY58"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225083 w 3474720"/>
              <a:gd name="connsiteY4" fmla="*/ 1401389 h 1726785"/>
              <a:gd name="connsiteX5" fmla="*/ 379828 w 3474720"/>
              <a:gd name="connsiteY5" fmla="*/ 1429524 h 1726785"/>
              <a:gd name="connsiteX6" fmla="*/ 450166 w 3474720"/>
              <a:gd name="connsiteY6" fmla="*/ 1443592 h 1726785"/>
              <a:gd name="connsiteX7" fmla="*/ 731520 w 3474720"/>
              <a:gd name="connsiteY7" fmla="*/ 1513930 h 1726785"/>
              <a:gd name="connsiteX8" fmla="*/ 872197 w 3474720"/>
              <a:gd name="connsiteY8" fmla="*/ 1626472 h 1726785"/>
              <a:gd name="connsiteX9" fmla="*/ 970671 w 3474720"/>
              <a:gd name="connsiteY9" fmla="*/ 1654607 h 1726785"/>
              <a:gd name="connsiteX10" fmla="*/ 1026941 w 3474720"/>
              <a:gd name="connsiteY10" fmla="*/ 1668675 h 1726785"/>
              <a:gd name="connsiteX11" fmla="*/ 1209821 w 3474720"/>
              <a:gd name="connsiteY11" fmla="*/ 1710878 h 1726785"/>
              <a:gd name="connsiteX12" fmla="*/ 1856935 w 3474720"/>
              <a:gd name="connsiteY12" fmla="*/ 1724946 h 1726785"/>
              <a:gd name="connsiteX13" fmla="*/ 2124221 w 3474720"/>
              <a:gd name="connsiteY13" fmla="*/ 1710878 h 1726785"/>
              <a:gd name="connsiteX14" fmla="*/ 2518117 w 3474720"/>
              <a:gd name="connsiteY14" fmla="*/ 1556133 h 1726785"/>
              <a:gd name="connsiteX15" fmla="*/ 2532185 w 3474720"/>
              <a:gd name="connsiteY15" fmla="*/ 1513930 h 1726785"/>
              <a:gd name="connsiteX16" fmla="*/ 2574388 w 3474720"/>
              <a:gd name="connsiteY16" fmla="*/ 1499862 h 1726785"/>
              <a:gd name="connsiteX17" fmla="*/ 2869809 w 3474720"/>
              <a:gd name="connsiteY17" fmla="*/ 1345118 h 1726785"/>
              <a:gd name="connsiteX18" fmla="*/ 2926080 w 3474720"/>
              <a:gd name="connsiteY18" fmla="*/ 1274779 h 1726785"/>
              <a:gd name="connsiteX19" fmla="*/ 3052689 w 3474720"/>
              <a:gd name="connsiteY19" fmla="*/ 1148170 h 1726785"/>
              <a:gd name="connsiteX20" fmla="*/ 3123028 w 3474720"/>
              <a:gd name="connsiteY20" fmla="*/ 1105967 h 1726785"/>
              <a:gd name="connsiteX21" fmla="*/ 3165231 w 3474720"/>
              <a:gd name="connsiteY21" fmla="*/ 1063764 h 1726785"/>
              <a:gd name="connsiteX22" fmla="*/ 3249637 w 3474720"/>
              <a:gd name="connsiteY22" fmla="*/ 1007493 h 1726785"/>
              <a:gd name="connsiteX23" fmla="*/ 3334043 w 3474720"/>
              <a:gd name="connsiteY23" fmla="*/ 894952 h 1726785"/>
              <a:gd name="connsiteX24" fmla="*/ 3362178 w 3474720"/>
              <a:gd name="connsiteY24" fmla="*/ 838681 h 1726785"/>
              <a:gd name="connsiteX25" fmla="*/ 3390314 w 3474720"/>
              <a:gd name="connsiteY25" fmla="*/ 754275 h 1726785"/>
              <a:gd name="connsiteX26" fmla="*/ 3404381 w 3474720"/>
              <a:gd name="connsiteY26" fmla="*/ 712072 h 1726785"/>
              <a:gd name="connsiteX27" fmla="*/ 3418449 w 3474720"/>
              <a:gd name="connsiteY27" fmla="*/ 655801 h 1726785"/>
              <a:gd name="connsiteX28" fmla="*/ 3432517 w 3474720"/>
              <a:gd name="connsiteY28" fmla="*/ 613598 h 1726785"/>
              <a:gd name="connsiteX29" fmla="*/ 3446585 w 3474720"/>
              <a:gd name="connsiteY29" fmla="*/ 557327 h 1726785"/>
              <a:gd name="connsiteX30" fmla="*/ 3474720 w 3474720"/>
              <a:gd name="connsiteY30" fmla="*/ 472921 h 1726785"/>
              <a:gd name="connsiteX31" fmla="*/ 3460652 w 3474720"/>
              <a:gd name="connsiteY31" fmla="*/ 247838 h 1726785"/>
              <a:gd name="connsiteX32" fmla="*/ 3432517 w 3474720"/>
              <a:gd name="connsiteY32" fmla="*/ 219702 h 1726785"/>
              <a:gd name="connsiteX33" fmla="*/ 3334043 w 3474720"/>
              <a:gd name="connsiteY33" fmla="*/ 107161 h 1726785"/>
              <a:gd name="connsiteX34" fmla="*/ 3249637 w 3474720"/>
              <a:gd name="connsiteY34" fmla="*/ 79026 h 1726785"/>
              <a:gd name="connsiteX35" fmla="*/ 2926080 w 3474720"/>
              <a:gd name="connsiteY35" fmla="*/ 50890 h 1726785"/>
              <a:gd name="connsiteX36" fmla="*/ 2813538 w 3474720"/>
              <a:gd name="connsiteY36" fmla="*/ 36822 h 1726785"/>
              <a:gd name="connsiteX37" fmla="*/ 2602523 w 3474720"/>
              <a:gd name="connsiteY37" fmla="*/ 8687 h 1726785"/>
              <a:gd name="connsiteX38" fmla="*/ 2321169 w 3474720"/>
              <a:gd name="connsiteY38" fmla="*/ 22755 h 1726785"/>
              <a:gd name="connsiteX39" fmla="*/ 2124221 w 3474720"/>
              <a:gd name="connsiteY39" fmla="*/ 8687 h 1726785"/>
              <a:gd name="connsiteX40" fmla="*/ 1969477 w 3474720"/>
              <a:gd name="connsiteY40" fmla="*/ 177500 h 1726785"/>
              <a:gd name="connsiteX41" fmla="*/ 1842868 w 3474720"/>
              <a:gd name="connsiteY41" fmla="*/ 402583 h 1726785"/>
              <a:gd name="connsiteX42" fmla="*/ 1533378 w 3474720"/>
              <a:gd name="connsiteY42" fmla="*/ 740207 h 1726785"/>
              <a:gd name="connsiteX43" fmla="*/ 1336431 w 3474720"/>
              <a:gd name="connsiteY43" fmla="*/ 852749 h 1726785"/>
              <a:gd name="connsiteX44" fmla="*/ 1294228 w 3474720"/>
              <a:gd name="connsiteY44" fmla="*/ 880884 h 1726785"/>
              <a:gd name="connsiteX45" fmla="*/ 1139483 w 3474720"/>
              <a:gd name="connsiteY45" fmla="*/ 909019 h 1726785"/>
              <a:gd name="connsiteX46" fmla="*/ 1041009 w 3474720"/>
              <a:gd name="connsiteY46" fmla="*/ 937155 h 1726785"/>
              <a:gd name="connsiteX47" fmla="*/ 858129 w 3474720"/>
              <a:gd name="connsiteY47" fmla="*/ 979358 h 1726785"/>
              <a:gd name="connsiteX48" fmla="*/ 703385 w 3474720"/>
              <a:gd name="connsiteY48" fmla="*/ 1049696 h 1726785"/>
              <a:gd name="connsiteX49" fmla="*/ 647114 w 3474720"/>
              <a:gd name="connsiteY49" fmla="*/ 1063764 h 1726785"/>
              <a:gd name="connsiteX50" fmla="*/ 281354 w 3474720"/>
              <a:gd name="connsiteY50" fmla="*/ 1077832 h 1726785"/>
              <a:gd name="connsiteX51" fmla="*/ 239151 w 3474720"/>
              <a:gd name="connsiteY51" fmla="*/ 1091899 h 1726785"/>
              <a:gd name="connsiteX52" fmla="*/ 211015 w 3474720"/>
              <a:gd name="connsiteY52" fmla="*/ 1120035 h 1726785"/>
              <a:gd name="connsiteX53" fmla="*/ 168812 w 3474720"/>
              <a:gd name="connsiteY53" fmla="*/ 1148170 h 1726785"/>
              <a:gd name="connsiteX54" fmla="*/ 140677 w 3474720"/>
              <a:gd name="connsiteY54" fmla="*/ 1176306 h 1726785"/>
              <a:gd name="connsiteX55" fmla="*/ 56271 w 3474720"/>
              <a:gd name="connsiteY55" fmla="*/ 1190373 h 1726785"/>
              <a:gd name="connsiteX56" fmla="*/ 98474 w 3474720"/>
              <a:gd name="connsiteY56" fmla="*/ 1162238 h 1726785"/>
              <a:gd name="connsiteX57" fmla="*/ 0 w 3474720"/>
              <a:gd name="connsiteY57"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225083 w 3474720"/>
              <a:gd name="connsiteY4" fmla="*/ 1401389 h 1726785"/>
              <a:gd name="connsiteX5" fmla="*/ 379828 w 3474720"/>
              <a:gd name="connsiteY5" fmla="*/ 1429524 h 1726785"/>
              <a:gd name="connsiteX6" fmla="*/ 731520 w 3474720"/>
              <a:gd name="connsiteY6" fmla="*/ 1513930 h 1726785"/>
              <a:gd name="connsiteX7" fmla="*/ 872197 w 3474720"/>
              <a:gd name="connsiteY7" fmla="*/ 1626472 h 1726785"/>
              <a:gd name="connsiteX8" fmla="*/ 970671 w 3474720"/>
              <a:gd name="connsiteY8" fmla="*/ 1654607 h 1726785"/>
              <a:gd name="connsiteX9" fmla="*/ 1026941 w 3474720"/>
              <a:gd name="connsiteY9" fmla="*/ 1668675 h 1726785"/>
              <a:gd name="connsiteX10" fmla="*/ 1209821 w 3474720"/>
              <a:gd name="connsiteY10" fmla="*/ 1710878 h 1726785"/>
              <a:gd name="connsiteX11" fmla="*/ 1856935 w 3474720"/>
              <a:gd name="connsiteY11" fmla="*/ 1724946 h 1726785"/>
              <a:gd name="connsiteX12" fmla="*/ 2124221 w 3474720"/>
              <a:gd name="connsiteY12" fmla="*/ 1710878 h 1726785"/>
              <a:gd name="connsiteX13" fmla="*/ 2518117 w 3474720"/>
              <a:gd name="connsiteY13" fmla="*/ 1556133 h 1726785"/>
              <a:gd name="connsiteX14" fmla="*/ 2532185 w 3474720"/>
              <a:gd name="connsiteY14" fmla="*/ 1513930 h 1726785"/>
              <a:gd name="connsiteX15" fmla="*/ 2574388 w 3474720"/>
              <a:gd name="connsiteY15" fmla="*/ 1499862 h 1726785"/>
              <a:gd name="connsiteX16" fmla="*/ 2869809 w 3474720"/>
              <a:gd name="connsiteY16" fmla="*/ 1345118 h 1726785"/>
              <a:gd name="connsiteX17" fmla="*/ 2926080 w 3474720"/>
              <a:gd name="connsiteY17" fmla="*/ 1274779 h 1726785"/>
              <a:gd name="connsiteX18" fmla="*/ 3052689 w 3474720"/>
              <a:gd name="connsiteY18" fmla="*/ 1148170 h 1726785"/>
              <a:gd name="connsiteX19" fmla="*/ 3123028 w 3474720"/>
              <a:gd name="connsiteY19" fmla="*/ 1105967 h 1726785"/>
              <a:gd name="connsiteX20" fmla="*/ 3165231 w 3474720"/>
              <a:gd name="connsiteY20" fmla="*/ 1063764 h 1726785"/>
              <a:gd name="connsiteX21" fmla="*/ 3249637 w 3474720"/>
              <a:gd name="connsiteY21" fmla="*/ 1007493 h 1726785"/>
              <a:gd name="connsiteX22" fmla="*/ 3334043 w 3474720"/>
              <a:gd name="connsiteY22" fmla="*/ 894952 h 1726785"/>
              <a:gd name="connsiteX23" fmla="*/ 3362178 w 3474720"/>
              <a:gd name="connsiteY23" fmla="*/ 838681 h 1726785"/>
              <a:gd name="connsiteX24" fmla="*/ 3390314 w 3474720"/>
              <a:gd name="connsiteY24" fmla="*/ 754275 h 1726785"/>
              <a:gd name="connsiteX25" fmla="*/ 3404381 w 3474720"/>
              <a:gd name="connsiteY25" fmla="*/ 712072 h 1726785"/>
              <a:gd name="connsiteX26" fmla="*/ 3418449 w 3474720"/>
              <a:gd name="connsiteY26" fmla="*/ 655801 h 1726785"/>
              <a:gd name="connsiteX27" fmla="*/ 3432517 w 3474720"/>
              <a:gd name="connsiteY27" fmla="*/ 613598 h 1726785"/>
              <a:gd name="connsiteX28" fmla="*/ 3446585 w 3474720"/>
              <a:gd name="connsiteY28" fmla="*/ 557327 h 1726785"/>
              <a:gd name="connsiteX29" fmla="*/ 3474720 w 3474720"/>
              <a:gd name="connsiteY29" fmla="*/ 472921 h 1726785"/>
              <a:gd name="connsiteX30" fmla="*/ 3460652 w 3474720"/>
              <a:gd name="connsiteY30" fmla="*/ 247838 h 1726785"/>
              <a:gd name="connsiteX31" fmla="*/ 3432517 w 3474720"/>
              <a:gd name="connsiteY31" fmla="*/ 219702 h 1726785"/>
              <a:gd name="connsiteX32" fmla="*/ 3334043 w 3474720"/>
              <a:gd name="connsiteY32" fmla="*/ 107161 h 1726785"/>
              <a:gd name="connsiteX33" fmla="*/ 3249637 w 3474720"/>
              <a:gd name="connsiteY33" fmla="*/ 79026 h 1726785"/>
              <a:gd name="connsiteX34" fmla="*/ 2926080 w 3474720"/>
              <a:gd name="connsiteY34" fmla="*/ 50890 h 1726785"/>
              <a:gd name="connsiteX35" fmla="*/ 2813538 w 3474720"/>
              <a:gd name="connsiteY35" fmla="*/ 36822 h 1726785"/>
              <a:gd name="connsiteX36" fmla="*/ 2602523 w 3474720"/>
              <a:gd name="connsiteY36" fmla="*/ 8687 h 1726785"/>
              <a:gd name="connsiteX37" fmla="*/ 2321169 w 3474720"/>
              <a:gd name="connsiteY37" fmla="*/ 22755 h 1726785"/>
              <a:gd name="connsiteX38" fmla="*/ 2124221 w 3474720"/>
              <a:gd name="connsiteY38" fmla="*/ 8687 h 1726785"/>
              <a:gd name="connsiteX39" fmla="*/ 1969477 w 3474720"/>
              <a:gd name="connsiteY39" fmla="*/ 177500 h 1726785"/>
              <a:gd name="connsiteX40" fmla="*/ 1842868 w 3474720"/>
              <a:gd name="connsiteY40" fmla="*/ 402583 h 1726785"/>
              <a:gd name="connsiteX41" fmla="*/ 1533378 w 3474720"/>
              <a:gd name="connsiteY41" fmla="*/ 740207 h 1726785"/>
              <a:gd name="connsiteX42" fmla="*/ 1336431 w 3474720"/>
              <a:gd name="connsiteY42" fmla="*/ 852749 h 1726785"/>
              <a:gd name="connsiteX43" fmla="*/ 1294228 w 3474720"/>
              <a:gd name="connsiteY43" fmla="*/ 880884 h 1726785"/>
              <a:gd name="connsiteX44" fmla="*/ 1139483 w 3474720"/>
              <a:gd name="connsiteY44" fmla="*/ 909019 h 1726785"/>
              <a:gd name="connsiteX45" fmla="*/ 1041009 w 3474720"/>
              <a:gd name="connsiteY45" fmla="*/ 937155 h 1726785"/>
              <a:gd name="connsiteX46" fmla="*/ 858129 w 3474720"/>
              <a:gd name="connsiteY46" fmla="*/ 979358 h 1726785"/>
              <a:gd name="connsiteX47" fmla="*/ 703385 w 3474720"/>
              <a:gd name="connsiteY47" fmla="*/ 1049696 h 1726785"/>
              <a:gd name="connsiteX48" fmla="*/ 647114 w 3474720"/>
              <a:gd name="connsiteY48" fmla="*/ 1063764 h 1726785"/>
              <a:gd name="connsiteX49" fmla="*/ 281354 w 3474720"/>
              <a:gd name="connsiteY49" fmla="*/ 1077832 h 1726785"/>
              <a:gd name="connsiteX50" fmla="*/ 239151 w 3474720"/>
              <a:gd name="connsiteY50" fmla="*/ 1091899 h 1726785"/>
              <a:gd name="connsiteX51" fmla="*/ 211015 w 3474720"/>
              <a:gd name="connsiteY51" fmla="*/ 1120035 h 1726785"/>
              <a:gd name="connsiteX52" fmla="*/ 168812 w 3474720"/>
              <a:gd name="connsiteY52" fmla="*/ 1148170 h 1726785"/>
              <a:gd name="connsiteX53" fmla="*/ 140677 w 3474720"/>
              <a:gd name="connsiteY53" fmla="*/ 1176306 h 1726785"/>
              <a:gd name="connsiteX54" fmla="*/ 56271 w 3474720"/>
              <a:gd name="connsiteY54" fmla="*/ 1190373 h 1726785"/>
              <a:gd name="connsiteX55" fmla="*/ 98474 w 3474720"/>
              <a:gd name="connsiteY55" fmla="*/ 1162238 h 1726785"/>
              <a:gd name="connsiteX56" fmla="*/ 0 w 3474720"/>
              <a:gd name="connsiteY56"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379828 w 3474720"/>
              <a:gd name="connsiteY4" fmla="*/ 1429524 h 1726785"/>
              <a:gd name="connsiteX5" fmla="*/ 731520 w 3474720"/>
              <a:gd name="connsiteY5" fmla="*/ 1513930 h 1726785"/>
              <a:gd name="connsiteX6" fmla="*/ 872197 w 3474720"/>
              <a:gd name="connsiteY6" fmla="*/ 1626472 h 1726785"/>
              <a:gd name="connsiteX7" fmla="*/ 970671 w 3474720"/>
              <a:gd name="connsiteY7" fmla="*/ 1654607 h 1726785"/>
              <a:gd name="connsiteX8" fmla="*/ 1026941 w 3474720"/>
              <a:gd name="connsiteY8" fmla="*/ 1668675 h 1726785"/>
              <a:gd name="connsiteX9" fmla="*/ 1209821 w 3474720"/>
              <a:gd name="connsiteY9" fmla="*/ 1710878 h 1726785"/>
              <a:gd name="connsiteX10" fmla="*/ 1856935 w 3474720"/>
              <a:gd name="connsiteY10" fmla="*/ 1724946 h 1726785"/>
              <a:gd name="connsiteX11" fmla="*/ 2124221 w 3474720"/>
              <a:gd name="connsiteY11" fmla="*/ 1710878 h 1726785"/>
              <a:gd name="connsiteX12" fmla="*/ 2518117 w 3474720"/>
              <a:gd name="connsiteY12" fmla="*/ 1556133 h 1726785"/>
              <a:gd name="connsiteX13" fmla="*/ 2532185 w 3474720"/>
              <a:gd name="connsiteY13" fmla="*/ 1513930 h 1726785"/>
              <a:gd name="connsiteX14" fmla="*/ 2574388 w 3474720"/>
              <a:gd name="connsiteY14" fmla="*/ 1499862 h 1726785"/>
              <a:gd name="connsiteX15" fmla="*/ 2869809 w 3474720"/>
              <a:gd name="connsiteY15" fmla="*/ 1345118 h 1726785"/>
              <a:gd name="connsiteX16" fmla="*/ 2926080 w 3474720"/>
              <a:gd name="connsiteY16" fmla="*/ 1274779 h 1726785"/>
              <a:gd name="connsiteX17" fmla="*/ 3052689 w 3474720"/>
              <a:gd name="connsiteY17" fmla="*/ 1148170 h 1726785"/>
              <a:gd name="connsiteX18" fmla="*/ 3123028 w 3474720"/>
              <a:gd name="connsiteY18" fmla="*/ 1105967 h 1726785"/>
              <a:gd name="connsiteX19" fmla="*/ 3165231 w 3474720"/>
              <a:gd name="connsiteY19" fmla="*/ 1063764 h 1726785"/>
              <a:gd name="connsiteX20" fmla="*/ 3249637 w 3474720"/>
              <a:gd name="connsiteY20" fmla="*/ 1007493 h 1726785"/>
              <a:gd name="connsiteX21" fmla="*/ 3334043 w 3474720"/>
              <a:gd name="connsiteY21" fmla="*/ 894952 h 1726785"/>
              <a:gd name="connsiteX22" fmla="*/ 3362178 w 3474720"/>
              <a:gd name="connsiteY22" fmla="*/ 838681 h 1726785"/>
              <a:gd name="connsiteX23" fmla="*/ 3390314 w 3474720"/>
              <a:gd name="connsiteY23" fmla="*/ 754275 h 1726785"/>
              <a:gd name="connsiteX24" fmla="*/ 3404381 w 3474720"/>
              <a:gd name="connsiteY24" fmla="*/ 712072 h 1726785"/>
              <a:gd name="connsiteX25" fmla="*/ 3418449 w 3474720"/>
              <a:gd name="connsiteY25" fmla="*/ 655801 h 1726785"/>
              <a:gd name="connsiteX26" fmla="*/ 3432517 w 3474720"/>
              <a:gd name="connsiteY26" fmla="*/ 613598 h 1726785"/>
              <a:gd name="connsiteX27" fmla="*/ 3446585 w 3474720"/>
              <a:gd name="connsiteY27" fmla="*/ 557327 h 1726785"/>
              <a:gd name="connsiteX28" fmla="*/ 3474720 w 3474720"/>
              <a:gd name="connsiteY28" fmla="*/ 472921 h 1726785"/>
              <a:gd name="connsiteX29" fmla="*/ 3460652 w 3474720"/>
              <a:gd name="connsiteY29" fmla="*/ 247838 h 1726785"/>
              <a:gd name="connsiteX30" fmla="*/ 3432517 w 3474720"/>
              <a:gd name="connsiteY30" fmla="*/ 219702 h 1726785"/>
              <a:gd name="connsiteX31" fmla="*/ 3334043 w 3474720"/>
              <a:gd name="connsiteY31" fmla="*/ 107161 h 1726785"/>
              <a:gd name="connsiteX32" fmla="*/ 3249637 w 3474720"/>
              <a:gd name="connsiteY32" fmla="*/ 79026 h 1726785"/>
              <a:gd name="connsiteX33" fmla="*/ 2926080 w 3474720"/>
              <a:gd name="connsiteY33" fmla="*/ 50890 h 1726785"/>
              <a:gd name="connsiteX34" fmla="*/ 2813538 w 3474720"/>
              <a:gd name="connsiteY34" fmla="*/ 36822 h 1726785"/>
              <a:gd name="connsiteX35" fmla="*/ 2602523 w 3474720"/>
              <a:gd name="connsiteY35" fmla="*/ 8687 h 1726785"/>
              <a:gd name="connsiteX36" fmla="*/ 2321169 w 3474720"/>
              <a:gd name="connsiteY36" fmla="*/ 22755 h 1726785"/>
              <a:gd name="connsiteX37" fmla="*/ 2124221 w 3474720"/>
              <a:gd name="connsiteY37" fmla="*/ 8687 h 1726785"/>
              <a:gd name="connsiteX38" fmla="*/ 1969477 w 3474720"/>
              <a:gd name="connsiteY38" fmla="*/ 177500 h 1726785"/>
              <a:gd name="connsiteX39" fmla="*/ 1842868 w 3474720"/>
              <a:gd name="connsiteY39" fmla="*/ 402583 h 1726785"/>
              <a:gd name="connsiteX40" fmla="*/ 1533378 w 3474720"/>
              <a:gd name="connsiteY40" fmla="*/ 740207 h 1726785"/>
              <a:gd name="connsiteX41" fmla="*/ 1336431 w 3474720"/>
              <a:gd name="connsiteY41" fmla="*/ 852749 h 1726785"/>
              <a:gd name="connsiteX42" fmla="*/ 1294228 w 3474720"/>
              <a:gd name="connsiteY42" fmla="*/ 880884 h 1726785"/>
              <a:gd name="connsiteX43" fmla="*/ 1139483 w 3474720"/>
              <a:gd name="connsiteY43" fmla="*/ 909019 h 1726785"/>
              <a:gd name="connsiteX44" fmla="*/ 1041009 w 3474720"/>
              <a:gd name="connsiteY44" fmla="*/ 937155 h 1726785"/>
              <a:gd name="connsiteX45" fmla="*/ 858129 w 3474720"/>
              <a:gd name="connsiteY45" fmla="*/ 979358 h 1726785"/>
              <a:gd name="connsiteX46" fmla="*/ 703385 w 3474720"/>
              <a:gd name="connsiteY46" fmla="*/ 1049696 h 1726785"/>
              <a:gd name="connsiteX47" fmla="*/ 647114 w 3474720"/>
              <a:gd name="connsiteY47" fmla="*/ 1063764 h 1726785"/>
              <a:gd name="connsiteX48" fmla="*/ 281354 w 3474720"/>
              <a:gd name="connsiteY48" fmla="*/ 1077832 h 1726785"/>
              <a:gd name="connsiteX49" fmla="*/ 239151 w 3474720"/>
              <a:gd name="connsiteY49" fmla="*/ 1091899 h 1726785"/>
              <a:gd name="connsiteX50" fmla="*/ 211015 w 3474720"/>
              <a:gd name="connsiteY50" fmla="*/ 1120035 h 1726785"/>
              <a:gd name="connsiteX51" fmla="*/ 168812 w 3474720"/>
              <a:gd name="connsiteY51" fmla="*/ 1148170 h 1726785"/>
              <a:gd name="connsiteX52" fmla="*/ 140677 w 3474720"/>
              <a:gd name="connsiteY52" fmla="*/ 1176306 h 1726785"/>
              <a:gd name="connsiteX53" fmla="*/ 56271 w 3474720"/>
              <a:gd name="connsiteY53" fmla="*/ 1190373 h 1726785"/>
              <a:gd name="connsiteX54" fmla="*/ 98474 w 3474720"/>
              <a:gd name="connsiteY54" fmla="*/ 1162238 h 1726785"/>
              <a:gd name="connsiteX55" fmla="*/ 0 w 3474720"/>
              <a:gd name="connsiteY55"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379828 w 3474720"/>
              <a:gd name="connsiteY4" fmla="*/ 1429524 h 1726785"/>
              <a:gd name="connsiteX5" fmla="*/ 731520 w 3474720"/>
              <a:gd name="connsiteY5" fmla="*/ 1513930 h 1726785"/>
              <a:gd name="connsiteX6" fmla="*/ 872197 w 3474720"/>
              <a:gd name="connsiteY6" fmla="*/ 1626472 h 1726785"/>
              <a:gd name="connsiteX7" fmla="*/ 970671 w 3474720"/>
              <a:gd name="connsiteY7" fmla="*/ 1654607 h 1726785"/>
              <a:gd name="connsiteX8" fmla="*/ 1026941 w 3474720"/>
              <a:gd name="connsiteY8" fmla="*/ 1668675 h 1726785"/>
              <a:gd name="connsiteX9" fmla="*/ 1209821 w 3474720"/>
              <a:gd name="connsiteY9" fmla="*/ 1710878 h 1726785"/>
              <a:gd name="connsiteX10" fmla="*/ 1856935 w 3474720"/>
              <a:gd name="connsiteY10" fmla="*/ 1724946 h 1726785"/>
              <a:gd name="connsiteX11" fmla="*/ 2124221 w 3474720"/>
              <a:gd name="connsiteY11" fmla="*/ 1710878 h 1726785"/>
              <a:gd name="connsiteX12" fmla="*/ 2518117 w 3474720"/>
              <a:gd name="connsiteY12" fmla="*/ 1556133 h 1726785"/>
              <a:gd name="connsiteX13" fmla="*/ 2532185 w 3474720"/>
              <a:gd name="connsiteY13" fmla="*/ 1513930 h 1726785"/>
              <a:gd name="connsiteX14" fmla="*/ 2574388 w 3474720"/>
              <a:gd name="connsiteY14" fmla="*/ 1499862 h 1726785"/>
              <a:gd name="connsiteX15" fmla="*/ 2869809 w 3474720"/>
              <a:gd name="connsiteY15" fmla="*/ 1345118 h 1726785"/>
              <a:gd name="connsiteX16" fmla="*/ 2926080 w 3474720"/>
              <a:gd name="connsiteY16" fmla="*/ 1274779 h 1726785"/>
              <a:gd name="connsiteX17" fmla="*/ 3052689 w 3474720"/>
              <a:gd name="connsiteY17" fmla="*/ 1148170 h 1726785"/>
              <a:gd name="connsiteX18" fmla="*/ 3123028 w 3474720"/>
              <a:gd name="connsiteY18" fmla="*/ 1105967 h 1726785"/>
              <a:gd name="connsiteX19" fmla="*/ 3165231 w 3474720"/>
              <a:gd name="connsiteY19" fmla="*/ 1063764 h 1726785"/>
              <a:gd name="connsiteX20" fmla="*/ 3249637 w 3474720"/>
              <a:gd name="connsiteY20" fmla="*/ 1007493 h 1726785"/>
              <a:gd name="connsiteX21" fmla="*/ 3334043 w 3474720"/>
              <a:gd name="connsiteY21" fmla="*/ 894952 h 1726785"/>
              <a:gd name="connsiteX22" fmla="*/ 3362178 w 3474720"/>
              <a:gd name="connsiteY22" fmla="*/ 838681 h 1726785"/>
              <a:gd name="connsiteX23" fmla="*/ 3390314 w 3474720"/>
              <a:gd name="connsiteY23" fmla="*/ 754275 h 1726785"/>
              <a:gd name="connsiteX24" fmla="*/ 3404381 w 3474720"/>
              <a:gd name="connsiteY24" fmla="*/ 712072 h 1726785"/>
              <a:gd name="connsiteX25" fmla="*/ 3418449 w 3474720"/>
              <a:gd name="connsiteY25" fmla="*/ 655801 h 1726785"/>
              <a:gd name="connsiteX26" fmla="*/ 3432517 w 3474720"/>
              <a:gd name="connsiteY26" fmla="*/ 613598 h 1726785"/>
              <a:gd name="connsiteX27" fmla="*/ 3446585 w 3474720"/>
              <a:gd name="connsiteY27" fmla="*/ 557327 h 1726785"/>
              <a:gd name="connsiteX28" fmla="*/ 3474720 w 3474720"/>
              <a:gd name="connsiteY28" fmla="*/ 472921 h 1726785"/>
              <a:gd name="connsiteX29" fmla="*/ 3460652 w 3474720"/>
              <a:gd name="connsiteY29" fmla="*/ 247838 h 1726785"/>
              <a:gd name="connsiteX30" fmla="*/ 3432517 w 3474720"/>
              <a:gd name="connsiteY30" fmla="*/ 219702 h 1726785"/>
              <a:gd name="connsiteX31" fmla="*/ 3334043 w 3474720"/>
              <a:gd name="connsiteY31" fmla="*/ 107161 h 1726785"/>
              <a:gd name="connsiteX32" fmla="*/ 3249637 w 3474720"/>
              <a:gd name="connsiteY32" fmla="*/ 79026 h 1726785"/>
              <a:gd name="connsiteX33" fmla="*/ 2926080 w 3474720"/>
              <a:gd name="connsiteY33" fmla="*/ 50890 h 1726785"/>
              <a:gd name="connsiteX34" fmla="*/ 2813538 w 3474720"/>
              <a:gd name="connsiteY34" fmla="*/ 36822 h 1726785"/>
              <a:gd name="connsiteX35" fmla="*/ 2602523 w 3474720"/>
              <a:gd name="connsiteY35" fmla="*/ 8687 h 1726785"/>
              <a:gd name="connsiteX36" fmla="*/ 2321169 w 3474720"/>
              <a:gd name="connsiteY36" fmla="*/ 22755 h 1726785"/>
              <a:gd name="connsiteX37" fmla="*/ 2124221 w 3474720"/>
              <a:gd name="connsiteY37" fmla="*/ 8687 h 1726785"/>
              <a:gd name="connsiteX38" fmla="*/ 1969477 w 3474720"/>
              <a:gd name="connsiteY38" fmla="*/ 177500 h 1726785"/>
              <a:gd name="connsiteX39" fmla="*/ 1842868 w 3474720"/>
              <a:gd name="connsiteY39" fmla="*/ 402583 h 1726785"/>
              <a:gd name="connsiteX40" fmla="*/ 1533378 w 3474720"/>
              <a:gd name="connsiteY40" fmla="*/ 740207 h 1726785"/>
              <a:gd name="connsiteX41" fmla="*/ 1336431 w 3474720"/>
              <a:gd name="connsiteY41" fmla="*/ 852749 h 1726785"/>
              <a:gd name="connsiteX42" fmla="*/ 1294228 w 3474720"/>
              <a:gd name="connsiteY42" fmla="*/ 880884 h 1726785"/>
              <a:gd name="connsiteX43" fmla="*/ 1139483 w 3474720"/>
              <a:gd name="connsiteY43" fmla="*/ 909019 h 1726785"/>
              <a:gd name="connsiteX44" fmla="*/ 1041009 w 3474720"/>
              <a:gd name="connsiteY44" fmla="*/ 937155 h 1726785"/>
              <a:gd name="connsiteX45" fmla="*/ 858129 w 3474720"/>
              <a:gd name="connsiteY45" fmla="*/ 979358 h 1726785"/>
              <a:gd name="connsiteX46" fmla="*/ 703385 w 3474720"/>
              <a:gd name="connsiteY46" fmla="*/ 1049696 h 1726785"/>
              <a:gd name="connsiteX47" fmla="*/ 647114 w 3474720"/>
              <a:gd name="connsiteY47" fmla="*/ 1063764 h 1726785"/>
              <a:gd name="connsiteX48" fmla="*/ 281354 w 3474720"/>
              <a:gd name="connsiteY48" fmla="*/ 1077832 h 1726785"/>
              <a:gd name="connsiteX49" fmla="*/ 239151 w 3474720"/>
              <a:gd name="connsiteY49" fmla="*/ 1091899 h 1726785"/>
              <a:gd name="connsiteX50" fmla="*/ 211015 w 3474720"/>
              <a:gd name="connsiteY50" fmla="*/ 1120035 h 1726785"/>
              <a:gd name="connsiteX51" fmla="*/ 168812 w 3474720"/>
              <a:gd name="connsiteY51" fmla="*/ 1148170 h 1726785"/>
              <a:gd name="connsiteX52" fmla="*/ 56271 w 3474720"/>
              <a:gd name="connsiteY52" fmla="*/ 1190373 h 1726785"/>
              <a:gd name="connsiteX53" fmla="*/ 98474 w 3474720"/>
              <a:gd name="connsiteY53" fmla="*/ 1162238 h 1726785"/>
              <a:gd name="connsiteX54" fmla="*/ 0 w 3474720"/>
              <a:gd name="connsiteY54"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379828 w 3474720"/>
              <a:gd name="connsiteY4" fmla="*/ 1584269 h 1726785"/>
              <a:gd name="connsiteX5" fmla="*/ 731520 w 3474720"/>
              <a:gd name="connsiteY5" fmla="*/ 1513930 h 1726785"/>
              <a:gd name="connsiteX6" fmla="*/ 872197 w 3474720"/>
              <a:gd name="connsiteY6" fmla="*/ 1626472 h 1726785"/>
              <a:gd name="connsiteX7" fmla="*/ 970671 w 3474720"/>
              <a:gd name="connsiteY7" fmla="*/ 1654607 h 1726785"/>
              <a:gd name="connsiteX8" fmla="*/ 1026941 w 3474720"/>
              <a:gd name="connsiteY8" fmla="*/ 1668675 h 1726785"/>
              <a:gd name="connsiteX9" fmla="*/ 1209821 w 3474720"/>
              <a:gd name="connsiteY9" fmla="*/ 1710878 h 1726785"/>
              <a:gd name="connsiteX10" fmla="*/ 1856935 w 3474720"/>
              <a:gd name="connsiteY10" fmla="*/ 1724946 h 1726785"/>
              <a:gd name="connsiteX11" fmla="*/ 2124221 w 3474720"/>
              <a:gd name="connsiteY11" fmla="*/ 1710878 h 1726785"/>
              <a:gd name="connsiteX12" fmla="*/ 2518117 w 3474720"/>
              <a:gd name="connsiteY12" fmla="*/ 1556133 h 1726785"/>
              <a:gd name="connsiteX13" fmla="*/ 2532185 w 3474720"/>
              <a:gd name="connsiteY13" fmla="*/ 1513930 h 1726785"/>
              <a:gd name="connsiteX14" fmla="*/ 2574388 w 3474720"/>
              <a:gd name="connsiteY14" fmla="*/ 1499862 h 1726785"/>
              <a:gd name="connsiteX15" fmla="*/ 2869809 w 3474720"/>
              <a:gd name="connsiteY15" fmla="*/ 1345118 h 1726785"/>
              <a:gd name="connsiteX16" fmla="*/ 2926080 w 3474720"/>
              <a:gd name="connsiteY16" fmla="*/ 1274779 h 1726785"/>
              <a:gd name="connsiteX17" fmla="*/ 3052689 w 3474720"/>
              <a:gd name="connsiteY17" fmla="*/ 1148170 h 1726785"/>
              <a:gd name="connsiteX18" fmla="*/ 3123028 w 3474720"/>
              <a:gd name="connsiteY18" fmla="*/ 1105967 h 1726785"/>
              <a:gd name="connsiteX19" fmla="*/ 3165231 w 3474720"/>
              <a:gd name="connsiteY19" fmla="*/ 1063764 h 1726785"/>
              <a:gd name="connsiteX20" fmla="*/ 3249637 w 3474720"/>
              <a:gd name="connsiteY20" fmla="*/ 1007493 h 1726785"/>
              <a:gd name="connsiteX21" fmla="*/ 3334043 w 3474720"/>
              <a:gd name="connsiteY21" fmla="*/ 894952 h 1726785"/>
              <a:gd name="connsiteX22" fmla="*/ 3362178 w 3474720"/>
              <a:gd name="connsiteY22" fmla="*/ 838681 h 1726785"/>
              <a:gd name="connsiteX23" fmla="*/ 3390314 w 3474720"/>
              <a:gd name="connsiteY23" fmla="*/ 754275 h 1726785"/>
              <a:gd name="connsiteX24" fmla="*/ 3404381 w 3474720"/>
              <a:gd name="connsiteY24" fmla="*/ 712072 h 1726785"/>
              <a:gd name="connsiteX25" fmla="*/ 3418449 w 3474720"/>
              <a:gd name="connsiteY25" fmla="*/ 655801 h 1726785"/>
              <a:gd name="connsiteX26" fmla="*/ 3432517 w 3474720"/>
              <a:gd name="connsiteY26" fmla="*/ 613598 h 1726785"/>
              <a:gd name="connsiteX27" fmla="*/ 3446585 w 3474720"/>
              <a:gd name="connsiteY27" fmla="*/ 557327 h 1726785"/>
              <a:gd name="connsiteX28" fmla="*/ 3474720 w 3474720"/>
              <a:gd name="connsiteY28" fmla="*/ 472921 h 1726785"/>
              <a:gd name="connsiteX29" fmla="*/ 3460652 w 3474720"/>
              <a:gd name="connsiteY29" fmla="*/ 247838 h 1726785"/>
              <a:gd name="connsiteX30" fmla="*/ 3432517 w 3474720"/>
              <a:gd name="connsiteY30" fmla="*/ 219702 h 1726785"/>
              <a:gd name="connsiteX31" fmla="*/ 3334043 w 3474720"/>
              <a:gd name="connsiteY31" fmla="*/ 107161 h 1726785"/>
              <a:gd name="connsiteX32" fmla="*/ 3249637 w 3474720"/>
              <a:gd name="connsiteY32" fmla="*/ 79026 h 1726785"/>
              <a:gd name="connsiteX33" fmla="*/ 2926080 w 3474720"/>
              <a:gd name="connsiteY33" fmla="*/ 50890 h 1726785"/>
              <a:gd name="connsiteX34" fmla="*/ 2813538 w 3474720"/>
              <a:gd name="connsiteY34" fmla="*/ 36822 h 1726785"/>
              <a:gd name="connsiteX35" fmla="*/ 2602523 w 3474720"/>
              <a:gd name="connsiteY35" fmla="*/ 8687 h 1726785"/>
              <a:gd name="connsiteX36" fmla="*/ 2321169 w 3474720"/>
              <a:gd name="connsiteY36" fmla="*/ 22755 h 1726785"/>
              <a:gd name="connsiteX37" fmla="*/ 2124221 w 3474720"/>
              <a:gd name="connsiteY37" fmla="*/ 8687 h 1726785"/>
              <a:gd name="connsiteX38" fmla="*/ 1969477 w 3474720"/>
              <a:gd name="connsiteY38" fmla="*/ 177500 h 1726785"/>
              <a:gd name="connsiteX39" fmla="*/ 1842868 w 3474720"/>
              <a:gd name="connsiteY39" fmla="*/ 402583 h 1726785"/>
              <a:gd name="connsiteX40" fmla="*/ 1533378 w 3474720"/>
              <a:gd name="connsiteY40" fmla="*/ 740207 h 1726785"/>
              <a:gd name="connsiteX41" fmla="*/ 1336431 w 3474720"/>
              <a:gd name="connsiteY41" fmla="*/ 852749 h 1726785"/>
              <a:gd name="connsiteX42" fmla="*/ 1294228 w 3474720"/>
              <a:gd name="connsiteY42" fmla="*/ 880884 h 1726785"/>
              <a:gd name="connsiteX43" fmla="*/ 1139483 w 3474720"/>
              <a:gd name="connsiteY43" fmla="*/ 909019 h 1726785"/>
              <a:gd name="connsiteX44" fmla="*/ 1041009 w 3474720"/>
              <a:gd name="connsiteY44" fmla="*/ 937155 h 1726785"/>
              <a:gd name="connsiteX45" fmla="*/ 858129 w 3474720"/>
              <a:gd name="connsiteY45" fmla="*/ 979358 h 1726785"/>
              <a:gd name="connsiteX46" fmla="*/ 703385 w 3474720"/>
              <a:gd name="connsiteY46" fmla="*/ 1049696 h 1726785"/>
              <a:gd name="connsiteX47" fmla="*/ 647114 w 3474720"/>
              <a:gd name="connsiteY47" fmla="*/ 1063764 h 1726785"/>
              <a:gd name="connsiteX48" fmla="*/ 281354 w 3474720"/>
              <a:gd name="connsiteY48" fmla="*/ 1077832 h 1726785"/>
              <a:gd name="connsiteX49" fmla="*/ 239151 w 3474720"/>
              <a:gd name="connsiteY49" fmla="*/ 1091899 h 1726785"/>
              <a:gd name="connsiteX50" fmla="*/ 211015 w 3474720"/>
              <a:gd name="connsiteY50" fmla="*/ 1120035 h 1726785"/>
              <a:gd name="connsiteX51" fmla="*/ 168812 w 3474720"/>
              <a:gd name="connsiteY51" fmla="*/ 1148170 h 1726785"/>
              <a:gd name="connsiteX52" fmla="*/ 56271 w 3474720"/>
              <a:gd name="connsiteY52" fmla="*/ 1190373 h 1726785"/>
              <a:gd name="connsiteX53" fmla="*/ 98474 w 3474720"/>
              <a:gd name="connsiteY53" fmla="*/ 1162238 h 1726785"/>
              <a:gd name="connsiteX54" fmla="*/ 0 w 3474720"/>
              <a:gd name="connsiteY54"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379828 w 3474720"/>
              <a:gd name="connsiteY4" fmla="*/ 1584269 h 1726785"/>
              <a:gd name="connsiteX5" fmla="*/ 731520 w 3474720"/>
              <a:gd name="connsiteY5" fmla="*/ 1640539 h 1726785"/>
              <a:gd name="connsiteX6" fmla="*/ 872197 w 3474720"/>
              <a:gd name="connsiteY6" fmla="*/ 1626472 h 1726785"/>
              <a:gd name="connsiteX7" fmla="*/ 970671 w 3474720"/>
              <a:gd name="connsiteY7" fmla="*/ 1654607 h 1726785"/>
              <a:gd name="connsiteX8" fmla="*/ 1026941 w 3474720"/>
              <a:gd name="connsiteY8" fmla="*/ 1668675 h 1726785"/>
              <a:gd name="connsiteX9" fmla="*/ 1209821 w 3474720"/>
              <a:gd name="connsiteY9" fmla="*/ 1710878 h 1726785"/>
              <a:gd name="connsiteX10" fmla="*/ 1856935 w 3474720"/>
              <a:gd name="connsiteY10" fmla="*/ 1724946 h 1726785"/>
              <a:gd name="connsiteX11" fmla="*/ 2124221 w 3474720"/>
              <a:gd name="connsiteY11" fmla="*/ 1710878 h 1726785"/>
              <a:gd name="connsiteX12" fmla="*/ 2518117 w 3474720"/>
              <a:gd name="connsiteY12" fmla="*/ 1556133 h 1726785"/>
              <a:gd name="connsiteX13" fmla="*/ 2532185 w 3474720"/>
              <a:gd name="connsiteY13" fmla="*/ 1513930 h 1726785"/>
              <a:gd name="connsiteX14" fmla="*/ 2574388 w 3474720"/>
              <a:gd name="connsiteY14" fmla="*/ 1499862 h 1726785"/>
              <a:gd name="connsiteX15" fmla="*/ 2869809 w 3474720"/>
              <a:gd name="connsiteY15" fmla="*/ 1345118 h 1726785"/>
              <a:gd name="connsiteX16" fmla="*/ 2926080 w 3474720"/>
              <a:gd name="connsiteY16" fmla="*/ 1274779 h 1726785"/>
              <a:gd name="connsiteX17" fmla="*/ 3052689 w 3474720"/>
              <a:gd name="connsiteY17" fmla="*/ 1148170 h 1726785"/>
              <a:gd name="connsiteX18" fmla="*/ 3123028 w 3474720"/>
              <a:gd name="connsiteY18" fmla="*/ 1105967 h 1726785"/>
              <a:gd name="connsiteX19" fmla="*/ 3165231 w 3474720"/>
              <a:gd name="connsiteY19" fmla="*/ 1063764 h 1726785"/>
              <a:gd name="connsiteX20" fmla="*/ 3249637 w 3474720"/>
              <a:gd name="connsiteY20" fmla="*/ 1007493 h 1726785"/>
              <a:gd name="connsiteX21" fmla="*/ 3334043 w 3474720"/>
              <a:gd name="connsiteY21" fmla="*/ 894952 h 1726785"/>
              <a:gd name="connsiteX22" fmla="*/ 3362178 w 3474720"/>
              <a:gd name="connsiteY22" fmla="*/ 838681 h 1726785"/>
              <a:gd name="connsiteX23" fmla="*/ 3390314 w 3474720"/>
              <a:gd name="connsiteY23" fmla="*/ 754275 h 1726785"/>
              <a:gd name="connsiteX24" fmla="*/ 3404381 w 3474720"/>
              <a:gd name="connsiteY24" fmla="*/ 712072 h 1726785"/>
              <a:gd name="connsiteX25" fmla="*/ 3418449 w 3474720"/>
              <a:gd name="connsiteY25" fmla="*/ 655801 h 1726785"/>
              <a:gd name="connsiteX26" fmla="*/ 3432517 w 3474720"/>
              <a:gd name="connsiteY26" fmla="*/ 613598 h 1726785"/>
              <a:gd name="connsiteX27" fmla="*/ 3446585 w 3474720"/>
              <a:gd name="connsiteY27" fmla="*/ 557327 h 1726785"/>
              <a:gd name="connsiteX28" fmla="*/ 3474720 w 3474720"/>
              <a:gd name="connsiteY28" fmla="*/ 472921 h 1726785"/>
              <a:gd name="connsiteX29" fmla="*/ 3460652 w 3474720"/>
              <a:gd name="connsiteY29" fmla="*/ 247838 h 1726785"/>
              <a:gd name="connsiteX30" fmla="*/ 3432517 w 3474720"/>
              <a:gd name="connsiteY30" fmla="*/ 219702 h 1726785"/>
              <a:gd name="connsiteX31" fmla="*/ 3334043 w 3474720"/>
              <a:gd name="connsiteY31" fmla="*/ 107161 h 1726785"/>
              <a:gd name="connsiteX32" fmla="*/ 3249637 w 3474720"/>
              <a:gd name="connsiteY32" fmla="*/ 79026 h 1726785"/>
              <a:gd name="connsiteX33" fmla="*/ 2926080 w 3474720"/>
              <a:gd name="connsiteY33" fmla="*/ 50890 h 1726785"/>
              <a:gd name="connsiteX34" fmla="*/ 2813538 w 3474720"/>
              <a:gd name="connsiteY34" fmla="*/ 36822 h 1726785"/>
              <a:gd name="connsiteX35" fmla="*/ 2602523 w 3474720"/>
              <a:gd name="connsiteY35" fmla="*/ 8687 h 1726785"/>
              <a:gd name="connsiteX36" fmla="*/ 2321169 w 3474720"/>
              <a:gd name="connsiteY36" fmla="*/ 22755 h 1726785"/>
              <a:gd name="connsiteX37" fmla="*/ 2124221 w 3474720"/>
              <a:gd name="connsiteY37" fmla="*/ 8687 h 1726785"/>
              <a:gd name="connsiteX38" fmla="*/ 1969477 w 3474720"/>
              <a:gd name="connsiteY38" fmla="*/ 177500 h 1726785"/>
              <a:gd name="connsiteX39" fmla="*/ 1842868 w 3474720"/>
              <a:gd name="connsiteY39" fmla="*/ 402583 h 1726785"/>
              <a:gd name="connsiteX40" fmla="*/ 1533378 w 3474720"/>
              <a:gd name="connsiteY40" fmla="*/ 740207 h 1726785"/>
              <a:gd name="connsiteX41" fmla="*/ 1336431 w 3474720"/>
              <a:gd name="connsiteY41" fmla="*/ 852749 h 1726785"/>
              <a:gd name="connsiteX42" fmla="*/ 1294228 w 3474720"/>
              <a:gd name="connsiteY42" fmla="*/ 880884 h 1726785"/>
              <a:gd name="connsiteX43" fmla="*/ 1139483 w 3474720"/>
              <a:gd name="connsiteY43" fmla="*/ 909019 h 1726785"/>
              <a:gd name="connsiteX44" fmla="*/ 1041009 w 3474720"/>
              <a:gd name="connsiteY44" fmla="*/ 937155 h 1726785"/>
              <a:gd name="connsiteX45" fmla="*/ 858129 w 3474720"/>
              <a:gd name="connsiteY45" fmla="*/ 979358 h 1726785"/>
              <a:gd name="connsiteX46" fmla="*/ 703385 w 3474720"/>
              <a:gd name="connsiteY46" fmla="*/ 1049696 h 1726785"/>
              <a:gd name="connsiteX47" fmla="*/ 647114 w 3474720"/>
              <a:gd name="connsiteY47" fmla="*/ 1063764 h 1726785"/>
              <a:gd name="connsiteX48" fmla="*/ 281354 w 3474720"/>
              <a:gd name="connsiteY48" fmla="*/ 1077832 h 1726785"/>
              <a:gd name="connsiteX49" fmla="*/ 239151 w 3474720"/>
              <a:gd name="connsiteY49" fmla="*/ 1091899 h 1726785"/>
              <a:gd name="connsiteX50" fmla="*/ 211015 w 3474720"/>
              <a:gd name="connsiteY50" fmla="*/ 1120035 h 1726785"/>
              <a:gd name="connsiteX51" fmla="*/ 168812 w 3474720"/>
              <a:gd name="connsiteY51" fmla="*/ 1148170 h 1726785"/>
              <a:gd name="connsiteX52" fmla="*/ 56271 w 3474720"/>
              <a:gd name="connsiteY52" fmla="*/ 1190373 h 1726785"/>
              <a:gd name="connsiteX53" fmla="*/ 98474 w 3474720"/>
              <a:gd name="connsiteY53" fmla="*/ 1162238 h 1726785"/>
              <a:gd name="connsiteX54" fmla="*/ 0 w 3474720"/>
              <a:gd name="connsiteY54" fmla="*/ 1204441 h 1726785"/>
              <a:gd name="connsiteX0" fmla="*/ 0 w 3474720"/>
              <a:gd name="connsiteY0" fmla="*/ 1204441 h 1726785"/>
              <a:gd name="connsiteX1" fmla="*/ 0 w 3474720"/>
              <a:gd name="connsiteY1" fmla="*/ 1204441 h 1726785"/>
              <a:gd name="connsiteX2" fmla="*/ 28135 w 3474720"/>
              <a:gd name="connsiteY2" fmla="*/ 1345118 h 1726785"/>
              <a:gd name="connsiteX3" fmla="*/ 112541 w 3474720"/>
              <a:gd name="connsiteY3" fmla="*/ 1373253 h 1726785"/>
              <a:gd name="connsiteX4" fmla="*/ 379828 w 3474720"/>
              <a:gd name="connsiteY4" fmla="*/ 1584269 h 1726785"/>
              <a:gd name="connsiteX5" fmla="*/ 731520 w 3474720"/>
              <a:gd name="connsiteY5" fmla="*/ 1640539 h 1726785"/>
              <a:gd name="connsiteX6" fmla="*/ 970671 w 3474720"/>
              <a:gd name="connsiteY6" fmla="*/ 1654607 h 1726785"/>
              <a:gd name="connsiteX7" fmla="*/ 1026941 w 3474720"/>
              <a:gd name="connsiteY7" fmla="*/ 1668675 h 1726785"/>
              <a:gd name="connsiteX8" fmla="*/ 1209821 w 3474720"/>
              <a:gd name="connsiteY8" fmla="*/ 1710878 h 1726785"/>
              <a:gd name="connsiteX9" fmla="*/ 1856935 w 3474720"/>
              <a:gd name="connsiteY9" fmla="*/ 1724946 h 1726785"/>
              <a:gd name="connsiteX10" fmla="*/ 2124221 w 3474720"/>
              <a:gd name="connsiteY10" fmla="*/ 1710878 h 1726785"/>
              <a:gd name="connsiteX11" fmla="*/ 2518117 w 3474720"/>
              <a:gd name="connsiteY11" fmla="*/ 1556133 h 1726785"/>
              <a:gd name="connsiteX12" fmla="*/ 2532185 w 3474720"/>
              <a:gd name="connsiteY12" fmla="*/ 1513930 h 1726785"/>
              <a:gd name="connsiteX13" fmla="*/ 2574388 w 3474720"/>
              <a:gd name="connsiteY13" fmla="*/ 1499862 h 1726785"/>
              <a:gd name="connsiteX14" fmla="*/ 2869809 w 3474720"/>
              <a:gd name="connsiteY14" fmla="*/ 1345118 h 1726785"/>
              <a:gd name="connsiteX15" fmla="*/ 2926080 w 3474720"/>
              <a:gd name="connsiteY15" fmla="*/ 1274779 h 1726785"/>
              <a:gd name="connsiteX16" fmla="*/ 3052689 w 3474720"/>
              <a:gd name="connsiteY16" fmla="*/ 1148170 h 1726785"/>
              <a:gd name="connsiteX17" fmla="*/ 3123028 w 3474720"/>
              <a:gd name="connsiteY17" fmla="*/ 1105967 h 1726785"/>
              <a:gd name="connsiteX18" fmla="*/ 3165231 w 3474720"/>
              <a:gd name="connsiteY18" fmla="*/ 1063764 h 1726785"/>
              <a:gd name="connsiteX19" fmla="*/ 3249637 w 3474720"/>
              <a:gd name="connsiteY19" fmla="*/ 1007493 h 1726785"/>
              <a:gd name="connsiteX20" fmla="*/ 3334043 w 3474720"/>
              <a:gd name="connsiteY20" fmla="*/ 894952 h 1726785"/>
              <a:gd name="connsiteX21" fmla="*/ 3362178 w 3474720"/>
              <a:gd name="connsiteY21" fmla="*/ 838681 h 1726785"/>
              <a:gd name="connsiteX22" fmla="*/ 3390314 w 3474720"/>
              <a:gd name="connsiteY22" fmla="*/ 754275 h 1726785"/>
              <a:gd name="connsiteX23" fmla="*/ 3404381 w 3474720"/>
              <a:gd name="connsiteY23" fmla="*/ 712072 h 1726785"/>
              <a:gd name="connsiteX24" fmla="*/ 3418449 w 3474720"/>
              <a:gd name="connsiteY24" fmla="*/ 655801 h 1726785"/>
              <a:gd name="connsiteX25" fmla="*/ 3432517 w 3474720"/>
              <a:gd name="connsiteY25" fmla="*/ 613598 h 1726785"/>
              <a:gd name="connsiteX26" fmla="*/ 3446585 w 3474720"/>
              <a:gd name="connsiteY26" fmla="*/ 557327 h 1726785"/>
              <a:gd name="connsiteX27" fmla="*/ 3474720 w 3474720"/>
              <a:gd name="connsiteY27" fmla="*/ 472921 h 1726785"/>
              <a:gd name="connsiteX28" fmla="*/ 3460652 w 3474720"/>
              <a:gd name="connsiteY28" fmla="*/ 247838 h 1726785"/>
              <a:gd name="connsiteX29" fmla="*/ 3432517 w 3474720"/>
              <a:gd name="connsiteY29" fmla="*/ 219702 h 1726785"/>
              <a:gd name="connsiteX30" fmla="*/ 3334043 w 3474720"/>
              <a:gd name="connsiteY30" fmla="*/ 107161 h 1726785"/>
              <a:gd name="connsiteX31" fmla="*/ 3249637 w 3474720"/>
              <a:gd name="connsiteY31" fmla="*/ 79026 h 1726785"/>
              <a:gd name="connsiteX32" fmla="*/ 2926080 w 3474720"/>
              <a:gd name="connsiteY32" fmla="*/ 50890 h 1726785"/>
              <a:gd name="connsiteX33" fmla="*/ 2813538 w 3474720"/>
              <a:gd name="connsiteY33" fmla="*/ 36822 h 1726785"/>
              <a:gd name="connsiteX34" fmla="*/ 2602523 w 3474720"/>
              <a:gd name="connsiteY34" fmla="*/ 8687 h 1726785"/>
              <a:gd name="connsiteX35" fmla="*/ 2321169 w 3474720"/>
              <a:gd name="connsiteY35" fmla="*/ 22755 h 1726785"/>
              <a:gd name="connsiteX36" fmla="*/ 2124221 w 3474720"/>
              <a:gd name="connsiteY36" fmla="*/ 8687 h 1726785"/>
              <a:gd name="connsiteX37" fmla="*/ 1969477 w 3474720"/>
              <a:gd name="connsiteY37" fmla="*/ 177500 h 1726785"/>
              <a:gd name="connsiteX38" fmla="*/ 1842868 w 3474720"/>
              <a:gd name="connsiteY38" fmla="*/ 402583 h 1726785"/>
              <a:gd name="connsiteX39" fmla="*/ 1533378 w 3474720"/>
              <a:gd name="connsiteY39" fmla="*/ 740207 h 1726785"/>
              <a:gd name="connsiteX40" fmla="*/ 1336431 w 3474720"/>
              <a:gd name="connsiteY40" fmla="*/ 852749 h 1726785"/>
              <a:gd name="connsiteX41" fmla="*/ 1294228 w 3474720"/>
              <a:gd name="connsiteY41" fmla="*/ 880884 h 1726785"/>
              <a:gd name="connsiteX42" fmla="*/ 1139483 w 3474720"/>
              <a:gd name="connsiteY42" fmla="*/ 909019 h 1726785"/>
              <a:gd name="connsiteX43" fmla="*/ 1041009 w 3474720"/>
              <a:gd name="connsiteY43" fmla="*/ 937155 h 1726785"/>
              <a:gd name="connsiteX44" fmla="*/ 858129 w 3474720"/>
              <a:gd name="connsiteY44" fmla="*/ 979358 h 1726785"/>
              <a:gd name="connsiteX45" fmla="*/ 703385 w 3474720"/>
              <a:gd name="connsiteY45" fmla="*/ 1049696 h 1726785"/>
              <a:gd name="connsiteX46" fmla="*/ 647114 w 3474720"/>
              <a:gd name="connsiteY46" fmla="*/ 1063764 h 1726785"/>
              <a:gd name="connsiteX47" fmla="*/ 281354 w 3474720"/>
              <a:gd name="connsiteY47" fmla="*/ 1077832 h 1726785"/>
              <a:gd name="connsiteX48" fmla="*/ 239151 w 3474720"/>
              <a:gd name="connsiteY48" fmla="*/ 1091899 h 1726785"/>
              <a:gd name="connsiteX49" fmla="*/ 211015 w 3474720"/>
              <a:gd name="connsiteY49" fmla="*/ 1120035 h 1726785"/>
              <a:gd name="connsiteX50" fmla="*/ 168812 w 3474720"/>
              <a:gd name="connsiteY50" fmla="*/ 1148170 h 1726785"/>
              <a:gd name="connsiteX51" fmla="*/ 56271 w 3474720"/>
              <a:gd name="connsiteY51" fmla="*/ 1190373 h 1726785"/>
              <a:gd name="connsiteX52" fmla="*/ 98474 w 3474720"/>
              <a:gd name="connsiteY52" fmla="*/ 1162238 h 1726785"/>
              <a:gd name="connsiteX53" fmla="*/ 0 w 3474720"/>
              <a:gd name="connsiteY53" fmla="*/ 1204441 h 1726785"/>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379828 w 3474720"/>
              <a:gd name="connsiteY4" fmla="*/ 1584269 h 1724946"/>
              <a:gd name="connsiteX5" fmla="*/ 731520 w 3474720"/>
              <a:gd name="connsiteY5" fmla="*/ 1640539 h 1724946"/>
              <a:gd name="connsiteX6" fmla="*/ 970671 w 3474720"/>
              <a:gd name="connsiteY6" fmla="*/ 1654607 h 1724946"/>
              <a:gd name="connsiteX7" fmla="*/ 1026941 w 3474720"/>
              <a:gd name="connsiteY7" fmla="*/ 1668675 h 1724946"/>
              <a:gd name="connsiteX8" fmla="*/ 1209821 w 3474720"/>
              <a:gd name="connsiteY8" fmla="*/ 1710878 h 1724946"/>
              <a:gd name="connsiteX9" fmla="*/ 1856935 w 3474720"/>
              <a:gd name="connsiteY9" fmla="*/ 1724946 h 1724946"/>
              <a:gd name="connsiteX10" fmla="*/ 2518117 w 3474720"/>
              <a:gd name="connsiteY10" fmla="*/ 1556133 h 1724946"/>
              <a:gd name="connsiteX11" fmla="*/ 2532185 w 3474720"/>
              <a:gd name="connsiteY11" fmla="*/ 1513930 h 1724946"/>
              <a:gd name="connsiteX12" fmla="*/ 2574388 w 3474720"/>
              <a:gd name="connsiteY12" fmla="*/ 1499862 h 1724946"/>
              <a:gd name="connsiteX13" fmla="*/ 2869809 w 3474720"/>
              <a:gd name="connsiteY13" fmla="*/ 1345118 h 1724946"/>
              <a:gd name="connsiteX14" fmla="*/ 2926080 w 3474720"/>
              <a:gd name="connsiteY14" fmla="*/ 1274779 h 1724946"/>
              <a:gd name="connsiteX15" fmla="*/ 3052689 w 3474720"/>
              <a:gd name="connsiteY15" fmla="*/ 1148170 h 1724946"/>
              <a:gd name="connsiteX16" fmla="*/ 3123028 w 3474720"/>
              <a:gd name="connsiteY16" fmla="*/ 1105967 h 1724946"/>
              <a:gd name="connsiteX17" fmla="*/ 3165231 w 3474720"/>
              <a:gd name="connsiteY17" fmla="*/ 1063764 h 1724946"/>
              <a:gd name="connsiteX18" fmla="*/ 3249637 w 3474720"/>
              <a:gd name="connsiteY18" fmla="*/ 1007493 h 1724946"/>
              <a:gd name="connsiteX19" fmla="*/ 3334043 w 3474720"/>
              <a:gd name="connsiteY19" fmla="*/ 894952 h 1724946"/>
              <a:gd name="connsiteX20" fmla="*/ 3362178 w 3474720"/>
              <a:gd name="connsiteY20" fmla="*/ 838681 h 1724946"/>
              <a:gd name="connsiteX21" fmla="*/ 3390314 w 3474720"/>
              <a:gd name="connsiteY21" fmla="*/ 754275 h 1724946"/>
              <a:gd name="connsiteX22" fmla="*/ 3404381 w 3474720"/>
              <a:gd name="connsiteY22" fmla="*/ 712072 h 1724946"/>
              <a:gd name="connsiteX23" fmla="*/ 3418449 w 3474720"/>
              <a:gd name="connsiteY23" fmla="*/ 655801 h 1724946"/>
              <a:gd name="connsiteX24" fmla="*/ 3432517 w 3474720"/>
              <a:gd name="connsiteY24" fmla="*/ 613598 h 1724946"/>
              <a:gd name="connsiteX25" fmla="*/ 3446585 w 3474720"/>
              <a:gd name="connsiteY25" fmla="*/ 557327 h 1724946"/>
              <a:gd name="connsiteX26" fmla="*/ 3474720 w 3474720"/>
              <a:gd name="connsiteY26" fmla="*/ 472921 h 1724946"/>
              <a:gd name="connsiteX27" fmla="*/ 3460652 w 3474720"/>
              <a:gd name="connsiteY27" fmla="*/ 247838 h 1724946"/>
              <a:gd name="connsiteX28" fmla="*/ 3432517 w 3474720"/>
              <a:gd name="connsiteY28" fmla="*/ 219702 h 1724946"/>
              <a:gd name="connsiteX29" fmla="*/ 3334043 w 3474720"/>
              <a:gd name="connsiteY29" fmla="*/ 107161 h 1724946"/>
              <a:gd name="connsiteX30" fmla="*/ 3249637 w 3474720"/>
              <a:gd name="connsiteY30" fmla="*/ 79026 h 1724946"/>
              <a:gd name="connsiteX31" fmla="*/ 2926080 w 3474720"/>
              <a:gd name="connsiteY31" fmla="*/ 50890 h 1724946"/>
              <a:gd name="connsiteX32" fmla="*/ 2813538 w 3474720"/>
              <a:gd name="connsiteY32" fmla="*/ 36822 h 1724946"/>
              <a:gd name="connsiteX33" fmla="*/ 2602523 w 3474720"/>
              <a:gd name="connsiteY33" fmla="*/ 8687 h 1724946"/>
              <a:gd name="connsiteX34" fmla="*/ 2321169 w 3474720"/>
              <a:gd name="connsiteY34" fmla="*/ 22755 h 1724946"/>
              <a:gd name="connsiteX35" fmla="*/ 2124221 w 3474720"/>
              <a:gd name="connsiteY35" fmla="*/ 8687 h 1724946"/>
              <a:gd name="connsiteX36" fmla="*/ 1969477 w 3474720"/>
              <a:gd name="connsiteY36" fmla="*/ 177500 h 1724946"/>
              <a:gd name="connsiteX37" fmla="*/ 1842868 w 3474720"/>
              <a:gd name="connsiteY37" fmla="*/ 402583 h 1724946"/>
              <a:gd name="connsiteX38" fmla="*/ 1533378 w 3474720"/>
              <a:gd name="connsiteY38" fmla="*/ 740207 h 1724946"/>
              <a:gd name="connsiteX39" fmla="*/ 1336431 w 3474720"/>
              <a:gd name="connsiteY39" fmla="*/ 852749 h 1724946"/>
              <a:gd name="connsiteX40" fmla="*/ 1294228 w 3474720"/>
              <a:gd name="connsiteY40" fmla="*/ 880884 h 1724946"/>
              <a:gd name="connsiteX41" fmla="*/ 1139483 w 3474720"/>
              <a:gd name="connsiteY41" fmla="*/ 909019 h 1724946"/>
              <a:gd name="connsiteX42" fmla="*/ 1041009 w 3474720"/>
              <a:gd name="connsiteY42" fmla="*/ 937155 h 1724946"/>
              <a:gd name="connsiteX43" fmla="*/ 858129 w 3474720"/>
              <a:gd name="connsiteY43" fmla="*/ 979358 h 1724946"/>
              <a:gd name="connsiteX44" fmla="*/ 703385 w 3474720"/>
              <a:gd name="connsiteY44" fmla="*/ 1049696 h 1724946"/>
              <a:gd name="connsiteX45" fmla="*/ 647114 w 3474720"/>
              <a:gd name="connsiteY45" fmla="*/ 1063764 h 1724946"/>
              <a:gd name="connsiteX46" fmla="*/ 281354 w 3474720"/>
              <a:gd name="connsiteY46" fmla="*/ 1077832 h 1724946"/>
              <a:gd name="connsiteX47" fmla="*/ 239151 w 3474720"/>
              <a:gd name="connsiteY47" fmla="*/ 1091899 h 1724946"/>
              <a:gd name="connsiteX48" fmla="*/ 211015 w 3474720"/>
              <a:gd name="connsiteY48" fmla="*/ 1120035 h 1724946"/>
              <a:gd name="connsiteX49" fmla="*/ 168812 w 3474720"/>
              <a:gd name="connsiteY49" fmla="*/ 1148170 h 1724946"/>
              <a:gd name="connsiteX50" fmla="*/ 56271 w 3474720"/>
              <a:gd name="connsiteY50" fmla="*/ 1190373 h 1724946"/>
              <a:gd name="connsiteX51" fmla="*/ 98474 w 3474720"/>
              <a:gd name="connsiteY51" fmla="*/ 1162238 h 1724946"/>
              <a:gd name="connsiteX52" fmla="*/ 0 w 3474720"/>
              <a:gd name="connsiteY52"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379828 w 3474720"/>
              <a:gd name="connsiteY4" fmla="*/ 1584269 h 1724946"/>
              <a:gd name="connsiteX5" fmla="*/ 731520 w 3474720"/>
              <a:gd name="connsiteY5" fmla="*/ 1640539 h 1724946"/>
              <a:gd name="connsiteX6" fmla="*/ 970671 w 3474720"/>
              <a:gd name="connsiteY6" fmla="*/ 1654607 h 1724946"/>
              <a:gd name="connsiteX7" fmla="*/ 1026941 w 3474720"/>
              <a:gd name="connsiteY7" fmla="*/ 1668675 h 1724946"/>
              <a:gd name="connsiteX8" fmla="*/ 1209821 w 3474720"/>
              <a:gd name="connsiteY8" fmla="*/ 1710878 h 1724946"/>
              <a:gd name="connsiteX9" fmla="*/ 1856935 w 3474720"/>
              <a:gd name="connsiteY9" fmla="*/ 1724946 h 1724946"/>
              <a:gd name="connsiteX10" fmla="*/ 2518117 w 3474720"/>
              <a:gd name="connsiteY10" fmla="*/ 1556133 h 1724946"/>
              <a:gd name="connsiteX11" fmla="*/ 2532185 w 3474720"/>
              <a:gd name="connsiteY11" fmla="*/ 1513930 h 1724946"/>
              <a:gd name="connsiteX12" fmla="*/ 2869809 w 3474720"/>
              <a:gd name="connsiteY12" fmla="*/ 1345118 h 1724946"/>
              <a:gd name="connsiteX13" fmla="*/ 2926080 w 3474720"/>
              <a:gd name="connsiteY13" fmla="*/ 1274779 h 1724946"/>
              <a:gd name="connsiteX14" fmla="*/ 3052689 w 3474720"/>
              <a:gd name="connsiteY14" fmla="*/ 1148170 h 1724946"/>
              <a:gd name="connsiteX15" fmla="*/ 3123028 w 3474720"/>
              <a:gd name="connsiteY15" fmla="*/ 1105967 h 1724946"/>
              <a:gd name="connsiteX16" fmla="*/ 3165231 w 3474720"/>
              <a:gd name="connsiteY16" fmla="*/ 1063764 h 1724946"/>
              <a:gd name="connsiteX17" fmla="*/ 3249637 w 3474720"/>
              <a:gd name="connsiteY17" fmla="*/ 1007493 h 1724946"/>
              <a:gd name="connsiteX18" fmla="*/ 3334043 w 3474720"/>
              <a:gd name="connsiteY18" fmla="*/ 894952 h 1724946"/>
              <a:gd name="connsiteX19" fmla="*/ 3362178 w 3474720"/>
              <a:gd name="connsiteY19" fmla="*/ 838681 h 1724946"/>
              <a:gd name="connsiteX20" fmla="*/ 3390314 w 3474720"/>
              <a:gd name="connsiteY20" fmla="*/ 754275 h 1724946"/>
              <a:gd name="connsiteX21" fmla="*/ 3404381 w 3474720"/>
              <a:gd name="connsiteY21" fmla="*/ 712072 h 1724946"/>
              <a:gd name="connsiteX22" fmla="*/ 3418449 w 3474720"/>
              <a:gd name="connsiteY22" fmla="*/ 655801 h 1724946"/>
              <a:gd name="connsiteX23" fmla="*/ 3432517 w 3474720"/>
              <a:gd name="connsiteY23" fmla="*/ 613598 h 1724946"/>
              <a:gd name="connsiteX24" fmla="*/ 3446585 w 3474720"/>
              <a:gd name="connsiteY24" fmla="*/ 557327 h 1724946"/>
              <a:gd name="connsiteX25" fmla="*/ 3474720 w 3474720"/>
              <a:gd name="connsiteY25" fmla="*/ 472921 h 1724946"/>
              <a:gd name="connsiteX26" fmla="*/ 3460652 w 3474720"/>
              <a:gd name="connsiteY26" fmla="*/ 247838 h 1724946"/>
              <a:gd name="connsiteX27" fmla="*/ 3432517 w 3474720"/>
              <a:gd name="connsiteY27" fmla="*/ 219702 h 1724946"/>
              <a:gd name="connsiteX28" fmla="*/ 3334043 w 3474720"/>
              <a:gd name="connsiteY28" fmla="*/ 107161 h 1724946"/>
              <a:gd name="connsiteX29" fmla="*/ 3249637 w 3474720"/>
              <a:gd name="connsiteY29" fmla="*/ 79026 h 1724946"/>
              <a:gd name="connsiteX30" fmla="*/ 2926080 w 3474720"/>
              <a:gd name="connsiteY30" fmla="*/ 50890 h 1724946"/>
              <a:gd name="connsiteX31" fmla="*/ 2813538 w 3474720"/>
              <a:gd name="connsiteY31" fmla="*/ 36822 h 1724946"/>
              <a:gd name="connsiteX32" fmla="*/ 2602523 w 3474720"/>
              <a:gd name="connsiteY32" fmla="*/ 8687 h 1724946"/>
              <a:gd name="connsiteX33" fmla="*/ 2321169 w 3474720"/>
              <a:gd name="connsiteY33" fmla="*/ 22755 h 1724946"/>
              <a:gd name="connsiteX34" fmla="*/ 2124221 w 3474720"/>
              <a:gd name="connsiteY34" fmla="*/ 8687 h 1724946"/>
              <a:gd name="connsiteX35" fmla="*/ 1969477 w 3474720"/>
              <a:gd name="connsiteY35" fmla="*/ 177500 h 1724946"/>
              <a:gd name="connsiteX36" fmla="*/ 1842868 w 3474720"/>
              <a:gd name="connsiteY36" fmla="*/ 402583 h 1724946"/>
              <a:gd name="connsiteX37" fmla="*/ 1533378 w 3474720"/>
              <a:gd name="connsiteY37" fmla="*/ 740207 h 1724946"/>
              <a:gd name="connsiteX38" fmla="*/ 1336431 w 3474720"/>
              <a:gd name="connsiteY38" fmla="*/ 852749 h 1724946"/>
              <a:gd name="connsiteX39" fmla="*/ 1294228 w 3474720"/>
              <a:gd name="connsiteY39" fmla="*/ 880884 h 1724946"/>
              <a:gd name="connsiteX40" fmla="*/ 1139483 w 3474720"/>
              <a:gd name="connsiteY40" fmla="*/ 909019 h 1724946"/>
              <a:gd name="connsiteX41" fmla="*/ 1041009 w 3474720"/>
              <a:gd name="connsiteY41" fmla="*/ 937155 h 1724946"/>
              <a:gd name="connsiteX42" fmla="*/ 858129 w 3474720"/>
              <a:gd name="connsiteY42" fmla="*/ 979358 h 1724946"/>
              <a:gd name="connsiteX43" fmla="*/ 703385 w 3474720"/>
              <a:gd name="connsiteY43" fmla="*/ 1049696 h 1724946"/>
              <a:gd name="connsiteX44" fmla="*/ 647114 w 3474720"/>
              <a:gd name="connsiteY44" fmla="*/ 1063764 h 1724946"/>
              <a:gd name="connsiteX45" fmla="*/ 281354 w 3474720"/>
              <a:gd name="connsiteY45" fmla="*/ 1077832 h 1724946"/>
              <a:gd name="connsiteX46" fmla="*/ 239151 w 3474720"/>
              <a:gd name="connsiteY46" fmla="*/ 1091899 h 1724946"/>
              <a:gd name="connsiteX47" fmla="*/ 211015 w 3474720"/>
              <a:gd name="connsiteY47" fmla="*/ 1120035 h 1724946"/>
              <a:gd name="connsiteX48" fmla="*/ 168812 w 3474720"/>
              <a:gd name="connsiteY48" fmla="*/ 1148170 h 1724946"/>
              <a:gd name="connsiteX49" fmla="*/ 56271 w 3474720"/>
              <a:gd name="connsiteY49" fmla="*/ 1190373 h 1724946"/>
              <a:gd name="connsiteX50" fmla="*/ 98474 w 3474720"/>
              <a:gd name="connsiteY50" fmla="*/ 1162238 h 1724946"/>
              <a:gd name="connsiteX51" fmla="*/ 0 w 3474720"/>
              <a:gd name="connsiteY51"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379828 w 3474720"/>
              <a:gd name="connsiteY4" fmla="*/ 1584269 h 1724946"/>
              <a:gd name="connsiteX5" fmla="*/ 731520 w 3474720"/>
              <a:gd name="connsiteY5" fmla="*/ 1640539 h 1724946"/>
              <a:gd name="connsiteX6" fmla="*/ 970671 w 3474720"/>
              <a:gd name="connsiteY6" fmla="*/ 1654607 h 1724946"/>
              <a:gd name="connsiteX7" fmla="*/ 1026941 w 3474720"/>
              <a:gd name="connsiteY7" fmla="*/ 1668675 h 1724946"/>
              <a:gd name="connsiteX8" fmla="*/ 1209821 w 3474720"/>
              <a:gd name="connsiteY8" fmla="*/ 1710878 h 1724946"/>
              <a:gd name="connsiteX9" fmla="*/ 1856935 w 3474720"/>
              <a:gd name="connsiteY9" fmla="*/ 1724946 h 1724946"/>
              <a:gd name="connsiteX10" fmla="*/ 2518117 w 3474720"/>
              <a:gd name="connsiteY10" fmla="*/ 1556133 h 1724946"/>
              <a:gd name="connsiteX11" fmla="*/ 2869809 w 3474720"/>
              <a:gd name="connsiteY11" fmla="*/ 1345118 h 1724946"/>
              <a:gd name="connsiteX12" fmla="*/ 2926080 w 3474720"/>
              <a:gd name="connsiteY12" fmla="*/ 1274779 h 1724946"/>
              <a:gd name="connsiteX13" fmla="*/ 3052689 w 3474720"/>
              <a:gd name="connsiteY13" fmla="*/ 1148170 h 1724946"/>
              <a:gd name="connsiteX14" fmla="*/ 3123028 w 3474720"/>
              <a:gd name="connsiteY14" fmla="*/ 1105967 h 1724946"/>
              <a:gd name="connsiteX15" fmla="*/ 3165231 w 3474720"/>
              <a:gd name="connsiteY15" fmla="*/ 1063764 h 1724946"/>
              <a:gd name="connsiteX16" fmla="*/ 3249637 w 3474720"/>
              <a:gd name="connsiteY16" fmla="*/ 1007493 h 1724946"/>
              <a:gd name="connsiteX17" fmla="*/ 3334043 w 3474720"/>
              <a:gd name="connsiteY17" fmla="*/ 894952 h 1724946"/>
              <a:gd name="connsiteX18" fmla="*/ 3362178 w 3474720"/>
              <a:gd name="connsiteY18" fmla="*/ 838681 h 1724946"/>
              <a:gd name="connsiteX19" fmla="*/ 3390314 w 3474720"/>
              <a:gd name="connsiteY19" fmla="*/ 754275 h 1724946"/>
              <a:gd name="connsiteX20" fmla="*/ 3404381 w 3474720"/>
              <a:gd name="connsiteY20" fmla="*/ 712072 h 1724946"/>
              <a:gd name="connsiteX21" fmla="*/ 3418449 w 3474720"/>
              <a:gd name="connsiteY21" fmla="*/ 655801 h 1724946"/>
              <a:gd name="connsiteX22" fmla="*/ 3432517 w 3474720"/>
              <a:gd name="connsiteY22" fmla="*/ 613598 h 1724946"/>
              <a:gd name="connsiteX23" fmla="*/ 3446585 w 3474720"/>
              <a:gd name="connsiteY23" fmla="*/ 557327 h 1724946"/>
              <a:gd name="connsiteX24" fmla="*/ 3474720 w 3474720"/>
              <a:gd name="connsiteY24" fmla="*/ 472921 h 1724946"/>
              <a:gd name="connsiteX25" fmla="*/ 3460652 w 3474720"/>
              <a:gd name="connsiteY25" fmla="*/ 247838 h 1724946"/>
              <a:gd name="connsiteX26" fmla="*/ 3432517 w 3474720"/>
              <a:gd name="connsiteY26" fmla="*/ 219702 h 1724946"/>
              <a:gd name="connsiteX27" fmla="*/ 3334043 w 3474720"/>
              <a:gd name="connsiteY27" fmla="*/ 107161 h 1724946"/>
              <a:gd name="connsiteX28" fmla="*/ 3249637 w 3474720"/>
              <a:gd name="connsiteY28" fmla="*/ 79026 h 1724946"/>
              <a:gd name="connsiteX29" fmla="*/ 2926080 w 3474720"/>
              <a:gd name="connsiteY29" fmla="*/ 50890 h 1724946"/>
              <a:gd name="connsiteX30" fmla="*/ 2813538 w 3474720"/>
              <a:gd name="connsiteY30" fmla="*/ 36822 h 1724946"/>
              <a:gd name="connsiteX31" fmla="*/ 2602523 w 3474720"/>
              <a:gd name="connsiteY31" fmla="*/ 8687 h 1724946"/>
              <a:gd name="connsiteX32" fmla="*/ 2321169 w 3474720"/>
              <a:gd name="connsiteY32" fmla="*/ 22755 h 1724946"/>
              <a:gd name="connsiteX33" fmla="*/ 2124221 w 3474720"/>
              <a:gd name="connsiteY33" fmla="*/ 8687 h 1724946"/>
              <a:gd name="connsiteX34" fmla="*/ 1969477 w 3474720"/>
              <a:gd name="connsiteY34" fmla="*/ 177500 h 1724946"/>
              <a:gd name="connsiteX35" fmla="*/ 1842868 w 3474720"/>
              <a:gd name="connsiteY35" fmla="*/ 402583 h 1724946"/>
              <a:gd name="connsiteX36" fmla="*/ 1533378 w 3474720"/>
              <a:gd name="connsiteY36" fmla="*/ 740207 h 1724946"/>
              <a:gd name="connsiteX37" fmla="*/ 1336431 w 3474720"/>
              <a:gd name="connsiteY37" fmla="*/ 852749 h 1724946"/>
              <a:gd name="connsiteX38" fmla="*/ 1294228 w 3474720"/>
              <a:gd name="connsiteY38" fmla="*/ 880884 h 1724946"/>
              <a:gd name="connsiteX39" fmla="*/ 1139483 w 3474720"/>
              <a:gd name="connsiteY39" fmla="*/ 909019 h 1724946"/>
              <a:gd name="connsiteX40" fmla="*/ 1041009 w 3474720"/>
              <a:gd name="connsiteY40" fmla="*/ 937155 h 1724946"/>
              <a:gd name="connsiteX41" fmla="*/ 858129 w 3474720"/>
              <a:gd name="connsiteY41" fmla="*/ 979358 h 1724946"/>
              <a:gd name="connsiteX42" fmla="*/ 703385 w 3474720"/>
              <a:gd name="connsiteY42" fmla="*/ 1049696 h 1724946"/>
              <a:gd name="connsiteX43" fmla="*/ 647114 w 3474720"/>
              <a:gd name="connsiteY43" fmla="*/ 1063764 h 1724946"/>
              <a:gd name="connsiteX44" fmla="*/ 281354 w 3474720"/>
              <a:gd name="connsiteY44" fmla="*/ 1077832 h 1724946"/>
              <a:gd name="connsiteX45" fmla="*/ 239151 w 3474720"/>
              <a:gd name="connsiteY45" fmla="*/ 1091899 h 1724946"/>
              <a:gd name="connsiteX46" fmla="*/ 211015 w 3474720"/>
              <a:gd name="connsiteY46" fmla="*/ 1120035 h 1724946"/>
              <a:gd name="connsiteX47" fmla="*/ 168812 w 3474720"/>
              <a:gd name="connsiteY47" fmla="*/ 1148170 h 1724946"/>
              <a:gd name="connsiteX48" fmla="*/ 56271 w 3474720"/>
              <a:gd name="connsiteY48" fmla="*/ 1190373 h 1724946"/>
              <a:gd name="connsiteX49" fmla="*/ 98474 w 3474720"/>
              <a:gd name="connsiteY49" fmla="*/ 1162238 h 1724946"/>
              <a:gd name="connsiteX50" fmla="*/ 0 w 3474720"/>
              <a:gd name="connsiteY50"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379828 w 3474720"/>
              <a:gd name="connsiteY4" fmla="*/ 1584269 h 1724946"/>
              <a:gd name="connsiteX5" fmla="*/ 731520 w 3474720"/>
              <a:gd name="connsiteY5" fmla="*/ 1640539 h 1724946"/>
              <a:gd name="connsiteX6" fmla="*/ 970671 w 3474720"/>
              <a:gd name="connsiteY6" fmla="*/ 1654607 h 1724946"/>
              <a:gd name="connsiteX7" fmla="*/ 1026941 w 3474720"/>
              <a:gd name="connsiteY7" fmla="*/ 1668675 h 1724946"/>
              <a:gd name="connsiteX8" fmla="*/ 1209821 w 3474720"/>
              <a:gd name="connsiteY8" fmla="*/ 1710878 h 1724946"/>
              <a:gd name="connsiteX9" fmla="*/ 1856935 w 3474720"/>
              <a:gd name="connsiteY9" fmla="*/ 1724946 h 1724946"/>
              <a:gd name="connsiteX10" fmla="*/ 2518117 w 3474720"/>
              <a:gd name="connsiteY10" fmla="*/ 1556133 h 1724946"/>
              <a:gd name="connsiteX11" fmla="*/ 2869809 w 3474720"/>
              <a:gd name="connsiteY11" fmla="*/ 1345118 h 1724946"/>
              <a:gd name="connsiteX12" fmla="*/ 2926080 w 3474720"/>
              <a:gd name="connsiteY12" fmla="*/ 1274779 h 1724946"/>
              <a:gd name="connsiteX13" fmla="*/ 3052689 w 3474720"/>
              <a:gd name="connsiteY13" fmla="*/ 1148170 h 1724946"/>
              <a:gd name="connsiteX14" fmla="*/ 3123028 w 3474720"/>
              <a:gd name="connsiteY14" fmla="*/ 1105967 h 1724946"/>
              <a:gd name="connsiteX15" fmla="*/ 3165231 w 3474720"/>
              <a:gd name="connsiteY15" fmla="*/ 1063764 h 1724946"/>
              <a:gd name="connsiteX16" fmla="*/ 3334043 w 3474720"/>
              <a:gd name="connsiteY16" fmla="*/ 894952 h 1724946"/>
              <a:gd name="connsiteX17" fmla="*/ 3362178 w 3474720"/>
              <a:gd name="connsiteY17" fmla="*/ 838681 h 1724946"/>
              <a:gd name="connsiteX18" fmla="*/ 3390314 w 3474720"/>
              <a:gd name="connsiteY18" fmla="*/ 754275 h 1724946"/>
              <a:gd name="connsiteX19" fmla="*/ 3404381 w 3474720"/>
              <a:gd name="connsiteY19" fmla="*/ 712072 h 1724946"/>
              <a:gd name="connsiteX20" fmla="*/ 3418449 w 3474720"/>
              <a:gd name="connsiteY20" fmla="*/ 655801 h 1724946"/>
              <a:gd name="connsiteX21" fmla="*/ 3432517 w 3474720"/>
              <a:gd name="connsiteY21" fmla="*/ 613598 h 1724946"/>
              <a:gd name="connsiteX22" fmla="*/ 3446585 w 3474720"/>
              <a:gd name="connsiteY22" fmla="*/ 557327 h 1724946"/>
              <a:gd name="connsiteX23" fmla="*/ 3474720 w 3474720"/>
              <a:gd name="connsiteY23" fmla="*/ 472921 h 1724946"/>
              <a:gd name="connsiteX24" fmla="*/ 3460652 w 3474720"/>
              <a:gd name="connsiteY24" fmla="*/ 247838 h 1724946"/>
              <a:gd name="connsiteX25" fmla="*/ 3432517 w 3474720"/>
              <a:gd name="connsiteY25" fmla="*/ 219702 h 1724946"/>
              <a:gd name="connsiteX26" fmla="*/ 3334043 w 3474720"/>
              <a:gd name="connsiteY26" fmla="*/ 107161 h 1724946"/>
              <a:gd name="connsiteX27" fmla="*/ 3249637 w 3474720"/>
              <a:gd name="connsiteY27" fmla="*/ 79026 h 1724946"/>
              <a:gd name="connsiteX28" fmla="*/ 2926080 w 3474720"/>
              <a:gd name="connsiteY28" fmla="*/ 50890 h 1724946"/>
              <a:gd name="connsiteX29" fmla="*/ 2813538 w 3474720"/>
              <a:gd name="connsiteY29" fmla="*/ 36822 h 1724946"/>
              <a:gd name="connsiteX30" fmla="*/ 2602523 w 3474720"/>
              <a:gd name="connsiteY30" fmla="*/ 8687 h 1724946"/>
              <a:gd name="connsiteX31" fmla="*/ 2321169 w 3474720"/>
              <a:gd name="connsiteY31" fmla="*/ 22755 h 1724946"/>
              <a:gd name="connsiteX32" fmla="*/ 2124221 w 3474720"/>
              <a:gd name="connsiteY32" fmla="*/ 8687 h 1724946"/>
              <a:gd name="connsiteX33" fmla="*/ 1969477 w 3474720"/>
              <a:gd name="connsiteY33" fmla="*/ 177500 h 1724946"/>
              <a:gd name="connsiteX34" fmla="*/ 1842868 w 3474720"/>
              <a:gd name="connsiteY34" fmla="*/ 402583 h 1724946"/>
              <a:gd name="connsiteX35" fmla="*/ 1533378 w 3474720"/>
              <a:gd name="connsiteY35" fmla="*/ 740207 h 1724946"/>
              <a:gd name="connsiteX36" fmla="*/ 1336431 w 3474720"/>
              <a:gd name="connsiteY36" fmla="*/ 852749 h 1724946"/>
              <a:gd name="connsiteX37" fmla="*/ 1294228 w 3474720"/>
              <a:gd name="connsiteY37" fmla="*/ 880884 h 1724946"/>
              <a:gd name="connsiteX38" fmla="*/ 1139483 w 3474720"/>
              <a:gd name="connsiteY38" fmla="*/ 909019 h 1724946"/>
              <a:gd name="connsiteX39" fmla="*/ 1041009 w 3474720"/>
              <a:gd name="connsiteY39" fmla="*/ 937155 h 1724946"/>
              <a:gd name="connsiteX40" fmla="*/ 858129 w 3474720"/>
              <a:gd name="connsiteY40" fmla="*/ 979358 h 1724946"/>
              <a:gd name="connsiteX41" fmla="*/ 703385 w 3474720"/>
              <a:gd name="connsiteY41" fmla="*/ 1049696 h 1724946"/>
              <a:gd name="connsiteX42" fmla="*/ 647114 w 3474720"/>
              <a:gd name="connsiteY42" fmla="*/ 1063764 h 1724946"/>
              <a:gd name="connsiteX43" fmla="*/ 281354 w 3474720"/>
              <a:gd name="connsiteY43" fmla="*/ 1077832 h 1724946"/>
              <a:gd name="connsiteX44" fmla="*/ 239151 w 3474720"/>
              <a:gd name="connsiteY44" fmla="*/ 1091899 h 1724946"/>
              <a:gd name="connsiteX45" fmla="*/ 211015 w 3474720"/>
              <a:gd name="connsiteY45" fmla="*/ 1120035 h 1724946"/>
              <a:gd name="connsiteX46" fmla="*/ 168812 w 3474720"/>
              <a:gd name="connsiteY46" fmla="*/ 1148170 h 1724946"/>
              <a:gd name="connsiteX47" fmla="*/ 56271 w 3474720"/>
              <a:gd name="connsiteY47" fmla="*/ 1190373 h 1724946"/>
              <a:gd name="connsiteX48" fmla="*/ 98474 w 3474720"/>
              <a:gd name="connsiteY48" fmla="*/ 1162238 h 1724946"/>
              <a:gd name="connsiteX49" fmla="*/ 0 w 3474720"/>
              <a:gd name="connsiteY49" fmla="*/ 1204441 h 1724946"/>
              <a:gd name="connsiteX0" fmla="*/ 0 w 3474720"/>
              <a:gd name="connsiteY0" fmla="*/ 1204441 h 1724946"/>
              <a:gd name="connsiteX1" fmla="*/ 0 w 3474720"/>
              <a:gd name="connsiteY1" fmla="*/ 1204441 h 1724946"/>
              <a:gd name="connsiteX2" fmla="*/ 28135 w 3474720"/>
              <a:gd name="connsiteY2" fmla="*/ 1345118 h 1724946"/>
              <a:gd name="connsiteX3" fmla="*/ 112541 w 3474720"/>
              <a:gd name="connsiteY3" fmla="*/ 1373253 h 1724946"/>
              <a:gd name="connsiteX4" fmla="*/ 379828 w 3474720"/>
              <a:gd name="connsiteY4" fmla="*/ 1584269 h 1724946"/>
              <a:gd name="connsiteX5" fmla="*/ 731520 w 3474720"/>
              <a:gd name="connsiteY5" fmla="*/ 1640539 h 1724946"/>
              <a:gd name="connsiteX6" fmla="*/ 970671 w 3474720"/>
              <a:gd name="connsiteY6" fmla="*/ 1654607 h 1724946"/>
              <a:gd name="connsiteX7" fmla="*/ 1026941 w 3474720"/>
              <a:gd name="connsiteY7" fmla="*/ 1668675 h 1724946"/>
              <a:gd name="connsiteX8" fmla="*/ 1209821 w 3474720"/>
              <a:gd name="connsiteY8" fmla="*/ 1710878 h 1724946"/>
              <a:gd name="connsiteX9" fmla="*/ 1856935 w 3474720"/>
              <a:gd name="connsiteY9" fmla="*/ 1724946 h 1724946"/>
              <a:gd name="connsiteX10" fmla="*/ 2489982 w 3474720"/>
              <a:gd name="connsiteY10" fmla="*/ 1429523 h 1724946"/>
              <a:gd name="connsiteX11" fmla="*/ 2869809 w 3474720"/>
              <a:gd name="connsiteY11" fmla="*/ 1345118 h 1724946"/>
              <a:gd name="connsiteX12" fmla="*/ 2926080 w 3474720"/>
              <a:gd name="connsiteY12" fmla="*/ 1274779 h 1724946"/>
              <a:gd name="connsiteX13" fmla="*/ 3052689 w 3474720"/>
              <a:gd name="connsiteY13" fmla="*/ 1148170 h 1724946"/>
              <a:gd name="connsiteX14" fmla="*/ 3123028 w 3474720"/>
              <a:gd name="connsiteY14" fmla="*/ 1105967 h 1724946"/>
              <a:gd name="connsiteX15" fmla="*/ 3165231 w 3474720"/>
              <a:gd name="connsiteY15" fmla="*/ 1063764 h 1724946"/>
              <a:gd name="connsiteX16" fmla="*/ 3334043 w 3474720"/>
              <a:gd name="connsiteY16" fmla="*/ 894952 h 1724946"/>
              <a:gd name="connsiteX17" fmla="*/ 3362178 w 3474720"/>
              <a:gd name="connsiteY17" fmla="*/ 838681 h 1724946"/>
              <a:gd name="connsiteX18" fmla="*/ 3390314 w 3474720"/>
              <a:gd name="connsiteY18" fmla="*/ 754275 h 1724946"/>
              <a:gd name="connsiteX19" fmla="*/ 3404381 w 3474720"/>
              <a:gd name="connsiteY19" fmla="*/ 712072 h 1724946"/>
              <a:gd name="connsiteX20" fmla="*/ 3418449 w 3474720"/>
              <a:gd name="connsiteY20" fmla="*/ 655801 h 1724946"/>
              <a:gd name="connsiteX21" fmla="*/ 3432517 w 3474720"/>
              <a:gd name="connsiteY21" fmla="*/ 613598 h 1724946"/>
              <a:gd name="connsiteX22" fmla="*/ 3446585 w 3474720"/>
              <a:gd name="connsiteY22" fmla="*/ 557327 h 1724946"/>
              <a:gd name="connsiteX23" fmla="*/ 3474720 w 3474720"/>
              <a:gd name="connsiteY23" fmla="*/ 472921 h 1724946"/>
              <a:gd name="connsiteX24" fmla="*/ 3460652 w 3474720"/>
              <a:gd name="connsiteY24" fmla="*/ 247838 h 1724946"/>
              <a:gd name="connsiteX25" fmla="*/ 3432517 w 3474720"/>
              <a:gd name="connsiteY25" fmla="*/ 219702 h 1724946"/>
              <a:gd name="connsiteX26" fmla="*/ 3334043 w 3474720"/>
              <a:gd name="connsiteY26" fmla="*/ 107161 h 1724946"/>
              <a:gd name="connsiteX27" fmla="*/ 3249637 w 3474720"/>
              <a:gd name="connsiteY27" fmla="*/ 79026 h 1724946"/>
              <a:gd name="connsiteX28" fmla="*/ 2926080 w 3474720"/>
              <a:gd name="connsiteY28" fmla="*/ 50890 h 1724946"/>
              <a:gd name="connsiteX29" fmla="*/ 2813538 w 3474720"/>
              <a:gd name="connsiteY29" fmla="*/ 36822 h 1724946"/>
              <a:gd name="connsiteX30" fmla="*/ 2602523 w 3474720"/>
              <a:gd name="connsiteY30" fmla="*/ 8687 h 1724946"/>
              <a:gd name="connsiteX31" fmla="*/ 2321169 w 3474720"/>
              <a:gd name="connsiteY31" fmla="*/ 22755 h 1724946"/>
              <a:gd name="connsiteX32" fmla="*/ 2124221 w 3474720"/>
              <a:gd name="connsiteY32" fmla="*/ 8687 h 1724946"/>
              <a:gd name="connsiteX33" fmla="*/ 1969477 w 3474720"/>
              <a:gd name="connsiteY33" fmla="*/ 177500 h 1724946"/>
              <a:gd name="connsiteX34" fmla="*/ 1842868 w 3474720"/>
              <a:gd name="connsiteY34" fmla="*/ 402583 h 1724946"/>
              <a:gd name="connsiteX35" fmla="*/ 1533378 w 3474720"/>
              <a:gd name="connsiteY35" fmla="*/ 740207 h 1724946"/>
              <a:gd name="connsiteX36" fmla="*/ 1336431 w 3474720"/>
              <a:gd name="connsiteY36" fmla="*/ 852749 h 1724946"/>
              <a:gd name="connsiteX37" fmla="*/ 1294228 w 3474720"/>
              <a:gd name="connsiteY37" fmla="*/ 880884 h 1724946"/>
              <a:gd name="connsiteX38" fmla="*/ 1139483 w 3474720"/>
              <a:gd name="connsiteY38" fmla="*/ 909019 h 1724946"/>
              <a:gd name="connsiteX39" fmla="*/ 1041009 w 3474720"/>
              <a:gd name="connsiteY39" fmla="*/ 937155 h 1724946"/>
              <a:gd name="connsiteX40" fmla="*/ 858129 w 3474720"/>
              <a:gd name="connsiteY40" fmla="*/ 979358 h 1724946"/>
              <a:gd name="connsiteX41" fmla="*/ 703385 w 3474720"/>
              <a:gd name="connsiteY41" fmla="*/ 1049696 h 1724946"/>
              <a:gd name="connsiteX42" fmla="*/ 647114 w 3474720"/>
              <a:gd name="connsiteY42" fmla="*/ 1063764 h 1724946"/>
              <a:gd name="connsiteX43" fmla="*/ 281354 w 3474720"/>
              <a:gd name="connsiteY43" fmla="*/ 1077832 h 1724946"/>
              <a:gd name="connsiteX44" fmla="*/ 239151 w 3474720"/>
              <a:gd name="connsiteY44" fmla="*/ 1091899 h 1724946"/>
              <a:gd name="connsiteX45" fmla="*/ 211015 w 3474720"/>
              <a:gd name="connsiteY45" fmla="*/ 1120035 h 1724946"/>
              <a:gd name="connsiteX46" fmla="*/ 168812 w 3474720"/>
              <a:gd name="connsiteY46" fmla="*/ 1148170 h 1724946"/>
              <a:gd name="connsiteX47" fmla="*/ 56271 w 3474720"/>
              <a:gd name="connsiteY47" fmla="*/ 1190373 h 1724946"/>
              <a:gd name="connsiteX48" fmla="*/ 98474 w 3474720"/>
              <a:gd name="connsiteY48" fmla="*/ 1162238 h 1724946"/>
              <a:gd name="connsiteX49" fmla="*/ 0 w 3474720"/>
              <a:gd name="connsiteY49" fmla="*/ 1204441 h 1724946"/>
              <a:gd name="connsiteX0" fmla="*/ 0 w 3474720"/>
              <a:gd name="connsiteY0" fmla="*/ 1204441 h 1710989"/>
              <a:gd name="connsiteX1" fmla="*/ 0 w 3474720"/>
              <a:gd name="connsiteY1" fmla="*/ 1204441 h 1710989"/>
              <a:gd name="connsiteX2" fmla="*/ 28135 w 3474720"/>
              <a:gd name="connsiteY2" fmla="*/ 1345118 h 1710989"/>
              <a:gd name="connsiteX3" fmla="*/ 112541 w 3474720"/>
              <a:gd name="connsiteY3" fmla="*/ 1373253 h 1710989"/>
              <a:gd name="connsiteX4" fmla="*/ 379828 w 3474720"/>
              <a:gd name="connsiteY4" fmla="*/ 1584269 h 1710989"/>
              <a:gd name="connsiteX5" fmla="*/ 731520 w 3474720"/>
              <a:gd name="connsiteY5" fmla="*/ 1640539 h 1710989"/>
              <a:gd name="connsiteX6" fmla="*/ 970671 w 3474720"/>
              <a:gd name="connsiteY6" fmla="*/ 1654607 h 1710989"/>
              <a:gd name="connsiteX7" fmla="*/ 1026941 w 3474720"/>
              <a:gd name="connsiteY7" fmla="*/ 1668675 h 1710989"/>
              <a:gd name="connsiteX8" fmla="*/ 1209821 w 3474720"/>
              <a:gd name="connsiteY8" fmla="*/ 1710878 h 1710989"/>
              <a:gd name="connsiteX9" fmla="*/ 1828800 w 3474720"/>
              <a:gd name="connsiteY9" fmla="*/ 1654607 h 1710989"/>
              <a:gd name="connsiteX10" fmla="*/ 2489982 w 3474720"/>
              <a:gd name="connsiteY10" fmla="*/ 1429523 h 1710989"/>
              <a:gd name="connsiteX11" fmla="*/ 2869809 w 3474720"/>
              <a:gd name="connsiteY11" fmla="*/ 1345118 h 1710989"/>
              <a:gd name="connsiteX12" fmla="*/ 2926080 w 3474720"/>
              <a:gd name="connsiteY12" fmla="*/ 1274779 h 1710989"/>
              <a:gd name="connsiteX13" fmla="*/ 3052689 w 3474720"/>
              <a:gd name="connsiteY13" fmla="*/ 1148170 h 1710989"/>
              <a:gd name="connsiteX14" fmla="*/ 3123028 w 3474720"/>
              <a:gd name="connsiteY14" fmla="*/ 1105967 h 1710989"/>
              <a:gd name="connsiteX15" fmla="*/ 3165231 w 3474720"/>
              <a:gd name="connsiteY15" fmla="*/ 1063764 h 1710989"/>
              <a:gd name="connsiteX16" fmla="*/ 3334043 w 3474720"/>
              <a:gd name="connsiteY16" fmla="*/ 894952 h 1710989"/>
              <a:gd name="connsiteX17" fmla="*/ 3362178 w 3474720"/>
              <a:gd name="connsiteY17" fmla="*/ 838681 h 1710989"/>
              <a:gd name="connsiteX18" fmla="*/ 3390314 w 3474720"/>
              <a:gd name="connsiteY18" fmla="*/ 754275 h 1710989"/>
              <a:gd name="connsiteX19" fmla="*/ 3404381 w 3474720"/>
              <a:gd name="connsiteY19" fmla="*/ 712072 h 1710989"/>
              <a:gd name="connsiteX20" fmla="*/ 3418449 w 3474720"/>
              <a:gd name="connsiteY20" fmla="*/ 655801 h 1710989"/>
              <a:gd name="connsiteX21" fmla="*/ 3432517 w 3474720"/>
              <a:gd name="connsiteY21" fmla="*/ 613598 h 1710989"/>
              <a:gd name="connsiteX22" fmla="*/ 3446585 w 3474720"/>
              <a:gd name="connsiteY22" fmla="*/ 557327 h 1710989"/>
              <a:gd name="connsiteX23" fmla="*/ 3474720 w 3474720"/>
              <a:gd name="connsiteY23" fmla="*/ 472921 h 1710989"/>
              <a:gd name="connsiteX24" fmla="*/ 3460652 w 3474720"/>
              <a:gd name="connsiteY24" fmla="*/ 247838 h 1710989"/>
              <a:gd name="connsiteX25" fmla="*/ 3432517 w 3474720"/>
              <a:gd name="connsiteY25" fmla="*/ 219702 h 1710989"/>
              <a:gd name="connsiteX26" fmla="*/ 3334043 w 3474720"/>
              <a:gd name="connsiteY26" fmla="*/ 107161 h 1710989"/>
              <a:gd name="connsiteX27" fmla="*/ 3249637 w 3474720"/>
              <a:gd name="connsiteY27" fmla="*/ 79026 h 1710989"/>
              <a:gd name="connsiteX28" fmla="*/ 2926080 w 3474720"/>
              <a:gd name="connsiteY28" fmla="*/ 50890 h 1710989"/>
              <a:gd name="connsiteX29" fmla="*/ 2813538 w 3474720"/>
              <a:gd name="connsiteY29" fmla="*/ 36822 h 1710989"/>
              <a:gd name="connsiteX30" fmla="*/ 2602523 w 3474720"/>
              <a:gd name="connsiteY30" fmla="*/ 8687 h 1710989"/>
              <a:gd name="connsiteX31" fmla="*/ 2321169 w 3474720"/>
              <a:gd name="connsiteY31" fmla="*/ 22755 h 1710989"/>
              <a:gd name="connsiteX32" fmla="*/ 2124221 w 3474720"/>
              <a:gd name="connsiteY32" fmla="*/ 8687 h 1710989"/>
              <a:gd name="connsiteX33" fmla="*/ 1969477 w 3474720"/>
              <a:gd name="connsiteY33" fmla="*/ 177500 h 1710989"/>
              <a:gd name="connsiteX34" fmla="*/ 1842868 w 3474720"/>
              <a:gd name="connsiteY34" fmla="*/ 402583 h 1710989"/>
              <a:gd name="connsiteX35" fmla="*/ 1533378 w 3474720"/>
              <a:gd name="connsiteY35" fmla="*/ 740207 h 1710989"/>
              <a:gd name="connsiteX36" fmla="*/ 1336431 w 3474720"/>
              <a:gd name="connsiteY36" fmla="*/ 852749 h 1710989"/>
              <a:gd name="connsiteX37" fmla="*/ 1294228 w 3474720"/>
              <a:gd name="connsiteY37" fmla="*/ 880884 h 1710989"/>
              <a:gd name="connsiteX38" fmla="*/ 1139483 w 3474720"/>
              <a:gd name="connsiteY38" fmla="*/ 909019 h 1710989"/>
              <a:gd name="connsiteX39" fmla="*/ 1041009 w 3474720"/>
              <a:gd name="connsiteY39" fmla="*/ 937155 h 1710989"/>
              <a:gd name="connsiteX40" fmla="*/ 858129 w 3474720"/>
              <a:gd name="connsiteY40" fmla="*/ 979358 h 1710989"/>
              <a:gd name="connsiteX41" fmla="*/ 703385 w 3474720"/>
              <a:gd name="connsiteY41" fmla="*/ 1049696 h 1710989"/>
              <a:gd name="connsiteX42" fmla="*/ 647114 w 3474720"/>
              <a:gd name="connsiteY42" fmla="*/ 1063764 h 1710989"/>
              <a:gd name="connsiteX43" fmla="*/ 281354 w 3474720"/>
              <a:gd name="connsiteY43" fmla="*/ 1077832 h 1710989"/>
              <a:gd name="connsiteX44" fmla="*/ 239151 w 3474720"/>
              <a:gd name="connsiteY44" fmla="*/ 1091899 h 1710989"/>
              <a:gd name="connsiteX45" fmla="*/ 211015 w 3474720"/>
              <a:gd name="connsiteY45" fmla="*/ 1120035 h 1710989"/>
              <a:gd name="connsiteX46" fmla="*/ 168812 w 3474720"/>
              <a:gd name="connsiteY46" fmla="*/ 1148170 h 1710989"/>
              <a:gd name="connsiteX47" fmla="*/ 56271 w 3474720"/>
              <a:gd name="connsiteY47" fmla="*/ 1190373 h 1710989"/>
              <a:gd name="connsiteX48" fmla="*/ 98474 w 3474720"/>
              <a:gd name="connsiteY48" fmla="*/ 1162238 h 1710989"/>
              <a:gd name="connsiteX49" fmla="*/ 0 w 3474720"/>
              <a:gd name="connsiteY49" fmla="*/ 1204441 h 1710989"/>
              <a:gd name="connsiteX0" fmla="*/ 0 w 3474720"/>
              <a:gd name="connsiteY0" fmla="*/ 1204441 h 1710989"/>
              <a:gd name="connsiteX1" fmla="*/ 0 w 3474720"/>
              <a:gd name="connsiteY1" fmla="*/ 1204441 h 1710989"/>
              <a:gd name="connsiteX2" fmla="*/ 28135 w 3474720"/>
              <a:gd name="connsiteY2" fmla="*/ 1345118 h 1710989"/>
              <a:gd name="connsiteX3" fmla="*/ 112541 w 3474720"/>
              <a:gd name="connsiteY3" fmla="*/ 1373253 h 1710989"/>
              <a:gd name="connsiteX4" fmla="*/ 379828 w 3474720"/>
              <a:gd name="connsiteY4" fmla="*/ 1584269 h 1710989"/>
              <a:gd name="connsiteX5" fmla="*/ 731520 w 3474720"/>
              <a:gd name="connsiteY5" fmla="*/ 1640539 h 1710989"/>
              <a:gd name="connsiteX6" fmla="*/ 970671 w 3474720"/>
              <a:gd name="connsiteY6" fmla="*/ 1654607 h 1710989"/>
              <a:gd name="connsiteX7" fmla="*/ 1026941 w 3474720"/>
              <a:gd name="connsiteY7" fmla="*/ 1668675 h 1710989"/>
              <a:gd name="connsiteX8" fmla="*/ 1209821 w 3474720"/>
              <a:gd name="connsiteY8" fmla="*/ 1710878 h 1710989"/>
              <a:gd name="connsiteX9" fmla="*/ 1828800 w 3474720"/>
              <a:gd name="connsiteY9" fmla="*/ 1654607 h 1710989"/>
              <a:gd name="connsiteX10" fmla="*/ 2489982 w 3474720"/>
              <a:gd name="connsiteY10" fmla="*/ 1429523 h 1710989"/>
              <a:gd name="connsiteX11" fmla="*/ 2869809 w 3474720"/>
              <a:gd name="connsiteY11" fmla="*/ 1345118 h 1710989"/>
              <a:gd name="connsiteX12" fmla="*/ 2926080 w 3474720"/>
              <a:gd name="connsiteY12" fmla="*/ 1274779 h 1710989"/>
              <a:gd name="connsiteX13" fmla="*/ 3052689 w 3474720"/>
              <a:gd name="connsiteY13" fmla="*/ 1148170 h 1710989"/>
              <a:gd name="connsiteX14" fmla="*/ 3123028 w 3474720"/>
              <a:gd name="connsiteY14" fmla="*/ 1105967 h 1710989"/>
              <a:gd name="connsiteX15" fmla="*/ 3165231 w 3474720"/>
              <a:gd name="connsiteY15" fmla="*/ 1063764 h 1710989"/>
              <a:gd name="connsiteX16" fmla="*/ 3334043 w 3474720"/>
              <a:gd name="connsiteY16" fmla="*/ 894952 h 1710989"/>
              <a:gd name="connsiteX17" fmla="*/ 3362178 w 3474720"/>
              <a:gd name="connsiteY17" fmla="*/ 838681 h 1710989"/>
              <a:gd name="connsiteX18" fmla="*/ 3390314 w 3474720"/>
              <a:gd name="connsiteY18" fmla="*/ 754275 h 1710989"/>
              <a:gd name="connsiteX19" fmla="*/ 3404381 w 3474720"/>
              <a:gd name="connsiteY19" fmla="*/ 712072 h 1710989"/>
              <a:gd name="connsiteX20" fmla="*/ 3418449 w 3474720"/>
              <a:gd name="connsiteY20" fmla="*/ 655801 h 1710989"/>
              <a:gd name="connsiteX21" fmla="*/ 3432517 w 3474720"/>
              <a:gd name="connsiteY21" fmla="*/ 613598 h 1710989"/>
              <a:gd name="connsiteX22" fmla="*/ 3446585 w 3474720"/>
              <a:gd name="connsiteY22" fmla="*/ 557327 h 1710989"/>
              <a:gd name="connsiteX23" fmla="*/ 3474720 w 3474720"/>
              <a:gd name="connsiteY23" fmla="*/ 472921 h 1710989"/>
              <a:gd name="connsiteX24" fmla="*/ 3460652 w 3474720"/>
              <a:gd name="connsiteY24" fmla="*/ 247838 h 1710989"/>
              <a:gd name="connsiteX25" fmla="*/ 3432517 w 3474720"/>
              <a:gd name="connsiteY25" fmla="*/ 219702 h 1710989"/>
              <a:gd name="connsiteX26" fmla="*/ 3334043 w 3474720"/>
              <a:gd name="connsiteY26" fmla="*/ 107161 h 1710989"/>
              <a:gd name="connsiteX27" fmla="*/ 3249637 w 3474720"/>
              <a:gd name="connsiteY27" fmla="*/ 79026 h 1710989"/>
              <a:gd name="connsiteX28" fmla="*/ 2926080 w 3474720"/>
              <a:gd name="connsiteY28" fmla="*/ 50890 h 1710989"/>
              <a:gd name="connsiteX29" fmla="*/ 2813538 w 3474720"/>
              <a:gd name="connsiteY29" fmla="*/ 36822 h 1710989"/>
              <a:gd name="connsiteX30" fmla="*/ 2602523 w 3474720"/>
              <a:gd name="connsiteY30" fmla="*/ 8687 h 1710989"/>
              <a:gd name="connsiteX31" fmla="*/ 2321169 w 3474720"/>
              <a:gd name="connsiteY31" fmla="*/ 22755 h 1710989"/>
              <a:gd name="connsiteX32" fmla="*/ 2124221 w 3474720"/>
              <a:gd name="connsiteY32" fmla="*/ 8687 h 1710989"/>
              <a:gd name="connsiteX33" fmla="*/ 1969477 w 3474720"/>
              <a:gd name="connsiteY33" fmla="*/ 177500 h 1710989"/>
              <a:gd name="connsiteX34" fmla="*/ 1842868 w 3474720"/>
              <a:gd name="connsiteY34" fmla="*/ 402583 h 1710989"/>
              <a:gd name="connsiteX35" fmla="*/ 1533378 w 3474720"/>
              <a:gd name="connsiteY35" fmla="*/ 740207 h 1710989"/>
              <a:gd name="connsiteX36" fmla="*/ 1336431 w 3474720"/>
              <a:gd name="connsiteY36" fmla="*/ 852749 h 1710989"/>
              <a:gd name="connsiteX37" fmla="*/ 1294228 w 3474720"/>
              <a:gd name="connsiteY37" fmla="*/ 880884 h 1710989"/>
              <a:gd name="connsiteX38" fmla="*/ 1139483 w 3474720"/>
              <a:gd name="connsiteY38" fmla="*/ 909019 h 1710989"/>
              <a:gd name="connsiteX39" fmla="*/ 1041009 w 3474720"/>
              <a:gd name="connsiteY39" fmla="*/ 937155 h 1710989"/>
              <a:gd name="connsiteX40" fmla="*/ 858129 w 3474720"/>
              <a:gd name="connsiteY40" fmla="*/ 979358 h 1710989"/>
              <a:gd name="connsiteX41" fmla="*/ 703385 w 3474720"/>
              <a:gd name="connsiteY41" fmla="*/ 1049696 h 1710989"/>
              <a:gd name="connsiteX42" fmla="*/ 647114 w 3474720"/>
              <a:gd name="connsiteY42" fmla="*/ 1063764 h 1710989"/>
              <a:gd name="connsiteX43" fmla="*/ 281354 w 3474720"/>
              <a:gd name="connsiteY43" fmla="*/ 1077832 h 1710989"/>
              <a:gd name="connsiteX44" fmla="*/ 239151 w 3474720"/>
              <a:gd name="connsiteY44" fmla="*/ 1091899 h 1710989"/>
              <a:gd name="connsiteX45" fmla="*/ 168812 w 3474720"/>
              <a:gd name="connsiteY45" fmla="*/ 1148170 h 1710989"/>
              <a:gd name="connsiteX46" fmla="*/ 56271 w 3474720"/>
              <a:gd name="connsiteY46" fmla="*/ 1190373 h 1710989"/>
              <a:gd name="connsiteX47" fmla="*/ 98474 w 3474720"/>
              <a:gd name="connsiteY47" fmla="*/ 1162238 h 1710989"/>
              <a:gd name="connsiteX48" fmla="*/ 0 w 3474720"/>
              <a:gd name="connsiteY48" fmla="*/ 1204441 h 1710989"/>
              <a:gd name="connsiteX0" fmla="*/ 0 w 3474720"/>
              <a:gd name="connsiteY0" fmla="*/ 1204441 h 1710989"/>
              <a:gd name="connsiteX1" fmla="*/ 0 w 3474720"/>
              <a:gd name="connsiteY1" fmla="*/ 1204441 h 1710989"/>
              <a:gd name="connsiteX2" fmla="*/ 28135 w 3474720"/>
              <a:gd name="connsiteY2" fmla="*/ 1345118 h 1710989"/>
              <a:gd name="connsiteX3" fmla="*/ 112541 w 3474720"/>
              <a:gd name="connsiteY3" fmla="*/ 1373253 h 1710989"/>
              <a:gd name="connsiteX4" fmla="*/ 379828 w 3474720"/>
              <a:gd name="connsiteY4" fmla="*/ 1584269 h 1710989"/>
              <a:gd name="connsiteX5" fmla="*/ 731520 w 3474720"/>
              <a:gd name="connsiteY5" fmla="*/ 1640539 h 1710989"/>
              <a:gd name="connsiteX6" fmla="*/ 970671 w 3474720"/>
              <a:gd name="connsiteY6" fmla="*/ 1654607 h 1710989"/>
              <a:gd name="connsiteX7" fmla="*/ 1026941 w 3474720"/>
              <a:gd name="connsiteY7" fmla="*/ 1668675 h 1710989"/>
              <a:gd name="connsiteX8" fmla="*/ 1209821 w 3474720"/>
              <a:gd name="connsiteY8" fmla="*/ 1710878 h 1710989"/>
              <a:gd name="connsiteX9" fmla="*/ 1828800 w 3474720"/>
              <a:gd name="connsiteY9" fmla="*/ 1654607 h 1710989"/>
              <a:gd name="connsiteX10" fmla="*/ 2489982 w 3474720"/>
              <a:gd name="connsiteY10" fmla="*/ 1429523 h 1710989"/>
              <a:gd name="connsiteX11" fmla="*/ 2869809 w 3474720"/>
              <a:gd name="connsiteY11" fmla="*/ 1345118 h 1710989"/>
              <a:gd name="connsiteX12" fmla="*/ 2926080 w 3474720"/>
              <a:gd name="connsiteY12" fmla="*/ 1274779 h 1710989"/>
              <a:gd name="connsiteX13" fmla="*/ 3052689 w 3474720"/>
              <a:gd name="connsiteY13" fmla="*/ 1148170 h 1710989"/>
              <a:gd name="connsiteX14" fmla="*/ 3123028 w 3474720"/>
              <a:gd name="connsiteY14" fmla="*/ 1105967 h 1710989"/>
              <a:gd name="connsiteX15" fmla="*/ 3165231 w 3474720"/>
              <a:gd name="connsiteY15" fmla="*/ 1063764 h 1710989"/>
              <a:gd name="connsiteX16" fmla="*/ 3334043 w 3474720"/>
              <a:gd name="connsiteY16" fmla="*/ 894952 h 1710989"/>
              <a:gd name="connsiteX17" fmla="*/ 3362178 w 3474720"/>
              <a:gd name="connsiteY17" fmla="*/ 838681 h 1710989"/>
              <a:gd name="connsiteX18" fmla="*/ 3390314 w 3474720"/>
              <a:gd name="connsiteY18" fmla="*/ 754275 h 1710989"/>
              <a:gd name="connsiteX19" fmla="*/ 3404381 w 3474720"/>
              <a:gd name="connsiteY19" fmla="*/ 712072 h 1710989"/>
              <a:gd name="connsiteX20" fmla="*/ 3418449 w 3474720"/>
              <a:gd name="connsiteY20" fmla="*/ 655801 h 1710989"/>
              <a:gd name="connsiteX21" fmla="*/ 3432517 w 3474720"/>
              <a:gd name="connsiteY21" fmla="*/ 613598 h 1710989"/>
              <a:gd name="connsiteX22" fmla="*/ 3446585 w 3474720"/>
              <a:gd name="connsiteY22" fmla="*/ 557327 h 1710989"/>
              <a:gd name="connsiteX23" fmla="*/ 3474720 w 3474720"/>
              <a:gd name="connsiteY23" fmla="*/ 472921 h 1710989"/>
              <a:gd name="connsiteX24" fmla="*/ 3460652 w 3474720"/>
              <a:gd name="connsiteY24" fmla="*/ 247838 h 1710989"/>
              <a:gd name="connsiteX25" fmla="*/ 3432517 w 3474720"/>
              <a:gd name="connsiteY25" fmla="*/ 219702 h 1710989"/>
              <a:gd name="connsiteX26" fmla="*/ 3334043 w 3474720"/>
              <a:gd name="connsiteY26" fmla="*/ 107161 h 1710989"/>
              <a:gd name="connsiteX27" fmla="*/ 3249637 w 3474720"/>
              <a:gd name="connsiteY27" fmla="*/ 79026 h 1710989"/>
              <a:gd name="connsiteX28" fmla="*/ 2926080 w 3474720"/>
              <a:gd name="connsiteY28" fmla="*/ 50890 h 1710989"/>
              <a:gd name="connsiteX29" fmla="*/ 2813538 w 3474720"/>
              <a:gd name="connsiteY29" fmla="*/ 36822 h 1710989"/>
              <a:gd name="connsiteX30" fmla="*/ 2602523 w 3474720"/>
              <a:gd name="connsiteY30" fmla="*/ 8687 h 1710989"/>
              <a:gd name="connsiteX31" fmla="*/ 2321169 w 3474720"/>
              <a:gd name="connsiteY31" fmla="*/ 22755 h 1710989"/>
              <a:gd name="connsiteX32" fmla="*/ 2124221 w 3474720"/>
              <a:gd name="connsiteY32" fmla="*/ 8687 h 1710989"/>
              <a:gd name="connsiteX33" fmla="*/ 1969477 w 3474720"/>
              <a:gd name="connsiteY33" fmla="*/ 177500 h 1710989"/>
              <a:gd name="connsiteX34" fmla="*/ 1842868 w 3474720"/>
              <a:gd name="connsiteY34" fmla="*/ 402583 h 1710989"/>
              <a:gd name="connsiteX35" fmla="*/ 1533378 w 3474720"/>
              <a:gd name="connsiteY35" fmla="*/ 740207 h 1710989"/>
              <a:gd name="connsiteX36" fmla="*/ 1336431 w 3474720"/>
              <a:gd name="connsiteY36" fmla="*/ 852749 h 1710989"/>
              <a:gd name="connsiteX37" fmla="*/ 1294228 w 3474720"/>
              <a:gd name="connsiteY37" fmla="*/ 880884 h 1710989"/>
              <a:gd name="connsiteX38" fmla="*/ 1139483 w 3474720"/>
              <a:gd name="connsiteY38" fmla="*/ 909019 h 1710989"/>
              <a:gd name="connsiteX39" fmla="*/ 1041009 w 3474720"/>
              <a:gd name="connsiteY39" fmla="*/ 937155 h 1710989"/>
              <a:gd name="connsiteX40" fmla="*/ 858129 w 3474720"/>
              <a:gd name="connsiteY40" fmla="*/ 979358 h 1710989"/>
              <a:gd name="connsiteX41" fmla="*/ 703385 w 3474720"/>
              <a:gd name="connsiteY41" fmla="*/ 1049696 h 1710989"/>
              <a:gd name="connsiteX42" fmla="*/ 647114 w 3474720"/>
              <a:gd name="connsiteY42" fmla="*/ 1063764 h 1710989"/>
              <a:gd name="connsiteX43" fmla="*/ 281354 w 3474720"/>
              <a:gd name="connsiteY43" fmla="*/ 1077832 h 1710989"/>
              <a:gd name="connsiteX44" fmla="*/ 239151 w 3474720"/>
              <a:gd name="connsiteY44" fmla="*/ 1091899 h 1710989"/>
              <a:gd name="connsiteX45" fmla="*/ 56271 w 3474720"/>
              <a:gd name="connsiteY45" fmla="*/ 1190373 h 1710989"/>
              <a:gd name="connsiteX46" fmla="*/ 98474 w 3474720"/>
              <a:gd name="connsiteY46" fmla="*/ 1162238 h 1710989"/>
              <a:gd name="connsiteX47" fmla="*/ 0 w 3474720"/>
              <a:gd name="connsiteY47" fmla="*/ 1204441 h 1710989"/>
              <a:gd name="connsiteX0" fmla="*/ 0 w 3474720"/>
              <a:gd name="connsiteY0" fmla="*/ 1204441 h 1710989"/>
              <a:gd name="connsiteX1" fmla="*/ 0 w 3474720"/>
              <a:gd name="connsiteY1" fmla="*/ 1204441 h 1710989"/>
              <a:gd name="connsiteX2" fmla="*/ 28135 w 3474720"/>
              <a:gd name="connsiteY2" fmla="*/ 1345118 h 1710989"/>
              <a:gd name="connsiteX3" fmla="*/ 112541 w 3474720"/>
              <a:gd name="connsiteY3" fmla="*/ 1373253 h 1710989"/>
              <a:gd name="connsiteX4" fmla="*/ 379828 w 3474720"/>
              <a:gd name="connsiteY4" fmla="*/ 1584269 h 1710989"/>
              <a:gd name="connsiteX5" fmla="*/ 731520 w 3474720"/>
              <a:gd name="connsiteY5" fmla="*/ 1640539 h 1710989"/>
              <a:gd name="connsiteX6" fmla="*/ 970671 w 3474720"/>
              <a:gd name="connsiteY6" fmla="*/ 1654607 h 1710989"/>
              <a:gd name="connsiteX7" fmla="*/ 1026941 w 3474720"/>
              <a:gd name="connsiteY7" fmla="*/ 1668675 h 1710989"/>
              <a:gd name="connsiteX8" fmla="*/ 1209821 w 3474720"/>
              <a:gd name="connsiteY8" fmla="*/ 1710878 h 1710989"/>
              <a:gd name="connsiteX9" fmla="*/ 1828800 w 3474720"/>
              <a:gd name="connsiteY9" fmla="*/ 1654607 h 1710989"/>
              <a:gd name="connsiteX10" fmla="*/ 2489982 w 3474720"/>
              <a:gd name="connsiteY10" fmla="*/ 1429523 h 1710989"/>
              <a:gd name="connsiteX11" fmla="*/ 2869809 w 3474720"/>
              <a:gd name="connsiteY11" fmla="*/ 1345118 h 1710989"/>
              <a:gd name="connsiteX12" fmla="*/ 2926080 w 3474720"/>
              <a:gd name="connsiteY12" fmla="*/ 1274779 h 1710989"/>
              <a:gd name="connsiteX13" fmla="*/ 3052689 w 3474720"/>
              <a:gd name="connsiteY13" fmla="*/ 1148170 h 1710989"/>
              <a:gd name="connsiteX14" fmla="*/ 3123028 w 3474720"/>
              <a:gd name="connsiteY14" fmla="*/ 1105967 h 1710989"/>
              <a:gd name="connsiteX15" fmla="*/ 3165231 w 3474720"/>
              <a:gd name="connsiteY15" fmla="*/ 1063764 h 1710989"/>
              <a:gd name="connsiteX16" fmla="*/ 3334043 w 3474720"/>
              <a:gd name="connsiteY16" fmla="*/ 894952 h 1710989"/>
              <a:gd name="connsiteX17" fmla="*/ 3362178 w 3474720"/>
              <a:gd name="connsiteY17" fmla="*/ 838681 h 1710989"/>
              <a:gd name="connsiteX18" fmla="*/ 3390314 w 3474720"/>
              <a:gd name="connsiteY18" fmla="*/ 754275 h 1710989"/>
              <a:gd name="connsiteX19" fmla="*/ 3404381 w 3474720"/>
              <a:gd name="connsiteY19" fmla="*/ 712072 h 1710989"/>
              <a:gd name="connsiteX20" fmla="*/ 3418449 w 3474720"/>
              <a:gd name="connsiteY20" fmla="*/ 655801 h 1710989"/>
              <a:gd name="connsiteX21" fmla="*/ 3432517 w 3474720"/>
              <a:gd name="connsiteY21" fmla="*/ 613598 h 1710989"/>
              <a:gd name="connsiteX22" fmla="*/ 3446585 w 3474720"/>
              <a:gd name="connsiteY22" fmla="*/ 557327 h 1710989"/>
              <a:gd name="connsiteX23" fmla="*/ 3474720 w 3474720"/>
              <a:gd name="connsiteY23" fmla="*/ 472921 h 1710989"/>
              <a:gd name="connsiteX24" fmla="*/ 3460652 w 3474720"/>
              <a:gd name="connsiteY24" fmla="*/ 247838 h 1710989"/>
              <a:gd name="connsiteX25" fmla="*/ 3432517 w 3474720"/>
              <a:gd name="connsiteY25" fmla="*/ 219702 h 1710989"/>
              <a:gd name="connsiteX26" fmla="*/ 3334043 w 3474720"/>
              <a:gd name="connsiteY26" fmla="*/ 107161 h 1710989"/>
              <a:gd name="connsiteX27" fmla="*/ 3249637 w 3474720"/>
              <a:gd name="connsiteY27" fmla="*/ 79026 h 1710989"/>
              <a:gd name="connsiteX28" fmla="*/ 2926080 w 3474720"/>
              <a:gd name="connsiteY28" fmla="*/ 50890 h 1710989"/>
              <a:gd name="connsiteX29" fmla="*/ 2813538 w 3474720"/>
              <a:gd name="connsiteY29" fmla="*/ 36822 h 1710989"/>
              <a:gd name="connsiteX30" fmla="*/ 2602523 w 3474720"/>
              <a:gd name="connsiteY30" fmla="*/ 8687 h 1710989"/>
              <a:gd name="connsiteX31" fmla="*/ 2321169 w 3474720"/>
              <a:gd name="connsiteY31" fmla="*/ 22755 h 1710989"/>
              <a:gd name="connsiteX32" fmla="*/ 2124221 w 3474720"/>
              <a:gd name="connsiteY32" fmla="*/ 8687 h 1710989"/>
              <a:gd name="connsiteX33" fmla="*/ 1969477 w 3474720"/>
              <a:gd name="connsiteY33" fmla="*/ 177500 h 1710989"/>
              <a:gd name="connsiteX34" fmla="*/ 1842868 w 3474720"/>
              <a:gd name="connsiteY34" fmla="*/ 402583 h 1710989"/>
              <a:gd name="connsiteX35" fmla="*/ 1533378 w 3474720"/>
              <a:gd name="connsiteY35" fmla="*/ 740207 h 1710989"/>
              <a:gd name="connsiteX36" fmla="*/ 1336431 w 3474720"/>
              <a:gd name="connsiteY36" fmla="*/ 852749 h 1710989"/>
              <a:gd name="connsiteX37" fmla="*/ 1294228 w 3474720"/>
              <a:gd name="connsiteY37" fmla="*/ 880884 h 1710989"/>
              <a:gd name="connsiteX38" fmla="*/ 1139483 w 3474720"/>
              <a:gd name="connsiteY38" fmla="*/ 909019 h 1710989"/>
              <a:gd name="connsiteX39" fmla="*/ 1041009 w 3474720"/>
              <a:gd name="connsiteY39" fmla="*/ 937155 h 1710989"/>
              <a:gd name="connsiteX40" fmla="*/ 858129 w 3474720"/>
              <a:gd name="connsiteY40" fmla="*/ 979358 h 1710989"/>
              <a:gd name="connsiteX41" fmla="*/ 703385 w 3474720"/>
              <a:gd name="connsiteY41" fmla="*/ 1049696 h 1710989"/>
              <a:gd name="connsiteX42" fmla="*/ 647114 w 3474720"/>
              <a:gd name="connsiteY42" fmla="*/ 1063764 h 1710989"/>
              <a:gd name="connsiteX43" fmla="*/ 281354 w 3474720"/>
              <a:gd name="connsiteY43" fmla="*/ 1077832 h 1710989"/>
              <a:gd name="connsiteX44" fmla="*/ 56271 w 3474720"/>
              <a:gd name="connsiteY44" fmla="*/ 1190373 h 1710989"/>
              <a:gd name="connsiteX45" fmla="*/ 98474 w 3474720"/>
              <a:gd name="connsiteY45" fmla="*/ 1162238 h 1710989"/>
              <a:gd name="connsiteX46" fmla="*/ 0 w 3474720"/>
              <a:gd name="connsiteY46" fmla="*/ 1204441 h 1710989"/>
              <a:gd name="connsiteX0" fmla="*/ 0 w 3474720"/>
              <a:gd name="connsiteY0" fmla="*/ 1204441 h 1710989"/>
              <a:gd name="connsiteX1" fmla="*/ 0 w 3474720"/>
              <a:gd name="connsiteY1" fmla="*/ 1204441 h 1710989"/>
              <a:gd name="connsiteX2" fmla="*/ 28135 w 3474720"/>
              <a:gd name="connsiteY2" fmla="*/ 1345118 h 1710989"/>
              <a:gd name="connsiteX3" fmla="*/ 112541 w 3474720"/>
              <a:gd name="connsiteY3" fmla="*/ 1373253 h 1710989"/>
              <a:gd name="connsiteX4" fmla="*/ 379828 w 3474720"/>
              <a:gd name="connsiteY4" fmla="*/ 1584269 h 1710989"/>
              <a:gd name="connsiteX5" fmla="*/ 731520 w 3474720"/>
              <a:gd name="connsiteY5" fmla="*/ 1640539 h 1710989"/>
              <a:gd name="connsiteX6" fmla="*/ 970671 w 3474720"/>
              <a:gd name="connsiteY6" fmla="*/ 1654607 h 1710989"/>
              <a:gd name="connsiteX7" fmla="*/ 1026941 w 3474720"/>
              <a:gd name="connsiteY7" fmla="*/ 1668675 h 1710989"/>
              <a:gd name="connsiteX8" fmla="*/ 1209821 w 3474720"/>
              <a:gd name="connsiteY8" fmla="*/ 1710878 h 1710989"/>
              <a:gd name="connsiteX9" fmla="*/ 1828800 w 3474720"/>
              <a:gd name="connsiteY9" fmla="*/ 1654607 h 1710989"/>
              <a:gd name="connsiteX10" fmla="*/ 2489982 w 3474720"/>
              <a:gd name="connsiteY10" fmla="*/ 1429523 h 1710989"/>
              <a:gd name="connsiteX11" fmla="*/ 2869809 w 3474720"/>
              <a:gd name="connsiteY11" fmla="*/ 1345118 h 1710989"/>
              <a:gd name="connsiteX12" fmla="*/ 2926080 w 3474720"/>
              <a:gd name="connsiteY12" fmla="*/ 1274779 h 1710989"/>
              <a:gd name="connsiteX13" fmla="*/ 3052689 w 3474720"/>
              <a:gd name="connsiteY13" fmla="*/ 1148170 h 1710989"/>
              <a:gd name="connsiteX14" fmla="*/ 3123028 w 3474720"/>
              <a:gd name="connsiteY14" fmla="*/ 1105967 h 1710989"/>
              <a:gd name="connsiteX15" fmla="*/ 3165231 w 3474720"/>
              <a:gd name="connsiteY15" fmla="*/ 1063764 h 1710989"/>
              <a:gd name="connsiteX16" fmla="*/ 3334043 w 3474720"/>
              <a:gd name="connsiteY16" fmla="*/ 894952 h 1710989"/>
              <a:gd name="connsiteX17" fmla="*/ 3362178 w 3474720"/>
              <a:gd name="connsiteY17" fmla="*/ 838681 h 1710989"/>
              <a:gd name="connsiteX18" fmla="*/ 3390314 w 3474720"/>
              <a:gd name="connsiteY18" fmla="*/ 754275 h 1710989"/>
              <a:gd name="connsiteX19" fmla="*/ 3404381 w 3474720"/>
              <a:gd name="connsiteY19" fmla="*/ 712072 h 1710989"/>
              <a:gd name="connsiteX20" fmla="*/ 3418449 w 3474720"/>
              <a:gd name="connsiteY20" fmla="*/ 655801 h 1710989"/>
              <a:gd name="connsiteX21" fmla="*/ 3432517 w 3474720"/>
              <a:gd name="connsiteY21" fmla="*/ 613598 h 1710989"/>
              <a:gd name="connsiteX22" fmla="*/ 3446585 w 3474720"/>
              <a:gd name="connsiteY22" fmla="*/ 557327 h 1710989"/>
              <a:gd name="connsiteX23" fmla="*/ 3474720 w 3474720"/>
              <a:gd name="connsiteY23" fmla="*/ 472921 h 1710989"/>
              <a:gd name="connsiteX24" fmla="*/ 3460652 w 3474720"/>
              <a:gd name="connsiteY24" fmla="*/ 247838 h 1710989"/>
              <a:gd name="connsiteX25" fmla="*/ 3432517 w 3474720"/>
              <a:gd name="connsiteY25" fmla="*/ 219702 h 1710989"/>
              <a:gd name="connsiteX26" fmla="*/ 3334043 w 3474720"/>
              <a:gd name="connsiteY26" fmla="*/ 107161 h 1710989"/>
              <a:gd name="connsiteX27" fmla="*/ 3249637 w 3474720"/>
              <a:gd name="connsiteY27" fmla="*/ 79026 h 1710989"/>
              <a:gd name="connsiteX28" fmla="*/ 2926080 w 3474720"/>
              <a:gd name="connsiteY28" fmla="*/ 50890 h 1710989"/>
              <a:gd name="connsiteX29" fmla="*/ 2813538 w 3474720"/>
              <a:gd name="connsiteY29" fmla="*/ 36822 h 1710989"/>
              <a:gd name="connsiteX30" fmla="*/ 2602523 w 3474720"/>
              <a:gd name="connsiteY30" fmla="*/ 8687 h 1710989"/>
              <a:gd name="connsiteX31" fmla="*/ 2321169 w 3474720"/>
              <a:gd name="connsiteY31" fmla="*/ 22755 h 1710989"/>
              <a:gd name="connsiteX32" fmla="*/ 2124221 w 3474720"/>
              <a:gd name="connsiteY32" fmla="*/ 8687 h 1710989"/>
              <a:gd name="connsiteX33" fmla="*/ 1969477 w 3474720"/>
              <a:gd name="connsiteY33" fmla="*/ 177500 h 1710989"/>
              <a:gd name="connsiteX34" fmla="*/ 1842868 w 3474720"/>
              <a:gd name="connsiteY34" fmla="*/ 402583 h 1710989"/>
              <a:gd name="connsiteX35" fmla="*/ 1533378 w 3474720"/>
              <a:gd name="connsiteY35" fmla="*/ 740207 h 1710989"/>
              <a:gd name="connsiteX36" fmla="*/ 1336431 w 3474720"/>
              <a:gd name="connsiteY36" fmla="*/ 852749 h 1710989"/>
              <a:gd name="connsiteX37" fmla="*/ 1294228 w 3474720"/>
              <a:gd name="connsiteY37" fmla="*/ 880884 h 1710989"/>
              <a:gd name="connsiteX38" fmla="*/ 1139483 w 3474720"/>
              <a:gd name="connsiteY38" fmla="*/ 909019 h 1710989"/>
              <a:gd name="connsiteX39" fmla="*/ 1041009 w 3474720"/>
              <a:gd name="connsiteY39" fmla="*/ 937155 h 1710989"/>
              <a:gd name="connsiteX40" fmla="*/ 858129 w 3474720"/>
              <a:gd name="connsiteY40" fmla="*/ 979358 h 1710989"/>
              <a:gd name="connsiteX41" fmla="*/ 703385 w 3474720"/>
              <a:gd name="connsiteY41" fmla="*/ 1049696 h 1710989"/>
              <a:gd name="connsiteX42" fmla="*/ 647114 w 3474720"/>
              <a:gd name="connsiteY42" fmla="*/ 1063764 h 1710989"/>
              <a:gd name="connsiteX43" fmla="*/ 281354 w 3474720"/>
              <a:gd name="connsiteY43" fmla="*/ 1077832 h 1710989"/>
              <a:gd name="connsiteX44" fmla="*/ 56271 w 3474720"/>
              <a:gd name="connsiteY44" fmla="*/ 1190373 h 1710989"/>
              <a:gd name="connsiteX45" fmla="*/ 0 w 3474720"/>
              <a:gd name="connsiteY45" fmla="*/ 1204441 h 1710989"/>
              <a:gd name="connsiteX0" fmla="*/ 0 w 3474720"/>
              <a:gd name="connsiteY0" fmla="*/ 1204441 h 1710989"/>
              <a:gd name="connsiteX1" fmla="*/ 0 w 3474720"/>
              <a:gd name="connsiteY1" fmla="*/ 1204441 h 1710989"/>
              <a:gd name="connsiteX2" fmla="*/ 112541 w 3474720"/>
              <a:gd name="connsiteY2" fmla="*/ 1373253 h 1710989"/>
              <a:gd name="connsiteX3" fmla="*/ 379828 w 3474720"/>
              <a:gd name="connsiteY3" fmla="*/ 1584269 h 1710989"/>
              <a:gd name="connsiteX4" fmla="*/ 731520 w 3474720"/>
              <a:gd name="connsiteY4" fmla="*/ 1640539 h 1710989"/>
              <a:gd name="connsiteX5" fmla="*/ 970671 w 3474720"/>
              <a:gd name="connsiteY5" fmla="*/ 1654607 h 1710989"/>
              <a:gd name="connsiteX6" fmla="*/ 1026941 w 3474720"/>
              <a:gd name="connsiteY6" fmla="*/ 1668675 h 1710989"/>
              <a:gd name="connsiteX7" fmla="*/ 1209821 w 3474720"/>
              <a:gd name="connsiteY7" fmla="*/ 1710878 h 1710989"/>
              <a:gd name="connsiteX8" fmla="*/ 1828800 w 3474720"/>
              <a:gd name="connsiteY8" fmla="*/ 1654607 h 1710989"/>
              <a:gd name="connsiteX9" fmla="*/ 2489982 w 3474720"/>
              <a:gd name="connsiteY9" fmla="*/ 1429523 h 1710989"/>
              <a:gd name="connsiteX10" fmla="*/ 2869809 w 3474720"/>
              <a:gd name="connsiteY10" fmla="*/ 1345118 h 1710989"/>
              <a:gd name="connsiteX11" fmla="*/ 2926080 w 3474720"/>
              <a:gd name="connsiteY11" fmla="*/ 1274779 h 1710989"/>
              <a:gd name="connsiteX12" fmla="*/ 3052689 w 3474720"/>
              <a:gd name="connsiteY12" fmla="*/ 1148170 h 1710989"/>
              <a:gd name="connsiteX13" fmla="*/ 3123028 w 3474720"/>
              <a:gd name="connsiteY13" fmla="*/ 1105967 h 1710989"/>
              <a:gd name="connsiteX14" fmla="*/ 3165231 w 3474720"/>
              <a:gd name="connsiteY14" fmla="*/ 1063764 h 1710989"/>
              <a:gd name="connsiteX15" fmla="*/ 3334043 w 3474720"/>
              <a:gd name="connsiteY15" fmla="*/ 894952 h 1710989"/>
              <a:gd name="connsiteX16" fmla="*/ 3362178 w 3474720"/>
              <a:gd name="connsiteY16" fmla="*/ 838681 h 1710989"/>
              <a:gd name="connsiteX17" fmla="*/ 3390314 w 3474720"/>
              <a:gd name="connsiteY17" fmla="*/ 754275 h 1710989"/>
              <a:gd name="connsiteX18" fmla="*/ 3404381 w 3474720"/>
              <a:gd name="connsiteY18" fmla="*/ 712072 h 1710989"/>
              <a:gd name="connsiteX19" fmla="*/ 3418449 w 3474720"/>
              <a:gd name="connsiteY19" fmla="*/ 655801 h 1710989"/>
              <a:gd name="connsiteX20" fmla="*/ 3432517 w 3474720"/>
              <a:gd name="connsiteY20" fmla="*/ 613598 h 1710989"/>
              <a:gd name="connsiteX21" fmla="*/ 3446585 w 3474720"/>
              <a:gd name="connsiteY21" fmla="*/ 557327 h 1710989"/>
              <a:gd name="connsiteX22" fmla="*/ 3474720 w 3474720"/>
              <a:gd name="connsiteY22" fmla="*/ 472921 h 1710989"/>
              <a:gd name="connsiteX23" fmla="*/ 3460652 w 3474720"/>
              <a:gd name="connsiteY23" fmla="*/ 247838 h 1710989"/>
              <a:gd name="connsiteX24" fmla="*/ 3432517 w 3474720"/>
              <a:gd name="connsiteY24" fmla="*/ 219702 h 1710989"/>
              <a:gd name="connsiteX25" fmla="*/ 3334043 w 3474720"/>
              <a:gd name="connsiteY25" fmla="*/ 107161 h 1710989"/>
              <a:gd name="connsiteX26" fmla="*/ 3249637 w 3474720"/>
              <a:gd name="connsiteY26" fmla="*/ 79026 h 1710989"/>
              <a:gd name="connsiteX27" fmla="*/ 2926080 w 3474720"/>
              <a:gd name="connsiteY27" fmla="*/ 50890 h 1710989"/>
              <a:gd name="connsiteX28" fmla="*/ 2813538 w 3474720"/>
              <a:gd name="connsiteY28" fmla="*/ 36822 h 1710989"/>
              <a:gd name="connsiteX29" fmla="*/ 2602523 w 3474720"/>
              <a:gd name="connsiteY29" fmla="*/ 8687 h 1710989"/>
              <a:gd name="connsiteX30" fmla="*/ 2321169 w 3474720"/>
              <a:gd name="connsiteY30" fmla="*/ 22755 h 1710989"/>
              <a:gd name="connsiteX31" fmla="*/ 2124221 w 3474720"/>
              <a:gd name="connsiteY31" fmla="*/ 8687 h 1710989"/>
              <a:gd name="connsiteX32" fmla="*/ 1969477 w 3474720"/>
              <a:gd name="connsiteY32" fmla="*/ 177500 h 1710989"/>
              <a:gd name="connsiteX33" fmla="*/ 1842868 w 3474720"/>
              <a:gd name="connsiteY33" fmla="*/ 402583 h 1710989"/>
              <a:gd name="connsiteX34" fmla="*/ 1533378 w 3474720"/>
              <a:gd name="connsiteY34" fmla="*/ 740207 h 1710989"/>
              <a:gd name="connsiteX35" fmla="*/ 1336431 w 3474720"/>
              <a:gd name="connsiteY35" fmla="*/ 852749 h 1710989"/>
              <a:gd name="connsiteX36" fmla="*/ 1294228 w 3474720"/>
              <a:gd name="connsiteY36" fmla="*/ 880884 h 1710989"/>
              <a:gd name="connsiteX37" fmla="*/ 1139483 w 3474720"/>
              <a:gd name="connsiteY37" fmla="*/ 909019 h 1710989"/>
              <a:gd name="connsiteX38" fmla="*/ 1041009 w 3474720"/>
              <a:gd name="connsiteY38" fmla="*/ 937155 h 1710989"/>
              <a:gd name="connsiteX39" fmla="*/ 858129 w 3474720"/>
              <a:gd name="connsiteY39" fmla="*/ 979358 h 1710989"/>
              <a:gd name="connsiteX40" fmla="*/ 703385 w 3474720"/>
              <a:gd name="connsiteY40" fmla="*/ 1049696 h 1710989"/>
              <a:gd name="connsiteX41" fmla="*/ 647114 w 3474720"/>
              <a:gd name="connsiteY41" fmla="*/ 1063764 h 1710989"/>
              <a:gd name="connsiteX42" fmla="*/ 281354 w 3474720"/>
              <a:gd name="connsiteY42" fmla="*/ 1077832 h 1710989"/>
              <a:gd name="connsiteX43" fmla="*/ 56271 w 3474720"/>
              <a:gd name="connsiteY43" fmla="*/ 1190373 h 1710989"/>
              <a:gd name="connsiteX44" fmla="*/ 0 w 3474720"/>
              <a:gd name="connsiteY44" fmla="*/ 1204441 h 1710989"/>
              <a:gd name="connsiteX0" fmla="*/ 0 w 3474720"/>
              <a:gd name="connsiteY0" fmla="*/ 1204441 h 1710989"/>
              <a:gd name="connsiteX1" fmla="*/ 0 w 3474720"/>
              <a:gd name="connsiteY1" fmla="*/ 1204441 h 1710989"/>
              <a:gd name="connsiteX2" fmla="*/ 112541 w 3474720"/>
              <a:gd name="connsiteY2" fmla="*/ 1373253 h 1710989"/>
              <a:gd name="connsiteX3" fmla="*/ 379828 w 3474720"/>
              <a:gd name="connsiteY3" fmla="*/ 1584269 h 1710989"/>
              <a:gd name="connsiteX4" fmla="*/ 731520 w 3474720"/>
              <a:gd name="connsiteY4" fmla="*/ 1640539 h 1710989"/>
              <a:gd name="connsiteX5" fmla="*/ 970671 w 3474720"/>
              <a:gd name="connsiteY5" fmla="*/ 1654607 h 1710989"/>
              <a:gd name="connsiteX6" fmla="*/ 1026941 w 3474720"/>
              <a:gd name="connsiteY6" fmla="*/ 1668675 h 1710989"/>
              <a:gd name="connsiteX7" fmla="*/ 1209821 w 3474720"/>
              <a:gd name="connsiteY7" fmla="*/ 1710878 h 1710989"/>
              <a:gd name="connsiteX8" fmla="*/ 1828800 w 3474720"/>
              <a:gd name="connsiteY8" fmla="*/ 1654607 h 1710989"/>
              <a:gd name="connsiteX9" fmla="*/ 2489982 w 3474720"/>
              <a:gd name="connsiteY9" fmla="*/ 1429523 h 1710989"/>
              <a:gd name="connsiteX10" fmla="*/ 2869809 w 3474720"/>
              <a:gd name="connsiteY10" fmla="*/ 1345118 h 1710989"/>
              <a:gd name="connsiteX11" fmla="*/ 2926080 w 3474720"/>
              <a:gd name="connsiteY11" fmla="*/ 1274779 h 1710989"/>
              <a:gd name="connsiteX12" fmla="*/ 3052689 w 3474720"/>
              <a:gd name="connsiteY12" fmla="*/ 1148170 h 1710989"/>
              <a:gd name="connsiteX13" fmla="*/ 3123028 w 3474720"/>
              <a:gd name="connsiteY13" fmla="*/ 1105967 h 1710989"/>
              <a:gd name="connsiteX14" fmla="*/ 3165231 w 3474720"/>
              <a:gd name="connsiteY14" fmla="*/ 1063764 h 1710989"/>
              <a:gd name="connsiteX15" fmla="*/ 3334043 w 3474720"/>
              <a:gd name="connsiteY15" fmla="*/ 894952 h 1710989"/>
              <a:gd name="connsiteX16" fmla="*/ 3362178 w 3474720"/>
              <a:gd name="connsiteY16" fmla="*/ 838681 h 1710989"/>
              <a:gd name="connsiteX17" fmla="*/ 3390314 w 3474720"/>
              <a:gd name="connsiteY17" fmla="*/ 754275 h 1710989"/>
              <a:gd name="connsiteX18" fmla="*/ 3404381 w 3474720"/>
              <a:gd name="connsiteY18" fmla="*/ 712072 h 1710989"/>
              <a:gd name="connsiteX19" fmla="*/ 3418449 w 3474720"/>
              <a:gd name="connsiteY19" fmla="*/ 655801 h 1710989"/>
              <a:gd name="connsiteX20" fmla="*/ 3432517 w 3474720"/>
              <a:gd name="connsiteY20" fmla="*/ 613598 h 1710989"/>
              <a:gd name="connsiteX21" fmla="*/ 3446585 w 3474720"/>
              <a:gd name="connsiteY21" fmla="*/ 557327 h 1710989"/>
              <a:gd name="connsiteX22" fmla="*/ 3474720 w 3474720"/>
              <a:gd name="connsiteY22" fmla="*/ 472921 h 1710989"/>
              <a:gd name="connsiteX23" fmla="*/ 3460652 w 3474720"/>
              <a:gd name="connsiteY23" fmla="*/ 247838 h 1710989"/>
              <a:gd name="connsiteX24" fmla="*/ 3432517 w 3474720"/>
              <a:gd name="connsiteY24" fmla="*/ 219702 h 1710989"/>
              <a:gd name="connsiteX25" fmla="*/ 3334043 w 3474720"/>
              <a:gd name="connsiteY25" fmla="*/ 107161 h 1710989"/>
              <a:gd name="connsiteX26" fmla="*/ 3249637 w 3474720"/>
              <a:gd name="connsiteY26" fmla="*/ 79026 h 1710989"/>
              <a:gd name="connsiteX27" fmla="*/ 2926080 w 3474720"/>
              <a:gd name="connsiteY27" fmla="*/ 50890 h 1710989"/>
              <a:gd name="connsiteX28" fmla="*/ 2813538 w 3474720"/>
              <a:gd name="connsiteY28" fmla="*/ 36822 h 1710989"/>
              <a:gd name="connsiteX29" fmla="*/ 2602523 w 3474720"/>
              <a:gd name="connsiteY29" fmla="*/ 8687 h 1710989"/>
              <a:gd name="connsiteX30" fmla="*/ 2321169 w 3474720"/>
              <a:gd name="connsiteY30" fmla="*/ 22755 h 1710989"/>
              <a:gd name="connsiteX31" fmla="*/ 2124221 w 3474720"/>
              <a:gd name="connsiteY31" fmla="*/ 8687 h 1710989"/>
              <a:gd name="connsiteX32" fmla="*/ 1969477 w 3474720"/>
              <a:gd name="connsiteY32" fmla="*/ 177500 h 1710989"/>
              <a:gd name="connsiteX33" fmla="*/ 1842868 w 3474720"/>
              <a:gd name="connsiteY33" fmla="*/ 402583 h 1710989"/>
              <a:gd name="connsiteX34" fmla="*/ 1533378 w 3474720"/>
              <a:gd name="connsiteY34" fmla="*/ 740207 h 1710989"/>
              <a:gd name="connsiteX35" fmla="*/ 1336431 w 3474720"/>
              <a:gd name="connsiteY35" fmla="*/ 852749 h 1710989"/>
              <a:gd name="connsiteX36" fmla="*/ 1294228 w 3474720"/>
              <a:gd name="connsiteY36" fmla="*/ 880884 h 1710989"/>
              <a:gd name="connsiteX37" fmla="*/ 1139483 w 3474720"/>
              <a:gd name="connsiteY37" fmla="*/ 909019 h 1710989"/>
              <a:gd name="connsiteX38" fmla="*/ 1041009 w 3474720"/>
              <a:gd name="connsiteY38" fmla="*/ 937155 h 1710989"/>
              <a:gd name="connsiteX39" fmla="*/ 858129 w 3474720"/>
              <a:gd name="connsiteY39" fmla="*/ 979358 h 1710989"/>
              <a:gd name="connsiteX40" fmla="*/ 703385 w 3474720"/>
              <a:gd name="connsiteY40" fmla="*/ 1049696 h 1710989"/>
              <a:gd name="connsiteX41" fmla="*/ 647114 w 3474720"/>
              <a:gd name="connsiteY41" fmla="*/ 1063764 h 1710989"/>
              <a:gd name="connsiteX42" fmla="*/ 281354 w 3474720"/>
              <a:gd name="connsiteY42" fmla="*/ 1077832 h 1710989"/>
              <a:gd name="connsiteX43" fmla="*/ 0 w 3474720"/>
              <a:gd name="connsiteY43" fmla="*/ 1204441 h 1710989"/>
              <a:gd name="connsiteX0" fmla="*/ 0 w 3756074"/>
              <a:gd name="connsiteY0" fmla="*/ 1246644 h 1710989"/>
              <a:gd name="connsiteX1" fmla="*/ 281354 w 3756074"/>
              <a:gd name="connsiteY1" fmla="*/ 1204441 h 1710989"/>
              <a:gd name="connsiteX2" fmla="*/ 393895 w 3756074"/>
              <a:gd name="connsiteY2" fmla="*/ 1373253 h 1710989"/>
              <a:gd name="connsiteX3" fmla="*/ 661182 w 3756074"/>
              <a:gd name="connsiteY3" fmla="*/ 1584269 h 1710989"/>
              <a:gd name="connsiteX4" fmla="*/ 1012874 w 3756074"/>
              <a:gd name="connsiteY4" fmla="*/ 1640539 h 1710989"/>
              <a:gd name="connsiteX5" fmla="*/ 1252025 w 3756074"/>
              <a:gd name="connsiteY5" fmla="*/ 1654607 h 1710989"/>
              <a:gd name="connsiteX6" fmla="*/ 1308295 w 3756074"/>
              <a:gd name="connsiteY6" fmla="*/ 1668675 h 1710989"/>
              <a:gd name="connsiteX7" fmla="*/ 1491175 w 3756074"/>
              <a:gd name="connsiteY7" fmla="*/ 1710878 h 1710989"/>
              <a:gd name="connsiteX8" fmla="*/ 2110154 w 3756074"/>
              <a:gd name="connsiteY8" fmla="*/ 1654607 h 1710989"/>
              <a:gd name="connsiteX9" fmla="*/ 2771336 w 3756074"/>
              <a:gd name="connsiteY9" fmla="*/ 1429523 h 1710989"/>
              <a:gd name="connsiteX10" fmla="*/ 3151163 w 3756074"/>
              <a:gd name="connsiteY10" fmla="*/ 1345118 h 1710989"/>
              <a:gd name="connsiteX11" fmla="*/ 3207434 w 3756074"/>
              <a:gd name="connsiteY11" fmla="*/ 1274779 h 1710989"/>
              <a:gd name="connsiteX12" fmla="*/ 3334043 w 3756074"/>
              <a:gd name="connsiteY12" fmla="*/ 1148170 h 1710989"/>
              <a:gd name="connsiteX13" fmla="*/ 3404382 w 3756074"/>
              <a:gd name="connsiteY13" fmla="*/ 1105967 h 1710989"/>
              <a:gd name="connsiteX14" fmla="*/ 3446585 w 3756074"/>
              <a:gd name="connsiteY14" fmla="*/ 1063764 h 1710989"/>
              <a:gd name="connsiteX15" fmla="*/ 3615397 w 3756074"/>
              <a:gd name="connsiteY15" fmla="*/ 894952 h 1710989"/>
              <a:gd name="connsiteX16" fmla="*/ 3643532 w 3756074"/>
              <a:gd name="connsiteY16" fmla="*/ 838681 h 1710989"/>
              <a:gd name="connsiteX17" fmla="*/ 3671668 w 3756074"/>
              <a:gd name="connsiteY17" fmla="*/ 754275 h 1710989"/>
              <a:gd name="connsiteX18" fmla="*/ 3685735 w 3756074"/>
              <a:gd name="connsiteY18" fmla="*/ 712072 h 1710989"/>
              <a:gd name="connsiteX19" fmla="*/ 3699803 w 3756074"/>
              <a:gd name="connsiteY19" fmla="*/ 655801 h 1710989"/>
              <a:gd name="connsiteX20" fmla="*/ 3713871 w 3756074"/>
              <a:gd name="connsiteY20" fmla="*/ 613598 h 1710989"/>
              <a:gd name="connsiteX21" fmla="*/ 3727939 w 3756074"/>
              <a:gd name="connsiteY21" fmla="*/ 557327 h 1710989"/>
              <a:gd name="connsiteX22" fmla="*/ 3756074 w 3756074"/>
              <a:gd name="connsiteY22" fmla="*/ 472921 h 1710989"/>
              <a:gd name="connsiteX23" fmla="*/ 3742006 w 3756074"/>
              <a:gd name="connsiteY23" fmla="*/ 247838 h 1710989"/>
              <a:gd name="connsiteX24" fmla="*/ 3713871 w 3756074"/>
              <a:gd name="connsiteY24" fmla="*/ 219702 h 1710989"/>
              <a:gd name="connsiteX25" fmla="*/ 3615397 w 3756074"/>
              <a:gd name="connsiteY25" fmla="*/ 107161 h 1710989"/>
              <a:gd name="connsiteX26" fmla="*/ 3530991 w 3756074"/>
              <a:gd name="connsiteY26" fmla="*/ 79026 h 1710989"/>
              <a:gd name="connsiteX27" fmla="*/ 3207434 w 3756074"/>
              <a:gd name="connsiteY27" fmla="*/ 50890 h 1710989"/>
              <a:gd name="connsiteX28" fmla="*/ 3094892 w 3756074"/>
              <a:gd name="connsiteY28" fmla="*/ 36822 h 1710989"/>
              <a:gd name="connsiteX29" fmla="*/ 2883877 w 3756074"/>
              <a:gd name="connsiteY29" fmla="*/ 8687 h 1710989"/>
              <a:gd name="connsiteX30" fmla="*/ 2602523 w 3756074"/>
              <a:gd name="connsiteY30" fmla="*/ 22755 h 1710989"/>
              <a:gd name="connsiteX31" fmla="*/ 2405575 w 3756074"/>
              <a:gd name="connsiteY31" fmla="*/ 8687 h 1710989"/>
              <a:gd name="connsiteX32" fmla="*/ 2250831 w 3756074"/>
              <a:gd name="connsiteY32" fmla="*/ 177500 h 1710989"/>
              <a:gd name="connsiteX33" fmla="*/ 2124222 w 3756074"/>
              <a:gd name="connsiteY33" fmla="*/ 402583 h 1710989"/>
              <a:gd name="connsiteX34" fmla="*/ 1814732 w 3756074"/>
              <a:gd name="connsiteY34" fmla="*/ 740207 h 1710989"/>
              <a:gd name="connsiteX35" fmla="*/ 1617785 w 3756074"/>
              <a:gd name="connsiteY35" fmla="*/ 852749 h 1710989"/>
              <a:gd name="connsiteX36" fmla="*/ 1575582 w 3756074"/>
              <a:gd name="connsiteY36" fmla="*/ 880884 h 1710989"/>
              <a:gd name="connsiteX37" fmla="*/ 1420837 w 3756074"/>
              <a:gd name="connsiteY37" fmla="*/ 909019 h 1710989"/>
              <a:gd name="connsiteX38" fmla="*/ 1322363 w 3756074"/>
              <a:gd name="connsiteY38" fmla="*/ 937155 h 1710989"/>
              <a:gd name="connsiteX39" fmla="*/ 1139483 w 3756074"/>
              <a:gd name="connsiteY39" fmla="*/ 979358 h 1710989"/>
              <a:gd name="connsiteX40" fmla="*/ 984739 w 3756074"/>
              <a:gd name="connsiteY40" fmla="*/ 1049696 h 1710989"/>
              <a:gd name="connsiteX41" fmla="*/ 928468 w 3756074"/>
              <a:gd name="connsiteY41" fmla="*/ 1063764 h 1710989"/>
              <a:gd name="connsiteX42" fmla="*/ 562708 w 3756074"/>
              <a:gd name="connsiteY42" fmla="*/ 1077832 h 1710989"/>
              <a:gd name="connsiteX43" fmla="*/ 0 w 3756074"/>
              <a:gd name="connsiteY43" fmla="*/ 1246644 h 1710989"/>
              <a:gd name="connsiteX0" fmla="*/ 0 w 3756074"/>
              <a:gd name="connsiteY0" fmla="*/ 1246644 h 1710989"/>
              <a:gd name="connsiteX1" fmla="*/ 253219 w 3756074"/>
              <a:gd name="connsiteY1" fmla="*/ 1443592 h 1710989"/>
              <a:gd name="connsiteX2" fmla="*/ 393895 w 3756074"/>
              <a:gd name="connsiteY2" fmla="*/ 1373253 h 1710989"/>
              <a:gd name="connsiteX3" fmla="*/ 661182 w 3756074"/>
              <a:gd name="connsiteY3" fmla="*/ 1584269 h 1710989"/>
              <a:gd name="connsiteX4" fmla="*/ 1012874 w 3756074"/>
              <a:gd name="connsiteY4" fmla="*/ 1640539 h 1710989"/>
              <a:gd name="connsiteX5" fmla="*/ 1252025 w 3756074"/>
              <a:gd name="connsiteY5" fmla="*/ 1654607 h 1710989"/>
              <a:gd name="connsiteX6" fmla="*/ 1308295 w 3756074"/>
              <a:gd name="connsiteY6" fmla="*/ 1668675 h 1710989"/>
              <a:gd name="connsiteX7" fmla="*/ 1491175 w 3756074"/>
              <a:gd name="connsiteY7" fmla="*/ 1710878 h 1710989"/>
              <a:gd name="connsiteX8" fmla="*/ 2110154 w 3756074"/>
              <a:gd name="connsiteY8" fmla="*/ 1654607 h 1710989"/>
              <a:gd name="connsiteX9" fmla="*/ 2771336 w 3756074"/>
              <a:gd name="connsiteY9" fmla="*/ 1429523 h 1710989"/>
              <a:gd name="connsiteX10" fmla="*/ 3151163 w 3756074"/>
              <a:gd name="connsiteY10" fmla="*/ 1345118 h 1710989"/>
              <a:gd name="connsiteX11" fmla="*/ 3207434 w 3756074"/>
              <a:gd name="connsiteY11" fmla="*/ 1274779 h 1710989"/>
              <a:gd name="connsiteX12" fmla="*/ 3334043 w 3756074"/>
              <a:gd name="connsiteY12" fmla="*/ 1148170 h 1710989"/>
              <a:gd name="connsiteX13" fmla="*/ 3404382 w 3756074"/>
              <a:gd name="connsiteY13" fmla="*/ 1105967 h 1710989"/>
              <a:gd name="connsiteX14" fmla="*/ 3446585 w 3756074"/>
              <a:gd name="connsiteY14" fmla="*/ 1063764 h 1710989"/>
              <a:gd name="connsiteX15" fmla="*/ 3615397 w 3756074"/>
              <a:gd name="connsiteY15" fmla="*/ 894952 h 1710989"/>
              <a:gd name="connsiteX16" fmla="*/ 3643532 w 3756074"/>
              <a:gd name="connsiteY16" fmla="*/ 838681 h 1710989"/>
              <a:gd name="connsiteX17" fmla="*/ 3671668 w 3756074"/>
              <a:gd name="connsiteY17" fmla="*/ 754275 h 1710989"/>
              <a:gd name="connsiteX18" fmla="*/ 3685735 w 3756074"/>
              <a:gd name="connsiteY18" fmla="*/ 712072 h 1710989"/>
              <a:gd name="connsiteX19" fmla="*/ 3699803 w 3756074"/>
              <a:gd name="connsiteY19" fmla="*/ 655801 h 1710989"/>
              <a:gd name="connsiteX20" fmla="*/ 3713871 w 3756074"/>
              <a:gd name="connsiteY20" fmla="*/ 613598 h 1710989"/>
              <a:gd name="connsiteX21" fmla="*/ 3727939 w 3756074"/>
              <a:gd name="connsiteY21" fmla="*/ 557327 h 1710989"/>
              <a:gd name="connsiteX22" fmla="*/ 3756074 w 3756074"/>
              <a:gd name="connsiteY22" fmla="*/ 472921 h 1710989"/>
              <a:gd name="connsiteX23" fmla="*/ 3742006 w 3756074"/>
              <a:gd name="connsiteY23" fmla="*/ 247838 h 1710989"/>
              <a:gd name="connsiteX24" fmla="*/ 3713871 w 3756074"/>
              <a:gd name="connsiteY24" fmla="*/ 219702 h 1710989"/>
              <a:gd name="connsiteX25" fmla="*/ 3615397 w 3756074"/>
              <a:gd name="connsiteY25" fmla="*/ 107161 h 1710989"/>
              <a:gd name="connsiteX26" fmla="*/ 3530991 w 3756074"/>
              <a:gd name="connsiteY26" fmla="*/ 79026 h 1710989"/>
              <a:gd name="connsiteX27" fmla="*/ 3207434 w 3756074"/>
              <a:gd name="connsiteY27" fmla="*/ 50890 h 1710989"/>
              <a:gd name="connsiteX28" fmla="*/ 3094892 w 3756074"/>
              <a:gd name="connsiteY28" fmla="*/ 36822 h 1710989"/>
              <a:gd name="connsiteX29" fmla="*/ 2883877 w 3756074"/>
              <a:gd name="connsiteY29" fmla="*/ 8687 h 1710989"/>
              <a:gd name="connsiteX30" fmla="*/ 2602523 w 3756074"/>
              <a:gd name="connsiteY30" fmla="*/ 22755 h 1710989"/>
              <a:gd name="connsiteX31" fmla="*/ 2405575 w 3756074"/>
              <a:gd name="connsiteY31" fmla="*/ 8687 h 1710989"/>
              <a:gd name="connsiteX32" fmla="*/ 2250831 w 3756074"/>
              <a:gd name="connsiteY32" fmla="*/ 177500 h 1710989"/>
              <a:gd name="connsiteX33" fmla="*/ 2124222 w 3756074"/>
              <a:gd name="connsiteY33" fmla="*/ 402583 h 1710989"/>
              <a:gd name="connsiteX34" fmla="*/ 1814732 w 3756074"/>
              <a:gd name="connsiteY34" fmla="*/ 740207 h 1710989"/>
              <a:gd name="connsiteX35" fmla="*/ 1617785 w 3756074"/>
              <a:gd name="connsiteY35" fmla="*/ 852749 h 1710989"/>
              <a:gd name="connsiteX36" fmla="*/ 1575582 w 3756074"/>
              <a:gd name="connsiteY36" fmla="*/ 880884 h 1710989"/>
              <a:gd name="connsiteX37" fmla="*/ 1420837 w 3756074"/>
              <a:gd name="connsiteY37" fmla="*/ 909019 h 1710989"/>
              <a:gd name="connsiteX38" fmla="*/ 1322363 w 3756074"/>
              <a:gd name="connsiteY38" fmla="*/ 937155 h 1710989"/>
              <a:gd name="connsiteX39" fmla="*/ 1139483 w 3756074"/>
              <a:gd name="connsiteY39" fmla="*/ 979358 h 1710989"/>
              <a:gd name="connsiteX40" fmla="*/ 984739 w 3756074"/>
              <a:gd name="connsiteY40" fmla="*/ 1049696 h 1710989"/>
              <a:gd name="connsiteX41" fmla="*/ 928468 w 3756074"/>
              <a:gd name="connsiteY41" fmla="*/ 1063764 h 1710989"/>
              <a:gd name="connsiteX42" fmla="*/ 562708 w 3756074"/>
              <a:gd name="connsiteY42" fmla="*/ 1077832 h 1710989"/>
              <a:gd name="connsiteX43" fmla="*/ 0 w 3756074"/>
              <a:gd name="connsiteY43" fmla="*/ 1246644 h 1710989"/>
              <a:gd name="connsiteX0" fmla="*/ 0 w 3756074"/>
              <a:gd name="connsiteY0" fmla="*/ 1246644 h 1710989"/>
              <a:gd name="connsiteX1" fmla="*/ 253219 w 3756074"/>
              <a:gd name="connsiteY1" fmla="*/ 1443592 h 1710989"/>
              <a:gd name="connsiteX2" fmla="*/ 661182 w 3756074"/>
              <a:gd name="connsiteY2" fmla="*/ 1584269 h 1710989"/>
              <a:gd name="connsiteX3" fmla="*/ 1012874 w 3756074"/>
              <a:gd name="connsiteY3" fmla="*/ 1640539 h 1710989"/>
              <a:gd name="connsiteX4" fmla="*/ 1252025 w 3756074"/>
              <a:gd name="connsiteY4" fmla="*/ 1654607 h 1710989"/>
              <a:gd name="connsiteX5" fmla="*/ 1308295 w 3756074"/>
              <a:gd name="connsiteY5" fmla="*/ 1668675 h 1710989"/>
              <a:gd name="connsiteX6" fmla="*/ 1491175 w 3756074"/>
              <a:gd name="connsiteY6" fmla="*/ 1710878 h 1710989"/>
              <a:gd name="connsiteX7" fmla="*/ 2110154 w 3756074"/>
              <a:gd name="connsiteY7" fmla="*/ 1654607 h 1710989"/>
              <a:gd name="connsiteX8" fmla="*/ 2771336 w 3756074"/>
              <a:gd name="connsiteY8" fmla="*/ 1429523 h 1710989"/>
              <a:gd name="connsiteX9" fmla="*/ 3151163 w 3756074"/>
              <a:gd name="connsiteY9" fmla="*/ 1345118 h 1710989"/>
              <a:gd name="connsiteX10" fmla="*/ 3207434 w 3756074"/>
              <a:gd name="connsiteY10" fmla="*/ 1274779 h 1710989"/>
              <a:gd name="connsiteX11" fmla="*/ 3334043 w 3756074"/>
              <a:gd name="connsiteY11" fmla="*/ 1148170 h 1710989"/>
              <a:gd name="connsiteX12" fmla="*/ 3404382 w 3756074"/>
              <a:gd name="connsiteY12" fmla="*/ 1105967 h 1710989"/>
              <a:gd name="connsiteX13" fmla="*/ 3446585 w 3756074"/>
              <a:gd name="connsiteY13" fmla="*/ 1063764 h 1710989"/>
              <a:gd name="connsiteX14" fmla="*/ 3615397 w 3756074"/>
              <a:gd name="connsiteY14" fmla="*/ 894952 h 1710989"/>
              <a:gd name="connsiteX15" fmla="*/ 3643532 w 3756074"/>
              <a:gd name="connsiteY15" fmla="*/ 838681 h 1710989"/>
              <a:gd name="connsiteX16" fmla="*/ 3671668 w 3756074"/>
              <a:gd name="connsiteY16" fmla="*/ 754275 h 1710989"/>
              <a:gd name="connsiteX17" fmla="*/ 3685735 w 3756074"/>
              <a:gd name="connsiteY17" fmla="*/ 712072 h 1710989"/>
              <a:gd name="connsiteX18" fmla="*/ 3699803 w 3756074"/>
              <a:gd name="connsiteY18" fmla="*/ 655801 h 1710989"/>
              <a:gd name="connsiteX19" fmla="*/ 3713871 w 3756074"/>
              <a:gd name="connsiteY19" fmla="*/ 613598 h 1710989"/>
              <a:gd name="connsiteX20" fmla="*/ 3727939 w 3756074"/>
              <a:gd name="connsiteY20" fmla="*/ 557327 h 1710989"/>
              <a:gd name="connsiteX21" fmla="*/ 3756074 w 3756074"/>
              <a:gd name="connsiteY21" fmla="*/ 472921 h 1710989"/>
              <a:gd name="connsiteX22" fmla="*/ 3742006 w 3756074"/>
              <a:gd name="connsiteY22" fmla="*/ 247838 h 1710989"/>
              <a:gd name="connsiteX23" fmla="*/ 3713871 w 3756074"/>
              <a:gd name="connsiteY23" fmla="*/ 219702 h 1710989"/>
              <a:gd name="connsiteX24" fmla="*/ 3615397 w 3756074"/>
              <a:gd name="connsiteY24" fmla="*/ 107161 h 1710989"/>
              <a:gd name="connsiteX25" fmla="*/ 3530991 w 3756074"/>
              <a:gd name="connsiteY25" fmla="*/ 79026 h 1710989"/>
              <a:gd name="connsiteX26" fmla="*/ 3207434 w 3756074"/>
              <a:gd name="connsiteY26" fmla="*/ 50890 h 1710989"/>
              <a:gd name="connsiteX27" fmla="*/ 3094892 w 3756074"/>
              <a:gd name="connsiteY27" fmla="*/ 36822 h 1710989"/>
              <a:gd name="connsiteX28" fmla="*/ 2883877 w 3756074"/>
              <a:gd name="connsiteY28" fmla="*/ 8687 h 1710989"/>
              <a:gd name="connsiteX29" fmla="*/ 2602523 w 3756074"/>
              <a:gd name="connsiteY29" fmla="*/ 22755 h 1710989"/>
              <a:gd name="connsiteX30" fmla="*/ 2405575 w 3756074"/>
              <a:gd name="connsiteY30" fmla="*/ 8687 h 1710989"/>
              <a:gd name="connsiteX31" fmla="*/ 2250831 w 3756074"/>
              <a:gd name="connsiteY31" fmla="*/ 177500 h 1710989"/>
              <a:gd name="connsiteX32" fmla="*/ 2124222 w 3756074"/>
              <a:gd name="connsiteY32" fmla="*/ 402583 h 1710989"/>
              <a:gd name="connsiteX33" fmla="*/ 1814732 w 3756074"/>
              <a:gd name="connsiteY33" fmla="*/ 740207 h 1710989"/>
              <a:gd name="connsiteX34" fmla="*/ 1617785 w 3756074"/>
              <a:gd name="connsiteY34" fmla="*/ 852749 h 1710989"/>
              <a:gd name="connsiteX35" fmla="*/ 1575582 w 3756074"/>
              <a:gd name="connsiteY35" fmla="*/ 880884 h 1710989"/>
              <a:gd name="connsiteX36" fmla="*/ 1420837 w 3756074"/>
              <a:gd name="connsiteY36" fmla="*/ 909019 h 1710989"/>
              <a:gd name="connsiteX37" fmla="*/ 1322363 w 3756074"/>
              <a:gd name="connsiteY37" fmla="*/ 937155 h 1710989"/>
              <a:gd name="connsiteX38" fmla="*/ 1139483 w 3756074"/>
              <a:gd name="connsiteY38" fmla="*/ 979358 h 1710989"/>
              <a:gd name="connsiteX39" fmla="*/ 984739 w 3756074"/>
              <a:gd name="connsiteY39" fmla="*/ 1049696 h 1710989"/>
              <a:gd name="connsiteX40" fmla="*/ 928468 w 3756074"/>
              <a:gd name="connsiteY40" fmla="*/ 1063764 h 1710989"/>
              <a:gd name="connsiteX41" fmla="*/ 562708 w 3756074"/>
              <a:gd name="connsiteY41" fmla="*/ 1077832 h 1710989"/>
              <a:gd name="connsiteX42" fmla="*/ 0 w 3756074"/>
              <a:gd name="connsiteY42" fmla="*/ 1246644 h 1710989"/>
              <a:gd name="connsiteX0" fmla="*/ 0 w 3756074"/>
              <a:gd name="connsiteY0" fmla="*/ 1246644 h 1710989"/>
              <a:gd name="connsiteX1" fmla="*/ 253219 w 3756074"/>
              <a:gd name="connsiteY1" fmla="*/ 1443592 h 1710989"/>
              <a:gd name="connsiteX2" fmla="*/ 661182 w 3756074"/>
              <a:gd name="connsiteY2" fmla="*/ 1584269 h 1710989"/>
              <a:gd name="connsiteX3" fmla="*/ 1012874 w 3756074"/>
              <a:gd name="connsiteY3" fmla="*/ 1640539 h 1710989"/>
              <a:gd name="connsiteX4" fmla="*/ 1252025 w 3756074"/>
              <a:gd name="connsiteY4" fmla="*/ 1654607 h 1710989"/>
              <a:gd name="connsiteX5" fmla="*/ 1308295 w 3756074"/>
              <a:gd name="connsiteY5" fmla="*/ 1668675 h 1710989"/>
              <a:gd name="connsiteX6" fmla="*/ 1491175 w 3756074"/>
              <a:gd name="connsiteY6" fmla="*/ 1710878 h 1710989"/>
              <a:gd name="connsiteX7" fmla="*/ 2110154 w 3756074"/>
              <a:gd name="connsiteY7" fmla="*/ 1654607 h 1710989"/>
              <a:gd name="connsiteX8" fmla="*/ 2771336 w 3756074"/>
              <a:gd name="connsiteY8" fmla="*/ 1429523 h 1710989"/>
              <a:gd name="connsiteX9" fmla="*/ 3151163 w 3756074"/>
              <a:gd name="connsiteY9" fmla="*/ 1345118 h 1710989"/>
              <a:gd name="connsiteX10" fmla="*/ 3207434 w 3756074"/>
              <a:gd name="connsiteY10" fmla="*/ 1274779 h 1710989"/>
              <a:gd name="connsiteX11" fmla="*/ 3334043 w 3756074"/>
              <a:gd name="connsiteY11" fmla="*/ 1148170 h 1710989"/>
              <a:gd name="connsiteX12" fmla="*/ 3404382 w 3756074"/>
              <a:gd name="connsiteY12" fmla="*/ 1105967 h 1710989"/>
              <a:gd name="connsiteX13" fmla="*/ 3615397 w 3756074"/>
              <a:gd name="connsiteY13" fmla="*/ 894952 h 1710989"/>
              <a:gd name="connsiteX14" fmla="*/ 3643532 w 3756074"/>
              <a:gd name="connsiteY14" fmla="*/ 838681 h 1710989"/>
              <a:gd name="connsiteX15" fmla="*/ 3671668 w 3756074"/>
              <a:gd name="connsiteY15" fmla="*/ 754275 h 1710989"/>
              <a:gd name="connsiteX16" fmla="*/ 3685735 w 3756074"/>
              <a:gd name="connsiteY16" fmla="*/ 712072 h 1710989"/>
              <a:gd name="connsiteX17" fmla="*/ 3699803 w 3756074"/>
              <a:gd name="connsiteY17" fmla="*/ 655801 h 1710989"/>
              <a:gd name="connsiteX18" fmla="*/ 3713871 w 3756074"/>
              <a:gd name="connsiteY18" fmla="*/ 613598 h 1710989"/>
              <a:gd name="connsiteX19" fmla="*/ 3727939 w 3756074"/>
              <a:gd name="connsiteY19" fmla="*/ 557327 h 1710989"/>
              <a:gd name="connsiteX20" fmla="*/ 3756074 w 3756074"/>
              <a:gd name="connsiteY20" fmla="*/ 472921 h 1710989"/>
              <a:gd name="connsiteX21" fmla="*/ 3742006 w 3756074"/>
              <a:gd name="connsiteY21" fmla="*/ 247838 h 1710989"/>
              <a:gd name="connsiteX22" fmla="*/ 3713871 w 3756074"/>
              <a:gd name="connsiteY22" fmla="*/ 219702 h 1710989"/>
              <a:gd name="connsiteX23" fmla="*/ 3615397 w 3756074"/>
              <a:gd name="connsiteY23" fmla="*/ 107161 h 1710989"/>
              <a:gd name="connsiteX24" fmla="*/ 3530991 w 3756074"/>
              <a:gd name="connsiteY24" fmla="*/ 79026 h 1710989"/>
              <a:gd name="connsiteX25" fmla="*/ 3207434 w 3756074"/>
              <a:gd name="connsiteY25" fmla="*/ 50890 h 1710989"/>
              <a:gd name="connsiteX26" fmla="*/ 3094892 w 3756074"/>
              <a:gd name="connsiteY26" fmla="*/ 36822 h 1710989"/>
              <a:gd name="connsiteX27" fmla="*/ 2883877 w 3756074"/>
              <a:gd name="connsiteY27" fmla="*/ 8687 h 1710989"/>
              <a:gd name="connsiteX28" fmla="*/ 2602523 w 3756074"/>
              <a:gd name="connsiteY28" fmla="*/ 22755 h 1710989"/>
              <a:gd name="connsiteX29" fmla="*/ 2405575 w 3756074"/>
              <a:gd name="connsiteY29" fmla="*/ 8687 h 1710989"/>
              <a:gd name="connsiteX30" fmla="*/ 2250831 w 3756074"/>
              <a:gd name="connsiteY30" fmla="*/ 177500 h 1710989"/>
              <a:gd name="connsiteX31" fmla="*/ 2124222 w 3756074"/>
              <a:gd name="connsiteY31" fmla="*/ 402583 h 1710989"/>
              <a:gd name="connsiteX32" fmla="*/ 1814732 w 3756074"/>
              <a:gd name="connsiteY32" fmla="*/ 740207 h 1710989"/>
              <a:gd name="connsiteX33" fmla="*/ 1617785 w 3756074"/>
              <a:gd name="connsiteY33" fmla="*/ 852749 h 1710989"/>
              <a:gd name="connsiteX34" fmla="*/ 1575582 w 3756074"/>
              <a:gd name="connsiteY34" fmla="*/ 880884 h 1710989"/>
              <a:gd name="connsiteX35" fmla="*/ 1420837 w 3756074"/>
              <a:gd name="connsiteY35" fmla="*/ 909019 h 1710989"/>
              <a:gd name="connsiteX36" fmla="*/ 1322363 w 3756074"/>
              <a:gd name="connsiteY36" fmla="*/ 937155 h 1710989"/>
              <a:gd name="connsiteX37" fmla="*/ 1139483 w 3756074"/>
              <a:gd name="connsiteY37" fmla="*/ 979358 h 1710989"/>
              <a:gd name="connsiteX38" fmla="*/ 984739 w 3756074"/>
              <a:gd name="connsiteY38" fmla="*/ 1049696 h 1710989"/>
              <a:gd name="connsiteX39" fmla="*/ 928468 w 3756074"/>
              <a:gd name="connsiteY39" fmla="*/ 1063764 h 1710989"/>
              <a:gd name="connsiteX40" fmla="*/ 562708 w 3756074"/>
              <a:gd name="connsiteY40" fmla="*/ 1077832 h 1710989"/>
              <a:gd name="connsiteX41" fmla="*/ 0 w 3756074"/>
              <a:gd name="connsiteY41" fmla="*/ 1246644 h 1710989"/>
              <a:gd name="connsiteX0" fmla="*/ 0 w 3756074"/>
              <a:gd name="connsiteY0" fmla="*/ 1246644 h 1710989"/>
              <a:gd name="connsiteX1" fmla="*/ 253219 w 3756074"/>
              <a:gd name="connsiteY1" fmla="*/ 1443592 h 1710989"/>
              <a:gd name="connsiteX2" fmla="*/ 661182 w 3756074"/>
              <a:gd name="connsiteY2" fmla="*/ 1584269 h 1710989"/>
              <a:gd name="connsiteX3" fmla="*/ 1012874 w 3756074"/>
              <a:gd name="connsiteY3" fmla="*/ 1640539 h 1710989"/>
              <a:gd name="connsiteX4" fmla="*/ 1252025 w 3756074"/>
              <a:gd name="connsiteY4" fmla="*/ 1654607 h 1710989"/>
              <a:gd name="connsiteX5" fmla="*/ 1308295 w 3756074"/>
              <a:gd name="connsiteY5" fmla="*/ 1668675 h 1710989"/>
              <a:gd name="connsiteX6" fmla="*/ 1491175 w 3756074"/>
              <a:gd name="connsiteY6" fmla="*/ 1710878 h 1710989"/>
              <a:gd name="connsiteX7" fmla="*/ 2110154 w 3756074"/>
              <a:gd name="connsiteY7" fmla="*/ 1654607 h 1710989"/>
              <a:gd name="connsiteX8" fmla="*/ 2771336 w 3756074"/>
              <a:gd name="connsiteY8" fmla="*/ 1429523 h 1710989"/>
              <a:gd name="connsiteX9" fmla="*/ 3207434 w 3756074"/>
              <a:gd name="connsiteY9" fmla="*/ 1274779 h 1710989"/>
              <a:gd name="connsiteX10" fmla="*/ 3334043 w 3756074"/>
              <a:gd name="connsiteY10" fmla="*/ 1148170 h 1710989"/>
              <a:gd name="connsiteX11" fmla="*/ 3404382 w 3756074"/>
              <a:gd name="connsiteY11" fmla="*/ 1105967 h 1710989"/>
              <a:gd name="connsiteX12" fmla="*/ 3615397 w 3756074"/>
              <a:gd name="connsiteY12" fmla="*/ 894952 h 1710989"/>
              <a:gd name="connsiteX13" fmla="*/ 3643532 w 3756074"/>
              <a:gd name="connsiteY13" fmla="*/ 838681 h 1710989"/>
              <a:gd name="connsiteX14" fmla="*/ 3671668 w 3756074"/>
              <a:gd name="connsiteY14" fmla="*/ 754275 h 1710989"/>
              <a:gd name="connsiteX15" fmla="*/ 3685735 w 3756074"/>
              <a:gd name="connsiteY15" fmla="*/ 712072 h 1710989"/>
              <a:gd name="connsiteX16" fmla="*/ 3699803 w 3756074"/>
              <a:gd name="connsiteY16" fmla="*/ 655801 h 1710989"/>
              <a:gd name="connsiteX17" fmla="*/ 3713871 w 3756074"/>
              <a:gd name="connsiteY17" fmla="*/ 613598 h 1710989"/>
              <a:gd name="connsiteX18" fmla="*/ 3727939 w 3756074"/>
              <a:gd name="connsiteY18" fmla="*/ 557327 h 1710989"/>
              <a:gd name="connsiteX19" fmla="*/ 3756074 w 3756074"/>
              <a:gd name="connsiteY19" fmla="*/ 472921 h 1710989"/>
              <a:gd name="connsiteX20" fmla="*/ 3742006 w 3756074"/>
              <a:gd name="connsiteY20" fmla="*/ 247838 h 1710989"/>
              <a:gd name="connsiteX21" fmla="*/ 3713871 w 3756074"/>
              <a:gd name="connsiteY21" fmla="*/ 219702 h 1710989"/>
              <a:gd name="connsiteX22" fmla="*/ 3615397 w 3756074"/>
              <a:gd name="connsiteY22" fmla="*/ 107161 h 1710989"/>
              <a:gd name="connsiteX23" fmla="*/ 3530991 w 3756074"/>
              <a:gd name="connsiteY23" fmla="*/ 79026 h 1710989"/>
              <a:gd name="connsiteX24" fmla="*/ 3207434 w 3756074"/>
              <a:gd name="connsiteY24" fmla="*/ 50890 h 1710989"/>
              <a:gd name="connsiteX25" fmla="*/ 3094892 w 3756074"/>
              <a:gd name="connsiteY25" fmla="*/ 36822 h 1710989"/>
              <a:gd name="connsiteX26" fmla="*/ 2883877 w 3756074"/>
              <a:gd name="connsiteY26" fmla="*/ 8687 h 1710989"/>
              <a:gd name="connsiteX27" fmla="*/ 2602523 w 3756074"/>
              <a:gd name="connsiteY27" fmla="*/ 22755 h 1710989"/>
              <a:gd name="connsiteX28" fmla="*/ 2405575 w 3756074"/>
              <a:gd name="connsiteY28" fmla="*/ 8687 h 1710989"/>
              <a:gd name="connsiteX29" fmla="*/ 2250831 w 3756074"/>
              <a:gd name="connsiteY29" fmla="*/ 177500 h 1710989"/>
              <a:gd name="connsiteX30" fmla="*/ 2124222 w 3756074"/>
              <a:gd name="connsiteY30" fmla="*/ 402583 h 1710989"/>
              <a:gd name="connsiteX31" fmla="*/ 1814732 w 3756074"/>
              <a:gd name="connsiteY31" fmla="*/ 740207 h 1710989"/>
              <a:gd name="connsiteX32" fmla="*/ 1617785 w 3756074"/>
              <a:gd name="connsiteY32" fmla="*/ 852749 h 1710989"/>
              <a:gd name="connsiteX33" fmla="*/ 1575582 w 3756074"/>
              <a:gd name="connsiteY33" fmla="*/ 880884 h 1710989"/>
              <a:gd name="connsiteX34" fmla="*/ 1420837 w 3756074"/>
              <a:gd name="connsiteY34" fmla="*/ 909019 h 1710989"/>
              <a:gd name="connsiteX35" fmla="*/ 1322363 w 3756074"/>
              <a:gd name="connsiteY35" fmla="*/ 937155 h 1710989"/>
              <a:gd name="connsiteX36" fmla="*/ 1139483 w 3756074"/>
              <a:gd name="connsiteY36" fmla="*/ 979358 h 1710989"/>
              <a:gd name="connsiteX37" fmla="*/ 984739 w 3756074"/>
              <a:gd name="connsiteY37" fmla="*/ 1049696 h 1710989"/>
              <a:gd name="connsiteX38" fmla="*/ 928468 w 3756074"/>
              <a:gd name="connsiteY38" fmla="*/ 1063764 h 1710989"/>
              <a:gd name="connsiteX39" fmla="*/ 562708 w 3756074"/>
              <a:gd name="connsiteY39" fmla="*/ 1077832 h 1710989"/>
              <a:gd name="connsiteX40" fmla="*/ 0 w 3756074"/>
              <a:gd name="connsiteY40" fmla="*/ 1246644 h 1710989"/>
              <a:gd name="connsiteX0" fmla="*/ 0 w 3756074"/>
              <a:gd name="connsiteY0" fmla="*/ 1246644 h 1710989"/>
              <a:gd name="connsiteX1" fmla="*/ 253219 w 3756074"/>
              <a:gd name="connsiteY1" fmla="*/ 1443592 h 1710989"/>
              <a:gd name="connsiteX2" fmla="*/ 661182 w 3756074"/>
              <a:gd name="connsiteY2" fmla="*/ 1584269 h 1710989"/>
              <a:gd name="connsiteX3" fmla="*/ 1012874 w 3756074"/>
              <a:gd name="connsiteY3" fmla="*/ 1640539 h 1710989"/>
              <a:gd name="connsiteX4" fmla="*/ 1252025 w 3756074"/>
              <a:gd name="connsiteY4" fmla="*/ 1654607 h 1710989"/>
              <a:gd name="connsiteX5" fmla="*/ 1308295 w 3756074"/>
              <a:gd name="connsiteY5" fmla="*/ 1668675 h 1710989"/>
              <a:gd name="connsiteX6" fmla="*/ 1491175 w 3756074"/>
              <a:gd name="connsiteY6" fmla="*/ 1710878 h 1710989"/>
              <a:gd name="connsiteX7" fmla="*/ 2110154 w 3756074"/>
              <a:gd name="connsiteY7" fmla="*/ 1654607 h 1710989"/>
              <a:gd name="connsiteX8" fmla="*/ 2771336 w 3756074"/>
              <a:gd name="connsiteY8" fmla="*/ 1429523 h 1710989"/>
              <a:gd name="connsiteX9" fmla="*/ 3207434 w 3756074"/>
              <a:gd name="connsiteY9" fmla="*/ 1274779 h 1710989"/>
              <a:gd name="connsiteX10" fmla="*/ 3334043 w 3756074"/>
              <a:gd name="connsiteY10" fmla="*/ 1148170 h 1710989"/>
              <a:gd name="connsiteX11" fmla="*/ 3404382 w 3756074"/>
              <a:gd name="connsiteY11" fmla="*/ 1105967 h 1710989"/>
              <a:gd name="connsiteX12" fmla="*/ 3615397 w 3756074"/>
              <a:gd name="connsiteY12" fmla="*/ 894952 h 1710989"/>
              <a:gd name="connsiteX13" fmla="*/ 3643532 w 3756074"/>
              <a:gd name="connsiteY13" fmla="*/ 838681 h 1710989"/>
              <a:gd name="connsiteX14" fmla="*/ 3671668 w 3756074"/>
              <a:gd name="connsiteY14" fmla="*/ 754275 h 1710989"/>
              <a:gd name="connsiteX15" fmla="*/ 3685735 w 3756074"/>
              <a:gd name="connsiteY15" fmla="*/ 712072 h 1710989"/>
              <a:gd name="connsiteX16" fmla="*/ 3699803 w 3756074"/>
              <a:gd name="connsiteY16" fmla="*/ 655801 h 1710989"/>
              <a:gd name="connsiteX17" fmla="*/ 3727939 w 3756074"/>
              <a:gd name="connsiteY17" fmla="*/ 557327 h 1710989"/>
              <a:gd name="connsiteX18" fmla="*/ 3756074 w 3756074"/>
              <a:gd name="connsiteY18" fmla="*/ 472921 h 1710989"/>
              <a:gd name="connsiteX19" fmla="*/ 3742006 w 3756074"/>
              <a:gd name="connsiteY19" fmla="*/ 247838 h 1710989"/>
              <a:gd name="connsiteX20" fmla="*/ 3713871 w 3756074"/>
              <a:gd name="connsiteY20" fmla="*/ 219702 h 1710989"/>
              <a:gd name="connsiteX21" fmla="*/ 3615397 w 3756074"/>
              <a:gd name="connsiteY21" fmla="*/ 107161 h 1710989"/>
              <a:gd name="connsiteX22" fmla="*/ 3530991 w 3756074"/>
              <a:gd name="connsiteY22" fmla="*/ 79026 h 1710989"/>
              <a:gd name="connsiteX23" fmla="*/ 3207434 w 3756074"/>
              <a:gd name="connsiteY23" fmla="*/ 50890 h 1710989"/>
              <a:gd name="connsiteX24" fmla="*/ 3094892 w 3756074"/>
              <a:gd name="connsiteY24" fmla="*/ 36822 h 1710989"/>
              <a:gd name="connsiteX25" fmla="*/ 2883877 w 3756074"/>
              <a:gd name="connsiteY25" fmla="*/ 8687 h 1710989"/>
              <a:gd name="connsiteX26" fmla="*/ 2602523 w 3756074"/>
              <a:gd name="connsiteY26" fmla="*/ 22755 h 1710989"/>
              <a:gd name="connsiteX27" fmla="*/ 2405575 w 3756074"/>
              <a:gd name="connsiteY27" fmla="*/ 8687 h 1710989"/>
              <a:gd name="connsiteX28" fmla="*/ 2250831 w 3756074"/>
              <a:gd name="connsiteY28" fmla="*/ 177500 h 1710989"/>
              <a:gd name="connsiteX29" fmla="*/ 2124222 w 3756074"/>
              <a:gd name="connsiteY29" fmla="*/ 402583 h 1710989"/>
              <a:gd name="connsiteX30" fmla="*/ 1814732 w 3756074"/>
              <a:gd name="connsiteY30" fmla="*/ 740207 h 1710989"/>
              <a:gd name="connsiteX31" fmla="*/ 1617785 w 3756074"/>
              <a:gd name="connsiteY31" fmla="*/ 852749 h 1710989"/>
              <a:gd name="connsiteX32" fmla="*/ 1575582 w 3756074"/>
              <a:gd name="connsiteY32" fmla="*/ 880884 h 1710989"/>
              <a:gd name="connsiteX33" fmla="*/ 1420837 w 3756074"/>
              <a:gd name="connsiteY33" fmla="*/ 909019 h 1710989"/>
              <a:gd name="connsiteX34" fmla="*/ 1322363 w 3756074"/>
              <a:gd name="connsiteY34" fmla="*/ 937155 h 1710989"/>
              <a:gd name="connsiteX35" fmla="*/ 1139483 w 3756074"/>
              <a:gd name="connsiteY35" fmla="*/ 979358 h 1710989"/>
              <a:gd name="connsiteX36" fmla="*/ 984739 w 3756074"/>
              <a:gd name="connsiteY36" fmla="*/ 1049696 h 1710989"/>
              <a:gd name="connsiteX37" fmla="*/ 928468 w 3756074"/>
              <a:gd name="connsiteY37" fmla="*/ 1063764 h 1710989"/>
              <a:gd name="connsiteX38" fmla="*/ 562708 w 3756074"/>
              <a:gd name="connsiteY38" fmla="*/ 1077832 h 1710989"/>
              <a:gd name="connsiteX39" fmla="*/ 0 w 3756074"/>
              <a:gd name="connsiteY39" fmla="*/ 1246644 h 1710989"/>
              <a:gd name="connsiteX0" fmla="*/ 0 w 3742373"/>
              <a:gd name="connsiteY0" fmla="*/ 1246644 h 1710989"/>
              <a:gd name="connsiteX1" fmla="*/ 253219 w 3742373"/>
              <a:gd name="connsiteY1" fmla="*/ 1443592 h 1710989"/>
              <a:gd name="connsiteX2" fmla="*/ 661182 w 3742373"/>
              <a:gd name="connsiteY2" fmla="*/ 1584269 h 1710989"/>
              <a:gd name="connsiteX3" fmla="*/ 1012874 w 3742373"/>
              <a:gd name="connsiteY3" fmla="*/ 1640539 h 1710989"/>
              <a:gd name="connsiteX4" fmla="*/ 1252025 w 3742373"/>
              <a:gd name="connsiteY4" fmla="*/ 1654607 h 1710989"/>
              <a:gd name="connsiteX5" fmla="*/ 1308295 w 3742373"/>
              <a:gd name="connsiteY5" fmla="*/ 1668675 h 1710989"/>
              <a:gd name="connsiteX6" fmla="*/ 1491175 w 3742373"/>
              <a:gd name="connsiteY6" fmla="*/ 1710878 h 1710989"/>
              <a:gd name="connsiteX7" fmla="*/ 2110154 w 3742373"/>
              <a:gd name="connsiteY7" fmla="*/ 1654607 h 1710989"/>
              <a:gd name="connsiteX8" fmla="*/ 2771336 w 3742373"/>
              <a:gd name="connsiteY8" fmla="*/ 1429523 h 1710989"/>
              <a:gd name="connsiteX9" fmla="*/ 3207434 w 3742373"/>
              <a:gd name="connsiteY9" fmla="*/ 1274779 h 1710989"/>
              <a:gd name="connsiteX10" fmla="*/ 3334043 w 3742373"/>
              <a:gd name="connsiteY10" fmla="*/ 1148170 h 1710989"/>
              <a:gd name="connsiteX11" fmla="*/ 3404382 w 3742373"/>
              <a:gd name="connsiteY11" fmla="*/ 1105967 h 1710989"/>
              <a:gd name="connsiteX12" fmla="*/ 3615397 w 3742373"/>
              <a:gd name="connsiteY12" fmla="*/ 894952 h 1710989"/>
              <a:gd name="connsiteX13" fmla="*/ 3643532 w 3742373"/>
              <a:gd name="connsiteY13" fmla="*/ 838681 h 1710989"/>
              <a:gd name="connsiteX14" fmla="*/ 3671668 w 3742373"/>
              <a:gd name="connsiteY14" fmla="*/ 754275 h 1710989"/>
              <a:gd name="connsiteX15" fmla="*/ 3685735 w 3742373"/>
              <a:gd name="connsiteY15" fmla="*/ 712072 h 1710989"/>
              <a:gd name="connsiteX16" fmla="*/ 3699803 w 3742373"/>
              <a:gd name="connsiteY16" fmla="*/ 655801 h 1710989"/>
              <a:gd name="connsiteX17" fmla="*/ 3727939 w 3742373"/>
              <a:gd name="connsiteY17" fmla="*/ 557327 h 1710989"/>
              <a:gd name="connsiteX18" fmla="*/ 3742006 w 3742373"/>
              <a:gd name="connsiteY18" fmla="*/ 247838 h 1710989"/>
              <a:gd name="connsiteX19" fmla="*/ 3713871 w 3742373"/>
              <a:gd name="connsiteY19" fmla="*/ 219702 h 1710989"/>
              <a:gd name="connsiteX20" fmla="*/ 3615397 w 3742373"/>
              <a:gd name="connsiteY20" fmla="*/ 107161 h 1710989"/>
              <a:gd name="connsiteX21" fmla="*/ 3530991 w 3742373"/>
              <a:gd name="connsiteY21" fmla="*/ 79026 h 1710989"/>
              <a:gd name="connsiteX22" fmla="*/ 3207434 w 3742373"/>
              <a:gd name="connsiteY22" fmla="*/ 50890 h 1710989"/>
              <a:gd name="connsiteX23" fmla="*/ 3094892 w 3742373"/>
              <a:gd name="connsiteY23" fmla="*/ 36822 h 1710989"/>
              <a:gd name="connsiteX24" fmla="*/ 2883877 w 3742373"/>
              <a:gd name="connsiteY24" fmla="*/ 8687 h 1710989"/>
              <a:gd name="connsiteX25" fmla="*/ 2602523 w 3742373"/>
              <a:gd name="connsiteY25" fmla="*/ 22755 h 1710989"/>
              <a:gd name="connsiteX26" fmla="*/ 2405575 w 3742373"/>
              <a:gd name="connsiteY26" fmla="*/ 8687 h 1710989"/>
              <a:gd name="connsiteX27" fmla="*/ 2250831 w 3742373"/>
              <a:gd name="connsiteY27" fmla="*/ 177500 h 1710989"/>
              <a:gd name="connsiteX28" fmla="*/ 2124222 w 3742373"/>
              <a:gd name="connsiteY28" fmla="*/ 402583 h 1710989"/>
              <a:gd name="connsiteX29" fmla="*/ 1814732 w 3742373"/>
              <a:gd name="connsiteY29" fmla="*/ 740207 h 1710989"/>
              <a:gd name="connsiteX30" fmla="*/ 1617785 w 3742373"/>
              <a:gd name="connsiteY30" fmla="*/ 852749 h 1710989"/>
              <a:gd name="connsiteX31" fmla="*/ 1575582 w 3742373"/>
              <a:gd name="connsiteY31" fmla="*/ 880884 h 1710989"/>
              <a:gd name="connsiteX32" fmla="*/ 1420837 w 3742373"/>
              <a:gd name="connsiteY32" fmla="*/ 909019 h 1710989"/>
              <a:gd name="connsiteX33" fmla="*/ 1322363 w 3742373"/>
              <a:gd name="connsiteY33" fmla="*/ 937155 h 1710989"/>
              <a:gd name="connsiteX34" fmla="*/ 1139483 w 3742373"/>
              <a:gd name="connsiteY34" fmla="*/ 979358 h 1710989"/>
              <a:gd name="connsiteX35" fmla="*/ 984739 w 3742373"/>
              <a:gd name="connsiteY35" fmla="*/ 1049696 h 1710989"/>
              <a:gd name="connsiteX36" fmla="*/ 928468 w 3742373"/>
              <a:gd name="connsiteY36" fmla="*/ 1063764 h 1710989"/>
              <a:gd name="connsiteX37" fmla="*/ 562708 w 3742373"/>
              <a:gd name="connsiteY37" fmla="*/ 1077832 h 1710989"/>
              <a:gd name="connsiteX38" fmla="*/ 0 w 3742373"/>
              <a:gd name="connsiteY38" fmla="*/ 1246644 h 1710989"/>
              <a:gd name="connsiteX0" fmla="*/ 0 w 3748715"/>
              <a:gd name="connsiteY0" fmla="*/ 1246644 h 1710989"/>
              <a:gd name="connsiteX1" fmla="*/ 253219 w 3748715"/>
              <a:gd name="connsiteY1" fmla="*/ 1443592 h 1710989"/>
              <a:gd name="connsiteX2" fmla="*/ 661182 w 3748715"/>
              <a:gd name="connsiteY2" fmla="*/ 1584269 h 1710989"/>
              <a:gd name="connsiteX3" fmla="*/ 1012874 w 3748715"/>
              <a:gd name="connsiteY3" fmla="*/ 1640539 h 1710989"/>
              <a:gd name="connsiteX4" fmla="*/ 1252025 w 3748715"/>
              <a:gd name="connsiteY4" fmla="*/ 1654607 h 1710989"/>
              <a:gd name="connsiteX5" fmla="*/ 1308295 w 3748715"/>
              <a:gd name="connsiteY5" fmla="*/ 1668675 h 1710989"/>
              <a:gd name="connsiteX6" fmla="*/ 1491175 w 3748715"/>
              <a:gd name="connsiteY6" fmla="*/ 1710878 h 1710989"/>
              <a:gd name="connsiteX7" fmla="*/ 2110154 w 3748715"/>
              <a:gd name="connsiteY7" fmla="*/ 1654607 h 1710989"/>
              <a:gd name="connsiteX8" fmla="*/ 2771336 w 3748715"/>
              <a:gd name="connsiteY8" fmla="*/ 1429523 h 1710989"/>
              <a:gd name="connsiteX9" fmla="*/ 3207434 w 3748715"/>
              <a:gd name="connsiteY9" fmla="*/ 1274779 h 1710989"/>
              <a:gd name="connsiteX10" fmla="*/ 3334043 w 3748715"/>
              <a:gd name="connsiteY10" fmla="*/ 1148170 h 1710989"/>
              <a:gd name="connsiteX11" fmla="*/ 3404382 w 3748715"/>
              <a:gd name="connsiteY11" fmla="*/ 1105967 h 1710989"/>
              <a:gd name="connsiteX12" fmla="*/ 3615397 w 3748715"/>
              <a:gd name="connsiteY12" fmla="*/ 894952 h 1710989"/>
              <a:gd name="connsiteX13" fmla="*/ 3643532 w 3748715"/>
              <a:gd name="connsiteY13" fmla="*/ 838681 h 1710989"/>
              <a:gd name="connsiteX14" fmla="*/ 3671668 w 3748715"/>
              <a:gd name="connsiteY14" fmla="*/ 754275 h 1710989"/>
              <a:gd name="connsiteX15" fmla="*/ 3685735 w 3748715"/>
              <a:gd name="connsiteY15" fmla="*/ 712072 h 1710989"/>
              <a:gd name="connsiteX16" fmla="*/ 3699803 w 3748715"/>
              <a:gd name="connsiteY16" fmla="*/ 655801 h 1710989"/>
              <a:gd name="connsiteX17" fmla="*/ 3727939 w 3748715"/>
              <a:gd name="connsiteY17" fmla="*/ 557327 h 1710989"/>
              <a:gd name="connsiteX18" fmla="*/ 3742006 w 3748715"/>
              <a:gd name="connsiteY18" fmla="*/ 247838 h 1710989"/>
              <a:gd name="connsiteX19" fmla="*/ 3615397 w 3748715"/>
              <a:gd name="connsiteY19" fmla="*/ 107161 h 1710989"/>
              <a:gd name="connsiteX20" fmla="*/ 3530991 w 3748715"/>
              <a:gd name="connsiteY20" fmla="*/ 79026 h 1710989"/>
              <a:gd name="connsiteX21" fmla="*/ 3207434 w 3748715"/>
              <a:gd name="connsiteY21" fmla="*/ 50890 h 1710989"/>
              <a:gd name="connsiteX22" fmla="*/ 3094892 w 3748715"/>
              <a:gd name="connsiteY22" fmla="*/ 36822 h 1710989"/>
              <a:gd name="connsiteX23" fmla="*/ 2883877 w 3748715"/>
              <a:gd name="connsiteY23" fmla="*/ 8687 h 1710989"/>
              <a:gd name="connsiteX24" fmla="*/ 2602523 w 3748715"/>
              <a:gd name="connsiteY24" fmla="*/ 22755 h 1710989"/>
              <a:gd name="connsiteX25" fmla="*/ 2405575 w 3748715"/>
              <a:gd name="connsiteY25" fmla="*/ 8687 h 1710989"/>
              <a:gd name="connsiteX26" fmla="*/ 2250831 w 3748715"/>
              <a:gd name="connsiteY26" fmla="*/ 177500 h 1710989"/>
              <a:gd name="connsiteX27" fmla="*/ 2124222 w 3748715"/>
              <a:gd name="connsiteY27" fmla="*/ 402583 h 1710989"/>
              <a:gd name="connsiteX28" fmla="*/ 1814732 w 3748715"/>
              <a:gd name="connsiteY28" fmla="*/ 740207 h 1710989"/>
              <a:gd name="connsiteX29" fmla="*/ 1617785 w 3748715"/>
              <a:gd name="connsiteY29" fmla="*/ 852749 h 1710989"/>
              <a:gd name="connsiteX30" fmla="*/ 1575582 w 3748715"/>
              <a:gd name="connsiteY30" fmla="*/ 880884 h 1710989"/>
              <a:gd name="connsiteX31" fmla="*/ 1420837 w 3748715"/>
              <a:gd name="connsiteY31" fmla="*/ 909019 h 1710989"/>
              <a:gd name="connsiteX32" fmla="*/ 1322363 w 3748715"/>
              <a:gd name="connsiteY32" fmla="*/ 937155 h 1710989"/>
              <a:gd name="connsiteX33" fmla="*/ 1139483 w 3748715"/>
              <a:gd name="connsiteY33" fmla="*/ 979358 h 1710989"/>
              <a:gd name="connsiteX34" fmla="*/ 984739 w 3748715"/>
              <a:gd name="connsiteY34" fmla="*/ 1049696 h 1710989"/>
              <a:gd name="connsiteX35" fmla="*/ 928468 w 3748715"/>
              <a:gd name="connsiteY35" fmla="*/ 1063764 h 1710989"/>
              <a:gd name="connsiteX36" fmla="*/ 562708 w 3748715"/>
              <a:gd name="connsiteY36" fmla="*/ 1077832 h 1710989"/>
              <a:gd name="connsiteX37" fmla="*/ 0 w 3748715"/>
              <a:gd name="connsiteY37"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43532 w 3754802"/>
              <a:gd name="connsiteY13" fmla="*/ 838681 h 1710989"/>
              <a:gd name="connsiteX14" fmla="*/ 3671668 w 3754802"/>
              <a:gd name="connsiteY14" fmla="*/ 754275 h 1710989"/>
              <a:gd name="connsiteX15" fmla="*/ 3685735 w 3754802"/>
              <a:gd name="connsiteY15" fmla="*/ 712072 h 1710989"/>
              <a:gd name="connsiteX16" fmla="*/ 3699803 w 3754802"/>
              <a:gd name="connsiteY16" fmla="*/ 655801 h 1710989"/>
              <a:gd name="connsiteX17" fmla="*/ 3727939 w 3754802"/>
              <a:gd name="connsiteY17" fmla="*/ 557327 h 1710989"/>
              <a:gd name="connsiteX18" fmla="*/ 3742006 w 3754802"/>
              <a:gd name="connsiteY18" fmla="*/ 247838 h 1710989"/>
              <a:gd name="connsiteX19" fmla="*/ 3530991 w 3754802"/>
              <a:gd name="connsiteY19" fmla="*/ 79026 h 1710989"/>
              <a:gd name="connsiteX20" fmla="*/ 3207434 w 3754802"/>
              <a:gd name="connsiteY20" fmla="*/ 50890 h 1710989"/>
              <a:gd name="connsiteX21" fmla="*/ 3094892 w 3754802"/>
              <a:gd name="connsiteY21" fmla="*/ 36822 h 1710989"/>
              <a:gd name="connsiteX22" fmla="*/ 2883877 w 3754802"/>
              <a:gd name="connsiteY22" fmla="*/ 8687 h 1710989"/>
              <a:gd name="connsiteX23" fmla="*/ 2602523 w 3754802"/>
              <a:gd name="connsiteY23" fmla="*/ 22755 h 1710989"/>
              <a:gd name="connsiteX24" fmla="*/ 2405575 w 3754802"/>
              <a:gd name="connsiteY24" fmla="*/ 8687 h 1710989"/>
              <a:gd name="connsiteX25" fmla="*/ 2250831 w 3754802"/>
              <a:gd name="connsiteY25" fmla="*/ 177500 h 1710989"/>
              <a:gd name="connsiteX26" fmla="*/ 2124222 w 3754802"/>
              <a:gd name="connsiteY26" fmla="*/ 402583 h 1710989"/>
              <a:gd name="connsiteX27" fmla="*/ 1814732 w 3754802"/>
              <a:gd name="connsiteY27" fmla="*/ 740207 h 1710989"/>
              <a:gd name="connsiteX28" fmla="*/ 1617785 w 3754802"/>
              <a:gd name="connsiteY28" fmla="*/ 852749 h 1710989"/>
              <a:gd name="connsiteX29" fmla="*/ 1575582 w 3754802"/>
              <a:gd name="connsiteY29" fmla="*/ 880884 h 1710989"/>
              <a:gd name="connsiteX30" fmla="*/ 1420837 w 3754802"/>
              <a:gd name="connsiteY30" fmla="*/ 909019 h 1710989"/>
              <a:gd name="connsiteX31" fmla="*/ 1322363 w 3754802"/>
              <a:gd name="connsiteY31" fmla="*/ 937155 h 1710989"/>
              <a:gd name="connsiteX32" fmla="*/ 1139483 w 3754802"/>
              <a:gd name="connsiteY32" fmla="*/ 979358 h 1710989"/>
              <a:gd name="connsiteX33" fmla="*/ 984739 w 3754802"/>
              <a:gd name="connsiteY33" fmla="*/ 1049696 h 1710989"/>
              <a:gd name="connsiteX34" fmla="*/ 928468 w 3754802"/>
              <a:gd name="connsiteY34" fmla="*/ 1063764 h 1710989"/>
              <a:gd name="connsiteX35" fmla="*/ 562708 w 3754802"/>
              <a:gd name="connsiteY35" fmla="*/ 1077832 h 1710989"/>
              <a:gd name="connsiteX36" fmla="*/ 0 w 3754802"/>
              <a:gd name="connsiteY36"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43532 w 3754802"/>
              <a:gd name="connsiteY13" fmla="*/ 838681 h 1710989"/>
              <a:gd name="connsiteX14" fmla="*/ 3671668 w 3754802"/>
              <a:gd name="connsiteY14" fmla="*/ 754275 h 1710989"/>
              <a:gd name="connsiteX15" fmla="*/ 3699803 w 3754802"/>
              <a:gd name="connsiteY15" fmla="*/ 655801 h 1710989"/>
              <a:gd name="connsiteX16" fmla="*/ 3727939 w 3754802"/>
              <a:gd name="connsiteY16" fmla="*/ 557327 h 1710989"/>
              <a:gd name="connsiteX17" fmla="*/ 3742006 w 3754802"/>
              <a:gd name="connsiteY17" fmla="*/ 247838 h 1710989"/>
              <a:gd name="connsiteX18" fmla="*/ 3530991 w 3754802"/>
              <a:gd name="connsiteY18" fmla="*/ 79026 h 1710989"/>
              <a:gd name="connsiteX19" fmla="*/ 3207434 w 3754802"/>
              <a:gd name="connsiteY19" fmla="*/ 50890 h 1710989"/>
              <a:gd name="connsiteX20" fmla="*/ 3094892 w 3754802"/>
              <a:gd name="connsiteY20" fmla="*/ 36822 h 1710989"/>
              <a:gd name="connsiteX21" fmla="*/ 2883877 w 3754802"/>
              <a:gd name="connsiteY21" fmla="*/ 8687 h 1710989"/>
              <a:gd name="connsiteX22" fmla="*/ 2602523 w 3754802"/>
              <a:gd name="connsiteY22" fmla="*/ 22755 h 1710989"/>
              <a:gd name="connsiteX23" fmla="*/ 2405575 w 3754802"/>
              <a:gd name="connsiteY23" fmla="*/ 8687 h 1710989"/>
              <a:gd name="connsiteX24" fmla="*/ 2250831 w 3754802"/>
              <a:gd name="connsiteY24" fmla="*/ 177500 h 1710989"/>
              <a:gd name="connsiteX25" fmla="*/ 2124222 w 3754802"/>
              <a:gd name="connsiteY25" fmla="*/ 402583 h 1710989"/>
              <a:gd name="connsiteX26" fmla="*/ 1814732 w 3754802"/>
              <a:gd name="connsiteY26" fmla="*/ 740207 h 1710989"/>
              <a:gd name="connsiteX27" fmla="*/ 1617785 w 3754802"/>
              <a:gd name="connsiteY27" fmla="*/ 852749 h 1710989"/>
              <a:gd name="connsiteX28" fmla="*/ 1575582 w 3754802"/>
              <a:gd name="connsiteY28" fmla="*/ 880884 h 1710989"/>
              <a:gd name="connsiteX29" fmla="*/ 1420837 w 3754802"/>
              <a:gd name="connsiteY29" fmla="*/ 909019 h 1710989"/>
              <a:gd name="connsiteX30" fmla="*/ 1322363 w 3754802"/>
              <a:gd name="connsiteY30" fmla="*/ 937155 h 1710989"/>
              <a:gd name="connsiteX31" fmla="*/ 1139483 w 3754802"/>
              <a:gd name="connsiteY31" fmla="*/ 979358 h 1710989"/>
              <a:gd name="connsiteX32" fmla="*/ 984739 w 3754802"/>
              <a:gd name="connsiteY32" fmla="*/ 1049696 h 1710989"/>
              <a:gd name="connsiteX33" fmla="*/ 928468 w 3754802"/>
              <a:gd name="connsiteY33" fmla="*/ 1063764 h 1710989"/>
              <a:gd name="connsiteX34" fmla="*/ 562708 w 3754802"/>
              <a:gd name="connsiteY34" fmla="*/ 1077832 h 1710989"/>
              <a:gd name="connsiteX35" fmla="*/ 0 w 3754802"/>
              <a:gd name="connsiteY35"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71668 w 3754802"/>
              <a:gd name="connsiteY13" fmla="*/ 754275 h 1710989"/>
              <a:gd name="connsiteX14" fmla="*/ 3699803 w 3754802"/>
              <a:gd name="connsiteY14" fmla="*/ 655801 h 1710989"/>
              <a:gd name="connsiteX15" fmla="*/ 3727939 w 3754802"/>
              <a:gd name="connsiteY15" fmla="*/ 557327 h 1710989"/>
              <a:gd name="connsiteX16" fmla="*/ 3742006 w 3754802"/>
              <a:gd name="connsiteY16" fmla="*/ 247838 h 1710989"/>
              <a:gd name="connsiteX17" fmla="*/ 3530991 w 3754802"/>
              <a:gd name="connsiteY17" fmla="*/ 79026 h 1710989"/>
              <a:gd name="connsiteX18" fmla="*/ 3207434 w 3754802"/>
              <a:gd name="connsiteY18" fmla="*/ 50890 h 1710989"/>
              <a:gd name="connsiteX19" fmla="*/ 3094892 w 3754802"/>
              <a:gd name="connsiteY19" fmla="*/ 36822 h 1710989"/>
              <a:gd name="connsiteX20" fmla="*/ 2883877 w 3754802"/>
              <a:gd name="connsiteY20" fmla="*/ 8687 h 1710989"/>
              <a:gd name="connsiteX21" fmla="*/ 2602523 w 3754802"/>
              <a:gd name="connsiteY21" fmla="*/ 22755 h 1710989"/>
              <a:gd name="connsiteX22" fmla="*/ 2405575 w 3754802"/>
              <a:gd name="connsiteY22" fmla="*/ 8687 h 1710989"/>
              <a:gd name="connsiteX23" fmla="*/ 2250831 w 3754802"/>
              <a:gd name="connsiteY23" fmla="*/ 177500 h 1710989"/>
              <a:gd name="connsiteX24" fmla="*/ 2124222 w 3754802"/>
              <a:gd name="connsiteY24" fmla="*/ 402583 h 1710989"/>
              <a:gd name="connsiteX25" fmla="*/ 1814732 w 3754802"/>
              <a:gd name="connsiteY25" fmla="*/ 740207 h 1710989"/>
              <a:gd name="connsiteX26" fmla="*/ 1617785 w 3754802"/>
              <a:gd name="connsiteY26" fmla="*/ 852749 h 1710989"/>
              <a:gd name="connsiteX27" fmla="*/ 1575582 w 3754802"/>
              <a:gd name="connsiteY27" fmla="*/ 880884 h 1710989"/>
              <a:gd name="connsiteX28" fmla="*/ 1420837 w 3754802"/>
              <a:gd name="connsiteY28" fmla="*/ 909019 h 1710989"/>
              <a:gd name="connsiteX29" fmla="*/ 1322363 w 3754802"/>
              <a:gd name="connsiteY29" fmla="*/ 937155 h 1710989"/>
              <a:gd name="connsiteX30" fmla="*/ 1139483 w 3754802"/>
              <a:gd name="connsiteY30" fmla="*/ 979358 h 1710989"/>
              <a:gd name="connsiteX31" fmla="*/ 984739 w 3754802"/>
              <a:gd name="connsiteY31" fmla="*/ 1049696 h 1710989"/>
              <a:gd name="connsiteX32" fmla="*/ 928468 w 3754802"/>
              <a:gd name="connsiteY32" fmla="*/ 1063764 h 1710989"/>
              <a:gd name="connsiteX33" fmla="*/ 562708 w 3754802"/>
              <a:gd name="connsiteY33" fmla="*/ 1077832 h 1710989"/>
              <a:gd name="connsiteX34" fmla="*/ 0 w 3754802"/>
              <a:gd name="connsiteY34"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99803 w 3754802"/>
              <a:gd name="connsiteY13" fmla="*/ 655801 h 1710989"/>
              <a:gd name="connsiteX14" fmla="*/ 3727939 w 3754802"/>
              <a:gd name="connsiteY14" fmla="*/ 557327 h 1710989"/>
              <a:gd name="connsiteX15" fmla="*/ 3742006 w 3754802"/>
              <a:gd name="connsiteY15" fmla="*/ 247838 h 1710989"/>
              <a:gd name="connsiteX16" fmla="*/ 3530991 w 3754802"/>
              <a:gd name="connsiteY16" fmla="*/ 79026 h 1710989"/>
              <a:gd name="connsiteX17" fmla="*/ 3207434 w 3754802"/>
              <a:gd name="connsiteY17" fmla="*/ 50890 h 1710989"/>
              <a:gd name="connsiteX18" fmla="*/ 3094892 w 3754802"/>
              <a:gd name="connsiteY18" fmla="*/ 36822 h 1710989"/>
              <a:gd name="connsiteX19" fmla="*/ 2883877 w 3754802"/>
              <a:gd name="connsiteY19" fmla="*/ 8687 h 1710989"/>
              <a:gd name="connsiteX20" fmla="*/ 2602523 w 3754802"/>
              <a:gd name="connsiteY20" fmla="*/ 22755 h 1710989"/>
              <a:gd name="connsiteX21" fmla="*/ 2405575 w 3754802"/>
              <a:gd name="connsiteY21" fmla="*/ 8687 h 1710989"/>
              <a:gd name="connsiteX22" fmla="*/ 2250831 w 3754802"/>
              <a:gd name="connsiteY22" fmla="*/ 177500 h 1710989"/>
              <a:gd name="connsiteX23" fmla="*/ 2124222 w 3754802"/>
              <a:gd name="connsiteY23" fmla="*/ 402583 h 1710989"/>
              <a:gd name="connsiteX24" fmla="*/ 1814732 w 3754802"/>
              <a:gd name="connsiteY24" fmla="*/ 740207 h 1710989"/>
              <a:gd name="connsiteX25" fmla="*/ 1617785 w 3754802"/>
              <a:gd name="connsiteY25" fmla="*/ 852749 h 1710989"/>
              <a:gd name="connsiteX26" fmla="*/ 1575582 w 3754802"/>
              <a:gd name="connsiteY26" fmla="*/ 880884 h 1710989"/>
              <a:gd name="connsiteX27" fmla="*/ 1420837 w 3754802"/>
              <a:gd name="connsiteY27" fmla="*/ 909019 h 1710989"/>
              <a:gd name="connsiteX28" fmla="*/ 1322363 w 3754802"/>
              <a:gd name="connsiteY28" fmla="*/ 937155 h 1710989"/>
              <a:gd name="connsiteX29" fmla="*/ 1139483 w 3754802"/>
              <a:gd name="connsiteY29" fmla="*/ 979358 h 1710989"/>
              <a:gd name="connsiteX30" fmla="*/ 984739 w 3754802"/>
              <a:gd name="connsiteY30" fmla="*/ 1049696 h 1710989"/>
              <a:gd name="connsiteX31" fmla="*/ 928468 w 3754802"/>
              <a:gd name="connsiteY31" fmla="*/ 1063764 h 1710989"/>
              <a:gd name="connsiteX32" fmla="*/ 562708 w 3754802"/>
              <a:gd name="connsiteY32" fmla="*/ 1077832 h 1710989"/>
              <a:gd name="connsiteX33" fmla="*/ 0 w 3754802"/>
              <a:gd name="connsiteY33"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99803 w 3754802"/>
              <a:gd name="connsiteY13" fmla="*/ 655801 h 1710989"/>
              <a:gd name="connsiteX14" fmla="*/ 3727939 w 3754802"/>
              <a:gd name="connsiteY14" fmla="*/ 557327 h 1710989"/>
              <a:gd name="connsiteX15" fmla="*/ 3742006 w 3754802"/>
              <a:gd name="connsiteY15" fmla="*/ 247838 h 1710989"/>
              <a:gd name="connsiteX16" fmla="*/ 3530991 w 3754802"/>
              <a:gd name="connsiteY16" fmla="*/ 79026 h 1710989"/>
              <a:gd name="connsiteX17" fmla="*/ 3207434 w 3754802"/>
              <a:gd name="connsiteY17" fmla="*/ 50890 h 1710989"/>
              <a:gd name="connsiteX18" fmla="*/ 3094892 w 3754802"/>
              <a:gd name="connsiteY18" fmla="*/ 36822 h 1710989"/>
              <a:gd name="connsiteX19" fmla="*/ 2883877 w 3754802"/>
              <a:gd name="connsiteY19" fmla="*/ 8687 h 1710989"/>
              <a:gd name="connsiteX20" fmla="*/ 2602523 w 3754802"/>
              <a:gd name="connsiteY20" fmla="*/ 22755 h 1710989"/>
              <a:gd name="connsiteX21" fmla="*/ 2405575 w 3754802"/>
              <a:gd name="connsiteY21" fmla="*/ 8687 h 1710989"/>
              <a:gd name="connsiteX22" fmla="*/ 2250831 w 3754802"/>
              <a:gd name="connsiteY22" fmla="*/ 177500 h 1710989"/>
              <a:gd name="connsiteX23" fmla="*/ 2124222 w 3754802"/>
              <a:gd name="connsiteY23" fmla="*/ 402583 h 1710989"/>
              <a:gd name="connsiteX24" fmla="*/ 1814732 w 3754802"/>
              <a:gd name="connsiteY24" fmla="*/ 740207 h 1710989"/>
              <a:gd name="connsiteX25" fmla="*/ 1617785 w 3754802"/>
              <a:gd name="connsiteY25" fmla="*/ 852749 h 1710989"/>
              <a:gd name="connsiteX26" fmla="*/ 1575582 w 3754802"/>
              <a:gd name="connsiteY26" fmla="*/ 880884 h 1710989"/>
              <a:gd name="connsiteX27" fmla="*/ 1322363 w 3754802"/>
              <a:gd name="connsiteY27" fmla="*/ 937155 h 1710989"/>
              <a:gd name="connsiteX28" fmla="*/ 1139483 w 3754802"/>
              <a:gd name="connsiteY28" fmla="*/ 979358 h 1710989"/>
              <a:gd name="connsiteX29" fmla="*/ 984739 w 3754802"/>
              <a:gd name="connsiteY29" fmla="*/ 1049696 h 1710989"/>
              <a:gd name="connsiteX30" fmla="*/ 928468 w 3754802"/>
              <a:gd name="connsiteY30" fmla="*/ 1063764 h 1710989"/>
              <a:gd name="connsiteX31" fmla="*/ 562708 w 3754802"/>
              <a:gd name="connsiteY31" fmla="*/ 1077832 h 1710989"/>
              <a:gd name="connsiteX32" fmla="*/ 0 w 3754802"/>
              <a:gd name="connsiteY32"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99803 w 3754802"/>
              <a:gd name="connsiteY13" fmla="*/ 655801 h 1710989"/>
              <a:gd name="connsiteX14" fmla="*/ 3727939 w 3754802"/>
              <a:gd name="connsiteY14" fmla="*/ 557327 h 1710989"/>
              <a:gd name="connsiteX15" fmla="*/ 3742006 w 3754802"/>
              <a:gd name="connsiteY15" fmla="*/ 247838 h 1710989"/>
              <a:gd name="connsiteX16" fmla="*/ 3530991 w 3754802"/>
              <a:gd name="connsiteY16" fmla="*/ 79026 h 1710989"/>
              <a:gd name="connsiteX17" fmla="*/ 3207434 w 3754802"/>
              <a:gd name="connsiteY17" fmla="*/ 50890 h 1710989"/>
              <a:gd name="connsiteX18" fmla="*/ 3094892 w 3754802"/>
              <a:gd name="connsiteY18" fmla="*/ 36822 h 1710989"/>
              <a:gd name="connsiteX19" fmla="*/ 2883877 w 3754802"/>
              <a:gd name="connsiteY19" fmla="*/ 8687 h 1710989"/>
              <a:gd name="connsiteX20" fmla="*/ 2602523 w 3754802"/>
              <a:gd name="connsiteY20" fmla="*/ 22755 h 1710989"/>
              <a:gd name="connsiteX21" fmla="*/ 2405575 w 3754802"/>
              <a:gd name="connsiteY21" fmla="*/ 8687 h 1710989"/>
              <a:gd name="connsiteX22" fmla="*/ 2250831 w 3754802"/>
              <a:gd name="connsiteY22" fmla="*/ 177500 h 1710989"/>
              <a:gd name="connsiteX23" fmla="*/ 2124222 w 3754802"/>
              <a:gd name="connsiteY23" fmla="*/ 402583 h 1710989"/>
              <a:gd name="connsiteX24" fmla="*/ 1814732 w 3754802"/>
              <a:gd name="connsiteY24" fmla="*/ 740207 h 1710989"/>
              <a:gd name="connsiteX25" fmla="*/ 1575582 w 3754802"/>
              <a:gd name="connsiteY25" fmla="*/ 880884 h 1710989"/>
              <a:gd name="connsiteX26" fmla="*/ 1322363 w 3754802"/>
              <a:gd name="connsiteY26" fmla="*/ 937155 h 1710989"/>
              <a:gd name="connsiteX27" fmla="*/ 1139483 w 3754802"/>
              <a:gd name="connsiteY27" fmla="*/ 979358 h 1710989"/>
              <a:gd name="connsiteX28" fmla="*/ 984739 w 3754802"/>
              <a:gd name="connsiteY28" fmla="*/ 1049696 h 1710989"/>
              <a:gd name="connsiteX29" fmla="*/ 928468 w 3754802"/>
              <a:gd name="connsiteY29" fmla="*/ 1063764 h 1710989"/>
              <a:gd name="connsiteX30" fmla="*/ 562708 w 3754802"/>
              <a:gd name="connsiteY30" fmla="*/ 1077832 h 1710989"/>
              <a:gd name="connsiteX31" fmla="*/ 0 w 3754802"/>
              <a:gd name="connsiteY31" fmla="*/ 1246644 h 1710989"/>
              <a:gd name="connsiteX0" fmla="*/ 0 w 3754802"/>
              <a:gd name="connsiteY0" fmla="*/ 1246644 h 1710989"/>
              <a:gd name="connsiteX1" fmla="*/ 253219 w 3754802"/>
              <a:gd name="connsiteY1" fmla="*/ 1443592 h 1710989"/>
              <a:gd name="connsiteX2" fmla="*/ 661182 w 3754802"/>
              <a:gd name="connsiteY2" fmla="*/ 1584269 h 1710989"/>
              <a:gd name="connsiteX3" fmla="*/ 1012874 w 3754802"/>
              <a:gd name="connsiteY3" fmla="*/ 1640539 h 1710989"/>
              <a:gd name="connsiteX4" fmla="*/ 1252025 w 3754802"/>
              <a:gd name="connsiteY4" fmla="*/ 1654607 h 1710989"/>
              <a:gd name="connsiteX5" fmla="*/ 1308295 w 3754802"/>
              <a:gd name="connsiteY5" fmla="*/ 1668675 h 1710989"/>
              <a:gd name="connsiteX6" fmla="*/ 1491175 w 3754802"/>
              <a:gd name="connsiteY6" fmla="*/ 1710878 h 1710989"/>
              <a:gd name="connsiteX7" fmla="*/ 2110154 w 3754802"/>
              <a:gd name="connsiteY7" fmla="*/ 1654607 h 1710989"/>
              <a:gd name="connsiteX8" fmla="*/ 2771336 w 3754802"/>
              <a:gd name="connsiteY8" fmla="*/ 1429523 h 1710989"/>
              <a:gd name="connsiteX9" fmla="*/ 3207434 w 3754802"/>
              <a:gd name="connsiteY9" fmla="*/ 1274779 h 1710989"/>
              <a:gd name="connsiteX10" fmla="*/ 3334043 w 3754802"/>
              <a:gd name="connsiteY10" fmla="*/ 1148170 h 1710989"/>
              <a:gd name="connsiteX11" fmla="*/ 3404382 w 3754802"/>
              <a:gd name="connsiteY11" fmla="*/ 1105967 h 1710989"/>
              <a:gd name="connsiteX12" fmla="*/ 3615397 w 3754802"/>
              <a:gd name="connsiteY12" fmla="*/ 894952 h 1710989"/>
              <a:gd name="connsiteX13" fmla="*/ 3699803 w 3754802"/>
              <a:gd name="connsiteY13" fmla="*/ 655801 h 1710989"/>
              <a:gd name="connsiteX14" fmla="*/ 3727939 w 3754802"/>
              <a:gd name="connsiteY14" fmla="*/ 557327 h 1710989"/>
              <a:gd name="connsiteX15" fmla="*/ 3742006 w 3754802"/>
              <a:gd name="connsiteY15" fmla="*/ 247838 h 1710989"/>
              <a:gd name="connsiteX16" fmla="*/ 3530991 w 3754802"/>
              <a:gd name="connsiteY16" fmla="*/ 79026 h 1710989"/>
              <a:gd name="connsiteX17" fmla="*/ 3207434 w 3754802"/>
              <a:gd name="connsiteY17" fmla="*/ 50890 h 1710989"/>
              <a:gd name="connsiteX18" fmla="*/ 3094892 w 3754802"/>
              <a:gd name="connsiteY18" fmla="*/ 36822 h 1710989"/>
              <a:gd name="connsiteX19" fmla="*/ 2883877 w 3754802"/>
              <a:gd name="connsiteY19" fmla="*/ 8687 h 1710989"/>
              <a:gd name="connsiteX20" fmla="*/ 2602523 w 3754802"/>
              <a:gd name="connsiteY20" fmla="*/ 22755 h 1710989"/>
              <a:gd name="connsiteX21" fmla="*/ 2405575 w 3754802"/>
              <a:gd name="connsiteY21" fmla="*/ 8687 h 1710989"/>
              <a:gd name="connsiteX22" fmla="*/ 2250831 w 3754802"/>
              <a:gd name="connsiteY22" fmla="*/ 177500 h 1710989"/>
              <a:gd name="connsiteX23" fmla="*/ 2124222 w 3754802"/>
              <a:gd name="connsiteY23" fmla="*/ 402583 h 1710989"/>
              <a:gd name="connsiteX24" fmla="*/ 1814732 w 3754802"/>
              <a:gd name="connsiteY24" fmla="*/ 740207 h 1710989"/>
              <a:gd name="connsiteX25" fmla="*/ 1575582 w 3754802"/>
              <a:gd name="connsiteY25" fmla="*/ 880884 h 1710989"/>
              <a:gd name="connsiteX26" fmla="*/ 1322363 w 3754802"/>
              <a:gd name="connsiteY26" fmla="*/ 937155 h 1710989"/>
              <a:gd name="connsiteX27" fmla="*/ 1139483 w 3754802"/>
              <a:gd name="connsiteY27" fmla="*/ 979358 h 1710989"/>
              <a:gd name="connsiteX28" fmla="*/ 984739 w 3754802"/>
              <a:gd name="connsiteY28" fmla="*/ 1049696 h 1710989"/>
              <a:gd name="connsiteX29" fmla="*/ 562708 w 3754802"/>
              <a:gd name="connsiteY29" fmla="*/ 1077832 h 1710989"/>
              <a:gd name="connsiteX30" fmla="*/ 0 w 3754802"/>
              <a:gd name="connsiteY30" fmla="*/ 1246644 h 1710989"/>
              <a:gd name="connsiteX0" fmla="*/ 0 w 3754802"/>
              <a:gd name="connsiteY0" fmla="*/ 1247818 h 1712163"/>
              <a:gd name="connsiteX1" fmla="*/ 253219 w 3754802"/>
              <a:gd name="connsiteY1" fmla="*/ 1444766 h 1712163"/>
              <a:gd name="connsiteX2" fmla="*/ 661182 w 3754802"/>
              <a:gd name="connsiteY2" fmla="*/ 1585443 h 1712163"/>
              <a:gd name="connsiteX3" fmla="*/ 1012874 w 3754802"/>
              <a:gd name="connsiteY3" fmla="*/ 1641713 h 1712163"/>
              <a:gd name="connsiteX4" fmla="*/ 1252025 w 3754802"/>
              <a:gd name="connsiteY4" fmla="*/ 1655781 h 1712163"/>
              <a:gd name="connsiteX5" fmla="*/ 1308295 w 3754802"/>
              <a:gd name="connsiteY5" fmla="*/ 1669849 h 1712163"/>
              <a:gd name="connsiteX6" fmla="*/ 1491175 w 3754802"/>
              <a:gd name="connsiteY6" fmla="*/ 1712052 h 1712163"/>
              <a:gd name="connsiteX7" fmla="*/ 2110154 w 3754802"/>
              <a:gd name="connsiteY7" fmla="*/ 1655781 h 1712163"/>
              <a:gd name="connsiteX8" fmla="*/ 2771336 w 3754802"/>
              <a:gd name="connsiteY8" fmla="*/ 1430697 h 1712163"/>
              <a:gd name="connsiteX9" fmla="*/ 3207434 w 3754802"/>
              <a:gd name="connsiteY9" fmla="*/ 1275953 h 1712163"/>
              <a:gd name="connsiteX10" fmla="*/ 3334043 w 3754802"/>
              <a:gd name="connsiteY10" fmla="*/ 1149344 h 1712163"/>
              <a:gd name="connsiteX11" fmla="*/ 3404382 w 3754802"/>
              <a:gd name="connsiteY11" fmla="*/ 1107141 h 1712163"/>
              <a:gd name="connsiteX12" fmla="*/ 3615397 w 3754802"/>
              <a:gd name="connsiteY12" fmla="*/ 896126 h 1712163"/>
              <a:gd name="connsiteX13" fmla="*/ 3699803 w 3754802"/>
              <a:gd name="connsiteY13" fmla="*/ 656975 h 1712163"/>
              <a:gd name="connsiteX14" fmla="*/ 3727939 w 3754802"/>
              <a:gd name="connsiteY14" fmla="*/ 558501 h 1712163"/>
              <a:gd name="connsiteX15" fmla="*/ 3742006 w 3754802"/>
              <a:gd name="connsiteY15" fmla="*/ 249012 h 1712163"/>
              <a:gd name="connsiteX16" fmla="*/ 3530991 w 3754802"/>
              <a:gd name="connsiteY16" fmla="*/ 80200 h 1712163"/>
              <a:gd name="connsiteX17" fmla="*/ 3207434 w 3754802"/>
              <a:gd name="connsiteY17" fmla="*/ 52064 h 1712163"/>
              <a:gd name="connsiteX18" fmla="*/ 3094892 w 3754802"/>
              <a:gd name="connsiteY18" fmla="*/ 37996 h 1712163"/>
              <a:gd name="connsiteX19" fmla="*/ 2883877 w 3754802"/>
              <a:gd name="connsiteY19" fmla="*/ 9861 h 1712163"/>
              <a:gd name="connsiteX20" fmla="*/ 2602523 w 3754802"/>
              <a:gd name="connsiteY20" fmla="*/ 23929 h 1712163"/>
              <a:gd name="connsiteX21" fmla="*/ 2405575 w 3754802"/>
              <a:gd name="connsiteY21" fmla="*/ 9861 h 1712163"/>
              <a:gd name="connsiteX22" fmla="*/ 2180493 w 3754802"/>
              <a:gd name="connsiteY22" fmla="*/ 37997 h 1712163"/>
              <a:gd name="connsiteX23" fmla="*/ 2124222 w 3754802"/>
              <a:gd name="connsiteY23" fmla="*/ 403757 h 1712163"/>
              <a:gd name="connsiteX24" fmla="*/ 1814732 w 3754802"/>
              <a:gd name="connsiteY24" fmla="*/ 741381 h 1712163"/>
              <a:gd name="connsiteX25" fmla="*/ 1575582 w 3754802"/>
              <a:gd name="connsiteY25" fmla="*/ 882058 h 1712163"/>
              <a:gd name="connsiteX26" fmla="*/ 1322363 w 3754802"/>
              <a:gd name="connsiteY26" fmla="*/ 938329 h 1712163"/>
              <a:gd name="connsiteX27" fmla="*/ 1139483 w 3754802"/>
              <a:gd name="connsiteY27" fmla="*/ 980532 h 1712163"/>
              <a:gd name="connsiteX28" fmla="*/ 984739 w 3754802"/>
              <a:gd name="connsiteY28" fmla="*/ 1050870 h 1712163"/>
              <a:gd name="connsiteX29" fmla="*/ 562708 w 3754802"/>
              <a:gd name="connsiteY29" fmla="*/ 1079006 h 1712163"/>
              <a:gd name="connsiteX30" fmla="*/ 0 w 3754802"/>
              <a:gd name="connsiteY30" fmla="*/ 1247818 h 1712163"/>
              <a:gd name="connsiteX0" fmla="*/ 0 w 3754802"/>
              <a:gd name="connsiteY0" fmla="*/ 1271747 h 1736092"/>
              <a:gd name="connsiteX1" fmla="*/ 253219 w 3754802"/>
              <a:gd name="connsiteY1" fmla="*/ 1468695 h 1736092"/>
              <a:gd name="connsiteX2" fmla="*/ 661182 w 3754802"/>
              <a:gd name="connsiteY2" fmla="*/ 1609372 h 1736092"/>
              <a:gd name="connsiteX3" fmla="*/ 1012874 w 3754802"/>
              <a:gd name="connsiteY3" fmla="*/ 1665642 h 1736092"/>
              <a:gd name="connsiteX4" fmla="*/ 1252025 w 3754802"/>
              <a:gd name="connsiteY4" fmla="*/ 1679710 h 1736092"/>
              <a:gd name="connsiteX5" fmla="*/ 1308295 w 3754802"/>
              <a:gd name="connsiteY5" fmla="*/ 1693778 h 1736092"/>
              <a:gd name="connsiteX6" fmla="*/ 1491175 w 3754802"/>
              <a:gd name="connsiteY6" fmla="*/ 1735981 h 1736092"/>
              <a:gd name="connsiteX7" fmla="*/ 2110154 w 3754802"/>
              <a:gd name="connsiteY7" fmla="*/ 1679710 h 1736092"/>
              <a:gd name="connsiteX8" fmla="*/ 2771336 w 3754802"/>
              <a:gd name="connsiteY8" fmla="*/ 1454626 h 1736092"/>
              <a:gd name="connsiteX9" fmla="*/ 3207434 w 3754802"/>
              <a:gd name="connsiteY9" fmla="*/ 1299882 h 1736092"/>
              <a:gd name="connsiteX10" fmla="*/ 3334043 w 3754802"/>
              <a:gd name="connsiteY10" fmla="*/ 1173273 h 1736092"/>
              <a:gd name="connsiteX11" fmla="*/ 3404382 w 3754802"/>
              <a:gd name="connsiteY11" fmla="*/ 1131070 h 1736092"/>
              <a:gd name="connsiteX12" fmla="*/ 3615397 w 3754802"/>
              <a:gd name="connsiteY12" fmla="*/ 920055 h 1736092"/>
              <a:gd name="connsiteX13" fmla="*/ 3699803 w 3754802"/>
              <a:gd name="connsiteY13" fmla="*/ 680904 h 1736092"/>
              <a:gd name="connsiteX14" fmla="*/ 3727939 w 3754802"/>
              <a:gd name="connsiteY14" fmla="*/ 582430 h 1736092"/>
              <a:gd name="connsiteX15" fmla="*/ 3742006 w 3754802"/>
              <a:gd name="connsiteY15" fmla="*/ 272941 h 1736092"/>
              <a:gd name="connsiteX16" fmla="*/ 3530991 w 3754802"/>
              <a:gd name="connsiteY16" fmla="*/ 104129 h 1736092"/>
              <a:gd name="connsiteX17" fmla="*/ 3207434 w 3754802"/>
              <a:gd name="connsiteY17" fmla="*/ 75993 h 1736092"/>
              <a:gd name="connsiteX18" fmla="*/ 3094892 w 3754802"/>
              <a:gd name="connsiteY18" fmla="*/ 61925 h 1736092"/>
              <a:gd name="connsiteX19" fmla="*/ 2883877 w 3754802"/>
              <a:gd name="connsiteY19" fmla="*/ 33790 h 1736092"/>
              <a:gd name="connsiteX20" fmla="*/ 2602523 w 3754802"/>
              <a:gd name="connsiteY20" fmla="*/ 47858 h 1736092"/>
              <a:gd name="connsiteX21" fmla="*/ 2405575 w 3754802"/>
              <a:gd name="connsiteY21" fmla="*/ 33790 h 1736092"/>
              <a:gd name="connsiteX22" fmla="*/ 2180493 w 3754802"/>
              <a:gd name="connsiteY22" fmla="*/ 61926 h 1736092"/>
              <a:gd name="connsiteX23" fmla="*/ 1814732 w 3754802"/>
              <a:gd name="connsiteY23" fmla="*/ 765310 h 1736092"/>
              <a:gd name="connsiteX24" fmla="*/ 1575582 w 3754802"/>
              <a:gd name="connsiteY24" fmla="*/ 905987 h 1736092"/>
              <a:gd name="connsiteX25" fmla="*/ 1322363 w 3754802"/>
              <a:gd name="connsiteY25" fmla="*/ 962258 h 1736092"/>
              <a:gd name="connsiteX26" fmla="*/ 1139483 w 3754802"/>
              <a:gd name="connsiteY26" fmla="*/ 1004461 h 1736092"/>
              <a:gd name="connsiteX27" fmla="*/ 984739 w 3754802"/>
              <a:gd name="connsiteY27" fmla="*/ 1074799 h 1736092"/>
              <a:gd name="connsiteX28" fmla="*/ 562708 w 3754802"/>
              <a:gd name="connsiteY28" fmla="*/ 1102935 h 1736092"/>
              <a:gd name="connsiteX29" fmla="*/ 0 w 3754802"/>
              <a:gd name="connsiteY29" fmla="*/ 1271747 h 1736092"/>
              <a:gd name="connsiteX0" fmla="*/ 0 w 3754802"/>
              <a:gd name="connsiteY0" fmla="*/ 1266657 h 1731002"/>
              <a:gd name="connsiteX1" fmla="*/ 253219 w 3754802"/>
              <a:gd name="connsiteY1" fmla="*/ 1463605 h 1731002"/>
              <a:gd name="connsiteX2" fmla="*/ 661182 w 3754802"/>
              <a:gd name="connsiteY2" fmla="*/ 1604282 h 1731002"/>
              <a:gd name="connsiteX3" fmla="*/ 1012874 w 3754802"/>
              <a:gd name="connsiteY3" fmla="*/ 1660552 h 1731002"/>
              <a:gd name="connsiteX4" fmla="*/ 1252025 w 3754802"/>
              <a:gd name="connsiteY4" fmla="*/ 1674620 h 1731002"/>
              <a:gd name="connsiteX5" fmla="*/ 1308295 w 3754802"/>
              <a:gd name="connsiteY5" fmla="*/ 1688688 h 1731002"/>
              <a:gd name="connsiteX6" fmla="*/ 1491175 w 3754802"/>
              <a:gd name="connsiteY6" fmla="*/ 1730891 h 1731002"/>
              <a:gd name="connsiteX7" fmla="*/ 2110154 w 3754802"/>
              <a:gd name="connsiteY7" fmla="*/ 1674620 h 1731002"/>
              <a:gd name="connsiteX8" fmla="*/ 2771336 w 3754802"/>
              <a:gd name="connsiteY8" fmla="*/ 1449536 h 1731002"/>
              <a:gd name="connsiteX9" fmla="*/ 3207434 w 3754802"/>
              <a:gd name="connsiteY9" fmla="*/ 1294792 h 1731002"/>
              <a:gd name="connsiteX10" fmla="*/ 3334043 w 3754802"/>
              <a:gd name="connsiteY10" fmla="*/ 1168183 h 1731002"/>
              <a:gd name="connsiteX11" fmla="*/ 3404382 w 3754802"/>
              <a:gd name="connsiteY11" fmla="*/ 1125980 h 1731002"/>
              <a:gd name="connsiteX12" fmla="*/ 3615397 w 3754802"/>
              <a:gd name="connsiteY12" fmla="*/ 914965 h 1731002"/>
              <a:gd name="connsiteX13" fmla="*/ 3699803 w 3754802"/>
              <a:gd name="connsiteY13" fmla="*/ 675814 h 1731002"/>
              <a:gd name="connsiteX14" fmla="*/ 3727939 w 3754802"/>
              <a:gd name="connsiteY14" fmla="*/ 577340 h 1731002"/>
              <a:gd name="connsiteX15" fmla="*/ 3742006 w 3754802"/>
              <a:gd name="connsiteY15" fmla="*/ 267851 h 1731002"/>
              <a:gd name="connsiteX16" fmla="*/ 3530991 w 3754802"/>
              <a:gd name="connsiteY16" fmla="*/ 99039 h 1731002"/>
              <a:gd name="connsiteX17" fmla="*/ 3207434 w 3754802"/>
              <a:gd name="connsiteY17" fmla="*/ 70903 h 1731002"/>
              <a:gd name="connsiteX18" fmla="*/ 3094892 w 3754802"/>
              <a:gd name="connsiteY18" fmla="*/ 56835 h 1731002"/>
              <a:gd name="connsiteX19" fmla="*/ 2883877 w 3754802"/>
              <a:gd name="connsiteY19" fmla="*/ 28700 h 1731002"/>
              <a:gd name="connsiteX20" fmla="*/ 2602523 w 3754802"/>
              <a:gd name="connsiteY20" fmla="*/ 42768 h 1731002"/>
              <a:gd name="connsiteX21" fmla="*/ 2405575 w 3754802"/>
              <a:gd name="connsiteY21" fmla="*/ 28700 h 1731002"/>
              <a:gd name="connsiteX22" fmla="*/ 2180493 w 3754802"/>
              <a:gd name="connsiteY22" fmla="*/ 56836 h 1731002"/>
              <a:gd name="connsiteX23" fmla="*/ 1730326 w 3754802"/>
              <a:gd name="connsiteY23" fmla="*/ 689882 h 1731002"/>
              <a:gd name="connsiteX24" fmla="*/ 1575582 w 3754802"/>
              <a:gd name="connsiteY24" fmla="*/ 900897 h 1731002"/>
              <a:gd name="connsiteX25" fmla="*/ 1322363 w 3754802"/>
              <a:gd name="connsiteY25" fmla="*/ 957168 h 1731002"/>
              <a:gd name="connsiteX26" fmla="*/ 1139483 w 3754802"/>
              <a:gd name="connsiteY26" fmla="*/ 999371 h 1731002"/>
              <a:gd name="connsiteX27" fmla="*/ 984739 w 3754802"/>
              <a:gd name="connsiteY27" fmla="*/ 1069709 h 1731002"/>
              <a:gd name="connsiteX28" fmla="*/ 562708 w 3754802"/>
              <a:gd name="connsiteY28" fmla="*/ 1097845 h 1731002"/>
              <a:gd name="connsiteX29" fmla="*/ 0 w 3754802"/>
              <a:gd name="connsiteY29" fmla="*/ 1266657 h 1731002"/>
              <a:gd name="connsiteX0" fmla="*/ 0 w 3754802"/>
              <a:gd name="connsiteY0" fmla="*/ 1266657 h 1731002"/>
              <a:gd name="connsiteX1" fmla="*/ 253219 w 3754802"/>
              <a:gd name="connsiteY1" fmla="*/ 1463605 h 1731002"/>
              <a:gd name="connsiteX2" fmla="*/ 661182 w 3754802"/>
              <a:gd name="connsiteY2" fmla="*/ 1604282 h 1731002"/>
              <a:gd name="connsiteX3" fmla="*/ 1012874 w 3754802"/>
              <a:gd name="connsiteY3" fmla="*/ 1660552 h 1731002"/>
              <a:gd name="connsiteX4" fmla="*/ 1252025 w 3754802"/>
              <a:gd name="connsiteY4" fmla="*/ 1674620 h 1731002"/>
              <a:gd name="connsiteX5" fmla="*/ 1308295 w 3754802"/>
              <a:gd name="connsiteY5" fmla="*/ 1688688 h 1731002"/>
              <a:gd name="connsiteX6" fmla="*/ 1491175 w 3754802"/>
              <a:gd name="connsiteY6" fmla="*/ 1730891 h 1731002"/>
              <a:gd name="connsiteX7" fmla="*/ 2110154 w 3754802"/>
              <a:gd name="connsiteY7" fmla="*/ 1674620 h 1731002"/>
              <a:gd name="connsiteX8" fmla="*/ 2771336 w 3754802"/>
              <a:gd name="connsiteY8" fmla="*/ 1449536 h 1731002"/>
              <a:gd name="connsiteX9" fmla="*/ 3207434 w 3754802"/>
              <a:gd name="connsiteY9" fmla="*/ 1294792 h 1731002"/>
              <a:gd name="connsiteX10" fmla="*/ 3334043 w 3754802"/>
              <a:gd name="connsiteY10" fmla="*/ 1168183 h 1731002"/>
              <a:gd name="connsiteX11" fmla="*/ 3404382 w 3754802"/>
              <a:gd name="connsiteY11" fmla="*/ 1125980 h 1731002"/>
              <a:gd name="connsiteX12" fmla="*/ 3615397 w 3754802"/>
              <a:gd name="connsiteY12" fmla="*/ 914965 h 1731002"/>
              <a:gd name="connsiteX13" fmla="*/ 3699803 w 3754802"/>
              <a:gd name="connsiteY13" fmla="*/ 675814 h 1731002"/>
              <a:gd name="connsiteX14" fmla="*/ 3727939 w 3754802"/>
              <a:gd name="connsiteY14" fmla="*/ 577340 h 1731002"/>
              <a:gd name="connsiteX15" fmla="*/ 3742006 w 3754802"/>
              <a:gd name="connsiteY15" fmla="*/ 267851 h 1731002"/>
              <a:gd name="connsiteX16" fmla="*/ 3530991 w 3754802"/>
              <a:gd name="connsiteY16" fmla="*/ 99039 h 1731002"/>
              <a:gd name="connsiteX17" fmla="*/ 3207434 w 3754802"/>
              <a:gd name="connsiteY17" fmla="*/ 70903 h 1731002"/>
              <a:gd name="connsiteX18" fmla="*/ 3094892 w 3754802"/>
              <a:gd name="connsiteY18" fmla="*/ 56835 h 1731002"/>
              <a:gd name="connsiteX19" fmla="*/ 2883877 w 3754802"/>
              <a:gd name="connsiteY19" fmla="*/ 28700 h 1731002"/>
              <a:gd name="connsiteX20" fmla="*/ 2602523 w 3754802"/>
              <a:gd name="connsiteY20" fmla="*/ 42768 h 1731002"/>
              <a:gd name="connsiteX21" fmla="*/ 2405575 w 3754802"/>
              <a:gd name="connsiteY21" fmla="*/ 28700 h 1731002"/>
              <a:gd name="connsiteX22" fmla="*/ 2180493 w 3754802"/>
              <a:gd name="connsiteY22" fmla="*/ 56836 h 1731002"/>
              <a:gd name="connsiteX23" fmla="*/ 1730326 w 3754802"/>
              <a:gd name="connsiteY23" fmla="*/ 689882 h 1731002"/>
              <a:gd name="connsiteX24" fmla="*/ 1491176 w 3754802"/>
              <a:gd name="connsiteY24" fmla="*/ 830559 h 1731002"/>
              <a:gd name="connsiteX25" fmla="*/ 1322363 w 3754802"/>
              <a:gd name="connsiteY25" fmla="*/ 957168 h 1731002"/>
              <a:gd name="connsiteX26" fmla="*/ 1139483 w 3754802"/>
              <a:gd name="connsiteY26" fmla="*/ 999371 h 1731002"/>
              <a:gd name="connsiteX27" fmla="*/ 984739 w 3754802"/>
              <a:gd name="connsiteY27" fmla="*/ 1069709 h 1731002"/>
              <a:gd name="connsiteX28" fmla="*/ 562708 w 3754802"/>
              <a:gd name="connsiteY28" fmla="*/ 1097845 h 1731002"/>
              <a:gd name="connsiteX29" fmla="*/ 0 w 3754802"/>
              <a:gd name="connsiteY29" fmla="*/ 1266657 h 173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54802" h="1731002">
                <a:moveTo>
                  <a:pt x="0" y="1266657"/>
                </a:moveTo>
                <a:cubicBezTo>
                  <a:pt x="93785" y="1252589"/>
                  <a:pt x="143022" y="1407334"/>
                  <a:pt x="253219" y="1463605"/>
                </a:cubicBezTo>
                <a:cubicBezTo>
                  <a:pt x="363416" y="1519876"/>
                  <a:pt x="534573" y="1571458"/>
                  <a:pt x="661182" y="1604282"/>
                </a:cubicBezTo>
                <a:cubicBezTo>
                  <a:pt x="787791" y="1637107"/>
                  <a:pt x="914400" y="1648829"/>
                  <a:pt x="1012874" y="1660552"/>
                </a:cubicBezTo>
                <a:cubicBezTo>
                  <a:pt x="1111348" y="1672275"/>
                  <a:pt x="1202788" y="1669931"/>
                  <a:pt x="1252025" y="1674620"/>
                </a:cubicBezTo>
                <a:cubicBezTo>
                  <a:pt x="1301262" y="1679309"/>
                  <a:pt x="1268437" y="1679309"/>
                  <a:pt x="1308295" y="1688688"/>
                </a:cubicBezTo>
                <a:cubicBezTo>
                  <a:pt x="1348153" y="1698067"/>
                  <a:pt x="1357532" y="1733236"/>
                  <a:pt x="1491175" y="1730891"/>
                </a:cubicBezTo>
                <a:cubicBezTo>
                  <a:pt x="1624818" y="1728546"/>
                  <a:pt x="1894449" y="1669931"/>
                  <a:pt x="2110154" y="1674620"/>
                </a:cubicBezTo>
                <a:cubicBezTo>
                  <a:pt x="2328203" y="1648829"/>
                  <a:pt x="2588456" y="1512841"/>
                  <a:pt x="2771336" y="1449536"/>
                </a:cubicBezTo>
                <a:cubicBezTo>
                  <a:pt x="2954216" y="1386231"/>
                  <a:pt x="3113650" y="1341684"/>
                  <a:pt x="3207434" y="1294792"/>
                </a:cubicBezTo>
                <a:cubicBezTo>
                  <a:pt x="3301219" y="1247900"/>
                  <a:pt x="3301218" y="1196318"/>
                  <a:pt x="3334043" y="1168183"/>
                </a:cubicBezTo>
                <a:cubicBezTo>
                  <a:pt x="3366868" y="1140048"/>
                  <a:pt x="3357490" y="1168183"/>
                  <a:pt x="3404382" y="1125980"/>
                </a:cubicBezTo>
                <a:cubicBezTo>
                  <a:pt x="3451274" y="1083777"/>
                  <a:pt x="3566160" y="989993"/>
                  <a:pt x="3615397" y="914965"/>
                </a:cubicBezTo>
                <a:cubicBezTo>
                  <a:pt x="3664634" y="839937"/>
                  <a:pt x="3681046" y="732085"/>
                  <a:pt x="3699803" y="675814"/>
                </a:cubicBezTo>
                <a:cubicBezTo>
                  <a:pt x="3718560" y="619543"/>
                  <a:pt x="3720905" y="645334"/>
                  <a:pt x="3727939" y="577340"/>
                </a:cubicBezTo>
                <a:cubicBezTo>
                  <a:pt x="3734973" y="509346"/>
                  <a:pt x="3774831" y="347568"/>
                  <a:pt x="3742006" y="267851"/>
                </a:cubicBezTo>
                <a:cubicBezTo>
                  <a:pt x="3709181" y="188134"/>
                  <a:pt x="3620086" y="131864"/>
                  <a:pt x="3530991" y="99039"/>
                </a:cubicBezTo>
                <a:cubicBezTo>
                  <a:pt x="3441896" y="66214"/>
                  <a:pt x="3503621" y="85713"/>
                  <a:pt x="3207434" y="70903"/>
                </a:cubicBezTo>
                <a:lnTo>
                  <a:pt x="3094892" y="56835"/>
                </a:lnTo>
                <a:cubicBezTo>
                  <a:pt x="3040966" y="49801"/>
                  <a:pt x="2965938" y="31044"/>
                  <a:pt x="2883877" y="28700"/>
                </a:cubicBezTo>
                <a:cubicBezTo>
                  <a:pt x="2801816" y="26356"/>
                  <a:pt x="2682240" y="42768"/>
                  <a:pt x="2602523" y="42768"/>
                </a:cubicBezTo>
                <a:cubicBezTo>
                  <a:pt x="2522806" y="42768"/>
                  <a:pt x="2475913" y="26355"/>
                  <a:pt x="2405575" y="28700"/>
                </a:cubicBezTo>
                <a:cubicBezTo>
                  <a:pt x="2335237" y="31045"/>
                  <a:pt x="2293035" y="-53361"/>
                  <a:pt x="2180493" y="56836"/>
                </a:cubicBezTo>
                <a:cubicBezTo>
                  <a:pt x="2067952" y="167033"/>
                  <a:pt x="1845212" y="560928"/>
                  <a:pt x="1730326" y="689882"/>
                </a:cubicBezTo>
                <a:cubicBezTo>
                  <a:pt x="1615440" y="818836"/>
                  <a:pt x="1559170" y="786011"/>
                  <a:pt x="1491176" y="830559"/>
                </a:cubicBezTo>
                <a:cubicBezTo>
                  <a:pt x="1423182" y="875107"/>
                  <a:pt x="1380978" y="929033"/>
                  <a:pt x="1322363" y="957168"/>
                </a:cubicBezTo>
                <a:cubicBezTo>
                  <a:pt x="1263748" y="985303"/>
                  <a:pt x="1186240" y="978118"/>
                  <a:pt x="1139483" y="999371"/>
                </a:cubicBezTo>
                <a:cubicBezTo>
                  <a:pt x="1045202" y="1042226"/>
                  <a:pt x="1080868" y="1053297"/>
                  <a:pt x="984739" y="1069709"/>
                </a:cubicBezTo>
                <a:cubicBezTo>
                  <a:pt x="888610" y="1086121"/>
                  <a:pt x="726831" y="1065020"/>
                  <a:pt x="562708" y="1097845"/>
                </a:cubicBezTo>
                <a:cubicBezTo>
                  <a:pt x="454856" y="1121291"/>
                  <a:pt x="46892" y="1245556"/>
                  <a:pt x="0" y="1266657"/>
                </a:cubicBezTo>
                <a:close/>
              </a:path>
            </a:pathLst>
          </a:cu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6" name="TextBox 10">
            <a:extLst>
              <a:ext uri="{FF2B5EF4-FFF2-40B4-BE49-F238E27FC236}">
                <a16:creationId xmlns:a16="http://schemas.microsoft.com/office/drawing/2014/main" id="{A31B4C1D-64CB-FF44-B8B2-39084AF1088F}"/>
              </a:ext>
            </a:extLst>
          </p:cNvPr>
          <p:cNvSpPr txBox="1">
            <a:spLocks noChangeArrowheads="1"/>
          </p:cNvSpPr>
          <p:nvPr/>
        </p:nvSpPr>
        <p:spPr bwMode="auto">
          <a:xfrm>
            <a:off x="5437188" y="3940175"/>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dirty="0"/>
              <a:t>unwanted</a:t>
            </a:r>
          </a:p>
        </p:txBody>
      </p:sp>
      <p:sp>
        <p:nvSpPr>
          <p:cNvPr id="13" name="Rounded Rectangle 12">
            <a:extLst>
              <a:ext uri="{FF2B5EF4-FFF2-40B4-BE49-F238E27FC236}">
                <a16:creationId xmlns:a16="http://schemas.microsoft.com/office/drawing/2014/main" id="{80BC9ABF-C42D-934B-AA35-C5FE954DFF58}"/>
              </a:ext>
            </a:extLst>
          </p:cNvPr>
          <p:cNvSpPr/>
          <p:nvPr/>
        </p:nvSpPr>
        <p:spPr>
          <a:xfrm>
            <a:off x="1430338" y="3282950"/>
            <a:ext cx="1143000" cy="598488"/>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dirty="0"/>
              <a:t>swatting</a:t>
            </a:r>
          </a:p>
        </p:txBody>
      </p:sp>
      <p:sp>
        <p:nvSpPr>
          <p:cNvPr id="15" name="Rounded Rectangle 14">
            <a:extLst>
              <a:ext uri="{FF2B5EF4-FFF2-40B4-BE49-F238E27FC236}">
                <a16:creationId xmlns:a16="http://schemas.microsoft.com/office/drawing/2014/main" id="{45FB7550-D522-D143-A493-CE01C62E49B5}"/>
              </a:ext>
            </a:extLst>
          </p:cNvPr>
          <p:cNvSpPr/>
          <p:nvPr/>
        </p:nvSpPr>
        <p:spPr>
          <a:xfrm>
            <a:off x="1168400" y="2430463"/>
            <a:ext cx="1143000" cy="600075"/>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dirty="0" err="1"/>
              <a:t>vishing</a:t>
            </a:r>
            <a:endParaRPr lang="en-US" dirty="0"/>
          </a:p>
        </p:txBody>
      </p:sp>
      <p:sp>
        <p:nvSpPr>
          <p:cNvPr id="16" name="Rounded Rectangle 15">
            <a:extLst>
              <a:ext uri="{FF2B5EF4-FFF2-40B4-BE49-F238E27FC236}">
                <a16:creationId xmlns:a16="http://schemas.microsoft.com/office/drawing/2014/main" id="{49600BB8-B4E7-8946-9FDB-93D75E5A125D}"/>
              </a:ext>
            </a:extLst>
          </p:cNvPr>
          <p:cNvSpPr/>
          <p:nvPr/>
        </p:nvSpPr>
        <p:spPr>
          <a:xfrm>
            <a:off x="1447800" y="1446213"/>
            <a:ext cx="1447800" cy="600075"/>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sz="1400" dirty="0"/>
              <a:t>Voicemail impersonation</a:t>
            </a:r>
          </a:p>
        </p:txBody>
      </p:sp>
      <p:sp>
        <p:nvSpPr>
          <p:cNvPr id="17" name="Rounded Rectangle 16">
            <a:extLst>
              <a:ext uri="{FF2B5EF4-FFF2-40B4-BE49-F238E27FC236}">
                <a16:creationId xmlns:a16="http://schemas.microsoft.com/office/drawing/2014/main" id="{54983B2A-09F3-6343-8C3A-FBE3A4D365FF}"/>
              </a:ext>
            </a:extLst>
          </p:cNvPr>
          <p:cNvSpPr/>
          <p:nvPr/>
        </p:nvSpPr>
        <p:spPr>
          <a:xfrm>
            <a:off x="2819400" y="3662363"/>
            <a:ext cx="1143000" cy="598487"/>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dirty="0"/>
              <a:t>toll fraud</a:t>
            </a:r>
          </a:p>
        </p:txBody>
      </p:sp>
      <p:sp>
        <p:nvSpPr>
          <p:cNvPr id="18" name="Freeform 17">
            <a:extLst>
              <a:ext uri="{FF2B5EF4-FFF2-40B4-BE49-F238E27FC236}">
                <a16:creationId xmlns:a16="http://schemas.microsoft.com/office/drawing/2014/main" id="{8C850653-79DC-A24B-AFB4-CED44EA200B8}"/>
              </a:ext>
            </a:extLst>
          </p:cNvPr>
          <p:cNvSpPr/>
          <p:nvPr/>
        </p:nvSpPr>
        <p:spPr>
          <a:xfrm>
            <a:off x="6710363" y="1096963"/>
            <a:ext cx="1903412" cy="2112962"/>
          </a:xfrm>
          <a:custGeom>
            <a:avLst/>
            <a:gdLst>
              <a:gd name="connsiteX0" fmla="*/ 0 w 1913206"/>
              <a:gd name="connsiteY0" fmla="*/ 0 h 1800707"/>
              <a:gd name="connsiteX1" fmla="*/ 0 w 1913206"/>
              <a:gd name="connsiteY1" fmla="*/ 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702191 w 1913206"/>
              <a:gd name="connsiteY42" fmla="*/ 787791 h 1800707"/>
              <a:gd name="connsiteX43" fmla="*/ 1645920 w 1913206"/>
              <a:gd name="connsiteY43" fmla="*/ 717452 h 1800707"/>
              <a:gd name="connsiteX44" fmla="*/ 1603717 w 1913206"/>
              <a:gd name="connsiteY44" fmla="*/ 647114 h 1800707"/>
              <a:gd name="connsiteX45" fmla="*/ 1589649 w 1913206"/>
              <a:gd name="connsiteY45" fmla="*/ 604911 h 1800707"/>
              <a:gd name="connsiteX46" fmla="*/ 1477108 w 1913206"/>
              <a:gd name="connsiteY46" fmla="*/ 506437 h 1800707"/>
              <a:gd name="connsiteX47" fmla="*/ 1448973 w 1913206"/>
              <a:gd name="connsiteY47" fmla="*/ 464234 h 1800707"/>
              <a:gd name="connsiteX48" fmla="*/ 1406769 w 1913206"/>
              <a:gd name="connsiteY48" fmla="*/ 450166 h 1800707"/>
              <a:gd name="connsiteX49" fmla="*/ 1364566 w 1913206"/>
              <a:gd name="connsiteY49" fmla="*/ 422031 h 1800707"/>
              <a:gd name="connsiteX50" fmla="*/ 1336431 w 1913206"/>
              <a:gd name="connsiteY50" fmla="*/ 393895 h 1800707"/>
              <a:gd name="connsiteX51" fmla="*/ 1209822 w 1913206"/>
              <a:gd name="connsiteY51" fmla="*/ 323557 h 1800707"/>
              <a:gd name="connsiteX52" fmla="*/ 1111348 w 1913206"/>
              <a:gd name="connsiteY52" fmla="*/ 281354 h 1800707"/>
              <a:gd name="connsiteX53" fmla="*/ 1083213 w 1913206"/>
              <a:gd name="connsiteY53" fmla="*/ 253218 h 1800707"/>
              <a:gd name="connsiteX54" fmla="*/ 1026942 w 1913206"/>
              <a:gd name="connsiteY54" fmla="*/ 239151 h 1800707"/>
              <a:gd name="connsiteX55" fmla="*/ 942536 w 1913206"/>
              <a:gd name="connsiteY55" fmla="*/ 211015 h 1800707"/>
              <a:gd name="connsiteX56" fmla="*/ 844062 w 1913206"/>
              <a:gd name="connsiteY56" fmla="*/ 168812 h 1800707"/>
              <a:gd name="connsiteX57" fmla="*/ 773723 w 1913206"/>
              <a:gd name="connsiteY57" fmla="*/ 154745 h 1800707"/>
              <a:gd name="connsiteX58" fmla="*/ 731520 w 1913206"/>
              <a:gd name="connsiteY58" fmla="*/ 140677 h 1800707"/>
              <a:gd name="connsiteX59" fmla="*/ 576776 w 1913206"/>
              <a:gd name="connsiteY59" fmla="*/ 126609 h 1800707"/>
              <a:gd name="connsiteX60" fmla="*/ 478302 w 1913206"/>
              <a:gd name="connsiteY60" fmla="*/ 112542 h 1800707"/>
              <a:gd name="connsiteX61" fmla="*/ 436099 w 1913206"/>
              <a:gd name="connsiteY61" fmla="*/ 98474 h 1800707"/>
              <a:gd name="connsiteX62" fmla="*/ 337625 w 1913206"/>
              <a:gd name="connsiteY62" fmla="*/ 70338 h 1800707"/>
              <a:gd name="connsiteX63" fmla="*/ 309489 w 1913206"/>
              <a:gd name="connsiteY63" fmla="*/ 56271 h 1800707"/>
              <a:gd name="connsiteX64" fmla="*/ 309489 w 1913206"/>
              <a:gd name="connsiteY64" fmla="*/ 56271 h 1800707"/>
              <a:gd name="connsiteX65" fmla="*/ 309489 w 1913206"/>
              <a:gd name="connsiteY65" fmla="*/ 56271 h 1800707"/>
              <a:gd name="connsiteX0" fmla="*/ 0 w 1913206"/>
              <a:gd name="connsiteY0" fmla="*/ 0 h 1800707"/>
              <a:gd name="connsiteX1" fmla="*/ 379828 w 1913206"/>
              <a:gd name="connsiteY1" fmla="*/ 5627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702191 w 1913206"/>
              <a:gd name="connsiteY42" fmla="*/ 787791 h 1800707"/>
              <a:gd name="connsiteX43" fmla="*/ 1645920 w 1913206"/>
              <a:gd name="connsiteY43" fmla="*/ 717452 h 1800707"/>
              <a:gd name="connsiteX44" fmla="*/ 1603717 w 1913206"/>
              <a:gd name="connsiteY44" fmla="*/ 647114 h 1800707"/>
              <a:gd name="connsiteX45" fmla="*/ 1589649 w 1913206"/>
              <a:gd name="connsiteY45" fmla="*/ 604911 h 1800707"/>
              <a:gd name="connsiteX46" fmla="*/ 1477108 w 1913206"/>
              <a:gd name="connsiteY46" fmla="*/ 506437 h 1800707"/>
              <a:gd name="connsiteX47" fmla="*/ 1448973 w 1913206"/>
              <a:gd name="connsiteY47" fmla="*/ 464234 h 1800707"/>
              <a:gd name="connsiteX48" fmla="*/ 1406769 w 1913206"/>
              <a:gd name="connsiteY48" fmla="*/ 450166 h 1800707"/>
              <a:gd name="connsiteX49" fmla="*/ 1364566 w 1913206"/>
              <a:gd name="connsiteY49" fmla="*/ 422031 h 1800707"/>
              <a:gd name="connsiteX50" fmla="*/ 1336431 w 1913206"/>
              <a:gd name="connsiteY50" fmla="*/ 393895 h 1800707"/>
              <a:gd name="connsiteX51" fmla="*/ 1209822 w 1913206"/>
              <a:gd name="connsiteY51" fmla="*/ 323557 h 1800707"/>
              <a:gd name="connsiteX52" fmla="*/ 1111348 w 1913206"/>
              <a:gd name="connsiteY52" fmla="*/ 281354 h 1800707"/>
              <a:gd name="connsiteX53" fmla="*/ 1083213 w 1913206"/>
              <a:gd name="connsiteY53" fmla="*/ 253218 h 1800707"/>
              <a:gd name="connsiteX54" fmla="*/ 1026942 w 1913206"/>
              <a:gd name="connsiteY54" fmla="*/ 239151 h 1800707"/>
              <a:gd name="connsiteX55" fmla="*/ 942536 w 1913206"/>
              <a:gd name="connsiteY55" fmla="*/ 211015 h 1800707"/>
              <a:gd name="connsiteX56" fmla="*/ 844062 w 1913206"/>
              <a:gd name="connsiteY56" fmla="*/ 168812 h 1800707"/>
              <a:gd name="connsiteX57" fmla="*/ 773723 w 1913206"/>
              <a:gd name="connsiteY57" fmla="*/ 154745 h 1800707"/>
              <a:gd name="connsiteX58" fmla="*/ 731520 w 1913206"/>
              <a:gd name="connsiteY58" fmla="*/ 140677 h 1800707"/>
              <a:gd name="connsiteX59" fmla="*/ 576776 w 1913206"/>
              <a:gd name="connsiteY59" fmla="*/ 126609 h 1800707"/>
              <a:gd name="connsiteX60" fmla="*/ 478302 w 1913206"/>
              <a:gd name="connsiteY60" fmla="*/ 112542 h 1800707"/>
              <a:gd name="connsiteX61" fmla="*/ 436099 w 1913206"/>
              <a:gd name="connsiteY61" fmla="*/ 98474 h 1800707"/>
              <a:gd name="connsiteX62" fmla="*/ 337625 w 1913206"/>
              <a:gd name="connsiteY62" fmla="*/ 70338 h 1800707"/>
              <a:gd name="connsiteX63" fmla="*/ 309489 w 1913206"/>
              <a:gd name="connsiteY63" fmla="*/ 56271 h 1800707"/>
              <a:gd name="connsiteX64" fmla="*/ 309489 w 1913206"/>
              <a:gd name="connsiteY64" fmla="*/ 56271 h 1800707"/>
              <a:gd name="connsiteX65" fmla="*/ 309489 w 1913206"/>
              <a:gd name="connsiteY65" fmla="*/ 56271 h 1800707"/>
              <a:gd name="connsiteX0" fmla="*/ 0 w 1913206"/>
              <a:gd name="connsiteY0" fmla="*/ 0 h 1800707"/>
              <a:gd name="connsiteX1" fmla="*/ 379828 w 1913206"/>
              <a:gd name="connsiteY1" fmla="*/ 5627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702191 w 1913206"/>
              <a:gd name="connsiteY42" fmla="*/ 787791 h 1800707"/>
              <a:gd name="connsiteX43" fmla="*/ 1645920 w 1913206"/>
              <a:gd name="connsiteY43" fmla="*/ 717452 h 1800707"/>
              <a:gd name="connsiteX44" fmla="*/ 1603717 w 1913206"/>
              <a:gd name="connsiteY44" fmla="*/ 647114 h 1800707"/>
              <a:gd name="connsiteX45" fmla="*/ 1589649 w 1913206"/>
              <a:gd name="connsiteY45" fmla="*/ 604911 h 1800707"/>
              <a:gd name="connsiteX46" fmla="*/ 1477108 w 1913206"/>
              <a:gd name="connsiteY46" fmla="*/ 506437 h 1800707"/>
              <a:gd name="connsiteX47" fmla="*/ 1448973 w 1913206"/>
              <a:gd name="connsiteY47" fmla="*/ 464234 h 1800707"/>
              <a:gd name="connsiteX48" fmla="*/ 1406769 w 1913206"/>
              <a:gd name="connsiteY48" fmla="*/ 450166 h 1800707"/>
              <a:gd name="connsiteX49" fmla="*/ 1364566 w 1913206"/>
              <a:gd name="connsiteY49" fmla="*/ 422031 h 1800707"/>
              <a:gd name="connsiteX50" fmla="*/ 1336431 w 1913206"/>
              <a:gd name="connsiteY50" fmla="*/ 393895 h 1800707"/>
              <a:gd name="connsiteX51" fmla="*/ 1209822 w 1913206"/>
              <a:gd name="connsiteY51" fmla="*/ 323557 h 1800707"/>
              <a:gd name="connsiteX52" fmla="*/ 1111348 w 1913206"/>
              <a:gd name="connsiteY52" fmla="*/ 281354 h 1800707"/>
              <a:gd name="connsiteX53" fmla="*/ 1026942 w 1913206"/>
              <a:gd name="connsiteY53" fmla="*/ 239151 h 1800707"/>
              <a:gd name="connsiteX54" fmla="*/ 942536 w 1913206"/>
              <a:gd name="connsiteY54" fmla="*/ 211015 h 1800707"/>
              <a:gd name="connsiteX55" fmla="*/ 844062 w 1913206"/>
              <a:gd name="connsiteY55" fmla="*/ 168812 h 1800707"/>
              <a:gd name="connsiteX56" fmla="*/ 773723 w 1913206"/>
              <a:gd name="connsiteY56" fmla="*/ 154745 h 1800707"/>
              <a:gd name="connsiteX57" fmla="*/ 731520 w 1913206"/>
              <a:gd name="connsiteY57" fmla="*/ 140677 h 1800707"/>
              <a:gd name="connsiteX58" fmla="*/ 576776 w 1913206"/>
              <a:gd name="connsiteY58" fmla="*/ 126609 h 1800707"/>
              <a:gd name="connsiteX59" fmla="*/ 478302 w 1913206"/>
              <a:gd name="connsiteY59" fmla="*/ 112542 h 1800707"/>
              <a:gd name="connsiteX60" fmla="*/ 436099 w 1913206"/>
              <a:gd name="connsiteY60" fmla="*/ 98474 h 1800707"/>
              <a:gd name="connsiteX61" fmla="*/ 337625 w 1913206"/>
              <a:gd name="connsiteY61" fmla="*/ 70338 h 1800707"/>
              <a:gd name="connsiteX62" fmla="*/ 309489 w 1913206"/>
              <a:gd name="connsiteY62" fmla="*/ 56271 h 1800707"/>
              <a:gd name="connsiteX63" fmla="*/ 309489 w 1913206"/>
              <a:gd name="connsiteY63" fmla="*/ 56271 h 1800707"/>
              <a:gd name="connsiteX64" fmla="*/ 309489 w 1913206"/>
              <a:gd name="connsiteY64" fmla="*/ 56271 h 1800707"/>
              <a:gd name="connsiteX0" fmla="*/ 0 w 1913206"/>
              <a:gd name="connsiteY0" fmla="*/ 0 h 1800707"/>
              <a:gd name="connsiteX1" fmla="*/ 379828 w 1913206"/>
              <a:gd name="connsiteY1" fmla="*/ 5627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702191 w 1913206"/>
              <a:gd name="connsiteY42" fmla="*/ 787791 h 1800707"/>
              <a:gd name="connsiteX43" fmla="*/ 1645920 w 1913206"/>
              <a:gd name="connsiteY43" fmla="*/ 717452 h 1800707"/>
              <a:gd name="connsiteX44" fmla="*/ 1603717 w 1913206"/>
              <a:gd name="connsiteY44" fmla="*/ 647114 h 1800707"/>
              <a:gd name="connsiteX45" fmla="*/ 1589649 w 1913206"/>
              <a:gd name="connsiteY45" fmla="*/ 604911 h 1800707"/>
              <a:gd name="connsiteX46" fmla="*/ 1477108 w 1913206"/>
              <a:gd name="connsiteY46" fmla="*/ 506437 h 1800707"/>
              <a:gd name="connsiteX47" fmla="*/ 1448973 w 1913206"/>
              <a:gd name="connsiteY47" fmla="*/ 464234 h 1800707"/>
              <a:gd name="connsiteX48" fmla="*/ 1406769 w 1913206"/>
              <a:gd name="connsiteY48" fmla="*/ 450166 h 1800707"/>
              <a:gd name="connsiteX49" fmla="*/ 1364566 w 1913206"/>
              <a:gd name="connsiteY49" fmla="*/ 422031 h 1800707"/>
              <a:gd name="connsiteX50" fmla="*/ 1336431 w 1913206"/>
              <a:gd name="connsiteY50" fmla="*/ 393895 h 1800707"/>
              <a:gd name="connsiteX51" fmla="*/ 1209822 w 1913206"/>
              <a:gd name="connsiteY51" fmla="*/ 323557 h 1800707"/>
              <a:gd name="connsiteX52" fmla="*/ 1111348 w 1913206"/>
              <a:gd name="connsiteY52" fmla="*/ 281354 h 1800707"/>
              <a:gd name="connsiteX53" fmla="*/ 1026942 w 1913206"/>
              <a:gd name="connsiteY53" fmla="*/ 239151 h 1800707"/>
              <a:gd name="connsiteX54" fmla="*/ 942536 w 1913206"/>
              <a:gd name="connsiteY54" fmla="*/ 211015 h 1800707"/>
              <a:gd name="connsiteX55" fmla="*/ 844062 w 1913206"/>
              <a:gd name="connsiteY55" fmla="*/ 168812 h 1800707"/>
              <a:gd name="connsiteX56" fmla="*/ 773723 w 1913206"/>
              <a:gd name="connsiteY56" fmla="*/ 154745 h 1800707"/>
              <a:gd name="connsiteX57" fmla="*/ 731520 w 1913206"/>
              <a:gd name="connsiteY57" fmla="*/ 140677 h 1800707"/>
              <a:gd name="connsiteX58" fmla="*/ 576776 w 1913206"/>
              <a:gd name="connsiteY58" fmla="*/ 126609 h 1800707"/>
              <a:gd name="connsiteX59" fmla="*/ 478302 w 1913206"/>
              <a:gd name="connsiteY59" fmla="*/ 112542 h 1800707"/>
              <a:gd name="connsiteX60" fmla="*/ 436099 w 1913206"/>
              <a:gd name="connsiteY60" fmla="*/ 98474 h 1800707"/>
              <a:gd name="connsiteX61" fmla="*/ 337625 w 1913206"/>
              <a:gd name="connsiteY61" fmla="*/ 70338 h 1800707"/>
              <a:gd name="connsiteX62" fmla="*/ 309489 w 1913206"/>
              <a:gd name="connsiteY62" fmla="*/ 56271 h 1800707"/>
              <a:gd name="connsiteX63" fmla="*/ 309489 w 1913206"/>
              <a:gd name="connsiteY63" fmla="*/ 56271 h 1800707"/>
              <a:gd name="connsiteX64" fmla="*/ 309489 w 1913206"/>
              <a:gd name="connsiteY64" fmla="*/ 56271 h 1800707"/>
              <a:gd name="connsiteX65" fmla="*/ 0 w 1913206"/>
              <a:gd name="connsiteY65" fmla="*/ 0 h 1800707"/>
              <a:gd name="connsiteX0" fmla="*/ 0 w 1913206"/>
              <a:gd name="connsiteY0" fmla="*/ 0 h 1800707"/>
              <a:gd name="connsiteX1" fmla="*/ 379828 w 1913206"/>
              <a:gd name="connsiteY1" fmla="*/ 5627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645920 w 1913206"/>
              <a:gd name="connsiteY42" fmla="*/ 717452 h 1800707"/>
              <a:gd name="connsiteX43" fmla="*/ 1603717 w 1913206"/>
              <a:gd name="connsiteY43" fmla="*/ 647114 h 1800707"/>
              <a:gd name="connsiteX44" fmla="*/ 1589649 w 1913206"/>
              <a:gd name="connsiteY44" fmla="*/ 604911 h 1800707"/>
              <a:gd name="connsiteX45" fmla="*/ 1477108 w 1913206"/>
              <a:gd name="connsiteY45" fmla="*/ 506437 h 1800707"/>
              <a:gd name="connsiteX46" fmla="*/ 1448973 w 1913206"/>
              <a:gd name="connsiteY46" fmla="*/ 464234 h 1800707"/>
              <a:gd name="connsiteX47" fmla="*/ 1406769 w 1913206"/>
              <a:gd name="connsiteY47" fmla="*/ 450166 h 1800707"/>
              <a:gd name="connsiteX48" fmla="*/ 1364566 w 1913206"/>
              <a:gd name="connsiteY48" fmla="*/ 422031 h 1800707"/>
              <a:gd name="connsiteX49" fmla="*/ 1336431 w 1913206"/>
              <a:gd name="connsiteY49" fmla="*/ 393895 h 1800707"/>
              <a:gd name="connsiteX50" fmla="*/ 1209822 w 1913206"/>
              <a:gd name="connsiteY50" fmla="*/ 323557 h 1800707"/>
              <a:gd name="connsiteX51" fmla="*/ 1111348 w 1913206"/>
              <a:gd name="connsiteY51" fmla="*/ 281354 h 1800707"/>
              <a:gd name="connsiteX52" fmla="*/ 1026942 w 1913206"/>
              <a:gd name="connsiteY52" fmla="*/ 239151 h 1800707"/>
              <a:gd name="connsiteX53" fmla="*/ 942536 w 1913206"/>
              <a:gd name="connsiteY53" fmla="*/ 211015 h 1800707"/>
              <a:gd name="connsiteX54" fmla="*/ 844062 w 1913206"/>
              <a:gd name="connsiteY54" fmla="*/ 168812 h 1800707"/>
              <a:gd name="connsiteX55" fmla="*/ 773723 w 1913206"/>
              <a:gd name="connsiteY55" fmla="*/ 154745 h 1800707"/>
              <a:gd name="connsiteX56" fmla="*/ 731520 w 1913206"/>
              <a:gd name="connsiteY56" fmla="*/ 140677 h 1800707"/>
              <a:gd name="connsiteX57" fmla="*/ 576776 w 1913206"/>
              <a:gd name="connsiteY57" fmla="*/ 126609 h 1800707"/>
              <a:gd name="connsiteX58" fmla="*/ 478302 w 1913206"/>
              <a:gd name="connsiteY58" fmla="*/ 112542 h 1800707"/>
              <a:gd name="connsiteX59" fmla="*/ 436099 w 1913206"/>
              <a:gd name="connsiteY59" fmla="*/ 98474 h 1800707"/>
              <a:gd name="connsiteX60" fmla="*/ 337625 w 1913206"/>
              <a:gd name="connsiteY60" fmla="*/ 70338 h 1800707"/>
              <a:gd name="connsiteX61" fmla="*/ 309489 w 1913206"/>
              <a:gd name="connsiteY61" fmla="*/ 56271 h 1800707"/>
              <a:gd name="connsiteX62" fmla="*/ 309489 w 1913206"/>
              <a:gd name="connsiteY62" fmla="*/ 56271 h 1800707"/>
              <a:gd name="connsiteX63" fmla="*/ 309489 w 1913206"/>
              <a:gd name="connsiteY63" fmla="*/ 56271 h 1800707"/>
              <a:gd name="connsiteX64" fmla="*/ 0 w 1913206"/>
              <a:gd name="connsiteY64" fmla="*/ 0 h 1800707"/>
              <a:gd name="connsiteX0" fmla="*/ 0 w 1913206"/>
              <a:gd name="connsiteY0" fmla="*/ 0 h 1800707"/>
              <a:gd name="connsiteX1" fmla="*/ 379828 w 1913206"/>
              <a:gd name="connsiteY1" fmla="*/ 5627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645920 w 1913206"/>
              <a:gd name="connsiteY42" fmla="*/ 717452 h 1800707"/>
              <a:gd name="connsiteX43" fmla="*/ 1589649 w 1913206"/>
              <a:gd name="connsiteY43" fmla="*/ 604911 h 1800707"/>
              <a:gd name="connsiteX44" fmla="*/ 1477108 w 1913206"/>
              <a:gd name="connsiteY44" fmla="*/ 506437 h 1800707"/>
              <a:gd name="connsiteX45" fmla="*/ 1448973 w 1913206"/>
              <a:gd name="connsiteY45" fmla="*/ 464234 h 1800707"/>
              <a:gd name="connsiteX46" fmla="*/ 1406769 w 1913206"/>
              <a:gd name="connsiteY46" fmla="*/ 450166 h 1800707"/>
              <a:gd name="connsiteX47" fmla="*/ 1364566 w 1913206"/>
              <a:gd name="connsiteY47" fmla="*/ 422031 h 1800707"/>
              <a:gd name="connsiteX48" fmla="*/ 1336431 w 1913206"/>
              <a:gd name="connsiteY48" fmla="*/ 393895 h 1800707"/>
              <a:gd name="connsiteX49" fmla="*/ 1209822 w 1913206"/>
              <a:gd name="connsiteY49" fmla="*/ 323557 h 1800707"/>
              <a:gd name="connsiteX50" fmla="*/ 1111348 w 1913206"/>
              <a:gd name="connsiteY50" fmla="*/ 281354 h 1800707"/>
              <a:gd name="connsiteX51" fmla="*/ 1026942 w 1913206"/>
              <a:gd name="connsiteY51" fmla="*/ 239151 h 1800707"/>
              <a:gd name="connsiteX52" fmla="*/ 942536 w 1913206"/>
              <a:gd name="connsiteY52" fmla="*/ 211015 h 1800707"/>
              <a:gd name="connsiteX53" fmla="*/ 844062 w 1913206"/>
              <a:gd name="connsiteY53" fmla="*/ 168812 h 1800707"/>
              <a:gd name="connsiteX54" fmla="*/ 773723 w 1913206"/>
              <a:gd name="connsiteY54" fmla="*/ 154745 h 1800707"/>
              <a:gd name="connsiteX55" fmla="*/ 731520 w 1913206"/>
              <a:gd name="connsiteY55" fmla="*/ 140677 h 1800707"/>
              <a:gd name="connsiteX56" fmla="*/ 576776 w 1913206"/>
              <a:gd name="connsiteY56" fmla="*/ 126609 h 1800707"/>
              <a:gd name="connsiteX57" fmla="*/ 478302 w 1913206"/>
              <a:gd name="connsiteY57" fmla="*/ 112542 h 1800707"/>
              <a:gd name="connsiteX58" fmla="*/ 436099 w 1913206"/>
              <a:gd name="connsiteY58" fmla="*/ 98474 h 1800707"/>
              <a:gd name="connsiteX59" fmla="*/ 337625 w 1913206"/>
              <a:gd name="connsiteY59" fmla="*/ 70338 h 1800707"/>
              <a:gd name="connsiteX60" fmla="*/ 309489 w 1913206"/>
              <a:gd name="connsiteY60" fmla="*/ 56271 h 1800707"/>
              <a:gd name="connsiteX61" fmla="*/ 309489 w 1913206"/>
              <a:gd name="connsiteY61" fmla="*/ 56271 h 1800707"/>
              <a:gd name="connsiteX62" fmla="*/ 309489 w 1913206"/>
              <a:gd name="connsiteY62" fmla="*/ 56271 h 1800707"/>
              <a:gd name="connsiteX63" fmla="*/ 0 w 1913206"/>
              <a:gd name="connsiteY63" fmla="*/ 0 h 1800707"/>
              <a:gd name="connsiteX0" fmla="*/ 0 w 1913206"/>
              <a:gd name="connsiteY0" fmla="*/ 0 h 1800707"/>
              <a:gd name="connsiteX1" fmla="*/ 379828 w 1913206"/>
              <a:gd name="connsiteY1" fmla="*/ 56270 h 1800707"/>
              <a:gd name="connsiteX2" fmla="*/ 112542 w 1913206"/>
              <a:gd name="connsiteY2" fmla="*/ 126609 h 1800707"/>
              <a:gd name="connsiteX3" fmla="*/ 168813 w 1913206"/>
              <a:gd name="connsiteY3" fmla="*/ 182880 h 1800707"/>
              <a:gd name="connsiteX4" fmla="*/ 253219 w 1913206"/>
              <a:gd name="connsiteY4" fmla="*/ 225083 h 1800707"/>
              <a:gd name="connsiteX5" fmla="*/ 295422 w 1913206"/>
              <a:gd name="connsiteY5" fmla="*/ 295422 h 1800707"/>
              <a:gd name="connsiteX6" fmla="*/ 309489 w 1913206"/>
              <a:gd name="connsiteY6" fmla="*/ 337625 h 1800707"/>
              <a:gd name="connsiteX7" fmla="*/ 337625 w 1913206"/>
              <a:gd name="connsiteY7" fmla="*/ 365760 h 1800707"/>
              <a:gd name="connsiteX8" fmla="*/ 393896 w 1913206"/>
              <a:gd name="connsiteY8" fmla="*/ 436098 h 1800707"/>
              <a:gd name="connsiteX9" fmla="*/ 422031 w 1913206"/>
              <a:gd name="connsiteY9" fmla="*/ 520505 h 1800707"/>
              <a:gd name="connsiteX10" fmla="*/ 506437 w 1913206"/>
              <a:gd name="connsiteY10" fmla="*/ 604911 h 1800707"/>
              <a:gd name="connsiteX11" fmla="*/ 520505 w 1913206"/>
              <a:gd name="connsiteY11" fmla="*/ 647114 h 1800707"/>
              <a:gd name="connsiteX12" fmla="*/ 590843 w 1913206"/>
              <a:gd name="connsiteY12" fmla="*/ 731520 h 1800707"/>
              <a:gd name="connsiteX13" fmla="*/ 604911 w 1913206"/>
              <a:gd name="connsiteY13" fmla="*/ 787791 h 1800707"/>
              <a:gd name="connsiteX14" fmla="*/ 647114 w 1913206"/>
              <a:gd name="connsiteY14" fmla="*/ 829994 h 1800707"/>
              <a:gd name="connsiteX15" fmla="*/ 675249 w 1913206"/>
              <a:gd name="connsiteY15" fmla="*/ 872197 h 1800707"/>
              <a:gd name="connsiteX16" fmla="*/ 731520 w 1913206"/>
              <a:gd name="connsiteY16" fmla="*/ 928468 h 1800707"/>
              <a:gd name="connsiteX17" fmla="*/ 759656 w 1913206"/>
              <a:gd name="connsiteY17" fmla="*/ 956603 h 1800707"/>
              <a:gd name="connsiteX18" fmla="*/ 787791 w 1913206"/>
              <a:gd name="connsiteY18" fmla="*/ 998806 h 1800707"/>
              <a:gd name="connsiteX19" fmla="*/ 773723 w 1913206"/>
              <a:gd name="connsiteY19" fmla="*/ 1041009 h 1800707"/>
              <a:gd name="connsiteX20" fmla="*/ 703385 w 1913206"/>
              <a:gd name="connsiteY20" fmla="*/ 1097280 h 1800707"/>
              <a:gd name="connsiteX21" fmla="*/ 633046 w 1913206"/>
              <a:gd name="connsiteY21" fmla="*/ 1167618 h 1800707"/>
              <a:gd name="connsiteX22" fmla="*/ 576776 w 1913206"/>
              <a:gd name="connsiteY22" fmla="*/ 1237957 h 1800707"/>
              <a:gd name="connsiteX23" fmla="*/ 534573 w 1913206"/>
              <a:gd name="connsiteY23" fmla="*/ 1266092 h 1800707"/>
              <a:gd name="connsiteX24" fmla="*/ 506437 w 1913206"/>
              <a:gd name="connsiteY24" fmla="*/ 1308295 h 1800707"/>
              <a:gd name="connsiteX25" fmla="*/ 478302 w 1913206"/>
              <a:gd name="connsiteY25" fmla="*/ 1336431 h 1800707"/>
              <a:gd name="connsiteX26" fmla="*/ 464234 w 1913206"/>
              <a:gd name="connsiteY26" fmla="*/ 1378634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645920 w 1913206"/>
              <a:gd name="connsiteY42" fmla="*/ 717452 h 1800707"/>
              <a:gd name="connsiteX43" fmla="*/ 1589649 w 1913206"/>
              <a:gd name="connsiteY43" fmla="*/ 604911 h 1800707"/>
              <a:gd name="connsiteX44" fmla="*/ 1477108 w 1913206"/>
              <a:gd name="connsiteY44" fmla="*/ 506437 h 1800707"/>
              <a:gd name="connsiteX45" fmla="*/ 1448973 w 1913206"/>
              <a:gd name="connsiteY45" fmla="*/ 464234 h 1800707"/>
              <a:gd name="connsiteX46" fmla="*/ 1406769 w 1913206"/>
              <a:gd name="connsiteY46" fmla="*/ 450166 h 1800707"/>
              <a:gd name="connsiteX47" fmla="*/ 1364566 w 1913206"/>
              <a:gd name="connsiteY47" fmla="*/ 422031 h 1800707"/>
              <a:gd name="connsiteX48" fmla="*/ 1336431 w 1913206"/>
              <a:gd name="connsiteY48" fmla="*/ 393895 h 1800707"/>
              <a:gd name="connsiteX49" fmla="*/ 1111348 w 1913206"/>
              <a:gd name="connsiteY49" fmla="*/ 281354 h 1800707"/>
              <a:gd name="connsiteX50" fmla="*/ 1026942 w 1913206"/>
              <a:gd name="connsiteY50" fmla="*/ 239151 h 1800707"/>
              <a:gd name="connsiteX51" fmla="*/ 942536 w 1913206"/>
              <a:gd name="connsiteY51" fmla="*/ 211015 h 1800707"/>
              <a:gd name="connsiteX52" fmla="*/ 844062 w 1913206"/>
              <a:gd name="connsiteY52" fmla="*/ 168812 h 1800707"/>
              <a:gd name="connsiteX53" fmla="*/ 773723 w 1913206"/>
              <a:gd name="connsiteY53" fmla="*/ 154745 h 1800707"/>
              <a:gd name="connsiteX54" fmla="*/ 731520 w 1913206"/>
              <a:gd name="connsiteY54" fmla="*/ 140677 h 1800707"/>
              <a:gd name="connsiteX55" fmla="*/ 576776 w 1913206"/>
              <a:gd name="connsiteY55" fmla="*/ 126609 h 1800707"/>
              <a:gd name="connsiteX56" fmla="*/ 478302 w 1913206"/>
              <a:gd name="connsiteY56" fmla="*/ 112542 h 1800707"/>
              <a:gd name="connsiteX57" fmla="*/ 436099 w 1913206"/>
              <a:gd name="connsiteY57" fmla="*/ 98474 h 1800707"/>
              <a:gd name="connsiteX58" fmla="*/ 337625 w 1913206"/>
              <a:gd name="connsiteY58" fmla="*/ 70338 h 1800707"/>
              <a:gd name="connsiteX59" fmla="*/ 309489 w 1913206"/>
              <a:gd name="connsiteY59" fmla="*/ 56271 h 1800707"/>
              <a:gd name="connsiteX60" fmla="*/ 309489 w 1913206"/>
              <a:gd name="connsiteY60" fmla="*/ 56271 h 1800707"/>
              <a:gd name="connsiteX61" fmla="*/ 309489 w 1913206"/>
              <a:gd name="connsiteY61" fmla="*/ 56271 h 1800707"/>
              <a:gd name="connsiteX62" fmla="*/ 0 w 1913206"/>
              <a:gd name="connsiteY62" fmla="*/ 0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47114 w 1913206"/>
              <a:gd name="connsiteY21" fmla="*/ 829994 h 1800707"/>
              <a:gd name="connsiteX22" fmla="*/ 675249 w 1913206"/>
              <a:gd name="connsiteY22" fmla="*/ 872197 h 1800707"/>
              <a:gd name="connsiteX23" fmla="*/ 731520 w 1913206"/>
              <a:gd name="connsiteY23" fmla="*/ 928468 h 1800707"/>
              <a:gd name="connsiteX24" fmla="*/ 759656 w 1913206"/>
              <a:gd name="connsiteY24" fmla="*/ 956603 h 1800707"/>
              <a:gd name="connsiteX25" fmla="*/ 787791 w 1913206"/>
              <a:gd name="connsiteY25" fmla="*/ 998806 h 1800707"/>
              <a:gd name="connsiteX26" fmla="*/ 773723 w 1913206"/>
              <a:gd name="connsiteY26" fmla="*/ 1041009 h 1800707"/>
              <a:gd name="connsiteX27" fmla="*/ 703385 w 1913206"/>
              <a:gd name="connsiteY27" fmla="*/ 1097280 h 1800707"/>
              <a:gd name="connsiteX28" fmla="*/ 633046 w 1913206"/>
              <a:gd name="connsiteY28" fmla="*/ 1167618 h 1800707"/>
              <a:gd name="connsiteX29" fmla="*/ 576776 w 1913206"/>
              <a:gd name="connsiteY29" fmla="*/ 1237957 h 1800707"/>
              <a:gd name="connsiteX30" fmla="*/ 534573 w 1913206"/>
              <a:gd name="connsiteY30" fmla="*/ 1266092 h 1800707"/>
              <a:gd name="connsiteX31" fmla="*/ 506437 w 1913206"/>
              <a:gd name="connsiteY31" fmla="*/ 1308295 h 1800707"/>
              <a:gd name="connsiteX32" fmla="*/ 478302 w 1913206"/>
              <a:gd name="connsiteY32" fmla="*/ 1336431 h 1800707"/>
              <a:gd name="connsiteX33" fmla="*/ 464234 w 1913206"/>
              <a:gd name="connsiteY33" fmla="*/ 1378634 h 1800707"/>
              <a:gd name="connsiteX34" fmla="*/ 436099 w 1913206"/>
              <a:gd name="connsiteY34" fmla="*/ 1420837 h 1800707"/>
              <a:gd name="connsiteX35" fmla="*/ 407963 w 1913206"/>
              <a:gd name="connsiteY35" fmla="*/ 1505243 h 1800707"/>
              <a:gd name="connsiteX36" fmla="*/ 365760 w 1913206"/>
              <a:gd name="connsiteY36" fmla="*/ 1688123 h 1800707"/>
              <a:gd name="connsiteX37" fmla="*/ 351693 w 1913206"/>
              <a:gd name="connsiteY37" fmla="*/ 1730326 h 1800707"/>
              <a:gd name="connsiteX38" fmla="*/ 1055077 w 1913206"/>
              <a:gd name="connsiteY38" fmla="*/ 1758462 h 1800707"/>
              <a:gd name="connsiteX39" fmla="*/ 1463040 w 1913206"/>
              <a:gd name="connsiteY39" fmla="*/ 1772529 h 1800707"/>
              <a:gd name="connsiteX40" fmla="*/ 1814733 w 1913206"/>
              <a:gd name="connsiteY40" fmla="*/ 1772529 h 1800707"/>
              <a:gd name="connsiteX41" fmla="*/ 1899139 w 1913206"/>
              <a:gd name="connsiteY41" fmla="*/ 1744394 h 1800707"/>
              <a:gd name="connsiteX42" fmla="*/ 1913206 w 1913206"/>
              <a:gd name="connsiteY42" fmla="*/ 1702191 h 1800707"/>
              <a:gd name="connsiteX43" fmla="*/ 1899139 w 1913206"/>
              <a:gd name="connsiteY43" fmla="*/ 1322363 h 1800707"/>
              <a:gd name="connsiteX44" fmla="*/ 1856936 w 1913206"/>
              <a:gd name="connsiteY44" fmla="*/ 1153551 h 1800707"/>
              <a:gd name="connsiteX45" fmla="*/ 1828800 w 1913206"/>
              <a:gd name="connsiteY45" fmla="*/ 1125415 h 1800707"/>
              <a:gd name="connsiteX46" fmla="*/ 1772529 w 1913206"/>
              <a:gd name="connsiteY46" fmla="*/ 956603 h 1800707"/>
              <a:gd name="connsiteX47" fmla="*/ 1744394 w 1913206"/>
              <a:gd name="connsiteY47" fmla="*/ 872197 h 1800707"/>
              <a:gd name="connsiteX48" fmla="*/ 1716259 w 1913206"/>
              <a:gd name="connsiteY48" fmla="*/ 829994 h 1800707"/>
              <a:gd name="connsiteX49" fmla="*/ 1645920 w 1913206"/>
              <a:gd name="connsiteY49" fmla="*/ 717452 h 1800707"/>
              <a:gd name="connsiteX50" fmla="*/ 1589649 w 1913206"/>
              <a:gd name="connsiteY50" fmla="*/ 604911 h 1800707"/>
              <a:gd name="connsiteX51" fmla="*/ 1477108 w 1913206"/>
              <a:gd name="connsiteY51" fmla="*/ 506437 h 1800707"/>
              <a:gd name="connsiteX52" fmla="*/ 1448973 w 1913206"/>
              <a:gd name="connsiteY52" fmla="*/ 464234 h 1800707"/>
              <a:gd name="connsiteX53" fmla="*/ 1406769 w 1913206"/>
              <a:gd name="connsiteY53" fmla="*/ 450166 h 1800707"/>
              <a:gd name="connsiteX54" fmla="*/ 1364566 w 1913206"/>
              <a:gd name="connsiteY54" fmla="*/ 422031 h 1800707"/>
              <a:gd name="connsiteX55" fmla="*/ 1336431 w 1913206"/>
              <a:gd name="connsiteY55" fmla="*/ 393895 h 1800707"/>
              <a:gd name="connsiteX56" fmla="*/ 1111348 w 1913206"/>
              <a:gd name="connsiteY56" fmla="*/ 281354 h 1800707"/>
              <a:gd name="connsiteX57" fmla="*/ 1026942 w 1913206"/>
              <a:gd name="connsiteY57" fmla="*/ 239151 h 1800707"/>
              <a:gd name="connsiteX58" fmla="*/ 942536 w 1913206"/>
              <a:gd name="connsiteY58" fmla="*/ 211015 h 1800707"/>
              <a:gd name="connsiteX59" fmla="*/ 844062 w 1913206"/>
              <a:gd name="connsiteY59" fmla="*/ 168812 h 1800707"/>
              <a:gd name="connsiteX60" fmla="*/ 773723 w 1913206"/>
              <a:gd name="connsiteY60" fmla="*/ 154745 h 1800707"/>
              <a:gd name="connsiteX61" fmla="*/ 822960 w 1913206"/>
              <a:gd name="connsiteY61"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47114 w 1913206"/>
              <a:gd name="connsiteY21" fmla="*/ 829994 h 1800707"/>
              <a:gd name="connsiteX22" fmla="*/ 675249 w 1913206"/>
              <a:gd name="connsiteY22" fmla="*/ 872197 h 1800707"/>
              <a:gd name="connsiteX23" fmla="*/ 731520 w 1913206"/>
              <a:gd name="connsiteY23" fmla="*/ 928468 h 1800707"/>
              <a:gd name="connsiteX24" fmla="*/ 759656 w 1913206"/>
              <a:gd name="connsiteY24" fmla="*/ 956603 h 1800707"/>
              <a:gd name="connsiteX25" fmla="*/ 787791 w 1913206"/>
              <a:gd name="connsiteY25" fmla="*/ 998806 h 1800707"/>
              <a:gd name="connsiteX26" fmla="*/ 773723 w 1913206"/>
              <a:gd name="connsiteY26" fmla="*/ 1041009 h 1800707"/>
              <a:gd name="connsiteX27" fmla="*/ 703385 w 1913206"/>
              <a:gd name="connsiteY27" fmla="*/ 1097280 h 1800707"/>
              <a:gd name="connsiteX28" fmla="*/ 633046 w 1913206"/>
              <a:gd name="connsiteY28" fmla="*/ 1167618 h 1800707"/>
              <a:gd name="connsiteX29" fmla="*/ 576776 w 1913206"/>
              <a:gd name="connsiteY29" fmla="*/ 1237957 h 1800707"/>
              <a:gd name="connsiteX30" fmla="*/ 534573 w 1913206"/>
              <a:gd name="connsiteY30" fmla="*/ 1266092 h 1800707"/>
              <a:gd name="connsiteX31" fmla="*/ 506437 w 1913206"/>
              <a:gd name="connsiteY31" fmla="*/ 1308295 h 1800707"/>
              <a:gd name="connsiteX32" fmla="*/ 478302 w 1913206"/>
              <a:gd name="connsiteY32" fmla="*/ 1336431 h 1800707"/>
              <a:gd name="connsiteX33" fmla="*/ 464234 w 1913206"/>
              <a:gd name="connsiteY33" fmla="*/ 1378634 h 1800707"/>
              <a:gd name="connsiteX34" fmla="*/ 436099 w 1913206"/>
              <a:gd name="connsiteY34" fmla="*/ 1420837 h 1800707"/>
              <a:gd name="connsiteX35" fmla="*/ 407963 w 1913206"/>
              <a:gd name="connsiteY35" fmla="*/ 1505243 h 1800707"/>
              <a:gd name="connsiteX36" fmla="*/ 365760 w 1913206"/>
              <a:gd name="connsiteY36" fmla="*/ 1688123 h 1800707"/>
              <a:gd name="connsiteX37" fmla="*/ 351693 w 1913206"/>
              <a:gd name="connsiteY37" fmla="*/ 1730326 h 1800707"/>
              <a:gd name="connsiteX38" fmla="*/ 1055077 w 1913206"/>
              <a:gd name="connsiteY38" fmla="*/ 1758462 h 1800707"/>
              <a:gd name="connsiteX39" fmla="*/ 1463040 w 1913206"/>
              <a:gd name="connsiteY39" fmla="*/ 1772529 h 1800707"/>
              <a:gd name="connsiteX40" fmla="*/ 1814733 w 1913206"/>
              <a:gd name="connsiteY40" fmla="*/ 1772529 h 1800707"/>
              <a:gd name="connsiteX41" fmla="*/ 1899139 w 1913206"/>
              <a:gd name="connsiteY41" fmla="*/ 1744394 h 1800707"/>
              <a:gd name="connsiteX42" fmla="*/ 1913206 w 1913206"/>
              <a:gd name="connsiteY42" fmla="*/ 1702191 h 1800707"/>
              <a:gd name="connsiteX43" fmla="*/ 1899139 w 1913206"/>
              <a:gd name="connsiteY43" fmla="*/ 1322363 h 1800707"/>
              <a:gd name="connsiteX44" fmla="*/ 1856936 w 1913206"/>
              <a:gd name="connsiteY44" fmla="*/ 1153551 h 1800707"/>
              <a:gd name="connsiteX45" fmla="*/ 1828800 w 1913206"/>
              <a:gd name="connsiteY45" fmla="*/ 1125415 h 1800707"/>
              <a:gd name="connsiteX46" fmla="*/ 1772529 w 1913206"/>
              <a:gd name="connsiteY46" fmla="*/ 956603 h 1800707"/>
              <a:gd name="connsiteX47" fmla="*/ 1744394 w 1913206"/>
              <a:gd name="connsiteY47" fmla="*/ 872197 h 1800707"/>
              <a:gd name="connsiteX48" fmla="*/ 1716259 w 1913206"/>
              <a:gd name="connsiteY48" fmla="*/ 829994 h 1800707"/>
              <a:gd name="connsiteX49" fmla="*/ 1645920 w 1913206"/>
              <a:gd name="connsiteY49" fmla="*/ 717452 h 1800707"/>
              <a:gd name="connsiteX50" fmla="*/ 1589649 w 1913206"/>
              <a:gd name="connsiteY50" fmla="*/ 604911 h 1800707"/>
              <a:gd name="connsiteX51" fmla="*/ 1477108 w 1913206"/>
              <a:gd name="connsiteY51" fmla="*/ 506437 h 1800707"/>
              <a:gd name="connsiteX52" fmla="*/ 1448973 w 1913206"/>
              <a:gd name="connsiteY52" fmla="*/ 464234 h 1800707"/>
              <a:gd name="connsiteX53" fmla="*/ 1406769 w 1913206"/>
              <a:gd name="connsiteY53" fmla="*/ 450166 h 1800707"/>
              <a:gd name="connsiteX54" fmla="*/ 1364566 w 1913206"/>
              <a:gd name="connsiteY54" fmla="*/ 422031 h 1800707"/>
              <a:gd name="connsiteX55" fmla="*/ 1336431 w 1913206"/>
              <a:gd name="connsiteY55" fmla="*/ 393895 h 1800707"/>
              <a:gd name="connsiteX56" fmla="*/ 1111348 w 1913206"/>
              <a:gd name="connsiteY56" fmla="*/ 281354 h 1800707"/>
              <a:gd name="connsiteX57" fmla="*/ 1026942 w 1913206"/>
              <a:gd name="connsiteY57" fmla="*/ 239151 h 1800707"/>
              <a:gd name="connsiteX58" fmla="*/ 844062 w 1913206"/>
              <a:gd name="connsiteY58" fmla="*/ 168812 h 1800707"/>
              <a:gd name="connsiteX59" fmla="*/ 773723 w 1913206"/>
              <a:gd name="connsiteY59" fmla="*/ 154745 h 1800707"/>
              <a:gd name="connsiteX60" fmla="*/ 822960 w 1913206"/>
              <a:gd name="connsiteY60"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47114 w 1913206"/>
              <a:gd name="connsiteY21" fmla="*/ 829994 h 1800707"/>
              <a:gd name="connsiteX22" fmla="*/ 675249 w 1913206"/>
              <a:gd name="connsiteY22" fmla="*/ 872197 h 1800707"/>
              <a:gd name="connsiteX23" fmla="*/ 731520 w 1913206"/>
              <a:gd name="connsiteY23" fmla="*/ 928468 h 1800707"/>
              <a:gd name="connsiteX24" fmla="*/ 759656 w 1913206"/>
              <a:gd name="connsiteY24" fmla="*/ 956603 h 1800707"/>
              <a:gd name="connsiteX25" fmla="*/ 787791 w 1913206"/>
              <a:gd name="connsiteY25" fmla="*/ 998806 h 1800707"/>
              <a:gd name="connsiteX26" fmla="*/ 773723 w 1913206"/>
              <a:gd name="connsiteY26" fmla="*/ 1041009 h 1800707"/>
              <a:gd name="connsiteX27" fmla="*/ 703385 w 1913206"/>
              <a:gd name="connsiteY27" fmla="*/ 1097280 h 1800707"/>
              <a:gd name="connsiteX28" fmla="*/ 633046 w 1913206"/>
              <a:gd name="connsiteY28" fmla="*/ 1167618 h 1800707"/>
              <a:gd name="connsiteX29" fmla="*/ 576776 w 1913206"/>
              <a:gd name="connsiteY29" fmla="*/ 1237957 h 1800707"/>
              <a:gd name="connsiteX30" fmla="*/ 534573 w 1913206"/>
              <a:gd name="connsiteY30" fmla="*/ 1266092 h 1800707"/>
              <a:gd name="connsiteX31" fmla="*/ 506437 w 1913206"/>
              <a:gd name="connsiteY31" fmla="*/ 1308295 h 1800707"/>
              <a:gd name="connsiteX32" fmla="*/ 478302 w 1913206"/>
              <a:gd name="connsiteY32" fmla="*/ 1336431 h 1800707"/>
              <a:gd name="connsiteX33" fmla="*/ 464234 w 1913206"/>
              <a:gd name="connsiteY33" fmla="*/ 1378634 h 1800707"/>
              <a:gd name="connsiteX34" fmla="*/ 436099 w 1913206"/>
              <a:gd name="connsiteY34" fmla="*/ 1420837 h 1800707"/>
              <a:gd name="connsiteX35" fmla="*/ 407963 w 1913206"/>
              <a:gd name="connsiteY35" fmla="*/ 1505243 h 1800707"/>
              <a:gd name="connsiteX36" fmla="*/ 365760 w 1913206"/>
              <a:gd name="connsiteY36" fmla="*/ 1688123 h 1800707"/>
              <a:gd name="connsiteX37" fmla="*/ 351693 w 1913206"/>
              <a:gd name="connsiteY37" fmla="*/ 1730326 h 1800707"/>
              <a:gd name="connsiteX38" fmla="*/ 1055077 w 1913206"/>
              <a:gd name="connsiteY38" fmla="*/ 1758462 h 1800707"/>
              <a:gd name="connsiteX39" fmla="*/ 1463040 w 1913206"/>
              <a:gd name="connsiteY39" fmla="*/ 1772529 h 1800707"/>
              <a:gd name="connsiteX40" fmla="*/ 1814733 w 1913206"/>
              <a:gd name="connsiteY40" fmla="*/ 1772529 h 1800707"/>
              <a:gd name="connsiteX41" fmla="*/ 1899139 w 1913206"/>
              <a:gd name="connsiteY41" fmla="*/ 1744394 h 1800707"/>
              <a:gd name="connsiteX42" fmla="*/ 1913206 w 1913206"/>
              <a:gd name="connsiteY42" fmla="*/ 1702191 h 1800707"/>
              <a:gd name="connsiteX43" fmla="*/ 1899139 w 1913206"/>
              <a:gd name="connsiteY43" fmla="*/ 1322363 h 1800707"/>
              <a:gd name="connsiteX44" fmla="*/ 1856936 w 1913206"/>
              <a:gd name="connsiteY44" fmla="*/ 1153551 h 1800707"/>
              <a:gd name="connsiteX45" fmla="*/ 1828800 w 1913206"/>
              <a:gd name="connsiteY45" fmla="*/ 1125415 h 1800707"/>
              <a:gd name="connsiteX46" fmla="*/ 1772529 w 1913206"/>
              <a:gd name="connsiteY46" fmla="*/ 956603 h 1800707"/>
              <a:gd name="connsiteX47" fmla="*/ 1744394 w 1913206"/>
              <a:gd name="connsiteY47" fmla="*/ 872197 h 1800707"/>
              <a:gd name="connsiteX48" fmla="*/ 1716259 w 1913206"/>
              <a:gd name="connsiteY48" fmla="*/ 829994 h 1800707"/>
              <a:gd name="connsiteX49" fmla="*/ 1645920 w 1913206"/>
              <a:gd name="connsiteY49" fmla="*/ 717452 h 1800707"/>
              <a:gd name="connsiteX50" fmla="*/ 1589649 w 1913206"/>
              <a:gd name="connsiteY50" fmla="*/ 604911 h 1800707"/>
              <a:gd name="connsiteX51" fmla="*/ 1448973 w 1913206"/>
              <a:gd name="connsiteY51" fmla="*/ 464234 h 1800707"/>
              <a:gd name="connsiteX52" fmla="*/ 1406769 w 1913206"/>
              <a:gd name="connsiteY52" fmla="*/ 450166 h 1800707"/>
              <a:gd name="connsiteX53" fmla="*/ 1364566 w 1913206"/>
              <a:gd name="connsiteY53" fmla="*/ 422031 h 1800707"/>
              <a:gd name="connsiteX54" fmla="*/ 1336431 w 1913206"/>
              <a:gd name="connsiteY54" fmla="*/ 393895 h 1800707"/>
              <a:gd name="connsiteX55" fmla="*/ 1111348 w 1913206"/>
              <a:gd name="connsiteY55" fmla="*/ 281354 h 1800707"/>
              <a:gd name="connsiteX56" fmla="*/ 1026942 w 1913206"/>
              <a:gd name="connsiteY56" fmla="*/ 239151 h 1800707"/>
              <a:gd name="connsiteX57" fmla="*/ 844062 w 1913206"/>
              <a:gd name="connsiteY57" fmla="*/ 168812 h 1800707"/>
              <a:gd name="connsiteX58" fmla="*/ 773723 w 1913206"/>
              <a:gd name="connsiteY58" fmla="*/ 154745 h 1800707"/>
              <a:gd name="connsiteX59" fmla="*/ 822960 w 1913206"/>
              <a:gd name="connsiteY59"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47114 w 1913206"/>
              <a:gd name="connsiteY21" fmla="*/ 829994 h 1800707"/>
              <a:gd name="connsiteX22" fmla="*/ 675249 w 1913206"/>
              <a:gd name="connsiteY22" fmla="*/ 872197 h 1800707"/>
              <a:gd name="connsiteX23" fmla="*/ 731520 w 1913206"/>
              <a:gd name="connsiteY23" fmla="*/ 928468 h 1800707"/>
              <a:gd name="connsiteX24" fmla="*/ 759656 w 1913206"/>
              <a:gd name="connsiteY24" fmla="*/ 956603 h 1800707"/>
              <a:gd name="connsiteX25" fmla="*/ 787791 w 1913206"/>
              <a:gd name="connsiteY25" fmla="*/ 998806 h 1800707"/>
              <a:gd name="connsiteX26" fmla="*/ 773723 w 1913206"/>
              <a:gd name="connsiteY26" fmla="*/ 1041009 h 1800707"/>
              <a:gd name="connsiteX27" fmla="*/ 703385 w 1913206"/>
              <a:gd name="connsiteY27" fmla="*/ 1097280 h 1800707"/>
              <a:gd name="connsiteX28" fmla="*/ 633046 w 1913206"/>
              <a:gd name="connsiteY28" fmla="*/ 1167618 h 1800707"/>
              <a:gd name="connsiteX29" fmla="*/ 576776 w 1913206"/>
              <a:gd name="connsiteY29" fmla="*/ 1237957 h 1800707"/>
              <a:gd name="connsiteX30" fmla="*/ 534573 w 1913206"/>
              <a:gd name="connsiteY30" fmla="*/ 1266092 h 1800707"/>
              <a:gd name="connsiteX31" fmla="*/ 506437 w 1913206"/>
              <a:gd name="connsiteY31" fmla="*/ 1308295 h 1800707"/>
              <a:gd name="connsiteX32" fmla="*/ 478302 w 1913206"/>
              <a:gd name="connsiteY32" fmla="*/ 1336431 h 1800707"/>
              <a:gd name="connsiteX33" fmla="*/ 464234 w 1913206"/>
              <a:gd name="connsiteY33" fmla="*/ 1378634 h 1800707"/>
              <a:gd name="connsiteX34" fmla="*/ 436099 w 1913206"/>
              <a:gd name="connsiteY34" fmla="*/ 1420837 h 1800707"/>
              <a:gd name="connsiteX35" fmla="*/ 407963 w 1913206"/>
              <a:gd name="connsiteY35" fmla="*/ 1505243 h 1800707"/>
              <a:gd name="connsiteX36" fmla="*/ 365760 w 1913206"/>
              <a:gd name="connsiteY36" fmla="*/ 1688123 h 1800707"/>
              <a:gd name="connsiteX37" fmla="*/ 351693 w 1913206"/>
              <a:gd name="connsiteY37" fmla="*/ 1730326 h 1800707"/>
              <a:gd name="connsiteX38" fmla="*/ 1055077 w 1913206"/>
              <a:gd name="connsiteY38" fmla="*/ 1758462 h 1800707"/>
              <a:gd name="connsiteX39" fmla="*/ 1463040 w 1913206"/>
              <a:gd name="connsiteY39" fmla="*/ 1772529 h 1800707"/>
              <a:gd name="connsiteX40" fmla="*/ 1814733 w 1913206"/>
              <a:gd name="connsiteY40" fmla="*/ 1772529 h 1800707"/>
              <a:gd name="connsiteX41" fmla="*/ 1899139 w 1913206"/>
              <a:gd name="connsiteY41" fmla="*/ 1744394 h 1800707"/>
              <a:gd name="connsiteX42" fmla="*/ 1913206 w 1913206"/>
              <a:gd name="connsiteY42" fmla="*/ 1702191 h 1800707"/>
              <a:gd name="connsiteX43" fmla="*/ 1899139 w 1913206"/>
              <a:gd name="connsiteY43" fmla="*/ 1322363 h 1800707"/>
              <a:gd name="connsiteX44" fmla="*/ 1856936 w 1913206"/>
              <a:gd name="connsiteY44" fmla="*/ 1153551 h 1800707"/>
              <a:gd name="connsiteX45" fmla="*/ 1828800 w 1913206"/>
              <a:gd name="connsiteY45" fmla="*/ 1125415 h 1800707"/>
              <a:gd name="connsiteX46" fmla="*/ 1772529 w 1913206"/>
              <a:gd name="connsiteY46" fmla="*/ 956603 h 1800707"/>
              <a:gd name="connsiteX47" fmla="*/ 1744394 w 1913206"/>
              <a:gd name="connsiteY47" fmla="*/ 872197 h 1800707"/>
              <a:gd name="connsiteX48" fmla="*/ 1716259 w 1913206"/>
              <a:gd name="connsiteY48" fmla="*/ 829994 h 1800707"/>
              <a:gd name="connsiteX49" fmla="*/ 1645920 w 1913206"/>
              <a:gd name="connsiteY49" fmla="*/ 717452 h 1800707"/>
              <a:gd name="connsiteX50" fmla="*/ 1589649 w 1913206"/>
              <a:gd name="connsiteY50" fmla="*/ 604911 h 1800707"/>
              <a:gd name="connsiteX51" fmla="*/ 1448973 w 1913206"/>
              <a:gd name="connsiteY51" fmla="*/ 464234 h 1800707"/>
              <a:gd name="connsiteX52" fmla="*/ 1406769 w 1913206"/>
              <a:gd name="connsiteY52" fmla="*/ 450166 h 1800707"/>
              <a:gd name="connsiteX53" fmla="*/ 1336431 w 1913206"/>
              <a:gd name="connsiteY53" fmla="*/ 393895 h 1800707"/>
              <a:gd name="connsiteX54" fmla="*/ 1111348 w 1913206"/>
              <a:gd name="connsiteY54" fmla="*/ 281354 h 1800707"/>
              <a:gd name="connsiteX55" fmla="*/ 1026942 w 1913206"/>
              <a:gd name="connsiteY55" fmla="*/ 239151 h 1800707"/>
              <a:gd name="connsiteX56" fmla="*/ 844062 w 1913206"/>
              <a:gd name="connsiteY56" fmla="*/ 168812 h 1800707"/>
              <a:gd name="connsiteX57" fmla="*/ 773723 w 1913206"/>
              <a:gd name="connsiteY57" fmla="*/ 154745 h 1800707"/>
              <a:gd name="connsiteX58" fmla="*/ 822960 w 1913206"/>
              <a:gd name="connsiteY58"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47114 w 1913206"/>
              <a:gd name="connsiteY21" fmla="*/ 829994 h 1800707"/>
              <a:gd name="connsiteX22" fmla="*/ 675249 w 1913206"/>
              <a:gd name="connsiteY22" fmla="*/ 872197 h 1800707"/>
              <a:gd name="connsiteX23" fmla="*/ 731520 w 1913206"/>
              <a:gd name="connsiteY23" fmla="*/ 928468 h 1800707"/>
              <a:gd name="connsiteX24" fmla="*/ 787791 w 1913206"/>
              <a:gd name="connsiteY24" fmla="*/ 998806 h 1800707"/>
              <a:gd name="connsiteX25" fmla="*/ 773723 w 1913206"/>
              <a:gd name="connsiteY25" fmla="*/ 1041009 h 1800707"/>
              <a:gd name="connsiteX26" fmla="*/ 703385 w 1913206"/>
              <a:gd name="connsiteY26" fmla="*/ 1097280 h 1800707"/>
              <a:gd name="connsiteX27" fmla="*/ 633046 w 1913206"/>
              <a:gd name="connsiteY27" fmla="*/ 1167618 h 1800707"/>
              <a:gd name="connsiteX28" fmla="*/ 576776 w 1913206"/>
              <a:gd name="connsiteY28" fmla="*/ 1237957 h 1800707"/>
              <a:gd name="connsiteX29" fmla="*/ 534573 w 1913206"/>
              <a:gd name="connsiteY29" fmla="*/ 1266092 h 1800707"/>
              <a:gd name="connsiteX30" fmla="*/ 506437 w 1913206"/>
              <a:gd name="connsiteY30" fmla="*/ 1308295 h 1800707"/>
              <a:gd name="connsiteX31" fmla="*/ 478302 w 1913206"/>
              <a:gd name="connsiteY31" fmla="*/ 1336431 h 1800707"/>
              <a:gd name="connsiteX32" fmla="*/ 464234 w 1913206"/>
              <a:gd name="connsiteY32" fmla="*/ 1378634 h 1800707"/>
              <a:gd name="connsiteX33" fmla="*/ 436099 w 1913206"/>
              <a:gd name="connsiteY33" fmla="*/ 1420837 h 1800707"/>
              <a:gd name="connsiteX34" fmla="*/ 407963 w 1913206"/>
              <a:gd name="connsiteY34" fmla="*/ 1505243 h 1800707"/>
              <a:gd name="connsiteX35" fmla="*/ 365760 w 1913206"/>
              <a:gd name="connsiteY35" fmla="*/ 1688123 h 1800707"/>
              <a:gd name="connsiteX36" fmla="*/ 351693 w 1913206"/>
              <a:gd name="connsiteY36" fmla="*/ 1730326 h 1800707"/>
              <a:gd name="connsiteX37" fmla="*/ 1055077 w 1913206"/>
              <a:gd name="connsiteY37" fmla="*/ 1758462 h 1800707"/>
              <a:gd name="connsiteX38" fmla="*/ 1463040 w 1913206"/>
              <a:gd name="connsiteY38" fmla="*/ 1772529 h 1800707"/>
              <a:gd name="connsiteX39" fmla="*/ 1814733 w 1913206"/>
              <a:gd name="connsiteY39" fmla="*/ 1772529 h 1800707"/>
              <a:gd name="connsiteX40" fmla="*/ 1899139 w 1913206"/>
              <a:gd name="connsiteY40" fmla="*/ 1744394 h 1800707"/>
              <a:gd name="connsiteX41" fmla="*/ 1913206 w 1913206"/>
              <a:gd name="connsiteY41" fmla="*/ 1702191 h 1800707"/>
              <a:gd name="connsiteX42" fmla="*/ 1899139 w 1913206"/>
              <a:gd name="connsiteY42" fmla="*/ 1322363 h 1800707"/>
              <a:gd name="connsiteX43" fmla="*/ 1856936 w 1913206"/>
              <a:gd name="connsiteY43" fmla="*/ 1153551 h 1800707"/>
              <a:gd name="connsiteX44" fmla="*/ 1828800 w 1913206"/>
              <a:gd name="connsiteY44" fmla="*/ 1125415 h 1800707"/>
              <a:gd name="connsiteX45" fmla="*/ 1772529 w 1913206"/>
              <a:gd name="connsiteY45" fmla="*/ 956603 h 1800707"/>
              <a:gd name="connsiteX46" fmla="*/ 1744394 w 1913206"/>
              <a:gd name="connsiteY46" fmla="*/ 872197 h 1800707"/>
              <a:gd name="connsiteX47" fmla="*/ 1716259 w 1913206"/>
              <a:gd name="connsiteY47" fmla="*/ 829994 h 1800707"/>
              <a:gd name="connsiteX48" fmla="*/ 1645920 w 1913206"/>
              <a:gd name="connsiteY48" fmla="*/ 717452 h 1800707"/>
              <a:gd name="connsiteX49" fmla="*/ 1589649 w 1913206"/>
              <a:gd name="connsiteY49" fmla="*/ 604911 h 1800707"/>
              <a:gd name="connsiteX50" fmla="*/ 1448973 w 1913206"/>
              <a:gd name="connsiteY50" fmla="*/ 464234 h 1800707"/>
              <a:gd name="connsiteX51" fmla="*/ 1406769 w 1913206"/>
              <a:gd name="connsiteY51" fmla="*/ 450166 h 1800707"/>
              <a:gd name="connsiteX52" fmla="*/ 1336431 w 1913206"/>
              <a:gd name="connsiteY52" fmla="*/ 393895 h 1800707"/>
              <a:gd name="connsiteX53" fmla="*/ 1111348 w 1913206"/>
              <a:gd name="connsiteY53" fmla="*/ 281354 h 1800707"/>
              <a:gd name="connsiteX54" fmla="*/ 1026942 w 1913206"/>
              <a:gd name="connsiteY54" fmla="*/ 239151 h 1800707"/>
              <a:gd name="connsiteX55" fmla="*/ 844062 w 1913206"/>
              <a:gd name="connsiteY55" fmla="*/ 168812 h 1800707"/>
              <a:gd name="connsiteX56" fmla="*/ 773723 w 1913206"/>
              <a:gd name="connsiteY56" fmla="*/ 154745 h 1800707"/>
              <a:gd name="connsiteX57" fmla="*/ 822960 w 1913206"/>
              <a:gd name="connsiteY57"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773723 w 1913206"/>
              <a:gd name="connsiteY24" fmla="*/ 1041009 h 1800707"/>
              <a:gd name="connsiteX25" fmla="*/ 703385 w 1913206"/>
              <a:gd name="connsiteY25" fmla="*/ 1097280 h 1800707"/>
              <a:gd name="connsiteX26" fmla="*/ 633046 w 1913206"/>
              <a:gd name="connsiteY26" fmla="*/ 1167618 h 1800707"/>
              <a:gd name="connsiteX27" fmla="*/ 576776 w 1913206"/>
              <a:gd name="connsiteY27" fmla="*/ 1237957 h 1800707"/>
              <a:gd name="connsiteX28" fmla="*/ 534573 w 1913206"/>
              <a:gd name="connsiteY28" fmla="*/ 1266092 h 1800707"/>
              <a:gd name="connsiteX29" fmla="*/ 506437 w 1913206"/>
              <a:gd name="connsiteY29" fmla="*/ 1308295 h 1800707"/>
              <a:gd name="connsiteX30" fmla="*/ 478302 w 1913206"/>
              <a:gd name="connsiteY30" fmla="*/ 1336431 h 1800707"/>
              <a:gd name="connsiteX31" fmla="*/ 464234 w 1913206"/>
              <a:gd name="connsiteY31" fmla="*/ 1378634 h 1800707"/>
              <a:gd name="connsiteX32" fmla="*/ 436099 w 1913206"/>
              <a:gd name="connsiteY32" fmla="*/ 1420837 h 1800707"/>
              <a:gd name="connsiteX33" fmla="*/ 407963 w 1913206"/>
              <a:gd name="connsiteY33" fmla="*/ 1505243 h 1800707"/>
              <a:gd name="connsiteX34" fmla="*/ 365760 w 1913206"/>
              <a:gd name="connsiteY34" fmla="*/ 1688123 h 1800707"/>
              <a:gd name="connsiteX35" fmla="*/ 351693 w 1913206"/>
              <a:gd name="connsiteY35" fmla="*/ 1730326 h 1800707"/>
              <a:gd name="connsiteX36" fmla="*/ 1055077 w 1913206"/>
              <a:gd name="connsiteY36" fmla="*/ 1758462 h 1800707"/>
              <a:gd name="connsiteX37" fmla="*/ 1463040 w 1913206"/>
              <a:gd name="connsiteY37" fmla="*/ 1772529 h 1800707"/>
              <a:gd name="connsiteX38" fmla="*/ 1814733 w 1913206"/>
              <a:gd name="connsiteY38" fmla="*/ 1772529 h 1800707"/>
              <a:gd name="connsiteX39" fmla="*/ 1899139 w 1913206"/>
              <a:gd name="connsiteY39" fmla="*/ 1744394 h 1800707"/>
              <a:gd name="connsiteX40" fmla="*/ 1913206 w 1913206"/>
              <a:gd name="connsiteY40" fmla="*/ 1702191 h 1800707"/>
              <a:gd name="connsiteX41" fmla="*/ 1899139 w 1913206"/>
              <a:gd name="connsiteY41" fmla="*/ 1322363 h 1800707"/>
              <a:gd name="connsiteX42" fmla="*/ 1856936 w 1913206"/>
              <a:gd name="connsiteY42" fmla="*/ 1153551 h 1800707"/>
              <a:gd name="connsiteX43" fmla="*/ 1828800 w 1913206"/>
              <a:gd name="connsiteY43" fmla="*/ 1125415 h 1800707"/>
              <a:gd name="connsiteX44" fmla="*/ 1772529 w 1913206"/>
              <a:gd name="connsiteY44" fmla="*/ 956603 h 1800707"/>
              <a:gd name="connsiteX45" fmla="*/ 1744394 w 1913206"/>
              <a:gd name="connsiteY45" fmla="*/ 872197 h 1800707"/>
              <a:gd name="connsiteX46" fmla="*/ 1716259 w 1913206"/>
              <a:gd name="connsiteY46" fmla="*/ 829994 h 1800707"/>
              <a:gd name="connsiteX47" fmla="*/ 1645920 w 1913206"/>
              <a:gd name="connsiteY47" fmla="*/ 717452 h 1800707"/>
              <a:gd name="connsiteX48" fmla="*/ 1589649 w 1913206"/>
              <a:gd name="connsiteY48" fmla="*/ 604911 h 1800707"/>
              <a:gd name="connsiteX49" fmla="*/ 1448973 w 1913206"/>
              <a:gd name="connsiteY49" fmla="*/ 464234 h 1800707"/>
              <a:gd name="connsiteX50" fmla="*/ 1406769 w 1913206"/>
              <a:gd name="connsiteY50" fmla="*/ 450166 h 1800707"/>
              <a:gd name="connsiteX51" fmla="*/ 1336431 w 1913206"/>
              <a:gd name="connsiteY51" fmla="*/ 393895 h 1800707"/>
              <a:gd name="connsiteX52" fmla="*/ 1111348 w 1913206"/>
              <a:gd name="connsiteY52" fmla="*/ 281354 h 1800707"/>
              <a:gd name="connsiteX53" fmla="*/ 1026942 w 1913206"/>
              <a:gd name="connsiteY53" fmla="*/ 239151 h 1800707"/>
              <a:gd name="connsiteX54" fmla="*/ 844062 w 1913206"/>
              <a:gd name="connsiteY54" fmla="*/ 168812 h 1800707"/>
              <a:gd name="connsiteX55" fmla="*/ 773723 w 1913206"/>
              <a:gd name="connsiteY55" fmla="*/ 154745 h 1800707"/>
              <a:gd name="connsiteX56" fmla="*/ 822960 w 1913206"/>
              <a:gd name="connsiteY56"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703385 w 1913206"/>
              <a:gd name="connsiteY24" fmla="*/ 1097280 h 1800707"/>
              <a:gd name="connsiteX25" fmla="*/ 633046 w 1913206"/>
              <a:gd name="connsiteY25" fmla="*/ 1167618 h 1800707"/>
              <a:gd name="connsiteX26" fmla="*/ 576776 w 1913206"/>
              <a:gd name="connsiteY26" fmla="*/ 1237957 h 1800707"/>
              <a:gd name="connsiteX27" fmla="*/ 534573 w 1913206"/>
              <a:gd name="connsiteY27" fmla="*/ 1266092 h 1800707"/>
              <a:gd name="connsiteX28" fmla="*/ 506437 w 1913206"/>
              <a:gd name="connsiteY28" fmla="*/ 1308295 h 1800707"/>
              <a:gd name="connsiteX29" fmla="*/ 478302 w 1913206"/>
              <a:gd name="connsiteY29" fmla="*/ 1336431 h 1800707"/>
              <a:gd name="connsiteX30" fmla="*/ 464234 w 1913206"/>
              <a:gd name="connsiteY30" fmla="*/ 1378634 h 1800707"/>
              <a:gd name="connsiteX31" fmla="*/ 436099 w 1913206"/>
              <a:gd name="connsiteY31" fmla="*/ 1420837 h 1800707"/>
              <a:gd name="connsiteX32" fmla="*/ 407963 w 1913206"/>
              <a:gd name="connsiteY32" fmla="*/ 1505243 h 1800707"/>
              <a:gd name="connsiteX33" fmla="*/ 365760 w 1913206"/>
              <a:gd name="connsiteY33" fmla="*/ 1688123 h 1800707"/>
              <a:gd name="connsiteX34" fmla="*/ 351693 w 1913206"/>
              <a:gd name="connsiteY34" fmla="*/ 1730326 h 1800707"/>
              <a:gd name="connsiteX35" fmla="*/ 1055077 w 1913206"/>
              <a:gd name="connsiteY35" fmla="*/ 1758462 h 1800707"/>
              <a:gd name="connsiteX36" fmla="*/ 1463040 w 1913206"/>
              <a:gd name="connsiteY36" fmla="*/ 1772529 h 1800707"/>
              <a:gd name="connsiteX37" fmla="*/ 1814733 w 1913206"/>
              <a:gd name="connsiteY37" fmla="*/ 1772529 h 1800707"/>
              <a:gd name="connsiteX38" fmla="*/ 1899139 w 1913206"/>
              <a:gd name="connsiteY38" fmla="*/ 1744394 h 1800707"/>
              <a:gd name="connsiteX39" fmla="*/ 1913206 w 1913206"/>
              <a:gd name="connsiteY39" fmla="*/ 1702191 h 1800707"/>
              <a:gd name="connsiteX40" fmla="*/ 1899139 w 1913206"/>
              <a:gd name="connsiteY40" fmla="*/ 1322363 h 1800707"/>
              <a:gd name="connsiteX41" fmla="*/ 1856936 w 1913206"/>
              <a:gd name="connsiteY41" fmla="*/ 1153551 h 1800707"/>
              <a:gd name="connsiteX42" fmla="*/ 1828800 w 1913206"/>
              <a:gd name="connsiteY42" fmla="*/ 1125415 h 1800707"/>
              <a:gd name="connsiteX43" fmla="*/ 1772529 w 1913206"/>
              <a:gd name="connsiteY43" fmla="*/ 956603 h 1800707"/>
              <a:gd name="connsiteX44" fmla="*/ 1744394 w 1913206"/>
              <a:gd name="connsiteY44" fmla="*/ 872197 h 1800707"/>
              <a:gd name="connsiteX45" fmla="*/ 1716259 w 1913206"/>
              <a:gd name="connsiteY45" fmla="*/ 829994 h 1800707"/>
              <a:gd name="connsiteX46" fmla="*/ 1645920 w 1913206"/>
              <a:gd name="connsiteY46" fmla="*/ 717452 h 1800707"/>
              <a:gd name="connsiteX47" fmla="*/ 1589649 w 1913206"/>
              <a:gd name="connsiteY47" fmla="*/ 604911 h 1800707"/>
              <a:gd name="connsiteX48" fmla="*/ 1448973 w 1913206"/>
              <a:gd name="connsiteY48" fmla="*/ 464234 h 1800707"/>
              <a:gd name="connsiteX49" fmla="*/ 1406769 w 1913206"/>
              <a:gd name="connsiteY49" fmla="*/ 450166 h 1800707"/>
              <a:gd name="connsiteX50" fmla="*/ 1336431 w 1913206"/>
              <a:gd name="connsiteY50" fmla="*/ 393895 h 1800707"/>
              <a:gd name="connsiteX51" fmla="*/ 1111348 w 1913206"/>
              <a:gd name="connsiteY51" fmla="*/ 281354 h 1800707"/>
              <a:gd name="connsiteX52" fmla="*/ 1026942 w 1913206"/>
              <a:gd name="connsiteY52" fmla="*/ 239151 h 1800707"/>
              <a:gd name="connsiteX53" fmla="*/ 844062 w 1913206"/>
              <a:gd name="connsiteY53" fmla="*/ 168812 h 1800707"/>
              <a:gd name="connsiteX54" fmla="*/ 773723 w 1913206"/>
              <a:gd name="connsiteY54" fmla="*/ 154745 h 1800707"/>
              <a:gd name="connsiteX55" fmla="*/ 822960 w 1913206"/>
              <a:gd name="connsiteY55"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703385 w 1913206"/>
              <a:gd name="connsiteY24" fmla="*/ 1097280 h 1800707"/>
              <a:gd name="connsiteX25" fmla="*/ 633046 w 1913206"/>
              <a:gd name="connsiteY25" fmla="*/ 1167618 h 1800707"/>
              <a:gd name="connsiteX26" fmla="*/ 534573 w 1913206"/>
              <a:gd name="connsiteY26" fmla="*/ 1266092 h 1800707"/>
              <a:gd name="connsiteX27" fmla="*/ 506437 w 1913206"/>
              <a:gd name="connsiteY27" fmla="*/ 1308295 h 1800707"/>
              <a:gd name="connsiteX28" fmla="*/ 478302 w 1913206"/>
              <a:gd name="connsiteY28" fmla="*/ 1336431 h 1800707"/>
              <a:gd name="connsiteX29" fmla="*/ 464234 w 1913206"/>
              <a:gd name="connsiteY29" fmla="*/ 1378634 h 1800707"/>
              <a:gd name="connsiteX30" fmla="*/ 436099 w 1913206"/>
              <a:gd name="connsiteY30" fmla="*/ 1420837 h 1800707"/>
              <a:gd name="connsiteX31" fmla="*/ 407963 w 1913206"/>
              <a:gd name="connsiteY31" fmla="*/ 1505243 h 1800707"/>
              <a:gd name="connsiteX32" fmla="*/ 365760 w 1913206"/>
              <a:gd name="connsiteY32" fmla="*/ 1688123 h 1800707"/>
              <a:gd name="connsiteX33" fmla="*/ 351693 w 1913206"/>
              <a:gd name="connsiteY33" fmla="*/ 1730326 h 1800707"/>
              <a:gd name="connsiteX34" fmla="*/ 1055077 w 1913206"/>
              <a:gd name="connsiteY34" fmla="*/ 1758462 h 1800707"/>
              <a:gd name="connsiteX35" fmla="*/ 1463040 w 1913206"/>
              <a:gd name="connsiteY35" fmla="*/ 1772529 h 1800707"/>
              <a:gd name="connsiteX36" fmla="*/ 1814733 w 1913206"/>
              <a:gd name="connsiteY36" fmla="*/ 1772529 h 1800707"/>
              <a:gd name="connsiteX37" fmla="*/ 1899139 w 1913206"/>
              <a:gd name="connsiteY37" fmla="*/ 1744394 h 1800707"/>
              <a:gd name="connsiteX38" fmla="*/ 1913206 w 1913206"/>
              <a:gd name="connsiteY38" fmla="*/ 1702191 h 1800707"/>
              <a:gd name="connsiteX39" fmla="*/ 1899139 w 1913206"/>
              <a:gd name="connsiteY39" fmla="*/ 1322363 h 1800707"/>
              <a:gd name="connsiteX40" fmla="*/ 1856936 w 1913206"/>
              <a:gd name="connsiteY40" fmla="*/ 1153551 h 1800707"/>
              <a:gd name="connsiteX41" fmla="*/ 1828800 w 1913206"/>
              <a:gd name="connsiteY41" fmla="*/ 1125415 h 1800707"/>
              <a:gd name="connsiteX42" fmla="*/ 1772529 w 1913206"/>
              <a:gd name="connsiteY42" fmla="*/ 956603 h 1800707"/>
              <a:gd name="connsiteX43" fmla="*/ 1744394 w 1913206"/>
              <a:gd name="connsiteY43" fmla="*/ 872197 h 1800707"/>
              <a:gd name="connsiteX44" fmla="*/ 1716259 w 1913206"/>
              <a:gd name="connsiteY44" fmla="*/ 829994 h 1800707"/>
              <a:gd name="connsiteX45" fmla="*/ 1645920 w 1913206"/>
              <a:gd name="connsiteY45" fmla="*/ 717452 h 1800707"/>
              <a:gd name="connsiteX46" fmla="*/ 1589649 w 1913206"/>
              <a:gd name="connsiteY46" fmla="*/ 604911 h 1800707"/>
              <a:gd name="connsiteX47" fmla="*/ 1448973 w 1913206"/>
              <a:gd name="connsiteY47" fmla="*/ 464234 h 1800707"/>
              <a:gd name="connsiteX48" fmla="*/ 1406769 w 1913206"/>
              <a:gd name="connsiteY48" fmla="*/ 450166 h 1800707"/>
              <a:gd name="connsiteX49" fmla="*/ 1336431 w 1913206"/>
              <a:gd name="connsiteY49" fmla="*/ 393895 h 1800707"/>
              <a:gd name="connsiteX50" fmla="*/ 1111348 w 1913206"/>
              <a:gd name="connsiteY50" fmla="*/ 281354 h 1800707"/>
              <a:gd name="connsiteX51" fmla="*/ 1026942 w 1913206"/>
              <a:gd name="connsiteY51" fmla="*/ 239151 h 1800707"/>
              <a:gd name="connsiteX52" fmla="*/ 844062 w 1913206"/>
              <a:gd name="connsiteY52" fmla="*/ 168812 h 1800707"/>
              <a:gd name="connsiteX53" fmla="*/ 773723 w 1913206"/>
              <a:gd name="connsiteY53" fmla="*/ 154745 h 1800707"/>
              <a:gd name="connsiteX54" fmla="*/ 822960 w 1913206"/>
              <a:gd name="connsiteY54"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703385 w 1913206"/>
              <a:gd name="connsiteY24" fmla="*/ 1097280 h 1800707"/>
              <a:gd name="connsiteX25" fmla="*/ 633046 w 1913206"/>
              <a:gd name="connsiteY25" fmla="*/ 1167618 h 1800707"/>
              <a:gd name="connsiteX26" fmla="*/ 534573 w 1913206"/>
              <a:gd name="connsiteY26" fmla="*/ 1266092 h 1800707"/>
              <a:gd name="connsiteX27" fmla="*/ 506437 w 1913206"/>
              <a:gd name="connsiteY27" fmla="*/ 1308295 h 1800707"/>
              <a:gd name="connsiteX28" fmla="*/ 478302 w 1913206"/>
              <a:gd name="connsiteY28" fmla="*/ 1336431 h 1800707"/>
              <a:gd name="connsiteX29" fmla="*/ 464234 w 1913206"/>
              <a:gd name="connsiteY29" fmla="*/ 1378634 h 1800707"/>
              <a:gd name="connsiteX30" fmla="*/ 436099 w 1913206"/>
              <a:gd name="connsiteY30" fmla="*/ 1420837 h 1800707"/>
              <a:gd name="connsiteX31" fmla="*/ 407963 w 1913206"/>
              <a:gd name="connsiteY31" fmla="*/ 1505243 h 1800707"/>
              <a:gd name="connsiteX32" fmla="*/ 365760 w 1913206"/>
              <a:gd name="connsiteY32" fmla="*/ 1688123 h 1800707"/>
              <a:gd name="connsiteX33" fmla="*/ 351693 w 1913206"/>
              <a:gd name="connsiteY33" fmla="*/ 1730326 h 1800707"/>
              <a:gd name="connsiteX34" fmla="*/ 1055077 w 1913206"/>
              <a:gd name="connsiteY34" fmla="*/ 1758462 h 1800707"/>
              <a:gd name="connsiteX35" fmla="*/ 1463040 w 1913206"/>
              <a:gd name="connsiteY35" fmla="*/ 1772529 h 1800707"/>
              <a:gd name="connsiteX36" fmla="*/ 1814733 w 1913206"/>
              <a:gd name="connsiteY36" fmla="*/ 1772529 h 1800707"/>
              <a:gd name="connsiteX37" fmla="*/ 1899139 w 1913206"/>
              <a:gd name="connsiteY37" fmla="*/ 1744394 h 1800707"/>
              <a:gd name="connsiteX38" fmla="*/ 1913206 w 1913206"/>
              <a:gd name="connsiteY38" fmla="*/ 1702191 h 1800707"/>
              <a:gd name="connsiteX39" fmla="*/ 1899139 w 1913206"/>
              <a:gd name="connsiteY39" fmla="*/ 1322363 h 1800707"/>
              <a:gd name="connsiteX40" fmla="*/ 1856936 w 1913206"/>
              <a:gd name="connsiteY40" fmla="*/ 1153551 h 1800707"/>
              <a:gd name="connsiteX41" fmla="*/ 1828800 w 1913206"/>
              <a:gd name="connsiteY41" fmla="*/ 1125415 h 1800707"/>
              <a:gd name="connsiteX42" fmla="*/ 1772529 w 1913206"/>
              <a:gd name="connsiteY42" fmla="*/ 956603 h 1800707"/>
              <a:gd name="connsiteX43" fmla="*/ 1744394 w 1913206"/>
              <a:gd name="connsiteY43" fmla="*/ 872197 h 1800707"/>
              <a:gd name="connsiteX44" fmla="*/ 1716259 w 1913206"/>
              <a:gd name="connsiteY44" fmla="*/ 829994 h 1800707"/>
              <a:gd name="connsiteX45" fmla="*/ 1645920 w 1913206"/>
              <a:gd name="connsiteY45" fmla="*/ 717452 h 1800707"/>
              <a:gd name="connsiteX46" fmla="*/ 1589649 w 1913206"/>
              <a:gd name="connsiteY46" fmla="*/ 604911 h 1800707"/>
              <a:gd name="connsiteX47" fmla="*/ 1448973 w 1913206"/>
              <a:gd name="connsiteY47" fmla="*/ 464234 h 1800707"/>
              <a:gd name="connsiteX48" fmla="*/ 1406769 w 1913206"/>
              <a:gd name="connsiteY48" fmla="*/ 450166 h 1800707"/>
              <a:gd name="connsiteX49" fmla="*/ 1336431 w 1913206"/>
              <a:gd name="connsiteY49" fmla="*/ 393895 h 1800707"/>
              <a:gd name="connsiteX50" fmla="*/ 1111348 w 1913206"/>
              <a:gd name="connsiteY50" fmla="*/ 281354 h 1800707"/>
              <a:gd name="connsiteX51" fmla="*/ 1026942 w 1913206"/>
              <a:gd name="connsiteY51" fmla="*/ 239151 h 1800707"/>
              <a:gd name="connsiteX52" fmla="*/ 844062 w 1913206"/>
              <a:gd name="connsiteY52" fmla="*/ 168812 h 1800707"/>
              <a:gd name="connsiteX53" fmla="*/ 773723 w 1913206"/>
              <a:gd name="connsiteY53" fmla="*/ 154745 h 1800707"/>
              <a:gd name="connsiteX54" fmla="*/ 822960 w 1913206"/>
              <a:gd name="connsiteY54"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633046 w 1913206"/>
              <a:gd name="connsiteY24" fmla="*/ 1167618 h 1800707"/>
              <a:gd name="connsiteX25" fmla="*/ 534573 w 1913206"/>
              <a:gd name="connsiteY25" fmla="*/ 1266092 h 1800707"/>
              <a:gd name="connsiteX26" fmla="*/ 506437 w 1913206"/>
              <a:gd name="connsiteY26" fmla="*/ 1308295 h 1800707"/>
              <a:gd name="connsiteX27" fmla="*/ 478302 w 1913206"/>
              <a:gd name="connsiteY27" fmla="*/ 1336431 h 1800707"/>
              <a:gd name="connsiteX28" fmla="*/ 464234 w 1913206"/>
              <a:gd name="connsiteY28" fmla="*/ 1378634 h 1800707"/>
              <a:gd name="connsiteX29" fmla="*/ 436099 w 1913206"/>
              <a:gd name="connsiteY29" fmla="*/ 1420837 h 1800707"/>
              <a:gd name="connsiteX30" fmla="*/ 407963 w 1913206"/>
              <a:gd name="connsiteY30" fmla="*/ 1505243 h 1800707"/>
              <a:gd name="connsiteX31" fmla="*/ 365760 w 1913206"/>
              <a:gd name="connsiteY31" fmla="*/ 1688123 h 1800707"/>
              <a:gd name="connsiteX32" fmla="*/ 351693 w 1913206"/>
              <a:gd name="connsiteY32" fmla="*/ 1730326 h 1800707"/>
              <a:gd name="connsiteX33" fmla="*/ 1055077 w 1913206"/>
              <a:gd name="connsiteY33" fmla="*/ 1758462 h 1800707"/>
              <a:gd name="connsiteX34" fmla="*/ 1463040 w 1913206"/>
              <a:gd name="connsiteY34" fmla="*/ 1772529 h 1800707"/>
              <a:gd name="connsiteX35" fmla="*/ 1814733 w 1913206"/>
              <a:gd name="connsiteY35" fmla="*/ 1772529 h 1800707"/>
              <a:gd name="connsiteX36" fmla="*/ 1899139 w 1913206"/>
              <a:gd name="connsiteY36" fmla="*/ 1744394 h 1800707"/>
              <a:gd name="connsiteX37" fmla="*/ 1913206 w 1913206"/>
              <a:gd name="connsiteY37" fmla="*/ 1702191 h 1800707"/>
              <a:gd name="connsiteX38" fmla="*/ 1899139 w 1913206"/>
              <a:gd name="connsiteY38" fmla="*/ 1322363 h 1800707"/>
              <a:gd name="connsiteX39" fmla="*/ 1856936 w 1913206"/>
              <a:gd name="connsiteY39" fmla="*/ 1153551 h 1800707"/>
              <a:gd name="connsiteX40" fmla="*/ 1828800 w 1913206"/>
              <a:gd name="connsiteY40" fmla="*/ 1125415 h 1800707"/>
              <a:gd name="connsiteX41" fmla="*/ 1772529 w 1913206"/>
              <a:gd name="connsiteY41" fmla="*/ 956603 h 1800707"/>
              <a:gd name="connsiteX42" fmla="*/ 1744394 w 1913206"/>
              <a:gd name="connsiteY42" fmla="*/ 872197 h 1800707"/>
              <a:gd name="connsiteX43" fmla="*/ 1716259 w 1913206"/>
              <a:gd name="connsiteY43" fmla="*/ 829994 h 1800707"/>
              <a:gd name="connsiteX44" fmla="*/ 1645920 w 1913206"/>
              <a:gd name="connsiteY44" fmla="*/ 717452 h 1800707"/>
              <a:gd name="connsiteX45" fmla="*/ 1589649 w 1913206"/>
              <a:gd name="connsiteY45" fmla="*/ 604911 h 1800707"/>
              <a:gd name="connsiteX46" fmla="*/ 1448973 w 1913206"/>
              <a:gd name="connsiteY46" fmla="*/ 464234 h 1800707"/>
              <a:gd name="connsiteX47" fmla="*/ 1406769 w 1913206"/>
              <a:gd name="connsiteY47" fmla="*/ 450166 h 1800707"/>
              <a:gd name="connsiteX48" fmla="*/ 1336431 w 1913206"/>
              <a:gd name="connsiteY48" fmla="*/ 393895 h 1800707"/>
              <a:gd name="connsiteX49" fmla="*/ 1111348 w 1913206"/>
              <a:gd name="connsiteY49" fmla="*/ 281354 h 1800707"/>
              <a:gd name="connsiteX50" fmla="*/ 1026942 w 1913206"/>
              <a:gd name="connsiteY50" fmla="*/ 239151 h 1800707"/>
              <a:gd name="connsiteX51" fmla="*/ 844062 w 1913206"/>
              <a:gd name="connsiteY51" fmla="*/ 168812 h 1800707"/>
              <a:gd name="connsiteX52" fmla="*/ 773723 w 1913206"/>
              <a:gd name="connsiteY52" fmla="*/ 154745 h 1800707"/>
              <a:gd name="connsiteX53" fmla="*/ 822960 w 1913206"/>
              <a:gd name="connsiteY53"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633046 w 1913206"/>
              <a:gd name="connsiteY24" fmla="*/ 1167618 h 1800707"/>
              <a:gd name="connsiteX25" fmla="*/ 534573 w 1913206"/>
              <a:gd name="connsiteY25" fmla="*/ 1266092 h 1800707"/>
              <a:gd name="connsiteX26" fmla="*/ 506437 w 1913206"/>
              <a:gd name="connsiteY26" fmla="*/ 1308295 h 1800707"/>
              <a:gd name="connsiteX27" fmla="*/ 478302 w 1913206"/>
              <a:gd name="connsiteY27" fmla="*/ 1336431 h 1800707"/>
              <a:gd name="connsiteX28" fmla="*/ 436099 w 1913206"/>
              <a:gd name="connsiteY28" fmla="*/ 1420837 h 1800707"/>
              <a:gd name="connsiteX29" fmla="*/ 407963 w 1913206"/>
              <a:gd name="connsiteY29" fmla="*/ 1505243 h 1800707"/>
              <a:gd name="connsiteX30" fmla="*/ 365760 w 1913206"/>
              <a:gd name="connsiteY30" fmla="*/ 1688123 h 1800707"/>
              <a:gd name="connsiteX31" fmla="*/ 351693 w 1913206"/>
              <a:gd name="connsiteY31" fmla="*/ 1730326 h 1800707"/>
              <a:gd name="connsiteX32" fmla="*/ 1055077 w 1913206"/>
              <a:gd name="connsiteY32" fmla="*/ 1758462 h 1800707"/>
              <a:gd name="connsiteX33" fmla="*/ 1463040 w 1913206"/>
              <a:gd name="connsiteY33" fmla="*/ 1772529 h 1800707"/>
              <a:gd name="connsiteX34" fmla="*/ 1814733 w 1913206"/>
              <a:gd name="connsiteY34" fmla="*/ 1772529 h 1800707"/>
              <a:gd name="connsiteX35" fmla="*/ 1899139 w 1913206"/>
              <a:gd name="connsiteY35" fmla="*/ 1744394 h 1800707"/>
              <a:gd name="connsiteX36" fmla="*/ 1913206 w 1913206"/>
              <a:gd name="connsiteY36" fmla="*/ 1702191 h 1800707"/>
              <a:gd name="connsiteX37" fmla="*/ 1899139 w 1913206"/>
              <a:gd name="connsiteY37" fmla="*/ 1322363 h 1800707"/>
              <a:gd name="connsiteX38" fmla="*/ 1856936 w 1913206"/>
              <a:gd name="connsiteY38" fmla="*/ 1153551 h 1800707"/>
              <a:gd name="connsiteX39" fmla="*/ 1828800 w 1913206"/>
              <a:gd name="connsiteY39" fmla="*/ 1125415 h 1800707"/>
              <a:gd name="connsiteX40" fmla="*/ 1772529 w 1913206"/>
              <a:gd name="connsiteY40" fmla="*/ 956603 h 1800707"/>
              <a:gd name="connsiteX41" fmla="*/ 1744394 w 1913206"/>
              <a:gd name="connsiteY41" fmla="*/ 872197 h 1800707"/>
              <a:gd name="connsiteX42" fmla="*/ 1716259 w 1913206"/>
              <a:gd name="connsiteY42" fmla="*/ 829994 h 1800707"/>
              <a:gd name="connsiteX43" fmla="*/ 1645920 w 1913206"/>
              <a:gd name="connsiteY43" fmla="*/ 717452 h 1800707"/>
              <a:gd name="connsiteX44" fmla="*/ 1589649 w 1913206"/>
              <a:gd name="connsiteY44" fmla="*/ 604911 h 1800707"/>
              <a:gd name="connsiteX45" fmla="*/ 1448973 w 1913206"/>
              <a:gd name="connsiteY45" fmla="*/ 464234 h 1800707"/>
              <a:gd name="connsiteX46" fmla="*/ 1406769 w 1913206"/>
              <a:gd name="connsiteY46" fmla="*/ 450166 h 1800707"/>
              <a:gd name="connsiteX47" fmla="*/ 1336431 w 1913206"/>
              <a:gd name="connsiteY47" fmla="*/ 393895 h 1800707"/>
              <a:gd name="connsiteX48" fmla="*/ 1111348 w 1913206"/>
              <a:gd name="connsiteY48" fmla="*/ 281354 h 1800707"/>
              <a:gd name="connsiteX49" fmla="*/ 1026942 w 1913206"/>
              <a:gd name="connsiteY49" fmla="*/ 239151 h 1800707"/>
              <a:gd name="connsiteX50" fmla="*/ 844062 w 1913206"/>
              <a:gd name="connsiteY50" fmla="*/ 168812 h 1800707"/>
              <a:gd name="connsiteX51" fmla="*/ 773723 w 1913206"/>
              <a:gd name="connsiteY51" fmla="*/ 154745 h 1800707"/>
              <a:gd name="connsiteX52" fmla="*/ 822960 w 1913206"/>
              <a:gd name="connsiteY52"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20505 w 1913206"/>
              <a:gd name="connsiteY18" fmla="*/ 647114 h 1800707"/>
              <a:gd name="connsiteX19" fmla="*/ 590843 w 1913206"/>
              <a:gd name="connsiteY19" fmla="*/ 731520 h 1800707"/>
              <a:gd name="connsiteX20" fmla="*/ 604911 w 1913206"/>
              <a:gd name="connsiteY20" fmla="*/ 787791 h 1800707"/>
              <a:gd name="connsiteX21" fmla="*/ 675249 w 1913206"/>
              <a:gd name="connsiteY21" fmla="*/ 872197 h 1800707"/>
              <a:gd name="connsiteX22" fmla="*/ 731520 w 1913206"/>
              <a:gd name="connsiteY22" fmla="*/ 928468 h 1800707"/>
              <a:gd name="connsiteX23" fmla="*/ 787791 w 1913206"/>
              <a:gd name="connsiteY23" fmla="*/ 998806 h 1800707"/>
              <a:gd name="connsiteX24" fmla="*/ 633046 w 1913206"/>
              <a:gd name="connsiteY24" fmla="*/ 1167618 h 1800707"/>
              <a:gd name="connsiteX25" fmla="*/ 534573 w 1913206"/>
              <a:gd name="connsiteY25" fmla="*/ 1266092 h 1800707"/>
              <a:gd name="connsiteX26" fmla="*/ 506437 w 1913206"/>
              <a:gd name="connsiteY26" fmla="*/ 1308295 h 1800707"/>
              <a:gd name="connsiteX27" fmla="*/ 436099 w 1913206"/>
              <a:gd name="connsiteY27" fmla="*/ 1420837 h 1800707"/>
              <a:gd name="connsiteX28" fmla="*/ 407963 w 1913206"/>
              <a:gd name="connsiteY28" fmla="*/ 1505243 h 1800707"/>
              <a:gd name="connsiteX29" fmla="*/ 365760 w 1913206"/>
              <a:gd name="connsiteY29" fmla="*/ 1688123 h 1800707"/>
              <a:gd name="connsiteX30" fmla="*/ 351693 w 1913206"/>
              <a:gd name="connsiteY30" fmla="*/ 1730326 h 1800707"/>
              <a:gd name="connsiteX31" fmla="*/ 1055077 w 1913206"/>
              <a:gd name="connsiteY31" fmla="*/ 1758462 h 1800707"/>
              <a:gd name="connsiteX32" fmla="*/ 1463040 w 1913206"/>
              <a:gd name="connsiteY32" fmla="*/ 1772529 h 1800707"/>
              <a:gd name="connsiteX33" fmla="*/ 1814733 w 1913206"/>
              <a:gd name="connsiteY33" fmla="*/ 1772529 h 1800707"/>
              <a:gd name="connsiteX34" fmla="*/ 1899139 w 1913206"/>
              <a:gd name="connsiteY34" fmla="*/ 1744394 h 1800707"/>
              <a:gd name="connsiteX35" fmla="*/ 1913206 w 1913206"/>
              <a:gd name="connsiteY35" fmla="*/ 1702191 h 1800707"/>
              <a:gd name="connsiteX36" fmla="*/ 1899139 w 1913206"/>
              <a:gd name="connsiteY36" fmla="*/ 1322363 h 1800707"/>
              <a:gd name="connsiteX37" fmla="*/ 1856936 w 1913206"/>
              <a:gd name="connsiteY37" fmla="*/ 1153551 h 1800707"/>
              <a:gd name="connsiteX38" fmla="*/ 1828800 w 1913206"/>
              <a:gd name="connsiteY38" fmla="*/ 1125415 h 1800707"/>
              <a:gd name="connsiteX39" fmla="*/ 1772529 w 1913206"/>
              <a:gd name="connsiteY39" fmla="*/ 956603 h 1800707"/>
              <a:gd name="connsiteX40" fmla="*/ 1744394 w 1913206"/>
              <a:gd name="connsiteY40" fmla="*/ 872197 h 1800707"/>
              <a:gd name="connsiteX41" fmla="*/ 1716259 w 1913206"/>
              <a:gd name="connsiteY41" fmla="*/ 829994 h 1800707"/>
              <a:gd name="connsiteX42" fmla="*/ 1645920 w 1913206"/>
              <a:gd name="connsiteY42" fmla="*/ 717452 h 1800707"/>
              <a:gd name="connsiteX43" fmla="*/ 1589649 w 1913206"/>
              <a:gd name="connsiteY43" fmla="*/ 604911 h 1800707"/>
              <a:gd name="connsiteX44" fmla="*/ 1448973 w 1913206"/>
              <a:gd name="connsiteY44" fmla="*/ 464234 h 1800707"/>
              <a:gd name="connsiteX45" fmla="*/ 1406769 w 1913206"/>
              <a:gd name="connsiteY45" fmla="*/ 450166 h 1800707"/>
              <a:gd name="connsiteX46" fmla="*/ 1336431 w 1913206"/>
              <a:gd name="connsiteY46" fmla="*/ 393895 h 1800707"/>
              <a:gd name="connsiteX47" fmla="*/ 1111348 w 1913206"/>
              <a:gd name="connsiteY47" fmla="*/ 281354 h 1800707"/>
              <a:gd name="connsiteX48" fmla="*/ 1026942 w 1913206"/>
              <a:gd name="connsiteY48" fmla="*/ 239151 h 1800707"/>
              <a:gd name="connsiteX49" fmla="*/ 844062 w 1913206"/>
              <a:gd name="connsiteY49" fmla="*/ 168812 h 1800707"/>
              <a:gd name="connsiteX50" fmla="*/ 773723 w 1913206"/>
              <a:gd name="connsiteY50" fmla="*/ 154745 h 1800707"/>
              <a:gd name="connsiteX51" fmla="*/ 822960 w 1913206"/>
              <a:gd name="connsiteY51"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37625 w 1913206"/>
              <a:gd name="connsiteY14" fmla="*/ 365760 h 1800707"/>
              <a:gd name="connsiteX15" fmla="*/ 393896 w 1913206"/>
              <a:gd name="connsiteY15" fmla="*/ 436098 h 1800707"/>
              <a:gd name="connsiteX16" fmla="*/ 422031 w 1913206"/>
              <a:gd name="connsiteY16" fmla="*/ 520505 h 1800707"/>
              <a:gd name="connsiteX17" fmla="*/ 506437 w 1913206"/>
              <a:gd name="connsiteY17" fmla="*/ 604911 h 1800707"/>
              <a:gd name="connsiteX18" fmla="*/ 590843 w 1913206"/>
              <a:gd name="connsiteY18" fmla="*/ 731520 h 1800707"/>
              <a:gd name="connsiteX19" fmla="*/ 604911 w 1913206"/>
              <a:gd name="connsiteY19" fmla="*/ 787791 h 1800707"/>
              <a:gd name="connsiteX20" fmla="*/ 675249 w 1913206"/>
              <a:gd name="connsiteY20" fmla="*/ 872197 h 1800707"/>
              <a:gd name="connsiteX21" fmla="*/ 731520 w 1913206"/>
              <a:gd name="connsiteY21" fmla="*/ 928468 h 1800707"/>
              <a:gd name="connsiteX22" fmla="*/ 787791 w 1913206"/>
              <a:gd name="connsiteY22" fmla="*/ 998806 h 1800707"/>
              <a:gd name="connsiteX23" fmla="*/ 633046 w 1913206"/>
              <a:gd name="connsiteY23" fmla="*/ 1167618 h 1800707"/>
              <a:gd name="connsiteX24" fmla="*/ 534573 w 1913206"/>
              <a:gd name="connsiteY24" fmla="*/ 1266092 h 1800707"/>
              <a:gd name="connsiteX25" fmla="*/ 506437 w 1913206"/>
              <a:gd name="connsiteY25" fmla="*/ 1308295 h 1800707"/>
              <a:gd name="connsiteX26" fmla="*/ 436099 w 1913206"/>
              <a:gd name="connsiteY26" fmla="*/ 1420837 h 1800707"/>
              <a:gd name="connsiteX27" fmla="*/ 407963 w 1913206"/>
              <a:gd name="connsiteY27" fmla="*/ 1505243 h 1800707"/>
              <a:gd name="connsiteX28" fmla="*/ 365760 w 1913206"/>
              <a:gd name="connsiteY28" fmla="*/ 1688123 h 1800707"/>
              <a:gd name="connsiteX29" fmla="*/ 351693 w 1913206"/>
              <a:gd name="connsiteY29" fmla="*/ 1730326 h 1800707"/>
              <a:gd name="connsiteX30" fmla="*/ 1055077 w 1913206"/>
              <a:gd name="connsiteY30" fmla="*/ 1758462 h 1800707"/>
              <a:gd name="connsiteX31" fmla="*/ 1463040 w 1913206"/>
              <a:gd name="connsiteY31" fmla="*/ 1772529 h 1800707"/>
              <a:gd name="connsiteX32" fmla="*/ 1814733 w 1913206"/>
              <a:gd name="connsiteY32" fmla="*/ 1772529 h 1800707"/>
              <a:gd name="connsiteX33" fmla="*/ 1899139 w 1913206"/>
              <a:gd name="connsiteY33" fmla="*/ 1744394 h 1800707"/>
              <a:gd name="connsiteX34" fmla="*/ 1913206 w 1913206"/>
              <a:gd name="connsiteY34" fmla="*/ 1702191 h 1800707"/>
              <a:gd name="connsiteX35" fmla="*/ 1899139 w 1913206"/>
              <a:gd name="connsiteY35" fmla="*/ 1322363 h 1800707"/>
              <a:gd name="connsiteX36" fmla="*/ 1856936 w 1913206"/>
              <a:gd name="connsiteY36" fmla="*/ 1153551 h 1800707"/>
              <a:gd name="connsiteX37" fmla="*/ 1828800 w 1913206"/>
              <a:gd name="connsiteY37" fmla="*/ 1125415 h 1800707"/>
              <a:gd name="connsiteX38" fmla="*/ 1772529 w 1913206"/>
              <a:gd name="connsiteY38" fmla="*/ 956603 h 1800707"/>
              <a:gd name="connsiteX39" fmla="*/ 1744394 w 1913206"/>
              <a:gd name="connsiteY39" fmla="*/ 872197 h 1800707"/>
              <a:gd name="connsiteX40" fmla="*/ 1716259 w 1913206"/>
              <a:gd name="connsiteY40" fmla="*/ 829994 h 1800707"/>
              <a:gd name="connsiteX41" fmla="*/ 1645920 w 1913206"/>
              <a:gd name="connsiteY41" fmla="*/ 717452 h 1800707"/>
              <a:gd name="connsiteX42" fmla="*/ 1589649 w 1913206"/>
              <a:gd name="connsiteY42" fmla="*/ 604911 h 1800707"/>
              <a:gd name="connsiteX43" fmla="*/ 1448973 w 1913206"/>
              <a:gd name="connsiteY43" fmla="*/ 464234 h 1800707"/>
              <a:gd name="connsiteX44" fmla="*/ 1406769 w 1913206"/>
              <a:gd name="connsiteY44" fmla="*/ 450166 h 1800707"/>
              <a:gd name="connsiteX45" fmla="*/ 1336431 w 1913206"/>
              <a:gd name="connsiteY45" fmla="*/ 393895 h 1800707"/>
              <a:gd name="connsiteX46" fmla="*/ 1111348 w 1913206"/>
              <a:gd name="connsiteY46" fmla="*/ 281354 h 1800707"/>
              <a:gd name="connsiteX47" fmla="*/ 1026942 w 1913206"/>
              <a:gd name="connsiteY47" fmla="*/ 239151 h 1800707"/>
              <a:gd name="connsiteX48" fmla="*/ 844062 w 1913206"/>
              <a:gd name="connsiteY48" fmla="*/ 168812 h 1800707"/>
              <a:gd name="connsiteX49" fmla="*/ 773723 w 1913206"/>
              <a:gd name="connsiteY49" fmla="*/ 154745 h 1800707"/>
              <a:gd name="connsiteX50" fmla="*/ 822960 w 1913206"/>
              <a:gd name="connsiteY50"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93896 w 1913206"/>
              <a:gd name="connsiteY14" fmla="*/ 436098 h 1800707"/>
              <a:gd name="connsiteX15" fmla="*/ 422031 w 1913206"/>
              <a:gd name="connsiteY15" fmla="*/ 520505 h 1800707"/>
              <a:gd name="connsiteX16" fmla="*/ 506437 w 1913206"/>
              <a:gd name="connsiteY16" fmla="*/ 604911 h 1800707"/>
              <a:gd name="connsiteX17" fmla="*/ 590843 w 1913206"/>
              <a:gd name="connsiteY17" fmla="*/ 731520 h 1800707"/>
              <a:gd name="connsiteX18" fmla="*/ 604911 w 1913206"/>
              <a:gd name="connsiteY18" fmla="*/ 787791 h 1800707"/>
              <a:gd name="connsiteX19" fmla="*/ 675249 w 1913206"/>
              <a:gd name="connsiteY19" fmla="*/ 872197 h 1800707"/>
              <a:gd name="connsiteX20" fmla="*/ 731520 w 1913206"/>
              <a:gd name="connsiteY20" fmla="*/ 928468 h 1800707"/>
              <a:gd name="connsiteX21" fmla="*/ 787791 w 1913206"/>
              <a:gd name="connsiteY21" fmla="*/ 998806 h 1800707"/>
              <a:gd name="connsiteX22" fmla="*/ 633046 w 1913206"/>
              <a:gd name="connsiteY22" fmla="*/ 1167618 h 1800707"/>
              <a:gd name="connsiteX23" fmla="*/ 534573 w 1913206"/>
              <a:gd name="connsiteY23" fmla="*/ 1266092 h 1800707"/>
              <a:gd name="connsiteX24" fmla="*/ 506437 w 1913206"/>
              <a:gd name="connsiteY24" fmla="*/ 1308295 h 1800707"/>
              <a:gd name="connsiteX25" fmla="*/ 436099 w 1913206"/>
              <a:gd name="connsiteY25" fmla="*/ 1420837 h 1800707"/>
              <a:gd name="connsiteX26" fmla="*/ 407963 w 1913206"/>
              <a:gd name="connsiteY26" fmla="*/ 1505243 h 1800707"/>
              <a:gd name="connsiteX27" fmla="*/ 365760 w 1913206"/>
              <a:gd name="connsiteY27" fmla="*/ 1688123 h 1800707"/>
              <a:gd name="connsiteX28" fmla="*/ 351693 w 1913206"/>
              <a:gd name="connsiteY28" fmla="*/ 1730326 h 1800707"/>
              <a:gd name="connsiteX29" fmla="*/ 1055077 w 1913206"/>
              <a:gd name="connsiteY29" fmla="*/ 1758462 h 1800707"/>
              <a:gd name="connsiteX30" fmla="*/ 1463040 w 1913206"/>
              <a:gd name="connsiteY30" fmla="*/ 1772529 h 1800707"/>
              <a:gd name="connsiteX31" fmla="*/ 1814733 w 1913206"/>
              <a:gd name="connsiteY31" fmla="*/ 1772529 h 1800707"/>
              <a:gd name="connsiteX32" fmla="*/ 1899139 w 1913206"/>
              <a:gd name="connsiteY32" fmla="*/ 1744394 h 1800707"/>
              <a:gd name="connsiteX33" fmla="*/ 1913206 w 1913206"/>
              <a:gd name="connsiteY33" fmla="*/ 1702191 h 1800707"/>
              <a:gd name="connsiteX34" fmla="*/ 1899139 w 1913206"/>
              <a:gd name="connsiteY34" fmla="*/ 1322363 h 1800707"/>
              <a:gd name="connsiteX35" fmla="*/ 1856936 w 1913206"/>
              <a:gd name="connsiteY35" fmla="*/ 1153551 h 1800707"/>
              <a:gd name="connsiteX36" fmla="*/ 1828800 w 1913206"/>
              <a:gd name="connsiteY36" fmla="*/ 1125415 h 1800707"/>
              <a:gd name="connsiteX37" fmla="*/ 1772529 w 1913206"/>
              <a:gd name="connsiteY37" fmla="*/ 956603 h 1800707"/>
              <a:gd name="connsiteX38" fmla="*/ 1744394 w 1913206"/>
              <a:gd name="connsiteY38" fmla="*/ 872197 h 1800707"/>
              <a:gd name="connsiteX39" fmla="*/ 1716259 w 1913206"/>
              <a:gd name="connsiteY39" fmla="*/ 829994 h 1800707"/>
              <a:gd name="connsiteX40" fmla="*/ 1645920 w 1913206"/>
              <a:gd name="connsiteY40" fmla="*/ 717452 h 1800707"/>
              <a:gd name="connsiteX41" fmla="*/ 1589649 w 1913206"/>
              <a:gd name="connsiteY41" fmla="*/ 604911 h 1800707"/>
              <a:gd name="connsiteX42" fmla="*/ 1448973 w 1913206"/>
              <a:gd name="connsiteY42" fmla="*/ 464234 h 1800707"/>
              <a:gd name="connsiteX43" fmla="*/ 1406769 w 1913206"/>
              <a:gd name="connsiteY43" fmla="*/ 450166 h 1800707"/>
              <a:gd name="connsiteX44" fmla="*/ 1336431 w 1913206"/>
              <a:gd name="connsiteY44" fmla="*/ 393895 h 1800707"/>
              <a:gd name="connsiteX45" fmla="*/ 1111348 w 1913206"/>
              <a:gd name="connsiteY45" fmla="*/ 281354 h 1800707"/>
              <a:gd name="connsiteX46" fmla="*/ 1026942 w 1913206"/>
              <a:gd name="connsiteY46" fmla="*/ 239151 h 1800707"/>
              <a:gd name="connsiteX47" fmla="*/ 844062 w 1913206"/>
              <a:gd name="connsiteY47" fmla="*/ 168812 h 1800707"/>
              <a:gd name="connsiteX48" fmla="*/ 773723 w 1913206"/>
              <a:gd name="connsiteY48" fmla="*/ 154745 h 1800707"/>
              <a:gd name="connsiteX49" fmla="*/ 822960 w 1913206"/>
              <a:gd name="connsiteY49" fmla="*/ 232117 h 1800707"/>
              <a:gd name="connsiteX0" fmla="*/ 576776 w 1913206"/>
              <a:gd name="connsiteY0" fmla="*/ 126609 h 1800707"/>
              <a:gd name="connsiteX1" fmla="*/ 478302 w 1913206"/>
              <a:gd name="connsiteY1" fmla="*/ 112542 h 1800707"/>
              <a:gd name="connsiteX2" fmla="*/ 436099 w 1913206"/>
              <a:gd name="connsiteY2" fmla="*/ 98474 h 1800707"/>
              <a:gd name="connsiteX3" fmla="*/ 337625 w 1913206"/>
              <a:gd name="connsiteY3" fmla="*/ 70338 h 1800707"/>
              <a:gd name="connsiteX4" fmla="*/ 309489 w 1913206"/>
              <a:gd name="connsiteY4" fmla="*/ 56271 h 1800707"/>
              <a:gd name="connsiteX5" fmla="*/ 309489 w 1913206"/>
              <a:gd name="connsiteY5" fmla="*/ 56271 h 1800707"/>
              <a:gd name="connsiteX6" fmla="*/ 309489 w 1913206"/>
              <a:gd name="connsiteY6" fmla="*/ 56271 h 1800707"/>
              <a:gd name="connsiteX7" fmla="*/ 0 w 1913206"/>
              <a:gd name="connsiteY7" fmla="*/ 0 h 1800707"/>
              <a:gd name="connsiteX8" fmla="*/ 379828 w 1913206"/>
              <a:gd name="connsiteY8" fmla="*/ 56270 h 1800707"/>
              <a:gd name="connsiteX9" fmla="*/ 112542 w 1913206"/>
              <a:gd name="connsiteY9" fmla="*/ 126609 h 1800707"/>
              <a:gd name="connsiteX10" fmla="*/ 168813 w 1913206"/>
              <a:gd name="connsiteY10" fmla="*/ 182880 h 1800707"/>
              <a:gd name="connsiteX11" fmla="*/ 253219 w 1913206"/>
              <a:gd name="connsiteY11" fmla="*/ 225083 h 1800707"/>
              <a:gd name="connsiteX12" fmla="*/ 295422 w 1913206"/>
              <a:gd name="connsiteY12" fmla="*/ 295422 h 1800707"/>
              <a:gd name="connsiteX13" fmla="*/ 309489 w 1913206"/>
              <a:gd name="connsiteY13" fmla="*/ 337625 h 1800707"/>
              <a:gd name="connsiteX14" fmla="*/ 393896 w 1913206"/>
              <a:gd name="connsiteY14" fmla="*/ 436098 h 1800707"/>
              <a:gd name="connsiteX15" fmla="*/ 422031 w 1913206"/>
              <a:gd name="connsiteY15" fmla="*/ 520505 h 1800707"/>
              <a:gd name="connsiteX16" fmla="*/ 506437 w 1913206"/>
              <a:gd name="connsiteY16" fmla="*/ 604911 h 1800707"/>
              <a:gd name="connsiteX17" fmla="*/ 590843 w 1913206"/>
              <a:gd name="connsiteY17" fmla="*/ 731520 h 1800707"/>
              <a:gd name="connsiteX18" fmla="*/ 604911 w 1913206"/>
              <a:gd name="connsiteY18" fmla="*/ 787791 h 1800707"/>
              <a:gd name="connsiteX19" fmla="*/ 675249 w 1913206"/>
              <a:gd name="connsiteY19" fmla="*/ 872197 h 1800707"/>
              <a:gd name="connsiteX20" fmla="*/ 731520 w 1913206"/>
              <a:gd name="connsiteY20" fmla="*/ 928468 h 1800707"/>
              <a:gd name="connsiteX21" fmla="*/ 787791 w 1913206"/>
              <a:gd name="connsiteY21" fmla="*/ 998806 h 1800707"/>
              <a:gd name="connsiteX22" fmla="*/ 633046 w 1913206"/>
              <a:gd name="connsiteY22" fmla="*/ 1167618 h 1800707"/>
              <a:gd name="connsiteX23" fmla="*/ 534573 w 1913206"/>
              <a:gd name="connsiteY23" fmla="*/ 1266092 h 1800707"/>
              <a:gd name="connsiteX24" fmla="*/ 506437 w 1913206"/>
              <a:gd name="connsiteY24" fmla="*/ 1308295 h 1800707"/>
              <a:gd name="connsiteX25" fmla="*/ 436099 w 1913206"/>
              <a:gd name="connsiteY25" fmla="*/ 1420837 h 1800707"/>
              <a:gd name="connsiteX26" fmla="*/ 407963 w 1913206"/>
              <a:gd name="connsiteY26" fmla="*/ 1505243 h 1800707"/>
              <a:gd name="connsiteX27" fmla="*/ 365760 w 1913206"/>
              <a:gd name="connsiteY27" fmla="*/ 1688123 h 1800707"/>
              <a:gd name="connsiteX28" fmla="*/ 351693 w 1913206"/>
              <a:gd name="connsiteY28" fmla="*/ 1730326 h 1800707"/>
              <a:gd name="connsiteX29" fmla="*/ 1055077 w 1913206"/>
              <a:gd name="connsiteY29" fmla="*/ 1758462 h 1800707"/>
              <a:gd name="connsiteX30" fmla="*/ 1463040 w 1913206"/>
              <a:gd name="connsiteY30" fmla="*/ 1772529 h 1800707"/>
              <a:gd name="connsiteX31" fmla="*/ 1814733 w 1913206"/>
              <a:gd name="connsiteY31" fmla="*/ 1772529 h 1800707"/>
              <a:gd name="connsiteX32" fmla="*/ 1899139 w 1913206"/>
              <a:gd name="connsiteY32" fmla="*/ 1744394 h 1800707"/>
              <a:gd name="connsiteX33" fmla="*/ 1913206 w 1913206"/>
              <a:gd name="connsiteY33" fmla="*/ 1702191 h 1800707"/>
              <a:gd name="connsiteX34" fmla="*/ 1899139 w 1913206"/>
              <a:gd name="connsiteY34" fmla="*/ 1322363 h 1800707"/>
              <a:gd name="connsiteX35" fmla="*/ 1856936 w 1913206"/>
              <a:gd name="connsiteY35" fmla="*/ 1153551 h 1800707"/>
              <a:gd name="connsiteX36" fmla="*/ 1828800 w 1913206"/>
              <a:gd name="connsiteY36" fmla="*/ 1125415 h 1800707"/>
              <a:gd name="connsiteX37" fmla="*/ 1772529 w 1913206"/>
              <a:gd name="connsiteY37" fmla="*/ 956603 h 1800707"/>
              <a:gd name="connsiteX38" fmla="*/ 1744394 w 1913206"/>
              <a:gd name="connsiteY38" fmla="*/ 872197 h 1800707"/>
              <a:gd name="connsiteX39" fmla="*/ 1716259 w 1913206"/>
              <a:gd name="connsiteY39" fmla="*/ 829994 h 1800707"/>
              <a:gd name="connsiteX40" fmla="*/ 1645920 w 1913206"/>
              <a:gd name="connsiteY40" fmla="*/ 717452 h 1800707"/>
              <a:gd name="connsiteX41" fmla="*/ 1589649 w 1913206"/>
              <a:gd name="connsiteY41" fmla="*/ 604911 h 1800707"/>
              <a:gd name="connsiteX42" fmla="*/ 1448973 w 1913206"/>
              <a:gd name="connsiteY42" fmla="*/ 464234 h 1800707"/>
              <a:gd name="connsiteX43" fmla="*/ 1406769 w 1913206"/>
              <a:gd name="connsiteY43" fmla="*/ 450166 h 1800707"/>
              <a:gd name="connsiteX44" fmla="*/ 1336431 w 1913206"/>
              <a:gd name="connsiteY44" fmla="*/ 393895 h 1800707"/>
              <a:gd name="connsiteX45" fmla="*/ 1111348 w 1913206"/>
              <a:gd name="connsiteY45" fmla="*/ 281354 h 1800707"/>
              <a:gd name="connsiteX46" fmla="*/ 1026942 w 1913206"/>
              <a:gd name="connsiteY46" fmla="*/ 239151 h 1800707"/>
              <a:gd name="connsiteX47" fmla="*/ 844062 w 1913206"/>
              <a:gd name="connsiteY47" fmla="*/ 168812 h 1800707"/>
              <a:gd name="connsiteX48" fmla="*/ 822960 w 1913206"/>
              <a:gd name="connsiteY48" fmla="*/ 232117 h 1800707"/>
              <a:gd name="connsiteX0" fmla="*/ 576776 w 1913206"/>
              <a:gd name="connsiteY0" fmla="*/ 126609 h 1800707"/>
              <a:gd name="connsiteX1" fmla="*/ 478302 w 1913206"/>
              <a:gd name="connsiteY1" fmla="*/ 112542 h 1800707"/>
              <a:gd name="connsiteX2" fmla="*/ 337625 w 1913206"/>
              <a:gd name="connsiteY2" fmla="*/ 70338 h 1800707"/>
              <a:gd name="connsiteX3" fmla="*/ 309489 w 1913206"/>
              <a:gd name="connsiteY3" fmla="*/ 56271 h 1800707"/>
              <a:gd name="connsiteX4" fmla="*/ 309489 w 1913206"/>
              <a:gd name="connsiteY4" fmla="*/ 56271 h 1800707"/>
              <a:gd name="connsiteX5" fmla="*/ 309489 w 1913206"/>
              <a:gd name="connsiteY5" fmla="*/ 56271 h 1800707"/>
              <a:gd name="connsiteX6" fmla="*/ 0 w 1913206"/>
              <a:gd name="connsiteY6" fmla="*/ 0 h 1800707"/>
              <a:gd name="connsiteX7" fmla="*/ 379828 w 1913206"/>
              <a:gd name="connsiteY7" fmla="*/ 56270 h 1800707"/>
              <a:gd name="connsiteX8" fmla="*/ 112542 w 1913206"/>
              <a:gd name="connsiteY8" fmla="*/ 126609 h 1800707"/>
              <a:gd name="connsiteX9" fmla="*/ 168813 w 1913206"/>
              <a:gd name="connsiteY9" fmla="*/ 182880 h 1800707"/>
              <a:gd name="connsiteX10" fmla="*/ 253219 w 1913206"/>
              <a:gd name="connsiteY10" fmla="*/ 225083 h 1800707"/>
              <a:gd name="connsiteX11" fmla="*/ 295422 w 1913206"/>
              <a:gd name="connsiteY11" fmla="*/ 295422 h 1800707"/>
              <a:gd name="connsiteX12" fmla="*/ 309489 w 1913206"/>
              <a:gd name="connsiteY12" fmla="*/ 337625 h 1800707"/>
              <a:gd name="connsiteX13" fmla="*/ 393896 w 1913206"/>
              <a:gd name="connsiteY13" fmla="*/ 436098 h 1800707"/>
              <a:gd name="connsiteX14" fmla="*/ 422031 w 1913206"/>
              <a:gd name="connsiteY14" fmla="*/ 520505 h 1800707"/>
              <a:gd name="connsiteX15" fmla="*/ 506437 w 1913206"/>
              <a:gd name="connsiteY15" fmla="*/ 604911 h 1800707"/>
              <a:gd name="connsiteX16" fmla="*/ 590843 w 1913206"/>
              <a:gd name="connsiteY16" fmla="*/ 731520 h 1800707"/>
              <a:gd name="connsiteX17" fmla="*/ 604911 w 1913206"/>
              <a:gd name="connsiteY17" fmla="*/ 787791 h 1800707"/>
              <a:gd name="connsiteX18" fmla="*/ 675249 w 1913206"/>
              <a:gd name="connsiteY18" fmla="*/ 872197 h 1800707"/>
              <a:gd name="connsiteX19" fmla="*/ 731520 w 1913206"/>
              <a:gd name="connsiteY19" fmla="*/ 928468 h 1800707"/>
              <a:gd name="connsiteX20" fmla="*/ 787791 w 1913206"/>
              <a:gd name="connsiteY20" fmla="*/ 998806 h 1800707"/>
              <a:gd name="connsiteX21" fmla="*/ 633046 w 1913206"/>
              <a:gd name="connsiteY21" fmla="*/ 1167618 h 1800707"/>
              <a:gd name="connsiteX22" fmla="*/ 534573 w 1913206"/>
              <a:gd name="connsiteY22" fmla="*/ 1266092 h 1800707"/>
              <a:gd name="connsiteX23" fmla="*/ 506437 w 1913206"/>
              <a:gd name="connsiteY23" fmla="*/ 1308295 h 1800707"/>
              <a:gd name="connsiteX24" fmla="*/ 436099 w 1913206"/>
              <a:gd name="connsiteY24" fmla="*/ 1420837 h 1800707"/>
              <a:gd name="connsiteX25" fmla="*/ 407963 w 1913206"/>
              <a:gd name="connsiteY25" fmla="*/ 1505243 h 1800707"/>
              <a:gd name="connsiteX26" fmla="*/ 365760 w 1913206"/>
              <a:gd name="connsiteY26" fmla="*/ 1688123 h 1800707"/>
              <a:gd name="connsiteX27" fmla="*/ 351693 w 1913206"/>
              <a:gd name="connsiteY27" fmla="*/ 1730326 h 1800707"/>
              <a:gd name="connsiteX28" fmla="*/ 1055077 w 1913206"/>
              <a:gd name="connsiteY28" fmla="*/ 1758462 h 1800707"/>
              <a:gd name="connsiteX29" fmla="*/ 1463040 w 1913206"/>
              <a:gd name="connsiteY29" fmla="*/ 1772529 h 1800707"/>
              <a:gd name="connsiteX30" fmla="*/ 1814733 w 1913206"/>
              <a:gd name="connsiteY30" fmla="*/ 1772529 h 1800707"/>
              <a:gd name="connsiteX31" fmla="*/ 1899139 w 1913206"/>
              <a:gd name="connsiteY31" fmla="*/ 1744394 h 1800707"/>
              <a:gd name="connsiteX32" fmla="*/ 1913206 w 1913206"/>
              <a:gd name="connsiteY32" fmla="*/ 1702191 h 1800707"/>
              <a:gd name="connsiteX33" fmla="*/ 1899139 w 1913206"/>
              <a:gd name="connsiteY33" fmla="*/ 1322363 h 1800707"/>
              <a:gd name="connsiteX34" fmla="*/ 1856936 w 1913206"/>
              <a:gd name="connsiteY34" fmla="*/ 1153551 h 1800707"/>
              <a:gd name="connsiteX35" fmla="*/ 1828800 w 1913206"/>
              <a:gd name="connsiteY35" fmla="*/ 1125415 h 1800707"/>
              <a:gd name="connsiteX36" fmla="*/ 1772529 w 1913206"/>
              <a:gd name="connsiteY36" fmla="*/ 956603 h 1800707"/>
              <a:gd name="connsiteX37" fmla="*/ 1744394 w 1913206"/>
              <a:gd name="connsiteY37" fmla="*/ 872197 h 1800707"/>
              <a:gd name="connsiteX38" fmla="*/ 1716259 w 1913206"/>
              <a:gd name="connsiteY38" fmla="*/ 829994 h 1800707"/>
              <a:gd name="connsiteX39" fmla="*/ 1645920 w 1913206"/>
              <a:gd name="connsiteY39" fmla="*/ 717452 h 1800707"/>
              <a:gd name="connsiteX40" fmla="*/ 1589649 w 1913206"/>
              <a:gd name="connsiteY40" fmla="*/ 604911 h 1800707"/>
              <a:gd name="connsiteX41" fmla="*/ 1448973 w 1913206"/>
              <a:gd name="connsiteY41" fmla="*/ 464234 h 1800707"/>
              <a:gd name="connsiteX42" fmla="*/ 1406769 w 1913206"/>
              <a:gd name="connsiteY42" fmla="*/ 450166 h 1800707"/>
              <a:gd name="connsiteX43" fmla="*/ 1336431 w 1913206"/>
              <a:gd name="connsiteY43" fmla="*/ 393895 h 1800707"/>
              <a:gd name="connsiteX44" fmla="*/ 1111348 w 1913206"/>
              <a:gd name="connsiteY44" fmla="*/ 281354 h 1800707"/>
              <a:gd name="connsiteX45" fmla="*/ 1026942 w 1913206"/>
              <a:gd name="connsiteY45" fmla="*/ 239151 h 1800707"/>
              <a:gd name="connsiteX46" fmla="*/ 844062 w 1913206"/>
              <a:gd name="connsiteY46" fmla="*/ 168812 h 1800707"/>
              <a:gd name="connsiteX47" fmla="*/ 822960 w 1913206"/>
              <a:gd name="connsiteY47" fmla="*/ 232117 h 1800707"/>
              <a:gd name="connsiteX0" fmla="*/ 576776 w 1913206"/>
              <a:gd name="connsiteY0" fmla="*/ 126609 h 1800707"/>
              <a:gd name="connsiteX1" fmla="*/ 478302 w 1913206"/>
              <a:gd name="connsiteY1" fmla="*/ 112542 h 1800707"/>
              <a:gd name="connsiteX2" fmla="*/ 337625 w 1913206"/>
              <a:gd name="connsiteY2" fmla="*/ 70338 h 1800707"/>
              <a:gd name="connsiteX3" fmla="*/ 309489 w 1913206"/>
              <a:gd name="connsiteY3" fmla="*/ 56271 h 1800707"/>
              <a:gd name="connsiteX4" fmla="*/ 309489 w 1913206"/>
              <a:gd name="connsiteY4" fmla="*/ 56271 h 1800707"/>
              <a:gd name="connsiteX5" fmla="*/ 309489 w 1913206"/>
              <a:gd name="connsiteY5" fmla="*/ 56271 h 1800707"/>
              <a:gd name="connsiteX6" fmla="*/ 0 w 1913206"/>
              <a:gd name="connsiteY6" fmla="*/ 0 h 1800707"/>
              <a:gd name="connsiteX7" fmla="*/ 112542 w 1913206"/>
              <a:gd name="connsiteY7" fmla="*/ 126609 h 1800707"/>
              <a:gd name="connsiteX8" fmla="*/ 168813 w 1913206"/>
              <a:gd name="connsiteY8" fmla="*/ 182880 h 1800707"/>
              <a:gd name="connsiteX9" fmla="*/ 253219 w 1913206"/>
              <a:gd name="connsiteY9" fmla="*/ 225083 h 1800707"/>
              <a:gd name="connsiteX10" fmla="*/ 295422 w 1913206"/>
              <a:gd name="connsiteY10" fmla="*/ 295422 h 1800707"/>
              <a:gd name="connsiteX11" fmla="*/ 309489 w 1913206"/>
              <a:gd name="connsiteY11" fmla="*/ 337625 h 1800707"/>
              <a:gd name="connsiteX12" fmla="*/ 393896 w 1913206"/>
              <a:gd name="connsiteY12" fmla="*/ 436098 h 1800707"/>
              <a:gd name="connsiteX13" fmla="*/ 422031 w 1913206"/>
              <a:gd name="connsiteY13" fmla="*/ 520505 h 1800707"/>
              <a:gd name="connsiteX14" fmla="*/ 506437 w 1913206"/>
              <a:gd name="connsiteY14" fmla="*/ 604911 h 1800707"/>
              <a:gd name="connsiteX15" fmla="*/ 590843 w 1913206"/>
              <a:gd name="connsiteY15" fmla="*/ 731520 h 1800707"/>
              <a:gd name="connsiteX16" fmla="*/ 604911 w 1913206"/>
              <a:gd name="connsiteY16" fmla="*/ 787791 h 1800707"/>
              <a:gd name="connsiteX17" fmla="*/ 675249 w 1913206"/>
              <a:gd name="connsiteY17" fmla="*/ 872197 h 1800707"/>
              <a:gd name="connsiteX18" fmla="*/ 731520 w 1913206"/>
              <a:gd name="connsiteY18" fmla="*/ 928468 h 1800707"/>
              <a:gd name="connsiteX19" fmla="*/ 787791 w 1913206"/>
              <a:gd name="connsiteY19" fmla="*/ 998806 h 1800707"/>
              <a:gd name="connsiteX20" fmla="*/ 633046 w 1913206"/>
              <a:gd name="connsiteY20" fmla="*/ 1167618 h 1800707"/>
              <a:gd name="connsiteX21" fmla="*/ 534573 w 1913206"/>
              <a:gd name="connsiteY21" fmla="*/ 1266092 h 1800707"/>
              <a:gd name="connsiteX22" fmla="*/ 506437 w 1913206"/>
              <a:gd name="connsiteY22" fmla="*/ 1308295 h 1800707"/>
              <a:gd name="connsiteX23" fmla="*/ 436099 w 1913206"/>
              <a:gd name="connsiteY23" fmla="*/ 1420837 h 1800707"/>
              <a:gd name="connsiteX24" fmla="*/ 407963 w 1913206"/>
              <a:gd name="connsiteY24" fmla="*/ 1505243 h 1800707"/>
              <a:gd name="connsiteX25" fmla="*/ 365760 w 1913206"/>
              <a:gd name="connsiteY25" fmla="*/ 1688123 h 1800707"/>
              <a:gd name="connsiteX26" fmla="*/ 351693 w 1913206"/>
              <a:gd name="connsiteY26" fmla="*/ 1730326 h 1800707"/>
              <a:gd name="connsiteX27" fmla="*/ 1055077 w 1913206"/>
              <a:gd name="connsiteY27" fmla="*/ 1758462 h 1800707"/>
              <a:gd name="connsiteX28" fmla="*/ 1463040 w 1913206"/>
              <a:gd name="connsiteY28" fmla="*/ 1772529 h 1800707"/>
              <a:gd name="connsiteX29" fmla="*/ 1814733 w 1913206"/>
              <a:gd name="connsiteY29" fmla="*/ 1772529 h 1800707"/>
              <a:gd name="connsiteX30" fmla="*/ 1899139 w 1913206"/>
              <a:gd name="connsiteY30" fmla="*/ 1744394 h 1800707"/>
              <a:gd name="connsiteX31" fmla="*/ 1913206 w 1913206"/>
              <a:gd name="connsiteY31" fmla="*/ 1702191 h 1800707"/>
              <a:gd name="connsiteX32" fmla="*/ 1899139 w 1913206"/>
              <a:gd name="connsiteY32" fmla="*/ 1322363 h 1800707"/>
              <a:gd name="connsiteX33" fmla="*/ 1856936 w 1913206"/>
              <a:gd name="connsiteY33" fmla="*/ 1153551 h 1800707"/>
              <a:gd name="connsiteX34" fmla="*/ 1828800 w 1913206"/>
              <a:gd name="connsiteY34" fmla="*/ 1125415 h 1800707"/>
              <a:gd name="connsiteX35" fmla="*/ 1772529 w 1913206"/>
              <a:gd name="connsiteY35" fmla="*/ 956603 h 1800707"/>
              <a:gd name="connsiteX36" fmla="*/ 1744394 w 1913206"/>
              <a:gd name="connsiteY36" fmla="*/ 872197 h 1800707"/>
              <a:gd name="connsiteX37" fmla="*/ 1716259 w 1913206"/>
              <a:gd name="connsiteY37" fmla="*/ 829994 h 1800707"/>
              <a:gd name="connsiteX38" fmla="*/ 1645920 w 1913206"/>
              <a:gd name="connsiteY38" fmla="*/ 717452 h 1800707"/>
              <a:gd name="connsiteX39" fmla="*/ 1589649 w 1913206"/>
              <a:gd name="connsiteY39" fmla="*/ 604911 h 1800707"/>
              <a:gd name="connsiteX40" fmla="*/ 1448973 w 1913206"/>
              <a:gd name="connsiteY40" fmla="*/ 464234 h 1800707"/>
              <a:gd name="connsiteX41" fmla="*/ 1406769 w 1913206"/>
              <a:gd name="connsiteY41" fmla="*/ 450166 h 1800707"/>
              <a:gd name="connsiteX42" fmla="*/ 1336431 w 1913206"/>
              <a:gd name="connsiteY42" fmla="*/ 393895 h 1800707"/>
              <a:gd name="connsiteX43" fmla="*/ 1111348 w 1913206"/>
              <a:gd name="connsiteY43" fmla="*/ 281354 h 1800707"/>
              <a:gd name="connsiteX44" fmla="*/ 1026942 w 1913206"/>
              <a:gd name="connsiteY44" fmla="*/ 239151 h 1800707"/>
              <a:gd name="connsiteX45" fmla="*/ 844062 w 1913206"/>
              <a:gd name="connsiteY45" fmla="*/ 168812 h 1800707"/>
              <a:gd name="connsiteX46" fmla="*/ 822960 w 1913206"/>
              <a:gd name="connsiteY46" fmla="*/ 232117 h 1800707"/>
              <a:gd name="connsiteX0" fmla="*/ 576776 w 1913206"/>
              <a:gd name="connsiteY0" fmla="*/ 126609 h 1800707"/>
              <a:gd name="connsiteX1" fmla="*/ 478302 w 1913206"/>
              <a:gd name="connsiteY1" fmla="*/ 112542 h 1800707"/>
              <a:gd name="connsiteX2" fmla="*/ 309489 w 1913206"/>
              <a:gd name="connsiteY2" fmla="*/ 56271 h 1800707"/>
              <a:gd name="connsiteX3" fmla="*/ 309489 w 1913206"/>
              <a:gd name="connsiteY3" fmla="*/ 56271 h 1800707"/>
              <a:gd name="connsiteX4" fmla="*/ 309489 w 1913206"/>
              <a:gd name="connsiteY4" fmla="*/ 56271 h 1800707"/>
              <a:gd name="connsiteX5" fmla="*/ 0 w 1913206"/>
              <a:gd name="connsiteY5" fmla="*/ 0 h 1800707"/>
              <a:gd name="connsiteX6" fmla="*/ 112542 w 1913206"/>
              <a:gd name="connsiteY6" fmla="*/ 126609 h 1800707"/>
              <a:gd name="connsiteX7" fmla="*/ 168813 w 1913206"/>
              <a:gd name="connsiteY7" fmla="*/ 182880 h 1800707"/>
              <a:gd name="connsiteX8" fmla="*/ 253219 w 1913206"/>
              <a:gd name="connsiteY8" fmla="*/ 225083 h 1800707"/>
              <a:gd name="connsiteX9" fmla="*/ 295422 w 1913206"/>
              <a:gd name="connsiteY9" fmla="*/ 295422 h 1800707"/>
              <a:gd name="connsiteX10" fmla="*/ 309489 w 1913206"/>
              <a:gd name="connsiteY10" fmla="*/ 337625 h 1800707"/>
              <a:gd name="connsiteX11" fmla="*/ 393896 w 1913206"/>
              <a:gd name="connsiteY11" fmla="*/ 436098 h 1800707"/>
              <a:gd name="connsiteX12" fmla="*/ 422031 w 1913206"/>
              <a:gd name="connsiteY12" fmla="*/ 520505 h 1800707"/>
              <a:gd name="connsiteX13" fmla="*/ 506437 w 1913206"/>
              <a:gd name="connsiteY13" fmla="*/ 604911 h 1800707"/>
              <a:gd name="connsiteX14" fmla="*/ 590843 w 1913206"/>
              <a:gd name="connsiteY14" fmla="*/ 731520 h 1800707"/>
              <a:gd name="connsiteX15" fmla="*/ 604911 w 1913206"/>
              <a:gd name="connsiteY15" fmla="*/ 787791 h 1800707"/>
              <a:gd name="connsiteX16" fmla="*/ 675249 w 1913206"/>
              <a:gd name="connsiteY16" fmla="*/ 872197 h 1800707"/>
              <a:gd name="connsiteX17" fmla="*/ 731520 w 1913206"/>
              <a:gd name="connsiteY17" fmla="*/ 928468 h 1800707"/>
              <a:gd name="connsiteX18" fmla="*/ 787791 w 1913206"/>
              <a:gd name="connsiteY18" fmla="*/ 998806 h 1800707"/>
              <a:gd name="connsiteX19" fmla="*/ 633046 w 1913206"/>
              <a:gd name="connsiteY19" fmla="*/ 1167618 h 1800707"/>
              <a:gd name="connsiteX20" fmla="*/ 534573 w 1913206"/>
              <a:gd name="connsiteY20" fmla="*/ 1266092 h 1800707"/>
              <a:gd name="connsiteX21" fmla="*/ 506437 w 1913206"/>
              <a:gd name="connsiteY21" fmla="*/ 1308295 h 1800707"/>
              <a:gd name="connsiteX22" fmla="*/ 436099 w 1913206"/>
              <a:gd name="connsiteY22" fmla="*/ 1420837 h 1800707"/>
              <a:gd name="connsiteX23" fmla="*/ 407963 w 1913206"/>
              <a:gd name="connsiteY23" fmla="*/ 1505243 h 1800707"/>
              <a:gd name="connsiteX24" fmla="*/ 365760 w 1913206"/>
              <a:gd name="connsiteY24" fmla="*/ 1688123 h 1800707"/>
              <a:gd name="connsiteX25" fmla="*/ 351693 w 1913206"/>
              <a:gd name="connsiteY25" fmla="*/ 1730326 h 1800707"/>
              <a:gd name="connsiteX26" fmla="*/ 1055077 w 1913206"/>
              <a:gd name="connsiteY26" fmla="*/ 1758462 h 1800707"/>
              <a:gd name="connsiteX27" fmla="*/ 1463040 w 1913206"/>
              <a:gd name="connsiteY27" fmla="*/ 1772529 h 1800707"/>
              <a:gd name="connsiteX28" fmla="*/ 1814733 w 1913206"/>
              <a:gd name="connsiteY28" fmla="*/ 1772529 h 1800707"/>
              <a:gd name="connsiteX29" fmla="*/ 1899139 w 1913206"/>
              <a:gd name="connsiteY29" fmla="*/ 1744394 h 1800707"/>
              <a:gd name="connsiteX30" fmla="*/ 1913206 w 1913206"/>
              <a:gd name="connsiteY30" fmla="*/ 1702191 h 1800707"/>
              <a:gd name="connsiteX31" fmla="*/ 1899139 w 1913206"/>
              <a:gd name="connsiteY31" fmla="*/ 1322363 h 1800707"/>
              <a:gd name="connsiteX32" fmla="*/ 1856936 w 1913206"/>
              <a:gd name="connsiteY32" fmla="*/ 1153551 h 1800707"/>
              <a:gd name="connsiteX33" fmla="*/ 1828800 w 1913206"/>
              <a:gd name="connsiteY33" fmla="*/ 1125415 h 1800707"/>
              <a:gd name="connsiteX34" fmla="*/ 1772529 w 1913206"/>
              <a:gd name="connsiteY34" fmla="*/ 956603 h 1800707"/>
              <a:gd name="connsiteX35" fmla="*/ 1744394 w 1913206"/>
              <a:gd name="connsiteY35" fmla="*/ 872197 h 1800707"/>
              <a:gd name="connsiteX36" fmla="*/ 1716259 w 1913206"/>
              <a:gd name="connsiteY36" fmla="*/ 829994 h 1800707"/>
              <a:gd name="connsiteX37" fmla="*/ 1645920 w 1913206"/>
              <a:gd name="connsiteY37" fmla="*/ 717452 h 1800707"/>
              <a:gd name="connsiteX38" fmla="*/ 1589649 w 1913206"/>
              <a:gd name="connsiteY38" fmla="*/ 604911 h 1800707"/>
              <a:gd name="connsiteX39" fmla="*/ 1448973 w 1913206"/>
              <a:gd name="connsiteY39" fmla="*/ 464234 h 1800707"/>
              <a:gd name="connsiteX40" fmla="*/ 1406769 w 1913206"/>
              <a:gd name="connsiteY40" fmla="*/ 450166 h 1800707"/>
              <a:gd name="connsiteX41" fmla="*/ 1336431 w 1913206"/>
              <a:gd name="connsiteY41" fmla="*/ 393895 h 1800707"/>
              <a:gd name="connsiteX42" fmla="*/ 1111348 w 1913206"/>
              <a:gd name="connsiteY42" fmla="*/ 281354 h 1800707"/>
              <a:gd name="connsiteX43" fmla="*/ 1026942 w 1913206"/>
              <a:gd name="connsiteY43" fmla="*/ 239151 h 1800707"/>
              <a:gd name="connsiteX44" fmla="*/ 844062 w 1913206"/>
              <a:gd name="connsiteY44" fmla="*/ 168812 h 1800707"/>
              <a:gd name="connsiteX45" fmla="*/ 822960 w 1913206"/>
              <a:gd name="connsiteY45" fmla="*/ 232117 h 1800707"/>
              <a:gd name="connsiteX0" fmla="*/ 576776 w 1913206"/>
              <a:gd name="connsiteY0" fmla="*/ 126609 h 1800707"/>
              <a:gd name="connsiteX1" fmla="*/ 478302 w 1913206"/>
              <a:gd name="connsiteY1" fmla="*/ 112542 h 1800707"/>
              <a:gd name="connsiteX2" fmla="*/ 309489 w 1913206"/>
              <a:gd name="connsiteY2" fmla="*/ 56271 h 1800707"/>
              <a:gd name="connsiteX3" fmla="*/ 309489 w 1913206"/>
              <a:gd name="connsiteY3" fmla="*/ 56271 h 1800707"/>
              <a:gd name="connsiteX4" fmla="*/ 309489 w 1913206"/>
              <a:gd name="connsiteY4" fmla="*/ 56271 h 1800707"/>
              <a:gd name="connsiteX5" fmla="*/ 0 w 1913206"/>
              <a:gd name="connsiteY5" fmla="*/ 0 h 1800707"/>
              <a:gd name="connsiteX6" fmla="*/ 112542 w 1913206"/>
              <a:gd name="connsiteY6" fmla="*/ 126609 h 1800707"/>
              <a:gd name="connsiteX7" fmla="*/ 168813 w 1913206"/>
              <a:gd name="connsiteY7" fmla="*/ 182880 h 1800707"/>
              <a:gd name="connsiteX8" fmla="*/ 253219 w 1913206"/>
              <a:gd name="connsiteY8" fmla="*/ 225083 h 1800707"/>
              <a:gd name="connsiteX9" fmla="*/ 295422 w 1913206"/>
              <a:gd name="connsiteY9" fmla="*/ 295422 h 1800707"/>
              <a:gd name="connsiteX10" fmla="*/ 309489 w 1913206"/>
              <a:gd name="connsiteY10" fmla="*/ 337625 h 1800707"/>
              <a:gd name="connsiteX11" fmla="*/ 393896 w 1913206"/>
              <a:gd name="connsiteY11" fmla="*/ 436098 h 1800707"/>
              <a:gd name="connsiteX12" fmla="*/ 422031 w 1913206"/>
              <a:gd name="connsiteY12" fmla="*/ 520505 h 1800707"/>
              <a:gd name="connsiteX13" fmla="*/ 506437 w 1913206"/>
              <a:gd name="connsiteY13" fmla="*/ 604911 h 1800707"/>
              <a:gd name="connsiteX14" fmla="*/ 590843 w 1913206"/>
              <a:gd name="connsiteY14" fmla="*/ 731520 h 1800707"/>
              <a:gd name="connsiteX15" fmla="*/ 604911 w 1913206"/>
              <a:gd name="connsiteY15" fmla="*/ 787791 h 1800707"/>
              <a:gd name="connsiteX16" fmla="*/ 675249 w 1913206"/>
              <a:gd name="connsiteY16" fmla="*/ 872197 h 1800707"/>
              <a:gd name="connsiteX17" fmla="*/ 731520 w 1913206"/>
              <a:gd name="connsiteY17" fmla="*/ 928468 h 1800707"/>
              <a:gd name="connsiteX18" fmla="*/ 787791 w 1913206"/>
              <a:gd name="connsiteY18" fmla="*/ 998806 h 1800707"/>
              <a:gd name="connsiteX19" fmla="*/ 633046 w 1913206"/>
              <a:gd name="connsiteY19" fmla="*/ 1167618 h 1800707"/>
              <a:gd name="connsiteX20" fmla="*/ 534573 w 1913206"/>
              <a:gd name="connsiteY20" fmla="*/ 1266092 h 1800707"/>
              <a:gd name="connsiteX21" fmla="*/ 506437 w 1913206"/>
              <a:gd name="connsiteY21" fmla="*/ 1308295 h 1800707"/>
              <a:gd name="connsiteX22" fmla="*/ 436099 w 1913206"/>
              <a:gd name="connsiteY22" fmla="*/ 1420837 h 1800707"/>
              <a:gd name="connsiteX23" fmla="*/ 407963 w 1913206"/>
              <a:gd name="connsiteY23" fmla="*/ 1505243 h 1800707"/>
              <a:gd name="connsiteX24" fmla="*/ 365760 w 1913206"/>
              <a:gd name="connsiteY24" fmla="*/ 1688123 h 1800707"/>
              <a:gd name="connsiteX25" fmla="*/ 351693 w 1913206"/>
              <a:gd name="connsiteY25" fmla="*/ 1730326 h 1800707"/>
              <a:gd name="connsiteX26" fmla="*/ 1055077 w 1913206"/>
              <a:gd name="connsiteY26" fmla="*/ 1758462 h 1800707"/>
              <a:gd name="connsiteX27" fmla="*/ 1463040 w 1913206"/>
              <a:gd name="connsiteY27" fmla="*/ 1772529 h 1800707"/>
              <a:gd name="connsiteX28" fmla="*/ 1814733 w 1913206"/>
              <a:gd name="connsiteY28" fmla="*/ 1772529 h 1800707"/>
              <a:gd name="connsiteX29" fmla="*/ 1899139 w 1913206"/>
              <a:gd name="connsiteY29" fmla="*/ 1744394 h 1800707"/>
              <a:gd name="connsiteX30" fmla="*/ 1913206 w 1913206"/>
              <a:gd name="connsiteY30" fmla="*/ 1702191 h 1800707"/>
              <a:gd name="connsiteX31" fmla="*/ 1899139 w 1913206"/>
              <a:gd name="connsiteY31" fmla="*/ 1322363 h 1800707"/>
              <a:gd name="connsiteX32" fmla="*/ 1856936 w 1913206"/>
              <a:gd name="connsiteY32" fmla="*/ 1153551 h 1800707"/>
              <a:gd name="connsiteX33" fmla="*/ 1828800 w 1913206"/>
              <a:gd name="connsiteY33" fmla="*/ 1125415 h 1800707"/>
              <a:gd name="connsiteX34" fmla="*/ 1772529 w 1913206"/>
              <a:gd name="connsiteY34" fmla="*/ 956603 h 1800707"/>
              <a:gd name="connsiteX35" fmla="*/ 1744394 w 1913206"/>
              <a:gd name="connsiteY35" fmla="*/ 872197 h 1800707"/>
              <a:gd name="connsiteX36" fmla="*/ 1645920 w 1913206"/>
              <a:gd name="connsiteY36" fmla="*/ 717452 h 1800707"/>
              <a:gd name="connsiteX37" fmla="*/ 1589649 w 1913206"/>
              <a:gd name="connsiteY37" fmla="*/ 604911 h 1800707"/>
              <a:gd name="connsiteX38" fmla="*/ 1448973 w 1913206"/>
              <a:gd name="connsiteY38" fmla="*/ 464234 h 1800707"/>
              <a:gd name="connsiteX39" fmla="*/ 1406769 w 1913206"/>
              <a:gd name="connsiteY39" fmla="*/ 450166 h 1800707"/>
              <a:gd name="connsiteX40" fmla="*/ 1336431 w 1913206"/>
              <a:gd name="connsiteY40" fmla="*/ 393895 h 1800707"/>
              <a:gd name="connsiteX41" fmla="*/ 1111348 w 1913206"/>
              <a:gd name="connsiteY41" fmla="*/ 281354 h 1800707"/>
              <a:gd name="connsiteX42" fmla="*/ 1026942 w 1913206"/>
              <a:gd name="connsiteY42" fmla="*/ 239151 h 1800707"/>
              <a:gd name="connsiteX43" fmla="*/ 844062 w 1913206"/>
              <a:gd name="connsiteY43" fmla="*/ 168812 h 1800707"/>
              <a:gd name="connsiteX44" fmla="*/ 822960 w 1913206"/>
              <a:gd name="connsiteY44" fmla="*/ 232117 h 1800707"/>
              <a:gd name="connsiteX0" fmla="*/ 576776 w 1913206"/>
              <a:gd name="connsiteY0" fmla="*/ 126609 h 1800707"/>
              <a:gd name="connsiteX1" fmla="*/ 478302 w 1913206"/>
              <a:gd name="connsiteY1" fmla="*/ 112542 h 1800707"/>
              <a:gd name="connsiteX2" fmla="*/ 309489 w 1913206"/>
              <a:gd name="connsiteY2" fmla="*/ 56271 h 1800707"/>
              <a:gd name="connsiteX3" fmla="*/ 309489 w 1913206"/>
              <a:gd name="connsiteY3" fmla="*/ 56271 h 1800707"/>
              <a:gd name="connsiteX4" fmla="*/ 309489 w 1913206"/>
              <a:gd name="connsiteY4" fmla="*/ 56271 h 1800707"/>
              <a:gd name="connsiteX5" fmla="*/ 0 w 1913206"/>
              <a:gd name="connsiteY5" fmla="*/ 0 h 1800707"/>
              <a:gd name="connsiteX6" fmla="*/ 112542 w 1913206"/>
              <a:gd name="connsiteY6" fmla="*/ 126609 h 1800707"/>
              <a:gd name="connsiteX7" fmla="*/ 168813 w 1913206"/>
              <a:gd name="connsiteY7" fmla="*/ 182880 h 1800707"/>
              <a:gd name="connsiteX8" fmla="*/ 253219 w 1913206"/>
              <a:gd name="connsiteY8" fmla="*/ 225083 h 1800707"/>
              <a:gd name="connsiteX9" fmla="*/ 295422 w 1913206"/>
              <a:gd name="connsiteY9" fmla="*/ 295422 h 1800707"/>
              <a:gd name="connsiteX10" fmla="*/ 309489 w 1913206"/>
              <a:gd name="connsiteY10" fmla="*/ 337625 h 1800707"/>
              <a:gd name="connsiteX11" fmla="*/ 393896 w 1913206"/>
              <a:gd name="connsiteY11" fmla="*/ 436098 h 1800707"/>
              <a:gd name="connsiteX12" fmla="*/ 422031 w 1913206"/>
              <a:gd name="connsiteY12" fmla="*/ 520505 h 1800707"/>
              <a:gd name="connsiteX13" fmla="*/ 506437 w 1913206"/>
              <a:gd name="connsiteY13" fmla="*/ 604911 h 1800707"/>
              <a:gd name="connsiteX14" fmla="*/ 590843 w 1913206"/>
              <a:gd name="connsiteY14" fmla="*/ 731520 h 1800707"/>
              <a:gd name="connsiteX15" fmla="*/ 604911 w 1913206"/>
              <a:gd name="connsiteY15" fmla="*/ 787791 h 1800707"/>
              <a:gd name="connsiteX16" fmla="*/ 675249 w 1913206"/>
              <a:gd name="connsiteY16" fmla="*/ 872197 h 1800707"/>
              <a:gd name="connsiteX17" fmla="*/ 731520 w 1913206"/>
              <a:gd name="connsiteY17" fmla="*/ 928468 h 1800707"/>
              <a:gd name="connsiteX18" fmla="*/ 787791 w 1913206"/>
              <a:gd name="connsiteY18" fmla="*/ 998806 h 1800707"/>
              <a:gd name="connsiteX19" fmla="*/ 633046 w 1913206"/>
              <a:gd name="connsiteY19" fmla="*/ 1167618 h 1800707"/>
              <a:gd name="connsiteX20" fmla="*/ 534573 w 1913206"/>
              <a:gd name="connsiteY20" fmla="*/ 1266092 h 1800707"/>
              <a:gd name="connsiteX21" fmla="*/ 506437 w 1913206"/>
              <a:gd name="connsiteY21" fmla="*/ 1308295 h 1800707"/>
              <a:gd name="connsiteX22" fmla="*/ 436099 w 1913206"/>
              <a:gd name="connsiteY22" fmla="*/ 1420837 h 1800707"/>
              <a:gd name="connsiteX23" fmla="*/ 407963 w 1913206"/>
              <a:gd name="connsiteY23" fmla="*/ 1505243 h 1800707"/>
              <a:gd name="connsiteX24" fmla="*/ 365760 w 1913206"/>
              <a:gd name="connsiteY24" fmla="*/ 1688123 h 1800707"/>
              <a:gd name="connsiteX25" fmla="*/ 351693 w 1913206"/>
              <a:gd name="connsiteY25" fmla="*/ 1730326 h 1800707"/>
              <a:gd name="connsiteX26" fmla="*/ 1055077 w 1913206"/>
              <a:gd name="connsiteY26" fmla="*/ 1758462 h 1800707"/>
              <a:gd name="connsiteX27" fmla="*/ 1463040 w 1913206"/>
              <a:gd name="connsiteY27" fmla="*/ 1772529 h 1800707"/>
              <a:gd name="connsiteX28" fmla="*/ 1814733 w 1913206"/>
              <a:gd name="connsiteY28" fmla="*/ 1772529 h 1800707"/>
              <a:gd name="connsiteX29" fmla="*/ 1899139 w 1913206"/>
              <a:gd name="connsiteY29" fmla="*/ 1744394 h 1800707"/>
              <a:gd name="connsiteX30" fmla="*/ 1913206 w 1913206"/>
              <a:gd name="connsiteY30" fmla="*/ 1702191 h 1800707"/>
              <a:gd name="connsiteX31" fmla="*/ 1899139 w 1913206"/>
              <a:gd name="connsiteY31" fmla="*/ 1322363 h 1800707"/>
              <a:gd name="connsiteX32" fmla="*/ 1856936 w 1913206"/>
              <a:gd name="connsiteY32" fmla="*/ 1153551 h 1800707"/>
              <a:gd name="connsiteX33" fmla="*/ 1828800 w 1913206"/>
              <a:gd name="connsiteY33" fmla="*/ 1125415 h 1800707"/>
              <a:gd name="connsiteX34" fmla="*/ 1772529 w 1913206"/>
              <a:gd name="connsiteY34" fmla="*/ 956603 h 1800707"/>
              <a:gd name="connsiteX35" fmla="*/ 1645920 w 1913206"/>
              <a:gd name="connsiteY35" fmla="*/ 717452 h 1800707"/>
              <a:gd name="connsiteX36" fmla="*/ 1589649 w 1913206"/>
              <a:gd name="connsiteY36" fmla="*/ 604911 h 1800707"/>
              <a:gd name="connsiteX37" fmla="*/ 1448973 w 1913206"/>
              <a:gd name="connsiteY37" fmla="*/ 464234 h 1800707"/>
              <a:gd name="connsiteX38" fmla="*/ 1406769 w 1913206"/>
              <a:gd name="connsiteY38" fmla="*/ 450166 h 1800707"/>
              <a:gd name="connsiteX39" fmla="*/ 1336431 w 1913206"/>
              <a:gd name="connsiteY39" fmla="*/ 393895 h 1800707"/>
              <a:gd name="connsiteX40" fmla="*/ 1111348 w 1913206"/>
              <a:gd name="connsiteY40" fmla="*/ 281354 h 1800707"/>
              <a:gd name="connsiteX41" fmla="*/ 1026942 w 1913206"/>
              <a:gd name="connsiteY41" fmla="*/ 239151 h 1800707"/>
              <a:gd name="connsiteX42" fmla="*/ 844062 w 1913206"/>
              <a:gd name="connsiteY42" fmla="*/ 168812 h 1800707"/>
              <a:gd name="connsiteX43" fmla="*/ 822960 w 1913206"/>
              <a:gd name="connsiteY43" fmla="*/ 232117 h 1800707"/>
              <a:gd name="connsiteX0" fmla="*/ 576776 w 1913206"/>
              <a:gd name="connsiteY0" fmla="*/ 126609 h 1800707"/>
              <a:gd name="connsiteX1" fmla="*/ 478302 w 1913206"/>
              <a:gd name="connsiteY1" fmla="*/ 112542 h 1800707"/>
              <a:gd name="connsiteX2" fmla="*/ 309489 w 1913206"/>
              <a:gd name="connsiteY2" fmla="*/ 56271 h 1800707"/>
              <a:gd name="connsiteX3" fmla="*/ 309489 w 1913206"/>
              <a:gd name="connsiteY3" fmla="*/ 56271 h 1800707"/>
              <a:gd name="connsiteX4" fmla="*/ 309489 w 1913206"/>
              <a:gd name="connsiteY4" fmla="*/ 56271 h 1800707"/>
              <a:gd name="connsiteX5" fmla="*/ 0 w 1913206"/>
              <a:gd name="connsiteY5" fmla="*/ 0 h 1800707"/>
              <a:gd name="connsiteX6" fmla="*/ 112542 w 1913206"/>
              <a:gd name="connsiteY6" fmla="*/ 126609 h 1800707"/>
              <a:gd name="connsiteX7" fmla="*/ 168813 w 1913206"/>
              <a:gd name="connsiteY7" fmla="*/ 182880 h 1800707"/>
              <a:gd name="connsiteX8" fmla="*/ 253219 w 1913206"/>
              <a:gd name="connsiteY8" fmla="*/ 225083 h 1800707"/>
              <a:gd name="connsiteX9" fmla="*/ 295422 w 1913206"/>
              <a:gd name="connsiteY9" fmla="*/ 295422 h 1800707"/>
              <a:gd name="connsiteX10" fmla="*/ 309489 w 1913206"/>
              <a:gd name="connsiteY10" fmla="*/ 337625 h 1800707"/>
              <a:gd name="connsiteX11" fmla="*/ 393896 w 1913206"/>
              <a:gd name="connsiteY11" fmla="*/ 436098 h 1800707"/>
              <a:gd name="connsiteX12" fmla="*/ 422031 w 1913206"/>
              <a:gd name="connsiteY12" fmla="*/ 520505 h 1800707"/>
              <a:gd name="connsiteX13" fmla="*/ 506437 w 1913206"/>
              <a:gd name="connsiteY13" fmla="*/ 604911 h 1800707"/>
              <a:gd name="connsiteX14" fmla="*/ 590843 w 1913206"/>
              <a:gd name="connsiteY14" fmla="*/ 731520 h 1800707"/>
              <a:gd name="connsiteX15" fmla="*/ 604911 w 1913206"/>
              <a:gd name="connsiteY15" fmla="*/ 787791 h 1800707"/>
              <a:gd name="connsiteX16" fmla="*/ 675249 w 1913206"/>
              <a:gd name="connsiteY16" fmla="*/ 872197 h 1800707"/>
              <a:gd name="connsiteX17" fmla="*/ 731520 w 1913206"/>
              <a:gd name="connsiteY17" fmla="*/ 928468 h 1800707"/>
              <a:gd name="connsiteX18" fmla="*/ 787791 w 1913206"/>
              <a:gd name="connsiteY18" fmla="*/ 998806 h 1800707"/>
              <a:gd name="connsiteX19" fmla="*/ 633046 w 1913206"/>
              <a:gd name="connsiteY19" fmla="*/ 1167618 h 1800707"/>
              <a:gd name="connsiteX20" fmla="*/ 534573 w 1913206"/>
              <a:gd name="connsiteY20" fmla="*/ 1266092 h 1800707"/>
              <a:gd name="connsiteX21" fmla="*/ 506437 w 1913206"/>
              <a:gd name="connsiteY21" fmla="*/ 1308295 h 1800707"/>
              <a:gd name="connsiteX22" fmla="*/ 436099 w 1913206"/>
              <a:gd name="connsiteY22" fmla="*/ 1420837 h 1800707"/>
              <a:gd name="connsiteX23" fmla="*/ 407963 w 1913206"/>
              <a:gd name="connsiteY23" fmla="*/ 1505243 h 1800707"/>
              <a:gd name="connsiteX24" fmla="*/ 365760 w 1913206"/>
              <a:gd name="connsiteY24" fmla="*/ 1688123 h 1800707"/>
              <a:gd name="connsiteX25" fmla="*/ 351693 w 1913206"/>
              <a:gd name="connsiteY25" fmla="*/ 1730326 h 1800707"/>
              <a:gd name="connsiteX26" fmla="*/ 1055077 w 1913206"/>
              <a:gd name="connsiteY26" fmla="*/ 1758462 h 1800707"/>
              <a:gd name="connsiteX27" fmla="*/ 1463040 w 1913206"/>
              <a:gd name="connsiteY27" fmla="*/ 1772529 h 1800707"/>
              <a:gd name="connsiteX28" fmla="*/ 1814733 w 1913206"/>
              <a:gd name="connsiteY28" fmla="*/ 1772529 h 1800707"/>
              <a:gd name="connsiteX29" fmla="*/ 1899139 w 1913206"/>
              <a:gd name="connsiteY29" fmla="*/ 1744394 h 1800707"/>
              <a:gd name="connsiteX30" fmla="*/ 1913206 w 1913206"/>
              <a:gd name="connsiteY30" fmla="*/ 1702191 h 1800707"/>
              <a:gd name="connsiteX31" fmla="*/ 1899139 w 1913206"/>
              <a:gd name="connsiteY31" fmla="*/ 1322363 h 1800707"/>
              <a:gd name="connsiteX32" fmla="*/ 1856936 w 1913206"/>
              <a:gd name="connsiteY32" fmla="*/ 1153551 h 1800707"/>
              <a:gd name="connsiteX33" fmla="*/ 1772529 w 1913206"/>
              <a:gd name="connsiteY33" fmla="*/ 956603 h 1800707"/>
              <a:gd name="connsiteX34" fmla="*/ 1645920 w 1913206"/>
              <a:gd name="connsiteY34" fmla="*/ 717452 h 1800707"/>
              <a:gd name="connsiteX35" fmla="*/ 1589649 w 1913206"/>
              <a:gd name="connsiteY35" fmla="*/ 604911 h 1800707"/>
              <a:gd name="connsiteX36" fmla="*/ 1448973 w 1913206"/>
              <a:gd name="connsiteY36" fmla="*/ 464234 h 1800707"/>
              <a:gd name="connsiteX37" fmla="*/ 1406769 w 1913206"/>
              <a:gd name="connsiteY37" fmla="*/ 450166 h 1800707"/>
              <a:gd name="connsiteX38" fmla="*/ 1336431 w 1913206"/>
              <a:gd name="connsiteY38" fmla="*/ 393895 h 1800707"/>
              <a:gd name="connsiteX39" fmla="*/ 1111348 w 1913206"/>
              <a:gd name="connsiteY39" fmla="*/ 281354 h 1800707"/>
              <a:gd name="connsiteX40" fmla="*/ 1026942 w 1913206"/>
              <a:gd name="connsiteY40" fmla="*/ 239151 h 1800707"/>
              <a:gd name="connsiteX41" fmla="*/ 844062 w 1913206"/>
              <a:gd name="connsiteY41" fmla="*/ 168812 h 1800707"/>
              <a:gd name="connsiteX42" fmla="*/ 822960 w 1913206"/>
              <a:gd name="connsiteY42" fmla="*/ 232117 h 1800707"/>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590843 w 1923450"/>
              <a:gd name="connsiteY14" fmla="*/ 731520 h 1958942"/>
              <a:gd name="connsiteX15" fmla="*/ 604911 w 1923450"/>
              <a:gd name="connsiteY15" fmla="*/ 787791 h 1958942"/>
              <a:gd name="connsiteX16" fmla="*/ 675249 w 1923450"/>
              <a:gd name="connsiteY16" fmla="*/ 872197 h 1958942"/>
              <a:gd name="connsiteX17" fmla="*/ 731520 w 1923450"/>
              <a:gd name="connsiteY17" fmla="*/ 928468 h 1958942"/>
              <a:gd name="connsiteX18" fmla="*/ 787791 w 1923450"/>
              <a:gd name="connsiteY18" fmla="*/ 998806 h 1958942"/>
              <a:gd name="connsiteX19" fmla="*/ 633046 w 1923450"/>
              <a:gd name="connsiteY19" fmla="*/ 1167618 h 1958942"/>
              <a:gd name="connsiteX20" fmla="*/ 534573 w 1923450"/>
              <a:gd name="connsiteY20" fmla="*/ 1266092 h 1958942"/>
              <a:gd name="connsiteX21" fmla="*/ 506437 w 1923450"/>
              <a:gd name="connsiteY21" fmla="*/ 1308295 h 1958942"/>
              <a:gd name="connsiteX22" fmla="*/ 436099 w 1923450"/>
              <a:gd name="connsiteY22" fmla="*/ 1420837 h 1958942"/>
              <a:gd name="connsiteX23" fmla="*/ 407963 w 1923450"/>
              <a:gd name="connsiteY23" fmla="*/ 1505243 h 1958942"/>
              <a:gd name="connsiteX24" fmla="*/ 365760 w 1923450"/>
              <a:gd name="connsiteY24" fmla="*/ 1688123 h 1958942"/>
              <a:gd name="connsiteX25" fmla="*/ 351693 w 1923450"/>
              <a:gd name="connsiteY25" fmla="*/ 1730326 h 1958942"/>
              <a:gd name="connsiteX26" fmla="*/ 1055077 w 1923450"/>
              <a:gd name="connsiteY26" fmla="*/ 1758462 h 1958942"/>
              <a:gd name="connsiteX27" fmla="*/ 1463040 w 1923450"/>
              <a:gd name="connsiteY27" fmla="*/ 1772529 h 1958942"/>
              <a:gd name="connsiteX28" fmla="*/ 1913207 w 1923450"/>
              <a:gd name="connsiteY28" fmla="*/ 1955409 h 1958942"/>
              <a:gd name="connsiteX29" fmla="*/ 1899139 w 1923450"/>
              <a:gd name="connsiteY29" fmla="*/ 1744394 h 1958942"/>
              <a:gd name="connsiteX30" fmla="*/ 1913206 w 1923450"/>
              <a:gd name="connsiteY30" fmla="*/ 1702191 h 1958942"/>
              <a:gd name="connsiteX31" fmla="*/ 1899139 w 1923450"/>
              <a:gd name="connsiteY31" fmla="*/ 1322363 h 1958942"/>
              <a:gd name="connsiteX32" fmla="*/ 1856936 w 1923450"/>
              <a:gd name="connsiteY32" fmla="*/ 1153551 h 1958942"/>
              <a:gd name="connsiteX33" fmla="*/ 1772529 w 1923450"/>
              <a:gd name="connsiteY33" fmla="*/ 956603 h 1958942"/>
              <a:gd name="connsiteX34" fmla="*/ 1645920 w 1923450"/>
              <a:gd name="connsiteY34" fmla="*/ 717452 h 1958942"/>
              <a:gd name="connsiteX35" fmla="*/ 1589649 w 1923450"/>
              <a:gd name="connsiteY35" fmla="*/ 604911 h 1958942"/>
              <a:gd name="connsiteX36" fmla="*/ 1448973 w 1923450"/>
              <a:gd name="connsiteY36" fmla="*/ 464234 h 1958942"/>
              <a:gd name="connsiteX37" fmla="*/ 1406769 w 1923450"/>
              <a:gd name="connsiteY37" fmla="*/ 450166 h 1958942"/>
              <a:gd name="connsiteX38" fmla="*/ 1336431 w 1923450"/>
              <a:gd name="connsiteY38" fmla="*/ 393895 h 1958942"/>
              <a:gd name="connsiteX39" fmla="*/ 1111348 w 1923450"/>
              <a:gd name="connsiteY39" fmla="*/ 281354 h 1958942"/>
              <a:gd name="connsiteX40" fmla="*/ 1026942 w 1923450"/>
              <a:gd name="connsiteY40" fmla="*/ 239151 h 1958942"/>
              <a:gd name="connsiteX41" fmla="*/ 844062 w 1923450"/>
              <a:gd name="connsiteY41" fmla="*/ 168812 h 1958942"/>
              <a:gd name="connsiteX42" fmla="*/ 822960 w 1923450"/>
              <a:gd name="connsiteY42" fmla="*/ 232117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590843 w 1923450"/>
              <a:gd name="connsiteY14" fmla="*/ 731520 h 1958942"/>
              <a:gd name="connsiteX15" fmla="*/ 604911 w 1923450"/>
              <a:gd name="connsiteY15" fmla="*/ 787791 h 1958942"/>
              <a:gd name="connsiteX16" fmla="*/ 675249 w 1923450"/>
              <a:gd name="connsiteY16" fmla="*/ 872197 h 1958942"/>
              <a:gd name="connsiteX17" fmla="*/ 731520 w 1923450"/>
              <a:gd name="connsiteY17" fmla="*/ 928468 h 1958942"/>
              <a:gd name="connsiteX18" fmla="*/ 787791 w 1923450"/>
              <a:gd name="connsiteY18" fmla="*/ 998806 h 1958942"/>
              <a:gd name="connsiteX19" fmla="*/ 633046 w 1923450"/>
              <a:gd name="connsiteY19" fmla="*/ 1167618 h 1958942"/>
              <a:gd name="connsiteX20" fmla="*/ 534573 w 1923450"/>
              <a:gd name="connsiteY20" fmla="*/ 1266092 h 1958942"/>
              <a:gd name="connsiteX21" fmla="*/ 506437 w 1923450"/>
              <a:gd name="connsiteY21" fmla="*/ 1308295 h 1958942"/>
              <a:gd name="connsiteX22" fmla="*/ 436099 w 1923450"/>
              <a:gd name="connsiteY22" fmla="*/ 1420837 h 1958942"/>
              <a:gd name="connsiteX23" fmla="*/ 407963 w 1923450"/>
              <a:gd name="connsiteY23" fmla="*/ 1505243 h 1958942"/>
              <a:gd name="connsiteX24" fmla="*/ 365760 w 1923450"/>
              <a:gd name="connsiteY24" fmla="*/ 1688123 h 1958942"/>
              <a:gd name="connsiteX25" fmla="*/ 351693 w 1923450"/>
              <a:gd name="connsiteY25" fmla="*/ 1730326 h 1958942"/>
              <a:gd name="connsiteX26" fmla="*/ 1055077 w 1923450"/>
              <a:gd name="connsiteY26" fmla="*/ 1758462 h 1958942"/>
              <a:gd name="connsiteX27" fmla="*/ 1463040 w 1923450"/>
              <a:gd name="connsiteY27" fmla="*/ 1772529 h 1958942"/>
              <a:gd name="connsiteX28" fmla="*/ 1913207 w 1923450"/>
              <a:gd name="connsiteY28" fmla="*/ 1955409 h 1958942"/>
              <a:gd name="connsiteX29" fmla="*/ 1899139 w 1923450"/>
              <a:gd name="connsiteY29" fmla="*/ 1744394 h 1958942"/>
              <a:gd name="connsiteX30" fmla="*/ 1913206 w 1923450"/>
              <a:gd name="connsiteY30" fmla="*/ 1702191 h 1958942"/>
              <a:gd name="connsiteX31" fmla="*/ 1899139 w 1923450"/>
              <a:gd name="connsiteY31" fmla="*/ 1322363 h 1958942"/>
              <a:gd name="connsiteX32" fmla="*/ 1856936 w 1923450"/>
              <a:gd name="connsiteY32" fmla="*/ 1153551 h 1958942"/>
              <a:gd name="connsiteX33" fmla="*/ 1772529 w 1923450"/>
              <a:gd name="connsiteY33" fmla="*/ 956603 h 1958942"/>
              <a:gd name="connsiteX34" fmla="*/ 1645920 w 1923450"/>
              <a:gd name="connsiteY34" fmla="*/ 717452 h 1958942"/>
              <a:gd name="connsiteX35" fmla="*/ 1448973 w 1923450"/>
              <a:gd name="connsiteY35" fmla="*/ 464234 h 1958942"/>
              <a:gd name="connsiteX36" fmla="*/ 1406769 w 1923450"/>
              <a:gd name="connsiteY36" fmla="*/ 450166 h 1958942"/>
              <a:gd name="connsiteX37" fmla="*/ 1336431 w 1923450"/>
              <a:gd name="connsiteY37" fmla="*/ 393895 h 1958942"/>
              <a:gd name="connsiteX38" fmla="*/ 1111348 w 1923450"/>
              <a:gd name="connsiteY38" fmla="*/ 281354 h 1958942"/>
              <a:gd name="connsiteX39" fmla="*/ 1026942 w 1923450"/>
              <a:gd name="connsiteY39" fmla="*/ 239151 h 1958942"/>
              <a:gd name="connsiteX40" fmla="*/ 844062 w 1923450"/>
              <a:gd name="connsiteY40" fmla="*/ 168812 h 1958942"/>
              <a:gd name="connsiteX41" fmla="*/ 822960 w 1923450"/>
              <a:gd name="connsiteY41" fmla="*/ 232117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590843 w 1923450"/>
              <a:gd name="connsiteY14" fmla="*/ 731520 h 1958942"/>
              <a:gd name="connsiteX15" fmla="*/ 604911 w 1923450"/>
              <a:gd name="connsiteY15" fmla="*/ 787791 h 1958942"/>
              <a:gd name="connsiteX16" fmla="*/ 675249 w 1923450"/>
              <a:gd name="connsiteY16" fmla="*/ 872197 h 1958942"/>
              <a:gd name="connsiteX17" fmla="*/ 731520 w 1923450"/>
              <a:gd name="connsiteY17" fmla="*/ 928468 h 1958942"/>
              <a:gd name="connsiteX18" fmla="*/ 787791 w 1923450"/>
              <a:gd name="connsiteY18" fmla="*/ 998806 h 1958942"/>
              <a:gd name="connsiteX19" fmla="*/ 633046 w 1923450"/>
              <a:gd name="connsiteY19" fmla="*/ 1167618 h 1958942"/>
              <a:gd name="connsiteX20" fmla="*/ 534573 w 1923450"/>
              <a:gd name="connsiteY20" fmla="*/ 1266092 h 1958942"/>
              <a:gd name="connsiteX21" fmla="*/ 506437 w 1923450"/>
              <a:gd name="connsiteY21" fmla="*/ 1308295 h 1958942"/>
              <a:gd name="connsiteX22" fmla="*/ 436099 w 1923450"/>
              <a:gd name="connsiteY22" fmla="*/ 1420837 h 1958942"/>
              <a:gd name="connsiteX23" fmla="*/ 407963 w 1923450"/>
              <a:gd name="connsiteY23" fmla="*/ 1505243 h 1958942"/>
              <a:gd name="connsiteX24" fmla="*/ 365760 w 1923450"/>
              <a:gd name="connsiteY24" fmla="*/ 1688123 h 1958942"/>
              <a:gd name="connsiteX25" fmla="*/ 351693 w 1923450"/>
              <a:gd name="connsiteY25" fmla="*/ 1730326 h 1958942"/>
              <a:gd name="connsiteX26" fmla="*/ 1055077 w 1923450"/>
              <a:gd name="connsiteY26" fmla="*/ 1758462 h 1958942"/>
              <a:gd name="connsiteX27" fmla="*/ 1463040 w 1923450"/>
              <a:gd name="connsiteY27" fmla="*/ 1772529 h 1958942"/>
              <a:gd name="connsiteX28" fmla="*/ 1913207 w 1923450"/>
              <a:gd name="connsiteY28" fmla="*/ 1955409 h 1958942"/>
              <a:gd name="connsiteX29" fmla="*/ 1899139 w 1923450"/>
              <a:gd name="connsiteY29" fmla="*/ 1744394 h 1958942"/>
              <a:gd name="connsiteX30" fmla="*/ 1913206 w 1923450"/>
              <a:gd name="connsiteY30" fmla="*/ 1702191 h 1958942"/>
              <a:gd name="connsiteX31" fmla="*/ 1899139 w 1923450"/>
              <a:gd name="connsiteY31" fmla="*/ 1322363 h 1958942"/>
              <a:gd name="connsiteX32" fmla="*/ 1856936 w 1923450"/>
              <a:gd name="connsiteY32" fmla="*/ 1153551 h 1958942"/>
              <a:gd name="connsiteX33" fmla="*/ 1772529 w 1923450"/>
              <a:gd name="connsiteY33" fmla="*/ 956603 h 1958942"/>
              <a:gd name="connsiteX34" fmla="*/ 1645920 w 1923450"/>
              <a:gd name="connsiteY34" fmla="*/ 717452 h 1958942"/>
              <a:gd name="connsiteX35" fmla="*/ 1448973 w 1923450"/>
              <a:gd name="connsiteY35" fmla="*/ 464234 h 1958942"/>
              <a:gd name="connsiteX36" fmla="*/ 1336431 w 1923450"/>
              <a:gd name="connsiteY36" fmla="*/ 393895 h 1958942"/>
              <a:gd name="connsiteX37" fmla="*/ 1111348 w 1923450"/>
              <a:gd name="connsiteY37" fmla="*/ 281354 h 1958942"/>
              <a:gd name="connsiteX38" fmla="*/ 1026942 w 1923450"/>
              <a:gd name="connsiteY38" fmla="*/ 239151 h 1958942"/>
              <a:gd name="connsiteX39" fmla="*/ 844062 w 1923450"/>
              <a:gd name="connsiteY39" fmla="*/ 168812 h 1958942"/>
              <a:gd name="connsiteX40" fmla="*/ 822960 w 1923450"/>
              <a:gd name="connsiteY40" fmla="*/ 232117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590843 w 1923450"/>
              <a:gd name="connsiteY14" fmla="*/ 731520 h 1958942"/>
              <a:gd name="connsiteX15" fmla="*/ 604911 w 1923450"/>
              <a:gd name="connsiteY15" fmla="*/ 787791 h 1958942"/>
              <a:gd name="connsiteX16" fmla="*/ 675249 w 1923450"/>
              <a:gd name="connsiteY16" fmla="*/ 872197 h 1958942"/>
              <a:gd name="connsiteX17" fmla="*/ 731520 w 1923450"/>
              <a:gd name="connsiteY17" fmla="*/ 928468 h 1958942"/>
              <a:gd name="connsiteX18" fmla="*/ 787791 w 1923450"/>
              <a:gd name="connsiteY18" fmla="*/ 998806 h 1958942"/>
              <a:gd name="connsiteX19" fmla="*/ 633046 w 1923450"/>
              <a:gd name="connsiteY19" fmla="*/ 1167618 h 1958942"/>
              <a:gd name="connsiteX20" fmla="*/ 534573 w 1923450"/>
              <a:gd name="connsiteY20" fmla="*/ 1266092 h 1958942"/>
              <a:gd name="connsiteX21" fmla="*/ 506437 w 1923450"/>
              <a:gd name="connsiteY21" fmla="*/ 1308295 h 1958942"/>
              <a:gd name="connsiteX22" fmla="*/ 436099 w 1923450"/>
              <a:gd name="connsiteY22" fmla="*/ 1420837 h 1958942"/>
              <a:gd name="connsiteX23" fmla="*/ 407963 w 1923450"/>
              <a:gd name="connsiteY23" fmla="*/ 1505243 h 1958942"/>
              <a:gd name="connsiteX24" fmla="*/ 365760 w 1923450"/>
              <a:gd name="connsiteY24" fmla="*/ 1688123 h 1958942"/>
              <a:gd name="connsiteX25" fmla="*/ 351693 w 1923450"/>
              <a:gd name="connsiteY25" fmla="*/ 1730326 h 1958942"/>
              <a:gd name="connsiteX26" fmla="*/ 1055077 w 1923450"/>
              <a:gd name="connsiteY26" fmla="*/ 1758462 h 1958942"/>
              <a:gd name="connsiteX27" fmla="*/ 1463040 w 1923450"/>
              <a:gd name="connsiteY27" fmla="*/ 1772529 h 1958942"/>
              <a:gd name="connsiteX28" fmla="*/ 1913207 w 1923450"/>
              <a:gd name="connsiteY28" fmla="*/ 1955409 h 1958942"/>
              <a:gd name="connsiteX29" fmla="*/ 1899139 w 1923450"/>
              <a:gd name="connsiteY29" fmla="*/ 1744394 h 1958942"/>
              <a:gd name="connsiteX30" fmla="*/ 1913206 w 1923450"/>
              <a:gd name="connsiteY30" fmla="*/ 1702191 h 1958942"/>
              <a:gd name="connsiteX31" fmla="*/ 1899139 w 1923450"/>
              <a:gd name="connsiteY31" fmla="*/ 1322363 h 1958942"/>
              <a:gd name="connsiteX32" fmla="*/ 1856936 w 1923450"/>
              <a:gd name="connsiteY32" fmla="*/ 1153551 h 1958942"/>
              <a:gd name="connsiteX33" fmla="*/ 1772529 w 1923450"/>
              <a:gd name="connsiteY33" fmla="*/ 956603 h 1958942"/>
              <a:gd name="connsiteX34" fmla="*/ 1645920 w 1923450"/>
              <a:gd name="connsiteY34" fmla="*/ 717452 h 1958942"/>
              <a:gd name="connsiteX35" fmla="*/ 1448973 w 1923450"/>
              <a:gd name="connsiteY35" fmla="*/ 464234 h 1958942"/>
              <a:gd name="connsiteX36" fmla="*/ 1336431 w 1923450"/>
              <a:gd name="connsiteY36" fmla="*/ 393895 h 1958942"/>
              <a:gd name="connsiteX37" fmla="*/ 1111348 w 1923450"/>
              <a:gd name="connsiteY37" fmla="*/ 281354 h 1958942"/>
              <a:gd name="connsiteX38" fmla="*/ 1026942 w 1923450"/>
              <a:gd name="connsiteY38" fmla="*/ 239151 h 1958942"/>
              <a:gd name="connsiteX39" fmla="*/ 844062 w 1923450"/>
              <a:gd name="connsiteY39"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675249 w 1923450"/>
              <a:gd name="connsiteY15" fmla="*/ 872197 h 1958942"/>
              <a:gd name="connsiteX16" fmla="*/ 731520 w 1923450"/>
              <a:gd name="connsiteY16" fmla="*/ 928468 h 1958942"/>
              <a:gd name="connsiteX17" fmla="*/ 787791 w 1923450"/>
              <a:gd name="connsiteY17" fmla="*/ 998806 h 1958942"/>
              <a:gd name="connsiteX18" fmla="*/ 633046 w 1923450"/>
              <a:gd name="connsiteY18" fmla="*/ 1167618 h 1958942"/>
              <a:gd name="connsiteX19" fmla="*/ 534573 w 1923450"/>
              <a:gd name="connsiteY19" fmla="*/ 1266092 h 1958942"/>
              <a:gd name="connsiteX20" fmla="*/ 506437 w 1923450"/>
              <a:gd name="connsiteY20" fmla="*/ 1308295 h 1958942"/>
              <a:gd name="connsiteX21" fmla="*/ 436099 w 1923450"/>
              <a:gd name="connsiteY21" fmla="*/ 1420837 h 1958942"/>
              <a:gd name="connsiteX22" fmla="*/ 407963 w 1923450"/>
              <a:gd name="connsiteY22" fmla="*/ 1505243 h 1958942"/>
              <a:gd name="connsiteX23" fmla="*/ 365760 w 1923450"/>
              <a:gd name="connsiteY23" fmla="*/ 1688123 h 1958942"/>
              <a:gd name="connsiteX24" fmla="*/ 351693 w 1923450"/>
              <a:gd name="connsiteY24" fmla="*/ 1730326 h 1958942"/>
              <a:gd name="connsiteX25" fmla="*/ 1055077 w 1923450"/>
              <a:gd name="connsiteY25" fmla="*/ 1758462 h 1958942"/>
              <a:gd name="connsiteX26" fmla="*/ 1463040 w 1923450"/>
              <a:gd name="connsiteY26" fmla="*/ 1772529 h 1958942"/>
              <a:gd name="connsiteX27" fmla="*/ 1913207 w 1923450"/>
              <a:gd name="connsiteY27" fmla="*/ 1955409 h 1958942"/>
              <a:gd name="connsiteX28" fmla="*/ 1899139 w 1923450"/>
              <a:gd name="connsiteY28" fmla="*/ 1744394 h 1958942"/>
              <a:gd name="connsiteX29" fmla="*/ 1913206 w 1923450"/>
              <a:gd name="connsiteY29" fmla="*/ 1702191 h 1958942"/>
              <a:gd name="connsiteX30" fmla="*/ 1899139 w 1923450"/>
              <a:gd name="connsiteY30" fmla="*/ 1322363 h 1958942"/>
              <a:gd name="connsiteX31" fmla="*/ 1856936 w 1923450"/>
              <a:gd name="connsiteY31" fmla="*/ 1153551 h 1958942"/>
              <a:gd name="connsiteX32" fmla="*/ 1772529 w 1923450"/>
              <a:gd name="connsiteY32" fmla="*/ 956603 h 1958942"/>
              <a:gd name="connsiteX33" fmla="*/ 1645920 w 1923450"/>
              <a:gd name="connsiteY33" fmla="*/ 717452 h 1958942"/>
              <a:gd name="connsiteX34" fmla="*/ 1448973 w 1923450"/>
              <a:gd name="connsiteY34" fmla="*/ 464234 h 1958942"/>
              <a:gd name="connsiteX35" fmla="*/ 1336431 w 1923450"/>
              <a:gd name="connsiteY35" fmla="*/ 393895 h 1958942"/>
              <a:gd name="connsiteX36" fmla="*/ 1111348 w 1923450"/>
              <a:gd name="connsiteY36" fmla="*/ 281354 h 1958942"/>
              <a:gd name="connsiteX37" fmla="*/ 1026942 w 1923450"/>
              <a:gd name="connsiteY37" fmla="*/ 239151 h 1958942"/>
              <a:gd name="connsiteX38" fmla="*/ 844062 w 1923450"/>
              <a:gd name="connsiteY38"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675249 w 1923450"/>
              <a:gd name="connsiteY15" fmla="*/ 872197 h 1958942"/>
              <a:gd name="connsiteX16" fmla="*/ 787791 w 1923450"/>
              <a:gd name="connsiteY16" fmla="*/ 998806 h 1958942"/>
              <a:gd name="connsiteX17" fmla="*/ 633046 w 1923450"/>
              <a:gd name="connsiteY17" fmla="*/ 1167618 h 1958942"/>
              <a:gd name="connsiteX18" fmla="*/ 534573 w 1923450"/>
              <a:gd name="connsiteY18" fmla="*/ 1266092 h 1958942"/>
              <a:gd name="connsiteX19" fmla="*/ 506437 w 1923450"/>
              <a:gd name="connsiteY19" fmla="*/ 1308295 h 1958942"/>
              <a:gd name="connsiteX20" fmla="*/ 436099 w 1923450"/>
              <a:gd name="connsiteY20" fmla="*/ 1420837 h 1958942"/>
              <a:gd name="connsiteX21" fmla="*/ 407963 w 1923450"/>
              <a:gd name="connsiteY21" fmla="*/ 1505243 h 1958942"/>
              <a:gd name="connsiteX22" fmla="*/ 365760 w 1923450"/>
              <a:gd name="connsiteY22" fmla="*/ 1688123 h 1958942"/>
              <a:gd name="connsiteX23" fmla="*/ 351693 w 1923450"/>
              <a:gd name="connsiteY23" fmla="*/ 1730326 h 1958942"/>
              <a:gd name="connsiteX24" fmla="*/ 1055077 w 1923450"/>
              <a:gd name="connsiteY24" fmla="*/ 1758462 h 1958942"/>
              <a:gd name="connsiteX25" fmla="*/ 1463040 w 1923450"/>
              <a:gd name="connsiteY25" fmla="*/ 1772529 h 1958942"/>
              <a:gd name="connsiteX26" fmla="*/ 1913207 w 1923450"/>
              <a:gd name="connsiteY26" fmla="*/ 1955409 h 1958942"/>
              <a:gd name="connsiteX27" fmla="*/ 1899139 w 1923450"/>
              <a:gd name="connsiteY27" fmla="*/ 1744394 h 1958942"/>
              <a:gd name="connsiteX28" fmla="*/ 1913206 w 1923450"/>
              <a:gd name="connsiteY28" fmla="*/ 1702191 h 1958942"/>
              <a:gd name="connsiteX29" fmla="*/ 1899139 w 1923450"/>
              <a:gd name="connsiteY29" fmla="*/ 1322363 h 1958942"/>
              <a:gd name="connsiteX30" fmla="*/ 1856936 w 1923450"/>
              <a:gd name="connsiteY30" fmla="*/ 1153551 h 1958942"/>
              <a:gd name="connsiteX31" fmla="*/ 1772529 w 1923450"/>
              <a:gd name="connsiteY31" fmla="*/ 956603 h 1958942"/>
              <a:gd name="connsiteX32" fmla="*/ 1645920 w 1923450"/>
              <a:gd name="connsiteY32" fmla="*/ 717452 h 1958942"/>
              <a:gd name="connsiteX33" fmla="*/ 1448973 w 1923450"/>
              <a:gd name="connsiteY33" fmla="*/ 464234 h 1958942"/>
              <a:gd name="connsiteX34" fmla="*/ 1336431 w 1923450"/>
              <a:gd name="connsiteY34" fmla="*/ 393895 h 1958942"/>
              <a:gd name="connsiteX35" fmla="*/ 1111348 w 1923450"/>
              <a:gd name="connsiteY35" fmla="*/ 281354 h 1958942"/>
              <a:gd name="connsiteX36" fmla="*/ 1026942 w 1923450"/>
              <a:gd name="connsiteY36" fmla="*/ 239151 h 1958942"/>
              <a:gd name="connsiteX37" fmla="*/ 844062 w 1923450"/>
              <a:gd name="connsiteY37"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675249 w 1923450"/>
              <a:gd name="connsiteY15" fmla="*/ 872197 h 1958942"/>
              <a:gd name="connsiteX16" fmla="*/ 633046 w 1923450"/>
              <a:gd name="connsiteY16" fmla="*/ 1167618 h 1958942"/>
              <a:gd name="connsiteX17" fmla="*/ 534573 w 1923450"/>
              <a:gd name="connsiteY17" fmla="*/ 1266092 h 1958942"/>
              <a:gd name="connsiteX18" fmla="*/ 506437 w 1923450"/>
              <a:gd name="connsiteY18" fmla="*/ 1308295 h 1958942"/>
              <a:gd name="connsiteX19" fmla="*/ 436099 w 1923450"/>
              <a:gd name="connsiteY19" fmla="*/ 1420837 h 1958942"/>
              <a:gd name="connsiteX20" fmla="*/ 407963 w 1923450"/>
              <a:gd name="connsiteY20" fmla="*/ 1505243 h 1958942"/>
              <a:gd name="connsiteX21" fmla="*/ 365760 w 1923450"/>
              <a:gd name="connsiteY21" fmla="*/ 1688123 h 1958942"/>
              <a:gd name="connsiteX22" fmla="*/ 351693 w 1923450"/>
              <a:gd name="connsiteY22" fmla="*/ 1730326 h 1958942"/>
              <a:gd name="connsiteX23" fmla="*/ 1055077 w 1923450"/>
              <a:gd name="connsiteY23" fmla="*/ 1758462 h 1958942"/>
              <a:gd name="connsiteX24" fmla="*/ 1463040 w 1923450"/>
              <a:gd name="connsiteY24" fmla="*/ 1772529 h 1958942"/>
              <a:gd name="connsiteX25" fmla="*/ 1913207 w 1923450"/>
              <a:gd name="connsiteY25" fmla="*/ 1955409 h 1958942"/>
              <a:gd name="connsiteX26" fmla="*/ 1899139 w 1923450"/>
              <a:gd name="connsiteY26" fmla="*/ 1744394 h 1958942"/>
              <a:gd name="connsiteX27" fmla="*/ 1913206 w 1923450"/>
              <a:gd name="connsiteY27" fmla="*/ 1702191 h 1958942"/>
              <a:gd name="connsiteX28" fmla="*/ 1899139 w 1923450"/>
              <a:gd name="connsiteY28" fmla="*/ 1322363 h 1958942"/>
              <a:gd name="connsiteX29" fmla="*/ 1856936 w 1923450"/>
              <a:gd name="connsiteY29" fmla="*/ 1153551 h 1958942"/>
              <a:gd name="connsiteX30" fmla="*/ 1772529 w 1923450"/>
              <a:gd name="connsiteY30" fmla="*/ 956603 h 1958942"/>
              <a:gd name="connsiteX31" fmla="*/ 1645920 w 1923450"/>
              <a:gd name="connsiteY31" fmla="*/ 717452 h 1958942"/>
              <a:gd name="connsiteX32" fmla="*/ 1448973 w 1923450"/>
              <a:gd name="connsiteY32" fmla="*/ 464234 h 1958942"/>
              <a:gd name="connsiteX33" fmla="*/ 1336431 w 1923450"/>
              <a:gd name="connsiteY33" fmla="*/ 393895 h 1958942"/>
              <a:gd name="connsiteX34" fmla="*/ 1111348 w 1923450"/>
              <a:gd name="connsiteY34" fmla="*/ 281354 h 1958942"/>
              <a:gd name="connsiteX35" fmla="*/ 1026942 w 1923450"/>
              <a:gd name="connsiteY35" fmla="*/ 239151 h 1958942"/>
              <a:gd name="connsiteX36" fmla="*/ 844062 w 1923450"/>
              <a:gd name="connsiteY36"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675249 w 1923450"/>
              <a:gd name="connsiteY15" fmla="*/ 872197 h 1958942"/>
              <a:gd name="connsiteX16" fmla="*/ 534573 w 1923450"/>
              <a:gd name="connsiteY16" fmla="*/ 1266092 h 1958942"/>
              <a:gd name="connsiteX17" fmla="*/ 506437 w 1923450"/>
              <a:gd name="connsiteY17" fmla="*/ 1308295 h 1958942"/>
              <a:gd name="connsiteX18" fmla="*/ 436099 w 1923450"/>
              <a:gd name="connsiteY18" fmla="*/ 1420837 h 1958942"/>
              <a:gd name="connsiteX19" fmla="*/ 407963 w 1923450"/>
              <a:gd name="connsiteY19" fmla="*/ 1505243 h 1958942"/>
              <a:gd name="connsiteX20" fmla="*/ 365760 w 1923450"/>
              <a:gd name="connsiteY20" fmla="*/ 1688123 h 1958942"/>
              <a:gd name="connsiteX21" fmla="*/ 351693 w 1923450"/>
              <a:gd name="connsiteY21" fmla="*/ 1730326 h 1958942"/>
              <a:gd name="connsiteX22" fmla="*/ 1055077 w 1923450"/>
              <a:gd name="connsiteY22" fmla="*/ 1758462 h 1958942"/>
              <a:gd name="connsiteX23" fmla="*/ 1463040 w 1923450"/>
              <a:gd name="connsiteY23" fmla="*/ 1772529 h 1958942"/>
              <a:gd name="connsiteX24" fmla="*/ 1913207 w 1923450"/>
              <a:gd name="connsiteY24" fmla="*/ 1955409 h 1958942"/>
              <a:gd name="connsiteX25" fmla="*/ 1899139 w 1923450"/>
              <a:gd name="connsiteY25" fmla="*/ 1744394 h 1958942"/>
              <a:gd name="connsiteX26" fmla="*/ 1913206 w 1923450"/>
              <a:gd name="connsiteY26" fmla="*/ 1702191 h 1958942"/>
              <a:gd name="connsiteX27" fmla="*/ 1899139 w 1923450"/>
              <a:gd name="connsiteY27" fmla="*/ 1322363 h 1958942"/>
              <a:gd name="connsiteX28" fmla="*/ 1856936 w 1923450"/>
              <a:gd name="connsiteY28" fmla="*/ 1153551 h 1958942"/>
              <a:gd name="connsiteX29" fmla="*/ 1772529 w 1923450"/>
              <a:gd name="connsiteY29" fmla="*/ 956603 h 1958942"/>
              <a:gd name="connsiteX30" fmla="*/ 1645920 w 1923450"/>
              <a:gd name="connsiteY30" fmla="*/ 717452 h 1958942"/>
              <a:gd name="connsiteX31" fmla="*/ 1448973 w 1923450"/>
              <a:gd name="connsiteY31" fmla="*/ 464234 h 1958942"/>
              <a:gd name="connsiteX32" fmla="*/ 1336431 w 1923450"/>
              <a:gd name="connsiteY32" fmla="*/ 393895 h 1958942"/>
              <a:gd name="connsiteX33" fmla="*/ 1111348 w 1923450"/>
              <a:gd name="connsiteY33" fmla="*/ 281354 h 1958942"/>
              <a:gd name="connsiteX34" fmla="*/ 1026942 w 1923450"/>
              <a:gd name="connsiteY34" fmla="*/ 239151 h 1958942"/>
              <a:gd name="connsiteX35" fmla="*/ 844062 w 1923450"/>
              <a:gd name="connsiteY35"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675249 w 1923450"/>
              <a:gd name="connsiteY15" fmla="*/ 872197 h 1958942"/>
              <a:gd name="connsiteX16" fmla="*/ 534573 w 1923450"/>
              <a:gd name="connsiteY16" fmla="*/ 1266092 h 1958942"/>
              <a:gd name="connsiteX17" fmla="*/ 436099 w 1923450"/>
              <a:gd name="connsiteY17" fmla="*/ 1420837 h 1958942"/>
              <a:gd name="connsiteX18" fmla="*/ 407963 w 1923450"/>
              <a:gd name="connsiteY18" fmla="*/ 1505243 h 1958942"/>
              <a:gd name="connsiteX19" fmla="*/ 365760 w 1923450"/>
              <a:gd name="connsiteY19" fmla="*/ 1688123 h 1958942"/>
              <a:gd name="connsiteX20" fmla="*/ 351693 w 1923450"/>
              <a:gd name="connsiteY20" fmla="*/ 1730326 h 1958942"/>
              <a:gd name="connsiteX21" fmla="*/ 1055077 w 1923450"/>
              <a:gd name="connsiteY21" fmla="*/ 1758462 h 1958942"/>
              <a:gd name="connsiteX22" fmla="*/ 1463040 w 1923450"/>
              <a:gd name="connsiteY22" fmla="*/ 1772529 h 1958942"/>
              <a:gd name="connsiteX23" fmla="*/ 1913207 w 1923450"/>
              <a:gd name="connsiteY23" fmla="*/ 1955409 h 1958942"/>
              <a:gd name="connsiteX24" fmla="*/ 1899139 w 1923450"/>
              <a:gd name="connsiteY24" fmla="*/ 1744394 h 1958942"/>
              <a:gd name="connsiteX25" fmla="*/ 1913206 w 1923450"/>
              <a:gd name="connsiteY25" fmla="*/ 1702191 h 1958942"/>
              <a:gd name="connsiteX26" fmla="*/ 1899139 w 1923450"/>
              <a:gd name="connsiteY26" fmla="*/ 1322363 h 1958942"/>
              <a:gd name="connsiteX27" fmla="*/ 1856936 w 1923450"/>
              <a:gd name="connsiteY27" fmla="*/ 1153551 h 1958942"/>
              <a:gd name="connsiteX28" fmla="*/ 1772529 w 1923450"/>
              <a:gd name="connsiteY28" fmla="*/ 956603 h 1958942"/>
              <a:gd name="connsiteX29" fmla="*/ 1645920 w 1923450"/>
              <a:gd name="connsiteY29" fmla="*/ 717452 h 1958942"/>
              <a:gd name="connsiteX30" fmla="*/ 1448973 w 1923450"/>
              <a:gd name="connsiteY30" fmla="*/ 464234 h 1958942"/>
              <a:gd name="connsiteX31" fmla="*/ 1336431 w 1923450"/>
              <a:gd name="connsiteY31" fmla="*/ 393895 h 1958942"/>
              <a:gd name="connsiteX32" fmla="*/ 1111348 w 1923450"/>
              <a:gd name="connsiteY32" fmla="*/ 281354 h 1958942"/>
              <a:gd name="connsiteX33" fmla="*/ 1026942 w 1923450"/>
              <a:gd name="connsiteY33" fmla="*/ 239151 h 1958942"/>
              <a:gd name="connsiteX34" fmla="*/ 844062 w 1923450"/>
              <a:gd name="connsiteY34"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675249 w 1923450"/>
              <a:gd name="connsiteY15" fmla="*/ 872197 h 1958942"/>
              <a:gd name="connsiteX16" fmla="*/ 436099 w 1923450"/>
              <a:gd name="connsiteY16" fmla="*/ 1420837 h 1958942"/>
              <a:gd name="connsiteX17" fmla="*/ 407963 w 1923450"/>
              <a:gd name="connsiteY17" fmla="*/ 1505243 h 1958942"/>
              <a:gd name="connsiteX18" fmla="*/ 365760 w 1923450"/>
              <a:gd name="connsiteY18" fmla="*/ 1688123 h 1958942"/>
              <a:gd name="connsiteX19" fmla="*/ 351693 w 1923450"/>
              <a:gd name="connsiteY19" fmla="*/ 1730326 h 1958942"/>
              <a:gd name="connsiteX20" fmla="*/ 1055077 w 1923450"/>
              <a:gd name="connsiteY20" fmla="*/ 1758462 h 1958942"/>
              <a:gd name="connsiteX21" fmla="*/ 1463040 w 1923450"/>
              <a:gd name="connsiteY21" fmla="*/ 1772529 h 1958942"/>
              <a:gd name="connsiteX22" fmla="*/ 1913207 w 1923450"/>
              <a:gd name="connsiteY22" fmla="*/ 1955409 h 1958942"/>
              <a:gd name="connsiteX23" fmla="*/ 1899139 w 1923450"/>
              <a:gd name="connsiteY23" fmla="*/ 1744394 h 1958942"/>
              <a:gd name="connsiteX24" fmla="*/ 1913206 w 1923450"/>
              <a:gd name="connsiteY24" fmla="*/ 1702191 h 1958942"/>
              <a:gd name="connsiteX25" fmla="*/ 1899139 w 1923450"/>
              <a:gd name="connsiteY25" fmla="*/ 1322363 h 1958942"/>
              <a:gd name="connsiteX26" fmla="*/ 1856936 w 1923450"/>
              <a:gd name="connsiteY26" fmla="*/ 1153551 h 1958942"/>
              <a:gd name="connsiteX27" fmla="*/ 1772529 w 1923450"/>
              <a:gd name="connsiteY27" fmla="*/ 956603 h 1958942"/>
              <a:gd name="connsiteX28" fmla="*/ 1645920 w 1923450"/>
              <a:gd name="connsiteY28" fmla="*/ 717452 h 1958942"/>
              <a:gd name="connsiteX29" fmla="*/ 1448973 w 1923450"/>
              <a:gd name="connsiteY29" fmla="*/ 464234 h 1958942"/>
              <a:gd name="connsiteX30" fmla="*/ 1336431 w 1923450"/>
              <a:gd name="connsiteY30" fmla="*/ 393895 h 1958942"/>
              <a:gd name="connsiteX31" fmla="*/ 1111348 w 1923450"/>
              <a:gd name="connsiteY31" fmla="*/ 281354 h 1958942"/>
              <a:gd name="connsiteX32" fmla="*/ 1026942 w 1923450"/>
              <a:gd name="connsiteY32" fmla="*/ 239151 h 1958942"/>
              <a:gd name="connsiteX33" fmla="*/ 844062 w 1923450"/>
              <a:gd name="connsiteY33"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604911 w 1923450"/>
              <a:gd name="connsiteY14" fmla="*/ 787791 h 1958942"/>
              <a:gd name="connsiteX15" fmla="*/ 436099 w 1923450"/>
              <a:gd name="connsiteY15" fmla="*/ 1420837 h 1958942"/>
              <a:gd name="connsiteX16" fmla="*/ 407963 w 1923450"/>
              <a:gd name="connsiteY16" fmla="*/ 1505243 h 1958942"/>
              <a:gd name="connsiteX17" fmla="*/ 365760 w 1923450"/>
              <a:gd name="connsiteY17" fmla="*/ 1688123 h 1958942"/>
              <a:gd name="connsiteX18" fmla="*/ 351693 w 1923450"/>
              <a:gd name="connsiteY18" fmla="*/ 1730326 h 1958942"/>
              <a:gd name="connsiteX19" fmla="*/ 1055077 w 1923450"/>
              <a:gd name="connsiteY19" fmla="*/ 1758462 h 1958942"/>
              <a:gd name="connsiteX20" fmla="*/ 1463040 w 1923450"/>
              <a:gd name="connsiteY20" fmla="*/ 1772529 h 1958942"/>
              <a:gd name="connsiteX21" fmla="*/ 1913207 w 1923450"/>
              <a:gd name="connsiteY21" fmla="*/ 1955409 h 1958942"/>
              <a:gd name="connsiteX22" fmla="*/ 1899139 w 1923450"/>
              <a:gd name="connsiteY22" fmla="*/ 1744394 h 1958942"/>
              <a:gd name="connsiteX23" fmla="*/ 1913206 w 1923450"/>
              <a:gd name="connsiteY23" fmla="*/ 1702191 h 1958942"/>
              <a:gd name="connsiteX24" fmla="*/ 1899139 w 1923450"/>
              <a:gd name="connsiteY24" fmla="*/ 1322363 h 1958942"/>
              <a:gd name="connsiteX25" fmla="*/ 1856936 w 1923450"/>
              <a:gd name="connsiteY25" fmla="*/ 1153551 h 1958942"/>
              <a:gd name="connsiteX26" fmla="*/ 1772529 w 1923450"/>
              <a:gd name="connsiteY26" fmla="*/ 956603 h 1958942"/>
              <a:gd name="connsiteX27" fmla="*/ 1645920 w 1923450"/>
              <a:gd name="connsiteY27" fmla="*/ 717452 h 1958942"/>
              <a:gd name="connsiteX28" fmla="*/ 1448973 w 1923450"/>
              <a:gd name="connsiteY28" fmla="*/ 464234 h 1958942"/>
              <a:gd name="connsiteX29" fmla="*/ 1336431 w 1923450"/>
              <a:gd name="connsiteY29" fmla="*/ 393895 h 1958942"/>
              <a:gd name="connsiteX30" fmla="*/ 1111348 w 1923450"/>
              <a:gd name="connsiteY30" fmla="*/ 281354 h 1958942"/>
              <a:gd name="connsiteX31" fmla="*/ 1026942 w 1923450"/>
              <a:gd name="connsiteY31" fmla="*/ 239151 h 1958942"/>
              <a:gd name="connsiteX32" fmla="*/ 844062 w 1923450"/>
              <a:gd name="connsiteY32"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436099 w 1923450"/>
              <a:gd name="connsiteY14" fmla="*/ 1420837 h 1958942"/>
              <a:gd name="connsiteX15" fmla="*/ 407963 w 1923450"/>
              <a:gd name="connsiteY15" fmla="*/ 1505243 h 1958942"/>
              <a:gd name="connsiteX16" fmla="*/ 365760 w 1923450"/>
              <a:gd name="connsiteY16" fmla="*/ 1688123 h 1958942"/>
              <a:gd name="connsiteX17" fmla="*/ 351693 w 1923450"/>
              <a:gd name="connsiteY17" fmla="*/ 1730326 h 1958942"/>
              <a:gd name="connsiteX18" fmla="*/ 1055077 w 1923450"/>
              <a:gd name="connsiteY18" fmla="*/ 1758462 h 1958942"/>
              <a:gd name="connsiteX19" fmla="*/ 1463040 w 1923450"/>
              <a:gd name="connsiteY19" fmla="*/ 1772529 h 1958942"/>
              <a:gd name="connsiteX20" fmla="*/ 1913207 w 1923450"/>
              <a:gd name="connsiteY20" fmla="*/ 1955409 h 1958942"/>
              <a:gd name="connsiteX21" fmla="*/ 1899139 w 1923450"/>
              <a:gd name="connsiteY21" fmla="*/ 1744394 h 1958942"/>
              <a:gd name="connsiteX22" fmla="*/ 1913206 w 1923450"/>
              <a:gd name="connsiteY22" fmla="*/ 1702191 h 1958942"/>
              <a:gd name="connsiteX23" fmla="*/ 1899139 w 1923450"/>
              <a:gd name="connsiteY23" fmla="*/ 1322363 h 1958942"/>
              <a:gd name="connsiteX24" fmla="*/ 1856936 w 1923450"/>
              <a:gd name="connsiteY24" fmla="*/ 1153551 h 1958942"/>
              <a:gd name="connsiteX25" fmla="*/ 1772529 w 1923450"/>
              <a:gd name="connsiteY25" fmla="*/ 956603 h 1958942"/>
              <a:gd name="connsiteX26" fmla="*/ 1645920 w 1923450"/>
              <a:gd name="connsiteY26" fmla="*/ 717452 h 1958942"/>
              <a:gd name="connsiteX27" fmla="*/ 1448973 w 1923450"/>
              <a:gd name="connsiteY27" fmla="*/ 464234 h 1958942"/>
              <a:gd name="connsiteX28" fmla="*/ 1336431 w 1923450"/>
              <a:gd name="connsiteY28" fmla="*/ 393895 h 1958942"/>
              <a:gd name="connsiteX29" fmla="*/ 1111348 w 1923450"/>
              <a:gd name="connsiteY29" fmla="*/ 281354 h 1958942"/>
              <a:gd name="connsiteX30" fmla="*/ 1026942 w 1923450"/>
              <a:gd name="connsiteY30" fmla="*/ 239151 h 1958942"/>
              <a:gd name="connsiteX31" fmla="*/ 844062 w 1923450"/>
              <a:gd name="connsiteY31"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436099 w 1923450"/>
              <a:gd name="connsiteY14" fmla="*/ 1420837 h 1958942"/>
              <a:gd name="connsiteX15" fmla="*/ 407963 w 1923450"/>
              <a:gd name="connsiteY15" fmla="*/ 1505243 h 1958942"/>
              <a:gd name="connsiteX16" fmla="*/ 365760 w 1923450"/>
              <a:gd name="connsiteY16" fmla="*/ 1688123 h 1958942"/>
              <a:gd name="connsiteX17" fmla="*/ 351693 w 1923450"/>
              <a:gd name="connsiteY17" fmla="*/ 1730326 h 1958942"/>
              <a:gd name="connsiteX18" fmla="*/ 1055077 w 1923450"/>
              <a:gd name="connsiteY18" fmla="*/ 1758462 h 1958942"/>
              <a:gd name="connsiteX19" fmla="*/ 1463040 w 1923450"/>
              <a:gd name="connsiteY19" fmla="*/ 1772529 h 1958942"/>
              <a:gd name="connsiteX20" fmla="*/ 1913207 w 1923450"/>
              <a:gd name="connsiteY20" fmla="*/ 1955409 h 1958942"/>
              <a:gd name="connsiteX21" fmla="*/ 1899139 w 1923450"/>
              <a:gd name="connsiteY21" fmla="*/ 1744394 h 1958942"/>
              <a:gd name="connsiteX22" fmla="*/ 1913206 w 1923450"/>
              <a:gd name="connsiteY22" fmla="*/ 1702191 h 1958942"/>
              <a:gd name="connsiteX23" fmla="*/ 1899139 w 1923450"/>
              <a:gd name="connsiteY23" fmla="*/ 1322363 h 1958942"/>
              <a:gd name="connsiteX24" fmla="*/ 1856936 w 1923450"/>
              <a:gd name="connsiteY24" fmla="*/ 1153551 h 1958942"/>
              <a:gd name="connsiteX25" fmla="*/ 1772529 w 1923450"/>
              <a:gd name="connsiteY25" fmla="*/ 956603 h 1958942"/>
              <a:gd name="connsiteX26" fmla="*/ 1645920 w 1923450"/>
              <a:gd name="connsiteY26" fmla="*/ 717452 h 1958942"/>
              <a:gd name="connsiteX27" fmla="*/ 1336431 w 1923450"/>
              <a:gd name="connsiteY27" fmla="*/ 393895 h 1958942"/>
              <a:gd name="connsiteX28" fmla="*/ 1111348 w 1923450"/>
              <a:gd name="connsiteY28" fmla="*/ 281354 h 1958942"/>
              <a:gd name="connsiteX29" fmla="*/ 1026942 w 1923450"/>
              <a:gd name="connsiteY29" fmla="*/ 239151 h 1958942"/>
              <a:gd name="connsiteX30" fmla="*/ 844062 w 1923450"/>
              <a:gd name="connsiteY30"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436099 w 1923450"/>
              <a:gd name="connsiteY14" fmla="*/ 1420837 h 1958942"/>
              <a:gd name="connsiteX15" fmla="*/ 407963 w 1923450"/>
              <a:gd name="connsiteY15" fmla="*/ 1505243 h 1958942"/>
              <a:gd name="connsiteX16" fmla="*/ 365760 w 1923450"/>
              <a:gd name="connsiteY16" fmla="*/ 1688123 h 1958942"/>
              <a:gd name="connsiteX17" fmla="*/ 351693 w 1923450"/>
              <a:gd name="connsiteY17" fmla="*/ 1730326 h 1958942"/>
              <a:gd name="connsiteX18" fmla="*/ 1055077 w 1923450"/>
              <a:gd name="connsiteY18" fmla="*/ 1758462 h 1958942"/>
              <a:gd name="connsiteX19" fmla="*/ 1463040 w 1923450"/>
              <a:gd name="connsiteY19" fmla="*/ 1772529 h 1958942"/>
              <a:gd name="connsiteX20" fmla="*/ 1913207 w 1923450"/>
              <a:gd name="connsiteY20" fmla="*/ 1955409 h 1958942"/>
              <a:gd name="connsiteX21" fmla="*/ 1899139 w 1923450"/>
              <a:gd name="connsiteY21" fmla="*/ 1744394 h 1958942"/>
              <a:gd name="connsiteX22" fmla="*/ 1913206 w 1923450"/>
              <a:gd name="connsiteY22" fmla="*/ 1702191 h 1958942"/>
              <a:gd name="connsiteX23" fmla="*/ 1899139 w 1923450"/>
              <a:gd name="connsiteY23" fmla="*/ 1322363 h 1958942"/>
              <a:gd name="connsiteX24" fmla="*/ 1856936 w 1923450"/>
              <a:gd name="connsiteY24" fmla="*/ 1153551 h 1958942"/>
              <a:gd name="connsiteX25" fmla="*/ 1772529 w 1923450"/>
              <a:gd name="connsiteY25" fmla="*/ 956603 h 1958942"/>
              <a:gd name="connsiteX26" fmla="*/ 1336431 w 1923450"/>
              <a:gd name="connsiteY26" fmla="*/ 393895 h 1958942"/>
              <a:gd name="connsiteX27" fmla="*/ 1111348 w 1923450"/>
              <a:gd name="connsiteY27" fmla="*/ 281354 h 1958942"/>
              <a:gd name="connsiteX28" fmla="*/ 1026942 w 1923450"/>
              <a:gd name="connsiteY28" fmla="*/ 239151 h 1958942"/>
              <a:gd name="connsiteX29" fmla="*/ 844062 w 1923450"/>
              <a:gd name="connsiteY29"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436099 w 1923450"/>
              <a:gd name="connsiteY14" fmla="*/ 1420837 h 1958942"/>
              <a:gd name="connsiteX15" fmla="*/ 407963 w 1923450"/>
              <a:gd name="connsiteY15" fmla="*/ 1505243 h 1958942"/>
              <a:gd name="connsiteX16" fmla="*/ 365760 w 1923450"/>
              <a:gd name="connsiteY16" fmla="*/ 1688123 h 1958942"/>
              <a:gd name="connsiteX17" fmla="*/ 351693 w 1923450"/>
              <a:gd name="connsiteY17" fmla="*/ 1730326 h 1958942"/>
              <a:gd name="connsiteX18" fmla="*/ 1055077 w 1923450"/>
              <a:gd name="connsiteY18" fmla="*/ 1758462 h 1958942"/>
              <a:gd name="connsiteX19" fmla="*/ 1463040 w 1923450"/>
              <a:gd name="connsiteY19" fmla="*/ 1772529 h 1958942"/>
              <a:gd name="connsiteX20" fmla="*/ 1913207 w 1923450"/>
              <a:gd name="connsiteY20" fmla="*/ 1955409 h 1958942"/>
              <a:gd name="connsiteX21" fmla="*/ 1899139 w 1923450"/>
              <a:gd name="connsiteY21" fmla="*/ 1744394 h 1958942"/>
              <a:gd name="connsiteX22" fmla="*/ 1913206 w 1923450"/>
              <a:gd name="connsiteY22" fmla="*/ 1702191 h 1958942"/>
              <a:gd name="connsiteX23" fmla="*/ 1899139 w 1923450"/>
              <a:gd name="connsiteY23" fmla="*/ 1322363 h 1958942"/>
              <a:gd name="connsiteX24" fmla="*/ 1856936 w 1923450"/>
              <a:gd name="connsiteY24" fmla="*/ 1153551 h 1958942"/>
              <a:gd name="connsiteX25" fmla="*/ 1772529 w 1923450"/>
              <a:gd name="connsiteY25" fmla="*/ 956603 h 1958942"/>
              <a:gd name="connsiteX26" fmla="*/ 1280160 w 1923450"/>
              <a:gd name="connsiteY26" fmla="*/ 520505 h 1958942"/>
              <a:gd name="connsiteX27" fmla="*/ 1111348 w 1923450"/>
              <a:gd name="connsiteY27" fmla="*/ 281354 h 1958942"/>
              <a:gd name="connsiteX28" fmla="*/ 1026942 w 1923450"/>
              <a:gd name="connsiteY28" fmla="*/ 239151 h 1958942"/>
              <a:gd name="connsiteX29" fmla="*/ 844062 w 1923450"/>
              <a:gd name="connsiteY29" fmla="*/ 168812 h 1958942"/>
              <a:gd name="connsiteX0" fmla="*/ 576776 w 1923450"/>
              <a:gd name="connsiteY0" fmla="*/ 126609 h 1958942"/>
              <a:gd name="connsiteX1" fmla="*/ 478302 w 1923450"/>
              <a:gd name="connsiteY1" fmla="*/ 112542 h 1958942"/>
              <a:gd name="connsiteX2" fmla="*/ 309489 w 1923450"/>
              <a:gd name="connsiteY2" fmla="*/ 56271 h 1958942"/>
              <a:gd name="connsiteX3" fmla="*/ 309489 w 1923450"/>
              <a:gd name="connsiteY3" fmla="*/ 56271 h 1958942"/>
              <a:gd name="connsiteX4" fmla="*/ 309489 w 1923450"/>
              <a:gd name="connsiteY4" fmla="*/ 56271 h 1958942"/>
              <a:gd name="connsiteX5" fmla="*/ 0 w 1923450"/>
              <a:gd name="connsiteY5" fmla="*/ 0 h 1958942"/>
              <a:gd name="connsiteX6" fmla="*/ 112542 w 1923450"/>
              <a:gd name="connsiteY6" fmla="*/ 126609 h 1958942"/>
              <a:gd name="connsiteX7" fmla="*/ 168813 w 1923450"/>
              <a:gd name="connsiteY7" fmla="*/ 182880 h 1958942"/>
              <a:gd name="connsiteX8" fmla="*/ 253219 w 1923450"/>
              <a:gd name="connsiteY8" fmla="*/ 225083 h 1958942"/>
              <a:gd name="connsiteX9" fmla="*/ 295422 w 1923450"/>
              <a:gd name="connsiteY9" fmla="*/ 295422 h 1958942"/>
              <a:gd name="connsiteX10" fmla="*/ 309489 w 1923450"/>
              <a:gd name="connsiteY10" fmla="*/ 337625 h 1958942"/>
              <a:gd name="connsiteX11" fmla="*/ 393896 w 1923450"/>
              <a:gd name="connsiteY11" fmla="*/ 436098 h 1958942"/>
              <a:gd name="connsiteX12" fmla="*/ 422031 w 1923450"/>
              <a:gd name="connsiteY12" fmla="*/ 520505 h 1958942"/>
              <a:gd name="connsiteX13" fmla="*/ 506437 w 1923450"/>
              <a:gd name="connsiteY13" fmla="*/ 604911 h 1958942"/>
              <a:gd name="connsiteX14" fmla="*/ 436099 w 1923450"/>
              <a:gd name="connsiteY14" fmla="*/ 1420837 h 1958942"/>
              <a:gd name="connsiteX15" fmla="*/ 407963 w 1923450"/>
              <a:gd name="connsiteY15" fmla="*/ 1505243 h 1958942"/>
              <a:gd name="connsiteX16" fmla="*/ 365760 w 1923450"/>
              <a:gd name="connsiteY16" fmla="*/ 1688123 h 1958942"/>
              <a:gd name="connsiteX17" fmla="*/ 351693 w 1923450"/>
              <a:gd name="connsiteY17" fmla="*/ 1730326 h 1958942"/>
              <a:gd name="connsiteX18" fmla="*/ 1055077 w 1923450"/>
              <a:gd name="connsiteY18" fmla="*/ 1758462 h 1958942"/>
              <a:gd name="connsiteX19" fmla="*/ 1463040 w 1923450"/>
              <a:gd name="connsiteY19" fmla="*/ 1772529 h 1958942"/>
              <a:gd name="connsiteX20" fmla="*/ 1913207 w 1923450"/>
              <a:gd name="connsiteY20" fmla="*/ 1955409 h 1958942"/>
              <a:gd name="connsiteX21" fmla="*/ 1899139 w 1923450"/>
              <a:gd name="connsiteY21" fmla="*/ 1744394 h 1958942"/>
              <a:gd name="connsiteX22" fmla="*/ 1913206 w 1923450"/>
              <a:gd name="connsiteY22" fmla="*/ 1702191 h 1958942"/>
              <a:gd name="connsiteX23" fmla="*/ 1899139 w 1923450"/>
              <a:gd name="connsiteY23" fmla="*/ 1322363 h 1958942"/>
              <a:gd name="connsiteX24" fmla="*/ 1856936 w 1923450"/>
              <a:gd name="connsiteY24" fmla="*/ 1153551 h 1958942"/>
              <a:gd name="connsiteX25" fmla="*/ 1772529 w 1923450"/>
              <a:gd name="connsiteY25" fmla="*/ 956603 h 1958942"/>
              <a:gd name="connsiteX26" fmla="*/ 1280160 w 1923450"/>
              <a:gd name="connsiteY26" fmla="*/ 520505 h 1958942"/>
              <a:gd name="connsiteX27" fmla="*/ 1111348 w 1923450"/>
              <a:gd name="connsiteY27" fmla="*/ 281354 h 1958942"/>
              <a:gd name="connsiteX28" fmla="*/ 844062 w 1923450"/>
              <a:gd name="connsiteY28" fmla="*/ 168812 h 1958942"/>
              <a:gd name="connsiteX0" fmla="*/ 576776 w 1923450"/>
              <a:gd name="connsiteY0" fmla="*/ 126609 h 1958942"/>
              <a:gd name="connsiteX1" fmla="*/ 309489 w 1923450"/>
              <a:gd name="connsiteY1" fmla="*/ 56271 h 1958942"/>
              <a:gd name="connsiteX2" fmla="*/ 309489 w 1923450"/>
              <a:gd name="connsiteY2" fmla="*/ 56271 h 1958942"/>
              <a:gd name="connsiteX3" fmla="*/ 309489 w 1923450"/>
              <a:gd name="connsiteY3" fmla="*/ 56271 h 1958942"/>
              <a:gd name="connsiteX4" fmla="*/ 0 w 1923450"/>
              <a:gd name="connsiteY4" fmla="*/ 0 h 1958942"/>
              <a:gd name="connsiteX5" fmla="*/ 112542 w 1923450"/>
              <a:gd name="connsiteY5" fmla="*/ 126609 h 1958942"/>
              <a:gd name="connsiteX6" fmla="*/ 168813 w 1923450"/>
              <a:gd name="connsiteY6" fmla="*/ 182880 h 1958942"/>
              <a:gd name="connsiteX7" fmla="*/ 253219 w 1923450"/>
              <a:gd name="connsiteY7" fmla="*/ 225083 h 1958942"/>
              <a:gd name="connsiteX8" fmla="*/ 295422 w 1923450"/>
              <a:gd name="connsiteY8" fmla="*/ 295422 h 1958942"/>
              <a:gd name="connsiteX9" fmla="*/ 309489 w 1923450"/>
              <a:gd name="connsiteY9" fmla="*/ 337625 h 1958942"/>
              <a:gd name="connsiteX10" fmla="*/ 393896 w 1923450"/>
              <a:gd name="connsiteY10" fmla="*/ 436098 h 1958942"/>
              <a:gd name="connsiteX11" fmla="*/ 422031 w 1923450"/>
              <a:gd name="connsiteY11" fmla="*/ 520505 h 1958942"/>
              <a:gd name="connsiteX12" fmla="*/ 506437 w 1923450"/>
              <a:gd name="connsiteY12" fmla="*/ 604911 h 1958942"/>
              <a:gd name="connsiteX13" fmla="*/ 436099 w 1923450"/>
              <a:gd name="connsiteY13" fmla="*/ 1420837 h 1958942"/>
              <a:gd name="connsiteX14" fmla="*/ 407963 w 1923450"/>
              <a:gd name="connsiteY14" fmla="*/ 1505243 h 1958942"/>
              <a:gd name="connsiteX15" fmla="*/ 365760 w 1923450"/>
              <a:gd name="connsiteY15" fmla="*/ 1688123 h 1958942"/>
              <a:gd name="connsiteX16" fmla="*/ 351693 w 1923450"/>
              <a:gd name="connsiteY16" fmla="*/ 1730326 h 1958942"/>
              <a:gd name="connsiteX17" fmla="*/ 1055077 w 1923450"/>
              <a:gd name="connsiteY17" fmla="*/ 1758462 h 1958942"/>
              <a:gd name="connsiteX18" fmla="*/ 1463040 w 1923450"/>
              <a:gd name="connsiteY18" fmla="*/ 1772529 h 1958942"/>
              <a:gd name="connsiteX19" fmla="*/ 1913207 w 1923450"/>
              <a:gd name="connsiteY19" fmla="*/ 1955409 h 1958942"/>
              <a:gd name="connsiteX20" fmla="*/ 1899139 w 1923450"/>
              <a:gd name="connsiteY20" fmla="*/ 1744394 h 1958942"/>
              <a:gd name="connsiteX21" fmla="*/ 1913206 w 1923450"/>
              <a:gd name="connsiteY21" fmla="*/ 1702191 h 1958942"/>
              <a:gd name="connsiteX22" fmla="*/ 1899139 w 1923450"/>
              <a:gd name="connsiteY22" fmla="*/ 1322363 h 1958942"/>
              <a:gd name="connsiteX23" fmla="*/ 1856936 w 1923450"/>
              <a:gd name="connsiteY23" fmla="*/ 1153551 h 1958942"/>
              <a:gd name="connsiteX24" fmla="*/ 1772529 w 1923450"/>
              <a:gd name="connsiteY24" fmla="*/ 956603 h 1958942"/>
              <a:gd name="connsiteX25" fmla="*/ 1280160 w 1923450"/>
              <a:gd name="connsiteY25" fmla="*/ 520505 h 1958942"/>
              <a:gd name="connsiteX26" fmla="*/ 1111348 w 1923450"/>
              <a:gd name="connsiteY26" fmla="*/ 281354 h 1958942"/>
              <a:gd name="connsiteX27" fmla="*/ 844062 w 1923450"/>
              <a:gd name="connsiteY27" fmla="*/ 168812 h 1958942"/>
              <a:gd name="connsiteX0" fmla="*/ 576776 w 1923450"/>
              <a:gd name="connsiteY0" fmla="*/ 126609 h 1958942"/>
              <a:gd name="connsiteX1" fmla="*/ 309489 w 1923450"/>
              <a:gd name="connsiteY1" fmla="*/ 56271 h 1958942"/>
              <a:gd name="connsiteX2" fmla="*/ 309489 w 1923450"/>
              <a:gd name="connsiteY2" fmla="*/ 56271 h 1958942"/>
              <a:gd name="connsiteX3" fmla="*/ 309489 w 1923450"/>
              <a:gd name="connsiteY3" fmla="*/ 56271 h 1958942"/>
              <a:gd name="connsiteX4" fmla="*/ 0 w 1923450"/>
              <a:gd name="connsiteY4" fmla="*/ 0 h 1958942"/>
              <a:gd name="connsiteX5" fmla="*/ 112542 w 1923450"/>
              <a:gd name="connsiteY5" fmla="*/ 126609 h 1958942"/>
              <a:gd name="connsiteX6" fmla="*/ 168813 w 1923450"/>
              <a:gd name="connsiteY6" fmla="*/ 182880 h 1958942"/>
              <a:gd name="connsiteX7" fmla="*/ 253219 w 1923450"/>
              <a:gd name="connsiteY7" fmla="*/ 225083 h 1958942"/>
              <a:gd name="connsiteX8" fmla="*/ 295422 w 1923450"/>
              <a:gd name="connsiteY8" fmla="*/ 295422 h 1958942"/>
              <a:gd name="connsiteX9" fmla="*/ 393896 w 1923450"/>
              <a:gd name="connsiteY9" fmla="*/ 436098 h 1958942"/>
              <a:gd name="connsiteX10" fmla="*/ 422031 w 1923450"/>
              <a:gd name="connsiteY10" fmla="*/ 520505 h 1958942"/>
              <a:gd name="connsiteX11" fmla="*/ 506437 w 1923450"/>
              <a:gd name="connsiteY11" fmla="*/ 604911 h 1958942"/>
              <a:gd name="connsiteX12" fmla="*/ 436099 w 1923450"/>
              <a:gd name="connsiteY12" fmla="*/ 1420837 h 1958942"/>
              <a:gd name="connsiteX13" fmla="*/ 407963 w 1923450"/>
              <a:gd name="connsiteY13" fmla="*/ 1505243 h 1958942"/>
              <a:gd name="connsiteX14" fmla="*/ 365760 w 1923450"/>
              <a:gd name="connsiteY14" fmla="*/ 1688123 h 1958942"/>
              <a:gd name="connsiteX15" fmla="*/ 351693 w 1923450"/>
              <a:gd name="connsiteY15" fmla="*/ 1730326 h 1958942"/>
              <a:gd name="connsiteX16" fmla="*/ 1055077 w 1923450"/>
              <a:gd name="connsiteY16" fmla="*/ 1758462 h 1958942"/>
              <a:gd name="connsiteX17" fmla="*/ 1463040 w 1923450"/>
              <a:gd name="connsiteY17" fmla="*/ 1772529 h 1958942"/>
              <a:gd name="connsiteX18" fmla="*/ 1913207 w 1923450"/>
              <a:gd name="connsiteY18" fmla="*/ 1955409 h 1958942"/>
              <a:gd name="connsiteX19" fmla="*/ 1899139 w 1923450"/>
              <a:gd name="connsiteY19" fmla="*/ 1744394 h 1958942"/>
              <a:gd name="connsiteX20" fmla="*/ 1913206 w 1923450"/>
              <a:gd name="connsiteY20" fmla="*/ 1702191 h 1958942"/>
              <a:gd name="connsiteX21" fmla="*/ 1899139 w 1923450"/>
              <a:gd name="connsiteY21" fmla="*/ 1322363 h 1958942"/>
              <a:gd name="connsiteX22" fmla="*/ 1856936 w 1923450"/>
              <a:gd name="connsiteY22" fmla="*/ 1153551 h 1958942"/>
              <a:gd name="connsiteX23" fmla="*/ 1772529 w 1923450"/>
              <a:gd name="connsiteY23" fmla="*/ 956603 h 1958942"/>
              <a:gd name="connsiteX24" fmla="*/ 1280160 w 1923450"/>
              <a:gd name="connsiteY24" fmla="*/ 520505 h 1958942"/>
              <a:gd name="connsiteX25" fmla="*/ 1111348 w 1923450"/>
              <a:gd name="connsiteY25" fmla="*/ 281354 h 1958942"/>
              <a:gd name="connsiteX26" fmla="*/ 844062 w 1923450"/>
              <a:gd name="connsiteY26" fmla="*/ 168812 h 1958942"/>
              <a:gd name="connsiteX0" fmla="*/ 576776 w 1923450"/>
              <a:gd name="connsiteY0" fmla="*/ 126609 h 1958942"/>
              <a:gd name="connsiteX1" fmla="*/ 309489 w 1923450"/>
              <a:gd name="connsiteY1" fmla="*/ 56271 h 1958942"/>
              <a:gd name="connsiteX2" fmla="*/ 309489 w 1923450"/>
              <a:gd name="connsiteY2" fmla="*/ 56271 h 1958942"/>
              <a:gd name="connsiteX3" fmla="*/ 309489 w 1923450"/>
              <a:gd name="connsiteY3" fmla="*/ 56271 h 1958942"/>
              <a:gd name="connsiteX4" fmla="*/ 0 w 1923450"/>
              <a:gd name="connsiteY4" fmla="*/ 0 h 1958942"/>
              <a:gd name="connsiteX5" fmla="*/ 112542 w 1923450"/>
              <a:gd name="connsiteY5" fmla="*/ 126609 h 1958942"/>
              <a:gd name="connsiteX6" fmla="*/ 168813 w 1923450"/>
              <a:gd name="connsiteY6" fmla="*/ 182880 h 1958942"/>
              <a:gd name="connsiteX7" fmla="*/ 253219 w 1923450"/>
              <a:gd name="connsiteY7" fmla="*/ 225083 h 1958942"/>
              <a:gd name="connsiteX8" fmla="*/ 393896 w 1923450"/>
              <a:gd name="connsiteY8" fmla="*/ 436098 h 1958942"/>
              <a:gd name="connsiteX9" fmla="*/ 422031 w 1923450"/>
              <a:gd name="connsiteY9" fmla="*/ 520505 h 1958942"/>
              <a:gd name="connsiteX10" fmla="*/ 506437 w 1923450"/>
              <a:gd name="connsiteY10" fmla="*/ 604911 h 1958942"/>
              <a:gd name="connsiteX11" fmla="*/ 436099 w 1923450"/>
              <a:gd name="connsiteY11" fmla="*/ 1420837 h 1958942"/>
              <a:gd name="connsiteX12" fmla="*/ 407963 w 1923450"/>
              <a:gd name="connsiteY12" fmla="*/ 1505243 h 1958942"/>
              <a:gd name="connsiteX13" fmla="*/ 365760 w 1923450"/>
              <a:gd name="connsiteY13" fmla="*/ 1688123 h 1958942"/>
              <a:gd name="connsiteX14" fmla="*/ 351693 w 1923450"/>
              <a:gd name="connsiteY14" fmla="*/ 1730326 h 1958942"/>
              <a:gd name="connsiteX15" fmla="*/ 1055077 w 1923450"/>
              <a:gd name="connsiteY15" fmla="*/ 1758462 h 1958942"/>
              <a:gd name="connsiteX16" fmla="*/ 1463040 w 1923450"/>
              <a:gd name="connsiteY16" fmla="*/ 1772529 h 1958942"/>
              <a:gd name="connsiteX17" fmla="*/ 1913207 w 1923450"/>
              <a:gd name="connsiteY17" fmla="*/ 1955409 h 1958942"/>
              <a:gd name="connsiteX18" fmla="*/ 1899139 w 1923450"/>
              <a:gd name="connsiteY18" fmla="*/ 1744394 h 1958942"/>
              <a:gd name="connsiteX19" fmla="*/ 1913206 w 1923450"/>
              <a:gd name="connsiteY19" fmla="*/ 1702191 h 1958942"/>
              <a:gd name="connsiteX20" fmla="*/ 1899139 w 1923450"/>
              <a:gd name="connsiteY20" fmla="*/ 1322363 h 1958942"/>
              <a:gd name="connsiteX21" fmla="*/ 1856936 w 1923450"/>
              <a:gd name="connsiteY21" fmla="*/ 1153551 h 1958942"/>
              <a:gd name="connsiteX22" fmla="*/ 1772529 w 1923450"/>
              <a:gd name="connsiteY22" fmla="*/ 956603 h 1958942"/>
              <a:gd name="connsiteX23" fmla="*/ 1280160 w 1923450"/>
              <a:gd name="connsiteY23" fmla="*/ 520505 h 1958942"/>
              <a:gd name="connsiteX24" fmla="*/ 1111348 w 1923450"/>
              <a:gd name="connsiteY24" fmla="*/ 281354 h 1958942"/>
              <a:gd name="connsiteX25" fmla="*/ 844062 w 1923450"/>
              <a:gd name="connsiteY25" fmla="*/ 168812 h 1958942"/>
              <a:gd name="connsiteX0" fmla="*/ 576776 w 1923795"/>
              <a:gd name="connsiteY0" fmla="*/ 126609 h 1958942"/>
              <a:gd name="connsiteX1" fmla="*/ 309489 w 1923795"/>
              <a:gd name="connsiteY1" fmla="*/ 56271 h 1958942"/>
              <a:gd name="connsiteX2" fmla="*/ 309489 w 1923795"/>
              <a:gd name="connsiteY2" fmla="*/ 56271 h 1958942"/>
              <a:gd name="connsiteX3" fmla="*/ 309489 w 1923795"/>
              <a:gd name="connsiteY3" fmla="*/ 56271 h 1958942"/>
              <a:gd name="connsiteX4" fmla="*/ 0 w 1923795"/>
              <a:gd name="connsiteY4" fmla="*/ 0 h 1958942"/>
              <a:gd name="connsiteX5" fmla="*/ 112542 w 1923795"/>
              <a:gd name="connsiteY5" fmla="*/ 126609 h 1958942"/>
              <a:gd name="connsiteX6" fmla="*/ 168813 w 1923795"/>
              <a:gd name="connsiteY6" fmla="*/ 182880 h 1958942"/>
              <a:gd name="connsiteX7" fmla="*/ 253219 w 1923795"/>
              <a:gd name="connsiteY7" fmla="*/ 225083 h 1958942"/>
              <a:gd name="connsiteX8" fmla="*/ 393896 w 1923795"/>
              <a:gd name="connsiteY8" fmla="*/ 436098 h 1958942"/>
              <a:gd name="connsiteX9" fmla="*/ 422031 w 1923795"/>
              <a:gd name="connsiteY9" fmla="*/ 520505 h 1958942"/>
              <a:gd name="connsiteX10" fmla="*/ 506437 w 1923795"/>
              <a:gd name="connsiteY10" fmla="*/ 604911 h 1958942"/>
              <a:gd name="connsiteX11" fmla="*/ 436099 w 1923795"/>
              <a:gd name="connsiteY11" fmla="*/ 1420837 h 1958942"/>
              <a:gd name="connsiteX12" fmla="*/ 407963 w 1923795"/>
              <a:gd name="connsiteY12" fmla="*/ 1505243 h 1958942"/>
              <a:gd name="connsiteX13" fmla="*/ 365760 w 1923795"/>
              <a:gd name="connsiteY13" fmla="*/ 1688123 h 1958942"/>
              <a:gd name="connsiteX14" fmla="*/ 351693 w 1923795"/>
              <a:gd name="connsiteY14" fmla="*/ 1730326 h 1958942"/>
              <a:gd name="connsiteX15" fmla="*/ 1055077 w 1923795"/>
              <a:gd name="connsiteY15" fmla="*/ 1758462 h 1958942"/>
              <a:gd name="connsiteX16" fmla="*/ 1463040 w 1923795"/>
              <a:gd name="connsiteY16" fmla="*/ 1772529 h 1958942"/>
              <a:gd name="connsiteX17" fmla="*/ 1913207 w 1923795"/>
              <a:gd name="connsiteY17" fmla="*/ 1955409 h 1958942"/>
              <a:gd name="connsiteX18" fmla="*/ 1899139 w 1923795"/>
              <a:gd name="connsiteY18" fmla="*/ 1744394 h 1958942"/>
              <a:gd name="connsiteX19" fmla="*/ 1899139 w 1923795"/>
              <a:gd name="connsiteY19" fmla="*/ 1322363 h 1958942"/>
              <a:gd name="connsiteX20" fmla="*/ 1856936 w 1923795"/>
              <a:gd name="connsiteY20" fmla="*/ 1153551 h 1958942"/>
              <a:gd name="connsiteX21" fmla="*/ 1772529 w 1923795"/>
              <a:gd name="connsiteY21" fmla="*/ 956603 h 1958942"/>
              <a:gd name="connsiteX22" fmla="*/ 1280160 w 1923795"/>
              <a:gd name="connsiteY22" fmla="*/ 520505 h 1958942"/>
              <a:gd name="connsiteX23" fmla="*/ 1111348 w 1923795"/>
              <a:gd name="connsiteY23" fmla="*/ 281354 h 1958942"/>
              <a:gd name="connsiteX24" fmla="*/ 844062 w 1923795"/>
              <a:gd name="connsiteY24" fmla="*/ 168812 h 1958942"/>
              <a:gd name="connsiteX0" fmla="*/ 576776 w 1903578"/>
              <a:gd name="connsiteY0" fmla="*/ 126609 h 2112101"/>
              <a:gd name="connsiteX1" fmla="*/ 309489 w 1903578"/>
              <a:gd name="connsiteY1" fmla="*/ 56271 h 2112101"/>
              <a:gd name="connsiteX2" fmla="*/ 309489 w 1903578"/>
              <a:gd name="connsiteY2" fmla="*/ 56271 h 2112101"/>
              <a:gd name="connsiteX3" fmla="*/ 309489 w 1903578"/>
              <a:gd name="connsiteY3" fmla="*/ 56271 h 2112101"/>
              <a:gd name="connsiteX4" fmla="*/ 0 w 1903578"/>
              <a:gd name="connsiteY4" fmla="*/ 0 h 2112101"/>
              <a:gd name="connsiteX5" fmla="*/ 112542 w 1903578"/>
              <a:gd name="connsiteY5" fmla="*/ 126609 h 2112101"/>
              <a:gd name="connsiteX6" fmla="*/ 168813 w 1903578"/>
              <a:gd name="connsiteY6" fmla="*/ 182880 h 2112101"/>
              <a:gd name="connsiteX7" fmla="*/ 253219 w 1903578"/>
              <a:gd name="connsiteY7" fmla="*/ 225083 h 2112101"/>
              <a:gd name="connsiteX8" fmla="*/ 393896 w 1903578"/>
              <a:gd name="connsiteY8" fmla="*/ 436098 h 2112101"/>
              <a:gd name="connsiteX9" fmla="*/ 422031 w 1903578"/>
              <a:gd name="connsiteY9" fmla="*/ 520505 h 2112101"/>
              <a:gd name="connsiteX10" fmla="*/ 506437 w 1903578"/>
              <a:gd name="connsiteY10" fmla="*/ 604911 h 2112101"/>
              <a:gd name="connsiteX11" fmla="*/ 436099 w 1903578"/>
              <a:gd name="connsiteY11" fmla="*/ 1420837 h 2112101"/>
              <a:gd name="connsiteX12" fmla="*/ 407963 w 1903578"/>
              <a:gd name="connsiteY12" fmla="*/ 1505243 h 2112101"/>
              <a:gd name="connsiteX13" fmla="*/ 365760 w 1903578"/>
              <a:gd name="connsiteY13" fmla="*/ 1688123 h 2112101"/>
              <a:gd name="connsiteX14" fmla="*/ 351693 w 1903578"/>
              <a:gd name="connsiteY14" fmla="*/ 1730326 h 2112101"/>
              <a:gd name="connsiteX15" fmla="*/ 1055077 w 1903578"/>
              <a:gd name="connsiteY15" fmla="*/ 1758462 h 2112101"/>
              <a:gd name="connsiteX16" fmla="*/ 1463040 w 1903578"/>
              <a:gd name="connsiteY16" fmla="*/ 1772529 h 2112101"/>
              <a:gd name="connsiteX17" fmla="*/ 1871004 w 1903578"/>
              <a:gd name="connsiteY17" fmla="*/ 2110153 h 2112101"/>
              <a:gd name="connsiteX18" fmla="*/ 1899139 w 1903578"/>
              <a:gd name="connsiteY18" fmla="*/ 1744394 h 2112101"/>
              <a:gd name="connsiteX19" fmla="*/ 1899139 w 1903578"/>
              <a:gd name="connsiteY19" fmla="*/ 1322363 h 2112101"/>
              <a:gd name="connsiteX20" fmla="*/ 1856936 w 1903578"/>
              <a:gd name="connsiteY20" fmla="*/ 1153551 h 2112101"/>
              <a:gd name="connsiteX21" fmla="*/ 1772529 w 1903578"/>
              <a:gd name="connsiteY21" fmla="*/ 956603 h 2112101"/>
              <a:gd name="connsiteX22" fmla="*/ 1280160 w 1903578"/>
              <a:gd name="connsiteY22" fmla="*/ 520505 h 2112101"/>
              <a:gd name="connsiteX23" fmla="*/ 1111348 w 1903578"/>
              <a:gd name="connsiteY23" fmla="*/ 281354 h 2112101"/>
              <a:gd name="connsiteX24" fmla="*/ 844062 w 1903578"/>
              <a:gd name="connsiteY24" fmla="*/ 168812 h 2112101"/>
              <a:gd name="connsiteX0" fmla="*/ 576776 w 1903578"/>
              <a:gd name="connsiteY0" fmla="*/ 126609 h 2112101"/>
              <a:gd name="connsiteX1" fmla="*/ 309489 w 1903578"/>
              <a:gd name="connsiteY1" fmla="*/ 56271 h 2112101"/>
              <a:gd name="connsiteX2" fmla="*/ 309489 w 1903578"/>
              <a:gd name="connsiteY2" fmla="*/ 56271 h 2112101"/>
              <a:gd name="connsiteX3" fmla="*/ 309489 w 1903578"/>
              <a:gd name="connsiteY3" fmla="*/ 56271 h 2112101"/>
              <a:gd name="connsiteX4" fmla="*/ 0 w 1903578"/>
              <a:gd name="connsiteY4" fmla="*/ 0 h 2112101"/>
              <a:gd name="connsiteX5" fmla="*/ 112542 w 1903578"/>
              <a:gd name="connsiteY5" fmla="*/ 126609 h 2112101"/>
              <a:gd name="connsiteX6" fmla="*/ 168813 w 1903578"/>
              <a:gd name="connsiteY6" fmla="*/ 182880 h 2112101"/>
              <a:gd name="connsiteX7" fmla="*/ 253219 w 1903578"/>
              <a:gd name="connsiteY7" fmla="*/ 225083 h 2112101"/>
              <a:gd name="connsiteX8" fmla="*/ 393896 w 1903578"/>
              <a:gd name="connsiteY8" fmla="*/ 436098 h 2112101"/>
              <a:gd name="connsiteX9" fmla="*/ 422031 w 1903578"/>
              <a:gd name="connsiteY9" fmla="*/ 520505 h 2112101"/>
              <a:gd name="connsiteX10" fmla="*/ 506437 w 1903578"/>
              <a:gd name="connsiteY10" fmla="*/ 604911 h 2112101"/>
              <a:gd name="connsiteX11" fmla="*/ 436099 w 1903578"/>
              <a:gd name="connsiteY11" fmla="*/ 1420837 h 2112101"/>
              <a:gd name="connsiteX12" fmla="*/ 323557 w 1903578"/>
              <a:gd name="connsiteY12" fmla="*/ 1491175 h 2112101"/>
              <a:gd name="connsiteX13" fmla="*/ 365760 w 1903578"/>
              <a:gd name="connsiteY13" fmla="*/ 1688123 h 2112101"/>
              <a:gd name="connsiteX14" fmla="*/ 351693 w 1903578"/>
              <a:gd name="connsiteY14" fmla="*/ 1730326 h 2112101"/>
              <a:gd name="connsiteX15" fmla="*/ 1055077 w 1903578"/>
              <a:gd name="connsiteY15" fmla="*/ 1758462 h 2112101"/>
              <a:gd name="connsiteX16" fmla="*/ 1463040 w 1903578"/>
              <a:gd name="connsiteY16" fmla="*/ 1772529 h 2112101"/>
              <a:gd name="connsiteX17" fmla="*/ 1871004 w 1903578"/>
              <a:gd name="connsiteY17" fmla="*/ 2110153 h 2112101"/>
              <a:gd name="connsiteX18" fmla="*/ 1899139 w 1903578"/>
              <a:gd name="connsiteY18" fmla="*/ 1744394 h 2112101"/>
              <a:gd name="connsiteX19" fmla="*/ 1899139 w 1903578"/>
              <a:gd name="connsiteY19" fmla="*/ 1322363 h 2112101"/>
              <a:gd name="connsiteX20" fmla="*/ 1856936 w 1903578"/>
              <a:gd name="connsiteY20" fmla="*/ 1153551 h 2112101"/>
              <a:gd name="connsiteX21" fmla="*/ 1772529 w 1903578"/>
              <a:gd name="connsiteY21" fmla="*/ 956603 h 2112101"/>
              <a:gd name="connsiteX22" fmla="*/ 1280160 w 1903578"/>
              <a:gd name="connsiteY22" fmla="*/ 520505 h 2112101"/>
              <a:gd name="connsiteX23" fmla="*/ 1111348 w 1903578"/>
              <a:gd name="connsiteY23" fmla="*/ 281354 h 2112101"/>
              <a:gd name="connsiteX24" fmla="*/ 844062 w 1903578"/>
              <a:gd name="connsiteY24" fmla="*/ 168812 h 2112101"/>
              <a:gd name="connsiteX0" fmla="*/ 576776 w 1903578"/>
              <a:gd name="connsiteY0" fmla="*/ 126609 h 2112101"/>
              <a:gd name="connsiteX1" fmla="*/ 309489 w 1903578"/>
              <a:gd name="connsiteY1" fmla="*/ 56271 h 2112101"/>
              <a:gd name="connsiteX2" fmla="*/ 309489 w 1903578"/>
              <a:gd name="connsiteY2" fmla="*/ 56271 h 2112101"/>
              <a:gd name="connsiteX3" fmla="*/ 309489 w 1903578"/>
              <a:gd name="connsiteY3" fmla="*/ 56271 h 2112101"/>
              <a:gd name="connsiteX4" fmla="*/ 0 w 1903578"/>
              <a:gd name="connsiteY4" fmla="*/ 0 h 2112101"/>
              <a:gd name="connsiteX5" fmla="*/ 112542 w 1903578"/>
              <a:gd name="connsiteY5" fmla="*/ 126609 h 2112101"/>
              <a:gd name="connsiteX6" fmla="*/ 168813 w 1903578"/>
              <a:gd name="connsiteY6" fmla="*/ 182880 h 2112101"/>
              <a:gd name="connsiteX7" fmla="*/ 253219 w 1903578"/>
              <a:gd name="connsiteY7" fmla="*/ 225083 h 2112101"/>
              <a:gd name="connsiteX8" fmla="*/ 393896 w 1903578"/>
              <a:gd name="connsiteY8" fmla="*/ 436098 h 2112101"/>
              <a:gd name="connsiteX9" fmla="*/ 422031 w 1903578"/>
              <a:gd name="connsiteY9" fmla="*/ 520505 h 2112101"/>
              <a:gd name="connsiteX10" fmla="*/ 436098 w 1903578"/>
              <a:gd name="connsiteY10" fmla="*/ 675249 h 2112101"/>
              <a:gd name="connsiteX11" fmla="*/ 436099 w 1903578"/>
              <a:gd name="connsiteY11" fmla="*/ 1420837 h 2112101"/>
              <a:gd name="connsiteX12" fmla="*/ 323557 w 1903578"/>
              <a:gd name="connsiteY12" fmla="*/ 1491175 h 2112101"/>
              <a:gd name="connsiteX13" fmla="*/ 365760 w 1903578"/>
              <a:gd name="connsiteY13" fmla="*/ 1688123 h 2112101"/>
              <a:gd name="connsiteX14" fmla="*/ 351693 w 1903578"/>
              <a:gd name="connsiteY14" fmla="*/ 1730326 h 2112101"/>
              <a:gd name="connsiteX15" fmla="*/ 1055077 w 1903578"/>
              <a:gd name="connsiteY15" fmla="*/ 1758462 h 2112101"/>
              <a:gd name="connsiteX16" fmla="*/ 1463040 w 1903578"/>
              <a:gd name="connsiteY16" fmla="*/ 1772529 h 2112101"/>
              <a:gd name="connsiteX17" fmla="*/ 1871004 w 1903578"/>
              <a:gd name="connsiteY17" fmla="*/ 2110153 h 2112101"/>
              <a:gd name="connsiteX18" fmla="*/ 1899139 w 1903578"/>
              <a:gd name="connsiteY18" fmla="*/ 1744394 h 2112101"/>
              <a:gd name="connsiteX19" fmla="*/ 1899139 w 1903578"/>
              <a:gd name="connsiteY19" fmla="*/ 1322363 h 2112101"/>
              <a:gd name="connsiteX20" fmla="*/ 1856936 w 1903578"/>
              <a:gd name="connsiteY20" fmla="*/ 1153551 h 2112101"/>
              <a:gd name="connsiteX21" fmla="*/ 1772529 w 1903578"/>
              <a:gd name="connsiteY21" fmla="*/ 956603 h 2112101"/>
              <a:gd name="connsiteX22" fmla="*/ 1280160 w 1903578"/>
              <a:gd name="connsiteY22" fmla="*/ 520505 h 2112101"/>
              <a:gd name="connsiteX23" fmla="*/ 1111348 w 1903578"/>
              <a:gd name="connsiteY23" fmla="*/ 281354 h 2112101"/>
              <a:gd name="connsiteX24" fmla="*/ 844062 w 1903578"/>
              <a:gd name="connsiteY24" fmla="*/ 168812 h 2112101"/>
              <a:gd name="connsiteX0" fmla="*/ 576776 w 1903578"/>
              <a:gd name="connsiteY0" fmla="*/ 126609 h 2112101"/>
              <a:gd name="connsiteX1" fmla="*/ 309489 w 1903578"/>
              <a:gd name="connsiteY1" fmla="*/ 56271 h 2112101"/>
              <a:gd name="connsiteX2" fmla="*/ 309489 w 1903578"/>
              <a:gd name="connsiteY2" fmla="*/ 56271 h 2112101"/>
              <a:gd name="connsiteX3" fmla="*/ 309489 w 1903578"/>
              <a:gd name="connsiteY3" fmla="*/ 56271 h 2112101"/>
              <a:gd name="connsiteX4" fmla="*/ 0 w 1903578"/>
              <a:gd name="connsiteY4" fmla="*/ 0 h 2112101"/>
              <a:gd name="connsiteX5" fmla="*/ 112542 w 1903578"/>
              <a:gd name="connsiteY5" fmla="*/ 126609 h 2112101"/>
              <a:gd name="connsiteX6" fmla="*/ 168813 w 1903578"/>
              <a:gd name="connsiteY6" fmla="*/ 182880 h 2112101"/>
              <a:gd name="connsiteX7" fmla="*/ 253219 w 1903578"/>
              <a:gd name="connsiteY7" fmla="*/ 225083 h 2112101"/>
              <a:gd name="connsiteX8" fmla="*/ 393896 w 1903578"/>
              <a:gd name="connsiteY8" fmla="*/ 436098 h 2112101"/>
              <a:gd name="connsiteX9" fmla="*/ 422031 w 1903578"/>
              <a:gd name="connsiteY9" fmla="*/ 520505 h 2112101"/>
              <a:gd name="connsiteX10" fmla="*/ 436098 w 1903578"/>
              <a:gd name="connsiteY10" fmla="*/ 675249 h 2112101"/>
              <a:gd name="connsiteX11" fmla="*/ 393896 w 1903578"/>
              <a:gd name="connsiteY11" fmla="*/ 1266092 h 2112101"/>
              <a:gd name="connsiteX12" fmla="*/ 323557 w 1903578"/>
              <a:gd name="connsiteY12" fmla="*/ 1491175 h 2112101"/>
              <a:gd name="connsiteX13" fmla="*/ 365760 w 1903578"/>
              <a:gd name="connsiteY13" fmla="*/ 1688123 h 2112101"/>
              <a:gd name="connsiteX14" fmla="*/ 351693 w 1903578"/>
              <a:gd name="connsiteY14" fmla="*/ 1730326 h 2112101"/>
              <a:gd name="connsiteX15" fmla="*/ 1055077 w 1903578"/>
              <a:gd name="connsiteY15" fmla="*/ 1758462 h 2112101"/>
              <a:gd name="connsiteX16" fmla="*/ 1463040 w 1903578"/>
              <a:gd name="connsiteY16" fmla="*/ 1772529 h 2112101"/>
              <a:gd name="connsiteX17" fmla="*/ 1871004 w 1903578"/>
              <a:gd name="connsiteY17" fmla="*/ 2110153 h 2112101"/>
              <a:gd name="connsiteX18" fmla="*/ 1899139 w 1903578"/>
              <a:gd name="connsiteY18" fmla="*/ 1744394 h 2112101"/>
              <a:gd name="connsiteX19" fmla="*/ 1899139 w 1903578"/>
              <a:gd name="connsiteY19" fmla="*/ 1322363 h 2112101"/>
              <a:gd name="connsiteX20" fmla="*/ 1856936 w 1903578"/>
              <a:gd name="connsiteY20" fmla="*/ 1153551 h 2112101"/>
              <a:gd name="connsiteX21" fmla="*/ 1772529 w 1903578"/>
              <a:gd name="connsiteY21" fmla="*/ 956603 h 2112101"/>
              <a:gd name="connsiteX22" fmla="*/ 1280160 w 1903578"/>
              <a:gd name="connsiteY22" fmla="*/ 520505 h 2112101"/>
              <a:gd name="connsiteX23" fmla="*/ 1111348 w 1903578"/>
              <a:gd name="connsiteY23" fmla="*/ 281354 h 2112101"/>
              <a:gd name="connsiteX24" fmla="*/ 844062 w 1903578"/>
              <a:gd name="connsiteY24" fmla="*/ 168812 h 211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3578" h="2112101">
                <a:moveTo>
                  <a:pt x="576776" y="126609"/>
                </a:moveTo>
                <a:lnTo>
                  <a:pt x="309489" y="56271"/>
                </a:lnTo>
                <a:lnTo>
                  <a:pt x="309489" y="56271"/>
                </a:lnTo>
                <a:lnTo>
                  <a:pt x="309489" y="56271"/>
                </a:lnTo>
                <a:lnTo>
                  <a:pt x="0" y="0"/>
                </a:lnTo>
                <a:lnTo>
                  <a:pt x="112542" y="126609"/>
                </a:lnTo>
                <a:cubicBezTo>
                  <a:pt x="77373" y="147711"/>
                  <a:pt x="143648" y="174491"/>
                  <a:pt x="168813" y="182880"/>
                </a:cubicBezTo>
                <a:cubicBezTo>
                  <a:pt x="227056" y="202295"/>
                  <a:pt x="198678" y="188723"/>
                  <a:pt x="253219" y="225083"/>
                </a:cubicBezTo>
                <a:cubicBezTo>
                  <a:pt x="290733" y="267286"/>
                  <a:pt x="365761" y="386861"/>
                  <a:pt x="393896" y="436098"/>
                </a:cubicBezTo>
                <a:cubicBezTo>
                  <a:pt x="403274" y="464234"/>
                  <a:pt x="414997" y="480647"/>
                  <a:pt x="422031" y="520505"/>
                </a:cubicBezTo>
                <a:cubicBezTo>
                  <a:pt x="429065" y="560363"/>
                  <a:pt x="440787" y="550985"/>
                  <a:pt x="436098" y="675249"/>
                </a:cubicBezTo>
                <a:cubicBezTo>
                  <a:pt x="431409" y="799513"/>
                  <a:pt x="412653" y="1130104"/>
                  <a:pt x="393896" y="1266092"/>
                </a:cubicBezTo>
                <a:cubicBezTo>
                  <a:pt x="375139" y="1402080"/>
                  <a:pt x="328246" y="1420836"/>
                  <a:pt x="323557" y="1491175"/>
                </a:cubicBezTo>
                <a:cubicBezTo>
                  <a:pt x="318868" y="1561514"/>
                  <a:pt x="361071" y="1648265"/>
                  <a:pt x="365760" y="1688123"/>
                </a:cubicBezTo>
                <a:cubicBezTo>
                  <a:pt x="370449" y="1727981"/>
                  <a:pt x="356382" y="1716258"/>
                  <a:pt x="351693" y="1730326"/>
                </a:cubicBezTo>
                <a:cubicBezTo>
                  <a:pt x="603773" y="1814355"/>
                  <a:pt x="367977" y="1740381"/>
                  <a:pt x="1055077" y="1758462"/>
                </a:cubicBezTo>
                <a:lnTo>
                  <a:pt x="1463040" y="1772529"/>
                </a:lnTo>
                <a:cubicBezTo>
                  <a:pt x="1596692" y="1817081"/>
                  <a:pt x="1592117" y="2140034"/>
                  <a:pt x="1871004" y="2110153"/>
                </a:cubicBezTo>
                <a:cubicBezTo>
                  <a:pt x="1900492" y="2106994"/>
                  <a:pt x="1894450" y="1875692"/>
                  <a:pt x="1899139" y="1744394"/>
                </a:cubicBezTo>
                <a:cubicBezTo>
                  <a:pt x="1903828" y="1613096"/>
                  <a:pt x="1906173" y="1420837"/>
                  <a:pt x="1899139" y="1322363"/>
                </a:cubicBezTo>
                <a:cubicBezTo>
                  <a:pt x="1892105" y="1223889"/>
                  <a:pt x="1875953" y="1172568"/>
                  <a:pt x="1856936" y="1153551"/>
                </a:cubicBezTo>
                <a:lnTo>
                  <a:pt x="1772529" y="956603"/>
                </a:lnTo>
                <a:cubicBezTo>
                  <a:pt x="1685778" y="829994"/>
                  <a:pt x="1390357" y="633046"/>
                  <a:pt x="1280160" y="520505"/>
                </a:cubicBezTo>
                <a:cubicBezTo>
                  <a:pt x="1169963" y="407964"/>
                  <a:pt x="1184031" y="339969"/>
                  <a:pt x="1111348" y="281354"/>
                </a:cubicBezTo>
                <a:cubicBezTo>
                  <a:pt x="1038665" y="222739"/>
                  <a:pt x="899747" y="192258"/>
                  <a:pt x="844062" y="168812"/>
                </a:cubicBezTo>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1">
            <a:extLst>
              <a:ext uri="{FF2B5EF4-FFF2-40B4-BE49-F238E27FC236}">
                <a16:creationId xmlns:a16="http://schemas.microsoft.com/office/drawing/2014/main" id="{C42E3A70-664C-2243-82DB-32E9D41EA637}"/>
              </a:ext>
            </a:extLst>
          </p:cNvPr>
          <p:cNvSpPr txBox="1"/>
          <p:nvPr/>
        </p:nvSpPr>
        <p:spPr>
          <a:xfrm>
            <a:off x="7277100" y="2046288"/>
            <a:ext cx="990600" cy="3683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en-US" dirty="0"/>
              <a:t>wanted</a:t>
            </a:r>
          </a:p>
        </p:txBody>
      </p:sp>
      <p:sp>
        <p:nvSpPr>
          <p:cNvPr id="2063" name="TextBox 18">
            <a:extLst>
              <a:ext uri="{FF2B5EF4-FFF2-40B4-BE49-F238E27FC236}">
                <a16:creationId xmlns:a16="http://schemas.microsoft.com/office/drawing/2014/main" id="{87D55033-F1E5-654E-ABC2-F50BD7D5DD3A}"/>
              </a:ext>
            </a:extLst>
          </p:cNvPr>
          <p:cNvSpPr txBox="1">
            <a:spLocks noChangeArrowheads="1"/>
          </p:cNvSpPr>
          <p:nvPr/>
        </p:nvSpPr>
        <p:spPr bwMode="auto">
          <a:xfrm>
            <a:off x="5867400" y="4616450"/>
            <a:ext cx="1028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robocalls</a:t>
            </a:r>
          </a:p>
        </p:txBody>
      </p:sp>
      <p:sp>
        <p:nvSpPr>
          <p:cNvPr id="2064" name="TextBox 19">
            <a:extLst>
              <a:ext uri="{FF2B5EF4-FFF2-40B4-BE49-F238E27FC236}">
                <a16:creationId xmlns:a16="http://schemas.microsoft.com/office/drawing/2014/main" id="{D68171BB-21DF-9240-AA27-A130BB03BD14}"/>
              </a:ext>
            </a:extLst>
          </p:cNvPr>
          <p:cNvSpPr txBox="1">
            <a:spLocks noChangeArrowheads="1"/>
          </p:cNvSpPr>
          <p:nvPr/>
        </p:nvSpPr>
        <p:spPr bwMode="auto">
          <a:xfrm>
            <a:off x="1901825" y="4503738"/>
            <a:ext cx="1882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a:t>Spoofed</a:t>
            </a:r>
          </a:p>
          <a:p>
            <a:pPr algn="ctr"/>
            <a:r>
              <a:rPr lang="en-US" altLang="en-US"/>
              <a:t>Caller ID or CNAM</a:t>
            </a:r>
          </a:p>
        </p:txBody>
      </p:sp>
      <p:sp>
        <p:nvSpPr>
          <p:cNvPr id="19" name="Rounded Rectangle 18">
            <a:extLst>
              <a:ext uri="{FF2B5EF4-FFF2-40B4-BE49-F238E27FC236}">
                <a16:creationId xmlns:a16="http://schemas.microsoft.com/office/drawing/2014/main" id="{CA3BE285-D2E1-B147-B139-9FF4F6FB6FEA}"/>
              </a:ext>
            </a:extLst>
          </p:cNvPr>
          <p:cNvSpPr/>
          <p:nvPr/>
        </p:nvSpPr>
        <p:spPr>
          <a:xfrm>
            <a:off x="6710363" y="2974975"/>
            <a:ext cx="1447007" cy="836613"/>
          </a:xfrm>
          <a:prstGeom prst="roundRect">
            <a:avLst/>
          </a:prstGeom>
          <a:solidFill>
            <a:schemeClr val="bg1">
              <a:lumMod val="65000"/>
            </a:schemeClr>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sz="1400" dirty="0"/>
              <a:t>debt collectors</a:t>
            </a:r>
          </a:p>
          <a:p>
            <a:pPr algn="ctr" fontAlgn="auto">
              <a:spcBef>
                <a:spcPts val="0"/>
              </a:spcBef>
              <a:spcAft>
                <a:spcPts val="0"/>
              </a:spcAft>
              <a:defRPr/>
            </a:pPr>
            <a:r>
              <a:rPr lang="en-US" sz="1400" dirty="0"/>
              <a:t>(traditional +</a:t>
            </a:r>
          </a:p>
          <a:p>
            <a:pPr algn="ctr" fontAlgn="auto">
              <a:spcBef>
                <a:spcPts val="0"/>
              </a:spcBef>
              <a:spcAft>
                <a:spcPts val="0"/>
              </a:spcAft>
              <a:defRPr/>
            </a:pPr>
            <a:r>
              <a:rPr lang="en-US" sz="1400" dirty="0"/>
              <a:t>unregulated)</a:t>
            </a:r>
          </a:p>
        </p:txBody>
      </p:sp>
      <p:sp>
        <p:nvSpPr>
          <p:cNvPr id="2" name="Slide Number Placeholder 1">
            <a:extLst>
              <a:ext uri="{FF2B5EF4-FFF2-40B4-BE49-F238E27FC236}">
                <a16:creationId xmlns:a16="http://schemas.microsoft.com/office/drawing/2014/main" id="{1C4CCCCB-5024-F542-91AB-095456B587E1}"/>
              </a:ext>
            </a:extLst>
          </p:cNvPr>
          <p:cNvSpPr>
            <a:spLocks noGrp="1"/>
          </p:cNvSpPr>
          <p:nvPr>
            <p:ph type="sldNum" sz="quarter" idx="12"/>
          </p:nvPr>
        </p:nvSpPr>
        <p:spPr/>
        <p:txBody>
          <a:bodyPr/>
          <a:lstStyle/>
          <a:p>
            <a:fld id="{B4942EF6-0C49-7A4E-BAFF-B79BBF6568C5}" type="slidenum">
              <a:rPr lang="en-US" altLang="en-US" smtClean="0"/>
              <a:pPr/>
              <a:t>22</a:t>
            </a:fld>
            <a:endParaRPr lang="en-US" altLang="en-US"/>
          </a:p>
        </p:txBody>
      </p:sp>
    </p:spTree>
    <p:extLst>
      <p:ext uri="{BB962C8B-B14F-4D97-AF65-F5344CB8AC3E}">
        <p14:creationId xmlns:p14="http://schemas.microsoft.com/office/powerpoint/2010/main" val="2361254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hephonecall.jpg">
            <a:extLst>
              <a:ext uri="{FF2B5EF4-FFF2-40B4-BE49-F238E27FC236}">
                <a16:creationId xmlns:a16="http://schemas.microsoft.com/office/drawing/2014/main" id="{9695E0E7-F100-9747-90E4-90E390AAE86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1295400"/>
            <a:ext cx="813607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1C56F2F-0070-A645-A7D0-466718605340}"/>
              </a:ext>
            </a:extLst>
          </p:cNvPr>
          <p:cNvSpPr>
            <a:spLocks noGrp="1"/>
          </p:cNvSpPr>
          <p:nvPr>
            <p:ph type="sldNum" sz="quarter" idx="12"/>
          </p:nvPr>
        </p:nvSpPr>
        <p:spPr/>
        <p:txBody>
          <a:bodyPr/>
          <a:lstStyle/>
          <a:p>
            <a:fld id="{B4942EF6-0C49-7A4E-BAFF-B79BBF6568C5}" type="slidenum">
              <a:rPr lang="en-US" altLang="en-US" smtClean="0"/>
              <a:pPr/>
              <a:t>23</a:t>
            </a:fld>
            <a:endParaRPr lang="en-US" altLang="en-US"/>
          </a:p>
        </p:txBody>
      </p:sp>
    </p:spTree>
    <p:extLst>
      <p:ext uri="{BB962C8B-B14F-4D97-AF65-F5344CB8AC3E}">
        <p14:creationId xmlns:p14="http://schemas.microsoft.com/office/powerpoint/2010/main" val="466664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hemoney.jpg">
            <a:extLst>
              <a:ext uri="{FF2B5EF4-FFF2-40B4-BE49-F238E27FC236}">
                <a16:creationId xmlns:a16="http://schemas.microsoft.com/office/drawing/2014/main" id="{C322D584-D79A-4144-AA51-FAB95CEBEFB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371600"/>
            <a:ext cx="8067675" cy="3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4C9934B-9C09-9943-AA65-5FCA31DCB857}"/>
              </a:ext>
            </a:extLst>
          </p:cNvPr>
          <p:cNvSpPr>
            <a:spLocks noGrp="1"/>
          </p:cNvSpPr>
          <p:nvPr>
            <p:ph type="sldNum" sz="quarter" idx="12"/>
          </p:nvPr>
        </p:nvSpPr>
        <p:spPr/>
        <p:txBody>
          <a:bodyPr/>
          <a:lstStyle/>
          <a:p>
            <a:fld id="{B4942EF6-0C49-7A4E-BAFF-B79BBF6568C5}" type="slidenum">
              <a:rPr lang="en-US" altLang="en-US" smtClean="0"/>
              <a:pPr/>
              <a:t>24</a:t>
            </a:fld>
            <a:endParaRPr lang="en-US" altLang="en-US"/>
          </a:p>
        </p:txBody>
      </p:sp>
    </p:spTree>
    <p:extLst>
      <p:ext uri="{BB962C8B-B14F-4D97-AF65-F5344CB8AC3E}">
        <p14:creationId xmlns:p14="http://schemas.microsoft.com/office/powerpoint/2010/main" val="1838287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954C-5731-1C4F-9B40-EC53D721319E}"/>
              </a:ext>
            </a:extLst>
          </p:cNvPr>
          <p:cNvSpPr>
            <a:spLocks noGrp="1"/>
          </p:cNvSpPr>
          <p:nvPr>
            <p:ph type="title"/>
          </p:nvPr>
        </p:nvSpPr>
        <p:spPr/>
        <p:txBody>
          <a:bodyPr/>
          <a:lstStyle/>
          <a:p>
            <a:r>
              <a:rPr lang="en-US" dirty="0"/>
              <a:t>CNAM revenue sharing</a:t>
            </a:r>
          </a:p>
        </p:txBody>
      </p:sp>
      <p:pic>
        <p:nvPicPr>
          <p:cNvPr id="3" name="Picture 2">
            <a:extLst>
              <a:ext uri="{FF2B5EF4-FFF2-40B4-BE49-F238E27FC236}">
                <a16:creationId xmlns:a16="http://schemas.microsoft.com/office/drawing/2014/main" id="{E09565D7-24FD-6C4C-8CC3-842F1FF78E3A}"/>
              </a:ext>
            </a:extLst>
          </p:cNvPr>
          <p:cNvPicPr>
            <a:picLocks noChangeAspect="1"/>
          </p:cNvPicPr>
          <p:nvPr/>
        </p:nvPicPr>
        <p:blipFill>
          <a:blip r:embed="rId2"/>
          <a:stretch>
            <a:fillRect/>
          </a:stretch>
        </p:blipFill>
        <p:spPr>
          <a:xfrm>
            <a:off x="0" y="1600912"/>
            <a:ext cx="9144000" cy="3656175"/>
          </a:xfrm>
          <a:prstGeom prst="rect">
            <a:avLst/>
          </a:prstGeom>
        </p:spPr>
      </p:pic>
      <p:sp>
        <p:nvSpPr>
          <p:cNvPr id="4" name="Slide Number Placeholder 3">
            <a:extLst>
              <a:ext uri="{FF2B5EF4-FFF2-40B4-BE49-F238E27FC236}">
                <a16:creationId xmlns:a16="http://schemas.microsoft.com/office/drawing/2014/main" id="{0D6E264E-A986-1441-8951-73673592374D}"/>
              </a:ext>
            </a:extLst>
          </p:cNvPr>
          <p:cNvSpPr>
            <a:spLocks noGrp="1"/>
          </p:cNvSpPr>
          <p:nvPr>
            <p:ph type="sldNum" sz="quarter" idx="12"/>
          </p:nvPr>
        </p:nvSpPr>
        <p:spPr/>
        <p:txBody>
          <a:bodyPr/>
          <a:lstStyle/>
          <a:p>
            <a:fld id="{06C525AB-8E15-B549-83D9-D2F0966E02DF}" type="slidenum">
              <a:rPr lang="en-US" altLang="en-US" smtClean="0"/>
              <a:pPr/>
              <a:t>25</a:t>
            </a:fld>
            <a:endParaRPr lang="en-US" altLang="en-US"/>
          </a:p>
        </p:txBody>
      </p:sp>
    </p:spTree>
    <p:extLst>
      <p:ext uri="{BB962C8B-B14F-4D97-AF65-F5344CB8AC3E}">
        <p14:creationId xmlns:p14="http://schemas.microsoft.com/office/powerpoint/2010/main" val="2734474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51EF930-C565-7246-B37E-E073B4A060FD}"/>
              </a:ext>
            </a:extLst>
          </p:cNvPr>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E651A39-94DD-B747-9915-D44431FD8D19}"/>
              </a:ext>
            </a:extLst>
          </p:cNvPr>
          <p:cNvSpPr txBox="1"/>
          <p:nvPr/>
        </p:nvSpPr>
        <p:spPr>
          <a:xfrm>
            <a:off x="5562600" y="4114800"/>
            <a:ext cx="3409908" cy="646331"/>
          </a:xfrm>
          <a:prstGeom prst="rect">
            <a:avLst/>
          </a:prstGeom>
          <a:noFill/>
        </p:spPr>
        <p:txBody>
          <a:bodyPr wrap="none" rtlCol="0">
            <a:spAutoFit/>
          </a:bodyPr>
          <a:lstStyle/>
          <a:p>
            <a:pPr marL="285750" indent="-285750">
              <a:buFont typeface="Wingdings" pitchFamily="2" charset="2"/>
              <a:buChar char="à"/>
            </a:pPr>
            <a:r>
              <a:rPr lang="en-US" dirty="0">
                <a:sym typeface="Wingdings" pitchFamily="2" charset="2"/>
              </a:rPr>
              <a:t>English-language countries</a:t>
            </a:r>
          </a:p>
          <a:p>
            <a:pPr marL="285750" indent="-285750">
              <a:buFont typeface="Wingdings" pitchFamily="2" charset="2"/>
              <a:buChar char="à"/>
            </a:pPr>
            <a:r>
              <a:rPr lang="en-US" dirty="0">
                <a:sym typeface="Wingdings" pitchFamily="2" charset="2"/>
              </a:rPr>
              <a:t>Or recent Chinese visa fraud</a:t>
            </a:r>
          </a:p>
        </p:txBody>
      </p:sp>
      <p:sp>
        <p:nvSpPr>
          <p:cNvPr id="3" name="Slide Number Placeholder 2">
            <a:extLst>
              <a:ext uri="{FF2B5EF4-FFF2-40B4-BE49-F238E27FC236}">
                <a16:creationId xmlns:a16="http://schemas.microsoft.com/office/drawing/2014/main" id="{CC7E8F4D-0A49-7A45-A1B5-91C510A7EF38}"/>
              </a:ext>
            </a:extLst>
          </p:cNvPr>
          <p:cNvSpPr>
            <a:spLocks noGrp="1"/>
          </p:cNvSpPr>
          <p:nvPr>
            <p:ph type="sldNum" sz="quarter" idx="12"/>
          </p:nvPr>
        </p:nvSpPr>
        <p:spPr/>
        <p:txBody>
          <a:bodyPr/>
          <a:lstStyle/>
          <a:p>
            <a:fld id="{B4942EF6-0C49-7A4E-BAFF-B79BBF6568C5}" type="slidenum">
              <a:rPr lang="en-US" altLang="en-US" smtClean="0"/>
              <a:pPr/>
              <a:t>26</a:t>
            </a:fld>
            <a:endParaRPr lang="en-US" altLang="en-US"/>
          </a:p>
        </p:txBody>
      </p:sp>
      <p:sp>
        <p:nvSpPr>
          <p:cNvPr id="4" name="Title 3">
            <a:extLst>
              <a:ext uri="{FF2B5EF4-FFF2-40B4-BE49-F238E27FC236}">
                <a16:creationId xmlns:a16="http://schemas.microsoft.com/office/drawing/2014/main" id="{C7267C12-078B-B642-B711-218E157216D9}"/>
              </a:ext>
            </a:extLst>
          </p:cNvPr>
          <p:cNvSpPr>
            <a:spLocks noGrp="1"/>
          </p:cNvSpPr>
          <p:nvPr>
            <p:ph type="title"/>
          </p:nvPr>
        </p:nvSpPr>
        <p:spPr/>
        <p:txBody>
          <a:bodyPr/>
          <a:lstStyle/>
          <a:p>
            <a:r>
              <a:rPr lang="en-US"/>
              <a:t>Another view</a:t>
            </a:r>
          </a:p>
        </p:txBody>
      </p:sp>
    </p:spTree>
    <p:extLst>
      <p:ext uri="{BB962C8B-B14F-4D97-AF65-F5344CB8AC3E}">
        <p14:creationId xmlns:p14="http://schemas.microsoft.com/office/powerpoint/2010/main" val="2039036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07BB4F-DE3C-334E-ACED-A1D53609D436}"/>
              </a:ext>
            </a:extLst>
          </p:cNvPr>
          <p:cNvSpPr>
            <a:spLocks noGrp="1"/>
          </p:cNvSpPr>
          <p:nvPr>
            <p:ph type="sldNum" sz="quarter" idx="12"/>
          </p:nvPr>
        </p:nvSpPr>
        <p:spPr/>
        <p:txBody>
          <a:bodyPr/>
          <a:lstStyle/>
          <a:p>
            <a:fld id="{6E2D2B3B-882E-40F3-A32F-6DD516915044}" type="slidenum">
              <a:rPr lang="en-US" smtClean="0"/>
              <a:pPr/>
              <a:t>27</a:t>
            </a:fld>
            <a:endParaRPr lang="en-US" dirty="0"/>
          </a:p>
        </p:txBody>
      </p:sp>
      <p:sp>
        <p:nvSpPr>
          <p:cNvPr id="3" name="Title 2">
            <a:extLst>
              <a:ext uri="{FF2B5EF4-FFF2-40B4-BE49-F238E27FC236}">
                <a16:creationId xmlns:a16="http://schemas.microsoft.com/office/drawing/2014/main" id="{52054302-104B-2A40-9927-E47F37E81F35}"/>
              </a:ext>
            </a:extLst>
          </p:cNvPr>
          <p:cNvSpPr>
            <a:spLocks noGrp="1"/>
          </p:cNvSpPr>
          <p:nvPr>
            <p:ph type="title"/>
          </p:nvPr>
        </p:nvSpPr>
        <p:spPr/>
        <p:txBody>
          <a:bodyPr/>
          <a:lstStyle/>
          <a:p>
            <a:r>
              <a:rPr lang="en-US" dirty="0"/>
              <a:t>Why now?</a:t>
            </a:r>
          </a:p>
        </p:txBody>
      </p:sp>
      <p:sp>
        <p:nvSpPr>
          <p:cNvPr id="4" name="Rounded Rectangle 3">
            <a:extLst>
              <a:ext uri="{FF2B5EF4-FFF2-40B4-BE49-F238E27FC236}">
                <a16:creationId xmlns:a16="http://schemas.microsoft.com/office/drawing/2014/main" id="{16D27CB3-CBC9-0D47-A0CA-1D66A4DECBA7}"/>
              </a:ext>
            </a:extLst>
          </p:cNvPr>
          <p:cNvSpPr/>
          <p:nvPr/>
        </p:nvSpPr>
        <p:spPr>
          <a:xfrm>
            <a:off x="160638" y="1396354"/>
            <a:ext cx="1902940" cy="1062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TaaS</a:t>
            </a:r>
            <a:r>
              <a:rPr lang="en-US" dirty="0"/>
              <a:t> </a:t>
            </a:r>
            <a:r>
              <a:rPr lang="en-US" dirty="0">
                <a:sym typeface="Wingdings" pitchFamily="2" charset="2"/>
              </a:rPr>
              <a:t> RaaS*</a:t>
            </a:r>
            <a:endParaRPr lang="en-US" dirty="0"/>
          </a:p>
        </p:txBody>
      </p:sp>
      <p:sp>
        <p:nvSpPr>
          <p:cNvPr id="6" name="TextBox 5">
            <a:extLst>
              <a:ext uri="{FF2B5EF4-FFF2-40B4-BE49-F238E27FC236}">
                <a16:creationId xmlns:a16="http://schemas.microsoft.com/office/drawing/2014/main" id="{57564D71-C34A-6343-BA10-0ACA0C1FE94C}"/>
              </a:ext>
            </a:extLst>
          </p:cNvPr>
          <p:cNvSpPr txBox="1"/>
          <p:nvPr/>
        </p:nvSpPr>
        <p:spPr>
          <a:xfrm>
            <a:off x="580768" y="6356351"/>
            <a:ext cx="2368212" cy="369332"/>
          </a:xfrm>
          <a:prstGeom prst="rect">
            <a:avLst/>
          </a:prstGeom>
          <a:noFill/>
        </p:spPr>
        <p:txBody>
          <a:bodyPr wrap="none" rtlCol="0">
            <a:spAutoFit/>
          </a:bodyPr>
          <a:lstStyle/>
          <a:p>
            <a:r>
              <a:rPr lang="en-US" dirty="0"/>
              <a:t>* Robocalls as a service</a:t>
            </a:r>
          </a:p>
        </p:txBody>
      </p:sp>
      <p:pic>
        <p:nvPicPr>
          <p:cNvPr id="7" name="Picture 6">
            <a:extLst>
              <a:ext uri="{FF2B5EF4-FFF2-40B4-BE49-F238E27FC236}">
                <a16:creationId xmlns:a16="http://schemas.microsoft.com/office/drawing/2014/main" id="{0840BCA3-F29D-E840-A33B-3117F2FDCD8B}"/>
              </a:ext>
            </a:extLst>
          </p:cNvPr>
          <p:cNvPicPr>
            <a:picLocks noChangeAspect="1"/>
          </p:cNvPicPr>
          <p:nvPr/>
        </p:nvPicPr>
        <p:blipFill>
          <a:blip r:embed="rId3"/>
          <a:stretch>
            <a:fillRect/>
          </a:stretch>
        </p:blipFill>
        <p:spPr>
          <a:xfrm>
            <a:off x="160638" y="2758065"/>
            <a:ext cx="1649627" cy="1649627"/>
          </a:xfrm>
          <a:prstGeom prst="rect">
            <a:avLst/>
          </a:prstGeom>
        </p:spPr>
      </p:pic>
      <p:pic>
        <p:nvPicPr>
          <p:cNvPr id="8" name="Picture 7">
            <a:extLst>
              <a:ext uri="{FF2B5EF4-FFF2-40B4-BE49-F238E27FC236}">
                <a16:creationId xmlns:a16="http://schemas.microsoft.com/office/drawing/2014/main" id="{BDE15CD8-6547-6D4A-9495-DF1D9D8B6D6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95396" y="2824131"/>
            <a:ext cx="1253029" cy="1420100"/>
          </a:xfrm>
          <a:prstGeom prst="rect">
            <a:avLst/>
          </a:prstGeom>
        </p:spPr>
      </p:pic>
      <p:pic>
        <p:nvPicPr>
          <p:cNvPr id="10" name="Picture 9">
            <a:extLst>
              <a:ext uri="{FF2B5EF4-FFF2-40B4-BE49-F238E27FC236}">
                <a16:creationId xmlns:a16="http://schemas.microsoft.com/office/drawing/2014/main" id="{5AEC7F50-7216-BA4F-A446-0F2EC15049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48980" y="1271226"/>
            <a:ext cx="4927857" cy="1333543"/>
          </a:xfrm>
          <a:prstGeom prst="rect">
            <a:avLst/>
          </a:prstGeom>
        </p:spPr>
      </p:pic>
      <p:pic>
        <p:nvPicPr>
          <p:cNvPr id="12" name="Picture 11">
            <a:extLst>
              <a:ext uri="{FF2B5EF4-FFF2-40B4-BE49-F238E27FC236}">
                <a16:creationId xmlns:a16="http://schemas.microsoft.com/office/drawing/2014/main" id="{2B24A9E1-DB57-9742-9F30-18CAC9986C1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63578" y="4594600"/>
            <a:ext cx="6944497" cy="1411382"/>
          </a:xfrm>
          <a:prstGeom prst="rect">
            <a:avLst/>
          </a:prstGeom>
        </p:spPr>
      </p:pic>
      <p:cxnSp>
        <p:nvCxnSpPr>
          <p:cNvPr id="14" name="Curved Connector 13">
            <a:extLst>
              <a:ext uri="{FF2B5EF4-FFF2-40B4-BE49-F238E27FC236}">
                <a16:creationId xmlns:a16="http://schemas.microsoft.com/office/drawing/2014/main" id="{96EA583A-5E60-C04E-98C8-F449BF803042}"/>
              </a:ext>
            </a:extLst>
          </p:cNvPr>
          <p:cNvCxnSpPr>
            <a:cxnSpLocks/>
          </p:cNvCxnSpPr>
          <p:nvPr/>
        </p:nvCxnSpPr>
        <p:spPr>
          <a:xfrm rot="10800000" flipV="1">
            <a:off x="4778290" y="3534181"/>
            <a:ext cx="1882002" cy="1656418"/>
          </a:xfrm>
          <a:prstGeom prst="curvedConnector3">
            <a:avLst>
              <a:gd name="adj1" fmla="val 50000"/>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E8B6FA62-7FD4-B848-9CC0-DE59655DFEAD}"/>
              </a:ext>
            </a:extLst>
          </p:cNvPr>
          <p:cNvCxnSpPr>
            <a:cxnSpLocks/>
            <a:stCxn id="4" idx="3"/>
            <a:endCxn id="10" idx="1"/>
          </p:cNvCxnSpPr>
          <p:nvPr/>
        </p:nvCxnSpPr>
        <p:spPr>
          <a:xfrm>
            <a:off x="2063578" y="1927695"/>
            <a:ext cx="885402" cy="10303"/>
          </a:xfrm>
          <a:prstGeom prst="curvedConnector3">
            <a:avLst>
              <a:gd name="adj1" fmla="val 50000"/>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5E25F015-E3BB-5B4D-B5EF-8741FF869CC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81908" y="3186964"/>
            <a:ext cx="2390092" cy="1239994"/>
          </a:xfrm>
          <a:prstGeom prst="rect">
            <a:avLst/>
          </a:prstGeom>
        </p:spPr>
      </p:pic>
      <p:cxnSp>
        <p:nvCxnSpPr>
          <p:cNvPr id="19" name="Curved Connector 18">
            <a:extLst>
              <a:ext uri="{FF2B5EF4-FFF2-40B4-BE49-F238E27FC236}">
                <a16:creationId xmlns:a16="http://schemas.microsoft.com/office/drawing/2014/main" id="{C3CAA66D-56CF-2748-AF02-B62638B1F8CD}"/>
              </a:ext>
            </a:extLst>
          </p:cNvPr>
          <p:cNvCxnSpPr>
            <a:cxnSpLocks/>
          </p:cNvCxnSpPr>
          <p:nvPr/>
        </p:nvCxnSpPr>
        <p:spPr>
          <a:xfrm rot="10800000" flipV="1">
            <a:off x="3386974" y="1956928"/>
            <a:ext cx="2148854" cy="1835791"/>
          </a:xfrm>
          <a:prstGeom prst="curvedConnector3">
            <a:avLst>
              <a:gd name="adj1" fmla="val 97153"/>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98988DF2-CA39-8049-83D5-DF0E82788113}"/>
              </a:ext>
            </a:extLst>
          </p:cNvPr>
          <p:cNvCxnSpPr>
            <a:cxnSpLocks/>
          </p:cNvCxnSpPr>
          <p:nvPr/>
        </p:nvCxnSpPr>
        <p:spPr>
          <a:xfrm>
            <a:off x="3979487" y="3592884"/>
            <a:ext cx="1994335" cy="38244"/>
          </a:xfrm>
          <a:prstGeom prst="curvedConnector3">
            <a:avLst>
              <a:gd name="adj1" fmla="val 50000"/>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190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0F83-DC0A-084B-841E-C91BA6A7D77F}"/>
              </a:ext>
            </a:extLst>
          </p:cNvPr>
          <p:cNvSpPr>
            <a:spLocks noGrp="1"/>
          </p:cNvSpPr>
          <p:nvPr>
            <p:ph type="title"/>
          </p:nvPr>
        </p:nvSpPr>
        <p:spPr/>
        <p:txBody>
          <a:bodyPr/>
          <a:lstStyle/>
          <a:p>
            <a:r>
              <a:rPr lang="en-US" dirty="0"/>
              <a:t>Is this a US problem only?</a:t>
            </a:r>
          </a:p>
        </p:txBody>
      </p:sp>
      <p:sp>
        <p:nvSpPr>
          <p:cNvPr id="3" name="Content Placeholder 2">
            <a:extLst>
              <a:ext uri="{FF2B5EF4-FFF2-40B4-BE49-F238E27FC236}">
                <a16:creationId xmlns:a16="http://schemas.microsoft.com/office/drawing/2014/main" id="{F447D4FD-F782-7145-B2F8-B270B5C8EB24}"/>
              </a:ext>
            </a:extLst>
          </p:cNvPr>
          <p:cNvSpPr>
            <a:spLocks noGrp="1"/>
          </p:cNvSpPr>
          <p:nvPr>
            <p:ph idx="1"/>
          </p:nvPr>
        </p:nvSpPr>
        <p:spPr/>
        <p:txBody>
          <a:bodyPr>
            <a:normAutofit lnSpcReduction="10000"/>
          </a:bodyPr>
          <a:lstStyle/>
          <a:p>
            <a:r>
              <a:rPr lang="en-US" dirty="0"/>
              <a:t>Four ingredients:</a:t>
            </a:r>
          </a:p>
          <a:p>
            <a:pPr lvl="1"/>
            <a:r>
              <a:rPr lang="en-US" dirty="0"/>
              <a:t>relatively cheap call termination rates</a:t>
            </a:r>
          </a:p>
          <a:p>
            <a:pPr lvl="1"/>
            <a:r>
              <a:rPr lang="en-US" dirty="0"/>
              <a:t>infrastructure suppliers</a:t>
            </a:r>
          </a:p>
          <a:p>
            <a:pPr lvl="1"/>
            <a:r>
              <a:rPr lang="en-US" dirty="0"/>
              <a:t>means of payment (gift cards!) – many countries don’t have those</a:t>
            </a:r>
          </a:p>
          <a:p>
            <a:pPr lvl="1"/>
            <a:r>
              <a:rPr lang="en-US" dirty="0"/>
              <a:t>English/Spanish/French-speaking or ex-pat community</a:t>
            </a:r>
          </a:p>
          <a:p>
            <a:r>
              <a:rPr lang="en-US" dirty="0"/>
              <a:t>Most common (source: Hiya, 2019)</a:t>
            </a:r>
          </a:p>
          <a:p>
            <a:pPr lvl="1"/>
            <a:r>
              <a:rPr lang="en-US" dirty="0"/>
              <a:t>Spain (24%)</a:t>
            </a:r>
          </a:p>
          <a:p>
            <a:pPr lvl="1"/>
            <a:r>
              <a:rPr lang="en-US" dirty="0"/>
              <a:t>UK (22%)</a:t>
            </a:r>
          </a:p>
          <a:p>
            <a:pPr lvl="1"/>
            <a:r>
              <a:rPr lang="en-US" dirty="0"/>
              <a:t>Italy (21%)</a:t>
            </a:r>
          </a:p>
          <a:p>
            <a:pPr lvl="1"/>
            <a:r>
              <a:rPr lang="en-US" dirty="0"/>
              <a:t>France (20%)</a:t>
            </a:r>
          </a:p>
          <a:p>
            <a:pPr lvl="1"/>
            <a:r>
              <a:rPr lang="en-US" dirty="0"/>
              <a:t>Argentina (10%)</a:t>
            </a:r>
          </a:p>
          <a:p>
            <a:pPr lvl="1"/>
            <a:r>
              <a:rPr lang="en-US" dirty="0"/>
              <a:t>US (10%) – seems low</a:t>
            </a:r>
          </a:p>
          <a:p>
            <a:pPr lvl="1"/>
            <a:r>
              <a:rPr lang="en-US" dirty="0"/>
              <a:t>Mexico (9%)</a:t>
            </a:r>
          </a:p>
          <a:p>
            <a:pPr lvl="1"/>
            <a:r>
              <a:rPr lang="en-US" dirty="0"/>
              <a:t>Brazil (9%)</a:t>
            </a:r>
          </a:p>
          <a:p>
            <a:pPr lvl="1"/>
            <a:r>
              <a:rPr lang="en-US" dirty="0"/>
              <a:t>Chile (9%)</a:t>
            </a:r>
          </a:p>
          <a:p>
            <a:pPr lvl="1"/>
            <a:r>
              <a:rPr lang="en-US" dirty="0"/>
              <a:t>Australia (6%)</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1617BDFC-75BD-6943-906E-B4A0ACDB87A3}"/>
              </a:ext>
            </a:extLst>
          </p:cNvPr>
          <p:cNvSpPr>
            <a:spLocks noGrp="1"/>
          </p:cNvSpPr>
          <p:nvPr>
            <p:ph type="sldNum" sz="quarter" idx="12"/>
          </p:nvPr>
        </p:nvSpPr>
        <p:spPr/>
        <p:txBody>
          <a:bodyPr/>
          <a:lstStyle/>
          <a:p>
            <a:fld id="{6E2D2B3B-882E-40F3-A32F-6DD516915044}" type="slidenum">
              <a:rPr lang="en-US" smtClean="0"/>
              <a:pPr/>
              <a:t>28</a:t>
            </a:fld>
            <a:endParaRPr lang="en-US"/>
          </a:p>
        </p:txBody>
      </p:sp>
    </p:spTree>
    <p:extLst>
      <p:ext uri="{BB962C8B-B14F-4D97-AF65-F5344CB8AC3E}">
        <p14:creationId xmlns:p14="http://schemas.microsoft.com/office/powerpoint/2010/main" val="2547391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4A4D-91F3-DC43-AF5D-B1CCC5986DDD}"/>
              </a:ext>
            </a:extLst>
          </p:cNvPr>
          <p:cNvSpPr>
            <a:spLocks noGrp="1"/>
          </p:cNvSpPr>
          <p:nvPr>
            <p:ph type="title"/>
          </p:nvPr>
        </p:nvSpPr>
        <p:spPr/>
        <p:txBody>
          <a:bodyPr/>
          <a:lstStyle/>
          <a:p>
            <a:r>
              <a:rPr lang="en-US" dirty="0"/>
              <a:t>Where are the callers and victims?</a:t>
            </a:r>
          </a:p>
        </p:txBody>
      </p:sp>
      <p:sp>
        <p:nvSpPr>
          <p:cNvPr id="3" name="Content Placeholder 2">
            <a:extLst>
              <a:ext uri="{FF2B5EF4-FFF2-40B4-BE49-F238E27FC236}">
                <a16:creationId xmlns:a16="http://schemas.microsoft.com/office/drawing/2014/main" id="{966C2C80-ED59-9249-A2FA-10435E37DA37}"/>
              </a:ext>
            </a:extLst>
          </p:cNvPr>
          <p:cNvSpPr>
            <a:spLocks noGrp="1"/>
          </p:cNvSpPr>
          <p:nvPr>
            <p:ph idx="1"/>
          </p:nvPr>
        </p:nvSpPr>
        <p:spPr/>
        <p:txBody>
          <a:bodyPr/>
          <a:lstStyle/>
          <a:p>
            <a:r>
              <a:rPr lang="en-US" dirty="0"/>
              <a:t>Florida &amp; California</a:t>
            </a:r>
          </a:p>
          <a:p>
            <a:pPr lvl="1"/>
            <a:r>
              <a:rPr lang="en-US" dirty="0"/>
              <a:t>human eco system </a:t>
            </a:r>
            <a:r>
              <a:rPr lang="en-US" dirty="0">
                <a:sym typeface="Wingdings" pitchFamily="2" charset="2"/>
              </a:rPr>
              <a:t> boiler room agents striking out on their own</a:t>
            </a:r>
            <a:endParaRPr lang="en-US" dirty="0"/>
          </a:p>
          <a:p>
            <a:r>
              <a:rPr lang="en-US" i="1" dirty="0"/>
              <a:t>Travel scam</a:t>
            </a:r>
            <a:r>
              <a:rPr lang="en-US" dirty="0"/>
              <a:t>s in </a:t>
            </a:r>
            <a:r>
              <a:rPr lang="en-US" dirty="0" err="1"/>
              <a:t>Guatemela</a:t>
            </a:r>
            <a:r>
              <a:rPr lang="en-US" dirty="0"/>
              <a:t>, Mexico &amp; Costa Rica</a:t>
            </a:r>
          </a:p>
          <a:p>
            <a:r>
              <a:rPr lang="en-US" i="1" dirty="0"/>
              <a:t>Medical brace scams </a:t>
            </a:r>
            <a:r>
              <a:rPr lang="en-US" dirty="0"/>
              <a:t>in Philippines, Latin America</a:t>
            </a:r>
          </a:p>
          <a:p>
            <a:r>
              <a:rPr lang="en-US" i="1" dirty="0"/>
              <a:t>IRS, social security, tech support</a:t>
            </a:r>
            <a:r>
              <a:rPr lang="en-US" dirty="0"/>
              <a:t>: India</a:t>
            </a:r>
          </a:p>
          <a:p>
            <a:r>
              <a:rPr lang="en-US" dirty="0"/>
              <a:t>Targets: 53 Southern cities in top-100, 5 southern states in top-10</a:t>
            </a:r>
          </a:p>
          <a:p>
            <a:pPr lvl="1"/>
            <a:r>
              <a:rPr lang="en-US" dirty="0"/>
              <a:t>older population</a:t>
            </a:r>
          </a:p>
          <a:p>
            <a:pPr lvl="1"/>
            <a:r>
              <a:rPr lang="en-US" dirty="0"/>
              <a:t>economic conditions </a:t>
            </a:r>
            <a:r>
              <a:rPr lang="en-US" dirty="0">
                <a:sym typeface="Wingdings" pitchFamily="2" charset="2"/>
              </a:rPr>
              <a:t> loan scams &amp; get-rich schemes</a:t>
            </a:r>
          </a:p>
          <a:p>
            <a:pPr lvl="1"/>
            <a:r>
              <a:rPr lang="en-US" dirty="0">
                <a:sym typeface="Wingdings" pitchFamily="2" charset="2"/>
              </a:rPr>
              <a:t>“Southerners are more polite and answer the phone more” (</a:t>
            </a:r>
            <a:r>
              <a:rPr lang="en-US" dirty="0" err="1">
                <a:sym typeface="Wingdings" pitchFamily="2" charset="2"/>
              </a:rPr>
              <a:t>YouMail</a:t>
            </a:r>
            <a:r>
              <a:rPr lang="en-US" dirty="0">
                <a:sym typeface="Wingdings" pitchFamily="2" charset="2"/>
              </a:rPr>
              <a:t>)</a:t>
            </a:r>
          </a:p>
          <a:p>
            <a:pPr lvl="1"/>
            <a:r>
              <a:rPr lang="en-US" dirty="0">
                <a:sym typeface="Wingdings" pitchFamily="2" charset="2"/>
              </a:rPr>
              <a:t>“The more you answer the phone, the more calls you get” (</a:t>
            </a:r>
            <a:r>
              <a:rPr lang="en-US" dirty="0" err="1">
                <a:sym typeface="Wingdings" pitchFamily="2" charset="2"/>
              </a:rPr>
              <a:t>YouMail</a:t>
            </a:r>
            <a:r>
              <a:rPr lang="en-US" dirty="0">
                <a:sym typeface="Wingdings" pitchFamily="2" charset="2"/>
              </a:rPr>
              <a:t>)</a:t>
            </a:r>
            <a:endParaRPr lang="en-US" dirty="0"/>
          </a:p>
        </p:txBody>
      </p:sp>
      <p:sp>
        <p:nvSpPr>
          <p:cNvPr id="4" name="Slide Number Placeholder 3">
            <a:extLst>
              <a:ext uri="{FF2B5EF4-FFF2-40B4-BE49-F238E27FC236}">
                <a16:creationId xmlns:a16="http://schemas.microsoft.com/office/drawing/2014/main" id="{7C66F17B-7CA1-2C47-A0E9-A04F63E47AC9}"/>
              </a:ext>
            </a:extLst>
          </p:cNvPr>
          <p:cNvSpPr>
            <a:spLocks noGrp="1"/>
          </p:cNvSpPr>
          <p:nvPr>
            <p:ph type="sldNum" sz="quarter" idx="12"/>
          </p:nvPr>
        </p:nvSpPr>
        <p:spPr/>
        <p:txBody>
          <a:bodyPr/>
          <a:lstStyle/>
          <a:p>
            <a:fld id="{6E2D2B3B-882E-40F3-A32F-6DD516915044}" type="slidenum">
              <a:rPr lang="en-US" smtClean="0"/>
              <a:pPr/>
              <a:t>29</a:t>
            </a:fld>
            <a:endParaRPr lang="en-US"/>
          </a:p>
        </p:txBody>
      </p:sp>
    </p:spTree>
    <p:extLst>
      <p:ext uri="{BB962C8B-B14F-4D97-AF65-F5344CB8AC3E}">
        <p14:creationId xmlns:p14="http://schemas.microsoft.com/office/powerpoint/2010/main" val="1907430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F768-8620-2745-B62D-09568FAFA85F}"/>
              </a:ext>
            </a:extLst>
          </p:cNvPr>
          <p:cNvSpPr>
            <a:spLocks noGrp="1"/>
          </p:cNvSpPr>
          <p:nvPr>
            <p:ph type="title"/>
          </p:nvPr>
        </p:nvSpPr>
        <p:spPr/>
        <p:txBody>
          <a:bodyPr/>
          <a:lstStyle/>
          <a:p>
            <a:r>
              <a:rPr lang="en-US" dirty="0"/>
              <a:t>“You won the Nobel prize. You just have to wire some money.”</a:t>
            </a:r>
          </a:p>
        </p:txBody>
      </p:sp>
      <p:pic>
        <p:nvPicPr>
          <p:cNvPr id="6" name="Picture 5">
            <a:extLst>
              <a:ext uri="{FF2B5EF4-FFF2-40B4-BE49-F238E27FC236}">
                <a16:creationId xmlns:a16="http://schemas.microsoft.com/office/drawing/2014/main" id="{98E5058B-1846-E542-B6AC-C331744603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920" y="4800600"/>
            <a:ext cx="8307670" cy="1378971"/>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13E508A6-0176-7C4C-A2C8-D956FBB90235}"/>
              </a:ext>
            </a:extLst>
          </p:cNvPr>
          <p:cNvSpPr txBox="1"/>
          <p:nvPr/>
        </p:nvSpPr>
        <p:spPr>
          <a:xfrm>
            <a:off x="228600" y="2209800"/>
            <a:ext cx="8229599" cy="2031325"/>
          </a:xfrm>
          <a:prstGeom prst="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solidFill>
                  <a:srgbClr val="333333"/>
                </a:solidFill>
                <a:latin typeface="Proxima-Nova"/>
              </a:rPr>
              <a:t>When the Swedish Royal Academy of Sciences called </a:t>
            </a:r>
            <a:r>
              <a:rPr lang="en-US" dirty="0">
                <a:solidFill>
                  <a:srgbClr val="5D90CE"/>
                </a:solidFill>
                <a:latin typeface="inherit"/>
                <a:hlinkClick r:id="rId4">
                  <a:extLst>
                    <a:ext uri="{A12FA001-AC4F-418D-AE19-62706E023703}">
                      <ahyp:hlinkClr xmlns:ahyp="http://schemas.microsoft.com/office/drawing/2018/hyperlinkcolor" val="tx"/>
                    </a:ext>
                  </a:extLst>
                </a:hlinkClick>
              </a:rPr>
              <a:t>New York</a:t>
            </a:r>
            <a:r>
              <a:rPr lang="en-US" dirty="0">
                <a:solidFill>
                  <a:srgbClr val="333333"/>
                </a:solidFill>
                <a:latin typeface="Proxima-Nova"/>
              </a:rPr>
              <a:t> University professor Paul Romer early this morning to inform him that he was co-recipient of this year's Nobel Prize in Economics, the veteran professor let the call go to voicemail, thinking that only a telemarketing call could be coming in at such an early hour.</a:t>
            </a:r>
          </a:p>
          <a:p>
            <a:r>
              <a:rPr lang="en-US" dirty="0">
                <a:solidFill>
                  <a:srgbClr val="333333"/>
                </a:solidFill>
                <a:latin typeface="Proxima-Nova"/>
              </a:rPr>
              <a:t>“I didn't answer the phone because I've been getting so many spam calls," Romer told ABC News. "I just assumed it was more spam."</a:t>
            </a:r>
          </a:p>
          <a:p>
            <a:endParaRPr lang="en-US" dirty="0"/>
          </a:p>
        </p:txBody>
      </p:sp>
      <p:sp>
        <p:nvSpPr>
          <p:cNvPr id="3" name="Slide Number Placeholder 2">
            <a:extLst>
              <a:ext uri="{FF2B5EF4-FFF2-40B4-BE49-F238E27FC236}">
                <a16:creationId xmlns:a16="http://schemas.microsoft.com/office/drawing/2014/main" id="{25A45B5C-C093-594C-AD29-78DDD6E892E6}"/>
              </a:ext>
            </a:extLst>
          </p:cNvPr>
          <p:cNvSpPr>
            <a:spLocks noGrp="1"/>
          </p:cNvSpPr>
          <p:nvPr>
            <p:ph type="sldNum" sz="quarter" idx="12"/>
          </p:nvPr>
        </p:nvSpPr>
        <p:spPr/>
        <p:txBody>
          <a:bodyPr/>
          <a:lstStyle/>
          <a:p>
            <a:fld id="{06C525AB-8E15-B549-83D9-D2F0966E02DF}" type="slidenum">
              <a:rPr lang="en-US" altLang="en-US" smtClean="0"/>
              <a:pPr/>
              <a:t>3</a:t>
            </a:fld>
            <a:endParaRPr lang="en-US" altLang="en-US"/>
          </a:p>
        </p:txBody>
      </p:sp>
    </p:spTree>
    <p:extLst>
      <p:ext uri="{BB962C8B-B14F-4D97-AF65-F5344CB8AC3E}">
        <p14:creationId xmlns:p14="http://schemas.microsoft.com/office/powerpoint/2010/main" val="774225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76D11-0EA2-6845-A623-68EBC6337471}"/>
              </a:ext>
            </a:extLst>
          </p:cNvPr>
          <p:cNvSpPr>
            <a:spLocks noGrp="1"/>
          </p:cNvSpPr>
          <p:nvPr>
            <p:ph type="sldNum" sz="quarter" idx="12"/>
          </p:nvPr>
        </p:nvSpPr>
        <p:spPr/>
        <p:txBody>
          <a:bodyPr/>
          <a:lstStyle/>
          <a:p>
            <a:fld id="{6E2D2B3B-882E-40F3-A32F-6DD516915044}" type="slidenum">
              <a:rPr lang="en-US" smtClean="0"/>
              <a:pPr/>
              <a:t>30</a:t>
            </a:fld>
            <a:endParaRPr lang="en-US" dirty="0"/>
          </a:p>
        </p:txBody>
      </p:sp>
      <p:sp>
        <p:nvSpPr>
          <p:cNvPr id="3" name="Title 2">
            <a:extLst>
              <a:ext uri="{FF2B5EF4-FFF2-40B4-BE49-F238E27FC236}">
                <a16:creationId xmlns:a16="http://schemas.microsoft.com/office/drawing/2014/main" id="{FB803C12-FA1E-D54E-BE17-E0375CDFBE57}"/>
              </a:ext>
            </a:extLst>
          </p:cNvPr>
          <p:cNvSpPr>
            <a:spLocks noGrp="1"/>
          </p:cNvSpPr>
          <p:nvPr>
            <p:ph type="title"/>
          </p:nvPr>
        </p:nvSpPr>
        <p:spPr/>
        <p:txBody>
          <a:bodyPr/>
          <a:lstStyle/>
          <a:p>
            <a:r>
              <a:rPr lang="en-US" dirty="0"/>
              <a:t>Selected Federal Robocall Rules</a:t>
            </a:r>
          </a:p>
        </p:txBody>
      </p:sp>
      <p:graphicFrame>
        <p:nvGraphicFramePr>
          <p:cNvPr id="4" name="Table 3">
            <a:extLst>
              <a:ext uri="{FF2B5EF4-FFF2-40B4-BE49-F238E27FC236}">
                <a16:creationId xmlns:a16="http://schemas.microsoft.com/office/drawing/2014/main" id="{546A6530-14E6-CF45-80D3-134C93B8E38D}"/>
              </a:ext>
            </a:extLst>
          </p:cNvPr>
          <p:cNvGraphicFramePr>
            <a:graphicFrameLocks noGrp="1"/>
          </p:cNvGraphicFramePr>
          <p:nvPr>
            <p:extLst>
              <p:ext uri="{D42A27DB-BD31-4B8C-83A1-F6EECF244321}">
                <p14:modId xmlns:p14="http://schemas.microsoft.com/office/powerpoint/2010/main" val="704997699"/>
              </p:ext>
            </p:extLst>
          </p:nvPr>
        </p:nvGraphicFramePr>
        <p:xfrm>
          <a:off x="261257" y="1397000"/>
          <a:ext cx="8723086" cy="4461407"/>
        </p:xfrm>
        <a:graphic>
          <a:graphicData uri="http://schemas.openxmlformats.org/drawingml/2006/table">
            <a:tbl>
              <a:tblPr firstRow="1" bandRow="1">
                <a:tableStyleId>{5C22544A-7EE6-4342-B048-85BDC9FD1C3A}</a:tableStyleId>
              </a:tblPr>
              <a:tblGrid>
                <a:gridCol w="1992812">
                  <a:extLst>
                    <a:ext uri="{9D8B030D-6E8A-4147-A177-3AD203B41FA5}">
                      <a16:colId xmlns:a16="http://schemas.microsoft.com/office/drawing/2014/main" val="966120864"/>
                    </a:ext>
                  </a:extLst>
                </a:gridCol>
                <a:gridCol w="1447074">
                  <a:extLst>
                    <a:ext uri="{9D8B030D-6E8A-4147-A177-3AD203B41FA5}">
                      <a16:colId xmlns:a16="http://schemas.microsoft.com/office/drawing/2014/main" val="2857156597"/>
                    </a:ext>
                  </a:extLst>
                </a:gridCol>
                <a:gridCol w="841828">
                  <a:extLst>
                    <a:ext uri="{9D8B030D-6E8A-4147-A177-3AD203B41FA5}">
                      <a16:colId xmlns:a16="http://schemas.microsoft.com/office/drawing/2014/main" val="1510505844"/>
                    </a:ext>
                  </a:extLst>
                </a:gridCol>
                <a:gridCol w="4441372">
                  <a:extLst>
                    <a:ext uri="{9D8B030D-6E8A-4147-A177-3AD203B41FA5}">
                      <a16:colId xmlns:a16="http://schemas.microsoft.com/office/drawing/2014/main" val="3464781351"/>
                    </a:ext>
                  </a:extLst>
                </a:gridCol>
              </a:tblGrid>
              <a:tr h="668667">
                <a:tc>
                  <a:txBody>
                    <a:bodyPr/>
                    <a:lstStyle/>
                    <a:p>
                      <a:r>
                        <a:rPr lang="en-US" sz="1400" dirty="0"/>
                        <a:t>Law/rules</a:t>
                      </a:r>
                    </a:p>
                  </a:txBody>
                  <a:tcPr/>
                </a:tc>
                <a:tc>
                  <a:txBody>
                    <a:bodyPr/>
                    <a:lstStyle/>
                    <a:p>
                      <a:endParaRPr lang="en-US" sz="1400" dirty="0"/>
                    </a:p>
                  </a:txBody>
                  <a:tcPr/>
                </a:tc>
                <a:tc>
                  <a:txBody>
                    <a:bodyPr/>
                    <a:lstStyle/>
                    <a:p>
                      <a:r>
                        <a:rPr lang="en-US" sz="1400" dirty="0"/>
                        <a:t>Agency enforcing</a:t>
                      </a:r>
                    </a:p>
                  </a:txBody>
                  <a:tcPr/>
                </a:tc>
                <a:tc>
                  <a:txBody>
                    <a:bodyPr/>
                    <a:lstStyle/>
                    <a:p>
                      <a:r>
                        <a:rPr lang="en-US" sz="1400" dirty="0"/>
                        <a:t>Calls covered</a:t>
                      </a:r>
                    </a:p>
                  </a:txBody>
                  <a:tcPr/>
                </a:tc>
                <a:extLst>
                  <a:ext uri="{0D108BD9-81ED-4DB2-BD59-A6C34878D82A}">
                    <a16:rowId xmlns:a16="http://schemas.microsoft.com/office/drawing/2014/main" val="1488538933"/>
                  </a:ext>
                </a:extLst>
              </a:tr>
              <a:tr h="120004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Telephone Consumer Protection Act (TCPA) and FCC Rules  (1991)</a:t>
                      </a:r>
                      <a:endParaRPr lang="en-US"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47 U.S.C. § 227 </a:t>
                      </a:r>
                      <a:endParaRPr lang="en-US" sz="1400" dirty="0"/>
                    </a:p>
                    <a:p>
                      <a:r>
                        <a:rPr lang="en-US" sz="1400" dirty="0"/>
                        <a:t>47 CFR 64.1200</a:t>
                      </a:r>
                    </a:p>
                  </a:txBody>
                  <a:tcPr/>
                </a:tc>
                <a:tc>
                  <a:txBody>
                    <a:bodyPr/>
                    <a:lstStyle/>
                    <a:p>
                      <a:r>
                        <a:rPr lang="en-US" sz="1400" dirty="0"/>
                        <a:t>FCC</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Restricts certain calls made using an artificial or prerecorded voice to residential lines; certain calls made using an artificial or prerecorded voice or an automatic telephone dialing system to wireless telephone numbers; and certain telemarketing calls.</a:t>
                      </a:r>
                      <a:endParaRPr lang="en-US" sz="1400" dirty="0"/>
                    </a:p>
                  </a:txBody>
                  <a:tcPr/>
                </a:tc>
                <a:extLst>
                  <a:ext uri="{0D108BD9-81ED-4DB2-BD59-A6C34878D82A}">
                    <a16:rowId xmlns:a16="http://schemas.microsoft.com/office/drawing/2014/main" val="2832312829"/>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2009 Truth in Caller ID Act (TICIDA) </a:t>
                      </a:r>
                      <a:endParaRPr lang="en-US"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47 U.S.C. § 227(e)</a:t>
                      </a:r>
                      <a:endParaRPr lang="en-US" sz="1400" dirty="0"/>
                    </a:p>
                  </a:txBody>
                  <a:tcPr/>
                </a:tc>
                <a:tc>
                  <a:txBody>
                    <a:bodyPr/>
                    <a:lstStyle/>
                    <a:p>
                      <a:r>
                        <a:rPr lang="en-US" sz="1400" dirty="0"/>
                        <a:t>FCC</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Prohibition on the knowing transmission of misleading or inaccurate Caller ID information “with the intent to defraud, cause harm, or wrongfully obtain anything of value.” </a:t>
                      </a:r>
                      <a:endParaRPr lang="en-US" sz="1400" dirty="0"/>
                    </a:p>
                  </a:txBody>
                  <a:tcPr/>
                </a:tc>
                <a:extLst>
                  <a:ext uri="{0D108BD9-81ED-4DB2-BD59-A6C34878D82A}">
                    <a16:rowId xmlns:a16="http://schemas.microsoft.com/office/drawing/2014/main" val="3590314195"/>
                  </a:ext>
                </a:extLst>
              </a:tr>
              <a:tr h="668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Do Not Call Implementation Act (DNCIA) </a:t>
                      </a:r>
                      <a:endParaRPr lang="en-US"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1</a:t>
                      </a:r>
                      <a:r>
                        <a:rPr lang="en-US" sz="1400" kern="1200" dirty="0">
                          <a:solidFill>
                            <a:schemeClr val="dk1"/>
                          </a:solidFill>
                          <a:effectLst/>
                          <a:latin typeface="+mn-lt"/>
                          <a:ea typeface="+mn-ea"/>
                          <a:cs typeface="+mn-cs"/>
                        </a:rPr>
                        <a:t>5 U.S.C. § 6101 </a:t>
                      </a:r>
                      <a:endParaRPr lang="en-US" sz="1400" dirty="0"/>
                    </a:p>
                  </a:txBody>
                  <a:tcPr/>
                </a:tc>
                <a:tc>
                  <a:txBody>
                    <a:bodyPr/>
                    <a:lstStyle/>
                    <a:p>
                      <a:r>
                        <a:rPr lang="en-US" sz="1400" dirty="0"/>
                        <a:t>FTC, FCC</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Authorizes the FTC to collect fees for the implementation and enforcement of a Do Not Call Registry. Telemarketers must consult the National Do Not Call Registry before calling.10 Requires that “the Federal Communications Commission shall consult and coordinate with the Federal Trade Commission to maximize consistency with the rule promulgated by the Federal Trade Commission.” </a:t>
                      </a:r>
                      <a:endParaRPr lang="en-US" sz="1400" dirty="0"/>
                    </a:p>
                  </a:txBody>
                  <a:tcPr/>
                </a:tc>
                <a:extLst>
                  <a:ext uri="{0D108BD9-81ED-4DB2-BD59-A6C34878D82A}">
                    <a16:rowId xmlns:a16="http://schemas.microsoft.com/office/drawing/2014/main" val="390515682"/>
                  </a:ext>
                </a:extLst>
              </a:tr>
            </a:tbl>
          </a:graphicData>
        </a:graphic>
      </p:graphicFrame>
      <p:sp>
        <p:nvSpPr>
          <p:cNvPr id="5" name="TextBox 4">
            <a:extLst>
              <a:ext uri="{FF2B5EF4-FFF2-40B4-BE49-F238E27FC236}">
                <a16:creationId xmlns:a16="http://schemas.microsoft.com/office/drawing/2014/main" id="{B8C04E22-7718-6F45-A841-B8141C82BE2F}"/>
              </a:ext>
            </a:extLst>
          </p:cNvPr>
          <p:cNvSpPr txBox="1"/>
          <p:nvPr/>
        </p:nvSpPr>
        <p:spPr>
          <a:xfrm>
            <a:off x="261257" y="6352144"/>
            <a:ext cx="4585935" cy="369332"/>
          </a:xfrm>
          <a:prstGeom prst="rect">
            <a:avLst/>
          </a:prstGeom>
          <a:noFill/>
        </p:spPr>
        <p:txBody>
          <a:bodyPr wrap="none" rtlCol="0">
            <a:spAutoFit/>
          </a:bodyPr>
          <a:lstStyle/>
          <a:p>
            <a:r>
              <a:rPr lang="en-US" i="1" dirty="0"/>
              <a:t>FCC Report on Robocalls</a:t>
            </a:r>
            <a:r>
              <a:rPr lang="en-US" dirty="0"/>
              <a:t>, CGB 17-59, Feb. 2019</a:t>
            </a:r>
          </a:p>
        </p:txBody>
      </p:sp>
    </p:spTree>
    <p:extLst>
      <p:ext uri="{BB962C8B-B14F-4D97-AF65-F5344CB8AC3E}">
        <p14:creationId xmlns:p14="http://schemas.microsoft.com/office/powerpoint/2010/main" val="4061022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76D11-0EA2-6845-A623-68EBC6337471}"/>
              </a:ext>
            </a:extLst>
          </p:cNvPr>
          <p:cNvSpPr>
            <a:spLocks noGrp="1"/>
          </p:cNvSpPr>
          <p:nvPr>
            <p:ph type="sldNum" sz="quarter" idx="12"/>
          </p:nvPr>
        </p:nvSpPr>
        <p:spPr/>
        <p:txBody>
          <a:bodyPr/>
          <a:lstStyle/>
          <a:p>
            <a:fld id="{6E2D2B3B-882E-40F3-A32F-6DD516915044}" type="slidenum">
              <a:rPr lang="en-US" smtClean="0"/>
              <a:pPr/>
              <a:t>31</a:t>
            </a:fld>
            <a:endParaRPr lang="en-US" dirty="0"/>
          </a:p>
        </p:txBody>
      </p:sp>
      <p:sp>
        <p:nvSpPr>
          <p:cNvPr id="3" name="Title 2">
            <a:extLst>
              <a:ext uri="{FF2B5EF4-FFF2-40B4-BE49-F238E27FC236}">
                <a16:creationId xmlns:a16="http://schemas.microsoft.com/office/drawing/2014/main" id="{FB803C12-FA1E-D54E-BE17-E0375CDFBE57}"/>
              </a:ext>
            </a:extLst>
          </p:cNvPr>
          <p:cNvSpPr>
            <a:spLocks noGrp="1"/>
          </p:cNvSpPr>
          <p:nvPr>
            <p:ph type="title"/>
          </p:nvPr>
        </p:nvSpPr>
        <p:spPr/>
        <p:txBody>
          <a:bodyPr/>
          <a:lstStyle/>
          <a:p>
            <a:r>
              <a:rPr lang="en-US" dirty="0"/>
              <a:t>Selected federal robocall laws &amp; rules</a:t>
            </a:r>
          </a:p>
        </p:txBody>
      </p:sp>
      <p:graphicFrame>
        <p:nvGraphicFramePr>
          <p:cNvPr id="4" name="Table 3">
            <a:extLst>
              <a:ext uri="{FF2B5EF4-FFF2-40B4-BE49-F238E27FC236}">
                <a16:creationId xmlns:a16="http://schemas.microsoft.com/office/drawing/2014/main" id="{546A6530-14E6-CF45-80D3-134C93B8E38D}"/>
              </a:ext>
            </a:extLst>
          </p:cNvPr>
          <p:cNvGraphicFramePr>
            <a:graphicFrameLocks noGrp="1"/>
          </p:cNvGraphicFramePr>
          <p:nvPr>
            <p:extLst>
              <p:ext uri="{D42A27DB-BD31-4B8C-83A1-F6EECF244321}">
                <p14:modId xmlns:p14="http://schemas.microsoft.com/office/powerpoint/2010/main" val="3280446980"/>
              </p:ext>
            </p:extLst>
          </p:nvPr>
        </p:nvGraphicFramePr>
        <p:xfrm>
          <a:off x="348343" y="1397000"/>
          <a:ext cx="8436426" cy="3046107"/>
        </p:xfrm>
        <a:graphic>
          <a:graphicData uri="http://schemas.openxmlformats.org/drawingml/2006/table">
            <a:tbl>
              <a:tblPr firstRow="1" bandRow="1">
                <a:tableStyleId>{5C22544A-7EE6-4342-B048-85BDC9FD1C3A}</a:tableStyleId>
              </a:tblPr>
              <a:tblGrid>
                <a:gridCol w="1927324">
                  <a:extLst>
                    <a:ext uri="{9D8B030D-6E8A-4147-A177-3AD203B41FA5}">
                      <a16:colId xmlns:a16="http://schemas.microsoft.com/office/drawing/2014/main" val="966120864"/>
                    </a:ext>
                  </a:extLst>
                </a:gridCol>
                <a:gridCol w="1612008">
                  <a:extLst>
                    <a:ext uri="{9D8B030D-6E8A-4147-A177-3AD203B41FA5}">
                      <a16:colId xmlns:a16="http://schemas.microsoft.com/office/drawing/2014/main" val="2857156597"/>
                    </a:ext>
                  </a:extLst>
                </a:gridCol>
                <a:gridCol w="1090785">
                  <a:extLst>
                    <a:ext uri="{9D8B030D-6E8A-4147-A177-3AD203B41FA5}">
                      <a16:colId xmlns:a16="http://schemas.microsoft.com/office/drawing/2014/main" val="1510505844"/>
                    </a:ext>
                  </a:extLst>
                </a:gridCol>
                <a:gridCol w="3806309">
                  <a:extLst>
                    <a:ext uri="{9D8B030D-6E8A-4147-A177-3AD203B41FA5}">
                      <a16:colId xmlns:a16="http://schemas.microsoft.com/office/drawing/2014/main" val="3464781351"/>
                    </a:ext>
                  </a:extLst>
                </a:gridCol>
              </a:tblGrid>
              <a:tr h="668667">
                <a:tc>
                  <a:txBody>
                    <a:bodyPr/>
                    <a:lstStyle/>
                    <a:p>
                      <a:r>
                        <a:rPr lang="en-US" sz="1600" dirty="0"/>
                        <a:t>Law/rules</a:t>
                      </a:r>
                    </a:p>
                  </a:txBody>
                  <a:tcPr/>
                </a:tc>
                <a:tc>
                  <a:txBody>
                    <a:bodyPr/>
                    <a:lstStyle/>
                    <a:p>
                      <a:endParaRPr lang="en-US" sz="1600" dirty="0"/>
                    </a:p>
                  </a:txBody>
                  <a:tcPr/>
                </a:tc>
                <a:tc>
                  <a:txBody>
                    <a:bodyPr/>
                    <a:lstStyle/>
                    <a:p>
                      <a:r>
                        <a:rPr lang="en-US" sz="1600" dirty="0"/>
                        <a:t>Agency enforcing</a:t>
                      </a:r>
                    </a:p>
                  </a:txBody>
                  <a:tcPr/>
                </a:tc>
                <a:tc>
                  <a:txBody>
                    <a:bodyPr/>
                    <a:lstStyle/>
                    <a:p>
                      <a:r>
                        <a:rPr lang="en-US" sz="1600" dirty="0"/>
                        <a:t>Calls covered</a:t>
                      </a:r>
                    </a:p>
                  </a:txBody>
                  <a:tcPr/>
                </a:tc>
                <a:extLst>
                  <a:ext uri="{0D108BD9-81ED-4DB2-BD59-A6C34878D82A}">
                    <a16:rowId xmlns:a16="http://schemas.microsoft.com/office/drawing/2014/main" val="1488538933"/>
                  </a:ext>
                </a:extLst>
              </a:tr>
              <a:tr h="120004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Telemarketing Consumer Fraud and Abuse Prevention Act (Telemarketing Act) and Telemarketing Sales Rule </a:t>
                      </a:r>
                      <a:endParaRPr lang="en-US" sz="16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15 U.S.C. §§ 6101-6108 </a:t>
                      </a:r>
                      <a:endParaRPr lang="en-US" sz="16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16 CFR § 310 </a:t>
                      </a:r>
                      <a:endParaRPr lang="en-US" sz="16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r>
                        <a:rPr lang="en-US" sz="1600" dirty="0"/>
                        <a:t>FTC</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Prohibits deceptive and abusive telemarketing acts or practices. </a:t>
                      </a:r>
                      <a:endParaRPr lang="en-US" sz="16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2832312829"/>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Fair Debt Collection Practices Act </a:t>
                      </a:r>
                      <a:endParaRPr lang="en-US" sz="16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15 U.S.C. §§ 1692-1692p </a:t>
                      </a:r>
                      <a:endParaRPr lang="en-US" sz="1600" dirty="0"/>
                    </a:p>
                  </a:txBody>
                  <a:tcPr/>
                </a:tc>
                <a:tc>
                  <a:txBody>
                    <a:bodyPr/>
                    <a:lstStyle/>
                    <a:p>
                      <a:endParaRPr lang="en-US" sz="1600" dirty="0"/>
                    </a:p>
                  </a:txBody>
                  <a:tcPr/>
                </a:tc>
                <a:tc>
                  <a:txBody>
                    <a:bodyPr/>
                    <a:lstStyle/>
                    <a:p>
                      <a:r>
                        <a:rPr lang="en-US" sz="1600" dirty="0"/>
                        <a:t>Restricts debt-collection hours and frequency.</a:t>
                      </a:r>
                    </a:p>
                  </a:txBody>
                  <a:tcPr/>
                </a:tc>
                <a:extLst>
                  <a:ext uri="{0D108BD9-81ED-4DB2-BD59-A6C34878D82A}">
                    <a16:rowId xmlns:a16="http://schemas.microsoft.com/office/drawing/2014/main" val="3590314195"/>
                  </a:ext>
                </a:extLst>
              </a:tr>
            </a:tbl>
          </a:graphicData>
        </a:graphic>
      </p:graphicFrame>
    </p:spTree>
    <p:extLst>
      <p:ext uri="{BB962C8B-B14F-4D97-AF65-F5344CB8AC3E}">
        <p14:creationId xmlns:p14="http://schemas.microsoft.com/office/powerpoint/2010/main" val="3811890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prevent…</a:t>
            </a:r>
          </a:p>
        </p:txBody>
      </p:sp>
      <p:graphicFrame>
        <p:nvGraphicFramePr>
          <p:cNvPr id="3" name="Table 2"/>
          <p:cNvGraphicFramePr>
            <a:graphicFrameLocks noGrp="1"/>
          </p:cNvGraphicFramePr>
          <p:nvPr>
            <p:extLst>
              <p:ext uri="{D42A27DB-BD31-4B8C-83A1-F6EECF244321}">
                <p14:modId xmlns:p14="http://schemas.microsoft.com/office/powerpoint/2010/main" val="584844539"/>
              </p:ext>
            </p:extLst>
          </p:nvPr>
        </p:nvGraphicFramePr>
        <p:xfrm>
          <a:off x="791428" y="1397000"/>
          <a:ext cx="7711835" cy="2900680"/>
        </p:xfrm>
        <a:graphic>
          <a:graphicData uri="http://schemas.openxmlformats.org/drawingml/2006/table">
            <a:tbl>
              <a:tblPr firstRow="1" bandRow="1">
                <a:tableStyleId>{5C22544A-7EE6-4342-B048-85BDC9FD1C3A}</a:tableStyleId>
              </a:tblPr>
              <a:tblGrid>
                <a:gridCol w="1542367">
                  <a:extLst>
                    <a:ext uri="{9D8B030D-6E8A-4147-A177-3AD203B41FA5}">
                      <a16:colId xmlns:a16="http://schemas.microsoft.com/office/drawing/2014/main" val="20000"/>
                    </a:ext>
                  </a:extLst>
                </a:gridCol>
                <a:gridCol w="1542367">
                  <a:extLst>
                    <a:ext uri="{9D8B030D-6E8A-4147-A177-3AD203B41FA5}">
                      <a16:colId xmlns:a16="http://schemas.microsoft.com/office/drawing/2014/main" val="20001"/>
                    </a:ext>
                  </a:extLst>
                </a:gridCol>
                <a:gridCol w="1542367">
                  <a:extLst>
                    <a:ext uri="{9D8B030D-6E8A-4147-A177-3AD203B41FA5}">
                      <a16:colId xmlns:a16="http://schemas.microsoft.com/office/drawing/2014/main" val="20002"/>
                    </a:ext>
                  </a:extLst>
                </a:gridCol>
                <a:gridCol w="1542367">
                  <a:extLst>
                    <a:ext uri="{9D8B030D-6E8A-4147-A177-3AD203B41FA5}">
                      <a16:colId xmlns:a16="http://schemas.microsoft.com/office/drawing/2014/main" val="20003"/>
                    </a:ext>
                  </a:extLst>
                </a:gridCol>
                <a:gridCol w="1542367">
                  <a:extLst>
                    <a:ext uri="{9D8B030D-6E8A-4147-A177-3AD203B41FA5}">
                      <a16:colId xmlns:a16="http://schemas.microsoft.com/office/drawing/2014/main" val="20004"/>
                    </a:ext>
                  </a:extLst>
                </a:gridCol>
              </a:tblGrid>
              <a:tr h="370840">
                <a:tc>
                  <a:txBody>
                    <a:bodyPr/>
                    <a:lstStyle/>
                    <a:p>
                      <a:r>
                        <a:rPr lang="en-US" dirty="0"/>
                        <a:t>Content</a:t>
                      </a:r>
                    </a:p>
                  </a:txBody>
                  <a:tcPr/>
                </a:tc>
                <a:tc>
                  <a:txBody>
                    <a:bodyPr/>
                    <a:lstStyle/>
                    <a:p>
                      <a:r>
                        <a:rPr lang="en-US" dirty="0"/>
                        <a:t>Method</a:t>
                      </a:r>
                    </a:p>
                  </a:txBody>
                  <a:tcPr/>
                </a:tc>
                <a:tc>
                  <a:txBody>
                    <a:bodyPr/>
                    <a:lstStyle/>
                    <a:p>
                      <a:r>
                        <a:rPr lang="en-US" dirty="0"/>
                        <a:t>Wireline residential</a:t>
                      </a:r>
                    </a:p>
                  </a:txBody>
                  <a:tcPr/>
                </a:tc>
                <a:tc>
                  <a:txBody>
                    <a:bodyPr/>
                    <a:lstStyle/>
                    <a:p>
                      <a:r>
                        <a:rPr lang="en-US" dirty="0"/>
                        <a:t>Wireline business</a:t>
                      </a:r>
                    </a:p>
                  </a:txBody>
                  <a:tcPr/>
                </a:tc>
                <a:tc>
                  <a:txBody>
                    <a:bodyPr/>
                    <a:lstStyle/>
                    <a:p>
                      <a:r>
                        <a:rPr lang="en-US" dirty="0"/>
                        <a:t>Wireless</a:t>
                      </a:r>
                      <a:r>
                        <a:rPr lang="en-US" baseline="0" dirty="0"/>
                        <a:t> (mobile)</a:t>
                      </a:r>
                    </a:p>
                    <a:p>
                      <a:r>
                        <a:rPr lang="en-US" baseline="0" dirty="0"/>
                        <a:t>including business</a:t>
                      </a:r>
                      <a:endParaRPr lang="en-US" dirty="0"/>
                    </a:p>
                  </a:txBody>
                  <a:tcPr/>
                </a:tc>
                <a:extLst>
                  <a:ext uri="{0D108BD9-81ED-4DB2-BD59-A6C34878D82A}">
                    <a16:rowId xmlns:a16="http://schemas.microsoft.com/office/drawing/2014/main" val="10000"/>
                  </a:ext>
                </a:extLst>
              </a:tr>
              <a:tr h="370840">
                <a:tc rowSpan="3">
                  <a:txBody>
                    <a:bodyPr/>
                    <a:lstStyle/>
                    <a:p>
                      <a:r>
                        <a:rPr lang="en-US" dirty="0"/>
                        <a:t>Telemarketing</a:t>
                      </a:r>
                    </a:p>
                  </a:txBody>
                  <a:tcPr>
                    <a:solidFill>
                      <a:schemeClr val="bg1">
                        <a:lumMod val="65000"/>
                      </a:schemeClr>
                    </a:solidFill>
                  </a:tcPr>
                </a:tc>
                <a:tc>
                  <a:txBody>
                    <a:bodyPr/>
                    <a:lstStyle/>
                    <a:p>
                      <a:r>
                        <a:rPr lang="en-US" dirty="0"/>
                        <a:t>Manual</a:t>
                      </a:r>
                    </a:p>
                  </a:txBody>
                  <a:tcPr>
                    <a:solidFill>
                      <a:schemeClr val="bg1">
                        <a:lumMod val="65000"/>
                      </a:schemeClr>
                    </a:solidFill>
                  </a:tcPr>
                </a:tc>
                <a:tc>
                  <a:txBody>
                    <a:bodyPr/>
                    <a:lstStyle/>
                    <a:p>
                      <a:r>
                        <a:rPr lang="en-US" dirty="0"/>
                        <a:t>DNC</a:t>
                      </a:r>
                    </a:p>
                  </a:txBody>
                  <a:tcPr/>
                </a:tc>
                <a:tc>
                  <a:txBody>
                    <a:bodyPr/>
                    <a:lstStyle/>
                    <a:p>
                      <a:r>
                        <a:rPr lang="en-US" dirty="0"/>
                        <a:t>Can’t prevent</a:t>
                      </a:r>
                    </a:p>
                  </a:txBody>
                  <a:tcPr/>
                </a:tc>
                <a:tc>
                  <a:txBody>
                    <a:bodyPr/>
                    <a:lstStyle/>
                    <a:p>
                      <a:r>
                        <a:rPr lang="en-US" dirty="0"/>
                        <a:t>DNC</a:t>
                      </a:r>
                    </a:p>
                  </a:txBody>
                  <a:tcPr/>
                </a:tc>
                <a:extLst>
                  <a:ext uri="{0D108BD9-81ED-4DB2-BD59-A6C34878D82A}">
                    <a16:rowId xmlns:a16="http://schemas.microsoft.com/office/drawing/2014/main" val="10001"/>
                  </a:ext>
                </a:extLst>
              </a:tr>
              <a:tr h="370840">
                <a:tc vMerge="1">
                  <a:txBody>
                    <a:bodyPr/>
                    <a:lstStyle/>
                    <a:p>
                      <a:endParaRPr lang="en-US" dirty="0"/>
                    </a:p>
                  </a:txBody>
                  <a:tcPr>
                    <a:solidFill>
                      <a:schemeClr val="bg1">
                        <a:lumMod val="65000"/>
                      </a:schemeClr>
                    </a:solidFill>
                  </a:tcPr>
                </a:tc>
                <a:tc>
                  <a:txBody>
                    <a:bodyPr/>
                    <a:lstStyle/>
                    <a:p>
                      <a:r>
                        <a:rPr lang="en-US" dirty="0"/>
                        <a:t>Auto-dialed</a:t>
                      </a:r>
                    </a:p>
                  </a:txBody>
                  <a:tcPr>
                    <a:solidFill>
                      <a:schemeClr val="bg1">
                        <a:lumMod val="65000"/>
                      </a:schemeClr>
                    </a:solidFill>
                  </a:tcPr>
                </a:tc>
                <a:tc>
                  <a:txBody>
                    <a:bodyPr/>
                    <a:lstStyle/>
                    <a:p>
                      <a:r>
                        <a:rPr lang="en-US" dirty="0"/>
                        <a:t>DNC</a:t>
                      </a:r>
                    </a:p>
                  </a:txBody>
                  <a:tcPr/>
                </a:tc>
                <a:tc>
                  <a:txBody>
                    <a:bodyPr/>
                    <a:lstStyle/>
                    <a:p>
                      <a:r>
                        <a:rPr lang="en-US" dirty="0"/>
                        <a:t>Can’t prevent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AppleColorEmoji"/>
                        </a:rPr>
                        <a:t>❌</a:t>
                      </a:r>
                      <a:endParaRPr lang="en-US" dirty="0"/>
                    </a:p>
                  </a:txBody>
                  <a:tcPr/>
                </a:tc>
                <a:extLst>
                  <a:ext uri="{0D108BD9-81ED-4DB2-BD59-A6C34878D82A}">
                    <a16:rowId xmlns:a16="http://schemas.microsoft.com/office/drawing/2014/main" val="10002"/>
                  </a:ext>
                </a:extLst>
              </a:tr>
              <a:tr h="370840">
                <a:tc vMerge="1">
                  <a:txBody>
                    <a:bodyPr/>
                    <a:lstStyle/>
                    <a:p>
                      <a:endParaRPr lang="en-US" dirty="0"/>
                    </a:p>
                  </a:txBody>
                  <a:tcPr>
                    <a:solidFill>
                      <a:schemeClr val="bg1">
                        <a:lumMod val="65000"/>
                      </a:schemeClr>
                    </a:solidFill>
                  </a:tcPr>
                </a:tc>
                <a:tc>
                  <a:txBody>
                    <a:bodyPr/>
                    <a:lstStyle/>
                    <a:p>
                      <a:r>
                        <a:rPr lang="en-US" dirty="0"/>
                        <a:t>Pre-recorded</a:t>
                      </a:r>
                    </a:p>
                  </a:txBody>
                  <a:tcPr>
                    <a:solidFill>
                      <a:schemeClr val="bg1">
                        <a:lumMod val="65000"/>
                      </a:schemeClr>
                    </a:solidFill>
                  </a:tcPr>
                </a:tc>
                <a:tc>
                  <a:txBody>
                    <a:bodyPr/>
                    <a:lstStyle/>
                    <a:p>
                      <a:r>
                        <a:rPr lang="en-US" sz="1800" dirty="0">
                          <a:solidFill>
                            <a:prstClr val="black"/>
                          </a:solidFill>
                          <a:latin typeface="AppleColorEmoji"/>
                        </a:rPr>
                        <a:t>❌</a:t>
                      </a:r>
                      <a:endParaRPr lang="en-US" dirty="0"/>
                    </a:p>
                  </a:txBody>
                  <a:tcPr/>
                </a:tc>
                <a:tc>
                  <a:txBody>
                    <a:bodyPr/>
                    <a:lstStyle/>
                    <a:p>
                      <a:r>
                        <a:rPr lang="en-US" dirty="0"/>
                        <a:t>Can’t prevent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AppleColorEmoji"/>
                        </a:rPr>
                        <a:t>❌</a:t>
                      </a:r>
                      <a:endParaRPr lang="en-US" dirty="0"/>
                    </a:p>
                  </a:txBody>
                  <a:tcPr/>
                </a:tc>
                <a:extLst>
                  <a:ext uri="{0D108BD9-81ED-4DB2-BD59-A6C34878D82A}">
                    <a16:rowId xmlns:a16="http://schemas.microsoft.com/office/drawing/2014/main" val="10003"/>
                  </a:ext>
                </a:extLst>
              </a:tr>
              <a:tr h="370840">
                <a:tc rowSpan="2">
                  <a:txBody>
                    <a:bodyPr/>
                    <a:lstStyle/>
                    <a:p>
                      <a:r>
                        <a:rPr lang="en-US" dirty="0"/>
                        <a:t>Informational</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(including political, charity,</a:t>
                      </a:r>
                      <a:r>
                        <a:rPr lang="en-US" baseline="0" dirty="0"/>
                        <a:t> polling)</a:t>
                      </a:r>
                      <a:endParaRPr lang="en-US" dirty="0"/>
                    </a:p>
                    <a:p>
                      <a:endParaRPr lang="en-US" dirty="0"/>
                    </a:p>
                  </a:txBody>
                  <a:tcPr>
                    <a:solidFill>
                      <a:schemeClr val="bg1">
                        <a:lumMod val="65000"/>
                      </a:schemeClr>
                    </a:solidFill>
                  </a:tcPr>
                </a:tc>
                <a:tc>
                  <a:txBody>
                    <a:bodyPr/>
                    <a:lstStyle/>
                    <a:p>
                      <a:r>
                        <a:rPr lang="en-US" dirty="0"/>
                        <a:t>Manual</a:t>
                      </a:r>
                    </a:p>
                  </a:txBody>
                  <a:tcPr>
                    <a:solidFill>
                      <a:schemeClr val="bg1">
                        <a:lumMod val="65000"/>
                      </a:schemeClr>
                    </a:solidFill>
                  </a:tcPr>
                </a:tc>
                <a:tc>
                  <a:txBody>
                    <a:bodyPr/>
                    <a:lstStyle/>
                    <a:p>
                      <a:r>
                        <a:rPr lang="en-US" dirty="0"/>
                        <a:t>can’t prevent</a:t>
                      </a:r>
                    </a:p>
                  </a:txBody>
                  <a:tcPr/>
                </a:tc>
                <a:tc>
                  <a:txBody>
                    <a:bodyPr/>
                    <a:lstStyle/>
                    <a:p>
                      <a:r>
                        <a:rPr lang="en-US" dirty="0"/>
                        <a:t>can’t prevent</a:t>
                      </a:r>
                    </a:p>
                  </a:txBody>
                  <a:tcPr/>
                </a:tc>
                <a:tc>
                  <a:txBody>
                    <a:bodyPr/>
                    <a:lstStyle/>
                    <a:p>
                      <a:r>
                        <a:rPr lang="en-US" dirty="0"/>
                        <a:t>can’t prevent</a:t>
                      </a:r>
                    </a:p>
                  </a:txBody>
                  <a:tcPr/>
                </a:tc>
                <a:extLst>
                  <a:ext uri="{0D108BD9-81ED-4DB2-BD59-A6C34878D82A}">
                    <a16:rowId xmlns:a16="http://schemas.microsoft.com/office/drawing/2014/main" val="10004"/>
                  </a:ext>
                </a:extLst>
              </a:tr>
              <a:tr h="370840">
                <a:tc vMerge="1">
                  <a:txBody>
                    <a:bodyPr/>
                    <a:lstStyle/>
                    <a:p>
                      <a:endParaRPr lang="en-US" dirty="0"/>
                    </a:p>
                  </a:txBody>
                  <a:tcPr>
                    <a:solidFill>
                      <a:schemeClr val="bg1">
                        <a:lumMod val="65000"/>
                      </a:schemeClr>
                    </a:solidFill>
                  </a:tcPr>
                </a:tc>
                <a:tc>
                  <a:txBody>
                    <a:bodyPr/>
                    <a:lstStyle/>
                    <a:p>
                      <a:r>
                        <a:rPr lang="en-US" dirty="0"/>
                        <a:t>Auto-dialed</a:t>
                      </a:r>
                      <a:r>
                        <a:rPr lang="en-US" baseline="0" dirty="0"/>
                        <a:t> or pre-recorded</a:t>
                      </a:r>
                      <a:endParaRPr lang="en-US" dirty="0"/>
                    </a:p>
                  </a:txBody>
                  <a:tcPr>
                    <a:solidFill>
                      <a:schemeClr val="bg1">
                        <a:lumMod val="65000"/>
                      </a:schemeClr>
                    </a:solidFill>
                  </a:tcPr>
                </a:tc>
                <a:tc>
                  <a:txBody>
                    <a:bodyPr/>
                    <a:lstStyle/>
                    <a:p>
                      <a:r>
                        <a:rPr lang="en-US" dirty="0"/>
                        <a:t>opt-out</a:t>
                      </a:r>
                    </a:p>
                  </a:txBody>
                  <a:tcPr/>
                </a:tc>
                <a:tc>
                  <a:txBody>
                    <a:bodyPr/>
                    <a:lstStyle/>
                    <a:p>
                      <a:r>
                        <a:rPr lang="en-US" dirty="0"/>
                        <a:t>opt-out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AppleColorEmoji"/>
                        </a:rPr>
                        <a:t>❌</a:t>
                      </a:r>
                      <a:endParaRPr lang="en-US" dirty="0"/>
                    </a:p>
                  </a:txBody>
                  <a:tcPr/>
                </a:tc>
                <a:extLst>
                  <a:ext uri="{0D108BD9-81ED-4DB2-BD59-A6C34878D82A}">
                    <a16:rowId xmlns:a16="http://schemas.microsoft.com/office/drawing/2014/main" val="10005"/>
                  </a:ext>
                </a:extLst>
              </a:tr>
              <a:tr h="370840">
                <a:tc>
                  <a:txBody>
                    <a:bodyPr/>
                    <a:lstStyle/>
                    <a:p>
                      <a:r>
                        <a:rPr lang="en-US" dirty="0"/>
                        <a:t>Emergency</a:t>
                      </a:r>
                    </a:p>
                  </a:txBody>
                  <a:tcPr>
                    <a:solidFill>
                      <a:schemeClr val="bg1">
                        <a:lumMod val="65000"/>
                      </a:schemeClr>
                    </a:solidFill>
                  </a:tcPr>
                </a:tc>
                <a:tc>
                  <a:txBody>
                    <a:bodyPr/>
                    <a:lstStyle/>
                    <a:p>
                      <a:r>
                        <a:rPr lang="en-US" dirty="0"/>
                        <a:t>Any</a:t>
                      </a:r>
                    </a:p>
                  </a:txBody>
                  <a:tcPr>
                    <a:solidFill>
                      <a:schemeClr val="bg1">
                        <a:lumMod val="65000"/>
                      </a:schemeClr>
                    </a:solidFill>
                  </a:tcPr>
                </a:tc>
                <a:tc>
                  <a:txBody>
                    <a:bodyPr/>
                    <a:lstStyle/>
                    <a:p>
                      <a:r>
                        <a:rPr lang="en-US" dirty="0"/>
                        <a:t>permissible</a:t>
                      </a:r>
                    </a:p>
                  </a:txBody>
                  <a:tcPr/>
                </a:tc>
                <a:tc>
                  <a:txBody>
                    <a:bodyPr/>
                    <a:lstStyle/>
                    <a:p>
                      <a:r>
                        <a:rPr lang="en-US" dirty="0"/>
                        <a:t>permissible</a:t>
                      </a:r>
                    </a:p>
                  </a:txBody>
                  <a:tcPr/>
                </a:tc>
                <a:tc>
                  <a:txBody>
                    <a:bodyPr/>
                    <a:lstStyle/>
                    <a:p>
                      <a:r>
                        <a:rPr lang="en-US" dirty="0"/>
                        <a:t>permissible</a:t>
                      </a:r>
                    </a:p>
                  </a:txBody>
                  <a:tcPr/>
                </a:tc>
                <a:extLst>
                  <a:ext uri="{0D108BD9-81ED-4DB2-BD59-A6C34878D82A}">
                    <a16:rowId xmlns:a16="http://schemas.microsoft.com/office/drawing/2014/main" val="10006"/>
                  </a:ext>
                </a:extLst>
              </a:tr>
            </a:tbl>
          </a:graphicData>
        </a:graphic>
      </p:graphicFrame>
      <p:sp>
        <p:nvSpPr>
          <p:cNvPr id="4" name="TextBox 3"/>
          <p:cNvSpPr txBox="1"/>
          <p:nvPr/>
        </p:nvSpPr>
        <p:spPr>
          <a:xfrm>
            <a:off x="791428" y="5594986"/>
            <a:ext cx="7544553" cy="584776"/>
          </a:xfrm>
          <a:prstGeom prst="rect">
            <a:avLst/>
          </a:prstGeom>
          <a:noFill/>
        </p:spPr>
        <p:txBody>
          <a:bodyPr wrap="none" rtlCol="0">
            <a:spAutoFit/>
          </a:bodyPr>
          <a:lstStyle/>
          <a:p>
            <a:r>
              <a:rPr lang="en-US" sz="1600" dirty="0"/>
              <a:t>Note: DNC does not cover calls from companies with which the customer has an existing</a:t>
            </a:r>
          </a:p>
          <a:p>
            <a:r>
              <a:rPr lang="en-US" sz="1600" dirty="0"/>
              <a:t>business relationship.</a:t>
            </a:r>
          </a:p>
        </p:txBody>
      </p:sp>
    </p:spTree>
    <p:extLst>
      <p:ext uri="{BB962C8B-B14F-4D97-AF65-F5344CB8AC3E}">
        <p14:creationId xmlns:p14="http://schemas.microsoft.com/office/powerpoint/2010/main" val="429970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970C7-E70C-544E-9656-8AB500F1D88B}"/>
              </a:ext>
            </a:extLst>
          </p:cNvPr>
          <p:cNvSpPr>
            <a:spLocks noGrp="1"/>
          </p:cNvSpPr>
          <p:nvPr>
            <p:ph type="title"/>
          </p:nvPr>
        </p:nvSpPr>
        <p:spPr/>
        <p:txBody>
          <a:bodyPr/>
          <a:lstStyle/>
          <a:p>
            <a:r>
              <a:rPr lang="en-US" dirty="0"/>
              <a:t>Do Not Call (DNC) List</a:t>
            </a:r>
          </a:p>
        </p:txBody>
      </p:sp>
      <p:sp>
        <p:nvSpPr>
          <p:cNvPr id="3" name="Content Placeholder 2">
            <a:extLst>
              <a:ext uri="{FF2B5EF4-FFF2-40B4-BE49-F238E27FC236}">
                <a16:creationId xmlns:a16="http://schemas.microsoft.com/office/drawing/2014/main" id="{706195E5-9145-2749-8F6E-3E7CF54E9236}"/>
              </a:ext>
            </a:extLst>
          </p:cNvPr>
          <p:cNvSpPr>
            <a:spLocks noGrp="1"/>
          </p:cNvSpPr>
          <p:nvPr>
            <p:ph idx="1"/>
          </p:nvPr>
        </p:nvSpPr>
        <p:spPr/>
        <p:txBody>
          <a:bodyPr>
            <a:normAutofit lnSpcReduction="10000"/>
          </a:bodyPr>
          <a:lstStyle/>
          <a:p>
            <a:r>
              <a:rPr lang="en-US" sz="2400" dirty="0"/>
              <a:t>Established June 2003</a:t>
            </a:r>
          </a:p>
          <a:p>
            <a:r>
              <a:rPr lang="en-US" sz="2400" dirty="0"/>
              <a:t>1</a:t>
            </a:r>
            <a:r>
              <a:rPr lang="en-US" sz="2400" baseline="30000" dirty="0"/>
              <a:t>st</a:t>
            </a:r>
            <a:r>
              <a:rPr lang="en-US" sz="2400" dirty="0"/>
              <a:t> Amendment challenge rejected by 10</a:t>
            </a:r>
            <a:r>
              <a:rPr lang="en-US" sz="2400" baseline="30000" dirty="0"/>
              <a:t>th</a:t>
            </a:r>
            <a:r>
              <a:rPr lang="en-US" sz="2400" dirty="0"/>
              <a:t> Circuit in Feb. 2004</a:t>
            </a:r>
          </a:p>
          <a:p>
            <a:r>
              <a:rPr lang="en-US" sz="2400" dirty="0"/>
              <a:t>Companies must search list at least every 31 days</a:t>
            </a:r>
          </a:p>
          <a:p>
            <a:r>
              <a:rPr lang="en-US" sz="2400" dirty="0"/>
              <a:t>DNC includes wireless and toll-free numbers</a:t>
            </a:r>
          </a:p>
          <a:p>
            <a:r>
              <a:rPr lang="en-US" sz="2400" b="1" dirty="0"/>
              <a:t>Sellers, Telemarketer, Service Providers</a:t>
            </a:r>
          </a:p>
          <a:p>
            <a:r>
              <a:rPr lang="en-US" sz="2400" b="1" dirty="0"/>
              <a:t>Exempt Organization</a:t>
            </a:r>
            <a:r>
              <a:rPr lang="en-US" sz="2400" dirty="0"/>
              <a:t> ("EO")— exempt from both the FTC's and FCC's requirements, but chooses to access the registry. Exempt Organizations include charities or certain non-profit organizations, organizations engaged in political solicitations or surveys, or Sellers or Telemarketers that call ONLY </a:t>
            </a:r>
            <a:r>
              <a:rPr lang="en-US" sz="2400"/>
              <a:t>consumers with EBR or PEC.</a:t>
            </a:r>
            <a:endParaRPr lang="en-US" sz="2400" dirty="0"/>
          </a:p>
          <a:p>
            <a:r>
              <a:rPr lang="en-US" sz="2400" dirty="0"/>
              <a:t>Annual fees: 5 area codes free; area code $59 up to a maximum of $16,228</a:t>
            </a:r>
            <a:br>
              <a:rPr lang="en-US" sz="2400" dirty="0"/>
            </a:br>
            <a:endParaRPr lang="en-US" sz="2400" dirty="0"/>
          </a:p>
        </p:txBody>
      </p:sp>
      <p:sp>
        <p:nvSpPr>
          <p:cNvPr id="4" name="Slide Number Placeholder 3">
            <a:extLst>
              <a:ext uri="{FF2B5EF4-FFF2-40B4-BE49-F238E27FC236}">
                <a16:creationId xmlns:a16="http://schemas.microsoft.com/office/drawing/2014/main" id="{F574B5DD-E70D-C347-A992-80637D08BF24}"/>
              </a:ext>
            </a:extLst>
          </p:cNvPr>
          <p:cNvSpPr>
            <a:spLocks noGrp="1"/>
          </p:cNvSpPr>
          <p:nvPr>
            <p:ph type="sldNum" sz="quarter" idx="12"/>
          </p:nvPr>
        </p:nvSpPr>
        <p:spPr/>
        <p:txBody>
          <a:bodyPr/>
          <a:lstStyle/>
          <a:p>
            <a:fld id="{6E2D2B3B-882E-40F3-A32F-6DD516915044}" type="slidenum">
              <a:rPr lang="en-US" smtClean="0"/>
              <a:pPr/>
              <a:t>33</a:t>
            </a:fld>
            <a:endParaRPr lang="en-US"/>
          </a:p>
        </p:txBody>
      </p:sp>
    </p:spTree>
    <p:extLst>
      <p:ext uri="{BB962C8B-B14F-4D97-AF65-F5344CB8AC3E}">
        <p14:creationId xmlns:p14="http://schemas.microsoft.com/office/powerpoint/2010/main" val="3707520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You are not allowed to…</a:t>
            </a:r>
          </a:p>
        </p:txBody>
      </p:sp>
      <p:graphicFrame>
        <p:nvGraphicFramePr>
          <p:cNvPr id="5" name="Table 4"/>
          <p:cNvGraphicFramePr>
            <a:graphicFrameLocks noGrp="1"/>
          </p:cNvGraphicFramePr>
          <p:nvPr>
            <p:extLst>
              <p:ext uri="{D42A27DB-BD31-4B8C-83A1-F6EECF244321}">
                <p14:modId xmlns:p14="http://schemas.microsoft.com/office/powerpoint/2010/main" val="3966421229"/>
              </p:ext>
            </p:extLst>
          </p:nvPr>
        </p:nvGraphicFramePr>
        <p:xfrm>
          <a:off x="268941" y="1417638"/>
          <a:ext cx="8630036" cy="4389120"/>
        </p:xfrm>
        <a:graphic>
          <a:graphicData uri="http://schemas.openxmlformats.org/drawingml/2006/table">
            <a:tbl>
              <a:tblPr firstRow="1" bandRow="1">
                <a:tableStyleId>{5C22544A-7EE6-4342-B048-85BDC9FD1C3A}</a:tableStyleId>
              </a:tblPr>
              <a:tblGrid>
                <a:gridCol w="1389842">
                  <a:extLst>
                    <a:ext uri="{9D8B030D-6E8A-4147-A177-3AD203B41FA5}">
                      <a16:colId xmlns:a16="http://schemas.microsoft.com/office/drawing/2014/main" val="20000"/>
                    </a:ext>
                  </a:extLst>
                </a:gridCol>
                <a:gridCol w="2306782">
                  <a:extLst>
                    <a:ext uri="{9D8B030D-6E8A-4147-A177-3AD203B41FA5}">
                      <a16:colId xmlns:a16="http://schemas.microsoft.com/office/drawing/2014/main" val="20001"/>
                    </a:ext>
                  </a:extLst>
                </a:gridCol>
                <a:gridCol w="2074166">
                  <a:extLst>
                    <a:ext uri="{9D8B030D-6E8A-4147-A177-3AD203B41FA5}">
                      <a16:colId xmlns:a16="http://schemas.microsoft.com/office/drawing/2014/main" val="20002"/>
                    </a:ext>
                  </a:extLst>
                </a:gridCol>
                <a:gridCol w="2859246">
                  <a:extLst>
                    <a:ext uri="{9D8B030D-6E8A-4147-A177-3AD203B41FA5}">
                      <a16:colId xmlns:a16="http://schemas.microsoft.com/office/drawing/2014/main" val="20003"/>
                    </a:ext>
                  </a:extLst>
                </a:gridCol>
              </a:tblGrid>
              <a:tr h="696957">
                <a:tc>
                  <a:txBody>
                    <a:bodyPr/>
                    <a:lstStyle/>
                    <a:p>
                      <a:endParaRPr lang="en-US" sz="2400" dirty="0"/>
                    </a:p>
                  </a:txBody>
                  <a:tcPr/>
                </a:tc>
                <a:tc>
                  <a:txBody>
                    <a:bodyPr/>
                    <a:lstStyle/>
                    <a:p>
                      <a:r>
                        <a:rPr lang="en-US" sz="2400" dirty="0"/>
                        <a:t>Wireline residential</a:t>
                      </a:r>
                    </a:p>
                  </a:txBody>
                  <a:tcPr/>
                </a:tc>
                <a:tc>
                  <a:txBody>
                    <a:bodyPr/>
                    <a:lstStyle/>
                    <a:p>
                      <a:r>
                        <a:rPr lang="en-US" sz="2400" dirty="0"/>
                        <a:t>Wireline business</a:t>
                      </a:r>
                    </a:p>
                  </a:txBody>
                  <a:tcPr/>
                </a:tc>
                <a:tc>
                  <a:txBody>
                    <a:bodyPr/>
                    <a:lstStyle/>
                    <a:p>
                      <a:r>
                        <a:rPr lang="en-US" sz="2400" dirty="0"/>
                        <a:t>Wireless</a:t>
                      </a:r>
                      <a:r>
                        <a:rPr lang="en-US" sz="2400" baseline="0" dirty="0"/>
                        <a:t> (mobile)</a:t>
                      </a:r>
                      <a:endParaRPr lang="en-US" sz="2400" dirty="0"/>
                    </a:p>
                  </a:txBody>
                  <a:tcPr/>
                </a:tc>
                <a:extLst>
                  <a:ext uri="{0D108BD9-81ED-4DB2-BD59-A6C34878D82A}">
                    <a16:rowId xmlns:a16="http://schemas.microsoft.com/office/drawing/2014/main" val="10000"/>
                  </a:ext>
                </a:extLst>
              </a:tr>
              <a:tr h="1162005">
                <a:tc>
                  <a:txBody>
                    <a:bodyPr/>
                    <a:lstStyle/>
                    <a:p>
                      <a:r>
                        <a:rPr lang="en-US" sz="2400" dirty="0"/>
                        <a:t>not</a:t>
                      </a:r>
                      <a:r>
                        <a:rPr lang="en-US" sz="2400" baseline="0" dirty="0"/>
                        <a:t> </a:t>
                      </a:r>
                      <a:r>
                        <a:rPr lang="en-US" sz="2400" dirty="0"/>
                        <a:t>on do-not-call list</a:t>
                      </a:r>
                    </a:p>
                  </a:txBody>
                  <a:tcPr/>
                </a:tc>
                <a:tc>
                  <a:txBody>
                    <a:bodyPr/>
                    <a:lstStyle/>
                    <a:p>
                      <a:r>
                        <a:rPr lang="en-US" sz="2400" dirty="0"/>
                        <a:t>pre-recorded TM</a:t>
                      </a:r>
                    </a:p>
                    <a:p>
                      <a:endParaRPr lang="en-US" sz="2400" dirty="0"/>
                    </a:p>
                    <a:p>
                      <a:endParaRPr lang="en-US" sz="2400" dirty="0"/>
                    </a:p>
                  </a:txBody>
                  <a:tcPr/>
                </a:tc>
                <a:tc>
                  <a:txBody>
                    <a:bodyPr/>
                    <a:lstStyle/>
                    <a:p>
                      <a:r>
                        <a:rPr lang="en-US" sz="2400" dirty="0"/>
                        <a:t>no</a:t>
                      </a:r>
                      <a:r>
                        <a:rPr lang="en-US" sz="2400" baseline="0" dirty="0"/>
                        <a:t> restriction</a:t>
                      </a:r>
                      <a:endParaRPr lang="en-US" sz="2400" dirty="0"/>
                    </a:p>
                  </a:txBody>
                  <a:tcPr/>
                </a:tc>
                <a:tc>
                  <a:txBody>
                    <a:bodyPr/>
                    <a:lstStyle/>
                    <a:p>
                      <a:r>
                        <a:rPr lang="en-US" sz="2400" dirty="0"/>
                        <a:t>pre-recorded</a:t>
                      </a:r>
                      <a:r>
                        <a:rPr lang="en-US" sz="2400" baseline="0" dirty="0"/>
                        <a:t> or auto-dialed non-emergency</a:t>
                      </a:r>
                    </a:p>
                  </a:txBody>
                  <a:tcPr/>
                </a:tc>
                <a:extLst>
                  <a:ext uri="{0D108BD9-81ED-4DB2-BD59-A6C34878D82A}">
                    <a16:rowId xmlns:a16="http://schemas.microsoft.com/office/drawing/2014/main" val="10001"/>
                  </a:ext>
                </a:extLst>
              </a:tr>
              <a:tr h="403792">
                <a:tc>
                  <a:txBody>
                    <a:bodyPr/>
                    <a:lstStyle/>
                    <a:p>
                      <a:r>
                        <a:rPr lang="en-US" sz="2400" dirty="0"/>
                        <a:t>on DNC</a:t>
                      </a:r>
                    </a:p>
                  </a:txBody>
                  <a:tcPr/>
                </a:tc>
                <a:tc>
                  <a:txBody>
                    <a:bodyPr/>
                    <a:lstStyle/>
                    <a:p>
                      <a:r>
                        <a:rPr lang="en-US" sz="2400" dirty="0"/>
                        <a:t>any telemarketing</a:t>
                      </a:r>
                    </a:p>
                  </a:txBody>
                  <a:tcPr/>
                </a:tc>
                <a:tc>
                  <a:txBody>
                    <a:bodyPr/>
                    <a:lstStyle/>
                    <a:p>
                      <a:r>
                        <a:rPr lang="en-US" sz="2400" dirty="0"/>
                        <a:t>does not apply</a:t>
                      </a:r>
                    </a:p>
                  </a:txBody>
                  <a:tcPr/>
                </a:tc>
                <a:tc>
                  <a:txBody>
                    <a:bodyPr/>
                    <a:lstStyle/>
                    <a:p>
                      <a:pPr marL="342900" indent="-342900">
                        <a:buFont typeface="Arial" panose="020B0604020202020204" pitchFamily="34" charset="0"/>
                        <a:buChar char="•"/>
                      </a:pPr>
                      <a:r>
                        <a:rPr lang="en-US" sz="2400" dirty="0"/>
                        <a:t>any telemarketing</a:t>
                      </a:r>
                    </a:p>
                    <a:p>
                      <a:pPr marL="342900" indent="-342900">
                        <a:buFont typeface="Arial" panose="020B0604020202020204" pitchFamily="34" charset="0"/>
                        <a:buChar char="•"/>
                      </a:pPr>
                      <a:r>
                        <a:rPr lang="en-US" sz="2400" dirty="0"/>
                        <a:t>pre-recorded or auto-dialed</a:t>
                      </a:r>
                      <a:r>
                        <a:rPr lang="en-US" sz="2400" baseline="0" dirty="0"/>
                        <a:t> non-emergency</a:t>
                      </a:r>
                    </a:p>
                  </a:txBody>
                  <a:tcPr/>
                </a:tc>
                <a:extLst>
                  <a:ext uri="{0D108BD9-81ED-4DB2-BD59-A6C34878D82A}">
                    <a16:rowId xmlns:a16="http://schemas.microsoft.com/office/drawing/2014/main" val="10002"/>
                  </a:ext>
                </a:extLst>
              </a:tr>
              <a:tr h="403792">
                <a:tc>
                  <a:txBody>
                    <a:bodyPr/>
                    <a:lstStyle/>
                    <a:p>
                      <a:r>
                        <a:rPr lang="en-US" sz="2400" dirty="0"/>
                        <a:t>Charity &amp; political</a:t>
                      </a:r>
                    </a:p>
                  </a:txBody>
                  <a:tcPr/>
                </a:tc>
                <a:tc>
                  <a:txBody>
                    <a:bodyPr/>
                    <a:lstStyle/>
                    <a:p>
                      <a:r>
                        <a:rPr lang="en-US" sz="2400" dirty="0"/>
                        <a:t>ok</a:t>
                      </a:r>
                    </a:p>
                  </a:txBody>
                  <a:tcPr/>
                </a:tc>
                <a:tc>
                  <a:txBody>
                    <a:bodyPr/>
                    <a:lstStyle/>
                    <a:p>
                      <a:r>
                        <a:rPr lang="en-US" sz="2400" dirty="0"/>
                        <a:t>ok</a:t>
                      </a:r>
                    </a:p>
                  </a:txBody>
                  <a:tcPr/>
                </a:tc>
                <a:tc>
                  <a:txBody>
                    <a:bodyPr/>
                    <a:lstStyle/>
                    <a:p>
                      <a:pPr marL="0" indent="0">
                        <a:buFont typeface="Arial" panose="020B0604020202020204" pitchFamily="34" charset="0"/>
                        <a:buNone/>
                      </a:pPr>
                      <a:r>
                        <a:rPr lang="en-US" sz="2400" baseline="0" dirty="0"/>
                        <a:t>not ok</a:t>
                      </a:r>
                    </a:p>
                  </a:txBody>
                  <a:tcPr/>
                </a:tc>
                <a:extLst>
                  <a:ext uri="{0D108BD9-81ED-4DB2-BD59-A6C34878D82A}">
                    <a16:rowId xmlns:a16="http://schemas.microsoft.com/office/drawing/2014/main" val="1863605962"/>
                  </a:ext>
                </a:extLst>
              </a:tr>
            </a:tbl>
          </a:graphicData>
        </a:graphic>
      </p:graphicFrame>
      <p:sp>
        <p:nvSpPr>
          <p:cNvPr id="2" name="Slide Number Placeholder 1">
            <a:extLst>
              <a:ext uri="{FF2B5EF4-FFF2-40B4-BE49-F238E27FC236}">
                <a16:creationId xmlns:a16="http://schemas.microsoft.com/office/drawing/2014/main" id="{4B174E60-4926-D54F-BF94-E603BE51B189}"/>
              </a:ext>
            </a:extLst>
          </p:cNvPr>
          <p:cNvSpPr>
            <a:spLocks noGrp="1"/>
          </p:cNvSpPr>
          <p:nvPr>
            <p:ph type="sldNum" sz="quarter" idx="12"/>
          </p:nvPr>
        </p:nvSpPr>
        <p:spPr/>
        <p:txBody>
          <a:bodyPr/>
          <a:lstStyle/>
          <a:p>
            <a:fld id="{06C525AB-8E15-B549-83D9-D2F0966E02DF}" type="slidenum">
              <a:rPr lang="en-US" altLang="en-US" smtClean="0"/>
              <a:pPr/>
              <a:t>34</a:t>
            </a:fld>
            <a:endParaRPr lang="en-US" altLang="en-US"/>
          </a:p>
        </p:txBody>
      </p:sp>
    </p:spTree>
    <p:extLst>
      <p:ext uri="{BB962C8B-B14F-4D97-AF65-F5344CB8AC3E}">
        <p14:creationId xmlns:p14="http://schemas.microsoft.com/office/powerpoint/2010/main" val="2871526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C1DAE4-7167-4D49-B222-9C06B42880BB}"/>
              </a:ext>
            </a:extLst>
          </p:cNvPr>
          <p:cNvSpPr>
            <a:spLocks noGrp="1"/>
          </p:cNvSpPr>
          <p:nvPr>
            <p:ph type="title"/>
          </p:nvPr>
        </p:nvSpPr>
        <p:spPr/>
        <p:txBody>
          <a:bodyPr/>
          <a:lstStyle/>
          <a:p>
            <a:r>
              <a:rPr lang="en-US" dirty="0"/>
              <a:t>Prior Express Written Consent (PEWC)</a:t>
            </a:r>
          </a:p>
        </p:txBody>
      </p:sp>
      <p:sp>
        <p:nvSpPr>
          <p:cNvPr id="4" name="Content Placeholder 3">
            <a:extLst>
              <a:ext uri="{FF2B5EF4-FFF2-40B4-BE49-F238E27FC236}">
                <a16:creationId xmlns:a16="http://schemas.microsoft.com/office/drawing/2014/main" id="{F1BFC67A-0541-4248-9FF0-4C7CFA8D2A7A}"/>
              </a:ext>
            </a:extLst>
          </p:cNvPr>
          <p:cNvSpPr>
            <a:spLocks noGrp="1"/>
          </p:cNvSpPr>
          <p:nvPr>
            <p:ph idx="1"/>
          </p:nvPr>
        </p:nvSpPr>
        <p:spPr/>
        <p:txBody>
          <a:bodyPr/>
          <a:lstStyle/>
          <a:p>
            <a:r>
              <a:rPr lang="en-US" dirty="0"/>
              <a:t>Required for ATDS and prerecorded telemarketing calls</a:t>
            </a:r>
          </a:p>
          <a:p>
            <a:r>
              <a:rPr lang="en-US" dirty="0"/>
              <a:t>PEWC means an agreement, in writing, bearing the signature of the person called that clearly and conspicuously discloses that the person authorizes the seller to deliver or cause to be delivered telemarketing calls using an automatic telephone dialing system or an artificial or prerecorded voice to a specified telephone number. Furthermore, the person must be informed they are not required to sign the agreement, or agree to enter into such an agreement, as a condition of purchasing any property, goods, or services.</a:t>
            </a:r>
          </a:p>
        </p:txBody>
      </p:sp>
      <p:sp>
        <p:nvSpPr>
          <p:cNvPr id="2" name="Slide Number Placeholder 1">
            <a:extLst>
              <a:ext uri="{FF2B5EF4-FFF2-40B4-BE49-F238E27FC236}">
                <a16:creationId xmlns:a16="http://schemas.microsoft.com/office/drawing/2014/main" id="{28A72D41-07A2-4C4D-A7A1-59B97B66BACC}"/>
              </a:ext>
            </a:extLst>
          </p:cNvPr>
          <p:cNvSpPr>
            <a:spLocks noGrp="1"/>
          </p:cNvSpPr>
          <p:nvPr>
            <p:ph type="sldNum" sz="quarter" idx="12"/>
          </p:nvPr>
        </p:nvSpPr>
        <p:spPr/>
        <p:txBody>
          <a:bodyPr/>
          <a:lstStyle/>
          <a:p>
            <a:fld id="{6E2D2B3B-882E-40F3-A32F-6DD516915044}" type="slidenum">
              <a:rPr lang="en-US" smtClean="0"/>
              <a:pPr/>
              <a:t>35</a:t>
            </a:fld>
            <a:endParaRPr lang="en-US"/>
          </a:p>
        </p:txBody>
      </p:sp>
    </p:spTree>
    <p:extLst>
      <p:ext uri="{BB962C8B-B14F-4D97-AF65-F5344CB8AC3E}">
        <p14:creationId xmlns:p14="http://schemas.microsoft.com/office/powerpoint/2010/main" val="1485070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86B4-B269-9B46-83FE-87CCA0FC1E98}"/>
              </a:ext>
            </a:extLst>
          </p:cNvPr>
          <p:cNvSpPr>
            <a:spLocks noGrp="1"/>
          </p:cNvSpPr>
          <p:nvPr>
            <p:ph type="title"/>
          </p:nvPr>
        </p:nvSpPr>
        <p:spPr/>
        <p:txBody>
          <a:bodyPr/>
          <a:lstStyle/>
          <a:p>
            <a:r>
              <a:rPr lang="en-US" dirty="0"/>
              <a:t>Prior Express Consent (PEC)</a:t>
            </a:r>
          </a:p>
        </p:txBody>
      </p:sp>
      <p:sp>
        <p:nvSpPr>
          <p:cNvPr id="3" name="Content Placeholder 2">
            <a:extLst>
              <a:ext uri="{FF2B5EF4-FFF2-40B4-BE49-F238E27FC236}">
                <a16:creationId xmlns:a16="http://schemas.microsoft.com/office/drawing/2014/main" id="{A3B13A77-9F96-7749-8D22-1619DB3B7B60}"/>
              </a:ext>
            </a:extLst>
          </p:cNvPr>
          <p:cNvSpPr>
            <a:spLocks noGrp="1"/>
          </p:cNvSpPr>
          <p:nvPr>
            <p:ph idx="1"/>
          </p:nvPr>
        </p:nvSpPr>
        <p:spPr/>
        <p:txBody>
          <a:bodyPr/>
          <a:lstStyle/>
          <a:p>
            <a:r>
              <a:rPr lang="en-US" dirty="0"/>
              <a:t>ATDS for non-sales calls require PEC</a:t>
            </a:r>
          </a:p>
          <a:p>
            <a:r>
              <a:rPr lang="en-US" dirty="0"/>
              <a:t>(1) the call recipient must have provided the number to the business directly or via an intermediary (i.e. capturing it via caller ID or from a third party is not sufficient);</a:t>
            </a:r>
          </a:p>
          <a:p>
            <a:r>
              <a:rPr lang="en-US" dirty="0"/>
              <a:t>(2) there is no express consent if the call recipient provided “instructions to the contrary” (i.e., indicated that he/she doesn’t want to be contacted at that number);</a:t>
            </a:r>
          </a:p>
          <a:p>
            <a:r>
              <a:rPr lang="en-US" dirty="0"/>
              <a:t>(3) the call must be for “normal business communications;”</a:t>
            </a:r>
          </a:p>
          <a:p>
            <a:r>
              <a:rPr lang="en-US" dirty="0"/>
              <a:t>(4) the call must be closely related to the purpose for which consent was given.</a:t>
            </a:r>
          </a:p>
        </p:txBody>
      </p:sp>
      <p:sp>
        <p:nvSpPr>
          <p:cNvPr id="4" name="Slide Number Placeholder 3">
            <a:extLst>
              <a:ext uri="{FF2B5EF4-FFF2-40B4-BE49-F238E27FC236}">
                <a16:creationId xmlns:a16="http://schemas.microsoft.com/office/drawing/2014/main" id="{B7D304D8-D39A-B54F-A0A7-037CFC74390C}"/>
              </a:ext>
            </a:extLst>
          </p:cNvPr>
          <p:cNvSpPr>
            <a:spLocks noGrp="1"/>
          </p:cNvSpPr>
          <p:nvPr>
            <p:ph type="sldNum" sz="quarter" idx="12"/>
          </p:nvPr>
        </p:nvSpPr>
        <p:spPr/>
        <p:txBody>
          <a:bodyPr/>
          <a:lstStyle/>
          <a:p>
            <a:fld id="{6E2D2B3B-882E-40F3-A32F-6DD516915044}" type="slidenum">
              <a:rPr lang="en-US" smtClean="0"/>
              <a:pPr/>
              <a:t>36</a:t>
            </a:fld>
            <a:endParaRPr lang="en-US"/>
          </a:p>
        </p:txBody>
      </p:sp>
      <p:sp>
        <p:nvSpPr>
          <p:cNvPr id="5" name="TextBox 4">
            <a:extLst>
              <a:ext uri="{FF2B5EF4-FFF2-40B4-BE49-F238E27FC236}">
                <a16:creationId xmlns:a16="http://schemas.microsoft.com/office/drawing/2014/main" id="{6E507604-648D-E843-B238-F0F0054F94F8}"/>
              </a:ext>
            </a:extLst>
          </p:cNvPr>
          <p:cNvSpPr txBox="1"/>
          <p:nvPr/>
        </p:nvSpPr>
        <p:spPr>
          <a:xfrm>
            <a:off x="3138986" y="6352144"/>
            <a:ext cx="4892493" cy="369332"/>
          </a:xfrm>
          <a:prstGeom prst="rect">
            <a:avLst/>
          </a:prstGeom>
          <a:noFill/>
        </p:spPr>
        <p:txBody>
          <a:bodyPr wrap="none" rtlCol="0">
            <a:spAutoFit/>
          </a:bodyPr>
          <a:lstStyle/>
          <a:p>
            <a:r>
              <a:rPr lang="en-US" dirty="0">
                <a:hlinkClick r:id="rId2"/>
              </a:rPr>
              <a:t>https://www.jornaya.com/tcpa-requirements-faq/</a:t>
            </a:r>
            <a:endParaRPr lang="en-US" dirty="0"/>
          </a:p>
        </p:txBody>
      </p:sp>
    </p:spTree>
    <p:extLst>
      <p:ext uri="{BB962C8B-B14F-4D97-AF65-F5344CB8AC3E}">
        <p14:creationId xmlns:p14="http://schemas.microsoft.com/office/powerpoint/2010/main" val="2532773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F3BA-CAFC-A047-893B-E4AC1CFA2F76}"/>
              </a:ext>
            </a:extLst>
          </p:cNvPr>
          <p:cNvSpPr>
            <a:spLocks noGrp="1"/>
          </p:cNvSpPr>
          <p:nvPr>
            <p:ph type="title"/>
          </p:nvPr>
        </p:nvSpPr>
        <p:spPr/>
        <p:txBody>
          <a:bodyPr/>
          <a:lstStyle/>
          <a:p>
            <a:r>
              <a:rPr lang="en-US" dirty="0"/>
              <a:t>Established business relationship (EBR)</a:t>
            </a:r>
          </a:p>
        </p:txBody>
      </p:sp>
      <p:sp>
        <p:nvSpPr>
          <p:cNvPr id="3" name="Content Placeholder 2">
            <a:extLst>
              <a:ext uri="{FF2B5EF4-FFF2-40B4-BE49-F238E27FC236}">
                <a16:creationId xmlns:a16="http://schemas.microsoft.com/office/drawing/2014/main" id="{111C87D4-EA62-1D42-8918-841CFF616E68}"/>
              </a:ext>
            </a:extLst>
          </p:cNvPr>
          <p:cNvSpPr>
            <a:spLocks noGrp="1"/>
          </p:cNvSpPr>
          <p:nvPr>
            <p:ph idx="1"/>
          </p:nvPr>
        </p:nvSpPr>
        <p:spPr/>
        <p:txBody>
          <a:bodyPr/>
          <a:lstStyle/>
          <a:p>
            <a:r>
              <a:rPr lang="en-US" dirty="0"/>
              <a:t>DNC numbers require EBR</a:t>
            </a:r>
          </a:p>
          <a:p>
            <a:r>
              <a:rPr lang="en-US" dirty="0"/>
              <a:t>Either:</a:t>
            </a:r>
          </a:p>
          <a:p>
            <a:pPr lvl="1"/>
            <a:r>
              <a:rPr lang="en-US" dirty="0"/>
              <a:t>transaction with the seller within the previous 18 months (“Transactional EBR”)</a:t>
            </a:r>
          </a:p>
          <a:p>
            <a:pPr lvl="1"/>
            <a:r>
              <a:rPr lang="en-US" dirty="0"/>
              <a:t>inquired about the seller’s goods/services within the previous 3 months (“Inquiry EBR”).</a:t>
            </a:r>
          </a:p>
          <a:p>
            <a:r>
              <a:rPr lang="en-US" dirty="0"/>
              <a:t>Federal DNC laws do not apply to business-to-business calls (except the sale of non durable office or cleaning supplies).</a:t>
            </a:r>
          </a:p>
          <a:p>
            <a:r>
              <a:rPr lang="en-US" dirty="0"/>
              <a:t>Individual states may have more restrictive requirements.</a:t>
            </a:r>
          </a:p>
        </p:txBody>
      </p:sp>
      <p:sp>
        <p:nvSpPr>
          <p:cNvPr id="4" name="Slide Number Placeholder 3">
            <a:extLst>
              <a:ext uri="{FF2B5EF4-FFF2-40B4-BE49-F238E27FC236}">
                <a16:creationId xmlns:a16="http://schemas.microsoft.com/office/drawing/2014/main" id="{F8F75216-83A2-A849-96B4-D502C8CD84DB}"/>
              </a:ext>
            </a:extLst>
          </p:cNvPr>
          <p:cNvSpPr>
            <a:spLocks noGrp="1"/>
          </p:cNvSpPr>
          <p:nvPr>
            <p:ph type="sldNum" sz="quarter" idx="12"/>
          </p:nvPr>
        </p:nvSpPr>
        <p:spPr/>
        <p:txBody>
          <a:bodyPr/>
          <a:lstStyle/>
          <a:p>
            <a:fld id="{6E2D2B3B-882E-40F3-A32F-6DD516915044}" type="slidenum">
              <a:rPr lang="en-US" smtClean="0"/>
              <a:pPr/>
              <a:t>37</a:t>
            </a:fld>
            <a:endParaRPr lang="en-US"/>
          </a:p>
        </p:txBody>
      </p:sp>
      <p:sp>
        <p:nvSpPr>
          <p:cNvPr id="5" name="TextBox 4">
            <a:extLst>
              <a:ext uri="{FF2B5EF4-FFF2-40B4-BE49-F238E27FC236}">
                <a16:creationId xmlns:a16="http://schemas.microsoft.com/office/drawing/2014/main" id="{59A0DF56-FD12-A443-BD98-B19CD97E6F59}"/>
              </a:ext>
            </a:extLst>
          </p:cNvPr>
          <p:cNvSpPr txBox="1"/>
          <p:nvPr/>
        </p:nvSpPr>
        <p:spPr>
          <a:xfrm>
            <a:off x="504967" y="6333404"/>
            <a:ext cx="4892493" cy="369332"/>
          </a:xfrm>
          <a:prstGeom prst="rect">
            <a:avLst/>
          </a:prstGeom>
          <a:noFill/>
        </p:spPr>
        <p:txBody>
          <a:bodyPr wrap="none" rtlCol="0">
            <a:spAutoFit/>
          </a:bodyPr>
          <a:lstStyle/>
          <a:p>
            <a:r>
              <a:rPr lang="en-US" dirty="0">
                <a:hlinkClick r:id="rId2"/>
              </a:rPr>
              <a:t>https://www.jornaya.com/tcpa-requirements-faq/</a:t>
            </a:r>
            <a:endParaRPr lang="en-US" dirty="0"/>
          </a:p>
        </p:txBody>
      </p:sp>
    </p:spTree>
    <p:extLst>
      <p:ext uri="{BB962C8B-B14F-4D97-AF65-F5344CB8AC3E}">
        <p14:creationId xmlns:p14="http://schemas.microsoft.com/office/powerpoint/2010/main" val="435889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20D2-9335-BB43-A633-B58CB20CD6C7}"/>
              </a:ext>
            </a:extLst>
          </p:cNvPr>
          <p:cNvSpPr>
            <a:spLocks noGrp="1"/>
          </p:cNvSpPr>
          <p:nvPr>
            <p:ph type="title"/>
          </p:nvPr>
        </p:nvSpPr>
        <p:spPr/>
        <p:txBody>
          <a:bodyPr/>
          <a:lstStyle/>
          <a:p>
            <a:r>
              <a:rPr lang="en-US" dirty="0"/>
              <a:t>TCPA requirements (16 CFR § 310.4)</a:t>
            </a:r>
          </a:p>
        </p:txBody>
      </p:sp>
      <p:sp>
        <p:nvSpPr>
          <p:cNvPr id="3" name="Content Placeholder 2">
            <a:extLst>
              <a:ext uri="{FF2B5EF4-FFF2-40B4-BE49-F238E27FC236}">
                <a16:creationId xmlns:a16="http://schemas.microsoft.com/office/drawing/2014/main" id="{B2A99593-6BEA-CA41-9FAD-B5A3B24AA75B}"/>
              </a:ext>
            </a:extLst>
          </p:cNvPr>
          <p:cNvSpPr>
            <a:spLocks noGrp="1"/>
          </p:cNvSpPr>
          <p:nvPr>
            <p:ph idx="1"/>
          </p:nvPr>
        </p:nvSpPr>
        <p:spPr>
          <a:xfrm>
            <a:off x="304800" y="1305407"/>
            <a:ext cx="8543636" cy="4781494"/>
          </a:xfrm>
        </p:spPr>
        <p:txBody>
          <a:bodyPr>
            <a:normAutofit fontScale="92500" lnSpcReduction="10000"/>
          </a:bodyPr>
          <a:lstStyle/>
          <a:p>
            <a:r>
              <a:rPr lang="en-US" sz="2000" dirty="0"/>
              <a:t>Mainly affects (semi-)legitimate businesses</a:t>
            </a:r>
          </a:p>
          <a:p>
            <a:r>
              <a:rPr lang="en-US" sz="2000" dirty="0"/>
              <a:t>Calls only between 8 am and 9 pm local time.</a:t>
            </a:r>
          </a:p>
          <a:p>
            <a:r>
              <a:rPr lang="en-US" sz="2000" dirty="0"/>
              <a:t>Must let the phone ring at least 15 seconds or four rings.</a:t>
            </a:r>
          </a:p>
          <a:p>
            <a:r>
              <a:rPr lang="en-US" sz="2000" dirty="0"/>
              <a:t>Bans ending unsolicited advertisements by auto-dialer, prerecorded voice</a:t>
            </a:r>
            <a:br>
              <a:rPr lang="en-US" sz="2000" dirty="0"/>
            </a:br>
            <a:r>
              <a:rPr lang="en-US" sz="2000" dirty="0"/>
              <a:t>message, or fax to anyone without prior express consent.</a:t>
            </a:r>
          </a:p>
          <a:p>
            <a:r>
              <a:rPr lang="en-US" sz="2000" dirty="0"/>
              <a:t>Bans auto-dialers and artificial or prerecorded voice messages programmed to call any emergency phone lines (including 911 numbers, PSAPs, hospital emergency lines, physicians or medical service lines, health care facilities, poison control centers, fire protection or law enforcement agencies), pagers or cellular phones, or a call for which a charge is made to the calling party.</a:t>
            </a:r>
          </a:p>
          <a:p>
            <a:r>
              <a:rPr lang="en-US" sz="2000" dirty="0"/>
              <a:t>Prohibits use of an auto-dialer to engage 2+ lines of a multi-line business.</a:t>
            </a:r>
          </a:p>
          <a:p>
            <a:r>
              <a:rPr lang="en-US" sz="2000" dirty="0"/>
              <a:t>Requires that anyone using an auto-dialer or an artificial or prerecorded voice message to call any number state the identity of the caller at the beginning of the message and give the address and phone number of the caller during the call.</a:t>
            </a:r>
          </a:p>
          <a:p>
            <a:r>
              <a:rPr lang="en-US" sz="2000" dirty="0"/>
              <a:t>Customers must be able to opt-out of future robocalls during a robocall. If there is an opt out requested, the call must be disconnected immediately and no future calls can be made to that consumer by that organization.</a:t>
            </a:r>
          </a:p>
        </p:txBody>
      </p:sp>
      <p:sp>
        <p:nvSpPr>
          <p:cNvPr id="4" name="Slide Number Placeholder 3">
            <a:extLst>
              <a:ext uri="{FF2B5EF4-FFF2-40B4-BE49-F238E27FC236}">
                <a16:creationId xmlns:a16="http://schemas.microsoft.com/office/drawing/2014/main" id="{703B0FA7-353D-0B48-AA0D-03FD3E768039}"/>
              </a:ext>
            </a:extLst>
          </p:cNvPr>
          <p:cNvSpPr>
            <a:spLocks noGrp="1"/>
          </p:cNvSpPr>
          <p:nvPr>
            <p:ph type="sldNum" sz="quarter" idx="12"/>
          </p:nvPr>
        </p:nvSpPr>
        <p:spPr/>
        <p:txBody>
          <a:bodyPr/>
          <a:lstStyle/>
          <a:p>
            <a:fld id="{6E2D2B3B-882E-40F3-A32F-6DD516915044}" type="slidenum">
              <a:rPr lang="en-US" smtClean="0"/>
              <a:pPr/>
              <a:t>38</a:t>
            </a:fld>
            <a:endParaRPr lang="en-US"/>
          </a:p>
        </p:txBody>
      </p:sp>
      <p:sp>
        <p:nvSpPr>
          <p:cNvPr id="5" name="TextBox 4">
            <a:extLst>
              <a:ext uri="{FF2B5EF4-FFF2-40B4-BE49-F238E27FC236}">
                <a16:creationId xmlns:a16="http://schemas.microsoft.com/office/drawing/2014/main" id="{B785722F-29F8-9248-BEBA-45FE74AC8D1A}"/>
              </a:ext>
            </a:extLst>
          </p:cNvPr>
          <p:cNvSpPr txBox="1"/>
          <p:nvPr/>
        </p:nvSpPr>
        <p:spPr>
          <a:xfrm>
            <a:off x="2496065" y="6352144"/>
            <a:ext cx="5728684" cy="369332"/>
          </a:xfrm>
          <a:prstGeom prst="rect">
            <a:avLst/>
          </a:prstGeom>
          <a:noFill/>
        </p:spPr>
        <p:txBody>
          <a:bodyPr wrap="none" rtlCol="0">
            <a:spAutoFit/>
          </a:bodyPr>
          <a:lstStyle/>
          <a:p>
            <a:r>
              <a:rPr lang="en-US" dirty="0">
                <a:hlinkClick r:id="rId3"/>
              </a:rPr>
              <a:t>https://thedma.org/resources/compliance-resources/tcpa/</a:t>
            </a:r>
            <a:endParaRPr lang="en-US" dirty="0"/>
          </a:p>
        </p:txBody>
      </p:sp>
    </p:spTree>
    <p:extLst>
      <p:ext uri="{BB962C8B-B14F-4D97-AF65-F5344CB8AC3E}">
        <p14:creationId xmlns:p14="http://schemas.microsoft.com/office/powerpoint/2010/main" val="565814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EA7BC3-7D9F-7648-9624-9A45AD2A99AF}"/>
              </a:ext>
            </a:extLst>
          </p:cNvPr>
          <p:cNvSpPr>
            <a:spLocks noGrp="1"/>
          </p:cNvSpPr>
          <p:nvPr>
            <p:ph type="title"/>
          </p:nvPr>
        </p:nvSpPr>
        <p:spPr/>
        <p:txBody>
          <a:bodyPr/>
          <a:lstStyle/>
          <a:p>
            <a:r>
              <a:rPr lang="en-US" dirty="0"/>
              <a:t>TCPA – it’s a definitional mess</a:t>
            </a:r>
          </a:p>
        </p:txBody>
      </p:sp>
      <p:sp>
        <p:nvSpPr>
          <p:cNvPr id="5" name="Content Placeholder 4">
            <a:extLst>
              <a:ext uri="{FF2B5EF4-FFF2-40B4-BE49-F238E27FC236}">
                <a16:creationId xmlns:a16="http://schemas.microsoft.com/office/drawing/2014/main" id="{E023B9A1-2DC4-F14B-9CEB-75DA33DD0DC7}"/>
              </a:ext>
            </a:extLst>
          </p:cNvPr>
          <p:cNvSpPr>
            <a:spLocks noGrp="1"/>
          </p:cNvSpPr>
          <p:nvPr>
            <p:ph idx="1"/>
          </p:nvPr>
        </p:nvSpPr>
        <p:spPr/>
        <p:txBody>
          <a:bodyPr/>
          <a:lstStyle/>
          <a:p>
            <a:r>
              <a:rPr lang="en-US" dirty="0"/>
              <a:t>47 U.S. Code § 227</a:t>
            </a:r>
          </a:p>
          <a:p>
            <a:pPr lvl="1"/>
            <a:r>
              <a:rPr lang="en-US" dirty="0"/>
              <a:t>The term “</a:t>
            </a:r>
            <a:r>
              <a:rPr lang="en-US" u="sng" dirty="0">
                <a:hlinkClick r:id="rId2"/>
              </a:rPr>
              <a:t>automatic telephone dialing system</a:t>
            </a:r>
            <a:r>
              <a:rPr lang="en-US" dirty="0"/>
              <a:t>” means equipment which has the capacity—</a:t>
            </a:r>
            <a:r>
              <a:rPr lang="en-US" b="1" dirty="0"/>
              <a:t>(A) </a:t>
            </a:r>
            <a:r>
              <a:rPr lang="en-US" dirty="0"/>
              <a:t>to store or produce telephone numbers to be called, using a </a:t>
            </a:r>
            <a:r>
              <a:rPr lang="en-US" i="1" u="sng" dirty="0"/>
              <a:t>random or sequential number generator</a:t>
            </a:r>
            <a:r>
              <a:rPr lang="en-US" dirty="0"/>
              <a:t>; and</a:t>
            </a:r>
          </a:p>
          <a:p>
            <a:pPr lvl="1"/>
            <a:r>
              <a:rPr lang="en-US" b="1" dirty="0"/>
              <a:t>(B) </a:t>
            </a:r>
            <a:r>
              <a:rPr lang="en-US" dirty="0"/>
              <a:t>to dial such numbers.</a:t>
            </a:r>
          </a:p>
          <a:p>
            <a:r>
              <a:rPr lang="en-US" dirty="0"/>
              <a:t>47 CFR § 64.1200</a:t>
            </a:r>
          </a:p>
          <a:p>
            <a:r>
              <a:rPr lang="en-US" dirty="0"/>
              <a:t>ACA International vs. FCC</a:t>
            </a:r>
          </a:p>
          <a:p>
            <a:r>
              <a:rPr lang="en-US" i="1" dirty="0"/>
              <a:t>Dominguez vs. Yahoo </a:t>
            </a:r>
            <a:r>
              <a:rPr lang="en-US" dirty="0"/>
              <a:t>– 3</a:t>
            </a:r>
            <a:r>
              <a:rPr lang="en-US" baseline="30000" dirty="0"/>
              <a:t>rd</a:t>
            </a:r>
            <a:r>
              <a:rPr lang="en-US" dirty="0"/>
              <a:t> Circuit (June 26, 2018)</a:t>
            </a:r>
          </a:p>
          <a:p>
            <a:pPr marL="0" indent="0">
              <a:buNone/>
            </a:pPr>
            <a:r>
              <a:rPr lang="en-US" dirty="0"/>
              <a:t>	</a:t>
            </a:r>
            <a:r>
              <a:rPr lang="en-US" sz="1800" dirty="0"/>
              <a:t>“Corporate defendants and telemarketers should take advantage of the 	Dominguez decision to try to eliminate lawsuit based on dialing systems that 	cannot generate random or sequential numbers.”</a:t>
            </a:r>
          </a:p>
          <a:p>
            <a:r>
              <a:rPr lang="en-US" i="1" dirty="0"/>
              <a:t>Marks vs. Crunch San Diego </a:t>
            </a:r>
            <a:r>
              <a:rPr lang="en-US" dirty="0"/>
              <a:t>(Sept. 18, 2018) – 9</a:t>
            </a:r>
            <a:r>
              <a:rPr lang="en-US" baseline="30000" dirty="0"/>
              <a:t>th</a:t>
            </a:r>
            <a:r>
              <a:rPr lang="en-US" dirty="0"/>
              <a:t> Circuit</a:t>
            </a:r>
          </a:p>
          <a:p>
            <a:pPr lvl="1"/>
            <a:r>
              <a:rPr lang="en-US" dirty="0"/>
              <a:t>does “using a random…” modify ”store or produce” or just “produce”?</a:t>
            </a:r>
          </a:p>
          <a:p>
            <a:pPr lvl="1"/>
            <a:r>
              <a:rPr lang="en-US" dirty="0"/>
              <a:t>court: can automatically dial stored numbers</a:t>
            </a:r>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B7293CA3-2589-1B4A-BE4C-9026066CFCDF}"/>
              </a:ext>
            </a:extLst>
          </p:cNvPr>
          <p:cNvSpPr>
            <a:spLocks noGrp="1"/>
          </p:cNvSpPr>
          <p:nvPr>
            <p:ph type="sldNum" sz="quarter" idx="12"/>
          </p:nvPr>
        </p:nvSpPr>
        <p:spPr/>
        <p:txBody>
          <a:bodyPr/>
          <a:lstStyle/>
          <a:p>
            <a:fld id="{6E2D2B3B-882E-40F3-A32F-6DD516915044}" type="slidenum">
              <a:rPr lang="en-US" smtClean="0"/>
              <a:pPr/>
              <a:t>39</a:t>
            </a:fld>
            <a:endParaRPr lang="en-US"/>
          </a:p>
        </p:txBody>
      </p:sp>
    </p:spTree>
    <p:extLst>
      <p:ext uri="{BB962C8B-B14F-4D97-AF65-F5344CB8AC3E}">
        <p14:creationId xmlns:p14="http://schemas.microsoft.com/office/powerpoint/2010/main" val="702811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F6E36-1020-774B-B8E5-F1CB330BF0EA}"/>
              </a:ext>
            </a:extLst>
          </p:cNvPr>
          <p:cNvSpPr>
            <a:spLocks noGrp="1"/>
          </p:cNvSpPr>
          <p:nvPr>
            <p:ph type="sldNum" sz="quarter" idx="12"/>
          </p:nvPr>
        </p:nvSpPr>
        <p:spPr/>
        <p:txBody>
          <a:bodyPr/>
          <a:lstStyle/>
          <a:p>
            <a:fld id="{6E2D2B3B-882E-40F3-A32F-6DD516915044}" type="slidenum">
              <a:rPr lang="en-US" smtClean="0"/>
              <a:pPr/>
              <a:t>4</a:t>
            </a:fld>
            <a:endParaRPr lang="en-US"/>
          </a:p>
        </p:txBody>
      </p:sp>
      <p:sp>
        <p:nvSpPr>
          <p:cNvPr id="3" name="Title 2">
            <a:extLst>
              <a:ext uri="{FF2B5EF4-FFF2-40B4-BE49-F238E27FC236}">
                <a16:creationId xmlns:a16="http://schemas.microsoft.com/office/drawing/2014/main" id="{7330ECA4-88D1-414A-B505-68053D998053}"/>
              </a:ext>
            </a:extLst>
          </p:cNvPr>
          <p:cNvSpPr>
            <a:spLocks noGrp="1"/>
          </p:cNvSpPr>
          <p:nvPr>
            <p:ph type="title"/>
          </p:nvPr>
        </p:nvSpPr>
        <p:spPr/>
        <p:txBody>
          <a:bodyPr/>
          <a:lstStyle/>
          <a:p>
            <a:r>
              <a:rPr lang="en-US" dirty="0"/>
              <a:t>Two types of communication systems</a:t>
            </a:r>
          </a:p>
        </p:txBody>
      </p:sp>
      <p:pic>
        <p:nvPicPr>
          <p:cNvPr id="4" name="Picture 3">
            <a:extLst>
              <a:ext uri="{FF2B5EF4-FFF2-40B4-BE49-F238E27FC236}">
                <a16:creationId xmlns:a16="http://schemas.microsoft.com/office/drawing/2014/main" id="{59A3ECF8-A1F9-B24C-BE94-6953F53D3F46}"/>
              </a:ext>
            </a:extLst>
          </p:cNvPr>
          <p:cNvPicPr>
            <a:picLocks noChangeAspect="1"/>
          </p:cNvPicPr>
          <p:nvPr/>
        </p:nvPicPr>
        <p:blipFill>
          <a:blip r:embed="rId2"/>
          <a:stretch>
            <a:fillRect/>
          </a:stretch>
        </p:blipFill>
        <p:spPr>
          <a:xfrm>
            <a:off x="580572" y="1480456"/>
            <a:ext cx="3355336" cy="2227943"/>
          </a:xfrm>
          <a:prstGeom prst="rect">
            <a:avLst/>
          </a:prstGeom>
        </p:spPr>
      </p:pic>
      <p:pic>
        <p:nvPicPr>
          <p:cNvPr id="5" name="Picture 4">
            <a:extLst>
              <a:ext uri="{FF2B5EF4-FFF2-40B4-BE49-F238E27FC236}">
                <a16:creationId xmlns:a16="http://schemas.microsoft.com/office/drawing/2014/main" id="{584627C6-7EE0-EA4D-8C09-D6D9F63D842A}"/>
              </a:ext>
            </a:extLst>
          </p:cNvPr>
          <p:cNvPicPr>
            <a:picLocks noChangeAspect="1"/>
          </p:cNvPicPr>
          <p:nvPr/>
        </p:nvPicPr>
        <p:blipFill>
          <a:blip r:embed="rId3"/>
          <a:stretch>
            <a:fillRect/>
          </a:stretch>
        </p:blipFill>
        <p:spPr>
          <a:xfrm>
            <a:off x="4953000" y="1480456"/>
            <a:ext cx="2970591" cy="2227943"/>
          </a:xfrm>
          <a:prstGeom prst="rect">
            <a:avLst/>
          </a:prstGeom>
        </p:spPr>
      </p:pic>
      <p:sp>
        <p:nvSpPr>
          <p:cNvPr id="6" name="TextBox 5">
            <a:extLst>
              <a:ext uri="{FF2B5EF4-FFF2-40B4-BE49-F238E27FC236}">
                <a16:creationId xmlns:a16="http://schemas.microsoft.com/office/drawing/2014/main" id="{AB1BC36B-AB03-DC4B-AA44-640F3F0BB408}"/>
              </a:ext>
            </a:extLst>
          </p:cNvPr>
          <p:cNvSpPr txBox="1"/>
          <p:nvPr/>
        </p:nvSpPr>
        <p:spPr>
          <a:xfrm>
            <a:off x="729343" y="3897086"/>
            <a:ext cx="3033523" cy="923330"/>
          </a:xfrm>
          <a:prstGeom prst="rect">
            <a:avLst/>
          </a:prstGeom>
          <a:noFill/>
        </p:spPr>
        <p:txBody>
          <a:bodyPr wrap="none" rtlCol="0">
            <a:spAutoFit/>
          </a:bodyPr>
          <a:lstStyle/>
          <a:p>
            <a:r>
              <a:rPr lang="en-US" dirty="0"/>
              <a:t>open communication systems:</a:t>
            </a:r>
          </a:p>
          <a:p>
            <a:r>
              <a:rPr lang="en-US" dirty="0"/>
              <a:t>anybody can join</a:t>
            </a:r>
          </a:p>
          <a:p>
            <a:r>
              <a:rPr lang="en-US" dirty="0"/>
              <a:t>hard to keep people out</a:t>
            </a:r>
          </a:p>
        </p:txBody>
      </p:sp>
      <p:sp>
        <p:nvSpPr>
          <p:cNvPr id="7" name="TextBox 6">
            <a:extLst>
              <a:ext uri="{FF2B5EF4-FFF2-40B4-BE49-F238E27FC236}">
                <a16:creationId xmlns:a16="http://schemas.microsoft.com/office/drawing/2014/main" id="{24ECC010-DBBA-E74B-851F-3689574649FB}"/>
              </a:ext>
            </a:extLst>
          </p:cNvPr>
          <p:cNvSpPr txBox="1"/>
          <p:nvPr/>
        </p:nvSpPr>
        <p:spPr>
          <a:xfrm>
            <a:off x="4953000" y="3830207"/>
            <a:ext cx="2933047" cy="923330"/>
          </a:xfrm>
          <a:prstGeom prst="rect">
            <a:avLst/>
          </a:prstGeom>
          <a:noFill/>
        </p:spPr>
        <p:txBody>
          <a:bodyPr wrap="none" rtlCol="0">
            <a:spAutoFit/>
          </a:bodyPr>
          <a:lstStyle/>
          <a:p>
            <a:r>
              <a:rPr lang="en-US" dirty="0"/>
              <a:t>closed systems:</a:t>
            </a:r>
          </a:p>
          <a:p>
            <a:r>
              <a:rPr lang="en-US" dirty="0"/>
              <a:t>by invitation only</a:t>
            </a:r>
          </a:p>
          <a:p>
            <a:r>
              <a:rPr lang="en-US" dirty="0"/>
              <a:t>can be kicked out (“blocked”)</a:t>
            </a:r>
          </a:p>
        </p:txBody>
      </p:sp>
      <p:sp>
        <p:nvSpPr>
          <p:cNvPr id="8" name="TextBox 7">
            <a:extLst>
              <a:ext uri="{FF2B5EF4-FFF2-40B4-BE49-F238E27FC236}">
                <a16:creationId xmlns:a16="http://schemas.microsoft.com/office/drawing/2014/main" id="{1473277E-1B90-E541-BF1A-7085895F7397}"/>
              </a:ext>
            </a:extLst>
          </p:cNvPr>
          <p:cNvSpPr txBox="1"/>
          <p:nvPr/>
        </p:nvSpPr>
        <p:spPr>
          <a:xfrm>
            <a:off x="2686051" y="5776899"/>
            <a:ext cx="5894883" cy="646331"/>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dirty="0"/>
              <a:t>closed communication systems often have open introduction</a:t>
            </a:r>
          </a:p>
          <a:p>
            <a:r>
              <a:rPr lang="en-US" dirty="0"/>
              <a:t>mechanism (Facebook, LinkedIn, Skype)</a:t>
            </a:r>
          </a:p>
        </p:txBody>
      </p:sp>
      <p:pic>
        <p:nvPicPr>
          <p:cNvPr id="9" name="Picture 8">
            <a:extLst>
              <a:ext uri="{FF2B5EF4-FFF2-40B4-BE49-F238E27FC236}">
                <a16:creationId xmlns:a16="http://schemas.microsoft.com/office/drawing/2014/main" id="{3D3DDF7C-C62A-4346-84D8-07F40230C886}"/>
              </a:ext>
            </a:extLst>
          </p:cNvPr>
          <p:cNvPicPr>
            <a:picLocks noChangeAspect="1"/>
          </p:cNvPicPr>
          <p:nvPr/>
        </p:nvPicPr>
        <p:blipFill>
          <a:blip r:embed="rId4"/>
          <a:stretch>
            <a:fillRect/>
          </a:stretch>
        </p:blipFill>
        <p:spPr>
          <a:xfrm>
            <a:off x="5004653" y="4804441"/>
            <a:ext cx="752966" cy="752966"/>
          </a:xfrm>
          <a:prstGeom prst="rect">
            <a:avLst/>
          </a:prstGeom>
        </p:spPr>
      </p:pic>
      <p:pic>
        <p:nvPicPr>
          <p:cNvPr id="10" name="Picture 9">
            <a:extLst>
              <a:ext uri="{FF2B5EF4-FFF2-40B4-BE49-F238E27FC236}">
                <a16:creationId xmlns:a16="http://schemas.microsoft.com/office/drawing/2014/main" id="{EF5B9901-CDB7-AA40-942C-1B15C72DD5E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97570" y="4820416"/>
            <a:ext cx="752966" cy="752966"/>
          </a:xfrm>
          <a:prstGeom prst="rect">
            <a:avLst/>
          </a:prstGeom>
        </p:spPr>
      </p:pic>
      <p:pic>
        <p:nvPicPr>
          <p:cNvPr id="11" name="Picture 10">
            <a:extLst>
              <a:ext uri="{FF2B5EF4-FFF2-40B4-BE49-F238E27FC236}">
                <a16:creationId xmlns:a16="http://schemas.microsoft.com/office/drawing/2014/main" id="{468D9305-2029-8F40-9147-3A283228B904}"/>
              </a:ext>
            </a:extLst>
          </p:cNvPr>
          <p:cNvPicPr>
            <a:picLocks noChangeAspect="1"/>
          </p:cNvPicPr>
          <p:nvPr/>
        </p:nvPicPr>
        <p:blipFill>
          <a:blip r:embed="rId6"/>
          <a:stretch>
            <a:fillRect/>
          </a:stretch>
        </p:blipFill>
        <p:spPr>
          <a:xfrm>
            <a:off x="3762864" y="4820415"/>
            <a:ext cx="752967" cy="752967"/>
          </a:xfrm>
          <a:prstGeom prst="rect">
            <a:avLst/>
          </a:prstGeom>
        </p:spPr>
      </p:pic>
      <p:pic>
        <p:nvPicPr>
          <p:cNvPr id="12" name="Picture 11">
            <a:extLst>
              <a:ext uri="{FF2B5EF4-FFF2-40B4-BE49-F238E27FC236}">
                <a16:creationId xmlns:a16="http://schemas.microsoft.com/office/drawing/2014/main" id="{AD66C7B6-6624-014F-B688-491E5633A26B}"/>
              </a:ext>
            </a:extLst>
          </p:cNvPr>
          <p:cNvPicPr>
            <a:picLocks noChangeAspect="1"/>
          </p:cNvPicPr>
          <p:nvPr/>
        </p:nvPicPr>
        <p:blipFill>
          <a:blip r:embed="rId7"/>
          <a:stretch>
            <a:fillRect/>
          </a:stretch>
        </p:blipFill>
        <p:spPr>
          <a:xfrm>
            <a:off x="729343" y="4820415"/>
            <a:ext cx="892846" cy="752967"/>
          </a:xfrm>
          <a:prstGeom prst="rect">
            <a:avLst/>
          </a:prstGeom>
        </p:spPr>
      </p:pic>
      <p:pic>
        <p:nvPicPr>
          <p:cNvPr id="13" name="Picture 12">
            <a:extLst>
              <a:ext uri="{FF2B5EF4-FFF2-40B4-BE49-F238E27FC236}">
                <a16:creationId xmlns:a16="http://schemas.microsoft.com/office/drawing/2014/main" id="{38BFEAD8-6396-B54E-B8E9-D5A8D30EA99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22545" y="5713378"/>
            <a:ext cx="706442" cy="825535"/>
          </a:xfrm>
          <a:prstGeom prst="rect">
            <a:avLst/>
          </a:prstGeom>
        </p:spPr>
      </p:pic>
      <p:pic>
        <p:nvPicPr>
          <p:cNvPr id="14" name="Picture 13">
            <a:extLst>
              <a:ext uri="{FF2B5EF4-FFF2-40B4-BE49-F238E27FC236}">
                <a16:creationId xmlns:a16="http://schemas.microsoft.com/office/drawing/2014/main" id="{4A0BAC17-B982-184F-937B-8EDF414C201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32049" y="4820415"/>
            <a:ext cx="1050152" cy="700101"/>
          </a:xfrm>
          <a:prstGeom prst="rect">
            <a:avLst/>
          </a:prstGeom>
        </p:spPr>
      </p:pic>
    </p:spTree>
    <p:extLst>
      <p:ext uri="{BB962C8B-B14F-4D97-AF65-F5344CB8AC3E}">
        <p14:creationId xmlns:p14="http://schemas.microsoft.com/office/powerpoint/2010/main" val="83457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A3C88C-621C-524A-AB86-3241B34BA302}"/>
              </a:ext>
            </a:extLst>
          </p:cNvPr>
          <p:cNvSpPr>
            <a:spLocks noGrp="1"/>
          </p:cNvSpPr>
          <p:nvPr>
            <p:ph type="sldNum" sz="quarter" idx="12"/>
          </p:nvPr>
        </p:nvSpPr>
        <p:spPr/>
        <p:txBody>
          <a:bodyPr/>
          <a:lstStyle/>
          <a:p>
            <a:fld id="{6E2D2B3B-882E-40F3-A32F-6DD516915044}" type="slidenum">
              <a:rPr lang="en-US" smtClean="0"/>
              <a:pPr/>
              <a:t>40</a:t>
            </a:fld>
            <a:endParaRPr lang="en-US"/>
          </a:p>
        </p:txBody>
      </p:sp>
      <p:sp>
        <p:nvSpPr>
          <p:cNvPr id="3" name="Title 2">
            <a:extLst>
              <a:ext uri="{FF2B5EF4-FFF2-40B4-BE49-F238E27FC236}">
                <a16:creationId xmlns:a16="http://schemas.microsoft.com/office/drawing/2014/main" id="{D3B65695-4691-0B45-B75E-A60C6CA13BC5}"/>
              </a:ext>
            </a:extLst>
          </p:cNvPr>
          <p:cNvSpPr>
            <a:spLocks noGrp="1"/>
          </p:cNvSpPr>
          <p:nvPr>
            <p:ph type="title"/>
          </p:nvPr>
        </p:nvSpPr>
        <p:spPr/>
        <p:txBody>
          <a:bodyPr/>
          <a:lstStyle/>
          <a:p>
            <a:r>
              <a:rPr lang="en-US" dirty="0"/>
              <a:t>The smartphone “question”</a:t>
            </a:r>
          </a:p>
        </p:txBody>
      </p:sp>
      <p:sp>
        <p:nvSpPr>
          <p:cNvPr id="4" name="Rectangle 3">
            <a:extLst>
              <a:ext uri="{FF2B5EF4-FFF2-40B4-BE49-F238E27FC236}">
                <a16:creationId xmlns:a16="http://schemas.microsoft.com/office/drawing/2014/main" id="{0FAE7F7D-2E63-3B48-ACD5-98C7B8625B8D}"/>
              </a:ext>
            </a:extLst>
          </p:cNvPr>
          <p:cNvSpPr/>
          <p:nvPr/>
        </p:nvSpPr>
        <p:spPr>
          <a:xfrm>
            <a:off x="1457326" y="1460600"/>
            <a:ext cx="7365398" cy="409342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dirty="0"/>
              <a:t>… how to interpret and apply the statutory definition of automatic telephone dialing system, including the phrase “using a random or sequential number generator,” in light of the recent decision in </a:t>
            </a:r>
            <a:r>
              <a:rPr lang="en-US" sz="2000" i="1" dirty="0"/>
              <a:t>Marks</a:t>
            </a:r>
            <a:r>
              <a:rPr lang="en-US" sz="2000" dirty="0"/>
              <a:t>, as well as how that decision might bear on the analysis set forth in </a:t>
            </a:r>
            <a:r>
              <a:rPr lang="en-US" sz="2000" i="1" dirty="0"/>
              <a:t>ACA International</a:t>
            </a:r>
            <a:r>
              <a:rPr lang="en-US" sz="2000" dirty="0"/>
              <a:t>. To the extent the statutory definition is ambiguous, how should the Commission exercise its discretion to interpret such ambiguities here? Does the interpretation of the </a:t>
            </a:r>
            <a:r>
              <a:rPr lang="en-US" sz="2000" i="1" dirty="0"/>
              <a:t>Marks</a:t>
            </a:r>
            <a:r>
              <a:rPr lang="en-US" sz="2000" dirty="0"/>
              <a:t> court mean that any device with the capacity to dial stored numbers automatically is an automatic telephone dialing system? What devices have the capacity to store numbers? Do smartphones have such capacity? What devices that can store numbers also have the capacity to automatically dial such numbers? Do smartphones have such capacity?</a:t>
            </a:r>
          </a:p>
        </p:txBody>
      </p:sp>
      <p:sp>
        <p:nvSpPr>
          <p:cNvPr id="5" name="Rectangle 4">
            <a:extLst>
              <a:ext uri="{FF2B5EF4-FFF2-40B4-BE49-F238E27FC236}">
                <a16:creationId xmlns:a16="http://schemas.microsoft.com/office/drawing/2014/main" id="{D1FF4121-F370-AD47-8107-2A7F460CC1E5}"/>
              </a:ext>
            </a:extLst>
          </p:cNvPr>
          <p:cNvSpPr/>
          <p:nvPr/>
        </p:nvSpPr>
        <p:spPr>
          <a:xfrm>
            <a:off x="1" y="1460600"/>
            <a:ext cx="1282531" cy="646331"/>
          </a:xfrm>
          <a:prstGeom prst="rect">
            <a:avLst/>
          </a:prstGeom>
        </p:spPr>
        <p:txBody>
          <a:bodyPr wrap="none">
            <a:spAutoFit/>
          </a:bodyPr>
          <a:lstStyle/>
          <a:p>
            <a:r>
              <a:rPr lang="en-US" dirty="0"/>
              <a:t>FCC PN</a:t>
            </a:r>
          </a:p>
          <a:p>
            <a:r>
              <a:rPr lang="en-US" dirty="0"/>
              <a:t>DA 18-1014</a:t>
            </a:r>
          </a:p>
        </p:txBody>
      </p:sp>
    </p:spTree>
    <p:extLst>
      <p:ext uri="{BB962C8B-B14F-4D97-AF65-F5344CB8AC3E}">
        <p14:creationId xmlns:p14="http://schemas.microsoft.com/office/powerpoint/2010/main" val="3742948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7F4D-50FC-864C-B8DB-9DDA47EBA3D9}"/>
              </a:ext>
            </a:extLst>
          </p:cNvPr>
          <p:cNvSpPr>
            <a:spLocks noGrp="1"/>
          </p:cNvSpPr>
          <p:nvPr>
            <p:ph type="title"/>
          </p:nvPr>
        </p:nvSpPr>
        <p:spPr/>
        <p:txBody>
          <a:bodyPr/>
          <a:lstStyle/>
          <a:p>
            <a:r>
              <a:rPr lang="en-US" dirty="0"/>
              <a:t>TCPA private right of action</a:t>
            </a:r>
          </a:p>
        </p:txBody>
      </p:sp>
      <p:sp>
        <p:nvSpPr>
          <p:cNvPr id="3" name="Content Placeholder 2">
            <a:extLst>
              <a:ext uri="{FF2B5EF4-FFF2-40B4-BE49-F238E27FC236}">
                <a16:creationId xmlns:a16="http://schemas.microsoft.com/office/drawing/2014/main" id="{A026F731-0D40-1D48-B817-9755AEE9A069}"/>
              </a:ext>
            </a:extLst>
          </p:cNvPr>
          <p:cNvSpPr>
            <a:spLocks noGrp="1"/>
          </p:cNvSpPr>
          <p:nvPr>
            <p:ph idx="1"/>
          </p:nvPr>
        </p:nvSpPr>
        <p:spPr/>
        <p:txBody>
          <a:bodyPr/>
          <a:lstStyle/>
          <a:p>
            <a:r>
              <a:rPr lang="en-US" dirty="0"/>
              <a:t>FCC can seek penalties up to $16,000</a:t>
            </a:r>
          </a:p>
          <a:p>
            <a:r>
              <a:rPr lang="en-US" dirty="0"/>
              <a:t>TCPA allows a plaintiff to recover actual monetary damages, or alternatively, $500 in damages for each violation, whichever is greater, and up to $1,500 if the court finds that such violation is “willful or knowing”</a:t>
            </a:r>
          </a:p>
          <a:p>
            <a:r>
              <a:rPr lang="en-US" dirty="0"/>
              <a:t>Also applies to text messages</a:t>
            </a:r>
          </a:p>
          <a:p>
            <a:pPr lvl="1"/>
            <a:r>
              <a:rPr lang="en-US" dirty="0"/>
              <a:t>can withdraw consent using “any reasonable means”, not just STOP</a:t>
            </a:r>
          </a:p>
          <a:p>
            <a:r>
              <a:rPr lang="en-US" dirty="0"/>
              <a:t>Often, as class actions – settlements up to $75M</a:t>
            </a:r>
          </a:p>
        </p:txBody>
      </p:sp>
      <p:sp>
        <p:nvSpPr>
          <p:cNvPr id="4" name="Slide Number Placeholder 3">
            <a:extLst>
              <a:ext uri="{FF2B5EF4-FFF2-40B4-BE49-F238E27FC236}">
                <a16:creationId xmlns:a16="http://schemas.microsoft.com/office/drawing/2014/main" id="{5C018B4F-D585-8F4A-9B42-D81E7EE2DFE5}"/>
              </a:ext>
            </a:extLst>
          </p:cNvPr>
          <p:cNvSpPr>
            <a:spLocks noGrp="1"/>
          </p:cNvSpPr>
          <p:nvPr>
            <p:ph type="sldNum" sz="quarter" idx="12"/>
          </p:nvPr>
        </p:nvSpPr>
        <p:spPr/>
        <p:txBody>
          <a:bodyPr/>
          <a:lstStyle/>
          <a:p>
            <a:fld id="{6E2D2B3B-882E-40F3-A32F-6DD516915044}" type="slidenum">
              <a:rPr lang="en-US" smtClean="0"/>
              <a:pPr/>
              <a:t>41</a:t>
            </a:fld>
            <a:endParaRPr lang="en-US"/>
          </a:p>
        </p:txBody>
      </p:sp>
    </p:spTree>
    <p:extLst>
      <p:ext uri="{BB962C8B-B14F-4D97-AF65-F5344CB8AC3E}">
        <p14:creationId xmlns:p14="http://schemas.microsoft.com/office/powerpoint/2010/main" val="2027862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47BAA-4130-CB41-AEA3-48A4816A57CA}"/>
              </a:ext>
            </a:extLst>
          </p:cNvPr>
          <p:cNvSpPr>
            <a:spLocks noGrp="1"/>
          </p:cNvSpPr>
          <p:nvPr>
            <p:ph type="title"/>
          </p:nvPr>
        </p:nvSpPr>
        <p:spPr/>
        <p:txBody>
          <a:bodyPr/>
          <a:lstStyle/>
          <a:p>
            <a:r>
              <a:rPr lang="en-US" dirty="0"/>
              <a:t>How bad is it out there?</a:t>
            </a:r>
          </a:p>
        </p:txBody>
      </p:sp>
      <p:sp>
        <p:nvSpPr>
          <p:cNvPr id="3" name="Text Placeholder 2">
            <a:extLst>
              <a:ext uri="{FF2B5EF4-FFF2-40B4-BE49-F238E27FC236}">
                <a16:creationId xmlns:a16="http://schemas.microsoft.com/office/drawing/2014/main" id="{E1A0581E-B760-994B-8BCF-00D76BB34D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0FB3B4-8B08-9849-8890-65F9848C6BC0}"/>
              </a:ext>
            </a:extLst>
          </p:cNvPr>
          <p:cNvSpPr>
            <a:spLocks noGrp="1"/>
          </p:cNvSpPr>
          <p:nvPr>
            <p:ph type="sldNum" sz="quarter" idx="12"/>
          </p:nvPr>
        </p:nvSpPr>
        <p:spPr/>
        <p:txBody>
          <a:bodyPr/>
          <a:lstStyle/>
          <a:p>
            <a:fld id="{6E2D2B3B-882E-40F3-A32F-6DD516915044}" type="slidenum">
              <a:rPr lang="en-US" smtClean="0"/>
              <a:pPr/>
              <a:t>42</a:t>
            </a:fld>
            <a:endParaRPr lang="en-US"/>
          </a:p>
        </p:txBody>
      </p:sp>
    </p:spTree>
    <p:extLst>
      <p:ext uri="{BB962C8B-B14F-4D97-AF65-F5344CB8AC3E}">
        <p14:creationId xmlns:p14="http://schemas.microsoft.com/office/powerpoint/2010/main" val="1348441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3140-D91D-5342-8D4A-BB8C25E24A57}"/>
              </a:ext>
            </a:extLst>
          </p:cNvPr>
          <p:cNvSpPr>
            <a:spLocks noGrp="1"/>
          </p:cNvSpPr>
          <p:nvPr>
            <p:ph type="title"/>
          </p:nvPr>
        </p:nvSpPr>
        <p:spPr/>
        <p:txBody>
          <a:bodyPr/>
          <a:lstStyle/>
          <a:p>
            <a:r>
              <a:rPr lang="en-US" dirty="0"/>
              <a:t>How many robocalls are there?</a:t>
            </a:r>
          </a:p>
        </p:txBody>
      </p:sp>
      <p:sp>
        <p:nvSpPr>
          <p:cNvPr id="3" name="Content Placeholder 2">
            <a:extLst>
              <a:ext uri="{FF2B5EF4-FFF2-40B4-BE49-F238E27FC236}">
                <a16:creationId xmlns:a16="http://schemas.microsoft.com/office/drawing/2014/main" id="{A299945D-4A3C-8A40-A7AF-605CFBA65CDC}"/>
              </a:ext>
            </a:extLst>
          </p:cNvPr>
          <p:cNvSpPr>
            <a:spLocks noGrp="1"/>
          </p:cNvSpPr>
          <p:nvPr>
            <p:ph idx="1"/>
          </p:nvPr>
        </p:nvSpPr>
        <p:spPr/>
        <p:txBody>
          <a:bodyPr/>
          <a:lstStyle/>
          <a:p>
            <a:r>
              <a:rPr lang="en-US" dirty="0"/>
              <a:t>Nobody knows, really</a:t>
            </a:r>
          </a:p>
          <a:p>
            <a:r>
              <a:rPr lang="en-US" dirty="0"/>
              <a:t>Three sources of data</a:t>
            </a:r>
          </a:p>
          <a:p>
            <a:pPr lvl="1"/>
            <a:r>
              <a:rPr lang="en-US" dirty="0"/>
              <a:t>FCC complaint data</a:t>
            </a:r>
          </a:p>
          <a:p>
            <a:pPr lvl="2"/>
            <a:r>
              <a:rPr lang="en-US" dirty="0"/>
              <a:t>not as well known as FTC </a:t>
            </a:r>
            <a:r>
              <a:rPr lang="en-US" dirty="0">
                <a:sym typeface="Wingdings" pitchFamily="2" charset="2"/>
              </a:rPr>
              <a:t> lower numbers</a:t>
            </a:r>
          </a:p>
          <a:p>
            <a:pPr lvl="2"/>
            <a:r>
              <a:rPr lang="en-US" dirty="0"/>
              <a:t>172,000 complaints in calendar year 2015, 150,000 complaints in 2016, 185,000 complaints in 2017, and 232,000 complaints in 2018.</a:t>
            </a:r>
          </a:p>
          <a:p>
            <a:pPr lvl="1"/>
            <a:r>
              <a:rPr lang="en-US" dirty="0"/>
              <a:t>FTC complaint data</a:t>
            </a:r>
          </a:p>
          <a:p>
            <a:pPr lvl="2"/>
            <a:r>
              <a:rPr lang="en-US" dirty="0"/>
              <a:t>only small fraction report</a:t>
            </a:r>
          </a:p>
          <a:p>
            <a:pPr lvl="1"/>
            <a:r>
              <a:rPr lang="en-US" dirty="0"/>
              <a:t>Estimates by robocall prevention tools</a:t>
            </a:r>
          </a:p>
          <a:p>
            <a:pPr lvl="2"/>
            <a:r>
              <a:rPr lang="en-US" dirty="0"/>
              <a:t>extrapolate from </a:t>
            </a:r>
            <a:r>
              <a:rPr lang="en-US"/>
              <a:t>blocked calls</a:t>
            </a:r>
          </a:p>
          <a:p>
            <a:pPr lvl="2"/>
            <a:endParaRPr lang="en-US" dirty="0"/>
          </a:p>
          <a:p>
            <a:r>
              <a:rPr lang="en-US" dirty="0"/>
              <a:t>General unknowns</a:t>
            </a:r>
          </a:p>
          <a:p>
            <a:pPr lvl="1"/>
            <a:r>
              <a:rPr lang="en-US" dirty="0"/>
              <a:t>FCC &amp; FTC depends on consumer awareness (media coverage)</a:t>
            </a:r>
          </a:p>
          <a:p>
            <a:pPr lvl="2"/>
            <a:r>
              <a:rPr lang="en-US" dirty="0"/>
              <a:t>and “does it matter” perception</a:t>
            </a:r>
          </a:p>
          <a:p>
            <a:pPr lvl="1"/>
            <a:endParaRPr lang="en-US" dirty="0"/>
          </a:p>
          <a:p>
            <a:endParaRPr lang="en-US" dirty="0"/>
          </a:p>
        </p:txBody>
      </p:sp>
      <p:sp>
        <p:nvSpPr>
          <p:cNvPr id="4" name="Slide Number Placeholder 3">
            <a:extLst>
              <a:ext uri="{FF2B5EF4-FFF2-40B4-BE49-F238E27FC236}">
                <a16:creationId xmlns:a16="http://schemas.microsoft.com/office/drawing/2014/main" id="{77BEDE9C-F885-C54C-BFEE-D7F53E1F6272}"/>
              </a:ext>
            </a:extLst>
          </p:cNvPr>
          <p:cNvSpPr>
            <a:spLocks noGrp="1"/>
          </p:cNvSpPr>
          <p:nvPr>
            <p:ph type="sldNum" sz="quarter" idx="12"/>
          </p:nvPr>
        </p:nvSpPr>
        <p:spPr/>
        <p:txBody>
          <a:bodyPr/>
          <a:lstStyle/>
          <a:p>
            <a:fld id="{6E2D2B3B-882E-40F3-A32F-6DD516915044}" type="slidenum">
              <a:rPr lang="en-US" smtClean="0"/>
              <a:pPr/>
              <a:t>43</a:t>
            </a:fld>
            <a:endParaRPr lang="en-US"/>
          </a:p>
        </p:txBody>
      </p:sp>
    </p:spTree>
    <p:extLst>
      <p:ext uri="{BB962C8B-B14F-4D97-AF65-F5344CB8AC3E}">
        <p14:creationId xmlns:p14="http://schemas.microsoft.com/office/powerpoint/2010/main" val="2793164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9E1C6-0A3C-BA42-A53C-428868A280AD}"/>
              </a:ext>
            </a:extLst>
          </p:cNvPr>
          <p:cNvSpPr>
            <a:spLocks noGrp="1"/>
          </p:cNvSpPr>
          <p:nvPr>
            <p:ph type="sldNum" sz="quarter" idx="12"/>
          </p:nvPr>
        </p:nvSpPr>
        <p:spPr/>
        <p:txBody>
          <a:bodyPr/>
          <a:lstStyle/>
          <a:p>
            <a:fld id="{6E2D2B3B-882E-40F3-A32F-6DD516915044}" type="slidenum">
              <a:rPr lang="en-US" smtClean="0"/>
              <a:pPr/>
              <a:t>44</a:t>
            </a:fld>
            <a:endParaRPr lang="en-US" dirty="0"/>
          </a:p>
        </p:txBody>
      </p:sp>
      <p:sp>
        <p:nvSpPr>
          <p:cNvPr id="3" name="Title 2">
            <a:extLst>
              <a:ext uri="{FF2B5EF4-FFF2-40B4-BE49-F238E27FC236}">
                <a16:creationId xmlns:a16="http://schemas.microsoft.com/office/drawing/2014/main" id="{CFE833A3-1729-D841-9DB6-7D774D3E45EC}"/>
              </a:ext>
            </a:extLst>
          </p:cNvPr>
          <p:cNvSpPr>
            <a:spLocks noGrp="1"/>
          </p:cNvSpPr>
          <p:nvPr>
            <p:ph type="title"/>
          </p:nvPr>
        </p:nvSpPr>
        <p:spPr/>
        <p:txBody>
          <a:bodyPr/>
          <a:lstStyle/>
          <a:p>
            <a:r>
              <a:rPr lang="en-US" dirty="0"/>
              <a:t>FTC complaints</a:t>
            </a:r>
          </a:p>
        </p:txBody>
      </p:sp>
      <p:pic>
        <p:nvPicPr>
          <p:cNvPr id="5" name="Picture 4">
            <a:extLst>
              <a:ext uri="{FF2B5EF4-FFF2-40B4-BE49-F238E27FC236}">
                <a16:creationId xmlns:a16="http://schemas.microsoft.com/office/drawing/2014/main" id="{2BDC6734-EBB5-C345-AA75-E9719B8533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10729"/>
            <a:ext cx="9144000" cy="4036541"/>
          </a:xfrm>
          <a:prstGeom prst="rect">
            <a:avLst/>
          </a:prstGeom>
        </p:spPr>
      </p:pic>
      <p:sp>
        <p:nvSpPr>
          <p:cNvPr id="6" name="Rectangle 5">
            <a:extLst>
              <a:ext uri="{FF2B5EF4-FFF2-40B4-BE49-F238E27FC236}">
                <a16:creationId xmlns:a16="http://schemas.microsoft.com/office/drawing/2014/main" id="{0C453795-9E3A-ED42-8006-CDB5312D1BEA}"/>
              </a:ext>
            </a:extLst>
          </p:cNvPr>
          <p:cNvSpPr/>
          <p:nvPr/>
        </p:nvSpPr>
        <p:spPr>
          <a:xfrm>
            <a:off x="0" y="6444477"/>
            <a:ext cx="8414951" cy="276999"/>
          </a:xfrm>
          <a:prstGeom prst="rect">
            <a:avLst/>
          </a:prstGeom>
        </p:spPr>
        <p:txBody>
          <a:bodyPr wrap="square">
            <a:spAutoFit/>
          </a:bodyPr>
          <a:lstStyle/>
          <a:p>
            <a:r>
              <a:rPr lang="en-US" sz="1200" dirty="0">
                <a:hlinkClick r:id="rId3"/>
              </a:rPr>
              <a:t>https://www.ftc.gov/news-events/press-releases/2019/07/ftc-announces-new-public-web-page-interactive-do-not-call</a:t>
            </a:r>
            <a:endParaRPr lang="en-US" sz="1200" dirty="0"/>
          </a:p>
        </p:txBody>
      </p:sp>
    </p:spTree>
    <p:extLst>
      <p:ext uri="{BB962C8B-B14F-4D97-AF65-F5344CB8AC3E}">
        <p14:creationId xmlns:p14="http://schemas.microsoft.com/office/powerpoint/2010/main" val="2720982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DFC6D9-D60E-8A4F-88AD-1323555A44F1}"/>
              </a:ext>
            </a:extLst>
          </p:cNvPr>
          <p:cNvSpPr>
            <a:spLocks noGrp="1"/>
          </p:cNvSpPr>
          <p:nvPr>
            <p:ph type="sldNum" sz="quarter" idx="12"/>
          </p:nvPr>
        </p:nvSpPr>
        <p:spPr/>
        <p:txBody>
          <a:bodyPr/>
          <a:lstStyle/>
          <a:p>
            <a:fld id="{6E2D2B3B-882E-40F3-A32F-6DD516915044}" type="slidenum">
              <a:rPr lang="en-US" smtClean="0"/>
              <a:pPr/>
              <a:t>45</a:t>
            </a:fld>
            <a:endParaRPr lang="en-US" dirty="0"/>
          </a:p>
        </p:txBody>
      </p:sp>
      <p:sp>
        <p:nvSpPr>
          <p:cNvPr id="3" name="Title 2">
            <a:extLst>
              <a:ext uri="{FF2B5EF4-FFF2-40B4-BE49-F238E27FC236}">
                <a16:creationId xmlns:a16="http://schemas.microsoft.com/office/drawing/2014/main" id="{04BA9FE6-41D5-CB4E-BA4D-EB88F82BCED0}"/>
              </a:ext>
            </a:extLst>
          </p:cNvPr>
          <p:cNvSpPr>
            <a:spLocks noGrp="1"/>
          </p:cNvSpPr>
          <p:nvPr>
            <p:ph type="title"/>
          </p:nvPr>
        </p:nvSpPr>
        <p:spPr/>
        <p:txBody>
          <a:bodyPr/>
          <a:lstStyle/>
          <a:p>
            <a:r>
              <a:rPr lang="en-US" dirty="0"/>
              <a:t>FTC complaint statistics</a:t>
            </a:r>
          </a:p>
        </p:txBody>
      </p:sp>
      <p:pic>
        <p:nvPicPr>
          <p:cNvPr id="5" name="Picture 4">
            <a:extLst>
              <a:ext uri="{FF2B5EF4-FFF2-40B4-BE49-F238E27FC236}">
                <a16:creationId xmlns:a16="http://schemas.microsoft.com/office/drawing/2014/main" id="{4031FABE-2A4B-1E42-A10F-83B63FA78DA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9018" y="1148967"/>
            <a:ext cx="7272301" cy="5613086"/>
          </a:xfrm>
          <a:prstGeom prst="rect">
            <a:avLst/>
          </a:prstGeom>
        </p:spPr>
      </p:pic>
    </p:spTree>
    <p:extLst>
      <p:ext uri="{BB962C8B-B14F-4D97-AF65-F5344CB8AC3E}">
        <p14:creationId xmlns:p14="http://schemas.microsoft.com/office/powerpoint/2010/main" val="129217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BAC6F-FFED-B149-9A22-DBEBE3F7F961}"/>
              </a:ext>
            </a:extLst>
          </p:cNvPr>
          <p:cNvSpPr>
            <a:spLocks noGrp="1"/>
          </p:cNvSpPr>
          <p:nvPr>
            <p:ph type="title"/>
          </p:nvPr>
        </p:nvSpPr>
        <p:spPr/>
        <p:txBody>
          <a:bodyPr/>
          <a:lstStyle/>
          <a:p>
            <a:r>
              <a:rPr lang="en-US" dirty="0"/>
              <a:t>Volume estimates</a:t>
            </a:r>
          </a:p>
        </p:txBody>
      </p:sp>
      <p:sp>
        <p:nvSpPr>
          <p:cNvPr id="3" name="Content Placeholder 2">
            <a:extLst>
              <a:ext uri="{FF2B5EF4-FFF2-40B4-BE49-F238E27FC236}">
                <a16:creationId xmlns:a16="http://schemas.microsoft.com/office/drawing/2014/main" id="{88E9B88C-9FD8-9840-940E-D33225243728}"/>
              </a:ext>
            </a:extLst>
          </p:cNvPr>
          <p:cNvSpPr>
            <a:spLocks noGrp="1"/>
          </p:cNvSpPr>
          <p:nvPr>
            <p:ph idx="1"/>
          </p:nvPr>
        </p:nvSpPr>
        <p:spPr/>
        <p:txBody>
          <a:bodyPr/>
          <a:lstStyle/>
          <a:p>
            <a:r>
              <a:rPr lang="en-US" dirty="0" err="1"/>
              <a:t>YouMail</a:t>
            </a:r>
            <a:r>
              <a:rPr lang="en-US" dirty="0"/>
              <a:t>: 29B in 2016 to 30B in 2017, and to 47B in 2018.</a:t>
            </a:r>
          </a:p>
          <a:p>
            <a:r>
              <a:rPr lang="en-US" dirty="0"/>
              <a:t>Hiya: 26.3 billion robocalls were made to mobile phones in the United States in 2018</a:t>
            </a:r>
          </a:p>
          <a:p>
            <a:r>
              <a:rPr lang="en-US" dirty="0"/>
              <a:t>First Orion: 44.6% of calls to mobile in 2019 will be scams</a:t>
            </a:r>
          </a:p>
          <a:p>
            <a:r>
              <a:rPr lang="en-US" dirty="0"/>
              <a:t>Hiya: over 30% of the calls “general spam”, not fraud or other illegal activity</a:t>
            </a:r>
          </a:p>
          <a:p>
            <a:pPr lvl="1"/>
            <a:r>
              <a:rPr lang="en-US" dirty="0"/>
              <a:t>approximately 20% “telemarketing” </a:t>
            </a:r>
          </a:p>
          <a:p>
            <a:endParaRPr lang="en-US" dirty="0"/>
          </a:p>
          <a:p>
            <a:endParaRPr lang="en-US" dirty="0"/>
          </a:p>
        </p:txBody>
      </p:sp>
      <p:sp>
        <p:nvSpPr>
          <p:cNvPr id="4" name="Slide Number Placeholder 3">
            <a:extLst>
              <a:ext uri="{FF2B5EF4-FFF2-40B4-BE49-F238E27FC236}">
                <a16:creationId xmlns:a16="http://schemas.microsoft.com/office/drawing/2014/main" id="{2037603C-7628-2049-BB16-735AE0486F9F}"/>
              </a:ext>
            </a:extLst>
          </p:cNvPr>
          <p:cNvSpPr>
            <a:spLocks noGrp="1"/>
          </p:cNvSpPr>
          <p:nvPr>
            <p:ph type="sldNum" sz="quarter" idx="12"/>
          </p:nvPr>
        </p:nvSpPr>
        <p:spPr/>
        <p:txBody>
          <a:bodyPr/>
          <a:lstStyle/>
          <a:p>
            <a:fld id="{6E2D2B3B-882E-40F3-A32F-6DD516915044}" type="slidenum">
              <a:rPr lang="en-US" smtClean="0"/>
              <a:pPr/>
              <a:t>46</a:t>
            </a:fld>
            <a:endParaRPr lang="en-US"/>
          </a:p>
        </p:txBody>
      </p:sp>
    </p:spTree>
    <p:extLst>
      <p:ext uri="{BB962C8B-B14F-4D97-AF65-F5344CB8AC3E}">
        <p14:creationId xmlns:p14="http://schemas.microsoft.com/office/powerpoint/2010/main" val="249598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DFE6A2-56F5-564F-88F2-5ED15E45E8DC}"/>
              </a:ext>
            </a:extLst>
          </p:cNvPr>
          <p:cNvSpPr>
            <a:spLocks noGrp="1"/>
          </p:cNvSpPr>
          <p:nvPr>
            <p:ph type="sldNum" sz="quarter" idx="12"/>
          </p:nvPr>
        </p:nvSpPr>
        <p:spPr/>
        <p:txBody>
          <a:bodyPr/>
          <a:lstStyle/>
          <a:p>
            <a:fld id="{6E2D2B3B-882E-40F3-A32F-6DD516915044}" type="slidenum">
              <a:rPr lang="en-US" smtClean="0"/>
              <a:pPr/>
              <a:t>47</a:t>
            </a:fld>
            <a:endParaRPr lang="en-US"/>
          </a:p>
        </p:txBody>
      </p:sp>
      <p:sp>
        <p:nvSpPr>
          <p:cNvPr id="5" name="Title 4">
            <a:extLst>
              <a:ext uri="{FF2B5EF4-FFF2-40B4-BE49-F238E27FC236}">
                <a16:creationId xmlns:a16="http://schemas.microsoft.com/office/drawing/2014/main" id="{6D41B439-F53E-C647-98D7-E436C4C7D0F8}"/>
              </a:ext>
            </a:extLst>
          </p:cNvPr>
          <p:cNvSpPr>
            <a:spLocks noGrp="1"/>
          </p:cNvSpPr>
          <p:nvPr>
            <p:ph type="title"/>
          </p:nvPr>
        </p:nvSpPr>
        <p:spPr/>
        <p:txBody>
          <a:bodyPr/>
          <a:lstStyle/>
          <a:p>
            <a:r>
              <a:rPr lang="en-US" dirty="0"/>
              <a:t>The flavors of annoyance and worse</a:t>
            </a:r>
          </a:p>
        </p:txBody>
      </p:sp>
      <p:pic>
        <p:nvPicPr>
          <p:cNvPr id="4" name="Picture 3">
            <a:extLst>
              <a:ext uri="{FF2B5EF4-FFF2-40B4-BE49-F238E27FC236}">
                <a16:creationId xmlns:a16="http://schemas.microsoft.com/office/drawing/2014/main" id="{18A4F1B3-7C29-C042-8EDE-0EB4E08923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28922"/>
            <a:ext cx="9144000" cy="4200155"/>
          </a:xfrm>
          <a:prstGeom prst="rect">
            <a:avLst/>
          </a:prstGeom>
        </p:spPr>
      </p:pic>
      <p:sp>
        <p:nvSpPr>
          <p:cNvPr id="6" name="TextBox 5">
            <a:extLst>
              <a:ext uri="{FF2B5EF4-FFF2-40B4-BE49-F238E27FC236}">
                <a16:creationId xmlns:a16="http://schemas.microsoft.com/office/drawing/2014/main" id="{046BD766-D494-3746-B52E-5263D3C80096}"/>
              </a:ext>
            </a:extLst>
          </p:cNvPr>
          <p:cNvSpPr txBox="1"/>
          <p:nvPr/>
        </p:nvSpPr>
        <p:spPr>
          <a:xfrm>
            <a:off x="197223" y="6488668"/>
            <a:ext cx="2472728" cy="369332"/>
          </a:xfrm>
          <a:prstGeom prst="rect">
            <a:avLst/>
          </a:prstGeom>
          <a:noFill/>
        </p:spPr>
        <p:txBody>
          <a:bodyPr wrap="none" rtlCol="0">
            <a:spAutoFit/>
          </a:bodyPr>
          <a:lstStyle/>
          <a:p>
            <a:r>
              <a:rPr lang="en-US" dirty="0"/>
              <a:t>Hiya 2018 robocall radar</a:t>
            </a:r>
          </a:p>
        </p:txBody>
      </p:sp>
    </p:spTree>
    <p:extLst>
      <p:ext uri="{BB962C8B-B14F-4D97-AF65-F5344CB8AC3E}">
        <p14:creationId xmlns:p14="http://schemas.microsoft.com/office/powerpoint/2010/main" val="193744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C7DAD1-A08B-5D4B-939A-822B7C723D0C}"/>
              </a:ext>
            </a:extLst>
          </p:cNvPr>
          <p:cNvPicPr>
            <a:picLocks noChangeAspect="1"/>
          </p:cNvPicPr>
          <p:nvPr/>
        </p:nvPicPr>
        <p:blipFill>
          <a:blip r:embed="rId2"/>
          <a:stretch>
            <a:fillRect/>
          </a:stretch>
        </p:blipFill>
        <p:spPr>
          <a:xfrm>
            <a:off x="1925653" y="0"/>
            <a:ext cx="5292693" cy="6858000"/>
          </a:xfrm>
          <a:prstGeom prst="rect">
            <a:avLst/>
          </a:prstGeom>
        </p:spPr>
      </p:pic>
      <p:sp>
        <p:nvSpPr>
          <p:cNvPr id="3" name="TextBox 2">
            <a:extLst>
              <a:ext uri="{FF2B5EF4-FFF2-40B4-BE49-F238E27FC236}">
                <a16:creationId xmlns:a16="http://schemas.microsoft.com/office/drawing/2014/main" id="{40A0A822-5432-0A4B-9AF0-2448A1F3DCC7}"/>
              </a:ext>
            </a:extLst>
          </p:cNvPr>
          <p:cNvSpPr txBox="1"/>
          <p:nvPr/>
        </p:nvSpPr>
        <p:spPr>
          <a:xfrm>
            <a:off x="15240" y="6400800"/>
            <a:ext cx="1279517" cy="307777"/>
          </a:xfrm>
          <a:prstGeom prst="rect">
            <a:avLst/>
          </a:prstGeom>
          <a:noFill/>
        </p:spPr>
        <p:txBody>
          <a:bodyPr wrap="none" rtlCol="0">
            <a:spAutoFit/>
          </a:bodyPr>
          <a:lstStyle/>
          <a:p>
            <a:r>
              <a:rPr lang="en-US" sz="1400" dirty="0"/>
              <a:t>Hiya Q1 2018</a:t>
            </a:r>
          </a:p>
        </p:txBody>
      </p:sp>
      <p:sp>
        <p:nvSpPr>
          <p:cNvPr id="4" name="Slide Number Placeholder 3">
            <a:extLst>
              <a:ext uri="{FF2B5EF4-FFF2-40B4-BE49-F238E27FC236}">
                <a16:creationId xmlns:a16="http://schemas.microsoft.com/office/drawing/2014/main" id="{0F37C3A0-4705-7245-B122-0C319173CC50}"/>
              </a:ext>
            </a:extLst>
          </p:cNvPr>
          <p:cNvSpPr>
            <a:spLocks noGrp="1"/>
          </p:cNvSpPr>
          <p:nvPr>
            <p:ph type="sldNum" sz="quarter" idx="12"/>
          </p:nvPr>
        </p:nvSpPr>
        <p:spPr/>
        <p:txBody>
          <a:bodyPr/>
          <a:lstStyle/>
          <a:p>
            <a:fld id="{B4942EF6-0C49-7A4E-BAFF-B79BBF6568C5}" type="slidenum">
              <a:rPr lang="en-US" altLang="en-US" smtClean="0"/>
              <a:pPr/>
              <a:t>48</a:t>
            </a:fld>
            <a:endParaRPr lang="en-US" altLang="en-US"/>
          </a:p>
        </p:txBody>
      </p:sp>
    </p:spTree>
    <p:extLst>
      <p:ext uri="{BB962C8B-B14F-4D97-AF65-F5344CB8AC3E}">
        <p14:creationId xmlns:p14="http://schemas.microsoft.com/office/powerpoint/2010/main" val="378011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8248886-8FC7-5340-A5E3-A6663C710567}"/>
              </a:ext>
            </a:extLst>
          </p:cNvPr>
          <p:cNvSpPr txBox="1"/>
          <p:nvPr/>
        </p:nvSpPr>
        <p:spPr>
          <a:xfrm>
            <a:off x="15240" y="6400800"/>
            <a:ext cx="1279517" cy="307777"/>
          </a:xfrm>
          <a:prstGeom prst="rect">
            <a:avLst/>
          </a:prstGeom>
          <a:noFill/>
        </p:spPr>
        <p:txBody>
          <a:bodyPr wrap="none" rtlCol="0">
            <a:spAutoFit/>
          </a:bodyPr>
          <a:lstStyle/>
          <a:p>
            <a:r>
              <a:rPr lang="en-US" sz="1400" dirty="0"/>
              <a:t>Hiya Q2 2018</a:t>
            </a:r>
          </a:p>
        </p:txBody>
      </p:sp>
      <p:pic>
        <p:nvPicPr>
          <p:cNvPr id="2" name="Picture 1">
            <a:extLst>
              <a:ext uri="{FF2B5EF4-FFF2-40B4-BE49-F238E27FC236}">
                <a16:creationId xmlns:a16="http://schemas.microsoft.com/office/drawing/2014/main" id="{89955A69-CB33-3748-B53C-89192E168E0E}"/>
              </a:ext>
            </a:extLst>
          </p:cNvPr>
          <p:cNvPicPr>
            <a:picLocks noChangeAspect="1"/>
          </p:cNvPicPr>
          <p:nvPr/>
        </p:nvPicPr>
        <p:blipFill>
          <a:blip r:embed="rId2"/>
          <a:stretch>
            <a:fillRect/>
          </a:stretch>
        </p:blipFill>
        <p:spPr>
          <a:xfrm>
            <a:off x="2060058" y="0"/>
            <a:ext cx="5023884" cy="6858000"/>
          </a:xfrm>
          <a:prstGeom prst="rect">
            <a:avLst/>
          </a:prstGeom>
        </p:spPr>
      </p:pic>
      <p:sp>
        <p:nvSpPr>
          <p:cNvPr id="3" name="Slide Number Placeholder 2">
            <a:extLst>
              <a:ext uri="{FF2B5EF4-FFF2-40B4-BE49-F238E27FC236}">
                <a16:creationId xmlns:a16="http://schemas.microsoft.com/office/drawing/2014/main" id="{110F6C4B-35C6-424D-A298-950FE1A5E92B}"/>
              </a:ext>
            </a:extLst>
          </p:cNvPr>
          <p:cNvSpPr>
            <a:spLocks noGrp="1"/>
          </p:cNvSpPr>
          <p:nvPr>
            <p:ph type="sldNum" sz="quarter" idx="12"/>
          </p:nvPr>
        </p:nvSpPr>
        <p:spPr/>
        <p:txBody>
          <a:bodyPr/>
          <a:lstStyle/>
          <a:p>
            <a:fld id="{B4942EF6-0C49-7A4E-BAFF-B79BBF6568C5}" type="slidenum">
              <a:rPr lang="en-US" altLang="en-US" smtClean="0"/>
              <a:pPr/>
              <a:t>49</a:t>
            </a:fld>
            <a:endParaRPr lang="en-US" altLang="en-US"/>
          </a:p>
        </p:txBody>
      </p:sp>
    </p:spTree>
    <p:extLst>
      <p:ext uri="{BB962C8B-B14F-4D97-AF65-F5344CB8AC3E}">
        <p14:creationId xmlns:p14="http://schemas.microsoft.com/office/powerpoint/2010/main" val="2041938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CFAEA3-0B0F-C542-AACB-B8827BA0FC7B}"/>
              </a:ext>
            </a:extLst>
          </p:cNvPr>
          <p:cNvSpPr>
            <a:spLocks noGrp="1"/>
          </p:cNvSpPr>
          <p:nvPr>
            <p:ph type="sldNum" sz="quarter" idx="12"/>
          </p:nvPr>
        </p:nvSpPr>
        <p:spPr/>
        <p:txBody>
          <a:bodyPr/>
          <a:lstStyle/>
          <a:p>
            <a:fld id="{6E2D2B3B-882E-40F3-A32F-6DD516915044}" type="slidenum">
              <a:rPr lang="en-US" smtClean="0"/>
              <a:pPr/>
              <a:t>5</a:t>
            </a:fld>
            <a:endParaRPr lang="en-US"/>
          </a:p>
        </p:txBody>
      </p:sp>
      <p:sp>
        <p:nvSpPr>
          <p:cNvPr id="3" name="Title 2">
            <a:extLst>
              <a:ext uri="{FF2B5EF4-FFF2-40B4-BE49-F238E27FC236}">
                <a16:creationId xmlns:a16="http://schemas.microsoft.com/office/drawing/2014/main" id="{86A8315A-92DB-6446-A780-4A89D32181E8}"/>
              </a:ext>
            </a:extLst>
          </p:cNvPr>
          <p:cNvSpPr>
            <a:spLocks noGrp="1"/>
          </p:cNvSpPr>
          <p:nvPr>
            <p:ph type="title"/>
          </p:nvPr>
        </p:nvSpPr>
        <p:spPr/>
        <p:txBody>
          <a:bodyPr/>
          <a:lstStyle/>
          <a:p>
            <a:r>
              <a:rPr lang="en-US" dirty="0"/>
              <a:t>Spam is not a new problem</a:t>
            </a:r>
          </a:p>
        </p:txBody>
      </p:sp>
      <p:pic>
        <p:nvPicPr>
          <p:cNvPr id="4" name="Picture 3">
            <a:extLst>
              <a:ext uri="{FF2B5EF4-FFF2-40B4-BE49-F238E27FC236}">
                <a16:creationId xmlns:a16="http://schemas.microsoft.com/office/drawing/2014/main" id="{1850CA15-7D39-D546-9A4B-B30CC502898B}"/>
              </a:ext>
            </a:extLst>
          </p:cNvPr>
          <p:cNvPicPr>
            <a:picLocks noChangeAspect="1"/>
          </p:cNvPicPr>
          <p:nvPr/>
        </p:nvPicPr>
        <p:blipFill>
          <a:blip r:embed="rId2"/>
          <a:stretch>
            <a:fillRect/>
          </a:stretch>
        </p:blipFill>
        <p:spPr>
          <a:xfrm>
            <a:off x="0" y="1306766"/>
            <a:ext cx="9144000" cy="4244467"/>
          </a:xfrm>
          <a:prstGeom prst="rect">
            <a:avLst/>
          </a:prstGeom>
        </p:spPr>
      </p:pic>
    </p:spTree>
    <p:extLst>
      <p:ext uri="{BB962C8B-B14F-4D97-AF65-F5344CB8AC3E}">
        <p14:creationId xmlns:p14="http://schemas.microsoft.com/office/powerpoint/2010/main" val="2237809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AB5F4E-00C5-FE4A-B0CF-1AD5E03FF715}"/>
              </a:ext>
            </a:extLst>
          </p:cNvPr>
          <p:cNvPicPr>
            <a:picLocks noChangeAspect="1"/>
          </p:cNvPicPr>
          <p:nvPr/>
        </p:nvPicPr>
        <p:blipFill>
          <a:blip r:embed="rId2"/>
          <a:stretch>
            <a:fillRect/>
          </a:stretch>
        </p:blipFill>
        <p:spPr>
          <a:xfrm>
            <a:off x="901700" y="774700"/>
            <a:ext cx="7340600" cy="5308600"/>
          </a:xfrm>
          <a:prstGeom prst="rect">
            <a:avLst/>
          </a:prstGeom>
        </p:spPr>
      </p:pic>
      <p:sp>
        <p:nvSpPr>
          <p:cNvPr id="4" name="TextBox 3">
            <a:extLst>
              <a:ext uri="{FF2B5EF4-FFF2-40B4-BE49-F238E27FC236}">
                <a16:creationId xmlns:a16="http://schemas.microsoft.com/office/drawing/2014/main" id="{660689E5-21F8-C244-B704-5A1C742AE06C}"/>
              </a:ext>
            </a:extLst>
          </p:cNvPr>
          <p:cNvSpPr txBox="1"/>
          <p:nvPr/>
        </p:nvSpPr>
        <p:spPr>
          <a:xfrm>
            <a:off x="0" y="6488668"/>
            <a:ext cx="1018227" cy="369332"/>
          </a:xfrm>
          <a:prstGeom prst="rect">
            <a:avLst/>
          </a:prstGeom>
          <a:noFill/>
        </p:spPr>
        <p:txBody>
          <a:bodyPr wrap="none" rtlCol="0">
            <a:spAutoFit/>
          </a:bodyPr>
          <a:lstStyle/>
          <a:p>
            <a:r>
              <a:rPr lang="en-US" dirty="0"/>
              <a:t>Hiya Q2</a:t>
            </a:r>
          </a:p>
        </p:txBody>
      </p:sp>
      <p:sp>
        <p:nvSpPr>
          <p:cNvPr id="3" name="Slide Number Placeholder 2">
            <a:extLst>
              <a:ext uri="{FF2B5EF4-FFF2-40B4-BE49-F238E27FC236}">
                <a16:creationId xmlns:a16="http://schemas.microsoft.com/office/drawing/2014/main" id="{0C0E65BE-0401-1F4E-A4BD-50E3E39F7376}"/>
              </a:ext>
            </a:extLst>
          </p:cNvPr>
          <p:cNvSpPr>
            <a:spLocks noGrp="1"/>
          </p:cNvSpPr>
          <p:nvPr>
            <p:ph type="sldNum" sz="quarter" idx="12"/>
          </p:nvPr>
        </p:nvSpPr>
        <p:spPr/>
        <p:txBody>
          <a:bodyPr/>
          <a:lstStyle/>
          <a:p>
            <a:fld id="{B4942EF6-0C49-7A4E-BAFF-B79BBF6568C5}" type="slidenum">
              <a:rPr lang="en-US" altLang="en-US" smtClean="0"/>
              <a:pPr/>
              <a:t>50</a:t>
            </a:fld>
            <a:endParaRPr lang="en-US" altLang="en-US"/>
          </a:p>
        </p:txBody>
      </p:sp>
    </p:spTree>
    <p:extLst>
      <p:ext uri="{BB962C8B-B14F-4D97-AF65-F5344CB8AC3E}">
        <p14:creationId xmlns:p14="http://schemas.microsoft.com/office/powerpoint/2010/main" val="150054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79109C-71EE-4F4F-B8F2-0FA4CB2F7264}"/>
              </a:ext>
            </a:extLst>
          </p:cNvPr>
          <p:cNvPicPr>
            <a:picLocks noChangeAspect="1"/>
          </p:cNvPicPr>
          <p:nvPr/>
        </p:nvPicPr>
        <p:blipFill>
          <a:blip r:embed="rId3"/>
          <a:stretch>
            <a:fillRect/>
          </a:stretch>
        </p:blipFill>
        <p:spPr>
          <a:xfrm>
            <a:off x="895350" y="177800"/>
            <a:ext cx="7353300" cy="6502400"/>
          </a:xfrm>
          <a:prstGeom prst="rect">
            <a:avLst/>
          </a:prstGeom>
        </p:spPr>
      </p:pic>
      <p:pic>
        <p:nvPicPr>
          <p:cNvPr id="4" name="Picture 3">
            <a:extLst>
              <a:ext uri="{FF2B5EF4-FFF2-40B4-BE49-F238E27FC236}">
                <a16:creationId xmlns:a16="http://schemas.microsoft.com/office/drawing/2014/main" id="{202F25EC-957E-B74D-B3B4-DF592495D3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 y="76200"/>
            <a:ext cx="5302250" cy="1342827"/>
          </a:xfrm>
          <a:prstGeom prst="rect">
            <a:avLst/>
          </a:prstGeom>
        </p:spPr>
      </p:pic>
      <p:sp>
        <p:nvSpPr>
          <p:cNvPr id="3" name="Slide Number Placeholder 2">
            <a:extLst>
              <a:ext uri="{FF2B5EF4-FFF2-40B4-BE49-F238E27FC236}">
                <a16:creationId xmlns:a16="http://schemas.microsoft.com/office/drawing/2014/main" id="{F1E1F498-9E77-444D-9A4A-0D04E9911222}"/>
              </a:ext>
            </a:extLst>
          </p:cNvPr>
          <p:cNvSpPr>
            <a:spLocks noGrp="1"/>
          </p:cNvSpPr>
          <p:nvPr>
            <p:ph type="sldNum" sz="quarter" idx="12"/>
          </p:nvPr>
        </p:nvSpPr>
        <p:spPr/>
        <p:txBody>
          <a:bodyPr/>
          <a:lstStyle/>
          <a:p>
            <a:fld id="{B4942EF6-0C49-7A4E-BAFF-B79BBF6568C5}" type="slidenum">
              <a:rPr lang="en-US" altLang="en-US" smtClean="0"/>
              <a:pPr/>
              <a:t>51</a:t>
            </a:fld>
            <a:endParaRPr lang="en-US" altLang="en-US"/>
          </a:p>
        </p:txBody>
      </p:sp>
    </p:spTree>
    <p:extLst>
      <p:ext uri="{BB962C8B-B14F-4D97-AF65-F5344CB8AC3E}">
        <p14:creationId xmlns:p14="http://schemas.microsoft.com/office/powerpoint/2010/main" val="1537584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95FCA-2DC0-7545-B4EF-EC6136186349}"/>
              </a:ext>
            </a:extLst>
          </p:cNvPr>
          <p:cNvPicPr>
            <a:picLocks noChangeAspect="1"/>
          </p:cNvPicPr>
          <p:nvPr/>
        </p:nvPicPr>
        <p:blipFill>
          <a:blip r:embed="rId2"/>
          <a:stretch>
            <a:fillRect/>
          </a:stretch>
        </p:blipFill>
        <p:spPr>
          <a:xfrm>
            <a:off x="1219200" y="838200"/>
            <a:ext cx="3467100" cy="3721100"/>
          </a:xfrm>
          <a:prstGeom prst="rect">
            <a:avLst/>
          </a:prstGeom>
        </p:spPr>
      </p:pic>
      <p:pic>
        <p:nvPicPr>
          <p:cNvPr id="3" name="Picture 2">
            <a:extLst>
              <a:ext uri="{FF2B5EF4-FFF2-40B4-BE49-F238E27FC236}">
                <a16:creationId xmlns:a16="http://schemas.microsoft.com/office/drawing/2014/main" id="{DA93D274-D373-B343-ADA0-C4CAA66AC3CE}"/>
              </a:ext>
            </a:extLst>
          </p:cNvPr>
          <p:cNvPicPr>
            <a:picLocks noChangeAspect="1"/>
          </p:cNvPicPr>
          <p:nvPr/>
        </p:nvPicPr>
        <p:blipFill>
          <a:blip r:embed="rId3"/>
          <a:stretch>
            <a:fillRect/>
          </a:stretch>
        </p:blipFill>
        <p:spPr>
          <a:xfrm>
            <a:off x="825500" y="292100"/>
            <a:ext cx="4254500" cy="1092200"/>
          </a:xfrm>
          <a:prstGeom prst="rect">
            <a:avLst/>
          </a:prstGeom>
        </p:spPr>
      </p:pic>
      <p:sp>
        <p:nvSpPr>
          <p:cNvPr id="4" name="Slide Number Placeholder 3">
            <a:extLst>
              <a:ext uri="{FF2B5EF4-FFF2-40B4-BE49-F238E27FC236}">
                <a16:creationId xmlns:a16="http://schemas.microsoft.com/office/drawing/2014/main" id="{67837B4D-2CA2-4349-BBE1-031049BE0C46}"/>
              </a:ext>
            </a:extLst>
          </p:cNvPr>
          <p:cNvSpPr>
            <a:spLocks noGrp="1"/>
          </p:cNvSpPr>
          <p:nvPr>
            <p:ph type="sldNum" sz="quarter" idx="12"/>
          </p:nvPr>
        </p:nvSpPr>
        <p:spPr/>
        <p:txBody>
          <a:bodyPr/>
          <a:lstStyle/>
          <a:p>
            <a:fld id="{B4942EF6-0C49-7A4E-BAFF-B79BBF6568C5}" type="slidenum">
              <a:rPr lang="en-US" altLang="en-US" smtClean="0"/>
              <a:pPr/>
              <a:t>52</a:t>
            </a:fld>
            <a:endParaRPr lang="en-US" altLang="en-US"/>
          </a:p>
        </p:txBody>
      </p:sp>
    </p:spTree>
    <p:extLst>
      <p:ext uri="{BB962C8B-B14F-4D97-AF65-F5344CB8AC3E}">
        <p14:creationId xmlns:p14="http://schemas.microsoft.com/office/powerpoint/2010/main" val="998320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49B682-7454-DB4D-A12B-75AEE3B940A3}"/>
              </a:ext>
            </a:extLst>
          </p:cNvPr>
          <p:cNvPicPr>
            <a:picLocks noChangeAspect="1"/>
          </p:cNvPicPr>
          <p:nvPr/>
        </p:nvPicPr>
        <p:blipFill>
          <a:blip r:embed="rId3"/>
          <a:stretch>
            <a:fillRect/>
          </a:stretch>
        </p:blipFill>
        <p:spPr>
          <a:xfrm>
            <a:off x="489616" y="0"/>
            <a:ext cx="8164768" cy="6858000"/>
          </a:xfrm>
          <a:prstGeom prst="rect">
            <a:avLst/>
          </a:prstGeom>
        </p:spPr>
      </p:pic>
      <p:pic>
        <p:nvPicPr>
          <p:cNvPr id="3" name="Picture 2">
            <a:extLst>
              <a:ext uri="{FF2B5EF4-FFF2-40B4-BE49-F238E27FC236}">
                <a16:creationId xmlns:a16="http://schemas.microsoft.com/office/drawing/2014/main" id="{37F6C1CB-5E66-7C4C-A7D5-6169C2CB938C}"/>
              </a:ext>
            </a:extLst>
          </p:cNvPr>
          <p:cNvPicPr>
            <a:picLocks noChangeAspect="1"/>
          </p:cNvPicPr>
          <p:nvPr/>
        </p:nvPicPr>
        <p:blipFill>
          <a:blip r:embed="rId4"/>
          <a:stretch>
            <a:fillRect/>
          </a:stretch>
        </p:blipFill>
        <p:spPr>
          <a:xfrm>
            <a:off x="6096000" y="13138"/>
            <a:ext cx="2840789" cy="647700"/>
          </a:xfrm>
          <a:prstGeom prst="rect">
            <a:avLst/>
          </a:prstGeom>
        </p:spPr>
      </p:pic>
      <p:sp>
        <p:nvSpPr>
          <p:cNvPr id="4" name="Slide Number Placeholder 3">
            <a:extLst>
              <a:ext uri="{FF2B5EF4-FFF2-40B4-BE49-F238E27FC236}">
                <a16:creationId xmlns:a16="http://schemas.microsoft.com/office/drawing/2014/main" id="{43535120-4C3E-C346-8277-BBE22B7DA58F}"/>
              </a:ext>
            </a:extLst>
          </p:cNvPr>
          <p:cNvSpPr>
            <a:spLocks noGrp="1"/>
          </p:cNvSpPr>
          <p:nvPr>
            <p:ph type="sldNum" sz="quarter" idx="12"/>
          </p:nvPr>
        </p:nvSpPr>
        <p:spPr/>
        <p:txBody>
          <a:bodyPr/>
          <a:lstStyle/>
          <a:p>
            <a:fld id="{B4942EF6-0C49-7A4E-BAFF-B79BBF6568C5}" type="slidenum">
              <a:rPr lang="en-US" altLang="en-US" smtClean="0"/>
              <a:pPr/>
              <a:t>53</a:t>
            </a:fld>
            <a:endParaRPr lang="en-US" altLang="en-US"/>
          </a:p>
        </p:txBody>
      </p:sp>
    </p:spTree>
    <p:extLst>
      <p:ext uri="{BB962C8B-B14F-4D97-AF65-F5344CB8AC3E}">
        <p14:creationId xmlns:p14="http://schemas.microsoft.com/office/powerpoint/2010/main" val="786704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2B6BE9-B34E-0948-8278-1DFA1239676E}"/>
              </a:ext>
            </a:extLst>
          </p:cNvPr>
          <p:cNvPicPr>
            <a:picLocks noChangeAspect="1"/>
          </p:cNvPicPr>
          <p:nvPr/>
        </p:nvPicPr>
        <p:blipFill>
          <a:blip r:embed="rId3"/>
          <a:stretch>
            <a:fillRect/>
          </a:stretch>
        </p:blipFill>
        <p:spPr>
          <a:xfrm>
            <a:off x="718307" y="0"/>
            <a:ext cx="7707385" cy="6858000"/>
          </a:xfrm>
          <a:prstGeom prst="rect">
            <a:avLst/>
          </a:prstGeom>
        </p:spPr>
      </p:pic>
      <p:sp>
        <p:nvSpPr>
          <p:cNvPr id="3" name="Slide Number Placeholder 2">
            <a:extLst>
              <a:ext uri="{FF2B5EF4-FFF2-40B4-BE49-F238E27FC236}">
                <a16:creationId xmlns:a16="http://schemas.microsoft.com/office/drawing/2014/main" id="{896D816A-D50D-E347-9CFD-93788E700491}"/>
              </a:ext>
            </a:extLst>
          </p:cNvPr>
          <p:cNvSpPr>
            <a:spLocks noGrp="1"/>
          </p:cNvSpPr>
          <p:nvPr>
            <p:ph type="sldNum" sz="quarter" idx="12"/>
          </p:nvPr>
        </p:nvSpPr>
        <p:spPr/>
        <p:txBody>
          <a:bodyPr/>
          <a:lstStyle/>
          <a:p>
            <a:fld id="{B4942EF6-0C49-7A4E-BAFF-B79BBF6568C5}" type="slidenum">
              <a:rPr lang="en-US" altLang="en-US" smtClean="0"/>
              <a:pPr/>
              <a:t>54</a:t>
            </a:fld>
            <a:endParaRPr lang="en-US" altLang="en-US"/>
          </a:p>
        </p:txBody>
      </p:sp>
    </p:spTree>
    <p:extLst>
      <p:ext uri="{BB962C8B-B14F-4D97-AF65-F5344CB8AC3E}">
        <p14:creationId xmlns:p14="http://schemas.microsoft.com/office/powerpoint/2010/main" val="1515093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2093-F6F3-9E4C-91F2-2D596CFC3969}"/>
              </a:ext>
            </a:extLst>
          </p:cNvPr>
          <p:cNvSpPr>
            <a:spLocks noGrp="1"/>
          </p:cNvSpPr>
          <p:nvPr>
            <p:ph type="title"/>
          </p:nvPr>
        </p:nvSpPr>
        <p:spPr/>
        <p:txBody>
          <a:bodyPr/>
          <a:lstStyle/>
          <a:p>
            <a:r>
              <a:rPr lang="en-US" dirty="0"/>
              <a:t>What makes this difficult? (FCC, Feb. 2019)</a:t>
            </a:r>
          </a:p>
        </p:txBody>
      </p:sp>
      <p:sp>
        <p:nvSpPr>
          <p:cNvPr id="3" name="Content Placeholder 2">
            <a:extLst>
              <a:ext uri="{FF2B5EF4-FFF2-40B4-BE49-F238E27FC236}">
                <a16:creationId xmlns:a16="http://schemas.microsoft.com/office/drawing/2014/main" id="{88EABFB5-3DA7-BA46-948A-0271CFB07633}"/>
              </a:ext>
            </a:extLst>
          </p:cNvPr>
          <p:cNvSpPr>
            <a:spLocks noGrp="1"/>
          </p:cNvSpPr>
          <p:nvPr>
            <p:ph idx="1"/>
          </p:nvPr>
        </p:nvSpPr>
        <p:spPr/>
        <p:txBody>
          <a:bodyPr/>
          <a:lstStyle/>
          <a:p>
            <a:r>
              <a:rPr lang="en-US" dirty="0"/>
              <a:t>Many illegal robocallers are operating in foreign countries. Although Congress recently gave the Commission express jurisdiction over foreign Caller ID </a:t>
            </a:r>
            <a:r>
              <a:rPr lang="en-US" dirty="0" err="1"/>
              <a:t>spoofers</a:t>
            </a:r>
            <a:r>
              <a:rPr lang="en-US" dirty="0"/>
              <a:t>, in practice the Commission may also need cooperation from foreign governments.</a:t>
            </a:r>
          </a:p>
          <a:p>
            <a:r>
              <a:rPr lang="en-US" dirty="0"/>
              <a:t>Vast majority of service providers that originate calls from illegal robocallers appear to be VoIP providers. Many of these providers do not keep updated contact information with the Commission or do not keep accurate records of all calls made across their networks.</a:t>
            </a:r>
          </a:p>
          <a:p>
            <a:r>
              <a:rPr lang="en-US" dirty="0"/>
              <a:t>The statute of limitations for TCPA violations is one year, which too often is not enough time to complete investigations involving complex robocalling cases.</a:t>
            </a:r>
          </a:p>
          <a:p>
            <a:r>
              <a:rPr lang="en-US" dirty="0"/>
              <a:t>In many instances, the TCPA requires notice via a citation before the Commission can launch forfeiture proceedings, allowing a cited offender the chance to incorporate under a new name to evade further detection and begin illegal activity anew.</a:t>
            </a:r>
          </a:p>
          <a:p>
            <a:endParaRPr lang="en-US" dirty="0"/>
          </a:p>
        </p:txBody>
      </p:sp>
      <p:sp>
        <p:nvSpPr>
          <p:cNvPr id="4" name="Slide Number Placeholder 3">
            <a:extLst>
              <a:ext uri="{FF2B5EF4-FFF2-40B4-BE49-F238E27FC236}">
                <a16:creationId xmlns:a16="http://schemas.microsoft.com/office/drawing/2014/main" id="{B71EB060-D2C6-1F4F-A8E2-66B6B4F58B9F}"/>
              </a:ext>
            </a:extLst>
          </p:cNvPr>
          <p:cNvSpPr>
            <a:spLocks noGrp="1"/>
          </p:cNvSpPr>
          <p:nvPr>
            <p:ph type="sldNum" sz="quarter" idx="12"/>
          </p:nvPr>
        </p:nvSpPr>
        <p:spPr/>
        <p:txBody>
          <a:bodyPr/>
          <a:lstStyle/>
          <a:p>
            <a:fld id="{6E2D2B3B-882E-40F3-A32F-6DD516915044}" type="slidenum">
              <a:rPr lang="en-US" smtClean="0"/>
              <a:pPr/>
              <a:t>55</a:t>
            </a:fld>
            <a:endParaRPr lang="en-US"/>
          </a:p>
        </p:txBody>
      </p:sp>
    </p:spTree>
    <p:extLst>
      <p:ext uri="{BB962C8B-B14F-4D97-AF65-F5344CB8AC3E}">
        <p14:creationId xmlns:p14="http://schemas.microsoft.com/office/powerpoint/2010/main" val="1778452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6C2B-C66C-C544-85B4-68D342E1B627}"/>
              </a:ext>
            </a:extLst>
          </p:cNvPr>
          <p:cNvSpPr>
            <a:spLocks noGrp="1"/>
          </p:cNvSpPr>
          <p:nvPr>
            <p:ph type="title"/>
          </p:nvPr>
        </p:nvSpPr>
        <p:spPr/>
        <p:txBody>
          <a:bodyPr/>
          <a:lstStyle/>
          <a:p>
            <a:r>
              <a:rPr lang="en-US" dirty="0"/>
              <a:t>How to be a </a:t>
            </a:r>
            <a:r>
              <a:rPr lang="en-US" dirty="0" err="1"/>
              <a:t>robocaller</a:t>
            </a:r>
            <a:endParaRPr lang="en-US" dirty="0"/>
          </a:p>
        </p:txBody>
      </p:sp>
      <p:sp>
        <p:nvSpPr>
          <p:cNvPr id="3" name="Content Placeholder 2">
            <a:extLst>
              <a:ext uri="{FF2B5EF4-FFF2-40B4-BE49-F238E27FC236}">
                <a16:creationId xmlns:a16="http://schemas.microsoft.com/office/drawing/2014/main" id="{F06EB01A-7602-184C-9409-106C0CB49DC1}"/>
              </a:ext>
            </a:extLst>
          </p:cNvPr>
          <p:cNvSpPr>
            <a:spLocks noGrp="1"/>
          </p:cNvSpPr>
          <p:nvPr>
            <p:ph idx="1"/>
          </p:nvPr>
        </p:nvSpPr>
        <p:spPr/>
        <p:txBody>
          <a:bodyPr/>
          <a:lstStyle/>
          <a:p>
            <a:r>
              <a:rPr lang="en-US" dirty="0"/>
              <a:t>Apprentice with an existing </a:t>
            </a:r>
            <a:r>
              <a:rPr lang="en-US" dirty="0" err="1"/>
              <a:t>robocaller</a:t>
            </a:r>
            <a:endParaRPr lang="en-US" dirty="0"/>
          </a:p>
          <a:p>
            <a:r>
              <a:rPr lang="en-US" dirty="0"/>
              <a:t>Use existing robocalls-as-a-service providers, preferably many different ones</a:t>
            </a:r>
          </a:p>
          <a:p>
            <a:r>
              <a:rPr lang="en-US" dirty="0"/>
              <a:t>Hire cheap labor in India or Philippines</a:t>
            </a:r>
          </a:p>
          <a:p>
            <a:r>
              <a:rPr lang="en-US" dirty="0"/>
              <a:t>Register company, if needed, in Florida or other discovery-unfriendly jurisdiction</a:t>
            </a:r>
          </a:p>
          <a:p>
            <a:pPr lvl="1"/>
            <a:r>
              <a:rPr lang="en-US" dirty="0"/>
              <a:t>get mailbox or suite address</a:t>
            </a:r>
          </a:p>
          <a:p>
            <a:r>
              <a:rPr lang="en-US" dirty="0"/>
              <a:t>Do not keep any assets with the company</a:t>
            </a:r>
          </a:p>
          <a:p>
            <a:r>
              <a:rPr lang="en-US" dirty="0"/>
              <a:t>Transfer assets abroad or to relatives</a:t>
            </a:r>
          </a:p>
          <a:p>
            <a:r>
              <a:rPr lang="en-US" dirty="0"/>
              <a:t>Laugh when you get the forfeiture letter and claim poverty</a:t>
            </a:r>
          </a:p>
          <a:p>
            <a:r>
              <a:rPr lang="en-US" dirty="0"/>
              <a:t>When caught by state AG, try again in another state</a:t>
            </a:r>
          </a:p>
        </p:txBody>
      </p:sp>
      <p:sp>
        <p:nvSpPr>
          <p:cNvPr id="4" name="Slide Number Placeholder 3">
            <a:extLst>
              <a:ext uri="{FF2B5EF4-FFF2-40B4-BE49-F238E27FC236}">
                <a16:creationId xmlns:a16="http://schemas.microsoft.com/office/drawing/2014/main" id="{45DAB20B-C537-254D-8639-D1FD712CF9C7}"/>
              </a:ext>
            </a:extLst>
          </p:cNvPr>
          <p:cNvSpPr>
            <a:spLocks noGrp="1"/>
          </p:cNvSpPr>
          <p:nvPr>
            <p:ph type="sldNum" sz="quarter" idx="12"/>
          </p:nvPr>
        </p:nvSpPr>
        <p:spPr/>
        <p:txBody>
          <a:bodyPr/>
          <a:lstStyle/>
          <a:p>
            <a:fld id="{6E2D2B3B-882E-40F3-A32F-6DD516915044}" type="slidenum">
              <a:rPr lang="en-US" smtClean="0"/>
              <a:pPr/>
              <a:t>56</a:t>
            </a:fld>
            <a:endParaRPr lang="en-US"/>
          </a:p>
        </p:txBody>
      </p:sp>
    </p:spTree>
    <p:extLst>
      <p:ext uri="{BB962C8B-B14F-4D97-AF65-F5344CB8AC3E}">
        <p14:creationId xmlns:p14="http://schemas.microsoft.com/office/powerpoint/2010/main" val="19370377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1602-3B86-1746-B7D1-2FD01F202A9F}"/>
              </a:ext>
            </a:extLst>
          </p:cNvPr>
          <p:cNvSpPr>
            <a:spLocks noGrp="1"/>
          </p:cNvSpPr>
          <p:nvPr>
            <p:ph type="title"/>
          </p:nvPr>
        </p:nvSpPr>
        <p:spPr/>
        <p:txBody>
          <a:bodyPr/>
          <a:lstStyle/>
          <a:p>
            <a:r>
              <a:rPr lang="en-US" dirty="0"/>
              <a:t>FTC enforcement</a:t>
            </a:r>
          </a:p>
        </p:txBody>
      </p:sp>
      <p:sp>
        <p:nvSpPr>
          <p:cNvPr id="3" name="Content Placeholder 2">
            <a:extLst>
              <a:ext uri="{FF2B5EF4-FFF2-40B4-BE49-F238E27FC236}">
                <a16:creationId xmlns:a16="http://schemas.microsoft.com/office/drawing/2014/main" id="{6FEBFF62-71A0-A14E-918C-EB714DB7CBB7}"/>
              </a:ext>
            </a:extLst>
          </p:cNvPr>
          <p:cNvSpPr>
            <a:spLocks noGrp="1"/>
          </p:cNvSpPr>
          <p:nvPr>
            <p:ph idx="1"/>
          </p:nvPr>
        </p:nvSpPr>
        <p:spPr/>
        <p:txBody>
          <a:bodyPr/>
          <a:lstStyle/>
          <a:p>
            <a:r>
              <a:rPr lang="en-US" dirty="0"/>
              <a:t>“The FTC has brought 140 enforcement actions against companies and telemarketers for abandoned call, robocall and Do Not Call Registry violations. As of December 2018, 121 of these FTC enforcement actions have been resolved, and in those cases the agency has recovered over $50 million in civil penalties and $71 million in redress or disgorgement. In 2017, a federal court found satellite television provider Dish Network liable for millions of calls that violated the FTC’s Telemarketing Sales Rule—including Do Not Call, entity-specific, and abandoned-call violations—the TCPA, and state </a:t>
            </a:r>
            <a:r>
              <a:rPr lang="en-US" dirty="0" err="1"/>
              <a:t>law.The</a:t>
            </a:r>
            <a:r>
              <a:rPr lang="en-US" dirty="0"/>
              <a:t> $168 million judgment is the largest civil penalty ever obtained for a violation of the FTC Act.”</a:t>
            </a:r>
          </a:p>
          <a:p>
            <a:endParaRPr lang="en-US" dirty="0"/>
          </a:p>
        </p:txBody>
      </p:sp>
      <p:sp>
        <p:nvSpPr>
          <p:cNvPr id="4" name="Slide Number Placeholder 3">
            <a:extLst>
              <a:ext uri="{FF2B5EF4-FFF2-40B4-BE49-F238E27FC236}">
                <a16:creationId xmlns:a16="http://schemas.microsoft.com/office/drawing/2014/main" id="{6A77B38B-5BDB-794A-B286-6093FFFC9483}"/>
              </a:ext>
            </a:extLst>
          </p:cNvPr>
          <p:cNvSpPr>
            <a:spLocks noGrp="1"/>
          </p:cNvSpPr>
          <p:nvPr>
            <p:ph type="sldNum" sz="quarter" idx="12"/>
          </p:nvPr>
        </p:nvSpPr>
        <p:spPr/>
        <p:txBody>
          <a:bodyPr/>
          <a:lstStyle/>
          <a:p>
            <a:fld id="{6E2D2B3B-882E-40F3-A32F-6DD516915044}" type="slidenum">
              <a:rPr lang="en-US" smtClean="0"/>
              <a:pPr/>
              <a:t>57</a:t>
            </a:fld>
            <a:endParaRPr lang="en-US"/>
          </a:p>
        </p:txBody>
      </p:sp>
    </p:spTree>
    <p:extLst>
      <p:ext uri="{BB962C8B-B14F-4D97-AF65-F5344CB8AC3E}">
        <p14:creationId xmlns:p14="http://schemas.microsoft.com/office/powerpoint/2010/main" val="2273824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D23931-778A-8A45-A071-79A94DB7E3D2}"/>
              </a:ext>
            </a:extLst>
          </p:cNvPr>
          <p:cNvSpPr>
            <a:spLocks noGrp="1"/>
          </p:cNvSpPr>
          <p:nvPr>
            <p:ph type="sldNum" sz="quarter" idx="12"/>
          </p:nvPr>
        </p:nvSpPr>
        <p:spPr/>
        <p:txBody>
          <a:bodyPr/>
          <a:lstStyle/>
          <a:p>
            <a:fld id="{6E2D2B3B-882E-40F3-A32F-6DD516915044}" type="slidenum">
              <a:rPr lang="en-US" smtClean="0"/>
              <a:pPr/>
              <a:t>58</a:t>
            </a:fld>
            <a:endParaRPr lang="en-US"/>
          </a:p>
        </p:txBody>
      </p:sp>
      <p:sp>
        <p:nvSpPr>
          <p:cNvPr id="2" name="Title 1">
            <a:extLst>
              <a:ext uri="{FF2B5EF4-FFF2-40B4-BE49-F238E27FC236}">
                <a16:creationId xmlns:a16="http://schemas.microsoft.com/office/drawing/2014/main" id="{B74C4B5C-63DD-0541-BCFD-11C71A0C1333}"/>
              </a:ext>
            </a:extLst>
          </p:cNvPr>
          <p:cNvSpPr>
            <a:spLocks noGrp="1"/>
          </p:cNvSpPr>
          <p:nvPr>
            <p:ph type="title"/>
          </p:nvPr>
        </p:nvSpPr>
        <p:spPr/>
        <p:txBody>
          <a:bodyPr/>
          <a:lstStyle/>
          <a:p>
            <a:r>
              <a:rPr lang="en-US" dirty="0"/>
              <a:t>FCC enforcement</a:t>
            </a:r>
          </a:p>
        </p:txBody>
      </p:sp>
      <p:pic>
        <p:nvPicPr>
          <p:cNvPr id="5" name="Picture 4">
            <a:extLst>
              <a:ext uri="{FF2B5EF4-FFF2-40B4-BE49-F238E27FC236}">
                <a16:creationId xmlns:a16="http://schemas.microsoft.com/office/drawing/2014/main" id="{BA2F1154-C5E4-2343-9B48-068944F0073F}"/>
              </a:ext>
            </a:extLst>
          </p:cNvPr>
          <p:cNvPicPr>
            <a:picLocks noChangeAspect="1"/>
          </p:cNvPicPr>
          <p:nvPr/>
        </p:nvPicPr>
        <p:blipFill>
          <a:blip r:embed="rId2"/>
          <a:stretch>
            <a:fillRect/>
          </a:stretch>
        </p:blipFill>
        <p:spPr>
          <a:xfrm>
            <a:off x="355617" y="1187450"/>
            <a:ext cx="7131033" cy="5168901"/>
          </a:xfrm>
          <a:prstGeom prst="rect">
            <a:avLst/>
          </a:prstGeom>
        </p:spPr>
      </p:pic>
      <p:sp>
        <p:nvSpPr>
          <p:cNvPr id="6" name="TextBox 5">
            <a:extLst>
              <a:ext uri="{FF2B5EF4-FFF2-40B4-BE49-F238E27FC236}">
                <a16:creationId xmlns:a16="http://schemas.microsoft.com/office/drawing/2014/main" id="{B8435AB0-D4F9-A249-8076-97FCAC30CB22}"/>
              </a:ext>
            </a:extLst>
          </p:cNvPr>
          <p:cNvSpPr txBox="1"/>
          <p:nvPr/>
        </p:nvSpPr>
        <p:spPr>
          <a:xfrm rot="16200000">
            <a:off x="6861254" y="3275857"/>
            <a:ext cx="2636299" cy="523220"/>
          </a:xfrm>
          <a:prstGeom prst="rect">
            <a:avLst/>
          </a:prstGeom>
          <a:noFill/>
        </p:spPr>
        <p:txBody>
          <a:bodyPr wrap="none" rtlCol="0">
            <a:spAutoFit/>
          </a:bodyPr>
          <a:lstStyle/>
          <a:p>
            <a:r>
              <a:rPr lang="en-US" sz="2800" dirty="0"/>
              <a:t>but do they pay?</a:t>
            </a:r>
          </a:p>
        </p:txBody>
      </p:sp>
    </p:spTree>
    <p:extLst>
      <p:ext uri="{BB962C8B-B14F-4D97-AF65-F5344CB8AC3E}">
        <p14:creationId xmlns:p14="http://schemas.microsoft.com/office/powerpoint/2010/main" val="3316764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8325-36E8-DB4F-9F0A-6C93361BF528}"/>
              </a:ext>
            </a:extLst>
          </p:cNvPr>
          <p:cNvSpPr>
            <a:spLocks noGrp="1"/>
          </p:cNvSpPr>
          <p:nvPr>
            <p:ph type="title"/>
          </p:nvPr>
        </p:nvSpPr>
        <p:spPr/>
        <p:txBody>
          <a:bodyPr/>
          <a:lstStyle/>
          <a:p>
            <a:r>
              <a:rPr lang="en-US" dirty="0"/>
              <a:t>Outlook</a:t>
            </a:r>
          </a:p>
        </p:txBody>
      </p:sp>
      <p:sp>
        <p:nvSpPr>
          <p:cNvPr id="3" name="Content Placeholder 2">
            <a:extLst>
              <a:ext uri="{FF2B5EF4-FFF2-40B4-BE49-F238E27FC236}">
                <a16:creationId xmlns:a16="http://schemas.microsoft.com/office/drawing/2014/main" id="{1F8AA724-D62C-D64B-9E3D-C30309835027}"/>
              </a:ext>
            </a:extLst>
          </p:cNvPr>
          <p:cNvSpPr>
            <a:spLocks noGrp="1"/>
          </p:cNvSpPr>
          <p:nvPr>
            <p:ph idx="1"/>
          </p:nvPr>
        </p:nvSpPr>
        <p:spPr>
          <a:xfrm>
            <a:off x="304800" y="1305408"/>
            <a:ext cx="8543636" cy="2769288"/>
          </a:xfrm>
        </p:spPr>
        <p:txBody>
          <a:bodyPr>
            <a:normAutofit/>
          </a:bodyPr>
          <a:lstStyle/>
          <a:p>
            <a:r>
              <a:rPr lang="en-US" sz="2400" dirty="0"/>
              <a:t>We’re at an inflection point – the robocall business is likely to change</a:t>
            </a:r>
          </a:p>
          <a:p>
            <a:r>
              <a:rPr lang="en-US" sz="2400" dirty="0"/>
              <a:t>Robocallers will likely use real numbers or compromised systems</a:t>
            </a:r>
          </a:p>
          <a:p>
            <a:r>
              <a:rPr lang="en-US" sz="2400" dirty="0"/>
              <a:t>Will likely try to spoof the CNAM information</a:t>
            </a:r>
          </a:p>
        </p:txBody>
      </p:sp>
      <p:sp>
        <p:nvSpPr>
          <p:cNvPr id="4" name="Slide Number Placeholder 3">
            <a:extLst>
              <a:ext uri="{FF2B5EF4-FFF2-40B4-BE49-F238E27FC236}">
                <a16:creationId xmlns:a16="http://schemas.microsoft.com/office/drawing/2014/main" id="{6FA0DD9A-25DE-6541-A652-CA32A2D51E19}"/>
              </a:ext>
            </a:extLst>
          </p:cNvPr>
          <p:cNvSpPr>
            <a:spLocks noGrp="1"/>
          </p:cNvSpPr>
          <p:nvPr>
            <p:ph type="sldNum" sz="quarter" idx="12"/>
          </p:nvPr>
        </p:nvSpPr>
        <p:spPr/>
        <p:txBody>
          <a:bodyPr/>
          <a:lstStyle/>
          <a:p>
            <a:fld id="{6E2D2B3B-882E-40F3-A32F-6DD516915044}" type="slidenum">
              <a:rPr lang="en-US" smtClean="0"/>
              <a:pPr/>
              <a:t>59</a:t>
            </a:fld>
            <a:endParaRPr lang="en-US"/>
          </a:p>
        </p:txBody>
      </p:sp>
    </p:spTree>
    <p:extLst>
      <p:ext uri="{BB962C8B-B14F-4D97-AF65-F5344CB8AC3E}">
        <p14:creationId xmlns:p14="http://schemas.microsoft.com/office/powerpoint/2010/main" val="1681080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0764-3181-EF48-9048-20612786767A}"/>
              </a:ext>
            </a:extLst>
          </p:cNvPr>
          <p:cNvSpPr>
            <a:spLocks noGrp="1"/>
          </p:cNvSpPr>
          <p:nvPr>
            <p:ph type="title"/>
          </p:nvPr>
        </p:nvSpPr>
        <p:spPr/>
        <p:txBody>
          <a:bodyPr/>
          <a:lstStyle/>
          <a:p>
            <a:r>
              <a:rPr lang="en-US" dirty="0"/>
              <a:t>All open communications media attract spam</a:t>
            </a:r>
          </a:p>
        </p:txBody>
      </p:sp>
      <p:sp>
        <p:nvSpPr>
          <p:cNvPr id="3" name="TextBox 2">
            <a:extLst>
              <a:ext uri="{FF2B5EF4-FFF2-40B4-BE49-F238E27FC236}">
                <a16:creationId xmlns:a16="http://schemas.microsoft.com/office/drawing/2014/main" id="{34279C19-4312-FE43-B1E9-A07DFD914043}"/>
              </a:ext>
            </a:extLst>
          </p:cNvPr>
          <p:cNvSpPr txBox="1"/>
          <p:nvPr/>
        </p:nvSpPr>
        <p:spPr>
          <a:xfrm>
            <a:off x="2782614" y="2057399"/>
            <a:ext cx="5904186"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t>1996: US Standard Mail (bulk mail) created</a:t>
            </a:r>
          </a:p>
          <a:p>
            <a:r>
              <a:rPr lang="en-US" dirty="0"/>
              <a:t>2005: Standard Mail volume outpaces First-Class Mail volume</a:t>
            </a:r>
          </a:p>
        </p:txBody>
      </p:sp>
      <p:pic>
        <p:nvPicPr>
          <p:cNvPr id="4" name="Picture 3">
            <a:extLst>
              <a:ext uri="{FF2B5EF4-FFF2-40B4-BE49-F238E27FC236}">
                <a16:creationId xmlns:a16="http://schemas.microsoft.com/office/drawing/2014/main" id="{630EF3EB-429A-6F43-AF46-D8EF81C28F97}"/>
              </a:ext>
            </a:extLst>
          </p:cNvPr>
          <p:cNvPicPr>
            <a:picLocks noChangeAspect="1"/>
          </p:cNvPicPr>
          <p:nvPr/>
        </p:nvPicPr>
        <p:blipFill>
          <a:blip r:embed="rId3"/>
          <a:stretch>
            <a:fillRect/>
          </a:stretch>
        </p:blipFill>
        <p:spPr>
          <a:xfrm>
            <a:off x="228600" y="1777315"/>
            <a:ext cx="2109266" cy="1206500"/>
          </a:xfrm>
          <a:prstGeom prst="rect">
            <a:avLst/>
          </a:prstGeom>
        </p:spPr>
      </p:pic>
      <p:pic>
        <p:nvPicPr>
          <p:cNvPr id="5" name="Picture 4">
            <a:extLst>
              <a:ext uri="{FF2B5EF4-FFF2-40B4-BE49-F238E27FC236}">
                <a16:creationId xmlns:a16="http://schemas.microsoft.com/office/drawing/2014/main" id="{82705659-0C79-E449-A87B-07B71638C54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5000" y="3124200"/>
            <a:ext cx="1702866" cy="1021720"/>
          </a:xfrm>
          <a:prstGeom prst="rect">
            <a:avLst/>
          </a:prstGeom>
        </p:spPr>
      </p:pic>
      <p:sp>
        <p:nvSpPr>
          <p:cNvPr id="6" name="TextBox 5">
            <a:extLst>
              <a:ext uri="{FF2B5EF4-FFF2-40B4-BE49-F238E27FC236}">
                <a16:creationId xmlns:a16="http://schemas.microsoft.com/office/drawing/2014/main" id="{5CC9F290-7EB5-B848-8654-5B260E9130CE}"/>
              </a:ext>
            </a:extLst>
          </p:cNvPr>
          <p:cNvSpPr txBox="1"/>
          <p:nvPr/>
        </p:nvSpPr>
        <p:spPr>
          <a:xfrm>
            <a:off x="2782614" y="2866004"/>
            <a:ext cx="4788555" cy="646331"/>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a:t>1985: invention of computer-based fax board</a:t>
            </a:r>
          </a:p>
          <a:p>
            <a:r>
              <a:rPr lang="en-US" dirty="0"/>
              <a:t>2005: Junk Fax Prevention Act (47 USC 227)</a:t>
            </a:r>
          </a:p>
        </p:txBody>
      </p:sp>
      <p:pic>
        <p:nvPicPr>
          <p:cNvPr id="8" name="Picture 7">
            <a:extLst>
              <a:ext uri="{FF2B5EF4-FFF2-40B4-BE49-F238E27FC236}">
                <a16:creationId xmlns:a16="http://schemas.microsoft.com/office/drawing/2014/main" id="{B6F7ECE7-086D-6447-A2C9-FE6AB719A71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 y="4495800"/>
            <a:ext cx="2745882" cy="1080868"/>
          </a:xfrm>
          <a:prstGeom prst="rect">
            <a:avLst/>
          </a:prstGeom>
        </p:spPr>
      </p:pic>
      <p:sp>
        <p:nvSpPr>
          <p:cNvPr id="9" name="TextBox 8">
            <a:extLst>
              <a:ext uri="{FF2B5EF4-FFF2-40B4-BE49-F238E27FC236}">
                <a16:creationId xmlns:a16="http://schemas.microsoft.com/office/drawing/2014/main" id="{6EF24D86-D7DD-0146-B661-4E0569DA18E0}"/>
              </a:ext>
            </a:extLst>
          </p:cNvPr>
          <p:cNvSpPr txBox="1"/>
          <p:nvPr/>
        </p:nvSpPr>
        <p:spPr>
          <a:xfrm>
            <a:off x="2782614" y="3768795"/>
            <a:ext cx="5117940" cy="1477328"/>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dirty="0"/>
              <a:t>1971: first email</a:t>
            </a:r>
          </a:p>
          <a:p>
            <a:r>
              <a:rPr lang="en-US" dirty="0"/>
              <a:t>1978: email spam (DEC-20)</a:t>
            </a:r>
          </a:p>
          <a:p>
            <a:r>
              <a:rPr lang="en-US" dirty="0"/>
              <a:t>Jan 1994: “Global Alert For all: Jesus is Coming Soon:</a:t>
            </a:r>
          </a:p>
          <a:p>
            <a:r>
              <a:rPr lang="en-US" dirty="0"/>
              <a:t>April 1994: Canter &amp; Siegel green card lottery</a:t>
            </a:r>
          </a:p>
          <a:p>
            <a:r>
              <a:rPr lang="en-US" dirty="0"/>
              <a:t>1994: MAKE MONEY FAST!</a:t>
            </a:r>
          </a:p>
        </p:txBody>
      </p:sp>
      <p:pic>
        <p:nvPicPr>
          <p:cNvPr id="11" name="Picture 10">
            <a:extLst>
              <a:ext uri="{FF2B5EF4-FFF2-40B4-BE49-F238E27FC236}">
                <a16:creationId xmlns:a16="http://schemas.microsoft.com/office/drawing/2014/main" id="{69E6D2CF-A2A7-0747-9FFA-093DDBC52B3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43200" y="5576668"/>
            <a:ext cx="4169360" cy="1200728"/>
          </a:xfrm>
          <a:prstGeom prst="rect">
            <a:avLst/>
          </a:prstGeom>
        </p:spPr>
      </p:pic>
      <p:sp>
        <p:nvSpPr>
          <p:cNvPr id="7" name="Slide Number Placeholder 6">
            <a:extLst>
              <a:ext uri="{FF2B5EF4-FFF2-40B4-BE49-F238E27FC236}">
                <a16:creationId xmlns:a16="http://schemas.microsoft.com/office/drawing/2014/main" id="{951FE1A0-A284-D74D-83FA-1D7AED9DC72F}"/>
              </a:ext>
            </a:extLst>
          </p:cNvPr>
          <p:cNvSpPr>
            <a:spLocks noGrp="1"/>
          </p:cNvSpPr>
          <p:nvPr>
            <p:ph type="sldNum" sz="quarter" idx="12"/>
          </p:nvPr>
        </p:nvSpPr>
        <p:spPr/>
        <p:txBody>
          <a:bodyPr/>
          <a:lstStyle/>
          <a:p>
            <a:fld id="{06C525AB-8E15-B549-83D9-D2F0966E02DF}" type="slidenum">
              <a:rPr lang="en-US" altLang="en-US" smtClean="0"/>
              <a:pPr/>
              <a:t>6</a:t>
            </a:fld>
            <a:endParaRPr lang="en-US" altLang="en-US"/>
          </a:p>
        </p:txBody>
      </p:sp>
    </p:spTree>
    <p:extLst>
      <p:ext uri="{BB962C8B-B14F-4D97-AF65-F5344CB8AC3E}">
        <p14:creationId xmlns:p14="http://schemas.microsoft.com/office/powerpoint/2010/main" val="3689106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C41BC-1DB6-4F44-9780-81DB64CA49EC}"/>
              </a:ext>
            </a:extLst>
          </p:cNvPr>
          <p:cNvSpPr>
            <a:spLocks noGrp="1"/>
          </p:cNvSpPr>
          <p:nvPr>
            <p:ph type="sldNum" sz="quarter" idx="12"/>
          </p:nvPr>
        </p:nvSpPr>
        <p:spPr/>
        <p:txBody>
          <a:bodyPr/>
          <a:lstStyle/>
          <a:p>
            <a:fld id="{6E2D2B3B-882E-40F3-A32F-6DD516915044}" type="slidenum">
              <a:rPr lang="en-US" smtClean="0"/>
              <a:pPr/>
              <a:t>7</a:t>
            </a:fld>
            <a:endParaRPr lang="en-US"/>
          </a:p>
        </p:txBody>
      </p:sp>
      <p:sp>
        <p:nvSpPr>
          <p:cNvPr id="3" name="Title 2">
            <a:extLst>
              <a:ext uri="{FF2B5EF4-FFF2-40B4-BE49-F238E27FC236}">
                <a16:creationId xmlns:a16="http://schemas.microsoft.com/office/drawing/2014/main" id="{E4734D86-124F-0E48-98CA-659F9D6C9A82}"/>
              </a:ext>
            </a:extLst>
          </p:cNvPr>
          <p:cNvSpPr>
            <a:spLocks noGrp="1"/>
          </p:cNvSpPr>
          <p:nvPr>
            <p:ph type="title" idx="4294967295"/>
          </p:nvPr>
        </p:nvSpPr>
        <p:spPr>
          <a:xfrm>
            <a:off x="0" y="7938"/>
            <a:ext cx="9144000" cy="1174750"/>
          </a:xfrm>
          <a:prstGeom prst="rect">
            <a:avLst/>
          </a:prstGeom>
        </p:spPr>
        <p:txBody>
          <a:bodyPr/>
          <a:lstStyle/>
          <a:p>
            <a:r>
              <a:rPr lang="en-US" dirty="0"/>
              <a:t>Spam</a:t>
            </a:r>
          </a:p>
        </p:txBody>
      </p:sp>
      <p:pic>
        <p:nvPicPr>
          <p:cNvPr id="4" name="Picture 3">
            <a:extLst>
              <a:ext uri="{FF2B5EF4-FFF2-40B4-BE49-F238E27FC236}">
                <a16:creationId xmlns:a16="http://schemas.microsoft.com/office/drawing/2014/main" id="{C6DE7B5B-E429-6149-9614-4E474E7F9336}"/>
              </a:ext>
            </a:extLst>
          </p:cNvPr>
          <p:cNvPicPr>
            <a:picLocks noChangeAspect="1"/>
          </p:cNvPicPr>
          <p:nvPr/>
        </p:nvPicPr>
        <p:blipFill>
          <a:blip r:embed="rId2"/>
          <a:stretch>
            <a:fillRect/>
          </a:stretch>
        </p:blipFill>
        <p:spPr>
          <a:xfrm>
            <a:off x="2011718" y="17444"/>
            <a:ext cx="5107539" cy="6840556"/>
          </a:xfrm>
          <a:prstGeom prst="rect">
            <a:avLst/>
          </a:prstGeom>
        </p:spPr>
      </p:pic>
      <p:sp>
        <p:nvSpPr>
          <p:cNvPr id="5" name="TextBox 4">
            <a:extLst>
              <a:ext uri="{FF2B5EF4-FFF2-40B4-BE49-F238E27FC236}">
                <a16:creationId xmlns:a16="http://schemas.microsoft.com/office/drawing/2014/main" id="{16A7B43D-4B9C-CF4C-805A-887539290AC1}"/>
              </a:ext>
            </a:extLst>
          </p:cNvPr>
          <p:cNvSpPr txBox="1"/>
          <p:nvPr/>
        </p:nvSpPr>
        <p:spPr>
          <a:xfrm>
            <a:off x="136367" y="6459866"/>
            <a:ext cx="984565" cy="261610"/>
          </a:xfrm>
          <a:prstGeom prst="rect">
            <a:avLst/>
          </a:prstGeom>
          <a:noFill/>
        </p:spPr>
        <p:txBody>
          <a:bodyPr wrap="none" rtlCol="0">
            <a:spAutoFit/>
          </a:bodyPr>
          <a:lstStyle/>
          <a:p>
            <a:r>
              <a:rPr lang="en-US" sz="1050" dirty="0"/>
              <a:t>CACM 8/2019</a:t>
            </a:r>
          </a:p>
        </p:txBody>
      </p:sp>
    </p:spTree>
    <p:extLst>
      <p:ext uri="{BB962C8B-B14F-4D97-AF65-F5344CB8AC3E}">
        <p14:creationId xmlns:p14="http://schemas.microsoft.com/office/powerpoint/2010/main" val="2082929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0603-E123-3D49-8AAB-A36700A98705}"/>
              </a:ext>
            </a:extLst>
          </p:cNvPr>
          <p:cNvSpPr>
            <a:spLocks noGrp="1"/>
          </p:cNvSpPr>
          <p:nvPr>
            <p:ph type="title"/>
          </p:nvPr>
        </p:nvSpPr>
        <p:spPr/>
        <p:txBody>
          <a:bodyPr/>
          <a:lstStyle/>
          <a:p>
            <a:r>
              <a:rPr lang="en-US" dirty="0"/>
              <a:t>Telegraph spam - 1864</a:t>
            </a:r>
          </a:p>
        </p:txBody>
      </p:sp>
      <p:pic>
        <p:nvPicPr>
          <p:cNvPr id="4" name="Picture 3">
            <a:extLst>
              <a:ext uri="{FF2B5EF4-FFF2-40B4-BE49-F238E27FC236}">
                <a16:creationId xmlns:a16="http://schemas.microsoft.com/office/drawing/2014/main" id="{EC8A7F27-A0A1-BC4E-8D6C-CD4FE78580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56" y="1828800"/>
            <a:ext cx="9129710" cy="1679027"/>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9A5E663A-197E-E149-AEEA-DEFAAC612505}"/>
              </a:ext>
            </a:extLst>
          </p:cNvPr>
          <p:cNvSpPr txBox="1"/>
          <p:nvPr/>
        </p:nvSpPr>
        <p:spPr>
          <a:xfrm>
            <a:off x="7315200" y="1438553"/>
            <a:ext cx="1261884" cy="369332"/>
          </a:xfrm>
          <a:prstGeom prst="rect">
            <a:avLst/>
          </a:prstGeom>
          <a:solidFill>
            <a:schemeClr val="bg1">
              <a:lumMod val="75000"/>
            </a:schemeClr>
          </a:solidFill>
        </p:spPr>
        <p:txBody>
          <a:bodyPr wrap="none" rtlCol="0">
            <a:spAutoFit/>
          </a:bodyPr>
          <a:lstStyle/>
          <a:p>
            <a:r>
              <a:rPr lang="en-US" dirty="0"/>
              <a:t>Economist</a:t>
            </a:r>
          </a:p>
        </p:txBody>
      </p:sp>
      <p:sp>
        <p:nvSpPr>
          <p:cNvPr id="3" name="Slide Number Placeholder 2">
            <a:extLst>
              <a:ext uri="{FF2B5EF4-FFF2-40B4-BE49-F238E27FC236}">
                <a16:creationId xmlns:a16="http://schemas.microsoft.com/office/drawing/2014/main" id="{AD5F8B83-8763-4E43-A26E-DC9CECBF616C}"/>
              </a:ext>
            </a:extLst>
          </p:cNvPr>
          <p:cNvSpPr>
            <a:spLocks noGrp="1"/>
          </p:cNvSpPr>
          <p:nvPr>
            <p:ph type="sldNum" sz="quarter" idx="12"/>
          </p:nvPr>
        </p:nvSpPr>
        <p:spPr/>
        <p:txBody>
          <a:bodyPr/>
          <a:lstStyle/>
          <a:p>
            <a:fld id="{06C525AB-8E15-B549-83D9-D2F0966E02DF}" type="slidenum">
              <a:rPr lang="en-US" altLang="en-US" smtClean="0"/>
              <a:pPr/>
              <a:t>8</a:t>
            </a:fld>
            <a:endParaRPr lang="en-US" altLang="en-US"/>
          </a:p>
        </p:txBody>
      </p:sp>
    </p:spTree>
    <p:extLst>
      <p:ext uri="{BB962C8B-B14F-4D97-AF65-F5344CB8AC3E}">
        <p14:creationId xmlns:p14="http://schemas.microsoft.com/office/powerpoint/2010/main" val="1231649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0F2745-6824-B54A-9B0F-4CEEDD468733}"/>
              </a:ext>
            </a:extLst>
          </p:cNvPr>
          <p:cNvSpPr>
            <a:spLocks noGrp="1"/>
          </p:cNvSpPr>
          <p:nvPr>
            <p:ph type="sldNum" sz="quarter" idx="12"/>
          </p:nvPr>
        </p:nvSpPr>
        <p:spPr/>
        <p:txBody>
          <a:bodyPr/>
          <a:lstStyle/>
          <a:p>
            <a:fld id="{6E2D2B3B-882E-40F3-A32F-6DD516915044}" type="slidenum">
              <a:rPr lang="en-US" smtClean="0"/>
              <a:pPr/>
              <a:t>9</a:t>
            </a:fld>
            <a:endParaRPr lang="en-US"/>
          </a:p>
        </p:txBody>
      </p:sp>
      <p:pic>
        <p:nvPicPr>
          <p:cNvPr id="4" name="Picture 3">
            <a:extLst>
              <a:ext uri="{FF2B5EF4-FFF2-40B4-BE49-F238E27FC236}">
                <a16:creationId xmlns:a16="http://schemas.microsoft.com/office/drawing/2014/main" id="{EA621809-0056-2249-8289-C621003B182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26922" y="0"/>
            <a:ext cx="4090155" cy="6858000"/>
          </a:xfrm>
          <a:prstGeom prst="rect">
            <a:avLst/>
          </a:prstGeom>
        </p:spPr>
      </p:pic>
      <p:sp>
        <p:nvSpPr>
          <p:cNvPr id="5" name="TextBox 4">
            <a:extLst>
              <a:ext uri="{FF2B5EF4-FFF2-40B4-BE49-F238E27FC236}">
                <a16:creationId xmlns:a16="http://schemas.microsoft.com/office/drawing/2014/main" id="{BEF4CA0B-6DDF-7A4D-93C4-C2085B995C91}"/>
              </a:ext>
            </a:extLst>
          </p:cNvPr>
          <p:cNvSpPr txBox="1"/>
          <p:nvPr/>
        </p:nvSpPr>
        <p:spPr>
          <a:xfrm>
            <a:off x="234628" y="990600"/>
            <a:ext cx="2292294"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a:t>Spanish Prisoner Scam</a:t>
            </a:r>
          </a:p>
          <a:p>
            <a:r>
              <a:rPr lang="en-US" dirty="0"/>
              <a:t>1898</a:t>
            </a:r>
          </a:p>
        </p:txBody>
      </p:sp>
    </p:spTree>
    <p:extLst>
      <p:ext uri="{BB962C8B-B14F-4D97-AF65-F5344CB8AC3E}">
        <p14:creationId xmlns:p14="http://schemas.microsoft.com/office/powerpoint/2010/main" val="2682765292"/>
      </p:ext>
    </p:extLst>
  </p:cSld>
  <p:clrMapOvr>
    <a:masterClrMapping/>
  </p:clrMapOvr>
</p:sld>
</file>

<file path=ppt/theme/theme1.xml><?xml version="1.0" encoding="utf-8"?>
<a:theme xmlns:a="http://schemas.openxmlformats.org/drawingml/2006/main" name="2018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1A27DFD-DF4A-8B41-8AB2-12FE3EEDC2F6}" vid="{1C3F2E49-16B3-1941-943C-22AD506A5D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2018 blue</Template>
  <TotalTime>2846</TotalTime>
  <Words>3028</Words>
  <Application>Microsoft Macintosh PowerPoint</Application>
  <PresentationFormat>On-screen Show (4:3)</PresentationFormat>
  <Paragraphs>482</Paragraphs>
  <Slides>59</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AppleColorEmoji</vt:lpstr>
      <vt:lpstr>Arial</vt:lpstr>
      <vt:lpstr>Calibri</vt:lpstr>
      <vt:lpstr>Calibri Light</vt:lpstr>
      <vt:lpstr>inherit</vt:lpstr>
      <vt:lpstr>Proxima-Nova</vt:lpstr>
      <vt:lpstr>PublicoText</vt:lpstr>
      <vt:lpstr>Roboto</vt:lpstr>
      <vt:lpstr>Wingdings</vt:lpstr>
      <vt:lpstr>2018 blue</vt:lpstr>
      <vt:lpstr>Robocalls – An illustrated guide to origin, mechanisms and prevention Introduction</vt:lpstr>
      <vt:lpstr>Questions</vt:lpstr>
      <vt:lpstr>“You won the Nobel prize. You just have to wire some money.”</vt:lpstr>
      <vt:lpstr>Two types of communication systems</vt:lpstr>
      <vt:lpstr>Spam is not a new problem</vt:lpstr>
      <vt:lpstr>All open communications media attract spam</vt:lpstr>
      <vt:lpstr>Spam</vt:lpstr>
      <vt:lpstr>Telegraph spam - 1864</vt:lpstr>
      <vt:lpstr>PowerPoint Presentation</vt:lpstr>
      <vt:lpstr>Greed, fear, charity, marketing &amp; loans</vt:lpstr>
      <vt:lpstr>Nigerian “advance fee” scam</vt:lpstr>
      <vt:lpstr>Common scams</vt:lpstr>
      <vt:lpstr>More common scams</vt:lpstr>
      <vt:lpstr>Other scams that wax &amp; wane</vt:lpstr>
      <vt:lpstr>More sophisticated scams</vt:lpstr>
      <vt:lpstr>More targeted scams</vt:lpstr>
      <vt:lpstr>Leveraging more information</vt:lpstr>
      <vt:lpstr>Telemarketing vs. robocalls</vt:lpstr>
      <vt:lpstr>Terms of art</vt:lpstr>
      <vt:lpstr>Wanted, unwanted, illegal &amp; criminal robocalls</vt:lpstr>
      <vt:lpstr>Robocalls – from unwanted to criminal</vt:lpstr>
      <vt:lpstr>PowerPoint Presentation</vt:lpstr>
      <vt:lpstr>PowerPoint Presentation</vt:lpstr>
      <vt:lpstr>PowerPoint Presentation</vt:lpstr>
      <vt:lpstr>CNAM revenue sharing</vt:lpstr>
      <vt:lpstr>Another view</vt:lpstr>
      <vt:lpstr>Why now?</vt:lpstr>
      <vt:lpstr>Is this a US problem only?</vt:lpstr>
      <vt:lpstr>Where are the callers and victims?</vt:lpstr>
      <vt:lpstr>Selected Federal Robocall Rules</vt:lpstr>
      <vt:lpstr>Selected federal robocall laws &amp; rules</vt:lpstr>
      <vt:lpstr>How to prevent…</vt:lpstr>
      <vt:lpstr>Do Not Call (DNC) List</vt:lpstr>
      <vt:lpstr>You are not allowed to…</vt:lpstr>
      <vt:lpstr>Prior Express Written Consent (PEWC)</vt:lpstr>
      <vt:lpstr>Prior Express Consent (PEC)</vt:lpstr>
      <vt:lpstr>Established business relationship (EBR)</vt:lpstr>
      <vt:lpstr>TCPA requirements (16 CFR § 310.4)</vt:lpstr>
      <vt:lpstr>TCPA – it’s a definitional mess</vt:lpstr>
      <vt:lpstr>The smartphone “question”</vt:lpstr>
      <vt:lpstr>TCPA private right of action</vt:lpstr>
      <vt:lpstr>How bad is it out there?</vt:lpstr>
      <vt:lpstr>How many robocalls are there?</vt:lpstr>
      <vt:lpstr>FTC complaints</vt:lpstr>
      <vt:lpstr>FTC complaint statistics</vt:lpstr>
      <vt:lpstr>Volume estimates</vt:lpstr>
      <vt:lpstr>The flavors of annoyance and worse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this difficult? (FCC, Feb. 2019)</vt:lpstr>
      <vt:lpstr>How to be a robocaller</vt:lpstr>
      <vt:lpstr>FTC enforcement</vt:lpstr>
      <vt:lpstr>FCC enforcement</vt:lpstr>
      <vt:lpstr>Outlook</vt:lpstr>
    </vt:vector>
  </TitlesOfParts>
  <Company>Columbia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Henning Schulzrinne</dc:creator>
  <cp:lastModifiedBy>Henning Schulzrinne</cp:lastModifiedBy>
  <cp:revision>245</cp:revision>
  <cp:lastPrinted>2017-08-09T02:33:56Z</cp:lastPrinted>
  <dcterms:created xsi:type="dcterms:W3CDTF">2015-05-24T20:39:24Z</dcterms:created>
  <dcterms:modified xsi:type="dcterms:W3CDTF">2019-08-23T04:34:00Z</dcterms:modified>
</cp:coreProperties>
</file>