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4" r:id="rId1"/>
  </p:sldMasterIdLst>
  <p:notesMasterIdLst>
    <p:notesMasterId r:id="rId26"/>
  </p:notesMasterIdLst>
  <p:handoutMasterIdLst>
    <p:handoutMasterId r:id="rId27"/>
  </p:handoutMasterIdLst>
  <p:sldIdLst>
    <p:sldId id="324" r:id="rId2"/>
    <p:sldId id="447" r:id="rId3"/>
    <p:sldId id="429" r:id="rId4"/>
    <p:sldId id="430" r:id="rId5"/>
    <p:sldId id="479" r:id="rId6"/>
    <p:sldId id="373" r:id="rId7"/>
    <p:sldId id="374" r:id="rId8"/>
    <p:sldId id="435" r:id="rId9"/>
    <p:sldId id="477" r:id="rId10"/>
    <p:sldId id="385" r:id="rId11"/>
    <p:sldId id="389" r:id="rId12"/>
    <p:sldId id="392" r:id="rId13"/>
    <p:sldId id="393" r:id="rId14"/>
    <p:sldId id="394" r:id="rId15"/>
    <p:sldId id="395" r:id="rId16"/>
    <p:sldId id="339" r:id="rId17"/>
    <p:sldId id="291" r:id="rId18"/>
    <p:sldId id="293" r:id="rId19"/>
    <p:sldId id="265" r:id="rId20"/>
    <p:sldId id="340" r:id="rId21"/>
    <p:sldId id="311" r:id="rId22"/>
    <p:sldId id="272" r:id="rId23"/>
    <p:sldId id="270" r:id="rId24"/>
    <p:sldId id="266"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EF1D1D"/>
    <a:srgbClr val="0574AC"/>
    <a:srgbClr val="FF09FF"/>
    <a:srgbClr val="FF40FF"/>
    <a:srgbClr val="FEFF7F"/>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0"/>
    <p:restoredTop sz="93018"/>
  </p:normalViewPr>
  <p:slideViewPr>
    <p:cSldViewPr snapToGrid="0" snapToObjects="1">
      <p:cViewPr varScale="1">
        <p:scale>
          <a:sx n="72" d="100"/>
          <a:sy n="72" d="100"/>
        </p:scale>
        <p:origin x="1592"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A3EE826-6D74-4949-B2AE-A0B8B3802DA3}" type="datetimeFigureOut">
              <a:rPr lang="en-US" smtClean="0"/>
              <a:t>8/22/19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3AA88CC-C4A5-BB40-85B1-18C44B9AAA5A}" type="slidenum">
              <a:rPr lang="en-US" smtClean="0"/>
              <a:t>‹#›</a:t>
            </a:fld>
            <a:endParaRPr lang="en-US"/>
          </a:p>
        </p:txBody>
      </p:sp>
    </p:spTree>
    <p:extLst>
      <p:ext uri="{BB962C8B-B14F-4D97-AF65-F5344CB8AC3E}">
        <p14:creationId xmlns:p14="http://schemas.microsoft.com/office/powerpoint/2010/main" val="34461632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91AF329D-07CD-344A-A0DD-FDBA3E4CFAEA}" type="datetimeFigureOut">
              <a:rPr lang="en-US" smtClean="0"/>
              <a:t>8/22/19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B5E01B2-A4DF-E949-9ACF-FC77D3EEC206}" type="slidenum">
              <a:rPr lang="en-US" smtClean="0"/>
              <a:t>‹#›</a:t>
            </a:fld>
            <a:endParaRPr lang="en-US"/>
          </a:p>
        </p:txBody>
      </p:sp>
    </p:spTree>
    <p:extLst>
      <p:ext uri="{BB962C8B-B14F-4D97-AF65-F5344CB8AC3E}">
        <p14:creationId xmlns:p14="http://schemas.microsoft.com/office/powerpoint/2010/main" val="9836281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5E01B2-A4DF-E949-9ACF-FC77D3EEC206}" type="slidenum">
              <a:rPr lang="en-US" smtClean="0"/>
              <a:t>1</a:t>
            </a:fld>
            <a:endParaRPr lang="en-US"/>
          </a:p>
        </p:txBody>
      </p:sp>
    </p:spTree>
    <p:extLst>
      <p:ext uri="{BB962C8B-B14F-4D97-AF65-F5344CB8AC3E}">
        <p14:creationId xmlns:p14="http://schemas.microsoft.com/office/powerpoint/2010/main" val="555322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5E01B2-A4DF-E949-9ACF-FC77D3EEC206}" type="slidenum">
              <a:rPr lang="en-US" smtClean="0"/>
              <a:t>5</a:t>
            </a:fld>
            <a:endParaRPr lang="en-US"/>
          </a:p>
        </p:txBody>
      </p:sp>
    </p:spTree>
    <p:extLst>
      <p:ext uri="{BB962C8B-B14F-4D97-AF65-F5344CB8AC3E}">
        <p14:creationId xmlns:p14="http://schemas.microsoft.com/office/powerpoint/2010/main" val="1446420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17EB15-F432-6645-BF7A-B271BFC5164E}" type="slidenum">
              <a:rPr lang="en-US"/>
              <a:pPr/>
              <a:t>6</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09838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9B5FBF-1B5E-7241-8C2D-1355D380296E}" type="slidenum">
              <a:rPr lang="en-US"/>
              <a:pPr/>
              <a:t>7</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59246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http://www.acma.gov.au/webwr/aca_home/registers/cabling_licences/networ1.jpg</a:t>
            </a:r>
          </a:p>
        </p:txBody>
      </p:sp>
      <p:sp>
        <p:nvSpPr>
          <p:cNvPr id="4" name="Slide Number Placeholder 3"/>
          <p:cNvSpPr>
            <a:spLocks noGrp="1"/>
          </p:cNvSpPr>
          <p:nvPr>
            <p:ph type="sldNum" sz="quarter" idx="10"/>
          </p:nvPr>
        </p:nvSpPr>
        <p:spPr/>
        <p:txBody>
          <a:bodyPr/>
          <a:lstStyle/>
          <a:p>
            <a:fld id="{5EAD541C-A4B2-E34D-BEF4-4080FA742A80}" type="slidenum">
              <a:rPr lang="en-US" smtClean="0"/>
              <a:pPr/>
              <a:t>14</a:t>
            </a:fld>
            <a:endParaRPr lang="en-US"/>
          </a:p>
        </p:txBody>
      </p:sp>
    </p:spTree>
    <p:extLst>
      <p:ext uri="{BB962C8B-B14F-4D97-AF65-F5344CB8AC3E}">
        <p14:creationId xmlns:p14="http://schemas.microsoft.com/office/powerpoint/2010/main" val="3793793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B0D3F17-532B-6549-B1E9-C8F32EEF246D}" type="slidenum">
              <a:rPr lang="en-US"/>
              <a:pPr/>
              <a:t>17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5516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3F10127-65FA-EF4E-B2D5-9DCAF810F608}" type="slidenum">
              <a:rPr lang="en-US"/>
              <a:pPr/>
              <a:t>18</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29945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C083E-B8CC-2749-A52D-902512385349}"/>
              </a:ext>
            </a:extLst>
          </p:cNvPr>
          <p:cNvSpPr>
            <a:spLocks noGrp="1"/>
          </p:cNvSpPr>
          <p:nvPr>
            <p:ph type="ctrTitle"/>
          </p:nvPr>
        </p:nvSpPr>
        <p:spPr>
          <a:xfrm>
            <a:off x="2" y="0"/>
            <a:ext cx="9143999" cy="350996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ctr">
              <a:defRPr sz="45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5517D1D-09D4-9A47-8506-7A59BBC8C4D4}"/>
              </a:ext>
            </a:extLst>
          </p:cNvPr>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15B3230-EF28-C34B-B6E6-FE3CA9875B2D}"/>
              </a:ext>
            </a:extLst>
          </p:cNvPr>
          <p:cNvSpPr>
            <a:spLocks noGrp="1"/>
          </p:cNvSpPr>
          <p:nvPr>
            <p:ph type="dt" sz="half" idx="10"/>
          </p:nvPr>
        </p:nvSpPr>
        <p:spPr/>
        <p:txBody>
          <a:bodyPr/>
          <a:lstStyle/>
          <a:p>
            <a:fld id="{B90F08D1-71B1-AB4C-92FD-39CA82368513}" type="datetime1">
              <a:rPr lang="en-US" smtClean="0"/>
              <a:t>8/22/19</a:t>
            </a:fld>
            <a:endParaRPr lang="en-US"/>
          </a:p>
        </p:txBody>
      </p:sp>
      <p:sp>
        <p:nvSpPr>
          <p:cNvPr id="5" name="Footer Placeholder 4">
            <a:extLst>
              <a:ext uri="{FF2B5EF4-FFF2-40B4-BE49-F238E27FC236}">
                <a16:creationId xmlns:a16="http://schemas.microsoft.com/office/drawing/2014/main" id="{D293A360-7162-9349-8704-A6065083D6D5}"/>
              </a:ext>
            </a:extLst>
          </p:cNvPr>
          <p:cNvSpPr>
            <a:spLocks noGrp="1"/>
          </p:cNvSpPr>
          <p:nvPr>
            <p:ph type="ftr" sz="quarter" idx="11"/>
          </p:nvPr>
        </p:nvSpPr>
        <p:spPr/>
        <p:txBody>
          <a:bodyPr/>
          <a:lstStyle/>
          <a:p>
            <a:r>
              <a:rPr lang="en-US"/>
              <a:t>Case Western Nov. 2018</a:t>
            </a:r>
          </a:p>
        </p:txBody>
      </p:sp>
      <p:sp>
        <p:nvSpPr>
          <p:cNvPr id="6" name="Slide Number Placeholder 5">
            <a:extLst>
              <a:ext uri="{FF2B5EF4-FFF2-40B4-BE49-F238E27FC236}">
                <a16:creationId xmlns:a16="http://schemas.microsoft.com/office/drawing/2014/main" id="{361E6096-67E1-564D-A91F-371B2F06FB8A}"/>
              </a:ext>
            </a:extLst>
          </p:cNvPr>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076060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0FBD-6F03-9E4C-B270-E983B8BA1833}"/>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879F0B-936A-A844-8684-B441E90718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4E0DC3-095B-D544-812E-0CD5F321DEA3}"/>
              </a:ext>
            </a:extLst>
          </p:cNvPr>
          <p:cNvSpPr>
            <a:spLocks noGrp="1"/>
          </p:cNvSpPr>
          <p:nvPr>
            <p:ph type="dt" sz="half" idx="10"/>
          </p:nvPr>
        </p:nvSpPr>
        <p:spPr/>
        <p:txBody>
          <a:bodyPr/>
          <a:lstStyle/>
          <a:p>
            <a:fld id="{4FBEA4D3-757E-0042-B473-7B8BDF31746C}" type="datetime1">
              <a:rPr lang="en-US" smtClean="0"/>
              <a:t>8/22/19</a:t>
            </a:fld>
            <a:endParaRPr lang="en-US"/>
          </a:p>
        </p:txBody>
      </p:sp>
      <p:sp>
        <p:nvSpPr>
          <p:cNvPr id="5" name="Footer Placeholder 4">
            <a:extLst>
              <a:ext uri="{FF2B5EF4-FFF2-40B4-BE49-F238E27FC236}">
                <a16:creationId xmlns:a16="http://schemas.microsoft.com/office/drawing/2014/main" id="{D57FF353-8F11-6140-B0FB-92A991F92633}"/>
              </a:ext>
            </a:extLst>
          </p:cNvPr>
          <p:cNvSpPr>
            <a:spLocks noGrp="1"/>
          </p:cNvSpPr>
          <p:nvPr>
            <p:ph type="ftr" sz="quarter" idx="11"/>
          </p:nvPr>
        </p:nvSpPr>
        <p:spPr/>
        <p:txBody>
          <a:bodyPr/>
          <a:lstStyle/>
          <a:p>
            <a:r>
              <a:rPr lang="en-US"/>
              <a:t>Case Western Nov. 2018</a:t>
            </a:r>
          </a:p>
        </p:txBody>
      </p:sp>
      <p:sp>
        <p:nvSpPr>
          <p:cNvPr id="6" name="Slide Number Placeholder 5">
            <a:extLst>
              <a:ext uri="{FF2B5EF4-FFF2-40B4-BE49-F238E27FC236}">
                <a16:creationId xmlns:a16="http://schemas.microsoft.com/office/drawing/2014/main" id="{7BD3D35B-E731-D345-A609-832E3DA2858C}"/>
              </a:ext>
            </a:extLst>
          </p:cNvPr>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635209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13420-4624-F34C-8553-D5249B8EE353}"/>
              </a:ext>
            </a:extLst>
          </p:cNvPr>
          <p:cNvSpPr>
            <a:spLocks noGrp="1"/>
          </p:cNvSpPr>
          <p:nvPr>
            <p:ph type="title" orient="vert"/>
          </p:nvPr>
        </p:nvSpPr>
        <p:spPr>
          <a:xfrm>
            <a:off x="6543676" y="365126"/>
            <a:ext cx="1971675"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A6A008-7844-3243-A372-8DDD29D964BB}"/>
              </a:ext>
            </a:extLst>
          </p:cNvPr>
          <p:cNvSpPr>
            <a:spLocks noGrp="1"/>
          </p:cNvSpPr>
          <p:nvPr>
            <p:ph type="body" orient="vert" idx="1"/>
          </p:nvPr>
        </p:nvSpPr>
        <p:spPr>
          <a:xfrm>
            <a:off x="628651" y="365126"/>
            <a:ext cx="5800725"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F4CC8-F383-B545-980A-19DDC2206E67}"/>
              </a:ext>
            </a:extLst>
          </p:cNvPr>
          <p:cNvSpPr>
            <a:spLocks noGrp="1"/>
          </p:cNvSpPr>
          <p:nvPr>
            <p:ph type="dt" sz="half" idx="10"/>
          </p:nvPr>
        </p:nvSpPr>
        <p:spPr/>
        <p:txBody>
          <a:bodyPr/>
          <a:lstStyle/>
          <a:p>
            <a:fld id="{5994E6F5-5A98-3A40-A4AB-66E4DADD2E39}" type="datetime1">
              <a:rPr lang="en-US" smtClean="0"/>
              <a:t>8/22/19</a:t>
            </a:fld>
            <a:endParaRPr lang="en-US"/>
          </a:p>
        </p:txBody>
      </p:sp>
      <p:sp>
        <p:nvSpPr>
          <p:cNvPr id="5" name="Footer Placeholder 4">
            <a:extLst>
              <a:ext uri="{FF2B5EF4-FFF2-40B4-BE49-F238E27FC236}">
                <a16:creationId xmlns:a16="http://schemas.microsoft.com/office/drawing/2014/main" id="{EF709622-CE28-364B-A859-4B0EF8E99604}"/>
              </a:ext>
            </a:extLst>
          </p:cNvPr>
          <p:cNvSpPr>
            <a:spLocks noGrp="1"/>
          </p:cNvSpPr>
          <p:nvPr>
            <p:ph type="ftr" sz="quarter" idx="11"/>
          </p:nvPr>
        </p:nvSpPr>
        <p:spPr/>
        <p:txBody>
          <a:bodyPr/>
          <a:lstStyle/>
          <a:p>
            <a:r>
              <a:rPr lang="en-US"/>
              <a:t>Case Western Nov. 2018</a:t>
            </a:r>
          </a:p>
        </p:txBody>
      </p:sp>
      <p:sp>
        <p:nvSpPr>
          <p:cNvPr id="6" name="Slide Number Placeholder 5">
            <a:extLst>
              <a:ext uri="{FF2B5EF4-FFF2-40B4-BE49-F238E27FC236}">
                <a16:creationId xmlns:a16="http://schemas.microsoft.com/office/drawing/2014/main" id="{1A7E8F24-2FBC-D04E-BC47-972F71B7EB6A}"/>
              </a:ext>
            </a:extLst>
          </p:cNvPr>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373515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8"/>
        <p:cNvGrpSpPr/>
        <p:nvPr/>
      </p:nvGrpSpPr>
      <p:grpSpPr>
        <a:xfrm>
          <a:off x="0" y="0"/>
          <a:ext cx="0" cy="0"/>
          <a:chOff x="0" y="0"/>
          <a:chExt cx="0" cy="0"/>
        </a:xfrm>
      </p:grpSpPr>
      <p:sp>
        <p:nvSpPr>
          <p:cNvPr id="41" name="Shape 41"/>
          <p:cNvSpPr txBox="1">
            <a:spLocks noGrp="1"/>
          </p:cNvSpPr>
          <p:nvPr>
            <p:ph type="title"/>
          </p:nvPr>
        </p:nvSpPr>
        <p:spPr>
          <a:xfrm>
            <a:off x="471900" y="984967"/>
            <a:ext cx="8222100" cy="1023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r>
              <a:rPr lang="en-US"/>
              <a:t>Click to edit Master title style</a:t>
            </a:r>
            <a:endParaRPr/>
          </a:p>
        </p:txBody>
      </p:sp>
      <p:sp>
        <p:nvSpPr>
          <p:cNvPr id="42" name="Shape 42"/>
          <p:cNvSpPr txBox="1">
            <a:spLocks noGrp="1"/>
          </p:cNvSpPr>
          <p:nvPr>
            <p:ph type="body" idx="1"/>
          </p:nvPr>
        </p:nvSpPr>
        <p:spPr>
          <a:xfrm>
            <a:off x="471900" y="2558767"/>
            <a:ext cx="3999900" cy="36136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1pPr>
            <a:lvl2pPr marL="914400" marR="0" lvl="1"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2pPr>
            <a:lvl3pPr marL="1371600" marR="0" lvl="2"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3pPr>
            <a:lvl4pPr marL="1828800" marR="0" lvl="3"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4pPr>
            <a:lvl5pPr marL="2286000" marR="0" lvl="4"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5pPr>
            <a:lvl6pPr marL="2743200" marR="0" lvl="5"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6pPr>
            <a:lvl7pPr marL="3200400" marR="0" lvl="6"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7pPr>
            <a:lvl8pPr marL="3657600" marR="0" lvl="7"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lt2"/>
              </a:buClr>
              <a:buSzPts val="1200"/>
              <a:buFont typeface="Roboto"/>
              <a:buChar char="■"/>
              <a:defRPr sz="1200" b="0" i="0" u="none" strike="noStrike" cap="none">
                <a:solidFill>
                  <a:schemeClr val="lt2"/>
                </a:solidFill>
                <a:latin typeface="Roboto"/>
                <a:ea typeface="Roboto"/>
                <a:cs typeface="Roboto"/>
                <a:sym typeface="Roboto"/>
              </a:defRPr>
            </a:lvl9pPr>
          </a:lstStyle>
          <a:p>
            <a:pPr lvl="0"/>
            <a:r>
              <a:rPr lang="en-US"/>
              <a:t>Edit Master text styles</a:t>
            </a:r>
          </a:p>
        </p:txBody>
      </p:sp>
      <p:sp>
        <p:nvSpPr>
          <p:cNvPr id="43" name="Shape 43"/>
          <p:cNvSpPr txBox="1">
            <a:spLocks noGrp="1"/>
          </p:cNvSpPr>
          <p:nvPr>
            <p:ph type="body" idx="2"/>
          </p:nvPr>
        </p:nvSpPr>
        <p:spPr>
          <a:xfrm>
            <a:off x="4694250" y="2558767"/>
            <a:ext cx="3999900" cy="36136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1pPr>
            <a:lvl2pPr marL="914400" marR="0" lvl="1"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2pPr>
            <a:lvl3pPr marL="1371600" marR="0" lvl="2"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3pPr>
            <a:lvl4pPr marL="1828800" marR="0" lvl="3"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4pPr>
            <a:lvl5pPr marL="2286000" marR="0" lvl="4"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5pPr>
            <a:lvl6pPr marL="2743200" marR="0" lvl="5"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6pPr>
            <a:lvl7pPr marL="3200400" marR="0" lvl="6"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7pPr>
            <a:lvl8pPr marL="3657600" marR="0" lvl="7"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lt2"/>
              </a:buClr>
              <a:buSzPts val="1200"/>
              <a:buFont typeface="Roboto"/>
              <a:buChar char="■"/>
              <a:defRPr sz="1200" b="0" i="0" u="none" strike="noStrike" cap="none">
                <a:solidFill>
                  <a:schemeClr val="lt2"/>
                </a:solidFill>
                <a:latin typeface="Roboto"/>
                <a:ea typeface="Roboto"/>
                <a:cs typeface="Roboto"/>
                <a:sym typeface="Roboto"/>
              </a:defRPr>
            </a:lvl9pPr>
          </a:lstStyle>
          <a:p>
            <a:pPr lvl="0"/>
            <a:r>
              <a:rPr lang="en-US"/>
              <a:t>Edit Master text styles</a:t>
            </a:r>
          </a:p>
        </p:txBody>
      </p:sp>
      <p:sp>
        <p:nvSpPr>
          <p:cNvPr id="44" name="Shape 44"/>
          <p:cNvSpPr txBox="1">
            <a:spLocks noGrp="1"/>
          </p:cNvSpPr>
          <p:nvPr>
            <p:ph type="sldNum" idx="12"/>
          </p:nvPr>
        </p:nvSpPr>
        <p:spPr>
          <a:xfrm>
            <a:off x="8523541" y="6260831"/>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599523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515E5DA-731D-D04D-9482-F9AC834DAFA2}" type="datetime1">
              <a:rPr lang="en-US" smtClean="0"/>
              <a:t>8/22/19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Case Western Nov. 2018</a:t>
            </a:r>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764363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95A5E-DAD2-F747-85C4-6027EAAFA382}"/>
              </a:ext>
            </a:extLst>
          </p:cNvPr>
          <p:cNvSpPr>
            <a:spLocks noGrp="1"/>
          </p:cNvSpPr>
          <p:nvPr>
            <p:ph type="title"/>
          </p:nvPr>
        </p:nvSpPr>
        <p:spPr>
          <a:xfrm>
            <a:off x="0" y="-24964"/>
            <a:ext cx="9144000" cy="117393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marL="514350" indent="0">
              <a:tabLst/>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735C544-1961-A54D-9F1E-80BCC508381E}"/>
              </a:ext>
            </a:extLst>
          </p:cNvPr>
          <p:cNvSpPr>
            <a:spLocks noGrp="1"/>
          </p:cNvSpPr>
          <p:nvPr>
            <p:ph idx="1"/>
          </p:nvPr>
        </p:nvSpPr>
        <p:spPr>
          <a:xfrm>
            <a:off x="304800" y="1305407"/>
            <a:ext cx="8543636" cy="48715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93D4C5-3961-0445-A5BB-19A9BDACC239}"/>
              </a:ext>
            </a:extLst>
          </p:cNvPr>
          <p:cNvSpPr>
            <a:spLocks noGrp="1"/>
          </p:cNvSpPr>
          <p:nvPr>
            <p:ph type="dt" sz="half" idx="10"/>
          </p:nvPr>
        </p:nvSpPr>
        <p:spPr>
          <a:xfrm>
            <a:off x="304800" y="6358083"/>
            <a:ext cx="2057400" cy="365125"/>
          </a:xfrm>
        </p:spPr>
        <p:txBody>
          <a:bodyPr/>
          <a:lstStyle/>
          <a:p>
            <a:fld id="{789D2848-DD77-FB4F-9C82-7D913E185A33}" type="datetime1">
              <a:rPr lang="en-US" smtClean="0"/>
              <a:t>8/22/19</a:t>
            </a:fld>
            <a:endParaRPr lang="en-US"/>
          </a:p>
        </p:txBody>
      </p:sp>
      <p:sp>
        <p:nvSpPr>
          <p:cNvPr id="5" name="Footer Placeholder 4">
            <a:extLst>
              <a:ext uri="{FF2B5EF4-FFF2-40B4-BE49-F238E27FC236}">
                <a16:creationId xmlns:a16="http://schemas.microsoft.com/office/drawing/2014/main" id="{870FD513-39CB-4C45-A106-E6F71355B9E7}"/>
              </a:ext>
            </a:extLst>
          </p:cNvPr>
          <p:cNvSpPr>
            <a:spLocks noGrp="1"/>
          </p:cNvSpPr>
          <p:nvPr>
            <p:ph type="ftr" sz="quarter" idx="11"/>
          </p:nvPr>
        </p:nvSpPr>
        <p:spPr/>
        <p:txBody>
          <a:bodyPr/>
          <a:lstStyle/>
          <a:p>
            <a:r>
              <a:rPr lang="en-US"/>
              <a:t>Case Western Nov. 2018</a:t>
            </a:r>
          </a:p>
        </p:txBody>
      </p:sp>
      <p:sp>
        <p:nvSpPr>
          <p:cNvPr id="6" name="Slide Number Placeholder 5">
            <a:extLst>
              <a:ext uri="{FF2B5EF4-FFF2-40B4-BE49-F238E27FC236}">
                <a16:creationId xmlns:a16="http://schemas.microsoft.com/office/drawing/2014/main" id="{DF75C96B-1ADE-0C4C-86BC-8D082CA37C93}"/>
              </a:ext>
            </a:extLst>
          </p:cNvPr>
          <p:cNvSpPr>
            <a:spLocks noGrp="1"/>
          </p:cNvSpPr>
          <p:nvPr>
            <p:ph type="sldNum" sz="quarter" idx="12"/>
          </p:nvPr>
        </p:nvSpPr>
        <p:spPr>
          <a:xfrm>
            <a:off x="6791036" y="6356351"/>
            <a:ext cx="2057400" cy="365125"/>
          </a:xfrm>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503235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93521-C397-1449-A048-7C5E7B25A6B7}"/>
              </a:ext>
            </a:extLst>
          </p:cNvPr>
          <p:cNvSpPr>
            <a:spLocks noGrp="1"/>
          </p:cNvSpPr>
          <p:nvPr>
            <p:ph type="title"/>
          </p:nvPr>
        </p:nvSpPr>
        <p:spPr>
          <a:xfrm>
            <a:off x="623888" y="1709740"/>
            <a:ext cx="7886700" cy="2852737"/>
          </a:xfrm>
          <a:prstGeom prst="rect">
            <a:avLst/>
          </a:prstGeom>
        </p:spPr>
        <p:style>
          <a:lnRef idx="1">
            <a:schemeClr val="accent1"/>
          </a:lnRef>
          <a:fillRef idx="3">
            <a:schemeClr val="accent1"/>
          </a:fillRef>
          <a:effectRef idx="2">
            <a:schemeClr val="accent1"/>
          </a:effectRef>
          <a:fontRef idx="minor">
            <a:schemeClr val="lt1"/>
          </a:fontRef>
        </p:style>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2C6EAB4-5F84-2F41-AD4D-058EB4337D9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E8B0A0-23E4-2D49-8148-ADA1662FE30E}"/>
              </a:ext>
            </a:extLst>
          </p:cNvPr>
          <p:cNvSpPr>
            <a:spLocks noGrp="1"/>
          </p:cNvSpPr>
          <p:nvPr>
            <p:ph type="dt" sz="half" idx="10"/>
          </p:nvPr>
        </p:nvSpPr>
        <p:spPr/>
        <p:txBody>
          <a:bodyPr/>
          <a:lstStyle/>
          <a:p>
            <a:fld id="{C8C21927-9FA6-F94E-98FB-039A922B9292}" type="datetime1">
              <a:rPr lang="en-US" smtClean="0"/>
              <a:t>8/22/19</a:t>
            </a:fld>
            <a:endParaRPr lang="en-US"/>
          </a:p>
        </p:txBody>
      </p:sp>
      <p:sp>
        <p:nvSpPr>
          <p:cNvPr id="5" name="Footer Placeholder 4">
            <a:extLst>
              <a:ext uri="{FF2B5EF4-FFF2-40B4-BE49-F238E27FC236}">
                <a16:creationId xmlns:a16="http://schemas.microsoft.com/office/drawing/2014/main" id="{74641958-A645-CF4A-8152-80DBC652F89A}"/>
              </a:ext>
            </a:extLst>
          </p:cNvPr>
          <p:cNvSpPr>
            <a:spLocks noGrp="1"/>
          </p:cNvSpPr>
          <p:nvPr>
            <p:ph type="ftr" sz="quarter" idx="11"/>
          </p:nvPr>
        </p:nvSpPr>
        <p:spPr/>
        <p:txBody>
          <a:bodyPr/>
          <a:lstStyle/>
          <a:p>
            <a:r>
              <a:rPr lang="en-US"/>
              <a:t>Case Western Nov. 2018</a:t>
            </a:r>
            <a:endParaRPr lang="en-US" dirty="0"/>
          </a:p>
        </p:txBody>
      </p:sp>
      <p:sp>
        <p:nvSpPr>
          <p:cNvPr id="6" name="Slide Number Placeholder 5">
            <a:extLst>
              <a:ext uri="{FF2B5EF4-FFF2-40B4-BE49-F238E27FC236}">
                <a16:creationId xmlns:a16="http://schemas.microsoft.com/office/drawing/2014/main" id="{60E8187A-EE4D-6340-A602-2EF923049615}"/>
              </a:ext>
            </a:extLst>
          </p:cNvPr>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59275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5A5FD-6F83-004D-B637-9449A43AAEEB}"/>
              </a:ext>
            </a:extLst>
          </p:cNvPr>
          <p:cNvSpPr>
            <a:spLocks noGrp="1"/>
          </p:cNvSpPr>
          <p:nvPr>
            <p:ph sz="half" idx="1"/>
          </p:nvPr>
        </p:nvSpPr>
        <p:spPr>
          <a:xfrm>
            <a:off x="6286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64255A-14F2-1049-AA34-E7214F04AB7D}"/>
              </a:ext>
            </a:extLst>
          </p:cNvPr>
          <p:cNvSpPr>
            <a:spLocks noGrp="1"/>
          </p:cNvSpPr>
          <p:nvPr>
            <p:ph sz="half" idx="2"/>
          </p:nvPr>
        </p:nvSpPr>
        <p:spPr>
          <a:xfrm>
            <a:off x="46291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3518C6-FFA2-2A4B-A02E-0B4155CC8D3C}"/>
              </a:ext>
            </a:extLst>
          </p:cNvPr>
          <p:cNvSpPr>
            <a:spLocks noGrp="1"/>
          </p:cNvSpPr>
          <p:nvPr>
            <p:ph type="dt" sz="half" idx="10"/>
          </p:nvPr>
        </p:nvSpPr>
        <p:spPr/>
        <p:txBody>
          <a:bodyPr/>
          <a:lstStyle/>
          <a:p>
            <a:fld id="{C78B625A-6294-6D4B-9C68-07D449D2D11D}" type="datetime1">
              <a:rPr lang="en-US" smtClean="0"/>
              <a:t>8/22/19</a:t>
            </a:fld>
            <a:endParaRPr lang="en-US"/>
          </a:p>
        </p:txBody>
      </p:sp>
      <p:sp>
        <p:nvSpPr>
          <p:cNvPr id="6" name="Footer Placeholder 5">
            <a:extLst>
              <a:ext uri="{FF2B5EF4-FFF2-40B4-BE49-F238E27FC236}">
                <a16:creationId xmlns:a16="http://schemas.microsoft.com/office/drawing/2014/main" id="{7F4C8ABC-EED0-7540-AA91-1C854824FE96}"/>
              </a:ext>
            </a:extLst>
          </p:cNvPr>
          <p:cNvSpPr>
            <a:spLocks noGrp="1"/>
          </p:cNvSpPr>
          <p:nvPr>
            <p:ph type="ftr" sz="quarter" idx="11"/>
          </p:nvPr>
        </p:nvSpPr>
        <p:spPr/>
        <p:txBody>
          <a:bodyPr/>
          <a:lstStyle/>
          <a:p>
            <a:r>
              <a:rPr lang="en-US"/>
              <a:t>Case Western Nov. 2018</a:t>
            </a:r>
          </a:p>
        </p:txBody>
      </p:sp>
      <p:sp>
        <p:nvSpPr>
          <p:cNvPr id="7" name="Slide Number Placeholder 6">
            <a:extLst>
              <a:ext uri="{FF2B5EF4-FFF2-40B4-BE49-F238E27FC236}">
                <a16:creationId xmlns:a16="http://schemas.microsoft.com/office/drawing/2014/main" id="{9C37836D-E2D8-8E4F-BE42-31E4CF8013D6}"/>
              </a:ext>
            </a:extLst>
          </p:cNvPr>
          <p:cNvSpPr>
            <a:spLocks noGrp="1"/>
          </p:cNvSpPr>
          <p:nvPr>
            <p:ph type="sldNum" sz="quarter" idx="12"/>
          </p:nvPr>
        </p:nvSpPr>
        <p:spPr/>
        <p:txBody>
          <a:bodyPr/>
          <a:lstStyle/>
          <a:p>
            <a:fld id="{6E2D2B3B-882E-40F3-A32F-6DD516915044}" type="slidenum">
              <a:rPr lang="en-US" smtClean="0"/>
              <a:pPr/>
              <a:t>‹#›</a:t>
            </a:fld>
            <a:endParaRPr lang="en-US"/>
          </a:p>
        </p:txBody>
      </p:sp>
      <p:sp>
        <p:nvSpPr>
          <p:cNvPr id="8" name="Title 1">
            <a:extLst>
              <a:ext uri="{FF2B5EF4-FFF2-40B4-BE49-F238E27FC236}">
                <a16:creationId xmlns:a16="http://schemas.microsoft.com/office/drawing/2014/main" id="{07CBD194-E5A6-7E4C-9861-19958900914B}"/>
              </a:ext>
            </a:extLst>
          </p:cNvPr>
          <p:cNvSpPr>
            <a:spLocks noGrp="1"/>
          </p:cNvSpPr>
          <p:nvPr>
            <p:ph type="title"/>
          </p:nvPr>
        </p:nvSpPr>
        <p:spPr>
          <a:xfrm>
            <a:off x="0" y="-24964"/>
            <a:ext cx="9144000" cy="117393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marL="514350" indent="0">
              <a:tabLst/>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06638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3F8AAB-AAB1-8B48-AD18-E3F04CBDBF8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A30D3C9-EF98-744B-B80F-5FF307EE05A6}"/>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0A71FC-83EE-9B4F-B6F3-AD7B2D0EB4A3}"/>
              </a:ext>
            </a:extLst>
          </p:cNvPr>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6111C7C-BCC0-5A41-B3C2-B8D74D70E611}"/>
              </a:ext>
            </a:extLst>
          </p:cNvPr>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7BB11E-091D-1D42-96CE-7C1370776998}"/>
              </a:ext>
            </a:extLst>
          </p:cNvPr>
          <p:cNvSpPr>
            <a:spLocks noGrp="1"/>
          </p:cNvSpPr>
          <p:nvPr>
            <p:ph type="dt" sz="half" idx="10"/>
          </p:nvPr>
        </p:nvSpPr>
        <p:spPr/>
        <p:txBody>
          <a:bodyPr/>
          <a:lstStyle/>
          <a:p>
            <a:fld id="{734B1856-D3DD-1240-A5DC-87BC1FB12F29}" type="datetime1">
              <a:rPr lang="en-US" smtClean="0"/>
              <a:t>8/22/19</a:t>
            </a:fld>
            <a:endParaRPr lang="en-US"/>
          </a:p>
        </p:txBody>
      </p:sp>
      <p:sp>
        <p:nvSpPr>
          <p:cNvPr id="8" name="Footer Placeholder 7">
            <a:extLst>
              <a:ext uri="{FF2B5EF4-FFF2-40B4-BE49-F238E27FC236}">
                <a16:creationId xmlns:a16="http://schemas.microsoft.com/office/drawing/2014/main" id="{6EA57324-7C20-EC41-BCAC-17BC3F32B27A}"/>
              </a:ext>
            </a:extLst>
          </p:cNvPr>
          <p:cNvSpPr>
            <a:spLocks noGrp="1"/>
          </p:cNvSpPr>
          <p:nvPr>
            <p:ph type="ftr" sz="quarter" idx="11"/>
          </p:nvPr>
        </p:nvSpPr>
        <p:spPr/>
        <p:txBody>
          <a:bodyPr/>
          <a:lstStyle/>
          <a:p>
            <a:r>
              <a:rPr lang="en-US"/>
              <a:t>Case Western Nov. 2018</a:t>
            </a:r>
          </a:p>
        </p:txBody>
      </p:sp>
      <p:sp>
        <p:nvSpPr>
          <p:cNvPr id="9" name="Slide Number Placeholder 8">
            <a:extLst>
              <a:ext uri="{FF2B5EF4-FFF2-40B4-BE49-F238E27FC236}">
                <a16:creationId xmlns:a16="http://schemas.microsoft.com/office/drawing/2014/main" id="{94AC0C34-64AD-4C43-821B-5FA74CF4E0E7}"/>
              </a:ext>
            </a:extLst>
          </p:cNvPr>
          <p:cNvSpPr>
            <a:spLocks noGrp="1"/>
          </p:cNvSpPr>
          <p:nvPr>
            <p:ph type="sldNum" sz="quarter" idx="12"/>
          </p:nvPr>
        </p:nvSpPr>
        <p:spPr/>
        <p:txBody>
          <a:bodyPr/>
          <a:lstStyle/>
          <a:p>
            <a:fld id="{6E2D2B3B-882E-40F3-A32F-6DD516915044}" type="slidenum">
              <a:rPr lang="en-US" smtClean="0"/>
              <a:pPr/>
              <a:t>‹#›</a:t>
            </a:fld>
            <a:endParaRPr lang="en-US"/>
          </a:p>
        </p:txBody>
      </p:sp>
      <p:sp>
        <p:nvSpPr>
          <p:cNvPr id="10" name="Title 1">
            <a:extLst>
              <a:ext uri="{FF2B5EF4-FFF2-40B4-BE49-F238E27FC236}">
                <a16:creationId xmlns:a16="http://schemas.microsoft.com/office/drawing/2014/main" id="{DC91FB20-2CFC-DB44-9F63-25BFDF7F71F2}"/>
              </a:ext>
            </a:extLst>
          </p:cNvPr>
          <p:cNvSpPr>
            <a:spLocks noGrp="1"/>
          </p:cNvSpPr>
          <p:nvPr>
            <p:ph type="title"/>
          </p:nvPr>
        </p:nvSpPr>
        <p:spPr>
          <a:xfrm>
            <a:off x="0" y="-24964"/>
            <a:ext cx="9144000" cy="117393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marL="514350" indent="0">
              <a:tabLst/>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58855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0E3B000-6B30-4046-8C9C-60C29901495A}"/>
              </a:ext>
            </a:extLst>
          </p:cNvPr>
          <p:cNvSpPr>
            <a:spLocks noGrp="1"/>
          </p:cNvSpPr>
          <p:nvPr>
            <p:ph type="dt" sz="half" idx="10"/>
          </p:nvPr>
        </p:nvSpPr>
        <p:spPr/>
        <p:txBody>
          <a:bodyPr/>
          <a:lstStyle/>
          <a:p>
            <a:fld id="{3D33F8D6-5BF9-CC4E-8D3A-380E45190514}" type="datetime1">
              <a:rPr lang="en-US" smtClean="0"/>
              <a:t>8/22/19</a:t>
            </a:fld>
            <a:endParaRPr lang="en-US"/>
          </a:p>
        </p:txBody>
      </p:sp>
      <p:sp>
        <p:nvSpPr>
          <p:cNvPr id="4" name="Footer Placeholder 3">
            <a:extLst>
              <a:ext uri="{FF2B5EF4-FFF2-40B4-BE49-F238E27FC236}">
                <a16:creationId xmlns:a16="http://schemas.microsoft.com/office/drawing/2014/main" id="{FBEAD833-44FD-234A-B955-5DCE4DDFE8CF}"/>
              </a:ext>
            </a:extLst>
          </p:cNvPr>
          <p:cNvSpPr>
            <a:spLocks noGrp="1"/>
          </p:cNvSpPr>
          <p:nvPr>
            <p:ph type="ftr" sz="quarter" idx="11"/>
          </p:nvPr>
        </p:nvSpPr>
        <p:spPr/>
        <p:txBody>
          <a:bodyPr/>
          <a:lstStyle/>
          <a:p>
            <a:r>
              <a:rPr lang="en-US"/>
              <a:t>Case Western Nov. 2018</a:t>
            </a:r>
          </a:p>
        </p:txBody>
      </p:sp>
      <p:sp>
        <p:nvSpPr>
          <p:cNvPr id="5" name="Slide Number Placeholder 4">
            <a:extLst>
              <a:ext uri="{FF2B5EF4-FFF2-40B4-BE49-F238E27FC236}">
                <a16:creationId xmlns:a16="http://schemas.microsoft.com/office/drawing/2014/main" id="{05B2C10E-834D-BF4A-9640-C1FBE5C36313}"/>
              </a:ext>
            </a:extLst>
          </p:cNvPr>
          <p:cNvSpPr>
            <a:spLocks noGrp="1"/>
          </p:cNvSpPr>
          <p:nvPr>
            <p:ph type="sldNum" sz="quarter" idx="12"/>
          </p:nvPr>
        </p:nvSpPr>
        <p:spPr/>
        <p:txBody>
          <a:bodyPr/>
          <a:lstStyle/>
          <a:p>
            <a:fld id="{6E2D2B3B-882E-40F3-A32F-6DD516915044}" type="slidenum">
              <a:rPr lang="en-US" smtClean="0"/>
              <a:pPr/>
              <a:t>‹#›</a:t>
            </a:fld>
            <a:endParaRPr lang="en-US"/>
          </a:p>
        </p:txBody>
      </p:sp>
      <p:sp>
        <p:nvSpPr>
          <p:cNvPr id="6" name="Title 1">
            <a:extLst>
              <a:ext uri="{FF2B5EF4-FFF2-40B4-BE49-F238E27FC236}">
                <a16:creationId xmlns:a16="http://schemas.microsoft.com/office/drawing/2014/main" id="{98C8979C-F764-4E42-9E3E-3067CEFC8A4C}"/>
              </a:ext>
            </a:extLst>
          </p:cNvPr>
          <p:cNvSpPr>
            <a:spLocks noGrp="1"/>
          </p:cNvSpPr>
          <p:nvPr>
            <p:ph type="title"/>
          </p:nvPr>
        </p:nvSpPr>
        <p:spPr>
          <a:xfrm>
            <a:off x="1" y="8324"/>
            <a:ext cx="9144000" cy="117393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marL="514350" indent="0">
              <a:tabLst/>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978098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0C7668-5120-9F40-B684-B1DB688F2CA8}"/>
              </a:ext>
            </a:extLst>
          </p:cNvPr>
          <p:cNvSpPr>
            <a:spLocks noGrp="1"/>
          </p:cNvSpPr>
          <p:nvPr>
            <p:ph type="dt" sz="half" idx="10"/>
          </p:nvPr>
        </p:nvSpPr>
        <p:spPr/>
        <p:txBody>
          <a:bodyPr/>
          <a:lstStyle/>
          <a:p>
            <a:fld id="{E44162BE-93A7-954D-933B-0DC04C66008A}" type="datetime1">
              <a:rPr lang="en-US" smtClean="0"/>
              <a:t>8/22/19</a:t>
            </a:fld>
            <a:endParaRPr lang="en-US" dirty="0"/>
          </a:p>
        </p:txBody>
      </p:sp>
      <p:sp>
        <p:nvSpPr>
          <p:cNvPr id="3" name="Footer Placeholder 2">
            <a:extLst>
              <a:ext uri="{FF2B5EF4-FFF2-40B4-BE49-F238E27FC236}">
                <a16:creationId xmlns:a16="http://schemas.microsoft.com/office/drawing/2014/main" id="{C7BDBB3B-1765-E14F-AA1F-E5E1D3E2D051}"/>
              </a:ext>
            </a:extLst>
          </p:cNvPr>
          <p:cNvSpPr>
            <a:spLocks noGrp="1"/>
          </p:cNvSpPr>
          <p:nvPr>
            <p:ph type="ftr" sz="quarter" idx="11"/>
          </p:nvPr>
        </p:nvSpPr>
        <p:spPr/>
        <p:txBody>
          <a:bodyPr/>
          <a:lstStyle/>
          <a:p>
            <a:r>
              <a:rPr lang="en-US"/>
              <a:t>Case Western Nov. 2018</a:t>
            </a:r>
            <a:endParaRPr lang="en-US" dirty="0"/>
          </a:p>
        </p:txBody>
      </p:sp>
      <p:sp>
        <p:nvSpPr>
          <p:cNvPr id="4" name="Slide Number Placeholder 3">
            <a:extLst>
              <a:ext uri="{FF2B5EF4-FFF2-40B4-BE49-F238E27FC236}">
                <a16:creationId xmlns:a16="http://schemas.microsoft.com/office/drawing/2014/main" id="{80333FA4-18FD-464E-8ADF-40A2F574EFE3}"/>
              </a:ext>
            </a:extLst>
          </p:cNvPr>
          <p:cNvSpPr>
            <a:spLocks noGrp="1"/>
          </p:cNvSpPr>
          <p:nvPr>
            <p:ph type="sldNum" sz="quarter" idx="12"/>
          </p:nvPr>
        </p:nvSpPr>
        <p:spPr/>
        <p:txBody>
          <a:bodyPr/>
          <a:lstStyle/>
          <a:p>
            <a:fld id="{6E2D2B3B-882E-40F3-A32F-6DD516915044}" type="slidenum">
              <a:rPr lang="en-US" smtClean="0"/>
              <a:pPr/>
              <a:t>‹#›</a:t>
            </a:fld>
            <a:endParaRPr lang="en-US" dirty="0"/>
          </a:p>
        </p:txBody>
      </p:sp>
      <p:sp>
        <p:nvSpPr>
          <p:cNvPr id="5" name="Title 1">
            <a:extLst>
              <a:ext uri="{FF2B5EF4-FFF2-40B4-BE49-F238E27FC236}">
                <a16:creationId xmlns:a16="http://schemas.microsoft.com/office/drawing/2014/main" id="{A26DB4E1-5EE3-2944-980F-D7362AA38839}"/>
              </a:ext>
            </a:extLst>
          </p:cNvPr>
          <p:cNvSpPr>
            <a:spLocks noGrp="1"/>
          </p:cNvSpPr>
          <p:nvPr>
            <p:ph type="title"/>
          </p:nvPr>
        </p:nvSpPr>
        <p:spPr>
          <a:xfrm>
            <a:off x="0" y="-24964"/>
            <a:ext cx="9144000" cy="117393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marL="514350" indent="0">
              <a:tabLst/>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915372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06DCE-8897-9141-A7B7-8502A7FDB3F5}"/>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100D46A-D85A-6648-9F8A-D9F53F6EFAD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A94A23-CA3E-3F4F-AC8B-E3FCD418D772}"/>
              </a:ext>
            </a:extLst>
          </p:cNvPr>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018E0EC-6BBB-C549-B506-B91635B275D5}"/>
              </a:ext>
            </a:extLst>
          </p:cNvPr>
          <p:cNvSpPr>
            <a:spLocks noGrp="1"/>
          </p:cNvSpPr>
          <p:nvPr>
            <p:ph type="dt" sz="half" idx="10"/>
          </p:nvPr>
        </p:nvSpPr>
        <p:spPr/>
        <p:txBody>
          <a:bodyPr/>
          <a:lstStyle/>
          <a:p>
            <a:fld id="{3D5DEE7B-BEFE-5A4B-82E4-0E9B7C6A1AC0}" type="datetime1">
              <a:rPr lang="en-US" smtClean="0"/>
              <a:t>8/22/19</a:t>
            </a:fld>
            <a:endParaRPr lang="en-US"/>
          </a:p>
        </p:txBody>
      </p:sp>
      <p:sp>
        <p:nvSpPr>
          <p:cNvPr id="6" name="Footer Placeholder 5">
            <a:extLst>
              <a:ext uri="{FF2B5EF4-FFF2-40B4-BE49-F238E27FC236}">
                <a16:creationId xmlns:a16="http://schemas.microsoft.com/office/drawing/2014/main" id="{85338165-C4D4-0941-BBE0-A3AEFB7F11D6}"/>
              </a:ext>
            </a:extLst>
          </p:cNvPr>
          <p:cNvSpPr>
            <a:spLocks noGrp="1"/>
          </p:cNvSpPr>
          <p:nvPr>
            <p:ph type="ftr" sz="quarter" idx="11"/>
          </p:nvPr>
        </p:nvSpPr>
        <p:spPr/>
        <p:txBody>
          <a:bodyPr/>
          <a:lstStyle/>
          <a:p>
            <a:r>
              <a:rPr lang="en-US"/>
              <a:t>Case Western Nov. 2018</a:t>
            </a:r>
          </a:p>
        </p:txBody>
      </p:sp>
      <p:sp>
        <p:nvSpPr>
          <p:cNvPr id="7" name="Slide Number Placeholder 6">
            <a:extLst>
              <a:ext uri="{FF2B5EF4-FFF2-40B4-BE49-F238E27FC236}">
                <a16:creationId xmlns:a16="http://schemas.microsoft.com/office/drawing/2014/main" id="{500F2A5B-709F-1D4F-B6B6-4E37688990B1}"/>
              </a:ext>
            </a:extLst>
          </p:cNvPr>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67278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BDB0-8E13-214A-8400-6C29FB490654}"/>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28C290F-D1DE-3445-B0AF-2314FD9637C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2D7F796-7AA5-6741-84D9-834664C405C5}"/>
              </a:ext>
            </a:extLst>
          </p:cNvPr>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986DA95-305D-6940-BDB1-92F1EA3B3A6A}"/>
              </a:ext>
            </a:extLst>
          </p:cNvPr>
          <p:cNvSpPr>
            <a:spLocks noGrp="1"/>
          </p:cNvSpPr>
          <p:nvPr>
            <p:ph type="dt" sz="half" idx="10"/>
          </p:nvPr>
        </p:nvSpPr>
        <p:spPr/>
        <p:txBody>
          <a:bodyPr/>
          <a:lstStyle/>
          <a:p>
            <a:fld id="{E989F820-06C4-CC46-953B-20346EAAB36B}" type="datetime1">
              <a:rPr lang="en-US" smtClean="0"/>
              <a:t>8/22/19</a:t>
            </a:fld>
            <a:endParaRPr lang="en-US" dirty="0"/>
          </a:p>
        </p:txBody>
      </p:sp>
      <p:sp>
        <p:nvSpPr>
          <p:cNvPr id="6" name="Footer Placeholder 5">
            <a:extLst>
              <a:ext uri="{FF2B5EF4-FFF2-40B4-BE49-F238E27FC236}">
                <a16:creationId xmlns:a16="http://schemas.microsoft.com/office/drawing/2014/main" id="{AEB09EB6-BD2F-D343-AB1C-485584730078}"/>
              </a:ext>
            </a:extLst>
          </p:cNvPr>
          <p:cNvSpPr>
            <a:spLocks noGrp="1"/>
          </p:cNvSpPr>
          <p:nvPr>
            <p:ph type="ftr" sz="quarter" idx="11"/>
          </p:nvPr>
        </p:nvSpPr>
        <p:spPr/>
        <p:txBody>
          <a:bodyPr/>
          <a:lstStyle/>
          <a:p>
            <a:r>
              <a:rPr lang="en-US"/>
              <a:t>Case Western Nov. 2018</a:t>
            </a:r>
            <a:endParaRPr lang="en-US" dirty="0"/>
          </a:p>
        </p:txBody>
      </p:sp>
      <p:sp>
        <p:nvSpPr>
          <p:cNvPr id="7" name="Slide Number Placeholder 6">
            <a:extLst>
              <a:ext uri="{FF2B5EF4-FFF2-40B4-BE49-F238E27FC236}">
                <a16:creationId xmlns:a16="http://schemas.microsoft.com/office/drawing/2014/main" id="{72534A0A-2038-9347-871F-AB96A15DB68D}"/>
              </a:ext>
            </a:extLst>
          </p:cNvPr>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261049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F7DC6B-830F-8347-972D-896CA68E717E}"/>
              </a:ext>
            </a:extLst>
          </p:cNvPr>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5E8F5-C81D-8B4B-9CEE-375937A6AC2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E69D03A-D985-B247-8A44-653183229EA4}" type="datetime1">
              <a:rPr lang="en-US" smtClean="0"/>
              <a:t>8/22/19</a:t>
            </a:fld>
            <a:endParaRPr lang="en-US" dirty="0"/>
          </a:p>
        </p:txBody>
      </p:sp>
      <p:sp>
        <p:nvSpPr>
          <p:cNvPr id="5" name="Footer Placeholder 4">
            <a:extLst>
              <a:ext uri="{FF2B5EF4-FFF2-40B4-BE49-F238E27FC236}">
                <a16:creationId xmlns:a16="http://schemas.microsoft.com/office/drawing/2014/main" id="{5143B707-388D-1C45-A92D-A1C4263BEA4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Case Western Nov. 2018</a:t>
            </a:r>
            <a:endParaRPr lang="en-US" dirty="0"/>
          </a:p>
        </p:txBody>
      </p:sp>
      <p:sp>
        <p:nvSpPr>
          <p:cNvPr id="6" name="Slide Number Placeholder 5">
            <a:extLst>
              <a:ext uri="{FF2B5EF4-FFF2-40B4-BE49-F238E27FC236}">
                <a16:creationId xmlns:a16="http://schemas.microsoft.com/office/drawing/2014/main" id="{325CA1E5-35D3-1D49-A435-E5519BC1631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651445736"/>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tiff"/><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tiff"/><Relationship Id="rId10" Type="http://schemas.openxmlformats.org/officeDocument/2006/relationships/image" Target="../media/image17.png"/><Relationship Id="rId4" Type="http://schemas.openxmlformats.org/officeDocument/2006/relationships/image" Target="../media/image11.tiff"/><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law.cornell.edu/definitions/uscode.php?width=840&amp;height=800&amp;iframe=true&amp;def_id=47-USC-344113503-1952898748&amp;term_occur=4&amp;term_src=title:47:chapter:5:subchapter:I:section:153" TargetMode="External"/><Relationship Id="rId7" Type="http://schemas.openxmlformats.org/officeDocument/2006/relationships/hyperlink" Target="https://www.law.cornell.edu/definitions/uscode.php?width=840&amp;height=800&amp;iframe=true&amp;def_id=47-USC-1773906204-1952898750&amp;term_occur=19&amp;term_src=title:47:chapter:5:subchapter:I:section:153" TargetMode="External"/><Relationship Id="rId2" Type="http://schemas.openxmlformats.org/officeDocument/2006/relationships/hyperlink" Target="https://www.law.cornell.edu/definitions/uscode.php?width=840&amp;height=800&amp;iframe=true&amp;def_id=47-USC-155762055-1952898747&amp;term_occur=23&amp;term_src=title:47:chapter:5:subchapter:I:section:153" TargetMode="External"/><Relationship Id="rId1" Type="http://schemas.openxmlformats.org/officeDocument/2006/relationships/slideLayout" Target="../slideLayouts/slideLayout2.xml"/><Relationship Id="rId6" Type="http://schemas.openxmlformats.org/officeDocument/2006/relationships/hyperlink" Target="https://www.law.cornell.edu/uscode/text/47/226" TargetMode="External"/><Relationship Id="rId5" Type="http://schemas.openxmlformats.org/officeDocument/2006/relationships/hyperlink" Target="https://www.law.cornell.edu/definitions/uscode.php?width=840&amp;height=800&amp;iframe=true&amp;def_id=47-USC-1773906204-1952898750&amp;term_occur=18&amp;term_src=title:47:chapter:5:subchapter:I:section:153" TargetMode="External"/><Relationship Id="rId4" Type="http://schemas.openxmlformats.org/officeDocument/2006/relationships/hyperlink" Target="https://www.law.cornell.edu/definitions/uscode.php?width=840&amp;height=800&amp;iframe=true&amp;def_id=47-USC-1773906204-1952898750&amp;term_occur=17&amp;term_src=title:47:chapter:5:subchapter:I:section:153"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law.cornell.edu/definitions/uscode.php?width=840&amp;height=800&amp;iframe=true&amp;def_id=47-USC-1773906204-1952898750&amp;term_occur=13&amp;term_src=title:47:chapter:5:subchapter:I:section:15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fcc.gov/consumers/guides/voice-over-internet-protocol-voip"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600" dirty="0"/>
              <a:t>Robocalls – An illustrated guide to origin, mechanisms and prevention</a:t>
            </a:r>
            <a:br>
              <a:rPr lang="en-US" sz="6600" dirty="0"/>
            </a:br>
            <a:r>
              <a:rPr lang="en-US" sz="6600" dirty="0">
                <a:solidFill>
                  <a:srgbClr val="FF0000"/>
                </a:solidFill>
              </a:rPr>
              <a:t>Introduction to VoIP</a:t>
            </a:r>
          </a:p>
        </p:txBody>
      </p:sp>
      <p:sp>
        <p:nvSpPr>
          <p:cNvPr id="3" name="Subtitle 2"/>
          <p:cNvSpPr>
            <a:spLocks noGrp="1"/>
          </p:cNvSpPr>
          <p:nvPr>
            <p:ph type="subTitle" idx="1"/>
          </p:nvPr>
        </p:nvSpPr>
        <p:spPr/>
        <p:txBody>
          <a:bodyPr/>
          <a:lstStyle/>
          <a:p>
            <a:r>
              <a:rPr lang="en-US" dirty="0"/>
              <a:t>Henning Schulzrinne</a:t>
            </a:r>
          </a:p>
          <a:p>
            <a:r>
              <a:rPr lang="en-US" sz="1600" dirty="0"/>
              <a:t>Columbia University</a:t>
            </a:r>
          </a:p>
        </p:txBody>
      </p:sp>
      <p:sp>
        <p:nvSpPr>
          <p:cNvPr id="5" name="Slide Number Placeholder 4"/>
          <p:cNvSpPr>
            <a:spLocks noGrp="1"/>
          </p:cNvSpPr>
          <p:nvPr>
            <p:ph type="sldNum" sz="quarter" idx="12"/>
          </p:nvPr>
        </p:nvSpPr>
        <p:spPr/>
        <p:txBody>
          <a:bodyPr/>
          <a:lstStyle/>
          <a:p>
            <a:fld id="{6E2D2B3B-882E-40F3-A32F-6DD516915044}" type="slidenum">
              <a:rPr lang="en-US" smtClean="0"/>
              <a:pPr/>
              <a:t>1</a:t>
            </a:fld>
            <a:endParaRPr lang="en-US" dirty="0"/>
          </a:p>
        </p:txBody>
      </p:sp>
    </p:spTree>
    <p:extLst>
      <p:ext uri="{BB962C8B-B14F-4D97-AF65-F5344CB8AC3E}">
        <p14:creationId xmlns:p14="http://schemas.microsoft.com/office/powerpoint/2010/main" val="2132792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Circuit diagram</a:t>
            </a:r>
          </a:p>
        </p:txBody>
      </p:sp>
      <p:sp>
        <p:nvSpPr>
          <p:cNvPr id="4" name="Slide Number Placeholder 3"/>
          <p:cNvSpPr>
            <a:spLocks noGrp="1"/>
          </p:cNvSpPr>
          <p:nvPr>
            <p:ph type="sldNum" sz="quarter" idx="12"/>
          </p:nvPr>
        </p:nvSpPr>
        <p:spPr/>
        <p:txBody>
          <a:bodyPr/>
          <a:lstStyle/>
          <a:p>
            <a:fld id="{6055C559-F800-E248-BEDB-E8A0154211FA}" type="slidenum">
              <a:rPr lang="en-US" smtClean="0"/>
              <a:pPr/>
              <a:t>10</a:t>
            </a:fld>
            <a:endParaRPr lang="en-US"/>
          </a:p>
        </p:txBody>
      </p:sp>
      <p:pic>
        <p:nvPicPr>
          <p:cNvPr id="6" name="Picture 5"/>
          <p:cNvPicPr>
            <a:picLocks noChangeAspect="1"/>
          </p:cNvPicPr>
          <p:nvPr/>
        </p:nvPicPr>
        <p:blipFill>
          <a:blip r:embed="rId2"/>
          <a:stretch>
            <a:fillRect/>
          </a:stretch>
        </p:blipFill>
        <p:spPr>
          <a:xfrm>
            <a:off x="1219200" y="1696140"/>
            <a:ext cx="6407150" cy="4944279"/>
          </a:xfrm>
          <a:prstGeom prst="rect">
            <a:avLst/>
          </a:prstGeom>
        </p:spPr>
      </p:pic>
      <p:sp>
        <p:nvSpPr>
          <p:cNvPr id="7" name="TextBox 6"/>
          <p:cNvSpPr txBox="1"/>
          <p:nvPr/>
        </p:nvSpPr>
        <p:spPr>
          <a:xfrm>
            <a:off x="1219200" y="6275294"/>
            <a:ext cx="2674004" cy="369332"/>
          </a:xfrm>
          <a:prstGeom prst="rect">
            <a:avLst/>
          </a:prstGeom>
          <a:noFill/>
        </p:spPr>
        <p:txBody>
          <a:bodyPr wrap="none" rtlCol="0">
            <a:spAutoFit/>
          </a:bodyPr>
          <a:lstStyle/>
          <a:p>
            <a:r>
              <a:rPr lang="en-US" dirty="0">
                <a:solidFill>
                  <a:schemeClr val="bg2">
                    <a:lumMod val="50000"/>
                  </a:schemeClr>
                </a:solidFill>
              </a:rPr>
              <a:t>ringing: 25 Hz, 50 V AC</a:t>
            </a:r>
          </a:p>
        </p:txBody>
      </p:sp>
    </p:spTree>
    <p:extLst>
      <p:ext uri="{BB962C8B-B14F-4D97-AF65-F5344CB8AC3E}">
        <p14:creationId xmlns:p14="http://schemas.microsoft.com/office/powerpoint/2010/main" val="210886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Signaling System #7</a:t>
            </a:r>
          </a:p>
        </p:txBody>
      </p:sp>
      <p:sp>
        <p:nvSpPr>
          <p:cNvPr id="3" name="Slide Number Placeholder 2"/>
          <p:cNvSpPr>
            <a:spLocks noGrp="1"/>
          </p:cNvSpPr>
          <p:nvPr>
            <p:ph type="sldNum" sz="quarter" idx="12"/>
          </p:nvPr>
        </p:nvSpPr>
        <p:spPr/>
        <p:txBody>
          <a:bodyPr/>
          <a:lstStyle/>
          <a:p>
            <a:fld id="{6055C559-F800-E248-BEDB-E8A0154211FA}" type="slidenum">
              <a:rPr lang="en-US" smtClean="0"/>
              <a:pPr/>
              <a:t>11</a:t>
            </a:fld>
            <a:endParaRPr lang="en-US"/>
          </a:p>
        </p:txBody>
      </p:sp>
      <p:pic>
        <p:nvPicPr>
          <p:cNvPr id="4" name="Picture 7"/>
          <p:cNvPicPr>
            <a:picLocks noChangeAspect="1" noChangeArrowheads="1"/>
          </p:cNvPicPr>
          <p:nvPr/>
        </p:nvPicPr>
        <p:blipFill>
          <a:blip r:embed="rId2"/>
          <a:srcRect/>
          <a:stretch>
            <a:fillRect/>
          </a:stretch>
        </p:blipFill>
        <p:spPr bwMode="auto">
          <a:xfrm>
            <a:off x="914400" y="1600200"/>
            <a:ext cx="7408862" cy="4476750"/>
          </a:xfrm>
          <a:prstGeom prst="rect">
            <a:avLst/>
          </a:prstGeom>
          <a:noFill/>
          <a:ln w="9525">
            <a:noFill/>
            <a:miter lim="800000"/>
            <a:headEnd/>
            <a:tailEnd/>
          </a:ln>
          <a:effectLst/>
        </p:spPr>
      </p:pic>
    </p:spTree>
    <p:extLst>
      <p:ext uri="{BB962C8B-B14F-4D97-AF65-F5344CB8AC3E}">
        <p14:creationId xmlns:p14="http://schemas.microsoft.com/office/powerpoint/2010/main" val="625833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BellSouth</a:t>
            </a:r>
          </a:p>
        </p:txBody>
      </p:sp>
      <p:sp>
        <p:nvSpPr>
          <p:cNvPr id="3" name="Content Placeholder 2"/>
          <p:cNvSpPr>
            <a:spLocks noGrp="1"/>
          </p:cNvSpPr>
          <p:nvPr>
            <p:ph idx="1"/>
          </p:nvPr>
        </p:nvSpPr>
        <p:spPr/>
        <p:txBody>
          <a:bodyPr>
            <a:normAutofit/>
          </a:bodyPr>
          <a:lstStyle/>
          <a:p>
            <a:pPr>
              <a:lnSpc>
                <a:spcPct val="120000"/>
              </a:lnSpc>
              <a:spcBef>
                <a:spcPts val="400"/>
              </a:spcBef>
            </a:pPr>
            <a:r>
              <a:rPr lang="en-US" dirty="0"/>
              <a:t>32 Analog 1AESS COs (</a:t>
            </a:r>
            <a:r>
              <a:rPr lang="en-US" dirty="0" err="1"/>
              <a:t>SSPs</a:t>
            </a:r>
            <a:r>
              <a:rPr lang="en-US" dirty="0"/>
              <a:t>)</a:t>
            </a:r>
          </a:p>
          <a:p>
            <a:pPr>
              <a:lnSpc>
                <a:spcPct val="120000"/>
              </a:lnSpc>
              <a:spcBef>
                <a:spcPts val="400"/>
              </a:spcBef>
            </a:pPr>
            <a:r>
              <a:rPr lang="en-US" dirty="0"/>
              <a:t>856 Lucent 5ESS COs</a:t>
            </a:r>
          </a:p>
          <a:p>
            <a:pPr lvl="1">
              <a:lnSpc>
                <a:spcPct val="120000"/>
              </a:lnSpc>
              <a:spcBef>
                <a:spcPts val="400"/>
              </a:spcBef>
            </a:pPr>
            <a:r>
              <a:rPr lang="en-US" dirty="0"/>
              <a:t>355 5ESS “Hosts’ and 501 Remotes </a:t>
            </a:r>
          </a:p>
          <a:p>
            <a:pPr>
              <a:lnSpc>
                <a:spcPct val="120000"/>
              </a:lnSpc>
              <a:spcBef>
                <a:spcPts val="400"/>
              </a:spcBef>
            </a:pPr>
            <a:r>
              <a:rPr lang="en-US" dirty="0"/>
              <a:t>581 Nortel DMS COs</a:t>
            </a:r>
          </a:p>
          <a:p>
            <a:pPr lvl="1">
              <a:lnSpc>
                <a:spcPct val="120000"/>
              </a:lnSpc>
              <a:spcBef>
                <a:spcPts val="400"/>
              </a:spcBef>
            </a:pPr>
            <a:r>
              <a:rPr lang="en-US" dirty="0"/>
              <a:t>285 DMS “Hosts” and 283 Remotes and 10 DMS-10</a:t>
            </a:r>
          </a:p>
          <a:p>
            <a:pPr>
              <a:lnSpc>
                <a:spcPct val="120000"/>
              </a:lnSpc>
              <a:spcBef>
                <a:spcPts val="400"/>
              </a:spcBef>
            </a:pPr>
            <a:r>
              <a:rPr lang="en-US" dirty="0"/>
              <a:t>138 Siemens COs (includes 85 Remotes)</a:t>
            </a:r>
          </a:p>
          <a:p>
            <a:pPr>
              <a:lnSpc>
                <a:spcPct val="120000"/>
              </a:lnSpc>
              <a:spcBef>
                <a:spcPts val="400"/>
              </a:spcBef>
            </a:pPr>
            <a:r>
              <a:rPr lang="en-US" dirty="0"/>
              <a:t>1607 Total COs with approx. 20.3 million </a:t>
            </a:r>
            <a:r>
              <a:rPr lang="en-US" dirty="0" err="1"/>
              <a:t>NALs</a:t>
            </a:r>
            <a:endParaRPr lang="en-US" dirty="0"/>
          </a:p>
          <a:p>
            <a:pPr lvl="1">
              <a:lnSpc>
                <a:spcPct val="120000"/>
              </a:lnSpc>
              <a:spcBef>
                <a:spcPts val="400"/>
              </a:spcBef>
            </a:pPr>
            <a:r>
              <a:rPr lang="en-US" dirty="0"/>
              <a:t>hosts ~ 24,000 lines</a:t>
            </a:r>
          </a:p>
          <a:p>
            <a:pPr lvl="1">
              <a:lnSpc>
                <a:spcPct val="120000"/>
              </a:lnSpc>
              <a:spcBef>
                <a:spcPts val="400"/>
              </a:spcBef>
            </a:pPr>
            <a:r>
              <a:rPr lang="en-US" dirty="0"/>
              <a:t>remotes ~ 3,500 lines</a:t>
            </a:r>
          </a:p>
          <a:p>
            <a:pPr>
              <a:lnSpc>
                <a:spcPct val="120000"/>
              </a:lnSpc>
              <a:spcBef>
                <a:spcPts val="400"/>
              </a:spcBef>
            </a:pPr>
            <a:r>
              <a:rPr lang="en-US" dirty="0"/>
              <a:t>109 tandems</a:t>
            </a:r>
          </a:p>
          <a:p>
            <a:pPr>
              <a:lnSpc>
                <a:spcPct val="120000"/>
              </a:lnSpc>
              <a:spcBef>
                <a:spcPts val="400"/>
              </a:spcBef>
            </a:pPr>
            <a:endParaRPr lang="en-US" dirty="0"/>
          </a:p>
        </p:txBody>
      </p:sp>
      <p:sp>
        <p:nvSpPr>
          <p:cNvPr id="4" name="Slide Number Placeholder 3"/>
          <p:cNvSpPr>
            <a:spLocks noGrp="1"/>
          </p:cNvSpPr>
          <p:nvPr>
            <p:ph type="sldNum" sz="quarter" idx="12"/>
          </p:nvPr>
        </p:nvSpPr>
        <p:spPr/>
        <p:txBody>
          <a:bodyPr/>
          <a:lstStyle/>
          <a:p>
            <a:fld id="{6055C559-F800-E248-BEDB-E8A0154211FA}" type="slidenum">
              <a:rPr lang="en-US" smtClean="0"/>
              <a:pPr/>
              <a:t>12</a:t>
            </a:fld>
            <a:endParaRPr lang="en-US"/>
          </a:p>
        </p:txBody>
      </p:sp>
      <p:sp>
        <p:nvSpPr>
          <p:cNvPr id="5" name="TextBox 4"/>
          <p:cNvSpPr txBox="1"/>
          <p:nvPr/>
        </p:nvSpPr>
        <p:spPr>
          <a:xfrm>
            <a:off x="0" y="6640419"/>
            <a:ext cx="1459485" cy="230832"/>
          </a:xfrm>
          <a:prstGeom prst="rect">
            <a:avLst/>
          </a:prstGeom>
          <a:noFill/>
        </p:spPr>
        <p:txBody>
          <a:bodyPr wrap="none" rtlCol="0">
            <a:spAutoFit/>
          </a:bodyPr>
          <a:lstStyle/>
          <a:p>
            <a:r>
              <a:rPr lang="en-US" sz="900" dirty="0"/>
              <a:t>D. Finn (BellSouth 2006)</a:t>
            </a:r>
          </a:p>
        </p:txBody>
      </p:sp>
    </p:spTree>
    <p:extLst>
      <p:ext uri="{BB962C8B-B14F-4D97-AF65-F5344CB8AC3E}">
        <p14:creationId xmlns:p14="http://schemas.microsoft.com/office/powerpoint/2010/main" val="632016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 picture</a:t>
            </a:r>
          </a:p>
        </p:txBody>
      </p:sp>
      <p:sp>
        <p:nvSpPr>
          <p:cNvPr id="4" name="Slide Number Placeholder 3"/>
          <p:cNvSpPr>
            <a:spLocks noGrp="1"/>
          </p:cNvSpPr>
          <p:nvPr>
            <p:ph type="sldNum" sz="quarter" idx="12"/>
          </p:nvPr>
        </p:nvSpPr>
        <p:spPr/>
        <p:txBody>
          <a:bodyPr/>
          <a:lstStyle/>
          <a:p>
            <a:fld id="{6055C559-F800-E248-BEDB-E8A0154211FA}" type="slidenum">
              <a:rPr lang="en-US" smtClean="0"/>
              <a:pPr/>
              <a:t>13</a:t>
            </a:fld>
            <a:endParaRPr lang="en-US"/>
          </a:p>
        </p:txBody>
      </p:sp>
      <p:pic>
        <p:nvPicPr>
          <p:cNvPr id="6" name="Picture 5" descr="cablesvaultframe"/>
          <p:cNvPicPr>
            <a:picLocks noChangeAspect="1" noChangeArrowheads="1"/>
          </p:cNvPicPr>
          <p:nvPr/>
        </p:nvPicPr>
        <p:blipFill>
          <a:blip r:embed="rId2"/>
          <a:srcRect/>
          <a:stretch>
            <a:fillRect/>
          </a:stretch>
        </p:blipFill>
        <p:spPr bwMode="auto">
          <a:xfrm>
            <a:off x="2743200" y="1322294"/>
            <a:ext cx="3316288" cy="4953000"/>
          </a:xfrm>
          <a:prstGeom prst="rect">
            <a:avLst/>
          </a:prstGeom>
          <a:noFill/>
          <a:ln w="9525">
            <a:noFill/>
            <a:miter lim="800000"/>
            <a:headEnd/>
            <a:tailEnd/>
          </a:ln>
          <a:effectLst>
            <a:outerShdw blurRad="63500" dist="38099" dir="2700000" algn="ctr" rotWithShape="0">
              <a:srgbClr val="808080">
                <a:alpha val="74998"/>
              </a:srgbClr>
            </a:outerShdw>
          </a:effectLst>
        </p:spPr>
      </p:pic>
      <p:sp>
        <p:nvSpPr>
          <p:cNvPr id="7" name="TextBox 6"/>
          <p:cNvSpPr txBox="1"/>
          <p:nvPr/>
        </p:nvSpPr>
        <p:spPr>
          <a:xfrm>
            <a:off x="152400" y="2286000"/>
            <a:ext cx="2286000" cy="1600200"/>
          </a:xfrm>
          <a:prstGeom prst="rect">
            <a:avLst/>
          </a:prstGeom>
          <a:noFill/>
        </p:spPr>
        <p:txBody>
          <a:bodyPr wrap="square" rtlCol="0">
            <a:normAutofit/>
          </a:bodyPr>
          <a:lstStyle/>
          <a:p>
            <a:r>
              <a:rPr lang="en-US" dirty="0"/>
              <a:t>copper wires: home </a:t>
            </a:r>
            <a:r>
              <a:rPr lang="en-US" dirty="0" err="1">
                <a:sym typeface="Wingdings"/>
              </a:rPr>
              <a:t></a:t>
            </a:r>
            <a:r>
              <a:rPr lang="en-US" dirty="0">
                <a:sym typeface="Wingdings"/>
              </a:rPr>
              <a:t> cable vault </a:t>
            </a:r>
            <a:r>
              <a:rPr lang="en-US" dirty="0" err="1">
                <a:sym typeface="Wingdings"/>
              </a:rPr>
              <a:t></a:t>
            </a:r>
            <a:r>
              <a:rPr lang="en-US" dirty="0">
                <a:sym typeface="Wingdings"/>
              </a:rPr>
              <a:t> distribution frame</a:t>
            </a:r>
            <a:endParaRPr lang="en-US" dirty="0"/>
          </a:p>
        </p:txBody>
      </p:sp>
      <p:sp>
        <p:nvSpPr>
          <p:cNvPr id="8" name="TextBox 7"/>
          <p:cNvSpPr txBox="1"/>
          <p:nvPr/>
        </p:nvSpPr>
        <p:spPr>
          <a:xfrm>
            <a:off x="0" y="6640419"/>
            <a:ext cx="1459485" cy="230832"/>
          </a:xfrm>
          <a:prstGeom prst="rect">
            <a:avLst/>
          </a:prstGeom>
          <a:noFill/>
        </p:spPr>
        <p:txBody>
          <a:bodyPr wrap="none" rtlCol="0">
            <a:spAutoFit/>
          </a:bodyPr>
          <a:lstStyle/>
          <a:p>
            <a:r>
              <a:rPr lang="en-US" sz="900" dirty="0"/>
              <a:t>D. Finn (BellSouth 2006)</a:t>
            </a:r>
          </a:p>
        </p:txBody>
      </p:sp>
    </p:spTree>
    <p:extLst>
      <p:ext uri="{BB962C8B-B14F-4D97-AF65-F5344CB8AC3E}">
        <p14:creationId xmlns:p14="http://schemas.microsoft.com/office/powerpoint/2010/main" val="1600022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 picture</a:t>
            </a:r>
          </a:p>
        </p:txBody>
      </p:sp>
      <p:sp>
        <p:nvSpPr>
          <p:cNvPr id="3" name="Slide Number Placeholder 2"/>
          <p:cNvSpPr>
            <a:spLocks noGrp="1"/>
          </p:cNvSpPr>
          <p:nvPr>
            <p:ph type="sldNum" sz="quarter" idx="12"/>
          </p:nvPr>
        </p:nvSpPr>
        <p:spPr/>
        <p:txBody>
          <a:bodyPr/>
          <a:lstStyle/>
          <a:p>
            <a:fld id="{6055C559-F800-E248-BEDB-E8A0154211FA}" type="slidenum">
              <a:rPr lang="en-US" smtClean="0"/>
              <a:pPr/>
              <a:t>14</a:t>
            </a:fld>
            <a:endParaRPr lang="en-US"/>
          </a:p>
        </p:txBody>
      </p:sp>
      <p:pic>
        <p:nvPicPr>
          <p:cNvPr id="4" name="Picture 5" descr="backofframe"/>
          <p:cNvPicPr>
            <a:picLocks noChangeAspect="1" noChangeArrowheads="1"/>
          </p:cNvPicPr>
          <p:nvPr/>
        </p:nvPicPr>
        <p:blipFill>
          <a:blip r:embed="rId3"/>
          <a:srcRect/>
          <a:stretch>
            <a:fillRect/>
          </a:stretch>
        </p:blipFill>
        <p:spPr bwMode="auto">
          <a:xfrm>
            <a:off x="355600" y="1447800"/>
            <a:ext cx="3316288" cy="4953000"/>
          </a:xfrm>
          <a:prstGeom prst="rect">
            <a:avLst/>
          </a:prstGeom>
          <a:noFill/>
          <a:ln w="9525">
            <a:noFill/>
            <a:miter lim="800000"/>
            <a:headEnd/>
            <a:tailEnd/>
          </a:ln>
          <a:effectLst>
            <a:outerShdw blurRad="63500" dist="38099" dir="2700000" algn="ctr" rotWithShape="0">
              <a:srgbClr val="808080">
                <a:alpha val="74998"/>
              </a:srgbClr>
            </a:outerShdw>
          </a:effectLst>
        </p:spPr>
      </p:pic>
      <p:sp>
        <p:nvSpPr>
          <p:cNvPr id="6" name="TextBox 5"/>
          <p:cNvSpPr txBox="1"/>
          <p:nvPr/>
        </p:nvSpPr>
        <p:spPr>
          <a:xfrm>
            <a:off x="4191000" y="5257800"/>
            <a:ext cx="2116648" cy="369332"/>
          </a:xfrm>
          <a:prstGeom prst="rect">
            <a:avLst/>
          </a:prstGeom>
          <a:noFill/>
        </p:spPr>
        <p:txBody>
          <a:bodyPr wrap="none" rtlCol="0">
            <a:spAutoFit/>
          </a:bodyPr>
          <a:lstStyle/>
          <a:p>
            <a:r>
              <a:rPr lang="en-US" dirty="0"/>
              <a:t>distribution frame</a:t>
            </a:r>
          </a:p>
        </p:txBody>
      </p:sp>
      <p:pic>
        <p:nvPicPr>
          <p:cNvPr id="7" name="Picture 6"/>
          <p:cNvPicPr>
            <a:picLocks noChangeAspect="1"/>
          </p:cNvPicPr>
          <p:nvPr/>
        </p:nvPicPr>
        <p:blipFill>
          <a:blip r:embed="rId4"/>
          <a:stretch>
            <a:fillRect/>
          </a:stretch>
        </p:blipFill>
        <p:spPr>
          <a:xfrm>
            <a:off x="3962401" y="1447800"/>
            <a:ext cx="4724400" cy="3542429"/>
          </a:xfrm>
          <a:prstGeom prst="rect">
            <a:avLst/>
          </a:prstGeom>
        </p:spPr>
      </p:pic>
    </p:spTree>
    <p:extLst>
      <p:ext uri="{BB962C8B-B14F-4D97-AF65-F5344CB8AC3E}">
        <p14:creationId xmlns:p14="http://schemas.microsoft.com/office/powerpoint/2010/main" val="1645612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 pictures</a:t>
            </a:r>
          </a:p>
        </p:txBody>
      </p:sp>
      <p:sp>
        <p:nvSpPr>
          <p:cNvPr id="3" name="Slide Number Placeholder 2"/>
          <p:cNvSpPr>
            <a:spLocks noGrp="1"/>
          </p:cNvSpPr>
          <p:nvPr>
            <p:ph type="sldNum" sz="quarter" idx="12"/>
          </p:nvPr>
        </p:nvSpPr>
        <p:spPr/>
        <p:txBody>
          <a:bodyPr/>
          <a:lstStyle/>
          <a:p>
            <a:fld id="{6055C559-F800-E248-BEDB-E8A0154211FA}" type="slidenum">
              <a:rPr lang="en-US" smtClean="0"/>
              <a:pPr/>
              <a:t>15</a:t>
            </a:fld>
            <a:endParaRPr lang="en-US"/>
          </a:p>
        </p:txBody>
      </p:sp>
      <p:pic>
        <p:nvPicPr>
          <p:cNvPr id="4" name="Picture 5" descr="fibercrossconnect"/>
          <p:cNvPicPr>
            <a:picLocks noChangeAspect="1" noChangeArrowheads="1"/>
          </p:cNvPicPr>
          <p:nvPr/>
        </p:nvPicPr>
        <p:blipFill>
          <a:blip r:embed="rId2"/>
          <a:srcRect/>
          <a:stretch>
            <a:fillRect/>
          </a:stretch>
        </p:blipFill>
        <p:spPr bwMode="auto">
          <a:xfrm>
            <a:off x="838200" y="1447800"/>
            <a:ext cx="3276600" cy="4876800"/>
          </a:xfrm>
          <a:prstGeom prst="rect">
            <a:avLst/>
          </a:prstGeom>
          <a:noFill/>
          <a:ln w="9525">
            <a:noFill/>
            <a:miter lim="800000"/>
            <a:headEnd/>
            <a:tailEnd/>
          </a:ln>
          <a:effectLst>
            <a:outerShdw blurRad="63500" dist="38099" dir="2700000" algn="ctr" rotWithShape="0">
              <a:srgbClr val="808080">
                <a:alpha val="74998"/>
              </a:srgbClr>
            </a:outerShdw>
          </a:effectLst>
        </p:spPr>
      </p:pic>
      <p:sp>
        <p:nvSpPr>
          <p:cNvPr id="5" name="TextBox 4"/>
          <p:cNvSpPr txBox="1"/>
          <p:nvPr/>
        </p:nvSpPr>
        <p:spPr>
          <a:xfrm>
            <a:off x="5638800" y="2286000"/>
            <a:ext cx="2438400" cy="923330"/>
          </a:xfrm>
          <a:prstGeom prst="rect">
            <a:avLst/>
          </a:prstGeom>
          <a:noFill/>
        </p:spPr>
        <p:txBody>
          <a:bodyPr wrap="square" rtlCol="0">
            <a:spAutoFit/>
          </a:bodyPr>
          <a:lstStyle/>
          <a:p>
            <a:r>
              <a:rPr lang="en-US" dirty="0"/>
              <a:t>fiber cross connect point: fiber leaves CO</a:t>
            </a:r>
          </a:p>
        </p:txBody>
      </p:sp>
      <p:sp>
        <p:nvSpPr>
          <p:cNvPr id="6" name="TextBox 5"/>
          <p:cNvSpPr txBox="1"/>
          <p:nvPr/>
        </p:nvSpPr>
        <p:spPr>
          <a:xfrm>
            <a:off x="0" y="6640419"/>
            <a:ext cx="1459485" cy="230832"/>
          </a:xfrm>
          <a:prstGeom prst="rect">
            <a:avLst/>
          </a:prstGeom>
          <a:noFill/>
        </p:spPr>
        <p:txBody>
          <a:bodyPr wrap="none" rtlCol="0">
            <a:spAutoFit/>
          </a:bodyPr>
          <a:lstStyle/>
          <a:p>
            <a:r>
              <a:rPr lang="en-US" sz="900" dirty="0"/>
              <a:t>D. Finn (BellSouth 2006)</a:t>
            </a:r>
          </a:p>
        </p:txBody>
      </p:sp>
    </p:spTree>
    <p:extLst>
      <p:ext uri="{BB962C8B-B14F-4D97-AF65-F5344CB8AC3E}">
        <p14:creationId xmlns:p14="http://schemas.microsoft.com/office/powerpoint/2010/main" val="2191235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96508-AC48-A845-8AFD-0D204AE047EA}"/>
              </a:ext>
            </a:extLst>
          </p:cNvPr>
          <p:cNvSpPr>
            <a:spLocks noGrp="1"/>
          </p:cNvSpPr>
          <p:nvPr>
            <p:ph type="title"/>
          </p:nvPr>
        </p:nvSpPr>
        <p:spPr/>
        <p:txBody>
          <a:bodyPr/>
          <a:lstStyle/>
          <a:p>
            <a:r>
              <a:rPr lang="en-US" dirty="0"/>
              <a:t>The flavors of VoIP</a:t>
            </a:r>
          </a:p>
        </p:txBody>
      </p:sp>
      <p:pic>
        <p:nvPicPr>
          <p:cNvPr id="3" name="Picture 2">
            <a:extLst>
              <a:ext uri="{FF2B5EF4-FFF2-40B4-BE49-F238E27FC236}">
                <a16:creationId xmlns:a16="http://schemas.microsoft.com/office/drawing/2014/main" id="{DDB7F5D4-F41F-374D-8CB6-EF42919BF27A}"/>
              </a:ext>
            </a:extLst>
          </p:cNvPr>
          <p:cNvPicPr>
            <a:picLocks noChangeAspect="1"/>
          </p:cNvPicPr>
          <p:nvPr/>
        </p:nvPicPr>
        <p:blipFill>
          <a:blip r:embed="rId2"/>
          <a:stretch>
            <a:fillRect/>
          </a:stretch>
        </p:blipFill>
        <p:spPr>
          <a:xfrm>
            <a:off x="296562" y="1524000"/>
            <a:ext cx="1705514" cy="1238250"/>
          </a:xfrm>
          <a:prstGeom prst="rect">
            <a:avLst/>
          </a:prstGeom>
        </p:spPr>
      </p:pic>
      <p:sp>
        <p:nvSpPr>
          <p:cNvPr id="4" name="Cloud 3">
            <a:extLst>
              <a:ext uri="{FF2B5EF4-FFF2-40B4-BE49-F238E27FC236}">
                <a16:creationId xmlns:a16="http://schemas.microsoft.com/office/drawing/2014/main" id="{32048DD0-40DB-2347-9B87-61C9DC2756DE}"/>
              </a:ext>
            </a:extLst>
          </p:cNvPr>
          <p:cNvSpPr/>
          <p:nvPr/>
        </p:nvSpPr>
        <p:spPr>
          <a:xfrm>
            <a:off x="2518719" y="1567764"/>
            <a:ext cx="2057400" cy="1524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Local</a:t>
            </a:r>
          </a:p>
          <a:p>
            <a:pPr algn="ctr"/>
            <a:r>
              <a:rPr lang="en-US" dirty="0"/>
              <a:t>ISP</a:t>
            </a:r>
          </a:p>
        </p:txBody>
      </p:sp>
      <p:pic>
        <p:nvPicPr>
          <p:cNvPr id="5" name="Picture 27" descr="C:\Users\ecoffey\AppData\Local\Temp\Rar$DRa0.787\30099_Device_voice_gateway_unreachable_64.png">
            <a:extLst>
              <a:ext uri="{FF2B5EF4-FFF2-40B4-BE49-F238E27FC236}">
                <a16:creationId xmlns:a16="http://schemas.microsoft.com/office/drawing/2014/main" id="{F1DE4A1F-1219-E842-9482-CF938BAD9327}"/>
              </a:ext>
            </a:extLst>
          </p:cNvPr>
          <p:cNvPicPr>
            <a:picLocks noChangeAspect="1" noChangeArrowheads="1"/>
          </p:cNvPicPr>
          <p:nvPr/>
        </p:nvPicPr>
        <p:blipFill>
          <a:blip r:embed="rId3">
            <a:duotone>
              <a:prstClr val="black"/>
              <a:srgbClr val="69C400">
                <a:tint val="45000"/>
                <a:satMod val="400000"/>
              </a:srgbClr>
            </a:duotone>
            <a:extLst>
              <a:ext uri="{28A0092B-C50C-407E-A947-70E740481C1C}">
                <a14:useLocalDpi xmlns:a14="http://schemas.microsoft.com/office/drawing/2010/main"/>
              </a:ext>
            </a:extLst>
          </a:blip>
          <a:srcRect/>
          <a:stretch>
            <a:fillRect/>
          </a:stretch>
        </p:blipFill>
        <p:spPr bwMode="auto">
          <a:xfrm>
            <a:off x="4724400" y="2000250"/>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5">
            <a:extLst>
              <a:ext uri="{FF2B5EF4-FFF2-40B4-BE49-F238E27FC236}">
                <a16:creationId xmlns:a16="http://schemas.microsoft.com/office/drawing/2014/main" id="{5588F3FF-69D8-CF48-A4F9-706783D67EFD}"/>
              </a:ext>
            </a:extLst>
          </p:cNvPr>
          <p:cNvSpPr/>
          <p:nvPr/>
        </p:nvSpPr>
        <p:spPr>
          <a:xfrm>
            <a:off x="5474043" y="1619250"/>
            <a:ext cx="2057400" cy="1524000"/>
          </a:xfrm>
          <a:prstGeom prst="cloud">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Phone Company</a:t>
            </a:r>
          </a:p>
        </p:txBody>
      </p:sp>
      <p:pic>
        <p:nvPicPr>
          <p:cNvPr id="7" name="Picture 6">
            <a:extLst>
              <a:ext uri="{FF2B5EF4-FFF2-40B4-BE49-F238E27FC236}">
                <a16:creationId xmlns:a16="http://schemas.microsoft.com/office/drawing/2014/main" id="{CB5281AC-F9C5-8A4C-B02E-9825B1AA57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62335" y="1983774"/>
            <a:ext cx="990600" cy="990600"/>
          </a:xfrm>
          <a:prstGeom prst="rect">
            <a:avLst/>
          </a:prstGeom>
        </p:spPr>
      </p:pic>
      <p:pic>
        <p:nvPicPr>
          <p:cNvPr id="8" name="Picture 7">
            <a:extLst>
              <a:ext uri="{FF2B5EF4-FFF2-40B4-BE49-F238E27FC236}">
                <a16:creationId xmlns:a16="http://schemas.microsoft.com/office/drawing/2014/main" id="{B48E0EA0-F9F5-2A46-90D3-74F05B653D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3793" y="1364285"/>
            <a:ext cx="1219200" cy="276352"/>
          </a:xfrm>
          <a:prstGeom prst="rect">
            <a:avLst/>
          </a:prstGeom>
        </p:spPr>
      </p:pic>
      <p:sp>
        <p:nvSpPr>
          <p:cNvPr id="9" name="Cloud 8">
            <a:extLst>
              <a:ext uri="{FF2B5EF4-FFF2-40B4-BE49-F238E27FC236}">
                <a16:creationId xmlns:a16="http://schemas.microsoft.com/office/drawing/2014/main" id="{A24B1FA1-1A06-D046-A935-3B57CB019FB3}"/>
              </a:ext>
            </a:extLst>
          </p:cNvPr>
          <p:cNvSpPr/>
          <p:nvPr/>
        </p:nvSpPr>
        <p:spPr>
          <a:xfrm>
            <a:off x="2786888" y="3472764"/>
            <a:ext cx="2057400" cy="1524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Local</a:t>
            </a:r>
          </a:p>
          <a:p>
            <a:pPr algn="ctr"/>
            <a:r>
              <a:rPr lang="en-US" dirty="0"/>
              <a:t>ISP</a:t>
            </a:r>
          </a:p>
          <a:p>
            <a:pPr algn="ctr"/>
            <a:r>
              <a:rPr lang="en-US" dirty="0"/>
              <a:t>“triple play”</a:t>
            </a:r>
          </a:p>
          <a:p>
            <a:pPr algn="ctr"/>
            <a:r>
              <a:rPr lang="en-US" dirty="0"/>
              <a:t>using DOCSIS</a:t>
            </a:r>
          </a:p>
        </p:txBody>
      </p:sp>
      <p:sp>
        <p:nvSpPr>
          <p:cNvPr id="10" name="TextBox 9">
            <a:extLst>
              <a:ext uri="{FF2B5EF4-FFF2-40B4-BE49-F238E27FC236}">
                <a16:creationId xmlns:a16="http://schemas.microsoft.com/office/drawing/2014/main" id="{EC44F4B8-3378-7C48-91C1-D5F74BFC558D}"/>
              </a:ext>
            </a:extLst>
          </p:cNvPr>
          <p:cNvSpPr txBox="1"/>
          <p:nvPr/>
        </p:nvSpPr>
        <p:spPr>
          <a:xfrm>
            <a:off x="146225" y="2693664"/>
            <a:ext cx="2262158" cy="369332"/>
          </a:xfrm>
          <a:prstGeom prst="rect">
            <a:avLst/>
          </a:prstGeom>
          <a:noFill/>
        </p:spPr>
        <p:txBody>
          <a:bodyPr wrap="none" rtlCol="0">
            <a:spAutoFit/>
          </a:bodyPr>
          <a:lstStyle/>
          <a:p>
            <a:r>
              <a:rPr lang="en-US" dirty="0"/>
              <a:t>”over-the-top” (OTT)</a:t>
            </a:r>
          </a:p>
        </p:txBody>
      </p:sp>
      <p:pic>
        <p:nvPicPr>
          <p:cNvPr id="11" name="Picture 10">
            <a:extLst>
              <a:ext uri="{FF2B5EF4-FFF2-40B4-BE49-F238E27FC236}">
                <a16:creationId xmlns:a16="http://schemas.microsoft.com/office/drawing/2014/main" id="{088CDDD5-8805-504D-ABCF-A40BFB1A36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6176" y="3706041"/>
            <a:ext cx="990600" cy="990600"/>
          </a:xfrm>
          <a:prstGeom prst="rect">
            <a:avLst/>
          </a:prstGeom>
        </p:spPr>
      </p:pic>
      <p:pic>
        <p:nvPicPr>
          <p:cNvPr id="17" name="Picture 16">
            <a:extLst>
              <a:ext uri="{FF2B5EF4-FFF2-40B4-BE49-F238E27FC236}">
                <a16:creationId xmlns:a16="http://schemas.microsoft.com/office/drawing/2014/main" id="{4CA48625-E7A1-EC41-AE5F-4A97BCA3C63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02076" y="3143250"/>
            <a:ext cx="658567" cy="1924050"/>
          </a:xfrm>
          <a:prstGeom prst="rect">
            <a:avLst/>
          </a:prstGeom>
        </p:spPr>
      </p:pic>
      <p:pic>
        <p:nvPicPr>
          <p:cNvPr id="20" name="Picture 19">
            <a:extLst>
              <a:ext uri="{FF2B5EF4-FFF2-40B4-BE49-F238E27FC236}">
                <a16:creationId xmlns:a16="http://schemas.microsoft.com/office/drawing/2014/main" id="{A1593D43-6780-0240-8BD2-78716B329D0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50877" y="1549808"/>
            <a:ext cx="452048" cy="1244600"/>
          </a:xfrm>
          <a:prstGeom prst="rect">
            <a:avLst/>
          </a:prstGeom>
        </p:spPr>
      </p:pic>
      <p:cxnSp>
        <p:nvCxnSpPr>
          <p:cNvPr id="14" name="Curved Connector 13">
            <a:extLst>
              <a:ext uri="{FF2B5EF4-FFF2-40B4-BE49-F238E27FC236}">
                <a16:creationId xmlns:a16="http://schemas.microsoft.com/office/drawing/2014/main" id="{20EAA34C-66A6-604D-AD6A-62DF9FCA8D39}"/>
              </a:ext>
            </a:extLst>
          </p:cNvPr>
          <p:cNvCxnSpPr>
            <a:cxnSpLocks/>
            <a:stCxn id="11" idx="2"/>
          </p:cNvCxnSpPr>
          <p:nvPr/>
        </p:nvCxnSpPr>
        <p:spPr>
          <a:xfrm rot="5400000" flipH="1" flipV="1">
            <a:off x="1129890" y="3587627"/>
            <a:ext cx="990600" cy="1227428"/>
          </a:xfrm>
          <a:prstGeom prst="curvedConnector4">
            <a:avLst>
              <a:gd name="adj1" fmla="val -23077"/>
              <a:gd name="adj2" fmla="val 70176"/>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8418BE4F-BF04-CD49-B1C8-4E41B8A7722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3623" y="5562600"/>
            <a:ext cx="933450" cy="933450"/>
          </a:xfrm>
          <a:prstGeom prst="rect">
            <a:avLst/>
          </a:prstGeom>
        </p:spPr>
      </p:pic>
      <p:pic>
        <p:nvPicPr>
          <p:cNvPr id="25" name="Picture 24">
            <a:extLst>
              <a:ext uri="{FF2B5EF4-FFF2-40B4-BE49-F238E27FC236}">
                <a16:creationId xmlns:a16="http://schemas.microsoft.com/office/drawing/2014/main" id="{D8A122DC-75DD-6547-83E8-46E794AA006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931843" y="5657850"/>
            <a:ext cx="799032" cy="838200"/>
          </a:xfrm>
          <a:prstGeom prst="rect">
            <a:avLst/>
          </a:prstGeom>
        </p:spPr>
      </p:pic>
      <p:sp>
        <p:nvSpPr>
          <p:cNvPr id="26" name="Cloud 25">
            <a:extLst>
              <a:ext uri="{FF2B5EF4-FFF2-40B4-BE49-F238E27FC236}">
                <a16:creationId xmlns:a16="http://schemas.microsoft.com/office/drawing/2014/main" id="{386E9A00-DCBD-A64D-B537-0D97FF44559B}"/>
              </a:ext>
            </a:extLst>
          </p:cNvPr>
          <p:cNvSpPr/>
          <p:nvPr/>
        </p:nvSpPr>
        <p:spPr>
          <a:xfrm>
            <a:off x="2895600" y="5275563"/>
            <a:ext cx="2057400" cy="1524000"/>
          </a:xfrm>
          <a:prstGeom prst="cloud">
            <a:avLst/>
          </a:prstGeom>
          <a:solidFill>
            <a:srgbClr val="FF4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CMRS</a:t>
            </a:r>
          </a:p>
          <a:p>
            <a:pPr algn="ctr"/>
            <a:r>
              <a:rPr lang="en-US" dirty="0"/>
              <a:t>(cell) using</a:t>
            </a:r>
          </a:p>
          <a:p>
            <a:pPr algn="ctr"/>
            <a:r>
              <a:rPr lang="en-US" dirty="0"/>
              <a:t>IMS</a:t>
            </a:r>
          </a:p>
        </p:txBody>
      </p:sp>
      <p:cxnSp>
        <p:nvCxnSpPr>
          <p:cNvPr id="28" name="Elbow Connector 27">
            <a:extLst>
              <a:ext uri="{FF2B5EF4-FFF2-40B4-BE49-F238E27FC236}">
                <a16:creationId xmlns:a16="http://schemas.microsoft.com/office/drawing/2014/main" id="{0E825CF6-C144-4B4C-BDFE-0FEF6730B6EC}"/>
              </a:ext>
            </a:extLst>
          </p:cNvPr>
          <p:cNvCxnSpPr>
            <a:cxnSpLocks/>
            <a:stCxn id="26" idx="0"/>
            <a:endCxn id="5" idx="2"/>
          </p:cNvCxnSpPr>
          <p:nvPr/>
        </p:nvCxnSpPr>
        <p:spPr>
          <a:xfrm flipV="1">
            <a:off x="4951286" y="2762250"/>
            <a:ext cx="154114" cy="3275313"/>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a:extLst>
              <a:ext uri="{FF2B5EF4-FFF2-40B4-BE49-F238E27FC236}">
                <a16:creationId xmlns:a16="http://schemas.microsoft.com/office/drawing/2014/main" id="{3AF31CC3-1D31-7F42-BB06-6FFDDD6A5381}"/>
              </a:ext>
            </a:extLst>
          </p:cNvPr>
          <p:cNvCxnSpPr>
            <a:stCxn id="9" idx="0"/>
            <a:endCxn id="5" idx="2"/>
          </p:cNvCxnSpPr>
          <p:nvPr/>
        </p:nvCxnSpPr>
        <p:spPr>
          <a:xfrm flipV="1">
            <a:off x="4842574" y="2762250"/>
            <a:ext cx="262826" cy="1472514"/>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97BA80E-0407-BC4A-B91C-C1F4C8F5B262}"/>
              </a:ext>
            </a:extLst>
          </p:cNvPr>
          <p:cNvCxnSpPr>
            <a:stCxn id="4" idx="0"/>
            <a:endCxn id="5" idx="1"/>
          </p:cNvCxnSpPr>
          <p:nvPr/>
        </p:nvCxnSpPr>
        <p:spPr>
          <a:xfrm>
            <a:off x="4574405" y="2329764"/>
            <a:ext cx="149995" cy="51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49F811A-9DB4-844B-A2BD-093E7A9CAA35}"/>
              </a:ext>
            </a:extLst>
          </p:cNvPr>
          <p:cNvSpPr txBox="1"/>
          <p:nvPr/>
        </p:nvSpPr>
        <p:spPr>
          <a:xfrm>
            <a:off x="7163768" y="4327309"/>
            <a:ext cx="1787733" cy="369332"/>
          </a:xfrm>
          <a:prstGeom prst="rect">
            <a:avLst/>
          </a:prstGeom>
          <a:noFill/>
        </p:spPr>
        <p:txBody>
          <a:bodyPr wrap="none" rtlCol="0">
            <a:spAutoFit/>
          </a:bodyPr>
          <a:lstStyle/>
          <a:p>
            <a:r>
              <a:rPr lang="en-US" dirty="0"/>
              <a:t>Enterprise VoIP</a:t>
            </a:r>
          </a:p>
        </p:txBody>
      </p:sp>
      <p:pic>
        <p:nvPicPr>
          <p:cNvPr id="39" name="Picture 38">
            <a:extLst>
              <a:ext uri="{FF2B5EF4-FFF2-40B4-BE49-F238E27FC236}">
                <a16:creationId xmlns:a16="http://schemas.microsoft.com/office/drawing/2014/main" id="{D296C314-C4A5-1A4D-B509-5A684F771DC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093781" y="4861741"/>
            <a:ext cx="1927706" cy="1401718"/>
          </a:xfrm>
          <a:prstGeom prst="rect">
            <a:avLst/>
          </a:prstGeom>
        </p:spPr>
      </p:pic>
      <p:sp>
        <p:nvSpPr>
          <p:cNvPr id="40" name="Cloud 39">
            <a:extLst>
              <a:ext uri="{FF2B5EF4-FFF2-40B4-BE49-F238E27FC236}">
                <a16:creationId xmlns:a16="http://schemas.microsoft.com/office/drawing/2014/main" id="{168EBCB4-7F4E-B145-8240-A2E415111153}"/>
              </a:ext>
            </a:extLst>
          </p:cNvPr>
          <p:cNvSpPr/>
          <p:nvPr/>
        </p:nvSpPr>
        <p:spPr>
          <a:xfrm>
            <a:off x="5714999" y="4696640"/>
            <a:ext cx="1518289" cy="130213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business</a:t>
            </a:r>
          </a:p>
          <a:p>
            <a:pPr algn="ctr"/>
            <a:r>
              <a:rPr lang="en-US" dirty="0"/>
              <a:t>ISP</a:t>
            </a:r>
          </a:p>
        </p:txBody>
      </p:sp>
      <p:cxnSp>
        <p:nvCxnSpPr>
          <p:cNvPr id="42" name="Elbow Connector 41">
            <a:extLst>
              <a:ext uri="{FF2B5EF4-FFF2-40B4-BE49-F238E27FC236}">
                <a16:creationId xmlns:a16="http://schemas.microsoft.com/office/drawing/2014/main" id="{27E116D8-066D-D145-8A21-0E458E1B7749}"/>
              </a:ext>
            </a:extLst>
          </p:cNvPr>
          <p:cNvCxnSpPr>
            <a:stCxn id="40" idx="2"/>
            <a:endCxn id="5" idx="2"/>
          </p:cNvCxnSpPr>
          <p:nvPr/>
        </p:nvCxnSpPr>
        <p:spPr>
          <a:xfrm rot="10800000">
            <a:off x="5105401" y="2762251"/>
            <a:ext cx="614309" cy="2585459"/>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06CEEAC1-9B93-8B43-AF8D-C7164E939D2A}"/>
              </a:ext>
            </a:extLst>
          </p:cNvPr>
          <p:cNvSpPr txBox="1"/>
          <p:nvPr/>
        </p:nvSpPr>
        <p:spPr>
          <a:xfrm>
            <a:off x="6222754" y="5946452"/>
            <a:ext cx="1437253" cy="369332"/>
          </a:xfrm>
          <a:prstGeom prst="rect">
            <a:avLst/>
          </a:prstGeom>
          <a:noFill/>
        </p:spPr>
        <p:txBody>
          <a:bodyPr wrap="none" rtlCol="0">
            <a:spAutoFit/>
          </a:bodyPr>
          <a:lstStyle/>
          <a:p>
            <a:r>
              <a:rPr lang="en-US" dirty="0"/>
              <a:t>SIP </a:t>
            </a:r>
            <a:r>
              <a:rPr lang="en-US" dirty="0" err="1"/>
              <a:t>trunking</a:t>
            </a:r>
            <a:endParaRPr lang="en-US" dirty="0"/>
          </a:p>
        </p:txBody>
      </p:sp>
      <p:sp>
        <p:nvSpPr>
          <p:cNvPr id="12" name="Slide Number Placeholder 11">
            <a:extLst>
              <a:ext uri="{FF2B5EF4-FFF2-40B4-BE49-F238E27FC236}">
                <a16:creationId xmlns:a16="http://schemas.microsoft.com/office/drawing/2014/main" id="{4373B993-0872-1941-B48F-B3223962DBBC}"/>
              </a:ext>
            </a:extLst>
          </p:cNvPr>
          <p:cNvSpPr>
            <a:spLocks noGrp="1"/>
          </p:cNvSpPr>
          <p:nvPr>
            <p:ph type="sldNum" sz="quarter" idx="12"/>
          </p:nvPr>
        </p:nvSpPr>
        <p:spPr/>
        <p:txBody>
          <a:bodyPr/>
          <a:lstStyle/>
          <a:p>
            <a:fld id="{06C525AB-8E15-B549-83D9-D2F0966E02DF}" type="slidenum">
              <a:rPr lang="en-US" altLang="en-US" smtClean="0"/>
              <a:pPr/>
              <a:t>16</a:t>
            </a:fld>
            <a:endParaRPr lang="en-US" altLang="en-US"/>
          </a:p>
        </p:txBody>
      </p:sp>
    </p:spTree>
    <p:extLst>
      <p:ext uri="{BB962C8B-B14F-4D97-AF65-F5344CB8AC3E}">
        <p14:creationId xmlns:p14="http://schemas.microsoft.com/office/powerpoint/2010/main" val="3231147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hangingPunct="1"/>
            <a:r>
              <a:rPr lang="en-US"/>
              <a:t>Basic SIP message flow</a:t>
            </a:r>
          </a:p>
        </p:txBody>
      </p:sp>
      <p:pic>
        <p:nvPicPr>
          <p:cNvPr id="47108" name="Picture 3" descr="sip_fork_simple"/>
          <p:cNvPicPr>
            <a:picLocks noGrp="1" noChangeAspect="1" noChangeArrowheads="1"/>
          </p:cNvPicPr>
          <p:nvPr>
            <p:ph idx="1"/>
          </p:nvPr>
        </p:nvPicPr>
        <p:blipFill>
          <a:blip r:embed="rId3"/>
          <a:srcRect/>
          <a:stretch>
            <a:fillRect/>
          </a:stretch>
        </p:blipFill>
        <p:spPr>
          <a:xfrm>
            <a:off x="1744663" y="1952625"/>
            <a:ext cx="6648450" cy="3827463"/>
          </a:xfrm>
        </p:spPr>
      </p:pic>
      <p:sp>
        <p:nvSpPr>
          <p:cNvPr id="47106" name="Slide Number Placeholder 5"/>
          <p:cNvSpPr>
            <a:spLocks noGrp="1"/>
          </p:cNvSpPr>
          <p:nvPr>
            <p:ph type="sldNum" sz="quarter" idx="12"/>
          </p:nvPr>
        </p:nvSpPr>
        <p:spPr>
          <a:noFill/>
        </p:spPr>
        <p:txBody>
          <a:bodyPr/>
          <a:lstStyle/>
          <a:p>
            <a:fld id="{558353BF-4B5D-CE49-9E4A-59A4D7F63B0D}" type="slidenum">
              <a:rPr lang="en-US" smtClean="0"/>
              <a:pPr/>
              <a:t>17</a:t>
            </a:fld>
            <a:endParaRPr lang="en-US"/>
          </a:p>
        </p:txBody>
      </p:sp>
    </p:spTree>
    <p:extLst>
      <p:ext uri="{BB962C8B-B14F-4D97-AF65-F5344CB8AC3E}">
        <p14:creationId xmlns:p14="http://schemas.microsoft.com/office/powerpoint/2010/main" val="353713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US"/>
              <a:t>SIP message format</a:t>
            </a:r>
          </a:p>
        </p:txBody>
      </p:sp>
      <p:sp>
        <p:nvSpPr>
          <p:cNvPr id="51202" name="Slide Number Placeholder 4"/>
          <p:cNvSpPr>
            <a:spLocks noGrp="1"/>
          </p:cNvSpPr>
          <p:nvPr>
            <p:ph type="sldNum" sz="quarter" idx="12"/>
          </p:nvPr>
        </p:nvSpPr>
        <p:spPr>
          <a:noFill/>
        </p:spPr>
        <p:txBody>
          <a:bodyPr/>
          <a:lstStyle/>
          <a:p>
            <a:fld id="{BA846633-8C6B-A54D-8CF1-F8A05DFBA361}" type="slidenum">
              <a:rPr lang="en-US" smtClean="0"/>
              <a:pPr/>
              <a:t>18</a:t>
            </a:fld>
            <a:endParaRPr lang="en-US"/>
          </a:p>
        </p:txBody>
      </p:sp>
      <p:sp>
        <p:nvSpPr>
          <p:cNvPr id="51204" name="Text Box 3"/>
          <p:cNvSpPr txBox="1">
            <a:spLocks noChangeArrowheads="1"/>
          </p:cNvSpPr>
          <p:nvPr/>
        </p:nvSpPr>
        <p:spPr bwMode="auto">
          <a:xfrm>
            <a:off x="2596636" y="5899464"/>
            <a:ext cx="654050" cy="366712"/>
          </a:xfrm>
          <a:prstGeom prst="rect">
            <a:avLst/>
          </a:prstGeom>
          <a:noFill/>
          <a:ln w="9525">
            <a:noFill/>
            <a:miter lim="800000"/>
            <a:headEnd/>
            <a:tailEnd/>
          </a:ln>
        </p:spPr>
        <p:txBody>
          <a:bodyPr wrap="none">
            <a:prstTxWarp prst="textNoShape">
              <a:avLst/>
            </a:prstTxWarp>
            <a:spAutoFit/>
          </a:bodyPr>
          <a:lstStyle/>
          <a:p>
            <a:r>
              <a:rPr lang="en-US" sz="1800" dirty="0">
                <a:solidFill>
                  <a:srgbClr val="008000"/>
                </a:solidFill>
              </a:rPr>
              <a:t>SDP</a:t>
            </a:r>
          </a:p>
        </p:txBody>
      </p:sp>
      <p:grpSp>
        <p:nvGrpSpPr>
          <p:cNvPr id="2" name="Group 4"/>
          <p:cNvGrpSpPr>
            <a:grpSpLocks/>
          </p:cNvGrpSpPr>
          <p:nvPr/>
        </p:nvGrpSpPr>
        <p:grpSpPr bwMode="auto">
          <a:xfrm>
            <a:off x="1068920" y="1397859"/>
            <a:ext cx="7238468" cy="4500861"/>
            <a:chOff x="3" y="626"/>
            <a:chExt cx="5373" cy="3428"/>
          </a:xfrm>
        </p:grpSpPr>
        <p:sp>
          <p:nvSpPr>
            <p:cNvPr id="51206" name="AutoShape 5"/>
            <p:cNvSpPr>
              <a:spLocks noChangeArrowheads="1"/>
            </p:cNvSpPr>
            <p:nvPr/>
          </p:nvSpPr>
          <p:spPr bwMode="auto">
            <a:xfrm>
              <a:off x="240" y="1008"/>
              <a:ext cx="2448" cy="432"/>
            </a:xfrm>
            <a:prstGeom prst="roundRect">
              <a:avLst>
                <a:gd name="adj" fmla="val 16667"/>
              </a:avLst>
            </a:prstGeom>
            <a:solidFill>
              <a:srgbClr val="0000FF">
                <a:alpha val="58038"/>
              </a:srgbClr>
            </a:solidFill>
            <a:ln w="9525">
              <a:solidFill>
                <a:schemeClr val="tx1"/>
              </a:solidFill>
              <a:round/>
              <a:headEnd/>
              <a:tailEnd/>
            </a:ln>
          </p:spPr>
          <p:txBody>
            <a:bodyPr wrap="none" anchor="ctr">
              <a:prstTxWarp prst="textNoShape">
                <a:avLst/>
              </a:prstTxWarp>
            </a:bodyPr>
            <a:lstStyle/>
            <a:p>
              <a:r>
                <a:rPr lang="en-US" sz="1400" b="1"/>
                <a:t>INVITE</a:t>
              </a:r>
              <a:r>
                <a:rPr lang="en-US" sz="1400"/>
                <a:t> sip:bob@there.com </a:t>
              </a:r>
              <a:r>
                <a:rPr lang="en-US" sz="1400" b="1"/>
                <a:t>SIP/2.0</a:t>
              </a:r>
            </a:p>
          </p:txBody>
        </p:sp>
        <p:sp>
          <p:nvSpPr>
            <p:cNvPr id="51207" name="AutoShape 6"/>
            <p:cNvSpPr>
              <a:spLocks noChangeArrowheads="1"/>
            </p:cNvSpPr>
            <p:nvPr/>
          </p:nvSpPr>
          <p:spPr bwMode="auto">
            <a:xfrm>
              <a:off x="240" y="1488"/>
              <a:ext cx="2448" cy="1632"/>
            </a:xfrm>
            <a:prstGeom prst="roundRect">
              <a:avLst>
                <a:gd name="adj" fmla="val 16667"/>
              </a:avLst>
            </a:prstGeom>
            <a:solidFill>
              <a:srgbClr val="FF9900">
                <a:alpha val="59999"/>
              </a:srgbClr>
            </a:solidFill>
            <a:ln w="9525">
              <a:solidFill>
                <a:schemeClr val="tx1"/>
              </a:solidFill>
              <a:round/>
              <a:headEnd/>
              <a:tailEnd/>
            </a:ln>
          </p:spPr>
          <p:txBody>
            <a:bodyPr wrap="none" anchor="ctr">
              <a:prstTxWarp prst="textNoShape">
                <a:avLst/>
              </a:prstTxWarp>
            </a:bodyPr>
            <a:lstStyle/>
            <a:p>
              <a:r>
                <a:rPr lang="en-US" sz="1400" b="1" dirty="0"/>
                <a:t>Via:</a:t>
              </a:r>
              <a:r>
                <a:rPr lang="en-US" sz="1400" dirty="0"/>
                <a:t> SIP/2.0/UDP here.com:5060</a:t>
              </a:r>
            </a:p>
            <a:p>
              <a:r>
                <a:rPr lang="en-US" sz="1400" b="1" dirty="0"/>
                <a:t>From:</a:t>
              </a:r>
              <a:r>
                <a:rPr lang="en-US" sz="1400" dirty="0"/>
                <a:t> Alice &lt;</a:t>
              </a:r>
              <a:r>
                <a:rPr lang="en-US" sz="1400" dirty="0" err="1"/>
                <a:t>sip:alice@here.com</a:t>
              </a:r>
              <a:r>
                <a:rPr lang="en-US" sz="1400" dirty="0"/>
                <a:t>&gt;</a:t>
              </a:r>
            </a:p>
            <a:p>
              <a:r>
                <a:rPr lang="en-US" sz="1400" b="1" dirty="0"/>
                <a:t>To:</a:t>
              </a:r>
              <a:r>
                <a:rPr lang="en-US" sz="1400" dirty="0"/>
                <a:t> Bob &lt;</a:t>
              </a:r>
              <a:r>
                <a:rPr lang="en-US" sz="1400" dirty="0" err="1"/>
                <a:t>sip:bob@there.com</a:t>
              </a:r>
              <a:r>
                <a:rPr lang="en-US" sz="1400" dirty="0"/>
                <a:t>&gt;</a:t>
              </a:r>
            </a:p>
            <a:p>
              <a:r>
                <a:rPr lang="en-US" sz="1400" b="1" dirty="0"/>
                <a:t>Call-ID:</a:t>
              </a:r>
              <a:r>
                <a:rPr lang="en-US" sz="1400" dirty="0"/>
                <a:t> 1234@here.com</a:t>
              </a:r>
            </a:p>
            <a:p>
              <a:r>
                <a:rPr lang="en-US" sz="1400" b="1" dirty="0" err="1"/>
                <a:t>CSeq</a:t>
              </a:r>
              <a:r>
                <a:rPr lang="en-US" sz="1400" b="1" dirty="0"/>
                <a:t>:</a:t>
              </a:r>
              <a:r>
                <a:rPr lang="en-US" sz="1400" dirty="0"/>
                <a:t> 1 INVITE</a:t>
              </a:r>
            </a:p>
            <a:p>
              <a:r>
                <a:rPr lang="en-US" sz="1400" b="1" dirty="0"/>
                <a:t>Subject:</a:t>
              </a:r>
              <a:r>
                <a:rPr lang="en-US" sz="1400" dirty="0"/>
                <a:t> just testing</a:t>
              </a:r>
            </a:p>
            <a:p>
              <a:r>
                <a:rPr lang="en-US" sz="1400" b="1" dirty="0"/>
                <a:t>Contact:</a:t>
              </a:r>
              <a:r>
                <a:rPr lang="en-US" sz="1400" dirty="0"/>
                <a:t> </a:t>
              </a:r>
              <a:r>
                <a:rPr lang="en-US" sz="1400" dirty="0" err="1"/>
                <a:t>sip:alice@pc.here.com</a:t>
              </a:r>
              <a:endParaRPr lang="en-US" sz="1400" dirty="0"/>
            </a:p>
            <a:p>
              <a:r>
                <a:rPr lang="en-US" sz="1400" b="1" dirty="0"/>
                <a:t>Content-Type:</a:t>
              </a:r>
              <a:r>
                <a:rPr lang="en-US" sz="1400" dirty="0"/>
                <a:t> application/</a:t>
              </a:r>
              <a:r>
                <a:rPr lang="en-US" sz="1400" dirty="0" err="1"/>
                <a:t>sdp</a:t>
              </a:r>
              <a:endParaRPr lang="en-US" sz="1400" dirty="0"/>
            </a:p>
            <a:p>
              <a:r>
                <a:rPr lang="en-US" sz="1400" b="1" dirty="0"/>
                <a:t>Content-Length:</a:t>
              </a:r>
              <a:r>
                <a:rPr lang="en-US" sz="1400" dirty="0"/>
                <a:t> 147</a:t>
              </a:r>
            </a:p>
          </p:txBody>
        </p:sp>
        <p:sp>
          <p:nvSpPr>
            <p:cNvPr id="51208" name="AutoShape 7"/>
            <p:cNvSpPr>
              <a:spLocks noChangeArrowheads="1"/>
            </p:cNvSpPr>
            <p:nvPr/>
          </p:nvSpPr>
          <p:spPr bwMode="auto">
            <a:xfrm>
              <a:off x="240" y="3168"/>
              <a:ext cx="2448" cy="864"/>
            </a:xfrm>
            <a:prstGeom prst="roundRect">
              <a:avLst>
                <a:gd name="adj" fmla="val 16667"/>
              </a:avLst>
            </a:prstGeom>
            <a:solidFill>
              <a:srgbClr val="008000">
                <a:alpha val="52156"/>
              </a:srgbClr>
            </a:solidFill>
            <a:ln w="9525">
              <a:solidFill>
                <a:schemeClr val="tx1"/>
              </a:solidFill>
              <a:round/>
              <a:headEnd/>
              <a:tailEnd/>
            </a:ln>
          </p:spPr>
          <p:txBody>
            <a:bodyPr wrap="none" anchor="ctr">
              <a:prstTxWarp prst="textNoShape">
                <a:avLst/>
              </a:prstTxWarp>
            </a:bodyPr>
            <a:lstStyle/>
            <a:p>
              <a:r>
                <a:rPr lang="en-US" sz="1000"/>
                <a:t>v=0</a:t>
              </a:r>
            </a:p>
            <a:p>
              <a:r>
                <a:rPr lang="en-US" sz="1000"/>
                <a:t>o=alice 2890844526 2890844526 IN IP4 here.com</a:t>
              </a:r>
            </a:p>
            <a:p>
              <a:r>
                <a:rPr lang="en-US" sz="1000"/>
                <a:t>s=Session SDP</a:t>
              </a:r>
            </a:p>
            <a:p>
              <a:r>
                <a:rPr lang="en-US" sz="1000"/>
                <a:t>c=IN IP4 100.101.102.103</a:t>
              </a:r>
            </a:p>
            <a:p>
              <a:r>
                <a:rPr lang="en-US" sz="1000"/>
                <a:t>t=0 0</a:t>
              </a:r>
            </a:p>
            <a:p>
              <a:r>
                <a:rPr lang="en-US" sz="1000"/>
                <a:t>m=audio 49172 RTP/AVP 0</a:t>
              </a:r>
            </a:p>
            <a:p>
              <a:r>
                <a:rPr lang="en-US" sz="1000"/>
                <a:t>a=rtpmap:0 PCMU/8000</a:t>
              </a:r>
            </a:p>
          </p:txBody>
        </p:sp>
        <p:sp>
          <p:nvSpPr>
            <p:cNvPr id="51209" name="AutoShape 8"/>
            <p:cNvSpPr>
              <a:spLocks noChangeArrowheads="1"/>
            </p:cNvSpPr>
            <p:nvPr/>
          </p:nvSpPr>
          <p:spPr bwMode="auto">
            <a:xfrm>
              <a:off x="2928" y="1008"/>
              <a:ext cx="2448" cy="432"/>
            </a:xfrm>
            <a:prstGeom prst="roundRect">
              <a:avLst>
                <a:gd name="adj" fmla="val 16667"/>
              </a:avLst>
            </a:prstGeom>
            <a:solidFill>
              <a:srgbClr val="0000FF">
                <a:alpha val="58038"/>
              </a:srgbClr>
            </a:solidFill>
            <a:ln w="9525">
              <a:solidFill>
                <a:schemeClr val="tx1"/>
              </a:solidFill>
              <a:round/>
              <a:headEnd/>
              <a:tailEnd/>
            </a:ln>
          </p:spPr>
          <p:txBody>
            <a:bodyPr wrap="none" anchor="ctr">
              <a:prstTxWarp prst="textNoShape">
                <a:avLst/>
              </a:prstTxWarp>
            </a:bodyPr>
            <a:lstStyle/>
            <a:p>
              <a:r>
                <a:rPr lang="en-US" sz="1600" b="1"/>
                <a:t>SIP/2.0 200</a:t>
              </a:r>
              <a:r>
                <a:rPr lang="en-US" sz="1600"/>
                <a:t> OK</a:t>
              </a:r>
            </a:p>
          </p:txBody>
        </p:sp>
        <p:sp>
          <p:nvSpPr>
            <p:cNvPr id="51210" name="AutoShape 9"/>
            <p:cNvSpPr>
              <a:spLocks noChangeArrowheads="1"/>
            </p:cNvSpPr>
            <p:nvPr/>
          </p:nvSpPr>
          <p:spPr bwMode="auto">
            <a:xfrm>
              <a:off x="2928" y="1488"/>
              <a:ext cx="2448" cy="1632"/>
            </a:xfrm>
            <a:prstGeom prst="roundRect">
              <a:avLst>
                <a:gd name="adj" fmla="val 16667"/>
              </a:avLst>
            </a:prstGeom>
            <a:solidFill>
              <a:srgbClr val="FF9900">
                <a:alpha val="59999"/>
              </a:srgbClr>
            </a:solidFill>
            <a:ln w="9525">
              <a:solidFill>
                <a:schemeClr val="tx1"/>
              </a:solidFill>
              <a:round/>
              <a:headEnd/>
              <a:tailEnd/>
            </a:ln>
          </p:spPr>
          <p:txBody>
            <a:bodyPr wrap="none" anchor="ctr">
              <a:prstTxWarp prst="textNoShape">
                <a:avLst/>
              </a:prstTxWarp>
            </a:bodyPr>
            <a:lstStyle/>
            <a:p>
              <a:r>
                <a:rPr lang="en-US" sz="1400" b="1"/>
                <a:t>Via:</a:t>
              </a:r>
              <a:r>
                <a:rPr lang="en-US" sz="1400"/>
                <a:t> SIP/2.0/UDP here.com:5060</a:t>
              </a:r>
            </a:p>
            <a:p>
              <a:r>
                <a:rPr lang="en-US" sz="1400" b="1"/>
                <a:t>From:</a:t>
              </a:r>
              <a:r>
                <a:rPr lang="en-US" sz="1400"/>
                <a:t> Alice &lt;sip:alice@here.com&gt;</a:t>
              </a:r>
            </a:p>
            <a:p>
              <a:r>
                <a:rPr lang="en-US" sz="1400" b="1"/>
                <a:t>To:</a:t>
              </a:r>
              <a:r>
                <a:rPr lang="en-US" sz="1400"/>
                <a:t> Bob &lt;sip:bob@there.com&gt;</a:t>
              </a:r>
            </a:p>
            <a:p>
              <a:r>
                <a:rPr lang="en-US" sz="1400" b="1"/>
                <a:t>Call-ID:</a:t>
              </a:r>
              <a:r>
                <a:rPr lang="en-US" sz="1400"/>
                <a:t> 1234@here.com</a:t>
              </a:r>
            </a:p>
            <a:p>
              <a:r>
                <a:rPr lang="en-US" sz="1400" b="1"/>
                <a:t>CSeq:</a:t>
              </a:r>
              <a:r>
                <a:rPr lang="en-US" sz="1400"/>
                <a:t> 1 INVITE</a:t>
              </a:r>
            </a:p>
            <a:p>
              <a:r>
                <a:rPr lang="en-US" sz="1400" b="1"/>
                <a:t>Subject:</a:t>
              </a:r>
              <a:r>
                <a:rPr lang="en-US" sz="1400"/>
                <a:t> just testing</a:t>
              </a:r>
            </a:p>
            <a:p>
              <a:r>
                <a:rPr lang="en-US" sz="1400" b="1"/>
                <a:t>Contact:</a:t>
              </a:r>
              <a:r>
                <a:rPr lang="en-US" sz="1400"/>
                <a:t> sip:alice@pc.here.com</a:t>
              </a:r>
            </a:p>
            <a:p>
              <a:r>
                <a:rPr lang="en-US" sz="1400" b="1"/>
                <a:t>Content-Type:</a:t>
              </a:r>
              <a:r>
                <a:rPr lang="en-US" sz="1400"/>
                <a:t> application/sdp</a:t>
              </a:r>
            </a:p>
            <a:p>
              <a:r>
                <a:rPr lang="en-US" sz="1400" b="1"/>
                <a:t>Content-Length:</a:t>
              </a:r>
              <a:r>
                <a:rPr lang="en-US" sz="1400"/>
                <a:t> 134</a:t>
              </a:r>
            </a:p>
          </p:txBody>
        </p:sp>
        <p:sp>
          <p:nvSpPr>
            <p:cNvPr id="51211" name="AutoShape 10"/>
            <p:cNvSpPr>
              <a:spLocks noChangeArrowheads="1"/>
            </p:cNvSpPr>
            <p:nvPr/>
          </p:nvSpPr>
          <p:spPr bwMode="auto">
            <a:xfrm>
              <a:off x="2928" y="3168"/>
              <a:ext cx="2448" cy="864"/>
            </a:xfrm>
            <a:prstGeom prst="roundRect">
              <a:avLst>
                <a:gd name="adj" fmla="val 16667"/>
              </a:avLst>
            </a:prstGeom>
            <a:solidFill>
              <a:srgbClr val="008000">
                <a:alpha val="52156"/>
              </a:srgbClr>
            </a:solidFill>
            <a:ln w="9525">
              <a:solidFill>
                <a:schemeClr val="tx1"/>
              </a:solidFill>
              <a:round/>
              <a:headEnd/>
              <a:tailEnd/>
            </a:ln>
          </p:spPr>
          <p:txBody>
            <a:bodyPr wrap="none" anchor="ctr">
              <a:prstTxWarp prst="textNoShape">
                <a:avLst/>
              </a:prstTxWarp>
            </a:bodyPr>
            <a:lstStyle/>
            <a:p>
              <a:r>
                <a:rPr lang="en-US" sz="1000"/>
                <a:t>v=0</a:t>
              </a:r>
            </a:p>
            <a:p>
              <a:r>
                <a:rPr lang="en-US" sz="1000"/>
                <a:t>o=bob 2890844527 2890844527 IN IP4 there.com</a:t>
              </a:r>
            </a:p>
            <a:p>
              <a:r>
                <a:rPr lang="en-US" sz="1000"/>
                <a:t>s=Session SDP</a:t>
              </a:r>
            </a:p>
            <a:p>
              <a:r>
                <a:rPr lang="en-US" sz="1000"/>
                <a:t>c=IN IP4 110.111.112.113</a:t>
              </a:r>
            </a:p>
            <a:p>
              <a:r>
                <a:rPr lang="en-US" sz="1000"/>
                <a:t>t=0 0</a:t>
              </a:r>
            </a:p>
            <a:p>
              <a:r>
                <a:rPr lang="en-US" sz="1000"/>
                <a:t>m=audio 3456 RTP/AVP 0</a:t>
              </a:r>
            </a:p>
            <a:p>
              <a:r>
                <a:rPr lang="en-US" sz="1000"/>
                <a:t>a=rtpmap:0 PCMU/8000</a:t>
              </a:r>
              <a:endParaRPr lang="en-US" sz="700"/>
            </a:p>
          </p:txBody>
        </p:sp>
        <p:sp>
          <p:nvSpPr>
            <p:cNvPr id="51212" name="Text Box 11"/>
            <p:cNvSpPr txBox="1">
              <a:spLocks noChangeArrowheads="1"/>
            </p:cNvSpPr>
            <p:nvPr/>
          </p:nvSpPr>
          <p:spPr bwMode="auto">
            <a:xfrm rot="16200000">
              <a:off x="-440" y="3377"/>
              <a:ext cx="1127" cy="228"/>
            </a:xfrm>
            <a:prstGeom prst="rect">
              <a:avLst/>
            </a:prstGeom>
            <a:noFill/>
            <a:ln w="9525">
              <a:noFill/>
              <a:miter lim="800000"/>
              <a:headEnd/>
              <a:tailEnd/>
            </a:ln>
          </p:spPr>
          <p:txBody>
            <a:bodyPr wrap="none">
              <a:prstTxWarp prst="textNoShape">
                <a:avLst/>
              </a:prstTxWarp>
              <a:spAutoFit/>
            </a:bodyPr>
            <a:lstStyle/>
            <a:p>
              <a:r>
                <a:rPr lang="en-US" sz="1400">
                  <a:solidFill>
                    <a:srgbClr val="008000"/>
                  </a:solidFill>
                </a:rPr>
                <a:t>message</a:t>
              </a:r>
              <a:r>
                <a:rPr lang="en-US" sz="1400"/>
                <a:t> </a:t>
              </a:r>
              <a:r>
                <a:rPr lang="en-US" sz="1400">
                  <a:solidFill>
                    <a:srgbClr val="008000"/>
                  </a:solidFill>
                </a:rPr>
                <a:t>body</a:t>
              </a:r>
            </a:p>
          </p:txBody>
        </p:sp>
        <p:sp>
          <p:nvSpPr>
            <p:cNvPr id="51213" name="Text Box 12"/>
            <p:cNvSpPr txBox="1">
              <a:spLocks noChangeArrowheads="1"/>
            </p:cNvSpPr>
            <p:nvPr/>
          </p:nvSpPr>
          <p:spPr bwMode="auto">
            <a:xfrm rot="16200000">
              <a:off x="-354" y="2036"/>
              <a:ext cx="1001" cy="228"/>
            </a:xfrm>
            <a:prstGeom prst="rect">
              <a:avLst/>
            </a:prstGeom>
            <a:noFill/>
            <a:ln w="9525">
              <a:noFill/>
              <a:miter lim="800000"/>
              <a:headEnd/>
              <a:tailEnd/>
            </a:ln>
          </p:spPr>
          <p:txBody>
            <a:bodyPr wrap="none">
              <a:prstTxWarp prst="textNoShape">
                <a:avLst/>
              </a:prstTxWarp>
              <a:spAutoFit/>
            </a:bodyPr>
            <a:lstStyle/>
            <a:p>
              <a:r>
                <a:rPr lang="en-US" sz="1400" dirty="0">
                  <a:solidFill>
                    <a:srgbClr val="CC6600"/>
                  </a:solidFill>
                </a:rPr>
                <a:t>header fields</a:t>
              </a:r>
            </a:p>
          </p:txBody>
        </p:sp>
        <p:sp>
          <p:nvSpPr>
            <p:cNvPr id="51214" name="Text Box 13"/>
            <p:cNvSpPr txBox="1">
              <a:spLocks noChangeArrowheads="1"/>
            </p:cNvSpPr>
            <p:nvPr/>
          </p:nvSpPr>
          <p:spPr bwMode="auto">
            <a:xfrm rot="16200000">
              <a:off x="-333" y="962"/>
              <a:ext cx="900" cy="228"/>
            </a:xfrm>
            <a:prstGeom prst="rect">
              <a:avLst/>
            </a:prstGeom>
            <a:noFill/>
            <a:ln w="9525">
              <a:noFill/>
              <a:miter lim="800000"/>
              <a:headEnd/>
              <a:tailEnd/>
            </a:ln>
          </p:spPr>
          <p:txBody>
            <a:bodyPr wrap="none">
              <a:prstTxWarp prst="textNoShape">
                <a:avLst/>
              </a:prstTxWarp>
              <a:spAutoFit/>
            </a:bodyPr>
            <a:lstStyle/>
            <a:p>
              <a:r>
                <a:rPr lang="en-US" sz="1400">
                  <a:solidFill>
                    <a:schemeClr val="tx2"/>
                  </a:solidFill>
                </a:rPr>
                <a:t>request line</a:t>
              </a:r>
            </a:p>
          </p:txBody>
        </p:sp>
        <p:sp>
          <p:nvSpPr>
            <p:cNvPr id="51215" name="Text Box 14"/>
            <p:cNvSpPr txBox="1">
              <a:spLocks noChangeArrowheads="1"/>
            </p:cNvSpPr>
            <p:nvPr/>
          </p:nvSpPr>
          <p:spPr bwMode="auto">
            <a:xfrm>
              <a:off x="1137" y="791"/>
              <a:ext cx="703" cy="279"/>
            </a:xfrm>
            <a:prstGeom prst="rect">
              <a:avLst/>
            </a:prstGeom>
            <a:noFill/>
            <a:ln w="9525">
              <a:noFill/>
              <a:miter lim="800000"/>
              <a:headEnd/>
              <a:tailEnd/>
            </a:ln>
          </p:spPr>
          <p:txBody>
            <a:bodyPr wrap="none">
              <a:prstTxWarp prst="textNoShape">
                <a:avLst/>
              </a:prstTxWarp>
              <a:spAutoFit/>
            </a:bodyPr>
            <a:lstStyle/>
            <a:p>
              <a:r>
                <a:rPr lang="en-US" sz="1800" i="1"/>
                <a:t>request</a:t>
              </a:r>
            </a:p>
          </p:txBody>
        </p:sp>
        <p:sp>
          <p:nvSpPr>
            <p:cNvPr id="51216" name="Text Box 15"/>
            <p:cNvSpPr txBox="1">
              <a:spLocks noChangeArrowheads="1"/>
            </p:cNvSpPr>
            <p:nvPr/>
          </p:nvSpPr>
          <p:spPr bwMode="auto">
            <a:xfrm>
              <a:off x="3727" y="768"/>
              <a:ext cx="835" cy="279"/>
            </a:xfrm>
            <a:prstGeom prst="rect">
              <a:avLst/>
            </a:prstGeom>
            <a:noFill/>
            <a:ln w="9525">
              <a:noFill/>
              <a:miter lim="800000"/>
              <a:headEnd/>
              <a:tailEnd/>
            </a:ln>
          </p:spPr>
          <p:txBody>
            <a:bodyPr wrap="none">
              <a:prstTxWarp prst="textNoShape">
                <a:avLst/>
              </a:prstTxWarp>
              <a:spAutoFit/>
            </a:bodyPr>
            <a:lstStyle/>
            <a:p>
              <a:r>
                <a:rPr lang="en-US" sz="1800" i="1"/>
                <a:t>response</a:t>
              </a:r>
            </a:p>
          </p:txBody>
        </p:sp>
      </p:grpSp>
    </p:spTree>
    <p:extLst>
      <p:ext uri="{BB962C8B-B14F-4D97-AF65-F5344CB8AC3E}">
        <p14:creationId xmlns:p14="http://schemas.microsoft.com/office/powerpoint/2010/main" val="2843590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5018EE3B-6EA9-2046-B05A-DB9B75316F36}"/>
              </a:ext>
            </a:extLst>
          </p:cNvPr>
          <p:cNvSpPr>
            <a:spLocks noGrp="1" noChangeArrowheads="1"/>
          </p:cNvSpPr>
          <p:nvPr>
            <p:ph type="title"/>
          </p:nvPr>
        </p:nvSpPr>
        <p:spPr/>
        <p:txBody>
          <a:bodyPr/>
          <a:lstStyle/>
          <a:p>
            <a:r>
              <a:rPr lang="en-US" dirty="0"/>
              <a:t>What has changed?</a:t>
            </a:r>
            <a:endParaRPr lang="en-US" altLang="en-US" dirty="0"/>
          </a:p>
        </p:txBody>
      </p:sp>
      <p:pic>
        <p:nvPicPr>
          <p:cNvPr id="36866" name="Picture 1">
            <a:extLst>
              <a:ext uri="{FF2B5EF4-FFF2-40B4-BE49-F238E27FC236}">
                <a16:creationId xmlns:a16="http://schemas.microsoft.com/office/drawing/2014/main" id="{C975F5BD-7524-0344-82EE-75847E46D82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0" y="1828800"/>
            <a:ext cx="1600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
            <a:extLst>
              <a:ext uri="{FF2B5EF4-FFF2-40B4-BE49-F238E27FC236}">
                <a16:creationId xmlns:a16="http://schemas.microsoft.com/office/drawing/2014/main" id="{512752DD-BDC9-A047-90C8-79420E6C411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14800" y="1524000"/>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3">
            <a:extLst>
              <a:ext uri="{FF2B5EF4-FFF2-40B4-BE49-F238E27FC236}">
                <a16:creationId xmlns:a16="http://schemas.microsoft.com/office/drawing/2014/main" id="{9F1A79A4-E6FD-564F-97FA-69C1D5AC3067}"/>
              </a:ext>
            </a:extLst>
          </p:cNvPr>
          <p:cNvSpPr txBox="1">
            <a:spLocks noChangeArrowheads="1"/>
          </p:cNvSpPr>
          <p:nvPr/>
        </p:nvSpPr>
        <p:spPr bwMode="auto">
          <a:xfrm>
            <a:off x="990600" y="3276600"/>
            <a:ext cx="1133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customer</a:t>
            </a:r>
          </a:p>
        </p:txBody>
      </p:sp>
      <p:sp>
        <p:nvSpPr>
          <p:cNvPr id="36869" name="TextBox 6">
            <a:extLst>
              <a:ext uri="{FF2B5EF4-FFF2-40B4-BE49-F238E27FC236}">
                <a16:creationId xmlns:a16="http://schemas.microsoft.com/office/drawing/2014/main" id="{804FD81E-1B11-B446-9793-40358624CE95}"/>
              </a:ext>
            </a:extLst>
          </p:cNvPr>
          <p:cNvSpPr txBox="1">
            <a:spLocks noChangeArrowheads="1"/>
          </p:cNvSpPr>
          <p:nvPr/>
        </p:nvSpPr>
        <p:spPr bwMode="auto">
          <a:xfrm>
            <a:off x="4114800" y="3581400"/>
            <a:ext cx="2443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local exchange carrier</a:t>
            </a:r>
          </a:p>
        </p:txBody>
      </p:sp>
      <p:cxnSp>
        <p:nvCxnSpPr>
          <p:cNvPr id="6" name="Straight Arrow Connector 5">
            <a:extLst>
              <a:ext uri="{FF2B5EF4-FFF2-40B4-BE49-F238E27FC236}">
                <a16:creationId xmlns:a16="http://schemas.microsoft.com/office/drawing/2014/main" id="{6EA6E34E-7A3C-C640-95C7-40D904B4B44C}"/>
              </a:ext>
            </a:extLst>
          </p:cNvPr>
          <p:cNvCxnSpPr>
            <a:cxnSpLocks noChangeShapeType="1"/>
            <a:stCxn id="36866" idx="3"/>
            <a:endCxn id="36867" idx="1"/>
          </p:cNvCxnSpPr>
          <p:nvPr/>
        </p:nvCxnSpPr>
        <p:spPr bwMode="auto">
          <a:xfrm>
            <a:off x="2362200" y="2516188"/>
            <a:ext cx="1752600" cy="793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36871" name="Picture 7">
            <a:extLst>
              <a:ext uri="{FF2B5EF4-FFF2-40B4-BE49-F238E27FC236}">
                <a16:creationId xmlns:a16="http://schemas.microsoft.com/office/drawing/2014/main" id="{B1B75C16-14F2-C847-A878-85E87F42B2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00400" y="4648200"/>
            <a:ext cx="938213"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6872" name="Picture 8">
            <a:extLst>
              <a:ext uri="{FF2B5EF4-FFF2-40B4-BE49-F238E27FC236}">
                <a16:creationId xmlns:a16="http://schemas.microsoft.com/office/drawing/2014/main" id="{3984D766-904C-1849-B5EE-063CF4B2E5FB}"/>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0" y="4267200"/>
            <a:ext cx="16764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7">
            <a:extLst>
              <a:ext uri="{FF2B5EF4-FFF2-40B4-BE49-F238E27FC236}">
                <a16:creationId xmlns:a16="http://schemas.microsoft.com/office/drawing/2014/main" id="{3378FAD3-0DBA-4144-B1CE-EBE61DFB420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05400" y="4648200"/>
            <a:ext cx="938213"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6874" name="Picture 7">
            <a:extLst>
              <a:ext uri="{FF2B5EF4-FFF2-40B4-BE49-F238E27FC236}">
                <a16:creationId xmlns:a16="http://schemas.microsoft.com/office/drawing/2014/main" id="{88A0F7AC-A316-474B-B748-EBFF89A3874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10400" y="4648200"/>
            <a:ext cx="938213"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 name="Rounded Rectangular Callout 11">
            <a:extLst>
              <a:ext uri="{FF2B5EF4-FFF2-40B4-BE49-F238E27FC236}">
                <a16:creationId xmlns:a16="http://schemas.microsoft.com/office/drawing/2014/main" id="{165B1B1D-D8E3-C24A-8327-870C4417DAED}"/>
              </a:ext>
            </a:extLst>
          </p:cNvPr>
          <p:cNvSpPr>
            <a:spLocks noChangeArrowheads="1"/>
          </p:cNvSpPr>
          <p:nvPr/>
        </p:nvSpPr>
        <p:spPr bwMode="auto">
          <a:xfrm>
            <a:off x="2895600" y="1295400"/>
            <a:ext cx="1371600" cy="1066800"/>
          </a:xfrm>
          <a:prstGeom prst="wedgeRoundRectCallout">
            <a:avLst>
              <a:gd name="adj1" fmla="val -63315"/>
              <a:gd name="adj2" fmla="val 62500"/>
              <a:gd name="adj3" fmla="val 16667"/>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defRPr/>
            </a:pPr>
            <a:r>
              <a:rPr lang="en-US" dirty="0">
                <a:solidFill>
                  <a:schemeClr val="lt1"/>
                </a:solidFill>
                <a:latin typeface="+mn-lt"/>
                <a:ea typeface="+mn-ea"/>
              </a:rPr>
              <a:t>one assigned</a:t>
            </a:r>
          </a:p>
          <a:p>
            <a:pPr>
              <a:defRPr/>
            </a:pPr>
            <a:r>
              <a:rPr lang="en-US" dirty="0">
                <a:solidFill>
                  <a:schemeClr val="lt1"/>
                </a:solidFill>
                <a:latin typeface="+mn-lt"/>
                <a:ea typeface="+mn-ea"/>
              </a:rPr>
              <a:t>number</a:t>
            </a:r>
          </a:p>
        </p:txBody>
      </p:sp>
      <p:cxnSp>
        <p:nvCxnSpPr>
          <p:cNvPr id="16" name="Straight Arrow Connector 15">
            <a:extLst>
              <a:ext uri="{FF2B5EF4-FFF2-40B4-BE49-F238E27FC236}">
                <a16:creationId xmlns:a16="http://schemas.microsoft.com/office/drawing/2014/main" id="{1E20E925-8CEF-B942-8BB8-1DC59BA5B0EC}"/>
              </a:ext>
            </a:extLst>
          </p:cNvPr>
          <p:cNvCxnSpPr>
            <a:cxnSpLocks noChangeShapeType="1"/>
          </p:cNvCxnSpPr>
          <p:nvPr/>
        </p:nvCxnSpPr>
        <p:spPr bwMode="auto">
          <a:xfrm flipV="1">
            <a:off x="2438400" y="5067300"/>
            <a:ext cx="762000" cy="1428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 name="Straight Arrow Connector 18">
            <a:extLst>
              <a:ext uri="{FF2B5EF4-FFF2-40B4-BE49-F238E27FC236}">
                <a16:creationId xmlns:a16="http://schemas.microsoft.com/office/drawing/2014/main" id="{C5A2B5BC-9F26-DF45-A3B6-CC338C1BDDF7}"/>
              </a:ext>
            </a:extLst>
          </p:cNvPr>
          <p:cNvCxnSpPr>
            <a:cxnSpLocks noChangeShapeType="1"/>
          </p:cNvCxnSpPr>
          <p:nvPr/>
        </p:nvCxnSpPr>
        <p:spPr bwMode="auto">
          <a:xfrm>
            <a:off x="4138613" y="5073650"/>
            <a:ext cx="966787" cy="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Straight Arrow Connector 19">
            <a:extLst>
              <a:ext uri="{FF2B5EF4-FFF2-40B4-BE49-F238E27FC236}">
                <a16:creationId xmlns:a16="http://schemas.microsoft.com/office/drawing/2014/main" id="{DDEF46C4-A4BF-554B-A05B-E65D8BEBFD6D}"/>
              </a:ext>
            </a:extLst>
          </p:cNvPr>
          <p:cNvCxnSpPr>
            <a:cxnSpLocks noChangeShapeType="1"/>
          </p:cNvCxnSpPr>
          <p:nvPr/>
        </p:nvCxnSpPr>
        <p:spPr bwMode="auto">
          <a:xfrm flipV="1">
            <a:off x="6043613" y="5051425"/>
            <a:ext cx="966787" cy="4603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 name="Cloud Callout 21">
            <a:extLst>
              <a:ext uri="{FF2B5EF4-FFF2-40B4-BE49-F238E27FC236}">
                <a16:creationId xmlns:a16="http://schemas.microsoft.com/office/drawing/2014/main" id="{570554E3-910A-A941-8AA3-20DD916B1AD3}"/>
              </a:ext>
            </a:extLst>
          </p:cNvPr>
          <p:cNvSpPr>
            <a:spLocks noChangeArrowheads="1"/>
          </p:cNvSpPr>
          <p:nvPr/>
        </p:nvSpPr>
        <p:spPr bwMode="auto">
          <a:xfrm>
            <a:off x="4419600" y="5181600"/>
            <a:ext cx="3581400" cy="1524000"/>
          </a:xfrm>
          <a:prstGeom prst="cloudCallout">
            <a:avLst>
              <a:gd name="adj1" fmla="val -53745"/>
              <a:gd name="adj2" fmla="val -55148"/>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rgbClr val="FFFFFF"/>
                </a:solidFill>
                <a:latin typeface="Calibri" panose="020F0502020204030204" pitchFamily="34" charset="0"/>
              </a:rPr>
              <a:t>can’t tell end user from provider </a:t>
            </a:r>
            <a:r>
              <a:rPr lang="en-US" altLang="en-US" sz="1800">
                <a:solidFill>
                  <a:srgbClr val="FFFFFF"/>
                </a:solidFill>
                <a:latin typeface="Calibri" panose="020F0502020204030204" pitchFamily="34" charset="0"/>
                <a:sym typeface="Wingdings" pitchFamily="2" charset="2"/>
              </a:rPr>
              <a:t> can use any number</a:t>
            </a:r>
            <a:endParaRPr lang="en-US" altLang="en-US" sz="1800">
              <a:solidFill>
                <a:srgbClr val="FFFFFF"/>
              </a:solidFill>
              <a:latin typeface="Calibri" panose="020F0502020204030204" pitchFamily="34" charset="0"/>
            </a:endParaRPr>
          </a:p>
        </p:txBody>
      </p:sp>
      <p:sp>
        <p:nvSpPr>
          <p:cNvPr id="2" name="Slide Number Placeholder 1">
            <a:extLst>
              <a:ext uri="{FF2B5EF4-FFF2-40B4-BE49-F238E27FC236}">
                <a16:creationId xmlns:a16="http://schemas.microsoft.com/office/drawing/2014/main" id="{0F0C4BFE-C6B8-1F47-AA45-96908AAB5A35}"/>
              </a:ext>
            </a:extLst>
          </p:cNvPr>
          <p:cNvSpPr>
            <a:spLocks noGrp="1"/>
          </p:cNvSpPr>
          <p:nvPr>
            <p:ph type="sldNum" sz="quarter" idx="12"/>
          </p:nvPr>
        </p:nvSpPr>
        <p:spPr/>
        <p:txBody>
          <a:bodyPr/>
          <a:lstStyle/>
          <a:p>
            <a:fld id="{0FDCE448-872C-9848-A083-E7B815CD0066}" type="slidenum">
              <a:rPr lang="en-US" altLang="en-US" smtClean="0"/>
              <a:pPr/>
              <a:t>19</a:t>
            </a:fld>
            <a:endParaRPr lang="en-US" altLang="en-US"/>
          </a:p>
        </p:txBody>
      </p:sp>
    </p:spTree>
    <p:extLst>
      <p:ext uri="{BB962C8B-B14F-4D97-AF65-F5344CB8AC3E}">
        <p14:creationId xmlns:p14="http://schemas.microsoft.com/office/powerpoint/2010/main" val="820420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C50E1A-0F4A-E74C-922E-9430A973833F}"/>
              </a:ext>
            </a:extLst>
          </p:cNvPr>
          <p:cNvSpPr>
            <a:spLocks noGrp="1"/>
          </p:cNvSpPr>
          <p:nvPr>
            <p:ph type="title"/>
          </p:nvPr>
        </p:nvSpPr>
        <p:spPr/>
        <p:txBody>
          <a:bodyPr/>
          <a:lstStyle/>
          <a:p>
            <a:r>
              <a:rPr lang="en-US" dirty="0"/>
              <a:t>Legal background</a:t>
            </a:r>
          </a:p>
        </p:txBody>
      </p:sp>
      <p:sp>
        <p:nvSpPr>
          <p:cNvPr id="6" name="Content Placeholder 5">
            <a:extLst>
              <a:ext uri="{FF2B5EF4-FFF2-40B4-BE49-F238E27FC236}">
                <a16:creationId xmlns:a16="http://schemas.microsoft.com/office/drawing/2014/main" id="{D72AAB92-319F-E841-B5D5-A0F0AAFF3CAE}"/>
              </a:ext>
            </a:extLst>
          </p:cNvPr>
          <p:cNvSpPr>
            <a:spLocks noGrp="1"/>
          </p:cNvSpPr>
          <p:nvPr>
            <p:ph idx="1"/>
          </p:nvPr>
        </p:nvSpPr>
        <p:spPr/>
        <p:txBody>
          <a:bodyPr>
            <a:normAutofit/>
          </a:bodyPr>
          <a:lstStyle/>
          <a:p>
            <a:r>
              <a:rPr lang="en-US" sz="2400" dirty="0"/>
              <a:t>PSTN – public switched telephone network</a:t>
            </a:r>
          </a:p>
          <a:p>
            <a:pPr lvl="1"/>
            <a:r>
              <a:rPr lang="en-US" sz="2000" dirty="0"/>
              <a:t>traditional telephone regulation (PUC for local &amp; intrastate, FCC for interstate &amp; international)</a:t>
            </a:r>
          </a:p>
          <a:p>
            <a:pPr lvl="1"/>
            <a:r>
              <a:rPr lang="en-US" sz="2000" dirty="0"/>
              <a:t>largely abandoned</a:t>
            </a:r>
          </a:p>
          <a:p>
            <a:r>
              <a:rPr lang="en-US" sz="2400" dirty="0"/>
              <a:t>Interconnected VoIP defined in 47 CFR 9.3:</a:t>
            </a:r>
          </a:p>
          <a:p>
            <a:pPr lvl="1"/>
            <a:r>
              <a:rPr lang="en-US" sz="2000" i="1" dirty="0"/>
              <a:t>Interconnected VoIP service.</a:t>
            </a:r>
            <a:r>
              <a:rPr lang="en-US" sz="2000" dirty="0"/>
              <a:t> An interconnected Voice over Internet protocol (VoIP) service is a service that:</a:t>
            </a:r>
          </a:p>
          <a:p>
            <a:pPr lvl="1"/>
            <a:r>
              <a:rPr lang="en-US" sz="2000" b="1" dirty="0"/>
              <a:t>(1)</a:t>
            </a:r>
            <a:r>
              <a:rPr lang="en-US" sz="2000" dirty="0"/>
              <a:t> Enables real-time, two-way voice communications;</a:t>
            </a:r>
          </a:p>
          <a:p>
            <a:pPr lvl="1"/>
            <a:r>
              <a:rPr lang="en-US" sz="2000" b="1" dirty="0"/>
              <a:t>(2)</a:t>
            </a:r>
            <a:r>
              <a:rPr lang="en-US" sz="2000" dirty="0"/>
              <a:t> Requires a broadband connection from the user's location;</a:t>
            </a:r>
          </a:p>
          <a:p>
            <a:pPr lvl="1"/>
            <a:r>
              <a:rPr lang="en-US" sz="2000" b="1" dirty="0"/>
              <a:t>(3)</a:t>
            </a:r>
            <a:r>
              <a:rPr lang="en-US" sz="2000" dirty="0"/>
              <a:t> Requires Internet protocol-compatible customer premises equipment (CPE); and</a:t>
            </a:r>
          </a:p>
          <a:p>
            <a:pPr lvl="1"/>
            <a:r>
              <a:rPr lang="en-US" sz="2000" b="1" dirty="0"/>
              <a:t>(4)</a:t>
            </a:r>
            <a:r>
              <a:rPr lang="en-US" sz="2000" dirty="0"/>
              <a:t> Permits users generally to </a:t>
            </a:r>
            <a:r>
              <a:rPr lang="en-US" sz="2000" dirty="0">
                <a:highlight>
                  <a:srgbClr val="FFFF00"/>
                </a:highlight>
              </a:rPr>
              <a:t>receive calls </a:t>
            </a:r>
            <a:r>
              <a:rPr lang="en-US" sz="2000" dirty="0"/>
              <a:t>that originate on the public switched telephone network </a:t>
            </a:r>
            <a:r>
              <a:rPr lang="en-US" sz="2000" dirty="0">
                <a:highlight>
                  <a:srgbClr val="FFFF00"/>
                </a:highlight>
              </a:rPr>
              <a:t>and</a:t>
            </a:r>
            <a:r>
              <a:rPr lang="en-US" sz="2000" dirty="0"/>
              <a:t> to </a:t>
            </a:r>
            <a:r>
              <a:rPr lang="en-US" sz="2000" dirty="0">
                <a:highlight>
                  <a:srgbClr val="FFFF00"/>
                </a:highlight>
              </a:rPr>
              <a:t>terminate calls</a:t>
            </a:r>
            <a:r>
              <a:rPr lang="en-US" sz="2000" dirty="0"/>
              <a:t> to the public switched telephone network.</a:t>
            </a:r>
          </a:p>
          <a:p>
            <a:endParaRPr lang="en-US" sz="2400" dirty="0"/>
          </a:p>
        </p:txBody>
      </p:sp>
      <p:sp>
        <p:nvSpPr>
          <p:cNvPr id="4" name="Slide Number Placeholder 3">
            <a:extLst>
              <a:ext uri="{FF2B5EF4-FFF2-40B4-BE49-F238E27FC236}">
                <a16:creationId xmlns:a16="http://schemas.microsoft.com/office/drawing/2014/main" id="{76514721-3C26-A84E-A5D7-1DE82B3FA05F}"/>
              </a:ext>
            </a:extLst>
          </p:cNvPr>
          <p:cNvSpPr>
            <a:spLocks noGrp="1"/>
          </p:cNvSpPr>
          <p:nvPr>
            <p:ph type="sldNum" sz="quarter" idx="12"/>
          </p:nvPr>
        </p:nvSpPr>
        <p:spPr/>
        <p:txBody>
          <a:bodyPr/>
          <a:lstStyle/>
          <a:p>
            <a:fld id="{6E2D2B3B-882E-40F3-A32F-6DD516915044}" type="slidenum">
              <a:rPr lang="en-US" smtClean="0"/>
              <a:pPr/>
              <a:t>2</a:t>
            </a:fld>
            <a:endParaRPr lang="en-US"/>
          </a:p>
        </p:txBody>
      </p:sp>
    </p:spTree>
    <p:extLst>
      <p:ext uri="{BB962C8B-B14F-4D97-AF65-F5344CB8AC3E}">
        <p14:creationId xmlns:p14="http://schemas.microsoft.com/office/powerpoint/2010/main" val="2668217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AC39A-996D-4447-9407-B5CD2C75AA94}"/>
              </a:ext>
            </a:extLst>
          </p:cNvPr>
          <p:cNvSpPr>
            <a:spLocks noGrp="1"/>
          </p:cNvSpPr>
          <p:nvPr>
            <p:ph type="title"/>
          </p:nvPr>
        </p:nvSpPr>
        <p:spPr/>
        <p:txBody>
          <a:bodyPr/>
          <a:lstStyle/>
          <a:p>
            <a:r>
              <a:rPr lang="en-US" dirty="0"/>
              <a:t>What makes VoIP different?</a:t>
            </a:r>
          </a:p>
        </p:txBody>
      </p:sp>
      <p:sp>
        <p:nvSpPr>
          <p:cNvPr id="3" name="Content Placeholder 2">
            <a:extLst>
              <a:ext uri="{FF2B5EF4-FFF2-40B4-BE49-F238E27FC236}">
                <a16:creationId xmlns:a16="http://schemas.microsoft.com/office/drawing/2014/main" id="{7D71770A-049B-DC4C-B1D2-C33BA6C75D0D}"/>
              </a:ext>
            </a:extLst>
          </p:cNvPr>
          <p:cNvSpPr>
            <a:spLocks noGrp="1"/>
          </p:cNvSpPr>
          <p:nvPr>
            <p:ph idx="1"/>
          </p:nvPr>
        </p:nvSpPr>
        <p:spPr>
          <a:xfrm>
            <a:off x="457200" y="1600201"/>
            <a:ext cx="8229600" cy="2971800"/>
          </a:xfrm>
        </p:spPr>
        <p:txBody>
          <a:bodyPr/>
          <a:lstStyle/>
          <a:p>
            <a:r>
              <a:rPr lang="en-US" dirty="0"/>
              <a:t>International ~ national calls</a:t>
            </a:r>
          </a:p>
          <a:p>
            <a:pPr lvl="1"/>
            <a:r>
              <a:rPr lang="en-US" dirty="0"/>
              <a:t>Internet transport to domestic gateways</a:t>
            </a:r>
          </a:p>
          <a:p>
            <a:r>
              <a:rPr lang="en-US" dirty="0"/>
              <a:t>Low cost</a:t>
            </a:r>
          </a:p>
          <a:p>
            <a:pPr lvl="1"/>
            <a:r>
              <a:rPr lang="en-US" dirty="0"/>
              <a:t>0.2 to 0.4 c/minute</a:t>
            </a:r>
          </a:p>
          <a:p>
            <a:r>
              <a:rPr lang="en-US" dirty="0"/>
              <a:t>Programmability</a:t>
            </a:r>
          </a:p>
          <a:p>
            <a:pPr lvl="1"/>
            <a:r>
              <a:rPr lang="en-US" dirty="0"/>
              <a:t>E.g., Asterisk</a:t>
            </a:r>
          </a:p>
        </p:txBody>
      </p:sp>
      <p:pic>
        <p:nvPicPr>
          <p:cNvPr id="4" name="Picture 3">
            <a:extLst>
              <a:ext uri="{FF2B5EF4-FFF2-40B4-BE49-F238E27FC236}">
                <a16:creationId xmlns:a16="http://schemas.microsoft.com/office/drawing/2014/main" id="{57588807-BC0A-F94E-B87F-12721DAEEE6B}"/>
              </a:ext>
            </a:extLst>
          </p:cNvPr>
          <p:cNvPicPr>
            <a:picLocks noChangeAspect="1"/>
          </p:cNvPicPr>
          <p:nvPr/>
        </p:nvPicPr>
        <p:blipFill>
          <a:blip r:embed="rId2"/>
          <a:stretch>
            <a:fillRect/>
          </a:stretch>
        </p:blipFill>
        <p:spPr>
          <a:xfrm>
            <a:off x="5436630" y="4723672"/>
            <a:ext cx="3213100" cy="1854200"/>
          </a:xfrm>
          <a:prstGeom prst="rect">
            <a:avLst/>
          </a:prstGeom>
        </p:spPr>
      </p:pic>
      <p:sp>
        <p:nvSpPr>
          <p:cNvPr id="5" name="Slide Number Placeholder 4">
            <a:extLst>
              <a:ext uri="{FF2B5EF4-FFF2-40B4-BE49-F238E27FC236}">
                <a16:creationId xmlns:a16="http://schemas.microsoft.com/office/drawing/2014/main" id="{20987E5A-DA97-6F45-8EB8-E1E8B1C4969D}"/>
              </a:ext>
            </a:extLst>
          </p:cNvPr>
          <p:cNvSpPr>
            <a:spLocks noGrp="1"/>
          </p:cNvSpPr>
          <p:nvPr>
            <p:ph type="sldNum" sz="quarter" idx="12"/>
          </p:nvPr>
        </p:nvSpPr>
        <p:spPr/>
        <p:txBody>
          <a:bodyPr/>
          <a:lstStyle/>
          <a:p>
            <a:fld id="{CEDE4729-8A57-DF4A-8CA8-E0FAD43DCC6E}" type="slidenum">
              <a:rPr lang="en-US" altLang="en-US" smtClean="0"/>
              <a:pPr/>
              <a:t>20</a:t>
            </a:fld>
            <a:endParaRPr lang="en-US" altLang="en-US"/>
          </a:p>
        </p:txBody>
      </p:sp>
    </p:spTree>
    <p:extLst>
      <p:ext uri="{BB962C8B-B14F-4D97-AF65-F5344CB8AC3E}">
        <p14:creationId xmlns:p14="http://schemas.microsoft.com/office/powerpoint/2010/main" val="583674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DAA734-9387-0246-9E8B-CC934176E033}"/>
              </a:ext>
            </a:extLst>
          </p:cNvPr>
          <p:cNvPicPr>
            <a:picLocks noChangeAspect="1"/>
          </p:cNvPicPr>
          <p:nvPr/>
        </p:nvPicPr>
        <p:blipFill>
          <a:blip r:embed="rId2"/>
          <a:stretch>
            <a:fillRect/>
          </a:stretch>
        </p:blipFill>
        <p:spPr>
          <a:xfrm>
            <a:off x="81052" y="914400"/>
            <a:ext cx="9062948" cy="5181600"/>
          </a:xfrm>
          <a:prstGeom prst="rect">
            <a:avLst/>
          </a:prstGeom>
        </p:spPr>
      </p:pic>
      <p:sp>
        <p:nvSpPr>
          <p:cNvPr id="3" name="Slide Number Placeholder 2">
            <a:extLst>
              <a:ext uri="{FF2B5EF4-FFF2-40B4-BE49-F238E27FC236}">
                <a16:creationId xmlns:a16="http://schemas.microsoft.com/office/drawing/2014/main" id="{CE87C7DB-5C47-1543-BC6A-14BCA3BA5A31}"/>
              </a:ext>
            </a:extLst>
          </p:cNvPr>
          <p:cNvSpPr>
            <a:spLocks noGrp="1"/>
          </p:cNvSpPr>
          <p:nvPr>
            <p:ph type="sldNum" sz="quarter" idx="12"/>
          </p:nvPr>
        </p:nvSpPr>
        <p:spPr/>
        <p:txBody>
          <a:bodyPr/>
          <a:lstStyle/>
          <a:p>
            <a:fld id="{B4942EF6-0C49-7A4E-BAFF-B79BBF6568C5}" type="slidenum">
              <a:rPr lang="en-US" altLang="en-US" smtClean="0"/>
              <a:pPr/>
              <a:t>21</a:t>
            </a:fld>
            <a:endParaRPr lang="en-US" altLang="en-US"/>
          </a:p>
        </p:txBody>
      </p:sp>
    </p:spTree>
    <p:extLst>
      <p:ext uri="{BB962C8B-B14F-4D97-AF65-F5344CB8AC3E}">
        <p14:creationId xmlns:p14="http://schemas.microsoft.com/office/powerpoint/2010/main" val="1803875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technology.jpg">
            <a:extLst>
              <a:ext uri="{FF2B5EF4-FFF2-40B4-BE49-F238E27FC236}">
                <a16:creationId xmlns:a16="http://schemas.microsoft.com/office/drawing/2014/main" id="{42266C4A-51A5-104E-98B2-DA35D7F0771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362635"/>
            <a:ext cx="9143011" cy="3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4A39034-AEDC-9D47-9428-AD2AD3343FA3}"/>
              </a:ext>
            </a:extLst>
          </p:cNvPr>
          <p:cNvSpPr>
            <a:spLocks noGrp="1"/>
          </p:cNvSpPr>
          <p:nvPr>
            <p:ph type="sldNum" sz="quarter" idx="12"/>
          </p:nvPr>
        </p:nvSpPr>
        <p:spPr/>
        <p:txBody>
          <a:bodyPr/>
          <a:lstStyle/>
          <a:p>
            <a:fld id="{B4942EF6-0C49-7A4E-BAFF-B79BBF6568C5}" type="slidenum">
              <a:rPr lang="en-US" altLang="en-US" smtClean="0"/>
              <a:pPr/>
              <a:t>22</a:t>
            </a:fld>
            <a:endParaRPr lang="en-US" altLang="en-US"/>
          </a:p>
        </p:txBody>
      </p:sp>
    </p:spTree>
    <p:extLst>
      <p:ext uri="{BB962C8B-B14F-4D97-AF65-F5344CB8AC3E}">
        <p14:creationId xmlns:p14="http://schemas.microsoft.com/office/powerpoint/2010/main" val="3254774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geography.jpg">
            <a:extLst>
              <a:ext uri="{FF2B5EF4-FFF2-40B4-BE49-F238E27FC236}">
                <a16:creationId xmlns:a16="http://schemas.microsoft.com/office/drawing/2014/main" id="{E0D39D21-FCBC-0C42-B2F0-7AE9216D47D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558" y="430306"/>
            <a:ext cx="9105442" cy="546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C620E61-9930-394F-B4C5-85E4E70A3190}"/>
              </a:ext>
            </a:extLst>
          </p:cNvPr>
          <p:cNvSpPr>
            <a:spLocks noGrp="1"/>
          </p:cNvSpPr>
          <p:nvPr>
            <p:ph type="sldNum" sz="quarter" idx="12"/>
          </p:nvPr>
        </p:nvSpPr>
        <p:spPr/>
        <p:txBody>
          <a:bodyPr/>
          <a:lstStyle/>
          <a:p>
            <a:fld id="{B4942EF6-0C49-7A4E-BAFF-B79BBF6568C5}" type="slidenum">
              <a:rPr lang="en-US" altLang="en-US" smtClean="0"/>
              <a:pPr/>
              <a:t>23</a:t>
            </a:fld>
            <a:endParaRPr lang="en-US" altLang="en-US"/>
          </a:p>
        </p:txBody>
      </p:sp>
    </p:spTree>
    <p:extLst>
      <p:ext uri="{BB962C8B-B14F-4D97-AF65-F5344CB8AC3E}">
        <p14:creationId xmlns:p14="http://schemas.microsoft.com/office/powerpoint/2010/main" val="4257376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B78750-3081-034A-AD3F-6FD2492E1B4C}"/>
              </a:ext>
            </a:extLst>
          </p:cNvPr>
          <p:cNvSpPr>
            <a:spLocks noGrp="1"/>
          </p:cNvSpPr>
          <p:nvPr>
            <p:ph type="sldNum" sz="quarter" idx="12"/>
          </p:nvPr>
        </p:nvSpPr>
        <p:spPr/>
        <p:txBody>
          <a:bodyPr/>
          <a:lstStyle/>
          <a:p>
            <a:fld id="{5A2B66D3-5D6B-6D40-8CB5-1BAE57CBA466}" type="slidenum">
              <a:rPr lang="en-US" altLang="en-US" smtClean="0"/>
              <a:pPr/>
              <a:t>24</a:t>
            </a:fld>
            <a:endParaRPr lang="en-US" altLang="en-US"/>
          </a:p>
        </p:txBody>
      </p:sp>
      <p:sp>
        <p:nvSpPr>
          <p:cNvPr id="4" name="Title 3">
            <a:extLst>
              <a:ext uri="{FF2B5EF4-FFF2-40B4-BE49-F238E27FC236}">
                <a16:creationId xmlns:a16="http://schemas.microsoft.com/office/drawing/2014/main" id="{B8465E66-72C9-A341-AFDD-77A43659EE8E}"/>
              </a:ext>
            </a:extLst>
          </p:cNvPr>
          <p:cNvSpPr>
            <a:spLocks noGrp="1"/>
          </p:cNvSpPr>
          <p:nvPr>
            <p:ph type="title"/>
          </p:nvPr>
        </p:nvSpPr>
        <p:spPr/>
        <p:txBody>
          <a:bodyPr/>
          <a:lstStyle/>
          <a:p>
            <a:r>
              <a:rPr lang="en-US" dirty="0"/>
              <a:t>Why not use email spam filtering techniques?</a:t>
            </a:r>
          </a:p>
        </p:txBody>
      </p:sp>
      <p:graphicFrame>
        <p:nvGraphicFramePr>
          <p:cNvPr id="2" name="Table 1">
            <a:extLst>
              <a:ext uri="{FF2B5EF4-FFF2-40B4-BE49-F238E27FC236}">
                <a16:creationId xmlns:a16="http://schemas.microsoft.com/office/drawing/2014/main" id="{4F9D230F-D182-4D41-9ED3-BA039AD3B876}"/>
              </a:ext>
            </a:extLst>
          </p:cNvPr>
          <p:cNvGraphicFramePr>
            <a:graphicFrameLocks noGrp="1"/>
          </p:cNvGraphicFramePr>
          <p:nvPr/>
        </p:nvGraphicFramePr>
        <p:xfrm>
          <a:off x="533400" y="1371601"/>
          <a:ext cx="8077200" cy="4609405"/>
        </p:xfrm>
        <a:graphic>
          <a:graphicData uri="http://schemas.openxmlformats.org/drawingml/2006/table">
            <a:tbl>
              <a:tblPr firstRow="1" bandRow="1">
                <a:tableStyleId>{3C2FFA5D-87B4-456A-9821-1D502468CF0F}</a:tableStyleId>
              </a:tblPr>
              <a:tblGrid>
                <a:gridCol w="2133600">
                  <a:extLst>
                    <a:ext uri="{9D8B030D-6E8A-4147-A177-3AD203B41FA5}">
                      <a16:colId xmlns:a16="http://schemas.microsoft.com/office/drawing/2014/main" val="20000"/>
                    </a:ext>
                  </a:extLst>
                </a:gridCol>
                <a:gridCol w="3251200">
                  <a:extLst>
                    <a:ext uri="{9D8B030D-6E8A-4147-A177-3AD203B41FA5}">
                      <a16:colId xmlns:a16="http://schemas.microsoft.com/office/drawing/2014/main" val="20001"/>
                    </a:ext>
                  </a:extLst>
                </a:gridCol>
                <a:gridCol w="2692400">
                  <a:extLst>
                    <a:ext uri="{9D8B030D-6E8A-4147-A177-3AD203B41FA5}">
                      <a16:colId xmlns:a16="http://schemas.microsoft.com/office/drawing/2014/main" val="20002"/>
                    </a:ext>
                  </a:extLst>
                </a:gridCol>
              </a:tblGrid>
              <a:tr h="457200">
                <a:tc>
                  <a:txBody>
                    <a:bodyPr/>
                    <a:lstStyle/>
                    <a:p>
                      <a:endParaRPr lang="en-US" sz="1800" dirty="0"/>
                    </a:p>
                  </a:txBody>
                  <a:tcPr/>
                </a:tc>
                <a:tc>
                  <a:txBody>
                    <a:bodyPr/>
                    <a:lstStyle/>
                    <a:p>
                      <a:r>
                        <a:rPr lang="en-US" sz="2400" dirty="0"/>
                        <a:t>Email</a:t>
                      </a:r>
                    </a:p>
                  </a:txBody>
                  <a:tcPr/>
                </a:tc>
                <a:tc>
                  <a:txBody>
                    <a:bodyPr/>
                    <a:lstStyle/>
                    <a:p>
                      <a:r>
                        <a:rPr lang="en-US" sz="2400" dirty="0"/>
                        <a:t>Phone</a:t>
                      </a:r>
                      <a:r>
                        <a:rPr lang="en-US" sz="2400" baseline="0" dirty="0"/>
                        <a:t> calls</a:t>
                      </a:r>
                      <a:endParaRPr lang="en-US" sz="2400" dirty="0"/>
                    </a:p>
                  </a:txBody>
                  <a:tcPr/>
                </a:tc>
                <a:extLst>
                  <a:ext uri="{0D108BD9-81ED-4DB2-BD59-A6C34878D82A}">
                    <a16:rowId xmlns:a16="http://schemas.microsoft.com/office/drawing/2014/main" val="10000"/>
                  </a:ext>
                </a:extLst>
              </a:tr>
              <a:tr h="365760">
                <a:tc>
                  <a:txBody>
                    <a:bodyPr/>
                    <a:lstStyle/>
                    <a:p>
                      <a:r>
                        <a:rPr lang="en-US" sz="1800" dirty="0"/>
                        <a:t>Name</a:t>
                      </a:r>
                      <a:r>
                        <a:rPr lang="en-US" sz="1800" baseline="0" dirty="0"/>
                        <a:t> space</a:t>
                      </a:r>
                      <a:endParaRPr lang="en-US" sz="1800" dirty="0"/>
                    </a:p>
                  </a:txBody>
                  <a:tcPr/>
                </a:tc>
                <a:tc>
                  <a:txBody>
                    <a:bodyPr/>
                    <a:lstStyle/>
                    <a:p>
                      <a:r>
                        <a:rPr lang="en-US" sz="1800" dirty="0"/>
                        <a:t>infinite</a:t>
                      </a:r>
                    </a:p>
                  </a:txBody>
                  <a:tcPr/>
                </a:tc>
                <a:tc>
                  <a:txBody>
                    <a:bodyPr/>
                    <a:lstStyle/>
                    <a:p>
                      <a:r>
                        <a:rPr lang="en-US" sz="1800" dirty="0"/>
                        <a:t>relatively</a:t>
                      </a:r>
                      <a:r>
                        <a:rPr lang="en-US" sz="1800" baseline="0" dirty="0"/>
                        <a:t> small</a:t>
                      </a:r>
                      <a:endParaRPr lang="en-US" sz="1800" dirty="0"/>
                    </a:p>
                  </a:txBody>
                  <a:tcPr/>
                </a:tc>
                <a:extLst>
                  <a:ext uri="{0D108BD9-81ED-4DB2-BD59-A6C34878D82A}">
                    <a16:rowId xmlns:a16="http://schemas.microsoft.com/office/drawing/2014/main" val="10001"/>
                  </a:ext>
                </a:extLst>
              </a:tr>
              <a:tr h="365760">
                <a:tc>
                  <a:txBody>
                    <a:bodyPr/>
                    <a:lstStyle/>
                    <a:p>
                      <a:r>
                        <a:rPr lang="en-US" sz="1800" dirty="0"/>
                        <a:t>Content inspection</a:t>
                      </a:r>
                    </a:p>
                  </a:txBody>
                  <a:tcPr/>
                </a:tc>
                <a:tc>
                  <a:txBody>
                    <a:bodyPr/>
                    <a:lstStyle/>
                    <a:p>
                      <a:r>
                        <a:rPr lang="en-US" sz="1800" dirty="0"/>
                        <a:t>common</a:t>
                      </a:r>
                    </a:p>
                  </a:txBody>
                  <a:tcPr/>
                </a:tc>
                <a:tc>
                  <a:txBody>
                    <a:bodyPr/>
                    <a:lstStyle/>
                    <a:p>
                      <a:r>
                        <a:rPr lang="en-US" sz="1800" dirty="0"/>
                        <a:t>not possible</a:t>
                      </a:r>
                    </a:p>
                  </a:txBody>
                  <a:tcPr/>
                </a:tc>
                <a:extLst>
                  <a:ext uri="{0D108BD9-81ED-4DB2-BD59-A6C34878D82A}">
                    <a16:rowId xmlns:a16="http://schemas.microsoft.com/office/drawing/2014/main" val="10002"/>
                  </a:ext>
                </a:extLst>
              </a:tr>
              <a:tr h="914400">
                <a:tc>
                  <a:txBody>
                    <a:bodyPr/>
                    <a:lstStyle/>
                    <a:p>
                      <a:r>
                        <a:rPr lang="en-US" sz="1800" dirty="0"/>
                        <a:t>Addresses</a:t>
                      </a:r>
                    </a:p>
                  </a:txBody>
                  <a:tcPr/>
                </a:tc>
                <a:tc>
                  <a:txBody>
                    <a:bodyPr/>
                    <a:lstStyle/>
                    <a:p>
                      <a:pPr marL="0" indent="0">
                        <a:buFont typeface="Arial"/>
                        <a:buNone/>
                      </a:pPr>
                      <a:r>
                        <a:rPr lang="en-US" sz="1800" i="1" baseline="0" dirty="0"/>
                        <a:t>IP address</a:t>
                      </a:r>
                      <a:r>
                        <a:rPr lang="en-US" sz="1800" baseline="0" dirty="0"/>
                        <a:t> – non-</a:t>
                      </a:r>
                      <a:r>
                        <a:rPr lang="en-US" sz="1800" baseline="0" dirty="0" err="1"/>
                        <a:t>spoofable</a:t>
                      </a:r>
                      <a:r>
                        <a:rPr lang="en-US" sz="1800" baseline="0" dirty="0"/>
                        <a:t> for TCP</a:t>
                      </a:r>
                    </a:p>
                    <a:p>
                      <a:pPr marL="0" indent="0">
                        <a:buFont typeface="Arial"/>
                        <a:buNone/>
                      </a:pPr>
                      <a:r>
                        <a:rPr lang="en-US" sz="1800" i="1" baseline="0" dirty="0"/>
                        <a:t>Email address </a:t>
                      </a:r>
                      <a:r>
                        <a:rPr lang="en-US" sz="1800" baseline="0" dirty="0"/>
                        <a:t>– easily </a:t>
                      </a:r>
                      <a:r>
                        <a:rPr lang="en-US" sz="1800" baseline="0" dirty="0" err="1"/>
                        <a:t>spoofable</a:t>
                      </a:r>
                      <a:endParaRPr lang="en-US" sz="1800" baseline="0" dirty="0"/>
                    </a:p>
                  </a:txBody>
                  <a:tcPr/>
                </a:tc>
                <a:tc>
                  <a:txBody>
                    <a:bodyPr/>
                    <a:lstStyle/>
                    <a:p>
                      <a:r>
                        <a:rPr lang="en-US" sz="1800" i="1" dirty="0"/>
                        <a:t>Phone</a:t>
                      </a:r>
                      <a:r>
                        <a:rPr lang="en-US" sz="1800" i="1" baseline="0" dirty="0"/>
                        <a:t> number </a:t>
                      </a:r>
                      <a:r>
                        <a:rPr lang="en-US" sz="1800" baseline="0" dirty="0"/>
                        <a:t>-- </a:t>
                      </a:r>
                      <a:r>
                        <a:rPr lang="en-US" sz="1800" baseline="0" dirty="0" err="1"/>
                        <a:t>spoofable</a:t>
                      </a:r>
                      <a:endParaRPr lang="en-US" sz="1800" dirty="0"/>
                    </a:p>
                  </a:txBody>
                  <a:tcPr/>
                </a:tc>
                <a:extLst>
                  <a:ext uri="{0D108BD9-81ED-4DB2-BD59-A6C34878D82A}">
                    <a16:rowId xmlns:a16="http://schemas.microsoft.com/office/drawing/2014/main" val="10003"/>
                  </a:ext>
                </a:extLst>
              </a:tr>
              <a:tr h="914400">
                <a:tc>
                  <a:txBody>
                    <a:bodyPr/>
                    <a:lstStyle/>
                    <a:p>
                      <a:r>
                        <a:rPr lang="en-US" sz="1800" dirty="0"/>
                        <a:t>Delivery</a:t>
                      </a:r>
                    </a:p>
                  </a:txBody>
                  <a:tcPr/>
                </a:tc>
                <a:tc>
                  <a:txBody>
                    <a:bodyPr/>
                    <a:lstStyle/>
                    <a:p>
                      <a:r>
                        <a:rPr lang="en-US" sz="1800" dirty="0"/>
                        <a:t>filtered</a:t>
                      </a:r>
                      <a:r>
                        <a:rPr lang="en-US" sz="1800" baseline="0" dirty="0"/>
                        <a:t> by provider:</a:t>
                      </a:r>
                    </a:p>
                    <a:p>
                      <a:pPr marL="285750" indent="-285750">
                        <a:buFont typeface="Arial"/>
                        <a:buChar char="•"/>
                      </a:pPr>
                      <a:r>
                        <a:rPr lang="en-US" sz="1800" baseline="0" dirty="0"/>
                        <a:t>block lists (e.g., </a:t>
                      </a:r>
                      <a:r>
                        <a:rPr lang="en-US" sz="1800" baseline="0" dirty="0" err="1"/>
                        <a:t>Spamhaus</a:t>
                      </a:r>
                      <a:r>
                        <a:rPr lang="en-US" sz="1800" baseline="0" dirty="0"/>
                        <a:t>)</a:t>
                      </a:r>
                    </a:p>
                    <a:p>
                      <a:pPr marL="285750" indent="-285750">
                        <a:buFont typeface="Arial"/>
                        <a:buChar char="•"/>
                      </a:pPr>
                      <a:r>
                        <a:rPr lang="en-US" sz="1800" baseline="0" dirty="0"/>
                        <a:t>SPF, DKIM</a:t>
                      </a:r>
                    </a:p>
                  </a:txBody>
                  <a:tcPr/>
                </a:tc>
                <a:tc>
                  <a:txBody>
                    <a:bodyPr/>
                    <a:lstStyle/>
                    <a:p>
                      <a:r>
                        <a:rPr lang="en-US" sz="1800" dirty="0"/>
                        <a:t>interconnection and delivery</a:t>
                      </a:r>
                      <a:r>
                        <a:rPr lang="en-US" sz="1800" baseline="0" dirty="0"/>
                        <a:t> obligations</a:t>
                      </a:r>
                      <a:endParaRPr lang="en-US" sz="1800" dirty="0"/>
                    </a:p>
                  </a:txBody>
                  <a:tcPr/>
                </a:tc>
                <a:extLst>
                  <a:ext uri="{0D108BD9-81ED-4DB2-BD59-A6C34878D82A}">
                    <a16:rowId xmlns:a16="http://schemas.microsoft.com/office/drawing/2014/main" val="10004"/>
                  </a:ext>
                </a:extLst>
              </a:tr>
              <a:tr h="640080">
                <a:tc>
                  <a:txBody>
                    <a:bodyPr/>
                    <a:lstStyle/>
                    <a:p>
                      <a:r>
                        <a:rPr lang="en-US" sz="1800" dirty="0"/>
                        <a:t>Delivery trace</a:t>
                      </a:r>
                    </a:p>
                  </a:txBody>
                  <a:tcPr/>
                </a:tc>
                <a:tc>
                  <a:txBody>
                    <a:bodyPr/>
                    <a:lstStyle/>
                    <a:p>
                      <a:pPr marL="0" indent="0">
                        <a:buFont typeface="Arial"/>
                        <a:buNone/>
                      </a:pPr>
                      <a:r>
                        <a:rPr lang="en-US" sz="1800" b="1" baseline="0" dirty="0"/>
                        <a:t>Received-by</a:t>
                      </a:r>
                      <a:r>
                        <a:rPr lang="en-US" sz="1800" baseline="0" dirty="0"/>
                        <a:t> headers</a:t>
                      </a:r>
                    </a:p>
                  </a:txBody>
                  <a:tcPr/>
                </a:tc>
                <a:tc>
                  <a:txBody>
                    <a:bodyPr/>
                    <a:lstStyle/>
                    <a:p>
                      <a:r>
                        <a:rPr lang="en-US" sz="1800" b="1" dirty="0"/>
                        <a:t>Via</a:t>
                      </a:r>
                      <a:r>
                        <a:rPr lang="en-US" sz="1800" baseline="0" dirty="0"/>
                        <a:t> headers – only for end-to-end VoIP calls</a:t>
                      </a:r>
                      <a:endParaRPr lang="en-US" sz="1800" dirty="0"/>
                    </a:p>
                  </a:txBody>
                  <a:tcPr/>
                </a:tc>
                <a:extLst>
                  <a:ext uri="{0D108BD9-81ED-4DB2-BD59-A6C34878D82A}">
                    <a16:rowId xmlns:a16="http://schemas.microsoft.com/office/drawing/2014/main" val="10005"/>
                  </a:ext>
                </a:extLst>
              </a:tr>
              <a:tr h="380999">
                <a:tc>
                  <a:txBody>
                    <a:bodyPr/>
                    <a:lstStyle/>
                    <a:p>
                      <a:r>
                        <a:rPr lang="en-US" sz="1800" dirty="0"/>
                        <a:t>Limited-use address </a:t>
                      </a:r>
                    </a:p>
                  </a:txBody>
                  <a:tcPr/>
                </a:tc>
                <a:tc>
                  <a:txBody>
                    <a:bodyPr/>
                    <a:lstStyle/>
                    <a:p>
                      <a:r>
                        <a:rPr lang="en-US" sz="1800" dirty="0"/>
                        <a:t>easy (e.g., web mail)</a:t>
                      </a:r>
                    </a:p>
                  </a:txBody>
                  <a:tcPr/>
                </a:tc>
                <a:tc>
                  <a:txBody>
                    <a:bodyPr/>
                    <a:lstStyle/>
                    <a:p>
                      <a:r>
                        <a:rPr lang="en-US" sz="1800" dirty="0"/>
                        <a:t>not</a:t>
                      </a:r>
                      <a:r>
                        <a:rPr lang="en-US" sz="1800" baseline="0" dirty="0"/>
                        <a:t> feasible</a:t>
                      </a:r>
                      <a:endParaRPr lang="en-US" sz="1800" dirty="0"/>
                    </a:p>
                  </a:txBody>
                  <a:tcPr/>
                </a:tc>
                <a:extLst>
                  <a:ext uri="{0D108BD9-81ED-4DB2-BD59-A6C34878D82A}">
                    <a16:rowId xmlns:a16="http://schemas.microsoft.com/office/drawing/2014/main" val="10006"/>
                  </a:ext>
                </a:extLst>
              </a:tr>
              <a:tr h="570806">
                <a:tc>
                  <a:txBody>
                    <a:bodyPr/>
                    <a:lstStyle/>
                    <a:p>
                      <a:r>
                        <a:rPr lang="en-US" sz="1800" dirty="0"/>
                        <a:t>Consent-based</a:t>
                      </a:r>
                    </a:p>
                  </a:txBody>
                  <a:tcPr/>
                </a:tc>
                <a:tc>
                  <a:txBody>
                    <a:bodyPr/>
                    <a:lstStyle/>
                    <a:p>
                      <a:r>
                        <a:rPr lang="en-US" sz="1800" dirty="0"/>
                        <a:t>CAPTCHA</a:t>
                      </a:r>
                      <a:r>
                        <a:rPr lang="en-US" sz="1800" baseline="0" dirty="0"/>
                        <a:t> systems (not common)</a:t>
                      </a:r>
                      <a:endParaRPr lang="en-US" sz="1800" dirty="0"/>
                    </a:p>
                  </a:txBody>
                  <a:tcPr/>
                </a:tc>
                <a:tc>
                  <a:txBody>
                    <a:bodyPr/>
                    <a:lstStyle/>
                    <a:p>
                      <a:r>
                        <a:rPr lang="en-US" sz="1800" dirty="0"/>
                        <a:t>likely</a:t>
                      </a:r>
                      <a:r>
                        <a:rPr lang="en-US" sz="1800" baseline="0" dirty="0"/>
                        <a:t> too annoying</a:t>
                      </a:r>
                      <a:endParaRPr lang="en-US" sz="1800" dirty="0"/>
                    </a:p>
                  </a:txBody>
                  <a:tcPr/>
                </a:tc>
                <a:extLst>
                  <a:ext uri="{0D108BD9-81ED-4DB2-BD59-A6C34878D82A}">
                    <a16:rowId xmlns:a16="http://schemas.microsoft.com/office/drawing/2014/main" val="10007"/>
                  </a:ext>
                </a:extLst>
              </a:tr>
            </a:tbl>
          </a:graphicData>
        </a:graphic>
      </p:graphicFrame>
      <p:sp>
        <p:nvSpPr>
          <p:cNvPr id="37892" name="TextBox 3">
            <a:extLst>
              <a:ext uri="{FF2B5EF4-FFF2-40B4-BE49-F238E27FC236}">
                <a16:creationId xmlns:a16="http://schemas.microsoft.com/office/drawing/2014/main" id="{DB8AE3FB-C89D-FD4B-97CF-A300860A5F6C}"/>
              </a:ext>
            </a:extLst>
          </p:cNvPr>
          <p:cNvSpPr txBox="1">
            <a:spLocks noChangeArrowheads="1"/>
          </p:cNvSpPr>
          <p:nvPr/>
        </p:nvSpPr>
        <p:spPr bwMode="auto">
          <a:xfrm>
            <a:off x="533400" y="6324600"/>
            <a:ext cx="2160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see also RFC 5039</a:t>
            </a:r>
          </a:p>
        </p:txBody>
      </p:sp>
    </p:spTree>
    <p:extLst>
      <p:ext uri="{BB962C8B-B14F-4D97-AF65-F5344CB8AC3E}">
        <p14:creationId xmlns:p14="http://schemas.microsoft.com/office/powerpoint/2010/main" val="347523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9A95F-41FE-6D43-AF6A-2A00B4639DD7}"/>
              </a:ext>
            </a:extLst>
          </p:cNvPr>
          <p:cNvSpPr>
            <a:spLocks noGrp="1"/>
          </p:cNvSpPr>
          <p:nvPr>
            <p:ph type="title"/>
          </p:nvPr>
        </p:nvSpPr>
        <p:spPr/>
        <p:txBody>
          <a:bodyPr>
            <a:normAutofit/>
          </a:bodyPr>
          <a:lstStyle/>
          <a:p>
            <a:r>
              <a:rPr lang="en-US" dirty="0"/>
              <a:t>Background: telecommunications (47 USC 153)</a:t>
            </a:r>
          </a:p>
        </p:txBody>
      </p:sp>
      <p:sp>
        <p:nvSpPr>
          <p:cNvPr id="3" name="Content Placeholder 2">
            <a:extLst>
              <a:ext uri="{FF2B5EF4-FFF2-40B4-BE49-F238E27FC236}">
                <a16:creationId xmlns:a16="http://schemas.microsoft.com/office/drawing/2014/main" id="{2DEC9C19-2C59-E24E-849F-0A3F978654FF}"/>
              </a:ext>
            </a:extLst>
          </p:cNvPr>
          <p:cNvSpPr>
            <a:spLocks noGrp="1"/>
          </p:cNvSpPr>
          <p:nvPr>
            <p:ph idx="1"/>
          </p:nvPr>
        </p:nvSpPr>
        <p:spPr/>
        <p:txBody>
          <a:bodyPr>
            <a:normAutofit/>
          </a:bodyPr>
          <a:lstStyle/>
          <a:p>
            <a:r>
              <a:rPr lang="en-US" dirty="0"/>
              <a:t>… “</a:t>
            </a:r>
            <a:r>
              <a:rPr lang="en-US" dirty="0">
                <a:hlinkClick r:id="rId2" tooltip="telecommunications"/>
              </a:rPr>
              <a:t>telecommunications</a:t>
            </a:r>
            <a:r>
              <a:rPr lang="en-US" dirty="0"/>
              <a:t>” means the transmission, between or among points specified by the user, of information of the user’s choosing, without change in the form or content of the information as sent and received.</a:t>
            </a:r>
          </a:p>
          <a:p>
            <a:r>
              <a:rPr lang="en-US" dirty="0"/>
              <a:t>… “</a:t>
            </a:r>
            <a:r>
              <a:rPr lang="en-US" dirty="0">
                <a:hlinkClick r:id="rId3" tooltip="telecommunications carrier"/>
              </a:rPr>
              <a:t>telecommunications carrier</a:t>
            </a:r>
            <a:r>
              <a:rPr lang="en-US" dirty="0"/>
              <a:t>” means any provider of </a:t>
            </a:r>
            <a:r>
              <a:rPr lang="en-US" dirty="0">
                <a:hlinkClick r:id="rId4" tooltip="telecommunications services"/>
              </a:rPr>
              <a:t>telecommunications services</a:t>
            </a:r>
            <a:r>
              <a:rPr lang="en-US" dirty="0"/>
              <a:t>, except that such term does not include aggregators of </a:t>
            </a:r>
            <a:r>
              <a:rPr lang="en-US" dirty="0">
                <a:hlinkClick r:id="rId5" tooltip="telecommunications services"/>
              </a:rPr>
              <a:t>telecommunications services</a:t>
            </a:r>
            <a:r>
              <a:rPr lang="en-US" dirty="0"/>
              <a:t> (as defined in </a:t>
            </a:r>
            <a:r>
              <a:rPr lang="en-US" dirty="0">
                <a:hlinkClick r:id="rId6" tooltip="§ 226 - Telephone operator services"/>
              </a:rPr>
              <a:t>section 226 of this title</a:t>
            </a:r>
            <a:r>
              <a:rPr lang="en-US" dirty="0"/>
              <a:t>). A telecommunications carrier shall be treated as a common carrier under this chapter only to the extent that it is engaged in providing telecommunications services, except that the Commission shall determine whether the provision of fixed and mobile satellite service shall be treated as common carriage.</a:t>
            </a:r>
          </a:p>
          <a:p>
            <a:r>
              <a:rPr lang="en-US" dirty="0"/>
              <a:t>… “</a:t>
            </a:r>
            <a:r>
              <a:rPr lang="en-US" dirty="0">
                <a:hlinkClick r:id="rId7" tooltip="telecommunications service"/>
              </a:rPr>
              <a:t>telecommunications service</a:t>
            </a:r>
            <a:r>
              <a:rPr lang="en-US" dirty="0"/>
              <a:t>” means the offering of telecommunications for a fee directly to the public, or to such classes of users as to be effectively available directly to the public, regardless of the facilities used.</a:t>
            </a:r>
          </a:p>
        </p:txBody>
      </p:sp>
      <p:sp>
        <p:nvSpPr>
          <p:cNvPr id="4" name="Slide Number Placeholder 3">
            <a:extLst>
              <a:ext uri="{FF2B5EF4-FFF2-40B4-BE49-F238E27FC236}">
                <a16:creationId xmlns:a16="http://schemas.microsoft.com/office/drawing/2014/main" id="{284C201F-0EDF-9D4F-A24A-5555B616C94C}"/>
              </a:ext>
            </a:extLst>
          </p:cNvPr>
          <p:cNvSpPr>
            <a:spLocks noGrp="1"/>
          </p:cNvSpPr>
          <p:nvPr>
            <p:ph type="sldNum" sz="quarter" idx="12"/>
          </p:nvPr>
        </p:nvSpPr>
        <p:spPr/>
        <p:txBody>
          <a:bodyPr/>
          <a:lstStyle/>
          <a:p>
            <a:fld id="{6E2D2B3B-882E-40F3-A32F-6DD516915044}" type="slidenum">
              <a:rPr lang="en-US" smtClean="0"/>
              <a:pPr/>
              <a:t>3</a:t>
            </a:fld>
            <a:endParaRPr lang="en-US"/>
          </a:p>
        </p:txBody>
      </p:sp>
    </p:spTree>
    <p:extLst>
      <p:ext uri="{BB962C8B-B14F-4D97-AF65-F5344CB8AC3E}">
        <p14:creationId xmlns:p14="http://schemas.microsoft.com/office/powerpoint/2010/main" val="1811553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CD076-E20F-A142-9BA5-EA28D9F3E102}"/>
              </a:ext>
            </a:extLst>
          </p:cNvPr>
          <p:cNvSpPr>
            <a:spLocks noGrp="1"/>
          </p:cNvSpPr>
          <p:nvPr>
            <p:ph type="title"/>
          </p:nvPr>
        </p:nvSpPr>
        <p:spPr/>
        <p:txBody>
          <a:bodyPr/>
          <a:lstStyle/>
          <a:p>
            <a:r>
              <a:rPr lang="en-US" dirty="0"/>
              <a:t>More definitions</a:t>
            </a:r>
          </a:p>
        </p:txBody>
      </p:sp>
      <p:sp>
        <p:nvSpPr>
          <p:cNvPr id="3" name="Content Placeholder 2">
            <a:extLst>
              <a:ext uri="{FF2B5EF4-FFF2-40B4-BE49-F238E27FC236}">
                <a16:creationId xmlns:a16="http://schemas.microsoft.com/office/drawing/2014/main" id="{1B09F188-F6C0-CF43-9687-FA0C76424EDF}"/>
              </a:ext>
            </a:extLst>
          </p:cNvPr>
          <p:cNvSpPr>
            <a:spLocks noGrp="1"/>
          </p:cNvSpPr>
          <p:nvPr>
            <p:ph idx="1"/>
          </p:nvPr>
        </p:nvSpPr>
        <p:spPr/>
        <p:txBody>
          <a:bodyPr>
            <a:normAutofit/>
          </a:bodyPr>
          <a:lstStyle/>
          <a:p>
            <a:r>
              <a:rPr lang="en-US" sz="2400" b="1" dirty="0"/>
              <a:t>Information service</a:t>
            </a:r>
            <a:r>
              <a:rPr lang="en-US" sz="2400" dirty="0"/>
              <a:t> = users of telecommunication services</a:t>
            </a:r>
          </a:p>
          <a:p>
            <a:pPr lvl="1"/>
            <a:r>
              <a:rPr lang="en-US" sz="2000" dirty="0"/>
              <a:t>“capability for generating, acquiring, storing, transforming, processing, retrieving, utilizing, or making available information via telecommunications, and includes electronic publishing, but does not include any use of any such capability for the management, control, or operation of a telecommunications system or the management of a </a:t>
            </a:r>
            <a:r>
              <a:rPr lang="en-US" sz="2000" dirty="0">
                <a:hlinkClick r:id="rId2" tooltip="telecommunications service"/>
              </a:rPr>
              <a:t>telecommunications service</a:t>
            </a:r>
            <a:r>
              <a:rPr lang="en-US" sz="2000" dirty="0"/>
              <a:t>.”</a:t>
            </a:r>
          </a:p>
          <a:p>
            <a:r>
              <a:rPr lang="en-US" sz="2400" dirty="0"/>
              <a:t>cf. Basic vs. enhanced service (CI)</a:t>
            </a:r>
          </a:p>
          <a:p>
            <a:pPr lvl="1"/>
            <a:r>
              <a:rPr lang="en-US" sz="2000" b="1" dirty="0"/>
              <a:t>Basic telecommunications</a:t>
            </a:r>
            <a:r>
              <a:rPr lang="en-US" sz="2000" dirty="0"/>
              <a:t>: "the offering of a pure transmission capability over a communications path that is virtually transparent in terms of its interaction with customer supplied information.”</a:t>
            </a:r>
          </a:p>
          <a:p>
            <a:pPr lvl="1"/>
            <a:r>
              <a:rPr lang="en-US" sz="2000" b="1" dirty="0"/>
              <a:t>Enhanced</a:t>
            </a:r>
            <a:r>
              <a:rPr lang="en-US" sz="2000" dirty="0"/>
              <a:t>: everything else</a:t>
            </a:r>
          </a:p>
          <a:p>
            <a:r>
              <a:rPr lang="en-US" sz="2400" b="1" dirty="0"/>
              <a:t>Adjunct services</a:t>
            </a:r>
            <a:r>
              <a:rPr lang="en-US" sz="2400" dirty="0"/>
              <a:t>: directory services</a:t>
            </a:r>
          </a:p>
        </p:txBody>
      </p:sp>
      <p:sp>
        <p:nvSpPr>
          <p:cNvPr id="4" name="Slide Number Placeholder 3">
            <a:extLst>
              <a:ext uri="{FF2B5EF4-FFF2-40B4-BE49-F238E27FC236}">
                <a16:creationId xmlns:a16="http://schemas.microsoft.com/office/drawing/2014/main" id="{3651FE73-244E-CB46-B50B-BE3E7960DD54}"/>
              </a:ext>
            </a:extLst>
          </p:cNvPr>
          <p:cNvSpPr>
            <a:spLocks noGrp="1"/>
          </p:cNvSpPr>
          <p:nvPr>
            <p:ph type="sldNum" sz="quarter" idx="12"/>
          </p:nvPr>
        </p:nvSpPr>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3267087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4BF5D6-D3C0-EF47-A134-7CF4DE93D1A8}"/>
              </a:ext>
            </a:extLst>
          </p:cNvPr>
          <p:cNvSpPr>
            <a:spLocks noGrp="1"/>
          </p:cNvSpPr>
          <p:nvPr>
            <p:ph type="sldNum" sz="quarter" idx="12"/>
          </p:nvPr>
        </p:nvSpPr>
        <p:spPr/>
        <p:txBody>
          <a:bodyPr/>
          <a:lstStyle/>
          <a:p>
            <a:fld id="{6E2D2B3B-882E-40F3-A32F-6DD516915044}" type="slidenum">
              <a:rPr lang="en-US" smtClean="0"/>
              <a:pPr/>
              <a:t>5</a:t>
            </a:fld>
            <a:endParaRPr lang="en-US" dirty="0"/>
          </a:p>
        </p:txBody>
      </p:sp>
      <p:sp>
        <p:nvSpPr>
          <p:cNvPr id="3" name="Title 2">
            <a:extLst>
              <a:ext uri="{FF2B5EF4-FFF2-40B4-BE49-F238E27FC236}">
                <a16:creationId xmlns:a16="http://schemas.microsoft.com/office/drawing/2014/main" id="{9B81FBCA-7FD8-EF48-8881-8B3BEE25A2FB}"/>
              </a:ext>
            </a:extLst>
          </p:cNvPr>
          <p:cNvSpPr>
            <a:spLocks noGrp="1"/>
          </p:cNvSpPr>
          <p:nvPr>
            <p:ph type="title"/>
          </p:nvPr>
        </p:nvSpPr>
        <p:spPr/>
        <p:txBody>
          <a:bodyPr/>
          <a:lstStyle/>
          <a:p>
            <a:r>
              <a:rPr lang="en-US" dirty="0"/>
              <a:t>FCC rules for VoIP</a:t>
            </a:r>
          </a:p>
        </p:txBody>
      </p:sp>
      <p:pic>
        <p:nvPicPr>
          <p:cNvPr id="5" name="Picture 4">
            <a:extLst>
              <a:ext uri="{FF2B5EF4-FFF2-40B4-BE49-F238E27FC236}">
                <a16:creationId xmlns:a16="http://schemas.microsoft.com/office/drawing/2014/main" id="{EF6F96E3-2E42-1449-8E96-B807C4F682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26975"/>
            <a:ext cx="9144000" cy="2804050"/>
          </a:xfrm>
          <a:prstGeom prst="rect">
            <a:avLst/>
          </a:prstGeom>
        </p:spPr>
      </p:pic>
      <p:sp>
        <p:nvSpPr>
          <p:cNvPr id="6" name="TextBox 5">
            <a:extLst>
              <a:ext uri="{FF2B5EF4-FFF2-40B4-BE49-F238E27FC236}">
                <a16:creationId xmlns:a16="http://schemas.microsoft.com/office/drawing/2014/main" id="{BF2B9D5E-AEDB-5944-A76A-0B995C8FB69F}"/>
              </a:ext>
            </a:extLst>
          </p:cNvPr>
          <p:cNvSpPr txBox="1"/>
          <p:nvPr/>
        </p:nvSpPr>
        <p:spPr>
          <a:xfrm>
            <a:off x="385219" y="6169581"/>
            <a:ext cx="7101431" cy="369332"/>
          </a:xfrm>
          <a:prstGeom prst="rect">
            <a:avLst/>
          </a:prstGeom>
          <a:noFill/>
        </p:spPr>
        <p:txBody>
          <a:bodyPr wrap="none" rtlCol="0">
            <a:spAutoFit/>
          </a:bodyPr>
          <a:lstStyle/>
          <a:p>
            <a:r>
              <a:rPr lang="en-US" dirty="0">
                <a:hlinkClick r:id="rId4"/>
              </a:rPr>
              <a:t>https://www.fcc.gov/consumers/guides/voice-over-internet-protocol-voip</a:t>
            </a:r>
            <a:endParaRPr lang="en-US" dirty="0"/>
          </a:p>
        </p:txBody>
      </p:sp>
    </p:spTree>
    <p:extLst>
      <p:ext uri="{BB962C8B-B14F-4D97-AF65-F5344CB8AC3E}">
        <p14:creationId xmlns:p14="http://schemas.microsoft.com/office/powerpoint/2010/main" val="4012987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Name confusion</a:t>
            </a:r>
          </a:p>
        </p:txBody>
      </p:sp>
      <p:sp>
        <p:nvSpPr>
          <p:cNvPr id="10243" name="Rectangle 3"/>
          <p:cNvSpPr>
            <a:spLocks noGrp="1" noChangeArrowheads="1"/>
          </p:cNvSpPr>
          <p:nvPr>
            <p:ph idx="1"/>
          </p:nvPr>
        </p:nvSpPr>
        <p:spPr/>
        <p:txBody>
          <a:bodyPr>
            <a:normAutofit/>
          </a:bodyPr>
          <a:lstStyle/>
          <a:p>
            <a:pPr>
              <a:lnSpc>
                <a:spcPct val="90000"/>
              </a:lnSpc>
            </a:pPr>
            <a:r>
              <a:rPr lang="en-US" sz="2400" dirty="0"/>
              <a:t>Commonly used interchangeably:</a:t>
            </a:r>
          </a:p>
          <a:p>
            <a:pPr lvl="1">
              <a:lnSpc>
                <a:spcPct val="90000"/>
              </a:lnSpc>
            </a:pPr>
            <a:r>
              <a:rPr lang="en-US" sz="2400" b="1" i="1" dirty="0"/>
              <a:t>Voice-over-IP (VoIP)</a:t>
            </a:r>
            <a:r>
              <a:rPr lang="en-US" sz="2400" dirty="0"/>
              <a:t> – but includes video</a:t>
            </a:r>
          </a:p>
          <a:p>
            <a:pPr lvl="1">
              <a:lnSpc>
                <a:spcPct val="90000"/>
              </a:lnSpc>
            </a:pPr>
            <a:r>
              <a:rPr lang="en-US" sz="2400" dirty="0"/>
              <a:t>Internet telephony – but may not run over Internet</a:t>
            </a:r>
          </a:p>
          <a:p>
            <a:pPr lvl="1">
              <a:lnSpc>
                <a:spcPct val="90000"/>
              </a:lnSpc>
            </a:pPr>
            <a:r>
              <a:rPr lang="en-US" sz="2400" dirty="0"/>
              <a:t>IP telephony (</a:t>
            </a:r>
            <a:r>
              <a:rPr lang="en-US" sz="2400" dirty="0" err="1"/>
              <a:t>IPtel</a:t>
            </a:r>
            <a:r>
              <a:rPr lang="en-US" sz="2400" dirty="0"/>
              <a:t>)</a:t>
            </a:r>
          </a:p>
          <a:p>
            <a:pPr>
              <a:lnSpc>
                <a:spcPct val="90000"/>
              </a:lnSpc>
            </a:pPr>
            <a:r>
              <a:rPr lang="en-US" sz="2400" dirty="0"/>
              <a:t>Some reserve Internet telephony for transmission across the (public) Internet</a:t>
            </a:r>
          </a:p>
          <a:p>
            <a:pPr lvl="1"/>
            <a:r>
              <a:rPr lang="en-US" sz="2100" dirty="0"/>
              <a:t>but much of it is not – reserved capacity, separate leased capacity</a:t>
            </a:r>
          </a:p>
          <a:p>
            <a:pPr>
              <a:lnSpc>
                <a:spcPct val="90000"/>
              </a:lnSpc>
            </a:pPr>
            <a:r>
              <a:rPr lang="en-US" sz="2400" dirty="0"/>
              <a:t>Transmission of telephone services over IP-based packet switched networks</a:t>
            </a:r>
          </a:p>
          <a:p>
            <a:pPr>
              <a:lnSpc>
                <a:spcPct val="90000"/>
              </a:lnSpc>
            </a:pPr>
            <a:r>
              <a:rPr lang="en-US" sz="2400" dirty="0"/>
              <a:t>Also includes video and other media, not just voice</a:t>
            </a:r>
          </a:p>
        </p:txBody>
      </p:sp>
      <p:sp>
        <p:nvSpPr>
          <p:cNvPr id="5" name="Slide Number Placeholder 4"/>
          <p:cNvSpPr>
            <a:spLocks noGrp="1"/>
          </p:cNvSpPr>
          <p:nvPr>
            <p:ph type="sldNum" sz="quarter" idx="12"/>
          </p:nvPr>
        </p:nvSpPr>
        <p:spPr/>
        <p:txBody>
          <a:bodyPr/>
          <a:lstStyle/>
          <a:p>
            <a:fld id="{6055C559-F800-E248-BEDB-E8A0154211FA}" type="slidenum">
              <a:rPr lang="en-US" smtClean="0"/>
              <a:pPr/>
              <a:t>6</a:t>
            </a:fld>
            <a:endParaRPr lang="en-US"/>
          </a:p>
        </p:txBody>
      </p:sp>
    </p:spTree>
    <p:extLst>
      <p:ext uri="{BB962C8B-B14F-4D97-AF65-F5344CB8AC3E}">
        <p14:creationId xmlns:p14="http://schemas.microsoft.com/office/powerpoint/2010/main" val="4196751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A bit of history</a:t>
            </a:r>
          </a:p>
        </p:txBody>
      </p:sp>
      <p:sp>
        <p:nvSpPr>
          <p:cNvPr id="45059" name="Rectangle 3"/>
          <p:cNvSpPr>
            <a:spLocks noGrp="1" noChangeArrowheads="1"/>
          </p:cNvSpPr>
          <p:nvPr>
            <p:ph idx="1"/>
          </p:nvPr>
        </p:nvSpPr>
        <p:spPr/>
        <p:txBody>
          <a:bodyPr>
            <a:normAutofit/>
          </a:bodyPr>
          <a:lstStyle/>
          <a:p>
            <a:pPr>
              <a:lnSpc>
                <a:spcPct val="120000"/>
              </a:lnSpc>
              <a:spcBef>
                <a:spcPts val="0"/>
              </a:spcBef>
            </a:pPr>
            <a:r>
              <a:rPr lang="en-US" dirty="0"/>
              <a:t>1876 invention of telephone</a:t>
            </a:r>
          </a:p>
          <a:p>
            <a:pPr>
              <a:lnSpc>
                <a:spcPct val="120000"/>
              </a:lnSpc>
              <a:spcBef>
                <a:spcPts val="0"/>
              </a:spcBef>
            </a:pPr>
            <a:r>
              <a:rPr lang="en-US" dirty="0"/>
              <a:t>1915 first transcontinental telephone (NY–SF)</a:t>
            </a:r>
          </a:p>
          <a:p>
            <a:pPr>
              <a:lnSpc>
                <a:spcPct val="120000"/>
              </a:lnSpc>
              <a:spcBef>
                <a:spcPts val="0"/>
              </a:spcBef>
            </a:pPr>
            <a:r>
              <a:rPr lang="en-US" dirty="0"/>
              <a:t>1920’s first automatic switches</a:t>
            </a:r>
          </a:p>
          <a:p>
            <a:pPr>
              <a:lnSpc>
                <a:spcPct val="120000"/>
              </a:lnSpc>
              <a:spcBef>
                <a:spcPts val="0"/>
              </a:spcBef>
            </a:pPr>
            <a:r>
              <a:rPr lang="en-US" dirty="0"/>
              <a:t>1956 TAT-1 transatlantic cable (35 lines)</a:t>
            </a:r>
          </a:p>
          <a:p>
            <a:pPr>
              <a:lnSpc>
                <a:spcPct val="120000"/>
              </a:lnSpc>
              <a:spcBef>
                <a:spcPts val="0"/>
              </a:spcBef>
            </a:pPr>
            <a:r>
              <a:rPr lang="en-US" dirty="0"/>
              <a:t>1962 digital transmission (T1)</a:t>
            </a:r>
          </a:p>
          <a:p>
            <a:pPr>
              <a:lnSpc>
                <a:spcPct val="120000"/>
              </a:lnSpc>
              <a:spcBef>
                <a:spcPts val="0"/>
              </a:spcBef>
            </a:pPr>
            <a:r>
              <a:rPr lang="en-US" dirty="0"/>
              <a:t>1965 1ESS analog switch</a:t>
            </a:r>
          </a:p>
          <a:p>
            <a:pPr>
              <a:lnSpc>
                <a:spcPct val="120000"/>
              </a:lnSpc>
              <a:spcBef>
                <a:spcPts val="0"/>
              </a:spcBef>
            </a:pPr>
            <a:r>
              <a:rPr lang="en-US" dirty="0"/>
              <a:t>1974 Internet packet voice (2.4 kb/</a:t>
            </a:r>
            <a:r>
              <a:rPr lang="en-US" dirty="0" err="1"/>
              <a:t>s</a:t>
            </a:r>
            <a:r>
              <a:rPr lang="en-US" dirty="0"/>
              <a:t> LPC)</a:t>
            </a:r>
          </a:p>
          <a:p>
            <a:pPr>
              <a:lnSpc>
                <a:spcPct val="120000"/>
              </a:lnSpc>
              <a:spcBef>
                <a:spcPts val="0"/>
              </a:spcBef>
            </a:pPr>
            <a:r>
              <a:rPr lang="en-US" dirty="0"/>
              <a:t>1977 4ESS digital switch</a:t>
            </a:r>
          </a:p>
          <a:p>
            <a:pPr>
              <a:lnSpc>
                <a:spcPct val="120000"/>
              </a:lnSpc>
              <a:spcBef>
                <a:spcPts val="0"/>
              </a:spcBef>
            </a:pPr>
            <a:r>
              <a:rPr lang="en-US" dirty="0"/>
              <a:t>1980s Signaling System #7 (out-of-band)</a:t>
            </a:r>
          </a:p>
          <a:p>
            <a:pPr>
              <a:lnSpc>
                <a:spcPct val="120000"/>
              </a:lnSpc>
              <a:spcBef>
                <a:spcPts val="0"/>
              </a:spcBef>
            </a:pPr>
            <a:r>
              <a:rPr lang="en-US" dirty="0"/>
              <a:t>1990s Advanced Intelligent Network (AIN)</a:t>
            </a:r>
          </a:p>
          <a:p>
            <a:pPr>
              <a:lnSpc>
                <a:spcPct val="120000"/>
              </a:lnSpc>
              <a:spcBef>
                <a:spcPts val="0"/>
              </a:spcBef>
            </a:pPr>
            <a:r>
              <a:rPr lang="en-US" dirty="0"/>
              <a:t>1992 </a:t>
            </a:r>
            <a:r>
              <a:rPr lang="en-US" dirty="0" err="1"/>
              <a:t>Mbone</a:t>
            </a:r>
            <a:r>
              <a:rPr lang="en-US" dirty="0"/>
              <a:t> packet audio (RTP)</a:t>
            </a:r>
          </a:p>
          <a:p>
            <a:pPr>
              <a:lnSpc>
                <a:spcPct val="120000"/>
              </a:lnSpc>
              <a:spcBef>
                <a:spcPts val="0"/>
              </a:spcBef>
            </a:pPr>
            <a:r>
              <a:rPr lang="en-US" dirty="0"/>
              <a:t>1996 early commercial VoIP implementations (</a:t>
            </a:r>
            <a:r>
              <a:rPr lang="en-US" dirty="0" err="1"/>
              <a:t>Vocaltec</a:t>
            </a:r>
            <a:r>
              <a:rPr lang="en-US" dirty="0"/>
              <a:t>); PC-to-PC calling</a:t>
            </a:r>
          </a:p>
          <a:p>
            <a:pPr>
              <a:lnSpc>
                <a:spcPct val="120000"/>
              </a:lnSpc>
              <a:spcBef>
                <a:spcPts val="0"/>
              </a:spcBef>
            </a:pPr>
            <a:endParaRPr lang="en-US" dirty="0"/>
          </a:p>
        </p:txBody>
      </p:sp>
      <p:sp>
        <p:nvSpPr>
          <p:cNvPr id="5" name="Slide Number Placeholder 4"/>
          <p:cNvSpPr>
            <a:spLocks noGrp="1"/>
          </p:cNvSpPr>
          <p:nvPr>
            <p:ph type="sldNum" sz="quarter" idx="12"/>
          </p:nvPr>
        </p:nvSpPr>
        <p:spPr/>
        <p:txBody>
          <a:bodyPr/>
          <a:lstStyle/>
          <a:p>
            <a:fld id="{6055C559-F800-E248-BEDB-E8A0154211FA}" type="slidenum">
              <a:rPr lang="en-US" smtClean="0"/>
              <a:pPr/>
              <a:t>7</a:t>
            </a:fld>
            <a:endParaRPr lang="en-US"/>
          </a:p>
        </p:txBody>
      </p:sp>
    </p:spTree>
    <p:extLst>
      <p:ext uri="{BB962C8B-B14F-4D97-AF65-F5344CB8AC3E}">
        <p14:creationId xmlns:p14="http://schemas.microsoft.com/office/powerpoint/2010/main" val="2447558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8E0C3F-FCC6-E84F-9677-C3A3DFD796B1}"/>
              </a:ext>
            </a:extLst>
          </p:cNvPr>
          <p:cNvSpPr>
            <a:spLocks noGrp="1"/>
          </p:cNvSpPr>
          <p:nvPr>
            <p:ph type="sldNum" sz="quarter" idx="12"/>
          </p:nvPr>
        </p:nvSpPr>
        <p:spPr/>
        <p:txBody>
          <a:bodyPr/>
          <a:lstStyle/>
          <a:p>
            <a:fld id="{6055C559-F800-E248-BEDB-E8A0154211FA}" type="slidenum">
              <a:rPr lang="en-US" smtClean="0"/>
              <a:pPr/>
              <a:t>8</a:t>
            </a:fld>
            <a:endParaRPr lang="en-US"/>
          </a:p>
        </p:txBody>
      </p:sp>
      <p:pic>
        <p:nvPicPr>
          <p:cNvPr id="4" name="Picture 3">
            <a:extLst>
              <a:ext uri="{FF2B5EF4-FFF2-40B4-BE49-F238E27FC236}">
                <a16:creationId xmlns:a16="http://schemas.microsoft.com/office/drawing/2014/main" id="{0E40E901-D2EE-0948-B5A9-E5A351C7F644}"/>
              </a:ext>
            </a:extLst>
          </p:cNvPr>
          <p:cNvPicPr>
            <a:picLocks noChangeAspect="1"/>
          </p:cNvPicPr>
          <p:nvPr/>
        </p:nvPicPr>
        <p:blipFill>
          <a:blip r:embed="rId2"/>
          <a:stretch>
            <a:fillRect/>
          </a:stretch>
        </p:blipFill>
        <p:spPr>
          <a:xfrm>
            <a:off x="0" y="338163"/>
            <a:ext cx="8839200" cy="6402448"/>
          </a:xfrm>
          <a:prstGeom prst="rect">
            <a:avLst/>
          </a:prstGeom>
        </p:spPr>
      </p:pic>
    </p:spTree>
    <p:extLst>
      <p:ext uri="{BB962C8B-B14F-4D97-AF65-F5344CB8AC3E}">
        <p14:creationId xmlns:p14="http://schemas.microsoft.com/office/powerpoint/2010/main" val="1626161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EB15B-3C07-D34D-92CF-22B3414B0721}"/>
              </a:ext>
            </a:extLst>
          </p:cNvPr>
          <p:cNvSpPr>
            <a:spLocks noGrp="1"/>
          </p:cNvSpPr>
          <p:nvPr>
            <p:ph type="title"/>
          </p:nvPr>
        </p:nvSpPr>
        <p:spPr/>
        <p:txBody>
          <a:bodyPr/>
          <a:lstStyle/>
          <a:p>
            <a:r>
              <a:rPr lang="en-US" dirty="0"/>
              <a:t>Classical phone system aka </a:t>
            </a:r>
            <a:r>
              <a:rPr lang="en-US"/>
              <a:t>PSTN aka TDM</a:t>
            </a:r>
            <a:endParaRPr lang="en-US" dirty="0"/>
          </a:p>
        </p:txBody>
      </p:sp>
      <p:sp>
        <p:nvSpPr>
          <p:cNvPr id="3" name="Content Placeholder 2">
            <a:extLst>
              <a:ext uri="{FF2B5EF4-FFF2-40B4-BE49-F238E27FC236}">
                <a16:creationId xmlns:a16="http://schemas.microsoft.com/office/drawing/2014/main" id="{FB329B82-5193-E64C-81C0-6C8A4FE49F0B}"/>
              </a:ext>
            </a:extLst>
          </p:cNvPr>
          <p:cNvSpPr>
            <a:spLocks noGrp="1"/>
          </p:cNvSpPr>
          <p:nvPr>
            <p:ph idx="1"/>
          </p:nvPr>
        </p:nvSpPr>
        <p:spPr/>
        <p:txBody>
          <a:bodyPr/>
          <a:lstStyle/>
          <a:p>
            <a:r>
              <a:rPr lang="en-US" dirty="0"/>
              <a:t>Public Switched Telephone Network (PSTN)</a:t>
            </a:r>
          </a:p>
          <a:p>
            <a:r>
              <a:rPr lang="en-US" dirty="0"/>
              <a:t>TDM = time-division multiplexing</a:t>
            </a:r>
          </a:p>
          <a:p>
            <a:r>
              <a:rPr lang="en-US" dirty="0"/>
              <a:t>Digital circuits are time-shared between multiple calls</a:t>
            </a:r>
          </a:p>
          <a:p>
            <a:r>
              <a:rPr lang="en-US" dirty="0"/>
              <a:t>Voice is sampled 8,000 times a second (125 µs)</a:t>
            </a:r>
          </a:p>
          <a:p>
            <a:r>
              <a:rPr lang="en-US" dirty="0"/>
              <a:t>Each call is 64 kb/s</a:t>
            </a:r>
          </a:p>
          <a:p>
            <a:r>
              <a:rPr lang="en-US" dirty="0"/>
              <a:t>Classical PBX: 24 voice circuits “T1”</a:t>
            </a:r>
          </a:p>
        </p:txBody>
      </p:sp>
      <p:sp>
        <p:nvSpPr>
          <p:cNvPr id="4" name="Slide Number Placeholder 3">
            <a:extLst>
              <a:ext uri="{FF2B5EF4-FFF2-40B4-BE49-F238E27FC236}">
                <a16:creationId xmlns:a16="http://schemas.microsoft.com/office/drawing/2014/main" id="{C5631DE8-12BE-6640-9483-93E6CA56CB18}"/>
              </a:ext>
            </a:extLst>
          </p:cNvPr>
          <p:cNvSpPr>
            <a:spLocks noGrp="1"/>
          </p:cNvSpPr>
          <p:nvPr>
            <p:ph type="sldNum" sz="quarter" idx="12"/>
          </p:nvPr>
        </p:nvSpPr>
        <p:spPr/>
        <p:txBody>
          <a:bodyPr/>
          <a:lstStyle/>
          <a:p>
            <a:fld id="{6E2D2B3B-882E-40F3-A32F-6DD516915044}" type="slidenum">
              <a:rPr lang="en-US" smtClean="0"/>
              <a:pPr/>
              <a:t>9</a:t>
            </a:fld>
            <a:endParaRPr lang="en-US"/>
          </a:p>
        </p:txBody>
      </p:sp>
    </p:spTree>
    <p:extLst>
      <p:ext uri="{BB962C8B-B14F-4D97-AF65-F5344CB8AC3E}">
        <p14:creationId xmlns:p14="http://schemas.microsoft.com/office/powerpoint/2010/main" val="2684349839"/>
      </p:ext>
    </p:extLst>
  </p:cSld>
  <p:clrMapOvr>
    <a:masterClrMapping/>
  </p:clrMapOvr>
</p:sld>
</file>

<file path=ppt/theme/theme1.xml><?xml version="1.0" encoding="utf-8"?>
<a:theme xmlns:a="http://schemas.openxmlformats.org/drawingml/2006/main" name="2018 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1A27DFD-DF4A-8B41-8AB2-12FE3EEDC2F6}" vid="{1C3F2E49-16B3-1941-943C-22AD506A5D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2018 blue</Template>
  <TotalTime>2470</TotalTime>
  <Words>1020</Words>
  <Application>Microsoft Macintosh PowerPoint</Application>
  <PresentationFormat>On-screen Show (4:3)</PresentationFormat>
  <Paragraphs>209</Paragraphs>
  <Slides>24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ＭＳ Ｐゴシック</vt:lpstr>
      <vt:lpstr>Arial</vt:lpstr>
      <vt:lpstr>Calibri</vt:lpstr>
      <vt:lpstr>Calibri Light</vt:lpstr>
      <vt:lpstr>Roboto</vt:lpstr>
      <vt:lpstr>Wingdings</vt:lpstr>
      <vt:lpstr>2018 blue</vt:lpstr>
      <vt:lpstr>Robocalls – An illustrated guide to origin, mechanisms and prevention Introduction to VoIP</vt:lpstr>
      <vt:lpstr>Legal background</vt:lpstr>
      <vt:lpstr>Background: telecommunications (47 USC 153)</vt:lpstr>
      <vt:lpstr>More definitions</vt:lpstr>
      <vt:lpstr>FCC rules for VoIP</vt:lpstr>
      <vt:lpstr>Name confusion</vt:lpstr>
      <vt:lpstr>A bit of history</vt:lpstr>
      <vt:lpstr>PowerPoint Presentation</vt:lpstr>
      <vt:lpstr>Classical phone system aka PSTN aka TDM</vt:lpstr>
      <vt:lpstr>Circuit diagram</vt:lpstr>
      <vt:lpstr>Signaling System #7</vt:lpstr>
      <vt:lpstr>Example: BellSouth</vt:lpstr>
      <vt:lpstr>CO picture</vt:lpstr>
      <vt:lpstr>CO picture</vt:lpstr>
      <vt:lpstr>CO pictures</vt:lpstr>
      <vt:lpstr>The flavors of VoIP</vt:lpstr>
      <vt:lpstr>Basic SIP message flow</vt:lpstr>
      <vt:lpstr>SIP message format</vt:lpstr>
      <vt:lpstr>What has changed?</vt:lpstr>
      <vt:lpstr>What makes VoIP different?</vt:lpstr>
      <vt:lpstr>PowerPoint Presentation</vt:lpstr>
      <vt:lpstr>PowerPoint Presentation</vt:lpstr>
      <vt:lpstr>PowerPoint Presentation</vt:lpstr>
      <vt:lpstr>Why not use email spam filtering techniques?</vt:lpstr>
    </vt:vector>
  </TitlesOfParts>
  <Company>Columbia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Henning Schulzrinne</dc:creator>
  <cp:lastModifiedBy>Henning Schulzrinne</cp:lastModifiedBy>
  <cp:revision>215</cp:revision>
  <cp:lastPrinted>2017-08-09T02:33:56Z</cp:lastPrinted>
  <dcterms:created xsi:type="dcterms:W3CDTF">2015-05-24T20:39:24Z</dcterms:created>
  <dcterms:modified xsi:type="dcterms:W3CDTF">2019-08-23T02:49:15Z</dcterms:modified>
</cp:coreProperties>
</file>