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256" r:id="rId2"/>
    <p:sldId id="903" r:id="rId3"/>
    <p:sldId id="906" r:id="rId4"/>
    <p:sldId id="907" r:id="rId5"/>
    <p:sldId id="908" r:id="rId6"/>
    <p:sldId id="461" r:id="rId7"/>
    <p:sldId id="465" r:id="rId8"/>
    <p:sldId id="917" r:id="rId9"/>
    <p:sldId id="912" r:id="rId10"/>
    <p:sldId id="477" r:id="rId11"/>
    <p:sldId id="904" r:id="rId12"/>
    <p:sldId id="905" r:id="rId13"/>
    <p:sldId id="470" r:id="rId14"/>
    <p:sldId id="471" r:id="rId15"/>
    <p:sldId id="469" r:id="rId16"/>
    <p:sldId id="851" r:id="rId17"/>
    <p:sldId id="267" r:id="rId18"/>
    <p:sldId id="268" r:id="rId19"/>
    <p:sldId id="913" r:id="rId20"/>
    <p:sldId id="463" r:id="rId21"/>
    <p:sldId id="466" r:id="rId22"/>
    <p:sldId id="464" r:id="rId23"/>
    <p:sldId id="475" r:id="rId24"/>
    <p:sldId id="479" r:id="rId25"/>
    <p:sldId id="462" r:id="rId26"/>
    <p:sldId id="914" r:id="rId27"/>
    <p:sldId id="449" r:id="rId28"/>
    <p:sldId id="472" r:id="rId29"/>
    <p:sldId id="467" r:id="rId30"/>
    <p:sldId id="468" r:id="rId31"/>
    <p:sldId id="473" r:id="rId32"/>
    <p:sldId id="915" r:id="rId33"/>
    <p:sldId id="474" r:id="rId34"/>
    <p:sldId id="909" r:id="rId35"/>
    <p:sldId id="910" r:id="rId36"/>
    <p:sldId id="911" r:id="rId37"/>
    <p:sldId id="431" r:id="rId38"/>
    <p:sldId id="478" r:id="rId39"/>
    <p:sldId id="916" r:id="rId40"/>
    <p:sldId id="352" r:id="rId41"/>
    <p:sldId id="383" r:id="rId42"/>
    <p:sldId id="382" r:id="rId43"/>
    <p:sldId id="444" r:id="rId44"/>
    <p:sldId id="337" r:id="rId45"/>
    <p:sldId id="357" r:id="rId46"/>
    <p:sldId id="437" r:id="rId47"/>
    <p:sldId id="440" r:id="rId48"/>
    <p:sldId id="442" r:id="rId49"/>
    <p:sldId id="454" r:id="rId50"/>
    <p:sldId id="328" r:id="rId51"/>
    <p:sldId id="447" r:id="rId52"/>
    <p:sldId id="438" r:id="rId53"/>
    <p:sldId id="453" r:id="rId54"/>
    <p:sldId id="446" r:id="rId55"/>
    <p:sldId id="439" r:id="rId56"/>
    <p:sldId id="826" r:id="rId57"/>
    <p:sldId id="460" r:id="rId58"/>
    <p:sldId id="26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9"/>
    <p:restoredTop sz="94456"/>
  </p:normalViewPr>
  <p:slideViewPr>
    <p:cSldViewPr snapToGrid="0" snapToObjects="1">
      <p:cViewPr varScale="1">
        <p:scale>
          <a:sx n="73" d="100"/>
          <a:sy n="73" d="100"/>
        </p:scale>
        <p:origin x="776"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Comcast </a:t>
            </a:r>
            <a:r>
              <a:rPr lang="en-US" dirty="0"/>
              <a:t>Median</a:t>
            </a:r>
            <a:r>
              <a:rPr lang="en-US" baseline="0" dirty="0"/>
              <a:t> Household Usage in </a:t>
            </a:r>
            <a:r>
              <a:rPr lang="en-US" dirty="0"/>
              <a:t>GB/month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GB/month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Sheet1!$A$2:$A$16</c:f>
              <c:numCache>
                <c:formatCode>d\-mmm</c:formatCode>
                <c:ptCount val="15"/>
                <c:pt idx="0" formatCode="mmm\-yy">
                  <c:v>39722</c:v>
                </c:pt>
                <c:pt idx="1">
                  <c:v>40148</c:v>
                </c:pt>
                <c:pt idx="2" formatCode="m/d/yy">
                  <c:v>40695</c:v>
                </c:pt>
                <c:pt idx="3" formatCode="m/d/yy">
                  <c:v>41061</c:v>
                </c:pt>
                <c:pt idx="4" formatCode="m/d/yy">
                  <c:v>41609</c:v>
                </c:pt>
                <c:pt idx="5" formatCode="m/d/yy">
                  <c:v>41791</c:v>
                </c:pt>
                <c:pt idx="6" formatCode="m/d/yy">
                  <c:v>42278</c:v>
                </c:pt>
                <c:pt idx="7" formatCode="m/d/yy">
                  <c:v>42522</c:v>
                </c:pt>
                <c:pt idx="8" formatCode="m/d/yy">
                  <c:v>42644</c:v>
                </c:pt>
                <c:pt idx="9" formatCode="m/d/yy">
                  <c:v>42705</c:v>
                </c:pt>
                <c:pt idx="10" formatCode="m/d/yy">
                  <c:v>42887</c:v>
                </c:pt>
                <c:pt idx="11" formatCode="m/d/yy">
                  <c:v>43070</c:v>
                </c:pt>
                <c:pt idx="12" formatCode="m/d/yy">
                  <c:v>43252</c:v>
                </c:pt>
                <c:pt idx="13" formatCode="m/d/yy">
                  <c:v>43435</c:v>
                </c:pt>
                <c:pt idx="14" formatCode="m/d/yy">
                  <c:v>43617</c:v>
                </c:pt>
              </c:numCache>
            </c:numRef>
          </c:cat>
          <c:val>
            <c:numRef>
              <c:f>Sheet1!$B$2:$B$16</c:f>
              <c:numCache>
                <c:formatCode>General</c:formatCode>
                <c:ptCount val="15"/>
                <c:pt idx="0">
                  <c:v>0.3</c:v>
                </c:pt>
                <c:pt idx="1">
                  <c:v>3</c:v>
                </c:pt>
                <c:pt idx="2">
                  <c:v>4</c:v>
                </c:pt>
                <c:pt idx="3">
                  <c:v>9</c:v>
                </c:pt>
                <c:pt idx="4">
                  <c:v>17</c:v>
                </c:pt>
                <c:pt idx="5">
                  <c:v>23</c:v>
                </c:pt>
                <c:pt idx="6">
                  <c:v>40</c:v>
                </c:pt>
                <c:pt idx="7">
                  <c:v>60</c:v>
                </c:pt>
                <c:pt idx="8">
                  <c:v>75</c:v>
                </c:pt>
                <c:pt idx="9">
                  <c:v>88</c:v>
                </c:pt>
                <c:pt idx="10">
                  <c:v>100</c:v>
                </c:pt>
                <c:pt idx="11">
                  <c:v>131</c:v>
                </c:pt>
                <c:pt idx="12">
                  <c:v>151</c:v>
                </c:pt>
                <c:pt idx="13">
                  <c:v>174</c:v>
                </c:pt>
                <c:pt idx="14">
                  <c:v>191</c:v>
                </c:pt>
              </c:numCache>
            </c:numRef>
          </c:val>
          <c:smooth val="0"/>
          <c:extLst>
            <c:ext xmlns:c16="http://schemas.microsoft.com/office/drawing/2014/chart" uri="{C3380CC4-5D6E-409C-BE32-E72D297353CC}">
              <c16:uniqueId val="{00000000-D407-644F-8625-06A047F11FCD}"/>
            </c:ext>
          </c:extLst>
        </c:ser>
        <c:dLbls>
          <c:showLegendKey val="0"/>
          <c:showVal val="0"/>
          <c:showCatName val="0"/>
          <c:showSerName val="0"/>
          <c:showPercent val="0"/>
          <c:showBubbleSize val="0"/>
        </c:dLbls>
        <c:marker val="1"/>
        <c:smooth val="0"/>
        <c:axId val="75403743"/>
        <c:axId val="75405423"/>
      </c:lineChart>
      <c:dateAx>
        <c:axId val="7540374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405423"/>
        <c:crosses val="autoZero"/>
        <c:auto val="1"/>
        <c:lblOffset val="100"/>
        <c:baseTimeUnit val="months"/>
      </c:dateAx>
      <c:valAx>
        <c:axId val="754054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403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EC0F9-E3C4-0C49-B892-80DDF7B1C713}" type="datetimeFigureOut">
              <a:rPr lang="en-US" smtClean="0"/>
              <a:t>10/1/19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41339-8F08-044A-9BFD-FA77AF0770CF}" type="slidenum">
              <a:rPr lang="en-US" smtClean="0"/>
              <a:t>‹#›</a:t>
            </a:fld>
            <a:endParaRPr lang="en-US"/>
          </a:p>
        </p:txBody>
      </p:sp>
    </p:spTree>
    <p:extLst>
      <p:ext uri="{BB962C8B-B14F-4D97-AF65-F5344CB8AC3E}">
        <p14:creationId xmlns:p14="http://schemas.microsoft.com/office/powerpoint/2010/main" val="89310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industantimes.com/football/fifa-world-cup-2018-germany-football-team-apologises-for-poor-showing-thank-fans/story-cugMnf6P56DPrCvgxpBEkN.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nfo.siteselectiongroup.com/blog/power-in-the-data-center-and-its-costs-across-the-united-stat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hitehouse.gov/briefings-statements/remarks-president-trump-united-states-5g-deploymen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venable.com/insights/publications/2017/08/the-best-article-on-puffery-ever-the-ftcs-fight-a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tthcouncil.eu/documents/COM-190313-FibreFor5G-ConvergenceStudy-Presentation-RafMeersman%20-%20v4%20-%20publish.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afety.com/distracted-walking-a-major-pedestrian-safety-concern/"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paynterlaw.com/blog/distraction-major-cause-pedestrian-accidents" TargetMode="External"/><Relationship Id="rId4" Type="http://schemas.openxmlformats.org/officeDocument/2006/relationships/hyperlink" Target="https://www.ghsa.org/resources/news-releases/pedestrians18"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eries_of_tub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https://www.hindustantimes.com/football/fifa-world-cup-2018-germany-football-team-apologises-for-poor-showing-thank-fans/story-cugMnf6P56DPrCvgxpBEkN.html</a:t>
            </a:r>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1</a:t>
            </a:fld>
            <a:endParaRPr lang="en-US"/>
          </a:p>
        </p:txBody>
      </p:sp>
    </p:spTree>
    <p:extLst>
      <p:ext uri="{BB962C8B-B14F-4D97-AF65-F5344CB8AC3E}">
        <p14:creationId xmlns:p14="http://schemas.microsoft.com/office/powerpoint/2010/main" val="2785390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https://info.siteselectiongroup.com/blog/power-in-the-data-center-and-its-costs-across-the-united-states</a:t>
            </a:r>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30</a:t>
            </a:fld>
            <a:endParaRPr lang="en-US"/>
          </a:p>
        </p:txBody>
      </p:sp>
    </p:spTree>
    <p:extLst>
      <p:ext uri="{BB962C8B-B14F-4D97-AF65-F5344CB8AC3E}">
        <p14:creationId xmlns:p14="http://schemas.microsoft.com/office/powerpoint/2010/main" val="57500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37</a:t>
            </a:fld>
            <a:endParaRPr lang="en-US"/>
          </a:p>
        </p:txBody>
      </p:sp>
    </p:spTree>
    <p:extLst>
      <p:ext uri="{BB962C8B-B14F-4D97-AF65-F5344CB8AC3E}">
        <p14:creationId xmlns:p14="http://schemas.microsoft.com/office/powerpoint/2010/main" val="6305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45</a:t>
            </a:fld>
            <a:endParaRPr lang="en-US"/>
          </a:p>
        </p:txBody>
      </p:sp>
    </p:spTree>
    <p:extLst>
      <p:ext uri="{BB962C8B-B14F-4D97-AF65-F5344CB8AC3E}">
        <p14:creationId xmlns:p14="http://schemas.microsoft.com/office/powerpoint/2010/main" val="76959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http://64.27.51.222/media/overview-of-the-us-parking-</a:t>
            </a:r>
            <a:r>
              <a:rPr lang="en-US" dirty="0" err="1"/>
              <a:t>industry.aspx</a:t>
            </a:r>
            <a:r>
              <a:rPr lang="en-US" dirty="0"/>
              <a:t> parking meters</a:t>
            </a:r>
          </a:p>
          <a:p>
            <a:r>
              <a:rPr lang="en-US" dirty="0"/>
              <a:t>https://www1.eere.energy.gov/buildings/publications/pdfs/</a:t>
            </a:r>
            <a:r>
              <a:rPr lang="en-US" dirty="0" err="1"/>
              <a:t>ssl</a:t>
            </a:r>
            <a:r>
              <a:rPr lang="en-US" dirty="0"/>
              <a:t>/nlc-streetlight2013_smalley.pdf</a:t>
            </a:r>
          </a:p>
        </p:txBody>
      </p:sp>
      <p:sp>
        <p:nvSpPr>
          <p:cNvPr id="4" name="Slide Number Placeholder 3"/>
          <p:cNvSpPr>
            <a:spLocks noGrp="1"/>
          </p:cNvSpPr>
          <p:nvPr>
            <p:ph type="sldNum" sz="quarter" idx="10"/>
          </p:nvPr>
        </p:nvSpPr>
        <p:spPr/>
        <p:txBody>
          <a:bodyPr/>
          <a:lstStyle/>
          <a:p>
            <a:fld id="{25741339-8F08-044A-9BFD-FA77AF0770CF}" type="slidenum">
              <a:rPr lang="en-US" smtClean="0"/>
              <a:t>47</a:t>
            </a:fld>
            <a:endParaRPr lang="en-US"/>
          </a:p>
        </p:txBody>
      </p:sp>
    </p:spTree>
    <p:extLst>
      <p:ext uri="{BB962C8B-B14F-4D97-AF65-F5344CB8AC3E}">
        <p14:creationId xmlns:p14="http://schemas.microsoft.com/office/powerpoint/2010/main" val="1835013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www.lightreading.com</a:t>
            </a:r>
            <a:r>
              <a:rPr lang="en-US" dirty="0"/>
              <a:t>/</a:t>
            </a:r>
            <a:r>
              <a:rPr lang="en-US" dirty="0" err="1"/>
              <a:t>iot</a:t>
            </a:r>
            <a:r>
              <a:rPr lang="en-US" dirty="0"/>
              <a:t>/</a:t>
            </a:r>
            <a:r>
              <a:rPr lang="en-US" dirty="0" err="1"/>
              <a:t>iot</a:t>
            </a:r>
            <a:r>
              <a:rPr lang="en-US" dirty="0"/>
              <a:t>-strategies/</a:t>
            </a:r>
            <a:r>
              <a:rPr lang="en-US" dirty="0" err="1"/>
              <a:t>sigfox</a:t>
            </a:r>
            <a:r>
              <a:rPr lang="en-US" dirty="0"/>
              <a:t>-said-to-face-customer-backlash/d/d-id/724292?page_number=3</a:t>
            </a:r>
          </a:p>
        </p:txBody>
      </p:sp>
      <p:sp>
        <p:nvSpPr>
          <p:cNvPr id="4" name="Slide Number Placeholder 3"/>
          <p:cNvSpPr>
            <a:spLocks noGrp="1"/>
          </p:cNvSpPr>
          <p:nvPr>
            <p:ph type="sldNum" sz="quarter" idx="10"/>
          </p:nvPr>
        </p:nvSpPr>
        <p:spPr/>
        <p:txBody>
          <a:bodyPr/>
          <a:lstStyle/>
          <a:p>
            <a:fld id="{25741339-8F08-044A-9BFD-FA77AF0770CF}" type="slidenum">
              <a:rPr lang="en-US" smtClean="0"/>
              <a:t>51</a:t>
            </a:fld>
            <a:endParaRPr lang="en-US"/>
          </a:p>
        </p:txBody>
      </p:sp>
    </p:spTree>
    <p:extLst>
      <p:ext uri="{BB962C8B-B14F-4D97-AF65-F5344CB8AC3E}">
        <p14:creationId xmlns:p14="http://schemas.microsoft.com/office/powerpoint/2010/main" val="898038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Bernstein, Sept. 2017</a:t>
            </a:r>
          </a:p>
          <a:p>
            <a:r>
              <a:rPr lang="en-US" sz="1200" b="1" kern="1200" dirty="0">
                <a:solidFill>
                  <a:schemeClr val="tx1"/>
                </a:solidFill>
                <a:effectLst/>
                <a:latin typeface="+mn-lt"/>
                <a:ea typeface="+mn-ea"/>
                <a:cs typeface="+mn-cs"/>
              </a:rPr>
              <a:t>Asian Semis &amp; </a:t>
            </a:r>
            <a:r>
              <a:rPr lang="en-US" sz="1200" b="1" kern="1200" dirty="0" err="1">
                <a:solidFill>
                  <a:schemeClr val="tx1"/>
                </a:solidFill>
                <a:effectLst/>
                <a:latin typeface="+mn-lt"/>
                <a:ea typeface="+mn-ea"/>
                <a:cs typeface="+mn-cs"/>
              </a:rPr>
              <a:t>Semicap</a:t>
            </a:r>
            <a:r>
              <a:rPr lang="en-US" sz="1200" b="1" kern="1200" dirty="0">
                <a:solidFill>
                  <a:schemeClr val="tx1"/>
                </a:solidFill>
                <a:effectLst/>
                <a:latin typeface="+mn-lt"/>
                <a:ea typeface="+mn-ea"/>
                <a:cs typeface="+mn-cs"/>
              </a:rPr>
              <a:t> &amp; APAC Telecom </a:t>
            </a:r>
            <a:endParaRPr lang="en-US" dirty="0"/>
          </a:p>
          <a:p>
            <a:r>
              <a:rPr lang="en-US" sz="1200" b="1" kern="1200" dirty="0">
                <a:solidFill>
                  <a:schemeClr val="tx1"/>
                </a:solidFill>
                <a:effectLst/>
                <a:latin typeface="+mn-lt"/>
                <a:ea typeface="+mn-ea"/>
                <a:cs typeface="+mn-cs"/>
              </a:rPr>
              <a:t>The Long View: The Dawn of the IoT Era (Part 2): NB-IoT &amp; Other Wide-area Technologies </a:t>
            </a:r>
            <a:endParaRPr lang="en-US" dirty="0"/>
          </a:p>
        </p:txBody>
      </p:sp>
      <p:sp>
        <p:nvSpPr>
          <p:cNvPr id="4" name="Slide Number Placeholder 3"/>
          <p:cNvSpPr>
            <a:spLocks noGrp="1"/>
          </p:cNvSpPr>
          <p:nvPr>
            <p:ph type="sldNum" sz="quarter" idx="10"/>
          </p:nvPr>
        </p:nvSpPr>
        <p:spPr/>
        <p:txBody>
          <a:bodyPr/>
          <a:lstStyle/>
          <a:p>
            <a:fld id="{25741339-8F08-044A-9BFD-FA77AF0770CF}" type="slidenum">
              <a:rPr lang="en-US" smtClean="0"/>
              <a:t>53</a:t>
            </a:fld>
            <a:endParaRPr lang="en-US"/>
          </a:p>
        </p:txBody>
      </p:sp>
    </p:spTree>
    <p:extLst>
      <p:ext uri="{BB962C8B-B14F-4D97-AF65-F5344CB8AC3E}">
        <p14:creationId xmlns:p14="http://schemas.microsoft.com/office/powerpoint/2010/main" val="1133561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www.oneweb.world</a:t>
            </a:r>
            <a:endParaRPr lang="en-US" dirty="0"/>
          </a:p>
          <a:p>
            <a:r>
              <a:rPr lang="en-US" dirty="0"/>
              <a:t>https://</a:t>
            </a:r>
            <a:r>
              <a:rPr lang="en-US" dirty="0" err="1"/>
              <a:t>www.iridiumnext.com</a:t>
            </a:r>
            <a:r>
              <a:rPr lang="en-US" dirty="0"/>
              <a:t>/2016/09/22/new-platform-new-possibilities/</a:t>
            </a:r>
          </a:p>
        </p:txBody>
      </p:sp>
      <p:sp>
        <p:nvSpPr>
          <p:cNvPr id="4" name="Slide Number Placeholder 3"/>
          <p:cNvSpPr>
            <a:spLocks noGrp="1"/>
          </p:cNvSpPr>
          <p:nvPr>
            <p:ph type="sldNum" sz="quarter" idx="10"/>
          </p:nvPr>
        </p:nvSpPr>
        <p:spPr/>
        <p:txBody>
          <a:bodyPr/>
          <a:lstStyle/>
          <a:p>
            <a:fld id="{25741339-8F08-044A-9BFD-FA77AF0770CF}" type="slidenum">
              <a:rPr lang="en-US" smtClean="0"/>
              <a:t>55</a:t>
            </a:fld>
            <a:endParaRPr lang="en-US"/>
          </a:p>
        </p:txBody>
      </p:sp>
    </p:spTree>
    <p:extLst>
      <p:ext uri="{BB962C8B-B14F-4D97-AF65-F5344CB8AC3E}">
        <p14:creationId xmlns:p14="http://schemas.microsoft.com/office/powerpoint/2010/main" val="2323929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mondaynote.com</a:t>
            </a:r>
            <a:r>
              <a:rPr lang="en-US" dirty="0"/>
              <a:t>/verizon-no-we-cant-become-dumb-pipes-ddab2b41a2d8</a:t>
            </a:r>
          </a:p>
        </p:txBody>
      </p:sp>
      <p:sp>
        <p:nvSpPr>
          <p:cNvPr id="4" name="Slide Number Placeholder 3"/>
          <p:cNvSpPr>
            <a:spLocks noGrp="1"/>
          </p:cNvSpPr>
          <p:nvPr>
            <p:ph type="sldNum" sz="quarter" idx="10"/>
          </p:nvPr>
        </p:nvSpPr>
        <p:spPr/>
        <p:txBody>
          <a:bodyPr/>
          <a:lstStyle/>
          <a:p>
            <a:fld id="{2A97DF5A-C3EE-C34D-B063-A169D5C3516D}" type="slidenum">
              <a:rPr lang="en-US" smtClean="0"/>
              <a:t>56</a:t>
            </a:fld>
            <a:endParaRPr lang="en-US"/>
          </a:p>
        </p:txBody>
      </p:sp>
    </p:spTree>
    <p:extLst>
      <p:ext uri="{BB962C8B-B14F-4D97-AF65-F5344CB8AC3E}">
        <p14:creationId xmlns:p14="http://schemas.microsoft.com/office/powerpoint/2010/main" val="230076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https://www.whitehouse.gov/briefings-statements/remarks-president-trump-united-states-5g-deployment/</a:t>
            </a:r>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4</a:t>
            </a:fld>
            <a:endParaRPr lang="en-US"/>
          </a:p>
        </p:txBody>
      </p:sp>
    </p:spTree>
    <p:extLst>
      <p:ext uri="{BB962C8B-B14F-4D97-AF65-F5344CB8AC3E}">
        <p14:creationId xmlns:p14="http://schemas.microsoft.com/office/powerpoint/2010/main" val="48987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https://www.venable.com/insights/publications/2017/08/the-best-article-on-puffery-ever-the-ftcs-fight-ag</a:t>
            </a:r>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7</a:t>
            </a:fld>
            <a:endParaRPr lang="en-US"/>
          </a:p>
        </p:txBody>
      </p:sp>
    </p:spTree>
    <p:extLst>
      <p:ext uri="{BB962C8B-B14F-4D97-AF65-F5344CB8AC3E}">
        <p14:creationId xmlns:p14="http://schemas.microsoft.com/office/powerpoint/2010/main" val="1876736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Jefferies, May 2019</a:t>
            </a:r>
          </a:p>
        </p:txBody>
      </p:sp>
      <p:sp>
        <p:nvSpPr>
          <p:cNvPr id="4" name="Slide Number Placeholder 3"/>
          <p:cNvSpPr>
            <a:spLocks noGrp="1"/>
          </p:cNvSpPr>
          <p:nvPr>
            <p:ph type="sldNum" sz="quarter" idx="5"/>
          </p:nvPr>
        </p:nvSpPr>
        <p:spPr/>
        <p:txBody>
          <a:bodyPr/>
          <a:lstStyle/>
          <a:p>
            <a:fld id="{25741339-8F08-044A-9BFD-FA77AF0770CF}" type="slidenum">
              <a:rPr lang="en-US" smtClean="0"/>
              <a:t>10</a:t>
            </a:fld>
            <a:endParaRPr lang="en-US"/>
          </a:p>
        </p:txBody>
      </p:sp>
    </p:spTree>
    <p:extLst>
      <p:ext uri="{BB962C8B-B14F-4D97-AF65-F5344CB8AC3E}">
        <p14:creationId xmlns:p14="http://schemas.microsoft.com/office/powerpoint/2010/main" val="163301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5G and FTTH: The Value of Convergence </a:t>
            </a:r>
            <a:r>
              <a:rPr lang="en-US" sz="1200" b="1" kern="1200" dirty="0" err="1">
                <a:solidFill>
                  <a:schemeClr val="tx1"/>
                </a:solidFill>
                <a:effectLst/>
                <a:latin typeface="+mn-lt"/>
                <a:ea typeface="+mn-ea"/>
                <a:cs typeface="+mn-cs"/>
              </a:rPr>
              <a:t>Raf</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Meersman</a:t>
            </a:r>
            <a:r>
              <a:rPr lang="en-US" sz="1200" b="1" kern="1200" dirty="0">
                <a:solidFill>
                  <a:schemeClr val="tx1"/>
                </a:solidFill>
                <a:effectLst/>
                <a:latin typeface="+mn-lt"/>
                <a:ea typeface="+mn-ea"/>
                <a:cs typeface="+mn-cs"/>
              </a:rPr>
              <a:t>, CEO </a:t>
            </a:r>
            <a:r>
              <a:rPr lang="en-US" sz="1200" b="1" kern="1200" dirty="0" err="1">
                <a:solidFill>
                  <a:schemeClr val="tx1"/>
                </a:solidFill>
                <a:effectLst/>
                <a:latin typeface="+mn-lt"/>
                <a:ea typeface="+mn-ea"/>
                <a:cs typeface="+mn-cs"/>
              </a:rPr>
              <a:t>Comsof</a:t>
            </a:r>
            <a:r>
              <a:rPr lang="en-US" sz="1200" b="1"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13</a:t>
            </a:fld>
            <a:endParaRPr lang="en-US"/>
          </a:p>
        </p:txBody>
      </p:sp>
    </p:spTree>
    <p:extLst>
      <p:ext uri="{BB962C8B-B14F-4D97-AF65-F5344CB8AC3E}">
        <p14:creationId xmlns:p14="http://schemas.microsoft.com/office/powerpoint/2010/main" val="4230507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5G and FTTH: The Value of Convergence </a:t>
            </a:r>
            <a:r>
              <a:rPr lang="en-US" dirty="0" err="1"/>
              <a:t>Raf</a:t>
            </a:r>
            <a:r>
              <a:rPr lang="en-US" dirty="0"/>
              <a:t> </a:t>
            </a:r>
            <a:r>
              <a:rPr lang="en-US" dirty="0" err="1"/>
              <a:t>Meersman</a:t>
            </a:r>
            <a:r>
              <a:rPr lang="en-US" dirty="0"/>
              <a:t>, CEO </a:t>
            </a:r>
            <a:r>
              <a:rPr lang="en-US" dirty="0" err="1"/>
              <a:t>Comsof</a:t>
            </a:r>
            <a:r>
              <a:rPr lang="en-US" dirty="0"/>
              <a:t> </a:t>
            </a:r>
          </a:p>
        </p:txBody>
      </p:sp>
      <p:sp>
        <p:nvSpPr>
          <p:cNvPr id="4" name="Slide Number Placeholder 3"/>
          <p:cNvSpPr>
            <a:spLocks noGrp="1"/>
          </p:cNvSpPr>
          <p:nvPr>
            <p:ph type="sldNum" sz="quarter" idx="5"/>
          </p:nvPr>
        </p:nvSpPr>
        <p:spPr/>
        <p:txBody>
          <a:bodyPr/>
          <a:lstStyle/>
          <a:p>
            <a:fld id="{25741339-8F08-044A-9BFD-FA77AF0770CF}" type="slidenum">
              <a:rPr lang="en-US" smtClean="0"/>
              <a:t>14</a:t>
            </a:fld>
            <a:endParaRPr lang="en-US"/>
          </a:p>
        </p:txBody>
      </p:sp>
    </p:spTree>
    <p:extLst>
      <p:ext uri="{BB962C8B-B14F-4D97-AF65-F5344CB8AC3E}">
        <p14:creationId xmlns:p14="http://schemas.microsoft.com/office/powerpoint/2010/main" val="2933675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https://www.ftthcouncil.eu/documents/COM-190313-FibreFor5G-ConvergenceStudy-Presentation-RafMeersman%20-%20v4%20-%20publish.pdf</a:t>
            </a:r>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15</a:t>
            </a:fld>
            <a:endParaRPr lang="en-US"/>
          </a:p>
        </p:txBody>
      </p:sp>
    </p:spTree>
    <p:extLst>
      <p:ext uri="{BB962C8B-B14F-4D97-AF65-F5344CB8AC3E}">
        <p14:creationId xmlns:p14="http://schemas.microsoft.com/office/powerpoint/2010/main" val="2838554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https://www.safety.com/distracted-walking-a-major-pedestrian-safety-concern/</a:t>
            </a:r>
            <a:endParaRPr lang="en-US" dirty="0"/>
          </a:p>
          <a:p>
            <a:r>
              <a:rPr lang="en-US" dirty="0">
                <a:hlinkClick r:id="rId4"/>
              </a:rPr>
              <a:t>https://www.ghsa.org/resources/news-releases/pedestrians18</a:t>
            </a:r>
            <a:endParaRPr lang="en-US" dirty="0"/>
          </a:p>
          <a:p>
            <a:r>
              <a:rPr lang="en-US" dirty="0">
                <a:hlinkClick r:id="rId5"/>
              </a:rPr>
              <a:t>https://www.paynterlaw.com/blog/distraction-major-cause-pedestrian-accidents</a:t>
            </a:r>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23</a:t>
            </a:fld>
            <a:endParaRPr lang="en-US"/>
          </a:p>
        </p:txBody>
      </p:sp>
    </p:spTree>
    <p:extLst>
      <p:ext uri="{BB962C8B-B14F-4D97-AF65-F5344CB8AC3E}">
        <p14:creationId xmlns:p14="http://schemas.microsoft.com/office/powerpoint/2010/main" val="1592091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https://en.wikipedia.org/wiki/Series_of_tubes</a:t>
            </a:r>
            <a:endParaRPr lang="en-US" dirty="0"/>
          </a:p>
        </p:txBody>
      </p:sp>
      <p:sp>
        <p:nvSpPr>
          <p:cNvPr id="4" name="Slide Number Placeholder 3"/>
          <p:cNvSpPr>
            <a:spLocks noGrp="1"/>
          </p:cNvSpPr>
          <p:nvPr>
            <p:ph type="sldNum" sz="quarter" idx="5"/>
          </p:nvPr>
        </p:nvSpPr>
        <p:spPr/>
        <p:txBody>
          <a:bodyPr/>
          <a:lstStyle/>
          <a:p>
            <a:fld id="{25741339-8F08-044A-9BFD-FA77AF0770CF}" type="slidenum">
              <a:rPr lang="en-US" smtClean="0"/>
              <a:t>25</a:t>
            </a:fld>
            <a:endParaRPr lang="en-US"/>
          </a:p>
        </p:txBody>
      </p:sp>
    </p:spTree>
    <p:extLst>
      <p:ext uri="{BB962C8B-B14F-4D97-AF65-F5344CB8AC3E}">
        <p14:creationId xmlns:p14="http://schemas.microsoft.com/office/powerpoint/2010/main" val="215150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83E-B8CC-2749-A52D-902512385349}"/>
              </a:ext>
            </a:extLst>
          </p:cNvPr>
          <p:cNvSpPr>
            <a:spLocks noGrp="1"/>
          </p:cNvSpPr>
          <p:nvPr>
            <p:ph type="ctrTitle"/>
          </p:nvPr>
        </p:nvSpPr>
        <p:spPr>
          <a:xfrm>
            <a:off x="2" y="0"/>
            <a:ext cx="12191999" cy="35099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5517D1D-09D4-9A47-8506-7A59BBC8C4D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5B3230-EF28-C34B-B6E6-FE3CA9875B2D}"/>
              </a:ext>
            </a:extLst>
          </p:cNvPr>
          <p:cNvSpPr>
            <a:spLocks noGrp="1"/>
          </p:cNvSpPr>
          <p:nvPr>
            <p:ph type="dt" sz="half" idx="10"/>
          </p:nvPr>
        </p:nvSpPr>
        <p:spPr/>
        <p:txBody>
          <a:bodyPr/>
          <a:lstStyle/>
          <a:p>
            <a:fld id="{1FD614E1-2D2B-FE40-B116-D677DF6B6C23}" type="datetime1">
              <a:rPr lang="en-US" smtClean="0"/>
              <a:t>10/1/19</a:t>
            </a:fld>
            <a:endParaRPr lang="en-US"/>
          </a:p>
        </p:txBody>
      </p:sp>
      <p:sp>
        <p:nvSpPr>
          <p:cNvPr id="5" name="Footer Placeholder 4">
            <a:extLst>
              <a:ext uri="{FF2B5EF4-FFF2-40B4-BE49-F238E27FC236}">
                <a16:creationId xmlns:a16="http://schemas.microsoft.com/office/drawing/2014/main" id="{D293A360-7162-9349-8704-A6065083D6D5}"/>
              </a:ext>
            </a:extLst>
          </p:cNvPr>
          <p:cNvSpPr>
            <a:spLocks noGrp="1"/>
          </p:cNvSpPr>
          <p:nvPr>
            <p:ph type="ftr" sz="quarter" idx="11"/>
          </p:nvPr>
        </p:nvSpPr>
        <p:spPr/>
        <p:txBody>
          <a:bodyPr/>
          <a:lstStyle/>
          <a:p>
            <a:r>
              <a:rPr lang="en-US"/>
              <a:t>5GWF Dresden</a:t>
            </a:r>
          </a:p>
        </p:txBody>
      </p:sp>
      <p:sp>
        <p:nvSpPr>
          <p:cNvPr id="6" name="Slide Number Placeholder 5">
            <a:extLst>
              <a:ext uri="{FF2B5EF4-FFF2-40B4-BE49-F238E27FC236}">
                <a16:creationId xmlns:a16="http://schemas.microsoft.com/office/drawing/2014/main" id="{361E6096-67E1-564D-A91F-371B2F06FB8A}"/>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43585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0FBD-6F03-9E4C-B270-E983B8BA18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79F0B-936A-A844-8684-B441E90718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E0DC3-095B-D544-812E-0CD5F321DEA3}"/>
              </a:ext>
            </a:extLst>
          </p:cNvPr>
          <p:cNvSpPr>
            <a:spLocks noGrp="1"/>
          </p:cNvSpPr>
          <p:nvPr>
            <p:ph type="dt" sz="half" idx="10"/>
          </p:nvPr>
        </p:nvSpPr>
        <p:spPr/>
        <p:txBody>
          <a:bodyPr/>
          <a:lstStyle/>
          <a:p>
            <a:fld id="{00525238-FEA2-6C4A-945E-F090F9F2F2DB}" type="datetime1">
              <a:rPr lang="en-US" smtClean="0"/>
              <a:t>10/1/19</a:t>
            </a:fld>
            <a:endParaRPr lang="en-US"/>
          </a:p>
        </p:txBody>
      </p:sp>
      <p:sp>
        <p:nvSpPr>
          <p:cNvPr id="5" name="Footer Placeholder 4">
            <a:extLst>
              <a:ext uri="{FF2B5EF4-FFF2-40B4-BE49-F238E27FC236}">
                <a16:creationId xmlns:a16="http://schemas.microsoft.com/office/drawing/2014/main" id="{D57FF353-8F11-6140-B0FB-92A991F92633}"/>
              </a:ext>
            </a:extLst>
          </p:cNvPr>
          <p:cNvSpPr>
            <a:spLocks noGrp="1"/>
          </p:cNvSpPr>
          <p:nvPr>
            <p:ph type="ftr" sz="quarter" idx="11"/>
          </p:nvPr>
        </p:nvSpPr>
        <p:spPr/>
        <p:txBody>
          <a:bodyPr/>
          <a:lstStyle/>
          <a:p>
            <a:r>
              <a:rPr lang="en-US"/>
              <a:t>5GWF Dresden</a:t>
            </a:r>
          </a:p>
        </p:txBody>
      </p:sp>
      <p:sp>
        <p:nvSpPr>
          <p:cNvPr id="6" name="Slide Number Placeholder 5">
            <a:extLst>
              <a:ext uri="{FF2B5EF4-FFF2-40B4-BE49-F238E27FC236}">
                <a16:creationId xmlns:a16="http://schemas.microsoft.com/office/drawing/2014/main" id="{7BD3D35B-E731-D345-A609-832E3DA2858C}"/>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974505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13420-4624-F34C-8553-D5249B8EE353}"/>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6A008-7844-3243-A372-8DDD29D964B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4CC8-F383-B545-980A-19DDC2206E67}"/>
              </a:ext>
            </a:extLst>
          </p:cNvPr>
          <p:cNvSpPr>
            <a:spLocks noGrp="1"/>
          </p:cNvSpPr>
          <p:nvPr>
            <p:ph type="dt" sz="half" idx="10"/>
          </p:nvPr>
        </p:nvSpPr>
        <p:spPr/>
        <p:txBody>
          <a:bodyPr/>
          <a:lstStyle/>
          <a:p>
            <a:fld id="{C1CC76B0-6538-ED41-A98E-CF953E4955A1}" type="datetime1">
              <a:rPr lang="en-US" smtClean="0"/>
              <a:t>10/1/19</a:t>
            </a:fld>
            <a:endParaRPr lang="en-US"/>
          </a:p>
        </p:txBody>
      </p:sp>
      <p:sp>
        <p:nvSpPr>
          <p:cNvPr id="5" name="Footer Placeholder 4">
            <a:extLst>
              <a:ext uri="{FF2B5EF4-FFF2-40B4-BE49-F238E27FC236}">
                <a16:creationId xmlns:a16="http://schemas.microsoft.com/office/drawing/2014/main" id="{EF709622-CE28-364B-A859-4B0EF8E99604}"/>
              </a:ext>
            </a:extLst>
          </p:cNvPr>
          <p:cNvSpPr>
            <a:spLocks noGrp="1"/>
          </p:cNvSpPr>
          <p:nvPr>
            <p:ph type="ftr" sz="quarter" idx="11"/>
          </p:nvPr>
        </p:nvSpPr>
        <p:spPr/>
        <p:txBody>
          <a:bodyPr/>
          <a:lstStyle/>
          <a:p>
            <a:r>
              <a:rPr lang="en-US"/>
              <a:t>5GWF Dresden</a:t>
            </a:r>
          </a:p>
        </p:txBody>
      </p:sp>
      <p:sp>
        <p:nvSpPr>
          <p:cNvPr id="6" name="Slide Number Placeholder 5">
            <a:extLst>
              <a:ext uri="{FF2B5EF4-FFF2-40B4-BE49-F238E27FC236}">
                <a16:creationId xmlns:a16="http://schemas.microsoft.com/office/drawing/2014/main" id="{1A7E8F24-2FBC-D04E-BC47-972F71B7EB6A}"/>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4117956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41" name="Shape 4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9pPr>
          </a:lstStyle>
          <a:p>
            <a:r>
              <a:rPr lang="en-US"/>
              <a:t>Click to edit Master title style</a:t>
            </a:r>
            <a:endParaRPr/>
          </a:p>
        </p:txBody>
      </p:sp>
      <p:sp>
        <p:nvSpPr>
          <p:cNvPr id="42" name="Shape 42"/>
          <p:cNvSpPr txBox="1">
            <a:spLocks noGrp="1"/>
          </p:cNvSpPr>
          <p:nvPr>
            <p:ph type="body" idx="1"/>
          </p:nvPr>
        </p:nvSpPr>
        <p:spPr>
          <a:xfrm>
            <a:off x="629200" y="2558767"/>
            <a:ext cx="5333200" cy="3613600"/>
          </a:xfrm>
          <a:prstGeom prst="rect">
            <a:avLst/>
          </a:prstGeom>
          <a:noFill/>
          <a:ln>
            <a:noFill/>
          </a:ln>
        </p:spPr>
        <p:txBody>
          <a:bodyPr spcFirstLastPara="1" wrap="square" lIns="91425" tIns="91425" rIns="91425" bIns="91425" anchor="t" anchorCtr="0"/>
          <a:lstStyle>
            <a:lvl1pPr marL="609585" marR="0" lvl="0" indent="-423323"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1pPr>
            <a:lvl2pPr marL="1219170" marR="0" lvl="1"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2pPr>
            <a:lvl3pPr marL="1828754" marR="0" lvl="2"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3pPr>
            <a:lvl4pPr marL="2438339" marR="0" lvl="3"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4pPr>
            <a:lvl5pPr marL="3047924" marR="0" lvl="4"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5pPr>
            <a:lvl6pPr marL="3657509" marR="0" lvl="5"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6pPr>
            <a:lvl7pPr marL="4267093" marR="0" lvl="6"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7pPr>
            <a:lvl8pPr marL="4876678" marR="0" lvl="7"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8pPr>
            <a:lvl9pPr marL="5486263" marR="0" lvl="8" indent="-406390" algn="l" rtl="0">
              <a:lnSpc>
                <a:spcPct val="115000"/>
              </a:lnSpc>
              <a:spcBef>
                <a:spcPts val="2133"/>
              </a:spcBef>
              <a:spcAft>
                <a:spcPts val="2133"/>
              </a:spcAft>
              <a:buClr>
                <a:schemeClr val="lt2"/>
              </a:buClr>
              <a:buSzPts val="1200"/>
              <a:buFont typeface="Roboto"/>
              <a:buChar char="■"/>
              <a:defRPr sz="16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3" name="Shape 43"/>
          <p:cNvSpPr txBox="1">
            <a:spLocks noGrp="1"/>
          </p:cNvSpPr>
          <p:nvPr>
            <p:ph type="body" idx="2"/>
          </p:nvPr>
        </p:nvSpPr>
        <p:spPr>
          <a:xfrm>
            <a:off x="6259000" y="2558767"/>
            <a:ext cx="5333200" cy="3613600"/>
          </a:xfrm>
          <a:prstGeom prst="rect">
            <a:avLst/>
          </a:prstGeom>
          <a:noFill/>
          <a:ln>
            <a:noFill/>
          </a:ln>
        </p:spPr>
        <p:txBody>
          <a:bodyPr spcFirstLastPara="1" wrap="square" lIns="91425" tIns="91425" rIns="91425" bIns="91425" anchor="t" anchorCtr="0"/>
          <a:lstStyle>
            <a:lvl1pPr marL="609585" marR="0" lvl="0" indent="-423323"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Roboto"/>
                <a:ea typeface="Roboto"/>
                <a:cs typeface="Roboto"/>
                <a:sym typeface="Roboto"/>
              </a:defRPr>
            </a:lvl1pPr>
            <a:lvl2pPr marL="1219170" marR="0" lvl="1"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2pPr>
            <a:lvl3pPr marL="1828754" marR="0" lvl="2"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3pPr>
            <a:lvl4pPr marL="2438339" marR="0" lvl="3"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4pPr>
            <a:lvl5pPr marL="3047924" marR="0" lvl="4"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5pPr>
            <a:lvl6pPr marL="3657509" marR="0" lvl="5"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6pPr>
            <a:lvl7pPr marL="4267093" marR="0" lvl="6"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7pPr>
            <a:lvl8pPr marL="4876678" marR="0" lvl="7"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8pPr>
            <a:lvl9pPr marL="5486263" marR="0" lvl="8" indent="-406390" algn="l" rtl="0">
              <a:lnSpc>
                <a:spcPct val="115000"/>
              </a:lnSpc>
              <a:spcBef>
                <a:spcPts val="2133"/>
              </a:spcBef>
              <a:spcAft>
                <a:spcPts val="2133"/>
              </a:spcAft>
              <a:buClr>
                <a:schemeClr val="lt2"/>
              </a:buClr>
              <a:buSzPts val="1200"/>
              <a:buFont typeface="Roboto"/>
              <a:buChar char="■"/>
              <a:defRPr sz="16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4" name="Shape 44"/>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9pPr>
          </a:lstStyle>
          <a:p>
            <a:fld id="{6D00ABC0-0B20-594E-8324-2F30128B41A0}" type="slidenum">
              <a:rPr lang="en-US" smtClean="0"/>
              <a:t>‹#›</a:t>
            </a:fld>
            <a:endParaRPr lang="en-US"/>
          </a:p>
        </p:txBody>
      </p:sp>
    </p:spTree>
    <p:extLst>
      <p:ext uri="{BB962C8B-B14F-4D97-AF65-F5344CB8AC3E}">
        <p14:creationId xmlns:p14="http://schemas.microsoft.com/office/powerpoint/2010/main" val="2931203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C28B48-46C8-1947-98F7-255F4E296C61}"/>
              </a:ext>
            </a:extLst>
          </p:cNvPr>
          <p:cNvSpPr>
            <a:spLocks noGrp="1"/>
          </p:cNvSpPr>
          <p:nvPr>
            <p:ph type="dt" sz="half" idx="10"/>
          </p:nvPr>
        </p:nvSpPr>
        <p:spPr/>
        <p:txBody>
          <a:bodyPr/>
          <a:lstStyle/>
          <a:p>
            <a:fld id="{BBD814C4-4DD1-2F4B-A0EE-44A62DE430B2}" type="datetime1">
              <a:rPr lang="en-US" smtClean="0"/>
              <a:t>10/1/19</a:t>
            </a:fld>
            <a:endParaRPr lang="en-US"/>
          </a:p>
        </p:txBody>
      </p:sp>
      <p:sp>
        <p:nvSpPr>
          <p:cNvPr id="3" name="Footer Placeholder 2">
            <a:extLst>
              <a:ext uri="{FF2B5EF4-FFF2-40B4-BE49-F238E27FC236}">
                <a16:creationId xmlns:a16="http://schemas.microsoft.com/office/drawing/2014/main" id="{53F86B4E-B8A4-0844-A8D4-5998A3C4AF51}"/>
              </a:ext>
            </a:extLst>
          </p:cNvPr>
          <p:cNvSpPr>
            <a:spLocks noGrp="1"/>
          </p:cNvSpPr>
          <p:nvPr>
            <p:ph type="ftr" sz="quarter" idx="11"/>
          </p:nvPr>
        </p:nvSpPr>
        <p:spPr/>
        <p:txBody>
          <a:bodyPr/>
          <a:lstStyle/>
          <a:p>
            <a:r>
              <a:rPr lang="en-US"/>
              <a:t>5GWF Dresden</a:t>
            </a:r>
          </a:p>
        </p:txBody>
      </p:sp>
      <p:sp>
        <p:nvSpPr>
          <p:cNvPr id="4" name="Slide Number Placeholder 3">
            <a:extLst>
              <a:ext uri="{FF2B5EF4-FFF2-40B4-BE49-F238E27FC236}">
                <a16:creationId xmlns:a16="http://schemas.microsoft.com/office/drawing/2014/main" id="{9FA24BB0-852B-F442-BA74-644F8A6768FA}"/>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93178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5A5E-DAD2-F747-85C4-6027EAAFA382}"/>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735C544-1961-A54D-9F1E-80BCC508381E}"/>
              </a:ext>
            </a:extLst>
          </p:cNvPr>
          <p:cNvSpPr>
            <a:spLocks noGrp="1"/>
          </p:cNvSpPr>
          <p:nvPr>
            <p:ph idx="1"/>
          </p:nvPr>
        </p:nvSpPr>
        <p:spPr>
          <a:xfrm>
            <a:off x="406400" y="1305407"/>
            <a:ext cx="11391515" cy="4871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3D4C5-3961-0445-A5BB-19A9BDACC239}"/>
              </a:ext>
            </a:extLst>
          </p:cNvPr>
          <p:cNvSpPr>
            <a:spLocks noGrp="1"/>
          </p:cNvSpPr>
          <p:nvPr>
            <p:ph type="dt" sz="half" idx="10"/>
          </p:nvPr>
        </p:nvSpPr>
        <p:spPr>
          <a:xfrm>
            <a:off x="406400" y="6358083"/>
            <a:ext cx="2743200" cy="365125"/>
          </a:xfrm>
        </p:spPr>
        <p:txBody>
          <a:bodyPr/>
          <a:lstStyle/>
          <a:p>
            <a:fld id="{D2A2AAEA-3352-EF4E-9342-29835BDBCF37}" type="datetime1">
              <a:rPr lang="en-US" smtClean="0"/>
              <a:t>10/1/19</a:t>
            </a:fld>
            <a:endParaRPr lang="en-US"/>
          </a:p>
        </p:txBody>
      </p:sp>
      <p:sp>
        <p:nvSpPr>
          <p:cNvPr id="5" name="Footer Placeholder 4">
            <a:extLst>
              <a:ext uri="{FF2B5EF4-FFF2-40B4-BE49-F238E27FC236}">
                <a16:creationId xmlns:a16="http://schemas.microsoft.com/office/drawing/2014/main" id="{870FD513-39CB-4C45-A106-E6F71355B9E7}"/>
              </a:ext>
            </a:extLst>
          </p:cNvPr>
          <p:cNvSpPr>
            <a:spLocks noGrp="1"/>
          </p:cNvSpPr>
          <p:nvPr>
            <p:ph type="ftr" sz="quarter" idx="11"/>
          </p:nvPr>
        </p:nvSpPr>
        <p:spPr/>
        <p:txBody>
          <a:bodyPr/>
          <a:lstStyle/>
          <a:p>
            <a:r>
              <a:rPr lang="en-US"/>
              <a:t>5GWF Dresden</a:t>
            </a:r>
          </a:p>
        </p:txBody>
      </p:sp>
      <p:sp>
        <p:nvSpPr>
          <p:cNvPr id="6" name="Slide Number Placeholder 5">
            <a:extLst>
              <a:ext uri="{FF2B5EF4-FFF2-40B4-BE49-F238E27FC236}">
                <a16:creationId xmlns:a16="http://schemas.microsoft.com/office/drawing/2014/main" id="{DF75C96B-1ADE-0C4C-86BC-8D082CA37C93}"/>
              </a:ext>
            </a:extLst>
          </p:cNvPr>
          <p:cNvSpPr>
            <a:spLocks noGrp="1"/>
          </p:cNvSpPr>
          <p:nvPr>
            <p:ph type="sldNum" sz="quarter" idx="12"/>
          </p:nvPr>
        </p:nvSpPr>
        <p:spPr>
          <a:xfrm>
            <a:off x="9054715" y="6356351"/>
            <a:ext cx="2743200" cy="365125"/>
          </a:xfrm>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09427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3521-C397-1449-A048-7C5E7B25A6B7}"/>
              </a:ext>
            </a:extLst>
          </p:cNvPr>
          <p:cNvSpPr>
            <a:spLocks noGrp="1"/>
          </p:cNvSpPr>
          <p:nvPr>
            <p:ph type="title"/>
          </p:nvPr>
        </p:nvSpPr>
        <p:spPr>
          <a:xfrm>
            <a:off x="831851" y="1709740"/>
            <a:ext cx="10515600" cy="2852737"/>
          </a:xfrm>
          <a:prstGeom prst="rect">
            <a:avLst/>
          </a:prstGeom>
        </p:spPr>
        <p:style>
          <a:lnRef idx="1">
            <a:schemeClr val="accent1"/>
          </a:lnRef>
          <a:fillRef idx="3">
            <a:schemeClr val="accent1"/>
          </a:fillRef>
          <a:effectRef idx="2">
            <a:schemeClr val="accent1"/>
          </a:effectRef>
          <a:fontRef idx="minor">
            <a:schemeClr val="lt1"/>
          </a:fontRef>
        </p:style>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C6EAB4-5F84-2F41-AD4D-058EB4337D9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E8B0A0-23E4-2D49-8148-ADA1662FE30E}"/>
              </a:ext>
            </a:extLst>
          </p:cNvPr>
          <p:cNvSpPr>
            <a:spLocks noGrp="1"/>
          </p:cNvSpPr>
          <p:nvPr>
            <p:ph type="dt" sz="half" idx="10"/>
          </p:nvPr>
        </p:nvSpPr>
        <p:spPr/>
        <p:txBody>
          <a:bodyPr/>
          <a:lstStyle/>
          <a:p>
            <a:fld id="{E4840E08-165B-BF4E-A9C3-4AD8208CA71D}" type="datetime1">
              <a:rPr lang="en-US" smtClean="0"/>
              <a:t>10/1/19</a:t>
            </a:fld>
            <a:endParaRPr lang="en-US"/>
          </a:p>
        </p:txBody>
      </p:sp>
      <p:sp>
        <p:nvSpPr>
          <p:cNvPr id="5" name="Footer Placeholder 4">
            <a:extLst>
              <a:ext uri="{FF2B5EF4-FFF2-40B4-BE49-F238E27FC236}">
                <a16:creationId xmlns:a16="http://schemas.microsoft.com/office/drawing/2014/main" id="{74641958-A645-CF4A-8152-80DBC652F89A}"/>
              </a:ext>
            </a:extLst>
          </p:cNvPr>
          <p:cNvSpPr>
            <a:spLocks noGrp="1"/>
          </p:cNvSpPr>
          <p:nvPr>
            <p:ph type="ftr" sz="quarter" idx="11"/>
          </p:nvPr>
        </p:nvSpPr>
        <p:spPr/>
        <p:txBody>
          <a:bodyPr/>
          <a:lstStyle/>
          <a:p>
            <a:r>
              <a:rPr lang="en-US"/>
              <a:t>5GWF Dresden</a:t>
            </a:r>
          </a:p>
        </p:txBody>
      </p:sp>
      <p:sp>
        <p:nvSpPr>
          <p:cNvPr id="6" name="Slide Number Placeholder 5">
            <a:extLst>
              <a:ext uri="{FF2B5EF4-FFF2-40B4-BE49-F238E27FC236}">
                <a16:creationId xmlns:a16="http://schemas.microsoft.com/office/drawing/2014/main" id="{60E8187A-EE4D-6340-A602-2EF923049615}"/>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3191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5A5FD-6F83-004D-B637-9449A43AAEE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4255A-14F2-1049-AA34-E7214F04AB7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518C6-FFA2-2A4B-A02E-0B4155CC8D3C}"/>
              </a:ext>
            </a:extLst>
          </p:cNvPr>
          <p:cNvSpPr>
            <a:spLocks noGrp="1"/>
          </p:cNvSpPr>
          <p:nvPr>
            <p:ph type="dt" sz="half" idx="10"/>
          </p:nvPr>
        </p:nvSpPr>
        <p:spPr/>
        <p:txBody>
          <a:bodyPr/>
          <a:lstStyle/>
          <a:p>
            <a:fld id="{864F3DB8-AAF2-BB4E-BCBB-0233ACDE11FA}" type="datetime1">
              <a:rPr lang="en-US" smtClean="0"/>
              <a:t>10/1/19</a:t>
            </a:fld>
            <a:endParaRPr lang="en-US"/>
          </a:p>
        </p:txBody>
      </p:sp>
      <p:sp>
        <p:nvSpPr>
          <p:cNvPr id="6" name="Footer Placeholder 5">
            <a:extLst>
              <a:ext uri="{FF2B5EF4-FFF2-40B4-BE49-F238E27FC236}">
                <a16:creationId xmlns:a16="http://schemas.microsoft.com/office/drawing/2014/main" id="{7F4C8ABC-EED0-7540-AA91-1C854824FE96}"/>
              </a:ext>
            </a:extLst>
          </p:cNvPr>
          <p:cNvSpPr>
            <a:spLocks noGrp="1"/>
          </p:cNvSpPr>
          <p:nvPr>
            <p:ph type="ftr" sz="quarter" idx="11"/>
          </p:nvPr>
        </p:nvSpPr>
        <p:spPr/>
        <p:txBody>
          <a:bodyPr/>
          <a:lstStyle/>
          <a:p>
            <a:r>
              <a:rPr lang="en-US"/>
              <a:t>5GWF Dresden</a:t>
            </a:r>
          </a:p>
        </p:txBody>
      </p:sp>
      <p:sp>
        <p:nvSpPr>
          <p:cNvPr id="7" name="Slide Number Placeholder 6">
            <a:extLst>
              <a:ext uri="{FF2B5EF4-FFF2-40B4-BE49-F238E27FC236}">
                <a16:creationId xmlns:a16="http://schemas.microsoft.com/office/drawing/2014/main" id="{9C37836D-E2D8-8E4F-BE42-31E4CF8013D6}"/>
              </a:ext>
            </a:extLst>
          </p:cNvPr>
          <p:cNvSpPr>
            <a:spLocks noGrp="1"/>
          </p:cNvSpPr>
          <p:nvPr>
            <p:ph type="sldNum" sz="quarter" idx="12"/>
          </p:nvPr>
        </p:nvSpPr>
        <p:spPr/>
        <p:txBody>
          <a:bodyPr/>
          <a:lstStyle/>
          <a:p>
            <a:fld id="{6D00ABC0-0B20-594E-8324-2F30128B41A0}" type="slidenum">
              <a:rPr lang="en-US" smtClean="0"/>
              <a:t>‹#›</a:t>
            </a:fld>
            <a:endParaRPr lang="en-US"/>
          </a:p>
        </p:txBody>
      </p:sp>
      <p:sp>
        <p:nvSpPr>
          <p:cNvPr id="8" name="Title 1">
            <a:extLst>
              <a:ext uri="{FF2B5EF4-FFF2-40B4-BE49-F238E27FC236}">
                <a16:creationId xmlns:a16="http://schemas.microsoft.com/office/drawing/2014/main" id="{07CBD194-E5A6-7E4C-9861-19958900914B}"/>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13534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3F8AAB-AAB1-8B48-AD18-E3F04CBDBF8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30D3C9-EF98-744B-B80F-5FF307EE05A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A71FC-83EE-9B4F-B6F3-AD7B2D0EB4A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6111C7C-BCC0-5A41-B3C2-B8D74D70E61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BB11E-091D-1D42-96CE-7C1370776998}"/>
              </a:ext>
            </a:extLst>
          </p:cNvPr>
          <p:cNvSpPr>
            <a:spLocks noGrp="1"/>
          </p:cNvSpPr>
          <p:nvPr>
            <p:ph type="dt" sz="half" idx="10"/>
          </p:nvPr>
        </p:nvSpPr>
        <p:spPr/>
        <p:txBody>
          <a:bodyPr/>
          <a:lstStyle/>
          <a:p>
            <a:fld id="{CA9CDC10-C4CF-8445-A3B5-B128CF6DFB30}" type="datetime1">
              <a:rPr lang="en-US" smtClean="0"/>
              <a:t>10/1/19</a:t>
            </a:fld>
            <a:endParaRPr lang="en-US"/>
          </a:p>
        </p:txBody>
      </p:sp>
      <p:sp>
        <p:nvSpPr>
          <p:cNvPr id="8" name="Footer Placeholder 7">
            <a:extLst>
              <a:ext uri="{FF2B5EF4-FFF2-40B4-BE49-F238E27FC236}">
                <a16:creationId xmlns:a16="http://schemas.microsoft.com/office/drawing/2014/main" id="{6EA57324-7C20-EC41-BCAC-17BC3F32B27A}"/>
              </a:ext>
            </a:extLst>
          </p:cNvPr>
          <p:cNvSpPr>
            <a:spLocks noGrp="1"/>
          </p:cNvSpPr>
          <p:nvPr>
            <p:ph type="ftr" sz="quarter" idx="11"/>
          </p:nvPr>
        </p:nvSpPr>
        <p:spPr/>
        <p:txBody>
          <a:bodyPr/>
          <a:lstStyle/>
          <a:p>
            <a:r>
              <a:rPr lang="en-US"/>
              <a:t>5GWF Dresden</a:t>
            </a:r>
          </a:p>
        </p:txBody>
      </p:sp>
      <p:sp>
        <p:nvSpPr>
          <p:cNvPr id="9" name="Slide Number Placeholder 8">
            <a:extLst>
              <a:ext uri="{FF2B5EF4-FFF2-40B4-BE49-F238E27FC236}">
                <a16:creationId xmlns:a16="http://schemas.microsoft.com/office/drawing/2014/main" id="{94AC0C34-64AD-4C43-821B-5FA74CF4E0E7}"/>
              </a:ext>
            </a:extLst>
          </p:cNvPr>
          <p:cNvSpPr>
            <a:spLocks noGrp="1"/>
          </p:cNvSpPr>
          <p:nvPr>
            <p:ph type="sldNum" sz="quarter" idx="12"/>
          </p:nvPr>
        </p:nvSpPr>
        <p:spPr/>
        <p:txBody>
          <a:bodyPr/>
          <a:lstStyle/>
          <a:p>
            <a:fld id="{6D00ABC0-0B20-594E-8324-2F30128B41A0}" type="slidenum">
              <a:rPr lang="en-US" smtClean="0"/>
              <a:t>‹#›</a:t>
            </a:fld>
            <a:endParaRPr lang="en-US"/>
          </a:p>
        </p:txBody>
      </p:sp>
      <p:sp>
        <p:nvSpPr>
          <p:cNvPr id="10" name="Title 1">
            <a:extLst>
              <a:ext uri="{FF2B5EF4-FFF2-40B4-BE49-F238E27FC236}">
                <a16:creationId xmlns:a16="http://schemas.microsoft.com/office/drawing/2014/main" id="{DC91FB20-2CFC-DB44-9F63-25BFDF7F71F2}"/>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9098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3B000-6B30-4046-8C9C-60C29901495A}"/>
              </a:ext>
            </a:extLst>
          </p:cNvPr>
          <p:cNvSpPr>
            <a:spLocks noGrp="1"/>
          </p:cNvSpPr>
          <p:nvPr>
            <p:ph type="dt" sz="half" idx="10"/>
          </p:nvPr>
        </p:nvSpPr>
        <p:spPr/>
        <p:txBody>
          <a:bodyPr/>
          <a:lstStyle/>
          <a:p>
            <a:fld id="{630F92F3-D72B-AE49-8441-D998D40B0E7A}" type="datetime1">
              <a:rPr lang="en-US" smtClean="0"/>
              <a:t>10/1/19</a:t>
            </a:fld>
            <a:endParaRPr lang="en-US"/>
          </a:p>
        </p:txBody>
      </p:sp>
      <p:sp>
        <p:nvSpPr>
          <p:cNvPr id="4" name="Footer Placeholder 3">
            <a:extLst>
              <a:ext uri="{FF2B5EF4-FFF2-40B4-BE49-F238E27FC236}">
                <a16:creationId xmlns:a16="http://schemas.microsoft.com/office/drawing/2014/main" id="{FBEAD833-44FD-234A-B955-5DCE4DDFE8CF}"/>
              </a:ext>
            </a:extLst>
          </p:cNvPr>
          <p:cNvSpPr>
            <a:spLocks noGrp="1"/>
          </p:cNvSpPr>
          <p:nvPr>
            <p:ph type="ftr" sz="quarter" idx="11"/>
          </p:nvPr>
        </p:nvSpPr>
        <p:spPr/>
        <p:txBody>
          <a:bodyPr/>
          <a:lstStyle/>
          <a:p>
            <a:r>
              <a:rPr lang="en-US"/>
              <a:t>5GWF Dresden</a:t>
            </a:r>
          </a:p>
        </p:txBody>
      </p:sp>
      <p:sp>
        <p:nvSpPr>
          <p:cNvPr id="5" name="Slide Number Placeholder 4">
            <a:extLst>
              <a:ext uri="{FF2B5EF4-FFF2-40B4-BE49-F238E27FC236}">
                <a16:creationId xmlns:a16="http://schemas.microsoft.com/office/drawing/2014/main" id="{05B2C10E-834D-BF4A-9640-C1FBE5C36313}"/>
              </a:ext>
            </a:extLst>
          </p:cNvPr>
          <p:cNvSpPr>
            <a:spLocks noGrp="1"/>
          </p:cNvSpPr>
          <p:nvPr>
            <p:ph type="sldNum" sz="quarter" idx="12"/>
          </p:nvPr>
        </p:nvSpPr>
        <p:spPr/>
        <p:txBody>
          <a:bodyPr/>
          <a:lstStyle/>
          <a:p>
            <a:fld id="{6D00ABC0-0B20-594E-8324-2F30128B41A0}" type="slidenum">
              <a:rPr lang="en-US" smtClean="0"/>
              <a:t>‹#›</a:t>
            </a:fld>
            <a:endParaRPr lang="en-US"/>
          </a:p>
        </p:txBody>
      </p:sp>
      <p:sp>
        <p:nvSpPr>
          <p:cNvPr id="6" name="Title 1">
            <a:extLst>
              <a:ext uri="{FF2B5EF4-FFF2-40B4-BE49-F238E27FC236}">
                <a16:creationId xmlns:a16="http://schemas.microsoft.com/office/drawing/2014/main" id="{98C8979C-F764-4E42-9E3E-3067CEFC8A4C}"/>
              </a:ext>
            </a:extLst>
          </p:cNvPr>
          <p:cNvSpPr>
            <a:spLocks noGrp="1"/>
          </p:cNvSpPr>
          <p:nvPr>
            <p:ph type="title"/>
          </p:nvPr>
        </p:nvSpPr>
        <p:spPr>
          <a:xfrm>
            <a:off x="1" y="832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8547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1542FABA-59DF-D644-A88B-41E338C5B429}" type="datetime1">
              <a:rPr lang="en-US" smtClean="0"/>
              <a:t>10/1/19</a:t>
            </a:fld>
            <a:endParaRPr lang="en-US"/>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r>
              <a:rPr lang="en-US"/>
              <a:t>5GWF Dresden</a:t>
            </a:r>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fld id="{6D00ABC0-0B20-594E-8324-2F30128B41A0}" type="slidenum">
              <a:rPr lang="en-US" smtClean="0"/>
              <a:t>‹#›</a:t>
            </a:fld>
            <a:endParaRPr lang="en-US"/>
          </a:p>
        </p:txBody>
      </p:sp>
      <p:sp>
        <p:nvSpPr>
          <p:cNvPr id="5" name="Title 1">
            <a:extLst>
              <a:ext uri="{FF2B5EF4-FFF2-40B4-BE49-F238E27FC236}">
                <a16:creationId xmlns:a16="http://schemas.microsoft.com/office/drawing/2014/main" id="{A26DB4E1-5EE3-2944-980F-D7362AA38839}"/>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32136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6DCE-8897-9141-A7B7-8502A7FDB3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00D46A-D85A-6648-9F8A-D9F53F6EFAD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94A23-CA3E-3F4F-AC8B-E3FCD418D77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18E0EC-6BBB-C549-B506-B91635B275D5}"/>
              </a:ext>
            </a:extLst>
          </p:cNvPr>
          <p:cNvSpPr>
            <a:spLocks noGrp="1"/>
          </p:cNvSpPr>
          <p:nvPr>
            <p:ph type="dt" sz="half" idx="10"/>
          </p:nvPr>
        </p:nvSpPr>
        <p:spPr/>
        <p:txBody>
          <a:bodyPr/>
          <a:lstStyle/>
          <a:p>
            <a:fld id="{CE83DF31-4814-264B-89CA-B89269BCFEFD}" type="datetime1">
              <a:rPr lang="en-US" smtClean="0"/>
              <a:t>10/1/19</a:t>
            </a:fld>
            <a:endParaRPr lang="en-US"/>
          </a:p>
        </p:txBody>
      </p:sp>
      <p:sp>
        <p:nvSpPr>
          <p:cNvPr id="6" name="Footer Placeholder 5">
            <a:extLst>
              <a:ext uri="{FF2B5EF4-FFF2-40B4-BE49-F238E27FC236}">
                <a16:creationId xmlns:a16="http://schemas.microsoft.com/office/drawing/2014/main" id="{85338165-C4D4-0941-BBE0-A3AEFB7F11D6}"/>
              </a:ext>
            </a:extLst>
          </p:cNvPr>
          <p:cNvSpPr>
            <a:spLocks noGrp="1"/>
          </p:cNvSpPr>
          <p:nvPr>
            <p:ph type="ftr" sz="quarter" idx="11"/>
          </p:nvPr>
        </p:nvSpPr>
        <p:spPr/>
        <p:txBody>
          <a:bodyPr/>
          <a:lstStyle/>
          <a:p>
            <a:r>
              <a:rPr lang="en-US"/>
              <a:t>5GWF Dresden</a:t>
            </a:r>
          </a:p>
        </p:txBody>
      </p:sp>
      <p:sp>
        <p:nvSpPr>
          <p:cNvPr id="7" name="Slide Number Placeholder 6">
            <a:extLst>
              <a:ext uri="{FF2B5EF4-FFF2-40B4-BE49-F238E27FC236}">
                <a16:creationId xmlns:a16="http://schemas.microsoft.com/office/drawing/2014/main" id="{500F2A5B-709F-1D4F-B6B6-4E37688990B1}"/>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913849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DB0-8E13-214A-8400-6C29FB4906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8C290F-D1DE-3445-B0AF-2314FD9637C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D7F796-7AA5-6741-84D9-834664C405C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86DA95-305D-6940-BDB1-92F1EA3B3A6A}"/>
              </a:ext>
            </a:extLst>
          </p:cNvPr>
          <p:cNvSpPr>
            <a:spLocks noGrp="1"/>
          </p:cNvSpPr>
          <p:nvPr>
            <p:ph type="dt" sz="half" idx="10"/>
          </p:nvPr>
        </p:nvSpPr>
        <p:spPr/>
        <p:txBody>
          <a:bodyPr/>
          <a:lstStyle/>
          <a:p>
            <a:fld id="{FE062713-7B48-6F48-A8C8-AE0FA84DEA97}" type="datetime1">
              <a:rPr lang="en-US" smtClean="0"/>
              <a:t>10/1/19</a:t>
            </a:fld>
            <a:endParaRPr lang="en-US"/>
          </a:p>
        </p:txBody>
      </p:sp>
      <p:sp>
        <p:nvSpPr>
          <p:cNvPr id="6" name="Footer Placeholder 5">
            <a:extLst>
              <a:ext uri="{FF2B5EF4-FFF2-40B4-BE49-F238E27FC236}">
                <a16:creationId xmlns:a16="http://schemas.microsoft.com/office/drawing/2014/main" id="{AEB09EB6-BD2F-D343-AB1C-485584730078}"/>
              </a:ext>
            </a:extLst>
          </p:cNvPr>
          <p:cNvSpPr>
            <a:spLocks noGrp="1"/>
          </p:cNvSpPr>
          <p:nvPr>
            <p:ph type="ftr" sz="quarter" idx="11"/>
          </p:nvPr>
        </p:nvSpPr>
        <p:spPr/>
        <p:txBody>
          <a:bodyPr/>
          <a:lstStyle/>
          <a:p>
            <a:r>
              <a:rPr lang="en-US"/>
              <a:t>5GWF Dresden</a:t>
            </a:r>
          </a:p>
        </p:txBody>
      </p:sp>
      <p:sp>
        <p:nvSpPr>
          <p:cNvPr id="7" name="Slide Number Placeholder 6">
            <a:extLst>
              <a:ext uri="{FF2B5EF4-FFF2-40B4-BE49-F238E27FC236}">
                <a16:creationId xmlns:a16="http://schemas.microsoft.com/office/drawing/2014/main" id="{72534A0A-2038-9347-871F-AB96A15DB68D}"/>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10787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7DC6B-830F-8347-972D-896CA68E717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E8F5-C81D-8B4B-9CEE-375937A6AC2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4A822-0A24-DA42-99F6-2FFF9A767DF4}" type="datetime1">
              <a:rPr lang="en-US" smtClean="0"/>
              <a:t>10/1/19</a:t>
            </a:fld>
            <a:endParaRPr lang="en-US"/>
          </a:p>
        </p:txBody>
      </p:sp>
      <p:sp>
        <p:nvSpPr>
          <p:cNvPr id="5" name="Footer Placeholder 4">
            <a:extLst>
              <a:ext uri="{FF2B5EF4-FFF2-40B4-BE49-F238E27FC236}">
                <a16:creationId xmlns:a16="http://schemas.microsoft.com/office/drawing/2014/main" id="{5143B707-388D-1C45-A92D-A1C4263BEA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5GWF Dresden</a:t>
            </a:r>
          </a:p>
        </p:txBody>
      </p:sp>
      <p:sp>
        <p:nvSpPr>
          <p:cNvPr id="6" name="Slide Number Placeholder 5">
            <a:extLst>
              <a:ext uri="{FF2B5EF4-FFF2-40B4-BE49-F238E27FC236}">
                <a16:creationId xmlns:a16="http://schemas.microsoft.com/office/drawing/2014/main" id="{325CA1E5-35D3-1D49-A435-E5519BC1631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0ABC0-0B20-594E-8324-2F30128B41A0}" type="slidenum">
              <a:rPr lang="en-US" smtClean="0"/>
              <a:t>‹#›</a:t>
            </a:fld>
            <a:endParaRPr lang="en-US"/>
          </a:p>
        </p:txBody>
      </p:sp>
    </p:spTree>
    <p:extLst>
      <p:ext uri="{BB962C8B-B14F-4D97-AF65-F5344CB8AC3E}">
        <p14:creationId xmlns:p14="http://schemas.microsoft.com/office/powerpoint/2010/main" val="1079717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png"/><Relationship Id="rId7" Type="http://schemas.openxmlformats.org/officeDocument/2006/relationships/image" Target="../media/image19.tiff"/><Relationship Id="rId12" Type="http://schemas.openxmlformats.org/officeDocument/2006/relationships/image" Target="../media/image24.tiff"/><Relationship Id="rId2" Type="http://schemas.openxmlformats.org/officeDocument/2006/relationships/image" Target="../media/image14.tiff"/><Relationship Id="rId1" Type="http://schemas.openxmlformats.org/officeDocument/2006/relationships/slideLayout" Target="../slideLayouts/slideLayout6.xml"/><Relationship Id="rId6" Type="http://schemas.openxmlformats.org/officeDocument/2006/relationships/image" Target="../media/image18.tiff"/><Relationship Id="rId11" Type="http://schemas.openxmlformats.org/officeDocument/2006/relationships/image" Target="../media/image23.tiff"/><Relationship Id="rId5" Type="http://schemas.openxmlformats.org/officeDocument/2006/relationships/image" Target="../media/image17.tiff"/><Relationship Id="rId10" Type="http://schemas.openxmlformats.org/officeDocument/2006/relationships/image" Target="../media/image22.tiff"/><Relationship Id="rId4" Type="http://schemas.openxmlformats.org/officeDocument/2006/relationships/image" Target="../media/image16.png"/><Relationship Id="rId9" Type="http://schemas.openxmlformats.org/officeDocument/2006/relationships/image" Target="../media/image21.tiff"/></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6.xml"/><Relationship Id="rId4" Type="http://schemas.openxmlformats.org/officeDocument/2006/relationships/image" Target="../media/image46.tiff"/></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6.xml"/><Relationship Id="rId4" Type="http://schemas.openxmlformats.org/officeDocument/2006/relationships/image" Target="../media/image54.tiff"/></Relationships>
</file>

<file path=ppt/slides/_rels/slide2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6.xml"/><Relationship Id="rId4" Type="http://schemas.openxmlformats.org/officeDocument/2006/relationships/image" Target="../media/image65.tiff"/></Relationships>
</file>

<file path=ppt/slides/_rels/slide43.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tiff"/></Relationships>
</file>

<file path=ppt/slides/_rels/slide4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8" Type="http://schemas.openxmlformats.org/officeDocument/2006/relationships/image" Target="../media/image79.tiff"/><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7.tiff"/><Relationship Id="rId3" Type="http://schemas.openxmlformats.org/officeDocument/2006/relationships/image" Target="../media/image82.png"/><Relationship Id="rId7" Type="http://schemas.openxmlformats.org/officeDocument/2006/relationships/image" Target="../media/image86.tiff"/><Relationship Id="rId2" Type="http://schemas.openxmlformats.org/officeDocument/2006/relationships/image" Target="../media/image81.tiff"/><Relationship Id="rId1" Type="http://schemas.openxmlformats.org/officeDocument/2006/relationships/slideLayout" Target="../slideLayouts/slideLayout6.xml"/><Relationship Id="rId6" Type="http://schemas.openxmlformats.org/officeDocument/2006/relationships/image" Target="../media/image85.tiff"/><Relationship Id="rId5" Type="http://schemas.openxmlformats.org/officeDocument/2006/relationships/image" Target="../media/image84.tiff"/><Relationship Id="rId4" Type="http://schemas.openxmlformats.org/officeDocument/2006/relationships/image" Target="../media/image83.tif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slideLayout" Target="../slideLayouts/slideLayout6.xml"/><Relationship Id="rId4" Type="http://schemas.openxmlformats.org/officeDocument/2006/relationships/image" Target="../media/image90.tiff"/></Relationships>
</file>

<file path=ppt/slides/_rels/slide5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98.tiff"/><Relationship Id="rId3" Type="http://schemas.openxmlformats.org/officeDocument/2006/relationships/image" Target="../media/image93.tiff"/><Relationship Id="rId7"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94.tiff"/></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0D5B-7522-EC4C-A133-7A50DCC2BF28}"/>
              </a:ext>
            </a:extLst>
          </p:cNvPr>
          <p:cNvSpPr>
            <a:spLocks noGrp="1"/>
          </p:cNvSpPr>
          <p:nvPr>
            <p:ph type="ctrTitle"/>
          </p:nvPr>
        </p:nvSpPr>
        <p:spPr/>
        <p:txBody>
          <a:bodyPr>
            <a:normAutofit/>
          </a:bodyPr>
          <a:lstStyle/>
          <a:p>
            <a:r>
              <a:rPr lang="en-US" dirty="0"/>
              <a:t>5G is the greatest technology ever</a:t>
            </a:r>
          </a:p>
        </p:txBody>
      </p:sp>
      <p:sp>
        <p:nvSpPr>
          <p:cNvPr id="3" name="Subtitle 2">
            <a:extLst>
              <a:ext uri="{FF2B5EF4-FFF2-40B4-BE49-F238E27FC236}">
                <a16:creationId xmlns:a16="http://schemas.microsoft.com/office/drawing/2014/main" id="{D11F8118-A811-984F-8AE3-44A236386297}"/>
              </a:ext>
            </a:extLst>
          </p:cNvPr>
          <p:cNvSpPr>
            <a:spLocks noGrp="1"/>
          </p:cNvSpPr>
          <p:nvPr>
            <p:ph type="subTitle" idx="1"/>
          </p:nvPr>
        </p:nvSpPr>
        <p:spPr/>
        <p:txBody>
          <a:bodyPr/>
          <a:lstStyle/>
          <a:p>
            <a:r>
              <a:rPr lang="en-US" dirty="0"/>
              <a:t>Henning Schulzrinne</a:t>
            </a:r>
          </a:p>
          <a:p>
            <a:r>
              <a:rPr lang="en-US" dirty="0"/>
              <a:t>Columbia University</a:t>
            </a:r>
          </a:p>
        </p:txBody>
      </p:sp>
      <p:sp>
        <p:nvSpPr>
          <p:cNvPr id="4" name="Slide Number Placeholder 3">
            <a:extLst>
              <a:ext uri="{FF2B5EF4-FFF2-40B4-BE49-F238E27FC236}">
                <a16:creationId xmlns:a16="http://schemas.microsoft.com/office/drawing/2014/main" id="{19BD77F9-4E0D-2B4E-99BA-DC3453A6B7CF}"/>
              </a:ext>
            </a:extLst>
          </p:cNvPr>
          <p:cNvSpPr>
            <a:spLocks noGrp="1"/>
          </p:cNvSpPr>
          <p:nvPr>
            <p:ph type="sldNum" sz="quarter" idx="12"/>
          </p:nvPr>
        </p:nvSpPr>
        <p:spPr/>
        <p:txBody>
          <a:bodyPr/>
          <a:lstStyle/>
          <a:p>
            <a:fld id="{6D00ABC0-0B20-594E-8324-2F30128B41A0}" type="slidenum">
              <a:rPr lang="en-US" smtClean="0"/>
              <a:t>1</a:t>
            </a:fld>
            <a:endParaRPr lang="en-US"/>
          </a:p>
        </p:txBody>
      </p:sp>
      <p:sp>
        <p:nvSpPr>
          <p:cNvPr id="7" name="TextBox 6">
            <a:extLst>
              <a:ext uri="{FF2B5EF4-FFF2-40B4-BE49-F238E27FC236}">
                <a16:creationId xmlns:a16="http://schemas.microsoft.com/office/drawing/2014/main" id="{CF9856CE-67ED-8143-BAE4-2A4FF8B25FC5}"/>
              </a:ext>
            </a:extLst>
          </p:cNvPr>
          <p:cNvSpPr txBox="1"/>
          <p:nvPr/>
        </p:nvSpPr>
        <p:spPr>
          <a:xfrm>
            <a:off x="485049" y="6431302"/>
            <a:ext cx="1601208" cy="369332"/>
          </a:xfrm>
          <a:prstGeom prst="rect">
            <a:avLst/>
          </a:prstGeom>
          <a:noFill/>
        </p:spPr>
        <p:txBody>
          <a:bodyPr wrap="none" rtlCol="0">
            <a:spAutoFit/>
          </a:bodyPr>
          <a:lstStyle/>
          <a:p>
            <a:r>
              <a:rPr lang="en-US" dirty="0"/>
              <a:t>typical keynote</a:t>
            </a:r>
          </a:p>
        </p:txBody>
      </p:sp>
      <p:sp>
        <p:nvSpPr>
          <p:cNvPr id="8" name="TextBox 7">
            <a:extLst>
              <a:ext uri="{FF2B5EF4-FFF2-40B4-BE49-F238E27FC236}">
                <a16:creationId xmlns:a16="http://schemas.microsoft.com/office/drawing/2014/main" id="{7193AE2F-914D-8B4A-8EF4-E40BDB6A3570}"/>
              </a:ext>
            </a:extLst>
          </p:cNvPr>
          <p:cNvSpPr txBox="1"/>
          <p:nvPr/>
        </p:nvSpPr>
        <p:spPr>
          <a:xfrm>
            <a:off x="8474719" y="6416788"/>
            <a:ext cx="1798249" cy="369332"/>
          </a:xfrm>
          <a:prstGeom prst="rect">
            <a:avLst/>
          </a:prstGeom>
          <a:noFill/>
        </p:spPr>
        <p:txBody>
          <a:bodyPr wrap="none" rtlCol="0">
            <a:spAutoFit/>
          </a:bodyPr>
          <a:lstStyle/>
          <a:p>
            <a:r>
              <a:rPr lang="en-US" dirty="0"/>
              <a:t>closer to this one</a:t>
            </a:r>
          </a:p>
        </p:txBody>
      </p:sp>
      <p:sp>
        <p:nvSpPr>
          <p:cNvPr id="9" name="TextBox 8">
            <a:extLst>
              <a:ext uri="{FF2B5EF4-FFF2-40B4-BE49-F238E27FC236}">
                <a16:creationId xmlns:a16="http://schemas.microsoft.com/office/drawing/2014/main" id="{86F74B75-F694-7244-B868-38192AAF3684}"/>
              </a:ext>
            </a:extLst>
          </p:cNvPr>
          <p:cNvSpPr txBox="1"/>
          <p:nvPr/>
        </p:nvSpPr>
        <p:spPr>
          <a:xfrm>
            <a:off x="900826" y="210704"/>
            <a:ext cx="7603835" cy="577081"/>
          </a:xfrm>
          <a:prstGeom prst="rect">
            <a:avLst/>
          </a:prstGeom>
          <a:noFill/>
        </p:spPr>
        <p:txBody>
          <a:bodyPr wrap="square" rtlCol="0">
            <a:spAutoFit/>
          </a:bodyPr>
          <a:lstStyle/>
          <a:p>
            <a:r>
              <a:rPr lang="en-US" sz="1050" dirty="0"/>
              <a:t>This material is based upon work supported by the National Science Foundation under Grant No. 1702967. Any opinions, findings, and conclusions or recommendations expressed in this material are those of the author(s) and do not necessarily reflect the views of the National Science Foundation.</a:t>
            </a:r>
          </a:p>
        </p:txBody>
      </p:sp>
      <p:pic>
        <p:nvPicPr>
          <p:cNvPr id="10" name="Picture 9">
            <a:extLst>
              <a:ext uri="{FF2B5EF4-FFF2-40B4-BE49-F238E27FC236}">
                <a16:creationId xmlns:a16="http://schemas.microsoft.com/office/drawing/2014/main" id="{7916E6EA-DF0B-B148-A65A-E0DFC9DAE04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5049" y="290428"/>
            <a:ext cx="415776" cy="417632"/>
          </a:xfrm>
          <a:prstGeom prst="rect">
            <a:avLst/>
          </a:prstGeom>
        </p:spPr>
      </p:pic>
      <p:pic>
        <p:nvPicPr>
          <p:cNvPr id="11" name="Picture 10">
            <a:extLst>
              <a:ext uri="{FF2B5EF4-FFF2-40B4-BE49-F238E27FC236}">
                <a16:creationId xmlns:a16="http://schemas.microsoft.com/office/drawing/2014/main" id="{A2BE6100-0064-AC4E-B943-CEF336C67B4D}"/>
              </a:ext>
            </a:extLst>
          </p:cNvPr>
          <p:cNvPicPr>
            <a:picLocks noChangeAspect="1"/>
          </p:cNvPicPr>
          <p:nvPr/>
        </p:nvPicPr>
        <p:blipFill>
          <a:blip r:embed="rId4"/>
          <a:stretch>
            <a:fillRect/>
          </a:stretch>
        </p:blipFill>
        <p:spPr>
          <a:xfrm>
            <a:off x="485048" y="3663735"/>
            <a:ext cx="3930131" cy="2587840"/>
          </a:xfrm>
          <a:prstGeom prst="rect">
            <a:avLst/>
          </a:prstGeom>
        </p:spPr>
      </p:pic>
      <p:pic>
        <p:nvPicPr>
          <p:cNvPr id="14" name="Picture 13">
            <a:extLst>
              <a:ext uri="{FF2B5EF4-FFF2-40B4-BE49-F238E27FC236}">
                <a16:creationId xmlns:a16="http://schemas.microsoft.com/office/drawing/2014/main" id="{6E0E4EA4-0D87-9741-BDA9-07DFCFBF4A40}"/>
              </a:ext>
            </a:extLst>
          </p:cNvPr>
          <p:cNvPicPr>
            <a:picLocks noChangeAspect="1"/>
          </p:cNvPicPr>
          <p:nvPr/>
        </p:nvPicPr>
        <p:blipFill>
          <a:blip r:embed="rId5"/>
          <a:stretch>
            <a:fillRect/>
          </a:stretch>
        </p:blipFill>
        <p:spPr>
          <a:xfrm>
            <a:off x="7427056" y="3663735"/>
            <a:ext cx="4786870" cy="2692615"/>
          </a:xfrm>
          <a:prstGeom prst="rect">
            <a:avLst/>
          </a:prstGeom>
        </p:spPr>
      </p:pic>
      <p:sp>
        <p:nvSpPr>
          <p:cNvPr id="5" name="Footer Placeholder 4">
            <a:extLst>
              <a:ext uri="{FF2B5EF4-FFF2-40B4-BE49-F238E27FC236}">
                <a16:creationId xmlns:a16="http://schemas.microsoft.com/office/drawing/2014/main" id="{8B47564F-7CCE-F141-988B-75F257A5F274}"/>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245487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9E6E28-6259-4443-B619-CFBB2703D2E0}"/>
              </a:ext>
            </a:extLst>
          </p:cNvPr>
          <p:cNvSpPr>
            <a:spLocks noGrp="1"/>
          </p:cNvSpPr>
          <p:nvPr>
            <p:ph type="sldNum" sz="quarter" idx="12"/>
          </p:nvPr>
        </p:nvSpPr>
        <p:spPr/>
        <p:txBody>
          <a:bodyPr/>
          <a:lstStyle/>
          <a:p>
            <a:fld id="{6D00ABC0-0B20-594E-8324-2F30128B41A0}" type="slidenum">
              <a:rPr lang="en-US" smtClean="0"/>
              <a:t>10</a:t>
            </a:fld>
            <a:endParaRPr lang="en-US"/>
          </a:p>
        </p:txBody>
      </p:sp>
      <p:sp>
        <p:nvSpPr>
          <p:cNvPr id="3" name="Title 2">
            <a:extLst>
              <a:ext uri="{FF2B5EF4-FFF2-40B4-BE49-F238E27FC236}">
                <a16:creationId xmlns:a16="http://schemas.microsoft.com/office/drawing/2014/main" id="{E997690C-6F51-994E-9039-E5A03AD50752}"/>
              </a:ext>
            </a:extLst>
          </p:cNvPr>
          <p:cNvSpPr>
            <a:spLocks noGrp="1"/>
          </p:cNvSpPr>
          <p:nvPr>
            <p:ph type="title"/>
          </p:nvPr>
        </p:nvSpPr>
        <p:spPr/>
        <p:txBody>
          <a:bodyPr/>
          <a:lstStyle/>
          <a:p>
            <a:r>
              <a:rPr lang="en-US" dirty="0"/>
              <a:t>The 5G economics are shaky</a:t>
            </a:r>
          </a:p>
        </p:txBody>
      </p:sp>
      <p:pic>
        <p:nvPicPr>
          <p:cNvPr id="4" name="Picture 3">
            <a:extLst>
              <a:ext uri="{FF2B5EF4-FFF2-40B4-BE49-F238E27FC236}">
                <a16:creationId xmlns:a16="http://schemas.microsoft.com/office/drawing/2014/main" id="{D0EAD01E-0369-7948-A7E2-6D3BE8E78205}"/>
              </a:ext>
            </a:extLst>
          </p:cNvPr>
          <p:cNvPicPr>
            <a:picLocks noChangeAspect="1"/>
          </p:cNvPicPr>
          <p:nvPr/>
        </p:nvPicPr>
        <p:blipFill>
          <a:blip r:embed="rId3"/>
          <a:stretch>
            <a:fillRect/>
          </a:stretch>
        </p:blipFill>
        <p:spPr>
          <a:xfrm>
            <a:off x="1573273" y="1494692"/>
            <a:ext cx="9045456" cy="2056912"/>
          </a:xfrm>
          <a:prstGeom prst="rect">
            <a:avLst/>
          </a:prstGeom>
        </p:spPr>
      </p:pic>
      <p:sp>
        <p:nvSpPr>
          <p:cNvPr id="5" name="TextBox 4">
            <a:extLst>
              <a:ext uri="{FF2B5EF4-FFF2-40B4-BE49-F238E27FC236}">
                <a16:creationId xmlns:a16="http://schemas.microsoft.com/office/drawing/2014/main" id="{5982B7FD-59D0-3B41-9CD9-6BD0DE9DB0A1}"/>
              </a:ext>
            </a:extLst>
          </p:cNvPr>
          <p:cNvSpPr txBox="1"/>
          <p:nvPr/>
        </p:nvSpPr>
        <p:spPr>
          <a:xfrm>
            <a:off x="557687" y="3864041"/>
            <a:ext cx="10796113" cy="193899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400" dirty="0"/>
              <a:t>Based on our analysis, we believe that the conditions for an acceptable Return on Investment (ROI) on 5G infrastructure are poor. Moreover, the 5G investment ROI looks drastically lower than the ROI associated with prior wireless investment cycles – specifically 3G and 4G. The major difference is that the Wireless Service market is now a mature business.</a:t>
            </a:r>
          </a:p>
        </p:txBody>
      </p:sp>
      <p:sp>
        <p:nvSpPr>
          <p:cNvPr id="6" name="TextBox 5">
            <a:extLst>
              <a:ext uri="{FF2B5EF4-FFF2-40B4-BE49-F238E27FC236}">
                <a16:creationId xmlns:a16="http://schemas.microsoft.com/office/drawing/2014/main" id="{037676FC-C4F3-3F4C-937A-543577DB59B1}"/>
              </a:ext>
            </a:extLst>
          </p:cNvPr>
          <p:cNvSpPr txBox="1"/>
          <p:nvPr/>
        </p:nvSpPr>
        <p:spPr>
          <a:xfrm>
            <a:off x="10070592" y="410623"/>
            <a:ext cx="1997726" cy="369332"/>
          </a:xfrm>
          <a:prstGeom prst="rect">
            <a:avLst/>
          </a:prstGeom>
          <a:noFill/>
        </p:spPr>
        <p:txBody>
          <a:bodyPr wrap="none" rtlCol="0">
            <a:spAutoFit/>
          </a:bodyPr>
          <a:lstStyle/>
          <a:p>
            <a:r>
              <a:rPr lang="en-US" dirty="0"/>
              <a:t>Jefferies, May 2019</a:t>
            </a:r>
          </a:p>
        </p:txBody>
      </p:sp>
      <p:sp>
        <p:nvSpPr>
          <p:cNvPr id="7" name="Footer Placeholder 6">
            <a:extLst>
              <a:ext uri="{FF2B5EF4-FFF2-40B4-BE49-F238E27FC236}">
                <a16:creationId xmlns:a16="http://schemas.microsoft.com/office/drawing/2014/main" id="{1B9C975B-B0E4-A543-9AC0-CF48A0AB5B4B}"/>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28087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72F80F-A09E-4D47-BB8E-A2B2A9B47FCF}"/>
              </a:ext>
            </a:extLst>
          </p:cNvPr>
          <p:cNvSpPr>
            <a:spLocks noGrp="1"/>
          </p:cNvSpPr>
          <p:nvPr>
            <p:ph type="sldNum" sz="quarter" idx="12"/>
          </p:nvPr>
        </p:nvSpPr>
        <p:spPr/>
        <p:txBody>
          <a:bodyPr/>
          <a:lstStyle/>
          <a:p>
            <a:fld id="{6D00ABC0-0B20-594E-8324-2F30128B41A0}" type="slidenum">
              <a:rPr lang="en-US" smtClean="0"/>
              <a:t>11</a:t>
            </a:fld>
            <a:endParaRPr lang="en-US"/>
          </a:p>
        </p:txBody>
      </p:sp>
      <p:sp>
        <p:nvSpPr>
          <p:cNvPr id="3" name="Title 2">
            <a:extLst>
              <a:ext uri="{FF2B5EF4-FFF2-40B4-BE49-F238E27FC236}">
                <a16:creationId xmlns:a16="http://schemas.microsoft.com/office/drawing/2014/main" id="{C2EE09FC-EC1E-324E-86F9-B84D45EC7271}"/>
              </a:ext>
            </a:extLst>
          </p:cNvPr>
          <p:cNvSpPr>
            <a:spLocks noGrp="1"/>
          </p:cNvSpPr>
          <p:nvPr>
            <p:ph type="title"/>
          </p:nvPr>
        </p:nvSpPr>
        <p:spPr/>
        <p:txBody>
          <a:bodyPr/>
          <a:lstStyle/>
          <a:p>
            <a:r>
              <a:rPr lang="en-US" dirty="0"/>
              <a:t>Industry dynamics – 5G is not 3G or 4G</a:t>
            </a:r>
          </a:p>
        </p:txBody>
      </p:sp>
      <p:graphicFrame>
        <p:nvGraphicFramePr>
          <p:cNvPr id="5" name="Table 4">
            <a:extLst>
              <a:ext uri="{FF2B5EF4-FFF2-40B4-BE49-F238E27FC236}">
                <a16:creationId xmlns:a16="http://schemas.microsoft.com/office/drawing/2014/main" id="{25E7BAA5-5BBF-A14C-B0E3-FEC2DC9674D4}"/>
              </a:ext>
            </a:extLst>
          </p:cNvPr>
          <p:cNvGraphicFramePr>
            <a:graphicFrameLocks noGrp="1"/>
          </p:cNvGraphicFramePr>
          <p:nvPr>
            <p:extLst>
              <p:ext uri="{D42A27DB-BD31-4B8C-83A1-F6EECF244321}">
                <p14:modId xmlns:p14="http://schemas.microsoft.com/office/powerpoint/2010/main" val="3398847439"/>
              </p:ext>
            </p:extLst>
          </p:nvPr>
        </p:nvGraphicFramePr>
        <p:xfrm>
          <a:off x="0" y="1258351"/>
          <a:ext cx="12192001" cy="5116227"/>
        </p:xfrm>
        <a:graphic>
          <a:graphicData uri="http://schemas.openxmlformats.org/drawingml/2006/table">
            <a:tbl>
              <a:tblPr firstRow="1" bandRow="1">
                <a:tableStyleId>{10A1B5D5-9B99-4C35-A422-299274C87663}</a:tableStyleId>
              </a:tblPr>
              <a:tblGrid>
                <a:gridCol w="2302115">
                  <a:extLst>
                    <a:ext uri="{9D8B030D-6E8A-4147-A177-3AD203B41FA5}">
                      <a16:colId xmlns:a16="http://schemas.microsoft.com/office/drawing/2014/main" val="1224532492"/>
                    </a:ext>
                  </a:extLst>
                </a:gridCol>
                <a:gridCol w="3407130">
                  <a:extLst>
                    <a:ext uri="{9D8B030D-6E8A-4147-A177-3AD203B41FA5}">
                      <a16:colId xmlns:a16="http://schemas.microsoft.com/office/drawing/2014/main" val="1633206582"/>
                    </a:ext>
                  </a:extLst>
                </a:gridCol>
                <a:gridCol w="3443964">
                  <a:extLst>
                    <a:ext uri="{9D8B030D-6E8A-4147-A177-3AD203B41FA5}">
                      <a16:colId xmlns:a16="http://schemas.microsoft.com/office/drawing/2014/main" val="3987590932"/>
                    </a:ext>
                  </a:extLst>
                </a:gridCol>
                <a:gridCol w="3038792">
                  <a:extLst>
                    <a:ext uri="{9D8B030D-6E8A-4147-A177-3AD203B41FA5}">
                      <a16:colId xmlns:a16="http://schemas.microsoft.com/office/drawing/2014/main" val="1831923616"/>
                    </a:ext>
                  </a:extLst>
                </a:gridCol>
              </a:tblGrid>
              <a:tr h="478341">
                <a:tc>
                  <a:txBody>
                    <a:bodyPr/>
                    <a:lstStyle/>
                    <a:p>
                      <a:endParaRPr lang="en-US" sz="2200" dirty="0"/>
                    </a:p>
                  </a:txBody>
                  <a:tcPr/>
                </a:tc>
                <a:tc>
                  <a:txBody>
                    <a:bodyPr/>
                    <a:lstStyle/>
                    <a:p>
                      <a:r>
                        <a:rPr lang="en-US" sz="2200" dirty="0"/>
                        <a:t>3G (2001)</a:t>
                      </a:r>
                    </a:p>
                  </a:txBody>
                  <a:tcPr/>
                </a:tc>
                <a:tc>
                  <a:txBody>
                    <a:bodyPr/>
                    <a:lstStyle/>
                    <a:p>
                      <a:r>
                        <a:rPr lang="en-US" sz="2200" dirty="0"/>
                        <a:t>4G (2009)</a:t>
                      </a:r>
                    </a:p>
                  </a:txBody>
                  <a:tcPr/>
                </a:tc>
                <a:tc>
                  <a:txBody>
                    <a:bodyPr/>
                    <a:lstStyle/>
                    <a:p>
                      <a:r>
                        <a:rPr lang="en-US" sz="2200" dirty="0"/>
                        <a:t>5G (2019)</a:t>
                      </a:r>
                    </a:p>
                  </a:txBody>
                  <a:tcPr/>
                </a:tc>
                <a:extLst>
                  <a:ext uri="{0D108BD9-81ED-4DB2-BD59-A6C34878D82A}">
                    <a16:rowId xmlns:a16="http://schemas.microsoft.com/office/drawing/2014/main" val="3257403168"/>
                  </a:ext>
                </a:extLst>
              </a:tr>
              <a:tr h="478341">
                <a:tc>
                  <a:txBody>
                    <a:bodyPr/>
                    <a:lstStyle/>
                    <a:p>
                      <a:r>
                        <a:rPr lang="en-US" sz="2200" dirty="0"/>
                        <a:t>Wireless industry</a:t>
                      </a:r>
                    </a:p>
                  </a:txBody>
                  <a:tcPr/>
                </a:tc>
                <a:tc>
                  <a:txBody>
                    <a:bodyPr/>
                    <a:lstStyle/>
                    <a:p>
                      <a:r>
                        <a:rPr lang="en-US" sz="2200" dirty="0"/>
                        <a:t>rapid growth</a:t>
                      </a:r>
                    </a:p>
                  </a:txBody>
                  <a:tcPr/>
                </a:tc>
                <a:tc>
                  <a:txBody>
                    <a:bodyPr/>
                    <a:lstStyle/>
                    <a:p>
                      <a:r>
                        <a:rPr lang="en-US" sz="2200" dirty="0"/>
                        <a:t>growth</a:t>
                      </a:r>
                    </a:p>
                  </a:txBody>
                  <a:tcPr/>
                </a:tc>
                <a:tc>
                  <a:txBody>
                    <a:bodyPr/>
                    <a:lstStyle/>
                    <a:p>
                      <a:r>
                        <a:rPr lang="en-US" sz="2200" dirty="0"/>
                        <a:t>mature</a:t>
                      </a:r>
                    </a:p>
                  </a:txBody>
                  <a:tcPr/>
                </a:tc>
                <a:extLst>
                  <a:ext uri="{0D108BD9-81ED-4DB2-BD59-A6C34878D82A}">
                    <a16:rowId xmlns:a16="http://schemas.microsoft.com/office/drawing/2014/main" val="187068122"/>
                  </a:ext>
                </a:extLst>
              </a:tr>
              <a:tr h="478341">
                <a:tc>
                  <a:txBody>
                    <a:bodyPr/>
                    <a:lstStyle/>
                    <a:p>
                      <a:r>
                        <a:rPr lang="en-US" sz="2200" dirty="0"/>
                        <a:t>Subscribers</a:t>
                      </a:r>
                    </a:p>
                  </a:txBody>
                  <a:tcPr/>
                </a:tc>
                <a:tc>
                  <a:txBody>
                    <a:bodyPr/>
                    <a:lstStyle/>
                    <a:p>
                      <a:r>
                        <a:rPr lang="en-US" sz="2200" dirty="0"/>
                        <a:t>+111 M sub adds (US)</a:t>
                      </a:r>
                    </a:p>
                  </a:txBody>
                  <a:tcPr/>
                </a:tc>
                <a:tc>
                  <a:txBody>
                    <a:bodyPr/>
                    <a:lstStyle/>
                    <a:p>
                      <a:r>
                        <a:rPr lang="en-US" sz="2200" dirty="0"/>
                        <a:t>+50 M sub adds</a:t>
                      </a:r>
                    </a:p>
                  </a:txBody>
                  <a:tcPr/>
                </a:tc>
                <a:tc>
                  <a:txBody>
                    <a:bodyPr/>
                    <a:lstStyle/>
                    <a:p>
                      <a:r>
                        <a:rPr lang="en-US" sz="2200" dirty="0"/>
                        <a:t>flat?</a:t>
                      </a:r>
                    </a:p>
                  </a:txBody>
                  <a:tcPr/>
                </a:tc>
                <a:extLst>
                  <a:ext uri="{0D108BD9-81ED-4DB2-BD59-A6C34878D82A}">
                    <a16:rowId xmlns:a16="http://schemas.microsoft.com/office/drawing/2014/main" val="3388379316"/>
                  </a:ext>
                </a:extLst>
              </a:tr>
              <a:tr h="478341">
                <a:tc>
                  <a:txBody>
                    <a:bodyPr/>
                    <a:lstStyle/>
                    <a:p>
                      <a:r>
                        <a:rPr lang="en-US" sz="2200" dirty="0"/>
                        <a:t>Smartphones</a:t>
                      </a:r>
                    </a:p>
                  </a:txBody>
                  <a:tcPr/>
                </a:tc>
                <a:tc>
                  <a:txBody>
                    <a:bodyPr/>
                    <a:lstStyle/>
                    <a:p>
                      <a:r>
                        <a:rPr lang="en-US" sz="2200" dirty="0"/>
                        <a:t>0%</a:t>
                      </a:r>
                    </a:p>
                  </a:txBody>
                  <a:tcPr/>
                </a:tc>
                <a:tc>
                  <a:txBody>
                    <a:bodyPr/>
                    <a:lstStyle/>
                    <a:p>
                      <a:r>
                        <a:rPr lang="en-US" sz="2200" dirty="0"/>
                        <a:t>~15%</a:t>
                      </a:r>
                    </a:p>
                  </a:txBody>
                  <a:tcPr/>
                </a:tc>
                <a:tc>
                  <a:txBody>
                    <a:bodyPr/>
                    <a:lstStyle/>
                    <a:p>
                      <a:r>
                        <a:rPr lang="en-US" sz="2200" dirty="0"/>
                        <a:t>~93%</a:t>
                      </a:r>
                    </a:p>
                  </a:txBody>
                  <a:tcPr/>
                </a:tc>
                <a:extLst>
                  <a:ext uri="{0D108BD9-81ED-4DB2-BD59-A6C34878D82A}">
                    <a16:rowId xmlns:a16="http://schemas.microsoft.com/office/drawing/2014/main" val="1131121523"/>
                  </a:ext>
                </a:extLst>
              </a:tr>
              <a:tr h="1504967">
                <a:tc>
                  <a:txBody>
                    <a:bodyPr/>
                    <a:lstStyle/>
                    <a:p>
                      <a:r>
                        <a:rPr lang="en-US" sz="2200" dirty="0"/>
                        <a:t>Handset technology</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200" kern="1200" dirty="0">
                          <a:effectLst/>
                        </a:rPr>
                        <a:t>35 SMS/m U.S. (2000)</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2200" kern="1200" dirty="0">
                          <a:effectLst/>
                        </a:rPr>
                        <a:t>camera (2002)</a:t>
                      </a:r>
                      <a:br>
                        <a:rPr lang="en-US" sz="2200" kern="1200" dirty="0">
                          <a:effectLst/>
                        </a:rPr>
                      </a:br>
                      <a:r>
                        <a:rPr lang="en-US" sz="2200" kern="1200" dirty="0">
                          <a:effectLst/>
                        </a:rPr>
                        <a:t>touch screen (2002)</a:t>
                      </a:r>
                      <a:br>
                        <a:rPr lang="en-US" sz="2200" kern="1200" dirty="0">
                          <a:effectLst/>
                        </a:rPr>
                      </a:br>
                      <a:r>
                        <a:rPr lang="en-US" sz="2200" kern="1200" dirty="0">
                          <a:effectLst/>
                        </a:rPr>
                        <a:t>Blackberry (2003)</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2200" kern="1200" dirty="0">
                          <a:effectLst/>
                        </a:rPr>
                        <a:t>Motorola Razor (2004) </a:t>
                      </a:r>
                      <a:endParaRPr lang="en-US" sz="22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200" kern="1200" dirty="0">
                          <a:effectLst/>
                        </a:rPr>
                        <a:t>Apple iPhone (June 2007)</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2200" kern="1200" dirty="0">
                          <a:effectLst/>
                        </a:rPr>
                        <a:t>Apple iPad (April 2010) </a:t>
                      </a:r>
                      <a:endParaRPr lang="en-US" sz="2200" dirty="0"/>
                    </a:p>
                    <a:p>
                      <a:endParaRPr lang="en-US" sz="2200" dirty="0"/>
                    </a:p>
                  </a:txBody>
                  <a:tcPr/>
                </a:tc>
                <a:tc>
                  <a:txBody>
                    <a:bodyPr/>
                    <a:lstStyle/>
                    <a:p>
                      <a:r>
                        <a:rPr lang="en-US" sz="2200" dirty="0"/>
                        <a:t>foldable phones?</a:t>
                      </a:r>
                    </a:p>
                  </a:txBody>
                  <a:tcPr/>
                </a:tc>
                <a:extLst>
                  <a:ext uri="{0D108BD9-81ED-4DB2-BD59-A6C34878D82A}">
                    <a16:rowId xmlns:a16="http://schemas.microsoft.com/office/drawing/2014/main" val="544966714"/>
                  </a:ext>
                </a:extLst>
              </a:tr>
              <a:tr h="478341">
                <a:tc>
                  <a:txBody>
                    <a:bodyPr/>
                    <a:lstStyle/>
                    <a:p>
                      <a:r>
                        <a:rPr lang="en-US" sz="2200" dirty="0"/>
                        <a:t>ARPU 5 years</a:t>
                      </a:r>
                    </a:p>
                  </a:txBody>
                  <a:tcPr/>
                </a:tc>
                <a:tc>
                  <a:txBody>
                    <a:bodyPr/>
                    <a:lstStyle/>
                    <a:p>
                      <a:r>
                        <a:rPr lang="en-US" sz="2200" dirty="0"/>
                        <a:t>+$5 / sub</a:t>
                      </a:r>
                    </a:p>
                  </a:txBody>
                  <a:tcPr/>
                </a:tc>
                <a:tc>
                  <a:txBody>
                    <a:bodyPr/>
                    <a:lstStyle/>
                    <a:p>
                      <a:r>
                        <a:rPr lang="en-US" sz="2200" dirty="0"/>
                        <a:t>+$5/sub</a:t>
                      </a:r>
                    </a:p>
                  </a:txBody>
                  <a:tcPr/>
                </a:tc>
                <a:tc>
                  <a:txBody>
                    <a:bodyPr/>
                    <a:lstStyle/>
                    <a:p>
                      <a:r>
                        <a:rPr lang="en-US" sz="2200" dirty="0"/>
                        <a:t>down?</a:t>
                      </a:r>
                    </a:p>
                  </a:txBody>
                  <a:tcPr/>
                </a:tc>
                <a:extLst>
                  <a:ext uri="{0D108BD9-81ED-4DB2-BD59-A6C34878D82A}">
                    <a16:rowId xmlns:a16="http://schemas.microsoft.com/office/drawing/2014/main" val="4263716264"/>
                  </a:ext>
                </a:extLst>
              </a:tr>
              <a:tr h="478341">
                <a:tc>
                  <a:txBody>
                    <a:bodyPr/>
                    <a:lstStyle/>
                    <a:p>
                      <a:r>
                        <a:rPr lang="en-US" sz="2200" dirty="0"/>
                        <a:t>Net leverage</a:t>
                      </a:r>
                    </a:p>
                  </a:txBody>
                  <a:tcPr/>
                </a:tc>
                <a:tc>
                  <a:txBody>
                    <a:bodyPr/>
                    <a:lstStyle/>
                    <a:p>
                      <a:r>
                        <a:rPr lang="en-US" sz="2200" dirty="0"/>
                        <a:t>2.1x (YE’02)</a:t>
                      </a:r>
                    </a:p>
                  </a:txBody>
                  <a:tcPr/>
                </a:tc>
                <a:tc>
                  <a:txBody>
                    <a:bodyPr/>
                    <a:lstStyle/>
                    <a:p>
                      <a:r>
                        <a:rPr lang="en-US" sz="2200" dirty="0"/>
                        <a:t>1.8x (YE’09)</a:t>
                      </a:r>
                    </a:p>
                  </a:txBody>
                  <a:tcPr/>
                </a:tc>
                <a:tc>
                  <a:txBody>
                    <a:bodyPr/>
                    <a:lstStyle/>
                    <a:p>
                      <a:r>
                        <a:rPr lang="en-US" sz="2200" dirty="0"/>
                        <a:t>2.6x (YE’18)</a:t>
                      </a:r>
                    </a:p>
                  </a:txBody>
                  <a:tcPr/>
                </a:tc>
                <a:extLst>
                  <a:ext uri="{0D108BD9-81ED-4DB2-BD59-A6C34878D82A}">
                    <a16:rowId xmlns:a16="http://schemas.microsoft.com/office/drawing/2014/main" val="3653497052"/>
                  </a:ext>
                </a:extLst>
              </a:tr>
              <a:tr h="478341">
                <a:tc>
                  <a:txBody>
                    <a:bodyPr/>
                    <a:lstStyle/>
                    <a:p>
                      <a:r>
                        <a:rPr lang="en-US" sz="2200" dirty="0"/>
                        <a:t>Likely ROI</a:t>
                      </a:r>
                    </a:p>
                  </a:txBody>
                  <a:tcPr/>
                </a:tc>
                <a:tc>
                  <a:txBody>
                    <a:bodyPr/>
                    <a:lstStyle/>
                    <a:p>
                      <a:r>
                        <a:rPr lang="en-US" sz="2200" dirty="0"/>
                        <a:t>Very high</a:t>
                      </a:r>
                    </a:p>
                  </a:txBody>
                  <a:tcPr/>
                </a:tc>
                <a:tc>
                  <a:txBody>
                    <a:bodyPr/>
                    <a:lstStyle/>
                    <a:p>
                      <a:r>
                        <a:rPr lang="en-US" sz="2200" dirty="0"/>
                        <a:t>high</a:t>
                      </a:r>
                    </a:p>
                  </a:txBody>
                  <a:tcPr/>
                </a:tc>
                <a:tc>
                  <a:txBody>
                    <a:bodyPr/>
                    <a:lstStyle/>
                    <a:p>
                      <a:r>
                        <a:rPr lang="en-US" sz="2200" dirty="0"/>
                        <a:t>very low</a:t>
                      </a:r>
                    </a:p>
                  </a:txBody>
                  <a:tcPr/>
                </a:tc>
                <a:extLst>
                  <a:ext uri="{0D108BD9-81ED-4DB2-BD59-A6C34878D82A}">
                    <a16:rowId xmlns:a16="http://schemas.microsoft.com/office/drawing/2014/main" val="3586682005"/>
                  </a:ext>
                </a:extLst>
              </a:tr>
            </a:tbl>
          </a:graphicData>
        </a:graphic>
      </p:graphicFrame>
      <p:sp>
        <p:nvSpPr>
          <p:cNvPr id="6" name="TextBox 5">
            <a:extLst>
              <a:ext uri="{FF2B5EF4-FFF2-40B4-BE49-F238E27FC236}">
                <a16:creationId xmlns:a16="http://schemas.microsoft.com/office/drawing/2014/main" id="{867ED0E8-5068-BE43-9E2C-7EFAFD0630F2}"/>
              </a:ext>
            </a:extLst>
          </p:cNvPr>
          <p:cNvSpPr txBox="1"/>
          <p:nvPr/>
        </p:nvSpPr>
        <p:spPr>
          <a:xfrm>
            <a:off x="9982200" y="0"/>
            <a:ext cx="1997726" cy="369332"/>
          </a:xfrm>
          <a:prstGeom prst="rect">
            <a:avLst/>
          </a:prstGeom>
          <a:noFill/>
        </p:spPr>
        <p:txBody>
          <a:bodyPr wrap="none" rtlCol="0">
            <a:spAutoFit/>
          </a:bodyPr>
          <a:lstStyle/>
          <a:p>
            <a:r>
              <a:rPr lang="en-US" dirty="0"/>
              <a:t>Jefferies, May 2019</a:t>
            </a:r>
          </a:p>
        </p:txBody>
      </p:sp>
      <p:sp>
        <p:nvSpPr>
          <p:cNvPr id="7" name="Footer Placeholder 6">
            <a:extLst>
              <a:ext uri="{FF2B5EF4-FFF2-40B4-BE49-F238E27FC236}">
                <a16:creationId xmlns:a16="http://schemas.microsoft.com/office/drawing/2014/main" id="{E9A17FD4-D2A7-9A4A-A7A0-DC18F27EBBA1}"/>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510637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E6EED3-4EF5-A140-B4B4-5D90497A15EA}"/>
              </a:ext>
            </a:extLst>
          </p:cNvPr>
          <p:cNvSpPr>
            <a:spLocks noGrp="1"/>
          </p:cNvSpPr>
          <p:nvPr>
            <p:ph type="sldNum" sz="quarter" idx="12"/>
          </p:nvPr>
        </p:nvSpPr>
        <p:spPr/>
        <p:txBody>
          <a:bodyPr/>
          <a:lstStyle/>
          <a:p>
            <a:fld id="{6D00ABC0-0B20-594E-8324-2F30128B41A0}" type="slidenum">
              <a:rPr lang="en-US" smtClean="0"/>
              <a:t>12</a:t>
            </a:fld>
            <a:endParaRPr lang="en-US"/>
          </a:p>
        </p:txBody>
      </p:sp>
      <p:sp>
        <p:nvSpPr>
          <p:cNvPr id="3" name="Title 2">
            <a:extLst>
              <a:ext uri="{FF2B5EF4-FFF2-40B4-BE49-F238E27FC236}">
                <a16:creationId xmlns:a16="http://schemas.microsoft.com/office/drawing/2014/main" id="{F23BF60C-F707-E641-B5C4-5AC1521A10CE}"/>
              </a:ext>
            </a:extLst>
          </p:cNvPr>
          <p:cNvSpPr>
            <a:spLocks noGrp="1"/>
          </p:cNvSpPr>
          <p:nvPr>
            <p:ph type="title"/>
          </p:nvPr>
        </p:nvSpPr>
        <p:spPr/>
        <p:txBody>
          <a:bodyPr/>
          <a:lstStyle/>
          <a:p>
            <a:r>
              <a:rPr lang="en-US" dirty="0"/>
              <a:t>Mature industry</a:t>
            </a:r>
          </a:p>
        </p:txBody>
      </p:sp>
      <p:pic>
        <p:nvPicPr>
          <p:cNvPr id="4" name="Picture 3">
            <a:extLst>
              <a:ext uri="{FF2B5EF4-FFF2-40B4-BE49-F238E27FC236}">
                <a16:creationId xmlns:a16="http://schemas.microsoft.com/office/drawing/2014/main" id="{591268F4-0B11-A844-BC8E-D9A24148A284}"/>
              </a:ext>
            </a:extLst>
          </p:cNvPr>
          <p:cNvPicPr>
            <a:picLocks noChangeAspect="1"/>
          </p:cNvPicPr>
          <p:nvPr/>
        </p:nvPicPr>
        <p:blipFill>
          <a:blip r:embed="rId2"/>
          <a:stretch>
            <a:fillRect/>
          </a:stretch>
        </p:blipFill>
        <p:spPr>
          <a:xfrm>
            <a:off x="215899" y="1647092"/>
            <a:ext cx="5606769" cy="3311770"/>
          </a:xfrm>
          <a:prstGeom prst="rect">
            <a:avLst/>
          </a:prstGeom>
        </p:spPr>
      </p:pic>
      <p:pic>
        <p:nvPicPr>
          <p:cNvPr id="5" name="Picture 4">
            <a:extLst>
              <a:ext uri="{FF2B5EF4-FFF2-40B4-BE49-F238E27FC236}">
                <a16:creationId xmlns:a16="http://schemas.microsoft.com/office/drawing/2014/main" id="{BDF5C791-C54A-6B4E-A19C-A49336869879}"/>
              </a:ext>
            </a:extLst>
          </p:cNvPr>
          <p:cNvPicPr>
            <a:picLocks noChangeAspect="1"/>
          </p:cNvPicPr>
          <p:nvPr/>
        </p:nvPicPr>
        <p:blipFill>
          <a:blip r:embed="rId3"/>
          <a:stretch>
            <a:fillRect/>
          </a:stretch>
        </p:blipFill>
        <p:spPr>
          <a:xfrm>
            <a:off x="5772957" y="1647092"/>
            <a:ext cx="5761217" cy="3153508"/>
          </a:xfrm>
          <a:prstGeom prst="rect">
            <a:avLst/>
          </a:prstGeom>
        </p:spPr>
      </p:pic>
      <p:sp>
        <p:nvSpPr>
          <p:cNvPr id="6" name="Footer Placeholder 5">
            <a:extLst>
              <a:ext uri="{FF2B5EF4-FFF2-40B4-BE49-F238E27FC236}">
                <a16:creationId xmlns:a16="http://schemas.microsoft.com/office/drawing/2014/main" id="{C28E93AD-EED1-1F4A-A8B2-955F49EE1B57}"/>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663490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60575B-8E11-E84C-A34B-DDD66F85EF4D}"/>
              </a:ext>
            </a:extLst>
          </p:cNvPr>
          <p:cNvSpPr>
            <a:spLocks noGrp="1"/>
          </p:cNvSpPr>
          <p:nvPr>
            <p:ph type="sldNum" sz="quarter" idx="12"/>
          </p:nvPr>
        </p:nvSpPr>
        <p:spPr/>
        <p:txBody>
          <a:bodyPr/>
          <a:lstStyle/>
          <a:p>
            <a:fld id="{6D00ABC0-0B20-594E-8324-2F30128B41A0}" type="slidenum">
              <a:rPr lang="en-US" smtClean="0"/>
              <a:t>13</a:t>
            </a:fld>
            <a:endParaRPr lang="en-US"/>
          </a:p>
        </p:txBody>
      </p:sp>
      <p:pic>
        <p:nvPicPr>
          <p:cNvPr id="4" name="Picture 3">
            <a:extLst>
              <a:ext uri="{FF2B5EF4-FFF2-40B4-BE49-F238E27FC236}">
                <a16:creationId xmlns:a16="http://schemas.microsoft.com/office/drawing/2014/main" id="{2A1AFCF9-7863-AD48-9D30-B874DAE6962F}"/>
              </a:ext>
            </a:extLst>
          </p:cNvPr>
          <p:cNvPicPr>
            <a:picLocks noChangeAspect="1"/>
          </p:cNvPicPr>
          <p:nvPr/>
        </p:nvPicPr>
        <p:blipFill>
          <a:blip r:embed="rId3"/>
          <a:stretch>
            <a:fillRect/>
          </a:stretch>
        </p:blipFill>
        <p:spPr>
          <a:xfrm>
            <a:off x="298938" y="77224"/>
            <a:ext cx="11893062" cy="6539186"/>
          </a:xfrm>
          <a:prstGeom prst="rect">
            <a:avLst/>
          </a:prstGeom>
        </p:spPr>
      </p:pic>
      <p:sp>
        <p:nvSpPr>
          <p:cNvPr id="5" name="TextBox 4">
            <a:extLst>
              <a:ext uri="{FF2B5EF4-FFF2-40B4-BE49-F238E27FC236}">
                <a16:creationId xmlns:a16="http://schemas.microsoft.com/office/drawing/2014/main" id="{20747936-1C07-9A49-AECF-CF73014935AD}"/>
              </a:ext>
            </a:extLst>
          </p:cNvPr>
          <p:cNvSpPr txBox="1"/>
          <p:nvPr/>
        </p:nvSpPr>
        <p:spPr>
          <a:xfrm>
            <a:off x="140678" y="6538913"/>
            <a:ext cx="6754093" cy="369332"/>
          </a:xfrm>
          <a:prstGeom prst="rect">
            <a:avLst/>
          </a:prstGeom>
          <a:noFill/>
        </p:spPr>
        <p:txBody>
          <a:bodyPr wrap="none" rtlCol="0">
            <a:spAutoFit/>
          </a:bodyPr>
          <a:lstStyle/>
          <a:p>
            <a:r>
              <a:rPr lang="en-US" b="1" dirty="0"/>
              <a:t>5G and FTTH: The Value of Convergence </a:t>
            </a:r>
            <a:r>
              <a:rPr lang="en-US" b="1" dirty="0" err="1"/>
              <a:t>Raf</a:t>
            </a:r>
            <a:r>
              <a:rPr lang="en-US" b="1" dirty="0"/>
              <a:t> </a:t>
            </a:r>
            <a:r>
              <a:rPr lang="en-US" b="1" dirty="0" err="1"/>
              <a:t>Meersman</a:t>
            </a:r>
            <a:r>
              <a:rPr lang="en-US" b="1" dirty="0"/>
              <a:t>, CEO </a:t>
            </a:r>
            <a:r>
              <a:rPr lang="en-US" b="1" dirty="0" err="1"/>
              <a:t>Comsof</a:t>
            </a:r>
            <a:r>
              <a:rPr lang="en-US" b="1" dirty="0"/>
              <a:t> </a:t>
            </a:r>
            <a:endParaRPr lang="en-US" dirty="0"/>
          </a:p>
        </p:txBody>
      </p:sp>
      <p:sp>
        <p:nvSpPr>
          <p:cNvPr id="3" name="Footer Placeholder 2">
            <a:extLst>
              <a:ext uri="{FF2B5EF4-FFF2-40B4-BE49-F238E27FC236}">
                <a16:creationId xmlns:a16="http://schemas.microsoft.com/office/drawing/2014/main" id="{23C62873-02B6-3743-9878-1DE62E7B67B4}"/>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908306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AB804E-C39A-DD4B-8ABB-D9799C3CFED6}"/>
              </a:ext>
            </a:extLst>
          </p:cNvPr>
          <p:cNvSpPr>
            <a:spLocks noGrp="1"/>
          </p:cNvSpPr>
          <p:nvPr>
            <p:ph type="sldNum" sz="quarter" idx="12"/>
          </p:nvPr>
        </p:nvSpPr>
        <p:spPr/>
        <p:txBody>
          <a:bodyPr/>
          <a:lstStyle/>
          <a:p>
            <a:fld id="{6D00ABC0-0B20-594E-8324-2F30128B41A0}" type="slidenum">
              <a:rPr lang="en-US" smtClean="0"/>
              <a:t>14</a:t>
            </a:fld>
            <a:endParaRPr lang="en-US"/>
          </a:p>
        </p:txBody>
      </p:sp>
      <p:sp>
        <p:nvSpPr>
          <p:cNvPr id="3" name="Title 2">
            <a:extLst>
              <a:ext uri="{FF2B5EF4-FFF2-40B4-BE49-F238E27FC236}">
                <a16:creationId xmlns:a16="http://schemas.microsoft.com/office/drawing/2014/main" id="{B79C7FD8-8898-7F40-82F0-DDBF62974A38}"/>
              </a:ext>
            </a:extLst>
          </p:cNvPr>
          <p:cNvSpPr>
            <a:spLocks noGrp="1"/>
          </p:cNvSpPr>
          <p:nvPr>
            <p:ph type="title"/>
          </p:nvPr>
        </p:nvSpPr>
        <p:spPr/>
        <p:txBody>
          <a:bodyPr/>
          <a:lstStyle/>
          <a:p>
            <a:r>
              <a:rPr lang="en-US" dirty="0"/>
              <a:t>FTTH operators have the advantage</a:t>
            </a:r>
          </a:p>
        </p:txBody>
      </p:sp>
      <p:pic>
        <p:nvPicPr>
          <p:cNvPr id="4" name="Picture 3">
            <a:extLst>
              <a:ext uri="{FF2B5EF4-FFF2-40B4-BE49-F238E27FC236}">
                <a16:creationId xmlns:a16="http://schemas.microsoft.com/office/drawing/2014/main" id="{72BDCD4C-7984-A547-91DF-97516919A544}"/>
              </a:ext>
            </a:extLst>
          </p:cNvPr>
          <p:cNvPicPr>
            <a:picLocks noChangeAspect="1"/>
          </p:cNvPicPr>
          <p:nvPr/>
        </p:nvPicPr>
        <p:blipFill>
          <a:blip r:embed="rId3"/>
          <a:stretch>
            <a:fillRect/>
          </a:stretch>
        </p:blipFill>
        <p:spPr>
          <a:xfrm>
            <a:off x="173234" y="1225550"/>
            <a:ext cx="11089628" cy="5130801"/>
          </a:xfrm>
          <a:prstGeom prst="rect">
            <a:avLst/>
          </a:prstGeom>
        </p:spPr>
      </p:pic>
      <p:sp>
        <p:nvSpPr>
          <p:cNvPr id="5" name="TextBox 4">
            <a:extLst>
              <a:ext uri="{FF2B5EF4-FFF2-40B4-BE49-F238E27FC236}">
                <a16:creationId xmlns:a16="http://schemas.microsoft.com/office/drawing/2014/main" id="{46187DA7-98BE-ED4D-B7AA-082CE09E9B73}"/>
              </a:ext>
            </a:extLst>
          </p:cNvPr>
          <p:cNvSpPr txBox="1"/>
          <p:nvPr/>
        </p:nvSpPr>
        <p:spPr>
          <a:xfrm>
            <a:off x="0" y="6538913"/>
            <a:ext cx="5365508" cy="30777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400" dirty="0"/>
              <a:t>“5G and FTTH: The Value of Convergence,” </a:t>
            </a:r>
            <a:r>
              <a:rPr lang="en-US" sz="1400" dirty="0" err="1"/>
              <a:t>Raf</a:t>
            </a:r>
            <a:r>
              <a:rPr lang="en-US" sz="1400" dirty="0"/>
              <a:t> </a:t>
            </a:r>
            <a:r>
              <a:rPr lang="en-US" sz="1400" dirty="0" err="1"/>
              <a:t>Meersman</a:t>
            </a:r>
            <a:r>
              <a:rPr lang="en-US" sz="1400" dirty="0"/>
              <a:t>, CEO </a:t>
            </a:r>
            <a:r>
              <a:rPr lang="en-US" sz="1400" dirty="0" err="1"/>
              <a:t>Comsof</a:t>
            </a:r>
            <a:endParaRPr lang="en-US" sz="1400" dirty="0"/>
          </a:p>
        </p:txBody>
      </p:sp>
      <p:sp>
        <p:nvSpPr>
          <p:cNvPr id="6" name="Footer Placeholder 5">
            <a:extLst>
              <a:ext uri="{FF2B5EF4-FFF2-40B4-BE49-F238E27FC236}">
                <a16:creationId xmlns:a16="http://schemas.microsoft.com/office/drawing/2014/main" id="{5DCCE9AD-E6E4-E943-8DDD-430B2CA63FD3}"/>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769675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C72E-27A9-1745-A343-E690F6E89BB9}"/>
              </a:ext>
            </a:extLst>
          </p:cNvPr>
          <p:cNvSpPr>
            <a:spLocks noGrp="1"/>
          </p:cNvSpPr>
          <p:nvPr>
            <p:ph type="title"/>
          </p:nvPr>
        </p:nvSpPr>
        <p:spPr/>
        <p:txBody>
          <a:bodyPr/>
          <a:lstStyle/>
          <a:p>
            <a:r>
              <a:rPr lang="en-US" dirty="0"/>
              <a:t>5G = FTTL (fiber to the lamppost)</a:t>
            </a:r>
          </a:p>
        </p:txBody>
      </p:sp>
      <p:sp>
        <p:nvSpPr>
          <p:cNvPr id="3" name="Content Placeholder 2">
            <a:extLst>
              <a:ext uri="{FF2B5EF4-FFF2-40B4-BE49-F238E27FC236}">
                <a16:creationId xmlns:a16="http://schemas.microsoft.com/office/drawing/2014/main" id="{ECBA3824-BAF0-BB49-905E-5786D994018D}"/>
              </a:ext>
            </a:extLst>
          </p:cNvPr>
          <p:cNvSpPr>
            <a:spLocks noGrp="1"/>
          </p:cNvSpPr>
          <p:nvPr>
            <p:ph idx="1"/>
          </p:nvPr>
        </p:nvSpPr>
        <p:spPr/>
        <p:txBody>
          <a:bodyPr>
            <a:normAutofit lnSpcReduction="10000"/>
          </a:bodyPr>
          <a:lstStyle/>
          <a:p>
            <a:r>
              <a:rPr lang="en-US" dirty="0"/>
              <a:t>4G competition model: rent towers </a:t>
            </a:r>
            <a:r>
              <a:rPr lang="en-US" dirty="0">
                <a:sym typeface="Wingdings" pitchFamily="2" charset="2"/>
              </a:rPr>
              <a:t> similar density for all carriers</a:t>
            </a:r>
          </a:p>
          <a:p>
            <a:pPr lvl="1"/>
            <a:r>
              <a:rPr lang="en-US" dirty="0">
                <a:sym typeface="Wingdings" pitchFamily="2" charset="2"/>
              </a:rPr>
              <a:t>small carriers might add roaming for rural areas</a:t>
            </a:r>
          </a:p>
          <a:p>
            <a:pPr lvl="1"/>
            <a:r>
              <a:rPr lang="en-US" dirty="0">
                <a:sym typeface="Wingdings" pitchFamily="2" charset="2"/>
              </a:rPr>
              <a:t>many towers still with non-fiber backhaul, e.g., P2P microwave</a:t>
            </a:r>
          </a:p>
          <a:p>
            <a:r>
              <a:rPr lang="en-US" dirty="0">
                <a:sym typeface="Wingdings" pitchFamily="2" charset="2"/>
              </a:rPr>
              <a:t>5G competitive advantage: fiber in urban areas</a:t>
            </a:r>
          </a:p>
          <a:p>
            <a:pPr lvl="1"/>
            <a:r>
              <a:rPr lang="en-US" dirty="0">
                <a:sym typeface="Wingdings" pitchFamily="2" charset="2"/>
              </a:rPr>
              <a:t>about 20% of 5-year TCO (</a:t>
            </a:r>
            <a:r>
              <a:rPr lang="en-US" dirty="0" err="1">
                <a:sym typeface="Wingdings" pitchFamily="2" charset="2"/>
              </a:rPr>
              <a:t>Felten</a:t>
            </a:r>
            <a:r>
              <a:rPr lang="en-US" dirty="0">
                <a:sym typeface="Wingdings" pitchFamily="2" charset="2"/>
              </a:rPr>
              <a:t>, Diffraction Analysis)</a:t>
            </a:r>
          </a:p>
          <a:p>
            <a:pPr lvl="1"/>
            <a:r>
              <a:rPr lang="en-US" dirty="0">
                <a:sym typeface="Wingdings" pitchFamily="2" charset="2"/>
              </a:rPr>
              <a:t>incumbent carriers (e.g., old European PTT)</a:t>
            </a:r>
          </a:p>
          <a:p>
            <a:pPr lvl="1"/>
            <a:r>
              <a:rPr lang="en-US" dirty="0">
                <a:sym typeface="Wingdings" pitchFamily="2" charset="2"/>
              </a:rPr>
              <a:t>US: no national FTTH carriers: local cable + AT&amp;T + Verizon + enterprise (Cogent, </a:t>
            </a:r>
            <a:r>
              <a:rPr lang="en-US" dirty="0" err="1">
                <a:sym typeface="Wingdings" pitchFamily="2" charset="2"/>
              </a:rPr>
              <a:t>Zayo</a:t>
            </a:r>
            <a:r>
              <a:rPr lang="en-US" dirty="0">
                <a:sym typeface="Wingdings" pitchFamily="2" charset="2"/>
              </a:rPr>
              <a:t>)</a:t>
            </a:r>
          </a:p>
          <a:p>
            <a:r>
              <a:rPr lang="en-US" dirty="0">
                <a:sym typeface="Wingdings" pitchFamily="2" charset="2"/>
              </a:rPr>
              <a:t>Likely options</a:t>
            </a:r>
          </a:p>
          <a:p>
            <a:pPr lvl="1"/>
            <a:r>
              <a:rPr lang="en-US" dirty="0">
                <a:sym typeface="Wingdings" pitchFamily="2" charset="2"/>
              </a:rPr>
              <a:t>fewer competitors (4  3  2)  only carriers with fiber assets left</a:t>
            </a:r>
          </a:p>
          <a:p>
            <a:pPr lvl="1"/>
            <a:r>
              <a:rPr lang="en-US" dirty="0">
                <a:sym typeface="Wingdings" pitchFamily="2" charset="2"/>
              </a:rPr>
              <a:t>force open FTTH or FTTC networks</a:t>
            </a:r>
          </a:p>
          <a:p>
            <a:pPr lvl="1"/>
            <a:r>
              <a:rPr lang="en-US" dirty="0">
                <a:sym typeface="Wingdings" pitchFamily="2" charset="2"/>
              </a:rPr>
              <a:t>city-owned neutral fiber (or at least ducts) or national neutral 5G anyhaul (Colombia)</a:t>
            </a:r>
          </a:p>
          <a:p>
            <a:pPr lvl="1"/>
            <a:r>
              <a:rPr lang="en-US" dirty="0">
                <a:sym typeface="Wingdings" pitchFamily="2" charset="2"/>
              </a:rPr>
              <a:t>commodity (enterprise, retail) Internet service rather than specialty dark fiber</a:t>
            </a:r>
          </a:p>
          <a:p>
            <a:pPr lvl="1"/>
            <a:endParaRPr lang="en-US" dirty="0">
              <a:sym typeface="Wingdings" pitchFamily="2" charset="2"/>
            </a:endParaRPr>
          </a:p>
          <a:p>
            <a:pPr lvl="1"/>
            <a:endParaRPr lang="en-US" dirty="0"/>
          </a:p>
        </p:txBody>
      </p:sp>
      <p:sp>
        <p:nvSpPr>
          <p:cNvPr id="4" name="Slide Number Placeholder 3">
            <a:extLst>
              <a:ext uri="{FF2B5EF4-FFF2-40B4-BE49-F238E27FC236}">
                <a16:creationId xmlns:a16="http://schemas.microsoft.com/office/drawing/2014/main" id="{1A7BAB92-E9A5-2849-AA7B-96E756749403}"/>
              </a:ext>
            </a:extLst>
          </p:cNvPr>
          <p:cNvSpPr>
            <a:spLocks noGrp="1"/>
          </p:cNvSpPr>
          <p:nvPr>
            <p:ph type="sldNum" sz="quarter" idx="12"/>
          </p:nvPr>
        </p:nvSpPr>
        <p:spPr/>
        <p:txBody>
          <a:bodyPr/>
          <a:lstStyle/>
          <a:p>
            <a:fld id="{6D00ABC0-0B20-594E-8324-2F30128B41A0}" type="slidenum">
              <a:rPr lang="en-US" smtClean="0"/>
              <a:t>15</a:t>
            </a:fld>
            <a:endParaRPr lang="en-US"/>
          </a:p>
        </p:txBody>
      </p:sp>
      <p:sp>
        <p:nvSpPr>
          <p:cNvPr id="5" name="Footer Placeholder 4">
            <a:extLst>
              <a:ext uri="{FF2B5EF4-FFF2-40B4-BE49-F238E27FC236}">
                <a16:creationId xmlns:a16="http://schemas.microsoft.com/office/drawing/2014/main" id="{43F93D64-9126-AB45-BED2-688904F893D2}"/>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294988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3B1C96-55A5-5341-86EB-EF81FA9A0D0C}"/>
              </a:ext>
            </a:extLst>
          </p:cNvPr>
          <p:cNvSpPr>
            <a:spLocks noGrp="1"/>
          </p:cNvSpPr>
          <p:nvPr>
            <p:ph type="sldNum" sz="quarter" idx="12"/>
          </p:nvPr>
        </p:nvSpPr>
        <p:spPr/>
        <p:txBody>
          <a:bodyPr/>
          <a:lstStyle/>
          <a:p>
            <a:fld id="{3C75F7FA-10C2-AB4E-B085-BCCB7DD7AF11}" type="slidenum">
              <a:rPr lang="en-US" smtClean="0"/>
              <a:t>16</a:t>
            </a:fld>
            <a:endParaRPr lang="en-US"/>
          </a:p>
        </p:txBody>
      </p:sp>
      <p:sp>
        <p:nvSpPr>
          <p:cNvPr id="4" name="Title 3">
            <a:extLst>
              <a:ext uri="{FF2B5EF4-FFF2-40B4-BE49-F238E27FC236}">
                <a16:creationId xmlns:a16="http://schemas.microsoft.com/office/drawing/2014/main" id="{7EB3350F-FE75-7D48-A2EC-55FE0C2B4D48}"/>
              </a:ext>
            </a:extLst>
          </p:cNvPr>
          <p:cNvSpPr>
            <a:spLocks noGrp="1"/>
          </p:cNvSpPr>
          <p:nvPr>
            <p:ph type="title"/>
          </p:nvPr>
        </p:nvSpPr>
        <p:spPr/>
        <p:txBody>
          <a:bodyPr/>
          <a:lstStyle/>
          <a:p>
            <a:r>
              <a:rPr lang="en-US" dirty="0"/>
              <a:t>Equipment vendors &amp; operators</a:t>
            </a:r>
          </a:p>
        </p:txBody>
      </p:sp>
      <p:sp>
        <p:nvSpPr>
          <p:cNvPr id="5" name="TextBox 4">
            <a:extLst>
              <a:ext uri="{FF2B5EF4-FFF2-40B4-BE49-F238E27FC236}">
                <a16:creationId xmlns:a16="http://schemas.microsoft.com/office/drawing/2014/main" id="{CF9808DE-5A8C-4A42-92E5-D1CF2D7FAB63}"/>
              </a:ext>
            </a:extLst>
          </p:cNvPr>
          <p:cNvSpPr txBox="1"/>
          <p:nvPr/>
        </p:nvSpPr>
        <p:spPr>
          <a:xfrm>
            <a:off x="5322205" y="2080134"/>
            <a:ext cx="1553630" cy="646331"/>
          </a:xfrm>
          <a:prstGeom prst="rect">
            <a:avLst/>
          </a:prstGeom>
          <a:noFill/>
        </p:spPr>
        <p:txBody>
          <a:bodyPr wrap="none" rtlCol="0">
            <a:spAutoFit/>
          </a:bodyPr>
          <a:lstStyle/>
          <a:p>
            <a:r>
              <a:rPr lang="en-US" dirty="0"/>
              <a:t>Boeing 737</a:t>
            </a:r>
          </a:p>
          <a:p>
            <a:r>
              <a:rPr lang="en-US" dirty="0"/>
              <a:t>designed 1967</a:t>
            </a:r>
          </a:p>
        </p:txBody>
      </p:sp>
      <p:sp>
        <p:nvSpPr>
          <p:cNvPr id="6" name="TextBox 5">
            <a:extLst>
              <a:ext uri="{FF2B5EF4-FFF2-40B4-BE49-F238E27FC236}">
                <a16:creationId xmlns:a16="http://schemas.microsoft.com/office/drawing/2014/main" id="{FA280BCA-F6ED-E64A-BF14-C9254D15F6E7}"/>
              </a:ext>
            </a:extLst>
          </p:cNvPr>
          <p:cNvSpPr txBox="1"/>
          <p:nvPr/>
        </p:nvSpPr>
        <p:spPr>
          <a:xfrm>
            <a:off x="229219" y="3913529"/>
            <a:ext cx="1217962" cy="923330"/>
          </a:xfrm>
          <a:prstGeom prst="rect">
            <a:avLst/>
          </a:prstGeom>
          <a:noFill/>
        </p:spPr>
        <p:txBody>
          <a:bodyPr wrap="none" rtlCol="0">
            <a:spAutoFit/>
          </a:bodyPr>
          <a:lstStyle/>
          <a:p>
            <a:r>
              <a:rPr lang="en-US" dirty="0"/>
              <a:t>livery</a:t>
            </a:r>
          </a:p>
          <a:p>
            <a:r>
              <a:rPr lang="en-US" dirty="0"/>
              <a:t>advertising</a:t>
            </a:r>
          </a:p>
          <a:p>
            <a:r>
              <a:rPr lang="en-US" dirty="0"/>
              <a:t>pricing</a:t>
            </a:r>
          </a:p>
        </p:txBody>
      </p:sp>
      <p:sp>
        <p:nvSpPr>
          <p:cNvPr id="7" name="TextBox 6">
            <a:extLst>
              <a:ext uri="{FF2B5EF4-FFF2-40B4-BE49-F238E27FC236}">
                <a16:creationId xmlns:a16="http://schemas.microsoft.com/office/drawing/2014/main" id="{9ADF7DCF-BA69-FA4F-9DF1-91938F5DE1C1}"/>
              </a:ext>
            </a:extLst>
          </p:cNvPr>
          <p:cNvSpPr txBox="1"/>
          <p:nvPr/>
        </p:nvSpPr>
        <p:spPr>
          <a:xfrm>
            <a:off x="316523" y="1462984"/>
            <a:ext cx="3842655" cy="830997"/>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400" dirty="0"/>
              <a:t>commodity</a:t>
            </a:r>
          </a:p>
          <a:p>
            <a:r>
              <a:rPr lang="en-US" sz="2400" dirty="0"/>
              <a:t>(rarely loved, only hated less)</a:t>
            </a:r>
          </a:p>
        </p:txBody>
      </p:sp>
      <p:sp>
        <p:nvSpPr>
          <p:cNvPr id="8" name="Rounded Rectangle 7">
            <a:extLst>
              <a:ext uri="{FF2B5EF4-FFF2-40B4-BE49-F238E27FC236}">
                <a16:creationId xmlns:a16="http://schemas.microsoft.com/office/drawing/2014/main" id="{468C6653-A205-8E4C-A03B-17839EEEDC19}"/>
              </a:ext>
            </a:extLst>
          </p:cNvPr>
          <p:cNvSpPr/>
          <p:nvPr/>
        </p:nvSpPr>
        <p:spPr>
          <a:xfrm>
            <a:off x="1447182" y="2725394"/>
            <a:ext cx="3660272" cy="162098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E79C0EE-2DEB-3D41-9605-9A1D1E760FA1}"/>
              </a:ext>
            </a:extLst>
          </p:cNvPr>
          <p:cNvSpPr/>
          <p:nvPr/>
        </p:nvSpPr>
        <p:spPr>
          <a:xfrm>
            <a:off x="8522850" y="2604441"/>
            <a:ext cx="3158143" cy="162098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C1C5973-A56E-3244-AB4F-A97C1F416EA1}"/>
              </a:ext>
            </a:extLst>
          </p:cNvPr>
          <p:cNvSpPr/>
          <p:nvPr/>
        </p:nvSpPr>
        <p:spPr>
          <a:xfrm>
            <a:off x="1447181" y="4566879"/>
            <a:ext cx="3554651" cy="162098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51B8C80-93CD-524E-BF0E-A9EA8FCAF034}"/>
              </a:ext>
            </a:extLst>
          </p:cNvPr>
          <p:cNvSpPr/>
          <p:nvPr/>
        </p:nvSpPr>
        <p:spPr>
          <a:xfrm>
            <a:off x="8518693" y="4619864"/>
            <a:ext cx="3162300" cy="162098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24C178F-CB9C-FF4A-900E-6BC4596C8246}"/>
              </a:ext>
            </a:extLst>
          </p:cNvPr>
          <p:cNvPicPr>
            <a:picLocks noChangeAspect="1"/>
          </p:cNvPicPr>
          <p:nvPr/>
        </p:nvPicPr>
        <p:blipFill>
          <a:blip r:embed="rId2"/>
          <a:stretch>
            <a:fillRect/>
          </a:stretch>
        </p:blipFill>
        <p:spPr>
          <a:xfrm>
            <a:off x="5767548" y="2726465"/>
            <a:ext cx="2216574" cy="1498958"/>
          </a:xfrm>
          <a:prstGeom prst="rect">
            <a:avLst/>
          </a:prstGeom>
        </p:spPr>
      </p:pic>
      <p:pic>
        <p:nvPicPr>
          <p:cNvPr id="14" name="Picture 13">
            <a:extLst>
              <a:ext uri="{FF2B5EF4-FFF2-40B4-BE49-F238E27FC236}">
                <a16:creationId xmlns:a16="http://schemas.microsoft.com/office/drawing/2014/main" id="{B9B80652-AE69-CC4F-980F-23C64B60482C}"/>
              </a:ext>
            </a:extLst>
          </p:cNvPr>
          <p:cNvPicPr>
            <a:picLocks noChangeAspect="1"/>
          </p:cNvPicPr>
          <p:nvPr/>
        </p:nvPicPr>
        <p:blipFill>
          <a:blip r:embed="rId3"/>
          <a:stretch>
            <a:fillRect/>
          </a:stretch>
        </p:blipFill>
        <p:spPr>
          <a:xfrm>
            <a:off x="5317138" y="4375194"/>
            <a:ext cx="3111500" cy="2171700"/>
          </a:xfrm>
          <a:prstGeom prst="rect">
            <a:avLst/>
          </a:prstGeom>
        </p:spPr>
      </p:pic>
      <p:pic>
        <p:nvPicPr>
          <p:cNvPr id="17" name="Picture 16">
            <a:extLst>
              <a:ext uri="{FF2B5EF4-FFF2-40B4-BE49-F238E27FC236}">
                <a16:creationId xmlns:a16="http://schemas.microsoft.com/office/drawing/2014/main" id="{544B3E19-516D-D548-A721-F1BDBE71CC9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12479" y="2783821"/>
            <a:ext cx="1313871" cy="1629997"/>
          </a:xfrm>
          <a:prstGeom prst="rect">
            <a:avLst/>
          </a:prstGeom>
        </p:spPr>
      </p:pic>
      <p:pic>
        <p:nvPicPr>
          <p:cNvPr id="18" name="Picture 17">
            <a:extLst>
              <a:ext uri="{FF2B5EF4-FFF2-40B4-BE49-F238E27FC236}">
                <a16:creationId xmlns:a16="http://schemas.microsoft.com/office/drawing/2014/main" id="{5D639B26-F7C9-CC4F-AC91-C69A5880AAC7}"/>
              </a:ext>
            </a:extLst>
          </p:cNvPr>
          <p:cNvPicPr>
            <a:picLocks noChangeAspect="1"/>
          </p:cNvPicPr>
          <p:nvPr/>
        </p:nvPicPr>
        <p:blipFill>
          <a:blip r:embed="rId5"/>
          <a:stretch>
            <a:fillRect/>
          </a:stretch>
        </p:blipFill>
        <p:spPr>
          <a:xfrm>
            <a:off x="3491646" y="3185719"/>
            <a:ext cx="1295400" cy="254000"/>
          </a:xfrm>
          <a:prstGeom prst="rect">
            <a:avLst/>
          </a:prstGeom>
        </p:spPr>
      </p:pic>
      <p:pic>
        <p:nvPicPr>
          <p:cNvPr id="19" name="Picture 18">
            <a:extLst>
              <a:ext uri="{FF2B5EF4-FFF2-40B4-BE49-F238E27FC236}">
                <a16:creationId xmlns:a16="http://schemas.microsoft.com/office/drawing/2014/main" id="{040FFE51-C857-F445-8166-BF2E0BEA1F85}"/>
              </a:ext>
            </a:extLst>
          </p:cNvPr>
          <p:cNvPicPr>
            <a:picLocks noChangeAspect="1"/>
          </p:cNvPicPr>
          <p:nvPr/>
        </p:nvPicPr>
        <p:blipFill>
          <a:blip r:embed="rId6"/>
          <a:stretch>
            <a:fillRect/>
          </a:stretch>
        </p:blipFill>
        <p:spPr>
          <a:xfrm>
            <a:off x="9014230" y="2847512"/>
            <a:ext cx="1117600" cy="190500"/>
          </a:xfrm>
          <a:prstGeom prst="rect">
            <a:avLst/>
          </a:prstGeom>
        </p:spPr>
      </p:pic>
      <p:pic>
        <p:nvPicPr>
          <p:cNvPr id="20" name="Picture 19">
            <a:extLst>
              <a:ext uri="{FF2B5EF4-FFF2-40B4-BE49-F238E27FC236}">
                <a16:creationId xmlns:a16="http://schemas.microsoft.com/office/drawing/2014/main" id="{C99B0EC3-0E98-D741-9D39-B08436659D4F}"/>
              </a:ext>
            </a:extLst>
          </p:cNvPr>
          <p:cNvPicPr>
            <a:picLocks noChangeAspect="1"/>
          </p:cNvPicPr>
          <p:nvPr/>
        </p:nvPicPr>
        <p:blipFill>
          <a:blip r:embed="rId7"/>
          <a:stretch>
            <a:fillRect/>
          </a:stretch>
        </p:blipFill>
        <p:spPr>
          <a:xfrm>
            <a:off x="8749839" y="3442695"/>
            <a:ext cx="2855531" cy="440725"/>
          </a:xfrm>
          <a:prstGeom prst="rect">
            <a:avLst/>
          </a:prstGeom>
        </p:spPr>
      </p:pic>
      <p:pic>
        <p:nvPicPr>
          <p:cNvPr id="21" name="Picture 20">
            <a:extLst>
              <a:ext uri="{FF2B5EF4-FFF2-40B4-BE49-F238E27FC236}">
                <a16:creationId xmlns:a16="http://schemas.microsoft.com/office/drawing/2014/main" id="{B03211BC-D81B-BD45-93E6-2F3E2E9A5032}"/>
              </a:ext>
            </a:extLst>
          </p:cNvPr>
          <p:cNvPicPr>
            <a:picLocks noChangeAspect="1"/>
          </p:cNvPicPr>
          <p:nvPr/>
        </p:nvPicPr>
        <p:blipFill>
          <a:blip r:embed="rId8"/>
          <a:stretch>
            <a:fillRect/>
          </a:stretch>
        </p:blipFill>
        <p:spPr>
          <a:xfrm>
            <a:off x="1656060" y="4642359"/>
            <a:ext cx="1270000" cy="609600"/>
          </a:xfrm>
          <a:prstGeom prst="rect">
            <a:avLst/>
          </a:prstGeom>
        </p:spPr>
      </p:pic>
      <p:pic>
        <p:nvPicPr>
          <p:cNvPr id="22" name="Picture 21">
            <a:extLst>
              <a:ext uri="{FF2B5EF4-FFF2-40B4-BE49-F238E27FC236}">
                <a16:creationId xmlns:a16="http://schemas.microsoft.com/office/drawing/2014/main" id="{62B29343-B2B4-9848-9AA5-54246ECD3159}"/>
              </a:ext>
            </a:extLst>
          </p:cNvPr>
          <p:cNvPicPr>
            <a:picLocks noChangeAspect="1"/>
          </p:cNvPicPr>
          <p:nvPr/>
        </p:nvPicPr>
        <p:blipFill>
          <a:blip r:embed="rId9"/>
          <a:stretch>
            <a:fillRect/>
          </a:stretch>
        </p:blipFill>
        <p:spPr>
          <a:xfrm>
            <a:off x="3951385" y="4642359"/>
            <a:ext cx="945573" cy="825800"/>
          </a:xfrm>
          <a:prstGeom prst="rect">
            <a:avLst/>
          </a:prstGeom>
        </p:spPr>
      </p:pic>
      <p:pic>
        <p:nvPicPr>
          <p:cNvPr id="23" name="Picture 22">
            <a:extLst>
              <a:ext uri="{FF2B5EF4-FFF2-40B4-BE49-F238E27FC236}">
                <a16:creationId xmlns:a16="http://schemas.microsoft.com/office/drawing/2014/main" id="{A83AA90C-A1D3-144B-A264-5A6E17762464}"/>
              </a:ext>
            </a:extLst>
          </p:cNvPr>
          <p:cNvPicPr>
            <a:picLocks noChangeAspect="1"/>
          </p:cNvPicPr>
          <p:nvPr/>
        </p:nvPicPr>
        <p:blipFill>
          <a:blip r:embed="rId10"/>
          <a:stretch>
            <a:fillRect/>
          </a:stretch>
        </p:blipFill>
        <p:spPr>
          <a:xfrm>
            <a:off x="2845330" y="5150509"/>
            <a:ext cx="1016000" cy="1028700"/>
          </a:xfrm>
          <a:prstGeom prst="rect">
            <a:avLst/>
          </a:prstGeom>
        </p:spPr>
      </p:pic>
      <p:pic>
        <p:nvPicPr>
          <p:cNvPr id="24" name="Picture 23">
            <a:extLst>
              <a:ext uri="{FF2B5EF4-FFF2-40B4-BE49-F238E27FC236}">
                <a16:creationId xmlns:a16="http://schemas.microsoft.com/office/drawing/2014/main" id="{A0996B13-A2FD-2E48-B6F8-66989F62DFE9}"/>
              </a:ext>
            </a:extLst>
          </p:cNvPr>
          <p:cNvPicPr>
            <a:picLocks noChangeAspect="1"/>
          </p:cNvPicPr>
          <p:nvPr/>
        </p:nvPicPr>
        <p:blipFill>
          <a:blip r:embed="rId11"/>
          <a:stretch>
            <a:fillRect/>
          </a:stretch>
        </p:blipFill>
        <p:spPr>
          <a:xfrm>
            <a:off x="8870824" y="4632523"/>
            <a:ext cx="2426780" cy="540510"/>
          </a:xfrm>
          <a:prstGeom prst="rect">
            <a:avLst/>
          </a:prstGeom>
        </p:spPr>
      </p:pic>
      <p:pic>
        <p:nvPicPr>
          <p:cNvPr id="25" name="Picture 24">
            <a:extLst>
              <a:ext uri="{FF2B5EF4-FFF2-40B4-BE49-F238E27FC236}">
                <a16:creationId xmlns:a16="http://schemas.microsoft.com/office/drawing/2014/main" id="{5B49BE41-FD1A-5446-8D3D-299A1BF00B34}"/>
              </a:ext>
            </a:extLst>
          </p:cNvPr>
          <p:cNvPicPr>
            <a:picLocks noChangeAspect="1"/>
          </p:cNvPicPr>
          <p:nvPr/>
        </p:nvPicPr>
        <p:blipFill>
          <a:blip r:embed="rId12"/>
          <a:stretch>
            <a:fillRect/>
          </a:stretch>
        </p:blipFill>
        <p:spPr>
          <a:xfrm>
            <a:off x="8813800" y="5318507"/>
            <a:ext cx="2540000" cy="901700"/>
          </a:xfrm>
          <a:prstGeom prst="rect">
            <a:avLst/>
          </a:prstGeom>
        </p:spPr>
      </p:pic>
      <p:sp>
        <p:nvSpPr>
          <p:cNvPr id="27" name="TextBox 26">
            <a:extLst>
              <a:ext uri="{FF2B5EF4-FFF2-40B4-BE49-F238E27FC236}">
                <a16:creationId xmlns:a16="http://schemas.microsoft.com/office/drawing/2014/main" id="{CF3A0514-B6F8-1E41-B638-51B8185676F7}"/>
              </a:ext>
            </a:extLst>
          </p:cNvPr>
          <p:cNvSpPr txBox="1"/>
          <p:nvPr/>
        </p:nvSpPr>
        <p:spPr>
          <a:xfrm>
            <a:off x="10670558" y="2680874"/>
            <a:ext cx="957313" cy="369332"/>
          </a:xfrm>
          <a:prstGeom prst="rect">
            <a:avLst/>
          </a:prstGeom>
          <a:noFill/>
        </p:spPr>
        <p:txBody>
          <a:bodyPr wrap="none" rtlCol="0">
            <a:spAutoFit/>
          </a:bodyPr>
          <a:lstStyle/>
          <a:p>
            <a:r>
              <a:rPr lang="en-US" dirty="0"/>
              <a:t>770-800</a:t>
            </a:r>
          </a:p>
        </p:txBody>
      </p:sp>
      <p:sp>
        <p:nvSpPr>
          <p:cNvPr id="28" name="TextBox 27">
            <a:extLst>
              <a:ext uri="{FF2B5EF4-FFF2-40B4-BE49-F238E27FC236}">
                <a16:creationId xmlns:a16="http://schemas.microsoft.com/office/drawing/2014/main" id="{D92AFE6B-7A70-074A-AD53-A5DD06D0B74F}"/>
              </a:ext>
            </a:extLst>
          </p:cNvPr>
          <p:cNvSpPr txBox="1"/>
          <p:nvPr/>
        </p:nvSpPr>
        <p:spPr>
          <a:xfrm>
            <a:off x="8500220" y="6253505"/>
            <a:ext cx="1995803" cy="369332"/>
          </a:xfrm>
          <a:prstGeom prst="rect">
            <a:avLst/>
          </a:prstGeom>
          <a:noFill/>
        </p:spPr>
        <p:txBody>
          <a:bodyPr wrap="none" rtlCol="0">
            <a:spAutoFit/>
          </a:bodyPr>
          <a:lstStyle/>
          <a:p>
            <a:r>
              <a:rPr lang="en-US" dirty="0"/>
              <a:t>800 GSM operators</a:t>
            </a:r>
          </a:p>
        </p:txBody>
      </p:sp>
      <p:sp>
        <p:nvSpPr>
          <p:cNvPr id="13" name="Footer Placeholder 12">
            <a:extLst>
              <a:ext uri="{FF2B5EF4-FFF2-40B4-BE49-F238E27FC236}">
                <a16:creationId xmlns:a16="http://schemas.microsoft.com/office/drawing/2014/main" id="{CBBE2E83-0389-7B42-92E8-687FC07D24A9}"/>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270989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Callout 16"/>
          <p:cNvSpPr/>
          <p:nvPr/>
        </p:nvSpPr>
        <p:spPr>
          <a:xfrm>
            <a:off x="6861548" y="4168634"/>
            <a:ext cx="1223955" cy="1219965"/>
          </a:xfrm>
          <a:prstGeom prst="wedgeEllipseCallout">
            <a:avLst>
              <a:gd name="adj1" fmla="val -52651"/>
              <a:gd name="adj2" fmla="val -68749"/>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LTE-U</a:t>
            </a:r>
          </a:p>
          <a:p>
            <a:r>
              <a:rPr lang="en-US" sz="1400" dirty="0"/>
              <a:t>802.11n</a:t>
            </a:r>
          </a:p>
          <a:p>
            <a:r>
              <a:rPr lang="en-US" sz="1400" dirty="0"/>
              <a:t>LTE</a:t>
            </a:r>
          </a:p>
        </p:txBody>
      </p:sp>
      <p:sp>
        <p:nvSpPr>
          <p:cNvPr id="22" name="Slide Number Placeholder 21"/>
          <p:cNvSpPr>
            <a:spLocks noGrp="1"/>
          </p:cNvSpPr>
          <p:nvPr>
            <p:ph type="sldNum" sz="quarter" idx="12"/>
          </p:nvPr>
        </p:nvSpPr>
        <p:spPr/>
        <p:txBody>
          <a:bodyPr/>
          <a:lstStyle/>
          <a:p>
            <a:fld id="{6E2D2B3B-882E-40F3-A32F-6DD516915044}" type="slidenum">
              <a:rPr lang="en-US" smtClean="0"/>
              <a:pPr/>
              <a:t>17</a:t>
            </a:fld>
            <a:endParaRPr lang="en-US"/>
          </a:p>
        </p:txBody>
      </p:sp>
      <p:sp>
        <p:nvSpPr>
          <p:cNvPr id="2" name="Title 1"/>
          <p:cNvSpPr>
            <a:spLocks noGrp="1"/>
          </p:cNvSpPr>
          <p:nvPr>
            <p:ph type="title"/>
          </p:nvPr>
        </p:nvSpPr>
        <p:spPr/>
        <p:txBody>
          <a:bodyPr/>
          <a:lstStyle/>
          <a:p>
            <a:r>
              <a:rPr lang="en-US" dirty="0"/>
              <a:t>Carriers as system aggregators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50391" y="2064412"/>
            <a:ext cx="1797906" cy="1027375"/>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4821" y="2917123"/>
            <a:ext cx="1338770" cy="200839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6890" y="3160649"/>
            <a:ext cx="1498181" cy="84272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5147" y="3727972"/>
            <a:ext cx="1193406" cy="1409082"/>
          </a:xfrm>
          <a:prstGeom prst="rect">
            <a:avLst/>
          </a:prstGeom>
        </p:spPr>
      </p:pic>
      <p:pic>
        <p:nvPicPr>
          <p:cNvPr id="7" name="Picture 6" descr="fiberligh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99101" y="4871441"/>
            <a:ext cx="2076450" cy="71755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70700" y="2309772"/>
            <a:ext cx="1466627" cy="420433"/>
          </a:xfrm>
          <a:prstGeom prst="rect">
            <a:avLst/>
          </a:prstGeom>
        </p:spPr>
      </p:pic>
      <p:pic>
        <p:nvPicPr>
          <p:cNvPr id="9" name="Picture 8"/>
          <p:cNvPicPr>
            <a:picLocks noChangeAspect="1"/>
          </p:cNvPicPr>
          <p:nvPr/>
        </p:nvPicPr>
        <p:blipFill>
          <a:blip r:embed="rId8"/>
          <a:stretch>
            <a:fillRect/>
          </a:stretch>
        </p:blipFill>
        <p:spPr>
          <a:xfrm>
            <a:off x="1845950" y="1461188"/>
            <a:ext cx="1391376" cy="640033"/>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49939" y="3754914"/>
            <a:ext cx="1229368" cy="922026"/>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74762" y="1762512"/>
            <a:ext cx="800616" cy="533314"/>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16798" y="3152580"/>
            <a:ext cx="1312082" cy="794903"/>
          </a:xfrm>
          <a:prstGeom prst="rect">
            <a:avLst/>
          </a:prstGeom>
        </p:spPr>
      </p:pic>
      <p:sp>
        <p:nvSpPr>
          <p:cNvPr id="13" name="Cloud 12"/>
          <p:cNvSpPr/>
          <p:nvPr/>
        </p:nvSpPr>
        <p:spPr>
          <a:xfrm>
            <a:off x="3986687" y="2821820"/>
            <a:ext cx="2063252" cy="148484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Level3</a:t>
            </a:r>
          </a:p>
          <a:p>
            <a:pPr algn="ctr"/>
            <a:r>
              <a:rPr lang="en-US" dirty="0"/>
              <a:t>Cogent</a:t>
            </a:r>
          </a:p>
        </p:txBody>
      </p:sp>
      <p:pic>
        <p:nvPicPr>
          <p:cNvPr id="14" name="Picture 13"/>
          <p:cNvPicPr>
            <a:picLocks noChangeAspect="1"/>
          </p:cNvPicPr>
          <p:nvPr/>
        </p:nvPicPr>
        <p:blipFill>
          <a:blip r:embed="rId12"/>
          <a:stretch>
            <a:fillRect/>
          </a:stretch>
        </p:blipFill>
        <p:spPr>
          <a:xfrm>
            <a:off x="2188013" y="5388599"/>
            <a:ext cx="2087539" cy="654303"/>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61381" y="6084579"/>
            <a:ext cx="1578509" cy="507481"/>
          </a:xfrm>
          <a:prstGeom prst="rect">
            <a:avLst/>
          </a:prstGeom>
        </p:spPr>
      </p:pic>
      <p:pic>
        <p:nvPicPr>
          <p:cNvPr id="18" name="Picture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80226" y="4609218"/>
            <a:ext cx="2111187" cy="1558760"/>
          </a:xfrm>
          <a:prstGeom prst="rect">
            <a:avLst/>
          </a:prstGeom>
        </p:spPr>
      </p:pic>
      <p:sp>
        <p:nvSpPr>
          <p:cNvPr id="19" name="Can 18"/>
          <p:cNvSpPr/>
          <p:nvPr/>
        </p:nvSpPr>
        <p:spPr>
          <a:xfrm>
            <a:off x="5840051" y="1628804"/>
            <a:ext cx="1021496" cy="110140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Spectrum DB</a:t>
            </a:r>
          </a:p>
        </p:txBody>
      </p:sp>
      <p:sp>
        <p:nvSpPr>
          <p:cNvPr id="20" name="Can 19"/>
          <p:cNvSpPr/>
          <p:nvPr/>
        </p:nvSpPr>
        <p:spPr>
          <a:xfrm>
            <a:off x="5992451" y="1781204"/>
            <a:ext cx="1021496" cy="110140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Spectrum DB</a:t>
            </a:r>
          </a:p>
        </p:txBody>
      </p:sp>
      <p:pic>
        <p:nvPicPr>
          <p:cNvPr id="23" name="Picture 2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20774" y="5318953"/>
            <a:ext cx="1808106" cy="1447897"/>
          </a:xfrm>
          <a:prstGeom prst="rect">
            <a:avLst/>
          </a:prstGeom>
        </p:spPr>
      </p:pic>
      <p:pic>
        <p:nvPicPr>
          <p:cNvPr id="24" name="Picture 23"/>
          <p:cNvPicPr>
            <a:picLocks noChangeAspect="1"/>
          </p:cNvPicPr>
          <p:nvPr/>
        </p:nvPicPr>
        <p:blipFill>
          <a:blip r:embed="rId16"/>
          <a:stretch>
            <a:fillRect/>
          </a:stretch>
        </p:blipFill>
        <p:spPr>
          <a:xfrm>
            <a:off x="7448019" y="6045201"/>
            <a:ext cx="622626" cy="552471"/>
          </a:xfrm>
          <a:prstGeom prst="rect">
            <a:avLst/>
          </a:prstGeom>
        </p:spPr>
      </p:pic>
      <p:sp>
        <p:nvSpPr>
          <p:cNvPr id="16" name="TextBox 15"/>
          <p:cNvSpPr txBox="1"/>
          <p:nvPr/>
        </p:nvSpPr>
        <p:spPr>
          <a:xfrm>
            <a:off x="1981200" y="2067874"/>
            <a:ext cx="1368108" cy="253916"/>
          </a:xfrm>
          <a:prstGeom prst="rect">
            <a:avLst/>
          </a:prstGeom>
          <a:noFill/>
        </p:spPr>
        <p:txBody>
          <a:bodyPr wrap="none" rtlCol="0">
            <a:spAutoFit/>
          </a:bodyPr>
          <a:lstStyle/>
          <a:p>
            <a:r>
              <a:rPr lang="en-US" sz="1050" i="1" dirty="0"/>
              <a:t>40k towers each (US)</a:t>
            </a:r>
          </a:p>
        </p:txBody>
      </p:sp>
      <p:sp>
        <p:nvSpPr>
          <p:cNvPr id="21" name="Footer Placeholder 20">
            <a:extLst>
              <a:ext uri="{FF2B5EF4-FFF2-40B4-BE49-F238E27FC236}">
                <a16:creationId xmlns:a16="http://schemas.microsoft.com/office/drawing/2014/main" id="{1311A1AB-ED38-974C-81FE-C344BEDD3136}"/>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892578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6E2D2B3B-882E-40F3-A32F-6DD516915044}" type="slidenum">
              <a:rPr lang="en-US" smtClean="0"/>
              <a:pPr/>
              <a:t>18</a:t>
            </a:fld>
            <a:endParaRPr lang="en-US"/>
          </a:p>
        </p:txBody>
      </p:sp>
      <p:sp>
        <p:nvSpPr>
          <p:cNvPr id="2" name="Title 1"/>
          <p:cNvSpPr>
            <a:spLocks noGrp="1"/>
          </p:cNvSpPr>
          <p:nvPr>
            <p:ph type="title"/>
          </p:nvPr>
        </p:nvSpPr>
        <p:spPr/>
        <p:txBody>
          <a:bodyPr/>
          <a:lstStyle/>
          <a:p>
            <a:r>
              <a:rPr lang="en-US" dirty="0"/>
              <a:t>5G: Carriers as consumer brand</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9827" y="2537267"/>
            <a:ext cx="3162888" cy="2461682"/>
          </a:xfrm>
          <a:prstGeom prst="rect">
            <a:avLst/>
          </a:prstGeom>
        </p:spPr>
      </p:pic>
      <p:pic>
        <p:nvPicPr>
          <p:cNvPr id="5" name="Picture 4" descr="5741177872_27657f480a_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5707" y="2331698"/>
            <a:ext cx="3773093" cy="2523993"/>
          </a:xfrm>
          <a:prstGeom prst="rect">
            <a:avLst/>
          </a:prstGeom>
        </p:spPr>
      </p:pic>
      <p:sp>
        <p:nvSpPr>
          <p:cNvPr id="6" name="TextBox 5"/>
          <p:cNvSpPr txBox="1"/>
          <p:nvPr/>
        </p:nvSpPr>
        <p:spPr>
          <a:xfrm>
            <a:off x="3241174" y="1867228"/>
            <a:ext cx="915485" cy="369332"/>
          </a:xfrm>
          <a:prstGeom prst="rect">
            <a:avLst/>
          </a:prstGeom>
          <a:noFill/>
        </p:spPr>
        <p:txBody>
          <a:bodyPr wrap="none" rtlCol="0">
            <a:spAutoFit/>
          </a:bodyPr>
          <a:lstStyle/>
          <a:p>
            <a:r>
              <a:rPr lang="en-US" dirty="0"/>
              <a:t>Outside</a:t>
            </a:r>
          </a:p>
        </p:txBody>
      </p:sp>
      <p:sp>
        <p:nvSpPr>
          <p:cNvPr id="7" name="TextBox 6"/>
          <p:cNvSpPr txBox="1"/>
          <p:nvPr/>
        </p:nvSpPr>
        <p:spPr>
          <a:xfrm>
            <a:off x="7610622" y="1767982"/>
            <a:ext cx="743488" cy="369332"/>
          </a:xfrm>
          <a:prstGeom prst="rect">
            <a:avLst/>
          </a:prstGeom>
          <a:noFill/>
        </p:spPr>
        <p:txBody>
          <a:bodyPr wrap="none" rtlCol="0">
            <a:spAutoFit/>
          </a:bodyPr>
          <a:lstStyle/>
          <a:p>
            <a:r>
              <a:rPr lang="en-US" dirty="0"/>
              <a:t>Inside</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9183" y="4950828"/>
            <a:ext cx="1579469" cy="1579469"/>
          </a:xfrm>
          <a:prstGeom prst="rect">
            <a:avLst/>
          </a:prstGeom>
        </p:spPr>
      </p:pic>
      <p:pic>
        <p:nvPicPr>
          <p:cNvPr id="12" name="Picture 11" descr="Untitl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4463" y="5171029"/>
            <a:ext cx="612584" cy="1124647"/>
          </a:xfrm>
          <a:prstGeom prst="rect">
            <a:avLst/>
          </a:prstGeom>
        </p:spPr>
      </p:pic>
      <p:sp>
        <p:nvSpPr>
          <p:cNvPr id="4" name="Footer Placeholder 3">
            <a:extLst>
              <a:ext uri="{FF2B5EF4-FFF2-40B4-BE49-F238E27FC236}">
                <a16:creationId xmlns:a16="http://schemas.microsoft.com/office/drawing/2014/main" id="{7305753E-0EE4-E340-83BC-71561BAE3605}"/>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461537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941BF-45C9-FF47-8EFA-B4F19FFA3D1C}"/>
              </a:ext>
            </a:extLst>
          </p:cNvPr>
          <p:cNvSpPr>
            <a:spLocks noGrp="1"/>
          </p:cNvSpPr>
          <p:nvPr>
            <p:ph type="title"/>
          </p:nvPr>
        </p:nvSpPr>
        <p:spPr/>
        <p:txBody>
          <a:bodyPr/>
          <a:lstStyle/>
          <a:p>
            <a:r>
              <a:rPr lang="en-US" dirty="0"/>
              <a:t>Caveat 2: Applications</a:t>
            </a:r>
          </a:p>
        </p:txBody>
      </p:sp>
      <p:sp>
        <p:nvSpPr>
          <p:cNvPr id="3" name="Text Placeholder 2">
            <a:extLst>
              <a:ext uri="{FF2B5EF4-FFF2-40B4-BE49-F238E27FC236}">
                <a16:creationId xmlns:a16="http://schemas.microsoft.com/office/drawing/2014/main" id="{860C448F-7341-3644-9727-3026396F33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69A21F-3EB0-9D4B-BE61-0BD5BD133745}"/>
              </a:ext>
            </a:extLst>
          </p:cNvPr>
          <p:cNvSpPr>
            <a:spLocks noGrp="1"/>
          </p:cNvSpPr>
          <p:nvPr>
            <p:ph type="sldNum" sz="quarter" idx="12"/>
          </p:nvPr>
        </p:nvSpPr>
        <p:spPr/>
        <p:txBody>
          <a:bodyPr/>
          <a:lstStyle/>
          <a:p>
            <a:fld id="{6D00ABC0-0B20-594E-8324-2F30128B41A0}" type="slidenum">
              <a:rPr lang="en-US" smtClean="0"/>
              <a:t>19</a:t>
            </a:fld>
            <a:endParaRPr lang="en-US"/>
          </a:p>
        </p:txBody>
      </p:sp>
      <p:sp>
        <p:nvSpPr>
          <p:cNvPr id="5" name="Footer Placeholder 4">
            <a:extLst>
              <a:ext uri="{FF2B5EF4-FFF2-40B4-BE49-F238E27FC236}">
                <a16:creationId xmlns:a16="http://schemas.microsoft.com/office/drawing/2014/main" id="{A2D38FBA-41FC-6541-8C57-999044E3E2F1}"/>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48663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1783-B1F7-7845-B96F-761C401C4357}"/>
              </a:ext>
            </a:extLst>
          </p:cNvPr>
          <p:cNvSpPr>
            <a:spLocks noGrp="1"/>
          </p:cNvSpPr>
          <p:nvPr>
            <p:ph type="title"/>
          </p:nvPr>
        </p:nvSpPr>
        <p:spPr/>
        <p:txBody>
          <a:bodyPr/>
          <a:lstStyle/>
          <a:p>
            <a:r>
              <a:rPr lang="en-US" dirty="0"/>
              <a:t>I know how you feel…</a:t>
            </a:r>
          </a:p>
        </p:txBody>
      </p:sp>
      <p:pic>
        <p:nvPicPr>
          <p:cNvPr id="3" name="Picture 2">
            <a:extLst>
              <a:ext uri="{FF2B5EF4-FFF2-40B4-BE49-F238E27FC236}">
                <a16:creationId xmlns:a16="http://schemas.microsoft.com/office/drawing/2014/main" id="{93BB2639-EF3F-D443-A37C-9C69FD15E720}"/>
              </a:ext>
            </a:extLst>
          </p:cNvPr>
          <p:cNvPicPr>
            <a:picLocks noChangeAspect="1"/>
          </p:cNvPicPr>
          <p:nvPr/>
        </p:nvPicPr>
        <p:blipFill>
          <a:blip r:embed="rId2"/>
          <a:stretch>
            <a:fillRect/>
          </a:stretch>
        </p:blipFill>
        <p:spPr>
          <a:xfrm>
            <a:off x="2101362" y="1527908"/>
            <a:ext cx="7391400" cy="4927600"/>
          </a:xfrm>
          <a:prstGeom prst="rect">
            <a:avLst/>
          </a:prstGeom>
        </p:spPr>
      </p:pic>
      <p:sp>
        <p:nvSpPr>
          <p:cNvPr id="4" name="TextBox 3">
            <a:extLst>
              <a:ext uri="{FF2B5EF4-FFF2-40B4-BE49-F238E27FC236}">
                <a16:creationId xmlns:a16="http://schemas.microsoft.com/office/drawing/2014/main" id="{BACC9DA4-A9AA-D94D-A134-5CFD44F2AE65}"/>
              </a:ext>
            </a:extLst>
          </p:cNvPr>
          <p:cNvSpPr txBox="1"/>
          <p:nvPr/>
        </p:nvSpPr>
        <p:spPr>
          <a:xfrm>
            <a:off x="6383216" y="3411415"/>
            <a:ext cx="998991" cy="830997"/>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sz="2400" dirty="0"/>
              <a:t>H2020</a:t>
            </a:r>
          </a:p>
          <a:p>
            <a:pPr algn="ctr"/>
            <a:r>
              <a:rPr lang="en-US" sz="2400" dirty="0"/>
              <a:t>NSF</a:t>
            </a:r>
          </a:p>
        </p:txBody>
      </p:sp>
      <p:sp>
        <p:nvSpPr>
          <p:cNvPr id="5" name="TextBox 4">
            <a:extLst>
              <a:ext uri="{FF2B5EF4-FFF2-40B4-BE49-F238E27FC236}">
                <a16:creationId xmlns:a16="http://schemas.microsoft.com/office/drawing/2014/main" id="{63033C38-9587-EE40-93B8-C4C6073824EC}"/>
              </a:ext>
            </a:extLst>
          </p:cNvPr>
          <p:cNvSpPr txBox="1"/>
          <p:nvPr/>
        </p:nvSpPr>
        <p:spPr>
          <a:xfrm>
            <a:off x="7807569" y="4659923"/>
            <a:ext cx="1603581"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networking</a:t>
            </a:r>
          </a:p>
        </p:txBody>
      </p:sp>
      <p:sp>
        <p:nvSpPr>
          <p:cNvPr id="6" name="TextBox 5">
            <a:extLst>
              <a:ext uri="{FF2B5EF4-FFF2-40B4-BE49-F238E27FC236}">
                <a16:creationId xmlns:a16="http://schemas.microsoft.com/office/drawing/2014/main" id="{D8265606-1A37-C745-B5D6-F0D7C1E3480B}"/>
              </a:ext>
            </a:extLst>
          </p:cNvPr>
          <p:cNvSpPr txBox="1"/>
          <p:nvPr/>
        </p:nvSpPr>
        <p:spPr>
          <a:xfrm>
            <a:off x="2209800" y="4044370"/>
            <a:ext cx="1959191" cy="1077218"/>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US" sz="3200" dirty="0"/>
              <a:t>AI</a:t>
            </a:r>
          </a:p>
          <a:p>
            <a:pPr algn="ctr"/>
            <a:r>
              <a:rPr lang="en-US" sz="3200" dirty="0"/>
              <a:t>blockchain</a:t>
            </a:r>
          </a:p>
        </p:txBody>
      </p:sp>
      <p:sp>
        <p:nvSpPr>
          <p:cNvPr id="8" name="Slide Number Placeholder 7">
            <a:extLst>
              <a:ext uri="{FF2B5EF4-FFF2-40B4-BE49-F238E27FC236}">
                <a16:creationId xmlns:a16="http://schemas.microsoft.com/office/drawing/2014/main" id="{83DEE84A-13FB-AE4B-A520-086C761BD67B}"/>
              </a:ext>
            </a:extLst>
          </p:cNvPr>
          <p:cNvSpPr>
            <a:spLocks noGrp="1"/>
          </p:cNvSpPr>
          <p:nvPr>
            <p:ph type="sldNum" sz="quarter" idx="12"/>
          </p:nvPr>
        </p:nvSpPr>
        <p:spPr/>
        <p:txBody>
          <a:bodyPr/>
          <a:lstStyle/>
          <a:p>
            <a:fld id="{09E9596D-D4E8-E142-92EA-1D7BA27D4703}" type="slidenum">
              <a:rPr lang="en-US" smtClean="0"/>
              <a:t>2</a:t>
            </a:fld>
            <a:endParaRPr lang="en-US"/>
          </a:p>
        </p:txBody>
      </p:sp>
      <p:sp>
        <p:nvSpPr>
          <p:cNvPr id="9" name="Footer Placeholder 8">
            <a:extLst>
              <a:ext uri="{FF2B5EF4-FFF2-40B4-BE49-F238E27FC236}">
                <a16:creationId xmlns:a16="http://schemas.microsoft.com/office/drawing/2014/main" id="{10982201-7967-0541-A0C8-9BBA9870853A}"/>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895967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D45EF5-513A-2B4C-AF4B-C86F0B458528}"/>
              </a:ext>
            </a:extLst>
          </p:cNvPr>
          <p:cNvSpPr>
            <a:spLocks noGrp="1"/>
          </p:cNvSpPr>
          <p:nvPr>
            <p:ph type="sldNum" sz="quarter" idx="12"/>
          </p:nvPr>
        </p:nvSpPr>
        <p:spPr/>
        <p:txBody>
          <a:bodyPr/>
          <a:lstStyle/>
          <a:p>
            <a:fld id="{6D00ABC0-0B20-594E-8324-2F30128B41A0}" type="slidenum">
              <a:rPr lang="en-US" smtClean="0"/>
              <a:t>20</a:t>
            </a:fld>
            <a:endParaRPr lang="en-US"/>
          </a:p>
        </p:txBody>
      </p:sp>
      <p:sp>
        <p:nvSpPr>
          <p:cNvPr id="5" name="Title 4">
            <a:extLst>
              <a:ext uri="{FF2B5EF4-FFF2-40B4-BE49-F238E27FC236}">
                <a16:creationId xmlns:a16="http://schemas.microsoft.com/office/drawing/2014/main" id="{81E0B135-8EAB-8648-9A84-A1A5CE8D323E}"/>
              </a:ext>
            </a:extLst>
          </p:cNvPr>
          <p:cNvSpPr>
            <a:spLocks noGrp="1"/>
          </p:cNvSpPr>
          <p:nvPr>
            <p:ph type="title"/>
          </p:nvPr>
        </p:nvSpPr>
        <p:spPr/>
        <p:txBody>
          <a:bodyPr/>
          <a:lstStyle/>
          <a:p>
            <a:r>
              <a:rPr lang="en-US" dirty="0"/>
              <a:t>Remote surgery via 5G?</a:t>
            </a:r>
          </a:p>
        </p:txBody>
      </p:sp>
      <p:pic>
        <p:nvPicPr>
          <p:cNvPr id="7" name="Picture 6">
            <a:extLst>
              <a:ext uri="{FF2B5EF4-FFF2-40B4-BE49-F238E27FC236}">
                <a16:creationId xmlns:a16="http://schemas.microsoft.com/office/drawing/2014/main" id="{C5BF856B-35A9-F246-92B0-2C2495BAEF23}"/>
              </a:ext>
            </a:extLst>
          </p:cNvPr>
          <p:cNvPicPr>
            <a:picLocks noChangeAspect="1"/>
          </p:cNvPicPr>
          <p:nvPr/>
        </p:nvPicPr>
        <p:blipFill>
          <a:blip r:embed="rId2"/>
          <a:stretch>
            <a:fillRect/>
          </a:stretch>
        </p:blipFill>
        <p:spPr>
          <a:xfrm>
            <a:off x="838200" y="1444716"/>
            <a:ext cx="5298814" cy="3968568"/>
          </a:xfrm>
          <a:prstGeom prst="rect">
            <a:avLst/>
          </a:prstGeom>
        </p:spPr>
      </p:pic>
      <p:sp>
        <p:nvSpPr>
          <p:cNvPr id="8" name="TextBox 7">
            <a:extLst>
              <a:ext uri="{FF2B5EF4-FFF2-40B4-BE49-F238E27FC236}">
                <a16:creationId xmlns:a16="http://schemas.microsoft.com/office/drawing/2014/main" id="{30F4DB09-5CD1-C742-A70C-2DF2EE94591D}"/>
              </a:ext>
            </a:extLst>
          </p:cNvPr>
          <p:cNvSpPr txBox="1"/>
          <p:nvPr/>
        </p:nvSpPr>
        <p:spPr>
          <a:xfrm>
            <a:off x="838200" y="5604734"/>
            <a:ext cx="704039" cy="369332"/>
          </a:xfrm>
          <a:prstGeom prst="rect">
            <a:avLst/>
          </a:prstGeom>
          <a:noFill/>
        </p:spPr>
        <p:txBody>
          <a:bodyPr wrap="none" rtlCol="0">
            <a:spAutoFit/>
          </a:bodyPr>
          <a:lstStyle/>
          <a:p>
            <a:r>
              <a:rPr lang="en-US" i="1" dirty="0"/>
              <a:t>Mash</a:t>
            </a:r>
          </a:p>
        </p:txBody>
      </p:sp>
      <p:pic>
        <p:nvPicPr>
          <p:cNvPr id="9" name="Picture 8">
            <a:extLst>
              <a:ext uri="{FF2B5EF4-FFF2-40B4-BE49-F238E27FC236}">
                <a16:creationId xmlns:a16="http://schemas.microsoft.com/office/drawing/2014/main" id="{043ABAC6-D7D9-AC4A-AEAA-C4AF372D0196}"/>
              </a:ext>
            </a:extLst>
          </p:cNvPr>
          <p:cNvPicPr>
            <a:picLocks noChangeAspect="1"/>
          </p:cNvPicPr>
          <p:nvPr/>
        </p:nvPicPr>
        <p:blipFill>
          <a:blip r:embed="rId3"/>
          <a:stretch>
            <a:fillRect/>
          </a:stretch>
        </p:blipFill>
        <p:spPr>
          <a:xfrm>
            <a:off x="6316382" y="1533645"/>
            <a:ext cx="5712027" cy="3790709"/>
          </a:xfrm>
          <a:prstGeom prst="rect">
            <a:avLst/>
          </a:prstGeom>
        </p:spPr>
      </p:pic>
      <p:pic>
        <p:nvPicPr>
          <p:cNvPr id="10" name="Picture 9">
            <a:extLst>
              <a:ext uri="{FF2B5EF4-FFF2-40B4-BE49-F238E27FC236}">
                <a16:creationId xmlns:a16="http://schemas.microsoft.com/office/drawing/2014/main" id="{6CBD89B0-83BE-8648-A672-8E93EB91AC82}"/>
              </a:ext>
            </a:extLst>
          </p:cNvPr>
          <p:cNvPicPr>
            <a:picLocks noChangeAspect="1"/>
          </p:cNvPicPr>
          <p:nvPr/>
        </p:nvPicPr>
        <p:blipFill>
          <a:blip r:embed="rId4"/>
          <a:stretch>
            <a:fillRect/>
          </a:stretch>
        </p:blipFill>
        <p:spPr>
          <a:xfrm>
            <a:off x="9528287" y="1201738"/>
            <a:ext cx="1117600" cy="977900"/>
          </a:xfrm>
          <a:prstGeom prst="rect">
            <a:avLst/>
          </a:prstGeom>
          <a:effectLst>
            <a:outerShdw blurRad="50800" dist="38100" dir="2700000" algn="tl" rotWithShape="0">
              <a:schemeClr val="accent2">
                <a:lumMod val="75000"/>
                <a:alpha val="40000"/>
              </a:schemeClr>
            </a:outerShdw>
          </a:effectLst>
        </p:spPr>
        <p:style>
          <a:lnRef idx="0">
            <a:schemeClr val="accent2"/>
          </a:lnRef>
          <a:fillRef idx="3">
            <a:schemeClr val="accent2"/>
          </a:fillRef>
          <a:effectRef idx="3">
            <a:schemeClr val="accent2"/>
          </a:effectRef>
          <a:fontRef idx="minor">
            <a:schemeClr val="lt1"/>
          </a:fontRef>
        </p:style>
      </p:pic>
      <p:sp>
        <p:nvSpPr>
          <p:cNvPr id="2" name="Footer Placeholder 1">
            <a:extLst>
              <a:ext uri="{FF2B5EF4-FFF2-40B4-BE49-F238E27FC236}">
                <a16:creationId xmlns:a16="http://schemas.microsoft.com/office/drawing/2014/main" id="{64F12B96-8BCE-3C4B-A4EE-474684C2E4B9}"/>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815992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44AE33-A049-A24D-975B-40D43DEF86D1}"/>
              </a:ext>
            </a:extLst>
          </p:cNvPr>
          <p:cNvSpPr>
            <a:spLocks noGrp="1"/>
          </p:cNvSpPr>
          <p:nvPr>
            <p:ph type="sldNum" sz="quarter" idx="12"/>
          </p:nvPr>
        </p:nvSpPr>
        <p:spPr/>
        <p:txBody>
          <a:bodyPr/>
          <a:lstStyle/>
          <a:p>
            <a:fld id="{6D00ABC0-0B20-594E-8324-2F30128B41A0}" type="slidenum">
              <a:rPr lang="en-US" smtClean="0"/>
              <a:t>21</a:t>
            </a:fld>
            <a:endParaRPr lang="en-US"/>
          </a:p>
        </p:txBody>
      </p:sp>
      <p:pic>
        <p:nvPicPr>
          <p:cNvPr id="4" name="Picture 3">
            <a:extLst>
              <a:ext uri="{FF2B5EF4-FFF2-40B4-BE49-F238E27FC236}">
                <a16:creationId xmlns:a16="http://schemas.microsoft.com/office/drawing/2014/main" id="{B555532D-22B2-6B44-AC75-65BDF3203311}"/>
              </a:ext>
            </a:extLst>
          </p:cNvPr>
          <p:cNvPicPr>
            <a:picLocks noChangeAspect="1"/>
          </p:cNvPicPr>
          <p:nvPr/>
        </p:nvPicPr>
        <p:blipFill>
          <a:blip r:embed="rId2"/>
          <a:stretch>
            <a:fillRect/>
          </a:stretch>
        </p:blipFill>
        <p:spPr>
          <a:xfrm>
            <a:off x="2117673" y="0"/>
            <a:ext cx="7956653" cy="6858000"/>
          </a:xfrm>
          <a:prstGeom prst="rect">
            <a:avLst/>
          </a:prstGeom>
        </p:spPr>
      </p:pic>
      <p:sp>
        <p:nvSpPr>
          <p:cNvPr id="3" name="Footer Placeholder 2">
            <a:extLst>
              <a:ext uri="{FF2B5EF4-FFF2-40B4-BE49-F238E27FC236}">
                <a16:creationId xmlns:a16="http://schemas.microsoft.com/office/drawing/2014/main" id="{B6598C0C-C782-C748-94C7-8D7D6A3D7841}"/>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85957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054B27-5883-DC42-8169-D06A93CC3FBC}"/>
              </a:ext>
            </a:extLst>
          </p:cNvPr>
          <p:cNvSpPr>
            <a:spLocks noGrp="1"/>
          </p:cNvSpPr>
          <p:nvPr>
            <p:ph type="sldNum" sz="quarter" idx="12"/>
          </p:nvPr>
        </p:nvSpPr>
        <p:spPr/>
        <p:txBody>
          <a:bodyPr/>
          <a:lstStyle/>
          <a:p>
            <a:fld id="{6D00ABC0-0B20-594E-8324-2F30128B41A0}" type="slidenum">
              <a:rPr lang="en-US" smtClean="0"/>
              <a:t>22</a:t>
            </a:fld>
            <a:endParaRPr lang="en-US"/>
          </a:p>
        </p:txBody>
      </p:sp>
      <p:sp>
        <p:nvSpPr>
          <p:cNvPr id="2" name="Title 1">
            <a:extLst>
              <a:ext uri="{FF2B5EF4-FFF2-40B4-BE49-F238E27FC236}">
                <a16:creationId xmlns:a16="http://schemas.microsoft.com/office/drawing/2014/main" id="{A2CC5E7C-9AF0-0044-A14F-8553649CB3ED}"/>
              </a:ext>
            </a:extLst>
          </p:cNvPr>
          <p:cNvSpPr>
            <a:spLocks noGrp="1"/>
          </p:cNvSpPr>
          <p:nvPr>
            <p:ph type="title"/>
          </p:nvPr>
        </p:nvSpPr>
        <p:spPr/>
        <p:txBody>
          <a:bodyPr/>
          <a:lstStyle/>
          <a:p>
            <a:r>
              <a:rPr lang="en-US" dirty="0"/>
              <a:t>You better hold on to that steering wheel</a:t>
            </a:r>
          </a:p>
        </p:txBody>
      </p:sp>
      <p:pic>
        <p:nvPicPr>
          <p:cNvPr id="5" name="Picture 4">
            <a:extLst>
              <a:ext uri="{FF2B5EF4-FFF2-40B4-BE49-F238E27FC236}">
                <a16:creationId xmlns:a16="http://schemas.microsoft.com/office/drawing/2014/main" id="{95FB65BB-E140-D145-989B-975FBCD94ED6}"/>
              </a:ext>
            </a:extLst>
          </p:cNvPr>
          <p:cNvPicPr>
            <a:picLocks noChangeAspect="1"/>
          </p:cNvPicPr>
          <p:nvPr/>
        </p:nvPicPr>
        <p:blipFill>
          <a:blip r:embed="rId2"/>
          <a:stretch>
            <a:fillRect/>
          </a:stretch>
        </p:blipFill>
        <p:spPr>
          <a:xfrm>
            <a:off x="580634" y="1690688"/>
            <a:ext cx="5239360" cy="4189956"/>
          </a:xfrm>
          <a:prstGeom prst="rect">
            <a:avLst/>
          </a:prstGeom>
        </p:spPr>
      </p:pic>
      <p:pic>
        <p:nvPicPr>
          <p:cNvPr id="7" name="Picture 6">
            <a:extLst>
              <a:ext uri="{FF2B5EF4-FFF2-40B4-BE49-F238E27FC236}">
                <a16:creationId xmlns:a16="http://schemas.microsoft.com/office/drawing/2014/main" id="{75B22790-5F67-A54D-81A1-445E3A7B465E}"/>
              </a:ext>
            </a:extLst>
          </p:cNvPr>
          <p:cNvPicPr>
            <a:picLocks noChangeAspect="1"/>
          </p:cNvPicPr>
          <p:nvPr/>
        </p:nvPicPr>
        <p:blipFill>
          <a:blip r:embed="rId3"/>
          <a:stretch>
            <a:fillRect/>
          </a:stretch>
        </p:blipFill>
        <p:spPr>
          <a:xfrm>
            <a:off x="6144889" y="1690688"/>
            <a:ext cx="5466477" cy="4371584"/>
          </a:xfrm>
          <a:prstGeom prst="rect">
            <a:avLst/>
          </a:prstGeom>
        </p:spPr>
      </p:pic>
      <p:sp>
        <p:nvSpPr>
          <p:cNvPr id="4" name="Footer Placeholder 3">
            <a:extLst>
              <a:ext uri="{FF2B5EF4-FFF2-40B4-BE49-F238E27FC236}">
                <a16:creationId xmlns:a16="http://schemas.microsoft.com/office/drawing/2014/main" id="{A6C72658-2ACC-414B-8C69-E3E34D9AEC34}"/>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471882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CDD84D-72B4-9A45-A8AA-4232D954E269}"/>
              </a:ext>
            </a:extLst>
          </p:cNvPr>
          <p:cNvSpPr>
            <a:spLocks noGrp="1"/>
          </p:cNvSpPr>
          <p:nvPr>
            <p:ph type="sldNum" sz="quarter" idx="12"/>
          </p:nvPr>
        </p:nvSpPr>
        <p:spPr/>
        <p:txBody>
          <a:bodyPr/>
          <a:lstStyle/>
          <a:p>
            <a:fld id="{6D00ABC0-0B20-594E-8324-2F30128B41A0}" type="slidenum">
              <a:rPr lang="en-US" smtClean="0"/>
              <a:t>23</a:t>
            </a:fld>
            <a:endParaRPr lang="en-US"/>
          </a:p>
        </p:txBody>
      </p:sp>
      <p:sp>
        <p:nvSpPr>
          <p:cNvPr id="3" name="Title 2">
            <a:extLst>
              <a:ext uri="{FF2B5EF4-FFF2-40B4-BE49-F238E27FC236}">
                <a16:creationId xmlns:a16="http://schemas.microsoft.com/office/drawing/2014/main" id="{A625C194-C659-FC4D-BB65-45B8FBD46291}"/>
              </a:ext>
            </a:extLst>
          </p:cNvPr>
          <p:cNvSpPr>
            <a:spLocks noGrp="1"/>
          </p:cNvSpPr>
          <p:nvPr>
            <p:ph type="title"/>
          </p:nvPr>
        </p:nvSpPr>
        <p:spPr/>
        <p:txBody>
          <a:bodyPr/>
          <a:lstStyle/>
          <a:p>
            <a:r>
              <a:rPr lang="en-US" dirty="0"/>
              <a:t>Mobile users need RR, not VR or AR</a:t>
            </a:r>
          </a:p>
        </p:txBody>
      </p:sp>
      <p:pic>
        <p:nvPicPr>
          <p:cNvPr id="5" name="Picture 4">
            <a:extLst>
              <a:ext uri="{FF2B5EF4-FFF2-40B4-BE49-F238E27FC236}">
                <a16:creationId xmlns:a16="http://schemas.microsoft.com/office/drawing/2014/main" id="{530309F0-7A73-DD4C-B330-90588D821ADE}"/>
              </a:ext>
            </a:extLst>
          </p:cNvPr>
          <p:cNvPicPr>
            <a:picLocks noChangeAspect="1"/>
          </p:cNvPicPr>
          <p:nvPr/>
        </p:nvPicPr>
        <p:blipFill>
          <a:blip r:embed="rId3"/>
          <a:stretch>
            <a:fillRect/>
          </a:stretch>
        </p:blipFill>
        <p:spPr>
          <a:xfrm>
            <a:off x="3824654" y="1148967"/>
            <a:ext cx="8367346" cy="5578231"/>
          </a:xfrm>
          <a:prstGeom prst="rect">
            <a:avLst/>
          </a:prstGeom>
        </p:spPr>
      </p:pic>
      <p:sp>
        <p:nvSpPr>
          <p:cNvPr id="6" name="Rectangle 5">
            <a:extLst>
              <a:ext uri="{FF2B5EF4-FFF2-40B4-BE49-F238E27FC236}">
                <a16:creationId xmlns:a16="http://schemas.microsoft.com/office/drawing/2014/main" id="{8EDBC6D1-8929-E342-A5B8-3A69F054EB55}"/>
              </a:ext>
            </a:extLst>
          </p:cNvPr>
          <p:cNvSpPr/>
          <p:nvPr/>
        </p:nvSpPr>
        <p:spPr>
          <a:xfrm>
            <a:off x="164123" y="1333175"/>
            <a:ext cx="3440723" cy="193899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n-US" sz="2000" dirty="0">
                <a:solidFill>
                  <a:srgbClr val="2E3B41"/>
                </a:solidFill>
                <a:latin typeface="Montserrat"/>
              </a:rPr>
              <a:t>“In London, … some lamp posts have been padded in order to protect the large numbers of people using their mobile devices while walking.” (</a:t>
            </a:r>
            <a:r>
              <a:rPr lang="en-US" sz="2000" dirty="0" err="1">
                <a:solidFill>
                  <a:srgbClr val="2E3B41"/>
                </a:solidFill>
                <a:latin typeface="Montserrat"/>
              </a:rPr>
              <a:t>safety.com</a:t>
            </a:r>
            <a:r>
              <a:rPr lang="en-US" sz="2000" dirty="0">
                <a:solidFill>
                  <a:srgbClr val="2E3B41"/>
                </a:solidFill>
                <a:latin typeface="Montserrat"/>
              </a:rPr>
              <a:t>, 2019)</a:t>
            </a:r>
            <a:endParaRPr lang="en-US" sz="2000" dirty="0"/>
          </a:p>
        </p:txBody>
      </p:sp>
      <p:sp>
        <p:nvSpPr>
          <p:cNvPr id="7" name="TextBox 6">
            <a:extLst>
              <a:ext uri="{FF2B5EF4-FFF2-40B4-BE49-F238E27FC236}">
                <a16:creationId xmlns:a16="http://schemas.microsoft.com/office/drawing/2014/main" id="{68571918-E818-C943-954D-490E06F8AE2C}"/>
              </a:ext>
            </a:extLst>
          </p:cNvPr>
          <p:cNvSpPr txBox="1"/>
          <p:nvPr/>
        </p:nvSpPr>
        <p:spPr>
          <a:xfrm>
            <a:off x="164123" y="3561011"/>
            <a:ext cx="3440723" cy="92333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dirty="0"/>
              <a:t>Since 2009, pedestrian fatalities have risen 46%, with nearly 6,000 people struck and killed in 2016. </a:t>
            </a:r>
          </a:p>
        </p:txBody>
      </p:sp>
      <p:sp>
        <p:nvSpPr>
          <p:cNvPr id="8" name="TextBox 7">
            <a:extLst>
              <a:ext uri="{FF2B5EF4-FFF2-40B4-BE49-F238E27FC236}">
                <a16:creationId xmlns:a16="http://schemas.microsoft.com/office/drawing/2014/main" id="{93691E5B-E34E-344D-9FB2-BB37977E9AA9}"/>
              </a:ext>
            </a:extLst>
          </p:cNvPr>
          <p:cNvSpPr txBox="1"/>
          <p:nvPr/>
        </p:nvSpPr>
        <p:spPr>
          <a:xfrm>
            <a:off x="164123" y="4773185"/>
            <a:ext cx="3440723" cy="1015663"/>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000" dirty="0"/>
              <a:t>both smartphones and marijuana can impair the attention and judgment</a:t>
            </a:r>
          </a:p>
        </p:txBody>
      </p:sp>
      <p:sp>
        <p:nvSpPr>
          <p:cNvPr id="9" name="Footer Placeholder 8">
            <a:extLst>
              <a:ext uri="{FF2B5EF4-FFF2-40B4-BE49-F238E27FC236}">
                <a16:creationId xmlns:a16="http://schemas.microsoft.com/office/drawing/2014/main" id="{52B7A7F5-45B7-1D4A-BCBC-CC4C091926B8}"/>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234773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56FD8E-4D41-7A43-AF87-1E7D6AEB5EF7}"/>
              </a:ext>
            </a:extLst>
          </p:cNvPr>
          <p:cNvSpPr>
            <a:spLocks noGrp="1"/>
          </p:cNvSpPr>
          <p:nvPr>
            <p:ph type="sldNum" sz="quarter" idx="12"/>
          </p:nvPr>
        </p:nvSpPr>
        <p:spPr/>
        <p:txBody>
          <a:bodyPr/>
          <a:lstStyle/>
          <a:p>
            <a:fld id="{6D00ABC0-0B20-594E-8324-2F30128B41A0}" type="slidenum">
              <a:rPr lang="en-US" smtClean="0"/>
              <a:t>24</a:t>
            </a:fld>
            <a:endParaRPr lang="en-US"/>
          </a:p>
        </p:txBody>
      </p:sp>
      <p:sp>
        <p:nvSpPr>
          <p:cNvPr id="3" name="Title 2">
            <a:extLst>
              <a:ext uri="{FF2B5EF4-FFF2-40B4-BE49-F238E27FC236}">
                <a16:creationId xmlns:a16="http://schemas.microsoft.com/office/drawing/2014/main" id="{A3850E63-EF59-C445-BF70-3F9C8AB9C006}"/>
              </a:ext>
            </a:extLst>
          </p:cNvPr>
          <p:cNvSpPr>
            <a:spLocks noGrp="1"/>
          </p:cNvSpPr>
          <p:nvPr>
            <p:ph type="title"/>
          </p:nvPr>
        </p:nvSpPr>
        <p:spPr/>
        <p:txBody>
          <a:bodyPr/>
          <a:lstStyle/>
          <a:p>
            <a:r>
              <a:rPr lang="en-US" dirty="0"/>
              <a:t>Fully new (scale) applications are extremely rare</a:t>
            </a:r>
          </a:p>
        </p:txBody>
      </p:sp>
      <p:graphicFrame>
        <p:nvGraphicFramePr>
          <p:cNvPr id="4" name="Table 3">
            <a:extLst>
              <a:ext uri="{FF2B5EF4-FFF2-40B4-BE49-F238E27FC236}">
                <a16:creationId xmlns:a16="http://schemas.microsoft.com/office/drawing/2014/main" id="{E93FFD41-F45A-8944-B1BF-EB5E8619E5A6}"/>
              </a:ext>
            </a:extLst>
          </p:cNvPr>
          <p:cNvGraphicFramePr>
            <a:graphicFrameLocks noGrp="1"/>
          </p:cNvGraphicFramePr>
          <p:nvPr>
            <p:extLst>
              <p:ext uri="{D42A27DB-BD31-4B8C-83A1-F6EECF244321}">
                <p14:modId xmlns:p14="http://schemas.microsoft.com/office/powerpoint/2010/main" val="1113695628"/>
              </p:ext>
            </p:extLst>
          </p:nvPr>
        </p:nvGraphicFramePr>
        <p:xfrm>
          <a:off x="452795" y="1225160"/>
          <a:ext cx="11469574" cy="4657170"/>
        </p:xfrm>
        <a:graphic>
          <a:graphicData uri="http://schemas.openxmlformats.org/drawingml/2006/table">
            <a:tbl>
              <a:tblPr firstRow="1" bandRow="1">
                <a:tableStyleId>{5C22544A-7EE6-4342-B048-85BDC9FD1C3A}</a:tableStyleId>
              </a:tblPr>
              <a:tblGrid>
                <a:gridCol w="3157590">
                  <a:extLst>
                    <a:ext uri="{9D8B030D-6E8A-4147-A177-3AD203B41FA5}">
                      <a16:colId xmlns:a16="http://schemas.microsoft.com/office/drawing/2014/main" val="2853453782"/>
                    </a:ext>
                  </a:extLst>
                </a:gridCol>
                <a:gridCol w="8311984">
                  <a:extLst>
                    <a:ext uri="{9D8B030D-6E8A-4147-A177-3AD203B41FA5}">
                      <a16:colId xmlns:a16="http://schemas.microsoft.com/office/drawing/2014/main" val="2211235109"/>
                    </a:ext>
                  </a:extLst>
                </a:gridCol>
              </a:tblGrid>
              <a:tr h="553482">
                <a:tc>
                  <a:txBody>
                    <a:bodyPr/>
                    <a:lstStyle/>
                    <a:p>
                      <a:r>
                        <a:rPr lang="en-US" sz="2800" dirty="0"/>
                        <a:t>Application</a:t>
                      </a:r>
                    </a:p>
                  </a:txBody>
                  <a:tcPr/>
                </a:tc>
                <a:tc>
                  <a:txBody>
                    <a:bodyPr/>
                    <a:lstStyle/>
                    <a:p>
                      <a:r>
                        <a:rPr lang="en-US" sz="2800" dirty="0"/>
                        <a:t>First demonstrated (on Internet)</a:t>
                      </a:r>
                    </a:p>
                  </a:txBody>
                  <a:tcPr/>
                </a:tc>
                <a:extLst>
                  <a:ext uri="{0D108BD9-81ED-4DB2-BD59-A6C34878D82A}">
                    <a16:rowId xmlns:a16="http://schemas.microsoft.com/office/drawing/2014/main" val="3909201150"/>
                  </a:ext>
                </a:extLst>
              </a:tr>
              <a:tr h="553482">
                <a:tc>
                  <a:txBody>
                    <a:bodyPr/>
                    <a:lstStyle/>
                    <a:p>
                      <a:r>
                        <a:rPr lang="en-US" sz="2800" dirty="0"/>
                        <a:t>Video</a:t>
                      </a:r>
                    </a:p>
                  </a:txBody>
                  <a:tcPr/>
                </a:tc>
                <a:tc>
                  <a:txBody>
                    <a:bodyPr/>
                    <a:lstStyle/>
                    <a:p>
                      <a:r>
                        <a:rPr lang="en-US" sz="2800" dirty="0"/>
                        <a:t>1992: </a:t>
                      </a:r>
                      <a:r>
                        <a:rPr lang="en-US" sz="2800" dirty="0" err="1"/>
                        <a:t>mbone</a:t>
                      </a:r>
                      <a:r>
                        <a:rPr lang="en-US" sz="2800" dirty="0"/>
                        <a:t> (multicast audio &amp; video)</a:t>
                      </a:r>
                    </a:p>
                  </a:txBody>
                  <a:tcPr/>
                </a:tc>
                <a:extLst>
                  <a:ext uri="{0D108BD9-81ED-4DB2-BD59-A6C34878D82A}">
                    <a16:rowId xmlns:a16="http://schemas.microsoft.com/office/drawing/2014/main" val="1356947169"/>
                  </a:ext>
                </a:extLst>
              </a:tr>
              <a:tr h="553482">
                <a:tc>
                  <a:txBody>
                    <a:bodyPr/>
                    <a:lstStyle/>
                    <a:p>
                      <a:r>
                        <a:rPr lang="en-US" sz="2800" dirty="0"/>
                        <a:t>Augmented reality</a:t>
                      </a:r>
                    </a:p>
                  </a:txBody>
                  <a:tcPr/>
                </a:tc>
                <a:tc>
                  <a:txBody>
                    <a:bodyPr/>
                    <a:lstStyle/>
                    <a:p>
                      <a:r>
                        <a:rPr lang="en-US" sz="2800" dirty="0"/>
                        <a:t>1968: Ivan Sutherland invents the head-mounted display and positions it as a window into a virtual world</a:t>
                      </a:r>
                    </a:p>
                  </a:txBody>
                  <a:tcPr/>
                </a:tc>
                <a:extLst>
                  <a:ext uri="{0D108BD9-81ED-4DB2-BD59-A6C34878D82A}">
                    <a16:rowId xmlns:a16="http://schemas.microsoft.com/office/drawing/2014/main" val="737308125"/>
                  </a:ext>
                </a:extLst>
              </a:tr>
              <a:tr h="553482">
                <a:tc>
                  <a:txBody>
                    <a:bodyPr/>
                    <a:lstStyle/>
                    <a:p>
                      <a:r>
                        <a:rPr lang="en-US" sz="2800" dirty="0"/>
                        <a:t>Virtual reality</a:t>
                      </a:r>
                    </a:p>
                  </a:txBody>
                  <a:tcPr/>
                </a:tc>
                <a:tc>
                  <a:txBody>
                    <a:bodyPr/>
                    <a:lstStyle/>
                    <a:p>
                      <a:r>
                        <a:rPr lang="en-US" sz="2800" dirty="0"/>
                        <a:t>1979: Eric </a:t>
                      </a:r>
                      <a:r>
                        <a:rPr lang="en-US" sz="2800" dirty="0" err="1"/>
                        <a:t>Howlett</a:t>
                      </a:r>
                      <a:r>
                        <a:rPr lang="en-US" sz="2800" dirty="0"/>
                        <a:t> developed the Large Expanse, Extra Perspective (LEEP) optical system</a:t>
                      </a:r>
                    </a:p>
                  </a:txBody>
                  <a:tcPr/>
                </a:tc>
                <a:extLst>
                  <a:ext uri="{0D108BD9-81ED-4DB2-BD59-A6C34878D82A}">
                    <a16:rowId xmlns:a16="http://schemas.microsoft.com/office/drawing/2014/main" val="224125294"/>
                  </a:ext>
                </a:extLst>
              </a:tr>
              <a:tr h="553482">
                <a:tc>
                  <a:txBody>
                    <a:bodyPr/>
                    <a:lstStyle/>
                    <a:p>
                      <a:r>
                        <a:rPr lang="en-US" sz="2800" dirty="0"/>
                        <a:t>IoT</a:t>
                      </a:r>
                    </a:p>
                  </a:txBody>
                  <a:tcPr/>
                </a:tc>
                <a:tc>
                  <a:txBody>
                    <a:bodyPr/>
                    <a:lstStyle/>
                    <a:p>
                      <a:r>
                        <a:rPr lang="en-US" sz="2800" dirty="0"/>
                        <a:t>1985: term ”Internet of Things” used</a:t>
                      </a:r>
                    </a:p>
                  </a:txBody>
                  <a:tcPr/>
                </a:tc>
                <a:extLst>
                  <a:ext uri="{0D108BD9-81ED-4DB2-BD59-A6C34878D82A}">
                    <a16:rowId xmlns:a16="http://schemas.microsoft.com/office/drawing/2014/main" val="836787522"/>
                  </a:ext>
                </a:extLst>
              </a:tr>
              <a:tr h="553482">
                <a:tc>
                  <a:txBody>
                    <a:bodyPr/>
                    <a:lstStyle/>
                    <a:p>
                      <a:r>
                        <a:rPr lang="en-US" sz="2800" dirty="0"/>
                        <a:t>Connected cars</a:t>
                      </a:r>
                    </a:p>
                  </a:txBody>
                  <a:tcPr/>
                </a:tc>
                <a:tc>
                  <a:txBody>
                    <a:bodyPr/>
                    <a:lstStyle/>
                    <a:p>
                      <a:r>
                        <a:rPr lang="en-US" sz="2800" dirty="0"/>
                        <a:t>2001: OnStar remote diagnostics</a:t>
                      </a:r>
                    </a:p>
                  </a:txBody>
                  <a:tcPr/>
                </a:tc>
                <a:extLst>
                  <a:ext uri="{0D108BD9-81ED-4DB2-BD59-A6C34878D82A}">
                    <a16:rowId xmlns:a16="http://schemas.microsoft.com/office/drawing/2014/main" val="2872898491"/>
                  </a:ext>
                </a:extLst>
              </a:tr>
              <a:tr h="553482">
                <a:tc>
                  <a:txBody>
                    <a:bodyPr/>
                    <a:lstStyle/>
                    <a:p>
                      <a:r>
                        <a:rPr lang="en-US" sz="2800" dirty="0"/>
                        <a:t>Games</a:t>
                      </a:r>
                    </a:p>
                  </a:txBody>
                  <a:tcPr/>
                </a:tc>
                <a:tc>
                  <a:txBody>
                    <a:bodyPr/>
                    <a:lstStyle/>
                    <a:p>
                      <a:r>
                        <a:rPr lang="en-US" sz="2800" dirty="0"/>
                        <a:t>1984: “Islands of </a:t>
                      </a:r>
                      <a:r>
                        <a:rPr lang="en-US" sz="2800" dirty="0" err="1"/>
                        <a:t>Kismai</a:t>
                      </a:r>
                      <a:r>
                        <a:rPr lang="en-US" sz="2800" dirty="0"/>
                        <a:t>” (first commercial online game)</a:t>
                      </a:r>
                    </a:p>
                  </a:txBody>
                  <a:tcPr/>
                </a:tc>
                <a:extLst>
                  <a:ext uri="{0D108BD9-81ED-4DB2-BD59-A6C34878D82A}">
                    <a16:rowId xmlns:a16="http://schemas.microsoft.com/office/drawing/2014/main" val="2344755354"/>
                  </a:ext>
                </a:extLst>
              </a:tr>
            </a:tbl>
          </a:graphicData>
        </a:graphic>
      </p:graphicFrame>
      <p:sp>
        <p:nvSpPr>
          <p:cNvPr id="6" name="TextBox 5">
            <a:extLst>
              <a:ext uri="{FF2B5EF4-FFF2-40B4-BE49-F238E27FC236}">
                <a16:creationId xmlns:a16="http://schemas.microsoft.com/office/drawing/2014/main" id="{65E7FFA5-974E-994F-B682-BE5DC58413F0}"/>
              </a:ext>
            </a:extLst>
          </p:cNvPr>
          <p:cNvSpPr txBox="1"/>
          <p:nvPr/>
        </p:nvSpPr>
        <p:spPr>
          <a:xfrm>
            <a:off x="1566571" y="6125974"/>
            <a:ext cx="957570"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better</a:t>
            </a:r>
          </a:p>
        </p:txBody>
      </p:sp>
      <p:sp>
        <p:nvSpPr>
          <p:cNvPr id="7" name="TextBox 6">
            <a:extLst>
              <a:ext uri="{FF2B5EF4-FFF2-40B4-BE49-F238E27FC236}">
                <a16:creationId xmlns:a16="http://schemas.microsoft.com/office/drawing/2014/main" id="{AE38EE58-3921-BE4B-9E6B-D94DDF580466}"/>
              </a:ext>
            </a:extLst>
          </p:cNvPr>
          <p:cNvSpPr txBox="1"/>
          <p:nvPr/>
        </p:nvSpPr>
        <p:spPr>
          <a:xfrm>
            <a:off x="5169878" y="6125974"/>
            <a:ext cx="1200970"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cheaper</a:t>
            </a:r>
          </a:p>
        </p:txBody>
      </p:sp>
      <p:sp>
        <p:nvSpPr>
          <p:cNvPr id="8" name="TextBox 7">
            <a:extLst>
              <a:ext uri="{FF2B5EF4-FFF2-40B4-BE49-F238E27FC236}">
                <a16:creationId xmlns:a16="http://schemas.microsoft.com/office/drawing/2014/main" id="{93CB94EE-B86C-AD4F-BAFA-F579D3AC950E}"/>
              </a:ext>
            </a:extLst>
          </p:cNvPr>
          <p:cNvSpPr txBox="1"/>
          <p:nvPr/>
        </p:nvSpPr>
        <p:spPr>
          <a:xfrm>
            <a:off x="3398008" y="6125974"/>
            <a:ext cx="898003"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dirty="0"/>
              <a:t>faster</a:t>
            </a:r>
          </a:p>
        </p:txBody>
      </p:sp>
      <p:sp>
        <p:nvSpPr>
          <p:cNvPr id="9" name="TextBox 8">
            <a:extLst>
              <a:ext uri="{FF2B5EF4-FFF2-40B4-BE49-F238E27FC236}">
                <a16:creationId xmlns:a16="http://schemas.microsoft.com/office/drawing/2014/main" id="{1B645825-EC12-DB44-A451-051814822B19}"/>
              </a:ext>
            </a:extLst>
          </p:cNvPr>
          <p:cNvSpPr txBox="1"/>
          <p:nvPr/>
        </p:nvSpPr>
        <p:spPr>
          <a:xfrm>
            <a:off x="7625862" y="5890290"/>
            <a:ext cx="2885598" cy="830997"/>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400" dirty="0"/>
              <a:t>mobile</a:t>
            </a:r>
          </a:p>
          <a:p>
            <a:r>
              <a:rPr lang="en-US" sz="2400"/>
              <a:t>fewer wires (last hop)</a:t>
            </a:r>
            <a:endParaRPr lang="en-US" sz="2400" dirty="0"/>
          </a:p>
        </p:txBody>
      </p:sp>
      <p:sp>
        <p:nvSpPr>
          <p:cNvPr id="5" name="Footer Placeholder 4">
            <a:extLst>
              <a:ext uri="{FF2B5EF4-FFF2-40B4-BE49-F238E27FC236}">
                <a16:creationId xmlns:a16="http://schemas.microsoft.com/office/drawing/2014/main" id="{D6B3C339-047F-B341-B3F9-6B8AA8D3B366}"/>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798412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5AAEDC-17A1-F340-8A04-C53A8FFC9DB6}"/>
              </a:ext>
            </a:extLst>
          </p:cNvPr>
          <p:cNvSpPr>
            <a:spLocks noGrp="1"/>
          </p:cNvSpPr>
          <p:nvPr>
            <p:ph type="sldNum" sz="quarter" idx="12"/>
          </p:nvPr>
        </p:nvSpPr>
        <p:spPr/>
        <p:txBody>
          <a:bodyPr/>
          <a:lstStyle/>
          <a:p>
            <a:fld id="{6D00ABC0-0B20-594E-8324-2F30128B41A0}" type="slidenum">
              <a:rPr lang="en-US" smtClean="0"/>
              <a:t>25</a:t>
            </a:fld>
            <a:endParaRPr lang="en-US"/>
          </a:p>
        </p:txBody>
      </p:sp>
      <p:sp>
        <p:nvSpPr>
          <p:cNvPr id="2" name="Title 1">
            <a:extLst>
              <a:ext uri="{FF2B5EF4-FFF2-40B4-BE49-F238E27FC236}">
                <a16:creationId xmlns:a16="http://schemas.microsoft.com/office/drawing/2014/main" id="{BF839CD5-5477-6B46-BDAD-AC65E6C58797}"/>
              </a:ext>
            </a:extLst>
          </p:cNvPr>
          <p:cNvSpPr>
            <a:spLocks noGrp="1"/>
          </p:cNvSpPr>
          <p:nvPr>
            <p:ph type="title"/>
          </p:nvPr>
        </p:nvSpPr>
        <p:spPr/>
        <p:txBody>
          <a:bodyPr/>
          <a:lstStyle/>
          <a:p>
            <a:r>
              <a:rPr lang="en-US" dirty="0"/>
              <a:t>US Senator correctly predicts Internet future</a:t>
            </a:r>
          </a:p>
        </p:txBody>
      </p:sp>
      <p:pic>
        <p:nvPicPr>
          <p:cNvPr id="4" name="Picture 3">
            <a:extLst>
              <a:ext uri="{FF2B5EF4-FFF2-40B4-BE49-F238E27FC236}">
                <a16:creationId xmlns:a16="http://schemas.microsoft.com/office/drawing/2014/main" id="{A0409E48-9E66-3F4A-8934-43C3133B4BAE}"/>
              </a:ext>
            </a:extLst>
          </p:cNvPr>
          <p:cNvPicPr>
            <a:picLocks noChangeAspect="1"/>
          </p:cNvPicPr>
          <p:nvPr/>
        </p:nvPicPr>
        <p:blipFill>
          <a:blip r:embed="rId3"/>
          <a:stretch>
            <a:fillRect/>
          </a:stretch>
        </p:blipFill>
        <p:spPr>
          <a:xfrm>
            <a:off x="2916816" y="1690688"/>
            <a:ext cx="5796878" cy="5067469"/>
          </a:xfrm>
          <a:prstGeom prst="rect">
            <a:avLst/>
          </a:prstGeom>
        </p:spPr>
      </p:pic>
      <p:sp>
        <p:nvSpPr>
          <p:cNvPr id="5" name="TextBox 4">
            <a:extLst>
              <a:ext uri="{FF2B5EF4-FFF2-40B4-BE49-F238E27FC236}">
                <a16:creationId xmlns:a16="http://schemas.microsoft.com/office/drawing/2014/main" id="{F92D39B8-F426-AF44-B677-25A2B311E9D7}"/>
              </a:ext>
            </a:extLst>
          </p:cNvPr>
          <p:cNvSpPr txBox="1"/>
          <p:nvPr/>
        </p:nvSpPr>
        <p:spPr>
          <a:xfrm>
            <a:off x="484094" y="4077148"/>
            <a:ext cx="1952009" cy="646331"/>
          </a:xfrm>
          <a:prstGeom prst="rect">
            <a:avLst/>
          </a:prstGeom>
          <a:noFill/>
        </p:spPr>
        <p:txBody>
          <a:bodyPr wrap="none" rtlCol="0">
            <a:spAutoFit/>
          </a:bodyPr>
          <a:lstStyle/>
          <a:p>
            <a:r>
              <a:rPr lang="en-US" dirty="0"/>
              <a:t>US Senator</a:t>
            </a:r>
          </a:p>
          <a:p>
            <a:r>
              <a:rPr lang="en-US" dirty="0"/>
              <a:t>Ted Stevens (2006)</a:t>
            </a:r>
          </a:p>
        </p:txBody>
      </p:sp>
      <p:sp>
        <p:nvSpPr>
          <p:cNvPr id="6" name="Footer Placeholder 5">
            <a:extLst>
              <a:ext uri="{FF2B5EF4-FFF2-40B4-BE49-F238E27FC236}">
                <a16:creationId xmlns:a16="http://schemas.microsoft.com/office/drawing/2014/main" id="{88791CCE-2551-A744-AAE6-38BFC1FBED02}"/>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158371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23A8-7173-764D-B964-D5D586136657}"/>
              </a:ext>
            </a:extLst>
          </p:cNvPr>
          <p:cNvSpPr>
            <a:spLocks noGrp="1"/>
          </p:cNvSpPr>
          <p:nvPr>
            <p:ph type="title"/>
          </p:nvPr>
        </p:nvSpPr>
        <p:spPr/>
        <p:txBody>
          <a:bodyPr/>
          <a:lstStyle/>
          <a:p>
            <a:r>
              <a:rPr lang="en-US" dirty="0"/>
              <a:t>Caveat 3: Edge/fog computing</a:t>
            </a:r>
          </a:p>
        </p:txBody>
      </p:sp>
      <p:sp>
        <p:nvSpPr>
          <p:cNvPr id="3" name="Text Placeholder 2">
            <a:extLst>
              <a:ext uri="{FF2B5EF4-FFF2-40B4-BE49-F238E27FC236}">
                <a16:creationId xmlns:a16="http://schemas.microsoft.com/office/drawing/2014/main" id="{48067FCC-409A-9B49-9CEF-4B7FABC2DB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40796E-3A56-CA47-BDE3-681EC656A204}"/>
              </a:ext>
            </a:extLst>
          </p:cNvPr>
          <p:cNvSpPr>
            <a:spLocks noGrp="1"/>
          </p:cNvSpPr>
          <p:nvPr>
            <p:ph type="sldNum" sz="quarter" idx="12"/>
          </p:nvPr>
        </p:nvSpPr>
        <p:spPr/>
        <p:txBody>
          <a:bodyPr/>
          <a:lstStyle/>
          <a:p>
            <a:fld id="{6D00ABC0-0B20-594E-8324-2F30128B41A0}" type="slidenum">
              <a:rPr lang="en-US" smtClean="0"/>
              <a:t>26</a:t>
            </a:fld>
            <a:endParaRPr lang="en-US"/>
          </a:p>
        </p:txBody>
      </p:sp>
      <p:sp>
        <p:nvSpPr>
          <p:cNvPr id="5" name="Footer Placeholder 4">
            <a:extLst>
              <a:ext uri="{FF2B5EF4-FFF2-40B4-BE49-F238E27FC236}">
                <a16:creationId xmlns:a16="http://schemas.microsoft.com/office/drawing/2014/main" id="{FF7C0EDE-2D98-1846-A39D-7583C1DA1EF2}"/>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778355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D450A627-5E51-3042-8CCD-483F3107C030}"/>
              </a:ext>
            </a:extLst>
          </p:cNvPr>
          <p:cNvSpPr>
            <a:spLocks noGrp="1"/>
          </p:cNvSpPr>
          <p:nvPr>
            <p:ph type="sldNum" sz="quarter" idx="12"/>
          </p:nvPr>
        </p:nvSpPr>
        <p:spPr/>
        <p:txBody>
          <a:bodyPr/>
          <a:lstStyle/>
          <a:p>
            <a:fld id="{6D00ABC0-0B20-594E-8324-2F30128B41A0}" type="slidenum">
              <a:rPr lang="en-US" smtClean="0"/>
              <a:t>27</a:t>
            </a:fld>
            <a:endParaRPr lang="en-US"/>
          </a:p>
        </p:txBody>
      </p:sp>
      <p:sp>
        <p:nvSpPr>
          <p:cNvPr id="2" name="Title 1">
            <a:extLst>
              <a:ext uri="{FF2B5EF4-FFF2-40B4-BE49-F238E27FC236}">
                <a16:creationId xmlns:a16="http://schemas.microsoft.com/office/drawing/2014/main" id="{313D9A77-51BA-8345-A1F7-8BE95A52BDA8}"/>
              </a:ext>
            </a:extLst>
          </p:cNvPr>
          <p:cNvSpPr>
            <a:spLocks noGrp="1"/>
          </p:cNvSpPr>
          <p:nvPr>
            <p:ph type="title"/>
          </p:nvPr>
        </p:nvSpPr>
        <p:spPr/>
        <p:txBody>
          <a:bodyPr/>
          <a:lstStyle/>
          <a:p>
            <a:r>
              <a:rPr lang="en-US" dirty="0"/>
              <a:t>(Dubious) economics of fog computing</a:t>
            </a:r>
          </a:p>
        </p:txBody>
      </p:sp>
      <p:pic>
        <p:nvPicPr>
          <p:cNvPr id="3" name="Picture 2">
            <a:extLst>
              <a:ext uri="{FF2B5EF4-FFF2-40B4-BE49-F238E27FC236}">
                <a16:creationId xmlns:a16="http://schemas.microsoft.com/office/drawing/2014/main" id="{D9665B81-742C-CE45-BED7-494B083A8FAF}"/>
              </a:ext>
            </a:extLst>
          </p:cNvPr>
          <p:cNvPicPr>
            <a:picLocks noChangeAspect="1"/>
          </p:cNvPicPr>
          <p:nvPr/>
        </p:nvPicPr>
        <p:blipFill>
          <a:blip r:embed="rId2"/>
          <a:stretch>
            <a:fillRect/>
          </a:stretch>
        </p:blipFill>
        <p:spPr>
          <a:xfrm>
            <a:off x="838200" y="1494972"/>
            <a:ext cx="1834243" cy="1834243"/>
          </a:xfrm>
          <a:prstGeom prst="rect">
            <a:avLst/>
          </a:prstGeom>
        </p:spPr>
      </p:pic>
      <p:pic>
        <p:nvPicPr>
          <p:cNvPr id="4" name="Picture 3">
            <a:extLst>
              <a:ext uri="{FF2B5EF4-FFF2-40B4-BE49-F238E27FC236}">
                <a16:creationId xmlns:a16="http://schemas.microsoft.com/office/drawing/2014/main" id="{3BB44E5D-072E-434E-8B49-949F9C8D0322}"/>
              </a:ext>
            </a:extLst>
          </p:cNvPr>
          <p:cNvPicPr>
            <a:picLocks noChangeAspect="1"/>
          </p:cNvPicPr>
          <p:nvPr/>
        </p:nvPicPr>
        <p:blipFill>
          <a:blip r:embed="rId3"/>
          <a:stretch>
            <a:fillRect/>
          </a:stretch>
        </p:blipFill>
        <p:spPr>
          <a:xfrm>
            <a:off x="3296516" y="1494972"/>
            <a:ext cx="2494684" cy="1859925"/>
          </a:xfrm>
          <a:prstGeom prst="rect">
            <a:avLst/>
          </a:prstGeom>
        </p:spPr>
      </p:pic>
      <p:sp>
        <p:nvSpPr>
          <p:cNvPr id="5" name="Cloud 4">
            <a:extLst>
              <a:ext uri="{FF2B5EF4-FFF2-40B4-BE49-F238E27FC236}">
                <a16:creationId xmlns:a16="http://schemas.microsoft.com/office/drawing/2014/main" id="{74EE913C-C784-7A4E-AF81-32EC934BE757}"/>
              </a:ext>
            </a:extLst>
          </p:cNvPr>
          <p:cNvSpPr/>
          <p:nvPr/>
        </p:nvSpPr>
        <p:spPr>
          <a:xfrm>
            <a:off x="9202057" y="1494972"/>
            <a:ext cx="2819400" cy="20610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hyperscale</a:t>
            </a:r>
          </a:p>
          <a:p>
            <a:pPr algn="ctr"/>
            <a:r>
              <a:rPr lang="en-US" dirty="0"/>
              <a:t>cloud providers</a:t>
            </a:r>
          </a:p>
        </p:txBody>
      </p:sp>
      <p:pic>
        <p:nvPicPr>
          <p:cNvPr id="6" name="Picture 5">
            <a:extLst>
              <a:ext uri="{FF2B5EF4-FFF2-40B4-BE49-F238E27FC236}">
                <a16:creationId xmlns:a16="http://schemas.microsoft.com/office/drawing/2014/main" id="{1BCBB308-8C14-6C41-BA6B-0F4414EB148E}"/>
              </a:ext>
            </a:extLst>
          </p:cNvPr>
          <p:cNvPicPr>
            <a:picLocks noChangeAspect="1"/>
          </p:cNvPicPr>
          <p:nvPr/>
        </p:nvPicPr>
        <p:blipFill>
          <a:blip r:embed="rId4"/>
          <a:stretch>
            <a:fillRect/>
          </a:stretch>
        </p:blipFill>
        <p:spPr>
          <a:xfrm>
            <a:off x="6211898" y="1494972"/>
            <a:ext cx="2667221" cy="1958503"/>
          </a:xfrm>
          <a:prstGeom prst="rect">
            <a:avLst/>
          </a:prstGeom>
        </p:spPr>
      </p:pic>
      <p:sp>
        <p:nvSpPr>
          <p:cNvPr id="7" name="Rounded Rectangle 6">
            <a:extLst>
              <a:ext uri="{FF2B5EF4-FFF2-40B4-BE49-F238E27FC236}">
                <a16:creationId xmlns:a16="http://schemas.microsoft.com/office/drawing/2014/main" id="{0C3991CE-569F-544E-8374-C844010BA215}"/>
              </a:ext>
            </a:extLst>
          </p:cNvPr>
          <p:cNvSpPr/>
          <p:nvPr/>
        </p:nvSpPr>
        <p:spPr>
          <a:xfrm>
            <a:off x="768350" y="3759202"/>
            <a:ext cx="1973942"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free</a:t>
            </a:r>
          </a:p>
          <a:p>
            <a:pPr algn="ctr"/>
            <a:r>
              <a:rPr lang="en-US" dirty="0"/>
              <a:t>known to OEM</a:t>
            </a:r>
          </a:p>
        </p:txBody>
      </p:sp>
      <p:sp>
        <p:nvSpPr>
          <p:cNvPr id="8" name="Rounded Rectangle 7">
            <a:extLst>
              <a:ext uri="{FF2B5EF4-FFF2-40B4-BE49-F238E27FC236}">
                <a16:creationId xmlns:a16="http://schemas.microsoft.com/office/drawing/2014/main" id="{D7CB0246-5D0C-CE40-BFFE-F48F45CB0A15}"/>
              </a:ext>
            </a:extLst>
          </p:cNvPr>
          <p:cNvSpPr/>
          <p:nvPr/>
        </p:nvSpPr>
        <p:spPr>
          <a:xfrm>
            <a:off x="3296516" y="3759202"/>
            <a:ext cx="2494683"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”free”</a:t>
            </a:r>
          </a:p>
          <a:p>
            <a:pPr algn="ctr"/>
            <a:r>
              <a:rPr lang="en-US" dirty="0"/>
              <a:t>privacy assurances</a:t>
            </a:r>
          </a:p>
          <a:p>
            <a:pPr algn="ctr"/>
            <a:r>
              <a:rPr lang="en-US" dirty="0"/>
              <a:t>save access BW</a:t>
            </a:r>
          </a:p>
        </p:txBody>
      </p:sp>
      <p:sp>
        <p:nvSpPr>
          <p:cNvPr id="9" name="Rounded Rectangle 8">
            <a:extLst>
              <a:ext uri="{FF2B5EF4-FFF2-40B4-BE49-F238E27FC236}">
                <a16:creationId xmlns:a16="http://schemas.microsoft.com/office/drawing/2014/main" id="{DFFF08AA-9BC0-4042-B85A-8A347B9F626E}"/>
              </a:ext>
            </a:extLst>
          </p:cNvPr>
          <p:cNvSpPr/>
          <p:nvPr/>
        </p:nvSpPr>
        <p:spPr>
          <a:xfrm>
            <a:off x="6211898" y="3810002"/>
            <a:ext cx="2667221"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low latency</a:t>
            </a:r>
          </a:p>
          <a:p>
            <a:pPr algn="ctr"/>
            <a:r>
              <a:rPr lang="en-US" dirty="0"/>
              <a:t>save backhaul</a:t>
            </a:r>
          </a:p>
        </p:txBody>
      </p:sp>
      <p:sp>
        <p:nvSpPr>
          <p:cNvPr id="10" name="Rounded Rectangle 9">
            <a:extLst>
              <a:ext uri="{FF2B5EF4-FFF2-40B4-BE49-F238E27FC236}">
                <a16:creationId xmlns:a16="http://schemas.microsoft.com/office/drawing/2014/main" id="{A53712C3-7088-DE49-9775-41C396CD5687}"/>
              </a:ext>
            </a:extLst>
          </p:cNvPr>
          <p:cNvSpPr/>
          <p:nvPr/>
        </p:nvSpPr>
        <p:spPr>
          <a:xfrm>
            <a:off x="9202057" y="3810002"/>
            <a:ext cx="2819400"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low cost (scale, mux.)</a:t>
            </a:r>
          </a:p>
          <a:p>
            <a:pPr algn="ctr"/>
            <a:r>
              <a:rPr lang="en-US" dirty="0"/>
              <a:t>well-known interfaces</a:t>
            </a:r>
          </a:p>
          <a:p>
            <a:pPr algn="ctr"/>
            <a:r>
              <a:rPr lang="en-US" sz="1400" dirty="0" err="1"/>
              <a:t>Paas</a:t>
            </a:r>
            <a:r>
              <a:rPr lang="en-US" sz="1400" dirty="0"/>
              <a:t>, SaaS, serverless, bare metal</a:t>
            </a:r>
          </a:p>
        </p:txBody>
      </p:sp>
      <p:sp>
        <p:nvSpPr>
          <p:cNvPr id="11" name="Rounded Rectangle 10">
            <a:extLst>
              <a:ext uri="{FF2B5EF4-FFF2-40B4-BE49-F238E27FC236}">
                <a16:creationId xmlns:a16="http://schemas.microsoft.com/office/drawing/2014/main" id="{D17ACA55-1EB7-0546-8F53-8F674BE2F79E}"/>
              </a:ext>
            </a:extLst>
          </p:cNvPr>
          <p:cNvSpPr/>
          <p:nvPr/>
        </p:nvSpPr>
        <p:spPr>
          <a:xfrm>
            <a:off x="796471" y="4956630"/>
            <a:ext cx="1973942" cy="1313540"/>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limited</a:t>
            </a:r>
          </a:p>
          <a:p>
            <a:pPr algn="ctr"/>
            <a:r>
              <a:rPr lang="en-US" dirty="0"/>
              <a:t>capacity</a:t>
            </a:r>
          </a:p>
        </p:txBody>
      </p:sp>
      <p:sp>
        <p:nvSpPr>
          <p:cNvPr id="12" name="Rounded Rectangle 11">
            <a:extLst>
              <a:ext uri="{FF2B5EF4-FFF2-40B4-BE49-F238E27FC236}">
                <a16:creationId xmlns:a16="http://schemas.microsoft.com/office/drawing/2014/main" id="{0DEF7277-4273-3542-B076-4D421C4C149C}"/>
              </a:ext>
            </a:extLst>
          </p:cNvPr>
          <p:cNvSpPr/>
          <p:nvPr/>
        </p:nvSpPr>
        <p:spPr>
          <a:xfrm>
            <a:off x="3296516" y="4956630"/>
            <a:ext cx="2494683" cy="1313540"/>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limited</a:t>
            </a:r>
          </a:p>
          <a:p>
            <a:pPr algn="ctr"/>
            <a:r>
              <a:rPr lang="en-US" dirty="0"/>
              <a:t>capacity</a:t>
            </a:r>
          </a:p>
        </p:txBody>
      </p:sp>
      <p:sp>
        <p:nvSpPr>
          <p:cNvPr id="13" name="Rounded Rectangle 12">
            <a:extLst>
              <a:ext uri="{FF2B5EF4-FFF2-40B4-BE49-F238E27FC236}">
                <a16:creationId xmlns:a16="http://schemas.microsoft.com/office/drawing/2014/main" id="{7E0499DD-8D92-1D41-AEF4-5E74BCE1B3D8}"/>
              </a:ext>
            </a:extLst>
          </p:cNvPr>
          <p:cNvSpPr/>
          <p:nvPr/>
        </p:nvSpPr>
        <p:spPr>
          <a:xfrm>
            <a:off x="6211898" y="4956629"/>
            <a:ext cx="2667221" cy="1313541"/>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limited capacity</a:t>
            </a:r>
          </a:p>
          <a:p>
            <a:pPr algn="ctr"/>
            <a:r>
              <a:rPr lang="en-US" dirty="0"/>
              <a:t>business model?</a:t>
            </a:r>
          </a:p>
          <a:p>
            <a:pPr algn="ctr"/>
            <a:r>
              <a:rPr lang="en-US" dirty="0"/>
              <a:t>heterogeneity</a:t>
            </a:r>
          </a:p>
          <a:p>
            <a:pPr algn="ctr"/>
            <a:r>
              <a:rPr lang="en-US" dirty="0"/>
              <a:t>programming model?</a:t>
            </a:r>
          </a:p>
        </p:txBody>
      </p:sp>
      <p:sp>
        <p:nvSpPr>
          <p:cNvPr id="14" name="Rounded Rectangle 13">
            <a:extLst>
              <a:ext uri="{FF2B5EF4-FFF2-40B4-BE49-F238E27FC236}">
                <a16:creationId xmlns:a16="http://schemas.microsoft.com/office/drawing/2014/main" id="{8F84C25A-2E41-1F44-AA12-D1B9A33FFC58}"/>
              </a:ext>
            </a:extLst>
          </p:cNvPr>
          <p:cNvSpPr/>
          <p:nvPr/>
        </p:nvSpPr>
        <p:spPr>
          <a:xfrm>
            <a:off x="9202057" y="4956630"/>
            <a:ext cx="2819399" cy="1313540"/>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&gt; 20 </a:t>
            </a:r>
            <a:r>
              <a:rPr lang="en-US" dirty="0" err="1"/>
              <a:t>ms</a:t>
            </a:r>
            <a:r>
              <a:rPr lang="en-US" dirty="0"/>
              <a:t> latency</a:t>
            </a:r>
          </a:p>
          <a:p>
            <a:pPr algn="ctr"/>
            <a:r>
              <a:rPr lang="en-US" dirty="0"/>
              <a:t>privacy concerns</a:t>
            </a:r>
          </a:p>
        </p:txBody>
      </p:sp>
      <p:sp>
        <p:nvSpPr>
          <p:cNvPr id="16" name="Footer Placeholder 15">
            <a:extLst>
              <a:ext uri="{FF2B5EF4-FFF2-40B4-BE49-F238E27FC236}">
                <a16:creationId xmlns:a16="http://schemas.microsoft.com/office/drawing/2014/main" id="{A37FEE91-7FE3-604B-BBD8-55EB4FBEE893}"/>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867061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C042D4-AA9C-C44D-957C-DEA8C29753A0}"/>
              </a:ext>
            </a:extLst>
          </p:cNvPr>
          <p:cNvSpPr>
            <a:spLocks noGrp="1"/>
          </p:cNvSpPr>
          <p:nvPr>
            <p:ph type="sldNum" sz="quarter" idx="12"/>
          </p:nvPr>
        </p:nvSpPr>
        <p:spPr/>
        <p:txBody>
          <a:bodyPr/>
          <a:lstStyle/>
          <a:p>
            <a:fld id="{6D00ABC0-0B20-594E-8324-2F30128B41A0}" type="slidenum">
              <a:rPr lang="en-US" smtClean="0"/>
              <a:t>28</a:t>
            </a:fld>
            <a:endParaRPr lang="en-US"/>
          </a:p>
        </p:txBody>
      </p:sp>
      <p:sp>
        <p:nvSpPr>
          <p:cNvPr id="3" name="Title 2">
            <a:extLst>
              <a:ext uri="{FF2B5EF4-FFF2-40B4-BE49-F238E27FC236}">
                <a16:creationId xmlns:a16="http://schemas.microsoft.com/office/drawing/2014/main" id="{40BE3D32-3BDE-FE4D-BEDA-3BA0501262D6}"/>
              </a:ext>
            </a:extLst>
          </p:cNvPr>
          <p:cNvSpPr>
            <a:spLocks noGrp="1"/>
          </p:cNvSpPr>
          <p:nvPr>
            <p:ph type="title"/>
          </p:nvPr>
        </p:nvSpPr>
        <p:spPr/>
        <p:txBody>
          <a:bodyPr/>
          <a:lstStyle/>
          <a:p>
            <a:r>
              <a:rPr lang="en-US" dirty="0"/>
              <a:t>Edge computing is an edge case</a:t>
            </a:r>
          </a:p>
        </p:txBody>
      </p:sp>
      <p:pic>
        <p:nvPicPr>
          <p:cNvPr id="4" name="Picture 3">
            <a:extLst>
              <a:ext uri="{FF2B5EF4-FFF2-40B4-BE49-F238E27FC236}">
                <a16:creationId xmlns:a16="http://schemas.microsoft.com/office/drawing/2014/main" id="{B4681F28-0416-FB4F-8A67-51B7580909F8}"/>
              </a:ext>
            </a:extLst>
          </p:cNvPr>
          <p:cNvPicPr>
            <a:picLocks noChangeAspect="1"/>
          </p:cNvPicPr>
          <p:nvPr/>
        </p:nvPicPr>
        <p:blipFill>
          <a:blip r:embed="rId2"/>
          <a:stretch>
            <a:fillRect/>
          </a:stretch>
        </p:blipFill>
        <p:spPr>
          <a:xfrm>
            <a:off x="1746579" y="1182255"/>
            <a:ext cx="9015206" cy="5610365"/>
          </a:xfrm>
          <a:prstGeom prst="rect">
            <a:avLst/>
          </a:prstGeom>
        </p:spPr>
      </p:pic>
      <p:sp>
        <p:nvSpPr>
          <p:cNvPr id="5" name="TextBox 4">
            <a:extLst>
              <a:ext uri="{FF2B5EF4-FFF2-40B4-BE49-F238E27FC236}">
                <a16:creationId xmlns:a16="http://schemas.microsoft.com/office/drawing/2014/main" id="{0BF4B786-5217-A745-AC27-02197DDE789C}"/>
              </a:ext>
            </a:extLst>
          </p:cNvPr>
          <p:cNvSpPr txBox="1"/>
          <p:nvPr/>
        </p:nvSpPr>
        <p:spPr>
          <a:xfrm>
            <a:off x="1" y="6352144"/>
            <a:ext cx="1807931" cy="369332"/>
          </a:xfrm>
          <a:prstGeom prst="rect">
            <a:avLst/>
          </a:prstGeom>
          <a:noFill/>
        </p:spPr>
        <p:txBody>
          <a:bodyPr wrap="none" rtlCol="0">
            <a:spAutoFit/>
          </a:bodyPr>
          <a:lstStyle/>
          <a:p>
            <a:r>
              <a:rPr lang="en-US" dirty="0"/>
              <a:t>P. Mendes (2019)</a:t>
            </a:r>
          </a:p>
        </p:txBody>
      </p:sp>
      <p:sp>
        <p:nvSpPr>
          <p:cNvPr id="6" name="Footer Placeholder 5">
            <a:extLst>
              <a:ext uri="{FF2B5EF4-FFF2-40B4-BE49-F238E27FC236}">
                <a16:creationId xmlns:a16="http://schemas.microsoft.com/office/drawing/2014/main" id="{AF5A8CC9-4B12-F746-B494-3BF4E3E4F0D6}"/>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967698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668F2B-0AB3-DC4F-8914-60AD612C31B2}"/>
              </a:ext>
            </a:extLst>
          </p:cNvPr>
          <p:cNvSpPr>
            <a:spLocks noGrp="1"/>
          </p:cNvSpPr>
          <p:nvPr>
            <p:ph type="sldNum" sz="quarter" idx="12"/>
          </p:nvPr>
        </p:nvSpPr>
        <p:spPr/>
        <p:txBody>
          <a:bodyPr/>
          <a:lstStyle/>
          <a:p>
            <a:fld id="{6D00ABC0-0B20-594E-8324-2F30128B41A0}" type="slidenum">
              <a:rPr lang="en-US" smtClean="0"/>
              <a:t>29</a:t>
            </a:fld>
            <a:endParaRPr lang="en-US"/>
          </a:p>
        </p:txBody>
      </p:sp>
      <p:sp>
        <p:nvSpPr>
          <p:cNvPr id="2" name="Title 1">
            <a:extLst>
              <a:ext uri="{FF2B5EF4-FFF2-40B4-BE49-F238E27FC236}">
                <a16:creationId xmlns:a16="http://schemas.microsoft.com/office/drawing/2014/main" id="{093E3CF4-EE28-B74E-90D1-840472C2C92F}"/>
              </a:ext>
            </a:extLst>
          </p:cNvPr>
          <p:cNvSpPr>
            <a:spLocks noGrp="1"/>
          </p:cNvSpPr>
          <p:nvPr>
            <p:ph type="title"/>
          </p:nvPr>
        </p:nvSpPr>
        <p:spPr/>
        <p:txBody>
          <a:bodyPr/>
          <a:lstStyle/>
          <a:p>
            <a:r>
              <a:rPr lang="en-US" dirty="0"/>
              <a:t>Hyper-scale cloud providers offer more (integrated) choices</a:t>
            </a:r>
          </a:p>
        </p:txBody>
      </p:sp>
      <p:pic>
        <p:nvPicPr>
          <p:cNvPr id="5" name="Picture 4">
            <a:extLst>
              <a:ext uri="{FF2B5EF4-FFF2-40B4-BE49-F238E27FC236}">
                <a16:creationId xmlns:a16="http://schemas.microsoft.com/office/drawing/2014/main" id="{D6EC11B2-DD05-E547-AE55-C01F3B2112E8}"/>
              </a:ext>
            </a:extLst>
          </p:cNvPr>
          <p:cNvPicPr>
            <a:picLocks noChangeAspect="1"/>
          </p:cNvPicPr>
          <p:nvPr/>
        </p:nvPicPr>
        <p:blipFill>
          <a:blip r:embed="rId2"/>
          <a:stretch>
            <a:fillRect/>
          </a:stretch>
        </p:blipFill>
        <p:spPr>
          <a:xfrm>
            <a:off x="2277478" y="1284358"/>
            <a:ext cx="6941678" cy="5608089"/>
          </a:xfrm>
          <a:prstGeom prst="rect">
            <a:avLst/>
          </a:prstGeom>
        </p:spPr>
      </p:pic>
      <p:sp>
        <p:nvSpPr>
          <p:cNvPr id="4" name="Footer Placeholder 3">
            <a:extLst>
              <a:ext uri="{FF2B5EF4-FFF2-40B4-BE49-F238E27FC236}">
                <a16:creationId xmlns:a16="http://schemas.microsoft.com/office/drawing/2014/main" id="{2D1ED9F4-D0BD-0A4D-93E7-D6704FD0A091}"/>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428910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E335A1-22EC-774B-8693-BA53E7EA00CB}"/>
              </a:ext>
            </a:extLst>
          </p:cNvPr>
          <p:cNvSpPr>
            <a:spLocks noGrp="1"/>
          </p:cNvSpPr>
          <p:nvPr>
            <p:ph type="sldNum" sz="quarter" idx="12"/>
          </p:nvPr>
        </p:nvSpPr>
        <p:spPr/>
        <p:txBody>
          <a:bodyPr/>
          <a:lstStyle/>
          <a:p>
            <a:fld id="{6D00ABC0-0B20-594E-8324-2F30128B41A0}" type="slidenum">
              <a:rPr lang="en-US" smtClean="0"/>
              <a:t>3</a:t>
            </a:fld>
            <a:endParaRPr lang="en-US"/>
          </a:p>
        </p:txBody>
      </p:sp>
      <p:sp>
        <p:nvSpPr>
          <p:cNvPr id="3" name="Title 2">
            <a:extLst>
              <a:ext uri="{FF2B5EF4-FFF2-40B4-BE49-F238E27FC236}">
                <a16:creationId xmlns:a16="http://schemas.microsoft.com/office/drawing/2014/main" id="{3C287560-D049-3749-8CE0-68A7008E3B4B}"/>
              </a:ext>
            </a:extLst>
          </p:cNvPr>
          <p:cNvSpPr>
            <a:spLocks noGrp="1"/>
          </p:cNvSpPr>
          <p:nvPr>
            <p:ph type="title"/>
          </p:nvPr>
        </p:nvSpPr>
        <p:spPr/>
        <p:txBody>
          <a:bodyPr/>
          <a:lstStyle/>
          <a:p>
            <a:r>
              <a:rPr lang="en-US" dirty="0"/>
              <a:t>4G vs. 5G</a:t>
            </a:r>
          </a:p>
        </p:txBody>
      </p:sp>
      <p:pic>
        <p:nvPicPr>
          <p:cNvPr id="4" name="Picture 3">
            <a:extLst>
              <a:ext uri="{FF2B5EF4-FFF2-40B4-BE49-F238E27FC236}">
                <a16:creationId xmlns:a16="http://schemas.microsoft.com/office/drawing/2014/main" id="{4B296171-1C1B-3043-B66C-D2604F340694}"/>
              </a:ext>
            </a:extLst>
          </p:cNvPr>
          <p:cNvPicPr>
            <a:picLocks noChangeAspect="1"/>
          </p:cNvPicPr>
          <p:nvPr/>
        </p:nvPicPr>
        <p:blipFill>
          <a:blip r:embed="rId2"/>
          <a:stretch>
            <a:fillRect/>
          </a:stretch>
        </p:blipFill>
        <p:spPr>
          <a:xfrm>
            <a:off x="6445171" y="1383377"/>
            <a:ext cx="5651659" cy="2385925"/>
          </a:xfrm>
          <a:prstGeom prst="rect">
            <a:avLst/>
          </a:prstGeom>
        </p:spPr>
      </p:pic>
      <p:pic>
        <p:nvPicPr>
          <p:cNvPr id="5" name="Picture 4">
            <a:extLst>
              <a:ext uri="{FF2B5EF4-FFF2-40B4-BE49-F238E27FC236}">
                <a16:creationId xmlns:a16="http://schemas.microsoft.com/office/drawing/2014/main" id="{3799692F-604A-9E4E-A8BF-8D7D5EAF4503}"/>
              </a:ext>
            </a:extLst>
          </p:cNvPr>
          <p:cNvPicPr>
            <a:picLocks noChangeAspect="1"/>
          </p:cNvPicPr>
          <p:nvPr/>
        </p:nvPicPr>
        <p:blipFill>
          <a:blip r:embed="rId3"/>
          <a:stretch>
            <a:fillRect/>
          </a:stretch>
        </p:blipFill>
        <p:spPr>
          <a:xfrm>
            <a:off x="0" y="1182255"/>
            <a:ext cx="6350000" cy="4229100"/>
          </a:xfrm>
          <a:prstGeom prst="rect">
            <a:avLst/>
          </a:prstGeom>
        </p:spPr>
      </p:pic>
      <p:sp>
        <p:nvSpPr>
          <p:cNvPr id="6" name="TextBox 5">
            <a:extLst>
              <a:ext uri="{FF2B5EF4-FFF2-40B4-BE49-F238E27FC236}">
                <a16:creationId xmlns:a16="http://schemas.microsoft.com/office/drawing/2014/main" id="{04196F07-12A9-1347-A4EE-A7CFDB5604A9}"/>
              </a:ext>
            </a:extLst>
          </p:cNvPr>
          <p:cNvSpPr txBox="1"/>
          <p:nvPr/>
        </p:nvSpPr>
        <p:spPr>
          <a:xfrm>
            <a:off x="7104184" y="3970424"/>
            <a:ext cx="2646430" cy="646331"/>
          </a:xfrm>
          <a:prstGeom prst="rect">
            <a:avLst/>
          </a:prstGeom>
          <a:noFill/>
        </p:spPr>
        <p:txBody>
          <a:bodyPr wrap="none" rtlCol="0">
            <a:spAutoFit/>
          </a:bodyPr>
          <a:lstStyle/>
          <a:p>
            <a:r>
              <a:rPr lang="en-US" dirty="0"/>
              <a:t>aka early mid-life crisis car</a:t>
            </a:r>
          </a:p>
          <a:p>
            <a:r>
              <a:rPr lang="en-US" dirty="0"/>
              <a:t>(millennials – born 1983)</a:t>
            </a:r>
          </a:p>
        </p:txBody>
      </p:sp>
      <p:sp>
        <p:nvSpPr>
          <p:cNvPr id="7" name="TextBox 6">
            <a:extLst>
              <a:ext uri="{FF2B5EF4-FFF2-40B4-BE49-F238E27FC236}">
                <a16:creationId xmlns:a16="http://schemas.microsoft.com/office/drawing/2014/main" id="{71CF88A7-3354-564F-90CD-950DBA4ED904}"/>
              </a:ext>
            </a:extLst>
          </p:cNvPr>
          <p:cNvSpPr txBox="1"/>
          <p:nvPr/>
        </p:nvSpPr>
        <p:spPr>
          <a:xfrm>
            <a:off x="869080" y="5525354"/>
            <a:ext cx="4611840" cy="830997"/>
          </a:xfrm>
          <a:prstGeom prst="rect">
            <a:avLst/>
          </a:prstGeom>
          <a:noFill/>
        </p:spPr>
        <p:txBody>
          <a:bodyPr wrap="none" rtlCol="0">
            <a:spAutoFit/>
          </a:bodyPr>
          <a:lstStyle/>
          <a:p>
            <a:r>
              <a:rPr lang="en-US" sz="2400" dirty="0"/>
              <a:t>reliable people hauler</a:t>
            </a:r>
          </a:p>
          <a:p>
            <a:r>
              <a:rPr lang="en-US" sz="2400" dirty="0"/>
              <a:t>capacity not latency (~acceleration)</a:t>
            </a:r>
          </a:p>
        </p:txBody>
      </p:sp>
      <p:sp>
        <p:nvSpPr>
          <p:cNvPr id="8" name="Footer Placeholder 7">
            <a:extLst>
              <a:ext uri="{FF2B5EF4-FFF2-40B4-BE49-F238E27FC236}">
                <a16:creationId xmlns:a16="http://schemas.microsoft.com/office/drawing/2014/main" id="{E4B7E281-3543-7F40-8717-C3E560B61379}"/>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519402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B3BEA4-6735-4442-8863-3C8BB5D5347E}"/>
              </a:ext>
            </a:extLst>
          </p:cNvPr>
          <p:cNvSpPr>
            <a:spLocks noGrp="1"/>
          </p:cNvSpPr>
          <p:nvPr>
            <p:ph type="sldNum" sz="quarter" idx="12"/>
          </p:nvPr>
        </p:nvSpPr>
        <p:spPr/>
        <p:txBody>
          <a:bodyPr/>
          <a:lstStyle/>
          <a:p>
            <a:fld id="{6D00ABC0-0B20-594E-8324-2F30128B41A0}" type="slidenum">
              <a:rPr lang="en-US" smtClean="0"/>
              <a:t>30</a:t>
            </a:fld>
            <a:endParaRPr lang="en-US"/>
          </a:p>
        </p:txBody>
      </p:sp>
      <p:sp>
        <p:nvSpPr>
          <p:cNvPr id="2" name="Title 1">
            <a:extLst>
              <a:ext uri="{FF2B5EF4-FFF2-40B4-BE49-F238E27FC236}">
                <a16:creationId xmlns:a16="http://schemas.microsoft.com/office/drawing/2014/main" id="{FB88BC11-1646-924C-B1D6-7FA79182F758}"/>
              </a:ext>
            </a:extLst>
          </p:cNvPr>
          <p:cNvSpPr>
            <a:spLocks noGrp="1"/>
          </p:cNvSpPr>
          <p:nvPr>
            <p:ph type="title"/>
          </p:nvPr>
        </p:nvSpPr>
        <p:spPr/>
        <p:txBody>
          <a:bodyPr/>
          <a:lstStyle/>
          <a:p>
            <a:r>
              <a:rPr lang="en-US" dirty="0"/>
              <a:t>Hyper-scale cloud providers pay less for energy</a:t>
            </a:r>
          </a:p>
        </p:txBody>
      </p:sp>
      <p:pic>
        <p:nvPicPr>
          <p:cNvPr id="5" name="Picture 4">
            <a:extLst>
              <a:ext uri="{FF2B5EF4-FFF2-40B4-BE49-F238E27FC236}">
                <a16:creationId xmlns:a16="http://schemas.microsoft.com/office/drawing/2014/main" id="{736CF32B-C34E-9543-AD60-0245DD934369}"/>
              </a:ext>
            </a:extLst>
          </p:cNvPr>
          <p:cNvPicPr>
            <a:picLocks noChangeAspect="1"/>
          </p:cNvPicPr>
          <p:nvPr/>
        </p:nvPicPr>
        <p:blipFill>
          <a:blip r:embed="rId3"/>
          <a:stretch>
            <a:fillRect/>
          </a:stretch>
        </p:blipFill>
        <p:spPr>
          <a:xfrm>
            <a:off x="220275" y="2646107"/>
            <a:ext cx="5486400" cy="2197100"/>
          </a:xfrm>
          <a:prstGeom prst="rect">
            <a:avLst/>
          </a:prstGeom>
        </p:spPr>
      </p:pic>
      <p:pic>
        <p:nvPicPr>
          <p:cNvPr id="7" name="Picture 6">
            <a:extLst>
              <a:ext uri="{FF2B5EF4-FFF2-40B4-BE49-F238E27FC236}">
                <a16:creationId xmlns:a16="http://schemas.microsoft.com/office/drawing/2014/main" id="{F6C51FF7-2AE3-4644-A474-9F15EB1A3EE9}"/>
              </a:ext>
            </a:extLst>
          </p:cNvPr>
          <p:cNvPicPr>
            <a:picLocks noChangeAspect="1"/>
          </p:cNvPicPr>
          <p:nvPr/>
        </p:nvPicPr>
        <p:blipFill>
          <a:blip r:embed="rId4"/>
          <a:stretch>
            <a:fillRect/>
          </a:stretch>
        </p:blipFill>
        <p:spPr>
          <a:xfrm>
            <a:off x="5599134" y="2519874"/>
            <a:ext cx="6372591" cy="3007290"/>
          </a:xfrm>
          <a:prstGeom prst="rect">
            <a:avLst/>
          </a:prstGeom>
        </p:spPr>
      </p:pic>
      <p:sp>
        <p:nvSpPr>
          <p:cNvPr id="4" name="Footer Placeholder 3">
            <a:extLst>
              <a:ext uri="{FF2B5EF4-FFF2-40B4-BE49-F238E27FC236}">
                <a16:creationId xmlns:a16="http://schemas.microsoft.com/office/drawing/2014/main" id="{02E179DB-7B3D-B641-9D4A-5C5983B19B12}"/>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828147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40643F-8119-E740-A62C-F77730224412}"/>
              </a:ext>
            </a:extLst>
          </p:cNvPr>
          <p:cNvSpPr>
            <a:spLocks noGrp="1"/>
          </p:cNvSpPr>
          <p:nvPr>
            <p:ph type="sldNum" sz="quarter" idx="12"/>
          </p:nvPr>
        </p:nvSpPr>
        <p:spPr/>
        <p:txBody>
          <a:bodyPr/>
          <a:lstStyle/>
          <a:p>
            <a:fld id="{6D00ABC0-0B20-594E-8324-2F30128B41A0}" type="slidenum">
              <a:rPr lang="en-US" smtClean="0"/>
              <a:t>31</a:t>
            </a:fld>
            <a:endParaRPr lang="en-US"/>
          </a:p>
        </p:txBody>
      </p:sp>
      <p:sp>
        <p:nvSpPr>
          <p:cNvPr id="3" name="Title 2">
            <a:extLst>
              <a:ext uri="{FF2B5EF4-FFF2-40B4-BE49-F238E27FC236}">
                <a16:creationId xmlns:a16="http://schemas.microsoft.com/office/drawing/2014/main" id="{8205AFB9-BF0E-1440-A7A1-D51D29A74BDF}"/>
              </a:ext>
            </a:extLst>
          </p:cNvPr>
          <p:cNvSpPr>
            <a:spLocks noGrp="1"/>
          </p:cNvSpPr>
          <p:nvPr>
            <p:ph type="title"/>
          </p:nvPr>
        </p:nvSpPr>
        <p:spPr/>
        <p:txBody>
          <a:bodyPr/>
          <a:lstStyle/>
          <a:p>
            <a:r>
              <a:rPr lang="en-US" dirty="0"/>
              <a:t>Even in the US, data centers are not that far</a:t>
            </a:r>
          </a:p>
        </p:txBody>
      </p:sp>
      <p:pic>
        <p:nvPicPr>
          <p:cNvPr id="4" name="Picture 3">
            <a:extLst>
              <a:ext uri="{FF2B5EF4-FFF2-40B4-BE49-F238E27FC236}">
                <a16:creationId xmlns:a16="http://schemas.microsoft.com/office/drawing/2014/main" id="{7A095AC2-2F3C-0644-9F47-A08A263A767A}"/>
              </a:ext>
            </a:extLst>
          </p:cNvPr>
          <p:cNvPicPr>
            <a:picLocks noChangeAspect="1"/>
          </p:cNvPicPr>
          <p:nvPr/>
        </p:nvPicPr>
        <p:blipFill>
          <a:blip r:embed="rId2"/>
          <a:stretch>
            <a:fillRect/>
          </a:stretch>
        </p:blipFill>
        <p:spPr>
          <a:xfrm>
            <a:off x="0" y="1148967"/>
            <a:ext cx="10225488" cy="4652597"/>
          </a:xfrm>
          <a:prstGeom prst="rect">
            <a:avLst/>
          </a:prstGeom>
        </p:spPr>
      </p:pic>
      <p:sp>
        <p:nvSpPr>
          <p:cNvPr id="5" name="TextBox 4">
            <a:extLst>
              <a:ext uri="{FF2B5EF4-FFF2-40B4-BE49-F238E27FC236}">
                <a16:creationId xmlns:a16="http://schemas.microsoft.com/office/drawing/2014/main" id="{970EB56F-2EE4-A441-B1AC-767C973C4AF8}"/>
              </a:ext>
            </a:extLst>
          </p:cNvPr>
          <p:cNvSpPr txBox="1"/>
          <p:nvPr/>
        </p:nvSpPr>
        <p:spPr>
          <a:xfrm>
            <a:off x="10225488" y="5169877"/>
            <a:ext cx="1320618" cy="400110"/>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000" dirty="0"/>
              <a:t>1.4 </a:t>
            </a:r>
            <a:r>
              <a:rPr lang="en-US" sz="2000" dirty="0" err="1"/>
              <a:t>ms</a:t>
            </a:r>
            <a:r>
              <a:rPr lang="en-US" sz="2000" dirty="0"/>
              <a:t> RTT</a:t>
            </a:r>
          </a:p>
        </p:txBody>
      </p:sp>
      <p:sp>
        <p:nvSpPr>
          <p:cNvPr id="6" name="TextBox 5">
            <a:extLst>
              <a:ext uri="{FF2B5EF4-FFF2-40B4-BE49-F238E27FC236}">
                <a16:creationId xmlns:a16="http://schemas.microsoft.com/office/drawing/2014/main" id="{AEFEB0AF-2D52-AF42-A0B8-3CF644E888B9}"/>
              </a:ext>
            </a:extLst>
          </p:cNvPr>
          <p:cNvSpPr txBox="1"/>
          <p:nvPr/>
        </p:nvSpPr>
        <p:spPr>
          <a:xfrm>
            <a:off x="10225488" y="3275210"/>
            <a:ext cx="1320618" cy="400110"/>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000" dirty="0"/>
              <a:t>0.4 </a:t>
            </a:r>
            <a:r>
              <a:rPr lang="en-US" sz="2000" dirty="0" err="1"/>
              <a:t>ms</a:t>
            </a:r>
            <a:r>
              <a:rPr lang="en-US" sz="2000" dirty="0"/>
              <a:t> RTT</a:t>
            </a:r>
          </a:p>
        </p:txBody>
      </p:sp>
      <p:sp>
        <p:nvSpPr>
          <p:cNvPr id="7" name="Footer Placeholder 6">
            <a:extLst>
              <a:ext uri="{FF2B5EF4-FFF2-40B4-BE49-F238E27FC236}">
                <a16:creationId xmlns:a16="http://schemas.microsoft.com/office/drawing/2014/main" id="{2090EDC9-8B9E-5F46-94D2-00C0F428F991}"/>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958096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33418-C005-5045-8272-54777795A9EA}"/>
              </a:ext>
            </a:extLst>
          </p:cNvPr>
          <p:cNvSpPr>
            <a:spLocks noGrp="1"/>
          </p:cNvSpPr>
          <p:nvPr>
            <p:ph type="title"/>
          </p:nvPr>
        </p:nvSpPr>
        <p:spPr/>
        <p:txBody>
          <a:bodyPr/>
          <a:lstStyle/>
          <a:p>
            <a:r>
              <a:rPr lang="en-US" dirty="0"/>
              <a:t>If not edge computing &amp; URLCC, what then?</a:t>
            </a:r>
          </a:p>
        </p:txBody>
      </p:sp>
      <p:sp>
        <p:nvSpPr>
          <p:cNvPr id="3" name="Text Placeholder 2">
            <a:extLst>
              <a:ext uri="{FF2B5EF4-FFF2-40B4-BE49-F238E27FC236}">
                <a16:creationId xmlns:a16="http://schemas.microsoft.com/office/drawing/2014/main" id="{362B26B9-A3BC-E842-8BC1-E84A201D3F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2C0211-959A-3143-8239-EC7E1EDA6999}"/>
              </a:ext>
            </a:extLst>
          </p:cNvPr>
          <p:cNvSpPr>
            <a:spLocks noGrp="1"/>
          </p:cNvSpPr>
          <p:nvPr>
            <p:ph type="sldNum" sz="quarter" idx="12"/>
          </p:nvPr>
        </p:nvSpPr>
        <p:spPr/>
        <p:txBody>
          <a:bodyPr/>
          <a:lstStyle/>
          <a:p>
            <a:fld id="{6D00ABC0-0B20-594E-8324-2F30128B41A0}" type="slidenum">
              <a:rPr lang="en-US" smtClean="0"/>
              <a:t>32</a:t>
            </a:fld>
            <a:endParaRPr lang="en-US"/>
          </a:p>
        </p:txBody>
      </p:sp>
      <p:sp>
        <p:nvSpPr>
          <p:cNvPr id="5" name="Footer Placeholder 4">
            <a:extLst>
              <a:ext uri="{FF2B5EF4-FFF2-40B4-BE49-F238E27FC236}">
                <a16:creationId xmlns:a16="http://schemas.microsoft.com/office/drawing/2014/main" id="{340E643B-35C7-4D4C-9980-5024A93A34EC}"/>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679806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A618AC-10B9-E540-8963-549F8E5685F1}"/>
              </a:ext>
            </a:extLst>
          </p:cNvPr>
          <p:cNvSpPr>
            <a:spLocks noGrp="1"/>
          </p:cNvSpPr>
          <p:nvPr>
            <p:ph type="sldNum" sz="quarter" idx="12"/>
          </p:nvPr>
        </p:nvSpPr>
        <p:spPr/>
        <p:txBody>
          <a:bodyPr/>
          <a:lstStyle/>
          <a:p>
            <a:fld id="{6D00ABC0-0B20-594E-8324-2F30128B41A0}" type="slidenum">
              <a:rPr lang="en-US" smtClean="0"/>
              <a:t>33</a:t>
            </a:fld>
            <a:endParaRPr lang="en-US"/>
          </a:p>
        </p:txBody>
      </p:sp>
      <p:sp>
        <p:nvSpPr>
          <p:cNvPr id="3" name="Title 2">
            <a:extLst>
              <a:ext uri="{FF2B5EF4-FFF2-40B4-BE49-F238E27FC236}">
                <a16:creationId xmlns:a16="http://schemas.microsoft.com/office/drawing/2014/main" id="{22BF15C1-C183-3745-8282-617591EBCECC}"/>
              </a:ext>
            </a:extLst>
          </p:cNvPr>
          <p:cNvSpPr>
            <a:spLocks noGrp="1"/>
          </p:cNvSpPr>
          <p:nvPr>
            <p:ph type="title"/>
          </p:nvPr>
        </p:nvSpPr>
        <p:spPr/>
        <p:txBody>
          <a:bodyPr/>
          <a:lstStyle/>
          <a:p>
            <a:r>
              <a:rPr lang="en-US" dirty="0"/>
              <a:t>What </a:t>
            </a:r>
            <a:r>
              <a:rPr lang="en-US" i="1" dirty="0"/>
              <a:t>does</a:t>
            </a:r>
            <a:r>
              <a:rPr lang="en-US" dirty="0"/>
              <a:t> matter to </a:t>
            </a:r>
            <a:r>
              <a:rPr lang="en-US" dirty="0">
                <a:solidFill>
                  <a:srgbClr val="FF0000"/>
                </a:solidFill>
              </a:rPr>
              <a:t>users</a:t>
            </a:r>
            <a:r>
              <a:rPr lang="en-US" dirty="0"/>
              <a:t>?</a:t>
            </a:r>
          </a:p>
        </p:txBody>
      </p:sp>
      <p:graphicFrame>
        <p:nvGraphicFramePr>
          <p:cNvPr id="4" name="Table 3">
            <a:extLst>
              <a:ext uri="{FF2B5EF4-FFF2-40B4-BE49-F238E27FC236}">
                <a16:creationId xmlns:a16="http://schemas.microsoft.com/office/drawing/2014/main" id="{68A9F91F-D84A-DF48-B40C-E3190262F157}"/>
              </a:ext>
            </a:extLst>
          </p:cNvPr>
          <p:cNvGraphicFramePr>
            <a:graphicFrameLocks noGrp="1"/>
          </p:cNvGraphicFramePr>
          <p:nvPr>
            <p:extLst>
              <p:ext uri="{D42A27DB-BD31-4B8C-83A1-F6EECF244321}">
                <p14:modId xmlns:p14="http://schemas.microsoft.com/office/powerpoint/2010/main" val="2425671290"/>
              </p:ext>
            </p:extLst>
          </p:nvPr>
        </p:nvGraphicFramePr>
        <p:xfrm>
          <a:off x="590062" y="1529804"/>
          <a:ext cx="11121292" cy="5059680"/>
        </p:xfrm>
        <a:graphic>
          <a:graphicData uri="http://schemas.openxmlformats.org/drawingml/2006/table">
            <a:tbl>
              <a:tblPr bandRow="1">
                <a:tableStyleId>{5C22544A-7EE6-4342-B048-85BDC9FD1C3A}</a:tableStyleId>
              </a:tblPr>
              <a:tblGrid>
                <a:gridCol w="2416907">
                  <a:extLst>
                    <a:ext uri="{9D8B030D-6E8A-4147-A177-3AD203B41FA5}">
                      <a16:colId xmlns:a16="http://schemas.microsoft.com/office/drawing/2014/main" val="1515404992"/>
                    </a:ext>
                  </a:extLst>
                </a:gridCol>
                <a:gridCol w="3783837">
                  <a:extLst>
                    <a:ext uri="{9D8B030D-6E8A-4147-A177-3AD203B41FA5}">
                      <a16:colId xmlns:a16="http://schemas.microsoft.com/office/drawing/2014/main" val="1119417784"/>
                    </a:ext>
                  </a:extLst>
                </a:gridCol>
                <a:gridCol w="4920548">
                  <a:extLst>
                    <a:ext uri="{9D8B030D-6E8A-4147-A177-3AD203B41FA5}">
                      <a16:colId xmlns:a16="http://schemas.microsoft.com/office/drawing/2014/main" val="964081458"/>
                    </a:ext>
                  </a:extLst>
                </a:gridCol>
              </a:tblGrid>
              <a:tr h="370840">
                <a:tc>
                  <a:txBody>
                    <a:bodyPr/>
                    <a:lstStyle/>
                    <a:p>
                      <a:r>
                        <a:rPr lang="en-US" sz="2800" dirty="0"/>
                        <a:t>€/GB &amp; $/GB</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800" dirty="0"/>
                        <a:t>$10/GB mobile vs. $0.25/GB fixed; 20 GB/month caps</a:t>
                      </a:r>
                    </a:p>
                  </a:txBody>
                  <a:tcPr/>
                </a:tc>
                <a:tc>
                  <a:txBody>
                    <a:bodyPr/>
                    <a:lstStyle/>
                    <a:p>
                      <a:r>
                        <a:rPr lang="en-US" sz="2800" dirty="0"/>
                        <a:t>Effective mobile GB pricing needs to decrease by 50%/year</a:t>
                      </a:r>
                    </a:p>
                  </a:txBody>
                  <a:tcPr/>
                </a:tc>
                <a:extLst>
                  <a:ext uri="{0D108BD9-81ED-4DB2-BD59-A6C34878D82A}">
                    <a16:rowId xmlns:a16="http://schemas.microsoft.com/office/drawing/2014/main" val="2800175625"/>
                  </a:ext>
                </a:extLst>
              </a:tr>
              <a:tr h="370840">
                <a:tc>
                  <a:txBody>
                    <a:bodyPr/>
                    <a:lstStyle/>
                    <a:p>
                      <a:r>
                        <a:rPr lang="en-US" sz="2800" dirty="0"/>
                        <a:t>coverage – international</a:t>
                      </a:r>
                    </a:p>
                  </a:txBody>
                  <a:tcPr/>
                </a:tc>
                <a:tc>
                  <a:txBody>
                    <a:bodyPr/>
                    <a:lstStyle/>
                    <a:p>
                      <a:r>
                        <a:rPr lang="en-US" sz="2800" dirty="0">
                          <a:sym typeface="Wingdings" pitchFamily="2" charset="2"/>
                        </a:rPr>
                        <a:t>restricted + expensive roaming</a:t>
                      </a:r>
                    </a:p>
                    <a:p>
                      <a:r>
                        <a:rPr lang="en-US" sz="2800" dirty="0">
                          <a:sym typeface="Wingdings" pitchFamily="2" charset="2"/>
                        </a:rPr>
                        <a:t>country-specific bands</a:t>
                      </a:r>
                      <a:endParaRPr lang="en-US" sz="2800" dirty="0"/>
                    </a:p>
                  </a:txBody>
                  <a:tcPr/>
                </a:tc>
                <a:tc>
                  <a:txBody>
                    <a:bodyPr/>
                    <a:lstStyle/>
                    <a:p>
                      <a:r>
                        <a:rPr lang="en-US" sz="2800" dirty="0"/>
                        <a:t>like Wi-Fi, needs to work the same everywhere</a:t>
                      </a:r>
                    </a:p>
                  </a:txBody>
                  <a:tcPr/>
                </a:tc>
                <a:extLst>
                  <a:ext uri="{0D108BD9-81ED-4DB2-BD59-A6C34878D82A}">
                    <a16:rowId xmlns:a16="http://schemas.microsoft.com/office/drawing/2014/main" val="1861068263"/>
                  </a:ext>
                </a:extLst>
              </a:tr>
              <a:tr h="370840">
                <a:tc>
                  <a:txBody>
                    <a:bodyPr/>
                    <a:lstStyle/>
                    <a:p>
                      <a:r>
                        <a:rPr lang="en-US" sz="2800" dirty="0"/>
                        <a:t>security – applications</a:t>
                      </a:r>
                    </a:p>
                  </a:txBody>
                  <a:tcPr/>
                </a:tc>
                <a:tc>
                  <a:txBody>
                    <a:bodyPr/>
                    <a:lstStyle/>
                    <a:p>
                      <a:r>
                        <a:rPr lang="en-US" sz="2800" dirty="0"/>
                        <a:t>unencrypted voice &amp; text</a:t>
                      </a:r>
                    </a:p>
                  </a:txBody>
                  <a:tcPr/>
                </a:tc>
                <a:tc>
                  <a:txBody>
                    <a:bodyPr/>
                    <a:lstStyle/>
                    <a:p>
                      <a:r>
                        <a:rPr lang="en-US" sz="2800" dirty="0"/>
                        <a:t>end—to-end encryption, with clear indications</a:t>
                      </a:r>
                    </a:p>
                  </a:txBody>
                  <a:tcPr/>
                </a:tc>
                <a:extLst>
                  <a:ext uri="{0D108BD9-81ED-4DB2-BD59-A6C34878D82A}">
                    <a16:rowId xmlns:a16="http://schemas.microsoft.com/office/drawing/2014/main" val="1848861528"/>
                  </a:ext>
                </a:extLst>
              </a:tr>
              <a:tr h="370840">
                <a:tc>
                  <a:txBody>
                    <a:bodyPr/>
                    <a:lstStyle/>
                    <a:p>
                      <a:r>
                        <a:rPr lang="en-US" sz="2800" dirty="0"/>
                        <a:t>security – account &amp; CPNI</a:t>
                      </a:r>
                    </a:p>
                  </a:txBody>
                  <a:tcPr/>
                </a:tc>
                <a:tc>
                  <a:txBody>
                    <a:bodyPr/>
                    <a:lstStyle/>
                    <a:p>
                      <a:r>
                        <a:rPr lang="en-US" sz="2800" dirty="0"/>
                        <a:t>SIM swaps</a:t>
                      </a:r>
                    </a:p>
                    <a:p>
                      <a:r>
                        <a:rPr lang="en-US" sz="2800" dirty="0"/>
                        <a:t>fraudulent port-outs</a:t>
                      </a:r>
                    </a:p>
                    <a:p>
                      <a:r>
                        <a:rPr lang="en-US" sz="2800" dirty="0"/>
                        <a:t>SS7 attacks</a:t>
                      </a:r>
                    </a:p>
                  </a:txBody>
                  <a:tcPr/>
                </a:tc>
                <a:tc>
                  <a:txBody>
                    <a:bodyPr/>
                    <a:lstStyle/>
                    <a:p>
                      <a:r>
                        <a:rPr lang="en-US" sz="2800" dirty="0"/>
                        <a:t>mandatory MFA for accounts</a:t>
                      </a:r>
                    </a:p>
                    <a:p>
                      <a:r>
                        <a:rPr lang="en-US" sz="2800" dirty="0"/>
                        <a:t>decommission SS7</a:t>
                      </a:r>
                    </a:p>
                  </a:txBody>
                  <a:tcPr/>
                </a:tc>
                <a:extLst>
                  <a:ext uri="{0D108BD9-81ED-4DB2-BD59-A6C34878D82A}">
                    <a16:rowId xmlns:a16="http://schemas.microsoft.com/office/drawing/2014/main" val="3399165874"/>
                  </a:ext>
                </a:extLst>
              </a:tr>
            </a:tbl>
          </a:graphicData>
        </a:graphic>
      </p:graphicFrame>
      <p:sp>
        <p:nvSpPr>
          <p:cNvPr id="5" name="Footer Placeholder 4">
            <a:extLst>
              <a:ext uri="{FF2B5EF4-FFF2-40B4-BE49-F238E27FC236}">
                <a16:creationId xmlns:a16="http://schemas.microsoft.com/office/drawing/2014/main" id="{0DB178BE-D994-2542-8912-910B52B70349}"/>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442743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A618AC-10B9-E540-8963-549F8E5685F1}"/>
              </a:ext>
            </a:extLst>
          </p:cNvPr>
          <p:cNvSpPr>
            <a:spLocks noGrp="1"/>
          </p:cNvSpPr>
          <p:nvPr>
            <p:ph type="sldNum" sz="quarter" idx="12"/>
          </p:nvPr>
        </p:nvSpPr>
        <p:spPr/>
        <p:txBody>
          <a:bodyPr/>
          <a:lstStyle/>
          <a:p>
            <a:fld id="{6D00ABC0-0B20-594E-8324-2F30128B41A0}" type="slidenum">
              <a:rPr lang="en-US" smtClean="0"/>
              <a:t>34</a:t>
            </a:fld>
            <a:endParaRPr lang="en-US"/>
          </a:p>
        </p:txBody>
      </p:sp>
      <p:sp>
        <p:nvSpPr>
          <p:cNvPr id="3" name="Title 2">
            <a:extLst>
              <a:ext uri="{FF2B5EF4-FFF2-40B4-BE49-F238E27FC236}">
                <a16:creationId xmlns:a16="http://schemas.microsoft.com/office/drawing/2014/main" id="{22BF15C1-C183-3745-8282-617591EBCECC}"/>
              </a:ext>
            </a:extLst>
          </p:cNvPr>
          <p:cNvSpPr>
            <a:spLocks noGrp="1"/>
          </p:cNvSpPr>
          <p:nvPr>
            <p:ph type="title"/>
          </p:nvPr>
        </p:nvSpPr>
        <p:spPr/>
        <p:txBody>
          <a:bodyPr/>
          <a:lstStyle/>
          <a:p>
            <a:r>
              <a:rPr lang="en-US" dirty="0"/>
              <a:t>What </a:t>
            </a:r>
            <a:r>
              <a:rPr lang="en-US" i="1" dirty="0"/>
              <a:t>does</a:t>
            </a:r>
            <a:r>
              <a:rPr lang="en-US" dirty="0"/>
              <a:t> matter to </a:t>
            </a:r>
            <a:r>
              <a:rPr lang="en-US" dirty="0">
                <a:solidFill>
                  <a:srgbClr val="FF0000"/>
                </a:solidFill>
              </a:rPr>
              <a:t>developers</a:t>
            </a:r>
            <a:r>
              <a:rPr lang="en-US" dirty="0"/>
              <a:t>?</a:t>
            </a:r>
          </a:p>
        </p:txBody>
      </p:sp>
      <p:graphicFrame>
        <p:nvGraphicFramePr>
          <p:cNvPr id="4" name="Table 3">
            <a:extLst>
              <a:ext uri="{FF2B5EF4-FFF2-40B4-BE49-F238E27FC236}">
                <a16:creationId xmlns:a16="http://schemas.microsoft.com/office/drawing/2014/main" id="{68A9F91F-D84A-DF48-B40C-E3190262F157}"/>
              </a:ext>
            </a:extLst>
          </p:cNvPr>
          <p:cNvGraphicFramePr>
            <a:graphicFrameLocks noGrp="1"/>
          </p:cNvGraphicFramePr>
          <p:nvPr>
            <p:extLst>
              <p:ext uri="{D42A27DB-BD31-4B8C-83A1-F6EECF244321}">
                <p14:modId xmlns:p14="http://schemas.microsoft.com/office/powerpoint/2010/main" val="4287211711"/>
              </p:ext>
            </p:extLst>
          </p:nvPr>
        </p:nvGraphicFramePr>
        <p:xfrm>
          <a:off x="590062" y="1529804"/>
          <a:ext cx="11121292" cy="4450080"/>
        </p:xfrm>
        <a:graphic>
          <a:graphicData uri="http://schemas.openxmlformats.org/drawingml/2006/table">
            <a:tbl>
              <a:tblPr bandRow="1">
                <a:tableStyleId>{5C22544A-7EE6-4342-B048-85BDC9FD1C3A}</a:tableStyleId>
              </a:tblPr>
              <a:tblGrid>
                <a:gridCol w="2416907">
                  <a:extLst>
                    <a:ext uri="{9D8B030D-6E8A-4147-A177-3AD203B41FA5}">
                      <a16:colId xmlns:a16="http://schemas.microsoft.com/office/drawing/2014/main" val="1515404992"/>
                    </a:ext>
                  </a:extLst>
                </a:gridCol>
                <a:gridCol w="3783837">
                  <a:extLst>
                    <a:ext uri="{9D8B030D-6E8A-4147-A177-3AD203B41FA5}">
                      <a16:colId xmlns:a16="http://schemas.microsoft.com/office/drawing/2014/main" val="1119417784"/>
                    </a:ext>
                  </a:extLst>
                </a:gridCol>
                <a:gridCol w="4920548">
                  <a:extLst>
                    <a:ext uri="{9D8B030D-6E8A-4147-A177-3AD203B41FA5}">
                      <a16:colId xmlns:a16="http://schemas.microsoft.com/office/drawing/2014/main" val="964081458"/>
                    </a:ext>
                  </a:extLst>
                </a:gridCol>
              </a:tblGrid>
              <a:tr h="370840">
                <a:tc>
                  <a:txBody>
                    <a:bodyPr/>
                    <a:lstStyle/>
                    <a:p>
                      <a:r>
                        <a:rPr lang="en-US" sz="2800" dirty="0"/>
                        <a:t>API - available</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800" dirty="0"/>
                        <a:t>proprietary, hard to use</a:t>
                      </a:r>
                    </a:p>
                  </a:txBody>
                  <a:tcPr/>
                </a:tc>
                <a:tc>
                  <a:txBody>
                    <a:bodyPr/>
                    <a:lstStyle/>
                    <a:p>
                      <a:r>
                        <a:rPr lang="en-US" sz="2800" dirty="0"/>
                        <a:t>services (voice, text), subscriber management, billing</a:t>
                      </a:r>
                    </a:p>
                  </a:txBody>
                  <a:tcPr/>
                </a:tc>
                <a:extLst>
                  <a:ext uri="{0D108BD9-81ED-4DB2-BD59-A6C34878D82A}">
                    <a16:rowId xmlns:a16="http://schemas.microsoft.com/office/drawing/2014/main" val="2800175625"/>
                  </a:ext>
                </a:extLst>
              </a:tr>
              <a:tr h="370840">
                <a:tc>
                  <a:txBody>
                    <a:bodyPr/>
                    <a:lstStyle/>
                    <a:p>
                      <a:r>
                        <a:rPr lang="en-US" sz="2800" dirty="0"/>
                        <a:t>API – ease of use</a:t>
                      </a:r>
                    </a:p>
                  </a:txBody>
                  <a:tcPr/>
                </a:tc>
                <a:tc>
                  <a:txBody>
                    <a:bodyPr/>
                    <a:lstStyle/>
                    <a:p>
                      <a:r>
                        <a:rPr lang="en-US" sz="2800" dirty="0"/>
                        <a:t>complex, little support, tepid commitment</a:t>
                      </a:r>
                    </a:p>
                  </a:txBody>
                  <a:tcPr/>
                </a:tc>
                <a:tc>
                  <a:txBody>
                    <a:bodyPr/>
                    <a:lstStyle/>
                    <a:p>
                      <a:r>
                        <a:rPr lang="en-US" sz="2800" dirty="0"/>
                        <a:t>see: cloud, Twilio, Stripe APIs</a:t>
                      </a:r>
                    </a:p>
                  </a:txBody>
                  <a:tcPr/>
                </a:tc>
                <a:extLst>
                  <a:ext uri="{0D108BD9-81ED-4DB2-BD59-A6C34878D82A}">
                    <a16:rowId xmlns:a16="http://schemas.microsoft.com/office/drawing/2014/main" val="1861068263"/>
                  </a:ext>
                </a:extLst>
              </a:tr>
              <a:tr h="370840">
                <a:tc>
                  <a:txBody>
                    <a:bodyPr/>
                    <a:lstStyle/>
                    <a:p>
                      <a:r>
                        <a:rPr lang="en-US" sz="2800" dirty="0"/>
                        <a:t>Global scope</a:t>
                      </a:r>
                    </a:p>
                  </a:txBody>
                  <a:tcPr/>
                </a:tc>
                <a:tc>
                  <a:txBody>
                    <a:bodyPr/>
                    <a:lstStyle/>
                    <a:p>
                      <a:r>
                        <a:rPr lang="en-US" sz="2800" dirty="0"/>
                        <a:t>need to custom-develop applications for each country</a:t>
                      </a:r>
                    </a:p>
                  </a:txBody>
                  <a:tcPr/>
                </a:tc>
                <a:tc>
                  <a:txBody>
                    <a:bodyPr/>
                    <a:lstStyle/>
                    <a:p>
                      <a:r>
                        <a:rPr lang="en-US" sz="2800" dirty="0"/>
                        <a:t>compare: AWS, Google, Azure</a:t>
                      </a:r>
                    </a:p>
                  </a:txBody>
                  <a:tcPr/>
                </a:tc>
                <a:extLst>
                  <a:ext uri="{0D108BD9-81ED-4DB2-BD59-A6C34878D82A}">
                    <a16:rowId xmlns:a16="http://schemas.microsoft.com/office/drawing/2014/main" val="1848861528"/>
                  </a:ext>
                </a:extLst>
              </a:tr>
              <a:tr h="370840">
                <a:tc>
                  <a:txBody>
                    <a:bodyPr/>
                    <a:lstStyle/>
                    <a:p>
                      <a:r>
                        <a:rPr lang="en-US" sz="2800" dirty="0"/>
                        <a:t>Reliability</a:t>
                      </a:r>
                    </a:p>
                  </a:txBody>
                  <a:tcPr/>
                </a:tc>
                <a:tc>
                  <a:txBody>
                    <a:bodyPr/>
                    <a:lstStyle/>
                    <a:p>
                      <a:r>
                        <a:rPr lang="en-US" sz="1800" dirty="0"/>
                        <a:t>“</a:t>
                      </a:r>
                      <a:r>
                        <a:rPr lang="en-US" sz="1800" b="0" i="0" kern="1200" dirty="0">
                          <a:solidFill>
                            <a:schemeClr val="dk1"/>
                          </a:solidFill>
                          <a:effectLst/>
                          <a:latin typeface="+mn-lt"/>
                          <a:ea typeface="+mn-ea"/>
                          <a:cs typeface="+mn-cs"/>
                        </a:rPr>
                        <a:t>T-Mobile customers across the country couldn’t make calls or send text messages for about four hours yesterday, confirms the carrier. ”</a:t>
                      </a:r>
                      <a:endParaRPr lang="en-US" sz="1800" dirty="0"/>
                    </a:p>
                  </a:txBody>
                  <a:tcPr/>
                </a:tc>
                <a:tc>
                  <a:txBody>
                    <a:bodyPr/>
                    <a:lstStyle/>
                    <a:p>
                      <a:r>
                        <a:rPr lang="en-US" sz="2800" dirty="0"/>
                        <a:t>reliability, transparent post-mortems</a:t>
                      </a:r>
                    </a:p>
                  </a:txBody>
                  <a:tcPr/>
                </a:tc>
                <a:extLst>
                  <a:ext uri="{0D108BD9-81ED-4DB2-BD59-A6C34878D82A}">
                    <a16:rowId xmlns:a16="http://schemas.microsoft.com/office/drawing/2014/main" val="3399165874"/>
                  </a:ext>
                </a:extLst>
              </a:tr>
            </a:tbl>
          </a:graphicData>
        </a:graphic>
      </p:graphicFrame>
      <p:sp>
        <p:nvSpPr>
          <p:cNvPr id="5" name="Footer Placeholder 4">
            <a:extLst>
              <a:ext uri="{FF2B5EF4-FFF2-40B4-BE49-F238E27FC236}">
                <a16:creationId xmlns:a16="http://schemas.microsoft.com/office/drawing/2014/main" id="{CE55F8DB-A184-944B-A6CF-1733987D9D15}"/>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796418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66699B-059E-6742-BC15-B97AAEDA9552}"/>
              </a:ext>
            </a:extLst>
          </p:cNvPr>
          <p:cNvSpPr>
            <a:spLocks noGrp="1"/>
          </p:cNvSpPr>
          <p:nvPr>
            <p:ph type="sldNum" sz="quarter" idx="12"/>
          </p:nvPr>
        </p:nvSpPr>
        <p:spPr/>
        <p:txBody>
          <a:bodyPr/>
          <a:lstStyle/>
          <a:p>
            <a:fld id="{6D00ABC0-0B20-594E-8324-2F30128B41A0}" type="slidenum">
              <a:rPr lang="en-US" smtClean="0"/>
              <a:t>35</a:t>
            </a:fld>
            <a:endParaRPr lang="en-US"/>
          </a:p>
        </p:txBody>
      </p:sp>
      <p:sp>
        <p:nvSpPr>
          <p:cNvPr id="3" name="Title 2">
            <a:extLst>
              <a:ext uri="{FF2B5EF4-FFF2-40B4-BE49-F238E27FC236}">
                <a16:creationId xmlns:a16="http://schemas.microsoft.com/office/drawing/2014/main" id="{ED454056-6C35-4A42-87CA-87EEE2244C3C}"/>
              </a:ext>
            </a:extLst>
          </p:cNvPr>
          <p:cNvSpPr>
            <a:spLocks noGrp="1"/>
          </p:cNvSpPr>
          <p:nvPr>
            <p:ph type="title"/>
          </p:nvPr>
        </p:nvSpPr>
        <p:spPr/>
        <p:txBody>
          <a:bodyPr/>
          <a:lstStyle/>
          <a:p>
            <a:r>
              <a:rPr lang="en-US" dirty="0"/>
              <a:t>Cellular data costs at least 10x Wi-Fi</a:t>
            </a:r>
          </a:p>
        </p:txBody>
      </p:sp>
      <p:pic>
        <p:nvPicPr>
          <p:cNvPr id="4" name="Picture 3">
            <a:extLst>
              <a:ext uri="{FF2B5EF4-FFF2-40B4-BE49-F238E27FC236}">
                <a16:creationId xmlns:a16="http://schemas.microsoft.com/office/drawing/2014/main" id="{02C2AEDE-ABEF-FF4A-970B-709282C9AFD6}"/>
              </a:ext>
            </a:extLst>
          </p:cNvPr>
          <p:cNvPicPr>
            <a:picLocks noChangeAspect="1"/>
          </p:cNvPicPr>
          <p:nvPr/>
        </p:nvPicPr>
        <p:blipFill>
          <a:blip r:embed="rId2"/>
          <a:stretch>
            <a:fillRect/>
          </a:stretch>
        </p:blipFill>
        <p:spPr>
          <a:xfrm>
            <a:off x="2209645" y="1148967"/>
            <a:ext cx="7772709" cy="5538055"/>
          </a:xfrm>
          <a:prstGeom prst="rect">
            <a:avLst/>
          </a:prstGeom>
        </p:spPr>
      </p:pic>
      <p:sp>
        <p:nvSpPr>
          <p:cNvPr id="5" name="Footer Placeholder 4">
            <a:extLst>
              <a:ext uri="{FF2B5EF4-FFF2-40B4-BE49-F238E27FC236}">
                <a16:creationId xmlns:a16="http://schemas.microsoft.com/office/drawing/2014/main" id="{247CCCBD-7210-A046-9363-675A59C125BE}"/>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215088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B56B4A2-E735-F541-8A4C-DD2A6D7FDC52}"/>
              </a:ext>
            </a:extLst>
          </p:cNvPr>
          <p:cNvGraphicFramePr/>
          <p:nvPr>
            <p:extLst>
              <p:ext uri="{D42A27DB-BD31-4B8C-83A1-F6EECF244321}">
                <p14:modId xmlns:p14="http://schemas.microsoft.com/office/powerpoint/2010/main" val="296280139"/>
              </p:ext>
            </p:extLst>
          </p:nvPr>
        </p:nvGraphicFramePr>
        <p:xfrm>
          <a:off x="1551213" y="1292352"/>
          <a:ext cx="8580339" cy="533704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88082AAE-289B-DC46-B6F2-90C8054A9B3E}"/>
              </a:ext>
            </a:extLst>
          </p:cNvPr>
          <p:cNvSpPr>
            <a:spLocks noGrp="1"/>
          </p:cNvSpPr>
          <p:nvPr>
            <p:ph type="title"/>
          </p:nvPr>
        </p:nvSpPr>
        <p:spPr/>
        <p:txBody>
          <a:bodyPr/>
          <a:lstStyle/>
          <a:p>
            <a:r>
              <a:rPr lang="en-US" dirty="0"/>
              <a:t>Comcast median household usage</a:t>
            </a:r>
          </a:p>
        </p:txBody>
      </p:sp>
      <p:sp>
        <p:nvSpPr>
          <p:cNvPr id="3" name="Footer Placeholder 2">
            <a:extLst>
              <a:ext uri="{FF2B5EF4-FFF2-40B4-BE49-F238E27FC236}">
                <a16:creationId xmlns:a16="http://schemas.microsoft.com/office/drawing/2014/main" id="{6F7C018E-6B81-5F4D-904A-006E76BAFE29}"/>
              </a:ext>
            </a:extLst>
          </p:cNvPr>
          <p:cNvSpPr>
            <a:spLocks noGrp="1"/>
          </p:cNvSpPr>
          <p:nvPr>
            <p:ph type="ftr" sz="quarter" idx="11"/>
          </p:nvPr>
        </p:nvSpPr>
        <p:spPr/>
        <p:txBody>
          <a:bodyPr/>
          <a:lstStyle/>
          <a:p>
            <a:r>
              <a:rPr lang="en-US"/>
              <a:t>5GWF Dresden</a:t>
            </a:r>
          </a:p>
        </p:txBody>
      </p:sp>
      <p:sp>
        <p:nvSpPr>
          <p:cNvPr id="5" name="Slide Number Placeholder 4">
            <a:extLst>
              <a:ext uri="{FF2B5EF4-FFF2-40B4-BE49-F238E27FC236}">
                <a16:creationId xmlns:a16="http://schemas.microsoft.com/office/drawing/2014/main" id="{CC361193-30E1-AF45-903C-F62ABDA59F5C}"/>
              </a:ext>
            </a:extLst>
          </p:cNvPr>
          <p:cNvSpPr>
            <a:spLocks noGrp="1"/>
          </p:cNvSpPr>
          <p:nvPr>
            <p:ph type="sldNum" sz="quarter" idx="12"/>
          </p:nvPr>
        </p:nvSpPr>
        <p:spPr/>
        <p:txBody>
          <a:bodyPr/>
          <a:lstStyle/>
          <a:p>
            <a:fld id="{6D00ABC0-0B20-594E-8324-2F30128B41A0}" type="slidenum">
              <a:rPr lang="en-US" smtClean="0"/>
              <a:t>36</a:t>
            </a:fld>
            <a:endParaRPr lang="en-US"/>
          </a:p>
        </p:txBody>
      </p:sp>
    </p:spTree>
    <p:extLst>
      <p:ext uri="{BB962C8B-B14F-4D97-AF65-F5344CB8AC3E}">
        <p14:creationId xmlns:p14="http://schemas.microsoft.com/office/powerpoint/2010/main" val="641821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roaming will get even more difficult</a:t>
            </a:r>
          </a:p>
        </p:txBody>
      </p:sp>
      <p:sp>
        <p:nvSpPr>
          <p:cNvPr id="4" name="Slide Number Placeholder 3"/>
          <p:cNvSpPr>
            <a:spLocks noGrp="1"/>
          </p:cNvSpPr>
          <p:nvPr>
            <p:ph type="sldNum" sz="quarter" idx="12"/>
          </p:nvPr>
        </p:nvSpPr>
        <p:spPr/>
        <p:txBody>
          <a:bodyPr/>
          <a:lstStyle/>
          <a:p>
            <a:fld id="{6E2D2B3B-882E-40F3-A32F-6DD516915044}" type="slidenum">
              <a:rPr lang="en-US" smtClean="0"/>
              <a:pPr/>
              <a:t>37</a:t>
            </a:fld>
            <a:endParaRPr lang="en-US"/>
          </a:p>
        </p:txBody>
      </p:sp>
      <p:pic>
        <p:nvPicPr>
          <p:cNvPr id="5" name="Picture 4"/>
          <p:cNvPicPr>
            <a:picLocks noChangeAspect="1"/>
          </p:cNvPicPr>
          <p:nvPr/>
        </p:nvPicPr>
        <p:blipFill>
          <a:blip r:embed="rId3"/>
          <a:stretch>
            <a:fillRect/>
          </a:stretch>
        </p:blipFill>
        <p:spPr>
          <a:xfrm>
            <a:off x="2203995" y="1268964"/>
            <a:ext cx="5428197" cy="5087386"/>
          </a:xfrm>
          <a:prstGeom prst="rect">
            <a:avLst/>
          </a:prstGeom>
        </p:spPr>
      </p:pic>
      <p:sp>
        <p:nvSpPr>
          <p:cNvPr id="6" name="Rectangle 5"/>
          <p:cNvSpPr/>
          <p:nvPr/>
        </p:nvSpPr>
        <p:spPr>
          <a:xfrm>
            <a:off x="1732625" y="6511543"/>
            <a:ext cx="3093869" cy="261610"/>
          </a:xfrm>
          <a:prstGeom prst="rect">
            <a:avLst/>
          </a:prstGeom>
        </p:spPr>
        <p:txBody>
          <a:bodyPr wrap="square">
            <a:spAutoFit/>
          </a:bodyPr>
          <a:lstStyle/>
          <a:p>
            <a:r>
              <a:rPr lang="en-US" sz="1100" dirty="0"/>
              <a:t>https://</a:t>
            </a:r>
            <a:r>
              <a:rPr lang="en-US" sz="1100" dirty="0" err="1"/>
              <a:t>www.frequencycheck.com</a:t>
            </a:r>
            <a:r>
              <a:rPr lang="en-US" sz="1100" dirty="0"/>
              <a:t>/interfaces/</a:t>
            </a:r>
            <a:r>
              <a:rPr lang="en-US" sz="1100" dirty="0" err="1"/>
              <a:t>lte</a:t>
            </a:r>
            <a:endParaRPr lang="en-US" sz="1100" dirty="0"/>
          </a:p>
        </p:txBody>
      </p:sp>
      <p:sp>
        <p:nvSpPr>
          <p:cNvPr id="3" name="Footer Placeholder 2">
            <a:extLst>
              <a:ext uri="{FF2B5EF4-FFF2-40B4-BE49-F238E27FC236}">
                <a16:creationId xmlns:a16="http://schemas.microsoft.com/office/drawing/2014/main" id="{A122042A-5998-D34E-B707-CCA82DD0DA4C}"/>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213057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83879-2788-BD41-8D37-383A1E665E73}"/>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32C35A8C-1C8E-3146-8811-618534042720}"/>
              </a:ext>
            </a:extLst>
          </p:cNvPr>
          <p:cNvSpPr>
            <a:spLocks noGrp="1"/>
          </p:cNvSpPr>
          <p:nvPr>
            <p:ph idx="1"/>
          </p:nvPr>
        </p:nvSpPr>
        <p:spPr/>
        <p:txBody>
          <a:bodyPr/>
          <a:lstStyle/>
          <a:p>
            <a:r>
              <a:rPr lang="en-US" dirty="0"/>
              <a:t>5G – as usual, </a:t>
            </a:r>
            <a:r>
              <a:rPr lang="en-US" i="1" dirty="0" err="1"/>
              <a:t>n</a:t>
            </a:r>
            <a:r>
              <a:rPr lang="en-US" dirty="0" err="1"/>
              <a:t>G</a:t>
            </a:r>
            <a:r>
              <a:rPr lang="en-US" dirty="0"/>
              <a:t> will deliver what </a:t>
            </a:r>
            <a:r>
              <a:rPr lang="en-US" i="1" dirty="0"/>
              <a:t>(n-1)</a:t>
            </a:r>
            <a:r>
              <a:rPr lang="en-US" dirty="0"/>
              <a:t>G promised</a:t>
            </a:r>
          </a:p>
          <a:p>
            <a:r>
              <a:rPr lang="en-US" dirty="0"/>
              <a:t>5G is needed primarily for additional capacity to keep up with data usage</a:t>
            </a:r>
          </a:p>
          <a:p>
            <a:pPr lvl="1"/>
            <a:r>
              <a:rPr lang="en-US" dirty="0"/>
              <a:t>5G new applications are needed for political and regulatory reasons</a:t>
            </a:r>
          </a:p>
          <a:p>
            <a:pPr lvl="1"/>
            <a:r>
              <a:rPr lang="en-US" dirty="0"/>
              <a:t>NB-IoT (not 5G) useful for sparse IoT applications</a:t>
            </a:r>
          </a:p>
          <a:p>
            <a:r>
              <a:rPr lang="en-US" dirty="0"/>
              <a:t>The 5G economics don’t look good (for carriers &amp; equipment vendors)</a:t>
            </a:r>
          </a:p>
          <a:p>
            <a:pPr lvl="1"/>
            <a:r>
              <a:rPr lang="en-US" dirty="0"/>
              <a:t>but if RAN gets cheap enough, might make good enterprise network</a:t>
            </a:r>
          </a:p>
          <a:p>
            <a:pPr lvl="1"/>
            <a:r>
              <a:rPr lang="en-US" dirty="0"/>
              <a:t>carriers not attractive suppliers of vertical expertise</a:t>
            </a:r>
          </a:p>
          <a:p>
            <a:r>
              <a:rPr lang="en-US" dirty="0"/>
              <a:t>No indication that 5G will drive new applications, except by cheaper bandwidth</a:t>
            </a:r>
          </a:p>
          <a:p>
            <a:r>
              <a:rPr lang="en-US" dirty="0"/>
              <a:t>IoT will be dominated by Wi-Fi, some low-rent cellular, maybe satellite</a:t>
            </a:r>
          </a:p>
        </p:txBody>
      </p:sp>
      <p:sp>
        <p:nvSpPr>
          <p:cNvPr id="2" name="Slide Number Placeholder 1">
            <a:extLst>
              <a:ext uri="{FF2B5EF4-FFF2-40B4-BE49-F238E27FC236}">
                <a16:creationId xmlns:a16="http://schemas.microsoft.com/office/drawing/2014/main" id="{27BF2AFB-ED65-FC46-9C1B-98A67E2A91F1}"/>
              </a:ext>
            </a:extLst>
          </p:cNvPr>
          <p:cNvSpPr>
            <a:spLocks noGrp="1"/>
          </p:cNvSpPr>
          <p:nvPr>
            <p:ph type="sldNum" sz="quarter" idx="12"/>
          </p:nvPr>
        </p:nvSpPr>
        <p:spPr/>
        <p:txBody>
          <a:bodyPr/>
          <a:lstStyle/>
          <a:p>
            <a:fld id="{6D00ABC0-0B20-594E-8324-2F30128B41A0}" type="slidenum">
              <a:rPr lang="en-US" smtClean="0"/>
              <a:t>38</a:t>
            </a:fld>
            <a:endParaRPr lang="en-US"/>
          </a:p>
        </p:txBody>
      </p:sp>
      <p:sp>
        <p:nvSpPr>
          <p:cNvPr id="3" name="Footer Placeholder 2">
            <a:extLst>
              <a:ext uri="{FF2B5EF4-FFF2-40B4-BE49-F238E27FC236}">
                <a16:creationId xmlns:a16="http://schemas.microsoft.com/office/drawing/2014/main" id="{5E5DA196-3267-6548-8FCD-66A4439FA283}"/>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932470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804FA-7723-9448-AAD4-8D7E003A1511}"/>
              </a:ext>
            </a:extLst>
          </p:cNvPr>
          <p:cNvSpPr>
            <a:spLocks noGrp="1"/>
          </p:cNvSpPr>
          <p:nvPr>
            <p:ph type="title"/>
          </p:nvPr>
        </p:nvSpPr>
        <p:spPr/>
        <p:txBody>
          <a:bodyPr/>
          <a:lstStyle/>
          <a:p>
            <a:r>
              <a:rPr lang="en-US" dirty="0"/>
              <a:t>Backup</a:t>
            </a:r>
          </a:p>
        </p:txBody>
      </p:sp>
      <p:sp>
        <p:nvSpPr>
          <p:cNvPr id="3" name="Text Placeholder 2">
            <a:extLst>
              <a:ext uri="{FF2B5EF4-FFF2-40B4-BE49-F238E27FC236}">
                <a16:creationId xmlns:a16="http://schemas.microsoft.com/office/drawing/2014/main" id="{217EB72D-3FBD-C947-8E18-BC77CF1D4A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C13EE0-A431-C041-A4FB-0A5457672524}"/>
              </a:ext>
            </a:extLst>
          </p:cNvPr>
          <p:cNvSpPr>
            <a:spLocks noGrp="1"/>
          </p:cNvSpPr>
          <p:nvPr>
            <p:ph type="sldNum" sz="quarter" idx="12"/>
          </p:nvPr>
        </p:nvSpPr>
        <p:spPr/>
        <p:txBody>
          <a:bodyPr/>
          <a:lstStyle/>
          <a:p>
            <a:fld id="{6D00ABC0-0B20-594E-8324-2F30128B41A0}" type="slidenum">
              <a:rPr lang="en-US" smtClean="0"/>
              <a:t>39</a:t>
            </a:fld>
            <a:endParaRPr lang="en-US"/>
          </a:p>
        </p:txBody>
      </p:sp>
      <p:sp>
        <p:nvSpPr>
          <p:cNvPr id="5" name="Footer Placeholder 4">
            <a:extLst>
              <a:ext uri="{FF2B5EF4-FFF2-40B4-BE49-F238E27FC236}">
                <a16:creationId xmlns:a16="http://schemas.microsoft.com/office/drawing/2014/main" id="{79A2DD4C-B8DC-4749-985F-D1D2EDB574E1}"/>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138842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7F83-BA8E-C242-9AF4-DD0E1DDE2021}"/>
              </a:ext>
            </a:extLst>
          </p:cNvPr>
          <p:cNvSpPr>
            <a:spLocks noGrp="1"/>
          </p:cNvSpPr>
          <p:nvPr>
            <p:ph type="title"/>
          </p:nvPr>
        </p:nvSpPr>
        <p:spPr/>
        <p:txBody>
          <a:bodyPr/>
          <a:lstStyle/>
          <a:p>
            <a:r>
              <a:rPr lang="en-US" dirty="0"/>
              <a:t>5G – the next moonshot</a:t>
            </a:r>
          </a:p>
        </p:txBody>
      </p:sp>
      <p:sp>
        <p:nvSpPr>
          <p:cNvPr id="3" name="Content Placeholder 2">
            <a:extLst>
              <a:ext uri="{FF2B5EF4-FFF2-40B4-BE49-F238E27FC236}">
                <a16:creationId xmlns:a16="http://schemas.microsoft.com/office/drawing/2014/main" id="{1E5C3BDC-6024-2A42-BBBE-D6FDE8A3D27B}"/>
              </a:ext>
            </a:extLst>
          </p:cNvPr>
          <p:cNvSpPr>
            <a:spLocks noGrp="1"/>
          </p:cNvSpPr>
          <p:nvPr>
            <p:ph idx="1"/>
          </p:nvPr>
        </p:nvSpPr>
        <p:spPr/>
        <p:txBody>
          <a:bodyPr>
            <a:normAutofit fontScale="92500" lnSpcReduction="10000"/>
          </a:bodyPr>
          <a:lstStyle/>
          <a:p>
            <a:r>
              <a:rPr lang="en-US" dirty="0"/>
              <a:t>“5G could be one of the great moonshots of this generation” (FCC Chairman </a:t>
            </a:r>
            <a:r>
              <a:rPr lang="en-US" dirty="0" err="1"/>
              <a:t>Pai</a:t>
            </a:r>
            <a:r>
              <a:rPr lang="en-US" dirty="0"/>
              <a:t>, July 2019)</a:t>
            </a:r>
          </a:p>
          <a:p>
            <a:r>
              <a:rPr lang="en-US" dirty="0"/>
              <a:t>“And because many of the game-changing applications of 5G have not yet been invented or even imagined, we will certainly run into skeptics who think this will be useful for nothing more than faster downloads of movies or cat videos to our phones.” (same)</a:t>
            </a:r>
          </a:p>
          <a:p>
            <a:r>
              <a:rPr lang="en-US" dirty="0"/>
              <a:t>”Secure 5G networks will absolutely be a vital link to America’s prosperity and national security in the 21st century. 5G will be as much as 100 times faster than the current 4G cellular networks. It will transform the way our citizens work, learn, communicate, and travel.  It will make American farms more productive, American manufacturing more competitive, and American healthcare better and more accessible.  Basically, it covers almost everything, when you get right down to it.  Pretty amazing.” (your guess)</a:t>
            </a:r>
          </a:p>
        </p:txBody>
      </p:sp>
      <p:sp>
        <p:nvSpPr>
          <p:cNvPr id="4" name="Slide Number Placeholder 3">
            <a:extLst>
              <a:ext uri="{FF2B5EF4-FFF2-40B4-BE49-F238E27FC236}">
                <a16:creationId xmlns:a16="http://schemas.microsoft.com/office/drawing/2014/main" id="{416E6EAC-92BB-504D-BDFA-E9ECF8D0C263}"/>
              </a:ext>
            </a:extLst>
          </p:cNvPr>
          <p:cNvSpPr>
            <a:spLocks noGrp="1"/>
          </p:cNvSpPr>
          <p:nvPr>
            <p:ph type="sldNum" sz="quarter" idx="12"/>
          </p:nvPr>
        </p:nvSpPr>
        <p:spPr/>
        <p:txBody>
          <a:bodyPr/>
          <a:lstStyle/>
          <a:p>
            <a:fld id="{6D00ABC0-0B20-594E-8324-2F30128B41A0}" type="slidenum">
              <a:rPr lang="en-US" smtClean="0"/>
              <a:t>4</a:t>
            </a:fld>
            <a:endParaRPr lang="en-US"/>
          </a:p>
        </p:txBody>
      </p:sp>
      <p:sp>
        <p:nvSpPr>
          <p:cNvPr id="5" name="Footer Placeholder 4">
            <a:extLst>
              <a:ext uri="{FF2B5EF4-FFF2-40B4-BE49-F238E27FC236}">
                <a16:creationId xmlns:a16="http://schemas.microsoft.com/office/drawing/2014/main" id="{3F024864-C20A-8B4D-AC7E-87966D362DC4}"/>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742550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40</a:t>
            </a:fld>
            <a:endParaRPr lang="en-US"/>
          </a:p>
        </p:txBody>
      </p:sp>
      <p:sp>
        <p:nvSpPr>
          <p:cNvPr id="2" name="Title 1"/>
          <p:cNvSpPr>
            <a:spLocks noGrp="1"/>
          </p:cNvSpPr>
          <p:nvPr>
            <p:ph type="title"/>
          </p:nvPr>
        </p:nvSpPr>
        <p:spPr/>
        <p:txBody>
          <a:bodyPr/>
          <a:lstStyle/>
          <a:p>
            <a:r>
              <a:rPr lang="en-US" dirty="0"/>
              <a:t>Generational surprises</a:t>
            </a:r>
          </a:p>
        </p:txBody>
      </p:sp>
      <p:graphicFrame>
        <p:nvGraphicFramePr>
          <p:cNvPr id="5" name="Table 4"/>
          <p:cNvGraphicFramePr>
            <a:graphicFrameLocks noGrp="1"/>
          </p:cNvGraphicFramePr>
          <p:nvPr>
            <p:extLst>
              <p:ext uri="{D42A27DB-BD31-4B8C-83A1-F6EECF244321}">
                <p14:modId xmlns:p14="http://schemas.microsoft.com/office/powerpoint/2010/main" val="1787933638"/>
              </p:ext>
            </p:extLst>
          </p:nvPr>
        </p:nvGraphicFramePr>
        <p:xfrm>
          <a:off x="838200" y="1558434"/>
          <a:ext cx="10657112" cy="4032895"/>
        </p:xfrm>
        <a:graphic>
          <a:graphicData uri="http://schemas.openxmlformats.org/drawingml/2006/table">
            <a:tbl>
              <a:tblPr firstRow="1" bandRow="1">
                <a:tableStyleId>{69C7853C-536D-4A76-A0AE-DD22124D55A5}</a:tableStyleId>
              </a:tblPr>
              <a:tblGrid>
                <a:gridCol w="1763403">
                  <a:extLst>
                    <a:ext uri="{9D8B030D-6E8A-4147-A177-3AD203B41FA5}">
                      <a16:colId xmlns:a16="http://schemas.microsoft.com/office/drawing/2014/main" val="20000"/>
                    </a:ext>
                  </a:extLst>
                </a:gridCol>
                <a:gridCol w="4101753">
                  <a:extLst>
                    <a:ext uri="{9D8B030D-6E8A-4147-A177-3AD203B41FA5}">
                      <a16:colId xmlns:a16="http://schemas.microsoft.com/office/drawing/2014/main" val="20001"/>
                    </a:ext>
                  </a:extLst>
                </a:gridCol>
                <a:gridCol w="2994974">
                  <a:extLst>
                    <a:ext uri="{9D8B030D-6E8A-4147-A177-3AD203B41FA5}">
                      <a16:colId xmlns:a16="http://schemas.microsoft.com/office/drawing/2014/main" val="20002"/>
                    </a:ext>
                  </a:extLst>
                </a:gridCol>
                <a:gridCol w="1796982">
                  <a:extLst>
                    <a:ext uri="{9D8B030D-6E8A-4147-A177-3AD203B41FA5}">
                      <a16:colId xmlns:a16="http://schemas.microsoft.com/office/drawing/2014/main" val="20003"/>
                    </a:ext>
                  </a:extLst>
                </a:gridCol>
              </a:tblGrid>
              <a:tr h="477395">
                <a:tc>
                  <a:txBody>
                    <a:bodyPr/>
                    <a:lstStyle/>
                    <a:p>
                      <a:r>
                        <a:rPr lang="en-US" sz="2400" dirty="0"/>
                        <a:t>Generation</a:t>
                      </a:r>
                    </a:p>
                  </a:txBody>
                  <a:tcPr/>
                </a:tc>
                <a:tc>
                  <a:txBody>
                    <a:bodyPr/>
                    <a:lstStyle/>
                    <a:p>
                      <a:r>
                        <a:rPr lang="en-US" sz="2400" dirty="0"/>
                        <a:t>Expectation</a:t>
                      </a:r>
                    </a:p>
                  </a:txBody>
                  <a:tcPr/>
                </a:tc>
                <a:tc>
                  <a:txBody>
                    <a:bodyPr/>
                    <a:lstStyle/>
                    <a:p>
                      <a:r>
                        <a:rPr lang="en-US" sz="2400" dirty="0"/>
                        <a:t>Surprise</a:t>
                      </a:r>
                    </a:p>
                  </a:txBody>
                  <a:tcPr/>
                </a:tc>
                <a:tc>
                  <a:txBody>
                    <a:bodyPr/>
                    <a:lstStyle/>
                    <a:p>
                      <a:r>
                        <a:rPr lang="en-US" sz="2400" dirty="0"/>
                        <a:t>Cost</a:t>
                      </a:r>
                      <a:r>
                        <a:rPr lang="en-US" sz="2400" baseline="0" dirty="0"/>
                        <a:t> per GB</a:t>
                      </a:r>
                      <a:endParaRPr lang="en-US" sz="2400" dirty="0"/>
                    </a:p>
                  </a:txBody>
                  <a:tcPr/>
                </a:tc>
                <a:extLst>
                  <a:ext uri="{0D108BD9-81ED-4DB2-BD59-A6C34878D82A}">
                    <a16:rowId xmlns:a16="http://schemas.microsoft.com/office/drawing/2014/main" val="10000"/>
                  </a:ext>
                </a:extLst>
              </a:tr>
              <a:tr h="349919">
                <a:tc>
                  <a:txBody>
                    <a:bodyPr/>
                    <a:lstStyle/>
                    <a:p>
                      <a:r>
                        <a:rPr lang="en-US" sz="2400" b="1" dirty="0"/>
                        <a:t>0G</a:t>
                      </a:r>
                      <a:r>
                        <a:rPr lang="en-US" sz="2400" baseline="0" dirty="0"/>
                        <a:t> (landline)</a:t>
                      </a:r>
                      <a:endParaRPr lang="en-US" sz="2400" dirty="0"/>
                    </a:p>
                  </a:txBody>
                  <a:tcPr/>
                </a:tc>
                <a:tc>
                  <a:txBody>
                    <a:bodyPr/>
                    <a:lstStyle/>
                    <a:p>
                      <a:r>
                        <a:rPr lang="en-US" sz="2400" dirty="0"/>
                        <a:t>voice</a:t>
                      </a:r>
                    </a:p>
                  </a:txBody>
                  <a:tcPr/>
                </a:tc>
                <a:tc>
                  <a:txBody>
                    <a:bodyPr/>
                    <a:lstStyle/>
                    <a:p>
                      <a:r>
                        <a:rPr lang="en-US" sz="2400" dirty="0"/>
                        <a:t>fax &amp; modem</a:t>
                      </a:r>
                    </a:p>
                  </a:txBody>
                  <a:tcPr/>
                </a:tc>
                <a:tc>
                  <a:txBody>
                    <a:bodyPr/>
                    <a:lstStyle/>
                    <a:p>
                      <a:endParaRPr lang="en-US" sz="2400" dirty="0"/>
                    </a:p>
                  </a:txBody>
                  <a:tcPr/>
                </a:tc>
                <a:extLst>
                  <a:ext uri="{0D108BD9-81ED-4DB2-BD59-A6C34878D82A}">
                    <a16:rowId xmlns:a16="http://schemas.microsoft.com/office/drawing/2014/main" val="10001"/>
                  </a:ext>
                </a:extLst>
              </a:tr>
              <a:tr h="477395">
                <a:tc>
                  <a:txBody>
                    <a:bodyPr/>
                    <a:lstStyle/>
                    <a:p>
                      <a:r>
                        <a:rPr lang="en-US" sz="2400" dirty="0"/>
                        <a:t>1G</a:t>
                      </a:r>
                    </a:p>
                  </a:txBody>
                  <a:tcPr/>
                </a:tc>
                <a:tc>
                  <a:txBody>
                    <a:bodyPr/>
                    <a:lstStyle/>
                    <a:p>
                      <a:r>
                        <a:rPr lang="en-US" sz="2400" dirty="0"/>
                        <a:t>corporate</a:t>
                      </a:r>
                      <a:r>
                        <a:rPr lang="en-US" sz="2400" baseline="0" dirty="0"/>
                        <a:t> limousine</a:t>
                      </a:r>
                      <a:endParaRPr lang="en-US" sz="2400" dirty="0"/>
                    </a:p>
                  </a:txBody>
                  <a:tcPr/>
                </a:tc>
                <a:tc>
                  <a:txBody>
                    <a:bodyPr/>
                    <a:lstStyle/>
                    <a:p>
                      <a:r>
                        <a:rPr lang="en-US" sz="2400" dirty="0"/>
                        <a:t>eavesdropping</a:t>
                      </a:r>
                    </a:p>
                  </a:txBody>
                  <a:tcPr/>
                </a:tc>
                <a:tc>
                  <a:txBody>
                    <a:bodyPr/>
                    <a:lstStyle/>
                    <a:p>
                      <a:endParaRPr lang="en-US" sz="2400" dirty="0"/>
                    </a:p>
                  </a:txBody>
                  <a:tcPr/>
                </a:tc>
                <a:extLst>
                  <a:ext uri="{0D108BD9-81ED-4DB2-BD59-A6C34878D82A}">
                    <a16:rowId xmlns:a16="http://schemas.microsoft.com/office/drawing/2014/main" val="10002"/>
                  </a:ext>
                </a:extLst>
              </a:tr>
              <a:tr h="477395">
                <a:tc>
                  <a:txBody>
                    <a:bodyPr/>
                    <a:lstStyle/>
                    <a:p>
                      <a:r>
                        <a:rPr lang="en-US" sz="2400" b="1" dirty="0"/>
                        <a:t>2G</a:t>
                      </a:r>
                    </a:p>
                  </a:txBody>
                  <a:tcPr/>
                </a:tc>
                <a:tc>
                  <a:txBody>
                    <a:bodyPr/>
                    <a:lstStyle/>
                    <a:p>
                      <a:r>
                        <a:rPr lang="en-US" sz="2400" dirty="0"/>
                        <a:t>better</a:t>
                      </a:r>
                      <a:r>
                        <a:rPr lang="en-US" sz="2400" baseline="0" dirty="0"/>
                        <a:t> voice quality (“digital!”)</a:t>
                      </a:r>
                      <a:endParaRPr lang="en-US" sz="2400" dirty="0"/>
                    </a:p>
                  </a:txBody>
                  <a:tcPr/>
                </a:tc>
                <a:tc>
                  <a:txBody>
                    <a:bodyPr/>
                    <a:lstStyle/>
                    <a:p>
                      <a:r>
                        <a:rPr lang="en-US" sz="2400" dirty="0"/>
                        <a:t>SMS</a:t>
                      </a:r>
                    </a:p>
                  </a:txBody>
                  <a:tcPr/>
                </a:tc>
                <a:tc>
                  <a:txBody>
                    <a:bodyPr/>
                    <a:lstStyle/>
                    <a:p>
                      <a:r>
                        <a:rPr lang="en-US" sz="2400" dirty="0"/>
                        <a:t>$1000</a:t>
                      </a:r>
                    </a:p>
                  </a:txBody>
                  <a:tcPr/>
                </a:tc>
                <a:extLst>
                  <a:ext uri="{0D108BD9-81ED-4DB2-BD59-A6C34878D82A}">
                    <a16:rowId xmlns:a16="http://schemas.microsoft.com/office/drawing/2014/main" val="10003"/>
                  </a:ext>
                </a:extLst>
              </a:tr>
              <a:tr h="477395">
                <a:tc>
                  <a:txBody>
                    <a:bodyPr/>
                    <a:lstStyle/>
                    <a:p>
                      <a:r>
                        <a:rPr lang="en-US" sz="2400" dirty="0"/>
                        <a:t>3G</a:t>
                      </a:r>
                    </a:p>
                  </a:txBody>
                  <a:tcPr/>
                </a:tc>
                <a:tc>
                  <a:txBody>
                    <a:bodyPr/>
                    <a:lstStyle/>
                    <a:p>
                      <a:r>
                        <a:rPr lang="en-US" sz="2400" dirty="0"/>
                        <a:t>WAP</a:t>
                      </a:r>
                    </a:p>
                  </a:txBody>
                  <a:tcPr/>
                </a:tc>
                <a:tc>
                  <a:txBody>
                    <a:bodyPr/>
                    <a:lstStyle/>
                    <a:p>
                      <a:r>
                        <a:rPr lang="en-US" sz="2400" dirty="0"/>
                        <a:t>web</a:t>
                      </a:r>
                    </a:p>
                  </a:txBody>
                  <a:tcPr/>
                </a:tc>
                <a:tc>
                  <a:txBody>
                    <a:bodyPr/>
                    <a:lstStyle/>
                    <a:p>
                      <a:r>
                        <a:rPr lang="en-US" sz="2400" dirty="0"/>
                        <a:t>$100</a:t>
                      </a:r>
                    </a:p>
                  </a:txBody>
                  <a:tcPr/>
                </a:tc>
                <a:extLst>
                  <a:ext uri="{0D108BD9-81ED-4DB2-BD59-A6C34878D82A}">
                    <a16:rowId xmlns:a16="http://schemas.microsoft.com/office/drawing/2014/main" val="10004"/>
                  </a:ext>
                </a:extLst>
              </a:tr>
              <a:tr h="583974">
                <a:tc>
                  <a:txBody>
                    <a:bodyPr/>
                    <a:lstStyle/>
                    <a:p>
                      <a:r>
                        <a:rPr lang="en-US" sz="2400" b="1" dirty="0"/>
                        <a:t>4G</a:t>
                      </a:r>
                    </a:p>
                  </a:txBody>
                  <a:tcPr/>
                </a:tc>
                <a:tc>
                  <a:txBody>
                    <a:bodyPr/>
                    <a:lstStyle/>
                    <a:p>
                      <a:r>
                        <a:rPr lang="en-US" sz="2400" dirty="0"/>
                        <a:t>IMS</a:t>
                      </a:r>
                    </a:p>
                  </a:txBody>
                  <a:tcPr/>
                </a:tc>
                <a:tc>
                  <a:txBody>
                    <a:bodyPr/>
                    <a:lstStyle/>
                    <a:p>
                      <a:r>
                        <a:rPr lang="en-US" sz="2400" dirty="0"/>
                        <a:t>YouTube,</a:t>
                      </a:r>
                      <a:r>
                        <a:rPr lang="en-US" sz="2400" baseline="0" dirty="0"/>
                        <a:t> </a:t>
                      </a:r>
                      <a:r>
                        <a:rPr lang="en-US" sz="2400" baseline="0" dirty="0" err="1"/>
                        <a:t>WhatsApp</a:t>
                      </a:r>
                      <a:r>
                        <a:rPr lang="en-US" sz="2400" baseline="0" dirty="0"/>
                        <a:t>,</a:t>
                      </a:r>
                    </a:p>
                    <a:p>
                      <a:r>
                        <a:rPr lang="en-US" sz="2400" baseline="0" dirty="0"/>
                        <a:t>notifications</a:t>
                      </a:r>
                      <a:endParaRPr lang="en-US" sz="2400" dirty="0"/>
                    </a:p>
                  </a:txBody>
                  <a:tcPr/>
                </a:tc>
                <a:tc>
                  <a:txBody>
                    <a:bodyPr/>
                    <a:lstStyle/>
                    <a:p>
                      <a:r>
                        <a:rPr lang="en-US" sz="2400" dirty="0"/>
                        <a:t>$10</a:t>
                      </a:r>
                    </a:p>
                  </a:txBody>
                  <a:tcPr/>
                </a:tc>
                <a:extLst>
                  <a:ext uri="{0D108BD9-81ED-4DB2-BD59-A6C34878D82A}">
                    <a16:rowId xmlns:a16="http://schemas.microsoft.com/office/drawing/2014/main" val="10005"/>
                  </a:ext>
                </a:extLst>
              </a:tr>
              <a:tr h="477395">
                <a:tc>
                  <a:txBody>
                    <a:bodyPr/>
                    <a:lstStyle/>
                    <a:p>
                      <a:r>
                        <a:rPr lang="en-US" sz="2400" dirty="0"/>
                        <a:t>5G</a:t>
                      </a:r>
                    </a:p>
                  </a:txBody>
                  <a:tcPr/>
                </a:tc>
                <a:tc>
                  <a:txBody>
                    <a:bodyPr/>
                    <a:lstStyle/>
                    <a:p>
                      <a:r>
                        <a:rPr lang="en-US" sz="2400" dirty="0"/>
                        <a:t>IoT (low latency)</a:t>
                      </a:r>
                    </a:p>
                  </a:txBody>
                  <a:tcPr/>
                </a:tc>
                <a:tc>
                  <a:txBody>
                    <a:bodyPr/>
                    <a:lstStyle/>
                    <a:p>
                      <a:r>
                        <a:rPr lang="en-US" sz="2400" dirty="0"/>
                        <a:t>?</a:t>
                      </a:r>
                    </a:p>
                  </a:txBody>
                  <a:tcPr/>
                </a:tc>
                <a:tc>
                  <a:txBody>
                    <a:bodyPr/>
                    <a:lstStyle/>
                    <a:p>
                      <a:r>
                        <a:rPr lang="en-US" sz="2400" dirty="0"/>
                        <a:t>$1?</a:t>
                      </a: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3366278" y="6033184"/>
            <a:ext cx="5459443" cy="646331"/>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pPr marL="285750" indent="-285750">
              <a:buFont typeface="Arial" charset="0"/>
              <a:buChar char="•"/>
            </a:pPr>
            <a:r>
              <a:rPr lang="en-US" dirty="0"/>
              <a:t>underestimated cost and fixed-equivalence as drivers</a:t>
            </a:r>
          </a:p>
          <a:p>
            <a:pPr marL="285750" indent="-285750">
              <a:buFont typeface="Arial" charset="0"/>
              <a:buChar char="•"/>
            </a:pPr>
            <a:r>
              <a:rPr lang="en-US" dirty="0"/>
              <a:t>are the even generations the successful ones?</a:t>
            </a:r>
          </a:p>
        </p:txBody>
      </p:sp>
      <p:sp>
        <p:nvSpPr>
          <p:cNvPr id="3" name="Footer Placeholder 2">
            <a:extLst>
              <a:ext uri="{FF2B5EF4-FFF2-40B4-BE49-F238E27FC236}">
                <a16:creationId xmlns:a16="http://schemas.microsoft.com/office/drawing/2014/main" id="{3EE97D43-F49A-7D41-B126-54F040783FED}"/>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881884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41</a:t>
            </a:fld>
            <a:endParaRPr lang="en-US"/>
          </a:p>
        </p:txBody>
      </p:sp>
      <p:sp>
        <p:nvSpPr>
          <p:cNvPr id="2" name="Title 1"/>
          <p:cNvSpPr>
            <a:spLocks noGrp="1"/>
          </p:cNvSpPr>
          <p:nvPr>
            <p:ph type="title"/>
          </p:nvPr>
        </p:nvSpPr>
        <p:spPr/>
        <p:txBody>
          <a:bodyPr/>
          <a:lstStyle/>
          <a:p>
            <a:r>
              <a:rPr lang="en-US" dirty="0" err="1"/>
              <a:t>IoT</a:t>
            </a:r>
            <a:r>
              <a:rPr lang="en-US" dirty="0"/>
              <a:t> is not exactly new (1978)</a:t>
            </a:r>
          </a:p>
        </p:txBody>
      </p:sp>
      <p:pic>
        <p:nvPicPr>
          <p:cNvPr id="5" name="Picture 4"/>
          <p:cNvPicPr>
            <a:picLocks noChangeAspect="1"/>
          </p:cNvPicPr>
          <p:nvPr/>
        </p:nvPicPr>
        <p:blipFill>
          <a:blip r:embed="rId2"/>
          <a:stretch>
            <a:fillRect/>
          </a:stretch>
        </p:blipFill>
        <p:spPr>
          <a:xfrm>
            <a:off x="1917700" y="1598347"/>
            <a:ext cx="6616700" cy="4967553"/>
          </a:xfrm>
          <a:prstGeom prst="rect">
            <a:avLst/>
          </a:prstGeom>
        </p:spPr>
      </p:pic>
      <p:sp>
        <p:nvSpPr>
          <p:cNvPr id="3" name="Footer Placeholder 2">
            <a:extLst>
              <a:ext uri="{FF2B5EF4-FFF2-40B4-BE49-F238E27FC236}">
                <a16:creationId xmlns:a16="http://schemas.microsoft.com/office/drawing/2014/main" id="{825B3F5F-E85E-6C4F-A9CF-99A5BE64E1B7}"/>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931394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42</a:t>
            </a:fld>
            <a:endParaRPr lang="en-US"/>
          </a:p>
        </p:txBody>
      </p:sp>
      <p:sp>
        <p:nvSpPr>
          <p:cNvPr id="2" name="Title 1"/>
          <p:cNvSpPr>
            <a:spLocks noGrp="1"/>
          </p:cNvSpPr>
          <p:nvPr>
            <p:ph type="title"/>
          </p:nvPr>
        </p:nvSpPr>
        <p:spPr/>
        <p:txBody>
          <a:bodyPr/>
          <a:lstStyle/>
          <a:p>
            <a:r>
              <a:rPr lang="en-US" dirty="0"/>
              <a:t>The </a:t>
            </a:r>
            <a:r>
              <a:rPr lang="en-US" dirty="0" err="1"/>
              <a:t>IoT</a:t>
            </a:r>
            <a:r>
              <a:rPr lang="en-US" dirty="0"/>
              <a:t> killer app</a:t>
            </a:r>
          </a:p>
        </p:txBody>
      </p:sp>
      <p:pic>
        <p:nvPicPr>
          <p:cNvPr id="5" name="Picture 4"/>
          <p:cNvPicPr>
            <a:picLocks noChangeAspect="1"/>
          </p:cNvPicPr>
          <p:nvPr/>
        </p:nvPicPr>
        <p:blipFill>
          <a:blip r:embed="rId2"/>
          <a:stretch>
            <a:fillRect/>
          </a:stretch>
        </p:blipFill>
        <p:spPr>
          <a:xfrm>
            <a:off x="1828800" y="3895725"/>
            <a:ext cx="3810000" cy="2543175"/>
          </a:xfrm>
          <a:prstGeom prst="rect">
            <a:avLst/>
          </a:prstGeom>
        </p:spPr>
      </p:pic>
      <p:pic>
        <p:nvPicPr>
          <p:cNvPr id="6" name="Picture 5"/>
          <p:cNvPicPr>
            <a:picLocks noChangeAspect="1"/>
          </p:cNvPicPr>
          <p:nvPr/>
        </p:nvPicPr>
        <p:blipFill>
          <a:blip r:embed="rId3"/>
          <a:stretch>
            <a:fillRect/>
          </a:stretch>
        </p:blipFill>
        <p:spPr>
          <a:xfrm>
            <a:off x="7658101" y="4038600"/>
            <a:ext cx="1301327" cy="2209800"/>
          </a:xfrm>
          <a:prstGeom prst="rect">
            <a:avLst/>
          </a:prstGeom>
        </p:spPr>
      </p:pic>
      <p:pic>
        <p:nvPicPr>
          <p:cNvPr id="7" name="Picture 6"/>
          <p:cNvPicPr>
            <a:picLocks noChangeAspect="1"/>
          </p:cNvPicPr>
          <p:nvPr/>
        </p:nvPicPr>
        <p:blipFill>
          <a:blip r:embed="rId4"/>
          <a:stretch>
            <a:fillRect/>
          </a:stretch>
        </p:blipFill>
        <p:spPr>
          <a:xfrm>
            <a:off x="2057400" y="1649648"/>
            <a:ext cx="7620000" cy="1977555"/>
          </a:xfrm>
          <a:prstGeom prst="rect">
            <a:avLst/>
          </a:prstGeom>
        </p:spPr>
      </p:pic>
      <p:sp>
        <p:nvSpPr>
          <p:cNvPr id="8" name="Rectangle 7"/>
          <p:cNvSpPr/>
          <p:nvPr/>
        </p:nvSpPr>
        <p:spPr>
          <a:xfrm>
            <a:off x="7862502" y="6324333"/>
            <a:ext cx="2410596" cy="369332"/>
          </a:xfrm>
          <a:prstGeom prst="rect">
            <a:avLst/>
          </a:prstGeom>
        </p:spPr>
        <p:txBody>
          <a:bodyPr wrap="none">
            <a:spAutoFit/>
          </a:bodyPr>
          <a:lstStyle/>
          <a:p>
            <a:r>
              <a:rPr lang="en-US" dirty="0"/>
              <a:t>http://</a:t>
            </a:r>
            <a:r>
              <a:rPr lang="en-US" dirty="0" err="1"/>
              <a:t>www.traptec.eu</a:t>
            </a:r>
            <a:r>
              <a:rPr lang="en-US" dirty="0"/>
              <a:t>/</a:t>
            </a:r>
          </a:p>
        </p:txBody>
      </p:sp>
      <p:sp>
        <p:nvSpPr>
          <p:cNvPr id="3" name="Footer Placeholder 2">
            <a:extLst>
              <a:ext uri="{FF2B5EF4-FFF2-40B4-BE49-F238E27FC236}">
                <a16:creationId xmlns:a16="http://schemas.microsoft.com/office/drawing/2014/main" id="{1542AAE5-668C-644C-A767-91B740DBB481}"/>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358893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1BE1CA4-FE6A-8247-B9C6-FBD77261CC94}"/>
              </a:ext>
            </a:extLst>
          </p:cNvPr>
          <p:cNvSpPr>
            <a:spLocks noGrp="1"/>
          </p:cNvSpPr>
          <p:nvPr>
            <p:ph type="sldNum" sz="quarter" idx="12"/>
          </p:nvPr>
        </p:nvSpPr>
        <p:spPr/>
        <p:txBody>
          <a:bodyPr/>
          <a:lstStyle/>
          <a:p>
            <a:fld id="{6D00ABC0-0B20-594E-8324-2F30128B41A0}" type="slidenum">
              <a:rPr lang="en-US" smtClean="0"/>
              <a:t>43</a:t>
            </a:fld>
            <a:endParaRPr lang="en-US"/>
          </a:p>
        </p:txBody>
      </p:sp>
      <p:sp>
        <p:nvSpPr>
          <p:cNvPr id="2" name="Title 1">
            <a:extLst>
              <a:ext uri="{FF2B5EF4-FFF2-40B4-BE49-F238E27FC236}">
                <a16:creationId xmlns:a16="http://schemas.microsoft.com/office/drawing/2014/main" id="{DE5C59CD-708A-DF43-8A18-F48BF9B3C73D}"/>
              </a:ext>
            </a:extLst>
          </p:cNvPr>
          <p:cNvSpPr>
            <a:spLocks noGrp="1"/>
          </p:cNvSpPr>
          <p:nvPr>
            <p:ph type="title"/>
          </p:nvPr>
        </p:nvSpPr>
        <p:spPr/>
        <p:txBody>
          <a:bodyPr/>
          <a:lstStyle/>
          <a:p>
            <a:r>
              <a:rPr lang="en-US" dirty="0"/>
              <a:t>20 billion devices ≠ 20 billion device 5G connections</a:t>
            </a:r>
          </a:p>
        </p:txBody>
      </p:sp>
      <p:pic>
        <p:nvPicPr>
          <p:cNvPr id="5" name="Picture 4">
            <a:extLst>
              <a:ext uri="{FF2B5EF4-FFF2-40B4-BE49-F238E27FC236}">
                <a16:creationId xmlns:a16="http://schemas.microsoft.com/office/drawing/2014/main" id="{CE6780E3-6C37-BA49-BAE7-10A3860399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10557" y="2543629"/>
            <a:ext cx="3009900" cy="2006600"/>
          </a:xfrm>
          <a:prstGeom prst="rect">
            <a:avLst/>
          </a:prstGeom>
        </p:spPr>
      </p:pic>
      <p:pic>
        <p:nvPicPr>
          <p:cNvPr id="6" name="Picture 5">
            <a:extLst>
              <a:ext uri="{FF2B5EF4-FFF2-40B4-BE49-F238E27FC236}">
                <a16:creationId xmlns:a16="http://schemas.microsoft.com/office/drawing/2014/main" id="{BC8FD914-2D89-774C-A007-D000E02EF40A}"/>
              </a:ext>
            </a:extLst>
          </p:cNvPr>
          <p:cNvPicPr>
            <a:picLocks noChangeAspect="1"/>
          </p:cNvPicPr>
          <p:nvPr/>
        </p:nvPicPr>
        <p:blipFill>
          <a:blip r:embed="rId3"/>
          <a:stretch>
            <a:fillRect/>
          </a:stretch>
        </p:blipFill>
        <p:spPr>
          <a:xfrm>
            <a:off x="5000378" y="2543629"/>
            <a:ext cx="2454151" cy="2431143"/>
          </a:xfrm>
          <a:prstGeom prst="rect">
            <a:avLst/>
          </a:prstGeom>
        </p:spPr>
      </p:pic>
      <p:pic>
        <p:nvPicPr>
          <p:cNvPr id="7" name="Picture 6">
            <a:extLst>
              <a:ext uri="{FF2B5EF4-FFF2-40B4-BE49-F238E27FC236}">
                <a16:creationId xmlns:a16="http://schemas.microsoft.com/office/drawing/2014/main" id="{0823E8AC-B283-9A42-A545-9AEDDB6AC65A}"/>
              </a:ext>
            </a:extLst>
          </p:cNvPr>
          <p:cNvPicPr>
            <a:picLocks noChangeAspect="1"/>
          </p:cNvPicPr>
          <p:nvPr/>
        </p:nvPicPr>
        <p:blipFill>
          <a:blip r:embed="rId4"/>
          <a:stretch>
            <a:fillRect/>
          </a:stretch>
        </p:blipFill>
        <p:spPr>
          <a:xfrm>
            <a:off x="7794010" y="2543629"/>
            <a:ext cx="4397990" cy="2336799"/>
          </a:xfrm>
          <a:prstGeom prst="rect">
            <a:avLst/>
          </a:prstGeom>
        </p:spPr>
      </p:pic>
      <p:sp>
        <p:nvSpPr>
          <p:cNvPr id="8" name="TextBox 7">
            <a:extLst>
              <a:ext uri="{FF2B5EF4-FFF2-40B4-BE49-F238E27FC236}">
                <a16:creationId xmlns:a16="http://schemas.microsoft.com/office/drawing/2014/main" id="{86B6DC12-7A97-234B-B236-40A1E8EE6CEC}"/>
              </a:ext>
            </a:extLst>
          </p:cNvPr>
          <p:cNvSpPr txBox="1"/>
          <p:nvPr/>
        </p:nvSpPr>
        <p:spPr>
          <a:xfrm>
            <a:off x="8418650" y="5165994"/>
            <a:ext cx="3701398" cy="830997"/>
          </a:xfrm>
          <a:prstGeom prst="rect">
            <a:avLst/>
          </a:prstGeom>
          <a:noFill/>
        </p:spPr>
        <p:txBody>
          <a:bodyPr wrap="none" rtlCol="0">
            <a:spAutoFit/>
          </a:bodyPr>
          <a:lstStyle/>
          <a:p>
            <a:pPr algn="ctr"/>
            <a:r>
              <a:rPr lang="en-US" sz="2400" dirty="0"/>
              <a:t>hybrid connectivity: cheap +</a:t>
            </a:r>
          </a:p>
          <a:p>
            <a:pPr algn="ctr"/>
            <a:r>
              <a:rPr lang="en-US" sz="2400" dirty="0"/>
              <a:t>ubiquitous</a:t>
            </a:r>
          </a:p>
        </p:txBody>
      </p:sp>
      <p:sp>
        <p:nvSpPr>
          <p:cNvPr id="9" name="TextBox 8">
            <a:extLst>
              <a:ext uri="{FF2B5EF4-FFF2-40B4-BE49-F238E27FC236}">
                <a16:creationId xmlns:a16="http://schemas.microsoft.com/office/drawing/2014/main" id="{C701C6F6-8BF6-C547-83E9-7B297281418C}"/>
              </a:ext>
            </a:extLst>
          </p:cNvPr>
          <p:cNvSpPr txBox="1"/>
          <p:nvPr/>
        </p:nvSpPr>
        <p:spPr>
          <a:xfrm>
            <a:off x="4759904" y="5304493"/>
            <a:ext cx="2935098" cy="461665"/>
          </a:xfrm>
          <a:prstGeom prst="rect">
            <a:avLst/>
          </a:prstGeom>
          <a:noFill/>
        </p:spPr>
        <p:txBody>
          <a:bodyPr wrap="none" rtlCol="0">
            <a:spAutoFit/>
          </a:bodyPr>
          <a:lstStyle/>
          <a:p>
            <a:pPr algn="ctr"/>
            <a:r>
              <a:rPr lang="en-US" sz="2400" dirty="0"/>
              <a:t>managed connectivity</a:t>
            </a:r>
          </a:p>
        </p:txBody>
      </p:sp>
      <p:sp>
        <p:nvSpPr>
          <p:cNvPr id="10" name="TextBox 9">
            <a:extLst>
              <a:ext uri="{FF2B5EF4-FFF2-40B4-BE49-F238E27FC236}">
                <a16:creationId xmlns:a16="http://schemas.microsoft.com/office/drawing/2014/main" id="{996498FE-9A13-F143-AD5C-6CA3E919DE8C}"/>
              </a:ext>
            </a:extLst>
          </p:cNvPr>
          <p:cNvSpPr txBox="1"/>
          <p:nvPr/>
        </p:nvSpPr>
        <p:spPr>
          <a:xfrm>
            <a:off x="1010557" y="5304492"/>
            <a:ext cx="2530500" cy="461665"/>
          </a:xfrm>
          <a:prstGeom prst="rect">
            <a:avLst/>
          </a:prstGeom>
          <a:noFill/>
        </p:spPr>
        <p:txBody>
          <a:bodyPr wrap="none" rtlCol="0">
            <a:spAutoFit/>
          </a:bodyPr>
          <a:lstStyle/>
          <a:p>
            <a:pPr algn="ctr"/>
            <a:r>
              <a:rPr lang="en-US" sz="2400" dirty="0"/>
              <a:t>cheap connectivity</a:t>
            </a:r>
          </a:p>
        </p:txBody>
      </p:sp>
      <p:sp>
        <p:nvSpPr>
          <p:cNvPr id="3" name="Footer Placeholder 2">
            <a:extLst>
              <a:ext uri="{FF2B5EF4-FFF2-40B4-BE49-F238E27FC236}">
                <a16:creationId xmlns:a16="http://schemas.microsoft.com/office/drawing/2014/main" id="{492B3F05-C1C2-6145-B575-A57C45024664}"/>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807524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2D2B3B-882E-40F3-A32F-6DD516915044}" type="slidenum">
              <a:rPr lang="en-US" smtClean="0"/>
              <a:pPr/>
              <a:t>44</a:t>
            </a:fld>
            <a:endParaRPr lang="en-US"/>
          </a:p>
        </p:txBody>
      </p:sp>
      <p:sp>
        <p:nvSpPr>
          <p:cNvPr id="2" name="Title 1"/>
          <p:cNvSpPr>
            <a:spLocks noGrp="1"/>
          </p:cNvSpPr>
          <p:nvPr>
            <p:ph type="title"/>
          </p:nvPr>
        </p:nvSpPr>
        <p:spPr/>
        <p:txBody>
          <a:bodyPr/>
          <a:lstStyle/>
          <a:p>
            <a:r>
              <a:rPr lang="en-US" dirty="0" err="1"/>
              <a:t>IoT</a:t>
            </a:r>
            <a:r>
              <a:rPr lang="en-US" dirty="0"/>
              <a:t> requirements</a:t>
            </a:r>
          </a:p>
        </p:txBody>
      </p:sp>
      <p:pic>
        <p:nvPicPr>
          <p:cNvPr id="6" name="Picture 5"/>
          <p:cNvPicPr>
            <a:picLocks noChangeAspect="1"/>
          </p:cNvPicPr>
          <p:nvPr/>
        </p:nvPicPr>
        <p:blipFill>
          <a:blip r:embed="rId2"/>
          <a:stretch>
            <a:fillRect/>
          </a:stretch>
        </p:blipFill>
        <p:spPr>
          <a:xfrm>
            <a:off x="2346960" y="1407886"/>
            <a:ext cx="7931764" cy="4820579"/>
          </a:xfrm>
          <a:prstGeom prst="rect">
            <a:avLst/>
          </a:prstGeom>
        </p:spPr>
      </p:pic>
      <p:sp>
        <p:nvSpPr>
          <p:cNvPr id="7" name="TextBox 6"/>
          <p:cNvSpPr txBox="1"/>
          <p:nvPr/>
        </p:nvSpPr>
        <p:spPr>
          <a:xfrm>
            <a:off x="1524001" y="6448660"/>
            <a:ext cx="6032999" cy="415498"/>
          </a:xfrm>
          <a:prstGeom prst="rect">
            <a:avLst/>
          </a:prstGeom>
          <a:noFill/>
        </p:spPr>
        <p:txBody>
          <a:bodyPr wrap="square" rtlCol="0">
            <a:spAutoFit/>
          </a:bodyPr>
          <a:lstStyle/>
          <a:p>
            <a:r>
              <a:rPr lang="en-US" sz="1050" i="1" dirty="0"/>
              <a:t>Wide-area Wireless Communication Challenges for the Internet of Things</a:t>
            </a:r>
          </a:p>
          <a:p>
            <a:r>
              <a:rPr lang="en-US" sz="1050" dirty="0" err="1"/>
              <a:t>Harpreet</a:t>
            </a:r>
            <a:r>
              <a:rPr lang="en-US" sz="1050" dirty="0"/>
              <a:t> S. Dhillon, Howard Huang, Harish Viswanathan</a:t>
            </a:r>
          </a:p>
        </p:txBody>
      </p:sp>
      <p:sp>
        <p:nvSpPr>
          <p:cNvPr id="3" name="Footer Placeholder 2">
            <a:extLst>
              <a:ext uri="{FF2B5EF4-FFF2-40B4-BE49-F238E27FC236}">
                <a16:creationId xmlns:a16="http://schemas.microsoft.com/office/drawing/2014/main" id="{14437C1D-B365-254C-9076-FA5B2B217ACA}"/>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859679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is not a helpful term</a:t>
            </a:r>
          </a:p>
        </p:txBody>
      </p:sp>
      <p:sp>
        <p:nvSpPr>
          <p:cNvPr id="5" name="Content Placeholder 4"/>
          <p:cNvSpPr>
            <a:spLocks noGrp="1"/>
          </p:cNvSpPr>
          <p:nvPr>
            <p:ph idx="1"/>
          </p:nvPr>
        </p:nvSpPr>
        <p:spPr>
          <a:xfrm>
            <a:off x="838200" y="1572622"/>
            <a:ext cx="10642600" cy="897466"/>
          </a:xfrm>
        </p:spPr>
        <p:txBody>
          <a:bodyPr>
            <a:normAutofit fontScale="92500" lnSpcReduction="10000"/>
          </a:bodyPr>
          <a:lstStyle/>
          <a:p>
            <a:r>
              <a:rPr lang="en-US" dirty="0"/>
              <a:t>The only common thread is what doesn’t matter: absence of a human</a:t>
            </a:r>
          </a:p>
          <a:p>
            <a:r>
              <a:rPr lang="en-US" dirty="0"/>
              <a:t>Otherwise, spans every dimension of networking </a:t>
            </a:r>
          </a:p>
        </p:txBody>
      </p:sp>
      <p:sp>
        <p:nvSpPr>
          <p:cNvPr id="4" name="Slide Number Placeholder 3"/>
          <p:cNvSpPr>
            <a:spLocks noGrp="1"/>
          </p:cNvSpPr>
          <p:nvPr>
            <p:ph type="sldNum" sz="quarter" idx="12"/>
          </p:nvPr>
        </p:nvSpPr>
        <p:spPr/>
        <p:txBody>
          <a:bodyPr/>
          <a:lstStyle/>
          <a:p>
            <a:fld id="{6E2D2B3B-882E-40F3-A32F-6DD516915044}" type="slidenum">
              <a:rPr lang="en-US" smtClean="0"/>
              <a:pPr/>
              <a:t>45</a:t>
            </a:fld>
            <a:endParaRPr lang="en-US"/>
          </a:p>
        </p:txBody>
      </p:sp>
      <p:sp>
        <p:nvSpPr>
          <p:cNvPr id="6" name="Left-Right Arrow Callout 5"/>
          <p:cNvSpPr/>
          <p:nvPr/>
        </p:nvSpPr>
        <p:spPr>
          <a:xfrm>
            <a:off x="4084320" y="2717830"/>
            <a:ext cx="3438144" cy="632754"/>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mobility</a:t>
            </a:r>
          </a:p>
        </p:txBody>
      </p:sp>
      <p:sp>
        <p:nvSpPr>
          <p:cNvPr id="7" name="TextBox 6"/>
          <p:cNvSpPr txBox="1"/>
          <p:nvPr/>
        </p:nvSpPr>
        <p:spPr>
          <a:xfrm>
            <a:off x="7669466" y="2720083"/>
            <a:ext cx="1715726" cy="646331"/>
          </a:xfrm>
          <a:prstGeom prst="rect">
            <a:avLst/>
          </a:prstGeom>
          <a:noFill/>
        </p:spPr>
        <p:txBody>
          <a:bodyPr wrap="none" rtlCol="0">
            <a:spAutoFit/>
          </a:bodyPr>
          <a:lstStyle/>
          <a:p>
            <a:r>
              <a:rPr lang="en-US" dirty="0"/>
              <a:t>high-speed train</a:t>
            </a:r>
          </a:p>
          <a:p>
            <a:r>
              <a:rPr lang="en-US" dirty="0"/>
              <a:t>aeronautical</a:t>
            </a:r>
          </a:p>
        </p:txBody>
      </p:sp>
      <p:sp>
        <p:nvSpPr>
          <p:cNvPr id="8" name="TextBox 7"/>
          <p:cNvSpPr txBox="1"/>
          <p:nvPr/>
        </p:nvSpPr>
        <p:spPr>
          <a:xfrm>
            <a:off x="2060085" y="2870140"/>
            <a:ext cx="1977080" cy="369332"/>
          </a:xfrm>
          <a:prstGeom prst="rect">
            <a:avLst/>
          </a:prstGeom>
          <a:noFill/>
        </p:spPr>
        <p:txBody>
          <a:bodyPr wrap="none" rtlCol="0">
            <a:spAutoFit/>
          </a:bodyPr>
          <a:lstStyle/>
          <a:p>
            <a:pPr algn="r"/>
            <a:r>
              <a:rPr lang="en-US"/>
              <a:t>fixed infrastructure</a:t>
            </a:r>
            <a:endParaRPr lang="en-US" dirty="0"/>
          </a:p>
        </p:txBody>
      </p:sp>
      <p:sp>
        <p:nvSpPr>
          <p:cNvPr id="11" name="Left-Right Arrow Callout 10"/>
          <p:cNvSpPr/>
          <p:nvPr/>
        </p:nvSpPr>
        <p:spPr>
          <a:xfrm>
            <a:off x="4084320" y="3436665"/>
            <a:ext cx="3438144" cy="668623"/>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bandwidth</a:t>
            </a:r>
          </a:p>
        </p:txBody>
      </p:sp>
      <p:sp>
        <p:nvSpPr>
          <p:cNvPr id="12" name="Left-Right Arrow Callout 11"/>
          <p:cNvSpPr/>
          <p:nvPr/>
        </p:nvSpPr>
        <p:spPr>
          <a:xfrm>
            <a:off x="4084320" y="4187180"/>
            <a:ext cx="3438144" cy="573239"/>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latency</a:t>
            </a:r>
          </a:p>
        </p:txBody>
      </p:sp>
      <p:sp>
        <p:nvSpPr>
          <p:cNvPr id="13" name="Left-Right Arrow Callout 12"/>
          <p:cNvSpPr/>
          <p:nvPr/>
        </p:nvSpPr>
        <p:spPr>
          <a:xfrm>
            <a:off x="4084320" y="4839237"/>
            <a:ext cx="3438144" cy="525561"/>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geography</a:t>
            </a:r>
          </a:p>
        </p:txBody>
      </p:sp>
      <p:sp>
        <p:nvSpPr>
          <p:cNvPr id="14" name="TextBox 13"/>
          <p:cNvSpPr txBox="1"/>
          <p:nvPr/>
        </p:nvSpPr>
        <p:spPr>
          <a:xfrm>
            <a:off x="7669467" y="3560233"/>
            <a:ext cx="990977" cy="369332"/>
          </a:xfrm>
          <a:prstGeom prst="rect">
            <a:avLst/>
          </a:prstGeom>
          <a:noFill/>
        </p:spPr>
        <p:txBody>
          <a:bodyPr wrap="none" rtlCol="0">
            <a:spAutoFit/>
          </a:bodyPr>
          <a:lstStyle/>
          <a:p>
            <a:r>
              <a:rPr lang="en-US"/>
              <a:t>4K video</a:t>
            </a:r>
          </a:p>
        </p:txBody>
      </p:sp>
      <p:sp>
        <p:nvSpPr>
          <p:cNvPr id="15" name="TextBox 14"/>
          <p:cNvSpPr txBox="1"/>
          <p:nvPr/>
        </p:nvSpPr>
        <p:spPr>
          <a:xfrm>
            <a:off x="7669466" y="4183339"/>
            <a:ext cx="1753942" cy="646331"/>
          </a:xfrm>
          <a:prstGeom prst="rect">
            <a:avLst/>
          </a:prstGeom>
          <a:noFill/>
        </p:spPr>
        <p:txBody>
          <a:bodyPr wrap="none" rtlCol="0">
            <a:spAutoFit/>
          </a:bodyPr>
          <a:lstStyle/>
          <a:p>
            <a:r>
              <a:rPr lang="en-US" dirty="0"/>
              <a:t>10 </a:t>
            </a:r>
            <a:r>
              <a:rPr lang="en-US" dirty="0" err="1"/>
              <a:t>ms</a:t>
            </a:r>
            <a:r>
              <a:rPr lang="en-US" dirty="0"/>
              <a:t> protective</a:t>
            </a:r>
          </a:p>
          <a:p>
            <a:r>
              <a:rPr lang="en-US" dirty="0"/>
              <a:t>relay</a:t>
            </a:r>
          </a:p>
        </p:txBody>
      </p:sp>
      <p:sp>
        <p:nvSpPr>
          <p:cNvPr id="16" name="TextBox 15"/>
          <p:cNvSpPr txBox="1"/>
          <p:nvPr/>
        </p:nvSpPr>
        <p:spPr>
          <a:xfrm>
            <a:off x="7669466" y="4913033"/>
            <a:ext cx="1681358" cy="369332"/>
          </a:xfrm>
          <a:prstGeom prst="rect">
            <a:avLst/>
          </a:prstGeom>
          <a:noFill/>
        </p:spPr>
        <p:txBody>
          <a:bodyPr wrap="none" rtlCol="0">
            <a:spAutoFit/>
          </a:bodyPr>
          <a:lstStyle/>
          <a:p>
            <a:r>
              <a:rPr lang="en-US" dirty="0"/>
              <a:t>remote pipeline</a:t>
            </a:r>
          </a:p>
        </p:txBody>
      </p:sp>
      <p:sp>
        <p:nvSpPr>
          <p:cNvPr id="17" name="TextBox 16"/>
          <p:cNvSpPr txBox="1"/>
          <p:nvPr/>
        </p:nvSpPr>
        <p:spPr>
          <a:xfrm>
            <a:off x="2451987" y="3558244"/>
            <a:ext cx="1585178" cy="369332"/>
          </a:xfrm>
          <a:prstGeom prst="rect">
            <a:avLst/>
          </a:prstGeom>
          <a:noFill/>
        </p:spPr>
        <p:txBody>
          <a:bodyPr wrap="none" rtlCol="0">
            <a:spAutoFit/>
          </a:bodyPr>
          <a:lstStyle/>
          <a:p>
            <a:pPr algn="r"/>
            <a:r>
              <a:rPr lang="en-US" dirty="0"/>
              <a:t>message/week</a:t>
            </a:r>
          </a:p>
        </p:txBody>
      </p:sp>
      <p:sp>
        <p:nvSpPr>
          <p:cNvPr id="18" name="TextBox 17"/>
          <p:cNvSpPr txBox="1"/>
          <p:nvPr/>
        </p:nvSpPr>
        <p:spPr>
          <a:xfrm>
            <a:off x="3066131" y="4098204"/>
            <a:ext cx="971035" cy="646331"/>
          </a:xfrm>
          <a:prstGeom prst="rect">
            <a:avLst/>
          </a:prstGeom>
          <a:noFill/>
        </p:spPr>
        <p:txBody>
          <a:bodyPr wrap="none" rtlCol="0">
            <a:spAutoFit/>
          </a:bodyPr>
          <a:lstStyle/>
          <a:p>
            <a:pPr algn="just"/>
            <a:r>
              <a:rPr lang="en-US" dirty="0"/>
              <a:t>minutes</a:t>
            </a:r>
          </a:p>
          <a:p>
            <a:pPr algn="just"/>
            <a:r>
              <a:rPr lang="en-US" dirty="0"/>
              <a:t>or hours</a:t>
            </a:r>
          </a:p>
        </p:txBody>
      </p:sp>
      <p:sp>
        <p:nvSpPr>
          <p:cNvPr id="19" name="TextBox 18"/>
          <p:cNvSpPr txBox="1"/>
          <p:nvPr/>
        </p:nvSpPr>
        <p:spPr>
          <a:xfrm>
            <a:off x="2282261" y="4866818"/>
            <a:ext cx="1754904" cy="369332"/>
          </a:xfrm>
          <a:prstGeom prst="rect">
            <a:avLst/>
          </a:prstGeom>
          <a:noFill/>
        </p:spPr>
        <p:txBody>
          <a:bodyPr wrap="none" rtlCol="0">
            <a:spAutoFit/>
          </a:bodyPr>
          <a:lstStyle/>
          <a:p>
            <a:pPr algn="just"/>
            <a:r>
              <a:rPr lang="en-US"/>
              <a:t>indoors or urban</a:t>
            </a:r>
          </a:p>
        </p:txBody>
      </p:sp>
      <p:sp>
        <p:nvSpPr>
          <p:cNvPr id="20" name="TextBox 19"/>
          <p:cNvSpPr txBox="1"/>
          <p:nvPr/>
        </p:nvSpPr>
        <p:spPr>
          <a:xfrm>
            <a:off x="1743456" y="4283240"/>
            <a:ext cx="653384" cy="369332"/>
          </a:xfrm>
          <a:prstGeom prst="rect">
            <a:avLst/>
          </a:prstGeom>
          <a:solidFill>
            <a:srgbClr val="002060"/>
          </a:solidFill>
        </p:spPr>
        <p:txBody>
          <a:bodyPr wrap="none" rtlCol="0">
            <a:spAutoFit/>
          </a:bodyPr>
          <a:lstStyle/>
          <a:p>
            <a:r>
              <a:rPr lang="en-US">
                <a:solidFill>
                  <a:schemeClr val="bg1">
                    <a:lumMod val="85000"/>
                  </a:schemeClr>
                </a:solidFill>
              </a:rPr>
              <a:t>easy </a:t>
            </a:r>
          </a:p>
        </p:txBody>
      </p:sp>
      <p:sp>
        <p:nvSpPr>
          <p:cNvPr id="21" name="TextBox 20"/>
          <p:cNvSpPr txBox="1"/>
          <p:nvPr/>
        </p:nvSpPr>
        <p:spPr>
          <a:xfrm>
            <a:off x="9673605" y="4255160"/>
            <a:ext cx="668966" cy="369332"/>
          </a:xfrm>
          <a:prstGeom prst="rect">
            <a:avLst/>
          </a:prstGeom>
          <a:solidFill>
            <a:srgbClr val="C00000"/>
          </a:solidFill>
        </p:spPr>
        <p:txBody>
          <a:bodyPr wrap="none" rtlCol="0">
            <a:spAutoFit/>
          </a:bodyPr>
          <a:lstStyle/>
          <a:p>
            <a:r>
              <a:rPr lang="en-US">
                <a:solidFill>
                  <a:schemeClr val="bg1">
                    <a:lumMod val="85000"/>
                  </a:schemeClr>
                </a:solidFill>
              </a:rPr>
              <a:t>hard </a:t>
            </a:r>
          </a:p>
        </p:txBody>
      </p:sp>
      <p:sp>
        <p:nvSpPr>
          <p:cNvPr id="22" name="Left-Right Arrow Callout 21"/>
          <p:cNvSpPr/>
          <p:nvPr/>
        </p:nvSpPr>
        <p:spPr>
          <a:xfrm>
            <a:off x="4084320" y="5446864"/>
            <a:ext cx="3438144" cy="525561"/>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cost constraints</a:t>
            </a:r>
          </a:p>
        </p:txBody>
      </p:sp>
      <p:sp>
        <p:nvSpPr>
          <p:cNvPr id="23" name="TextBox 22"/>
          <p:cNvSpPr txBox="1"/>
          <p:nvPr/>
        </p:nvSpPr>
        <p:spPr>
          <a:xfrm>
            <a:off x="7669467" y="5397747"/>
            <a:ext cx="1115113" cy="646331"/>
          </a:xfrm>
          <a:prstGeom prst="rect">
            <a:avLst/>
          </a:prstGeom>
          <a:noFill/>
        </p:spPr>
        <p:txBody>
          <a:bodyPr wrap="none" rtlCol="0">
            <a:spAutoFit/>
          </a:bodyPr>
          <a:lstStyle/>
          <a:p>
            <a:r>
              <a:rPr lang="en-US" dirty="0"/>
              <a:t>$1/year</a:t>
            </a:r>
          </a:p>
          <a:p>
            <a:r>
              <a:rPr lang="en-US" dirty="0"/>
              <a:t>$5/device</a:t>
            </a:r>
          </a:p>
        </p:txBody>
      </p:sp>
      <p:sp>
        <p:nvSpPr>
          <p:cNvPr id="24" name="TextBox 23"/>
          <p:cNvSpPr txBox="1"/>
          <p:nvPr/>
        </p:nvSpPr>
        <p:spPr>
          <a:xfrm>
            <a:off x="2260973" y="5536950"/>
            <a:ext cx="1776192" cy="369332"/>
          </a:xfrm>
          <a:prstGeom prst="rect">
            <a:avLst/>
          </a:prstGeom>
          <a:noFill/>
        </p:spPr>
        <p:txBody>
          <a:bodyPr wrap="none" rtlCol="0">
            <a:spAutoFit/>
          </a:bodyPr>
          <a:lstStyle/>
          <a:p>
            <a:r>
              <a:rPr lang="en-US" dirty="0"/>
              <a:t>1% of $</a:t>
            </a:r>
            <a:r>
              <a:rPr lang="en-US"/>
              <a:t>1B bridge</a:t>
            </a:r>
          </a:p>
        </p:txBody>
      </p:sp>
      <p:sp>
        <p:nvSpPr>
          <p:cNvPr id="3" name="Footer Placeholder 2">
            <a:extLst>
              <a:ext uri="{FF2B5EF4-FFF2-40B4-BE49-F238E27FC236}">
                <a16:creationId xmlns:a16="http://schemas.microsoft.com/office/drawing/2014/main" id="{31296591-57E9-2447-AE89-5389F184DA4C}"/>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139278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3FEDB410-5C4A-A04B-9483-1F6563A14CB6}"/>
              </a:ext>
            </a:extLst>
          </p:cNvPr>
          <p:cNvSpPr>
            <a:spLocks noGrp="1"/>
          </p:cNvSpPr>
          <p:nvPr>
            <p:ph type="sldNum" sz="quarter" idx="12"/>
          </p:nvPr>
        </p:nvSpPr>
        <p:spPr/>
        <p:txBody>
          <a:bodyPr/>
          <a:lstStyle/>
          <a:p>
            <a:fld id="{6D00ABC0-0B20-594E-8324-2F30128B41A0}" type="slidenum">
              <a:rPr lang="en-US" smtClean="0"/>
              <a:t>46</a:t>
            </a:fld>
            <a:endParaRPr lang="en-US"/>
          </a:p>
        </p:txBody>
      </p:sp>
      <p:sp>
        <p:nvSpPr>
          <p:cNvPr id="2" name="Title 1">
            <a:extLst>
              <a:ext uri="{FF2B5EF4-FFF2-40B4-BE49-F238E27FC236}">
                <a16:creationId xmlns:a16="http://schemas.microsoft.com/office/drawing/2014/main" id="{EEAB6D3B-7AF2-8948-B953-E8C28E626375}"/>
              </a:ext>
            </a:extLst>
          </p:cNvPr>
          <p:cNvSpPr>
            <a:spLocks noGrp="1"/>
          </p:cNvSpPr>
          <p:nvPr>
            <p:ph type="title"/>
          </p:nvPr>
        </p:nvSpPr>
        <p:spPr/>
        <p:txBody>
          <a:bodyPr/>
          <a:lstStyle/>
          <a:p>
            <a:r>
              <a:rPr lang="en-US" dirty="0"/>
              <a:t>What are likely cellular IoT applications?</a:t>
            </a:r>
          </a:p>
        </p:txBody>
      </p:sp>
      <p:pic>
        <p:nvPicPr>
          <p:cNvPr id="4" name="Picture 3">
            <a:extLst>
              <a:ext uri="{FF2B5EF4-FFF2-40B4-BE49-F238E27FC236}">
                <a16:creationId xmlns:a16="http://schemas.microsoft.com/office/drawing/2014/main" id="{E101EDF9-3420-9943-8065-F78C91C38E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096000" y="1444719"/>
            <a:ext cx="3155043" cy="2103362"/>
          </a:xfrm>
          <a:prstGeom prst="rect">
            <a:avLst/>
          </a:prstGeom>
        </p:spPr>
      </p:pic>
      <p:pic>
        <p:nvPicPr>
          <p:cNvPr id="6" name="Picture 5">
            <a:extLst>
              <a:ext uri="{FF2B5EF4-FFF2-40B4-BE49-F238E27FC236}">
                <a16:creationId xmlns:a16="http://schemas.microsoft.com/office/drawing/2014/main" id="{154A67EC-AADE-314D-B633-76EB6D6D1C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3669036"/>
            <a:ext cx="3155043" cy="2366283"/>
          </a:xfrm>
          <a:prstGeom prst="rect">
            <a:avLst/>
          </a:prstGeom>
        </p:spPr>
      </p:pic>
      <p:pic>
        <p:nvPicPr>
          <p:cNvPr id="8" name="Picture 7">
            <a:extLst>
              <a:ext uri="{FF2B5EF4-FFF2-40B4-BE49-F238E27FC236}">
                <a16:creationId xmlns:a16="http://schemas.microsoft.com/office/drawing/2014/main" id="{F8D30C29-3141-B749-9AC5-8792800E4B0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2250" y="3804618"/>
            <a:ext cx="3171542" cy="2114361"/>
          </a:xfrm>
          <a:prstGeom prst="rect">
            <a:avLst/>
          </a:prstGeom>
        </p:spPr>
      </p:pic>
      <p:pic>
        <p:nvPicPr>
          <p:cNvPr id="10" name="Picture 9">
            <a:extLst>
              <a:ext uri="{FF2B5EF4-FFF2-40B4-BE49-F238E27FC236}">
                <a16:creationId xmlns:a16="http://schemas.microsoft.com/office/drawing/2014/main" id="{7A87CE26-6B56-A14C-8A36-21BA635B60E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507" y="1399305"/>
            <a:ext cx="3291285" cy="2194190"/>
          </a:xfrm>
          <a:prstGeom prst="rect">
            <a:avLst/>
          </a:prstGeom>
        </p:spPr>
      </p:pic>
      <p:sp>
        <p:nvSpPr>
          <p:cNvPr id="11" name="TextBox 10">
            <a:extLst>
              <a:ext uri="{FF2B5EF4-FFF2-40B4-BE49-F238E27FC236}">
                <a16:creationId xmlns:a16="http://schemas.microsoft.com/office/drawing/2014/main" id="{34C36434-95A1-B44D-B5D5-DB509E5E72B6}"/>
              </a:ext>
            </a:extLst>
          </p:cNvPr>
          <p:cNvSpPr txBox="1"/>
          <p:nvPr/>
        </p:nvSpPr>
        <p:spPr>
          <a:xfrm>
            <a:off x="2458014" y="1901811"/>
            <a:ext cx="3441904" cy="923330"/>
          </a:xfrm>
          <a:prstGeom prst="rect">
            <a:avLst/>
          </a:prstGeom>
          <a:noFill/>
        </p:spPr>
        <p:txBody>
          <a:bodyPr wrap="none" rtlCol="0">
            <a:spAutoFit/>
          </a:bodyPr>
          <a:lstStyle/>
          <a:p>
            <a:r>
              <a:rPr lang="en-US" dirty="0"/>
              <a:t>single provider</a:t>
            </a:r>
          </a:p>
          <a:p>
            <a:r>
              <a:rPr lang="en-US" dirty="0"/>
              <a:t>no reliance on local Wi-Fi</a:t>
            </a:r>
          </a:p>
          <a:p>
            <a:r>
              <a:rPr lang="en-US" dirty="0"/>
              <a:t>but: license-free and regional only </a:t>
            </a:r>
          </a:p>
        </p:txBody>
      </p:sp>
      <p:sp>
        <p:nvSpPr>
          <p:cNvPr id="12" name="TextBox 11">
            <a:extLst>
              <a:ext uri="{FF2B5EF4-FFF2-40B4-BE49-F238E27FC236}">
                <a16:creationId xmlns:a16="http://schemas.microsoft.com/office/drawing/2014/main" id="{DD5F4809-B248-664B-AB30-32B39F4DA1B8}"/>
              </a:ext>
            </a:extLst>
          </p:cNvPr>
          <p:cNvSpPr txBox="1"/>
          <p:nvPr/>
        </p:nvSpPr>
        <p:spPr>
          <a:xfrm>
            <a:off x="3497943" y="4281714"/>
            <a:ext cx="2394823" cy="830997"/>
          </a:xfrm>
          <a:prstGeom prst="rect">
            <a:avLst/>
          </a:prstGeom>
          <a:noFill/>
        </p:spPr>
        <p:txBody>
          <a:bodyPr wrap="none" rtlCol="0">
            <a:spAutoFit/>
          </a:bodyPr>
          <a:lstStyle/>
          <a:p>
            <a:r>
              <a:rPr lang="en-US" sz="2400" dirty="0"/>
              <a:t>security cameras</a:t>
            </a:r>
          </a:p>
          <a:p>
            <a:r>
              <a:rPr lang="en-US" sz="2400" dirty="0"/>
              <a:t>(high BW density)</a:t>
            </a:r>
          </a:p>
        </p:txBody>
      </p:sp>
      <p:sp>
        <p:nvSpPr>
          <p:cNvPr id="14" name="TextBox 13">
            <a:extLst>
              <a:ext uri="{FF2B5EF4-FFF2-40B4-BE49-F238E27FC236}">
                <a16:creationId xmlns:a16="http://schemas.microsoft.com/office/drawing/2014/main" id="{00307687-C306-8147-98ED-6D5553E6958A}"/>
              </a:ext>
            </a:extLst>
          </p:cNvPr>
          <p:cNvSpPr txBox="1"/>
          <p:nvPr/>
        </p:nvSpPr>
        <p:spPr>
          <a:xfrm>
            <a:off x="9448800" y="4492466"/>
            <a:ext cx="2062039" cy="461665"/>
          </a:xfrm>
          <a:prstGeom prst="rect">
            <a:avLst/>
          </a:prstGeom>
          <a:noFill/>
        </p:spPr>
        <p:txBody>
          <a:bodyPr wrap="none" rtlCol="0">
            <a:spAutoFit/>
          </a:bodyPr>
          <a:lstStyle/>
          <a:p>
            <a:r>
              <a:rPr lang="en-US" sz="2400" dirty="0"/>
              <a:t>100% coverage</a:t>
            </a:r>
          </a:p>
        </p:txBody>
      </p:sp>
      <p:sp>
        <p:nvSpPr>
          <p:cNvPr id="15" name="TextBox 14">
            <a:extLst>
              <a:ext uri="{FF2B5EF4-FFF2-40B4-BE49-F238E27FC236}">
                <a16:creationId xmlns:a16="http://schemas.microsoft.com/office/drawing/2014/main" id="{248F0C50-C0CE-9D4D-9E69-C314E3A63F98}"/>
              </a:ext>
            </a:extLst>
          </p:cNvPr>
          <p:cNvSpPr txBox="1"/>
          <p:nvPr/>
        </p:nvSpPr>
        <p:spPr>
          <a:xfrm>
            <a:off x="9447125" y="2363476"/>
            <a:ext cx="1689886" cy="461665"/>
          </a:xfrm>
          <a:prstGeom prst="rect">
            <a:avLst/>
          </a:prstGeom>
          <a:noFill/>
        </p:spPr>
        <p:txBody>
          <a:bodyPr wrap="none" rtlCol="0">
            <a:spAutoFit/>
          </a:bodyPr>
          <a:lstStyle/>
          <a:p>
            <a:r>
              <a:rPr lang="en-US" sz="2400" dirty="0"/>
              <a:t>nodes / km</a:t>
            </a:r>
            <a:r>
              <a:rPr lang="en-US" sz="2400" baseline="30000" dirty="0"/>
              <a:t>2</a:t>
            </a:r>
          </a:p>
        </p:txBody>
      </p:sp>
      <p:sp>
        <p:nvSpPr>
          <p:cNvPr id="3" name="Footer Placeholder 2">
            <a:extLst>
              <a:ext uri="{FF2B5EF4-FFF2-40B4-BE49-F238E27FC236}">
                <a16:creationId xmlns:a16="http://schemas.microsoft.com/office/drawing/2014/main" id="{CA32C4B9-2EF1-4540-8B5E-32DA7E02FAED}"/>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720341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AC51370E-DECC-9F41-A1C7-941854F71805}"/>
              </a:ext>
            </a:extLst>
          </p:cNvPr>
          <p:cNvSpPr>
            <a:spLocks noGrp="1"/>
          </p:cNvSpPr>
          <p:nvPr>
            <p:ph type="sldNum" sz="quarter" idx="12"/>
          </p:nvPr>
        </p:nvSpPr>
        <p:spPr/>
        <p:txBody>
          <a:bodyPr/>
          <a:lstStyle/>
          <a:p>
            <a:fld id="{6D00ABC0-0B20-594E-8324-2F30128B41A0}" type="slidenum">
              <a:rPr lang="en-US" smtClean="0"/>
              <a:t>47</a:t>
            </a:fld>
            <a:endParaRPr lang="en-US"/>
          </a:p>
        </p:txBody>
      </p:sp>
      <p:sp>
        <p:nvSpPr>
          <p:cNvPr id="2" name="Title 1">
            <a:extLst>
              <a:ext uri="{FF2B5EF4-FFF2-40B4-BE49-F238E27FC236}">
                <a16:creationId xmlns:a16="http://schemas.microsoft.com/office/drawing/2014/main" id="{721399B0-B80B-784A-A032-7DD255965BF7}"/>
              </a:ext>
            </a:extLst>
          </p:cNvPr>
          <p:cNvSpPr>
            <a:spLocks noGrp="1"/>
          </p:cNvSpPr>
          <p:nvPr>
            <p:ph type="title"/>
          </p:nvPr>
        </p:nvSpPr>
        <p:spPr/>
        <p:txBody>
          <a:bodyPr/>
          <a:lstStyle/>
          <a:p>
            <a:r>
              <a:rPr lang="en-US" dirty="0"/>
              <a:t>What is the scale of outdoor and distributed applications?</a:t>
            </a:r>
          </a:p>
        </p:txBody>
      </p:sp>
      <p:pic>
        <p:nvPicPr>
          <p:cNvPr id="3" name="Picture 18">
            <a:extLst>
              <a:ext uri="{FF2B5EF4-FFF2-40B4-BE49-F238E27FC236}">
                <a16:creationId xmlns:a16="http://schemas.microsoft.com/office/drawing/2014/main" id="{F5B0BED6-907A-5747-BA7D-610D75EDA22B}"/>
              </a:ext>
            </a:extLst>
          </p:cNvPr>
          <p:cNvPicPr>
            <a:picLocks noChangeAspect="1"/>
          </p:cNvPicPr>
          <p:nvPr/>
        </p:nvPicPr>
        <p:blipFill>
          <a:blip r:embed="rId3" cstate="print">
            <a:extLst>
              <a:ext uri="{28A0092B-C50C-407E-A947-70E740481C1C}">
                <a14:useLocalDpi xmlns:a14="http://schemas.microsoft.com/office/drawing/2010/main"/>
              </a:ext>
            </a:extLst>
          </a:blip>
          <a:srcRect l="17632" t="5548" r="17094" b="-2"/>
          <a:stretch>
            <a:fillRect/>
          </a:stretch>
        </p:blipFill>
        <p:spPr bwMode="auto">
          <a:xfrm>
            <a:off x="1071110" y="1895250"/>
            <a:ext cx="1468437" cy="138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C6EFED72-5D3B-144D-82EF-BD887B72E464}"/>
              </a:ext>
            </a:extLst>
          </p:cNvPr>
          <p:cNvSpPr txBox="1"/>
          <p:nvPr/>
        </p:nvSpPr>
        <p:spPr>
          <a:xfrm>
            <a:off x="2539547" y="2188083"/>
            <a:ext cx="3411310" cy="1015663"/>
          </a:xfrm>
          <a:prstGeom prst="rect">
            <a:avLst/>
          </a:prstGeom>
          <a:noFill/>
        </p:spPr>
        <p:txBody>
          <a:bodyPr wrap="square" rtlCol="0">
            <a:spAutoFit/>
          </a:bodyPr>
          <a:lstStyle/>
          <a:p>
            <a:r>
              <a:rPr lang="en-US" sz="2000" dirty="0"/>
              <a:t>one per household or business (e.g., 136M housing units in US)</a:t>
            </a:r>
          </a:p>
        </p:txBody>
      </p:sp>
      <p:pic>
        <p:nvPicPr>
          <p:cNvPr id="5" name="Picture 9">
            <a:extLst>
              <a:ext uri="{FF2B5EF4-FFF2-40B4-BE49-F238E27FC236}">
                <a16:creationId xmlns:a16="http://schemas.microsoft.com/office/drawing/2014/main" id="{D412967C-2399-C54F-9EDC-01396756215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04686" y="3304832"/>
            <a:ext cx="1103085" cy="154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F5E2BEC4-D9C6-5A42-9806-233098B05220}"/>
              </a:ext>
            </a:extLst>
          </p:cNvPr>
          <p:cNvSpPr txBox="1"/>
          <p:nvPr/>
        </p:nvSpPr>
        <p:spPr>
          <a:xfrm>
            <a:off x="2539547" y="3568406"/>
            <a:ext cx="2641600" cy="1015663"/>
          </a:xfrm>
          <a:prstGeom prst="rect">
            <a:avLst/>
          </a:prstGeom>
          <a:noFill/>
        </p:spPr>
        <p:txBody>
          <a:bodyPr wrap="square" rtlCol="0">
            <a:spAutoFit/>
          </a:bodyPr>
          <a:lstStyle/>
          <a:p>
            <a:r>
              <a:rPr lang="en-US" sz="2000" dirty="0"/>
              <a:t>31,100 in US</a:t>
            </a:r>
          </a:p>
          <a:p>
            <a:r>
              <a:rPr lang="en-US" sz="2000" dirty="0"/>
              <a:t>but often connected to city fiber network</a:t>
            </a:r>
          </a:p>
        </p:txBody>
      </p:sp>
      <p:pic>
        <p:nvPicPr>
          <p:cNvPr id="7" name="Picture 17">
            <a:extLst>
              <a:ext uri="{FF2B5EF4-FFF2-40B4-BE49-F238E27FC236}">
                <a16:creationId xmlns:a16="http://schemas.microsoft.com/office/drawing/2014/main" id="{9AB52E29-E76C-7842-95B3-28CC2935D38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04685" y="5093506"/>
            <a:ext cx="1103085" cy="1270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D01DEBDC-5E9D-8F45-B2D1-663DDCEA1F81}"/>
              </a:ext>
            </a:extLst>
          </p:cNvPr>
          <p:cNvSpPr txBox="1"/>
          <p:nvPr/>
        </p:nvSpPr>
        <p:spPr>
          <a:xfrm>
            <a:off x="2608214" y="5224135"/>
            <a:ext cx="1912255" cy="830997"/>
          </a:xfrm>
          <a:prstGeom prst="rect">
            <a:avLst/>
          </a:prstGeom>
          <a:noFill/>
        </p:spPr>
        <p:txBody>
          <a:bodyPr wrap="none" rtlCol="0">
            <a:spAutoFit/>
          </a:bodyPr>
          <a:lstStyle/>
          <a:p>
            <a:r>
              <a:rPr lang="en-US" sz="2400" dirty="0"/>
              <a:t>5 million (US)</a:t>
            </a:r>
          </a:p>
          <a:p>
            <a:r>
              <a:rPr lang="en-US" sz="2400" dirty="0"/>
              <a:t>62,000 in NYC</a:t>
            </a:r>
          </a:p>
        </p:txBody>
      </p:sp>
      <p:pic>
        <p:nvPicPr>
          <p:cNvPr id="9" name="Picture 4">
            <a:extLst>
              <a:ext uri="{FF2B5EF4-FFF2-40B4-BE49-F238E27FC236}">
                <a16:creationId xmlns:a16="http://schemas.microsoft.com/office/drawing/2014/main" id="{44204114-58BB-D941-BA0A-4B6CC2A7B53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93543" y="5093506"/>
            <a:ext cx="762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039E2EB5-65D9-6642-ADD1-8A6B6282430B}"/>
              </a:ext>
            </a:extLst>
          </p:cNvPr>
          <p:cNvSpPr txBox="1"/>
          <p:nvPr/>
        </p:nvSpPr>
        <p:spPr>
          <a:xfrm>
            <a:off x="7455987" y="5064841"/>
            <a:ext cx="3439211" cy="1200329"/>
          </a:xfrm>
          <a:prstGeom prst="rect">
            <a:avLst/>
          </a:prstGeom>
          <a:noFill/>
        </p:spPr>
        <p:txBody>
          <a:bodyPr wrap="none" rtlCol="0">
            <a:spAutoFit/>
          </a:bodyPr>
          <a:lstStyle/>
          <a:p>
            <a:r>
              <a:rPr lang="en-US" dirty="0"/>
              <a:t>26.5M (44M) in US</a:t>
            </a:r>
          </a:p>
          <a:p>
            <a:r>
              <a:rPr lang="en-US" dirty="0"/>
              <a:t>$2B energy cost / year</a:t>
            </a:r>
          </a:p>
          <a:p>
            <a:r>
              <a:rPr lang="en-US" dirty="0"/>
              <a:t>Boston: 64k street lights</a:t>
            </a:r>
          </a:p>
          <a:p>
            <a:r>
              <a:rPr lang="en-US" dirty="0"/>
              <a:t>but: often connected to fiber (5G!)</a:t>
            </a:r>
          </a:p>
        </p:txBody>
      </p:sp>
      <p:pic>
        <p:nvPicPr>
          <p:cNvPr id="11" name="Picture 5">
            <a:extLst>
              <a:ext uri="{FF2B5EF4-FFF2-40B4-BE49-F238E27FC236}">
                <a16:creationId xmlns:a16="http://schemas.microsoft.com/office/drawing/2014/main" id="{3BB7284E-E3B5-5E49-A37A-D53C321316B6}"/>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79243" y="3130088"/>
            <a:ext cx="17526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a:extLst>
              <a:ext uri="{FF2B5EF4-FFF2-40B4-BE49-F238E27FC236}">
                <a16:creationId xmlns:a16="http://schemas.microsoft.com/office/drawing/2014/main" id="{5B9ADDFB-3CEB-694A-8B1A-26C9F243F5E9}"/>
              </a:ext>
            </a:extLst>
          </p:cNvPr>
          <p:cNvSpPr txBox="1"/>
          <p:nvPr/>
        </p:nvSpPr>
        <p:spPr>
          <a:xfrm>
            <a:off x="8129885" y="3978245"/>
            <a:ext cx="3569119" cy="461665"/>
          </a:xfrm>
          <a:prstGeom prst="rect">
            <a:avLst/>
          </a:prstGeom>
          <a:noFill/>
        </p:spPr>
        <p:txBody>
          <a:bodyPr wrap="none" rtlCol="0">
            <a:spAutoFit/>
          </a:bodyPr>
          <a:lstStyle/>
          <a:p>
            <a:r>
              <a:rPr lang="en-US" sz="2400" dirty="0"/>
              <a:t>268.8M (US) cars, trucks, …</a:t>
            </a:r>
          </a:p>
        </p:txBody>
      </p:sp>
      <p:pic>
        <p:nvPicPr>
          <p:cNvPr id="13" name="Picture 12">
            <a:extLst>
              <a:ext uri="{FF2B5EF4-FFF2-40B4-BE49-F238E27FC236}">
                <a16:creationId xmlns:a16="http://schemas.microsoft.com/office/drawing/2014/main" id="{36573C43-C357-9940-82A0-333472DA4F7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47291" y="4076238"/>
            <a:ext cx="1211808" cy="643874"/>
          </a:xfrm>
          <a:prstGeom prst="rect">
            <a:avLst/>
          </a:prstGeom>
        </p:spPr>
      </p:pic>
      <p:sp>
        <p:nvSpPr>
          <p:cNvPr id="15" name="Footer Placeholder 14">
            <a:extLst>
              <a:ext uri="{FF2B5EF4-FFF2-40B4-BE49-F238E27FC236}">
                <a16:creationId xmlns:a16="http://schemas.microsoft.com/office/drawing/2014/main" id="{E027F45B-10BE-C64C-96D8-BA600FEECB6A}"/>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267878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DFD2311-01E8-AA41-BD35-BE4AB15D9587}"/>
              </a:ext>
            </a:extLst>
          </p:cNvPr>
          <p:cNvSpPr>
            <a:spLocks noGrp="1"/>
          </p:cNvSpPr>
          <p:nvPr>
            <p:ph type="sldNum" sz="quarter" idx="12"/>
          </p:nvPr>
        </p:nvSpPr>
        <p:spPr/>
        <p:txBody>
          <a:bodyPr/>
          <a:lstStyle/>
          <a:p>
            <a:fld id="{6D00ABC0-0B20-594E-8324-2F30128B41A0}" type="slidenum">
              <a:rPr lang="en-US" smtClean="0"/>
              <a:t>48</a:t>
            </a:fld>
            <a:endParaRPr lang="en-US"/>
          </a:p>
        </p:txBody>
      </p:sp>
      <p:sp>
        <p:nvSpPr>
          <p:cNvPr id="2" name="Title 1">
            <a:extLst>
              <a:ext uri="{FF2B5EF4-FFF2-40B4-BE49-F238E27FC236}">
                <a16:creationId xmlns:a16="http://schemas.microsoft.com/office/drawing/2014/main" id="{2AB2377A-3C96-CE40-BF21-A5938F182E63}"/>
              </a:ext>
            </a:extLst>
          </p:cNvPr>
          <p:cNvSpPr>
            <a:spLocks noGrp="1"/>
          </p:cNvSpPr>
          <p:nvPr>
            <p:ph type="title"/>
          </p:nvPr>
        </p:nvSpPr>
        <p:spPr/>
        <p:txBody>
          <a:bodyPr/>
          <a:lstStyle/>
          <a:p>
            <a:r>
              <a:rPr lang="en-US" dirty="0"/>
              <a:t>What kind of communication networks?</a:t>
            </a:r>
          </a:p>
        </p:txBody>
      </p:sp>
      <p:graphicFrame>
        <p:nvGraphicFramePr>
          <p:cNvPr id="3" name="Table 2">
            <a:extLst>
              <a:ext uri="{FF2B5EF4-FFF2-40B4-BE49-F238E27FC236}">
                <a16:creationId xmlns:a16="http://schemas.microsoft.com/office/drawing/2014/main" id="{09C3E226-FDF5-B342-86B9-67F24BB1096E}"/>
              </a:ext>
            </a:extLst>
          </p:cNvPr>
          <p:cNvGraphicFramePr>
            <a:graphicFrameLocks noGrp="1"/>
          </p:cNvGraphicFramePr>
          <p:nvPr>
            <p:extLst>
              <p:ext uri="{D42A27DB-BD31-4B8C-83A1-F6EECF244321}">
                <p14:modId xmlns:p14="http://schemas.microsoft.com/office/powerpoint/2010/main" val="1288516758"/>
              </p:ext>
            </p:extLst>
          </p:nvPr>
        </p:nvGraphicFramePr>
        <p:xfrm>
          <a:off x="838200" y="1463040"/>
          <a:ext cx="10366830" cy="5111793"/>
        </p:xfrm>
        <a:graphic>
          <a:graphicData uri="http://schemas.openxmlformats.org/drawingml/2006/table">
            <a:tbl>
              <a:tblPr firstRow="1" bandRow="1">
                <a:tableStyleId>{5C22544A-7EE6-4342-B048-85BDC9FD1C3A}</a:tableStyleId>
              </a:tblPr>
              <a:tblGrid>
                <a:gridCol w="3455610">
                  <a:extLst>
                    <a:ext uri="{9D8B030D-6E8A-4147-A177-3AD203B41FA5}">
                      <a16:colId xmlns:a16="http://schemas.microsoft.com/office/drawing/2014/main" val="2254872261"/>
                    </a:ext>
                  </a:extLst>
                </a:gridCol>
                <a:gridCol w="3455610">
                  <a:extLst>
                    <a:ext uri="{9D8B030D-6E8A-4147-A177-3AD203B41FA5}">
                      <a16:colId xmlns:a16="http://schemas.microsoft.com/office/drawing/2014/main" val="184585791"/>
                    </a:ext>
                  </a:extLst>
                </a:gridCol>
                <a:gridCol w="3455610">
                  <a:extLst>
                    <a:ext uri="{9D8B030D-6E8A-4147-A177-3AD203B41FA5}">
                      <a16:colId xmlns:a16="http://schemas.microsoft.com/office/drawing/2014/main" val="293791463"/>
                    </a:ext>
                  </a:extLst>
                </a:gridCol>
              </a:tblGrid>
              <a:tr h="439013">
                <a:tc>
                  <a:txBody>
                    <a:bodyPr/>
                    <a:lstStyle/>
                    <a:p>
                      <a:r>
                        <a:rPr lang="en-US" sz="2000" dirty="0"/>
                        <a:t>Dominant challenge</a:t>
                      </a:r>
                    </a:p>
                  </a:txBody>
                  <a:tcPr/>
                </a:tc>
                <a:tc>
                  <a:txBody>
                    <a:bodyPr/>
                    <a:lstStyle/>
                    <a:p>
                      <a:r>
                        <a:rPr lang="en-US" sz="2000" dirty="0"/>
                        <a:t>Example</a:t>
                      </a:r>
                    </a:p>
                  </a:txBody>
                  <a:tcPr/>
                </a:tc>
                <a:tc>
                  <a:txBody>
                    <a:bodyPr/>
                    <a:lstStyle/>
                    <a:p>
                      <a:r>
                        <a:rPr lang="en-US" sz="2000" dirty="0"/>
                        <a:t>solution</a:t>
                      </a:r>
                    </a:p>
                  </a:txBody>
                  <a:tcPr/>
                </a:tc>
                <a:extLst>
                  <a:ext uri="{0D108BD9-81ED-4DB2-BD59-A6C34878D82A}">
                    <a16:rowId xmlns:a16="http://schemas.microsoft.com/office/drawing/2014/main" val="677843364"/>
                  </a:ext>
                </a:extLst>
              </a:tr>
              <a:tr h="439013">
                <a:tc>
                  <a:txBody>
                    <a:bodyPr/>
                    <a:lstStyle/>
                    <a:p>
                      <a:r>
                        <a:rPr lang="en-US" sz="2000" dirty="0"/>
                        <a:t>Low monthly cost</a:t>
                      </a:r>
                    </a:p>
                  </a:txBody>
                  <a:tcPr/>
                </a:tc>
                <a:tc>
                  <a:txBody>
                    <a:bodyPr/>
                    <a:lstStyle/>
                    <a:p>
                      <a:r>
                        <a:rPr lang="en-US" sz="2000" dirty="0"/>
                        <a:t>Residential</a:t>
                      </a:r>
                    </a:p>
                  </a:txBody>
                  <a:tcPr/>
                </a:tc>
                <a:tc>
                  <a:txBody>
                    <a:bodyPr/>
                    <a:lstStyle/>
                    <a:p>
                      <a:r>
                        <a:rPr lang="en-US" sz="2000" dirty="0"/>
                        <a:t>Wi-Fi</a:t>
                      </a:r>
                    </a:p>
                  </a:txBody>
                  <a:tcPr/>
                </a:tc>
                <a:extLst>
                  <a:ext uri="{0D108BD9-81ED-4DB2-BD59-A6C34878D82A}">
                    <a16:rowId xmlns:a16="http://schemas.microsoft.com/office/drawing/2014/main" val="2470920447"/>
                  </a:ext>
                </a:extLst>
              </a:tr>
              <a:tr h="439013">
                <a:tc>
                  <a:txBody>
                    <a:bodyPr/>
                    <a:lstStyle/>
                    <a:p>
                      <a:r>
                        <a:rPr lang="en-US" sz="2000" dirty="0"/>
                        <a:t>High bandwidth outdoors</a:t>
                      </a:r>
                    </a:p>
                  </a:txBody>
                  <a:tcPr/>
                </a:tc>
                <a:tc>
                  <a:txBody>
                    <a:bodyPr/>
                    <a:lstStyle/>
                    <a:p>
                      <a:r>
                        <a:rPr lang="en-US" sz="2000" dirty="0"/>
                        <a:t>Stadium (spectators, cameras)</a:t>
                      </a:r>
                    </a:p>
                  </a:txBody>
                  <a:tcPr/>
                </a:tc>
                <a:tc>
                  <a:txBody>
                    <a:bodyPr/>
                    <a:lstStyle/>
                    <a:p>
                      <a:r>
                        <a:rPr lang="en-US" sz="2000" dirty="0"/>
                        <a:t>5G </a:t>
                      </a:r>
                      <a:r>
                        <a:rPr lang="en-US" sz="2000" dirty="0" err="1"/>
                        <a:t>mmWave</a:t>
                      </a:r>
                      <a:endParaRPr lang="en-US" sz="2000" dirty="0"/>
                    </a:p>
                  </a:txBody>
                  <a:tcPr/>
                </a:tc>
                <a:extLst>
                  <a:ext uri="{0D108BD9-81ED-4DB2-BD59-A6C34878D82A}">
                    <a16:rowId xmlns:a16="http://schemas.microsoft.com/office/drawing/2014/main" val="3668589046"/>
                  </a:ext>
                </a:extLst>
              </a:tr>
              <a:tr h="439013">
                <a:tc>
                  <a:txBody>
                    <a:bodyPr/>
                    <a:lstStyle/>
                    <a:p>
                      <a:r>
                        <a:rPr lang="en-US" sz="2000" dirty="0"/>
                        <a:t>High bandwidth indoors</a:t>
                      </a:r>
                    </a:p>
                  </a:txBody>
                  <a:tcPr/>
                </a:tc>
                <a:tc>
                  <a:txBody>
                    <a:bodyPr/>
                    <a:lstStyle/>
                    <a:p>
                      <a:r>
                        <a:rPr lang="en-US" sz="2000" dirty="0"/>
                        <a:t>University lecture hall</a:t>
                      </a:r>
                    </a:p>
                  </a:txBody>
                  <a:tcPr/>
                </a:tc>
                <a:tc>
                  <a:txBody>
                    <a:bodyPr/>
                    <a:lstStyle/>
                    <a:p>
                      <a:r>
                        <a:rPr lang="en-US" sz="2000" dirty="0"/>
                        <a:t>Wi-Fi</a:t>
                      </a:r>
                    </a:p>
                  </a:txBody>
                  <a:tcPr/>
                </a:tc>
                <a:extLst>
                  <a:ext uri="{0D108BD9-81ED-4DB2-BD59-A6C34878D82A}">
                    <a16:rowId xmlns:a16="http://schemas.microsoft.com/office/drawing/2014/main" val="2454559840"/>
                  </a:ext>
                </a:extLst>
              </a:tr>
              <a:tr h="757748">
                <a:tc>
                  <a:txBody>
                    <a:bodyPr/>
                    <a:lstStyle/>
                    <a:p>
                      <a:r>
                        <a:rPr lang="en-US" sz="2000" dirty="0"/>
                        <a:t>Outdoor, but regional</a:t>
                      </a:r>
                    </a:p>
                  </a:txBody>
                  <a:tcPr/>
                </a:tc>
                <a:tc>
                  <a:txBody>
                    <a:bodyPr/>
                    <a:lstStyle/>
                    <a:p>
                      <a:r>
                        <a:rPr lang="en-US" sz="2000" dirty="0"/>
                        <a:t>Public transit, metering, traffic signage</a:t>
                      </a:r>
                    </a:p>
                  </a:txBody>
                  <a:tcPr/>
                </a:tc>
                <a:tc>
                  <a:txBody>
                    <a:bodyPr/>
                    <a:lstStyle/>
                    <a:p>
                      <a:r>
                        <a:rPr lang="en-US" sz="2000" dirty="0"/>
                        <a:t>NB-IoT, </a:t>
                      </a:r>
                      <a:r>
                        <a:rPr lang="en-US" sz="2000" dirty="0" err="1"/>
                        <a:t>LoRAWAN</a:t>
                      </a:r>
                      <a:endParaRPr lang="en-US" sz="2000" dirty="0"/>
                    </a:p>
                  </a:txBody>
                  <a:tcPr/>
                </a:tc>
                <a:extLst>
                  <a:ext uri="{0D108BD9-81ED-4DB2-BD59-A6C34878D82A}">
                    <a16:rowId xmlns:a16="http://schemas.microsoft.com/office/drawing/2014/main" val="2857711477"/>
                  </a:ext>
                </a:extLst>
              </a:tr>
              <a:tr h="757748">
                <a:tc>
                  <a:txBody>
                    <a:bodyPr/>
                    <a:lstStyle/>
                    <a:p>
                      <a:r>
                        <a:rPr lang="en-US" sz="2000" dirty="0"/>
                        <a:t>Outdoor, on major roads</a:t>
                      </a:r>
                    </a:p>
                  </a:txBody>
                  <a:tcPr/>
                </a:tc>
                <a:tc>
                  <a:txBody>
                    <a:bodyPr/>
                    <a:lstStyle/>
                    <a:p>
                      <a:r>
                        <a:rPr lang="en-US" sz="2000" dirty="0"/>
                        <a:t>Connected vehicles</a:t>
                      </a:r>
                    </a:p>
                  </a:txBody>
                  <a:tcPr/>
                </a:tc>
                <a:tc>
                  <a:txBody>
                    <a:bodyPr/>
                    <a:lstStyle/>
                    <a:p>
                      <a:r>
                        <a:rPr lang="en-US" sz="2000" dirty="0"/>
                        <a:t>DSRC + LTE?</a:t>
                      </a:r>
                    </a:p>
                  </a:txBody>
                  <a:tcPr/>
                </a:tc>
                <a:extLst>
                  <a:ext uri="{0D108BD9-81ED-4DB2-BD59-A6C34878D82A}">
                    <a16:rowId xmlns:a16="http://schemas.microsoft.com/office/drawing/2014/main" val="3157466550"/>
                  </a:ext>
                </a:extLst>
              </a:tr>
              <a:tr h="757748">
                <a:tc>
                  <a:txBody>
                    <a:bodyPr/>
                    <a:lstStyle/>
                    <a:p>
                      <a:r>
                        <a:rPr lang="en-US" sz="2000" dirty="0"/>
                        <a:t>Outdoor (including marine), 100% coverage, small antenna</a:t>
                      </a:r>
                    </a:p>
                  </a:txBody>
                  <a:tcPr/>
                </a:tc>
                <a:tc>
                  <a:txBody>
                    <a:bodyPr/>
                    <a:lstStyle/>
                    <a:p>
                      <a:r>
                        <a:rPr lang="en-US" sz="2000" dirty="0"/>
                        <a:t>Agriculture sensors</a:t>
                      </a:r>
                    </a:p>
                  </a:txBody>
                  <a:tcPr/>
                </a:tc>
                <a:tc>
                  <a:txBody>
                    <a:bodyPr/>
                    <a:lstStyle/>
                    <a:p>
                      <a:r>
                        <a:rPr lang="en-US" sz="2000" dirty="0"/>
                        <a:t>Iridium NEXT?</a:t>
                      </a:r>
                    </a:p>
                  </a:txBody>
                  <a:tcPr/>
                </a:tc>
                <a:extLst>
                  <a:ext uri="{0D108BD9-81ED-4DB2-BD59-A6C34878D82A}">
                    <a16:rowId xmlns:a16="http://schemas.microsoft.com/office/drawing/2014/main" val="3958305610"/>
                  </a:ext>
                </a:extLst>
              </a:tr>
              <a:tr h="1082497">
                <a:tc>
                  <a:txBody>
                    <a:bodyPr/>
                    <a:lstStyle/>
                    <a:p>
                      <a:r>
                        <a:rPr lang="en-US" sz="2000" dirty="0"/>
                        <a:t>Outdoor (including marine), 100% coverage, antenna size not limited</a:t>
                      </a:r>
                    </a:p>
                  </a:txBody>
                  <a:tcPr/>
                </a:tc>
                <a:tc>
                  <a:txBody>
                    <a:bodyPr/>
                    <a:lstStyle/>
                    <a:p>
                      <a:r>
                        <a:rPr lang="en-US" sz="2000" dirty="0"/>
                        <a:t>Agriculture machinery, construction, pipelines, shipping, logistics</a:t>
                      </a:r>
                    </a:p>
                  </a:txBody>
                  <a:tcPr/>
                </a:tc>
                <a:tc>
                  <a:txBody>
                    <a:bodyPr/>
                    <a:lstStyle/>
                    <a:p>
                      <a:r>
                        <a:rPr lang="en-US" sz="2000" dirty="0"/>
                        <a:t>LEO satellites?</a:t>
                      </a:r>
                    </a:p>
                  </a:txBody>
                  <a:tcPr/>
                </a:tc>
                <a:extLst>
                  <a:ext uri="{0D108BD9-81ED-4DB2-BD59-A6C34878D82A}">
                    <a16:rowId xmlns:a16="http://schemas.microsoft.com/office/drawing/2014/main" val="3561232385"/>
                  </a:ext>
                </a:extLst>
              </a:tr>
            </a:tbl>
          </a:graphicData>
        </a:graphic>
      </p:graphicFrame>
      <p:sp>
        <p:nvSpPr>
          <p:cNvPr id="4" name="Footer Placeholder 3">
            <a:extLst>
              <a:ext uri="{FF2B5EF4-FFF2-40B4-BE49-F238E27FC236}">
                <a16:creationId xmlns:a16="http://schemas.microsoft.com/office/drawing/2014/main" id="{9CE2DBB0-2AE5-714D-881F-BE64F24BACC8}"/>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777462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88083-BDD9-0542-BBBC-CB3E6927B00F}"/>
              </a:ext>
            </a:extLst>
          </p:cNvPr>
          <p:cNvPicPr>
            <a:picLocks noChangeAspect="1"/>
          </p:cNvPicPr>
          <p:nvPr/>
        </p:nvPicPr>
        <p:blipFill>
          <a:blip r:embed="rId2"/>
          <a:stretch>
            <a:fillRect/>
          </a:stretch>
        </p:blipFill>
        <p:spPr>
          <a:xfrm>
            <a:off x="522514" y="580571"/>
            <a:ext cx="11421485" cy="5563148"/>
          </a:xfrm>
          <a:prstGeom prst="rect">
            <a:avLst/>
          </a:prstGeom>
        </p:spPr>
      </p:pic>
      <p:sp>
        <p:nvSpPr>
          <p:cNvPr id="3" name="Slide Number Placeholder 2">
            <a:extLst>
              <a:ext uri="{FF2B5EF4-FFF2-40B4-BE49-F238E27FC236}">
                <a16:creationId xmlns:a16="http://schemas.microsoft.com/office/drawing/2014/main" id="{E08010C7-23D8-9144-8DD0-E3389203D18D}"/>
              </a:ext>
            </a:extLst>
          </p:cNvPr>
          <p:cNvSpPr>
            <a:spLocks noGrp="1"/>
          </p:cNvSpPr>
          <p:nvPr>
            <p:ph type="sldNum" sz="quarter" idx="12"/>
          </p:nvPr>
        </p:nvSpPr>
        <p:spPr/>
        <p:txBody>
          <a:bodyPr/>
          <a:lstStyle/>
          <a:p>
            <a:fld id="{6D00ABC0-0B20-594E-8324-2F30128B41A0}" type="slidenum">
              <a:rPr lang="en-US" smtClean="0"/>
              <a:t>49</a:t>
            </a:fld>
            <a:endParaRPr lang="en-US"/>
          </a:p>
        </p:txBody>
      </p:sp>
      <p:sp>
        <p:nvSpPr>
          <p:cNvPr id="4" name="Footer Placeholder 3">
            <a:extLst>
              <a:ext uri="{FF2B5EF4-FFF2-40B4-BE49-F238E27FC236}">
                <a16:creationId xmlns:a16="http://schemas.microsoft.com/office/drawing/2014/main" id="{A34D9887-1CC4-9F44-AE2D-693605D68C82}"/>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905966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DE773-6470-DF45-8186-0BA6C009244D}"/>
              </a:ext>
            </a:extLst>
          </p:cNvPr>
          <p:cNvSpPr>
            <a:spLocks noGrp="1"/>
          </p:cNvSpPr>
          <p:nvPr>
            <p:ph type="title"/>
          </p:nvPr>
        </p:nvSpPr>
        <p:spPr/>
        <p:txBody>
          <a:bodyPr/>
          <a:lstStyle/>
          <a:p>
            <a:r>
              <a:rPr lang="en-US" dirty="0"/>
              <a:t>5G Germany</a:t>
            </a:r>
          </a:p>
        </p:txBody>
      </p:sp>
      <p:sp>
        <p:nvSpPr>
          <p:cNvPr id="3" name="Content Placeholder 2">
            <a:extLst>
              <a:ext uri="{FF2B5EF4-FFF2-40B4-BE49-F238E27FC236}">
                <a16:creationId xmlns:a16="http://schemas.microsoft.com/office/drawing/2014/main" id="{AA9ACE5A-BBEE-0042-8DA7-37DAB7CF3542}"/>
              </a:ext>
            </a:extLst>
          </p:cNvPr>
          <p:cNvSpPr>
            <a:spLocks noGrp="1"/>
          </p:cNvSpPr>
          <p:nvPr>
            <p:ph idx="1"/>
          </p:nvPr>
        </p:nvSpPr>
        <p:spPr/>
        <p:txBody>
          <a:bodyPr/>
          <a:lstStyle/>
          <a:p>
            <a:r>
              <a:rPr lang="de-DE" dirty="0"/>
              <a:t>”Für die Industrie und andere Wirtschaftsbereiche ist 5G enorm wichtig, da aus ihrer Sicht die ultraschnelle Datenübertragung für den Standort Deutschland im globalen Wettbewerb eine entscheidende Rolle spielt. Bisher ist Deutschland in Sachen schnelles Internet hinten dran, mit dem neuen Standard soll das anders werden – die Bundesrepublik solle zum „Leitmarkt“ für 5G werden, heißt es im Koalitionsvertrag der Bundesregierung.”</a:t>
            </a:r>
          </a:p>
          <a:p>
            <a:r>
              <a:rPr lang="en-US" dirty="0"/>
              <a:t>short: “plays a decisive role in global competition for German as [industrial] location”; “Germany as leading market for 5G [applications]”</a:t>
            </a:r>
          </a:p>
        </p:txBody>
      </p:sp>
      <p:sp>
        <p:nvSpPr>
          <p:cNvPr id="4" name="Slide Number Placeholder 3">
            <a:extLst>
              <a:ext uri="{FF2B5EF4-FFF2-40B4-BE49-F238E27FC236}">
                <a16:creationId xmlns:a16="http://schemas.microsoft.com/office/drawing/2014/main" id="{2DE0C6A7-F2A5-9A41-AA8D-330251436890}"/>
              </a:ext>
            </a:extLst>
          </p:cNvPr>
          <p:cNvSpPr>
            <a:spLocks noGrp="1"/>
          </p:cNvSpPr>
          <p:nvPr>
            <p:ph type="sldNum" sz="quarter" idx="12"/>
          </p:nvPr>
        </p:nvSpPr>
        <p:spPr/>
        <p:txBody>
          <a:bodyPr/>
          <a:lstStyle/>
          <a:p>
            <a:fld id="{6D00ABC0-0B20-594E-8324-2F30128B41A0}" type="slidenum">
              <a:rPr lang="en-US" smtClean="0"/>
              <a:t>5</a:t>
            </a:fld>
            <a:endParaRPr lang="en-US"/>
          </a:p>
        </p:txBody>
      </p:sp>
      <p:sp>
        <p:nvSpPr>
          <p:cNvPr id="5" name="Footer Placeholder 4">
            <a:extLst>
              <a:ext uri="{FF2B5EF4-FFF2-40B4-BE49-F238E27FC236}">
                <a16:creationId xmlns:a16="http://schemas.microsoft.com/office/drawing/2014/main" id="{DEE788AB-48F3-7943-A490-26AD1A3A86B3}"/>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935954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50</a:t>
            </a:fld>
            <a:endParaRPr lang="en-US"/>
          </a:p>
        </p:txBody>
      </p:sp>
      <p:sp>
        <p:nvSpPr>
          <p:cNvPr id="2" name="Title 1"/>
          <p:cNvSpPr>
            <a:spLocks noGrp="1"/>
          </p:cNvSpPr>
          <p:nvPr>
            <p:ph type="title"/>
          </p:nvPr>
        </p:nvSpPr>
        <p:spPr/>
        <p:txBody>
          <a:bodyPr/>
          <a:lstStyle/>
          <a:p>
            <a:r>
              <a:rPr lang="en-US" dirty="0"/>
              <a:t>5G low latency</a:t>
            </a:r>
          </a:p>
        </p:txBody>
      </p:sp>
      <p:pic>
        <p:nvPicPr>
          <p:cNvPr id="5" name="Picture 4"/>
          <p:cNvPicPr>
            <a:picLocks noChangeAspect="1"/>
          </p:cNvPicPr>
          <p:nvPr/>
        </p:nvPicPr>
        <p:blipFill>
          <a:blip r:embed="rId2"/>
          <a:stretch>
            <a:fillRect/>
          </a:stretch>
        </p:blipFill>
        <p:spPr>
          <a:xfrm>
            <a:off x="3124201" y="2071681"/>
            <a:ext cx="916757" cy="926306"/>
          </a:xfrm>
          <a:prstGeom prst="rect">
            <a:avLst/>
          </a:prstGeom>
        </p:spPr>
      </p:pic>
      <p:sp>
        <p:nvSpPr>
          <p:cNvPr id="7" name="TextBox 6"/>
          <p:cNvSpPr txBox="1"/>
          <p:nvPr/>
        </p:nvSpPr>
        <p:spPr>
          <a:xfrm>
            <a:off x="3238501" y="1900231"/>
            <a:ext cx="663964" cy="1200329"/>
          </a:xfrm>
          <a:prstGeom prst="rect">
            <a:avLst/>
          </a:prstGeom>
          <a:noFill/>
        </p:spPr>
        <p:txBody>
          <a:bodyPr wrap="none" rtlCol="0">
            <a:spAutoFit/>
          </a:bodyPr>
          <a:lstStyle/>
          <a:p>
            <a:r>
              <a:rPr lang="en-US" sz="7200" dirty="0">
                <a:solidFill>
                  <a:srgbClr val="FF0000"/>
                </a:solidFill>
              </a:rPr>
              <a:t>X</a:t>
            </a:r>
          </a:p>
        </p:txBody>
      </p:sp>
      <p:pic>
        <p:nvPicPr>
          <p:cNvPr id="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05665" y="1928985"/>
            <a:ext cx="1543050"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891416" y="2043286"/>
            <a:ext cx="663964" cy="1200329"/>
          </a:xfrm>
          <a:prstGeom prst="rect">
            <a:avLst/>
          </a:prstGeom>
          <a:noFill/>
        </p:spPr>
        <p:txBody>
          <a:bodyPr wrap="none" rtlCol="0">
            <a:spAutoFit/>
          </a:bodyPr>
          <a:lstStyle/>
          <a:p>
            <a:pPr lvl="0"/>
            <a:r>
              <a:rPr lang="en-US" sz="7200" dirty="0">
                <a:solidFill>
                  <a:srgbClr val="FF0000"/>
                </a:solidFill>
              </a:rPr>
              <a:t>X</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10100" y="1957380"/>
            <a:ext cx="602754" cy="10287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38850" y="3829050"/>
            <a:ext cx="871538" cy="66192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24750" y="3886202"/>
            <a:ext cx="1077686" cy="550069"/>
          </a:xfrm>
          <a:prstGeom prst="rect">
            <a:avLst/>
          </a:prstGeom>
        </p:spPr>
      </p:pic>
      <p:sp>
        <p:nvSpPr>
          <p:cNvPr id="14" name="Cloud 13"/>
          <p:cNvSpPr/>
          <p:nvPr/>
        </p:nvSpPr>
        <p:spPr>
          <a:xfrm>
            <a:off x="6781800" y="2743200"/>
            <a:ext cx="1028700" cy="628650"/>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cxnSp>
        <p:nvCxnSpPr>
          <p:cNvPr id="16" name="Curved Connector 15"/>
          <p:cNvCxnSpPr>
            <a:stCxn id="11" idx="0"/>
          </p:cNvCxnSpPr>
          <p:nvPr/>
        </p:nvCxnSpPr>
        <p:spPr>
          <a:xfrm rot="5400000" flipH="1" flipV="1">
            <a:off x="7371160" y="2932512"/>
            <a:ext cx="9525" cy="1793081"/>
          </a:xfrm>
          <a:prstGeom prst="curvedConnector4">
            <a:avLst>
              <a:gd name="adj1" fmla="val 8828575"/>
              <a:gd name="adj2" fmla="val 10331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896101" y="3486150"/>
            <a:ext cx="599844" cy="300082"/>
          </a:xfrm>
          <a:prstGeom prst="rect">
            <a:avLst/>
          </a:prstGeom>
          <a:noFill/>
        </p:spPr>
        <p:txBody>
          <a:bodyPr wrap="none" rtlCol="0">
            <a:spAutoFit/>
          </a:bodyPr>
          <a:lstStyle/>
          <a:p>
            <a:r>
              <a:rPr lang="en-US" sz="1350"/>
              <a:t>V2I2V</a:t>
            </a:r>
          </a:p>
        </p:txBody>
      </p:sp>
      <p:sp>
        <p:nvSpPr>
          <p:cNvPr id="23" name="TextBox 22"/>
          <p:cNvSpPr txBox="1"/>
          <p:nvPr/>
        </p:nvSpPr>
        <p:spPr>
          <a:xfrm>
            <a:off x="4610101" y="1900231"/>
            <a:ext cx="663964" cy="1200329"/>
          </a:xfrm>
          <a:prstGeom prst="rect">
            <a:avLst/>
          </a:prstGeom>
          <a:noFill/>
        </p:spPr>
        <p:txBody>
          <a:bodyPr wrap="none" rtlCol="0">
            <a:spAutoFit/>
          </a:bodyPr>
          <a:lstStyle/>
          <a:p>
            <a:r>
              <a:rPr lang="en-US" sz="7200" dirty="0">
                <a:solidFill>
                  <a:srgbClr val="FF0000"/>
                </a:solidFill>
              </a:rPr>
              <a:t>X</a:t>
            </a:r>
          </a:p>
        </p:txBody>
      </p:sp>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96102" y="4914902"/>
            <a:ext cx="984613" cy="984613"/>
          </a:xfrm>
          <a:prstGeom prst="rect">
            <a:avLst/>
          </a:prstGeom>
        </p:spPr>
      </p:pic>
      <p:sp>
        <p:nvSpPr>
          <p:cNvPr id="25" name="Plaque 24"/>
          <p:cNvSpPr/>
          <p:nvPr/>
        </p:nvSpPr>
        <p:spPr>
          <a:xfrm>
            <a:off x="8210550" y="2057400"/>
            <a:ext cx="1028700" cy="85725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one-to-many!</a:t>
            </a:r>
          </a:p>
        </p:txBody>
      </p:sp>
      <p:sp>
        <p:nvSpPr>
          <p:cNvPr id="26" name="TextBox 25"/>
          <p:cNvSpPr txBox="1"/>
          <p:nvPr/>
        </p:nvSpPr>
        <p:spPr>
          <a:xfrm>
            <a:off x="7639050" y="4800602"/>
            <a:ext cx="609462" cy="507831"/>
          </a:xfrm>
          <a:prstGeom prst="rect">
            <a:avLst/>
          </a:prstGeom>
          <a:noFill/>
        </p:spPr>
        <p:txBody>
          <a:bodyPr wrap="none" rtlCol="0">
            <a:spAutoFit/>
          </a:bodyPr>
          <a:lstStyle/>
          <a:p>
            <a:r>
              <a:rPr lang="en-US" sz="1350" dirty="0"/>
              <a:t>EEW</a:t>
            </a:r>
          </a:p>
          <a:p>
            <a:r>
              <a:rPr lang="en-US" sz="1350" dirty="0"/>
              <a:t>(&lt; 5 s)</a:t>
            </a:r>
          </a:p>
        </p:txBody>
      </p:sp>
      <p:cxnSp>
        <p:nvCxnSpPr>
          <p:cNvPr id="28" name="Straight Arrow Connector 27"/>
          <p:cNvCxnSpPr/>
          <p:nvPr/>
        </p:nvCxnSpPr>
        <p:spPr>
          <a:xfrm>
            <a:off x="6953250" y="4114800"/>
            <a:ext cx="5143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19183" y="5857981"/>
            <a:ext cx="5707781" cy="369332"/>
          </a:xfrm>
          <a:prstGeom prst="rect">
            <a:avLst/>
          </a:prstGeom>
          <a:noFill/>
        </p:spPr>
        <p:txBody>
          <a:bodyPr wrap="none" rtlCol="0">
            <a:spAutoFit/>
          </a:bodyPr>
          <a:lstStyle/>
          <a:p>
            <a:r>
              <a:rPr lang="en-US" dirty="0"/>
              <a:t>tight control loop </a:t>
            </a:r>
            <a:r>
              <a:rPr lang="en-US" dirty="0">
                <a:sym typeface="Wingdings"/>
              </a:rPr>
              <a:t> near-100% availability in time &amp; </a:t>
            </a:r>
            <a:r>
              <a:rPr lang="en-US" b="1" dirty="0">
                <a:sym typeface="Wingdings"/>
              </a:rPr>
              <a:t>space</a:t>
            </a:r>
            <a:endParaRPr lang="en-US" b="1" dirty="0"/>
          </a:p>
        </p:txBody>
      </p:sp>
      <p:pic>
        <p:nvPicPr>
          <p:cNvPr id="12" name="Picture 11"/>
          <p:cNvPicPr>
            <a:picLocks noChangeAspect="1"/>
          </p:cNvPicPr>
          <p:nvPr/>
        </p:nvPicPr>
        <p:blipFill>
          <a:blip r:embed="rId8"/>
          <a:stretch>
            <a:fillRect/>
          </a:stretch>
        </p:blipFill>
        <p:spPr>
          <a:xfrm>
            <a:off x="1951848" y="3706170"/>
            <a:ext cx="2750052" cy="1545529"/>
          </a:xfrm>
          <a:prstGeom prst="rect">
            <a:avLst/>
          </a:prstGeom>
        </p:spPr>
      </p:pic>
      <p:sp>
        <p:nvSpPr>
          <p:cNvPr id="15" name="Rectangle 14"/>
          <p:cNvSpPr/>
          <p:nvPr/>
        </p:nvSpPr>
        <p:spPr>
          <a:xfrm>
            <a:off x="2681380" y="3125945"/>
            <a:ext cx="1289135" cy="2646878"/>
          </a:xfrm>
          <a:prstGeom prst="rect">
            <a:avLst/>
          </a:prstGeom>
        </p:spPr>
        <p:txBody>
          <a:bodyPr wrap="none">
            <a:spAutoFit/>
          </a:bodyPr>
          <a:lstStyle/>
          <a:p>
            <a:r>
              <a:rPr lang="en-US" sz="16600">
                <a:solidFill>
                  <a:srgbClr val="FF0000"/>
                </a:solidFill>
              </a:rPr>
              <a:t>X</a:t>
            </a:r>
            <a:endParaRPr lang="en-US" sz="16600" dirty="0">
              <a:solidFill>
                <a:srgbClr val="FF0000"/>
              </a:solidFill>
            </a:endParaRPr>
          </a:p>
        </p:txBody>
      </p:sp>
      <p:sp>
        <p:nvSpPr>
          <p:cNvPr id="17" name="TextBox 16"/>
          <p:cNvSpPr txBox="1"/>
          <p:nvPr/>
        </p:nvSpPr>
        <p:spPr>
          <a:xfrm>
            <a:off x="4827900" y="4657724"/>
            <a:ext cx="576787" cy="369332"/>
          </a:xfrm>
          <a:prstGeom prst="rect">
            <a:avLst/>
          </a:prstGeom>
          <a:noFill/>
        </p:spPr>
        <p:txBody>
          <a:bodyPr wrap="square" rtlCol="0">
            <a:spAutoFit/>
          </a:bodyPr>
          <a:lstStyle/>
          <a:p>
            <a:r>
              <a:rPr lang="en-US"/>
              <a:t>LAN</a:t>
            </a:r>
          </a:p>
        </p:txBody>
      </p:sp>
      <p:sp>
        <p:nvSpPr>
          <p:cNvPr id="18" name="TextBox 17"/>
          <p:cNvSpPr txBox="1"/>
          <p:nvPr/>
        </p:nvSpPr>
        <p:spPr>
          <a:xfrm>
            <a:off x="8421465" y="5007150"/>
            <a:ext cx="1139992" cy="646331"/>
          </a:xfrm>
          <a:prstGeom prst="rect">
            <a:avLst/>
          </a:prstGeom>
          <a:noFill/>
        </p:spPr>
        <p:txBody>
          <a:bodyPr wrap="none" rtlCol="0">
            <a:spAutoFit/>
          </a:bodyPr>
          <a:lstStyle/>
          <a:p>
            <a:r>
              <a:rPr lang="en-US" dirty="0"/>
              <a:t>protective</a:t>
            </a:r>
          </a:p>
          <a:p>
            <a:r>
              <a:rPr lang="en-US" dirty="0"/>
              <a:t>relay</a:t>
            </a:r>
          </a:p>
        </p:txBody>
      </p:sp>
      <p:sp>
        <p:nvSpPr>
          <p:cNvPr id="3" name="Footer Placeholder 2">
            <a:extLst>
              <a:ext uri="{FF2B5EF4-FFF2-40B4-BE49-F238E27FC236}">
                <a16:creationId xmlns:a16="http://schemas.microsoft.com/office/drawing/2014/main" id="{7471E64B-B0DB-8F44-B0A1-01D5985A234D}"/>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053076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F9FE5-74E3-2D45-8D2D-83DDBF0EFBC4}"/>
              </a:ext>
            </a:extLst>
          </p:cNvPr>
          <p:cNvSpPr>
            <a:spLocks noGrp="1"/>
          </p:cNvSpPr>
          <p:nvPr>
            <p:ph type="title"/>
          </p:nvPr>
        </p:nvSpPr>
        <p:spPr/>
        <p:txBody>
          <a:bodyPr/>
          <a:lstStyle/>
          <a:p>
            <a:r>
              <a:rPr lang="en-US" dirty="0"/>
              <a:t>Challenge for non-carrier IoT networks</a:t>
            </a:r>
          </a:p>
        </p:txBody>
      </p:sp>
      <p:sp>
        <p:nvSpPr>
          <p:cNvPr id="3" name="Content Placeholder 2">
            <a:extLst>
              <a:ext uri="{FF2B5EF4-FFF2-40B4-BE49-F238E27FC236}">
                <a16:creationId xmlns:a16="http://schemas.microsoft.com/office/drawing/2014/main" id="{2B9A691C-ABC6-2042-AD50-96B9481CF4BB}"/>
              </a:ext>
            </a:extLst>
          </p:cNvPr>
          <p:cNvSpPr>
            <a:spLocks noGrp="1"/>
          </p:cNvSpPr>
          <p:nvPr>
            <p:ph idx="1"/>
          </p:nvPr>
        </p:nvSpPr>
        <p:spPr/>
        <p:txBody>
          <a:bodyPr/>
          <a:lstStyle/>
          <a:p>
            <a:r>
              <a:rPr lang="en-US" dirty="0"/>
              <a:t>Need international and near-universal (road) coverage</a:t>
            </a:r>
          </a:p>
          <a:p>
            <a:pPr lvl="1"/>
            <a:r>
              <a:rPr lang="en-US" dirty="0" err="1"/>
              <a:t>LoRaWAN</a:t>
            </a:r>
            <a:r>
              <a:rPr lang="en-US" dirty="0"/>
              <a:t> as competitor to NB-IoT</a:t>
            </a:r>
          </a:p>
          <a:p>
            <a:pPr lvl="1"/>
            <a:r>
              <a:rPr lang="en-US" dirty="0"/>
              <a:t>compete with cellular aggregators</a:t>
            </a:r>
          </a:p>
          <a:p>
            <a:pPr lvl="1"/>
            <a:r>
              <a:rPr lang="en-US" dirty="0"/>
              <a:t>need to be everywhere before customers interested anywhere</a:t>
            </a:r>
          </a:p>
          <a:p>
            <a:r>
              <a:rPr lang="en-US" dirty="0"/>
              <a:t>Challenging pricing model</a:t>
            </a:r>
          </a:p>
          <a:p>
            <a:pPr lvl="1"/>
            <a:r>
              <a:rPr lang="en-US" dirty="0"/>
              <a:t>per month?</a:t>
            </a:r>
          </a:p>
          <a:p>
            <a:pPr lvl="1"/>
            <a:r>
              <a:rPr lang="en-US" dirty="0"/>
              <a:t>per message (e.g., for lost items &amp; problem reporting)?</a:t>
            </a:r>
          </a:p>
        </p:txBody>
      </p:sp>
      <p:sp>
        <p:nvSpPr>
          <p:cNvPr id="5" name="Slide Number Placeholder 4">
            <a:extLst>
              <a:ext uri="{FF2B5EF4-FFF2-40B4-BE49-F238E27FC236}">
                <a16:creationId xmlns:a16="http://schemas.microsoft.com/office/drawing/2014/main" id="{95BC907A-A556-B34F-95B6-70EB25480398}"/>
              </a:ext>
            </a:extLst>
          </p:cNvPr>
          <p:cNvSpPr>
            <a:spLocks noGrp="1"/>
          </p:cNvSpPr>
          <p:nvPr>
            <p:ph type="sldNum" sz="quarter" idx="12"/>
          </p:nvPr>
        </p:nvSpPr>
        <p:spPr/>
        <p:txBody>
          <a:bodyPr/>
          <a:lstStyle/>
          <a:p>
            <a:fld id="{6D00ABC0-0B20-594E-8324-2F30128B41A0}" type="slidenum">
              <a:rPr lang="en-US" smtClean="0"/>
              <a:t>51</a:t>
            </a:fld>
            <a:endParaRPr lang="en-US"/>
          </a:p>
        </p:txBody>
      </p:sp>
      <p:sp>
        <p:nvSpPr>
          <p:cNvPr id="4" name="Footer Placeholder 3">
            <a:extLst>
              <a:ext uri="{FF2B5EF4-FFF2-40B4-BE49-F238E27FC236}">
                <a16:creationId xmlns:a16="http://schemas.microsoft.com/office/drawing/2014/main" id="{43A5CA82-5DC0-7446-B7CA-CA7F49D2EA93}"/>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643271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1039BF-1312-FC45-9713-4C1814F9A78B}"/>
              </a:ext>
            </a:extLst>
          </p:cNvPr>
          <p:cNvSpPr>
            <a:spLocks noGrp="1"/>
          </p:cNvSpPr>
          <p:nvPr>
            <p:ph type="sldNum" sz="quarter" idx="12"/>
          </p:nvPr>
        </p:nvSpPr>
        <p:spPr/>
        <p:txBody>
          <a:bodyPr/>
          <a:lstStyle/>
          <a:p>
            <a:fld id="{6D00ABC0-0B20-594E-8324-2F30128B41A0}" type="slidenum">
              <a:rPr lang="en-US" smtClean="0"/>
              <a:t>52</a:t>
            </a:fld>
            <a:endParaRPr lang="en-US"/>
          </a:p>
        </p:txBody>
      </p:sp>
      <p:sp>
        <p:nvSpPr>
          <p:cNvPr id="2" name="Title 1">
            <a:extLst>
              <a:ext uri="{FF2B5EF4-FFF2-40B4-BE49-F238E27FC236}">
                <a16:creationId xmlns:a16="http://schemas.microsoft.com/office/drawing/2014/main" id="{86A25060-C2B6-EC4E-AF10-C017D74D25B7}"/>
              </a:ext>
            </a:extLst>
          </p:cNvPr>
          <p:cNvSpPr>
            <a:spLocks noGrp="1"/>
          </p:cNvSpPr>
          <p:nvPr>
            <p:ph type="title"/>
          </p:nvPr>
        </p:nvSpPr>
        <p:spPr/>
        <p:txBody>
          <a:bodyPr/>
          <a:lstStyle/>
          <a:p>
            <a:r>
              <a:rPr lang="en-US" dirty="0"/>
              <a:t>Example: gas meter using </a:t>
            </a:r>
            <a:r>
              <a:rPr lang="en-US" dirty="0" err="1"/>
              <a:t>LoRAWAN</a:t>
            </a:r>
            <a:endParaRPr lang="en-US" dirty="0"/>
          </a:p>
        </p:txBody>
      </p:sp>
      <p:pic>
        <p:nvPicPr>
          <p:cNvPr id="3" name="Picture 2">
            <a:extLst>
              <a:ext uri="{FF2B5EF4-FFF2-40B4-BE49-F238E27FC236}">
                <a16:creationId xmlns:a16="http://schemas.microsoft.com/office/drawing/2014/main" id="{816FDB6C-ACEA-0847-972F-B7820A4F04A3}"/>
              </a:ext>
            </a:extLst>
          </p:cNvPr>
          <p:cNvPicPr>
            <a:picLocks noChangeAspect="1"/>
          </p:cNvPicPr>
          <p:nvPr/>
        </p:nvPicPr>
        <p:blipFill>
          <a:blip r:embed="rId2"/>
          <a:stretch>
            <a:fillRect/>
          </a:stretch>
        </p:blipFill>
        <p:spPr>
          <a:xfrm>
            <a:off x="-203200" y="1627272"/>
            <a:ext cx="7518400" cy="3386667"/>
          </a:xfrm>
          <a:prstGeom prst="rect">
            <a:avLst/>
          </a:prstGeom>
        </p:spPr>
      </p:pic>
      <p:pic>
        <p:nvPicPr>
          <p:cNvPr id="4" name="Picture 3">
            <a:extLst>
              <a:ext uri="{FF2B5EF4-FFF2-40B4-BE49-F238E27FC236}">
                <a16:creationId xmlns:a16="http://schemas.microsoft.com/office/drawing/2014/main" id="{C70BA94B-6F6F-8443-8AB8-016C214F4471}"/>
              </a:ext>
            </a:extLst>
          </p:cNvPr>
          <p:cNvPicPr>
            <a:picLocks noChangeAspect="1"/>
          </p:cNvPicPr>
          <p:nvPr/>
        </p:nvPicPr>
        <p:blipFill>
          <a:blip r:embed="rId3"/>
          <a:stretch>
            <a:fillRect/>
          </a:stretch>
        </p:blipFill>
        <p:spPr>
          <a:xfrm>
            <a:off x="7454900" y="1472973"/>
            <a:ext cx="3759200" cy="2650236"/>
          </a:xfrm>
          <a:prstGeom prst="rect">
            <a:avLst/>
          </a:prstGeom>
        </p:spPr>
      </p:pic>
      <p:sp>
        <p:nvSpPr>
          <p:cNvPr id="5" name="TextBox 4">
            <a:extLst>
              <a:ext uri="{FF2B5EF4-FFF2-40B4-BE49-F238E27FC236}">
                <a16:creationId xmlns:a16="http://schemas.microsoft.com/office/drawing/2014/main" id="{984CB680-76AE-9342-941E-6607AEBCD2AE}"/>
              </a:ext>
            </a:extLst>
          </p:cNvPr>
          <p:cNvSpPr txBox="1"/>
          <p:nvPr/>
        </p:nvSpPr>
        <p:spPr>
          <a:xfrm>
            <a:off x="1320800" y="5588000"/>
            <a:ext cx="5922199" cy="646331"/>
          </a:xfrm>
          <a:prstGeom prst="rect">
            <a:avLst/>
          </a:prstGeom>
          <a:noFill/>
        </p:spPr>
        <p:txBody>
          <a:bodyPr wrap="none" rtlCol="0">
            <a:spAutoFit/>
          </a:bodyPr>
          <a:lstStyle/>
          <a:p>
            <a:r>
              <a:rPr lang="en-US" dirty="0">
                <a:sym typeface="Wingdings" pitchFamily="2" charset="2"/>
              </a:rPr>
              <a:t> works well for IoT applications that are inherently regional</a:t>
            </a:r>
          </a:p>
          <a:p>
            <a:r>
              <a:rPr lang="en-US" dirty="0">
                <a:sym typeface="Wingdings" pitchFamily="2" charset="2"/>
              </a:rPr>
              <a:t>(utilities, public transit signage)</a:t>
            </a:r>
          </a:p>
        </p:txBody>
      </p:sp>
      <p:pic>
        <p:nvPicPr>
          <p:cNvPr id="6" name="Picture 5">
            <a:extLst>
              <a:ext uri="{FF2B5EF4-FFF2-40B4-BE49-F238E27FC236}">
                <a16:creationId xmlns:a16="http://schemas.microsoft.com/office/drawing/2014/main" id="{9B60F67B-A108-E545-87B3-4EB3379AED2E}"/>
              </a:ext>
            </a:extLst>
          </p:cNvPr>
          <p:cNvPicPr>
            <a:picLocks noChangeAspect="1"/>
          </p:cNvPicPr>
          <p:nvPr/>
        </p:nvPicPr>
        <p:blipFill>
          <a:blip r:embed="rId4"/>
          <a:stretch>
            <a:fillRect/>
          </a:stretch>
        </p:blipFill>
        <p:spPr>
          <a:xfrm>
            <a:off x="8328781" y="4493140"/>
            <a:ext cx="3282647" cy="2189719"/>
          </a:xfrm>
          <a:prstGeom prst="rect">
            <a:avLst/>
          </a:prstGeom>
        </p:spPr>
      </p:pic>
      <p:sp>
        <p:nvSpPr>
          <p:cNvPr id="8" name="Footer Placeholder 7">
            <a:extLst>
              <a:ext uri="{FF2B5EF4-FFF2-40B4-BE49-F238E27FC236}">
                <a16:creationId xmlns:a16="http://schemas.microsoft.com/office/drawing/2014/main" id="{60765323-FED3-A442-B581-4A8DAEBCCDAA}"/>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71666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853752-3865-2C43-A07C-D4A4891588F4}"/>
              </a:ext>
            </a:extLst>
          </p:cNvPr>
          <p:cNvSpPr>
            <a:spLocks noGrp="1"/>
          </p:cNvSpPr>
          <p:nvPr>
            <p:ph type="sldNum" sz="quarter" idx="12"/>
          </p:nvPr>
        </p:nvSpPr>
        <p:spPr/>
        <p:txBody>
          <a:bodyPr/>
          <a:lstStyle/>
          <a:p>
            <a:fld id="{6D00ABC0-0B20-594E-8324-2F30128B41A0}" type="slidenum">
              <a:rPr lang="en-US" smtClean="0"/>
              <a:t>53</a:t>
            </a:fld>
            <a:endParaRPr lang="en-US"/>
          </a:p>
        </p:txBody>
      </p:sp>
      <p:sp>
        <p:nvSpPr>
          <p:cNvPr id="2" name="Title 1">
            <a:extLst>
              <a:ext uri="{FF2B5EF4-FFF2-40B4-BE49-F238E27FC236}">
                <a16:creationId xmlns:a16="http://schemas.microsoft.com/office/drawing/2014/main" id="{2425C597-158C-424D-A7AF-4F969B88991B}"/>
              </a:ext>
            </a:extLst>
          </p:cNvPr>
          <p:cNvSpPr>
            <a:spLocks noGrp="1"/>
          </p:cNvSpPr>
          <p:nvPr>
            <p:ph type="title"/>
          </p:nvPr>
        </p:nvSpPr>
        <p:spPr/>
        <p:txBody>
          <a:bodyPr/>
          <a:lstStyle/>
          <a:p>
            <a:r>
              <a:rPr lang="en-US" dirty="0"/>
              <a:t>Short &amp; long-range IoT networks</a:t>
            </a:r>
          </a:p>
        </p:txBody>
      </p:sp>
      <p:pic>
        <p:nvPicPr>
          <p:cNvPr id="3" name="Picture 2">
            <a:extLst>
              <a:ext uri="{FF2B5EF4-FFF2-40B4-BE49-F238E27FC236}">
                <a16:creationId xmlns:a16="http://schemas.microsoft.com/office/drawing/2014/main" id="{35B765B9-B3C9-D547-86C6-EBDDE20075EB}"/>
              </a:ext>
            </a:extLst>
          </p:cNvPr>
          <p:cNvPicPr>
            <a:picLocks noChangeAspect="1"/>
          </p:cNvPicPr>
          <p:nvPr/>
        </p:nvPicPr>
        <p:blipFill>
          <a:blip r:embed="rId3"/>
          <a:stretch>
            <a:fillRect/>
          </a:stretch>
        </p:blipFill>
        <p:spPr>
          <a:xfrm>
            <a:off x="470765" y="2061935"/>
            <a:ext cx="10883035" cy="4411436"/>
          </a:xfrm>
          <a:prstGeom prst="rect">
            <a:avLst/>
          </a:prstGeom>
        </p:spPr>
      </p:pic>
      <p:sp>
        <p:nvSpPr>
          <p:cNvPr id="5" name="Footer Placeholder 4">
            <a:extLst>
              <a:ext uri="{FF2B5EF4-FFF2-40B4-BE49-F238E27FC236}">
                <a16:creationId xmlns:a16="http://schemas.microsoft.com/office/drawing/2014/main" id="{B4534A81-E08D-C142-91DA-6DAA10C43408}"/>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675924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A039B2-841B-D64C-970F-D0A5E7BFC8BC}"/>
              </a:ext>
            </a:extLst>
          </p:cNvPr>
          <p:cNvSpPr>
            <a:spLocks noGrp="1"/>
          </p:cNvSpPr>
          <p:nvPr>
            <p:ph type="sldNum" sz="quarter" idx="12"/>
          </p:nvPr>
        </p:nvSpPr>
        <p:spPr/>
        <p:txBody>
          <a:bodyPr/>
          <a:lstStyle/>
          <a:p>
            <a:fld id="{6D00ABC0-0B20-594E-8324-2F30128B41A0}" type="slidenum">
              <a:rPr lang="en-US" smtClean="0"/>
              <a:t>54</a:t>
            </a:fld>
            <a:endParaRPr lang="en-US"/>
          </a:p>
        </p:txBody>
      </p:sp>
      <p:sp>
        <p:nvSpPr>
          <p:cNvPr id="2" name="Title 1">
            <a:extLst>
              <a:ext uri="{FF2B5EF4-FFF2-40B4-BE49-F238E27FC236}">
                <a16:creationId xmlns:a16="http://schemas.microsoft.com/office/drawing/2014/main" id="{5C4DE196-FB16-5342-8E9E-7E27853063F6}"/>
              </a:ext>
            </a:extLst>
          </p:cNvPr>
          <p:cNvSpPr>
            <a:spLocks noGrp="1"/>
          </p:cNvSpPr>
          <p:nvPr>
            <p:ph type="title"/>
          </p:nvPr>
        </p:nvSpPr>
        <p:spPr/>
        <p:txBody>
          <a:bodyPr/>
          <a:lstStyle/>
          <a:p>
            <a:r>
              <a:rPr lang="en-US" dirty="0"/>
              <a:t>Verizon telematics + IoT revenue</a:t>
            </a:r>
          </a:p>
        </p:txBody>
      </p:sp>
      <p:pic>
        <p:nvPicPr>
          <p:cNvPr id="3" name="Picture 2">
            <a:extLst>
              <a:ext uri="{FF2B5EF4-FFF2-40B4-BE49-F238E27FC236}">
                <a16:creationId xmlns:a16="http://schemas.microsoft.com/office/drawing/2014/main" id="{B6309D7D-4B78-EF4F-BDD2-00C324FC0D3E}"/>
              </a:ext>
            </a:extLst>
          </p:cNvPr>
          <p:cNvPicPr>
            <a:picLocks noChangeAspect="1"/>
          </p:cNvPicPr>
          <p:nvPr/>
        </p:nvPicPr>
        <p:blipFill>
          <a:blip r:embed="rId2"/>
          <a:stretch>
            <a:fillRect/>
          </a:stretch>
        </p:blipFill>
        <p:spPr>
          <a:xfrm>
            <a:off x="1694905" y="1349829"/>
            <a:ext cx="9479280" cy="5181600"/>
          </a:xfrm>
          <a:prstGeom prst="rect">
            <a:avLst/>
          </a:prstGeom>
        </p:spPr>
      </p:pic>
      <p:sp>
        <p:nvSpPr>
          <p:cNvPr id="4" name="TextBox 3">
            <a:extLst>
              <a:ext uri="{FF2B5EF4-FFF2-40B4-BE49-F238E27FC236}">
                <a16:creationId xmlns:a16="http://schemas.microsoft.com/office/drawing/2014/main" id="{6167FC79-D04B-E148-9B46-6CF5D3605343}"/>
              </a:ext>
            </a:extLst>
          </p:cNvPr>
          <p:cNvSpPr txBox="1"/>
          <p:nvPr/>
        </p:nvSpPr>
        <p:spPr>
          <a:xfrm>
            <a:off x="6749143" y="2152172"/>
            <a:ext cx="4113242" cy="523220"/>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2800" dirty="0"/>
              <a:t>VZ: $31.8B revenue (Q118)</a:t>
            </a:r>
          </a:p>
        </p:txBody>
      </p:sp>
      <p:sp>
        <p:nvSpPr>
          <p:cNvPr id="6" name="Footer Placeholder 5">
            <a:extLst>
              <a:ext uri="{FF2B5EF4-FFF2-40B4-BE49-F238E27FC236}">
                <a16:creationId xmlns:a16="http://schemas.microsoft.com/office/drawing/2014/main" id="{B34B5F38-0C21-0849-9ED9-50B397A35E2B}"/>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2557214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CBCBF49A-524F-2047-B0FA-0016574C86F5}"/>
              </a:ext>
            </a:extLst>
          </p:cNvPr>
          <p:cNvSpPr>
            <a:spLocks noGrp="1"/>
          </p:cNvSpPr>
          <p:nvPr>
            <p:ph type="sldNum" sz="quarter" idx="12"/>
          </p:nvPr>
        </p:nvSpPr>
        <p:spPr/>
        <p:txBody>
          <a:bodyPr/>
          <a:lstStyle/>
          <a:p>
            <a:fld id="{6D00ABC0-0B20-594E-8324-2F30128B41A0}" type="slidenum">
              <a:rPr lang="en-US" smtClean="0"/>
              <a:t>55</a:t>
            </a:fld>
            <a:endParaRPr lang="en-US"/>
          </a:p>
        </p:txBody>
      </p:sp>
      <p:sp>
        <p:nvSpPr>
          <p:cNvPr id="2" name="Title 1">
            <a:extLst>
              <a:ext uri="{FF2B5EF4-FFF2-40B4-BE49-F238E27FC236}">
                <a16:creationId xmlns:a16="http://schemas.microsoft.com/office/drawing/2014/main" id="{737303F2-6A35-0143-AF2B-39D035619AE8}"/>
              </a:ext>
            </a:extLst>
          </p:cNvPr>
          <p:cNvSpPr>
            <a:spLocks noGrp="1"/>
          </p:cNvSpPr>
          <p:nvPr>
            <p:ph type="title"/>
          </p:nvPr>
        </p:nvSpPr>
        <p:spPr/>
        <p:txBody>
          <a:bodyPr/>
          <a:lstStyle/>
          <a:p>
            <a:r>
              <a:rPr lang="en-US" dirty="0"/>
              <a:t>Alternative: satellite communication</a:t>
            </a:r>
          </a:p>
        </p:txBody>
      </p:sp>
      <p:pic>
        <p:nvPicPr>
          <p:cNvPr id="3" name="Picture 2">
            <a:extLst>
              <a:ext uri="{FF2B5EF4-FFF2-40B4-BE49-F238E27FC236}">
                <a16:creationId xmlns:a16="http://schemas.microsoft.com/office/drawing/2014/main" id="{7CFD1187-D489-D548-A6BC-EA5F04A70F08}"/>
              </a:ext>
            </a:extLst>
          </p:cNvPr>
          <p:cNvPicPr>
            <a:picLocks noChangeAspect="1"/>
          </p:cNvPicPr>
          <p:nvPr/>
        </p:nvPicPr>
        <p:blipFill>
          <a:blip r:embed="rId3"/>
          <a:stretch>
            <a:fillRect/>
          </a:stretch>
        </p:blipFill>
        <p:spPr>
          <a:xfrm>
            <a:off x="838200" y="1690688"/>
            <a:ext cx="1880761" cy="3033486"/>
          </a:xfrm>
          <a:prstGeom prst="rect">
            <a:avLst/>
          </a:prstGeom>
        </p:spPr>
      </p:pic>
      <p:sp>
        <p:nvSpPr>
          <p:cNvPr id="4" name="TextBox 3">
            <a:extLst>
              <a:ext uri="{FF2B5EF4-FFF2-40B4-BE49-F238E27FC236}">
                <a16:creationId xmlns:a16="http://schemas.microsoft.com/office/drawing/2014/main" id="{A56A4078-81A9-A849-82EA-E5B1DBB674D7}"/>
              </a:ext>
            </a:extLst>
          </p:cNvPr>
          <p:cNvSpPr txBox="1"/>
          <p:nvPr/>
        </p:nvSpPr>
        <p:spPr>
          <a:xfrm>
            <a:off x="2436390" y="2693085"/>
            <a:ext cx="990015" cy="646331"/>
          </a:xfrm>
          <a:prstGeom prst="rect">
            <a:avLst/>
          </a:prstGeom>
          <a:noFill/>
        </p:spPr>
        <p:txBody>
          <a:bodyPr wrap="none" rtlCol="0">
            <a:spAutoFit/>
          </a:bodyPr>
          <a:lstStyle/>
          <a:p>
            <a:r>
              <a:rPr lang="en-US" dirty="0"/>
              <a:t>Iridium</a:t>
            </a:r>
          </a:p>
          <a:p>
            <a:r>
              <a:rPr lang="en-US" dirty="0"/>
              <a:t>two-way</a:t>
            </a:r>
          </a:p>
        </p:txBody>
      </p:sp>
      <p:pic>
        <p:nvPicPr>
          <p:cNvPr id="5" name="Picture 4">
            <a:extLst>
              <a:ext uri="{FF2B5EF4-FFF2-40B4-BE49-F238E27FC236}">
                <a16:creationId xmlns:a16="http://schemas.microsoft.com/office/drawing/2014/main" id="{DBA165F1-A5FD-5E4C-830D-B24D5EB0BD1E}"/>
              </a:ext>
            </a:extLst>
          </p:cNvPr>
          <p:cNvPicPr>
            <a:picLocks noChangeAspect="1"/>
          </p:cNvPicPr>
          <p:nvPr/>
        </p:nvPicPr>
        <p:blipFill>
          <a:blip r:embed="rId4"/>
          <a:stretch>
            <a:fillRect/>
          </a:stretch>
        </p:blipFill>
        <p:spPr>
          <a:xfrm>
            <a:off x="4133850" y="1682750"/>
            <a:ext cx="3924300" cy="3492500"/>
          </a:xfrm>
          <a:prstGeom prst="rect">
            <a:avLst/>
          </a:prstGeom>
        </p:spPr>
      </p:pic>
      <p:sp>
        <p:nvSpPr>
          <p:cNvPr id="6" name="TextBox 5">
            <a:extLst>
              <a:ext uri="{FF2B5EF4-FFF2-40B4-BE49-F238E27FC236}">
                <a16:creationId xmlns:a16="http://schemas.microsoft.com/office/drawing/2014/main" id="{8D957A13-3634-144C-BEB2-9ADE23170C13}"/>
              </a:ext>
            </a:extLst>
          </p:cNvPr>
          <p:cNvSpPr txBox="1"/>
          <p:nvPr/>
        </p:nvSpPr>
        <p:spPr>
          <a:xfrm>
            <a:off x="7204905" y="2685147"/>
            <a:ext cx="2501069" cy="646331"/>
          </a:xfrm>
          <a:prstGeom prst="rect">
            <a:avLst/>
          </a:prstGeom>
          <a:noFill/>
        </p:spPr>
        <p:txBody>
          <a:bodyPr wrap="none" rtlCol="0">
            <a:spAutoFit/>
          </a:bodyPr>
          <a:lstStyle/>
          <a:p>
            <a:r>
              <a:rPr lang="en-US" dirty="0" err="1"/>
              <a:t>GlobalStar</a:t>
            </a:r>
            <a:endParaRPr lang="en-US" dirty="0"/>
          </a:p>
          <a:p>
            <a:r>
              <a:rPr lang="en-US" dirty="0"/>
              <a:t>GPS fix every 10 minutes</a:t>
            </a:r>
          </a:p>
        </p:txBody>
      </p:sp>
      <p:pic>
        <p:nvPicPr>
          <p:cNvPr id="7" name="Picture 6">
            <a:extLst>
              <a:ext uri="{FF2B5EF4-FFF2-40B4-BE49-F238E27FC236}">
                <a16:creationId xmlns:a16="http://schemas.microsoft.com/office/drawing/2014/main" id="{09BF6087-8F4B-F64D-9028-1A3739E98D87}"/>
              </a:ext>
            </a:extLst>
          </p:cNvPr>
          <p:cNvPicPr>
            <a:picLocks noChangeAspect="1"/>
          </p:cNvPicPr>
          <p:nvPr/>
        </p:nvPicPr>
        <p:blipFill>
          <a:blip r:embed="rId5"/>
          <a:stretch>
            <a:fillRect/>
          </a:stretch>
        </p:blipFill>
        <p:spPr>
          <a:xfrm>
            <a:off x="725714" y="4746221"/>
            <a:ext cx="2931886" cy="1960699"/>
          </a:xfrm>
          <a:prstGeom prst="rect">
            <a:avLst/>
          </a:prstGeom>
        </p:spPr>
      </p:pic>
      <p:sp>
        <p:nvSpPr>
          <p:cNvPr id="8" name="TextBox 7">
            <a:extLst>
              <a:ext uri="{FF2B5EF4-FFF2-40B4-BE49-F238E27FC236}">
                <a16:creationId xmlns:a16="http://schemas.microsoft.com/office/drawing/2014/main" id="{ACE18198-17C5-C946-AA6D-C2C4E6CC62D0}"/>
              </a:ext>
            </a:extLst>
          </p:cNvPr>
          <p:cNvSpPr txBox="1"/>
          <p:nvPr/>
        </p:nvSpPr>
        <p:spPr>
          <a:xfrm>
            <a:off x="1778580" y="5197929"/>
            <a:ext cx="543354" cy="369332"/>
          </a:xfrm>
          <a:prstGeom prst="rect">
            <a:avLst/>
          </a:prstGeom>
          <a:noFill/>
        </p:spPr>
        <p:txBody>
          <a:bodyPr wrap="none" rtlCol="0">
            <a:spAutoFit/>
          </a:bodyPr>
          <a:lstStyle/>
          <a:p>
            <a:r>
              <a:rPr lang="en-US" dirty="0"/>
              <a:t>LEO</a:t>
            </a:r>
          </a:p>
        </p:txBody>
      </p:sp>
      <p:pic>
        <p:nvPicPr>
          <p:cNvPr id="9" name="Picture 8">
            <a:extLst>
              <a:ext uri="{FF2B5EF4-FFF2-40B4-BE49-F238E27FC236}">
                <a16:creationId xmlns:a16="http://schemas.microsoft.com/office/drawing/2014/main" id="{09FEB70E-6AEF-9A42-9A75-5CEC08F16CE8}"/>
              </a:ext>
            </a:extLst>
          </p:cNvPr>
          <p:cNvPicPr>
            <a:picLocks noChangeAspect="1"/>
          </p:cNvPicPr>
          <p:nvPr/>
        </p:nvPicPr>
        <p:blipFill>
          <a:blip r:embed="rId6"/>
          <a:stretch>
            <a:fillRect/>
          </a:stretch>
        </p:blipFill>
        <p:spPr>
          <a:xfrm>
            <a:off x="4133850" y="5155070"/>
            <a:ext cx="3302000" cy="1143000"/>
          </a:xfrm>
          <a:prstGeom prst="rect">
            <a:avLst/>
          </a:prstGeom>
        </p:spPr>
      </p:pic>
      <p:pic>
        <p:nvPicPr>
          <p:cNvPr id="10" name="Picture 9">
            <a:extLst>
              <a:ext uri="{FF2B5EF4-FFF2-40B4-BE49-F238E27FC236}">
                <a16:creationId xmlns:a16="http://schemas.microsoft.com/office/drawing/2014/main" id="{5D13DABC-BCA0-0B46-9B19-0BCD0C9FCB75}"/>
              </a:ext>
            </a:extLst>
          </p:cNvPr>
          <p:cNvPicPr>
            <a:picLocks noChangeAspect="1"/>
          </p:cNvPicPr>
          <p:nvPr/>
        </p:nvPicPr>
        <p:blipFill>
          <a:blip r:embed="rId7"/>
          <a:stretch>
            <a:fillRect/>
          </a:stretch>
        </p:blipFill>
        <p:spPr>
          <a:xfrm>
            <a:off x="7676160" y="5103404"/>
            <a:ext cx="4199331" cy="1145272"/>
          </a:xfrm>
          <a:prstGeom prst="rect">
            <a:avLst/>
          </a:prstGeom>
        </p:spPr>
      </p:pic>
      <p:pic>
        <p:nvPicPr>
          <p:cNvPr id="11" name="Picture 10">
            <a:extLst>
              <a:ext uri="{FF2B5EF4-FFF2-40B4-BE49-F238E27FC236}">
                <a16:creationId xmlns:a16="http://schemas.microsoft.com/office/drawing/2014/main" id="{3051E838-62A2-AF4B-A65C-9B99CE8F910B}"/>
              </a:ext>
            </a:extLst>
          </p:cNvPr>
          <p:cNvPicPr>
            <a:picLocks noChangeAspect="1"/>
          </p:cNvPicPr>
          <p:nvPr/>
        </p:nvPicPr>
        <p:blipFill>
          <a:blip r:embed="rId8"/>
          <a:stretch>
            <a:fillRect/>
          </a:stretch>
        </p:blipFill>
        <p:spPr>
          <a:xfrm>
            <a:off x="8580748" y="1585715"/>
            <a:ext cx="3294743" cy="889581"/>
          </a:xfrm>
          <a:prstGeom prst="rect">
            <a:avLst/>
          </a:prstGeom>
        </p:spPr>
        <p:style>
          <a:lnRef idx="1">
            <a:schemeClr val="accent5"/>
          </a:lnRef>
          <a:fillRef idx="2">
            <a:schemeClr val="accent5"/>
          </a:fillRef>
          <a:effectRef idx="1">
            <a:schemeClr val="accent5"/>
          </a:effectRef>
          <a:fontRef idx="minor">
            <a:schemeClr val="dk1"/>
          </a:fontRef>
        </p:style>
      </p:pic>
      <p:sp>
        <p:nvSpPr>
          <p:cNvPr id="12" name="TextBox 11">
            <a:extLst>
              <a:ext uri="{FF2B5EF4-FFF2-40B4-BE49-F238E27FC236}">
                <a16:creationId xmlns:a16="http://schemas.microsoft.com/office/drawing/2014/main" id="{A73937F3-F036-FE49-B11D-5B7E4132DBBC}"/>
              </a:ext>
            </a:extLst>
          </p:cNvPr>
          <p:cNvSpPr txBox="1"/>
          <p:nvPr/>
        </p:nvSpPr>
        <p:spPr>
          <a:xfrm>
            <a:off x="11160125" y="1579143"/>
            <a:ext cx="678391" cy="369332"/>
          </a:xfrm>
          <a:prstGeom prst="rect">
            <a:avLst/>
          </a:prstGeom>
          <a:noFill/>
        </p:spPr>
        <p:txBody>
          <a:bodyPr wrap="none" rtlCol="0">
            <a:spAutoFit/>
          </a:bodyPr>
          <a:lstStyle/>
          <a:p>
            <a:r>
              <a:rPr lang="en-US" dirty="0"/>
              <a:t>NEXT</a:t>
            </a:r>
          </a:p>
        </p:txBody>
      </p:sp>
      <p:sp>
        <p:nvSpPr>
          <p:cNvPr id="14" name="Footer Placeholder 13">
            <a:extLst>
              <a:ext uri="{FF2B5EF4-FFF2-40B4-BE49-F238E27FC236}">
                <a16:creationId xmlns:a16="http://schemas.microsoft.com/office/drawing/2014/main" id="{C9612125-7101-4043-A8BD-5C826DD0D69B}"/>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4127557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0D17F2-9BB6-714F-AE24-4D22CA5EC543}"/>
              </a:ext>
            </a:extLst>
          </p:cNvPr>
          <p:cNvSpPr>
            <a:spLocks noGrp="1"/>
          </p:cNvSpPr>
          <p:nvPr>
            <p:ph type="sldNum" sz="quarter" idx="12"/>
          </p:nvPr>
        </p:nvSpPr>
        <p:spPr/>
        <p:txBody>
          <a:bodyPr/>
          <a:lstStyle/>
          <a:p>
            <a:fld id="{3C75F7FA-10C2-AB4E-B085-BCCB7DD7AF11}" type="slidenum">
              <a:rPr lang="en-US" smtClean="0"/>
              <a:t>56</a:t>
            </a:fld>
            <a:endParaRPr lang="en-US"/>
          </a:p>
        </p:txBody>
      </p:sp>
      <p:sp>
        <p:nvSpPr>
          <p:cNvPr id="2" name="Title 1">
            <a:extLst>
              <a:ext uri="{FF2B5EF4-FFF2-40B4-BE49-F238E27FC236}">
                <a16:creationId xmlns:a16="http://schemas.microsoft.com/office/drawing/2014/main" id="{E1F33FA8-8F56-EE4E-AA0F-93F6ACCC013D}"/>
              </a:ext>
            </a:extLst>
          </p:cNvPr>
          <p:cNvSpPr>
            <a:spLocks noGrp="1"/>
          </p:cNvSpPr>
          <p:nvPr>
            <p:ph type="title"/>
          </p:nvPr>
        </p:nvSpPr>
        <p:spPr/>
        <p:txBody>
          <a:bodyPr/>
          <a:lstStyle/>
          <a:p>
            <a:r>
              <a:rPr lang="en-US" dirty="0"/>
              <a:t>“We don’t want to be bit pipes”</a:t>
            </a:r>
          </a:p>
        </p:txBody>
      </p:sp>
      <p:pic>
        <p:nvPicPr>
          <p:cNvPr id="4" name="Picture 3">
            <a:extLst>
              <a:ext uri="{FF2B5EF4-FFF2-40B4-BE49-F238E27FC236}">
                <a16:creationId xmlns:a16="http://schemas.microsoft.com/office/drawing/2014/main" id="{02E00A36-9BB0-874F-91CF-DBDF4B3932F8}"/>
              </a:ext>
            </a:extLst>
          </p:cNvPr>
          <p:cNvPicPr>
            <a:picLocks noChangeAspect="1"/>
          </p:cNvPicPr>
          <p:nvPr/>
        </p:nvPicPr>
        <p:blipFill>
          <a:blip r:embed="rId3"/>
          <a:stretch>
            <a:fillRect/>
          </a:stretch>
        </p:blipFill>
        <p:spPr>
          <a:xfrm>
            <a:off x="838200" y="1490133"/>
            <a:ext cx="10230892" cy="920239"/>
          </a:xfrm>
          <a:prstGeom prst="rect">
            <a:avLst/>
          </a:prstGeom>
        </p:spPr>
      </p:pic>
      <p:sp>
        <p:nvSpPr>
          <p:cNvPr id="5" name="Folded Corner 4">
            <a:extLst>
              <a:ext uri="{FF2B5EF4-FFF2-40B4-BE49-F238E27FC236}">
                <a16:creationId xmlns:a16="http://schemas.microsoft.com/office/drawing/2014/main" id="{47D260A2-5436-4F41-B0A5-034352C60996}"/>
              </a:ext>
            </a:extLst>
          </p:cNvPr>
          <p:cNvSpPr/>
          <p:nvPr/>
        </p:nvSpPr>
        <p:spPr>
          <a:xfrm>
            <a:off x="8957733" y="1973024"/>
            <a:ext cx="2963334" cy="914400"/>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France Telecom</a:t>
            </a:r>
          </a:p>
          <a:p>
            <a:pPr algn="ctr"/>
            <a:r>
              <a:rPr lang="en-US" dirty="0"/>
              <a:t>Minitel era (~2000)</a:t>
            </a:r>
          </a:p>
        </p:txBody>
      </p:sp>
      <p:sp>
        <p:nvSpPr>
          <p:cNvPr id="6" name="TextBox 5">
            <a:extLst>
              <a:ext uri="{FF2B5EF4-FFF2-40B4-BE49-F238E27FC236}">
                <a16:creationId xmlns:a16="http://schemas.microsoft.com/office/drawing/2014/main" id="{7E2650E3-13AE-8C43-92E7-6D9D68C01DCC}"/>
              </a:ext>
            </a:extLst>
          </p:cNvPr>
          <p:cNvSpPr txBox="1"/>
          <p:nvPr/>
        </p:nvSpPr>
        <p:spPr>
          <a:xfrm>
            <a:off x="1083733" y="5943600"/>
            <a:ext cx="10026784" cy="830997"/>
          </a:xfrm>
          <a:prstGeom prst="rect">
            <a:avLst/>
          </a:prstGeom>
          <a:noFill/>
        </p:spPr>
        <p:txBody>
          <a:bodyPr wrap="none" rtlCol="0">
            <a:spAutoFit/>
          </a:bodyPr>
          <a:lstStyle/>
          <a:p>
            <a:r>
              <a:rPr lang="en-US" sz="2400" b="1" dirty="0"/>
              <a:t>Which prevents them from being </a:t>
            </a:r>
            <a:r>
              <a:rPr lang="en-US" sz="2400" b="1" i="1" dirty="0"/>
              <a:t>good</a:t>
            </a:r>
            <a:r>
              <a:rPr lang="en-US" sz="2400" b="1" dirty="0"/>
              <a:t> bit pipes</a:t>
            </a:r>
          </a:p>
          <a:p>
            <a:r>
              <a:rPr lang="en-US" sz="2400" b="1" dirty="0">
                <a:sym typeface="Wingdings" pitchFamily="2" charset="2"/>
              </a:rPr>
              <a:t> unusual, but inherent, conflict of interest between provider </a:t>
            </a:r>
            <a:r>
              <a:rPr lang="en-US" sz="2400" b="1">
                <a:sym typeface="Wingdings" pitchFamily="2" charset="2"/>
              </a:rPr>
              <a:t>and customer</a:t>
            </a:r>
            <a:r>
              <a:rPr lang="en-US" sz="2400" b="1"/>
              <a:t> </a:t>
            </a:r>
            <a:endParaRPr lang="en-US" sz="2400" b="1" dirty="0"/>
          </a:p>
        </p:txBody>
      </p:sp>
      <p:sp>
        <p:nvSpPr>
          <p:cNvPr id="7" name="TextBox 6">
            <a:extLst>
              <a:ext uri="{FF2B5EF4-FFF2-40B4-BE49-F238E27FC236}">
                <a16:creationId xmlns:a16="http://schemas.microsoft.com/office/drawing/2014/main" id="{0910D8B8-00BF-874E-AE7C-84497CC64BFA}"/>
              </a:ext>
            </a:extLst>
          </p:cNvPr>
          <p:cNvSpPr txBox="1"/>
          <p:nvPr/>
        </p:nvSpPr>
        <p:spPr>
          <a:xfrm>
            <a:off x="521048" y="2584863"/>
            <a:ext cx="6893875"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dirty="0">
                <a:sym typeface="Wingdings" pitchFamily="2" charset="2"/>
              </a:rPr>
              <a:t> Avoid commoditization (competition on price only)</a:t>
            </a:r>
            <a:endParaRPr lang="en-US" sz="2400" dirty="0"/>
          </a:p>
        </p:txBody>
      </p:sp>
      <p:sp>
        <p:nvSpPr>
          <p:cNvPr id="8" name="TextBox 7">
            <a:extLst>
              <a:ext uri="{FF2B5EF4-FFF2-40B4-BE49-F238E27FC236}">
                <a16:creationId xmlns:a16="http://schemas.microsoft.com/office/drawing/2014/main" id="{7E39649D-F8F2-4547-9826-9A3F279EB060}"/>
              </a:ext>
            </a:extLst>
          </p:cNvPr>
          <p:cNvSpPr txBox="1"/>
          <p:nvPr/>
        </p:nvSpPr>
        <p:spPr>
          <a:xfrm>
            <a:off x="521048" y="3432844"/>
            <a:ext cx="11670952" cy="461665"/>
          </a:xfrm>
          <a:prstGeom prst="rect">
            <a:avLst/>
          </a:prstGeom>
          <a:noFill/>
        </p:spPr>
        <p:txBody>
          <a:bodyPr wrap="none" rtlCol="0">
            <a:spAutoFit/>
          </a:bodyPr>
          <a:lstStyle/>
          <a:p>
            <a:r>
              <a:rPr lang="en-US" sz="2400" dirty="0"/>
              <a:t>Two mechanisms: provide better services vs. withhold services (”APIs”) or price-differentiate</a:t>
            </a:r>
          </a:p>
        </p:txBody>
      </p:sp>
      <p:pic>
        <p:nvPicPr>
          <p:cNvPr id="9" name="Picture 8">
            <a:extLst>
              <a:ext uri="{FF2B5EF4-FFF2-40B4-BE49-F238E27FC236}">
                <a16:creationId xmlns:a16="http://schemas.microsoft.com/office/drawing/2014/main" id="{5A7F82E5-D24E-5240-B3B5-C4E503AC4FC5}"/>
              </a:ext>
            </a:extLst>
          </p:cNvPr>
          <p:cNvPicPr>
            <a:picLocks noChangeAspect="1"/>
          </p:cNvPicPr>
          <p:nvPr/>
        </p:nvPicPr>
        <p:blipFill>
          <a:blip r:embed="rId4"/>
          <a:stretch>
            <a:fillRect/>
          </a:stretch>
        </p:blipFill>
        <p:spPr>
          <a:xfrm>
            <a:off x="1083733" y="4245486"/>
            <a:ext cx="8102600" cy="711200"/>
          </a:xfrm>
          <a:prstGeom prst="rect">
            <a:avLst/>
          </a:prstGeom>
        </p:spPr>
      </p:pic>
      <p:sp>
        <p:nvSpPr>
          <p:cNvPr id="10" name="TextBox 9">
            <a:extLst>
              <a:ext uri="{FF2B5EF4-FFF2-40B4-BE49-F238E27FC236}">
                <a16:creationId xmlns:a16="http://schemas.microsoft.com/office/drawing/2014/main" id="{408CB427-1553-9C42-9E27-943A57ED30DC}"/>
              </a:ext>
            </a:extLst>
          </p:cNvPr>
          <p:cNvSpPr txBox="1"/>
          <p:nvPr/>
        </p:nvSpPr>
        <p:spPr>
          <a:xfrm>
            <a:off x="7721600" y="4571431"/>
            <a:ext cx="652743" cy="369332"/>
          </a:xfrm>
          <a:prstGeom prst="rect">
            <a:avLst/>
          </a:prstGeom>
          <a:noFill/>
        </p:spPr>
        <p:txBody>
          <a:bodyPr wrap="none" rtlCol="0">
            <a:spAutoFit/>
          </a:bodyPr>
          <a:lstStyle/>
          <a:p>
            <a:r>
              <a:rPr lang="en-US" dirty="0"/>
              <a:t>2008</a:t>
            </a:r>
          </a:p>
        </p:txBody>
      </p:sp>
      <p:sp>
        <p:nvSpPr>
          <p:cNvPr id="11" name="Rounded Rectangle 10">
            <a:extLst>
              <a:ext uri="{FF2B5EF4-FFF2-40B4-BE49-F238E27FC236}">
                <a16:creationId xmlns:a16="http://schemas.microsoft.com/office/drawing/2014/main" id="{B50603C4-7195-C74B-872B-C1B2DBA3C6C8}"/>
              </a:ext>
            </a:extLst>
          </p:cNvPr>
          <p:cNvSpPr/>
          <p:nvPr/>
        </p:nvSpPr>
        <p:spPr>
          <a:xfrm>
            <a:off x="1083733" y="5060676"/>
            <a:ext cx="1422400" cy="7789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WAP</a:t>
            </a:r>
          </a:p>
        </p:txBody>
      </p:sp>
      <p:sp>
        <p:nvSpPr>
          <p:cNvPr id="12" name="Rounded Rectangle 11">
            <a:extLst>
              <a:ext uri="{FF2B5EF4-FFF2-40B4-BE49-F238E27FC236}">
                <a16:creationId xmlns:a16="http://schemas.microsoft.com/office/drawing/2014/main" id="{4336A92E-CF7B-E047-A45D-58E735FBAF92}"/>
              </a:ext>
            </a:extLst>
          </p:cNvPr>
          <p:cNvSpPr/>
          <p:nvPr/>
        </p:nvSpPr>
        <p:spPr>
          <a:xfrm>
            <a:off x="2675466" y="5060676"/>
            <a:ext cx="1422400" cy="7789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IMS</a:t>
            </a:r>
          </a:p>
        </p:txBody>
      </p:sp>
      <p:sp>
        <p:nvSpPr>
          <p:cNvPr id="13" name="Rounded Rectangle 12">
            <a:extLst>
              <a:ext uri="{FF2B5EF4-FFF2-40B4-BE49-F238E27FC236}">
                <a16:creationId xmlns:a16="http://schemas.microsoft.com/office/drawing/2014/main" id="{C35C361A-5672-5746-85BE-37A07F87A4E5}"/>
              </a:ext>
            </a:extLst>
          </p:cNvPr>
          <p:cNvSpPr/>
          <p:nvPr/>
        </p:nvSpPr>
        <p:spPr>
          <a:xfrm>
            <a:off x="4267199" y="5060676"/>
            <a:ext cx="1422400" cy="7789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Linear</a:t>
            </a:r>
          </a:p>
          <a:p>
            <a:pPr algn="ctr"/>
            <a:r>
              <a:rPr lang="en-US" dirty="0"/>
              <a:t>video</a:t>
            </a:r>
          </a:p>
        </p:txBody>
      </p:sp>
      <p:sp>
        <p:nvSpPr>
          <p:cNvPr id="14" name="Rounded Rectangle 13">
            <a:extLst>
              <a:ext uri="{FF2B5EF4-FFF2-40B4-BE49-F238E27FC236}">
                <a16:creationId xmlns:a16="http://schemas.microsoft.com/office/drawing/2014/main" id="{E8134BDD-1D22-644F-88A5-9707ABD34C08}"/>
              </a:ext>
            </a:extLst>
          </p:cNvPr>
          <p:cNvSpPr/>
          <p:nvPr/>
        </p:nvSpPr>
        <p:spPr>
          <a:xfrm>
            <a:off x="5858932" y="5060676"/>
            <a:ext cx="1422400" cy="7789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Cloud</a:t>
            </a:r>
          </a:p>
        </p:txBody>
      </p:sp>
      <p:sp>
        <p:nvSpPr>
          <p:cNvPr id="15" name="Rounded Rectangle 14">
            <a:extLst>
              <a:ext uri="{FF2B5EF4-FFF2-40B4-BE49-F238E27FC236}">
                <a16:creationId xmlns:a16="http://schemas.microsoft.com/office/drawing/2014/main" id="{9B5D1402-C6E2-D847-8141-DAA4BDFC17F3}"/>
              </a:ext>
            </a:extLst>
          </p:cNvPr>
          <p:cNvSpPr/>
          <p:nvPr/>
        </p:nvSpPr>
        <p:spPr>
          <a:xfrm>
            <a:off x="7450665" y="5060676"/>
            <a:ext cx="1422400" cy="7789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Content</a:t>
            </a:r>
          </a:p>
        </p:txBody>
      </p:sp>
      <p:sp>
        <p:nvSpPr>
          <p:cNvPr id="17" name="Footer Placeholder 16">
            <a:extLst>
              <a:ext uri="{FF2B5EF4-FFF2-40B4-BE49-F238E27FC236}">
                <a16:creationId xmlns:a16="http://schemas.microsoft.com/office/drawing/2014/main" id="{79863193-8987-1347-B676-291D4F20155F}"/>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775318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are carriers good at?</a:t>
            </a:r>
            <a:endParaRPr lang="en-US" dirty="0"/>
          </a:p>
        </p:txBody>
      </p:sp>
      <p:sp>
        <p:nvSpPr>
          <p:cNvPr id="3" name="Content Placeholder 2"/>
          <p:cNvSpPr>
            <a:spLocks noGrp="1"/>
          </p:cNvSpPr>
          <p:nvPr>
            <p:ph idx="1"/>
          </p:nvPr>
        </p:nvSpPr>
        <p:spPr/>
        <p:txBody>
          <a:bodyPr/>
          <a:lstStyle/>
          <a:p>
            <a:r>
              <a:rPr lang="en-US"/>
              <a:t>Research?</a:t>
            </a:r>
          </a:p>
          <a:p>
            <a:r>
              <a:rPr lang="en-US"/>
              <a:t>Software development?</a:t>
            </a:r>
          </a:p>
          <a:p>
            <a:pPr lvl="1"/>
            <a:r>
              <a:rPr lang="en-US"/>
              <a:t>Who is going to develop those 5G SDN applications?</a:t>
            </a:r>
          </a:p>
          <a:p>
            <a:r>
              <a:rPr lang="en-US"/>
              <a:t>OTT applications?</a:t>
            </a:r>
          </a:p>
          <a:p>
            <a:r>
              <a:rPr lang="en-US"/>
              <a:t>API-based services?</a:t>
            </a:r>
          </a:p>
          <a:p>
            <a:pPr lvl="1"/>
            <a:r>
              <a:rPr lang="en-US"/>
              <a:t>Why did Twilio and Tropo offer voice service APIs and not the ILECs?</a:t>
            </a:r>
          </a:p>
          <a:p>
            <a:pPr lvl="1"/>
            <a:endParaRPr lang="en-US"/>
          </a:p>
          <a:p>
            <a:pPr lvl="1"/>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57</a:t>
            </a:fld>
            <a:endParaRPr lang="en-US"/>
          </a:p>
        </p:txBody>
      </p:sp>
      <p:sp>
        <p:nvSpPr>
          <p:cNvPr id="4" name="Footer Placeholder 3">
            <a:extLst>
              <a:ext uri="{FF2B5EF4-FFF2-40B4-BE49-F238E27FC236}">
                <a16:creationId xmlns:a16="http://schemas.microsoft.com/office/drawing/2014/main" id="{3567347C-C135-1E46-8870-9FFC450054C0}"/>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5210216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law of new networks</a:t>
            </a:r>
            <a:endParaRPr lang="en-US" dirty="0"/>
          </a:p>
        </p:txBody>
      </p:sp>
      <p:sp>
        <p:nvSpPr>
          <p:cNvPr id="3" name="Content Placeholder 2"/>
          <p:cNvSpPr>
            <a:spLocks noGrp="1"/>
          </p:cNvSpPr>
          <p:nvPr>
            <p:ph idx="1"/>
          </p:nvPr>
        </p:nvSpPr>
        <p:spPr>
          <a:xfrm>
            <a:off x="838200" y="1825625"/>
            <a:ext cx="7772400" cy="4351338"/>
          </a:xfrm>
        </p:spPr>
        <p:txBody>
          <a:bodyPr>
            <a:normAutofit lnSpcReduction="10000"/>
          </a:bodyPr>
          <a:lstStyle/>
          <a:p>
            <a:r>
              <a:rPr lang="en-US" dirty="0"/>
              <a:t>“Any new network technology will be justified on (finally) providing QoS”</a:t>
            </a:r>
          </a:p>
          <a:p>
            <a:r>
              <a:rPr lang="en-US" dirty="0"/>
              <a:t>To succeed, they have to provide good-enough QoS for best effort</a:t>
            </a:r>
          </a:p>
          <a:p>
            <a:pPr lvl="1"/>
            <a:r>
              <a:rPr lang="en-US" dirty="0"/>
              <a:t>at least with competition</a:t>
            </a:r>
          </a:p>
          <a:p>
            <a:r>
              <a:rPr lang="en-US" dirty="0"/>
              <a:t>The business model for QoS is difficult</a:t>
            </a:r>
          </a:p>
          <a:p>
            <a:pPr lvl="1"/>
            <a:r>
              <a:rPr lang="en-US" dirty="0"/>
              <a:t>see bypass toll roads</a:t>
            </a:r>
          </a:p>
          <a:p>
            <a:r>
              <a:rPr lang="en-US" dirty="0"/>
              <a:t>QoS is usually not accessible to applications</a:t>
            </a:r>
          </a:p>
          <a:p>
            <a:pPr lvl="1"/>
            <a:r>
              <a:rPr lang="en-US" dirty="0"/>
              <a:t>or not end-to-end</a:t>
            </a:r>
          </a:p>
          <a:p>
            <a:pPr lvl="1"/>
            <a:r>
              <a:rPr lang="en-US" dirty="0"/>
              <a:t>even with slicing (since few applications are mobile-only)</a:t>
            </a:r>
          </a:p>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58</a:t>
            </a:fld>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64973" y="2339045"/>
            <a:ext cx="3310913" cy="3638422"/>
          </a:xfrm>
          <a:prstGeom prst="rect">
            <a:avLst/>
          </a:prstGeom>
        </p:spPr>
      </p:pic>
      <p:sp>
        <p:nvSpPr>
          <p:cNvPr id="5" name="Footer Placeholder 4">
            <a:extLst>
              <a:ext uri="{FF2B5EF4-FFF2-40B4-BE49-F238E27FC236}">
                <a16:creationId xmlns:a16="http://schemas.microsoft.com/office/drawing/2014/main" id="{EC3B92D2-2EB1-0F42-BDE8-9BC4928DF39B}"/>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008895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CBC6-3B3E-5C4C-9337-4AFFD7709229}"/>
              </a:ext>
            </a:extLst>
          </p:cNvPr>
          <p:cNvSpPr>
            <a:spLocks noGrp="1"/>
          </p:cNvSpPr>
          <p:nvPr>
            <p:ph type="title"/>
          </p:nvPr>
        </p:nvSpPr>
        <p:spPr/>
        <p:txBody>
          <a:bodyPr/>
          <a:lstStyle/>
          <a:p>
            <a:r>
              <a:rPr lang="en-US" dirty="0"/>
              <a:t>Former FCC chairman: “Time to move beyond 5G hype”</a:t>
            </a:r>
          </a:p>
        </p:txBody>
      </p:sp>
      <p:sp>
        <p:nvSpPr>
          <p:cNvPr id="3" name="Content Placeholder 2">
            <a:extLst>
              <a:ext uri="{FF2B5EF4-FFF2-40B4-BE49-F238E27FC236}">
                <a16:creationId xmlns:a16="http://schemas.microsoft.com/office/drawing/2014/main" id="{216BF5FB-DEEC-E149-9DA5-7075FA0BEB95}"/>
              </a:ext>
            </a:extLst>
          </p:cNvPr>
          <p:cNvSpPr>
            <a:spLocks noGrp="1"/>
          </p:cNvSpPr>
          <p:nvPr>
            <p:ph idx="1"/>
          </p:nvPr>
        </p:nvSpPr>
        <p:spPr/>
        <p:txBody>
          <a:bodyPr>
            <a:normAutofit fontScale="85000" lnSpcReduction="10000"/>
          </a:bodyPr>
          <a:lstStyle/>
          <a:p>
            <a:pPr fontAlgn="base"/>
            <a:r>
              <a:rPr lang="en-US" dirty="0"/>
              <a:t>5G is “wireless cable”</a:t>
            </a:r>
          </a:p>
          <a:p>
            <a:pPr fontAlgn="base"/>
            <a:r>
              <a:rPr lang="en-US" dirty="0"/>
              <a:t>5G is the transformational technology … autonomous vehicles and remote surgery.</a:t>
            </a:r>
          </a:p>
          <a:p>
            <a:pPr fontAlgn="base"/>
            <a:r>
              <a:rPr lang="en-US" dirty="0"/>
              <a:t>To Sprint and T-Mobile, the cost of building out 5G is the justification for a merger, reducing consumer choice from four national wireless carriers to three.</a:t>
            </a:r>
          </a:p>
          <a:p>
            <a:pPr fontAlgn="base"/>
            <a:r>
              <a:rPr lang="en-US" dirty="0"/>
              <a:t>To AT&amp;T, a faster 4G network has been rebranded “5G-E” although it is not “real 5G.”</a:t>
            </a:r>
          </a:p>
          <a:p>
            <a:pPr fontAlgn="base"/>
            <a:r>
              <a:rPr lang="en-US" dirty="0"/>
              <a:t>To satellite companies currently licensed to use potential 5G spectrum, it is the opportunity to sell something for which they paid nothing at a windfall profit.</a:t>
            </a:r>
          </a:p>
          <a:p>
            <a:pPr fontAlgn="base"/>
            <a:r>
              <a:rPr lang="en-US" dirty="0"/>
              <a:t>To Donald Trump, 5G is a political talking point to gin up nationalistic furor over a “race” with China.</a:t>
            </a:r>
          </a:p>
          <a:p>
            <a:pPr fontAlgn="base"/>
            <a:r>
              <a:rPr lang="en-US" dirty="0"/>
              <a:t>To the Trump Federal Communications Commission (FCC), 5G is an excuse to preempt the antenna siting decisions of local governments.</a:t>
            </a:r>
          </a:p>
          <a:p>
            <a:pPr fontAlgn="base"/>
            <a:r>
              <a:rPr lang="en-US" dirty="0"/>
              <a:t>To the wireless industry, 5G is the chance to promote something new that may open up needed new revenue streams.</a:t>
            </a:r>
          </a:p>
          <a:p>
            <a:endParaRPr lang="en-US" dirty="0"/>
          </a:p>
        </p:txBody>
      </p:sp>
      <p:sp>
        <p:nvSpPr>
          <p:cNvPr id="4" name="Slide Number Placeholder 3">
            <a:extLst>
              <a:ext uri="{FF2B5EF4-FFF2-40B4-BE49-F238E27FC236}">
                <a16:creationId xmlns:a16="http://schemas.microsoft.com/office/drawing/2014/main" id="{53893F8F-D70A-6C45-BC2C-12FC17AD08D4}"/>
              </a:ext>
            </a:extLst>
          </p:cNvPr>
          <p:cNvSpPr>
            <a:spLocks noGrp="1"/>
          </p:cNvSpPr>
          <p:nvPr>
            <p:ph type="sldNum" sz="quarter" idx="12"/>
          </p:nvPr>
        </p:nvSpPr>
        <p:spPr/>
        <p:txBody>
          <a:bodyPr/>
          <a:lstStyle/>
          <a:p>
            <a:fld id="{6D00ABC0-0B20-594E-8324-2F30128B41A0}" type="slidenum">
              <a:rPr lang="en-US" smtClean="0"/>
              <a:t>6</a:t>
            </a:fld>
            <a:endParaRPr lang="en-US"/>
          </a:p>
        </p:txBody>
      </p:sp>
      <p:sp>
        <p:nvSpPr>
          <p:cNvPr id="5" name="Footer Placeholder 4">
            <a:extLst>
              <a:ext uri="{FF2B5EF4-FFF2-40B4-BE49-F238E27FC236}">
                <a16:creationId xmlns:a16="http://schemas.microsoft.com/office/drawing/2014/main" id="{B406A5C8-1415-EC44-99E3-4F6EA39DA1E4}"/>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1267094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A502F6-9C71-BD46-840E-7936787F0463}"/>
              </a:ext>
            </a:extLst>
          </p:cNvPr>
          <p:cNvSpPr>
            <a:spLocks noGrp="1"/>
          </p:cNvSpPr>
          <p:nvPr>
            <p:ph type="sldNum" sz="quarter" idx="12"/>
          </p:nvPr>
        </p:nvSpPr>
        <p:spPr/>
        <p:txBody>
          <a:bodyPr/>
          <a:lstStyle/>
          <a:p>
            <a:fld id="{6D00ABC0-0B20-594E-8324-2F30128B41A0}" type="slidenum">
              <a:rPr lang="en-US" smtClean="0"/>
              <a:t>7</a:t>
            </a:fld>
            <a:endParaRPr lang="en-US"/>
          </a:p>
        </p:txBody>
      </p:sp>
      <p:sp>
        <p:nvSpPr>
          <p:cNvPr id="2" name="Title 1">
            <a:extLst>
              <a:ext uri="{FF2B5EF4-FFF2-40B4-BE49-F238E27FC236}">
                <a16:creationId xmlns:a16="http://schemas.microsoft.com/office/drawing/2014/main" id="{3557840C-6255-2246-8E5B-DDF0FC5382F0}"/>
              </a:ext>
            </a:extLst>
          </p:cNvPr>
          <p:cNvSpPr>
            <a:spLocks noGrp="1"/>
          </p:cNvSpPr>
          <p:nvPr>
            <p:ph type="title"/>
          </p:nvPr>
        </p:nvSpPr>
        <p:spPr/>
        <p:txBody>
          <a:bodyPr/>
          <a:lstStyle/>
          <a:p>
            <a:r>
              <a:rPr lang="en-US" dirty="0"/>
              <a:t>We are not driven by the marketer’s code of ethics</a:t>
            </a:r>
          </a:p>
        </p:txBody>
      </p:sp>
      <p:pic>
        <p:nvPicPr>
          <p:cNvPr id="5" name="Picture 4">
            <a:extLst>
              <a:ext uri="{FF2B5EF4-FFF2-40B4-BE49-F238E27FC236}">
                <a16:creationId xmlns:a16="http://schemas.microsoft.com/office/drawing/2014/main" id="{58FADA2D-DBFA-9944-9A0C-519ABE2EA5F6}"/>
              </a:ext>
            </a:extLst>
          </p:cNvPr>
          <p:cNvPicPr>
            <a:picLocks noChangeAspect="1"/>
          </p:cNvPicPr>
          <p:nvPr/>
        </p:nvPicPr>
        <p:blipFill>
          <a:blip r:embed="rId3"/>
          <a:stretch>
            <a:fillRect/>
          </a:stretch>
        </p:blipFill>
        <p:spPr>
          <a:xfrm>
            <a:off x="465029" y="1643646"/>
            <a:ext cx="8374526" cy="2871266"/>
          </a:xfrm>
          <a:prstGeom prst="rect">
            <a:avLst/>
          </a:prstGeom>
        </p:spPr>
      </p:pic>
      <p:pic>
        <p:nvPicPr>
          <p:cNvPr id="6" name="Picture 5">
            <a:extLst>
              <a:ext uri="{FF2B5EF4-FFF2-40B4-BE49-F238E27FC236}">
                <a16:creationId xmlns:a16="http://schemas.microsoft.com/office/drawing/2014/main" id="{285D8B03-A237-0C40-BAD0-E8265556A599}"/>
              </a:ext>
            </a:extLst>
          </p:cNvPr>
          <p:cNvPicPr>
            <a:picLocks noChangeAspect="1"/>
          </p:cNvPicPr>
          <p:nvPr/>
        </p:nvPicPr>
        <p:blipFill>
          <a:blip r:embed="rId4"/>
          <a:stretch>
            <a:fillRect/>
          </a:stretch>
        </p:blipFill>
        <p:spPr>
          <a:xfrm>
            <a:off x="465029" y="5451475"/>
            <a:ext cx="6477000" cy="1041400"/>
          </a:xfrm>
          <a:prstGeom prst="rect">
            <a:avLst/>
          </a:prstGeom>
        </p:spPr>
        <p:style>
          <a:lnRef idx="0">
            <a:schemeClr val="accent6"/>
          </a:lnRef>
          <a:fillRef idx="3">
            <a:schemeClr val="accent6"/>
          </a:fillRef>
          <a:effectRef idx="3">
            <a:schemeClr val="accent6"/>
          </a:effectRef>
          <a:fontRef idx="minor">
            <a:schemeClr val="lt1"/>
          </a:fontRef>
        </p:style>
      </p:pic>
      <p:sp>
        <p:nvSpPr>
          <p:cNvPr id="8" name="TextBox 7">
            <a:extLst>
              <a:ext uri="{FF2B5EF4-FFF2-40B4-BE49-F238E27FC236}">
                <a16:creationId xmlns:a16="http://schemas.microsoft.com/office/drawing/2014/main" id="{267263AE-6A18-384B-8A37-00BAA13A102A}"/>
              </a:ext>
            </a:extLst>
          </p:cNvPr>
          <p:cNvSpPr txBox="1"/>
          <p:nvPr/>
        </p:nvSpPr>
        <p:spPr>
          <a:xfrm>
            <a:off x="7099843" y="4435812"/>
            <a:ext cx="5092157" cy="203132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The Ninth Circuit “exaggerated advertising, blustering and boasting upon which no reasonable buyer would rely.” … “a general claim of superiority over comparable products that is so vague that it can be understood as nothing more than a mere expression of opinion.”</a:t>
            </a:r>
          </a:p>
          <a:p>
            <a:endParaRPr lang="en-US" dirty="0"/>
          </a:p>
        </p:txBody>
      </p:sp>
      <p:sp>
        <p:nvSpPr>
          <p:cNvPr id="10" name="Rectangular Callout 9">
            <a:extLst>
              <a:ext uri="{FF2B5EF4-FFF2-40B4-BE49-F238E27FC236}">
                <a16:creationId xmlns:a16="http://schemas.microsoft.com/office/drawing/2014/main" id="{CF20991B-63FD-B14C-88E9-5B481622060B}"/>
              </a:ext>
            </a:extLst>
          </p:cNvPr>
          <p:cNvSpPr/>
          <p:nvPr/>
        </p:nvSpPr>
        <p:spPr>
          <a:xfrm>
            <a:off x="9012653" y="939452"/>
            <a:ext cx="1503124" cy="1127342"/>
          </a:xfrm>
          <a:prstGeom prst="wedgeRectCallout">
            <a:avLst>
              <a:gd name="adj1" fmla="val -140000"/>
              <a:gd name="adj2" fmla="val 35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Engineering</a:t>
            </a:r>
          </a:p>
        </p:txBody>
      </p:sp>
      <p:sp>
        <p:nvSpPr>
          <p:cNvPr id="11" name="Cloud Callout 10">
            <a:extLst>
              <a:ext uri="{FF2B5EF4-FFF2-40B4-BE49-F238E27FC236}">
                <a16:creationId xmlns:a16="http://schemas.microsoft.com/office/drawing/2014/main" id="{45DCCB67-3772-1B4D-B509-3E37E4698B13}"/>
              </a:ext>
            </a:extLst>
          </p:cNvPr>
          <p:cNvSpPr/>
          <p:nvPr/>
        </p:nvSpPr>
        <p:spPr>
          <a:xfrm>
            <a:off x="9795353" y="2265015"/>
            <a:ext cx="2154477" cy="1315233"/>
          </a:xfrm>
          <a:prstGeom prst="cloudCallout">
            <a:avLst>
              <a:gd name="adj1" fmla="val -76150"/>
              <a:gd name="adj2" fmla="val 1472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Marketing</a:t>
            </a:r>
          </a:p>
        </p:txBody>
      </p:sp>
      <p:sp>
        <p:nvSpPr>
          <p:cNvPr id="12" name="Rounded Rectangle 11">
            <a:extLst>
              <a:ext uri="{FF2B5EF4-FFF2-40B4-BE49-F238E27FC236}">
                <a16:creationId xmlns:a16="http://schemas.microsoft.com/office/drawing/2014/main" id="{F2251FA1-DEA3-CB4D-BC2C-B32BF54FF654}"/>
              </a:ext>
            </a:extLst>
          </p:cNvPr>
          <p:cNvSpPr/>
          <p:nvPr/>
        </p:nvSpPr>
        <p:spPr>
          <a:xfrm>
            <a:off x="838200" y="4149787"/>
            <a:ext cx="5846878" cy="286025"/>
          </a:xfrm>
          <a:prstGeom prst="roundRect">
            <a:avLst/>
          </a:prstGeom>
          <a:solidFill>
            <a:schemeClr val="accent2">
              <a:lumMod val="60000"/>
              <a:lumOff val="40000"/>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F7D9413-47B9-7744-B5A8-E31A78D35EE6}"/>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4154186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DB362-45C8-9340-B43A-FAB304C63588}"/>
              </a:ext>
            </a:extLst>
          </p:cNvPr>
          <p:cNvSpPr>
            <a:spLocks noGrp="1"/>
          </p:cNvSpPr>
          <p:nvPr>
            <p:ph type="title"/>
          </p:nvPr>
        </p:nvSpPr>
        <p:spPr/>
        <p:txBody>
          <a:bodyPr/>
          <a:lstStyle/>
          <a:p>
            <a:r>
              <a:rPr lang="en-US" dirty="0"/>
              <a:t>5G: all the credit, none of </a:t>
            </a:r>
            <a:r>
              <a:rPr lang="en-US"/>
              <a:t>the blame </a:t>
            </a:r>
            <a:endParaRPr lang="en-US" dirty="0"/>
          </a:p>
        </p:txBody>
      </p:sp>
      <p:sp>
        <p:nvSpPr>
          <p:cNvPr id="3" name="Content Placeholder 2">
            <a:extLst>
              <a:ext uri="{FF2B5EF4-FFF2-40B4-BE49-F238E27FC236}">
                <a16:creationId xmlns:a16="http://schemas.microsoft.com/office/drawing/2014/main" id="{0588BC1F-77C2-6B47-9C25-ED9A41517836}"/>
              </a:ext>
            </a:extLst>
          </p:cNvPr>
          <p:cNvSpPr>
            <a:spLocks noGrp="1"/>
          </p:cNvSpPr>
          <p:nvPr>
            <p:ph idx="1"/>
          </p:nvPr>
        </p:nvSpPr>
        <p:spPr/>
        <p:txBody>
          <a:bodyPr>
            <a:normAutofit fontScale="92500" lnSpcReduction="20000"/>
          </a:bodyPr>
          <a:lstStyle/>
          <a:p>
            <a:r>
              <a:rPr lang="en-US" dirty="0"/>
              <a:t>Typical argument:</a:t>
            </a:r>
          </a:p>
          <a:p>
            <a:pPr lvl="1"/>
            <a:r>
              <a:rPr lang="en-US" dirty="0"/>
              <a:t>we have a problem ∈ {competitiveness, aging society, traffic accidents, climate change}</a:t>
            </a:r>
          </a:p>
          <a:p>
            <a:pPr lvl="1"/>
            <a:r>
              <a:rPr lang="en-US" dirty="0"/>
              <a:t>IT can play some role in ameliorating the problem</a:t>
            </a:r>
          </a:p>
          <a:p>
            <a:pPr lvl="1"/>
            <a:r>
              <a:rPr lang="en-US" dirty="0"/>
              <a:t>IT needs networks</a:t>
            </a:r>
          </a:p>
          <a:p>
            <a:pPr lvl="1"/>
            <a:r>
              <a:rPr lang="en-US" dirty="0"/>
              <a:t>5G is a new network technology</a:t>
            </a:r>
          </a:p>
          <a:p>
            <a:pPr lvl="1"/>
            <a:r>
              <a:rPr lang="en-US" dirty="0"/>
              <a:t>thus, 5G fixes problem!</a:t>
            </a:r>
          </a:p>
          <a:p>
            <a:r>
              <a:rPr lang="en-US" dirty="0"/>
              <a:t>But</a:t>
            </a:r>
          </a:p>
          <a:p>
            <a:pPr lvl="1"/>
            <a:r>
              <a:rPr lang="en-US" dirty="0"/>
              <a:t>is 5G critical for the particular application?</a:t>
            </a:r>
          </a:p>
          <a:p>
            <a:pPr lvl="1"/>
            <a:r>
              <a:rPr lang="en-US" dirty="0"/>
              <a:t>or is it just connectivity – Wi-Fi, fiber, </a:t>
            </a:r>
            <a:r>
              <a:rPr lang="en-US" dirty="0" err="1"/>
              <a:t>LoRa</a:t>
            </a:r>
            <a:r>
              <a:rPr lang="en-US" dirty="0"/>
              <a:t>, satellite?</a:t>
            </a:r>
          </a:p>
          <a:p>
            <a:pPr lvl="1"/>
            <a:r>
              <a:rPr lang="en-US" dirty="0"/>
              <a:t>how large is the impact – broadband impact studies often inconclusive</a:t>
            </a:r>
          </a:p>
          <a:p>
            <a:r>
              <a:rPr lang="en-US" dirty="0"/>
              <a:t>5G as innocent technology: somehow doesn’t facilitate all the connectivity-related problems</a:t>
            </a:r>
          </a:p>
          <a:p>
            <a:pPr lvl="1"/>
            <a:r>
              <a:rPr lang="en-US" dirty="0"/>
              <a:t>privacy, online crime, IoT attacks, election manipulation, … </a:t>
            </a:r>
          </a:p>
          <a:p>
            <a:pPr lvl="1"/>
            <a:r>
              <a:rPr lang="en-US" dirty="0"/>
              <a:t>all the credit, none of the blame</a:t>
            </a:r>
          </a:p>
          <a:p>
            <a:pPr lvl="1"/>
            <a:endParaRPr lang="en-US" dirty="0"/>
          </a:p>
        </p:txBody>
      </p:sp>
      <p:sp>
        <p:nvSpPr>
          <p:cNvPr id="4" name="Footer Placeholder 3">
            <a:extLst>
              <a:ext uri="{FF2B5EF4-FFF2-40B4-BE49-F238E27FC236}">
                <a16:creationId xmlns:a16="http://schemas.microsoft.com/office/drawing/2014/main" id="{F3D09B28-37AF-ED46-8A4B-D18CB695AC33}"/>
              </a:ext>
            </a:extLst>
          </p:cNvPr>
          <p:cNvSpPr>
            <a:spLocks noGrp="1"/>
          </p:cNvSpPr>
          <p:nvPr>
            <p:ph type="ftr" sz="quarter" idx="11"/>
          </p:nvPr>
        </p:nvSpPr>
        <p:spPr/>
        <p:txBody>
          <a:bodyPr/>
          <a:lstStyle/>
          <a:p>
            <a:r>
              <a:rPr lang="en-US"/>
              <a:t>5GWF Dresden</a:t>
            </a:r>
          </a:p>
        </p:txBody>
      </p:sp>
      <p:sp>
        <p:nvSpPr>
          <p:cNvPr id="5" name="Slide Number Placeholder 4">
            <a:extLst>
              <a:ext uri="{FF2B5EF4-FFF2-40B4-BE49-F238E27FC236}">
                <a16:creationId xmlns:a16="http://schemas.microsoft.com/office/drawing/2014/main" id="{F783FF2B-9012-6F44-A147-B0A6858841FF}"/>
              </a:ext>
            </a:extLst>
          </p:cNvPr>
          <p:cNvSpPr>
            <a:spLocks noGrp="1"/>
          </p:cNvSpPr>
          <p:nvPr>
            <p:ph type="sldNum" sz="quarter" idx="12"/>
          </p:nvPr>
        </p:nvSpPr>
        <p:spPr/>
        <p:txBody>
          <a:bodyPr/>
          <a:lstStyle/>
          <a:p>
            <a:fld id="{6D00ABC0-0B20-594E-8324-2F30128B41A0}" type="slidenum">
              <a:rPr lang="en-US" smtClean="0"/>
              <a:t>8</a:t>
            </a:fld>
            <a:endParaRPr lang="en-US"/>
          </a:p>
        </p:txBody>
      </p:sp>
    </p:spTree>
    <p:extLst>
      <p:ext uri="{BB962C8B-B14F-4D97-AF65-F5344CB8AC3E}">
        <p14:creationId xmlns:p14="http://schemas.microsoft.com/office/powerpoint/2010/main" val="1036911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218B-86C8-C04B-852A-028377551EC0}"/>
              </a:ext>
            </a:extLst>
          </p:cNvPr>
          <p:cNvSpPr>
            <a:spLocks noGrp="1"/>
          </p:cNvSpPr>
          <p:nvPr>
            <p:ph type="title"/>
          </p:nvPr>
        </p:nvSpPr>
        <p:spPr/>
        <p:txBody>
          <a:bodyPr/>
          <a:lstStyle/>
          <a:p>
            <a:r>
              <a:rPr lang="en-US" dirty="0"/>
              <a:t>Caveat 1: Economics</a:t>
            </a:r>
          </a:p>
        </p:txBody>
      </p:sp>
      <p:sp>
        <p:nvSpPr>
          <p:cNvPr id="3" name="Text Placeholder 2">
            <a:extLst>
              <a:ext uri="{FF2B5EF4-FFF2-40B4-BE49-F238E27FC236}">
                <a16:creationId xmlns:a16="http://schemas.microsoft.com/office/drawing/2014/main" id="{A2432E87-D859-B948-BBBC-4C8A98BFE7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9965FD-13A6-7B49-896B-0252D2BB8C51}"/>
              </a:ext>
            </a:extLst>
          </p:cNvPr>
          <p:cNvSpPr>
            <a:spLocks noGrp="1"/>
          </p:cNvSpPr>
          <p:nvPr>
            <p:ph type="sldNum" sz="quarter" idx="12"/>
          </p:nvPr>
        </p:nvSpPr>
        <p:spPr/>
        <p:txBody>
          <a:bodyPr/>
          <a:lstStyle/>
          <a:p>
            <a:fld id="{6D00ABC0-0B20-594E-8324-2F30128B41A0}" type="slidenum">
              <a:rPr lang="en-US" smtClean="0"/>
              <a:t>9</a:t>
            </a:fld>
            <a:endParaRPr lang="en-US"/>
          </a:p>
        </p:txBody>
      </p:sp>
      <p:sp>
        <p:nvSpPr>
          <p:cNvPr id="5" name="Footer Placeholder 4">
            <a:extLst>
              <a:ext uri="{FF2B5EF4-FFF2-40B4-BE49-F238E27FC236}">
                <a16:creationId xmlns:a16="http://schemas.microsoft.com/office/drawing/2014/main" id="{5BF4FB79-5064-A34B-A865-7694F43DF15B}"/>
              </a:ext>
            </a:extLst>
          </p:cNvPr>
          <p:cNvSpPr>
            <a:spLocks noGrp="1"/>
          </p:cNvSpPr>
          <p:nvPr>
            <p:ph type="ftr" sz="quarter" idx="11"/>
          </p:nvPr>
        </p:nvSpPr>
        <p:spPr/>
        <p:txBody>
          <a:bodyPr/>
          <a:lstStyle/>
          <a:p>
            <a:r>
              <a:rPr lang="en-US"/>
              <a:t>5GWF Dresden</a:t>
            </a:r>
          </a:p>
        </p:txBody>
      </p:sp>
    </p:spTree>
    <p:extLst>
      <p:ext uri="{BB962C8B-B14F-4D97-AF65-F5344CB8AC3E}">
        <p14:creationId xmlns:p14="http://schemas.microsoft.com/office/powerpoint/2010/main" val="3920389899"/>
      </p:ext>
    </p:extLst>
  </p:cSld>
  <p:clrMapOvr>
    <a:masterClrMapping/>
  </p:clrMapOvr>
</p:sld>
</file>

<file path=ppt/theme/theme1.xml><?xml version="1.0" encoding="utf-8"?>
<a:theme xmlns:a="http://schemas.openxmlformats.org/drawingml/2006/main" name="2018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1A27DFD-DF4A-8B41-8AB2-12FE3EEDC2F6}" vid="{1C3F2E49-16B3-1941-943C-22AD506A5D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 blue</Template>
  <TotalTime>2031</TotalTime>
  <Words>2953</Words>
  <Application>Microsoft Macintosh PowerPoint</Application>
  <PresentationFormat>Widescreen</PresentationFormat>
  <Paragraphs>566</Paragraphs>
  <Slides>58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Calibri Light</vt:lpstr>
      <vt:lpstr>Montserrat</vt:lpstr>
      <vt:lpstr>Roboto</vt:lpstr>
      <vt:lpstr>Wingdings</vt:lpstr>
      <vt:lpstr>2018 blue</vt:lpstr>
      <vt:lpstr>5G is the greatest technology ever</vt:lpstr>
      <vt:lpstr>I know how you feel…</vt:lpstr>
      <vt:lpstr>4G vs. 5G</vt:lpstr>
      <vt:lpstr>5G – the next moonshot</vt:lpstr>
      <vt:lpstr>5G Germany</vt:lpstr>
      <vt:lpstr>Former FCC chairman: “Time to move beyond 5G hype”</vt:lpstr>
      <vt:lpstr>We are not driven by the marketer’s code of ethics</vt:lpstr>
      <vt:lpstr>5G: all the credit, none of the blame </vt:lpstr>
      <vt:lpstr>Caveat 1: Economics</vt:lpstr>
      <vt:lpstr>The 5G economics are shaky</vt:lpstr>
      <vt:lpstr>Industry dynamics – 5G is not 3G or 4G</vt:lpstr>
      <vt:lpstr>Mature industry</vt:lpstr>
      <vt:lpstr>PowerPoint Presentation</vt:lpstr>
      <vt:lpstr>FTTH operators have the advantage</vt:lpstr>
      <vt:lpstr>5G = FTTL (fiber to the lamppost)</vt:lpstr>
      <vt:lpstr>Equipment vendors &amp; operators</vt:lpstr>
      <vt:lpstr>Carriers as system aggregators</vt:lpstr>
      <vt:lpstr>5G: Carriers as consumer brand</vt:lpstr>
      <vt:lpstr>Caveat 2: Applications</vt:lpstr>
      <vt:lpstr>Remote surgery via 5G?</vt:lpstr>
      <vt:lpstr>PowerPoint Presentation</vt:lpstr>
      <vt:lpstr>You better hold on to that steering wheel</vt:lpstr>
      <vt:lpstr>Mobile users need RR, not VR or AR</vt:lpstr>
      <vt:lpstr>Fully new (scale) applications are extremely rare</vt:lpstr>
      <vt:lpstr>US Senator correctly predicts Internet future</vt:lpstr>
      <vt:lpstr>Caveat 3: Edge/fog computing</vt:lpstr>
      <vt:lpstr>(Dubious) economics of fog computing</vt:lpstr>
      <vt:lpstr>Edge computing is an edge case</vt:lpstr>
      <vt:lpstr>Hyper-scale cloud providers offer more (integrated) choices</vt:lpstr>
      <vt:lpstr>Hyper-scale cloud providers pay less for energy</vt:lpstr>
      <vt:lpstr>Even in the US, data centers are not that far</vt:lpstr>
      <vt:lpstr>If not edge computing &amp; URLCC, what then?</vt:lpstr>
      <vt:lpstr>What does matter to users?</vt:lpstr>
      <vt:lpstr>What does matter to developers?</vt:lpstr>
      <vt:lpstr>Cellular data costs at least 10x Wi-Fi</vt:lpstr>
      <vt:lpstr>Comcast median household usage</vt:lpstr>
      <vt:lpstr>International roaming will get even more difficult</vt:lpstr>
      <vt:lpstr>Summary</vt:lpstr>
      <vt:lpstr>Backup</vt:lpstr>
      <vt:lpstr>Generational surprises</vt:lpstr>
      <vt:lpstr>IoT is not exactly new (1978)</vt:lpstr>
      <vt:lpstr>The IoT killer app</vt:lpstr>
      <vt:lpstr>20 billion devices ≠ 20 billion device 5G connections</vt:lpstr>
      <vt:lpstr>IoT requirements</vt:lpstr>
      <vt:lpstr>IoT is not a helpful term</vt:lpstr>
      <vt:lpstr>What are likely cellular IoT applications?</vt:lpstr>
      <vt:lpstr>What is the scale of outdoor and distributed applications?</vt:lpstr>
      <vt:lpstr>What kind of communication networks?</vt:lpstr>
      <vt:lpstr>PowerPoint Presentation</vt:lpstr>
      <vt:lpstr>5G low latency</vt:lpstr>
      <vt:lpstr>Challenge for non-carrier IoT networks</vt:lpstr>
      <vt:lpstr>Example: gas meter using LoRAWAN</vt:lpstr>
      <vt:lpstr>Short &amp; long-range IoT networks</vt:lpstr>
      <vt:lpstr>Verizon telematics + IoT revenue</vt:lpstr>
      <vt:lpstr>Alternative: satellite communication</vt:lpstr>
      <vt:lpstr>“We don’t want to be bit pipes”</vt:lpstr>
      <vt:lpstr>What are carriers good at?</vt:lpstr>
      <vt:lpstr>The law of new networks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and IoT - Separating Hype from Promise</dc:title>
  <dc:creator>Henning Schulzrinne</dc:creator>
  <cp:lastModifiedBy>Henning Schulzrinne</cp:lastModifiedBy>
  <cp:revision>79</cp:revision>
  <dcterms:created xsi:type="dcterms:W3CDTF">2018-06-29T13:05:16Z</dcterms:created>
  <dcterms:modified xsi:type="dcterms:W3CDTF">2019-10-01T09:48:55Z</dcterms:modified>
</cp:coreProperties>
</file>