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906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F9"/>
          </a:solidFill>
        </a:fill>
      </a:tcStyle>
    </a:wholeTbl>
    <a:band2H>
      <a:tcTxStyle b="def" i="def"/>
      <a:tcStyle>
        <a:tcBdr/>
        <a:fill>
          <a:solidFill>
            <a:srgbClr val="E6F2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FFDD"/>
          </a:solidFill>
        </a:fill>
      </a:tcStyle>
    </a:wholeTbl>
    <a:band2H>
      <a:tcTxStyle b="def" i="def"/>
      <a:tcStyle>
        <a:tcBdr/>
        <a:fill>
          <a:solidFill>
            <a:srgbClr val="F6FF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CF"/>
          </a:solidFill>
        </a:fill>
      </a:tcStyle>
    </a:wholeTbl>
    <a:band2H>
      <a:tcTxStyle b="def" i="def"/>
      <a:tcStyle>
        <a:tcBdr/>
        <a:fill>
          <a:solidFill>
            <a:srgbClr val="E6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/>
          <p:nvPr>
            <p:ph type="title"/>
          </p:nvPr>
        </p:nvSpPr>
        <p:spPr>
          <a:xfrm>
            <a:off x="3368675" y="3213100"/>
            <a:ext cx="5976938" cy="15120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3368675" y="5013325"/>
            <a:ext cx="5976938" cy="180005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b="1">
                <a:solidFill>
                  <a:srgbClr val="0070C0"/>
                </a:solidFill>
              </a:defRPr>
            </a:lvl1pPr>
            <a:lvl2pPr>
              <a:buClrTx/>
              <a:defRPr b="1">
                <a:solidFill>
                  <a:srgbClr val="0070C0"/>
                </a:solidFill>
              </a:defRPr>
            </a:lvl2pPr>
            <a:lvl3pPr>
              <a:buClrTx/>
              <a:defRPr b="1">
                <a:solidFill>
                  <a:srgbClr val="0070C0"/>
                </a:solidFill>
              </a:defRPr>
            </a:lvl3pPr>
            <a:lvl4pPr>
              <a:buClrTx/>
              <a:defRPr b="1">
                <a:solidFill>
                  <a:srgbClr val="0070C0"/>
                </a:solidFill>
              </a:defRPr>
            </a:lvl4pPr>
            <a:lvl5pPr>
              <a:buClrTx/>
              <a:defRPr b="1">
                <a:solidFill>
                  <a:srgbClr val="0070C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0" name="Group 3"/>
          <p:cNvGrpSpPr/>
          <p:nvPr/>
        </p:nvGrpSpPr>
        <p:grpSpPr>
          <a:xfrm>
            <a:off x="-4" y="-1"/>
            <a:ext cx="9921731" cy="2934564"/>
            <a:chOff x="-2" y="0"/>
            <a:chExt cx="9921730" cy="2934562"/>
          </a:xfrm>
        </p:grpSpPr>
        <p:sp>
          <p:nvSpPr>
            <p:cNvPr id="17" name="Rectangle 4"/>
            <p:cNvSpPr/>
            <p:nvPr/>
          </p:nvSpPr>
          <p:spPr>
            <a:xfrm>
              <a:off x="-3" y="-1"/>
              <a:ext cx="9906004" cy="2852938"/>
            </a:xfrm>
            <a:prstGeom prst="rect">
              <a:avLst/>
            </a:prstGeom>
            <a:solidFill>
              <a:srgbClr val="009E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8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-1"/>
              <a:ext cx="9921730" cy="29345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927657" y="574589"/>
              <a:ext cx="1417957" cy="495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TextBox 7"/>
          <p:cNvSpPr txBox="1"/>
          <p:nvPr/>
        </p:nvSpPr>
        <p:spPr>
          <a:xfrm>
            <a:off x="776534" y="188638"/>
            <a:ext cx="4536508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VTT TECHNICAL RESEARCH CENTRE OF FINLAND LTD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68256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1549" y="188425"/>
            <a:ext cx="1221973" cy="432264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itle Text"/>
          <p:cNvSpPr txBox="1"/>
          <p:nvPr>
            <p:ph type="title"/>
          </p:nvPr>
        </p:nvSpPr>
        <p:spPr>
          <a:xfrm>
            <a:off x="631825" y="762000"/>
            <a:ext cx="8424865" cy="93880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half" idx="1"/>
          </p:nvPr>
        </p:nvSpPr>
        <p:spPr>
          <a:xfrm>
            <a:off x="631825" y="1772816"/>
            <a:ext cx="4244975" cy="41148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1549" y="188425"/>
            <a:ext cx="1221973" cy="43226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Date Placeholder 3"/>
          <p:cNvSpPr txBox="1"/>
          <p:nvPr/>
        </p:nvSpPr>
        <p:spPr>
          <a:xfrm>
            <a:off x="587152" y="6451455"/>
            <a:ext cx="2133601" cy="21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09/04/2018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1549" y="188425"/>
            <a:ext cx="1221973" cy="432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1549" y="188425"/>
            <a:ext cx="1221973" cy="432264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Date Placeholder 3"/>
          <p:cNvSpPr txBox="1"/>
          <p:nvPr/>
        </p:nvSpPr>
        <p:spPr>
          <a:xfrm>
            <a:off x="587152" y="6451455"/>
            <a:ext cx="2133601" cy="21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09/04/2018</a:t>
            </a:r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1549" y="188425"/>
            <a:ext cx="1221973" cy="43226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Rectangle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28500">
                <a:srgbClr val="000000"/>
              </a:gs>
              <a:gs pos="43875">
                <a:srgbClr val="000000"/>
              </a:gs>
              <a:gs pos="64999">
                <a:srgbClr val="000000">
                  <a:alpha val="91000"/>
                </a:srgbClr>
              </a:gs>
              <a:gs pos="90000">
                <a:srgbClr val="000000">
                  <a:alpha val="84000"/>
                </a:srgbClr>
              </a:gs>
            </a:gsLst>
            <a:lin ang="102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63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344926">
            <a:off x="-1367914" y="840289"/>
            <a:ext cx="4797808" cy="531364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500265" y="0"/>
            <a:ext cx="8743213" cy="58868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88900" dist="88900" dir="2700000">
                    <a:srgbClr val="000000">
                      <a:alpha val="77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1549" y="188425"/>
            <a:ext cx="1221973" cy="43226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68256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xfrm>
            <a:off x="631825" y="927100"/>
            <a:ext cx="8390709" cy="93821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idx="1"/>
          </p:nvPr>
        </p:nvSpPr>
        <p:spPr>
          <a:xfrm>
            <a:off x="631825" y="1929343"/>
            <a:ext cx="8390709" cy="410368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Date Placeholder 3"/>
          <p:cNvSpPr txBox="1"/>
          <p:nvPr/>
        </p:nvSpPr>
        <p:spPr>
          <a:xfrm>
            <a:off x="587152" y="6451455"/>
            <a:ext cx="2133601" cy="21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09/04/2018</a:t>
            </a:r>
          </a:p>
        </p:txBody>
      </p:sp>
      <p:pic>
        <p:nvPicPr>
          <p:cNvPr id="83" name="cucs.png" descr="cuc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" y="70708"/>
            <a:ext cx="792361" cy="792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cuseas.png" descr="cusea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1400" y="-2218"/>
            <a:ext cx="938213" cy="938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cuirt.png" descr="cuir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27975" y="34244"/>
            <a:ext cx="865289" cy="865289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1549" y="188425"/>
            <a:ext cx="1221973" cy="43226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31825" y="762000"/>
            <a:ext cx="8390709" cy="93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31825" y="1773238"/>
            <a:ext cx="8390709" cy="4103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Date Placeholder 3"/>
          <p:cNvSpPr txBox="1"/>
          <p:nvPr/>
        </p:nvSpPr>
        <p:spPr>
          <a:xfrm>
            <a:off x="587152" y="6451455"/>
            <a:ext cx="2133601" cy="21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09/04/2018</a:t>
            </a:r>
          </a:p>
        </p:txBody>
      </p:sp>
      <p:pic>
        <p:nvPicPr>
          <p:cNvPr id="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958" y="90230"/>
            <a:ext cx="421739" cy="590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0257" y="262682"/>
            <a:ext cx="1326259" cy="55362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9474253" y="6451456"/>
            <a:ext cx="231276" cy="21470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ln>
            <a:noFill/>
          </a:ln>
          <a:solidFill>
            <a:srgbClr val="00009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90500" marR="0" indent="-1905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9"/>
        </a:buClr>
        <a:buSzPct val="100000"/>
        <a:buFontTx/>
        <a:buChar char="▪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685800" marR="0" indent="-2095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9"/>
        </a:buClr>
        <a:buSzPct val="100000"/>
        <a:buFontTx/>
        <a:buChar char="▪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19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9"/>
        </a:buClr>
        <a:buSzPct val="100000"/>
        <a:buFontTx/>
        <a:buChar char="▪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85925" marR="0" indent="-31432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9"/>
        </a:buClr>
        <a:buSzPct val="100000"/>
        <a:buFontTx/>
        <a:buChar char="▪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8028" marR="0" indent="-35922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9"/>
        </a:buClr>
        <a:buSzPct val="100000"/>
        <a:buFontTx/>
        <a:buChar char="▪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37460" marR="0" indent="-2514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9"/>
        </a:buClr>
        <a:buSzPct val="100000"/>
        <a:buFontTx/>
        <a:buChar char="▪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4660" marR="0" indent="-2514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9"/>
        </a:buClr>
        <a:buSzPct val="100000"/>
        <a:buFontTx/>
        <a:buChar char="▪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1859" marR="0" indent="-25145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9"/>
        </a:buClr>
        <a:buSzPct val="100000"/>
        <a:buFontTx/>
        <a:buChar char="▪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09059" marR="0" indent="-25145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9"/>
        </a:buClr>
        <a:buSzPct val="100000"/>
        <a:buFontTx/>
        <a:buChar char="▪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ulu.fi/cwc/massiveiot" TargetMode="External"/><Relationship Id="rId3" Type="http://schemas.openxmlformats.org/officeDocument/2006/relationships/hyperlink" Target="http://www.wifius.org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.jpe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ulu.fi/cwc/" TargetMode="External"/><Relationship Id="rId3" Type="http://schemas.openxmlformats.org/officeDocument/2006/relationships/hyperlink" Target="http://www.vttresearch.com/" TargetMode="External"/><Relationship Id="rId4" Type="http://schemas.openxmlformats.org/officeDocument/2006/relationships/hyperlink" Target="http://www.cs.columbia.edu/irt/" TargetMode="External"/><Relationship Id="rId5" Type="http://schemas.openxmlformats.org/officeDocument/2006/relationships/hyperlink" Target="http://wireless.engineering.nyu.edu/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2.jpeg"/><Relationship Id="rId10" Type="http://schemas.openxmlformats.org/officeDocument/2006/relationships/image" Target="../media/image13.png"/><Relationship Id="rId11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2.jpeg"/><Relationship Id="rId6" Type="http://schemas.openxmlformats.org/officeDocument/2006/relationships/image" Target="../media/image13.png"/><Relationship Id="rId7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7.png"/><Relationship Id="rId5" Type="http://schemas.openxmlformats.org/officeDocument/2006/relationships/image" Target="../media/image11.jpe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2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ooter Placeholder 3"/>
          <p:cNvSpPr txBox="1"/>
          <p:nvPr/>
        </p:nvSpPr>
        <p:spPr>
          <a:xfrm>
            <a:off x="2620142" y="6448249"/>
            <a:ext cx="3917034" cy="3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MEETING AT NYU WIRELESS 24</a:t>
            </a:r>
            <a:r>
              <a:rPr baseline="30000"/>
              <a:t>th</a:t>
            </a:r>
            <a:r>
              <a:t> April 2018</a:t>
            </a:r>
          </a:p>
        </p:txBody>
      </p:sp>
      <p:sp>
        <p:nvSpPr>
          <p:cNvPr id="96" name="Slide Number Placeholder 5"/>
          <p:cNvSpPr txBox="1"/>
          <p:nvPr>
            <p:ph type="sldNum" sz="quarter" idx="4294967295"/>
          </p:nvPr>
        </p:nvSpPr>
        <p:spPr>
          <a:xfrm>
            <a:off x="9537819" y="6451455"/>
            <a:ext cx="167707" cy="214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7" name="Title 1"/>
          <p:cNvSpPr txBox="1"/>
          <p:nvPr/>
        </p:nvSpPr>
        <p:spPr>
          <a:xfrm>
            <a:off x="1095466" y="2046384"/>
            <a:ext cx="8538055" cy="372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WiFiUS: Collaborative project </a:t>
            </a:r>
          </a:p>
          <a:p>
            <a:pPr>
              <a:defRPr b="1" i="1" sz="3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Massive-IoT: Massive and Automated Heterogeneous IoT networks</a:t>
            </a:r>
            <a:endParaRPr sz="2800"/>
          </a:p>
          <a:p>
            <a:pPr>
              <a:defRPr b="1" sz="3600" u="sng">
                <a:solidFill>
                  <a:srgbClr val="0B1662"/>
                </a:solidFill>
                <a:uFill>
                  <a:solidFill>
                    <a:srgbClr val="0B166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www.oulu.fi/cwc/massiveiot</a:t>
            </a:r>
            <a:endParaRPr>
              <a:solidFill>
                <a:srgbClr val="000099"/>
              </a:solidFill>
            </a:endParaRPr>
          </a:p>
          <a:p>
            <a:pPr>
              <a:defRPr b="1" sz="3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i="1" sz="1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Belongs to WiFiUS program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（</a:t>
            </a:r>
            <a:r>
              <a:t> NSF award # 1702967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）</a:t>
            </a:r>
            <a:r>
              <a:t>: “Wireless Innovation between Finland and U.S. (WiFiUS) provides a platform for building long-term research and education collaboration between the two world leaders in the field of wireless networking.”</a:t>
            </a:r>
          </a:p>
          <a:p>
            <a:pPr>
              <a:defRPr sz="1600" u="sng">
                <a:solidFill>
                  <a:srgbClr val="0B1662"/>
                </a:solidFill>
                <a:uFill>
                  <a:solidFill>
                    <a:srgbClr val="0B166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://www.wifius.org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/</a:t>
            </a:r>
          </a:p>
        </p:txBody>
      </p:sp>
      <p:pic>
        <p:nvPicPr>
          <p:cNvPr id="98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52529" y="423873"/>
            <a:ext cx="1420951" cy="1420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21430" y="289501"/>
            <a:ext cx="1370894" cy="1378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12" descr="Picture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2177" y="393278"/>
            <a:ext cx="2397438" cy="947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8340" y="841627"/>
            <a:ext cx="1341120" cy="1027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9" descr="Picture 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0472" y="5013176"/>
            <a:ext cx="723902" cy="6000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Group 10"/>
          <p:cNvGrpSpPr/>
          <p:nvPr/>
        </p:nvGrpSpPr>
        <p:grpSpPr>
          <a:xfrm>
            <a:off x="5935740" y="584050"/>
            <a:ext cx="1897581" cy="878657"/>
            <a:chOff x="0" y="0"/>
            <a:chExt cx="1897580" cy="878656"/>
          </a:xfrm>
        </p:grpSpPr>
        <p:pic>
          <p:nvPicPr>
            <p:cNvPr id="103" name="Picture 11" descr="Picture 1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897581" cy="3347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Picture 13" descr="Picture 1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412258"/>
              <a:ext cx="1897581" cy="466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ooter Placeholder 3"/>
          <p:cNvSpPr txBox="1"/>
          <p:nvPr/>
        </p:nvSpPr>
        <p:spPr>
          <a:xfrm>
            <a:off x="2620142" y="6448249"/>
            <a:ext cx="3917034" cy="3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MEETING AT NYU WIRELESS 24</a:t>
            </a:r>
            <a:r>
              <a:rPr baseline="30000"/>
              <a:t>th</a:t>
            </a:r>
            <a:r>
              <a:t> April 2018</a:t>
            </a:r>
          </a:p>
        </p:txBody>
      </p:sp>
      <p:sp>
        <p:nvSpPr>
          <p:cNvPr id="108" name="Slide Number Placeholder 5"/>
          <p:cNvSpPr txBox="1"/>
          <p:nvPr>
            <p:ph type="sldNum" sz="quarter" idx="4294967295"/>
          </p:nvPr>
        </p:nvSpPr>
        <p:spPr>
          <a:xfrm>
            <a:off x="9537819" y="6451455"/>
            <a:ext cx="167707" cy="214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9" name="Title 1"/>
          <p:cNvSpPr txBox="1"/>
          <p:nvPr>
            <p:ph type="title"/>
          </p:nvPr>
        </p:nvSpPr>
        <p:spPr>
          <a:xfrm>
            <a:off x="383305" y="2007543"/>
            <a:ext cx="8390709" cy="938214"/>
          </a:xfrm>
          <a:prstGeom prst="rect">
            <a:avLst/>
          </a:prstGeom>
        </p:spPr>
        <p:txBody>
          <a:bodyPr/>
          <a:lstStyle/>
          <a:p>
            <a:pPr/>
            <a:r>
              <a:t>WiFiUS Massive-IoT Project consortium:</a:t>
            </a:r>
            <a:br/>
          </a:p>
        </p:txBody>
      </p:sp>
      <p:sp>
        <p:nvSpPr>
          <p:cNvPr id="110" name="Content Placeholder 2"/>
          <p:cNvSpPr txBox="1"/>
          <p:nvPr>
            <p:ph type="body" idx="1"/>
          </p:nvPr>
        </p:nvSpPr>
        <p:spPr>
          <a:xfrm>
            <a:off x="416495" y="2864159"/>
            <a:ext cx="9073010" cy="3352999"/>
          </a:xfrm>
          <a:prstGeom prst="rect">
            <a:avLst/>
          </a:prstGeom>
        </p:spPr>
        <p:txBody>
          <a:bodyPr/>
          <a:lstStyle/>
          <a:p>
            <a:pPr marL="160018" indent="-160018" defTabSz="768094">
              <a:spcBef>
                <a:spcPts val="400"/>
              </a:spcBef>
              <a:defRPr b="1" sz="2100"/>
            </a:pPr>
            <a:r>
              <a:t>Finland</a:t>
            </a:r>
          </a:p>
          <a:p>
            <a:pPr lvl="1" marL="560069" indent="-160019" defTabSz="768094">
              <a:spcBef>
                <a:spcPts val="400"/>
              </a:spcBef>
              <a:defRPr sz="1900"/>
            </a:pPr>
            <a:r>
              <a:t>University of Oulu, CWC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://www.oulu.fi/cwc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/</a:t>
            </a:r>
          </a:p>
          <a:p>
            <a:pPr lvl="2" marL="992122" indent="-192023" defTabSz="768094">
              <a:spcBef>
                <a:spcPts val="300"/>
              </a:spcBef>
              <a:defRPr sz="1700"/>
            </a:pPr>
            <a:r>
              <a:t>PI prof. Mika Ylianttila, Dr. Erkki Harjula</a:t>
            </a:r>
          </a:p>
          <a:p>
            <a:pPr lvl="1" marL="560069" indent="-160019" defTabSz="768094">
              <a:spcBef>
                <a:spcPts val="400"/>
              </a:spcBef>
              <a:defRPr sz="1900"/>
            </a:pPr>
            <a:r>
              <a:t>VTT Technical Research Centre of Finland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://www.vttresearch.com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/</a:t>
            </a:r>
          </a:p>
          <a:p>
            <a:pPr lvl="2" marL="992122" indent="-192023" defTabSz="768094">
              <a:spcBef>
                <a:spcPts val="300"/>
              </a:spcBef>
              <a:defRPr sz="1700"/>
            </a:pPr>
            <a:r>
              <a:t>PI Dr. Jukka Mäkelä, Pekka Karhula, Olli Mämmelä</a:t>
            </a:r>
          </a:p>
          <a:p>
            <a:pPr marL="160018" indent="-160018" defTabSz="768094">
              <a:spcBef>
                <a:spcPts val="400"/>
              </a:spcBef>
              <a:defRPr b="1" sz="2100"/>
            </a:pPr>
            <a:r>
              <a:t>USA</a:t>
            </a:r>
          </a:p>
          <a:p>
            <a:pPr lvl="1" marL="560069" indent="-160019" defTabSz="768094">
              <a:spcBef>
                <a:spcPts val="400"/>
              </a:spcBef>
              <a:defRPr sz="1900"/>
            </a:pPr>
            <a:r>
              <a:t>Columbia University,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http://www.cs.columbia.edu/irt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/</a:t>
            </a:r>
          </a:p>
          <a:p>
            <a:pPr lvl="2" marL="992122" indent="-192023" defTabSz="768094">
              <a:spcBef>
                <a:spcPts val="300"/>
              </a:spcBef>
              <a:defRPr sz="1700"/>
            </a:pPr>
            <a:r>
              <a:t>PI prof. Henning Schulzrinne, Jan Janak</a:t>
            </a:r>
          </a:p>
          <a:p>
            <a:pPr lvl="1" marL="560069" indent="-160019" defTabSz="768094">
              <a:spcBef>
                <a:spcPts val="400"/>
              </a:spcBef>
              <a:defRPr sz="1900"/>
            </a:pPr>
            <a:r>
              <a:t>New York University (NYU),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http://wireless.engineering.nyu.edu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/</a:t>
            </a:r>
          </a:p>
          <a:p>
            <a:pPr lvl="2" marL="992122" indent="-192023" defTabSz="768094">
              <a:spcBef>
                <a:spcPts val="300"/>
              </a:spcBef>
              <a:defRPr sz="1700"/>
            </a:pPr>
            <a:r>
              <a:t>PI prof. Ted Rappaport, Yunchou Xing, Ojas Kanhere, Shihao Ju</a:t>
            </a:r>
          </a:p>
        </p:txBody>
      </p:sp>
      <p:pic>
        <p:nvPicPr>
          <p:cNvPr id="111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52529" y="423873"/>
            <a:ext cx="1420951" cy="1420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21430" y="289501"/>
            <a:ext cx="1370894" cy="1378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02177" y="393278"/>
            <a:ext cx="2397438" cy="947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9" descr="Picture 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38340" y="841627"/>
            <a:ext cx="1341120" cy="10271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7" name="Group 11"/>
          <p:cNvGrpSpPr/>
          <p:nvPr/>
        </p:nvGrpSpPr>
        <p:grpSpPr>
          <a:xfrm>
            <a:off x="5935740" y="584050"/>
            <a:ext cx="1897581" cy="878657"/>
            <a:chOff x="0" y="0"/>
            <a:chExt cx="1897580" cy="878656"/>
          </a:xfrm>
        </p:grpSpPr>
        <p:pic>
          <p:nvPicPr>
            <p:cNvPr id="115" name="Picture 12" descr="Picture 12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897581" cy="3347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Picture 13" descr="Picture 13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412258"/>
              <a:ext cx="1897581" cy="466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ooter Placeholder 3"/>
          <p:cNvSpPr txBox="1"/>
          <p:nvPr/>
        </p:nvSpPr>
        <p:spPr>
          <a:xfrm>
            <a:off x="2620142" y="6448249"/>
            <a:ext cx="3917034" cy="3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MEETING AT NYU WIRELESS 24</a:t>
            </a:r>
            <a:r>
              <a:rPr baseline="30000"/>
              <a:t>th</a:t>
            </a:r>
            <a:r>
              <a:t> April 2018</a:t>
            </a:r>
          </a:p>
        </p:txBody>
      </p:sp>
      <p:sp>
        <p:nvSpPr>
          <p:cNvPr id="120" name="Slide Number Placeholder 5"/>
          <p:cNvSpPr txBox="1"/>
          <p:nvPr>
            <p:ph type="sldNum" sz="quarter" idx="4294967295"/>
          </p:nvPr>
        </p:nvSpPr>
        <p:spPr>
          <a:xfrm>
            <a:off x="9537819" y="6451455"/>
            <a:ext cx="167707" cy="214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1" name="Title 6"/>
          <p:cNvSpPr txBox="1"/>
          <p:nvPr>
            <p:ph type="title"/>
          </p:nvPr>
        </p:nvSpPr>
        <p:spPr>
          <a:xfrm>
            <a:off x="1779460" y="1532367"/>
            <a:ext cx="8390709" cy="647479"/>
          </a:xfrm>
          <a:prstGeom prst="rect">
            <a:avLst/>
          </a:prstGeom>
        </p:spPr>
        <p:txBody>
          <a:bodyPr/>
          <a:lstStyle/>
          <a:p>
            <a:pPr/>
            <a:r>
              <a:t>Massive-IoT Research topics</a:t>
            </a:r>
          </a:p>
        </p:txBody>
      </p:sp>
      <p:sp>
        <p:nvSpPr>
          <p:cNvPr id="122" name="Content Placeholder 7"/>
          <p:cNvSpPr txBox="1"/>
          <p:nvPr>
            <p:ph type="body" idx="1"/>
          </p:nvPr>
        </p:nvSpPr>
        <p:spPr>
          <a:xfrm>
            <a:off x="631825" y="2060848"/>
            <a:ext cx="8390709" cy="3816079"/>
          </a:xfrm>
          <a:prstGeom prst="rect">
            <a:avLst/>
          </a:prstGeom>
        </p:spPr>
        <p:txBody>
          <a:bodyPr/>
          <a:lstStyle/>
          <a:p>
            <a:pPr/>
            <a:r>
              <a:t>Edge computing using distributed IoT processing and storage to make IoT networks substantially more efficient and robust</a:t>
            </a:r>
          </a:p>
          <a:p>
            <a:pPr/>
            <a:r>
              <a:t>Secure exchange of user IoT data when using edge computing </a:t>
            </a:r>
          </a:p>
          <a:p>
            <a:pPr/>
            <a:r>
              <a:t>Simulation-to-deployment enabling automated deployment of large scale IoT networks (up to millions of nodes)</a:t>
            </a:r>
          </a:p>
          <a:p>
            <a:pPr/>
            <a:r>
              <a:t>Indoor positioning based on collective intelligence of IoT nodes</a:t>
            </a:r>
          </a:p>
        </p:txBody>
      </p:sp>
      <p:grpSp>
        <p:nvGrpSpPr>
          <p:cNvPr id="125" name="Pentagon 4"/>
          <p:cNvGrpSpPr/>
          <p:nvPr/>
        </p:nvGrpSpPr>
        <p:grpSpPr>
          <a:xfrm>
            <a:off x="488501" y="4581128"/>
            <a:ext cx="1944222" cy="1368155"/>
            <a:chOff x="-1" y="0"/>
            <a:chExt cx="1944220" cy="1368154"/>
          </a:xfrm>
        </p:grpSpPr>
        <p:sp>
          <p:nvSpPr>
            <p:cNvPr id="123" name="Shape"/>
            <p:cNvSpPr/>
            <p:nvPr/>
          </p:nvSpPr>
          <p:spPr>
            <a:xfrm>
              <a:off x="-2" y="0"/>
              <a:ext cx="1944222" cy="1368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000" y="0"/>
                  </a:lnTo>
                  <a:lnTo>
                    <a:pt x="21600" y="10800"/>
                  </a:lnTo>
                  <a:lnTo>
                    <a:pt x="140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hueOff val="668589"/>
                    <a:lumOff val="37984"/>
                  </a:schemeClr>
                </a:gs>
                <a:gs pos="35000">
                  <a:srgbClr val="C9E6FF"/>
                </a:gs>
                <a:gs pos="100000">
                  <a:schemeClr val="accent1">
                    <a:hueOff val="785238"/>
                    <a:lumOff val="48952"/>
                  </a:schemeClr>
                </a:gs>
              </a:gsLst>
              <a:lin ang="16200000" scaled="0"/>
            </a:gradFill>
            <a:ln w="9525" cap="flat">
              <a:solidFill>
                <a:srgbClr val="00ACEA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4" name="System Architecture Design"/>
            <p:cNvSpPr txBox="1"/>
            <p:nvPr/>
          </p:nvSpPr>
          <p:spPr>
            <a:xfrm>
              <a:off x="-1" y="204360"/>
              <a:ext cx="1602181" cy="959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System Architecture Design</a:t>
              </a:r>
            </a:p>
          </p:txBody>
        </p:sp>
      </p:grpSp>
      <p:grpSp>
        <p:nvGrpSpPr>
          <p:cNvPr id="128" name="Chevron 5"/>
          <p:cNvGrpSpPr/>
          <p:nvPr/>
        </p:nvGrpSpPr>
        <p:grpSpPr>
          <a:xfrm>
            <a:off x="1865420" y="4581128"/>
            <a:ext cx="2790786" cy="1368155"/>
            <a:chOff x="0" y="0"/>
            <a:chExt cx="2790784" cy="1368154"/>
          </a:xfrm>
        </p:grpSpPr>
        <p:sp>
          <p:nvSpPr>
            <p:cNvPr id="126" name="Chevron"/>
            <p:cNvSpPr/>
            <p:nvPr/>
          </p:nvSpPr>
          <p:spPr>
            <a:xfrm>
              <a:off x="-1" y="-1"/>
              <a:ext cx="2790786" cy="1368156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hueOff val="871459"/>
                    <a:lumOff val="36487"/>
                  </a:schemeClr>
                </a:gs>
                <a:gs pos="35000">
                  <a:srgbClr val="CFD6FF"/>
                </a:gs>
                <a:gs pos="100000">
                  <a:schemeClr val="accent2">
                    <a:hueOff val="941456"/>
                    <a:lumOff val="46439"/>
                  </a:schemeClr>
                </a:gs>
              </a:gsLst>
              <a:lin ang="16200000" scaled="0"/>
            </a:gradFill>
            <a:ln w="9525" cap="flat">
              <a:solidFill>
                <a:srgbClr val="0064F9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7" name="Simulation and tesbeds"/>
            <p:cNvSpPr txBox="1"/>
            <p:nvPr/>
          </p:nvSpPr>
          <p:spPr>
            <a:xfrm>
              <a:off x="684076" y="204360"/>
              <a:ext cx="1422633" cy="959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Simulation and tesbeds </a:t>
              </a:r>
            </a:p>
          </p:txBody>
        </p:sp>
      </p:grpSp>
      <p:grpSp>
        <p:nvGrpSpPr>
          <p:cNvPr id="131" name="Chevron 8"/>
          <p:cNvGrpSpPr/>
          <p:nvPr/>
        </p:nvGrpSpPr>
        <p:grpSpPr>
          <a:xfrm>
            <a:off x="4088903" y="4581128"/>
            <a:ext cx="2952331" cy="1368155"/>
            <a:chOff x="0" y="0"/>
            <a:chExt cx="2952330" cy="1368154"/>
          </a:xfrm>
        </p:grpSpPr>
        <p:sp>
          <p:nvSpPr>
            <p:cNvPr id="129" name="Chevron"/>
            <p:cNvSpPr/>
            <p:nvPr/>
          </p:nvSpPr>
          <p:spPr>
            <a:xfrm>
              <a:off x="-1" y="-1"/>
              <a:ext cx="2952332" cy="1368156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hueOff val="375767"/>
                    <a:satOff val="42342"/>
                    <a:lumOff val="26956"/>
                  </a:schemeClr>
                </a:gs>
                <a:gs pos="35000">
                  <a:srgbClr val="DBFFC3"/>
                </a:gs>
                <a:gs pos="100000">
                  <a:schemeClr val="accent4">
                    <a:hueOff val="453123"/>
                    <a:satOff val="42342"/>
                    <a:lumOff val="39008"/>
                  </a:schemeClr>
                </a:gs>
              </a:gsLst>
              <a:lin ang="16200000" scaled="0"/>
            </a:gradFill>
            <a:ln w="9525" cap="flat">
              <a:solidFill>
                <a:srgbClr val="8FCE4B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0" name="Auto-deployment and analysis"/>
            <p:cNvSpPr txBox="1"/>
            <p:nvPr/>
          </p:nvSpPr>
          <p:spPr>
            <a:xfrm>
              <a:off x="684076" y="204360"/>
              <a:ext cx="1584179" cy="959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Auto-deployment and analysis</a:t>
              </a:r>
            </a:p>
          </p:txBody>
        </p:sp>
      </p:grpSp>
      <p:grpSp>
        <p:nvGrpSpPr>
          <p:cNvPr id="134" name="Chevron 11"/>
          <p:cNvGrpSpPr/>
          <p:nvPr/>
        </p:nvGrpSpPr>
        <p:grpSpPr>
          <a:xfrm>
            <a:off x="6537176" y="4581128"/>
            <a:ext cx="3096347" cy="1368155"/>
            <a:chOff x="0" y="0"/>
            <a:chExt cx="3096346" cy="1368154"/>
          </a:xfrm>
        </p:grpSpPr>
        <p:sp>
          <p:nvSpPr>
            <p:cNvPr id="132" name="Chevron"/>
            <p:cNvSpPr/>
            <p:nvPr/>
          </p:nvSpPr>
          <p:spPr>
            <a:xfrm>
              <a:off x="-1" y="-1"/>
              <a:ext cx="3096347" cy="1368156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5">
                    <a:hueOff val="-126982"/>
                    <a:satOff val="55948"/>
                    <a:lumOff val="27907"/>
                  </a:schemeClr>
                </a:gs>
                <a:gs pos="35000">
                  <a:srgbClr val="BFFDC4"/>
                </a:gs>
                <a:gs pos="100000">
                  <a:schemeClr val="accent5">
                    <a:hueOff val="-144343"/>
                    <a:satOff val="58119"/>
                    <a:lumOff val="40966"/>
                  </a:schemeClr>
                </a:gs>
              </a:gsLst>
              <a:lin ang="16200000" scaled="0"/>
            </a:gradFill>
            <a:ln w="9525" cap="flat">
              <a:solidFill>
                <a:srgbClr val="55B96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3" name="Management and orchestration"/>
            <p:cNvSpPr txBox="1"/>
            <p:nvPr/>
          </p:nvSpPr>
          <p:spPr>
            <a:xfrm>
              <a:off x="684076" y="204360"/>
              <a:ext cx="1728195" cy="959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Management and orchestration</a:t>
              </a:r>
            </a:p>
          </p:txBody>
        </p:sp>
      </p:grpSp>
      <p:pic>
        <p:nvPicPr>
          <p:cNvPr id="135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2529" y="423873"/>
            <a:ext cx="1420951" cy="1420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1430" y="289501"/>
            <a:ext cx="1370894" cy="1378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02177" y="393278"/>
            <a:ext cx="2397438" cy="947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8340" y="841627"/>
            <a:ext cx="1341120" cy="10271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oup 17"/>
          <p:cNvGrpSpPr/>
          <p:nvPr/>
        </p:nvGrpSpPr>
        <p:grpSpPr>
          <a:xfrm>
            <a:off x="5935740" y="584050"/>
            <a:ext cx="1897581" cy="878657"/>
            <a:chOff x="0" y="0"/>
            <a:chExt cx="1897580" cy="878656"/>
          </a:xfrm>
        </p:grpSpPr>
        <p:pic>
          <p:nvPicPr>
            <p:cNvPr id="139" name="Picture 18" descr="Picture 18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897581" cy="3347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Picture 19" descr="Picture 1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412258"/>
              <a:ext cx="1897581" cy="466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ooter Placeholder 3"/>
          <p:cNvSpPr txBox="1"/>
          <p:nvPr/>
        </p:nvSpPr>
        <p:spPr>
          <a:xfrm>
            <a:off x="2620142" y="6448249"/>
            <a:ext cx="3917034" cy="3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MEETING AT NYU WIRELESS 24</a:t>
            </a:r>
            <a:r>
              <a:rPr baseline="30000"/>
              <a:t>th</a:t>
            </a:r>
            <a:r>
              <a:t> April 2018</a:t>
            </a:r>
          </a:p>
        </p:txBody>
      </p:sp>
      <p:sp>
        <p:nvSpPr>
          <p:cNvPr id="144" name="Slide Number Placeholder 5"/>
          <p:cNvSpPr txBox="1"/>
          <p:nvPr>
            <p:ph type="sldNum" sz="quarter" idx="4294967295"/>
          </p:nvPr>
        </p:nvSpPr>
        <p:spPr>
          <a:xfrm>
            <a:off x="9537819" y="6451455"/>
            <a:ext cx="167707" cy="214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0" t="5181" r="0" b="24850"/>
          <a:stretch>
            <a:fillRect/>
          </a:stretch>
        </p:blipFill>
        <p:spPr>
          <a:xfrm>
            <a:off x="0" y="4398350"/>
            <a:ext cx="9906000" cy="170527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Oval 3"/>
          <p:cNvSpPr/>
          <p:nvPr/>
        </p:nvSpPr>
        <p:spPr>
          <a:xfrm>
            <a:off x="9306921" y="7689459"/>
            <a:ext cx="149779" cy="13696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ctr">
              <a:defRPr b="1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4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7158" y="4551162"/>
            <a:ext cx="772151" cy="116837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extBox 5"/>
          <p:cNvSpPr txBox="1"/>
          <p:nvPr/>
        </p:nvSpPr>
        <p:spPr>
          <a:xfrm>
            <a:off x="2389185" y="5753653"/>
            <a:ext cx="1537423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5G PoC </a:t>
            </a:r>
          </a:p>
        </p:txBody>
      </p:sp>
      <p:pic>
        <p:nvPicPr>
          <p:cNvPr id="149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rcRect l="7862" t="0" r="8569" b="0"/>
          <a:stretch>
            <a:fillRect/>
          </a:stretch>
        </p:blipFill>
        <p:spPr>
          <a:xfrm>
            <a:off x="6916580" y="4934346"/>
            <a:ext cx="925697" cy="73732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extBox 7"/>
          <p:cNvSpPr txBox="1"/>
          <p:nvPr/>
        </p:nvSpPr>
        <p:spPr>
          <a:xfrm>
            <a:off x="6023123" y="5678797"/>
            <a:ext cx="2546203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LTE small cell</a:t>
            </a:r>
          </a:p>
        </p:txBody>
      </p:sp>
      <p:pic>
        <p:nvPicPr>
          <p:cNvPr id="151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rcRect l="0" t="0" r="12230" b="0"/>
          <a:stretch>
            <a:fillRect/>
          </a:stretch>
        </p:blipFill>
        <p:spPr>
          <a:xfrm>
            <a:off x="8710293" y="5092998"/>
            <a:ext cx="714763" cy="53115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Box 9"/>
          <p:cNvSpPr txBox="1"/>
          <p:nvPr/>
        </p:nvSpPr>
        <p:spPr>
          <a:xfrm>
            <a:off x="8107905" y="5606381"/>
            <a:ext cx="185762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IoT sensors</a:t>
            </a:r>
          </a:p>
        </p:txBody>
      </p:sp>
      <p:pic>
        <p:nvPicPr>
          <p:cNvPr id="153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16372" y="4505306"/>
            <a:ext cx="812218" cy="124223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extBox 11"/>
          <p:cNvSpPr txBox="1"/>
          <p:nvPr/>
        </p:nvSpPr>
        <p:spPr>
          <a:xfrm>
            <a:off x="3774273" y="5763326"/>
            <a:ext cx="2555768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LTE Macros with NB IoT</a:t>
            </a:r>
          </a:p>
        </p:txBody>
      </p:sp>
      <p:sp>
        <p:nvSpPr>
          <p:cNvPr id="155" name="Title 13"/>
          <p:cNvSpPr txBox="1"/>
          <p:nvPr>
            <p:ph type="title"/>
          </p:nvPr>
        </p:nvSpPr>
        <p:spPr>
          <a:xfrm>
            <a:off x="755194" y="805623"/>
            <a:ext cx="8202170" cy="103394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5G Test Network Finland</a:t>
            </a:r>
          </a:p>
        </p:txBody>
      </p:sp>
      <p:sp>
        <p:nvSpPr>
          <p:cNvPr id="156" name="Content Placeholder 14"/>
          <p:cNvSpPr txBox="1"/>
          <p:nvPr>
            <p:ph type="body" sz="half" idx="1"/>
          </p:nvPr>
        </p:nvSpPr>
        <p:spPr>
          <a:xfrm>
            <a:off x="379395" y="1568196"/>
            <a:ext cx="9135320" cy="27003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Open test network for co-creation (https://5gtn.fi/co-creation/).</a:t>
            </a:r>
          </a:p>
          <a:p>
            <a:pPr>
              <a:lnSpc>
                <a:spcPct val="90000"/>
              </a:lnSpc>
            </a:pPr>
            <a:r>
              <a:t>Main parts located in Oulu &amp; Helsinki regions.</a:t>
            </a:r>
          </a:p>
          <a:p>
            <a:pPr>
              <a:lnSpc>
                <a:spcPct val="90000"/>
              </a:lnSpc>
            </a:pPr>
            <a:r>
              <a:t>Was used in EU-Korea demos at 2018 Winter Olympic Games.</a:t>
            </a:r>
          </a:p>
          <a:p>
            <a:pPr>
              <a:lnSpc>
                <a:spcPct val="90000"/>
              </a:lnSpc>
            </a:pPr>
            <a:r>
              <a:t>Operator grade live network with plugged in 5G prototype radios. </a:t>
            </a:r>
          </a:p>
          <a:p>
            <a:pPr>
              <a:lnSpc>
                <a:spcPct val="90000"/>
              </a:lnSpc>
            </a:pPr>
            <a:r>
              <a:t>Near future targets: become the first operational local micro-operator during 2019 at University of Oulu campus once 100MHz bandwidth becomes available at 3.5GHz band later this year.</a:t>
            </a:r>
          </a:p>
        </p:txBody>
      </p:sp>
      <p:pic>
        <p:nvPicPr>
          <p:cNvPr id="157" name="Picture 15" descr="Picture 1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134509" y="844350"/>
            <a:ext cx="644377" cy="644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16" descr="Picture 1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9913" y="4428988"/>
            <a:ext cx="834336" cy="932119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extBox 17"/>
          <p:cNvSpPr txBox="1"/>
          <p:nvPr/>
        </p:nvSpPr>
        <p:spPr>
          <a:xfrm>
            <a:off x="103234" y="5448579"/>
            <a:ext cx="2401912" cy="631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ts val="1400"/>
              </a:lnSpc>
              <a:defRPr b="1" sz="15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800 MHz @26/28 GHz </a:t>
            </a:r>
          </a:p>
          <a:p>
            <a:pPr algn="ctr">
              <a:lnSpc>
                <a:spcPts val="1400"/>
              </a:lnSpc>
              <a:defRPr b="1" sz="15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10 Gbps</a:t>
            </a:r>
          </a:p>
          <a:p>
            <a:pPr algn="ctr">
              <a:lnSpc>
                <a:spcPts val="1400"/>
              </a:lnSpc>
              <a:defRPr b="1" sz="15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Hybrid beamformer</a:t>
            </a:r>
          </a:p>
        </p:txBody>
      </p:sp>
      <p:pic>
        <p:nvPicPr>
          <p:cNvPr id="160" name="Picture 13" descr="Picture 1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425054" y="4396947"/>
            <a:ext cx="465366" cy="566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ooter Placeholder 3"/>
          <p:cNvSpPr txBox="1"/>
          <p:nvPr/>
        </p:nvSpPr>
        <p:spPr>
          <a:xfrm>
            <a:off x="2620142" y="6448249"/>
            <a:ext cx="3917034" cy="3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MEETING AT NYU WIRELESS 24</a:t>
            </a:r>
            <a:r>
              <a:rPr baseline="30000"/>
              <a:t>th</a:t>
            </a:r>
            <a:r>
              <a:t> April 2018</a:t>
            </a:r>
          </a:p>
        </p:txBody>
      </p:sp>
      <p:sp>
        <p:nvSpPr>
          <p:cNvPr id="163" name="Slide Number Placeholder 5"/>
          <p:cNvSpPr txBox="1"/>
          <p:nvPr>
            <p:ph type="sldNum" sz="quarter" idx="4294967295"/>
          </p:nvPr>
        </p:nvSpPr>
        <p:spPr>
          <a:xfrm>
            <a:off x="9537819" y="6451455"/>
            <a:ext cx="167707" cy="214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4" name="Title 1"/>
          <p:cNvSpPr txBox="1"/>
          <p:nvPr>
            <p:ph type="title"/>
          </p:nvPr>
        </p:nvSpPr>
        <p:spPr>
          <a:xfrm>
            <a:off x="741228" y="746485"/>
            <a:ext cx="8743213" cy="459175"/>
          </a:xfrm>
          <a:prstGeom prst="rect">
            <a:avLst/>
          </a:prstGeom>
        </p:spPr>
        <p:txBody>
          <a:bodyPr/>
          <a:lstStyle>
            <a:lvl1pPr defTabSz="877822">
              <a:defRPr sz="2500">
                <a:effectLst>
                  <a:outerShdw sx="100000" sy="100000" kx="0" ky="0" algn="b" rotWithShape="0" blurRad="88900" dist="85344" dir="2700000">
                    <a:srgbClr val="000000">
                      <a:alpha val="77000"/>
                    </a:srgbClr>
                  </a:outerShdw>
                </a:effectLst>
              </a:defRPr>
            </a:lvl1pPr>
          </a:lstStyle>
          <a:p>
            <a:pPr/>
            <a:r>
              <a:t>National Flagship on Wireless Communications</a:t>
            </a:r>
          </a:p>
        </p:txBody>
      </p:sp>
      <p:pic>
        <p:nvPicPr>
          <p:cNvPr id="16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4333" y="1964682"/>
            <a:ext cx="928581" cy="619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4333" y="3133463"/>
            <a:ext cx="928580" cy="61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54333" y="4244635"/>
            <a:ext cx="960761" cy="666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54333" y="5359925"/>
            <a:ext cx="960761" cy="64050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tangle 8"/>
          <p:cNvSpPr txBox="1"/>
          <p:nvPr/>
        </p:nvSpPr>
        <p:spPr>
          <a:xfrm>
            <a:off x="7118143" y="1557904"/>
            <a:ext cx="2213107" cy="43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Wireless Connectivity </a:t>
            </a:r>
          </a:p>
          <a:p>
            <a:pPr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Ultra-reliable low-latency communications</a:t>
            </a:r>
          </a:p>
        </p:txBody>
      </p:sp>
      <p:sp>
        <p:nvSpPr>
          <p:cNvPr id="170" name="Rectangle 9"/>
          <p:cNvSpPr txBox="1"/>
          <p:nvPr/>
        </p:nvSpPr>
        <p:spPr>
          <a:xfrm>
            <a:off x="7154333" y="2717357"/>
            <a:ext cx="2884713" cy="43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Devices &amp; Circuit Technology </a:t>
            </a:r>
          </a:p>
          <a:p>
            <a:pPr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THz communications materials &amp; circuits</a:t>
            </a:r>
          </a:p>
        </p:txBody>
      </p:sp>
      <p:sp>
        <p:nvSpPr>
          <p:cNvPr id="171" name="Rectangle 10"/>
          <p:cNvSpPr txBox="1"/>
          <p:nvPr/>
        </p:nvSpPr>
        <p:spPr>
          <a:xfrm>
            <a:off x="7118142" y="3882764"/>
            <a:ext cx="2273495" cy="43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Distiributed Computing</a:t>
            </a:r>
          </a:p>
          <a:p>
            <a:pPr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Mobile edge intelligence</a:t>
            </a:r>
          </a:p>
        </p:txBody>
      </p:sp>
      <p:sp>
        <p:nvSpPr>
          <p:cNvPr id="172" name="Rectangle 11"/>
          <p:cNvSpPr txBox="1"/>
          <p:nvPr/>
        </p:nvSpPr>
        <p:spPr>
          <a:xfrm>
            <a:off x="7118142" y="5002986"/>
            <a:ext cx="4953003" cy="43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Services and Applications</a:t>
            </a:r>
          </a:p>
          <a:p>
            <a:pPr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Multidisciplinary research accross verticals</a:t>
            </a:r>
          </a:p>
        </p:txBody>
      </p:sp>
      <p:pic>
        <p:nvPicPr>
          <p:cNvPr id="173" name="Picture 19" descr="Picture 19"/>
          <p:cNvPicPr>
            <a:picLocks noChangeAspect="1"/>
          </p:cNvPicPr>
          <p:nvPr/>
        </p:nvPicPr>
        <p:blipFill>
          <a:blip r:embed="rId6">
            <a:extLst/>
          </a:blip>
          <a:srcRect l="0" t="9743" r="2330" b="12122"/>
          <a:stretch>
            <a:fillRect/>
          </a:stretch>
        </p:blipFill>
        <p:spPr>
          <a:xfrm>
            <a:off x="440" y="754380"/>
            <a:ext cx="633012" cy="50640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extBox 2"/>
          <p:cNvSpPr txBox="1"/>
          <p:nvPr/>
        </p:nvSpPr>
        <p:spPr>
          <a:xfrm>
            <a:off x="8443555" y="2110534"/>
            <a:ext cx="957693" cy="423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13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Unmanned</a:t>
            </a:r>
          </a:p>
          <a:p>
            <a:pPr>
              <a:lnSpc>
                <a:spcPts val="13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processes</a:t>
            </a:r>
          </a:p>
        </p:txBody>
      </p:sp>
      <p:sp>
        <p:nvSpPr>
          <p:cNvPr id="175" name="TextBox 13"/>
          <p:cNvSpPr txBox="1"/>
          <p:nvPr/>
        </p:nvSpPr>
        <p:spPr>
          <a:xfrm>
            <a:off x="8408302" y="3263674"/>
            <a:ext cx="966722" cy="423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13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Unlimited </a:t>
            </a:r>
          </a:p>
          <a:p>
            <a:pPr>
              <a:lnSpc>
                <a:spcPts val="13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connectivity</a:t>
            </a:r>
          </a:p>
        </p:txBody>
      </p:sp>
      <p:sp>
        <p:nvSpPr>
          <p:cNvPr id="176" name="TextBox 15"/>
          <p:cNvSpPr txBox="1"/>
          <p:nvPr/>
        </p:nvSpPr>
        <p:spPr>
          <a:xfrm>
            <a:off x="8410178" y="4382046"/>
            <a:ext cx="1987234" cy="588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13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Time critical </a:t>
            </a:r>
          </a:p>
          <a:p>
            <a:pPr>
              <a:lnSpc>
                <a:spcPts val="13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&amp; trusted </a:t>
            </a:r>
          </a:p>
          <a:p>
            <a:pPr>
              <a:lnSpc>
                <a:spcPts val="13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applications</a:t>
            </a:r>
          </a:p>
        </p:txBody>
      </p:sp>
      <p:sp>
        <p:nvSpPr>
          <p:cNvPr id="177" name="TextBox 16"/>
          <p:cNvSpPr txBox="1"/>
          <p:nvPr/>
        </p:nvSpPr>
        <p:spPr>
          <a:xfrm>
            <a:off x="8410178" y="5588386"/>
            <a:ext cx="1205343" cy="423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13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Disruptive</a:t>
            </a:r>
          </a:p>
          <a:p>
            <a:pPr>
              <a:lnSpc>
                <a:spcPts val="13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value networks</a:t>
            </a:r>
          </a:p>
        </p:txBody>
      </p:sp>
      <p:pic>
        <p:nvPicPr>
          <p:cNvPr id="178" name="Picture 13" descr="Picture 1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03794" y="786155"/>
            <a:ext cx="395269" cy="480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ject 25" descr="Object 2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5647" y="4528653"/>
            <a:ext cx="6332729" cy="145754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Content Placeholder 14"/>
          <p:cNvSpPr txBox="1"/>
          <p:nvPr/>
        </p:nvSpPr>
        <p:spPr>
          <a:xfrm>
            <a:off x="329418" y="1791390"/>
            <a:ext cx="6351184" cy="2700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1398022" indent="-1398022" defTabSz="3728058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1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National Flagship proposal for 2018-2026</a:t>
            </a:r>
          </a:p>
          <a:p>
            <a:pPr lvl="1" marL="3029048" indent="-1165016" defTabSz="3728058">
              <a:lnSpc>
                <a:spcPct val="80000"/>
              </a:lnSpc>
              <a:spcBef>
                <a:spcPts val="200"/>
              </a:spcBef>
              <a:buSzPct val="100000"/>
              <a:buFont typeface="Arial"/>
              <a:buChar char="–"/>
              <a:defRPr sz="14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t>programme initiated by Government and funded by Academy of Finland; 3 initiatives approved.</a:t>
            </a:r>
          </a:p>
          <a:p>
            <a:pPr marL="1398022" indent="-1398022" defTabSz="3728058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1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6G Enabled Wireless Smart Society &amp; Ecosystem (6Genesis); volume 251M€.</a:t>
            </a:r>
          </a:p>
          <a:p>
            <a:pPr marL="1398022" indent="-1398022" defTabSz="3728058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1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Operated by Uoulu, PI Prof. Latva-aho</a:t>
            </a:r>
          </a:p>
          <a:p>
            <a:pPr lvl="1" marL="3029048" indent="-1165016" defTabSz="3728058">
              <a:lnSpc>
                <a:spcPct val="80000"/>
              </a:lnSpc>
              <a:spcBef>
                <a:spcPts val="200"/>
              </a:spcBef>
              <a:buSzPct val="100000"/>
              <a:buFont typeface="Arial"/>
              <a:buChar char="–"/>
              <a:defRPr sz="14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t>in collaboration with: Nokia, VTT, Aalto University, City Of Oulu, Oulu Univesity of Applied Sciences.</a:t>
            </a:r>
          </a:p>
        </p:txBody>
      </p:sp>
      <p:sp>
        <p:nvSpPr>
          <p:cNvPr id="181" name="TextBox 27"/>
          <p:cNvSpPr txBox="1"/>
          <p:nvPr/>
        </p:nvSpPr>
        <p:spPr>
          <a:xfrm>
            <a:off x="3434079" y="1217811"/>
            <a:ext cx="2165408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www.6genesis.org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"/>
          <p:cNvSpPr txBox="1"/>
          <p:nvPr>
            <p:ph type="sldNum" sz="quarter" idx="4294967295"/>
          </p:nvPr>
        </p:nvSpPr>
        <p:spPr>
          <a:xfrm>
            <a:off x="9537819" y="6451455"/>
            <a:ext cx="167707" cy="214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4" name="WifiUS - WiFi Usable Security"/>
          <p:cNvSpPr txBox="1"/>
          <p:nvPr>
            <p:ph type="title"/>
          </p:nvPr>
        </p:nvSpPr>
        <p:spPr>
          <a:xfrm>
            <a:off x="631825" y="812799"/>
            <a:ext cx="8390709" cy="58382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WifiUS - WiFi Usable Security</a:t>
            </a:r>
          </a:p>
        </p:txBody>
      </p:sp>
      <p:sp>
        <p:nvSpPr>
          <p:cNvPr id="185" name="Securely manage credentials for an entire network of IoT devices…"/>
          <p:cNvSpPr txBox="1"/>
          <p:nvPr>
            <p:ph type="body" sz="half" idx="1"/>
          </p:nvPr>
        </p:nvSpPr>
        <p:spPr>
          <a:xfrm>
            <a:off x="794405" y="3220386"/>
            <a:ext cx="8557922" cy="3158333"/>
          </a:xfrm>
          <a:prstGeom prst="rect">
            <a:avLst/>
          </a:prstGeom>
        </p:spPr>
        <p:txBody>
          <a:bodyPr/>
          <a:lstStyle/>
          <a:p>
            <a:pPr marL="0" indent="0" defTabSz="886968">
              <a:spcBef>
                <a:spcPts val="400"/>
              </a:spcBef>
              <a:buClrTx/>
              <a:buSzTx/>
              <a:buNone/>
              <a:defRPr b="1" sz="2134"/>
            </a:pPr>
            <a:r>
              <a:t>Approach</a:t>
            </a:r>
          </a:p>
          <a:p>
            <a:pPr marL="184785" indent="-184785" defTabSz="886968">
              <a:spcBef>
                <a:spcPts val="400"/>
              </a:spcBef>
              <a:defRPr sz="2134"/>
            </a:pPr>
            <a:r>
              <a:t>Securely manage credentials for an entire network of IoT devices</a:t>
            </a:r>
          </a:p>
          <a:p>
            <a:pPr marL="184785" indent="-184785" defTabSz="886968">
              <a:spcBef>
                <a:spcPts val="400"/>
              </a:spcBef>
              <a:defRPr sz="2134"/>
            </a:pPr>
            <a:r>
              <a:t>Network (Wi-FI passwords) &amp; Application (cloud authorization) level</a:t>
            </a:r>
          </a:p>
          <a:p>
            <a:pPr marL="184785" indent="-184785" defTabSz="886968">
              <a:spcBef>
                <a:spcPts val="400"/>
              </a:spcBef>
              <a:defRPr sz="2134"/>
            </a:pPr>
            <a:r>
              <a:t>Advanced scenarios: rental, shared, managed IoT devices, large-scale heterogeneous IoT networks, physically inaccessible infrastructure</a:t>
            </a:r>
          </a:p>
          <a:p>
            <a:pPr marL="184785" indent="-184785" defTabSz="886968">
              <a:spcBef>
                <a:spcPts val="400"/>
              </a:spcBef>
              <a:defRPr sz="2134"/>
            </a:pPr>
            <a:r>
              <a:t>Complete IoT device lifecycle management (ownership transfer)</a:t>
            </a:r>
          </a:p>
          <a:p>
            <a:pPr marL="184785" indent="-184785" defTabSz="886968">
              <a:spcBef>
                <a:spcPts val="400"/>
              </a:spcBef>
              <a:defRPr sz="2134"/>
            </a:pPr>
            <a:r>
              <a:t>Zero-touch device authentication (QR, visible light, manufacturer CA)</a:t>
            </a:r>
          </a:p>
        </p:txBody>
      </p:sp>
      <p:sp>
        <p:nvSpPr>
          <p:cNvPr id="186" name="Securely manage credentials for an entire network of IoT devices…"/>
          <p:cNvSpPr txBox="1"/>
          <p:nvPr/>
        </p:nvSpPr>
        <p:spPr>
          <a:xfrm>
            <a:off x="788899" y="1392073"/>
            <a:ext cx="8328202" cy="1755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>
              <a:spcBef>
                <a:spcPts val="500"/>
              </a:spcBef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Scalability Challenges</a:t>
            </a:r>
          </a:p>
          <a:p>
            <a:pPr marL="220578" indent="-220578">
              <a:spcBef>
                <a:spcPts val="5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Current “one app per manufacturer” model does not scale</a:t>
            </a:r>
          </a:p>
          <a:p>
            <a:pPr marL="220578" indent="-220578">
              <a:spcBef>
                <a:spcPts val="5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 Transition of device ownership not well supported</a:t>
            </a:r>
          </a:p>
          <a:p>
            <a:pPr marL="220578" indent="-220578">
              <a:spcBef>
                <a:spcPts val="5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Advanced installation scenarios not supported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/>
          <p:nvPr>
            <p:ph type="sldNum" sz="quarter" idx="4294967295"/>
          </p:nvPr>
        </p:nvSpPr>
        <p:spPr>
          <a:xfrm>
            <a:off x="9537819" y="6451455"/>
            <a:ext cx="167707" cy="214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9" name="WifiUS - WiFi Usable Security"/>
          <p:cNvSpPr txBox="1"/>
          <p:nvPr>
            <p:ph type="title"/>
          </p:nvPr>
        </p:nvSpPr>
        <p:spPr>
          <a:xfrm>
            <a:off x="757644" y="317500"/>
            <a:ext cx="8390712" cy="63316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WifiUS - WiFi Usable Security</a:t>
            </a:r>
          </a:p>
        </p:txBody>
      </p:sp>
      <p:pic>
        <p:nvPicPr>
          <p:cNvPr id="190" name="Transmitter Prototype.jpg" descr="Transmitter Prototype.jpg"/>
          <p:cNvPicPr>
            <a:picLocks noChangeAspect="1"/>
          </p:cNvPicPr>
          <p:nvPr/>
        </p:nvPicPr>
        <p:blipFill>
          <a:blip r:embed="rId2">
            <a:extLst/>
          </a:blip>
          <a:srcRect l="6424" t="33265" r="4915" b="25172"/>
          <a:stretch>
            <a:fillRect/>
          </a:stretch>
        </p:blipFill>
        <p:spPr>
          <a:xfrm>
            <a:off x="1328067" y="4518367"/>
            <a:ext cx="4245781" cy="19903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75000"/>
              </a:srgbClr>
            </a:outerShdw>
          </a:effectLst>
        </p:spPr>
      </p:pic>
      <p:grpSp>
        <p:nvGrpSpPr>
          <p:cNvPr id="193" name="Group"/>
          <p:cNvGrpSpPr/>
          <p:nvPr/>
        </p:nvGrpSpPr>
        <p:grpSpPr>
          <a:xfrm>
            <a:off x="6673887" y="1779590"/>
            <a:ext cx="2700522" cy="4794231"/>
            <a:chOff x="0" y="0"/>
            <a:chExt cx="2700521" cy="4794229"/>
          </a:xfrm>
        </p:grpSpPr>
        <p:pic>
          <p:nvPicPr>
            <p:cNvPr id="191" name="commissioner.jpg" descr="commissioner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14" y="0"/>
              <a:ext cx="2696756" cy="4794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commissioner_qr.jpg" descr="commissioner_qr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36124" r="0" b="31783"/>
            <a:stretch>
              <a:fillRect/>
            </a:stretch>
          </p:blipFill>
          <p:spPr>
            <a:xfrm>
              <a:off x="0" y="2522130"/>
              <a:ext cx="2700522" cy="15406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4" name="Android…"/>
          <p:cNvSpPr txBox="1"/>
          <p:nvPr/>
        </p:nvSpPr>
        <p:spPr>
          <a:xfrm>
            <a:off x="6477054" y="943228"/>
            <a:ext cx="2890988" cy="792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Open Android Commissioning App</a:t>
            </a:r>
          </a:p>
        </p:txBody>
      </p:sp>
      <p:sp>
        <p:nvSpPr>
          <p:cNvPr id="195" name="Android…"/>
          <p:cNvSpPr txBox="1"/>
          <p:nvPr/>
        </p:nvSpPr>
        <p:spPr>
          <a:xfrm>
            <a:off x="644846" y="3756539"/>
            <a:ext cx="5612211" cy="792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Prototype IoT Device with</a:t>
            </a:r>
          </a:p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Visible Light Authentication</a:t>
            </a: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5688" y="1051661"/>
            <a:ext cx="6041549" cy="2589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/>
          <p:nvPr>
            <p:ph type="sldNum" sz="quarter" idx="4294967295"/>
          </p:nvPr>
        </p:nvSpPr>
        <p:spPr>
          <a:xfrm>
            <a:off x="9537819" y="6451454"/>
            <a:ext cx="167707" cy="214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9" name="WifiUS - WiFi Usable Security"/>
          <p:cNvSpPr txBox="1"/>
          <p:nvPr>
            <p:ph type="title"/>
          </p:nvPr>
        </p:nvSpPr>
        <p:spPr>
          <a:xfrm>
            <a:off x="757644" y="355600"/>
            <a:ext cx="8390712" cy="63316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Integrated WifiUS Architecture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741" y="1033641"/>
            <a:ext cx="6400518" cy="334499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An ongoing effort to integrate the work of all WifiUS project partners into a coherent unified system architecture…"/>
          <p:cNvSpPr txBox="1"/>
          <p:nvPr>
            <p:ph type="body" sz="half" idx="1"/>
          </p:nvPr>
        </p:nvSpPr>
        <p:spPr>
          <a:xfrm>
            <a:off x="563176" y="4476281"/>
            <a:ext cx="8779648" cy="1927838"/>
          </a:xfrm>
          <a:prstGeom prst="rect">
            <a:avLst/>
          </a:prstGeom>
        </p:spPr>
        <p:txBody>
          <a:bodyPr/>
          <a:lstStyle/>
          <a:p>
            <a:pPr marL="220578" indent="-220578">
              <a:buClrTx/>
              <a:buChar char="•"/>
            </a:pPr>
            <a:r>
              <a:t>An ongoing effort to integrate the work of all WifiUS project partners into a coherent unified system architecture</a:t>
            </a:r>
          </a:p>
          <a:p>
            <a:pPr marL="220578" indent="-220578">
              <a:buClrTx/>
              <a:buChar char="•"/>
            </a:pPr>
            <a:r>
              <a:t>Focus on cross-layer interaction &amp; subsystem integration</a:t>
            </a:r>
          </a:p>
          <a:p>
            <a:pPr marL="220578" indent="-220578">
              <a:buClrTx/>
              <a:buChar char="•"/>
            </a:pPr>
            <a:r>
              <a:t>Inter-domain applicability (vehicular systems, 5G networks, large-scale industrial IoT)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Kalvopohja (English)">
  <a:themeElements>
    <a:clrScheme name="Kalvopohja (English)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0F0"/>
      </a:accent1>
      <a:accent2>
        <a:srgbClr val="0066FF"/>
      </a:accent2>
      <a:accent3>
        <a:srgbClr val="CCFF99"/>
      </a:accent3>
      <a:accent4>
        <a:srgbClr val="92D050"/>
      </a:accent4>
      <a:accent5>
        <a:srgbClr val="59BB64"/>
      </a:accent5>
      <a:accent6>
        <a:srgbClr val="00B050"/>
      </a:accent6>
      <a:hlink>
        <a:srgbClr val="0000FF"/>
      </a:hlink>
      <a:folHlink>
        <a:srgbClr val="FF00FF"/>
      </a:folHlink>
    </a:clrScheme>
    <a:fontScheme name="Kalvopohja (English)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Kalvopohja (English)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alvopohja (English)">
  <a:themeElements>
    <a:clrScheme name="Kalvopohja (English)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0F0"/>
      </a:accent1>
      <a:accent2>
        <a:srgbClr val="0066FF"/>
      </a:accent2>
      <a:accent3>
        <a:srgbClr val="CCFF99"/>
      </a:accent3>
      <a:accent4>
        <a:srgbClr val="92D050"/>
      </a:accent4>
      <a:accent5>
        <a:srgbClr val="59BB64"/>
      </a:accent5>
      <a:accent6>
        <a:srgbClr val="00B050"/>
      </a:accent6>
      <a:hlink>
        <a:srgbClr val="0000FF"/>
      </a:hlink>
      <a:folHlink>
        <a:srgbClr val="FF00FF"/>
      </a:folHlink>
    </a:clrScheme>
    <a:fontScheme name="Kalvopohja (English)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Kalvopohja (English)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