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60" r:id="rId5"/>
    <p:sldMasterId id="2147483758" r:id="rId6"/>
  </p:sldMasterIdLst>
  <p:notesMasterIdLst>
    <p:notesMasterId r:id="rId12"/>
  </p:notesMasterIdLst>
  <p:handoutMasterIdLst>
    <p:handoutMasterId r:id="rId13"/>
  </p:handoutMasterIdLst>
  <p:sldIdLst>
    <p:sldId id="274" r:id="rId7"/>
    <p:sldId id="278" r:id="rId8"/>
    <p:sldId id="262" r:id="rId9"/>
    <p:sldId id="279" r:id="rId10"/>
    <p:sldId id="280" r:id="rId11"/>
  </p:sldIdLst>
  <p:sldSz cx="9906000" cy="6858000" type="A4"/>
  <p:notesSz cx="6858000" cy="9144000"/>
  <p:custDataLst>
    <p:tags r:id="rId14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>
          <p15:clr>
            <a:srgbClr val="A4A3A4"/>
          </p15:clr>
        </p15:guide>
        <p15:guide id="2" pos="3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DDFF"/>
    <a:srgbClr val="00B0F0"/>
    <a:srgbClr val="0066FF"/>
    <a:srgbClr val="0B1662"/>
    <a:srgbClr val="CCFF99"/>
    <a:srgbClr val="92D050"/>
    <a:srgbClr val="00B050"/>
    <a:srgbClr val="000000"/>
    <a:srgbClr val="7F7F7F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00" autoAdjust="0"/>
    <p:restoredTop sz="90056" autoAdjust="0"/>
  </p:normalViewPr>
  <p:slideViewPr>
    <p:cSldViewPr>
      <p:cViewPr varScale="1">
        <p:scale>
          <a:sx n="79" d="100"/>
          <a:sy n="79" d="100"/>
        </p:scale>
        <p:origin x="1642" y="72"/>
      </p:cViewPr>
      <p:guideLst>
        <p:guide orient="horz" pos="482"/>
        <p:guide pos="3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C54FD32-BA05-461A-B459-6206F4CB177A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6315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Muokkaa</a:t>
            </a:r>
            <a:r>
              <a:rPr lang="en-GB" noProof="0" dirty="0" smtClean="0"/>
              <a:t> </a:t>
            </a:r>
            <a:r>
              <a:rPr lang="en-GB" noProof="0" dirty="0" err="1" smtClean="0"/>
              <a:t>tekstin</a:t>
            </a:r>
            <a:r>
              <a:rPr lang="en-GB" noProof="0" dirty="0" smtClean="0"/>
              <a:t> </a:t>
            </a:r>
            <a:r>
              <a:rPr lang="en-GB" noProof="0" dirty="0" err="1" smtClean="0"/>
              <a:t>perustyylejä</a:t>
            </a:r>
            <a:r>
              <a:rPr lang="en-GB" noProof="0" dirty="0" smtClean="0"/>
              <a:t> </a:t>
            </a:r>
            <a:r>
              <a:rPr lang="en-GB" noProof="0" dirty="0" err="1" smtClean="0"/>
              <a:t>napsauttamalla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toinen</a:t>
            </a:r>
            <a:r>
              <a:rPr lang="en-GB" noProof="0" dirty="0" smtClean="0"/>
              <a:t> </a:t>
            </a:r>
            <a:r>
              <a:rPr lang="en-GB" noProof="0" dirty="0" err="1" smtClean="0"/>
              <a:t>taso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kolmas</a:t>
            </a:r>
            <a:r>
              <a:rPr lang="en-GB" noProof="0" dirty="0" smtClean="0"/>
              <a:t> </a:t>
            </a:r>
            <a:r>
              <a:rPr lang="en-GB" noProof="0" dirty="0" err="1" smtClean="0"/>
              <a:t>taso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neljäs</a:t>
            </a:r>
            <a:r>
              <a:rPr lang="en-GB" noProof="0" dirty="0" smtClean="0"/>
              <a:t> </a:t>
            </a:r>
            <a:r>
              <a:rPr lang="en-GB" noProof="0" dirty="0" err="1" smtClean="0"/>
              <a:t>taso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viides</a:t>
            </a:r>
            <a:r>
              <a:rPr lang="en-GB" noProof="0" dirty="0" smtClean="0"/>
              <a:t> </a:t>
            </a:r>
            <a:r>
              <a:rPr lang="en-GB" noProof="0" dirty="0" err="1" smtClean="0"/>
              <a:t>taso</a:t>
            </a:r>
            <a:endParaRPr lang="en-GB" noProof="0" dirty="0" smtClean="0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436C280-49E3-458C-8028-4D37337BBF82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4550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36C280-49E3-458C-8028-4D37337BBF82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536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E4B64-D725-4841-BDC4-49A756A05FCE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5390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2" name="Rectangle 36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68675" y="3213101"/>
            <a:ext cx="5976938" cy="1512044"/>
          </a:xfrm>
          <a:prstGeom prst="rect">
            <a:avLst/>
          </a:prstGeom>
        </p:spPr>
        <p:txBody>
          <a:bodyPr anchor="t" anchorCtr="0"/>
          <a:lstStyle>
            <a:lvl1pPr algn="l">
              <a:defRPr sz="3200">
                <a:solidFill>
                  <a:srgbClr val="000099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4133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3368675" y="5013325"/>
            <a:ext cx="5976938" cy="1800051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0"/>
            <a:ext cx="9921727" cy="2934560"/>
            <a:chOff x="0" y="0"/>
            <a:chExt cx="9921727" cy="2934560"/>
          </a:xfrm>
        </p:grpSpPr>
        <p:sp>
          <p:nvSpPr>
            <p:cNvPr id="5" name="Rectangle 4"/>
            <p:cNvSpPr/>
            <p:nvPr userDrawn="1"/>
          </p:nvSpPr>
          <p:spPr bwMode="auto">
            <a:xfrm>
              <a:off x="0" y="0"/>
              <a:ext cx="9906000" cy="2852936"/>
            </a:xfrm>
            <a:prstGeom prst="rect">
              <a:avLst/>
            </a:prstGeom>
            <a:solidFill>
              <a:srgbClr val="009EE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9921727" cy="2934560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7658" y="574590"/>
              <a:ext cx="1417955" cy="495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/>
          <p:cNvSpPr txBox="1"/>
          <p:nvPr userDrawn="1"/>
        </p:nvSpPr>
        <p:spPr>
          <a:xfrm>
            <a:off x="776536" y="188640"/>
            <a:ext cx="4536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VTT TECHNICAL RESEARCH CENTRE OF FINLAND LTD</a:t>
            </a:r>
            <a:endParaRPr lang="en-GB" sz="11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2863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762000"/>
            <a:ext cx="8390709" cy="938213"/>
          </a:xfrm>
        </p:spPr>
        <p:txBody>
          <a:bodyPr anchor="t" anchorCtr="0"/>
          <a:lstStyle>
            <a:lvl1pPr algn="l">
              <a:defRPr sz="2800">
                <a:solidFill>
                  <a:srgbClr val="00009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825" y="1773238"/>
            <a:ext cx="8390709" cy="4103687"/>
          </a:xfrm>
        </p:spPr>
        <p:txBody>
          <a:bodyPr/>
          <a:lstStyle>
            <a:lvl1pPr>
              <a:buClr>
                <a:srgbClr val="000099"/>
              </a:buClr>
              <a:defRPr sz="2200"/>
            </a:lvl1pPr>
            <a:lvl2pPr>
              <a:buClr>
                <a:srgbClr val="000099"/>
              </a:buClr>
              <a:defRPr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4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587152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68F2BA-7CF2-4A97-B4B1-A88BFC993677}" type="datetimeFigureOut">
              <a:rPr lang="en-GB" sz="900" noProof="0" smtClean="0">
                <a:solidFill>
                  <a:srgbClr val="000000"/>
                </a:solidFill>
              </a:rPr>
              <a:pPr/>
              <a:t>09/04/2018</a:t>
            </a:fld>
            <a:endParaRPr lang="en-GB" sz="900" noProof="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571928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7D9A48-53D3-4DEC-8584-B687B021645A}" type="slidenum">
              <a:rPr lang="en-GB" sz="900" noProof="0" smtClean="0">
                <a:solidFill>
                  <a:srgbClr val="000000"/>
                </a:solidFill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900" noProof="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0144" y="6448251"/>
            <a:ext cx="3917032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GB" noProof="0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58" y="90232"/>
            <a:ext cx="421739" cy="5904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0257" y="262682"/>
            <a:ext cx="1326257" cy="55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7795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762000"/>
            <a:ext cx="8424863" cy="938808"/>
          </a:xfrm>
          <a:prstGeom prst="rect">
            <a:avLst/>
          </a:prstGeom>
        </p:spPr>
        <p:txBody>
          <a:bodyPr anchor="t" anchorCtr="0"/>
          <a:lstStyle>
            <a:lvl1pPr>
              <a:defRPr sz="2800">
                <a:solidFill>
                  <a:srgbClr val="00009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772816"/>
            <a:ext cx="4244975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000099"/>
              </a:buClr>
              <a:defRPr sz="2200"/>
            </a:lvl1pPr>
            <a:lvl2pPr>
              <a:buClr>
                <a:srgbClr val="000099"/>
              </a:buClr>
              <a:defRPr sz="2000"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772816"/>
            <a:ext cx="4027488" cy="4114800"/>
          </a:xfrm>
          <a:prstGeom prst="rect">
            <a:avLst/>
          </a:prstGeom>
        </p:spPr>
        <p:txBody>
          <a:bodyPr/>
          <a:lstStyle>
            <a:lvl1pPr>
              <a:buClr>
                <a:srgbClr val="000099"/>
              </a:buClr>
              <a:defRPr sz="2200"/>
            </a:lvl1pPr>
            <a:lvl2pPr>
              <a:buClr>
                <a:srgbClr val="000099"/>
              </a:buClr>
              <a:defRPr sz="2000"/>
            </a:lvl2pPr>
            <a:lvl3pPr>
              <a:buClr>
                <a:srgbClr val="000099"/>
              </a:buClr>
              <a:defRPr sz="1800"/>
            </a:lvl3pPr>
            <a:lvl4pPr>
              <a:buClr>
                <a:srgbClr val="000099"/>
              </a:buClr>
              <a:defRPr sz="1600"/>
            </a:lvl4pPr>
            <a:lvl5pPr>
              <a:buClr>
                <a:srgbClr val="000099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549" y="188426"/>
            <a:ext cx="1221971" cy="432262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571928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7D9A48-53D3-4DEC-8584-B687B021645A}" type="slidenum">
              <a:rPr lang="en-GB" sz="900" noProof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9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0144" y="6448251"/>
            <a:ext cx="3917032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587152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68F2BA-7CF2-4A97-B4B1-A88BFC993677}" type="datetimeFigureOut">
              <a:rPr lang="en-GB" sz="900" noProof="0" smtClean="0">
                <a:solidFill>
                  <a:schemeClr val="tx1"/>
                </a:solidFill>
              </a:rPr>
              <a:pPr/>
              <a:t>09/04/2018</a:t>
            </a:fld>
            <a:endParaRPr lang="en-GB" sz="9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193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762000"/>
            <a:ext cx="8390709" cy="938213"/>
          </a:xfrm>
        </p:spPr>
        <p:txBody>
          <a:bodyPr anchor="t" anchorCtr="0"/>
          <a:lstStyle>
            <a:lvl1pPr algn="l">
              <a:defRPr sz="2800">
                <a:solidFill>
                  <a:srgbClr val="000099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549" y="188426"/>
            <a:ext cx="1221971" cy="432262"/>
          </a:xfrm>
          <a:prstGeom prst="rect">
            <a:avLst/>
          </a:prstGeom>
        </p:spPr>
      </p:pic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587152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168F2BA-7CF2-4A97-B4B1-A88BFC993677}" type="datetimeFigureOut">
              <a:rPr lang="en-GB" sz="900" noProof="0" smtClean="0">
                <a:solidFill>
                  <a:srgbClr val="000000"/>
                </a:solidFill>
              </a:rPr>
              <a:pPr/>
              <a:t>09/04/2018</a:t>
            </a:fld>
            <a:endParaRPr lang="en-GB" sz="900" noProof="0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571928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7D9A48-53D3-4DEC-8584-B687B021645A}" type="slidenum">
              <a:rPr lang="en-GB" sz="900" noProof="0" smtClean="0">
                <a:solidFill>
                  <a:srgbClr val="000000"/>
                </a:solidFill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900" noProof="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20144" y="6448251"/>
            <a:ext cx="3917032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GB" noProof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4535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7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63B35FC-85EF-49FB-8619-2BAAB9BC6C2A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65000">
                <a:srgbClr val="000000">
                  <a:alpha val="91000"/>
                </a:srgbClr>
              </a:gs>
              <a:gs pos="43875">
                <a:srgbClr val="000000"/>
              </a:gs>
              <a:gs pos="28500">
                <a:srgbClr val="000000"/>
              </a:gs>
              <a:gs pos="90000">
                <a:schemeClr val="tx1">
                  <a:alpha val="84000"/>
                </a:schemeClr>
              </a:gs>
            </a:gsLst>
            <a:lin ang="10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2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34B592-8E2A-42E8-A04C-9C397F7B27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44926">
            <a:off x="-1367913" y="840291"/>
            <a:ext cx="4797806" cy="531364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0266" y="0"/>
            <a:ext cx="8743211" cy="588684"/>
          </a:xfrm>
        </p:spPr>
        <p:txBody>
          <a:bodyPr>
            <a:normAutofit/>
          </a:bodyPr>
          <a:lstStyle>
            <a:lvl1pPr>
              <a:defRPr sz="3077">
                <a:solidFill>
                  <a:schemeClr val="bg1"/>
                </a:solidFill>
                <a:effectLst>
                  <a:outerShdw blurRad="88900" dist="88900" dir="2700000" algn="tl" rotWithShape="0">
                    <a:prstClr val="black">
                      <a:alpha val="77000"/>
                    </a:prstClr>
                  </a:outerShdw>
                </a:effectLst>
              </a:defRPr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D2457-2506-4A7E-A282-DF62A68F2C3A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9.4.2018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7A273-F024-4A74-9AD2-DC865722D1F0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416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165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1825" y="762000"/>
            <a:ext cx="828357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dirty="0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773238"/>
            <a:ext cx="8283575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  <a:endParaRPr lang="en-GB" altLang="en-US" noProof="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549" y="188426"/>
            <a:ext cx="1221971" cy="432262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/>
        </p:nvSpPr>
        <p:spPr>
          <a:xfrm>
            <a:off x="7571928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67D9A48-53D3-4DEC-8584-B687B021645A}" type="slidenum">
              <a:rPr lang="en-GB" sz="900" noProof="0" smtClean="0">
                <a:solidFill>
                  <a:srgbClr val="000000"/>
                </a:solidFill>
                <a:cs typeface="Arial" panose="020B0604020202020204" pitchFamily="34" charset="0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900" noProof="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20144" y="6448251"/>
            <a:ext cx="3917032" cy="365125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endParaRPr lang="en-GB" noProof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0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61" r:id="rId2"/>
    <p:sldLayoutId id="2147483735" r:id="rId3"/>
    <p:sldLayoutId id="2147483762" r:id="rId4"/>
    <p:sldLayoutId id="2147483763" r:id="rId5"/>
  </p:sldLayoutIdLst>
  <p:transition spd="med"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00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190500" indent="-1905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666750" indent="-1905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811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1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1549" y="188426"/>
            <a:ext cx="1221971" cy="4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5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wifius.org/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://www.oulu.fi/cwc/massiveio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vttresearch.com/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://www.oulu.fi/cwc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wireless.engineering.nyu.edu/" TargetMode="External"/><Relationship Id="rId10" Type="http://schemas.openxmlformats.org/officeDocument/2006/relationships/image" Target="../media/image11.jpeg"/><Relationship Id="rId4" Type="http://schemas.openxmlformats.org/officeDocument/2006/relationships/hyperlink" Target="http://www.cs.columbia.edu/irt/" TargetMode="Externa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11" Type="http://schemas.openxmlformats.org/officeDocument/2006/relationships/image" Target="../media/image21.png"/><Relationship Id="rId5" Type="http://schemas.openxmlformats.org/officeDocument/2006/relationships/image" Target="../media/image23.jpe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20144" y="6448251"/>
            <a:ext cx="3917032" cy="365125"/>
          </a:xfrm>
        </p:spPr>
        <p:txBody>
          <a:bodyPr/>
          <a:lstStyle/>
          <a:p>
            <a:r>
              <a:rPr lang="en-GB" noProof="0" dirty="0" smtClean="0">
                <a:solidFill>
                  <a:srgbClr val="000000"/>
                </a:solidFill>
              </a:rPr>
              <a:t>MEETING </a:t>
            </a:r>
            <a:r>
              <a:rPr lang="en-GB" dirty="0" smtClean="0">
                <a:solidFill>
                  <a:srgbClr val="000000"/>
                </a:solidFill>
              </a:rPr>
              <a:t>AT NYU WIRELESS 24</a:t>
            </a:r>
            <a:r>
              <a:rPr lang="en-GB" baseline="30000" dirty="0" smtClean="0">
                <a:solidFill>
                  <a:srgbClr val="000000"/>
                </a:solidFill>
              </a:rPr>
              <a:t>th</a:t>
            </a:r>
            <a:r>
              <a:rPr lang="en-GB" dirty="0" smtClean="0">
                <a:solidFill>
                  <a:srgbClr val="000000"/>
                </a:solidFill>
              </a:rPr>
              <a:t> April 2018</a:t>
            </a:r>
          </a:p>
          <a:p>
            <a:endParaRPr lang="en-GB" noProof="0" dirty="0" smtClean="0">
              <a:solidFill>
                <a:srgbClr val="000000"/>
              </a:solidFill>
            </a:endParaRPr>
          </a:p>
          <a:p>
            <a:endParaRPr lang="en-GB" noProof="0" dirty="0">
              <a:solidFill>
                <a:srgbClr val="00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095467" y="2046384"/>
            <a:ext cx="853805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9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b="0" kern="0" dirty="0" err="1" smtClean="0"/>
              <a:t>WiFiUS</a:t>
            </a:r>
            <a:r>
              <a:rPr lang="en-US" sz="3600" b="0" kern="0" dirty="0" smtClean="0"/>
              <a:t>: Collaborative project </a:t>
            </a:r>
            <a:endParaRPr lang="en-US" sz="3600" b="0" kern="0" dirty="0"/>
          </a:p>
          <a:p>
            <a:r>
              <a:rPr lang="en-US" sz="3600" i="1" kern="0" dirty="0" smtClean="0"/>
              <a:t>Massive-</a:t>
            </a:r>
            <a:r>
              <a:rPr lang="en-US" sz="3600" i="1" kern="0" dirty="0" err="1" smtClean="0"/>
              <a:t>IoT</a:t>
            </a:r>
            <a:r>
              <a:rPr lang="en-US" sz="3600" i="1" kern="0" dirty="0" smtClean="0"/>
              <a:t>: Massive and Automated Heterogeneous </a:t>
            </a:r>
            <a:r>
              <a:rPr lang="en-US" sz="3600" i="1" kern="0" dirty="0" err="1" smtClean="0"/>
              <a:t>IoT</a:t>
            </a:r>
            <a:r>
              <a:rPr lang="en-US" sz="3600" i="1" kern="0" dirty="0" smtClean="0"/>
              <a:t> networks</a:t>
            </a:r>
          </a:p>
          <a:p>
            <a:r>
              <a:rPr lang="en-US" sz="3600" kern="0" dirty="0">
                <a:hlinkClick r:id="rId2"/>
              </a:rPr>
              <a:t>http://</a:t>
            </a:r>
            <a:r>
              <a:rPr lang="en-US" sz="3600" kern="0" dirty="0" smtClean="0">
                <a:hlinkClick r:id="rId2"/>
              </a:rPr>
              <a:t>www.oulu.fi/cwc/massiveiot</a:t>
            </a:r>
            <a:endParaRPr lang="en-US" sz="3600" kern="0" dirty="0" smtClean="0"/>
          </a:p>
          <a:p>
            <a:endParaRPr lang="en-US" sz="3600" kern="0" dirty="0"/>
          </a:p>
          <a:p>
            <a:r>
              <a:rPr lang="en-GB" sz="1600" b="0" i="1" kern="0" dirty="0" smtClean="0"/>
              <a:t>Belongs to </a:t>
            </a:r>
            <a:r>
              <a:rPr lang="en-GB" sz="1600" b="0" i="1" kern="0" dirty="0" err="1" smtClean="0"/>
              <a:t>Wifius</a:t>
            </a:r>
            <a:r>
              <a:rPr lang="en-GB" sz="1600" b="0" i="1" kern="0" dirty="0" smtClean="0"/>
              <a:t> program: “</a:t>
            </a:r>
            <a:r>
              <a:rPr lang="en-US" sz="1600" b="0" i="1" kern="0" dirty="0"/>
              <a:t>Wireless Innovation between Finland and U.S. (</a:t>
            </a:r>
            <a:r>
              <a:rPr lang="en-US" sz="1600" b="0" i="1" kern="0" dirty="0" err="1"/>
              <a:t>WiFiUS</a:t>
            </a:r>
            <a:r>
              <a:rPr lang="en-US" sz="1600" b="0" i="1" kern="0" dirty="0"/>
              <a:t>) provides a platform for building long-term research and education collaboration between the two world leaders in the field of wireless networking</a:t>
            </a:r>
            <a:r>
              <a:rPr lang="en-US" sz="1600" b="0" i="1" kern="0" dirty="0" smtClean="0"/>
              <a:t>.</a:t>
            </a:r>
            <a:r>
              <a:rPr lang="en-GB" sz="1600" b="0" i="1" kern="0" dirty="0" smtClean="0"/>
              <a:t>“</a:t>
            </a:r>
          </a:p>
          <a:p>
            <a:r>
              <a:rPr lang="en-GB" sz="1600" b="0" kern="0" dirty="0" smtClean="0">
                <a:hlinkClick r:id="rId3"/>
              </a:rPr>
              <a:t>http</a:t>
            </a:r>
            <a:r>
              <a:rPr lang="en-GB" sz="1600" b="0" kern="0" dirty="0">
                <a:hlinkClick r:id="rId3"/>
              </a:rPr>
              <a:t>://www.wifius.org</a:t>
            </a:r>
            <a:r>
              <a:rPr lang="en-GB" sz="1600" b="0" kern="0" dirty="0" smtClean="0">
                <a:hlinkClick r:id="rId3"/>
              </a:rPr>
              <a:t>/</a:t>
            </a:r>
            <a:endParaRPr lang="en-GB" sz="1600" b="0" kern="0" dirty="0" smtClean="0"/>
          </a:p>
          <a:p>
            <a:endParaRPr lang="en-GB" sz="2000" b="0" kern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36" y="529256"/>
            <a:ext cx="878396" cy="9392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433" y="288396"/>
            <a:ext cx="1420949" cy="14209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31" y="289503"/>
            <a:ext cx="1370892" cy="13788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177" y="393278"/>
            <a:ext cx="2397437" cy="9474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0" y="841628"/>
            <a:ext cx="1341120" cy="10271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72" y="5013176"/>
            <a:ext cx="7239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789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305" y="2007545"/>
            <a:ext cx="8390709" cy="938213"/>
          </a:xfrm>
        </p:spPr>
        <p:txBody>
          <a:bodyPr/>
          <a:lstStyle/>
          <a:p>
            <a:r>
              <a:rPr lang="fi-FI" dirty="0" err="1" smtClean="0"/>
              <a:t>WiFiUS</a:t>
            </a:r>
            <a:r>
              <a:rPr lang="fi-FI" dirty="0" smtClean="0"/>
              <a:t> </a:t>
            </a:r>
            <a:r>
              <a:rPr lang="fi-FI" dirty="0" err="1" smtClean="0"/>
              <a:t>Massive-IoT</a:t>
            </a:r>
            <a:r>
              <a:rPr lang="fi-FI" dirty="0" smtClean="0"/>
              <a:t> Project </a:t>
            </a:r>
            <a:r>
              <a:rPr lang="fi-FI" dirty="0" err="1" smtClean="0"/>
              <a:t>consortium</a:t>
            </a:r>
            <a:r>
              <a:rPr lang="fi-FI" dirty="0" smtClean="0"/>
              <a:t>: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512" y="2779356"/>
            <a:ext cx="9073008" cy="2591941"/>
          </a:xfrm>
        </p:spPr>
        <p:txBody>
          <a:bodyPr/>
          <a:lstStyle/>
          <a:p>
            <a:r>
              <a:rPr lang="fi-FI" b="1" dirty="0" smtClean="0"/>
              <a:t>Finland</a:t>
            </a:r>
          </a:p>
          <a:p>
            <a:pPr lvl="1"/>
            <a:r>
              <a:rPr lang="fi-FI" dirty="0" err="1" smtClean="0"/>
              <a:t>University</a:t>
            </a:r>
            <a:r>
              <a:rPr lang="fi-FI" dirty="0" smtClean="0"/>
              <a:t> of Oulu, </a:t>
            </a:r>
            <a:r>
              <a:rPr lang="fi-FI" dirty="0"/>
              <a:t>CWC </a:t>
            </a:r>
            <a:r>
              <a:rPr lang="fi-FI" dirty="0" smtClean="0">
                <a:hlinkClick r:id="rId2"/>
              </a:rPr>
              <a:t>http</a:t>
            </a:r>
            <a:r>
              <a:rPr lang="fi-FI" dirty="0">
                <a:hlinkClick r:id="rId2"/>
              </a:rPr>
              <a:t>://www.oulu.fi/cwc</a:t>
            </a:r>
            <a:r>
              <a:rPr lang="fi-FI" dirty="0" smtClean="0">
                <a:hlinkClick r:id="rId2"/>
              </a:rPr>
              <a:t>/</a:t>
            </a:r>
            <a:endParaRPr lang="fi-FI" dirty="0" smtClean="0"/>
          </a:p>
          <a:p>
            <a:pPr lvl="2"/>
            <a:r>
              <a:rPr lang="fi-FI" dirty="0" smtClean="0"/>
              <a:t>PI prof. Mika Ylianttila, </a:t>
            </a:r>
            <a:r>
              <a:rPr lang="fi-FI" dirty="0" err="1" smtClean="0"/>
              <a:t>Dr</a:t>
            </a:r>
            <a:r>
              <a:rPr lang="fi-FI" dirty="0" smtClean="0"/>
              <a:t>. Erkki Harjula</a:t>
            </a:r>
          </a:p>
          <a:p>
            <a:pPr lvl="1"/>
            <a:r>
              <a:rPr lang="fi-FI" dirty="0" smtClean="0"/>
              <a:t>VTT Technical </a:t>
            </a:r>
            <a:r>
              <a:rPr lang="fi-FI" dirty="0" err="1" smtClean="0"/>
              <a:t>Research</a:t>
            </a:r>
            <a:r>
              <a:rPr lang="fi-FI" dirty="0" smtClean="0"/>
              <a:t> Centre of Finland </a:t>
            </a:r>
            <a:r>
              <a:rPr lang="fi-FI" dirty="0" smtClean="0">
                <a:hlinkClick r:id="rId3"/>
              </a:rPr>
              <a:t>http</a:t>
            </a:r>
            <a:r>
              <a:rPr lang="fi-FI" dirty="0">
                <a:hlinkClick r:id="rId3"/>
              </a:rPr>
              <a:t>://www.vttresearch.com</a:t>
            </a:r>
            <a:r>
              <a:rPr lang="fi-FI" dirty="0" smtClean="0">
                <a:hlinkClick r:id="rId3"/>
              </a:rPr>
              <a:t>/</a:t>
            </a:r>
            <a:endParaRPr lang="fi-FI" dirty="0"/>
          </a:p>
          <a:p>
            <a:pPr lvl="2"/>
            <a:r>
              <a:rPr lang="fi-FI" dirty="0" smtClean="0"/>
              <a:t>PI </a:t>
            </a:r>
            <a:r>
              <a:rPr lang="fi-FI" dirty="0" err="1" smtClean="0"/>
              <a:t>Dr</a:t>
            </a:r>
            <a:r>
              <a:rPr lang="fi-FI" dirty="0" smtClean="0"/>
              <a:t>. Jukka Mäkelä, Pekka Karhula, Olli Mämmelä</a:t>
            </a:r>
          </a:p>
          <a:p>
            <a:r>
              <a:rPr lang="fi-FI" b="1" dirty="0" smtClean="0"/>
              <a:t>USA</a:t>
            </a:r>
          </a:p>
          <a:p>
            <a:pPr lvl="1"/>
            <a:r>
              <a:rPr lang="fi-FI" dirty="0" smtClean="0"/>
              <a:t>Columbia </a:t>
            </a:r>
            <a:r>
              <a:rPr lang="fi-FI" dirty="0" err="1" smtClean="0"/>
              <a:t>University</a:t>
            </a:r>
            <a:r>
              <a:rPr lang="fi-FI" dirty="0"/>
              <a:t>, </a:t>
            </a:r>
            <a:r>
              <a:rPr lang="fi-FI" dirty="0">
                <a:hlinkClick r:id="rId4"/>
              </a:rPr>
              <a:t>http://www.cs.columbia.edu/irt</a:t>
            </a:r>
            <a:r>
              <a:rPr lang="fi-FI" dirty="0" smtClean="0">
                <a:hlinkClick r:id="rId4"/>
              </a:rPr>
              <a:t>/</a:t>
            </a:r>
            <a:endParaRPr lang="fi-FI" dirty="0"/>
          </a:p>
          <a:p>
            <a:pPr lvl="2"/>
            <a:r>
              <a:rPr lang="fi-FI" dirty="0" smtClean="0"/>
              <a:t>PI prof. Henning Schulzrinne, </a:t>
            </a:r>
            <a:r>
              <a:rPr lang="fi-FI" dirty="0" err="1" smtClean="0"/>
              <a:t>Dr</a:t>
            </a:r>
            <a:r>
              <a:rPr lang="fi-FI" dirty="0" smtClean="0"/>
              <a:t>. Jan Janak</a:t>
            </a:r>
          </a:p>
          <a:p>
            <a:pPr lvl="1"/>
            <a:r>
              <a:rPr lang="fi-FI" dirty="0" smtClean="0"/>
              <a:t>New York </a:t>
            </a:r>
            <a:r>
              <a:rPr lang="fi-FI" dirty="0" err="1" smtClean="0"/>
              <a:t>University</a:t>
            </a:r>
            <a:r>
              <a:rPr lang="fi-FI" dirty="0" smtClean="0"/>
              <a:t> (</a:t>
            </a:r>
            <a:r>
              <a:rPr lang="fi-FI" dirty="0"/>
              <a:t>NYU), </a:t>
            </a:r>
            <a:r>
              <a:rPr lang="fi-FI" dirty="0">
                <a:hlinkClick r:id="rId5"/>
              </a:rPr>
              <a:t>http://wireless.engineering.nyu.edu</a:t>
            </a:r>
            <a:r>
              <a:rPr lang="fi-FI" dirty="0" smtClean="0">
                <a:hlinkClick r:id="rId5"/>
              </a:rPr>
              <a:t>/</a:t>
            </a:r>
            <a:endParaRPr lang="fi-FI" dirty="0" smtClean="0"/>
          </a:p>
          <a:p>
            <a:pPr lvl="2"/>
            <a:r>
              <a:rPr lang="fi-FI" dirty="0" smtClean="0"/>
              <a:t>PI prof. Ted Rappaport</a:t>
            </a:r>
            <a:r>
              <a:rPr lang="fi-FI" dirty="0"/>
              <a:t>, Yunchou Xing, Ojas Kanhere, Shihao </a:t>
            </a:r>
            <a:r>
              <a:rPr lang="fi-FI" dirty="0" smtClean="0"/>
              <a:t>Ju</a:t>
            </a: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36" y="529256"/>
            <a:ext cx="878396" cy="9392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433" y="288396"/>
            <a:ext cx="1420949" cy="1420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31" y="289503"/>
            <a:ext cx="1370892" cy="13788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177" y="393278"/>
            <a:ext cx="2397437" cy="9474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0" y="841628"/>
            <a:ext cx="1341120" cy="1027176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20144" y="6448251"/>
            <a:ext cx="3917032" cy="365125"/>
          </a:xfrm>
        </p:spPr>
        <p:txBody>
          <a:bodyPr/>
          <a:lstStyle/>
          <a:p>
            <a:r>
              <a:rPr lang="en-GB" noProof="0" dirty="0" smtClean="0">
                <a:solidFill>
                  <a:srgbClr val="000000"/>
                </a:solidFill>
              </a:rPr>
              <a:t>MEETING </a:t>
            </a:r>
            <a:r>
              <a:rPr lang="en-GB" dirty="0" smtClean="0">
                <a:solidFill>
                  <a:srgbClr val="000000"/>
                </a:solidFill>
              </a:rPr>
              <a:t>AT NYU WIRELESS 24</a:t>
            </a:r>
            <a:r>
              <a:rPr lang="en-GB" baseline="30000" dirty="0" smtClean="0">
                <a:solidFill>
                  <a:srgbClr val="000000"/>
                </a:solidFill>
              </a:rPr>
              <a:t>th</a:t>
            </a:r>
            <a:r>
              <a:rPr lang="en-GB" dirty="0" smtClean="0">
                <a:solidFill>
                  <a:srgbClr val="000000"/>
                </a:solidFill>
              </a:rPr>
              <a:t> April 2018</a:t>
            </a:r>
          </a:p>
          <a:p>
            <a:endParaRPr lang="en-GB" noProof="0" dirty="0" smtClean="0">
              <a:solidFill>
                <a:srgbClr val="000000"/>
              </a:solidFill>
            </a:endParaRPr>
          </a:p>
          <a:p>
            <a:endParaRPr lang="en-GB" noProof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0877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79460" y="1532367"/>
            <a:ext cx="8390709" cy="647477"/>
          </a:xfrm>
        </p:spPr>
        <p:txBody>
          <a:bodyPr/>
          <a:lstStyle/>
          <a:p>
            <a:r>
              <a:rPr lang="en-GB" dirty="0" smtClean="0"/>
              <a:t>Massive-</a:t>
            </a:r>
            <a:r>
              <a:rPr lang="en-GB" dirty="0" err="1" smtClean="0"/>
              <a:t>IoT</a:t>
            </a:r>
            <a:r>
              <a:rPr lang="en-GB" dirty="0" smtClean="0"/>
              <a:t> Research </a:t>
            </a:r>
            <a:r>
              <a:rPr lang="en-GB" dirty="0" smtClean="0"/>
              <a:t>topics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31825" y="2060848"/>
            <a:ext cx="8390709" cy="3816077"/>
          </a:xfrm>
        </p:spPr>
        <p:txBody>
          <a:bodyPr/>
          <a:lstStyle/>
          <a:p>
            <a:r>
              <a:rPr lang="fi-FI" dirty="0" err="1" smtClean="0"/>
              <a:t>Edge</a:t>
            </a:r>
            <a:r>
              <a:rPr lang="fi-FI" dirty="0" smtClean="0"/>
              <a:t> </a:t>
            </a:r>
            <a:r>
              <a:rPr lang="fi-FI" dirty="0" err="1" smtClean="0"/>
              <a:t>computing</a:t>
            </a:r>
            <a:r>
              <a:rPr lang="fi-FI" dirty="0" smtClean="0"/>
              <a:t> </a:t>
            </a:r>
            <a:r>
              <a:rPr lang="fi-FI" dirty="0" err="1" smtClean="0"/>
              <a:t>using</a:t>
            </a:r>
            <a:r>
              <a:rPr lang="fi-FI" dirty="0" smtClean="0"/>
              <a:t> </a:t>
            </a:r>
            <a:r>
              <a:rPr lang="fi-FI" dirty="0" err="1" smtClean="0"/>
              <a:t>distributed</a:t>
            </a:r>
            <a:r>
              <a:rPr lang="fi-FI" dirty="0" smtClean="0"/>
              <a:t> </a:t>
            </a:r>
            <a:r>
              <a:rPr lang="fi-FI" dirty="0" err="1" smtClean="0"/>
              <a:t>IoT</a:t>
            </a:r>
            <a:r>
              <a:rPr lang="fi-FI" dirty="0" smtClean="0"/>
              <a:t> </a:t>
            </a:r>
            <a:r>
              <a:rPr lang="fi-FI" dirty="0" err="1" smtClean="0"/>
              <a:t>processing</a:t>
            </a:r>
            <a:r>
              <a:rPr lang="fi-FI" dirty="0" smtClean="0"/>
              <a:t> and </a:t>
            </a:r>
            <a:r>
              <a:rPr lang="fi-FI" dirty="0" err="1" smtClean="0"/>
              <a:t>storage</a:t>
            </a:r>
            <a:r>
              <a:rPr lang="fi-FI" dirty="0" smtClean="0"/>
              <a:t> to </a:t>
            </a:r>
            <a:r>
              <a:rPr lang="fi-FI" dirty="0" err="1" smtClean="0"/>
              <a:t>make</a:t>
            </a:r>
            <a:r>
              <a:rPr lang="fi-FI" dirty="0" smtClean="0"/>
              <a:t> </a:t>
            </a:r>
            <a:r>
              <a:rPr lang="fi-FI" dirty="0" err="1" smtClean="0"/>
              <a:t>IoT</a:t>
            </a:r>
            <a:r>
              <a:rPr lang="fi-FI" dirty="0" smtClean="0"/>
              <a:t> </a:t>
            </a:r>
            <a:r>
              <a:rPr lang="fi-FI" dirty="0" err="1" smtClean="0"/>
              <a:t>networks</a:t>
            </a:r>
            <a:r>
              <a:rPr lang="fi-FI" dirty="0" smtClean="0"/>
              <a:t> </a:t>
            </a:r>
            <a:r>
              <a:rPr lang="fi-FI" dirty="0" err="1" smtClean="0"/>
              <a:t>substantially</a:t>
            </a:r>
            <a:r>
              <a:rPr lang="fi-FI" dirty="0" smtClean="0"/>
              <a:t> </a:t>
            </a:r>
            <a:r>
              <a:rPr lang="fi-FI" dirty="0" err="1" smtClean="0"/>
              <a:t>more</a:t>
            </a:r>
            <a:r>
              <a:rPr lang="fi-FI" dirty="0" smtClean="0"/>
              <a:t> </a:t>
            </a:r>
            <a:r>
              <a:rPr lang="fi-FI" dirty="0" err="1" smtClean="0"/>
              <a:t>efficient</a:t>
            </a:r>
            <a:r>
              <a:rPr lang="fi-FI" dirty="0" smtClean="0"/>
              <a:t> and </a:t>
            </a:r>
            <a:r>
              <a:rPr lang="fi-FI" dirty="0" err="1" smtClean="0"/>
              <a:t>robust</a:t>
            </a:r>
            <a:endParaRPr lang="fi-FI" dirty="0" smtClean="0"/>
          </a:p>
          <a:p>
            <a:r>
              <a:rPr lang="fi-FI" dirty="0" smtClean="0"/>
              <a:t>Secure </a:t>
            </a:r>
            <a:r>
              <a:rPr lang="fi-FI" dirty="0" err="1"/>
              <a:t>exchange</a:t>
            </a:r>
            <a:r>
              <a:rPr lang="fi-FI" dirty="0"/>
              <a:t> </a:t>
            </a:r>
            <a:r>
              <a:rPr lang="fi-FI" dirty="0" smtClean="0"/>
              <a:t>of </a:t>
            </a:r>
            <a:r>
              <a:rPr lang="fi-FI" dirty="0" err="1" smtClean="0"/>
              <a:t>user</a:t>
            </a:r>
            <a:r>
              <a:rPr lang="fi-FI" dirty="0" smtClean="0"/>
              <a:t> </a:t>
            </a:r>
            <a:r>
              <a:rPr lang="fi-FI" dirty="0" err="1" smtClean="0"/>
              <a:t>IoT</a:t>
            </a:r>
            <a:r>
              <a:rPr lang="fi-FI" dirty="0" smtClean="0"/>
              <a:t> data </a:t>
            </a:r>
            <a:r>
              <a:rPr lang="fi-FI" dirty="0" err="1" smtClean="0"/>
              <a:t>when</a:t>
            </a:r>
            <a:r>
              <a:rPr lang="fi-FI" dirty="0" smtClean="0"/>
              <a:t> </a:t>
            </a:r>
            <a:r>
              <a:rPr lang="fi-FI" dirty="0" err="1" smtClean="0"/>
              <a:t>using</a:t>
            </a:r>
            <a:r>
              <a:rPr lang="fi-FI" dirty="0" smtClean="0"/>
              <a:t> </a:t>
            </a:r>
            <a:r>
              <a:rPr lang="fi-FI" dirty="0" err="1" smtClean="0"/>
              <a:t>edge</a:t>
            </a:r>
            <a:r>
              <a:rPr lang="fi-FI" dirty="0" smtClean="0"/>
              <a:t> </a:t>
            </a:r>
            <a:r>
              <a:rPr lang="fi-FI" dirty="0" err="1" smtClean="0"/>
              <a:t>computing</a:t>
            </a:r>
            <a:r>
              <a:rPr lang="fi-FI" dirty="0" smtClean="0"/>
              <a:t> </a:t>
            </a:r>
            <a:endParaRPr lang="fi-FI" dirty="0"/>
          </a:p>
          <a:p>
            <a:r>
              <a:rPr lang="en-US" dirty="0" smtClean="0"/>
              <a:t>Simulation-to-deployment </a:t>
            </a:r>
            <a:r>
              <a:rPr lang="fi-FI" dirty="0" err="1" smtClean="0"/>
              <a:t>enabling</a:t>
            </a:r>
            <a:r>
              <a:rPr lang="fi-FI" dirty="0" smtClean="0"/>
              <a:t> </a:t>
            </a:r>
            <a:r>
              <a:rPr lang="fi-FI" dirty="0" err="1" smtClean="0"/>
              <a:t>automated</a:t>
            </a:r>
            <a:r>
              <a:rPr lang="fi-FI" dirty="0" smtClean="0"/>
              <a:t> </a:t>
            </a:r>
            <a:r>
              <a:rPr lang="fi-FI" dirty="0" err="1" smtClean="0"/>
              <a:t>deployment</a:t>
            </a:r>
            <a:r>
              <a:rPr lang="fi-FI" dirty="0" smtClean="0"/>
              <a:t> </a:t>
            </a:r>
            <a:r>
              <a:rPr lang="fi-FI" dirty="0"/>
              <a:t>of </a:t>
            </a:r>
            <a:r>
              <a:rPr lang="fi-FI" dirty="0" err="1" smtClean="0"/>
              <a:t>large</a:t>
            </a:r>
            <a:r>
              <a:rPr lang="fi-FI" dirty="0" smtClean="0"/>
              <a:t> </a:t>
            </a:r>
            <a:r>
              <a:rPr lang="fi-FI" dirty="0" err="1" smtClean="0"/>
              <a:t>scale</a:t>
            </a:r>
            <a:r>
              <a:rPr lang="fi-FI" dirty="0" smtClean="0"/>
              <a:t> </a:t>
            </a:r>
            <a:r>
              <a:rPr lang="en-US" dirty="0" err="1"/>
              <a:t>IoT</a:t>
            </a:r>
            <a:r>
              <a:rPr lang="en-US" dirty="0"/>
              <a:t> </a:t>
            </a:r>
            <a:r>
              <a:rPr lang="en-US" dirty="0" smtClean="0"/>
              <a:t>networks (up to millions of nodes)</a:t>
            </a:r>
            <a:endParaRPr lang="fi-FI" dirty="0"/>
          </a:p>
          <a:p>
            <a:r>
              <a:rPr lang="en-US" dirty="0" smtClean="0"/>
              <a:t>Indoor </a:t>
            </a:r>
            <a:r>
              <a:rPr lang="en-US" dirty="0"/>
              <a:t>positioning based on collective intelligence of </a:t>
            </a:r>
            <a:r>
              <a:rPr lang="en-US" dirty="0" err="1"/>
              <a:t>IoT</a:t>
            </a:r>
            <a:r>
              <a:rPr lang="en-US" dirty="0"/>
              <a:t> nodes</a:t>
            </a:r>
            <a:endParaRPr lang="en-GB" dirty="0"/>
          </a:p>
        </p:txBody>
      </p:sp>
      <p:sp>
        <p:nvSpPr>
          <p:cNvPr id="5" name="Pentagon 4"/>
          <p:cNvSpPr/>
          <p:nvPr/>
        </p:nvSpPr>
        <p:spPr>
          <a:xfrm>
            <a:off x="488504" y="4581128"/>
            <a:ext cx="1944216" cy="1368152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000" dirty="0" smtClean="0"/>
              <a:t>System Architecture Design</a:t>
            </a:r>
            <a:endParaRPr lang="fi-FI" sz="2000" dirty="0"/>
          </a:p>
        </p:txBody>
      </p:sp>
      <p:sp>
        <p:nvSpPr>
          <p:cNvPr id="6" name="Chevron 5"/>
          <p:cNvSpPr/>
          <p:nvPr/>
        </p:nvSpPr>
        <p:spPr>
          <a:xfrm>
            <a:off x="1865421" y="4581128"/>
            <a:ext cx="2790783" cy="1368152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000" dirty="0" err="1" smtClean="0">
                <a:solidFill>
                  <a:schemeClr val="tx1"/>
                </a:solidFill>
              </a:rPr>
              <a:t>Simulation</a:t>
            </a:r>
            <a:r>
              <a:rPr lang="fi-FI" sz="2000" dirty="0" smtClean="0">
                <a:solidFill>
                  <a:schemeClr val="tx1"/>
                </a:solidFill>
              </a:rPr>
              <a:t> and </a:t>
            </a:r>
            <a:r>
              <a:rPr lang="fi-FI" sz="2000" dirty="0" err="1" smtClean="0">
                <a:solidFill>
                  <a:schemeClr val="tx1"/>
                </a:solidFill>
              </a:rPr>
              <a:t>tesbeds</a:t>
            </a:r>
            <a:r>
              <a:rPr lang="fi-FI" sz="2000" dirty="0" smtClean="0">
                <a:solidFill>
                  <a:schemeClr val="tx1"/>
                </a:solidFill>
              </a:rPr>
              <a:t> </a:t>
            </a:r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4088904" y="4581128"/>
            <a:ext cx="2952328" cy="1368152"/>
          </a:xfrm>
          <a:prstGeom prst="chevr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000" dirty="0" smtClean="0">
                <a:solidFill>
                  <a:schemeClr val="tx1"/>
                </a:solidFill>
              </a:rPr>
              <a:t>Auto-</a:t>
            </a:r>
            <a:r>
              <a:rPr lang="fi-FI" sz="2000" dirty="0" err="1" smtClean="0">
                <a:solidFill>
                  <a:schemeClr val="tx1"/>
                </a:solidFill>
              </a:rPr>
              <a:t>deployment</a:t>
            </a:r>
            <a:r>
              <a:rPr lang="fi-FI" sz="2000" dirty="0" smtClean="0">
                <a:solidFill>
                  <a:schemeClr val="tx1"/>
                </a:solidFill>
              </a:rPr>
              <a:t> and </a:t>
            </a:r>
            <a:r>
              <a:rPr lang="fi-FI" sz="2000" dirty="0" err="1" smtClean="0">
                <a:solidFill>
                  <a:schemeClr val="tx1"/>
                </a:solidFill>
              </a:rPr>
              <a:t>analysis</a:t>
            </a:r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6537176" y="4581128"/>
            <a:ext cx="3096344" cy="1368152"/>
          </a:xfrm>
          <a:prstGeom prst="chevr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sz="2000" dirty="0" smtClean="0">
                <a:solidFill>
                  <a:schemeClr val="tx1"/>
                </a:solidFill>
              </a:rPr>
              <a:t>Management and </a:t>
            </a:r>
            <a:r>
              <a:rPr lang="fi-FI" sz="2000" dirty="0" err="1" smtClean="0">
                <a:solidFill>
                  <a:schemeClr val="tx1"/>
                </a:solidFill>
              </a:rPr>
              <a:t>orchestration</a:t>
            </a:r>
            <a:endParaRPr lang="fi-FI" sz="2000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836" y="529256"/>
            <a:ext cx="878396" cy="9392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433" y="288396"/>
            <a:ext cx="1420949" cy="14209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31" y="289503"/>
            <a:ext cx="1370892" cy="13788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177" y="393278"/>
            <a:ext cx="2397437" cy="9474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40" y="841628"/>
            <a:ext cx="1341120" cy="1027176"/>
          </a:xfrm>
          <a:prstGeom prst="rect">
            <a:avLst/>
          </a:prstGeom>
        </p:spPr>
      </p:pic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20144" y="6448251"/>
            <a:ext cx="3917032" cy="365125"/>
          </a:xfrm>
        </p:spPr>
        <p:txBody>
          <a:bodyPr/>
          <a:lstStyle/>
          <a:p>
            <a:r>
              <a:rPr lang="en-GB" noProof="0" dirty="0" smtClean="0">
                <a:solidFill>
                  <a:srgbClr val="000000"/>
                </a:solidFill>
              </a:rPr>
              <a:t>MEETING </a:t>
            </a:r>
            <a:r>
              <a:rPr lang="en-GB" dirty="0" smtClean="0">
                <a:solidFill>
                  <a:srgbClr val="000000"/>
                </a:solidFill>
              </a:rPr>
              <a:t>AT NYU WIRELESS 24</a:t>
            </a:r>
            <a:r>
              <a:rPr lang="en-GB" baseline="30000" dirty="0" smtClean="0">
                <a:solidFill>
                  <a:srgbClr val="000000"/>
                </a:solidFill>
              </a:rPr>
              <a:t>th</a:t>
            </a:r>
            <a:r>
              <a:rPr lang="en-GB" dirty="0" smtClean="0">
                <a:solidFill>
                  <a:srgbClr val="000000"/>
                </a:solidFill>
              </a:rPr>
              <a:t> April 2018</a:t>
            </a:r>
          </a:p>
          <a:p>
            <a:endParaRPr lang="en-GB" noProof="0" dirty="0" smtClean="0">
              <a:solidFill>
                <a:srgbClr val="000000"/>
              </a:solidFill>
            </a:endParaRPr>
          </a:p>
          <a:p>
            <a:endParaRPr lang="en-GB" noProof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7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" b="24850"/>
          <a:stretch/>
        </p:blipFill>
        <p:spPr>
          <a:xfrm>
            <a:off x="0" y="4398350"/>
            <a:ext cx="9906000" cy="170527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 bwMode="auto">
          <a:xfrm>
            <a:off x="9306922" y="7689459"/>
            <a:ext cx="149776" cy="136963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5098" tIns="47549" rIns="95098" bIns="47549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96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158" y="4551162"/>
            <a:ext cx="772149" cy="11683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89187" y="5753654"/>
            <a:ext cx="1537421" cy="38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72" b="1" dirty="0">
                <a:solidFill>
                  <a:srgbClr val="FFFFFF"/>
                </a:solidFill>
                <a:latin typeface="Calibri" panose="020F0502020204030204" pitchFamily="34" charset="0"/>
              </a:rPr>
              <a:t>5G </a:t>
            </a:r>
            <a:r>
              <a:rPr lang="en-US" sz="1872" b="1" dirty="0" err="1">
                <a:solidFill>
                  <a:srgbClr val="FFFFFF"/>
                </a:solidFill>
                <a:latin typeface="Calibri" panose="020F0502020204030204" pitchFamily="34" charset="0"/>
              </a:rPr>
              <a:t>PoC</a:t>
            </a:r>
            <a:r>
              <a:rPr lang="en-US" sz="1872" b="1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r="8570"/>
          <a:stretch/>
        </p:blipFill>
        <p:spPr>
          <a:xfrm>
            <a:off x="6916582" y="4934347"/>
            <a:ext cx="925695" cy="7373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23123" y="5678797"/>
            <a:ext cx="2546203" cy="38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72" b="1" dirty="0">
                <a:solidFill>
                  <a:srgbClr val="FFFFFF"/>
                </a:solidFill>
                <a:latin typeface="Calibri" panose="020F0502020204030204" pitchFamily="34" charset="0"/>
              </a:rPr>
              <a:t>LTE small cell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30"/>
          <a:stretch/>
        </p:blipFill>
        <p:spPr>
          <a:xfrm>
            <a:off x="8710293" y="5092998"/>
            <a:ext cx="714761" cy="5311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07906" y="5606381"/>
            <a:ext cx="1857624" cy="38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72" b="1" dirty="0">
                <a:solidFill>
                  <a:srgbClr val="FFFFFF"/>
                </a:solidFill>
                <a:latin typeface="Calibri" panose="020F0502020204030204" pitchFamily="34" charset="0"/>
              </a:rPr>
              <a:t>IoT sensors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372" y="4505306"/>
            <a:ext cx="812216" cy="12422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74273" y="5763327"/>
            <a:ext cx="2555766" cy="38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72" b="1" dirty="0">
                <a:solidFill>
                  <a:srgbClr val="FFFFFF"/>
                </a:solidFill>
                <a:latin typeface="Calibri" panose="020F0502020204030204" pitchFamily="34" charset="0"/>
              </a:rPr>
              <a:t>LTE Macros with NB IoT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755195" y="805623"/>
            <a:ext cx="8202168" cy="1033939"/>
          </a:xfrm>
        </p:spPr>
        <p:txBody>
          <a:bodyPr/>
          <a:lstStyle/>
          <a:p>
            <a:pPr algn="ctr"/>
            <a:r>
              <a:rPr lang="fi-FI" b="1" dirty="0" smtClean="0">
                <a:latin typeface="Arial" panose="020B0604020202020204" pitchFamily="34" charset="0"/>
                <a:cs typeface="Arial" panose="020B0604020202020204" pitchFamily="34" charset="0"/>
              </a:rPr>
              <a:t>5G </a:t>
            </a:r>
            <a:r>
              <a:rPr lang="fi-FI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Test</a:t>
            </a:r>
            <a:r>
              <a:rPr lang="fi-FI" b="1" dirty="0" smtClean="0">
                <a:latin typeface="Arial" panose="020B0604020202020204" pitchFamily="34" charset="0"/>
                <a:cs typeface="Arial" panose="020B0604020202020204" pitchFamily="34" charset="0"/>
              </a:rPr>
              <a:t> Network Finland</a:t>
            </a:r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379397" y="1568196"/>
            <a:ext cx="9135316" cy="2700338"/>
          </a:xfrm>
        </p:spPr>
        <p:txBody>
          <a:bodyPr>
            <a:normAutofit lnSpcReduction="10000"/>
          </a:bodyPr>
          <a:lstStyle/>
          <a:p>
            <a:r>
              <a:rPr lang="fi-FI" dirty="0" smtClean="0"/>
              <a:t>Open </a:t>
            </a:r>
            <a:r>
              <a:rPr lang="fi-FI" dirty="0" err="1" smtClean="0"/>
              <a:t>test</a:t>
            </a:r>
            <a:r>
              <a:rPr lang="fi-FI" dirty="0" smtClean="0"/>
              <a:t> </a:t>
            </a:r>
            <a:r>
              <a:rPr lang="fi-FI" dirty="0" err="1" smtClean="0"/>
              <a:t>network</a:t>
            </a:r>
            <a:r>
              <a:rPr lang="fi-FI" dirty="0" smtClean="0"/>
              <a:t> for </a:t>
            </a:r>
            <a:r>
              <a:rPr lang="fi-FI" dirty="0" err="1" smtClean="0"/>
              <a:t>co-creation</a:t>
            </a:r>
            <a:r>
              <a:rPr lang="fi-FI" dirty="0" smtClean="0"/>
              <a:t> (https://5gtn.fi/co-creation/).</a:t>
            </a:r>
          </a:p>
          <a:p>
            <a:r>
              <a:rPr lang="fi-FI" dirty="0" smtClean="0"/>
              <a:t>Main </a:t>
            </a:r>
            <a:r>
              <a:rPr lang="fi-FI" dirty="0" err="1" smtClean="0"/>
              <a:t>parts</a:t>
            </a:r>
            <a:r>
              <a:rPr lang="fi-FI" dirty="0" smtClean="0"/>
              <a:t> </a:t>
            </a:r>
            <a:r>
              <a:rPr lang="fi-FI" dirty="0" err="1" smtClean="0"/>
              <a:t>located</a:t>
            </a:r>
            <a:r>
              <a:rPr lang="fi-FI" dirty="0" smtClean="0"/>
              <a:t> in Oulu &amp; Helsinki </a:t>
            </a:r>
            <a:r>
              <a:rPr lang="fi-FI" dirty="0" err="1" smtClean="0"/>
              <a:t>regions</a:t>
            </a:r>
            <a:r>
              <a:rPr lang="fi-FI" dirty="0" smtClean="0"/>
              <a:t>.</a:t>
            </a:r>
          </a:p>
          <a:p>
            <a:r>
              <a:rPr lang="fi-FI" dirty="0" err="1" smtClean="0"/>
              <a:t>Was</a:t>
            </a:r>
            <a:r>
              <a:rPr lang="fi-FI" dirty="0" smtClean="0"/>
              <a:t> </a:t>
            </a:r>
            <a:r>
              <a:rPr lang="fi-FI" dirty="0" err="1" smtClean="0"/>
              <a:t>used</a:t>
            </a:r>
            <a:r>
              <a:rPr lang="fi-FI" dirty="0" smtClean="0"/>
              <a:t> in EU-Korea </a:t>
            </a:r>
            <a:r>
              <a:rPr lang="fi-FI" dirty="0" err="1" smtClean="0"/>
              <a:t>demos</a:t>
            </a:r>
            <a:r>
              <a:rPr lang="fi-FI" dirty="0" smtClean="0"/>
              <a:t> at 2018 Winter </a:t>
            </a:r>
            <a:r>
              <a:rPr lang="fi-FI" dirty="0" err="1" smtClean="0"/>
              <a:t>Olympic</a:t>
            </a:r>
            <a:r>
              <a:rPr lang="fi-FI" dirty="0" smtClean="0"/>
              <a:t> </a:t>
            </a:r>
            <a:r>
              <a:rPr lang="fi-FI" dirty="0" err="1" smtClean="0"/>
              <a:t>Games</a:t>
            </a:r>
            <a:r>
              <a:rPr lang="fi-FI" dirty="0" smtClean="0"/>
              <a:t>.</a:t>
            </a:r>
          </a:p>
          <a:p>
            <a:r>
              <a:rPr lang="fi-FI" dirty="0" err="1" smtClean="0"/>
              <a:t>Operator</a:t>
            </a:r>
            <a:r>
              <a:rPr lang="fi-FI" dirty="0" smtClean="0"/>
              <a:t> </a:t>
            </a:r>
            <a:r>
              <a:rPr lang="fi-FI" dirty="0" err="1" smtClean="0"/>
              <a:t>grade</a:t>
            </a:r>
            <a:r>
              <a:rPr lang="fi-FI" dirty="0" smtClean="0"/>
              <a:t> live </a:t>
            </a:r>
            <a:r>
              <a:rPr lang="fi-FI" dirty="0" err="1" smtClean="0"/>
              <a:t>network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plugged</a:t>
            </a:r>
            <a:r>
              <a:rPr lang="fi-FI" dirty="0" smtClean="0"/>
              <a:t> in 5G </a:t>
            </a:r>
            <a:r>
              <a:rPr lang="fi-FI" dirty="0" err="1" smtClean="0"/>
              <a:t>prototype</a:t>
            </a:r>
            <a:r>
              <a:rPr lang="fi-FI" dirty="0" smtClean="0"/>
              <a:t> </a:t>
            </a:r>
            <a:r>
              <a:rPr lang="fi-FI" dirty="0" err="1" smtClean="0"/>
              <a:t>radios</a:t>
            </a:r>
            <a:r>
              <a:rPr lang="fi-FI" dirty="0" smtClean="0"/>
              <a:t>. </a:t>
            </a:r>
          </a:p>
          <a:p>
            <a:r>
              <a:rPr lang="fi-FI" dirty="0" err="1" smtClean="0"/>
              <a:t>Near</a:t>
            </a:r>
            <a:r>
              <a:rPr lang="fi-FI" dirty="0" smtClean="0"/>
              <a:t> </a:t>
            </a:r>
            <a:r>
              <a:rPr lang="fi-FI" dirty="0" err="1" smtClean="0"/>
              <a:t>future</a:t>
            </a:r>
            <a:r>
              <a:rPr lang="fi-FI" dirty="0" smtClean="0"/>
              <a:t> </a:t>
            </a:r>
            <a:r>
              <a:rPr lang="fi-FI" dirty="0" err="1" smtClean="0"/>
              <a:t>targets</a:t>
            </a:r>
            <a:r>
              <a:rPr lang="fi-FI" dirty="0" smtClean="0"/>
              <a:t>: </a:t>
            </a:r>
            <a:r>
              <a:rPr lang="fi-FI" dirty="0" err="1" smtClean="0"/>
              <a:t>become</a:t>
            </a:r>
            <a:r>
              <a:rPr lang="fi-FI" dirty="0" smtClean="0"/>
              <a:t>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first</a:t>
            </a:r>
            <a:r>
              <a:rPr lang="fi-FI" dirty="0" smtClean="0"/>
              <a:t> </a:t>
            </a:r>
            <a:r>
              <a:rPr lang="fi-FI" dirty="0" err="1" smtClean="0"/>
              <a:t>operational</a:t>
            </a:r>
            <a:r>
              <a:rPr lang="fi-FI" dirty="0" smtClean="0"/>
              <a:t> </a:t>
            </a:r>
            <a:r>
              <a:rPr lang="fi-FI" dirty="0" err="1" smtClean="0"/>
              <a:t>local</a:t>
            </a:r>
            <a:r>
              <a:rPr lang="fi-FI" dirty="0" smtClean="0"/>
              <a:t> </a:t>
            </a:r>
            <a:r>
              <a:rPr lang="fi-FI" dirty="0" err="1" smtClean="0"/>
              <a:t>micro-operator</a:t>
            </a:r>
            <a:r>
              <a:rPr lang="fi-FI" dirty="0" smtClean="0"/>
              <a:t> </a:t>
            </a:r>
            <a:r>
              <a:rPr lang="fi-FI" dirty="0" err="1" smtClean="0"/>
              <a:t>during</a:t>
            </a:r>
            <a:r>
              <a:rPr lang="fi-FI" dirty="0" smtClean="0"/>
              <a:t> 2019 at </a:t>
            </a:r>
            <a:r>
              <a:rPr lang="fi-FI" dirty="0" err="1" smtClean="0"/>
              <a:t>University</a:t>
            </a:r>
            <a:r>
              <a:rPr lang="fi-FI" dirty="0" smtClean="0"/>
              <a:t> of Oulu campus </a:t>
            </a:r>
            <a:r>
              <a:rPr lang="fi-FI" dirty="0" err="1" smtClean="0"/>
              <a:t>once</a:t>
            </a:r>
            <a:r>
              <a:rPr lang="fi-FI" dirty="0" smtClean="0"/>
              <a:t> 100MHz </a:t>
            </a:r>
            <a:r>
              <a:rPr lang="fi-FI" dirty="0" err="1" smtClean="0"/>
              <a:t>bandwidth</a:t>
            </a:r>
            <a:r>
              <a:rPr lang="fi-FI" dirty="0" smtClean="0"/>
              <a:t> </a:t>
            </a:r>
            <a:r>
              <a:rPr lang="fi-FI" dirty="0" err="1" smtClean="0"/>
              <a:t>becomes</a:t>
            </a:r>
            <a:r>
              <a:rPr lang="fi-FI" dirty="0" smtClean="0"/>
              <a:t> </a:t>
            </a:r>
            <a:r>
              <a:rPr lang="fi-FI" dirty="0" err="1" smtClean="0"/>
              <a:t>available</a:t>
            </a:r>
            <a:r>
              <a:rPr lang="fi-FI" dirty="0" smtClean="0"/>
              <a:t> at 3.5GHz </a:t>
            </a:r>
            <a:r>
              <a:rPr lang="fi-FI" dirty="0" err="1" smtClean="0"/>
              <a:t>band</a:t>
            </a:r>
            <a:r>
              <a:rPr lang="fi-FI" dirty="0"/>
              <a:t> </a:t>
            </a:r>
            <a:r>
              <a:rPr lang="fi-FI" dirty="0" err="1" smtClean="0"/>
              <a:t>later</a:t>
            </a:r>
            <a:r>
              <a:rPr lang="fi-FI" dirty="0" smtClean="0"/>
              <a:t> </a:t>
            </a:r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year</a:t>
            </a:r>
            <a:r>
              <a:rPr lang="fi-FI" dirty="0" smtClean="0"/>
              <a:t>.</a:t>
            </a:r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511" y="844351"/>
            <a:ext cx="644375" cy="6443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914" y="4428988"/>
            <a:ext cx="834334" cy="93211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3234" y="5448581"/>
            <a:ext cx="24019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4"/>
              </a:lnSpc>
            </a:pPr>
            <a:r>
              <a:rPr lang="fi-FI" sz="156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800 MHz @</a:t>
            </a:r>
            <a:r>
              <a:rPr lang="en-US" sz="156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26/28 GHz </a:t>
            </a:r>
          </a:p>
          <a:p>
            <a:pPr algn="ctr">
              <a:lnSpc>
                <a:spcPts val="1404"/>
              </a:lnSpc>
            </a:pPr>
            <a:r>
              <a:rPr lang="fi-FI" sz="156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10 </a:t>
            </a:r>
            <a:r>
              <a:rPr lang="fi-FI" sz="156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Gbps</a:t>
            </a:r>
            <a:endParaRPr lang="fi-FI" sz="156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  <a:p>
            <a:pPr algn="ctr">
              <a:lnSpc>
                <a:spcPts val="1404"/>
              </a:lnSpc>
            </a:pPr>
            <a:r>
              <a:rPr lang="fi-FI" sz="156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Hybrid</a:t>
            </a:r>
            <a:r>
              <a:rPr lang="fi-FI" sz="156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fi-FI" sz="156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entury Gothic" panose="020B0502020202020204" pitchFamily="34" charset="0"/>
              </a:rPr>
              <a:t>beamformer</a:t>
            </a:r>
            <a:endParaRPr lang="fi-FI" sz="156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20" name="Picture 13">
            <a:extLst>
              <a:ext uri="{FF2B5EF4-FFF2-40B4-BE49-F238E27FC236}">
                <a16:creationId xmlns:a16="http://schemas.microsoft.com/office/drawing/2014/main" id="{AE1F1127-4556-4C7C-A0BA-A138A28E8A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054" y="4396947"/>
            <a:ext cx="465364" cy="566235"/>
          </a:xfrm>
          <a:prstGeom prst="rect">
            <a:avLst/>
          </a:prstGeom>
        </p:spPr>
      </p:pic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20144" y="6448251"/>
            <a:ext cx="3917032" cy="365125"/>
          </a:xfrm>
        </p:spPr>
        <p:txBody>
          <a:bodyPr/>
          <a:lstStyle/>
          <a:p>
            <a:r>
              <a:rPr lang="en-GB" noProof="0" dirty="0" smtClean="0">
                <a:solidFill>
                  <a:srgbClr val="000000"/>
                </a:solidFill>
              </a:rPr>
              <a:t>MEETING </a:t>
            </a:r>
            <a:r>
              <a:rPr lang="en-GB" dirty="0" smtClean="0">
                <a:solidFill>
                  <a:srgbClr val="000000"/>
                </a:solidFill>
              </a:rPr>
              <a:t>AT NYU WIRELESS 24</a:t>
            </a:r>
            <a:r>
              <a:rPr lang="en-GB" baseline="30000" dirty="0" smtClean="0">
                <a:solidFill>
                  <a:srgbClr val="000000"/>
                </a:solidFill>
              </a:rPr>
              <a:t>th</a:t>
            </a:r>
            <a:r>
              <a:rPr lang="en-GB" dirty="0" smtClean="0">
                <a:solidFill>
                  <a:srgbClr val="000000"/>
                </a:solidFill>
              </a:rPr>
              <a:t> April 2018</a:t>
            </a:r>
          </a:p>
          <a:p>
            <a:endParaRPr lang="en-GB" noProof="0" dirty="0" smtClean="0">
              <a:solidFill>
                <a:srgbClr val="000000"/>
              </a:solidFill>
            </a:endParaRPr>
          </a:p>
          <a:p>
            <a:endParaRPr lang="en-GB" noProof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070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29" y="746486"/>
            <a:ext cx="8743211" cy="459174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>National </a:t>
            </a:r>
            <a:r>
              <a:rPr lang="fi-FI" b="1" dirty="0" err="1" smtClean="0"/>
              <a:t>Flagship</a:t>
            </a:r>
            <a:r>
              <a:rPr lang="fi-FI" b="1" dirty="0" smtClean="0"/>
              <a:t> on Wireless </a:t>
            </a:r>
            <a:r>
              <a:rPr lang="fi-FI" b="1" dirty="0" err="1" smtClean="0"/>
              <a:t>Communications</a:t>
            </a:r>
            <a:endParaRPr lang="fi-FI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333" y="1964684"/>
            <a:ext cx="928579" cy="619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333" y="3133463"/>
            <a:ext cx="928578" cy="611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333" y="4244636"/>
            <a:ext cx="960759" cy="666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334" y="5359925"/>
            <a:ext cx="960759" cy="6405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0424" y="1459019"/>
            <a:ext cx="90805" cy="172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520" dirty="0"/>
          </a:p>
        </p:txBody>
      </p:sp>
      <p:sp>
        <p:nvSpPr>
          <p:cNvPr id="9" name="Rectangle 8"/>
          <p:cNvSpPr/>
          <p:nvPr/>
        </p:nvSpPr>
        <p:spPr>
          <a:xfrm>
            <a:off x="7118144" y="1557906"/>
            <a:ext cx="2427268" cy="4790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560" b="1" dirty="0">
                <a:solidFill>
                  <a:schemeClr val="bg1"/>
                </a:solidFill>
              </a:rPr>
              <a:t>Wireless Connectivity </a:t>
            </a:r>
          </a:p>
          <a:p>
            <a:r>
              <a:rPr lang="fi-FI" sz="953" dirty="0">
                <a:solidFill>
                  <a:schemeClr val="bg1"/>
                </a:solidFill>
              </a:rPr>
              <a:t>Ultra-</a:t>
            </a:r>
            <a:r>
              <a:rPr lang="fi-FI" sz="953" dirty="0" err="1">
                <a:solidFill>
                  <a:schemeClr val="bg1"/>
                </a:solidFill>
              </a:rPr>
              <a:t>reliable</a:t>
            </a:r>
            <a:r>
              <a:rPr lang="fi-FI" sz="953" dirty="0">
                <a:solidFill>
                  <a:schemeClr val="bg1"/>
                </a:solidFill>
              </a:rPr>
              <a:t> </a:t>
            </a:r>
            <a:r>
              <a:rPr lang="fi-FI" sz="953" dirty="0" err="1">
                <a:solidFill>
                  <a:schemeClr val="bg1"/>
                </a:solidFill>
              </a:rPr>
              <a:t>low-latency</a:t>
            </a:r>
            <a:r>
              <a:rPr lang="fi-FI" sz="953" dirty="0">
                <a:solidFill>
                  <a:schemeClr val="bg1"/>
                </a:solidFill>
              </a:rPr>
              <a:t> </a:t>
            </a:r>
            <a:r>
              <a:rPr lang="fi-FI" sz="953" dirty="0" err="1">
                <a:solidFill>
                  <a:schemeClr val="bg1"/>
                </a:solidFill>
              </a:rPr>
              <a:t>communications</a:t>
            </a:r>
            <a:endParaRPr lang="fi-FI" sz="953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54333" y="2717357"/>
            <a:ext cx="3045577" cy="4790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560" b="1" dirty="0" err="1">
                <a:solidFill>
                  <a:schemeClr val="bg1"/>
                </a:solidFill>
              </a:rPr>
              <a:t>Devices</a:t>
            </a:r>
            <a:r>
              <a:rPr lang="fi-FI" sz="1560" b="1" dirty="0">
                <a:solidFill>
                  <a:schemeClr val="bg1"/>
                </a:solidFill>
              </a:rPr>
              <a:t> &amp; </a:t>
            </a:r>
            <a:r>
              <a:rPr lang="fi-FI" sz="1560" b="1" dirty="0" err="1">
                <a:solidFill>
                  <a:schemeClr val="bg1"/>
                </a:solidFill>
              </a:rPr>
              <a:t>Circuit</a:t>
            </a:r>
            <a:r>
              <a:rPr lang="fi-FI" sz="1560" b="1" dirty="0">
                <a:solidFill>
                  <a:schemeClr val="bg1"/>
                </a:solidFill>
              </a:rPr>
              <a:t> Technology </a:t>
            </a:r>
          </a:p>
          <a:p>
            <a:r>
              <a:rPr lang="fi-FI" sz="953" dirty="0">
                <a:solidFill>
                  <a:schemeClr val="bg1"/>
                </a:solidFill>
              </a:rPr>
              <a:t>THz </a:t>
            </a:r>
            <a:r>
              <a:rPr lang="fi-FI" sz="953" dirty="0" err="1">
                <a:solidFill>
                  <a:schemeClr val="bg1"/>
                </a:solidFill>
              </a:rPr>
              <a:t>communications</a:t>
            </a:r>
            <a:r>
              <a:rPr lang="fi-FI" sz="953" dirty="0">
                <a:solidFill>
                  <a:schemeClr val="bg1"/>
                </a:solidFill>
              </a:rPr>
              <a:t> </a:t>
            </a:r>
            <a:r>
              <a:rPr lang="fi-FI" sz="953" dirty="0" err="1">
                <a:solidFill>
                  <a:schemeClr val="bg1"/>
                </a:solidFill>
              </a:rPr>
              <a:t>materials</a:t>
            </a:r>
            <a:r>
              <a:rPr lang="fi-FI" sz="953" dirty="0">
                <a:solidFill>
                  <a:schemeClr val="bg1"/>
                </a:solidFill>
              </a:rPr>
              <a:t> &amp; </a:t>
            </a:r>
            <a:r>
              <a:rPr lang="fi-FI" sz="953" dirty="0" err="1">
                <a:solidFill>
                  <a:schemeClr val="bg1"/>
                </a:solidFill>
              </a:rPr>
              <a:t>circuits</a:t>
            </a:r>
            <a:endParaRPr lang="fi-FI" sz="953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18144" y="3882765"/>
            <a:ext cx="2408032" cy="4790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560" b="1" dirty="0" err="1">
                <a:solidFill>
                  <a:schemeClr val="bg1"/>
                </a:solidFill>
              </a:rPr>
              <a:t>Distiributed</a:t>
            </a:r>
            <a:r>
              <a:rPr lang="fi-FI" sz="1560" b="1" dirty="0">
                <a:solidFill>
                  <a:schemeClr val="bg1"/>
                </a:solidFill>
              </a:rPr>
              <a:t> Computing</a:t>
            </a:r>
          </a:p>
          <a:p>
            <a:r>
              <a:rPr lang="fi-FI" sz="953" dirty="0">
                <a:solidFill>
                  <a:schemeClr val="bg1"/>
                </a:solidFill>
              </a:rPr>
              <a:t>Mobile </a:t>
            </a:r>
            <a:r>
              <a:rPr lang="fi-FI" sz="953" dirty="0" err="1">
                <a:solidFill>
                  <a:schemeClr val="bg1"/>
                </a:solidFill>
              </a:rPr>
              <a:t>edge</a:t>
            </a:r>
            <a:r>
              <a:rPr lang="fi-FI" sz="953" dirty="0">
                <a:solidFill>
                  <a:schemeClr val="bg1"/>
                </a:solidFill>
              </a:rPr>
              <a:t> </a:t>
            </a:r>
            <a:r>
              <a:rPr lang="fi-FI" sz="953" dirty="0" err="1">
                <a:solidFill>
                  <a:schemeClr val="bg1"/>
                </a:solidFill>
              </a:rPr>
              <a:t>intelligence</a:t>
            </a:r>
            <a:endParaRPr lang="fi-FI" sz="953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18144" y="5002987"/>
            <a:ext cx="4953000" cy="47904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1560" b="1" dirty="0">
                <a:solidFill>
                  <a:schemeClr val="bg1"/>
                </a:solidFill>
              </a:rPr>
              <a:t>Services and Applications</a:t>
            </a:r>
          </a:p>
          <a:p>
            <a:r>
              <a:rPr lang="fi-FI" sz="953" dirty="0" err="1">
                <a:solidFill>
                  <a:schemeClr val="bg1"/>
                </a:solidFill>
              </a:rPr>
              <a:t>Multidisciplinary</a:t>
            </a:r>
            <a:r>
              <a:rPr lang="fi-FI" sz="953" dirty="0">
                <a:solidFill>
                  <a:schemeClr val="bg1"/>
                </a:solidFill>
              </a:rPr>
              <a:t> </a:t>
            </a:r>
            <a:r>
              <a:rPr lang="fi-FI" sz="953" dirty="0" err="1">
                <a:solidFill>
                  <a:schemeClr val="bg1"/>
                </a:solidFill>
              </a:rPr>
              <a:t>research</a:t>
            </a:r>
            <a:r>
              <a:rPr lang="fi-FI" sz="953" dirty="0">
                <a:solidFill>
                  <a:schemeClr val="bg1"/>
                </a:solidFill>
              </a:rPr>
              <a:t> </a:t>
            </a:r>
            <a:r>
              <a:rPr lang="fi-FI" sz="953" dirty="0" err="1">
                <a:solidFill>
                  <a:schemeClr val="bg1"/>
                </a:solidFill>
              </a:rPr>
              <a:t>accross</a:t>
            </a:r>
            <a:r>
              <a:rPr lang="fi-FI" sz="953" dirty="0">
                <a:solidFill>
                  <a:schemeClr val="bg1"/>
                </a:solidFill>
              </a:rPr>
              <a:t> </a:t>
            </a:r>
            <a:r>
              <a:rPr lang="fi-FI" sz="953" dirty="0" err="1">
                <a:solidFill>
                  <a:schemeClr val="bg1"/>
                </a:solidFill>
              </a:rPr>
              <a:t>verticals</a:t>
            </a:r>
            <a:endParaRPr lang="fi-FI" sz="953" dirty="0">
              <a:solidFill>
                <a:schemeClr val="bg1"/>
              </a:solidFill>
            </a:endParaRPr>
          </a:p>
        </p:txBody>
      </p:sp>
      <p:pic>
        <p:nvPicPr>
          <p:cNvPr id="15" name="Picture 19">
            <a:extLst>
              <a:ext uri="{FF2B5EF4-FFF2-40B4-BE49-F238E27FC236}">
                <a16:creationId xmlns:a16="http://schemas.microsoft.com/office/drawing/2014/main" id="{E9842FE5-6CFB-41AE-944C-8B22924DF0C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" t="9743" r="2331" b="12122"/>
          <a:stretch/>
        </p:blipFill>
        <p:spPr>
          <a:xfrm>
            <a:off x="0" y="754380"/>
            <a:ext cx="633451" cy="5064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43555" y="2110536"/>
            <a:ext cx="1002197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fi-FI" sz="1300" dirty="0" err="1">
                <a:solidFill>
                  <a:schemeClr val="bg1"/>
                </a:solidFill>
              </a:rPr>
              <a:t>Unmanned</a:t>
            </a:r>
            <a:endParaRPr lang="fi-FI" sz="1300" dirty="0">
              <a:solidFill>
                <a:schemeClr val="bg1"/>
              </a:solidFill>
            </a:endParaRPr>
          </a:p>
          <a:p>
            <a:pPr>
              <a:lnSpc>
                <a:spcPts val="1300"/>
              </a:lnSpc>
            </a:pPr>
            <a:r>
              <a:rPr lang="fi-FI" sz="1300" dirty="0" err="1">
                <a:solidFill>
                  <a:schemeClr val="bg1"/>
                </a:solidFill>
              </a:rPr>
              <a:t>processes</a:t>
            </a:r>
            <a:endParaRPr lang="fi-FI" sz="13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08302" y="3263676"/>
            <a:ext cx="1056700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fi-FI" sz="1300" dirty="0" err="1">
                <a:solidFill>
                  <a:schemeClr val="bg1"/>
                </a:solidFill>
              </a:rPr>
              <a:t>Unlimited</a:t>
            </a:r>
            <a:r>
              <a:rPr lang="fi-FI" sz="13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ts val="1300"/>
              </a:lnSpc>
            </a:pPr>
            <a:r>
              <a:rPr lang="fi-FI" sz="1300" dirty="0" err="1">
                <a:solidFill>
                  <a:schemeClr val="bg1"/>
                </a:solidFill>
              </a:rPr>
              <a:t>connectivity</a:t>
            </a:r>
            <a:endParaRPr lang="fi-FI" sz="13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10179" y="4382046"/>
            <a:ext cx="1987234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lang="fi-FI" sz="1300" dirty="0">
                <a:solidFill>
                  <a:schemeClr val="bg1"/>
                </a:solidFill>
              </a:rPr>
              <a:t>Time </a:t>
            </a:r>
            <a:r>
              <a:rPr lang="fi-FI" sz="1300" dirty="0" err="1">
                <a:solidFill>
                  <a:schemeClr val="bg1"/>
                </a:solidFill>
              </a:rPr>
              <a:t>critical</a:t>
            </a:r>
            <a:r>
              <a:rPr lang="fi-FI" sz="13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ts val="1300"/>
              </a:lnSpc>
            </a:pPr>
            <a:r>
              <a:rPr lang="fi-FI" sz="1300" dirty="0">
                <a:solidFill>
                  <a:schemeClr val="bg1"/>
                </a:solidFill>
              </a:rPr>
              <a:t>&amp; </a:t>
            </a:r>
            <a:r>
              <a:rPr lang="fi-FI" sz="1300" dirty="0" err="1">
                <a:solidFill>
                  <a:schemeClr val="bg1"/>
                </a:solidFill>
              </a:rPr>
              <a:t>trusted</a:t>
            </a:r>
            <a:r>
              <a:rPr lang="fi-FI" sz="1300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ts val="1300"/>
              </a:lnSpc>
            </a:pPr>
            <a:r>
              <a:rPr lang="fi-FI" sz="1300" dirty="0" err="1">
                <a:solidFill>
                  <a:schemeClr val="bg1"/>
                </a:solidFill>
              </a:rPr>
              <a:t>applications</a:t>
            </a:r>
            <a:endParaRPr lang="fi-FI" sz="13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10179" y="5588386"/>
            <a:ext cx="1298753" cy="425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"/>
              </a:lnSpc>
            </a:pPr>
            <a:r>
              <a:rPr lang="fi-FI" sz="1300" dirty="0" err="1">
                <a:solidFill>
                  <a:schemeClr val="bg1"/>
                </a:solidFill>
              </a:rPr>
              <a:t>Disruptive</a:t>
            </a:r>
            <a:endParaRPr lang="fi-FI" sz="1300" dirty="0">
              <a:solidFill>
                <a:schemeClr val="bg1"/>
              </a:solidFill>
            </a:endParaRPr>
          </a:p>
          <a:p>
            <a:pPr>
              <a:lnSpc>
                <a:spcPts val="1300"/>
              </a:lnSpc>
            </a:pPr>
            <a:r>
              <a:rPr lang="fi-FI" sz="1300" dirty="0" err="1">
                <a:solidFill>
                  <a:schemeClr val="bg1"/>
                </a:solidFill>
              </a:rPr>
              <a:t>value</a:t>
            </a:r>
            <a:r>
              <a:rPr lang="fi-FI" sz="1300" dirty="0">
                <a:solidFill>
                  <a:schemeClr val="bg1"/>
                </a:solidFill>
              </a:rPr>
              <a:t> </a:t>
            </a:r>
            <a:r>
              <a:rPr lang="fi-FI" sz="1300" dirty="0" err="1">
                <a:solidFill>
                  <a:schemeClr val="bg1"/>
                </a:solidFill>
              </a:rPr>
              <a:t>networks</a:t>
            </a:r>
            <a:endParaRPr lang="fi-FI" sz="1300" dirty="0">
              <a:solidFill>
                <a:schemeClr val="bg1"/>
              </a:solidFill>
            </a:endParaRPr>
          </a:p>
        </p:txBody>
      </p:sp>
      <p:pic>
        <p:nvPicPr>
          <p:cNvPr id="18" name="Picture 13">
            <a:extLst>
              <a:ext uri="{FF2B5EF4-FFF2-40B4-BE49-F238E27FC236}">
                <a16:creationId xmlns:a16="http://schemas.microsoft.com/office/drawing/2014/main" id="{AE1F1127-4556-4C7C-A0BA-A138A28E8A0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796" y="786156"/>
            <a:ext cx="395267" cy="480944"/>
          </a:xfrm>
          <a:prstGeom prst="rect">
            <a:avLst/>
          </a:prstGeom>
        </p:spPr>
      </p:pic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135649" y="4528655"/>
          <a:ext cx="6332725" cy="1457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Bitmap Image" r:id="rId10" imgW="24233700" imgH="5654530" progId="Paint.Picture">
                  <p:embed/>
                </p:oleObj>
              </mc:Choice>
              <mc:Fallback>
                <p:oleObj name="Bitmap Image" r:id="rId10" imgW="24233700" imgH="5654530" progId="Paint.Picture">
                  <p:embed/>
                  <p:pic>
                    <p:nvPicPr>
                      <p:cNvPr id="26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649" y="4528655"/>
                        <a:ext cx="6332725" cy="14575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ontent Placeholder 14"/>
          <p:cNvSpPr txBox="1">
            <a:spLocks/>
          </p:cNvSpPr>
          <p:nvPr/>
        </p:nvSpPr>
        <p:spPr>
          <a:xfrm>
            <a:off x="329420" y="1791390"/>
            <a:ext cx="6351180" cy="270033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1625608" indent="-1625608" algn="l" defTabSz="43349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379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3522149" indent="-1354672" algn="l" defTabSz="43349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379" kern="1200">
                <a:solidFill>
                  <a:schemeClr val="tx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 marL="5418690" indent="-1083738" algn="l" defTabSz="43349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482" kern="1200">
                <a:solidFill>
                  <a:schemeClr val="tx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 marL="7586167" indent="-1083738" algn="l" defTabSz="43349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8534" kern="1200">
                <a:solidFill>
                  <a:schemeClr val="tx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 marL="9753643" indent="-1083738" algn="l" defTabSz="43349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6637" kern="1200">
                <a:solidFill>
                  <a:schemeClr val="tx1"/>
                </a:solidFill>
                <a:latin typeface="Segoe UI Light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  <a:lvl6pPr marL="11921118" indent="-1083738" algn="l" defTabSz="43349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088595" indent="-1083738" algn="l" defTabSz="43349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56072" indent="-1083738" algn="l" defTabSz="43349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423547" indent="-1083738" algn="l" defTabSz="433495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948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66" dirty="0">
                <a:solidFill>
                  <a:schemeClr val="bg1"/>
                </a:solidFill>
              </a:rPr>
              <a:t>National </a:t>
            </a:r>
            <a:r>
              <a:rPr lang="fi-FI" sz="2466" dirty="0" err="1">
                <a:solidFill>
                  <a:schemeClr val="bg1"/>
                </a:solidFill>
              </a:rPr>
              <a:t>Flagship</a:t>
            </a:r>
            <a:r>
              <a:rPr lang="fi-FI" sz="2466" dirty="0">
                <a:solidFill>
                  <a:schemeClr val="bg1"/>
                </a:solidFill>
              </a:rPr>
              <a:t> </a:t>
            </a:r>
            <a:r>
              <a:rPr lang="fi-FI" sz="2466" dirty="0" err="1">
                <a:solidFill>
                  <a:schemeClr val="bg1"/>
                </a:solidFill>
              </a:rPr>
              <a:t>proposal</a:t>
            </a:r>
            <a:r>
              <a:rPr lang="fi-FI" sz="2466" dirty="0">
                <a:solidFill>
                  <a:schemeClr val="bg1"/>
                </a:solidFill>
              </a:rPr>
              <a:t> for 2018-2026</a:t>
            </a:r>
          </a:p>
          <a:p>
            <a:pPr lvl="1"/>
            <a:r>
              <a:rPr lang="fi-FI" sz="2080" dirty="0" err="1">
                <a:solidFill>
                  <a:schemeClr val="bg1"/>
                </a:solidFill>
              </a:rPr>
              <a:t>programme</a:t>
            </a:r>
            <a:r>
              <a:rPr lang="fi-FI" sz="2080" dirty="0">
                <a:solidFill>
                  <a:schemeClr val="bg1"/>
                </a:solidFill>
              </a:rPr>
              <a:t> </a:t>
            </a:r>
            <a:r>
              <a:rPr lang="fi-FI" sz="2080" dirty="0" err="1">
                <a:solidFill>
                  <a:schemeClr val="bg1"/>
                </a:solidFill>
              </a:rPr>
              <a:t>initiated</a:t>
            </a:r>
            <a:r>
              <a:rPr lang="fi-FI" sz="2080" dirty="0">
                <a:solidFill>
                  <a:schemeClr val="bg1"/>
                </a:solidFill>
              </a:rPr>
              <a:t> </a:t>
            </a:r>
            <a:r>
              <a:rPr lang="fi-FI" sz="2080" dirty="0" err="1">
                <a:solidFill>
                  <a:schemeClr val="bg1"/>
                </a:solidFill>
              </a:rPr>
              <a:t>by</a:t>
            </a:r>
            <a:r>
              <a:rPr lang="fi-FI" sz="2080" dirty="0">
                <a:solidFill>
                  <a:schemeClr val="bg1"/>
                </a:solidFill>
              </a:rPr>
              <a:t> </a:t>
            </a:r>
            <a:r>
              <a:rPr lang="fi-FI" sz="2080" dirty="0" err="1">
                <a:solidFill>
                  <a:schemeClr val="bg1"/>
                </a:solidFill>
              </a:rPr>
              <a:t>Government</a:t>
            </a:r>
            <a:r>
              <a:rPr lang="fi-FI" sz="2080" dirty="0">
                <a:solidFill>
                  <a:schemeClr val="bg1"/>
                </a:solidFill>
              </a:rPr>
              <a:t> and </a:t>
            </a:r>
            <a:r>
              <a:rPr lang="fi-FI" sz="2080" dirty="0" err="1">
                <a:solidFill>
                  <a:schemeClr val="bg1"/>
                </a:solidFill>
              </a:rPr>
              <a:t>funded</a:t>
            </a:r>
            <a:r>
              <a:rPr lang="fi-FI" sz="2080" dirty="0">
                <a:solidFill>
                  <a:schemeClr val="bg1"/>
                </a:solidFill>
              </a:rPr>
              <a:t> </a:t>
            </a:r>
            <a:r>
              <a:rPr lang="fi-FI" sz="2080" dirty="0" err="1">
                <a:solidFill>
                  <a:schemeClr val="bg1"/>
                </a:solidFill>
              </a:rPr>
              <a:t>by</a:t>
            </a:r>
            <a:r>
              <a:rPr lang="fi-FI" sz="2080" dirty="0">
                <a:solidFill>
                  <a:schemeClr val="bg1"/>
                </a:solidFill>
              </a:rPr>
              <a:t> Academy of Finland; 3 </a:t>
            </a:r>
            <a:r>
              <a:rPr lang="fi-FI" sz="2080" dirty="0" err="1">
                <a:solidFill>
                  <a:schemeClr val="bg1"/>
                </a:solidFill>
              </a:rPr>
              <a:t>initiatives</a:t>
            </a:r>
            <a:r>
              <a:rPr lang="fi-FI" sz="2080" dirty="0">
                <a:solidFill>
                  <a:schemeClr val="bg1"/>
                </a:solidFill>
              </a:rPr>
              <a:t> </a:t>
            </a:r>
            <a:r>
              <a:rPr lang="fi-FI" sz="2080" dirty="0" err="1">
                <a:solidFill>
                  <a:schemeClr val="bg1"/>
                </a:solidFill>
              </a:rPr>
              <a:t>approved</a:t>
            </a:r>
            <a:r>
              <a:rPr lang="fi-FI" sz="2080" dirty="0">
                <a:solidFill>
                  <a:schemeClr val="bg1"/>
                </a:solidFill>
              </a:rPr>
              <a:t>.</a:t>
            </a:r>
            <a:endParaRPr lang="fi-FI" sz="2466" dirty="0">
              <a:solidFill>
                <a:schemeClr val="bg1"/>
              </a:solidFill>
            </a:endParaRPr>
          </a:p>
          <a:p>
            <a:r>
              <a:rPr lang="fi-FI" sz="2466" dirty="0">
                <a:solidFill>
                  <a:schemeClr val="bg1"/>
                </a:solidFill>
              </a:rPr>
              <a:t>6G </a:t>
            </a:r>
            <a:r>
              <a:rPr lang="fi-FI" sz="2466" dirty="0" err="1">
                <a:solidFill>
                  <a:schemeClr val="bg1"/>
                </a:solidFill>
              </a:rPr>
              <a:t>Enabled</a:t>
            </a:r>
            <a:r>
              <a:rPr lang="fi-FI" sz="2466" dirty="0">
                <a:solidFill>
                  <a:schemeClr val="bg1"/>
                </a:solidFill>
              </a:rPr>
              <a:t> Wireless Smart </a:t>
            </a:r>
            <a:r>
              <a:rPr lang="fi-FI" sz="2466" dirty="0" err="1">
                <a:solidFill>
                  <a:schemeClr val="bg1"/>
                </a:solidFill>
              </a:rPr>
              <a:t>Society</a:t>
            </a:r>
            <a:r>
              <a:rPr lang="fi-FI" sz="2466" dirty="0">
                <a:solidFill>
                  <a:schemeClr val="bg1"/>
                </a:solidFill>
              </a:rPr>
              <a:t> &amp; </a:t>
            </a:r>
            <a:r>
              <a:rPr lang="fi-FI" sz="2466" dirty="0" err="1">
                <a:solidFill>
                  <a:schemeClr val="bg1"/>
                </a:solidFill>
              </a:rPr>
              <a:t>Ecosystem</a:t>
            </a:r>
            <a:r>
              <a:rPr lang="fi-FI" sz="2466" dirty="0">
                <a:solidFill>
                  <a:schemeClr val="bg1"/>
                </a:solidFill>
              </a:rPr>
              <a:t> (6Genesis); </a:t>
            </a:r>
            <a:r>
              <a:rPr lang="fi-FI" sz="2466" dirty="0" err="1">
                <a:solidFill>
                  <a:schemeClr val="bg1"/>
                </a:solidFill>
              </a:rPr>
              <a:t>volume</a:t>
            </a:r>
            <a:r>
              <a:rPr lang="fi-FI" sz="2466" dirty="0">
                <a:solidFill>
                  <a:schemeClr val="bg1"/>
                </a:solidFill>
              </a:rPr>
              <a:t> 251M€.</a:t>
            </a:r>
          </a:p>
          <a:p>
            <a:r>
              <a:rPr lang="fi-FI" sz="2466" dirty="0" err="1">
                <a:solidFill>
                  <a:schemeClr val="bg1"/>
                </a:solidFill>
              </a:rPr>
              <a:t>Operated</a:t>
            </a:r>
            <a:r>
              <a:rPr lang="fi-FI" sz="2466" dirty="0">
                <a:solidFill>
                  <a:schemeClr val="bg1"/>
                </a:solidFill>
              </a:rPr>
              <a:t> </a:t>
            </a:r>
            <a:r>
              <a:rPr lang="fi-FI" sz="2466" dirty="0" err="1">
                <a:solidFill>
                  <a:schemeClr val="bg1"/>
                </a:solidFill>
              </a:rPr>
              <a:t>by</a:t>
            </a:r>
            <a:r>
              <a:rPr lang="fi-FI" sz="2466" dirty="0">
                <a:solidFill>
                  <a:schemeClr val="bg1"/>
                </a:solidFill>
              </a:rPr>
              <a:t> </a:t>
            </a:r>
            <a:r>
              <a:rPr lang="fi-FI" sz="2466" dirty="0" err="1">
                <a:solidFill>
                  <a:schemeClr val="bg1"/>
                </a:solidFill>
              </a:rPr>
              <a:t>Uoulu</a:t>
            </a:r>
            <a:r>
              <a:rPr lang="fi-FI" sz="2466" dirty="0">
                <a:solidFill>
                  <a:schemeClr val="bg1"/>
                </a:solidFill>
              </a:rPr>
              <a:t>, PI Prof. Latva-aho</a:t>
            </a:r>
          </a:p>
          <a:p>
            <a:pPr lvl="1"/>
            <a:r>
              <a:rPr lang="fi-FI" sz="1907" dirty="0">
                <a:solidFill>
                  <a:schemeClr val="bg1"/>
                </a:solidFill>
              </a:rPr>
              <a:t>in </a:t>
            </a:r>
            <a:r>
              <a:rPr lang="fi-FI" sz="1907" dirty="0" err="1">
                <a:solidFill>
                  <a:schemeClr val="bg1"/>
                </a:solidFill>
              </a:rPr>
              <a:t>collaboration</a:t>
            </a:r>
            <a:r>
              <a:rPr lang="fi-FI" sz="1907" dirty="0">
                <a:solidFill>
                  <a:schemeClr val="bg1"/>
                </a:solidFill>
              </a:rPr>
              <a:t> </a:t>
            </a:r>
            <a:r>
              <a:rPr lang="fi-FI" sz="1907" dirty="0" err="1">
                <a:solidFill>
                  <a:schemeClr val="bg1"/>
                </a:solidFill>
              </a:rPr>
              <a:t>with</a:t>
            </a:r>
            <a:r>
              <a:rPr lang="fi-FI" sz="1907" dirty="0">
                <a:solidFill>
                  <a:schemeClr val="bg1"/>
                </a:solidFill>
              </a:rPr>
              <a:t>: Nokia, VTT, Aalto </a:t>
            </a:r>
            <a:r>
              <a:rPr lang="fi-FI" sz="1907" dirty="0" err="1">
                <a:solidFill>
                  <a:schemeClr val="bg1"/>
                </a:solidFill>
              </a:rPr>
              <a:t>University</a:t>
            </a:r>
            <a:r>
              <a:rPr lang="fi-FI" sz="1907" dirty="0">
                <a:solidFill>
                  <a:schemeClr val="bg1"/>
                </a:solidFill>
              </a:rPr>
              <a:t>, City Of Oulu, Oulu </a:t>
            </a:r>
            <a:r>
              <a:rPr lang="fi-FI" sz="1907" dirty="0" err="1">
                <a:solidFill>
                  <a:schemeClr val="bg1"/>
                </a:solidFill>
              </a:rPr>
              <a:t>Univesity</a:t>
            </a:r>
            <a:r>
              <a:rPr lang="fi-FI" sz="1907" dirty="0">
                <a:solidFill>
                  <a:schemeClr val="bg1"/>
                </a:solidFill>
              </a:rPr>
              <a:t> of </a:t>
            </a:r>
            <a:r>
              <a:rPr lang="fi-FI" sz="1907" dirty="0" err="1">
                <a:solidFill>
                  <a:schemeClr val="bg1"/>
                </a:solidFill>
              </a:rPr>
              <a:t>Applied</a:t>
            </a:r>
            <a:r>
              <a:rPr lang="fi-FI" sz="1907" dirty="0">
                <a:solidFill>
                  <a:schemeClr val="bg1"/>
                </a:solidFill>
              </a:rPr>
              <a:t> Sciences.</a:t>
            </a:r>
          </a:p>
          <a:p>
            <a:endParaRPr lang="fi-FI" sz="1907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34080" y="1217813"/>
            <a:ext cx="2351606" cy="412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80" dirty="0">
                <a:solidFill>
                  <a:schemeClr val="bg1"/>
                </a:solidFill>
              </a:rPr>
              <a:t>www.6genesis.org</a:t>
            </a:r>
            <a:endParaRPr lang="fi-FI" sz="520" dirty="0"/>
          </a:p>
        </p:txBody>
      </p:sp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20144" y="6448251"/>
            <a:ext cx="3917032" cy="365125"/>
          </a:xfrm>
        </p:spPr>
        <p:txBody>
          <a:bodyPr/>
          <a:lstStyle/>
          <a:p>
            <a:r>
              <a:rPr lang="en-GB" noProof="0" dirty="0" smtClean="0">
                <a:solidFill>
                  <a:schemeClr val="bg1"/>
                </a:solidFill>
              </a:rPr>
              <a:t>MEETING </a:t>
            </a:r>
            <a:r>
              <a:rPr lang="en-GB" dirty="0" smtClean="0">
                <a:solidFill>
                  <a:schemeClr val="bg1"/>
                </a:solidFill>
              </a:rPr>
              <a:t>AT NYU WIRELESS 24</a:t>
            </a:r>
            <a:r>
              <a:rPr lang="en-GB" baseline="30000" dirty="0" smtClean="0">
                <a:solidFill>
                  <a:schemeClr val="bg1"/>
                </a:solidFill>
              </a:rPr>
              <a:t>th</a:t>
            </a:r>
            <a:r>
              <a:rPr lang="en-GB" dirty="0" smtClean="0">
                <a:solidFill>
                  <a:schemeClr val="bg1"/>
                </a:solidFill>
              </a:rPr>
              <a:t> April 2018</a:t>
            </a:r>
          </a:p>
          <a:p>
            <a:endParaRPr lang="en-GB" noProof="0" dirty="0" smtClean="0">
              <a:solidFill>
                <a:schemeClr val="bg1"/>
              </a:solidFill>
            </a:endParaRPr>
          </a:p>
          <a:p>
            <a:endParaRPr lang="en-GB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76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English UK"/>
</p:tagLst>
</file>

<file path=ppt/theme/theme1.xml><?xml version="1.0" encoding="utf-8"?>
<a:theme xmlns:a="http://schemas.openxmlformats.org/drawingml/2006/main" name="Kalvopohja (English)">
  <a:themeElements>
    <a:clrScheme name="VTT">
      <a:dk1>
        <a:srgbClr val="000000"/>
      </a:dk1>
      <a:lt1>
        <a:srgbClr val="FFFFFF"/>
      </a:lt1>
      <a:dk2>
        <a:srgbClr val="0B1662"/>
      </a:dk2>
      <a:lt2>
        <a:srgbClr val="8DDDFF"/>
      </a:lt2>
      <a:accent1>
        <a:srgbClr val="00B0F0"/>
      </a:accent1>
      <a:accent2>
        <a:srgbClr val="0066FF"/>
      </a:accent2>
      <a:accent3>
        <a:srgbClr val="CCFF99"/>
      </a:accent3>
      <a:accent4>
        <a:srgbClr val="92D050"/>
      </a:accent4>
      <a:accent5>
        <a:srgbClr val="59BB64"/>
      </a:accent5>
      <a:accent6>
        <a:srgbClr val="00B050"/>
      </a:accent6>
      <a:hlink>
        <a:srgbClr val="0B1662"/>
      </a:hlink>
      <a:folHlink>
        <a:srgbClr val="0070C0"/>
      </a:folHlink>
    </a:clrScheme>
    <a:fontScheme name="VTT_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TT_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TT_sli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8">
        <a:dk1>
          <a:srgbClr val="000000"/>
        </a:dk1>
        <a:lt1>
          <a:srgbClr val="FFFFFF"/>
        </a:lt1>
        <a:dk2>
          <a:srgbClr val="0F1E83"/>
        </a:dk2>
        <a:lt2>
          <a:srgbClr val="808080"/>
        </a:lt2>
        <a:accent1>
          <a:srgbClr val="CCECFF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5C5CE7"/>
        </a:accent6>
        <a:hlink>
          <a:srgbClr val="000099"/>
        </a:hlink>
        <a:folHlink>
          <a:srgbClr val="00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TT_slide 9">
        <a:dk1>
          <a:srgbClr val="000000"/>
        </a:dk1>
        <a:lt1>
          <a:srgbClr val="FFFFFF"/>
        </a:lt1>
        <a:dk2>
          <a:srgbClr val="0F1E83"/>
        </a:dk2>
        <a:lt2>
          <a:srgbClr val="B2B2B2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0000FF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c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BDBF94BD2BC8445A71CA5828938156A" ma:contentTypeVersion="33" ma:contentTypeDescription="Luo uusi asiakirja." ma:contentTypeScope="" ma:versionID="f6ce7518e8e4b2cae43fd845dab6510c">
  <xsd:schema xmlns:xsd="http://www.w3.org/2001/XMLSchema" xmlns:xs="http://www.w3.org/2001/XMLSchema" xmlns:p="http://schemas.microsoft.com/office/2006/metadata/properties" xmlns:ns1="http://schemas.microsoft.com/sharepoint/v3" xmlns:ns2="5056a3d3-32a1-49d0-b08b-6dc2c1f2dfe8" xmlns:ns3="3ab9937b-39cc-48b6-afb4-69d2d6492a0d" xmlns:ns4="7c3e60c7-760f-4d7f-a4bf-1e42c3be79df" targetNamespace="http://schemas.microsoft.com/office/2006/metadata/properties" ma:root="true" ma:fieldsID="9b88c5f4d4a8cf69278949bb8db32b02" ns1:_="" ns2:_="" ns3:_="" ns4:_="">
    <xsd:import namespace="http://schemas.microsoft.com/sharepoint/v3"/>
    <xsd:import namespace="5056a3d3-32a1-49d0-b08b-6dc2c1f2dfe8"/>
    <xsd:import namespace="3ab9937b-39cc-48b6-afb4-69d2d6492a0d"/>
    <xsd:import namespace="7c3e60c7-760f-4d7f-a4bf-1e42c3be79df"/>
    <xsd:element name="properties">
      <xsd:complexType>
        <xsd:sequence>
          <xsd:element name="documentManagement">
            <xsd:complexType>
              <xsd:all>
                <xsd:element ref="ns3:EnglishTitle" minOccurs="0"/>
                <xsd:element ref="ns3:Language" minOccurs="0"/>
                <xsd:element ref="ns1:PublishingStartDate" minOccurs="0"/>
                <xsd:element ref="ns1:PublishingExpirationDate" minOccurs="0"/>
                <xsd:element ref="ns2:MetadataConnectorTaxHTField0" minOccurs="0"/>
                <xsd:element ref="ns2:TaxCatchAll" minOccurs="0"/>
                <xsd:element ref="ns3:p9d21c6daca4444aaf71ab8964f42452" minOccurs="0"/>
                <xsd:element ref="ns4:f6a7540b7e854874be238066af1e26bc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6a3d3-32a1-49d0-b08b-6dc2c1f2dfe8" elementFormDefault="qualified">
    <xsd:import namespace="http://schemas.microsoft.com/office/2006/documentManagement/types"/>
    <xsd:import namespace="http://schemas.microsoft.com/office/infopath/2007/PartnerControls"/>
    <xsd:element name="MetadataConnectorTaxHTField0" ma:index="13" nillable="true" ma:taxonomy="true" ma:internalName="MetadataConnectorTaxHTField0" ma:taxonomyFieldName="MetadataConnector" ma:displayName="MetadataConnector" ma:readOnly="false" ma:default="" ma:fieldId="{4c33514d-358a-4f9c-aaa6-e2af302054f4}" ma:taxonomyMulti="true" ma:sspId="264f6116-ec61-4c45-ba46-ad2c091e708b" ma:termSetId="d3a6c41d-79d5-4a1d-a596-9d1841821a3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hidden="true" ma:list="{a1e65e65-d1ae-4cf0-9ef9-519186ae5070}" ma:internalName="TaxCatchAll" ma:showField="CatchAllData" ma:web="5056a3d3-32a1-49d0-b08b-6dc2c1f2df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2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23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4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b9937b-39cc-48b6-afb4-69d2d6492a0d" elementFormDefault="qualified">
    <xsd:import namespace="http://schemas.microsoft.com/office/2006/documentManagement/types"/>
    <xsd:import namespace="http://schemas.microsoft.com/office/infopath/2007/PartnerControls"/>
    <xsd:element name="EnglishTitle" ma:index="5" nillable="true" ma:displayName="EnglishTitle" ma:internalName="EnglishTitle">
      <xsd:simpleType>
        <xsd:restriction base="dms:Text">
          <xsd:maxLength value="255"/>
        </xsd:restriction>
      </xsd:simpleType>
    </xsd:element>
    <xsd:element name="Language" ma:index="6" nillable="true" ma:displayName="Language" ma:default="Suomi" ma:format="RadioButtons" ma:internalName="Language">
      <xsd:simpleType>
        <xsd:restriction base="dms:Choice">
          <xsd:enumeration value="Suomi"/>
          <xsd:enumeration value="English"/>
          <xsd:enumeration value="Both"/>
        </xsd:restriction>
      </xsd:simpleType>
    </xsd:element>
    <xsd:element name="p9d21c6daca4444aaf71ab8964f42452" ma:index="15" ma:taxonomy="true" ma:internalName="p9d21c6daca4444aaf71ab8964f42452" ma:taxonomyFieldName="CategoryData" ma:displayName="CategoryData" ma:readOnly="false" ma:default="" ma:fieldId="{99d21c6d-aca4-444a-af71-ab8964f42452}" ma:sspId="264f6116-ec61-4c45-ba46-ad2c091e708b" ma:termSetId="688bd76b-edef-49c3-8921-b600aa5d1b6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3e60c7-760f-4d7f-a4bf-1e42c3be79df" elementFormDefault="qualified">
    <xsd:import namespace="http://schemas.microsoft.com/office/2006/documentManagement/types"/>
    <xsd:import namespace="http://schemas.microsoft.com/office/infopath/2007/PartnerControls"/>
    <xsd:element name="f6a7540b7e854874be238066af1e26bc" ma:index="17" nillable="true" ma:taxonomy="true" ma:internalName="f6a7540b7e854874be238066af1e26bc" ma:taxonomyFieldName="Kategoria" ma:displayName="Kategoria" ma:default="" ma:fieldId="{f6a7540b-7e85-4874-be23-8066af1e26bc}" ma:sspId="264f6116-ec61-4c45-ba46-ad2c091e708b" ma:termSetId="211f8293-2c27-409e-86c8-afdfe3af4ba8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56a3d3-32a1-49d0-b08b-6dc2c1f2dfe8">
      <Value>956</Value>
      <Value>1393</Value>
      <Value>2533</Value>
      <Value>1554</Value>
    </TaxCatchAll>
    <Language xmlns="3ab9937b-39cc-48b6-afb4-69d2d6492a0d">Both</Language>
    <PublishingExpirationDate xmlns="http://schemas.microsoft.com/sharepoint/v3" xsi:nil="true"/>
    <MetadataConnectorTaxHTField0 xmlns="5056a3d3-32a1-49d0-b08b-6dc2c1f2dfe8">
      <Terms xmlns="http://schemas.microsoft.com/office/infopath/2007/PartnerControls">
        <TermInfo xmlns="http://schemas.microsoft.com/office/infopath/2007/PartnerControls">
          <TermName xmlns="http://schemas.microsoft.com/office/infopath/2007/PartnerControls">Viestintä ja julkaiseminen</TermName>
          <TermId xmlns="http://schemas.microsoft.com/office/infopath/2007/PartnerControls">d99c8b11-3a9b-4350-b55d-3e246bcfcc0b</TermId>
        </TermInfo>
        <TermInfo xmlns="http://schemas.microsoft.com/office/infopath/2007/PartnerControls">
          <TermName xmlns="http://schemas.microsoft.com/office/infopath/2007/PartnerControls">Esitteet ja esittelymateriaalit</TermName>
          <TermId xmlns="http://schemas.microsoft.com/office/infopath/2007/PartnerControls">07e41ec6-0313-4bf8-b163-7708eece0827</TermId>
        </TermInfo>
      </Terms>
    </MetadataConnectorTaxHTField0>
    <EnglishTitle xmlns="3ab9937b-39cc-48b6-afb4-69d2d6492a0d">VTT slide 2014</EnglishTitle>
    <PublishingStartDate xmlns="http://schemas.microsoft.com/sharepoint/v3" xsi:nil="true"/>
    <f6a7540b7e854874be238066af1e26bc xmlns="7c3e60c7-760f-4d7f-a4bf-1e42c3be79df">
      <Terms xmlns="http://schemas.microsoft.com/office/infopath/2007/PartnerControls">
        <TermInfo xmlns="http://schemas.microsoft.com/office/infopath/2007/PartnerControls">
          <TermName xmlns="http://schemas.microsoft.com/office/infopath/2007/PartnerControls">Viestintä ja julkaiseminen</TermName>
          <TermId xmlns="http://schemas.microsoft.com/office/infopath/2007/PartnerControls">eeca91d3-78e1-4330-945d-6a5938e65661</TermId>
        </TermInfo>
      </Terms>
    </f6a7540b7e854874be238066af1e26bc>
    <p9d21c6daca4444aaf71ab8964f42452 xmlns="3ab9937b-39cc-48b6-afb4-69d2d6492a0d">
      <Terms xmlns="http://schemas.microsoft.com/office/infopath/2007/PartnerControls">
        <TermInfo xmlns="http://schemas.microsoft.com/office/infopath/2007/PartnerControls">
          <TermName xmlns="http://schemas.microsoft.com/office/infopath/2007/PartnerControls">(03) Pohjat</TermName>
          <TermId xmlns="http://schemas.microsoft.com/office/infopath/2007/PartnerControls">0a1af191-198e-43de-b641-cbc85835d9b7</TermId>
        </TermInfo>
      </Terms>
    </p9d21c6daca4444aaf71ab8964f42452>
    <_dlc_DocId xmlns="5056a3d3-32a1-49d0-b08b-6dc2c1f2dfe8">J6XDZUVXSRJP-767-1975</_dlc_DocId>
    <_dlc_DocIdUrl xmlns="5056a3d3-32a1-49d0-b08b-6dc2c1f2dfe8">
      <Url>http://intranet.vtt.fi/Suomi/Prosessi/_layouts/DocIdRedir.aspx?ID=J6XDZUVXSRJP-767-1975</Url>
      <Description>J6XDZUVXSRJP-767-1975</Description>
    </_dlc_DocIdUrl>
  </documentManagement>
</p:properties>
</file>

<file path=customXml/itemProps1.xml><?xml version="1.0" encoding="utf-8"?>
<ds:datastoreItem xmlns:ds="http://schemas.openxmlformats.org/officeDocument/2006/customXml" ds:itemID="{094E3058-3919-4396-B5EE-0316878070C9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F4AAEC9-C353-4266-8684-49584A4056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2FB026-8B8F-4955-A6B5-A20516F8AD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056a3d3-32a1-49d0-b08b-6dc2c1f2dfe8"/>
    <ds:schemaRef ds:uri="3ab9937b-39cc-48b6-afb4-69d2d6492a0d"/>
    <ds:schemaRef ds:uri="7c3e60c7-760f-4d7f-a4bf-1e42c3be79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315D4F4-72F8-4FC5-BFFC-45E55DEF791D}">
  <ds:schemaRefs>
    <ds:schemaRef ds:uri="http://purl.org/dc/terms/"/>
    <ds:schemaRef ds:uri="http://schemas.microsoft.com/sharepoint/v3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5056a3d3-32a1-49d0-b08b-6dc2c1f2dfe8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c3e60c7-760f-4d7f-a4bf-1e42c3be79df"/>
    <ds:schemaRef ds:uri="3ab9937b-39cc-48b6-afb4-69d2d6492a0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Kalvopohja (English)</Template>
  <TotalTime>1380</TotalTime>
  <Words>452</Words>
  <Application>Microsoft Office PowerPoint</Application>
  <PresentationFormat>A4 Paper (210x297 mm)</PresentationFormat>
  <Paragraphs>70</Paragraphs>
  <Slides>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Arial Black</vt:lpstr>
      <vt:lpstr>Calibri</vt:lpstr>
      <vt:lpstr>Century Gothic</vt:lpstr>
      <vt:lpstr>Segoe UI</vt:lpstr>
      <vt:lpstr>Segoe UI Light</vt:lpstr>
      <vt:lpstr>Times New Roman</vt:lpstr>
      <vt:lpstr>Wingdings</vt:lpstr>
      <vt:lpstr>Kalvopohja (English)</vt:lpstr>
      <vt:lpstr>Blanco</vt:lpstr>
      <vt:lpstr>Bitmap Image</vt:lpstr>
      <vt:lpstr>PowerPoint Presentation</vt:lpstr>
      <vt:lpstr>WiFiUS Massive-IoT Project consortium: </vt:lpstr>
      <vt:lpstr>Massive-IoT Research topics</vt:lpstr>
      <vt:lpstr>5G Test Network Finland</vt:lpstr>
      <vt:lpstr>National Flagship on Wireless Communications</vt:lpstr>
    </vt:vector>
  </TitlesOfParts>
  <Company>VTT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WiFiUS</dc:title>
  <dc:creator>Piri Esa</dc:creator>
  <cp:lastModifiedBy>Mika Ylianttila</cp:lastModifiedBy>
  <cp:revision>47</cp:revision>
  <dcterms:created xsi:type="dcterms:W3CDTF">2016-08-15T09:33:11Z</dcterms:created>
  <dcterms:modified xsi:type="dcterms:W3CDTF">2018-04-09T12:27:49Z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0x0101004BDBF94BD2BC8445A71CA5828938156A</vt:lpwstr>
  </property>
  <property fmtid="{D5CDD505-2E9C-101B-9397-08002B2CF9AE}" pid="3" name="_dlc_DocIdItemGuid">
    <vt:lpwstr>e24f59db-47b3-4592-826d-bd25bae9491d</vt:lpwstr>
  </property>
  <property fmtid="{D5CDD505-2E9C-101B-9397-08002B2CF9AE}" pid="4" name="CategoryData">
    <vt:lpwstr>1554;#(03) Pohjat|0a1af191-198e-43de-b641-cbc85835d9b7</vt:lpwstr>
  </property>
  <property fmtid="{D5CDD505-2E9C-101B-9397-08002B2CF9AE}" pid="5" name="Kategoria">
    <vt:lpwstr>2533;#Viestintä ja julkaiseminen|eeca91d3-78e1-4330-945d-6a5938e65661</vt:lpwstr>
  </property>
  <property fmtid="{D5CDD505-2E9C-101B-9397-08002B2CF9AE}" pid="6" name="MetadataConnector">
    <vt:lpwstr>1393;#Viestintä ja julkaiseminen|d99c8b11-3a9b-4350-b55d-3e246bcfcc0b;#956;#Esitteet ja esittelymateriaalit|07e41ec6-0313-4bf8-b163-7708eece0827</vt:lpwstr>
  </property>
  <property fmtid="{D5CDD505-2E9C-101B-9397-08002B2CF9AE}" pid="8" name="_NewReviewCycle">
    <vt:lpwstr/>
  </property>
</Properties>
</file>