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6" r:id="rId5"/>
    <p:sldId id="259" r:id="rId6"/>
    <p:sldId id="298" r:id="rId7"/>
    <p:sldId id="299" r:id="rId8"/>
    <p:sldId id="300" r:id="rId9"/>
    <p:sldId id="287" r:id="rId10"/>
    <p:sldId id="288" r:id="rId11"/>
    <p:sldId id="289" r:id="rId12"/>
    <p:sldId id="290" r:id="rId13"/>
    <p:sldId id="261" r:id="rId14"/>
    <p:sldId id="262" r:id="rId15"/>
    <p:sldId id="263" r:id="rId16"/>
    <p:sldId id="265" r:id="rId17"/>
  </p:sldIdLst>
  <p:sldSz cx="9906000" cy="6858000" type="A4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3F9"/>
          </a:solidFill>
        </a:fill>
      </a:tcStyle>
    </a:wholeTbl>
    <a:band2H>
      <a:tcTxStyle/>
      <a:tcStyle>
        <a:tcBdr/>
        <a:fill>
          <a:solidFill>
            <a:srgbClr val="E6F2F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FFDD"/>
          </a:solidFill>
        </a:fill>
      </a:tcStyle>
    </a:wholeTbl>
    <a:band2H>
      <a:tcTxStyle/>
      <a:tcStyle>
        <a:tcBdr/>
        <a:fill>
          <a:solidFill>
            <a:srgbClr val="F6FF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3CF"/>
          </a:solidFill>
        </a:fill>
      </a:tcStyle>
    </a:wholeTbl>
    <a:band2H>
      <a:tcTxStyle/>
      <a:tcStyle>
        <a:tcBdr/>
        <a:fill>
          <a:solidFill>
            <a:srgbClr val="E6F2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5"/>
    <p:restoredTop sz="94599"/>
  </p:normalViewPr>
  <p:slideViewPr>
    <p:cSldViewPr snapToGrid="0">
      <p:cViewPr varScale="1">
        <p:scale>
          <a:sx n="88" d="100"/>
          <a:sy n="88" d="100"/>
        </p:scale>
        <p:origin x="5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xfrm>
            <a:off x="3368675" y="3213100"/>
            <a:ext cx="5976938" cy="151204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368675" y="5013325"/>
            <a:ext cx="5976938" cy="180005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b="1">
                <a:solidFill>
                  <a:srgbClr val="0070C0"/>
                </a:solidFill>
              </a:defRPr>
            </a:lvl1pPr>
            <a:lvl2pPr>
              <a:buClrTx/>
              <a:defRPr b="1">
                <a:solidFill>
                  <a:srgbClr val="0070C0"/>
                </a:solidFill>
              </a:defRPr>
            </a:lvl2pPr>
            <a:lvl3pPr>
              <a:buClrTx/>
              <a:defRPr b="1">
                <a:solidFill>
                  <a:srgbClr val="0070C0"/>
                </a:solidFill>
              </a:defRPr>
            </a:lvl3pPr>
            <a:lvl4pPr>
              <a:buClrTx/>
              <a:defRPr b="1">
                <a:solidFill>
                  <a:srgbClr val="0070C0"/>
                </a:solidFill>
              </a:defRPr>
            </a:lvl4pPr>
            <a:lvl5pPr>
              <a:buClrTx/>
              <a:defRPr b="1">
                <a:solidFill>
                  <a:srgbClr val="0070C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20" name="Group 3"/>
          <p:cNvGrpSpPr/>
          <p:nvPr/>
        </p:nvGrpSpPr>
        <p:grpSpPr>
          <a:xfrm>
            <a:off x="-4" y="-1"/>
            <a:ext cx="9921731" cy="2934564"/>
            <a:chOff x="-2" y="0"/>
            <a:chExt cx="9921730" cy="2934562"/>
          </a:xfrm>
        </p:grpSpPr>
        <p:sp>
          <p:nvSpPr>
            <p:cNvPr id="17" name="Rectangle 4"/>
            <p:cNvSpPr/>
            <p:nvPr/>
          </p:nvSpPr>
          <p:spPr>
            <a:xfrm>
              <a:off x="-3" y="-1"/>
              <a:ext cx="9906004" cy="2852938"/>
            </a:xfrm>
            <a:prstGeom prst="rect">
              <a:avLst/>
            </a:prstGeom>
            <a:solidFill>
              <a:srgbClr val="009E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8" name="Picture 5" descr="Picture 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2" y="-1"/>
              <a:ext cx="9921730" cy="29345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" name="Picture 2" descr="Picture 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927657" y="574589"/>
              <a:ext cx="1417957" cy="4952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" name="TextBox 7"/>
          <p:cNvSpPr txBox="1"/>
          <p:nvPr/>
        </p:nvSpPr>
        <p:spPr>
          <a:xfrm>
            <a:off x="776534" y="188638"/>
            <a:ext cx="4536508" cy="281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VTT TECHNICAL RESEARCH CENTRE OF FINLAND LTD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825646" y="6224224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11549" y="188425"/>
            <a:ext cx="1221973" cy="432264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31825" y="762000"/>
            <a:ext cx="8424865" cy="93880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31825" y="1772816"/>
            <a:ext cx="4244975" cy="4114802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11549" y="188425"/>
            <a:ext cx="1221973" cy="432264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Date Placeholder 3"/>
          <p:cNvSpPr txBox="1"/>
          <p:nvPr/>
        </p:nvSpPr>
        <p:spPr>
          <a:xfrm>
            <a:off x="587152" y="6451455"/>
            <a:ext cx="2133601" cy="21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09/04/2018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11549" y="188425"/>
            <a:ext cx="1221973" cy="432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11549" y="188425"/>
            <a:ext cx="1221973" cy="432264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Date Placeholder 3"/>
          <p:cNvSpPr txBox="1"/>
          <p:nvPr/>
        </p:nvSpPr>
        <p:spPr>
          <a:xfrm>
            <a:off x="587152" y="6451455"/>
            <a:ext cx="2133601" cy="21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09/04/2018</a:t>
            </a:r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825646" y="6224224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xfrm>
            <a:off x="631825" y="927100"/>
            <a:ext cx="8390709" cy="93821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" name="Body Level One…"/>
          <p:cNvSpPr txBox="1">
            <a:spLocks noGrp="1"/>
          </p:cNvSpPr>
          <p:nvPr>
            <p:ph type="body" idx="1"/>
          </p:nvPr>
        </p:nvSpPr>
        <p:spPr>
          <a:xfrm>
            <a:off x="631825" y="1929343"/>
            <a:ext cx="8390709" cy="410368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Date Placeholder 3"/>
          <p:cNvSpPr txBox="1"/>
          <p:nvPr/>
        </p:nvSpPr>
        <p:spPr>
          <a:xfrm>
            <a:off x="587152" y="6451455"/>
            <a:ext cx="2133601" cy="21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09/04/2018</a:t>
            </a:r>
          </a:p>
        </p:txBody>
      </p:sp>
      <p:pic>
        <p:nvPicPr>
          <p:cNvPr id="83" name="cucs.png" descr="cuc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900" y="70708"/>
            <a:ext cx="792361" cy="792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cuseas.png" descr="cusea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1400" y="-2218"/>
            <a:ext cx="938213" cy="938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cuirt.png" descr="cuir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27975" y="34244"/>
            <a:ext cx="865289" cy="865289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Otsikko ja sisältö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3408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3408F"/>
                </a:solidFill>
              </a:defRPr>
            </a:lvl1pPr>
            <a:lvl2pPr marL="292795" indent="-292795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2pPr>
            <a:lvl3pPr marL="585589" indent="-292795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3pPr>
            <a:lvl4pPr marL="871934" indent="-286345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4pPr>
            <a:lvl5pPr marL="1166019" indent="-294084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9472136" y="6443392"/>
            <a:ext cx="233393" cy="230828"/>
          </a:xfrm>
        </p:spPr>
        <p:txBody>
          <a:bodyPr/>
          <a:lstStyle>
            <a:lvl1pPr>
              <a:defRPr>
                <a:solidFill>
                  <a:srgbClr val="01AEEF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467230" y="529410"/>
            <a:ext cx="362969" cy="634281"/>
            <a:chOff x="575052" y="529409"/>
            <a:chExt cx="446731" cy="634281"/>
          </a:xfrm>
          <a:solidFill>
            <a:schemeClr val="accent4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950" noProof="0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950" noProof="0" dirty="0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950" noProof="0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950" noProof="0" dirty="0"/>
            </a:p>
          </p:txBody>
        </p:sp>
      </p:grpSp>
      <p:cxnSp>
        <p:nvCxnSpPr>
          <p:cNvPr id="12" name="Suora yhdysviiva 11"/>
          <p:cNvCxnSpPr/>
          <p:nvPr userDrawn="1"/>
        </p:nvCxnSpPr>
        <p:spPr>
          <a:xfrm>
            <a:off x="277317" y="332656"/>
            <a:ext cx="825500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273077" y="332656"/>
            <a:ext cx="3592214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5042000" y="332656"/>
            <a:ext cx="4584104" cy="0"/>
          </a:xfrm>
          <a:prstGeom prst="line">
            <a:avLst/>
          </a:prstGeom>
          <a:ln w="22225">
            <a:solidFill>
              <a:srgbClr val="01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iruutu 15"/>
          <p:cNvSpPr txBox="1"/>
          <p:nvPr userDrawn="1"/>
        </p:nvSpPr>
        <p:spPr>
          <a:xfrm>
            <a:off x="7887111" y="6436800"/>
            <a:ext cx="1738993" cy="21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GB" sz="488" b="1" noProof="0" dirty="0">
                <a:solidFill>
                  <a:schemeClr val="tx2"/>
                </a:solidFill>
              </a:rPr>
              <a:t>University of Oulu</a:t>
            </a:r>
          </a:p>
        </p:txBody>
      </p:sp>
    </p:spTree>
    <p:extLst>
      <p:ext uri="{BB962C8B-B14F-4D97-AF65-F5344CB8AC3E}">
        <p14:creationId xmlns:p14="http://schemas.microsoft.com/office/powerpoint/2010/main" val="2805013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750" y="228600"/>
            <a:ext cx="90805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2750" y="1447800"/>
            <a:ext cx="44577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035550" y="1447800"/>
            <a:ext cx="4457700" cy="4800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522817" y="61436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72607" y="6675425"/>
            <a:ext cx="233393" cy="23082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03A04-C304-445F-AEA0-FCBC147991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98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Picture 11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411549" y="188425"/>
            <a:ext cx="1221973" cy="43226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631825" y="762000"/>
            <a:ext cx="8390709" cy="938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631825" y="1773238"/>
            <a:ext cx="8390709" cy="410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Date Placeholder 3"/>
          <p:cNvSpPr txBox="1"/>
          <p:nvPr/>
        </p:nvSpPr>
        <p:spPr>
          <a:xfrm>
            <a:off x="587152" y="6451455"/>
            <a:ext cx="2133601" cy="21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09/04/2018</a:t>
            </a:r>
          </a:p>
        </p:txBody>
      </p:sp>
      <p:pic>
        <p:nvPicPr>
          <p:cNvPr id="6" name="Picture 7" descr="Picture 7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41958" y="90230"/>
            <a:ext cx="421739" cy="590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9" descr="Picture 9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00257" y="262682"/>
            <a:ext cx="1326259" cy="55362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474253" y="6451456"/>
            <a:ext cx="231276" cy="2147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</p:sldLayoutIdLst>
  <p:transition spd="med"/>
  <p:hf hdr="0" ft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99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99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99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99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99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99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99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99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99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190500" marR="0" indent="-1905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000099"/>
        </a:buClr>
        <a:buSzPct val="100000"/>
        <a:buFontTx/>
        <a:buChar char="▪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685800" marR="0" indent="-20955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000099"/>
        </a:buClr>
        <a:buSzPct val="100000"/>
        <a:buFontTx/>
        <a:buChar char="▪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31900" marR="0" indent="-2794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000099"/>
        </a:buClr>
        <a:buSzPct val="100000"/>
        <a:buFontTx/>
        <a:buChar char="▪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685925" marR="0" indent="-314325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000099"/>
        </a:buClr>
        <a:buSzPct val="100000"/>
        <a:buFontTx/>
        <a:buChar char="▪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88028" marR="0" indent="-359228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000099"/>
        </a:buClr>
        <a:buSzPct val="100000"/>
        <a:buFontTx/>
        <a:buChar char="▪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537460" marR="0" indent="-25146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000099"/>
        </a:buClr>
        <a:buSzPct val="100000"/>
        <a:buFontTx/>
        <a:buChar char="▪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994660" marR="0" indent="-25146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000099"/>
        </a:buClr>
        <a:buSzPct val="100000"/>
        <a:buFontTx/>
        <a:buChar char="▪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51859" marR="0" indent="-251459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000099"/>
        </a:buClr>
        <a:buSzPct val="100000"/>
        <a:buFontTx/>
        <a:buChar char="▪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09059" marR="0" indent="-251459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000099"/>
        </a:buClr>
        <a:buSzPct val="100000"/>
        <a:buFontTx/>
        <a:buChar char="▪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wifius.org/" TargetMode="External"/><Relationship Id="rId7" Type="http://schemas.openxmlformats.org/officeDocument/2006/relationships/image" Target="../media/image12.jpeg"/><Relationship Id="rId2" Type="http://schemas.openxmlformats.org/officeDocument/2006/relationships/hyperlink" Target="http://www.oulu.fi/cwc/massiveio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://www.vttresearch.com/" TargetMode="External"/><Relationship Id="rId7" Type="http://schemas.openxmlformats.org/officeDocument/2006/relationships/image" Target="../media/image10.png"/><Relationship Id="rId2" Type="http://schemas.openxmlformats.org/officeDocument/2006/relationships/hyperlink" Target="http://www.oulu.fi/cwc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5.jpeg"/><Relationship Id="rId5" Type="http://schemas.openxmlformats.org/officeDocument/2006/relationships/hyperlink" Target="http://wireless.engineering.nyu.edu/" TargetMode="External"/><Relationship Id="rId10" Type="http://schemas.openxmlformats.org/officeDocument/2006/relationships/image" Target="../media/image14.png"/><Relationship Id="rId4" Type="http://schemas.openxmlformats.org/officeDocument/2006/relationships/hyperlink" Target="http://www.cs.columbia.edu/irt/" TargetMode="External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9537819" y="6451455"/>
            <a:ext cx="167707" cy="2146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97" name="Title 1"/>
          <p:cNvSpPr txBox="1"/>
          <p:nvPr/>
        </p:nvSpPr>
        <p:spPr>
          <a:xfrm>
            <a:off x="1095466" y="2046384"/>
            <a:ext cx="8538055" cy="3723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36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WiFiUS: Collaborative project </a:t>
            </a:r>
          </a:p>
          <a:p>
            <a:pPr>
              <a:defRPr sz="3600" b="1" i="1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Massive-IoT: Massive and Automated Heterogeneous IoT networks</a:t>
            </a:r>
            <a:endParaRPr sz="2800"/>
          </a:p>
          <a:p>
            <a:pPr>
              <a:defRPr sz="3600" b="1" u="sng">
                <a:solidFill>
                  <a:srgbClr val="0B1662"/>
                </a:solidFill>
                <a:uFill>
                  <a:solidFill>
                    <a:srgbClr val="0B1662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http://www.oulu.fi/cwc/massiveiot</a:t>
            </a:r>
            <a:endParaRPr>
              <a:solidFill>
                <a:srgbClr val="000099"/>
              </a:solidFill>
            </a:endParaRPr>
          </a:p>
          <a:p>
            <a:pPr>
              <a:defRPr sz="3600" b="1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000099"/>
              </a:solidFill>
            </a:endParaRPr>
          </a:p>
          <a:p>
            <a:pPr>
              <a:defRPr sz="1600" i="1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Belongs to WiFiUS program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（</a:t>
            </a:r>
            <a:r>
              <a:t> NSF award # 1702967 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）</a:t>
            </a:r>
            <a:r>
              <a:t>: “Wireless Innovation between Finland and U.S. (WiFiUS) provides a platform for building long-term research and education collaboration between the two world leaders in the field of wireless networking.”</a:t>
            </a:r>
          </a:p>
          <a:p>
            <a:pPr>
              <a:defRPr sz="1600" u="sng">
                <a:solidFill>
                  <a:srgbClr val="0B1662"/>
                </a:solidFill>
                <a:uFill>
                  <a:solidFill>
                    <a:srgbClr val="0B1662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http://www.wifius.org/</a:t>
            </a:r>
          </a:p>
        </p:txBody>
      </p:sp>
      <p:pic>
        <p:nvPicPr>
          <p:cNvPr id="98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52529" y="423873"/>
            <a:ext cx="1420951" cy="1420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21430" y="289501"/>
            <a:ext cx="1370894" cy="1378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Picture 12" descr="Picture 1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02177" y="393278"/>
            <a:ext cx="2397438" cy="947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Picture 7" descr="Picture 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38340" y="841627"/>
            <a:ext cx="1341120" cy="1027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icture 9" descr="Picture 9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00472" y="5013176"/>
            <a:ext cx="723902" cy="6000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" name="Group 10"/>
          <p:cNvGrpSpPr/>
          <p:nvPr/>
        </p:nvGrpSpPr>
        <p:grpSpPr>
          <a:xfrm>
            <a:off x="5935740" y="584050"/>
            <a:ext cx="1897581" cy="878657"/>
            <a:chOff x="0" y="0"/>
            <a:chExt cx="1897580" cy="878656"/>
          </a:xfrm>
        </p:grpSpPr>
        <p:pic>
          <p:nvPicPr>
            <p:cNvPr id="103" name="Picture 11" descr="Picture 11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897581" cy="334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" name="Picture 13" descr="Picture 13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412258"/>
              <a:ext cx="1897581" cy="466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B97A29-CC29-6741-9EA3-69201239585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83C891-8664-6948-988D-DF4E9896E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7084"/>
            <a:ext cx="9906000" cy="575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4124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1A550A-CE3A-8949-AD6B-D4F23768840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DF28A1-485B-B947-9B43-EE76F69B0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3" y="261257"/>
            <a:ext cx="9892536" cy="569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089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6D1C3D-52FA-D342-BCED-6D7F5AE9C93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C4B7F6-6309-C240-9A65-1DF7881D8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500"/>
            <a:ext cx="9906000" cy="570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4833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537819" y="6451455"/>
            <a:ext cx="167707" cy="2146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184" name="WifiUS - WiFi Usable Security"/>
          <p:cNvSpPr txBox="1">
            <a:spLocks noGrp="1"/>
          </p:cNvSpPr>
          <p:nvPr>
            <p:ph type="title"/>
          </p:nvPr>
        </p:nvSpPr>
        <p:spPr>
          <a:xfrm>
            <a:off x="631825" y="812799"/>
            <a:ext cx="8390709" cy="58382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WifiUS - WiFi Usable Security</a:t>
            </a:r>
          </a:p>
        </p:txBody>
      </p:sp>
      <p:sp>
        <p:nvSpPr>
          <p:cNvPr id="185" name="Securely manage credentials for an entire network of IoT devices…"/>
          <p:cNvSpPr txBox="1">
            <a:spLocks noGrp="1"/>
          </p:cNvSpPr>
          <p:nvPr>
            <p:ph type="body" sz="half" idx="1"/>
          </p:nvPr>
        </p:nvSpPr>
        <p:spPr>
          <a:xfrm>
            <a:off x="794405" y="3220386"/>
            <a:ext cx="8557922" cy="3158333"/>
          </a:xfrm>
          <a:prstGeom prst="rect">
            <a:avLst/>
          </a:prstGeom>
        </p:spPr>
        <p:txBody>
          <a:bodyPr/>
          <a:lstStyle/>
          <a:p>
            <a:pPr marL="0" indent="0" defTabSz="886968">
              <a:spcBef>
                <a:spcPts val="400"/>
              </a:spcBef>
              <a:buClrTx/>
              <a:buSzTx/>
              <a:buNone/>
              <a:defRPr sz="2134" b="1"/>
            </a:pPr>
            <a:r>
              <a:t>Approach</a:t>
            </a:r>
          </a:p>
          <a:p>
            <a:pPr marL="184785" indent="-184785" defTabSz="886968">
              <a:spcBef>
                <a:spcPts val="400"/>
              </a:spcBef>
              <a:defRPr sz="2134"/>
            </a:pPr>
            <a:r>
              <a:t>Securely manage credentials for an entire network of IoT devices</a:t>
            </a:r>
          </a:p>
          <a:p>
            <a:pPr marL="184785" indent="-184785" defTabSz="886968">
              <a:spcBef>
                <a:spcPts val="400"/>
              </a:spcBef>
              <a:defRPr sz="2134"/>
            </a:pPr>
            <a:r>
              <a:t>Network (Wi-FI passwords) &amp; Application (cloud authorization) level</a:t>
            </a:r>
          </a:p>
          <a:p>
            <a:pPr marL="184785" indent="-184785" defTabSz="886968">
              <a:spcBef>
                <a:spcPts val="400"/>
              </a:spcBef>
              <a:defRPr sz="2134"/>
            </a:pPr>
            <a:r>
              <a:t>Advanced scenarios: rental, shared, managed IoT devices, large-scale heterogeneous IoT networks, physically inaccessible infrastructure</a:t>
            </a:r>
          </a:p>
          <a:p>
            <a:pPr marL="184785" indent="-184785" defTabSz="886968">
              <a:spcBef>
                <a:spcPts val="400"/>
              </a:spcBef>
              <a:defRPr sz="2134"/>
            </a:pPr>
            <a:r>
              <a:t>Complete IoT device lifecycle management (ownership transfer)</a:t>
            </a:r>
          </a:p>
          <a:p>
            <a:pPr marL="184785" indent="-184785" defTabSz="886968">
              <a:spcBef>
                <a:spcPts val="400"/>
              </a:spcBef>
              <a:defRPr sz="2134"/>
            </a:pPr>
            <a:r>
              <a:t>Zero-touch device authentication (QR, visible light, manufacturer CA)</a:t>
            </a:r>
          </a:p>
        </p:txBody>
      </p:sp>
      <p:sp>
        <p:nvSpPr>
          <p:cNvPr id="186" name="Securely manage credentials for an entire network of IoT devices…"/>
          <p:cNvSpPr txBox="1"/>
          <p:nvPr/>
        </p:nvSpPr>
        <p:spPr>
          <a:xfrm>
            <a:off x="788899" y="1392073"/>
            <a:ext cx="8328202" cy="1755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>
              <a:spcBef>
                <a:spcPts val="500"/>
              </a:spcBef>
              <a:defRPr sz="2200" b="1">
                <a:latin typeface="Arial"/>
                <a:ea typeface="Arial"/>
                <a:cs typeface="Arial"/>
                <a:sym typeface="Arial"/>
              </a:defRPr>
            </a:pPr>
            <a:r>
              <a:t>Scalability Challenges</a:t>
            </a:r>
          </a:p>
          <a:p>
            <a:pPr marL="220578" indent="-220578">
              <a:spcBef>
                <a:spcPts val="500"/>
              </a:spcBef>
              <a:buSzPct val="100000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Current “one app per manufacturer” model does not scale</a:t>
            </a:r>
          </a:p>
          <a:p>
            <a:pPr marL="220578" indent="-220578">
              <a:spcBef>
                <a:spcPts val="500"/>
              </a:spcBef>
              <a:buSzPct val="100000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 Transition of device ownership not well supported</a:t>
            </a:r>
          </a:p>
          <a:p>
            <a:pPr marL="220578" indent="-220578">
              <a:spcBef>
                <a:spcPts val="500"/>
              </a:spcBef>
              <a:buSzPct val="100000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Advanced installation scenarios not supported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537819" y="6451455"/>
            <a:ext cx="167707" cy="2146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189" name="WifiUS - WiFi Usable Security"/>
          <p:cNvSpPr txBox="1">
            <a:spLocks noGrp="1"/>
          </p:cNvSpPr>
          <p:nvPr>
            <p:ph type="title"/>
          </p:nvPr>
        </p:nvSpPr>
        <p:spPr>
          <a:xfrm>
            <a:off x="757644" y="317500"/>
            <a:ext cx="8390712" cy="633165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WifiUS - WiFi Usable Security</a:t>
            </a:r>
          </a:p>
        </p:txBody>
      </p:sp>
      <p:pic>
        <p:nvPicPr>
          <p:cNvPr id="190" name="Transmitter Prototype.jpg" descr="Transmitter Prototype.jpg"/>
          <p:cNvPicPr>
            <a:picLocks noChangeAspect="1"/>
          </p:cNvPicPr>
          <p:nvPr/>
        </p:nvPicPr>
        <p:blipFill>
          <a:blip r:embed="rId2">
            <a:extLst/>
          </a:blip>
          <a:srcRect l="6424" t="33265" r="4915" b="25172"/>
          <a:stretch>
            <a:fillRect/>
          </a:stretch>
        </p:blipFill>
        <p:spPr>
          <a:xfrm>
            <a:off x="1328067" y="4518367"/>
            <a:ext cx="4245781" cy="1990335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grpSp>
        <p:nvGrpSpPr>
          <p:cNvPr id="193" name="Group"/>
          <p:cNvGrpSpPr/>
          <p:nvPr/>
        </p:nvGrpSpPr>
        <p:grpSpPr>
          <a:xfrm>
            <a:off x="6673887" y="1779590"/>
            <a:ext cx="2700522" cy="4794231"/>
            <a:chOff x="0" y="0"/>
            <a:chExt cx="2700521" cy="4794229"/>
          </a:xfrm>
        </p:grpSpPr>
        <p:pic>
          <p:nvPicPr>
            <p:cNvPr id="191" name="commissioner.jpg" descr="commissioner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14" y="0"/>
              <a:ext cx="2696756" cy="47942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2" name="commissioner_qr.jpg" descr="commissioner_qr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36124" b="31783"/>
            <a:stretch>
              <a:fillRect/>
            </a:stretch>
          </p:blipFill>
          <p:spPr>
            <a:xfrm>
              <a:off x="0" y="2522130"/>
              <a:ext cx="2700522" cy="15406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4" name="Android…"/>
          <p:cNvSpPr txBox="1"/>
          <p:nvPr/>
        </p:nvSpPr>
        <p:spPr>
          <a:xfrm>
            <a:off x="6477054" y="943228"/>
            <a:ext cx="2890988" cy="792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Open Android Commissioning App</a:t>
            </a:r>
          </a:p>
        </p:txBody>
      </p:sp>
      <p:sp>
        <p:nvSpPr>
          <p:cNvPr id="195" name="Android…"/>
          <p:cNvSpPr txBox="1"/>
          <p:nvPr/>
        </p:nvSpPr>
        <p:spPr>
          <a:xfrm>
            <a:off x="644846" y="3756539"/>
            <a:ext cx="5612211" cy="792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Prototype IoT Device with</a:t>
            </a:r>
          </a:p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Visible Light Authentication</a:t>
            </a:r>
          </a:p>
        </p:txBody>
      </p:sp>
      <p:pic>
        <p:nvPicPr>
          <p:cNvPr id="19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5688" y="1051661"/>
            <a:ext cx="6041549" cy="25892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537819" y="6451454"/>
            <a:ext cx="167707" cy="2147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199" name="WifiUS - WiFi Usable Security"/>
          <p:cNvSpPr txBox="1">
            <a:spLocks noGrp="1"/>
          </p:cNvSpPr>
          <p:nvPr>
            <p:ph type="title"/>
          </p:nvPr>
        </p:nvSpPr>
        <p:spPr>
          <a:xfrm>
            <a:off x="757644" y="355600"/>
            <a:ext cx="8390712" cy="633165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Integrated WifiUS Architecture</a:t>
            </a:r>
          </a:p>
        </p:txBody>
      </p:sp>
      <p:pic>
        <p:nvPicPr>
          <p:cNvPr id="2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2741" y="1033641"/>
            <a:ext cx="6400518" cy="3344995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An ongoing effort to integrate the work of all WifiUS project partners into a coherent unified system architecture…"/>
          <p:cNvSpPr txBox="1">
            <a:spLocks noGrp="1"/>
          </p:cNvSpPr>
          <p:nvPr>
            <p:ph type="body" sz="half" idx="1"/>
          </p:nvPr>
        </p:nvSpPr>
        <p:spPr>
          <a:xfrm>
            <a:off x="563176" y="4476281"/>
            <a:ext cx="8779648" cy="1927838"/>
          </a:xfrm>
          <a:prstGeom prst="rect">
            <a:avLst/>
          </a:prstGeom>
        </p:spPr>
        <p:txBody>
          <a:bodyPr/>
          <a:lstStyle/>
          <a:p>
            <a:pPr marL="220578" indent="-220578">
              <a:buClrTx/>
              <a:buChar char="•"/>
            </a:pPr>
            <a:r>
              <a:t>An ongoing effort to integrate the work of all WifiUS project partners into a coherent unified system architecture</a:t>
            </a:r>
          </a:p>
          <a:p>
            <a:pPr marL="220578" indent="-220578">
              <a:buClrTx/>
              <a:buChar char="•"/>
            </a:pPr>
            <a:r>
              <a:t>Focus on cross-layer interaction &amp; subsystem integration</a:t>
            </a:r>
          </a:p>
          <a:p>
            <a:pPr marL="220578" indent="-220578">
              <a:buClrTx/>
              <a:buChar char="•"/>
            </a:pPr>
            <a:r>
              <a:t>Inter-domain applicability (vehicular systems, 5G networks, large-scale industrial IoT)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1427" y="644756"/>
            <a:ext cx="8390709" cy="938213"/>
          </a:xfrm>
        </p:spPr>
        <p:txBody>
          <a:bodyPr/>
          <a:lstStyle/>
          <a:p>
            <a:r>
              <a:rPr lang="fi-FI" dirty="0"/>
              <a:t>Publications and </a:t>
            </a:r>
            <a:r>
              <a:rPr lang="fi-FI" dirty="0" err="1"/>
              <a:t>related</a:t>
            </a:r>
            <a:r>
              <a:rPr lang="fi-FI" dirty="0"/>
              <a:t> </a:t>
            </a:r>
            <a:r>
              <a:rPr lang="fi-FI" dirty="0" err="1"/>
              <a:t>work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261" y="1242817"/>
            <a:ext cx="9547268" cy="5032675"/>
          </a:xfrm>
        </p:spPr>
        <p:txBody>
          <a:bodyPr>
            <a:normAutofit fontScale="55000" lnSpcReduction="20000"/>
          </a:bodyPr>
          <a:lstStyle/>
          <a:p>
            <a:pPr marL="144463" indent="-144463">
              <a:spcAft>
                <a:spcPts val="244"/>
              </a:spcAft>
            </a:pPr>
            <a:r>
              <a:rPr lang="fi-FI" dirty="0" err="1"/>
              <a:t>Edited</a:t>
            </a:r>
            <a:r>
              <a:rPr lang="fi-FI" dirty="0"/>
              <a:t> </a:t>
            </a:r>
            <a:r>
              <a:rPr lang="fi-FI" dirty="0" err="1"/>
              <a:t>Books</a:t>
            </a:r>
            <a:r>
              <a:rPr lang="fi-FI" dirty="0"/>
              <a:t> (1)</a:t>
            </a:r>
          </a:p>
          <a:p>
            <a:pPr marL="439837" lvl="1" indent="-150912"/>
            <a:r>
              <a:rPr lang="fi-FI" dirty="0"/>
              <a:t>M. Liyanage, I. Ahmad, A. </a:t>
            </a:r>
            <a:r>
              <a:rPr lang="fi-FI" dirty="0" err="1"/>
              <a:t>Abro</a:t>
            </a:r>
            <a:r>
              <a:rPr lang="fi-FI" dirty="0"/>
              <a:t>, A. </a:t>
            </a:r>
            <a:r>
              <a:rPr lang="fi-FI" dirty="0" err="1"/>
              <a:t>Gurtov</a:t>
            </a:r>
            <a:r>
              <a:rPr lang="fi-FI" dirty="0"/>
              <a:t>, M. Ylianttila,(</a:t>
            </a:r>
            <a:r>
              <a:rPr lang="fi-FI" dirty="0" err="1"/>
              <a:t>eds</a:t>
            </a:r>
            <a:r>
              <a:rPr lang="fi-FI" dirty="0"/>
              <a:t>). ”A </a:t>
            </a:r>
            <a:r>
              <a:rPr lang="fi-FI" dirty="0" err="1"/>
              <a:t>comprehensive</a:t>
            </a:r>
            <a:r>
              <a:rPr lang="fi-FI" dirty="0"/>
              <a:t> Guide to 5G Security”, </a:t>
            </a:r>
            <a:r>
              <a:rPr lang="fi-FI" dirty="0" err="1"/>
              <a:t>Wiley</a:t>
            </a:r>
            <a:r>
              <a:rPr lang="fi-FI" dirty="0"/>
              <a:t> and </a:t>
            </a:r>
            <a:r>
              <a:rPr lang="fi-FI" dirty="0" err="1"/>
              <a:t>Sons</a:t>
            </a:r>
            <a:r>
              <a:rPr lang="fi-FI" dirty="0"/>
              <a:t>, 2018.</a:t>
            </a:r>
          </a:p>
          <a:p>
            <a:pPr marL="656531" lvl="1" indent="-216694"/>
            <a:endParaRPr lang="fi-FI" dirty="0"/>
          </a:p>
          <a:p>
            <a:pPr marL="144463" indent="-144463">
              <a:spcAft>
                <a:spcPts val="244"/>
              </a:spcAft>
            </a:pPr>
            <a:r>
              <a:rPr lang="fi-FI" dirty="0" err="1"/>
              <a:t>Book</a:t>
            </a:r>
            <a:r>
              <a:rPr lang="fi-FI" dirty="0"/>
              <a:t> </a:t>
            </a:r>
            <a:r>
              <a:rPr lang="fi-FI" dirty="0" err="1"/>
              <a:t>chapters</a:t>
            </a:r>
            <a:r>
              <a:rPr lang="fi-FI" dirty="0"/>
              <a:t> (1)</a:t>
            </a:r>
          </a:p>
          <a:p>
            <a:pPr marL="439837" lvl="1" indent="-150912"/>
            <a:r>
              <a:rPr lang="fi-FI" dirty="0"/>
              <a:t>E. Harjula, T. Mekonnen, M. Komu, P. Porambage, T. Kauppinen, J. </a:t>
            </a:r>
            <a:r>
              <a:rPr lang="fi-FI" dirty="0" err="1"/>
              <a:t>Kjällman</a:t>
            </a:r>
            <a:r>
              <a:rPr lang="fi-FI" dirty="0"/>
              <a:t>, M. Ylianttila. ”</a:t>
            </a:r>
            <a:r>
              <a:rPr lang="en-US" dirty="0"/>
              <a:t>Energy Efficiency in Wireless Multimedia Sensor Networking: Architecture, Management and Security”. In, A </a:t>
            </a:r>
            <a:r>
              <a:rPr lang="en-US" dirty="0" err="1"/>
              <a:t>Popescu</a:t>
            </a:r>
            <a:r>
              <a:rPr lang="en-US" dirty="0"/>
              <a:t> (</a:t>
            </a:r>
            <a:r>
              <a:rPr lang="en-US" dirty="0" err="1"/>
              <a:t>eds</a:t>
            </a:r>
            <a:r>
              <a:rPr lang="en-US" dirty="0"/>
              <a:t>) Greening Video Distribution Networks: Energy-Efficient Internet Video Delivery, Springer, Heidelberg, 2018.</a:t>
            </a:r>
            <a:r>
              <a:rPr lang="fi-FI" dirty="0"/>
              <a:t> </a:t>
            </a:r>
          </a:p>
          <a:p>
            <a:pPr marL="656531" lvl="1" indent="-216694"/>
            <a:endParaRPr lang="fi-FI" dirty="0"/>
          </a:p>
          <a:p>
            <a:pPr marL="144463" indent="-144463">
              <a:spcAft>
                <a:spcPts val="244"/>
              </a:spcAft>
            </a:pPr>
            <a:r>
              <a:rPr lang="fi-FI" dirty="0"/>
              <a:t>Journal </a:t>
            </a:r>
            <a:r>
              <a:rPr lang="fi-FI" dirty="0" err="1"/>
              <a:t>Articles</a:t>
            </a:r>
            <a:r>
              <a:rPr lang="fi-FI" dirty="0"/>
              <a:t> (4)</a:t>
            </a:r>
          </a:p>
          <a:p>
            <a:pPr marL="439837" lvl="1" indent="-150912"/>
            <a:r>
              <a:rPr lang="fi-FI" dirty="0"/>
              <a:t>P. Porambage, J. Okwuibe, M. Liyanage, M. Ylianttila, T. Taleb. ”</a:t>
            </a:r>
            <a:r>
              <a:rPr lang="fi-FI" dirty="0" err="1"/>
              <a:t>Survey</a:t>
            </a:r>
            <a:r>
              <a:rPr lang="fi-FI" dirty="0"/>
              <a:t> on </a:t>
            </a:r>
            <a:r>
              <a:rPr lang="fi-FI" dirty="0" err="1"/>
              <a:t>Multi</a:t>
            </a:r>
            <a:r>
              <a:rPr lang="fi-FI" dirty="0"/>
              <a:t>-Access </a:t>
            </a:r>
            <a:r>
              <a:rPr lang="fi-FI" dirty="0" err="1"/>
              <a:t>Edge</a:t>
            </a:r>
            <a:r>
              <a:rPr lang="fi-FI" dirty="0"/>
              <a:t> Computing for Internet of </a:t>
            </a:r>
            <a:r>
              <a:rPr lang="fi-FI" dirty="0" err="1"/>
              <a:t>Things</a:t>
            </a:r>
            <a:r>
              <a:rPr lang="fi-FI" dirty="0"/>
              <a:t> </a:t>
            </a:r>
            <a:r>
              <a:rPr lang="fi-FI" dirty="0" err="1"/>
              <a:t>Realization</a:t>
            </a:r>
            <a:r>
              <a:rPr lang="fi-FI" dirty="0"/>
              <a:t>”. to </a:t>
            </a:r>
            <a:r>
              <a:rPr lang="fi-FI" dirty="0" err="1"/>
              <a:t>appear</a:t>
            </a:r>
            <a:r>
              <a:rPr lang="fi-FI" dirty="0"/>
              <a:t> in IEEE </a:t>
            </a:r>
            <a:r>
              <a:rPr lang="fi-FI" dirty="0" err="1"/>
              <a:t>Communications</a:t>
            </a:r>
            <a:r>
              <a:rPr lang="fi-FI" dirty="0"/>
              <a:t> </a:t>
            </a:r>
            <a:r>
              <a:rPr lang="fi-FI" dirty="0" err="1"/>
              <a:t>Surveys</a:t>
            </a:r>
            <a:r>
              <a:rPr lang="fi-FI" dirty="0"/>
              <a:t> &amp; </a:t>
            </a:r>
            <a:r>
              <a:rPr lang="fi-FI" dirty="0" err="1"/>
              <a:t>Tutorials</a:t>
            </a:r>
            <a:r>
              <a:rPr lang="fi-FI" dirty="0"/>
              <a:t>, 2018. </a:t>
            </a:r>
          </a:p>
          <a:p>
            <a:pPr marL="439837" lvl="1" indent="-150912"/>
            <a:r>
              <a:rPr lang="fi-FI" dirty="0"/>
              <a:t>T. Kumar, P. Porambage, I. Ahmad, M. Liyanage, E. Harjula, M. Ylianttila. "</a:t>
            </a:r>
            <a:r>
              <a:rPr lang="fi-FI" dirty="0" err="1"/>
              <a:t>Securing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Gadget-Free</a:t>
            </a:r>
            <a:r>
              <a:rPr lang="fi-FI" dirty="0"/>
              <a:t> Digital Services", to </a:t>
            </a:r>
            <a:r>
              <a:rPr lang="fi-FI" dirty="0" err="1"/>
              <a:t>appear</a:t>
            </a:r>
            <a:r>
              <a:rPr lang="fi-FI" dirty="0"/>
              <a:t> IEEE Computer, 2018.</a:t>
            </a:r>
          </a:p>
          <a:p>
            <a:pPr marL="439837" lvl="1" indent="-150912"/>
            <a:r>
              <a:rPr lang="fi-FI" dirty="0"/>
              <a:t>I. Ahmad, T. Kumar, M. Liyanage, J. Okwuibe, M. Ylianttila and A. </a:t>
            </a:r>
            <a:r>
              <a:rPr lang="fi-FI" dirty="0" err="1"/>
              <a:t>Gurtov</a:t>
            </a:r>
            <a:r>
              <a:rPr lang="fi-FI" dirty="0"/>
              <a:t>, "</a:t>
            </a:r>
            <a:r>
              <a:rPr lang="fi-FI" dirty="0" err="1"/>
              <a:t>Overview</a:t>
            </a:r>
            <a:r>
              <a:rPr lang="fi-FI" dirty="0"/>
              <a:t> of 5G Security </a:t>
            </a:r>
            <a:r>
              <a:rPr lang="fi-FI" dirty="0" err="1"/>
              <a:t>Challenges</a:t>
            </a:r>
            <a:r>
              <a:rPr lang="fi-FI" dirty="0"/>
              <a:t> and Solutions," in IEEE </a:t>
            </a:r>
            <a:r>
              <a:rPr lang="fi-FI" dirty="0" err="1"/>
              <a:t>Communications</a:t>
            </a:r>
            <a:r>
              <a:rPr lang="fi-FI" dirty="0"/>
              <a:t> </a:t>
            </a:r>
            <a:r>
              <a:rPr lang="fi-FI" dirty="0" err="1"/>
              <a:t>Standards</a:t>
            </a:r>
            <a:r>
              <a:rPr lang="fi-FI" dirty="0"/>
              <a:t> Magazine, vol. 2, no. 1, </a:t>
            </a:r>
            <a:r>
              <a:rPr lang="fi-FI" dirty="0" err="1"/>
              <a:t>pp</a:t>
            </a:r>
            <a:r>
              <a:rPr lang="fi-FI" dirty="0"/>
              <a:t>. 36-43, 2018.</a:t>
            </a:r>
          </a:p>
          <a:p>
            <a:pPr marL="439837" lvl="1" indent="-150912"/>
            <a:r>
              <a:rPr lang="fi-FI" dirty="0"/>
              <a:t>T. Mekonnen, M. Komu, R. </a:t>
            </a:r>
            <a:r>
              <a:rPr lang="fi-FI" dirty="0" err="1"/>
              <a:t>Morabito</a:t>
            </a:r>
            <a:r>
              <a:rPr lang="fi-FI" dirty="0"/>
              <a:t>, R., T. Kauppinen, E. Harjula, T. Koskela and M. Ylianttila. "Energy </a:t>
            </a:r>
            <a:r>
              <a:rPr lang="fi-FI" dirty="0" err="1"/>
              <a:t>Consumption</a:t>
            </a:r>
            <a:r>
              <a:rPr lang="fi-FI" dirty="0"/>
              <a:t> Analysis of </a:t>
            </a:r>
            <a:r>
              <a:rPr lang="fi-FI" dirty="0" err="1"/>
              <a:t>Edge</a:t>
            </a:r>
            <a:r>
              <a:rPr lang="fi-FI" dirty="0"/>
              <a:t> </a:t>
            </a:r>
            <a:r>
              <a:rPr lang="fi-FI" dirty="0" err="1"/>
              <a:t>Orchestrated</a:t>
            </a:r>
            <a:r>
              <a:rPr lang="fi-FI" dirty="0"/>
              <a:t> </a:t>
            </a:r>
            <a:r>
              <a:rPr lang="fi-FI" dirty="0" err="1"/>
              <a:t>Virtualized</a:t>
            </a:r>
            <a:r>
              <a:rPr lang="fi-FI" dirty="0"/>
              <a:t> Wireless </a:t>
            </a:r>
            <a:r>
              <a:rPr lang="fi-FI" dirty="0" err="1"/>
              <a:t>Multimedia</a:t>
            </a:r>
            <a:r>
              <a:rPr lang="fi-FI" dirty="0"/>
              <a:t> </a:t>
            </a:r>
            <a:r>
              <a:rPr lang="fi-FI" dirty="0" err="1"/>
              <a:t>Sensor</a:t>
            </a:r>
            <a:r>
              <a:rPr lang="fi-FI" dirty="0"/>
              <a:t> Networks". IEEE Access, Vol.6, </a:t>
            </a:r>
            <a:r>
              <a:rPr lang="fi-FI" dirty="0" err="1"/>
              <a:t>pp</a:t>
            </a:r>
            <a:r>
              <a:rPr lang="fi-FI" dirty="0"/>
              <a:t>. 5090 – 5100, 2017. </a:t>
            </a:r>
          </a:p>
          <a:p>
            <a:pPr marL="439837" lvl="1" indent="-150912"/>
            <a:endParaRPr lang="fi-FI" dirty="0"/>
          </a:p>
          <a:p>
            <a:pPr marL="144463" indent="-144463">
              <a:spcAft>
                <a:spcPts val="244"/>
              </a:spcAft>
            </a:pPr>
            <a:r>
              <a:rPr lang="fi-FI" dirty="0"/>
              <a:t>Conference </a:t>
            </a:r>
            <a:r>
              <a:rPr lang="fi-FI" dirty="0" err="1"/>
              <a:t>Papers</a:t>
            </a:r>
            <a:r>
              <a:rPr lang="fi-FI" dirty="0"/>
              <a:t> (3)</a:t>
            </a:r>
          </a:p>
          <a:p>
            <a:pPr marL="439837" lvl="1" indent="-150912"/>
            <a:r>
              <a:rPr lang="fi-FI" dirty="0"/>
              <a:t>T. Mekonnen, E. Harjula, A. Heikkinen, T. Koskela and M. Ylianttila, "Energy </a:t>
            </a:r>
            <a:r>
              <a:rPr lang="fi-FI" dirty="0" err="1"/>
              <a:t>Efficient</a:t>
            </a:r>
            <a:r>
              <a:rPr lang="fi-FI" dirty="0"/>
              <a:t> </a:t>
            </a:r>
            <a:r>
              <a:rPr lang="fi-FI" dirty="0" err="1"/>
              <a:t>Event</a:t>
            </a:r>
            <a:r>
              <a:rPr lang="fi-FI" dirty="0"/>
              <a:t> </a:t>
            </a:r>
            <a:r>
              <a:rPr lang="fi-FI" dirty="0" err="1"/>
              <a:t>Driven</a:t>
            </a:r>
            <a:r>
              <a:rPr lang="fi-FI" dirty="0"/>
              <a:t> Video </a:t>
            </a:r>
            <a:r>
              <a:rPr lang="fi-FI" dirty="0" err="1"/>
              <a:t>Streaming</a:t>
            </a:r>
            <a:r>
              <a:rPr lang="fi-FI" dirty="0"/>
              <a:t> </a:t>
            </a:r>
            <a:r>
              <a:rPr lang="fi-FI" dirty="0" err="1"/>
              <a:t>Surveillance</a:t>
            </a:r>
            <a:r>
              <a:rPr lang="fi-FI" dirty="0"/>
              <a:t> Using </a:t>
            </a:r>
            <a:r>
              <a:rPr lang="fi-FI" dirty="0" err="1"/>
              <a:t>SleepyCAM</a:t>
            </a:r>
            <a:r>
              <a:rPr lang="fi-FI" dirty="0"/>
              <a:t>," 2017 IEEE International Conference on Computer and </a:t>
            </a:r>
            <a:r>
              <a:rPr lang="fi-FI" dirty="0" err="1"/>
              <a:t>Information</a:t>
            </a:r>
            <a:r>
              <a:rPr lang="fi-FI" dirty="0"/>
              <a:t> Technology (CIT), </a:t>
            </a:r>
            <a:r>
              <a:rPr lang="fi-FI" dirty="0" err="1"/>
              <a:t>pp</a:t>
            </a:r>
            <a:r>
              <a:rPr lang="fi-FI" dirty="0"/>
              <a:t>. 107-113. Helsinki, August 2017.</a:t>
            </a:r>
          </a:p>
          <a:p>
            <a:pPr marL="439837" lvl="1" indent="-150912"/>
            <a:r>
              <a:rPr lang="fi-FI" dirty="0"/>
              <a:t>I. Ahmad, T. Kumar, M. Liyanage, J. Okwuibe, M. Ylianttila, A. </a:t>
            </a:r>
            <a:r>
              <a:rPr lang="fi-FI" dirty="0" err="1"/>
              <a:t>Gurtov</a:t>
            </a:r>
            <a:r>
              <a:rPr lang="fi-FI" dirty="0"/>
              <a:t>, "5G Security: Analysis of </a:t>
            </a:r>
            <a:r>
              <a:rPr lang="fi-FI" dirty="0" err="1"/>
              <a:t>Threats</a:t>
            </a:r>
            <a:r>
              <a:rPr lang="fi-FI" dirty="0"/>
              <a:t> and Solutions", </a:t>
            </a:r>
            <a:r>
              <a:rPr lang="fi-FI" dirty="0" err="1"/>
              <a:t>the</a:t>
            </a:r>
            <a:r>
              <a:rPr lang="fi-FI" dirty="0"/>
              <a:t> 2017 IEEE Conference on </a:t>
            </a:r>
            <a:r>
              <a:rPr lang="fi-FI" dirty="0" err="1"/>
              <a:t>Standards</a:t>
            </a:r>
            <a:r>
              <a:rPr lang="fi-FI" dirty="0"/>
              <a:t> for </a:t>
            </a:r>
            <a:r>
              <a:rPr lang="fi-FI" dirty="0" err="1"/>
              <a:t>Communications</a:t>
            </a:r>
            <a:r>
              <a:rPr lang="fi-FI" dirty="0"/>
              <a:t> and Networking (CSCN), Helsinki, Finland, </a:t>
            </a:r>
            <a:r>
              <a:rPr lang="fi-FI" dirty="0" err="1"/>
              <a:t>September</a:t>
            </a:r>
            <a:r>
              <a:rPr lang="fi-FI" dirty="0"/>
              <a:t> 2017 (Best </a:t>
            </a:r>
            <a:r>
              <a:rPr lang="fi-FI" dirty="0" err="1"/>
              <a:t>paper</a:t>
            </a:r>
            <a:r>
              <a:rPr lang="fi-FI" dirty="0"/>
              <a:t> </a:t>
            </a:r>
            <a:r>
              <a:rPr lang="fi-FI" dirty="0" err="1"/>
              <a:t>award</a:t>
            </a:r>
            <a:r>
              <a:rPr lang="fi-FI" dirty="0"/>
              <a:t>).</a:t>
            </a:r>
          </a:p>
          <a:p>
            <a:pPr marL="439837" lvl="1" indent="-150912"/>
            <a:r>
              <a:rPr lang="fi-FI" dirty="0"/>
              <a:t>M. Liyanage, M. </a:t>
            </a:r>
            <a:r>
              <a:rPr lang="fi-FI" dirty="0" err="1"/>
              <a:t>Dananjaya</a:t>
            </a:r>
            <a:r>
              <a:rPr lang="fi-FI" dirty="0"/>
              <a:t>, J. Okwuibe, M. Ylianttila, "SDN </a:t>
            </a:r>
            <a:r>
              <a:rPr lang="fi-FI" dirty="0" err="1"/>
              <a:t>based</a:t>
            </a:r>
            <a:r>
              <a:rPr lang="fi-FI" dirty="0"/>
              <a:t> </a:t>
            </a:r>
            <a:r>
              <a:rPr lang="fi-FI" dirty="0" err="1"/>
              <a:t>Operator</a:t>
            </a:r>
            <a:r>
              <a:rPr lang="fi-FI" dirty="0"/>
              <a:t> </a:t>
            </a:r>
            <a:r>
              <a:rPr lang="fi-FI" dirty="0" err="1"/>
              <a:t>Assisted</a:t>
            </a:r>
            <a:r>
              <a:rPr lang="fi-FI" dirty="0"/>
              <a:t> </a:t>
            </a:r>
            <a:r>
              <a:rPr lang="fi-FI" dirty="0" err="1"/>
              <a:t>Offloading</a:t>
            </a:r>
            <a:r>
              <a:rPr lang="fi-FI" dirty="0"/>
              <a:t> </a:t>
            </a:r>
            <a:r>
              <a:rPr lang="fi-FI" dirty="0" err="1"/>
              <a:t>Platform</a:t>
            </a:r>
            <a:r>
              <a:rPr lang="fi-FI" dirty="0"/>
              <a:t> for </a:t>
            </a:r>
            <a:r>
              <a:rPr lang="fi-FI" dirty="0" err="1"/>
              <a:t>Multi</a:t>
            </a:r>
            <a:r>
              <a:rPr lang="fi-FI" dirty="0"/>
              <a:t>-Controller 5G Networks" , in 23th IEEE International Symposium on </a:t>
            </a:r>
            <a:r>
              <a:rPr lang="fi-FI" dirty="0" err="1"/>
              <a:t>Local</a:t>
            </a:r>
            <a:r>
              <a:rPr lang="fi-FI" dirty="0"/>
              <a:t> and Metropolitan Area Networks (LANMAN), Osaka, Japan, 2017.</a:t>
            </a:r>
          </a:p>
          <a:p>
            <a:pPr marL="216694" indent="-216694"/>
            <a:endParaRPr lang="fi-FI" sz="1138" dirty="0"/>
          </a:p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16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58983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9537819" y="6451455"/>
            <a:ext cx="167707" cy="2146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09" name="Title 1"/>
          <p:cNvSpPr txBox="1">
            <a:spLocks noGrp="1"/>
          </p:cNvSpPr>
          <p:nvPr>
            <p:ph type="title"/>
          </p:nvPr>
        </p:nvSpPr>
        <p:spPr>
          <a:xfrm>
            <a:off x="383305" y="2007543"/>
            <a:ext cx="8390709" cy="93821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WiFiUS Massive-IoT Project consortium:</a:t>
            </a:r>
            <a:br/>
            <a:endParaRPr/>
          </a:p>
        </p:txBody>
      </p:sp>
      <p:sp>
        <p:nvSpPr>
          <p:cNvPr id="110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16495" y="2864159"/>
            <a:ext cx="9073010" cy="3352999"/>
          </a:xfrm>
          <a:prstGeom prst="rect">
            <a:avLst/>
          </a:prstGeom>
        </p:spPr>
        <p:txBody>
          <a:bodyPr/>
          <a:lstStyle/>
          <a:p>
            <a:pPr marL="160018" indent="-160018" defTabSz="768094">
              <a:spcBef>
                <a:spcPts val="400"/>
              </a:spcBef>
              <a:defRPr sz="2100" b="1"/>
            </a:pPr>
            <a:r>
              <a:rPr dirty="0"/>
              <a:t>Finland</a:t>
            </a:r>
          </a:p>
          <a:p>
            <a:pPr marL="560069" lvl="1" indent="-160019" defTabSz="768094">
              <a:spcBef>
                <a:spcPts val="400"/>
              </a:spcBef>
              <a:defRPr sz="1900"/>
            </a:pPr>
            <a:r>
              <a:rPr dirty="0"/>
              <a:t>University of Oulu, CWC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http://www.oulu.fi/cwc/</a:t>
            </a:r>
          </a:p>
          <a:p>
            <a:pPr marL="992122" lvl="2" indent="-192023" defTabSz="768094">
              <a:spcBef>
                <a:spcPts val="300"/>
              </a:spcBef>
              <a:defRPr sz="1700"/>
            </a:pPr>
            <a:r>
              <a:rPr dirty="0"/>
              <a:t>PI prof. Mika Ylianttila, Dr. Erkki Harjula</a:t>
            </a:r>
            <a:r>
              <a:rPr lang="fi-FI" dirty="0"/>
              <a:t>, Pawani Porambage, Tenager Mekonnen</a:t>
            </a:r>
            <a:endParaRPr dirty="0"/>
          </a:p>
          <a:p>
            <a:pPr marL="560069" lvl="1" indent="-160019" defTabSz="768094">
              <a:spcBef>
                <a:spcPts val="400"/>
              </a:spcBef>
              <a:defRPr sz="1900"/>
            </a:pPr>
            <a:r>
              <a:rPr dirty="0"/>
              <a:t>VTT Technical Research Centre of Finland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http://www.vttresearch.com/</a:t>
            </a:r>
          </a:p>
          <a:p>
            <a:pPr marL="992122" lvl="2" indent="-192023" defTabSz="768094">
              <a:spcBef>
                <a:spcPts val="300"/>
              </a:spcBef>
              <a:defRPr sz="1700"/>
            </a:pPr>
            <a:r>
              <a:rPr dirty="0"/>
              <a:t>PI </a:t>
            </a:r>
            <a:r>
              <a:rPr lang="fi-FI" dirty="0"/>
              <a:t>prof. Heikki Ailisto, </a:t>
            </a:r>
            <a:r>
              <a:rPr dirty="0"/>
              <a:t>Dr. Jukka Mäkelä, Pekka Karhula, Olli </a:t>
            </a:r>
            <a:r>
              <a:rPr dirty="0" err="1"/>
              <a:t>Mämmelä</a:t>
            </a:r>
            <a:endParaRPr dirty="0"/>
          </a:p>
          <a:p>
            <a:pPr marL="160018" indent="-160018" defTabSz="768094">
              <a:spcBef>
                <a:spcPts val="400"/>
              </a:spcBef>
              <a:defRPr sz="2100" b="1"/>
            </a:pPr>
            <a:r>
              <a:rPr dirty="0"/>
              <a:t>USA</a:t>
            </a:r>
          </a:p>
          <a:p>
            <a:pPr marL="560069" lvl="1" indent="-160019" defTabSz="768094">
              <a:spcBef>
                <a:spcPts val="400"/>
              </a:spcBef>
              <a:defRPr sz="1900"/>
            </a:pPr>
            <a:r>
              <a:rPr dirty="0"/>
              <a:t>Columbia University,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http://www.cs.columbia.edu/irt/</a:t>
            </a:r>
          </a:p>
          <a:p>
            <a:pPr marL="992122" lvl="2" indent="-192023" defTabSz="768094">
              <a:spcBef>
                <a:spcPts val="300"/>
              </a:spcBef>
              <a:defRPr sz="1700"/>
            </a:pPr>
            <a:r>
              <a:rPr dirty="0"/>
              <a:t>PI prof. Henning Schulzrinne, Jan Janak</a:t>
            </a:r>
          </a:p>
          <a:p>
            <a:pPr marL="560069" lvl="1" indent="-160019" defTabSz="768094">
              <a:spcBef>
                <a:spcPts val="400"/>
              </a:spcBef>
              <a:defRPr sz="1900"/>
            </a:pPr>
            <a:r>
              <a:rPr dirty="0"/>
              <a:t>New York University (NYU),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http://wireless.engineering.nyu.edu/</a:t>
            </a:r>
          </a:p>
          <a:p>
            <a:pPr marL="992122" lvl="2" indent="-192023" defTabSz="768094">
              <a:spcBef>
                <a:spcPts val="300"/>
              </a:spcBef>
              <a:defRPr sz="1700"/>
            </a:pPr>
            <a:r>
              <a:rPr dirty="0"/>
              <a:t>PI prof. Ted Rappaport, Yunchou Xing, Ojas Kanhere, Shihao Ju</a:t>
            </a:r>
          </a:p>
        </p:txBody>
      </p:sp>
      <p:pic>
        <p:nvPicPr>
          <p:cNvPr id="111" name="Picture 6" descr="Picture 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52529" y="423873"/>
            <a:ext cx="1420951" cy="1420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Picture 7" descr="Picture 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421430" y="289501"/>
            <a:ext cx="1370894" cy="1378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8" descr="Picture 8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02177" y="393278"/>
            <a:ext cx="2397438" cy="947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Picture 9" descr="Picture 9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38340" y="841627"/>
            <a:ext cx="1341120" cy="10271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7" name="Group 11"/>
          <p:cNvGrpSpPr/>
          <p:nvPr/>
        </p:nvGrpSpPr>
        <p:grpSpPr>
          <a:xfrm>
            <a:off x="5935740" y="584050"/>
            <a:ext cx="1897581" cy="878657"/>
            <a:chOff x="0" y="0"/>
            <a:chExt cx="1897580" cy="878656"/>
          </a:xfrm>
        </p:grpSpPr>
        <p:pic>
          <p:nvPicPr>
            <p:cNvPr id="115" name="Picture 12" descr="Picture 12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897581" cy="334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" name="Picture 13" descr="Picture 13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412258"/>
              <a:ext cx="1897581" cy="466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6"/>
          <p:cNvSpPr txBox="1">
            <a:spLocks noGrp="1"/>
          </p:cNvSpPr>
          <p:nvPr>
            <p:ph type="title"/>
          </p:nvPr>
        </p:nvSpPr>
        <p:spPr>
          <a:xfrm>
            <a:off x="1779460" y="1532367"/>
            <a:ext cx="8390709" cy="647479"/>
          </a:xfrm>
          <a:prstGeom prst="rect">
            <a:avLst/>
          </a:prstGeom>
        </p:spPr>
        <p:txBody>
          <a:bodyPr/>
          <a:lstStyle/>
          <a:p>
            <a:r>
              <a:t>Massive-IoT Research topics</a:t>
            </a:r>
          </a:p>
        </p:txBody>
      </p:sp>
      <p:sp>
        <p:nvSpPr>
          <p:cNvPr id="122" name="Content Placeholder 7"/>
          <p:cNvSpPr txBox="1">
            <a:spLocks noGrp="1"/>
          </p:cNvSpPr>
          <p:nvPr>
            <p:ph type="body" idx="1"/>
          </p:nvPr>
        </p:nvSpPr>
        <p:spPr>
          <a:xfrm>
            <a:off x="631825" y="2060848"/>
            <a:ext cx="8390709" cy="3816079"/>
          </a:xfrm>
          <a:prstGeom prst="rect">
            <a:avLst/>
          </a:prstGeom>
        </p:spPr>
        <p:txBody>
          <a:bodyPr/>
          <a:lstStyle/>
          <a:p>
            <a:r>
              <a:t>Edge computing using distributed IoT processing and storage to make IoT networks substantially more efficient and robust</a:t>
            </a:r>
          </a:p>
          <a:p>
            <a:r>
              <a:t>Secure exchange of user IoT data when using edge computing </a:t>
            </a:r>
          </a:p>
          <a:p>
            <a:r>
              <a:t>Simulation-to-deployment enabling automated deployment of large scale IoT networks (up to millions of nodes)</a:t>
            </a:r>
          </a:p>
          <a:p>
            <a:r>
              <a:t>Indoor positioning based on collective intelligence of IoT nodes</a:t>
            </a:r>
          </a:p>
        </p:txBody>
      </p:sp>
      <p:grpSp>
        <p:nvGrpSpPr>
          <p:cNvPr id="125" name="Pentagon 4"/>
          <p:cNvGrpSpPr/>
          <p:nvPr/>
        </p:nvGrpSpPr>
        <p:grpSpPr>
          <a:xfrm>
            <a:off x="488501" y="4581128"/>
            <a:ext cx="1944222" cy="1368155"/>
            <a:chOff x="-1" y="0"/>
            <a:chExt cx="1944220" cy="1368154"/>
          </a:xfrm>
        </p:grpSpPr>
        <p:sp>
          <p:nvSpPr>
            <p:cNvPr id="123" name="Shape"/>
            <p:cNvSpPr/>
            <p:nvPr/>
          </p:nvSpPr>
          <p:spPr>
            <a:xfrm>
              <a:off x="-2" y="0"/>
              <a:ext cx="1944222" cy="1368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4000" y="0"/>
                  </a:lnTo>
                  <a:lnTo>
                    <a:pt x="21600" y="10800"/>
                  </a:lnTo>
                  <a:lnTo>
                    <a:pt x="140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hueOff val="668589"/>
                    <a:lumOff val="37984"/>
                  </a:schemeClr>
                </a:gs>
                <a:gs pos="35000">
                  <a:srgbClr val="C9E6FF"/>
                </a:gs>
                <a:gs pos="100000">
                  <a:schemeClr val="accent1">
                    <a:hueOff val="785238"/>
                    <a:lumOff val="48952"/>
                  </a:schemeClr>
                </a:gs>
              </a:gsLst>
              <a:lin ang="16200000" scaled="0"/>
            </a:gradFill>
            <a:ln w="9525" cap="flat">
              <a:solidFill>
                <a:srgbClr val="00ACEA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4" name="System Architecture Design"/>
            <p:cNvSpPr txBox="1"/>
            <p:nvPr/>
          </p:nvSpPr>
          <p:spPr>
            <a:xfrm>
              <a:off x="-1" y="204360"/>
              <a:ext cx="1602181" cy="9594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System Architecture Design</a:t>
              </a:r>
            </a:p>
          </p:txBody>
        </p:sp>
      </p:grpSp>
      <p:grpSp>
        <p:nvGrpSpPr>
          <p:cNvPr id="128" name="Chevron 5"/>
          <p:cNvGrpSpPr/>
          <p:nvPr/>
        </p:nvGrpSpPr>
        <p:grpSpPr>
          <a:xfrm>
            <a:off x="1865420" y="4581128"/>
            <a:ext cx="2790786" cy="1368155"/>
            <a:chOff x="0" y="0"/>
            <a:chExt cx="2790784" cy="1368154"/>
          </a:xfrm>
        </p:grpSpPr>
        <p:sp>
          <p:nvSpPr>
            <p:cNvPr id="126" name="Chevron"/>
            <p:cNvSpPr/>
            <p:nvPr/>
          </p:nvSpPr>
          <p:spPr>
            <a:xfrm>
              <a:off x="-1" y="-1"/>
              <a:ext cx="2790786" cy="1368156"/>
            </a:xfrm>
            <a:prstGeom prst="chevro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hueOff val="871459"/>
                    <a:lumOff val="36487"/>
                  </a:schemeClr>
                </a:gs>
                <a:gs pos="35000">
                  <a:srgbClr val="CFD6FF"/>
                </a:gs>
                <a:gs pos="100000">
                  <a:schemeClr val="accent2">
                    <a:hueOff val="941456"/>
                    <a:lumOff val="46439"/>
                  </a:schemeClr>
                </a:gs>
              </a:gsLst>
              <a:lin ang="16200000" scaled="0"/>
            </a:gradFill>
            <a:ln w="9525" cap="flat">
              <a:solidFill>
                <a:srgbClr val="0064F9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7" name="Simulation and tesbeds"/>
            <p:cNvSpPr txBox="1"/>
            <p:nvPr/>
          </p:nvSpPr>
          <p:spPr>
            <a:xfrm>
              <a:off x="684076" y="204360"/>
              <a:ext cx="1422633" cy="9594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Simulation and tesbeds </a:t>
              </a:r>
            </a:p>
          </p:txBody>
        </p:sp>
      </p:grpSp>
      <p:grpSp>
        <p:nvGrpSpPr>
          <p:cNvPr id="131" name="Chevron 8"/>
          <p:cNvGrpSpPr/>
          <p:nvPr/>
        </p:nvGrpSpPr>
        <p:grpSpPr>
          <a:xfrm>
            <a:off x="4088903" y="4581128"/>
            <a:ext cx="2952331" cy="1368155"/>
            <a:chOff x="0" y="0"/>
            <a:chExt cx="2952330" cy="1368154"/>
          </a:xfrm>
        </p:grpSpPr>
        <p:sp>
          <p:nvSpPr>
            <p:cNvPr id="129" name="Chevron"/>
            <p:cNvSpPr/>
            <p:nvPr/>
          </p:nvSpPr>
          <p:spPr>
            <a:xfrm>
              <a:off x="-1" y="-1"/>
              <a:ext cx="2952332" cy="1368156"/>
            </a:xfrm>
            <a:prstGeom prst="chevro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4">
                    <a:hueOff val="375767"/>
                    <a:satOff val="42342"/>
                    <a:lumOff val="26956"/>
                  </a:schemeClr>
                </a:gs>
                <a:gs pos="35000">
                  <a:srgbClr val="DBFFC3"/>
                </a:gs>
                <a:gs pos="100000">
                  <a:schemeClr val="accent4">
                    <a:hueOff val="453123"/>
                    <a:satOff val="42342"/>
                    <a:lumOff val="39008"/>
                  </a:schemeClr>
                </a:gs>
              </a:gsLst>
              <a:lin ang="16200000" scaled="0"/>
            </a:gradFill>
            <a:ln w="9525" cap="flat">
              <a:solidFill>
                <a:srgbClr val="8FCE4B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0" name="Auto-deployment and analysis"/>
            <p:cNvSpPr txBox="1"/>
            <p:nvPr/>
          </p:nvSpPr>
          <p:spPr>
            <a:xfrm>
              <a:off x="684076" y="204360"/>
              <a:ext cx="1584179" cy="9594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Auto-deployment and analysis</a:t>
              </a:r>
            </a:p>
          </p:txBody>
        </p:sp>
      </p:grpSp>
      <p:grpSp>
        <p:nvGrpSpPr>
          <p:cNvPr id="134" name="Chevron 11"/>
          <p:cNvGrpSpPr/>
          <p:nvPr/>
        </p:nvGrpSpPr>
        <p:grpSpPr>
          <a:xfrm>
            <a:off x="6537176" y="4581128"/>
            <a:ext cx="3096347" cy="1368155"/>
            <a:chOff x="0" y="0"/>
            <a:chExt cx="3096346" cy="1368154"/>
          </a:xfrm>
        </p:grpSpPr>
        <p:sp>
          <p:nvSpPr>
            <p:cNvPr id="132" name="Chevron"/>
            <p:cNvSpPr/>
            <p:nvPr/>
          </p:nvSpPr>
          <p:spPr>
            <a:xfrm>
              <a:off x="-1" y="-1"/>
              <a:ext cx="3096347" cy="1368156"/>
            </a:xfrm>
            <a:prstGeom prst="chevro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5">
                    <a:hueOff val="-126982"/>
                    <a:satOff val="55948"/>
                    <a:lumOff val="27907"/>
                  </a:schemeClr>
                </a:gs>
                <a:gs pos="35000">
                  <a:srgbClr val="BFFDC4"/>
                </a:gs>
                <a:gs pos="100000">
                  <a:schemeClr val="accent5">
                    <a:hueOff val="-144343"/>
                    <a:satOff val="58119"/>
                    <a:lumOff val="40966"/>
                  </a:schemeClr>
                </a:gs>
              </a:gsLst>
              <a:lin ang="16200000" scaled="0"/>
            </a:gradFill>
            <a:ln w="9525" cap="flat">
              <a:solidFill>
                <a:srgbClr val="55B96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3" name="Management and orchestration"/>
            <p:cNvSpPr txBox="1"/>
            <p:nvPr/>
          </p:nvSpPr>
          <p:spPr>
            <a:xfrm>
              <a:off x="684076" y="204360"/>
              <a:ext cx="1728195" cy="9594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Management and orchestration</a:t>
              </a:r>
            </a:p>
          </p:txBody>
        </p:sp>
      </p:grpSp>
      <p:pic>
        <p:nvPicPr>
          <p:cNvPr id="135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2529" y="423873"/>
            <a:ext cx="1420951" cy="1420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Picture 13" descr="Picture 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21430" y="289501"/>
            <a:ext cx="1370894" cy="1378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Picture 14" descr="Picture 1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02177" y="393278"/>
            <a:ext cx="2397438" cy="947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Picture 15" descr="Picture 1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8340" y="841627"/>
            <a:ext cx="1341120" cy="10271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1" name="Group 17"/>
          <p:cNvGrpSpPr/>
          <p:nvPr/>
        </p:nvGrpSpPr>
        <p:grpSpPr>
          <a:xfrm>
            <a:off x="5935740" y="584050"/>
            <a:ext cx="1897581" cy="878657"/>
            <a:chOff x="0" y="0"/>
            <a:chExt cx="1897580" cy="878656"/>
          </a:xfrm>
        </p:grpSpPr>
        <p:pic>
          <p:nvPicPr>
            <p:cNvPr id="139" name="Picture 18" descr="Picture 18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897581" cy="334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" name="Picture 19" descr="Picture 19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412258"/>
              <a:ext cx="1897581" cy="466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i-FI" smtClean="0"/>
              <a:t>3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060" y="601810"/>
            <a:ext cx="8117907" cy="2896823"/>
          </a:xfrm>
        </p:spPr>
        <p:txBody>
          <a:bodyPr/>
          <a:lstStyle/>
          <a:p>
            <a:r>
              <a:rPr lang="fi-FI" dirty="0" err="1"/>
              <a:t>Intelligent</a:t>
            </a:r>
            <a:r>
              <a:rPr lang="fi-FI" dirty="0"/>
              <a:t> Next </a:t>
            </a:r>
            <a:r>
              <a:rPr lang="fi-FI" dirty="0" err="1"/>
              <a:t>Generation</a:t>
            </a:r>
            <a:r>
              <a:rPr lang="fi-FI" dirty="0"/>
              <a:t> </a:t>
            </a:r>
            <a:r>
              <a:rPr lang="fi-FI" dirty="0" err="1"/>
              <a:t>Edge</a:t>
            </a:r>
            <a:r>
              <a:rPr lang="fi-FI" dirty="0"/>
              <a:t> </a:t>
            </a:r>
            <a:r>
              <a:rPr lang="fi-FI" dirty="0" err="1"/>
              <a:t>IoT</a:t>
            </a:r>
            <a:r>
              <a:rPr lang="fi-FI" dirty="0"/>
              <a:t>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18" y="1269160"/>
            <a:ext cx="9072117" cy="1873952"/>
          </a:xfrm>
        </p:spPr>
        <p:txBody>
          <a:bodyPr>
            <a:normAutofit/>
          </a:bodyPr>
          <a:lstStyle/>
          <a:p>
            <a:pPr marL="216694" indent="-216694"/>
            <a:r>
              <a:rPr lang="en-US" sz="1869" dirty="0"/>
              <a:t>Studies for the integration of </a:t>
            </a:r>
            <a:r>
              <a:rPr lang="en-US" sz="1869" dirty="0" err="1"/>
              <a:t>IoT</a:t>
            </a:r>
            <a:r>
              <a:rPr lang="en-US" sz="1869" dirty="0"/>
              <a:t> and edge computing to achieve high resource-efficiency while maintaining sufficient level of security and privacy</a:t>
            </a:r>
          </a:p>
          <a:p>
            <a:pPr marL="439837" lvl="1" indent="-150912"/>
            <a:r>
              <a:rPr lang="en-US" sz="1544" dirty="0"/>
              <a:t>A three-level architecture for Edge-</a:t>
            </a:r>
            <a:r>
              <a:rPr lang="en-US" sz="1544" dirty="0" err="1"/>
              <a:t>IoT</a:t>
            </a:r>
            <a:r>
              <a:rPr lang="en-US" sz="1544" dirty="0"/>
              <a:t> communication and security has been defined</a:t>
            </a:r>
            <a:endParaRPr lang="fi-FI" sz="1463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4</a:t>
            </a:fld>
            <a:endParaRPr lang="en-GB" noProof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32" y="2339508"/>
            <a:ext cx="7693592" cy="4103884"/>
          </a:xfrm>
          <a:prstGeom prst="rect">
            <a:avLst/>
          </a:prstGeom>
        </p:spPr>
      </p:pic>
      <p:pic>
        <p:nvPicPr>
          <p:cNvPr id="8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83556" y="169546"/>
            <a:ext cx="1221973" cy="4322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53586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9537819" y="6451455"/>
            <a:ext cx="167707" cy="2146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14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t="5181" b="24850"/>
          <a:stretch>
            <a:fillRect/>
          </a:stretch>
        </p:blipFill>
        <p:spPr>
          <a:xfrm>
            <a:off x="0" y="4398350"/>
            <a:ext cx="9906000" cy="1705272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Oval 3"/>
          <p:cNvSpPr/>
          <p:nvPr/>
        </p:nvSpPr>
        <p:spPr>
          <a:xfrm>
            <a:off x="9306921" y="7689459"/>
            <a:ext cx="149779" cy="13696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ctr">
              <a:defRPr b="1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4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17158" y="4551162"/>
            <a:ext cx="772151" cy="1168370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TextBox 5"/>
          <p:cNvSpPr txBox="1"/>
          <p:nvPr/>
        </p:nvSpPr>
        <p:spPr>
          <a:xfrm>
            <a:off x="2389185" y="5753653"/>
            <a:ext cx="1537423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5G PoC </a:t>
            </a:r>
          </a:p>
        </p:txBody>
      </p:sp>
      <p:pic>
        <p:nvPicPr>
          <p:cNvPr id="149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rcRect l="7862" r="8569"/>
          <a:stretch>
            <a:fillRect/>
          </a:stretch>
        </p:blipFill>
        <p:spPr>
          <a:xfrm>
            <a:off x="6916580" y="4934346"/>
            <a:ext cx="925697" cy="7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TextBox 7"/>
          <p:cNvSpPr txBox="1"/>
          <p:nvPr/>
        </p:nvSpPr>
        <p:spPr>
          <a:xfrm>
            <a:off x="6023123" y="5678797"/>
            <a:ext cx="2546203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LTE small cell</a:t>
            </a:r>
          </a:p>
        </p:txBody>
      </p:sp>
      <p:pic>
        <p:nvPicPr>
          <p:cNvPr id="151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rcRect r="12230"/>
          <a:stretch>
            <a:fillRect/>
          </a:stretch>
        </p:blipFill>
        <p:spPr>
          <a:xfrm>
            <a:off x="8710293" y="5092998"/>
            <a:ext cx="714763" cy="531157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extBox 9"/>
          <p:cNvSpPr txBox="1"/>
          <p:nvPr/>
        </p:nvSpPr>
        <p:spPr>
          <a:xfrm>
            <a:off x="8107905" y="5606381"/>
            <a:ext cx="1857626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IoT sensors</a:t>
            </a:r>
          </a:p>
        </p:txBody>
      </p:sp>
      <p:pic>
        <p:nvPicPr>
          <p:cNvPr id="153" name="Picture 10" descr="Picture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16372" y="4505306"/>
            <a:ext cx="812218" cy="1242237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TextBox 11"/>
          <p:cNvSpPr txBox="1"/>
          <p:nvPr/>
        </p:nvSpPr>
        <p:spPr>
          <a:xfrm>
            <a:off x="3774273" y="5763326"/>
            <a:ext cx="2555768" cy="624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LTE Macros with NB IoT</a:t>
            </a:r>
          </a:p>
        </p:txBody>
      </p:sp>
      <p:sp>
        <p:nvSpPr>
          <p:cNvPr id="155" name="Title 13"/>
          <p:cNvSpPr txBox="1">
            <a:spLocks noGrp="1"/>
          </p:cNvSpPr>
          <p:nvPr>
            <p:ph type="title"/>
          </p:nvPr>
        </p:nvSpPr>
        <p:spPr>
          <a:xfrm>
            <a:off x="755194" y="805623"/>
            <a:ext cx="8202170" cy="103394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5G Test Network Finland</a:t>
            </a:r>
          </a:p>
        </p:txBody>
      </p:sp>
      <p:sp>
        <p:nvSpPr>
          <p:cNvPr id="156" name="Content Placeholder 14"/>
          <p:cNvSpPr txBox="1">
            <a:spLocks noGrp="1"/>
          </p:cNvSpPr>
          <p:nvPr>
            <p:ph type="body" sz="half" idx="1"/>
          </p:nvPr>
        </p:nvSpPr>
        <p:spPr>
          <a:xfrm>
            <a:off x="379395" y="1568196"/>
            <a:ext cx="9135320" cy="270034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dirty="0"/>
              <a:t>Open test network for co-creation (https://5gtn.fi/co-creation/).</a:t>
            </a:r>
          </a:p>
          <a:p>
            <a:pPr>
              <a:lnSpc>
                <a:spcPct val="90000"/>
              </a:lnSpc>
            </a:pPr>
            <a:r>
              <a:rPr dirty="0"/>
              <a:t>Main parts located in Oulu &amp; Helsinki regions.</a:t>
            </a:r>
          </a:p>
          <a:p>
            <a:pPr>
              <a:lnSpc>
                <a:spcPct val="90000"/>
              </a:lnSpc>
            </a:pPr>
            <a:r>
              <a:rPr dirty="0"/>
              <a:t>Was used in EU-Korea demos at 2018 Winter Olympic Games.</a:t>
            </a:r>
          </a:p>
          <a:p>
            <a:pPr>
              <a:lnSpc>
                <a:spcPct val="90000"/>
              </a:lnSpc>
            </a:pPr>
            <a:r>
              <a:rPr dirty="0"/>
              <a:t>Operator grade live network with plugged in 5G prototype radios. </a:t>
            </a:r>
          </a:p>
          <a:p>
            <a:pPr>
              <a:lnSpc>
                <a:spcPct val="90000"/>
              </a:lnSpc>
            </a:pPr>
            <a:r>
              <a:rPr dirty="0"/>
              <a:t>Near future targets: become the first operational local micro-operator during 2019 at University of Oulu campus once 100MHz bandwidth becomes available at 3.5GHz band later this year.</a:t>
            </a:r>
            <a:endParaRPr lang="fi-FI" dirty="0"/>
          </a:p>
          <a:p>
            <a:pPr>
              <a:lnSpc>
                <a:spcPct val="90000"/>
              </a:lnSpc>
            </a:pPr>
            <a:r>
              <a:rPr lang="fi-FI" dirty="0" err="1"/>
              <a:t>vMEC</a:t>
            </a:r>
            <a:r>
              <a:rPr lang="fi-FI" dirty="0"/>
              <a:t> (</a:t>
            </a:r>
            <a:r>
              <a:rPr lang="fi-FI" dirty="0" err="1"/>
              <a:t>virtualized</a:t>
            </a:r>
            <a:r>
              <a:rPr lang="fi-FI" dirty="0"/>
              <a:t> </a:t>
            </a:r>
            <a:r>
              <a:rPr lang="fi-FI" dirty="0" err="1"/>
              <a:t>Multi</a:t>
            </a:r>
            <a:r>
              <a:rPr lang="fi-FI" dirty="0"/>
              <a:t>-Access </a:t>
            </a:r>
            <a:r>
              <a:rPr lang="fi-FI" dirty="0" err="1"/>
              <a:t>Edge</a:t>
            </a:r>
            <a:r>
              <a:rPr lang="fi-FI" dirty="0"/>
              <a:t> Computing)</a:t>
            </a:r>
            <a:endParaRPr dirty="0"/>
          </a:p>
        </p:txBody>
      </p:sp>
      <p:pic>
        <p:nvPicPr>
          <p:cNvPr id="157" name="Picture 15" descr="Picture 1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134509" y="844350"/>
            <a:ext cx="644377" cy="64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icture 16" descr="Picture 16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09913" y="4428988"/>
            <a:ext cx="834336" cy="932119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TextBox 17"/>
          <p:cNvSpPr txBox="1"/>
          <p:nvPr/>
        </p:nvSpPr>
        <p:spPr>
          <a:xfrm>
            <a:off x="103234" y="5448579"/>
            <a:ext cx="2401912" cy="631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lnSpc>
                <a:spcPts val="1400"/>
              </a:lnSpc>
              <a:defRPr sz="1500" b="1">
                <a:solidFill>
                  <a:srgbClr val="FFFFFF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800 MHz @26/28 GHz </a:t>
            </a:r>
          </a:p>
          <a:p>
            <a:pPr algn="ctr">
              <a:lnSpc>
                <a:spcPts val="1400"/>
              </a:lnSpc>
              <a:defRPr sz="1500" b="1">
                <a:solidFill>
                  <a:srgbClr val="FFFFFF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10 Gbps</a:t>
            </a:r>
          </a:p>
          <a:p>
            <a:pPr algn="ctr">
              <a:lnSpc>
                <a:spcPts val="1400"/>
              </a:lnSpc>
              <a:defRPr sz="1500" b="1">
                <a:solidFill>
                  <a:srgbClr val="FFFFFF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Hybrid beamformer</a:t>
            </a:r>
          </a:p>
        </p:txBody>
      </p:sp>
      <p:pic>
        <p:nvPicPr>
          <p:cNvPr id="160" name="Picture 13" descr="Picture 1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425054" y="4396947"/>
            <a:ext cx="465366" cy="5662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877" y="539750"/>
            <a:ext cx="8915400" cy="928688"/>
          </a:xfrm>
        </p:spPr>
        <p:txBody>
          <a:bodyPr>
            <a:normAutofit/>
          </a:bodyPr>
          <a:lstStyle/>
          <a:p>
            <a:r>
              <a:rPr lang="en-US" sz="39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Planned Deployment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360453" y="1365250"/>
            <a:ext cx="91630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Content Placeholder 118"/>
          <p:cNvSpPr>
            <a:spLocks noGrp="1"/>
          </p:cNvSpPr>
          <p:nvPr>
            <p:ph idx="1"/>
          </p:nvPr>
        </p:nvSpPr>
        <p:spPr>
          <a:xfrm>
            <a:off x="0" y="1530350"/>
            <a:ext cx="9823450" cy="4457700"/>
          </a:xfrm>
        </p:spPr>
        <p:txBody>
          <a:bodyPr>
            <a:noAutofit/>
          </a:bodyPr>
          <a:lstStyle/>
          <a:p>
            <a:pPr marL="249363" indent="-249363">
              <a:spcBef>
                <a:spcPts val="0"/>
              </a:spcBef>
              <a:spcAft>
                <a:spcPts val="217"/>
              </a:spcAft>
            </a:pPr>
            <a:r>
              <a:rPr lang="en-US" sz="1950" dirty="0"/>
              <a:t>West Harlem </a:t>
            </a:r>
          </a:p>
          <a:p>
            <a:pPr marL="249363" indent="-249363">
              <a:spcBef>
                <a:spcPts val="0"/>
              </a:spcBef>
              <a:spcAft>
                <a:spcPts val="217"/>
              </a:spcAft>
            </a:pPr>
            <a:r>
              <a:rPr lang="en-US" sz="1950" dirty="0"/>
              <a:t>Area: ~1 sq. mile</a:t>
            </a:r>
          </a:p>
          <a:p>
            <a:pPr marL="249363" indent="-249363">
              <a:spcBef>
                <a:spcPts val="0"/>
              </a:spcBef>
              <a:spcAft>
                <a:spcPts val="217"/>
              </a:spcAft>
            </a:pPr>
            <a:r>
              <a:rPr lang="en-US" sz="1950" dirty="0"/>
              <a:t>~9  Large Sites	        ~40 Medium sites </a:t>
            </a:r>
          </a:p>
          <a:p>
            <a:pPr marL="249363" indent="-249363">
              <a:spcBef>
                <a:spcPts val="0"/>
              </a:spcBef>
              <a:spcAft>
                <a:spcPts val="217"/>
              </a:spcAft>
            </a:pPr>
            <a:endParaRPr lang="en-US" sz="1950" dirty="0"/>
          </a:p>
          <a:p>
            <a:pPr marL="249363" indent="-249363">
              <a:spcBef>
                <a:spcPts val="0"/>
              </a:spcBef>
              <a:spcAft>
                <a:spcPts val="217"/>
              </a:spcAft>
            </a:pPr>
            <a:endParaRPr lang="en-US" sz="1950" dirty="0"/>
          </a:p>
          <a:p>
            <a:pPr marL="249363" indent="-249363">
              <a:spcBef>
                <a:spcPts val="0"/>
              </a:spcBef>
              <a:spcAft>
                <a:spcPts val="217"/>
              </a:spcAft>
            </a:pPr>
            <a:endParaRPr lang="en-US" sz="1950" dirty="0"/>
          </a:p>
          <a:p>
            <a:pPr marL="249363" indent="-249363">
              <a:spcBef>
                <a:spcPts val="0"/>
              </a:spcBef>
              <a:spcAft>
                <a:spcPts val="217"/>
              </a:spcAft>
            </a:pPr>
            <a:endParaRPr lang="en-US" sz="1950" dirty="0"/>
          </a:p>
          <a:p>
            <a:pPr marL="249363" indent="-249363">
              <a:spcBef>
                <a:spcPts val="0"/>
              </a:spcBef>
              <a:spcAft>
                <a:spcPts val="217"/>
              </a:spcAft>
            </a:pPr>
            <a:endParaRPr lang="en-US" sz="1950" dirty="0"/>
          </a:p>
          <a:p>
            <a:pPr marL="249363" indent="-249363">
              <a:spcBef>
                <a:spcPts val="0"/>
              </a:spcBef>
              <a:spcAft>
                <a:spcPts val="217"/>
              </a:spcAft>
            </a:pPr>
            <a:endParaRPr lang="en-US" sz="1950" dirty="0"/>
          </a:p>
          <a:p>
            <a:pPr marL="249363" indent="-249363">
              <a:spcBef>
                <a:spcPts val="0"/>
              </a:spcBef>
              <a:spcAft>
                <a:spcPts val="217"/>
              </a:spcAft>
            </a:pPr>
            <a:endParaRPr lang="en-US" sz="1950" dirty="0"/>
          </a:p>
          <a:p>
            <a:pPr marL="249363" indent="-249363">
              <a:spcBef>
                <a:spcPts val="0"/>
              </a:spcBef>
              <a:spcAft>
                <a:spcPts val="217"/>
              </a:spcAft>
            </a:pPr>
            <a:r>
              <a:rPr lang="en-US" sz="1950" dirty="0"/>
              <a:t>Fiber optic connection from most sites</a:t>
            </a:r>
          </a:p>
          <a:p>
            <a:pPr marL="249363" indent="-249363">
              <a:spcBef>
                <a:spcPts val="0"/>
              </a:spcBef>
              <a:spcAft>
                <a:spcPts val="217"/>
              </a:spcAft>
            </a:pPr>
            <a:r>
              <a:rPr lang="en-US" sz="1950" dirty="0"/>
              <a:t>~200 Small nodes </a:t>
            </a:r>
          </a:p>
          <a:p>
            <a:pPr marL="622545" lvl="1" indent="-311273">
              <a:spcBef>
                <a:spcPts val="0"/>
              </a:spcBef>
              <a:spcAft>
                <a:spcPts val="217"/>
              </a:spcAft>
            </a:pPr>
            <a:r>
              <a:rPr lang="en-US" sz="1733" dirty="0"/>
              <a:t>Including vehicular and hand-held</a:t>
            </a:r>
          </a:p>
          <a:p>
            <a:pPr>
              <a:spcBef>
                <a:spcPts val="0"/>
              </a:spcBef>
              <a:spcAft>
                <a:spcPts val="217"/>
              </a:spcAft>
            </a:pPr>
            <a:endParaRPr lang="en-US" sz="1950" dirty="0"/>
          </a:p>
          <a:p>
            <a:pPr>
              <a:spcBef>
                <a:spcPts val="0"/>
              </a:spcBef>
              <a:spcAft>
                <a:spcPts val="217"/>
              </a:spcAft>
            </a:pPr>
            <a:endParaRPr lang="en-US" sz="1950" dirty="0"/>
          </a:p>
          <a:p>
            <a:pPr>
              <a:spcBef>
                <a:spcPts val="0"/>
              </a:spcBef>
              <a:spcAft>
                <a:spcPts val="217"/>
              </a:spcAft>
            </a:pPr>
            <a:endParaRPr lang="en-US" sz="1950" dirty="0"/>
          </a:p>
        </p:txBody>
      </p:sp>
      <p:pic>
        <p:nvPicPr>
          <p:cNvPr id="6" name="Picture 2" descr="C:\Users\Ray\Downloads\NYC Deployment Example.jp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75150" y="1439546"/>
            <a:ext cx="5474716" cy="25201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69369" y="2923381"/>
            <a:ext cx="1898650" cy="1423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457700" y="4089400"/>
            <a:ext cx="4953000" cy="21185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9553" indent="-309553">
              <a:spcAft>
                <a:spcPts val="217"/>
              </a:spcAft>
              <a:buFont typeface="Arial" charset="0"/>
              <a:buChar char="•"/>
            </a:pPr>
            <a:r>
              <a:rPr lang="en-US" sz="2600" dirty="0"/>
              <a:t>Fiber connection to NYU Data Center, Rutgers, GENI/I2</a:t>
            </a:r>
          </a:p>
          <a:p>
            <a:pPr marL="309553" indent="-309553">
              <a:spcAft>
                <a:spcPts val="217"/>
              </a:spcAft>
              <a:buFont typeface="Arial" charset="0"/>
              <a:buChar char="•"/>
            </a:pPr>
            <a:r>
              <a:rPr lang="en-US" sz="2600" dirty="0"/>
              <a:t>Interaction with smart community &amp; innovation initiatives (Gigabit center, etc.)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7" y="2686049"/>
            <a:ext cx="2531533" cy="1898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23504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uiExpand="1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39750"/>
            <a:ext cx="8915400" cy="928688"/>
          </a:xfrm>
        </p:spPr>
        <p:txBody>
          <a:bodyPr>
            <a:normAutofit/>
          </a:bodyPr>
          <a:lstStyle/>
          <a:p>
            <a:r>
              <a:rPr lang="en-US" sz="39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COSMOS Planned Deployment</a:t>
            </a:r>
          </a:p>
        </p:txBody>
      </p:sp>
      <p:sp>
        <p:nvSpPr>
          <p:cNvPr id="119" name="Content Placeholder 118"/>
          <p:cNvSpPr>
            <a:spLocks noGrp="1"/>
          </p:cNvSpPr>
          <p:nvPr>
            <p:ph idx="4294967295"/>
          </p:nvPr>
        </p:nvSpPr>
        <p:spPr>
          <a:xfrm>
            <a:off x="0" y="1530350"/>
            <a:ext cx="9823450" cy="4457700"/>
          </a:xfrm>
        </p:spPr>
        <p:txBody>
          <a:bodyPr>
            <a:noAutofit/>
          </a:bodyPr>
          <a:lstStyle/>
          <a:p>
            <a:pPr marL="249363" indent="-249363">
              <a:spcBef>
                <a:spcPts val="0"/>
              </a:spcBef>
              <a:spcAft>
                <a:spcPts val="217"/>
              </a:spcAft>
            </a:pPr>
            <a:r>
              <a:rPr lang="en-US" sz="1950" dirty="0"/>
              <a:t>West Harlem </a:t>
            </a:r>
          </a:p>
          <a:p>
            <a:pPr marL="249363" indent="-249363">
              <a:spcBef>
                <a:spcPts val="0"/>
              </a:spcBef>
              <a:spcAft>
                <a:spcPts val="217"/>
              </a:spcAft>
            </a:pPr>
            <a:r>
              <a:rPr lang="en-US" sz="1950" dirty="0"/>
              <a:t>Area: ~1 sq. mile</a:t>
            </a:r>
          </a:p>
          <a:p>
            <a:pPr marL="249363" indent="-249363">
              <a:spcBef>
                <a:spcPts val="0"/>
              </a:spcBef>
              <a:spcAft>
                <a:spcPts val="217"/>
              </a:spcAft>
            </a:pPr>
            <a:r>
              <a:rPr lang="en-US" sz="1950" dirty="0"/>
              <a:t>~9  Large Sites	        ~40 Medium sites </a:t>
            </a:r>
          </a:p>
          <a:p>
            <a:pPr marL="249363" indent="-249363">
              <a:spcBef>
                <a:spcPts val="0"/>
              </a:spcBef>
              <a:spcAft>
                <a:spcPts val="217"/>
              </a:spcAft>
            </a:pPr>
            <a:endParaRPr lang="en-US" sz="1950" dirty="0"/>
          </a:p>
          <a:p>
            <a:pPr marL="249363" indent="-249363">
              <a:spcBef>
                <a:spcPts val="0"/>
              </a:spcBef>
              <a:spcAft>
                <a:spcPts val="217"/>
              </a:spcAft>
            </a:pPr>
            <a:endParaRPr lang="en-US" sz="1950" dirty="0"/>
          </a:p>
          <a:p>
            <a:pPr marL="249363" indent="-249363">
              <a:spcBef>
                <a:spcPts val="0"/>
              </a:spcBef>
              <a:spcAft>
                <a:spcPts val="217"/>
              </a:spcAft>
            </a:pPr>
            <a:endParaRPr lang="en-US" sz="1950" dirty="0"/>
          </a:p>
          <a:p>
            <a:pPr marL="249363" indent="-249363">
              <a:spcBef>
                <a:spcPts val="0"/>
              </a:spcBef>
              <a:spcAft>
                <a:spcPts val="217"/>
              </a:spcAft>
            </a:pPr>
            <a:endParaRPr lang="en-US" sz="1950" dirty="0"/>
          </a:p>
          <a:p>
            <a:pPr marL="249363" indent="-249363">
              <a:spcBef>
                <a:spcPts val="0"/>
              </a:spcBef>
              <a:spcAft>
                <a:spcPts val="217"/>
              </a:spcAft>
            </a:pPr>
            <a:endParaRPr lang="en-US" sz="1950" dirty="0"/>
          </a:p>
          <a:p>
            <a:pPr marL="249363" indent="-249363">
              <a:spcBef>
                <a:spcPts val="0"/>
              </a:spcBef>
              <a:spcAft>
                <a:spcPts val="217"/>
              </a:spcAft>
            </a:pPr>
            <a:endParaRPr lang="en-US" sz="1950" dirty="0"/>
          </a:p>
          <a:p>
            <a:pPr marL="249363" indent="-249363">
              <a:spcBef>
                <a:spcPts val="0"/>
              </a:spcBef>
              <a:spcAft>
                <a:spcPts val="217"/>
              </a:spcAft>
            </a:pPr>
            <a:endParaRPr lang="en-US" sz="1950" dirty="0"/>
          </a:p>
          <a:p>
            <a:pPr marL="249363" indent="-249363">
              <a:spcBef>
                <a:spcPts val="0"/>
              </a:spcBef>
              <a:spcAft>
                <a:spcPts val="217"/>
              </a:spcAft>
            </a:pPr>
            <a:r>
              <a:rPr lang="en-US" sz="1950" dirty="0"/>
              <a:t>Fiber optic connection from most sites</a:t>
            </a:r>
          </a:p>
          <a:p>
            <a:pPr marL="249363" indent="-249363">
              <a:spcBef>
                <a:spcPts val="0"/>
              </a:spcBef>
              <a:spcAft>
                <a:spcPts val="217"/>
              </a:spcAft>
            </a:pPr>
            <a:r>
              <a:rPr lang="en-US" sz="1950" dirty="0"/>
              <a:t>~200 Small nodes </a:t>
            </a:r>
          </a:p>
          <a:p>
            <a:pPr marL="622545" lvl="1" indent="-311273">
              <a:spcBef>
                <a:spcPts val="0"/>
              </a:spcBef>
              <a:spcAft>
                <a:spcPts val="217"/>
              </a:spcAft>
            </a:pPr>
            <a:r>
              <a:rPr lang="en-US" sz="1733" dirty="0"/>
              <a:t>Including vehicular and hand-held</a:t>
            </a:r>
          </a:p>
          <a:p>
            <a:pPr>
              <a:spcBef>
                <a:spcPts val="0"/>
              </a:spcBef>
              <a:spcAft>
                <a:spcPts val="217"/>
              </a:spcAft>
            </a:pPr>
            <a:endParaRPr lang="en-US" sz="1950" dirty="0"/>
          </a:p>
          <a:p>
            <a:pPr>
              <a:spcBef>
                <a:spcPts val="0"/>
              </a:spcBef>
              <a:spcAft>
                <a:spcPts val="217"/>
              </a:spcAft>
            </a:pPr>
            <a:endParaRPr lang="en-US" sz="1950" dirty="0"/>
          </a:p>
          <a:p>
            <a:pPr>
              <a:spcBef>
                <a:spcPts val="0"/>
              </a:spcBef>
              <a:spcAft>
                <a:spcPts val="217"/>
              </a:spcAft>
            </a:pPr>
            <a:endParaRPr lang="en-US" sz="1950" dirty="0"/>
          </a:p>
        </p:txBody>
      </p:sp>
      <p:cxnSp>
        <p:nvCxnSpPr>
          <p:cNvPr id="62" name="Straight Connector 61"/>
          <p:cNvCxnSpPr/>
          <p:nvPr/>
        </p:nvCxnSpPr>
        <p:spPr>
          <a:xfrm>
            <a:off x="360453" y="1365250"/>
            <a:ext cx="91630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Ray\Downloads\NYC Deployment Example.jp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48300" y="1439546"/>
            <a:ext cx="4401566" cy="25201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69369" y="2923381"/>
            <a:ext cx="1898650" cy="1423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457700" y="4089400"/>
            <a:ext cx="4953000" cy="21185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9553" indent="-309553">
              <a:spcAft>
                <a:spcPts val="217"/>
              </a:spcAft>
              <a:buFont typeface="Arial" charset="0"/>
              <a:buChar char="•"/>
            </a:pPr>
            <a:r>
              <a:rPr lang="en-US" sz="2600" dirty="0"/>
              <a:t>Fiber connection to NYU Data Center, Rutgers, GENI/I2</a:t>
            </a:r>
          </a:p>
          <a:p>
            <a:pPr marL="309553" indent="-309553">
              <a:spcAft>
                <a:spcPts val="217"/>
              </a:spcAft>
              <a:buFont typeface="Arial" charset="0"/>
              <a:buChar char="•"/>
            </a:pPr>
            <a:r>
              <a:rPr lang="en-US" sz="2600" dirty="0"/>
              <a:t>Interaction with smart community &amp; innovation initiatives (Gigabit center, etc.)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7" y="2686049"/>
            <a:ext cx="2531533" cy="1898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34710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uiExpand="1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44525"/>
            <a:ext cx="8915400" cy="928688"/>
          </a:xfrm>
        </p:spPr>
        <p:txBody>
          <a:bodyPr/>
          <a:lstStyle/>
          <a:p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</a:rPr>
              <a:t>System Architecture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9" name="Content Placeholder 118"/>
          <p:cNvSpPr>
            <a:spLocks noGrp="1"/>
          </p:cNvSpPr>
          <p:nvPr>
            <p:ph idx="4294967295"/>
          </p:nvPr>
        </p:nvSpPr>
        <p:spPr>
          <a:xfrm>
            <a:off x="0" y="1612900"/>
            <a:ext cx="4044950" cy="4210050"/>
          </a:xfrm>
        </p:spPr>
        <p:txBody>
          <a:bodyPr>
            <a:normAutofit/>
          </a:bodyPr>
          <a:lstStyle/>
          <a:p>
            <a:r>
              <a:rPr lang="en-US" sz="1950" dirty="0"/>
              <a:t>COSMOS architecture has been developed to realize ultra-high BW, low latency and tightly coupled edge computing</a:t>
            </a:r>
          </a:p>
          <a:p>
            <a:r>
              <a:rPr lang="en-US" sz="1950" dirty="0"/>
              <a:t>Key design challenge: Gbps performance + full programmability at the radio level</a:t>
            </a:r>
          </a:p>
          <a:p>
            <a:r>
              <a:rPr lang="en-US" sz="1950" dirty="0"/>
              <a:t>Developed a fully programmable multi-layered (i.e. radio, network and cloud) system architecture for flexible experimentation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360453" y="1530350"/>
            <a:ext cx="91630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:\Users\Ray\Downloads\Figure1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80"/>
          <a:stretch/>
        </p:blipFill>
        <p:spPr bwMode="auto">
          <a:xfrm>
            <a:off x="4127500" y="2273301"/>
            <a:ext cx="5547360" cy="27055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7530271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750" y="324978"/>
            <a:ext cx="9080500" cy="866775"/>
          </a:xfrm>
        </p:spPr>
        <p:txBody>
          <a:bodyPr/>
          <a:lstStyle/>
          <a:p>
            <a:r>
              <a:rPr lang="en-US" sz="2925" dirty="0">
                <a:solidFill>
                  <a:schemeClr val="tx1"/>
                </a:solidFill>
              </a:rPr>
              <a:t>Tentative Deployment Plan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/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49551" y="6675425"/>
            <a:ext cx="156449" cy="230828"/>
          </a:xfrm>
        </p:spPr>
        <p:txBody>
          <a:bodyPr/>
          <a:lstStyle/>
          <a:p>
            <a:pPr>
              <a:defRPr/>
            </a:pPr>
            <a:fld id="{22E03A04-C304-445F-AEA0-FCBC1479910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Picture 6" descr="C:\Users\ray\AppData\Local\Microsoft\Windows\Temporary Internet Files\Content.Outlook\AWH1IECY\Figure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73155"/>
            <a:ext cx="9906000" cy="47419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9276599"/>
      </p:ext>
    </p:extLst>
  </p:cSld>
  <p:clrMapOvr>
    <a:masterClrMapping/>
  </p:clrMapOvr>
</p:sld>
</file>

<file path=ppt/theme/theme1.xml><?xml version="1.0" encoding="utf-8"?>
<a:theme xmlns:a="http://schemas.openxmlformats.org/drawingml/2006/main" name="Kalvopohja (English)">
  <a:themeElements>
    <a:clrScheme name="Kalvopohja (English)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B0F0"/>
      </a:accent1>
      <a:accent2>
        <a:srgbClr val="0066FF"/>
      </a:accent2>
      <a:accent3>
        <a:srgbClr val="CCFF99"/>
      </a:accent3>
      <a:accent4>
        <a:srgbClr val="92D050"/>
      </a:accent4>
      <a:accent5>
        <a:srgbClr val="59BB64"/>
      </a:accent5>
      <a:accent6>
        <a:srgbClr val="00B050"/>
      </a:accent6>
      <a:hlink>
        <a:srgbClr val="0000FF"/>
      </a:hlink>
      <a:folHlink>
        <a:srgbClr val="FF00FF"/>
      </a:folHlink>
    </a:clrScheme>
    <a:fontScheme name="Kalvopohja (English)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Kalvopohja (English)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Kalvopohja (English)">
  <a:themeElements>
    <a:clrScheme name="Kalvopohja (English)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B0F0"/>
      </a:accent1>
      <a:accent2>
        <a:srgbClr val="0066FF"/>
      </a:accent2>
      <a:accent3>
        <a:srgbClr val="CCFF99"/>
      </a:accent3>
      <a:accent4>
        <a:srgbClr val="92D050"/>
      </a:accent4>
      <a:accent5>
        <a:srgbClr val="59BB64"/>
      </a:accent5>
      <a:accent6>
        <a:srgbClr val="00B050"/>
      </a:accent6>
      <a:hlink>
        <a:srgbClr val="0000FF"/>
      </a:hlink>
      <a:folHlink>
        <a:srgbClr val="FF00FF"/>
      </a:folHlink>
    </a:clrScheme>
    <a:fontScheme name="Kalvopohja (English)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Kalvopohja (English)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1186</Words>
  <Application>Microsoft Macintosh PowerPoint</Application>
  <PresentationFormat>A4 Paper (210x297 mm)</PresentationFormat>
  <Paragraphs>131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Arial Black</vt:lpstr>
      <vt:lpstr>Calibri</vt:lpstr>
      <vt:lpstr>Century Gothic</vt:lpstr>
      <vt:lpstr>Helvetica</vt:lpstr>
      <vt:lpstr>Times New Roman</vt:lpstr>
      <vt:lpstr>Verdana</vt:lpstr>
      <vt:lpstr>Kalvopohja (English)</vt:lpstr>
      <vt:lpstr>PowerPoint Presentation</vt:lpstr>
      <vt:lpstr>WiFiUS Massive-IoT Project consortium: </vt:lpstr>
      <vt:lpstr>Massive-IoT Research topics</vt:lpstr>
      <vt:lpstr>Intelligent Next Generation Edge IoT Systems</vt:lpstr>
      <vt:lpstr>5G Test Network Finland</vt:lpstr>
      <vt:lpstr>Planned Deployment</vt:lpstr>
      <vt:lpstr>COSMOS Planned Deployment</vt:lpstr>
      <vt:lpstr>System Architecture</vt:lpstr>
      <vt:lpstr>Tentative Deployment Plan</vt:lpstr>
      <vt:lpstr>PowerPoint Presentation</vt:lpstr>
      <vt:lpstr>PowerPoint Presentation</vt:lpstr>
      <vt:lpstr>PowerPoint Presentation</vt:lpstr>
      <vt:lpstr>WifiUS - WiFi Usable Security</vt:lpstr>
      <vt:lpstr>WifiUS - WiFi Usable Security</vt:lpstr>
      <vt:lpstr>Integrated WifiUS Architecture</vt:lpstr>
      <vt:lpstr>Publications and related work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Henning Schulzrinne</cp:lastModifiedBy>
  <cp:revision>15</cp:revision>
  <dcterms:modified xsi:type="dcterms:W3CDTF">2018-06-11T13:58:20Z</dcterms:modified>
</cp:coreProperties>
</file>